
<file path=[Content_Types].xml><?xml version="1.0" encoding="utf-8"?>
<Types xmlns="http://schemas.openxmlformats.org/package/2006/content-types">
  <Default Extension="bin" ContentType="image/png"/>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2.xml" ContentType="application/vnd.openxmlformats-officedocument.wordprocessingml.header+xml"/>
  <Override PartName="/word/footer30.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footer42.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footer45.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footer48.xml" ContentType="application/vnd.openxmlformats-officedocument.wordprocessingml.footer+xml"/>
  <Override PartName="/word/charts/chart1.xml" ContentType="application/vnd.openxmlformats-officedocument.drawingml.chart+xml"/>
  <Override PartName="/word/drawings/drawing1.xml" ContentType="application/vnd.openxmlformats-officedocument.drawingml.chartshapes+xml"/>
  <Override PartName="/word/charts/chart2.xml" ContentType="application/vnd.openxmlformats-officedocument.drawingml.chart+xml"/>
  <Override PartName="/word/drawings/drawing2.xml" ContentType="application/vnd.openxmlformats-officedocument.drawingml.chartshapes+xml"/>
  <Override PartName="/word/charts/chart3.xml" ContentType="application/vnd.openxmlformats-officedocument.drawingml.chart+xml"/>
  <Override PartName="/word/drawings/drawing3.xml" ContentType="application/vnd.openxmlformats-officedocument.drawingml.chartshapes+xml"/>
  <Override PartName="/word/header35.xml" ContentType="application/vnd.openxmlformats-officedocument.wordprocessingml.header+xml"/>
  <Override PartName="/word/header36.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charts/chart4.xml" ContentType="application/vnd.openxmlformats-officedocument.drawingml.chart+xml"/>
  <Override PartName="/word/header37.xml" ContentType="application/vnd.openxmlformats-officedocument.wordprocessingml.header+xml"/>
  <Override PartName="/word/header38.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footer54.xml" ContentType="application/vnd.openxmlformats-officedocument.wordprocessingml.footer+xml"/>
  <Override PartName="/word/header39.xml" ContentType="application/vnd.openxmlformats-officedocument.wordprocessingml.header+xml"/>
  <Override PartName="/word/header40.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header41.xml" ContentType="application/vnd.openxmlformats-officedocument.wordprocessingml.header+xml"/>
  <Override PartName="/word/footer57.xml" ContentType="application/vnd.openxmlformats-officedocument.wordprocessingml.footer+xml"/>
  <Override PartName="/word/header42.xml" ContentType="application/vnd.openxmlformats-officedocument.wordprocessingml.header+xml"/>
  <Override PartName="/word/header43.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footer60.xml" ContentType="application/vnd.openxmlformats-officedocument.wordprocessingml.footer+xml"/>
  <Override PartName="/word/header44.xml" ContentType="application/vnd.openxmlformats-officedocument.wordprocessingml.header+xml"/>
  <Override PartName="/word/header45.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footer63.xml" ContentType="application/vnd.openxmlformats-officedocument.wordprocessingml.footer+xml"/>
  <Override PartName="/word/header46.xml" ContentType="application/vnd.openxmlformats-officedocument.wordprocessingml.header+xml"/>
  <Override PartName="/word/header47.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footer66.xml" ContentType="application/vnd.openxmlformats-officedocument.wordprocessingml.footer+xml"/>
  <Override PartName="/word/header48.xml" ContentType="application/vnd.openxmlformats-officedocument.wordprocessingml.header+xml"/>
  <Override PartName="/word/header49.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header50.xml" ContentType="application/vnd.openxmlformats-officedocument.wordprocessingml.header+xml"/>
  <Override PartName="/word/footer69.xml" ContentType="application/vnd.openxmlformats-officedocument.wordprocessingml.footer+xml"/>
  <Override PartName="/word/header51.xml" ContentType="application/vnd.openxmlformats-officedocument.wordprocessingml.header+xml"/>
  <Override PartName="/word/header52.xml" ContentType="application/vnd.openxmlformats-officedocument.wordprocessingml.header+xml"/>
  <Override PartName="/word/footer70.xml" ContentType="application/vnd.openxmlformats-officedocument.wordprocessingml.footer+xml"/>
  <Override PartName="/word/footer71.xml" ContentType="application/vnd.openxmlformats-officedocument.wordprocessingml.footer+xml"/>
  <Override PartName="/word/footer72.xml" ContentType="application/vnd.openxmlformats-officedocument.wordprocessingml.footer+xml"/>
  <Override PartName="/word/header53.xml" ContentType="application/vnd.openxmlformats-officedocument.wordprocessingml.header+xml"/>
  <Override PartName="/word/header54.xml" ContentType="application/vnd.openxmlformats-officedocument.wordprocessingml.header+xml"/>
  <Override PartName="/word/footer73.xml" ContentType="application/vnd.openxmlformats-officedocument.wordprocessingml.footer+xml"/>
  <Override PartName="/word/footer74.xml" ContentType="application/vnd.openxmlformats-officedocument.wordprocessingml.footer+xml"/>
  <Override PartName="/word/footer75.xml" ContentType="application/vnd.openxmlformats-officedocument.wordprocessingml.footer+xml"/>
  <Override PartName="/word/header55.xml" ContentType="application/vnd.openxmlformats-officedocument.wordprocessingml.header+xml"/>
  <Override PartName="/word/header56.xml" ContentType="application/vnd.openxmlformats-officedocument.wordprocessingml.header+xml"/>
  <Override PartName="/word/footer76.xml" ContentType="application/vnd.openxmlformats-officedocument.wordprocessingml.footer+xml"/>
  <Override PartName="/word/footer77.xml" ContentType="application/vnd.openxmlformats-officedocument.wordprocessingml.footer+xml"/>
  <Override PartName="/word/footer78.xml" ContentType="application/vnd.openxmlformats-officedocument.wordprocessingml.footer+xml"/>
  <Override PartName="/word/header57.xml" ContentType="application/vnd.openxmlformats-officedocument.wordprocessingml.header+xml"/>
  <Override PartName="/word/header58.xml" ContentType="application/vnd.openxmlformats-officedocument.wordprocessingml.header+xml"/>
  <Override PartName="/word/footer79.xml" ContentType="application/vnd.openxmlformats-officedocument.wordprocessingml.footer+xml"/>
  <Override PartName="/word/footer80.xml" ContentType="application/vnd.openxmlformats-officedocument.wordprocessingml.footer+xml"/>
  <Override PartName="/word/header59.xml" ContentType="application/vnd.openxmlformats-officedocument.wordprocessingml.header+xml"/>
  <Override PartName="/word/footer81.xml" ContentType="application/vnd.openxmlformats-officedocument.wordprocessingml.footer+xml"/>
  <Override PartName="/word/header60.xml" ContentType="application/vnd.openxmlformats-officedocument.wordprocessingml.header+xml"/>
  <Override PartName="/word/header61.xml" ContentType="application/vnd.openxmlformats-officedocument.wordprocessingml.header+xml"/>
  <Override PartName="/word/footer82.xml" ContentType="application/vnd.openxmlformats-officedocument.wordprocessingml.footer+xml"/>
  <Override PartName="/word/footer83.xml" ContentType="application/vnd.openxmlformats-officedocument.wordprocessingml.footer+xml"/>
  <Override PartName="/word/footer84.xml" ContentType="application/vnd.openxmlformats-officedocument.wordprocessingml.footer+xml"/>
  <Override PartName="/word/charts/chart5.xml" ContentType="application/vnd.openxmlformats-officedocument.drawingml.chart+xml"/>
  <Override PartName="/word/charts/chart6.xml" ContentType="application/vnd.openxmlformats-officedocument.drawingml.chart+xml"/>
  <Override PartName="/word/charts/chart7.xml" ContentType="application/vnd.openxmlformats-officedocument.drawingml.chart+xml"/>
  <Override PartName="/word/charts/chart8.xml" ContentType="application/vnd.openxmlformats-officedocument.drawingml.chart+xml"/>
  <Override PartName="/word/charts/chart9.xml" ContentType="application/vnd.openxmlformats-officedocument.drawingml.chart+xml"/>
  <Override PartName="/word/charts/chart10.xml" ContentType="application/vnd.openxmlformats-officedocument.drawingml.chart+xml"/>
  <Override PartName="/word/drawings/drawing4.xml" ContentType="application/vnd.openxmlformats-officedocument.drawingml.chartshapes+xml"/>
  <Override PartName="/word/charts/chart11.xml" ContentType="application/vnd.openxmlformats-officedocument.drawingml.chart+xml"/>
  <Override PartName="/word/header62.xml" ContentType="application/vnd.openxmlformats-officedocument.wordprocessingml.header+xml"/>
  <Override PartName="/word/header63.xml" ContentType="application/vnd.openxmlformats-officedocument.wordprocessingml.header+xml"/>
  <Override PartName="/word/footer85.xml" ContentType="application/vnd.openxmlformats-officedocument.wordprocessingml.footer+xml"/>
  <Override PartName="/word/footer86.xml" ContentType="application/vnd.openxmlformats-officedocument.wordprocessingml.footer+xml"/>
  <Override PartName="/word/footer87.xml" ContentType="application/vnd.openxmlformats-officedocument.wordprocessingml.footer+xml"/>
  <Override PartName="/word/header64.xml" ContentType="application/vnd.openxmlformats-officedocument.wordprocessingml.header+xml"/>
  <Override PartName="/word/header65.xml" ContentType="application/vnd.openxmlformats-officedocument.wordprocessingml.header+xml"/>
  <Override PartName="/word/footer88.xml" ContentType="application/vnd.openxmlformats-officedocument.wordprocessingml.footer+xml"/>
  <Override PartName="/word/footer89.xml" ContentType="application/vnd.openxmlformats-officedocument.wordprocessingml.footer+xml"/>
  <Override PartName="/word/footer90.xml" ContentType="application/vnd.openxmlformats-officedocument.wordprocessingml.footer+xml"/>
  <Override PartName="/word/charts/chart12.xml" ContentType="application/vnd.openxmlformats-officedocument.drawingml.chart+xml"/>
  <Override PartName="/word/header66.xml" ContentType="application/vnd.openxmlformats-officedocument.wordprocessingml.header+xml"/>
  <Override PartName="/word/header67.xml" ContentType="application/vnd.openxmlformats-officedocument.wordprocessingml.header+xml"/>
  <Override PartName="/word/footer91.xml" ContentType="application/vnd.openxmlformats-officedocument.wordprocessingml.footer+xml"/>
  <Override PartName="/word/footer92.xml" ContentType="application/vnd.openxmlformats-officedocument.wordprocessingml.footer+xml"/>
  <Override PartName="/word/footer93.xml" ContentType="application/vnd.openxmlformats-officedocument.wordprocessingml.footer+xml"/>
  <Override PartName="/word/header68.xml" ContentType="application/vnd.openxmlformats-officedocument.wordprocessingml.header+xml"/>
  <Override PartName="/word/header69.xml" ContentType="application/vnd.openxmlformats-officedocument.wordprocessingml.header+xml"/>
  <Override PartName="/word/footer94.xml" ContentType="application/vnd.openxmlformats-officedocument.wordprocessingml.footer+xml"/>
  <Override PartName="/word/footer95.xml" ContentType="application/vnd.openxmlformats-officedocument.wordprocessingml.footer+xml"/>
  <Override PartName="/word/header70.xml" ContentType="application/vnd.openxmlformats-officedocument.wordprocessingml.header+xml"/>
  <Override PartName="/word/footer96.xml" ContentType="application/vnd.openxmlformats-officedocument.wordprocessingml.footer+xml"/>
  <Override PartName="/word/header71.xml" ContentType="application/vnd.openxmlformats-officedocument.wordprocessingml.header+xml"/>
  <Override PartName="/word/header72.xml" ContentType="application/vnd.openxmlformats-officedocument.wordprocessingml.header+xml"/>
  <Override PartName="/word/footer97.xml" ContentType="application/vnd.openxmlformats-officedocument.wordprocessingml.footer+xml"/>
  <Override PartName="/word/footer98.xml" ContentType="application/vnd.openxmlformats-officedocument.wordprocessingml.footer+xml"/>
  <Override PartName="/word/footer99.xml" ContentType="application/vnd.openxmlformats-officedocument.wordprocessingml.footer+xml"/>
  <Override PartName="/word/header73.xml" ContentType="application/vnd.openxmlformats-officedocument.wordprocessingml.header+xml"/>
  <Override PartName="/word/header74.xml" ContentType="application/vnd.openxmlformats-officedocument.wordprocessingml.header+xml"/>
  <Override PartName="/word/footer100.xml" ContentType="application/vnd.openxmlformats-officedocument.wordprocessingml.footer+xml"/>
  <Override PartName="/word/footer101.xml" ContentType="application/vnd.openxmlformats-officedocument.wordprocessingml.footer+xml"/>
  <Override PartName="/word/footer102.xml" ContentType="application/vnd.openxmlformats-officedocument.wordprocessingml.footer+xml"/>
  <Override PartName="/word/header75.xml" ContentType="application/vnd.openxmlformats-officedocument.wordprocessingml.header+xml"/>
  <Override PartName="/word/header76.xml" ContentType="application/vnd.openxmlformats-officedocument.wordprocessingml.header+xml"/>
  <Override PartName="/word/footer103.xml" ContentType="application/vnd.openxmlformats-officedocument.wordprocessingml.footer+xml"/>
  <Override PartName="/word/footer104.xml" ContentType="application/vnd.openxmlformats-officedocument.wordprocessingml.footer+xml"/>
  <Override PartName="/word/footer105.xml" ContentType="application/vnd.openxmlformats-officedocument.wordprocessingml.footer+xml"/>
  <Override PartName="/word/header77.xml" ContentType="application/vnd.openxmlformats-officedocument.wordprocessingml.header+xml"/>
  <Override PartName="/word/header78.xml" ContentType="application/vnd.openxmlformats-officedocument.wordprocessingml.header+xml"/>
  <Override PartName="/word/footer106.xml" ContentType="application/vnd.openxmlformats-officedocument.wordprocessingml.footer+xml"/>
  <Override PartName="/word/footer107.xml" ContentType="application/vnd.openxmlformats-officedocument.wordprocessingml.footer+xml"/>
  <Override PartName="/word/footer108.xml" ContentType="application/vnd.openxmlformats-officedocument.wordprocessingml.footer+xml"/>
  <Override PartName="/word/header79.xml" ContentType="application/vnd.openxmlformats-officedocument.wordprocessingml.header+xml"/>
  <Override PartName="/word/header80.xml" ContentType="application/vnd.openxmlformats-officedocument.wordprocessingml.header+xml"/>
  <Override PartName="/word/footer109.xml" ContentType="application/vnd.openxmlformats-officedocument.wordprocessingml.footer+xml"/>
  <Override PartName="/word/footer110.xml" ContentType="application/vnd.openxmlformats-officedocument.wordprocessingml.footer+xml"/>
  <Override PartName="/word/header81.xml" ContentType="application/vnd.openxmlformats-officedocument.wordprocessingml.header+xml"/>
  <Override PartName="/word/footer111.xml" ContentType="application/vnd.openxmlformats-officedocument.wordprocessingml.footer+xml"/>
  <Override PartName="/word/header82.xml" ContentType="application/vnd.openxmlformats-officedocument.wordprocessingml.header+xml"/>
  <Override PartName="/word/header83.xml" ContentType="application/vnd.openxmlformats-officedocument.wordprocessingml.header+xml"/>
  <Override PartName="/word/footer112.xml" ContentType="application/vnd.openxmlformats-officedocument.wordprocessingml.footer+xml"/>
  <Override PartName="/word/footer113.xml" ContentType="application/vnd.openxmlformats-officedocument.wordprocessingml.footer+xml"/>
  <Override PartName="/word/footer114.xml" ContentType="application/vnd.openxmlformats-officedocument.wordprocessingml.footer+xml"/>
  <Override PartName="/word/charts/chart13.xml" ContentType="application/vnd.openxmlformats-officedocument.drawingml.chart+xml"/>
  <Override PartName="/word/header84.xml" ContentType="application/vnd.openxmlformats-officedocument.wordprocessingml.header+xml"/>
  <Override PartName="/word/header85.xml" ContentType="application/vnd.openxmlformats-officedocument.wordprocessingml.header+xml"/>
  <Override PartName="/word/footer115.xml" ContentType="application/vnd.openxmlformats-officedocument.wordprocessingml.footer+xml"/>
  <Override PartName="/word/footer116.xml" ContentType="application/vnd.openxmlformats-officedocument.wordprocessingml.footer+xml"/>
  <Override PartName="/word/footer117.xml" ContentType="application/vnd.openxmlformats-officedocument.wordprocessingml.footer+xml"/>
  <Override PartName="/word/header86.xml" ContentType="application/vnd.openxmlformats-officedocument.wordprocessingml.header+xml"/>
  <Override PartName="/word/header87.xml" ContentType="application/vnd.openxmlformats-officedocument.wordprocessingml.header+xml"/>
  <Override PartName="/word/footer118.xml" ContentType="application/vnd.openxmlformats-officedocument.wordprocessingml.footer+xml"/>
  <Override PartName="/word/footer119.xml" ContentType="application/vnd.openxmlformats-officedocument.wordprocessingml.footer+xml"/>
  <Override PartName="/word/footer120.xml" ContentType="application/vnd.openxmlformats-officedocument.wordprocessingml.footer+xml"/>
  <Override PartName="/word/charts/chart14.xml" ContentType="application/vnd.openxmlformats-officedocument.drawingml.chart+xml"/>
  <Override PartName="/word/charts/chart15.xml" ContentType="application/vnd.openxmlformats-officedocument.drawingml.chart+xml"/>
  <Override PartName="/word/charts/chart16.xml" ContentType="application/vnd.openxmlformats-officedocument.drawingml.chart+xml"/>
  <Override PartName="/word/charts/chart17.xml" ContentType="application/vnd.openxmlformats-officedocument.drawingml.chart+xml"/>
  <Override PartName="/word/charts/chart18.xml" ContentType="application/vnd.openxmlformats-officedocument.drawingml.chart+xml"/>
  <Override PartName="/word/charts/chart19.xml" ContentType="application/vnd.openxmlformats-officedocument.drawingml.chart+xml"/>
  <Override PartName="/word/header88.xml" ContentType="application/vnd.openxmlformats-officedocument.wordprocessingml.header+xml"/>
  <Override PartName="/word/header89.xml" ContentType="application/vnd.openxmlformats-officedocument.wordprocessingml.header+xml"/>
  <Override PartName="/word/footer121.xml" ContentType="application/vnd.openxmlformats-officedocument.wordprocessingml.footer+xml"/>
  <Override PartName="/word/footer122.xml" ContentType="application/vnd.openxmlformats-officedocument.wordprocessingml.footer+xml"/>
  <Override PartName="/word/footer123.xml" ContentType="application/vnd.openxmlformats-officedocument.wordprocessingml.footer+xml"/>
  <Override PartName="/word/header90.xml" ContentType="application/vnd.openxmlformats-officedocument.wordprocessingml.header+xml"/>
  <Override PartName="/word/header91.xml" ContentType="application/vnd.openxmlformats-officedocument.wordprocessingml.header+xml"/>
  <Override PartName="/word/footer124.xml" ContentType="application/vnd.openxmlformats-officedocument.wordprocessingml.footer+xml"/>
  <Override PartName="/word/footer125.xml" ContentType="application/vnd.openxmlformats-officedocument.wordprocessingml.footer+xml"/>
  <Override PartName="/word/footer126.xml" ContentType="application/vnd.openxmlformats-officedocument.wordprocessingml.footer+xml"/>
  <Override PartName="/word/header92.xml" ContentType="application/vnd.openxmlformats-officedocument.wordprocessingml.header+xml"/>
  <Override PartName="/word/header93.xml" ContentType="application/vnd.openxmlformats-officedocument.wordprocessingml.header+xml"/>
  <Override PartName="/word/footer127.xml" ContentType="application/vnd.openxmlformats-officedocument.wordprocessingml.footer+xml"/>
  <Override PartName="/word/footer128.xml" ContentType="application/vnd.openxmlformats-officedocument.wordprocessingml.footer+xml"/>
  <Override PartName="/word/footer129.xml" ContentType="application/vnd.openxmlformats-officedocument.wordprocessingml.footer+xml"/>
  <Override PartName="/word/header94.xml" ContentType="application/vnd.openxmlformats-officedocument.wordprocessingml.header+xml"/>
  <Override PartName="/word/header95.xml" ContentType="application/vnd.openxmlformats-officedocument.wordprocessingml.header+xml"/>
  <Override PartName="/word/footer130.xml" ContentType="application/vnd.openxmlformats-officedocument.wordprocessingml.footer+xml"/>
  <Override PartName="/word/footer131.xml" ContentType="application/vnd.openxmlformats-officedocument.wordprocessingml.footer+xml"/>
  <Override PartName="/word/footer132.xml" ContentType="application/vnd.openxmlformats-officedocument.wordprocessingml.footer+xml"/>
  <Override PartName="/word/header96.xml" ContentType="application/vnd.openxmlformats-officedocument.wordprocessingml.header+xml"/>
  <Override PartName="/word/header97.xml" ContentType="application/vnd.openxmlformats-officedocument.wordprocessingml.header+xml"/>
  <Override PartName="/word/footer133.xml" ContentType="application/vnd.openxmlformats-officedocument.wordprocessingml.footer+xml"/>
  <Override PartName="/word/footer134.xml" ContentType="application/vnd.openxmlformats-officedocument.wordprocessingml.footer+xml"/>
  <Override PartName="/word/footer135.xml" ContentType="application/vnd.openxmlformats-officedocument.wordprocessingml.footer+xml"/>
  <Override PartName="/word/header98.xml" ContentType="application/vnd.openxmlformats-officedocument.wordprocessingml.header+xml"/>
  <Override PartName="/word/header99.xml" ContentType="application/vnd.openxmlformats-officedocument.wordprocessingml.header+xml"/>
  <Override PartName="/word/footer136.xml" ContentType="application/vnd.openxmlformats-officedocument.wordprocessingml.footer+xml"/>
  <Override PartName="/word/footer137.xml" ContentType="application/vnd.openxmlformats-officedocument.wordprocessingml.footer+xml"/>
  <Override PartName="/word/header100.xml" ContentType="application/vnd.openxmlformats-officedocument.wordprocessingml.header+xml"/>
  <Override PartName="/word/footer138.xml" ContentType="application/vnd.openxmlformats-officedocument.wordprocessingml.footer+xml"/>
  <Override PartName="/word/header101.xml" ContentType="application/vnd.openxmlformats-officedocument.wordprocessingml.header+xml"/>
  <Override PartName="/word/header102.xml" ContentType="application/vnd.openxmlformats-officedocument.wordprocessingml.header+xml"/>
  <Override PartName="/word/footer139.xml" ContentType="application/vnd.openxmlformats-officedocument.wordprocessingml.footer+xml"/>
  <Override PartName="/word/footer140.xml" ContentType="application/vnd.openxmlformats-officedocument.wordprocessingml.footer+xml"/>
  <Override PartName="/word/footer141.xml" ContentType="application/vnd.openxmlformats-officedocument.wordprocessingml.footer+xml"/>
  <Override PartName="/word/header103.xml" ContentType="application/vnd.openxmlformats-officedocument.wordprocessingml.header+xml"/>
  <Override PartName="/word/header104.xml" ContentType="application/vnd.openxmlformats-officedocument.wordprocessingml.header+xml"/>
  <Override PartName="/word/footer142.xml" ContentType="application/vnd.openxmlformats-officedocument.wordprocessingml.footer+xml"/>
  <Override PartName="/word/footer143.xml" ContentType="application/vnd.openxmlformats-officedocument.wordprocessingml.footer+xml"/>
  <Override PartName="/word/footer144.xml" ContentType="application/vnd.openxmlformats-officedocument.wordprocessingml.footer+xml"/>
  <Override PartName="/word/header105.xml" ContentType="application/vnd.openxmlformats-officedocument.wordprocessingml.header+xml"/>
  <Override PartName="/word/header106.xml" ContentType="application/vnd.openxmlformats-officedocument.wordprocessingml.header+xml"/>
  <Override PartName="/word/footer145.xml" ContentType="application/vnd.openxmlformats-officedocument.wordprocessingml.footer+xml"/>
  <Override PartName="/word/footer146.xml" ContentType="application/vnd.openxmlformats-officedocument.wordprocessingml.footer+xml"/>
  <Override PartName="/word/footer147.xml" ContentType="application/vnd.openxmlformats-officedocument.wordprocessingml.footer+xml"/>
  <Override PartName="/word/header107.xml" ContentType="application/vnd.openxmlformats-officedocument.wordprocessingml.header+xml"/>
  <Override PartName="/word/header108.xml" ContentType="application/vnd.openxmlformats-officedocument.wordprocessingml.header+xml"/>
  <Override PartName="/word/footer148.xml" ContentType="application/vnd.openxmlformats-officedocument.wordprocessingml.footer+xml"/>
  <Override PartName="/word/footer149.xml" ContentType="application/vnd.openxmlformats-officedocument.wordprocessingml.footer+xml"/>
  <Override PartName="/word/footer150.xml" ContentType="application/vnd.openxmlformats-officedocument.wordprocessingml.footer+xml"/>
  <Override PartName="/word/header109.xml" ContentType="application/vnd.openxmlformats-officedocument.wordprocessingml.header+xml"/>
  <Override PartName="/word/header110.xml" ContentType="application/vnd.openxmlformats-officedocument.wordprocessingml.header+xml"/>
  <Override PartName="/word/footer151.xml" ContentType="application/vnd.openxmlformats-officedocument.wordprocessingml.footer+xml"/>
  <Override PartName="/word/footer152.xml" ContentType="application/vnd.openxmlformats-officedocument.wordprocessingml.footer+xml"/>
  <Override PartName="/word/footer153.xml" ContentType="application/vnd.openxmlformats-officedocument.wordprocessingml.footer+xml"/>
  <Override PartName="/word/header111.xml" ContentType="application/vnd.openxmlformats-officedocument.wordprocessingml.header+xml"/>
  <Override PartName="/word/header112.xml" ContentType="application/vnd.openxmlformats-officedocument.wordprocessingml.header+xml"/>
  <Override PartName="/word/footer154.xml" ContentType="application/vnd.openxmlformats-officedocument.wordprocessingml.footer+xml"/>
  <Override PartName="/word/footer155.xml" ContentType="application/vnd.openxmlformats-officedocument.wordprocessingml.footer+xml"/>
  <Override PartName="/word/footer156.xml" ContentType="application/vnd.openxmlformats-officedocument.wordprocessingml.footer+xml"/>
  <Override PartName="/word/header113.xml" ContentType="application/vnd.openxmlformats-officedocument.wordprocessingml.header+xml"/>
  <Override PartName="/word/header114.xml" ContentType="application/vnd.openxmlformats-officedocument.wordprocessingml.header+xml"/>
  <Override PartName="/word/footer157.xml" ContentType="application/vnd.openxmlformats-officedocument.wordprocessingml.footer+xml"/>
  <Override PartName="/word/footer158.xml" ContentType="application/vnd.openxmlformats-officedocument.wordprocessingml.footer+xml"/>
  <Override PartName="/word/footer159.xml" ContentType="application/vnd.openxmlformats-officedocument.wordprocessingml.footer+xml"/>
  <Override PartName="/word/header115.xml" ContentType="application/vnd.openxmlformats-officedocument.wordprocessingml.header+xml"/>
  <Override PartName="/word/header116.xml" ContentType="application/vnd.openxmlformats-officedocument.wordprocessingml.header+xml"/>
  <Override PartName="/word/footer160.xml" ContentType="application/vnd.openxmlformats-officedocument.wordprocessingml.footer+xml"/>
  <Override PartName="/word/footer161.xml" ContentType="application/vnd.openxmlformats-officedocument.wordprocessingml.footer+xml"/>
  <Override PartName="/word/footer162.xml" ContentType="application/vnd.openxmlformats-officedocument.wordprocessingml.footer+xml"/>
  <Override PartName="/word/header117.xml" ContentType="application/vnd.openxmlformats-officedocument.wordprocessingml.header+xml"/>
  <Override PartName="/word/header118.xml" ContentType="application/vnd.openxmlformats-officedocument.wordprocessingml.header+xml"/>
  <Override PartName="/word/footer163.xml" ContentType="application/vnd.openxmlformats-officedocument.wordprocessingml.footer+xml"/>
  <Override PartName="/word/footer164.xml" ContentType="application/vnd.openxmlformats-officedocument.wordprocessingml.footer+xml"/>
  <Override PartName="/word/footer165.xml" ContentType="application/vnd.openxmlformats-officedocument.wordprocessingml.footer+xml"/>
  <Override PartName="/word/header119.xml" ContentType="application/vnd.openxmlformats-officedocument.wordprocessingml.header+xml"/>
  <Override PartName="/word/header120.xml" ContentType="application/vnd.openxmlformats-officedocument.wordprocessingml.header+xml"/>
  <Override PartName="/word/footer166.xml" ContentType="application/vnd.openxmlformats-officedocument.wordprocessingml.footer+xml"/>
  <Override PartName="/word/footer167.xml" ContentType="application/vnd.openxmlformats-officedocument.wordprocessingml.footer+xml"/>
  <Override PartName="/word/footer168.xml" ContentType="application/vnd.openxmlformats-officedocument.wordprocessingml.footer+xml"/>
  <Override PartName="/word/header121.xml" ContentType="application/vnd.openxmlformats-officedocument.wordprocessingml.header+xml"/>
  <Override PartName="/word/header122.xml" ContentType="application/vnd.openxmlformats-officedocument.wordprocessingml.header+xml"/>
  <Override PartName="/word/footer169.xml" ContentType="application/vnd.openxmlformats-officedocument.wordprocessingml.footer+xml"/>
  <Override PartName="/word/footer170.xml" ContentType="application/vnd.openxmlformats-officedocument.wordprocessingml.footer+xml"/>
  <Override PartName="/word/footer171.xml" ContentType="application/vnd.openxmlformats-officedocument.wordprocessingml.footer+xml"/>
  <Override PartName="/word/header123.xml" ContentType="application/vnd.openxmlformats-officedocument.wordprocessingml.header+xml"/>
  <Override PartName="/word/header124.xml" ContentType="application/vnd.openxmlformats-officedocument.wordprocessingml.header+xml"/>
  <Override PartName="/word/footer172.xml" ContentType="application/vnd.openxmlformats-officedocument.wordprocessingml.footer+xml"/>
  <Override PartName="/word/footer173.xml" ContentType="application/vnd.openxmlformats-officedocument.wordprocessingml.footer+xml"/>
  <Override PartName="/word/footer174.xml" ContentType="application/vnd.openxmlformats-officedocument.wordprocessingml.footer+xml"/>
  <Override PartName="/word/header125.xml" ContentType="application/vnd.openxmlformats-officedocument.wordprocessingml.header+xml"/>
  <Override PartName="/word/header126.xml" ContentType="application/vnd.openxmlformats-officedocument.wordprocessingml.header+xml"/>
  <Override PartName="/word/footer175.xml" ContentType="application/vnd.openxmlformats-officedocument.wordprocessingml.footer+xml"/>
  <Override PartName="/word/footer176.xml" ContentType="application/vnd.openxmlformats-officedocument.wordprocessingml.footer+xml"/>
  <Override PartName="/word/footer177.xml" ContentType="application/vnd.openxmlformats-officedocument.wordprocessingml.footer+xml"/>
  <Override PartName="/word/header127.xml" ContentType="application/vnd.openxmlformats-officedocument.wordprocessingml.header+xml"/>
  <Override PartName="/word/header128.xml" ContentType="application/vnd.openxmlformats-officedocument.wordprocessingml.header+xml"/>
  <Override PartName="/word/footer178.xml" ContentType="application/vnd.openxmlformats-officedocument.wordprocessingml.footer+xml"/>
  <Override PartName="/word/footer179.xml" ContentType="application/vnd.openxmlformats-officedocument.wordprocessingml.footer+xml"/>
  <Override PartName="/word/footer180.xml" ContentType="application/vnd.openxmlformats-officedocument.wordprocessingml.footer+xml"/>
  <Override PartName="/word/charts/chart20.xml" ContentType="application/vnd.openxmlformats-officedocument.drawingml.chart+xml"/>
  <Override PartName="/word/header129.xml" ContentType="application/vnd.openxmlformats-officedocument.wordprocessingml.header+xml"/>
  <Override PartName="/word/header130.xml" ContentType="application/vnd.openxmlformats-officedocument.wordprocessingml.header+xml"/>
  <Override PartName="/word/footer181.xml" ContentType="application/vnd.openxmlformats-officedocument.wordprocessingml.footer+xml"/>
  <Override PartName="/word/footer182.xml" ContentType="application/vnd.openxmlformats-officedocument.wordprocessingml.footer+xml"/>
  <Override PartName="/word/footer183.xml" ContentType="application/vnd.openxmlformats-officedocument.wordprocessingml.footer+xml"/>
  <Override PartName="/word/header131.xml" ContentType="application/vnd.openxmlformats-officedocument.wordprocessingml.header+xml"/>
  <Override PartName="/word/header132.xml" ContentType="application/vnd.openxmlformats-officedocument.wordprocessingml.header+xml"/>
  <Override PartName="/word/footer184.xml" ContentType="application/vnd.openxmlformats-officedocument.wordprocessingml.footer+xml"/>
  <Override PartName="/word/footer185.xml" ContentType="application/vnd.openxmlformats-officedocument.wordprocessingml.footer+xml"/>
  <Override PartName="/word/header133.xml" ContentType="application/vnd.openxmlformats-officedocument.wordprocessingml.header+xml"/>
  <Override PartName="/word/footer186.xml" ContentType="application/vnd.openxmlformats-officedocument.wordprocessingml.footer+xml"/>
  <Override PartName="/word/header134.xml" ContentType="application/vnd.openxmlformats-officedocument.wordprocessingml.header+xml"/>
  <Override PartName="/word/header135.xml" ContentType="application/vnd.openxmlformats-officedocument.wordprocessingml.header+xml"/>
  <Override PartName="/word/footer187.xml" ContentType="application/vnd.openxmlformats-officedocument.wordprocessingml.footer+xml"/>
  <Override PartName="/word/footer188.xml" ContentType="application/vnd.openxmlformats-officedocument.wordprocessingml.footer+xml"/>
  <Override PartName="/word/footer189.xml" ContentType="application/vnd.openxmlformats-officedocument.wordprocessingml.footer+xml"/>
  <Override PartName="/word/charts/chart21.xml" ContentType="application/vnd.openxmlformats-officedocument.drawingml.chart+xml"/>
  <Override PartName="/word/charts/chart22.xml" ContentType="application/vnd.openxmlformats-officedocument.drawingml.chart+xml"/>
  <Override PartName="/word/charts/chart23.xml" ContentType="application/vnd.openxmlformats-officedocument.drawingml.chart+xml"/>
  <Override PartName="/word/charts/chart24.xml" ContentType="application/vnd.openxmlformats-officedocument.drawingml.chart+xml"/>
  <Override PartName="/word/charts/chart25.xml" ContentType="application/vnd.openxmlformats-officedocument.drawingml.chart+xml"/>
  <Override PartName="/word/charts/chart26.xml" ContentType="application/vnd.openxmlformats-officedocument.drawingml.chart+xml"/>
  <Override PartName="/word/charts/chart27.xml" ContentType="application/vnd.openxmlformats-officedocument.drawingml.chart+xml"/>
  <Override PartName="/word/charts/chart28.xml" ContentType="application/vnd.openxmlformats-officedocument.drawingml.chart+xml"/>
  <Override PartName="/word/charts/chart29.xml" ContentType="application/vnd.openxmlformats-officedocument.drawingml.chart+xml"/>
  <Override PartName="/word/charts/chart30.xml" ContentType="application/vnd.openxmlformats-officedocument.drawingml.chart+xml"/>
  <Override PartName="/word/charts/chart31.xml" ContentType="application/vnd.openxmlformats-officedocument.drawingml.chart+xml"/>
  <Override PartName="/word/charts/chart32.xml" ContentType="application/vnd.openxmlformats-officedocument.drawingml.chart+xml"/>
  <Override PartName="/word/charts/chart33.xml" ContentType="application/vnd.openxmlformats-officedocument.drawingml.chart+xml"/>
  <Override PartName="/word/charts/chart34.xml" ContentType="application/vnd.openxmlformats-officedocument.drawingml.chart+xml"/>
  <Override PartName="/word/charts/chart35.xml" ContentType="application/vnd.openxmlformats-officedocument.drawingml.chart+xml"/>
  <Override PartName="/word/header136.xml" ContentType="application/vnd.openxmlformats-officedocument.wordprocessingml.header+xml"/>
  <Override PartName="/word/header137.xml" ContentType="application/vnd.openxmlformats-officedocument.wordprocessingml.header+xml"/>
  <Override PartName="/word/footer190.xml" ContentType="application/vnd.openxmlformats-officedocument.wordprocessingml.footer+xml"/>
  <Override PartName="/word/footer191.xml" ContentType="application/vnd.openxmlformats-officedocument.wordprocessingml.footer+xml"/>
  <Override PartName="/word/footer192.xml" ContentType="application/vnd.openxmlformats-officedocument.wordprocessingml.footer+xml"/>
  <Override PartName="/word/header138.xml" ContentType="application/vnd.openxmlformats-officedocument.wordprocessingml.header+xml"/>
  <Override PartName="/word/header139.xml" ContentType="application/vnd.openxmlformats-officedocument.wordprocessingml.header+xml"/>
  <Override PartName="/word/footer193.xml" ContentType="application/vnd.openxmlformats-officedocument.wordprocessingml.footer+xml"/>
  <Override PartName="/word/footer194.xml" ContentType="application/vnd.openxmlformats-officedocument.wordprocessingml.footer+xml"/>
  <Override PartName="/word/header140.xml" ContentType="application/vnd.openxmlformats-officedocument.wordprocessingml.header+xml"/>
  <Override PartName="/word/footer195.xml" ContentType="application/vnd.openxmlformats-officedocument.wordprocessingml.footer+xml"/>
  <Override PartName="/word/header141.xml" ContentType="application/vnd.openxmlformats-officedocument.wordprocessingml.header+xml"/>
  <Override PartName="/word/header142.xml" ContentType="application/vnd.openxmlformats-officedocument.wordprocessingml.header+xml"/>
  <Override PartName="/word/footer196.xml" ContentType="application/vnd.openxmlformats-officedocument.wordprocessingml.footer+xml"/>
  <Override PartName="/word/footer197.xml" ContentType="application/vnd.openxmlformats-officedocument.wordprocessingml.footer+xml"/>
  <Override PartName="/word/footer198.xml" ContentType="application/vnd.openxmlformats-officedocument.wordprocessingml.footer+xml"/>
  <Override PartName="/word/header143.xml" ContentType="application/vnd.openxmlformats-officedocument.wordprocessingml.header+xml"/>
  <Override PartName="/word/header144.xml" ContentType="application/vnd.openxmlformats-officedocument.wordprocessingml.header+xml"/>
  <Override PartName="/word/footer199.xml" ContentType="application/vnd.openxmlformats-officedocument.wordprocessingml.footer+xml"/>
  <Override PartName="/word/footer200.xml" ContentType="application/vnd.openxmlformats-officedocument.wordprocessingml.footer+xml"/>
  <Override PartName="/word/footer201.xml" ContentType="application/vnd.openxmlformats-officedocument.wordprocessingml.footer+xml"/>
  <Override PartName="/word/header145.xml" ContentType="application/vnd.openxmlformats-officedocument.wordprocessingml.header+xml"/>
  <Override PartName="/word/header146.xml" ContentType="application/vnd.openxmlformats-officedocument.wordprocessingml.header+xml"/>
  <Override PartName="/word/footer202.xml" ContentType="application/vnd.openxmlformats-officedocument.wordprocessingml.footer+xml"/>
  <Override PartName="/word/footer203.xml" ContentType="application/vnd.openxmlformats-officedocument.wordprocessingml.footer+xml"/>
  <Override PartName="/word/footer204.xml" ContentType="application/vnd.openxmlformats-officedocument.wordprocessingml.footer+xml"/>
  <Override PartName="/word/charts/chart36.xml" ContentType="application/vnd.openxmlformats-officedocument.drawingml.chart+xml"/>
  <Override PartName="/word/header147.xml" ContentType="application/vnd.openxmlformats-officedocument.wordprocessingml.header+xml"/>
  <Override PartName="/word/header148.xml" ContentType="application/vnd.openxmlformats-officedocument.wordprocessingml.header+xml"/>
  <Override PartName="/word/footer205.xml" ContentType="application/vnd.openxmlformats-officedocument.wordprocessingml.footer+xml"/>
  <Override PartName="/word/footer206.xml" ContentType="application/vnd.openxmlformats-officedocument.wordprocessingml.footer+xml"/>
  <Override PartName="/word/footer207.xml" ContentType="application/vnd.openxmlformats-officedocument.wordprocessingml.footer+xml"/>
  <Override PartName="/word/header149.xml" ContentType="application/vnd.openxmlformats-officedocument.wordprocessingml.header+xml"/>
  <Override PartName="/word/header150.xml" ContentType="application/vnd.openxmlformats-officedocument.wordprocessingml.header+xml"/>
  <Override PartName="/word/footer208.xml" ContentType="application/vnd.openxmlformats-officedocument.wordprocessingml.footer+xml"/>
  <Override PartName="/word/footer209.xml" ContentType="application/vnd.openxmlformats-officedocument.wordprocessingml.footer+xml"/>
  <Override PartName="/word/footer210.xml" ContentType="application/vnd.openxmlformats-officedocument.wordprocessingml.footer+xml"/>
  <Override PartName="/word/header151.xml" ContentType="application/vnd.openxmlformats-officedocument.wordprocessingml.header+xml"/>
  <Override PartName="/word/header152.xml" ContentType="application/vnd.openxmlformats-officedocument.wordprocessingml.header+xml"/>
  <Override PartName="/word/footer211.xml" ContentType="application/vnd.openxmlformats-officedocument.wordprocessingml.footer+xml"/>
  <Override PartName="/word/footer212.xml" ContentType="application/vnd.openxmlformats-officedocument.wordprocessingml.footer+xml"/>
  <Override PartName="/word/footer213.xml" ContentType="application/vnd.openxmlformats-officedocument.wordprocessingml.footer+xml"/>
  <Override PartName="/word/header153.xml" ContentType="application/vnd.openxmlformats-officedocument.wordprocessingml.header+xml"/>
  <Override PartName="/word/header154.xml" ContentType="application/vnd.openxmlformats-officedocument.wordprocessingml.header+xml"/>
  <Override PartName="/word/footer214.xml" ContentType="application/vnd.openxmlformats-officedocument.wordprocessingml.footer+xml"/>
  <Override PartName="/word/footer215.xml" ContentType="application/vnd.openxmlformats-officedocument.wordprocessingml.footer+xml"/>
  <Override PartName="/word/footer216.xml" ContentType="application/vnd.openxmlformats-officedocument.wordprocessingml.footer+xml"/>
  <Override PartName="/word/header155.xml" ContentType="application/vnd.openxmlformats-officedocument.wordprocessingml.header+xml"/>
  <Override PartName="/word/header156.xml" ContentType="application/vnd.openxmlformats-officedocument.wordprocessingml.header+xml"/>
  <Override PartName="/word/footer217.xml" ContentType="application/vnd.openxmlformats-officedocument.wordprocessingml.footer+xml"/>
  <Override PartName="/word/footer218.xml" ContentType="application/vnd.openxmlformats-officedocument.wordprocessingml.footer+xml"/>
  <Override PartName="/word/footer219.xml" ContentType="application/vnd.openxmlformats-officedocument.wordprocessingml.footer+xml"/>
  <Override PartName="/word/header157.xml" ContentType="application/vnd.openxmlformats-officedocument.wordprocessingml.header+xml"/>
  <Override PartName="/word/header158.xml" ContentType="application/vnd.openxmlformats-officedocument.wordprocessingml.header+xml"/>
  <Override PartName="/word/footer220.xml" ContentType="application/vnd.openxmlformats-officedocument.wordprocessingml.footer+xml"/>
  <Override PartName="/word/footer221.xml" ContentType="application/vnd.openxmlformats-officedocument.wordprocessingml.footer+xml"/>
  <Override PartName="/word/footer222.xml" ContentType="application/vnd.openxmlformats-officedocument.wordprocessingml.footer+xml"/>
  <Override PartName="/word/header159.xml" ContentType="application/vnd.openxmlformats-officedocument.wordprocessingml.header+xml"/>
  <Override PartName="/word/header160.xml" ContentType="application/vnd.openxmlformats-officedocument.wordprocessingml.header+xml"/>
  <Override PartName="/word/footer223.xml" ContentType="application/vnd.openxmlformats-officedocument.wordprocessingml.footer+xml"/>
  <Override PartName="/word/footer224.xml" ContentType="application/vnd.openxmlformats-officedocument.wordprocessingml.footer+xml"/>
  <Override PartName="/word/footer225.xml" ContentType="application/vnd.openxmlformats-officedocument.wordprocessingml.footer+xml"/>
  <Override PartName="/word/header161.xml" ContentType="application/vnd.openxmlformats-officedocument.wordprocessingml.header+xml"/>
  <Override PartName="/word/header162.xml" ContentType="application/vnd.openxmlformats-officedocument.wordprocessingml.header+xml"/>
  <Override PartName="/word/footer226.xml" ContentType="application/vnd.openxmlformats-officedocument.wordprocessingml.footer+xml"/>
  <Override PartName="/word/footer227.xml" ContentType="application/vnd.openxmlformats-officedocument.wordprocessingml.footer+xml"/>
  <Override PartName="/word/footer228.xml" ContentType="application/vnd.openxmlformats-officedocument.wordprocessingml.footer+xml"/>
  <Override PartName="/word/header163.xml" ContentType="application/vnd.openxmlformats-officedocument.wordprocessingml.header+xml"/>
  <Override PartName="/word/header164.xml" ContentType="application/vnd.openxmlformats-officedocument.wordprocessingml.header+xml"/>
  <Override PartName="/word/footer229.xml" ContentType="application/vnd.openxmlformats-officedocument.wordprocessingml.footer+xml"/>
  <Override PartName="/word/footer230.xml" ContentType="application/vnd.openxmlformats-officedocument.wordprocessingml.footer+xml"/>
  <Override PartName="/word/footer231.xml" ContentType="application/vnd.openxmlformats-officedocument.wordprocessingml.footer+xml"/>
  <Override PartName="/word/header165.xml" ContentType="application/vnd.openxmlformats-officedocument.wordprocessingml.header+xml"/>
  <Override PartName="/word/header166.xml" ContentType="application/vnd.openxmlformats-officedocument.wordprocessingml.header+xml"/>
  <Override PartName="/word/footer232.xml" ContentType="application/vnd.openxmlformats-officedocument.wordprocessingml.footer+xml"/>
  <Override PartName="/word/footer233.xml" ContentType="application/vnd.openxmlformats-officedocument.wordprocessingml.footer+xml"/>
  <Override PartName="/word/footer234.xml" ContentType="application/vnd.openxmlformats-officedocument.wordprocessingml.footer+xml"/>
  <Override PartName="/word/header167.xml" ContentType="application/vnd.openxmlformats-officedocument.wordprocessingml.header+xml"/>
  <Override PartName="/word/header168.xml" ContentType="application/vnd.openxmlformats-officedocument.wordprocessingml.header+xml"/>
  <Override PartName="/word/footer235.xml" ContentType="application/vnd.openxmlformats-officedocument.wordprocessingml.footer+xml"/>
  <Override PartName="/word/footer236.xml" ContentType="application/vnd.openxmlformats-officedocument.wordprocessingml.footer+xml"/>
  <Override PartName="/word/footer237.xml" ContentType="application/vnd.openxmlformats-officedocument.wordprocessingml.footer+xml"/>
  <Override PartName="/word/header169.xml" ContentType="application/vnd.openxmlformats-officedocument.wordprocessingml.header+xml"/>
  <Override PartName="/word/header170.xml" ContentType="application/vnd.openxmlformats-officedocument.wordprocessingml.header+xml"/>
  <Override PartName="/word/footer238.xml" ContentType="application/vnd.openxmlformats-officedocument.wordprocessingml.footer+xml"/>
  <Override PartName="/word/footer239.xml" ContentType="application/vnd.openxmlformats-officedocument.wordprocessingml.footer+xml"/>
  <Override PartName="/word/footer240.xml" ContentType="application/vnd.openxmlformats-officedocument.wordprocessingml.footer+xml"/>
  <Override PartName="/word/header171.xml" ContentType="application/vnd.openxmlformats-officedocument.wordprocessingml.header+xml"/>
  <Override PartName="/word/header172.xml" ContentType="application/vnd.openxmlformats-officedocument.wordprocessingml.header+xml"/>
  <Override PartName="/word/footer241.xml" ContentType="application/vnd.openxmlformats-officedocument.wordprocessingml.footer+xml"/>
  <Override PartName="/word/footer242.xml" ContentType="application/vnd.openxmlformats-officedocument.wordprocessingml.footer+xml"/>
  <Override PartName="/word/footer243.xml" ContentType="application/vnd.openxmlformats-officedocument.wordprocessingml.footer+xml"/>
  <Override PartName="/word/header173.xml" ContentType="application/vnd.openxmlformats-officedocument.wordprocessingml.header+xml"/>
  <Override PartName="/word/header174.xml" ContentType="application/vnd.openxmlformats-officedocument.wordprocessingml.header+xml"/>
  <Override PartName="/word/footer244.xml" ContentType="application/vnd.openxmlformats-officedocument.wordprocessingml.footer+xml"/>
  <Override PartName="/word/footer245.xml" ContentType="application/vnd.openxmlformats-officedocument.wordprocessingml.footer+xml"/>
  <Override PartName="/word/header175.xml" ContentType="application/vnd.openxmlformats-officedocument.wordprocessingml.header+xml"/>
  <Override PartName="/word/footer246.xml" ContentType="application/vnd.openxmlformats-officedocument.wordprocessingml.footer+xml"/>
  <Override PartName="/word/header176.xml" ContentType="application/vnd.openxmlformats-officedocument.wordprocessingml.header+xml"/>
  <Override PartName="/word/header177.xml" ContentType="application/vnd.openxmlformats-officedocument.wordprocessingml.header+xml"/>
  <Override PartName="/word/footer247.xml" ContentType="application/vnd.openxmlformats-officedocument.wordprocessingml.footer+xml"/>
  <Override PartName="/word/footer248.xml" ContentType="application/vnd.openxmlformats-officedocument.wordprocessingml.footer+xml"/>
  <Override PartName="/word/footer249.xml" ContentType="application/vnd.openxmlformats-officedocument.wordprocessingml.footer+xml"/>
  <Override PartName="/word/header178.xml" ContentType="application/vnd.openxmlformats-officedocument.wordprocessingml.header+xml"/>
  <Override PartName="/word/header179.xml" ContentType="application/vnd.openxmlformats-officedocument.wordprocessingml.header+xml"/>
  <Override PartName="/word/footer250.xml" ContentType="application/vnd.openxmlformats-officedocument.wordprocessingml.footer+xml"/>
  <Override PartName="/word/footer251.xml" ContentType="application/vnd.openxmlformats-officedocument.wordprocessingml.footer+xml"/>
  <Override PartName="/word/footer252.xml" ContentType="application/vnd.openxmlformats-officedocument.wordprocessingml.footer+xml"/>
  <Override PartName="/word/header180.xml" ContentType="application/vnd.openxmlformats-officedocument.wordprocessingml.header+xml"/>
  <Override PartName="/word/header181.xml" ContentType="application/vnd.openxmlformats-officedocument.wordprocessingml.header+xml"/>
  <Override PartName="/word/footer253.xml" ContentType="application/vnd.openxmlformats-officedocument.wordprocessingml.footer+xml"/>
  <Override PartName="/word/footer254.xml" ContentType="application/vnd.openxmlformats-officedocument.wordprocessingml.footer+xml"/>
  <Override PartName="/word/header182.xml" ContentType="application/vnd.openxmlformats-officedocument.wordprocessingml.header+xml"/>
  <Override PartName="/word/footer255.xml" ContentType="application/vnd.openxmlformats-officedocument.wordprocessingml.footer+xml"/>
  <Override PartName="/word/header183.xml" ContentType="application/vnd.openxmlformats-officedocument.wordprocessingml.header+xml"/>
  <Override PartName="/word/header184.xml" ContentType="application/vnd.openxmlformats-officedocument.wordprocessingml.header+xml"/>
  <Override PartName="/word/footer256.xml" ContentType="application/vnd.openxmlformats-officedocument.wordprocessingml.footer+xml"/>
  <Override PartName="/word/footer257.xml" ContentType="application/vnd.openxmlformats-officedocument.wordprocessingml.footer+xml"/>
  <Override PartName="/word/footer258.xml" ContentType="application/vnd.openxmlformats-officedocument.wordprocessingml.footer+xml"/>
  <Override PartName="/word/header185.xml" ContentType="application/vnd.openxmlformats-officedocument.wordprocessingml.header+xml"/>
  <Override PartName="/word/header186.xml" ContentType="application/vnd.openxmlformats-officedocument.wordprocessingml.header+xml"/>
  <Override PartName="/word/footer259.xml" ContentType="application/vnd.openxmlformats-officedocument.wordprocessingml.footer+xml"/>
  <Override PartName="/word/footer260.xml" ContentType="application/vnd.openxmlformats-officedocument.wordprocessingml.footer+xml"/>
  <Override PartName="/word/footer261.xml" ContentType="application/vnd.openxmlformats-officedocument.wordprocessingml.footer+xml"/>
  <Override PartName="/word/header187.xml" ContentType="application/vnd.openxmlformats-officedocument.wordprocessingml.header+xml"/>
  <Override PartName="/word/header188.xml" ContentType="application/vnd.openxmlformats-officedocument.wordprocessingml.header+xml"/>
  <Override PartName="/word/footer262.xml" ContentType="application/vnd.openxmlformats-officedocument.wordprocessingml.footer+xml"/>
  <Override PartName="/word/footer263.xml" ContentType="application/vnd.openxmlformats-officedocument.wordprocessingml.footer+xml"/>
  <Override PartName="/word/footer264.xml" ContentType="application/vnd.openxmlformats-officedocument.wordprocessingml.footer+xml"/>
  <Override PartName="/word/header189.xml" ContentType="application/vnd.openxmlformats-officedocument.wordprocessingml.header+xml"/>
  <Override PartName="/word/header190.xml" ContentType="application/vnd.openxmlformats-officedocument.wordprocessingml.header+xml"/>
  <Override PartName="/word/footer265.xml" ContentType="application/vnd.openxmlformats-officedocument.wordprocessingml.footer+xml"/>
  <Override PartName="/word/footer266.xml" ContentType="application/vnd.openxmlformats-officedocument.wordprocessingml.footer+xml"/>
  <Override PartName="/word/footer267.xml" ContentType="application/vnd.openxmlformats-officedocument.wordprocessingml.footer+xml"/>
  <Override PartName="/word/header191.xml" ContentType="application/vnd.openxmlformats-officedocument.wordprocessingml.header+xml"/>
  <Override PartName="/word/header192.xml" ContentType="application/vnd.openxmlformats-officedocument.wordprocessingml.header+xml"/>
  <Override PartName="/word/footer268.xml" ContentType="application/vnd.openxmlformats-officedocument.wordprocessingml.footer+xml"/>
  <Override PartName="/word/footer269.xml" ContentType="application/vnd.openxmlformats-officedocument.wordprocessingml.footer+xml"/>
  <Override PartName="/word/footer270.xml" ContentType="application/vnd.openxmlformats-officedocument.wordprocessingml.footer+xml"/>
  <Override PartName="/word/header193.xml" ContentType="application/vnd.openxmlformats-officedocument.wordprocessingml.header+xml"/>
  <Override PartName="/word/header194.xml" ContentType="application/vnd.openxmlformats-officedocument.wordprocessingml.header+xml"/>
  <Override PartName="/word/footer271.xml" ContentType="application/vnd.openxmlformats-officedocument.wordprocessingml.footer+xml"/>
  <Override PartName="/word/footer272.xml" ContentType="application/vnd.openxmlformats-officedocument.wordprocessingml.footer+xml"/>
  <Override PartName="/word/footer273.xml" ContentType="application/vnd.openxmlformats-officedocument.wordprocessingml.footer+xml"/>
  <Override PartName="/word/header195.xml" ContentType="application/vnd.openxmlformats-officedocument.wordprocessingml.header+xml"/>
  <Override PartName="/word/header196.xml" ContentType="application/vnd.openxmlformats-officedocument.wordprocessingml.header+xml"/>
  <Override PartName="/word/footer274.xml" ContentType="application/vnd.openxmlformats-officedocument.wordprocessingml.footer+xml"/>
  <Override PartName="/word/footer275.xml" ContentType="application/vnd.openxmlformats-officedocument.wordprocessingml.footer+xml"/>
  <Override PartName="/word/header197.xml" ContentType="application/vnd.openxmlformats-officedocument.wordprocessingml.header+xml"/>
  <Override PartName="/word/footer276.xml" ContentType="application/vnd.openxmlformats-officedocument.wordprocessingml.footer+xml"/>
  <Override PartName="/word/header198.xml" ContentType="application/vnd.openxmlformats-officedocument.wordprocessingml.header+xml"/>
  <Override PartName="/word/header199.xml" ContentType="application/vnd.openxmlformats-officedocument.wordprocessingml.header+xml"/>
  <Override PartName="/word/footer277.xml" ContentType="application/vnd.openxmlformats-officedocument.wordprocessingml.footer+xml"/>
  <Override PartName="/word/footer278.xml" ContentType="application/vnd.openxmlformats-officedocument.wordprocessingml.footer+xml"/>
  <Override PartName="/word/footer279.xml" ContentType="application/vnd.openxmlformats-officedocument.wordprocessingml.footer+xml"/>
  <Override PartName="/word/charts/chart37.xml" ContentType="application/vnd.openxmlformats-officedocument.drawingml.chart+xml"/>
  <Override PartName="/word/charts/chart38.xml" ContentType="application/vnd.openxmlformats-officedocument.drawingml.chart+xml"/>
  <Override PartName="/word/charts/chart39.xml" ContentType="application/vnd.openxmlformats-officedocument.drawingml.chart+xml"/>
  <Override PartName="/word/charts/chart40.xml" ContentType="application/vnd.openxmlformats-officedocument.drawingml.chart+xml"/>
  <Override PartName="/word/charts/chart41.xml" ContentType="application/vnd.openxmlformats-officedocument.drawingml.chart+xml"/>
  <Override PartName="/word/header200.xml" ContentType="application/vnd.openxmlformats-officedocument.wordprocessingml.header+xml"/>
  <Override PartName="/word/header201.xml" ContentType="application/vnd.openxmlformats-officedocument.wordprocessingml.header+xml"/>
  <Override PartName="/word/footer280.xml" ContentType="application/vnd.openxmlformats-officedocument.wordprocessingml.footer+xml"/>
  <Override PartName="/word/footer281.xml" ContentType="application/vnd.openxmlformats-officedocument.wordprocessingml.footer+xml"/>
  <Override PartName="/word/footer282.xml" ContentType="application/vnd.openxmlformats-officedocument.wordprocessingml.footer+xml"/>
  <Override PartName="/word/header202.xml" ContentType="application/vnd.openxmlformats-officedocument.wordprocessingml.header+xml"/>
  <Override PartName="/word/header203.xml" ContentType="application/vnd.openxmlformats-officedocument.wordprocessingml.header+xml"/>
  <Override PartName="/word/footer283.xml" ContentType="application/vnd.openxmlformats-officedocument.wordprocessingml.footer+xml"/>
  <Override PartName="/word/footer284.xml" ContentType="application/vnd.openxmlformats-officedocument.wordprocessingml.footer+xml"/>
  <Override PartName="/word/footer285.xml" ContentType="application/vnd.openxmlformats-officedocument.wordprocessingml.footer+xml"/>
  <Override PartName="/word/header204.xml" ContentType="application/vnd.openxmlformats-officedocument.wordprocessingml.header+xml"/>
  <Override PartName="/word/header205.xml" ContentType="application/vnd.openxmlformats-officedocument.wordprocessingml.header+xml"/>
  <Override PartName="/word/footer286.xml" ContentType="application/vnd.openxmlformats-officedocument.wordprocessingml.footer+xml"/>
  <Override PartName="/word/footer287.xml" ContentType="application/vnd.openxmlformats-officedocument.wordprocessingml.footer+xml"/>
  <Override PartName="/word/footer288.xml" ContentType="application/vnd.openxmlformats-officedocument.wordprocessingml.footer+xml"/>
  <Override PartName="/word/header206.xml" ContentType="application/vnd.openxmlformats-officedocument.wordprocessingml.header+xml"/>
  <Override PartName="/word/header207.xml" ContentType="application/vnd.openxmlformats-officedocument.wordprocessingml.header+xml"/>
  <Override PartName="/word/footer289.xml" ContentType="application/vnd.openxmlformats-officedocument.wordprocessingml.footer+xml"/>
  <Override PartName="/word/footer290.xml" ContentType="application/vnd.openxmlformats-officedocument.wordprocessingml.footer+xml"/>
  <Override PartName="/word/header208.xml" ContentType="application/vnd.openxmlformats-officedocument.wordprocessingml.header+xml"/>
  <Override PartName="/word/footer291.xml" ContentType="application/vnd.openxmlformats-officedocument.wordprocessingml.footer+xml"/>
  <Override PartName="/word/header209.xml" ContentType="application/vnd.openxmlformats-officedocument.wordprocessingml.header+xml"/>
  <Override PartName="/word/header210.xml" ContentType="application/vnd.openxmlformats-officedocument.wordprocessingml.header+xml"/>
  <Override PartName="/word/footer292.xml" ContentType="application/vnd.openxmlformats-officedocument.wordprocessingml.footer+xml"/>
  <Override PartName="/word/footer293.xml" ContentType="application/vnd.openxmlformats-officedocument.wordprocessingml.footer+xml"/>
  <Override PartName="/word/footer29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4688B334" w14:textId="77777777" w:rsidR="007D08B2" w:rsidRDefault="007D08B2" w:rsidP="0067606D">
      <w:pPr>
        <w:pStyle w:val="Brdtext"/>
        <w:spacing w:before="2520" w:line="240" w:lineRule="auto"/>
        <w:jc w:val="center"/>
        <w:rPr>
          <w:spacing w:val="0"/>
          <w:sz w:val="52"/>
          <w:szCs w:val="52"/>
        </w:rPr>
      </w:pPr>
      <w:bookmarkStart w:id="0" w:name="_GoBack"/>
      <w:bookmarkEnd w:id="0"/>
      <w:r>
        <w:rPr>
          <w:spacing w:val="0"/>
          <w:sz w:val="52"/>
          <w:szCs w:val="52"/>
        </w:rPr>
        <w:t>Regeringens proposition</w:t>
      </w:r>
    </w:p>
    <w:p w14:paraId="054FBD1E" w14:textId="4F8AFE56" w:rsidR="007D08B2" w:rsidRDefault="00757DA4" w:rsidP="0067606D">
      <w:pPr>
        <w:pStyle w:val="Brdtext"/>
        <w:spacing w:line="240" w:lineRule="auto"/>
        <w:jc w:val="center"/>
        <w:rPr>
          <w:spacing w:val="0"/>
          <w:sz w:val="52"/>
          <w:szCs w:val="52"/>
        </w:rPr>
      </w:pPr>
      <w:sdt>
        <w:sdtPr>
          <w:rPr>
            <w:spacing w:val="0"/>
            <w:sz w:val="52"/>
            <w:szCs w:val="52"/>
          </w:rPr>
          <w:alias w:val="Nummer"/>
          <w:tag w:val="Nummer"/>
          <w:id w:val="-839619131"/>
          <w:lock w:val="sdtContentLocked"/>
          <w:dataBinding w:prefixMappings="xmlns:ns0='http://rkdhs/mallar/budget/BP Del 1/BP Del 1.xsd'" w:xpath="/ns0:dokumentvärden[1]/ns0:dokumentnummer[1]" w:storeItemID="{05362479-D7DD-42A6-9715-445895EE037E}"/>
          <w:text/>
        </w:sdtPr>
        <w:sdtEndPr/>
        <w:sdtContent>
          <w:r w:rsidR="00A60C40">
            <w:rPr>
              <w:spacing w:val="0"/>
              <w:sz w:val="52"/>
              <w:szCs w:val="52"/>
            </w:rPr>
            <w:t>2019/20:1</w:t>
          </w:r>
        </w:sdtContent>
      </w:sdt>
    </w:p>
    <w:p w14:paraId="5F16D89A" w14:textId="77777777" w:rsidR="007D08B2" w:rsidRDefault="007D08B2" w:rsidP="0067606D">
      <w:pPr>
        <w:pStyle w:val="Brdtext"/>
        <w:pBdr>
          <w:bottom w:val="single" w:sz="6" w:space="1" w:color="auto"/>
        </w:pBdr>
        <w:spacing w:line="240" w:lineRule="auto"/>
        <w:ind w:left="1418" w:right="1418"/>
        <w:jc w:val="center"/>
        <w:rPr>
          <w:spacing w:val="0"/>
          <w:sz w:val="52"/>
          <w:szCs w:val="52"/>
        </w:rPr>
      </w:pPr>
    </w:p>
    <w:p w14:paraId="0A806856" w14:textId="77777777" w:rsidR="007D08B2" w:rsidRDefault="007D08B2" w:rsidP="0067606D">
      <w:pPr>
        <w:pStyle w:val="Brdtext"/>
        <w:spacing w:line="240" w:lineRule="auto"/>
        <w:jc w:val="center"/>
        <w:rPr>
          <w:spacing w:val="0"/>
          <w:sz w:val="52"/>
          <w:szCs w:val="52"/>
        </w:rPr>
      </w:pPr>
    </w:p>
    <w:p w14:paraId="7B2F5D4A" w14:textId="77777777" w:rsidR="007D08B2" w:rsidRDefault="007D08B2" w:rsidP="0067606D">
      <w:pPr>
        <w:pStyle w:val="Brdtext"/>
        <w:spacing w:line="240" w:lineRule="auto"/>
        <w:jc w:val="center"/>
        <w:rPr>
          <w:spacing w:val="0"/>
          <w:sz w:val="52"/>
          <w:szCs w:val="52"/>
        </w:rPr>
      </w:pPr>
    </w:p>
    <w:p w14:paraId="631AECF9" w14:textId="75002CED" w:rsidR="007D08B2" w:rsidRPr="009B2E5C" w:rsidRDefault="007D08B2" w:rsidP="0067606D">
      <w:pPr>
        <w:pStyle w:val="Brdtext"/>
        <w:spacing w:line="240" w:lineRule="auto"/>
        <w:jc w:val="center"/>
        <w:rPr>
          <w:spacing w:val="0"/>
          <w:sz w:val="40"/>
        </w:rPr>
      </w:pPr>
      <w:r w:rsidRPr="00EE403A">
        <w:rPr>
          <w:spacing w:val="0"/>
          <w:sz w:val="40"/>
        </w:rPr>
        <w:t>Budgetpropositionen för</w:t>
      </w:r>
      <w:r>
        <w:rPr>
          <w:spacing w:val="0"/>
          <w:sz w:val="40"/>
        </w:rPr>
        <w:t xml:space="preserve"> </w:t>
      </w:r>
      <w:sdt>
        <w:sdtPr>
          <w:rPr>
            <w:spacing w:val="0"/>
            <w:sz w:val="40"/>
          </w:rPr>
          <w:alias w:val="Årtal"/>
          <w:tag w:val="Årtal"/>
          <w:id w:val="1717622765"/>
          <w:lock w:val="sdtContentLocked"/>
          <w:dataBinding w:prefixMappings="xmlns:ns0='http://rkdhs/mallar/budget/BP Del 1/BP Del 1.xsd'" w:xpath="/ns0:dokumentvärden[1]/ns0:årtal[1]" w:storeItemID="{05362479-D7DD-42A6-9715-445895EE037E}"/>
          <w:text/>
        </w:sdtPr>
        <w:sdtEndPr/>
        <w:sdtContent>
          <w:r w:rsidR="00A60C40">
            <w:rPr>
              <w:spacing w:val="0"/>
              <w:sz w:val="40"/>
            </w:rPr>
            <w:t>2020</w:t>
          </w:r>
        </w:sdtContent>
      </w:sdt>
    </w:p>
    <w:p w14:paraId="1B01E77F" w14:textId="77777777" w:rsidR="007D08B2" w:rsidRPr="009B2E5C" w:rsidRDefault="007D08B2" w:rsidP="0067606D">
      <w:pPr>
        <w:pStyle w:val="Brdtext"/>
        <w:spacing w:line="240" w:lineRule="auto"/>
        <w:jc w:val="center"/>
        <w:rPr>
          <w:spacing w:val="0"/>
          <w:sz w:val="40"/>
          <w:szCs w:val="40"/>
        </w:rPr>
      </w:pPr>
    </w:p>
    <w:p w14:paraId="331AC137" w14:textId="78FD3D18" w:rsidR="007D08B2" w:rsidRPr="00CF08F7" w:rsidRDefault="003B1A8F" w:rsidP="0067606D">
      <w:pPr>
        <w:pStyle w:val="Brdtext"/>
        <w:spacing w:line="240" w:lineRule="auto"/>
        <w:jc w:val="center"/>
        <w:rPr>
          <w:spacing w:val="0"/>
          <w:sz w:val="32"/>
        </w:rPr>
      </w:pPr>
      <w:r>
        <w:rPr>
          <w:spacing w:val="0"/>
          <w:sz w:val="32"/>
        </w:rPr>
        <w:t>Förslag till statens budget för 2020, finansplan och skattefrågor</w:t>
      </w:r>
    </w:p>
    <w:p w14:paraId="247318CC" w14:textId="77777777" w:rsidR="007D08B2" w:rsidRDefault="007D08B2" w:rsidP="0067606D">
      <w:pPr>
        <w:pStyle w:val="Brdtext"/>
        <w:spacing w:line="240" w:lineRule="auto"/>
      </w:pPr>
    </w:p>
    <w:p w14:paraId="6E8B1E54" w14:textId="77777777" w:rsidR="007D08B2" w:rsidRDefault="007D08B2" w:rsidP="0067606D">
      <w:pPr>
        <w:pStyle w:val="Brdtextmedindrag"/>
        <w:sectPr w:rsidR="007D08B2" w:rsidSect="0067606D">
          <w:headerReference w:type="even" r:id="rId15"/>
          <w:headerReference w:type="default" r:id="rId16"/>
          <w:footerReference w:type="even" r:id="rId17"/>
          <w:footerReference w:type="default" r:id="rId18"/>
          <w:headerReference w:type="first" r:id="rId19"/>
          <w:footerReference w:type="first" r:id="rId20"/>
          <w:type w:val="oddPage"/>
          <w:pgSz w:w="11906" w:h="16838" w:code="9"/>
          <w:pgMar w:top="1134" w:right="1871" w:bottom="1531" w:left="1021" w:header="567" w:footer="1077" w:gutter="0"/>
          <w:cols w:space="708"/>
          <w:titlePg/>
          <w:docGrid w:linePitch="360"/>
        </w:sectPr>
      </w:pPr>
    </w:p>
    <w:p w14:paraId="6A175CA5" w14:textId="77777777" w:rsidR="007D08B2" w:rsidRDefault="007D08B2" w:rsidP="0067606D">
      <w:pPr>
        <w:pStyle w:val="Brdtext"/>
        <w:spacing w:after="3500" w:line="240" w:lineRule="auto"/>
        <w:jc w:val="left"/>
        <w:rPr>
          <w:sz w:val="32"/>
          <w:szCs w:val="32"/>
        </w:rPr>
      </w:pPr>
      <w:r>
        <w:rPr>
          <w:noProof/>
          <w:lang w:eastAsia="sv-SE"/>
        </w:rPr>
        <w:lastRenderedPageBreak/>
        <mc:AlternateContent>
          <mc:Choice Requires="wps">
            <w:drawing>
              <wp:anchor distT="0" distB="0" distL="114300" distR="114300" simplePos="0" relativeHeight="251661312" behindDoc="1" locked="0" layoutInCell="1" allowOverlap="1" wp14:anchorId="0168EC2C" wp14:editId="3139042A">
                <wp:simplePos x="0" y="0"/>
                <wp:positionH relativeFrom="column">
                  <wp:posOffset>2171065</wp:posOffset>
                </wp:positionH>
                <wp:positionV relativeFrom="page">
                  <wp:posOffset>889322</wp:posOffset>
                </wp:positionV>
                <wp:extent cx="1396800" cy="1789200"/>
                <wp:effectExtent l="0" t="0" r="0" b="1905"/>
                <wp:wrapNone/>
                <wp:docPr id="1" name="Textruta 2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1396800" cy="1789200"/>
                        </a:xfrm>
                        <a:prstGeom prst="rect">
                          <a:avLst/>
                        </a:prstGeom>
                        <a:noFill/>
                        <a:ln w="6350">
                          <a:noFill/>
                        </a:ln>
                        <a:effectLst/>
                      </wps:spPr>
                      <wps:txbx>
                        <w:txbxContent>
                          <w:sdt>
                            <w:sdtPr>
                              <w:alias w:val="BPlogo"/>
                              <w:tag w:val="BPlogo"/>
                              <w:id w:val="493843425"/>
                              <w:lock w:val="sdtContentLocked"/>
                              <w:dataBinding w:prefixMappings="xmlns:ns0='http://rkdhs/mallar/budget/BP Del 1/BP Del 1.xsd'" w:xpath="/ns0:dokumentvärden[1]/ns0:logos/ns0:logo[@id='26']" w:storeItemID="{05362479-D7DD-42A6-9715-445895EE037E}"/>
                              <w:picture/>
                            </w:sdtPr>
                            <w:sdtEndPr/>
                            <w:sdtContent>
                              <w:p w14:paraId="5E0C1714" w14:textId="77777777" w:rsidR="00EC3CCA" w:rsidRDefault="00EC3CCA" w:rsidP="0067606D">
                                <w:pPr>
                                  <w:pStyle w:val="Brdtext"/>
                                  <w:spacing w:line="240" w:lineRule="auto"/>
                                  <w:jc w:val="center"/>
                                </w:pPr>
                                <w:r>
                                  <w:rPr>
                                    <w:noProof/>
                                    <w:lang w:eastAsia="sv-SE"/>
                                  </w:rPr>
                                  <w:drawing>
                                    <wp:inline distT="0" distB="0" distL="0" distR="0" wp14:anchorId="488F88E0" wp14:editId="4582E01A">
                                      <wp:extent cx="853200" cy="1525036"/>
                                      <wp:effectExtent l="0" t="0" r="4445" b="0"/>
                                      <wp:docPr id="3"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1"/>
                                              <a:stretch>
                                                <a:fillRect/>
                                              </a:stretch>
                                            </pic:blipFill>
                                            <pic:spPr bwMode="auto">
                                              <a:xfrm>
                                                <a:off x="0" y="0"/>
                                                <a:ext cx="853200" cy="1525036"/>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168EC2C" id="_x0000_t202" coordsize="21600,21600" o:spt="202" path="m,l,21600r21600,l21600,xe">
                <v:stroke joinstyle="miter"/>
                <v:path gradientshapeok="t" o:connecttype="rect"/>
              </v:shapetype>
              <v:shape id="Textruta 23" o:spid="_x0000_s1026" type="#_x0000_t202" style="position:absolute;margin-left:170.95pt;margin-top:70.05pt;width:110pt;height:140.9pt;z-index:-251655168;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vDKSgIAAI0EAAAOAAAAZHJzL2Uyb0RvYy54bWysVEuP2jAQvlfqf7B8L+G1LESEFWVFVQnt&#10;rgSrPRvHJlFjj2sbEvrrO3YCi7Y9Vb04Y8/MN49vJvOHRlXkJKwrQWd00OtTIjSHvNSHjL7u1l+m&#10;lDjPdM4q0CKjZ+How+Lzp3ltUjGEAqpcWIIg2qW1yWjhvUmTxPFCKOZ6YIRGpQSrmMerPSS5ZTWi&#10;qyoZ9vuTpAabGwtcOIevj62SLiK+lIL7Zymd8KTKKObm42njuQ9nspiz9GCZKUrepcH+IQvFSo1B&#10;r1CPzDNytOUfUKrkFhxI3+OgEpCy5CLWgNUM+h+q2RbMiFgLNseZa5vc/4PlT6cXS8ocuaNEM4UU&#10;7UTj7RHzH45Ce2rjUrTaGrTzzVdogmko1ZkN8B+OaFgVTB/E0hlsd9CiV3Lj1mI4BAhujbQqfLF2&#10;glhIyvlKBEYmPAQYzSbTPqo46gb30xlSHVHf3Y11/psARYKQUYuhY1bstHE+JMDSi0mIpmFdVlVk&#10;u9KkzuhkdNePDlcNelQ62Io4Nx1MqKNNPUi+2TddT/aQn7ElFtqZcoavS0xlw5x/YRaHCNPHxfDP&#10;eMgKMCR0EiUF2F9/ew/2yC1qKalxKDPqfh6ZFZRU3zWyPhuMx2GK42V8dz/Ei73V7G81+qhWgHOP&#10;zGJ2UQz2vrqI0oJ6w/1ZhqioYppj7Iz6i7jy7arg/nGxXEYjnFvD/EZvDQ/QoWGh0bvmjVnTseGR&#10;yCe4jC9LP5DS2ra0LI8eZBkZCw1uu9rND858JLLbz7BUt/do9f4XWfwGAAD//wMAUEsDBBQABgAI&#10;AAAAIQBnZ3ef4gAAAAsBAAAPAAAAZHJzL2Rvd25yZXYueG1sTI9BT8MwDIXvSPyHyEjcWNrSTaM0&#10;naZKExKCw8Yu3NwmaysapzTZVvj1eKdxs/2enr+Xrybbi5MZfedIQTyLQBiqne6oUbD/2DwsQfiA&#10;pLF3ZBT8GA+r4vYmx0y7M23NaRcawSHkM1TQhjBkUvq6NRb9zA2GWDu40WLgdWykHvHM4baXSRQt&#10;pMWO+EOLgylbU3/tjlbBa7l5x22V2OVvX768HdbD9/5zrtT93bR+BhHMFK5muOAzOhTMVLkjaS96&#10;BY9p/MRWFtIoBsGO+eJyqRSkCQ+yyOX/DsUfAAAA//8DAFBLAQItABQABgAIAAAAIQC2gziS/gAA&#10;AOEBAAATAAAAAAAAAAAAAAAAAAAAAABbQ29udGVudF9UeXBlc10ueG1sUEsBAi0AFAAGAAgAAAAh&#10;ADj9If/WAAAAlAEAAAsAAAAAAAAAAAAAAAAALwEAAF9yZWxzLy5yZWxzUEsBAi0AFAAGAAgAAAAh&#10;ANX68MpKAgAAjQQAAA4AAAAAAAAAAAAAAAAALgIAAGRycy9lMm9Eb2MueG1sUEsBAi0AFAAGAAgA&#10;AAAhAGdnd5/iAAAACwEAAA8AAAAAAAAAAAAAAAAApAQAAGRycy9kb3ducmV2LnhtbFBLBQYAAAAA&#10;BAAEAPMAAACzBQAAAAA=&#10;" filled="f" stroked="f" strokeweight=".5pt">
                <o:lock v:ext="edit" aspectratio="t"/>
                <v:textbox>
                  <w:txbxContent>
                    <w:sdt>
                      <w:sdtPr>
                        <w:alias w:val="BPlogo"/>
                        <w:tag w:val="BPlogo"/>
                        <w:id w:val="493843425"/>
                        <w:lock w:val="sdtContentLocked"/>
                        <w:dataBinding w:prefixMappings="xmlns:ns0='http://rkdhs/mallar/budget/BP Del 1/BP Del 1.xsd'" w:xpath="/ns0:dokumentvärden[1]/ns0:logos/ns0:logo[@id='26']" w:storeItemID="{05362479-D7DD-42A6-9715-445895EE037E}"/>
                        <w:picture/>
                      </w:sdtPr>
                      <w:sdtEndPr/>
                      <w:sdtContent>
                        <w:p w14:paraId="5E0C1714" w14:textId="77777777" w:rsidR="00EC3CCA" w:rsidRDefault="00EC3CCA" w:rsidP="0067606D">
                          <w:pPr>
                            <w:pStyle w:val="Brdtext"/>
                            <w:spacing w:line="240" w:lineRule="auto"/>
                            <w:jc w:val="center"/>
                          </w:pPr>
                          <w:r>
                            <w:rPr>
                              <w:noProof/>
                              <w:lang w:eastAsia="sv-SE"/>
                            </w:rPr>
                            <w:drawing>
                              <wp:inline distT="0" distB="0" distL="0" distR="0" wp14:anchorId="488F88E0" wp14:editId="4582E01A">
                                <wp:extent cx="853200" cy="1525036"/>
                                <wp:effectExtent l="0" t="0" r="4445" b="0"/>
                                <wp:docPr id="3"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1"/>
                                        <a:stretch>
                                          <a:fillRect/>
                                        </a:stretch>
                                      </pic:blipFill>
                                      <pic:spPr bwMode="auto">
                                        <a:xfrm>
                                          <a:off x="0" y="0"/>
                                          <a:ext cx="853200" cy="1525036"/>
                                        </a:xfrm>
                                        <a:prstGeom prst="rect">
                                          <a:avLst/>
                                        </a:prstGeom>
                                        <a:noFill/>
                                        <a:ln>
                                          <a:noFill/>
                                        </a:ln>
                                      </pic:spPr>
                                    </pic:pic>
                                  </a:graphicData>
                                </a:graphic>
                              </wp:inline>
                            </w:drawing>
                          </w:r>
                        </w:p>
                      </w:sdtContent>
                    </w:sdt>
                  </w:txbxContent>
                </v:textbox>
                <w10:wrap anchory="page"/>
              </v:shape>
            </w:pict>
          </mc:Fallback>
        </mc:AlternateContent>
      </w:r>
    </w:p>
    <w:p w14:paraId="1D4A27F2" w14:textId="77777777" w:rsidR="007D08B2" w:rsidRDefault="007D08B2" w:rsidP="0067606D">
      <w:pPr>
        <w:pStyle w:val="Brdtext"/>
        <w:spacing w:line="240" w:lineRule="auto"/>
        <w:jc w:val="center"/>
        <w:rPr>
          <w:spacing w:val="0"/>
          <w:sz w:val="40"/>
        </w:rPr>
      </w:pPr>
      <w:r w:rsidRPr="007F55B7">
        <w:rPr>
          <w:spacing w:val="0"/>
          <w:sz w:val="40"/>
        </w:rPr>
        <w:t>Regeringens proposition</w:t>
      </w:r>
    </w:p>
    <w:sdt>
      <w:sdtPr>
        <w:rPr>
          <w:spacing w:val="0"/>
          <w:sz w:val="40"/>
        </w:rPr>
        <w:alias w:val="Nummer"/>
        <w:tag w:val="Nummer"/>
        <w:id w:val="-30193670"/>
        <w:lock w:val="sdtContentLocked"/>
        <w:dataBinding w:prefixMappings="xmlns:ns0='http://rkdhs/mallar/budget/BP Del 1/BP Del 1.xsd'" w:xpath="/ns0:dokumentvärden[1]/ns0:dokumentnummer[1]" w:storeItemID="{05362479-D7DD-42A6-9715-445895EE037E}"/>
        <w:text/>
      </w:sdtPr>
      <w:sdtEndPr/>
      <w:sdtContent>
        <w:p w14:paraId="40EB2802" w14:textId="0022C4D5" w:rsidR="007D08B2" w:rsidRDefault="00A60C40" w:rsidP="0067606D">
          <w:pPr>
            <w:pStyle w:val="Brdtext"/>
            <w:spacing w:line="240" w:lineRule="auto"/>
            <w:jc w:val="center"/>
            <w:rPr>
              <w:spacing w:val="0"/>
              <w:sz w:val="40"/>
            </w:rPr>
          </w:pPr>
          <w:r>
            <w:rPr>
              <w:spacing w:val="0"/>
              <w:sz w:val="40"/>
            </w:rPr>
            <w:t>2019/20:1</w:t>
          </w:r>
        </w:p>
      </w:sdtContent>
    </w:sdt>
    <w:p w14:paraId="186ABE4E" w14:textId="77777777" w:rsidR="007D08B2" w:rsidRPr="008E7643" w:rsidRDefault="007D08B2" w:rsidP="0067606D">
      <w:pPr>
        <w:pStyle w:val="Brdtextmedindrag"/>
        <w:spacing w:line="240" w:lineRule="auto"/>
        <w:ind w:firstLine="0"/>
        <w:jc w:val="center"/>
        <w:rPr>
          <w:spacing w:val="0"/>
          <w:sz w:val="32"/>
          <w:szCs w:val="32"/>
        </w:rPr>
      </w:pPr>
    </w:p>
    <w:p w14:paraId="52136730" w14:textId="736A32BA" w:rsidR="007D08B2" w:rsidRPr="00F9667B" w:rsidRDefault="007D08B2" w:rsidP="0067606D">
      <w:pPr>
        <w:pStyle w:val="Brdtext"/>
        <w:spacing w:line="240" w:lineRule="auto"/>
        <w:jc w:val="center"/>
        <w:rPr>
          <w:spacing w:val="0"/>
          <w:sz w:val="32"/>
          <w:szCs w:val="32"/>
        </w:rPr>
      </w:pPr>
      <w:r w:rsidRPr="00911B7F">
        <w:rPr>
          <w:spacing w:val="0"/>
          <w:sz w:val="32"/>
          <w:szCs w:val="32"/>
        </w:rPr>
        <w:t>Budgetpropositionen för</w:t>
      </w:r>
      <w:r>
        <w:rPr>
          <w:spacing w:val="0"/>
          <w:sz w:val="32"/>
          <w:szCs w:val="32"/>
        </w:rPr>
        <w:t xml:space="preserve"> </w:t>
      </w:r>
      <w:sdt>
        <w:sdtPr>
          <w:rPr>
            <w:spacing w:val="0"/>
            <w:sz w:val="32"/>
            <w:szCs w:val="32"/>
          </w:rPr>
          <w:alias w:val="Årtal"/>
          <w:tag w:val="Årtal"/>
          <w:id w:val="-2061156397"/>
          <w:lock w:val="sdtContentLocked"/>
          <w:dataBinding w:prefixMappings="xmlns:ns0='http://rkdhs/mallar/budget/BP Del 1/BP Del 1.xsd'" w:xpath="/ns0:dokumentvärden[1]/ns0:årtal[1]" w:storeItemID="{05362479-D7DD-42A6-9715-445895EE037E}"/>
          <w:text/>
        </w:sdtPr>
        <w:sdtEndPr/>
        <w:sdtContent>
          <w:r w:rsidR="00A60C40">
            <w:rPr>
              <w:spacing w:val="0"/>
              <w:sz w:val="32"/>
              <w:szCs w:val="32"/>
            </w:rPr>
            <w:t>2020</w:t>
          </w:r>
        </w:sdtContent>
      </w:sdt>
    </w:p>
    <w:p w14:paraId="4D6A86C3" w14:textId="77777777" w:rsidR="007D08B2" w:rsidRPr="00F9667B" w:rsidRDefault="007D08B2" w:rsidP="0067606D">
      <w:pPr>
        <w:pStyle w:val="Brdtext"/>
        <w:spacing w:line="240" w:lineRule="auto"/>
        <w:jc w:val="center"/>
        <w:rPr>
          <w:spacing w:val="0"/>
          <w:sz w:val="32"/>
          <w:szCs w:val="32"/>
        </w:rPr>
      </w:pPr>
    </w:p>
    <w:p w14:paraId="0AC0B704" w14:textId="77777777" w:rsidR="007D08B2" w:rsidRPr="00F9667B" w:rsidRDefault="007D08B2" w:rsidP="0067606D">
      <w:pPr>
        <w:pStyle w:val="Brdtext"/>
        <w:spacing w:line="240" w:lineRule="auto"/>
        <w:jc w:val="center"/>
        <w:rPr>
          <w:spacing w:val="0"/>
          <w:sz w:val="32"/>
          <w:szCs w:val="32"/>
        </w:rPr>
      </w:pPr>
    </w:p>
    <w:p w14:paraId="1E39D591" w14:textId="6F7C89C4" w:rsidR="007D08B2" w:rsidRDefault="007D08B2" w:rsidP="0067606D">
      <w:pPr>
        <w:pStyle w:val="Brdtext"/>
      </w:pPr>
      <w:r w:rsidRPr="00911B7F">
        <w:t>Regeringen överlämnar härmed enligt 9 kap. 2 § regeringsformen budgetpropositionen för</w:t>
      </w:r>
      <w:r>
        <w:t xml:space="preserve"> </w:t>
      </w:r>
      <w:sdt>
        <w:sdtPr>
          <w:alias w:val="Årtal"/>
          <w:tag w:val="Årtal"/>
          <w:id w:val="-443537264"/>
          <w:lock w:val="sdtContentLocked"/>
          <w:dataBinding w:prefixMappings="xmlns:ns0='http://rkdhs/mallar/budget/BP Del 1/BP Del 1.xsd'" w:xpath="/ns0:dokumentvärden[1]/ns0:årtal[1]" w:storeItemID="{05362479-D7DD-42A6-9715-445895EE037E}"/>
          <w:text/>
        </w:sdtPr>
        <w:sdtEndPr/>
        <w:sdtContent>
          <w:r w:rsidR="00A60C40">
            <w:t>2020</w:t>
          </w:r>
        </w:sdtContent>
      </w:sdt>
      <w:r w:rsidRPr="007F55B7">
        <w:t>.</w:t>
      </w:r>
    </w:p>
    <w:p w14:paraId="2BC2EF99" w14:textId="77777777" w:rsidR="007D08B2" w:rsidRDefault="007D08B2" w:rsidP="0067606D">
      <w:pPr>
        <w:pStyle w:val="Brdtext"/>
      </w:pPr>
    </w:p>
    <w:p w14:paraId="706E84D7" w14:textId="0CAAD80D" w:rsidR="007D08B2" w:rsidRDefault="007D08B2" w:rsidP="0067606D">
      <w:pPr>
        <w:pStyle w:val="Brdtext"/>
      </w:pPr>
      <w:r w:rsidRPr="007F55B7">
        <w:t>Stockholm</w:t>
      </w:r>
      <w:r>
        <w:t xml:space="preserve"> </w:t>
      </w:r>
      <w:sdt>
        <w:sdtPr>
          <w:alias w:val="Datum"/>
          <w:tag w:val="Datum"/>
          <w:id w:val="1670597998"/>
          <w:date w:fullDate="2019-09-13T00:00:00Z">
            <w:dateFormat w:val="'den' d MMMM yyyy"/>
            <w:lid w:val="sv-SE"/>
            <w:storeMappedDataAs w:val="dateTime"/>
            <w:calendar w:val="gregorian"/>
          </w:date>
        </w:sdtPr>
        <w:sdtEndPr/>
        <w:sdtContent>
          <w:r w:rsidR="00A60C40">
            <w:t>den 13 september 2019</w:t>
          </w:r>
        </w:sdtContent>
      </w:sdt>
    </w:p>
    <w:p w14:paraId="5AEB1827" w14:textId="77777777" w:rsidR="007D08B2" w:rsidRDefault="007D08B2" w:rsidP="0067606D">
      <w:pPr>
        <w:pStyle w:val="Brdtext"/>
      </w:pPr>
    </w:p>
    <w:p w14:paraId="080A6750" w14:textId="77777777" w:rsidR="007D08B2" w:rsidRDefault="007D08B2" w:rsidP="0067606D">
      <w:pPr>
        <w:pStyle w:val="Brdtext"/>
      </w:pPr>
    </w:p>
    <w:p w14:paraId="122A250F" w14:textId="3A18AB95" w:rsidR="007D08B2" w:rsidRDefault="007D08B2" w:rsidP="0067606D">
      <w:pPr>
        <w:pStyle w:val="Brdtext"/>
        <w:rPr>
          <w:i/>
        </w:rPr>
      </w:pPr>
      <w:r>
        <w:rPr>
          <w:i/>
        </w:rPr>
        <w:t>St</w:t>
      </w:r>
      <w:r w:rsidR="003B1A8F">
        <w:rPr>
          <w:i/>
        </w:rPr>
        <w:t>efan Löfven</w:t>
      </w:r>
    </w:p>
    <w:p w14:paraId="75DC5E61" w14:textId="77777777" w:rsidR="007D08B2" w:rsidRDefault="007D08B2" w:rsidP="0067606D">
      <w:pPr>
        <w:pStyle w:val="Brdtext"/>
      </w:pPr>
    </w:p>
    <w:p w14:paraId="221D9657" w14:textId="44288DEE" w:rsidR="007D08B2" w:rsidRPr="008E7643" w:rsidRDefault="003B1A8F" w:rsidP="0067606D">
      <w:pPr>
        <w:pStyle w:val="Brdtext"/>
        <w:spacing w:line="240" w:lineRule="auto"/>
        <w:ind w:left="4536"/>
        <w:jc w:val="left"/>
        <w:rPr>
          <w:i/>
          <w:spacing w:val="0"/>
        </w:rPr>
      </w:pPr>
      <w:r>
        <w:rPr>
          <w:i/>
          <w:spacing w:val="0"/>
        </w:rPr>
        <w:t>Per Bolund</w:t>
      </w:r>
    </w:p>
    <w:p w14:paraId="641D5F0B" w14:textId="337136F7" w:rsidR="007D08B2" w:rsidRPr="008E7643" w:rsidRDefault="007D08B2" w:rsidP="0067606D">
      <w:pPr>
        <w:pStyle w:val="Brdtext"/>
        <w:spacing w:line="240" w:lineRule="auto"/>
        <w:ind w:left="4536"/>
        <w:jc w:val="left"/>
        <w:rPr>
          <w:spacing w:val="0"/>
        </w:rPr>
      </w:pPr>
      <w:r>
        <w:t>(</w:t>
      </w:r>
      <w:sdt>
        <w:sdtPr>
          <w:alias w:val="departementsNamn"/>
          <w:tag w:val="departementsNamn"/>
          <w:id w:val="-1227530022"/>
          <w:lock w:val="sdtContentLocked"/>
          <w:dataBinding w:prefixMappings="xmlns:ns0='http://rkdhs/mallar/budget/BP Del 1/BP Del 1.xsd'" w:xpath="/ns0:dokumentvärden[1]/ns0:departementsnamn[1]" w:storeItemID="{05362479-D7DD-42A6-9715-445895EE037E}"/>
          <w:text/>
        </w:sdtPr>
        <w:sdtEndPr/>
        <w:sdtContent>
          <w:r w:rsidR="00A60C40">
            <w:t>Finansdepartementet</w:t>
          </w:r>
        </w:sdtContent>
      </w:sdt>
      <w:r>
        <w:t>)</w:t>
      </w:r>
    </w:p>
    <w:p w14:paraId="55D42839" w14:textId="77777777" w:rsidR="007D08B2" w:rsidRPr="002E0D5E" w:rsidRDefault="007D08B2" w:rsidP="0067606D">
      <w:pPr>
        <w:pStyle w:val="Brdtext"/>
        <w:spacing w:line="240" w:lineRule="auto"/>
      </w:pPr>
    </w:p>
    <w:p w14:paraId="4717FCE1" w14:textId="77777777" w:rsidR="007D08B2" w:rsidRDefault="007D08B2" w:rsidP="0067606D">
      <w:pPr>
        <w:pStyle w:val="Brdtext"/>
        <w:spacing w:before="600" w:after="240" w:line="240" w:lineRule="auto"/>
        <w:jc w:val="center"/>
        <w:rPr>
          <w:sz w:val="28"/>
          <w:szCs w:val="28"/>
        </w:rPr>
      </w:pPr>
      <w:r w:rsidRPr="002E0D5E">
        <w:rPr>
          <w:sz w:val="28"/>
          <w:szCs w:val="28"/>
        </w:rPr>
        <w:t>Propositionens huvudsakliga innehåll</w:t>
      </w:r>
    </w:p>
    <w:p w14:paraId="7E4D2C56" w14:textId="4764E83B" w:rsidR="007D08B2" w:rsidRDefault="003B1A8F" w:rsidP="0067606D">
      <w:pPr>
        <w:pStyle w:val="Brdtext"/>
      </w:pPr>
      <w:r>
        <w:t>Budgetpropositionen innehåller regeringens förslag till statens budget för 2020 samt de övriga förslag och bedömningar som följer av riksdagsordningen och budgetlagen (2011:203).</w:t>
      </w:r>
    </w:p>
    <w:p w14:paraId="71AACEF5" w14:textId="77777777" w:rsidR="007D08B2" w:rsidRPr="00C24103" w:rsidRDefault="007D08B2" w:rsidP="0067606D">
      <w:pPr>
        <w:pStyle w:val="Brdtext"/>
      </w:pPr>
    </w:p>
    <w:p w14:paraId="40D2869D" w14:textId="77777777" w:rsidR="007D08B2" w:rsidRDefault="007D08B2" w:rsidP="0067606D">
      <w:pPr>
        <w:pStyle w:val="Brdtext"/>
        <w:sectPr w:rsidR="007D08B2" w:rsidSect="0067606D">
          <w:headerReference w:type="even" r:id="rId22"/>
          <w:headerReference w:type="default" r:id="rId23"/>
          <w:footerReference w:type="even" r:id="rId24"/>
          <w:footerReference w:type="default" r:id="rId25"/>
          <w:footerReference w:type="first" r:id="rId26"/>
          <w:type w:val="oddPage"/>
          <w:pgSz w:w="11906" w:h="16838" w:code="9"/>
          <w:pgMar w:top="1304" w:right="1871" w:bottom="1531" w:left="1021" w:header="567" w:footer="1077" w:gutter="0"/>
          <w:pgNumType w:start="7"/>
          <w:cols w:space="720"/>
          <w:titlePg/>
          <w:docGrid w:linePitch="360"/>
        </w:sectPr>
      </w:pPr>
    </w:p>
    <w:p w14:paraId="67830761" w14:textId="77777777" w:rsidR="007D08B2" w:rsidRDefault="007D08B2" w:rsidP="0067606D">
      <w:pPr>
        <w:pStyle w:val="Brdtext"/>
      </w:pPr>
    </w:p>
    <w:p w14:paraId="51534EA5" w14:textId="77777777" w:rsidR="000502F4" w:rsidRDefault="000502F4" w:rsidP="000502F4">
      <w:pPr>
        <w:pStyle w:val="Brdtextmedindrag"/>
        <w:spacing w:before="1320"/>
      </w:pPr>
    </w:p>
    <w:p w14:paraId="03FCE24B" w14:textId="77777777" w:rsidR="000502F4" w:rsidRDefault="000502F4" w:rsidP="000502F4">
      <w:pPr>
        <w:pStyle w:val="Brdtext"/>
        <w:pBdr>
          <w:bottom w:val="single" w:sz="6" w:space="4" w:color="auto"/>
        </w:pBdr>
        <w:rPr>
          <w:rFonts w:ascii="TradeGothic" w:eastAsiaTheme="minorHAnsi" w:hAnsi="TradeGothic" w:cstheme="minorBidi"/>
          <w:b/>
          <w:noProof/>
          <w:szCs w:val="22"/>
        </w:rPr>
      </w:pPr>
      <w:r>
        <w:rPr>
          <w:rFonts w:ascii="TradeGothic" w:eastAsiaTheme="minorHAnsi" w:hAnsi="TradeGothic" w:cstheme="minorBidi"/>
          <w:b/>
          <w:noProof/>
          <w:szCs w:val="22"/>
        </w:rPr>
        <w:t>Översikt av innehåll i volym 1</w:t>
      </w:r>
    </w:p>
    <w:p w14:paraId="1781FC43" w14:textId="77777777" w:rsidR="000502F4" w:rsidRDefault="000502F4" w:rsidP="000502F4">
      <w:pPr>
        <w:pStyle w:val="Brdtextmedindrag"/>
      </w:pPr>
    </w:p>
    <w:p w14:paraId="70B765D6" w14:textId="77777777" w:rsidR="000502F4" w:rsidRDefault="000502F4" w:rsidP="000502F4">
      <w:pPr>
        <w:pStyle w:val="Brdtextmedindrag"/>
        <w:ind w:firstLine="851"/>
      </w:pPr>
      <w:r>
        <w:t>Volym 1a</w:t>
      </w:r>
    </w:p>
    <w:p w14:paraId="46CAB83B" w14:textId="77777777" w:rsidR="000502F4" w:rsidRDefault="000502F4" w:rsidP="000502F4">
      <w:pPr>
        <w:pStyle w:val="Brdtextmedindrag"/>
      </w:pPr>
    </w:p>
    <w:tbl>
      <w:tblPr>
        <w:tblStyle w:val="Tabellrutnt"/>
        <w:tblW w:w="8278" w:type="dxa"/>
        <w:tblInd w:w="85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69"/>
        <w:gridCol w:w="7609"/>
      </w:tblGrid>
      <w:tr w:rsidR="000502F4" w14:paraId="4E454D55" w14:textId="77777777" w:rsidTr="000502F4">
        <w:tc>
          <w:tcPr>
            <w:tcW w:w="675" w:type="dxa"/>
            <w:tcMar>
              <w:top w:w="0" w:type="dxa"/>
              <w:left w:w="0" w:type="dxa"/>
              <w:bottom w:w="0" w:type="dxa"/>
              <w:right w:w="108" w:type="dxa"/>
            </w:tcMar>
            <w:hideMark/>
          </w:tcPr>
          <w:p w14:paraId="6A0A8214" w14:textId="77777777" w:rsidR="000502F4" w:rsidRDefault="000502F4">
            <w:pPr>
              <w:pStyle w:val="Brdtext"/>
              <w:spacing w:line="240" w:lineRule="exact"/>
              <w:ind w:right="-108"/>
              <w:jc w:val="left"/>
            </w:pPr>
            <w:r>
              <w:t>1</w:t>
            </w:r>
          </w:p>
        </w:tc>
        <w:tc>
          <w:tcPr>
            <w:tcW w:w="7717" w:type="dxa"/>
            <w:tcMar>
              <w:top w:w="0" w:type="dxa"/>
              <w:left w:w="108" w:type="dxa"/>
              <w:bottom w:w="0" w:type="dxa"/>
              <w:right w:w="0" w:type="dxa"/>
            </w:tcMar>
            <w:hideMark/>
          </w:tcPr>
          <w:p w14:paraId="302D2085" w14:textId="77777777" w:rsidR="000502F4" w:rsidRDefault="000502F4">
            <w:pPr>
              <w:pStyle w:val="Brdtext"/>
              <w:spacing w:line="240" w:lineRule="exact"/>
              <w:ind w:left="-108"/>
              <w:jc w:val="left"/>
            </w:pPr>
            <w:r>
              <w:t>Finansplan</w:t>
            </w:r>
          </w:p>
        </w:tc>
      </w:tr>
      <w:tr w:rsidR="000502F4" w14:paraId="33275BCB" w14:textId="77777777" w:rsidTr="000502F4">
        <w:tc>
          <w:tcPr>
            <w:tcW w:w="675" w:type="dxa"/>
            <w:tcMar>
              <w:top w:w="0" w:type="dxa"/>
              <w:left w:w="0" w:type="dxa"/>
              <w:bottom w:w="0" w:type="dxa"/>
              <w:right w:w="108" w:type="dxa"/>
            </w:tcMar>
            <w:hideMark/>
          </w:tcPr>
          <w:p w14:paraId="53B48680" w14:textId="77777777" w:rsidR="000502F4" w:rsidRDefault="000502F4">
            <w:pPr>
              <w:pStyle w:val="Brdtext"/>
              <w:spacing w:line="240" w:lineRule="exact"/>
              <w:ind w:right="-108"/>
              <w:jc w:val="left"/>
            </w:pPr>
            <w:r>
              <w:t>2</w:t>
            </w:r>
          </w:p>
        </w:tc>
        <w:tc>
          <w:tcPr>
            <w:tcW w:w="7717" w:type="dxa"/>
            <w:tcMar>
              <w:top w:w="0" w:type="dxa"/>
              <w:left w:w="108" w:type="dxa"/>
              <w:bottom w:w="0" w:type="dxa"/>
              <w:right w:w="0" w:type="dxa"/>
            </w:tcMar>
            <w:hideMark/>
          </w:tcPr>
          <w:p w14:paraId="4F98C76C" w14:textId="77777777" w:rsidR="000502F4" w:rsidRDefault="000502F4">
            <w:pPr>
              <w:pStyle w:val="Brdtext"/>
              <w:spacing w:line="240" w:lineRule="exact"/>
              <w:ind w:left="-108"/>
              <w:jc w:val="left"/>
            </w:pPr>
            <w:r>
              <w:t>Förslag till riksdagsbeslut</w:t>
            </w:r>
          </w:p>
        </w:tc>
      </w:tr>
      <w:tr w:rsidR="000502F4" w14:paraId="12FDFCDC" w14:textId="77777777" w:rsidTr="000502F4">
        <w:tc>
          <w:tcPr>
            <w:tcW w:w="675" w:type="dxa"/>
            <w:tcMar>
              <w:top w:w="0" w:type="dxa"/>
              <w:left w:w="0" w:type="dxa"/>
              <w:bottom w:w="0" w:type="dxa"/>
              <w:right w:w="108" w:type="dxa"/>
            </w:tcMar>
            <w:hideMark/>
          </w:tcPr>
          <w:p w14:paraId="07F94142" w14:textId="77777777" w:rsidR="000502F4" w:rsidRDefault="000502F4">
            <w:pPr>
              <w:pStyle w:val="Brdtext"/>
              <w:spacing w:line="240" w:lineRule="exact"/>
              <w:ind w:right="-108"/>
              <w:jc w:val="left"/>
            </w:pPr>
            <w:r>
              <w:t>3</w:t>
            </w:r>
          </w:p>
        </w:tc>
        <w:tc>
          <w:tcPr>
            <w:tcW w:w="7717" w:type="dxa"/>
            <w:tcMar>
              <w:top w:w="0" w:type="dxa"/>
              <w:left w:w="108" w:type="dxa"/>
              <w:bottom w:w="0" w:type="dxa"/>
              <w:right w:w="0" w:type="dxa"/>
            </w:tcMar>
            <w:hideMark/>
          </w:tcPr>
          <w:p w14:paraId="00493189" w14:textId="77777777" w:rsidR="000502F4" w:rsidRDefault="000502F4">
            <w:pPr>
              <w:pStyle w:val="Brdtext"/>
              <w:spacing w:line="240" w:lineRule="exact"/>
              <w:ind w:left="-108"/>
              <w:jc w:val="left"/>
            </w:pPr>
            <w:r>
              <w:t>Lagförslag, utom skattefrågor</w:t>
            </w:r>
          </w:p>
        </w:tc>
      </w:tr>
      <w:tr w:rsidR="000502F4" w14:paraId="78592D3A" w14:textId="77777777" w:rsidTr="000502F4">
        <w:tc>
          <w:tcPr>
            <w:tcW w:w="675" w:type="dxa"/>
            <w:tcMar>
              <w:top w:w="0" w:type="dxa"/>
              <w:left w:w="0" w:type="dxa"/>
              <w:bottom w:w="0" w:type="dxa"/>
              <w:right w:w="108" w:type="dxa"/>
            </w:tcMar>
            <w:hideMark/>
          </w:tcPr>
          <w:p w14:paraId="34DA3E38" w14:textId="77777777" w:rsidR="000502F4" w:rsidRDefault="000502F4">
            <w:pPr>
              <w:pStyle w:val="Brdtext"/>
              <w:spacing w:line="240" w:lineRule="exact"/>
              <w:ind w:right="-108"/>
              <w:jc w:val="left"/>
            </w:pPr>
            <w:r>
              <w:t>4</w:t>
            </w:r>
          </w:p>
        </w:tc>
        <w:tc>
          <w:tcPr>
            <w:tcW w:w="7717" w:type="dxa"/>
            <w:tcMar>
              <w:top w:w="0" w:type="dxa"/>
              <w:left w:w="108" w:type="dxa"/>
              <w:bottom w:w="0" w:type="dxa"/>
              <w:right w:w="0" w:type="dxa"/>
            </w:tcMar>
            <w:hideMark/>
          </w:tcPr>
          <w:p w14:paraId="3391B854" w14:textId="77777777" w:rsidR="000502F4" w:rsidRDefault="000502F4">
            <w:pPr>
              <w:pStyle w:val="Brdtext"/>
              <w:spacing w:line="240" w:lineRule="exact"/>
              <w:ind w:left="-108"/>
              <w:jc w:val="left"/>
            </w:pPr>
            <w:r>
              <w:t>Den makroekonomiska utvecklingen</w:t>
            </w:r>
          </w:p>
        </w:tc>
      </w:tr>
      <w:tr w:rsidR="000502F4" w14:paraId="2D8A53FA" w14:textId="77777777" w:rsidTr="000502F4">
        <w:tc>
          <w:tcPr>
            <w:tcW w:w="675" w:type="dxa"/>
            <w:tcMar>
              <w:top w:w="0" w:type="dxa"/>
              <w:left w:w="0" w:type="dxa"/>
              <w:bottom w:w="0" w:type="dxa"/>
              <w:right w:w="108" w:type="dxa"/>
            </w:tcMar>
            <w:hideMark/>
          </w:tcPr>
          <w:p w14:paraId="10290B8D" w14:textId="77777777" w:rsidR="000502F4" w:rsidRDefault="000502F4">
            <w:pPr>
              <w:pStyle w:val="Brdtext"/>
              <w:spacing w:line="240" w:lineRule="exact"/>
              <w:ind w:right="-108"/>
              <w:jc w:val="left"/>
            </w:pPr>
            <w:r>
              <w:t>5</w:t>
            </w:r>
          </w:p>
        </w:tc>
        <w:tc>
          <w:tcPr>
            <w:tcW w:w="7717" w:type="dxa"/>
            <w:tcMar>
              <w:top w:w="0" w:type="dxa"/>
              <w:left w:w="108" w:type="dxa"/>
              <w:bottom w:w="0" w:type="dxa"/>
              <w:right w:w="0" w:type="dxa"/>
            </w:tcMar>
            <w:hideMark/>
          </w:tcPr>
          <w:p w14:paraId="11ACCEE8" w14:textId="77777777" w:rsidR="000502F4" w:rsidRDefault="000502F4">
            <w:pPr>
              <w:pStyle w:val="Brdtext"/>
              <w:spacing w:line="240" w:lineRule="exact"/>
              <w:ind w:left="-108"/>
              <w:jc w:val="left"/>
            </w:pPr>
            <w:r>
              <w:t>De budgetpolitiska målen</w:t>
            </w:r>
          </w:p>
        </w:tc>
      </w:tr>
      <w:tr w:rsidR="000502F4" w14:paraId="07445139" w14:textId="77777777" w:rsidTr="000502F4">
        <w:tc>
          <w:tcPr>
            <w:tcW w:w="675" w:type="dxa"/>
            <w:tcMar>
              <w:top w:w="0" w:type="dxa"/>
              <w:left w:w="0" w:type="dxa"/>
              <w:bottom w:w="0" w:type="dxa"/>
              <w:right w:w="108" w:type="dxa"/>
            </w:tcMar>
            <w:hideMark/>
          </w:tcPr>
          <w:p w14:paraId="2EC4726A" w14:textId="77777777" w:rsidR="000502F4" w:rsidRDefault="000502F4">
            <w:pPr>
              <w:pStyle w:val="Brdtext"/>
              <w:spacing w:line="240" w:lineRule="exact"/>
              <w:ind w:right="-108"/>
              <w:jc w:val="left"/>
            </w:pPr>
            <w:r>
              <w:t>6</w:t>
            </w:r>
          </w:p>
        </w:tc>
        <w:tc>
          <w:tcPr>
            <w:tcW w:w="7717" w:type="dxa"/>
            <w:tcMar>
              <w:top w:w="0" w:type="dxa"/>
              <w:left w:w="108" w:type="dxa"/>
              <w:bottom w:w="0" w:type="dxa"/>
              <w:right w:w="0" w:type="dxa"/>
            </w:tcMar>
            <w:hideMark/>
          </w:tcPr>
          <w:p w14:paraId="4166291F" w14:textId="77777777" w:rsidR="000502F4" w:rsidRDefault="000502F4">
            <w:pPr>
              <w:pStyle w:val="Brdtext"/>
              <w:spacing w:line="240" w:lineRule="exact"/>
              <w:ind w:left="-108"/>
              <w:jc w:val="left"/>
            </w:pPr>
            <w:r>
              <w:t>Inkomster</w:t>
            </w:r>
          </w:p>
        </w:tc>
      </w:tr>
      <w:tr w:rsidR="000502F4" w14:paraId="63068D02" w14:textId="77777777" w:rsidTr="000502F4">
        <w:tc>
          <w:tcPr>
            <w:tcW w:w="675" w:type="dxa"/>
            <w:tcMar>
              <w:top w:w="0" w:type="dxa"/>
              <w:left w:w="0" w:type="dxa"/>
              <w:bottom w:w="0" w:type="dxa"/>
              <w:right w:w="108" w:type="dxa"/>
            </w:tcMar>
            <w:hideMark/>
          </w:tcPr>
          <w:p w14:paraId="62ECABB5" w14:textId="77777777" w:rsidR="000502F4" w:rsidRDefault="000502F4">
            <w:pPr>
              <w:pStyle w:val="Brdtext"/>
              <w:spacing w:line="240" w:lineRule="exact"/>
              <w:ind w:right="-108"/>
              <w:jc w:val="left"/>
            </w:pPr>
            <w:r>
              <w:t>7</w:t>
            </w:r>
          </w:p>
        </w:tc>
        <w:tc>
          <w:tcPr>
            <w:tcW w:w="7717" w:type="dxa"/>
            <w:tcMar>
              <w:top w:w="0" w:type="dxa"/>
              <w:left w:w="108" w:type="dxa"/>
              <w:bottom w:w="0" w:type="dxa"/>
              <w:right w:w="0" w:type="dxa"/>
            </w:tcMar>
            <w:hideMark/>
          </w:tcPr>
          <w:p w14:paraId="2C841AD8" w14:textId="77777777" w:rsidR="000502F4" w:rsidRDefault="000502F4">
            <w:pPr>
              <w:pStyle w:val="Brdtext"/>
              <w:spacing w:line="240" w:lineRule="exact"/>
              <w:ind w:left="-108"/>
              <w:jc w:val="left"/>
            </w:pPr>
            <w:r>
              <w:t>Utgifter</w:t>
            </w:r>
          </w:p>
        </w:tc>
      </w:tr>
      <w:tr w:rsidR="000502F4" w14:paraId="03EAC7DE" w14:textId="77777777" w:rsidTr="000502F4">
        <w:tc>
          <w:tcPr>
            <w:tcW w:w="675" w:type="dxa"/>
            <w:tcMar>
              <w:top w:w="0" w:type="dxa"/>
              <w:left w:w="0" w:type="dxa"/>
              <w:bottom w:w="0" w:type="dxa"/>
              <w:right w:w="108" w:type="dxa"/>
            </w:tcMar>
            <w:hideMark/>
          </w:tcPr>
          <w:p w14:paraId="0D5C7CF1" w14:textId="77777777" w:rsidR="000502F4" w:rsidRDefault="000502F4">
            <w:pPr>
              <w:pStyle w:val="Brdtext"/>
              <w:spacing w:line="240" w:lineRule="exact"/>
              <w:ind w:right="-108"/>
              <w:jc w:val="left"/>
            </w:pPr>
            <w:r>
              <w:t>8</w:t>
            </w:r>
          </w:p>
        </w:tc>
        <w:tc>
          <w:tcPr>
            <w:tcW w:w="7717" w:type="dxa"/>
            <w:tcMar>
              <w:top w:w="0" w:type="dxa"/>
              <w:left w:w="108" w:type="dxa"/>
              <w:bottom w:w="0" w:type="dxa"/>
              <w:right w:w="0" w:type="dxa"/>
            </w:tcMar>
            <w:hideMark/>
          </w:tcPr>
          <w:p w14:paraId="3031DCA7" w14:textId="77777777" w:rsidR="000502F4" w:rsidRDefault="000502F4">
            <w:pPr>
              <w:pStyle w:val="Brdtext"/>
              <w:spacing w:line="240" w:lineRule="exact"/>
              <w:ind w:left="-108"/>
              <w:jc w:val="left"/>
            </w:pPr>
            <w:r>
              <w:t>Den offentliga sektorns finanser, statens budgetsaldo och statsskulden</w:t>
            </w:r>
          </w:p>
        </w:tc>
      </w:tr>
      <w:tr w:rsidR="000502F4" w14:paraId="34335D92" w14:textId="77777777" w:rsidTr="000502F4">
        <w:tc>
          <w:tcPr>
            <w:tcW w:w="675" w:type="dxa"/>
            <w:tcMar>
              <w:top w:w="0" w:type="dxa"/>
              <w:left w:w="0" w:type="dxa"/>
              <w:bottom w:w="0" w:type="dxa"/>
              <w:right w:w="108" w:type="dxa"/>
            </w:tcMar>
            <w:hideMark/>
          </w:tcPr>
          <w:p w14:paraId="610230EA" w14:textId="77777777" w:rsidR="000502F4" w:rsidRDefault="000502F4">
            <w:pPr>
              <w:pStyle w:val="Brdtext"/>
              <w:spacing w:line="240" w:lineRule="exact"/>
              <w:ind w:right="-108"/>
              <w:jc w:val="left"/>
            </w:pPr>
            <w:r>
              <w:t>9</w:t>
            </w:r>
          </w:p>
        </w:tc>
        <w:tc>
          <w:tcPr>
            <w:tcW w:w="7717" w:type="dxa"/>
            <w:tcMar>
              <w:top w:w="0" w:type="dxa"/>
              <w:left w:w="108" w:type="dxa"/>
              <w:bottom w:w="0" w:type="dxa"/>
              <w:right w:w="0" w:type="dxa"/>
            </w:tcMar>
            <w:hideMark/>
          </w:tcPr>
          <w:p w14:paraId="2C1B73B9" w14:textId="77777777" w:rsidR="000502F4" w:rsidRDefault="000502F4">
            <w:pPr>
              <w:pStyle w:val="Brdtext"/>
              <w:spacing w:line="240" w:lineRule="exact"/>
              <w:ind w:left="-108"/>
              <w:jc w:val="left"/>
            </w:pPr>
            <w:r>
              <w:t>Statens investeringar och finansiella befogenheter</w:t>
            </w:r>
          </w:p>
        </w:tc>
      </w:tr>
      <w:tr w:rsidR="000502F4" w14:paraId="5C6E175D" w14:textId="77777777" w:rsidTr="000502F4">
        <w:tc>
          <w:tcPr>
            <w:tcW w:w="675" w:type="dxa"/>
            <w:tcMar>
              <w:top w:w="0" w:type="dxa"/>
              <w:left w:w="0" w:type="dxa"/>
              <w:bottom w:w="0" w:type="dxa"/>
              <w:right w:w="108" w:type="dxa"/>
            </w:tcMar>
            <w:hideMark/>
          </w:tcPr>
          <w:p w14:paraId="319969F4" w14:textId="77777777" w:rsidR="000502F4" w:rsidRDefault="000502F4">
            <w:pPr>
              <w:pStyle w:val="Brdtext"/>
              <w:spacing w:line="240" w:lineRule="exact"/>
              <w:ind w:right="-108"/>
              <w:jc w:val="left"/>
            </w:pPr>
            <w:r>
              <w:t>10</w:t>
            </w:r>
          </w:p>
        </w:tc>
        <w:tc>
          <w:tcPr>
            <w:tcW w:w="7717" w:type="dxa"/>
            <w:tcMar>
              <w:top w:w="0" w:type="dxa"/>
              <w:left w:w="108" w:type="dxa"/>
              <w:bottom w:w="0" w:type="dxa"/>
              <w:right w:w="0" w:type="dxa"/>
            </w:tcMar>
            <w:hideMark/>
          </w:tcPr>
          <w:p w14:paraId="65828D28" w14:textId="77777777" w:rsidR="000502F4" w:rsidRDefault="000502F4">
            <w:pPr>
              <w:pStyle w:val="Brdtext"/>
              <w:spacing w:line="240" w:lineRule="exact"/>
              <w:ind w:left="-108"/>
              <w:jc w:val="left"/>
            </w:pPr>
            <w:r>
              <w:t>Granskning och ekonomisk styrning</w:t>
            </w:r>
          </w:p>
        </w:tc>
      </w:tr>
    </w:tbl>
    <w:p w14:paraId="068330D7" w14:textId="77777777" w:rsidR="000502F4" w:rsidRDefault="000502F4" w:rsidP="000502F4">
      <w:pPr>
        <w:pStyle w:val="Brdtextmedindrag"/>
      </w:pPr>
    </w:p>
    <w:p w14:paraId="71F56AB7" w14:textId="77777777" w:rsidR="000502F4" w:rsidRDefault="000502F4" w:rsidP="000502F4">
      <w:pPr>
        <w:pStyle w:val="Brdtextmedindrag"/>
      </w:pPr>
    </w:p>
    <w:p w14:paraId="6F0BDAAD" w14:textId="77777777" w:rsidR="000502F4" w:rsidRDefault="000502F4" w:rsidP="000502F4">
      <w:pPr>
        <w:pStyle w:val="Brdtextmedindrag"/>
        <w:ind w:firstLine="851"/>
      </w:pPr>
      <w:r>
        <w:t>Bilagor 1–3</w:t>
      </w:r>
    </w:p>
    <w:p w14:paraId="34D103C7" w14:textId="77777777" w:rsidR="000502F4" w:rsidRDefault="000502F4" w:rsidP="000502F4">
      <w:pPr>
        <w:pStyle w:val="Brdtextmedindrag"/>
        <w:ind w:firstLine="851"/>
      </w:pPr>
    </w:p>
    <w:p w14:paraId="518AB68B" w14:textId="77777777" w:rsidR="000502F4" w:rsidRDefault="000502F4" w:rsidP="000502F4">
      <w:pPr>
        <w:pStyle w:val="Brdtextmedindrag"/>
        <w:ind w:firstLine="851"/>
      </w:pPr>
    </w:p>
    <w:p w14:paraId="5189D6C0" w14:textId="77777777" w:rsidR="000502F4" w:rsidRDefault="000502F4" w:rsidP="000502F4">
      <w:pPr>
        <w:pStyle w:val="Brdtextmedindrag"/>
        <w:ind w:firstLine="851"/>
      </w:pPr>
    </w:p>
    <w:p w14:paraId="30005EF0" w14:textId="77777777" w:rsidR="000502F4" w:rsidRDefault="000502F4" w:rsidP="000502F4">
      <w:pPr>
        <w:pStyle w:val="Brdtextmedindrag"/>
        <w:ind w:firstLine="851"/>
      </w:pPr>
      <w:r>
        <w:t>Volym 1b</w:t>
      </w:r>
    </w:p>
    <w:p w14:paraId="1946F934" w14:textId="77777777" w:rsidR="000502F4" w:rsidRDefault="000502F4" w:rsidP="000502F4">
      <w:pPr>
        <w:pStyle w:val="Brdtextmedindrag"/>
      </w:pPr>
    </w:p>
    <w:tbl>
      <w:tblPr>
        <w:tblStyle w:val="Tabellrutnt"/>
        <w:tblW w:w="8278" w:type="dxa"/>
        <w:tblInd w:w="85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69"/>
        <w:gridCol w:w="7609"/>
      </w:tblGrid>
      <w:tr w:rsidR="000502F4" w14:paraId="13F79C9F" w14:textId="77777777" w:rsidTr="000502F4">
        <w:tc>
          <w:tcPr>
            <w:tcW w:w="675" w:type="dxa"/>
            <w:tcMar>
              <w:top w:w="0" w:type="dxa"/>
              <w:left w:w="0" w:type="dxa"/>
              <w:bottom w:w="0" w:type="dxa"/>
              <w:right w:w="108" w:type="dxa"/>
            </w:tcMar>
            <w:hideMark/>
          </w:tcPr>
          <w:p w14:paraId="52D2F577" w14:textId="77777777" w:rsidR="000502F4" w:rsidRDefault="000502F4">
            <w:pPr>
              <w:pStyle w:val="Brdtext"/>
              <w:spacing w:line="240" w:lineRule="exact"/>
              <w:ind w:right="-108"/>
              <w:jc w:val="left"/>
            </w:pPr>
            <w:r>
              <w:t>11</w:t>
            </w:r>
          </w:p>
        </w:tc>
        <w:tc>
          <w:tcPr>
            <w:tcW w:w="7717" w:type="dxa"/>
            <w:tcMar>
              <w:top w:w="0" w:type="dxa"/>
              <w:left w:w="108" w:type="dxa"/>
              <w:bottom w:w="0" w:type="dxa"/>
              <w:right w:w="0" w:type="dxa"/>
            </w:tcMar>
            <w:hideMark/>
          </w:tcPr>
          <w:p w14:paraId="021FAB34" w14:textId="128E12A7" w:rsidR="000502F4" w:rsidRDefault="000502F4">
            <w:pPr>
              <w:pStyle w:val="Brdtext"/>
              <w:spacing w:line="240" w:lineRule="exact"/>
              <w:ind w:left="-108"/>
              <w:jc w:val="left"/>
            </w:pPr>
            <w:r>
              <w:t>Lagförslag</w:t>
            </w:r>
            <w:r w:rsidR="00274B14">
              <w:t>,</w:t>
            </w:r>
            <w:r>
              <w:t xml:space="preserve"> skattefrågor</w:t>
            </w:r>
          </w:p>
        </w:tc>
      </w:tr>
      <w:tr w:rsidR="000502F4" w14:paraId="2BE614B5" w14:textId="77777777" w:rsidTr="000502F4">
        <w:tc>
          <w:tcPr>
            <w:tcW w:w="675" w:type="dxa"/>
            <w:tcMar>
              <w:top w:w="0" w:type="dxa"/>
              <w:left w:w="0" w:type="dxa"/>
              <w:bottom w:w="0" w:type="dxa"/>
              <w:right w:w="108" w:type="dxa"/>
            </w:tcMar>
            <w:hideMark/>
          </w:tcPr>
          <w:p w14:paraId="1D40321E" w14:textId="77777777" w:rsidR="000502F4" w:rsidRDefault="000502F4">
            <w:pPr>
              <w:pStyle w:val="Brdtext"/>
              <w:spacing w:line="240" w:lineRule="exact"/>
              <w:ind w:right="-108"/>
              <w:jc w:val="left"/>
            </w:pPr>
            <w:r>
              <w:t>12</w:t>
            </w:r>
          </w:p>
        </w:tc>
        <w:tc>
          <w:tcPr>
            <w:tcW w:w="7717" w:type="dxa"/>
            <w:tcMar>
              <w:top w:w="0" w:type="dxa"/>
              <w:left w:w="108" w:type="dxa"/>
              <w:bottom w:w="0" w:type="dxa"/>
              <w:right w:w="0" w:type="dxa"/>
            </w:tcMar>
            <w:hideMark/>
          </w:tcPr>
          <w:p w14:paraId="42CF75C6" w14:textId="77777777" w:rsidR="000502F4" w:rsidRDefault="000502F4">
            <w:pPr>
              <w:pStyle w:val="Brdtext"/>
              <w:spacing w:line="240" w:lineRule="exact"/>
              <w:ind w:left="-108"/>
              <w:jc w:val="left"/>
            </w:pPr>
            <w:r>
              <w:t>Skattefrågor</w:t>
            </w:r>
          </w:p>
        </w:tc>
      </w:tr>
    </w:tbl>
    <w:p w14:paraId="34B52D2F" w14:textId="77777777" w:rsidR="000502F4" w:rsidRDefault="000502F4" w:rsidP="000502F4">
      <w:pPr>
        <w:pStyle w:val="Brdtextmedindrag"/>
      </w:pPr>
    </w:p>
    <w:p w14:paraId="25933E37" w14:textId="77777777" w:rsidR="000502F4" w:rsidRDefault="000502F4" w:rsidP="000502F4">
      <w:pPr>
        <w:pStyle w:val="Brdtextmedindrag"/>
      </w:pPr>
    </w:p>
    <w:p w14:paraId="1CC68B2A" w14:textId="77777777" w:rsidR="000502F4" w:rsidRDefault="000502F4" w:rsidP="000502F4">
      <w:pPr>
        <w:pStyle w:val="Brdtextmedindrag"/>
        <w:ind w:firstLine="851"/>
      </w:pPr>
      <w:r>
        <w:t>Bilagor 4–8</w:t>
      </w:r>
    </w:p>
    <w:p w14:paraId="07D5932B" w14:textId="77777777" w:rsidR="000502F4" w:rsidRDefault="000502F4" w:rsidP="000502F4">
      <w:pPr>
        <w:pStyle w:val="Brdtextmedindrag"/>
      </w:pPr>
    </w:p>
    <w:p w14:paraId="277B81FC" w14:textId="77777777" w:rsidR="000502F4" w:rsidRDefault="000502F4" w:rsidP="000502F4">
      <w:pPr>
        <w:pStyle w:val="Brdtextmedindrag"/>
      </w:pPr>
    </w:p>
    <w:p w14:paraId="660CB35A" w14:textId="77777777" w:rsidR="007D08B2" w:rsidRPr="00E85593" w:rsidRDefault="007D08B2" w:rsidP="0067606D">
      <w:pPr>
        <w:pStyle w:val="Brdtextmedindrag"/>
      </w:pPr>
    </w:p>
    <w:p w14:paraId="10496794" w14:textId="77777777" w:rsidR="007D08B2" w:rsidRDefault="007D08B2" w:rsidP="0067606D">
      <w:pPr>
        <w:pStyle w:val="Brdtext"/>
        <w:sectPr w:rsidR="007D08B2" w:rsidSect="0067606D">
          <w:headerReference w:type="even" r:id="rId27"/>
          <w:headerReference w:type="default" r:id="rId28"/>
          <w:footerReference w:type="even" r:id="rId29"/>
          <w:footerReference w:type="default" r:id="rId30"/>
          <w:footerReference w:type="first" r:id="rId31"/>
          <w:pgSz w:w="11906" w:h="16838" w:code="9"/>
          <w:pgMar w:top="1304" w:right="1871" w:bottom="1531" w:left="1021" w:header="567" w:footer="1077" w:gutter="0"/>
          <w:pgNumType w:start="4"/>
          <w:cols w:space="720"/>
          <w:docGrid w:linePitch="360"/>
        </w:sectPr>
      </w:pPr>
    </w:p>
    <w:p w14:paraId="6B17511C" w14:textId="77777777" w:rsidR="007D08B2" w:rsidRDefault="007D08B2" w:rsidP="0067606D">
      <w:pPr>
        <w:pStyle w:val="Brdtext"/>
      </w:pPr>
    </w:p>
    <w:p w14:paraId="788F8FC9" w14:textId="77777777" w:rsidR="007D08B2" w:rsidRDefault="007D08B2" w:rsidP="0067606D">
      <w:pPr>
        <w:pStyle w:val="Brdtextmedindrag"/>
        <w:spacing w:before="1320"/>
      </w:pPr>
    </w:p>
    <w:sdt>
      <w:sdtPr>
        <w:rPr>
          <w:rFonts w:eastAsiaTheme="minorHAnsi" w:cstheme="minorBidi"/>
          <w:noProof/>
          <w:szCs w:val="22"/>
        </w:rPr>
        <w:id w:val="1698043975"/>
        <w:docPartObj>
          <w:docPartGallery w:val="Table of Contents"/>
          <w:docPartUnique/>
        </w:docPartObj>
      </w:sdtPr>
      <w:sdtEndPr>
        <w:rPr>
          <w:rFonts w:eastAsia="Times New Roman" w:cs="Times New Roman"/>
          <w:b/>
          <w:noProof w:val="0"/>
          <w:szCs w:val="20"/>
        </w:rPr>
      </w:sdtEndPr>
      <w:sdtContent>
        <w:p w14:paraId="368C1286" w14:textId="77777777" w:rsidR="007D08B2" w:rsidRPr="00AA2826" w:rsidRDefault="007D08B2" w:rsidP="0067606D">
          <w:pPr>
            <w:pStyle w:val="Brdtext"/>
            <w:pBdr>
              <w:bottom w:val="single" w:sz="6" w:space="4" w:color="auto"/>
            </w:pBdr>
            <w:rPr>
              <w:rFonts w:ascii="TradeGothic" w:eastAsiaTheme="minorHAnsi" w:hAnsi="TradeGothic" w:cstheme="minorBidi"/>
              <w:b/>
              <w:noProof/>
              <w:szCs w:val="22"/>
            </w:rPr>
          </w:pPr>
          <w:r w:rsidRPr="00AA2826">
            <w:rPr>
              <w:rFonts w:ascii="TradeGothic" w:eastAsiaTheme="minorHAnsi" w:hAnsi="TradeGothic" w:cstheme="minorBidi"/>
              <w:b/>
              <w:noProof/>
              <w:szCs w:val="22"/>
            </w:rPr>
            <w:t>Innehållsförteckning</w:t>
          </w:r>
        </w:p>
        <w:p w14:paraId="36AF65F0" w14:textId="77777777" w:rsidR="007D08B2" w:rsidRPr="00AA2826" w:rsidRDefault="007D08B2" w:rsidP="0067606D">
          <w:pPr>
            <w:pStyle w:val="Brdtextmedindrag"/>
            <w:rPr>
              <w:rFonts w:eastAsiaTheme="minorHAnsi"/>
            </w:rPr>
          </w:pPr>
        </w:p>
        <w:p w14:paraId="2A9AA74B" w14:textId="54673E60" w:rsidR="001A2164" w:rsidRDefault="007D08B2">
          <w:pPr>
            <w:pStyle w:val="Innehll1"/>
            <w:rPr>
              <w:rFonts w:asciiTheme="minorHAnsi" w:eastAsiaTheme="minorEastAsia" w:hAnsiTheme="minorHAnsi" w:cstheme="minorBidi"/>
              <w:kern w:val="0"/>
              <w:szCs w:val="22"/>
              <w:lang w:eastAsia="sv-SE"/>
            </w:rPr>
          </w:pPr>
          <w:r>
            <w:rPr>
              <w:b/>
            </w:rPr>
            <w:fldChar w:fldCharType="begin"/>
          </w:r>
          <w:r>
            <w:rPr>
              <w:b/>
            </w:rPr>
            <w:instrText xml:space="preserve"> TOC \o "1-3" \h \z \t "Rubrik Anslag;5;Rubrik Område;6;Rubrik 1 utan numrering;1;TabellDiagramFörteckning;1" </w:instrText>
          </w:r>
          <w:r>
            <w:rPr>
              <w:b/>
            </w:rPr>
            <w:fldChar w:fldCharType="separate"/>
          </w:r>
          <w:hyperlink w:anchor="_Toc19298833" w:history="1">
            <w:r w:rsidR="001A2164" w:rsidRPr="00A947C6">
              <w:rPr>
                <w:rStyle w:val="Hyperlnk"/>
              </w:rPr>
              <w:t>Tabellförteckning</w:t>
            </w:r>
            <w:r w:rsidR="001A2164">
              <w:rPr>
                <w:webHidden/>
              </w:rPr>
              <w:tab/>
            </w:r>
            <w:r w:rsidR="001A2164">
              <w:rPr>
                <w:webHidden/>
              </w:rPr>
              <w:fldChar w:fldCharType="begin"/>
            </w:r>
            <w:r w:rsidR="001A2164">
              <w:rPr>
                <w:webHidden/>
              </w:rPr>
              <w:instrText xml:space="preserve"> PAGEREF _Toc19298833 \h </w:instrText>
            </w:r>
            <w:r w:rsidR="001A2164">
              <w:rPr>
                <w:webHidden/>
              </w:rPr>
            </w:r>
            <w:r w:rsidR="001A2164">
              <w:rPr>
                <w:webHidden/>
              </w:rPr>
              <w:fldChar w:fldCharType="separate"/>
            </w:r>
            <w:r w:rsidR="00757DA4">
              <w:rPr>
                <w:webHidden/>
              </w:rPr>
              <w:t>9</w:t>
            </w:r>
            <w:r w:rsidR="001A2164">
              <w:rPr>
                <w:webHidden/>
              </w:rPr>
              <w:fldChar w:fldCharType="end"/>
            </w:r>
          </w:hyperlink>
        </w:p>
        <w:p w14:paraId="0A10A10C" w14:textId="6D87A1E2" w:rsidR="001A2164" w:rsidRDefault="00757DA4">
          <w:pPr>
            <w:pStyle w:val="Innehll1"/>
            <w:rPr>
              <w:rFonts w:asciiTheme="minorHAnsi" w:eastAsiaTheme="minorEastAsia" w:hAnsiTheme="minorHAnsi" w:cstheme="minorBidi"/>
              <w:kern w:val="0"/>
              <w:szCs w:val="22"/>
              <w:lang w:eastAsia="sv-SE"/>
            </w:rPr>
          </w:pPr>
          <w:hyperlink w:anchor="_Toc19298834" w:history="1">
            <w:r w:rsidR="001A2164" w:rsidRPr="00A947C6">
              <w:rPr>
                <w:rStyle w:val="Hyperlnk"/>
              </w:rPr>
              <w:t>Diagramförteckning</w:t>
            </w:r>
            <w:r w:rsidR="001A2164">
              <w:rPr>
                <w:webHidden/>
              </w:rPr>
              <w:tab/>
            </w:r>
            <w:r w:rsidR="001A2164">
              <w:rPr>
                <w:webHidden/>
              </w:rPr>
              <w:fldChar w:fldCharType="begin"/>
            </w:r>
            <w:r w:rsidR="001A2164">
              <w:rPr>
                <w:webHidden/>
              </w:rPr>
              <w:instrText xml:space="preserve"> PAGEREF _Toc19298834 \h </w:instrText>
            </w:r>
            <w:r w:rsidR="001A2164">
              <w:rPr>
                <w:webHidden/>
              </w:rPr>
            </w:r>
            <w:r w:rsidR="001A2164">
              <w:rPr>
                <w:webHidden/>
              </w:rPr>
              <w:fldChar w:fldCharType="separate"/>
            </w:r>
            <w:r>
              <w:rPr>
                <w:webHidden/>
              </w:rPr>
              <w:t>12</w:t>
            </w:r>
            <w:r w:rsidR="001A2164">
              <w:rPr>
                <w:webHidden/>
              </w:rPr>
              <w:fldChar w:fldCharType="end"/>
            </w:r>
          </w:hyperlink>
        </w:p>
        <w:p w14:paraId="3AFEF0B3" w14:textId="2EDB2331" w:rsidR="001A2164" w:rsidRDefault="00757DA4">
          <w:pPr>
            <w:pStyle w:val="Innehll1"/>
            <w:rPr>
              <w:rFonts w:asciiTheme="minorHAnsi" w:eastAsiaTheme="minorEastAsia" w:hAnsiTheme="minorHAnsi" w:cstheme="minorBidi"/>
              <w:kern w:val="0"/>
              <w:szCs w:val="22"/>
              <w:lang w:eastAsia="sv-SE"/>
            </w:rPr>
          </w:pPr>
          <w:hyperlink w:anchor="_Toc19298835" w:history="1">
            <w:r w:rsidR="001A2164" w:rsidRPr="00A947C6">
              <w:rPr>
                <w:rStyle w:val="Hyperlnk"/>
              </w:rPr>
              <w:t>Sammanställning av förslag till statens budget för 2020</w:t>
            </w:r>
            <w:r w:rsidR="001A2164">
              <w:rPr>
                <w:webHidden/>
              </w:rPr>
              <w:tab/>
            </w:r>
            <w:r w:rsidR="001A2164">
              <w:rPr>
                <w:webHidden/>
              </w:rPr>
              <w:fldChar w:fldCharType="begin"/>
            </w:r>
            <w:r w:rsidR="001A2164">
              <w:rPr>
                <w:webHidden/>
              </w:rPr>
              <w:instrText xml:space="preserve"> PAGEREF _Toc19298835 \h </w:instrText>
            </w:r>
            <w:r w:rsidR="001A2164">
              <w:rPr>
                <w:webHidden/>
              </w:rPr>
            </w:r>
            <w:r w:rsidR="001A2164">
              <w:rPr>
                <w:webHidden/>
              </w:rPr>
              <w:fldChar w:fldCharType="separate"/>
            </w:r>
            <w:r>
              <w:rPr>
                <w:webHidden/>
              </w:rPr>
              <w:t>16</w:t>
            </w:r>
            <w:r w:rsidR="001A2164">
              <w:rPr>
                <w:webHidden/>
              </w:rPr>
              <w:fldChar w:fldCharType="end"/>
            </w:r>
          </w:hyperlink>
        </w:p>
        <w:p w14:paraId="6164C45D" w14:textId="1C1A81A1" w:rsidR="001A2164" w:rsidRDefault="00757DA4">
          <w:pPr>
            <w:pStyle w:val="Innehll1"/>
            <w:tabs>
              <w:tab w:val="left" w:pos="1418"/>
            </w:tabs>
            <w:rPr>
              <w:rFonts w:asciiTheme="minorHAnsi" w:eastAsiaTheme="minorEastAsia" w:hAnsiTheme="minorHAnsi" w:cstheme="minorBidi"/>
              <w:kern w:val="0"/>
              <w:szCs w:val="22"/>
              <w:lang w:eastAsia="sv-SE"/>
            </w:rPr>
          </w:pPr>
          <w:hyperlink w:anchor="_Toc19298836" w:history="1">
            <w:r w:rsidR="001A2164" w:rsidRPr="00A947C6">
              <w:rPr>
                <w:rStyle w:val="Hyperlnk"/>
              </w:rPr>
              <w:t>1</w:t>
            </w:r>
            <w:r w:rsidR="001A2164">
              <w:rPr>
                <w:rFonts w:asciiTheme="minorHAnsi" w:eastAsiaTheme="minorEastAsia" w:hAnsiTheme="minorHAnsi" w:cstheme="minorBidi"/>
                <w:kern w:val="0"/>
                <w:szCs w:val="22"/>
                <w:lang w:eastAsia="sv-SE"/>
              </w:rPr>
              <w:tab/>
            </w:r>
            <w:r w:rsidR="001A2164" w:rsidRPr="00A947C6">
              <w:rPr>
                <w:rStyle w:val="Hyperlnk"/>
              </w:rPr>
              <w:t>Finansplan</w:t>
            </w:r>
            <w:r w:rsidR="001A2164">
              <w:rPr>
                <w:webHidden/>
              </w:rPr>
              <w:tab/>
            </w:r>
            <w:r w:rsidR="001A2164">
              <w:rPr>
                <w:webHidden/>
              </w:rPr>
              <w:fldChar w:fldCharType="begin"/>
            </w:r>
            <w:r w:rsidR="001A2164">
              <w:rPr>
                <w:webHidden/>
              </w:rPr>
              <w:instrText xml:space="preserve"> PAGEREF _Toc19298836 \h </w:instrText>
            </w:r>
            <w:r w:rsidR="001A2164">
              <w:rPr>
                <w:webHidden/>
              </w:rPr>
            </w:r>
            <w:r w:rsidR="001A2164">
              <w:rPr>
                <w:webHidden/>
              </w:rPr>
              <w:fldChar w:fldCharType="separate"/>
            </w:r>
            <w:r>
              <w:rPr>
                <w:webHidden/>
              </w:rPr>
              <w:t>21</w:t>
            </w:r>
            <w:r w:rsidR="001A2164">
              <w:rPr>
                <w:webHidden/>
              </w:rPr>
              <w:fldChar w:fldCharType="end"/>
            </w:r>
          </w:hyperlink>
        </w:p>
        <w:p w14:paraId="71CE0C9B" w14:textId="52C804AF" w:rsidR="001A2164" w:rsidRDefault="00757DA4">
          <w:pPr>
            <w:pStyle w:val="Innehll2"/>
            <w:rPr>
              <w:rFonts w:asciiTheme="minorHAnsi" w:eastAsiaTheme="minorEastAsia" w:hAnsiTheme="minorHAnsi" w:cstheme="minorBidi"/>
              <w:szCs w:val="22"/>
              <w:lang w:eastAsia="sv-SE"/>
            </w:rPr>
          </w:pPr>
          <w:hyperlink w:anchor="_Toc19298837" w:history="1">
            <w:r w:rsidR="001A2164" w:rsidRPr="00A947C6">
              <w:rPr>
                <w:rStyle w:val="Hyperlnk"/>
              </w:rPr>
              <w:t>1.1</w:t>
            </w:r>
            <w:r w:rsidR="001A2164">
              <w:rPr>
                <w:rFonts w:asciiTheme="minorHAnsi" w:eastAsiaTheme="minorEastAsia" w:hAnsiTheme="minorHAnsi" w:cstheme="minorBidi"/>
                <w:szCs w:val="22"/>
                <w:lang w:eastAsia="sv-SE"/>
              </w:rPr>
              <w:tab/>
            </w:r>
            <w:r w:rsidR="001A2164" w:rsidRPr="00A947C6">
              <w:rPr>
                <w:rStyle w:val="Hyperlnk"/>
              </w:rPr>
              <w:t>Inledning</w:t>
            </w:r>
            <w:r w:rsidR="001A2164">
              <w:rPr>
                <w:webHidden/>
              </w:rPr>
              <w:tab/>
            </w:r>
            <w:r w:rsidR="001A2164">
              <w:rPr>
                <w:webHidden/>
              </w:rPr>
              <w:fldChar w:fldCharType="begin"/>
            </w:r>
            <w:r w:rsidR="001A2164">
              <w:rPr>
                <w:webHidden/>
              </w:rPr>
              <w:instrText xml:space="preserve"> PAGEREF _Toc19298837 \h </w:instrText>
            </w:r>
            <w:r w:rsidR="001A2164">
              <w:rPr>
                <w:webHidden/>
              </w:rPr>
            </w:r>
            <w:r w:rsidR="001A2164">
              <w:rPr>
                <w:webHidden/>
              </w:rPr>
              <w:fldChar w:fldCharType="separate"/>
            </w:r>
            <w:r>
              <w:rPr>
                <w:webHidden/>
              </w:rPr>
              <w:t>21</w:t>
            </w:r>
            <w:r w:rsidR="001A2164">
              <w:rPr>
                <w:webHidden/>
              </w:rPr>
              <w:fldChar w:fldCharType="end"/>
            </w:r>
          </w:hyperlink>
        </w:p>
        <w:p w14:paraId="08C69AEF" w14:textId="6A08EBB9" w:rsidR="001A2164" w:rsidRDefault="00757DA4">
          <w:pPr>
            <w:pStyle w:val="Innehll2"/>
            <w:rPr>
              <w:rFonts w:asciiTheme="minorHAnsi" w:eastAsiaTheme="minorEastAsia" w:hAnsiTheme="minorHAnsi" w:cstheme="minorBidi"/>
              <w:szCs w:val="22"/>
              <w:lang w:eastAsia="sv-SE"/>
            </w:rPr>
          </w:pPr>
          <w:hyperlink w:anchor="_Toc19298838" w:history="1">
            <w:r w:rsidR="001A2164" w:rsidRPr="00A947C6">
              <w:rPr>
                <w:rStyle w:val="Hyperlnk"/>
              </w:rPr>
              <w:t>1.2</w:t>
            </w:r>
            <w:r w:rsidR="001A2164">
              <w:rPr>
                <w:rFonts w:asciiTheme="minorHAnsi" w:eastAsiaTheme="minorEastAsia" w:hAnsiTheme="minorHAnsi" w:cstheme="minorBidi"/>
                <w:szCs w:val="22"/>
                <w:lang w:eastAsia="sv-SE"/>
              </w:rPr>
              <w:tab/>
            </w:r>
            <w:r w:rsidR="001A2164" w:rsidRPr="00A947C6">
              <w:rPr>
                <w:rStyle w:val="Hyperlnk"/>
              </w:rPr>
              <w:t>Utsikter för svensk ekonomi</w:t>
            </w:r>
            <w:r w:rsidR="001A2164">
              <w:rPr>
                <w:webHidden/>
              </w:rPr>
              <w:tab/>
            </w:r>
            <w:r w:rsidR="001A2164">
              <w:rPr>
                <w:webHidden/>
              </w:rPr>
              <w:fldChar w:fldCharType="begin"/>
            </w:r>
            <w:r w:rsidR="001A2164">
              <w:rPr>
                <w:webHidden/>
              </w:rPr>
              <w:instrText xml:space="preserve"> PAGEREF _Toc19298838 \h </w:instrText>
            </w:r>
            <w:r w:rsidR="001A2164">
              <w:rPr>
                <w:webHidden/>
              </w:rPr>
            </w:r>
            <w:r w:rsidR="001A2164">
              <w:rPr>
                <w:webHidden/>
              </w:rPr>
              <w:fldChar w:fldCharType="separate"/>
            </w:r>
            <w:r>
              <w:rPr>
                <w:webHidden/>
              </w:rPr>
              <w:t>26</w:t>
            </w:r>
            <w:r w:rsidR="001A2164">
              <w:rPr>
                <w:webHidden/>
              </w:rPr>
              <w:fldChar w:fldCharType="end"/>
            </w:r>
          </w:hyperlink>
        </w:p>
        <w:p w14:paraId="463289C8" w14:textId="2C764D01" w:rsidR="001A2164" w:rsidRDefault="00757DA4">
          <w:pPr>
            <w:pStyle w:val="Innehll2"/>
            <w:rPr>
              <w:rFonts w:asciiTheme="minorHAnsi" w:eastAsiaTheme="minorEastAsia" w:hAnsiTheme="minorHAnsi" w:cstheme="minorBidi"/>
              <w:szCs w:val="22"/>
              <w:lang w:eastAsia="sv-SE"/>
            </w:rPr>
          </w:pPr>
          <w:hyperlink w:anchor="_Toc19298839" w:history="1">
            <w:r w:rsidR="001A2164" w:rsidRPr="00A947C6">
              <w:rPr>
                <w:rStyle w:val="Hyperlnk"/>
              </w:rPr>
              <w:t>1.3</w:t>
            </w:r>
            <w:r w:rsidR="001A2164">
              <w:rPr>
                <w:rFonts w:asciiTheme="minorHAnsi" w:eastAsiaTheme="minorEastAsia" w:hAnsiTheme="minorHAnsi" w:cstheme="minorBidi"/>
                <w:szCs w:val="22"/>
                <w:lang w:eastAsia="sv-SE"/>
              </w:rPr>
              <w:tab/>
            </w:r>
            <w:r w:rsidR="001A2164" w:rsidRPr="00A947C6">
              <w:rPr>
                <w:rStyle w:val="Hyperlnk"/>
              </w:rPr>
              <w:t>Uppföljning av de finanspolitiska målen</w:t>
            </w:r>
            <w:r w:rsidR="001A2164">
              <w:rPr>
                <w:webHidden/>
              </w:rPr>
              <w:tab/>
            </w:r>
            <w:r w:rsidR="001A2164">
              <w:rPr>
                <w:webHidden/>
              </w:rPr>
              <w:fldChar w:fldCharType="begin"/>
            </w:r>
            <w:r w:rsidR="001A2164">
              <w:rPr>
                <w:webHidden/>
              </w:rPr>
              <w:instrText xml:space="preserve"> PAGEREF _Toc19298839 \h </w:instrText>
            </w:r>
            <w:r w:rsidR="001A2164">
              <w:rPr>
                <w:webHidden/>
              </w:rPr>
            </w:r>
            <w:r w:rsidR="001A2164">
              <w:rPr>
                <w:webHidden/>
              </w:rPr>
              <w:fldChar w:fldCharType="separate"/>
            </w:r>
            <w:r>
              <w:rPr>
                <w:webHidden/>
              </w:rPr>
              <w:t>29</w:t>
            </w:r>
            <w:r w:rsidR="001A2164">
              <w:rPr>
                <w:webHidden/>
              </w:rPr>
              <w:fldChar w:fldCharType="end"/>
            </w:r>
          </w:hyperlink>
        </w:p>
        <w:p w14:paraId="1BDC9806" w14:textId="0CE2B016" w:rsidR="001A2164" w:rsidRDefault="00757DA4">
          <w:pPr>
            <w:pStyle w:val="Innehll2"/>
            <w:rPr>
              <w:rFonts w:asciiTheme="minorHAnsi" w:eastAsiaTheme="minorEastAsia" w:hAnsiTheme="minorHAnsi" w:cstheme="minorBidi"/>
              <w:szCs w:val="22"/>
              <w:lang w:eastAsia="sv-SE"/>
            </w:rPr>
          </w:pPr>
          <w:hyperlink w:anchor="_Toc19298840" w:history="1">
            <w:r w:rsidR="001A2164" w:rsidRPr="00A947C6">
              <w:rPr>
                <w:rStyle w:val="Hyperlnk"/>
              </w:rPr>
              <w:t>1.4</w:t>
            </w:r>
            <w:r w:rsidR="001A2164">
              <w:rPr>
                <w:rFonts w:asciiTheme="minorHAnsi" w:eastAsiaTheme="minorEastAsia" w:hAnsiTheme="minorHAnsi" w:cstheme="minorBidi"/>
                <w:szCs w:val="22"/>
                <w:lang w:eastAsia="sv-SE"/>
              </w:rPr>
              <w:tab/>
            </w:r>
            <w:r w:rsidR="001A2164" w:rsidRPr="00A947C6">
              <w:rPr>
                <w:rStyle w:val="Hyperlnk"/>
              </w:rPr>
              <w:t>Förändringar på utgiftssidan</w:t>
            </w:r>
            <w:r w:rsidR="001A2164">
              <w:rPr>
                <w:webHidden/>
              </w:rPr>
              <w:tab/>
            </w:r>
            <w:r w:rsidR="001A2164">
              <w:rPr>
                <w:webHidden/>
              </w:rPr>
              <w:fldChar w:fldCharType="begin"/>
            </w:r>
            <w:r w:rsidR="001A2164">
              <w:rPr>
                <w:webHidden/>
              </w:rPr>
              <w:instrText xml:space="preserve"> PAGEREF _Toc19298840 \h </w:instrText>
            </w:r>
            <w:r w:rsidR="001A2164">
              <w:rPr>
                <w:webHidden/>
              </w:rPr>
            </w:r>
            <w:r w:rsidR="001A2164">
              <w:rPr>
                <w:webHidden/>
              </w:rPr>
              <w:fldChar w:fldCharType="separate"/>
            </w:r>
            <w:r>
              <w:rPr>
                <w:webHidden/>
              </w:rPr>
              <w:t>30</w:t>
            </w:r>
            <w:r w:rsidR="001A2164">
              <w:rPr>
                <w:webHidden/>
              </w:rPr>
              <w:fldChar w:fldCharType="end"/>
            </w:r>
          </w:hyperlink>
        </w:p>
        <w:p w14:paraId="78C0D3E6" w14:textId="1BA8C9C4" w:rsidR="001A2164" w:rsidRDefault="00757DA4">
          <w:pPr>
            <w:pStyle w:val="Innehll2"/>
            <w:rPr>
              <w:rFonts w:asciiTheme="minorHAnsi" w:eastAsiaTheme="minorEastAsia" w:hAnsiTheme="minorHAnsi" w:cstheme="minorBidi"/>
              <w:szCs w:val="22"/>
              <w:lang w:eastAsia="sv-SE"/>
            </w:rPr>
          </w:pPr>
          <w:hyperlink w:anchor="_Toc19298841" w:history="1">
            <w:r w:rsidR="001A2164" w:rsidRPr="00A947C6">
              <w:rPr>
                <w:rStyle w:val="Hyperlnk"/>
              </w:rPr>
              <w:t>1.5</w:t>
            </w:r>
            <w:r w:rsidR="001A2164">
              <w:rPr>
                <w:rFonts w:asciiTheme="minorHAnsi" w:eastAsiaTheme="minorEastAsia" w:hAnsiTheme="minorHAnsi" w:cstheme="minorBidi"/>
                <w:szCs w:val="22"/>
                <w:lang w:eastAsia="sv-SE"/>
              </w:rPr>
              <w:tab/>
            </w:r>
            <w:r w:rsidR="001A2164" w:rsidRPr="00A947C6">
              <w:rPr>
                <w:rStyle w:val="Hyperlnk"/>
              </w:rPr>
              <w:t>Förändringar på skattesidan</w:t>
            </w:r>
            <w:r w:rsidR="001A2164">
              <w:rPr>
                <w:webHidden/>
              </w:rPr>
              <w:tab/>
            </w:r>
            <w:r w:rsidR="001A2164">
              <w:rPr>
                <w:webHidden/>
              </w:rPr>
              <w:fldChar w:fldCharType="begin"/>
            </w:r>
            <w:r w:rsidR="001A2164">
              <w:rPr>
                <w:webHidden/>
              </w:rPr>
              <w:instrText xml:space="preserve"> PAGEREF _Toc19298841 \h </w:instrText>
            </w:r>
            <w:r w:rsidR="001A2164">
              <w:rPr>
                <w:webHidden/>
              </w:rPr>
            </w:r>
            <w:r w:rsidR="001A2164">
              <w:rPr>
                <w:webHidden/>
              </w:rPr>
              <w:fldChar w:fldCharType="separate"/>
            </w:r>
            <w:r>
              <w:rPr>
                <w:webHidden/>
              </w:rPr>
              <w:t>36</w:t>
            </w:r>
            <w:r w:rsidR="001A2164">
              <w:rPr>
                <w:webHidden/>
              </w:rPr>
              <w:fldChar w:fldCharType="end"/>
            </w:r>
          </w:hyperlink>
        </w:p>
        <w:p w14:paraId="188E27D3" w14:textId="04BB2C3B" w:rsidR="001A2164" w:rsidRDefault="00757DA4">
          <w:pPr>
            <w:pStyle w:val="Innehll2"/>
            <w:rPr>
              <w:rFonts w:asciiTheme="minorHAnsi" w:eastAsiaTheme="minorEastAsia" w:hAnsiTheme="minorHAnsi" w:cstheme="minorBidi"/>
              <w:szCs w:val="22"/>
              <w:lang w:eastAsia="sv-SE"/>
            </w:rPr>
          </w:pPr>
          <w:hyperlink w:anchor="_Toc19298842" w:history="1">
            <w:r w:rsidR="001A2164" w:rsidRPr="00A947C6">
              <w:rPr>
                <w:rStyle w:val="Hyperlnk"/>
              </w:rPr>
              <w:t>1.6</w:t>
            </w:r>
            <w:r w:rsidR="001A2164">
              <w:rPr>
                <w:rFonts w:asciiTheme="minorHAnsi" w:eastAsiaTheme="minorEastAsia" w:hAnsiTheme="minorHAnsi" w:cstheme="minorBidi"/>
                <w:szCs w:val="22"/>
                <w:lang w:eastAsia="sv-SE"/>
              </w:rPr>
              <w:tab/>
            </w:r>
            <w:r w:rsidR="001A2164" w:rsidRPr="00A947C6">
              <w:rPr>
                <w:rStyle w:val="Hyperlnk"/>
              </w:rPr>
              <w:t>Ekonomiska effekter av regeringens politik</w:t>
            </w:r>
            <w:r w:rsidR="001A2164">
              <w:rPr>
                <w:webHidden/>
              </w:rPr>
              <w:tab/>
            </w:r>
            <w:r w:rsidR="001A2164">
              <w:rPr>
                <w:webHidden/>
              </w:rPr>
              <w:fldChar w:fldCharType="begin"/>
            </w:r>
            <w:r w:rsidR="001A2164">
              <w:rPr>
                <w:webHidden/>
              </w:rPr>
              <w:instrText xml:space="preserve"> PAGEREF _Toc19298842 \h </w:instrText>
            </w:r>
            <w:r w:rsidR="001A2164">
              <w:rPr>
                <w:webHidden/>
              </w:rPr>
            </w:r>
            <w:r w:rsidR="001A2164">
              <w:rPr>
                <w:webHidden/>
              </w:rPr>
              <w:fldChar w:fldCharType="separate"/>
            </w:r>
            <w:r>
              <w:rPr>
                <w:webHidden/>
              </w:rPr>
              <w:t>37</w:t>
            </w:r>
            <w:r w:rsidR="001A2164">
              <w:rPr>
                <w:webHidden/>
              </w:rPr>
              <w:fldChar w:fldCharType="end"/>
            </w:r>
          </w:hyperlink>
        </w:p>
        <w:p w14:paraId="209A9A81" w14:textId="5CFC40D1" w:rsidR="001A2164" w:rsidRDefault="00757DA4">
          <w:pPr>
            <w:pStyle w:val="Innehll1"/>
            <w:tabs>
              <w:tab w:val="left" w:pos="1418"/>
            </w:tabs>
            <w:rPr>
              <w:rFonts w:asciiTheme="minorHAnsi" w:eastAsiaTheme="minorEastAsia" w:hAnsiTheme="minorHAnsi" w:cstheme="minorBidi"/>
              <w:kern w:val="0"/>
              <w:szCs w:val="22"/>
              <w:lang w:eastAsia="sv-SE"/>
            </w:rPr>
          </w:pPr>
          <w:hyperlink w:anchor="_Toc19298843" w:history="1">
            <w:r w:rsidR="001A2164" w:rsidRPr="00A947C6">
              <w:rPr>
                <w:rStyle w:val="Hyperlnk"/>
              </w:rPr>
              <w:t>2</w:t>
            </w:r>
            <w:r w:rsidR="001A2164">
              <w:rPr>
                <w:rFonts w:asciiTheme="minorHAnsi" w:eastAsiaTheme="minorEastAsia" w:hAnsiTheme="minorHAnsi" w:cstheme="minorBidi"/>
                <w:kern w:val="0"/>
                <w:szCs w:val="22"/>
                <w:lang w:eastAsia="sv-SE"/>
              </w:rPr>
              <w:tab/>
            </w:r>
            <w:r w:rsidR="001A2164" w:rsidRPr="00A947C6">
              <w:rPr>
                <w:rStyle w:val="Hyperlnk"/>
              </w:rPr>
              <w:t>Förslag till riksdagsbeslut</w:t>
            </w:r>
            <w:r w:rsidR="001A2164">
              <w:rPr>
                <w:webHidden/>
              </w:rPr>
              <w:tab/>
            </w:r>
            <w:r w:rsidR="001A2164">
              <w:rPr>
                <w:webHidden/>
              </w:rPr>
              <w:fldChar w:fldCharType="begin"/>
            </w:r>
            <w:r w:rsidR="001A2164">
              <w:rPr>
                <w:webHidden/>
              </w:rPr>
              <w:instrText xml:space="preserve"> PAGEREF _Toc19298843 \h </w:instrText>
            </w:r>
            <w:r w:rsidR="001A2164">
              <w:rPr>
                <w:webHidden/>
              </w:rPr>
            </w:r>
            <w:r w:rsidR="001A2164">
              <w:rPr>
                <w:webHidden/>
              </w:rPr>
              <w:fldChar w:fldCharType="separate"/>
            </w:r>
            <w:r>
              <w:rPr>
                <w:webHidden/>
              </w:rPr>
              <w:t>43</w:t>
            </w:r>
            <w:r w:rsidR="001A2164">
              <w:rPr>
                <w:webHidden/>
              </w:rPr>
              <w:fldChar w:fldCharType="end"/>
            </w:r>
          </w:hyperlink>
        </w:p>
        <w:p w14:paraId="6625F9F6" w14:textId="09CE62E0" w:rsidR="001A2164" w:rsidRDefault="00757DA4">
          <w:pPr>
            <w:pStyle w:val="Innehll1"/>
            <w:tabs>
              <w:tab w:val="left" w:pos="1418"/>
            </w:tabs>
            <w:rPr>
              <w:rFonts w:asciiTheme="minorHAnsi" w:eastAsiaTheme="minorEastAsia" w:hAnsiTheme="minorHAnsi" w:cstheme="minorBidi"/>
              <w:kern w:val="0"/>
              <w:szCs w:val="22"/>
              <w:lang w:eastAsia="sv-SE"/>
            </w:rPr>
          </w:pPr>
          <w:hyperlink w:anchor="_Toc19298844" w:history="1">
            <w:r w:rsidR="001A2164" w:rsidRPr="00A947C6">
              <w:rPr>
                <w:rStyle w:val="Hyperlnk"/>
              </w:rPr>
              <w:t>3</w:t>
            </w:r>
            <w:r w:rsidR="001A2164">
              <w:rPr>
                <w:rFonts w:asciiTheme="minorHAnsi" w:eastAsiaTheme="minorEastAsia" w:hAnsiTheme="minorHAnsi" w:cstheme="minorBidi"/>
                <w:kern w:val="0"/>
                <w:szCs w:val="22"/>
                <w:lang w:eastAsia="sv-SE"/>
              </w:rPr>
              <w:tab/>
            </w:r>
            <w:r w:rsidR="001A2164" w:rsidRPr="00A947C6">
              <w:rPr>
                <w:rStyle w:val="Hyperlnk"/>
              </w:rPr>
              <w:t>Lagförslag, utom skattefrågor</w:t>
            </w:r>
            <w:r w:rsidR="001A2164">
              <w:rPr>
                <w:webHidden/>
              </w:rPr>
              <w:tab/>
            </w:r>
            <w:r w:rsidR="001A2164">
              <w:rPr>
                <w:webHidden/>
              </w:rPr>
              <w:fldChar w:fldCharType="begin"/>
            </w:r>
            <w:r w:rsidR="001A2164">
              <w:rPr>
                <w:webHidden/>
              </w:rPr>
              <w:instrText xml:space="preserve"> PAGEREF _Toc19298844 \h </w:instrText>
            </w:r>
            <w:r w:rsidR="001A2164">
              <w:rPr>
                <w:webHidden/>
              </w:rPr>
            </w:r>
            <w:r w:rsidR="001A2164">
              <w:rPr>
                <w:webHidden/>
              </w:rPr>
              <w:fldChar w:fldCharType="separate"/>
            </w:r>
            <w:r>
              <w:rPr>
                <w:webHidden/>
              </w:rPr>
              <w:t>47</w:t>
            </w:r>
            <w:r w:rsidR="001A2164">
              <w:rPr>
                <w:webHidden/>
              </w:rPr>
              <w:fldChar w:fldCharType="end"/>
            </w:r>
          </w:hyperlink>
        </w:p>
        <w:p w14:paraId="59F34DEC" w14:textId="06347CFF" w:rsidR="001A2164" w:rsidRDefault="00757DA4">
          <w:pPr>
            <w:pStyle w:val="Innehll1"/>
            <w:tabs>
              <w:tab w:val="left" w:pos="1418"/>
            </w:tabs>
            <w:rPr>
              <w:rFonts w:asciiTheme="minorHAnsi" w:eastAsiaTheme="minorEastAsia" w:hAnsiTheme="minorHAnsi" w:cstheme="minorBidi"/>
              <w:kern w:val="0"/>
              <w:szCs w:val="22"/>
              <w:lang w:eastAsia="sv-SE"/>
            </w:rPr>
          </w:pPr>
          <w:hyperlink w:anchor="_Toc19298845" w:history="1">
            <w:r w:rsidR="001A2164" w:rsidRPr="00A947C6">
              <w:rPr>
                <w:rStyle w:val="Hyperlnk"/>
              </w:rPr>
              <w:t>4</w:t>
            </w:r>
            <w:r w:rsidR="001A2164">
              <w:rPr>
                <w:rFonts w:asciiTheme="minorHAnsi" w:eastAsiaTheme="minorEastAsia" w:hAnsiTheme="minorHAnsi" w:cstheme="minorBidi"/>
                <w:kern w:val="0"/>
                <w:szCs w:val="22"/>
                <w:lang w:eastAsia="sv-SE"/>
              </w:rPr>
              <w:tab/>
            </w:r>
            <w:r w:rsidR="001A2164" w:rsidRPr="00A947C6">
              <w:rPr>
                <w:rStyle w:val="Hyperlnk"/>
              </w:rPr>
              <w:t>Den makroekonomiska utvecklingen</w:t>
            </w:r>
            <w:r w:rsidR="001A2164">
              <w:rPr>
                <w:webHidden/>
              </w:rPr>
              <w:tab/>
            </w:r>
            <w:r w:rsidR="001A2164">
              <w:rPr>
                <w:webHidden/>
              </w:rPr>
              <w:fldChar w:fldCharType="begin"/>
            </w:r>
            <w:r w:rsidR="001A2164">
              <w:rPr>
                <w:webHidden/>
              </w:rPr>
              <w:instrText xml:space="preserve"> PAGEREF _Toc19298845 \h </w:instrText>
            </w:r>
            <w:r w:rsidR="001A2164">
              <w:rPr>
                <w:webHidden/>
              </w:rPr>
            </w:r>
            <w:r w:rsidR="001A2164">
              <w:rPr>
                <w:webHidden/>
              </w:rPr>
              <w:fldChar w:fldCharType="separate"/>
            </w:r>
            <w:r>
              <w:rPr>
                <w:webHidden/>
              </w:rPr>
              <w:t>51</w:t>
            </w:r>
            <w:r w:rsidR="001A2164">
              <w:rPr>
                <w:webHidden/>
              </w:rPr>
              <w:fldChar w:fldCharType="end"/>
            </w:r>
          </w:hyperlink>
        </w:p>
        <w:p w14:paraId="660144BA" w14:textId="2C419CE7" w:rsidR="001A2164" w:rsidRDefault="00757DA4">
          <w:pPr>
            <w:pStyle w:val="Innehll2"/>
            <w:rPr>
              <w:rFonts w:asciiTheme="minorHAnsi" w:eastAsiaTheme="minorEastAsia" w:hAnsiTheme="minorHAnsi" w:cstheme="minorBidi"/>
              <w:szCs w:val="22"/>
              <w:lang w:eastAsia="sv-SE"/>
            </w:rPr>
          </w:pPr>
          <w:hyperlink w:anchor="_Toc19298846" w:history="1">
            <w:r w:rsidR="001A2164" w:rsidRPr="00A947C6">
              <w:rPr>
                <w:rStyle w:val="Hyperlnk"/>
              </w:rPr>
              <w:t>4.1</w:t>
            </w:r>
            <w:r w:rsidR="001A2164">
              <w:rPr>
                <w:rFonts w:asciiTheme="minorHAnsi" w:eastAsiaTheme="minorEastAsia" w:hAnsiTheme="minorHAnsi" w:cstheme="minorBidi"/>
                <w:szCs w:val="22"/>
                <w:lang w:eastAsia="sv-SE"/>
              </w:rPr>
              <w:tab/>
            </w:r>
            <w:r w:rsidR="001A2164" w:rsidRPr="00A947C6">
              <w:rPr>
                <w:rStyle w:val="Hyperlnk"/>
              </w:rPr>
              <w:t>Tillväxtutsikterna i omvärlden 2019 och 2020</w:t>
            </w:r>
            <w:r w:rsidR="001A2164">
              <w:rPr>
                <w:webHidden/>
              </w:rPr>
              <w:tab/>
            </w:r>
            <w:r w:rsidR="001A2164">
              <w:rPr>
                <w:webHidden/>
              </w:rPr>
              <w:fldChar w:fldCharType="begin"/>
            </w:r>
            <w:r w:rsidR="001A2164">
              <w:rPr>
                <w:webHidden/>
              </w:rPr>
              <w:instrText xml:space="preserve"> PAGEREF _Toc19298846 \h </w:instrText>
            </w:r>
            <w:r w:rsidR="001A2164">
              <w:rPr>
                <w:webHidden/>
              </w:rPr>
            </w:r>
            <w:r w:rsidR="001A2164">
              <w:rPr>
                <w:webHidden/>
              </w:rPr>
              <w:fldChar w:fldCharType="separate"/>
            </w:r>
            <w:r>
              <w:rPr>
                <w:webHidden/>
              </w:rPr>
              <w:t>52</w:t>
            </w:r>
            <w:r w:rsidR="001A2164">
              <w:rPr>
                <w:webHidden/>
              </w:rPr>
              <w:fldChar w:fldCharType="end"/>
            </w:r>
          </w:hyperlink>
        </w:p>
        <w:p w14:paraId="59B68649" w14:textId="160491BA" w:rsidR="001A2164" w:rsidRDefault="00757DA4">
          <w:pPr>
            <w:pStyle w:val="Innehll2"/>
            <w:rPr>
              <w:rFonts w:asciiTheme="minorHAnsi" w:eastAsiaTheme="minorEastAsia" w:hAnsiTheme="minorHAnsi" w:cstheme="minorBidi"/>
              <w:szCs w:val="22"/>
              <w:lang w:eastAsia="sv-SE"/>
            </w:rPr>
          </w:pPr>
          <w:hyperlink w:anchor="_Toc19298847" w:history="1">
            <w:r w:rsidR="001A2164" w:rsidRPr="00A947C6">
              <w:rPr>
                <w:rStyle w:val="Hyperlnk"/>
              </w:rPr>
              <w:t>4.2</w:t>
            </w:r>
            <w:r w:rsidR="001A2164">
              <w:rPr>
                <w:rFonts w:asciiTheme="minorHAnsi" w:eastAsiaTheme="minorEastAsia" w:hAnsiTheme="minorHAnsi" w:cstheme="minorBidi"/>
                <w:szCs w:val="22"/>
                <w:lang w:eastAsia="sv-SE"/>
              </w:rPr>
              <w:tab/>
            </w:r>
            <w:r w:rsidR="001A2164" w:rsidRPr="00A947C6">
              <w:rPr>
                <w:rStyle w:val="Hyperlnk"/>
              </w:rPr>
              <w:t>Tillväxtutsikterna för Sverige 2019 och 2020</w:t>
            </w:r>
            <w:r w:rsidR="001A2164">
              <w:rPr>
                <w:webHidden/>
              </w:rPr>
              <w:tab/>
            </w:r>
            <w:r w:rsidR="001A2164">
              <w:rPr>
                <w:webHidden/>
              </w:rPr>
              <w:fldChar w:fldCharType="begin"/>
            </w:r>
            <w:r w:rsidR="001A2164">
              <w:rPr>
                <w:webHidden/>
              </w:rPr>
              <w:instrText xml:space="preserve"> PAGEREF _Toc19298847 \h </w:instrText>
            </w:r>
            <w:r w:rsidR="001A2164">
              <w:rPr>
                <w:webHidden/>
              </w:rPr>
            </w:r>
            <w:r w:rsidR="001A2164">
              <w:rPr>
                <w:webHidden/>
              </w:rPr>
              <w:fldChar w:fldCharType="separate"/>
            </w:r>
            <w:r>
              <w:rPr>
                <w:webHidden/>
              </w:rPr>
              <w:t>55</w:t>
            </w:r>
            <w:r w:rsidR="001A2164">
              <w:rPr>
                <w:webHidden/>
              </w:rPr>
              <w:fldChar w:fldCharType="end"/>
            </w:r>
          </w:hyperlink>
        </w:p>
        <w:p w14:paraId="4A4A7BE1" w14:textId="581848D2" w:rsidR="001A2164" w:rsidRDefault="00757DA4">
          <w:pPr>
            <w:pStyle w:val="Innehll2"/>
            <w:rPr>
              <w:rFonts w:asciiTheme="minorHAnsi" w:eastAsiaTheme="minorEastAsia" w:hAnsiTheme="minorHAnsi" w:cstheme="minorBidi"/>
              <w:szCs w:val="22"/>
              <w:lang w:eastAsia="sv-SE"/>
            </w:rPr>
          </w:pPr>
          <w:hyperlink w:anchor="_Toc19298848" w:history="1">
            <w:r w:rsidR="001A2164" w:rsidRPr="00A947C6">
              <w:rPr>
                <w:rStyle w:val="Hyperlnk"/>
              </w:rPr>
              <w:t>4.3</w:t>
            </w:r>
            <w:r w:rsidR="001A2164">
              <w:rPr>
                <w:rFonts w:asciiTheme="minorHAnsi" w:eastAsiaTheme="minorEastAsia" w:hAnsiTheme="minorHAnsi" w:cstheme="minorBidi"/>
                <w:szCs w:val="22"/>
                <w:lang w:eastAsia="sv-SE"/>
              </w:rPr>
              <w:tab/>
            </w:r>
            <w:r w:rsidR="001A2164" w:rsidRPr="00A947C6">
              <w:rPr>
                <w:rStyle w:val="Hyperlnk"/>
              </w:rPr>
              <w:t>Utvecklingen 2021 och 2022</w:t>
            </w:r>
            <w:r w:rsidR="001A2164">
              <w:rPr>
                <w:webHidden/>
              </w:rPr>
              <w:tab/>
            </w:r>
            <w:r w:rsidR="001A2164">
              <w:rPr>
                <w:webHidden/>
              </w:rPr>
              <w:fldChar w:fldCharType="begin"/>
            </w:r>
            <w:r w:rsidR="001A2164">
              <w:rPr>
                <w:webHidden/>
              </w:rPr>
              <w:instrText xml:space="preserve"> PAGEREF _Toc19298848 \h </w:instrText>
            </w:r>
            <w:r w:rsidR="001A2164">
              <w:rPr>
                <w:webHidden/>
              </w:rPr>
            </w:r>
            <w:r w:rsidR="001A2164">
              <w:rPr>
                <w:webHidden/>
              </w:rPr>
              <w:fldChar w:fldCharType="separate"/>
            </w:r>
            <w:r>
              <w:rPr>
                <w:webHidden/>
              </w:rPr>
              <w:t>59</w:t>
            </w:r>
            <w:r w:rsidR="001A2164">
              <w:rPr>
                <w:webHidden/>
              </w:rPr>
              <w:fldChar w:fldCharType="end"/>
            </w:r>
          </w:hyperlink>
        </w:p>
        <w:p w14:paraId="267F4D04" w14:textId="60B23D16" w:rsidR="001A2164" w:rsidRDefault="00757DA4">
          <w:pPr>
            <w:pStyle w:val="Innehll2"/>
            <w:rPr>
              <w:rFonts w:asciiTheme="minorHAnsi" w:eastAsiaTheme="minorEastAsia" w:hAnsiTheme="minorHAnsi" w:cstheme="minorBidi"/>
              <w:szCs w:val="22"/>
              <w:lang w:eastAsia="sv-SE"/>
            </w:rPr>
          </w:pPr>
          <w:hyperlink w:anchor="_Toc19298849" w:history="1">
            <w:r w:rsidR="001A2164" w:rsidRPr="00A947C6">
              <w:rPr>
                <w:rStyle w:val="Hyperlnk"/>
              </w:rPr>
              <w:t>4.4</w:t>
            </w:r>
            <w:r w:rsidR="001A2164">
              <w:rPr>
                <w:rFonts w:asciiTheme="minorHAnsi" w:eastAsiaTheme="minorEastAsia" w:hAnsiTheme="minorHAnsi" w:cstheme="minorBidi"/>
                <w:szCs w:val="22"/>
                <w:lang w:eastAsia="sv-SE"/>
              </w:rPr>
              <w:tab/>
            </w:r>
            <w:r w:rsidR="001A2164" w:rsidRPr="00A947C6">
              <w:rPr>
                <w:rStyle w:val="Hyperlnk"/>
              </w:rPr>
              <w:t>Osäkerhet i prognosen</w:t>
            </w:r>
            <w:r w:rsidR="001A2164">
              <w:rPr>
                <w:webHidden/>
              </w:rPr>
              <w:tab/>
            </w:r>
            <w:r w:rsidR="001A2164">
              <w:rPr>
                <w:webHidden/>
              </w:rPr>
              <w:fldChar w:fldCharType="begin"/>
            </w:r>
            <w:r w:rsidR="001A2164">
              <w:rPr>
                <w:webHidden/>
              </w:rPr>
              <w:instrText xml:space="preserve"> PAGEREF _Toc19298849 \h </w:instrText>
            </w:r>
            <w:r w:rsidR="001A2164">
              <w:rPr>
                <w:webHidden/>
              </w:rPr>
            </w:r>
            <w:r w:rsidR="001A2164">
              <w:rPr>
                <w:webHidden/>
              </w:rPr>
              <w:fldChar w:fldCharType="separate"/>
            </w:r>
            <w:r>
              <w:rPr>
                <w:webHidden/>
              </w:rPr>
              <w:t>60</w:t>
            </w:r>
            <w:r w:rsidR="001A2164">
              <w:rPr>
                <w:webHidden/>
              </w:rPr>
              <w:fldChar w:fldCharType="end"/>
            </w:r>
          </w:hyperlink>
        </w:p>
        <w:p w14:paraId="7CBA69F7" w14:textId="5ED5ECC5" w:rsidR="001A2164" w:rsidRDefault="00757DA4">
          <w:pPr>
            <w:pStyle w:val="Innehll2"/>
            <w:rPr>
              <w:rFonts w:asciiTheme="minorHAnsi" w:eastAsiaTheme="minorEastAsia" w:hAnsiTheme="minorHAnsi" w:cstheme="minorBidi"/>
              <w:szCs w:val="22"/>
              <w:lang w:eastAsia="sv-SE"/>
            </w:rPr>
          </w:pPr>
          <w:hyperlink w:anchor="_Toc19298850" w:history="1">
            <w:r w:rsidR="001A2164" w:rsidRPr="00A947C6">
              <w:rPr>
                <w:rStyle w:val="Hyperlnk"/>
              </w:rPr>
              <w:t>4.5</w:t>
            </w:r>
            <w:r w:rsidR="001A2164">
              <w:rPr>
                <w:rFonts w:asciiTheme="minorHAnsi" w:eastAsiaTheme="minorEastAsia" w:hAnsiTheme="minorHAnsi" w:cstheme="minorBidi"/>
                <w:szCs w:val="22"/>
                <w:lang w:eastAsia="sv-SE"/>
              </w:rPr>
              <w:tab/>
            </w:r>
            <w:r w:rsidR="001A2164" w:rsidRPr="00A947C6">
              <w:rPr>
                <w:rStyle w:val="Hyperlnk"/>
              </w:rPr>
              <w:t>Alternativa scenarier</w:t>
            </w:r>
            <w:r w:rsidR="001A2164">
              <w:rPr>
                <w:webHidden/>
              </w:rPr>
              <w:tab/>
            </w:r>
            <w:r w:rsidR="001A2164">
              <w:rPr>
                <w:webHidden/>
              </w:rPr>
              <w:fldChar w:fldCharType="begin"/>
            </w:r>
            <w:r w:rsidR="001A2164">
              <w:rPr>
                <w:webHidden/>
              </w:rPr>
              <w:instrText xml:space="preserve"> PAGEREF _Toc19298850 \h </w:instrText>
            </w:r>
            <w:r w:rsidR="001A2164">
              <w:rPr>
                <w:webHidden/>
              </w:rPr>
            </w:r>
            <w:r w:rsidR="001A2164">
              <w:rPr>
                <w:webHidden/>
              </w:rPr>
              <w:fldChar w:fldCharType="separate"/>
            </w:r>
            <w:r>
              <w:rPr>
                <w:webHidden/>
              </w:rPr>
              <w:t>63</w:t>
            </w:r>
            <w:r w:rsidR="001A2164">
              <w:rPr>
                <w:webHidden/>
              </w:rPr>
              <w:fldChar w:fldCharType="end"/>
            </w:r>
          </w:hyperlink>
        </w:p>
        <w:p w14:paraId="16802EEE" w14:textId="3DE6E9C8" w:rsidR="001A2164" w:rsidRDefault="00757DA4">
          <w:pPr>
            <w:pStyle w:val="Innehll2"/>
            <w:rPr>
              <w:rFonts w:asciiTheme="minorHAnsi" w:eastAsiaTheme="minorEastAsia" w:hAnsiTheme="minorHAnsi" w:cstheme="minorBidi"/>
              <w:szCs w:val="22"/>
              <w:lang w:eastAsia="sv-SE"/>
            </w:rPr>
          </w:pPr>
          <w:hyperlink w:anchor="_Toc19298851" w:history="1">
            <w:r w:rsidR="001A2164" w:rsidRPr="00A947C6">
              <w:rPr>
                <w:rStyle w:val="Hyperlnk"/>
              </w:rPr>
              <w:t>4.6</w:t>
            </w:r>
            <w:r w:rsidR="001A2164">
              <w:rPr>
                <w:rFonts w:asciiTheme="minorHAnsi" w:eastAsiaTheme="minorEastAsia" w:hAnsiTheme="minorHAnsi" w:cstheme="minorBidi"/>
                <w:szCs w:val="22"/>
                <w:lang w:eastAsia="sv-SE"/>
              </w:rPr>
              <w:tab/>
            </w:r>
            <w:r w:rsidR="001A2164" w:rsidRPr="00A947C6">
              <w:rPr>
                <w:rStyle w:val="Hyperlnk"/>
              </w:rPr>
              <w:t>Prognosrevideringar</w:t>
            </w:r>
            <w:r w:rsidR="001A2164">
              <w:rPr>
                <w:webHidden/>
              </w:rPr>
              <w:tab/>
            </w:r>
            <w:r w:rsidR="001A2164">
              <w:rPr>
                <w:webHidden/>
              </w:rPr>
              <w:fldChar w:fldCharType="begin"/>
            </w:r>
            <w:r w:rsidR="001A2164">
              <w:rPr>
                <w:webHidden/>
              </w:rPr>
              <w:instrText xml:space="preserve"> PAGEREF _Toc19298851 \h </w:instrText>
            </w:r>
            <w:r w:rsidR="001A2164">
              <w:rPr>
                <w:webHidden/>
              </w:rPr>
            </w:r>
            <w:r w:rsidR="001A2164">
              <w:rPr>
                <w:webHidden/>
              </w:rPr>
              <w:fldChar w:fldCharType="separate"/>
            </w:r>
            <w:r>
              <w:rPr>
                <w:webHidden/>
              </w:rPr>
              <w:t>65</w:t>
            </w:r>
            <w:r w:rsidR="001A2164">
              <w:rPr>
                <w:webHidden/>
              </w:rPr>
              <w:fldChar w:fldCharType="end"/>
            </w:r>
          </w:hyperlink>
        </w:p>
        <w:p w14:paraId="4E952039" w14:textId="3D12B881" w:rsidR="001A2164" w:rsidRDefault="00757DA4">
          <w:pPr>
            <w:pStyle w:val="Innehll2"/>
            <w:rPr>
              <w:rFonts w:asciiTheme="minorHAnsi" w:eastAsiaTheme="minorEastAsia" w:hAnsiTheme="minorHAnsi" w:cstheme="minorBidi"/>
              <w:szCs w:val="22"/>
              <w:lang w:eastAsia="sv-SE"/>
            </w:rPr>
          </w:pPr>
          <w:hyperlink w:anchor="_Toc19298852" w:history="1">
            <w:r w:rsidR="001A2164" w:rsidRPr="00A947C6">
              <w:rPr>
                <w:rStyle w:val="Hyperlnk"/>
              </w:rPr>
              <w:t>4.7</w:t>
            </w:r>
            <w:r w:rsidR="001A2164">
              <w:rPr>
                <w:rFonts w:asciiTheme="minorHAnsi" w:eastAsiaTheme="minorEastAsia" w:hAnsiTheme="minorHAnsi" w:cstheme="minorBidi"/>
                <w:szCs w:val="22"/>
                <w:lang w:eastAsia="sv-SE"/>
              </w:rPr>
              <w:tab/>
            </w:r>
            <w:r w:rsidR="001A2164" w:rsidRPr="00A947C6">
              <w:rPr>
                <w:rStyle w:val="Hyperlnk"/>
              </w:rPr>
              <w:t>Utvecklingen enligt andra bedömare</w:t>
            </w:r>
            <w:r w:rsidR="001A2164">
              <w:rPr>
                <w:webHidden/>
              </w:rPr>
              <w:tab/>
            </w:r>
            <w:r w:rsidR="001A2164">
              <w:rPr>
                <w:webHidden/>
              </w:rPr>
              <w:fldChar w:fldCharType="begin"/>
            </w:r>
            <w:r w:rsidR="001A2164">
              <w:rPr>
                <w:webHidden/>
              </w:rPr>
              <w:instrText xml:space="preserve"> PAGEREF _Toc19298852 \h </w:instrText>
            </w:r>
            <w:r w:rsidR="001A2164">
              <w:rPr>
                <w:webHidden/>
              </w:rPr>
            </w:r>
            <w:r w:rsidR="001A2164">
              <w:rPr>
                <w:webHidden/>
              </w:rPr>
              <w:fldChar w:fldCharType="separate"/>
            </w:r>
            <w:r>
              <w:rPr>
                <w:webHidden/>
              </w:rPr>
              <w:t>66</w:t>
            </w:r>
            <w:r w:rsidR="001A2164">
              <w:rPr>
                <w:webHidden/>
              </w:rPr>
              <w:fldChar w:fldCharType="end"/>
            </w:r>
          </w:hyperlink>
        </w:p>
        <w:p w14:paraId="4A021AA6" w14:textId="4820511E" w:rsidR="001A2164" w:rsidRDefault="00757DA4">
          <w:pPr>
            <w:pStyle w:val="Innehll1"/>
            <w:tabs>
              <w:tab w:val="left" w:pos="1418"/>
            </w:tabs>
            <w:rPr>
              <w:rFonts w:asciiTheme="minorHAnsi" w:eastAsiaTheme="minorEastAsia" w:hAnsiTheme="minorHAnsi" w:cstheme="minorBidi"/>
              <w:kern w:val="0"/>
              <w:szCs w:val="22"/>
              <w:lang w:eastAsia="sv-SE"/>
            </w:rPr>
          </w:pPr>
          <w:hyperlink w:anchor="_Toc19298853" w:history="1">
            <w:r w:rsidR="001A2164" w:rsidRPr="00A947C6">
              <w:rPr>
                <w:rStyle w:val="Hyperlnk"/>
              </w:rPr>
              <w:t>5</w:t>
            </w:r>
            <w:r w:rsidR="001A2164">
              <w:rPr>
                <w:rFonts w:asciiTheme="minorHAnsi" w:eastAsiaTheme="minorEastAsia" w:hAnsiTheme="minorHAnsi" w:cstheme="minorBidi"/>
                <w:kern w:val="0"/>
                <w:szCs w:val="22"/>
                <w:lang w:eastAsia="sv-SE"/>
              </w:rPr>
              <w:tab/>
            </w:r>
            <w:r w:rsidR="001A2164" w:rsidRPr="00A947C6">
              <w:rPr>
                <w:rStyle w:val="Hyperlnk"/>
              </w:rPr>
              <w:t>De budgetpolitiska målen</w:t>
            </w:r>
            <w:r w:rsidR="001A2164">
              <w:rPr>
                <w:webHidden/>
              </w:rPr>
              <w:tab/>
            </w:r>
            <w:r w:rsidR="001A2164">
              <w:rPr>
                <w:webHidden/>
              </w:rPr>
              <w:fldChar w:fldCharType="begin"/>
            </w:r>
            <w:r w:rsidR="001A2164">
              <w:rPr>
                <w:webHidden/>
              </w:rPr>
              <w:instrText xml:space="preserve"> PAGEREF _Toc19298853 \h </w:instrText>
            </w:r>
            <w:r w:rsidR="001A2164">
              <w:rPr>
                <w:webHidden/>
              </w:rPr>
            </w:r>
            <w:r w:rsidR="001A2164">
              <w:rPr>
                <w:webHidden/>
              </w:rPr>
              <w:fldChar w:fldCharType="separate"/>
            </w:r>
            <w:r>
              <w:rPr>
                <w:webHidden/>
              </w:rPr>
              <w:t>69</w:t>
            </w:r>
            <w:r w:rsidR="001A2164">
              <w:rPr>
                <w:webHidden/>
              </w:rPr>
              <w:fldChar w:fldCharType="end"/>
            </w:r>
          </w:hyperlink>
        </w:p>
        <w:p w14:paraId="4DC53A61" w14:textId="6F84B766" w:rsidR="001A2164" w:rsidRDefault="00757DA4">
          <w:pPr>
            <w:pStyle w:val="Innehll2"/>
            <w:rPr>
              <w:rFonts w:asciiTheme="minorHAnsi" w:eastAsiaTheme="minorEastAsia" w:hAnsiTheme="minorHAnsi" w:cstheme="minorBidi"/>
              <w:szCs w:val="22"/>
              <w:lang w:eastAsia="sv-SE"/>
            </w:rPr>
          </w:pPr>
          <w:hyperlink w:anchor="_Toc19298854" w:history="1">
            <w:r w:rsidR="001A2164" w:rsidRPr="00A947C6">
              <w:rPr>
                <w:rStyle w:val="Hyperlnk"/>
              </w:rPr>
              <w:t>5.1</w:t>
            </w:r>
            <w:r w:rsidR="001A2164">
              <w:rPr>
                <w:rFonts w:asciiTheme="minorHAnsi" w:eastAsiaTheme="minorEastAsia" w:hAnsiTheme="minorHAnsi" w:cstheme="minorBidi"/>
                <w:szCs w:val="22"/>
                <w:lang w:eastAsia="sv-SE"/>
              </w:rPr>
              <w:tab/>
            </w:r>
            <w:r w:rsidR="001A2164" w:rsidRPr="00A947C6">
              <w:rPr>
                <w:rStyle w:val="Hyperlnk"/>
              </w:rPr>
              <w:t>Uppföljning av målet för det finansiella sparandet</w:t>
            </w:r>
            <w:r w:rsidR="001A2164">
              <w:rPr>
                <w:webHidden/>
              </w:rPr>
              <w:tab/>
            </w:r>
            <w:r w:rsidR="001A2164">
              <w:rPr>
                <w:webHidden/>
              </w:rPr>
              <w:fldChar w:fldCharType="begin"/>
            </w:r>
            <w:r w:rsidR="001A2164">
              <w:rPr>
                <w:webHidden/>
              </w:rPr>
              <w:instrText xml:space="preserve"> PAGEREF _Toc19298854 \h </w:instrText>
            </w:r>
            <w:r w:rsidR="001A2164">
              <w:rPr>
                <w:webHidden/>
              </w:rPr>
            </w:r>
            <w:r w:rsidR="001A2164">
              <w:rPr>
                <w:webHidden/>
              </w:rPr>
              <w:fldChar w:fldCharType="separate"/>
            </w:r>
            <w:r>
              <w:rPr>
                <w:webHidden/>
              </w:rPr>
              <w:t>70</w:t>
            </w:r>
            <w:r w:rsidR="001A2164">
              <w:rPr>
                <w:webHidden/>
              </w:rPr>
              <w:fldChar w:fldCharType="end"/>
            </w:r>
          </w:hyperlink>
        </w:p>
        <w:p w14:paraId="225D808B" w14:textId="38D2BD1F" w:rsidR="001A2164" w:rsidRDefault="00757DA4">
          <w:pPr>
            <w:pStyle w:val="Innehll2"/>
            <w:rPr>
              <w:rFonts w:asciiTheme="minorHAnsi" w:eastAsiaTheme="minorEastAsia" w:hAnsiTheme="minorHAnsi" w:cstheme="minorBidi"/>
              <w:szCs w:val="22"/>
              <w:lang w:eastAsia="sv-SE"/>
            </w:rPr>
          </w:pPr>
          <w:hyperlink w:anchor="_Toc19298855" w:history="1">
            <w:r w:rsidR="001A2164" w:rsidRPr="00A947C6">
              <w:rPr>
                <w:rStyle w:val="Hyperlnk"/>
              </w:rPr>
              <w:t>5.2</w:t>
            </w:r>
            <w:r w:rsidR="001A2164">
              <w:rPr>
                <w:rFonts w:asciiTheme="minorHAnsi" w:eastAsiaTheme="minorEastAsia" w:hAnsiTheme="minorHAnsi" w:cstheme="minorBidi"/>
                <w:szCs w:val="22"/>
                <w:lang w:eastAsia="sv-SE"/>
              </w:rPr>
              <w:tab/>
            </w:r>
            <w:r w:rsidR="001A2164" w:rsidRPr="00A947C6">
              <w:rPr>
                <w:rStyle w:val="Hyperlnk"/>
              </w:rPr>
              <w:t>Utgiftstaket – uppföljning, tekniska justeringar och förslag</w:t>
            </w:r>
            <w:r w:rsidR="001A2164">
              <w:rPr>
                <w:webHidden/>
              </w:rPr>
              <w:tab/>
            </w:r>
            <w:r w:rsidR="001A2164">
              <w:rPr>
                <w:webHidden/>
              </w:rPr>
              <w:fldChar w:fldCharType="begin"/>
            </w:r>
            <w:r w:rsidR="001A2164">
              <w:rPr>
                <w:webHidden/>
              </w:rPr>
              <w:instrText xml:space="preserve"> PAGEREF _Toc19298855 \h </w:instrText>
            </w:r>
            <w:r w:rsidR="001A2164">
              <w:rPr>
                <w:webHidden/>
              </w:rPr>
            </w:r>
            <w:r w:rsidR="001A2164">
              <w:rPr>
                <w:webHidden/>
              </w:rPr>
              <w:fldChar w:fldCharType="separate"/>
            </w:r>
            <w:r>
              <w:rPr>
                <w:webHidden/>
              </w:rPr>
              <w:t>70</w:t>
            </w:r>
            <w:r w:rsidR="001A2164">
              <w:rPr>
                <w:webHidden/>
              </w:rPr>
              <w:fldChar w:fldCharType="end"/>
            </w:r>
          </w:hyperlink>
        </w:p>
        <w:p w14:paraId="78191E26" w14:textId="40E60C5D" w:rsidR="001A2164" w:rsidRDefault="00757DA4">
          <w:pPr>
            <w:pStyle w:val="Innehll2"/>
            <w:rPr>
              <w:rFonts w:asciiTheme="minorHAnsi" w:eastAsiaTheme="minorEastAsia" w:hAnsiTheme="minorHAnsi" w:cstheme="minorBidi"/>
              <w:szCs w:val="22"/>
              <w:lang w:eastAsia="sv-SE"/>
            </w:rPr>
          </w:pPr>
          <w:hyperlink w:anchor="_Toc19298856" w:history="1">
            <w:r w:rsidR="001A2164" w:rsidRPr="00A947C6">
              <w:rPr>
                <w:rStyle w:val="Hyperlnk"/>
              </w:rPr>
              <w:t>5.3</w:t>
            </w:r>
            <w:r w:rsidR="001A2164">
              <w:rPr>
                <w:rFonts w:asciiTheme="minorHAnsi" w:eastAsiaTheme="minorEastAsia" w:hAnsiTheme="minorHAnsi" w:cstheme="minorBidi"/>
                <w:szCs w:val="22"/>
                <w:lang w:eastAsia="sv-SE"/>
              </w:rPr>
              <w:tab/>
            </w:r>
            <w:r w:rsidR="001A2164" w:rsidRPr="00A947C6">
              <w:rPr>
                <w:rStyle w:val="Hyperlnk"/>
              </w:rPr>
              <w:t>Uppföljning av det kommunala balanskravet</w:t>
            </w:r>
            <w:r w:rsidR="001A2164">
              <w:rPr>
                <w:webHidden/>
              </w:rPr>
              <w:tab/>
            </w:r>
            <w:r w:rsidR="001A2164">
              <w:rPr>
                <w:webHidden/>
              </w:rPr>
              <w:fldChar w:fldCharType="begin"/>
            </w:r>
            <w:r w:rsidR="001A2164">
              <w:rPr>
                <w:webHidden/>
              </w:rPr>
              <w:instrText xml:space="preserve"> PAGEREF _Toc19298856 \h </w:instrText>
            </w:r>
            <w:r w:rsidR="001A2164">
              <w:rPr>
                <w:webHidden/>
              </w:rPr>
            </w:r>
            <w:r w:rsidR="001A2164">
              <w:rPr>
                <w:webHidden/>
              </w:rPr>
              <w:fldChar w:fldCharType="separate"/>
            </w:r>
            <w:r>
              <w:rPr>
                <w:webHidden/>
              </w:rPr>
              <w:t>74</w:t>
            </w:r>
            <w:r w:rsidR="001A2164">
              <w:rPr>
                <w:webHidden/>
              </w:rPr>
              <w:fldChar w:fldCharType="end"/>
            </w:r>
          </w:hyperlink>
        </w:p>
        <w:p w14:paraId="76A686D8" w14:textId="2F8FC183" w:rsidR="001A2164" w:rsidRDefault="00757DA4">
          <w:pPr>
            <w:pStyle w:val="Innehll2"/>
            <w:rPr>
              <w:rFonts w:asciiTheme="minorHAnsi" w:eastAsiaTheme="minorEastAsia" w:hAnsiTheme="minorHAnsi" w:cstheme="minorBidi"/>
              <w:szCs w:val="22"/>
              <w:lang w:eastAsia="sv-SE"/>
            </w:rPr>
          </w:pPr>
          <w:hyperlink w:anchor="_Toc19298857" w:history="1">
            <w:r w:rsidR="001A2164" w:rsidRPr="00A947C6">
              <w:rPr>
                <w:rStyle w:val="Hyperlnk"/>
              </w:rPr>
              <w:t>5.4</w:t>
            </w:r>
            <w:r w:rsidR="001A2164">
              <w:rPr>
                <w:rFonts w:asciiTheme="minorHAnsi" w:eastAsiaTheme="minorEastAsia" w:hAnsiTheme="minorHAnsi" w:cstheme="minorBidi"/>
                <w:szCs w:val="22"/>
                <w:lang w:eastAsia="sv-SE"/>
              </w:rPr>
              <w:tab/>
            </w:r>
            <w:r w:rsidR="001A2164" w:rsidRPr="00A947C6">
              <w:rPr>
                <w:rStyle w:val="Hyperlnk"/>
              </w:rPr>
              <w:t>Uppföljning av målen i stabilitets- och tillväxtpakten</w:t>
            </w:r>
            <w:r w:rsidR="001A2164">
              <w:rPr>
                <w:webHidden/>
              </w:rPr>
              <w:tab/>
            </w:r>
            <w:r w:rsidR="001A2164">
              <w:rPr>
                <w:webHidden/>
              </w:rPr>
              <w:fldChar w:fldCharType="begin"/>
            </w:r>
            <w:r w:rsidR="001A2164">
              <w:rPr>
                <w:webHidden/>
              </w:rPr>
              <w:instrText xml:space="preserve"> PAGEREF _Toc19298857 \h </w:instrText>
            </w:r>
            <w:r w:rsidR="001A2164">
              <w:rPr>
                <w:webHidden/>
              </w:rPr>
            </w:r>
            <w:r w:rsidR="001A2164">
              <w:rPr>
                <w:webHidden/>
              </w:rPr>
              <w:fldChar w:fldCharType="separate"/>
            </w:r>
            <w:r>
              <w:rPr>
                <w:webHidden/>
              </w:rPr>
              <w:t>75</w:t>
            </w:r>
            <w:r w:rsidR="001A2164">
              <w:rPr>
                <w:webHidden/>
              </w:rPr>
              <w:fldChar w:fldCharType="end"/>
            </w:r>
          </w:hyperlink>
        </w:p>
        <w:p w14:paraId="6D901429" w14:textId="3CA21282" w:rsidR="001A2164" w:rsidRDefault="00757DA4">
          <w:pPr>
            <w:pStyle w:val="Innehll2"/>
            <w:rPr>
              <w:rFonts w:asciiTheme="minorHAnsi" w:eastAsiaTheme="minorEastAsia" w:hAnsiTheme="minorHAnsi" w:cstheme="minorBidi"/>
              <w:szCs w:val="22"/>
              <w:lang w:eastAsia="sv-SE"/>
            </w:rPr>
          </w:pPr>
          <w:hyperlink w:anchor="_Toc19298858" w:history="1">
            <w:r w:rsidR="001A2164" w:rsidRPr="00A947C6">
              <w:rPr>
                <w:rStyle w:val="Hyperlnk"/>
              </w:rPr>
              <w:t>5.5</w:t>
            </w:r>
            <w:r w:rsidR="001A2164">
              <w:rPr>
                <w:rFonts w:asciiTheme="minorHAnsi" w:eastAsiaTheme="minorEastAsia" w:hAnsiTheme="minorHAnsi" w:cstheme="minorBidi"/>
                <w:szCs w:val="22"/>
                <w:lang w:eastAsia="sv-SE"/>
              </w:rPr>
              <w:tab/>
            </w:r>
            <w:r w:rsidR="001A2164" w:rsidRPr="00A947C6">
              <w:rPr>
                <w:rStyle w:val="Hyperlnk"/>
              </w:rPr>
              <w:t>Finanspolitikens långsiktiga hållbarhet</w:t>
            </w:r>
            <w:r w:rsidR="001A2164">
              <w:rPr>
                <w:webHidden/>
              </w:rPr>
              <w:tab/>
            </w:r>
            <w:r w:rsidR="001A2164">
              <w:rPr>
                <w:webHidden/>
              </w:rPr>
              <w:fldChar w:fldCharType="begin"/>
            </w:r>
            <w:r w:rsidR="001A2164">
              <w:rPr>
                <w:webHidden/>
              </w:rPr>
              <w:instrText xml:space="preserve"> PAGEREF _Toc19298858 \h </w:instrText>
            </w:r>
            <w:r w:rsidR="001A2164">
              <w:rPr>
                <w:webHidden/>
              </w:rPr>
            </w:r>
            <w:r w:rsidR="001A2164">
              <w:rPr>
                <w:webHidden/>
              </w:rPr>
              <w:fldChar w:fldCharType="separate"/>
            </w:r>
            <w:r>
              <w:rPr>
                <w:webHidden/>
              </w:rPr>
              <w:t>75</w:t>
            </w:r>
            <w:r w:rsidR="001A2164">
              <w:rPr>
                <w:webHidden/>
              </w:rPr>
              <w:fldChar w:fldCharType="end"/>
            </w:r>
          </w:hyperlink>
        </w:p>
        <w:p w14:paraId="4B62674C" w14:textId="747A6F63" w:rsidR="001A2164" w:rsidRDefault="00757DA4">
          <w:pPr>
            <w:pStyle w:val="Innehll1"/>
            <w:tabs>
              <w:tab w:val="left" w:pos="1418"/>
            </w:tabs>
            <w:rPr>
              <w:rFonts w:asciiTheme="minorHAnsi" w:eastAsiaTheme="minorEastAsia" w:hAnsiTheme="minorHAnsi" w:cstheme="minorBidi"/>
              <w:kern w:val="0"/>
              <w:szCs w:val="22"/>
              <w:lang w:eastAsia="sv-SE"/>
            </w:rPr>
          </w:pPr>
          <w:hyperlink w:anchor="_Toc19298859" w:history="1">
            <w:r w:rsidR="001A2164" w:rsidRPr="00A947C6">
              <w:rPr>
                <w:rStyle w:val="Hyperlnk"/>
              </w:rPr>
              <w:t>6</w:t>
            </w:r>
            <w:r w:rsidR="001A2164">
              <w:rPr>
                <w:rFonts w:asciiTheme="minorHAnsi" w:eastAsiaTheme="minorEastAsia" w:hAnsiTheme="minorHAnsi" w:cstheme="minorBidi"/>
                <w:kern w:val="0"/>
                <w:szCs w:val="22"/>
                <w:lang w:eastAsia="sv-SE"/>
              </w:rPr>
              <w:tab/>
            </w:r>
            <w:r w:rsidR="001A2164" w:rsidRPr="00A947C6">
              <w:rPr>
                <w:rStyle w:val="Hyperlnk"/>
              </w:rPr>
              <w:t>Inkomster</w:t>
            </w:r>
            <w:r w:rsidR="001A2164">
              <w:rPr>
                <w:webHidden/>
              </w:rPr>
              <w:tab/>
            </w:r>
            <w:r w:rsidR="001A2164">
              <w:rPr>
                <w:webHidden/>
              </w:rPr>
              <w:fldChar w:fldCharType="begin"/>
            </w:r>
            <w:r w:rsidR="001A2164">
              <w:rPr>
                <w:webHidden/>
              </w:rPr>
              <w:instrText xml:space="preserve"> PAGEREF _Toc19298859 \h </w:instrText>
            </w:r>
            <w:r w:rsidR="001A2164">
              <w:rPr>
                <w:webHidden/>
              </w:rPr>
            </w:r>
            <w:r w:rsidR="001A2164">
              <w:rPr>
                <w:webHidden/>
              </w:rPr>
              <w:fldChar w:fldCharType="separate"/>
            </w:r>
            <w:r>
              <w:rPr>
                <w:webHidden/>
              </w:rPr>
              <w:t>81</w:t>
            </w:r>
            <w:r w:rsidR="001A2164">
              <w:rPr>
                <w:webHidden/>
              </w:rPr>
              <w:fldChar w:fldCharType="end"/>
            </w:r>
          </w:hyperlink>
        </w:p>
        <w:p w14:paraId="1921B8EF" w14:textId="3C142A4E" w:rsidR="001A2164" w:rsidRDefault="00757DA4">
          <w:pPr>
            <w:pStyle w:val="Innehll2"/>
            <w:rPr>
              <w:rFonts w:asciiTheme="minorHAnsi" w:eastAsiaTheme="minorEastAsia" w:hAnsiTheme="minorHAnsi" w:cstheme="minorBidi"/>
              <w:szCs w:val="22"/>
              <w:lang w:eastAsia="sv-SE"/>
            </w:rPr>
          </w:pPr>
          <w:hyperlink w:anchor="_Toc19298860" w:history="1">
            <w:r w:rsidR="001A2164" w:rsidRPr="00A947C6">
              <w:rPr>
                <w:rStyle w:val="Hyperlnk"/>
              </w:rPr>
              <w:t>6.1</w:t>
            </w:r>
            <w:r w:rsidR="001A2164">
              <w:rPr>
                <w:rFonts w:asciiTheme="minorHAnsi" w:eastAsiaTheme="minorEastAsia" w:hAnsiTheme="minorHAnsi" w:cstheme="minorBidi"/>
                <w:szCs w:val="22"/>
                <w:lang w:eastAsia="sv-SE"/>
              </w:rPr>
              <w:tab/>
            </w:r>
            <w:r w:rsidR="001A2164" w:rsidRPr="00A947C6">
              <w:rPr>
                <w:rStyle w:val="Hyperlnk"/>
              </w:rPr>
              <w:t>Offentliga sektorns skatteintäkter</w:t>
            </w:r>
            <w:r w:rsidR="001A2164">
              <w:rPr>
                <w:webHidden/>
              </w:rPr>
              <w:tab/>
            </w:r>
            <w:r w:rsidR="001A2164">
              <w:rPr>
                <w:webHidden/>
              </w:rPr>
              <w:fldChar w:fldCharType="begin"/>
            </w:r>
            <w:r w:rsidR="001A2164">
              <w:rPr>
                <w:webHidden/>
              </w:rPr>
              <w:instrText xml:space="preserve"> PAGEREF _Toc19298860 \h </w:instrText>
            </w:r>
            <w:r w:rsidR="001A2164">
              <w:rPr>
                <w:webHidden/>
              </w:rPr>
            </w:r>
            <w:r w:rsidR="001A2164">
              <w:rPr>
                <w:webHidden/>
              </w:rPr>
              <w:fldChar w:fldCharType="separate"/>
            </w:r>
            <w:r>
              <w:rPr>
                <w:webHidden/>
              </w:rPr>
              <w:t>81</w:t>
            </w:r>
            <w:r w:rsidR="001A2164">
              <w:rPr>
                <w:webHidden/>
              </w:rPr>
              <w:fldChar w:fldCharType="end"/>
            </w:r>
          </w:hyperlink>
        </w:p>
        <w:p w14:paraId="3DC078FF" w14:textId="7DB23C1C" w:rsidR="001A2164" w:rsidRDefault="00757DA4">
          <w:pPr>
            <w:pStyle w:val="Innehll2"/>
            <w:rPr>
              <w:rFonts w:asciiTheme="minorHAnsi" w:eastAsiaTheme="minorEastAsia" w:hAnsiTheme="minorHAnsi" w:cstheme="minorBidi"/>
              <w:szCs w:val="22"/>
              <w:lang w:eastAsia="sv-SE"/>
            </w:rPr>
          </w:pPr>
          <w:hyperlink w:anchor="_Toc19298861" w:history="1">
            <w:r w:rsidR="001A2164" w:rsidRPr="00A947C6">
              <w:rPr>
                <w:rStyle w:val="Hyperlnk"/>
              </w:rPr>
              <w:t>6.2</w:t>
            </w:r>
            <w:r w:rsidR="001A2164">
              <w:rPr>
                <w:rFonts w:asciiTheme="minorHAnsi" w:eastAsiaTheme="minorEastAsia" w:hAnsiTheme="minorHAnsi" w:cstheme="minorBidi"/>
                <w:szCs w:val="22"/>
                <w:lang w:eastAsia="sv-SE"/>
              </w:rPr>
              <w:tab/>
            </w:r>
            <w:r w:rsidR="001A2164" w:rsidRPr="00A947C6">
              <w:rPr>
                <w:rStyle w:val="Hyperlnk"/>
              </w:rPr>
              <w:t>Inkomster i statens budget</w:t>
            </w:r>
            <w:r w:rsidR="001A2164">
              <w:rPr>
                <w:webHidden/>
              </w:rPr>
              <w:tab/>
            </w:r>
            <w:r w:rsidR="001A2164">
              <w:rPr>
                <w:webHidden/>
              </w:rPr>
              <w:fldChar w:fldCharType="begin"/>
            </w:r>
            <w:r w:rsidR="001A2164">
              <w:rPr>
                <w:webHidden/>
              </w:rPr>
              <w:instrText xml:space="preserve"> PAGEREF _Toc19298861 \h </w:instrText>
            </w:r>
            <w:r w:rsidR="001A2164">
              <w:rPr>
                <w:webHidden/>
              </w:rPr>
            </w:r>
            <w:r w:rsidR="001A2164">
              <w:rPr>
                <w:webHidden/>
              </w:rPr>
              <w:fldChar w:fldCharType="separate"/>
            </w:r>
            <w:r>
              <w:rPr>
                <w:webHidden/>
              </w:rPr>
              <w:t>90</w:t>
            </w:r>
            <w:r w:rsidR="001A2164">
              <w:rPr>
                <w:webHidden/>
              </w:rPr>
              <w:fldChar w:fldCharType="end"/>
            </w:r>
          </w:hyperlink>
        </w:p>
        <w:p w14:paraId="1BEEB61D" w14:textId="07BBC95E" w:rsidR="001A2164" w:rsidRDefault="00757DA4">
          <w:pPr>
            <w:pStyle w:val="Innehll2"/>
            <w:rPr>
              <w:rFonts w:asciiTheme="minorHAnsi" w:eastAsiaTheme="minorEastAsia" w:hAnsiTheme="minorHAnsi" w:cstheme="minorBidi"/>
              <w:szCs w:val="22"/>
              <w:lang w:eastAsia="sv-SE"/>
            </w:rPr>
          </w:pPr>
          <w:hyperlink w:anchor="_Toc19298862" w:history="1">
            <w:r w:rsidR="001A2164" w:rsidRPr="00A947C6">
              <w:rPr>
                <w:rStyle w:val="Hyperlnk"/>
              </w:rPr>
              <w:t>6.3</w:t>
            </w:r>
            <w:r w:rsidR="001A2164">
              <w:rPr>
                <w:rFonts w:asciiTheme="minorHAnsi" w:eastAsiaTheme="minorEastAsia" w:hAnsiTheme="minorHAnsi" w:cstheme="minorBidi"/>
                <w:szCs w:val="22"/>
                <w:lang w:eastAsia="sv-SE"/>
              </w:rPr>
              <w:tab/>
            </w:r>
            <w:r w:rsidR="001A2164" w:rsidRPr="00A947C6">
              <w:rPr>
                <w:rStyle w:val="Hyperlnk"/>
              </w:rPr>
              <w:t xml:space="preserve">Jämförelse med 2019 års ekonomiska vårproposition och </w:t>
            </w:r>
            <w:r w:rsidR="001A2164">
              <w:rPr>
                <w:rStyle w:val="Hyperlnk"/>
              </w:rPr>
              <w:br/>
            </w:r>
            <w:r w:rsidR="001A2164" w:rsidRPr="00A947C6">
              <w:rPr>
                <w:rStyle w:val="Hyperlnk"/>
              </w:rPr>
              <w:t>uppföljning av statens budget för 2018 och 2019</w:t>
            </w:r>
            <w:r w:rsidR="001A2164">
              <w:rPr>
                <w:webHidden/>
              </w:rPr>
              <w:tab/>
            </w:r>
            <w:r w:rsidR="001A2164">
              <w:rPr>
                <w:webHidden/>
              </w:rPr>
              <w:fldChar w:fldCharType="begin"/>
            </w:r>
            <w:r w:rsidR="001A2164">
              <w:rPr>
                <w:webHidden/>
              </w:rPr>
              <w:instrText xml:space="preserve"> PAGEREF _Toc19298862 \h </w:instrText>
            </w:r>
            <w:r w:rsidR="001A2164">
              <w:rPr>
                <w:webHidden/>
              </w:rPr>
            </w:r>
            <w:r w:rsidR="001A2164">
              <w:rPr>
                <w:webHidden/>
              </w:rPr>
              <w:fldChar w:fldCharType="separate"/>
            </w:r>
            <w:r>
              <w:rPr>
                <w:webHidden/>
              </w:rPr>
              <w:t>93</w:t>
            </w:r>
            <w:r w:rsidR="001A2164">
              <w:rPr>
                <w:webHidden/>
              </w:rPr>
              <w:fldChar w:fldCharType="end"/>
            </w:r>
          </w:hyperlink>
        </w:p>
        <w:p w14:paraId="2FCD4A75" w14:textId="1CEFE641" w:rsidR="001A2164" w:rsidRDefault="00757DA4">
          <w:pPr>
            <w:pStyle w:val="Innehll2"/>
            <w:rPr>
              <w:rFonts w:asciiTheme="minorHAnsi" w:eastAsiaTheme="minorEastAsia" w:hAnsiTheme="minorHAnsi" w:cstheme="minorBidi"/>
              <w:szCs w:val="22"/>
              <w:lang w:eastAsia="sv-SE"/>
            </w:rPr>
          </w:pPr>
          <w:hyperlink w:anchor="_Toc19298863" w:history="1">
            <w:r w:rsidR="001A2164" w:rsidRPr="00A947C6">
              <w:rPr>
                <w:rStyle w:val="Hyperlnk"/>
              </w:rPr>
              <w:t>6.4</w:t>
            </w:r>
            <w:r w:rsidR="001A2164">
              <w:rPr>
                <w:rFonts w:asciiTheme="minorHAnsi" w:eastAsiaTheme="minorEastAsia" w:hAnsiTheme="minorHAnsi" w:cstheme="minorBidi"/>
                <w:szCs w:val="22"/>
                <w:lang w:eastAsia="sv-SE"/>
              </w:rPr>
              <w:tab/>
            </w:r>
            <w:r w:rsidR="001A2164" w:rsidRPr="00A947C6">
              <w:rPr>
                <w:rStyle w:val="Hyperlnk"/>
              </w:rPr>
              <w:t>Förslag som ligger till grund för beräkningen av statens övriga inkomster</w:t>
            </w:r>
            <w:r w:rsidR="001A2164">
              <w:rPr>
                <w:webHidden/>
              </w:rPr>
              <w:tab/>
            </w:r>
            <w:r w:rsidR="001A2164">
              <w:rPr>
                <w:webHidden/>
              </w:rPr>
              <w:fldChar w:fldCharType="begin"/>
            </w:r>
            <w:r w:rsidR="001A2164">
              <w:rPr>
                <w:webHidden/>
              </w:rPr>
              <w:instrText xml:space="preserve"> PAGEREF _Toc19298863 \h </w:instrText>
            </w:r>
            <w:r w:rsidR="001A2164">
              <w:rPr>
                <w:webHidden/>
              </w:rPr>
            </w:r>
            <w:r w:rsidR="001A2164">
              <w:rPr>
                <w:webHidden/>
              </w:rPr>
              <w:fldChar w:fldCharType="separate"/>
            </w:r>
            <w:r>
              <w:rPr>
                <w:webHidden/>
              </w:rPr>
              <w:t>97</w:t>
            </w:r>
            <w:r w:rsidR="001A2164">
              <w:rPr>
                <w:webHidden/>
              </w:rPr>
              <w:fldChar w:fldCharType="end"/>
            </w:r>
          </w:hyperlink>
        </w:p>
        <w:p w14:paraId="71AE2EC3" w14:textId="36C4FFEA" w:rsidR="001A2164" w:rsidRDefault="00757DA4">
          <w:pPr>
            <w:pStyle w:val="Innehll1"/>
            <w:tabs>
              <w:tab w:val="left" w:pos="1418"/>
            </w:tabs>
            <w:rPr>
              <w:rFonts w:asciiTheme="minorHAnsi" w:eastAsiaTheme="minorEastAsia" w:hAnsiTheme="minorHAnsi" w:cstheme="minorBidi"/>
              <w:kern w:val="0"/>
              <w:szCs w:val="22"/>
              <w:lang w:eastAsia="sv-SE"/>
            </w:rPr>
          </w:pPr>
          <w:hyperlink w:anchor="_Toc19298864" w:history="1">
            <w:r w:rsidR="001A2164" w:rsidRPr="00A947C6">
              <w:rPr>
                <w:rStyle w:val="Hyperlnk"/>
              </w:rPr>
              <w:t>7</w:t>
            </w:r>
            <w:r w:rsidR="001A2164">
              <w:rPr>
                <w:rFonts w:asciiTheme="minorHAnsi" w:eastAsiaTheme="minorEastAsia" w:hAnsiTheme="minorHAnsi" w:cstheme="minorBidi"/>
                <w:kern w:val="0"/>
                <w:szCs w:val="22"/>
                <w:lang w:eastAsia="sv-SE"/>
              </w:rPr>
              <w:tab/>
            </w:r>
            <w:r w:rsidR="001A2164" w:rsidRPr="00A947C6">
              <w:rPr>
                <w:rStyle w:val="Hyperlnk"/>
              </w:rPr>
              <w:t>Utgifter</w:t>
            </w:r>
            <w:r w:rsidR="001A2164">
              <w:rPr>
                <w:webHidden/>
              </w:rPr>
              <w:tab/>
            </w:r>
            <w:r w:rsidR="001A2164">
              <w:rPr>
                <w:webHidden/>
              </w:rPr>
              <w:fldChar w:fldCharType="begin"/>
            </w:r>
            <w:r w:rsidR="001A2164">
              <w:rPr>
                <w:webHidden/>
              </w:rPr>
              <w:instrText xml:space="preserve"> PAGEREF _Toc19298864 \h </w:instrText>
            </w:r>
            <w:r w:rsidR="001A2164">
              <w:rPr>
                <w:webHidden/>
              </w:rPr>
            </w:r>
            <w:r w:rsidR="001A2164">
              <w:rPr>
                <w:webHidden/>
              </w:rPr>
              <w:fldChar w:fldCharType="separate"/>
            </w:r>
            <w:r>
              <w:rPr>
                <w:webHidden/>
              </w:rPr>
              <w:t>101</w:t>
            </w:r>
            <w:r w:rsidR="001A2164">
              <w:rPr>
                <w:webHidden/>
              </w:rPr>
              <w:fldChar w:fldCharType="end"/>
            </w:r>
          </w:hyperlink>
        </w:p>
        <w:p w14:paraId="4244DAE3" w14:textId="4AB66A34" w:rsidR="001A2164" w:rsidRDefault="00757DA4">
          <w:pPr>
            <w:pStyle w:val="Innehll2"/>
            <w:rPr>
              <w:rFonts w:asciiTheme="minorHAnsi" w:eastAsiaTheme="minorEastAsia" w:hAnsiTheme="minorHAnsi" w:cstheme="minorBidi"/>
              <w:szCs w:val="22"/>
              <w:lang w:eastAsia="sv-SE"/>
            </w:rPr>
          </w:pPr>
          <w:hyperlink w:anchor="_Toc19298865" w:history="1">
            <w:r w:rsidR="001A2164" w:rsidRPr="00A947C6">
              <w:rPr>
                <w:rStyle w:val="Hyperlnk"/>
              </w:rPr>
              <w:t>7.1</w:t>
            </w:r>
            <w:r w:rsidR="001A2164">
              <w:rPr>
                <w:rFonts w:asciiTheme="minorHAnsi" w:eastAsiaTheme="minorEastAsia" w:hAnsiTheme="minorHAnsi" w:cstheme="minorBidi"/>
                <w:szCs w:val="22"/>
                <w:lang w:eastAsia="sv-SE"/>
              </w:rPr>
              <w:tab/>
            </w:r>
            <w:r w:rsidR="001A2164" w:rsidRPr="00A947C6">
              <w:rPr>
                <w:rStyle w:val="Hyperlnk"/>
              </w:rPr>
              <w:t>Utgiftsramar för 2020</w:t>
            </w:r>
            <w:r w:rsidR="001A2164">
              <w:rPr>
                <w:webHidden/>
              </w:rPr>
              <w:tab/>
            </w:r>
            <w:r w:rsidR="001A2164">
              <w:rPr>
                <w:webHidden/>
              </w:rPr>
              <w:fldChar w:fldCharType="begin"/>
            </w:r>
            <w:r w:rsidR="001A2164">
              <w:rPr>
                <w:webHidden/>
              </w:rPr>
              <w:instrText xml:space="preserve"> PAGEREF _Toc19298865 \h </w:instrText>
            </w:r>
            <w:r w:rsidR="001A2164">
              <w:rPr>
                <w:webHidden/>
              </w:rPr>
            </w:r>
            <w:r w:rsidR="001A2164">
              <w:rPr>
                <w:webHidden/>
              </w:rPr>
              <w:fldChar w:fldCharType="separate"/>
            </w:r>
            <w:r>
              <w:rPr>
                <w:webHidden/>
              </w:rPr>
              <w:t>102</w:t>
            </w:r>
            <w:r w:rsidR="001A2164">
              <w:rPr>
                <w:webHidden/>
              </w:rPr>
              <w:fldChar w:fldCharType="end"/>
            </w:r>
          </w:hyperlink>
        </w:p>
        <w:p w14:paraId="668E0D9B" w14:textId="6B176126" w:rsidR="001A2164" w:rsidRDefault="00757DA4">
          <w:pPr>
            <w:pStyle w:val="Innehll2"/>
            <w:rPr>
              <w:rFonts w:asciiTheme="minorHAnsi" w:eastAsiaTheme="minorEastAsia" w:hAnsiTheme="minorHAnsi" w:cstheme="minorBidi"/>
              <w:szCs w:val="22"/>
              <w:lang w:eastAsia="sv-SE"/>
            </w:rPr>
          </w:pPr>
          <w:hyperlink w:anchor="_Toc19298866" w:history="1">
            <w:r w:rsidR="001A2164" w:rsidRPr="00A947C6">
              <w:rPr>
                <w:rStyle w:val="Hyperlnk"/>
              </w:rPr>
              <w:t>7.2</w:t>
            </w:r>
            <w:r w:rsidR="001A2164">
              <w:rPr>
                <w:rFonts w:asciiTheme="minorHAnsi" w:eastAsiaTheme="minorEastAsia" w:hAnsiTheme="minorHAnsi" w:cstheme="minorBidi"/>
                <w:szCs w:val="22"/>
                <w:lang w:eastAsia="sv-SE"/>
              </w:rPr>
              <w:tab/>
            </w:r>
            <w:r w:rsidR="001A2164" w:rsidRPr="00A947C6">
              <w:rPr>
                <w:rStyle w:val="Hyperlnk"/>
              </w:rPr>
              <w:t>Preliminära utgiftsramar för 2021 och 2022</w:t>
            </w:r>
            <w:r w:rsidR="001A2164">
              <w:rPr>
                <w:webHidden/>
              </w:rPr>
              <w:tab/>
            </w:r>
            <w:r w:rsidR="001A2164">
              <w:rPr>
                <w:webHidden/>
              </w:rPr>
              <w:fldChar w:fldCharType="begin"/>
            </w:r>
            <w:r w:rsidR="001A2164">
              <w:rPr>
                <w:webHidden/>
              </w:rPr>
              <w:instrText xml:space="preserve"> PAGEREF _Toc19298866 \h </w:instrText>
            </w:r>
            <w:r w:rsidR="001A2164">
              <w:rPr>
                <w:webHidden/>
              </w:rPr>
            </w:r>
            <w:r w:rsidR="001A2164">
              <w:rPr>
                <w:webHidden/>
              </w:rPr>
              <w:fldChar w:fldCharType="separate"/>
            </w:r>
            <w:r>
              <w:rPr>
                <w:webHidden/>
              </w:rPr>
              <w:t>104</w:t>
            </w:r>
            <w:r w:rsidR="001A2164">
              <w:rPr>
                <w:webHidden/>
              </w:rPr>
              <w:fldChar w:fldCharType="end"/>
            </w:r>
          </w:hyperlink>
        </w:p>
        <w:p w14:paraId="72ACD6A9" w14:textId="6D7B5A10" w:rsidR="001A2164" w:rsidRDefault="00757DA4">
          <w:pPr>
            <w:pStyle w:val="Innehll2"/>
            <w:rPr>
              <w:rFonts w:asciiTheme="minorHAnsi" w:eastAsiaTheme="minorEastAsia" w:hAnsiTheme="minorHAnsi" w:cstheme="minorBidi"/>
              <w:szCs w:val="22"/>
              <w:lang w:eastAsia="sv-SE"/>
            </w:rPr>
          </w:pPr>
          <w:hyperlink w:anchor="_Toc19298867" w:history="1">
            <w:r w:rsidR="001A2164" w:rsidRPr="00A947C6">
              <w:rPr>
                <w:rStyle w:val="Hyperlnk"/>
              </w:rPr>
              <w:t>7.3</w:t>
            </w:r>
            <w:r w:rsidR="001A2164">
              <w:rPr>
                <w:rFonts w:asciiTheme="minorHAnsi" w:eastAsiaTheme="minorEastAsia" w:hAnsiTheme="minorHAnsi" w:cstheme="minorBidi"/>
                <w:szCs w:val="22"/>
                <w:lang w:eastAsia="sv-SE"/>
              </w:rPr>
              <w:tab/>
            </w:r>
            <w:r w:rsidR="001A2164" w:rsidRPr="00A947C6">
              <w:rPr>
                <w:rStyle w:val="Hyperlnk"/>
              </w:rPr>
              <w:t>Utvecklingen av de takbegränsade utgifterna över tid</w:t>
            </w:r>
            <w:r w:rsidR="001A2164">
              <w:rPr>
                <w:webHidden/>
              </w:rPr>
              <w:tab/>
            </w:r>
            <w:r w:rsidR="001A2164">
              <w:rPr>
                <w:webHidden/>
              </w:rPr>
              <w:fldChar w:fldCharType="begin"/>
            </w:r>
            <w:r w:rsidR="001A2164">
              <w:rPr>
                <w:webHidden/>
              </w:rPr>
              <w:instrText xml:space="preserve"> PAGEREF _Toc19298867 \h </w:instrText>
            </w:r>
            <w:r w:rsidR="001A2164">
              <w:rPr>
                <w:webHidden/>
              </w:rPr>
            </w:r>
            <w:r w:rsidR="001A2164">
              <w:rPr>
                <w:webHidden/>
              </w:rPr>
              <w:fldChar w:fldCharType="separate"/>
            </w:r>
            <w:r>
              <w:rPr>
                <w:webHidden/>
              </w:rPr>
              <w:t>106</w:t>
            </w:r>
            <w:r w:rsidR="001A2164">
              <w:rPr>
                <w:webHidden/>
              </w:rPr>
              <w:fldChar w:fldCharType="end"/>
            </w:r>
          </w:hyperlink>
        </w:p>
        <w:p w14:paraId="6BB40C0D" w14:textId="616958FF" w:rsidR="001A2164" w:rsidRDefault="00757DA4">
          <w:pPr>
            <w:pStyle w:val="Innehll2"/>
            <w:rPr>
              <w:rFonts w:asciiTheme="minorHAnsi" w:eastAsiaTheme="minorEastAsia" w:hAnsiTheme="minorHAnsi" w:cstheme="minorBidi"/>
              <w:szCs w:val="22"/>
              <w:lang w:eastAsia="sv-SE"/>
            </w:rPr>
          </w:pPr>
          <w:hyperlink w:anchor="_Toc19298868" w:history="1">
            <w:r w:rsidR="001A2164" w:rsidRPr="00A947C6">
              <w:rPr>
                <w:rStyle w:val="Hyperlnk"/>
              </w:rPr>
              <w:t>7.4</w:t>
            </w:r>
            <w:r w:rsidR="001A2164">
              <w:rPr>
                <w:rFonts w:asciiTheme="minorHAnsi" w:eastAsiaTheme="minorEastAsia" w:hAnsiTheme="minorHAnsi" w:cstheme="minorBidi"/>
                <w:szCs w:val="22"/>
                <w:lang w:eastAsia="sv-SE"/>
              </w:rPr>
              <w:tab/>
            </w:r>
            <w:r w:rsidR="001A2164" w:rsidRPr="00A947C6">
              <w:rPr>
                <w:rStyle w:val="Hyperlnk"/>
              </w:rPr>
              <w:t xml:space="preserve">Förändring av de takbegränsade utgifterna sedan 2019 års </w:t>
            </w:r>
            <w:r w:rsidR="001A2164">
              <w:rPr>
                <w:rStyle w:val="Hyperlnk"/>
              </w:rPr>
              <w:br/>
            </w:r>
            <w:r w:rsidR="001A2164" w:rsidRPr="00A947C6">
              <w:rPr>
                <w:rStyle w:val="Hyperlnk"/>
              </w:rPr>
              <w:t>ekonomiska vårproposition</w:t>
            </w:r>
            <w:r w:rsidR="001A2164">
              <w:rPr>
                <w:webHidden/>
              </w:rPr>
              <w:tab/>
            </w:r>
            <w:r w:rsidR="001A2164">
              <w:rPr>
                <w:webHidden/>
              </w:rPr>
              <w:fldChar w:fldCharType="begin"/>
            </w:r>
            <w:r w:rsidR="001A2164">
              <w:rPr>
                <w:webHidden/>
              </w:rPr>
              <w:instrText xml:space="preserve"> PAGEREF _Toc19298868 \h </w:instrText>
            </w:r>
            <w:r w:rsidR="001A2164">
              <w:rPr>
                <w:webHidden/>
              </w:rPr>
            </w:r>
            <w:r w:rsidR="001A2164">
              <w:rPr>
                <w:webHidden/>
              </w:rPr>
              <w:fldChar w:fldCharType="separate"/>
            </w:r>
            <w:r>
              <w:rPr>
                <w:webHidden/>
              </w:rPr>
              <w:t>116</w:t>
            </w:r>
            <w:r w:rsidR="001A2164">
              <w:rPr>
                <w:webHidden/>
              </w:rPr>
              <w:fldChar w:fldCharType="end"/>
            </w:r>
          </w:hyperlink>
        </w:p>
        <w:p w14:paraId="753F35E5" w14:textId="7FA7E937" w:rsidR="001A2164" w:rsidRDefault="00757DA4">
          <w:pPr>
            <w:pStyle w:val="Innehll2"/>
            <w:rPr>
              <w:rFonts w:asciiTheme="minorHAnsi" w:eastAsiaTheme="minorEastAsia" w:hAnsiTheme="minorHAnsi" w:cstheme="minorBidi"/>
              <w:szCs w:val="22"/>
              <w:lang w:eastAsia="sv-SE"/>
            </w:rPr>
          </w:pPr>
          <w:hyperlink w:anchor="_Toc19298869" w:history="1">
            <w:r w:rsidR="001A2164" w:rsidRPr="00A947C6">
              <w:rPr>
                <w:rStyle w:val="Hyperlnk"/>
              </w:rPr>
              <w:t>7.5</w:t>
            </w:r>
            <w:r w:rsidR="001A2164">
              <w:rPr>
                <w:rFonts w:asciiTheme="minorHAnsi" w:eastAsiaTheme="minorEastAsia" w:hAnsiTheme="minorHAnsi" w:cstheme="minorBidi"/>
                <w:szCs w:val="22"/>
                <w:lang w:eastAsia="sv-SE"/>
              </w:rPr>
              <w:tab/>
            </w:r>
            <w:r w:rsidR="001A2164" w:rsidRPr="00A947C6">
              <w:rPr>
                <w:rStyle w:val="Hyperlnk"/>
              </w:rPr>
              <w:t>Uppföljning av utgifterna i statens budget och takbegränsade utgifter 2019</w:t>
            </w:r>
            <w:r w:rsidR="001A2164">
              <w:rPr>
                <w:webHidden/>
              </w:rPr>
              <w:tab/>
            </w:r>
            <w:r w:rsidR="001A2164">
              <w:rPr>
                <w:webHidden/>
              </w:rPr>
              <w:fldChar w:fldCharType="begin"/>
            </w:r>
            <w:r w:rsidR="001A2164">
              <w:rPr>
                <w:webHidden/>
              </w:rPr>
              <w:instrText xml:space="preserve"> PAGEREF _Toc19298869 \h </w:instrText>
            </w:r>
            <w:r w:rsidR="001A2164">
              <w:rPr>
                <w:webHidden/>
              </w:rPr>
            </w:r>
            <w:r w:rsidR="001A2164">
              <w:rPr>
                <w:webHidden/>
              </w:rPr>
              <w:fldChar w:fldCharType="separate"/>
            </w:r>
            <w:r>
              <w:rPr>
                <w:webHidden/>
              </w:rPr>
              <w:t>124</w:t>
            </w:r>
            <w:r w:rsidR="001A2164">
              <w:rPr>
                <w:webHidden/>
              </w:rPr>
              <w:fldChar w:fldCharType="end"/>
            </w:r>
          </w:hyperlink>
        </w:p>
        <w:p w14:paraId="1503970B" w14:textId="20E03F00" w:rsidR="001A2164" w:rsidRDefault="00757DA4">
          <w:pPr>
            <w:pStyle w:val="Innehll2"/>
            <w:rPr>
              <w:rFonts w:asciiTheme="minorHAnsi" w:eastAsiaTheme="minorEastAsia" w:hAnsiTheme="minorHAnsi" w:cstheme="minorBidi"/>
              <w:szCs w:val="22"/>
              <w:lang w:eastAsia="sv-SE"/>
            </w:rPr>
          </w:pPr>
          <w:hyperlink w:anchor="_Toc19298870" w:history="1">
            <w:r w:rsidR="001A2164" w:rsidRPr="00A947C6">
              <w:rPr>
                <w:rStyle w:val="Hyperlnk"/>
              </w:rPr>
              <w:t>7.6</w:t>
            </w:r>
            <w:r w:rsidR="001A2164">
              <w:rPr>
                <w:rFonts w:asciiTheme="minorHAnsi" w:eastAsiaTheme="minorEastAsia" w:hAnsiTheme="minorHAnsi" w:cstheme="minorBidi"/>
                <w:szCs w:val="22"/>
                <w:lang w:eastAsia="sv-SE"/>
              </w:rPr>
              <w:tab/>
            </w:r>
            <w:r w:rsidR="001A2164" w:rsidRPr="00A947C6">
              <w:rPr>
                <w:rStyle w:val="Hyperlnk"/>
              </w:rPr>
              <w:t xml:space="preserve">Uppdaterad metod för pris- och löneomräkning på </w:t>
            </w:r>
            <w:r w:rsidR="001A2164">
              <w:rPr>
                <w:rStyle w:val="Hyperlnk"/>
              </w:rPr>
              <w:br/>
            </w:r>
            <w:r w:rsidR="001A2164" w:rsidRPr="00A947C6">
              <w:rPr>
                <w:rStyle w:val="Hyperlnk"/>
              </w:rPr>
              <w:t>försvarsområdet</w:t>
            </w:r>
            <w:r w:rsidR="001A2164">
              <w:rPr>
                <w:webHidden/>
              </w:rPr>
              <w:tab/>
            </w:r>
            <w:r w:rsidR="001A2164">
              <w:rPr>
                <w:webHidden/>
              </w:rPr>
              <w:fldChar w:fldCharType="begin"/>
            </w:r>
            <w:r w:rsidR="001A2164">
              <w:rPr>
                <w:webHidden/>
              </w:rPr>
              <w:instrText xml:space="preserve"> PAGEREF _Toc19298870 \h </w:instrText>
            </w:r>
            <w:r w:rsidR="001A2164">
              <w:rPr>
                <w:webHidden/>
              </w:rPr>
            </w:r>
            <w:r w:rsidR="001A2164">
              <w:rPr>
                <w:webHidden/>
              </w:rPr>
              <w:fldChar w:fldCharType="separate"/>
            </w:r>
            <w:r>
              <w:rPr>
                <w:webHidden/>
              </w:rPr>
              <w:t>126</w:t>
            </w:r>
            <w:r w:rsidR="001A2164">
              <w:rPr>
                <w:webHidden/>
              </w:rPr>
              <w:fldChar w:fldCharType="end"/>
            </w:r>
          </w:hyperlink>
        </w:p>
        <w:p w14:paraId="45C6366C" w14:textId="32CE21E1" w:rsidR="001A2164" w:rsidRDefault="00757DA4">
          <w:pPr>
            <w:pStyle w:val="Innehll1"/>
            <w:tabs>
              <w:tab w:val="left" w:pos="1418"/>
            </w:tabs>
            <w:rPr>
              <w:rFonts w:asciiTheme="minorHAnsi" w:eastAsiaTheme="minorEastAsia" w:hAnsiTheme="minorHAnsi" w:cstheme="minorBidi"/>
              <w:kern w:val="0"/>
              <w:szCs w:val="22"/>
              <w:lang w:eastAsia="sv-SE"/>
            </w:rPr>
          </w:pPr>
          <w:hyperlink w:anchor="_Toc19298871" w:history="1">
            <w:r w:rsidR="001A2164" w:rsidRPr="00A947C6">
              <w:rPr>
                <w:rStyle w:val="Hyperlnk"/>
              </w:rPr>
              <w:t>8</w:t>
            </w:r>
            <w:r w:rsidR="001A2164">
              <w:rPr>
                <w:rFonts w:asciiTheme="minorHAnsi" w:eastAsiaTheme="minorEastAsia" w:hAnsiTheme="minorHAnsi" w:cstheme="minorBidi"/>
                <w:kern w:val="0"/>
                <w:szCs w:val="22"/>
                <w:lang w:eastAsia="sv-SE"/>
              </w:rPr>
              <w:tab/>
            </w:r>
            <w:r w:rsidR="001A2164" w:rsidRPr="00A947C6">
              <w:rPr>
                <w:rStyle w:val="Hyperlnk"/>
              </w:rPr>
              <w:t>Den offentliga sektorns finanser, statens budgetsaldo och statsskulden</w:t>
            </w:r>
            <w:r w:rsidR="001A2164">
              <w:rPr>
                <w:webHidden/>
              </w:rPr>
              <w:tab/>
            </w:r>
            <w:r w:rsidR="001A2164">
              <w:rPr>
                <w:webHidden/>
              </w:rPr>
              <w:fldChar w:fldCharType="begin"/>
            </w:r>
            <w:r w:rsidR="001A2164">
              <w:rPr>
                <w:webHidden/>
              </w:rPr>
              <w:instrText xml:space="preserve"> PAGEREF _Toc19298871 \h </w:instrText>
            </w:r>
            <w:r w:rsidR="001A2164">
              <w:rPr>
                <w:webHidden/>
              </w:rPr>
            </w:r>
            <w:r w:rsidR="001A2164">
              <w:rPr>
                <w:webHidden/>
              </w:rPr>
              <w:fldChar w:fldCharType="separate"/>
            </w:r>
            <w:r>
              <w:rPr>
                <w:webHidden/>
              </w:rPr>
              <w:t>131</w:t>
            </w:r>
            <w:r w:rsidR="001A2164">
              <w:rPr>
                <w:webHidden/>
              </w:rPr>
              <w:fldChar w:fldCharType="end"/>
            </w:r>
          </w:hyperlink>
        </w:p>
        <w:p w14:paraId="60229444" w14:textId="13980EA9" w:rsidR="001A2164" w:rsidRDefault="00757DA4">
          <w:pPr>
            <w:pStyle w:val="Innehll2"/>
            <w:rPr>
              <w:rFonts w:asciiTheme="minorHAnsi" w:eastAsiaTheme="minorEastAsia" w:hAnsiTheme="minorHAnsi" w:cstheme="minorBidi"/>
              <w:szCs w:val="22"/>
              <w:lang w:eastAsia="sv-SE"/>
            </w:rPr>
          </w:pPr>
          <w:hyperlink w:anchor="_Toc19298872" w:history="1">
            <w:r w:rsidR="001A2164" w:rsidRPr="00A947C6">
              <w:rPr>
                <w:rStyle w:val="Hyperlnk"/>
              </w:rPr>
              <w:t>8.1</w:t>
            </w:r>
            <w:r w:rsidR="001A2164">
              <w:rPr>
                <w:rFonts w:asciiTheme="minorHAnsi" w:eastAsiaTheme="minorEastAsia" w:hAnsiTheme="minorHAnsi" w:cstheme="minorBidi"/>
                <w:szCs w:val="22"/>
                <w:lang w:eastAsia="sv-SE"/>
              </w:rPr>
              <w:tab/>
            </w:r>
            <w:r w:rsidR="001A2164" w:rsidRPr="00A947C6">
              <w:rPr>
                <w:rStyle w:val="Hyperlnk"/>
              </w:rPr>
              <w:t xml:space="preserve">Effekterna av regeringens politik på de offentliga finanserna </w:t>
            </w:r>
            <w:r w:rsidR="001A2164">
              <w:rPr>
                <w:rStyle w:val="Hyperlnk"/>
              </w:rPr>
              <w:br/>
            </w:r>
            <w:r w:rsidR="001A2164" w:rsidRPr="00A947C6">
              <w:rPr>
                <w:rStyle w:val="Hyperlnk"/>
              </w:rPr>
              <w:t>sedan 2019 års ekonomiska vårproposition</w:t>
            </w:r>
            <w:r w:rsidR="001A2164">
              <w:rPr>
                <w:webHidden/>
              </w:rPr>
              <w:tab/>
            </w:r>
            <w:r w:rsidR="001A2164">
              <w:rPr>
                <w:webHidden/>
              </w:rPr>
              <w:fldChar w:fldCharType="begin"/>
            </w:r>
            <w:r w:rsidR="001A2164">
              <w:rPr>
                <w:webHidden/>
              </w:rPr>
              <w:instrText xml:space="preserve"> PAGEREF _Toc19298872 \h </w:instrText>
            </w:r>
            <w:r w:rsidR="001A2164">
              <w:rPr>
                <w:webHidden/>
              </w:rPr>
            </w:r>
            <w:r w:rsidR="001A2164">
              <w:rPr>
                <w:webHidden/>
              </w:rPr>
              <w:fldChar w:fldCharType="separate"/>
            </w:r>
            <w:r>
              <w:rPr>
                <w:webHidden/>
              </w:rPr>
              <w:t>132</w:t>
            </w:r>
            <w:r w:rsidR="001A2164">
              <w:rPr>
                <w:webHidden/>
              </w:rPr>
              <w:fldChar w:fldCharType="end"/>
            </w:r>
          </w:hyperlink>
        </w:p>
        <w:p w14:paraId="299ED609" w14:textId="333C8CF4" w:rsidR="001A2164" w:rsidRDefault="00757DA4">
          <w:pPr>
            <w:pStyle w:val="Innehll2"/>
            <w:rPr>
              <w:rFonts w:asciiTheme="minorHAnsi" w:eastAsiaTheme="minorEastAsia" w:hAnsiTheme="minorHAnsi" w:cstheme="minorBidi"/>
              <w:szCs w:val="22"/>
              <w:lang w:eastAsia="sv-SE"/>
            </w:rPr>
          </w:pPr>
          <w:hyperlink w:anchor="_Toc19298873" w:history="1">
            <w:r w:rsidR="001A2164" w:rsidRPr="00A947C6">
              <w:rPr>
                <w:rStyle w:val="Hyperlnk"/>
              </w:rPr>
              <w:t>8.2</w:t>
            </w:r>
            <w:r w:rsidR="001A2164">
              <w:rPr>
                <w:rFonts w:asciiTheme="minorHAnsi" w:eastAsiaTheme="minorEastAsia" w:hAnsiTheme="minorHAnsi" w:cstheme="minorBidi"/>
                <w:szCs w:val="22"/>
                <w:lang w:eastAsia="sv-SE"/>
              </w:rPr>
              <w:tab/>
            </w:r>
            <w:r w:rsidR="001A2164" w:rsidRPr="00A947C6">
              <w:rPr>
                <w:rStyle w:val="Hyperlnk"/>
              </w:rPr>
              <w:t>Den offentliga sektorns finanser</w:t>
            </w:r>
            <w:r w:rsidR="001A2164">
              <w:rPr>
                <w:webHidden/>
              </w:rPr>
              <w:tab/>
            </w:r>
            <w:r w:rsidR="001A2164">
              <w:rPr>
                <w:webHidden/>
              </w:rPr>
              <w:fldChar w:fldCharType="begin"/>
            </w:r>
            <w:r w:rsidR="001A2164">
              <w:rPr>
                <w:webHidden/>
              </w:rPr>
              <w:instrText xml:space="preserve"> PAGEREF _Toc19298873 \h </w:instrText>
            </w:r>
            <w:r w:rsidR="001A2164">
              <w:rPr>
                <w:webHidden/>
              </w:rPr>
            </w:r>
            <w:r w:rsidR="001A2164">
              <w:rPr>
                <w:webHidden/>
              </w:rPr>
              <w:fldChar w:fldCharType="separate"/>
            </w:r>
            <w:r>
              <w:rPr>
                <w:webHidden/>
              </w:rPr>
              <w:t>133</w:t>
            </w:r>
            <w:r w:rsidR="001A2164">
              <w:rPr>
                <w:webHidden/>
              </w:rPr>
              <w:fldChar w:fldCharType="end"/>
            </w:r>
          </w:hyperlink>
        </w:p>
        <w:p w14:paraId="4D85EF3C" w14:textId="3105AD44" w:rsidR="001A2164" w:rsidRDefault="00757DA4">
          <w:pPr>
            <w:pStyle w:val="Innehll2"/>
            <w:rPr>
              <w:rFonts w:asciiTheme="minorHAnsi" w:eastAsiaTheme="minorEastAsia" w:hAnsiTheme="minorHAnsi" w:cstheme="minorBidi"/>
              <w:szCs w:val="22"/>
              <w:lang w:eastAsia="sv-SE"/>
            </w:rPr>
          </w:pPr>
          <w:hyperlink w:anchor="_Toc19298874" w:history="1">
            <w:r w:rsidR="001A2164" w:rsidRPr="00A947C6">
              <w:rPr>
                <w:rStyle w:val="Hyperlnk"/>
              </w:rPr>
              <w:t>8.3</w:t>
            </w:r>
            <w:r w:rsidR="001A2164">
              <w:rPr>
                <w:rFonts w:asciiTheme="minorHAnsi" w:eastAsiaTheme="minorEastAsia" w:hAnsiTheme="minorHAnsi" w:cstheme="minorBidi"/>
                <w:szCs w:val="22"/>
                <w:lang w:eastAsia="sv-SE"/>
              </w:rPr>
              <w:tab/>
            </w:r>
            <w:r w:rsidR="001A2164" w:rsidRPr="00A947C6">
              <w:rPr>
                <w:rStyle w:val="Hyperlnk"/>
              </w:rPr>
              <w:t>Statens finanser</w:t>
            </w:r>
            <w:r w:rsidR="001A2164">
              <w:rPr>
                <w:webHidden/>
              </w:rPr>
              <w:tab/>
            </w:r>
            <w:r w:rsidR="001A2164">
              <w:rPr>
                <w:webHidden/>
              </w:rPr>
              <w:fldChar w:fldCharType="begin"/>
            </w:r>
            <w:r w:rsidR="001A2164">
              <w:rPr>
                <w:webHidden/>
              </w:rPr>
              <w:instrText xml:space="preserve"> PAGEREF _Toc19298874 \h </w:instrText>
            </w:r>
            <w:r w:rsidR="001A2164">
              <w:rPr>
                <w:webHidden/>
              </w:rPr>
            </w:r>
            <w:r w:rsidR="001A2164">
              <w:rPr>
                <w:webHidden/>
              </w:rPr>
              <w:fldChar w:fldCharType="separate"/>
            </w:r>
            <w:r>
              <w:rPr>
                <w:webHidden/>
              </w:rPr>
              <w:t>137</w:t>
            </w:r>
            <w:r w:rsidR="001A2164">
              <w:rPr>
                <w:webHidden/>
              </w:rPr>
              <w:fldChar w:fldCharType="end"/>
            </w:r>
          </w:hyperlink>
        </w:p>
        <w:p w14:paraId="2637B414" w14:textId="1D38D38B" w:rsidR="001A2164" w:rsidRDefault="00757DA4">
          <w:pPr>
            <w:pStyle w:val="Innehll2"/>
            <w:rPr>
              <w:rFonts w:asciiTheme="minorHAnsi" w:eastAsiaTheme="minorEastAsia" w:hAnsiTheme="minorHAnsi" w:cstheme="minorBidi"/>
              <w:szCs w:val="22"/>
              <w:lang w:eastAsia="sv-SE"/>
            </w:rPr>
          </w:pPr>
          <w:hyperlink w:anchor="_Toc19298875" w:history="1">
            <w:r w:rsidR="001A2164" w:rsidRPr="00A947C6">
              <w:rPr>
                <w:rStyle w:val="Hyperlnk"/>
              </w:rPr>
              <w:t>8.4</w:t>
            </w:r>
            <w:r w:rsidR="001A2164">
              <w:rPr>
                <w:rFonts w:asciiTheme="minorHAnsi" w:eastAsiaTheme="minorEastAsia" w:hAnsiTheme="minorHAnsi" w:cstheme="minorBidi"/>
                <w:szCs w:val="22"/>
                <w:lang w:eastAsia="sv-SE"/>
              </w:rPr>
              <w:tab/>
            </w:r>
            <w:r w:rsidR="001A2164" w:rsidRPr="00A947C6">
              <w:rPr>
                <w:rStyle w:val="Hyperlnk"/>
              </w:rPr>
              <w:t>Ålderspensionssystemets finanser</w:t>
            </w:r>
            <w:r w:rsidR="001A2164">
              <w:rPr>
                <w:webHidden/>
              </w:rPr>
              <w:tab/>
            </w:r>
            <w:r w:rsidR="001A2164">
              <w:rPr>
                <w:webHidden/>
              </w:rPr>
              <w:fldChar w:fldCharType="begin"/>
            </w:r>
            <w:r w:rsidR="001A2164">
              <w:rPr>
                <w:webHidden/>
              </w:rPr>
              <w:instrText xml:space="preserve"> PAGEREF _Toc19298875 \h </w:instrText>
            </w:r>
            <w:r w:rsidR="001A2164">
              <w:rPr>
                <w:webHidden/>
              </w:rPr>
            </w:r>
            <w:r w:rsidR="001A2164">
              <w:rPr>
                <w:webHidden/>
              </w:rPr>
              <w:fldChar w:fldCharType="separate"/>
            </w:r>
            <w:r>
              <w:rPr>
                <w:webHidden/>
              </w:rPr>
              <w:t>140</w:t>
            </w:r>
            <w:r w:rsidR="001A2164">
              <w:rPr>
                <w:webHidden/>
              </w:rPr>
              <w:fldChar w:fldCharType="end"/>
            </w:r>
          </w:hyperlink>
        </w:p>
        <w:p w14:paraId="42043098" w14:textId="4619123D" w:rsidR="001A2164" w:rsidRDefault="00757DA4">
          <w:pPr>
            <w:pStyle w:val="Innehll2"/>
            <w:rPr>
              <w:rFonts w:asciiTheme="minorHAnsi" w:eastAsiaTheme="minorEastAsia" w:hAnsiTheme="minorHAnsi" w:cstheme="minorBidi"/>
              <w:szCs w:val="22"/>
              <w:lang w:eastAsia="sv-SE"/>
            </w:rPr>
          </w:pPr>
          <w:hyperlink w:anchor="_Toc19298876" w:history="1">
            <w:r w:rsidR="001A2164" w:rsidRPr="00A947C6">
              <w:rPr>
                <w:rStyle w:val="Hyperlnk"/>
              </w:rPr>
              <w:t>8.5</w:t>
            </w:r>
            <w:r w:rsidR="001A2164">
              <w:rPr>
                <w:rFonts w:asciiTheme="minorHAnsi" w:eastAsiaTheme="minorEastAsia" w:hAnsiTheme="minorHAnsi" w:cstheme="minorBidi"/>
                <w:szCs w:val="22"/>
                <w:lang w:eastAsia="sv-SE"/>
              </w:rPr>
              <w:tab/>
            </w:r>
            <w:r w:rsidR="001A2164" w:rsidRPr="00A947C6">
              <w:rPr>
                <w:rStyle w:val="Hyperlnk"/>
              </w:rPr>
              <w:t>Kommunsektorns finanser</w:t>
            </w:r>
            <w:r w:rsidR="001A2164">
              <w:rPr>
                <w:webHidden/>
              </w:rPr>
              <w:tab/>
            </w:r>
            <w:r w:rsidR="001A2164">
              <w:rPr>
                <w:webHidden/>
              </w:rPr>
              <w:fldChar w:fldCharType="begin"/>
            </w:r>
            <w:r w:rsidR="001A2164">
              <w:rPr>
                <w:webHidden/>
              </w:rPr>
              <w:instrText xml:space="preserve"> PAGEREF _Toc19298876 \h </w:instrText>
            </w:r>
            <w:r w:rsidR="001A2164">
              <w:rPr>
                <w:webHidden/>
              </w:rPr>
            </w:r>
            <w:r w:rsidR="001A2164">
              <w:rPr>
                <w:webHidden/>
              </w:rPr>
              <w:fldChar w:fldCharType="separate"/>
            </w:r>
            <w:r>
              <w:rPr>
                <w:webHidden/>
              </w:rPr>
              <w:t>141</w:t>
            </w:r>
            <w:r w:rsidR="001A2164">
              <w:rPr>
                <w:webHidden/>
              </w:rPr>
              <w:fldChar w:fldCharType="end"/>
            </w:r>
          </w:hyperlink>
        </w:p>
        <w:p w14:paraId="35C8FC14" w14:textId="2CEB79E0" w:rsidR="001A2164" w:rsidRDefault="00757DA4">
          <w:pPr>
            <w:pStyle w:val="Innehll2"/>
            <w:rPr>
              <w:rFonts w:asciiTheme="minorHAnsi" w:eastAsiaTheme="minorEastAsia" w:hAnsiTheme="minorHAnsi" w:cstheme="minorBidi"/>
              <w:szCs w:val="22"/>
              <w:lang w:eastAsia="sv-SE"/>
            </w:rPr>
          </w:pPr>
          <w:hyperlink w:anchor="_Toc19298877" w:history="1">
            <w:r w:rsidR="001A2164" w:rsidRPr="00A947C6">
              <w:rPr>
                <w:rStyle w:val="Hyperlnk"/>
              </w:rPr>
              <w:t>8.6</w:t>
            </w:r>
            <w:r w:rsidR="001A2164">
              <w:rPr>
                <w:rFonts w:asciiTheme="minorHAnsi" w:eastAsiaTheme="minorEastAsia" w:hAnsiTheme="minorHAnsi" w:cstheme="minorBidi"/>
                <w:szCs w:val="22"/>
                <w:lang w:eastAsia="sv-SE"/>
              </w:rPr>
              <w:tab/>
            </w:r>
            <w:r w:rsidR="001A2164" w:rsidRPr="00A947C6">
              <w:rPr>
                <w:rStyle w:val="Hyperlnk"/>
              </w:rPr>
              <w:t>Nettoförmögenheten och skuldutvecklingen</w:t>
            </w:r>
            <w:r w:rsidR="001A2164">
              <w:rPr>
                <w:webHidden/>
              </w:rPr>
              <w:tab/>
            </w:r>
            <w:r w:rsidR="001A2164">
              <w:rPr>
                <w:webHidden/>
              </w:rPr>
              <w:fldChar w:fldCharType="begin"/>
            </w:r>
            <w:r w:rsidR="001A2164">
              <w:rPr>
                <w:webHidden/>
              </w:rPr>
              <w:instrText xml:space="preserve"> PAGEREF _Toc19298877 \h </w:instrText>
            </w:r>
            <w:r w:rsidR="001A2164">
              <w:rPr>
                <w:webHidden/>
              </w:rPr>
            </w:r>
            <w:r w:rsidR="001A2164">
              <w:rPr>
                <w:webHidden/>
              </w:rPr>
              <w:fldChar w:fldCharType="separate"/>
            </w:r>
            <w:r>
              <w:rPr>
                <w:webHidden/>
              </w:rPr>
              <w:t>146</w:t>
            </w:r>
            <w:r w:rsidR="001A2164">
              <w:rPr>
                <w:webHidden/>
              </w:rPr>
              <w:fldChar w:fldCharType="end"/>
            </w:r>
          </w:hyperlink>
        </w:p>
        <w:p w14:paraId="7A7B6254" w14:textId="4186E11D" w:rsidR="001A2164" w:rsidRDefault="00757DA4">
          <w:pPr>
            <w:pStyle w:val="Innehll2"/>
            <w:rPr>
              <w:rFonts w:asciiTheme="minorHAnsi" w:eastAsiaTheme="minorEastAsia" w:hAnsiTheme="minorHAnsi" w:cstheme="minorBidi"/>
              <w:szCs w:val="22"/>
              <w:lang w:eastAsia="sv-SE"/>
            </w:rPr>
          </w:pPr>
          <w:hyperlink w:anchor="_Toc19298878" w:history="1">
            <w:r w:rsidR="001A2164" w:rsidRPr="00A947C6">
              <w:rPr>
                <w:rStyle w:val="Hyperlnk"/>
              </w:rPr>
              <w:t>8.7</w:t>
            </w:r>
            <w:r w:rsidR="001A2164">
              <w:rPr>
                <w:rFonts w:asciiTheme="minorHAnsi" w:eastAsiaTheme="minorEastAsia" w:hAnsiTheme="minorHAnsi" w:cstheme="minorBidi"/>
                <w:szCs w:val="22"/>
                <w:lang w:eastAsia="sv-SE"/>
              </w:rPr>
              <w:tab/>
            </w:r>
            <w:r w:rsidR="001A2164" w:rsidRPr="00A947C6">
              <w:rPr>
                <w:rStyle w:val="Hyperlnk"/>
              </w:rPr>
              <w:t>Finansiellt sparande enligt olika bedömare</w:t>
            </w:r>
            <w:r w:rsidR="001A2164">
              <w:rPr>
                <w:webHidden/>
              </w:rPr>
              <w:tab/>
            </w:r>
            <w:r w:rsidR="001A2164">
              <w:rPr>
                <w:webHidden/>
              </w:rPr>
              <w:fldChar w:fldCharType="begin"/>
            </w:r>
            <w:r w:rsidR="001A2164">
              <w:rPr>
                <w:webHidden/>
              </w:rPr>
              <w:instrText xml:space="preserve"> PAGEREF _Toc19298878 \h </w:instrText>
            </w:r>
            <w:r w:rsidR="001A2164">
              <w:rPr>
                <w:webHidden/>
              </w:rPr>
            </w:r>
            <w:r w:rsidR="001A2164">
              <w:rPr>
                <w:webHidden/>
              </w:rPr>
              <w:fldChar w:fldCharType="separate"/>
            </w:r>
            <w:r>
              <w:rPr>
                <w:webHidden/>
              </w:rPr>
              <w:t>150</w:t>
            </w:r>
            <w:r w:rsidR="001A2164">
              <w:rPr>
                <w:webHidden/>
              </w:rPr>
              <w:fldChar w:fldCharType="end"/>
            </w:r>
          </w:hyperlink>
        </w:p>
        <w:p w14:paraId="6A783343" w14:textId="60DBC94D" w:rsidR="001A2164" w:rsidRDefault="00757DA4">
          <w:pPr>
            <w:pStyle w:val="Innehll2"/>
            <w:rPr>
              <w:rFonts w:asciiTheme="minorHAnsi" w:eastAsiaTheme="minorEastAsia" w:hAnsiTheme="minorHAnsi" w:cstheme="minorBidi"/>
              <w:szCs w:val="22"/>
              <w:lang w:eastAsia="sv-SE"/>
            </w:rPr>
          </w:pPr>
          <w:hyperlink w:anchor="_Toc19298879" w:history="1">
            <w:r w:rsidR="001A2164" w:rsidRPr="00A947C6">
              <w:rPr>
                <w:rStyle w:val="Hyperlnk"/>
              </w:rPr>
              <w:t>8.8</w:t>
            </w:r>
            <w:r w:rsidR="001A2164">
              <w:rPr>
                <w:rFonts w:asciiTheme="minorHAnsi" w:eastAsiaTheme="minorEastAsia" w:hAnsiTheme="minorHAnsi" w:cstheme="minorBidi"/>
                <w:szCs w:val="22"/>
                <w:lang w:eastAsia="sv-SE"/>
              </w:rPr>
              <w:tab/>
            </w:r>
            <w:r w:rsidR="001A2164" w:rsidRPr="00A947C6">
              <w:rPr>
                <w:rStyle w:val="Hyperlnk"/>
              </w:rPr>
              <w:t>Uppföljning av offentliga sektorns finanser</w:t>
            </w:r>
            <w:r w:rsidR="001A2164">
              <w:rPr>
                <w:webHidden/>
              </w:rPr>
              <w:tab/>
            </w:r>
            <w:r w:rsidR="001A2164">
              <w:rPr>
                <w:webHidden/>
              </w:rPr>
              <w:fldChar w:fldCharType="begin"/>
            </w:r>
            <w:r w:rsidR="001A2164">
              <w:rPr>
                <w:webHidden/>
              </w:rPr>
              <w:instrText xml:space="preserve"> PAGEREF _Toc19298879 \h </w:instrText>
            </w:r>
            <w:r w:rsidR="001A2164">
              <w:rPr>
                <w:webHidden/>
              </w:rPr>
            </w:r>
            <w:r w:rsidR="001A2164">
              <w:rPr>
                <w:webHidden/>
              </w:rPr>
              <w:fldChar w:fldCharType="separate"/>
            </w:r>
            <w:r>
              <w:rPr>
                <w:webHidden/>
              </w:rPr>
              <w:t>151</w:t>
            </w:r>
            <w:r w:rsidR="001A2164">
              <w:rPr>
                <w:webHidden/>
              </w:rPr>
              <w:fldChar w:fldCharType="end"/>
            </w:r>
          </w:hyperlink>
        </w:p>
        <w:p w14:paraId="20539032" w14:textId="58D8036C" w:rsidR="001A2164" w:rsidRDefault="00757DA4">
          <w:pPr>
            <w:pStyle w:val="Innehll1"/>
            <w:tabs>
              <w:tab w:val="left" w:pos="1418"/>
            </w:tabs>
            <w:rPr>
              <w:rFonts w:asciiTheme="minorHAnsi" w:eastAsiaTheme="minorEastAsia" w:hAnsiTheme="minorHAnsi" w:cstheme="minorBidi"/>
              <w:kern w:val="0"/>
              <w:szCs w:val="22"/>
              <w:lang w:eastAsia="sv-SE"/>
            </w:rPr>
          </w:pPr>
          <w:hyperlink w:anchor="_Toc19298880" w:history="1">
            <w:r w:rsidR="001A2164" w:rsidRPr="00A947C6">
              <w:rPr>
                <w:rStyle w:val="Hyperlnk"/>
              </w:rPr>
              <w:t>9</w:t>
            </w:r>
            <w:r w:rsidR="001A2164">
              <w:rPr>
                <w:rFonts w:asciiTheme="minorHAnsi" w:eastAsiaTheme="minorEastAsia" w:hAnsiTheme="minorHAnsi" w:cstheme="minorBidi"/>
                <w:kern w:val="0"/>
                <w:szCs w:val="22"/>
                <w:lang w:eastAsia="sv-SE"/>
              </w:rPr>
              <w:tab/>
            </w:r>
            <w:r w:rsidR="001A2164" w:rsidRPr="00A947C6">
              <w:rPr>
                <w:rStyle w:val="Hyperlnk"/>
              </w:rPr>
              <w:t>Statens investeringar och finansiella befogenheter</w:t>
            </w:r>
            <w:r w:rsidR="001A2164">
              <w:rPr>
                <w:webHidden/>
              </w:rPr>
              <w:tab/>
            </w:r>
            <w:r w:rsidR="001A2164">
              <w:rPr>
                <w:webHidden/>
              </w:rPr>
              <w:fldChar w:fldCharType="begin"/>
            </w:r>
            <w:r w:rsidR="001A2164">
              <w:rPr>
                <w:webHidden/>
              </w:rPr>
              <w:instrText xml:space="preserve"> PAGEREF _Toc19298880 \h </w:instrText>
            </w:r>
            <w:r w:rsidR="001A2164">
              <w:rPr>
                <w:webHidden/>
              </w:rPr>
            </w:r>
            <w:r w:rsidR="001A2164">
              <w:rPr>
                <w:webHidden/>
              </w:rPr>
              <w:fldChar w:fldCharType="separate"/>
            </w:r>
            <w:r>
              <w:rPr>
                <w:webHidden/>
              </w:rPr>
              <w:t>157</w:t>
            </w:r>
            <w:r w:rsidR="001A2164">
              <w:rPr>
                <w:webHidden/>
              </w:rPr>
              <w:fldChar w:fldCharType="end"/>
            </w:r>
          </w:hyperlink>
        </w:p>
        <w:p w14:paraId="40CF957F" w14:textId="3F8C2A80" w:rsidR="001A2164" w:rsidRDefault="00757DA4">
          <w:pPr>
            <w:pStyle w:val="Innehll2"/>
            <w:rPr>
              <w:rFonts w:asciiTheme="minorHAnsi" w:eastAsiaTheme="minorEastAsia" w:hAnsiTheme="minorHAnsi" w:cstheme="minorBidi"/>
              <w:szCs w:val="22"/>
              <w:lang w:eastAsia="sv-SE"/>
            </w:rPr>
          </w:pPr>
          <w:hyperlink w:anchor="_Toc19298881" w:history="1">
            <w:r w:rsidR="001A2164" w:rsidRPr="00A947C6">
              <w:rPr>
                <w:rStyle w:val="Hyperlnk"/>
              </w:rPr>
              <w:t>Sammanfattning</w:t>
            </w:r>
            <w:r w:rsidR="001A2164">
              <w:rPr>
                <w:webHidden/>
              </w:rPr>
              <w:tab/>
            </w:r>
            <w:r w:rsidR="001A2164">
              <w:rPr>
                <w:webHidden/>
              </w:rPr>
              <w:fldChar w:fldCharType="begin"/>
            </w:r>
            <w:r w:rsidR="001A2164">
              <w:rPr>
                <w:webHidden/>
              </w:rPr>
              <w:instrText xml:space="preserve"> PAGEREF _Toc19298881 \h </w:instrText>
            </w:r>
            <w:r w:rsidR="001A2164">
              <w:rPr>
                <w:webHidden/>
              </w:rPr>
            </w:r>
            <w:r w:rsidR="001A2164">
              <w:rPr>
                <w:webHidden/>
              </w:rPr>
              <w:fldChar w:fldCharType="separate"/>
            </w:r>
            <w:r>
              <w:rPr>
                <w:webHidden/>
              </w:rPr>
              <w:t>157</w:t>
            </w:r>
            <w:r w:rsidR="001A2164">
              <w:rPr>
                <w:webHidden/>
              </w:rPr>
              <w:fldChar w:fldCharType="end"/>
            </w:r>
          </w:hyperlink>
        </w:p>
        <w:p w14:paraId="76A6FFFA" w14:textId="6F0125FF" w:rsidR="001A2164" w:rsidRDefault="00757DA4">
          <w:pPr>
            <w:pStyle w:val="Innehll2"/>
            <w:rPr>
              <w:rFonts w:asciiTheme="minorHAnsi" w:eastAsiaTheme="minorEastAsia" w:hAnsiTheme="minorHAnsi" w:cstheme="minorBidi"/>
              <w:szCs w:val="22"/>
              <w:lang w:eastAsia="sv-SE"/>
            </w:rPr>
          </w:pPr>
          <w:hyperlink w:anchor="_Toc19298882" w:history="1">
            <w:r w:rsidR="001A2164" w:rsidRPr="00A947C6">
              <w:rPr>
                <w:rStyle w:val="Hyperlnk"/>
              </w:rPr>
              <w:t>9.1</w:t>
            </w:r>
            <w:r w:rsidR="001A2164">
              <w:rPr>
                <w:rFonts w:asciiTheme="minorHAnsi" w:eastAsiaTheme="minorEastAsia" w:hAnsiTheme="minorHAnsi" w:cstheme="minorBidi"/>
                <w:szCs w:val="22"/>
                <w:lang w:eastAsia="sv-SE"/>
              </w:rPr>
              <w:tab/>
            </w:r>
            <w:r w:rsidR="001A2164" w:rsidRPr="00A947C6">
              <w:rPr>
                <w:rStyle w:val="Hyperlnk"/>
              </w:rPr>
              <w:t>En samlad investeringsplan för staten</w:t>
            </w:r>
            <w:r w:rsidR="001A2164">
              <w:rPr>
                <w:webHidden/>
              </w:rPr>
              <w:tab/>
            </w:r>
            <w:r w:rsidR="001A2164">
              <w:rPr>
                <w:webHidden/>
              </w:rPr>
              <w:fldChar w:fldCharType="begin"/>
            </w:r>
            <w:r w:rsidR="001A2164">
              <w:rPr>
                <w:webHidden/>
              </w:rPr>
              <w:instrText xml:space="preserve"> PAGEREF _Toc19298882 \h </w:instrText>
            </w:r>
            <w:r w:rsidR="001A2164">
              <w:rPr>
                <w:webHidden/>
              </w:rPr>
            </w:r>
            <w:r w:rsidR="001A2164">
              <w:rPr>
                <w:webHidden/>
              </w:rPr>
              <w:fldChar w:fldCharType="separate"/>
            </w:r>
            <w:r>
              <w:rPr>
                <w:webHidden/>
              </w:rPr>
              <w:t>157</w:t>
            </w:r>
            <w:r w:rsidR="001A2164">
              <w:rPr>
                <w:webHidden/>
              </w:rPr>
              <w:fldChar w:fldCharType="end"/>
            </w:r>
          </w:hyperlink>
        </w:p>
        <w:p w14:paraId="7FB707A9" w14:textId="3008CB9D" w:rsidR="001A2164" w:rsidRDefault="00757DA4">
          <w:pPr>
            <w:pStyle w:val="Innehll2"/>
            <w:rPr>
              <w:rFonts w:asciiTheme="minorHAnsi" w:eastAsiaTheme="minorEastAsia" w:hAnsiTheme="minorHAnsi" w:cstheme="minorBidi"/>
              <w:szCs w:val="22"/>
              <w:lang w:eastAsia="sv-SE"/>
            </w:rPr>
          </w:pPr>
          <w:hyperlink w:anchor="_Toc19298883" w:history="1">
            <w:r w:rsidR="001A2164" w:rsidRPr="00A947C6">
              <w:rPr>
                <w:rStyle w:val="Hyperlnk"/>
              </w:rPr>
              <w:t>9.2</w:t>
            </w:r>
            <w:r w:rsidR="001A2164">
              <w:rPr>
                <w:rFonts w:asciiTheme="minorHAnsi" w:eastAsiaTheme="minorEastAsia" w:hAnsiTheme="minorHAnsi" w:cstheme="minorBidi"/>
                <w:szCs w:val="22"/>
                <w:lang w:eastAsia="sv-SE"/>
              </w:rPr>
              <w:tab/>
            </w:r>
            <w:r w:rsidR="001A2164" w:rsidRPr="00A947C6">
              <w:rPr>
                <w:rStyle w:val="Hyperlnk"/>
              </w:rPr>
              <w:t>Finansiering av anläggningstillgångar och rörelsekapital i statens verksamhet</w:t>
            </w:r>
            <w:r w:rsidR="001A2164">
              <w:rPr>
                <w:webHidden/>
              </w:rPr>
              <w:tab/>
            </w:r>
            <w:r w:rsidR="001A2164">
              <w:rPr>
                <w:webHidden/>
              </w:rPr>
              <w:fldChar w:fldCharType="begin"/>
            </w:r>
            <w:r w:rsidR="001A2164">
              <w:rPr>
                <w:webHidden/>
              </w:rPr>
              <w:instrText xml:space="preserve"> PAGEREF _Toc19298883 \h </w:instrText>
            </w:r>
            <w:r w:rsidR="001A2164">
              <w:rPr>
                <w:webHidden/>
              </w:rPr>
            </w:r>
            <w:r w:rsidR="001A2164">
              <w:rPr>
                <w:webHidden/>
              </w:rPr>
              <w:fldChar w:fldCharType="separate"/>
            </w:r>
            <w:r>
              <w:rPr>
                <w:webHidden/>
              </w:rPr>
              <w:t>160</w:t>
            </w:r>
            <w:r w:rsidR="001A2164">
              <w:rPr>
                <w:webHidden/>
              </w:rPr>
              <w:fldChar w:fldCharType="end"/>
            </w:r>
          </w:hyperlink>
        </w:p>
        <w:p w14:paraId="2BADE9B0" w14:textId="07DBC102" w:rsidR="001A2164" w:rsidRDefault="00757DA4">
          <w:pPr>
            <w:pStyle w:val="Innehll2"/>
            <w:rPr>
              <w:rFonts w:asciiTheme="minorHAnsi" w:eastAsiaTheme="minorEastAsia" w:hAnsiTheme="minorHAnsi" w:cstheme="minorBidi"/>
              <w:szCs w:val="22"/>
              <w:lang w:eastAsia="sv-SE"/>
            </w:rPr>
          </w:pPr>
          <w:hyperlink w:anchor="_Toc19298884" w:history="1">
            <w:r w:rsidR="001A2164" w:rsidRPr="00A947C6">
              <w:rPr>
                <w:rStyle w:val="Hyperlnk"/>
              </w:rPr>
              <w:t>9.3</w:t>
            </w:r>
            <w:r w:rsidR="001A2164">
              <w:rPr>
                <w:rFonts w:asciiTheme="minorHAnsi" w:eastAsiaTheme="minorEastAsia" w:hAnsiTheme="minorHAnsi" w:cstheme="minorBidi"/>
                <w:szCs w:val="22"/>
                <w:lang w:eastAsia="sv-SE"/>
              </w:rPr>
              <w:tab/>
            </w:r>
            <w:r w:rsidR="001A2164" w:rsidRPr="00A947C6">
              <w:rPr>
                <w:rStyle w:val="Hyperlnk"/>
              </w:rPr>
              <w:t>Låneramar för samhällsinvesteringar och övriga kontokrediter</w:t>
            </w:r>
            <w:r w:rsidR="001A2164">
              <w:rPr>
                <w:webHidden/>
              </w:rPr>
              <w:tab/>
            </w:r>
            <w:r w:rsidR="001A2164">
              <w:rPr>
                <w:webHidden/>
              </w:rPr>
              <w:fldChar w:fldCharType="begin"/>
            </w:r>
            <w:r w:rsidR="001A2164">
              <w:rPr>
                <w:webHidden/>
              </w:rPr>
              <w:instrText xml:space="preserve"> PAGEREF _Toc19298884 \h </w:instrText>
            </w:r>
            <w:r w:rsidR="001A2164">
              <w:rPr>
                <w:webHidden/>
              </w:rPr>
            </w:r>
            <w:r w:rsidR="001A2164">
              <w:rPr>
                <w:webHidden/>
              </w:rPr>
              <w:fldChar w:fldCharType="separate"/>
            </w:r>
            <w:r>
              <w:rPr>
                <w:webHidden/>
              </w:rPr>
              <w:t>164</w:t>
            </w:r>
            <w:r w:rsidR="001A2164">
              <w:rPr>
                <w:webHidden/>
              </w:rPr>
              <w:fldChar w:fldCharType="end"/>
            </w:r>
          </w:hyperlink>
        </w:p>
        <w:p w14:paraId="49EAD230" w14:textId="43AD12E2" w:rsidR="001A2164" w:rsidRDefault="00757DA4">
          <w:pPr>
            <w:pStyle w:val="Innehll2"/>
            <w:rPr>
              <w:rFonts w:asciiTheme="minorHAnsi" w:eastAsiaTheme="minorEastAsia" w:hAnsiTheme="minorHAnsi" w:cstheme="minorBidi"/>
              <w:szCs w:val="22"/>
              <w:lang w:eastAsia="sv-SE"/>
            </w:rPr>
          </w:pPr>
          <w:hyperlink w:anchor="_Toc19298885" w:history="1">
            <w:r w:rsidR="001A2164" w:rsidRPr="00A947C6">
              <w:rPr>
                <w:rStyle w:val="Hyperlnk"/>
              </w:rPr>
              <w:t>9.4</w:t>
            </w:r>
            <w:r w:rsidR="001A2164">
              <w:rPr>
                <w:rFonts w:asciiTheme="minorHAnsi" w:eastAsiaTheme="minorEastAsia" w:hAnsiTheme="minorHAnsi" w:cstheme="minorBidi"/>
                <w:szCs w:val="22"/>
                <w:lang w:eastAsia="sv-SE"/>
              </w:rPr>
              <w:tab/>
            </w:r>
            <w:r w:rsidR="001A2164" w:rsidRPr="00A947C6">
              <w:rPr>
                <w:rStyle w:val="Hyperlnk"/>
              </w:rPr>
              <w:t>Statlig utlåning</w:t>
            </w:r>
            <w:r w:rsidR="001A2164">
              <w:rPr>
                <w:webHidden/>
              </w:rPr>
              <w:tab/>
            </w:r>
            <w:r w:rsidR="001A2164">
              <w:rPr>
                <w:webHidden/>
              </w:rPr>
              <w:fldChar w:fldCharType="begin"/>
            </w:r>
            <w:r w:rsidR="001A2164">
              <w:rPr>
                <w:webHidden/>
              </w:rPr>
              <w:instrText xml:space="preserve"> PAGEREF _Toc19298885 \h </w:instrText>
            </w:r>
            <w:r w:rsidR="001A2164">
              <w:rPr>
                <w:webHidden/>
              </w:rPr>
            </w:r>
            <w:r w:rsidR="001A2164">
              <w:rPr>
                <w:webHidden/>
              </w:rPr>
              <w:fldChar w:fldCharType="separate"/>
            </w:r>
            <w:r>
              <w:rPr>
                <w:webHidden/>
              </w:rPr>
              <w:t>165</w:t>
            </w:r>
            <w:r w:rsidR="001A2164">
              <w:rPr>
                <w:webHidden/>
              </w:rPr>
              <w:fldChar w:fldCharType="end"/>
            </w:r>
          </w:hyperlink>
        </w:p>
        <w:p w14:paraId="508E5FB1" w14:textId="41CE28BB" w:rsidR="001A2164" w:rsidRDefault="00757DA4">
          <w:pPr>
            <w:pStyle w:val="Innehll2"/>
            <w:rPr>
              <w:rFonts w:asciiTheme="minorHAnsi" w:eastAsiaTheme="minorEastAsia" w:hAnsiTheme="minorHAnsi" w:cstheme="minorBidi"/>
              <w:szCs w:val="22"/>
              <w:lang w:eastAsia="sv-SE"/>
            </w:rPr>
          </w:pPr>
          <w:hyperlink w:anchor="_Toc19298886" w:history="1">
            <w:r w:rsidR="001A2164" w:rsidRPr="00A947C6">
              <w:rPr>
                <w:rStyle w:val="Hyperlnk"/>
              </w:rPr>
              <w:t>9.5</w:t>
            </w:r>
            <w:r w:rsidR="001A2164">
              <w:rPr>
                <w:rFonts w:asciiTheme="minorHAnsi" w:eastAsiaTheme="minorEastAsia" w:hAnsiTheme="minorHAnsi" w:cstheme="minorBidi"/>
                <w:szCs w:val="22"/>
                <w:lang w:eastAsia="sv-SE"/>
              </w:rPr>
              <w:tab/>
            </w:r>
            <w:r w:rsidR="001A2164" w:rsidRPr="00A947C6">
              <w:rPr>
                <w:rStyle w:val="Hyperlnk"/>
              </w:rPr>
              <w:t>Statliga garantier</w:t>
            </w:r>
            <w:r w:rsidR="001A2164">
              <w:rPr>
                <w:webHidden/>
              </w:rPr>
              <w:tab/>
            </w:r>
            <w:r w:rsidR="001A2164">
              <w:rPr>
                <w:webHidden/>
              </w:rPr>
              <w:fldChar w:fldCharType="begin"/>
            </w:r>
            <w:r w:rsidR="001A2164">
              <w:rPr>
                <w:webHidden/>
              </w:rPr>
              <w:instrText xml:space="preserve"> PAGEREF _Toc19298886 \h </w:instrText>
            </w:r>
            <w:r w:rsidR="001A2164">
              <w:rPr>
                <w:webHidden/>
              </w:rPr>
            </w:r>
            <w:r w:rsidR="001A2164">
              <w:rPr>
                <w:webHidden/>
              </w:rPr>
              <w:fldChar w:fldCharType="separate"/>
            </w:r>
            <w:r>
              <w:rPr>
                <w:webHidden/>
              </w:rPr>
              <w:t>166</w:t>
            </w:r>
            <w:r w:rsidR="001A2164">
              <w:rPr>
                <w:webHidden/>
              </w:rPr>
              <w:fldChar w:fldCharType="end"/>
            </w:r>
          </w:hyperlink>
        </w:p>
        <w:p w14:paraId="00F9E47E" w14:textId="410442C8" w:rsidR="001A2164" w:rsidRDefault="00757DA4">
          <w:pPr>
            <w:pStyle w:val="Innehll2"/>
            <w:rPr>
              <w:rFonts w:asciiTheme="minorHAnsi" w:eastAsiaTheme="minorEastAsia" w:hAnsiTheme="minorHAnsi" w:cstheme="minorBidi"/>
              <w:szCs w:val="22"/>
              <w:lang w:eastAsia="sv-SE"/>
            </w:rPr>
          </w:pPr>
          <w:hyperlink w:anchor="_Toc19298887" w:history="1">
            <w:r w:rsidR="001A2164" w:rsidRPr="00A947C6">
              <w:rPr>
                <w:rStyle w:val="Hyperlnk"/>
              </w:rPr>
              <w:t>9.6</w:t>
            </w:r>
            <w:r w:rsidR="001A2164">
              <w:rPr>
                <w:rFonts w:asciiTheme="minorHAnsi" w:eastAsiaTheme="minorEastAsia" w:hAnsiTheme="minorHAnsi" w:cstheme="minorBidi"/>
                <w:szCs w:val="22"/>
                <w:lang w:eastAsia="sv-SE"/>
              </w:rPr>
              <w:tab/>
            </w:r>
            <w:r w:rsidR="001A2164" w:rsidRPr="00A947C6">
              <w:rPr>
                <w:rStyle w:val="Hyperlnk"/>
              </w:rPr>
              <w:t>Beställningsbemyndiganden</w:t>
            </w:r>
            <w:r w:rsidR="001A2164">
              <w:rPr>
                <w:webHidden/>
              </w:rPr>
              <w:tab/>
            </w:r>
            <w:r w:rsidR="001A2164">
              <w:rPr>
                <w:webHidden/>
              </w:rPr>
              <w:fldChar w:fldCharType="begin"/>
            </w:r>
            <w:r w:rsidR="001A2164">
              <w:rPr>
                <w:webHidden/>
              </w:rPr>
              <w:instrText xml:space="preserve"> PAGEREF _Toc19298887 \h </w:instrText>
            </w:r>
            <w:r w:rsidR="001A2164">
              <w:rPr>
                <w:webHidden/>
              </w:rPr>
            </w:r>
            <w:r w:rsidR="001A2164">
              <w:rPr>
                <w:webHidden/>
              </w:rPr>
              <w:fldChar w:fldCharType="separate"/>
            </w:r>
            <w:r>
              <w:rPr>
                <w:webHidden/>
              </w:rPr>
              <w:t>167</w:t>
            </w:r>
            <w:r w:rsidR="001A2164">
              <w:rPr>
                <w:webHidden/>
              </w:rPr>
              <w:fldChar w:fldCharType="end"/>
            </w:r>
          </w:hyperlink>
        </w:p>
        <w:p w14:paraId="0DBF6B6D" w14:textId="44CF0B98" w:rsidR="001A2164" w:rsidRDefault="00757DA4">
          <w:pPr>
            <w:pStyle w:val="Innehll2"/>
            <w:rPr>
              <w:rFonts w:asciiTheme="minorHAnsi" w:eastAsiaTheme="minorEastAsia" w:hAnsiTheme="minorHAnsi" w:cstheme="minorBidi"/>
              <w:szCs w:val="22"/>
              <w:lang w:eastAsia="sv-SE"/>
            </w:rPr>
          </w:pPr>
          <w:hyperlink w:anchor="_Toc19298888" w:history="1">
            <w:r w:rsidR="001A2164" w:rsidRPr="00A947C6">
              <w:rPr>
                <w:rStyle w:val="Hyperlnk"/>
              </w:rPr>
              <w:t>9.7</w:t>
            </w:r>
            <w:r w:rsidR="001A2164">
              <w:rPr>
                <w:rFonts w:asciiTheme="minorHAnsi" w:eastAsiaTheme="minorEastAsia" w:hAnsiTheme="minorHAnsi" w:cstheme="minorBidi"/>
                <w:szCs w:val="22"/>
                <w:lang w:eastAsia="sv-SE"/>
              </w:rPr>
              <w:tab/>
            </w:r>
            <w:r w:rsidR="001A2164" w:rsidRPr="00A947C6">
              <w:rPr>
                <w:rStyle w:val="Hyperlnk"/>
              </w:rPr>
              <w:t>Bemyndigande att överskrida anslag</w:t>
            </w:r>
            <w:r w:rsidR="001A2164">
              <w:rPr>
                <w:webHidden/>
              </w:rPr>
              <w:tab/>
            </w:r>
            <w:r w:rsidR="001A2164">
              <w:rPr>
                <w:webHidden/>
              </w:rPr>
              <w:fldChar w:fldCharType="begin"/>
            </w:r>
            <w:r w:rsidR="001A2164">
              <w:rPr>
                <w:webHidden/>
              </w:rPr>
              <w:instrText xml:space="preserve"> PAGEREF _Toc19298888 \h </w:instrText>
            </w:r>
            <w:r w:rsidR="001A2164">
              <w:rPr>
                <w:webHidden/>
              </w:rPr>
            </w:r>
            <w:r w:rsidR="001A2164">
              <w:rPr>
                <w:webHidden/>
              </w:rPr>
              <w:fldChar w:fldCharType="separate"/>
            </w:r>
            <w:r>
              <w:rPr>
                <w:webHidden/>
              </w:rPr>
              <w:t>169</w:t>
            </w:r>
            <w:r w:rsidR="001A2164">
              <w:rPr>
                <w:webHidden/>
              </w:rPr>
              <w:fldChar w:fldCharType="end"/>
            </w:r>
          </w:hyperlink>
        </w:p>
        <w:p w14:paraId="0388EA2D" w14:textId="54B83219" w:rsidR="001A2164" w:rsidRDefault="00757DA4">
          <w:pPr>
            <w:pStyle w:val="Innehll1"/>
            <w:tabs>
              <w:tab w:val="left" w:pos="1418"/>
            </w:tabs>
            <w:rPr>
              <w:rFonts w:asciiTheme="minorHAnsi" w:eastAsiaTheme="minorEastAsia" w:hAnsiTheme="minorHAnsi" w:cstheme="minorBidi"/>
              <w:kern w:val="0"/>
              <w:szCs w:val="22"/>
              <w:lang w:eastAsia="sv-SE"/>
            </w:rPr>
          </w:pPr>
          <w:hyperlink w:anchor="_Toc19298889" w:history="1">
            <w:r w:rsidR="001A2164" w:rsidRPr="00A947C6">
              <w:rPr>
                <w:rStyle w:val="Hyperlnk"/>
              </w:rPr>
              <w:t>10</w:t>
            </w:r>
            <w:r w:rsidR="001A2164">
              <w:rPr>
                <w:rFonts w:asciiTheme="minorHAnsi" w:eastAsiaTheme="minorEastAsia" w:hAnsiTheme="minorHAnsi" w:cstheme="minorBidi"/>
                <w:kern w:val="0"/>
                <w:szCs w:val="22"/>
                <w:lang w:eastAsia="sv-SE"/>
              </w:rPr>
              <w:tab/>
            </w:r>
            <w:r w:rsidR="001A2164" w:rsidRPr="00A947C6">
              <w:rPr>
                <w:rStyle w:val="Hyperlnk"/>
              </w:rPr>
              <w:t>Granskning och ekonomisk styrning</w:t>
            </w:r>
            <w:r w:rsidR="001A2164">
              <w:rPr>
                <w:webHidden/>
              </w:rPr>
              <w:tab/>
            </w:r>
            <w:r w:rsidR="001A2164">
              <w:rPr>
                <w:webHidden/>
              </w:rPr>
              <w:fldChar w:fldCharType="begin"/>
            </w:r>
            <w:r w:rsidR="001A2164">
              <w:rPr>
                <w:webHidden/>
              </w:rPr>
              <w:instrText xml:space="preserve"> PAGEREF _Toc19298889 \h </w:instrText>
            </w:r>
            <w:r w:rsidR="001A2164">
              <w:rPr>
                <w:webHidden/>
              </w:rPr>
            </w:r>
            <w:r w:rsidR="001A2164">
              <w:rPr>
                <w:webHidden/>
              </w:rPr>
              <w:fldChar w:fldCharType="separate"/>
            </w:r>
            <w:r>
              <w:rPr>
                <w:webHidden/>
              </w:rPr>
              <w:t>173</w:t>
            </w:r>
            <w:r w:rsidR="001A2164">
              <w:rPr>
                <w:webHidden/>
              </w:rPr>
              <w:fldChar w:fldCharType="end"/>
            </w:r>
          </w:hyperlink>
        </w:p>
        <w:p w14:paraId="368C7A75" w14:textId="38813030" w:rsidR="001A2164" w:rsidRDefault="00757DA4">
          <w:pPr>
            <w:pStyle w:val="Innehll2"/>
            <w:rPr>
              <w:rFonts w:asciiTheme="minorHAnsi" w:eastAsiaTheme="minorEastAsia" w:hAnsiTheme="minorHAnsi" w:cstheme="minorBidi"/>
              <w:szCs w:val="22"/>
              <w:lang w:eastAsia="sv-SE"/>
            </w:rPr>
          </w:pPr>
          <w:hyperlink w:anchor="_Toc19298890" w:history="1">
            <w:r w:rsidR="001A2164" w:rsidRPr="00A947C6">
              <w:rPr>
                <w:rStyle w:val="Hyperlnk"/>
              </w:rPr>
              <w:t>10.1</w:t>
            </w:r>
            <w:r w:rsidR="001A2164">
              <w:rPr>
                <w:rFonts w:asciiTheme="minorHAnsi" w:eastAsiaTheme="minorEastAsia" w:hAnsiTheme="minorHAnsi" w:cstheme="minorBidi"/>
                <w:szCs w:val="22"/>
                <w:lang w:eastAsia="sv-SE"/>
              </w:rPr>
              <w:tab/>
            </w:r>
            <w:r w:rsidR="001A2164" w:rsidRPr="00A947C6">
              <w:rPr>
                <w:rStyle w:val="Hyperlnk"/>
              </w:rPr>
              <w:t>Den europeiska terminen och EU:s rekommendationer till Sverige</w:t>
            </w:r>
            <w:r w:rsidR="001A2164">
              <w:rPr>
                <w:webHidden/>
              </w:rPr>
              <w:tab/>
            </w:r>
            <w:r w:rsidR="001A2164">
              <w:rPr>
                <w:webHidden/>
              </w:rPr>
              <w:fldChar w:fldCharType="begin"/>
            </w:r>
            <w:r w:rsidR="001A2164">
              <w:rPr>
                <w:webHidden/>
              </w:rPr>
              <w:instrText xml:space="preserve"> PAGEREF _Toc19298890 \h </w:instrText>
            </w:r>
            <w:r w:rsidR="001A2164">
              <w:rPr>
                <w:webHidden/>
              </w:rPr>
            </w:r>
            <w:r w:rsidR="001A2164">
              <w:rPr>
                <w:webHidden/>
              </w:rPr>
              <w:fldChar w:fldCharType="separate"/>
            </w:r>
            <w:r>
              <w:rPr>
                <w:webHidden/>
              </w:rPr>
              <w:t>173</w:t>
            </w:r>
            <w:r w:rsidR="001A2164">
              <w:rPr>
                <w:webHidden/>
              </w:rPr>
              <w:fldChar w:fldCharType="end"/>
            </w:r>
          </w:hyperlink>
        </w:p>
        <w:p w14:paraId="46429BE1" w14:textId="791C81BF" w:rsidR="001A2164" w:rsidRDefault="00757DA4">
          <w:pPr>
            <w:pStyle w:val="Innehll2"/>
            <w:rPr>
              <w:rFonts w:asciiTheme="minorHAnsi" w:eastAsiaTheme="minorEastAsia" w:hAnsiTheme="minorHAnsi" w:cstheme="minorBidi"/>
              <w:szCs w:val="22"/>
              <w:lang w:eastAsia="sv-SE"/>
            </w:rPr>
          </w:pPr>
          <w:hyperlink w:anchor="_Toc19298891" w:history="1">
            <w:r w:rsidR="001A2164" w:rsidRPr="00A947C6">
              <w:rPr>
                <w:rStyle w:val="Hyperlnk"/>
              </w:rPr>
              <w:t>10.2</w:t>
            </w:r>
            <w:r w:rsidR="001A2164">
              <w:rPr>
                <w:rFonts w:asciiTheme="minorHAnsi" w:eastAsiaTheme="minorEastAsia" w:hAnsiTheme="minorHAnsi" w:cstheme="minorBidi"/>
                <w:szCs w:val="22"/>
                <w:lang w:eastAsia="sv-SE"/>
              </w:rPr>
              <w:tab/>
            </w:r>
            <w:r w:rsidR="001A2164" w:rsidRPr="00A947C6">
              <w:rPr>
                <w:rStyle w:val="Hyperlnk"/>
              </w:rPr>
              <w:t>Finanspolitiska rådets bedömningar</w:t>
            </w:r>
            <w:r w:rsidR="001A2164">
              <w:rPr>
                <w:webHidden/>
              </w:rPr>
              <w:tab/>
            </w:r>
            <w:r w:rsidR="001A2164">
              <w:rPr>
                <w:webHidden/>
              </w:rPr>
              <w:fldChar w:fldCharType="begin"/>
            </w:r>
            <w:r w:rsidR="001A2164">
              <w:rPr>
                <w:webHidden/>
              </w:rPr>
              <w:instrText xml:space="preserve"> PAGEREF _Toc19298891 \h </w:instrText>
            </w:r>
            <w:r w:rsidR="001A2164">
              <w:rPr>
                <w:webHidden/>
              </w:rPr>
            </w:r>
            <w:r w:rsidR="001A2164">
              <w:rPr>
                <w:webHidden/>
              </w:rPr>
              <w:fldChar w:fldCharType="separate"/>
            </w:r>
            <w:r>
              <w:rPr>
                <w:webHidden/>
              </w:rPr>
              <w:t>177</w:t>
            </w:r>
            <w:r w:rsidR="001A2164">
              <w:rPr>
                <w:webHidden/>
              </w:rPr>
              <w:fldChar w:fldCharType="end"/>
            </w:r>
          </w:hyperlink>
        </w:p>
        <w:p w14:paraId="0462DFE8" w14:textId="06F0B066" w:rsidR="001A2164" w:rsidRDefault="00757DA4">
          <w:pPr>
            <w:pStyle w:val="Innehll2"/>
            <w:rPr>
              <w:rFonts w:asciiTheme="minorHAnsi" w:eastAsiaTheme="minorEastAsia" w:hAnsiTheme="minorHAnsi" w:cstheme="minorBidi"/>
              <w:szCs w:val="22"/>
              <w:lang w:eastAsia="sv-SE"/>
            </w:rPr>
          </w:pPr>
          <w:hyperlink w:anchor="_Toc19298892" w:history="1">
            <w:r w:rsidR="001A2164" w:rsidRPr="00A947C6">
              <w:rPr>
                <w:rStyle w:val="Hyperlnk"/>
              </w:rPr>
              <w:t>10.3</w:t>
            </w:r>
            <w:r w:rsidR="001A2164">
              <w:rPr>
                <w:rFonts w:asciiTheme="minorHAnsi" w:eastAsiaTheme="minorEastAsia" w:hAnsiTheme="minorHAnsi" w:cstheme="minorBidi"/>
                <w:szCs w:val="22"/>
                <w:lang w:eastAsia="sv-SE"/>
              </w:rPr>
              <w:tab/>
            </w:r>
            <w:r w:rsidR="001A2164" w:rsidRPr="00A947C6">
              <w:rPr>
                <w:rStyle w:val="Hyperlnk"/>
              </w:rPr>
              <w:t>Riksrevisionens granskning av årsredovisningen för staten 2018</w:t>
            </w:r>
            <w:r w:rsidR="001A2164">
              <w:rPr>
                <w:webHidden/>
              </w:rPr>
              <w:tab/>
            </w:r>
            <w:r w:rsidR="001A2164">
              <w:rPr>
                <w:webHidden/>
              </w:rPr>
              <w:fldChar w:fldCharType="begin"/>
            </w:r>
            <w:r w:rsidR="001A2164">
              <w:rPr>
                <w:webHidden/>
              </w:rPr>
              <w:instrText xml:space="preserve"> PAGEREF _Toc19298892 \h </w:instrText>
            </w:r>
            <w:r w:rsidR="001A2164">
              <w:rPr>
                <w:webHidden/>
              </w:rPr>
            </w:r>
            <w:r w:rsidR="001A2164">
              <w:rPr>
                <w:webHidden/>
              </w:rPr>
              <w:fldChar w:fldCharType="separate"/>
            </w:r>
            <w:r>
              <w:rPr>
                <w:webHidden/>
              </w:rPr>
              <w:t>179</w:t>
            </w:r>
            <w:r w:rsidR="001A2164">
              <w:rPr>
                <w:webHidden/>
              </w:rPr>
              <w:fldChar w:fldCharType="end"/>
            </w:r>
          </w:hyperlink>
        </w:p>
        <w:p w14:paraId="6034809A" w14:textId="11028A8E" w:rsidR="001A2164" w:rsidRDefault="00757DA4">
          <w:pPr>
            <w:pStyle w:val="Innehll2"/>
            <w:rPr>
              <w:rFonts w:asciiTheme="minorHAnsi" w:eastAsiaTheme="minorEastAsia" w:hAnsiTheme="minorHAnsi" w:cstheme="minorBidi"/>
              <w:szCs w:val="22"/>
              <w:lang w:eastAsia="sv-SE"/>
            </w:rPr>
          </w:pPr>
          <w:hyperlink w:anchor="_Toc19298893" w:history="1">
            <w:r w:rsidR="001A2164" w:rsidRPr="00A947C6">
              <w:rPr>
                <w:rStyle w:val="Hyperlnk"/>
              </w:rPr>
              <w:t>10.4</w:t>
            </w:r>
            <w:r w:rsidR="001A2164">
              <w:rPr>
                <w:rFonts w:asciiTheme="minorHAnsi" w:eastAsiaTheme="minorEastAsia" w:hAnsiTheme="minorHAnsi" w:cstheme="minorBidi"/>
                <w:szCs w:val="22"/>
                <w:lang w:eastAsia="sv-SE"/>
              </w:rPr>
              <w:tab/>
            </w:r>
            <w:r w:rsidR="001A2164" w:rsidRPr="00A947C6">
              <w:rPr>
                <w:rStyle w:val="Hyperlnk"/>
              </w:rPr>
              <w:t>Utvecklingen av den ekonomiska styrningen</w:t>
            </w:r>
            <w:r w:rsidR="001A2164">
              <w:rPr>
                <w:webHidden/>
              </w:rPr>
              <w:tab/>
            </w:r>
            <w:r w:rsidR="001A2164">
              <w:rPr>
                <w:webHidden/>
              </w:rPr>
              <w:fldChar w:fldCharType="begin"/>
            </w:r>
            <w:r w:rsidR="001A2164">
              <w:rPr>
                <w:webHidden/>
              </w:rPr>
              <w:instrText xml:space="preserve"> PAGEREF _Toc19298893 \h </w:instrText>
            </w:r>
            <w:r w:rsidR="001A2164">
              <w:rPr>
                <w:webHidden/>
              </w:rPr>
            </w:r>
            <w:r w:rsidR="001A2164">
              <w:rPr>
                <w:webHidden/>
              </w:rPr>
              <w:fldChar w:fldCharType="separate"/>
            </w:r>
            <w:r>
              <w:rPr>
                <w:webHidden/>
              </w:rPr>
              <w:t>179</w:t>
            </w:r>
            <w:r w:rsidR="001A2164">
              <w:rPr>
                <w:webHidden/>
              </w:rPr>
              <w:fldChar w:fldCharType="end"/>
            </w:r>
          </w:hyperlink>
        </w:p>
        <w:p w14:paraId="59366C0F" w14:textId="33DA115B" w:rsidR="001A2164" w:rsidRDefault="00757DA4">
          <w:pPr>
            <w:pStyle w:val="Innehll1"/>
            <w:tabs>
              <w:tab w:val="left" w:pos="1418"/>
            </w:tabs>
            <w:rPr>
              <w:rFonts w:asciiTheme="minorHAnsi" w:eastAsiaTheme="minorEastAsia" w:hAnsiTheme="minorHAnsi" w:cstheme="minorBidi"/>
              <w:kern w:val="0"/>
              <w:szCs w:val="22"/>
              <w:lang w:eastAsia="sv-SE"/>
            </w:rPr>
          </w:pPr>
          <w:hyperlink w:anchor="_Toc19298894" w:history="1">
            <w:r w:rsidR="001A2164" w:rsidRPr="00A947C6">
              <w:rPr>
                <w:rStyle w:val="Hyperlnk"/>
              </w:rPr>
              <w:t>11</w:t>
            </w:r>
            <w:r w:rsidR="001A2164">
              <w:rPr>
                <w:rFonts w:asciiTheme="minorHAnsi" w:eastAsiaTheme="minorEastAsia" w:hAnsiTheme="minorHAnsi" w:cstheme="minorBidi"/>
                <w:kern w:val="0"/>
                <w:szCs w:val="22"/>
                <w:lang w:eastAsia="sv-SE"/>
              </w:rPr>
              <w:tab/>
            </w:r>
            <w:r w:rsidR="001A2164" w:rsidRPr="00A947C6">
              <w:rPr>
                <w:rStyle w:val="Hyperlnk"/>
              </w:rPr>
              <w:t>Lagförslag, skattefrågor</w:t>
            </w:r>
            <w:r w:rsidR="001A2164">
              <w:rPr>
                <w:webHidden/>
              </w:rPr>
              <w:tab/>
            </w:r>
            <w:r w:rsidR="001A2164">
              <w:rPr>
                <w:webHidden/>
              </w:rPr>
              <w:fldChar w:fldCharType="begin"/>
            </w:r>
            <w:r w:rsidR="001A2164">
              <w:rPr>
                <w:webHidden/>
              </w:rPr>
              <w:instrText xml:space="preserve"> PAGEREF _Toc19298894 \h </w:instrText>
            </w:r>
            <w:r w:rsidR="001A2164">
              <w:rPr>
                <w:webHidden/>
              </w:rPr>
            </w:r>
            <w:r w:rsidR="001A2164">
              <w:rPr>
                <w:webHidden/>
              </w:rPr>
              <w:fldChar w:fldCharType="separate"/>
            </w:r>
            <w:r>
              <w:rPr>
                <w:webHidden/>
              </w:rPr>
              <w:t>185</w:t>
            </w:r>
            <w:r w:rsidR="001A2164">
              <w:rPr>
                <w:webHidden/>
              </w:rPr>
              <w:fldChar w:fldCharType="end"/>
            </w:r>
          </w:hyperlink>
        </w:p>
        <w:p w14:paraId="17DC6CAB" w14:textId="42A4F4A3" w:rsidR="001A2164" w:rsidRDefault="00757DA4">
          <w:pPr>
            <w:pStyle w:val="Innehll2"/>
            <w:rPr>
              <w:rFonts w:asciiTheme="minorHAnsi" w:eastAsiaTheme="minorEastAsia" w:hAnsiTheme="minorHAnsi" w:cstheme="minorBidi"/>
              <w:szCs w:val="22"/>
              <w:lang w:eastAsia="sv-SE"/>
            </w:rPr>
          </w:pPr>
          <w:hyperlink w:anchor="_Toc19298895" w:history="1">
            <w:r w:rsidR="001A2164" w:rsidRPr="00A947C6">
              <w:rPr>
                <w:rStyle w:val="Hyperlnk"/>
              </w:rPr>
              <w:t>11.1</w:t>
            </w:r>
            <w:r w:rsidR="001A2164">
              <w:rPr>
                <w:rFonts w:asciiTheme="minorHAnsi" w:eastAsiaTheme="minorEastAsia" w:hAnsiTheme="minorHAnsi" w:cstheme="minorBidi"/>
                <w:szCs w:val="22"/>
                <w:lang w:eastAsia="sv-SE"/>
              </w:rPr>
              <w:tab/>
            </w:r>
            <w:r w:rsidR="001A2164" w:rsidRPr="00A947C6">
              <w:rPr>
                <w:rStyle w:val="Hyperlnk"/>
              </w:rPr>
              <w:t xml:space="preserve">Förslag till lag om ändring i lagen (1972:266) om skatt på </w:t>
            </w:r>
            <w:r w:rsidR="001A2164">
              <w:rPr>
                <w:rStyle w:val="Hyperlnk"/>
              </w:rPr>
              <w:br/>
            </w:r>
            <w:r w:rsidR="001A2164" w:rsidRPr="00A947C6">
              <w:rPr>
                <w:rStyle w:val="Hyperlnk"/>
              </w:rPr>
              <w:t>annonser och reklam</w:t>
            </w:r>
            <w:r w:rsidR="001A2164">
              <w:rPr>
                <w:webHidden/>
              </w:rPr>
              <w:tab/>
            </w:r>
            <w:r w:rsidR="001A2164">
              <w:rPr>
                <w:webHidden/>
              </w:rPr>
              <w:fldChar w:fldCharType="begin"/>
            </w:r>
            <w:r w:rsidR="001A2164">
              <w:rPr>
                <w:webHidden/>
              </w:rPr>
              <w:instrText xml:space="preserve"> PAGEREF _Toc19298895 \h </w:instrText>
            </w:r>
            <w:r w:rsidR="001A2164">
              <w:rPr>
                <w:webHidden/>
              </w:rPr>
            </w:r>
            <w:r w:rsidR="001A2164">
              <w:rPr>
                <w:webHidden/>
              </w:rPr>
              <w:fldChar w:fldCharType="separate"/>
            </w:r>
            <w:r>
              <w:rPr>
                <w:webHidden/>
              </w:rPr>
              <w:t>185</w:t>
            </w:r>
            <w:r w:rsidR="001A2164">
              <w:rPr>
                <w:webHidden/>
              </w:rPr>
              <w:fldChar w:fldCharType="end"/>
            </w:r>
          </w:hyperlink>
        </w:p>
        <w:p w14:paraId="7E41A134" w14:textId="272D30DF" w:rsidR="001A2164" w:rsidRDefault="00757DA4">
          <w:pPr>
            <w:pStyle w:val="Innehll2"/>
            <w:rPr>
              <w:rFonts w:asciiTheme="minorHAnsi" w:eastAsiaTheme="minorEastAsia" w:hAnsiTheme="minorHAnsi" w:cstheme="minorBidi"/>
              <w:szCs w:val="22"/>
              <w:lang w:eastAsia="sv-SE"/>
            </w:rPr>
          </w:pPr>
          <w:hyperlink w:anchor="_Toc19298896" w:history="1">
            <w:r w:rsidR="001A2164" w:rsidRPr="00A947C6">
              <w:rPr>
                <w:rStyle w:val="Hyperlnk"/>
              </w:rPr>
              <w:t>11.2</w:t>
            </w:r>
            <w:r w:rsidR="001A2164">
              <w:rPr>
                <w:rFonts w:asciiTheme="minorHAnsi" w:eastAsiaTheme="minorEastAsia" w:hAnsiTheme="minorHAnsi" w:cstheme="minorBidi"/>
                <w:szCs w:val="22"/>
                <w:lang w:eastAsia="sv-SE"/>
              </w:rPr>
              <w:tab/>
            </w:r>
            <w:r w:rsidR="001A2164" w:rsidRPr="00A947C6">
              <w:rPr>
                <w:rStyle w:val="Hyperlnk"/>
              </w:rPr>
              <w:t>Förslag till lag om ändring i inkomstskattelagen (1999:1229)</w:t>
            </w:r>
            <w:r w:rsidR="001A2164">
              <w:rPr>
                <w:webHidden/>
              </w:rPr>
              <w:tab/>
            </w:r>
            <w:r w:rsidR="001A2164">
              <w:rPr>
                <w:webHidden/>
              </w:rPr>
              <w:fldChar w:fldCharType="begin"/>
            </w:r>
            <w:r w:rsidR="001A2164">
              <w:rPr>
                <w:webHidden/>
              </w:rPr>
              <w:instrText xml:space="preserve"> PAGEREF _Toc19298896 \h </w:instrText>
            </w:r>
            <w:r w:rsidR="001A2164">
              <w:rPr>
                <w:webHidden/>
              </w:rPr>
            </w:r>
            <w:r w:rsidR="001A2164">
              <w:rPr>
                <w:webHidden/>
              </w:rPr>
              <w:fldChar w:fldCharType="separate"/>
            </w:r>
            <w:r>
              <w:rPr>
                <w:webHidden/>
              </w:rPr>
              <w:t>187</w:t>
            </w:r>
            <w:r w:rsidR="001A2164">
              <w:rPr>
                <w:webHidden/>
              </w:rPr>
              <w:fldChar w:fldCharType="end"/>
            </w:r>
          </w:hyperlink>
        </w:p>
        <w:p w14:paraId="36D233DD" w14:textId="476687B9" w:rsidR="001A2164" w:rsidRDefault="00757DA4">
          <w:pPr>
            <w:pStyle w:val="Innehll1"/>
            <w:tabs>
              <w:tab w:val="left" w:pos="1418"/>
            </w:tabs>
            <w:rPr>
              <w:rFonts w:asciiTheme="minorHAnsi" w:eastAsiaTheme="minorEastAsia" w:hAnsiTheme="minorHAnsi" w:cstheme="minorBidi"/>
              <w:kern w:val="0"/>
              <w:szCs w:val="22"/>
              <w:lang w:eastAsia="sv-SE"/>
            </w:rPr>
          </w:pPr>
          <w:hyperlink w:anchor="_Toc19298897" w:history="1">
            <w:r w:rsidR="001A2164" w:rsidRPr="00A947C6">
              <w:rPr>
                <w:rStyle w:val="Hyperlnk"/>
              </w:rPr>
              <w:t>12</w:t>
            </w:r>
            <w:r w:rsidR="001A2164">
              <w:rPr>
                <w:rFonts w:asciiTheme="minorHAnsi" w:eastAsiaTheme="minorEastAsia" w:hAnsiTheme="minorHAnsi" w:cstheme="minorBidi"/>
                <w:kern w:val="0"/>
                <w:szCs w:val="22"/>
                <w:lang w:eastAsia="sv-SE"/>
              </w:rPr>
              <w:tab/>
            </w:r>
            <w:r w:rsidR="001A2164" w:rsidRPr="00A947C6">
              <w:rPr>
                <w:rStyle w:val="Hyperlnk"/>
              </w:rPr>
              <w:t>Skattefrågor</w:t>
            </w:r>
            <w:r w:rsidR="001A2164">
              <w:rPr>
                <w:webHidden/>
              </w:rPr>
              <w:tab/>
            </w:r>
            <w:r w:rsidR="001A2164">
              <w:rPr>
                <w:webHidden/>
              </w:rPr>
              <w:fldChar w:fldCharType="begin"/>
            </w:r>
            <w:r w:rsidR="001A2164">
              <w:rPr>
                <w:webHidden/>
              </w:rPr>
              <w:instrText xml:space="preserve"> PAGEREF _Toc19298897 \h </w:instrText>
            </w:r>
            <w:r w:rsidR="001A2164">
              <w:rPr>
                <w:webHidden/>
              </w:rPr>
            </w:r>
            <w:r w:rsidR="001A2164">
              <w:rPr>
                <w:webHidden/>
              </w:rPr>
              <w:fldChar w:fldCharType="separate"/>
            </w:r>
            <w:r>
              <w:rPr>
                <w:webHidden/>
              </w:rPr>
              <w:t>195</w:t>
            </w:r>
            <w:r w:rsidR="001A2164">
              <w:rPr>
                <w:webHidden/>
              </w:rPr>
              <w:fldChar w:fldCharType="end"/>
            </w:r>
          </w:hyperlink>
        </w:p>
        <w:p w14:paraId="391C7562" w14:textId="76F4791C" w:rsidR="001A2164" w:rsidRDefault="00757DA4">
          <w:pPr>
            <w:pStyle w:val="Innehll6"/>
            <w:rPr>
              <w:rFonts w:asciiTheme="minorHAnsi" w:eastAsiaTheme="minorEastAsia" w:hAnsiTheme="minorHAnsi" w:cstheme="minorBidi"/>
              <w:sz w:val="22"/>
              <w:szCs w:val="22"/>
              <w:lang w:eastAsia="sv-SE"/>
            </w:rPr>
          </w:pPr>
          <w:hyperlink w:anchor="_Toc19298898" w:history="1">
            <w:r w:rsidR="001A2164" w:rsidRPr="00A947C6">
              <w:rPr>
                <w:rStyle w:val="Hyperlnk"/>
              </w:rPr>
              <w:t>Skatt på arbetsinkomster – förvärvsinkomstbeskattning</w:t>
            </w:r>
            <w:r w:rsidR="001A2164">
              <w:rPr>
                <w:webHidden/>
              </w:rPr>
              <w:tab/>
            </w:r>
            <w:r w:rsidR="001A2164">
              <w:rPr>
                <w:webHidden/>
              </w:rPr>
              <w:fldChar w:fldCharType="begin"/>
            </w:r>
            <w:r w:rsidR="001A2164">
              <w:rPr>
                <w:webHidden/>
              </w:rPr>
              <w:instrText xml:space="preserve"> PAGEREF _Toc19298898 \h </w:instrText>
            </w:r>
            <w:r w:rsidR="001A2164">
              <w:rPr>
                <w:webHidden/>
              </w:rPr>
            </w:r>
            <w:r w:rsidR="001A2164">
              <w:rPr>
                <w:webHidden/>
              </w:rPr>
              <w:fldChar w:fldCharType="separate"/>
            </w:r>
            <w:r>
              <w:rPr>
                <w:webHidden/>
              </w:rPr>
              <w:t>196</w:t>
            </w:r>
            <w:r w:rsidR="001A2164">
              <w:rPr>
                <w:webHidden/>
              </w:rPr>
              <w:fldChar w:fldCharType="end"/>
            </w:r>
          </w:hyperlink>
        </w:p>
        <w:p w14:paraId="13D0111D" w14:textId="252BA0EF" w:rsidR="001A2164" w:rsidRDefault="00757DA4">
          <w:pPr>
            <w:pStyle w:val="Innehll2"/>
            <w:rPr>
              <w:rFonts w:asciiTheme="minorHAnsi" w:eastAsiaTheme="minorEastAsia" w:hAnsiTheme="minorHAnsi" w:cstheme="minorBidi"/>
              <w:szCs w:val="22"/>
              <w:lang w:eastAsia="sv-SE"/>
            </w:rPr>
          </w:pPr>
          <w:hyperlink w:anchor="_Toc19298899" w:history="1">
            <w:r w:rsidR="001A2164" w:rsidRPr="00A947C6">
              <w:rPr>
                <w:rStyle w:val="Hyperlnk"/>
              </w:rPr>
              <w:t>12.1</w:t>
            </w:r>
            <w:r w:rsidR="001A2164">
              <w:rPr>
                <w:rFonts w:asciiTheme="minorHAnsi" w:eastAsiaTheme="minorEastAsia" w:hAnsiTheme="minorHAnsi" w:cstheme="minorBidi"/>
                <w:szCs w:val="22"/>
                <w:lang w:eastAsia="sv-SE"/>
              </w:rPr>
              <w:tab/>
            </w:r>
            <w:r w:rsidR="001A2164" w:rsidRPr="00A947C6">
              <w:rPr>
                <w:rStyle w:val="Hyperlnk"/>
              </w:rPr>
              <w:t>Avskaffad övre skiktgräns för statlig inkomstskatt (s.k. värnskatt)</w:t>
            </w:r>
            <w:r w:rsidR="001A2164">
              <w:rPr>
                <w:webHidden/>
              </w:rPr>
              <w:tab/>
            </w:r>
            <w:r w:rsidR="001A2164">
              <w:rPr>
                <w:webHidden/>
              </w:rPr>
              <w:fldChar w:fldCharType="begin"/>
            </w:r>
            <w:r w:rsidR="001A2164">
              <w:rPr>
                <w:webHidden/>
              </w:rPr>
              <w:instrText xml:space="preserve"> PAGEREF _Toc19298899 \h </w:instrText>
            </w:r>
            <w:r w:rsidR="001A2164">
              <w:rPr>
                <w:webHidden/>
              </w:rPr>
            </w:r>
            <w:r w:rsidR="001A2164">
              <w:rPr>
                <w:webHidden/>
              </w:rPr>
              <w:fldChar w:fldCharType="separate"/>
            </w:r>
            <w:r>
              <w:rPr>
                <w:webHidden/>
              </w:rPr>
              <w:t>196</w:t>
            </w:r>
            <w:r w:rsidR="001A2164">
              <w:rPr>
                <w:webHidden/>
              </w:rPr>
              <w:fldChar w:fldCharType="end"/>
            </w:r>
          </w:hyperlink>
        </w:p>
        <w:p w14:paraId="302D3737" w14:textId="79345024" w:rsidR="001A2164" w:rsidRDefault="00757DA4">
          <w:pPr>
            <w:pStyle w:val="Innehll3"/>
            <w:rPr>
              <w:rFonts w:asciiTheme="minorHAnsi" w:eastAsiaTheme="minorEastAsia" w:hAnsiTheme="minorHAnsi" w:cstheme="minorBidi"/>
              <w:szCs w:val="22"/>
              <w:lang w:eastAsia="sv-SE"/>
            </w:rPr>
          </w:pPr>
          <w:hyperlink w:anchor="_Toc19298900" w:history="1">
            <w:r w:rsidR="001A2164" w:rsidRPr="00A947C6">
              <w:rPr>
                <w:rStyle w:val="Hyperlnk"/>
              </w:rPr>
              <w:t>12.1.1</w:t>
            </w:r>
            <w:r w:rsidR="001A2164">
              <w:rPr>
                <w:rFonts w:asciiTheme="minorHAnsi" w:eastAsiaTheme="minorEastAsia" w:hAnsiTheme="minorHAnsi" w:cstheme="minorBidi"/>
                <w:szCs w:val="22"/>
                <w:lang w:eastAsia="sv-SE"/>
              </w:rPr>
              <w:tab/>
            </w:r>
            <w:r w:rsidR="001A2164" w:rsidRPr="00A947C6">
              <w:rPr>
                <w:rStyle w:val="Hyperlnk"/>
              </w:rPr>
              <w:t>Ärendet och dess beredning</w:t>
            </w:r>
            <w:r w:rsidR="001A2164">
              <w:rPr>
                <w:webHidden/>
              </w:rPr>
              <w:tab/>
            </w:r>
            <w:r w:rsidR="001A2164">
              <w:rPr>
                <w:webHidden/>
              </w:rPr>
              <w:fldChar w:fldCharType="begin"/>
            </w:r>
            <w:r w:rsidR="001A2164">
              <w:rPr>
                <w:webHidden/>
              </w:rPr>
              <w:instrText xml:space="preserve"> PAGEREF _Toc19298900 \h </w:instrText>
            </w:r>
            <w:r w:rsidR="001A2164">
              <w:rPr>
                <w:webHidden/>
              </w:rPr>
            </w:r>
            <w:r w:rsidR="001A2164">
              <w:rPr>
                <w:webHidden/>
              </w:rPr>
              <w:fldChar w:fldCharType="separate"/>
            </w:r>
            <w:r>
              <w:rPr>
                <w:webHidden/>
              </w:rPr>
              <w:t>196</w:t>
            </w:r>
            <w:r w:rsidR="001A2164">
              <w:rPr>
                <w:webHidden/>
              </w:rPr>
              <w:fldChar w:fldCharType="end"/>
            </w:r>
          </w:hyperlink>
        </w:p>
        <w:p w14:paraId="51ABFCDD" w14:textId="264E6CAA" w:rsidR="001A2164" w:rsidRDefault="00757DA4">
          <w:pPr>
            <w:pStyle w:val="Innehll3"/>
            <w:rPr>
              <w:rFonts w:asciiTheme="minorHAnsi" w:eastAsiaTheme="minorEastAsia" w:hAnsiTheme="minorHAnsi" w:cstheme="minorBidi"/>
              <w:szCs w:val="22"/>
              <w:lang w:eastAsia="sv-SE"/>
            </w:rPr>
          </w:pPr>
          <w:hyperlink w:anchor="_Toc19298901" w:history="1">
            <w:r w:rsidR="001A2164" w:rsidRPr="00A947C6">
              <w:rPr>
                <w:rStyle w:val="Hyperlnk"/>
              </w:rPr>
              <w:t>12.1.2</w:t>
            </w:r>
            <w:r w:rsidR="001A2164">
              <w:rPr>
                <w:rFonts w:asciiTheme="minorHAnsi" w:eastAsiaTheme="minorEastAsia" w:hAnsiTheme="minorHAnsi" w:cstheme="minorBidi"/>
                <w:szCs w:val="22"/>
                <w:lang w:eastAsia="sv-SE"/>
              </w:rPr>
              <w:tab/>
            </w:r>
            <w:r w:rsidR="001A2164" w:rsidRPr="00A947C6">
              <w:rPr>
                <w:rStyle w:val="Hyperlnk"/>
              </w:rPr>
              <w:t>Bakgrund och gällande rätt</w:t>
            </w:r>
            <w:r w:rsidR="001A2164">
              <w:rPr>
                <w:webHidden/>
              </w:rPr>
              <w:tab/>
            </w:r>
            <w:r w:rsidR="001A2164">
              <w:rPr>
                <w:webHidden/>
              </w:rPr>
              <w:fldChar w:fldCharType="begin"/>
            </w:r>
            <w:r w:rsidR="001A2164">
              <w:rPr>
                <w:webHidden/>
              </w:rPr>
              <w:instrText xml:space="preserve"> PAGEREF _Toc19298901 \h </w:instrText>
            </w:r>
            <w:r w:rsidR="001A2164">
              <w:rPr>
                <w:webHidden/>
              </w:rPr>
            </w:r>
            <w:r w:rsidR="001A2164">
              <w:rPr>
                <w:webHidden/>
              </w:rPr>
              <w:fldChar w:fldCharType="separate"/>
            </w:r>
            <w:r>
              <w:rPr>
                <w:webHidden/>
              </w:rPr>
              <w:t>196</w:t>
            </w:r>
            <w:r w:rsidR="001A2164">
              <w:rPr>
                <w:webHidden/>
              </w:rPr>
              <w:fldChar w:fldCharType="end"/>
            </w:r>
          </w:hyperlink>
        </w:p>
        <w:p w14:paraId="4E1099DA" w14:textId="3329EF5A" w:rsidR="001A2164" w:rsidRDefault="00757DA4">
          <w:pPr>
            <w:pStyle w:val="Innehll3"/>
            <w:rPr>
              <w:rFonts w:asciiTheme="minorHAnsi" w:eastAsiaTheme="minorEastAsia" w:hAnsiTheme="minorHAnsi" w:cstheme="minorBidi"/>
              <w:szCs w:val="22"/>
              <w:lang w:eastAsia="sv-SE"/>
            </w:rPr>
          </w:pPr>
          <w:hyperlink w:anchor="_Toc19298902" w:history="1">
            <w:r w:rsidR="001A2164" w:rsidRPr="00A947C6">
              <w:rPr>
                <w:rStyle w:val="Hyperlnk"/>
              </w:rPr>
              <w:t>12.1.3</w:t>
            </w:r>
            <w:r w:rsidR="001A2164">
              <w:rPr>
                <w:rFonts w:asciiTheme="minorHAnsi" w:eastAsiaTheme="minorEastAsia" w:hAnsiTheme="minorHAnsi" w:cstheme="minorBidi"/>
                <w:szCs w:val="22"/>
                <w:lang w:eastAsia="sv-SE"/>
              </w:rPr>
              <w:tab/>
            </w:r>
            <w:r w:rsidR="001A2164" w:rsidRPr="00A947C6">
              <w:rPr>
                <w:rStyle w:val="Hyperlnk"/>
              </w:rPr>
              <w:t>Avskaffad övre skiktgräns (s.k. värnskatt)</w:t>
            </w:r>
            <w:r w:rsidR="001A2164">
              <w:rPr>
                <w:webHidden/>
              </w:rPr>
              <w:tab/>
            </w:r>
            <w:r w:rsidR="001A2164">
              <w:rPr>
                <w:webHidden/>
              </w:rPr>
              <w:fldChar w:fldCharType="begin"/>
            </w:r>
            <w:r w:rsidR="001A2164">
              <w:rPr>
                <w:webHidden/>
              </w:rPr>
              <w:instrText xml:space="preserve"> PAGEREF _Toc19298902 \h </w:instrText>
            </w:r>
            <w:r w:rsidR="001A2164">
              <w:rPr>
                <w:webHidden/>
              </w:rPr>
            </w:r>
            <w:r w:rsidR="001A2164">
              <w:rPr>
                <w:webHidden/>
              </w:rPr>
              <w:fldChar w:fldCharType="separate"/>
            </w:r>
            <w:r>
              <w:rPr>
                <w:webHidden/>
              </w:rPr>
              <w:t>196</w:t>
            </w:r>
            <w:r w:rsidR="001A2164">
              <w:rPr>
                <w:webHidden/>
              </w:rPr>
              <w:fldChar w:fldCharType="end"/>
            </w:r>
          </w:hyperlink>
        </w:p>
        <w:p w14:paraId="6DEB2BCA" w14:textId="4FBF13F7" w:rsidR="001A2164" w:rsidRDefault="00757DA4">
          <w:pPr>
            <w:pStyle w:val="Innehll3"/>
            <w:rPr>
              <w:rFonts w:asciiTheme="minorHAnsi" w:eastAsiaTheme="minorEastAsia" w:hAnsiTheme="minorHAnsi" w:cstheme="minorBidi"/>
              <w:szCs w:val="22"/>
              <w:lang w:eastAsia="sv-SE"/>
            </w:rPr>
          </w:pPr>
          <w:hyperlink w:anchor="_Toc19298903" w:history="1">
            <w:r w:rsidR="001A2164" w:rsidRPr="00A947C6">
              <w:rPr>
                <w:rStyle w:val="Hyperlnk"/>
              </w:rPr>
              <w:t>12.1.4</w:t>
            </w:r>
            <w:r w:rsidR="001A2164">
              <w:rPr>
                <w:rFonts w:asciiTheme="minorHAnsi" w:eastAsiaTheme="minorEastAsia" w:hAnsiTheme="minorHAnsi" w:cstheme="minorBidi"/>
                <w:szCs w:val="22"/>
                <w:lang w:eastAsia="sv-SE"/>
              </w:rPr>
              <w:tab/>
            </w:r>
            <w:r w:rsidR="001A2164" w:rsidRPr="00A947C6">
              <w:rPr>
                <w:rStyle w:val="Hyperlnk"/>
              </w:rPr>
              <w:t>Ikraftträdande- och övergångsbestämmelser</w:t>
            </w:r>
            <w:r w:rsidR="001A2164">
              <w:rPr>
                <w:webHidden/>
              </w:rPr>
              <w:tab/>
            </w:r>
            <w:r w:rsidR="001A2164">
              <w:rPr>
                <w:webHidden/>
              </w:rPr>
              <w:fldChar w:fldCharType="begin"/>
            </w:r>
            <w:r w:rsidR="001A2164">
              <w:rPr>
                <w:webHidden/>
              </w:rPr>
              <w:instrText xml:space="preserve"> PAGEREF _Toc19298903 \h </w:instrText>
            </w:r>
            <w:r w:rsidR="001A2164">
              <w:rPr>
                <w:webHidden/>
              </w:rPr>
            </w:r>
            <w:r w:rsidR="001A2164">
              <w:rPr>
                <w:webHidden/>
              </w:rPr>
              <w:fldChar w:fldCharType="separate"/>
            </w:r>
            <w:r>
              <w:rPr>
                <w:webHidden/>
              </w:rPr>
              <w:t>197</w:t>
            </w:r>
            <w:r w:rsidR="001A2164">
              <w:rPr>
                <w:webHidden/>
              </w:rPr>
              <w:fldChar w:fldCharType="end"/>
            </w:r>
          </w:hyperlink>
        </w:p>
        <w:p w14:paraId="71FBDE4A" w14:textId="3FC45392" w:rsidR="001A2164" w:rsidRDefault="00757DA4">
          <w:pPr>
            <w:pStyle w:val="Innehll3"/>
            <w:rPr>
              <w:rFonts w:asciiTheme="minorHAnsi" w:eastAsiaTheme="minorEastAsia" w:hAnsiTheme="minorHAnsi" w:cstheme="minorBidi"/>
              <w:szCs w:val="22"/>
              <w:lang w:eastAsia="sv-SE"/>
            </w:rPr>
          </w:pPr>
          <w:hyperlink w:anchor="_Toc19298904" w:history="1">
            <w:r w:rsidR="001A2164" w:rsidRPr="00A947C6">
              <w:rPr>
                <w:rStyle w:val="Hyperlnk"/>
              </w:rPr>
              <w:t>12.1.5</w:t>
            </w:r>
            <w:r w:rsidR="001A2164">
              <w:rPr>
                <w:rFonts w:asciiTheme="minorHAnsi" w:eastAsiaTheme="minorEastAsia" w:hAnsiTheme="minorHAnsi" w:cstheme="minorBidi"/>
                <w:szCs w:val="22"/>
                <w:lang w:eastAsia="sv-SE"/>
              </w:rPr>
              <w:tab/>
            </w:r>
            <w:r w:rsidR="001A2164" w:rsidRPr="00A947C6">
              <w:rPr>
                <w:rStyle w:val="Hyperlnk"/>
              </w:rPr>
              <w:t>Konsekvensanalys</w:t>
            </w:r>
            <w:r w:rsidR="001A2164">
              <w:rPr>
                <w:webHidden/>
              </w:rPr>
              <w:tab/>
            </w:r>
            <w:r w:rsidR="001A2164">
              <w:rPr>
                <w:webHidden/>
              </w:rPr>
              <w:fldChar w:fldCharType="begin"/>
            </w:r>
            <w:r w:rsidR="001A2164">
              <w:rPr>
                <w:webHidden/>
              </w:rPr>
              <w:instrText xml:space="preserve"> PAGEREF _Toc19298904 \h </w:instrText>
            </w:r>
            <w:r w:rsidR="001A2164">
              <w:rPr>
                <w:webHidden/>
              </w:rPr>
            </w:r>
            <w:r w:rsidR="001A2164">
              <w:rPr>
                <w:webHidden/>
              </w:rPr>
              <w:fldChar w:fldCharType="separate"/>
            </w:r>
            <w:r>
              <w:rPr>
                <w:webHidden/>
              </w:rPr>
              <w:t>197</w:t>
            </w:r>
            <w:r w:rsidR="001A2164">
              <w:rPr>
                <w:webHidden/>
              </w:rPr>
              <w:fldChar w:fldCharType="end"/>
            </w:r>
          </w:hyperlink>
        </w:p>
        <w:p w14:paraId="668BAB1A" w14:textId="0E5E4035" w:rsidR="001A2164" w:rsidRDefault="00757DA4">
          <w:pPr>
            <w:pStyle w:val="Innehll2"/>
            <w:rPr>
              <w:rFonts w:asciiTheme="minorHAnsi" w:eastAsiaTheme="minorEastAsia" w:hAnsiTheme="minorHAnsi" w:cstheme="minorBidi"/>
              <w:szCs w:val="22"/>
              <w:lang w:eastAsia="sv-SE"/>
            </w:rPr>
          </w:pPr>
          <w:hyperlink w:anchor="_Toc19298905" w:history="1">
            <w:r w:rsidR="001A2164" w:rsidRPr="00A947C6">
              <w:rPr>
                <w:rStyle w:val="Hyperlnk"/>
              </w:rPr>
              <w:t>12.2</w:t>
            </w:r>
            <w:r w:rsidR="001A2164">
              <w:rPr>
                <w:rFonts w:asciiTheme="minorHAnsi" w:eastAsiaTheme="minorEastAsia" w:hAnsiTheme="minorHAnsi" w:cstheme="minorBidi"/>
                <w:szCs w:val="22"/>
                <w:lang w:eastAsia="sv-SE"/>
              </w:rPr>
              <w:tab/>
            </w:r>
            <w:r w:rsidR="001A2164" w:rsidRPr="00A947C6">
              <w:rPr>
                <w:rStyle w:val="Hyperlnk"/>
              </w:rPr>
              <w:t>Ytterligare skattesänkningar för personer över 65 år</w:t>
            </w:r>
            <w:r w:rsidR="001A2164">
              <w:rPr>
                <w:webHidden/>
              </w:rPr>
              <w:tab/>
            </w:r>
            <w:r w:rsidR="001A2164">
              <w:rPr>
                <w:webHidden/>
              </w:rPr>
              <w:fldChar w:fldCharType="begin"/>
            </w:r>
            <w:r w:rsidR="001A2164">
              <w:rPr>
                <w:webHidden/>
              </w:rPr>
              <w:instrText xml:space="preserve"> PAGEREF _Toc19298905 \h </w:instrText>
            </w:r>
            <w:r w:rsidR="001A2164">
              <w:rPr>
                <w:webHidden/>
              </w:rPr>
            </w:r>
            <w:r w:rsidR="001A2164">
              <w:rPr>
                <w:webHidden/>
              </w:rPr>
              <w:fldChar w:fldCharType="separate"/>
            </w:r>
            <w:r>
              <w:rPr>
                <w:webHidden/>
              </w:rPr>
              <w:t>199</w:t>
            </w:r>
            <w:r w:rsidR="001A2164">
              <w:rPr>
                <w:webHidden/>
              </w:rPr>
              <w:fldChar w:fldCharType="end"/>
            </w:r>
          </w:hyperlink>
        </w:p>
        <w:p w14:paraId="172FE5C8" w14:textId="1E4976BB" w:rsidR="001A2164" w:rsidRDefault="00757DA4">
          <w:pPr>
            <w:pStyle w:val="Innehll3"/>
            <w:rPr>
              <w:rFonts w:asciiTheme="minorHAnsi" w:eastAsiaTheme="minorEastAsia" w:hAnsiTheme="minorHAnsi" w:cstheme="minorBidi"/>
              <w:szCs w:val="22"/>
              <w:lang w:eastAsia="sv-SE"/>
            </w:rPr>
          </w:pPr>
          <w:hyperlink w:anchor="_Toc19298906" w:history="1">
            <w:r w:rsidR="001A2164" w:rsidRPr="00A947C6">
              <w:rPr>
                <w:rStyle w:val="Hyperlnk"/>
              </w:rPr>
              <w:t>12.2.1</w:t>
            </w:r>
            <w:r w:rsidR="001A2164">
              <w:rPr>
                <w:rFonts w:asciiTheme="minorHAnsi" w:eastAsiaTheme="minorEastAsia" w:hAnsiTheme="minorHAnsi" w:cstheme="minorBidi"/>
                <w:szCs w:val="22"/>
                <w:lang w:eastAsia="sv-SE"/>
              </w:rPr>
              <w:tab/>
            </w:r>
            <w:r w:rsidR="001A2164" w:rsidRPr="00A947C6">
              <w:rPr>
                <w:rStyle w:val="Hyperlnk"/>
              </w:rPr>
              <w:t>Ärendet och dess beredning</w:t>
            </w:r>
            <w:r w:rsidR="001A2164">
              <w:rPr>
                <w:webHidden/>
              </w:rPr>
              <w:tab/>
            </w:r>
            <w:r w:rsidR="001A2164">
              <w:rPr>
                <w:webHidden/>
              </w:rPr>
              <w:fldChar w:fldCharType="begin"/>
            </w:r>
            <w:r w:rsidR="001A2164">
              <w:rPr>
                <w:webHidden/>
              </w:rPr>
              <w:instrText xml:space="preserve"> PAGEREF _Toc19298906 \h </w:instrText>
            </w:r>
            <w:r w:rsidR="001A2164">
              <w:rPr>
                <w:webHidden/>
              </w:rPr>
            </w:r>
            <w:r w:rsidR="001A2164">
              <w:rPr>
                <w:webHidden/>
              </w:rPr>
              <w:fldChar w:fldCharType="separate"/>
            </w:r>
            <w:r>
              <w:rPr>
                <w:webHidden/>
              </w:rPr>
              <w:t>199</w:t>
            </w:r>
            <w:r w:rsidR="001A2164">
              <w:rPr>
                <w:webHidden/>
              </w:rPr>
              <w:fldChar w:fldCharType="end"/>
            </w:r>
          </w:hyperlink>
        </w:p>
        <w:p w14:paraId="238EDB43" w14:textId="1376D9D1" w:rsidR="001A2164" w:rsidRDefault="00757DA4">
          <w:pPr>
            <w:pStyle w:val="Innehll3"/>
            <w:rPr>
              <w:rFonts w:asciiTheme="minorHAnsi" w:eastAsiaTheme="minorEastAsia" w:hAnsiTheme="minorHAnsi" w:cstheme="minorBidi"/>
              <w:szCs w:val="22"/>
              <w:lang w:eastAsia="sv-SE"/>
            </w:rPr>
          </w:pPr>
          <w:hyperlink w:anchor="_Toc19298907" w:history="1">
            <w:r w:rsidR="001A2164" w:rsidRPr="00A947C6">
              <w:rPr>
                <w:rStyle w:val="Hyperlnk"/>
              </w:rPr>
              <w:t>12.2.2</w:t>
            </w:r>
            <w:r w:rsidR="001A2164">
              <w:rPr>
                <w:rFonts w:asciiTheme="minorHAnsi" w:eastAsiaTheme="minorEastAsia" w:hAnsiTheme="minorHAnsi" w:cstheme="minorBidi"/>
                <w:szCs w:val="22"/>
                <w:lang w:eastAsia="sv-SE"/>
              </w:rPr>
              <w:tab/>
            </w:r>
            <w:r w:rsidR="001A2164" w:rsidRPr="00A947C6">
              <w:rPr>
                <w:rStyle w:val="Hyperlnk"/>
              </w:rPr>
              <w:t xml:space="preserve">Tidigare skattesänkningar för personer över 65 år genom </w:t>
            </w:r>
            <w:r w:rsidR="001A2164">
              <w:rPr>
                <w:rStyle w:val="Hyperlnk"/>
              </w:rPr>
              <w:br/>
            </w:r>
            <w:r w:rsidR="001A2164" w:rsidRPr="00A947C6">
              <w:rPr>
                <w:rStyle w:val="Hyperlnk"/>
              </w:rPr>
              <w:t>ett förhöjt grundavdrag</w:t>
            </w:r>
            <w:r w:rsidR="001A2164">
              <w:rPr>
                <w:webHidden/>
              </w:rPr>
              <w:tab/>
            </w:r>
            <w:r w:rsidR="001A2164">
              <w:rPr>
                <w:webHidden/>
              </w:rPr>
              <w:fldChar w:fldCharType="begin"/>
            </w:r>
            <w:r w:rsidR="001A2164">
              <w:rPr>
                <w:webHidden/>
              </w:rPr>
              <w:instrText xml:space="preserve"> PAGEREF _Toc19298907 \h </w:instrText>
            </w:r>
            <w:r w:rsidR="001A2164">
              <w:rPr>
                <w:webHidden/>
              </w:rPr>
            </w:r>
            <w:r w:rsidR="001A2164">
              <w:rPr>
                <w:webHidden/>
              </w:rPr>
              <w:fldChar w:fldCharType="separate"/>
            </w:r>
            <w:r>
              <w:rPr>
                <w:webHidden/>
              </w:rPr>
              <w:t>199</w:t>
            </w:r>
            <w:r w:rsidR="001A2164">
              <w:rPr>
                <w:webHidden/>
              </w:rPr>
              <w:fldChar w:fldCharType="end"/>
            </w:r>
          </w:hyperlink>
        </w:p>
        <w:p w14:paraId="3A7E5642" w14:textId="7365902B" w:rsidR="001A2164" w:rsidRDefault="00757DA4">
          <w:pPr>
            <w:pStyle w:val="Innehll3"/>
            <w:rPr>
              <w:rFonts w:asciiTheme="minorHAnsi" w:eastAsiaTheme="minorEastAsia" w:hAnsiTheme="minorHAnsi" w:cstheme="minorBidi"/>
              <w:szCs w:val="22"/>
              <w:lang w:eastAsia="sv-SE"/>
            </w:rPr>
          </w:pPr>
          <w:hyperlink w:anchor="_Toc19298908" w:history="1">
            <w:r w:rsidR="001A2164" w:rsidRPr="00A947C6">
              <w:rPr>
                <w:rStyle w:val="Hyperlnk"/>
              </w:rPr>
              <w:t>12.2.3</w:t>
            </w:r>
            <w:r w:rsidR="001A2164">
              <w:rPr>
                <w:rFonts w:asciiTheme="minorHAnsi" w:eastAsiaTheme="minorEastAsia" w:hAnsiTheme="minorHAnsi" w:cstheme="minorBidi"/>
                <w:szCs w:val="22"/>
                <w:lang w:eastAsia="sv-SE"/>
              </w:rPr>
              <w:tab/>
            </w:r>
            <w:r w:rsidR="001A2164" w:rsidRPr="00A947C6">
              <w:rPr>
                <w:rStyle w:val="Hyperlnk"/>
              </w:rPr>
              <w:t>Det förhöjda grundavdraget förstärks</w:t>
            </w:r>
            <w:r w:rsidR="001A2164">
              <w:rPr>
                <w:webHidden/>
              </w:rPr>
              <w:tab/>
            </w:r>
            <w:r w:rsidR="001A2164">
              <w:rPr>
                <w:webHidden/>
              </w:rPr>
              <w:fldChar w:fldCharType="begin"/>
            </w:r>
            <w:r w:rsidR="001A2164">
              <w:rPr>
                <w:webHidden/>
              </w:rPr>
              <w:instrText xml:space="preserve"> PAGEREF _Toc19298908 \h </w:instrText>
            </w:r>
            <w:r w:rsidR="001A2164">
              <w:rPr>
                <w:webHidden/>
              </w:rPr>
            </w:r>
            <w:r w:rsidR="001A2164">
              <w:rPr>
                <w:webHidden/>
              </w:rPr>
              <w:fldChar w:fldCharType="separate"/>
            </w:r>
            <w:r>
              <w:rPr>
                <w:webHidden/>
              </w:rPr>
              <w:t>200</w:t>
            </w:r>
            <w:r w:rsidR="001A2164">
              <w:rPr>
                <w:webHidden/>
              </w:rPr>
              <w:fldChar w:fldCharType="end"/>
            </w:r>
          </w:hyperlink>
        </w:p>
        <w:p w14:paraId="1BBFEF4E" w14:textId="59F98E6F" w:rsidR="001A2164" w:rsidRDefault="00757DA4">
          <w:pPr>
            <w:pStyle w:val="Innehll3"/>
            <w:rPr>
              <w:rFonts w:asciiTheme="minorHAnsi" w:eastAsiaTheme="minorEastAsia" w:hAnsiTheme="minorHAnsi" w:cstheme="minorBidi"/>
              <w:szCs w:val="22"/>
              <w:lang w:eastAsia="sv-SE"/>
            </w:rPr>
          </w:pPr>
          <w:hyperlink w:anchor="_Toc19298909" w:history="1">
            <w:r w:rsidR="001A2164" w:rsidRPr="00A947C6">
              <w:rPr>
                <w:rStyle w:val="Hyperlnk"/>
              </w:rPr>
              <w:t>12.2.4</w:t>
            </w:r>
            <w:r w:rsidR="001A2164">
              <w:rPr>
                <w:rFonts w:asciiTheme="minorHAnsi" w:eastAsiaTheme="minorEastAsia" w:hAnsiTheme="minorHAnsi" w:cstheme="minorBidi"/>
                <w:szCs w:val="22"/>
                <w:lang w:eastAsia="sv-SE"/>
              </w:rPr>
              <w:tab/>
            </w:r>
            <w:r w:rsidR="001A2164" w:rsidRPr="00A947C6">
              <w:rPr>
                <w:rStyle w:val="Hyperlnk"/>
              </w:rPr>
              <w:t>Konsekvensanalys</w:t>
            </w:r>
            <w:r w:rsidR="001A2164">
              <w:rPr>
                <w:webHidden/>
              </w:rPr>
              <w:tab/>
            </w:r>
            <w:r w:rsidR="001A2164">
              <w:rPr>
                <w:webHidden/>
              </w:rPr>
              <w:fldChar w:fldCharType="begin"/>
            </w:r>
            <w:r w:rsidR="001A2164">
              <w:rPr>
                <w:webHidden/>
              </w:rPr>
              <w:instrText xml:space="preserve"> PAGEREF _Toc19298909 \h </w:instrText>
            </w:r>
            <w:r w:rsidR="001A2164">
              <w:rPr>
                <w:webHidden/>
              </w:rPr>
            </w:r>
            <w:r w:rsidR="001A2164">
              <w:rPr>
                <w:webHidden/>
              </w:rPr>
              <w:fldChar w:fldCharType="separate"/>
            </w:r>
            <w:r>
              <w:rPr>
                <w:webHidden/>
              </w:rPr>
              <w:t>202</w:t>
            </w:r>
            <w:r w:rsidR="001A2164">
              <w:rPr>
                <w:webHidden/>
              </w:rPr>
              <w:fldChar w:fldCharType="end"/>
            </w:r>
          </w:hyperlink>
        </w:p>
        <w:p w14:paraId="2D4C4832" w14:textId="2A22C4FE" w:rsidR="001A2164" w:rsidRDefault="00757DA4">
          <w:pPr>
            <w:pStyle w:val="Innehll2"/>
            <w:rPr>
              <w:rFonts w:asciiTheme="minorHAnsi" w:eastAsiaTheme="minorEastAsia" w:hAnsiTheme="minorHAnsi" w:cstheme="minorBidi"/>
              <w:szCs w:val="22"/>
              <w:lang w:eastAsia="sv-SE"/>
            </w:rPr>
          </w:pPr>
          <w:hyperlink w:anchor="_Toc19298910" w:history="1">
            <w:r w:rsidR="001A2164" w:rsidRPr="00A947C6">
              <w:rPr>
                <w:rStyle w:val="Hyperlnk"/>
              </w:rPr>
              <w:t>12.3</w:t>
            </w:r>
            <w:r w:rsidR="001A2164">
              <w:rPr>
                <w:rFonts w:asciiTheme="minorHAnsi" w:eastAsiaTheme="minorEastAsia" w:hAnsiTheme="minorHAnsi" w:cstheme="minorBidi"/>
                <w:szCs w:val="22"/>
                <w:lang w:eastAsia="sv-SE"/>
              </w:rPr>
              <w:tab/>
            </w:r>
            <w:r w:rsidR="001A2164" w:rsidRPr="00A947C6">
              <w:rPr>
                <w:rStyle w:val="Hyperlnk"/>
              </w:rPr>
              <w:t>Krav på elektronisk betalning för rätt till rut- och rotavdrag</w:t>
            </w:r>
            <w:r w:rsidR="001A2164">
              <w:rPr>
                <w:webHidden/>
              </w:rPr>
              <w:tab/>
            </w:r>
            <w:r w:rsidR="001A2164">
              <w:rPr>
                <w:webHidden/>
              </w:rPr>
              <w:fldChar w:fldCharType="begin"/>
            </w:r>
            <w:r w:rsidR="001A2164">
              <w:rPr>
                <w:webHidden/>
              </w:rPr>
              <w:instrText xml:space="preserve"> PAGEREF _Toc19298910 \h </w:instrText>
            </w:r>
            <w:r w:rsidR="001A2164">
              <w:rPr>
                <w:webHidden/>
              </w:rPr>
            </w:r>
            <w:r w:rsidR="001A2164">
              <w:rPr>
                <w:webHidden/>
              </w:rPr>
              <w:fldChar w:fldCharType="separate"/>
            </w:r>
            <w:r>
              <w:rPr>
                <w:webHidden/>
              </w:rPr>
              <w:t>206</w:t>
            </w:r>
            <w:r w:rsidR="001A2164">
              <w:rPr>
                <w:webHidden/>
              </w:rPr>
              <w:fldChar w:fldCharType="end"/>
            </w:r>
          </w:hyperlink>
        </w:p>
        <w:p w14:paraId="627A7D3B" w14:textId="03B71977" w:rsidR="001A2164" w:rsidRDefault="00757DA4">
          <w:pPr>
            <w:pStyle w:val="Innehll3"/>
            <w:rPr>
              <w:rFonts w:asciiTheme="minorHAnsi" w:eastAsiaTheme="minorEastAsia" w:hAnsiTheme="minorHAnsi" w:cstheme="minorBidi"/>
              <w:szCs w:val="22"/>
              <w:lang w:eastAsia="sv-SE"/>
            </w:rPr>
          </w:pPr>
          <w:hyperlink w:anchor="_Toc19298911" w:history="1">
            <w:r w:rsidR="001A2164" w:rsidRPr="00A947C6">
              <w:rPr>
                <w:rStyle w:val="Hyperlnk"/>
              </w:rPr>
              <w:t>12.3.1</w:t>
            </w:r>
            <w:r w:rsidR="001A2164">
              <w:rPr>
                <w:rFonts w:asciiTheme="minorHAnsi" w:eastAsiaTheme="minorEastAsia" w:hAnsiTheme="minorHAnsi" w:cstheme="minorBidi"/>
                <w:szCs w:val="22"/>
                <w:lang w:eastAsia="sv-SE"/>
              </w:rPr>
              <w:tab/>
            </w:r>
            <w:r w:rsidR="001A2164" w:rsidRPr="00A947C6">
              <w:rPr>
                <w:rStyle w:val="Hyperlnk"/>
              </w:rPr>
              <w:t>Ärendet och dess beredning</w:t>
            </w:r>
            <w:r w:rsidR="001A2164">
              <w:rPr>
                <w:webHidden/>
              </w:rPr>
              <w:tab/>
            </w:r>
            <w:r w:rsidR="001A2164">
              <w:rPr>
                <w:webHidden/>
              </w:rPr>
              <w:fldChar w:fldCharType="begin"/>
            </w:r>
            <w:r w:rsidR="001A2164">
              <w:rPr>
                <w:webHidden/>
              </w:rPr>
              <w:instrText xml:space="preserve"> PAGEREF _Toc19298911 \h </w:instrText>
            </w:r>
            <w:r w:rsidR="001A2164">
              <w:rPr>
                <w:webHidden/>
              </w:rPr>
            </w:r>
            <w:r w:rsidR="001A2164">
              <w:rPr>
                <w:webHidden/>
              </w:rPr>
              <w:fldChar w:fldCharType="separate"/>
            </w:r>
            <w:r>
              <w:rPr>
                <w:webHidden/>
              </w:rPr>
              <w:t>206</w:t>
            </w:r>
            <w:r w:rsidR="001A2164">
              <w:rPr>
                <w:webHidden/>
              </w:rPr>
              <w:fldChar w:fldCharType="end"/>
            </w:r>
          </w:hyperlink>
        </w:p>
        <w:p w14:paraId="10231CD3" w14:textId="3E1F897C" w:rsidR="001A2164" w:rsidRDefault="00757DA4">
          <w:pPr>
            <w:pStyle w:val="Innehll3"/>
            <w:rPr>
              <w:rFonts w:asciiTheme="minorHAnsi" w:eastAsiaTheme="minorEastAsia" w:hAnsiTheme="minorHAnsi" w:cstheme="minorBidi"/>
              <w:szCs w:val="22"/>
              <w:lang w:eastAsia="sv-SE"/>
            </w:rPr>
          </w:pPr>
          <w:hyperlink w:anchor="_Toc19298912" w:history="1">
            <w:r w:rsidR="001A2164" w:rsidRPr="00A947C6">
              <w:rPr>
                <w:rStyle w:val="Hyperlnk"/>
              </w:rPr>
              <w:t>12.3.2</w:t>
            </w:r>
            <w:r w:rsidR="001A2164">
              <w:rPr>
                <w:rFonts w:asciiTheme="minorHAnsi" w:eastAsiaTheme="minorEastAsia" w:hAnsiTheme="minorHAnsi" w:cstheme="minorBidi"/>
                <w:szCs w:val="22"/>
                <w:lang w:eastAsia="sv-SE"/>
              </w:rPr>
              <w:tab/>
            </w:r>
            <w:r w:rsidR="001A2164" w:rsidRPr="00A947C6">
              <w:rPr>
                <w:rStyle w:val="Hyperlnk"/>
              </w:rPr>
              <w:t>Skattereduktion för hushållsarbete</w:t>
            </w:r>
            <w:r w:rsidR="001A2164">
              <w:rPr>
                <w:webHidden/>
              </w:rPr>
              <w:tab/>
            </w:r>
            <w:r w:rsidR="001A2164">
              <w:rPr>
                <w:webHidden/>
              </w:rPr>
              <w:fldChar w:fldCharType="begin"/>
            </w:r>
            <w:r w:rsidR="001A2164">
              <w:rPr>
                <w:webHidden/>
              </w:rPr>
              <w:instrText xml:space="preserve"> PAGEREF _Toc19298912 \h </w:instrText>
            </w:r>
            <w:r w:rsidR="001A2164">
              <w:rPr>
                <w:webHidden/>
              </w:rPr>
            </w:r>
            <w:r w:rsidR="001A2164">
              <w:rPr>
                <w:webHidden/>
              </w:rPr>
              <w:fldChar w:fldCharType="separate"/>
            </w:r>
            <w:r>
              <w:rPr>
                <w:webHidden/>
              </w:rPr>
              <w:t>206</w:t>
            </w:r>
            <w:r w:rsidR="001A2164">
              <w:rPr>
                <w:webHidden/>
              </w:rPr>
              <w:fldChar w:fldCharType="end"/>
            </w:r>
          </w:hyperlink>
        </w:p>
        <w:p w14:paraId="2E157CB5" w14:textId="6559C2B2" w:rsidR="001A2164" w:rsidRDefault="00757DA4">
          <w:pPr>
            <w:pStyle w:val="Innehll3"/>
            <w:rPr>
              <w:rFonts w:asciiTheme="minorHAnsi" w:eastAsiaTheme="minorEastAsia" w:hAnsiTheme="minorHAnsi" w:cstheme="minorBidi"/>
              <w:szCs w:val="22"/>
              <w:lang w:eastAsia="sv-SE"/>
            </w:rPr>
          </w:pPr>
          <w:hyperlink w:anchor="_Toc19298913" w:history="1">
            <w:r w:rsidR="001A2164" w:rsidRPr="00A947C6">
              <w:rPr>
                <w:rStyle w:val="Hyperlnk"/>
              </w:rPr>
              <w:t>12.3.3</w:t>
            </w:r>
            <w:r w:rsidR="001A2164">
              <w:rPr>
                <w:rFonts w:asciiTheme="minorHAnsi" w:eastAsiaTheme="minorEastAsia" w:hAnsiTheme="minorHAnsi" w:cstheme="minorBidi"/>
                <w:szCs w:val="22"/>
                <w:lang w:eastAsia="sv-SE"/>
              </w:rPr>
              <w:tab/>
            </w:r>
            <w:r w:rsidR="001A2164" w:rsidRPr="00A947C6">
              <w:rPr>
                <w:rStyle w:val="Hyperlnk"/>
              </w:rPr>
              <w:t xml:space="preserve">Ett krav på elektronisk betalning införs för rätt till rut- </w:t>
            </w:r>
            <w:r w:rsidR="001A2164">
              <w:rPr>
                <w:rStyle w:val="Hyperlnk"/>
              </w:rPr>
              <w:br/>
            </w:r>
            <w:r w:rsidR="001A2164" w:rsidRPr="00A947C6">
              <w:rPr>
                <w:rStyle w:val="Hyperlnk"/>
              </w:rPr>
              <w:t>och rotavdrag</w:t>
            </w:r>
            <w:r w:rsidR="001A2164">
              <w:rPr>
                <w:webHidden/>
              </w:rPr>
              <w:tab/>
            </w:r>
            <w:r w:rsidR="001A2164">
              <w:rPr>
                <w:webHidden/>
              </w:rPr>
              <w:fldChar w:fldCharType="begin"/>
            </w:r>
            <w:r w:rsidR="001A2164">
              <w:rPr>
                <w:webHidden/>
              </w:rPr>
              <w:instrText xml:space="preserve"> PAGEREF _Toc19298913 \h </w:instrText>
            </w:r>
            <w:r w:rsidR="001A2164">
              <w:rPr>
                <w:webHidden/>
              </w:rPr>
            </w:r>
            <w:r w:rsidR="001A2164">
              <w:rPr>
                <w:webHidden/>
              </w:rPr>
              <w:fldChar w:fldCharType="separate"/>
            </w:r>
            <w:r>
              <w:rPr>
                <w:webHidden/>
              </w:rPr>
              <w:t>208</w:t>
            </w:r>
            <w:r w:rsidR="001A2164">
              <w:rPr>
                <w:webHidden/>
              </w:rPr>
              <w:fldChar w:fldCharType="end"/>
            </w:r>
          </w:hyperlink>
        </w:p>
        <w:p w14:paraId="095DEC1F" w14:textId="6F911E50" w:rsidR="001A2164" w:rsidRDefault="00757DA4">
          <w:pPr>
            <w:pStyle w:val="Innehll3"/>
            <w:rPr>
              <w:rFonts w:asciiTheme="minorHAnsi" w:eastAsiaTheme="minorEastAsia" w:hAnsiTheme="minorHAnsi" w:cstheme="minorBidi"/>
              <w:szCs w:val="22"/>
              <w:lang w:eastAsia="sv-SE"/>
            </w:rPr>
          </w:pPr>
          <w:hyperlink w:anchor="_Toc19298914" w:history="1">
            <w:r w:rsidR="001A2164" w:rsidRPr="00A947C6">
              <w:rPr>
                <w:rStyle w:val="Hyperlnk"/>
              </w:rPr>
              <w:t>12.3.4</w:t>
            </w:r>
            <w:r w:rsidR="001A2164">
              <w:rPr>
                <w:rFonts w:asciiTheme="minorHAnsi" w:eastAsiaTheme="minorEastAsia" w:hAnsiTheme="minorHAnsi" w:cstheme="minorBidi"/>
                <w:szCs w:val="22"/>
                <w:lang w:eastAsia="sv-SE"/>
              </w:rPr>
              <w:tab/>
            </w:r>
            <w:r w:rsidR="001A2164" w:rsidRPr="00A947C6">
              <w:rPr>
                <w:rStyle w:val="Hyperlnk"/>
              </w:rPr>
              <w:t>Undantag från kravet på elektronisk betalning</w:t>
            </w:r>
            <w:r w:rsidR="001A2164">
              <w:rPr>
                <w:webHidden/>
              </w:rPr>
              <w:tab/>
            </w:r>
            <w:r w:rsidR="001A2164">
              <w:rPr>
                <w:webHidden/>
              </w:rPr>
              <w:fldChar w:fldCharType="begin"/>
            </w:r>
            <w:r w:rsidR="001A2164">
              <w:rPr>
                <w:webHidden/>
              </w:rPr>
              <w:instrText xml:space="preserve"> PAGEREF _Toc19298914 \h </w:instrText>
            </w:r>
            <w:r w:rsidR="001A2164">
              <w:rPr>
                <w:webHidden/>
              </w:rPr>
            </w:r>
            <w:r w:rsidR="001A2164">
              <w:rPr>
                <w:webHidden/>
              </w:rPr>
              <w:fldChar w:fldCharType="separate"/>
            </w:r>
            <w:r>
              <w:rPr>
                <w:webHidden/>
              </w:rPr>
              <w:t>211</w:t>
            </w:r>
            <w:r w:rsidR="001A2164">
              <w:rPr>
                <w:webHidden/>
              </w:rPr>
              <w:fldChar w:fldCharType="end"/>
            </w:r>
          </w:hyperlink>
        </w:p>
        <w:p w14:paraId="733815DC" w14:textId="4465752E" w:rsidR="001A2164" w:rsidRDefault="00757DA4">
          <w:pPr>
            <w:pStyle w:val="Innehll3"/>
            <w:rPr>
              <w:rFonts w:asciiTheme="minorHAnsi" w:eastAsiaTheme="minorEastAsia" w:hAnsiTheme="minorHAnsi" w:cstheme="minorBidi"/>
              <w:szCs w:val="22"/>
              <w:lang w:eastAsia="sv-SE"/>
            </w:rPr>
          </w:pPr>
          <w:hyperlink w:anchor="_Toc19298915" w:history="1">
            <w:r w:rsidR="001A2164" w:rsidRPr="00A947C6">
              <w:rPr>
                <w:rStyle w:val="Hyperlnk"/>
              </w:rPr>
              <w:t>12.3.5</w:t>
            </w:r>
            <w:r w:rsidR="001A2164">
              <w:rPr>
                <w:rFonts w:asciiTheme="minorHAnsi" w:eastAsiaTheme="minorEastAsia" w:hAnsiTheme="minorHAnsi" w:cstheme="minorBidi"/>
                <w:szCs w:val="22"/>
                <w:lang w:eastAsia="sv-SE"/>
              </w:rPr>
              <w:tab/>
            </w:r>
            <w:r w:rsidR="001A2164" w:rsidRPr="00A947C6">
              <w:rPr>
                <w:rStyle w:val="Hyperlnk"/>
              </w:rPr>
              <w:t>Personuppgiftsbehandlingen</w:t>
            </w:r>
            <w:r w:rsidR="001A2164">
              <w:rPr>
                <w:webHidden/>
              </w:rPr>
              <w:tab/>
            </w:r>
            <w:r w:rsidR="001A2164">
              <w:rPr>
                <w:webHidden/>
              </w:rPr>
              <w:fldChar w:fldCharType="begin"/>
            </w:r>
            <w:r w:rsidR="001A2164">
              <w:rPr>
                <w:webHidden/>
              </w:rPr>
              <w:instrText xml:space="preserve"> PAGEREF _Toc19298915 \h </w:instrText>
            </w:r>
            <w:r w:rsidR="001A2164">
              <w:rPr>
                <w:webHidden/>
              </w:rPr>
            </w:r>
            <w:r w:rsidR="001A2164">
              <w:rPr>
                <w:webHidden/>
              </w:rPr>
              <w:fldChar w:fldCharType="separate"/>
            </w:r>
            <w:r>
              <w:rPr>
                <w:webHidden/>
              </w:rPr>
              <w:t>212</w:t>
            </w:r>
            <w:r w:rsidR="001A2164">
              <w:rPr>
                <w:webHidden/>
              </w:rPr>
              <w:fldChar w:fldCharType="end"/>
            </w:r>
          </w:hyperlink>
        </w:p>
        <w:p w14:paraId="49AB8664" w14:textId="46077055" w:rsidR="001A2164" w:rsidRDefault="00757DA4">
          <w:pPr>
            <w:pStyle w:val="Innehll3"/>
            <w:rPr>
              <w:rFonts w:asciiTheme="minorHAnsi" w:eastAsiaTheme="minorEastAsia" w:hAnsiTheme="minorHAnsi" w:cstheme="minorBidi"/>
              <w:szCs w:val="22"/>
              <w:lang w:eastAsia="sv-SE"/>
            </w:rPr>
          </w:pPr>
          <w:hyperlink w:anchor="_Toc19298916" w:history="1">
            <w:r w:rsidR="001A2164" w:rsidRPr="00A947C6">
              <w:rPr>
                <w:rStyle w:val="Hyperlnk"/>
              </w:rPr>
              <w:t>12.3.6</w:t>
            </w:r>
            <w:r w:rsidR="001A2164">
              <w:rPr>
                <w:rFonts w:asciiTheme="minorHAnsi" w:eastAsiaTheme="minorEastAsia" w:hAnsiTheme="minorHAnsi" w:cstheme="minorBidi"/>
                <w:szCs w:val="22"/>
                <w:lang w:eastAsia="sv-SE"/>
              </w:rPr>
              <w:tab/>
            </w:r>
            <w:r w:rsidR="001A2164" w:rsidRPr="00A947C6">
              <w:rPr>
                <w:rStyle w:val="Hyperlnk"/>
              </w:rPr>
              <w:t>Ikraftträdande- och övergångsbestämmelser</w:t>
            </w:r>
            <w:r w:rsidR="001A2164">
              <w:rPr>
                <w:webHidden/>
              </w:rPr>
              <w:tab/>
            </w:r>
            <w:r w:rsidR="001A2164">
              <w:rPr>
                <w:webHidden/>
              </w:rPr>
              <w:fldChar w:fldCharType="begin"/>
            </w:r>
            <w:r w:rsidR="001A2164">
              <w:rPr>
                <w:webHidden/>
              </w:rPr>
              <w:instrText xml:space="preserve"> PAGEREF _Toc19298916 \h </w:instrText>
            </w:r>
            <w:r w:rsidR="001A2164">
              <w:rPr>
                <w:webHidden/>
              </w:rPr>
            </w:r>
            <w:r w:rsidR="001A2164">
              <w:rPr>
                <w:webHidden/>
              </w:rPr>
              <w:fldChar w:fldCharType="separate"/>
            </w:r>
            <w:r>
              <w:rPr>
                <w:webHidden/>
              </w:rPr>
              <w:t>213</w:t>
            </w:r>
            <w:r w:rsidR="001A2164">
              <w:rPr>
                <w:webHidden/>
              </w:rPr>
              <w:fldChar w:fldCharType="end"/>
            </w:r>
          </w:hyperlink>
        </w:p>
        <w:p w14:paraId="544F92B4" w14:textId="4B5E3113" w:rsidR="001A2164" w:rsidRDefault="00757DA4">
          <w:pPr>
            <w:pStyle w:val="Innehll3"/>
            <w:rPr>
              <w:rFonts w:asciiTheme="minorHAnsi" w:eastAsiaTheme="minorEastAsia" w:hAnsiTheme="minorHAnsi" w:cstheme="minorBidi"/>
              <w:szCs w:val="22"/>
              <w:lang w:eastAsia="sv-SE"/>
            </w:rPr>
          </w:pPr>
          <w:hyperlink w:anchor="_Toc19298917" w:history="1">
            <w:r w:rsidR="001A2164" w:rsidRPr="00A947C6">
              <w:rPr>
                <w:rStyle w:val="Hyperlnk"/>
              </w:rPr>
              <w:t>12.3.7</w:t>
            </w:r>
            <w:r w:rsidR="001A2164">
              <w:rPr>
                <w:rFonts w:asciiTheme="minorHAnsi" w:eastAsiaTheme="minorEastAsia" w:hAnsiTheme="minorHAnsi" w:cstheme="minorBidi"/>
                <w:szCs w:val="22"/>
                <w:lang w:eastAsia="sv-SE"/>
              </w:rPr>
              <w:tab/>
            </w:r>
            <w:r w:rsidR="001A2164" w:rsidRPr="00A947C6">
              <w:rPr>
                <w:rStyle w:val="Hyperlnk"/>
              </w:rPr>
              <w:t>Konsekvensanalys</w:t>
            </w:r>
            <w:r w:rsidR="001A2164">
              <w:rPr>
                <w:webHidden/>
              </w:rPr>
              <w:tab/>
            </w:r>
            <w:r w:rsidR="001A2164">
              <w:rPr>
                <w:webHidden/>
              </w:rPr>
              <w:fldChar w:fldCharType="begin"/>
            </w:r>
            <w:r w:rsidR="001A2164">
              <w:rPr>
                <w:webHidden/>
              </w:rPr>
              <w:instrText xml:space="preserve"> PAGEREF _Toc19298917 \h </w:instrText>
            </w:r>
            <w:r w:rsidR="001A2164">
              <w:rPr>
                <w:webHidden/>
              </w:rPr>
            </w:r>
            <w:r w:rsidR="001A2164">
              <w:rPr>
                <w:webHidden/>
              </w:rPr>
              <w:fldChar w:fldCharType="separate"/>
            </w:r>
            <w:r>
              <w:rPr>
                <w:webHidden/>
              </w:rPr>
              <w:t>214</w:t>
            </w:r>
            <w:r w:rsidR="001A2164">
              <w:rPr>
                <w:webHidden/>
              </w:rPr>
              <w:fldChar w:fldCharType="end"/>
            </w:r>
          </w:hyperlink>
        </w:p>
        <w:p w14:paraId="0BBBDE35" w14:textId="0CFF8FF4" w:rsidR="001A2164" w:rsidRDefault="00757DA4">
          <w:pPr>
            <w:pStyle w:val="Innehll2"/>
            <w:rPr>
              <w:rFonts w:asciiTheme="minorHAnsi" w:eastAsiaTheme="minorEastAsia" w:hAnsiTheme="minorHAnsi" w:cstheme="minorBidi"/>
              <w:szCs w:val="22"/>
              <w:lang w:eastAsia="sv-SE"/>
            </w:rPr>
          </w:pPr>
          <w:hyperlink w:anchor="_Toc19298918" w:history="1">
            <w:r w:rsidR="001A2164" w:rsidRPr="00A947C6">
              <w:rPr>
                <w:rStyle w:val="Hyperlnk"/>
              </w:rPr>
              <w:t>12.4</w:t>
            </w:r>
            <w:r w:rsidR="001A2164">
              <w:rPr>
                <w:rFonts w:asciiTheme="minorHAnsi" w:eastAsiaTheme="minorEastAsia" w:hAnsiTheme="minorHAnsi" w:cstheme="minorBidi"/>
                <w:szCs w:val="22"/>
                <w:lang w:eastAsia="sv-SE"/>
              </w:rPr>
              <w:tab/>
            </w:r>
            <w:r w:rsidR="001A2164" w:rsidRPr="00A947C6">
              <w:rPr>
                <w:rStyle w:val="Hyperlnk"/>
              </w:rPr>
              <w:t xml:space="preserve">Allmänt avdrag för utländska socialförsäkringar och </w:t>
            </w:r>
            <w:r w:rsidR="001A2164">
              <w:rPr>
                <w:rStyle w:val="Hyperlnk"/>
              </w:rPr>
              <w:br/>
            </w:r>
            <w:r w:rsidR="001A2164" w:rsidRPr="00A947C6">
              <w:rPr>
                <w:rStyle w:val="Hyperlnk"/>
              </w:rPr>
              <w:t>skattereduktion för allmän pensionsavgift</w:t>
            </w:r>
            <w:r w:rsidR="001A2164">
              <w:rPr>
                <w:webHidden/>
              </w:rPr>
              <w:tab/>
            </w:r>
            <w:r w:rsidR="001A2164">
              <w:rPr>
                <w:webHidden/>
              </w:rPr>
              <w:fldChar w:fldCharType="begin"/>
            </w:r>
            <w:r w:rsidR="001A2164">
              <w:rPr>
                <w:webHidden/>
              </w:rPr>
              <w:instrText xml:space="preserve"> PAGEREF _Toc19298918 \h </w:instrText>
            </w:r>
            <w:r w:rsidR="001A2164">
              <w:rPr>
                <w:webHidden/>
              </w:rPr>
            </w:r>
            <w:r w:rsidR="001A2164">
              <w:rPr>
                <w:webHidden/>
              </w:rPr>
              <w:fldChar w:fldCharType="separate"/>
            </w:r>
            <w:r>
              <w:rPr>
                <w:webHidden/>
              </w:rPr>
              <w:t>215</w:t>
            </w:r>
            <w:r w:rsidR="001A2164">
              <w:rPr>
                <w:webHidden/>
              </w:rPr>
              <w:fldChar w:fldCharType="end"/>
            </w:r>
          </w:hyperlink>
        </w:p>
        <w:p w14:paraId="4148506D" w14:textId="5FE738F2" w:rsidR="001A2164" w:rsidRDefault="00757DA4">
          <w:pPr>
            <w:pStyle w:val="Innehll3"/>
            <w:rPr>
              <w:rFonts w:asciiTheme="minorHAnsi" w:eastAsiaTheme="minorEastAsia" w:hAnsiTheme="minorHAnsi" w:cstheme="minorBidi"/>
              <w:szCs w:val="22"/>
              <w:lang w:eastAsia="sv-SE"/>
            </w:rPr>
          </w:pPr>
          <w:hyperlink w:anchor="_Toc19298919" w:history="1">
            <w:r w:rsidR="001A2164" w:rsidRPr="00A947C6">
              <w:rPr>
                <w:rStyle w:val="Hyperlnk"/>
              </w:rPr>
              <w:t>12.4.1</w:t>
            </w:r>
            <w:r w:rsidR="001A2164">
              <w:rPr>
                <w:rFonts w:asciiTheme="minorHAnsi" w:eastAsiaTheme="minorEastAsia" w:hAnsiTheme="minorHAnsi" w:cstheme="minorBidi"/>
                <w:szCs w:val="22"/>
                <w:lang w:eastAsia="sv-SE"/>
              </w:rPr>
              <w:tab/>
            </w:r>
            <w:r w:rsidR="001A2164" w:rsidRPr="00A947C6">
              <w:rPr>
                <w:rStyle w:val="Hyperlnk"/>
              </w:rPr>
              <w:t>Ärendet och dess beredning</w:t>
            </w:r>
            <w:r w:rsidR="001A2164">
              <w:rPr>
                <w:webHidden/>
              </w:rPr>
              <w:tab/>
            </w:r>
            <w:r w:rsidR="001A2164">
              <w:rPr>
                <w:webHidden/>
              </w:rPr>
              <w:fldChar w:fldCharType="begin"/>
            </w:r>
            <w:r w:rsidR="001A2164">
              <w:rPr>
                <w:webHidden/>
              </w:rPr>
              <w:instrText xml:space="preserve"> PAGEREF _Toc19298919 \h </w:instrText>
            </w:r>
            <w:r w:rsidR="001A2164">
              <w:rPr>
                <w:webHidden/>
              </w:rPr>
            </w:r>
            <w:r w:rsidR="001A2164">
              <w:rPr>
                <w:webHidden/>
              </w:rPr>
              <w:fldChar w:fldCharType="separate"/>
            </w:r>
            <w:r>
              <w:rPr>
                <w:webHidden/>
              </w:rPr>
              <w:t>215</w:t>
            </w:r>
            <w:r w:rsidR="001A2164">
              <w:rPr>
                <w:webHidden/>
              </w:rPr>
              <w:fldChar w:fldCharType="end"/>
            </w:r>
          </w:hyperlink>
        </w:p>
        <w:p w14:paraId="0E422FC8" w14:textId="122EDC63" w:rsidR="001A2164" w:rsidRDefault="00757DA4">
          <w:pPr>
            <w:pStyle w:val="Innehll3"/>
            <w:rPr>
              <w:rFonts w:asciiTheme="minorHAnsi" w:eastAsiaTheme="minorEastAsia" w:hAnsiTheme="minorHAnsi" w:cstheme="minorBidi"/>
              <w:szCs w:val="22"/>
              <w:lang w:eastAsia="sv-SE"/>
            </w:rPr>
          </w:pPr>
          <w:hyperlink w:anchor="_Toc19298920" w:history="1">
            <w:r w:rsidR="001A2164" w:rsidRPr="00A947C6">
              <w:rPr>
                <w:rStyle w:val="Hyperlnk"/>
              </w:rPr>
              <w:t>12.4.2</w:t>
            </w:r>
            <w:r w:rsidR="001A2164">
              <w:rPr>
                <w:rFonts w:asciiTheme="minorHAnsi" w:eastAsiaTheme="minorEastAsia" w:hAnsiTheme="minorHAnsi" w:cstheme="minorBidi"/>
                <w:szCs w:val="22"/>
                <w:lang w:eastAsia="sv-SE"/>
              </w:rPr>
              <w:tab/>
            </w:r>
            <w:r w:rsidR="001A2164" w:rsidRPr="00A947C6">
              <w:rPr>
                <w:rStyle w:val="Hyperlnk"/>
              </w:rPr>
              <w:t>Allmänt avdrag för utländska socialförsäkringsavgifter</w:t>
            </w:r>
            <w:r w:rsidR="001A2164">
              <w:rPr>
                <w:webHidden/>
              </w:rPr>
              <w:tab/>
            </w:r>
            <w:r w:rsidR="001A2164">
              <w:rPr>
                <w:webHidden/>
              </w:rPr>
              <w:fldChar w:fldCharType="begin"/>
            </w:r>
            <w:r w:rsidR="001A2164">
              <w:rPr>
                <w:webHidden/>
              </w:rPr>
              <w:instrText xml:space="preserve"> PAGEREF _Toc19298920 \h </w:instrText>
            </w:r>
            <w:r w:rsidR="001A2164">
              <w:rPr>
                <w:webHidden/>
              </w:rPr>
            </w:r>
            <w:r w:rsidR="001A2164">
              <w:rPr>
                <w:webHidden/>
              </w:rPr>
              <w:fldChar w:fldCharType="separate"/>
            </w:r>
            <w:r>
              <w:rPr>
                <w:webHidden/>
              </w:rPr>
              <w:t>215</w:t>
            </w:r>
            <w:r w:rsidR="001A2164">
              <w:rPr>
                <w:webHidden/>
              </w:rPr>
              <w:fldChar w:fldCharType="end"/>
            </w:r>
          </w:hyperlink>
        </w:p>
        <w:p w14:paraId="1C2FB864" w14:textId="100CA64F" w:rsidR="001A2164" w:rsidRDefault="00757DA4">
          <w:pPr>
            <w:pStyle w:val="Innehll3"/>
            <w:rPr>
              <w:rFonts w:asciiTheme="minorHAnsi" w:eastAsiaTheme="minorEastAsia" w:hAnsiTheme="minorHAnsi" w:cstheme="minorBidi"/>
              <w:szCs w:val="22"/>
              <w:lang w:eastAsia="sv-SE"/>
            </w:rPr>
          </w:pPr>
          <w:hyperlink w:anchor="_Toc19298921" w:history="1">
            <w:r w:rsidR="001A2164" w:rsidRPr="00A947C6">
              <w:rPr>
                <w:rStyle w:val="Hyperlnk"/>
              </w:rPr>
              <w:t>12.4.3</w:t>
            </w:r>
            <w:r w:rsidR="001A2164">
              <w:rPr>
                <w:rFonts w:asciiTheme="minorHAnsi" w:eastAsiaTheme="minorEastAsia" w:hAnsiTheme="minorHAnsi" w:cstheme="minorBidi"/>
                <w:szCs w:val="22"/>
                <w:lang w:eastAsia="sv-SE"/>
              </w:rPr>
              <w:tab/>
            </w:r>
            <w:r w:rsidR="001A2164" w:rsidRPr="00A947C6">
              <w:rPr>
                <w:rStyle w:val="Hyperlnk"/>
              </w:rPr>
              <w:t xml:space="preserve">Kravet på att omfattas av en annan medlemsstats </w:t>
            </w:r>
            <w:r w:rsidR="001A2164">
              <w:rPr>
                <w:rStyle w:val="Hyperlnk"/>
              </w:rPr>
              <w:br/>
            </w:r>
            <w:r w:rsidR="001A2164" w:rsidRPr="00A947C6">
              <w:rPr>
                <w:rStyle w:val="Hyperlnk"/>
              </w:rPr>
              <w:t>lagstiftning om social trygghet tas bort</w:t>
            </w:r>
            <w:r w:rsidR="001A2164">
              <w:rPr>
                <w:webHidden/>
              </w:rPr>
              <w:tab/>
            </w:r>
            <w:r w:rsidR="001A2164">
              <w:rPr>
                <w:webHidden/>
              </w:rPr>
              <w:fldChar w:fldCharType="begin"/>
            </w:r>
            <w:r w:rsidR="001A2164">
              <w:rPr>
                <w:webHidden/>
              </w:rPr>
              <w:instrText xml:space="preserve"> PAGEREF _Toc19298921 \h </w:instrText>
            </w:r>
            <w:r w:rsidR="001A2164">
              <w:rPr>
                <w:webHidden/>
              </w:rPr>
            </w:r>
            <w:r w:rsidR="001A2164">
              <w:rPr>
                <w:webHidden/>
              </w:rPr>
              <w:fldChar w:fldCharType="separate"/>
            </w:r>
            <w:r>
              <w:rPr>
                <w:webHidden/>
              </w:rPr>
              <w:t>216</w:t>
            </w:r>
            <w:r w:rsidR="001A2164">
              <w:rPr>
                <w:webHidden/>
              </w:rPr>
              <w:fldChar w:fldCharType="end"/>
            </w:r>
          </w:hyperlink>
        </w:p>
        <w:p w14:paraId="6DC198A9" w14:textId="633239CB" w:rsidR="001A2164" w:rsidRDefault="00757DA4">
          <w:pPr>
            <w:pStyle w:val="Innehll3"/>
            <w:rPr>
              <w:rFonts w:asciiTheme="minorHAnsi" w:eastAsiaTheme="minorEastAsia" w:hAnsiTheme="minorHAnsi" w:cstheme="minorBidi"/>
              <w:szCs w:val="22"/>
              <w:lang w:eastAsia="sv-SE"/>
            </w:rPr>
          </w:pPr>
          <w:hyperlink w:anchor="_Toc19298922" w:history="1">
            <w:r w:rsidR="001A2164" w:rsidRPr="00A947C6">
              <w:rPr>
                <w:rStyle w:val="Hyperlnk"/>
              </w:rPr>
              <w:t>12.4.4</w:t>
            </w:r>
            <w:r w:rsidR="001A2164">
              <w:rPr>
                <w:rFonts w:asciiTheme="minorHAnsi" w:eastAsiaTheme="minorEastAsia" w:hAnsiTheme="minorHAnsi" w:cstheme="minorBidi"/>
                <w:szCs w:val="22"/>
                <w:lang w:eastAsia="sv-SE"/>
              </w:rPr>
              <w:tab/>
            </w:r>
            <w:r w:rsidR="001A2164" w:rsidRPr="00A947C6">
              <w:rPr>
                <w:rStyle w:val="Hyperlnk"/>
              </w:rPr>
              <w:t>Ikraftträdande- och övergångsbestämmelser</w:t>
            </w:r>
            <w:r w:rsidR="001A2164">
              <w:rPr>
                <w:webHidden/>
              </w:rPr>
              <w:tab/>
            </w:r>
            <w:r w:rsidR="001A2164">
              <w:rPr>
                <w:webHidden/>
              </w:rPr>
              <w:fldChar w:fldCharType="begin"/>
            </w:r>
            <w:r w:rsidR="001A2164">
              <w:rPr>
                <w:webHidden/>
              </w:rPr>
              <w:instrText xml:space="preserve"> PAGEREF _Toc19298922 \h </w:instrText>
            </w:r>
            <w:r w:rsidR="001A2164">
              <w:rPr>
                <w:webHidden/>
              </w:rPr>
            </w:r>
            <w:r w:rsidR="001A2164">
              <w:rPr>
                <w:webHidden/>
              </w:rPr>
              <w:fldChar w:fldCharType="separate"/>
            </w:r>
            <w:r>
              <w:rPr>
                <w:webHidden/>
              </w:rPr>
              <w:t>217</w:t>
            </w:r>
            <w:r w:rsidR="001A2164">
              <w:rPr>
                <w:webHidden/>
              </w:rPr>
              <w:fldChar w:fldCharType="end"/>
            </w:r>
          </w:hyperlink>
        </w:p>
        <w:p w14:paraId="370A7E69" w14:textId="649A12C8" w:rsidR="001A2164" w:rsidRDefault="00757DA4">
          <w:pPr>
            <w:pStyle w:val="Innehll3"/>
            <w:rPr>
              <w:rFonts w:asciiTheme="minorHAnsi" w:eastAsiaTheme="minorEastAsia" w:hAnsiTheme="minorHAnsi" w:cstheme="minorBidi"/>
              <w:szCs w:val="22"/>
              <w:lang w:eastAsia="sv-SE"/>
            </w:rPr>
          </w:pPr>
          <w:hyperlink w:anchor="_Toc19298923" w:history="1">
            <w:r w:rsidR="001A2164" w:rsidRPr="00A947C6">
              <w:rPr>
                <w:rStyle w:val="Hyperlnk"/>
              </w:rPr>
              <w:t>12.4.5</w:t>
            </w:r>
            <w:r w:rsidR="001A2164">
              <w:rPr>
                <w:rFonts w:asciiTheme="minorHAnsi" w:eastAsiaTheme="minorEastAsia" w:hAnsiTheme="minorHAnsi" w:cstheme="minorBidi"/>
                <w:szCs w:val="22"/>
                <w:lang w:eastAsia="sv-SE"/>
              </w:rPr>
              <w:tab/>
            </w:r>
            <w:r w:rsidR="001A2164" w:rsidRPr="00A947C6">
              <w:rPr>
                <w:rStyle w:val="Hyperlnk"/>
              </w:rPr>
              <w:t xml:space="preserve">Skattereduktion för allmän pensionsavgift vid inkomst </w:t>
            </w:r>
            <w:r w:rsidR="001A2164">
              <w:rPr>
                <w:rStyle w:val="Hyperlnk"/>
              </w:rPr>
              <w:br/>
            </w:r>
            <w:r w:rsidR="001A2164" w:rsidRPr="00A947C6">
              <w:rPr>
                <w:rStyle w:val="Hyperlnk"/>
              </w:rPr>
              <w:t>av annat förvärvsarbete</w:t>
            </w:r>
            <w:r w:rsidR="001A2164">
              <w:rPr>
                <w:webHidden/>
              </w:rPr>
              <w:tab/>
            </w:r>
            <w:r w:rsidR="001A2164">
              <w:rPr>
                <w:webHidden/>
              </w:rPr>
              <w:fldChar w:fldCharType="begin"/>
            </w:r>
            <w:r w:rsidR="001A2164">
              <w:rPr>
                <w:webHidden/>
              </w:rPr>
              <w:instrText xml:space="preserve"> PAGEREF _Toc19298923 \h </w:instrText>
            </w:r>
            <w:r w:rsidR="001A2164">
              <w:rPr>
                <w:webHidden/>
              </w:rPr>
            </w:r>
            <w:r w:rsidR="001A2164">
              <w:rPr>
                <w:webHidden/>
              </w:rPr>
              <w:fldChar w:fldCharType="separate"/>
            </w:r>
            <w:r>
              <w:rPr>
                <w:webHidden/>
              </w:rPr>
              <w:t>217</w:t>
            </w:r>
            <w:r w:rsidR="001A2164">
              <w:rPr>
                <w:webHidden/>
              </w:rPr>
              <w:fldChar w:fldCharType="end"/>
            </w:r>
          </w:hyperlink>
        </w:p>
        <w:p w14:paraId="28A05518" w14:textId="022FE261" w:rsidR="001A2164" w:rsidRDefault="00757DA4">
          <w:pPr>
            <w:pStyle w:val="Innehll3"/>
            <w:rPr>
              <w:rFonts w:asciiTheme="minorHAnsi" w:eastAsiaTheme="minorEastAsia" w:hAnsiTheme="minorHAnsi" w:cstheme="minorBidi"/>
              <w:szCs w:val="22"/>
              <w:lang w:eastAsia="sv-SE"/>
            </w:rPr>
          </w:pPr>
          <w:hyperlink w:anchor="_Toc19298924" w:history="1">
            <w:r w:rsidR="001A2164" w:rsidRPr="00A947C6">
              <w:rPr>
                <w:rStyle w:val="Hyperlnk"/>
              </w:rPr>
              <w:t>12.4.6</w:t>
            </w:r>
            <w:r w:rsidR="001A2164">
              <w:rPr>
                <w:rFonts w:asciiTheme="minorHAnsi" w:eastAsiaTheme="minorEastAsia" w:hAnsiTheme="minorHAnsi" w:cstheme="minorBidi"/>
                <w:szCs w:val="22"/>
                <w:lang w:eastAsia="sv-SE"/>
              </w:rPr>
              <w:tab/>
            </w:r>
            <w:r w:rsidR="001A2164" w:rsidRPr="00A947C6">
              <w:rPr>
                <w:rStyle w:val="Hyperlnk"/>
              </w:rPr>
              <w:t xml:space="preserve">Skattereduktion endast för betald allmän pensionsavgift </w:t>
            </w:r>
            <w:r w:rsidR="001A2164">
              <w:rPr>
                <w:rStyle w:val="Hyperlnk"/>
              </w:rPr>
              <w:br/>
            </w:r>
            <w:r w:rsidR="001A2164" w:rsidRPr="00A947C6">
              <w:rPr>
                <w:rStyle w:val="Hyperlnk"/>
              </w:rPr>
              <w:t>vid inkomst av annat förvärvsarbete</w:t>
            </w:r>
            <w:r w:rsidR="001A2164">
              <w:rPr>
                <w:webHidden/>
              </w:rPr>
              <w:tab/>
            </w:r>
            <w:r w:rsidR="001A2164">
              <w:rPr>
                <w:webHidden/>
              </w:rPr>
              <w:fldChar w:fldCharType="begin"/>
            </w:r>
            <w:r w:rsidR="001A2164">
              <w:rPr>
                <w:webHidden/>
              </w:rPr>
              <w:instrText xml:space="preserve"> PAGEREF _Toc19298924 \h </w:instrText>
            </w:r>
            <w:r w:rsidR="001A2164">
              <w:rPr>
                <w:webHidden/>
              </w:rPr>
            </w:r>
            <w:r w:rsidR="001A2164">
              <w:rPr>
                <w:webHidden/>
              </w:rPr>
              <w:fldChar w:fldCharType="separate"/>
            </w:r>
            <w:r>
              <w:rPr>
                <w:webHidden/>
              </w:rPr>
              <w:t>218</w:t>
            </w:r>
            <w:r w:rsidR="001A2164">
              <w:rPr>
                <w:webHidden/>
              </w:rPr>
              <w:fldChar w:fldCharType="end"/>
            </w:r>
          </w:hyperlink>
        </w:p>
        <w:p w14:paraId="29ED301E" w14:textId="2BD819A4" w:rsidR="001A2164" w:rsidRDefault="00757DA4">
          <w:pPr>
            <w:pStyle w:val="Innehll3"/>
            <w:rPr>
              <w:rFonts w:asciiTheme="minorHAnsi" w:eastAsiaTheme="minorEastAsia" w:hAnsiTheme="minorHAnsi" w:cstheme="minorBidi"/>
              <w:szCs w:val="22"/>
              <w:lang w:eastAsia="sv-SE"/>
            </w:rPr>
          </w:pPr>
          <w:hyperlink w:anchor="_Toc19298925" w:history="1">
            <w:r w:rsidR="001A2164" w:rsidRPr="00A947C6">
              <w:rPr>
                <w:rStyle w:val="Hyperlnk"/>
              </w:rPr>
              <w:t>12.4.7</w:t>
            </w:r>
            <w:r w:rsidR="001A2164">
              <w:rPr>
                <w:rFonts w:asciiTheme="minorHAnsi" w:eastAsiaTheme="minorEastAsia" w:hAnsiTheme="minorHAnsi" w:cstheme="minorBidi"/>
                <w:szCs w:val="22"/>
                <w:lang w:eastAsia="sv-SE"/>
              </w:rPr>
              <w:tab/>
            </w:r>
            <w:r w:rsidR="001A2164" w:rsidRPr="00A947C6">
              <w:rPr>
                <w:rStyle w:val="Hyperlnk"/>
              </w:rPr>
              <w:t>Ikraftträdande- och övergångsbestämmelser</w:t>
            </w:r>
            <w:r w:rsidR="001A2164">
              <w:rPr>
                <w:webHidden/>
              </w:rPr>
              <w:tab/>
            </w:r>
            <w:r w:rsidR="001A2164">
              <w:rPr>
                <w:webHidden/>
              </w:rPr>
              <w:fldChar w:fldCharType="begin"/>
            </w:r>
            <w:r w:rsidR="001A2164">
              <w:rPr>
                <w:webHidden/>
              </w:rPr>
              <w:instrText xml:space="preserve"> PAGEREF _Toc19298925 \h </w:instrText>
            </w:r>
            <w:r w:rsidR="001A2164">
              <w:rPr>
                <w:webHidden/>
              </w:rPr>
            </w:r>
            <w:r w:rsidR="001A2164">
              <w:rPr>
                <w:webHidden/>
              </w:rPr>
              <w:fldChar w:fldCharType="separate"/>
            </w:r>
            <w:r>
              <w:rPr>
                <w:webHidden/>
              </w:rPr>
              <w:t>219</w:t>
            </w:r>
            <w:r w:rsidR="001A2164">
              <w:rPr>
                <w:webHidden/>
              </w:rPr>
              <w:fldChar w:fldCharType="end"/>
            </w:r>
          </w:hyperlink>
        </w:p>
        <w:p w14:paraId="0B5BC3CC" w14:textId="2479C13D" w:rsidR="001A2164" w:rsidRDefault="00757DA4">
          <w:pPr>
            <w:pStyle w:val="Innehll3"/>
            <w:rPr>
              <w:rFonts w:asciiTheme="minorHAnsi" w:eastAsiaTheme="minorEastAsia" w:hAnsiTheme="minorHAnsi" w:cstheme="minorBidi"/>
              <w:szCs w:val="22"/>
              <w:lang w:eastAsia="sv-SE"/>
            </w:rPr>
          </w:pPr>
          <w:hyperlink w:anchor="_Toc19298926" w:history="1">
            <w:r w:rsidR="001A2164" w:rsidRPr="00A947C6">
              <w:rPr>
                <w:rStyle w:val="Hyperlnk"/>
              </w:rPr>
              <w:t>12.4.8</w:t>
            </w:r>
            <w:r w:rsidR="001A2164">
              <w:rPr>
                <w:rFonts w:asciiTheme="minorHAnsi" w:eastAsiaTheme="minorEastAsia" w:hAnsiTheme="minorHAnsi" w:cstheme="minorBidi"/>
                <w:szCs w:val="22"/>
                <w:lang w:eastAsia="sv-SE"/>
              </w:rPr>
              <w:tab/>
            </w:r>
            <w:r w:rsidR="001A2164" w:rsidRPr="00A947C6">
              <w:rPr>
                <w:rStyle w:val="Hyperlnk"/>
              </w:rPr>
              <w:t>Konsekvenser</w:t>
            </w:r>
            <w:r w:rsidR="001A2164">
              <w:rPr>
                <w:webHidden/>
              </w:rPr>
              <w:tab/>
            </w:r>
            <w:r w:rsidR="001A2164">
              <w:rPr>
                <w:webHidden/>
              </w:rPr>
              <w:fldChar w:fldCharType="begin"/>
            </w:r>
            <w:r w:rsidR="001A2164">
              <w:rPr>
                <w:webHidden/>
              </w:rPr>
              <w:instrText xml:space="preserve"> PAGEREF _Toc19298926 \h </w:instrText>
            </w:r>
            <w:r w:rsidR="001A2164">
              <w:rPr>
                <w:webHidden/>
              </w:rPr>
            </w:r>
            <w:r w:rsidR="001A2164">
              <w:rPr>
                <w:webHidden/>
              </w:rPr>
              <w:fldChar w:fldCharType="separate"/>
            </w:r>
            <w:r>
              <w:rPr>
                <w:webHidden/>
              </w:rPr>
              <w:t>220</w:t>
            </w:r>
            <w:r w:rsidR="001A2164">
              <w:rPr>
                <w:webHidden/>
              </w:rPr>
              <w:fldChar w:fldCharType="end"/>
            </w:r>
          </w:hyperlink>
        </w:p>
        <w:p w14:paraId="5A7314DE" w14:textId="36673F23" w:rsidR="001A2164" w:rsidRDefault="00757DA4">
          <w:pPr>
            <w:pStyle w:val="Innehll2"/>
            <w:rPr>
              <w:rFonts w:asciiTheme="minorHAnsi" w:eastAsiaTheme="minorEastAsia" w:hAnsiTheme="minorHAnsi" w:cstheme="minorBidi"/>
              <w:szCs w:val="22"/>
              <w:lang w:eastAsia="sv-SE"/>
            </w:rPr>
          </w:pPr>
          <w:hyperlink w:anchor="_Toc19298927" w:history="1">
            <w:r w:rsidR="001A2164" w:rsidRPr="00A947C6">
              <w:rPr>
                <w:rStyle w:val="Hyperlnk"/>
              </w:rPr>
              <w:t>12.5</w:t>
            </w:r>
            <w:r w:rsidR="001A2164">
              <w:rPr>
                <w:rFonts w:asciiTheme="minorHAnsi" w:eastAsiaTheme="minorEastAsia" w:hAnsiTheme="minorHAnsi" w:cstheme="minorBidi"/>
                <w:szCs w:val="22"/>
                <w:lang w:eastAsia="sv-SE"/>
              </w:rPr>
              <w:tab/>
            </w:r>
            <w:r w:rsidR="001A2164" w:rsidRPr="00A947C6">
              <w:rPr>
                <w:rStyle w:val="Hyperlnk"/>
              </w:rPr>
              <w:t>Skattereduktion för boende i kommuner som i sin helhet ingår i stödområde A eller B</w:t>
            </w:r>
            <w:r w:rsidR="001A2164">
              <w:rPr>
                <w:webHidden/>
              </w:rPr>
              <w:tab/>
            </w:r>
            <w:r w:rsidR="001A2164">
              <w:rPr>
                <w:webHidden/>
              </w:rPr>
              <w:fldChar w:fldCharType="begin"/>
            </w:r>
            <w:r w:rsidR="001A2164">
              <w:rPr>
                <w:webHidden/>
              </w:rPr>
              <w:instrText xml:space="preserve"> PAGEREF _Toc19298927 \h </w:instrText>
            </w:r>
            <w:r w:rsidR="001A2164">
              <w:rPr>
                <w:webHidden/>
              </w:rPr>
            </w:r>
            <w:r w:rsidR="001A2164">
              <w:rPr>
                <w:webHidden/>
              </w:rPr>
              <w:fldChar w:fldCharType="separate"/>
            </w:r>
            <w:r>
              <w:rPr>
                <w:webHidden/>
              </w:rPr>
              <w:t>222</w:t>
            </w:r>
            <w:r w:rsidR="001A2164">
              <w:rPr>
                <w:webHidden/>
              </w:rPr>
              <w:fldChar w:fldCharType="end"/>
            </w:r>
          </w:hyperlink>
        </w:p>
        <w:p w14:paraId="0BF4657D" w14:textId="1120508A" w:rsidR="001A2164" w:rsidRDefault="00757DA4">
          <w:pPr>
            <w:pStyle w:val="Innehll2"/>
            <w:rPr>
              <w:rFonts w:asciiTheme="minorHAnsi" w:eastAsiaTheme="minorEastAsia" w:hAnsiTheme="minorHAnsi" w:cstheme="minorBidi"/>
              <w:szCs w:val="22"/>
              <w:lang w:eastAsia="sv-SE"/>
            </w:rPr>
          </w:pPr>
          <w:hyperlink w:anchor="_Toc19298928" w:history="1">
            <w:r w:rsidR="001A2164" w:rsidRPr="00A947C6">
              <w:rPr>
                <w:rStyle w:val="Hyperlnk"/>
              </w:rPr>
              <w:t>12.6</w:t>
            </w:r>
            <w:r w:rsidR="001A2164">
              <w:rPr>
                <w:rFonts w:asciiTheme="minorHAnsi" w:eastAsiaTheme="minorEastAsia" w:hAnsiTheme="minorHAnsi" w:cstheme="minorBidi"/>
                <w:szCs w:val="22"/>
                <w:lang w:eastAsia="sv-SE"/>
              </w:rPr>
              <w:tab/>
            </w:r>
            <w:r w:rsidR="001A2164" w:rsidRPr="00A947C6">
              <w:rPr>
                <w:rStyle w:val="Hyperlnk"/>
              </w:rPr>
              <w:t>Sänkt skatt på jobb och företagande som en del av en grön skatteväxling</w:t>
            </w:r>
            <w:r w:rsidR="001A2164">
              <w:rPr>
                <w:webHidden/>
              </w:rPr>
              <w:tab/>
            </w:r>
            <w:r w:rsidR="001A2164">
              <w:rPr>
                <w:webHidden/>
              </w:rPr>
              <w:fldChar w:fldCharType="begin"/>
            </w:r>
            <w:r w:rsidR="001A2164">
              <w:rPr>
                <w:webHidden/>
              </w:rPr>
              <w:instrText xml:space="preserve"> PAGEREF _Toc19298928 \h </w:instrText>
            </w:r>
            <w:r w:rsidR="001A2164">
              <w:rPr>
                <w:webHidden/>
              </w:rPr>
            </w:r>
            <w:r w:rsidR="001A2164">
              <w:rPr>
                <w:webHidden/>
              </w:rPr>
              <w:fldChar w:fldCharType="separate"/>
            </w:r>
            <w:r>
              <w:rPr>
                <w:webHidden/>
              </w:rPr>
              <w:t>222</w:t>
            </w:r>
            <w:r w:rsidR="001A2164">
              <w:rPr>
                <w:webHidden/>
              </w:rPr>
              <w:fldChar w:fldCharType="end"/>
            </w:r>
          </w:hyperlink>
        </w:p>
        <w:p w14:paraId="39E621E9" w14:textId="67500865" w:rsidR="001A2164" w:rsidRDefault="00757DA4">
          <w:pPr>
            <w:pStyle w:val="Innehll2"/>
            <w:rPr>
              <w:rFonts w:asciiTheme="minorHAnsi" w:eastAsiaTheme="minorEastAsia" w:hAnsiTheme="minorHAnsi" w:cstheme="minorBidi"/>
              <w:szCs w:val="22"/>
              <w:lang w:eastAsia="sv-SE"/>
            </w:rPr>
          </w:pPr>
          <w:hyperlink w:anchor="_Toc19298929" w:history="1">
            <w:r w:rsidR="001A2164" w:rsidRPr="00A947C6">
              <w:rPr>
                <w:rStyle w:val="Hyperlnk"/>
              </w:rPr>
              <w:t>12.7</w:t>
            </w:r>
            <w:r w:rsidR="001A2164">
              <w:rPr>
                <w:rFonts w:asciiTheme="minorHAnsi" w:eastAsiaTheme="minorEastAsia" w:hAnsiTheme="minorHAnsi" w:cstheme="minorBidi"/>
                <w:szCs w:val="22"/>
                <w:lang w:eastAsia="sv-SE"/>
              </w:rPr>
              <w:tab/>
            </w:r>
            <w:r w:rsidR="001A2164" w:rsidRPr="00A947C6">
              <w:rPr>
                <w:rStyle w:val="Hyperlnk"/>
              </w:rPr>
              <w:t xml:space="preserve">Ekonomiskt arbetsgivarbegrepp vid beskattning av utomlands </w:t>
            </w:r>
            <w:r w:rsidR="001A2164">
              <w:rPr>
                <w:rStyle w:val="Hyperlnk"/>
              </w:rPr>
              <w:br/>
            </w:r>
            <w:r w:rsidR="001A2164" w:rsidRPr="00A947C6">
              <w:rPr>
                <w:rStyle w:val="Hyperlnk"/>
              </w:rPr>
              <w:t>bosatta personer som tillfälligt arbetar i Sverige</w:t>
            </w:r>
            <w:r w:rsidR="001A2164">
              <w:rPr>
                <w:webHidden/>
              </w:rPr>
              <w:tab/>
            </w:r>
            <w:r w:rsidR="001A2164">
              <w:rPr>
                <w:webHidden/>
              </w:rPr>
              <w:fldChar w:fldCharType="begin"/>
            </w:r>
            <w:r w:rsidR="001A2164">
              <w:rPr>
                <w:webHidden/>
              </w:rPr>
              <w:instrText xml:space="preserve"> PAGEREF _Toc19298929 \h </w:instrText>
            </w:r>
            <w:r w:rsidR="001A2164">
              <w:rPr>
                <w:webHidden/>
              </w:rPr>
            </w:r>
            <w:r w:rsidR="001A2164">
              <w:rPr>
                <w:webHidden/>
              </w:rPr>
              <w:fldChar w:fldCharType="separate"/>
            </w:r>
            <w:r>
              <w:rPr>
                <w:webHidden/>
              </w:rPr>
              <w:t>222</w:t>
            </w:r>
            <w:r w:rsidR="001A2164">
              <w:rPr>
                <w:webHidden/>
              </w:rPr>
              <w:fldChar w:fldCharType="end"/>
            </w:r>
          </w:hyperlink>
        </w:p>
        <w:p w14:paraId="4CAFB5A5" w14:textId="4A5D6574" w:rsidR="001A2164" w:rsidRDefault="00757DA4">
          <w:pPr>
            <w:pStyle w:val="Innehll6"/>
            <w:rPr>
              <w:rFonts w:asciiTheme="minorHAnsi" w:eastAsiaTheme="minorEastAsia" w:hAnsiTheme="minorHAnsi" w:cstheme="minorBidi"/>
              <w:sz w:val="22"/>
              <w:szCs w:val="22"/>
              <w:lang w:eastAsia="sv-SE"/>
            </w:rPr>
          </w:pPr>
          <w:hyperlink w:anchor="_Toc19298930" w:history="1">
            <w:r w:rsidR="001A2164" w:rsidRPr="00A947C6">
              <w:rPr>
                <w:rStyle w:val="Hyperlnk"/>
              </w:rPr>
              <w:t>Skatt på arbetsinkomster – socialavgifter m.m.</w:t>
            </w:r>
            <w:r w:rsidR="001A2164">
              <w:rPr>
                <w:webHidden/>
              </w:rPr>
              <w:tab/>
            </w:r>
            <w:r w:rsidR="001A2164">
              <w:rPr>
                <w:webHidden/>
              </w:rPr>
              <w:fldChar w:fldCharType="begin"/>
            </w:r>
            <w:r w:rsidR="001A2164">
              <w:rPr>
                <w:webHidden/>
              </w:rPr>
              <w:instrText xml:space="preserve"> PAGEREF _Toc19298930 \h </w:instrText>
            </w:r>
            <w:r w:rsidR="001A2164">
              <w:rPr>
                <w:webHidden/>
              </w:rPr>
            </w:r>
            <w:r w:rsidR="001A2164">
              <w:rPr>
                <w:webHidden/>
              </w:rPr>
              <w:fldChar w:fldCharType="separate"/>
            </w:r>
            <w:r>
              <w:rPr>
                <w:webHidden/>
              </w:rPr>
              <w:t>223</w:t>
            </w:r>
            <w:r w:rsidR="001A2164">
              <w:rPr>
                <w:webHidden/>
              </w:rPr>
              <w:fldChar w:fldCharType="end"/>
            </w:r>
          </w:hyperlink>
        </w:p>
        <w:p w14:paraId="0BD85828" w14:textId="242B66FA" w:rsidR="001A2164" w:rsidRDefault="00757DA4">
          <w:pPr>
            <w:pStyle w:val="Innehll2"/>
            <w:rPr>
              <w:rFonts w:asciiTheme="minorHAnsi" w:eastAsiaTheme="minorEastAsia" w:hAnsiTheme="minorHAnsi" w:cstheme="minorBidi"/>
              <w:szCs w:val="22"/>
              <w:lang w:eastAsia="sv-SE"/>
            </w:rPr>
          </w:pPr>
          <w:hyperlink w:anchor="_Toc19298931" w:history="1">
            <w:r w:rsidR="001A2164" w:rsidRPr="00A947C6">
              <w:rPr>
                <w:rStyle w:val="Hyperlnk"/>
              </w:rPr>
              <w:t>12.8</w:t>
            </w:r>
            <w:r w:rsidR="001A2164">
              <w:rPr>
                <w:rFonts w:asciiTheme="minorHAnsi" w:eastAsiaTheme="minorEastAsia" w:hAnsiTheme="minorHAnsi" w:cstheme="minorBidi"/>
                <w:szCs w:val="22"/>
                <w:lang w:eastAsia="sv-SE"/>
              </w:rPr>
              <w:tab/>
            </w:r>
            <w:r w:rsidR="001A2164" w:rsidRPr="00A947C6">
              <w:rPr>
                <w:rStyle w:val="Hyperlnk"/>
              </w:rPr>
              <w:t>Ingångsavdrag</w:t>
            </w:r>
            <w:r w:rsidR="001A2164">
              <w:rPr>
                <w:webHidden/>
              </w:rPr>
              <w:tab/>
            </w:r>
            <w:r w:rsidR="001A2164">
              <w:rPr>
                <w:webHidden/>
              </w:rPr>
              <w:fldChar w:fldCharType="begin"/>
            </w:r>
            <w:r w:rsidR="001A2164">
              <w:rPr>
                <w:webHidden/>
              </w:rPr>
              <w:instrText xml:space="preserve"> PAGEREF _Toc19298931 \h </w:instrText>
            </w:r>
            <w:r w:rsidR="001A2164">
              <w:rPr>
                <w:webHidden/>
              </w:rPr>
            </w:r>
            <w:r w:rsidR="001A2164">
              <w:rPr>
                <w:webHidden/>
              </w:rPr>
              <w:fldChar w:fldCharType="separate"/>
            </w:r>
            <w:r>
              <w:rPr>
                <w:webHidden/>
              </w:rPr>
              <w:t>223</w:t>
            </w:r>
            <w:r w:rsidR="001A2164">
              <w:rPr>
                <w:webHidden/>
              </w:rPr>
              <w:fldChar w:fldCharType="end"/>
            </w:r>
          </w:hyperlink>
        </w:p>
        <w:p w14:paraId="05BAA883" w14:textId="7D555A95" w:rsidR="001A2164" w:rsidRDefault="00757DA4">
          <w:pPr>
            <w:pStyle w:val="Innehll2"/>
            <w:rPr>
              <w:rFonts w:asciiTheme="minorHAnsi" w:eastAsiaTheme="minorEastAsia" w:hAnsiTheme="minorHAnsi" w:cstheme="minorBidi"/>
              <w:szCs w:val="22"/>
              <w:lang w:eastAsia="sv-SE"/>
            </w:rPr>
          </w:pPr>
          <w:hyperlink w:anchor="_Toc19298932" w:history="1">
            <w:r w:rsidR="001A2164" w:rsidRPr="00A947C6">
              <w:rPr>
                <w:rStyle w:val="Hyperlnk"/>
              </w:rPr>
              <w:t>12.9</w:t>
            </w:r>
            <w:r w:rsidR="001A2164">
              <w:rPr>
                <w:rFonts w:asciiTheme="minorHAnsi" w:eastAsiaTheme="minorEastAsia" w:hAnsiTheme="minorHAnsi" w:cstheme="minorBidi"/>
                <w:szCs w:val="22"/>
                <w:lang w:eastAsia="sv-SE"/>
              </w:rPr>
              <w:tab/>
            </w:r>
            <w:r w:rsidR="001A2164" w:rsidRPr="00A947C6">
              <w:rPr>
                <w:rStyle w:val="Hyperlnk"/>
              </w:rPr>
              <w:t xml:space="preserve">Förstärkt nedsättning av arbetsgivaravgifter för personer som </w:t>
            </w:r>
            <w:r w:rsidR="001A2164">
              <w:rPr>
                <w:rStyle w:val="Hyperlnk"/>
              </w:rPr>
              <w:br/>
            </w:r>
            <w:r w:rsidR="001A2164" w:rsidRPr="00A947C6">
              <w:rPr>
                <w:rStyle w:val="Hyperlnk"/>
              </w:rPr>
              <w:t>arbetar med forskning eller utveckling</w:t>
            </w:r>
            <w:r w:rsidR="001A2164">
              <w:rPr>
                <w:webHidden/>
              </w:rPr>
              <w:tab/>
            </w:r>
            <w:r w:rsidR="001A2164">
              <w:rPr>
                <w:webHidden/>
              </w:rPr>
              <w:fldChar w:fldCharType="begin"/>
            </w:r>
            <w:r w:rsidR="001A2164">
              <w:rPr>
                <w:webHidden/>
              </w:rPr>
              <w:instrText xml:space="preserve"> PAGEREF _Toc19298932 \h </w:instrText>
            </w:r>
            <w:r w:rsidR="001A2164">
              <w:rPr>
                <w:webHidden/>
              </w:rPr>
            </w:r>
            <w:r w:rsidR="001A2164">
              <w:rPr>
                <w:webHidden/>
              </w:rPr>
              <w:fldChar w:fldCharType="separate"/>
            </w:r>
            <w:r>
              <w:rPr>
                <w:webHidden/>
              </w:rPr>
              <w:t>223</w:t>
            </w:r>
            <w:r w:rsidR="001A2164">
              <w:rPr>
                <w:webHidden/>
              </w:rPr>
              <w:fldChar w:fldCharType="end"/>
            </w:r>
          </w:hyperlink>
        </w:p>
        <w:p w14:paraId="64DF62FC" w14:textId="462A84A5" w:rsidR="001A2164" w:rsidRDefault="00757DA4">
          <w:pPr>
            <w:pStyle w:val="Innehll6"/>
            <w:rPr>
              <w:rFonts w:asciiTheme="minorHAnsi" w:eastAsiaTheme="minorEastAsia" w:hAnsiTheme="minorHAnsi" w:cstheme="minorBidi"/>
              <w:sz w:val="22"/>
              <w:szCs w:val="22"/>
              <w:lang w:eastAsia="sv-SE"/>
            </w:rPr>
          </w:pPr>
          <w:hyperlink w:anchor="_Toc19298933" w:history="1">
            <w:r w:rsidR="001A2164" w:rsidRPr="00A947C6">
              <w:rPr>
                <w:rStyle w:val="Hyperlnk"/>
              </w:rPr>
              <w:t>Skatt på kapitalägande – kapital- och egendomsskatter</w:t>
            </w:r>
            <w:r w:rsidR="001A2164">
              <w:rPr>
                <w:webHidden/>
              </w:rPr>
              <w:tab/>
            </w:r>
            <w:r w:rsidR="001A2164">
              <w:rPr>
                <w:webHidden/>
              </w:rPr>
              <w:fldChar w:fldCharType="begin"/>
            </w:r>
            <w:r w:rsidR="001A2164">
              <w:rPr>
                <w:webHidden/>
              </w:rPr>
              <w:instrText xml:space="preserve"> PAGEREF _Toc19298933 \h </w:instrText>
            </w:r>
            <w:r w:rsidR="001A2164">
              <w:rPr>
                <w:webHidden/>
              </w:rPr>
            </w:r>
            <w:r w:rsidR="001A2164">
              <w:rPr>
                <w:webHidden/>
              </w:rPr>
              <w:fldChar w:fldCharType="separate"/>
            </w:r>
            <w:r>
              <w:rPr>
                <w:webHidden/>
              </w:rPr>
              <w:t>224</w:t>
            </w:r>
            <w:r w:rsidR="001A2164">
              <w:rPr>
                <w:webHidden/>
              </w:rPr>
              <w:fldChar w:fldCharType="end"/>
            </w:r>
          </w:hyperlink>
        </w:p>
        <w:p w14:paraId="68E53CA1" w14:textId="017EC095" w:rsidR="001A2164" w:rsidRDefault="00757DA4">
          <w:pPr>
            <w:pStyle w:val="Innehll2"/>
            <w:rPr>
              <w:rFonts w:asciiTheme="minorHAnsi" w:eastAsiaTheme="minorEastAsia" w:hAnsiTheme="minorHAnsi" w:cstheme="minorBidi"/>
              <w:szCs w:val="22"/>
              <w:lang w:eastAsia="sv-SE"/>
            </w:rPr>
          </w:pPr>
          <w:hyperlink w:anchor="_Toc19298934" w:history="1">
            <w:r w:rsidR="001A2164" w:rsidRPr="00A947C6">
              <w:rPr>
                <w:rStyle w:val="Hyperlnk"/>
              </w:rPr>
              <w:t>12.10</w:t>
            </w:r>
            <w:r w:rsidR="001A2164">
              <w:rPr>
                <w:rFonts w:asciiTheme="minorHAnsi" w:eastAsiaTheme="minorEastAsia" w:hAnsiTheme="minorHAnsi" w:cstheme="minorBidi"/>
                <w:szCs w:val="22"/>
                <w:lang w:eastAsia="sv-SE"/>
              </w:rPr>
              <w:tab/>
            </w:r>
            <w:r w:rsidR="001A2164" w:rsidRPr="00A947C6">
              <w:rPr>
                <w:rStyle w:val="Hyperlnk"/>
              </w:rPr>
              <w:t>Ett system för anstånd med betalning av kupongskatt i vissa fall</w:t>
            </w:r>
            <w:r w:rsidR="001A2164">
              <w:rPr>
                <w:webHidden/>
              </w:rPr>
              <w:tab/>
            </w:r>
            <w:r w:rsidR="001A2164">
              <w:rPr>
                <w:webHidden/>
              </w:rPr>
              <w:fldChar w:fldCharType="begin"/>
            </w:r>
            <w:r w:rsidR="001A2164">
              <w:rPr>
                <w:webHidden/>
              </w:rPr>
              <w:instrText xml:space="preserve"> PAGEREF _Toc19298934 \h </w:instrText>
            </w:r>
            <w:r w:rsidR="001A2164">
              <w:rPr>
                <w:webHidden/>
              </w:rPr>
            </w:r>
            <w:r w:rsidR="001A2164">
              <w:rPr>
                <w:webHidden/>
              </w:rPr>
              <w:fldChar w:fldCharType="separate"/>
            </w:r>
            <w:r>
              <w:rPr>
                <w:webHidden/>
              </w:rPr>
              <w:t>224</w:t>
            </w:r>
            <w:r w:rsidR="001A2164">
              <w:rPr>
                <w:webHidden/>
              </w:rPr>
              <w:fldChar w:fldCharType="end"/>
            </w:r>
          </w:hyperlink>
        </w:p>
        <w:p w14:paraId="3D53D996" w14:textId="2C17E0DE" w:rsidR="001A2164" w:rsidRDefault="00757DA4">
          <w:pPr>
            <w:pStyle w:val="Innehll2"/>
            <w:rPr>
              <w:rFonts w:asciiTheme="minorHAnsi" w:eastAsiaTheme="minorEastAsia" w:hAnsiTheme="minorHAnsi" w:cstheme="minorBidi"/>
              <w:szCs w:val="22"/>
              <w:lang w:eastAsia="sv-SE"/>
            </w:rPr>
          </w:pPr>
          <w:hyperlink w:anchor="_Toc19298935" w:history="1">
            <w:r w:rsidR="001A2164" w:rsidRPr="00A947C6">
              <w:rPr>
                <w:rStyle w:val="Hyperlnk"/>
              </w:rPr>
              <w:t>12.11</w:t>
            </w:r>
            <w:r w:rsidR="001A2164">
              <w:rPr>
                <w:rFonts w:asciiTheme="minorHAnsi" w:eastAsiaTheme="minorEastAsia" w:hAnsiTheme="minorHAnsi" w:cstheme="minorBidi"/>
                <w:szCs w:val="22"/>
                <w:lang w:eastAsia="sv-SE"/>
              </w:rPr>
              <w:tab/>
            </w:r>
            <w:r w:rsidR="001A2164" w:rsidRPr="00A947C6">
              <w:rPr>
                <w:rStyle w:val="Hyperlnk"/>
              </w:rPr>
              <w:t xml:space="preserve">Höjt tak för uppskov med kapitalvinst vid avyttring av </w:t>
            </w:r>
            <w:r w:rsidR="001A2164">
              <w:rPr>
                <w:rStyle w:val="Hyperlnk"/>
              </w:rPr>
              <w:br/>
            </w:r>
            <w:r w:rsidR="001A2164" w:rsidRPr="00A947C6">
              <w:rPr>
                <w:rStyle w:val="Hyperlnk"/>
              </w:rPr>
              <w:t>privatbostad</w:t>
            </w:r>
            <w:r w:rsidR="001A2164">
              <w:rPr>
                <w:webHidden/>
              </w:rPr>
              <w:tab/>
            </w:r>
            <w:r w:rsidR="001A2164">
              <w:rPr>
                <w:webHidden/>
              </w:rPr>
              <w:fldChar w:fldCharType="begin"/>
            </w:r>
            <w:r w:rsidR="001A2164">
              <w:rPr>
                <w:webHidden/>
              </w:rPr>
              <w:instrText xml:space="preserve"> PAGEREF _Toc19298935 \h </w:instrText>
            </w:r>
            <w:r w:rsidR="001A2164">
              <w:rPr>
                <w:webHidden/>
              </w:rPr>
            </w:r>
            <w:r w:rsidR="001A2164">
              <w:rPr>
                <w:webHidden/>
              </w:rPr>
              <w:fldChar w:fldCharType="separate"/>
            </w:r>
            <w:r>
              <w:rPr>
                <w:webHidden/>
              </w:rPr>
              <w:t>225</w:t>
            </w:r>
            <w:r w:rsidR="001A2164">
              <w:rPr>
                <w:webHidden/>
              </w:rPr>
              <w:fldChar w:fldCharType="end"/>
            </w:r>
          </w:hyperlink>
        </w:p>
        <w:p w14:paraId="54CF14F3" w14:textId="32005842" w:rsidR="001A2164" w:rsidRDefault="00757DA4">
          <w:pPr>
            <w:pStyle w:val="Innehll6"/>
            <w:rPr>
              <w:rFonts w:asciiTheme="minorHAnsi" w:eastAsiaTheme="minorEastAsia" w:hAnsiTheme="minorHAnsi" w:cstheme="minorBidi"/>
              <w:sz w:val="22"/>
              <w:szCs w:val="22"/>
              <w:lang w:eastAsia="sv-SE"/>
            </w:rPr>
          </w:pPr>
          <w:hyperlink w:anchor="_Toc19298936" w:history="1">
            <w:r w:rsidR="001A2164" w:rsidRPr="00A947C6">
              <w:rPr>
                <w:rStyle w:val="Hyperlnk"/>
              </w:rPr>
              <w:t>Skatt på kapitalägande – företagsskatter</w:t>
            </w:r>
            <w:r w:rsidR="001A2164">
              <w:rPr>
                <w:webHidden/>
              </w:rPr>
              <w:tab/>
            </w:r>
            <w:r w:rsidR="001A2164">
              <w:rPr>
                <w:webHidden/>
              </w:rPr>
              <w:fldChar w:fldCharType="begin"/>
            </w:r>
            <w:r w:rsidR="001A2164">
              <w:rPr>
                <w:webHidden/>
              </w:rPr>
              <w:instrText xml:space="preserve"> PAGEREF _Toc19298936 \h </w:instrText>
            </w:r>
            <w:r w:rsidR="001A2164">
              <w:rPr>
                <w:webHidden/>
              </w:rPr>
            </w:r>
            <w:r w:rsidR="001A2164">
              <w:rPr>
                <w:webHidden/>
              </w:rPr>
              <w:fldChar w:fldCharType="separate"/>
            </w:r>
            <w:r>
              <w:rPr>
                <w:webHidden/>
              </w:rPr>
              <w:t>225</w:t>
            </w:r>
            <w:r w:rsidR="001A2164">
              <w:rPr>
                <w:webHidden/>
              </w:rPr>
              <w:fldChar w:fldCharType="end"/>
            </w:r>
          </w:hyperlink>
        </w:p>
        <w:p w14:paraId="276396BB" w14:textId="799DD3ED" w:rsidR="001A2164" w:rsidRDefault="00757DA4">
          <w:pPr>
            <w:pStyle w:val="Innehll2"/>
            <w:rPr>
              <w:rFonts w:asciiTheme="minorHAnsi" w:eastAsiaTheme="minorEastAsia" w:hAnsiTheme="minorHAnsi" w:cstheme="minorBidi"/>
              <w:szCs w:val="22"/>
              <w:lang w:eastAsia="sv-SE"/>
            </w:rPr>
          </w:pPr>
          <w:hyperlink w:anchor="_Toc19298937" w:history="1">
            <w:r w:rsidR="001A2164" w:rsidRPr="00A947C6">
              <w:rPr>
                <w:rStyle w:val="Hyperlnk"/>
              </w:rPr>
              <w:t>12.12</w:t>
            </w:r>
            <w:r w:rsidR="001A2164">
              <w:rPr>
                <w:rFonts w:asciiTheme="minorHAnsi" w:eastAsiaTheme="minorEastAsia" w:hAnsiTheme="minorHAnsi" w:cstheme="minorBidi"/>
                <w:szCs w:val="22"/>
                <w:lang w:eastAsia="sv-SE"/>
              </w:rPr>
              <w:tab/>
            </w:r>
            <w:r w:rsidR="001A2164" w:rsidRPr="00A947C6">
              <w:rPr>
                <w:rStyle w:val="Hyperlnk"/>
              </w:rPr>
              <w:t>Skatt på finanssektorn</w:t>
            </w:r>
            <w:r w:rsidR="001A2164">
              <w:rPr>
                <w:webHidden/>
              </w:rPr>
              <w:tab/>
            </w:r>
            <w:r w:rsidR="001A2164">
              <w:rPr>
                <w:webHidden/>
              </w:rPr>
              <w:fldChar w:fldCharType="begin"/>
            </w:r>
            <w:r w:rsidR="001A2164">
              <w:rPr>
                <w:webHidden/>
              </w:rPr>
              <w:instrText xml:space="preserve"> PAGEREF _Toc19298937 \h </w:instrText>
            </w:r>
            <w:r w:rsidR="001A2164">
              <w:rPr>
                <w:webHidden/>
              </w:rPr>
            </w:r>
            <w:r w:rsidR="001A2164">
              <w:rPr>
                <w:webHidden/>
              </w:rPr>
              <w:fldChar w:fldCharType="separate"/>
            </w:r>
            <w:r>
              <w:rPr>
                <w:webHidden/>
              </w:rPr>
              <w:t>225</w:t>
            </w:r>
            <w:r w:rsidR="001A2164">
              <w:rPr>
                <w:webHidden/>
              </w:rPr>
              <w:fldChar w:fldCharType="end"/>
            </w:r>
          </w:hyperlink>
        </w:p>
        <w:p w14:paraId="329A3F5A" w14:textId="1FC2668C" w:rsidR="001A2164" w:rsidRDefault="00757DA4">
          <w:pPr>
            <w:pStyle w:val="Innehll6"/>
            <w:rPr>
              <w:rFonts w:asciiTheme="minorHAnsi" w:eastAsiaTheme="minorEastAsia" w:hAnsiTheme="minorHAnsi" w:cstheme="minorBidi"/>
              <w:sz w:val="22"/>
              <w:szCs w:val="22"/>
              <w:lang w:eastAsia="sv-SE"/>
            </w:rPr>
          </w:pPr>
          <w:hyperlink w:anchor="_Toc19298938" w:history="1">
            <w:r w:rsidR="001A2164" w:rsidRPr="00A947C6">
              <w:rPr>
                <w:rStyle w:val="Hyperlnk"/>
              </w:rPr>
              <w:t>Skatt på konsumtion m.m. – energi- och miljöskatter</w:t>
            </w:r>
            <w:r w:rsidR="001A2164">
              <w:rPr>
                <w:webHidden/>
              </w:rPr>
              <w:tab/>
            </w:r>
            <w:r w:rsidR="001A2164">
              <w:rPr>
                <w:webHidden/>
              </w:rPr>
              <w:fldChar w:fldCharType="begin"/>
            </w:r>
            <w:r w:rsidR="001A2164">
              <w:rPr>
                <w:webHidden/>
              </w:rPr>
              <w:instrText xml:space="preserve"> PAGEREF _Toc19298938 \h </w:instrText>
            </w:r>
            <w:r w:rsidR="001A2164">
              <w:rPr>
                <w:webHidden/>
              </w:rPr>
            </w:r>
            <w:r w:rsidR="001A2164">
              <w:rPr>
                <w:webHidden/>
              </w:rPr>
              <w:fldChar w:fldCharType="separate"/>
            </w:r>
            <w:r>
              <w:rPr>
                <w:webHidden/>
              </w:rPr>
              <w:t>226</w:t>
            </w:r>
            <w:r w:rsidR="001A2164">
              <w:rPr>
                <w:webHidden/>
              </w:rPr>
              <w:fldChar w:fldCharType="end"/>
            </w:r>
          </w:hyperlink>
        </w:p>
        <w:p w14:paraId="627D3B1B" w14:textId="077885A1" w:rsidR="001A2164" w:rsidRDefault="00757DA4">
          <w:pPr>
            <w:pStyle w:val="Innehll2"/>
            <w:rPr>
              <w:rFonts w:asciiTheme="minorHAnsi" w:eastAsiaTheme="minorEastAsia" w:hAnsiTheme="minorHAnsi" w:cstheme="minorBidi"/>
              <w:szCs w:val="22"/>
              <w:lang w:eastAsia="sv-SE"/>
            </w:rPr>
          </w:pPr>
          <w:hyperlink w:anchor="_Toc19298939" w:history="1">
            <w:r w:rsidR="001A2164" w:rsidRPr="00A947C6">
              <w:rPr>
                <w:rStyle w:val="Hyperlnk"/>
              </w:rPr>
              <w:t>12.13</w:t>
            </w:r>
            <w:r w:rsidR="001A2164">
              <w:rPr>
                <w:rFonts w:asciiTheme="minorHAnsi" w:eastAsiaTheme="minorEastAsia" w:hAnsiTheme="minorHAnsi" w:cstheme="minorBidi"/>
                <w:szCs w:val="22"/>
                <w:lang w:eastAsia="sv-SE"/>
              </w:rPr>
              <w:tab/>
            </w:r>
            <w:r w:rsidR="001A2164" w:rsidRPr="00A947C6">
              <w:rPr>
                <w:rStyle w:val="Hyperlnk"/>
              </w:rPr>
              <w:t>Skatt på avfallsförbränning</w:t>
            </w:r>
            <w:r w:rsidR="001A2164">
              <w:rPr>
                <w:webHidden/>
              </w:rPr>
              <w:tab/>
            </w:r>
            <w:r w:rsidR="001A2164">
              <w:rPr>
                <w:webHidden/>
              </w:rPr>
              <w:fldChar w:fldCharType="begin"/>
            </w:r>
            <w:r w:rsidR="001A2164">
              <w:rPr>
                <w:webHidden/>
              </w:rPr>
              <w:instrText xml:space="preserve"> PAGEREF _Toc19298939 \h </w:instrText>
            </w:r>
            <w:r w:rsidR="001A2164">
              <w:rPr>
                <w:webHidden/>
              </w:rPr>
            </w:r>
            <w:r w:rsidR="001A2164">
              <w:rPr>
                <w:webHidden/>
              </w:rPr>
              <w:fldChar w:fldCharType="separate"/>
            </w:r>
            <w:r>
              <w:rPr>
                <w:webHidden/>
              </w:rPr>
              <w:t>226</w:t>
            </w:r>
            <w:r w:rsidR="001A2164">
              <w:rPr>
                <w:webHidden/>
              </w:rPr>
              <w:fldChar w:fldCharType="end"/>
            </w:r>
          </w:hyperlink>
        </w:p>
        <w:p w14:paraId="79516BB9" w14:textId="039313F0" w:rsidR="001A2164" w:rsidRDefault="00757DA4">
          <w:pPr>
            <w:pStyle w:val="Innehll2"/>
            <w:rPr>
              <w:rFonts w:asciiTheme="minorHAnsi" w:eastAsiaTheme="minorEastAsia" w:hAnsiTheme="minorHAnsi" w:cstheme="minorBidi"/>
              <w:szCs w:val="22"/>
              <w:lang w:eastAsia="sv-SE"/>
            </w:rPr>
          </w:pPr>
          <w:hyperlink w:anchor="_Toc19298940" w:history="1">
            <w:r w:rsidR="001A2164" w:rsidRPr="00A947C6">
              <w:rPr>
                <w:rStyle w:val="Hyperlnk"/>
              </w:rPr>
              <w:t>12.14</w:t>
            </w:r>
            <w:r w:rsidR="001A2164">
              <w:rPr>
                <w:rFonts w:asciiTheme="minorHAnsi" w:eastAsiaTheme="minorEastAsia" w:hAnsiTheme="minorHAnsi" w:cstheme="minorBidi"/>
                <w:szCs w:val="22"/>
                <w:lang w:eastAsia="sv-SE"/>
              </w:rPr>
              <w:tab/>
            </w:r>
            <w:r w:rsidR="001A2164" w:rsidRPr="00A947C6">
              <w:rPr>
                <w:rStyle w:val="Hyperlnk"/>
              </w:rPr>
              <w:t>Justerad skatt på drivmedel</w:t>
            </w:r>
            <w:r w:rsidR="001A2164">
              <w:rPr>
                <w:webHidden/>
              </w:rPr>
              <w:tab/>
            </w:r>
            <w:r w:rsidR="001A2164">
              <w:rPr>
                <w:webHidden/>
              </w:rPr>
              <w:fldChar w:fldCharType="begin"/>
            </w:r>
            <w:r w:rsidR="001A2164">
              <w:rPr>
                <w:webHidden/>
              </w:rPr>
              <w:instrText xml:space="preserve"> PAGEREF _Toc19298940 \h </w:instrText>
            </w:r>
            <w:r w:rsidR="001A2164">
              <w:rPr>
                <w:webHidden/>
              </w:rPr>
            </w:r>
            <w:r w:rsidR="001A2164">
              <w:rPr>
                <w:webHidden/>
              </w:rPr>
              <w:fldChar w:fldCharType="separate"/>
            </w:r>
            <w:r>
              <w:rPr>
                <w:webHidden/>
              </w:rPr>
              <w:t>226</w:t>
            </w:r>
            <w:r w:rsidR="001A2164">
              <w:rPr>
                <w:webHidden/>
              </w:rPr>
              <w:fldChar w:fldCharType="end"/>
            </w:r>
          </w:hyperlink>
        </w:p>
        <w:p w14:paraId="439E8E25" w14:textId="4676EE15" w:rsidR="001A2164" w:rsidRDefault="00757DA4">
          <w:pPr>
            <w:pStyle w:val="Innehll6"/>
            <w:rPr>
              <w:rFonts w:asciiTheme="minorHAnsi" w:eastAsiaTheme="minorEastAsia" w:hAnsiTheme="minorHAnsi" w:cstheme="minorBidi"/>
              <w:sz w:val="22"/>
              <w:szCs w:val="22"/>
              <w:lang w:eastAsia="sv-SE"/>
            </w:rPr>
          </w:pPr>
          <w:hyperlink w:anchor="_Toc19298941" w:history="1">
            <w:r w:rsidR="001A2164" w:rsidRPr="00A947C6">
              <w:rPr>
                <w:rStyle w:val="Hyperlnk"/>
              </w:rPr>
              <w:t>Skatt på konsumtion m.m. – övriga punktskatter</w:t>
            </w:r>
            <w:r w:rsidR="001A2164">
              <w:rPr>
                <w:webHidden/>
              </w:rPr>
              <w:tab/>
            </w:r>
            <w:r w:rsidR="001A2164">
              <w:rPr>
                <w:webHidden/>
              </w:rPr>
              <w:fldChar w:fldCharType="begin"/>
            </w:r>
            <w:r w:rsidR="001A2164">
              <w:rPr>
                <w:webHidden/>
              </w:rPr>
              <w:instrText xml:space="preserve"> PAGEREF _Toc19298941 \h </w:instrText>
            </w:r>
            <w:r w:rsidR="001A2164">
              <w:rPr>
                <w:webHidden/>
              </w:rPr>
            </w:r>
            <w:r w:rsidR="001A2164">
              <w:rPr>
                <w:webHidden/>
              </w:rPr>
              <w:fldChar w:fldCharType="separate"/>
            </w:r>
            <w:r>
              <w:rPr>
                <w:webHidden/>
              </w:rPr>
              <w:t>227</w:t>
            </w:r>
            <w:r w:rsidR="001A2164">
              <w:rPr>
                <w:webHidden/>
              </w:rPr>
              <w:fldChar w:fldCharType="end"/>
            </w:r>
          </w:hyperlink>
        </w:p>
        <w:p w14:paraId="34BFF7AF" w14:textId="0523F425" w:rsidR="001A2164" w:rsidRDefault="00757DA4">
          <w:pPr>
            <w:pStyle w:val="Innehll2"/>
            <w:rPr>
              <w:rFonts w:asciiTheme="minorHAnsi" w:eastAsiaTheme="minorEastAsia" w:hAnsiTheme="minorHAnsi" w:cstheme="minorBidi"/>
              <w:szCs w:val="22"/>
              <w:lang w:eastAsia="sv-SE"/>
            </w:rPr>
          </w:pPr>
          <w:hyperlink w:anchor="_Toc19298942" w:history="1">
            <w:r w:rsidR="001A2164" w:rsidRPr="00A947C6">
              <w:rPr>
                <w:rStyle w:val="Hyperlnk"/>
              </w:rPr>
              <w:t>12.15</w:t>
            </w:r>
            <w:r w:rsidR="001A2164">
              <w:rPr>
                <w:rFonts w:asciiTheme="minorHAnsi" w:eastAsiaTheme="minorEastAsia" w:hAnsiTheme="minorHAnsi" w:cstheme="minorBidi"/>
                <w:szCs w:val="22"/>
                <w:lang w:eastAsia="sv-SE"/>
              </w:rPr>
              <w:tab/>
            </w:r>
            <w:r w:rsidR="001A2164" w:rsidRPr="00A947C6">
              <w:rPr>
                <w:rStyle w:val="Hyperlnk"/>
              </w:rPr>
              <w:t>Sänkt reklamskatt</w:t>
            </w:r>
            <w:r w:rsidR="001A2164">
              <w:rPr>
                <w:webHidden/>
              </w:rPr>
              <w:tab/>
            </w:r>
            <w:r w:rsidR="001A2164">
              <w:rPr>
                <w:webHidden/>
              </w:rPr>
              <w:fldChar w:fldCharType="begin"/>
            </w:r>
            <w:r w:rsidR="001A2164">
              <w:rPr>
                <w:webHidden/>
              </w:rPr>
              <w:instrText xml:space="preserve"> PAGEREF _Toc19298942 \h </w:instrText>
            </w:r>
            <w:r w:rsidR="001A2164">
              <w:rPr>
                <w:webHidden/>
              </w:rPr>
            </w:r>
            <w:r w:rsidR="001A2164">
              <w:rPr>
                <w:webHidden/>
              </w:rPr>
              <w:fldChar w:fldCharType="separate"/>
            </w:r>
            <w:r>
              <w:rPr>
                <w:webHidden/>
              </w:rPr>
              <w:t>227</w:t>
            </w:r>
            <w:r w:rsidR="001A2164">
              <w:rPr>
                <w:webHidden/>
              </w:rPr>
              <w:fldChar w:fldCharType="end"/>
            </w:r>
          </w:hyperlink>
        </w:p>
        <w:p w14:paraId="438DD109" w14:textId="480C8FE7" w:rsidR="001A2164" w:rsidRDefault="00757DA4">
          <w:pPr>
            <w:pStyle w:val="Innehll3"/>
            <w:rPr>
              <w:rFonts w:asciiTheme="minorHAnsi" w:eastAsiaTheme="minorEastAsia" w:hAnsiTheme="minorHAnsi" w:cstheme="minorBidi"/>
              <w:szCs w:val="22"/>
              <w:lang w:eastAsia="sv-SE"/>
            </w:rPr>
          </w:pPr>
          <w:hyperlink w:anchor="_Toc19298943" w:history="1">
            <w:r w:rsidR="001A2164" w:rsidRPr="00A947C6">
              <w:rPr>
                <w:rStyle w:val="Hyperlnk"/>
              </w:rPr>
              <w:t>12.15.1</w:t>
            </w:r>
            <w:r w:rsidR="001A2164">
              <w:rPr>
                <w:rFonts w:asciiTheme="minorHAnsi" w:eastAsiaTheme="minorEastAsia" w:hAnsiTheme="minorHAnsi" w:cstheme="minorBidi"/>
                <w:szCs w:val="22"/>
                <w:lang w:eastAsia="sv-SE"/>
              </w:rPr>
              <w:tab/>
            </w:r>
            <w:r w:rsidR="001A2164" w:rsidRPr="00A947C6">
              <w:rPr>
                <w:rStyle w:val="Hyperlnk"/>
              </w:rPr>
              <w:t>Ärendet och dess beredning</w:t>
            </w:r>
            <w:r w:rsidR="001A2164">
              <w:rPr>
                <w:webHidden/>
              </w:rPr>
              <w:tab/>
            </w:r>
            <w:r w:rsidR="001A2164">
              <w:rPr>
                <w:webHidden/>
              </w:rPr>
              <w:fldChar w:fldCharType="begin"/>
            </w:r>
            <w:r w:rsidR="001A2164">
              <w:rPr>
                <w:webHidden/>
              </w:rPr>
              <w:instrText xml:space="preserve"> PAGEREF _Toc19298943 \h </w:instrText>
            </w:r>
            <w:r w:rsidR="001A2164">
              <w:rPr>
                <w:webHidden/>
              </w:rPr>
            </w:r>
            <w:r w:rsidR="001A2164">
              <w:rPr>
                <w:webHidden/>
              </w:rPr>
              <w:fldChar w:fldCharType="separate"/>
            </w:r>
            <w:r>
              <w:rPr>
                <w:webHidden/>
              </w:rPr>
              <w:t>227</w:t>
            </w:r>
            <w:r w:rsidR="001A2164">
              <w:rPr>
                <w:webHidden/>
              </w:rPr>
              <w:fldChar w:fldCharType="end"/>
            </w:r>
          </w:hyperlink>
        </w:p>
        <w:p w14:paraId="329925A8" w14:textId="1005A034" w:rsidR="001A2164" w:rsidRDefault="00757DA4">
          <w:pPr>
            <w:pStyle w:val="Innehll3"/>
            <w:rPr>
              <w:rFonts w:asciiTheme="minorHAnsi" w:eastAsiaTheme="minorEastAsia" w:hAnsiTheme="minorHAnsi" w:cstheme="minorBidi"/>
              <w:szCs w:val="22"/>
              <w:lang w:eastAsia="sv-SE"/>
            </w:rPr>
          </w:pPr>
          <w:hyperlink w:anchor="_Toc19298944" w:history="1">
            <w:r w:rsidR="001A2164" w:rsidRPr="00A947C6">
              <w:rPr>
                <w:rStyle w:val="Hyperlnk"/>
              </w:rPr>
              <w:t>12.15.2</w:t>
            </w:r>
            <w:r w:rsidR="001A2164">
              <w:rPr>
                <w:rFonts w:asciiTheme="minorHAnsi" w:eastAsiaTheme="minorEastAsia" w:hAnsiTheme="minorHAnsi" w:cstheme="minorBidi"/>
                <w:szCs w:val="22"/>
                <w:lang w:eastAsia="sv-SE"/>
              </w:rPr>
              <w:tab/>
            </w:r>
            <w:r w:rsidR="001A2164" w:rsidRPr="00A947C6">
              <w:rPr>
                <w:rStyle w:val="Hyperlnk"/>
              </w:rPr>
              <w:t>Successivt avskaffande av reklamskatten</w:t>
            </w:r>
            <w:r w:rsidR="001A2164">
              <w:rPr>
                <w:webHidden/>
              </w:rPr>
              <w:tab/>
            </w:r>
            <w:r w:rsidR="001A2164">
              <w:rPr>
                <w:webHidden/>
              </w:rPr>
              <w:fldChar w:fldCharType="begin"/>
            </w:r>
            <w:r w:rsidR="001A2164">
              <w:rPr>
                <w:webHidden/>
              </w:rPr>
              <w:instrText xml:space="preserve"> PAGEREF _Toc19298944 \h </w:instrText>
            </w:r>
            <w:r w:rsidR="001A2164">
              <w:rPr>
                <w:webHidden/>
              </w:rPr>
            </w:r>
            <w:r w:rsidR="001A2164">
              <w:rPr>
                <w:webHidden/>
              </w:rPr>
              <w:fldChar w:fldCharType="separate"/>
            </w:r>
            <w:r>
              <w:rPr>
                <w:webHidden/>
              </w:rPr>
              <w:t>228</w:t>
            </w:r>
            <w:r w:rsidR="001A2164">
              <w:rPr>
                <w:webHidden/>
              </w:rPr>
              <w:fldChar w:fldCharType="end"/>
            </w:r>
          </w:hyperlink>
        </w:p>
        <w:p w14:paraId="38465A46" w14:textId="18104AB8" w:rsidR="001A2164" w:rsidRDefault="00757DA4">
          <w:pPr>
            <w:pStyle w:val="Innehll3"/>
            <w:rPr>
              <w:rFonts w:asciiTheme="minorHAnsi" w:eastAsiaTheme="minorEastAsia" w:hAnsiTheme="minorHAnsi" w:cstheme="minorBidi"/>
              <w:szCs w:val="22"/>
              <w:lang w:eastAsia="sv-SE"/>
            </w:rPr>
          </w:pPr>
          <w:hyperlink w:anchor="_Toc19298945" w:history="1">
            <w:r w:rsidR="001A2164" w:rsidRPr="00A947C6">
              <w:rPr>
                <w:rStyle w:val="Hyperlnk"/>
              </w:rPr>
              <w:t>12.15.3</w:t>
            </w:r>
            <w:r w:rsidR="001A2164">
              <w:rPr>
                <w:rFonts w:asciiTheme="minorHAnsi" w:eastAsiaTheme="minorEastAsia" w:hAnsiTheme="minorHAnsi" w:cstheme="minorBidi"/>
                <w:szCs w:val="22"/>
                <w:lang w:eastAsia="sv-SE"/>
              </w:rPr>
              <w:tab/>
            </w:r>
            <w:r w:rsidR="001A2164" w:rsidRPr="00A947C6">
              <w:rPr>
                <w:rStyle w:val="Hyperlnk"/>
              </w:rPr>
              <w:t>Gällande rätt</w:t>
            </w:r>
            <w:r w:rsidR="001A2164">
              <w:rPr>
                <w:webHidden/>
              </w:rPr>
              <w:tab/>
            </w:r>
            <w:r w:rsidR="001A2164">
              <w:rPr>
                <w:webHidden/>
              </w:rPr>
              <w:fldChar w:fldCharType="begin"/>
            </w:r>
            <w:r w:rsidR="001A2164">
              <w:rPr>
                <w:webHidden/>
              </w:rPr>
              <w:instrText xml:space="preserve"> PAGEREF _Toc19298945 \h </w:instrText>
            </w:r>
            <w:r w:rsidR="001A2164">
              <w:rPr>
                <w:webHidden/>
              </w:rPr>
            </w:r>
            <w:r w:rsidR="001A2164">
              <w:rPr>
                <w:webHidden/>
              </w:rPr>
              <w:fldChar w:fldCharType="separate"/>
            </w:r>
            <w:r>
              <w:rPr>
                <w:webHidden/>
              </w:rPr>
              <w:t>229</w:t>
            </w:r>
            <w:r w:rsidR="001A2164">
              <w:rPr>
                <w:webHidden/>
              </w:rPr>
              <w:fldChar w:fldCharType="end"/>
            </w:r>
          </w:hyperlink>
        </w:p>
        <w:p w14:paraId="7E020AC4" w14:textId="16E6484E" w:rsidR="001A2164" w:rsidRDefault="00757DA4">
          <w:pPr>
            <w:pStyle w:val="Innehll3"/>
            <w:rPr>
              <w:rFonts w:asciiTheme="minorHAnsi" w:eastAsiaTheme="minorEastAsia" w:hAnsiTheme="minorHAnsi" w:cstheme="minorBidi"/>
              <w:szCs w:val="22"/>
              <w:lang w:eastAsia="sv-SE"/>
            </w:rPr>
          </w:pPr>
          <w:hyperlink w:anchor="_Toc19298946" w:history="1">
            <w:r w:rsidR="001A2164" w:rsidRPr="00A947C6">
              <w:rPr>
                <w:rStyle w:val="Hyperlnk"/>
              </w:rPr>
              <w:t>12.15.4</w:t>
            </w:r>
            <w:r w:rsidR="001A2164">
              <w:rPr>
                <w:rFonts w:asciiTheme="minorHAnsi" w:eastAsiaTheme="minorEastAsia" w:hAnsiTheme="minorHAnsi" w:cstheme="minorBidi"/>
                <w:szCs w:val="22"/>
                <w:lang w:eastAsia="sv-SE"/>
              </w:rPr>
              <w:tab/>
            </w:r>
            <w:r w:rsidR="001A2164" w:rsidRPr="00A947C6">
              <w:rPr>
                <w:rStyle w:val="Hyperlnk"/>
              </w:rPr>
              <w:t>Sänkt reklamskatt 2020</w:t>
            </w:r>
            <w:r w:rsidR="001A2164">
              <w:rPr>
                <w:webHidden/>
              </w:rPr>
              <w:tab/>
            </w:r>
            <w:r w:rsidR="001A2164">
              <w:rPr>
                <w:webHidden/>
              </w:rPr>
              <w:fldChar w:fldCharType="begin"/>
            </w:r>
            <w:r w:rsidR="001A2164">
              <w:rPr>
                <w:webHidden/>
              </w:rPr>
              <w:instrText xml:space="preserve"> PAGEREF _Toc19298946 \h </w:instrText>
            </w:r>
            <w:r w:rsidR="001A2164">
              <w:rPr>
                <w:webHidden/>
              </w:rPr>
            </w:r>
            <w:r w:rsidR="001A2164">
              <w:rPr>
                <w:webHidden/>
              </w:rPr>
              <w:fldChar w:fldCharType="separate"/>
            </w:r>
            <w:r>
              <w:rPr>
                <w:webHidden/>
              </w:rPr>
              <w:t>229</w:t>
            </w:r>
            <w:r w:rsidR="001A2164">
              <w:rPr>
                <w:webHidden/>
              </w:rPr>
              <w:fldChar w:fldCharType="end"/>
            </w:r>
          </w:hyperlink>
        </w:p>
        <w:p w14:paraId="2F63EB27" w14:textId="4A28DFC8" w:rsidR="001A2164" w:rsidRDefault="00757DA4">
          <w:pPr>
            <w:pStyle w:val="Innehll3"/>
            <w:rPr>
              <w:rFonts w:asciiTheme="minorHAnsi" w:eastAsiaTheme="minorEastAsia" w:hAnsiTheme="minorHAnsi" w:cstheme="minorBidi"/>
              <w:szCs w:val="22"/>
              <w:lang w:eastAsia="sv-SE"/>
            </w:rPr>
          </w:pPr>
          <w:hyperlink w:anchor="_Toc19298947" w:history="1">
            <w:r w:rsidR="001A2164" w:rsidRPr="00A947C6">
              <w:rPr>
                <w:rStyle w:val="Hyperlnk"/>
              </w:rPr>
              <w:t>12.15.5</w:t>
            </w:r>
            <w:r w:rsidR="001A2164">
              <w:rPr>
                <w:rFonts w:asciiTheme="minorHAnsi" w:eastAsiaTheme="minorEastAsia" w:hAnsiTheme="minorHAnsi" w:cstheme="minorBidi"/>
                <w:szCs w:val="22"/>
                <w:lang w:eastAsia="sv-SE"/>
              </w:rPr>
              <w:tab/>
            </w:r>
            <w:r w:rsidR="001A2164" w:rsidRPr="00A947C6">
              <w:rPr>
                <w:rStyle w:val="Hyperlnk"/>
              </w:rPr>
              <w:t>Konsekvensanalys</w:t>
            </w:r>
            <w:r w:rsidR="001A2164">
              <w:rPr>
                <w:webHidden/>
              </w:rPr>
              <w:tab/>
            </w:r>
            <w:r w:rsidR="001A2164">
              <w:rPr>
                <w:webHidden/>
              </w:rPr>
              <w:fldChar w:fldCharType="begin"/>
            </w:r>
            <w:r w:rsidR="001A2164">
              <w:rPr>
                <w:webHidden/>
              </w:rPr>
              <w:instrText xml:space="preserve"> PAGEREF _Toc19298947 \h </w:instrText>
            </w:r>
            <w:r w:rsidR="001A2164">
              <w:rPr>
                <w:webHidden/>
              </w:rPr>
            </w:r>
            <w:r w:rsidR="001A2164">
              <w:rPr>
                <w:webHidden/>
              </w:rPr>
              <w:fldChar w:fldCharType="separate"/>
            </w:r>
            <w:r>
              <w:rPr>
                <w:webHidden/>
              </w:rPr>
              <w:t>230</w:t>
            </w:r>
            <w:r w:rsidR="001A2164">
              <w:rPr>
                <w:webHidden/>
              </w:rPr>
              <w:fldChar w:fldCharType="end"/>
            </w:r>
          </w:hyperlink>
        </w:p>
        <w:p w14:paraId="27410B04" w14:textId="1E9F6346" w:rsidR="001A2164" w:rsidRDefault="00757DA4">
          <w:pPr>
            <w:pStyle w:val="Innehll2"/>
            <w:rPr>
              <w:rFonts w:asciiTheme="minorHAnsi" w:eastAsiaTheme="minorEastAsia" w:hAnsiTheme="minorHAnsi" w:cstheme="minorBidi"/>
              <w:szCs w:val="22"/>
              <w:lang w:eastAsia="sv-SE"/>
            </w:rPr>
          </w:pPr>
          <w:hyperlink w:anchor="_Toc19298948" w:history="1">
            <w:r w:rsidR="001A2164" w:rsidRPr="00A947C6">
              <w:rPr>
                <w:rStyle w:val="Hyperlnk"/>
              </w:rPr>
              <w:t>12.16</w:t>
            </w:r>
            <w:r w:rsidR="001A2164">
              <w:rPr>
                <w:rFonts w:asciiTheme="minorHAnsi" w:eastAsiaTheme="minorEastAsia" w:hAnsiTheme="minorHAnsi" w:cstheme="minorBidi"/>
                <w:szCs w:val="22"/>
                <w:lang w:eastAsia="sv-SE"/>
              </w:rPr>
              <w:tab/>
            </w:r>
            <w:r w:rsidR="001A2164" w:rsidRPr="00A947C6">
              <w:rPr>
                <w:rStyle w:val="Hyperlnk"/>
              </w:rPr>
              <w:t>Skatt på plastbärkassar</w:t>
            </w:r>
            <w:r w:rsidR="001A2164">
              <w:rPr>
                <w:webHidden/>
              </w:rPr>
              <w:tab/>
            </w:r>
            <w:r w:rsidR="001A2164">
              <w:rPr>
                <w:webHidden/>
              </w:rPr>
              <w:fldChar w:fldCharType="begin"/>
            </w:r>
            <w:r w:rsidR="001A2164">
              <w:rPr>
                <w:webHidden/>
              </w:rPr>
              <w:instrText xml:space="preserve"> PAGEREF _Toc19298948 \h </w:instrText>
            </w:r>
            <w:r w:rsidR="001A2164">
              <w:rPr>
                <w:webHidden/>
              </w:rPr>
            </w:r>
            <w:r w:rsidR="001A2164">
              <w:rPr>
                <w:webHidden/>
              </w:rPr>
              <w:fldChar w:fldCharType="separate"/>
            </w:r>
            <w:r>
              <w:rPr>
                <w:webHidden/>
              </w:rPr>
              <w:t>231</w:t>
            </w:r>
            <w:r w:rsidR="001A2164">
              <w:rPr>
                <w:webHidden/>
              </w:rPr>
              <w:fldChar w:fldCharType="end"/>
            </w:r>
          </w:hyperlink>
        </w:p>
        <w:p w14:paraId="055055C0" w14:textId="7A7BA3FB" w:rsidR="001A2164" w:rsidRDefault="00757DA4">
          <w:pPr>
            <w:pStyle w:val="Innehll2"/>
            <w:rPr>
              <w:rFonts w:asciiTheme="minorHAnsi" w:eastAsiaTheme="minorEastAsia" w:hAnsiTheme="minorHAnsi" w:cstheme="minorBidi"/>
              <w:szCs w:val="22"/>
              <w:lang w:eastAsia="sv-SE"/>
            </w:rPr>
          </w:pPr>
          <w:hyperlink w:anchor="_Toc19298949" w:history="1">
            <w:r w:rsidR="001A2164" w:rsidRPr="00A947C6">
              <w:rPr>
                <w:rStyle w:val="Hyperlnk"/>
              </w:rPr>
              <w:t>12.17</w:t>
            </w:r>
            <w:r w:rsidR="001A2164">
              <w:rPr>
                <w:rFonts w:asciiTheme="minorHAnsi" w:eastAsiaTheme="minorEastAsia" w:hAnsiTheme="minorHAnsi" w:cstheme="minorBidi"/>
                <w:szCs w:val="22"/>
                <w:lang w:eastAsia="sv-SE"/>
              </w:rPr>
              <w:tab/>
            </w:r>
            <w:r w:rsidR="001A2164" w:rsidRPr="00A947C6">
              <w:rPr>
                <w:rStyle w:val="Hyperlnk"/>
              </w:rPr>
              <w:t>Utökad beskattning av utländska säljare avseende kemikalieskatt</w:t>
            </w:r>
            <w:r w:rsidR="001A2164">
              <w:rPr>
                <w:webHidden/>
              </w:rPr>
              <w:tab/>
            </w:r>
            <w:r w:rsidR="001A2164">
              <w:rPr>
                <w:webHidden/>
              </w:rPr>
              <w:fldChar w:fldCharType="begin"/>
            </w:r>
            <w:r w:rsidR="001A2164">
              <w:rPr>
                <w:webHidden/>
              </w:rPr>
              <w:instrText xml:space="preserve"> PAGEREF _Toc19298949 \h </w:instrText>
            </w:r>
            <w:r w:rsidR="001A2164">
              <w:rPr>
                <w:webHidden/>
              </w:rPr>
            </w:r>
            <w:r w:rsidR="001A2164">
              <w:rPr>
                <w:webHidden/>
              </w:rPr>
              <w:fldChar w:fldCharType="separate"/>
            </w:r>
            <w:r>
              <w:rPr>
                <w:webHidden/>
              </w:rPr>
              <w:t>232</w:t>
            </w:r>
            <w:r w:rsidR="001A2164">
              <w:rPr>
                <w:webHidden/>
              </w:rPr>
              <w:fldChar w:fldCharType="end"/>
            </w:r>
          </w:hyperlink>
        </w:p>
        <w:p w14:paraId="75F64A30" w14:textId="0EC970A1" w:rsidR="001A2164" w:rsidRDefault="00757DA4">
          <w:pPr>
            <w:pStyle w:val="Innehll2"/>
            <w:rPr>
              <w:rFonts w:asciiTheme="minorHAnsi" w:eastAsiaTheme="minorEastAsia" w:hAnsiTheme="minorHAnsi" w:cstheme="minorBidi"/>
              <w:szCs w:val="22"/>
              <w:lang w:eastAsia="sv-SE"/>
            </w:rPr>
          </w:pPr>
          <w:hyperlink w:anchor="_Toc19298950" w:history="1">
            <w:r w:rsidR="001A2164" w:rsidRPr="00A947C6">
              <w:rPr>
                <w:rStyle w:val="Hyperlnk"/>
              </w:rPr>
              <w:t>12.18</w:t>
            </w:r>
            <w:r w:rsidR="001A2164">
              <w:rPr>
                <w:rFonts w:asciiTheme="minorHAnsi" w:eastAsiaTheme="minorEastAsia" w:hAnsiTheme="minorHAnsi" w:cstheme="minorBidi"/>
                <w:szCs w:val="22"/>
                <w:lang w:eastAsia="sv-SE"/>
              </w:rPr>
              <w:tab/>
            </w:r>
            <w:r w:rsidR="001A2164" w:rsidRPr="00A947C6">
              <w:rPr>
                <w:rStyle w:val="Hyperlnk"/>
              </w:rPr>
              <w:t>Konsekvenser av obeskattad tobak</w:t>
            </w:r>
            <w:r w:rsidR="001A2164">
              <w:rPr>
                <w:webHidden/>
              </w:rPr>
              <w:tab/>
            </w:r>
            <w:r w:rsidR="001A2164">
              <w:rPr>
                <w:webHidden/>
              </w:rPr>
              <w:fldChar w:fldCharType="begin"/>
            </w:r>
            <w:r w:rsidR="001A2164">
              <w:rPr>
                <w:webHidden/>
              </w:rPr>
              <w:instrText xml:space="preserve"> PAGEREF _Toc19298950 \h </w:instrText>
            </w:r>
            <w:r w:rsidR="001A2164">
              <w:rPr>
                <w:webHidden/>
              </w:rPr>
            </w:r>
            <w:r w:rsidR="001A2164">
              <w:rPr>
                <w:webHidden/>
              </w:rPr>
              <w:fldChar w:fldCharType="separate"/>
            </w:r>
            <w:r>
              <w:rPr>
                <w:webHidden/>
              </w:rPr>
              <w:t>232</w:t>
            </w:r>
            <w:r w:rsidR="001A2164">
              <w:rPr>
                <w:webHidden/>
              </w:rPr>
              <w:fldChar w:fldCharType="end"/>
            </w:r>
          </w:hyperlink>
        </w:p>
        <w:p w14:paraId="0489106C" w14:textId="54331B97" w:rsidR="001A2164" w:rsidRDefault="00757DA4">
          <w:pPr>
            <w:pStyle w:val="Innehll6"/>
            <w:rPr>
              <w:rFonts w:asciiTheme="minorHAnsi" w:eastAsiaTheme="minorEastAsia" w:hAnsiTheme="minorHAnsi" w:cstheme="minorBidi"/>
              <w:sz w:val="22"/>
              <w:szCs w:val="22"/>
              <w:lang w:eastAsia="sv-SE"/>
            </w:rPr>
          </w:pPr>
          <w:hyperlink w:anchor="_Toc19298951" w:history="1">
            <w:r w:rsidR="001A2164" w:rsidRPr="00A947C6">
              <w:rPr>
                <w:rStyle w:val="Hyperlnk"/>
              </w:rPr>
              <w:t>Skatt på konsumtion m.m. – mervärdesskatt</w:t>
            </w:r>
            <w:r w:rsidR="001A2164">
              <w:rPr>
                <w:webHidden/>
              </w:rPr>
              <w:tab/>
            </w:r>
            <w:r w:rsidR="001A2164">
              <w:rPr>
                <w:webHidden/>
              </w:rPr>
              <w:fldChar w:fldCharType="begin"/>
            </w:r>
            <w:r w:rsidR="001A2164">
              <w:rPr>
                <w:webHidden/>
              </w:rPr>
              <w:instrText xml:space="preserve"> PAGEREF _Toc19298951 \h </w:instrText>
            </w:r>
            <w:r w:rsidR="001A2164">
              <w:rPr>
                <w:webHidden/>
              </w:rPr>
            </w:r>
            <w:r w:rsidR="001A2164">
              <w:rPr>
                <w:webHidden/>
              </w:rPr>
              <w:fldChar w:fldCharType="separate"/>
            </w:r>
            <w:r>
              <w:rPr>
                <w:webHidden/>
              </w:rPr>
              <w:t>233</w:t>
            </w:r>
            <w:r w:rsidR="001A2164">
              <w:rPr>
                <w:webHidden/>
              </w:rPr>
              <w:fldChar w:fldCharType="end"/>
            </w:r>
          </w:hyperlink>
        </w:p>
        <w:p w14:paraId="1947B1D0" w14:textId="375881C9" w:rsidR="001A2164" w:rsidRDefault="00757DA4">
          <w:pPr>
            <w:pStyle w:val="Innehll2"/>
            <w:rPr>
              <w:rFonts w:asciiTheme="minorHAnsi" w:eastAsiaTheme="minorEastAsia" w:hAnsiTheme="minorHAnsi" w:cstheme="minorBidi"/>
              <w:szCs w:val="22"/>
              <w:lang w:eastAsia="sv-SE"/>
            </w:rPr>
          </w:pPr>
          <w:hyperlink w:anchor="_Toc19298952" w:history="1">
            <w:r w:rsidR="001A2164" w:rsidRPr="00A947C6">
              <w:rPr>
                <w:rStyle w:val="Hyperlnk"/>
              </w:rPr>
              <w:t>12.19</w:t>
            </w:r>
            <w:r w:rsidR="001A2164">
              <w:rPr>
                <w:rFonts w:asciiTheme="minorHAnsi" w:eastAsiaTheme="minorEastAsia" w:hAnsiTheme="minorHAnsi" w:cstheme="minorBidi"/>
                <w:szCs w:val="22"/>
                <w:lang w:eastAsia="sv-SE"/>
              </w:rPr>
              <w:tab/>
            </w:r>
            <w:r w:rsidR="001A2164" w:rsidRPr="00A947C6">
              <w:rPr>
                <w:rStyle w:val="Hyperlnk"/>
              </w:rPr>
              <w:t>E-handelspaketet för mervärdesskatt</w:t>
            </w:r>
            <w:r w:rsidR="001A2164">
              <w:rPr>
                <w:webHidden/>
              </w:rPr>
              <w:tab/>
            </w:r>
            <w:r w:rsidR="001A2164">
              <w:rPr>
                <w:webHidden/>
              </w:rPr>
              <w:fldChar w:fldCharType="begin"/>
            </w:r>
            <w:r w:rsidR="001A2164">
              <w:rPr>
                <w:webHidden/>
              </w:rPr>
              <w:instrText xml:space="preserve"> PAGEREF _Toc19298952 \h </w:instrText>
            </w:r>
            <w:r w:rsidR="001A2164">
              <w:rPr>
                <w:webHidden/>
              </w:rPr>
            </w:r>
            <w:r w:rsidR="001A2164">
              <w:rPr>
                <w:webHidden/>
              </w:rPr>
              <w:fldChar w:fldCharType="separate"/>
            </w:r>
            <w:r>
              <w:rPr>
                <w:webHidden/>
              </w:rPr>
              <w:t>233</w:t>
            </w:r>
            <w:r w:rsidR="001A2164">
              <w:rPr>
                <w:webHidden/>
              </w:rPr>
              <w:fldChar w:fldCharType="end"/>
            </w:r>
          </w:hyperlink>
        </w:p>
        <w:p w14:paraId="6E7D4357" w14:textId="63997E82" w:rsidR="001A2164" w:rsidRDefault="00757DA4">
          <w:pPr>
            <w:pStyle w:val="Innehll6"/>
            <w:rPr>
              <w:rFonts w:asciiTheme="minorHAnsi" w:eastAsiaTheme="minorEastAsia" w:hAnsiTheme="minorHAnsi" w:cstheme="minorBidi"/>
              <w:sz w:val="22"/>
              <w:szCs w:val="22"/>
              <w:lang w:eastAsia="sv-SE"/>
            </w:rPr>
          </w:pPr>
          <w:hyperlink w:anchor="_Toc19298953" w:history="1">
            <w:r w:rsidR="001A2164" w:rsidRPr="00A947C6">
              <w:rPr>
                <w:rStyle w:val="Hyperlnk"/>
              </w:rPr>
              <w:t>Övriga skattefrågor</w:t>
            </w:r>
            <w:r w:rsidR="001A2164">
              <w:rPr>
                <w:webHidden/>
              </w:rPr>
              <w:tab/>
            </w:r>
            <w:r w:rsidR="001A2164">
              <w:rPr>
                <w:webHidden/>
              </w:rPr>
              <w:fldChar w:fldCharType="begin"/>
            </w:r>
            <w:r w:rsidR="001A2164">
              <w:rPr>
                <w:webHidden/>
              </w:rPr>
              <w:instrText xml:space="preserve"> PAGEREF _Toc19298953 \h </w:instrText>
            </w:r>
            <w:r w:rsidR="001A2164">
              <w:rPr>
                <w:webHidden/>
              </w:rPr>
            </w:r>
            <w:r w:rsidR="001A2164">
              <w:rPr>
                <w:webHidden/>
              </w:rPr>
              <w:fldChar w:fldCharType="separate"/>
            </w:r>
            <w:r>
              <w:rPr>
                <w:webHidden/>
              </w:rPr>
              <w:t>233</w:t>
            </w:r>
            <w:r w:rsidR="001A2164">
              <w:rPr>
                <w:webHidden/>
              </w:rPr>
              <w:fldChar w:fldCharType="end"/>
            </w:r>
          </w:hyperlink>
        </w:p>
        <w:p w14:paraId="568D4515" w14:textId="4D0409AC" w:rsidR="001A2164" w:rsidRDefault="00757DA4">
          <w:pPr>
            <w:pStyle w:val="Innehll2"/>
            <w:rPr>
              <w:rFonts w:asciiTheme="minorHAnsi" w:eastAsiaTheme="minorEastAsia" w:hAnsiTheme="minorHAnsi" w:cstheme="minorBidi"/>
              <w:szCs w:val="22"/>
              <w:lang w:eastAsia="sv-SE"/>
            </w:rPr>
          </w:pPr>
          <w:hyperlink w:anchor="_Toc19298954" w:history="1">
            <w:r w:rsidR="001A2164" w:rsidRPr="00A947C6">
              <w:rPr>
                <w:rStyle w:val="Hyperlnk"/>
              </w:rPr>
              <w:t>12.20</w:t>
            </w:r>
            <w:r w:rsidR="001A2164">
              <w:rPr>
                <w:rFonts w:asciiTheme="minorHAnsi" w:eastAsiaTheme="minorEastAsia" w:hAnsiTheme="minorHAnsi" w:cstheme="minorBidi"/>
                <w:szCs w:val="22"/>
                <w:lang w:eastAsia="sv-SE"/>
              </w:rPr>
              <w:tab/>
            </w:r>
            <w:r w:rsidR="001A2164" w:rsidRPr="00A947C6">
              <w:rPr>
                <w:rStyle w:val="Hyperlnk"/>
              </w:rPr>
              <w:t>Övriga åtgärder inom skatteförfarandet</w:t>
            </w:r>
            <w:r w:rsidR="001A2164">
              <w:rPr>
                <w:webHidden/>
              </w:rPr>
              <w:tab/>
            </w:r>
            <w:r w:rsidR="001A2164">
              <w:rPr>
                <w:webHidden/>
              </w:rPr>
              <w:fldChar w:fldCharType="begin"/>
            </w:r>
            <w:r w:rsidR="001A2164">
              <w:rPr>
                <w:webHidden/>
              </w:rPr>
              <w:instrText xml:space="preserve"> PAGEREF _Toc19298954 \h </w:instrText>
            </w:r>
            <w:r w:rsidR="001A2164">
              <w:rPr>
                <w:webHidden/>
              </w:rPr>
            </w:r>
            <w:r w:rsidR="001A2164">
              <w:rPr>
                <w:webHidden/>
              </w:rPr>
              <w:fldChar w:fldCharType="separate"/>
            </w:r>
            <w:r>
              <w:rPr>
                <w:webHidden/>
              </w:rPr>
              <w:t>233</w:t>
            </w:r>
            <w:r w:rsidR="001A2164">
              <w:rPr>
                <w:webHidden/>
              </w:rPr>
              <w:fldChar w:fldCharType="end"/>
            </w:r>
          </w:hyperlink>
        </w:p>
        <w:p w14:paraId="04A026CD" w14:textId="5C5E4215" w:rsidR="001A2164" w:rsidRDefault="00757DA4">
          <w:pPr>
            <w:pStyle w:val="Innehll2"/>
            <w:rPr>
              <w:rFonts w:asciiTheme="minorHAnsi" w:eastAsiaTheme="minorEastAsia" w:hAnsiTheme="minorHAnsi" w:cstheme="minorBidi"/>
              <w:szCs w:val="22"/>
              <w:lang w:eastAsia="sv-SE"/>
            </w:rPr>
          </w:pPr>
          <w:hyperlink w:anchor="_Toc19298955" w:history="1">
            <w:r w:rsidR="001A2164" w:rsidRPr="00A947C6">
              <w:rPr>
                <w:rStyle w:val="Hyperlnk"/>
              </w:rPr>
              <w:t>12.21</w:t>
            </w:r>
            <w:r w:rsidR="001A2164">
              <w:rPr>
                <w:rFonts w:asciiTheme="minorHAnsi" w:eastAsiaTheme="minorEastAsia" w:hAnsiTheme="minorHAnsi" w:cstheme="minorBidi"/>
                <w:szCs w:val="22"/>
                <w:lang w:eastAsia="sv-SE"/>
              </w:rPr>
              <w:tab/>
            </w:r>
            <w:r w:rsidR="001A2164" w:rsidRPr="00A947C6">
              <w:rPr>
                <w:rStyle w:val="Hyperlnk"/>
              </w:rPr>
              <w:t>Det internationella arbetet för att motverka skatteundandragande</w:t>
            </w:r>
            <w:r w:rsidR="001A2164">
              <w:rPr>
                <w:webHidden/>
              </w:rPr>
              <w:tab/>
            </w:r>
            <w:r w:rsidR="001A2164">
              <w:rPr>
                <w:webHidden/>
              </w:rPr>
              <w:fldChar w:fldCharType="begin"/>
            </w:r>
            <w:r w:rsidR="001A2164">
              <w:rPr>
                <w:webHidden/>
              </w:rPr>
              <w:instrText xml:space="preserve"> PAGEREF _Toc19298955 \h </w:instrText>
            </w:r>
            <w:r w:rsidR="001A2164">
              <w:rPr>
                <w:webHidden/>
              </w:rPr>
            </w:r>
            <w:r w:rsidR="001A2164">
              <w:rPr>
                <w:webHidden/>
              </w:rPr>
              <w:fldChar w:fldCharType="separate"/>
            </w:r>
            <w:r>
              <w:rPr>
                <w:webHidden/>
              </w:rPr>
              <w:t>234</w:t>
            </w:r>
            <w:r w:rsidR="001A2164">
              <w:rPr>
                <w:webHidden/>
              </w:rPr>
              <w:fldChar w:fldCharType="end"/>
            </w:r>
          </w:hyperlink>
        </w:p>
        <w:p w14:paraId="0EFD36BB" w14:textId="2E55964C" w:rsidR="001A2164" w:rsidRDefault="00757DA4">
          <w:pPr>
            <w:pStyle w:val="Innehll2"/>
            <w:rPr>
              <w:rFonts w:asciiTheme="minorHAnsi" w:eastAsiaTheme="minorEastAsia" w:hAnsiTheme="minorHAnsi" w:cstheme="minorBidi"/>
              <w:szCs w:val="22"/>
              <w:lang w:eastAsia="sv-SE"/>
            </w:rPr>
          </w:pPr>
          <w:hyperlink w:anchor="_Toc19298956" w:history="1">
            <w:r w:rsidR="001A2164" w:rsidRPr="00A947C6">
              <w:rPr>
                <w:rStyle w:val="Hyperlnk"/>
              </w:rPr>
              <w:t>12.22</w:t>
            </w:r>
            <w:r w:rsidR="001A2164">
              <w:rPr>
                <w:rFonts w:asciiTheme="minorHAnsi" w:eastAsiaTheme="minorEastAsia" w:hAnsiTheme="minorHAnsi" w:cstheme="minorBidi"/>
                <w:szCs w:val="22"/>
                <w:lang w:eastAsia="sv-SE"/>
              </w:rPr>
              <w:tab/>
            </w:r>
            <w:r w:rsidR="001A2164" w:rsidRPr="00A947C6">
              <w:rPr>
                <w:rStyle w:val="Hyperlnk"/>
              </w:rPr>
              <w:t>Tillkännagivande om ändringar av skatte- och avgiftsregler i rambeslutet för statens budget 2019</w:t>
            </w:r>
            <w:r w:rsidR="001A2164">
              <w:rPr>
                <w:webHidden/>
              </w:rPr>
              <w:tab/>
            </w:r>
            <w:r w:rsidR="001A2164">
              <w:rPr>
                <w:webHidden/>
              </w:rPr>
              <w:fldChar w:fldCharType="begin"/>
            </w:r>
            <w:r w:rsidR="001A2164">
              <w:rPr>
                <w:webHidden/>
              </w:rPr>
              <w:instrText xml:space="preserve"> PAGEREF _Toc19298956 \h </w:instrText>
            </w:r>
            <w:r w:rsidR="001A2164">
              <w:rPr>
                <w:webHidden/>
              </w:rPr>
            </w:r>
            <w:r w:rsidR="001A2164">
              <w:rPr>
                <w:webHidden/>
              </w:rPr>
              <w:fldChar w:fldCharType="separate"/>
            </w:r>
            <w:r>
              <w:rPr>
                <w:webHidden/>
              </w:rPr>
              <w:t>236</w:t>
            </w:r>
            <w:r w:rsidR="001A2164">
              <w:rPr>
                <w:webHidden/>
              </w:rPr>
              <w:fldChar w:fldCharType="end"/>
            </w:r>
          </w:hyperlink>
        </w:p>
        <w:p w14:paraId="23295683" w14:textId="03D75FE3" w:rsidR="001A2164" w:rsidRDefault="00757DA4">
          <w:pPr>
            <w:pStyle w:val="Innehll2"/>
            <w:rPr>
              <w:rFonts w:asciiTheme="minorHAnsi" w:eastAsiaTheme="minorEastAsia" w:hAnsiTheme="minorHAnsi" w:cstheme="minorBidi"/>
              <w:szCs w:val="22"/>
              <w:lang w:eastAsia="sv-SE"/>
            </w:rPr>
          </w:pPr>
          <w:hyperlink w:anchor="_Toc19298957" w:history="1">
            <w:r w:rsidR="001A2164" w:rsidRPr="00A947C6">
              <w:rPr>
                <w:rStyle w:val="Hyperlnk"/>
              </w:rPr>
              <w:t>12.23</w:t>
            </w:r>
            <w:r w:rsidR="001A2164">
              <w:rPr>
                <w:rFonts w:asciiTheme="minorHAnsi" w:eastAsiaTheme="minorEastAsia" w:hAnsiTheme="minorHAnsi" w:cstheme="minorBidi"/>
                <w:szCs w:val="22"/>
                <w:lang w:eastAsia="sv-SE"/>
              </w:rPr>
              <w:tab/>
            </w:r>
            <w:r w:rsidR="001A2164" w:rsidRPr="00A947C6">
              <w:rPr>
                <w:rStyle w:val="Hyperlnk"/>
              </w:rPr>
              <w:t>Utvärdering av utjämningsordningen med Danmark</w:t>
            </w:r>
            <w:r w:rsidR="001A2164">
              <w:rPr>
                <w:webHidden/>
              </w:rPr>
              <w:tab/>
            </w:r>
            <w:r w:rsidR="001A2164">
              <w:rPr>
                <w:webHidden/>
              </w:rPr>
              <w:fldChar w:fldCharType="begin"/>
            </w:r>
            <w:r w:rsidR="001A2164">
              <w:rPr>
                <w:webHidden/>
              </w:rPr>
              <w:instrText xml:space="preserve"> PAGEREF _Toc19298957 \h </w:instrText>
            </w:r>
            <w:r w:rsidR="001A2164">
              <w:rPr>
                <w:webHidden/>
              </w:rPr>
            </w:r>
            <w:r w:rsidR="001A2164">
              <w:rPr>
                <w:webHidden/>
              </w:rPr>
              <w:fldChar w:fldCharType="separate"/>
            </w:r>
            <w:r>
              <w:rPr>
                <w:webHidden/>
              </w:rPr>
              <w:t>236</w:t>
            </w:r>
            <w:r w:rsidR="001A2164">
              <w:rPr>
                <w:webHidden/>
              </w:rPr>
              <w:fldChar w:fldCharType="end"/>
            </w:r>
          </w:hyperlink>
        </w:p>
        <w:p w14:paraId="03E8AA5F" w14:textId="52FCE54A" w:rsidR="001A2164" w:rsidRDefault="00757DA4">
          <w:pPr>
            <w:pStyle w:val="Innehll2"/>
            <w:rPr>
              <w:rFonts w:asciiTheme="minorHAnsi" w:eastAsiaTheme="minorEastAsia" w:hAnsiTheme="minorHAnsi" w:cstheme="minorBidi"/>
              <w:szCs w:val="22"/>
              <w:lang w:eastAsia="sv-SE"/>
            </w:rPr>
          </w:pPr>
          <w:hyperlink w:anchor="_Toc19298958" w:history="1">
            <w:r w:rsidR="001A2164" w:rsidRPr="00A947C6">
              <w:rPr>
                <w:rStyle w:val="Hyperlnk"/>
              </w:rPr>
              <w:t>12.24</w:t>
            </w:r>
            <w:r w:rsidR="001A2164">
              <w:rPr>
                <w:rFonts w:asciiTheme="minorHAnsi" w:eastAsiaTheme="minorEastAsia" w:hAnsiTheme="minorHAnsi" w:cstheme="minorBidi"/>
                <w:szCs w:val="22"/>
                <w:lang w:eastAsia="sv-SE"/>
              </w:rPr>
              <w:tab/>
            </w:r>
            <w:r w:rsidR="001A2164" w:rsidRPr="00A947C6">
              <w:rPr>
                <w:rStyle w:val="Hyperlnk"/>
              </w:rPr>
              <w:t>Offentligfinansiella effekter – en sammanfattning</w:t>
            </w:r>
            <w:r w:rsidR="001A2164">
              <w:rPr>
                <w:webHidden/>
              </w:rPr>
              <w:tab/>
            </w:r>
            <w:r w:rsidR="001A2164">
              <w:rPr>
                <w:webHidden/>
              </w:rPr>
              <w:fldChar w:fldCharType="begin"/>
            </w:r>
            <w:r w:rsidR="001A2164">
              <w:rPr>
                <w:webHidden/>
              </w:rPr>
              <w:instrText xml:space="preserve"> PAGEREF _Toc19298958 \h </w:instrText>
            </w:r>
            <w:r w:rsidR="001A2164">
              <w:rPr>
                <w:webHidden/>
              </w:rPr>
            </w:r>
            <w:r w:rsidR="001A2164">
              <w:rPr>
                <w:webHidden/>
              </w:rPr>
              <w:fldChar w:fldCharType="separate"/>
            </w:r>
            <w:r>
              <w:rPr>
                <w:webHidden/>
              </w:rPr>
              <w:t>237</w:t>
            </w:r>
            <w:r w:rsidR="001A2164">
              <w:rPr>
                <w:webHidden/>
              </w:rPr>
              <w:fldChar w:fldCharType="end"/>
            </w:r>
          </w:hyperlink>
        </w:p>
        <w:p w14:paraId="0FDCBCA1" w14:textId="37E515D9" w:rsidR="001A2164" w:rsidRDefault="00757DA4">
          <w:pPr>
            <w:pStyle w:val="Innehll2"/>
            <w:rPr>
              <w:rFonts w:asciiTheme="minorHAnsi" w:eastAsiaTheme="minorEastAsia" w:hAnsiTheme="minorHAnsi" w:cstheme="minorBidi"/>
              <w:szCs w:val="22"/>
              <w:lang w:eastAsia="sv-SE"/>
            </w:rPr>
          </w:pPr>
          <w:hyperlink w:anchor="_Toc19298959" w:history="1">
            <w:r w:rsidR="001A2164" w:rsidRPr="00A947C6">
              <w:rPr>
                <w:rStyle w:val="Hyperlnk"/>
              </w:rPr>
              <w:t>12.25</w:t>
            </w:r>
            <w:r w:rsidR="001A2164">
              <w:rPr>
                <w:rFonts w:asciiTheme="minorHAnsi" w:eastAsiaTheme="minorEastAsia" w:hAnsiTheme="minorHAnsi" w:cstheme="minorBidi"/>
                <w:szCs w:val="22"/>
                <w:lang w:eastAsia="sv-SE"/>
              </w:rPr>
              <w:tab/>
            </w:r>
            <w:r w:rsidR="001A2164" w:rsidRPr="00A947C6">
              <w:rPr>
                <w:rStyle w:val="Hyperlnk"/>
              </w:rPr>
              <w:t>Författningskommentar</w:t>
            </w:r>
            <w:r w:rsidR="001A2164">
              <w:rPr>
                <w:webHidden/>
              </w:rPr>
              <w:tab/>
            </w:r>
            <w:r w:rsidR="001A2164">
              <w:rPr>
                <w:webHidden/>
              </w:rPr>
              <w:fldChar w:fldCharType="begin"/>
            </w:r>
            <w:r w:rsidR="001A2164">
              <w:rPr>
                <w:webHidden/>
              </w:rPr>
              <w:instrText xml:space="preserve"> PAGEREF _Toc19298959 \h </w:instrText>
            </w:r>
            <w:r w:rsidR="001A2164">
              <w:rPr>
                <w:webHidden/>
              </w:rPr>
            </w:r>
            <w:r w:rsidR="001A2164">
              <w:rPr>
                <w:webHidden/>
              </w:rPr>
              <w:fldChar w:fldCharType="separate"/>
            </w:r>
            <w:r>
              <w:rPr>
                <w:webHidden/>
              </w:rPr>
              <w:t>239</w:t>
            </w:r>
            <w:r w:rsidR="001A2164">
              <w:rPr>
                <w:webHidden/>
              </w:rPr>
              <w:fldChar w:fldCharType="end"/>
            </w:r>
          </w:hyperlink>
        </w:p>
        <w:p w14:paraId="223D3638" w14:textId="62989650" w:rsidR="001A2164" w:rsidRDefault="00757DA4">
          <w:pPr>
            <w:pStyle w:val="Innehll3"/>
            <w:rPr>
              <w:rFonts w:asciiTheme="minorHAnsi" w:eastAsiaTheme="minorEastAsia" w:hAnsiTheme="minorHAnsi" w:cstheme="minorBidi"/>
              <w:szCs w:val="22"/>
              <w:lang w:eastAsia="sv-SE"/>
            </w:rPr>
          </w:pPr>
          <w:hyperlink w:anchor="_Toc19298960" w:history="1">
            <w:r w:rsidR="001A2164" w:rsidRPr="00A947C6">
              <w:rPr>
                <w:rStyle w:val="Hyperlnk"/>
              </w:rPr>
              <w:t>12.25.1</w:t>
            </w:r>
            <w:r w:rsidR="001A2164">
              <w:rPr>
                <w:rFonts w:asciiTheme="minorHAnsi" w:eastAsiaTheme="minorEastAsia" w:hAnsiTheme="minorHAnsi" w:cstheme="minorBidi"/>
                <w:szCs w:val="22"/>
                <w:lang w:eastAsia="sv-SE"/>
              </w:rPr>
              <w:tab/>
            </w:r>
            <w:r w:rsidR="001A2164" w:rsidRPr="00A947C6">
              <w:rPr>
                <w:rStyle w:val="Hyperlnk"/>
              </w:rPr>
              <w:t xml:space="preserve">Förslaget till lag om ändring i lagen (1972:266) om skatt </w:t>
            </w:r>
            <w:r w:rsidR="001A2164">
              <w:rPr>
                <w:rStyle w:val="Hyperlnk"/>
              </w:rPr>
              <w:br/>
            </w:r>
            <w:r w:rsidR="001A2164" w:rsidRPr="00A947C6">
              <w:rPr>
                <w:rStyle w:val="Hyperlnk"/>
              </w:rPr>
              <w:t>på annonser och reklam</w:t>
            </w:r>
            <w:r w:rsidR="001A2164">
              <w:rPr>
                <w:webHidden/>
              </w:rPr>
              <w:tab/>
            </w:r>
            <w:r w:rsidR="001A2164">
              <w:rPr>
                <w:webHidden/>
              </w:rPr>
              <w:fldChar w:fldCharType="begin"/>
            </w:r>
            <w:r w:rsidR="001A2164">
              <w:rPr>
                <w:webHidden/>
              </w:rPr>
              <w:instrText xml:space="preserve"> PAGEREF _Toc19298960 \h </w:instrText>
            </w:r>
            <w:r w:rsidR="001A2164">
              <w:rPr>
                <w:webHidden/>
              </w:rPr>
            </w:r>
            <w:r w:rsidR="001A2164">
              <w:rPr>
                <w:webHidden/>
              </w:rPr>
              <w:fldChar w:fldCharType="separate"/>
            </w:r>
            <w:r>
              <w:rPr>
                <w:webHidden/>
              </w:rPr>
              <w:t>239</w:t>
            </w:r>
            <w:r w:rsidR="001A2164">
              <w:rPr>
                <w:webHidden/>
              </w:rPr>
              <w:fldChar w:fldCharType="end"/>
            </w:r>
          </w:hyperlink>
        </w:p>
        <w:p w14:paraId="2155D1FF" w14:textId="20A9CF61" w:rsidR="001A2164" w:rsidRDefault="00757DA4">
          <w:pPr>
            <w:pStyle w:val="Innehll3"/>
            <w:rPr>
              <w:rFonts w:asciiTheme="minorHAnsi" w:eastAsiaTheme="minorEastAsia" w:hAnsiTheme="minorHAnsi" w:cstheme="minorBidi"/>
              <w:szCs w:val="22"/>
              <w:lang w:eastAsia="sv-SE"/>
            </w:rPr>
          </w:pPr>
          <w:hyperlink w:anchor="_Toc19298961" w:history="1">
            <w:r w:rsidR="001A2164" w:rsidRPr="00A947C6">
              <w:rPr>
                <w:rStyle w:val="Hyperlnk"/>
              </w:rPr>
              <w:t>12.25.2</w:t>
            </w:r>
            <w:r w:rsidR="001A2164">
              <w:rPr>
                <w:rFonts w:asciiTheme="minorHAnsi" w:eastAsiaTheme="minorEastAsia" w:hAnsiTheme="minorHAnsi" w:cstheme="minorBidi"/>
                <w:szCs w:val="22"/>
                <w:lang w:eastAsia="sv-SE"/>
              </w:rPr>
              <w:tab/>
            </w:r>
            <w:r w:rsidR="001A2164" w:rsidRPr="00A947C6">
              <w:rPr>
                <w:rStyle w:val="Hyperlnk"/>
              </w:rPr>
              <w:t>Förslaget till lag om ändring i inkomstskattelagen (1999:1229)</w:t>
            </w:r>
            <w:r w:rsidR="001A2164">
              <w:rPr>
                <w:webHidden/>
              </w:rPr>
              <w:tab/>
            </w:r>
            <w:r w:rsidR="001A2164">
              <w:rPr>
                <w:webHidden/>
              </w:rPr>
              <w:fldChar w:fldCharType="begin"/>
            </w:r>
            <w:r w:rsidR="001A2164">
              <w:rPr>
                <w:webHidden/>
              </w:rPr>
              <w:instrText xml:space="preserve"> PAGEREF _Toc19298961 \h </w:instrText>
            </w:r>
            <w:r w:rsidR="001A2164">
              <w:rPr>
                <w:webHidden/>
              </w:rPr>
            </w:r>
            <w:r w:rsidR="001A2164">
              <w:rPr>
                <w:webHidden/>
              </w:rPr>
              <w:fldChar w:fldCharType="separate"/>
            </w:r>
            <w:r>
              <w:rPr>
                <w:webHidden/>
              </w:rPr>
              <w:t>239</w:t>
            </w:r>
            <w:r w:rsidR="001A2164">
              <w:rPr>
                <w:webHidden/>
              </w:rPr>
              <w:fldChar w:fldCharType="end"/>
            </w:r>
          </w:hyperlink>
        </w:p>
        <w:p w14:paraId="3E62A9C4" w14:textId="61A24E17" w:rsidR="007D08B2" w:rsidRPr="004E0B5A" w:rsidRDefault="007D08B2" w:rsidP="0067606D">
          <w:pPr>
            <w:pStyle w:val="Brdtext"/>
            <w:rPr>
              <w:b/>
            </w:rPr>
          </w:pPr>
          <w:r>
            <w:rPr>
              <w:b/>
              <w:noProof/>
              <w:spacing w:val="0"/>
              <w:kern w:val="1"/>
            </w:rPr>
            <w:fldChar w:fldCharType="end"/>
          </w:r>
        </w:p>
      </w:sdtContent>
    </w:sdt>
    <w:p w14:paraId="6B764676" w14:textId="77777777" w:rsidR="00A60C40" w:rsidRDefault="00A60C40" w:rsidP="0067606D">
      <w:pPr>
        <w:pStyle w:val="Brdtextmedindrag"/>
      </w:pPr>
    </w:p>
    <w:p w14:paraId="337A1E32" w14:textId="77777777" w:rsidR="00A60C40" w:rsidRDefault="00A60C40" w:rsidP="0067606D">
      <w:pPr>
        <w:pStyle w:val="Brdtextmedindrag"/>
      </w:pPr>
    </w:p>
    <w:p w14:paraId="6EE52B6B" w14:textId="77777777" w:rsidR="00A60C40" w:rsidRDefault="00A60C40" w:rsidP="0067606D">
      <w:pPr>
        <w:pStyle w:val="Brdtextmedindrag"/>
        <w:ind w:firstLine="851"/>
      </w:pPr>
      <w:r>
        <w:t>Bilagor</w:t>
      </w:r>
    </w:p>
    <w:p w14:paraId="68BF9E1B" w14:textId="77777777" w:rsidR="00A60C40" w:rsidRDefault="00A60C40" w:rsidP="0067606D">
      <w:pPr>
        <w:pStyle w:val="Brdtextmedindrag"/>
      </w:pPr>
    </w:p>
    <w:tbl>
      <w:tblPr>
        <w:tblStyle w:val="Tabellrutnt"/>
        <w:tblW w:w="8278" w:type="dxa"/>
        <w:tblInd w:w="85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519"/>
        <w:gridCol w:w="6759"/>
      </w:tblGrid>
      <w:tr w:rsidR="00A60C40" w14:paraId="2ECA84C9" w14:textId="77777777" w:rsidTr="0067606D">
        <w:tc>
          <w:tcPr>
            <w:tcW w:w="1418" w:type="dxa"/>
            <w:tcMar>
              <w:left w:w="0" w:type="dxa"/>
            </w:tcMar>
          </w:tcPr>
          <w:p w14:paraId="1A2163ED" w14:textId="54F84D2C" w:rsidR="00A60C40" w:rsidRDefault="00A60C40" w:rsidP="0067606D">
            <w:pPr>
              <w:pStyle w:val="Brdtext"/>
              <w:spacing w:line="240" w:lineRule="atLeast"/>
              <w:ind w:right="-108"/>
              <w:jc w:val="left"/>
            </w:pPr>
            <w:r>
              <w:t>Bilaga 1</w:t>
            </w:r>
          </w:p>
        </w:tc>
        <w:tc>
          <w:tcPr>
            <w:tcW w:w="6310" w:type="dxa"/>
            <w:tcMar>
              <w:right w:w="0" w:type="dxa"/>
            </w:tcMar>
          </w:tcPr>
          <w:p w14:paraId="0E034714" w14:textId="15EBE341" w:rsidR="00A60C40" w:rsidRDefault="00A60C40" w:rsidP="0067606D">
            <w:pPr>
              <w:pStyle w:val="Brdtext"/>
              <w:spacing w:line="240" w:lineRule="atLeast"/>
              <w:ind w:left="-108"/>
              <w:jc w:val="left"/>
            </w:pPr>
            <w:r w:rsidRPr="00A60C40">
              <w:t>Specifikation av budgetens utgifter och inkomster 2020</w:t>
            </w:r>
          </w:p>
        </w:tc>
      </w:tr>
      <w:tr w:rsidR="00A60C40" w14:paraId="56DDAD4E" w14:textId="77777777" w:rsidTr="0067606D">
        <w:tc>
          <w:tcPr>
            <w:tcW w:w="1418" w:type="dxa"/>
            <w:tcMar>
              <w:left w:w="0" w:type="dxa"/>
            </w:tcMar>
          </w:tcPr>
          <w:p w14:paraId="0C5288F2" w14:textId="4992FA9E" w:rsidR="00A60C40" w:rsidRDefault="00A60C40" w:rsidP="0067606D">
            <w:pPr>
              <w:pStyle w:val="Brdtext"/>
              <w:spacing w:line="240" w:lineRule="atLeast"/>
              <w:ind w:right="-108"/>
              <w:jc w:val="left"/>
            </w:pPr>
            <w:r>
              <w:t>Bilaga 2</w:t>
            </w:r>
          </w:p>
        </w:tc>
        <w:tc>
          <w:tcPr>
            <w:tcW w:w="6310" w:type="dxa"/>
            <w:tcMar>
              <w:right w:w="0" w:type="dxa"/>
            </w:tcMar>
          </w:tcPr>
          <w:p w14:paraId="555C7412" w14:textId="51602805" w:rsidR="00A60C40" w:rsidRPr="00A60C40" w:rsidRDefault="00A60C40" w:rsidP="0067606D">
            <w:pPr>
              <w:pStyle w:val="Brdtext"/>
              <w:spacing w:line="240" w:lineRule="atLeast"/>
              <w:ind w:left="-108"/>
              <w:jc w:val="left"/>
            </w:pPr>
            <w:r w:rsidRPr="00A60C40">
              <w:t>Tabellsamling makroekonomisk utvecklin</w:t>
            </w:r>
            <w:r w:rsidR="00DC681B">
              <w:t>g</w:t>
            </w:r>
            <w:r w:rsidR="008574CA">
              <w:t xml:space="preserve"> och</w:t>
            </w:r>
            <w:r w:rsidRPr="00A60C40">
              <w:t xml:space="preserve"> offentliga finanser </w:t>
            </w:r>
          </w:p>
        </w:tc>
      </w:tr>
      <w:tr w:rsidR="00A60C40" w14:paraId="36C47233" w14:textId="77777777" w:rsidTr="0067606D">
        <w:tc>
          <w:tcPr>
            <w:tcW w:w="1418" w:type="dxa"/>
            <w:tcMar>
              <w:left w:w="0" w:type="dxa"/>
            </w:tcMar>
          </w:tcPr>
          <w:p w14:paraId="1F007A4A" w14:textId="2C15E8B5" w:rsidR="00A60C40" w:rsidRDefault="00A60C40" w:rsidP="0067606D">
            <w:pPr>
              <w:pStyle w:val="Brdtext"/>
              <w:spacing w:line="240" w:lineRule="atLeast"/>
              <w:ind w:right="-108"/>
              <w:jc w:val="left"/>
            </w:pPr>
            <w:r>
              <w:t>Bilaga 3</w:t>
            </w:r>
          </w:p>
        </w:tc>
        <w:tc>
          <w:tcPr>
            <w:tcW w:w="6310" w:type="dxa"/>
            <w:tcMar>
              <w:right w:w="0" w:type="dxa"/>
            </w:tcMar>
          </w:tcPr>
          <w:p w14:paraId="70603B00" w14:textId="741369BC" w:rsidR="00A60C40" w:rsidRPr="00A60C40" w:rsidRDefault="00A60C40" w:rsidP="0067606D">
            <w:pPr>
              <w:pStyle w:val="Brdtext"/>
              <w:spacing w:line="240" w:lineRule="atLeast"/>
              <w:ind w:left="-108"/>
              <w:jc w:val="left"/>
            </w:pPr>
            <w:r w:rsidRPr="00A60C40">
              <w:t>Ekonomisk jämställdhet</w:t>
            </w:r>
          </w:p>
        </w:tc>
      </w:tr>
      <w:tr w:rsidR="00A60C40" w14:paraId="5228F4EF" w14:textId="77777777" w:rsidTr="0067606D">
        <w:tc>
          <w:tcPr>
            <w:tcW w:w="1418" w:type="dxa"/>
            <w:tcMar>
              <w:left w:w="0" w:type="dxa"/>
            </w:tcMar>
          </w:tcPr>
          <w:p w14:paraId="249FC50D" w14:textId="33FEEFA1" w:rsidR="00A60C40" w:rsidRDefault="00A60C40" w:rsidP="0067606D">
            <w:pPr>
              <w:pStyle w:val="Brdtext"/>
              <w:spacing w:line="240" w:lineRule="atLeast"/>
              <w:ind w:right="-108"/>
              <w:jc w:val="left"/>
            </w:pPr>
            <w:r>
              <w:t>Bilaga 4</w:t>
            </w:r>
          </w:p>
        </w:tc>
        <w:tc>
          <w:tcPr>
            <w:tcW w:w="6310" w:type="dxa"/>
            <w:tcMar>
              <w:right w:w="0" w:type="dxa"/>
            </w:tcMar>
          </w:tcPr>
          <w:p w14:paraId="20575A1E" w14:textId="29D1E4FE" w:rsidR="00A60C40" w:rsidRPr="00A60C40" w:rsidRDefault="00A60C40" w:rsidP="0067606D">
            <w:pPr>
              <w:pStyle w:val="Brdtext"/>
              <w:spacing w:line="240" w:lineRule="atLeast"/>
              <w:ind w:left="-108"/>
              <w:jc w:val="left"/>
            </w:pPr>
            <w:r w:rsidRPr="00A60C40">
              <w:t>Avskaffad övre skiktgräns för statlig inkomstskatt (s.k. värnskatt)</w:t>
            </w:r>
          </w:p>
        </w:tc>
      </w:tr>
      <w:tr w:rsidR="00A60C40" w14:paraId="12C6F30F" w14:textId="77777777" w:rsidTr="0067606D">
        <w:tc>
          <w:tcPr>
            <w:tcW w:w="1418" w:type="dxa"/>
            <w:tcMar>
              <w:left w:w="0" w:type="dxa"/>
            </w:tcMar>
          </w:tcPr>
          <w:p w14:paraId="7E9ACB19" w14:textId="5D2A76C0" w:rsidR="00A60C40" w:rsidRDefault="00A60C40" w:rsidP="0067606D">
            <w:pPr>
              <w:pStyle w:val="Brdtext"/>
              <w:spacing w:line="240" w:lineRule="atLeast"/>
              <w:ind w:right="-108"/>
              <w:jc w:val="left"/>
            </w:pPr>
            <w:r>
              <w:t>Bilaga 5</w:t>
            </w:r>
          </w:p>
        </w:tc>
        <w:tc>
          <w:tcPr>
            <w:tcW w:w="6310" w:type="dxa"/>
            <w:tcMar>
              <w:right w:w="0" w:type="dxa"/>
            </w:tcMar>
          </w:tcPr>
          <w:p w14:paraId="136E8A93" w14:textId="3FCAA0EE" w:rsidR="00A60C40" w:rsidRPr="00A60C40" w:rsidRDefault="00A60C40" w:rsidP="0067606D">
            <w:pPr>
              <w:pStyle w:val="Brdtext"/>
              <w:spacing w:line="240" w:lineRule="atLeast"/>
              <w:ind w:left="-108"/>
              <w:jc w:val="left"/>
            </w:pPr>
            <w:r w:rsidRPr="00A60C40">
              <w:t>Ytterligare skattesänkningar för personer över 65 år</w:t>
            </w:r>
          </w:p>
        </w:tc>
      </w:tr>
      <w:tr w:rsidR="00A60C40" w14:paraId="350D2BC0" w14:textId="77777777" w:rsidTr="0067606D">
        <w:tc>
          <w:tcPr>
            <w:tcW w:w="1418" w:type="dxa"/>
            <w:tcMar>
              <w:left w:w="0" w:type="dxa"/>
            </w:tcMar>
          </w:tcPr>
          <w:p w14:paraId="094EE8A6" w14:textId="451C9458" w:rsidR="00A60C40" w:rsidRDefault="00A60C40" w:rsidP="0067606D">
            <w:pPr>
              <w:pStyle w:val="Brdtext"/>
              <w:spacing w:line="240" w:lineRule="atLeast"/>
              <w:ind w:right="-108"/>
              <w:jc w:val="left"/>
            </w:pPr>
            <w:r>
              <w:t>Bilaga 6</w:t>
            </w:r>
          </w:p>
        </w:tc>
        <w:tc>
          <w:tcPr>
            <w:tcW w:w="6310" w:type="dxa"/>
            <w:tcMar>
              <w:right w:w="0" w:type="dxa"/>
            </w:tcMar>
          </w:tcPr>
          <w:p w14:paraId="333FE3A6" w14:textId="60C45523" w:rsidR="00A60C40" w:rsidRPr="00A60C40" w:rsidRDefault="00A60C40" w:rsidP="0067606D">
            <w:pPr>
              <w:pStyle w:val="Brdtext"/>
              <w:spacing w:line="240" w:lineRule="atLeast"/>
              <w:ind w:left="-108"/>
              <w:jc w:val="left"/>
            </w:pPr>
            <w:r w:rsidRPr="00A60C40">
              <w:t>Krav på elektronisk betalning för rätt till rut- och rotavdrag</w:t>
            </w:r>
          </w:p>
        </w:tc>
      </w:tr>
      <w:tr w:rsidR="00A60C40" w14:paraId="6807B97B" w14:textId="77777777" w:rsidTr="0067606D">
        <w:tc>
          <w:tcPr>
            <w:tcW w:w="1418" w:type="dxa"/>
            <w:tcMar>
              <w:left w:w="0" w:type="dxa"/>
            </w:tcMar>
          </w:tcPr>
          <w:p w14:paraId="1CC54EA2" w14:textId="68DC72F7" w:rsidR="00A60C40" w:rsidRDefault="00A60C40" w:rsidP="0067606D">
            <w:pPr>
              <w:pStyle w:val="Brdtext"/>
              <w:spacing w:line="240" w:lineRule="atLeast"/>
              <w:ind w:right="-108"/>
              <w:jc w:val="left"/>
            </w:pPr>
            <w:r>
              <w:t>Bilaga 7</w:t>
            </w:r>
          </w:p>
        </w:tc>
        <w:tc>
          <w:tcPr>
            <w:tcW w:w="6310" w:type="dxa"/>
            <w:tcMar>
              <w:right w:w="0" w:type="dxa"/>
            </w:tcMar>
          </w:tcPr>
          <w:p w14:paraId="58664F94" w14:textId="78D6BA12" w:rsidR="00A60C40" w:rsidRPr="00A60C40" w:rsidRDefault="00A60C40" w:rsidP="0067606D">
            <w:pPr>
              <w:pStyle w:val="Brdtext"/>
              <w:spacing w:line="240" w:lineRule="atLeast"/>
              <w:ind w:left="-108"/>
              <w:jc w:val="left"/>
            </w:pPr>
            <w:r w:rsidRPr="00A60C40">
              <w:t>Allmänt avdrag för utländska socialförsäkringar och skattereduktion för allmän pensionsavgift</w:t>
            </w:r>
          </w:p>
        </w:tc>
      </w:tr>
      <w:tr w:rsidR="00A60C40" w14:paraId="53B01536" w14:textId="77777777" w:rsidTr="0067606D">
        <w:tc>
          <w:tcPr>
            <w:tcW w:w="1418" w:type="dxa"/>
            <w:tcMar>
              <w:left w:w="0" w:type="dxa"/>
            </w:tcMar>
          </w:tcPr>
          <w:p w14:paraId="6A745B31" w14:textId="2C30A362" w:rsidR="00A60C40" w:rsidRDefault="00A60C40" w:rsidP="0067606D">
            <w:pPr>
              <w:pStyle w:val="Brdtext"/>
              <w:spacing w:line="240" w:lineRule="atLeast"/>
              <w:ind w:right="-108"/>
              <w:jc w:val="left"/>
            </w:pPr>
            <w:r>
              <w:t>Bilaga 8</w:t>
            </w:r>
          </w:p>
        </w:tc>
        <w:tc>
          <w:tcPr>
            <w:tcW w:w="6310" w:type="dxa"/>
            <w:tcMar>
              <w:right w:w="0" w:type="dxa"/>
            </w:tcMar>
          </w:tcPr>
          <w:p w14:paraId="0CDB49EF" w14:textId="235C913C" w:rsidR="00A60C40" w:rsidRPr="00A60C40" w:rsidRDefault="00A60C40" w:rsidP="0067606D">
            <w:pPr>
              <w:pStyle w:val="Brdtext"/>
              <w:spacing w:line="240" w:lineRule="atLeast"/>
              <w:ind w:left="-108"/>
              <w:jc w:val="left"/>
            </w:pPr>
            <w:r w:rsidRPr="00A60C40">
              <w:t>Sänkt reklamskatt</w:t>
            </w:r>
          </w:p>
        </w:tc>
      </w:tr>
    </w:tbl>
    <w:sdt>
      <w:sdtPr>
        <w:rPr>
          <w:rFonts w:eastAsiaTheme="minorHAnsi"/>
          <w:noProof/>
        </w:rPr>
        <w:id w:val="612947456"/>
        <w:docPartObj>
          <w:docPartGallery w:val="Table of Contents"/>
          <w:docPartUnique/>
        </w:docPartObj>
      </w:sdtPr>
      <w:sdtEndPr>
        <w:rPr>
          <w:rFonts w:eastAsia="Times New Roman"/>
          <w:b/>
          <w:noProof w:val="0"/>
        </w:rPr>
      </w:sdtEndPr>
      <w:sdtContent>
        <w:p w14:paraId="2A54E78A" w14:textId="77777777" w:rsidR="00A60C40" w:rsidRPr="009C7BC3" w:rsidRDefault="00A60C40" w:rsidP="0067606D">
          <w:pPr>
            <w:pStyle w:val="Brdtextmedindrag"/>
            <w:ind w:firstLine="851"/>
            <w:rPr>
              <w:rStyle w:val="BrdtextmedindragChar"/>
              <w:rFonts w:eastAsiaTheme="minorHAnsi"/>
            </w:rPr>
          </w:pPr>
        </w:p>
        <w:p w14:paraId="28C4BA98" w14:textId="77777777" w:rsidR="00A60C40" w:rsidRDefault="00A60C40">
          <w:pPr>
            <w:pStyle w:val="Innehll7"/>
            <w:rPr>
              <w:rFonts w:asciiTheme="minorHAnsi" w:eastAsiaTheme="minorEastAsia" w:hAnsiTheme="minorHAnsi"/>
              <w:noProof/>
              <w:lang w:eastAsia="sv-SE"/>
            </w:rPr>
          </w:pPr>
          <w:r>
            <w:rPr>
              <w:b/>
            </w:rPr>
            <w:fldChar w:fldCharType="begin"/>
          </w:r>
          <w:r>
            <w:rPr>
              <w:b/>
            </w:rPr>
            <w:instrText xml:space="preserve"> TOC \n \h \z \t "Rubrik protokollsutdrag;7" </w:instrText>
          </w:r>
          <w:r>
            <w:rPr>
              <w:b/>
            </w:rPr>
            <w:fldChar w:fldCharType="separate"/>
          </w:r>
          <w:hyperlink w:anchor="_Toc19286082" w:history="1">
            <w:r w:rsidRPr="00170A1B">
              <w:rPr>
                <w:rStyle w:val="Hyperlnk"/>
                <w:noProof/>
              </w:rPr>
              <w:t>Utdrag ur protokoll vid regeringssammanträde den 13 september 2019</w:t>
            </w:r>
          </w:hyperlink>
        </w:p>
        <w:p w14:paraId="16436EC7" w14:textId="6F54F194" w:rsidR="00A60C40" w:rsidRPr="004E0B5A" w:rsidRDefault="00A60C40" w:rsidP="0067606D">
          <w:pPr>
            <w:pStyle w:val="Brdtextmedindrag"/>
            <w:ind w:firstLine="851"/>
            <w:rPr>
              <w:b/>
            </w:rPr>
          </w:pPr>
          <w:r>
            <w:rPr>
              <w:b/>
            </w:rPr>
            <w:fldChar w:fldCharType="end"/>
          </w:r>
        </w:p>
      </w:sdtContent>
    </w:sdt>
    <w:p w14:paraId="33FD935F" w14:textId="77777777" w:rsidR="00A60C40" w:rsidRDefault="00A60C40" w:rsidP="0067606D">
      <w:pPr>
        <w:pStyle w:val="Brdtextmedindrag"/>
      </w:pPr>
    </w:p>
    <w:p w14:paraId="79A107F8" w14:textId="77777777" w:rsidR="007D08B2" w:rsidRPr="00763971" w:rsidRDefault="007D08B2" w:rsidP="0067606D">
      <w:pPr>
        <w:pStyle w:val="Brdtextmedindrag"/>
      </w:pPr>
    </w:p>
    <w:p w14:paraId="31BBB90B" w14:textId="77777777" w:rsidR="007D08B2" w:rsidRDefault="007D08B2" w:rsidP="0067606D">
      <w:pPr>
        <w:pStyle w:val="Brdtext"/>
        <w:sectPr w:rsidR="007D08B2" w:rsidSect="0067606D">
          <w:headerReference w:type="even" r:id="rId32"/>
          <w:headerReference w:type="default" r:id="rId33"/>
          <w:footerReference w:type="even" r:id="rId34"/>
          <w:footerReference w:type="default" r:id="rId35"/>
          <w:footerReference w:type="first" r:id="rId36"/>
          <w:pgSz w:w="11906" w:h="16838" w:code="9"/>
          <w:pgMar w:top="1304" w:right="1871" w:bottom="1531" w:left="1021" w:header="567" w:footer="1077" w:gutter="0"/>
          <w:cols w:space="720"/>
          <w:docGrid w:linePitch="360"/>
        </w:sectPr>
      </w:pPr>
    </w:p>
    <w:p w14:paraId="09B6AFE5" w14:textId="77777777" w:rsidR="007D08B2" w:rsidRDefault="007D08B2" w:rsidP="0067606D">
      <w:pPr>
        <w:pStyle w:val="Brdtext"/>
      </w:pPr>
    </w:p>
    <w:p w14:paraId="40868FF3" w14:textId="77777777" w:rsidR="007D08B2" w:rsidRPr="00FA7F4F" w:rsidRDefault="007D08B2" w:rsidP="0067606D">
      <w:pPr>
        <w:pStyle w:val="Brdtextmedindrag"/>
        <w:spacing w:before="1320"/>
      </w:pPr>
    </w:p>
    <w:p w14:paraId="054D3A1E" w14:textId="77777777" w:rsidR="007D08B2" w:rsidRPr="00AE1C52" w:rsidRDefault="007D08B2" w:rsidP="0067606D">
      <w:pPr>
        <w:pStyle w:val="Brdtext"/>
        <w:pBdr>
          <w:bottom w:val="single" w:sz="6" w:space="4" w:color="auto"/>
        </w:pBdr>
        <w:rPr>
          <w:rStyle w:val="TabellDiagramFrteckningChar"/>
          <w:rFonts w:eastAsiaTheme="minorHAnsi"/>
        </w:rPr>
      </w:pPr>
      <w:bookmarkStart w:id="1" w:name="_Toc19298833"/>
      <w:r w:rsidRPr="00AE1C52">
        <w:rPr>
          <w:rStyle w:val="TabellDiagramFrteckningChar"/>
        </w:rPr>
        <w:t>Tabellförteckning</w:t>
      </w:r>
      <w:bookmarkEnd w:id="1"/>
    </w:p>
    <w:sdt>
      <w:sdtPr>
        <w:rPr>
          <w:rFonts w:eastAsiaTheme="minorHAnsi" w:cstheme="minorBidi"/>
          <w:noProof/>
          <w:szCs w:val="22"/>
        </w:rPr>
        <w:id w:val="-24095595"/>
        <w:docPartObj>
          <w:docPartGallery w:val="Table of Contents"/>
          <w:docPartUnique/>
        </w:docPartObj>
      </w:sdtPr>
      <w:sdtEndPr>
        <w:rPr>
          <w:rFonts w:eastAsia="Times New Roman" w:cs="Times New Roman"/>
          <w:noProof w:val="0"/>
          <w:szCs w:val="20"/>
        </w:rPr>
      </w:sdtEndPr>
      <w:sdtContent>
        <w:p w14:paraId="7EBB4665" w14:textId="77777777" w:rsidR="007D08B2" w:rsidRPr="00AA2826" w:rsidRDefault="007D08B2" w:rsidP="0067606D">
          <w:pPr>
            <w:pStyle w:val="Brdtextmedindrag"/>
            <w:spacing w:line="240" w:lineRule="exact"/>
            <w:rPr>
              <w:rFonts w:eastAsiaTheme="minorHAnsi"/>
            </w:rPr>
          </w:pPr>
        </w:p>
        <w:p w14:paraId="72DAB9C6" w14:textId="17056DF5" w:rsidR="001A2164" w:rsidRDefault="007D08B2">
          <w:pPr>
            <w:pStyle w:val="Innehll4"/>
            <w:tabs>
              <w:tab w:val="left" w:pos="2269"/>
            </w:tabs>
            <w:rPr>
              <w:rFonts w:asciiTheme="minorHAnsi" w:eastAsiaTheme="minorEastAsia" w:hAnsiTheme="minorHAnsi" w:cstheme="minorBidi"/>
              <w:kern w:val="0"/>
              <w:szCs w:val="22"/>
              <w:lang w:eastAsia="sv-SE"/>
            </w:rPr>
          </w:pPr>
          <w:r>
            <w:rPr>
              <w:kern w:val="1"/>
            </w:rPr>
            <w:fldChar w:fldCharType="begin"/>
          </w:r>
          <w:r>
            <w:rPr>
              <w:kern w:val="1"/>
            </w:rPr>
            <w:instrText xml:space="preserve"> TOC \h \z \t "Tabell Rubrik;4" </w:instrText>
          </w:r>
          <w:r>
            <w:rPr>
              <w:kern w:val="1"/>
            </w:rPr>
            <w:fldChar w:fldCharType="separate"/>
          </w:r>
          <w:hyperlink w:anchor="_Toc19298962" w:history="1">
            <w:r w:rsidR="001A2164" w:rsidRPr="00090376">
              <w:rPr>
                <w:rStyle w:val="Hyperlnk"/>
              </w:rPr>
              <w:t xml:space="preserve">Tabell </w:t>
            </w:r>
            <w:r w:rsidR="001A2164" w:rsidRPr="00090376">
              <w:rPr>
                <w:rStyle w:val="Hyperlnk"/>
                <w:bCs/>
              </w:rPr>
              <w:t>1</w:t>
            </w:r>
            <w:r w:rsidR="001A2164" w:rsidRPr="00090376">
              <w:rPr>
                <w:rStyle w:val="Hyperlnk"/>
              </w:rPr>
              <w:t>.1</w:t>
            </w:r>
            <w:r w:rsidR="001A2164">
              <w:rPr>
                <w:rFonts w:asciiTheme="minorHAnsi" w:eastAsiaTheme="minorEastAsia" w:hAnsiTheme="minorHAnsi" w:cstheme="minorBidi"/>
                <w:kern w:val="0"/>
                <w:szCs w:val="22"/>
                <w:lang w:eastAsia="sv-SE"/>
              </w:rPr>
              <w:tab/>
            </w:r>
            <w:r w:rsidR="001A2164" w:rsidRPr="00090376">
              <w:rPr>
                <w:rStyle w:val="Hyperlnk"/>
              </w:rPr>
              <w:t>Reformer och finansiering i budgetpropositionen för 2020</w:t>
            </w:r>
            <w:r w:rsidR="001A2164">
              <w:rPr>
                <w:webHidden/>
              </w:rPr>
              <w:tab/>
            </w:r>
            <w:r w:rsidR="001A2164">
              <w:rPr>
                <w:webHidden/>
              </w:rPr>
              <w:fldChar w:fldCharType="begin"/>
            </w:r>
            <w:r w:rsidR="001A2164">
              <w:rPr>
                <w:webHidden/>
              </w:rPr>
              <w:instrText xml:space="preserve"> PAGEREF _Toc19298962 \h </w:instrText>
            </w:r>
            <w:r w:rsidR="001A2164">
              <w:rPr>
                <w:webHidden/>
              </w:rPr>
            </w:r>
            <w:r w:rsidR="001A2164">
              <w:rPr>
                <w:webHidden/>
              </w:rPr>
              <w:fldChar w:fldCharType="separate"/>
            </w:r>
            <w:r w:rsidR="00757DA4">
              <w:rPr>
                <w:webHidden/>
              </w:rPr>
              <w:t>23</w:t>
            </w:r>
            <w:r w:rsidR="001A2164">
              <w:rPr>
                <w:webHidden/>
              </w:rPr>
              <w:fldChar w:fldCharType="end"/>
            </w:r>
          </w:hyperlink>
        </w:p>
        <w:p w14:paraId="4C15CB54" w14:textId="38E95E99"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63" w:history="1">
            <w:r w:rsidR="001A2164" w:rsidRPr="00090376">
              <w:rPr>
                <w:rStyle w:val="Hyperlnk"/>
              </w:rPr>
              <w:t xml:space="preserve">Tabell </w:t>
            </w:r>
            <w:r w:rsidR="001A2164" w:rsidRPr="00090376">
              <w:rPr>
                <w:rStyle w:val="Hyperlnk"/>
                <w:bCs/>
              </w:rPr>
              <w:t>1</w:t>
            </w:r>
            <w:r w:rsidR="001A2164" w:rsidRPr="00090376">
              <w:rPr>
                <w:rStyle w:val="Hyperlnk"/>
              </w:rPr>
              <w:t>.2</w:t>
            </w:r>
            <w:r w:rsidR="001A2164">
              <w:rPr>
                <w:rFonts w:asciiTheme="minorHAnsi" w:eastAsiaTheme="minorEastAsia" w:hAnsiTheme="minorHAnsi" w:cstheme="minorBidi"/>
                <w:kern w:val="0"/>
                <w:szCs w:val="22"/>
                <w:lang w:eastAsia="sv-SE"/>
              </w:rPr>
              <w:tab/>
            </w:r>
            <w:r w:rsidR="001A2164" w:rsidRPr="00090376">
              <w:rPr>
                <w:rStyle w:val="Hyperlnk"/>
              </w:rPr>
              <w:t>Redan aviserade större anslagshöjningar</w:t>
            </w:r>
            <w:r w:rsidR="001A2164">
              <w:rPr>
                <w:webHidden/>
              </w:rPr>
              <w:tab/>
            </w:r>
            <w:r w:rsidR="001A2164">
              <w:rPr>
                <w:webHidden/>
              </w:rPr>
              <w:fldChar w:fldCharType="begin"/>
            </w:r>
            <w:r w:rsidR="001A2164">
              <w:rPr>
                <w:webHidden/>
              </w:rPr>
              <w:instrText xml:space="preserve"> PAGEREF _Toc19298963 \h </w:instrText>
            </w:r>
            <w:r w:rsidR="001A2164">
              <w:rPr>
                <w:webHidden/>
              </w:rPr>
            </w:r>
            <w:r w:rsidR="001A2164">
              <w:rPr>
                <w:webHidden/>
              </w:rPr>
              <w:fldChar w:fldCharType="separate"/>
            </w:r>
            <w:r>
              <w:rPr>
                <w:webHidden/>
              </w:rPr>
              <w:t>25</w:t>
            </w:r>
            <w:r w:rsidR="001A2164">
              <w:rPr>
                <w:webHidden/>
              </w:rPr>
              <w:fldChar w:fldCharType="end"/>
            </w:r>
          </w:hyperlink>
        </w:p>
        <w:p w14:paraId="7B262CA7" w14:textId="624CD9A5"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64" w:history="1">
            <w:r w:rsidR="001A2164" w:rsidRPr="00090376">
              <w:rPr>
                <w:rStyle w:val="Hyperlnk"/>
              </w:rPr>
              <w:t xml:space="preserve">Tabell </w:t>
            </w:r>
            <w:r w:rsidR="001A2164" w:rsidRPr="00090376">
              <w:rPr>
                <w:rStyle w:val="Hyperlnk"/>
                <w:bCs/>
              </w:rPr>
              <w:t>1</w:t>
            </w:r>
            <w:r w:rsidR="001A2164" w:rsidRPr="00090376">
              <w:rPr>
                <w:rStyle w:val="Hyperlnk"/>
              </w:rPr>
              <w:t>.3</w:t>
            </w:r>
            <w:r w:rsidR="001A2164">
              <w:rPr>
                <w:rFonts w:asciiTheme="minorHAnsi" w:eastAsiaTheme="minorEastAsia" w:hAnsiTheme="minorHAnsi" w:cstheme="minorBidi"/>
                <w:kern w:val="0"/>
                <w:szCs w:val="22"/>
                <w:lang w:eastAsia="sv-SE"/>
              </w:rPr>
              <w:tab/>
            </w:r>
            <w:r w:rsidR="001A2164" w:rsidRPr="00090376">
              <w:rPr>
                <w:rStyle w:val="Hyperlnk"/>
              </w:rPr>
              <w:t>Makroekonomiska nyckeltal</w:t>
            </w:r>
            <w:r w:rsidR="001A2164">
              <w:rPr>
                <w:webHidden/>
              </w:rPr>
              <w:tab/>
            </w:r>
            <w:r w:rsidR="001A2164">
              <w:rPr>
                <w:webHidden/>
              </w:rPr>
              <w:fldChar w:fldCharType="begin"/>
            </w:r>
            <w:r w:rsidR="001A2164">
              <w:rPr>
                <w:webHidden/>
              </w:rPr>
              <w:instrText xml:space="preserve"> PAGEREF _Toc19298964 \h </w:instrText>
            </w:r>
            <w:r w:rsidR="001A2164">
              <w:rPr>
                <w:webHidden/>
              </w:rPr>
            </w:r>
            <w:r w:rsidR="001A2164">
              <w:rPr>
                <w:webHidden/>
              </w:rPr>
              <w:fldChar w:fldCharType="separate"/>
            </w:r>
            <w:r>
              <w:rPr>
                <w:webHidden/>
              </w:rPr>
              <w:t>27</w:t>
            </w:r>
            <w:r w:rsidR="001A2164">
              <w:rPr>
                <w:webHidden/>
              </w:rPr>
              <w:fldChar w:fldCharType="end"/>
            </w:r>
          </w:hyperlink>
        </w:p>
        <w:p w14:paraId="028C0C64" w14:textId="61A0DF1D"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65" w:history="1">
            <w:r w:rsidR="001A2164" w:rsidRPr="00090376">
              <w:rPr>
                <w:rStyle w:val="Hyperlnk"/>
              </w:rPr>
              <w:t xml:space="preserve">Tabell </w:t>
            </w:r>
            <w:r w:rsidR="001A2164" w:rsidRPr="00090376">
              <w:rPr>
                <w:rStyle w:val="Hyperlnk"/>
                <w:bCs/>
              </w:rPr>
              <w:t>1</w:t>
            </w:r>
            <w:r w:rsidR="001A2164" w:rsidRPr="00090376">
              <w:rPr>
                <w:rStyle w:val="Hyperlnk"/>
              </w:rPr>
              <w:t>.4</w:t>
            </w:r>
            <w:r w:rsidR="001A2164">
              <w:rPr>
                <w:rFonts w:asciiTheme="minorHAnsi" w:eastAsiaTheme="minorEastAsia" w:hAnsiTheme="minorHAnsi" w:cstheme="minorBidi"/>
                <w:kern w:val="0"/>
                <w:szCs w:val="22"/>
                <w:lang w:eastAsia="sv-SE"/>
              </w:rPr>
              <w:tab/>
            </w:r>
            <w:r w:rsidR="001A2164" w:rsidRPr="00090376">
              <w:rPr>
                <w:rStyle w:val="Hyperlnk"/>
              </w:rPr>
              <w:t>Den offentliga sektorns finanser</w:t>
            </w:r>
            <w:r w:rsidR="001A2164">
              <w:rPr>
                <w:webHidden/>
              </w:rPr>
              <w:tab/>
            </w:r>
            <w:r w:rsidR="001A2164">
              <w:rPr>
                <w:webHidden/>
              </w:rPr>
              <w:fldChar w:fldCharType="begin"/>
            </w:r>
            <w:r w:rsidR="001A2164">
              <w:rPr>
                <w:webHidden/>
              </w:rPr>
              <w:instrText xml:space="preserve"> PAGEREF _Toc19298965 \h </w:instrText>
            </w:r>
            <w:r w:rsidR="001A2164">
              <w:rPr>
                <w:webHidden/>
              </w:rPr>
            </w:r>
            <w:r w:rsidR="001A2164">
              <w:rPr>
                <w:webHidden/>
              </w:rPr>
              <w:fldChar w:fldCharType="separate"/>
            </w:r>
            <w:r>
              <w:rPr>
                <w:webHidden/>
              </w:rPr>
              <w:t>28</w:t>
            </w:r>
            <w:r w:rsidR="001A2164">
              <w:rPr>
                <w:webHidden/>
              </w:rPr>
              <w:fldChar w:fldCharType="end"/>
            </w:r>
          </w:hyperlink>
        </w:p>
        <w:p w14:paraId="51C40669" w14:textId="4D4D97CD"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66" w:history="1">
            <w:r w:rsidR="001A2164" w:rsidRPr="00090376">
              <w:rPr>
                <w:rStyle w:val="Hyperlnk"/>
              </w:rPr>
              <w:t xml:space="preserve">Tabell </w:t>
            </w:r>
            <w:r w:rsidR="001A2164" w:rsidRPr="00090376">
              <w:rPr>
                <w:rStyle w:val="Hyperlnk"/>
                <w:bCs/>
              </w:rPr>
              <w:t>1</w:t>
            </w:r>
            <w:r w:rsidR="001A2164" w:rsidRPr="00090376">
              <w:rPr>
                <w:rStyle w:val="Hyperlnk"/>
              </w:rPr>
              <w:t>.5</w:t>
            </w:r>
            <w:r w:rsidR="001A2164">
              <w:rPr>
                <w:rFonts w:asciiTheme="minorHAnsi" w:eastAsiaTheme="minorEastAsia" w:hAnsiTheme="minorHAnsi" w:cstheme="minorBidi"/>
                <w:kern w:val="0"/>
                <w:szCs w:val="22"/>
                <w:lang w:eastAsia="sv-SE"/>
              </w:rPr>
              <w:tab/>
            </w:r>
            <w:r w:rsidR="001A2164" w:rsidRPr="00090376">
              <w:rPr>
                <w:rStyle w:val="Hyperlnk"/>
              </w:rPr>
              <w:t>Utgiftstakets nivåer</w:t>
            </w:r>
            <w:r w:rsidR="001A2164">
              <w:rPr>
                <w:webHidden/>
              </w:rPr>
              <w:tab/>
            </w:r>
            <w:r w:rsidR="001A2164">
              <w:rPr>
                <w:webHidden/>
              </w:rPr>
              <w:fldChar w:fldCharType="begin"/>
            </w:r>
            <w:r w:rsidR="001A2164">
              <w:rPr>
                <w:webHidden/>
              </w:rPr>
              <w:instrText xml:space="preserve"> PAGEREF _Toc19298966 \h </w:instrText>
            </w:r>
            <w:r w:rsidR="001A2164">
              <w:rPr>
                <w:webHidden/>
              </w:rPr>
            </w:r>
            <w:r w:rsidR="001A2164">
              <w:rPr>
                <w:webHidden/>
              </w:rPr>
              <w:fldChar w:fldCharType="separate"/>
            </w:r>
            <w:r>
              <w:rPr>
                <w:webHidden/>
              </w:rPr>
              <w:t>30</w:t>
            </w:r>
            <w:r w:rsidR="001A2164">
              <w:rPr>
                <w:webHidden/>
              </w:rPr>
              <w:fldChar w:fldCharType="end"/>
            </w:r>
          </w:hyperlink>
        </w:p>
        <w:p w14:paraId="6836B8D2" w14:textId="169D551D"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67" w:history="1">
            <w:r w:rsidR="001A2164" w:rsidRPr="00090376">
              <w:rPr>
                <w:rStyle w:val="Hyperlnk"/>
              </w:rPr>
              <w:t xml:space="preserve">Tabell </w:t>
            </w:r>
            <w:r w:rsidR="001A2164" w:rsidRPr="00090376">
              <w:rPr>
                <w:rStyle w:val="Hyperlnk"/>
                <w:bCs/>
              </w:rPr>
              <w:t>1</w:t>
            </w:r>
            <w:r w:rsidR="001A2164" w:rsidRPr="00090376">
              <w:rPr>
                <w:rStyle w:val="Hyperlnk"/>
              </w:rPr>
              <w:t>.6</w:t>
            </w:r>
            <w:r w:rsidR="001A2164">
              <w:rPr>
                <w:rFonts w:asciiTheme="minorHAnsi" w:eastAsiaTheme="minorEastAsia" w:hAnsiTheme="minorHAnsi" w:cstheme="minorBidi"/>
                <w:kern w:val="0"/>
                <w:szCs w:val="22"/>
                <w:lang w:eastAsia="sv-SE"/>
              </w:rPr>
              <w:tab/>
            </w:r>
            <w:r w:rsidR="001A2164" w:rsidRPr="00090376">
              <w:rPr>
                <w:rStyle w:val="Hyperlnk"/>
              </w:rPr>
              <w:t>Långsiktiga effekter på arbetade timmar, sysselsättning och arbetslöshet</w:t>
            </w:r>
            <w:r w:rsidR="001A2164">
              <w:rPr>
                <w:webHidden/>
              </w:rPr>
              <w:tab/>
            </w:r>
            <w:r w:rsidR="001A2164">
              <w:rPr>
                <w:webHidden/>
              </w:rPr>
              <w:fldChar w:fldCharType="begin"/>
            </w:r>
            <w:r w:rsidR="001A2164">
              <w:rPr>
                <w:webHidden/>
              </w:rPr>
              <w:instrText xml:space="preserve"> PAGEREF _Toc19298967 \h </w:instrText>
            </w:r>
            <w:r w:rsidR="001A2164">
              <w:rPr>
                <w:webHidden/>
              </w:rPr>
            </w:r>
            <w:r w:rsidR="001A2164">
              <w:rPr>
                <w:webHidden/>
              </w:rPr>
              <w:fldChar w:fldCharType="separate"/>
            </w:r>
            <w:r>
              <w:rPr>
                <w:webHidden/>
              </w:rPr>
              <w:t>37</w:t>
            </w:r>
            <w:r w:rsidR="001A2164">
              <w:rPr>
                <w:webHidden/>
              </w:rPr>
              <w:fldChar w:fldCharType="end"/>
            </w:r>
          </w:hyperlink>
        </w:p>
        <w:p w14:paraId="165D367E" w14:textId="4F4BFB5C"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68" w:history="1">
            <w:r w:rsidR="001A2164" w:rsidRPr="00090376">
              <w:rPr>
                <w:rStyle w:val="Hyperlnk"/>
              </w:rPr>
              <w:t xml:space="preserve">Tabell </w:t>
            </w:r>
            <w:r w:rsidR="001A2164" w:rsidRPr="00090376">
              <w:rPr>
                <w:rStyle w:val="Hyperlnk"/>
                <w:bCs/>
              </w:rPr>
              <w:t>4</w:t>
            </w:r>
            <w:r w:rsidR="001A2164" w:rsidRPr="00090376">
              <w:rPr>
                <w:rStyle w:val="Hyperlnk"/>
              </w:rPr>
              <w:t>.1</w:t>
            </w:r>
            <w:r w:rsidR="001A2164">
              <w:rPr>
                <w:rFonts w:asciiTheme="minorHAnsi" w:eastAsiaTheme="minorEastAsia" w:hAnsiTheme="minorHAnsi" w:cstheme="minorBidi"/>
                <w:kern w:val="0"/>
                <w:szCs w:val="22"/>
                <w:lang w:eastAsia="sv-SE"/>
              </w:rPr>
              <w:tab/>
            </w:r>
            <w:r w:rsidR="001A2164" w:rsidRPr="00090376">
              <w:rPr>
                <w:rStyle w:val="Hyperlnk"/>
              </w:rPr>
              <w:t>Nyckeltal</w:t>
            </w:r>
            <w:r w:rsidR="001A2164">
              <w:rPr>
                <w:webHidden/>
              </w:rPr>
              <w:tab/>
            </w:r>
            <w:r w:rsidR="001A2164">
              <w:rPr>
                <w:webHidden/>
              </w:rPr>
              <w:fldChar w:fldCharType="begin"/>
            </w:r>
            <w:r w:rsidR="001A2164">
              <w:rPr>
                <w:webHidden/>
              </w:rPr>
              <w:instrText xml:space="preserve"> PAGEREF _Toc19298968 \h </w:instrText>
            </w:r>
            <w:r w:rsidR="001A2164">
              <w:rPr>
                <w:webHidden/>
              </w:rPr>
            </w:r>
            <w:r w:rsidR="001A2164">
              <w:rPr>
                <w:webHidden/>
              </w:rPr>
              <w:fldChar w:fldCharType="separate"/>
            </w:r>
            <w:r>
              <w:rPr>
                <w:webHidden/>
              </w:rPr>
              <w:t>54</w:t>
            </w:r>
            <w:r w:rsidR="001A2164">
              <w:rPr>
                <w:webHidden/>
              </w:rPr>
              <w:fldChar w:fldCharType="end"/>
            </w:r>
          </w:hyperlink>
        </w:p>
        <w:p w14:paraId="11005053" w14:textId="0A4E8A99"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69" w:history="1">
            <w:r w:rsidR="001A2164" w:rsidRPr="00090376">
              <w:rPr>
                <w:rStyle w:val="Hyperlnk"/>
              </w:rPr>
              <w:t xml:space="preserve">Tabell </w:t>
            </w:r>
            <w:r w:rsidR="001A2164" w:rsidRPr="00090376">
              <w:rPr>
                <w:rStyle w:val="Hyperlnk"/>
                <w:bCs/>
              </w:rPr>
              <w:t>4</w:t>
            </w:r>
            <w:r w:rsidR="001A2164" w:rsidRPr="00090376">
              <w:rPr>
                <w:rStyle w:val="Hyperlnk"/>
              </w:rPr>
              <w:t>.2</w:t>
            </w:r>
            <w:r w:rsidR="001A2164">
              <w:rPr>
                <w:rFonts w:asciiTheme="minorHAnsi" w:eastAsiaTheme="minorEastAsia" w:hAnsiTheme="minorHAnsi" w:cstheme="minorBidi"/>
                <w:kern w:val="0"/>
                <w:szCs w:val="22"/>
                <w:lang w:eastAsia="sv-SE"/>
              </w:rPr>
              <w:tab/>
            </w:r>
            <w:r w:rsidR="001A2164" w:rsidRPr="00090376">
              <w:rPr>
                <w:rStyle w:val="Hyperlnk"/>
              </w:rPr>
              <w:t>Nyckeltal</w:t>
            </w:r>
            <w:r w:rsidR="001A2164">
              <w:rPr>
                <w:webHidden/>
              </w:rPr>
              <w:tab/>
            </w:r>
            <w:r w:rsidR="001A2164">
              <w:rPr>
                <w:webHidden/>
              </w:rPr>
              <w:fldChar w:fldCharType="begin"/>
            </w:r>
            <w:r w:rsidR="001A2164">
              <w:rPr>
                <w:webHidden/>
              </w:rPr>
              <w:instrText xml:space="preserve"> PAGEREF _Toc19298969 \h </w:instrText>
            </w:r>
            <w:r w:rsidR="001A2164">
              <w:rPr>
                <w:webHidden/>
              </w:rPr>
            </w:r>
            <w:r w:rsidR="001A2164">
              <w:rPr>
                <w:webHidden/>
              </w:rPr>
              <w:fldChar w:fldCharType="separate"/>
            </w:r>
            <w:r>
              <w:rPr>
                <w:webHidden/>
              </w:rPr>
              <w:t>54</w:t>
            </w:r>
            <w:r w:rsidR="001A2164">
              <w:rPr>
                <w:webHidden/>
              </w:rPr>
              <w:fldChar w:fldCharType="end"/>
            </w:r>
          </w:hyperlink>
        </w:p>
        <w:p w14:paraId="54163DBE" w14:textId="4BAF19E5"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70" w:history="1">
            <w:r w:rsidR="001A2164" w:rsidRPr="00090376">
              <w:rPr>
                <w:rStyle w:val="Hyperlnk"/>
              </w:rPr>
              <w:t xml:space="preserve">Tabell </w:t>
            </w:r>
            <w:r w:rsidR="001A2164" w:rsidRPr="00090376">
              <w:rPr>
                <w:rStyle w:val="Hyperlnk"/>
                <w:bCs/>
              </w:rPr>
              <w:t>4</w:t>
            </w:r>
            <w:r w:rsidR="001A2164" w:rsidRPr="00090376">
              <w:rPr>
                <w:rStyle w:val="Hyperlnk"/>
              </w:rPr>
              <w:t>.3</w:t>
            </w:r>
            <w:r w:rsidR="001A2164">
              <w:rPr>
                <w:rFonts w:asciiTheme="minorHAnsi" w:eastAsiaTheme="minorEastAsia" w:hAnsiTheme="minorHAnsi" w:cstheme="minorBidi"/>
                <w:kern w:val="0"/>
                <w:szCs w:val="22"/>
                <w:lang w:eastAsia="sv-SE"/>
              </w:rPr>
              <w:tab/>
            </w:r>
            <w:r w:rsidR="001A2164" w:rsidRPr="00090376">
              <w:rPr>
                <w:rStyle w:val="Hyperlnk"/>
              </w:rPr>
              <w:t>Arbetsmarknadens utveckling</w:t>
            </w:r>
            <w:r w:rsidR="001A2164">
              <w:rPr>
                <w:webHidden/>
              </w:rPr>
              <w:tab/>
            </w:r>
            <w:r w:rsidR="001A2164">
              <w:rPr>
                <w:webHidden/>
              </w:rPr>
              <w:fldChar w:fldCharType="begin"/>
            </w:r>
            <w:r w:rsidR="001A2164">
              <w:rPr>
                <w:webHidden/>
              </w:rPr>
              <w:instrText xml:space="preserve"> PAGEREF _Toc19298970 \h </w:instrText>
            </w:r>
            <w:r w:rsidR="001A2164">
              <w:rPr>
                <w:webHidden/>
              </w:rPr>
            </w:r>
            <w:r w:rsidR="001A2164">
              <w:rPr>
                <w:webHidden/>
              </w:rPr>
              <w:fldChar w:fldCharType="separate"/>
            </w:r>
            <w:r>
              <w:rPr>
                <w:webHidden/>
              </w:rPr>
              <w:t>58</w:t>
            </w:r>
            <w:r w:rsidR="001A2164">
              <w:rPr>
                <w:webHidden/>
              </w:rPr>
              <w:fldChar w:fldCharType="end"/>
            </w:r>
          </w:hyperlink>
        </w:p>
        <w:p w14:paraId="744B87B3" w14:textId="557F5033"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71" w:history="1">
            <w:r w:rsidR="001A2164" w:rsidRPr="00090376">
              <w:rPr>
                <w:rStyle w:val="Hyperlnk"/>
              </w:rPr>
              <w:t xml:space="preserve">Tabell </w:t>
            </w:r>
            <w:r w:rsidR="001A2164" w:rsidRPr="00090376">
              <w:rPr>
                <w:rStyle w:val="Hyperlnk"/>
                <w:bCs/>
              </w:rPr>
              <w:t>4</w:t>
            </w:r>
            <w:r w:rsidR="001A2164" w:rsidRPr="00090376">
              <w:rPr>
                <w:rStyle w:val="Hyperlnk"/>
              </w:rPr>
              <w:t>.4</w:t>
            </w:r>
            <w:r w:rsidR="001A2164">
              <w:rPr>
                <w:rFonts w:asciiTheme="minorHAnsi" w:eastAsiaTheme="minorEastAsia" w:hAnsiTheme="minorHAnsi" w:cstheme="minorBidi"/>
                <w:kern w:val="0"/>
                <w:szCs w:val="22"/>
                <w:lang w:eastAsia="sv-SE"/>
              </w:rPr>
              <w:tab/>
            </w:r>
            <w:r w:rsidR="001A2164" w:rsidRPr="00090376">
              <w:rPr>
                <w:rStyle w:val="Hyperlnk"/>
              </w:rPr>
              <w:t xml:space="preserve">Alternativa scenarier: 1 Svagare ekonomisk utveckling i </w:t>
            </w:r>
            <w:r w:rsidR="001A2164">
              <w:rPr>
                <w:rStyle w:val="Hyperlnk"/>
              </w:rPr>
              <w:br/>
            </w:r>
            <w:r w:rsidR="001A2164" w:rsidRPr="00090376">
              <w:rPr>
                <w:rStyle w:val="Hyperlnk"/>
              </w:rPr>
              <w:t>omvärlden och 2 Starkare ekonomisk utveckling i omvärlden</w:t>
            </w:r>
            <w:r w:rsidR="001A2164">
              <w:rPr>
                <w:webHidden/>
              </w:rPr>
              <w:tab/>
            </w:r>
            <w:r w:rsidR="001A2164">
              <w:rPr>
                <w:webHidden/>
              </w:rPr>
              <w:fldChar w:fldCharType="begin"/>
            </w:r>
            <w:r w:rsidR="001A2164">
              <w:rPr>
                <w:webHidden/>
              </w:rPr>
              <w:instrText xml:space="preserve"> PAGEREF _Toc19298971 \h </w:instrText>
            </w:r>
            <w:r w:rsidR="001A2164">
              <w:rPr>
                <w:webHidden/>
              </w:rPr>
            </w:r>
            <w:r w:rsidR="001A2164">
              <w:rPr>
                <w:webHidden/>
              </w:rPr>
              <w:fldChar w:fldCharType="separate"/>
            </w:r>
            <w:r>
              <w:rPr>
                <w:webHidden/>
              </w:rPr>
              <w:t>64</w:t>
            </w:r>
            <w:r w:rsidR="001A2164">
              <w:rPr>
                <w:webHidden/>
              </w:rPr>
              <w:fldChar w:fldCharType="end"/>
            </w:r>
          </w:hyperlink>
        </w:p>
        <w:p w14:paraId="10A1CA87" w14:textId="4CFE4A08"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72" w:history="1">
            <w:r w:rsidR="001A2164" w:rsidRPr="00090376">
              <w:rPr>
                <w:rStyle w:val="Hyperlnk"/>
              </w:rPr>
              <w:t xml:space="preserve">Tabell </w:t>
            </w:r>
            <w:r w:rsidR="001A2164" w:rsidRPr="00090376">
              <w:rPr>
                <w:rStyle w:val="Hyperlnk"/>
                <w:bCs/>
              </w:rPr>
              <w:t>4</w:t>
            </w:r>
            <w:r w:rsidR="001A2164" w:rsidRPr="00090376">
              <w:rPr>
                <w:rStyle w:val="Hyperlnk"/>
              </w:rPr>
              <w:t>.5</w:t>
            </w:r>
            <w:r w:rsidR="001A2164">
              <w:rPr>
                <w:rFonts w:asciiTheme="minorHAnsi" w:eastAsiaTheme="minorEastAsia" w:hAnsiTheme="minorHAnsi" w:cstheme="minorBidi"/>
                <w:kern w:val="0"/>
                <w:szCs w:val="22"/>
                <w:lang w:eastAsia="sv-SE"/>
              </w:rPr>
              <w:tab/>
            </w:r>
            <w:r w:rsidR="001A2164" w:rsidRPr="00090376">
              <w:rPr>
                <w:rStyle w:val="Hyperlnk"/>
              </w:rPr>
              <w:t>Jämförelse mellan regeringens prognoser</w:t>
            </w:r>
            <w:r w:rsidR="001A2164">
              <w:rPr>
                <w:webHidden/>
              </w:rPr>
              <w:tab/>
            </w:r>
            <w:r w:rsidR="001A2164">
              <w:rPr>
                <w:webHidden/>
              </w:rPr>
              <w:fldChar w:fldCharType="begin"/>
            </w:r>
            <w:r w:rsidR="001A2164">
              <w:rPr>
                <w:webHidden/>
              </w:rPr>
              <w:instrText xml:space="preserve"> PAGEREF _Toc19298972 \h </w:instrText>
            </w:r>
            <w:r w:rsidR="001A2164">
              <w:rPr>
                <w:webHidden/>
              </w:rPr>
            </w:r>
            <w:r w:rsidR="001A2164">
              <w:rPr>
                <w:webHidden/>
              </w:rPr>
              <w:fldChar w:fldCharType="separate"/>
            </w:r>
            <w:r>
              <w:rPr>
                <w:webHidden/>
              </w:rPr>
              <w:t>65</w:t>
            </w:r>
            <w:r w:rsidR="001A2164">
              <w:rPr>
                <w:webHidden/>
              </w:rPr>
              <w:fldChar w:fldCharType="end"/>
            </w:r>
          </w:hyperlink>
        </w:p>
        <w:p w14:paraId="29E3511F" w14:textId="6E836275"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73" w:history="1">
            <w:r w:rsidR="001A2164" w:rsidRPr="00090376">
              <w:rPr>
                <w:rStyle w:val="Hyperlnk"/>
              </w:rPr>
              <w:t xml:space="preserve">Tabell </w:t>
            </w:r>
            <w:r w:rsidR="001A2164" w:rsidRPr="00090376">
              <w:rPr>
                <w:rStyle w:val="Hyperlnk"/>
                <w:bCs/>
              </w:rPr>
              <w:t>4</w:t>
            </w:r>
            <w:r w:rsidR="001A2164" w:rsidRPr="00090376">
              <w:rPr>
                <w:rStyle w:val="Hyperlnk"/>
              </w:rPr>
              <w:t>.6</w:t>
            </w:r>
            <w:r w:rsidR="001A2164">
              <w:rPr>
                <w:rFonts w:asciiTheme="minorHAnsi" w:eastAsiaTheme="minorEastAsia" w:hAnsiTheme="minorHAnsi" w:cstheme="minorBidi"/>
                <w:kern w:val="0"/>
                <w:szCs w:val="22"/>
                <w:lang w:eastAsia="sv-SE"/>
              </w:rPr>
              <w:tab/>
            </w:r>
            <w:r w:rsidR="001A2164" w:rsidRPr="00090376">
              <w:rPr>
                <w:rStyle w:val="Hyperlnk"/>
              </w:rPr>
              <w:t>Jämförelse mellan olika bedömares prognoser</w:t>
            </w:r>
            <w:r w:rsidR="001A2164">
              <w:rPr>
                <w:webHidden/>
              </w:rPr>
              <w:tab/>
            </w:r>
            <w:r w:rsidR="001A2164">
              <w:rPr>
                <w:webHidden/>
              </w:rPr>
              <w:fldChar w:fldCharType="begin"/>
            </w:r>
            <w:r w:rsidR="001A2164">
              <w:rPr>
                <w:webHidden/>
              </w:rPr>
              <w:instrText xml:space="preserve"> PAGEREF _Toc19298973 \h </w:instrText>
            </w:r>
            <w:r w:rsidR="001A2164">
              <w:rPr>
                <w:webHidden/>
              </w:rPr>
            </w:r>
            <w:r w:rsidR="001A2164">
              <w:rPr>
                <w:webHidden/>
              </w:rPr>
              <w:fldChar w:fldCharType="separate"/>
            </w:r>
            <w:r>
              <w:rPr>
                <w:webHidden/>
              </w:rPr>
              <w:t>66</w:t>
            </w:r>
            <w:r w:rsidR="001A2164">
              <w:rPr>
                <w:webHidden/>
              </w:rPr>
              <w:fldChar w:fldCharType="end"/>
            </w:r>
          </w:hyperlink>
        </w:p>
        <w:p w14:paraId="10ABCEF5" w14:textId="5D92C6B6"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74" w:history="1">
            <w:r w:rsidR="001A2164" w:rsidRPr="00090376">
              <w:rPr>
                <w:rStyle w:val="Hyperlnk"/>
              </w:rPr>
              <w:t xml:space="preserve">Tabell </w:t>
            </w:r>
            <w:r w:rsidR="001A2164" w:rsidRPr="00090376">
              <w:rPr>
                <w:rStyle w:val="Hyperlnk"/>
                <w:bCs/>
              </w:rPr>
              <w:t>5</w:t>
            </w:r>
            <w:r w:rsidR="001A2164" w:rsidRPr="00090376">
              <w:rPr>
                <w:rStyle w:val="Hyperlnk"/>
              </w:rPr>
              <w:t>.1</w:t>
            </w:r>
            <w:r w:rsidR="001A2164">
              <w:rPr>
                <w:rFonts w:asciiTheme="minorHAnsi" w:eastAsiaTheme="minorEastAsia" w:hAnsiTheme="minorHAnsi" w:cstheme="minorBidi"/>
                <w:kern w:val="0"/>
                <w:szCs w:val="22"/>
                <w:lang w:eastAsia="sv-SE"/>
              </w:rPr>
              <w:tab/>
            </w:r>
            <w:r w:rsidR="001A2164" w:rsidRPr="00090376">
              <w:rPr>
                <w:rStyle w:val="Hyperlnk"/>
              </w:rPr>
              <w:t>Finansiellt sparande i den offentliga sektorn samt indikatorer för avstämning mot målet för det finansiella sparandet</w:t>
            </w:r>
            <w:r w:rsidR="001A2164">
              <w:rPr>
                <w:webHidden/>
              </w:rPr>
              <w:tab/>
            </w:r>
            <w:r w:rsidR="001A2164">
              <w:rPr>
                <w:webHidden/>
              </w:rPr>
              <w:fldChar w:fldCharType="begin"/>
            </w:r>
            <w:r w:rsidR="001A2164">
              <w:rPr>
                <w:webHidden/>
              </w:rPr>
              <w:instrText xml:space="preserve"> PAGEREF _Toc19298974 \h </w:instrText>
            </w:r>
            <w:r w:rsidR="001A2164">
              <w:rPr>
                <w:webHidden/>
              </w:rPr>
            </w:r>
            <w:r w:rsidR="001A2164">
              <w:rPr>
                <w:webHidden/>
              </w:rPr>
              <w:fldChar w:fldCharType="separate"/>
            </w:r>
            <w:r>
              <w:rPr>
                <w:webHidden/>
              </w:rPr>
              <w:t>70</w:t>
            </w:r>
            <w:r w:rsidR="001A2164">
              <w:rPr>
                <w:webHidden/>
              </w:rPr>
              <w:fldChar w:fldCharType="end"/>
            </w:r>
          </w:hyperlink>
        </w:p>
        <w:p w14:paraId="2A2F456D" w14:textId="7F8D3659"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75" w:history="1">
            <w:r w:rsidR="001A2164" w:rsidRPr="00090376">
              <w:rPr>
                <w:rStyle w:val="Hyperlnk"/>
              </w:rPr>
              <w:t xml:space="preserve">Tabell </w:t>
            </w:r>
            <w:r w:rsidR="001A2164" w:rsidRPr="00090376">
              <w:rPr>
                <w:rStyle w:val="Hyperlnk"/>
                <w:bCs/>
              </w:rPr>
              <w:t>5</w:t>
            </w:r>
            <w:r w:rsidR="001A2164" w:rsidRPr="00090376">
              <w:rPr>
                <w:rStyle w:val="Hyperlnk"/>
              </w:rPr>
              <w:t>.2</w:t>
            </w:r>
            <w:r w:rsidR="001A2164">
              <w:rPr>
                <w:rFonts w:asciiTheme="minorHAnsi" w:eastAsiaTheme="minorEastAsia" w:hAnsiTheme="minorHAnsi" w:cstheme="minorBidi"/>
                <w:kern w:val="0"/>
                <w:szCs w:val="22"/>
                <w:lang w:eastAsia="sv-SE"/>
              </w:rPr>
              <w:tab/>
            </w:r>
            <w:r w:rsidR="001A2164" w:rsidRPr="00090376">
              <w:rPr>
                <w:rStyle w:val="Hyperlnk"/>
              </w:rPr>
              <w:t>Ursprungligt och faktiskt utgiftstak</w:t>
            </w:r>
            <w:r w:rsidR="001A2164">
              <w:rPr>
                <w:webHidden/>
              </w:rPr>
              <w:tab/>
            </w:r>
            <w:r w:rsidR="001A2164">
              <w:rPr>
                <w:webHidden/>
              </w:rPr>
              <w:fldChar w:fldCharType="begin"/>
            </w:r>
            <w:r w:rsidR="001A2164">
              <w:rPr>
                <w:webHidden/>
              </w:rPr>
              <w:instrText xml:space="preserve"> PAGEREF _Toc19298975 \h </w:instrText>
            </w:r>
            <w:r w:rsidR="001A2164">
              <w:rPr>
                <w:webHidden/>
              </w:rPr>
            </w:r>
            <w:r w:rsidR="001A2164">
              <w:rPr>
                <w:webHidden/>
              </w:rPr>
              <w:fldChar w:fldCharType="separate"/>
            </w:r>
            <w:r>
              <w:rPr>
                <w:webHidden/>
              </w:rPr>
              <w:t>71</w:t>
            </w:r>
            <w:r w:rsidR="001A2164">
              <w:rPr>
                <w:webHidden/>
              </w:rPr>
              <w:fldChar w:fldCharType="end"/>
            </w:r>
          </w:hyperlink>
        </w:p>
        <w:p w14:paraId="728737D1" w14:textId="0D36DD51"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76" w:history="1">
            <w:r w:rsidR="001A2164" w:rsidRPr="00090376">
              <w:rPr>
                <w:rStyle w:val="Hyperlnk"/>
              </w:rPr>
              <w:t xml:space="preserve">Tabell </w:t>
            </w:r>
            <w:r w:rsidR="001A2164" w:rsidRPr="00090376">
              <w:rPr>
                <w:rStyle w:val="Hyperlnk"/>
                <w:bCs/>
              </w:rPr>
              <w:t>5</w:t>
            </w:r>
            <w:r w:rsidR="001A2164" w:rsidRPr="00090376">
              <w:rPr>
                <w:rStyle w:val="Hyperlnk"/>
              </w:rPr>
              <w:t>.3</w:t>
            </w:r>
            <w:r w:rsidR="001A2164">
              <w:rPr>
                <w:rFonts w:asciiTheme="minorHAnsi" w:eastAsiaTheme="minorEastAsia" w:hAnsiTheme="minorHAnsi" w:cstheme="minorBidi"/>
                <w:kern w:val="0"/>
                <w:szCs w:val="22"/>
                <w:lang w:eastAsia="sv-SE"/>
              </w:rPr>
              <w:tab/>
            </w:r>
            <w:r w:rsidR="001A2164" w:rsidRPr="00090376">
              <w:rPr>
                <w:rStyle w:val="Hyperlnk"/>
              </w:rPr>
              <w:t>Tekniska justeringar av utgiftstakets nivå</w:t>
            </w:r>
            <w:r w:rsidR="001A2164">
              <w:rPr>
                <w:webHidden/>
              </w:rPr>
              <w:tab/>
            </w:r>
            <w:r w:rsidR="001A2164">
              <w:rPr>
                <w:webHidden/>
              </w:rPr>
              <w:fldChar w:fldCharType="begin"/>
            </w:r>
            <w:r w:rsidR="001A2164">
              <w:rPr>
                <w:webHidden/>
              </w:rPr>
              <w:instrText xml:space="preserve"> PAGEREF _Toc19298976 \h </w:instrText>
            </w:r>
            <w:r w:rsidR="001A2164">
              <w:rPr>
                <w:webHidden/>
              </w:rPr>
            </w:r>
            <w:r w:rsidR="001A2164">
              <w:rPr>
                <w:webHidden/>
              </w:rPr>
              <w:fldChar w:fldCharType="separate"/>
            </w:r>
            <w:r>
              <w:rPr>
                <w:webHidden/>
              </w:rPr>
              <w:t>72</w:t>
            </w:r>
            <w:r w:rsidR="001A2164">
              <w:rPr>
                <w:webHidden/>
              </w:rPr>
              <w:fldChar w:fldCharType="end"/>
            </w:r>
          </w:hyperlink>
        </w:p>
        <w:p w14:paraId="4875493B" w14:textId="66865A7A"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77" w:history="1">
            <w:r w:rsidR="001A2164" w:rsidRPr="00090376">
              <w:rPr>
                <w:rStyle w:val="Hyperlnk"/>
              </w:rPr>
              <w:t>Tabell 5.4</w:t>
            </w:r>
            <w:r w:rsidR="001A2164">
              <w:rPr>
                <w:rFonts w:asciiTheme="minorHAnsi" w:eastAsiaTheme="minorEastAsia" w:hAnsiTheme="minorHAnsi" w:cstheme="minorBidi"/>
                <w:kern w:val="0"/>
                <w:szCs w:val="22"/>
                <w:lang w:eastAsia="sv-SE"/>
              </w:rPr>
              <w:tab/>
            </w:r>
            <w:r w:rsidR="001A2164" w:rsidRPr="00090376">
              <w:rPr>
                <w:rStyle w:val="Hyperlnk"/>
              </w:rPr>
              <w:t>Utgiftstak och takbegränsade utgifter</w:t>
            </w:r>
            <w:r w:rsidR="001A2164">
              <w:rPr>
                <w:webHidden/>
              </w:rPr>
              <w:tab/>
            </w:r>
            <w:r w:rsidR="001A2164">
              <w:rPr>
                <w:webHidden/>
              </w:rPr>
              <w:fldChar w:fldCharType="begin"/>
            </w:r>
            <w:r w:rsidR="001A2164">
              <w:rPr>
                <w:webHidden/>
              </w:rPr>
              <w:instrText xml:space="preserve"> PAGEREF _Toc19298977 \h </w:instrText>
            </w:r>
            <w:r w:rsidR="001A2164">
              <w:rPr>
                <w:webHidden/>
              </w:rPr>
            </w:r>
            <w:r w:rsidR="001A2164">
              <w:rPr>
                <w:webHidden/>
              </w:rPr>
              <w:fldChar w:fldCharType="separate"/>
            </w:r>
            <w:r>
              <w:rPr>
                <w:webHidden/>
              </w:rPr>
              <w:t>73</w:t>
            </w:r>
            <w:r w:rsidR="001A2164">
              <w:rPr>
                <w:webHidden/>
              </w:rPr>
              <w:fldChar w:fldCharType="end"/>
            </w:r>
          </w:hyperlink>
        </w:p>
        <w:p w14:paraId="56874375" w14:textId="6D7936BE"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78" w:history="1">
            <w:r w:rsidR="001A2164" w:rsidRPr="00090376">
              <w:rPr>
                <w:rStyle w:val="Hyperlnk"/>
              </w:rPr>
              <w:t xml:space="preserve">Tabell </w:t>
            </w:r>
            <w:r w:rsidR="001A2164" w:rsidRPr="00090376">
              <w:rPr>
                <w:rStyle w:val="Hyperlnk"/>
                <w:bCs/>
              </w:rPr>
              <w:t>5</w:t>
            </w:r>
            <w:r w:rsidR="001A2164" w:rsidRPr="00090376">
              <w:rPr>
                <w:rStyle w:val="Hyperlnk"/>
              </w:rPr>
              <w:t>.5</w:t>
            </w:r>
            <w:r w:rsidR="001A2164">
              <w:rPr>
                <w:rFonts w:asciiTheme="minorHAnsi" w:eastAsiaTheme="minorEastAsia" w:hAnsiTheme="minorHAnsi" w:cstheme="minorBidi"/>
                <w:kern w:val="0"/>
                <w:szCs w:val="22"/>
                <w:lang w:eastAsia="sv-SE"/>
              </w:rPr>
              <w:tab/>
            </w:r>
            <w:r w:rsidR="001A2164" w:rsidRPr="00090376">
              <w:rPr>
                <w:rStyle w:val="Hyperlnk"/>
              </w:rPr>
              <w:t>Nyckeltal för uppföljning av stabilitets- och tillväxtpaktens förebyggande del</w:t>
            </w:r>
            <w:r w:rsidR="001A2164">
              <w:rPr>
                <w:webHidden/>
              </w:rPr>
              <w:tab/>
            </w:r>
            <w:r w:rsidR="001A2164">
              <w:rPr>
                <w:webHidden/>
              </w:rPr>
              <w:fldChar w:fldCharType="begin"/>
            </w:r>
            <w:r w:rsidR="001A2164">
              <w:rPr>
                <w:webHidden/>
              </w:rPr>
              <w:instrText xml:space="preserve"> PAGEREF _Toc19298978 \h </w:instrText>
            </w:r>
            <w:r w:rsidR="001A2164">
              <w:rPr>
                <w:webHidden/>
              </w:rPr>
            </w:r>
            <w:r w:rsidR="001A2164">
              <w:rPr>
                <w:webHidden/>
              </w:rPr>
              <w:fldChar w:fldCharType="separate"/>
            </w:r>
            <w:r>
              <w:rPr>
                <w:webHidden/>
              </w:rPr>
              <w:t>75</w:t>
            </w:r>
            <w:r w:rsidR="001A2164">
              <w:rPr>
                <w:webHidden/>
              </w:rPr>
              <w:fldChar w:fldCharType="end"/>
            </w:r>
          </w:hyperlink>
        </w:p>
        <w:p w14:paraId="1E33D658" w14:textId="57BC30B7"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79" w:history="1">
            <w:r w:rsidR="001A2164" w:rsidRPr="00090376">
              <w:rPr>
                <w:rStyle w:val="Hyperlnk"/>
              </w:rPr>
              <w:t xml:space="preserve">Tabell </w:t>
            </w:r>
            <w:r w:rsidR="001A2164" w:rsidRPr="00090376">
              <w:rPr>
                <w:rStyle w:val="Hyperlnk"/>
                <w:bCs/>
              </w:rPr>
              <w:t>5</w:t>
            </w:r>
            <w:r w:rsidR="001A2164" w:rsidRPr="00090376">
              <w:rPr>
                <w:rStyle w:val="Hyperlnk"/>
              </w:rPr>
              <w:t>.6</w:t>
            </w:r>
            <w:r w:rsidR="001A2164">
              <w:rPr>
                <w:rFonts w:asciiTheme="minorHAnsi" w:eastAsiaTheme="minorEastAsia" w:hAnsiTheme="minorHAnsi" w:cstheme="minorBidi"/>
                <w:kern w:val="0"/>
                <w:szCs w:val="22"/>
                <w:lang w:eastAsia="sv-SE"/>
              </w:rPr>
              <w:tab/>
            </w:r>
            <w:r w:rsidR="001A2164" w:rsidRPr="00090376">
              <w:rPr>
                <w:rStyle w:val="Hyperlnk"/>
              </w:rPr>
              <w:t>Finanspolitiska nyckeltal</w:t>
            </w:r>
            <w:r w:rsidR="001A2164">
              <w:rPr>
                <w:webHidden/>
              </w:rPr>
              <w:tab/>
            </w:r>
            <w:r w:rsidR="001A2164">
              <w:rPr>
                <w:webHidden/>
              </w:rPr>
              <w:fldChar w:fldCharType="begin"/>
            </w:r>
            <w:r w:rsidR="001A2164">
              <w:rPr>
                <w:webHidden/>
              </w:rPr>
              <w:instrText xml:space="preserve"> PAGEREF _Toc19298979 \h </w:instrText>
            </w:r>
            <w:r w:rsidR="001A2164">
              <w:rPr>
                <w:webHidden/>
              </w:rPr>
            </w:r>
            <w:r w:rsidR="001A2164">
              <w:rPr>
                <w:webHidden/>
              </w:rPr>
              <w:fldChar w:fldCharType="separate"/>
            </w:r>
            <w:r>
              <w:rPr>
                <w:webHidden/>
              </w:rPr>
              <w:t>76</w:t>
            </w:r>
            <w:r w:rsidR="001A2164">
              <w:rPr>
                <w:webHidden/>
              </w:rPr>
              <w:fldChar w:fldCharType="end"/>
            </w:r>
          </w:hyperlink>
        </w:p>
        <w:p w14:paraId="45B2A497" w14:textId="1894B3D4"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80" w:history="1">
            <w:r w:rsidR="001A2164" w:rsidRPr="00090376">
              <w:rPr>
                <w:rStyle w:val="Hyperlnk"/>
              </w:rPr>
              <w:t xml:space="preserve">Tabell </w:t>
            </w:r>
            <w:r w:rsidR="001A2164" w:rsidRPr="00090376">
              <w:rPr>
                <w:rStyle w:val="Hyperlnk"/>
                <w:bCs/>
              </w:rPr>
              <w:t>5</w:t>
            </w:r>
            <w:r w:rsidR="001A2164" w:rsidRPr="00090376">
              <w:rPr>
                <w:rStyle w:val="Hyperlnk"/>
              </w:rPr>
              <w:t>.7</w:t>
            </w:r>
            <w:r w:rsidR="001A2164">
              <w:rPr>
                <w:rFonts w:asciiTheme="minorHAnsi" w:eastAsiaTheme="minorEastAsia" w:hAnsiTheme="minorHAnsi" w:cstheme="minorBidi"/>
                <w:kern w:val="0"/>
                <w:szCs w:val="22"/>
                <w:lang w:eastAsia="sv-SE"/>
              </w:rPr>
              <w:tab/>
            </w:r>
            <w:r w:rsidR="001A2164" w:rsidRPr="00090376">
              <w:rPr>
                <w:rStyle w:val="Hyperlnk"/>
              </w:rPr>
              <w:t>Indikatorer på finanspolitikens långsiktiga hållbarhet</w:t>
            </w:r>
            <w:r w:rsidR="001A2164">
              <w:rPr>
                <w:webHidden/>
              </w:rPr>
              <w:tab/>
            </w:r>
            <w:r w:rsidR="001A2164">
              <w:rPr>
                <w:webHidden/>
              </w:rPr>
              <w:fldChar w:fldCharType="begin"/>
            </w:r>
            <w:r w:rsidR="001A2164">
              <w:rPr>
                <w:webHidden/>
              </w:rPr>
              <w:instrText xml:space="preserve"> PAGEREF _Toc19298980 \h </w:instrText>
            </w:r>
            <w:r w:rsidR="001A2164">
              <w:rPr>
                <w:webHidden/>
              </w:rPr>
            </w:r>
            <w:r w:rsidR="001A2164">
              <w:rPr>
                <w:webHidden/>
              </w:rPr>
              <w:fldChar w:fldCharType="separate"/>
            </w:r>
            <w:r>
              <w:rPr>
                <w:webHidden/>
              </w:rPr>
              <w:t>76</w:t>
            </w:r>
            <w:r w:rsidR="001A2164">
              <w:rPr>
                <w:webHidden/>
              </w:rPr>
              <w:fldChar w:fldCharType="end"/>
            </w:r>
          </w:hyperlink>
        </w:p>
        <w:p w14:paraId="71611EA7" w14:textId="3A2F0635"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81" w:history="1">
            <w:r w:rsidR="001A2164" w:rsidRPr="00090376">
              <w:rPr>
                <w:rStyle w:val="Hyperlnk"/>
              </w:rPr>
              <w:t xml:space="preserve">Tabell </w:t>
            </w:r>
            <w:r w:rsidR="001A2164" w:rsidRPr="00090376">
              <w:rPr>
                <w:rStyle w:val="Hyperlnk"/>
                <w:bCs/>
              </w:rPr>
              <w:t>6</w:t>
            </w:r>
            <w:r w:rsidR="001A2164" w:rsidRPr="00090376">
              <w:rPr>
                <w:rStyle w:val="Hyperlnk"/>
              </w:rPr>
              <w:t>.1</w:t>
            </w:r>
            <w:r w:rsidR="001A2164">
              <w:rPr>
                <w:rFonts w:asciiTheme="minorHAnsi" w:eastAsiaTheme="minorEastAsia" w:hAnsiTheme="minorHAnsi" w:cstheme="minorBidi"/>
                <w:kern w:val="0"/>
                <w:szCs w:val="22"/>
                <w:lang w:eastAsia="sv-SE"/>
              </w:rPr>
              <w:tab/>
            </w:r>
            <w:r w:rsidR="001A2164" w:rsidRPr="00090376">
              <w:rPr>
                <w:rStyle w:val="Hyperlnk"/>
              </w:rPr>
              <w:t xml:space="preserve">Effekten på den offentliga sektorns totala skatteintäkter av </w:t>
            </w:r>
            <w:r w:rsidR="001A2164">
              <w:rPr>
                <w:rStyle w:val="Hyperlnk"/>
              </w:rPr>
              <w:br/>
            </w:r>
            <w:r w:rsidR="001A2164" w:rsidRPr="00090376">
              <w:rPr>
                <w:rStyle w:val="Hyperlnk"/>
              </w:rPr>
              <w:t>förändrad åldersgräns för pension</w:t>
            </w:r>
            <w:r w:rsidR="001A2164">
              <w:rPr>
                <w:webHidden/>
              </w:rPr>
              <w:tab/>
            </w:r>
            <w:r w:rsidR="001A2164">
              <w:rPr>
                <w:webHidden/>
              </w:rPr>
              <w:fldChar w:fldCharType="begin"/>
            </w:r>
            <w:r w:rsidR="001A2164">
              <w:rPr>
                <w:webHidden/>
              </w:rPr>
              <w:instrText xml:space="preserve"> PAGEREF _Toc19298981 \h </w:instrText>
            </w:r>
            <w:r w:rsidR="001A2164">
              <w:rPr>
                <w:webHidden/>
              </w:rPr>
            </w:r>
            <w:r w:rsidR="001A2164">
              <w:rPr>
                <w:webHidden/>
              </w:rPr>
              <w:fldChar w:fldCharType="separate"/>
            </w:r>
            <w:r>
              <w:rPr>
                <w:webHidden/>
              </w:rPr>
              <w:t>82</w:t>
            </w:r>
            <w:r w:rsidR="001A2164">
              <w:rPr>
                <w:webHidden/>
              </w:rPr>
              <w:fldChar w:fldCharType="end"/>
            </w:r>
          </w:hyperlink>
        </w:p>
        <w:p w14:paraId="35E1D8CA" w14:textId="67A404B1"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82" w:history="1">
            <w:r w:rsidR="001A2164" w:rsidRPr="00090376">
              <w:rPr>
                <w:rStyle w:val="Hyperlnk"/>
              </w:rPr>
              <w:t xml:space="preserve">Tabell </w:t>
            </w:r>
            <w:r w:rsidR="001A2164" w:rsidRPr="00090376">
              <w:rPr>
                <w:rStyle w:val="Hyperlnk"/>
                <w:bCs/>
              </w:rPr>
              <w:t>6</w:t>
            </w:r>
            <w:r w:rsidR="001A2164" w:rsidRPr="00090376">
              <w:rPr>
                <w:rStyle w:val="Hyperlnk"/>
              </w:rPr>
              <w:t>.2</w:t>
            </w:r>
            <w:r w:rsidR="001A2164">
              <w:rPr>
                <w:rFonts w:asciiTheme="minorHAnsi" w:eastAsiaTheme="minorEastAsia" w:hAnsiTheme="minorHAnsi" w:cstheme="minorBidi"/>
                <w:kern w:val="0"/>
                <w:szCs w:val="22"/>
                <w:lang w:eastAsia="sv-SE"/>
              </w:rPr>
              <w:tab/>
            </w:r>
            <w:r w:rsidR="001A2164" w:rsidRPr="00090376">
              <w:rPr>
                <w:rStyle w:val="Hyperlnk"/>
              </w:rPr>
              <w:t xml:space="preserve">Offentliga sektorns skatteintäkter och inkomsterna i statens </w:t>
            </w:r>
            <w:r w:rsidR="001A2164">
              <w:rPr>
                <w:rStyle w:val="Hyperlnk"/>
              </w:rPr>
              <w:br/>
            </w:r>
            <w:r w:rsidR="001A2164" w:rsidRPr="00090376">
              <w:rPr>
                <w:rStyle w:val="Hyperlnk"/>
              </w:rPr>
              <w:t>budget</w:t>
            </w:r>
            <w:r w:rsidR="001A2164">
              <w:rPr>
                <w:webHidden/>
              </w:rPr>
              <w:tab/>
            </w:r>
            <w:r w:rsidR="001A2164">
              <w:rPr>
                <w:webHidden/>
              </w:rPr>
              <w:fldChar w:fldCharType="begin"/>
            </w:r>
            <w:r w:rsidR="001A2164">
              <w:rPr>
                <w:webHidden/>
              </w:rPr>
              <w:instrText xml:space="preserve"> PAGEREF _Toc19298982 \h </w:instrText>
            </w:r>
            <w:r w:rsidR="001A2164">
              <w:rPr>
                <w:webHidden/>
              </w:rPr>
            </w:r>
            <w:r w:rsidR="001A2164">
              <w:rPr>
                <w:webHidden/>
              </w:rPr>
              <w:fldChar w:fldCharType="separate"/>
            </w:r>
            <w:r>
              <w:rPr>
                <w:webHidden/>
              </w:rPr>
              <w:t>83</w:t>
            </w:r>
            <w:r w:rsidR="001A2164">
              <w:rPr>
                <w:webHidden/>
              </w:rPr>
              <w:fldChar w:fldCharType="end"/>
            </w:r>
          </w:hyperlink>
        </w:p>
        <w:p w14:paraId="34469B6B" w14:textId="459D00C1"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83" w:history="1">
            <w:r w:rsidR="001A2164" w:rsidRPr="00090376">
              <w:rPr>
                <w:rStyle w:val="Hyperlnk"/>
              </w:rPr>
              <w:t xml:space="preserve">Tabell </w:t>
            </w:r>
            <w:r w:rsidR="001A2164" w:rsidRPr="00090376">
              <w:rPr>
                <w:rStyle w:val="Hyperlnk"/>
                <w:bCs/>
              </w:rPr>
              <w:t>6</w:t>
            </w:r>
            <w:r w:rsidR="001A2164" w:rsidRPr="00090376">
              <w:rPr>
                <w:rStyle w:val="Hyperlnk"/>
              </w:rPr>
              <w:t>.3</w:t>
            </w:r>
            <w:r w:rsidR="001A2164">
              <w:rPr>
                <w:rFonts w:asciiTheme="minorHAnsi" w:eastAsiaTheme="minorEastAsia" w:hAnsiTheme="minorHAnsi" w:cstheme="minorBidi"/>
                <w:kern w:val="0"/>
                <w:szCs w:val="22"/>
                <w:lang w:eastAsia="sv-SE"/>
              </w:rPr>
              <w:tab/>
            </w:r>
            <w:r w:rsidR="001A2164" w:rsidRPr="00090376">
              <w:rPr>
                <w:rStyle w:val="Hyperlnk"/>
              </w:rPr>
              <w:t>Skattekvot</w:t>
            </w:r>
            <w:r w:rsidR="001A2164">
              <w:rPr>
                <w:webHidden/>
              </w:rPr>
              <w:tab/>
            </w:r>
            <w:r w:rsidR="001A2164">
              <w:rPr>
                <w:webHidden/>
              </w:rPr>
              <w:fldChar w:fldCharType="begin"/>
            </w:r>
            <w:r w:rsidR="001A2164">
              <w:rPr>
                <w:webHidden/>
              </w:rPr>
              <w:instrText xml:space="preserve"> PAGEREF _Toc19298983 \h </w:instrText>
            </w:r>
            <w:r w:rsidR="001A2164">
              <w:rPr>
                <w:webHidden/>
              </w:rPr>
            </w:r>
            <w:r w:rsidR="001A2164">
              <w:rPr>
                <w:webHidden/>
              </w:rPr>
              <w:fldChar w:fldCharType="separate"/>
            </w:r>
            <w:r>
              <w:rPr>
                <w:webHidden/>
              </w:rPr>
              <w:t>84</w:t>
            </w:r>
            <w:r w:rsidR="001A2164">
              <w:rPr>
                <w:webHidden/>
              </w:rPr>
              <w:fldChar w:fldCharType="end"/>
            </w:r>
          </w:hyperlink>
        </w:p>
        <w:p w14:paraId="13C53024" w14:textId="4028790F"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84" w:history="1">
            <w:r w:rsidR="001A2164" w:rsidRPr="00090376">
              <w:rPr>
                <w:rStyle w:val="Hyperlnk"/>
              </w:rPr>
              <w:t xml:space="preserve">Tabell </w:t>
            </w:r>
            <w:r w:rsidR="001A2164" w:rsidRPr="00090376">
              <w:rPr>
                <w:rStyle w:val="Hyperlnk"/>
                <w:bCs/>
              </w:rPr>
              <w:t>6</w:t>
            </w:r>
            <w:r w:rsidR="001A2164" w:rsidRPr="00090376">
              <w:rPr>
                <w:rStyle w:val="Hyperlnk"/>
              </w:rPr>
              <w:t>.4</w:t>
            </w:r>
            <w:r w:rsidR="001A2164">
              <w:rPr>
                <w:rFonts w:asciiTheme="minorHAnsi" w:eastAsiaTheme="minorEastAsia" w:hAnsiTheme="minorHAnsi" w:cstheme="minorBidi"/>
                <w:kern w:val="0"/>
                <w:szCs w:val="22"/>
                <w:lang w:eastAsia="sv-SE"/>
              </w:rPr>
              <w:tab/>
            </w:r>
            <w:r w:rsidR="001A2164" w:rsidRPr="00090376">
              <w:rPr>
                <w:rStyle w:val="Hyperlnk"/>
              </w:rPr>
              <w:t>Skatt på arbete</w:t>
            </w:r>
            <w:r w:rsidR="001A2164">
              <w:rPr>
                <w:webHidden/>
              </w:rPr>
              <w:tab/>
            </w:r>
            <w:r w:rsidR="001A2164">
              <w:rPr>
                <w:webHidden/>
              </w:rPr>
              <w:fldChar w:fldCharType="begin"/>
            </w:r>
            <w:r w:rsidR="001A2164">
              <w:rPr>
                <w:webHidden/>
              </w:rPr>
              <w:instrText xml:space="preserve"> PAGEREF _Toc19298984 \h </w:instrText>
            </w:r>
            <w:r w:rsidR="001A2164">
              <w:rPr>
                <w:webHidden/>
              </w:rPr>
            </w:r>
            <w:r w:rsidR="001A2164">
              <w:rPr>
                <w:webHidden/>
              </w:rPr>
              <w:fldChar w:fldCharType="separate"/>
            </w:r>
            <w:r>
              <w:rPr>
                <w:webHidden/>
              </w:rPr>
              <w:t>85</w:t>
            </w:r>
            <w:r w:rsidR="001A2164">
              <w:rPr>
                <w:webHidden/>
              </w:rPr>
              <w:fldChar w:fldCharType="end"/>
            </w:r>
          </w:hyperlink>
        </w:p>
        <w:p w14:paraId="0ED48782" w14:textId="36715287"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85" w:history="1">
            <w:r w:rsidR="001A2164" w:rsidRPr="00090376">
              <w:rPr>
                <w:rStyle w:val="Hyperlnk"/>
              </w:rPr>
              <w:t xml:space="preserve">Tabell </w:t>
            </w:r>
            <w:r w:rsidR="001A2164" w:rsidRPr="00090376">
              <w:rPr>
                <w:rStyle w:val="Hyperlnk"/>
                <w:bCs/>
              </w:rPr>
              <w:t>6</w:t>
            </w:r>
            <w:r w:rsidR="001A2164" w:rsidRPr="00090376">
              <w:rPr>
                <w:rStyle w:val="Hyperlnk"/>
              </w:rPr>
              <w:t>.5</w:t>
            </w:r>
            <w:r w:rsidR="001A2164">
              <w:rPr>
                <w:rFonts w:asciiTheme="minorHAnsi" w:eastAsiaTheme="minorEastAsia" w:hAnsiTheme="minorHAnsi" w:cstheme="minorBidi"/>
                <w:kern w:val="0"/>
                <w:szCs w:val="22"/>
                <w:lang w:eastAsia="sv-SE"/>
              </w:rPr>
              <w:tab/>
            </w:r>
            <w:r w:rsidR="001A2164" w:rsidRPr="00090376">
              <w:rPr>
                <w:rStyle w:val="Hyperlnk"/>
              </w:rPr>
              <w:t xml:space="preserve">Faktisk och underliggande utveckling av kommunernas </w:t>
            </w:r>
            <w:r w:rsidR="001A2164">
              <w:rPr>
                <w:rStyle w:val="Hyperlnk"/>
              </w:rPr>
              <w:br/>
            </w:r>
            <w:r w:rsidR="001A2164" w:rsidRPr="00090376">
              <w:rPr>
                <w:rStyle w:val="Hyperlnk"/>
              </w:rPr>
              <w:t>skatteunderlag</w:t>
            </w:r>
            <w:r w:rsidR="001A2164">
              <w:rPr>
                <w:webHidden/>
              </w:rPr>
              <w:tab/>
            </w:r>
            <w:r w:rsidR="001A2164">
              <w:rPr>
                <w:webHidden/>
              </w:rPr>
              <w:fldChar w:fldCharType="begin"/>
            </w:r>
            <w:r w:rsidR="001A2164">
              <w:rPr>
                <w:webHidden/>
              </w:rPr>
              <w:instrText xml:space="preserve"> PAGEREF _Toc19298985 \h </w:instrText>
            </w:r>
            <w:r w:rsidR="001A2164">
              <w:rPr>
                <w:webHidden/>
              </w:rPr>
            </w:r>
            <w:r w:rsidR="001A2164">
              <w:rPr>
                <w:webHidden/>
              </w:rPr>
              <w:fldChar w:fldCharType="separate"/>
            </w:r>
            <w:r>
              <w:rPr>
                <w:webHidden/>
              </w:rPr>
              <w:t>86</w:t>
            </w:r>
            <w:r w:rsidR="001A2164">
              <w:rPr>
                <w:webHidden/>
              </w:rPr>
              <w:fldChar w:fldCharType="end"/>
            </w:r>
          </w:hyperlink>
        </w:p>
        <w:p w14:paraId="0A5F4312" w14:textId="75AE55C5"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86" w:history="1">
            <w:r w:rsidR="001A2164" w:rsidRPr="00090376">
              <w:rPr>
                <w:rStyle w:val="Hyperlnk"/>
              </w:rPr>
              <w:t xml:space="preserve">Tabell </w:t>
            </w:r>
            <w:r w:rsidR="001A2164" w:rsidRPr="00090376">
              <w:rPr>
                <w:rStyle w:val="Hyperlnk"/>
                <w:bCs/>
              </w:rPr>
              <w:t>6</w:t>
            </w:r>
            <w:r w:rsidR="001A2164" w:rsidRPr="00090376">
              <w:rPr>
                <w:rStyle w:val="Hyperlnk"/>
              </w:rPr>
              <w:t>.6</w:t>
            </w:r>
            <w:r w:rsidR="001A2164">
              <w:rPr>
                <w:rFonts w:asciiTheme="minorHAnsi" w:eastAsiaTheme="minorEastAsia" w:hAnsiTheme="minorHAnsi" w:cstheme="minorBidi"/>
                <w:kern w:val="0"/>
                <w:szCs w:val="22"/>
                <w:lang w:eastAsia="sv-SE"/>
              </w:rPr>
              <w:tab/>
            </w:r>
            <w:r w:rsidR="001A2164" w:rsidRPr="00090376">
              <w:rPr>
                <w:rStyle w:val="Hyperlnk"/>
              </w:rPr>
              <w:t>Skattereduktioner</w:t>
            </w:r>
            <w:r w:rsidR="001A2164">
              <w:rPr>
                <w:webHidden/>
              </w:rPr>
              <w:tab/>
            </w:r>
            <w:r w:rsidR="001A2164">
              <w:rPr>
                <w:webHidden/>
              </w:rPr>
              <w:fldChar w:fldCharType="begin"/>
            </w:r>
            <w:r w:rsidR="001A2164">
              <w:rPr>
                <w:webHidden/>
              </w:rPr>
              <w:instrText xml:space="preserve"> PAGEREF _Toc19298986 \h </w:instrText>
            </w:r>
            <w:r w:rsidR="001A2164">
              <w:rPr>
                <w:webHidden/>
              </w:rPr>
            </w:r>
            <w:r w:rsidR="001A2164">
              <w:rPr>
                <w:webHidden/>
              </w:rPr>
              <w:fldChar w:fldCharType="separate"/>
            </w:r>
            <w:r>
              <w:rPr>
                <w:webHidden/>
              </w:rPr>
              <w:t>86</w:t>
            </w:r>
            <w:r w:rsidR="001A2164">
              <w:rPr>
                <w:webHidden/>
              </w:rPr>
              <w:fldChar w:fldCharType="end"/>
            </w:r>
          </w:hyperlink>
        </w:p>
        <w:p w14:paraId="039CCFE7" w14:textId="4EEB2617"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87" w:history="1">
            <w:r w:rsidR="001A2164" w:rsidRPr="00090376">
              <w:rPr>
                <w:rStyle w:val="Hyperlnk"/>
              </w:rPr>
              <w:t>Tabell 6.7</w:t>
            </w:r>
            <w:r w:rsidR="001A2164">
              <w:rPr>
                <w:rFonts w:asciiTheme="minorHAnsi" w:eastAsiaTheme="minorEastAsia" w:hAnsiTheme="minorHAnsi" w:cstheme="minorBidi"/>
                <w:kern w:val="0"/>
                <w:szCs w:val="22"/>
                <w:lang w:eastAsia="sv-SE"/>
              </w:rPr>
              <w:tab/>
            </w:r>
            <w:r w:rsidR="001A2164" w:rsidRPr="00090376">
              <w:rPr>
                <w:rStyle w:val="Hyperlnk"/>
              </w:rPr>
              <w:t>Fastighetsskatt och kommunal fastighetsavgift</w:t>
            </w:r>
            <w:r w:rsidR="001A2164">
              <w:rPr>
                <w:webHidden/>
              </w:rPr>
              <w:tab/>
            </w:r>
            <w:r w:rsidR="001A2164">
              <w:rPr>
                <w:webHidden/>
              </w:rPr>
              <w:fldChar w:fldCharType="begin"/>
            </w:r>
            <w:r w:rsidR="001A2164">
              <w:rPr>
                <w:webHidden/>
              </w:rPr>
              <w:instrText xml:space="preserve"> PAGEREF _Toc19298987 \h </w:instrText>
            </w:r>
            <w:r w:rsidR="001A2164">
              <w:rPr>
                <w:webHidden/>
              </w:rPr>
            </w:r>
            <w:r w:rsidR="001A2164">
              <w:rPr>
                <w:webHidden/>
              </w:rPr>
              <w:fldChar w:fldCharType="separate"/>
            </w:r>
            <w:r>
              <w:rPr>
                <w:webHidden/>
              </w:rPr>
              <w:t>88</w:t>
            </w:r>
            <w:r w:rsidR="001A2164">
              <w:rPr>
                <w:webHidden/>
              </w:rPr>
              <w:fldChar w:fldCharType="end"/>
            </w:r>
          </w:hyperlink>
        </w:p>
        <w:p w14:paraId="31E07389" w14:textId="45E5AE1F"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88" w:history="1">
            <w:r w:rsidR="001A2164" w:rsidRPr="00090376">
              <w:rPr>
                <w:rStyle w:val="Hyperlnk"/>
              </w:rPr>
              <w:t xml:space="preserve">Tabell </w:t>
            </w:r>
            <w:r w:rsidR="001A2164" w:rsidRPr="00090376">
              <w:rPr>
                <w:rStyle w:val="Hyperlnk"/>
                <w:bCs/>
              </w:rPr>
              <w:t>6</w:t>
            </w:r>
            <w:r w:rsidR="001A2164" w:rsidRPr="00090376">
              <w:rPr>
                <w:rStyle w:val="Hyperlnk"/>
              </w:rPr>
              <w:t>.8</w:t>
            </w:r>
            <w:r w:rsidR="001A2164">
              <w:rPr>
                <w:rFonts w:asciiTheme="minorHAnsi" w:eastAsiaTheme="minorEastAsia" w:hAnsiTheme="minorHAnsi" w:cstheme="minorBidi"/>
                <w:kern w:val="0"/>
                <w:szCs w:val="22"/>
                <w:lang w:eastAsia="sv-SE"/>
              </w:rPr>
              <w:tab/>
            </w:r>
            <w:r w:rsidR="001A2164" w:rsidRPr="00090376">
              <w:rPr>
                <w:rStyle w:val="Hyperlnk"/>
              </w:rPr>
              <w:t>Skatt på konsumtion och insatsvaror</w:t>
            </w:r>
            <w:r w:rsidR="001A2164">
              <w:rPr>
                <w:webHidden/>
              </w:rPr>
              <w:tab/>
            </w:r>
            <w:r w:rsidR="001A2164">
              <w:rPr>
                <w:webHidden/>
              </w:rPr>
              <w:fldChar w:fldCharType="begin"/>
            </w:r>
            <w:r w:rsidR="001A2164">
              <w:rPr>
                <w:webHidden/>
              </w:rPr>
              <w:instrText xml:space="preserve"> PAGEREF _Toc19298988 \h </w:instrText>
            </w:r>
            <w:r w:rsidR="001A2164">
              <w:rPr>
                <w:webHidden/>
              </w:rPr>
            </w:r>
            <w:r w:rsidR="001A2164">
              <w:rPr>
                <w:webHidden/>
              </w:rPr>
              <w:fldChar w:fldCharType="separate"/>
            </w:r>
            <w:r>
              <w:rPr>
                <w:webHidden/>
              </w:rPr>
              <w:t>89</w:t>
            </w:r>
            <w:r w:rsidR="001A2164">
              <w:rPr>
                <w:webHidden/>
              </w:rPr>
              <w:fldChar w:fldCharType="end"/>
            </w:r>
          </w:hyperlink>
        </w:p>
        <w:p w14:paraId="0ABD2577" w14:textId="4F2E0B50"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89" w:history="1">
            <w:r w:rsidR="001A2164" w:rsidRPr="00090376">
              <w:rPr>
                <w:rStyle w:val="Hyperlnk"/>
              </w:rPr>
              <w:t xml:space="preserve">Tabell </w:t>
            </w:r>
            <w:r w:rsidR="001A2164" w:rsidRPr="00090376">
              <w:rPr>
                <w:rStyle w:val="Hyperlnk"/>
                <w:bCs/>
              </w:rPr>
              <w:t>6</w:t>
            </w:r>
            <w:r w:rsidR="001A2164" w:rsidRPr="00090376">
              <w:rPr>
                <w:rStyle w:val="Hyperlnk"/>
              </w:rPr>
              <w:t>.9</w:t>
            </w:r>
            <w:r w:rsidR="001A2164">
              <w:rPr>
                <w:rFonts w:asciiTheme="minorHAnsi" w:eastAsiaTheme="minorEastAsia" w:hAnsiTheme="minorHAnsi" w:cstheme="minorBidi"/>
                <w:kern w:val="0"/>
                <w:szCs w:val="22"/>
                <w:lang w:eastAsia="sv-SE"/>
              </w:rPr>
              <w:tab/>
            </w:r>
            <w:r w:rsidR="001A2164" w:rsidRPr="00090376">
              <w:rPr>
                <w:rStyle w:val="Hyperlnk"/>
              </w:rPr>
              <w:t>Effekt på inkomster av statens verksamhet av avgiftsjustering för prövning av uppehålls- och arbetstillstånd</w:t>
            </w:r>
            <w:r w:rsidR="001A2164">
              <w:rPr>
                <w:webHidden/>
              </w:rPr>
              <w:tab/>
            </w:r>
            <w:r w:rsidR="001A2164">
              <w:rPr>
                <w:webHidden/>
              </w:rPr>
              <w:fldChar w:fldCharType="begin"/>
            </w:r>
            <w:r w:rsidR="001A2164">
              <w:rPr>
                <w:webHidden/>
              </w:rPr>
              <w:instrText xml:space="preserve"> PAGEREF _Toc19298989 \h </w:instrText>
            </w:r>
            <w:r w:rsidR="001A2164">
              <w:rPr>
                <w:webHidden/>
              </w:rPr>
            </w:r>
            <w:r w:rsidR="001A2164">
              <w:rPr>
                <w:webHidden/>
              </w:rPr>
              <w:fldChar w:fldCharType="separate"/>
            </w:r>
            <w:r>
              <w:rPr>
                <w:webHidden/>
              </w:rPr>
              <w:t>90</w:t>
            </w:r>
            <w:r w:rsidR="001A2164">
              <w:rPr>
                <w:webHidden/>
              </w:rPr>
              <w:fldChar w:fldCharType="end"/>
            </w:r>
          </w:hyperlink>
        </w:p>
        <w:p w14:paraId="1552FFC7" w14:textId="03471930"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90" w:history="1">
            <w:r w:rsidR="001A2164" w:rsidRPr="00090376">
              <w:rPr>
                <w:rStyle w:val="Hyperlnk"/>
              </w:rPr>
              <w:t xml:space="preserve">Tabell </w:t>
            </w:r>
            <w:r w:rsidR="001A2164" w:rsidRPr="00090376">
              <w:rPr>
                <w:rStyle w:val="Hyperlnk"/>
                <w:bCs/>
              </w:rPr>
              <w:t>6</w:t>
            </w:r>
            <w:r w:rsidR="001A2164" w:rsidRPr="00090376">
              <w:rPr>
                <w:rStyle w:val="Hyperlnk"/>
              </w:rPr>
              <w:t>.10</w:t>
            </w:r>
            <w:r w:rsidR="001A2164">
              <w:rPr>
                <w:rFonts w:asciiTheme="minorHAnsi" w:eastAsiaTheme="minorEastAsia" w:hAnsiTheme="minorHAnsi" w:cstheme="minorBidi"/>
                <w:kern w:val="0"/>
                <w:szCs w:val="22"/>
                <w:lang w:eastAsia="sv-SE"/>
              </w:rPr>
              <w:tab/>
            </w:r>
            <w:r w:rsidR="001A2164" w:rsidRPr="00090376">
              <w:rPr>
                <w:rStyle w:val="Hyperlnk"/>
              </w:rPr>
              <w:t>Förändring av totala skatteintäkter till följd av regeländringar</w:t>
            </w:r>
            <w:r w:rsidR="001A2164">
              <w:rPr>
                <w:webHidden/>
              </w:rPr>
              <w:tab/>
            </w:r>
            <w:r w:rsidR="001A2164">
              <w:rPr>
                <w:webHidden/>
              </w:rPr>
              <w:fldChar w:fldCharType="begin"/>
            </w:r>
            <w:r w:rsidR="001A2164">
              <w:rPr>
                <w:webHidden/>
              </w:rPr>
              <w:instrText xml:space="preserve"> PAGEREF _Toc19298990 \h </w:instrText>
            </w:r>
            <w:r w:rsidR="001A2164">
              <w:rPr>
                <w:webHidden/>
              </w:rPr>
            </w:r>
            <w:r w:rsidR="001A2164">
              <w:rPr>
                <w:webHidden/>
              </w:rPr>
              <w:fldChar w:fldCharType="separate"/>
            </w:r>
            <w:r>
              <w:rPr>
                <w:webHidden/>
              </w:rPr>
              <w:t>92</w:t>
            </w:r>
            <w:r w:rsidR="001A2164">
              <w:rPr>
                <w:webHidden/>
              </w:rPr>
              <w:fldChar w:fldCharType="end"/>
            </w:r>
          </w:hyperlink>
        </w:p>
        <w:p w14:paraId="2C2B3BF4" w14:textId="19EB95D1"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91" w:history="1">
            <w:r w:rsidR="001A2164" w:rsidRPr="00090376">
              <w:rPr>
                <w:rStyle w:val="Hyperlnk"/>
              </w:rPr>
              <w:t xml:space="preserve">Tabell </w:t>
            </w:r>
            <w:r w:rsidR="001A2164" w:rsidRPr="00090376">
              <w:rPr>
                <w:rStyle w:val="Hyperlnk"/>
                <w:bCs/>
              </w:rPr>
              <w:t>6</w:t>
            </w:r>
            <w:r w:rsidR="001A2164" w:rsidRPr="00090376">
              <w:rPr>
                <w:rStyle w:val="Hyperlnk"/>
              </w:rPr>
              <w:t>.11</w:t>
            </w:r>
            <w:r w:rsidR="001A2164">
              <w:rPr>
                <w:rFonts w:asciiTheme="minorHAnsi" w:eastAsiaTheme="minorEastAsia" w:hAnsiTheme="minorHAnsi" w:cstheme="minorBidi"/>
                <w:kern w:val="0"/>
                <w:szCs w:val="22"/>
                <w:lang w:eastAsia="sv-SE"/>
              </w:rPr>
              <w:tab/>
            </w:r>
            <w:r w:rsidR="001A2164" w:rsidRPr="00090376">
              <w:rPr>
                <w:rStyle w:val="Hyperlnk"/>
              </w:rPr>
              <w:t xml:space="preserve">Antaganden i skatteprognoserna och förändringar jämfört med </w:t>
            </w:r>
            <w:r w:rsidR="001A2164">
              <w:rPr>
                <w:rStyle w:val="Hyperlnk"/>
              </w:rPr>
              <w:br/>
            </w:r>
            <w:r w:rsidR="001A2164" w:rsidRPr="00090376">
              <w:rPr>
                <w:rStyle w:val="Hyperlnk"/>
              </w:rPr>
              <w:t>2019 års ekonomiska vårproposition</w:t>
            </w:r>
            <w:r w:rsidR="001A2164">
              <w:rPr>
                <w:webHidden/>
              </w:rPr>
              <w:tab/>
            </w:r>
            <w:r w:rsidR="001A2164">
              <w:rPr>
                <w:webHidden/>
              </w:rPr>
              <w:fldChar w:fldCharType="begin"/>
            </w:r>
            <w:r w:rsidR="001A2164">
              <w:rPr>
                <w:webHidden/>
              </w:rPr>
              <w:instrText xml:space="preserve"> PAGEREF _Toc19298991 \h </w:instrText>
            </w:r>
            <w:r w:rsidR="001A2164">
              <w:rPr>
                <w:webHidden/>
              </w:rPr>
            </w:r>
            <w:r w:rsidR="001A2164">
              <w:rPr>
                <w:webHidden/>
              </w:rPr>
              <w:fldChar w:fldCharType="separate"/>
            </w:r>
            <w:r>
              <w:rPr>
                <w:webHidden/>
              </w:rPr>
              <w:t>94</w:t>
            </w:r>
            <w:r w:rsidR="001A2164">
              <w:rPr>
                <w:webHidden/>
              </w:rPr>
              <w:fldChar w:fldCharType="end"/>
            </w:r>
          </w:hyperlink>
        </w:p>
        <w:p w14:paraId="11A7BE22" w14:textId="785D6638"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92" w:history="1">
            <w:r w:rsidR="001A2164" w:rsidRPr="00090376">
              <w:rPr>
                <w:rStyle w:val="Hyperlnk"/>
              </w:rPr>
              <w:t xml:space="preserve">Tabell </w:t>
            </w:r>
            <w:r w:rsidR="001A2164" w:rsidRPr="00090376">
              <w:rPr>
                <w:rStyle w:val="Hyperlnk"/>
                <w:bCs/>
              </w:rPr>
              <w:t>6</w:t>
            </w:r>
            <w:r w:rsidR="001A2164" w:rsidRPr="00090376">
              <w:rPr>
                <w:rStyle w:val="Hyperlnk"/>
              </w:rPr>
              <w:t>.12</w:t>
            </w:r>
            <w:r w:rsidR="001A2164">
              <w:rPr>
                <w:rFonts w:asciiTheme="minorHAnsi" w:eastAsiaTheme="minorEastAsia" w:hAnsiTheme="minorHAnsi" w:cstheme="minorBidi"/>
                <w:kern w:val="0"/>
                <w:szCs w:val="22"/>
                <w:lang w:eastAsia="sv-SE"/>
              </w:rPr>
              <w:tab/>
            </w:r>
            <w:r w:rsidR="001A2164" w:rsidRPr="00090376">
              <w:rPr>
                <w:rStyle w:val="Hyperlnk"/>
              </w:rPr>
              <w:t>Övriga inkomster, aktuell prognos jämfört med 2019 års vårproposition</w:t>
            </w:r>
            <w:r w:rsidR="001A2164">
              <w:rPr>
                <w:webHidden/>
              </w:rPr>
              <w:tab/>
            </w:r>
            <w:r w:rsidR="001A2164">
              <w:rPr>
                <w:webHidden/>
              </w:rPr>
              <w:fldChar w:fldCharType="begin"/>
            </w:r>
            <w:r w:rsidR="001A2164">
              <w:rPr>
                <w:webHidden/>
              </w:rPr>
              <w:instrText xml:space="preserve"> PAGEREF _Toc19298992 \h </w:instrText>
            </w:r>
            <w:r w:rsidR="001A2164">
              <w:rPr>
                <w:webHidden/>
              </w:rPr>
            </w:r>
            <w:r w:rsidR="001A2164">
              <w:rPr>
                <w:webHidden/>
              </w:rPr>
              <w:fldChar w:fldCharType="separate"/>
            </w:r>
            <w:r>
              <w:rPr>
                <w:webHidden/>
              </w:rPr>
              <w:t>95</w:t>
            </w:r>
            <w:r w:rsidR="001A2164">
              <w:rPr>
                <w:webHidden/>
              </w:rPr>
              <w:fldChar w:fldCharType="end"/>
            </w:r>
          </w:hyperlink>
        </w:p>
        <w:p w14:paraId="6B35E48F" w14:textId="2EA73381"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93" w:history="1">
            <w:r w:rsidR="001A2164" w:rsidRPr="00090376">
              <w:rPr>
                <w:rStyle w:val="Hyperlnk"/>
              </w:rPr>
              <w:t xml:space="preserve">Tabell </w:t>
            </w:r>
            <w:r w:rsidR="001A2164" w:rsidRPr="00090376">
              <w:rPr>
                <w:rStyle w:val="Hyperlnk"/>
                <w:bCs/>
              </w:rPr>
              <w:t>6</w:t>
            </w:r>
            <w:r w:rsidR="001A2164" w:rsidRPr="00090376">
              <w:rPr>
                <w:rStyle w:val="Hyperlnk"/>
              </w:rPr>
              <w:t>.13</w:t>
            </w:r>
            <w:r w:rsidR="001A2164">
              <w:rPr>
                <w:rFonts w:asciiTheme="minorHAnsi" w:eastAsiaTheme="minorEastAsia" w:hAnsiTheme="minorHAnsi" w:cstheme="minorBidi"/>
                <w:kern w:val="0"/>
                <w:szCs w:val="22"/>
                <w:lang w:eastAsia="sv-SE"/>
              </w:rPr>
              <w:tab/>
            </w:r>
            <w:r w:rsidR="001A2164" w:rsidRPr="00090376">
              <w:rPr>
                <w:rStyle w:val="Hyperlnk"/>
              </w:rPr>
              <w:t xml:space="preserve">Aktuell prognos jämfört med 2019 års ekonomiska </w:t>
            </w:r>
            <w:r w:rsidR="001A2164">
              <w:rPr>
                <w:rStyle w:val="Hyperlnk"/>
              </w:rPr>
              <w:br/>
            </w:r>
            <w:r w:rsidR="001A2164" w:rsidRPr="00090376">
              <w:rPr>
                <w:rStyle w:val="Hyperlnk"/>
              </w:rPr>
              <w:t>vårproposition, och statens budget för 2018 och 2019</w:t>
            </w:r>
            <w:r w:rsidR="001A2164">
              <w:rPr>
                <w:webHidden/>
              </w:rPr>
              <w:tab/>
            </w:r>
            <w:r w:rsidR="001A2164">
              <w:rPr>
                <w:webHidden/>
              </w:rPr>
              <w:fldChar w:fldCharType="begin"/>
            </w:r>
            <w:r w:rsidR="001A2164">
              <w:rPr>
                <w:webHidden/>
              </w:rPr>
              <w:instrText xml:space="preserve"> PAGEREF _Toc19298993 \h </w:instrText>
            </w:r>
            <w:r w:rsidR="001A2164">
              <w:rPr>
                <w:webHidden/>
              </w:rPr>
            </w:r>
            <w:r w:rsidR="001A2164">
              <w:rPr>
                <w:webHidden/>
              </w:rPr>
              <w:fldChar w:fldCharType="separate"/>
            </w:r>
            <w:r>
              <w:rPr>
                <w:webHidden/>
              </w:rPr>
              <w:t>96</w:t>
            </w:r>
            <w:r w:rsidR="001A2164">
              <w:rPr>
                <w:webHidden/>
              </w:rPr>
              <w:fldChar w:fldCharType="end"/>
            </w:r>
          </w:hyperlink>
        </w:p>
        <w:p w14:paraId="0D8E235C" w14:textId="5941C717"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94" w:history="1">
            <w:r w:rsidR="001A2164" w:rsidRPr="00090376">
              <w:rPr>
                <w:rStyle w:val="Hyperlnk"/>
              </w:rPr>
              <w:t xml:space="preserve">Tabell </w:t>
            </w:r>
            <w:r w:rsidR="001A2164" w:rsidRPr="00090376">
              <w:rPr>
                <w:rStyle w:val="Hyperlnk"/>
                <w:bCs/>
              </w:rPr>
              <w:t>6</w:t>
            </w:r>
            <w:r w:rsidR="001A2164" w:rsidRPr="00090376">
              <w:rPr>
                <w:rStyle w:val="Hyperlnk"/>
              </w:rPr>
              <w:t>.14</w:t>
            </w:r>
            <w:r w:rsidR="001A2164">
              <w:rPr>
                <w:rFonts w:asciiTheme="minorHAnsi" w:eastAsiaTheme="minorEastAsia" w:hAnsiTheme="minorHAnsi" w:cstheme="minorBidi"/>
                <w:kern w:val="0"/>
                <w:szCs w:val="22"/>
                <w:lang w:eastAsia="sv-SE"/>
              </w:rPr>
              <w:tab/>
            </w:r>
            <w:r w:rsidR="001A2164" w:rsidRPr="00090376">
              <w:rPr>
                <w:rStyle w:val="Hyperlnk"/>
              </w:rPr>
              <w:t xml:space="preserve">Övriga inkomster, utfall 2018 och prognos 2019, jämfört med </w:t>
            </w:r>
            <w:r w:rsidR="001A2164">
              <w:rPr>
                <w:rStyle w:val="Hyperlnk"/>
              </w:rPr>
              <w:br/>
            </w:r>
            <w:r w:rsidR="001A2164" w:rsidRPr="00090376">
              <w:rPr>
                <w:rStyle w:val="Hyperlnk"/>
              </w:rPr>
              <w:t>statens budget för 2018 och 2019</w:t>
            </w:r>
            <w:r w:rsidR="001A2164">
              <w:rPr>
                <w:webHidden/>
              </w:rPr>
              <w:tab/>
            </w:r>
            <w:r w:rsidR="001A2164">
              <w:rPr>
                <w:webHidden/>
              </w:rPr>
              <w:fldChar w:fldCharType="begin"/>
            </w:r>
            <w:r w:rsidR="001A2164">
              <w:rPr>
                <w:webHidden/>
              </w:rPr>
              <w:instrText xml:space="preserve"> PAGEREF _Toc19298994 \h </w:instrText>
            </w:r>
            <w:r w:rsidR="001A2164">
              <w:rPr>
                <w:webHidden/>
              </w:rPr>
            </w:r>
            <w:r w:rsidR="001A2164">
              <w:rPr>
                <w:webHidden/>
              </w:rPr>
              <w:fldChar w:fldCharType="separate"/>
            </w:r>
            <w:r>
              <w:rPr>
                <w:webHidden/>
              </w:rPr>
              <w:t>97</w:t>
            </w:r>
            <w:r w:rsidR="001A2164">
              <w:rPr>
                <w:webHidden/>
              </w:rPr>
              <w:fldChar w:fldCharType="end"/>
            </w:r>
          </w:hyperlink>
        </w:p>
        <w:p w14:paraId="20EF38FF" w14:textId="7B5EEDBC"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95" w:history="1">
            <w:r w:rsidR="001A2164" w:rsidRPr="00090376">
              <w:rPr>
                <w:rStyle w:val="Hyperlnk"/>
              </w:rPr>
              <w:t xml:space="preserve">Tabell </w:t>
            </w:r>
            <w:r w:rsidR="001A2164" w:rsidRPr="00090376">
              <w:rPr>
                <w:rStyle w:val="Hyperlnk"/>
                <w:bCs/>
              </w:rPr>
              <w:t>7</w:t>
            </w:r>
            <w:r w:rsidR="001A2164" w:rsidRPr="00090376">
              <w:rPr>
                <w:rStyle w:val="Hyperlnk"/>
              </w:rPr>
              <w:t>.1</w:t>
            </w:r>
            <w:r w:rsidR="001A2164">
              <w:rPr>
                <w:rFonts w:asciiTheme="minorHAnsi" w:eastAsiaTheme="minorEastAsia" w:hAnsiTheme="minorHAnsi" w:cstheme="minorBidi"/>
                <w:kern w:val="0"/>
                <w:szCs w:val="22"/>
                <w:lang w:eastAsia="sv-SE"/>
              </w:rPr>
              <w:tab/>
            </w:r>
            <w:r w:rsidR="001A2164" w:rsidRPr="00090376">
              <w:rPr>
                <w:rStyle w:val="Hyperlnk"/>
              </w:rPr>
              <w:t xml:space="preserve">Utgifter under budgetens utgiftsområden och takbegränsade </w:t>
            </w:r>
            <w:r w:rsidR="001A2164">
              <w:rPr>
                <w:rStyle w:val="Hyperlnk"/>
              </w:rPr>
              <w:br/>
            </w:r>
            <w:r w:rsidR="001A2164" w:rsidRPr="00090376">
              <w:rPr>
                <w:rStyle w:val="Hyperlnk"/>
              </w:rPr>
              <w:t>utgifter som andel av BNP</w:t>
            </w:r>
            <w:r w:rsidR="001A2164">
              <w:rPr>
                <w:webHidden/>
              </w:rPr>
              <w:tab/>
            </w:r>
            <w:r w:rsidR="001A2164">
              <w:rPr>
                <w:webHidden/>
              </w:rPr>
              <w:fldChar w:fldCharType="begin"/>
            </w:r>
            <w:r w:rsidR="001A2164">
              <w:rPr>
                <w:webHidden/>
              </w:rPr>
              <w:instrText xml:space="preserve"> PAGEREF _Toc19298995 \h </w:instrText>
            </w:r>
            <w:r w:rsidR="001A2164">
              <w:rPr>
                <w:webHidden/>
              </w:rPr>
            </w:r>
            <w:r w:rsidR="001A2164">
              <w:rPr>
                <w:webHidden/>
              </w:rPr>
              <w:fldChar w:fldCharType="separate"/>
            </w:r>
            <w:r>
              <w:rPr>
                <w:webHidden/>
              </w:rPr>
              <w:t>101</w:t>
            </w:r>
            <w:r w:rsidR="001A2164">
              <w:rPr>
                <w:webHidden/>
              </w:rPr>
              <w:fldChar w:fldCharType="end"/>
            </w:r>
          </w:hyperlink>
        </w:p>
        <w:p w14:paraId="146A476F" w14:textId="5A12BD59"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96" w:history="1">
            <w:r w:rsidR="001A2164" w:rsidRPr="00090376">
              <w:rPr>
                <w:rStyle w:val="Hyperlnk"/>
              </w:rPr>
              <w:t xml:space="preserve">Tabell </w:t>
            </w:r>
            <w:r w:rsidR="001A2164" w:rsidRPr="00090376">
              <w:rPr>
                <w:rStyle w:val="Hyperlnk"/>
                <w:bCs/>
              </w:rPr>
              <w:t>7</w:t>
            </w:r>
            <w:r w:rsidR="001A2164" w:rsidRPr="00090376">
              <w:rPr>
                <w:rStyle w:val="Hyperlnk"/>
              </w:rPr>
              <w:t>.2</w:t>
            </w:r>
            <w:r w:rsidR="001A2164">
              <w:rPr>
                <w:rFonts w:asciiTheme="minorHAnsi" w:eastAsiaTheme="minorEastAsia" w:hAnsiTheme="minorHAnsi" w:cstheme="minorBidi"/>
                <w:kern w:val="0"/>
                <w:szCs w:val="22"/>
                <w:lang w:eastAsia="sv-SE"/>
              </w:rPr>
              <w:tab/>
            </w:r>
            <w:r w:rsidR="001A2164" w:rsidRPr="00090376">
              <w:rPr>
                <w:rStyle w:val="Hyperlnk"/>
              </w:rPr>
              <w:t>Härledning av de sammanlagda utgiftsramarna 2020</w:t>
            </w:r>
            <w:r w:rsidR="001A2164">
              <w:rPr>
                <w:webHidden/>
              </w:rPr>
              <w:tab/>
            </w:r>
            <w:r w:rsidR="001A2164">
              <w:rPr>
                <w:webHidden/>
              </w:rPr>
              <w:fldChar w:fldCharType="begin"/>
            </w:r>
            <w:r w:rsidR="001A2164">
              <w:rPr>
                <w:webHidden/>
              </w:rPr>
              <w:instrText xml:space="preserve"> PAGEREF _Toc19298996 \h </w:instrText>
            </w:r>
            <w:r w:rsidR="001A2164">
              <w:rPr>
                <w:webHidden/>
              </w:rPr>
            </w:r>
            <w:r w:rsidR="001A2164">
              <w:rPr>
                <w:webHidden/>
              </w:rPr>
              <w:fldChar w:fldCharType="separate"/>
            </w:r>
            <w:r>
              <w:rPr>
                <w:webHidden/>
              </w:rPr>
              <w:t>102</w:t>
            </w:r>
            <w:r w:rsidR="001A2164">
              <w:rPr>
                <w:webHidden/>
              </w:rPr>
              <w:fldChar w:fldCharType="end"/>
            </w:r>
          </w:hyperlink>
        </w:p>
        <w:p w14:paraId="4C433B06" w14:textId="69ED4806"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97" w:history="1">
            <w:r w:rsidR="001A2164" w:rsidRPr="00090376">
              <w:rPr>
                <w:rStyle w:val="Hyperlnk"/>
              </w:rPr>
              <w:t xml:space="preserve">Tabell </w:t>
            </w:r>
            <w:r w:rsidR="001A2164" w:rsidRPr="00090376">
              <w:rPr>
                <w:rStyle w:val="Hyperlnk"/>
                <w:bCs/>
              </w:rPr>
              <w:t>7</w:t>
            </w:r>
            <w:r w:rsidR="001A2164" w:rsidRPr="00090376">
              <w:rPr>
                <w:rStyle w:val="Hyperlnk"/>
              </w:rPr>
              <w:t>.3</w:t>
            </w:r>
            <w:r w:rsidR="001A2164">
              <w:rPr>
                <w:rFonts w:asciiTheme="minorHAnsi" w:eastAsiaTheme="minorEastAsia" w:hAnsiTheme="minorHAnsi" w:cstheme="minorBidi"/>
                <w:kern w:val="0"/>
                <w:szCs w:val="22"/>
                <w:lang w:eastAsia="sv-SE"/>
              </w:rPr>
              <w:tab/>
            </w:r>
            <w:r w:rsidR="001A2164" w:rsidRPr="00090376">
              <w:rPr>
                <w:rStyle w:val="Hyperlnk"/>
              </w:rPr>
              <w:t>Utgiftsramar 2020</w:t>
            </w:r>
            <w:r w:rsidR="001A2164">
              <w:rPr>
                <w:webHidden/>
              </w:rPr>
              <w:tab/>
            </w:r>
            <w:r w:rsidR="001A2164">
              <w:rPr>
                <w:webHidden/>
              </w:rPr>
              <w:fldChar w:fldCharType="begin"/>
            </w:r>
            <w:r w:rsidR="001A2164">
              <w:rPr>
                <w:webHidden/>
              </w:rPr>
              <w:instrText xml:space="preserve"> PAGEREF _Toc19298997 \h </w:instrText>
            </w:r>
            <w:r w:rsidR="001A2164">
              <w:rPr>
                <w:webHidden/>
              </w:rPr>
            </w:r>
            <w:r w:rsidR="001A2164">
              <w:rPr>
                <w:webHidden/>
              </w:rPr>
              <w:fldChar w:fldCharType="separate"/>
            </w:r>
            <w:r>
              <w:rPr>
                <w:webHidden/>
              </w:rPr>
              <w:t>103</w:t>
            </w:r>
            <w:r w:rsidR="001A2164">
              <w:rPr>
                <w:webHidden/>
              </w:rPr>
              <w:fldChar w:fldCharType="end"/>
            </w:r>
          </w:hyperlink>
        </w:p>
        <w:p w14:paraId="4A3C3CE1" w14:textId="0C18ACF2"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98" w:history="1">
            <w:r w:rsidR="001A2164" w:rsidRPr="00090376">
              <w:rPr>
                <w:rStyle w:val="Hyperlnk"/>
              </w:rPr>
              <w:t xml:space="preserve">Tabell </w:t>
            </w:r>
            <w:r w:rsidR="001A2164" w:rsidRPr="00090376">
              <w:rPr>
                <w:rStyle w:val="Hyperlnk"/>
                <w:bCs/>
              </w:rPr>
              <w:t>7</w:t>
            </w:r>
            <w:r w:rsidR="001A2164" w:rsidRPr="00090376">
              <w:rPr>
                <w:rStyle w:val="Hyperlnk"/>
              </w:rPr>
              <w:t>.4</w:t>
            </w:r>
            <w:r w:rsidR="001A2164">
              <w:rPr>
                <w:rFonts w:asciiTheme="minorHAnsi" w:eastAsiaTheme="minorEastAsia" w:hAnsiTheme="minorHAnsi" w:cstheme="minorBidi"/>
                <w:kern w:val="0"/>
                <w:szCs w:val="22"/>
                <w:lang w:eastAsia="sv-SE"/>
              </w:rPr>
              <w:tab/>
            </w:r>
            <w:r w:rsidR="001A2164" w:rsidRPr="00090376">
              <w:rPr>
                <w:rStyle w:val="Hyperlnk"/>
              </w:rPr>
              <w:t>Utgifter per utgiftsområde 2018–2022</w:t>
            </w:r>
            <w:r w:rsidR="001A2164">
              <w:rPr>
                <w:webHidden/>
              </w:rPr>
              <w:tab/>
            </w:r>
            <w:r w:rsidR="001A2164">
              <w:rPr>
                <w:webHidden/>
              </w:rPr>
              <w:fldChar w:fldCharType="begin"/>
            </w:r>
            <w:r w:rsidR="001A2164">
              <w:rPr>
                <w:webHidden/>
              </w:rPr>
              <w:instrText xml:space="preserve"> PAGEREF _Toc19298998 \h </w:instrText>
            </w:r>
            <w:r w:rsidR="001A2164">
              <w:rPr>
                <w:webHidden/>
              </w:rPr>
            </w:r>
            <w:r w:rsidR="001A2164">
              <w:rPr>
                <w:webHidden/>
              </w:rPr>
              <w:fldChar w:fldCharType="separate"/>
            </w:r>
            <w:r>
              <w:rPr>
                <w:webHidden/>
              </w:rPr>
              <w:t>105</w:t>
            </w:r>
            <w:r w:rsidR="001A2164">
              <w:rPr>
                <w:webHidden/>
              </w:rPr>
              <w:fldChar w:fldCharType="end"/>
            </w:r>
          </w:hyperlink>
        </w:p>
        <w:p w14:paraId="03F86C91" w14:textId="4E2F0F5E"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8999" w:history="1">
            <w:r w:rsidR="001A2164" w:rsidRPr="00090376">
              <w:rPr>
                <w:rStyle w:val="Hyperlnk"/>
              </w:rPr>
              <w:t xml:space="preserve">Tabell </w:t>
            </w:r>
            <w:r w:rsidR="001A2164" w:rsidRPr="00090376">
              <w:rPr>
                <w:rStyle w:val="Hyperlnk"/>
                <w:bCs/>
              </w:rPr>
              <w:t>7</w:t>
            </w:r>
            <w:r w:rsidR="001A2164" w:rsidRPr="00090376">
              <w:rPr>
                <w:rStyle w:val="Hyperlnk"/>
              </w:rPr>
              <w:t>.5</w:t>
            </w:r>
            <w:r w:rsidR="001A2164">
              <w:rPr>
                <w:rFonts w:asciiTheme="minorHAnsi" w:eastAsiaTheme="minorEastAsia" w:hAnsiTheme="minorHAnsi" w:cstheme="minorBidi"/>
                <w:kern w:val="0"/>
                <w:szCs w:val="22"/>
                <w:lang w:eastAsia="sv-SE"/>
              </w:rPr>
              <w:tab/>
            </w:r>
            <w:r w:rsidR="001A2164" w:rsidRPr="00090376">
              <w:rPr>
                <w:rStyle w:val="Hyperlnk"/>
              </w:rPr>
              <w:t xml:space="preserve">Förändringar av takbegränsade utgifter jämfört med det </w:t>
            </w:r>
            <w:r w:rsidR="001A2164">
              <w:rPr>
                <w:rStyle w:val="Hyperlnk"/>
              </w:rPr>
              <w:br/>
            </w:r>
            <w:r w:rsidR="001A2164" w:rsidRPr="00090376">
              <w:rPr>
                <w:rStyle w:val="Hyperlnk"/>
              </w:rPr>
              <w:t>föregående året</w:t>
            </w:r>
            <w:r w:rsidR="001A2164">
              <w:rPr>
                <w:webHidden/>
              </w:rPr>
              <w:tab/>
            </w:r>
            <w:r w:rsidR="001A2164">
              <w:rPr>
                <w:webHidden/>
              </w:rPr>
              <w:fldChar w:fldCharType="begin"/>
            </w:r>
            <w:r w:rsidR="001A2164">
              <w:rPr>
                <w:webHidden/>
              </w:rPr>
              <w:instrText xml:space="preserve"> PAGEREF _Toc19298999 \h </w:instrText>
            </w:r>
            <w:r w:rsidR="001A2164">
              <w:rPr>
                <w:webHidden/>
              </w:rPr>
            </w:r>
            <w:r w:rsidR="001A2164">
              <w:rPr>
                <w:webHidden/>
              </w:rPr>
              <w:fldChar w:fldCharType="separate"/>
            </w:r>
            <w:r>
              <w:rPr>
                <w:webHidden/>
              </w:rPr>
              <w:t>106</w:t>
            </w:r>
            <w:r w:rsidR="001A2164">
              <w:rPr>
                <w:webHidden/>
              </w:rPr>
              <w:fldChar w:fldCharType="end"/>
            </w:r>
          </w:hyperlink>
        </w:p>
        <w:p w14:paraId="6C69AE92" w14:textId="43EBC78F"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00" w:history="1">
            <w:r w:rsidR="001A2164" w:rsidRPr="00090376">
              <w:rPr>
                <w:rStyle w:val="Hyperlnk"/>
              </w:rPr>
              <w:t xml:space="preserve">Tabell </w:t>
            </w:r>
            <w:r w:rsidR="001A2164" w:rsidRPr="00090376">
              <w:rPr>
                <w:rStyle w:val="Hyperlnk"/>
                <w:bCs/>
              </w:rPr>
              <w:t>7</w:t>
            </w:r>
            <w:r w:rsidR="001A2164" w:rsidRPr="00090376">
              <w:rPr>
                <w:rStyle w:val="Hyperlnk"/>
              </w:rPr>
              <w:t>.6</w:t>
            </w:r>
            <w:r w:rsidR="001A2164">
              <w:rPr>
                <w:rFonts w:asciiTheme="minorHAnsi" w:eastAsiaTheme="minorEastAsia" w:hAnsiTheme="minorHAnsi" w:cstheme="minorBidi"/>
                <w:kern w:val="0"/>
                <w:szCs w:val="22"/>
                <w:lang w:eastAsia="sv-SE"/>
              </w:rPr>
              <w:tab/>
            </w:r>
            <w:r w:rsidR="001A2164" w:rsidRPr="00090376">
              <w:rPr>
                <w:rStyle w:val="Hyperlnk"/>
              </w:rPr>
              <w:t xml:space="preserve">Förändring av takbegränsade utgifter till följd av tidigare </w:t>
            </w:r>
            <w:r w:rsidR="001A2164">
              <w:rPr>
                <w:rStyle w:val="Hyperlnk"/>
              </w:rPr>
              <w:br/>
            </w:r>
            <w:r w:rsidR="001A2164" w:rsidRPr="00090376">
              <w:rPr>
                <w:rStyle w:val="Hyperlnk"/>
              </w:rPr>
              <w:t xml:space="preserve">beslutade och aviserade samt nu föreslagna och aviserade </w:t>
            </w:r>
            <w:r w:rsidR="001A2164">
              <w:rPr>
                <w:rStyle w:val="Hyperlnk"/>
              </w:rPr>
              <w:br/>
            </w:r>
            <w:r w:rsidR="001A2164" w:rsidRPr="00090376">
              <w:rPr>
                <w:rStyle w:val="Hyperlnk"/>
              </w:rPr>
              <w:t>reformer, jämfört med det föregående året</w:t>
            </w:r>
            <w:r w:rsidR="001A2164">
              <w:rPr>
                <w:webHidden/>
              </w:rPr>
              <w:tab/>
            </w:r>
            <w:r w:rsidR="001A2164">
              <w:rPr>
                <w:webHidden/>
              </w:rPr>
              <w:fldChar w:fldCharType="begin"/>
            </w:r>
            <w:r w:rsidR="001A2164">
              <w:rPr>
                <w:webHidden/>
              </w:rPr>
              <w:instrText xml:space="preserve"> PAGEREF _Toc19299000 \h </w:instrText>
            </w:r>
            <w:r w:rsidR="001A2164">
              <w:rPr>
                <w:webHidden/>
              </w:rPr>
            </w:r>
            <w:r w:rsidR="001A2164">
              <w:rPr>
                <w:webHidden/>
              </w:rPr>
              <w:fldChar w:fldCharType="separate"/>
            </w:r>
            <w:r>
              <w:rPr>
                <w:webHidden/>
              </w:rPr>
              <w:t>109</w:t>
            </w:r>
            <w:r w:rsidR="001A2164">
              <w:rPr>
                <w:webHidden/>
              </w:rPr>
              <w:fldChar w:fldCharType="end"/>
            </w:r>
          </w:hyperlink>
        </w:p>
        <w:p w14:paraId="2D5B0436" w14:textId="6BC0263A"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01" w:history="1">
            <w:r w:rsidR="001A2164" w:rsidRPr="00090376">
              <w:rPr>
                <w:rStyle w:val="Hyperlnk"/>
              </w:rPr>
              <w:t xml:space="preserve">Tabell </w:t>
            </w:r>
            <w:r w:rsidR="001A2164" w:rsidRPr="00090376">
              <w:rPr>
                <w:rStyle w:val="Hyperlnk"/>
                <w:bCs/>
              </w:rPr>
              <w:t>7</w:t>
            </w:r>
            <w:r w:rsidR="001A2164" w:rsidRPr="00090376">
              <w:rPr>
                <w:rStyle w:val="Hyperlnk"/>
              </w:rPr>
              <w:t>.7</w:t>
            </w:r>
            <w:r w:rsidR="001A2164">
              <w:rPr>
                <w:rFonts w:asciiTheme="minorHAnsi" w:eastAsiaTheme="minorEastAsia" w:hAnsiTheme="minorHAnsi" w:cstheme="minorBidi"/>
                <w:kern w:val="0"/>
                <w:szCs w:val="22"/>
                <w:lang w:eastAsia="sv-SE"/>
              </w:rPr>
              <w:tab/>
            </w:r>
            <w:r w:rsidR="001A2164" w:rsidRPr="00090376">
              <w:rPr>
                <w:rStyle w:val="Hyperlnk"/>
              </w:rPr>
              <w:t xml:space="preserve">Förändring av utgifter till följd av pris- och löneomräkning, </w:t>
            </w:r>
            <w:r w:rsidR="001A2164">
              <w:rPr>
                <w:rStyle w:val="Hyperlnk"/>
              </w:rPr>
              <w:br/>
            </w:r>
            <w:r w:rsidR="001A2164" w:rsidRPr="00090376">
              <w:rPr>
                <w:rStyle w:val="Hyperlnk"/>
              </w:rPr>
              <w:t>jämfört med det föregående året</w:t>
            </w:r>
            <w:r w:rsidR="001A2164">
              <w:rPr>
                <w:webHidden/>
              </w:rPr>
              <w:tab/>
            </w:r>
            <w:r w:rsidR="001A2164">
              <w:rPr>
                <w:webHidden/>
              </w:rPr>
              <w:fldChar w:fldCharType="begin"/>
            </w:r>
            <w:r w:rsidR="001A2164">
              <w:rPr>
                <w:webHidden/>
              </w:rPr>
              <w:instrText xml:space="preserve"> PAGEREF _Toc19299001 \h </w:instrText>
            </w:r>
            <w:r w:rsidR="001A2164">
              <w:rPr>
                <w:webHidden/>
              </w:rPr>
            </w:r>
            <w:r w:rsidR="001A2164">
              <w:rPr>
                <w:webHidden/>
              </w:rPr>
              <w:fldChar w:fldCharType="separate"/>
            </w:r>
            <w:r>
              <w:rPr>
                <w:webHidden/>
              </w:rPr>
              <w:t>110</w:t>
            </w:r>
            <w:r w:rsidR="001A2164">
              <w:rPr>
                <w:webHidden/>
              </w:rPr>
              <w:fldChar w:fldCharType="end"/>
            </w:r>
          </w:hyperlink>
        </w:p>
        <w:p w14:paraId="17BD581F" w14:textId="760E6182"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02" w:history="1">
            <w:r w:rsidR="001A2164" w:rsidRPr="00090376">
              <w:rPr>
                <w:rStyle w:val="Hyperlnk"/>
              </w:rPr>
              <w:t xml:space="preserve">Tabell </w:t>
            </w:r>
            <w:r w:rsidR="001A2164" w:rsidRPr="00090376">
              <w:rPr>
                <w:rStyle w:val="Hyperlnk"/>
                <w:bCs/>
              </w:rPr>
              <w:t>7</w:t>
            </w:r>
            <w:r w:rsidR="001A2164" w:rsidRPr="00090376">
              <w:rPr>
                <w:rStyle w:val="Hyperlnk"/>
              </w:rPr>
              <w:t>.8</w:t>
            </w:r>
            <w:r w:rsidR="001A2164">
              <w:rPr>
                <w:rFonts w:asciiTheme="minorHAnsi" w:eastAsiaTheme="minorEastAsia" w:hAnsiTheme="minorHAnsi" w:cstheme="minorBidi"/>
                <w:kern w:val="0"/>
                <w:szCs w:val="22"/>
                <w:lang w:eastAsia="sv-SE"/>
              </w:rPr>
              <w:tab/>
            </w:r>
            <w:r w:rsidR="001A2164" w:rsidRPr="00090376">
              <w:rPr>
                <w:rStyle w:val="Hyperlnk"/>
              </w:rPr>
              <w:t xml:space="preserve">Omräkningsfaktorer i pris- och löneomräkningen av </w:t>
            </w:r>
            <w:r w:rsidR="001A2164">
              <w:rPr>
                <w:rStyle w:val="Hyperlnk"/>
              </w:rPr>
              <w:br/>
            </w:r>
            <w:r w:rsidR="001A2164" w:rsidRPr="00090376">
              <w:rPr>
                <w:rStyle w:val="Hyperlnk"/>
              </w:rPr>
              <w:t>myndigheternas förvaltningsanslag</w:t>
            </w:r>
            <w:r w:rsidR="001A2164">
              <w:rPr>
                <w:webHidden/>
              </w:rPr>
              <w:tab/>
            </w:r>
            <w:r w:rsidR="001A2164">
              <w:rPr>
                <w:webHidden/>
              </w:rPr>
              <w:fldChar w:fldCharType="begin"/>
            </w:r>
            <w:r w:rsidR="001A2164">
              <w:rPr>
                <w:webHidden/>
              </w:rPr>
              <w:instrText xml:space="preserve"> PAGEREF _Toc19299002 \h </w:instrText>
            </w:r>
            <w:r w:rsidR="001A2164">
              <w:rPr>
                <w:webHidden/>
              </w:rPr>
            </w:r>
            <w:r w:rsidR="001A2164">
              <w:rPr>
                <w:webHidden/>
              </w:rPr>
              <w:fldChar w:fldCharType="separate"/>
            </w:r>
            <w:r>
              <w:rPr>
                <w:webHidden/>
              </w:rPr>
              <w:t>111</w:t>
            </w:r>
            <w:r w:rsidR="001A2164">
              <w:rPr>
                <w:webHidden/>
              </w:rPr>
              <w:fldChar w:fldCharType="end"/>
            </w:r>
          </w:hyperlink>
        </w:p>
        <w:p w14:paraId="55EA6232" w14:textId="731F27A5"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03" w:history="1">
            <w:r w:rsidR="001A2164" w:rsidRPr="00090376">
              <w:rPr>
                <w:rStyle w:val="Hyperlnk"/>
              </w:rPr>
              <w:t xml:space="preserve">Tabell </w:t>
            </w:r>
            <w:r w:rsidR="001A2164" w:rsidRPr="00090376">
              <w:rPr>
                <w:rStyle w:val="Hyperlnk"/>
                <w:bCs/>
              </w:rPr>
              <w:t>7</w:t>
            </w:r>
            <w:r w:rsidR="001A2164" w:rsidRPr="00090376">
              <w:rPr>
                <w:rStyle w:val="Hyperlnk"/>
              </w:rPr>
              <w:t>.9</w:t>
            </w:r>
            <w:r w:rsidR="001A2164">
              <w:rPr>
                <w:rFonts w:asciiTheme="minorHAnsi" w:eastAsiaTheme="minorEastAsia" w:hAnsiTheme="minorHAnsi" w:cstheme="minorBidi"/>
                <w:kern w:val="0"/>
                <w:szCs w:val="22"/>
                <w:lang w:eastAsia="sv-SE"/>
              </w:rPr>
              <w:tab/>
            </w:r>
            <w:r w:rsidR="001A2164" w:rsidRPr="00090376">
              <w:rPr>
                <w:rStyle w:val="Hyperlnk"/>
              </w:rPr>
              <w:t>Förändring av utgifter till följd av den makroekonomiska utvecklingen, jämfört med det föregående året</w:t>
            </w:r>
            <w:r w:rsidR="001A2164">
              <w:rPr>
                <w:webHidden/>
              </w:rPr>
              <w:tab/>
            </w:r>
            <w:r w:rsidR="001A2164">
              <w:rPr>
                <w:webHidden/>
              </w:rPr>
              <w:fldChar w:fldCharType="begin"/>
            </w:r>
            <w:r w:rsidR="001A2164">
              <w:rPr>
                <w:webHidden/>
              </w:rPr>
              <w:instrText xml:space="preserve"> PAGEREF _Toc19299003 \h </w:instrText>
            </w:r>
            <w:r w:rsidR="001A2164">
              <w:rPr>
                <w:webHidden/>
              </w:rPr>
            </w:r>
            <w:r w:rsidR="001A2164">
              <w:rPr>
                <w:webHidden/>
              </w:rPr>
              <w:fldChar w:fldCharType="separate"/>
            </w:r>
            <w:r>
              <w:rPr>
                <w:webHidden/>
              </w:rPr>
              <w:t>112</w:t>
            </w:r>
            <w:r w:rsidR="001A2164">
              <w:rPr>
                <w:webHidden/>
              </w:rPr>
              <w:fldChar w:fldCharType="end"/>
            </w:r>
          </w:hyperlink>
        </w:p>
        <w:p w14:paraId="1BC5F634" w14:textId="09456093"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04" w:history="1">
            <w:r w:rsidR="001A2164" w:rsidRPr="00090376">
              <w:rPr>
                <w:rStyle w:val="Hyperlnk"/>
              </w:rPr>
              <w:t xml:space="preserve">Tabell </w:t>
            </w:r>
            <w:r w:rsidR="001A2164" w:rsidRPr="00090376">
              <w:rPr>
                <w:rStyle w:val="Hyperlnk"/>
                <w:bCs/>
              </w:rPr>
              <w:t>7</w:t>
            </w:r>
            <w:r w:rsidR="001A2164" w:rsidRPr="00090376">
              <w:rPr>
                <w:rStyle w:val="Hyperlnk"/>
              </w:rPr>
              <w:t>.10</w:t>
            </w:r>
            <w:r w:rsidR="001A2164">
              <w:rPr>
                <w:rFonts w:asciiTheme="minorHAnsi" w:eastAsiaTheme="minorEastAsia" w:hAnsiTheme="minorHAnsi" w:cstheme="minorBidi"/>
                <w:kern w:val="0"/>
                <w:szCs w:val="22"/>
                <w:lang w:eastAsia="sv-SE"/>
              </w:rPr>
              <w:tab/>
            </w:r>
            <w:r w:rsidR="001A2164" w:rsidRPr="00090376">
              <w:rPr>
                <w:rStyle w:val="Hyperlnk"/>
              </w:rPr>
              <w:t xml:space="preserve">Förändring av utgifter till följd av volym, jämfört med det </w:t>
            </w:r>
            <w:r w:rsidR="001A2164">
              <w:rPr>
                <w:rStyle w:val="Hyperlnk"/>
              </w:rPr>
              <w:br/>
            </w:r>
            <w:r w:rsidR="001A2164" w:rsidRPr="00090376">
              <w:rPr>
                <w:rStyle w:val="Hyperlnk"/>
              </w:rPr>
              <w:t>föregående året</w:t>
            </w:r>
            <w:r w:rsidR="001A2164">
              <w:rPr>
                <w:webHidden/>
              </w:rPr>
              <w:tab/>
            </w:r>
            <w:r w:rsidR="001A2164">
              <w:rPr>
                <w:webHidden/>
              </w:rPr>
              <w:fldChar w:fldCharType="begin"/>
            </w:r>
            <w:r w:rsidR="001A2164">
              <w:rPr>
                <w:webHidden/>
              </w:rPr>
              <w:instrText xml:space="preserve"> PAGEREF _Toc19299004 \h </w:instrText>
            </w:r>
            <w:r w:rsidR="001A2164">
              <w:rPr>
                <w:webHidden/>
              </w:rPr>
            </w:r>
            <w:r w:rsidR="001A2164">
              <w:rPr>
                <w:webHidden/>
              </w:rPr>
              <w:fldChar w:fldCharType="separate"/>
            </w:r>
            <w:r>
              <w:rPr>
                <w:webHidden/>
              </w:rPr>
              <w:t>112</w:t>
            </w:r>
            <w:r w:rsidR="001A2164">
              <w:rPr>
                <w:webHidden/>
              </w:rPr>
              <w:fldChar w:fldCharType="end"/>
            </w:r>
          </w:hyperlink>
        </w:p>
        <w:p w14:paraId="1482DACC" w14:textId="3E8C923A"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05" w:history="1">
            <w:r w:rsidR="001A2164" w:rsidRPr="00090376">
              <w:rPr>
                <w:rStyle w:val="Hyperlnk"/>
              </w:rPr>
              <w:t xml:space="preserve">Tabell </w:t>
            </w:r>
            <w:r w:rsidR="001A2164" w:rsidRPr="00090376">
              <w:rPr>
                <w:rStyle w:val="Hyperlnk"/>
                <w:bCs/>
              </w:rPr>
              <w:t>7</w:t>
            </w:r>
            <w:r w:rsidR="001A2164" w:rsidRPr="00090376">
              <w:rPr>
                <w:rStyle w:val="Hyperlnk"/>
              </w:rPr>
              <w:t>.11</w:t>
            </w:r>
            <w:r w:rsidR="001A2164">
              <w:rPr>
                <w:rFonts w:asciiTheme="minorHAnsi" w:eastAsiaTheme="minorEastAsia" w:hAnsiTheme="minorHAnsi" w:cstheme="minorBidi"/>
                <w:kern w:val="0"/>
                <w:szCs w:val="22"/>
                <w:lang w:eastAsia="sv-SE"/>
              </w:rPr>
              <w:tab/>
            </w:r>
            <w:r w:rsidR="001A2164" w:rsidRPr="00090376">
              <w:rPr>
                <w:rStyle w:val="Hyperlnk"/>
              </w:rPr>
              <w:t>Volymer inom olika transfereringssystem</w:t>
            </w:r>
            <w:r w:rsidR="001A2164">
              <w:rPr>
                <w:webHidden/>
              </w:rPr>
              <w:tab/>
            </w:r>
            <w:r w:rsidR="001A2164">
              <w:rPr>
                <w:webHidden/>
              </w:rPr>
              <w:fldChar w:fldCharType="begin"/>
            </w:r>
            <w:r w:rsidR="001A2164">
              <w:rPr>
                <w:webHidden/>
              </w:rPr>
              <w:instrText xml:space="preserve"> PAGEREF _Toc19299005 \h </w:instrText>
            </w:r>
            <w:r w:rsidR="001A2164">
              <w:rPr>
                <w:webHidden/>
              </w:rPr>
            </w:r>
            <w:r w:rsidR="001A2164">
              <w:rPr>
                <w:webHidden/>
              </w:rPr>
              <w:fldChar w:fldCharType="separate"/>
            </w:r>
            <w:r>
              <w:rPr>
                <w:webHidden/>
              </w:rPr>
              <w:t>114</w:t>
            </w:r>
            <w:r w:rsidR="001A2164">
              <w:rPr>
                <w:webHidden/>
              </w:rPr>
              <w:fldChar w:fldCharType="end"/>
            </w:r>
          </w:hyperlink>
        </w:p>
        <w:p w14:paraId="7B107688" w14:textId="78BB4863"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06" w:history="1">
            <w:r w:rsidR="001A2164" w:rsidRPr="00090376">
              <w:rPr>
                <w:rStyle w:val="Hyperlnk"/>
              </w:rPr>
              <w:t xml:space="preserve">Tabell </w:t>
            </w:r>
            <w:r w:rsidR="001A2164" w:rsidRPr="00090376">
              <w:rPr>
                <w:rStyle w:val="Hyperlnk"/>
                <w:bCs/>
              </w:rPr>
              <w:t>7</w:t>
            </w:r>
            <w:r w:rsidR="001A2164" w:rsidRPr="00090376">
              <w:rPr>
                <w:rStyle w:val="Hyperlnk"/>
              </w:rPr>
              <w:t>.12</w:t>
            </w:r>
            <w:r w:rsidR="001A2164">
              <w:rPr>
                <w:rFonts w:asciiTheme="minorHAnsi" w:eastAsiaTheme="minorEastAsia" w:hAnsiTheme="minorHAnsi" w:cstheme="minorBidi"/>
                <w:kern w:val="0"/>
                <w:szCs w:val="22"/>
                <w:lang w:eastAsia="sv-SE"/>
              </w:rPr>
              <w:tab/>
            </w:r>
            <w:r w:rsidR="001A2164" w:rsidRPr="00090376">
              <w:rPr>
                <w:rStyle w:val="Hyperlnk"/>
              </w:rPr>
              <w:t>Helårsekvivalenter inom vissa transfereringssystem</w:t>
            </w:r>
            <w:r w:rsidR="001A2164">
              <w:rPr>
                <w:webHidden/>
              </w:rPr>
              <w:tab/>
            </w:r>
            <w:r w:rsidR="001A2164">
              <w:rPr>
                <w:webHidden/>
              </w:rPr>
              <w:fldChar w:fldCharType="begin"/>
            </w:r>
            <w:r w:rsidR="001A2164">
              <w:rPr>
                <w:webHidden/>
              </w:rPr>
              <w:instrText xml:space="preserve"> PAGEREF _Toc19299006 \h </w:instrText>
            </w:r>
            <w:r w:rsidR="001A2164">
              <w:rPr>
                <w:webHidden/>
              </w:rPr>
            </w:r>
            <w:r w:rsidR="001A2164">
              <w:rPr>
                <w:webHidden/>
              </w:rPr>
              <w:fldChar w:fldCharType="separate"/>
            </w:r>
            <w:r>
              <w:rPr>
                <w:webHidden/>
              </w:rPr>
              <w:t>115</w:t>
            </w:r>
            <w:r w:rsidR="001A2164">
              <w:rPr>
                <w:webHidden/>
              </w:rPr>
              <w:fldChar w:fldCharType="end"/>
            </w:r>
          </w:hyperlink>
        </w:p>
        <w:p w14:paraId="41A048FA" w14:textId="5DD121D0"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07" w:history="1">
            <w:r w:rsidR="001A2164" w:rsidRPr="00090376">
              <w:rPr>
                <w:rStyle w:val="Hyperlnk"/>
              </w:rPr>
              <w:t xml:space="preserve">Tabell </w:t>
            </w:r>
            <w:r w:rsidR="001A2164" w:rsidRPr="00090376">
              <w:rPr>
                <w:rStyle w:val="Hyperlnk"/>
                <w:bCs/>
              </w:rPr>
              <w:t>7</w:t>
            </w:r>
            <w:r w:rsidR="001A2164" w:rsidRPr="00090376">
              <w:rPr>
                <w:rStyle w:val="Hyperlnk"/>
              </w:rPr>
              <w:t>.13</w:t>
            </w:r>
            <w:r w:rsidR="001A2164">
              <w:rPr>
                <w:rFonts w:asciiTheme="minorHAnsi" w:eastAsiaTheme="minorEastAsia" w:hAnsiTheme="minorHAnsi" w:cstheme="minorBidi"/>
                <w:kern w:val="0"/>
                <w:szCs w:val="22"/>
                <w:lang w:eastAsia="sv-SE"/>
              </w:rPr>
              <w:tab/>
            </w:r>
            <w:r w:rsidR="001A2164" w:rsidRPr="00090376">
              <w:rPr>
                <w:rStyle w:val="Hyperlnk"/>
              </w:rPr>
              <w:t xml:space="preserve">Förändring av utgifter till följd av övriga utgiftspåverkande </w:t>
            </w:r>
            <w:r w:rsidR="001A2164">
              <w:rPr>
                <w:rStyle w:val="Hyperlnk"/>
              </w:rPr>
              <w:br/>
            </w:r>
            <w:r w:rsidR="001A2164" w:rsidRPr="00090376">
              <w:rPr>
                <w:rStyle w:val="Hyperlnk"/>
              </w:rPr>
              <w:t>faktorer, jämfört med det föregående året</w:t>
            </w:r>
            <w:r w:rsidR="001A2164">
              <w:rPr>
                <w:webHidden/>
              </w:rPr>
              <w:tab/>
            </w:r>
            <w:r w:rsidR="001A2164">
              <w:rPr>
                <w:webHidden/>
              </w:rPr>
              <w:fldChar w:fldCharType="begin"/>
            </w:r>
            <w:r w:rsidR="001A2164">
              <w:rPr>
                <w:webHidden/>
              </w:rPr>
              <w:instrText xml:space="preserve"> PAGEREF _Toc19299007 \h </w:instrText>
            </w:r>
            <w:r w:rsidR="001A2164">
              <w:rPr>
                <w:webHidden/>
              </w:rPr>
            </w:r>
            <w:r w:rsidR="001A2164">
              <w:rPr>
                <w:webHidden/>
              </w:rPr>
              <w:fldChar w:fldCharType="separate"/>
            </w:r>
            <w:r>
              <w:rPr>
                <w:webHidden/>
              </w:rPr>
              <w:t>116</w:t>
            </w:r>
            <w:r w:rsidR="001A2164">
              <w:rPr>
                <w:webHidden/>
              </w:rPr>
              <w:fldChar w:fldCharType="end"/>
            </w:r>
          </w:hyperlink>
        </w:p>
        <w:p w14:paraId="3D1C652E" w14:textId="307C1A30"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08" w:history="1">
            <w:r w:rsidR="001A2164" w:rsidRPr="00090376">
              <w:rPr>
                <w:rStyle w:val="Hyperlnk"/>
              </w:rPr>
              <w:t xml:space="preserve">Tabell </w:t>
            </w:r>
            <w:r w:rsidR="001A2164" w:rsidRPr="00090376">
              <w:rPr>
                <w:rStyle w:val="Hyperlnk"/>
                <w:bCs/>
              </w:rPr>
              <w:t>7</w:t>
            </w:r>
            <w:r w:rsidR="001A2164" w:rsidRPr="00090376">
              <w:rPr>
                <w:rStyle w:val="Hyperlnk"/>
              </w:rPr>
              <w:t>.14</w:t>
            </w:r>
            <w:r w:rsidR="001A2164">
              <w:rPr>
                <w:rFonts w:asciiTheme="minorHAnsi" w:eastAsiaTheme="minorEastAsia" w:hAnsiTheme="minorHAnsi" w:cstheme="minorBidi"/>
                <w:kern w:val="0"/>
                <w:szCs w:val="22"/>
                <w:lang w:eastAsia="sv-SE"/>
              </w:rPr>
              <w:tab/>
            </w:r>
            <w:r w:rsidR="001A2164" w:rsidRPr="00090376">
              <w:rPr>
                <w:rStyle w:val="Hyperlnk"/>
              </w:rPr>
              <w:t xml:space="preserve">Förändringar av takbegränsade utgifter jämfört med </w:t>
            </w:r>
            <w:r w:rsidR="001A2164">
              <w:rPr>
                <w:rStyle w:val="Hyperlnk"/>
              </w:rPr>
              <w:br/>
            </w:r>
            <w:r w:rsidR="001A2164" w:rsidRPr="00090376">
              <w:rPr>
                <w:rStyle w:val="Hyperlnk"/>
              </w:rPr>
              <w:t>bedömningen i 2019 års ekonomiska vårproposition</w:t>
            </w:r>
            <w:r w:rsidR="001A2164">
              <w:rPr>
                <w:webHidden/>
              </w:rPr>
              <w:tab/>
            </w:r>
            <w:r w:rsidR="001A2164">
              <w:rPr>
                <w:webHidden/>
              </w:rPr>
              <w:fldChar w:fldCharType="begin"/>
            </w:r>
            <w:r w:rsidR="001A2164">
              <w:rPr>
                <w:webHidden/>
              </w:rPr>
              <w:instrText xml:space="preserve"> PAGEREF _Toc19299008 \h </w:instrText>
            </w:r>
            <w:r w:rsidR="001A2164">
              <w:rPr>
                <w:webHidden/>
              </w:rPr>
            </w:r>
            <w:r w:rsidR="001A2164">
              <w:rPr>
                <w:webHidden/>
              </w:rPr>
              <w:fldChar w:fldCharType="separate"/>
            </w:r>
            <w:r>
              <w:rPr>
                <w:webHidden/>
              </w:rPr>
              <w:t>116</w:t>
            </w:r>
            <w:r w:rsidR="001A2164">
              <w:rPr>
                <w:webHidden/>
              </w:rPr>
              <w:fldChar w:fldCharType="end"/>
            </w:r>
          </w:hyperlink>
        </w:p>
        <w:p w14:paraId="05625EB2" w14:textId="7D3FF107"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09" w:history="1">
            <w:r w:rsidR="001A2164" w:rsidRPr="00090376">
              <w:rPr>
                <w:rStyle w:val="Hyperlnk"/>
              </w:rPr>
              <w:t xml:space="preserve">Tabell </w:t>
            </w:r>
            <w:r w:rsidR="001A2164" w:rsidRPr="00090376">
              <w:rPr>
                <w:rStyle w:val="Hyperlnk"/>
                <w:bCs/>
              </w:rPr>
              <w:t>7</w:t>
            </w:r>
            <w:r w:rsidR="001A2164" w:rsidRPr="00090376">
              <w:rPr>
                <w:rStyle w:val="Hyperlnk"/>
              </w:rPr>
              <w:t>.15</w:t>
            </w:r>
            <w:r w:rsidR="001A2164">
              <w:rPr>
                <w:rFonts w:asciiTheme="minorHAnsi" w:eastAsiaTheme="minorEastAsia" w:hAnsiTheme="minorHAnsi" w:cstheme="minorBidi"/>
                <w:kern w:val="0"/>
                <w:szCs w:val="22"/>
                <w:lang w:eastAsia="sv-SE"/>
              </w:rPr>
              <w:tab/>
            </w:r>
            <w:r w:rsidR="001A2164" w:rsidRPr="00090376">
              <w:rPr>
                <w:rStyle w:val="Hyperlnk"/>
              </w:rPr>
              <w:t xml:space="preserve">Förändring av utgiftsramar och takbegränsade utgifter jämfört </w:t>
            </w:r>
            <w:r w:rsidR="001A2164">
              <w:rPr>
                <w:rStyle w:val="Hyperlnk"/>
              </w:rPr>
              <w:br/>
            </w:r>
            <w:r w:rsidR="001A2164" w:rsidRPr="00090376">
              <w:rPr>
                <w:rStyle w:val="Hyperlnk"/>
              </w:rPr>
              <w:t>med 2019 års ekonomiska vårproposition</w:t>
            </w:r>
            <w:r w:rsidR="001A2164">
              <w:rPr>
                <w:webHidden/>
              </w:rPr>
              <w:tab/>
            </w:r>
            <w:r w:rsidR="001A2164">
              <w:rPr>
                <w:webHidden/>
              </w:rPr>
              <w:fldChar w:fldCharType="begin"/>
            </w:r>
            <w:r w:rsidR="001A2164">
              <w:rPr>
                <w:webHidden/>
              </w:rPr>
              <w:instrText xml:space="preserve"> PAGEREF _Toc19299009 \h </w:instrText>
            </w:r>
            <w:r w:rsidR="001A2164">
              <w:rPr>
                <w:webHidden/>
              </w:rPr>
            </w:r>
            <w:r w:rsidR="001A2164">
              <w:rPr>
                <w:webHidden/>
              </w:rPr>
              <w:fldChar w:fldCharType="separate"/>
            </w:r>
            <w:r>
              <w:rPr>
                <w:webHidden/>
              </w:rPr>
              <w:t>117</w:t>
            </w:r>
            <w:r w:rsidR="001A2164">
              <w:rPr>
                <w:webHidden/>
              </w:rPr>
              <w:fldChar w:fldCharType="end"/>
            </w:r>
          </w:hyperlink>
        </w:p>
        <w:p w14:paraId="29D782FF" w14:textId="601EA6DA"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10" w:history="1">
            <w:r w:rsidR="001A2164" w:rsidRPr="00090376">
              <w:rPr>
                <w:rStyle w:val="Hyperlnk"/>
              </w:rPr>
              <w:t>Tabell 7.16</w:t>
            </w:r>
            <w:r w:rsidR="001A2164">
              <w:rPr>
                <w:rFonts w:asciiTheme="minorHAnsi" w:eastAsiaTheme="minorEastAsia" w:hAnsiTheme="minorHAnsi" w:cstheme="minorBidi"/>
                <w:kern w:val="0"/>
                <w:szCs w:val="22"/>
                <w:lang w:eastAsia="sv-SE"/>
              </w:rPr>
              <w:tab/>
            </w:r>
            <w:r w:rsidR="001A2164" w:rsidRPr="00090376">
              <w:rPr>
                <w:rStyle w:val="Hyperlnk"/>
              </w:rPr>
              <w:t>Nu föreslagna och aviserade reformer</w:t>
            </w:r>
            <w:r w:rsidR="001A2164">
              <w:rPr>
                <w:webHidden/>
              </w:rPr>
              <w:tab/>
            </w:r>
            <w:r w:rsidR="001A2164">
              <w:rPr>
                <w:webHidden/>
              </w:rPr>
              <w:fldChar w:fldCharType="begin"/>
            </w:r>
            <w:r w:rsidR="001A2164">
              <w:rPr>
                <w:webHidden/>
              </w:rPr>
              <w:instrText xml:space="preserve"> PAGEREF _Toc19299010 \h </w:instrText>
            </w:r>
            <w:r w:rsidR="001A2164">
              <w:rPr>
                <w:webHidden/>
              </w:rPr>
            </w:r>
            <w:r w:rsidR="001A2164">
              <w:rPr>
                <w:webHidden/>
              </w:rPr>
              <w:fldChar w:fldCharType="separate"/>
            </w:r>
            <w:r>
              <w:rPr>
                <w:webHidden/>
              </w:rPr>
              <w:t>119</w:t>
            </w:r>
            <w:r w:rsidR="001A2164">
              <w:rPr>
                <w:webHidden/>
              </w:rPr>
              <w:fldChar w:fldCharType="end"/>
            </w:r>
          </w:hyperlink>
        </w:p>
        <w:p w14:paraId="4BC92A2E" w14:textId="340FB719"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11" w:history="1">
            <w:r w:rsidR="001A2164" w:rsidRPr="00090376">
              <w:rPr>
                <w:rStyle w:val="Hyperlnk"/>
              </w:rPr>
              <w:t xml:space="preserve">Tabell </w:t>
            </w:r>
            <w:r w:rsidR="001A2164" w:rsidRPr="00090376">
              <w:rPr>
                <w:rStyle w:val="Hyperlnk"/>
                <w:bCs/>
              </w:rPr>
              <w:t>7</w:t>
            </w:r>
            <w:r w:rsidR="001A2164" w:rsidRPr="00090376">
              <w:rPr>
                <w:rStyle w:val="Hyperlnk"/>
              </w:rPr>
              <w:t>.17</w:t>
            </w:r>
            <w:r w:rsidR="001A2164">
              <w:rPr>
                <w:rFonts w:asciiTheme="minorHAnsi" w:eastAsiaTheme="minorEastAsia" w:hAnsiTheme="minorHAnsi" w:cstheme="minorBidi"/>
                <w:kern w:val="0"/>
                <w:szCs w:val="22"/>
                <w:lang w:eastAsia="sv-SE"/>
              </w:rPr>
              <w:tab/>
            </w:r>
            <w:r w:rsidR="001A2164" w:rsidRPr="00090376">
              <w:rPr>
                <w:rStyle w:val="Hyperlnk"/>
              </w:rPr>
              <w:t>Volymer inom olika transfereringssystem 2020–2022</w:t>
            </w:r>
            <w:r w:rsidR="001A2164">
              <w:rPr>
                <w:webHidden/>
              </w:rPr>
              <w:tab/>
            </w:r>
            <w:r w:rsidR="001A2164">
              <w:rPr>
                <w:webHidden/>
              </w:rPr>
              <w:fldChar w:fldCharType="begin"/>
            </w:r>
            <w:r w:rsidR="001A2164">
              <w:rPr>
                <w:webHidden/>
              </w:rPr>
              <w:instrText xml:space="preserve"> PAGEREF _Toc19299011 \h </w:instrText>
            </w:r>
            <w:r w:rsidR="001A2164">
              <w:rPr>
                <w:webHidden/>
              </w:rPr>
            </w:r>
            <w:r w:rsidR="001A2164">
              <w:rPr>
                <w:webHidden/>
              </w:rPr>
              <w:fldChar w:fldCharType="separate"/>
            </w:r>
            <w:r>
              <w:rPr>
                <w:webHidden/>
              </w:rPr>
              <w:t>124</w:t>
            </w:r>
            <w:r w:rsidR="001A2164">
              <w:rPr>
                <w:webHidden/>
              </w:rPr>
              <w:fldChar w:fldCharType="end"/>
            </w:r>
          </w:hyperlink>
        </w:p>
        <w:p w14:paraId="7F6413BA" w14:textId="6ADCEF08"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12" w:history="1">
            <w:r w:rsidR="001A2164" w:rsidRPr="00090376">
              <w:rPr>
                <w:rStyle w:val="Hyperlnk"/>
              </w:rPr>
              <w:t>Tabell 7.18</w:t>
            </w:r>
            <w:r w:rsidR="001A2164">
              <w:rPr>
                <w:rFonts w:asciiTheme="minorHAnsi" w:eastAsiaTheme="minorEastAsia" w:hAnsiTheme="minorHAnsi" w:cstheme="minorBidi"/>
                <w:kern w:val="0"/>
                <w:szCs w:val="22"/>
                <w:lang w:eastAsia="sv-SE"/>
              </w:rPr>
              <w:tab/>
            </w:r>
            <w:r w:rsidR="001A2164" w:rsidRPr="00090376">
              <w:rPr>
                <w:rStyle w:val="Hyperlnk"/>
              </w:rPr>
              <w:t>Utgifter 2019</w:t>
            </w:r>
            <w:r w:rsidR="001A2164">
              <w:rPr>
                <w:webHidden/>
              </w:rPr>
              <w:tab/>
            </w:r>
            <w:r w:rsidR="001A2164">
              <w:rPr>
                <w:webHidden/>
              </w:rPr>
              <w:fldChar w:fldCharType="begin"/>
            </w:r>
            <w:r w:rsidR="001A2164">
              <w:rPr>
                <w:webHidden/>
              </w:rPr>
              <w:instrText xml:space="preserve"> PAGEREF _Toc19299012 \h </w:instrText>
            </w:r>
            <w:r w:rsidR="001A2164">
              <w:rPr>
                <w:webHidden/>
              </w:rPr>
            </w:r>
            <w:r w:rsidR="001A2164">
              <w:rPr>
                <w:webHidden/>
              </w:rPr>
              <w:fldChar w:fldCharType="separate"/>
            </w:r>
            <w:r>
              <w:rPr>
                <w:webHidden/>
              </w:rPr>
              <w:t>125</w:t>
            </w:r>
            <w:r w:rsidR="001A2164">
              <w:rPr>
                <w:webHidden/>
              </w:rPr>
              <w:fldChar w:fldCharType="end"/>
            </w:r>
          </w:hyperlink>
        </w:p>
        <w:p w14:paraId="3D55D1CA" w14:textId="5EEFDAEA"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13" w:history="1">
            <w:r w:rsidR="001A2164" w:rsidRPr="00090376">
              <w:rPr>
                <w:rStyle w:val="Hyperlnk"/>
              </w:rPr>
              <w:t>Tabell 8.1</w:t>
            </w:r>
            <w:r w:rsidR="001A2164">
              <w:rPr>
                <w:rFonts w:asciiTheme="minorHAnsi" w:eastAsiaTheme="minorEastAsia" w:hAnsiTheme="minorHAnsi" w:cstheme="minorBidi"/>
                <w:kern w:val="0"/>
                <w:szCs w:val="22"/>
                <w:lang w:eastAsia="sv-SE"/>
              </w:rPr>
              <w:tab/>
            </w:r>
            <w:r w:rsidR="001A2164" w:rsidRPr="00090376">
              <w:rPr>
                <w:rStyle w:val="Hyperlnk"/>
              </w:rPr>
              <w:t xml:space="preserve">Budgeteffekter av föreslagna och aviserade åtgärder sedan 2019 </w:t>
            </w:r>
            <w:r w:rsidR="001A2164">
              <w:rPr>
                <w:rStyle w:val="Hyperlnk"/>
              </w:rPr>
              <w:br/>
            </w:r>
            <w:r w:rsidR="001A2164" w:rsidRPr="00090376">
              <w:rPr>
                <w:rStyle w:val="Hyperlnk"/>
              </w:rPr>
              <w:t>års ekonomiska vårproposition</w:t>
            </w:r>
            <w:r w:rsidR="001A2164">
              <w:rPr>
                <w:webHidden/>
              </w:rPr>
              <w:tab/>
            </w:r>
            <w:r w:rsidR="001A2164">
              <w:rPr>
                <w:webHidden/>
              </w:rPr>
              <w:fldChar w:fldCharType="begin"/>
            </w:r>
            <w:r w:rsidR="001A2164">
              <w:rPr>
                <w:webHidden/>
              </w:rPr>
              <w:instrText xml:space="preserve"> PAGEREF _Toc19299013 \h </w:instrText>
            </w:r>
            <w:r w:rsidR="001A2164">
              <w:rPr>
                <w:webHidden/>
              </w:rPr>
            </w:r>
            <w:r w:rsidR="001A2164">
              <w:rPr>
                <w:webHidden/>
              </w:rPr>
              <w:fldChar w:fldCharType="separate"/>
            </w:r>
            <w:r>
              <w:rPr>
                <w:webHidden/>
              </w:rPr>
              <w:t>133</w:t>
            </w:r>
            <w:r w:rsidR="001A2164">
              <w:rPr>
                <w:webHidden/>
              </w:rPr>
              <w:fldChar w:fldCharType="end"/>
            </w:r>
          </w:hyperlink>
        </w:p>
        <w:p w14:paraId="205DF8BE" w14:textId="60F96FF0"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14" w:history="1">
            <w:r w:rsidR="001A2164" w:rsidRPr="00090376">
              <w:rPr>
                <w:rStyle w:val="Hyperlnk"/>
              </w:rPr>
              <w:t>Tabell 8.2</w:t>
            </w:r>
            <w:r w:rsidR="001A2164">
              <w:rPr>
                <w:rFonts w:asciiTheme="minorHAnsi" w:eastAsiaTheme="minorEastAsia" w:hAnsiTheme="minorHAnsi" w:cstheme="minorBidi"/>
                <w:kern w:val="0"/>
                <w:szCs w:val="22"/>
                <w:lang w:eastAsia="sv-SE"/>
              </w:rPr>
              <w:tab/>
            </w:r>
            <w:r w:rsidR="001A2164" w:rsidRPr="00090376">
              <w:rPr>
                <w:rStyle w:val="Hyperlnk"/>
              </w:rPr>
              <w:t>Den konsoliderade offentliga sektorns finanser</w:t>
            </w:r>
            <w:r w:rsidR="001A2164">
              <w:rPr>
                <w:webHidden/>
              </w:rPr>
              <w:tab/>
            </w:r>
            <w:r w:rsidR="001A2164">
              <w:rPr>
                <w:webHidden/>
              </w:rPr>
              <w:fldChar w:fldCharType="begin"/>
            </w:r>
            <w:r w:rsidR="001A2164">
              <w:rPr>
                <w:webHidden/>
              </w:rPr>
              <w:instrText xml:space="preserve"> PAGEREF _Toc19299014 \h </w:instrText>
            </w:r>
            <w:r w:rsidR="001A2164">
              <w:rPr>
                <w:webHidden/>
              </w:rPr>
            </w:r>
            <w:r w:rsidR="001A2164">
              <w:rPr>
                <w:webHidden/>
              </w:rPr>
              <w:fldChar w:fldCharType="separate"/>
            </w:r>
            <w:r>
              <w:rPr>
                <w:webHidden/>
              </w:rPr>
              <w:t>134</w:t>
            </w:r>
            <w:r w:rsidR="001A2164">
              <w:rPr>
                <w:webHidden/>
              </w:rPr>
              <w:fldChar w:fldCharType="end"/>
            </w:r>
          </w:hyperlink>
        </w:p>
        <w:p w14:paraId="501C5A01" w14:textId="5686D31E"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15" w:history="1">
            <w:r w:rsidR="001A2164" w:rsidRPr="00090376">
              <w:rPr>
                <w:rStyle w:val="Hyperlnk"/>
              </w:rPr>
              <w:t>Tabell 8.3</w:t>
            </w:r>
            <w:r w:rsidR="001A2164">
              <w:rPr>
                <w:rFonts w:asciiTheme="minorHAnsi" w:eastAsiaTheme="minorEastAsia" w:hAnsiTheme="minorHAnsi" w:cstheme="minorBidi"/>
                <w:kern w:val="0"/>
                <w:szCs w:val="22"/>
                <w:lang w:eastAsia="sv-SE"/>
              </w:rPr>
              <w:tab/>
            </w:r>
            <w:r w:rsidR="001A2164" w:rsidRPr="00090376">
              <w:rPr>
                <w:rStyle w:val="Hyperlnk"/>
              </w:rPr>
              <w:t>Den offentliga sektorns skatter och avgifter</w:t>
            </w:r>
            <w:r w:rsidR="001A2164">
              <w:rPr>
                <w:webHidden/>
              </w:rPr>
              <w:tab/>
            </w:r>
            <w:r w:rsidR="001A2164">
              <w:rPr>
                <w:webHidden/>
              </w:rPr>
              <w:fldChar w:fldCharType="begin"/>
            </w:r>
            <w:r w:rsidR="001A2164">
              <w:rPr>
                <w:webHidden/>
              </w:rPr>
              <w:instrText xml:space="preserve"> PAGEREF _Toc19299015 \h </w:instrText>
            </w:r>
            <w:r w:rsidR="001A2164">
              <w:rPr>
                <w:webHidden/>
              </w:rPr>
            </w:r>
            <w:r w:rsidR="001A2164">
              <w:rPr>
                <w:webHidden/>
              </w:rPr>
              <w:fldChar w:fldCharType="separate"/>
            </w:r>
            <w:r>
              <w:rPr>
                <w:webHidden/>
              </w:rPr>
              <w:t>134</w:t>
            </w:r>
            <w:r w:rsidR="001A2164">
              <w:rPr>
                <w:webHidden/>
              </w:rPr>
              <w:fldChar w:fldCharType="end"/>
            </w:r>
          </w:hyperlink>
        </w:p>
        <w:p w14:paraId="6AB5AF0E" w14:textId="6E6A3651"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16" w:history="1">
            <w:r w:rsidR="001A2164" w:rsidRPr="00090376">
              <w:rPr>
                <w:rStyle w:val="Hyperlnk"/>
              </w:rPr>
              <w:t>Tabell 8.4</w:t>
            </w:r>
            <w:r w:rsidR="001A2164">
              <w:rPr>
                <w:rFonts w:asciiTheme="minorHAnsi" w:eastAsiaTheme="minorEastAsia" w:hAnsiTheme="minorHAnsi" w:cstheme="minorBidi"/>
                <w:kern w:val="0"/>
                <w:szCs w:val="22"/>
                <w:lang w:eastAsia="sv-SE"/>
              </w:rPr>
              <w:tab/>
            </w:r>
            <w:r w:rsidR="001A2164" w:rsidRPr="00090376">
              <w:rPr>
                <w:rStyle w:val="Hyperlnk"/>
              </w:rPr>
              <w:t>Den offentliga sektorns utgifter</w:t>
            </w:r>
            <w:r w:rsidR="001A2164">
              <w:rPr>
                <w:webHidden/>
              </w:rPr>
              <w:tab/>
            </w:r>
            <w:r w:rsidR="001A2164">
              <w:rPr>
                <w:webHidden/>
              </w:rPr>
              <w:fldChar w:fldCharType="begin"/>
            </w:r>
            <w:r w:rsidR="001A2164">
              <w:rPr>
                <w:webHidden/>
              </w:rPr>
              <w:instrText xml:space="preserve"> PAGEREF _Toc19299016 \h </w:instrText>
            </w:r>
            <w:r w:rsidR="001A2164">
              <w:rPr>
                <w:webHidden/>
              </w:rPr>
            </w:r>
            <w:r w:rsidR="001A2164">
              <w:rPr>
                <w:webHidden/>
              </w:rPr>
              <w:fldChar w:fldCharType="separate"/>
            </w:r>
            <w:r>
              <w:rPr>
                <w:webHidden/>
              </w:rPr>
              <w:t>135</w:t>
            </w:r>
            <w:r w:rsidR="001A2164">
              <w:rPr>
                <w:webHidden/>
              </w:rPr>
              <w:fldChar w:fldCharType="end"/>
            </w:r>
          </w:hyperlink>
        </w:p>
        <w:p w14:paraId="57098BFE" w14:textId="0F909F25"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17" w:history="1">
            <w:r w:rsidR="001A2164" w:rsidRPr="00090376">
              <w:rPr>
                <w:rStyle w:val="Hyperlnk"/>
              </w:rPr>
              <w:t>Tabell 8.5</w:t>
            </w:r>
            <w:r w:rsidR="001A2164">
              <w:rPr>
                <w:rFonts w:asciiTheme="minorHAnsi" w:eastAsiaTheme="minorEastAsia" w:hAnsiTheme="minorHAnsi" w:cstheme="minorBidi"/>
                <w:kern w:val="0"/>
                <w:szCs w:val="22"/>
                <w:lang w:eastAsia="sv-SE"/>
              </w:rPr>
              <w:tab/>
            </w:r>
            <w:r w:rsidR="001A2164" w:rsidRPr="00090376">
              <w:rPr>
                <w:rStyle w:val="Hyperlnk"/>
              </w:rPr>
              <w:t>Indikatorer för impuls till efterfrågan</w:t>
            </w:r>
            <w:r w:rsidR="001A2164">
              <w:rPr>
                <w:webHidden/>
              </w:rPr>
              <w:tab/>
            </w:r>
            <w:r w:rsidR="001A2164">
              <w:rPr>
                <w:webHidden/>
              </w:rPr>
              <w:fldChar w:fldCharType="begin"/>
            </w:r>
            <w:r w:rsidR="001A2164">
              <w:rPr>
                <w:webHidden/>
              </w:rPr>
              <w:instrText xml:space="preserve"> PAGEREF _Toc19299017 \h </w:instrText>
            </w:r>
            <w:r w:rsidR="001A2164">
              <w:rPr>
                <w:webHidden/>
              </w:rPr>
            </w:r>
            <w:r w:rsidR="001A2164">
              <w:rPr>
                <w:webHidden/>
              </w:rPr>
              <w:fldChar w:fldCharType="separate"/>
            </w:r>
            <w:r>
              <w:rPr>
                <w:webHidden/>
              </w:rPr>
              <w:t>135</w:t>
            </w:r>
            <w:r w:rsidR="001A2164">
              <w:rPr>
                <w:webHidden/>
              </w:rPr>
              <w:fldChar w:fldCharType="end"/>
            </w:r>
          </w:hyperlink>
        </w:p>
        <w:p w14:paraId="244C7C4C" w14:textId="440E7064"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18" w:history="1">
            <w:r w:rsidR="001A2164" w:rsidRPr="00090376">
              <w:rPr>
                <w:rStyle w:val="Hyperlnk"/>
              </w:rPr>
              <w:t xml:space="preserve">Tabell </w:t>
            </w:r>
            <w:r w:rsidR="001A2164" w:rsidRPr="00090376">
              <w:rPr>
                <w:rStyle w:val="Hyperlnk"/>
                <w:bCs/>
              </w:rPr>
              <w:t>8</w:t>
            </w:r>
            <w:r w:rsidR="001A2164" w:rsidRPr="00090376">
              <w:rPr>
                <w:rStyle w:val="Hyperlnk"/>
              </w:rPr>
              <w:t>.6</w:t>
            </w:r>
            <w:r w:rsidR="001A2164">
              <w:rPr>
                <w:rFonts w:asciiTheme="minorHAnsi" w:eastAsiaTheme="minorEastAsia" w:hAnsiTheme="minorHAnsi" w:cstheme="minorBidi"/>
                <w:kern w:val="0"/>
                <w:szCs w:val="22"/>
                <w:lang w:eastAsia="sv-SE"/>
              </w:rPr>
              <w:tab/>
            </w:r>
            <w:r w:rsidR="001A2164" w:rsidRPr="00090376">
              <w:rPr>
                <w:rStyle w:val="Hyperlnk"/>
              </w:rPr>
              <w:t xml:space="preserve">Samlade budgeteffekter av tidigare beslut och nu aktuella förslag </w:t>
            </w:r>
            <w:r w:rsidR="001A2164">
              <w:rPr>
                <w:rStyle w:val="Hyperlnk"/>
              </w:rPr>
              <w:br/>
            </w:r>
            <w:r w:rsidR="001A2164" w:rsidRPr="00090376">
              <w:rPr>
                <w:rStyle w:val="Hyperlnk"/>
              </w:rPr>
              <w:t>och aviseringar i förhållande till föregående år</w:t>
            </w:r>
            <w:r w:rsidR="001A2164">
              <w:rPr>
                <w:webHidden/>
              </w:rPr>
              <w:tab/>
            </w:r>
            <w:r w:rsidR="001A2164">
              <w:rPr>
                <w:webHidden/>
              </w:rPr>
              <w:fldChar w:fldCharType="begin"/>
            </w:r>
            <w:r w:rsidR="001A2164">
              <w:rPr>
                <w:webHidden/>
              </w:rPr>
              <w:instrText xml:space="preserve"> PAGEREF _Toc19299018 \h </w:instrText>
            </w:r>
            <w:r w:rsidR="001A2164">
              <w:rPr>
                <w:webHidden/>
              </w:rPr>
            </w:r>
            <w:r w:rsidR="001A2164">
              <w:rPr>
                <w:webHidden/>
              </w:rPr>
              <w:fldChar w:fldCharType="separate"/>
            </w:r>
            <w:r>
              <w:rPr>
                <w:webHidden/>
              </w:rPr>
              <w:t>136</w:t>
            </w:r>
            <w:r w:rsidR="001A2164">
              <w:rPr>
                <w:webHidden/>
              </w:rPr>
              <w:fldChar w:fldCharType="end"/>
            </w:r>
          </w:hyperlink>
        </w:p>
        <w:p w14:paraId="25492E1A" w14:textId="3B92CCF8"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19" w:history="1">
            <w:r w:rsidR="001A2164" w:rsidRPr="00090376">
              <w:rPr>
                <w:rStyle w:val="Hyperlnk"/>
              </w:rPr>
              <w:t>Tabell 8.7</w:t>
            </w:r>
            <w:r w:rsidR="001A2164">
              <w:rPr>
                <w:rFonts w:asciiTheme="minorHAnsi" w:eastAsiaTheme="minorEastAsia" w:hAnsiTheme="minorHAnsi" w:cstheme="minorBidi"/>
                <w:kern w:val="0"/>
                <w:szCs w:val="22"/>
                <w:lang w:eastAsia="sv-SE"/>
              </w:rPr>
              <w:tab/>
            </w:r>
            <w:r w:rsidR="001A2164" w:rsidRPr="00090376">
              <w:rPr>
                <w:rStyle w:val="Hyperlnk"/>
              </w:rPr>
              <w:t>Statens inkomster och utgifter</w:t>
            </w:r>
            <w:r w:rsidR="001A2164">
              <w:rPr>
                <w:webHidden/>
              </w:rPr>
              <w:tab/>
            </w:r>
            <w:r w:rsidR="001A2164">
              <w:rPr>
                <w:webHidden/>
              </w:rPr>
              <w:fldChar w:fldCharType="begin"/>
            </w:r>
            <w:r w:rsidR="001A2164">
              <w:rPr>
                <w:webHidden/>
              </w:rPr>
              <w:instrText xml:space="preserve"> PAGEREF _Toc19299019 \h </w:instrText>
            </w:r>
            <w:r w:rsidR="001A2164">
              <w:rPr>
                <w:webHidden/>
              </w:rPr>
            </w:r>
            <w:r w:rsidR="001A2164">
              <w:rPr>
                <w:webHidden/>
              </w:rPr>
              <w:fldChar w:fldCharType="separate"/>
            </w:r>
            <w:r>
              <w:rPr>
                <w:webHidden/>
              </w:rPr>
              <w:t>137</w:t>
            </w:r>
            <w:r w:rsidR="001A2164">
              <w:rPr>
                <w:webHidden/>
              </w:rPr>
              <w:fldChar w:fldCharType="end"/>
            </w:r>
          </w:hyperlink>
        </w:p>
        <w:p w14:paraId="037A61A8" w14:textId="4389670C"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20" w:history="1">
            <w:r w:rsidR="001A2164" w:rsidRPr="00090376">
              <w:rPr>
                <w:rStyle w:val="Hyperlnk"/>
              </w:rPr>
              <w:t>Tabell 8.8</w:t>
            </w:r>
            <w:r w:rsidR="001A2164">
              <w:rPr>
                <w:rFonts w:asciiTheme="minorHAnsi" w:eastAsiaTheme="minorEastAsia" w:hAnsiTheme="minorHAnsi" w:cstheme="minorBidi"/>
                <w:kern w:val="0"/>
                <w:szCs w:val="22"/>
                <w:lang w:eastAsia="sv-SE"/>
              </w:rPr>
              <w:tab/>
            </w:r>
            <w:r w:rsidR="001A2164" w:rsidRPr="00090376">
              <w:rPr>
                <w:rStyle w:val="Hyperlnk"/>
              </w:rPr>
              <w:t>Statens finansiella sparande och budgetsaldo</w:t>
            </w:r>
            <w:r w:rsidR="001A2164">
              <w:rPr>
                <w:webHidden/>
              </w:rPr>
              <w:tab/>
            </w:r>
            <w:r w:rsidR="001A2164">
              <w:rPr>
                <w:webHidden/>
              </w:rPr>
              <w:fldChar w:fldCharType="begin"/>
            </w:r>
            <w:r w:rsidR="001A2164">
              <w:rPr>
                <w:webHidden/>
              </w:rPr>
              <w:instrText xml:space="preserve"> PAGEREF _Toc19299020 \h </w:instrText>
            </w:r>
            <w:r w:rsidR="001A2164">
              <w:rPr>
                <w:webHidden/>
              </w:rPr>
            </w:r>
            <w:r w:rsidR="001A2164">
              <w:rPr>
                <w:webHidden/>
              </w:rPr>
              <w:fldChar w:fldCharType="separate"/>
            </w:r>
            <w:r>
              <w:rPr>
                <w:webHidden/>
              </w:rPr>
              <w:t>137</w:t>
            </w:r>
            <w:r w:rsidR="001A2164">
              <w:rPr>
                <w:webHidden/>
              </w:rPr>
              <w:fldChar w:fldCharType="end"/>
            </w:r>
          </w:hyperlink>
        </w:p>
        <w:p w14:paraId="09012514" w14:textId="6E8FD0D5"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21" w:history="1">
            <w:r w:rsidR="001A2164" w:rsidRPr="00090376">
              <w:rPr>
                <w:rStyle w:val="Hyperlnk"/>
              </w:rPr>
              <w:t xml:space="preserve">Tabell </w:t>
            </w:r>
            <w:r w:rsidR="001A2164" w:rsidRPr="00090376">
              <w:rPr>
                <w:rStyle w:val="Hyperlnk"/>
                <w:bCs/>
              </w:rPr>
              <w:t>8</w:t>
            </w:r>
            <w:r w:rsidR="001A2164" w:rsidRPr="00090376">
              <w:rPr>
                <w:rStyle w:val="Hyperlnk"/>
              </w:rPr>
              <w:t>.9</w:t>
            </w:r>
            <w:r w:rsidR="001A2164">
              <w:rPr>
                <w:rFonts w:asciiTheme="minorHAnsi" w:eastAsiaTheme="minorEastAsia" w:hAnsiTheme="minorHAnsi" w:cstheme="minorBidi"/>
                <w:kern w:val="0"/>
                <w:szCs w:val="22"/>
                <w:lang w:eastAsia="sv-SE"/>
              </w:rPr>
              <w:tab/>
            </w:r>
            <w:r w:rsidR="001A2164" w:rsidRPr="00090376">
              <w:rPr>
                <w:rStyle w:val="Hyperlnk"/>
              </w:rPr>
              <w:t>Statens budgetsaldo</w:t>
            </w:r>
            <w:r w:rsidR="001A2164">
              <w:rPr>
                <w:webHidden/>
              </w:rPr>
              <w:tab/>
            </w:r>
            <w:r w:rsidR="001A2164">
              <w:rPr>
                <w:webHidden/>
              </w:rPr>
              <w:fldChar w:fldCharType="begin"/>
            </w:r>
            <w:r w:rsidR="001A2164">
              <w:rPr>
                <w:webHidden/>
              </w:rPr>
              <w:instrText xml:space="preserve"> PAGEREF _Toc19299021 \h </w:instrText>
            </w:r>
            <w:r w:rsidR="001A2164">
              <w:rPr>
                <w:webHidden/>
              </w:rPr>
            </w:r>
            <w:r w:rsidR="001A2164">
              <w:rPr>
                <w:webHidden/>
              </w:rPr>
              <w:fldChar w:fldCharType="separate"/>
            </w:r>
            <w:r>
              <w:rPr>
                <w:webHidden/>
              </w:rPr>
              <w:t>139</w:t>
            </w:r>
            <w:r w:rsidR="001A2164">
              <w:rPr>
                <w:webHidden/>
              </w:rPr>
              <w:fldChar w:fldCharType="end"/>
            </w:r>
          </w:hyperlink>
        </w:p>
        <w:p w14:paraId="0BF828D7" w14:textId="4F49E677"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22" w:history="1">
            <w:r w:rsidR="001A2164" w:rsidRPr="00090376">
              <w:rPr>
                <w:rStyle w:val="Hyperlnk"/>
              </w:rPr>
              <w:t xml:space="preserve">Tabell </w:t>
            </w:r>
            <w:r w:rsidR="001A2164" w:rsidRPr="00090376">
              <w:rPr>
                <w:rStyle w:val="Hyperlnk"/>
                <w:bCs/>
              </w:rPr>
              <w:t>8</w:t>
            </w:r>
            <w:r w:rsidR="001A2164" w:rsidRPr="00090376">
              <w:rPr>
                <w:rStyle w:val="Hyperlnk"/>
              </w:rPr>
              <w:t>.10</w:t>
            </w:r>
            <w:r w:rsidR="001A2164">
              <w:rPr>
                <w:rFonts w:asciiTheme="minorHAnsi" w:eastAsiaTheme="minorEastAsia" w:hAnsiTheme="minorHAnsi" w:cstheme="minorBidi"/>
                <w:kern w:val="0"/>
                <w:szCs w:val="22"/>
                <w:lang w:eastAsia="sv-SE"/>
              </w:rPr>
              <w:tab/>
            </w:r>
            <w:r w:rsidR="001A2164" w:rsidRPr="00090376">
              <w:rPr>
                <w:rStyle w:val="Hyperlnk"/>
              </w:rPr>
              <w:t>Ålderspensionssystemets inkomster och utgifter</w:t>
            </w:r>
            <w:r w:rsidR="001A2164">
              <w:rPr>
                <w:webHidden/>
              </w:rPr>
              <w:tab/>
            </w:r>
            <w:r w:rsidR="001A2164">
              <w:rPr>
                <w:webHidden/>
              </w:rPr>
              <w:fldChar w:fldCharType="begin"/>
            </w:r>
            <w:r w:rsidR="001A2164">
              <w:rPr>
                <w:webHidden/>
              </w:rPr>
              <w:instrText xml:space="preserve"> PAGEREF _Toc19299022 \h </w:instrText>
            </w:r>
            <w:r w:rsidR="001A2164">
              <w:rPr>
                <w:webHidden/>
              </w:rPr>
            </w:r>
            <w:r w:rsidR="001A2164">
              <w:rPr>
                <w:webHidden/>
              </w:rPr>
              <w:fldChar w:fldCharType="separate"/>
            </w:r>
            <w:r>
              <w:rPr>
                <w:webHidden/>
              </w:rPr>
              <w:t>140</w:t>
            </w:r>
            <w:r w:rsidR="001A2164">
              <w:rPr>
                <w:webHidden/>
              </w:rPr>
              <w:fldChar w:fldCharType="end"/>
            </w:r>
          </w:hyperlink>
        </w:p>
        <w:p w14:paraId="4A4378E7" w14:textId="6BBDDBD3"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23" w:history="1">
            <w:r w:rsidR="001A2164" w:rsidRPr="00090376">
              <w:rPr>
                <w:rStyle w:val="Hyperlnk"/>
              </w:rPr>
              <w:t xml:space="preserve">Tabell </w:t>
            </w:r>
            <w:r w:rsidR="001A2164" w:rsidRPr="00090376">
              <w:rPr>
                <w:rStyle w:val="Hyperlnk"/>
                <w:bCs/>
              </w:rPr>
              <w:t>8</w:t>
            </w:r>
            <w:r w:rsidR="001A2164" w:rsidRPr="00090376">
              <w:rPr>
                <w:rStyle w:val="Hyperlnk"/>
              </w:rPr>
              <w:t>.11</w:t>
            </w:r>
            <w:r w:rsidR="001A2164">
              <w:rPr>
                <w:rFonts w:asciiTheme="minorHAnsi" w:eastAsiaTheme="minorEastAsia" w:hAnsiTheme="minorHAnsi" w:cstheme="minorBidi"/>
                <w:kern w:val="0"/>
                <w:szCs w:val="22"/>
                <w:lang w:eastAsia="sv-SE"/>
              </w:rPr>
              <w:tab/>
            </w:r>
            <w:r w:rsidR="001A2164" w:rsidRPr="00090376">
              <w:rPr>
                <w:rStyle w:val="Hyperlnk"/>
              </w:rPr>
              <w:t>Ålderspensionssystemets avgiftsinkomster</w:t>
            </w:r>
            <w:r w:rsidR="001A2164">
              <w:rPr>
                <w:webHidden/>
              </w:rPr>
              <w:tab/>
            </w:r>
            <w:r w:rsidR="001A2164">
              <w:rPr>
                <w:webHidden/>
              </w:rPr>
              <w:fldChar w:fldCharType="begin"/>
            </w:r>
            <w:r w:rsidR="001A2164">
              <w:rPr>
                <w:webHidden/>
              </w:rPr>
              <w:instrText xml:space="preserve"> PAGEREF _Toc19299023 \h </w:instrText>
            </w:r>
            <w:r w:rsidR="001A2164">
              <w:rPr>
                <w:webHidden/>
              </w:rPr>
            </w:r>
            <w:r w:rsidR="001A2164">
              <w:rPr>
                <w:webHidden/>
              </w:rPr>
              <w:fldChar w:fldCharType="separate"/>
            </w:r>
            <w:r>
              <w:rPr>
                <w:webHidden/>
              </w:rPr>
              <w:t>141</w:t>
            </w:r>
            <w:r w:rsidR="001A2164">
              <w:rPr>
                <w:webHidden/>
              </w:rPr>
              <w:fldChar w:fldCharType="end"/>
            </w:r>
          </w:hyperlink>
        </w:p>
        <w:p w14:paraId="1982039F" w14:textId="3C92160A"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24" w:history="1">
            <w:r w:rsidR="001A2164" w:rsidRPr="00090376">
              <w:rPr>
                <w:rStyle w:val="Hyperlnk"/>
              </w:rPr>
              <w:t xml:space="preserve">Tabell </w:t>
            </w:r>
            <w:r w:rsidR="001A2164" w:rsidRPr="00090376">
              <w:rPr>
                <w:rStyle w:val="Hyperlnk"/>
                <w:bCs/>
              </w:rPr>
              <w:t>8</w:t>
            </w:r>
            <w:r w:rsidR="001A2164" w:rsidRPr="00090376">
              <w:rPr>
                <w:rStyle w:val="Hyperlnk"/>
              </w:rPr>
              <w:t>.12</w:t>
            </w:r>
            <w:r w:rsidR="001A2164">
              <w:rPr>
                <w:rFonts w:asciiTheme="minorHAnsi" w:eastAsiaTheme="minorEastAsia" w:hAnsiTheme="minorHAnsi" w:cstheme="minorBidi"/>
                <w:kern w:val="0"/>
                <w:szCs w:val="22"/>
                <w:lang w:eastAsia="sv-SE"/>
              </w:rPr>
              <w:tab/>
            </w:r>
            <w:r w:rsidR="001A2164" w:rsidRPr="00090376">
              <w:rPr>
                <w:rStyle w:val="Hyperlnk"/>
              </w:rPr>
              <w:t>Inkomstindex, balanstal och följsamhetsindexering</w:t>
            </w:r>
            <w:r w:rsidR="001A2164">
              <w:rPr>
                <w:webHidden/>
              </w:rPr>
              <w:tab/>
            </w:r>
            <w:r w:rsidR="001A2164">
              <w:rPr>
                <w:webHidden/>
              </w:rPr>
              <w:fldChar w:fldCharType="begin"/>
            </w:r>
            <w:r w:rsidR="001A2164">
              <w:rPr>
                <w:webHidden/>
              </w:rPr>
              <w:instrText xml:space="preserve"> PAGEREF _Toc19299024 \h </w:instrText>
            </w:r>
            <w:r w:rsidR="001A2164">
              <w:rPr>
                <w:webHidden/>
              </w:rPr>
            </w:r>
            <w:r w:rsidR="001A2164">
              <w:rPr>
                <w:webHidden/>
              </w:rPr>
              <w:fldChar w:fldCharType="separate"/>
            </w:r>
            <w:r>
              <w:rPr>
                <w:webHidden/>
              </w:rPr>
              <w:t>141</w:t>
            </w:r>
            <w:r w:rsidR="001A2164">
              <w:rPr>
                <w:webHidden/>
              </w:rPr>
              <w:fldChar w:fldCharType="end"/>
            </w:r>
          </w:hyperlink>
        </w:p>
        <w:p w14:paraId="2BD1AC1A" w14:textId="63880E1C"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25" w:history="1">
            <w:r w:rsidR="001A2164" w:rsidRPr="00090376">
              <w:rPr>
                <w:rStyle w:val="Hyperlnk"/>
              </w:rPr>
              <w:t xml:space="preserve">Tabell </w:t>
            </w:r>
            <w:r w:rsidR="001A2164" w:rsidRPr="00090376">
              <w:rPr>
                <w:rStyle w:val="Hyperlnk"/>
                <w:bCs/>
              </w:rPr>
              <w:t>8</w:t>
            </w:r>
            <w:r w:rsidR="001A2164" w:rsidRPr="00090376">
              <w:rPr>
                <w:rStyle w:val="Hyperlnk"/>
              </w:rPr>
              <w:t>.13</w:t>
            </w:r>
            <w:r w:rsidR="001A2164">
              <w:rPr>
                <w:rFonts w:asciiTheme="minorHAnsi" w:eastAsiaTheme="minorEastAsia" w:hAnsiTheme="minorHAnsi" w:cstheme="minorBidi"/>
                <w:kern w:val="0"/>
                <w:szCs w:val="22"/>
                <w:lang w:eastAsia="sv-SE"/>
              </w:rPr>
              <w:tab/>
            </w:r>
            <w:r w:rsidR="001A2164" w:rsidRPr="00090376">
              <w:rPr>
                <w:rStyle w:val="Hyperlnk"/>
              </w:rPr>
              <w:t>Kommunsektorns finanser</w:t>
            </w:r>
            <w:r w:rsidR="001A2164">
              <w:rPr>
                <w:webHidden/>
              </w:rPr>
              <w:tab/>
            </w:r>
            <w:r w:rsidR="001A2164">
              <w:rPr>
                <w:webHidden/>
              </w:rPr>
              <w:fldChar w:fldCharType="begin"/>
            </w:r>
            <w:r w:rsidR="001A2164">
              <w:rPr>
                <w:webHidden/>
              </w:rPr>
              <w:instrText xml:space="preserve"> PAGEREF _Toc19299025 \h </w:instrText>
            </w:r>
            <w:r w:rsidR="001A2164">
              <w:rPr>
                <w:webHidden/>
              </w:rPr>
            </w:r>
            <w:r w:rsidR="001A2164">
              <w:rPr>
                <w:webHidden/>
              </w:rPr>
              <w:fldChar w:fldCharType="separate"/>
            </w:r>
            <w:r>
              <w:rPr>
                <w:webHidden/>
              </w:rPr>
              <w:t>142</w:t>
            </w:r>
            <w:r w:rsidR="001A2164">
              <w:rPr>
                <w:webHidden/>
              </w:rPr>
              <w:fldChar w:fldCharType="end"/>
            </w:r>
          </w:hyperlink>
        </w:p>
        <w:p w14:paraId="25C423E9" w14:textId="0565B9C7"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26" w:history="1">
            <w:r w:rsidR="001A2164" w:rsidRPr="00090376">
              <w:rPr>
                <w:rStyle w:val="Hyperlnk"/>
              </w:rPr>
              <w:t xml:space="preserve">Tabell </w:t>
            </w:r>
            <w:r w:rsidR="001A2164" w:rsidRPr="00090376">
              <w:rPr>
                <w:rStyle w:val="Hyperlnk"/>
                <w:bCs/>
              </w:rPr>
              <w:t>8</w:t>
            </w:r>
            <w:r w:rsidR="001A2164" w:rsidRPr="00090376">
              <w:rPr>
                <w:rStyle w:val="Hyperlnk"/>
              </w:rPr>
              <w:t>.14</w:t>
            </w:r>
            <w:r w:rsidR="001A2164">
              <w:rPr>
                <w:rFonts w:asciiTheme="minorHAnsi" w:eastAsiaTheme="minorEastAsia" w:hAnsiTheme="minorHAnsi" w:cstheme="minorBidi"/>
                <w:kern w:val="0"/>
                <w:szCs w:val="22"/>
                <w:lang w:eastAsia="sv-SE"/>
              </w:rPr>
              <w:tab/>
            </w:r>
            <w:r w:rsidR="001A2164" w:rsidRPr="00090376">
              <w:rPr>
                <w:rStyle w:val="Hyperlnk"/>
              </w:rPr>
              <w:t>Skatter och statsbidrag</w:t>
            </w:r>
            <w:r w:rsidR="001A2164">
              <w:rPr>
                <w:webHidden/>
              </w:rPr>
              <w:tab/>
            </w:r>
            <w:r w:rsidR="001A2164">
              <w:rPr>
                <w:webHidden/>
              </w:rPr>
              <w:fldChar w:fldCharType="begin"/>
            </w:r>
            <w:r w:rsidR="001A2164">
              <w:rPr>
                <w:webHidden/>
              </w:rPr>
              <w:instrText xml:space="preserve"> PAGEREF _Toc19299026 \h </w:instrText>
            </w:r>
            <w:r w:rsidR="001A2164">
              <w:rPr>
                <w:webHidden/>
              </w:rPr>
            </w:r>
            <w:r w:rsidR="001A2164">
              <w:rPr>
                <w:webHidden/>
              </w:rPr>
              <w:fldChar w:fldCharType="separate"/>
            </w:r>
            <w:r>
              <w:rPr>
                <w:webHidden/>
              </w:rPr>
              <w:t>143</w:t>
            </w:r>
            <w:r w:rsidR="001A2164">
              <w:rPr>
                <w:webHidden/>
              </w:rPr>
              <w:fldChar w:fldCharType="end"/>
            </w:r>
          </w:hyperlink>
        </w:p>
        <w:p w14:paraId="70A2598A" w14:textId="2854D7A7"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27" w:history="1">
            <w:r w:rsidR="001A2164" w:rsidRPr="00090376">
              <w:rPr>
                <w:rStyle w:val="Hyperlnk"/>
              </w:rPr>
              <w:t xml:space="preserve">Tabell </w:t>
            </w:r>
            <w:r w:rsidR="001A2164" w:rsidRPr="00090376">
              <w:rPr>
                <w:rStyle w:val="Hyperlnk"/>
                <w:bCs/>
              </w:rPr>
              <w:t>8</w:t>
            </w:r>
            <w:r w:rsidR="001A2164" w:rsidRPr="00090376">
              <w:rPr>
                <w:rStyle w:val="Hyperlnk"/>
              </w:rPr>
              <w:t>.15</w:t>
            </w:r>
            <w:r w:rsidR="001A2164">
              <w:rPr>
                <w:rFonts w:asciiTheme="minorHAnsi" w:eastAsiaTheme="minorEastAsia" w:hAnsiTheme="minorHAnsi" w:cstheme="minorBidi"/>
                <w:kern w:val="0"/>
                <w:szCs w:val="22"/>
                <w:lang w:eastAsia="sv-SE"/>
              </w:rPr>
              <w:tab/>
            </w:r>
            <w:r w:rsidR="001A2164" w:rsidRPr="00090376">
              <w:rPr>
                <w:rStyle w:val="Hyperlnk"/>
              </w:rPr>
              <w:t xml:space="preserve">Den offentliga sektorns okonsoliderade tillgångar och skulder </w:t>
            </w:r>
            <w:r w:rsidR="001A2164">
              <w:rPr>
                <w:rStyle w:val="Hyperlnk"/>
              </w:rPr>
              <w:br/>
            </w:r>
            <w:r w:rsidR="001A2164" w:rsidRPr="00090376">
              <w:rPr>
                <w:rStyle w:val="Hyperlnk"/>
              </w:rPr>
              <w:t>samt nettoförmögenhet 2018</w:t>
            </w:r>
            <w:r w:rsidR="001A2164">
              <w:rPr>
                <w:webHidden/>
              </w:rPr>
              <w:tab/>
            </w:r>
            <w:r w:rsidR="001A2164">
              <w:rPr>
                <w:webHidden/>
              </w:rPr>
              <w:fldChar w:fldCharType="begin"/>
            </w:r>
            <w:r w:rsidR="001A2164">
              <w:rPr>
                <w:webHidden/>
              </w:rPr>
              <w:instrText xml:space="preserve"> PAGEREF _Toc19299027 \h </w:instrText>
            </w:r>
            <w:r w:rsidR="001A2164">
              <w:rPr>
                <w:webHidden/>
              </w:rPr>
            </w:r>
            <w:r w:rsidR="001A2164">
              <w:rPr>
                <w:webHidden/>
              </w:rPr>
              <w:fldChar w:fldCharType="separate"/>
            </w:r>
            <w:r>
              <w:rPr>
                <w:webHidden/>
              </w:rPr>
              <w:t>147</w:t>
            </w:r>
            <w:r w:rsidR="001A2164">
              <w:rPr>
                <w:webHidden/>
              </w:rPr>
              <w:fldChar w:fldCharType="end"/>
            </w:r>
          </w:hyperlink>
        </w:p>
        <w:p w14:paraId="1F51F04E" w14:textId="49E86506"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28" w:history="1">
            <w:r w:rsidR="001A2164" w:rsidRPr="00090376">
              <w:rPr>
                <w:rStyle w:val="Hyperlnk"/>
              </w:rPr>
              <w:t>Tabell 8.16</w:t>
            </w:r>
            <w:r w:rsidR="001A2164">
              <w:rPr>
                <w:rFonts w:asciiTheme="minorHAnsi" w:eastAsiaTheme="minorEastAsia" w:hAnsiTheme="minorHAnsi" w:cstheme="minorBidi"/>
                <w:kern w:val="0"/>
                <w:szCs w:val="22"/>
                <w:lang w:eastAsia="sv-SE"/>
              </w:rPr>
              <w:tab/>
            </w:r>
            <w:r w:rsidR="001A2164" w:rsidRPr="00090376">
              <w:rPr>
                <w:rStyle w:val="Hyperlnk"/>
              </w:rPr>
              <w:t>Den offentliga sektorns finansiella nettoförmögenhet</w:t>
            </w:r>
            <w:r w:rsidR="001A2164">
              <w:rPr>
                <w:webHidden/>
              </w:rPr>
              <w:tab/>
            </w:r>
            <w:r w:rsidR="001A2164">
              <w:rPr>
                <w:webHidden/>
              </w:rPr>
              <w:fldChar w:fldCharType="begin"/>
            </w:r>
            <w:r w:rsidR="001A2164">
              <w:rPr>
                <w:webHidden/>
              </w:rPr>
              <w:instrText xml:space="preserve"> PAGEREF _Toc19299028 \h </w:instrText>
            </w:r>
            <w:r w:rsidR="001A2164">
              <w:rPr>
                <w:webHidden/>
              </w:rPr>
            </w:r>
            <w:r w:rsidR="001A2164">
              <w:rPr>
                <w:webHidden/>
              </w:rPr>
              <w:fldChar w:fldCharType="separate"/>
            </w:r>
            <w:r>
              <w:rPr>
                <w:webHidden/>
              </w:rPr>
              <w:t>148</w:t>
            </w:r>
            <w:r w:rsidR="001A2164">
              <w:rPr>
                <w:webHidden/>
              </w:rPr>
              <w:fldChar w:fldCharType="end"/>
            </w:r>
          </w:hyperlink>
        </w:p>
        <w:p w14:paraId="257CACD7" w14:textId="6F6F14A8"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29" w:history="1">
            <w:r w:rsidR="001A2164" w:rsidRPr="00090376">
              <w:rPr>
                <w:rStyle w:val="Hyperlnk"/>
              </w:rPr>
              <w:t>Tabell 8.17</w:t>
            </w:r>
            <w:r w:rsidR="001A2164">
              <w:rPr>
                <w:rFonts w:asciiTheme="minorHAnsi" w:eastAsiaTheme="minorEastAsia" w:hAnsiTheme="minorHAnsi" w:cstheme="minorBidi"/>
                <w:kern w:val="0"/>
                <w:szCs w:val="22"/>
                <w:lang w:eastAsia="sv-SE"/>
              </w:rPr>
              <w:tab/>
            </w:r>
            <w:r w:rsidR="001A2164" w:rsidRPr="00090376">
              <w:rPr>
                <w:rStyle w:val="Hyperlnk"/>
              </w:rPr>
              <w:t>Den offentliga sektorns konsoliderade bruttoskuld och bidrag till förändringen</w:t>
            </w:r>
            <w:r w:rsidR="001A2164">
              <w:rPr>
                <w:webHidden/>
              </w:rPr>
              <w:tab/>
            </w:r>
            <w:r w:rsidR="001A2164">
              <w:rPr>
                <w:webHidden/>
              </w:rPr>
              <w:fldChar w:fldCharType="begin"/>
            </w:r>
            <w:r w:rsidR="001A2164">
              <w:rPr>
                <w:webHidden/>
              </w:rPr>
              <w:instrText xml:space="preserve"> PAGEREF _Toc19299029 \h </w:instrText>
            </w:r>
            <w:r w:rsidR="001A2164">
              <w:rPr>
                <w:webHidden/>
              </w:rPr>
            </w:r>
            <w:r w:rsidR="001A2164">
              <w:rPr>
                <w:webHidden/>
              </w:rPr>
              <w:fldChar w:fldCharType="separate"/>
            </w:r>
            <w:r>
              <w:rPr>
                <w:webHidden/>
              </w:rPr>
              <w:t>149</w:t>
            </w:r>
            <w:r w:rsidR="001A2164">
              <w:rPr>
                <w:webHidden/>
              </w:rPr>
              <w:fldChar w:fldCharType="end"/>
            </w:r>
          </w:hyperlink>
        </w:p>
        <w:p w14:paraId="3AFF790A" w14:textId="0D9FE7ED"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30" w:history="1">
            <w:r w:rsidR="001A2164" w:rsidRPr="00090376">
              <w:rPr>
                <w:rStyle w:val="Hyperlnk"/>
              </w:rPr>
              <w:t xml:space="preserve">Tabell </w:t>
            </w:r>
            <w:r w:rsidR="001A2164" w:rsidRPr="00090376">
              <w:rPr>
                <w:rStyle w:val="Hyperlnk"/>
                <w:bCs/>
              </w:rPr>
              <w:t>8</w:t>
            </w:r>
            <w:r w:rsidR="001A2164" w:rsidRPr="00090376">
              <w:rPr>
                <w:rStyle w:val="Hyperlnk"/>
              </w:rPr>
              <w:t>.18</w:t>
            </w:r>
            <w:r w:rsidR="001A2164">
              <w:rPr>
                <w:rFonts w:asciiTheme="minorHAnsi" w:eastAsiaTheme="minorEastAsia" w:hAnsiTheme="minorHAnsi" w:cstheme="minorBidi"/>
                <w:kern w:val="0"/>
                <w:szCs w:val="22"/>
                <w:lang w:eastAsia="sv-SE"/>
              </w:rPr>
              <w:tab/>
            </w:r>
            <w:r w:rsidR="001A2164" w:rsidRPr="00090376">
              <w:rPr>
                <w:rStyle w:val="Hyperlnk"/>
              </w:rPr>
              <w:t>Statsskuldens förändring</w:t>
            </w:r>
            <w:r w:rsidR="001A2164">
              <w:rPr>
                <w:webHidden/>
              </w:rPr>
              <w:tab/>
            </w:r>
            <w:r w:rsidR="001A2164">
              <w:rPr>
                <w:webHidden/>
              </w:rPr>
              <w:fldChar w:fldCharType="begin"/>
            </w:r>
            <w:r w:rsidR="001A2164">
              <w:rPr>
                <w:webHidden/>
              </w:rPr>
              <w:instrText xml:space="preserve"> PAGEREF _Toc19299030 \h </w:instrText>
            </w:r>
            <w:r w:rsidR="001A2164">
              <w:rPr>
                <w:webHidden/>
              </w:rPr>
            </w:r>
            <w:r w:rsidR="001A2164">
              <w:rPr>
                <w:webHidden/>
              </w:rPr>
              <w:fldChar w:fldCharType="separate"/>
            </w:r>
            <w:r>
              <w:rPr>
                <w:webHidden/>
              </w:rPr>
              <w:t>150</w:t>
            </w:r>
            <w:r w:rsidR="001A2164">
              <w:rPr>
                <w:webHidden/>
              </w:rPr>
              <w:fldChar w:fldCharType="end"/>
            </w:r>
          </w:hyperlink>
        </w:p>
        <w:p w14:paraId="75D352AA" w14:textId="407D29D2"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31" w:history="1">
            <w:r w:rsidR="001A2164" w:rsidRPr="00090376">
              <w:rPr>
                <w:rStyle w:val="Hyperlnk"/>
              </w:rPr>
              <w:t>Tabell 8.19</w:t>
            </w:r>
            <w:r w:rsidR="001A2164">
              <w:rPr>
                <w:rFonts w:asciiTheme="minorHAnsi" w:eastAsiaTheme="minorEastAsia" w:hAnsiTheme="minorHAnsi" w:cstheme="minorBidi"/>
                <w:kern w:val="0"/>
                <w:szCs w:val="22"/>
                <w:lang w:eastAsia="sv-SE"/>
              </w:rPr>
              <w:tab/>
            </w:r>
            <w:r w:rsidR="001A2164" w:rsidRPr="00090376">
              <w:rPr>
                <w:rStyle w:val="Hyperlnk"/>
              </w:rPr>
              <w:t>Bedömningar av finansiellt sparande</w:t>
            </w:r>
            <w:r w:rsidR="001A2164">
              <w:rPr>
                <w:webHidden/>
              </w:rPr>
              <w:tab/>
            </w:r>
            <w:r w:rsidR="001A2164">
              <w:rPr>
                <w:webHidden/>
              </w:rPr>
              <w:fldChar w:fldCharType="begin"/>
            </w:r>
            <w:r w:rsidR="001A2164">
              <w:rPr>
                <w:webHidden/>
              </w:rPr>
              <w:instrText xml:space="preserve"> PAGEREF _Toc19299031 \h </w:instrText>
            </w:r>
            <w:r w:rsidR="001A2164">
              <w:rPr>
                <w:webHidden/>
              </w:rPr>
            </w:r>
            <w:r w:rsidR="001A2164">
              <w:rPr>
                <w:webHidden/>
              </w:rPr>
              <w:fldChar w:fldCharType="separate"/>
            </w:r>
            <w:r>
              <w:rPr>
                <w:webHidden/>
              </w:rPr>
              <w:t>151</w:t>
            </w:r>
            <w:r w:rsidR="001A2164">
              <w:rPr>
                <w:webHidden/>
              </w:rPr>
              <w:fldChar w:fldCharType="end"/>
            </w:r>
          </w:hyperlink>
        </w:p>
        <w:p w14:paraId="47174263" w14:textId="2D46B128"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32" w:history="1">
            <w:r w:rsidR="001A2164" w:rsidRPr="00090376">
              <w:rPr>
                <w:rStyle w:val="Hyperlnk"/>
              </w:rPr>
              <w:t>Tabell 8.20</w:t>
            </w:r>
            <w:r w:rsidR="001A2164">
              <w:rPr>
                <w:rFonts w:asciiTheme="minorHAnsi" w:eastAsiaTheme="minorEastAsia" w:hAnsiTheme="minorHAnsi" w:cstheme="minorBidi"/>
                <w:kern w:val="0"/>
                <w:szCs w:val="22"/>
                <w:lang w:eastAsia="sv-SE"/>
              </w:rPr>
              <w:tab/>
            </w:r>
            <w:r w:rsidR="001A2164" w:rsidRPr="00090376">
              <w:rPr>
                <w:rStyle w:val="Hyperlnk"/>
              </w:rPr>
              <w:t>Bedömningar av strukturellt sparande</w:t>
            </w:r>
            <w:r w:rsidR="001A2164">
              <w:rPr>
                <w:webHidden/>
              </w:rPr>
              <w:tab/>
            </w:r>
            <w:r w:rsidR="001A2164">
              <w:rPr>
                <w:webHidden/>
              </w:rPr>
              <w:fldChar w:fldCharType="begin"/>
            </w:r>
            <w:r w:rsidR="001A2164">
              <w:rPr>
                <w:webHidden/>
              </w:rPr>
              <w:instrText xml:space="preserve"> PAGEREF _Toc19299032 \h </w:instrText>
            </w:r>
            <w:r w:rsidR="001A2164">
              <w:rPr>
                <w:webHidden/>
              </w:rPr>
            </w:r>
            <w:r w:rsidR="001A2164">
              <w:rPr>
                <w:webHidden/>
              </w:rPr>
              <w:fldChar w:fldCharType="separate"/>
            </w:r>
            <w:r>
              <w:rPr>
                <w:webHidden/>
              </w:rPr>
              <w:t>151</w:t>
            </w:r>
            <w:r w:rsidR="001A2164">
              <w:rPr>
                <w:webHidden/>
              </w:rPr>
              <w:fldChar w:fldCharType="end"/>
            </w:r>
          </w:hyperlink>
        </w:p>
        <w:p w14:paraId="625AA8E7" w14:textId="05744A41"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33" w:history="1">
            <w:r w:rsidR="001A2164" w:rsidRPr="00090376">
              <w:rPr>
                <w:rStyle w:val="Hyperlnk"/>
              </w:rPr>
              <w:t>Tabell 8.21</w:t>
            </w:r>
            <w:r w:rsidR="001A2164">
              <w:rPr>
                <w:rFonts w:asciiTheme="minorHAnsi" w:eastAsiaTheme="minorEastAsia" w:hAnsiTheme="minorHAnsi" w:cstheme="minorBidi"/>
                <w:kern w:val="0"/>
                <w:szCs w:val="22"/>
                <w:lang w:eastAsia="sv-SE"/>
              </w:rPr>
              <w:tab/>
            </w:r>
            <w:r w:rsidR="001A2164" w:rsidRPr="00090376">
              <w:rPr>
                <w:rStyle w:val="Hyperlnk"/>
              </w:rPr>
              <w:t>Offentliga sektorns inkomster och utgifter. Aktuell prognos och förändringar jämfört med 2019 års ekonomiska vårproposition</w:t>
            </w:r>
            <w:r w:rsidR="001A2164">
              <w:rPr>
                <w:webHidden/>
              </w:rPr>
              <w:tab/>
            </w:r>
            <w:r w:rsidR="001A2164">
              <w:rPr>
                <w:webHidden/>
              </w:rPr>
              <w:fldChar w:fldCharType="begin"/>
            </w:r>
            <w:r w:rsidR="001A2164">
              <w:rPr>
                <w:webHidden/>
              </w:rPr>
              <w:instrText xml:space="preserve"> PAGEREF _Toc19299033 \h </w:instrText>
            </w:r>
            <w:r w:rsidR="001A2164">
              <w:rPr>
                <w:webHidden/>
              </w:rPr>
            </w:r>
            <w:r w:rsidR="001A2164">
              <w:rPr>
                <w:webHidden/>
              </w:rPr>
              <w:fldChar w:fldCharType="separate"/>
            </w:r>
            <w:r>
              <w:rPr>
                <w:webHidden/>
              </w:rPr>
              <w:t>152</w:t>
            </w:r>
            <w:r w:rsidR="001A2164">
              <w:rPr>
                <w:webHidden/>
              </w:rPr>
              <w:fldChar w:fldCharType="end"/>
            </w:r>
          </w:hyperlink>
        </w:p>
        <w:p w14:paraId="4B0E970F" w14:textId="1E8BDAF0"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34" w:history="1">
            <w:r w:rsidR="001A2164" w:rsidRPr="00090376">
              <w:rPr>
                <w:rStyle w:val="Hyperlnk"/>
              </w:rPr>
              <w:t>Tabell 8.22</w:t>
            </w:r>
            <w:r w:rsidR="001A2164">
              <w:rPr>
                <w:rFonts w:asciiTheme="minorHAnsi" w:eastAsiaTheme="minorEastAsia" w:hAnsiTheme="minorHAnsi" w:cstheme="minorBidi"/>
                <w:kern w:val="0"/>
                <w:szCs w:val="22"/>
                <w:lang w:eastAsia="sv-SE"/>
              </w:rPr>
              <w:tab/>
            </w:r>
            <w:r w:rsidR="001A2164" w:rsidRPr="00090376">
              <w:rPr>
                <w:rStyle w:val="Hyperlnk"/>
              </w:rPr>
              <w:t xml:space="preserve">Offentliga sektorns finansiella nettoförmögenhet. Aktuell </w:t>
            </w:r>
            <w:r w:rsidR="001A2164">
              <w:rPr>
                <w:rStyle w:val="Hyperlnk"/>
              </w:rPr>
              <w:br/>
            </w:r>
            <w:r w:rsidR="001A2164" w:rsidRPr="00090376">
              <w:rPr>
                <w:rStyle w:val="Hyperlnk"/>
              </w:rPr>
              <w:t>prognos och förändringar jämfört med 2019 års ekonomiska vårproposition</w:t>
            </w:r>
            <w:r w:rsidR="001A2164">
              <w:rPr>
                <w:webHidden/>
              </w:rPr>
              <w:tab/>
            </w:r>
            <w:r w:rsidR="001A2164">
              <w:rPr>
                <w:webHidden/>
              </w:rPr>
              <w:fldChar w:fldCharType="begin"/>
            </w:r>
            <w:r w:rsidR="001A2164">
              <w:rPr>
                <w:webHidden/>
              </w:rPr>
              <w:instrText xml:space="preserve"> PAGEREF _Toc19299034 \h </w:instrText>
            </w:r>
            <w:r w:rsidR="001A2164">
              <w:rPr>
                <w:webHidden/>
              </w:rPr>
            </w:r>
            <w:r w:rsidR="001A2164">
              <w:rPr>
                <w:webHidden/>
              </w:rPr>
              <w:fldChar w:fldCharType="separate"/>
            </w:r>
            <w:r>
              <w:rPr>
                <w:webHidden/>
              </w:rPr>
              <w:t>152</w:t>
            </w:r>
            <w:r w:rsidR="001A2164">
              <w:rPr>
                <w:webHidden/>
              </w:rPr>
              <w:fldChar w:fldCharType="end"/>
            </w:r>
          </w:hyperlink>
        </w:p>
        <w:p w14:paraId="09C5FEEF" w14:textId="17F84A1D"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35" w:history="1">
            <w:r w:rsidR="001A2164" w:rsidRPr="00090376">
              <w:rPr>
                <w:rStyle w:val="Hyperlnk"/>
              </w:rPr>
              <w:t xml:space="preserve">Tabell </w:t>
            </w:r>
            <w:r w:rsidR="001A2164" w:rsidRPr="00090376">
              <w:rPr>
                <w:rStyle w:val="Hyperlnk"/>
                <w:bCs/>
              </w:rPr>
              <w:t>8</w:t>
            </w:r>
            <w:r w:rsidR="001A2164" w:rsidRPr="00090376">
              <w:rPr>
                <w:rStyle w:val="Hyperlnk"/>
              </w:rPr>
              <w:t>.23</w:t>
            </w:r>
            <w:r w:rsidR="001A2164">
              <w:rPr>
                <w:rFonts w:asciiTheme="minorHAnsi" w:eastAsiaTheme="minorEastAsia" w:hAnsiTheme="minorHAnsi" w:cstheme="minorBidi"/>
                <w:kern w:val="0"/>
                <w:szCs w:val="22"/>
                <w:lang w:eastAsia="sv-SE"/>
              </w:rPr>
              <w:tab/>
            </w:r>
            <w:r w:rsidR="001A2164" w:rsidRPr="00090376">
              <w:rPr>
                <w:rStyle w:val="Hyperlnk"/>
              </w:rPr>
              <w:t>Kommunsektorns finanser. Förändringar jämfört med 2019 års ekonomiska vårproposition</w:t>
            </w:r>
            <w:r w:rsidR="001A2164">
              <w:rPr>
                <w:webHidden/>
              </w:rPr>
              <w:tab/>
            </w:r>
            <w:r w:rsidR="001A2164">
              <w:rPr>
                <w:webHidden/>
              </w:rPr>
              <w:fldChar w:fldCharType="begin"/>
            </w:r>
            <w:r w:rsidR="001A2164">
              <w:rPr>
                <w:webHidden/>
              </w:rPr>
              <w:instrText xml:space="preserve"> PAGEREF _Toc19299035 \h </w:instrText>
            </w:r>
            <w:r w:rsidR="001A2164">
              <w:rPr>
                <w:webHidden/>
              </w:rPr>
            </w:r>
            <w:r w:rsidR="001A2164">
              <w:rPr>
                <w:webHidden/>
              </w:rPr>
              <w:fldChar w:fldCharType="separate"/>
            </w:r>
            <w:r>
              <w:rPr>
                <w:webHidden/>
              </w:rPr>
              <w:t>153</w:t>
            </w:r>
            <w:r w:rsidR="001A2164">
              <w:rPr>
                <w:webHidden/>
              </w:rPr>
              <w:fldChar w:fldCharType="end"/>
            </w:r>
          </w:hyperlink>
        </w:p>
        <w:p w14:paraId="0BD1BA32" w14:textId="4E2D7FAD"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36" w:history="1">
            <w:r w:rsidR="001A2164" w:rsidRPr="00090376">
              <w:rPr>
                <w:rStyle w:val="Hyperlnk"/>
              </w:rPr>
              <w:t xml:space="preserve">Tabell </w:t>
            </w:r>
            <w:r w:rsidR="001A2164" w:rsidRPr="00090376">
              <w:rPr>
                <w:rStyle w:val="Hyperlnk"/>
                <w:bCs/>
              </w:rPr>
              <w:t>9</w:t>
            </w:r>
            <w:r w:rsidR="001A2164" w:rsidRPr="00090376">
              <w:rPr>
                <w:rStyle w:val="Hyperlnk"/>
              </w:rPr>
              <w:t>.1</w:t>
            </w:r>
            <w:r w:rsidR="001A2164">
              <w:rPr>
                <w:rFonts w:asciiTheme="minorHAnsi" w:eastAsiaTheme="minorEastAsia" w:hAnsiTheme="minorHAnsi" w:cstheme="minorBidi"/>
                <w:kern w:val="0"/>
                <w:szCs w:val="22"/>
                <w:lang w:eastAsia="sv-SE"/>
              </w:rPr>
              <w:tab/>
            </w:r>
            <w:r w:rsidR="001A2164" w:rsidRPr="00090376">
              <w:rPr>
                <w:rStyle w:val="Hyperlnk"/>
              </w:rPr>
              <w:t>Investeringsplan för staten</w:t>
            </w:r>
            <w:r w:rsidR="001A2164">
              <w:rPr>
                <w:webHidden/>
              </w:rPr>
              <w:tab/>
            </w:r>
            <w:r w:rsidR="001A2164">
              <w:rPr>
                <w:webHidden/>
              </w:rPr>
              <w:fldChar w:fldCharType="begin"/>
            </w:r>
            <w:r w:rsidR="001A2164">
              <w:rPr>
                <w:webHidden/>
              </w:rPr>
              <w:instrText xml:space="preserve"> PAGEREF _Toc19299036 \h </w:instrText>
            </w:r>
            <w:r w:rsidR="001A2164">
              <w:rPr>
                <w:webHidden/>
              </w:rPr>
            </w:r>
            <w:r w:rsidR="001A2164">
              <w:rPr>
                <w:webHidden/>
              </w:rPr>
              <w:fldChar w:fldCharType="separate"/>
            </w:r>
            <w:r>
              <w:rPr>
                <w:webHidden/>
              </w:rPr>
              <w:t>158</w:t>
            </w:r>
            <w:r w:rsidR="001A2164">
              <w:rPr>
                <w:webHidden/>
              </w:rPr>
              <w:fldChar w:fldCharType="end"/>
            </w:r>
          </w:hyperlink>
        </w:p>
        <w:p w14:paraId="07E0B974" w14:textId="738451F3"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37" w:history="1">
            <w:r w:rsidR="001A2164" w:rsidRPr="00090376">
              <w:rPr>
                <w:rStyle w:val="Hyperlnk"/>
              </w:rPr>
              <w:t xml:space="preserve">Tabell </w:t>
            </w:r>
            <w:r w:rsidR="001A2164" w:rsidRPr="00090376">
              <w:rPr>
                <w:rStyle w:val="Hyperlnk"/>
                <w:bCs/>
              </w:rPr>
              <w:t>9</w:t>
            </w:r>
            <w:r w:rsidR="001A2164" w:rsidRPr="00090376">
              <w:rPr>
                <w:rStyle w:val="Hyperlnk"/>
              </w:rPr>
              <w:t>.2</w:t>
            </w:r>
            <w:r w:rsidR="001A2164">
              <w:rPr>
                <w:rFonts w:asciiTheme="minorHAnsi" w:eastAsiaTheme="minorEastAsia" w:hAnsiTheme="minorHAnsi" w:cstheme="minorBidi"/>
                <w:kern w:val="0"/>
                <w:szCs w:val="22"/>
                <w:lang w:eastAsia="sv-SE"/>
              </w:rPr>
              <w:tab/>
            </w:r>
            <w:r w:rsidR="001A2164" w:rsidRPr="00090376">
              <w:rPr>
                <w:rStyle w:val="Hyperlnk"/>
              </w:rPr>
              <w:t>Utfall statens investeringar i anläggningstillgångar</w:t>
            </w:r>
            <w:r w:rsidR="001A2164">
              <w:rPr>
                <w:webHidden/>
              </w:rPr>
              <w:tab/>
            </w:r>
            <w:r w:rsidR="001A2164">
              <w:rPr>
                <w:webHidden/>
              </w:rPr>
              <w:fldChar w:fldCharType="begin"/>
            </w:r>
            <w:r w:rsidR="001A2164">
              <w:rPr>
                <w:webHidden/>
              </w:rPr>
              <w:instrText xml:space="preserve"> PAGEREF _Toc19299037 \h </w:instrText>
            </w:r>
            <w:r w:rsidR="001A2164">
              <w:rPr>
                <w:webHidden/>
              </w:rPr>
            </w:r>
            <w:r w:rsidR="001A2164">
              <w:rPr>
                <w:webHidden/>
              </w:rPr>
              <w:fldChar w:fldCharType="separate"/>
            </w:r>
            <w:r>
              <w:rPr>
                <w:webHidden/>
              </w:rPr>
              <w:t>159</w:t>
            </w:r>
            <w:r w:rsidR="001A2164">
              <w:rPr>
                <w:webHidden/>
              </w:rPr>
              <w:fldChar w:fldCharType="end"/>
            </w:r>
          </w:hyperlink>
        </w:p>
        <w:p w14:paraId="53374DD6" w14:textId="2431936A"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38" w:history="1">
            <w:r w:rsidR="001A2164" w:rsidRPr="00090376">
              <w:rPr>
                <w:rStyle w:val="Hyperlnk"/>
              </w:rPr>
              <w:t xml:space="preserve">Tabell </w:t>
            </w:r>
            <w:r w:rsidR="001A2164" w:rsidRPr="00090376">
              <w:rPr>
                <w:rStyle w:val="Hyperlnk"/>
                <w:bCs/>
              </w:rPr>
              <w:t>9</w:t>
            </w:r>
            <w:r w:rsidR="001A2164" w:rsidRPr="00090376">
              <w:rPr>
                <w:rStyle w:val="Hyperlnk"/>
              </w:rPr>
              <w:t>.3</w:t>
            </w:r>
            <w:r w:rsidR="001A2164">
              <w:rPr>
                <w:rFonts w:asciiTheme="minorHAnsi" w:eastAsiaTheme="minorEastAsia" w:hAnsiTheme="minorHAnsi" w:cstheme="minorBidi"/>
                <w:kern w:val="0"/>
                <w:szCs w:val="22"/>
                <w:lang w:eastAsia="sv-SE"/>
              </w:rPr>
              <w:tab/>
            </w:r>
            <w:r w:rsidR="001A2164" w:rsidRPr="00090376">
              <w:rPr>
                <w:rStyle w:val="Hyperlnk"/>
              </w:rPr>
              <w:t xml:space="preserve">Låneramar för investeringar som används i statens egen </w:t>
            </w:r>
            <w:r w:rsidR="001A2164">
              <w:rPr>
                <w:rStyle w:val="Hyperlnk"/>
              </w:rPr>
              <w:br/>
            </w:r>
            <w:r w:rsidR="001A2164" w:rsidRPr="00090376">
              <w:rPr>
                <w:rStyle w:val="Hyperlnk"/>
              </w:rPr>
              <w:t>verksamhet</w:t>
            </w:r>
            <w:r w:rsidR="001A2164">
              <w:rPr>
                <w:webHidden/>
              </w:rPr>
              <w:tab/>
            </w:r>
            <w:r w:rsidR="001A2164">
              <w:rPr>
                <w:webHidden/>
              </w:rPr>
              <w:fldChar w:fldCharType="begin"/>
            </w:r>
            <w:r w:rsidR="001A2164">
              <w:rPr>
                <w:webHidden/>
              </w:rPr>
              <w:instrText xml:space="preserve"> PAGEREF _Toc19299038 \h </w:instrText>
            </w:r>
            <w:r w:rsidR="001A2164">
              <w:rPr>
                <w:webHidden/>
              </w:rPr>
            </w:r>
            <w:r w:rsidR="001A2164">
              <w:rPr>
                <w:webHidden/>
              </w:rPr>
              <w:fldChar w:fldCharType="separate"/>
            </w:r>
            <w:r>
              <w:rPr>
                <w:webHidden/>
              </w:rPr>
              <w:t>161</w:t>
            </w:r>
            <w:r w:rsidR="001A2164">
              <w:rPr>
                <w:webHidden/>
              </w:rPr>
              <w:fldChar w:fldCharType="end"/>
            </w:r>
          </w:hyperlink>
        </w:p>
        <w:p w14:paraId="0BB1FB83" w14:textId="67145F76"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39" w:history="1">
            <w:r w:rsidR="001A2164" w:rsidRPr="00090376">
              <w:rPr>
                <w:rStyle w:val="Hyperlnk"/>
              </w:rPr>
              <w:t xml:space="preserve">Tabell </w:t>
            </w:r>
            <w:r w:rsidR="001A2164" w:rsidRPr="00090376">
              <w:rPr>
                <w:rStyle w:val="Hyperlnk"/>
                <w:bCs/>
              </w:rPr>
              <w:t>9</w:t>
            </w:r>
            <w:r w:rsidR="001A2164" w:rsidRPr="00090376">
              <w:rPr>
                <w:rStyle w:val="Hyperlnk"/>
              </w:rPr>
              <w:t>.4</w:t>
            </w:r>
            <w:r w:rsidR="001A2164">
              <w:rPr>
                <w:rFonts w:asciiTheme="minorHAnsi" w:eastAsiaTheme="minorEastAsia" w:hAnsiTheme="minorHAnsi" w:cstheme="minorBidi"/>
                <w:kern w:val="0"/>
                <w:szCs w:val="22"/>
                <w:lang w:eastAsia="sv-SE"/>
              </w:rPr>
              <w:tab/>
            </w:r>
            <w:r w:rsidR="001A2164" w:rsidRPr="00090376">
              <w:rPr>
                <w:rStyle w:val="Hyperlnk"/>
              </w:rPr>
              <w:t>Räntekontokreditram för rörelsekapital i statens verksamhet</w:t>
            </w:r>
            <w:r w:rsidR="001A2164">
              <w:rPr>
                <w:webHidden/>
              </w:rPr>
              <w:tab/>
            </w:r>
            <w:r w:rsidR="001A2164">
              <w:rPr>
                <w:webHidden/>
              </w:rPr>
              <w:fldChar w:fldCharType="begin"/>
            </w:r>
            <w:r w:rsidR="001A2164">
              <w:rPr>
                <w:webHidden/>
              </w:rPr>
              <w:instrText xml:space="preserve"> PAGEREF _Toc19299039 \h </w:instrText>
            </w:r>
            <w:r w:rsidR="001A2164">
              <w:rPr>
                <w:webHidden/>
              </w:rPr>
            </w:r>
            <w:r w:rsidR="001A2164">
              <w:rPr>
                <w:webHidden/>
              </w:rPr>
              <w:fldChar w:fldCharType="separate"/>
            </w:r>
            <w:r>
              <w:rPr>
                <w:webHidden/>
              </w:rPr>
              <w:t>163</w:t>
            </w:r>
            <w:r w:rsidR="001A2164">
              <w:rPr>
                <w:webHidden/>
              </w:rPr>
              <w:fldChar w:fldCharType="end"/>
            </w:r>
          </w:hyperlink>
        </w:p>
        <w:p w14:paraId="460A923A" w14:textId="5D08D171"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40" w:history="1">
            <w:r w:rsidR="001A2164" w:rsidRPr="00090376">
              <w:rPr>
                <w:rStyle w:val="Hyperlnk"/>
              </w:rPr>
              <w:t xml:space="preserve">Tabell </w:t>
            </w:r>
            <w:r w:rsidR="001A2164" w:rsidRPr="00090376">
              <w:rPr>
                <w:rStyle w:val="Hyperlnk"/>
                <w:bCs/>
              </w:rPr>
              <w:t>9</w:t>
            </w:r>
            <w:r w:rsidR="001A2164" w:rsidRPr="00090376">
              <w:rPr>
                <w:rStyle w:val="Hyperlnk"/>
              </w:rPr>
              <w:t>.5</w:t>
            </w:r>
            <w:r w:rsidR="001A2164">
              <w:rPr>
                <w:rFonts w:asciiTheme="minorHAnsi" w:eastAsiaTheme="minorEastAsia" w:hAnsiTheme="minorHAnsi" w:cstheme="minorBidi"/>
                <w:kern w:val="0"/>
                <w:szCs w:val="22"/>
                <w:lang w:eastAsia="sv-SE"/>
              </w:rPr>
              <w:tab/>
            </w:r>
            <w:r w:rsidR="001A2164" w:rsidRPr="00090376">
              <w:rPr>
                <w:rStyle w:val="Hyperlnk"/>
              </w:rPr>
              <w:t>Låneramar för samhällsinvesteringar och övriga kontokrediter</w:t>
            </w:r>
            <w:r w:rsidR="001A2164">
              <w:rPr>
                <w:webHidden/>
              </w:rPr>
              <w:tab/>
            </w:r>
            <w:r w:rsidR="001A2164">
              <w:rPr>
                <w:webHidden/>
              </w:rPr>
              <w:fldChar w:fldCharType="begin"/>
            </w:r>
            <w:r w:rsidR="001A2164">
              <w:rPr>
                <w:webHidden/>
              </w:rPr>
              <w:instrText xml:space="preserve"> PAGEREF _Toc19299040 \h </w:instrText>
            </w:r>
            <w:r w:rsidR="001A2164">
              <w:rPr>
                <w:webHidden/>
              </w:rPr>
            </w:r>
            <w:r w:rsidR="001A2164">
              <w:rPr>
                <w:webHidden/>
              </w:rPr>
              <w:fldChar w:fldCharType="separate"/>
            </w:r>
            <w:r>
              <w:rPr>
                <w:webHidden/>
              </w:rPr>
              <w:t>164</w:t>
            </w:r>
            <w:r w:rsidR="001A2164">
              <w:rPr>
                <w:webHidden/>
              </w:rPr>
              <w:fldChar w:fldCharType="end"/>
            </w:r>
          </w:hyperlink>
        </w:p>
        <w:p w14:paraId="1E989968" w14:textId="61C970E1"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41" w:history="1">
            <w:r w:rsidR="001A2164" w:rsidRPr="00090376">
              <w:rPr>
                <w:rStyle w:val="Hyperlnk"/>
              </w:rPr>
              <w:t xml:space="preserve">Tabell </w:t>
            </w:r>
            <w:r w:rsidR="001A2164" w:rsidRPr="00090376">
              <w:rPr>
                <w:rStyle w:val="Hyperlnk"/>
                <w:bCs/>
              </w:rPr>
              <w:t>9</w:t>
            </w:r>
            <w:r w:rsidR="001A2164" w:rsidRPr="00090376">
              <w:rPr>
                <w:rStyle w:val="Hyperlnk"/>
              </w:rPr>
              <w:t>.6</w:t>
            </w:r>
            <w:r w:rsidR="001A2164">
              <w:rPr>
                <w:rFonts w:asciiTheme="minorHAnsi" w:eastAsiaTheme="minorEastAsia" w:hAnsiTheme="minorHAnsi" w:cstheme="minorBidi"/>
                <w:kern w:val="0"/>
                <w:szCs w:val="22"/>
                <w:lang w:eastAsia="sv-SE"/>
              </w:rPr>
              <w:tab/>
            </w:r>
            <w:r w:rsidR="001A2164" w:rsidRPr="00090376">
              <w:rPr>
                <w:rStyle w:val="Hyperlnk"/>
              </w:rPr>
              <w:t>Ramar för statlig utlåning under 2020, förslag i denna proposition</w:t>
            </w:r>
            <w:r w:rsidR="001A2164">
              <w:rPr>
                <w:webHidden/>
              </w:rPr>
              <w:tab/>
            </w:r>
            <w:r w:rsidR="001A2164">
              <w:rPr>
                <w:webHidden/>
              </w:rPr>
              <w:fldChar w:fldCharType="begin"/>
            </w:r>
            <w:r w:rsidR="001A2164">
              <w:rPr>
                <w:webHidden/>
              </w:rPr>
              <w:instrText xml:space="preserve"> PAGEREF _Toc19299041 \h </w:instrText>
            </w:r>
            <w:r w:rsidR="001A2164">
              <w:rPr>
                <w:webHidden/>
              </w:rPr>
            </w:r>
            <w:r w:rsidR="001A2164">
              <w:rPr>
                <w:webHidden/>
              </w:rPr>
              <w:fldChar w:fldCharType="separate"/>
            </w:r>
            <w:r>
              <w:rPr>
                <w:webHidden/>
              </w:rPr>
              <w:t>165</w:t>
            </w:r>
            <w:r w:rsidR="001A2164">
              <w:rPr>
                <w:webHidden/>
              </w:rPr>
              <w:fldChar w:fldCharType="end"/>
            </w:r>
          </w:hyperlink>
        </w:p>
        <w:p w14:paraId="5F41F88E" w14:textId="78C1FF01"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42" w:history="1">
            <w:r w:rsidR="001A2164" w:rsidRPr="00090376">
              <w:rPr>
                <w:rStyle w:val="Hyperlnk"/>
              </w:rPr>
              <w:t xml:space="preserve">Tabell </w:t>
            </w:r>
            <w:r w:rsidR="001A2164" w:rsidRPr="00090376">
              <w:rPr>
                <w:rStyle w:val="Hyperlnk"/>
                <w:bCs/>
              </w:rPr>
              <w:t>9</w:t>
            </w:r>
            <w:r w:rsidR="001A2164" w:rsidRPr="00090376">
              <w:rPr>
                <w:rStyle w:val="Hyperlnk"/>
              </w:rPr>
              <w:t>.7</w:t>
            </w:r>
            <w:r w:rsidR="001A2164">
              <w:rPr>
                <w:rFonts w:asciiTheme="minorHAnsi" w:eastAsiaTheme="minorEastAsia" w:hAnsiTheme="minorHAnsi" w:cstheme="minorBidi"/>
                <w:kern w:val="0"/>
                <w:szCs w:val="22"/>
                <w:lang w:eastAsia="sv-SE"/>
              </w:rPr>
              <w:tab/>
            </w:r>
            <w:r w:rsidR="001A2164" w:rsidRPr="00090376">
              <w:rPr>
                <w:rStyle w:val="Hyperlnk"/>
              </w:rPr>
              <w:t>Garantiramar 2020, förslag i denna proposition</w:t>
            </w:r>
            <w:r w:rsidR="001A2164">
              <w:rPr>
                <w:webHidden/>
              </w:rPr>
              <w:tab/>
            </w:r>
            <w:r w:rsidR="001A2164">
              <w:rPr>
                <w:webHidden/>
              </w:rPr>
              <w:fldChar w:fldCharType="begin"/>
            </w:r>
            <w:r w:rsidR="001A2164">
              <w:rPr>
                <w:webHidden/>
              </w:rPr>
              <w:instrText xml:space="preserve"> PAGEREF _Toc19299042 \h </w:instrText>
            </w:r>
            <w:r w:rsidR="001A2164">
              <w:rPr>
                <w:webHidden/>
              </w:rPr>
            </w:r>
            <w:r w:rsidR="001A2164">
              <w:rPr>
                <w:webHidden/>
              </w:rPr>
              <w:fldChar w:fldCharType="separate"/>
            </w:r>
            <w:r>
              <w:rPr>
                <w:webHidden/>
              </w:rPr>
              <w:t>166</w:t>
            </w:r>
            <w:r w:rsidR="001A2164">
              <w:rPr>
                <w:webHidden/>
              </w:rPr>
              <w:fldChar w:fldCharType="end"/>
            </w:r>
          </w:hyperlink>
        </w:p>
        <w:p w14:paraId="00E94E42" w14:textId="2CEAF3CE"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43" w:history="1">
            <w:r w:rsidR="001A2164" w:rsidRPr="00090376">
              <w:rPr>
                <w:rStyle w:val="Hyperlnk"/>
              </w:rPr>
              <w:t xml:space="preserve">Tabell </w:t>
            </w:r>
            <w:r w:rsidR="001A2164" w:rsidRPr="00090376">
              <w:rPr>
                <w:rStyle w:val="Hyperlnk"/>
                <w:bCs/>
              </w:rPr>
              <w:t>9</w:t>
            </w:r>
            <w:r w:rsidR="001A2164" w:rsidRPr="00090376">
              <w:rPr>
                <w:rStyle w:val="Hyperlnk"/>
              </w:rPr>
              <w:t>.8</w:t>
            </w:r>
            <w:r w:rsidR="001A2164">
              <w:rPr>
                <w:rFonts w:asciiTheme="minorHAnsi" w:eastAsiaTheme="minorEastAsia" w:hAnsiTheme="minorHAnsi" w:cstheme="minorBidi"/>
                <w:kern w:val="0"/>
                <w:szCs w:val="22"/>
                <w:lang w:eastAsia="sv-SE"/>
              </w:rPr>
              <w:tab/>
            </w:r>
            <w:r w:rsidR="001A2164" w:rsidRPr="00090376">
              <w:rPr>
                <w:rStyle w:val="Hyperlnk"/>
              </w:rPr>
              <w:t xml:space="preserve">Sammanfattande redovisning av beställningsbemyndiganden för </w:t>
            </w:r>
            <w:r w:rsidR="001A2164">
              <w:rPr>
                <w:rStyle w:val="Hyperlnk"/>
              </w:rPr>
              <w:br/>
            </w:r>
            <w:r w:rsidR="001A2164" w:rsidRPr="00090376">
              <w:rPr>
                <w:rStyle w:val="Hyperlnk"/>
              </w:rPr>
              <w:t>2020</w:t>
            </w:r>
            <w:r w:rsidR="001A2164">
              <w:rPr>
                <w:webHidden/>
              </w:rPr>
              <w:tab/>
            </w:r>
            <w:r w:rsidR="001A2164">
              <w:rPr>
                <w:webHidden/>
              </w:rPr>
              <w:fldChar w:fldCharType="begin"/>
            </w:r>
            <w:r w:rsidR="001A2164">
              <w:rPr>
                <w:webHidden/>
              </w:rPr>
              <w:instrText xml:space="preserve"> PAGEREF _Toc19299043 \h </w:instrText>
            </w:r>
            <w:r w:rsidR="001A2164">
              <w:rPr>
                <w:webHidden/>
              </w:rPr>
            </w:r>
            <w:r w:rsidR="001A2164">
              <w:rPr>
                <w:webHidden/>
              </w:rPr>
              <w:fldChar w:fldCharType="separate"/>
            </w:r>
            <w:r>
              <w:rPr>
                <w:webHidden/>
              </w:rPr>
              <w:t>168</w:t>
            </w:r>
            <w:r w:rsidR="001A2164">
              <w:rPr>
                <w:webHidden/>
              </w:rPr>
              <w:fldChar w:fldCharType="end"/>
            </w:r>
          </w:hyperlink>
        </w:p>
        <w:p w14:paraId="116BF852" w14:textId="7E637F93"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44" w:history="1">
            <w:r w:rsidR="001A2164" w:rsidRPr="00090376">
              <w:rPr>
                <w:rStyle w:val="Hyperlnk"/>
              </w:rPr>
              <w:t xml:space="preserve">Tabell </w:t>
            </w:r>
            <w:r w:rsidR="001A2164" w:rsidRPr="00090376">
              <w:rPr>
                <w:rStyle w:val="Hyperlnk"/>
                <w:bCs/>
              </w:rPr>
              <w:t>12</w:t>
            </w:r>
            <w:r w:rsidR="001A2164" w:rsidRPr="00090376">
              <w:rPr>
                <w:rStyle w:val="Hyperlnk"/>
              </w:rPr>
              <w:t>.1</w:t>
            </w:r>
            <w:r w:rsidR="001A2164">
              <w:rPr>
                <w:rFonts w:asciiTheme="minorHAnsi" w:eastAsiaTheme="minorEastAsia" w:hAnsiTheme="minorHAnsi" w:cstheme="minorBidi"/>
                <w:kern w:val="0"/>
                <w:szCs w:val="22"/>
                <w:lang w:eastAsia="sv-SE"/>
              </w:rPr>
              <w:tab/>
            </w:r>
            <w:r w:rsidR="001A2164" w:rsidRPr="00090376">
              <w:rPr>
                <w:rStyle w:val="Hyperlnk"/>
              </w:rPr>
              <w:t>Förändring i skatt (kr/år) till följd av förslaget om avskaffad övre skiktgräns vid olika inkomster</w:t>
            </w:r>
            <w:r w:rsidR="001A2164">
              <w:rPr>
                <w:webHidden/>
              </w:rPr>
              <w:tab/>
            </w:r>
            <w:r w:rsidR="001A2164">
              <w:rPr>
                <w:webHidden/>
              </w:rPr>
              <w:fldChar w:fldCharType="begin"/>
            </w:r>
            <w:r w:rsidR="001A2164">
              <w:rPr>
                <w:webHidden/>
              </w:rPr>
              <w:instrText xml:space="preserve"> PAGEREF _Toc19299044 \h </w:instrText>
            </w:r>
            <w:r w:rsidR="001A2164">
              <w:rPr>
                <w:webHidden/>
              </w:rPr>
            </w:r>
            <w:r w:rsidR="001A2164">
              <w:rPr>
                <w:webHidden/>
              </w:rPr>
              <w:fldChar w:fldCharType="separate"/>
            </w:r>
            <w:r>
              <w:rPr>
                <w:webHidden/>
              </w:rPr>
              <w:t>198</w:t>
            </w:r>
            <w:r w:rsidR="001A2164">
              <w:rPr>
                <w:webHidden/>
              </w:rPr>
              <w:fldChar w:fldCharType="end"/>
            </w:r>
          </w:hyperlink>
        </w:p>
        <w:p w14:paraId="76221A0F" w14:textId="1DF41506"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45" w:history="1">
            <w:r w:rsidR="001A2164" w:rsidRPr="00090376">
              <w:rPr>
                <w:rStyle w:val="Hyperlnk"/>
              </w:rPr>
              <w:t xml:space="preserve">Tabell </w:t>
            </w:r>
            <w:r w:rsidR="001A2164" w:rsidRPr="00090376">
              <w:rPr>
                <w:rStyle w:val="Hyperlnk"/>
                <w:bCs/>
              </w:rPr>
              <w:t>12</w:t>
            </w:r>
            <w:r w:rsidR="001A2164" w:rsidRPr="00090376">
              <w:rPr>
                <w:rStyle w:val="Hyperlnk"/>
              </w:rPr>
              <w:t>.2</w:t>
            </w:r>
            <w:r w:rsidR="001A2164">
              <w:rPr>
                <w:rFonts w:asciiTheme="minorHAnsi" w:eastAsiaTheme="minorEastAsia" w:hAnsiTheme="minorHAnsi" w:cstheme="minorBidi"/>
                <w:kern w:val="0"/>
                <w:szCs w:val="22"/>
                <w:lang w:eastAsia="sv-SE"/>
              </w:rPr>
              <w:tab/>
            </w:r>
            <w:r w:rsidR="001A2164" w:rsidRPr="00090376">
              <w:rPr>
                <w:rStyle w:val="Hyperlnk"/>
              </w:rPr>
              <w:t>Förändring i skatt till följd av förslaget om ytterligare förhöjt grundavdrag för personer över 65</w:t>
            </w:r>
            <w:r w:rsidR="001A2164" w:rsidRPr="00090376">
              <w:rPr>
                <w:rStyle w:val="Hyperlnk"/>
                <w:rFonts w:ascii="Cambria" w:hAnsi="Cambria"/>
              </w:rPr>
              <w:t> </w:t>
            </w:r>
            <w:r w:rsidR="001A2164" w:rsidRPr="00090376">
              <w:rPr>
                <w:rStyle w:val="Hyperlnk"/>
              </w:rPr>
              <w:t>år, vid olika inkomster</w:t>
            </w:r>
            <w:r w:rsidR="001A2164">
              <w:rPr>
                <w:webHidden/>
              </w:rPr>
              <w:tab/>
            </w:r>
            <w:r w:rsidR="001A2164">
              <w:rPr>
                <w:webHidden/>
              </w:rPr>
              <w:fldChar w:fldCharType="begin"/>
            </w:r>
            <w:r w:rsidR="001A2164">
              <w:rPr>
                <w:webHidden/>
              </w:rPr>
              <w:instrText xml:space="preserve"> PAGEREF _Toc19299045 \h </w:instrText>
            </w:r>
            <w:r w:rsidR="001A2164">
              <w:rPr>
                <w:webHidden/>
              </w:rPr>
            </w:r>
            <w:r w:rsidR="001A2164">
              <w:rPr>
                <w:webHidden/>
              </w:rPr>
              <w:fldChar w:fldCharType="separate"/>
            </w:r>
            <w:r>
              <w:rPr>
                <w:webHidden/>
              </w:rPr>
              <w:t>203</w:t>
            </w:r>
            <w:r w:rsidR="001A2164">
              <w:rPr>
                <w:webHidden/>
              </w:rPr>
              <w:fldChar w:fldCharType="end"/>
            </w:r>
          </w:hyperlink>
        </w:p>
        <w:p w14:paraId="154EA69A" w14:textId="586A9FC3"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46" w:history="1">
            <w:r w:rsidR="001A2164" w:rsidRPr="00090376">
              <w:rPr>
                <w:rStyle w:val="Hyperlnk"/>
              </w:rPr>
              <w:t xml:space="preserve">Tabell </w:t>
            </w:r>
            <w:r w:rsidR="001A2164" w:rsidRPr="00090376">
              <w:rPr>
                <w:rStyle w:val="Hyperlnk"/>
                <w:bCs/>
              </w:rPr>
              <w:t>12</w:t>
            </w:r>
            <w:r w:rsidR="001A2164" w:rsidRPr="00090376">
              <w:rPr>
                <w:rStyle w:val="Hyperlnk"/>
              </w:rPr>
              <w:t>.3</w:t>
            </w:r>
            <w:r w:rsidR="001A2164">
              <w:rPr>
                <w:rFonts w:asciiTheme="minorHAnsi" w:eastAsiaTheme="minorEastAsia" w:hAnsiTheme="minorHAnsi" w:cstheme="minorBidi"/>
                <w:kern w:val="0"/>
                <w:szCs w:val="22"/>
                <w:lang w:eastAsia="sv-SE"/>
              </w:rPr>
              <w:tab/>
            </w:r>
            <w:r w:rsidR="001A2164" w:rsidRPr="00090376">
              <w:rPr>
                <w:rStyle w:val="Hyperlnk"/>
              </w:rPr>
              <w:t>Skillnad i skatt mellan en person över 65</w:t>
            </w:r>
            <w:r w:rsidR="001A2164" w:rsidRPr="00090376">
              <w:rPr>
                <w:rStyle w:val="Hyperlnk"/>
                <w:rFonts w:ascii="Cambria" w:hAnsi="Cambria"/>
              </w:rPr>
              <w:t> </w:t>
            </w:r>
            <w:r w:rsidR="001A2164" w:rsidRPr="00090376">
              <w:rPr>
                <w:rStyle w:val="Hyperlnk"/>
              </w:rPr>
              <w:t xml:space="preserve">år med pensionsinkomst </w:t>
            </w:r>
            <w:r w:rsidR="001A2164">
              <w:rPr>
                <w:rStyle w:val="Hyperlnk"/>
              </w:rPr>
              <w:br/>
            </w:r>
            <w:r w:rsidR="001A2164" w:rsidRPr="00090376">
              <w:rPr>
                <w:rStyle w:val="Hyperlnk"/>
              </w:rPr>
              <w:t>och en person under 65</w:t>
            </w:r>
            <w:r w:rsidR="001A2164" w:rsidRPr="00090376">
              <w:rPr>
                <w:rStyle w:val="Hyperlnk"/>
                <w:rFonts w:ascii="Cambria" w:hAnsi="Cambria"/>
              </w:rPr>
              <w:t> </w:t>
            </w:r>
            <w:r w:rsidR="001A2164" w:rsidRPr="00090376">
              <w:rPr>
                <w:rStyle w:val="Hyperlnk"/>
              </w:rPr>
              <w:t xml:space="preserve">år med arbetsinkomst, vid olika </w:t>
            </w:r>
            <w:r w:rsidR="001A2164">
              <w:rPr>
                <w:rStyle w:val="Hyperlnk"/>
              </w:rPr>
              <w:br/>
            </w:r>
            <w:r w:rsidR="001A2164" w:rsidRPr="00090376">
              <w:rPr>
                <w:rStyle w:val="Hyperlnk"/>
              </w:rPr>
              <w:t>inkomster,</w:t>
            </w:r>
            <w:r w:rsidR="001A2164">
              <w:rPr>
                <w:rStyle w:val="Hyperlnk"/>
              </w:rPr>
              <w:t xml:space="preserve"> </w:t>
            </w:r>
            <w:r w:rsidR="001A2164" w:rsidRPr="00090376">
              <w:rPr>
                <w:rStyle w:val="Hyperlnk"/>
              </w:rPr>
              <w:t>vid gällande regler och enligt föreslagna regler</w:t>
            </w:r>
            <w:r w:rsidR="001A2164">
              <w:rPr>
                <w:webHidden/>
              </w:rPr>
              <w:tab/>
            </w:r>
            <w:r w:rsidR="001A2164">
              <w:rPr>
                <w:webHidden/>
              </w:rPr>
              <w:fldChar w:fldCharType="begin"/>
            </w:r>
            <w:r w:rsidR="001A2164">
              <w:rPr>
                <w:webHidden/>
              </w:rPr>
              <w:instrText xml:space="preserve"> PAGEREF _Toc19299046 \h </w:instrText>
            </w:r>
            <w:r w:rsidR="001A2164">
              <w:rPr>
                <w:webHidden/>
              </w:rPr>
            </w:r>
            <w:r w:rsidR="001A2164">
              <w:rPr>
                <w:webHidden/>
              </w:rPr>
              <w:fldChar w:fldCharType="separate"/>
            </w:r>
            <w:r>
              <w:rPr>
                <w:webHidden/>
              </w:rPr>
              <w:t>204</w:t>
            </w:r>
            <w:r w:rsidR="001A2164">
              <w:rPr>
                <w:webHidden/>
              </w:rPr>
              <w:fldChar w:fldCharType="end"/>
            </w:r>
          </w:hyperlink>
        </w:p>
        <w:p w14:paraId="055A2875" w14:textId="7BB9AB71" w:rsidR="001A2164" w:rsidRDefault="00757DA4">
          <w:pPr>
            <w:pStyle w:val="Innehll4"/>
            <w:tabs>
              <w:tab w:val="left" w:pos="2269"/>
            </w:tabs>
            <w:rPr>
              <w:rFonts w:asciiTheme="minorHAnsi" w:eastAsiaTheme="minorEastAsia" w:hAnsiTheme="minorHAnsi" w:cstheme="minorBidi"/>
              <w:kern w:val="0"/>
              <w:szCs w:val="22"/>
              <w:lang w:eastAsia="sv-SE"/>
            </w:rPr>
          </w:pPr>
          <w:hyperlink w:anchor="_Toc19299047" w:history="1">
            <w:r w:rsidR="001A2164" w:rsidRPr="00090376">
              <w:rPr>
                <w:rStyle w:val="Hyperlnk"/>
              </w:rPr>
              <w:t xml:space="preserve">Tabell </w:t>
            </w:r>
            <w:r w:rsidR="001A2164" w:rsidRPr="00090376">
              <w:rPr>
                <w:rStyle w:val="Hyperlnk"/>
                <w:bCs/>
              </w:rPr>
              <w:t>12</w:t>
            </w:r>
            <w:r w:rsidR="001A2164" w:rsidRPr="00090376">
              <w:rPr>
                <w:rStyle w:val="Hyperlnk"/>
              </w:rPr>
              <w:t>.4</w:t>
            </w:r>
            <w:r w:rsidR="001A2164">
              <w:rPr>
                <w:rFonts w:asciiTheme="minorHAnsi" w:eastAsiaTheme="minorEastAsia" w:hAnsiTheme="minorHAnsi" w:cstheme="minorBidi"/>
                <w:kern w:val="0"/>
                <w:szCs w:val="22"/>
                <w:lang w:eastAsia="sv-SE"/>
              </w:rPr>
              <w:tab/>
            </w:r>
            <w:r w:rsidR="001A2164" w:rsidRPr="00090376">
              <w:rPr>
                <w:rStyle w:val="Hyperlnk"/>
              </w:rPr>
              <w:t>Offentligfinansiella effekter av ändrade skatte- och avgiftsregler</w:t>
            </w:r>
            <w:r w:rsidR="001A2164">
              <w:rPr>
                <w:webHidden/>
              </w:rPr>
              <w:tab/>
            </w:r>
            <w:r w:rsidR="001A2164">
              <w:rPr>
                <w:webHidden/>
              </w:rPr>
              <w:fldChar w:fldCharType="begin"/>
            </w:r>
            <w:r w:rsidR="001A2164">
              <w:rPr>
                <w:webHidden/>
              </w:rPr>
              <w:instrText xml:space="preserve"> PAGEREF _Toc19299047 \h </w:instrText>
            </w:r>
            <w:r w:rsidR="001A2164">
              <w:rPr>
                <w:webHidden/>
              </w:rPr>
            </w:r>
            <w:r w:rsidR="001A2164">
              <w:rPr>
                <w:webHidden/>
              </w:rPr>
              <w:fldChar w:fldCharType="separate"/>
            </w:r>
            <w:r>
              <w:rPr>
                <w:webHidden/>
              </w:rPr>
              <w:t>238</w:t>
            </w:r>
            <w:r w:rsidR="001A2164">
              <w:rPr>
                <w:webHidden/>
              </w:rPr>
              <w:fldChar w:fldCharType="end"/>
            </w:r>
          </w:hyperlink>
        </w:p>
        <w:p w14:paraId="7188850D" w14:textId="606737F6" w:rsidR="007D08B2" w:rsidRDefault="007D08B2" w:rsidP="0067606D">
          <w:pPr>
            <w:pStyle w:val="Brdtext"/>
          </w:pPr>
          <w:r>
            <w:rPr>
              <w:kern w:val="1"/>
            </w:rPr>
            <w:fldChar w:fldCharType="end"/>
          </w:r>
        </w:p>
        <w:p w14:paraId="1D654760" w14:textId="77777777" w:rsidR="007D08B2" w:rsidRPr="00AA2826" w:rsidRDefault="00757DA4" w:rsidP="0067606D">
          <w:pPr>
            <w:pStyle w:val="Brdtext"/>
          </w:pPr>
        </w:p>
      </w:sdtContent>
    </w:sdt>
    <w:p w14:paraId="516FE6E5" w14:textId="77777777" w:rsidR="007D08B2" w:rsidRDefault="007D08B2" w:rsidP="0067606D">
      <w:pPr>
        <w:pStyle w:val="Brdtext"/>
      </w:pPr>
    </w:p>
    <w:p w14:paraId="4CF9C1CC" w14:textId="77777777" w:rsidR="007D08B2" w:rsidRDefault="007D08B2" w:rsidP="0067606D">
      <w:pPr>
        <w:pStyle w:val="Brdtext"/>
        <w:sectPr w:rsidR="007D08B2" w:rsidSect="0067606D">
          <w:headerReference w:type="even" r:id="rId37"/>
          <w:headerReference w:type="default" r:id="rId38"/>
          <w:footerReference w:type="even" r:id="rId39"/>
          <w:footerReference w:type="default" r:id="rId40"/>
          <w:footerReference w:type="first" r:id="rId41"/>
          <w:pgSz w:w="11906" w:h="16838" w:code="9"/>
          <w:pgMar w:top="1304" w:right="1871" w:bottom="1531" w:left="1021" w:header="567" w:footer="1077" w:gutter="0"/>
          <w:cols w:space="720"/>
          <w:docGrid w:linePitch="360"/>
        </w:sectPr>
      </w:pPr>
    </w:p>
    <w:p w14:paraId="248C8A73" w14:textId="77777777" w:rsidR="007D08B2" w:rsidRDefault="007D08B2" w:rsidP="0067606D">
      <w:pPr>
        <w:pStyle w:val="Brdtext"/>
      </w:pPr>
    </w:p>
    <w:p w14:paraId="3EA8215D" w14:textId="77777777" w:rsidR="007D08B2" w:rsidRPr="00FA7F4F" w:rsidRDefault="007D08B2" w:rsidP="0067606D">
      <w:pPr>
        <w:pStyle w:val="Brdtextmedindrag"/>
        <w:spacing w:before="1320"/>
      </w:pPr>
    </w:p>
    <w:p w14:paraId="5314C07B" w14:textId="77777777" w:rsidR="007D08B2" w:rsidRPr="00AE1C52" w:rsidRDefault="007D08B2" w:rsidP="0067606D">
      <w:pPr>
        <w:pStyle w:val="Brdtext"/>
        <w:pBdr>
          <w:bottom w:val="single" w:sz="6" w:space="4" w:color="auto"/>
        </w:pBdr>
        <w:rPr>
          <w:rStyle w:val="TabellDiagramFrteckningChar"/>
          <w:rFonts w:eastAsiaTheme="minorHAnsi"/>
        </w:rPr>
      </w:pPr>
      <w:bookmarkStart w:id="2" w:name="_Toc19298834"/>
      <w:r w:rsidRPr="00AE1C52">
        <w:rPr>
          <w:rStyle w:val="TabellDiagramFrteckningChar"/>
        </w:rPr>
        <w:t>Diagramförteckning</w:t>
      </w:r>
      <w:bookmarkEnd w:id="2"/>
    </w:p>
    <w:sdt>
      <w:sdtPr>
        <w:rPr>
          <w:rFonts w:eastAsiaTheme="minorHAnsi" w:cstheme="minorBidi"/>
          <w:noProof/>
          <w:szCs w:val="22"/>
        </w:rPr>
        <w:id w:val="704145173"/>
        <w:docPartObj>
          <w:docPartGallery w:val="Table of Contents"/>
          <w:docPartUnique/>
        </w:docPartObj>
      </w:sdtPr>
      <w:sdtEndPr>
        <w:rPr>
          <w:rFonts w:eastAsia="Times New Roman" w:cs="Times New Roman"/>
          <w:noProof w:val="0"/>
          <w:szCs w:val="20"/>
        </w:rPr>
      </w:sdtEndPr>
      <w:sdtContent>
        <w:p w14:paraId="5E290466" w14:textId="77777777" w:rsidR="007D08B2" w:rsidRPr="00AA2826" w:rsidRDefault="007D08B2" w:rsidP="0067606D">
          <w:pPr>
            <w:pStyle w:val="Brdtextmedindrag"/>
            <w:spacing w:line="240" w:lineRule="exact"/>
            <w:rPr>
              <w:rFonts w:eastAsiaTheme="minorHAnsi"/>
            </w:rPr>
          </w:pPr>
        </w:p>
        <w:p w14:paraId="42C7494A" w14:textId="1C6AE35D" w:rsidR="00685075" w:rsidRDefault="007D08B2">
          <w:pPr>
            <w:pStyle w:val="Innehll4"/>
            <w:tabs>
              <w:tab w:val="left" w:pos="2269"/>
            </w:tabs>
            <w:rPr>
              <w:rFonts w:asciiTheme="minorHAnsi" w:eastAsiaTheme="minorEastAsia" w:hAnsiTheme="minorHAnsi" w:cstheme="minorBidi"/>
              <w:kern w:val="0"/>
              <w:szCs w:val="22"/>
              <w:lang w:eastAsia="sv-SE"/>
            </w:rPr>
          </w:pPr>
          <w:r>
            <w:fldChar w:fldCharType="begin"/>
          </w:r>
          <w:r>
            <w:instrText xml:space="preserve"> TOC \h \z \t "Diagram Rubrik;4" </w:instrText>
          </w:r>
          <w:r>
            <w:fldChar w:fldCharType="separate"/>
          </w:r>
          <w:hyperlink w:anchor="_Toc19290701" w:history="1">
            <w:r w:rsidR="00685075" w:rsidRPr="009B6020">
              <w:rPr>
                <w:rStyle w:val="Hyperlnk"/>
              </w:rPr>
              <w:t xml:space="preserve">Diagram </w:t>
            </w:r>
            <w:r w:rsidR="00685075" w:rsidRPr="009B6020">
              <w:rPr>
                <w:rStyle w:val="Hyperlnk"/>
                <w:bCs/>
              </w:rPr>
              <w:t>1</w:t>
            </w:r>
            <w:r w:rsidR="00685075" w:rsidRPr="009B6020">
              <w:rPr>
                <w:rStyle w:val="Hyperlnk"/>
              </w:rPr>
              <w:t>.1</w:t>
            </w:r>
            <w:r w:rsidR="00685075">
              <w:rPr>
                <w:rFonts w:asciiTheme="minorHAnsi" w:eastAsiaTheme="minorEastAsia" w:hAnsiTheme="minorHAnsi" w:cstheme="minorBidi"/>
                <w:kern w:val="0"/>
                <w:szCs w:val="22"/>
                <w:lang w:eastAsia="sv-SE"/>
              </w:rPr>
              <w:tab/>
            </w:r>
            <w:r w:rsidR="00685075" w:rsidRPr="009B6020">
              <w:rPr>
                <w:rStyle w:val="Hyperlnk"/>
              </w:rPr>
              <w:t>Genomsnittlig effekt på ekonomisk standard i olika inkomstgrupper till följd av vissa reformer i budgetpropositionen för 2020</w:t>
            </w:r>
            <w:r w:rsidR="00685075">
              <w:rPr>
                <w:webHidden/>
              </w:rPr>
              <w:tab/>
            </w:r>
            <w:r w:rsidR="00685075">
              <w:rPr>
                <w:webHidden/>
              </w:rPr>
              <w:fldChar w:fldCharType="begin"/>
            </w:r>
            <w:r w:rsidR="00685075">
              <w:rPr>
                <w:webHidden/>
              </w:rPr>
              <w:instrText xml:space="preserve"> PAGEREF _Toc19290701 \h </w:instrText>
            </w:r>
            <w:r w:rsidR="00685075">
              <w:rPr>
                <w:webHidden/>
              </w:rPr>
            </w:r>
            <w:r w:rsidR="00685075">
              <w:rPr>
                <w:webHidden/>
              </w:rPr>
              <w:fldChar w:fldCharType="separate"/>
            </w:r>
            <w:r w:rsidR="00757DA4">
              <w:rPr>
                <w:webHidden/>
              </w:rPr>
              <w:t>38</w:t>
            </w:r>
            <w:r w:rsidR="00685075">
              <w:rPr>
                <w:webHidden/>
              </w:rPr>
              <w:fldChar w:fldCharType="end"/>
            </w:r>
          </w:hyperlink>
        </w:p>
        <w:p w14:paraId="72538408" w14:textId="7FB57FC8"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02" w:history="1">
            <w:r w:rsidR="00685075" w:rsidRPr="009B6020">
              <w:rPr>
                <w:rStyle w:val="Hyperlnk"/>
              </w:rPr>
              <w:t xml:space="preserve">Diagram </w:t>
            </w:r>
            <w:r w:rsidR="00685075" w:rsidRPr="009B6020">
              <w:rPr>
                <w:rStyle w:val="Hyperlnk"/>
                <w:bCs/>
              </w:rPr>
              <w:t>1</w:t>
            </w:r>
            <w:r w:rsidR="00685075" w:rsidRPr="009B6020">
              <w:rPr>
                <w:rStyle w:val="Hyperlnk"/>
              </w:rPr>
              <w:t>.2</w:t>
            </w:r>
            <w:r w:rsidR="00685075">
              <w:rPr>
                <w:rFonts w:asciiTheme="minorHAnsi" w:eastAsiaTheme="minorEastAsia" w:hAnsiTheme="minorHAnsi" w:cstheme="minorBidi"/>
                <w:kern w:val="0"/>
                <w:szCs w:val="22"/>
                <w:lang w:eastAsia="sv-SE"/>
              </w:rPr>
              <w:tab/>
            </w:r>
            <w:r w:rsidR="00685075" w:rsidRPr="009B6020">
              <w:rPr>
                <w:rStyle w:val="Hyperlnk"/>
              </w:rPr>
              <w:t xml:space="preserve">Fördelning mellan olika inkomstgrupper och mellan kvinnor och </w:t>
            </w:r>
            <w:r w:rsidR="00685075">
              <w:rPr>
                <w:rStyle w:val="Hyperlnk"/>
              </w:rPr>
              <w:br/>
            </w:r>
            <w:r w:rsidR="00685075" w:rsidRPr="009B6020">
              <w:rPr>
                <w:rStyle w:val="Hyperlnk"/>
              </w:rPr>
              <w:t>män av medel som satsas på reformer av direkt skatt och transfereringar i budgetpropositionen för 2020</w:t>
            </w:r>
            <w:r w:rsidR="00685075">
              <w:rPr>
                <w:webHidden/>
              </w:rPr>
              <w:tab/>
            </w:r>
            <w:r w:rsidR="00685075">
              <w:rPr>
                <w:webHidden/>
              </w:rPr>
              <w:fldChar w:fldCharType="begin"/>
            </w:r>
            <w:r w:rsidR="00685075">
              <w:rPr>
                <w:webHidden/>
              </w:rPr>
              <w:instrText xml:space="preserve"> PAGEREF _Toc19290702 \h </w:instrText>
            </w:r>
            <w:r w:rsidR="00685075">
              <w:rPr>
                <w:webHidden/>
              </w:rPr>
            </w:r>
            <w:r w:rsidR="00685075">
              <w:rPr>
                <w:webHidden/>
              </w:rPr>
              <w:fldChar w:fldCharType="separate"/>
            </w:r>
            <w:r>
              <w:rPr>
                <w:webHidden/>
              </w:rPr>
              <w:t>38</w:t>
            </w:r>
            <w:r w:rsidR="00685075">
              <w:rPr>
                <w:webHidden/>
              </w:rPr>
              <w:fldChar w:fldCharType="end"/>
            </w:r>
          </w:hyperlink>
        </w:p>
        <w:p w14:paraId="08FD132E" w14:textId="60DA8D49"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03" w:history="1">
            <w:r w:rsidR="00685075" w:rsidRPr="009B6020">
              <w:rPr>
                <w:rStyle w:val="Hyperlnk"/>
              </w:rPr>
              <w:t xml:space="preserve">Diagram </w:t>
            </w:r>
            <w:r w:rsidR="00685075" w:rsidRPr="009B6020">
              <w:rPr>
                <w:rStyle w:val="Hyperlnk"/>
                <w:bCs/>
              </w:rPr>
              <w:t>1</w:t>
            </w:r>
            <w:r w:rsidR="00685075" w:rsidRPr="009B6020">
              <w:rPr>
                <w:rStyle w:val="Hyperlnk"/>
              </w:rPr>
              <w:t>.3</w:t>
            </w:r>
            <w:r w:rsidR="00685075">
              <w:rPr>
                <w:rFonts w:asciiTheme="minorHAnsi" w:eastAsiaTheme="minorEastAsia" w:hAnsiTheme="minorHAnsi" w:cstheme="minorBidi"/>
                <w:kern w:val="0"/>
                <w:szCs w:val="22"/>
                <w:lang w:eastAsia="sv-SE"/>
              </w:rPr>
              <w:tab/>
            </w:r>
            <w:r w:rsidR="00685075" w:rsidRPr="009B6020">
              <w:rPr>
                <w:rStyle w:val="Hyperlnk"/>
              </w:rPr>
              <w:t xml:space="preserve">Genomsnittlig effekt på utökad inkomst i olika inkomstgrupper </w:t>
            </w:r>
            <w:r w:rsidR="00685075">
              <w:rPr>
                <w:rStyle w:val="Hyperlnk"/>
              </w:rPr>
              <w:br/>
            </w:r>
            <w:r w:rsidR="00685075" w:rsidRPr="009B6020">
              <w:rPr>
                <w:rStyle w:val="Hyperlnk"/>
              </w:rPr>
              <w:t>till följd av vissa reformer i budgetpropositionen för 2020</w:t>
            </w:r>
            <w:r w:rsidR="00685075">
              <w:rPr>
                <w:webHidden/>
              </w:rPr>
              <w:tab/>
            </w:r>
            <w:r w:rsidR="00685075">
              <w:rPr>
                <w:webHidden/>
              </w:rPr>
              <w:fldChar w:fldCharType="begin"/>
            </w:r>
            <w:r w:rsidR="00685075">
              <w:rPr>
                <w:webHidden/>
              </w:rPr>
              <w:instrText xml:space="preserve"> PAGEREF _Toc19290703 \h </w:instrText>
            </w:r>
            <w:r w:rsidR="00685075">
              <w:rPr>
                <w:webHidden/>
              </w:rPr>
            </w:r>
            <w:r w:rsidR="00685075">
              <w:rPr>
                <w:webHidden/>
              </w:rPr>
              <w:fldChar w:fldCharType="separate"/>
            </w:r>
            <w:r>
              <w:rPr>
                <w:webHidden/>
              </w:rPr>
              <w:t>38</w:t>
            </w:r>
            <w:r w:rsidR="00685075">
              <w:rPr>
                <w:webHidden/>
              </w:rPr>
              <w:fldChar w:fldCharType="end"/>
            </w:r>
          </w:hyperlink>
        </w:p>
        <w:p w14:paraId="6FD59151" w14:textId="178E8281"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04" w:history="1">
            <w:r w:rsidR="00685075" w:rsidRPr="009B6020">
              <w:rPr>
                <w:rStyle w:val="Hyperlnk"/>
              </w:rPr>
              <w:t xml:space="preserve">Diagram </w:t>
            </w:r>
            <w:r w:rsidR="00685075" w:rsidRPr="009B6020">
              <w:rPr>
                <w:rStyle w:val="Hyperlnk"/>
                <w:bCs/>
              </w:rPr>
              <w:t>1</w:t>
            </w:r>
            <w:r w:rsidR="00685075" w:rsidRPr="009B6020">
              <w:rPr>
                <w:rStyle w:val="Hyperlnk"/>
              </w:rPr>
              <w:t>.4</w:t>
            </w:r>
            <w:r w:rsidR="00685075">
              <w:rPr>
                <w:rFonts w:asciiTheme="minorHAnsi" w:eastAsiaTheme="minorEastAsia" w:hAnsiTheme="minorHAnsi" w:cstheme="minorBidi"/>
                <w:kern w:val="0"/>
                <w:szCs w:val="22"/>
                <w:lang w:eastAsia="sv-SE"/>
              </w:rPr>
              <w:tab/>
            </w:r>
            <w:r w:rsidR="00685075" w:rsidRPr="009B6020">
              <w:rPr>
                <w:rStyle w:val="Hyperlnk"/>
              </w:rPr>
              <w:t xml:space="preserve">Genomsnittlig effekt på individuell utökad inkomst till följd av </w:t>
            </w:r>
            <w:r w:rsidR="00685075">
              <w:rPr>
                <w:rStyle w:val="Hyperlnk"/>
              </w:rPr>
              <w:br/>
            </w:r>
            <w:r w:rsidR="00685075" w:rsidRPr="009B6020">
              <w:rPr>
                <w:rStyle w:val="Hyperlnk"/>
              </w:rPr>
              <w:t>vissa reformer i budgetpropositionen för 2020</w:t>
            </w:r>
            <w:r w:rsidR="00685075">
              <w:rPr>
                <w:webHidden/>
              </w:rPr>
              <w:tab/>
            </w:r>
            <w:r w:rsidR="00685075">
              <w:rPr>
                <w:webHidden/>
              </w:rPr>
              <w:fldChar w:fldCharType="begin"/>
            </w:r>
            <w:r w:rsidR="00685075">
              <w:rPr>
                <w:webHidden/>
              </w:rPr>
              <w:instrText xml:space="preserve"> PAGEREF _Toc19290704 \h </w:instrText>
            </w:r>
            <w:r w:rsidR="00685075">
              <w:rPr>
                <w:webHidden/>
              </w:rPr>
            </w:r>
            <w:r w:rsidR="00685075">
              <w:rPr>
                <w:webHidden/>
              </w:rPr>
              <w:fldChar w:fldCharType="separate"/>
            </w:r>
            <w:r>
              <w:rPr>
                <w:webHidden/>
              </w:rPr>
              <w:t>39</w:t>
            </w:r>
            <w:r w:rsidR="00685075">
              <w:rPr>
                <w:webHidden/>
              </w:rPr>
              <w:fldChar w:fldCharType="end"/>
            </w:r>
          </w:hyperlink>
        </w:p>
        <w:p w14:paraId="6F34C6CF" w14:textId="6C6B7703"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05" w:history="1">
            <w:r w:rsidR="00685075" w:rsidRPr="009B6020">
              <w:rPr>
                <w:rStyle w:val="Hyperlnk"/>
              </w:rPr>
              <w:t xml:space="preserve">Diagram </w:t>
            </w:r>
            <w:r w:rsidR="00685075" w:rsidRPr="009B6020">
              <w:rPr>
                <w:rStyle w:val="Hyperlnk"/>
                <w:bCs/>
              </w:rPr>
              <w:t>4</w:t>
            </w:r>
            <w:r w:rsidR="00685075" w:rsidRPr="009B6020">
              <w:rPr>
                <w:rStyle w:val="Hyperlnk"/>
              </w:rPr>
              <w:t>.1</w:t>
            </w:r>
            <w:r w:rsidR="00685075">
              <w:rPr>
                <w:rFonts w:asciiTheme="minorHAnsi" w:eastAsiaTheme="minorEastAsia" w:hAnsiTheme="minorHAnsi" w:cstheme="minorBidi"/>
                <w:kern w:val="0"/>
                <w:szCs w:val="22"/>
                <w:lang w:eastAsia="sv-SE"/>
              </w:rPr>
              <w:tab/>
            </w:r>
            <w:r w:rsidR="00685075" w:rsidRPr="009B6020">
              <w:rPr>
                <w:rStyle w:val="Hyperlnk"/>
              </w:rPr>
              <w:t>Inköpschefsindex för tillverkningsindustrin</w:t>
            </w:r>
            <w:r w:rsidR="00685075">
              <w:rPr>
                <w:webHidden/>
              </w:rPr>
              <w:tab/>
            </w:r>
            <w:r w:rsidR="00685075">
              <w:rPr>
                <w:webHidden/>
              </w:rPr>
              <w:fldChar w:fldCharType="begin"/>
            </w:r>
            <w:r w:rsidR="00685075">
              <w:rPr>
                <w:webHidden/>
              </w:rPr>
              <w:instrText xml:space="preserve"> PAGEREF _Toc19290705 \h </w:instrText>
            </w:r>
            <w:r w:rsidR="00685075">
              <w:rPr>
                <w:webHidden/>
              </w:rPr>
            </w:r>
            <w:r w:rsidR="00685075">
              <w:rPr>
                <w:webHidden/>
              </w:rPr>
              <w:fldChar w:fldCharType="separate"/>
            </w:r>
            <w:r>
              <w:rPr>
                <w:webHidden/>
              </w:rPr>
              <w:t>52</w:t>
            </w:r>
            <w:r w:rsidR="00685075">
              <w:rPr>
                <w:webHidden/>
              </w:rPr>
              <w:fldChar w:fldCharType="end"/>
            </w:r>
          </w:hyperlink>
        </w:p>
        <w:p w14:paraId="56BBF31A" w14:textId="2D6DCED3"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06" w:history="1">
            <w:r w:rsidR="00685075" w:rsidRPr="009B6020">
              <w:rPr>
                <w:rStyle w:val="Hyperlnk"/>
              </w:rPr>
              <w:t xml:space="preserve">Diagram </w:t>
            </w:r>
            <w:r w:rsidR="00685075" w:rsidRPr="009B6020">
              <w:rPr>
                <w:rStyle w:val="Hyperlnk"/>
                <w:bCs/>
              </w:rPr>
              <w:t>4</w:t>
            </w:r>
            <w:r w:rsidR="00685075" w:rsidRPr="009B6020">
              <w:rPr>
                <w:rStyle w:val="Hyperlnk"/>
              </w:rPr>
              <w:t>.2</w:t>
            </w:r>
            <w:r w:rsidR="00685075">
              <w:rPr>
                <w:rFonts w:asciiTheme="minorHAnsi" w:eastAsiaTheme="minorEastAsia" w:hAnsiTheme="minorHAnsi" w:cstheme="minorBidi"/>
                <w:kern w:val="0"/>
                <w:szCs w:val="22"/>
                <w:lang w:eastAsia="sv-SE"/>
              </w:rPr>
              <w:tab/>
            </w:r>
            <w:r w:rsidR="00685075" w:rsidRPr="009B6020">
              <w:rPr>
                <w:rStyle w:val="Hyperlnk"/>
              </w:rPr>
              <w:t>BNP och bidrag till BNP-tillväxten</w:t>
            </w:r>
            <w:r w:rsidR="00685075">
              <w:rPr>
                <w:webHidden/>
              </w:rPr>
              <w:tab/>
            </w:r>
            <w:r w:rsidR="00685075">
              <w:rPr>
                <w:webHidden/>
              </w:rPr>
              <w:fldChar w:fldCharType="begin"/>
            </w:r>
            <w:r w:rsidR="00685075">
              <w:rPr>
                <w:webHidden/>
              </w:rPr>
              <w:instrText xml:space="preserve"> PAGEREF _Toc19290706 \h </w:instrText>
            </w:r>
            <w:r w:rsidR="00685075">
              <w:rPr>
                <w:webHidden/>
              </w:rPr>
            </w:r>
            <w:r w:rsidR="00685075">
              <w:rPr>
                <w:webHidden/>
              </w:rPr>
              <w:fldChar w:fldCharType="separate"/>
            </w:r>
            <w:r>
              <w:rPr>
                <w:webHidden/>
              </w:rPr>
              <w:t>55</w:t>
            </w:r>
            <w:r w:rsidR="00685075">
              <w:rPr>
                <w:webHidden/>
              </w:rPr>
              <w:fldChar w:fldCharType="end"/>
            </w:r>
          </w:hyperlink>
        </w:p>
        <w:p w14:paraId="036A08B0" w14:textId="7E92B56A"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07" w:history="1">
            <w:r w:rsidR="00685075" w:rsidRPr="009B6020">
              <w:rPr>
                <w:rStyle w:val="Hyperlnk"/>
              </w:rPr>
              <w:t xml:space="preserve">Diagram </w:t>
            </w:r>
            <w:r w:rsidR="00685075" w:rsidRPr="009B6020">
              <w:rPr>
                <w:rStyle w:val="Hyperlnk"/>
                <w:bCs/>
              </w:rPr>
              <w:t>4</w:t>
            </w:r>
            <w:r w:rsidR="00685075" w:rsidRPr="009B6020">
              <w:rPr>
                <w:rStyle w:val="Hyperlnk"/>
              </w:rPr>
              <w:t>.3</w:t>
            </w:r>
            <w:r w:rsidR="00685075">
              <w:rPr>
                <w:rFonts w:asciiTheme="minorHAnsi" w:eastAsiaTheme="minorEastAsia" w:hAnsiTheme="minorHAnsi" w:cstheme="minorBidi"/>
                <w:kern w:val="0"/>
                <w:szCs w:val="22"/>
                <w:lang w:eastAsia="sv-SE"/>
              </w:rPr>
              <w:tab/>
            </w:r>
            <w:r w:rsidR="00685075" w:rsidRPr="009B6020">
              <w:rPr>
                <w:rStyle w:val="Hyperlnk"/>
              </w:rPr>
              <w:t>Påbörjade bostäder</w:t>
            </w:r>
            <w:r w:rsidR="00685075">
              <w:rPr>
                <w:webHidden/>
              </w:rPr>
              <w:tab/>
            </w:r>
            <w:r w:rsidR="00685075">
              <w:rPr>
                <w:webHidden/>
              </w:rPr>
              <w:fldChar w:fldCharType="begin"/>
            </w:r>
            <w:r w:rsidR="00685075">
              <w:rPr>
                <w:webHidden/>
              </w:rPr>
              <w:instrText xml:space="preserve"> PAGEREF _Toc19290707 \h </w:instrText>
            </w:r>
            <w:r w:rsidR="00685075">
              <w:rPr>
                <w:webHidden/>
              </w:rPr>
            </w:r>
            <w:r w:rsidR="00685075">
              <w:rPr>
                <w:webHidden/>
              </w:rPr>
              <w:fldChar w:fldCharType="separate"/>
            </w:r>
            <w:r>
              <w:rPr>
                <w:webHidden/>
              </w:rPr>
              <w:t>55</w:t>
            </w:r>
            <w:r w:rsidR="00685075">
              <w:rPr>
                <w:webHidden/>
              </w:rPr>
              <w:fldChar w:fldCharType="end"/>
            </w:r>
          </w:hyperlink>
        </w:p>
        <w:p w14:paraId="15DBEC0E" w14:textId="7734AF31"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08" w:history="1">
            <w:r w:rsidR="00685075" w:rsidRPr="009B6020">
              <w:rPr>
                <w:rStyle w:val="Hyperlnk"/>
              </w:rPr>
              <w:t xml:space="preserve">Diagram </w:t>
            </w:r>
            <w:r w:rsidR="00685075" w:rsidRPr="009B6020">
              <w:rPr>
                <w:rStyle w:val="Hyperlnk"/>
                <w:bCs/>
              </w:rPr>
              <w:t>4</w:t>
            </w:r>
            <w:r w:rsidR="00685075" w:rsidRPr="009B6020">
              <w:rPr>
                <w:rStyle w:val="Hyperlnk"/>
              </w:rPr>
              <w:t>.4</w:t>
            </w:r>
            <w:r w:rsidR="00685075">
              <w:rPr>
                <w:rFonts w:asciiTheme="minorHAnsi" w:eastAsiaTheme="minorEastAsia" w:hAnsiTheme="minorHAnsi" w:cstheme="minorBidi"/>
                <w:kern w:val="0"/>
                <w:szCs w:val="22"/>
                <w:lang w:eastAsia="sv-SE"/>
              </w:rPr>
              <w:tab/>
            </w:r>
            <w:r w:rsidR="00685075" w:rsidRPr="009B6020">
              <w:rPr>
                <w:rStyle w:val="Hyperlnk"/>
              </w:rPr>
              <w:t>Sysselsättningsindikatorer</w:t>
            </w:r>
            <w:r w:rsidR="00685075">
              <w:rPr>
                <w:webHidden/>
              </w:rPr>
              <w:tab/>
            </w:r>
            <w:r w:rsidR="00685075">
              <w:rPr>
                <w:webHidden/>
              </w:rPr>
              <w:fldChar w:fldCharType="begin"/>
            </w:r>
            <w:r w:rsidR="00685075">
              <w:rPr>
                <w:webHidden/>
              </w:rPr>
              <w:instrText xml:space="preserve"> PAGEREF _Toc19290708 \h </w:instrText>
            </w:r>
            <w:r w:rsidR="00685075">
              <w:rPr>
                <w:webHidden/>
              </w:rPr>
            </w:r>
            <w:r w:rsidR="00685075">
              <w:rPr>
                <w:webHidden/>
              </w:rPr>
              <w:fldChar w:fldCharType="separate"/>
            </w:r>
            <w:r>
              <w:rPr>
                <w:webHidden/>
              </w:rPr>
              <w:t>56</w:t>
            </w:r>
            <w:r w:rsidR="00685075">
              <w:rPr>
                <w:webHidden/>
              </w:rPr>
              <w:fldChar w:fldCharType="end"/>
            </w:r>
          </w:hyperlink>
        </w:p>
        <w:p w14:paraId="30FB9DB1" w14:textId="0536B55C"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09" w:history="1">
            <w:r w:rsidR="00685075" w:rsidRPr="009B6020">
              <w:rPr>
                <w:rStyle w:val="Hyperlnk"/>
              </w:rPr>
              <w:t xml:space="preserve">Diagram </w:t>
            </w:r>
            <w:r w:rsidR="00685075" w:rsidRPr="009B6020">
              <w:rPr>
                <w:rStyle w:val="Hyperlnk"/>
                <w:bCs/>
              </w:rPr>
              <w:t>4</w:t>
            </w:r>
            <w:r w:rsidR="00685075" w:rsidRPr="009B6020">
              <w:rPr>
                <w:rStyle w:val="Hyperlnk"/>
              </w:rPr>
              <w:t>.5</w:t>
            </w:r>
            <w:r w:rsidR="00685075">
              <w:rPr>
                <w:rFonts w:asciiTheme="minorHAnsi" w:eastAsiaTheme="minorEastAsia" w:hAnsiTheme="minorHAnsi" w:cstheme="minorBidi"/>
                <w:kern w:val="0"/>
                <w:szCs w:val="22"/>
                <w:lang w:eastAsia="sv-SE"/>
              </w:rPr>
              <w:tab/>
            </w:r>
            <w:r w:rsidR="00685075" w:rsidRPr="009B6020">
              <w:rPr>
                <w:rStyle w:val="Hyperlnk"/>
              </w:rPr>
              <w:t>Brist på arbetskraft</w:t>
            </w:r>
            <w:r w:rsidR="00685075">
              <w:rPr>
                <w:webHidden/>
              </w:rPr>
              <w:tab/>
            </w:r>
            <w:r w:rsidR="00685075">
              <w:rPr>
                <w:webHidden/>
              </w:rPr>
              <w:fldChar w:fldCharType="begin"/>
            </w:r>
            <w:r w:rsidR="00685075">
              <w:rPr>
                <w:webHidden/>
              </w:rPr>
              <w:instrText xml:space="preserve"> PAGEREF _Toc19290709 \h </w:instrText>
            </w:r>
            <w:r w:rsidR="00685075">
              <w:rPr>
                <w:webHidden/>
              </w:rPr>
            </w:r>
            <w:r w:rsidR="00685075">
              <w:rPr>
                <w:webHidden/>
              </w:rPr>
              <w:fldChar w:fldCharType="separate"/>
            </w:r>
            <w:r>
              <w:rPr>
                <w:webHidden/>
              </w:rPr>
              <w:t>57</w:t>
            </w:r>
            <w:r w:rsidR="00685075">
              <w:rPr>
                <w:webHidden/>
              </w:rPr>
              <w:fldChar w:fldCharType="end"/>
            </w:r>
          </w:hyperlink>
        </w:p>
        <w:p w14:paraId="3FDD6984" w14:textId="6672AD41"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10" w:history="1">
            <w:r w:rsidR="00685075" w:rsidRPr="009B6020">
              <w:rPr>
                <w:rStyle w:val="Hyperlnk"/>
              </w:rPr>
              <w:t xml:space="preserve">Diagram </w:t>
            </w:r>
            <w:r w:rsidR="00685075" w:rsidRPr="009B6020">
              <w:rPr>
                <w:rStyle w:val="Hyperlnk"/>
                <w:bCs/>
              </w:rPr>
              <w:t>4</w:t>
            </w:r>
            <w:r w:rsidR="00685075" w:rsidRPr="009B6020">
              <w:rPr>
                <w:rStyle w:val="Hyperlnk"/>
              </w:rPr>
              <w:t>.6</w:t>
            </w:r>
            <w:r w:rsidR="00685075">
              <w:rPr>
                <w:rFonts w:asciiTheme="minorHAnsi" w:eastAsiaTheme="minorEastAsia" w:hAnsiTheme="minorHAnsi" w:cstheme="minorBidi"/>
                <w:kern w:val="0"/>
                <w:szCs w:val="22"/>
                <w:lang w:eastAsia="sv-SE"/>
              </w:rPr>
              <w:tab/>
            </w:r>
            <w:r w:rsidR="00685075" w:rsidRPr="009B6020">
              <w:rPr>
                <w:rStyle w:val="Hyperlnk"/>
              </w:rPr>
              <w:t>Arbetslöshet</w:t>
            </w:r>
            <w:r w:rsidR="00685075">
              <w:rPr>
                <w:webHidden/>
              </w:rPr>
              <w:tab/>
            </w:r>
            <w:r w:rsidR="00685075">
              <w:rPr>
                <w:webHidden/>
              </w:rPr>
              <w:fldChar w:fldCharType="begin"/>
            </w:r>
            <w:r w:rsidR="00685075">
              <w:rPr>
                <w:webHidden/>
              </w:rPr>
              <w:instrText xml:space="preserve"> PAGEREF _Toc19290710 \h </w:instrText>
            </w:r>
            <w:r w:rsidR="00685075">
              <w:rPr>
                <w:webHidden/>
              </w:rPr>
            </w:r>
            <w:r w:rsidR="00685075">
              <w:rPr>
                <w:webHidden/>
              </w:rPr>
              <w:fldChar w:fldCharType="separate"/>
            </w:r>
            <w:r>
              <w:rPr>
                <w:webHidden/>
              </w:rPr>
              <w:t>57</w:t>
            </w:r>
            <w:r w:rsidR="00685075">
              <w:rPr>
                <w:webHidden/>
              </w:rPr>
              <w:fldChar w:fldCharType="end"/>
            </w:r>
          </w:hyperlink>
        </w:p>
        <w:p w14:paraId="2C25BB1B" w14:textId="7C06A6B6"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11" w:history="1">
            <w:r w:rsidR="00685075" w:rsidRPr="009B6020">
              <w:rPr>
                <w:rStyle w:val="Hyperlnk"/>
              </w:rPr>
              <w:t xml:space="preserve">Diagram </w:t>
            </w:r>
            <w:r w:rsidR="00685075" w:rsidRPr="009B6020">
              <w:rPr>
                <w:rStyle w:val="Hyperlnk"/>
                <w:bCs/>
              </w:rPr>
              <w:t>4</w:t>
            </w:r>
            <w:r w:rsidR="00685075" w:rsidRPr="009B6020">
              <w:rPr>
                <w:rStyle w:val="Hyperlnk"/>
              </w:rPr>
              <w:t>.7</w:t>
            </w:r>
            <w:r w:rsidR="00685075">
              <w:rPr>
                <w:rFonts w:asciiTheme="minorHAnsi" w:eastAsiaTheme="minorEastAsia" w:hAnsiTheme="minorHAnsi" w:cstheme="minorBidi"/>
                <w:kern w:val="0"/>
                <w:szCs w:val="22"/>
                <w:lang w:eastAsia="sv-SE"/>
              </w:rPr>
              <w:tab/>
            </w:r>
            <w:r w:rsidR="00685075" w:rsidRPr="009B6020">
              <w:rPr>
                <w:rStyle w:val="Hyperlnk"/>
              </w:rPr>
              <w:t>Resursutnyttjandeindikatorer</w:t>
            </w:r>
            <w:r w:rsidR="00685075">
              <w:rPr>
                <w:webHidden/>
              </w:rPr>
              <w:tab/>
            </w:r>
            <w:r w:rsidR="00685075">
              <w:rPr>
                <w:webHidden/>
              </w:rPr>
              <w:fldChar w:fldCharType="begin"/>
            </w:r>
            <w:r w:rsidR="00685075">
              <w:rPr>
                <w:webHidden/>
              </w:rPr>
              <w:instrText xml:space="preserve"> PAGEREF _Toc19290711 \h </w:instrText>
            </w:r>
            <w:r w:rsidR="00685075">
              <w:rPr>
                <w:webHidden/>
              </w:rPr>
            </w:r>
            <w:r w:rsidR="00685075">
              <w:rPr>
                <w:webHidden/>
              </w:rPr>
              <w:fldChar w:fldCharType="separate"/>
            </w:r>
            <w:r>
              <w:rPr>
                <w:webHidden/>
              </w:rPr>
              <w:t>58</w:t>
            </w:r>
            <w:r w:rsidR="00685075">
              <w:rPr>
                <w:webHidden/>
              </w:rPr>
              <w:fldChar w:fldCharType="end"/>
            </w:r>
          </w:hyperlink>
        </w:p>
        <w:p w14:paraId="3E87BF98" w14:textId="15D98BA4"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12" w:history="1">
            <w:r w:rsidR="00685075" w:rsidRPr="009B6020">
              <w:rPr>
                <w:rStyle w:val="Hyperlnk"/>
              </w:rPr>
              <w:t xml:space="preserve">Diagram </w:t>
            </w:r>
            <w:r w:rsidR="00685075" w:rsidRPr="009B6020">
              <w:rPr>
                <w:rStyle w:val="Hyperlnk"/>
                <w:bCs/>
              </w:rPr>
              <w:t>4</w:t>
            </w:r>
            <w:r w:rsidR="00685075" w:rsidRPr="009B6020">
              <w:rPr>
                <w:rStyle w:val="Hyperlnk"/>
              </w:rPr>
              <w:t>.8</w:t>
            </w:r>
            <w:r w:rsidR="00685075">
              <w:rPr>
                <w:rFonts w:asciiTheme="minorHAnsi" w:eastAsiaTheme="minorEastAsia" w:hAnsiTheme="minorHAnsi" w:cstheme="minorBidi"/>
                <w:kern w:val="0"/>
                <w:szCs w:val="22"/>
                <w:lang w:eastAsia="sv-SE"/>
              </w:rPr>
              <w:tab/>
            </w:r>
            <w:r w:rsidR="00685075" w:rsidRPr="009B6020">
              <w:rPr>
                <w:rStyle w:val="Hyperlnk"/>
              </w:rPr>
              <w:t>BNP-prognos med osäkerhetsintervall</w:t>
            </w:r>
            <w:r w:rsidR="00685075">
              <w:rPr>
                <w:webHidden/>
              </w:rPr>
              <w:tab/>
            </w:r>
            <w:r w:rsidR="00685075">
              <w:rPr>
                <w:webHidden/>
              </w:rPr>
              <w:fldChar w:fldCharType="begin"/>
            </w:r>
            <w:r w:rsidR="00685075">
              <w:rPr>
                <w:webHidden/>
              </w:rPr>
              <w:instrText xml:space="preserve"> PAGEREF _Toc19290712 \h </w:instrText>
            </w:r>
            <w:r w:rsidR="00685075">
              <w:rPr>
                <w:webHidden/>
              </w:rPr>
            </w:r>
            <w:r w:rsidR="00685075">
              <w:rPr>
                <w:webHidden/>
              </w:rPr>
              <w:fldChar w:fldCharType="separate"/>
            </w:r>
            <w:r>
              <w:rPr>
                <w:webHidden/>
              </w:rPr>
              <w:t>66</w:t>
            </w:r>
            <w:r w:rsidR="00685075">
              <w:rPr>
                <w:webHidden/>
              </w:rPr>
              <w:fldChar w:fldCharType="end"/>
            </w:r>
          </w:hyperlink>
        </w:p>
        <w:p w14:paraId="78CDFA50" w14:textId="7A87E21F"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13" w:history="1">
            <w:r w:rsidR="00685075" w:rsidRPr="009B6020">
              <w:rPr>
                <w:rStyle w:val="Hyperlnk"/>
              </w:rPr>
              <w:t xml:space="preserve">Diagram </w:t>
            </w:r>
            <w:r w:rsidR="00685075" w:rsidRPr="009B6020">
              <w:rPr>
                <w:rStyle w:val="Hyperlnk"/>
                <w:bCs/>
              </w:rPr>
              <w:t>6</w:t>
            </w:r>
            <w:r w:rsidR="00685075" w:rsidRPr="009B6020">
              <w:rPr>
                <w:rStyle w:val="Hyperlnk"/>
              </w:rPr>
              <w:t>.1</w:t>
            </w:r>
            <w:r w:rsidR="00685075">
              <w:rPr>
                <w:rFonts w:asciiTheme="minorHAnsi" w:eastAsiaTheme="minorEastAsia" w:hAnsiTheme="minorHAnsi" w:cstheme="minorBidi"/>
                <w:kern w:val="0"/>
                <w:szCs w:val="22"/>
                <w:lang w:eastAsia="sv-SE"/>
              </w:rPr>
              <w:tab/>
            </w:r>
            <w:r w:rsidR="00685075" w:rsidRPr="009B6020">
              <w:rPr>
                <w:rStyle w:val="Hyperlnk"/>
              </w:rPr>
              <w:t>Totala skatteintäkter</w:t>
            </w:r>
            <w:r w:rsidR="00685075">
              <w:rPr>
                <w:webHidden/>
              </w:rPr>
              <w:tab/>
            </w:r>
            <w:r w:rsidR="00685075">
              <w:rPr>
                <w:webHidden/>
              </w:rPr>
              <w:fldChar w:fldCharType="begin"/>
            </w:r>
            <w:r w:rsidR="00685075">
              <w:rPr>
                <w:webHidden/>
              </w:rPr>
              <w:instrText xml:space="preserve"> PAGEREF _Toc19290713 \h </w:instrText>
            </w:r>
            <w:r w:rsidR="00685075">
              <w:rPr>
                <w:webHidden/>
              </w:rPr>
            </w:r>
            <w:r w:rsidR="00685075">
              <w:rPr>
                <w:webHidden/>
              </w:rPr>
              <w:fldChar w:fldCharType="separate"/>
            </w:r>
            <w:r>
              <w:rPr>
                <w:webHidden/>
              </w:rPr>
              <w:t>82</w:t>
            </w:r>
            <w:r w:rsidR="00685075">
              <w:rPr>
                <w:webHidden/>
              </w:rPr>
              <w:fldChar w:fldCharType="end"/>
            </w:r>
          </w:hyperlink>
        </w:p>
        <w:p w14:paraId="1108D5F0" w14:textId="34A6DD5C"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14" w:history="1">
            <w:r w:rsidR="00685075" w:rsidRPr="009B6020">
              <w:rPr>
                <w:rStyle w:val="Hyperlnk"/>
              </w:rPr>
              <w:t xml:space="preserve">Diagram </w:t>
            </w:r>
            <w:r w:rsidR="00685075" w:rsidRPr="009B6020">
              <w:rPr>
                <w:rStyle w:val="Hyperlnk"/>
                <w:bCs/>
              </w:rPr>
              <w:t>6</w:t>
            </w:r>
            <w:r w:rsidR="00685075" w:rsidRPr="009B6020">
              <w:rPr>
                <w:rStyle w:val="Hyperlnk"/>
              </w:rPr>
              <w:t>.2</w:t>
            </w:r>
            <w:r w:rsidR="00685075">
              <w:rPr>
                <w:rFonts w:asciiTheme="minorHAnsi" w:eastAsiaTheme="minorEastAsia" w:hAnsiTheme="minorHAnsi" w:cstheme="minorBidi"/>
                <w:kern w:val="0"/>
                <w:szCs w:val="22"/>
                <w:lang w:eastAsia="sv-SE"/>
              </w:rPr>
              <w:tab/>
            </w:r>
            <w:r w:rsidR="00685075" w:rsidRPr="009B6020">
              <w:rPr>
                <w:rStyle w:val="Hyperlnk"/>
              </w:rPr>
              <w:t>Skattekvot</w:t>
            </w:r>
            <w:r w:rsidR="00685075">
              <w:rPr>
                <w:webHidden/>
              </w:rPr>
              <w:tab/>
            </w:r>
            <w:r w:rsidR="00685075">
              <w:rPr>
                <w:webHidden/>
              </w:rPr>
              <w:fldChar w:fldCharType="begin"/>
            </w:r>
            <w:r w:rsidR="00685075">
              <w:rPr>
                <w:webHidden/>
              </w:rPr>
              <w:instrText xml:space="preserve"> PAGEREF _Toc19290714 \h </w:instrText>
            </w:r>
            <w:r w:rsidR="00685075">
              <w:rPr>
                <w:webHidden/>
              </w:rPr>
            </w:r>
            <w:r w:rsidR="00685075">
              <w:rPr>
                <w:webHidden/>
              </w:rPr>
              <w:fldChar w:fldCharType="separate"/>
            </w:r>
            <w:r>
              <w:rPr>
                <w:webHidden/>
              </w:rPr>
              <w:t>84</w:t>
            </w:r>
            <w:r w:rsidR="00685075">
              <w:rPr>
                <w:webHidden/>
              </w:rPr>
              <w:fldChar w:fldCharType="end"/>
            </w:r>
          </w:hyperlink>
        </w:p>
        <w:p w14:paraId="1B0409DE" w14:textId="50A75498"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15" w:history="1">
            <w:r w:rsidR="00685075" w:rsidRPr="009B6020">
              <w:rPr>
                <w:rStyle w:val="Hyperlnk"/>
              </w:rPr>
              <w:t xml:space="preserve">Diagram </w:t>
            </w:r>
            <w:r w:rsidR="00685075" w:rsidRPr="009B6020">
              <w:rPr>
                <w:rStyle w:val="Hyperlnk"/>
                <w:bCs/>
              </w:rPr>
              <w:t>6</w:t>
            </w:r>
            <w:r w:rsidR="00685075" w:rsidRPr="009B6020">
              <w:rPr>
                <w:rStyle w:val="Hyperlnk"/>
              </w:rPr>
              <w:t>.3</w:t>
            </w:r>
            <w:r w:rsidR="00685075">
              <w:rPr>
                <w:rFonts w:asciiTheme="minorHAnsi" w:eastAsiaTheme="minorEastAsia" w:hAnsiTheme="minorHAnsi" w:cstheme="minorBidi"/>
                <w:kern w:val="0"/>
                <w:szCs w:val="22"/>
                <w:lang w:eastAsia="sv-SE"/>
              </w:rPr>
              <w:tab/>
            </w:r>
            <w:r w:rsidR="00685075" w:rsidRPr="009B6020">
              <w:rPr>
                <w:rStyle w:val="Hyperlnk"/>
              </w:rPr>
              <w:t>Arbetade timmar, timlön och lönesumma</w:t>
            </w:r>
            <w:r w:rsidR="00685075">
              <w:rPr>
                <w:webHidden/>
              </w:rPr>
              <w:tab/>
            </w:r>
            <w:r w:rsidR="00685075">
              <w:rPr>
                <w:webHidden/>
              </w:rPr>
              <w:fldChar w:fldCharType="begin"/>
            </w:r>
            <w:r w:rsidR="00685075">
              <w:rPr>
                <w:webHidden/>
              </w:rPr>
              <w:instrText xml:space="preserve"> PAGEREF _Toc19290715 \h </w:instrText>
            </w:r>
            <w:r w:rsidR="00685075">
              <w:rPr>
                <w:webHidden/>
              </w:rPr>
            </w:r>
            <w:r w:rsidR="00685075">
              <w:rPr>
                <w:webHidden/>
              </w:rPr>
              <w:fldChar w:fldCharType="separate"/>
            </w:r>
            <w:r>
              <w:rPr>
                <w:webHidden/>
              </w:rPr>
              <w:t>85</w:t>
            </w:r>
            <w:r w:rsidR="00685075">
              <w:rPr>
                <w:webHidden/>
              </w:rPr>
              <w:fldChar w:fldCharType="end"/>
            </w:r>
          </w:hyperlink>
        </w:p>
        <w:p w14:paraId="04FB4D8A" w14:textId="47BBFF90"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16" w:history="1">
            <w:r w:rsidR="00685075" w:rsidRPr="009B6020">
              <w:rPr>
                <w:rStyle w:val="Hyperlnk"/>
              </w:rPr>
              <w:t xml:space="preserve">Diagram </w:t>
            </w:r>
            <w:r w:rsidR="00685075" w:rsidRPr="009B6020">
              <w:rPr>
                <w:rStyle w:val="Hyperlnk"/>
                <w:bCs/>
              </w:rPr>
              <w:t>6</w:t>
            </w:r>
            <w:r w:rsidR="00685075" w:rsidRPr="009B6020">
              <w:rPr>
                <w:rStyle w:val="Hyperlnk"/>
              </w:rPr>
              <w:t>.4</w:t>
            </w:r>
            <w:r w:rsidR="00685075">
              <w:rPr>
                <w:rFonts w:asciiTheme="minorHAnsi" w:eastAsiaTheme="minorEastAsia" w:hAnsiTheme="minorHAnsi" w:cstheme="minorBidi"/>
                <w:kern w:val="0"/>
                <w:szCs w:val="22"/>
                <w:lang w:eastAsia="sv-SE"/>
              </w:rPr>
              <w:tab/>
            </w:r>
            <w:r w:rsidR="00685075" w:rsidRPr="009B6020">
              <w:rPr>
                <w:rStyle w:val="Hyperlnk"/>
              </w:rPr>
              <w:t xml:space="preserve">Transfereringsinkomster som andel av underlaget för skatt på </w:t>
            </w:r>
            <w:r w:rsidR="00685075">
              <w:rPr>
                <w:rStyle w:val="Hyperlnk"/>
              </w:rPr>
              <w:br/>
            </w:r>
            <w:r w:rsidR="00685075" w:rsidRPr="009B6020">
              <w:rPr>
                <w:rStyle w:val="Hyperlnk"/>
              </w:rPr>
              <w:t>arbete</w:t>
            </w:r>
            <w:r w:rsidR="00685075">
              <w:rPr>
                <w:webHidden/>
              </w:rPr>
              <w:tab/>
            </w:r>
            <w:r w:rsidR="00685075">
              <w:rPr>
                <w:webHidden/>
              </w:rPr>
              <w:fldChar w:fldCharType="begin"/>
            </w:r>
            <w:r w:rsidR="00685075">
              <w:rPr>
                <w:webHidden/>
              </w:rPr>
              <w:instrText xml:space="preserve"> PAGEREF _Toc19290716 \h </w:instrText>
            </w:r>
            <w:r w:rsidR="00685075">
              <w:rPr>
                <w:webHidden/>
              </w:rPr>
            </w:r>
            <w:r w:rsidR="00685075">
              <w:rPr>
                <w:webHidden/>
              </w:rPr>
              <w:fldChar w:fldCharType="separate"/>
            </w:r>
            <w:r>
              <w:rPr>
                <w:webHidden/>
              </w:rPr>
              <w:t>85</w:t>
            </w:r>
            <w:r w:rsidR="00685075">
              <w:rPr>
                <w:webHidden/>
              </w:rPr>
              <w:fldChar w:fldCharType="end"/>
            </w:r>
          </w:hyperlink>
        </w:p>
        <w:p w14:paraId="37DA49FA" w14:textId="701D69FA"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17" w:history="1">
            <w:r w:rsidR="00685075" w:rsidRPr="009B6020">
              <w:rPr>
                <w:rStyle w:val="Hyperlnk"/>
              </w:rPr>
              <w:t xml:space="preserve">Diagram </w:t>
            </w:r>
            <w:r w:rsidR="00685075" w:rsidRPr="009B6020">
              <w:rPr>
                <w:rStyle w:val="Hyperlnk"/>
                <w:bCs/>
              </w:rPr>
              <w:t>6</w:t>
            </w:r>
            <w:r w:rsidR="00685075" w:rsidRPr="009B6020">
              <w:rPr>
                <w:rStyle w:val="Hyperlnk"/>
              </w:rPr>
              <w:t>.5</w:t>
            </w:r>
            <w:r w:rsidR="00685075">
              <w:rPr>
                <w:rFonts w:asciiTheme="minorHAnsi" w:eastAsiaTheme="minorEastAsia" w:hAnsiTheme="minorHAnsi" w:cstheme="minorBidi"/>
                <w:kern w:val="0"/>
                <w:szCs w:val="22"/>
                <w:lang w:eastAsia="sv-SE"/>
              </w:rPr>
              <w:tab/>
            </w:r>
            <w:r w:rsidR="00685075" w:rsidRPr="009B6020">
              <w:rPr>
                <w:rStyle w:val="Hyperlnk"/>
              </w:rPr>
              <w:t>Hushållens kapitalvinster</w:t>
            </w:r>
            <w:r w:rsidR="00685075">
              <w:rPr>
                <w:webHidden/>
              </w:rPr>
              <w:tab/>
            </w:r>
            <w:r w:rsidR="00685075">
              <w:rPr>
                <w:webHidden/>
              </w:rPr>
              <w:fldChar w:fldCharType="begin"/>
            </w:r>
            <w:r w:rsidR="00685075">
              <w:rPr>
                <w:webHidden/>
              </w:rPr>
              <w:instrText xml:space="preserve"> PAGEREF _Toc19290717 \h </w:instrText>
            </w:r>
            <w:r w:rsidR="00685075">
              <w:rPr>
                <w:webHidden/>
              </w:rPr>
            </w:r>
            <w:r w:rsidR="00685075">
              <w:rPr>
                <w:webHidden/>
              </w:rPr>
              <w:fldChar w:fldCharType="separate"/>
            </w:r>
            <w:r>
              <w:rPr>
                <w:webHidden/>
              </w:rPr>
              <w:t>87</w:t>
            </w:r>
            <w:r w:rsidR="00685075">
              <w:rPr>
                <w:webHidden/>
              </w:rPr>
              <w:fldChar w:fldCharType="end"/>
            </w:r>
          </w:hyperlink>
        </w:p>
        <w:p w14:paraId="4C54C10E" w14:textId="0E02AB6E"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18" w:history="1">
            <w:r w:rsidR="00685075" w:rsidRPr="009B6020">
              <w:rPr>
                <w:rStyle w:val="Hyperlnk"/>
              </w:rPr>
              <w:t xml:space="preserve">Diagram </w:t>
            </w:r>
            <w:r w:rsidR="00685075" w:rsidRPr="009B6020">
              <w:rPr>
                <w:rStyle w:val="Hyperlnk"/>
                <w:bCs/>
              </w:rPr>
              <w:t>6</w:t>
            </w:r>
            <w:r w:rsidR="00685075" w:rsidRPr="009B6020">
              <w:rPr>
                <w:rStyle w:val="Hyperlnk"/>
              </w:rPr>
              <w:t>.6</w:t>
            </w:r>
            <w:r w:rsidR="00685075">
              <w:rPr>
                <w:rFonts w:asciiTheme="minorHAnsi" w:eastAsiaTheme="minorEastAsia" w:hAnsiTheme="minorHAnsi" w:cstheme="minorBidi"/>
                <w:kern w:val="0"/>
                <w:szCs w:val="22"/>
                <w:lang w:eastAsia="sv-SE"/>
              </w:rPr>
              <w:tab/>
            </w:r>
            <w:r w:rsidR="00685075" w:rsidRPr="009B6020">
              <w:rPr>
                <w:rStyle w:val="Hyperlnk"/>
              </w:rPr>
              <w:t>Skatt på företagsvinster</w:t>
            </w:r>
            <w:r w:rsidR="00685075">
              <w:rPr>
                <w:webHidden/>
              </w:rPr>
              <w:tab/>
            </w:r>
            <w:r w:rsidR="00685075">
              <w:rPr>
                <w:webHidden/>
              </w:rPr>
              <w:fldChar w:fldCharType="begin"/>
            </w:r>
            <w:r w:rsidR="00685075">
              <w:rPr>
                <w:webHidden/>
              </w:rPr>
              <w:instrText xml:space="preserve"> PAGEREF _Toc19290718 \h </w:instrText>
            </w:r>
            <w:r w:rsidR="00685075">
              <w:rPr>
                <w:webHidden/>
              </w:rPr>
            </w:r>
            <w:r w:rsidR="00685075">
              <w:rPr>
                <w:webHidden/>
              </w:rPr>
              <w:fldChar w:fldCharType="separate"/>
            </w:r>
            <w:r>
              <w:rPr>
                <w:webHidden/>
              </w:rPr>
              <w:t>88</w:t>
            </w:r>
            <w:r w:rsidR="00685075">
              <w:rPr>
                <w:webHidden/>
              </w:rPr>
              <w:fldChar w:fldCharType="end"/>
            </w:r>
          </w:hyperlink>
        </w:p>
        <w:p w14:paraId="6A7F09A1" w14:textId="595635D9"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19" w:history="1">
            <w:r w:rsidR="00685075" w:rsidRPr="009B6020">
              <w:rPr>
                <w:rStyle w:val="Hyperlnk"/>
              </w:rPr>
              <w:t xml:space="preserve">Diagram </w:t>
            </w:r>
            <w:r w:rsidR="00685075" w:rsidRPr="009B6020">
              <w:rPr>
                <w:rStyle w:val="Hyperlnk"/>
                <w:bCs/>
              </w:rPr>
              <w:t>6</w:t>
            </w:r>
            <w:r w:rsidR="00685075" w:rsidRPr="009B6020">
              <w:rPr>
                <w:rStyle w:val="Hyperlnk"/>
              </w:rPr>
              <w:t>.7</w:t>
            </w:r>
            <w:r w:rsidR="00685075">
              <w:rPr>
                <w:rFonts w:asciiTheme="minorHAnsi" w:eastAsiaTheme="minorEastAsia" w:hAnsiTheme="minorHAnsi" w:cstheme="minorBidi"/>
                <w:kern w:val="0"/>
                <w:szCs w:val="22"/>
                <w:lang w:eastAsia="sv-SE"/>
              </w:rPr>
              <w:tab/>
            </w:r>
            <w:r w:rsidR="00685075" w:rsidRPr="009B6020">
              <w:rPr>
                <w:rStyle w:val="Hyperlnk"/>
              </w:rPr>
              <w:t xml:space="preserve">Hushållens konsumtion, fasta bruttoinvesteringar och intäkter </w:t>
            </w:r>
            <w:r w:rsidR="00685075">
              <w:rPr>
                <w:rStyle w:val="Hyperlnk"/>
              </w:rPr>
              <w:br/>
            </w:r>
            <w:r w:rsidR="00685075" w:rsidRPr="009B6020">
              <w:rPr>
                <w:rStyle w:val="Hyperlnk"/>
              </w:rPr>
              <w:t>från mervärdesskatt</w:t>
            </w:r>
            <w:r w:rsidR="00685075">
              <w:rPr>
                <w:webHidden/>
              </w:rPr>
              <w:tab/>
            </w:r>
            <w:r w:rsidR="00685075">
              <w:rPr>
                <w:webHidden/>
              </w:rPr>
              <w:fldChar w:fldCharType="begin"/>
            </w:r>
            <w:r w:rsidR="00685075">
              <w:rPr>
                <w:webHidden/>
              </w:rPr>
              <w:instrText xml:space="preserve"> PAGEREF _Toc19290719 \h </w:instrText>
            </w:r>
            <w:r w:rsidR="00685075">
              <w:rPr>
                <w:webHidden/>
              </w:rPr>
            </w:r>
            <w:r w:rsidR="00685075">
              <w:rPr>
                <w:webHidden/>
              </w:rPr>
              <w:fldChar w:fldCharType="separate"/>
            </w:r>
            <w:r>
              <w:rPr>
                <w:webHidden/>
              </w:rPr>
              <w:t>89</w:t>
            </w:r>
            <w:r w:rsidR="00685075">
              <w:rPr>
                <w:webHidden/>
              </w:rPr>
              <w:fldChar w:fldCharType="end"/>
            </w:r>
          </w:hyperlink>
        </w:p>
        <w:p w14:paraId="26A153A2" w14:textId="0B357D5C"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20" w:history="1">
            <w:r w:rsidR="00685075" w:rsidRPr="009B6020">
              <w:rPr>
                <w:rStyle w:val="Hyperlnk"/>
              </w:rPr>
              <w:t xml:space="preserve">Diagram </w:t>
            </w:r>
            <w:r w:rsidR="00685075" w:rsidRPr="009B6020">
              <w:rPr>
                <w:rStyle w:val="Hyperlnk"/>
                <w:bCs/>
              </w:rPr>
              <w:t>7</w:t>
            </w:r>
            <w:r w:rsidR="00685075" w:rsidRPr="009B6020">
              <w:rPr>
                <w:rStyle w:val="Hyperlnk"/>
              </w:rPr>
              <w:t>.1</w:t>
            </w:r>
            <w:r w:rsidR="00685075">
              <w:rPr>
                <w:rFonts w:asciiTheme="minorHAnsi" w:eastAsiaTheme="minorEastAsia" w:hAnsiTheme="minorHAnsi" w:cstheme="minorBidi"/>
                <w:kern w:val="0"/>
                <w:szCs w:val="22"/>
                <w:lang w:eastAsia="sv-SE"/>
              </w:rPr>
              <w:tab/>
            </w:r>
            <w:r w:rsidR="00685075" w:rsidRPr="009B6020">
              <w:rPr>
                <w:rStyle w:val="Hyperlnk"/>
              </w:rPr>
              <w:t xml:space="preserve">Skillnad mellan utgiftsprognos för 2019 och ursprungligt </w:t>
            </w:r>
            <w:r w:rsidR="00685075">
              <w:rPr>
                <w:rStyle w:val="Hyperlnk"/>
              </w:rPr>
              <w:br/>
            </w:r>
            <w:r w:rsidR="00685075" w:rsidRPr="009B6020">
              <w:rPr>
                <w:rStyle w:val="Hyperlnk"/>
              </w:rPr>
              <w:t>anvisade medel för vissa utgiftsområden</w:t>
            </w:r>
            <w:r w:rsidR="00685075">
              <w:rPr>
                <w:webHidden/>
              </w:rPr>
              <w:tab/>
            </w:r>
            <w:r w:rsidR="00685075">
              <w:rPr>
                <w:webHidden/>
              </w:rPr>
              <w:fldChar w:fldCharType="begin"/>
            </w:r>
            <w:r w:rsidR="00685075">
              <w:rPr>
                <w:webHidden/>
              </w:rPr>
              <w:instrText xml:space="preserve"> PAGEREF _Toc19290720 \h </w:instrText>
            </w:r>
            <w:r w:rsidR="00685075">
              <w:rPr>
                <w:webHidden/>
              </w:rPr>
            </w:r>
            <w:r w:rsidR="00685075">
              <w:rPr>
                <w:webHidden/>
              </w:rPr>
              <w:fldChar w:fldCharType="separate"/>
            </w:r>
            <w:r>
              <w:rPr>
                <w:webHidden/>
              </w:rPr>
              <w:t>126</w:t>
            </w:r>
            <w:r w:rsidR="00685075">
              <w:rPr>
                <w:webHidden/>
              </w:rPr>
              <w:fldChar w:fldCharType="end"/>
            </w:r>
          </w:hyperlink>
        </w:p>
        <w:p w14:paraId="16124825" w14:textId="6E6D6683"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21" w:history="1">
            <w:r w:rsidR="00685075" w:rsidRPr="009B6020">
              <w:rPr>
                <w:rStyle w:val="Hyperlnk"/>
              </w:rPr>
              <w:t xml:space="preserve">Diagram </w:t>
            </w:r>
            <w:r w:rsidR="00685075" w:rsidRPr="009B6020">
              <w:rPr>
                <w:rStyle w:val="Hyperlnk"/>
                <w:bCs/>
              </w:rPr>
              <w:t>8</w:t>
            </w:r>
            <w:r w:rsidR="00685075" w:rsidRPr="009B6020">
              <w:rPr>
                <w:rStyle w:val="Hyperlnk"/>
              </w:rPr>
              <w:t>.1</w:t>
            </w:r>
            <w:r w:rsidR="00685075">
              <w:rPr>
                <w:rFonts w:asciiTheme="minorHAnsi" w:eastAsiaTheme="minorEastAsia" w:hAnsiTheme="minorHAnsi" w:cstheme="minorBidi"/>
                <w:kern w:val="0"/>
                <w:szCs w:val="22"/>
                <w:lang w:eastAsia="sv-SE"/>
              </w:rPr>
              <w:tab/>
            </w:r>
            <w:r w:rsidR="00685075" w:rsidRPr="009B6020">
              <w:rPr>
                <w:rStyle w:val="Hyperlnk"/>
              </w:rPr>
              <w:t>Den offentliga sektorns finansiella och strukturella sparande</w:t>
            </w:r>
            <w:r w:rsidR="00685075">
              <w:rPr>
                <w:webHidden/>
              </w:rPr>
              <w:tab/>
            </w:r>
            <w:r w:rsidR="00685075">
              <w:rPr>
                <w:webHidden/>
              </w:rPr>
              <w:fldChar w:fldCharType="begin"/>
            </w:r>
            <w:r w:rsidR="00685075">
              <w:rPr>
                <w:webHidden/>
              </w:rPr>
              <w:instrText xml:space="preserve"> PAGEREF _Toc19290721 \h </w:instrText>
            </w:r>
            <w:r w:rsidR="00685075">
              <w:rPr>
                <w:webHidden/>
              </w:rPr>
            </w:r>
            <w:r w:rsidR="00685075">
              <w:rPr>
                <w:webHidden/>
              </w:rPr>
              <w:fldChar w:fldCharType="separate"/>
            </w:r>
            <w:r>
              <w:rPr>
                <w:webHidden/>
              </w:rPr>
              <w:t>133</w:t>
            </w:r>
            <w:r w:rsidR="00685075">
              <w:rPr>
                <w:webHidden/>
              </w:rPr>
              <w:fldChar w:fldCharType="end"/>
            </w:r>
          </w:hyperlink>
        </w:p>
        <w:p w14:paraId="56666232" w14:textId="5B7BA5FA"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22" w:history="1">
            <w:r w:rsidR="00685075" w:rsidRPr="009B6020">
              <w:rPr>
                <w:rStyle w:val="Hyperlnk"/>
              </w:rPr>
              <w:t xml:space="preserve">Diagram </w:t>
            </w:r>
            <w:r w:rsidR="00685075" w:rsidRPr="009B6020">
              <w:rPr>
                <w:rStyle w:val="Hyperlnk"/>
                <w:bCs/>
              </w:rPr>
              <w:t>8</w:t>
            </w:r>
            <w:r w:rsidR="00685075" w:rsidRPr="009B6020">
              <w:rPr>
                <w:rStyle w:val="Hyperlnk"/>
              </w:rPr>
              <w:t>.2</w:t>
            </w:r>
            <w:r w:rsidR="00685075">
              <w:rPr>
                <w:rFonts w:asciiTheme="minorHAnsi" w:eastAsiaTheme="minorEastAsia" w:hAnsiTheme="minorHAnsi" w:cstheme="minorBidi"/>
                <w:kern w:val="0"/>
                <w:szCs w:val="22"/>
                <w:lang w:eastAsia="sv-SE"/>
              </w:rPr>
              <w:tab/>
            </w:r>
            <w:r w:rsidR="00685075" w:rsidRPr="009B6020">
              <w:rPr>
                <w:rStyle w:val="Hyperlnk"/>
              </w:rPr>
              <w:t>Den offentliga sektorns inkomster och utgifter</w:t>
            </w:r>
            <w:r w:rsidR="00685075">
              <w:rPr>
                <w:webHidden/>
              </w:rPr>
              <w:tab/>
            </w:r>
            <w:r w:rsidR="00685075">
              <w:rPr>
                <w:webHidden/>
              </w:rPr>
              <w:fldChar w:fldCharType="begin"/>
            </w:r>
            <w:r w:rsidR="00685075">
              <w:rPr>
                <w:webHidden/>
              </w:rPr>
              <w:instrText xml:space="preserve"> PAGEREF _Toc19290722 \h </w:instrText>
            </w:r>
            <w:r w:rsidR="00685075">
              <w:rPr>
                <w:webHidden/>
              </w:rPr>
            </w:r>
            <w:r w:rsidR="00685075">
              <w:rPr>
                <w:webHidden/>
              </w:rPr>
              <w:fldChar w:fldCharType="separate"/>
            </w:r>
            <w:r>
              <w:rPr>
                <w:webHidden/>
              </w:rPr>
              <w:t>133</w:t>
            </w:r>
            <w:r w:rsidR="00685075">
              <w:rPr>
                <w:webHidden/>
              </w:rPr>
              <w:fldChar w:fldCharType="end"/>
            </w:r>
          </w:hyperlink>
        </w:p>
        <w:p w14:paraId="30D1FF31" w14:textId="3054927A"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23" w:history="1">
            <w:r w:rsidR="00685075" w:rsidRPr="009B6020">
              <w:rPr>
                <w:rStyle w:val="Hyperlnk"/>
              </w:rPr>
              <w:t xml:space="preserve">Diagram </w:t>
            </w:r>
            <w:r w:rsidR="00685075" w:rsidRPr="009B6020">
              <w:rPr>
                <w:rStyle w:val="Hyperlnk"/>
                <w:bCs/>
              </w:rPr>
              <w:t>8</w:t>
            </w:r>
            <w:r w:rsidR="00685075" w:rsidRPr="009B6020">
              <w:rPr>
                <w:rStyle w:val="Hyperlnk"/>
              </w:rPr>
              <w:t>.3</w:t>
            </w:r>
            <w:r w:rsidR="00685075">
              <w:rPr>
                <w:rFonts w:asciiTheme="minorHAnsi" w:eastAsiaTheme="minorEastAsia" w:hAnsiTheme="minorHAnsi" w:cstheme="minorBidi"/>
                <w:kern w:val="0"/>
                <w:szCs w:val="22"/>
                <w:lang w:eastAsia="sv-SE"/>
              </w:rPr>
              <w:tab/>
            </w:r>
            <w:r w:rsidR="00685075" w:rsidRPr="009B6020">
              <w:rPr>
                <w:rStyle w:val="Hyperlnk"/>
              </w:rPr>
              <w:t>Statens budgetsaldo</w:t>
            </w:r>
            <w:r w:rsidR="00685075">
              <w:rPr>
                <w:webHidden/>
              </w:rPr>
              <w:tab/>
            </w:r>
            <w:r w:rsidR="00685075">
              <w:rPr>
                <w:webHidden/>
              </w:rPr>
              <w:fldChar w:fldCharType="begin"/>
            </w:r>
            <w:r w:rsidR="00685075">
              <w:rPr>
                <w:webHidden/>
              </w:rPr>
              <w:instrText xml:space="preserve"> PAGEREF _Toc19290723 \h </w:instrText>
            </w:r>
            <w:r w:rsidR="00685075">
              <w:rPr>
                <w:webHidden/>
              </w:rPr>
            </w:r>
            <w:r w:rsidR="00685075">
              <w:rPr>
                <w:webHidden/>
              </w:rPr>
              <w:fldChar w:fldCharType="separate"/>
            </w:r>
            <w:r>
              <w:rPr>
                <w:webHidden/>
              </w:rPr>
              <w:t>138</w:t>
            </w:r>
            <w:r w:rsidR="00685075">
              <w:rPr>
                <w:webHidden/>
              </w:rPr>
              <w:fldChar w:fldCharType="end"/>
            </w:r>
          </w:hyperlink>
        </w:p>
        <w:p w14:paraId="0337CB47" w14:textId="617FD684"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24" w:history="1">
            <w:r w:rsidR="00685075" w:rsidRPr="009B6020">
              <w:rPr>
                <w:rStyle w:val="Hyperlnk"/>
              </w:rPr>
              <w:t xml:space="preserve">Diagram </w:t>
            </w:r>
            <w:r w:rsidR="00685075" w:rsidRPr="009B6020">
              <w:rPr>
                <w:rStyle w:val="Hyperlnk"/>
                <w:bCs/>
              </w:rPr>
              <w:t>8</w:t>
            </w:r>
            <w:r w:rsidR="00685075" w:rsidRPr="009B6020">
              <w:rPr>
                <w:rStyle w:val="Hyperlnk"/>
              </w:rPr>
              <w:t>.4</w:t>
            </w:r>
            <w:r w:rsidR="00685075">
              <w:rPr>
                <w:rFonts w:asciiTheme="minorHAnsi" w:eastAsiaTheme="minorEastAsia" w:hAnsiTheme="minorHAnsi" w:cstheme="minorBidi"/>
                <w:kern w:val="0"/>
                <w:szCs w:val="22"/>
                <w:lang w:eastAsia="sv-SE"/>
              </w:rPr>
              <w:tab/>
            </w:r>
            <w:r w:rsidR="00685075" w:rsidRPr="009B6020">
              <w:rPr>
                <w:rStyle w:val="Hyperlnk"/>
              </w:rPr>
              <w:t>Inkomstindex och balansindex</w:t>
            </w:r>
            <w:r w:rsidR="00685075">
              <w:rPr>
                <w:webHidden/>
              </w:rPr>
              <w:tab/>
            </w:r>
            <w:r w:rsidR="00685075">
              <w:rPr>
                <w:webHidden/>
              </w:rPr>
              <w:fldChar w:fldCharType="begin"/>
            </w:r>
            <w:r w:rsidR="00685075">
              <w:rPr>
                <w:webHidden/>
              </w:rPr>
              <w:instrText xml:space="preserve"> PAGEREF _Toc19290724 \h </w:instrText>
            </w:r>
            <w:r w:rsidR="00685075">
              <w:rPr>
                <w:webHidden/>
              </w:rPr>
            </w:r>
            <w:r w:rsidR="00685075">
              <w:rPr>
                <w:webHidden/>
              </w:rPr>
              <w:fldChar w:fldCharType="separate"/>
            </w:r>
            <w:r>
              <w:rPr>
                <w:webHidden/>
              </w:rPr>
              <w:t>141</w:t>
            </w:r>
            <w:r w:rsidR="00685075">
              <w:rPr>
                <w:webHidden/>
              </w:rPr>
              <w:fldChar w:fldCharType="end"/>
            </w:r>
          </w:hyperlink>
        </w:p>
        <w:p w14:paraId="0E7E196B" w14:textId="6B2E0808"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25" w:history="1">
            <w:r w:rsidR="00685075" w:rsidRPr="009B6020">
              <w:rPr>
                <w:rStyle w:val="Hyperlnk"/>
              </w:rPr>
              <w:t xml:space="preserve">Diagram </w:t>
            </w:r>
            <w:r w:rsidR="00685075" w:rsidRPr="009B6020">
              <w:rPr>
                <w:rStyle w:val="Hyperlnk"/>
                <w:bCs/>
              </w:rPr>
              <w:t>8</w:t>
            </w:r>
            <w:r w:rsidR="00685075" w:rsidRPr="009B6020">
              <w:rPr>
                <w:rStyle w:val="Hyperlnk"/>
              </w:rPr>
              <w:t>.5</w:t>
            </w:r>
            <w:r w:rsidR="00685075">
              <w:rPr>
                <w:rFonts w:asciiTheme="minorHAnsi" w:eastAsiaTheme="minorEastAsia" w:hAnsiTheme="minorHAnsi" w:cstheme="minorBidi"/>
                <w:kern w:val="0"/>
                <w:szCs w:val="22"/>
                <w:lang w:eastAsia="sv-SE"/>
              </w:rPr>
              <w:tab/>
            </w:r>
            <w:r w:rsidR="00685075" w:rsidRPr="009B6020">
              <w:rPr>
                <w:rStyle w:val="Hyperlnk"/>
              </w:rPr>
              <w:t>Lönesumma och kommunala skatteinkomster</w:t>
            </w:r>
            <w:r w:rsidR="00685075">
              <w:rPr>
                <w:webHidden/>
              </w:rPr>
              <w:tab/>
            </w:r>
            <w:r w:rsidR="00685075">
              <w:rPr>
                <w:webHidden/>
              </w:rPr>
              <w:fldChar w:fldCharType="begin"/>
            </w:r>
            <w:r w:rsidR="00685075">
              <w:rPr>
                <w:webHidden/>
              </w:rPr>
              <w:instrText xml:space="preserve"> PAGEREF _Toc19290725 \h </w:instrText>
            </w:r>
            <w:r w:rsidR="00685075">
              <w:rPr>
                <w:webHidden/>
              </w:rPr>
            </w:r>
            <w:r w:rsidR="00685075">
              <w:rPr>
                <w:webHidden/>
              </w:rPr>
              <w:fldChar w:fldCharType="separate"/>
            </w:r>
            <w:r>
              <w:rPr>
                <w:webHidden/>
              </w:rPr>
              <w:t>143</w:t>
            </w:r>
            <w:r w:rsidR="00685075">
              <w:rPr>
                <w:webHidden/>
              </w:rPr>
              <w:fldChar w:fldCharType="end"/>
            </w:r>
          </w:hyperlink>
        </w:p>
        <w:p w14:paraId="16A1E150" w14:textId="20F8596F"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26" w:history="1">
            <w:r w:rsidR="00685075" w:rsidRPr="009B6020">
              <w:rPr>
                <w:rStyle w:val="Hyperlnk"/>
              </w:rPr>
              <w:t xml:space="preserve">Diagram </w:t>
            </w:r>
            <w:r w:rsidR="00685075" w:rsidRPr="009B6020">
              <w:rPr>
                <w:rStyle w:val="Hyperlnk"/>
                <w:bCs/>
              </w:rPr>
              <w:t>8</w:t>
            </w:r>
            <w:r w:rsidR="00685075" w:rsidRPr="009B6020">
              <w:rPr>
                <w:rStyle w:val="Hyperlnk"/>
              </w:rPr>
              <w:t>.6</w:t>
            </w:r>
            <w:r w:rsidR="00685075">
              <w:rPr>
                <w:rFonts w:asciiTheme="minorHAnsi" w:eastAsiaTheme="minorEastAsia" w:hAnsiTheme="minorHAnsi" w:cstheme="minorBidi"/>
                <w:kern w:val="0"/>
                <w:szCs w:val="22"/>
                <w:lang w:eastAsia="sv-SE"/>
              </w:rPr>
              <w:tab/>
            </w:r>
            <w:r w:rsidR="00685075" w:rsidRPr="009B6020">
              <w:rPr>
                <w:rStyle w:val="Hyperlnk"/>
              </w:rPr>
              <w:t>Konsumtionsutveckling motsvarande det demografiska behovet i kommunsektorn, modellberäkning</w:t>
            </w:r>
            <w:r w:rsidR="00685075">
              <w:rPr>
                <w:webHidden/>
              </w:rPr>
              <w:tab/>
            </w:r>
            <w:r w:rsidR="00685075">
              <w:rPr>
                <w:webHidden/>
              </w:rPr>
              <w:fldChar w:fldCharType="begin"/>
            </w:r>
            <w:r w:rsidR="00685075">
              <w:rPr>
                <w:webHidden/>
              </w:rPr>
              <w:instrText xml:space="preserve"> PAGEREF _Toc19290726 \h </w:instrText>
            </w:r>
            <w:r w:rsidR="00685075">
              <w:rPr>
                <w:webHidden/>
              </w:rPr>
            </w:r>
            <w:r w:rsidR="00685075">
              <w:rPr>
                <w:webHidden/>
              </w:rPr>
              <w:fldChar w:fldCharType="separate"/>
            </w:r>
            <w:r>
              <w:rPr>
                <w:webHidden/>
              </w:rPr>
              <w:t>144</w:t>
            </w:r>
            <w:r w:rsidR="00685075">
              <w:rPr>
                <w:webHidden/>
              </w:rPr>
              <w:fldChar w:fldCharType="end"/>
            </w:r>
          </w:hyperlink>
        </w:p>
        <w:p w14:paraId="5B4D7076" w14:textId="76F8800B"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27" w:history="1">
            <w:r w:rsidR="00685075" w:rsidRPr="009B6020">
              <w:rPr>
                <w:rStyle w:val="Hyperlnk"/>
              </w:rPr>
              <w:t xml:space="preserve">Diagram </w:t>
            </w:r>
            <w:r w:rsidR="00685075" w:rsidRPr="009B6020">
              <w:rPr>
                <w:rStyle w:val="Hyperlnk"/>
                <w:bCs/>
              </w:rPr>
              <w:t>8</w:t>
            </w:r>
            <w:r w:rsidR="00685075" w:rsidRPr="009B6020">
              <w:rPr>
                <w:rStyle w:val="Hyperlnk"/>
              </w:rPr>
              <w:t>.7</w:t>
            </w:r>
            <w:r w:rsidR="00685075">
              <w:rPr>
                <w:rFonts w:asciiTheme="minorHAnsi" w:eastAsiaTheme="minorEastAsia" w:hAnsiTheme="minorHAnsi" w:cstheme="minorBidi"/>
                <w:kern w:val="0"/>
                <w:szCs w:val="22"/>
                <w:lang w:eastAsia="sv-SE"/>
              </w:rPr>
              <w:tab/>
            </w:r>
            <w:r w:rsidR="00685075" w:rsidRPr="009B6020">
              <w:rPr>
                <w:rStyle w:val="Hyperlnk"/>
              </w:rPr>
              <w:t>Kommunala konsumtionsutgifter</w:t>
            </w:r>
            <w:r w:rsidR="00685075">
              <w:rPr>
                <w:webHidden/>
              </w:rPr>
              <w:tab/>
            </w:r>
            <w:r w:rsidR="00685075">
              <w:rPr>
                <w:webHidden/>
              </w:rPr>
              <w:fldChar w:fldCharType="begin"/>
            </w:r>
            <w:r w:rsidR="00685075">
              <w:rPr>
                <w:webHidden/>
              </w:rPr>
              <w:instrText xml:space="preserve"> PAGEREF _Toc19290727 \h </w:instrText>
            </w:r>
            <w:r w:rsidR="00685075">
              <w:rPr>
                <w:webHidden/>
              </w:rPr>
            </w:r>
            <w:r w:rsidR="00685075">
              <w:rPr>
                <w:webHidden/>
              </w:rPr>
              <w:fldChar w:fldCharType="separate"/>
            </w:r>
            <w:r>
              <w:rPr>
                <w:webHidden/>
              </w:rPr>
              <w:t>144</w:t>
            </w:r>
            <w:r w:rsidR="00685075">
              <w:rPr>
                <w:webHidden/>
              </w:rPr>
              <w:fldChar w:fldCharType="end"/>
            </w:r>
          </w:hyperlink>
        </w:p>
        <w:p w14:paraId="44E033C3" w14:textId="77F86EB1"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28" w:history="1">
            <w:r w:rsidR="00685075" w:rsidRPr="009B6020">
              <w:rPr>
                <w:rStyle w:val="Hyperlnk"/>
              </w:rPr>
              <w:t xml:space="preserve">Diagram </w:t>
            </w:r>
            <w:r w:rsidR="00685075" w:rsidRPr="009B6020">
              <w:rPr>
                <w:rStyle w:val="Hyperlnk"/>
                <w:bCs/>
              </w:rPr>
              <w:t>8</w:t>
            </w:r>
            <w:r w:rsidR="00685075" w:rsidRPr="009B6020">
              <w:rPr>
                <w:rStyle w:val="Hyperlnk"/>
              </w:rPr>
              <w:t>.8</w:t>
            </w:r>
            <w:r w:rsidR="00685075">
              <w:rPr>
                <w:rFonts w:asciiTheme="minorHAnsi" w:eastAsiaTheme="minorEastAsia" w:hAnsiTheme="minorHAnsi" w:cstheme="minorBidi"/>
                <w:kern w:val="0"/>
                <w:szCs w:val="22"/>
                <w:lang w:eastAsia="sv-SE"/>
              </w:rPr>
              <w:tab/>
            </w:r>
            <w:r w:rsidR="00685075" w:rsidRPr="009B6020">
              <w:rPr>
                <w:rStyle w:val="Hyperlnk"/>
              </w:rPr>
              <w:t>Kommunsektorns investeringar</w:t>
            </w:r>
            <w:r w:rsidR="00685075">
              <w:rPr>
                <w:webHidden/>
              </w:rPr>
              <w:tab/>
            </w:r>
            <w:r w:rsidR="00685075">
              <w:rPr>
                <w:webHidden/>
              </w:rPr>
              <w:fldChar w:fldCharType="begin"/>
            </w:r>
            <w:r w:rsidR="00685075">
              <w:rPr>
                <w:webHidden/>
              </w:rPr>
              <w:instrText xml:space="preserve"> PAGEREF _Toc19290728 \h </w:instrText>
            </w:r>
            <w:r w:rsidR="00685075">
              <w:rPr>
                <w:webHidden/>
              </w:rPr>
            </w:r>
            <w:r w:rsidR="00685075">
              <w:rPr>
                <w:webHidden/>
              </w:rPr>
              <w:fldChar w:fldCharType="separate"/>
            </w:r>
            <w:r>
              <w:rPr>
                <w:webHidden/>
              </w:rPr>
              <w:t>145</w:t>
            </w:r>
            <w:r w:rsidR="00685075">
              <w:rPr>
                <w:webHidden/>
              </w:rPr>
              <w:fldChar w:fldCharType="end"/>
            </w:r>
          </w:hyperlink>
        </w:p>
        <w:p w14:paraId="682E91F6" w14:textId="00377A22"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29" w:history="1">
            <w:r w:rsidR="00685075" w:rsidRPr="009B6020">
              <w:rPr>
                <w:rStyle w:val="Hyperlnk"/>
              </w:rPr>
              <w:t xml:space="preserve">Diagram </w:t>
            </w:r>
            <w:r w:rsidR="00685075" w:rsidRPr="009B6020">
              <w:rPr>
                <w:rStyle w:val="Hyperlnk"/>
                <w:bCs/>
              </w:rPr>
              <w:t>8</w:t>
            </w:r>
            <w:r w:rsidR="00685075" w:rsidRPr="009B6020">
              <w:rPr>
                <w:rStyle w:val="Hyperlnk"/>
              </w:rPr>
              <w:t>.9</w:t>
            </w:r>
            <w:r w:rsidR="00685075">
              <w:rPr>
                <w:rFonts w:asciiTheme="minorHAnsi" w:eastAsiaTheme="minorEastAsia" w:hAnsiTheme="minorHAnsi" w:cstheme="minorBidi"/>
                <w:kern w:val="0"/>
                <w:szCs w:val="22"/>
                <w:lang w:eastAsia="sv-SE"/>
              </w:rPr>
              <w:tab/>
            </w:r>
            <w:r w:rsidR="00685075" w:rsidRPr="009B6020">
              <w:rPr>
                <w:rStyle w:val="Hyperlnk"/>
              </w:rPr>
              <w:t>Kommunalt finansierad sysselsättning</w:t>
            </w:r>
            <w:r w:rsidR="00685075">
              <w:rPr>
                <w:webHidden/>
              </w:rPr>
              <w:tab/>
            </w:r>
            <w:r w:rsidR="00685075">
              <w:rPr>
                <w:webHidden/>
              </w:rPr>
              <w:fldChar w:fldCharType="begin"/>
            </w:r>
            <w:r w:rsidR="00685075">
              <w:rPr>
                <w:webHidden/>
              </w:rPr>
              <w:instrText xml:space="preserve"> PAGEREF _Toc19290729 \h </w:instrText>
            </w:r>
            <w:r w:rsidR="00685075">
              <w:rPr>
                <w:webHidden/>
              </w:rPr>
            </w:r>
            <w:r w:rsidR="00685075">
              <w:rPr>
                <w:webHidden/>
              </w:rPr>
              <w:fldChar w:fldCharType="separate"/>
            </w:r>
            <w:r>
              <w:rPr>
                <w:webHidden/>
              </w:rPr>
              <w:t>146</w:t>
            </w:r>
            <w:r w:rsidR="00685075">
              <w:rPr>
                <w:webHidden/>
              </w:rPr>
              <w:fldChar w:fldCharType="end"/>
            </w:r>
          </w:hyperlink>
        </w:p>
        <w:p w14:paraId="5DA26734" w14:textId="3C0FB80F" w:rsidR="00685075" w:rsidRDefault="00757DA4">
          <w:pPr>
            <w:pStyle w:val="Innehll4"/>
            <w:tabs>
              <w:tab w:val="left" w:pos="3119"/>
            </w:tabs>
            <w:rPr>
              <w:rFonts w:asciiTheme="minorHAnsi" w:eastAsiaTheme="minorEastAsia" w:hAnsiTheme="minorHAnsi" w:cstheme="minorBidi"/>
              <w:kern w:val="0"/>
              <w:szCs w:val="22"/>
              <w:lang w:eastAsia="sv-SE"/>
            </w:rPr>
          </w:pPr>
          <w:hyperlink w:anchor="_Toc19290730" w:history="1">
            <w:r w:rsidR="00685075" w:rsidRPr="009B6020">
              <w:rPr>
                <w:rStyle w:val="Hyperlnk"/>
              </w:rPr>
              <w:t xml:space="preserve">Diagram </w:t>
            </w:r>
            <w:r w:rsidR="00685075" w:rsidRPr="009B6020">
              <w:rPr>
                <w:rStyle w:val="Hyperlnk"/>
                <w:bCs/>
              </w:rPr>
              <w:t>8</w:t>
            </w:r>
            <w:r w:rsidR="00685075" w:rsidRPr="009B6020">
              <w:rPr>
                <w:rStyle w:val="Hyperlnk"/>
              </w:rPr>
              <w:t>.10</w:t>
            </w:r>
            <w:r w:rsidR="00685075">
              <w:rPr>
                <w:rFonts w:asciiTheme="minorHAnsi" w:eastAsiaTheme="minorEastAsia" w:hAnsiTheme="minorHAnsi" w:cstheme="minorBidi"/>
                <w:kern w:val="0"/>
                <w:szCs w:val="22"/>
                <w:lang w:eastAsia="sv-SE"/>
              </w:rPr>
              <w:tab/>
            </w:r>
            <w:r w:rsidR="00685075" w:rsidRPr="009B6020">
              <w:rPr>
                <w:rStyle w:val="Hyperlnk"/>
              </w:rPr>
              <w:t>Kommunalt finansierad sysselsättning och arbetade timmar per 1</w:t>
            </w:r>
            <w:r w:rsidR="00685075" w:rsidRPr="009B6020">
              <w:rPr>
                <w:rStyle w:val="Hyperlnk"/>
                <w:rFonts w:ascii="Cambria" w:hAnsi="Cambria"/>
              </w:rPr>
              <w:t> </w:t>
            </w:r>
            <w:r w:rsidR="00685075" w:rsidRPr="009B6020">
              <w:rPr>
                <w:rStyle w:val="Hyperlnk"/>
              </w:rPr>
              <w:t>000</w:t>
            </w:r>
            <w:r w:rsidR="00685075" w:rsidRPr="009B6020">
              <w:rPr>
                <w:rStyle w:val="Hyperlnk"/>
                <w:rFonts w:ascii="Cambria" w:hAnsi="Cambria"/>
              </w:rPr>
              <w:t> </w:t>
            </w:r>
            <w:r w:rsidR="00685075" w:rsidRPr="009B6020">
              <w:rPr>
                <w:rStyle w:val="Hyperlnk"/>
              </w:rPr>
              <w:t>invånare</w:t>
            </w:r>
            <w:r w:rsidR="00685075">
              <w:rPr>
                <w:webHidden/>
              </w:rPr>
              <w:tab/>
            </w:r>
            <w:r w:rsidR="00685075">
              <w:rPr>
                <w:webHidden/>
              </w:rPr>
              <w:fldChar w:fldCharType="begin"/>
            </w:r>
            <w:r w:rsidR="00685075">
              <w:rPr>
                <w:webHidden/>
              </w:rPr>
              <w:instrText xml:space="preserve"> PAGEREF _Toc19290730 \h </w:instrText>
            </w:r>
            <w:r w:rsidR="00685075">
              <w:rPr>
                <w:webHidden/>
              </w:rPr>
            </w:r>
            <w:r w:rsidR="00685075">
              <w:rPr>
                <w:webHidden/>
              </w:rPr>
              <w:fldChar w:fldCharType="separate"/>
            </w:r>
            <w:r>
              <w:rPr>
                <w:webHidden/>
              </w:rPr>
              <w:t>146</w:t>
            </w:r>
            <w:r w:rsidR="00685075">
              <w:rPr>
                <w:webHidden/>
              </w:rPr>
              <w:fldChar w:fldCharType="end"/>
            </w:r>
          </w:hyperlink>
        </w:p>
        <w:p w14:paraId="3A5E11C1" w14:textId="38A1B3BF" w:rsidR="00685075" w:rsidRDefault="00757DA4">
          <w:pPr>
            <w:pStyle w:val="Innehll4"/>
            <w:tabs>
              <w:tab w:val="left" w:pos="3119"/>
            </w:tabs>
            <w:rPr>
              <w:rFonts w:asciiTheme="minorHAnsi" w:eastAsiaTheme="minorEastAsia" w:hAnsiTheme="minorHAnsi" w:cstheme="minorBidi"/>
              <w:kern w:val="0"/>
              <w:szCs w:val="22"/>
              <w:lang w:eastAsia="sv-SE"/>
            </w:rPr>
          </w:pPr>
          <w:hyperlink w:anchor="_Toc19290731" w:history="1">
            <w:r w:rsidR="00685075" w:rsidRPr="009B6020">
              <w:rPr>
                <w:rStyle w:val="Hyperlnk"/>
              </w:rPr>
              <w:t xml:space="preserve">Diagram </w:t>
            </w:r>
            <w:r w:rsidR="00685075" w:rsidRPr="009B6020">
              <w:rPr>
                <w:rStyle w:val="Hyperlnk"/>
                <w:bCs/>
              </w:rPr>
              <w:t>8</w:t>
            </w:r>
            <w:r w:rsidR="00685075" w:rsidRPr="009B6020">
              <w:rPr>
                <w:rStyle w:val="Hyperlnk"/>
              </w:rPr>
              <w:t>.11</w:t>
            </w:r>
            <w:r w:rsidR="00685075">
              <w:rPr>
                <w:rFonts w:asciiTheme="minorHAnsi" w:eastAsiaTheme="minorEastAsia" w:hAnsiTheme="minorHAnsi" w:cstheme="minorBidi"/>
                <w:kern w:val="0"/>
                <w:szCs w:val="22"/>
                <w:lang w:eastAsia="sv-SE"/>
              </w:rPr>
              <w:tab/>
            </w:r>
            <w:r w:rsidR="00685075" w:rsidRPr="009B6020">
              <w:rPr>
                <w:rStyle w:val="Hyperlnk"/>
              </w:rPr>
              <w:t>Den offentliga sektorns nettoförmögenhet fördelad på sektorer</w:t>
            </w:r>
            <w:r w:rsidR="00685075">
              <w:rPr>
                <w:webHidden/>
              </w:rPr>
              <w:tab/>
            </w:r>
            <w:r w:rsidR="00685075">
              <w:rPr>
                <w:webHidden/>
              </w:rPr>
              <w:fldChar w:fldCharType="begin"/>
            </w:r>
            <w:r w:rsidR="00685075">
              <w:rPr>
                <w:webHidden/>
              </w:rPr>
              <w:instrText xml:space="preserve"> PAGEREF _Toc19290731 \h </w:instrText>
            </w:r>
            <w:r w:rsidR="00685075">
              <w:rPr>
                <w:webHidden/>
              </w:rPr>
            </w:r>
            <w:r w:rsidR="00685075">
              <w:rPr>
                <w:webHidden/>
              </w:rPr>
              <w:fldChar w:fldCharType="separate"/>
            </w:r>
            <w:r>
              <w:rPr>
                <w:webHidden/>
              </w:rPr>
              <w:t>147</w:t>
            </w:r>
            <w:r w:rsidR="00685075">
              <w:rPr>
                <w:webHidden/>
              </w:rPr>
              <w:fldChar w:fldCharType="end"/>
            </w:r>
          </w:hyperlink>
        </w:p>
        <w:p w14:paraId="45DBE71D" w14:textId="034224E3" w:rsidR="00685075" w:rsidRDefault="00757DA4">
          <w:pPr>
            <w:pStyle w:val="Innehll4"/>
            <w:tabs>
              <w:tab w:val="left" w:pos="3119"/>
            </w:tabs>
            <w:rPr>
              <w:rFonts w:asciiTheme="minorHAnsi" w:eastAsiaTheme="minorEastAsia" w:hAnsiTheme="minorHAnsi" w:cstheme="minorBidi"/>
              <w:kern w:val="0"/>
              <w:szCs w:val="22"/>
              <w:lang w:eastAsia="sv-SE"/>
            </w:rPr>
          </w:pPr>
          <w:hyperlink w:anchor="_Toc19290732" w:history="1">
            <w:r w:rsidR="00685075" w:rsidRPr="009B6020">
              <w:rPr>
                <w:rStyle w:val="Hyperlnk"/>
              </w:rPr>
              <w:t xml:space="preserve">Diagram </w:t>
            </w:r>
            <w:r w:rsidR="00685075" w:rsidRPr="009B6020">
              <w:rPr>
                <w:rStyle w:val="Hyperlnk"/>
                <w:bCs/>
              </w:rPr>
              <w:t>8</w:t>
            </w:r>
            <w:r w:rsidR="00685075" w:rsidRPr="009B6020">
              <w:rPr>
                <w:rStyle w:val="Hyperlnk"/>
              </w:rPr>
              <w:t>.12</w:t>
            </w:r>
            <w:r w:rsidR="00685075">
              <w:rPr>
                <w:rFonts w:asciiTheme="minorHAnsi" w:eastAsiaTheme="minorEastAsia" w:hAnsiTheme="minorHAnsi" w:cstheme="minorBidi"/>
                <w:kern w:val="0"/>
                <w:szCs w:val="22"/>
                <w:lang w:eastAsia="sv-SE"/>
              </w:rPr>
              <w:tab/>
            </w:r>
            <w:r w:rsidR="00685075" w:rsidRPr="009B6020">
              <w:rPr>
                <w:rStyle w:val="Hyperlnk"/>
              </w:rPr>
              <w:t>Den offentliga sektorns finansiella nettoförmögenhet</w:t>
            </w:r>
            <w:r w:rsidR="00685075">
              <w:rPr>
                <w:webHidden/>
              </w:rPr>
              <w:tab/>
            </w:r>
            <w:r w:rsidR="00685075">
              <w:rPr>
                <w:webHidden/>
              </w:rPr>
              <w:fldChar w:fldCharType="begin"/>
            </w:r>
            <w:r w:rsidR="00685075">
              <w:rPr>
                <w:webHidden/>
              </w:rPr>
              <w:instrText xml:space="preserve"> PAGEREF _Toc19290732 \h </w:instrText>
            </w:r>
            <w:r w:rsidR="00685075">
              <w:rPr>
                <w:webHidden/>
              </w:rPr>
            </w:r>
            <w:r w:rsidR="00685075">
              <w:rPr>
                <w:webHidden/>
              </w:rPr>
              <w:fldChar w:fldCharType="separate"/>
            </w:r>
            <w:r>
              <w:rPr>
                <w:webHidden/>
              </w:rPr>
              <w:t>148</w:t>
            </w:r>
            <w:r w:rsidR="00685075">
              <w:rPr>
                <w:webHidden/>
              </w:rPr>
              <w:fldChar w:fldCharType="end"/>
            </w:r>
          </w:hyperlink>
        </w:p>
        <w:p w14:paraId="203E20C0" w14:textId="2BD55735" w:rsidR="00685075" w:rsidRDefault="00757DA4">
          <w:pPr>
            <w:pStyle w:val="Innehll4"/>
            <w:tabs>
              <w:tab w:val="left" w:pos="3119"/>
            </w:tabs>
            <w:rPr>
              <w:rFonts w:asciiTheme="minorHAnsi" w:eastAsiaTheme="minorEastAsia" w:hAnsiTheme="minorHAnsi" w:cstheme="minorBidi"/>
              <w:kern w:val="0"/>
              <w:szCs w:val="22"/>
              <w:lang w:eastAsia="sv-SE"/>
            </w:rPr>
          </w:pPr>
          <w:hyperlink w:anchor="_Toc19290733" w:history="1">
            <w:r w:rsidR="00685075" w:rsidRPr="009B6020">
              <w:rPr>
                <w:rStyle w:val="Hyperlnk"/>
              </w:rPr>
              <w:t xml:space="preserve">Diagram </w:t>
            </w:r>
            <w:r w:rsidR="00685075" w:rsidRPr="009B6020">
              <w:rPr>
                <w:rStyle w:val="Hyperlnk"/>
                <w:bCs/>
              </w:rPr>
              <w:t>8</w:t>
            </w:r>
            <w:r w:rsidR="00685075" w:rsidRPr="009B6020">
              <w:rPr>
                <w:rStyle w:val="Hyperlnk"/>
              </w:rPr>
              <w:t>.13</w:t>
            </w:r>
            <w:r w:rsidR="00685075">
              <w:rPr>
                <w:rFonts w:asciiTheme="minorHAnsi" w:eastAsiaTheme="minorEastAsia" w:hAnsiTheme="minorHAnsi" w:cstheme="minorBidi"/>
                <w:kern w:val="0"/>
                <w:szCs w:val="22"/>
                <w:lang w:eastAsia="sv-SE"/>
              </w:rPr>
              <w:tab/>
            </w:r>
            <w:r w:rsidR="00685075" w:rsidRPr="009B6020">
              <w:rPr>
                <w:rStyle w:val="Hyperlnk"/>
              </w:rPr>
              <w:t>Den offentliga sektorns konsoliderade bruttoskuld</w:t>
            </w:r>
            <w:r w:rsidR="00685075">
              <w:rPr>
                <w:webHidden/>
              </w:rPr>
              <w:tab/>
            </w:r>
            <w:r w:rsidR="00685075">
              <w:rPr>
                <w:webHidden/>
              </w:rPr>
              <w:fldChar w:fldCharType="begin"/>
            </w:r>
            <w:r w:rsidR="00685075">
              <w:rPr>
                <w:webHidden/>
              </w:rPr>
              <w:instrText xml:space="preserve"> PAGEREF _Toc19290733 \h </w:instrText>
            </w:r>
            <w:r w:rsidR="00685075">
              <w:rPr>
                <w:webHidden/>
              </w:rPr>
            </w:r>
            <w:r w:rsidR="00685075">
              <w:rPr>
                <w:webHidden/>
              </w:rPr>
              <w:fldChar w:fldCharType="separate"/>
            </w:r>
            <w:r>
              <w:rPr>
                <w:webHidden/>
              </w:rPr>
              <w:t>148</w:t>
            </w:r>
            <w:r w:rsidR="00685075">
              <w:rPr>
                <w:webHidden/>
              </w:rPr>
              <w:fldChar w:fldCharType="end"/>
            </w:r>
          </w:hyperlink>
        </w:p>
        <w:p w14:paraId="0A7B17BB" w14:textId="596BBBB2" w:rsidR="00685075" w:rsidRDefault="00757DA4">
          <w:pPr>
            <w:pStyle w:val="Innehll4"/>
            <w:tabs>
              <w:tab w:val="left" w:pos="3119"/>
            </w:tabs>
            <w:rPr>
              <w:rFonts w:asciiTheme="minorHAnsi" w:eastAsiaTheme="minorEastAsia" w:hAnsiTheme="minorHAnsi" w:cstheme="minorBidi"/>
              <w:kern w:val="0"/>
              <w:szCs w:val="22"/>
              <w:lang w:eastAsia="sv-SE"/>
            </w:rPr>
          </w:pPr>
          <w:hyperlink w:anchor="_Toc19290734" w:history="1">
            <w:r w:rsidR="00685075" w:rsidRPr="009B6020">
              <w:rPr>
                <w:rStyle w:val="Hyperlnk"/>
              </w:rPr>
              <w:t xml:space="preserve">Diagram </w:t>
            </w:r>
            <w:r w:rsidR="00685075" w:rsidRPr="009B6020">
              <w:rPr>
                <w:rStyle w:val="Hyperlnk"/>
                <w:bCs/>
              </w:rPr>
              <w:t>8</w:t>
            </w:r>
            <w:r w:rsidR="00685075" w:rsidRPr="009B6020">
              <w:rPr>
                <w:rStyle w:val="Hyperlnk"/>
              </w:rPr>
              <w:t>.14</w:t>
            </w:r>
            <w:r w:rsidR="00685075">
              <w:rPr>
                <w:rFonts w:asciiTheme="minorHAnsi" w:eastAsiaTheme="minorEastAsia" w:hAnsiTheme="minorHAnsi" w:cstheme="minorBidi"/>
                <w:kern w:val="0"/>
                <w:szCs w:val="22"/>
                <w:lang w:eastAsia="sv-SE"/>
              </w:rPr>
              <w:tab/>
            </w:r>
            <w:r w:rsidR="00685075" w:rsidRPr="009B6020">
              <w:rPr>
                <w:rStyle w:val="Hyperlnk"/>
              </w:rPr>
              <w:t>De enskilda sektorernas bruttoskuld</w:t>
            </w:r>
            <w:r w:rsidR="00685075">
              <w:rPr>
                <w:webHidden/>
              </w:rPr>
              <w:tab/>
            </w:r>
            <w:r w:rsidR="00685075">
              <w:rPr>
                <w:webHidden/>
              </w:rPr>
              <w:fldChar w:fldCharType="begin"/>
            </w:r>
            <w:r w:rsidR="00685075">
              <w:rPr>
                <w:webHidden/>
              </w:rPr>
              <w:instrText xml:space="preserve"> PAGEREF _Toc19290734 \h </w:instrText>
            </w:r>
            <w:r w:rsidR="00685075">
              <w:rPr>
                <w:webHidden/>
              </w:rPr>
            </w:r>
            <w:r w:rsidR="00685075">
              <w:rPr>
                <w:webHidden/>
              </w:rPr>
              <w:fldChar w:fldCharType="separate"/>
            </w:r>
            <w:r>
              <w:rPr>
                <w:webHidden/>
              </w:rPr>
              <w:t>149</w:t>
            </w:r>
            <w:r w:rsidR="00685075">
              <w:rPr>
                <w:webHidden/>
              </w:rPr>
              <w:fldChar w:fldCharType="end"/>
            </w:r>
          </w:hyperlink>
        </w:p>
        <w:p w14:paraId="2F4A1A54" w14:textId="1BD372B7" w:rsidR="00685075" w:rsidRDefault="00757DA4">
          <w:pPr>
            <w:pStyle w:val="Innehll4"/>
            <w:tabs>
              <w:tab w:val="left" w:pos="3119"/>
            </w:tabs>
            <w:rPr>
              <w:rFonts w:asciiTheme="minorHAnsi" w:eastAsiaTheme="minorEastAsia" w:hAnsiTheme="minorHAnsi" w:cstheme="minorBidi"/>
              <w:kern w:val="0"/>
              <w:szCs w:val="22"/>
              <w:lang w:eastAsia="sv-SE"/>
            </w:rPr>
          </w:pPr>
          <w:hyperlink w:anchor="_Toc19290735" w:history="1">
            <w:r w:rsidR="00685075" w:rsidRPr="009B6020">
              <w:rPr>
                <w:rStyle w:val="Hyperlnk"/>
              </w:rPr>
              <w:t xml:space="preserve">Diagram </w:t>
            </w:r>
            <w:r w:rsidR="00685075" w:rsidRPr="009B6020">
              <w:rPr>
                <w:rStyle w:val="Hyperlnk"/>
                <w:bCs/>
              </w:rPr>
              <w:t>8</w:t>
            </w:r>
            <w:r w:rsidR="00685075" w:rsidRPr="009B6020">
              <w:rPr>
                <w:rStyle w:val="Hyperlnk"/>
              </w:rPr>
              <w:t>.15</w:t>
            </w:r>
            <w:r w:rsidR="00685075">
              <w:rPr>
                <w:rFonts w:asciiTheme="minorHAnsi" w:eastAsiaTheme="minorEastAsia" w:hAnsiTheme="minorHAnsi" w:cstheme="minorBidi"/>
                <w:kern w:val="0"/>
                <w:szCs w:val="22"/>
                <w:lang w:eastAsia="sv-SE"/>
              </w:rPr>
              <w:tab/>
            </w:r>
            <w:r w:rsidR="00685075" w:rsidRPr="009B6020">
              <w:rPr>
                <w:rStyle w:val="Hyperlnk"/>
              </w:rPr>
              <w:t>Statsskuldens utveckling</w:t>
            </w:r>
            <w:r w:rsidR="00685075">
              <w:rPr>
                <w:webHidden/>
              </w:rPr>
              <w:tab/>
            </w:r>
            <w:r w:rsidR="00685075">
              <w:rPr>
                <w:webHidden/>
              </w:rPr>
              <w:fldChar w:fldCharType="begin"/>
            </w:r>
            <w:r w:rsidR="00685075">
              <w:rPr>
                <w:webHidden/>
              </w:rPr>
              <w:instrText xml:space="preserve"> PAGEREF _Toc19290735 \h </w:instrText>
            </w:r>
            <w:r w:rsidR="00685075">
              <w:rPr>
                <w:webHidden/>
              </w:rPr>
            </w:r>
            <w:r w:rsidR="00685075">
              <w:rPr>
                <w:webHidden/>
              </w:rPr>
              <w:fldChar w:fldCharType="separate"/>
            </w:r>
            <w:r>
              <w:rPr>
                <w:webHidden/>
              </w:rPr>
              <w:t>150</w:t>
            </w:r>
            <w:r w:rsidR="00685075">
              <w:rPr>
                <w:webHidden/>
              </w:rPr>
              <w:fldChar w:fldCharType="end"/>
            </w:r>
          </w:hyperlink>
        </w:p>
        <w:p w14:paraId="48E0E799" w14:textId="7389BFC3" w:rsidR="00685075" w:rsidRDefault="00757DA4">
          <w:pPr>
            <w:pStyle w:val="Innehll4"/>
            <w:tabs>
              <w:tab w:val="left" w:pos="2269"/>
            </w:tabs>
            <w:rPr>
              <w:rFonts w:asciiTheme="minorHAnsi" w:eastAsiaTheme="minorEastAsia" w:hAnsiTheme="minorHAnsi" w:cstheme="minorBidi"/>
              <w:kern w:val="0"/>
              <w:szCs w:val="22"/>
              <w:lang w:eastAsia="sv-SE"/>
            </w:rPr>
          </w:pPr>
          <w:hyperlink w:anchor="_Toc19290736" w:history="1">
            <w:r w:rsidR="00685075" w:rsidRPr="009B6020">
              <w:rPr>
                <w:rStyle w:val="Hyperlnk"/>
              </w:rPr>
              <w:t xml:space="preserve">Diagram </w:t>
            </w:r>
            <w:r w:rsidR="00685075" w:rsidRPr="009B6020">
              <w:rPr>
                <w:rStyle w:val="Hyperlnk"/>
                <w:bCs/>
              </w:rPr>
              <w:t>9</w:t>
            </w:r>
            <w:r w:rsidR="00685075" w:rsidRPr="009B6020">
              <w:rPr>
                <w:rStyle w:val="Hyperlnk"/>
              </w:rPr>
              <w:t>.1</w:t>
            </w:r>
            <w:r w:rsidR="00685075">
              <w:rPr>
                <w:rFonts w:asciiTheme="minorHAnsi" w:eastAsiaTheme="minorEastAsia" w:hAnsiTheme="minorHAnsi" w:cstheme="minorBidi"/>
                <w:kern w:val="0"/>
                <w:szCs w:val="22"/>
                <w:lang w:eastAsia="sv-SE"/>
              </w:rPr>
              <w:tab/>
            </w:r>
            <w:r w:rsidR="00685075" w:rsidRPr="009B6020">
              <w:rPr>
                <w:rStyle w:val="Hyperlnk"/>
              </w:rPr>
              <w:t>Statens investeringar</w:t>
            </w:r>
            <w:r w:rsidR="00685075">
              <w:rPr>
                <w:webHidden/>
              </w:rPr>
              <w:tab/>
            </w:r>
            <w:r w:rsidR="00685075">
              <w:rPr>
                <w:webHidden/>
              </w:rPr>
              <w:fldChar w:fldCharType="begin"/>
            </w:r>
            <w:r w:rsidR="00685075">
              <w:rPr>
                <w:webHidden/>
              </w:rPr>
              <w:instrText xml:space="preserve"> PAGEREF _Toc19290736 \h </w:instrText>
            </w:r>
            <w:r w:rsidR="00685075">
              <w:rPr>
                <w:webHidden/>
              </w:rPr>
            </w:r>
            <w:r w:rsidR="00685075">
              <w:rPr>
                <w:webHidden/>
              </w:rPr>
              <w:fldChar w:fldCharType="separate"/>
            </w:r>
            <w:r>
              <w:rPr>
                <w:webHidden/>
              </w:rPr>
              <w:t>159</w:t>
            </w:r>
            <w:r w:rsidR="00685075">
              <w:rPr>
                <w:webHidden/>
              </w:rPr>
              <w:fldChar w:fldCharType="end"/>
            </w:r>
          </w:hyperlink>
        </w:p>
        <w:p w14:paraId="7721C5AD" w14:textId="272D8D5F" w:rsidR="00685075" w:rsidRDefault="00757DA4">
          <w:pPr>
            <w:pStyle w:val="Innehll4"/>
            <w:tabs>
              <w:tab w:val="left" w:pos="3119"/>
            </w:tabs>
            <w:rPr>
              <w:rFonts w:asciiTheme="minorHAnsi" w:eastAsiaTheme="minorEastAsia" w:hAnsiTheme="minorHAnsi" w:cstheme="minorBidi"/>
              <w:kern w:val="0"/>
              <w:szCs w:val="22"/>
              <w:lang w:eastAsia="sv-SE"/>
            </w:rPr>
          </w:pPr>
          <w:hyperlink w:anchor="_Toc19290737" w:history="1">
            <w:r w:rsidR="00685075" w:rsidRPr="009B6020">
              <w:rPr>
                <w:rStyle w:val="Hyperlnk"/>
              </w:rPr>
              <w:t xml:space="preserve">Diagram </w:t>
            </w:r>
            <w:r w:rsidR="00685075" w:rsidRPr="009B6020">
              <w:rPr>
                <w:rStyle w:val="Hyperlnk"/>
                <w:bCs/>
              </w:rPr>
              <w:t>12</w:t>
            </w:r>
            <w:r w:rsidR="00685075" w:rsidRPr="009B6020">
              <w:rPr>
                <w:rStyle w:val="Hyperlnk"/>
              </w:rPr>
              <w:t>.1</w:t>
            </w:r>
            <w:r w:rsidR="00685075">
              <w:rPr>
                <w:rFonts w:asciiTheme="minorHAnsi" w:eastAsiaTheme="minorEastAsia" w:hAnsiTheme="minorHAnsi" w:cstheme="minorBidi"/>
                <w:kern w:val="0"/>
                <w:szCs w:val="22"/>
                <w:lang w:eastAsia="sv-SE"/>
              </w:rPr>
              <w:tab/>
            </w:r>
            <w:r w:rsidR="00685075" w:rsidRPr="009B6020">
              <w:rPr>
                <w:rStyle w:val="Hyperlnk"/>
              </w:rPr>
              <w:t>Förhöjda grundavdraget för personer över 65</w:t>
            </w:r>
            <w:r w:rsidR="00685075" w:rsidRPr="009B6020">
              <w:rPr>
                <w:rStyle w:val="Hyperlnk"/>
                <w:rFonts w:ascii="Cambria" w:hAnsi="Cambria"/>
              </w:rPr>
              <w:t> </w:t>
            </w:r>
            <w:r w:rsidR="00685075" w:rsidRPr="009B6020">
              <w:rPr>
                <w:rStyle w:val="Hyperlnk"/>
              </w:rPr>
              <w:t xml:space="preserve">år enligt gällande </w:t>
            </w:r>
            <w:r w:rsidR="00685075">
              <w:rPr>
                <w:rStyle w:val="Hyperlnk"/>
              </w:rPr>
              <w:br/>
            </w:r>
            <w:r w:rsidR="00685075" w:rsidRPr="009B6020">
              <w:rPr>
                <w:rStyle w:val="Hyperlnk"/>
              </w:rPr>
              <w:t>regler och föreslagna regler samt ordinarie grundavdrag</w:t>
            </w:r>
            <w:r w:rsidR="00685075">
              <w:rPr>
                <w:webHidden/>
              </w:rPr>
              <w:tab/>
            </w:r>
            <w:r w:rsidR="00685075">
              <w:rPr>
                <w:webHidden/>
              </w:rPr>
              <w:fldChar w:fldCharType="begin"/>
            </w:r>
            <w:r w:rsidR="00685075">
              <w:rPr>
                <w:webHidden/>
              </w:rPr>
              <w:instrText xml:space="preserve"> PAGEREF _Toc19290737 \h </w:instrText>
            </w:r>
            <w:r w:rsidR="00685075">
              <w:rPr>
                <w:webHidden/>
              </w:rPr>
            </w:r>
            <w:r w:rsidR="00685075">
              <w:rPr>
                <w:webHidden/>
              </w:rPr>
              <w:fldChar w:fldCharType="separate"/>
            </w:r>
            <w:r>
              <w:rPr>
                <w:webHidden/>
              </w:rPr>
              <w:t>204</w:t>
            </w:r>
            <w:r w:rsidR="00685075">
              <w:rPr>
                <w:webHidden/>
              </w:rPr>
              <w:fldChar w:fldCharType="end"/>
            </w:r>
          </w:hyperlink>
        </w:p>
        <w:p w14:paraId="65A969AB" w14:textId="0A94609C" w:rsidR="00685075" w:rsidRDefault="00757DA4">
          <w:pPr>
            <w:pStyle w:val="Innehll4"/>
            <w:tabs>
              <w:tab w:val="left" w:pos="3119"/>
            </w:tabs>
            <w:rPr>
              <w:rFonts w:asciiTheme="minorHAnsi" w:eastAsiaTheme="minorEastAsia" w:hAnsiTheme="minorHAnsi" w:cstheme="minorBidi"/>
              <w:kern w:val="0"/>
              <w:szCs w:val="22"/>
              <w:lang w:eastAsia="sv-SE"/>
            </w:rPr>
          </w:pPr>
          <w:hyperlink w:anchor="_Toc19290738" w:history="1">
            <w:r w:rsidR="00685075" w:rsidRPr="009B6020">
              <w:rPr>
                <w:rStyle w:val="Hyperlnk"/>
              </w:rPr>
              <w:t xml:space="preserve">Diagram </w:t>
            </w:r>
            <w:r w:rsidR="00685075" w:rsidRPr="009B6020">
              <w:rPr>
                <w:rStyle w:val="Hyperlnk"/>
                <w:bCs/>
              </w:rPr>
              <w:t>12</w:t>
            </w:r>
            <w:r w:rsidR="00685075" w:rsidRPr="009B6020">
              <w:rPr>
                <w:rStyle w:val="Hyperlnk"/>
              </w:rPr>
              <w:t>.2</w:t>
            </w:r>
            <w:r w:rsidR="00685075">
              <w:rPr>
                <w:rFonts w:asciiTheme="minorHAnsi" w:eastAsiaTheme="minorEastAsia" w:hAnsiTheme="minorHAnsi" w:cstheme="minorBidi"/>
                <w:kern w:val="0"/>
                <w:szCs w:val="22"/>
                <w:lang w:eastAsia="sv-SE"/>
              </w:rPr>
              <w:tab/>
            </w:r>
            <w:r w:rsidR="00685075" w:rsidRPr="009B6020">
              <w:rPr>
                <w:rStyle w:val="Hyperlnk"/>
              </w:rPr>
              <w:t>Förändring av ekonomisk standard av den nu föreslagna förstärkningen, uppdelat på inkomstgrupper</w:t>
            </w:r>
            <w:r w:rsidR="00685075">
              <w:rPr>
                <w:webHidden/>
              </w:rPr>
              <w:tab/>
            </w:r>
            <w:r w:rsidR="00685075">
              <w:rPr>
                <w:webHidden/>
              </w:rPr>
              <w:fldChar w:fldCharType="begin"/>
            </w:r>
            <w:r w:rsidR="00685075">
              <w:rPr>
                <w:webHidden/>
              </w:rPr>
              <w:instrText xml:space="preserve"> PAGEREF _Toc19290738 \h </w:instrText>
            </w:r>
            <w:r w:rsidR="00685075">
              <w:rPr>
                <w:webHidden/>
              </w:rPr>
            </w:r>
            <w:r w:rsidR="00685075">
              <w:rPr>
                <w:webHidden/>
              </w:rPr>
              <w:fldChar w:fldCharType="separate"/>
            </w:r>
            <w:r>
              <w:rPr>
                <w:webHidden/>
              </w:rPr>
              <w:t>204</w:t>
            </w:r>
            <w:r w:rsidR="00685075">
              <w:rPr>
                <w:webHidden/>
              </w:rPr>
              <w:fldChar w:fldCharType="end"/>
            </w:r>
          </w:hyperlink>
        </w:p>
        <w:p w14:paraId="2F47ADA6" w14:textId="4E7EE534" w:rsidR="00685075" w:rsidRDefault="00757DA4">
          <w:pPr>
            <w:pStyle w:val="Innehll4"/>
            <w:tabs>
              <w:tab w:val="left" w:pos="3119"/>
            </w:tabs>
            <w:rPr>
              <w:rFonts w:asciiTheme="minorHAnsi" w:eastAsiaTheme="minorEastAsia" w:hAnsiTheme="minorHAnsi" w:cstheme="minorBidi"/>
              <w:kern w:val="0"/>
              <w:szCs w:val="22"/>
              <w:lang w:eastAsia="sv-SE"/>
            </w:rPr>
          </w:pPr>
          <w:hyperlink w:anchor="_Toc19290739" w:history="1">
            <w:r w:rsidR="00685075" w:rsidRPr="009B6020">
              <w:rPr>
                <w:rStyle w:val="Hyperlnk"/>
              </w:rPr>
              <w:t xml:space="preserve">Diagram </w:t>
            </w:r>
            <w:r w:rsidR="00685075" w:rsidRPr="009B6020">
              <w:rPr>
                <w:rStyle w:val="Hyperlnk"/>
                <w:bCs/>
              </w:rPr>
              <w:t>12</w:t>
            </w:r>
            <w:r w:rsidR="00685075" w:rsidRPr="009B6020">
              <w:rPr>
                <w:rStyle w:val="Hyperlnk"/>
              </w:rPr>
              <w:t>.3</w:t>
            </w:r>
            <w:r w:rsidR="00685075">
              <w:rPr>
                <w:rFonts w:asciiTheme="minorHAnsi" w:eastAsiaTheme="minorEastAsia" w:hAnsiTheme="minorHAnsi" w:cstheme="minorBidi"/>
                <w:kern w:val="0"/>
                <w:szCs w:val="22"/>
                <w:lang w:eastAsia="sv-SE"/>
              </w:rPr>
              <w:tab/>
            </w:r>
            <w:r w:rsidR="00685075" w:rsidRPr="009B6020">
              <w:rPr>
                <w:rStyle w:val="Hyperlnk"/>
              </w:rPr>
              <w:t xml:space="preserve">Förändring av ekonomisk standard av hela det förhöjda </w:t>
            </w:r>
            <w:r w:rsidR="00685075">
              <w:rPr>
                <w:rStyle w:val="Hyperlnk"/>
              </w:rPr>
              <w:br/>
            </w:r>
            <w:r w:rsidR="00685075" w:rsidRPr="009B6020">
              <w:rPr>
                <w:rStyle w:val="Hyperlnk"/>
              </w:rPr>
              <w:t>grundavdraget för personer över 65</w:t>
            </w:r>
            <w:r w:rsidR="00685075" w:rsidRPr="009B6020">
              <w:rPr>
                <w:rStyle w:val="Hyperlnk"/>
                <w:rFonts w:ascii="Cambria" w:hAnsi="Cambria"/>
              </w:rPr>
              <w:t> </w:t>
            </w:r>
            <w:r w:rsidR="00685075" w:rsidRPr="009B6020">
              <w:rPr>
                <w:rStyle w:val="Hyperlnk"/>
              </w:rPr>
              <w:t>år, inklusive den nu föreslagna förstärkningen, uppdelat på inkomstgrupper</w:t>
            </w:r>
            <w:r w:rsidR="00685075">
              <w:rPr>
                <w:webHidden/>
              </w:rPr>
              <w:tab/>
            </w:r>
            <w:r w:rsidR="00685075">
              <w:rPr>
                <w:webHidden/>
              </w:rPr>
              <w:fldChar w:fldCharType="begin"/>
            </w:r>
            <w:r w:rsidR="00685075">
              <w:rPr>
                <w:webHidden/>
              </w:rPr>
              <w:instrText xml:space="preserve"> PAGEREF _Toc19290739 \h </w:instrText>
            </w:r>
            <w:r w:rsidR="00685075">
              <w:rPr>
                <w:webHidden/>
              </w:rPr>
            </w:r>
            <w:r w:rsidR="00685075">
              <w:rPr>
                <w:webHidden/>
              </w:rPr>
              <w:fldChar w:fldCharType="separate"/>
            </w:r>
            <w:r>
              <w:rPr>
                <w:webHidden/>
              </w:rPr>
              <w:t>205</w:t>
            </w:r>
            <w:r w:rsidR="00685075">
              <w:rPr>
                <w:webHidden/>
              </w:rPr>
              <w:fldChar w:fldCharType="end"/>
            </w:r>
          </w:hyperlink>
        </w:p>
        <w:p w14:paraId="6BDD7BB0" w14:textId="30B595F3" w:rsidR="00685075" w:rsidRDefault="00757DA4">
          <w:pPr>
            <w:pStyle w:val="Innehll4"/>
            <w:tabs>
              <w:tab w:val="left" w:pos="3119"/>
            </w:tabs>
            <w:rPr>
              <w:rFonts w:asciiTheme="minorHAnsi" w:eastAsiaTheme="minorEastAsia" w:hAnsiTheme="minorHAnsi" w:cstheme="minorBidi"/>
              <w:kern w:val="0"/>
              <w:szCs w:val="22"/>
              <w:lang w:eastAsia="sv-SE"/>
            </w:rPr>
          </w:pPr>
          <w:hyperlink w:anchor="_Toc19290740" w:history="1">
            <w:r w:rsidR="00685075" w:rsidRPr="009B6020">
              <w:rPr>
                <w:rStyle w:val="Hyperlnk"/>
              </w:rPr>
              <w:t xml:space="preserve">Diagram </w:t>
            </w:r>
            <w:r w:rsidR="00685075" w:rsidRPr="009B6020">
              <w:rPr>
                <w:rStyle w:val="Hyperlnk"/>
                <w:bCs/>
              </w:rPr>
              <w:t>12</w:t>
            </w:r>
            <w:r w:rsidR="00685075" w:rsidRPr="009B6020">
              <w:rPr>
                <w:rStyle w:val="Hyperlnk"/>
              </w:rPr>
              <w:t>.4</w:t>
            </w:r>
            <w:r w:rsidR="00685075">
              <w:rPr>
                <w:rFonts w:asciiTheme="minorHAnsi" w:eastAsiaTheme="minorEastAsia" w:hAnsiTheme="minorHAnsi" w:cstheme="minorBidi"/>
                <w:kern w:val="0"/>
                <w:szCs w:val="22"/>
                <w:lang w:eastAsia="sv-SE"/>
              </w:rPr>
              <w:tab/>
            </w:r>
            <w:r w:rsidR="00685075" w:rsidRPr="009B6020">
              <w:rPr>
                <w:rStyle w:val="Hyperlnk"/>
              </w:rPr>
              <w:t xml:space="preserve">Procentuell förändring av individuell disponibel inkomst för </w:t>
            </w:r>
            <w:r w:rsidR="00685075">
              <w:rPr>
                <w:rStyle w:val="Hyperlnk"/>
              </w:rPr>
              <w:br/>
            </w:r>
            <w:r w:rsidR="00685075" w:rsidRPr="009B6020">
              <w:rPr>
                <w:rStyle w:val="Hyperlnk"/>
              </w:rPr>
              <w:t>personer över 20</w:t>
            </w:r>
            <w:r w:rsidR="00685075" w:rsidRPr="009B6020">
              <w:rPr>
                <w:rStyle w:val="Hyperlnk"/>
                <w:rFonts w:ascii="Cambria" w:hAnsi="Cambria"/>
              </w:rPr>
              <w:t> </w:t>
            </w:r>
            <w:r w:rsidR="00685075" w:rsidRPr="009B6020">
              <w:rPr>
                <w:rStyle w:val="Hyperlnk"/>
              </w:rPr>
              <w:t xml:space="preserve">år av den nu föreslagna förstärkningen, uppdelat </w:t>
            </w:r>
            <w:r w:rsidR="001A2164">
              <w:rPr>
                <w:rStyle w:val="Hyperlnk"/>
              </w:rPr>
              <w:br/>
            </w:r>
            <w:r w:rsidR="00685075" w:rsidRPr="009B6020">
              <w:rPr>
                <w:rStyle w:val="Hyperlnk"/>
              </w:rPr>
              <w:t>på kvinnor och män</w:t>
            </w:r>
            <w:r w:rsidR="00685075">
              <w:rPr>
                <w:webHidden/>
              </w:rPr>
              <w:tab/>
            </w:r>
            <w:r w:rsidR="00685075">
              <w:rPr>
                <w:webHidden/>
              </w:rPr>
              <w:fldChar w:fldCharType="begin"/>
            </w:r>
            <w:r w:rsidR="00685075">
              <w:rPr>
                <w:webHidden/>
              </w:rPr>
              <w:instrText xml:space="preserve"> PAGEREF _Toc19290740 \h </w:instrText>
            </w:r>
            <w:r w:rsidR="00685075">
              <w:rPr>
                <w:webHidden/>
              </w:rPr>
            </w:r>
            <w:r w:rsidR="00685075">
              <w:rPr>
                <w:webHidden/>
              </w:rPr>
              <w:fldChar w:fldCharType="separate"/>
            </w:r>
            <w:r>
              <w:rPr>
                <w:webHidden/>
              </w:rPr>
              <w:t>205</w:t>
            </w:r>
            <w:r w:rsidR="00685075">
              <w:rPr>
                <w:webHidden/>
              </w:rPr>
              <w:fldChar w:fldCharType="end"/>
            </w:r>
          </w:hyperlink>
        </w:p>
        <w:p w14:paraId="2ADF0C98" w14:textId="400D3656" w:rsidR="00685075" w:rsidRDefault="00757DA4">
          <w:pPr>
            <w:pStyle w:val="Innehll4"/>
            <w:tabs>
              <w:tab w:val="left" w:pos="3119"/>
            </w:tabs>
            <w:rPr>
              <w:rFonts w:asciiTheme="minorHAnsi" w:eastAsiaTheme="minorEastAsia" w:hAnsiTheme="minorHAnsi" w:cstheme="minorBidi"/>
              <w:kern w:val="0"/>
              <w:szCs w:val="22"/>
              <w:lang w:eastAsia="sv-SE"/>
            </w:rPr>
          </w:pPr>
          <w:hyperlink w:anchor="_Toc19290741" w:history="1">
            <w:r w:rsidR="00685075" w:rsidRPr="009B6020">
              <w:rPr>
                <w:rStyle w:val="Hyperlnk"/>
              </w:rPr>
              <w:t xml:space="preserve">Diagram </w:t>
            </w:r>
            <w:r w:rsidR="00685075" w:rsidRPr="009B6020">
              <w:rPr>
                <w:rStyle w:val="Hyperlnk"/>
                <w:bCs/>
              </w:rPr>
              <w:t>12</w:t>
            </w:r>
            <w:r w:rsidR="00685075" w:rsidRPr="009B6020">
              <w:rPr>
                <w:rStyle w:val="Hyperlnk"/>
              </w:rPr>
              <w:t>.5</w:t>
            </w:r>
            <w:r w:rsidR="00685075">
              <w:rPr>
                <w:rFonts w:asciiTheme="minorHAnsi" w:eastAsiaTheme="minorEastAsia" w:hAnsiTheme="minorHAnsi" w:cstheme="minorBidi"/>
                <w:kern w:val="0"/>
                <w:szCs w:val="22"/>
                <w:lang w:eastAsia="sv-SE"/>
              </w:rPr>
              <w:tab/>
            </w:r>
            <w:r w:rsidR="00685075" w:rsidRPr="009B6020">
              <w:rPr>
                <w:rStyle w:val="Hyperlnk"/>
              </w:rPr>
              <w:t xml:space="preserve">Procentuell förändring av individuell disponibel inkomst för </w:t>
            </w:r>
            <w:r w:rsidR="00685075">
              <w:rPr>
                <w:rStyle w:val="Hyperlnk"/>
              </w:rPr>
              <w:br/>
            </w:r>
            <w:r w:rsidR="00685075" w:rsidRPr="009B6020">
              <w:rPr>
                <w:rStyle w:val="Hyperlnk"/>
              </w:rPr>
              <w:t>personer över 20</w:t>
            </w:r>
            <w:r w:rsidR="00685075" w:rsidRPr="009B6020">
              <w:rPr>
                <w:rStyle w:val="Hyperlnk"/>
                <w:rFonts w:ascii="Cambria" w:hAnsi="Cambria"/>
              </w:rPr>
              <w:t> </w:t>
            </w:r>
            <w:r w:rsidR="00685075" w:rsidRPr="009B6020">
              <w:rPr>
                <w:rStyle w:val="Hyperlnk"/>
              </w:rPr>
              <w:t xml:space="preserve">år av hela det förhöjda grundavdraget, inklusive </w:t>
            </w:r>
            <w:r w:rsidR="00685075">
              <w:rPr>
                <w:rStyle w:val="Hyperlnk"/>
              </w:rPr>
              <w:br/>
            </w:r>
            <w:r w:rsidR="00685075" w:rsidRPr="009B6020">
              <w:rPr>
                <w:rStyle w:val="Hyperlnk"/>
              </w:rPr>
              <w:t>den nu föreslagna förstärkningen, uppdelat på kvinnor och män</w:t>
            </w:r>
            <w:r w:rsidR="00685075">
              <w:rPr>
                <w:webHidden/>
              </w:rPr>
              <w:tab/>
            </w:r>
            <w:r w:rsidR="00685075">
              <w:rPr>
                <w:webHidden/>
              </w:rPr>
              <w:fldChar w:fldCharType="begin"/>
            </w:r>
            <w:r w:rsidR="00685075">
              <w:rPr>
                <w:webHidden/>
              </w:rPr>
              <w:instrText xml:space="preserve"> PAGEREF _Toc19290741 \h </w:instrText>
            </w:r>
            <w:r w:rsidR="00685075">
              <w:rPr>
                <w:webHidden/>
              </w:rPr>
            </w:r>
            <w:r w:rsidR="00685075">
              <w:rPr>
                <w:webHidden/>
              </w:rPr>
              <w:fldChar w:fldCharType="separate"/>
            </w:r>
            <w:r>
              <w:rPr>
                <w:webHidden/>
              </w:rPr>
              <w:t>206</w:t>
            </w:r>
            <w:r w:rsidR="00685075">
              <w:rPr>
                <w:webHidden/>
              </w:rPr>
              <w:fldChar w:fldCharType="end"/>
            </w:r>
          </w:hyperlink>
        </w:p>
        <w:p w14:paraId="669AB576" w14:textId="69DC481C" w:rsidR="007D08B2" w:rsidRDefault="007D08B2" w:rsidP="0067606D">
          <w:pPr>
            <w:pStyle w:val="Brdtext"/>
          </w:pPr>
          <w:r>
            <w:rPr>
              <w:noProof/>
            </w:rPr>
            <w:fldChar w:fldCharType="end"/>
          </w:r>
        </w:p>
        <w:p w14:paraId="58306C19" w14:textId="77777777" w:rsidR="007D08B2" w:rsidRPr="00AA2826" w:rsidRDefault="00757DA4" w:rsidP="0067606D">
          <w:pPr>
            <w:pStyle w:val="Brdtext"/>
          </w:pPr>
        </w:p>
      </w:sdtContent>
    </w:sdt>
    <w:p w14:paraId="54AFDB10" w14:textId="77777777" w:rsidR="007D08B2" w:rsidRDefault="007D08B2" w:rsidP="0067606D">
      <w:pPr>
        <w:pStyle w:val="Brdtext"/>
      </w:pPr>
    </w:p>
    <w:p w14:paraId="7973E8CC" w14:textId="77777777" w:rsidR="007D08B2" w:rsidRDefault="007D08B2" w:rsidP="0067606D">
      <w:pPr>
        <w:pStyle w:val="Brdtext"/>
        <w:sectPr w:rsidR="007D08B2" w:rsidSect="0067606D">
          <w:headerReference w:type="even" r:id="rId42"/>
          <w:headerReference w:type="default" r:id="rId43"/>
          <w:footerReference w:type="even" r:id="rId44"/>
          <w:footerReference w:type="default" r:id="rId45"/>
          <w:footerReference w:type="first" r:id="rId46"/>
          <w:pgSz w:w="11906" w:h="16838" w:code="9"/>
          <w:pgMar w:top="1304" w:right="1871" w:bottom="1531" w:left="1021" w:header="567" w:footer="1077" w:gutter="0"/>
          <w:cols w:space="720"/>
          <w:docGrid w:linePitch="360"/>
        </w:sectPr>
      </w:pPr>
    </w:p>
    <w:p w14:paraId="6EB6E134" w14:textId="77777777" w:rsidR="007D08B2" w:rsidRDefault="007D08B2" w:rsidP="0067606D">
      <w:pPr>
        <w:pStyle w:val="Brdtext"/>
        <w:spacing w:line="240" w:lineRule="auto"/>
        <w:jc w:val="center"/>
        <w:rPr>
          <w:sz w:val="84"/>
          <w:szCs w:val="84"/>
        </w:rPr>
      </w:pPr>
      <w:r>
        <w:rPr>
          <w:noProof/>
          <w:lang w:eastAsia="sv-SE"/>
        </w:rPr>
        <w:lastRenderedPageBreak/>
        <w:drawing>
          <wp:anchor distT="0" distB="0" distL="114300" distR="114300" simplePos="0" relativeHeight="251664384" behindDoc="0" locked="0" layoutInCell="0" allowOverlap="1" wp14:anchorId="7361913A" wp14:editId="010D5ED7">
            <wp:simplePos x="0" y="0"/>
            <wp:positionH relativeFrom="page">
              <wp:posOffset>6448425</wp:posOffset>
            </wp:positionH>
            <wp:positionV relativeFrom="page">
              <wp:posOffset>0</wp:posOffset>
            </wp:positionV>
            <wp:extent cx="903600" cy="10746000"/>
            <wp:effectExtent l="0" t="0" r="0" b="0"/>
            <wp:wrapNone/>
            <wp:docPr id="4" name="Bildobjekt 2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7">
                      <a:extLst>
                        <a:ext uri="{BEBA8EAE-BF5A-486C-A8C5-ECC9F3942E4B}">
                          <a14:imgProps xmlns:a14="http://schemas.microsoft.com/office/drawing/2010/main">
                            <a14:imgLayer>
                              <a14:imgEffect>
                                <a14:sharpenSoften amount="25000"/>
                              </a14:imgEffect>
                            </a14:imgLayer>
                          </a14:imgProps>
                        </a:ext>
                        <a:ext uri="{28A0092B-C50C-407E-A947-70E740481C1C}">
                          <a14:useLocalDpi xmlns:a14="http://schemas.microsoft.com/office/drawing/2010/main" val="0"/>
                        </a:ext>
                      </a:extLst>
                    </a:blip>
                    <a:srcRect/>
                    <a:stretch>
                      <a:fillRect/>
                    </a:stretch>
                  </pic:blipFill>
                  <pic:spPr bwMode="auto">
                    <a:xfrm>
                      <a:off x="0" y="0"/>
                      <a:ext cx="903600" cy="1074600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78EA74E8" w14:textId="00ADFDD7" w:rsidR="007D08B2" w:rsidRDefault="00757DA4" w:rsidP="0067606D">
      <w:pPr>
        <w:pStyle w:val="Brdtext"/>
        <w:spacing w:before="480" w:line="240" w:lineRule="auto"/>
        <w:jc w:val="center"/>
        <w:rPr>
          <w:sz w:val="84"/>
          <w:szCs w:val="84"/>
        </w:rPr>
      </w:pPr>
      <w:sdt>
        <w:sdtPr>
          <w:rPr>
            <w:sz w:val="84"/>
            <w:szCs w:val="84"/>
          </w:rPr>
          <w:alias w:val="AvsnittsrubrikKopia"/>
          <w:tag w:val="AvsnittsrubrikKopia"/>
          <w:id w:val="-1854489512"/>
          <w:lock w:val="sdtContentLocked"/>
          <w:dataBinding w:prefixMappings="xmlns:ns0='http://rkdhs/mallar/budget/BP Del 1/BP Del 1.xsd'" w:xpath="/ns0:dokumentvärden[1]/ns0:fastaavsnitt[1]/ns0:avsnitt[@id='sammanställning']/@avsnittsrubrik" w:storeItemID="{05362479-D7DD-42A6-9715-445895EE037E}"/>
          <w:text w:multiLine="1"/>
        </w:sdtPr>
        <w:sdtEndPr/>
        <w:sdtContent>
          <w:r w:rsidR="00537842">
            <w:rPr>
              <w:sz w:val="84"/>
              <w:szCs w:val="84"/>
            </w:rPr>
            <w:t>Sammanställning av förslag till statens budget för 2020</w:t>
          </w:r>
        </w:sdtContent>
      </w:sdt>
    </w:p>
    <w:p w14:paraId="5593F392" w14:textId="77777777" w:rsidR="007D08B2" w:rsidRDefault="007D08B2" w:rsidP="0067606D">
      <w:pPr>
        <w:pStyle w:val="Brdtext"/>
        <w:spacing w:before="480" w:line="240" w:lineRule="auto"/>
        <w:jc w:val="center"/>
        <w:rPr>
          <w:sz w:val="84"/>
          <w:szCs w:val="84"/>
        </w:rPr>
      </w:pPr>
    </w:p>
    <w:p w14:paraId="27F41BA8" w14:textId="77777777" w:rsidR="007D08B2" w:rsidRDefault="007D08B2" w:rsidP="0067606D">
      <w:pPr>
        <w:pStyle w:val="Brdtext"/>
      </w:pPr>
    </w:p>
    <w:p w14:paraId="5AD5B9EC" w14:textId="77777777" w:rsidR="007D08B2" w:rsidRPr="00267A90" w:rsidRDefault="007D08B2" w:rsidP="0067606D">
      <w:pPr>
        <w:pStyle w:val="Brdtext"/>
      </w:pPr>
    </w:p>
    <w:p w14:paraId="544A6DEC" w14:textId="04D09FFC" w:rsidR="007D08B2" w:rsidRPr="00401986" w:rsidRDefault="007D08B2" w:rsidP="0067606D">
      <w:pPr>
        <w:pStyle w:val="Brdtext"/>
        <w:spacing w:line="240" w:lineRule="atLeast"/>
        <w:rPr>
          <w:spacing w:val="0"/>
        </w:rPr>
      </w:pPr>
    </w:p>
    <w:p w14:paraId="4667D2BF" w14:textId="77777777" w:rsidR="007D08B2" w:rsidRDefault="007D08B2" w:rsidP="0067606D">
      <w:pPr>
        <w:pStyle w:val="Rubrik1"/>
        <w:sectPr w:rsidR="007D08B2" w:rsidSect="0067606D">
          <w:headerReference w:type="even" r:id="rId48"/>
          <w:headerReference w:type="default" r:id="rId49"/>
          <w:footerReference w:type="even" r:id="rId50"/>
          <w:footerReference w:type="default" r:id="rId51"/>
          <w:footerReference w:type="first" r:id="rId52"/>
          <w:type w:val="oddPage"/>
          <w:pgSz w:w="11906" w:h="16838" w:code="9"/>
          <w:pgMar w:top="1304" w:right="1871" w:bottom="1531" w:left="1021" w:header="567" w:footer="1077" w:gutter="0"/>
          <w:cols w:space="720"/>
          <w:titlePg/>
          <w:docGrid w:linePitch="360"/>
        </w:sectPr>
      </w:pPr>
    </w:p>
    <w:bookmarkStart w:id="3" w:name="_Toc19298835"/>
    <w:p w14:paraId="180CC554" w14:textId="5AC912B2" w:rsidR="007D08B2" w:rsidRDefault="00757DA4" w:rsidP="0067606D">
      <w:pPr>
        <w:pStyle w:val="Rubrik1utannumrering"/>
        <w:spacing w:before="240" w:after="720"/>
      </w:pPr>
      <w:sdt>
        <w:sdtPr>
          <w:alias w:val="Avsnittsrubrik"/>
          <w:tag w:val="Avsnittsrubrik"/>
          <w:id w:val="-511292759"/>
          <w:lock w:val="sdtLocked"/>
          <w:dataBinding w:prefixMappings="xmlns:ns0='http://rkdhs/mallar/budget/BP Del 1/BP Del 1.xsd'" w:xpath="/ns0:dokumentvärden[1]/ns0:fastaavsnitt[1]/ns0:avsnitt[@id='sammanställning']/@avsnittsrubrik" w:storeItemID="{05362479-D7DD-42A6-9715-445895EE037E}"/>
          <w:text w:multiLine="1"/>
        </w:sdtPr>
        <w:sdtEndPr/>
        <w:sdtContent>
          <w:r w:rsidR="007D08B2">
            <w:t xml:space="preserve">Sammanställning av förslag till statens budget för </w:t>
          </w:r>
          <w:r w:rsidR="00537842">
            <w:t>2020</w:t>
          </w:r>
        </w:sdtContent>
      </w:sdt>
      <w:bookmarkEnd w:id="3"/>
    </w:p>
    <w:p w14:paraId="3CFAD61F" w14:textId="77777777" w:rsidR="007D08B2" w:rsidRPr="002F01EA" w:rsidRDefault="007D08B2" w:rsidP="0067606D">
      <w:pPr>
        <w:pStyle w:val="Rubrik4utannumrering"/>
        <w:spacing w:before="0"/>
      </w:pPr>
      <w:bookmarkStart w:id="4" w:name="_Toc238269772"/>
      <w:bookmarkStart w:id="5" w:name="_Toc345578821"/>
      <w:r w:rsidRPr="002F01EA">
        <w:t>Utgifter</w:t>
      </w:r>
      <w:bookmarkEnd w:id="4"/>
      <w:bookmarkEnd w:id="5"/>
    </w:p>
    <w:p w14:paraId="7DF53C59" w14:textId="77777777" w:rsidR="007D08B2" w:rsidRDefault="007D08B2" w:rsidP="0067606D">
      <w:pPr>
        <w:pStyle w:val="TabellUnderrubrik"/>
        <w:rPr>
          <w:sz w:val="18"/>
        </w:rPr>
      </w:pPr>
      <w:r>
        <w:rPr>
          <w:sz w:val="18"/>
        </w:rPr>
        <w:t>Tusental kronor</w:t>
      </w:r>
    </w:p>
    <w:tbl>
      <w:tblPr>
        <w:tblW w:w="9015" w:type="dxa"/>
        <w:tblLayout w:type="fixed"/>
        <w:tblCellMar>
          <w:left w:w="71" w:type="dxa"/>
          <w:right w:w="71" w:type="dxa"/>
        </w:tblCellMar>
        <w:tblLook w:val="0000" w:firstRow="0" w:lastRow="0" w:firstColumn="0" w:lastColumn="0" w:noHBand="0" w:noVBand="0"/>
      </w:tblPr>
      <w:tblGrid>
        <w:gridCol w:w="2268"/>
        <w:gridCol w:w="5216"/>
        <w:gridCol w:w="1531"/>
      </w:tblGrid>
      <w:tr w:rsidR="00537842" w:rsidRPr="009D0BF0" w14:paraId="013D27CD" w14:textId="77777777" w:rsidTr="000619D4">
        <w:tc>
          <w:tcPr>
            <w:tcW w:w="2268" w:type="dxa"/>
            <w:tcBorders>
              <w:top w:val="single" w:sz="6" w:space="0" w:color="auto"/>
              <w:bottom w:val="single" w:sz="6" w:space="0" w:color="auto"/>
            </w:tcBorders>
            <w:tcMar>
              <w:left w:w="0" w:type="dxa"/>
            </w:tcMar>
            <w:vAlign w:val="bottom"/>
          </w:tcPr>
          <w:p w14:paraId="5FF20102" w14:textId="77777777" w:rsidR="00537842" w:rsidRDefault="00537842" w:rsidP="00A151F3">
            <w:pPr>
              <w:pStyle w:val="TabellRader"/>
              <w:tabs>
                <w:tab w:val="right" w:pos="1332"/>
              </w:tabs>
              <w:jc w:val="left"/>
              <w:rPr>
                <w:sz w:val="20"/>
              </w:rPr>
            </w:pPr>
            <w:r>
              <w:rPr>
                <w:sz w:val="20"/>
              </w:rPr>
              <w:t>Utgiftsområde</w:t>
            </w:r>
            <w:r>
              <w:rPr>
                <w:sz w:val="20"/>
              </w:rPr>
              <w:tab/>
              <w:t>1</w:t>
            </w:r>
          </w:p>
        </w:tc>
        <w:tc>
          <w:tcPr>
            <w:tcW w:w="5216" w:type="dxa"/>
            <w:tcBorders>
              <w:top w:val="single" w:sz="6" w:space="0" w:color="auto"/>
              <w:bottom w:val="single" w:sz="6" w:space="0" w:color="auto"/>
            </w:tcBorders>
            <w:vAlign w:val="bottom"/>
          </w:tcPr>
          <w:p w14:paraId="621D9E3D" w14:textId="77777777" w:rsidR="00537842" w:rsidRDefault="00537842" w:rsidP="00A151F3">
            <w:pPr>
              <w:pStyle w:val="TabellRader"/>
              <w:jc w:val="left"/>
              <w:rPr>
                <w:sz w:val="20"/>
              </w:rPr>
            </w:pPr>
            <w:r>
              <w:rPr>
                <w:sz w:val="20"/>
              </w:rPr>
              <w:t>Rikets styrelse</w:t>
            </w:r>
          </w:p>
        </w:tc>
        <w:tc>
          <w:tcPr>
            <w:tcW w:w="1531" w:type="dxa"/>
            <w:tcBorders>
              <w:top w:val="single" w:sz="6" w:space="0" w:color="auto"/>
              <w:bottom w:val="single" w:sz="6" w:space="0" w:color="auto"/>
            </w:tcBorders>
          </w:tcPr>
          <w:p w14:paraId="254C754F" w14:textId="5D38DBFC" w:rsidR="00537842" w:rsidRPr="00A151F3" w:rsidRDefault="00537842" w:rsidP="00537842">
            <w:pPr>
              <w:pStyle w:val="TabellRader"/>
              <w:rPr>
                <w:sz w:val="20"/>
              </w:rPr>
            </w:pPr>
            <w:r w:rsidRPr="00A151F3">
              <w:rPr>
                <w:sz w:val="20"/>
              </w:rPr>
              <w:t>15</w:t>
            </w:r>
            <w:r w:rsidRPr="00A151F3">
              <w:rPr>
                <w:rFonts w:ascii="Cambria" w:hAnsi="Cambria" w:cs="Cambria"/>
                <w:sz w:val="20"/>
              </w:rPr>
              <w:t> </w:t>
            </w:r>
            <w:r w:rsidRPr="00A151F3">
              <w:rPr>
                <w:sz w:val="20"/>
              </w:rPr>
              <w:t>131 274</w:t>
            </w:r>
          </w:p>
        </w:tc>
      </w:tr>
      <w:tr w:rsidR="00537842" w:rsidRPr="009D0BF0" w14:paraId="4C84248A" w14:textId="77777777" w:rsidTr="00537842">
        <w:tc>
          <w:tcPr>
            <w:tcW w:w="2268" w:type="dxa"/>
            <w:tcBorders>
              <w:top w:val="single" w:sz="6" w:space="0" w:color="auto"/>
              <w:bottom w:val="single" w:sz="6" w:space="0" w:color="auto"/>
            </w:tcBorders>
            <w:tcMar>
              <w:left w:w="0" w:type="dxa"/>
            </w:tcMar>
            <w:vAlign w:val="bottom"/>
          </w:tcPr>
          <w:p w14:paraId="222C9D9F" w14:textId="77777777" w:rsidR="00537842" w:rsidRDefault="00537842" w:rsidP="00A151F3">
            <w:pPr>
              <w:pStyle w:val="TabellRader"/>
              <w:tabs>
                <w:tab w:val="right" w:pos="1332"/>
              </w:tabs>
              <w:jc w:val="left"/>
              <w:rPr>
                <w:sz w:val="20"/>
              </w:rPr>
            </w:pPr>
            <w:r>
              <w:rPr>
                <w:sz w:val="20"/>
              </w:rPr>
              <w:t>Utgiftsområde</w:t>
            </w:r>
            <w:r>
              <w:rPr>
                <w:sz w:val="20"/>
              </w:rPr>
              <w:tab/>
              <w:t>2</w:t>
            </w:r>
          </w:p>
        </w:tc>
        <w:tc>
          <w:tcPr>
            <w:tcW w:w="5216" w:type="dxa"/>
            <w:tcBorders>
              <w:top w:val="single" w:sz="6" w:space="0" w:color="auto"/>
              <w:bottom w:val="single" w:sz="6" w:space="0" w:color="auto"/>
            </w:tcBorders>
            <w:vAlign w:val="bottom"/>
          </w:tcPr>
          <w:p w14:paraId="24A78E71" w14:textId="77777777" w:rsidR="00537842" w:rsidRDefault="00537842" w:rsidP="00A151F3">
            <w:pPr>
              <w:pStyle w:val="TabellRader"/>
              <w:jc w:val="left"/>
              <w:rPr>
                <w:sz w:val="20"/>
              </w:rPr>
            </w:pPr>
            <w:r>
              <w:rPr>
                <w:sz w:val="20"/>
              </w:rPr>
              <w:t>Samhällsekonomi och finansförvaltning</w:t>
            </w:r>
          </w:p>
        </w:tc>
        <w:tc>
          <w:tcPr>
            <w:tcW w:w="1531" w:type="dxa"/>
            <w:tcBorders>
              <w:top w:val="single" w:sz="6" w:space="0" w:color="auto"/>
              <w:bottom w:val="single" w:sz="6" w:space="0" w:color="auto"/>
            </w:tcBorders>
          </w:tcPr>
          <w:p w14:paraId="4B105470" w14:textId="5F4A2D7A" w:rsidR="00537842" w:rsidRPr="00A151F3" w:rsidRDefault="00537842" w:rsidP="00537842">
            <w:pPr>
              <w:pStyle w:val="TabellRader"/>
              <w:rPr>
                <w:sz w:val="20"/>
              </w:rPr>
            </w:pPr>
            <w:r w:rsidRPr="00A151F3">
              <w:rPr>
                <w:sz w:val="20"/>
              </w:rPr>
              <w:t>17</w:t>
            </w:r>
            <w:r w:rsidRPr="00A151F3">
              <w:rPr>
                <w:rFonts w:ascii="Cambria" w:hAnsi="Cambria" w:cs="Cambria"/>
                <w:sz w:val="20"/>
              </w:rPr>
              <w:t> </w:t>
            </w:r>
            <w:r w:rsidRPr="00A151F3">
              <w:rPr>
                <w:sz w:val="20"/>
              </w:rPr>
              <w:t>390 191</w:t>
            </w:r>
          </w:p>
        </w:tc>
      </w:tr>
      <w:tr w:rsidR="00537842" w:rsidRPr="009D0BF0" w14:paraId="1217F0BD" w14:textId="77777777" w:rsidTr="00537842">
        <w:tc>
          <w:tcPr>
            <w:tcW w:w="2268" w:type="dxa"/>
            <w:tcBorders>
              <w:top w:val="single" w:sz="6" w:space="0" w:color="auto"/>
              <w:bottom w:val="single" w:sz="6" w:space="0" w:color="auto"/>
            </w:tcBorders>
            <w:tcMar>
              <w:left w:w="0" w:type="dxa"/>
            </w:tcMar>
            <w:vAlign w:val="bottom"/>
          </w:tcPr>
          <w:p w14:paraId="047AAE2F" w14:textId="77777777" w:rsidR="00537842" w:rsidRDefault="00537842" w:rsidP="00A151F3">
            <w:pPr>
              <w:pStyle w:val="TabellRader"/>
              <w:tabs>
                <w:tab w:val="right" w:pos="1332"/>
              </w:tabs>
              <w:jc w:val="left"/>
              <w:rPr>
                <w:sz w:val="20"/>
              </w:rPr>
            </w:pPr>
            <w:r>
              <w:rPr>
                <w:sz w:val="20"/>
              </w:rPr>
              <w:t>Utgiftsområde</w:t>
            </w:r>
            <w:r>
              <w:rPr>
                <w:sz w:val="20"/>
              </w:rPr>
              <w:tab/>
              <w:t>3</w:t>
            </w:r>
          </w:p>
        </w:tc>
        <w:tc>
          <w:tcPr>
            <w:tcW w:w="5216" w:type="dxa"/>
            <w:tcBorders>
              <w:top w:val="single" w:sz="6" w:space="0" w:color="auto"/>
              <w:bottom w:val="single" w:sz="6" w:space="0" w:color="auto"/>
            </w:tcBorders>
            <w:vAlign w:val="bottom"/>
          </w:tcPr>
          <w:p w14:paraId="7178F1B3" w14:textId="77777777" w:rsidR="00537842" w:rsidRDefault="00537842" w:rsidP="00A151F3">
            <w:pPr>
              <w:pStyle w:val="TabellRader"/>
              <w:jc w:val="left"/>
              <w:rPr>
                <w:sz w:val="20"/>
              </w:rPr>
            </w:pPr>
            <w:r>
              <w:rPr>
                <w:sz w:val="20"/>
              </w:rPr>
              <w:t>Skatt, tull och exekution</w:t>
            </w:r>
          </w:p>
        </w:tc>
        <w:tc>
          <w:tcPr>
            <w:tcW w:w="1531" w:type="dxa"/>
            <w:tcBorders>
              <w:top w:val="single" w:sz="6" w:space="0" w:color="auto"/>
              <w:bottom w:val="single" w:sz="6" w:space="0" w:color="auto"/>
            </w:tcBorders>
          </w:tcPr>
          <w:p w14:paraId="47DD5BCF" w14:textId="1F78DC11" w:rsidR="00537842" w:rsidRPr="00A151F3" w:rsidRDefault="00537842" w:rsidP="00537842">
            <w:pPr>
              <w:pStyle w:val="TabellRader"/>
              <w:rPr>
                <w:sz w:val="20"/>
              </w:rPr>
            </w:pPr>
            <w:r w:rsidRPr="00A151F3">
              <w:rPr>
                <w:sz w:val="20"/>
              </w:rPr>
              <w:t>12</w:t>
            </w:r>
            <w:r w:rsidRPr="00A151F3">
              <w:rPr>
                <w:rFonts w:ascii="Cambria" w:hAnsi="Cambria" w:cs="Cambria"/>
                <w:sz w:val="20"/>
              </w:rPr>
              <w:t> </w:t>
            </w:r>
            <w:r w:rsidRPr="00A151F3">
              <w:rPr>
                <w:sz w:val="20"/>
              </w:rPr>
              <w:t>056 989</w:t>
            </w:r>
          </w:p>
        </w:tc>
      </w:tr>
      <w:tr w:rsidR="00537842" w:rsidRPr="009D0BF0" w14:paraId="2B81F426" w14:textId="77777777" w:rsidTr="00537842">
        <w:tc>
          <w:tcPr>
            <w:tcW w:w="2268" w:type="dxa"/>
            <w:tcBorders>
              <w:top w:val="single" w:sz="6" w:space="0" w:color="auto"/>
              <w:bottom w:val="single" w:sz="6" w:space="0" w:color="auto"/>
            </w:tcBorders>
            <w:tcMar>
              <w:left w:w="0" w:type="dxa"/>
            </w:tcMar>
            <w:vAlign w:val="bottom"/>
          </w:tcPr>
          <w:p w14:paraId="3B7B42A6" w14:textId="77777777" w:rsidR="00537842" w:rsidRDefault="00537842" w:rsidP="00A151F3">
            <w:pPr>
              <w:pStyle w:val="TabellRader"/>
              <w:tabs>
                <w:tab w:val="right" w:pos="1332"/>
              </w:tabs>
              <w:jc w:val="left"/>
              <w:rPr>
                <w:sz w:val="20"/>
              </w:rPr>
            </w:pPr>
            <w:r>
              <w:rPr>
                <w:sz w:val="20"/>
              </w:rPr>
              <w:t>Utgiftsområde</w:t>
            </w:r>
            <w:r>
              <w:rPr>
                <w:sz w:val="20"/>
              </w:rPr>
              <w:tab/>
              <w:t>4</w:t>
            </w:r>
          </w:p>
        </w:tc>
        <w:tc>
          <w:tcPr>
            <w:tcW w:w="5216" w:type="dxa"/>
            <w:tcBorders>
              <w:top w:val="single" w:sz="6" w:space="0" w:color="auto"/>
              <w:bottom w:val="single" w:sz="6" w:space="0" w:color="auto"/>
            </w:tcBorders>
            <w:vAlign w:val="bottom"/>
          </w:tcPr>
          <w:p w14:paraId="02B8B8CB" w14:textId="77777777" w:rsidR="00537842" w:rsidRDefault="00537842" w:rsidP="00A151F3">
            <w:pPr>
              <w:pStyle w:val="TabellRader"/>
              <w:jc w:val="left"/>
              <w:rPr>
                <w:sz w:val="20"/>
              </w:rPr>
            </w:pPr>
            <w:r>
              <w:rPr>
                <w:sz w:val="20"/>
              </w:rPr>
              <w:t>Rättsväsendet</w:t>
            </w:r>
          </w:p>
        </w:tc>
        <w:tc>
          <w:tcPr>
            <w:tcW w:w="1531" w:type="dxa"/>
            <w:tcBorders>
              <w:top w:val="single" w:sz="6" w:space="0" w:color="auto"/>
              <w:bottom w:val="single" w:sz="6" w:space="0" w:color="auto"/>
            </w:tcBorders>
          </w:tcPr>
          <w:p w14:paraId="0395F919" w14:textId="5BDECC0E" w:rsidR="00537842" w:rsidRPr="00A151F3" w:rsidRDefault="00537842" w:rsidP="00537842">
            <w:pPr>
              <w:pStyle w:val="TabellRader"/>
              <w:rPr>
                <w:sz w:val="20"/>
              </w:rPr>
            </w:pPr>
            <w:r w:rsidRPr="00A151F3">
              <w:rPr>
                <w:sz w:val="20"/>
              </w:rPr>
              <w:t>51</w:t>
            </w:r>
            <w:r w:rsidRPr="00A151F3">
              <w:rPr>
                <w:rFonts w:ascii="Cambria" w:hAnsi="Cambria" w:cs="Cambria"/>
                <w:sz w:val="20"/>
              </w:rPr>
              <w:t> </w:t>
            </w:r>
            <w:r w:rsidRPr="00A151F3">
              <w:rPr>
                <w:sz w:val="20"/>
              </w:rPr>
              <w:t>731 092</w:t>
            </w:r>
          </w:p>
        </w:tc>
      </w:tr>
      <w:tr w:rsidR="00537842" w:rsidRPr="009D0BF0" w14:paraId="165DAADC" w14:textId="77777777" w:rsidTr="00537842">
        <w:tc>
          <w:tcPr>
            <w:tcW w:w="2268" w:type="dxa"/>
            <w:tcBorders>
              <w:top w:val="single" w:sz="6" w:space="0" w:color="auto"/>
              <w:bottom w:val="single" w:sz="6" w:space="0" w:color="auto"/>
            </w:tcBorders>
            <w:tcMar>
              <w:left w:w="0" w:type="dxa"/>
            </w:tcMar>
            <w:vAlign w:val="bottom"/>
          </w:tcPr>
          <w:p w14:paraId="33802BE4" w14:textId="77777777" w:rsidR="00537842" w:rsidRDefault="00537842" w:rsidP="00A151F3">
            <w:pPr>
              <w:pStyle w:val="TabellRader"/>
              <w:tabs>
                <w:tab w:val="right" w:pos="1332"/>
              </w:tabs>
              <w:jc w:val="left"/>
              <w:rPr>
                <w:sz w:val="20"/>
              </w:rPr>
            </w:pPr>
            <w:r>
              <w:rPr>
                <w:sz w:val="20"/>
              </w:rPr>
              <w:t>Utgiftsområde</w:t>
            </w:r>
            <w:r>
              <w:rPr>
                <w:sz w:val="20"/>
              </w:rPr>
              <w:tab/>
              <w:t>5</w:t>
            </w:r>
          </w:p>
        </w:tc>
        <w:tc>
          <w:tcPr>
            <w:tcW w:w="5216" w:type="dxa"/>
            <w:tcBorders>
              <w:top w:val="single" w:sz="6" w:space="0" w:color="auto"/>
              <w:bottom w:val="single" w:sz="6" w:space="0" w:color="auto"/>
            </w:tcBorders>
            <w:vAlign w:val="bottom"/>
          </w:tcPr>
          <w:p w14:paraId="5720891B" w14:textId="77777777" w:rsidR="00537842" w:rsidRDefault="00537842" w:rsidP="00A151F3">
            <w:pPr>
              <w:pStyle w:val="TabellRader"/>
              <w:jc w:val="left"/>
              <w:rPr>
                <w:sz w:val="20"/>
              </w:rPr>
            </w:pPr>
            <w:r>
              <w:rPr>
                <w:sz w:val="20"/>
              </w:rPr>
              <w:t>Internationell samverkan</w:t>
            </w:r>
          </w:p>
        </w:tc>
        <w:tc>
          <w:tcPr>
            <w:tcW w:w="1531" w:type="dxa"/>
            <w:tcBorders>
              <w:top w:val="single" w:sz="6" w:space="0" w:color="auto"/>
              <w:bottom w:val="single" w:sz="6" w:space="0" w:color="auto"/>
            </w:tcBorders>
          </w:tcPr>
          <w:p w14:paraId="1638A6A4" w14:textId="37A2A1FF" w:rsidR="00537842" w:rsidRPr="00A151F3" w:rsidRDefault="00537842" w:rsidP="00537842">
            <w:pPr>
              <w:pStyle w:val="TabellRader"/>
              <w:rPr>
                <w:sz w:val="20"/>
              </w:rPr>
            </w:pPr>
            <w:r w:rsidRPr="00A151F3">
              <w:rPr>
                <w:sz w:val="20"/>
              </w:rPr>
              <w:t>2</w:t>
            </w:r>
            <w:r w:rsidR="000619D4">
              <w:rPr>
                <w:sz w:val="20"/>
              </w:rPr>
              <w:t xml:space="preserve"> </w:t>
            </w:r>
            <w:r w:rsidRPr="00A151F3">
              <w:rPr>
                <w:sz w:val="20"/>
              </w:rPr>
              <w:t>028 315</w:t>
            </w:r>
          </w:p>
        </w:tc>
      </w:tr>
      <w:tr w:rsidR="00537842" w:rsidRPr="009D0BF0" w14:paraId="0B487182" w14:textId="77777777" w:rsidTr="00537842">
        <w:tc>
          <w:tcPr>
            <w:tcW w:w="2268" w:type="dxa"/>
            <w:tcBorders>
              <w:top w:val="single" w:sz="6" w:space="0" w:color="auto"/>
              <w:bottom w:val="single" w:sz="6" w:space="0" w:color="auto"/>
            </w:tcBorders>
            <w:tcMar>
              <w:left w:w="0" w:type="dxa"/>
            </w:tcMar>
            <w:vAlign w:val="bottom"/>
          </w:tcPr>
          <w:p w14:paraId="22708620" w14:textId="77777777" w:rsidR="00537842" w:rsidRDefault="00537842" w:rsidP="00A151F3">
            <w:pPr>
              <w:pStyle w:val="TabellRader"/>
              <w:tabs>
                <w:tab w:val="right" w:pos="1332"/>
              </w:tabs>
              <w:jc w:val="left"/>
              <w:rPr>
                <w:sz w:val="20"/>
              </w:rPr>
            </w:pPr>
            <w:r>
              <w:rPr>
                <w:sz w:val="20"/>
              </w:rPr>
              <w:t>Utgiftsområde</w:t>
            </w:r>
            <w:r>
              <w:rPr>
                <w:sz w:val="20"/>
              </w:rPr>
              <w:tab/>
              <w:t>6</w:t>
            </w:r>
          </w:p>
        </w:tc>
        <w:tc>
          <w:tcPr>
            <w:tcW w:w="5216" w:type="dxa"/>
            <w:tcBorders>
              <w:top w:val="single" w:sz="6" w:space="0" w:color="auto"/>
              <w:bottom w:val="single" w:sz="6" w:space="0" w:color="auto"/>
            </w:tcBorders>
            <w:vAlign w:val="bottom"/>
          </w:tcPr>
          <w:p w14:paraId="51D6490C" w14:textId="77777777" w:rsidR="00537842" w:rsidRDefault="00537842" w:rsidP="00A151F3">
            <w:pPr>
              <w:pStyle w:val="TabellRader"/>
              <w:jc w:val="left"/>
              <w:rPr>
                <w:sz w:val="20"/>
              </w:rPr>
            </w:pPr>
            <w:r>
              <w:rPr>
                <w:sz w:val="20"/>
              </w:rPr>
              <w:t>Försvar och samhällets krisberedskap</w:t>
            </w:r>
          </w:p>
        </w:tc>
        <w:tc>
          <w:tcPr>
            <w:tcW w:w="1531" w:type="dxa"/>
            <w:tcBorders>
              <w:top w:val="single" w:sz="6" w:space="0" w:color="auto"/>
              <w:bottom w:val="single" w:sz="6" w:space="0" w:color="auto"/>
            </w:tcBorders>
          </w:tcPr>
          <w:p w14:paraId="24BD3FE1" w14:textId="05069389" w:rsidR="00537842" w:rsidRPr="00A151F3" w:rsidRDefault="00537842" w:rsidP="00537842">
            <w:pPr>
              <w:pStyle w:val="TabellRader"/>
              <w:rPr>
                <w:sz w:val="20"/>
              </w:rPr>
            </w:pPr>
            <w:r w:rsidRPr="00A151F3">
              <w:rPr>
                <w:sz w:val="20"/>
              </w:rPr>
              <w:t>64</w:t>
            </w:r>
            <w:r w:rsidRPr="00A151F3">
              <w:rPr>
                <w:rFonts w:ascii="Cambria" w:hAnsi="Cambria" w:cs="Cambria"/>
                <w:sz w:val="20"/>
              </w:rPr>
              <w:t> </w:t>
            </w:r>
            <w:r w:rsidRPr="00A151F3">
              <w:rPr>
                <w:sz w:val="20"/>
              </w:rPr>
              <w:t>799 753</w:t>
            </w:r>
          </w:p>
        </w:tc>
      </w:tr>
      <w:tr w:rsidR="00537842" w:rsidRPr="009D0BF0" w14:paraId="2A208966" w14:textId="77777777" w:rsidTr="00537842">
        <w:tc>
          <w:tcPr>
            <w:tcW w:w="2268" w:type="dxa"/>
            <w:tcBorders>
              <w:top w:val="single" w:sz="6" w:space="0" w:color="auto"/>
              <w:bottom w:val="single" w:sz="6" w:space="0" w:color="auto"/>
            </w:tcBorders>
            <w:tcMar>
              <w:left w:w="0" w:type="dxa"/>
            </w:tcMar>
            <w:vAlign w:val="bottom"/>
          </w:tcPr>
          <w:p w14:paraId="753748BD" w14:textId="77777777" w:rsidR="00537842" w:rsidRDefault="00537842" w:rsidP="00A151F3">
            <w:pPr>
              <w:pStyle w:val="TabellRader"/>
              <w:tabs>
                <w:tab w:val="right" w:pos="1332"/>
              </w:tabs>
              <w:jc w:val="left"/>
              <w:rPr>
                <w:sz w:val="20"/>
              </w:rPr>
            </w:pPr>
            <w:r>
              <w:rPr>
                <w:sz w:val="20"/>
              </w:rPr>
              <w:t>Utgiftsområde</w:t>
            </w:r>
            <w:r>
              <w:rPr>
                <w:sz w:val="20"/>
              </w:rPr>
              <w:tab/>
              <w:t>7</w:t>
            </w:r>
          </w:p>
        </w:tc>
        <w:tc>
          <w:tcPr>
            <w:tcW w:w="5216" w:type="dxa"/>
            <w:tcBorders>
              <w:top w:val="single" w:sz="6" w:space="0" w:color="auto"/>
              <w:bottom w:val="single" w:sz="6" w:space="0" w:color="auto"/>
            </w:tcBorders>
            <w:vAlign w:val="bottom"/>
          </w:tcPr>
          <w:p w14:paraId="64EE638F" w14:textId="77777777" w:rsidR="00537842" w:rsidRDefault="00537842" w:rsidP="00A151F3">
            <w:pPr>
              <w:pStyle w:val="TabellRader"/>
              <w:jc w:val="left"/>
              <w:rPr>
                <w:sz w:val="20"/>
              </w:rPr>
            </w:pPr>
            <w:r>
              <w:rPr>
                <w:sz w:val="20"/>
              </w:rPr>
              <w:t>Internationellt bistånd</w:t>
            </w:r>
          </w:p>
        </w:tc>
        <w:tc>
          <w:tcPr>
            <w:tcW w:w="1531" w:type="dxa"/>
            <w:tcBorders>
              <w:top w:val="single" w:sz="6" w:space="0" w:color="auto"/>
              <w:bottom w:val="single" w:sz="6" w:space="0" w:color="auto"/>
            </w:tcBorders>
          </w:tcPr>
          <w:p w14:paraId="286E4A2E" w14:textId="5B7BE078" w:rsidR="00537842" w:rsidRPr="00A151F3" w:rsidRDefault="00537842" w:rsidP="00537842">
            <w:pPr>
              <w:pStyle w:val="TabellRader"/>
              <w:rPr>
                <w:sz w:val="20"/>
              </w:rPr>
            </w:pPr>
            <w:r w:rsidRPr="00A151F3">
              <w:rPr>
                <w:sz w:val="20"/>
              </w:rPr>
              <w:t>45</w:t>
            </w:r>
            <w:r w:rsidRPr="00A151F3">
              <w:rPr>
                <w:rFonts w:ascii="Cambria" w:hAnsi="Cambria" w:cs="Cambria"/>
                <w:sz w:val="20"/>
              </w:rPr>
              <w:t> </w:t>
            </w:r>
            <w:r w:rsidRPr="00A151F3">
              <w:rPr>
                <w:sz w:val="20"/>
              </w:rPr>
              <w:t>989 153</w:t>
            </w:r>
          </w:p>
        </w:tc>
      </w:tr>
      <w:tr w:rsidR="00537842" w:rsidRPr="009D0BF0" w14:paraId="358C27DE" w14:textId="77777777" w:rsidTr="00537842">
        <w:tc>
          <w:tcPr>
            <w:tcW w:w="2268" w:type="dxa"/>
            <w:tcBorders>
              <w:top w:val="single" w:sz="6" w:space="0" w:color="auto"/>
              <w:bottom w:val="single" w:sz="6" w:space="0" w:color="auto"/>
            </w:tcBorders>
            <w:tcMar>
              <w:left w:w="0" w:type="dxa"/>
            </w:tcMar>
            <w:vAlign w:val="bottom"/>
          </w:tcPr>
          <w:p w14:paraId="3D43DADB" w14:textId="77777777" w:rsidR="00537842" w:rsidRDefault="00537842" w:rsidP="00A151F3">
            <w:pPr>
              <w:pStyle w:val="TabellRader"/>
              <w:tabs>
                <w:tab w:val="right" w:pos="1332"/>
              </w:tabs>
              <w:jc w:val="left"/>
              <w:rPr>
                <w:sz w:val="20"/>
              </w:rPr>
            </w:pPr>
            <w:r>
              <w:rPr>
                <w:sz w:val="20"/>
              </w:rPr>
              <w:t>Utgiftsområde</w:t>
            </w:r>
            <w:r>
              <w:rPr>
                <w:sz w:val="20"/>
              </w:rPr>
              <w:tab/>
              <w:t>8</w:t>
            </w:r>
          </w:p>
        </w:tc>
        <w:tc>
          <w:tcPr>
            <w:tcW w:w="5216" w:type="dxa"/>
            <w:tcBorders>
              <w:top w:val="single" w:sz="6" w:space="0" w:color="auto"/>
              <w:bottom w:val="single" w:sz="6" w:space="0" w:color="auto"/>
            </w:tcBorders>
            <w:vAlign w:val="bottom"/>
          </w:tcPr>
          <w:p w14:paraId="6F2FE45D" w14:textId="77777777" w:rsidR="00537842" w:rsidRDefault="00537842" w:rsidP="00A151F3">
            <w:pPr>
              <w:pStyle w:val="TabellRader"/>
              <w:jc w:val="left"/>
              <w:rPr>
                <w:sz w:val="20"/>
              </w:rPr>
            </w:pPr>
            <w:r>
              <w:rPr>
                <w:sz w:val="20"/>
              </w:rPr>
              <w:t>Migration</w:t>
            </w:r>
          </w:p>
        </w:tc>
        <w:tc>
          <w:tcPr>
            <w:tcW w:w="1531" w:type="dxa"/>
            <w:tcBorders>
              <w:top w:val="single" w:sz="6" w:space="0" w:color="auto"/>
              <w:bottom w:val="single" w:sz="6" w:space="0" w:color="auto"/>
            </w:tcBorders>
          </w:tcPr>
          <w:p w14:paraId="1B58B7B4" w14:textId="613D0229" w:rsidR="00537842" w:rsidRPr="00A151F3" w:rsidRDefault="00537842" w:rsidP="00537842">
            <w:pPr>
              <w:pStyle w:val="TabellRader"/>
              <w:rPr>
                <w:sz w:val="20"/>
              </w:rPr>
            </w:pPr>
            <w:r w:rsidRPr="00A151F3">
              <w:rPr>
                <w:sz w:val="20"/>
              </w:rPr>
              <w:t>11</w:t>
            </w:r>
            <w:r w:rsidRPr="00A151F3">
              <w:rPr>
                <w:rFonts w:ascii="Cambria" w:hAnsi="Cambria" w:cs="Cambria"/>
                <w:sz w:val="20"/>
              </w:rPr>
              <w:t> </w:t>
            </w:r>
            <w:r w:rsidRPr="00A151F3">
              <w:rPr>
                <w:sz w:val="20"/>
              </w:rPr>
              <w:t>446 213</w:t>
            </w:r>
          </w:p>
        </w:tc>
      </w:tr>
      <w:tr w:rsidR="00537842" w:rsidRPr="009D0BF0" w14:paraId="768B2CF0" w14:textId="77777777" w:rsidTr="00537842">
        <w:tc>
          <w:tcPr>
            <w:tcW w:w="2268" w:type="dxa"/>
            <w:tcBorders>
              <w:top w:val="single" w:sz="6" w:space="0" w:color="auto"/>
              <w:bottom w:val="single" w:sz="6" w:space="0" w:color="auto"/>
            </w:tcBorders>
            <w:tcMar>
              <w:left w:w="0" w:type="dxa"/>
            </w:tcMar>
            <w:vAlign w:val="bottom"/>
          </w:tcPr>
          <w:p w14:paraId="5CE24152" w14:textId="77777777" w:rsidR="00537842" w:rsidRDefault="00537842" w:rsidP="00A151F3">
            <w:pPr>
              <w:pStyle w:val="TabellRader"/>
              <w:tabs>
                <w:tab w:val="right" w:pos="1332"/>
              </w:tabs>
              <w:jc w:val="left"/>
              <w:rPr>
                <w:sz w:val="20"/>
              </w:rPr>
            </w:pPr>
            <w:r>
              <w:rPr>
                <w:sz w:val="20"/>
              </w:rPr>
              <w:t>Utgiftsområde</w:t>
            </w:r>
            <w:r>
              <w:rPr>
                <w:sz w:val="20"/>
              </w:rPr>
              <w:tab/>
              <w:t>9</w:t>
            </w:r>
          </w:p>
        </w:tc>
        <w:tc>
          <w:tcPr>
            <w:tcW w:w="5216" w:type="dxa"/>
            <w:tcBorders>
              <w:top w:val="single" w:sz="6" w:space="0" w:color="auto"/>
              <w:bottom w:val="single" w:sz="6" w:space="0" w:color="auto"/>
            </w:tcBorders>
            <w:vAlign w:val="bottom"/>
          </w:tcPr>
          <w:p w14:paraId="6EF0C02D" w14:textId="77777777" w:rsidR="00537842" w:rsidRDefault="00537842" w:rsidP="00A151F3">
            <w:pPr>
              <w:pStyle w:val="TabellRader"/>
              <w:jc w:val="left"/>
              <w:rPr>
                <w:sz w:val="20"/>
              </w:rPr>
            </w:pPr>
            <w:r>
              <w:rPr>
                <w:sz w:val="20"/>
              </w:rPr>
              <w:t>Hälsovård, sjukvård och social omsorg</w:t>
            </w:r>
          </w:p>
        </w:tc>
        <w:tc>
          <w:tcPr>
            <w:tcW w:w="1531" w:type="dxa"/>
            <w:tcBorders>
              <w:top w:val="single" w:sz="6" w:space="0" w:color="auto"/>
              <w:bottom w:val="single" w:sz="6" w:space="0" w:color="auto"/>
            </w:tcBorders>
          </w:tcPr>
          <w:p w14:paraId="250972F0" w14:textId="4AC7339F" w:rsidR="00537842" w:rsidRPr="00A151F3" w:rsidRDefault="00537842" w:rsidP="00537842">
            <w:pPr>
              <w:pStyle w:val="TabellRader"/>
              <w:rPr>
                <w:sz w:val="20"/>
              </w:rPr>
            </w:pPr>
            <w:r w:rsidRPr="00A151F3">
              <w:rPr>
                <w:sz w:val="20"/>
              </w:rPr>
              <w:t>84</w:t>
            </w:r>
            <w:r w:rsidRPr="00A151F3">
              <w:rPr>
                <w:rFonts w:ascii="Cambria" w:hAnsi="Cambria" w:cs="Cambria"/>
                <w:sz w:val="20"/>
              </w:rPr>
              <w:t> </w:t>
            </w:r>
            <w:r w:rsidRPr="00A151F3">
              <w:rPr>
                <w:sz w:val="20"/>
              </w:rPr>
              <w:t>167 142</w:t>
            </w:r>
          </w:p>
        </w:tc>
      </w:tr>
      <w:tr w:rsidR="00537842" w:rsidRPr="009D0BF0" w14:paraId="778DFAD2" w14:textId="77777777" w:rsidTr="00537842">
        <w:tc>
          <w:tcPr>
            <w:tcW w:w="2268" w:type="dxa"/>
            <w:tcBorders>
              <w:top w:val="single" w:sz="6" w:space="0" w:color="auto"/>
              <w:bottom w:val="single" w:sz="6" w:space="0" w:color="auto"/>
            </w:tcBorders>
            <w:tcMar>
              <w:left w:w="0" w:type="dxa"/>
            </w:tcMar>
            <w:vAlign w:val="bottom"/>
          </w:tcPr>
          <w:p w14:paraId="5447E587" w14:textId="77777777" w:rsidR="00537842" w:rsidRDefault="00537842" w:rsidP="00A151F3">
            <w:pPr>
              <w:pStyle w:val="TabellRader"/>
              <w:tabs>
                <w:tab w:val="right" w:pos="1332"/>
              </w:tabs>
              <w:jc w:val="left"/>
              <w:rPr>
                <w:sz w:val="20"/>
              </w:rPr>
            </w:pPr>
            <w:r>
              <w:rPr>
                <w:sz w:val="20"/>
              </w:rPr>
              <w:t>Utgiftsområde</w:t>
            </w:r>
            <w:r>
              <w:rPr>
                <w:sz w:val="20"/>
              </w:rPr>
              <w:tab/>
              <w:t>10</w:t>
            </w:r>
          </w:p>
        </w:tc>
        <w:tc>
          <w:tcPr>
            <w:tcW w:w="5216" w:type="dxa"/>
            <w:tcBorders>
              <w:top w:val="single" w:sz="6" w:space="0" w:color="auto"/>
              <w:bottom w:val="single" w:sz="6" w:space="0" w:color="auto"/>
            </w:tcBorders>
            <w:vAlign w:val="bottom"/>
          </w:tcPr>
          <w:p w14:paraId="653D4D13" w14:textId="77777777" w:rsidR="00537842" w:rsidRDefault="00537842" w:rsidP="00A151F3">
            <w:pPr>
              <w:pStyle w:val="TabellRader"/>
              <w:jc w:val="left"/>
              <w:rPr>
                <w:sz w:val="20"/>
              </w:rPr>
            </w:pPr>
            <w:r>
              <w:rPr>
                <w:sz w:val="20"/>
              </w:rPr>
              <w:t>Ekonomisk trygghet vid sjukdom och funktionsnedsättning</w:t>
            </w:r>
          </w:p>
        </w:tc>
        <w:tc>
          <w:tcPr>
            <w:tcW w:w="1531" w:type="dxa"/>
            <w:tcBorders>
              <w:top w:val="single" w:sz="6" w:space="0" w:color="auto"/>
              <w:bottom w:val="single" w:sz="6" w:space="0" w:color="auto"/>
            </w:tcBorders>
          </w:tcPr>
          <w:p w14:paraId="7BC2B45B" w14:textId="05280C29" w:rsidR="00537842" w:rsidRPr="00A151F3" w:rsidRDefault="00537842" w:rsidP="00537842">
            <w:pPr>
              <w:pStyle w:val="TabellRader"/>
              <w:rPr>
                <w:sz w:val="20"/>
              </w:rPr>
            </w:pPr>
            <w:r w:rsidRPr="00A151F3">
              <w:rPr>
                <w:sz w:val="20"/>
              </w:rPr>
              <w:t>95</w:t>
            </w:r>
            <w:r w:rsidRPr="00A151F3">
              <w:rPr>
                <w:rFonts w:ascii="Cambria" w:hAnsi="Cambria" w:cs="Cambria"/>
                <w:sz w:val="20"/>
              </w:rPr>
              <w:t> </w:t>
            </w:r>
            <w:r w:rsidRPr="00A151F3">
              <w:rPr>
                <w:sz w:val="20"/>
              </w:rPr>
              <w:t>705 843</w:t>
            </w:r>
          </w:p>
        </w:tc>
      </w:tr>
      <w:tr w:rsidR="00537842" w:rsidRPr="009D0BF0" w14:paraId="575B443C" w14:textId="77777777" w:rsidTr="00537842">
        <w:tc>
          <w:tcPr>
            <w:tcW w:w="2268" w:type="dxa"/>
            <w:tcBorders>
              <w:top w:val="single" w:sz="6" w:space="0" w:color="auto"/>
              <w:bottom w:val="single" w:sz="6" w:space="0" w:color="auto"/>
            </w:tcBorders>
            <w:tcMar>
              <w:left w:w="0" w:type="dxa"/>
            </w:tcMar>
            <w:vAlign w:val="bottom"/>
          </w:tcPr>
          <w:p w14:paraId="1CDC3C8F" w14:textId="77777777" w:rsidR="00537842" w:rsidRDefault="00537842" w:rsidP="00A151F3">
            <w:pPr>
              <w:pStyle w:val="TabellRader"/>
              <w:tabs>
                <w:tab w:val="right" w:pos="1332"/>
              </w:tabs>
              <w:jc w:val="left"/>
              <w:rPr>
                <w:sz w:val="20"/>
              </w:rPr>
            </w:pPr>
            <w:r>
              <w:rPr>
                <w:sz w:val="20"/>
              </w:rPr>
              <w:t>Utgiftsområde</w:t>
            </w:r>
            <w:r>
              <w:rPr>
                <w:sz w:val="20"/>
              </w:rPr>
              <w:tab/>
              <w:t>11</w:t>
            </w:r>
          </w:p>
        </w:tc>
        <w:tc>
          <w:tcPr>
            <w:tcW w:w="5216" w:type="dxa"/>
            <w:tcBorders>
              <w:top w:val="single" w:sz="6" w:space="0" w:color="auto"/>
              <w:bottom w:val="single" w:sz="6" w:space="0" w:color="auto"/>
            </w:tcBorders>
            <w:vAlign w:val="bottom"/>
          </w:tcPr>
          <w:p w14:paraId="480BED93" w14:textId="77777777" w:rsidR="00537842" w:rsidRDefault="00537842" w:rsidP="00A151F3">
            <w:pPr>
              <w:pStyle w:val="TabellRader"/>
              <w:jc w:val="left"/>
              <w:rPr>
                <w:sz w:val="20"/>
              </w:rPr>
            </w:pPr>
            <w:r>
              <w:rPr>
                <w:sz w:val="20"/>
              </w:rPr>
              <w:t>Ekonomisk trygghet vid ålderdom</w:t>
            </w:r>
          </w:p>
        </w:tc>
        <w:tc>
          <w:tcPr>
            <w:tcW w:w="1531" w:type="dxa"/>
            <w:tcBorders>
              <w:top w:val="single" w:sz="6" w:space="0" w:color="auto"/>
              <w:bottom w:val="single" w:sz="6" w:space="0" w:color="auto"/>
            </w:tcBorders>
          </w:tcPr>
          <w:p w14:paraId="0CA60004" w14:textId="238B205A" w:rsidR="00537842" w:rsidRPr="00A151F3" w:rsidRDefault="00537842" w:rsidP="00537842">
            <w:pPr>
              <w:pStyle w:val="TabellRader"/>
              <w:rPr>
                <w:sz w:val="20"/>
              </w:rPr>
            </w:pPr>
            <w:r w:rsidRPr="00A151F3">
              <w:rPr>
                <w:sz w:val="20"/>
              </w:rPr>
              <w:t>36</w:t>
            </w:r>
            <w:r w:rsidRPr="00A151F3">
              <w:rPr>
                <w:rFonts w:ascii="Cambria" w:hAnsi="Cambria" w:cs="Cambria"/>
                <w:sz w:val="20"/>
              </w:rPr>
              <w:t> </w:t>
            </w:r>
            <w:r w:rsidRPr="00A151F3">
              <w:rPr>
                <w:sz w:val="20"/>
              </w:rPr>
              <w:t>542 396</w:t>
            </w:r>
          </w:p>
        </w:tc>
      </w:tr>
      <w:tr w:rsidR="00537842" w:rsidRPr="009D0BF0" w14:paraId="11B04834" w14:textId="77777777" w:rsidTr="00537842">
        <w:tc>
          <w:tcPr>
            <w:tcW w:w="2268" w:type="dxa"/>
            <w:tcBorders>
              <w:top w:val="single" w:sz="6" w:space="0" w:color="auto"/>
              <w:bottom w:val="single" w:sz="6" w:space="0" w:color="auto"/>
            </w:tcBorders>
            <w:tcMar>
              <w:left w:w="0" w:type="dxa"/>
            </w:tcMar>
            <w:vAlign w:val="bottom"/>
          </w:tcPr>
          <w:p w14:paraId="6355A722" w14:textId="77777777" w:rsidR="00537842" w:rsidRDefault="00537842" w:rsidP="00A151F3">
            <w:pPr>
              <w:pStyle w:val="TabellRader"/>
              <w:tabs>
                <w:tab w:val="right" w:pos="1332"/>
              </w:tabs>
              <w:jc w:val="left"/>
              <w:rPr>
                <w:sz w:val="20"/>
              </w:rPr>
            </w:pPr>
            <w:r>
              <w:rPr>
                <w:sz w:val="20"/>
              </w:rPr>
              <w:t>Utgiftsområde</w:t>
            </w:r>
            <w:r>
              <w:rPr>
                <w:sz w:val="20"/>
              </w:rPr>
              <w:tab/>
              <w:t>12</w:t>
            </w:r>
          </w:p>
        </w:tc>
        <w:tc>
          <w:tcPr>
            <w:tcW w:w="5216" w:type="dxa"/>
            <w:tcBorders>
              <w:top w:val="single" w:sz="6" w:space="0" w:color="auto"/>
              <w:bottom w:val="single" w:sz="6" w:space="0" w:color="auto"/>
            </w:tcBorders>
            <w:vAlign w:val="bottom"/>
          </w:tcPr>
          <w:p w14:paraId="67F9AE6C" w14:textId="77777777" w:rsidR="00537842" w:rsidRDefault="00537842" w:rsidP="00A151F3">
            <w:pPr>
              <w:pStyle w:val="TabellRader"/>
              <w:jc w:val="left"/>
              <w:rPr>
                <w:sz w:val="20"/>
              </w:rPr>
            </w:pPr>
            <w:r>
              <w:rPr>
                <w:sz w:val="20"/>
              </w:rPr>
              <w:t>Ekonomisk trygghet för familjer och barn</w:t>
            </w:r>
          </w:p>
        </w:tc>
        <w:tc>
          <w:tcPr>
            <w:tcW w:w="1531" w:type="dxa"/>
            <w:tcBorders>
              <w:top w:val="single" w:sz="6" w:space="0" w:color="auto"/>
              <w:bottom w:val="single" w:sz="6" w:space="0" w:color="auto"/>
            </w:tcBorders>
          </w:tcPr>
          <w:p w14:paraId="70A554BA" w14:textId="7625C195" w:rsidR="00537842" w:rsidRPr="00A151F3" w:rsidRDefault="00537842" w:rsidP="00537842">
            <w:pPr>
              <w:pStyle w:val="TabellRader"/>
              <w:rPr>
                <w:sz w:val="20"/>
              </w:rPr>
            </w:pPr>
            <w:r w:rsidRPr="00A151F3">
              <w:rPr>
                <w:sz w:val="20"/>
              </w:rPr>
              <w:t>101</w:t>
            </w:r>
            <w:r w:rsidRPr="00A151F3">
              <w:rPr>
                <w:rFonts w:ascii="Cambria" w:hAnsi="Cambria" w:cs="Cambria"/>
                <w:sz w:val="20"/>
              </w:rPr>
              <w:t> </w:t>
            </w:r>
            <w:r w:rsidRPr="00A151F3">
              <w:rPr>
                <w:sz w:val="20"/>
              </w:rPr>
              <w:t>430 320</w:t>
            </w:r>
          </w:p>
        </w:tc>
      </w:tr>
      <w:tr w:rsidR="00537842" w:rsidRPr="009D0BF0" w14:paraId="715125C2" w14:textId="77777777" w:rsidTr="00537842">
        <w:tc>
          <w:tcPr>
            <w:tcW w:w="2268" w:type="dxa"/>
            <w:tcBorders>
              <w:top w:val="single" w:sz="6" w:space="0" w:color="auto"/>
              <w:bottom w:val="single" w:sz="6" w:space="0" w:color="auto"/>
            </w:tcBorders>
            <w:tcMar>
              <w:left w:w="0" w:type="dxa"/>
            </w:tcMar>
            <w:vAlign w:val="bottom"/>
          </w:tcPr>
          <w:p w14:paraId="32CEA445" w14:textId="77777777" w:rsidR="00537842" w:rsidRDefault="00537842" w:rsidP="00A151F3">
            <w:pPr>
              <w:pStyle w:val="TabellRader"/>
              <w:tabs>
                <w:tab w:val="right" w:pos="1332"/>
              </w:tabs>
              <w:jc w:val="left"/>
              <w:rPr>
                <w:sz w:val="20"/>
              </w:rPr>
            </w:pPr>
            <w:r>
              <w:rPr>
                <w:sz w:val="20"/>
              </w:rPr>
              <w:t>Utgiftsområde</w:t>
            </w:r>
            <w:r>
              <w:rPr>
                <w:sz w:val="20"/>
              </w:rPr>
              <w:tab/>
              <w:t>13</w:t>
            </w:r>
          </w:p>
        </w:tc>
        <w:tc>
          <w:tcPr>
            <w:tcW w:w="5216" w:type="dxa"/>
            <w:tcBorders>
              <w:top w:val="single" w:sz="6" w:space="0" w:color="auto"/>
              <w:bottom w:val="single" w:sz="6" w:space="0" w:color="auto"/>
            </w:tcBorders>
            <w:vAlign w:val="bottom"/>
          </w:tcPr>
          <w:p w14:paraId="3C80B971" w14:textId="77777777" w:rsidR="00537842" w:rsidRDefault="00537842" w:rsidP="00A151F3">
            <w:pPr>
              <w:pStyle w:val="TabellRader"/>
              <w:jc w:val="left"/>
              <w:rPr>
                <w:sz w:val="20"/>
              </w:rPr>
            </w:pPr>
            <w:r w:rsidRPr="009D2B01">
              <w:rPr>
                <w:sz w:val="20"/>
              </w:rPr>
              <w:t>Jämställdhet och nyanlända invandrares etablering</w:t>
            </w:r>
          </w:p>
        </w:tc>
        <w:tc>
          <w:tcPr>
            <w:tcW w:w="1531" w:type="dxa"/>
            <w:tcBorders>
              <w:top w:val="single" w:sz="6" w:space="0" w:color="auto"/>
              <w:bottom w:val="single" w:sz="6" w:space="0" w:color="auto"/>
            </w:tcBorders>
          </w:tcPr>
          <w:p w14:paraId="3156FDBE" w14:textId="67C438C2" w:rsidR="00537842" w:rsidRPr="00A151F3" w:rsidRDefault="00537842" w:rsidP="00537842">
            <w:pPr>
              <w:pStyle w:val="TabellRader"/>
              <w:rPr>
                <w:sz w:val="20"/>
              </w:rPr>
            </w:pPr>
            <w:r w:rsidRPr="00A151F3">
              <w:rPr>
                <w:sz w:val="20"/>
              </w:rPr>
              <w:t>10</w:t>
            </w:r>
            <w:r w:rsidRPr="00A151F3">
              <w:rPr>
                <w:rFonts w:ascii="Cambria" w:hAnsi="Cambria" w:cs="Cambria"/>
                <w:sz w:val="20"/>
              </w:rPr>
              <w:t> </w:t>
            </w:r>
            <w:r w:rsidRPr="00A151F3">
              <w:rPr>
                <w:sz w:val="20"/>
              </w:rPr>
              <w:t>065 663</w:t>
            </w:r>
          </w:p>
        </w:tc>
      </w:tr>
      <w:tr w:rsidR="00537842" w:rsidRPr="009D0BF0" w14:paraId="3FCA5529" w14:textId="77777777" w:rsidTr="00537842">
        <w:tc>
          <w:tcPr>
            <w:tcW w:w="2268" w:type="dxa"/>
            <w:tcBorders>
              <w:top w:val="single" w:sz="6" w:space="0" w:color="auto"/>
              <w:bottom w:val="single" w:sz="6" w:space="0" w:color="auto"/>
            </w:tcBorders>
            <w:tcMar>
              <w:left w:w="0" w:type="dxa"/>
            </w:tcMar>
            <w:vAlign w:val="bottom"/>
          </w:tcPr>
          <w:p w14:paraId="5122651B" w14:textId="77777777" w:rsidR="00537842" w:rsidRDefault="00537842" w:rsidP="00A151F3">
            <w:pPr>
              <w:pStyle w:val="TabellRader"/>
              <w:tabs>
                <w:tab w:val="right" w:pos="1332"/>
              </w:tabs>
              <w:jc w:val="left"/>
              <w:rPr>
                <w:sz w:val="20"/>
              </w:rPr>
            </w:pPr>
            <w:r>
              <w:rPr>
                <w:sz w:val="20"/>
              </w:rPr>
              <w:t>Utgiftsområde</w:t>
            </w:r>
            <w:r>
              <w:rPr>
                <w:sz w:val="20"/>
              </w:rPr>
              <w:tab/>
              <w:t>14</w:t>
            </w:r>
          </w:p>
        </w:tc>
        <w:tc>
          <w:tcPr>
            <w:tcW w:w="5216" w:type="dxa"/>
            <w:tcBorders>
              <w:top w:val="single" w:sz="6" w:space="0" w:color="auto"/>
              <w:bottom w:val="single" w:sz="6" w:space="0" w:color="auto"/>
            </w:tcBorders>
            <w:vAlign w:val="bottom"/>
          </w:tcPr>
          <w:p w14:paraId="2F8DB0B9" w14:textId="77777777" w:rsidR="00537842" w:rsidRDefault="00537842" w:rsidP="00A151F3">
            <w:pPr>
              <w:pStyle w:val="TabellRader"/>
              <w:jc w:val="left"/>
              <w:rPr>
                <w:sz w:val="20"/>
              </w:rPr>
            </w:pPr>
            <w:r>
              <w:rPr>
                <w:sz w:val="20"/>
              </w:rPr>
              <w:t>Arbetsmarknad och arbetsliv</w:t>
            </w:r>
          </w:p>
        </w:tc>
        <w:tc>
          <w:tcPr>
            <w:tcW w:w="1531" w:type="dxa"/>
            <w:tcBorders>
              <w:top w:val="single" w:sz="6" w:space="0" w:color="auto"/>
              <w:bottom w:val="single" w:sz="6" w:space="0" w:color="auto"/>
            </w:tcBorders>
          </w:tcPr>
          <w:p w14:paraId="69C182F8" w14:textId="433EF6EF" w:rsidR="00537842" w:rsidRPr="00A151F3" w:rsidRDefault="00537842" w:rsidP="00537842">
            <w:pPr>
              <w:pStyle w:val="TabellRader"/>
              <w:rPr>
                <w:sz w:val="20"/>
              </w:rPr>
            </w:pPr>
            <w:r w:rsidRPr="00A151F3">
              <w:rPr>
                <w:sz w:val="20"/>
              </w:rPr>
              <w:t>77</w:t>
            </w:r>
            <w:r w:rsidRPr="00A151F3">
              <w:rPr>
                <w:rFonts w:ascii="Cambria" w:hAnsi="Cambria" w:cs="Cambria"/>
                <w:sz w:val="20"/>
              </w:rPr>
              <w:t> </w:t>
            </w:r>
            <w:r w:rsidRPr="00A151F3">
              <w:rPr>
                <w:sz w:val="20"/>
              </w:rPr>
              <w:t>164 287</w:t>
            </w:r>
          </w:p>
        </w:tc>
      </w:tr>
      <w:tr w:rsidR="00537842" w:rsidRPr="009D0BF0" w14:paraId="3780D435" w14:textId="77777777" w:rsidTr="00537842">
        <w:tc>
          <w:tcPr>
            <w:tcW w:w="2268" w:type="dxa"/>
            <w:tcBorders>
              <w:top w:val="single" w:sz="6" w:space="0" w:color="auto"/>
              <w:bottom w:val="single" w:sz="6" w:space="0" w:color="auto"/>
            </w:tcBorders>
            <w:tcMar>
              <w:left w:w="0" w:type="dxa"/>
            </w:tcMar>
            <w:vAlign w:val="bottom"/>
          </w:tcPr>
          <w:p w14:paraId="5031E368" w14:textId="77777777" w:rsidR="00537842" w:rsidRDefault="00537842" w:rsidP="00A151F3">
            <w:pPr>
              <w:pStyle w:val="TabellRader"/>
              <w:tabs>
                <w:tab w:val="right" w:pos="1332"/>
              </w:tabs>
              <w:jc w:val="left"/>
              <w:rPr>
                <w:sz w:val="20"/>
              </w:rPr>
            </w:pPr>
            <w:r>
              <w:rPr>
                <w:sz w:val="20"/>
              </w:rPr>
              <w:t>Utgiftsområde</w:t>
            </w:r>
            <w:r>
              <w:rPr>
                <w:sz w:val="20"/>
              </w:rPr>
              <w:tab/>
              <w:t>15</w:t>
            </w:r>
          </w:p>
        </w:tc>
        <w:tc>
          <w:tcPr>
            <w:tcW w:w="5216" w:type="dxa"/>
            <w:tcBorders>
              <w:top w:val="single" w:sz="6" w:space="0" w:color="auto"/>
              <w:bottom w:val="single" w:sz="6" w:space="0" w:color="auto"/>
            </w:tcBorders>
            <w:vAlign w:val="bottom"/>
          </w:tcPr>
          <w:p w14:paraId="24EDDAA2" w14:textId="77777777" w:rsidR="00537842" w:rsidRDefault="00537842" w:rsidP="00A151F3">
            <w:pPr>
              <w:pStyle w:val="TabellRader"/>
              <w:jc w:val="left"/>
              <w:rPr>
                <w:sz w:val="20"/>
              </w:rPr>
            </w:pPr>
            <w:r>
              <w:rPr>
                <w:sz w:val="20"/>
              </w:rPr>
              <w:t>Studiestöd</w:t>
            </w:r>
          </w:p>
        </w:tc>
        <w:tc>
          <w:tcPr>
            <w:tcW w:w="1531" w:type="dxa"/>
            <w:tcBorders>
              <w:top w:val="single" w:sz="6" w:space="0" w:color="auto"/>
              <w:bottom w:val="single" w:sz="6" w:space="0" w:color="auto"/>
            </w:tcBorders>
          </w:tcPr>
          <w:p w14:paraId="53E94820" w14:textId="6551457B" w:rsidR="00537842" w:rsidRPr="00A151F3" w:rsidRDefault="00537842" w:rsidP="00537842">
            <w:pPr>
              <w:pStyle w:val="TabellRader"/>
              <w:rPr>
                <w:sz w:val="20"/>
              </w:rPr>
            </w:pPr>
            <w:r w:rsidRPr="00A151F3">
              <w:rPr>
                <w:sz w:val="20"/>
              </w:rPr>
              <w:t>25</w:t>
            </w:r>
            <w:r w:rsidRPr="00A151F3">
              <w:rPr>
                <w:rFonts w:ascii="Cambria" w:hAnsi="Cambria" w:cs="Cambria"/>
                <w:sz w:val="20"/>
              </w:rPr>
              <w:t> </w:t>
            </w:r>
            <w:r w:rsidRPr="00A151F3">
              <w:rPr>
                <w:sz w:val="20"/>
              </w:rPr>
              <w:t>508 400</w:t>
            </w:r>
          </w:p>
        </w:tc>
      </w:tr>
      <w:tr w:rsidR="00537842" w:rsidRPr="009D0BF0" w14:paraId="2A12A510" w14:textId="77777777" w:rsidTr="00537842">
        <w:tc>
          <w:tcPr>
            <w:tcW w:w="2268" w:type="dxa"/>
            <w:tcBorders>
              <w:top w:val="single" w:sz="6" w:space="0" w:color="auto"/>
              <w:bottom w:val="single" w:sz="6" w:space="0" w:color="auto"/>
            </w:tcBorders>
            <w:tcMar>
              <w:left w:w="0" w:type="dxa"/>
            </w:tcMar>
            <w:vAlign w:val="bottom"/>
          </w:tcPr>
          <w:p w14:paraId="6459D443" w14:textId="77777777" w:rsidR="00537842" w:rsidRDefault="00537842" w:rsidP="00A151F3">
            <w:pPr>
              <w:pStyle w:val="TabellRader"/>
              <w:tabs>
                <w:tab w:val="right" w:pos="1332"/>
              </w:tabs>
              <w:jc w:val="left"/>
              <w:rPr>
                <w:sz w:val="20"/>
              </w:rPr>
            </w:pPr>
            <w:r>
              <w:rPr>
                <w:sz w:val="20"/>
              </w:rPr>
              <w:t>Utgiftsområde</w:t>
            </w:r>
            <w:r>
              <w:rPr>
                <w:sz w:val="20"/>
              </w:rPr>
              <w:tab/>
              <w:t>16</w:t>
            </w:r>
          </w:p>
        </w:tc>
        <w:tc>
          <w:tcPr>
            <w:tcW w:w="5216" w:type="dxa"/>
            <w:tcBorders>
              <w:top w:val="single" w:sz="6" w:space="0" w:color="auto"/>
              <w:bottom w:val="single" w:sz="6" w:space="0" w:color="auto"/>
            </w:tcBorders>
            <w:vAlign w:val="bottom"/>
          </w:tcPr>
          <w:p w14:paraId="6530F477" w14:textId="77777777" w:rsidR="00537842" w:rsidRDefault="00537842" w:rsidP="00A151F3">
            <w:pPr>
              <w:pStyle w:val="TabellRader"/>
              <w:jc w:val="left"/>
              <w:rPr>
                <w:sz w:val="20"/>
              </w:rPr>
            </w:pPr>
            <w:r>
              <w:rPr>
                <w:sz w:val="20"/>
              </w:rPr>
              <w:t>Utbildning och universitetsforskning</w:t>
            </w:r>
          </w:p>
        </w:tc>
        <w:tc>
          <w:tcPr>
            <w:tcW w:w="1531" w:type="dxa"/>
            <w:tcBorders>
              <w:top w:val="single" w:sz="6" w:space="0" w:color="auto"/>
              <w:bottom w:val="single" w:sz="6" w:space="0" w:color="auto"/>
            </w:tcBorders>
          </w:tcPr>
          <w:p w14:paraId="221F692D" w14:textId="681BA21C" w:rsidR="00537842" w:rsidRPr="00A151F3" w:rsidRDefault="00537842" w:rsidP="00537842">
            <w:pPr>
              <w:pStyle w:val="TabellRader"/>
              <w:rPr>
                <w:sz w:val="20"/>
              </w:rPr>
            </w:pPr>
            <w:r w:rsidRPr="00A151F3">
              <w:rPr>
                <w:sz w:val="20"/>
              </w:rPr>
              <w:t>83</w:t>
            </w:r>
            <w:r w:rsidRPr="00A151F3">
              <w:rPr>
                <w:rFonts w:ascii="Cambria" w:hAnsi="Cambria" w:cs="Cambria"/>
                <w:sz w:val="20"/>
              </w:rPr>
              <w:t> </w:t>
            </w:r>
            <w:r w:rsidRPr="00A151F3">
              <w:rPr>
                <w:sz w:val="20"/>
              </w:rPr>
              <w:t>315 865</w:t>
            </w:r>
          </w:p>
        </w:tc>
      </w:tr>
      <w:tr w:rsidR="00537842" w:rsidRPr="009D0BF0" w14:paraId="6B702E11" w14:textId="77777777" w:rsidTr="00537842">
        <w:tc>
          <w:tcPr>
            <w:tcW w:w="2268" w:type="dxa"/>
            <w:tcBorders>
              <w:top w:val="single" w:sz="6" w:space="0" w:color="auto"/>
              <w:bottom w:val="single" w:sz="6" w:space="0" w:color="auto"/>
            </w:tcBorders>
            <w:tcMar>
              <w:left w:w="0" w:type="dxa"/>
            </w:tcMar>
            <w:vAlign w:val="bottom"/>
          </w:tcPr>
          <w:p w14:paraId="285315C1" w14:textId="77777777" w:rsidR="00537842" w:rsidRDefault="00537842" w:rsidP="00A151F3">
            <w:pPr>
              <w:pStyle w:val="TabellRader"/>
              <w:tabs>
                <w:tab w:val="right" w:pos="1332"/>
              </w:tabs>
              <w:jc w:val="left"/>
              <w:rPr>
                <w:sz w:val="20"/>
              </w:rPr>
            </w:pPr>
            <w:r>
              <w:rPr>
                <w:sz w:val="20"/>
              </w:rPr>
              <w:t>Utgiftsområde</w:t>
            </w:r>
            <w:r>
              <w:rPr>
                <w:sz w:val="20"/>
              </w:rPr>
              <w:tab/>
              <w:t>17</w:t>
            </w:r>
          </w:p>
        </w:tc>
        <w:tc>
          <w:tcPr>
            <w:tcW w:w="5216" w:type="dxa"/>
            <w:tcBorders>
              <w:top w:val="single" w:sz="6" w:space="0" w:color="auto"/>
              <w:bottom w:val="single" w:sz="6" w:space="0" w:color="auto"/>
            </w:tcBorders>
            <w:vAlign w:val="bottom"/>
          </w:tcPr>
          <w:p w14:paraId="167656C5" w14:textId="77777777" w:rsidR="00537842" w:rsidRDefault="00537842" w:rsidP="00A151F3">
            <w:pPr>
              <w:pStyle w:val="TabellRader"/>
              <w:jc w:val="left"/>
              <w:rPr>
                <w:sz w:val="20"/>
              </w:rPr>
            </w:pPr>
            <w:r>
              <w:rPr>
                <w:sz w:val="20"/>
              </w:rPr>
              <w:t>Kultur, medier, trossamfund och fritid</w:t>
            </w:r>
          </w:p>
        </w:tc>
        <w:tc>
          <w:tcPr>
            <w:tcW w:w="1531" w:type="dxa"/>
            <w:tcBorders>
              <w:top w:val="single" w:sz="6" w:space="0" w:color="auto"/>
              <w:bottom w:val="single" w:sz="6" w:space="0" w:color="auto"/>
            </w:tcBorders>
          </w:tcPr>
          <w:p w14:paraId="54EB8C3F" w14:textId="1343C0C7" w:rsidR="00537842" w:rsidRPr="00A151F3" w:rsidRDefault="00537842" w:rsidP="00537842">
            <w:pPr>
              <w:pStyle w:val="TabellRader"/>
              <w:rPr>
                <w:sz w:val="20"/>
              </w:rPr>
            </w:pPr>
            <w:r w:rsidRPr="00A151F3">
              <w:rPr>
                <w:sz w:val="20"/>
              </w:rPr>
              <w:t>16</w:t>
            </w:r>
            <w:r w:rsidRPr="00A151F3">
              <w:rPr>
                <w:rFonts w:ascii="Cambria" w:hAnsi="Cambria" w:cs="Cambria"/>
                <w:sz w:val="20"/>
              </w:rPr>
              <w:t> </w:t>
            </w:r>
            <w:r w:rsidRPr="00A151F3">
              <w:rPr>
                <w:sz w:val="20"/>
              </w:rPr>
              <w:t>061 280</w:t>
            </w:r>
          </w:p>
        </w:tc>
      </w:tr>
      <w:tr w:rsidR="00537842" w:rsidRPr="009D0BF0" w14:paraId="244B34B7" w14:textId="77777777" w:rsidTr="000619D4">
        <w:tc>
          <w:tcPr>
            <w:tcW w:w="2268" w:type="dxa"/>
            <w:tcBorders>
              <w:top w:val="single" w:sz="6" w:space="0" w:color="auto"/>
              <w:bottom w:val="single" w:sz="6" w:space="0" w:color="auto"/>
            </w:tcBorders>
            <w:tcMar>
              <w:left w:w="0" w:type="dxa"/>
            </w:tcMar>
          </w:tcPr>
          <w:p w14:paraId="49A43291" w14:textId="77777777" w:rsidR="00537842" w:rsidRDefault="00537842" w:rsidP="00A151F3">
            <w:pPr>
              <w:pStyle w:val="TabellRader"/>
              <w:tabs>
                <w:tab w:val="right" w:pos="1332"/>
              </w:tabs>
              <w:jc w:val="left"/>
              <w:rPr>
                <w:sz w:val="20"/>
              </w:rPr>
            </w:pPr>
            <w:r>
              <w:rPr>
                <w:sz w:val="20"/>
              </w:rPr>
              <w:t>Utgiftsområde</w:t>
            </w:r>
            <w:r>
              <w:rPr>
                <w:sz w:val="20"/>
              </w:rPr>
              <w:tab/>
              <w:t>18</w:t>
            </w:r>
          </w:p>
        </w:tc>
        <w:tc>
          <w:tcPr>
            <w:tcW w:w="5216" w:type="dxa"/>
            <w:tcBorders>
              <w:top w:val="single" w:sz="6" w:space="0" w:color="auto"/>
              <w:bottom w:val="single" w:sz="6" w:space="0" w:color="auto"/>
            </w:tcBorders>
            <w:vAlign w:val="bottom"/>
          </w:tcPr>
          <w:p w14:paraId="3B34D033" w14:textId="77777777" w:rsidR="00537842" w:rsidRDefault="00537842" w:rsidP="00A151F3">
            <w:pPr>
              <w:pStyle w:val="TabellRader"/>
              <w:jc w:val="left"/>
              <w:rPr>
                <w:sz w:val="20"/>
              </w:rPr>
            </w:pPr>
            <w:r>
              <w:rPr>
                <w:sz w:val="20"/>
              </w:rPr>
              <w:t>Samhällsplanering, bostadsförsörjning och byggande samt konsumentpolitik</w:t>
            </w:r>
          </w:p>
        </w:tc>
        <w:tc>
          <w:tcPr>
            <w:tcW w:w="1531" w:type="dxa"/>
            <w:tcBorders>
              <w:top w:val="single" w:sz="6" w:space="0" w:color="auto"/>
              <w:bottom w:val="single" w:sz="6" w:space="0" w:color="auto"/>
            </w:tcBorders>
            <w:vAlign w:val="bottom"/>
          </w:tcPr>
          <w:p w14:paraId="7424011A" w14:textId="4FA04C27" w:rsidR="00537842" w:rsidRPr="00A151F3" w:rsidRDefault="00537842" w:rsidP="00537842">
            <w:pPr>
              <w:pStyle w:val="TabellRader"/>
              <w:rPr>
                <w:sz w:val="20"/>
              </w:rPr>
            </w:pPr>
            <w:r w:rsidRPr="00A151F3">
              <w:rPr>
                <w:sz w:val="20"/>
              </w:rPr>
              <w:t>3</w:t>
            </w:r>
            <w:r w:rsidRPr="00A151F3">
              <w:rPr>
                <w:rFonts w:ascii="Cambria" w:hAnsi="Cambria" w:cs="Cambria"/>
                <w:sz w:val="20"/>
              </w:rPr>
              <w:t> </w:t>
            </w:r>
            <w:r w:rsidRPr="00A151F3">
              <w:rPr>
                <w:sz w:val="20"/>
              </w:rPr>
              <w:t>726 522</w:t>
            </w:r>
          </w:p>
        </w:tc>
      </w:tr>
      <w:tr w:rsidR="00537842" w:rsidRPr="009D0BF0" w14:paraId="73C657CA" w14:textId="77777777" w:rsidTr="00537842">
        <w:tc>
          <w:tcPr>
            <w:tcW w:w="2268" w:type="dxa"/>
            <w:tcBorders>
              <w:top w:val="single" w:sz="6" w:space="0" w:color="auto"/>
              <w:bottom w:val="single" w:sz="6" w:space="0" w:color="auto"/>
            </w:tcBorders>
            <w:tcMar>
              <w:left w:w="0" w:type="dxa"/>
            </w:tcMar>
            <w:vAlign w:val="bottom"/>
          </w:tcPr>
          <w:p w14:paraId="7432041A" w14:textId="77777777" w:rsidR="00537842" w:rsidRDefault="00537842" w:rsidP="00A151F3">
            <w:pPr>
              <w:pStyle w:val="TabellRader"/>
              <w:tabs>
                <w:tab w:val="right" w:pos="1332"/>
              </w:tabs>
              <w:jc w:val="left"/>
              <w:rPr>
                <w:sz w:val="20"/>
              </w:rPr>
            </w:pPr>
            <w:r>
              <w:rPr>
                <w:sz w:val="20"/>
              </w:rPr>
              <w:t>Utgiftsområde</w:t>
            </w:r>
            <w:r>
              <w:rPr>
                <w:sz w:val="20"/>
              </w:rPr>
              <w:tab/>
              <w:t>19</w:t>
            </w:r>
          </w:p>
        </w:tc>
        <w:tc>
          <w:tcPr>
            <w:tcW w:w="5216" w:type="dxa"/>
            <w:tcBorders>
              <w:top w:val="single" w:sz="6" w:space="0" w:color="auto"/>
              <w:bottom w:val="single" w:sz="6" w:space="0" w:color="auto"/>
            </w:tcBorders>
            <w:vAlign w:val="bottom"/>
          </w:tcPr>
          <w:p w14:paraId="3DD45F6B" w14:textId="77777777" w:rsidR="00537842" w:rsidRDefault="00537842" w:rsidP="00A151F3">
            <w:pPr>
              <w:pStyle w:val="TabellRader"/>
              <w:jc w:val="left"/>
              <w:rPr>
                <w:sz w:val="20"/>
              </w:rPr>
            </w:pPr>
            <w:r>
              <w:rPr>
                <w:sz w:val="20"/>
              </w:rPr>
              <w:t>Regional tillväxt</w:t>
            </w:r>
          </w:p>
        </w:tc>
        <w:tc>
          <w:tcPr>
            <w:tcW w:w="1531" w:type="dxa"/>
            <w:tcBorders>
              <w:top w:val="single" w:sz="6" w:space="0" w:color="auto"/>
              <w:bottom w:val="single" w:sz="6" w:space="0" w:color="auto"/>
            </w:tcBorders>
          </w:tcPr>
          <w:p w14:paraId="175D5D05" w14:textId="7D7954E1" w:rsidR="00537842" w:rsidRPr="00A151F3" w:rsidRDefault="00537842" w:rsidP="00537842">
            <w:pPr>
              <w:pStyle w:val="TabellRader"/>
              <w:rPr>
                <w:sz w:val="20"/>
              </w:rPr>
            </w:pPr>
            <w:r w:rsidRPr="00A151F3">
              <w:rPr>
                <w:sz w:val="20"/>
              </w:rPr>
              <w:t>3</w:t>
            </w:r>
            <w:r w:rsidRPr="00A151F3">
              <w:rPr>
                <w:rFonts w:ascii="Cambria" w:hAnsi="Cambria" w:cs="Cambria"/>
                <w:sz w:val="20"/>
              </w:rPr>
              <w:t> </w:t>
            </w:r>
            <w:r w:rsidRPr="00A151F3">
              <w:rPr>
                <w:sz w:val="20"/>
              </w:rPr>
              <w:t>672 525</w:t>
            </w:r>
          </w:p>
        </w:tc>
      </w:tr>
      <w:tr w:rsidR="00537842" w:rsidRPr="009D0BF0" w14:paraId="0D28DF3E" w14:textId="77777777" w:rsidTr="00537842">
        <w:tc>
          <w:tcPr>
            <w:tcW w:w="2268" w:type="dxa"/>
            <w:tcBorders>
              <w:top w:val="single" w:sz="6" w:space="0" w:color="auto"/>
              <w:bottom w:val="single" w:sz="6" w:space="0" w:color="auto"/>
            </w:tcBorders>
            <w:tcMar>
              <w:left w:w="0" w:type="dxa"/>
            </w:tcMar>
            <w:vAlign w:val="bottom"/>
          </w:tcPr>
          <w:p w14:paraId="1B22CB75" w14:textId="77777777" w:rsidR="00537842" w:rsidRDefault="00537842" w:rsidP="00A151F3">
            <w:pPr>
              <w:pStyle w:val="TabellRader"/>
              <w:tabs>
                <w:tab w:val="right" w:pos="1332"/>
              </w:tabs>
              <w:jc w:val="left"/>
              <w:rPr>
                <w:sz w:val="20"/>
              </w:rPr>
            </w:pPr>
            <w:r>
              <w:rPr>
                <w:sz w:val="20"/>
              </w:rPr>
              <w:t>Utgiftsområde</w:t>
            </w:r>
            <w:r>
              <w:rPr>
                <w:sz w:val="20"/>
              </w:rPr>
              <w:tab/>
              <w:t>20</w:t>
            </w:r>
          </w:p>
        </w:tc>
        <w:tc>
          <w:tcPr>
            <w:tcW w:w="5216" w:type="dxa"/>
            <w:tcBorders>
              <w:top w:val="single" w:sz="6" w:space="0" w:color="auto"/>
              <w:bottom w:val="single" w:sz="6" w:space="0" w:color="auto"/>
            </w:tcBorders>
            <w:vAlign w:val="bottom"/>
          </w:tcPr>
          <w:p w14:paraId="20E410B6" w14:textId="77777777" w:rsidR="00537842" w:rsidRDefault="00537842" w:rsidP="00A151F3">
            <w:pPr>
              <w:pStyle w:val="TabellRader"/>
              <w:jc w:val="left"/>
              <w:rPr>
                <w:sz w:val="20"/>
              </w:rPr>
            </w:pPr>
            <w:r>
              <w:rPr>
                <w:sz w:val="20"/>
              </w:rPr>
              <w:t>Allmän miljö- och naturvård</w:t>
            </w:r>
          </w:p>
        </w:tc>
        <w:tc>
          <w:tcPr>
            <w:tcW w:w="1531" w:type="dxa"/>
            <w:tcBorders>
              <w:top w:val="single" w:sz="6" w:space="0" w:color="auto"/>
              <w:bottom w:val="single" w:sz="6" w:space="0" w:color="auto"/>
            </w:tcBorders>
          </w:tcPr>
          <w:p w14:paraId="6861DB59" w14:textId="09986A3C" w:rsidR="00537842" w:rsidRPr="00A151F3" w:rsidRDefault="00537842" w:rsidP="00537842">
            <w:pPr>
              <w:pStyle w:val="TabellRader"/>
              <w:rPr>
                <w:sz w:val="20"/>
              </w:rPr>
            </w:pPr>
            <w:r w:rsidRPr="00A151F3">
              <w:rPr>
                <w:sz w:val="20"/>
              </w:rPr>
              <w:t>12</w:t>
            </w:r>
            <w:r w:rsidRPr="00A151F3">
              <w:rPr>
                <w:rFonts w:ascii="Cambria" w:hAnsi="Cambria" w:cs="Cambria"/>
                <w:sz w:val="20"/>
              </w:rPr>
              <w:t> </w:t>
            </w:r>
            <w:r w:rsidRPr="00A151F3">
              <w:rPr>
                <w:sz w:val="20"/>
              </w:rPr>
              <w:t>571 183</w:t>
            </w:r>
          </w:p>
        </w:tc>
      </w:tr>
      <w:tr w:rsidR="00537842" w:rsidRPr="009D0BF0" w14:paraId="73EE076B" w14:textId="77777777" w:rsidTr="00537842">
        <w:tc>
          <w:tcPr>
            <w:tcW w:w="2268" w:type="dxa"/>
            <w:tcBorders>
              <w:top w:val="single" w:sz="6" w:space="0" w:color="auto"/>
              <w:bottom w:val="single" w:sz="6" w:space="0" w:color="auto"/>
            </w:tcBorders>
            <w:tcMar>
              <w:left w:w="0" w:type="dxa"/>
            </w:tcMar>
            <w:vAlign w:val="bottom"/>
          </w:tcPr>
          <w:p w14:paraId="7409154D" w14:textId="77777777" w:rsidR="00537842" w:rsidRDefault="00537842" w:rsidP="00A151F3">
            <w:pPr>
              <w:pStyle w:val="TabellRader"/>
              <w:tabs>
                <w:tab w:val="right" w:pos="1332"/>
              </w:tabs>
              <w:jc w:val="left"/>
              <w:rPr>
                <w:sz w:val="20"/>
              </w:rPr>
            </w:pPr>
            <w:r>
              <w:rPr>
                <w:sz w:val="20"/>
              </w:rPr>
              <w:t>Utgiftsområde</w:t>
            </w:r>
            <w:r>
              <w:rPr>
                <w:sz w:val="20"/>
              </w:rPr>
              <w:tab/>
              <w:t>21</w:t>
            </w:r>
          </w:p>
        </w:tc>
        <w:tc>
          <w:tcPr>
            <w:tcW w:w="5216" w:type="dxa"/>
            <w:tcBorders>
              <w:top w:val="single" w:sz="6" w:space="0" w:color="auto"/>
              <w:bottom w:val="single" w:sz="6" w:space="0" w:color="auto"/>
            </w:tcBorders>
            <w:vAlign w:val="bottom"/>
          </w:tcPr>
          <w:p w14:paraId="1B832BA1" w14:textId="77777777" w:rsidR="00537842" w:rsidRDefault="00537842" w:rsidP="00A151F3">
            <w:pPr>
              <w:pStyle w:val="TabellRader"/>
              <w:jc w:val="left"/>
              <w:rPr>
                <w:sz w:val="20"/>
              </w:rPr>
            </w:pPr>
            <w:r>
              <w:rPr>
                <w:sz w:val="20"/>
              </w:rPr>
              <w:t>Energi</w:t>
            </w:r>
          </w:p>
        </w:tc>
        <w:tc>
          <w:tcPr>
            <w:tcW w:w="1531" w:type="dxa"/>
            <w:tcBorders>
              <w:top w:val="single" w:sz="6" w:space="0" w:color="auto"/>
              <w:bottom w:val="single" w:sz="6" w:space="0" w:color="auto"/>
            </w:tcBorders>
          </w:tcPr>
          <w:p w14:paraId="122D6E52" w14:textId="296FF4DF" w:rsidR="00537842" w:rsidRPr="00A151F3" w:rsidRDefault="00537842" w:rsidP="00537842">
            <w:pPr>
              <w:pStyle w:val="TabellRader"/>
              <w:rPr>
                <w:sz w:val="20"/>
              </w:rPr>
            </w:pPr>
            <w:r w:rsidRPr="00A151F3">
              <w:rPr>
                <w:sz w:val="20"/>
              </w:rPr>
              <w:t>3</w:t>
            </w:r>
            <w:r w:rsidRPr="00A151F3">
              <w:rPr>
                <w:rFonts w:ascii="Cambria" w:hAnsi="Cambria" w:cs="Cambria"/>
                <w:sz w:val="20"/>
              </w:rPr>
              <w:t> </w:t>
            </w:r>
            <w:r w:rsidRPr="00A151F3">
              <w:rPr>
                <w:sz w:val="20"/>
              </w:rPr>
              <w:t>468 932</w:t>
            </w:r>
          </w:p>
        </w:tc>
      </w:tr>
      <w:tr w:rsidR="00537842" w:rsidRPr="009D0BF0" w14:paraId="5240FD5D" w14:textId="77777777" w:rsidTr="00537842">
        <w:tc>
          <w:tcPr>
            <w:tcW w:w="2268" w:type="dxa"/>
            <w:tcBorders>
              <w:top w:val="single" w:sz="6" w:space="0" w:color="auto"/>
              <w:bottom w:val="single" w:sz="6" w:space="0" w:color="auto"/>
            </w:tcBorders>
            <w:tcMar>
              <w:left w:w="0" w:type="dxa"/>
            </w:tcMar>
            <w:vAlign w:val="bottom"/>
          </w:tcPr>
          <w:p w14:paraId="0D9F8697" w14:textId="77777777" w:rsidR="00537842" w:rsidRDefault="00537842" w:rsidP="00A151F3">
            <w:pPr>
              <w:pStyle w:val="TabellRader"/>
              <w:tabs>
                <w:tab w:val="right" w:pos="1332"/>
              </w:tabs>
              <w:jc w:val="left"/>
              <w:rPr>
                <w:sz w:val="20"/>
              </w:rPr>
            </w:pPr>
            <w:r>
              <w:rPr>
                <w:sz w:val="20"/>
              </w:rPr>
              <w:t>Utgiftsområde</w:t>
            </w:r>
            <w:r>
              <w:rPr>
                <w:sz w:val="20"/>
              </w:rPr>
              <w:tab/>
              <w:t>22</w:t>
            </w:r>
          </w:p>
        </w:tc>
        <w:tc>
          <w:tcPr>
            <w:tcW w:w="5216" w:type="dxa"/>
            <w:tcBorders>
              <w:top w:val="single" w:sz="6" w:space="0" w:color="auto"/>
              <w:bottom w:val="single" w:sz="6" w:space="0" w:color="auto"/>
            </w:tcBorders>
            <w:vAlign w:val="bottom"/>
          </w:tcPr>
          <w:p w14:paraId="3BFB05EE" w14:textId="77777777" w:rsidR="00537842" w:rsidRDefault="00537842" w:rsidP="00A151F3">
            <w:pPr>
              <w:pStyle w:val="TabellRader"/>
              <w:jc w:val="left"/>
              <w:rPr>
                <w:sz w:val="20"/>
              </w:rPr>
            </w:pPr>
            <w:r>
              <w:rPr>
                <w:sz w:val="20"/>
              </w:rPr>
              <w:t>Kommunikationer</w:t>
            </w:r>
          </w:p>
        </w:tc>
        <w:tc>
          <w:tcPr>
            <w:tcW w:w="1531" w:type="dxa"/>
            <w:tcBorders>
              <w:top w:val="single" w:sz="6" w:space="0" w:color="auto"/>
              <w:bottom w:val="single" w:sz="6" w:space="0" w:color="auto"/>
            </w:tcBorders>
          </w:tcPr>
          <w:p w14:paraId="281F4258" w14:textId="569257D7" w:rsidR="00537842" w:rsidRPr="00A151F3" w:rsidRDefault="00537842" w:rsidP="00537842">
            <w:pPr>
              <w:pStyle w:val="TabellRader"/>
              <w:rPr>
                <w:sz w:val="20"/>
              </w:rPr>
            </w:pPr>
            <w:r w:rsidRPr="00A151F3">
              <w:rPr>
                <w:sz w:val="20"/>
              </w:rPr>
              <w:t>61</w:t>
            </w:r>
            <w:r w:rsidRPr="00A151F3">
              <w:rPr>
                <w:rFonts w:ascii="Cambria" w:hAnsi="Cambria" w:cs="Cambria"/>
                <w:sz w:val="20"/>
              </w:rPr>
              <w:t> </w:t>
            </w:r>
            <w:r w:rsidRPr="00A151F3">
              <w:rPr>
                <w:sz w:val="20"/>
              </w:rPr>
              <w:t>295 946</w:t>
            </w:r>
          </w:p>
        </w:tc>
      </w:tr>
      <w:tr w:rsidR="00537842" w:rsidRPr="009D0BF0" w14:paraId="7F4859F5" w14:textId="77777777" w:rsidTr="00537842">
        <w:tc>
          <w:tcPr>
            <w:tcW w:w="2268" w:type="dxa"/>
            <w:tcBorders>
              <w:top w:val="single" w:sz="6" w:space="0" w:color="auto"/>
              <w:bottom w:val="single" w:sz="6" w:space="0" w:color="auto"/>
            </w:tcBorders>
            <w:tcMar>
              <w:left w:w="0" w:type="dxa"/>
            </w:tcMar>
            <w:vAlign w:val="bottom"/>
          </w:tcPr>
          <w:p w14:paraId="2244B8FF" w14:textId="77777777" w:rsidR="00537842" w:rsidRDefault="00537842" w:rsidP="00A151F3">
            <w:pPr>
              <w:pStyle w:val="TabellRader"/>
              <w:tabs>
                <w:tab w:val="right" w:pos="1332"/>
              </w:tabs>
              <w:jc w:val="left"/>
              <w:rPr>
                <w:sz w:val="20"/>
              </w:rPr>
            </w:pPr>
            <w:r>
              <w:rPr>
                <w:sz w:val="20"/>
              </w:rPr>
              <w:t>Utgiftsområde</w:t>
            </w:r>
            <w:r>
              <w:rPr>
                <w:sz w:val="20"/>
              </w:rPr>
              <w:tab/>
              <w:t>23</w:t>
            </w:r>
          </w:p>
        </w:tc>
        <w:tc>
          <w:tcPr>
            <w:tcW w:w="5216" w:type="dxa"/>
            <w:tcBorders>
              <w:top w:val="single" w:sz="6" w:space="0" w:color="auto"/>
              <w:bottom w:val="single" w:sz="6" w:space="0" w:color="auto"/>
            </w:tcBorders>
            <w:vAlign w:val="bottom"/>
          </w:tcPr>
          <w:p w14:paraId="4179CACE" w14:textId="77777777" w:rsidR="00537842" w:rsidRDefault="00537842" w:rsidP="00A151F3">
            <w:pPr>
              <w:pStyle w:val="TabellRader"/>
              <w:jc w:val="left"/>
              <w:rPr>
                <w:sz w:val="20"/>
              </w:rPr>
            </w:pPr>
            <w:r>
              <w:rPr>
                <w:sz w:val="20"/>
              </w:rPr>
              <w:t>Areella näringar, landsbygd och livsmedel</w:t>
            </w:r>
          </w:p>
        </w:tc>
        <w:tc>
          <w:tcPr>
            <w:tcW w:w="1531" w:type="dxa"/>
            <w:tcBorders>
              <w:top w:val="single" w:sz="6" w:space="0" w:color="auto"/>
              <w:bottom w:val="single" w:sz="6" w:space="0" w:color="auto"/>
            </w:tcBorders>
          </w:tcPr>
          <w:p w14:paraId="78661534" w14:textId="626D305D" w:rsidR="00537842" w:rsidRPr="00A151F3" w:rsidRDefault="00537842" w:rsidP="00537842">
            <w:pPr>
              <w:pStyle w:val="TabellRader"/>
              <w:rPr>
                <w:sz w:val="20"/>
              </w:rPr>
            </w:pPr>
            <w:r w:rsidRPr="00A151F3">
              <w:rPr>
                <w:sz w:val="20"/>
              </w:rPr>
              <w:t>19</w:t>
            </w:r>
            <w:r w:rsidRPr="00A151F3">
              <w:rPr>
                <w:rFonts w:ascii="Cambria" w:hAnsi="Cambria" w:cs="Cambria"/>
                <w:sz w:val="20"/>
              </w:rPr>
              <w:t> </w:t>
            </w:r>
            <w:r w:rsidRPr="00A151F3">
              <w:rPr>
                <w:sz w:val="20"/>
              </w:rPr>
              <w:t>790 236</w:t>
            </w:r>
          </w:p>
        </w:tc>
      </w:tr>
      <w:tr w:rsidR="00537842" w:rsidRPr="009D0BF0" w14:paraId="2A795917" w14:textId="77777777" w:rsidTr="00537842">
        <w:tc>
          <w:tcPr>
            <w:tcW w:w="2268" w:type="dxa"/>
            <w:tcBorders>
              <w:top w:val="single" w:sz="6" w:space="0" w:color="auto"/>
              <w:bottom w:val="single" w:sz="6" w:space="0" w:color="auto"/>
            </w:tcBorders>
            <w:tcMar>
              <w:left w:w="0" w:type="dxa"/>
            </w:tcMar>
            <w:vAlign w:val="bottom"/>
          </w:tcPr>
          <w:p w14:paraId="15B005C4" w14:textId="77777777" w:rsidR="00537842" w:rsidRDefault="00537842" w:rsidP="00A151F3">
            <w:pPr>
              <w:pStyle w:val="TabellRader"/>
              <w:tabs>
                <w:tab w:val="right" w:pos="1332"/>
              </w:tabs>
              <w:jc w:val="left"/>
              <w:rPr>
                <w:sz w:val="20"/>
              </w:rPr>
            </w:pPr>
            <w:r>
              <w:rPr>
                <w:sz w:val="20"/>
              </w:rPr>
              <w:t>Utgiftsområde</w:t>
            </w:r>
            <w:r>
              <w:rPr>
                <w:sz w:val="20"/>
              </w:rPr>
              <w:tab/>
              <w:t>24</w:t>
            </w:r>
          </w:p>
        </w:tc>
        <w:tc>
          <w:tcPr>
            <w:tcW w:w="5216" w:type="dxa"/>
            <w:tcBorders>
              <w:top w:val="single" w:sz="6" w:space="0" w:color="auto"/>
              <w:bottom w:val="single" w:sz="6" w:space="0" w:color="auto"/>
            </w:tcBorders>
            <w:vAlign w:val="bottom"/>
          </w:tcPr>
          <w:p w14:paraId="1CD9EA20" w14:textId="77777777" w:rsidR="00537842" w:rsidRDefault="00537842" w:rsidP="00A151F3">
            <w:pPr>
              <w:pStyle w:val="TabellRader"/>
              <w:jc w:val="left"/>
              <w:rPr>
                <w:sz w:val="20"/>
              </w:rPr>
            </w:pPr>
            <w:r>
              <w:rPr>
                <w:sz w:val="20"/>
              </w:rPr>
              <w:t>Näringsliv</w:t>
            </w:r>
          </w:p>
        </w:tc>
        <w:tc>
          <w:tcPr>
            <w:tcW w:w="1531" w:type="dxa"/>
            <w:tcBorders>
              <w:top w:val="single" w:sz="6" w:space="0" w:color="auto"/>
              <w:bottom w:val="single" w:sz="6" w:space="0" w:color="auto"/>
            </w:tcBorders>
          </w:tcPr>
          <w:p w14:paraId="6EF790C2" w14:textId="160030CC" w:rsidR="00537842" w:rsidRPr="00A151F3" w:rsidRDefault="00537842" w:rsidP="00537842">
            <w:pPr>
              <w:pStyle w:val="TabellRader"/>
              <w:rPr>
                <w:sz w:val="20"/>
              </w:rPr>
            </w:pPr>
            <w:r w:rsidRPr="00A151F3">
              <w:rPr>
                <w:sz w:val="20"/>
              </w:rPr>
              <w:t>7</w:t>
            </w:r>
            <w:r w:rsidRPr="00A151F3">
              <w:rPr>
                <w:rFonts w:ascii="Cambria" w:hAnsi="Cambria" w:cs="Cambria"/>
                <w:sz w:val="20"/>
              </w:rPr>
              <w:t> </w:t>
            </w:r>
            <w:r w:rsidRPr="00A151F3">
              <w:rPr>
                <w:sz w:val="20"/>
              </w:rPr>
              <w:t>263 863</w:t>
            </w:r>
          </w:p>
        </w:tc>
      </w:tr>
      <w:tr w:rsidR="00537842" w:rsidRPr="009D0BF0" w14:paraId="53C281B9" w14:textId="77777777" w:rsidTr="00537842">
        <w:tc>
          <w:tcPr>
            <w:tcW w:w="2268" w:type="dxa"/>
            <w:tcBorders>
              <w:top w:val="single" w:sz="6" w:space="0" w:color="auto"/>
              <w:bottom w:val="single" w:sz="6" w:space="0" w:color="auto"/>
            </w:tcBorders>
            <w:tcMar>
              <w:left w:w="0" w:type="dxa"/>
            </w:tcMar>
            <w:vAlign w:val="bottom"/>
          </w:tcPr>
          <w:p w14:paraId="0C5B8F84" w14:textId="77777777" w:rsidR="00537842" w:rsidRDefault="00537842" w:rsidP="00A151F3">
            <w:pPr>
              <w:pStyle w:val="TabellRader"/>
              <w:tabs>
                <w:tab w:val="right" w:pos="1332"/>
              </w:tabs>
              <w:jc w:val="left"/>
              <w:rPr>
                <w:sz w:val="20"/>
              </w:rPr>
            </w:pPr>
            <w:r>
              <w:rPr>
                <w:sz w:val="20"/>
              </w:rPr>
              <w:t>Utgiftsområde</w:t>
            </w:r>
            <w:r>
              <w:rPr>
                <w:sz w:val="20"/>
              </w:rPr>
              <w:tab/>
              <w:t>25</w:t>
            </w:r>
          </w:p>
        </w:tc>
        <w:tc>
          <w:tcPr>
            <w:tcW w:w="5216" w:type="dxa"/>
            <w:tcBorders>
              <w:top w:val="single" w:sz="6" w:space="0" w:color="auto"/>
              <w:bottom w:val="single" w:sz="6" w:space="0" w:color="auto"/>
            </w:tcBorders>
            <w:vAlign w:val="bottom"/>
          </w:tcPr>
          <w:p w14:paraId="2F9D6B5C" w14:textId="77777777" w:rsidR="00537842" w:rsidRDefault="00537842" w:rsidP="00A151F3">
            <w:pPr>
              <w:pStyle w:val="TabellRader"/>
              <w:jc w:val="left"/>
              <w:rPr>
                <w:sz w:val="20"/>
              </w:rPr>
            </w:pPr>
            <w:r>
              <w:rPr>
                <w:sz w:val="20"/>
              </w:rPr>
              <w:t>Allmänna bidrag till kommuner</w:t>
            </w:r>
          </w:p>
        </w:tc>
        <w:tc>
          <w:tcPr>
            <w:tcW w:w="1531" w:type="dxa"/>
            <w:tcBorders>
              <w:top w:val="single" w:sz="6" w:space="0" w:color="auto"/>
              <w:bottom w:val="single" w:sz="6" w:space="0" w:color="auto"/>
            </w:tcBorders>
          </w:tcPr>
          <w:p w14:paraId="452C68EF" w14:textId="7246A8D3" w:rsidR="00537842" w:rsidRPr="00A151F3" w:rsidRDefault="00537842" w:rsidP="00537842">
            <w:pPr>
              <w:pStyle w:val="TabellRader"/>
              <w:rPr>
                <w:sz w:val="20"/>
              </w:rPr>
            </w:pPr>
            <w:r w:rsidRPr="00A151F3">
              <w:rPr>
                <w:sz w:val="20"/>
              </w:rPr>
              <w:t>128</w:t>
            </w:r>
            <w:r w:rsidRPr="00A151F3">
              <w:rPr>
                <w:rFonts w:ascii="Cambria" w:hAnsi="Cambria" w:cs="Cambria"/>
                <w:sz w:val="20"/>
              </w:rPr>
              <w:t> </w:t>
            </w:r>
            <w:r w:rsidRPr="00A151F3">
              <w:rPr>
                <w:sz w:val="20"/>
              </w:rPr>
              <w:t>417 572</w:t>
            </w:r>
          </w:p>
        </w:tc>
      </w:tr>
      <w:tr w:rsidR="00537842" w:rsidRPr="009D0BF0" w14:paraId="0CBF6AA9" w14:textId="77777777" w:rsidTr="00537842">
        <w:tc>
          <w:tcPr>
            <w:tcW w:w="2268" w:type="dxa"/>
            <w:tcMar>
              <w:left w:w="0" w:type="dxa"/>
            </w:tcMar>
            <w:vAlign w:val="bottom"/>
          </w:tcPr>
          <w:p w14:paraId="67F77B6F" w14:textId="77777777" w:rsidR="00537842" w:rsidRDefault="00537842" w:rsidP="00A151F3">
            <w:pPr>
              <w:pStyle w:val="TabellRader"/>
              <w:tabs>
                <w:tab w:val="right" w:pos="1332"/>
              </w:tabs>
              <w:jc w:val="left"/>
              <w:rPr>
                <w:sz w:val="20"/>
              </w:rPr>
            </w:pPr>
            <w:r>
              <w:rPr>
                <w:sz w:val="20"/>
              </w:rPr>
              <w:t>Utgiftsområde</w:t>
            </w:r>
            <w:r>
              <w:rPr>
                <w:sz w:val="20"/>
              </w:rPr>
              <w:tab/>
              <w:t>26</w:t>
            </w:r>
          </w:p>
        </w:tc>
        <w:tc>
          <w:tcPr>
            <w:tcW w:w="5216" w:type="dxa"/>
            <w:vAlign w:val="bottom"/>
          </w:tcPr>
          <w:p w14:paraId="1C473A60" w14:textId="77777777" w:rsidR="00537842" w:rsidRDefault="00537842" w:rsidP="00A151F3">
            <w:pPr>
              <w:pStyle w:val="TabellRader"/>
              <w:jc w:val="left"/>
              <w:rPr>
                <w:sz w:val="20"/>
              </w:rPr>
            </w:pPr>
            <w:r>
              <w:rPr>
                <w:sz w:val="20"/>
              </w:rPr>
              <w:t>Statsskuldsräntor m.m.</w:t>
            </w:r>
          </w:p>
        </w:tc>
        <w:tc>
          <w:tcPr>
            <w:tcW w:w="1531" w:type="dxa"/>
          </w:tcPr>
          <w:p w14:paraId="739741AC" w14:textId="2C40A510" w:rsidR="00537842" w:rsidRPr="00A151F3" w:rsidRDefault="00537842" w:rsidP="00537842">
            <w:pPr>
              <w:pStyle w:val="TabellRader"/>
              <w:rPr>
                <w:sz w:val="20"/>
              </w:rPr>
            </w:pPr>
            <w:r w:rsidRPr="00A151F3">
              <w:rPr>
                <w:sz w:val="20"/>
              </w:rPr>
              <w:t>29</w:t>
            </w:r>
            <w:r w:rsidRPr="00A151F3">
              <w:rPr>
                <w:rFonts w:ascii="Cambria" w:hAnsi="Cambria" w:cs="Cambria"/>
                <w:sz w:val="20"/>
              </w:rPr>
              <w:t> </w:t>
            </w:r>
            <w:r w:rsidRPr="00A151F3">
              <w:rPr>
                <w:sz w:val="20"/>
              </w:rPr>
              <w:t>655 200</w:t>
            </w:r>
          </w:p>
        </w:tc>
      </w:tr>
      <w:tr w:rsidR="00537842" w:rsidRPr="009D0BF0" w14:paraId="401EBEB4" w14:textId="77777777" w:rsidTr="00537842">
        <w:tc>
          <w:tcPr>
            <w:tcW w:w="2268" w:type="dxa"/>
            <w:tcBorders>
              <w:top w:val="single" w:sz="6" w:space="0" w:color="auto"/>
              <w:bottom w:val="single" w:sz="6" w:space="0" w:color="auto"/>
            </w:tcBorders>
            <w:tcMar>
              <w:left w:w="0" w:type="dxa"/>
            </w:tcMar>
            <w:vAlign w:val="bottom"/>
          </w:tcPr>
          <w:p w14:paraId="266B7C95" w14:textId="77777777" w:rsidR="00537842" w:rsidRDefault="00537842" w:rsidP="00A151F3">
            <w:pPr>
              <w:pStyle w:val="TabellRader"/>
              <w:tabs>
                <w:tab w:val="right" w:pos="1332"/>
              </w:tabs>
              <w:jc w:val="left"/>
              <w:rPr>
                <w:sz w:val="20"/>
              </w:rPr>
            </w:pPr>
            <w:r>
              <w:rPr>
                <w:sz w:val="20"/>
              </w:rPr>
              <w:t>Utgiftsområde</w:t>
            </w:r>
            <w:r>
              <w:rPr>
                <w:sz w:val="20"/>
              </w:rPr>
              <w:tab/>
              <w:t>27</w:t>
            </w:r>
          </w:p>
        </w:tc>
        <w:tc>
          <w:tcPr>
            <w:tcW w:w="5216" w:type="dxa"/>
            <w:tcBorders>
              <w:top w:val="single" w:sz="6" w:space="0" w:color="auto"/>
              <w:bottom w:val="single" w:sz="6" w:space="0" w:color="auto"/>
            </w:tcBorders>
            <w:vAlign w:val="bottom"/>
          </w:tcPr>
          <w:p w14:paraId="049739E6" w14:textId="77777777" w:rsidR="00537842" w:rsidRDefault="00537842" w:rsidP="00A151F3">
            <w:pPr>
              <w:pStyle w:val="TabellRader"/>
              <w:jc w:val="left"/>
              <w:rPr>
                <w:sz w:val="20"/>
              </w:rPr>
            </w:pPr>
            <w:r>
              <w:rPr>
                <w:sz w:val="20"/>
              </w:rPr>
              <w:t>Avgiften till Europeiska unionen</w:t>
            </w:r>
          </w:p>
        </w:tc>
        <w:tc>
          <w:tcPr>
            <w:tcW w:w="1531" w:type="dxa"/>
            <w:tcBorders>
              <w:top w:val="single" w:sz="6" w:space="0" w:color="auto"/>
              <w:bottom w:val="single" w:sz="6" w:space="0" w:color="auto"/>
            </w:tcBorders>
          </w:tcPr>
          <w:p w14:paraId="3894D0E5" w14:textId="49DD4670" w:rsidR="00537842" w:rsidRPr="00A151F3" w:rsidRDefault="00537842" w:rsidP="00537842">
            <w:pPr>
              <w:pStyle w:val="TabellRader"/>
              <w:rPr>
                <w:sz w:val="20"/>
              </w:rPr>
            </w:pPr>
            <w:r w:rsidRPr="00A151F3">
              <w:rPr>
                <w:sz w:val="20"/>
              </w:rPr>
              <w:t>41</w:t>
            </w:r>
            <w:r w:rsidRPr="00A151F3">
              <w:rPr>
                <w:rFonts w:ascii="Cambria" w:hAnsi="Cambria" w:cs="Cambria"/>
                <w:sz w:val="20"/>
              </w:rPr>
              <w:t> </w:t>
            </w:r>
            <w:r w:rsidRPr="00A151F3">
              <w:rPr>
                <w:sz w:val="20"/>
              </w:rPr>
              <w:t>989 649</w:t>
            </w:r>
          </w:p>
        </w:tc>
      </w:tr>
      <w:tr w:rsidR="00537842" w14:paraId="42187CD8" w14:textId="77777777" w:rsidTr="00537842">
        <w:tc>
          <w:tcPr>
            <w:tcW w:w="7484" w:type="dxa"/>
            <w:gridSpan w:val="2"/>
            <w:tcMar>
              <w:left w:w="0" w:type="dxa"/>
            </w:tcMar>
            <w:vAlign w:val="bottom"/>
          </w:tcPr>
          <w:p w14:paraId="7686CD3D" w14:textId="77777777" w:rsidR="00537842" w:rsidRDefault="00537842" w:rsidP="00A151F3">
            <w:pPr>
              <w:pStyle w:val="TabellSummaText"/>
              <w:rPr>
                <w:sz w:val="20"/>
              </w:rPr>
            </w:pPr>
            <w:r>
              <w:rPr>
                <w:sz w:val="20"/>
              </w:rPr>
              <w:t>Summa utgiftsområden</w:t>
            </w:r>
          </w:p>
        </w:tc>
        <w:tc>
          <w:tcPr>
            <w:tcW w:w="1531" w:type="dxa"/>
            <w:vAlign w:val="bottom"/>
          </w:tcPr>
          <w:p w14:paraId="2C7C92CD" w14:textId="7ABBD8F3" w:rsidR="00537842" w:rsidRPr="00A151F3" w:rsidRDefault="00537842" w:rsidP="00537842">
            <w:pPr>
              <w:pStyle w:val="TabellRader"/>
              <w:rPr>
                <w:b/>
                <w:sz w:val="20"/>
              </w:rPr>
            </w:pPr>
            <w:r w:rsidRPr="00A151F3">
              <w:rPr>
                <w:b/>
                <w:sz w:val="20"/>
              </w:rPr>
              <w:t>1</w:t>
            </w:r>
            <w:r w:rsidRPr="00A151F3">
              <w:rPr>
                <w:rFonts w:ascii="Cambria" w:hAnsi="Cambria" w:cs="Cambria"/>
                <w:b/>
                <w:sz w:val="20"/>
              </w:rPr>
              <w:t> </w:t>
            </w:r>
            <w:r w:rsidRPr="00A151F3">
              <w:rPr>
                <w:b/>
                <w:sz w:val="20"/>
              </w:rPr>
              <w:t>062</w:t>
            </w:r>
            <w:r w:rsidRPr="00A151F3">
              <w:rPr>
                <w:rFonts w:ascii="Cambria" w:hAnsi="Cambria" w:cs="Cambria"/>
                <w:b/>
                <w:sz w:val="20"/>
              </w:rPr>
              <w:t> </w:t>
            </w:r>
            <w:r w:rsidRPr="00A151F3">
              <w:rPr>
                <w:b/>
                <w:sz w:val="20"/>
              </w:rPr>
              <w:t>385 804</w:t>
            </w:r>
          </w:p>
        </w:tc>
      </w:tr>
      <w:tr w:rsidR="007D08B2" w14:paraId="07833401" w14:textId="77777777" w:rsidTr="00537842">
        <w:tc>
          <w:tcPr>
            <w:tcW w:w="7484" w:type="dxa"/>
            <w:gridSpan w:val="2"/>
            <w:tcBorders>
              <w:top w:val="single" w:sz="12" w:space="0" w:color="auto"/>
              <w:bottom w:val="single" w:sz="12" w:space="0" w:color="auto"/>
            </w:tcBorders>
            <w:tcMar>
              <w:left w:w="0" w:type="dxa"/>
            </w:tcMar>
            <w:vAlign w:val="bottom"/>
          </w:tcPr>
          <w:p w14:paraId="407A310D" w14:textId="77777777" w:rsidR="007D08B2" w:rsidRDefault="007D08B2" w:rsidP="00A151F3">
            <w:pPr>
              <w:pStyle w:val="TabellRader"/>
              <w:jc w:val="left"/>
              <w:rPr>
                <w:sz w:val="20"/>
              </w:rPr>
            </w:pPr>
            <w:r>
              <w:rPr>
                <w:sz w:val="20"/>
              </w:rPr>
              <w:t>Minskning av anslagsbehållningar</w:t>
            </w:r>
          </w:p>
        </w:tc>
        <w:tc>
          <w:tcPr>
            <w:tcW w:w="1531" w:type="dxa"/>
            <w:tcBorders>
              <w:top w:val="single" w:sz="12" w:space="0" w:color="auto"/>
              <w:bottom w:val="single" w:sz="12" w:space="0" w:color="auto"/>
            </w:tcBorders>
            <w:vAlign w:val="bottom"/>
          </w:tcPr>
          <w:p w14:paraId="2AB89D9C" w14:textId="272E6B5E" w:rsidR="007D08B2" w:rsidRPr="00A151F3" w:rsidRDefault="008A2D7B" w:rsidP="0067606D">
            <w:pPr>
              <w:pStyle w:val="TabellRader"/>
              <w:rPr>
                <w:sz w:val="20"/>
              </w:rPr>
            </w:pPr>
            <w:r w:rsidRPr="00A151F3">
              <w:rPr>
                <w:sz w:val="20"/>
              </w:rPr>
              <w:t>-7</w:t>
            </w:r>
            <w:r w:rsidRPr="00A151F3">
              <w:rPr>
                <w:rFonts w:ascii="Cambria" w:hAnsi="Cambria" w:cs="Cambria"/>
                <w:sz w:val="20"/>
              </w:rPr>
              <w:t> </w:t>
            </w:r>
            <w:r w:rsidRPr="00A151F3">
              <w:rPr>
                <w:sz w:val="20"/>
              </w:rPr>
              <w:t>266 690</w:t>
            </w:r>
          </w:p>
        </w:tc>
      </w:tr>
      <w:tr w:rsidR="007D08B2" w14:paraId="26C00B30" w14:textId="77777777" w:rsidTr="00537842">
        <w:tc>
          <w:tcPr>
            <w:tcW w:w="7484" w:type="dxa"/>
            <w:gridSpan w:val="2"/>
            <w:tcBorders>
              <w:top w:val="single" w:sz="12" w:space="0" w:color="auto"/>
              <w:bottom w:val="single" w:sz="12" w:space="0" w:color="auto"/>
            </w:tcBorders>
            <w:tcMar>
              <w:left w:w="0" w:type="dxa"/>
            </w:tcMar>
            <w:vAlign w:val="bottom"/>
          </w:tcPr>
          <w:p w14:paraId="4F6EC508" w14:textId="77777777" w:rsidR="007D08B2" w:rsidRDefault="007D08B2" w:rsidP="00A151F3">
            <w:pPr>
              <w:pStyle w:val="TabellSummaText"/>
              <w:rPr>
                <w:sz w:val="20"/>
              </w:rPr>
            </w:pPr>
            <w:r>
              <w:rPr>
                <w:sz w:val="20"/>
              </w:rPr>
              <w:t>Summa utgifter</w:t>
            </w:r>
          </w:p>
        </w:tc>
        <w:tc>
          <w:tcPr>
            <w:tcW w:w="1531" w:type="dxa"/>
            <w:tcBorders>
              <w:top w:val="single" w:sz="12" w:space="0" w:color="auto"/>
              <w:bottom w:val="single" w:sz="12" w:space="0" w:color="auto"/>
            </w:tcBorders>
            <w:vAlign w:val="bottom"/>
          </w:tcPr>
          <w:p w14:paraId="6789A65C" w14:textId="43203738" w:rsidR="007D08B2" w:rsidRPr="00A151F3" w:rsidRDefault="008A2D7B" w:rsidP="0067606D">
            <w:pPr>
              <w:pStyle w:val="TabellSummaText"/>
              <w:jc w:val="right"/>
              <w:rPr>
                <w:sz w:val="20"/>
              </w:rPr>
            </w:pPr>
            <w:r w:rsidRPr="00A151F3">
              <w:rPr>
                <w:sz w:val="20"/>
              </w:rPr>
              <w:t>1</w:t>
            </w:r>
            <w:r w:rsidRPr="00A151F3">
              <w:rPr>
                <w:rFonts w:ascii="Cambria" w:hAnsi="Cambria" w:cs="Cambria"/>
                <w:sz w:val="20"/>
              </w:rPr>
              <w:t> </w:t>
            </w:r>
            <w:r w:rsidRPr="00A151F3">
              <w:rPr>
                <w:sz w:val="20"/>
              </w:rPr>
              <w:t>055</w:t>
            </w:r>
            <w:r w:rsidRPr="00A151F3">
              <w:rPr>
                <w:rFonts w:ascii="Cambria" w:hAnsi="Cambria" w:cs="Cambria"/>
                <w:sz w:val="20"/>
              </w:rPr>
              <w:t> </w:t>
            </w:r>
            <w:r w:rsidRPr="00A151F3">
              <w:rPr>
                <w:sz w:val="20"/>
              </w:rPr>
              <w:t>119 114</w:t>
            </w:r>
          </w:p>
        </w:tc>
      </w:tr>
      <w:tr w:rsidR="007D08B2" w:rsidRPr="003F702E" w14:paraId="7FC6B010" w14:textId="77777777" w:rsidTr="00537842">
        <w:tc>
          <w:tcPr>
            <w:tcW w:w="7484" w:type="dxa"/>
            <w:gridSpan w:val="2"/>
            <w:tcBorders>
              <w:top w:val="single" w:sz="12" w:space="0" w:color="auto"/>
            </w:tcBorders>
            <w:tcMar>
              <w:left w:w="0" w:type="dxa"/>
            </w:tcMar>
            <w:vAlign w:val="bottom"/>
          </w:tcPr>
          <w:p w14:paraId="3079FC44" w14:textId="77777777" w:rsidR="007D08B2" w:rsidRPr="003F702E" w:rsidRDefault="007D08B2" w:rsidP="00A151F3">
            <w:pPr>
              <w:pStyle w:val="TabellRader"/>
              <w:jc w:val="left"/>
              <w:rPr>
                <w:sz w:val="20"/>
              </w:rPr>
            </w:pPr>
          </w:p>
        </w:tc>
        <w:tc>
          <w:tcPr>
            <w:tcW w:w="1531" w:type="dxa"/>
            <w:tcBorders>
              <w:top w:val="single" w:sz="12" w:space="0" w:color="auto"/>
            </w:tcBorders>
            <w:vAlign w:val="bottom"/>
          </w:tcPr>
          <w:p w14:paraId="52CF8FA6" w14:textId="77777777" w:rsidR="007D08B2" w:rsidRPr="00A151F3" w:rsidRDefault="007D08B2" w:rsidP="0067606D">
            <w:pPr>
              <w:pStyle w:val="TabellRader"/>
              <w:rPr>
                <w:sz w:val="20"/>
              </w:rPr>
            </w:pPr>
          </w:p>
        </w:tc>
      </w:tr>
      <w:tr w:rsidR="007D08B2" w:rsidRPr="003F702E" w14:paraId="7E759D19" w14:textId="77777777" w:rsidTr="00537842">
        <w:tc>
          <w:tcPr>
            <w:tcW w:w="7484" w:type="dxa"/>
            <w:gridSpan w:val="2"/>
            <w:tcMar>
              <w:left w:w="0" w:type="dxa"/>
            </w:tcMar>
            <w:vAlign w:val="bottom"/>
          </w:tcPr>
          <w:p w14:paraId="045D5113" w14:textId="77777777" w:rsidR="007D08B2" w:rsidRPr="003F702E" w:rsidRDefault="007D08B2" w:rsidP="00A151F3">
            <w:pPr>
              <w:pStyle w:val="TabellRader"/>
              <w:jc w:val="left"/>
              <w:rPr>
                <w:sz w:val="20"/>
              </w:rPr>
            </w:pPr>
          </w:p>
        </w:tc>
        <w:tc>
          <w:tcPr>
            <w:tcW w:w="1531" w:type="dxa"/>
            <w:vAlign w:val="bottom"/>
          </w:tcPr>
          <w:p w14:paraId="0AFBF1BD" w14:textId="77777777" w:rsidR="007D08B2" w:rsidRPr="00A151F3" w:rsidRDefault="007D08B2" w:rsidP="0067606D">
            <w:pPr>
              <w:pStyle w:val="TabellRader"/>
              <w:rPr>
                <w:sz w:val="20"/>
              </w:rPr>
            </w:pPr>
          </w:p>
        </w:tc>
      </w:tr>
      <w:tr w:rsidR="007D08B2" w14:paraId="49EDFE20" w14:textId="77777777" w:rsidTr="00537842">
        <w:tc>
          <w:tcPr>
            <w:tcW w:w="7484" w:type="dxa"/>
            <w:gridSpan w:val="2"/>
            <w:tcBorders>
              <w:bottom w:val="single" w:sz="12" w:space="0" w:color="auto"/>
            </w:tcBorders>
            <w:tcMar>
              <w:left w:w="0" w:type="dxa"/>
            </w:tcMar>
            <w:vAlign w:val="bottom"/>
          </w:tcPr>
          <w:p w14:paraId="0118C631" w14:textId="77777777" w:rsidR="007D08B2" w:rsidRDefault="007D08B2" w:rsidP="00A151F3">
            <w:pPr>
              <w:pStyle w:val="TabellRader"/>
              <w:jc w:val="left"/>
              <w:rPr>
                <w:sz w:val="20"/>
              </w:rPr>
            </w:pPr>
            <w:r>
              <w:rPr>
                <w:sz w:val="20"/>
              </w:rPr>
              <w:t>Riksgäldskontorets nettoutlåning</w:t>
            </w:r>
          </w:p>
        </w:tc>
        <w:tc>
          <w:tcPr>
            <w:tcW w:w="1531" w:type="dxa"/>
            <w:tcBorders>
              <w:bottom w:val="single" w:sz="12" w:space="0" w:color="auto"/>
            </w:tcBorders>
            <w:vAlign w:val="bottom"/>
          </w:tcPr>
          <w:p w14:paraId="2E77EDE4" w14:textId="25D32A05" w:rsidR="007D08B2" w:rsidRPr="00A151F3" w:rsidRDefault="008A2D7B" w:rsidP="0067606D">
            <w:pPr>
              <w:pStyle w:val="TabellRader"/>
              <w:rPr>
                <w:sz w:val="20"/>
              </w:rPr>
            </w:pPr>
            <w:r w:rsidRPr="00A151F3">
              <w:rPr>
                <w:sz w:val="20"/>
              </w:rPr>
              <w:t>13</w:t>
            </w:r>
            <w:r w:rsidRPr="00A151F3">
              <w:rPr>
                <w:rFonts w:ascii="Cambria" w:hAnsi="Cambria" w:cs="Cambria"/>
                <w:sz w:val="20"/>
              </w:rPr>
              <w:t> </w:t>
            </w:r>
            <w:r w:rsidRPr="00A151F3">
              <w:rPr>
                <w:sz w:val="20"/>
              </w:rPr>
              <w:t>797 736</w:t>
            </w:r>
          </w:p>
        </w:tc>
      </w:tr>
      <w:tr w:rsidR="007D08B2" w14:paraId="79AC70B9" w14:textId="77777777" w:rsidTr="00537842">
        <w:tc>
          <w:tcPr>
            <w:tcW w:w="7484" w:type="dxa"/>
            <w:gridSpan w:val="2"/>
            <w:tcBorders>
              <w:top w:val="single" w:sz="12" w:space="0" w:color="auto"/>
              <w:bottom w:val="single" w:sz="12" w:space="0" w:color="auto"/>
            </w:tcBorders>
            <w:tcMar>
              <w:left w:w="0" w:type="dxa"/>
            </w:tcMar>
            <w:vAlign w:val="bottom"/>
          </w:tcPr>
          <w:p w14:paraId="4A3ADCBE" w14:textId="77777777" w:rsidR="007D08B2" w:rsidRPr="003F702E" w:rsidRDefault="007D08B2" w:rsidP="00A151F3">
            <w:pPr>
              <w:pStyle w:val="TabellRader"/>
              <w:jc w:val="left"/>
              <w:rPr>
                <w:sz w:val="20"/>
              </w:rPr>
            </w:pPr>
            <w:r w:rsidRPr="003F702E">
              <w:rPr>
                <w:sz w:val="20"/>
              </w:rPr>
              <w:t>Kassamässig korrigering</w:t>
            </w:r>
          </w:p>
        </w:tc>
        <w:tc>
          <w:tcPr>
            <w:tcW w:w="1531" w:type="dxa"/>
            <w:tcBorders>
              <w:top w:val="single" w:sz="12" w:space="0" w:color="auto"/>
              <w:bottom w:val="single" w:sz="12" w:space="0" w:color="auto"/>
            </w:tcBorders>
            <w:vAlign w:val="bottom"/>
          </w:tcPr>
          <w:p w14:paraId="4F332F5A" w14:textId="3AFE622B" w:rsidR="007D08B2" w:rsidRPr="00A151F3" w:rsidRDefault="00BA5DAC" w:rsidP="0067606D">
            <w:pPr>
              <w:pStyle w:val="TabellRader"/>
              <w:rPr>
                <w:sz w:val="20"/>
              </w:rPr>
            </w:pPr>
            <w:r>
              <w:rPr>
                <w:sz w:val="20"/>
              </w:rPr>
              <w:t>278</w:t>
            </w:r>
            <w:r>
              <w:rPr>
                <w:rFonts w:ascii="Cambria" w:hAnsi="Cambria"/>
                <w:sz w:val="20"/>
              </w:rPr>
              <w:t> </w:t>
            </w:r>
            <w:r>
              <w:rPr>
                <w:sz w:val="20"/>
              </w:rPr>
              <w:t>004</w:t>
            </w:r>
          </w:p>
        </w:tc>
      </w:tr>
      <w:tr w:rsidR="007D08B2" w14:paraId="0D8D267C" w14:textId="77777777" w:rsidTr="00537842">
        <w:tc>
          <w:tcPr>
            <w:tcW w:w="7484" w:type="dxa"/>
            <w:gridSpan w:val="2"/>
            <w:tcBorders>
              <w:top w:val="single" w:sz="12" w:space="0" w:color="auto"/>
              <w:bottom w:val="single" w:sz="12" w:space="0" w:color="auto"/>
            </w:tcBorders>
            <w:tcMar>
              <w:left w:w="0" w:type="dxa"/>
            </w:tcMar>
            <w:vAlign w:val="bottom"/>
          </w:tcPr>
          <w:p w14:paraId="676D7206" w14:textId="77777777" w:rsidR="007D08B2" w:rsidRDefault="007D08B2" w:rsidP="00A151F3">
            <w:pPr>
              <w:pStyle w:val="TabellSummaText"/>
              <w:rPr>
                <w:sz w:val="20"/>
              </w:rPr>
            </w:pPr>
            <w:r>
              <w:rPr>
                <w:sz w:val="20"/>
              </w:rPr>
              <w:t>Summa</w:t>
            </w:r>
          </w:p>
        </w:tc>
        <w:tc>
          <w:tcPr>
            <w:tcW w:w="1531" w:type="dxa"/>
            <w:tcBorders>
              <w:top w:val="single" w:sz="12" w:space="0" w:color="auto"/>
              <w:bottom w:val="single" w:sz="12" w:space="0" w:color="auto"/>
            </w:tcBorders>
            <w:vAlign w:val="bottom"/>
          </w:tcPr>
          <w:p w14:paraId="6CBC4417" w14:textId="754052E9" w:rsidR="007D08B2" w:rsidRPr="00A151F3" w:rsidRDefault="00BA5DAC" w:rsidP="0067606D">
            <w:pPr>
              <w:pStyle w:val="TabellSummaText"/>
              <w:jc w:val="right"/>
              <w:rPr>
                <w:sz w:val="20"/>
              </w:rPr>
            </w:pPr>
            <w:r>
              <w:rPr>
                <w:sz w:val="20"/>
              </w:rPr>
              <w:t>1</w:t>
            </w:r>
            <w:r>
              <w:rPr>
                <w:rFonts w:ascii="Cambria" w:hAnsi="Cambria"/>
                <w:sz w:val="20"/>
              </w:rPr>
              <w:t> </w:t>
            </w:r>
            <w:r>
              <w:rPr>
                <w:sz w:val="20"/>
              </w:rPr>
              <w:t>069</w:t>
            </w:r>
            <w:r>
              <w:rPr>
                <w:rFonts w:ascii="Cambria" w:hAnsi="Cambria"/>
                <w:sz w:val="20"/>
              </w:rPr>
              <w:t> </w:t>
            </w:r>
            <w:r>
              <w:rPr>
                <w:sz w:val="20"/>
              </w:rPr>
              <w:t>194</w:t>
            </w:r>
            <w:r>
              <w:rPr>
                <w:rFonts w:ascii="Cambria" w:hAnsi="Cambria"/>
                <w:sz w:val="20"/>
              </w:rPr>
              <w:t> </w:t>
            </w:r>
            <w:r>
              <w:rPr>
                <w:sz w:val="20"/>
              </w:rPr>
              <w:t>854</w:t>
            </w:r>
          </w:p>
        </w:tc>
      </w:tr>
    </w:tbl>
    <w:p w14:paraId="7B0A2DE6" w14:textId="77777777" w:rsidR="007D08B2" w:rsidRDefault="007D08B2" w:rsidP="0067606D">
      <w:pPr>
        <w:pStyle w:val="Brdtext"/>
      </w:pPr>
    </w:p>
    <w:p w14:paraId="508FBC00" w14:textId="77777777" w:rsidR="007D08B2" w:rsidRDefault="007D08B2" w:rsidP="0067606D">
      <w:pPr>
        <w:pStyle w:val="Brdtextmedindrag"/>
      </w:pPr>
      <w:r>
        <w:br w:type="page"/>
      </w:r>
    </w:p>
    <w:p w14:paraId="7C71DB38" w14:textId="77777777" w:rsidR="007D08B2" w:rsidRPr="00B54053" w:rsidRDefault="007D08B2" w:rsidP="0067606D">
      <w:pPr>
        <w:pStyle w:val="Rubrik4utannumrering"/>
        <w:spacing w:before="1240"/>
      </w:pPr>
      <w:bookmarkStart w:id="6" w:name="_Toc238269773"/>
      <w:bookmarkStart w:id="7" w:name="_Toc345578822"/>
      <w:r w:rsidRPr="00B54053">
        <w:lastRenderedPageBreak/>
        <w:t>Inkomster</w:t>
      </w:r>
      <w:bookmarkEnd w:id="6"/>
      <w:bookmarkEnd w:id="7"/>
    </w:p>
    <w:p w14:paraId="36F3EB01" w14:textId="77777777" w:rsidR="007D08B2" w:rsidRDefault="007D08B2" w:rsidP="0067606D">
      <w:pPr>
        <w:pStyle w:val="TabellUnderrubrik"/>
        <w:rPr>
          <w:sz w:val="18"/>
        </w:rPr>
      </w:pPr>
      <w:r>
        <w:rPr>
          <w:sz w:val="18"/>
        </w:rPr>
        <w:t>Tusental kronor</w:t>
      </w:r>
    </w:p>
    <w:tbl>
      <w:tblPr>
        <w:tblW w:w="9015" w:type="dxa"/>
        <w:tblLayout w:type="fixed"/>
        <w:tblCellMar>
          <w:left w:w="71" w:type="dxa"/>
          <w:right w:w="71" w:type="dxa"/>
        </w:tblCellMar>
        <w:tblLook w:val="0000" w:firstRow="0" w:lastRow="0" w:firstColumn="0" w:lastColumn="0" w:noHBand="0" w:noVBand="0"/>
      </w:tblPr>
      <w:tblGrid>
        <w:gridCol w:w="2268"/>
        <w:gridCol w:w="5216"/>
        <w:gridCol w:w="1531"/>
      </w:tblGrid>
      <w:tr w:rsidR="007D08B2" w14:paraId="0BA7E036" w14:textId="77777777" w:rsidTr="00BA5DAC">
        <w:tc>
          <w:tcPr>
            <w:tcW w:w="2268" w:type="dxa"/>
            <w:tcBorders>
              <w:bottom w:val="single" w:sz="6" w:space="0" w:color="auto"/>
            </w:tcBorders>
            <w:tcMar>
              <w:left w:w="0" w:type="dxa"/>
            </w:tcMar>
          </w:tcPr>
          <w:p w14:paraId="468B6259" w14:textId="77777777" w:rsidR="007D08B2" w:rsidRDefault="007D08B2" w:rsidP="0067606D">
            <w:pPr>
              <w:pStyle w:val="TabellHuvud"/>
              <w:jc w:val="left"/>
              <w:rPr>
                <w:sz w:val="18"/>
              </w:rPr>
            </w:pPr>
          </w:p>
        </w:tc>
        <w:tc>
          <w:tcPr>
            <w:tcW w:w="5216" w:type="dxa"/>
            <w:tcBorders>
              <w:bottom w:val="single" w:sz="6" w:space="0" w:color="auto"/>
            </w:tcBorders>
          </w:tcPr>
          <w:p w14:paraId="6C48DA21" w14:textId="77777777" w:rsidR="007D08B2" w:rsidRDefault="007D08B2" w:rsidP="0067606D">
            <w:pPr>
              <w:pStyle w:val="TabellHuvud"/>
            </w:pPr>
          </w:p>
        </w:tc>
        <w:tc>
          <w:tcPr>
            <w:tcW w:w="1531" w:type="dxa"/>
            <w:tcBorders>
              <w:bottom w:val="single" w:sz="6" w:space="0" w:color="auto"/>
            </w:tcBorders>
          </w:tcPr>
          <w:p w14:paraId="41E5101C" w14:textId="77777777" w:rsidR="007D08B2" w:rsidRDefault="007D08B2" w:rsidP="0067606D">
            <w:pPr>
              <w:pStyle w:val="TabellHuvud"/>
            </w:pPr>
          </w:p>
        </w:tc>
      </w:tr>
      <w:tr w:rsidR="007D08B2" w14:paraId="6AF33ECF" w14:textId="77777777" w:rsidTr="00BA5DAC">
        <w:tc>
          <w:tcPr>
            <w:tcW w:w="2268" w:type="dxa"/>
            <w:tcBorders>
              <w:bottom w:val="single" w:sz="6" w:space="0" w:color="auto"/>
            </w:tcBorders>
            <w:tcMar>
              <w:left w:w="0" w:type="dxa"/>
            </w:tcMar>
            <w:vAlign w:val="bottom"/>
          </w:tcPr>
          <w:p w14:paraId="42512985" w14:textId="77777777" w:rsidR="007D08B2" w:rsidRDefault="007D08B2" w:rsidP="0067606D">
            <w:pPr>
              <w:pStyle w:val="TabellRader"/>
              <w:jc w:val="left"/>
              <w:rPr>
                <w:sz w:val="20"/>
              </w:rPr>
            </w:pPr>
            <w:r>
              <w:rPr>
                <w:sz w:val="20"/>
              </w:rPr>
              <w:t>Inkomsttyp 1000</w:t>
            </w:r>
          </w:p>
        </w:tc>
        <w:tc>
          <w:tcPr>
            <w:tcW w:w="5216" w:type="dxa"/>
            <w:tcBorders>
              <w:bottom w:val="single" w:sz="6" w:space="0" w:color="auto"/>
            </w:tcBorders>
            <w:vAlign w:val="bottom"/>
          </w:tcPr>
          <w:p w14:paraId="3EB2AC1B" w14:textId="77777777" w:rsidR="007D08B2" w:rsidRDefault="007D08B2" w:rsidP="0067606D">
            <w:pPr>
              <w:pStyle w:val="TabellRader"/>
              <w:jc w:val="left"/>
              <w:rPr>
                <w:sz w:val="20"/>
              </w:rPr>
            </w:pPr>
            <w:r>
              <w:rPr>
                <w:sz w:val="20"/>
              </w:rPr>
              <w:t>Statens skatteinkomster</w:t>
            </w:r>
          </w:p>
        </w:tc>
        <w:tc>
          <w:tcPr>
            <w:tcW w:w="1531" w:type="dxa"/>
            <w:tcBorders>
              <w:bottom w:val="single" w:sz="6" w:space="0" w:color="auto"/>
            </w:tcBorders>
            <w:vAlign w:val="bottom"/>
          </w:tcPr>
          <w:p w14:paraId="67816B03" w14:textId="39094EDB" w:rsidR="007D08B2" w:rsidRPr="009D0BF0" w:rsidRDefault="00A806BC" w:rsidP="0067606D">
            <w:pPr>
              <w:pStyle w:val="TabellRader"/>
              <w:rPr>
                <w:sz w:val="20"/>
              </w:rPr>
            </w:pPr>
            <w:r w:rsidRPr="00A806BC">
              <w:rPr>
                <w:sz w:val="20"/>
              </w:rPr>
              <w:t>1 157 798 068</w:t>
            </w:r>
          </w:p>
        </w:tc>
      </w:tr>
      <w:tr w:rsidR="007D08B2" w14:paraId="6F28C2C5" w14:textId="77777777" w:rsidTr="00BA5DAC">
        <w:tc>
          <w:tcPr>
            <w:tcW w:w="2268" w:type="dxa"/>
            <w:tcBorders>
              <w:top w:val="single" w:sz="6" w:space="0" w:color="auto"/>
              <w:bottom w:val="single" w:sz="6" w:space="0" w:color="auto"/>
            </w:tcBorders>
            <w:tcMar>
              <w:left w:w="0" w:type="dxa"/>
            </w:tcMar>
            <w:vAlign w:val="bottom"/>
          </w:tcPr>
          <w:p w14:paraId="10BD7A8C" w14:textId="77777777" w:rsidR="007D08B2" w:rsidRDefault="007D08B2" w:rsidP="0067606D">
            <w:pPr>
              <w:pStyle w:val="TabellRader"/>
              <w:jc w:val="left"/>
              <w:rPr>
                <w:sz w:val="20"/>
              </w:rPr>
            </w:pPr>
            <w:r>
              <w:rPr>
                <w:sz w:val="20"/>
              </w:rPr>
              <w:t>Inkomsttyp 2000</w:t>
            </w:r>
          </w:p>
        </w:tc>
        <w:tc>
          <w:tcPr>
            <w:tcW w:w="5216" w:type="dxa"/>
            <w:tcBorders>
              <w:top w:val="single" w:sz="6" w:space="0" w:color="auto"/>
              <w:bottom w:val="single" w:sz="6" w:space="0" w:color="auto"/>
            </w:tcBorders>
            <w:vAlign w:val="bottom"/>
          </w:tcPr>
          <w:p w14:paraId="5012FD56" w14:textId="77777777" w:rsidR="007D08B2" w:rsidRDefault="007D08B2" w:rsidP="0067606D">
            <w:pPr>
              <w:pStyle w:val="TabellRader"/>
              <w:jc w:val="left"/>
              <w:rPr>
                <w:sz w:val="20"/>
              </w:rPr>
            </w:pPr>
            <w:r>
              <w:rPr>
                <w:sz w:val="20"/>
              </w:rPr>
              <w:t>Inkomster av statens verksamhet</w:t>
            </w:r>
          </w:p>
        </w:tc>
        <w:tc>
          <w:tcPr>
            <w:tcW w:w="1531" w:type="dxa"/>
            <w:tcBorders>
              <w:top w:val="single" w:sz="6" w:space="0" w:color="auto"/>
              <w:bottom w:val="single" w:sz="6" w:space="0" w:color="auto"/>
            </w:tcBorders>
            <w:vAlign w:val="bottom"/>
          </w:tcPr>
          <w:p w14:paraId="038DBA17" w14:textId="0DFB139B" w:rsidR="007D08B2" w:rsidRPr="008E5F6B" w:rsidRDefault="00A806BC" w:rsidP="0067606D">
            <w:pPr>
              <w:pStyle w:val="TabellRader"/>
              <w:rPr>
                <w:sz w:val="20"/>
              </w:rPr>
            </w:pPr>
            <w:r w:rsidRPr="00A806BC">
              <w:rPr>
                <w:sz w:val="20"/>
              </w:rPr>
              <w:t>41 163 268</w:t>
            </w:r>
          </w:p>
        </w:tc>
      </w:tr>
      <w:tr w:rsidR="007D08B2" w14:paraId="6763EA77" w14:textId="77777777" w:rsidTr="00BA5DAC">
        <w:tc>
          <w:tcPr>
            <w:tcW w:w="2268" w:type="dxa"/>
            <w:tcBorders>
              <w:top w:val="single" w:sz="6" w:space="0" w:color="auto"/>
              <w:bottom w:val="single" w:sz="6" w:space="0" w:color="auto"/>
            </w:tcBorders>
            <w:tcMar>
              <w:left w:w="0" w:type="dxa"/>
            </w:tcMar>
            <w:vAlign w:val="bottom"/>
          </w:tcPr>
          <w:p w14:paraId="09C4E52C" w14:textId="77777777" w:rsidR="007D08B2" w:rsidRDefault="007D08B2" w:rsidP="0067606D">
            <w:pPr>
              <w:pStyle w:val="TabellRader"/>
              <w:jc w:val="left"/>
              <w:rPr>
                <w:sz w:val="20"/>
              </w:rPr>
            </w:pPr>
            <w:r>
              <w:rPr>
                <w:sz w:val="20"/>
              </w:rPr>
              <w:t>Inkomsttyp 3000</w:t>
            </w:r>
          </w:p>
        </w:tc>
        <w:tc>
          <w:tcPr>
            <w:tcW w:w="5216" w:type="dxa"/>
            <w:tcBorders>
              <w:top w:val="single" w:sz="6" w:space="0" w:color="auto"/>
              <w:bottom w:val="single" w:sz="6" w:space="0" w:color="auto"/>
            </w:tcBorders>
            <w:vAlign w:val="bottom"/>
          </w:tcPr>
          <w:p w14:paraId="61988826" w14:textId="77777777" w:rsidR="007D08B2" w:rsidRDefault="007D08B2" w:rsidP="0067606D">
            <w:pPr>
              <w:pStyle w:val="TabellRader"/>
              <w:jc w:val="left"/>
              <w:rPr>
                <w:sz w:val="20"/>
              </w:rPr>
            </w:pPr>
            <w:r>
              <w:rPr>
                <w:sz w:val="20"/>
              </w:rPr>
              <w:t>Inkomster av försåld egendom</w:t>
            </w:r>
          </w:p>
        </w:tc>
        <w:tc>
          <w:tcPr>
            <w:tcW w:w="1531" w:type="dxa"/>
            <w:tcBorders>
              <w:top w:val="single" w:sz="6" w:space="0" w:color="auto"/>
              <w:bottom w:val="single" w:sz="6" w:space="0" w:color="auto"/>
            </w:tcBorders>
            <w:vAlign w:val="bottom"/>
          </w:tcPr>
          <w:p w14:paraId="33ABF85E" w14:textId="036EE259" w:rsidR="007D08B2" w:rsidRPr="008E5F6B" w:rsidRDefault="00A806BC" w:rsidP="0067606D">
            <w:pPr>
              <w:pStyle w:val="TabellRader"/>
              <w:rPr>
                <w:sz w:val="20"/>
              </w:rPr>
            </w:pPr>
            <w:r w:rsidRPr="00A806BC">
              <w:rPr>
                <w:sz w:val="20"/>
              </w:rPr>
              <w:t>5 000 000</w:t>
            </w:r>
          </w:p>
        </w:tc>
      </w:tr>
      <w:tr w:rsidR="007D08B2" w14:paraId="4ACD07BC" w14:textId="77777777" w:rsidTr="00BA5DAC">
        <w:tc>
          <w:tcPr>
            <w:tcW w:w="2268" w:type="dxa"/>
            <w:tcBorders>
              <w:top w:val="single" w:sz="6" w:space="0" w:color="auto"/>
              <w:bottom w:val="single" w:sz="6" w:space="0" w:color="auto"/>
            </w:tcBorders>
            <w:tcMar>
              <w:left w:w="0" w:type="dxa"/>
            </w:tcMar>
            <w:vAlign w:val="bottom"/>
          </w:tcPr>
          <w:p w14:paraId="7F26B988" w14:textId="77777777" w:rsidR="007D08B2" w:rsidRDefault="007D08B2" w:rsidP="0067606D">
            <w:pPr>
              <w:pStyle w:val="TabellRader"/>
              <w:jc w:val="left"/>
              <w:rPr>
                <w:sz w:val="20"/>
              </w:rPr>
            </w:pPr>
            <w:r>
              <w:rPr>
                <w:sz w:val="20"/>
              </w:rPr>
              <w:t>Inkomsttyp 4000</w:t>
            </w:r>
          </w:p>
        </w:tc>
        <w:tc>
          <w:tcPr>
            <w:tcW w:w="5216" w:type="dxa"/>
            <w:tcBorders>
              <w:top w:val="single" w:sz="6" w:space="0" w:color="auto"/>
              <w:bottom w:val="single" w:sz="6" w:space="0" w:color="auto"/>
            </w:tcBorders>
            <w:vAlign w:val="bottom"/>
          </w:tcPr>
          <w:p w14:paraId="0BA8A29A" w14:textId="77777777" w:rsidR="007D08B2" w:rsidRDefault="007D08B2" w:rsidP="0067606D">
            <w:pPr>
              <w:pStyle w:val="TabellRader"/>
              <w:jc w:val="left"/>
              <w:rPr>
                <w:sz w:val="20"/>
              </w:rPr>
            </w:pPr>
            <w:r>
              <w:rPr>
                <w:sz w:val="20"/>
              </w:rPr>
              <w:t>Återbetalning av lån</w:t>
            </w:r>
          </w:p>
        </w:tc>
        <w:tc>
          <w:tcPr>
            <w:tcW w:w="1531" w:type="dxa"/>
            <w:tcBorders>
              <w:top w:val="single" w:sz="6" w:space="0" w:color="auto"/>
              <w:bottom w:val="single" w:sz="6" w:space="0" w:color="auto"/>
            </w:tcBorders>
            <w:vAlign w:val="bottom"/>
          </w:tcPr>
          <w:p w14:paraId="5F729BBA" w14:textId="0C7EF7AB" w:rsidR="007D08B2" w:rsidRPr="008E5F6B" w:rsidRDefault="00A806BC" w:rsidP="0067606D">
            <w:pPr>
              <w:pStyle w:val="TabellRader"/>
              <w:rPr>
                <w:sz w:val="20"/>
              </w:rPr>
            </w:pPr>
            <w:r w:rsidRPr="00A806BC">
              <w:rPr>
                <w:sz w:val="20"/>
              </w:rPr>
              <w:t>656 524</w:t>
            </w:r>
          </w:p>
        </w:tc>
      </w:tr>
      <w:tr w:rsidR="007D08B2" w14:paraId="0E12D91A" w14:textId="77777777" w:rsidTr="00BA5DAC">
        <w:tc>
          <w:tcPr>
            <w:tcW w:w="2268" w:type="dxa"/>
            <w:tcBorders>
              <w:top w:val="single" w:sz="6" w:space="0" w:color="auto"/>
              <w:bottom w:val="single" w:sz="6" w:space="0" w:color="auto"/>
            </w:tcBorders>
            <w:tcMar>
              <w:left w:w="0" w:type="dxa"/>
            </w:tcMar>
            <w:vAlign w:val="bottom"/>
          </w:tcPr>
          <w:p w14:paraId="36AE96FB" w14:textId="77777777" w:rsidR="007D08B2" w:rsidRDefault="007D08B2" w:rsidP="0067606D">
            <w:pPr>
              <w:pStyle w:val="TabellRader"/>
              <w:jc w:val="left"/>
              <w:rPr>
                <w:sz w:val="20"/>
              </w:rPr>
            </w:pPr>
            <w:r>
              <w:rPr>
                <w:sz w:val="20"/>
              </w:rPr>
              <w:t>Inkomsttyp 5000</w:t>
            </w:r>
          </w:p>
        </w:tc>
        <w:tc>
          <w:tcPr>
            <w:tcW w:w="5216" w:type="dxa"/>
            <w:tcBorders>
              <w:top w:val="single" w:sz="6" w:space="0" w:color="auto"/>
              <w:bottom w:val="single" w:sz="6" w:space="0" w:color="auto"/>
            </w:tcBorders>
            <w:vAlign w:val="bottom"/>
          </w:tcPr>
          <w:p w14:paraId="62E2F34C" w14:textId="77777777" w:rsidR="007D08B2" w:rsidRDefault="007D08B2" w:rsidP="0067606D">
            <w:pPr>
              <w:pStyle w:val="TabellRader"/>
              <w:jc w:val="left"/>
              <w:rPr>
                <w:sz w:val="20"/>
              </w:rPr>
            </w:pPr>
            <w:r>
              <w:rPr>
                <w:sz w:val="20"/>
              </w:rPr>
              <w:t>Kalkylmässiga inkomster</w:t>
            </w:r>
          </w:p>
        </w:tc>
        <w:tc>
          <w:tcPr>
            <w:tcW w:w="1531" w:type="dxa"/>
            <w:tcBorders>
              <w:top w:val="single" w:sz="6" w:space="0" w:color="auto"/>
              <w:bottom w:val="single" w:sz="6" w:space="0" w:color="auto"/>
            </w:tcBorders>
            <w:vAlign w:val="bottom"/>
          </w:tcPr>
          <w:p w14:paraId="379C9BD4" w14:textId="33F7B17B" w:rsidR="007D08B2" w:rsidRPr="008E5F6B" w:rsidRDefault="00A806BC" w:rsidP="0067606D">
            <w:pPr>
              <w:pStyle w:val="TabellRader"/>
              <w:rPr>
                <w:sz w:val="20"/>
              </w:rPr>
            </w:pPr>
            <w:r w:rsidRPr="00A806BC">
              <w:rPr>
                <w:sz w:val="20"/>
              </w:rPr>
              <w:t>16 009 000</w:t>
            </w:r>
          </w:p>
        </w:tc>
      </w:tr>
      <w:tr w:rsidR="007D08B2" w14:paraId="40529247" w14:textId="77777777" w:rsidTr="00BA5DAC">
        <w:tc>
          <w:tcPr>
            <w:tcW w:w="2268" w:type="dxa"/>
            <w:tcBorders>
              <w:top w:val="single" w:sz="6" w:space="0" w:color="auto"/>
              <w:bottom w:val="single" w:sz="6" w:space="0" w:color="auto"/>
            </w:tcBorders>
            <w:tcMar>
              <w:left w:w="0" w:type="dxa"/>
            </w:tcMar>
            <w:vAlign w:val="bottom"/>
          </w:tcPr>
          <w:p w14:paraId="041F800F" w14:textId="77777777" w:rsidR="007D08B2" w:rsidRDefault="007D08B2" w:rsidP="0067606D">
            <w:pPr>
              <w:pStyle w:val="TabellRader"/>
              <w:jc w:val="left"/>
              <w:rPr>
                <w:sz w:val="20"/>
              </w:rPr>
            </w:pPr>
            <w:r>
              <w:rPr>
                <w:sz w:val="20"/>
              </w:rPr>
              <w:t>Inkomsttyp 6000</w:t>
            </w:r>
          </w:p>
        </w:tc>
        <w:tc>
          <w:tcPr>
            <w:tcW w:w="5216" w:type="dxa"/>
            <w:tcBorders>
              <w:top w:val="single" w:sz="6" w:space="0" w:color="auto"/>
              <w:bottom w:val="single" w:sz="6" w:space="0" w:color="auto"/>
            </w:tcBorders>
            <w:vAlign w:val="bottom"/>
          </w:tcPr>
          <w:p w14:paraId="4780691C" w14:textId="77777777" w:rsidR="007D08B2" w:rsidRDefault="007D08B2" w:rsidP="0067606D">
            <w:pPr>
              <w:pStyle w:val="TabellRader"/>
              <w:jc w:val="left"/>
              <w:rPr>
                <w:sz w:val="20"/>
              </w:rPr>
            </w:pPr>
            <w:r>
              <w:rPr>
                <w:sz w:val="20"/>
              </w:rPr>
              <w:t>Bidrag m.m. från EU</w:t>
            </w:r>
          </w:p>
        </w:tc>
        <w:tc>
          <w:tcPr>
            <w:tcW w:w="1531" w:type="dxa"/>
            <w:tcBorders>
              <w:top w:val="single" w:sz="6" w:space="0" w:color="auto"/>
              <w:bottom w:val="single" w:sz="6" w:space="0" w:color="auto"/>
            </w:tcBorders>
            <w:vAlign w:val="bottom"/>
          </w:tcPr>
          <w:p w14:paraId="244D30B7" w14:textId="22B2EFD5" w:rsidR="007D08B2" w:rsidRPr="008E5F6B" w:rsidRDefault="00A806BC" w:rsidP="0067606D">
            <w:pPr>
              <w:pStyle w:val="TabellRader"/>
              <w:rPr>
                <w:sz w:val="20"/>
              </w:rPr>
            </w:pPr>
            <w:r w:rsidRPr="00A806BC">
              <w:rPr>
                <w:sz w:val="20"/>
              </w:rPr>
              <w:t>13 715 886</w:t>
            </w:r>
          </w:p>
        </w:tc>
      </w:tr>
      <w:tr w:rsidR="007D08B2" w14:paraId="1A417D29" w14:textId="77777777" w:rsidTr="00BA5DAC">
        <w:tc>
          <w:tcPr>
            <w:tcW w:w="2268" w:type="dxa"/>
            <w:tcBorders>
              <w:top w:val="single" w:sz="6" w:space="0" w:color="auto"/>
              <w:bottom w:val="single" w:sz="6" w:space="0" w:color="auto"/>
            </w:tcBorders>
            <w:tcMar>
              <w:left w:w="0" w:type="dxa"/>
            </w:tcMar>
            <w:vAlign w:val="bottom"/>
          </w:tcPr>
          <w:p w14:paraId="3AC297AB" w14:textId="77777777" w:rsidR="007D08B2" w:rsidRDefault="007D08B2" w:rsidP="0067606D">
            <w:pPr>
              <w:pStyle w:val="TabellRader"/>
              <w:jc w:val="left"/>
              <w:rPr>
                <w:sz w:val="20"/>
              </w:rPr>
            </w:pPr>
            <w:r>
              <w:rPr>
                <w:sz w:val="20"/>
              </w:rPr>
              <w:t>Inkomsttyp 7000</w:t>
            </w:r>
          </w:p>
        </w:tc>
        <w:tc>
          <w:tcPr>
            <w:tcW w:w="5216" w:type="dxa"/>
            <w:tcBorders>
              <w:top w:val="single" w:sz="6" w:space="0" w:color="auto"/>
              <w:bottom w:val="single" w:sz="6" w:space="0" w:color="auto"/>
            </w:tcBorders>
            <w:vAlign w:val="bottom"/>
          </w:tcPr>
          <w:p w14:paraId="564147D9" w14:textId="77777777" w:rsidR="007D08B2" w:rsidRDefault="007D08B2" w:rsidP="0067606D">
            <w:pPr>
              <w:pStyle w:val="TabellRader"/>
              <w:jc w:val="left"/>
              <w:rPr>
                <w:sz w:val="20"/>
              </w:rPr>
            </w:pPr>
            <w:r>
              <w:rPr>
                <w:sz w:val="20"/>
              </w:rPr>
              <w:t>Avräkningar m.m. i anslutning till skattesystemet</w:t>
            </w:r>
          </w:p>
        </w:tc>
        <w:tc>
          <w:tcPr>
            <w:tcW w:w="1531" w:type="dxa"/>
            <w:tcBorders>
              <w:top w:val="single" w:sz="6" w:space="0" w:color="auto"/>
              <w:bottom w:val="single" w:sz="6" w:space="0" w:color="auto"/>
            </w:tcBorders>
            <w:vAlign w:val="bottom"/>
          </w:tcPr>
          <w:p w14:paraId="216E29AC" w14:textId="0268741A" w:rsidR="007D08B2" w:rsidRPr="008E5F6B" w:rsidRDefault="00A806BC" w:rsidP="0067606D">
            <w:pPr>
              <w:pStyle w:val="TabellRader"/>
              <w:rPr>
                <w:sz w:val="20"/>
              </w:rPr>
            </w:pPr>
            <w:r w:rsidRPr="00A806BC">
              <w:rPr>
                <w:sz w:val="20"/>
              </w:rPr>
              <w:t>-118 234 940</w:t>
            </w:r>
          </w:p>
        </w:tc>
      </w:tr>
      <w:tr w:rsidR="007D08B2" w14:paraId="35DAD951" w14:textId="77777777" w:rsidTr="00BA5DAC">
        <w:tc>
          <w:tcPr>
            <w:tcW w:w="2268" w:type="dxa"/>
            <w:tcBorders>
              <w:top w:val="single" w:sz="6" w:space="0" w:color="auto"/>
              <w:bottom w:val="single" w:sz="6" w:space="0" w:color="auto"/>
            </w:tcBorders>
            <w:tcMar>
              <w:left w:w="0" w:type="dxa"/>
            </w:tcMar>
            <w:vAlign w:val="bottom"/>
          </w:tcPr>
          <w:p w14:paraId="5D6B40EB" w14:textId="77777777" w:rsidR="007D08B2" w:rsidRDefault="007D08B2" w:rsidP="0067606D">
            <w:pPr>
              <w:pStyle w:val="TabellRader"/>
              <w:jc w:val="left"/>
              <w:rPr>
                <w:sz w:val="20"/>
              </w:rPr>
            </w:pPr>
            <w:r>
              <w:rPr>
                <w:sz w:val="20"/>
              </w:rPr>
              <w:t>Inkomsttyp 8000</w:t>
            </w:r>
          </w:p>
        </w:tc>
        <w:tc>
          <w:tcPr>
            <w:tcW w:w="5216" w:type="dxa"/>
            <w:tcBorders>
              <w:top w:val="single" w:sz="6" w:space="0" w:color="auto"/>
              <w:bottom w:val="single" w:sz="6" w:space="0" w:color="auto"/>
            </w:tcBorders>
            <w:vAlign w:val="bottom"/>
          </w:tcPr>
          <w:p w14:paraId="76A66BF5" w14:textId="77777777" w:rsidR="007D08B2" w:rsidRDefault="007D08B2" w:rsidP="0067606D">
            <w:pPr>
              <w:pStyle w:val="TabellRader"/>
              <w:jc w:val="left"/>
              <w:rPr>
                <w:sz w:val="20"/>
              </w:rPr>
            </w:pPr>
            <w:r>
              <w:rPr>
                <w:sz w:val="20"/>
              </w:rPr>
              <w:t>Utgifter som redovisas som krediteringar på skattekonto</w:t>
            </w:r>
          </w:p>
        </w:tc>
        <w:tc>
          <w:tcPr>
            <w:tcW w:w="1531" w:type="dxa"/>
            <w:tcBorders>
              <w:top w:val="single" w:sz="6" w:space="0" w:color="auto"/>
              <w:bottom w:val="single" w:sz="6" w:space="0" w:color="auto"/>
            </w:tcBorders>
            <w:vAlign w:val="bottom"/>
          </w:tcPr>
          <w:p w14:paraId="6988881E" w14:textId="6B017B0F" w:rsidR="007D08B2" w:rsidRPr="008E5F6B" w:rsidRDefault="00A806BC" w:rsidP="0067606D">
            <w:pPr>
              <w:pStyle w:val="TabellRader"/>
              <w:rPr>
                <w:sz w:val="20"/>
              </w:rPr>
            </w:pPr>
            <w:r>
              <w:rPr>
                <w:sz w:val="20"/>
              </w:rPr>
              <w:t>0</w:t>
            </w:r>
          </w:p>
        </w:tc>
      </w:tr>
      <w:tr w:rsidR="007D08B2" w:rsidRPr="007647D8" w14:paraId="3B9469CD" w14:textId="77777777" w:rsidTr="00BA5DAC">
        <w:tc>
          <w:tcPr>
            <w:tcW w:w="7484" w:type="dxa"/>
            <w:gridSpan w:val="2"/>
            <w:tcBorders>
              <w:top w:val="single" w:sz="6" w:space="0" w:color="auto"/>
              <w:bottom w:val="single" w:sz="12" w:space="0" w:color="auto"/>
            </w:tcBorders>
            <w:tcMar>
              <w:left w:w="0" w:type="dxa"/>
            </w:tcMar>
            <w:vAlign w:val="bottom"/>
          </w:tcPr>
          <w:p w14:paraId="27CFB9EA" w14:textId="77777777" w:rsidR="007D08B2" w:rsidRPr="007647D8" w:rsidRDefault="007D08B2" w:rsidP="0067606D">
            <w:pPr>
              <w:pStyle w:val="TabellSummaText"/>
              <w:rPr>
                <w:bCs/>
                <w:sz w:val="20"/>
              </w:rPr>
            </w:pPr>
            <w:r w:rsidRPr="007647D8">
              <w:rPr>
                <w:bCs/>
                <w:sz w:val="20"/>
              </w:rPr>
              <w:t>Summa inkomster</w:t>
            </w:r>
          </w:p>
        </w:tc>
        <w:tc>
          <w:tcPr>
            <w:tcW w:w="1531" w:type="dxa"/>
            <w:tcBorders>
              <w:top w:val="single" w:sz="6" w:space="0" w:color="auto"/>
              <w:bottom w:val="single" w:sz="12" w:space="0" w:color="auto"/>
            </w:tcBorders>
            <w:vAlign w:val="bottom"/>
          </w:tcPr>
          <w:p w14:paraId="671C1667" w14:textId="3929D3AD" w:rsidR="007D08B2" w:rsidRPr="008E5F6B" w:rsidRDefault="00A806BC" w:rsidP="0067606D">
            <w:pPr>
              <w:pStyle w:val="TabellSummaText"/>
              <w:jc w:val="right"/>
              <w:rPr>
                <w:bCs/>
                <w:sz w:val="20"/>
              </w:rPr>
            </w:pPr>
            <w:r w:rsidRPr="00A806BC">
              <w:rPr>
                <w:bCs/>
                <w:sz w:val="20"/>
              </w:rPr>
              <w:t>1 116 107 806</w:t>
            </w:r>
          </w:p>
        </w:tc>
      </w:tr>
      <w:tr w:rsidR="007D08B2" w14:paraId="15F1DEB1" w14:textId="77777777" w:rsidTr="00BA5DAC">
        <w:tc>
          <w:tcPr>
            <w:tcW w:w="2268" w:type="dxa"/>
            <w:tcBorders>
              <w:top w:val="single" w:sz="12" w:space="0" w:color="auto"/>
            </w:tcBorders>
            <w:tcMar>
              <w:left w:w="0" w:type="dxa"/>
            </w:tcMar>
            <w:vAlign w:val="bottom"/>
          </w:tcPr>
          <w:p w14:paraId="47ABA507" w14:textId="77777777" w:rsidR="007D08B2" w:rsidRDefault="007D08B2" w:rsidP="0067606D">
            <w:pPr>
              <w:pStyle w:val="TabellRader"/>
              <w:jc w:val="left"/>
              <w:rPr>
                <w:sz w:val="20"/>
              </w:rPr>
            </w:pPr>
          </w:p>
        </w:tc>
        <w:tc>
          <w:tcPr>
            <w:tcW w:w="5216" w:type="dxa"/>
            <w:tcBorders>
              <w:top w:val="single" w:sz="12" w:space="0" w:color="auto"/>
            </w:tcBorders>
            <w:vAlign w:val="bottom"/>
          </w:tcPr>
          <w:p w14:paraId="1EE6E94B" w14:textId="77777777" w:rsidR="007D08B2" w:rsidRDefault="007D08B2" w:rsidP="0067606D">
            <w:pPr>
              <w:pStyle w:val="TabellRader"/>
              <w:jc w:val="left"/>
              <w:rPr>
                <w:sz w:val="20"/>
              </w:rPr>
            </w:pPr>
          </w:p>
        </w:tc>
        <w:tc>
          <w:tcPr>
            <w:tcW w:w="1531" w:type="dxa"/>
            <w:tcBorders>
              <w:top w:val="single" w:sz="12" w:space="0" w:color="auto"/>
            </w:tcBorders>
            <w:vAlign w:val="bottom"/>
          </w:tcPr>
          <w:p w14:paraId="1B909D5E" w14:textId="77777777" w:rsidR="007D08B2" w:rsidRDefault="007D08B2" w:rsidP="0067606D">
            <w:pPr>
              <w:pStyle w:val="TabellRader"/>
              <w:rPr>
                <w:sz w:val="20"/>
              </w:rPr>
            </w:pPr>
          </w:p>
        </w:tc>
      </w:tr>
      <w:tr w:rsidR="007D08B2" w14:paraId="25ACD579" w14:textId="77777777" w:rsidTr="00BA5DAC">
        <w:tc>
          <w:tcPr>
            <w:tcW w:w="2268" w:type="dxa"/>
            <w:tcMar>
              <w:left w:w="0" w:type="dxa"/>
            </w:tcMar>
            <w:vAlign w:val="bottom"/>
          </w:tcPr>
          <w:p w14:paraId="7AF8E0F9" w14:textId="77777777" w:rsidR="007D08B2" w:rsidRDefault="007D08B2" w:rsidP="0067606D">
            <w:pPr>
              <w:pStyle w:val="TabellRader"/>
              <w:jc w:val="left"/>
              <w:rPr>
                <w:sz w:val="20"/>
              </w:rPr>
            </w:pPr>
          </w:p>
        </w:tc>
        <w:tc>
          <w:tcPr>
            <w:tcW w:w="5216" w:type="dxa"/>
            <w:vAlign w:val="bottom"/>
          </w:tcPr>
          <w:p w14:paraId="38DBA4E5" w14:textId="77777777" w:rsidR="007D08B2" w:rsidRDefault="007D08B2" w:rsidP="0067606D">
            <w:pPr>
              <w:pStyle w:val="TabellRader"/>
              <w:jc w:val="left"/>
              <w:rPr>
                <w:sz w:val="20"/>
              </w:rPr>
            </w:pPr>
          </w:p>
        </w:tc>
        <w:tc>
          <w:tcPr>
            <w:tcW w:w="1531" w:type="dxa"/>
            <w:vAlign w:val="bottom"/>
          </w:tcPr>
          <w:p w14:paraId="5D51C985" w14:textId="77777777" w:rsidR="007D08B2" w:rsidRDefault="007D08B2" w:rsidP="0067606D">
            <w:pPr>
              <w:pStyle w:val="TabellRader"/>
              <w:rPr>
                <w:sz w:val="20"/>
              </w:rPr>
            </w:pPr>
          </w:p>
        </w:tc>
      </w:tr>
      <w:tr w:rsidR="007D08B2" w14:paraId="41B04650" w14:textId="77777777" w:rsidTr="00BA5DAC">
        <w:tc>
          <w:tcPr>
            <w:tcW w:w="2268" w:type="dxa"/>
            <w:tcMar>
              <w:left w:w="0" w:type="dxa"/>
            </w:tcMar>
            <w:vAlign w:val="bottom"/>
          </w:tcPr>
          <w:p w14:paraId="72865AD8" w14:textId="77777777" w:rsidR="007D08B2" w:rsidRDefault="007D08B2" w:rsidP="0067606D">
            <w:pPr>
              <w:pStyle w:val="TabellRader"/>
              <w:jc w:val="left"/>
              <w:rPr>
                <w:sz w:val="20"/>
              </w:rPr>
            </w:pPr>
          </w:p>
        </w:tc>
        <w:tc>
          <w:tcPr>
            <w:tcW w:w="5216" w:type="dxa"/>
            <w:vAlign w:val="bottom"/>
          </w:tcPr>
          <w:p w14:paraId="27581325" w14:textId="77777777" w:rsidR="007D08B2" w:rsidRDefault="007D08B2" w:rsidP="0067606D">
            <w:pPr>
              <w:pStyle w:val="TabellRader"/>
              <w:jc w:val="left"/>
              <w:rPr>
                <w:sz w:val="20"/>
              </w:rPr>
            </w:pPr>
          </w:p>
        </w:tc>
        <w:tc>
          <w:tcPr>
            <w:tcW w:w="1531" w:type="dxa"/>
            <w:vAlign w:val="bottom"/>
          </w:tcPr>
          <w:p w14:paraId="78E343E3" w14:textId="77777777" w:rsidR="007D08B2" w:rsidRDefault="007D08B2" w:rsidP="0067606D">
            <w:pPr>
              <w:pStyle w:val="TabellRader"/>
              <w:rPr>
                <w:sz w:val="20"/>
              </w:rPr>
            </w:pPr>
          </w:p>
        </w:tc>
      </w:tr>
      <w:tr w:rsidR="007D08B2" w14:paraId="2E99CE8C" w14:textId="77777777" w:rsidTr="00BA5DAC">
        <w:tc>
          <w:tcPr>
            <w:tcW w:w="2268" w:type="dxa"/>
            <w:tcMar>
              <w:left w:w="0" w:type="dxa"/>
            </w:tcMar>
            <w:vAlign w:val="bottom"/>
          </w:tcPr>
          <w:p w14:paraId="228645CE" w14:textId="77777777" w:rsidR="007D08B2" w:rsidRDefault="007D08B2" w:rsidP="0067606D">
            <w:pPr>
              <w:pStyle w:val="TabellRader"/>
              <w:jc w:val="left"/>
              <w:rPr>
                <w:sz w:val="20"/>
              </w:rPr>
            </w:pPr>
          </w:p>
        </w:tc>
        <w:tc>
          <w:tcPr>
            <w:tcW w:w="5216" w:type="dxa"/>
            <w:vAlign w:val="bottom"/>
          </w:tcPr>
          <w:p w14:paraId="1430A20A" w14:textId="77777777" w:rsidR="007D08B2" w:rsidRDefault="007D08B2" w:rsidP="0067606D">
            <w:pPr>
              <w:pStyle w:val="TabellRader"/>
              <w:jc w:val="left"/>
              <w:rPr>
                <w:sz w:val="20"/>
              </w:rPr>
            </w:pPr>
          </w:p>
        </w:tc>
        <w:tc>
          <w:tcPr>
            <w:tcW w:w="1531" w:type="dxa"/>
            <w:vAlign w:val="bottom"/>
          </w:tcPr>
          <w:p w14:paraId="28C527EF" w14:textId="77777777" w:rsidR="007D08B2" w:rsidRDefault="007D08B2" w:rsidP="0067606D">
            <w:pPr>
              <w:pStyle w:val="TabellRader"/>
              <w:rPr>
                <w:sz w:val="20"/>
              </w:rPr>
            </w:pPr>
          </w:p>
        </w:tc>
      </w:tr>
      <w:tr w:rsidR="007D08B2" w14:paraId="1573386F" w14:textId="77777777" w:rsidTr="00BA5DAC">
        <w:tc>
          <w:tcPr>
            <w:tcW w:w="2268" w:type="dxa"/>
            <w:tcMar>
              <w:left w:w="0" w:type="dxa"/>
            </w:tcMar>
            <w:vAlign w:val="bottom"/>
          </w:tcPr>
          <w:p w14:paraId="5D9598B7" w14:textId="77777777" w:rsidR="007D08B2" w:rsidRDefault="007D08B2" w:rsidP="0067606D">
            <w:pPr>
              <w:pStyle w:val="TabellRader"/>
              <w:jc w:val="left"/>
              <w:rPr>
                <w:sz w:val="20"/>
              </w:rPr>
            </w:pPr>
          </w:p>
        </w:tc>
        <w:tc>
          <w:tcPr>
            <w:tcW w:w="5216" w:type="dxa"/>
            <w:vAlign w:val="bottom"/>
          </w:tcPr>
          <w:p w14:paraId="4F1085BD" w14:textId="77777777" w:rsidR="007D08B2" w:rsidRDefault="007D08B2" w:rsidP="0067606D">
            <w:pPr>
              <w:pStyle w:val="TabellRader"/>
              <w:jc w:val="left"/>
              <w:rPr>
                <w:sz w:val="20"/>
              </w:rPr>
            </w:pPr>
          </w:p>
        </w:tc>
        <w:tc>
          <w:tcPr>
            <w:tcW w:w="1531" w:type="dxa"/>
            <w:vAlign w:val="bottom"/>
          </w:tcPr>
          <w:p w14:paraId="47E774A8" w14:textId="77777777" w:rsidR="007D08B2" w:rsidRDefault="007D08B2" w:rsidP="0067606D">
            <w:pPr>
              <w:pStyle w:val="TabellRader"/>
              <w:rPr>
                <w:sz w:val="20"/>
              </w:rPr>
            </w:pPr>
          </w:p>
        </w:tc>
      </w:tr>
      <w:tr w:rsidR="007D08B2" w14:paraId="5CB25BEB" w14:textId="77777777" w:rsidTr="00BA5DAC">
        <w:tc>
          <w:tcPr>
            <w:tcW w:w="2268" w:type="dxa"/>
            <w:tcMar>
              <w:left w:w="0" w:type="dxa"/>
            </w:tcMar>
            <w:vAlign w:val="bottom"/>
          </w:tcPr>
          <w:p w14:paraId="0048C748" w14:textId="77777777" w:rsidR="007D08B2" w:rsidRDefault="007D08B2" w:rsidP="0067606D">
            <w:pPr>
              <w:pStyle w:val="TabellRader"/>
              <w:jc w:val="left"/>
              <w:rPr>
                <w:sz w:val="20"/>
              </w:rPr>
            </w:pPr>
          </w:p>
        </w:tc>
        <w:tc>
          <w:tcPr>
            <w:tcW w:w="5216" w:type="dxa"/>
            <w:vAlign w:val="bottom"/>
          </w:tcPr>
          <w:p w14:paraId="0311B72E" w14:textId="77777777" w:rsidR="007D08B2" w:rsidRDefault="007D08B2" w:rsidP="0067606D">
            <w:pPr>
              <w:pStyle w:val="TabellRader"/>
              <w:jc w:val="left"/>
              <w:rPr>
                <w:sz w:val="20"/>
              </w:rPr>
            </w:pPr>
          </w:p>
        </w:tc>
        <w:tc>
          <w:tcPr>
            <w:tcW w:w="1531" w:type="dxa"/>
            <w:vAlign w:val="bottom"/>
          </w:tcPr>
          <w:p w14:paraId="59ACFEA8" w14:textId="77777777" w:rsidR="007D08B2" w:rsidRDefault="007D08B2" w:rsidP="0067606D">
            <w:pPr>
              <w:pStyle w:val="TabellRader"/>
              <w:rPr>
                <w:sz w:val="20"/>
              </w:rPr>
            </w:pPr>
          </w:p>
        </w:tc>
      </w:tr>
      <w:tr w:rsidR="007D08B2" w14:paraId="6BE6FBD3" w14:textId="77777777" w:rsidTr="00BA5DAC">
        <w:tc>
          <w:tcPr>
            <w:tcW w:w="2268" w:type="dxa"/>
            <w:tcMar>
              <w:left w:w="0" w:type="dxa"/>
            </w:tcMar>
            <w:vAlign w:val="bottom"/>
          </w:tcPr>
          <w:p w14:paraId="417D2BAD" w14:textId="77777777" w:rsidR="007D08B2" w:rsidRDefault="007D08B2" w:rsidP="0067606D">
            <w:pPr>
              <w:pStyle w:val="TabellRader"/>
              <w:jc w:val="left"/>
              <w:rPr>
                <w:sz w:val="20"/>
              </w:rPr>
            </w:pPr>
          </w:p>
        </w:tc>
        <w:tc>
          <w:tcPr>
            <w:tcW w:w="5216" w:type="dxa"/>
            <w:vAlign w:val="bottom"/>
          </w:tcPr>
          <w:p w14:paraId="7A015580" w14:textId="77777777" w:rsidR="007D08B2" w:rsidRDefault="007D08B2" w:rsidP="0067606D">
            <w:pPr>
              <w:pStyle w:val="TabellRader"/>
              <w:jc w:val="left"/>
              <w:rPr>
                <w:sz w:val="20"/>
              </w:rPr>
            </w:pPr>
          </w:p>
        </w:tc>
        <w:tc>
          <w:tcPr>
            <w:tcW w:w="1531" w:type="dxa"/>
            <w:vAlign w:val="bottom"/>
          </w:tcPr>
          <w:p w14:paraId="2039FE8C" w14:textId="77777777" w:rsidR="007D08B2" w:rsidRDefault="007D08B2" w:rsidP="0067606D">
            <w:pPr>
              <w:pStyle w:val="TabellRader"/>
              <w:rPr>
                <w:sz w:val="20"/>
              </w:rPr>
            </w:pPr>
          </w:p>
        </w:tc>
      </w:tr>
      <w:tr w:rsidR="007D08B2" w14:paraId="5D515797" w14:textId="77777777" w:rsidTr="00BA5DAC">
        <w:tc>
          <w:tcPr>
            <w:tcW w:w="2268" w:type="dxa"/>
            <w:tcMar>
              <w:left w:w="0" w:type="dxa"/>
            </w:tcMar>
            <w:vAlign w:val="bottom"/>
          </w:tcPr>
          <w:p w14:paraId="1757CBFC" w14:textId="77777777" w:rsidR="007D08B2" w:rsidRDefault="007D08B2" w:rsidP="0067606D">
            <w:pPr>
              <w:pStyle w:val="TabellRader"/>
              <w:jc w:val="left"/>
              <w:rPr>
                <w:sz w:val="20"/>
              </w:rPr>
            </w:pPr>
          </w:p>
        </w:tc>
        <w:tc>
          <w:tcPr>
            <w:tcW w:w="5216" w:type="dxa"/>
            <w:vAlign w:val="bottom"/>
          </w:tcPr>
          <w:p w14:paraId="1E393F9E" w14:textId="77777777" w:rsidR="007D08B2" w:rsidRDefault="007D08B2" w:rsidP="0067606D">
            <w:pPr>
              <w:pStyle w:val="TabellRader"/>
              <w:jc w:val="left"/>
              <w:rPr>
                <w:sz w:val="20"/>
              </w:rPr>
            </w:pPr>
          </w:p>
        </w:tc>
        <w:tc>
          <w:tcPr>
            <w:tcW w:w="1531" w:type="dxa"/>
            <w:vAlign w:val="bottom"/>
          </w:tcPr>
          <w:p w14:paraId="154A454D" w14:textId="77777777" w:rsidR="007D08B2" w:rsidRDefault="007D08B2" w:rsidP="0067606D">
            <w:pPr>
              <w:pStyle w:val="TabellRader"/>
              <w:rPr>
                <w:sz w:val="20"/>
              </w:rPr>
            </w:pPr>
          </w:p>
        </w:tc>
      </w:tr>
      <w:tr w:rsidR="007D08B2" w14:paraId="7ECC42C0" w14:textId="77777777" w:rsidTr="00BA5DAC">
        <w:tc>
          <w:tcPr>
            <w:tcW w:w="2268" w:type="dxa"/>
            <w:tcMar>
              <w:left w:w="0" w:type="dxa"/>
            </w:tcMar>
            <w:vAlign w:val="bottom"/>
          </w:tcPr>
          <w:p w14:paraId="149A13AD" w14:textId="77777777" w:rsidR="007D08B2" w:rsidRDefault="007D08B2" w:rsidP="0067606D">
            <w:pPr>
              <w:pStyle w:val="TabellRader"/>
              <w:jc w:val="left"/>
              <w:rPr>
                <w:sz w:val="20"/>
              </w:rPr>
            </w:pPr>
          </w:p>
        </w:tc>
        <w:tc>
          <w:tcPr>
            <w:tcW w:w="5216" w:type="dxa"/>
            <w:vAlign w:val="bottom"/>
          </w:tcPr>
          <w:p w14:paraId="75F182D3" w14:textId="77777777" w:rsidR="007D08B2" w:rsidRDefault="007D08B2" w:rsidP="0067606D">
            <w:pPr>
              <w:pStyle w:val="TabellRader"/>
              <w:jc w:val="left"/>
              <w:rPr>
                <w:sz w:val="20"/>
              </w:rPr>
            </w:pPr>
          </w:p>
        </w:tc>
        <w:tc>
          <w:tcPr>
            <w:tcW w:w="1531" w:type="dxa"/>
            <w:vAlign w:val="bottom"/>
          </w:tcPr>
          <w:p w14:paraId="4D34D495" w14:textId="77777777" w:rsidR="007D08B2" w:rsidRDefault="007D08B2" w:rsidP="0067606D">
            <w:pPr>
              <w:pStyle w:val="TabellRader"/>
              <w:rPr>
                <w:sz w:val="20"/>
              </w:rPr>
            </w:pPr>
          </w:p>
        </w:tc>
      </w:tr>
      <w:tr w:rsidR="007D08B2" w14:paraId="71700879" w14:textId="77777777" w:rsidTr="00BA5DAC">
        <w:tc>
          <w:tcPr>
            <w:tcW w:w="2268" w:type="dxa"/>
            <w:tcMar>
              <w:left w:w="0" w:type="dxa"/>
            </w:tcMar>
            <w:vAlign w:val="bottom"/>
          </w:tcPr>
          <w:p w14:paraId="7D29ABCB" w14:textId="77777777" w:rsidR="007D08B2" w:rsidRDefault="007D08B2" w:rsidP="0067606D">
            <w:pPr>
              <w:pStyle w:val="TabellRader"/>
              <w:jc w:val="left"/>
              <w:rPr>
                <w:sz w:val="20"/>
              </w:rPr>
            </w:pPr>
          </w:p>
        </w:tc>
        <w:tc>
          <w:tcPr>
            <w:tcW w:w="5216" w:type="dxa"/>
            <w:vAlign w:val="bottom"/>
          </w:tcPr>
          <w:p w14:paraId="42B08840" w14:textId="77777777" w:rsidR="007D08B2" w:rsidRDefault="007D08B2" w:rsidP="0067606D">
            <w:pPr>
              <w:pStyle w:val="TabellRader"/>
              <w:jc w:val="left"/>
              <w:rPr>
                <w:sz w:val="20"/>
              </w:rPr>
            </w:pPr>
          </w:p>
        </w:tc>
        <w:tc>
          <w:tcPr>
            <w:tcW w:w="1531" w:type="dxa"/>
            <w:vAlign w:val="bottom"/>
          </w:tcPr>
          <w:p w14:paraId="0967E2AF" w14:textId="77777777" w:rsidR="007D08B2" w:rsidRDefault="007D08B2" w:rsidP="0067606D">
            <w:pPr>
              <w:pStyle w:val="TabellRader"/>
              <w:rPr>
                <w:sz w:val="20"/>
              </w:rPr>
            </w:pPr>
          </w:p>
        </w:tc>
      </w:tr>
      <w:tr w:rsidR="007D08B2" w14:paraId="5BF99115" w14:textId="77777777" w:rsidTr="00BA5DAC">
        <w:tc>
          <w:tcPr>
            <w:tcW w:w="2268" w:type="dxa"/>
            <w:tcMar>
              <w:left w:w="0" w:type="dxa"/>
            </w:tcMar>
            <w:vAlign w:val="bottom"/>
          </w:tcPr>
          <w:p w14:paraId="7201ECEF" w14:textId="77777777" w:rsidR="007D08B2" w:rsidRDefault="007D08B2" w:rsidP="0067606D">
            <w:pPr>
              <w:pStyle w:val="TabellRader"/>
              <w:jc w:val="left"/>
              <w:rPr>
                <w:sz w:val="20"/>
              </w:rPr>
            </w:pPr>
          </w:p>
        </w:tc>
        <w:tc>
          <w:tcPr>
            <w:tcW w:w="5216" w:type="dxa"/>
            <w:vAlign w:val="bottom"/>
          </w:tcPr>
          <w:p w14:paraId="4EEB8B14" w14:textId="77777777" w:rsidR="007D08B2" w:rsidRDefault="007D08B2" w:rsidP="0067606D">
            <w:pPr>
              <w:pStyle w:val="TabellRader"/>
              <w:jc w:val="left"/>
              <w:rPr>
                <w:sz w:val="20"/>
              </w:rPr>
            </w:pPr>
          </w:p>
        </w:tc>
        <w:tc>
          <w:tcPr>
            <w:tcW w:w="1531" w:type="dxa"/>
            <w:vAlign w:val="bottom"/>
          </w:tcPr>
          <w:p w14:paraId="3D435AA7" w14:textId="77777777" w:rsidR="007D08B2" w:rsidRDefault="007D08B2" w:rsidP="0067606D">
            <w:pPr>
              <w:pStyle w:val="TabellRader"/>
              <w:rPr>
                <w:sz w:val="20"/>
              </w:rPr>
            </w:pPr>
          </w:p>
        </w:tc>
      </w:tr>
      <w:tr w:rsidR="007D08B2" w14:paraId="64573CE5" w14:textId="77777777" w:rsidTr="00BA5DAC">
        <w:tc>
          <w:tcPr>
            <w:tcW w:w="2268" w:type="dxa"/>
            <w:tcMar>
              <w:left w:w="0" w:type="dxa"/>
            </w:tcMar>
            <w:vAlign w:val="bottom"/>
          </w:tcPr>
          <w:p w14:paraId="103FB95C" w14:textId="77777777" w:rsidR="007D08B2" w:rsidRDefault="007D08B2" w:rsidP="0067606D">
            <w:pPr>
              <w:pStyle w:val="TabellRader"/>
              <w:jc w:val="left"/>
              <w:rPr>
                <w:sz w:val="20"/>
              </w:rPr>
            </w:pPr>
          </w:p>
        </w:tc>
        <w:tc>
          <w:tcPr>
            <w:tcW w:w="5216" w:type="dxa"/>
            <w:vAlign w:val="bottom"/>
          </w:tcPr>
          <w:p w14:paraId="77B6B305" w14:textId="77777777" w:rsidR="007D08B2" w:rsidRDefault="007D08B2" w:rsidP="0067606D">
            <w:pPr>
              <w:pStyle w:val="TabellRader"/>
              <w:jc w:val="left"/>
              <w:rPr>
                <w:sz w:val="20"/>
              </w:rPr>
            </w:pPr>
          </w:p>
        </w:tc>
        <w:tc>
          <w:tcPr>
            <w:tcW w:w="1531" w:type="dxa"/>
            <w:vAlign w:val="bottom"/>
          </w:tcPr>
          <w:p w14:paraId="36FEB44A" w14:textId="77777777" w:rsidR="007D08B2" w:rsidRDefault="007D08B2" w:rsidP="0067606D">
            <w:pPr>
              <w:pStyle w:val="TabellRader"/>
              <w:rPr>
                <w:sz w:val="20"/>
              </w:rPr>
            </w:pPr>
          </w:p>
        </w:tc>
      </w:tr>
      <w:tr w:rsidR="007D08B2" w14:paraId="3E8B7878" w14:textId="77777777" w:rsidTr="00BA5DAC">
        <w:tc>
          <w:tcPr>
            <w:tcW w:w="2268" w:type="dxa"/>
            <w:tcMar>
              <w:left w:w="0" w:type="dxa"/>
            </w:tcMar>
            <w:vAlign w:val="bottom"/>
          </w:tcPr>
          <w:p w14:paraId="01C7F802" w14:textId="77777777" w:rsidR="007D08B2" w:rsidRDefault="007D08B2" w:rsidP="0067606D">
            <w:pPr>
              <w:pStyle w:val="TabellRader"/>
              <w:jc w:val="left"/>
              <w:rPr>
                <w:sz w:val="20"/>
              </w:rPr>
            </w:pPr>
          </w:p>
        </w:tc>
        <w:tc>
          <w:tcPr>
            <w:tcW w:w="5216" w:type="dxa"/>
            <w:vAlign w:val="bottom"/>
          </w:tcPr>
          <w:p w14:paraId="6F821DE5" w14:textId="77777777" w:rsidR="007D08B2" w:rsidRDefault="007D08B2" w:rsidP="0067606D">
            <w:pPr>
              <w:pStyle w:val="TabellRader"/>
              <w:jc w:val="left"/>
              <w:rPr>
                <w:sz w:val="20"/>
              </w:rPr>
            </w:pPr>
          </w:p>
        </w:tc>
        <w:tc>
          <w:tcPr>
            <w:tcW w:w="1531" w:type="dxa"/>
            <w:vAlign w:val="bottom"/>
          </w:tcPr>
          <w:p w14:paraId="6DC1CABC" w14:textId="77777777" w:rsidR="007D08B2" w:rsidRDefault="007D08B2" w:rsidP="0067606D">
            <w:pPr>
              <w:pStyle w:val="TabellRader"/>
              <w:rPr>
                <w:sz w:val="20"/>
              </w:rPr>
            </w:pPr>
          </w:p>
        </w:tc>
      </w:tr>
      <w:tr w:rsidR="007D08B2" w14:paraId="4D2E1EEA" w14:textId="77777777" w:rsidTr="00BA5DAC">
        <w:tc>
          <w:tcPr>
            <w:tcW w:w="2268" w:type="dxa"/>
            <w:tcMar>
              <w:left w:w="0" w:type="dxa"/>
            </w:tcMar>
            <w:vAlign w:val="bottom"/>
          </w:tcPr>
          <w:p w14:paraId="07997C46" w14:textId="77777777" w:rsidR="007D08B2" w:rsidRDefault="007D08B2" w:rsidP="0067606D">
            <w:pPr>
              <w:pStyle w:val="TabellRader"/>
              <w:jc w:val="left"/>
              <w:rPr>
                <w:sz w:val="20"/>
              </w:rPr>
            </w:pPr>
          </w:p>
        </w:tc>
        <w:tc>
          <w:tcPr>
            <w:tcW w:w="5216" w:type="dxa"/>
            <w:vAlign w:val="bottom"/>
          </w:tcPr>
          <w:p w14:paraId="26413364" w14:textId="77777777" w:rsidR="007D08B2" w:rsidRDefault="007D08B2" w:rsidP="0067606D">
            <w:pPr>
              <w:pStyle w:val="TabellRader"/>
              <w:jc w:val="left"/>
              <w:rPr>
                <w:sz w:val="20"/>
              </w:rPr>
            </w:pPr>
          </w:p>
        </w:tc>
        <w:tc>
          <w:tcPr>
            <w:tcW w:w="1531" w:type="dxa"/>
            <w:vAlign w:val="bottom"/>
          </w:tcPr>
          <w:p w14:paraId="2E5D5261" w14:textId="77777777" w:rsidR="007D08B2" w:rsidRDefault="007D08B2" w:rsidP="0067606D">
            <w:pPr>
              <w:pStyle w:val="TabellRader"/>
              <w:rPr>
                <w:sz w:val="20"/>
              </w:rPr>
            </w:pPr>
          </w:p>
        </w:tc>
      </w:tr>
      <w:tr w:rsidR="007D08B2" w14:paraId="5EEB2749" w14:textId="77777777" w:rsidTr="00BA5DAC">
        <w:tc>
          <w:tcPr>
            <w:tcW w:w="2268" w:type="dxa"/>
            <w:tcMar>
              <w:left w:w="0" w:type="dxa"/>
            </w:tcMar>
            <w:vAlign w:val="bottom"/>
          </w:tcPr>
          <w:p w14:paraId="7D64E260" w14:textId="77777777" w:rsidR="007D08B2" w:rsidRDefault="007D08B2" w:rsidP="0067606D">
            <w:pPr>
              <w:pStyle w:val="TabellRader"/>
              <w:jc w:val="left"/>
              <w:rPr>
                <w:sz w:val="20"/>
              </w:rPr>
            </w:pPr>
          </w:p>
        </w:tc>
        <w:tc>
          <w:tcPr>
            <w:tcW w:w="5216" w:type="dxa"/>
            <w:vAlign w:val="bottom"/>
          </w:tcPr>
          <w:p w14:paraId="224D883E" w14:textId="77777777" w:rsidR="007D08B2" w:rsidRDefault="007D08B2" w:rsidP="0067606D">
            <w:pPr>
              <w:pStyle w:val="TabellRader"/>
              <w:jc w:val="left"/>
              <w:rPr>
                <w:sz w:val="20"/>
              </w:rPr>
            </w:pPr>
          </w:p>
        </w:tc>
        <w:tc>
          <w:tcPr>
            <w:tcW w:w="1531" w:type="dxa"/>
            <w:vAlign w:val="bottom"/>
          </w:tcPr>
          <w:p w14:paraId="137086AC" w14:textId="77777777" w:rsidR="007D08B2" w:rsidRDefault="007D08B2" w:rsidP="0067606D">
            <w:pPr>
              <w:pStyle w:val="TabellRader"/>
              <w:rPr>
                <w:sz w:val="20"/>
              </w:rPr>
            </w:pPr>
          </w:p>
        </w:tc>
      </w:tr>
      <w:tr w:rsidR="007D08B2" w14:paraId="097C5637" w14:textId="77777777" w:rsidTr="00BA5DAC">
        <w:tc>
          <w:tcPr>
            <w:tcW w:w="2268" w:type="dxa"/>
            <w:tcMar>
              <w:left w:w="0" w:type="dxa"/>
            </w:tcMar>
            <w:vAlign w:val="bottom"/>
          </w:tcPr>
          <w:p w14:paraId="7E4EFB33" w14:textId="77777777" w:rsidR="007D08B2" w:rsidRDefault="007D08B2" w:rsidP="0067606D">
            <w:pPr>
              <w:pStyle w:val="TabellRader"/>
              <w:jc w:val="left"/>
              <w:rPr>
                <w:sz w:val="20"/>
              </w:rPr>
            </w:pPr>
          </w:p>
        </w:tc>
        <w:tc>
          <w:tcPr>
            <w:tcW w:w="5216" w:type="dxa"/>
            <w:vAlign w:val="bottom"/>
          </w:tcPr>
          <w:p w14:paraId="3707D202" w14:textId="77777777" w:rsidR="007D08B2" w:rsidRDefault="007D08B2" w:rsidP="0067606D">
            <w:pPr>
              <w:pStyle w:val="TabellRader"/>
              <w:jc w:val="left"/>
              <w:rPr>
                <w:sz w:val="20"/>
              </w:rPr>
            </w:pPr>
          </w:p>
        </w:tc>
        <w:tc>
          <w:tcPr>
            <w:tcW w:w="1531" w:type="dxa"/>
            <w:vAlign w:val="bottom"/>
          </w:tcPr>
          <w:p w14:paraId="42106195" w14:textId="77777777" w:rsidR="007D08B2" w:rsidRDefault="007D08B2" w:rsidP="0067606D">
            <w:pPr>
              <w:pStyle w:val="TabellRader"/>
              <w:rPr>
                <w:sz w:val="20"/>
              </w:rPr>
            </w:pPr>
          </w:p>
        </w:tc>
      </w:tr>
      <w:tr w:rsidR="007D08B2" w14:paraId="5CE878F5" w14:textId="77777777" w:rsidTr="00BA5DAC">
        <w:tc>
          <w:tcPr>
            <w:tcW w:w="2268" w:type="dxa"/>
            <w:tcMar>
              <w:left w:w="0" w:type="dxa"/>
            </w:tcMar>
            <w:vAlign w:val="bottom"/>
          </w:tcPr>
          <w:p w14:paraId="02044198" w14:textId="77777777" w:rsidR="007D08B2" w:rsidRDefault="007D08B2" w:rsidP="0067606D">
            <w:pPr>
              <w:pStyle w:val="TabellRader"/>
              <w:jc w:val="left"/>
              <w:rPr>
                <w:sz w:val="20"/>
              </w:rPr>
            </w:pPr>
          </w:p>
        </w:tc>
        <w:tc>
          <w:tcPr>
            <w:tcW w:w="5216" w:type="dxa"/>
            <w:vAlign w:val="bottom"/>
          </w:tcPr>
          <w:p w14:paraId="78550DE0" w14:textId="77777777" w:rsidR="007D08B2" w:rsidRDefault="007D08B2" w:rsidP="0067606D">
            <w:pPr>
              <w:pStyle w:val="TabellRader"/>
              <w:jc w:val="left"/>
              <w:rPr>
                <w:sz w:val="20"/>
              </w:rPr>
            </w:pPr>
          </w:p>
        </w:tc>
        <w:tc>
          <w:tcPr>
            <w:tcW w:w="1531" w:type="dxa"/>
            <w:vAlign w:val="bottom"/>
          </w:tcPr>
          <w:p w14:paraId="72024A47" w14:textId="77777777" w:rsidR="007D08B2" w:rsidRDefault="007D08B2" w:rsidP="0067606D">
            <w:pPr>
              <w:pStyle w:val="TabellRader"/>
              <w:rPr>
                <w:sz w:val="20"/>
              </w:rPr>
            </w:pPr>
          </w:p>
        </w:tc>
      </w:tr>
      <w:tr w:rsidR="007D08B2" w14:paraId="316D3AF4" w14:textId="77777777" w:rsidTr="00BA5DAC">
        <w:tc>
          <w:tcPr>
            <w:tcW w:w="2268" w:type="dxa"/>
            <w:tcMar>
              <w:left w:w="0" w:type="dxa"/>
            </w:tcMar>
            <w:vAlign w:val="bottom"/>
          </w:tcPr>
          <w:p w14:paraId="5D752FE2" w14:textId="77777777" w:rsidR="007D08B2" w:rsidRDefault="007D08B2" w:rsidP="0067606D">
            <w:pPr>
              <w:pStyle w:val="TabellRader"/>
              <w:jc w:val="left"/>
              <w:rPr>
                <w:sz w:val="20"/>
              </w:rPr>
            </w:pPr>
          </w:p>
        </w:tc>
        <w:tc>
          <w:tcPr>
            <w:tcW w:w="5216" w:type="dxa"/>
            <w:vAlign w:val="bottom"/>
          </w:tcPr>
          <w:p w14:paraId="73BAEBFB" w14:textId="77777777" w:rsidR="007D08B2" w:rsidRDefault="007D08B2" w:rsidP="0067606D">
            <w:pPr>
              <w:pStyle w:val="TabellRader"/>
              <w:jc w:val="left"/>
              <w:rPr>
                <w:sz w:val="20"/>
              </w:rPr>
            </w:pPr>
          </w:p>
        </w:tc>
        <w:tc>
          <w:tcPr>
            <w:tcW w:w="1531" w:type="dxa"/>
            <w:vAlign w:val="bottom"/>
          </w:tcPr>
          <w:p w14:paraId="64FBF830" w14:textId="77777777" w:rsidR="007D08B2" w:rsidRDefault="007D08B2" w:rsidP="0067606D">
            <w:pPr>
              <w:pStyle w:val="TabellRader"/>
              <w:rPr>
                <w:sz w:val="20"/>
              </w:rPr>
            </w:pPr>
          </w:p>
        </w:tc>
      </w:tr>
      <w:tr w:rsidR="007D08B2" w14:paraId="46898544" w14:textId="77777777" w:rsidTr="00BA5DAC">
        <w:tc>
          <w:tcPr>
            <w:tcW w:w="2268" w:type="dxa"/>
            <w:tcMar>
              <w:left w:w="0" w:type="dxa"/>
            </w:tcMar>
            <w:vAlign w:val="bottom"/>
          </w:tcPr>
          <w:p w14:paraId="467B8399" w14:textId="77777777" w:rsidR="007D08B2" w:rsidRDefault="007D08B2" w:rsidP="0067606D">
            <w:pPr>
              <w:pStyle w:val="TabellRader"/>
              <w:jc w:val="left"/>
              <w:rPr>
                <w:sz w:val="20"/>
              </w:rPr>
            </w:pPr>
          </w:p>
        </w:tc>
        <w:tc>
          <w:tcPr>
            <w:tcW w:w="5216" w:type="dxa"/>
            <w:vAlign w:val="bottom"/>
          </w:tcPr>
          <w:p w14:paraId="0B746013" w14:textId="77777777" w:rsidR="007D08B2" w:rsidRDefault="007D08B2" w:rsidP="0067606D">
            <w:pPr>
              <w:pStyle w:val="TabellRader"/>
              <w:jc w:val="left"/>
              <w:rPr>
                <w:sz w:val="20"/>
              </w:rPr>
            </w:pPr>
          </w:p>
        </w:tc>
        <w:tc>
          <w:tcPr>
            <w:tcW w:w="1531" w:type="dxa"/>
            <w:vAlign w:val="bottom"/>
          </w:tcPr>
          <w:p w14:paraId="0A966411" w14:textId="77777777" w:rsidR="007D08B2" w:rsidRDefault="007D08B2" w:rsidP="0067606D">
            <w:pPr>
              <w:pStyle w:val="TabellRader"/>
              <w:rPr>
                <w:sz w:val="20"/>
              </w:rPr>
            </w:pPr>
          </w:p>
        </w:tc>
      </w:tr>
      <w:tr w:rsidR="007D08B2" w14:paraId="08CC8432" w14:textId="77777777" w:rsidTr="00BA5DAC">
        <w:tc>
          <w:tcPr>
            <w:tcW w:w="2268" w:type="dxa"/>
            <w:tcMar>
              <w:left w:w="0" w:type="dxa"/>
            </w:tcMar>
            <w:vAlign w:val="bottom"/>
          </w:tcPr>
          <w:p w14:paraId="24CA582C" w14:textId="77777777" w:rsidR="007D08B2" w:rsidRDefault="007D08B2" w:rsidP="0067606D">
            <w:pPr>
              <w:pStyle w:val="TabellRader"/>
              <w:jc w:val="left"/>
              <w:rPr>
                <w:sz w:val="20"/>
              </w:rPr>
            </w:pPr>
          </w:p>
        </w:tc>
        <w:tc>
          <w:tcPr>
            <w:tcW w:w="5216" w:type="dxa"/>
            <w:vAlign w:val="bottom"/>
          </w:tcPr>
          <w:p w14:paraId="01A55AFE" w14:textId="77777777" w:rsidR="007D08B2" w:rsidRDefault="007D08B2" w:rsidP="0067606D">
            <w:pPr>
              <w:pStyle w:val="TabellRader"/>
              <w:jc w:val="left"/>
              <w:rPr>
                <w:sz w:val="20"/>
              </w:rPr>
            </w:pPr>
          </w:p>
        </w:tc>
        <w:tc>
          <w:tcPr>
            <w:tcW w:w="1531" w:type="dxa"/>
            <w:vAlign w:val="bottom"/>
          </w:tcPr>
          <w:p w14:paraId="3FA06EEE" w14:textId="77777777" w:rsidR="007D08B2" w:rsidRDefault="007D08B2" w:rsidP="0067606D">
            <w:pPr>
              <w:pStyle w:val="TabellRader"/>
              <w:rPr>
                <w:sz w:val="20"/>
              </w:rPr>
            </w:pPr>
          </w:p>
        </w:tc>
      </w:tr>
      <w:tr w:rsidR="007D08B2" w14:paraId="469D6B24" w14:textId="77777777" w:rsidTr="00BA5DAC">
        <w:tc>
          <w:tcPr>
            <w:tcW w:w="7484" w:type="dxa"/>
            <w:gridSpan w:val="2"/>
            <w:tcMar>
              <w:left w:w="0" w:type="dxa"/>
            </w:tcMar>
            <w:vAlign w:val="bottom"/>
          </w:tcPr>
          <w:p w14:paraId="28F8280A" w14:textId="77777777" w:rsidR="007D08B2" w:rsidRDefault="007D08B2" w:rsidP="0067606D">
            <w:pPr>
              <w:pStyle w:val="TabellRader"/>
              <w:rPr>
                <w:sz w:val="20"/>
              </w:rPr>
            </w:pPr>
          </w:p>
        </w:tc>
        <w:tc>
          <w:tcPr>
            <w:tcW w:w="1531" w:type="dxa"/>
            <w:vAlign w:val="bottom"/>
          </w:tcPr>
          <w:p w14:paraId="5324D21C" w14:textId="77777777" w:rsidR="007D08B2" w:rsidRDefault="007D08B2" w:rsidP="0067606D">
            <w:pPr>
              <w:pStyle w:val="TabellRader"/>
              <w:rPr>
                <w:sz w:val="20"/>
              </w:rPr>
            </w:pPr>
          </w:p>
        </w:tc>
      </w:tr>
      <w:tr w:rsidR="007D08B2" w14:paraId="4CFB9AD7" w14:textId="77777777" w:rsidTr="00BA5DAC">
        <w:tc>
          <w:tcPr>
            <w:tcW w:w="7484" w:type="dxa"/>
            <w:gridSpan w:val="2"/>
            <w:tcMar>
              <w:left w:w="0" w:type="dxa"/>
            </w:tcMar>
            <w:vAlign w:val="bottom"/>
          </w:tcPr>
          <w:p w14:paraId="20241E4B" w14:textId="77777777" w:rsidR="007D08B2" w:rsidRDefault="007D08B2" w:rsidP="0067606D">
            <w:pPr>
              <w:pStyle w:val="TabellRader"/>
              <w:rPr>
                <w:sz w:val="20"/>
              </w:rPr>
            </w:pPr>
          </w:p>
        </w:tc>
        <w:tc>
          <w:tcPr>
            <w:tcW w:w="1531" w:type="dxa"/>
            <w:vAlign w:val="bottom"/>
          </w:tcPr>
          <w:p w14:paraId="24AAF166" w14:textId="77777777" w:rsidR="007D08B2" w:rsidRDefault="007D08B2" w:rsidP="0067606D">
            <w:pPr>
              <w:pStyle w:val="TabellRader"/>
              <w:rPr>
                <w:sz w:val="20"/>
              </w:rPr>
            </w:pPr>
          </w:p>
        </w:tc>
      </w:tr>
      <w:tr w:rsidR="007D08B2" w14:paraId="0F7D8A19" w14:textId="77777777" w:rsidTr="00BA5DAC">
        <w:tc>
          <w:tcPr>
            <w:tcW w:w="7484" w:type="dxa"/>
            <w:gridSpan w:val="2"/>
            <w:tcMar>
              <w:left w:w="0" w:type="dxa"/>
            </w:tcMar>
            <w:vAlign w:val="bottom"/>
          </w:tcPr>
          <w:p w14:paraId="6B6FFA34" w14:textId="77777777" w:rsidR="007D08B2" w:rsidRDefault="007D08B2" w:rsidP="0067606D">
            <w:pPr>
              <w:pStyle w:val="TabellRader"/>
              <w:rPr>
                <w:sz w:val="20"/>
              </w:rPr>
            </w:pPr>
          </w:p>
        </w:tc>
        <w:tc>
          <w:tcPr>
            <w:tcW w:w="1531" w:type="dxa"/>
            <w:vAlign w:val="bottom"/>
          </w:tcPr>
          <w:p w14:paraId="41DE7D66" w14:textId="77777777" w:rsidR="007D08B2" w:rsidRDefault="007D08B2" w:rsidP="0067606D">
            <w:pPr>
              <w:pStyle w:val="TabellRader"/>
              <w:rPr>
                <w:sz w:val="20"/>
              </w:rPr>
            </w:pPr>
          </w:p>
        </w:tc>
      </w:tr>
      <w:tr w:rsidR="007D08B2" w14:paraId="73835A34" w14:textId="77777777" w:rsidTr="00BA5DAC">
        <w:tc>
          <w:tcPr>
            <w:tcW w:w="7484" w:type="dxa"/>
            <w:gridSpan w:val="2"/>
            <w:tcMar>
              <w:left w:w="0" w:type="dxa"/>
            </w:tcMar>
            <w:vAlign w:val="bottom"/>
          </w:tcPr>
          <w:p w14:paraId="5E27A4F7" w14:textId="77777777" w:rsidR="007D08B2" w:rsidRDefault="007D08B2" w:rsidP="0067606D">
            <w:pPr>
              <w:pStyle w:val="TabellSummaText"/>
              <w:rPr>
                <w:sz w:val="20"/>
              </w:rPr>
            </w:pPr>
          </w:p>
        </w:tc>
        <w:tc>
          <w:tcPr>
            <w:tcW w:w="1531" w:type="dxa"/>
            <w:vAlign w:val="bottom"/>
          </w:tcPr>
          <w:p w14:paraId="31F0874D" w14:textId="77777777" w:rsidR="007D08B2" w:rsidRDefault="007D08B2" w:rsidP="0067606D">
            <w:pPr>
              <w:pStyle w:val="TabellSummaText"/>
              <w:jc w:val="right"/>
              <w:rPr>
                <w:sz w:val="20"/>
              </w:rPr>
            </w:pPr>
          </w:p>
        </w:tc>
      </w:tr>
      <w:tr w:rsidR="007D08B2" w14:paraId="50C99DC6" w14:textId="77777777" w:rsidTr="00BA5DAC">
        <w:tc>
          <w:tcPr>
            <w:tcW w:w="7484" w:type="dxa"/>
            <w:gridSpan w:val="2"/>
            <w:tcMar>
              <w:left w:w="0" w:type="dxa"/>
            </w:tcMar>
            <w:vAlign w:val="bottom"/>
          </w:tcPr>
          <w:p w14:paraId="112876CD" w14:textId="77777777" w:rsidR="007D08B2" w:rsidRDefault="007D08B2" w:rsidP="0067606D">
            <w:pPr>
              <w:pStyle w:val="TabellRader"/>
              <w:jc w:val="left"/>
              <w:rPr>
                <w:sz w:val="20"/>
              </w:rPr>
            </w:pPr>
          </w:p>
        </w:tc>
        <w:tc>
          <w:tcPr>
            <w:tcW w:w="1531" w:type="dxa"/>
            <w:vAlign w:val="bottom"/>
          </w:tcPr>
          <w:p w14:paraId="58625E54" w14:textId="77777777" w:rsidR="007D08B2" w:rsidRDefault="007D08B2" w:rsidP="0067606D">
            <w:pPr>
              <w:pStyle w:val="TabellRader"/>
              <w:rPr>
                <w:sz w:val="20"/>
              </w:rPr>
            </w:pPr>
          </w:p>
        </w:tc>
      </w:tr>
      <w:tr w:rsidR="001006E1" w14:paraId="32A4BAD2" w14:textId="77777777" w:rsidTr="00BA5DAC">
        <w:tc>
          <w:tcPr>
            <w:tcW w:w="7484" w:type="dxa"/>
            <w:gridSpan w:val="2"/>
            <w:tcMar>
              <w:left w:w="0" w:type="dxa"/>
            </w:tcMar>
            <w:vAlign w:val="bottom"/>
          </w:tcPr>
          <w:p w14:paraId="65C6EBA7" w14:textId="77777777" w:rsidR="001006E1" w:rsidRDefault="001006E1" w:rsidP="0067606D">
            <w:pPr>
              <w:pStyle w:val="TabellRader"/>
              <w:jc w:val="left"/>
              <w:rPr>
                <w:sz w:val="20"/>
              </w:rPr>
            </w:pPr>
          </w:p>
        </w:tc>
        <w:tc>
          <w:tcPr>
            <w:tcW w:w="1531" w:type="dxa"/>
            <w:vAlign w:val="bottom"/>
          </w:tcPr>
          <w:p w14:paraId="1B4B4BB9" w14:textId="77777777" w:rsidR="001006E1" w:rsidRDefault="001006E1" w:rsidP="0067606D">
            <w:pPr>
              <w:pStyle w:val="TabellRader"/>
              <w:rPr>
                <w:sz w:val="20"/>
              </w:rPr>
            </w:pPr>
          </w:p>
        </w:tc>
      </w:tr>
      <w:tr w:rsidR="001006E1" w14:paraId="725FA484" w14:textId="77777777" w:rsidTr="00BA5DAC">
        <w:tc>
          <w:tcPr>
            <w:tcW w:w="7484" w:type="dxa"/>
            <w:gridSpan w:val="2"/>
            <w:tcMar>
              <w:left w:w="0" w:type="dxa"/>
            </w:tcMar>
            <w:vAlign w:val="bottom"/>
          </w:tcPr>
          <w:p w14:paraId="4459EF20" w14:textId="77777777" w:rsidR="001006E1" w:rsidRDefault="001006E1" w:rsidP="0067606D">
            <w:pPr>
              <w:pStyle w:val="TabellRader"/>
              <w:jc w:val="left"/>
              <w:rPr>
                <w:sz w:val="20"/>
              </w:rPr>
            </w:pPr>
          </w:p>
        </w:tc>
        <w:tc>
          <w:tcPr>
            <w:tcW w:w="1531" w:type="dxa"/>
            <w:vAlign w:val="bottom"/>
          </w:tcPr>
          <w:p w14:paraId="493787C0" w14:textId="77777777" w:rsidR="001006E1" w:rsidRDefault="001006E1" w:rsidP="0067606D">
            <w:pPr>
              <w:pStyle w:val="TabellRader"/>
              <w:rPr>
                <w:sz w:val="20"/>
              </w:rPr>
            </w:pPr>
          </w:p>
        </w:tc>
      </w:tr>
      <w:tr w:rsidR="001006E1" w14:paraId="24DA00EC" w14:textId="77777777" w:rsidTr="00BA5DAC">
        <w:tc>
          <w:tcPr>
            <w:tcW w:w="7484" w:type="dxa"/>
            <w:gridSpan w:val="2"/>
            <w:tcMar>
              <w:left w:w="0" w:type="dxa"/>
            </w:tcMar>
            <w:vAlign w:val="bottom"/>
          </w:tcPr>
          <w:p w14:paraId="1754B207" w14:textId="77777777" w:rsidR="001006E1" w:rsidRDefault="001006E1" w:rsidP="0067606D">
            <w:pPr>
              <w:pStyle w:val="TabellRader"/>
              <w:jc w:val="left"/>
              <w:rPr>
                <w:sz w:val="20"/>
              </w:rPr>
            </w:pPr>
          </w:p>
        </w:tc>
        <w:tc>
          <w:tcPr>
            <w:tcW w:w="1531" w:type="dxa"/>
            <w:vAlign w:val="bottom"/>
          </w:tcPr>
          <w:p w14:paraId="273E8751" w14:textId="77777777" w:rsidR="001006E1" w:rsidRDefault="001006E1" w:rsidP="0067606D">
            <w:pPr>
              <w:pStyle w:val="TabellRader"/>
              <w:rPr>
                <w:sz w:val="20"/>
              </w:rPr>
            </w:pPr>
          </w:p>
        </w:tc>
      </w:tr>
      <w:tr w:rsidR="001006E1" w14:paraId="188A57F3" w14:textId="77777777" w:rsidTr="00BA5DAC">
        <w:tc>
          <w:tcPr>
            <w:tcW w:w="7484" w:type="dxa"/>
            <w:gridSpan w:val="2"/>
            <w:tcMar>
              <w:left w:w="0" w:type="dxa"/>
            </w:tcMar>
            <w:vAlign w:val="bottom"/>
          </w:tcPr>
          <w:p w14:paraId="38E69735" w14:textId="77777777" w:rsidR="001006E1" w:rsidRDefault="001006E1" w:rsidP="0067606D">
            <w:pPr>
              <w:pStyle w:val="TabellRader"/>
              <w:jc w:val="left"/>
              <w:rPr>
                <w:sz w:val="20"/>
              </w:rPr>
            </w:pPr>
          </w:p>
        </w:tc>
        <w:tc>
          <w:tcPr>
            <w:tcW w:w="1531" w:type="dxa"/>
            <w:vAlign w:val="bottom"/>
          </w:tcPr>
          <w:p w14:paraId="014393D1" w14:textId="77777777" w:rsidR="001006E1" w:rsidRDefault="001006E1" w:rsidP="0067606D">
            <w:pPr>
              <w:pStyle w:val="TabellRader"/>
              <w:rPr>
                <w:sz w:val="20"/>
              </w:rPr>
            </w:pPr>
          </w:p>
        </w:tc>
      </w:tr>
      <w:tr w:rsidR="001006E1" w14:paraId="67DAFAEC" w14:textId="77777777" w:rsidTr="00BA5DAC">
        <w:tc>
          <w:tcPr>
            <w:tcW w:w="7484" w:type="dxa"/>
            <w:gridSpan w:val="2"/>
            <w:tcMar>
              <w:left w:w="0" w:type="dxa"/>
            </w:tcMar>
            <w:vAlign w:val="bottom"/>
          </w:tcPr>
          <w:p w14:paraId="09B3AFD3" w14:textId="77777777" w:rsidR="001006E1" w:rsidRDefault="001006E1" w:rsidP="0067606D">
            <w:pPr>
              <w:pStyle w:val="TabellRader"/>
              <w:jc w:val="left"/>
              <w:rPr>
                <w:sz w:val="20"/>
              </w:rPr>
            </w:pPr>
          </w:p>
        </w:tc>
        <w:tc>
          <w:tcPr>
            <w:tcW w:w="1531" w:type="dxa"/>
            <w:vAlign w:val="bottom"/>
          </w:tcPr>
          <w:p w14:paraId="4D6CF40A" w14:textId="77777777" w:rsidR="001006E1" w:rsidRDefault="001006E1" w:rsidP="0067606D">
            <w:pPr>
              <w:pStyle w:val="TabellRader"/>
              <w:rPr>
                <w:sz w:val="20"/>
              </w:rPr>
            </w:pPr>
          </w:p>
        </w:tc>
      </w:tr>
      <w:tr w:rsidR="001006E1" w14:paraId="2A0A09FC" w14:textId="77777777" w:rsidTr="00BA5DAC">
        <w:tc>
          <w:tcPr>
            <w:tcW w:w="7484" w:type="dxa"/>
            <w:gridSpan w:val="2"/>
            <w:tcMar>
              <w:left w:w="0" w:type="dxa"/>
            </w:tcMar>
            <w:vAlign w:val="bottom"/>
          </w:tcPr>
          <w:p w14:paraId="763062E6" w14:textId="77777777" w:rsidR="001006E1" w:rsidRDefault="001006E1" w:rsidP="0067606D">
            <w:pPr>
              <w:pStyle w:val="TabellRader"/>
              <w:jc w:val="left"/>
              <w:rPr>
                <w:sz w:val="20"/>
              </w:rPr>
            </w:pPr>
          </w:p>
        </w:tc>
        <w:tc>
          <w:tcPr>
            <w:tcW w:w="1531" w:type="dxa"/>
            <w:vAlign w:val="bottom"/>
          </w:tcPr>
          <w:p w14:paraId="394F15F4" w14:textId="77777777" w:rsidR="001006E1" w:rsidRDefault="001006E1" w:rsidP="0067606D">
            <w:pPr>
              <w:pStyle w:val="TabellRader"/>
              <w:rPr>
                <w:sz w:val="20"/>
              </w:rPr>
            </w:pPr>
          </w:p>
        </w:tc>
      </w:tr>
      <w:tr w:rsidR="007D08B2" w14:paraId="5F184773" w14:textId="77777777" w:rsidTr="00BA5DAC">
        <w:tc>
          <w:tcPr>
            <w:tcW w:w="7484" w:type="dxa"/>
            <w:gridSpan w:val="2"/>
            <w:tcMar>
              <w:left w:w="0" w:type="dxa"/>
            </w:tcMar>
            <w:vAlign w:val="bottom"/>
          </w:tcPr>
          <w:p w14:paraId="61B685ED" w14:textId="77777777" w:rsidR="007D08B2" w:rsidRPr="007647D8" w:rsidRDefault="007D08B2" w:rsidP="0067606D">
            <w:pPr>
              <w:pStyle w:val="TabellRader"/>
              <w:jc w:val="left"/>
              <w:rPr>
                <w:sz w:val="20"/>
              </w:rPr>
            </w:pPr>
          </w:p>
        </w:tc>
        <w:tc>
          <w:tcPr>
            <w:tcW w:w="1531" w:type="dxa"/>
            <w:vAlign w:val="bottom"/>
          </w:tcPr>
          <w:p w14:paraId="323CBC80" w14:textId="77777777" w:rsidR="007D08B2" w:rsidRPr="007647D8" w:rsidRDefault="007D08B2" w:rsidP="0067606D">
            <w:pPr>
              <w:pStyle w:val="TabellRader"/>
              <w:rPr>
                <w:sz w:val="20"/>
              </w:rPr>
            </w:pPr>
          </w:p>
        </w:tc>
      </w:tr>
      <w:tr w:rsidR="007D08B2" w14:paraId="13F9F66D" w14:textId="77777777" w:rsidTr="00BA5DAC">
        <w:tc>
          <w:tcPr>
            <w:tcW w:w="7484" w:type="dxa"/>
            <w:gridSpan w:val="2"/>
            <w:tcBorders>
              <w:bottom w:val="single" w:sz="12" w:space="0" w:color="auto"/>
            </w:tcBorders>
            <w:tcMar>
              <w:left w:w="0" w:type="dxa"/>
            </w:tcMar>
            <w:vAlign w:val="bottom"/>
          </w:tcPr>
          <w:p w14:paraId="4179F586" w14:textId="77777777" w:rsidR="007D08B2" w:rsidRDefault="007D08B2" w:rsidP="0067606D">
            <w:pPr>
              <w:pStyle w:val="TabellRader"/>
              <w:jc w:val="left"/>
              <w:rPr>
                <w:sz w:val="20"/>
              </w:rPr>
            </w:pPr>
            <w:r>
              <w:rPr>
                <w:sz w:val="20"/>
              </w:rPr>
              <w:t>Beräknat lånebehov</w:t>
            </w:r>
          </w:p>
        </w:tc>
        <w:tc>
          <w:tcPr>
            <w:tcW w:w="1531" w:type="dxa"/>
            <w:tcBorders>
              <w:bottom w:val="single" w:sz="12" w:space="0" w:color="auto"/>
            </w:tcBorders>
            <w:vAlign w:val="bottom"/>
          </w:tcPr>
          <w:p w14:paraId="7ECCDAFC" w14:textId="7E0043CB" w:rsidR="007D08B2" w:rsidRPr="008E5F6B" w:rsidRDefault="00BA5DAC" w:rsidP="0067606D">
            <w:pPr>
              <w:pStyle w:val="TabellRader"/>
              <w:rPr>
                <w:sz w:val="20"/>
              </w:rPr>
            </w:pPr>
            <w:r>
              <w:rPr>
                <w:sz w:val="20"/>
              </w:rPr>
              <w:t>-46</w:t>
            </w:r>
            <w:r>
              <w:rPr>
                <w:rFonts w:ascii="Cambria" w:hAnsi="Cambria" w:cs="Cambria"/>
                <w:sz w:val="20"/>
              </w:rPr>
              <w:t> </w:t>
            </w:r>
            <w:r>
              <w:rPr>
                <w:sz w:val="20"/>
              </w:rPr>
              <w:t>912 952</w:t>
            </w:r>
          </w:p>
        </w:tc>
      </w:tr>
      <w:tr w:rsidR="00BA5DAC" w14:paraId="2CFBDA54" w14:textId="77777777" w:rsidTr="00BA5DAC">
        <w:tc>
          <w:tcPr>
            <w:tcW w:w="7484" w:type="dxa"/>
            <w:gridSpan w:val="2"/>
            <w:tcBorders>
              <w:top w:val="single" w:sz="12" w:space="0" w:color="auto"/>
              <w:bottom w:val="single" w:sz="12" w:space="0" w:color="auto"/>
            </w:tcBorders>
            <w:tcMar>
              <w:left w:w="0" w:type="dxa"/>
            </w:tcMar>
            <w:vAlign w:val="bottom"/>
          </w:tcPr>
          <w:p w14:paraId="776F7741" w14:textId="77777777" w:rsidR="00BA5DAC" w:rsidRDefault="00BA5DAC" w:rsidP="00BA5DAC">
            <w:pPr>
              <w:pStyle w:val="TabellSummaText"/>
              <w:rPr>
                <w:sz w:val="20"/>
              </w:rPr>
            </w:pPr>
            <w:r>
              <w:rPr>
                <w:sz w:val="20"/>
              </w:rPr>
              <w:t>Summa</w:t>
            </w:r>
          </w:p>
        </w:tc>
        <w:tc>
          <w:tcPr>
            <w:tcW w:w="1531" w:type="dxa"/>
            <w:tcBorders>
              <w:top w:val="single" w:sz="12" w:space="0" w:color="auto"/>
              <w:bottom w:val="single" w:sz="12" w:space="0" w:color="auto"/>
            </w:tcBorders>
            <w:vAlign w:val="bottom"/>
          </w:tcPr>
          <w:p w14:paraId="0A3EF9A5" w14:textId="18579863" w:rsidR="00BA5DAC" w:rsidRPr="00D138F2" w:rsidRDefault="00BA5DAC" w:rsidP="00BA5DAC">
            <w:pPr>
              <w:pStyle w:val="TabellSummaText"/>
              <w:jc w:val="right"/>
              <w:rPr>
                <w:sz w:val="20"/>
              </w:rPr>
            </w:pPr>
            <w:r>
              <w:rPr>
                <w:sz w:val="20"/>
              </w:rPr>
              <w:t>1</w:t>
            </w:r>
            <w:r>
              <w:rPr>
                <w:rFonts w:ascii="Cambria" w:hAnsi="Cambria"/>
                <w:sz w:val="20"/>
              </w:rPr>
              <w:t> </w:t>
            </w:r>
            <w:r>
              <w:rPr>
                <w:sz w:val="20"/>
              </w:rPr>
              <w:t>069</w:t>
            </w:r>
            <w:r>
              <w:rPr>
                <w:rFonts w:ascii="Cambria" w:hAnsi="Cambria"/>
                <w:sz w:val="20"/>
              </w:rPr>
              <w:t> </w:t>
            </w:r>
            <w:r>
              <w:rPr>
                <w:sz w:val="20"/>
              </w:rPr>
              <w:t>194</w:t>
            </w:r>
            <w:r>
              <w:rPr>
                <w:rFonts w:ascii="Cambria" w:hAnsi="Cambria"/>
                <w:sz w:val="20"/>
              </w:rPr>
              <w:t> </w:t>
            </w:r>
            <w:r>
              <w:rPr>
                <w:sz w:val="20"/>
              </w:rPr>
              <w:t>854</w:t>
            </w:r>
          </w:p>
        </w:tc>
      </w:tr>
    </w:tbl>
    <w:p w14:paraId="54F38282" w14:textId="77777777" w:rsidR="007D08B2" w:rsidRPr="002D3189" w:rsidRDefault="007D08B2" w:rsidP="0067606D">
      <w:pPr>
        <w:pStyle w:val="Brdtext"/>
      </w:pPr>
    </w:p>
    <w:p w14:paraId="1CE2A5B2" w14:textId="77777777" w:rsidR="007D08B2" w:rsidRDefault="007D08B2" w:rsidP="0067606D">
      <w:pPr>
        <w:pStyle w:val="Brdtextmedindrag"/>
        <w:sectPr w:rsidR="007D08B2" w:rsidSect="0067606D">
          <w:headerReference w:type="even" r:id="rId53"/>
          <w:headerReference w:type="default" r:id="rId54"/>
          <w:footerReference w:type="even" r:id="rId55"/>
          <w:footerReference w:type="default" r:id="rId56"/>
          <w:footerReference w:type="first" r:id="rId57"/>
          <w:pgSz w:w="11906" w:h="16838" w:code="9"/>
          <w:pgMar w:top="1304" w:right="1871" w:bottom="1531" w:left="1021" w:header="567" w:footer="1077" w:gutter="0"/>
          <w:cols w:space="720"/>
          <w:docGrid w:linePitch="360"/>
        </w:sectPr>
      </w:pPr>
    </w:p>
    <w:p w14:paraId="3DFB69CB" w14:textId="77777777" w:rsidR="007D08B2" w:rsidRDefault="007D08B2" w:rsidP="0067606D">
      <w:pPr>
        <w:pStyle w:val="Brdtext"/>
      </w:pPr>
    </w:p>
    <w:p w14:paraId="71165933" w14:textId="77777777" w:rsidR="007D751E" w:rsidRPr="00BC4B19" w:rsidRDefault="007D751E" w:rsidP="00BC4B19">
      <w:pPr>
        <w:pStyle w:val="Brdtextmedindrag"/>
        <w:sectPr w:rsidR="007D751E" w:rsidRPr="00BC4B19" w:rsidSect="00724AC2">
          <w:headerReference w:type="even" r:id="rId58"/>
          <w:headerReference w:type="default" r:id="rId59"/>
          <w:footerReference w:type="even" r:id="rId60"/>
          <w:footerReference w:type="default" r:id="rId61"/>
          <w:footerReference w:type="first" r:id="rId62"/>
          <w:type w:val="continuous"/>
          <w:pgSz w:w="11906" w:h="16838" w:code="9"/>
          <w:pgMar w:top="1304" w:right="1871" w:bottom="1531" w:left="1021" w:header="567" w:footer="1077" w:gutter="0"/>
          <w:cols w:num="2" w:space="340"/>
          <w:docGrid w:linePitch="360"/>
        </w:sectPr>
      </w:pPr>
    </w:p>
    <w:p w14:paraId="3370EAED" w14:textId="63679D4F" w:rsidR="0067606D" w:rsidRDefault="00757DA4" w:rsidP="0067606D">
      <w:pPr>
        <w:pStyle w:val="Brdtext"/>
        <w:spacing w:line="240" w:lineRule="auto"/>
        <w:jc w:val="center"/>
        <w:rPr>
          <w:sz w:val="84"/>
          <w:szCs w:val="84"/>
        </w:rPr>
      </w:pPr>
      <w:sdt>
        <w:sdtPr>
          <w:rPr>
            <w:sz w:val="84"/>
            <w:szCs w:val="84"/>
          </w:rPr>
          <w:alias w:val="Avsnittsnummer"/>
          <w:tag w:val="Avsnittsnummer"/>
          <w:id w:val="-1065716627"/>
          <w:lock w:val="sdtContentLocked"/>
          <w:dataBinding w:prefixMappings="xmlns:ns0='http://rkdhs/mallar/budget/BP Del 1/BP Del 1.xsd'" w:xpath="/ns0:dokumentvärden[1]/ns0:avsnitt[1]/ns0:avsnitt[2]/@avsnittsnummer" w:storeItemID="{05362479-D7DD-42A6-9715-445895EE037E}"/>
          <w:text w:multiLine="1"/>
        </w:sdtPr>
        <w:sdtEndPr/>
        <w:sdtContent>
          <w:r w:rsidR="00A60C40">
            <w:rPr>
              <w:sz w:val="84"/>
              <w:szCs w:val="84"/>
            </w:rPr>
            <w:t>1</w:t>
          </w:r>
        </w:sdtContent>
      </w:sdt>
      <w:r w:rsidR="0067606D">
        <w:rPr>
          <w:noProof/>
          <w:lang w:eastAsia="sv-SE"/>
        </w:rPr>
        <w:drawing>
          <wp:anchor distT="0" distB="0" distL="114300" distR="114300" simplePos="0" relativeHeight="251662336" behindDoc="0" locked="0" layoutInCell="0" allowOverlap="1" wp14:anchorId="28578773" wp14:editId="40F42231">
            <wp:simplePos x="0" y="0"/>
            <wp:positionH relativeFrom="page">
              <wp:posOffset>6448425</wp:posOffset>
            </wp:positionH>
            <wp:positionV relativeFrom="page">
              <wp:posOffset>0</wp:posOffset>
            </wp:positionV>
            <wp:extent cx="903600" cy="10746000"/>
            <wp:effectExtent l="0" t="0" r="0" b="0"/>
            <wp:wrapNone/>
            <wp:docPr id="5" name="Bildobjekt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7">
                      <a:extLst>
                        <a:ext uri="{BEBA8EAE-BF5A-486C-A8C5-ECC9F3942E4B}">
                          <a14:imgProps xmlns:a14="http://schemas.microsoft.com/office/drawing/2010/main">
                            <a14:imgLayer>
                              <a14:imgEffect>
                                <a14:sharpenSoften amount="25000"/>
                              </a14:imgEffect>
                            </a14:imgLayer>
                          </a14:imgProps>
                        </a:ext>
                        <a:ext uri="{28A0092B-C50C-407E-A947-70E740481C1C}">
                          <a14:useLocalDpi xmlns:a14="http://schemas.microsoft.com/office/drawing/2010/main" val="0"/>
                        </a:ext>
                      </a:extLst>
                    </a:blip>
                    <a:srcRect/>
                    <a:stretch>
                      <a:fillRect/>
                    </a:stretch>
                  </pic:blipFill>
                  <pic:spPr bwMode="auto">
                    <a:xfrm>
                      <a:off x="0" y="0"/>
                      <a:ext cx="903600" cy="1074600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0DF1463D" w14:textId="77777777" w:rsidR="0067606D" w:rsidRDefault="00757DA4" w:rsidP="0067606D">
      <w:pPr>
        <w:pStyle w:val="Brdtext"/>
        <w:spacing w:before="480" w:line="240" w:lineRule="auto"/>
        <w:jc w:val="center"/>
        <w:rPr>
          <w:sz w:val="84"/>
          <w:szCs w:val="84"/>
        </w:rPr>
      </w:pPr>
      <w:sdt>
        <w:sdtPr>
          <w:rPr>
            <w:sz w:val="84"/>
            <w:szCs w:val="84"/>
          </w:rPr>
          <w:alias w:val="AvsnittsrubrikKopia"/>
          <w:tag w:val="AvsnittsrubrikKopia"/>
          <w:id w:val="-627325615"/>
          <w:lock w:val="sdtContentLocked"/>
          <w:dataBinding w:prefixMappings="xmlns:ns0='http://rkdhs/mallar/budget/BP Del 1/BP Del 1.xsd'" w:xpath="/ns0:dokumentvärden[1]/ns0:avsnitt[1]/ns0:avsnitt[2]/@avsnittsrubrik" w:storeItemID="{05362479-D7DD-42A6-9715-445895EE037E}"/>
          <w:text w:multiLine="1"/>
        </w:sdtPr>
        <w:sdtEndPr/>
        <w:sdtContent>
          <w:r w:rsidR="0067606D">
            <w:rPr>
              <w:sz w:val="84"/>
              <w:szCs w:val="84"/>
            </w:rPr>
            <w:t>Finansplan</w:t>
          </w:r>
        </w:sdtContent>
      </w:sdt>
    </w:p>
    <w:p w14:paraId="7C205837" w14:textId="77777777" w:rsidR="0067606D" w:rsidRDefault="0067606D" w:rsidP="0067606D">
      <w:pPr>
        <w:pStyle w:val="Brdtext"/>
        <w:spacing w:before="480" w:line="240" w:lineRule="auto"/>
        <w:jc w:val="center"/>
        <w:rPr>
          <w:sz w:val="84"/>
          <w:szCs w:val="84"/>
        </w:rPr>
      </w:pPr>
    </w:p>
    <w:p w14:paraId="7FE52FCF" w14:textId="77777777" w:rsidR="0067606D" w:rsidRDefault="0067606D" w:rsidP="0067606D">
      <w:pPr>
        <w:pStyle w:val="Brdtext"/>
      </w:pPr>
    </w:p>
    <w:p w14:paraId="166825E4" w14:textId="77777777" w:rsidR="0067606D" w:rsidRPr="00267A90" w:rsidRDefault="0067606D" w:rsidP="0067606D">
      <w:pPr>
        <w:pStyle w:val="Brdtext"/>
      </w:pPr>
    </w:p>
    <w:p w14:paraId="348261E3" w14:textId="77777777" w:rsidR="0067606D" w:rsidRPr="00401986" w:rsidRDefault="0067606D" w:rsidP="0067606D">
      <w:pPr>
        <w:pStyle w:val="Brdtext"/>
        <w:spacing w:line="240" w:lineRule="atLeast"/>
        <w:rPr>
          <w:spacing w:val="0"/>
        </w:rPr>
      </w:pPr>
    </w:p>
    <w:p w14:paraId="08F214F0" w14:textId="77777777" w:rsidR="0067606D" w:rsidRDefault="0067606D" w:rsidP="0067606D">
      <w:pPr>
        <w:pStyle w:val="Brdtextmedindrag"/>
        <w:sectPr w:rsidR="0067606D" w:rsidSect="0067606D">
          <w:headerReference w:type="even" r:id="rId63"/>
          <w:headerReference w:type="default" r:id="rId64"/>
          <w:footerReference w:type="even" r:id="rId65"/>
          <w:footerReference w:type="default" r:id="rId66"/>
          <w:headerReference w:type="first" r:id="rId67"/>
          <w:footerReference w:type="first" r:id="rId68"/>
          <w:type w:val="oddPage"/>
          <w:pgSz w:w="11906" w:h="16838" w:code="9"/>
          <w:pgMar w:top="1304" w:right="1871" w:bottom="1531" w:left="1021" w:header="567" w:footer="1077" w:gutter="0"/>
          <w:cols w:space="708"/>
          <w:titlePg/>
          <w:docGrid w:linePitch="360"/>
        </w:sectPr>
      </w:pPr>
    </w:p>
    <w:bookmarkStart w:id="8" w:name="_Toc19298836"/>
    <w:p w14:paraId="4A19FC00" w14:textId="77777777" w:rsidR="0067606D" w:rsidRDefault="00757DA4" w:rsidP="0067606D">
      <w:pPr>
        <w:pStyle w:val="Rubrik1"/>
      </w:pPr>
      <w:sdt>
        <w:sdtPr>
          <w:alias w:val="Avsnittsrubrik"/>
          <w:tag w:val="Avsnittsrubrik"/>
          <w:id w:val="330040673"/>
          <w:lock w:val="sdtLocked"/>
          <w:dataBinding w:prefixMappings="xmlns:ns0='http://rkdhs/mallar/budget/BP Del 1/BP Del 1.xsd'" w:xpath="/ns0:dokumentvärden[1]/ns0:avsnitt[1]/ns0:avsnitt[2]/@avsnittsrubrik" w:storeItemID="{05362479-D7DD-42A6-9715-445895EE037E}"/>
          <w:text w:multiLine="1"/>
        </w:sdtPr>
        <w:sdtEndPr/>
        <w:sdtContent>
          <w:r w:rsidR="0067606D">
            <w:t>Finansplan</w:t>
          </w:r>
        </w:sdtContent>
      </w:sdt>
      <w:bookmarkEnd w:id="8"/>
    </w:p>
    <w:p w14:paraId="61E56A68" w14:textId="77777777" w:rsidR="0067606D" w:rsidRDefault="0067606D" w:rsidP="0067606D">
      <w:pPr>
        <w:pStyle w:val="Brdtext"/>
        <w:sectPr w:rsidR="0067606D" w:rsidSect="0067606D">
          <w:headerReference w:type="even" r:id="rId69"/>
          <w:headerReference w:type="default" r:id="rId70"/>
          <w:footerReference w:type="even" r:id="rId71"/>
          <w:footerReference w:type="default" r:id="rId72"/>
          <w:footerReference w:type="first" r:id="rId73"/>
          <w:type w:val="oddPage"/>
          <w:pgSz w:w="11906" w:h="16838" w:code="9"/>
          <w:pgMar w:top="1304" w:right="1871" w:bottom="1531" w:left="1021" w:header="567" w:footer="1077" w:gutter="0"/>
          <w:cols w:space="708"/>
          <w:docGrid w:linePitch="360"/>
        </w:sectPr>
      </w:pPr>
    </w:p>
    <w:p w14:paraId="393012E4" w14:textId="77777777" w:rsidR="0067606D" w:rsidRDefault="0067606D" w:rsidP="0067606D">
      <w:pPr>
        <w:pStyle w:val="Rubrik2"/>
        <w:spacing w:before="0"/>
      </w:pPr>
      <w:bookmarkStart w:id="9" w:name="_Toc19298837"/>
      <w:r>
        <w:t>Inledning</w:t>
      </w:r>
      <w:bookmarkEnd w:id="9"/>
    </w:p>
    <w:p w14:paraId="04517904" w14:textId="77777777" w:rsidR="0067606D" w:rsidRDefault="0067606D" w:rsidP="0067606D">
      <w:pPr>
        <w:pStyle w:val="Brdtext"/>
      </w:pPr>
      <w:r>
        <w:t>Sverige ska vara ett samhälle präglat av frihet, gemenskap, sammanhållning och respekt för den enskilda människans vägval. I en föränderlig tid leds Sverige nu av ett brett samarbete som med handlingskraft och långsiktighet, med januari</w:t>
      </w:r>
      <w:r>
        <w:softHyphen/>
        <w:t xml:space="preserve">avtalet som grund, tar sig an samhällsproblem som arbetslöshet, klimatförändringar, växande behov i välfärden, klyftan mellan stad och land, bristande integration, kunskapsresultaten i skolan och brottslighet. </w:t>
      </w:r>
    </w:p>
    <w:p w14:paraId="449C4D2B" w14:textId="77777777" w:rsidR="0067606D" w:rsidRDefault="0067606D" w:rsidP="0067606D">
      <w:pPr>
        <w:pStyle w:val="Brdtextmedindrag"/>
      </w:pPr>
      <w:r>
        <w:t>Efter några år med hög tillväxt sker nu en avmattning i världsekonomin och i Sverige, även om resursutnyttjandet i svensk ekonomi fortsatt är högre än normalt. Samtidigt har flera av de risker i omvärlden som uppmärksammats under de senaste åren ökat. Det gäller exempelvis risken för en upptrappad handelskonflikt mellan USA och Kina och för att Storbritannien lämnar EU utan avtal.</w:t>
      </w:r>
    </w:p>
    <w:p w14:paraId="3B4945BC" w14:textId="2ABC3473" w:rsidR="0067606D" w:rsidRDefault="0067606D" w:rsidP="0067606D">
      <w:pPr>
        <w:pStyle w:val="Brdtextmedindrag"/>
      </w:pPr>
      <w:r>
        <w:t>Sverige står väl rustat. Ordning och reda råder i de offentliga finanserna och statsskuldskvoten är den lägsta sedan 1977. Sysselsättningsgraden är på höga nivåer och andelen människor som försörjs av socialförsäkringar och annan inkomsttrygghet är låg.</w:t>
      </w:r>
    </w:p>
    <w:p w14:paraId="05051258" w14:textId="77777777" w:rsidR="0067606D" w:rsidRDefault="0067606D" w:rsidP="0067606D">
      <w:pPr>
        <w:pStyle w:val="Brdtextmedindrag"/>
      </w:pPr>
      <w:r>
        <w:t>Starka offentliga finanser gör att Sverige både kan möta den ekonomiska avmattningen och bedriva en reformpolitik för att lösa samhälls</w:t>
      </w:r>
      <w:r>
        <w:softHyphen/>
        <w:t>problemen.</w:t>
      </w:r>
    </w:p>
    <w:p w14:paraId="2E9D73AA" w14:textId="77777777" w:rsidR="0067606D" w:rsidRDefault="0067606D" w:rsidP="0067606D">
      <w:pPr>
        <w:pStyle w:val="Brdtextmedindrag"/>
      </w:pPr>
      <w:r>
        <w:t>Överenskommelsen om det finanspolitiska ramverket ska värnas för att säkerställa långsiktigt hållbara offentliga finanser.</w:t>
      </w:r>
    </w:p>
    <w:p w14:paraId="696B155A" w14:textId="476FE696" w:rsidR="0067606D" w:rsidRDefault="0067606D" w:rsidP="0067606D">
      <w:pPr>
        <w:pStyle w:val="Brdtextmedindrag"/>
      </w:pPr>
      <w:r>
        <w:t>Fler ska komma i arbete och ta del av den frihet som kommer med jobb och egen inkomst. Vårt välstånd ska tryggas med en hög sysselsättning bland både kvinnor och män, starka drivkrafter</w:t>
      </w:r>
      <w:r w:rsidRPr="00A132AE">
        <w:t xml:space="preserve"> </w:t>
      </w:r>
      <w:r>
        <w:t>att arbeta, och bättre</w:t>
      </w:r>
      <w:r w:rsidRPr="002A56E1">
        <w:t xml:space="preserve"> förutsättningar för </w:t>
      </w:r>
      <w:r>
        <w:t>före</w:t>
      </w:r>
      <w:r>
        <w:softHyphen/>
        <w:t>tagande,</w:t>
      </w:r>
      <w:r w:rsidRPr="002A56E1">
        <w:t xml:space="preserve"> innovation, export och jobbskapande, och med e</w:t>
      </w:r>
      <w:r>
        <w:t>tt</w:t>
      </w:r>
      <w:r w:rsidRPr="002A56E1">
        <w:t xml:space="preserve"> hållbar</w:t>
      </w:r>
      <w:r>
        <w:t>t</w:t>
      </w:r>
      <w:r w:rsidRPr="002A56E1">
        <w:t xml:space="preserve"> </w:t>
      </w:r>
      <w:r>
        <w:t>nyttjande</w:t>
      </w:r>
      <w:r w:rsidRPr="002A56E1">
        <w:t xml:space="preserve"> av våra natur</w:t>
      </w:r>
      <w:r>
        <w:softHyphen/>
      </w:r>
      <w:r w:rsidRPr="002A56E1">
        <w:t xml:space="preserve">resurser. </w:t>
      </w:r>
      <w:r>
        <w:t>U</w:t>
      </w:r>
      <w:r w:rsidRPr="002A56E1">
        <w:t>tbildnings</w:t>
      </w:r>
      <w:r>
        <w:t>- och arbetsmarknads</w:t>
      </w:r>
      <w:r>
        <w:softHyphen/>
      </w:r>
      <w:r w:rsidRPr="002A56E1">
        <w:t>politiken ska utvecklas för att kunna möta arbetsgivarnas efterfrågan på kompetent arbetskraft. Etableringsjobb</w:t>
      </w:r>
      <w:r>
        <w:t>, även för företag utan kollektivavtal</w:t>
      </w:r>
      <w:r w:rsidRPr="00E10FB6">
        <w:t xml:space="preserve"> och för bemanningsföretag</w:t>
      </w:r>
      <w:r>
        <w:t>,</w:t>
      </w:r>
      <w:r w:rsidRPr="002A56E1">
        <w:t xml:space="preserve"> kommer att införas för att fler nyanlända och långtidsarbetslösa ska komma i arbete. Fler människor ska kunna utvecklas, ställa om och prö</w:t>
      </w:r>
      <w:r w:rsidRPr="00FC7FB2">
        <w:t>va nya vägar under hela arbetslivet.</w:t>
      </w:r>
      <w:r>
        <w:t xml:space="preserve"> Möjlighet till utvecklingstid införs. </w:t>
      </w:r>
      <w:r w:rsidDel="00456619">
        <w:t xml:space="preserve">Den ekonomiska avmattningen ska mötas med insatser för att upprätthålla en hög sysselsättningsgrad. </w:t>
      </w:r>
      <w:r>
        <w:t>Närings</w:t>
      </w:r>
      <w:r>
        <w:softHyphen/>
        <w:t xml:space="preserve">livets samlade konkurrenskraft kräver fler innovativa och växande företag. Med de välståndsskapande krafterna skapas jobb i hela landet. Fler ska kunna starta och driva företag, och företag ska ha bättre möjligheter att växa. Skatten på arbete och på att anställa sänks, bl.a. genom avskaffad värnskatt och införandet av ett ingångsavdrag. Så stärks näringslivets samlade konkurrenskraft och Sveriges exportmöjligheter. </w:t>
      </w:r>
    </w:p>
    <w:p w14:paraId="5B756FA8" w14:textId="671DC286" w:rsidR="0067606D" w:rsidRDefault="0067606D" w:rsidP="0067606D">
      <w:pPr>
        <w:pStyle w:val="Brdtextmedindrag"/>
      </w:pPr>
      <w:r>
        <w:t xml:space="preserve">Nyanländas etablering i det svenska samhället </w:t>
      </w:r>
      <w:r w:rsidDel="00456619">
        <w:t xml:space="preserve">ska </w:t>
      </w:r>
      <w:r>
        <w:t xml:space="preserve">förbättras. Kvinnor och män, oavsett bakgrund, ska möta samma förväntningar och möjligheter att försörja sig genom eget arbete. De senaste åren har det gått allt snabbare för nyanlända att komma i arbete, men stora problem kvarstår. </w:t>
      </w:r>
      <w:r w:rsidRPr="008D5EEA">
        <w:t>Arbetskraftsdeltagandet bland utrikes födda har ökat, i synnerhet bland kvinn</w:t>
      </w:r>
      <w:r>
        <w:t>o</w:t>
      </w:r>
      <w:r w:rsidRPr="008D5EEA">
        <w:t>r, och skillnaden jämfört med inrikes födda har minskat</w:t>
      </w:r>
      <w:r>
        <w:t xml:space="preserve">. </w:t>
      </w:r>
      <w:r w:rsidRPr="008D5EEA">
        <w:t xml:space="preserve">Även om sysselsättningsgraden bland utrikes födda </w:t>
      </w:r>
      <w:r>
        <w:t>har ökat</w:t>
      </w:r>
      <w:r w:rsidRPr="008D5EEA">
        <w:t xml:space="preserve"> är sysselsättningsgapet mellan utrikes och inrikes födda i Sverige fortfarande för stor</w:t>
      </w:r>
      <w:r>
        <w:t>t</w:t>
      </w:r>
      <w:r w:rsidRPr="008D5EEA">
        <w:t xml:space="preserve">. </w:t>
      </w:r>
      <w:r>
        <w:t>Takten i nyanländas etablering på arbetsmarknaden måste</w:t>
      </w:r>
      <w:r w:rsidDel="00055377">
        <w:t xml:space="preserve"> </w:t>
      </w:r>
      <w:r>
        <w:t xml:space="preserve">öka, särskilt bland </w:t>
      </w:r>
      <w:r>
        <w:lastRenderedPageBreak/>
        <w:t xml:space="preserve">kvinnor, och kunskaperna i svenska måste stärkas. </w:t>
      </w:r>
      <w:r w:rsidRPr="00864DDE">
        <w:t xml:space="preserve">Satsningar på svenskundervisning genomförs. </w:t>
      </w:r>
      <w:r>
        <w:t>Rasism och diskriminering på arbets</w:t>
      </w:r>
      <w:r>
        <w:softHyphen/>
        <w:t xml:space="preserve">marknaden ska bekämpas. </w:t>
      </w:r>
    </w:p>
    <w:p w14:paraId="43495A65" w14:textId="2F551DC9" w:rsidR="0067606D" w:rsidRDefault="0067606D" w:rsidP="0067606D">
      <w:pPr>
        <w:pStyle w:val="Brdtextmedindrag"/>
      </w:pPr>
      <w:r w:rsidRPr="0035556F">
        <w:t>Sverige ska gå före och visa att en fossilfri värld är möjlig</w:t>
      </w:r>
      <w:r>
        <w:t xml:space="preserve"> och går att förena med en höjd levnads</w:t>
      </w:r>
      <w:r>
        <w:softHyphen/>
        <w:t>standard</w:t>
      </w:r>
      <w:r w:rsidRPr="0035556F">
        <w:t>. Riksdagens mål om att Sverige senast 2045 inte ska ha några nettoutsläpp av växthus</w:t>
      </w:r>
      <w:r>
        <w:softHyphen/>
      </w:r>
      <w:r w:rsidRPr="0035556F">
        <w:t xml:space="preserve">gaser i atmosfären ska uppnås. </w:t>
      </w:r>
      <w:r w:rsidRPr="009A38A9">
        <w:t>Ekonomiska styrmedel ska användas för att ställa om samhället i miljövänlig riktning och bidra till att fler kan göra klimatsmarta val i sin vardag. Miljöskadliga subventioner behöver f</w:t>
      </w:r>
      <w:r>
        <w:t xml:space="preserve">asas </w:t>
      </w:r>
      <w:r w:rsidRPr="009A38A9">
        <w:t>ut såväl i Sverige som globalt. En kraftfull grön skatteväxling ska genomföras. Samhällets klimatinvesteringar ökar och bidrar till jobb och företagande i hela landet.</w:t>
      </w:r>
      <w:r>
        <w:t xml:space="preserve"> </w:t>
      </w:r>
      <w:r w:rsidRPr="0035556F">
        <w:t>Den ekonomiska politiken ska bidra till att de svenska miljömålen nås</w:t>
      </w:r>
      <w:r w:rsidRPr="0035556F" w:rsidDel="00762702">
        <w:t xml:space="preserve">. </w:t>
      </w:r>
      <w:r>
        <w:t>En h</w:t>
      </w:r>
      <w:r w:rsidRPr="00762702">
        <w:t>andlingsplan för kraftigt minskade utsläpp tas fram.</w:t>
      </w:r>
      <w:r>
        <w:t xml:space="preserve"> </w:t>
      </w:r>
      <w:r w:rsidRPr="0035556F">
        <w:t xml:space="preserve">Sverige fortsätter </w:t>
      </w:r>
      <w:r>
        <w:t xml:space="preserve">att </w:t>
      </w:r>
      <w:r w:rsidRPr="0035556F">
        <w:t>ta en ledande internationell roll för att genomföra Parisavtalet</w:t>
      </w:r>
      <w:r>
        <w:t xml:space="preserve"> och Agenda 2030.</w:t>
      </w:r>
      <w:r w:rsidRPr="00DF6E1D">
        <w:t xml:space="preserve"> </w:t>
      </w:r>
      <w:r>
        <w:t>Sverige ska också ta ledartröjan internationellt för att kunna beskatta fossilt flygbränsle.</w:t>
      </w:r>
    </w:p>
    <w:p w14:paraId="701DB0C7" w14:textId="77A402FA" w:rsidR="0067606D" w:rsidRDefault="0067606D" w:rsidP="0067606D">
      <w:pPr>
        <w:pStyle w:val="Brdtextmedindrag"/>
      </w:pPr>
      <w:r>
        <w:t xml:space="preserve">Stöden för klimatinvesteringar </w:t>
      </w:r>
      <w:r w:rsidRPr="0035556F">
        <w:t>förstärks</w:t>
      </w:r>
      <w:r>
        <w:t>,</w:t>
      </w:r>
      <w:r w:rsidRPr="0035556F">
        <w:t xml:space="preserve"> </w:t>
      </w:r>
      <w:r>
        <w:t>effektiviseras</w:t>
      </w:r>
      <w:r w:rsidRPr="0035556F">
        <w:t xml:space="preserve"> och utvecklas</w:t>
      </w:r>
      <w:r>
        <w:t>.</w:t>
      </w:r>
      <w:r w:rsidRPr="0035556F">
        <w:t xml:space="preserve"> Stödet till industrins klimatomställning </w:t>
      </w:r>
      <w:r>
        <w:t>ökas för att bidra till viktiga teknikskiften och en stärkt framtida konkurrens</w:t>
      </w:r>
      <w:r>
        <w:softHyphen/>
        <w:t xml:space="preserve">kraft. </w:t>
      </w:r>
      <w:r w:rsidRPr="00B95225">
        <w:t>Sverige ska vara ledande i klimat</w:t>
      </w:r>
      <w:r>
        <w:softHyphen/>
      </w:r>
      <w:r w:rsidRPr="00B95225">
        <w:t xml:space="preserve">omställningen, både genom sänkta utsläpp och utvecklande av grön teknik. </w:t>
      </w:r>
      <w:r>
        <w:t>Regeringen för</w:t>
      </w:r>
      <w:r>
        <w:softHyphen/>
        <w:t xml:space="preserve">stärker satsningen på Industriklivet och stödet för </w:t>
      </w:r>
      <w:r w:rsidRPr="00B95225">
        <w:t>utveckling av teknik för minusutsläpp</w:t>
      </w:r>
      <w:r>
        <w:t>. Vidare vidtas åtgärder för att skapa bättre villkor för egenproducerad förnybar energi genom att investeringsstödet för</w:t>
      </w:r>
      <w:r w:rsidRPr="00B95225">
        <w:t xml:space="preserve"> solceller</w:t>
      </w:r>
      <w:r>
        <w:t xml:space="preserve"> förstärks</w:t>
      </w:r>
      <w:r w:rsidRPr="00B95225">
        <w:t xml:space="preserve">. </w:t>
      </w:r>
      <w:r w:rsidRPr="0035556F">
        <w:t>Resurser</w:t>
      </w:r>
      <w:r>
        <w:t>na till</w:t>
      </w:r>
      <w:r w:rsidRPr="0035556F">
        <w:t xml:space="preserve"> skydd av värdefull natur och förbättrad havsmiljö</w:t>
      </w:r>
      <w:r>
        <w:t xml:space="preserve"> ökas</w:t>
      </w:r>
      <w:r w:rsidRPr="0035556F">
        <w:t>. Skyddet av utrotnings</w:t>
      </w:r>
      <w:r>
        <w:softHyphen/>
      </w:r>
      <w:r w:rsidRPr="0035556F">
        <w:t xml:space="preserve">hotade arter och värdefull natur </w:t>
      </w:r>
      <w:r>
        <w:t xml:space="preserve">till kommande generationer </w:t>
      </w:r>
      <w:r w:rsidRPr="0035556F">
        <w:t xml:space="preserve">ska gå hand i hand med en </w:t>
      </w:r>
      <w:r>
        <w:t>stärkt äganderätt och</w:t>
      </w:r>
      <w:r w:rsidRPr="0035556F" w:rsidDel="00D2758E">
        <w:t xml:space="preserve"> </w:t>
      </w:r>
      <w:r w:rsidRPr="0035556F">
        <w:t xml:space="preserve">rättssäkerhet för markägare och företag. </w:t>
      </w:r>
    </w:p>
    <w:p w14:paraId="3E13A533" w14:textId="1902F9EC" w:rsidR="0067606D" w:rsidRDefault="0067606D" w:rsidP="0067606D">
      <w:pPr>
        <w:pStyle w:val="Brdtextmedindrag"/>
      </w:pPr>
      <w:r>
        <w:t>Välfärden ska stärkas. En generell och skatte</w:t>
      </w:r>
      <w:r>
        <w:softHyphen/>
        <w:t>finansierad välfärd byggd på hög sysselsättning bidrar till jämlikhet och jämställdhet, samt banar väg för bättre livschanser för alla. I en tid när fler svenskar lever allt längre krävs omfattande resurser för att upprätthålla en hög kvalitet i välfärden. F</w:t>
      </w:r>
      <w:r w:rsidRPr="00730187">
        <w:t xml:space="preserve">örstärkningen av de allmänna bidragen till kommunsektorn fortsätter i jämn takt, vilket är ett effektivt </w:t>
      </w:r>
      <w:r w:rsidRPr="00A132AE">
        <w:t>sätt</w:t>
      </w:r>
      <w:r w:rsidRPr="00730187">
        <w:t xml:space="preserve"> att möta en ekonomisk avmattning</w:t>
      </w:r>
      <w:r>
        <w:t xml:space="preserve">. </w:t>
      </w:r>
      <w:r w:rsidRPr="007F4672">
        <w:t>En generell välfärd är den mest omfördelande kraften vi har.</w:t>
      </w:r>
      <w:r>
        <w:t xml:space="preserve"> Den enskildas</w:t>
      </w:r>
      <w:r w:rsidRPr="00A132AE">
        <w:t xml:space="preserve"> </w:t>
      </w:r>
      <w:r>
        <w:t>valfrihet är en central del av den svenska välfärds</w:t>
      </w:r>
      <w:r>
        <w:softHyphen/>
        <w:t xml:space="preserve">modellen. </w:t>
      </w:r>
    </w:p>
    <w:p w14:paraId="12B56661" w14:textId="45A593ED" w:rsidR="0067606D" w:rsidRDefault="0067606D" w:rsidP="0067606D">
      <w:pPr>
        <w:pStyle w:val="Brdtextmedindrag"/>
      </w:pPr>
      <w:r>
        <w:t>Vårdköerna kortas med en uppdaterad kömiljard och tillgängligheten till primärvården ska öka.</w:t>
      </w:r>
      <w:r w:rsidDel="0017280F">
        <w:t xml:space="preserve"> </w:t>
      </w:r>
      <w:r>
        <w:t>Samtidigt genomförs en riktad satsning på vidareutbildning och karriärtjänster för sjuk</w:t>
      </w:r>
      <w:r>
        <w:softHyphen/>
        <w:t>sköterskor. Alla som har rätt till assistans ska också få det. Köerna till barn- och ungdoms</w:t>
      </w:r>
      <w:r>
        <w:softHyphen/>
        <w:t xml:space="preserve">psykiatrin ska kortas, med ambitionen en köfri barn- och ungdomspsykiatri. </w:t>
      </w:r>
    </w:p>
    <w:p w14:paraId="54254A57" w14:textId="6104EBCC" w:rsidR="0067606D" w:rsidRDefault="0067606D" w:rsidP="0067606D">
      <w:pPr>
        <w:pStyle w:val="Brdtextmedindrag"/>
      </w:pPr>
      <w:r>
        <w:t>Alla som har jobbat och betalat skatt i Sverige under ett helt yrkesliv förtjänar en trygg ålder</w:t>
      </w:r>
      <w:r>
        <w:softHyphen/>
        <w:t>dom. En stärkt grundtrygghet i den allmänna pensionen och ett höjt bostadstillägg stärker de ekonomiska villkoren för äldre som har svårt att få ekonomin att gå ihop. Skatteklyftan mellan lön och pension minskas och ska tas bort.</w:t>
      </w:r>
    </w:p>
    <w:p w14:paraId="35A1C0CD" w14:textId="62CCF588" w:rsidR="0067606D" w:rsidRDefault="0067606D" w:rsidP="0067606D">
      <w:pPr>
        <w:pStyle w:val="Brdtextmedindrag"/>
      </w:pPr>
      <w:r>
        <w:t>Sverige ska vara en framstående kunskaps</w:t>
      </w:r>
      <w:r>
        <w:softHyphen/>
        <w:t>nation. Alla skolor ska vara bra skolor, som</w:t>
      </w:r>
      <w:r w:rsidRPr="006A2E10">
        <w:t xml:space="preserve"> präglas av ordning och studiero, kunskapsfokus och likvärdighet. </w:t>
      </w:r>
      <w:r>
        <w:t>Reformer för ökad likvärdighet mellan skolor genomförs. Läraryrket stärks genom fler lärarassistenter och det första steget i inrättandet av ett professionsprogram.</w:t>
      </w:r>
    </w:p>
    <w:p w14:paraId="196E401B" w14:textId="2F3C1D1C" w:rsidR="0067606D" w:rsidRDefault="0067606D" w:rsidP="0067606D">
      <w:pPr>
        <w:pStyle w:val="Brdtextmedindrag"/>
      </w:pPr>
      <w:r>
        <w:t>Hela Sverige ska leva och växa. Bättre möjlig</w:t>
      </w:r>
      <w:r>
        <w:softHyphen/>
        <w:t>heter att bo, studera och arbeta i hela landet säkerställer att hela vårt lands potential tas tillvara. Landsbygdens utveckling är avgörande för hela Sverige. Den svenska livsmedelsproduktionen ska stärkas</w:t>
      </w:r>
      <w:r w:rsidDel="009665B0">
        <w:t xml:space="preserve"> </w:t>
      </w:r>
      <w:r>
        <w:t>genom ett bondepaket. Livsmedels</w:t>
      </w:r>
      <w:r>
        <w:softHyphen/>
        <w:t>strategin förstärks.</w:t>
      </w:r>
      <w:r w:rsidDel="00F00C86">
        <w:t xml:space="preserve"> </w:t>
      </w:r>
      <w:r>
        <w:t xml:space="preserve">Den statliga närvaron utökas, närheten till kommersiell service i glesbygd säkras och utbyggnaden av digital infrastruktur drivs vidare. </w:t>
      </w:r>
      <w:r w:rsidRPr="003B34DD">
        <w:t xml:space="preserve">Underhållet av vägar och järnvägar på landsbygden förstärks. </w:t>
      </w:r>
      <w:r>
        <w:t>Särskilda medel fördelas till kommuner som har tagit emot en stor andel nyanlända i förhållande till sin befolkning. En skattereduktion riktad till glest befolkade delar av framför allt norra och västra Sverige införs.</w:t>
      </w:r>
    </w:p>
    <w:p w14:paraId="451D6595" w14:textId="77777777" w:rsidR="0067606D" w:rsidRDefault="0067606D" w:rsidP="0067606D">
      <w:pPr>
        <w:pStyle w:val="Brdtextmedindrag"/>
      </w:pPr>
      <w:bookmarkStart w:id="10" w:name="_Hlk18394752"/>
      <w:r w:rsidRPr="00062DD8">
        <w:t xml:space="preserve">Bostadsbyggandet </w:t>
      </w:r>
      <w:r>
        <w:t xml:space="preserve">befinner sig fortfarande på </w:t>
      </w:r>
      <w:r w:rsidRPr="00062DD8">
        <w:t>höga nivåer</w:t>
      </w:r>
      <w:r>
        <w:t>,</w:t>
      </w:r>
      <w:r w:rsidRPr="00062DD8">
        <w:t xml:space="preserve"> </w:t>
      </w:r>
      <w:r>
        <w:t>men takten i byggandet avtar</w:t>
      </w:r>
      <w:r w:rsidRPr="00062DD8">
        <w:t xml:space="preserve">. </w:t>
      </w:r>
      <w:bookmarkEnd w:id="10"/>
      <w:r>
        <w:t>Bristen på bostäder är fortsatt stor</w:t>
      </w:r>
      <w:r w:rsidRPr="006A6DC6">
        <w:t xml:space="preserve"> </w:t>
      </w:r>
      <w:r>
        <w:t>och rörligheten på bostadsmarknaden är för liten. Fler bostäder måste byggas,</w:t>
      </w:r>
      <w:r w:rsidRPr="00062DD8">
        <w:t xml:space="preserve"> boendesegregationen </w:t>
      </w:r>
      <w:r>
        <w:t xml:space="preserve">brytas </w:t>
      </w:r>
      <w:r w:rsidRPr="00062DD8">
        <w:t xml:space="preserve">och </w:t>
      </w:r>
      <w:r>
        <w:t xml:space="preserve">ungas </w:t>
      </w:r>
      <w:r w:rsidRPr="00062DD8">
        <w:t>möjlighet</w:t>
      </w:r>
      <w:r>
        <w:t>er</w:t>
      </w:r>
      <w:r w:rsidRPr="00062DD8">
        <w:t xml:space="preserve"> att flytta hemifrån</w:t>
      </w:r>
      <w:r>
        <w:t xml:space="preserve"> förbättras</w:t>
      </w:r>
      <w:r w:rsidRPr="00062DD8">
        <w:t>.</w:t>
      </w:r>
      <w:r w:rsidRPr="00062DD8" w:rsidDel="00C127A9">
        <w:t xml:space="preserve"> </w:t>
      </w:r>
      <w:r w:rsidRPr="00062DD8">
        <w:t xml:space="preserve">Stödet till byggandet av bostäder </w:t>
      </w:r>
      <w:r>
        <w:t xml:space="preserve">ska förändras </w:t>
      </w:r>
      <w:r w:rsidRPr="00062DD8">
        <w:t xml:space="preserve">för </w:t>
      </w:r>
      <w:r>
        <w:t xml:space="preserve">att bli mer </w:t>
      </w:r>
      <w:r w:rsidRPr="00062DD8">
        <w:t xml:space="preserve">ändamålsenligt och </w:t>
      </w:r>
      <w:r>
        <w:t>effektivt</w:t>
      </w:r>
      <w:r w:rsidRPr="00062DD8">
        <w:t xml:space="preserve">. </w:t>
      </w:r>
      <w:r>
        <w:t xml:space="preserve">Taket för uppskovsbeloppet vid bostadsförsäljning ska permanent höjas. </w:t>
      </w:r>
      <w:r w:rsidRPr="00C127A9">
        <w:t>Klimatdeklarationer ska redovisas vid uppförande av byggnader</w:t>
      </w:r>
      <w:r>
        <w:t>.</w:t>
      </w:r>
      <w:r w:rsidRPr="00A132AE">
        <w:t xml:space="preserve"> </w:t>
      </w:r>
    </w:p>
    <w:p w14:paraId="359E1829" w14:textId="7C28D26C" w:rsidR="0067606D" w:rsidRDefault="0067606D" w:rsidP="0067606D">
      <w:pPr>
        <w:pStyle w:val="Brdtextmedindrag"/>
      </w:pPr>
      <w:r>
        <w:t xml:space="preserve">Sveriges migrationspolitik </w:t>
      </w:r>
      <w:r w:rsidRPr="00B62C92">
        <w:t xml:space="preserve">ska vara human, rättssäker och effektiv. </w:t>
      </w:r>
      <w:r w:rsidRPr="00A771C5">
        <w:t xml:space="preserve">Den lag som tillfälligt begränsar möjligheten till uppehållstillstånd i </w:t>
      </w:r>
      <w:r w:rsidRPr="00A771C5">
        <w:lastRenderedPageBreak/>
        <w:t>Sverige har förlängts</w:t>
      </w:r>
      <w:r>
        <w:t>. En parlamentarisk kommitté ska ta ställning till utformningen av den framtida svenska migrationspolitiken.</w:t>
      </w:r>
      <w:r w:rsidRPr="00A771C5">
        <w:t xml:space="preserve"> </w:t>
      </w:r>
      <w:r>
        <w:t>A</w:t>
      </w:r>
      <w:r w:rsidRPr="00A771C5">
        <w:t>lternativt skydds</w:t>
      </w:r>
      <w:r>
        <w:softHyphen/>
      </w:r>
      <w:r w:rsidRPr="00A771C5">
        <w:t>behövande ges rätt till familjeåterförening på samma villkor som flyktingar.</w:t>
      </w:r>
      <w:r>
        <w:t xml:space="preserve"> Medel tillförs för fler förvarsplatser och för att asylmål ska avgöras snabbare i domstol. Avräkningarna för flykting</w:t>
      </w:r>
      <w:r>
        <w:softHyphen/>
        <w:t>mottagande inom biståndsramen minskar.</w:t>
      </w:r>
    </w:p>
    <w:p w14:paraId="0D11BA42" w14:textId="4362040E" w:rsidR="0067606D" w:rsidRDefault="0067606D" w:rsidP="0067606D">
      <w:pPr>
        <w:pStyle w:val="Brdtextmedindrag"/>
      </w:pPr>
      <w:r>
        <w:t>Kampen mot brottsligheten och dess orsaker</w:t>
      </w:r>
      <w:r w:rsidRPr="00E37E3B">
        <w:t xml:space="preserve"> </w:t>
      </w:r>
      <w:r>
        <w:t>intensifieras. Samhället ska vara starkt nog att skydda människor från allt från vardagsbrott till terrorism. Polisen tillförs ytterligare resurser. Arbetet med att anställa 10 000 fler inom polisen till 2024 fortsätter för att stärka polisens förmåga att bl.a. bättre kunna bekämpa grov organiserad brottslighet. Eftersom antalet mål ökar och allt fler kriminella döms tillförs Sveriges Domstolar och Kriminalvården nya resurser. Förmågan att bekämpa välfärdsbrott och penningtvätt förbättras.</w:t>
      </w:r>
      <w:r w:rsidRPr="00797ADB">
        <w:t xml:space="preserve"> </w:t>
      </w:r>
      <w:r>
        <w:t xml:space="preserve">Åklagarmyndigheten, Sveriges Domstolar och Tullverket stärks. Hedersrelaterat våld och förtryck ska synliggöras, förebyggas, förhindras och straffas. Hela samhället ska göra sin del för att bekämpa och förebygga brottsligheten. </w:t>
      </w:r>
    </w:p>
    <w:p w14:paraId="7C2335E3" w14:textId="6E67586B" w:rsidR="0067606D" w:rsidRDefault="0067606D" w:rsidP="0067606D">
      <w:pPr>
        <w:pStyle w:val="Brdtextmedindrag"/>
      </w:pPr>
      <w:r>
        <w:t xml:space="preserve">En ökad försvarsförmåga krävs för att öka tryggheten i Sverige och stabiliteten i vårt närområde. </w:t>
      </w:r>
      <w:r w:rsidRPr="00373CA4">
        <w:t xml:space="preserve">Regeringen avser därför att tillföra det militära försvaret </w:t>
      </w:r>
      <w:r>
        <w:t>5</w:t>
      </w:r>
      <w:r w:rsidRPr="00373CA4">
        <w:t xml:space="preserve"> miljarder kronor 2022 och ytterligare </w:t>
      </w:r>
      <w:r>
        <w:t>5</w:t>
      </w:r>
      <w:r w:rsidRPr="00373CA4">
        <w:t xml:space="preserve"> miljarder kronor årligen under resten av inriktningsperioden</w:t>
      </w:r>
      <w:r>
        <w:t xml:space="preserve"> i enlighet med Försvarsberedningens förslag. </w:t>
      </w:r>
      <w:r w:rsidRPr="00071685">
        <w:t xml:space="preserve">Regeringen </w:t>
      </w:r>
      <w:r>
        <w:t>kommer</w:t>
      </w:r>
      <w:r w:rsidRPr="00071685">
        <w:t xml:space="preserve"> </w:t>
      </w:r>
      <w:r>
        <w:t xml:space="preserve">vidare </w:t>
      </w:r>
      <w:r w:rsidRPr="00071685">
        <w:t xml:space="preserve">under hösten 2020 </w:t>
      </w:r>
      <w:r>
        <w:t xml:space="preserve">att </w:t>
      </w:r>
      <w:r w:rsidRPr="00071685">
        <w:t>lägga fram en försvarspolitisk proposition</w:t>
      </w:r>
      <w:r w:rsidRPr="00811B1C">
        <w:rPr>
          <w:color w:val="00B050"/>
        </w:rPr>
        <w:t xml:space="preserve">. </w:t>
      </w:r>
      <w:r w:rsidRPr="00071685">
        <w:t>Helheten i Försvarsberedningens förslag</w:t>
      </w:r>
      <w:r w:rsidRPr="00811B1C">
        <w:t xml:space="preserve"> </w:t>
      </w:r>
      <w:r w:rsidRPr="00071685">
        <w:t>ska genomföras på ett sådant sätt att det ryms inom den ekonomiska ramen</w:t>
      </w:r>
      <w:r w:rsidRPr="00811B1C">
        <w:t>.</w:t>
      </w:r>
      <w:r w:rsidRPr="00786AC8">
        <w:t xml:space="preserve"> </w:t>
      </w:r>
      <w:r w:rsidRPr="00811B1C">
        <w:t>Förstärkningarna</w:t>
      </w:r>
      <w:r w:rsidRPr="00786AC8">
        <w:t xml:space="preserve"> ger försvars</w:t>
      </w:r>
      <w:r>
        <w:softHyphen/>
      </w:r>
      <w:r w:rsidRPr="00786AC8">
        <w:t>myndigheterna goda planeringsförutsättningar.</w:t>
      </w:r>
    </w:p>
    <w:p w14:paraId="6DD74358" w14:textId="7EB28331" w:rsidR="0067606D" w:rsidRPr="00B3606B" w:rsidRDefault="0067606D" w:rsidP="0067606D">
      <w:pPr>
        <w:pStyle w:val="Brdtextmedindrag"/>
        <w:rPr>
          <w:rFonts w:eastAsiaTheme="minorHAnsi"/>
        </w:rPr>
      </w:pPr>
      <w:r w:rsidRPr="008D2D4B">
        <w:rPr>
          <w:rFonts w:eastAsiaTheme="minorHAnsi"/>
        </w:rPr>
        <w:t xml:space="preserve">Skatten på arbete sänks för att bidra till jobb och </w:t>
      </w:r>
      <w:r>
        <w:rPr>
          <w:rFonts w:eastAsiaTheme="minorHAnsi"/>
        </w:rPr>
        <w:t xml:space="preserve">hållbar </w:t>
      </w:r>
      <w:r w:rsidRPr="008D2D4B">
        <w:rPr>
          <w:rFonts w:eastAsiaTheme="minorHAnsi"/>
        </w:rPr>
        <w:t xml:space="preserve">tillväxt. </w:t>
      </w:r>
      <w:r>
        <w:rPr>
          <w:rFonts w:eastAsiaTheme="minorHAnsi"/>
        </w:rPr>
        <w:t>Den s.k. v</w:t>
      </w:r>
      <w:r w:rsidRPr="008D2D4B">
        <w:rPr>
          <w:rFonts w:eastAsiaTheme="minorHAnsi"/>
        </w:rPr>
        <w:t>ärnskatten avskaffas</w:t>
      </w:r>
      <w:r>
        <w:rPr>
          <w:rFonts w:eastAsiaTheme="minorHAnsi"/>
        </w:rPr>
        <w:t>, vilket väntas leda till fler arbetade timmar</w:t>
      </w:r>
      <w:r w:rsidRPr="008D2D4B">
        <w:rPr>
          <w:rFonts w:eastAsiaTheme="minorHAnsi"/>
        </w:rPr>
        <w:t xml:space="preserve">, ett </w:t>
      </w:r>
      <w:r w:rsidRPr="00A132AE">
        <w:rPr>
          <w:rFonts w:eastAsiaTheme="minorHAnsi"/>
        </w:rPr>
        <w:t>ingångsavdrag</w:t>
      </w:r>
      <w:r w:rsidRPr="008D2D4B">
        <w:rPr>
          <w:rFonts w:eastAsiaTheme="minorHAnsi"/>
        </w:rPr>
        <w:t xml:space="preserve"> införs för att under</w:t>
      </w:r>
      <w:r>
        <w:rPr>
          <w:rFonts w:eastAsiaTheme="minorHAnsi"/>
        </w:rPr>
        <w:softHyphen/>
      </w:r>
      <w:r w:rsidRPr="008D2D4B">
        <w:rPr>
          <w:rFonts w:eastAsiaTheme="minorHAnsi"/>
        </w:rPr>
        <w:t>lätta inträdet på arbetsmarknaden för unga och nyanlända</w:t>
      </w:r>
      <w:r>
        <w:rPr>
          <w:rFonts w:eastAsiaTheme="minorHAnsi"/>
        </w:rPr>
        <w:t>, skatten på drivmedel justeras och</w:t>
      </w:r>
      <w:r w:rsidRPr="008D2D4B">
        <w:rPr>
          <w:rFonts w:eastAsiaTheme="minorHAnsi"/>
        </w:rPr>
        <w:t xml:space="preserve"> inkomstskatten sänks </w:t>
      </w:r>
      <w:r w:rsidRPr="00F40F21">
        <w:rPr>
          <w:rFonts w:eastAsiaTheme="minorHAnsi"/>
        </w:rPr>
        <w:t xml:space="preserve">i vissa </w:t>
      </w:r>
      <w:r>
        <w:rPr>
          <w:rFonts w:eastAsiaTheme="minorHAnsi"/>
        </w:rPr>
        <w:t>glest befolkade områden</w:t>
      </w:r>
      <w:r w:rsidRPr="00F40F21">
        <w:rPr>
          <w:rFonts w:eastAsiaTheme="minorHAnsi"/>
        </w:rPr>
        <w:t>.</w:t>
      </w:r>
      <w:r>
        <w:rPr>
          <w:rFonts w:eastAsiaTheme="minorHAnsi"/>
        </w:rPr>
        <w:t xml:space="preserve"> Taket på uppskovsbeloppet höjs permanent för att öka rörligheten på bostads</w:t>
      </w:r>
      <w:r>
        <w:rPr>
          <w:rFonts w:eastAsiaTheme="minorHAnsi"/>
        </w:rPr>
        <w:softHyphen/>
        <w:t>marknaden</w:t>
      </w:r>
      <w:r w:rsidRPr="008D2D4B">
        <w:rPr>
          <w:rFonts w:eastAsiaTheme="minorHAnsi"/>
        </w:rPr>
        <w:t xml:space="preserve"> och FoU-avdraget förstärks för att underlätta för det svenska näringslivet att fortsätta investera i ny teknik och högt kunskaps</w:t>
      </w:r>
      <w:r>
        <w:rPr>
          <w:rFonts w:eastAsiaTheme="minorHAnsi"/>
        </w:rPr>
        <w:softHyphen/>
      </w:r>
      <w:r w:rsidRPr="008D2D4B">
        <w:rPr>
          <w:rFonts w:eastAsiaTheme="minorHAnsi"/>
        </w:rPr>
        <w:t>innehåll.</w:t>
      </w:r>
      <w:r>
        <w:rPr>
          <w:rFonts w:eastAsiaTheme="minorHAnsi"/>
        </w:rPr>
        <w:t xml:space="preserve"> Skatten för personer över 65 år sänks. Därmed sluts </w:t>
      </w:r>
      <w:r w:rsidDel="00AC0DB8">
        <w:t xml:space="preserve">den skillnad i beskattning mellan löneinkomst och pension som </w:t>
      </w:r>
      <w:r>
        <w:t xml:space="preserve">förelåg före 2019. </w:t>
      </w:r>
    </w:p>
    <w:p w14:paraId="763F66CD" w14:textId="1A233C47" w:rsidR="0067606D" w:rsidRDefault="0067606D" w:rsidP="0067606D">
      <w:pPr>
        <w:pStyle w:val="Brdtextmedindrag"/>
      </w:pPr>
      <w:r>
        <w:t>Budgetpropositionen för 2020 bygger på en politisk överenskommelse mellan Social</w:t>
      </w:r>
      <w:r>
        <w:softHyphen/>
        <w:t>demokraterna, Centerpartiet, Liberalerna och Miljöpartiet de gröna.</w:t>
      </w:r>
    </w:p>
    <w:p w14:paraId="7957AC99" w14:textId="77777777" w:rsidR="0067606D" w:rsidRDefault="0067606D" w:rsidP="0067606D">
      <w:pPr>
        <w:pStyle w:val="Brdtextmedindrag"/>
      </w:pPr>
      <w:r>
        <w:t xml:space="preserve">Som svar på ett svårt parlamentariskt läge och </w:t>
      </w:r>
      <w:r w:rsidRPr="00A132AE">
        <w:t>med</w:t>
      </w:r>
      <w:r>
        <w:t xml:space="preserve"> </w:t>
      </w:r>
      <w:r w:rsidRPr="00FD52D0">
        <w:t xml:space="preserve">januariavtalet som grund </w:t>
      </w:r>
      <w:r>
        <w:t>löser vi samhälls</w:t>
      </w:r>
      <w:r>
        <w:softHyphen/>
        <w:t xml:space="preserve">problemen och skapar </w:t>
      </w:r>
      <w:r w:rsidRPr="00FD52D0">
        <w:t>förutsättningar för ett samhälle där sammanhållning och trygghet</w:t>
      </w:r>
      <w:r w:rsidRPr="00FD52D0" w:rsidDel="00786AC8">
        <w:t xml:space="preserve"> </w:t>
      </w:r>
      <w:r w:rsidRPr="00FD52D0">
        <w:t>går hand i hand med människors frihet och möjligheter.</w:t>
      </w:r>
      <w:r>
        <w:t xml:space="preserve"> Så tar vi Sverige framåt.</w:t>
      </w:r>
      <w:r w:rsidRPr="00FD52D0">
        <w:t xml:space="preserve"> </w:t>
      </w:r>
    </w:p>
    <w:p w14:paraId="3385599A" w14:textId="77777777" w:rsidR="0067606D" w:rsidRDefault="0067606D" w:rsidP="0067606D">
      <w:pPr>
        <w:pStyle w:val="Brdtextmedindrag"/>
      </w:pPr>
    </w:p>
    <w:p w14:paraId="1DCB31B4" w14:textId="77777777" w:rsidR="0067606D" w:rsidRDefault="0067606D" w:rsidP="0067606D">
      <w:pPr>
        <w:pStyle w:val="Brdtextmedindrag"/>
        <w:ind w:firstLine="0"/>
        <w:sectPr w:rsidR="0067606D" w:rsidSect="00724AC2">
          <w:headerReference w:type="even" r:id="rId74"/>
          <w:headerReference w:type="default" r:id="rId75"/>
          <w:footerReference w:type="even" r:id="rId76"/>
          <w:footerReference w:type="default" r:id="rId77"/>
          <w:footerReference w:type="first" r:id="rId78"/>
          <w:type w:val="continuous"/>
          <w:pgSz w:w="11906" w:h="16838" w:code="9"/>
          <w:pgMar w:top="1304" w:right="1871" w:bottom="1531" w:left="1021" w:header="567" w:footer="1077" w:gutter="0"/>
          <w:cols w:num="2" w:space="340"/>
          <w:docGrid w:linePitch="360"/>
        </w:sectPr>
      </w:pPr>
    </w:p>
    <w:p w14:paraId="13B6B16B" w14:textId="6A4AA32F" w:rsidR="0067606D" w:rsidRPr="000F3D54" w:rsidRDefault="0067606D" w:rsidP="0067606D">
      <w:pPr>
        <w:pStyle w:val="Brdtext"/>
      </w:pPr>
    </w:p>
    <w:p w14:paraId="54FB129E" w14:textId="0940E999" w:rsidR="0067606D" w:rsidRDefault="0067606D" w:rsidP="0067606D">
      <w:pPr>
        <w:pStyle w:val="TabellRubrik"/>
      </w:pPr>
      <w:bookmarkStart w:id="11" w:name="_Toc19298962"/>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1</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1</w:t>
      </w:r>
      <w:r>
        <w:rPr>
          <w:noProof/>
        </w:rPr>
        <w:fldChar w:fldCharType="end"/>
      </w:r>
      <w:r>
        <w:rPr>
          <w:noProof/>
        </w:rPr>
        <w:tab/>
      </w:r>
      <w:r w:rsidRPr="00D951A0">
        <w:t>Reformer och finansiering i budgetpropositionen för 2020</w:t>
      </w:r>
      <w:bookmarkEnd w:id="11"/>
    </w:p>
    <w:p w14:paraId="3F06234C" w14:textId="77777777" w:rsidR="0067606D" w:rsidRDefault="0067606D" w:rsidP="0067606D">
      <w:pPr>
        <w:pStyle w:val="TabellUnderrubrik"/>
      </w:pPr>
      <w:r w:rsidRPr="00D951A0">
        <w:t>Effekt på finansiellt sparande i offentlig sektor</w:t>
      </w:r>
    </w:p>
    <w:tbl>
      <w:tblPr>
        <w:tblStyle w:val="RKEgentabell"/>
        <w:tblW w:w="9055" w:type="dxa"/>
        <w:tblInd w:w="0" w:type="dxa"/>
        <w:tblLayout w:type="fixed"/>
        <w:tblLook w:val="0060" w:firstRow="1" w:lastRow="1" w:firstColumn="0" w:lastColumn="0" w:noHBand="0" w:noVBand="0"/>
      </w:tblPr>
      <w:tblGrid>
        <w:gridCol w:w="4923"/>
        <w:gridCol w:w="1033"/>
        <w:gridCol w:w="1033"/>
        <w:gridCol w:w="1033"/>
        <w:gridCol w:w="1033"/>
      </w:tblGrid>
      <w:tr w:rsidR="0067606D" w14:paraId="075DB2EF" w14:textId="77777777" w:rsidTr="0067606D">
        <w:trPr>
          <w:cnfStyle w:val="100000000000" w:firstRow="1" w:lastRow="0" w:firstColumn="0" w:lastColumn="0" w:oddVBand="0" w:evenVBand="0" w:oddHBand="0" w:evenHBand="0" w:firstRowFirstColumn="0" w:firstRowLastColumn="0" w:lastRowFirstColumn="0" w:lastRowLastColumn="0"/>
          <w:tblHeader/>
        </w:trPr>
        <w:tc>
          <w:tcPr>
            <w:tcW w:w="5956" w:type="dxa"/>
            <w:gridSpan w:val="2"/>
            <w:tcMar>
              <w:left w:w="0" w:type="dxa"/>
              <w:right w:w="0" w:type="dxa"/>
            </w:tcMar>
          </w:tcPr>
          <w:p w14:paraId="6984E3AA" w14:textId="77777777" w:rsidR="0067606D" w:rsidRDefault="0067606D" w:rsidP="0067606D">
            <w:pPr>
              <w:pStyle w:val="TabellHuvud"/>
              <w:jc w:val="left"/>
            </w:pPr>
            <w:r>
              <w:t>Miljarder kronor</w:t>
            </w:r>
          </w:p>
        </w:tc>
        <w:tc>
          <w:tcPr>
            <w:tcW w:w="1033" w:type="dxa"/>
          </w:tcPr>
          <w:p w14:paraId="2A1ECE6B" w14:textId="77777777" w:rsidR="0067606D" w:rsidRDefault="0067606D" w:rsidP="0067606D">
            <w:pPr>
              <w:pStyle w:val="TabellHuvud"/>
            </w:pPr>
            <w:r>
              <w:t>2020</w:t>
            </w:r>
          </w:p>
        </w:tc>
        <w:tc>
          <w:tcPr>
            <w:tcW w:w="1033" w:type="dxa"/>
          </w:tcPr>
          <w:p w14:paraId="7AE1BAA8" w14:textId="77777777" w:rsidR="0067606D" w:rsidRDefault="0067606D" w:rsidP="0067606D">
            <w:pPr>
              <w:pStyle w:val="TabellHuvud"/>
            </w:pPr>
            <w:r>
              <w:t>2021</w:t>
            </w:r>
          </w:p>
        </w:tc>
        <w:tc>
          <w:tcPr>
            <w:tcW w:w="1033" w:type="dxa"/>
          </w:tcPr>
          <w:p w14:paraId="40C2AC6D" w14:textId="77777777" w:rsidR="0067606D" w:rsidRDefault="0067606D" w:rsidP="0067606D">
            <w:pPr>
              <w:pStyle w:val="TabellHuvud"/>
            </w:pPr>
            <w:r>
              <w:t>2022</w:t>
            </w:r>
          </w:p>
        </w:tc>
      </w:tr>
      <w:tr w:rsidR="0067606D" w14:paraId="370C0E57" w14:textId="77777777" w:rsidTr="0067606D">
        <w:tc>
          <w:tcPr>
            <w:tcW w:w="5956" w:type="dxa"/>
            <w:gridSpan w:val="2"/>
            <w:tcMar>
              <w:left w:w="0" w:type="dxa"/>
              <w:right w:w="0" w:type="dxa"/>
            </w:tcMar>
          </w:tcPr>
          <w:p w14:paraId="30A62C6E" w14:textId="77777777" w:rsidR="0067606D" w:rsidRPr="00EC55FC" w:rsidRDefault="0067606D" w:rsidP="0067606D">
            <w:pPr>
              <w:pStyle w:val="TabellRader"/>
              <w:jc w:val="left"/>
              <w:rPr>
                <w:b/>
              </w:rPr>
            </w:pPr>
            <w:r w:rsidRPr="00EC55FC">
              <w:rPr>
                <w:b/>
              </w:rPr>
              <w:t>Reformer</w:t>
            </w:r>
          </w:p>
        </w:tc>
        <w:tc>
          <w:tcPr>
            <w:tcW w:w="1033" w:type="dxa"/>
          </w:tcPr>
          <w:p w14:paraId="720334E0" w14:textId="77777777" w:rsidR="0067606D" w:rsidRDefault="0067606D" w:rsidP="0067606D">
            <w:pPr>
              <w:pStyle w:val="TabellRader"/>
            </w:pPr>
            <w:r w:rsidRPr="00FC5300">
              <w:t xml:space="preserve"> </w:t>
            </w:r>
          </w:p>
        </w:tc>
        <w:tc>
          <w:tcPr>
            <w:tcW w:w="1033" w:type="dxa"/>
          </w:tcPr>
          <w:p w14:paraId="00106912" w14:textId="77777777" w:rsidR="0067606D" w:rsidRDefault="0067606D" w:rsidP="0067606D">
            <w:pPr>
              <w:pStyle w:val="TabellRader"/>
            </w:pPr>
            <w:r w:rsidRPr="00FC5300">
              <w:t xml:space="preserve"> </w:t>
            </w:r>
          </w:p>
        </w:tc>
        <w:tc>
          <w:tcPr>
            <w:tcW w:w="1033" w:type="dxa"/>
          </w:tcPr>
          <w:p w14:paraId="109B760A" w14:textId="77777777" w:rsidR="0067606D" w:rsidRDefault="0067606D" w:rsidP="0067606D">
            <w:pPr>
              <w:pStyle w:val="TabellRader"/>
            </w:pPr>
            <w:r w:rsidRPr="00FC5300">
              <w:t xml:space="preserve"> </w:t>
            </w:r>
          </w:p>
        </w:tc>
      </w:tr>
      <w:tr w:rsidR="0067606D" w14:paraId="4D86EF56" w14:textId="77777777" w:rsidTr="0067606D">
        <w:tc>
          <w:tcPr>
            <w:tcW w:w="5956" w:type="dxa"/>
            <w:gridSpan w:val="2"/>
            <w:tcMar>
              <w:left w:w="0" w:type="dxa"/>
              <w:right w:w="0" w:type="dxa"/>
            </w:tcMar>
          </w:tcPr>
          <w:p w14:paraId="648EE348" w14:textId="77777777" w:rsidR="0067606D" w:rsidRPr="00EC55FC" w:rsidRDefault="0067606D" w:rsidP="0067606D">
            <w:pPr>
              <w:pStyle w:val="TabellRader"/>
              <w:jc w:val="left"/>
              <w:rPr>
                <w:b/>
                <w:i/>
              </w:rPr>
            </w:pPr>
            <w:r w:rsidRPr="00EC55FC">
              <w:rPr>
                <w:b/>
                <w:i/>
              </w:rPr>
              <w:t>Fler ska komma i arbete</w:t>
            </w:r>
          </w:p>
        </w:tc>
        <w:tc>
          <w:tcPr>
            <w:tcW w:w="1033" w:type="dxa"/>
          </w:tcPr>
          <w:p w14:paraId="58B23A50" w14:textId="77777777" w:rsidR="0067606D" w:rsidRDefault="0067606D" w:rsidP="0067606D">
            <w:pPr>
              <w:pStyle w:val="TabellRader"/>
            </w:pPr>
            <w:r w:rsidRPr="00FC5300">
              <w:t xml:space="preserve"> </w:t>
            </w:r>
          </w:p>
        </w:tc>
        <w:tc>
          <w:tcPr>
            <w:tcW w:w="1033" w:type="dxa"/>
          </w:tcPr>
          <w:p w14:paraId="48740440" w14:textId="77777777" w:rsidR="0067606D" w:rsidRDefault="0067606D" w:rsidP="0067606D">
            <w:pPr>
              <w:pStyle w:val="TabellRader"/>
            </w:pPr>
            <w:r w:rsidRPr="00FC5300">
              <w:t xml:space="preserve"> </w:t>
            </w:r>
          </w:p>
        </w:tc>
        <w:tc>
          <w:tcPr>
            <w:tcW w:w="1033" w:type="dxa"/>
          </w:tcPr>
          <w:p w14:paraId="25D3E863" w14:textId="77777777" w:rsidR="0067606D" w:rsidRDefault="0067606D" w:rsidP="0067606D">
            <w:pPr>
              <w:pStyle w:val="TabellRader"/>
            </w:pPr>
            <w:r w:rsidRPr="00FC5300">
              <w:t xml:space="preserve"> </w:t>
            </w:r>
          </w:p>
        </w:tc>
      </w:tr>
      <w:tr w:rsidR="0067606D" w14:paraId="082B1E4B" w14:textId="77777777" w:rsidTr="0067606D">
        <w:tc>
          <w:tcPr>
            <w:tcW w:w="5956" w:type="dxa"/>
            <w:gridSpan w:val="2"/>
            <w:tcMar>
              <w:left w:w="0" w:type="dxa"/>
              <w:right w:w="0" w:type="dxa"/>
            </w:tcMar>
          </w:tcPr>
          <w:p w14:paraId="4C989A1F" w14:textId="77777777" w:rsidR="0067606D" w:rsidRDefault="0067606D" w:rsidP="0067606D">
            <w:pPr>
              <w:pStyle w:val="TabellRader"/>
              <w:jc w:val="left"/>
            </w:pPr>
            <w:r w:rsidRPr="00FC5300">
              <w:t>Arbetsmarknadspolitiska insatser</w:t>
            </w:r>
          </w:p>
        </w:tc>
        <w:tc>
          <w:tcPr>
            <w:tcW w:w="1033" w:type="dxa"/>
          </w:tcPr>
          <w:p w14:paraId="155D75F9" w14:textId="77777777" w:rsidR="0067606D" w:rsidRDefault="0067606D" w:rsidP="0067606D">
            <w:pPr>
              <w:pStyle w:val="TabellRader"/>
            </w:pPr>
            <w:r w:rsidRPr="00FC5300">
              <w:t>1,09</w:t>
            </w:r>
          </w:p>
        </w:tc>
        <w:tc>
          <w:tcPr>
            <w:tcW w:w="1033" w:type="dxa"/>
          </w:tcPr>
          <w:p w14:paraId="3D839BB6" w14:textId="77777777" w:rsidR="0067606D" w:rsidRDefault="0067606D" w:rsidP="0067606D">
            <w:pPr>
              <w:pStyle w:val="TabellRader"/>
            </w:pPr>
            <w:r w:rsidRPr="00FC5300">
              <w:t>1,09</w:t>
            </w:r>
          </w:p>
        </w:tc>
        <w:tc>
          <w:tcPr>
            <w:tcW w:w="1033" w:type="dxa"/>
          </w:tcPr>
          <w:p w14:paraId="7CF96F2D" w14:textId="77777777" w:rsidR="0067606D" w:rsidRDefault="0067606D" w:rsidP="0067606D">
            <w:pPr>
              <w:pStyle w:val="TabellRader"/>
            </w:pPr>
            <w:r w:rsidRPr="00FC5300">
              <w:t>1,09</w:t>
            </w:r>
          </w:p>
        </w:tc>
      </w:tr>
      <w:tr w:rsidR="0067606D" w14:paraId="637E0600" w14:textId="77777777" w:rsidTr="0067606D">
        <w:tc>
          <w:tcPr>
            <w:tcW w:w="5956" w:type="dxa"/>
            <w:gridSpan w:val="2"/>
            <w:tcMar>
              <w:left w:w="0" w:type="dxa"/>
              <w:right w:w="0" w:type="dxa"/>
            </w:tcMar>
          </w:tcPr>
          <w:p w14:paraId="7935C9FB" w14:textId="77777777" w:rsidR="0067606D" w:rsidRDefault="0067606D" w:rsidP="0067606D">
            <w:pPr>
              <w:pStyle w:val="TabellRader"/>
              <w:jc w:val="left"/>
            </w:pPr>
            <w:r w:rsidRPr="00FC5300">
              <w:t>Utvecklingstid</w:t>
            </w:r>
          </w:p>
        </w:tc>
        <w:tc>
          <w:tcPr>
            <w:tcW w:w="1033" w:type="dxa"/>
          </w:tcPr>
          <w:p w14:paraId="1F929EDE" w14:textId="77777777" w:rsidR="0067606D" w:rsidRDefault="0067606D" w:rsidP="0067606D">
            <w:pPr>
              <w:pStyle w:val="TabellRader"/>
            </w:pPr>
            <w:r w:rsidRPr="00FC5300">
              <w:t>0,22</w:t>
            </w:r>
          </w:p>
        </w:tc>
        <w:tc>
          <w:tcPr>
            <w:tcW w:w="1033" w:type="dxa"/>
          </w:tcPr>
          <w:p w14:paraId="56E567B7" w14:textId="77777777" w:rsidR="0067606D" w:rsidRDefault="0067606D" w:rsidP="0067606D">
            <w:pPr>
              <w:pStyle w:val="TabellRader"/>
            </w:pPr>
            <w:r w:rsidRPr="00FC5300">
              <w:t>0,60</w:t>
            </w:r>
          </w:p>
        </w:tc>
        <w:tc>
          <w:tcPr>
            <w:tcW w:w="1033" w:type="dxa"/>
          </w:tcPr>
          <w:p w14:paraId="39C8B2BE" w14:textId="77777777" w:rsidR="0067606D" w:rsidRDefault="0067606D" w:rsidP="0067606D">
            <w:pPr>
              <w:pStyle w:val="TabellRader"/>
            </w:pPr>
            <w:r w:rsidRPr="00FC5300">
              <w:t>1,00</w:t>
            </w:r>
          </w:p>
        </w:tc>
      </w:tr>
      <w:tr w:rsidR="0067606D" w14:paraId="68EC85F2" w14:textId="77777777" w:rsidTr="0067606D">
        <w:tc>
          <w:tcPr>
            <w:tcW w:w="5956" w:type="dxa"/>
            <w:gridSpan w:val="2"/>
            <w:tcBorders>
              <w:bottom w:val="single" w:sz="6" w:space="0" w:color="auto"/>
            </w:tcBorders>
            <w:tcMar>
              <w:left w:w="0" w:type="dxa"/>
              <w:right w:w="0" w:type="dxa"/>
            </w:tcMar>
          </w:tcPr>
          <w:p w14:paraId="74B92C2D" w14:textId="77777777" w:rsidR="0067606D" w:rsidRDefault="0067606D" w:rsidP="0067606D">
            <w:pPr>
              <w:pStyle w:val="TabellRader"/>
              <w:jc w:val="left"/>
            </w:pPr>
            <w:r w:rsidRPr="00FC5300">
              <w:t>Aktiv näringspolitik</w:t>
            </w:r>
          </w:p>
        </w:tc>
        <w:tc>
          <w:tcPr>
            <w:tcW w:w="1033" w:type="dxa"/>
            <w:tcBorders>
              <w:bottom w:val="single" w:sz="6" w:space="0" w:color="auto"/>
            </w:tcBorders>
          </w:tcPr>
          <w:p w14:paraId="7EE0B60D" w14:textId="77777777" w:rsidR="0067606D" w:rsidRDefault="0067606D" w:rsidP="0067606D">
            <w:pPr>
              <w:pStyle w:val="TabellRader"/>
            </w:pPr>
            <w:r w:rsidRPr="00FC5300">
              <w:t>0,39</w:t>
            </w:r>
          </w:p>
        </w:tc>
        <w:tc>
          <w:tcPr>
            <w:tcW w:w="1033" w:type="dxa"/>
            <w:tcBorders>
              <w:bottom w:val="single" w:sz="6" w:space="0" w:color="auto"/>
            </w:tcBorders>
          </w:tcPr>
          <w:p w14:paraId="0DB50CBB" w14:textId="77777777" w:rsidR="0067606D" w:rsidRDefault="0067606D" w:rsidP="0067606D">
            <w:pPr>
              <w:pStyle w:val="TabellRader"/>
            </w:pPr>
            <w:r w:rsidRPr="00FC5300">
              <w:t>0,39</w:t>
            </w:r>
          </w:p>
        </w:tc>
        <w:tc>
          <w:tcPr>
            <w:tcW w:w="1033" w:type="dxa"/>
            <w:tcBorders>
              <w:bottom w:val="single" w:sz="6" w:space="0" w:color="auto"/>
            </w:tcBorders>
          </w:tcPr>
          <w:p w14:paraId="75B62D15" w14:textId="77777777" w:rsidR="0067606D" w:rsidRDefault="0067606D" w:rsidP="0067606D">
            <w:pPr>
              <w:pStyle w:val="TabellRader"/>
            </w:pPr>
            <w:r w:rsidRPr="00FC5300">
              <w:t>0,39</w:t>
            </w:r>
          </w:p>
        </w:tc>
      </w:tr>
      <w:tr w:rsidR="0067606D" w14:paraId="626C4F0B" w14:textId="77777777" w:rsidTr="0067606D">
        <w:tc>
          <w:tcPr>
            <w:tcW w:w="5956" w:type="dxa"/>
            <w:gridSpan w:val="2"/>
            <w:tcBorders>
              <w:top w:val="single" w:sz="6" w:space="0" w:color="auto"/>
              <w:bottom w:val="single" w:sz="4" w:space="0" w:color="auto"/>
            </w:tcBorders>
            <w:tcMar>
              <w:left w:w="0" w:type="dxa"/>
              <w:right w:w="0" w:type="dxa"/>
            </w:tcMar>
          </w:tcPr>
          <w:p w14:paraId="54DB96EA" w14:textId="77777777" w:rsidR="0067606D" w:rsidRDefault="0067606D" w:rsidP="0067606D">
            <w:pPr>
              <w:pStyle w:val="TabellRader"/>
              <w:jc w:val="left"/>
            </w:pPr>
            <w:r w:rsidRPr="00FC5300">
              <w:t xml:space="preserve">Åtgärder för en bättre </w:t>
            </w:r>
            <w:r>
              <w:t>etablering</w:t>
            </w:r>
          </w:p>
        </w:tc>
        <w:tc>
          <w:tcPr>
            <w:tcW w:w="1033" w:type="dxa"/>
            <w:tcBorders>
              <w:top w:val="single" w:sz="6" w:space="0" w:color="auto"/>
              <w:bottom w:val="single" w:sz="4" w:space="0" w:color="auto"/>
            </w:tcBorders>
          </w:tcPr>
          <w:p w14:paraId="07396E78" w14:textId="77777777" w:rsidR="0067606D" w:rsidRDefault="0067606D" w:rsidP="0067606D">
            <w:pPr>
              <w:pStyle w:val="TabellRader"/>
            </w:pPr>
            <w:r w:rsidRPr="00FC5300">
              <w:t>0,19</w:t>
            </w:r>
          </w:p>
        </w:tc>
        <w:tc>
          <w:tcPr>
            <w:tcW w:w="1033" w:type="dxa"/>
            <w:tcBorders>
              <w:top w:val="single" w:sz="6" w:space="0" w:color="auto"/>
              <w:bottom w:val="single" w:sz="4" w:space="0" w:color="auto"/>
            </w:tcBorders>
          </w:tcPr>
          <w:p w14:paraId="414FB4CE" w14:textId="77777777" w:rsidR="0067606D" w:rsidRDefault="0067606D" w:rsidP="0067606D">
            <w:pPr>
              <w:pStyle w:val="TabellRader"/>
            </w:pPr>
            <w:r w:rsidRPr="00FC5300">
              <w:t>0,35</w:t>
            </w:r>
          </w:p>
        </w:tc>
        <w:tc>
          <w:tcPr>
            <w:tcW w:w="1033" w:type="dxa"/>
            <w:tcBorders>
              <w:top w:val="single" w:sz="6" w:space="0" w:color="auto"/>
              <w:bottom w:val="single" w:sz="4" w:space="0" w:color="auto"/>
            </w:tcBorders>
          </w:tcPr>
          <w:p w14:paraId="29D81A0E" w14:textId="77777777" w:rsidR="0067606D" w:rsidRDefault="0067606D" w:rsidP="0067606D">
            <w:pPr>
              <w:pStyle w:val="TabellRader"/>
            </w:pPr>
            <w:r w:rsidRPr="00FC5300">
              <w:t>0,31</w:t>
            </w:r>
          </w:p>
        </w:tc>
      </w:tr>
      <w:tr w:rsidR="0067606D" w14:paraId="796FE118" w14:textId="77777777" w:rsidTr="0067606D">
        <w:tc>
          <w:tcPr>
            <w:tcW w:w="5956" w:type="dxa"/>
            <w:gridSpan w:val="2"/>
            <w:tcBorders>
              <w:top w:val="single" w:sz="4" w:space="0" w:color="auto"/>
              <w:bottom w:val="nil"/>
            </w:tcBorders>
            <w:tcMar>
              <w:left w:w="0" w:type="dxa"/>
              <w:right w:w="0" w:type="dxa"/>
            </w:tcMar>
          </w:tcPr>
          <w:p w14:paraId="70214F88" w14:textId="77777777" w:rsidR="0067606D" w:rsidRDefault="0067606D" w:rsidP="0067606D">
            <w:pPr>
              <w:pStyle w:val="TabellRader"/>
              <w:jc w:val="left"/>
            </w:pPr>
          </w:p>
        </w:tc>
        <w:tc>
          <w:tcPr>
            <w:tcW w:w="3099" w:type="dxa"/>
            <w:gridSpan w:val="3"/>
            <w:tcBorders>
              <w:top w:val="single" w:sz="4" w:space="0" w:color="auto"/>
              <w:bottom w:val="nil"/>
            </w:tcBorders>
          </w:tcPr>
          <w:p w14:paraId="48F4FBE2" w14:textId="77777777" w:rsidR="0067606D" w:rsidRPr="008D03CA" w:rsidRDefault="0067606D" w:rsidP="0067606D">
            <w:pPr>
              <w:pStyle w:val="TabellRader"/>
              <w:rPr>
                <w:i/>
              </w:rPr>
            </w:pPr>
            <w:r w:rsidRPr="008D03CA">
              <w:rPr>
                <w:i/>
              </w:rPr>
              <w:t>Tabellen fortsätter på nästa sida</w:t>
            </w:r>
          </w:p>
        </w:tc>
      </w:tr>
      <w:tr w:rsidR="0067606D" w14:paraId="11335B6B" w14:textId="77777777" w:rsidTr="0067606D">
        <w:tc>
          <w:tcPr>
            <w:tcW w:w="5956" w:type="dxa"/>
            <w:gridSpan w:val="2"/>
            <w:tcBorders>
              <w:top w:val="nil"/>
              <w:bottom w:val="nil"/>
            </w:tcBorders>
            <w:tcMar>
              <w:left w:w="0" w:type="dxa"/>
              <w:right w:w="0" w:type="dxa"/>
            </w:tcMar>
          </w:tcPr>
          <w:p w14:paraId="541B474F" w14:textId="77777777" w:rsidR="0067606D" w:rsidRDefault="0067606D" w:rsidP="0067606D">
            <w:pPr>
              <w:pStyle w:val="TabellRader"/>
              <w:jc w:val="left"/>
            </w:pPr>
          </w:p>
        </w:tc>
        <w:tc>
          <w:tcPr>
            <w:tcW w:w="1033" w:type="dxa"/>
            <w:tcBorders>
              <w:top w:val="nil"/>
              <w:bottom w:val="nil"/>
            </w:tcBorders>
          </w:tcPr>
          <w:p w14:paraId="358B89A0" w14:textId="77777777" w:rsidR="0067606D" w:rsidRPr="00FC5300" w:rsidRDefault="0067606D" w:rsidP="0067606D">
            <w:pPr>
              <w:pStyle w:val="TabellRader"/>
            </w:pPr>
          </w:p>
        </w:tc>
        <w:tc>
          <w:tcPr>
            <w:tcW w:w="1033" w:type="dxa"/>
            <w:tcBorders>
              <w:top w:val="nil"/>
              <w:bottom w:val="nil"/>
            </w:tcBorders>
          </w:tcPr>
          <w:p w14:paraId="452B967E" w14:textId="77777777" w:rsidR="0067606D" w:rsidRPr="00FC5300" w:rsidRDefault="0067606D" w:rsidP="0067606D">
            <w:pPr>
              <w:pStyle w:val="TabellRader"/>
            </w:pPr>
          </w:p>
        </w:tc>
        <w:tc>
          <w:tcPr>
            <w:tcW w:w="1033" w:type="dxa"/>
            <w:tcBorders>
              <w:top w:val="nil"/>
              <w:bottom w:val="nil"/>
            </w:tcBorders>
          </w:tcPr>
          <w:p w14:paraId="343931AC" w14:textId="77777777" w:rsidR="0067606D" w:rsidRDefault="0067606D" w:rsidP="0067606D">
            <w:pPr>
              <w:pStyle w:val="TabellRader"/>
            </w:pPr>
          </w:p>
        </w:tc>
      </w:tr>
      <w:tr w:rsidR="0067606D" w14:paraId="34BF7BFD" w14:textId="77777777" w:rsidTr="0067606D">
        <w:tc>
          <w:tcPr>
            <w:tcW w:w="5956" w:type="dxa"/>
            <w:gridSpan w:val="2"/>
            <w:tcBorders>
              <w:top w:val="nil"/>
              <w:bottom w:val="nil"/>
            </w:tcBorders>
            <w:tcMar>
              <w:left w:w="0" w:type="dxa"/>
              <w:right w:w="0" w:type="dxa"/>
            </w:tcMar>
          </w:tcPr>
          <w:p w14:paraId="7A46D9BB" w14:textId="77777777" w:rsidR="0067606D" w:rsidRDefault="0067606D" w:rsidP="0067606D">
            <w:pPr>
              <w:pStyle w:val="TabellRader"/>
              <w:jc w:val="left"/>
            </w:pPr>
          </w:p>
        </w:tc>
        <w:tc>
          <w:tcPr>
            <w:tcW w:w="1033" w:type="dxa"/>
            <w:tcBorders>
              <w:top w:val="nil"/>
              <w:bottom w:val="nil"/>
            </w:tcBorders>
          </w:tcPr>
          <w:p w14:paraId="0B1BCE2D" w14:textId="77777777" w:rsidR="0067606D" w:rsidRPr="00FC5300" w:rsidRDefault="0067606D" w:rsidP="0067606D">
            <w:pPr>
              <w:pStyle w:val="TabellRader"/>
            </w:pPr>
          </w:p>
        </w:tc>
        <w:tc>
          <w:tcPr>
            <w:tcW w:w="1033" w:type="dxa"/>
            <w:tcBorders>
              <w:top w:val="nil"/>
              <w:bottom w:val="nil"/>
            </w:tcBorders>
          </w:tcPr>
          <w:p w14:paraId="44C155E9" w14:textId="77777777" w:rsidR="0067606D" w:rsidRPr="00FC5300" w:rsidRDefault="0067606D" w:rsidP="0067606D">
            <w:pPr>
              <w:pStyle w:val="TabellRader"/>
            </w:pPr>
          </w:p>
        </w:tc>
        <w:tc>
          <w:tcPr>
            <w:tcW w:w="1033" w:type="dxa"/>
            <w:tcBorders>
              <w:top w:val="nil"/>
              <w:bottom w:val="nil"/>
            </w:tcBorders>
          </w:tcPr>
          <w:p w14:paraId="4809A303" w14:textId="77777777" w:rsidR="0067606D" w:rsidRDefault="0067606D" w:rsidP="0067606D">
            <w:pPr>
              <w:pStyle w:val="TabellRader"/>
            </w:pPr>
          </w:p>
        </w:tc>
      </w:tr>
      <w:tr w:rsidR="0067606D" w14:paraId="76F82C41" w14:textId="77777777" w:rsidTr="0067606D">
        <w:tc>
          <w:tcPr>
            <w:tcW w:w="5956" w:type="dxa"/>
            <w:gridSpan w:val="2"/>
            <w:tcBorders>
              <w:top w:val="nil"/>
              <w:bottom w:val="nil"/>
            </w:tcBorders>
            <w:tcMar>
              <w:left w:w="0" w:type="dxa"/>
              <w:right w:w="0" w:type="dxa"/>
            </w:tcMar>
          </w:tcPr>
          <w:p w14:paraId="310460D8" w14:textId="77777777" w:rsidR="0067606D" w:rsidRDefault="0067606D" w:rsidP="0067606D">
            <w:pPr>
              <w:pStyle w:val="TabellRader"/>
              <w:jc w:val="left"/>
            </w:pPr>
          </w:p>
        </w:tc>
        <w:tc>
          <w:tcPr>
            <w:tcW w:w="1033" w:type="dxa"/>
            <w:tcBorders>
              <w:top w:val="nil"/>
              <w:bottom w:val="nil"/>
            </w:tcBorders>
          </w:tcPr>
          <w:p w14:paraId="10040055" w14:textId="77777777" w:rsidR="0067606D" w:rsidRPr="00FC5300" w:rsidRDefault="0067606D" w:rsidP="0067606D">
            <w:pPr>
              <w:pStyle w:val="TabellRader"/>
            </w:pPr>
          </w:p>
        </w:tc>
        <w:tc>
          <w:tcPr>
            <w:tcW w:w="1033" w:type="dxa"/>
            <w:tcBorders>
              <w:top w:val="nil"/>
              <w:bottom w:val="nil"/>
            </w:tcBorders>
          </w:tcPr>
          <w:p w14:paraId="048D89C2" w14:textId="77777777" w:rsidR="0067606D" w:rsidRPr="00FC5300" w:rsidRDefault="0067606D" w:rsidP="0067606D">
            <w:pPr>
              <w:pStyle w:val="TabellRader"/>
            </w:pPr>
          </w:p>
        </w:tc>
        <w:tc>
          <w:tcPr>
            <w:tcW w:w="1033" w:type="dxa"/>
            <w:tcBorders>
              <w:top w:val="nil"/>
              <w:bottom w:val="nil"/>
            </w:tcBorders>
          </w:tcPr>
          <w:p w14:paraId="44EA98E4" w14:textId="77777777" w:rsidR="0067606D" w:rsidRDefault="0067606D" w:rsidP="0067606D">
            <w:pPr>
              <w:pStyle w:val="TabellRader"/>
            </w:pPr>
          </w:p>
        </w:tc>
      </w:tr>
      <w:tr w:rsidR="0067606D" w14:paraId="32423033" w14:textId="77777777" w:rsidTr="0067606D">
        <w:tc>
          <w:tcPr>
            <w:tcW w:w="5956" w:type="dxa"/>
            <w:gridSpan w:val="2"/>
            <w:tcBorders>
              <w:top w:val="nil"/>
              <w:bottom w:val="nil"/>
            </w:tcBorders>
            <w:tcMar>
              <w:left w:w="0" w:type="dxa"/>
              <w:right w:w="0" w:type="dxa"/>
            </w:tcMar>
          </w:tcPr>
          <w:p w14:paraId="77CBF004" w14:textId="77777777" w:rsidR="0067606D" w:rsidRDefault="0067606D" w:rsidP="0067606D">
            <w:pPr>
              <w:pStyle w:val="TabellRader"/>
              <w:jc w:val="left"/>
            </w:pPr>
          </w:p>
        </w:tc>
        <w:tc>
          <w:tcPr>
            <w:tcW w:w="1033" w:type="dxa"/>
            <w:tcBorders>
              <w:top w:val="nil"/>
              <w:bottom w:val="nil"/>
            </w:tcBorders>
          </w:tcPr>
          <w:p w14:paraId="65C3B233" w14:textId="77777777" w:rsidR="0067606D" w:rsidRPr="00FC5300" w:rsidRDefault="0067606D" w:rsidP="0067606D">
            <w:pPr>
              <w:pStyle w:val="TabellRader"/>
            </w:pPr>
          </w:p>
        </w:tc>
        <w:tc>
          <w:tcPr>
            <w:tcW w:w="1033" w:type="dxa"/>
            <w:tcBorders>
              <w:top w:val="nil"/>
              <w:bottom w:val="nil"/>
            </w:tcBorders>
          </w:tcPr>
          <w:p w14:paraId="1F984C56" w14:textId="77777777" w:rsidR="0067606D" w:rsidRPr="00FC5300" w:rsidRDefault="0067606D" w:rsidP="0067606D">
            <w:pPr>
              <w:pStyle w:val="TabellRader"/>
            </w:pPr>
          </w:p>
        </w:tc>
        <w:tc>
          <w:tcPr>
            <w:tcW w:w="1033" w:type="dxa"/>
            <w:tcBorders>
              <w:top w:val="nil"/>
              <w:bottom w:val="nil"/>
            </w:tcBorders>
          </w:tcPr>
          <w:p w14:paraId="30B531BF" w14:textId="77777777" w:rsidR="0067606D" w:rsidRDefault="0067606D" w:rsidP="0067606D">
            <w:pPr>
              <w:pStyle w:val="TabellRader"/>
            </w:pPr>
          </w:p>
        </w:tc>
      </w:tr>
      <w:tr w:rsidR="0067606D" w14:paraId="08C4C702" w14:textId="77777777" w:rsidTr="0067606D">
        <w:tc>
          <w:tcPr>
            <w:tcW w:w="5956" w:type="dxa"/>
            <w:gridSpan w:val="2"/>
            <w:tcBorders>
              <w:top w:val="nil"/>
              <w:bottom w:val="nil"/>
            </w:tcBorders>
            <w:tcMar>
              <w:left w:w="0" w:type="dxa"/>
              <w:right w:w="0" w:type="dxa"/>
            </w:tcMar>
          </w:tcPr>
          <w:p w14:paraId="29C6BA1E" w14:textId="77777777" w:rsidR="0067606D" w:rsidRDefault="0067606D" w:rsidP="0067606D">
            <w:pPr>
              <w:pStyle w:val="TabellRader"/>
              <w:jc w:val="left"/>
            </w:pPr>
          </w:p>
        </w:tc>
        <w:tc>
          <w:tcPr>
            <w:tcW w:w="1033" w:type="dxa"/>
            <w:tcBorders>
              <w:top w:val="nil"/>
              <w:bottom w:val="nil"/>
            </w:tcBorders>
          </w:tcPr>
          <w:p w14:paraId="47DED828" w14:textId="77777777" w:rsidR="0067606D" w:rsidRPr="00FC5300" w:rsidRDefault="0067606D" w:rsidP="0067606D">
            <w:pPr>
              <w:pStyle w:val="TabellRader"/>
            </w:pPr>
          </w:p>
        </w:tc>
        <w:tc>
          <w:tcPr>
            <w:tcW w:w="1033" w:type="dxa"/>
            <w:tcBorders>
              <w:top w:val="nil"/>
              <w:bottom w:val="nil"/>
            </w:tcBorders>
          </w:tcPr>
          <w:p w14:paraId="4B174668" w14:textId="77777777" w:rsidR="0067606D" w:rsidRPr="00FC5300" w:rsidRDefault="0067606D" w:rsidP="0067606D">
            <w:pPr>
              <w:pStyle w:val="TabellRader"/>
            </w:pPr>
          </w:p>
        </w:tc>
        <w:tc>
          <w:tcPr>
            <w:tcW w:w="1033" w:type="dxa"/>
            <w:tcBorders>
              <w:top w:val="nil"/>
              <w:bottom w:val="nil"/>
            </w:tcBorders>
          </w:tcPr>
          <w:p w14:paraId="56F4CF62" w14:textId="77777777" w:rsidR="0067606D" w:rsidRDefault="0067606D" w:rsidP="0067606D">
            <w:pPr>
              <w:pStyle w:val="TabellRader"/>
            </w:pPr>
          </w:p>
        </w:tc>
      </w:tr>
      <w:tr w:rsidR="0067606D" w14:paraId="2BAEA394" w14:textId="77777777" w:rsidTr="0067606D">
        <w:tc>
          <w:tcPr>
            <w:tcW w:w="5956" w:type="dxa"/>
            <w:gridSpan w:val="2"/>
            <w:tcBorders>
              <w:top w:val="nil"/>
              <w:bottom w:val="nil"/>
            </w:tcBorders>
            <w:tcMar>
              <w:left w:w="0" w:type="dxa"/>
              <w:right w:w="0" w:type="dxa"/>
            </w:tcMar>
          </w:tcPr>
          <w:p w14:paraId="1C707318" w14:textId="77777777" w:rsidR="0067606D" w:rsidRDefault="0067606D" w:rsidP="0067606D">
            <w:pPr>
              <w:pStyle w:val="TabellRader"/>
              <w:jc w:val="left"/>
            </w:pPr>
          </w:p>
        </w:tc>
        <w:tc>
          <w:tcPr>
            <w:tcW w:w="1033" w:type="dxa"/>
            <w:tcBorders>
              <w:top w:val="nil"/>
              <w:bottom w:val="nil"/>
            </w:tcBorders>
          </w:tcPr>
          <w:p w14:paraId="20FC33B7" w14:textId="77777777" w:rsidR="0067606D" w:rsidRPr="00FC5300" w:rsidRDefault="0067606D" w:rsidP="0067606D">
            <w:pPr>
              <w:pStyle w:val="TabellRader"/>
            </w:pPr>
          </w:p>
        </w:tc>
        <w:tc>
          <w:tcPr>
            <w:tcW w:w="1033" w:type="dxa"/>
            <w:tcBorders>
              <w:top w:val="nil"/>
              <w:bottom w:val="nil"/>
            </w:tcBorders>
          </w:tcPr>
          <w:p w14:paraId="0658BEB6" w14:textId="77777777" w:rsidR="0067606D" w:rsidRPr="00FC5300" w:rsidRDefault="0067606D" w:rsidP="0067606D">
            <w:pPr>
              <w:pStyle w:val="TabellRader"/>
            </w:pPr>
          </w:p>
        </w:tc>
        <w:tc>
          <w:tcPr>
            <w:tcW w:w="1033" w:type="dxa"/>
            <w:tcBorders>
              <w:top w:val="nil"/>
              <w:bottom w:val="nil"/>
            </w:tcBorders>
          </w:tcPr>
          <w:p w14:paraId="15990DAF" w14:textId="77777777" w:rsidR="0067606D" w:rsidRDefault="0067606D" w:rsidP="0067606D">
            <w:pPr>
              <w:pStyle w:val="TabellRader"/>
            </w:pPr>
          </w:p>
        </w:tc>
      </w:tr>
      <w:tr w:rsidR="0067606D" w14:paraId="1E0E1460" w14:textId="77777777" w:rsidTr="0067606D">
        <w:tc>
          <w:tcPr>
            <w:tcW w:w="5956" w:type="dxa"/>
            <w:gridSpan w:val="2"/>
            <w:tcBorders>
              <w:top w:val="nil"/>
              <w:bottom w:val="nil"/>
            </w:tcBorders>
            <w:tcMar>
              <w:left w:w="0" w:type="dxa"/>
              <w:right w:w="0" w:type="dxa"/>
            </w:tcMar>
          </w:tcPr>
          <w:p w14:paraId="00135A7E" w14:textId="77777777" w:rsidR="0067606D" w:rsidRDefault="0067606D" w:rsidP="0067606D">
            <w:pPr>
              <w:pStyle w:val="TabellRader"/>
              <w:jc w:val="left"/>
            </w:pPr>
          </w:p>
        </w:tc>
        <w:tc>
          <w:tcPr>
            <w:tcW w:w="1033" w:type="dxa"/>
            <w:tcBorders>
              <w:top w:val="nil"/>
              <w:bottom w:val="nil"/>
            </w:tcBorders>
          </w:tcPr>
          <w:p w14:paraId="0183412F" w14:textId="77777777" w:rsidR="0067606D" w:rsidRPr="00FC5300" w:rsidRDefault="0067606D" w:rsidP="0067606D">
            <w:pPr>
              <w:pStyle w:val="TabellRader"/>
            </w:pPr>
          </w:p>
        </w:tc>
        <w:tc>
          <w:tcPr>
            <w:tcW w:w="1033" w:type="dxa"/>
            <w:tcBorders>
              <w:top w:val="nil"/>
              <w:bottom w:val="nil"/>
            </w:tcBorders>
          </w:tcPr>
          <w:p w14:paraId="23685E67" w14:textId="77777777" w:rsidR="0067606D" w:rsidRPr="00FC5300" w:rsidRDefault="0067606D" w:rsidP="0067606D">
            <w:pPr>
              <w:pStyle w:val="TabellRader"/>
            </w:pPr>
          </w:p>
        </w:tc>
        <w:tc>
          <w:tcPr>
            <w:tcW w:w="1033" w:type="dxa"/>
            <w:tcBorders>
              <w:top w:val="nil"/>
              <w:bottom w:val="nil"/>
            </w:tcBorders>
          </w:tcPr>
          <w:p w14:paraId="75FA4AA2" w14:textId="77777777" w:rsidR="0067606D" w:rsidRDefault="0067606D" w:rsidP="0067606D">
            <w:pPr>
              <w:pStyle w:val="TabellRader"/>
            </w:pPr>
          </w:p>
        </w:tc>
      </w:tr>
      <w:tr w:rsidR="0067606D" w14:paraId="0482F429" w14:textId="77777777" w:rsidTr="0067606D">
        <w:tc>
          <w:tcPr>
            <w:tcW w:w="5956" w:type="dxa"/>
            <w:gridSpan w:val="2"/>
            <w:tcBorders>
              <w:top w:val="nil"/>
              <w:bottom w:val="nil"/>
            </w:tcBorders>
            <w:tcMar>
              <w:left w:w="0" w:type="dxa"/>
              <w:right w:w="0" w:type="dxa"/>
            </w:tcMar>
          </w:tcPr>
          <w:p w14:paraId="1D307387" w14:textId="77777777" w:rsidR="0067606D" w:rsidRDefault="0067606D" w:rsidP="0067606D">
            <w:pPr>
              <w:pStyle w:val="TabellRader"/>
              <w:jc w:val="left"/>
            </w:pPr>
          </w:p>
        </w:tc>
        <w:tc>
          <w:tcPr>
            <w:tcW w:w="1033" w:type="dxa"/>
            <w:tcBorders>
              <w:top w:val="nil"/>
              <w:bottom w:val="nil"/>
            </w:tcBorders>
          </w:tcPr>
          <w:p w14:paraId="66CCD4E9" w14:textId="77777777" w:rsidR="0067606D" w:rsidRPr="00FC5300" w:rsidRDefault="0067606D" w:rsidP="0067606D">
            <w:pPr>
              <w:pStyle w:val="TabellRader"/>
            </w:pPr>
          </w:p>
        </w:tc>
        <w:tc>
          <w:tcPr>
            <w:tcW w:w="1033" w:type="dxa"/>
            <w:tcBorders>
              <w:top w:val="nil"/>
              <w:bottom w:val="nil"/>
            </w:tcBorders>
          </w:tcPr>
          <w:p w14:paraId="5B10EACD" w14:textId="77777777" w:rsidR="0067606D" w:rsidRPr="00FC5300" w:rsidRDefault="0067606D" w:rsidP="0067606D">
            <w:pPr>
              <w:pStyle w:val="TabellRader"/>
            </w:pPr>
          </w:p>
        </w:tc>
        <w:tc>
          <w:tcPr>
            <w:tcW w:w="1033" w:type="dxa"/>
            <w:tcBorders>
              <w:top w:val="nil"/>
              <w:bottom w:val="nil"/>
            </w:tcBorders>
          </w:tcPr>
          <w:p w14:paraId="330C937D" w14:textId="77777777" w:rsidR="0067606D" w:rsidRDefault="0067606D" w:rsidP="0067606D">
            <w:pPr>
              <w:pStyle w:val="TabellRader"/>
            </w:pPr>
          </w:p>
        </w:tc>
      </w:tr>
      <w:tr w:rsidR="0067606D" w14:paraId="643A595C" w14:textId="77777777" w:rsidTr="0067606D">
        <w:tc>
          <w:tcPr>
            <w:tcW w:w="5956" w:type="dxa"/>
            <w:gridSpan w:val="2"/>
            <w:tcBorders>
              <w:top w:val="nil"/>
              <w:bottom w:val="nil"/>
            </w:tcBorders>
            <w:tcMar>
              <w:left w:w="0" w:type="dxa"/>
              <w:right w:w="0" w:type="dxa"/>
            </w:tcMar>
          </w:tcPr>
          <w:p w14:paraId="2EDD82E4" w14:textId="77777777" w:rsidR="0067606D" w:rsidRPr="00FC5300" w:rsidRDefault="0067606D" w:rsidP="0067606D">
            <w:pPr>
              <w:pStyle w:val="TabellRader"/>
              <w:jc w:val="left"/>
            </w:pPr>
          </w:p>
        </w:tc>
        <w:tc>
          <w:tcPr>
            <w:tcW w:w="1033" w:type="dxa"/>
            <w:tcBorders>
              <w:top w:val="nil"/>
              <w:bottom w:val="nil"/>
            </w:tcBorders>
          </w:tcPr>
          <w:p w14:paraId="02F32EF0" w14:textId="77777777" w:rsidR="0067606D" w:rsidRPr="00FC5300" w:rsidRDefault="0067606D" w:rsidP="0067606D">
            <w:pPr>
              <w:pStyle w:val="TabellRader"/>
            </w:pPr>
          </w:p>
        </w:tc>
        <w:tc>
          <w:tcPr>
            <w:tcW w:w="1033" w:type="dxa"/>
            <w:tcBorders>
              <w:top w:val="nil"/>
              <w:bottom w:val="nil"/>
            </w:tcBorders>
          </w:tcPr>
          <w:p w14:paraId="465C52F4" w14:textId="77777777" w:rsidR="0067606D" w:rsidRPr="00FC5300" w:rsidRDefault="0067606D" w:rsidP="0067606D">
            <w:pPr>
              <w:pStyle w:val="TabellRader"/>
            </w:pPr>
          </w:p>
        </w:tc>
        <w:tc>
          <w:tcPr>
            <w:tcW w:w="1033" w:type="dxa"/>
            <w:tcBorders>
              <w:top w:val="nil"/>
              <w:bottom w:val="nil"/>
            </w:tcBorders>
          </w:tcPr>
          <w:p w14:paraId="5EE72319" w14:textId="77777777" w:rsidR="0067606D" w:rsidRPr="00FC5300" w:rsidRDefault="0067606D" w:rsidP="0067606D">
            <w:pPr>
              <w:pStyle w:val="TabellRader"/>
            </w:pPr>
          </w:p>
        </w:tc>
      </w:tr>
      <w:tr w:rsidR="0067606D" w14:paraId="5AC630B3" w14:textId="77777777" w:rsidTr="0067606D">
        <w:tc>
          <w:tcPr>
            <w:tcW w:w="5956" w:type="dxa"/>
            <w:gridSpan w:val="2"/>
            <w:tcBorders>
              <w:top w:val="nil"/>
            </w:tcBorders>
            <w:tcMar>
              <w:left w:w="0" w:type="dxa"/>
              <w:right w:w="0" w:type="dxa"/>
            </w:tcMar>
          </w:tcPr>
          <w:p w14:paraId="2D83121D" w14:textId="77777777" w:rsidR="0067606D" w:rsidRPr="00EC55FC" w:rsidRDefault="0067606D" w:rsidP="0067606D">
            <w:pPr>
              <w:pStyle w:val="TabellRader"/>
              <w:jc w:val="left"/>
              <w:rPr>
                <w:b/>
                <w:i/>
              </w:rPr>
            </w:pPr>
            <w:r w:rsidRPr="00EC55FC">
              <w:rPr>
                <w:b/>
                <w:i/>
              </w:rPr>
              <w:t>Sverige ska bli ett fossilfritt föregångsland</w:t>
            </w:r>
          </w:p>
        </w:tc>
        <w:tc>
          <w:tcPr>
            <w:tcW w:w="1033" w:type="dxa"/>
            <w:tcBorders>
              <w:top w:val="nil"/>
            </w:tcBorders>
          </w:tcPr>
          <w:p w14:paraId="185AA766" w14:textId="77777777" w:rsidR="0067606D" w:rsidRDefault="0067606D" w:rsidP="0067606D">
            <w:pPr>
              <w:pStyle w:val="TabellRader"/>
            </w:pPr>
            <w:r w:rsidRPr="00FC5300">
              <w:t xml:space="preserve"> </w:t>
            </w:r>
          </w:p>
        </w:tc>
        <w:tc>
          <w:tcPr>
            <w:tcW w:w="1033" w:type="dxa"/>
            <w:tcBorders>
              <w:top w:val="nil"/>
            </w:tcBorders>
          </w:tcPr>
          <w:p w14:paraId="68D4A4C2" w14:textId="77777777" w:rsidR="0067606D" w:rsidRDefault="0067606D" w:rsidP="0067606D">
            <w:pPr>
              <w:pStyle w:val="TabellRader"/>
            </w:pPr>
            <w:r w:rsidRPr="00FC5300">
              <w:t xml:space="preserve"> </w:t>
            </w:r>
          </w:p>
        </w:tc>
        <w:tc>
          <w:tcPr>
            <w:tcW w:w="1033" w:type="dxa"/>
            <w:tcBorders>
              <w:top w:val="nil"/>
            </w:tcBorders>
          </w:tcPr>
          <w:p w14:paraId="40C182DD" w14:textId="77777777" w:rsidR="0067606D" w:rsidRDefault="0067606D" w:rsidP="0067606D">
            <w:pPr>
              <w:pStyle w:val="TabellRader"/>
            </w:pPr>
            <w:r w:rsidRPr="00FC5300">
              <w:t xml:space="preserve"> </w:t>
            </w:r>
          </w:p>
        </w:tc>
      </w:tr>
      <w:tr w:rsidR="0067606D" w14:paraId="47F8CC94" w14:textId="77777777" w:rsidTr="0067606D">
        <w:tc>
          <w:tcPr>
            <w:tcW w:w="5956" w:type="dxa"/>
            <w:gridSpan w:val="2"/>
            <w:tcMar>
              <w:left w:w="0" w:type="dxa"/>
              <w:right w:w="0" w:type="dxa"/>
            </w:tcMar>
          </w:tcPr>
          <w:p w14:paraId="004729C2" w14:textId="77777777" w:rsidR="0067606D" w:rsidRDefault="0067606D" w:rsidP="0067606D">
            <w:pPr>
              <w:pStyle w:val="TabellRader"/>
              <w:jc w:val="left"/>
            </w:pPr>
            <w:r w:rsidRPr="00FC5300">
              <w:t>Förstärkning Klimatklivet</w:t>
            </w:r>
          </w:p>
        </w:tc>
        <w:tc>
          <w:tcPr>
            <w:tcW w:w="1033" w:type="dxa"/>
          </w:tcPr>
          <w:p w14:paraId="4519AC14" w14:textId="77777777" w:rsidR="0067606D" w:rsidRDefault="0067606D" w:rsidP="0067606D">
            <w:pPr>
              <w:pStyle w:val="TabellRader"/>
            </w:pPr>
            <w:r w:rsidRPr="00FC5300">
              <w:t>1,16</w:t>
            </w:r>
          </w:p>
        </w:tc>
        <w:tc>
          <w:tcPr>
            <w:tcW w:w="1033" w:type="dxa"/>
          </w:tcPr>
          <w:p w14:paraId="04EB4261" w14:textId="77777777" w:rsidR="0067606D" w:rsidRDefault="0067606D" w:rsidP="0067606D">
            <w:pPr>
              <w:pStyle w:val="TabellRader"/>
            </w:pPr>
            <w:r w:rsidRPr="00FC5300">
              <w:t>1,14</w:t>
            </w:r>
          </w:p>
        </w:tc>
        <w:tc>
          <w:tcPr>
            <w:tcW w:w="1033" w:type="dxa"/>
          </w:tcPr>
          <w:p w14:paraId="505E2D33" w14:textId="77777777" w:rsidR="0067606D" w:rsidRDefault="0067606D" w:rsidP="0067606D">
            <w:pPr>
              <w:pStyle w:val="TabellRader"/>
            </w:pPr>
            <w:r w:rsidRPr="00FC5300">
              <w:t>1,16</w:t>
            </w:r>
          </w:p>
        </w:tc>
      </w:tr>
      <w:tr w:rsidR="0067606D" w14:paraId="4342BC80" w14:textId="77777777" w:rsidTr="0067606D">
        <w:tc>
          <w:tcPr>
            <w:tcW w:w="5956" w:type="dxa"/>
            <w:gridSpan w:val="2"/>
            <w:tcMar>
              <w:left w:w="0" w:type="dxa"/>
              <w:right w:w="0" w:type="dxa"/>
            </w:tcMar>
          </w:tcPr>
          <w:p w14:paraId="2ECD1572" w14:textId="77777777" w:rsidR="0067606D" w:rsidRDefault="0067606D" w:rsidP="0067606D">
            <w:pPr>
              <w:pStyle w:val="TabellRader"/>
              <w:jc w:val="left"/>
            </w:pPr>
            <w:r w:rsidRPr="00FC5300">
              <w:t>Förstärkning Industriklivet inkl</w:t>
            </w:r>
            <w:r>
              <w:t>.</w:t>
            </w:r>
            <w:r w:rsidRPr="00FC5300">
              <w:t xml:space="preserve"> minusutsläpp</w:t>
            </w:r>
          </w:p>
        </w:tc>
        <w:tc>
          <w:tcPr>
            <w:tcW w:w="1033" w:type="dxa"/>
          </w:tcPr>
          <w:p w14:paraId="0CBC7B6D" w14:textId="77777777" w:rsidR="0067606D" w:rsidRDefault="0067606D" w:rsidP="0067606D">
            <w:pPr>
              <w:pStyle w:val="TabellRader"/>
            </w:pPr>
            <w:r w:rsidRPr="00FC5300">
              <w:t>0,30</w:t>
            </w:r>
          </w:p>
        </w:tc>
        <w:tc>
          <w:tcPr>
            <w:tcW w:w="1033" w:type="dxa"/>
          </w:tcPr>
          <w:p w14:paraId="35D7C33D" w14:textId="77777777" w:rsidR="0067606D" w:rsidRDefault="0067606D" w:rsidP="0067606D">
            <w:pPr>
              <w:pStyle w:val="TabellRader"/>
            </w:pPr>
            <w:r w:rsidRPr="00FC5300">
              <w:t>0,30</w:t>
            </w:r>
          </w:p>
        </w:tc>
        <w:tc>
          <w:tcPr>
            <w:tcW w:w="1033" w:type="dxa"/>
          </w:tcPr>
          <w:p w14:paraId="3169CF4E" w14:textId="77777777" w:rsidR="0067606D" w:rsidRDefault="0067606D" w:rsidP="0067606D">
            <w:pPr>
              <w:pStyle w:val="TabellRader"/>
            </w:pPr>
            <w:r w:rsidRPr="00FC5300">
              <w:t>0,30</w:t>
            </w:r>
          </w:p>
        </w:tc>
      </w:tr>
      <w:tr w:rsidR="0067606D" w14:paraId="1B0FC982" w14:textId="77777777" w:rsidTr="0067606D">
        <w:tc>
          <w:tcPr>
            <w:tcW w:w="5956" w:type="dxa"/>
            <w:gridSpan w:val="2"/>
            <w:tcMar>
              <w:left w:w="0" w:type="dxa"/>
              <w:right w:w="0" w:type="dxa"/>
            </w:tcMar>
          </w:tcPr>
          <w:p w14:paraId="72465A2E" w14:textId="77777777" w:rsidR="0067606D" w:rsidRDefault="0067606D" w:rsidP="0067606D">
            <w:pPr>
              <w:pStyle w:val="TabellRader"/>
              <w:jc w:val="left"/>
            </w:pPr>
            <w:r w:rsidRPr="00FC5300">
              <w:t>Åtgärder för och skydd av värdefull natur</w:t>
            </w:r>
          </w:p>
        </w:tc>
        <w:tc>
          <w:tcPr>
            <w:tcW w:w="1033" w:type="dxa"/>
          </w:tcPr>
          <w:p w14:paraId="0FFE9531" w14:textId="77777777" w:rsidR="0067606D" w:rsidRDefault="0067606D" w:rsidP="0067606D">
            <w:pPr>
              <w:pStyle w:val="TabellRader"/>
            </w:pPr>
            <w:r w:rsidRPr="00FC5300">
              <w:t>0,60</w:t>
            </w:r>
          </w:p>
        </w:tc>
        <w:tc>
          <w:tcPr>
            <w:tcW w:w="1033" w:type="dxa"/>
          </w:tcPr>
          <w:p w14:paraId="34AE43A8" w14:textId="77777777" w:rsidR="0067606D" w:rsidRDefault="0067606D" w:rsidP="0067606D">
            <w:pPr>
              <w:pStyle w:val="TabellRader"/>
            </w:pPr>
            <w:r w:rsidRPr="00FC5300">
              <w:t>0,60</w:t>
            </w:r>
          </w:p>
        </w:tc>
        <w:tc>
          <w:tcPr>
            <w:tcW w:w="1033" w:type="dxa"/>
          </w:tcPr>
          <w:p w14:paraId="1C66491E" w14:textId="77777777" w:rsidR="0067606D" w:rsidRDefault="0067606D" w:rsidP="0067606D">
            <w:pPr>
              <w:pStyle w:val="TabellRader"/>
            </w:pPr>
            <w:r w:rsidRPr="00FC5300">
              <w:t>0,60</w:t>
            </w:r>
          </w:p>
        </w:tc>
      </w:tr>
      <w:tr w:rsidR="0067606D" w14:paraId="697E783C" w14:textId="77777777" w:rsidTr="0067606D">
        <w:tc>
          <w:tcPr>
            <w:tcW w:w="5956" w:type="dxa"/>
            <w:gridSpan w:val="2"/>
            <w:tcBorders>
              <w:bottom w:val="single" w:sz="6" w:space="0" w:color="auto"/>
            </w:tcBorders>
            <w:tcMar>
              <w:left w:w="0" w:type="dxa"/>
              <w:right w:w="0" w:type="dxa"/>
            </w:tcMar>
          </w:tcPr>
          <w:p w14:paraId="47B25040" w14:textId="77777777" w:rsidR="0067606D" w:rsidRDefault="0067606D" w:rsidP="0067606D">
            <w:pPr>
              <w:pStyle w:val="TabellRader"/>
              <w:jc w:val="left"/>
            </w:pPr>
            <w:r w:rsidRPr="00FC5300">
              <w:t xml:space="preserve">Värna äganderätten </w:t>
            </w:r>
            <w:r>
              <w:t xml:space="preserve">till </w:t>
            </w:r>
            <w:r w:rsidRPr="00FC5300">
              <w:t>skog</w:t>
            </w:r>
          </w:p>
        </w:tc>
        <w:tc>
          <w:tcPr>
            <w:tcW w:w="1033" w:type="dxa"/>
            <w:tcBorders>
              <w:bottom w:val="single" w:sz="6" w:space="0" w:color="auto"/>
            </w:tcBorders>
          </w:tcPr>
          <w:p w14:paraId="1EBD80CB" w14:textId="77777777" w:rsidR="0067606D" w:rsidRDefault="0067606D" w:rsidP="0067606D">
            <w:pPr>
              <w:pStyle w:val="TabellRader"/>
            </w:pPr>
            <w:r w:rsidRPr="00FC5300">
              <w:t>0,05</w:t>
            </w:r>
          </w:p>
        </w:tc>
        <w:tc>
          <w:tcPr>
            <w:tcW w:w="1033" w:type="dxa"/>
            <w:tcBorders>
              <w:bottom w:val="single" w:sz="6" w:space="0" w:color="auto"/>
            </w:tcBorders>
          </w:tcPr>
          <w:p w14:paraId="6702A18B" w14:textId="77777777" w:rsidR="0067606D" w:rsidRDefault="0067606D" w:rsidP="0067606D">
            <w:pPr>
              <w:pStyle w:val="TabellRader"/>
            </w:pPr>
            <w:r w:rsidRPr="00FC5300">
              <w:t>0,05</w:t>
            </w:r>
          </w:p>
        </w:tc>
        <w:tc>
          <w:tcPr>
            <w:tcW w:w="1033" w:type="dxa"/>
            <w:tcBorders>
              <w:bottom w:val="single" w:sz="6" w:space="0" w:color="auto"/>
            </w:tcBorders>
          </w:tcPr>
          <w:p w14:paraId="6AFC3B5E" w14:textId="77777777" w:rsidR="0067606D" w:rsidRDefault="0067606D" w:rsidP="0067606D">
            <w:pPr>
              <w:pStyle w:val="TabellRader"/>
            </w:pPr>
            <w:r w:rsidRPr="00FC5300">
              <w:t>0,05</w:t>
            </w:r>
          </w:p>
        </w:tc>
      </w:tr>
      <w:tr w:rsidR="0067606D" w14:paraId="70B2A491" w14:textId="77777777" w:rsidTr="0067606D">
        <w:tc>
          <w:tcPr>
            <w:tcW w:w="5956" w:type="dxa"/>
            <w:gridSpan w:val="2"/>
            <w:tcBorders>
              <w:top w:val="nil"/>
            </w:tcBorders>
            <w:tcMar>
              <w:left w:w="0" w:type="dxa"/>
              <w:right w:w="0" w:type="dxa"/>
            </w:tcMar>
          </w:tcPr>
          <w:p w14:paraId="33D79600" w14:textId="77777777" w:rsidR="0067606D" w:rsidRDefault="0067606D" w:rsidP="0067606D">
            <w:pPr>
              <w:pStyle w:val="TabellRader"/>
              <w:jc w:val="left"/>
            </w:pPr>
            <w:r w:rsidRPr="00FC5300">
              <w:t xml:space="preserve">Åtgärder för </w:t>
            </w:r>
            <w:r>
              <w:t>r</w:t>
            </w:r>
            <w:r w:rsidRPr="00FC5300">
              <w:t xml:space="preserve">ent </w:t>
            </w:r>
            <w:r>
              <w:t>h</w:t>
            </w:r>
            <w:r w:rsidRPr="00FC5300" w:rsidDel="00F34C5A">
              <w:t>av</w:t>
            </w:r>
            <w:r>
              <w:t xml:space="preserve"> och vatten</w:t>
            </w:r>
          </w:p>
        </w:tc>
        <w:tc>
          <w:tcPr>
            <w:tcW w:w="1033" w:type="dxa"/>
            <w:tcBorders>
              <w:top w:val="nil"/>
            </w:tcBorders>
          </w:tcPr>
          <w:p w14:paraId="70A24FAB" w14:textId="77777777" w:rsidR="0067606D" w:rsidRDefault="0067606D" w:rsidP="0067606D">
            <w:pPr>
              <w:pStyle w:val="TabellRader"/>
            </w:pPr>
            <w:r w:rsidRPr="00FC5300">
              <w:t>0,39</w:t>
            </w:r>
          </w:p>
        </w:tc>
        <w:tc>
          <w:tcPr>
            <w:tcW w:w="1033" w:type="dxa"/>
            <w:tcBorders>
              <w:top w:val="nil"/>
            </w:tcBorders>
          </w:tcPr>
          <w:p w14:paraId="1DD752E0" w14:textId="77777777" w:rsidR="0067606D" w:rsidRDefault="0067606D" w:rsidP="0067606D">
            <w:pPr>
              <w:pStyle w:val="TabellRader"/>
            </w:pPr>
            <w:r w:rsidRPr="00FC5300">
              <w:t>0,39</w:t>
            </w:r>
          </w:p>
        </w:tc>
        <w:tc>
          <w:tcPr>
            <w:tcW w:w="1033" w:type="dxa"/>
            <w:tcBorders>
              <w:top w:val="nil"/>
            </w:tcBorders>
          </w:tcPr>
          <w:p w14:paraId="689329AC" w14:textId="77777777" w:rsidR="0067606D" w:rsidRDefault="0067606D" w:rsidP="0067606D">
            <w:pPr>
              <w:pStyle w:val="TabellRader"/>
            </w:pPr>
            <w:r w:rsidRPr="00FC5300">
              <w:t>0,39</w:t>
            </w:r>
          </w:p>
        </w:tc>
      </w:tr>
      <w:tr w:rsidR="0067606D" w14:paraId="6FD3A308" w14:textId="77777777" w:rsidTr="0067606D">
        <w:tc>
          <w:tcPr>
            <w:tcW w:w="5956" w:type="dxa"/>
            <w:gridSpan w:val="2"/>
            <w:tcMar>
              <w:left w:w="0" w:type="dxa"/>
              <w:right w:w="0" w:type="dxa"/>
            </w:tcMar>
          </w:tcPr>
          <w:p w14:paraId="10603CE6" w14:textId="77777777" w:rsidR="0067606D" w:rsidRDefault="0067606D" w:rsidP="0067606D">
            <w:pPr>
              <w:pStyle w:val="TabellRader"/>
              <w:jc w:val="left"/>
            </w:pPr>
            <w:r w:rsidRPr="00FC5300">
              <w:t>Stöd till solceller</w:t>
            </w:r>
          </w:p>
        </w:tc>
        <w:tc>
          <w:tcPr>
            <w:tcW w:w="1033" w:type="dxa"/>
          </w:tcPr>
          <w:p w14:paraId="570CFE86" w14:textId="77777777" w:rsidR="0067606D" w:rsidRDefault="0067606D" w:rsidP="0067606D">
            <w:pPr>
              <w:pStyle w:val="TabellRader"/>
            </w:pPr>
            <w:r w:rsidRPr="00FC5300">
              <w:t>0,30</w:t>
            </w:r>
          </w:p>
        </w:tc>
        <w:tc>
          <w:tcPr>
            <w:tcW w:w="1033" w:type="dxa"/>
          </w:tcPr>
          <w:p w14:paraId="288D32A6" w14:textId="77777777" w:rsidR="0067606D" w:rsidRDefault="0067606D" w:rsidP="0067606D">
            <w:pPr>
              <w:pStyle w:val="TabellRader"/>
            </w:pPr>
          </w:p>
        </w:tc>
        <w:tc>
          <w:tcPr>
            <w:tcW w:w="1033" w:type="dxa"/>
          </w:tcPr>
          <w:p w14:paraId="4BDCC739" w14:textId="77777777" w:rsidR="0067606D" w:rsidRDefault="0067606D" w:rsidP="0067606D">
            <w:pPr>
              <w:pStyle w:val="TabellRader"/>
            </w:pPr>
          </w:p>
        </w:tc>
      </w:tr>
      <w:tr w:rsidR="0067606D" w14:paraId="7EFEF470" w14:textId="77777777" w:rsidTr="0067606D">
        <w:tc>
          <w:tcPr>
            <w:tcW w:w="5956" w:type="dxa"/>
            <w:gridSpan w:val="2"/>
            <w:tcMar>
              <w:left w:w="0" w:type="dxa"/>
              <w:right w:w="0" w:type="dxa"/>
            </w:tcMar>
          </w:tcPr>
          <w:p w14:paraId="25225521" w14:textId="77777777" w:rsidR="0067606D" w:rsidRPr="00FC5300" w:rsidRDefault="0067606D" w:rsidP="0067606D">
            <w:pPr>
              <w:pStyle w:val="TabellRader"/>
              <w:jc w:val="left"/>
            </w:pPr>
            <w:r w:rsidRPr="00C91E69">
              <w:t>Gröna</w:t>
            </w:r>
            <w:r w:rsidRPr="002A63B1">
              <w:t xml:space="preserve"> och </w:t>
            </w:r>
            <w:r w:rsidRPr="00C91E69" w:rsidDel="002A63B1">
              <w:t>trygga samhällen</w:t>
            </w:r>
          </w:p>
        </w:tc>
        <w:tc>
          <w:tcPr>
            <w:tcW w:w="1033" w:type="dxa"/>
          </w:tcPr>
          <w:p w14:paraId="3128AA22" w14:textId="77777777" w:rsidR="0067606D" w:rsidRPr="00FC5300" w:rsidRDefault="0067606D" w:rsidP="0067606D">
            <w:pPr>
              <w:pStyle w:val="TabellRader"/>
            </w:pPr>
            <w:r w:rsidRPr="00C91E69">
              <w:t>0,05</w:t>
            </w:r>
          </w:p>
        </w:tc>
        <w:tc>
          <w:tcPr>
            <w:tcW w:w="1033" w:type="dxa"/>
          </w:tcPr>
          <w:p w14:paraId="00139759" w14:textId="77777777" w:rsidR="0067606D" w:rsidRPr="00FC5300" w:rsidRDefault="0067606D" w:rsidP="0067606D">
            <w:pPr>
              <w:pStyle w:val="TabellRader"/>
            </w:pPr>
            <w:r w:rsidRPr="00C91E69">
              <w:t>0,15</w:t>
            </w:r>
          </w:p>
        </w:tc>
        <w:tc>
          <w:tcPr>
            <w:tcW w:w="1033" w:type="dxa"/>
          </w:tcPr>
          <w:p w14:paraId="0AA1DF44" w14:textId="77777777" w:rsidR="0067606D" w:rsidRPr="00FC5300" w:rsidRDefault="0067606D" w:rsidP="0067606D">
            <w:pPr>
              <w:pStyle w:val="TabellRader"/>
            </w:pPr>
            <w:r w:rsidRPr="00C91E69">
              <w:t>0,20</w:t>
            </w:r>
          </w:p>
        </w:tc>
      </w:tr>
      <w:tr w:rsidR="0067606D" w14:paraId="5CDCE475" w14:textId="77777777" w:rsidTr="0067606D">
        <w:tc>
          <w:tcPr>
            <w:tcW w:w="5956" w:type="dxa"/>
            <w:gridSpan w:val="2"/>
            <w:tcMar>
              <w:left w:w="0" w:type="dxa"/>
              <w:right w:w="0" w:type="dxa"/>
            </w:tcMar>
          </w:tcPr>
          <w:p w14:paraId="15F47827" w14:textId="77777777" w:rsidR="0067606D" w:rsidRDefault="0067606D" w:rsidP="0067606D">
            <w:pPr>
              <w:pStyle w:val="TabellRader"/>
              <w:jc w:val="left"/>
            </w:pPr>
            <w:r w:rsidRPr="00FC5300">
              <w:t>Justering av gräns för klimatbonus</w:t>
            </w:r>
          </w:p>
        </w:tc>
        <w:tc>
          <w:tcPr>
            <w:tcW w:w="1033" w:type="dxa"/>
          </w:tcPr>
          <w:p w14:paraId="5EB21D33" w14:textId="77777777" w:rsidR="0067606D" w:rsidRDefault="0067606D" w:rsidP="0067606D">
            <w:pPr>
              <w:pStyle w:val="TabellRader"/>
            </w:pPr>
            <w:r w:rsidRPr="00FC5300">
              <w:t>0,13</w:t>
            </w:r>
          </w:p>
        </w:tc>
        <w:tc>
          <w:tcPr>
            <w:tcW w:w="1033" w:type="dxa"/>
          </w:tcPr>
          <w:p w14:paraId="72170DBC" w14:textId="77777777" w:rsidR="0067606D" w:rsidRDefault="0067606D" w:rsidP="0067606D">
            <w:pPr>
              <w:pStyle w:val="TabellRader"/>
            </w:pPr>
            <w:r w:rsidRPr="00FC5300">
              <w:t>0,28</w:t>
            </w:r>
          </w:p>
        </w:tc>
        <w:tc>
          <w:tcPr>
            <w:tcW w:w="1033" w:type="dxa"/>
          </w:tcPr>
          <w:p w14:paraId="7976C7D3" w14:textId="77777777" w:rsidR="0067606D" w:rsidRDefault="0067606D" w:rsidP="0067606D">
            <w:pPr>
              <w:pStyle w:val="TabellRader"/>
            </w:pPr>
            <w:r w:rsidRPr="00FC5300">
              <w:t>0,34</w:t>
            </w:r>
          </w:p>
        </w:tc>
      </w:tr>
      <w:tr w:rsidR="0067606D" w14:paraId="49554EDB" w14:textId="77777777" w:rsidTr="0067606D">
        <w:tc>
          <w:tcPr>
            <w:tcW w:w="5956" w:type="dxa"/>
            <w:gridSpan w:val="2"/>
            <w:tcBorders>
              <w:bottom w:val="single" w:sz="12" w:space="0" w:color="auto"/>
            </w:tcBorders>
            <w:tcMar>
              <w:left w:w="0" w:type="dxa"/>
              <w:right w:w="0" w:type="dxa"/>
            </w:tcMar>
          </w:tcPr>
          <w:p w14:paraId="2135519E" w14:textId="77777777" w:rsidR="0067606D" w:rsidRDefault="0067606D" w:rsidP="0067606D">
            <w:pPr>
              <w:pStyle w:val="TabellRader"/>
              <w:jc w:val="left"/>
            </w:pPr>
            <w:r w:rsidRPr="00FC5300">
              <w:t>Övriga miljö- och klimatsatsningar</w:t>
            </w:r>
          </w:p>
        </w:tc>
        <w:tc>
          <w:tcPr>
            <w:tcW w:w="1033" w:type="dxa"/>
            <w:tcBorders>
              <w:bottom w:val="single" w:sz="12" w:space="0" w:color="auto"/>
            </w:tcBorders>
          </w:tcPr>
          <w:p w14:paraId="1588F092" w14:textId="77777777" w:rsidR="0067606D" w:rsidRDefault="0067606D" w:rsidP="0067606D">
            <w:pPr>
              <w:pStyle w:val="TabellRader"/>
            </w:pPr>
            <w:r w:rsidRPr="00FC5300">
              <w:t>0,25</w:t>
            </w:r>
          </w:p>
        </w:tc>
        <w:tc>
          <w:tcPr>
            <w:tcW w:w="1033" w:type="dxa"/>
            <w:tcBorders>
              <w:bottom w:val="single" w:sz="12" w:space="0" w:color="auto"/>
            </w:tcBorders>
          </w:tcPr>
          <w:p w14:paraId="4181C02B" w14:textId="77777777" w:rsidR="0067606D" w:rsidRDefault="0067606D" w:rsidP="0067606D">
            <w:pPr>
              <w:pStyle w:val="TabellRader"/>
            </w:pPr>
            <w:r w:rsidRPr="00FC5300">
              <w:t>0,30</w:t>
            </w:r>
          </w:p>
        </w:tc>
        <w:tc>
          <w:tcPr>
            <w:tcW w:w="1033" w:type="dxa"/>
            <w:tcBorders>
              <w:bottom w:val="single" w:sz="12" w:space="0" w:color="auto"/>
            </w:tcBorders>
          </w:tcPr>
          <w:p w14:paraId="29B61521" w14:textId="77777777" w:rsidR="0067606D" w:rsidRDefault="0067606D" w:rsidP="0067606D">
            <w:pPr>
              <w:pStyle w:val="TabellRader"/>
            </w:pPr>
            <w:r w:rsidRPr="00FC5300">
              <w:t>0,33</w:t>
            </w:r>
          </w:p>
        </w:tc>
      </w:tr>
      <w:tr w:rsidR="0067606D" w14:paraId="29ACDAC5" w14:textId="77777777" w:rsidTr="0067606D">
        <w:tc>
          <w:tcPr>
            <w:tcW w:w="5956" w:type="dxa"/>
            <w:gridSpan w:val="2"/>
            <w:tcBorders>
              <w:top w:val="single" w:sz="12" w:space="0" w:color="auto"/>
            </w:tcBorders>
            <w:tcMar>
              <w:left w:w="0" w:type="dxa"/>
              <w:right w:w="0" w:type="dxa"/>
            </w:tcMar>
          </w:tcPr>
          <w:p w14:paraId="68BF066A" w14:textId="77777777" w:rsidR="0067606D" w:rsidRPr="008C3D91" w:rsidRDefault="0067606D" w:rsidP="0067606D">
            <w:pPr>
              <w:pStyle w:val="TabellRader"/>
              <w:jc w:val="left"/>
              <w:rPr>
                <w:b/>
                <w:i/>
              </w:rPr>
            </w:pPr>
            <w:r w:rsidRPr="008C3D91">
              <w:rPr>
                <w:b/>
                <w:i/>
              </w:rPr>
              <w:t>Välfärden ska stärkas</w:t>
            </w:r>
          </w:p>
        </w:tc>
        <w:tc>
          <w:tcPr>
            <w:tcW w:w="1033" w:type="dxa"/>
            <w:tcBorders>
              <w:top w:val="single" w:sz="12" w:space="0" w:color="auto"/>
            </w:tcBorders>
          </w:tcPr>
          <w:p w14:paraId="03660F11" w14:textId="77777777" w:rsidR="0067606D" w:rsidRDefault="0067606D" w:rsidP="0067606D">
            <w:pPr>
              <w:pStyle w:val="TabellRader"/>
            </w:pPr>
            <w:r w:rsidRPr="00FC5300">
              <w:t xml:space="preserve"> </w:t>
            </w:r>
          </w:p>
        </w:tc>
        <w:tc>
          <w:tcPr>
            <w:tcW w:w="1033" w:type="dxa"/>
            <w:tcBorders>
              <w:top w:val="single" w:sz="12" w:space="0" w:color="auto"/>
            </w:tcBorders>
          </w:tcPr>
          <w:p w14:paraId="7D5CAAA1" w14:textId="77777777" w:rsidR="0067606D" w:rsidRDefault="0067606D" w:rsidP="0067606D">
            <w:pPr>
              <w:pStyle w:val="TabellRader"/>
            </w:pPr>
            <w:r w:rsidRPr="00FC5300">
              <w:t xml:space="preserve"> </w:t>
            </w:r>
          </w:p>
        </w:tc>
        <w:tc>
          <w:tcPr>
            <w:tcW w:w="1033" w:type="dxa"/>
            <w:tcBorders>
              <w:top w:val="single" w:sz="12" w:space="0" w:color="auto"/>
            </w:tcBorders>
          </w:tcPr>
          <w:p w14:paraId="670AF02D" w14:textId="77777777" w:rsidR="0067606D" w:rsidRDefault="0067606D" w:rsidP="0067606D">
            <w:pPr>
              <w:pStyle w:val="TabellRader"/>
            </w:pPr>
            <w:r w:rsidRPr="00FC5300">
              <w:t xml:space="preserve"> </w:t>
            </w:r>
          </w:p>
        </w:tc>
      </w:tr>
      <w:tr w:rsidR="0067606D" w14:paraId="39055A3D" w14:textId="77777777" w:rsidTr="0067606D">
        <w:tc>
          <w:tcPr>
            <w:tcW w:w="5956" w:type="dxa"/>
            <w:gridSpan w:val="2"/>
            <w:tcMar>
              <w:left w:w="0" w:type="dxa"/>
              <w:right w:w="0" w:type="dxa"/>
            </w:tcMar>
          </w:tcPr>
          <w:p w14:paraId="67518B09" w14:textId="77777777" w:rsidR="0067606D" w:rsidRDefault="0067606D" w:rsidP="0067606D">
            <w:pPr>
              <w:pStyle w:val="TabellRader"/>
              <w:jc w:val="left"/>
            </w:pPr>
            <w:r w:rsidRPr="00FC5300">
              <w:t>En likvärdig skola i hela Sverige</w:t>
            </w:r>
          </w:p>
        </w:tc>
        <w:tc>
          <w:tcPr>
            <w:tcW w:w="1033" w:type="dxa"/>
          </w:tcPr>
          <w:p w14:paraId="3E4FBF72" w14:textId="77777777" w:rsidR="0067606D" w:rsidRDefault="0067606D" w:rsidP="0067606D">
            <w:pPr>
              <w:pStyle w:val="TabellRader"/>
            </w:pPr>
            <w:r w:rsidRPr="00FC5300">
              <w:t>1,39</w:t>
            </w:r>
          </w:p>
        </w:tc>
        <w:tc>
          <w:tcPr>
            <w:tcW w:w="1033" w:type="dxa"/>
          </w:tcPr>
          <w:p w14:paraId="147056D4" w14:textId="77777777" w:rsidR="0067606D" w:rsidRDefault="0067606D" w:rsidP="0067606D">
            <w:pPr>
              <w:pStyle w:val="TabellRader"/>
            </w:pPr>
            <w:r w:rsidRPr="00FC5300">
              <w:t>2,73</w:t>
            </w:r>
          </w:p>
        </w:tc>
        <w:tc>
          <w:tcPr>
            <w:tcW w:w="1033" w:type="dxa"/>
          </w:tcPr>
          <w:p w14:paraId="34BFB166" w14:textId="77777777" w:rsidR="0067606D" w:rsidRDefault="0067606D" w:rsidP="0067606D">
            <w:pPr>
              <w:pStyle w:val="TabellRader"/>
            </w:pPr>
            <w:r w:rsidRPr="00FC5300">
              <w:t>2,73</w:t>
            </w:r>
          </w:p>
        </w:tc>
      </w:tr>
      <w:tr w:rsidR="0067606D" w14:paraId="1CC53033" w14:textId="77777777" w:rsidTr="0067606D">
        <w:tc>
          <w:tcPr>
            <w:tcW w:w="5956" w:type="dxa"/>
            <w:gridSpan w:val="2"/>
            <w:tcMar>
              <w:left w:w="0" w:type="dxa"/>
              <w:right w:w="0" w:type="dxa"/>
            </w:tcMar>
          </w:tcPr>
          <w:p w14:paraId="1D63BB3E" w14:textId="77777777" w:rsidR="0067606D" w:rsidRDefault="0067606D" w:rsidP="0067606D">
            <w:pPr>
              <w:pStyle w:val="TabellRader"/>
              <w:jc w:val="left"/>
            </w:pPr>
            <w:r w:rsidRPr="00FC5300">
              <w:t>Fler lärarassistenter</w:t>
            </w:r>
          </w:p>
        </w:tc>
        <w:tc>
          <w:tcPr>
            <w:tcW w:w="1033" w:type="dxa"/>
          </w:tcPr>
          <w:p w14:paraId="1612EE47" w14:textId="77777777" w:rsidR="0067606D" w:rsidRDefault="0067606D" w:rsidP="0067606D">
            <w:pPr>
              <w:pStyle w:val="TabellRader"/>
            </w:pPr>
            <w:r w:rsidRPr="00FC5300">
              <w:t>0,50</w:t>
            </w:r>
          </w:p>
        </w:tc>
        <w:tc>
          <w:tcPr>
            <w:tcW w:w="1033" w:type="dxa"/>
          </w:tcPr>
          <w:p w14:paraId="6F4BC879" w14:textId="77777777" w:rsidR="0067606D" w:rsidRDefault="0067606D" w:rsidP="0067606D">
            <w:pPr>
              <w:pStyle w:val="TabellRader"/>
            </w:pPr>
            <w:r w:rsidRPr="00FC5300">
              <w:t>0,50</w:t>
            </w:r>
          </w:p>
        </w:tc>
        <w:tc>
          <w:tcPr>
            <w:tcW w:w="1033" w:type="dxa"/>
          </w:tcPr>
          <w:p w14:paraId="4956AA04" w14:textId="77777777" w:rsidR="0067606D" w:rsidRDefault="0067606D" w:rsidP="0067606D">
            <w:pPr>
              <w:pStyle w:val="TabellRader"/>
            </w:pPr>
            <w:r w:rsidRPr="00FC5300">
              <w:t>0,50</w:t>
            </w:r>
          </w:p>
        </w:tc>
      </w:tr>
      <w:tr w:rsidR="0067606D" w14:paraId="5BE199CD" w14:textId="77777777" w:rsidTr="0067606D">
        <w:tc>
          <w:tcPr>
            <w:tcW w:w="5956" w:type="dxa"/>
            <w:gridSpan w:val="2"/>
            <w:tcMar>
              <w:left w:w="0" w:type="dxa"/>
              <w:right w:w="0" w:type="dxa"/>
            </w:tcMar>
          </w:tcPr>
          <w:p w14:paraId="53D6D8B6" w14:textId="77777777" w:rsidR="0067606D" w:rsidRDefault="0067606D" w:rsidP="0067606D">
            <w:pPr>
              <w:pStyle w:val="TabellRader"/>
              <w:jc w:val="left"/>
            </w:pPr>
            <w:r w:rsidRPr="00FC5300">
              <w:t>Professionsprogrammet och kompetensutveckling för anställda inom skolan</w:t>
            </w:r>
          </w:p>
        </w:tc>
        <w:tc>
          <w:tcPr>
            <w:tcW w:w="1033" w:type="dxa"/>
          </w:tcPr>
          <w:p w14:paraId="7444A331" w14:textId="77777777" w:rsidR="0067606D" w:rsidRDefault="0067606D" w:rsidP="0067606D">
            <w:pPr>
              <w:pStyle w:val="TabellRader"/>
            </w:pPr>
            <w:r w:rsidRPr="00FC5300">
              <w:t>0,22</w:t>
            </w:r>
          </w:p>
        </w:tc>
        <w:tc>
          <w:tcPr>
            <w:tcW w:w="1033" w:type="dxa"/>
          </w:tcPr>
          <w:p w14:paraId="08359048" w14:textId="77777777" w:rsidR="0067606D" w:rsidRDefault="0067606D" w:rsidP="0067606D">
            <w:pPr>
              <w:pStyle w:val="TabellRader"/>
            </w:pPr>
            <w:r w:rsidRPr="00FC5300">
              <w:t>0,49</w:t>
            </w:r>
          </w:p>
        </w:tc>
        <w:tc>
          <w:tcPr>
            <w:tcW w:w="1033" w:type="dxa"/>
          </w:tcPr>
          <w:p w14:paraId="09ECC8D7" w14:textId="77777777" w:rsidR="0067606D" w:rsidRDefault="0067606D" w:rsidP="0067606D">
            <w:pPr>
              <w:pStyle w:val="TabellRader"/>
            </w:pPr>
            <w:r w:rsidRPr="00FC5300">
              <w:t>0,44</w:t>
            </w:r>
          </w:p>
        </w:tc>
      </w:tr>
      <w:tr w:rsidR="0067606D" w14:paraId="3300B32F" w14:textId="77777777" w:rsidTr="0067606D">
        <w:tc>
          <w:tcPr>
            <w:tcW w:w="5956" w:type="dxa"/>
            <w:gridSpan w:val="2"/>
            <w:tcMar>
              <w:left w:w="0" w:type="dxa"/>
              <w:right w:w="0" w:type="dxa"/>
            </w:tcMar>
          </w:tcPr>
          <w:p w14:paraId="78D62210" w14:textId="77777777" w:rsidR="0067606D" w:rsidRDefault="0067606D" w:rsidP="0067606D">
            <w:pPr>
              <w:pStyle w:val="TabellRader"/>
              <w:jc w:val="left"/>
            </w:pPr>
            <w:r w:rsidRPr="00FC5300">
              <w:t>Övriga satsningar inom utbildningsområdet</w:t>
            </w:r>
          </w:p>
        </w:tc>
        <w:tc>
          <w:tcPr>
            <w:tcW w:w="1033" w:type="dxa"/>
          </w:tcPr>
          <w:p w14:paraId="49E5C2C9" w14:textId="77777777" w:rsidR="0067606D" w:rsidRDefault="0067606D" w:rsidP="0067606D">
            <w:pPr>
              <w:pStyle w:val="TabellRader"/>
            </w:pPr>
            <w:r w:rsidRPr="00FC5300">
              <w:t>0,12</w:t>
            </w:r>
          </w:p>
        </w:tc>
        <w:tc>
          <w:tcPr>
            <w:tcW w:w="1033" w:type="dxa"/>
          </w:tcPr>
          <w:p w14:paraId="0E6E8658" w14:textId="77777777" w:rsidR="0067606D" w:rsidRDefault="0067606D" w:rsidP="0067606D">
            <w:pPr>
              <w:pStyle w:val="TabellRader"/>
            </w:pPr>
            <w:r w:rsidRPr="00FC5300">
              <w:t>0,12</w:t>
            </w:r>
          </w:p>
        </w:tc>
        <w:tc>
          <w:tcPr>
            <w:tcW w:w="1033" w:type="dxa"/>
          </w:tcPr>
          <w:p w14:paraId="412491F8" w14:textId="77777777" w:rsidR="0067606D" w:rsidRDefault="0067606D" w:rsidP="0067606D">
            <w:pPr>
              <w:pStyle w:val="TabellRader"/>
            </w:pPr>
            <w:r w:rsidRPr="00FC5300">
              <w:t>0,11</w:t>
            </w:r>
          </w:p>
        </w:tc>
      </w:tr>
      <w:tr w:rsidR="0067606D" w14:paraId="0462DD34" w14:textId="77777777" w:rsidTr="0067606D">
        <w:tc>
          <w:tcPr>
            <w:tcW w:w="5956" w:type="dxa"/>
            <w:gridSpan w:val="2"/>
            <w:tcMar>
              <w:left w:w="0" w:type="dxa"/>
              <w:right w:w="0" w:type="dxa"/>
            </w:tcMar>
          </w:tcPr>
          <w:p w14:paraId="3CE6CE9E" w14:textId="77777777" w:rsidR="0067606D" w:rsidRDefault="0067606D" w:rsidP="0067606D">
            <w:pPr>
              <w:pStyle w:val="TabellRader"/>
              <w:jc w:val="left"/>
            </w:pPr>
            <w:r w:rsidRPr="00FC5300">
              <w:t>Förbättrat grundskydd för pensionärer</w:t>
            </w:r>
          </w:p>
        </w:tc>
        <w:tc>
          <w:tcPr>
            <w:tcW w:w="1033" w:type="dxa"/>
          </w:tcPr>
          <w:p w14:paraId="7D91543E" w14:textId="77777777" w:rsidR="0067606D" w:rsidRDefault="0067606D" w:rsidP="0067606D">
            <w:pPr>
              <w:pStyle w:val="TabellRader"/>
            </w:pPr>
            <w:r w:rsidRPr="00FC5300">
              <w:t>1,38</w:t>
            </w:r>
          </w:p>
        </w:tc>
        <w:tc>
          <w:tcPr>
            <w:tcW w:w="1033" w:type="dxa"/>
          </w:tcPr>
          <w:p w14:paraId="4B59CE5A" w14:textId="77777777" w:rsidR="0067606D" w:rsidRDefault="0067606D" w:rsidP="0067606D">
            <w:pPr>
              <w:pStyle w:val="TabellRader"/>
            </w:pPr>
            <w:r w:rsidRPr="00FC5300">
              <w:t>1,38</w:t>
            </w:r>
          </w:p>
        </w:tc>
        <w:tc>
          <w:tcPr>
            <w:tcW w:w="1033" w:type="dxa"/>
          </w:tcPr>
          <w:p w14:paraId="4F4E280A" w14:textId="77777777" w:rsidR="0067606D" w:rsidRDefault="0067606D" w:rsidP="0067606D">
            <w:pPr>
              <w:pStyle w:val="TabellRader"/>
            </w:pPr>
            <w:r w:rsidRPr="00FC5300">
              <w:t>1,38</w:t>
            </w:r>
          </w:p>
        </w:tc>
      </w:tr>
      <w:tr w:rsidR="0067606D" w14:paraId="64F4A881" w14:textId="77777777" w:rsidTr="0067606D">
        <w:tc>
          <w:tcPr>
            <w:tcW w:w="5956" w:type="dxa"/>
            <w:gridSpan w:val="2"/>
            <w:tcMar>
              <w:left w:w="0" w:type="dxa"/>
              <w:right w:w="0" w:type="dxa"/>
            </w:tcMar>
          </w:tcPr>
          <w:p w14:paraId="5FCCD800" w14:textId="77777777" w:rsidR="0067606D" w:rsidRDefault="0067606D" w:rsidP="0067606D">
            <w:pPr>
              <w:pStyle w:val="TabellRader"/>
              <w:jc w:val="left"/>
            </w:pPr>
            <w:r>
              <w:t>Ökad tillgänglighet till kulturen</w:t>
            </w:r>
          </w:p>
        </w:tc>
        <w:tc>
          <w:tcPr>
            <w:tcW w:w="1033" w:type="dxa"/>
          </w:tcPr>
          <w:p w14:paraId="5087561C" w14:textId="77777777" w:rsidR="0067606D" w:rsidRDefault="0067606D" w:rsidP="0067606D">
            <w:pPr>
              <w:pStyle w:val="TabellRader"/>
            </w:pPr>
            <w:r w:rsidRPr="00FC5300">
              <w:t>0,20</w:t>
            </w:r>
          </w:p>
        </w:tc>
        <w:tc>
          <w:tcPr>
            <w:tcW w:w="1033" w:type="dxa"/>
          </w:tcPr>
          <w:p w14:paraId="72FF4F67" w14:textId="77777777" w:rsidR="0067606D" w:rsidRDefault="0067606D" w:rsidP="0067606D">
            <w:pPr>
              <w:pStyle w:val="TabellRader"/>
            </w:pPr>
            <w:r w:rsidRPr="00FC5300">
              <w:t>0,21</w:t>
            </w:r>
          </w:p>
        </w:tc>
        <w:tc>
          <w:tcPr>
            <w:tcW w:w="1033" w:type="dxa"/>
          </w:tcPr>
          <w:p w14:paraId="47961D73" w14:textId="77777777" w:rsidR="0067606D" w:rsidRDefault="0067606D" w:rsidP="0067606D">
            <w:pPr>
              <w:pStyle w:val="TabellRader"/>
            </w:pPr>
            <w:r w:rsidRPr="00FC5300">
              <w:t>0,21</w:t>
            </w:r>
          </w:p>
        </w:tc>
      </w:tr>
      <w:tr w:rsidR="0067606D" w14:paraId="3A6D54EE" w14:textId="77777777" w:rsidTr="0067606D">
        <w:tc>
          <w:tcPr>
            <w:tcW w:w="5956" w:type="dxa"/>
            <w:gridSpan w:val="2"/>
            <w:tcMar>
              <w:left w:w="0" w:type="dxa"/>
              <w:right w:w="0" w:type="dxa"/>
            </w:tcMar>
          </w:tcPr>
          <w:p w14:paraId="18F15401" w14:textId="77777777" w:rsidR="0067606D" w:rsidRDefault="0067606D" w:rsidP="0067606D">
            <w:pPr>
              <w:pStyle w:val="TabellRader"/>
              <w:jc w:val="left"/>
            </w:pPr>
            <w:r w:rsidRPr="00FC5300">
              <w:t>Ökat stöd för personer med funktions</w:t>
            </w:r>
            <w:r>
              <w:t>nedsättning</w:t>
            </w:r>
          </w:p>
        </w:tc>
        <w:tc>
          <w:tcPr>
            <w:tcW w:w="1033" w:type="dxa"/>
          </w:tcPr>
          <w:p w14:paraId="7D30567E" w14:textId="77777777" w:rsidR="0067606D" w:rsidRDefault="0067606D" w:rsidP="0067606D">
            <w:pPr>
              <w:pStyle w:val="TabellRader"/>
            </w:pPr>
            <w:r w:rsidRPr="00FC5300">
              <w:t>0,10</w:t>
            </w:r>
          </w:p>
        </w:tc>
        <w:tc>
          <w:tcPr>
            <w:tcW w:w="1033" w:type="dxa"/>
          </w:tcPr>
          <w:p w14:paraId="42731F74" w14:textId="77777777" w:rsidR="0067606D" w:rsidRDefault="0067606D" w:rsidP="0067606D">
            <w:pPr>
              <w:pStyle w:val="TabellRader"/>
            </w:pPr>
            <w:r w:rsidRPr="00FC5300">
              <w:t>0,15</w:t>
            </w:r>
          </w:p>
        </w:tc>
        <w:tc>
          <w:tcPr>
            <w:tcW w:w="1033" w:type="dxa"/>
          </w:tcPr>
          <w:p w14:paraId="558A6C65" w14:textId="77777777" w:rsidR="0067606D" w:rsidRDefault="0067606D" w:rsidP="0067606D">
            <w:pPr>
              <w:pStyle w:val="TabellRader"/>
            </w:pPr>
            <w:r w:rsidRPr="00FC5300">
              <w:t>0,15</w:t>
            </w:r>
          </w:p>
        </w:tc>
      </w:tr>
      <w:tr w:rsidR="0067606D" w14:paraId="4DD51852" w14:textId="77777777" w:rsidTr="0067606D">
        <w:tc>
          <w:tcPr>
            <w:tcW w:w="5956" w:type="dxa"/>
            <w:gridSpan w:val="2"/>
            <w:tcMar>
              <w:left w:w="0" w:type="dxa"/>
              <w:right w:w="0" w:type="dxa"/>
            </w:tcMar>
          </w:tcPr>
          <w:p w14:paraId="0F5FFA11" w14:textId="77777777" w:rsidR="0067606D" w:rsidRDefault="0067606D" w:rsidP="0067606D">
            <w:pPr>
              <w:pStyle w:val="TabellRader"/>
              <w:jc w:val="left"/>
            </w:pPr>
            <w:r w:rsidRPr="00FC5300">
              <w:t>Förstärkning av barn- och ungdomspsykiatrin</w:t>
            </w:r>
          </w:p>
        </w:tc>
        <w:tc>
          <w:tcPr>
            <w:tcW w:w="1033" w:type="dxa"/>
          </w:tcPr>
          <w:p w14:paraId="70091C37" w14:textId="77777777" w:rsidR="0067606D" w:rsidRDefault="0067606D" w:rsidP="0067606D">
            <w:pPr>
              <w:pStyle w:val="TabellRader"/>
            </w:pPr>
            <w:r w:rsidRPr="00FC5300">
              <w:t>0,30</w:t>
            </w:r>
          </w:p>
        </w:tc>
        <w:tc>
          <w:tcPr>
            <w:tcW w:w="1033" w:type="dxa"/>
          </w:tcPr>
          <w:p w14:paraId="288C531B" w14:textId="77777777" w:rsidR="0067606D" w:rsidRDefault="0067606D" w:rsidP="0067606D">
            <w:pPr>
              <w:pStyle w:val="TabellRader"/>
            </w:pPr>
            <w:r w:rsidRPr="00FC5300">
              <w:t>0,30</w:t>
            </w:r>
          </w:p>
        </w:tc>
        <w:tc>
          <w:tcPr>
            <w:tcW w:w="1033" w:type="dxa"/>
          </w:tcPr>
          <w:p w14:paraId="2A5D06A8" w14:textId="77777777" w:rsidR="0067606D" w:rsidRDefault="0067606D" w:rsidP="0067606D">
            <w:pPr>
              <w:pStyle w:val="TabellRader"/>
            </w:pPr>
            <w:r w:rsidRPr="00FC5300">
              <w:t>0,30</w:t>
            </w:r>
          </w:p>
        </w:tc>
      </w:tr>
      <w:tr w:rsidR="0067606D" w14:paraId="5064346A" w14:textId="77777777" w:rsidTr="0067606D">
        <w:tc>
          <w:tcPr>
            <w:tcW w:w="5956" w:type="dxa"/>
            <w:gridSpan w:val="2"/>
            <w:tcMar>
              <w:left w:w="0" w:type="dxa"/>
              <w:right w:w="0" w:type="dxa"/>
            </w:tcMar>
          </w:tcPr>
          <w:p w14:paraId="0312F1F6" w14:textId="77777777" w:rsidR="0067606D" w:rsidRDefault="0067606D" w:rsidP="0067606D">
            <w:pPr>
              <w:pStyle w:val="TabellRader"/>
              <w:jc w:val="left"/>
            </w:pPr>
            <w:r w:rsidRPr="00FC5300">
              <w:t>Karriärtjänster och bättre möjligheter till vidareutbildning för sjuksköterskor</w:t>
            </w:r>
          </w:p>
        </w:tc>
        <w:tc>
          <w:tcPr>
            <w:tcW w:w="1033" w:type="dxa"/>
          </w:tcPr>
          <w:p w14:paraId="08D91AA0" w14:textId="77777777" w:rsidR="0067606D" w:rsidRDefault="0067606D" w:rsidP="0067606D">
            <w:pPr>
              <w:pStyle w:val="TabellRader"/>
            </w:pPr>
            <w:r w:rsidRPr="00FC5300">
              <w:t>0,20</w:t>
            </w:r>
          </w:p>
        </w:tc>
        <w:tc>
          <w:tcPr>
            <w:tcW w:w="1033" w:type="dxa"/>
          </w:tcPr>
          <w:p w14:paraId="0BDF1EB5" w14:textId="77777777" w:rsidR="0067606D" w:rsidRDefault="0067606D" w:rsidP="0067606D">
            <w:pPr>
              <w:pStyle w:val="TabellRader"/>
            </w:pPr>
            <w:r w:rsidRPr="00FC5300">
              <w:t>0,20</w:t>
            </w:r>
          </w:p>
        </w:tc>
        <w:tc>
          <w:tcPr>
            <w:tcW w:w="1033" w:type="dxa"/>
          </w:tcPr>
          <w:p w14:paraId="09A9C12B" w14:textId="77777777" w:rsidR="0067606D" w:rsidRDefault="0067606D" w:rsidP="0067606D">
            <w:pPr>
              <w:pStyle w:val="TabellRader"/>
            </w:pPr>
            <w:r w:rsidRPr="00FC5300">
              <w:t>0,20</w:t>
            </w:r>
          </w:p>
        </w:tc>
      </w:tr>
      <w:tr w:rsidR="0067606D" w14:paraId="7985695B" w14:textId="77777777" w:rsidTr="0067606D">
        <w:tc>
          <w:tcPr>
            <w:tcW w:w="5956" w:type="dxa"/>
            <w:gridSpan w:val="2"/>
            <w:tcBorders>
              <w:bottom w:val="single" w:sz="12" w:space="0" w:color="auto"/>
            </w:tcBorders>
            <w:tcMar>
              <w:left w:w="0" w:type="dxa"/>
              <w:right w:w="0" w:type="dxa"/>
            </w:tcMar>
          </w:tcPr>
          <w:p w14:paraId="2F3B9660" w14:textId="77777777" w:rsidR="0067606D" w:rsidRDefault="0067606D" w:rsidP="0067606D">
            <w:pPr>
              <w:pStyle w:val="TabellRader"/>
              <w:jc w:val="left"/>
            </w:pPr>
            <w:r w:rsidRPr="00FC5300">
              <w:t xml:space="preserve">Ersättning till landstingen för </w:t>
            </w:r>
            <w:r>
              <w:t>vårdmoms</w:t>
            </w:r>
            <w:r w:rsidRPr="00FC5300">
              <w:t xml:space="preserve"> </w:t>
            </w:r>
          </w:p>
        </w:tc>
        <w:tc>
          <w:tcPr>
            <w:tcW w:w="1033" w:type="dxa"/>
            <w:tcBorders>
              <w:bottom w:val="single" w:sz="12" w:space="0" w:color="auto"/>
            </w:tcBorders>
          </w:tcPr>
          <w:p w14:paraId="1C049D32" w14:textId="77777777" w:rsidR="0067606D" w:rsidRDefault="0067606D" w:rsidP="0067606D">
            <w:pPr>
              <w:pStyle w:val="TabellRader"/>
            </w:pPr>
            <w:r w:rsidRPr="00FC5300">
              <w:t>0,21</w:t>
            </w:r>
          </w:p>
        </w:tc>
        <w:tc>
          <w:tcPr>
            <w:tcW w:w="1033" w:type="dxa"/>
            <w:tcBorders>
              <w:bottom w:val="single" w:sz="12" w:space="0" w:color="auto"/>
            </w:tcBorders>
          </w:tcPr>
          <w:p w14:paraId="780F431B" w14:textId="77777777" w:rsidR="0067606D" w:rsidRDefault="0067606D" w:rsidP="0067606D">
            <w:pPr>
              <w:pStyle w:val="TabellRader"/>
            </w:pPr>
            <w:r w:rsidRPr="00FC5300">
              <w:t>0,21</w:t>
            </w:r>
          </w:p>
        </w:tc>
        <w:tc>
          <w:tcPr>
            <w:tcW w:w="1033" w:type="dxa"/>
            <w:tcBorders>
              <w:bottom w:val="single" w:sz="12" w:space="0" w:color="auto"/>
            </w:tcBorders>
          </w:tcPr>
          <w:p w14:paraId="7C8E48A2" w14:textId="77777777" w:rsidR="0067606D" w:rsidRDefault="0067606D" w:rsidP="0067606D">
            <w:pPr>
              <w:pStyle w:val="TabellRader"/>
            </w:pPr>
            <w:r w:rsidRPr="00FC5300">
              <w:t>0,21</w:t>
            </w:r>
          </w:p>
        </w:tc>
      </w:tr>
      <w:tr w:rsidR="0067606D" w14:paraId="708757A5" w14:textId="77777777" w:rsidTr="0067606D">
        <w:tc>
          <w:tcPr>
            <w:tcW w:w="5956" w:type="dxa"/>
            <w:gridSpan w:val="2"/>
            <w:tcBorders>
              <w:top w:val="single" w:sz="12" w:space="0" w:color="auto"/>
            </w:tcBorders>
            <w:tcMar>
              <w:left w:w="0" w:type="dxa"/>
              <w:right w:w="0" w:type="dxa"/>
            </w:tcMar>
          </w:tcPr>
          <w:p w14:paraId="0E27C7AA" w14:textId="77777777" w:rsidR="0067606D" w:rsidRPr="002912DF" w:rsidRDefault="0067606D" w:rsidP="0067606D">
            <w:pPr>
              <w:pStyle w:val="TabellRader"/>
              <w:jc w:val="left"/>
              <w:rPr>
                <w:b/>
                <w:i/>
              </w:rPr>
            </w:pPr>
            <w:r w:rsidRPr="002912DF">
              <w:rPr>
                <w:b/>
                <w:i/>
              </w:rPr>
              <w:t>Hela landet ska växa</w:t>
            </w:r>
          </w:p>
        </w:tc>
        <w:tc>
          <w:tcPr>
            <w:tcW w:w="1033" w:type="dxa"/>
            <w:tcBorders>
              <w:top w:val="single" w:sz="12" w:space="0" w:color="auto"/>
            </w:tcBorders>
          </w:tcPr>
          <w:p w14:paraId="27238520" w14:textId="77777777" w:rsidR="0067606D" w:rsidRDefault="0067606D" w:rsidP="0067606D">
            <w:pPr>
              <w:pStyle w:val="TabellRader"/>
            </w:pPr>
            <w:r w:rsidRPr="00FC5300">
              <w:t xml:space="preserve"> </w:t>
            </w:r>
          </w:p>
        </w:tc>
        <w:tc>
          <w:tcPr>
            <w:tcW w:w="1033" w:type="dxa"/>
            <w:tcBorders>
              <w:top w:val="single" w:sz="12" w:space="0" w:color="auto"/>
            </w:tcBorders>
          </w:tcPr>
          <w:p w14:paraId="18B6D13A" w14:textId="77777777" w:rsidR="0067606D" w:rsidRDefault="0067606D" w:rsidP="0067606D">
            <w:pPr>
              <w:pStyle w:val="TabellRader"/>
            </w:pPr>
            <w:r w:rsidRPr="00FC5300">
              <w:t xml:space="preserve"> </w:t>
            </w:r>
          </w:p>
        </w:tc>
        <w:tc>
          <w:tcPr>
            <w:tcW w:w="1033" w:type="dxa"/>
            <w:tcBorders>
              <w:top w:val="single" w:sz="12" w:space="0" w:color="auto"/>
            </w:tcBorders>
          </w:tcPr>
          <w:p w14:paraId="3885652E" w14:textId="77777777" w:rsidR="0067606D" w:rsidRDefault="0067606D" w:rsidP="0067606D">
            <w:pPr>
              <w:pStyle w:val="TabellRader"/>
            </w:pPr>
            <w:r w:rsidRPr="00FC5300">
              <w:t xml:space="preserve"> </w:t>
            </w:r>
          </w:p>
        </w:tc>
      </w:tr>
      <w:tr w:rsidR="0067606D" w14:paraId="6B5EB796" w14:textId="77777777" w:rsidTr="0067606D">
        <w:tc>
          <w:tcPr>
            <w:tcW w:w="5956" w:type="dxa"/>
            <w:gridSpan w:val="2"/>
            <w:tcMar>
              <w:left w:w="0" w:type="dxa"/>
              <w:right w:w="0" w:type="dxa"/>
            </w:tcMar>
          </w:tcPr>
          <w:p w14:paraId="133A4F27" w14:textId="77777777" w:rsidR="0067606D" w:rsidRDefault="0067606D" w:rsidP="0067606D">
            <w:pPr>
              <w:pStyle w:val="TabellRader"/>
              <w:jc w:val="left"/>
            </w:pPr>
            <w:r w:rsidRPr="00FC5300">
              <w:t>En levande landsbygd</w:t>
            </w:r>
          </w:p>
        </w:tc>
        <w:tc>
          <w:tcPr>
            <w:tcW w:w="1033" w:type="dxa"/>
          </w:tcPr>
          <w:p w14:paraId="3EFB4889" w14:textId="77777777" w:rsidR="0067606D" w:rsidRDefault="0067606D" w:rsidP="0067606D">
            <w:pPr>
              <w:pStyle w:val="TabellRader"/>
            </w:pPr>
            <w:r>
              <w:t>0,35</w:t>
            </w:r>
          </w:p>
        </w:tc>
        <w:tc>
          <w:tcPr>
            <w:tcW w:w="1033" w:type="dxa"/>
          </w:tcPr>
          <w:p w14:paraId="491A808B" w14:textId="77777777" w:rsidR="0067606D" w:rsidRDefault="0067606D" w:rsidP="0067606D">
            <w:pPr>
              <w:pStyle w:val="TabellRader"/>
            </w:pPr>
            <w:r>
              <w:t>0,13</w:t>
            </w:r>
          </w:p>
        </w:tc>
        <w:tc>
          <w:tcPr>
            <w:tcW w:w="1033" w:type="dxa"/>
          </w:tcPr>
          <w:p w14:paraId="18C226FF" w14:textId="77777777" w:rsidR="0067606D" w:rsidRDefault="0067606D" w:rsidP="0067606D">
            <w:pPr>
              <w:pStyle w:val="TabellRader"/>
            </w:pPr>
            <w:r>
              <w:t>0,13</w:t>
            </w:r>
          </w:p>
        </w:tc>
      </w:tr>
      <w:tr w:rsidR="0067606D" w14:paraId="5C7DEF86" w14:textId="77777777" w:rsidTr="0067606D">
        <w:tc>
          <w:tcPr>
            <w:tcW w:w="5956" w:type="dxa"/>
            <w:gridSpan w:val="2"/>
            <w:tcMar>
              <w:left w:w="0" w:type="dxa"/>
              <w:right w:w="0" w:type="dxa"/>
            </w:tcMar>
          </w:tcPr>
          <w:p w14:paraId="2BB5E31D" w14:textId="77777777" w:rsidR="0067606D" w:rsidRDefault="0067606D" w:rsidP="0067606D">
            <w:pPr>
              <w:pStyle w:val="TabellRader"/>
              <w:jc w:val="left"/>
            </w:pPr>
            <w:r>
              <w:t>Bredbandsutbyggnad</w:t>
            </w:r>
          </w:p>
        </w:tc>
        <w:tc>
          <w:tcPr>
            <w:tcW w:w="1033" w:type="dxa"/>
          </w:tcPr>
          <w:p w14:paraId="7BD69F7B" w14:textId="77777777" w:rsidR="0067606D" w:rsidRPr="00FC5300" w:rsidRDefault="0067606D" w:rsidP="0067606D">
            <w:pPr>
              <w:pStyle w:val="TabellRader"/>
            </w:pPr>
            <w:r>
              <w:t>0,15</w:t>
            </w:r>
          </w:p>
        </w:tc>
        <w:tc>
          <w:tcPr>
            <w:tcW w:w="1033" w:type="dxa"/>
          </w:tcPr>
          <w:p w14:paraId="73B12A9D" w14:textId="77777777" w:rsidR="0067606D" w:rsidRPr="00FC5300" w:rsidRDefault="0067606D" w:rsidP="0067606D">
            <w:pPr>
              <w:pStyle w:val="TabellRader"/>
            </w:pPr>
            <w:r>
              <w:t>0,20</w:t>
            </w:r>
          </w:p>
        </w:tc>
        <w:tc>
          <w:tcPr>
            <w:tcW w:w="1033" w:type="dxa"/>
          </w:tcPr>
          <w:p w14:paraId="6EBCCFD4" w14:textId="77777777" w:rsidR="0067606D" w:rsidRDefault="0067606D" w:rsidP="0067606D">
            <w:pPr>
              <w:pStyle w:val="TabellRader"/>
            </w:pPr>
            <w:r>
              <w:t>0,30</w:t>
            </w:r>
          </w:p>
        </w:tc>
      </w:tr>
      <w:tr w:rsidR="0067606D" w14:paraId="269E6712" w14:textId="77777777" w:rsidTr="0067606D">
        <w:tc>
          <w:tcPr>
            <w:tcW w:w="5956" w:type="dxa"/>
            <w:gridSpan w:val="2"/>
            <w:tcMar>
              <w:left w:w="0" w:type="dxa"/>
              <w:right w:w="0" w:type="dxa"/>
            </w:tcMar>
          </w:tcPr>
          <w:p w14:paraId="665ADD17" w14:textId="77777777" w:rsidR="0067606D" w:rsidRPr="00FC5300" w:rsidRDefault="0067606D" w:rsidP="0067606D">
            <w:pPr>
              <w:pStyle w:val="TabellRader"/>
              <w:jc w:val="left"/>
            </w:pPr>
            <w:r>
              <w:t>Förstärkt underhåll väg och järnväg</w:t>
            </w:r>
          </w:p>
        </w:tc>
        <w:tc>
          <w:tcPr>
            <w:tcW w:w="1033" w:type="dxa"/>
          </w:tcPr>
          <w:p w14:paraId="46E0AD65" w14:textId="77777777" w:rsidR="0067606D" w:rsidRPr="00FC5300" w:rsidRDefault="0067606D" w:rsidP="0067606D">
            <w:pPr>
              <w:pStyle w:val="TabellRader"/>
            </w:pPr>
            <w:r>
              <w:t>0,22</w:t>
            </w:r>
          </w:p>
        </w:tc>
        <w:tc>
          <w:tcPr>
            <w:tcW w:w="1033" w:type="dxa"/>
          </w:tcPr>
          <w:p w14:paraId="3468E711" w14:textId="77777777" w:rsidR="0067606D" w:rsidRPr="00FC5300" w:rsidRDefault="0067606D" w:rsidP="0067606D">
            <w:pPr>
              <w:pStyle w:val="TabellRader"/>
            </w:pPr>
            <w:r>
              <w:t>0,22</w:t>
            </w:r>
          </w:p>
        </w:tc>
        <w:tc>
          <w:tcPr>
            <w:tcW w:w="1033" w:type="dxa"/>
          </w:tcPr>
          <w:p w14:paraId="377535D1" w14:textId="77777777" w:rsidR="0067606D" w:rsidRPr="00FC5300" w:rsidRDefault="0067606D" w:rsidP="0067606D">
            <w:pPr>
              <w:pStyle w:val="TabellRader"/>
            </w:pPr>
            <w:r>
              <w:t>0,22</w:t>
            </w:r>
          </w:p>
        </w:tc>
      </w:tr>
      <w:tr w:rsidR="0067606D" w14:paraId="28C2B992" w14:textId="77777777" w:rsidTr="0067606D">
        <w:tc>
          <w:tcPr>
            <w:tcW w:w="5956" w:type="dxa"/>
            <w:gridSpan w:val="2"/>
            <w:tcMar>
              <w:left w:w="0" w:type="dxa"/>
              <w:right w:w="0" w:type="dxa"/>
            </w:tcMar>
          </w:tcPr>
          <w:p w14:paraId="25E4F6B5" w14:textId="77777777" w:rsidR="0067606D" w:rsidRDefault="0067606D" w:rsidP="0067606D">
            <w:pPr>
              <w:pStyle w:val="TabellRader"/>
              <w:jc w:val="left"/>
            </w:pPr>
            <w:r w:rsidRPr="00FC5300">
              <w:t>Investeringsstöd bostäder</w:t>
            </w:r>
          </w:p>
        </w:tc>
        <w:tc>
          <w:tcPr>
            <w:tcW w:w="1033" w:type="dxa"/>
          </w:tcPr>
          <w:p w14:paraId="5BD93713" w14:textId="77777777" w:rsidR="0067606D" w:rsidRDefault="0067606D" w:rsidP="0067606D">
            <w:pPr>
              <w:pStyle w:val="TabellRader"/>
            </w:pPr>
            <w:r w:rsidRPr="00FC5300">
              <w:t>0,60</w:t>
            </w:r>
          </w:p>
        </w:tc>
        <w:tc>
          <w:tcPr>
            <w:tcW w:w="1033" w:type="dxa"/>
          </w:tcPr>
          <w:p w14:paraId="3722AC05" w14:textId="77777777" w:rsidR="0067606D" w:rsidRDefault="0067606D" w:rsidP="0067606D">
            <w:pPr>
              <w:pStyle w:val="TabellRader"/>
            </w:pPr>
            <w:r w:rsidRPr="00FC5300">
              <w:t>0,15</w:t>
            </w:r>
          </w:p>
        </w:tc>
        <w:tc>
          <w:tcPr>
            <w:tcW w:w="1033" w:type="dxa"/>
          </w:tcPr>
          <w:p w14:paraId="482E06AB" w14:textId="77777777" w:rsidR="0067606D" w:rsidRDefault="0067606D" w:rsidP="0067606D">
            <w:pPr>
              <w:pStyle w:val="TabellRader"/>
            </w:pPr>
            <w:r w:rsidRPr="00FC5300">
              <w:t>1,45</w:t>
            </w:r>
          </w:p>
        </w:tc>
      </w:tr>
      <w:tr w:rsidR="0067606D" w14:paraId="21FD86C3" w14:textId="77777777" w:rsidTr="0067606D">
        <w:tc>
          <w:tcPr>
            <w:tcW w:w="5956" w:type="dxa"/>
            <w:gridSpan w:val="2"/>
            <w:tcMar>
              <w:left w:w="0" w:type="dxa"/>
              <w:right w:w="0" w:type="dxa"/>
            </w:tcMar>
          </w:tcPr>
          <w:p w14:paraId="5155DBA6" w14:textId="77777777" w:rsidR="0067606D" w:rsidRDefault="0067606D" w:rsidP="0067606D">
            <w:pPr>
              <w:pStyle w:val="TabellRader"/>
              <w:jc w:val="left"/>
            </w:pPr>
            <w:r w:rsidRPr="00C91E69">
              <w:t>Stöd till kommuner och områden med socioekonomiska utmaningar</w:t>
            </w:r>
          </w:p>
        </w:tc>
        <w:tc>
          <w:tcPr>
            <w:tcW w:w="1033" w:type="dxa"/>
          </w:tcPr>
          <w:p w14:paraId="65D83F53" w14:textId="77777777" w:rsidR="0067606D" w:rsidRDefault="0067606D" w:rsidP="0067606D">
            <w:pPr>
              <w:pStyle w:val="TabellRader"/>
            </w:pPr>
            <w:r w:rsidRPr="00C91E69">
              <w:t>0,50</w:t>
            </w:r>
          </w:p>
        </w:tc>
        <w:tc>
          <w:tcPr>
            <w:tcW w:w="1033" w:type="dxa"/>
          </w:tcPr>
          <w:p w14:paraId="3402530E" w14:textId="77777777" w:rsidR="0067606D" w:rsidRDefault="0067606D" w:rsidP="0067606D">
            <w:pPr>
              <w:pStyle w:val="TabellRader"/>
            </w:pPr>
            <w:r w:rsidRPr="00C91E69">
              <w:t>0,25</w:t>
            </w:r>
          </w:p>
        </w:tc>
        <w:tc>
          <w:tcPr>
            <w:tcW w:w="1033" w:type="dxa"/>
          </w:tcPr>
          <w:p w14:paraId="58391C3F" w14:textId="77777777" w:rsidR="0067606D" w:rsidRDefault="0067606D" w:rsidP="0067606D">
            <w:pPr>
              <w:pStyle w:val="TabellRader"/>
            </w:pPr>
            <w:r w:rsidRPr="00C91E69">
              <w:t>0,25</w:t>
            </w:r>
          </w:p>
        </w:tc>
      </w:tr>
      <w:tr w:rsidR="0067606D" w14:paraId="6A1B652D" w14:textId="77777777" w:rsidTr="0067606D">
        <w:tc>
          <w:tcPr>
            <w:tcW w:w="5956" w:type="dxa"/>
            <w:gridSpan w:val="2"/>
            <w:tcMar>
              <w:left w:w="0" w:type="dxa"/>
              <w:right w:w="0" w:type="dxa"/>
            </w:tcMar>
          </w:tcPr>
          <w:p w14:paraId="1627B392" w14:textId="77777777" w:rsidR="0067606D" w:rsidRDefault="0067606D" w:rsidP="0067606D">
            <w:pPr>
              <w:pStyle w:val="TabellRader"/>
              <w:jc w:val="left"/>
            </w:pPr>
            <w:r w:rsidRPr="00C91E69">
              <w:t>Servicekontor i hela landet</w:t>
            </w:r>
          </w:p>
        </w:tc>
        <w:tc>
          <w:tcPr>
            <w:tcW w:w="1033" w:type="dxa"/>
          </w:tcPr>
          <w:p w14:paraId="0C209B85" w14:textId="77777777" w:rsidR="0067606D" w:rsidRDefault="0067606D" w:rsidP="0067606D">
            <w:pPr>
              <w:pStyle w:val="TabellRader"/>
            </w:pPr>
            <w:r w:rsidRPr="00C91E69">
              <w:t>0,05</w:t>
            </w:r>
          </w:p>
        </w:tc>
        <w:tc>
          <w:tcPr>
            <w:tcW w:w="1033" w:type="dxa"/>
          </w:tcPr>
          <w:p w14:paraId="59FAE8A0" w14:textId="77777777" w:rsidR="0067606D" w:rsidRDefault="0067606D" w:rsidP="0067606D">
            <w:pPr>
              <w:pStyle w:val="TabellRader"/>
            </w:pPr>
            <w:r w:rsidRPr="00C91E69">
              <w:t>0,11</w:t>
            </w:r>
          </w:p>
        </w:tc>
        <w:tc>
          <w:tcPr>
            <w:tcW w:w="1033" w:type="dxa"/>
          </w:tcPr>
          <w:p w14:paraId="09BB1B85" w14:textId="77777777" w:rsidR="0067606D" w:rsidRDefault="0067606D" w:rsidP="0067606D">
            <w:pPr>
              <w:pStyle w:val="TabellRader"/>
            </w:pPr>
            <w:r w:rsidRPr="00C91E69">
              <w:t>0,11</w:t>
            </w:r>
          </w:p>
        </w:tc>
      </w:tr>
      <w:tr w:rsidR="0067606D" w14:paraId="1EA7F271" w14:textId="77777777" w:rsidTr="0067606D">
        <w:tc>
          <w:tcPr>
            <w:tcW w:w="5956" w:type="dxa"/>
            <w:gridSpan w:val="2"/>
            <w:tcMar>
              <w:left w:w="0" w:type="dxa"/>
              <w:right w:w="0" w:type="dxa"/>
            </w:tcMar>
          </w:tcPr>
          <w:p w14:paraId="38056177" w14:textId="77777777" w:rsidR="0067606D" w:rsidRDefault="0067606D" w:rsidP="0067606D">
            <w:pPr>
              <w:pStyle w:val="TabellRader"/>
              <w:jc w:val="left"/>
            </w:pPr>
            <w:r w:rsidRPr="00C91E69">
              <w:t>Nattåg till Europa, Jämtland och övre Norrland</w:t>
            </w:r>
          </w:p>
        </w:tc>
        <w:tc>
          <w:tcPr>
            <w:tcW w:w="1033" w:type="dxa"/>
          </w:tcPr>
          <w:p w14:paraId="4178DE35" w14:textId="77777777" w:rsidR="0067606D" w:rsidRDefault="0067606D" w:rsidP="0067606D">
            <w:pPr>
              <w:pStyle w:val="TabellRader"/>
            </w:pPr>
            <w:r w:rsidRPr="00FC5300">
              <w:t>0,</w:t>
            </w:r>
            <w:r w:rsidRPr="00C91E69">
              <w:t>05</w:t>
            </w:r>
          </w:p>
        </w:tc>
        <w:tc>
          <w:tcPr>
            <w:tcW w:w="1033" w:type="dxa"/>
          </w:tcPr>
          <w:p w14:paraId="54F17823" w14:textId="77777777" w:rsidR="0067606D" w:rsidRDefault="0067606D" w:rsidP="0067606D">
            <w:pPr>
              <w:pStyle w:val="TabellRader"/>
            </w:pPr>
            <w:r w:rsidRPr="00FC5300">
              <w:t>0,</w:t>
            </w:r>
            <w:r w:rsidRPr="00C91E69">
              <w:t>17</w:t>
            </w:r>
          </w:p>
        </w:tc>
        <w:tc>
          <w:tcPr>
            <w:tcW w:w="1033" w:type="dxa"/>
          </w:tcPr>
          <w:p w14:paraId="4E9AAB3C" w14:textId="77777777" w:rsidR="0067606D" w:rsidRDefault="0067606D" w:rsidP="0067606D">
            <w:pPr>
              <w:pStyle w:val="TabellRader"/>
            </w:pPr>
            <w:r w:rsidRPr="00C91E69">
              <w:t>0,17</w:t>
            </w:r>
          </w:p>
        </w:tc>
      </w:tr>
      <w:tr w:rsidR="0067606D" w14:paraId="47665B25" w14:textId="77777777" w:rsidTr="0067606D">
        <w:tc>
          <w:tcPr>
            <w:tcW w:w="5956" w:type="dxa"/>
            <w:gridSpan w:val="2"/>
            <w:tcBorders>
              <w:bottom w:val="single" w:sz="4" w:space="0" w:color="auto"/>
            </w:tcBorders>
            <w:tcMar>
              <w:left w:w="0" w:type="dxa"/>
              <w:right w:w="0" w:type="dxa"/>
            </w:tcMar>
          </w:tcPr>
          <w:p w14:paraId="2C0CA421" w14:textId="77777777" w:rsidR="0067606D" w:rsidRDefault="0067606D" w:rsidP="0067606D">
            <w:pPr>
              <w:pStyle w:val="TabellRader"/>
              <w:jc w:val="left"/>
            </w:pPr>
            <w:r w:rsidRPr="00C91E69">
              <w:t>Bidrag till kommuner som haft ett högt flyktingmottagande</w:t>
            </w:r>
          </w:p>
        </w:tc>
        <w:tc>
          <w:tcPr>
            <w:tcW w:w="1033" w:type="dxa"/>
            <w:tcBorders>
              <w:bottom w:val="single" w:sz="4" w:space="0" w:color="auto"/>
            </w:tcBorders>
          </w:tcPr>
          <w:p w14:paraId="7C015FF9" w14:textId="77777777" w:rsidR="0067606D" w:rsidRDefault="0067606D" w:rsidP="0067606D">
            <w:pPr>
              <w:pStyle w:val="TabellRader"/>
            </w:pPr>
            <w:r w:rsidRPr="00FC5300">
              <w:t>0,</w:t>
            </w:r>
            <w:r w:rsidRPr="00C91E69">
              <w:t>08</w:t>
            </w:r>
          </w:p>
        </w:tc>
        <w:tc>
          <w:tcPr>
            <w:tcW w:w="1033" w:type="dxa"/>
            <w:tcBorders>
              <w:bottom w:val="single" w:sz="4" w:space="0" w:color="auto"/>
            </w:tcBorders>
          </w:tcPr>
          <w:p w14:paraId="5BCBD96D" w14:textId="77777777" w:rsidR="0067606D" w:rsidRDefault="0067606D" w:rsidP="0067606D">
            <w:pPr>
              <w:pStyle w:val="TabellRader"/>
            </w:pPr>
          </w:p>
        </w:tc>
        <w:tc>
          <w:tcPr>
            <w:tcW w:w="1033" w:type="dxa"/>
            <w:tcBorders>
              <w:bottom w:val="single" w:sz="4" w:space="0" w:color="auto"/>
            </w:tcBorders>
          </w:tcPr>
          <w:p w14:paraId="3661221C" w14:textId="77777777" w:rsidR="0067606D" w:rsidRDefault="0067606D" w:rsidP="0067606D">
            <w:pPr>
              <w:pStyle w:val="TabellRader"/>
            </w:pPr>
          </w:p>
        </w:tc>
      </w:tr>
      <w:tr w:rsidR="0067606D" w:rsidRPr="0045090B" w14:paraId="4130B459" w14:textId="77777777" w:rsidTr="0067606D">
        <w:tc>
          <w:tcPr>
            <w:tcW w:w="5956" w:type="dxa"/>
            <w:gridSpan w:val="2"/>
            <w:tcBorders>
              <w:top w:val="single" w:sz="4" w:space="0" w:color="auto"/>
              <w:bottom w:val="single" w:sz="12" w:space="0" w:color="auto"/>
            </w:tcBorders>
            <w:tcMar>
              <w:left w:w="0" w:type="dxa"/>
              <w:right w:w="0" w:type="dxa"/>
            </w:tcMar>
          </w:tcPr>
          <w:p w14:paraId="3CC38584" w14:textId="77777777" w:rsidR="0067606D" w:rsidRPr="0045090B" w:rsidRDefault="0067606D" w:rsidP="0067606D">
            <w:pPr>
              <w:pStyle w:val="TabellRader"/>
              <w:jc w:val="left"/>
            </w:pPr>
            <w:r w:rsidRPr="0045090B">
              <w:t>Övriga reformer för att hela landet ska växa</w:t>
            </w:r>
          </w:p>
        </w:tc>
        <w:tc>
          <w:tcPr>
            <w:tcW w:w="1033" w:type="dxa"/>
            <w:tcBorders>
              <w:top w:val="single" w:sz="4" w:space="0" w:color="auto"/>
              <w:bottom w:val="single" w:sz="12" w:space="0" w:color="auto"/>
            </w:tcBorders>
          </w:tcPr>
          <w:p w14:paraId="33E5E216" w14:textId="77777777" w:rsidR="0067606D" w:rsidRPr="0045090B" w:rsidRDefault="0067606D" w:rsidP="0067606D">
            <w:pPr>
              <w:pStyle w:val="TabellRader"/>
            </w:pPr>
            <w:r w:rsidRPr="0045090B">
              <w:t>0,14</w:t>
            </w:r>
          </w:p>
        </w:tc>
        <w:tc>
          <w:tcPr>
            <w:tcW w:w="1033" w:type="dxa"/>
            <w:tcBorders>
              <w:top w:val="single" w:sz="4" w:space="0" w:color="auto"/>
              <w:bottom w:val="single" w:sz="12" w:space="0" w:color="auto"/>
            </w:tcBorders>
          </w:tcPr>
          <w:p w14:paraId="151F2443" w14:textId="77777777" w:rsidR="0067606D" w:rsidRPr="0045090B" w:rsidRDefault="0067606D" w:rsidP="0067606D">
            <w:pPr>
              <w:pStyle w:val="TabellRader"/>
            </w:pPr>
            <w:r w:rsidRPr="0045090B">
              <w:t>0,14</w:t>
            </w:r>
          </w:p>
        </w:tc>
        <w:tc>
          <w:tcPr>
            <w:tcW w:w="1033" w:type="dxa"/>
            <w:tcBorders>
              <w:top w:val="single" w:sz="4" w:space="0" w:color="auto"/>
              <w:bottom w:val="single" w:sz="12" w:space="0" w:color="auto"/>
            </w:tcBorders>
          </w:tcPr>
          <w:p w14:paraId="66BECFA4" w14:textId="77777777" w:rsidR="0067606D" w:rsidRPr="0045090B" w:rsidRDefault="0067606D" w:rsidP="0067606D">
            <w:pPr>
              <w:pStyle w:val="TabellRader"/>
            </w:pPr>
            <w:r w:rsidRPr="0045090B">
              <w:t>0,15</w:t>
            </w:r>
          </w:p>
        </w:tc>
      </w:tr>
      <w:tr w:rsidR="0067606D" w:rsidRPr="00744E0F" w14:paraId="5B2A912D" w14:textId="77777777" w:rsidTr="0067606D">
        <w:tc>
          <w:tcPr>
            <w:tcW w:w="5956" w:type="dxa"/>
            <w:gridSpan w:val="2"/>
            <w:tcBorders>
              <w:top w:val="single" w:sz="12" w:space="0" w:color="auto"/>
            </w:tcBorders>
            <w:tcMar>
              <w:left w:w="0" w:type="dxa"/>
              <w:right w:w="0" w:type="dxa"/>
            </w:tcMar>
            <w:vAlign w:val="bottom"/>
          </w:tcPr>
          <w:p w14:paraId="04839825"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b/>
                <w:bCs/>
                <w:i/>
                <w:iCs/>
                <w:color w:val="000000"/>
                <w:spacing w:val="4"/>
                <w:szCs w:val="16"/>
              </w:rPr>
              <w:t>Tryggheten ska öka och demokratin ska värnas</w:t>
            </w:r>
          </w:p>
        </w:tc>
        <w:tc>
          <w:tcPr>
            <w:tcW w:w="1033" w:type="dxa"/>
            <w:tcBorders>
              <w:top w:val="single" w:sz="12" w:space="0" w:color="auto"/>
            </w:tcBorders>
            <w:vAlign w:val="bottom"/>
          </w:tcPr>
          <w:p w14:paraId="477086CD"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p>
        </w:tc>
        <w:tc>
          <w:tcPr>
            <w:tcW w:w="1033" w:type="dxa"/>
            <w:tcBorders>
              <w:top w:val="single" w:sz="12" w:space="0" w:color="auto"/>
            </w:tcBorders>
            <w:vAlign w:val="bottom"/>
          </w:tcPr>
          <w:p w14:paraId="42F04BA0"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p>
        </w:tc>
        <w:tc>
          <w:tcPr>
            <w:tcW w:w="1033" w:type="dxa"/>
            <w:tcBorders>
              <w:top w:val="single" w:sz="12" w:space="0" w:color="auto"/>
            </w:tcBorders>
            <w:vAlign w:val="bottom"/>
          </w:tcPr>
          <w:p w14:paraId="17921B35"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p>
        </w:tc>
      </w:tr>
      <w:tr w:rsidR="0067606D" w:rsidRPr="00744E0F" w14:paraId="39BD235C" w14:textId="77777777" w:rsidTr="0067606D">
        <w:tc>
          <w:tcPr>
            <w:tcW w:w="5956" w:type="dxa"/>
            <w:gridSpan w:val="2"/>
            <w:tcBorders>
              <w:top w:val="single" w:sz="4" w:space="0" w:color="auto"/>
              <w:bottom w:val="single" w:sz="4" w:space="0" w:color="auto"/>
            </w:tcBorders>
            <w:tcMar>
              <w:left w:w="0" w:type="dxa"/>
              <w:right w:w="0" w:type="dxa"/>
            </w:tcMar>
            <w:vAlign w:val="center"/>
          </w:tcPr>
          <w:p w14:paraId="0B104BC9" w14:textId="77777777" w:rsidR="0067606D" w:rsidRPr="00744E0F" w:rsidRDefault="0067606D" w:rsidP="0067606D">
            <w:pPr>
              <w:overflowPunct w:val="0"/>
              <w:autoSpaceDE w:val="0"/>
              <w:autoSpaceDN w:val="0"/>
              <w:adjustRightInd w:val="0"/>
              <w:spacing w:before="60" w:after="20" w:line="200" w:lineRule="exact"/>
              <w:textAlignment w:val="baseline"/>
              <w:rPr>
                <w:rFonts w:ascii="TradeGothic CondEighteen" w:eastAsia="Times New Roman" w:hAnsi="TradeGothic CondEighteen" w:cs="Calibri"/>
                <w:color w:val="000000"/>
                <w:spacing w:val="4"/>
                <w:szCs w:val="16"/>
              </w:rPr>
            </w:pPr>
            <w:r w:rsidRPr="00744E0F">
              <w:rPr>
                <w:rFonts w:ascii="TradeGothic CondEighteen" w:eastAsia="Times New Roman" w:hAnsi="TradeGothic CondEighteen" w:cs="Calibri"/>
                <w:color w:val="000000"/>
                <w:spacing w:val="4"/>
                <w:szCs w:val="16"/>
              </w:rPr>
              <w:t>Förstärkning Kriminalvården</w:t>
            </w:r>
          </w:p>
        </w:tc>
        <w:tc>
          <w:tcPr>
            <w:tcW w:w="1033" w:type="dxa"/>
            <w:tcBorders>
              <w:top w:val="single" w:sz="4" w:space="0" w:color="auto"/>
              <w:bottom w:val="single" w:sz="4" w:space="0" w:color="auto"/>
            </w:tcBorders>
            <w:vAlign w:val="center"/>
          </w:tcPr>
          <w:p w14:paraId="0B3808BB"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Calibri"/>
                <w:color w:val="000000"/>
                <w:spacing w:val="4"/>
                <w:szCs w:val="16"/>
              </w:rPr>
            </w:pPr>
            <w:r w:rsidRPr="00744E0F">
              <w:rPr>
                <w:rFonts w:ascii="TradeGothic CondEighteen" w:eastAsia="Times New Roman" w:hAnsi="TradeGothic CondEighteen" w:cs="Calibri"/>
                <w:color w:val="000000"/>
                <w:spacing w:val="4"/>
                <w:szCs w:val="16"/>
              </w:rPr>
              <w:t>0,13</w:t>
            </w:r>
          </w:p>
        </w:tc>
        <w:tc>
          <w:tcPr>
            <w:tcW w:w="1033" w:type="dxa"/>
            <w:tcBorders>
              <w:top w:val="single" w:sz="4" w:space="0" w:color="auto"/>
              <w:bottom w:val="single" w:sz="4" w:space="0" w:color="auto"/>
            </w:tcBorders>
            <w:vAlign w:val="center"/>
          </w:tcPr>
          <w:p w14:paraId="7FB3B5F0"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Calibri"/>
                <w:color w:val="000000"/>
                <w:spacing w:val="4"/>
                <w:szCs w:val="16"/>
              </w:rPr>
            </w:pPr>
            <w:r w:rsidRPr="00744E0F">
              <w:rPr>
                <w:rFonts w:ascii="TradeGothic CondEighteen" w:eastAsia="Times New Roman" w:hAnsi="TradeGothic CondEighteen" w:cs="Calibri"/>
                <w:color w:val="000000"/>
                <w:spacing w:val="4"/>
                <w:szCs w:val="16"/>
              </w:rPr>
              <w:t>0,56</w:t>
            </w:r>
          </w:p>
        </w:tc>
        <w:tc>
          <w:tcPr>
            <w:tcW w:w="1033" w:type="dxa"/>
            <w:tcBorders>
              <w:top w:val="single" w:sz="4" w:space="0" w:color="auto"/>
              <w:bottom w:val="single" w:sz="4" w:space="0" w:color="auto"/>
            </w:tcBorders>
            <w:vAlign w:val="center"/>
          </w:tcPr>
          <w:p w14:paraId="2C57A762"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Calibri"/>
                <w:color w:val="000000"/>
                <w:spacing w:val="4"/>
                <w:szCs w:val="16"/>
              </w:rPr>
            </w:pPr>
            <w:r w:rsidRPr="00744E0F">
              <w:rPr>
                <w:rFonts w:ascii="TradeGothic CondEighteen" w:eastAsia="Times New Roman" w:hAnsi="TradeGothic CondEighteen" w:cs="Calibri"/>
                <w:color w:val="000000"/>
                <w:spacing w:val="4"/>
                <w:szCs w:val="16"/>
              </w:rPr>
              <w:t>0,72</w:t>
            </w:r>
          </w:p>
        </w:tc>
      </w:tr>
      <w:tr w:rsidR="0067606D" w:rsidRPr="00744E0F" w14:paraId="1EC2E6F4" w14:textId="77777777" w:rsidTr="0067606D">
        <w:tc>
          <w:tcPr>
            <w:tcW w:w="5956" w:type="dxa"/>
            <w:gridSpan w:val="2"/>
            <w:tcBorders>
              <w:top w:val="single" w:sz="4" w:space="0" w:color="auto"/>
              <w:bottom w:val="single" w:sz="4" w:space="0" w:color="auto"/>
            </w:tcBorders>
            <w:tcMar>
              <w:left w:w="0" w:type="dxa"/>
              <w:right w:w="0" w:type="dxa"/>
            </w:tcMar>
            <w:vAlign w:val="center"/>
          </w:tcPr>
          <w:p w14:paraId="28024236" w14:textId="77777777" w:rsidR="0067606D" w:rsidRPr="00744E0F" w:rsidRDefault="0067606D" w:rsidP="0067606D">
            <w:pPr>
              <w:overflowPunct w:val="0"/>
              <w:autoSpaceDE w:val="0"/>
              <w:autoSpaceDN w:val="0"/>
              <w:adjustRightInd w:val="0"/>
              <w:spacing w:before="60" w:after="20" w:line="200" w:lineRule="exact"/>
              <w:textAlignment w:val="baseline"/>
              <w:rPr>
                <w:rFonts w:ascii="TradeGothic CondEighteen" w:eastAsia="Times New Roman" w:hAnsi="TradeGothic CondEighteen" w:cs="Calibri"/>
                <w:color w:val="000000"/>
                <w:spacing w:val="4"/>
                <w:szCs w:val="16"/>
              </w:rPr>
            </w:pPr>
            <w:r w:rsidRPr="00744E0F">
              <w:rPr>
                <w:rFonts w:ascii="TradeGothic CondEighteen" w:eastAsia="Times New Roman" w:hAnsi="TradeGothic CondEighteen" w:cs="Calibri"/>
                <w:color w:val="000000"/>
                <w:spacing w:val="4"/>
                <w:szCs w:val="16"/>
              </w:rPr>
              <w:t>Förstärkning Sveriges Domstolar</w:t>
            </w:r>
          </w:p>
        </w:tc>
        <w:tc>
          <w:tcPr>
            <w:tcW w:w="1033" w:type="dxa"/>
            <w:tcBorders>
              <w:top w:val="single" w:sz="4" w:space="0" w:color="auto"/>
              <w:bottom w:val="single" w:sz="4" w:space="0" w:color="auto"/>
            </w:tcBorders>
            <w:vAlign w:val="center"/>
          </w:tcPr>
          <w:p w14:paraId="79B2D786"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Calibri"/>
                <w:color w:val="000000"/>
                <w:spacing w:val="4"/>
                <w:szCs w:val="16"/>
              </w:rPr>
            </w:pPr>
            <w:r w:rsidRPr="00744E0F">
              <w:rPr>
                <w:rFonts w:ascii="TradeGothic CondEighteen" w:eastAsia="Times New Roman" w:hAnsi="TradeGothic CondEighteen" w:cs="Calibri"/>
                <w:color w:val="000000"/>
                <w:spacing w:val="4"/>
                <w:szCs w:val="16"/>
              </w:rPr>
              <w:t>0,28</w:t>
            </w:r>
          </w:p>
        </w:tc>
        <w:tc>
          <w:tcPr>
            <w:tcW w:w="1033" w:type="dxa"/>
            <w:tcBorders>
              <w:top w:val="single" w:sz="4" w:space="0" w:color="auto"/>
              <w:bottom w:val="single" w:sz="4" w:space="0" w:color="auto"/>
            </w:tcBorders>
            <w:vAlign w:val="center"/>
          </w:tcPr>
          <w:p w14:paraId="5D031B93"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Calibri"/>
                <w:color w:val="000000"/>
                <w:spacing w:val="4"/>
                <w:szCs w:val="16"/>
              </w:rPr>
            </w:pPr>
            <w:r w:rsidRPr="00744E0F">
              <w:rPr>
                <w:rFonts w:ascii="TradeGothic CondEighteen" w:eastAsia="Times New Roman" w:hAnsi="TradeGothic CondEighteen" w:cs="Calibri"/>
                <w:color w:val="000000"/>
                <w:spacing w:val="4"/>
                <w:szCs w:val="16"/>
              </w:rPr>
              <w:t>0,28</w:t>
            </w:r>
          </w:p>
        </w:tc>
        <w:tc>
          <w:tcPr>
            <w:tcW w:w="1033" w:type="dxa"/>
            <w:tcBorders>
              <w:top w:val="single" w:sz="4" w:space="0" w:color="auto"/>
              <w:bottom w:val="single" w:sz="4" w:space="0" w:color="auto"/>
            </w:tcBorders>
            <w:vAlign w:val="center"/>
          </w:tcPr>
          <w:p w14:paraId="5B45C5D2"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Calibri"/>
                <w:color w:val="000000"/>
                <w:spacing w:val="4"/>
                <w:szCs w:val="16"/>
              </w:rPr>
            </w:pPr>
            <w:r w:rsidRPr="00744E0F">
              <w:rPr>
                <w:rFonts w:ascii="TradeGothic CondEighteen" w:eastAsia="Times New Roman" w:hAnsi="TradeGothic CondEighteen" w:cs="Calibri"/>
                <w:color w:val="000000"/>
                <w:spacing w:val="4"/>
                <w:szCs w:val="16"/>
              </w:rPr>
              <w:t>0,28</w:t>
            </w:r>
          </w:p>
        </w:tc>
      </w:tr>
      <w:tr w:rsidR="0067606D" w:rsidRPr="00744E0F" w14:paraId="2464AAA8" w14:textId="77777777" w:rsidTr="0067606D">
        <w:tc>
          <w:tcPr>
            <w:tcW w:w="5956" w:type="dxa"/>
            <w:gridSpan w:val="2"/>
            <w:tcBorders>
              <w:top w:val="single" w:sz="4" w:space="0" w:color="auto"/>
              <w:bottom w:val="single" w:sz="4" w:space="0" w:color="auto"/>
            </w:tcBorders>
            <w:tcMar>
              <w:left w:w="0" w:type="dxa"/>
              <w:right w:w="0" w:type="dxa"/>
            </w:tcMar>
            <w:vAlign w:val="center"/>
          </w:tcPr>
          <w:p w14:paraId="3622D411" w14:textId="77777777" w:rsidR="0067606D" w:rsidRPr="00744E0F" w:rsidRDefault="0067606D" w:rsidP="0067606D">
            <w:pPr>
              <w:overflowPunct w:val="0"/>
              <w:autoSpaceDE w:val="0"/>
              <w:autoSpaceDN w:val="0"/>
              <w:adjustRightInd w:val="0"/>
              <w:spacing w:before="60" w:after="20" w:line="200" w:lineRule="exact"/>
              <w:textAlignment w:val="baseline"/>
              <w:rPr>
                <w:rFonts w:ascii="TradeGothic CondEighteen" w:eastAsia="Times New Roman" w:hAnsi="TradeGothic CondEighteen" w:cs="Calibri"/>
                <w:color w:val="000000"/>
                <w:spacing w:val="4"/>
                <w:szCs w:val="16"/>
              </w:rPr>
            </w:pPr>
            <w:r w:rsidRPr="00744E0F">
              <w:rPr>
                <w:rFonts w:ascii="TradeGothic CondEighteen" w:eastAsia="Times New Roman" w:hAnsi="TradeGothic CondEighteen" w:cs="Calibri"/>
                <w:color w:val="000000"/>
                <w:spacing w:val="4"/>
                <w:szCs w:val="16"/>
              </w:rPr>
              <w:t>Förstärkning Polismyndigheten</w:t>
            </w:r>
          </w:p>
        </w:tc>
        <w:tc>
          <w:tcPr>
            <w:tcW w:w="1033" w:type="dxa"/>
            <w:tcBorders>
              <w:top w:val="single" w:sz="4" w:space="0" w:color="auto"/>
              <w:bottom w:val="single" w:sz="4" w:space="0" w:color="auto"/>
            </w:tcBorders>
            <w:vAlign w:val="center"/>
          </w:tcPr>
          <w:p w14:paraId="712E5735"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Calibri"/>
                <w:color w:val="000000"/>
                <w:spacing w:val="4"/>
                <w:szCs w:val="16"/>
              </w:rPr>
            </w:pPr>
            <w:r w:rsidRPr="00744E0F">
              <w:rPr>
                <w:rFonts w:ascii="TradeGothic CondEighteen" w:eastAsia="Times New Roman" w:hAnsi="TradeGothic CondEighteen" w:cs="Calibri"/>
                <w:color w:val="000000"/>
                <w:spacing w:val="4"/>
                <w:szCs w:val="16"/>
              </w:rPr>
              <w:t>0,12</w:t>
            </w:r>
          </w:p>
        </w:tc>
        <w:tc>
          <w:tcPr>
            <w:tcW w:w="1033" w:type="dxa"/>
            <w:tcBorders>
              <w:top w:val="single" w:sz="4" w:space="0" w:color="auto"/>
              <w:bottom w:val="single" w:sz="4" w:space="0" w:color="auto"/>
            </w:tcBorders>
            <w:vAlign w:val="center"/>
          </w:tcPr>
          <w:p w14:paraId="19D46D97"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Calibri"/>
                <w:color w:val="000000"/>
                <w:spacing w:val="4"/>
                <w:szCs w:val="16"/>
              </w:rPr>
            </w:pPr>
            <w:r w:rsidRPr="00744E0F">
              <w:rPr>
                <w:rFonts w:ascii="TradeGothic CondEighteen" w:eastAsia="Times New Roman" w:hAnsi="TradeGothic CondEighteen" w:cs="Calibri"/>
                <w:color w:val="000000"/>
                <w:spacing w:val="4"/>
                <w:szCs w:val="16"/>
              </w:rPr>
              <w:t>0,12</w:t>
            </w:r>
          </w:p>
        </w:tc>
        <w:tc>
          <w:tcPr>
            <w:tcW w:w="1033" w:type="dxa"/>
            <w:tcBorders>
              <w:top w:val="single" w:sz="4" w:space="0" w:color="auto"/>
              <w:bottom w:val="single" w:sz="4" w:space="0" w:color="auto"/>
            </w:tcBorders>
            <w:vAlign w:val="center"/>
          </w:tcPr>
          <w:p w14:paraId="057CEB89"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Calibri"/>
                <w:color w:val="000000"/>
                <w:spacing w:val="4"/>
                <w:szCs w:val="16"/>
              </w:rPr>
            </w:pPr>
            <w:r w:rsidRPr="00744E0F">
              <w:rPr>
                <w:rFonts w:ascii="TradeGothic CondEighteen" w:eastAsia="Times New Roman" w:hAnsi="TradeGothic CondEighteen" w:cs="Calibri"/>
                <w:color w:val="000000"/>
                <w:spacing w:val="4"/>
                <w:szCs w:val="16"/>
              </w:rPr>
              <w:t>0,12</w:t>
            </w:r>
          </w:p>
        </w:tc>
      </w:tr>
      <w:tr w:rsidR="0067606D" w:rsidRPr="00744E0F" w14:paraId="351241D7" w14:textId="77777777" w:rsidTr="0067606D">
        <w:tc>
          <w:tcPr>
            <w:tcW w:w="5956" w:type="dxa"/>
            <w:gridSpan w:val="2"/>
            <w:tcBorders>
              <w:top w:val="single" w:sz="4" w:space="0" w:color="auto"/>
              <w:bottom w:val="single" w:sz="4" w:space="0" w:color="auto"/>
            </w:tcBorders>
            <w:tcMar>
              <w:left w:w="0" w:type="dxa"/>
              <w:right w:w="0" w:type="dxa"/>
            </w:tcMar>
            <w:vAlign w:val="center"/>
          </w:tcPr>
          <w:p w14:paraId="44F3B83C" w14:textId="77777777" w:rsidR="0067606D" w:rsidRPr="00744E0F" w:rsidRDefault="0067606D" w:rsidP="0067606D">
            <w:pPr>
              <w:overflowPunct w:val="0"/>
              <w:autoSpaceDE w:val="0"/>
              <w:autoSpaceDN w:val="0"/>
              <w:adjustRightInd w:val="0"/>
              <w:spacing w:before="60" w:after="20" w:line="200" w:lineRule="exact"/>
              <w:textAlignment w:val="baseline"/>
              <w:rPr>
                <w:rFonts w:ascii="TradeGothic CondEighteen" w:eastAsia="Times New Roman" w:hAnsi="TradeGothic CondEighteen" w:cs="Calibri"/>
                <w:color w:val="000000"/>
                <w:spacing w:val="4"/>
                <w:szCs w:val="16"/>
              </w:rPr>
            </w:pPr>
            <w:r w:rsidRPr="00744E0F">
              <w:rPr>
                <w:rFonts w:ascii="TradeGothic CondEighteen" w:eastAsia="Times New Roman" w:hAnsi="TradeGothic CondEighteen" w:cs="Calibri"/>
                <w:color w:val="000000"/>
                <w:spacing w:val="4"/>
                <w:szCs w:val="16"/>
              </w:rPr>
              <w:t>Förstärkning Åklagarmyndigheten</w:t>
            </w:r>
          </w:p>
        </w:tc>
        <w:tc>
          <w:tcPr>
            <w:tcW w:w="1033" w:type="dxa"/>
            <w:tcBorders>
              <w:top w:val="single" w:sz="4" w:space="0" w:color="auto"/>
              <w:bottom w:val="single" w:sz="4" w:space="0" w:color="auto"/>
            </w:tcBorders>
            <w:vAlign w:val="center"/>
          </w:tcPr>
          <w:p w14:paraId="54EFC165"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Calibri"/>
                <w:color w:val="000000"/>
                <w:spacing w:val="4"/>
                <w:szCs w:val="16"/>
              </w:rPr>
            </w:pPr>
            <w:r w:rsidRPr="00744E0F">
              <w:rPr>
                <w:rFonts w:ascii="TradeGothic CondEighteen" w:eastAsia="Times New Roman" w:hAnsi="TradeGothic CondEighteen" w:cs="Calibri"/>
                <w:color w:val="000000"/>
                <w:spacing w:val="4"/>
                <w:szCs w:val="16"/>
              </w:rPr>
              <w:t>0,06</w:t>
            </w:r>
          </w:p>
        </w:tc>
        <w:tc>
          <w:tcPr>
            <w:tcW w:w="1033" w:type="dxa"/>
            <w:tcBorders>
              <w:top w:val="single" w:sz="4" w:space="0" w:color="auto"/>
              <w:bottom w:val="single" w:sz="4" w:space="0" w:color="auto"/>
            </w:tcBorders>
            <w:vAlign w:val="center"/>
          </w:tcPr>
          <w:p w14:paraId="0CDB133D"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Calibri"/>
                <w:color w:val="000000"/>
                <w:spacing w:val="4"/>
                <w:szCs w:val="16"/>
              </w:rPr>
            </w:pPr>
            <w:r w:rsidRPr="00744E0F">
              <w:rPr>
                <w:rFonts w:ascii="TradeGothic CondEighteen" w:eastAsia="Times New Roman" w:hAnsi="TradeGothic CondEighteen" w:cs="Calibri"/>
                <w:color w:val="000000"/>
                <w:spacing w:val="4"/>
                <w:szCs w:val="16"/>
              </w:rPr>
              <w:t>0,06</w:t>
            </w:r>
          </w:p>
        </w:tc>
        <w:tc>
          <w:tcPr>
            <w:tcW w:w="1033" w:type="dxa"/>
            <w:tcBorders>
              <w:top w:val="single" w:sz="4" w:space="0" w:color="auto"/>
              <w:bottom w:val="single" w:sz="4" w:space="0" w:color="auto"/>
            </w:tcBorders>
            <w:vAlign w:val="center"/>
          </w:tcPr>
          <w:p w14:paraId="4B7DD2F1"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Calibri"/>
                <w:color w:val="000000"/>
                <w:spacing w:val="4"/>
                <w:szCs w:val="16"/>
              </w:rPr>
            </w:pPr>
            <w:r w:rsidRPr="00744E0F">
              <w:rPr>
                <w:rFonts w:ascii="TradeGothic CondEighteen" w:eastAsia="Times New Roman" w:hAnsi="TradeGothic CondEighteen" w:cs="Calibri"/>
                <w:color w:val="000000"/>
                <w:spacing w:val="4"/>
                <w:szCs w:val="16"/>
              </w:rPr>
              <w:t>0,06</w:t>
            </w:r>
          </w:p>
        </w:tc>
      </w:tr>
      <w:tr w:rsidR="0067606D" w:rsidRPr="00744E0F" w14:paraId="6FA58005" w14:textId="77777777" w:rsidTr="0067606D">
        <w:tc>
          <w:tcPr>
            <w:tcW w:w="5956" w:type="dxa"/>
            <w:gridSpan w:val="2"/>
            <w:tcBorders>
              <w:top w:val="single" w:sz="4" w:space="0" w:color="auto"/>
              <w:bottom w:val="single" w:sz="4" w:space="0" w:color="auto"/>
            </w:tcBorders>
            <w:tcMar>
              <w:left w:w="0" w:type="dxa"/>
              <w:right w:w="0" w:type="dxa"/>
            </w:tcMar>
            <w:vAlign w:val="center"/>
          </w:tcPr>
          <w:p w14:paraId="1874AA3A" w14:textId="77777777" w:rsidR="0067606D" w:rsidRPr="00744E0F" w:rsidRDefault="0067606D" w:rsidP="0067606D">
            <w:pPr>
              <w:overflowPunct w:val="0"/>
              <w:autoSpaceDE w:val="0"/>
              <w:autoSpaceDN w:val="0"/>
              <w:adjustRightInd w:val="0"/>
              <w:spacing w:before="60" w:after="20" w:line="200" w:lineRule="exac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 xml:space="preserve">Förstärkning av övriga myndigheter inom rättsväsendet </w:t>
            </w:r>
          </w:p>
        </w:tc>
        <w:tc>
          <w:tcPr>
            <w:tcW w:w="1033" w:type="dxa"/>
            <w:tcBorders>
              <w:top w:val="single" w:sz="4" w:space="0" w:color="auto"/>
              <w:bottom w:val="single" w:sz="4" w:space="0" w:color="auto"/>
            </w:tcBorders>
            <w:vAlign w:val="center"/>
          </w:tcPr>
          <w:p w14:paraId="4EB333BC"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0,17</w:t>
            </w:r>
          </w:p>
        </w:tc>
        <w:tc>
          <w:tcPr>
            <w:tcW w:w="1033" w:type="dxa"/>
            <w:tcBorders>
              <w:top w:val="single" w:sz="4" w:space="0" w:color="auto"/>
              <w:bottom w:val="single" w:sz="4" w:space="0" w:color="auto"/>
            </w:tcBorders>
            <w:vAlign w:val="center"/>
          </w:tcPr>
          <w:p w14:paraId="4BD483C5"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0,15</w:t>
            </w:r>
          </w:p>
        </w:tc>
        <w:tc>
          <w:tcPr>
            <w:tcW w:w="1033" w:type="dxa"/>
            <w:tcBorders>
              <w:top w:val="single" w:sz="4" w:space="0" w:color="auto"/>
              <w:bottom w:val="single" w:sz="4" w:space="0" w:color="auto"/>
            </w:tcBorders>
            <w:vAlign w:val="center"/>
          </w:tcPr>
          <w:p w14:paraId="32CFF98E"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0,13</w:t>
            </w:r>
          </w:p>
        </w:tc>
      </w:tr>
      <w:tr w:rsidR="0067606D" w:rsidRPr="00744E0F" w14:paraId="33126F18" w14:textId="77777777" w:rsidTr="0067606D">
        <w:tc>
          <w:tcPr>
            <w:tcW w:w="5956" w:type="dxa"/>
            <w:gridSpan w:val="2"/>
            <w:tcBorders>
              <w:top w:val="single" w:sz="4" w:space="0" w:color="auto"/>
              <w:bottom w:val="single" w:sz="4" w:space="0" w:color="auto"/>
            </w:tcBorders>
            <w:tcMar>
              <w:left w:w="0" w:type="dxa"/>
              <w:right w:w="0" w:type="dxa"/>
            </w:tcMar>
            <w:vAlign w:val="center"/>
          </w:tcPr>
          <w:p w14:paraId="3B2D2BF0" w14:textId="77777777" w:rsidR="0067606D" w:rsidRPr="00744E0F" w:rsidRDefault="0067606D" w:rsidP="0067606D">
            <w:pPr>
              <w:overflowPunct w:val="0"/>
              <w:autoSpaceDE w:val="0"/>
              <w:autoSpaceDN w:val="0"/>
              <w:adjustRightInd w:val="0"/>
              <w:spacing w:before="60" w:after="20" w:line="200" w:lineRule="exac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Förvarsplatser</w:t>
            </w:r>
          </w:p>
        </w:tc>
        <w:tc>
          <w:tcPr>
            <w:tcW w:w="1033" w:type="dxa"/>
            <w:tcBorders>
              <w:top w:val="single" w:sz="4" w:space="0" w:color="auto"/>
              <w:bottom w:val="single" w:sz="4" w:space="0" w:color="auto"/>
            </w:tcBorders>
            <w:vAlign w:val="center"/>
          </w:tcPr>
          <w:p w14:paraId="4EFB7439"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0,13</w:t>
            </w:r>
          </w:p>
        </w:tc>
        <w:tc>
          <w:tcPr>
            <w:tcW w:w="1033" w:type="dxa"/>
            <w:tcBorders>
              <w:top w:val="single" w:sz="4" w:space="0" w:color="auto"/>
              <w:bottom w:val="single" w:sz="4" w:space="0" w:color="auto"/>
            </w:tcBorders>
            <w:vAlign w:val="center"/>
          </w:tcPr>
          <w:p w14:paraId="1FA686FA"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0,20</w:t>
            </w:r>
          </w:p>
        </w:tc>
        <w:tc>
          <w:tcPr>
            <w:tcW w:w="1033" w:type="dxa"/>
            <w:tcBorders>
              <w:top w:val="single" w:sz="4" w:space="0" w:color="auto"/>
              <w:bottom w:val="single" w:sz="4" w:space="0" w:color="auto"/>
            </w:tcBorders>
            <w:vAlign w:val="center"/>
          </w:tcPr>
          <w:p w14:paraId="5294D73F"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0,20</w:t>
            </w:r>
          </w:p>
        </w:tc>
      </w:tr>
      <w:tr w:rsidR="0067606D" w:rsidRPr="00744E0F" w14:paraId="60736581" w14:textId="77777777" w:rsidTr="0067606D">
        <w:tc>
          <w:tcPr>
            <w:tcW w:w="5956" w:type="dxa"/>
            <w:gridSpan w:val="2"/>
            <w:tcMar>
              <w:left w:w="0" w:type="dxa"/>
              <w:right w:w="0" w:type="dxa"/>
            </w:tcMar>
          </w:tcPr>
          <w:p w14:paraId="653CB213"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Ordning och reda i svenska system</w:t>
            </w:r>
          </w:p>
        </w:tc>
        <w:tc>
          <w:tcPr>
            <w:tcW w:w="1033" w:type="dxa"/>
          </w:tcPr>
          <w:p w14:paraId="6488723E"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0,14</w:t>
            </w:r>
          </w:p>
        </w:tc>
        <w:tc>
          <w:tcPr>
            <w:tcW w:w="1033" w:type="dxa"/>
          </w:tcPr>
          <w:p w14:paraId="6193B194"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0,18</w:t>
            </w:r>
          </w:p>
        </w:tc>
        <w:tc>
          <w:tcPr>
            <w:tcW w:w="1033" w:type="dxa"/>
          </w:tcPr>
          <w:p w14:paraId="7A105AAC"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0,17</w:t>
            </w:r>
          </w:p>
        </w:tc>
      </w:tr>
      <w:tr w:rsidR="0067606D" w:rsidRPr="00744E0F" w14:paraId="4CE1DF43" w14:textId="77777777" w:rsidTr="0067606D">
        <w:tc>
          <w:tcPr>
            <w:tcW w:w="5956" w:type="dxa"/>
            <w:gridSpan w:val="2"/>
            <w:tcMar>
              <w:left w:w="0" w:type="dxa"/>
              <w:right w:w="0" w:type="dxa"/>
            </w:tcMar>
          </w:tcPr>
          <w:p w14:paraId="4609EACB"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Insatser för jämställdhet och mot hedersrelaterat våld och förtryck</w:t>
            </w:r>
          </w:p>
        </w:tc>
        <w:tc>
          <w:tcPr>
            <w:tcW w:w="1033" w:type="dxa"/>
          </w:tcPr>
          <w:p w14:paraId="05813AED"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0,16</w:t>
            </w:r>
          </w:p>
        </w:tc>
        <w:tc>
          <w:tcPr>
            <w:tcW w:w="1033" w:type="dxa"/>
          </w:tcPr>
          <w:p w14:paraId="49BE4D05"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0,17</w:t>
            </w:r>
          </w:p>
        </w:tc>
        <w:tc>
          <w:tcPr>
            <w:tcW w:w="1033" w:type="dxa"/>
          </w:tcPr>
          <w:p w14:paraId="249D9821"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0,17</w:t>
            </w:r>
          </w:p>
        </w:tc>
      </w:tr>
      <w:tr w:rsidR="0067606D" w:rsidRPr="00744E0F" w14:paraId="7091A5ED" w14:textId="77777777" w:rsidTr="0067606D">
        <w:tc>
          <w:tcPr>
            <w:tcW w:w="5956" w:type="dxa"/>
            <w:gridSpan w:val="2"/>
            <w:tcMar>
              <w:left w:w="0" w:type="dxa"/>
              <w:right w:w="0" w:type="dxa"/>
            </w:tcMar>
          </w:tcPr>
          <w:p w14:paraId="103EECCD"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Värna demokratin</w:t>
            </w:r>
          </w:p>
        </w:tc>
        <w:tc>
          <w:tcPr>
            <w:tcW w:w="1033" w:type="dxa"/>
          </w:tcPr>
          <w:p w14:paraId="590F37AF"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0,13</w:t>
            </w:r>
          </w:p>
        </w:tc>
        <w:tc>
          <w:tcPr>
            <w:tcW w:w="1033" w:type="dxa"/>
          </w:tcPr>
          <w:p w14:paraId="37D80BCB"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0,09</w:t>
            </w:r>
          </w:p>
        </w:tc>
        <w:tc>
          <w:tcPr>
            <w:tcW w:w="1033" w:type="dxa"/>
          </w:tcPr>
          <w:p w14:paraId="76492EB4"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0,06</w:t>
            </w:r>
          </w:p>
        </w:tc>
      </w:tr>
      <w:tr w:rsidR="0067606D" w:rsidRPr="00744E0F" w14:paraId="17856CBC" w14:textId="77777777" w:rsidTr="0067606D">
        <w:tc>
          <w:tcPr>
            <w:tcW w:w="5956" w:type="dxa"/>
            <w:gridSpan w:val="2"/>
            <w:tcMar>
              <w:left w:w="0" w:type="dxa"/>
              <w:right w:w="0" w:type="dxa"/>
            </w:tcMar>
          </w:tcPr>
          <w:p w14:paraId="1E975CBA"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Minskad avräkning av biståndet</w:t>
            </w:r>
          </w:p>
        </w:tc>
        <w:tc>
          <w:tcPr>
            <w:tcW w:w="1033" w:type="dxa"/>
          </w:tcPr>
          <w:p w14:paraId="2FCD0724"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0,37</w:t>
            </w:r>
          </w:p>
        </w:tc>
        <w:tc>
          <w:tcPr>
            <w:tcW w:w="1033" w:type="dxa"/>
          </w:tcPr>
          <w:p w14:paraId="6797B310"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0,36</w:t>
            </w:r>
          </w:p>
        </w:tc>
        <w:tc>
          <w:tcPr>
            <w:tcW w:w="1033" w:type="dxa"/>
          </w:tcPr>
          <w:p w14:paraId="41BD557D"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0,25</w:t>
            </w:r>
          </w:p>
        </w:tc>
      </w:tr>
      <w:tr w:rsidR="0067606D" w:rsidRPr="00744E0F" w14:paraId="381310EB" w14:textId="77777777" w:rsidTr="0067606D">
        <w:tc>
          <w:tcPr>
            <w:tcW w:w="5956" w:type="dxa"/>
            <w:gridSpan w:val="2"/>
            <w:tcBorders>
              <w:bottom w:val="single" w:sz="6" w:space="0" w:color="auto"/>
            </w:tcBorders>
            <w:tcMar>
              <w:left w:w="0" w:type="dxa"/>
              <w:right w:w="0" w:type="dxa"/>
            </w:tcMar>
          </w:tcPr>
          <w:p w14:paraId="74A93758"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Förstärkt försvar</w:t>
            </w:r>
          </w:p>
        </w:tc>
        <w:tc>
          <w:tcPr>
            <w:tcW w:w="1033" w:type="dxa"/>
            <w:tcBorders>
              <w:bottom w:val="single" w:sz="6" w:space="0" w:color="auto"/>
            </w:tcBorders>
          </w:tcPr>
          <w:p w14:paraId="1ABD1D03"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p>
        </w:tc>
        <w:tc>
          <w:tcPr>
            <w:tcW w:w="1033" w:type="dxa"/>
            <w:tcBorders>
              <w:bottom w:val="single" w:sz="6" w:space="0" w:color="auto"/>
            </w:tcBorders>
          </w:tcPr>
          <w:p w14:paraId="640EC13F"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p>
        </w:tc>
        <w:tc>
          <w:tcPr>
            <w:tcW w:w="1033" w:type="dxa"/>
            <w:tcBorders>
              <w:bottom w:val="single" w:sz="6" w:space="0" w:color="auto"/>
            </w:tcBorders>
          </w:tcPr>
          <w:p w14:paraId="251880D4"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5,00</w:t>
            </w:r>
          </w:p>
        </w:tc>
      </w:tr>
      <w:tr w:rsidR="0067606D" w:rsidRPr="00744E0F" w14:paraId="4B45BD27" w14:textId="77777777" w:rsidTr="0067606D">
        <w:tc>
          <w:tcPr>
            <w:tcW w:w="5956" w:type="dxa"/>
            <w:gridSpan w:val="2"/>
            <w:tcBorders>
              <w:top w:val="single" w:sz="6" w:space="0" w:color="auto"/>
              <w:bottom w:val="single" w:sz="4" w:space="0" w:color="auto"/>
            </w:tcBorders>
            <w:tcMar>
              <w:left w:w="0" w:type="dxa"/>
              <w:right w:w="0" w:type="dxa"/>
            </w:tcMar>
          </w:tcPr>
          <w:p w14:paraId="4E7CE149"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Övriga reformer för ökad trygghet</w:t>
            </w:r>
          </w:p>
        </w:tc>
        <w:tc>
          <w:tcPr>
            <w:tcW w:w="1033" w:type="dxa"/>
            <w:tcBorders>
              <w:top w:val="single" w:sz="6" w:space="0" w:color="auto"/>
              <w:bottom w:val="single" w:sz="4" w:space="0" w:color="auto"/>
            </w:tcBorders>
          </w:tcPr>
          <w:p w14:paraId="27DB8629"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0,09</w:t>
            </w:r>
          </w:p>
        </w:tc>
        <w:tc>
          <w:tcPr>
            <w:tcW w:w="1033" w:type="dxa"/>
            <w:tcBorders>
              <w:top w:val="single" w:sz="6" w:space="0" w:color="auto"/>
              <w:bottom w:val="single" w:sz="4" w:space="0" w:color="auto"/>
            </w:tcBorders>
          </w:tcPr>
          <w:p w14:paraId="2BB6A82A"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0,24</w:t>
            </w:r>
          </w:p>
        </w:tc>
        <w:tc>
          <w:tcPr>
            <w:tcW w:w="1033" w:type="dxa"/>
            <w:tcBorders>
              <w:top w:val="single" w:sz="6" w:space="0" w:color="auto"/>
              <w:bottom w:val="single" w:sz="4" w:space="0" w:color="auto"/>
            </w:tcBorders>
          </w:tcPr>
          <w:p w14:paraId="195E21DC"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0,32</w:t>
            </w:r>
          </w:p>
        </w:tc>
      </w:tr>
      <w:tr w:rsidR="0067606D" w:rsidRPr="008D03CA" w14:paraId="5FBDFDC2" w14:textId="77777777" w:rsidTr="0067606D">
        <w:tc>
          <w:tcPr>
            <w:tcW w:w="5956" w:type="dxa"/>
            <w:gridSpan w:val="2"/>
            <w:tcBorders>
              <w:top w:val="single" w:sz="4" w:space="0" w:color="auto"/>
              <w:bottom w:val="nil"/>
            </w:tcBorders>
            <w:tcMar>
              <w:left w:w="0" w:type="dxa"/>
              <w:right w:w="0" w:type="dxa"/>
            </w:tcMar>
          </w:tcPr>
          <w:p w14:paraId="4D765EE7" w14:textId="77777777" w:rsidR="0067606D"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p>
        </w:tc>
        <w:tc>
          <w:tcPr>
            <w:tcW w:w="3099" w:type="dxa"/>
            <w:gridSpan w:val="3"/>
            <w:tcBorders>
              <w:top w:val="single" w:sz="4" w:space="0" w:color="auto"/>
              <w:bottom w:val="nil"/>
            </w:tcBorders>
          </w:tcPr>
          <w:p w14:paraId="5123A6AC" w14:textId="77777777" w:rsidR="0067606D" w:rsidRPr="008D03CA"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i/>
                <w:spacing w:val="4"/>
                <w:szCs w:val="20"/>
              </w:rPr>
            </w:pPr>
            <w:r w:rsidRPr="008D03CA">
              <w:rPr>
                <w:rFonts w:ascii="TradeGothic CondEighteen" w:eastAsia="Times New Roman" w:hAnsi="TradeGothic CondEighteen" w:cs="Times New Roman"/>
                <w:i/>
                <w:spacing w:val="4"/>
                <w:szCs w:val="20"/>
              </w:rPr>
              <w:t>Tabellen fortsätter på nästa sida</w:t>
            </w:r>
          </w:p>
        </w:tc>
      </w:tr>
      <w:tr w:rsidR="0067606D" w:rsidRPr="008D03CA" w14:paraId="10E544FF" w14:textId="77777777" w:rsidTr="0067606D">
        <w:tc>
          <w:tcPr>
            <w:tcW w:w="5956" w:type="dxa"/>
            <w:gridSpan w:val="2"/>
            <w:tcBorders>
              <w:top w:val="nil"/>
              <w:bottom w:val="nil"/>
            </w:tcBorders>
            <w:tcMar>
              <w:left w:w="0" w:type="dxa"/>
              <w:right w:w="0" w:type="dxa"/>
            </w:tcMar>
          </w:tcPr>
          <w:p w14:paraId="16BCDD30" w14:textId="77777777" w:rsidR="0067606D"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p>
        </w:tc>
        <w:tc>
          <w:tcPr>
            <w:tcW w:w="3099" w:type="dxa"/>
            <w:gridSpan w:val="3"/>
            <w:tcBorders>
              <w:top w:val="nil"/>
              <w:bottom w:val="nil"/>
            </w:tcBorders>
          </w:tcPr>
          <w:p w14:paraId="667E2884" w14:textId="77777777" w:rsidR="0067606D" w:rsidRPr="008D03CA"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i/>
                <w:spacing w:val="4"/>
                <w:szCs w:val="20"/>
              </w:rPr>
            </w:pPr>
          </w:p>
        </w:tc>
      </w:tr>
      <w:tr w:rsidR="0067606D" w:rsidRPr="00744E0F" w14:paraId="682F98F9" w14:textId="77777777" w:rsidTr="0067606D">
        <w:tc>
          <w:tcPr>
            <w:tcW w:w="5956" w:type="dxa"/>
            <w:gridSpan w:val="2"/>
            <w:tcBorders>
              <w:top w:val="nil"/>
              <w:bottom w:val="nil"/>
            </w:tcBorders>
            <w:tcMar>
              <w:left w:w="0" w:type="dxa"/>
              <w:right w:w="0" w:type="dxa"/>
            </w:tcMar>
          </w:tcPr>
          <w:p w14:paraId="46949379"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p>
        </w:tc>
        <w:tc>
          <w:tcPr>
            <w:tcW w:w="1033" w:type="dxa"/>
            <w:tcBorders>
              <w:top w:val="nil"/>
              <w:bottom w:val="nil"/>
            </w:tcBorders>
          </w:tcPr>
          <w:p w14:paraId="4CEA6292"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p>
        </w:tc>
        <w:tc>
          <w:tcPr>
            <w:tcW w:w="1033" w:type="dxa"/>
            <w:tcBorders>
              <w:top w:val="nil"/>
              <w:bottom w:val="nil"/>
            </w:tcBorders>
          </w:tcPr>
          <w:p w14:paraId="56D45E2B"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p>
        </w:tc>
        <w:tc>
          <w:tcPr>
            <w:tcW w:w="1033" w:type="dxa"/>
            <w:tcBorders>
              <w:top w:val="nil"/>
              <w:bottom w:val="nil"/>
            </w:tcBorders>
          </w:tcPr>
          <w:p w14:paraId="2C2D7D60"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p>
        </w:tc>
      </w:tr>
      <w:tr w:rsidR="0067606D" w:rsidRPr="00744E0F" w14:paraId="54A45554" w14:textId="77777777" w:rsidTr="0067606D">
        <w:tc>
          <w:tcPr>
            <w:tcW w:w="5956" w:type="dxa"/>
            <w:gridSpan w:val="2"/>
            <w:tcBorders>
              <w:top w:val="nil"/>
            </w:tcBorders>
            <w:tcMar>
              <w:left w:w="0" w:type="dxa"/>
              <w:right w:w="0" w:type="dxa"/>
            </w:tcMar>
          </w:tcPr>
          <w:p w14:paraId="050C8524"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b/>
                <w:i/>
                <w:spacing w:val="4"/>
                <w:szCs w:val="20"/>
              </w:rPr>
            </w:pPr>
            <w:r w:rsidRPr="00744E0F">
              <w:rPr>
                <w:rFonts w:ascii="TradeGothic CondEighteen" w:eastAsia="Times New Roman" w:hAnsi="TradeGothic CondEighteen" w:cs="Times New Roman"/>
                <w:b/>
                <w:i/>
                <w:spacing w:val="4"/>
                <w:szCs w:val="20"/>
              </w:rPr>
              <w:t xml:space="preserve">Skatteförändringar </w:t>
            </w:r>
            <w:r w:rsidRPr="00744E0F" w:rsidDel="0078333E">
              <w:rPr>
                <w:rFonts w:ascii="TradeGothic CondEighteen" w:eastAsia="Times New Roman" w:hAnsi="TradeGothic CondEighteen" w:cs="Times New Roman"/>
                <w:b/>
                <w:i/>
                <w:spacing w:val="4"/>
                <w:szCs w:val="20"/>
              </w:rPr>
              <w:t xml:space="preserve">för jobb och </w:t>
            </w:r>
            <w:r>
              <w:rPr>
                <w:rFonts w:ascii="TradeGothic CondEighteen" w:eastAsia="Times New Roman" w:hAnsi="TradeGothic CondEighteen" w:cs="Times New Roman"/>
                <w:b/>
                <w:i/>
                <w:spacing w:val="4"/>
                <w:szCs w:val="20"/>
              </w:rPr>
              <w:t xml:space="preserve">hållbar </w:t>
            </w:r>
            <w:r w:rsidRPr="00744E0F" w:rsidDel="0078333E">
              <w:rPr>
                <w:rFonts w:ascii="TradeGothic CondEighteen" w:eastAsia="Times New Roman" w:hAnsi="TradeGothic CondEighteen" w:cs="Times New Roman"/>
                <w:b/>
                <w:i/>
                <w:spacing w:val="4"/>
                <w:szCs w:val="20"/>
              </w:rPr>
              <w:t>tillväxt</w:t>
            </w:r>
          </w:p>
        </w:tc>
        <w:tc>
          <w:tcPr>
            <w:tcW w:w="1033" w:type="dxa"/>
            <w:tcBorders>
              <w:top w:val="nil"/>
            </w:tcBorders>
          </w:tcPr>
          <w:p w14:paraId="4C5C7325"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 xml:space="preserve"> </w:t>
            </w:r>
          </w:p>
        </w:tc>
        <w:tc>
          <w:tcPr>
            <w:tcW w:w="1033" w:type="dxa"/>
            <w:tcBorders>
              <w:top w:val="nil"/>
            </w:tcBorders>
          </w:tcPr>
          <w:p w14:paraId="11BA2DB5"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 xml:space="preserve"> </w:t>
            </w:r>
          </w:p>
        </w:tc>
        <w:tc>
          <w:tcPr>
            <w:tcW w:w="1033" w:type="dxa"/>
            <w:tcBorders>
              <w:top w:val="nil"/>
            </w:tcBorders>
          </w:tcPr>
          <w:p w14:paraId="2E78355F"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 xml:space="preserve"> </w:t>
            </w:r>
          </w:p>
        </w:tc>
      </w:tr>
      <w:tr w:rsidR="0067606D" w:rsidRPr="00744E0F" w14:paraId="000CBCBA" w14:textId="77777777" w:rsidTr="0067606D">
        <w:tc>
          <w:tcPr>
            <w:tcW w:w="5956" w:type="dxa"/>
            <w:gridSpan w:val="2"/>
            <w:tcMar>
              <w:left w:w="0" w:type="dxa"/>
              <w:right w:w="0" w:type="dxa"/>
            </w:tcMar>
          </w:tcPr>
          <w:p w14:paraId="3F6A4CDC"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Avskaffad värnskatt</w:t>
            </w:r>
          </w:p>
        </w:tc>
        <w:tc>
          <w:tcPr>
            <w:tcW w:w="1033" w:type="dxa"/>
          </w:tcPr>
          <w:p w14:paraId="6C13697D"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6,12</w:t>
            </w:r>
          </w:p>
        </w:tc>
        <w:tc>
          <w:tcPr>
            <w:tcW w:w="1033" w:type="dxa"/>
          </w:tcPr>
          <w:p w14:paraId="3FC2CAE2"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6,12</w:t>
            </w:r>
          </w:p>
        </w:tc>
        <w:tc>
          <w:tcPr>
            <w:tcW w:w="1033" w:type="dxa"/>
          </w:tcPr>
          <w:p w14:paraId="2EEE1E4A"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6,12</w:t>
            </w:r>
          </w:p>
        </w:tc>
      </w:tr>
      <w:tr w:rsidR="0067606D" w:rsidRPr="00744E0F" w14:paraId="20B01459" w14:textId="77777777" w:rsidTr="0067606D">
        <w:tc>
          <w:tcPr>
            <w:tcW w:w="5956" w:type="dxa"/>
            <w:gridSpan w:val="2"/>
            <w:tcMar>
              <w:left w:w="0" w:type="dxa"/>
              <w:right w:w="0" w:type="dxa"/>
            </w:tcMar>
          </w:tcPr>
          <w:p w14:paraId="03B0D5C2"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Ingångsavdrag</w:t>
            </w:r>
            <w:r>
              <w:rPr>
                <w:rFonts w:ascii="TradeGothic CondEighteen" w:eastAsia="Times New Roman" w:hAnsi="TradeGothic CondEighteen" w:cs="Times New Roman"/>
                <w:spacing w:val="4"/>
                <w:szCs w:val="20"/>
              </w:rPr>
              <w:t xml:space="preserve"> </w:t>
            </w:r>
            <w:r w:rsidRPr="00744E0F">
              <w:rPr>
                <w:rFonts w:ascii="TradeGothic CondEighteen" w:eastAsia="Times New Roman" w:hAnsi="TradeGothic CondEighteen" w:cs="Times New Roman"/>
                <w:spacing w:val="4"/>
                <w:szCs w:val="20"/>
              </w:rPr>
              <w:t>– sänkta arbetsgivaravgifter</w:t>
            </w:r>
          </w:p>
        </w:tc>
        <w:tc>
          <w:tcPr>
            <w:tcW w:w="1033" w:type="dxa"/>
          </w:tcPr>
          <w:p w14:paraId="32053112"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1,67</w:t>
            </w:r>
          </w:p>
        </w:tc>
        <w:tc>
          <w:tcPr>
            <w:tcW w:w="1033" w:type="dxa"/>
          </w:tcPr>
          <w:p w14:paraId="0C384C83"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4,77</w:t>
            </w:r>
          </w:p>
        </w:tc>
        <w:tc>
          <w:tcPr>
            <w:tcW w:w="1033" w:type="dxa"/>
          </w:tcPr>
          <w:p w14:paraId="66DBFE1A"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6,22</w:t>
            </w:r>
          </w:p>
        </w:tc>
      </w:tr>
      <w:tr w:rsidR="0067606D" w:rsidRPr="00744E0F" w14:paraId="5D1AFDC8" w14:textId="77777777" w:rsidTr="0067606D">
        <w:tc>
          <w:tcPr>
            <w:tcW w:w="5956" w:type="dxa"/>
            <w:gridSpan w:val="2"/>
            <w:tcMar>
              <w:left w:w="0" w:type="dxa"/>
              <w:right w:w="0" w:type="dxa"/>
            </w:tcMar>
          </w:tcPr>
          <w:p w14:paraId="1E095933"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Sänkt skatt för personer över 65 år</w:t>
            </w:r>
          </w:p>
        </w:tc>
        <w:tc>
          <w:tcPr>
            <w:tcW w:w="1033" w:type="dxa"/>
          </w:tcPr>
          <w:p w14:paraId="67AFBC36"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4,33</w:t>
            </w:r>
          </w:p>
        </w:tc>
        <w:tc>
          <w:tcPr>
            <w:tcW w:w="1033" w:type="dxa"/>
          </w:tcPr>
          <w:p w14:paraId="5BD456C8"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4,33</w:t>
            </w:r>
          </w:p>
        </w:tc>
        <w:tc>
          <w:tcPr>
            <w:tcW w:w="1033" w:type="dxa"/>
          </w:tcPr>
          <w:p w14:paraId="7C121776"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4,33</w:t>
            </w:r>
          </w:p>
        </w:tc>
      </w:tr>
      <w:tr w:rsidR="0067606D" w:rsidRPr="00744E0F" w14:paraId="56B04E29" w14:textId="77777777" w:rsidTr="0067606D">
        <w:tc>
          <w:tcPr>
            <w:tcW w:w="5956" w:type="dxa"/>
            <w:gridSpan w:val="2"/>
            <w:tcMar>
              <w:left w:w="0" w:type="dxa"/>
              <w:right w:w="0" w:type="dxa"/>
            </w:tcMar>
          </w:tcPr>
          <w:p w14:paraId="6F86BB7E"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Pr>
                <w:rFonts w:ascii="TradeGothic CondEighteen" w:eastAsia="Times New Roman" w:hAnsi="TradeGothic CondEighteen" w:cs="Times New Roman"/>
                <w:spacing w:val="4"/>
                <w:szCs w:val="20"/>
              </w:rPr>
              <w:t>S</w:t>
            </w:r>
            <w:r w:rsidRPr="00744E0F">
              <w:rPr>
                <w:rFonts w:ascii="TradeGothic CondEighteen" w:eastAsia="Times New Roman" w:hAnsi="TradeGothic CondEighteen" w:cs="Times New Roman"/>
                <w:spacing w:val="4"/>
                <w:szCs w:val="20"/>
              </w:rPr>
              <w:t xml:space="preserve">kattereduktion </w:t>
            </w:r>
            <w:r>
              <w:rPr>
                <w:rFonts w:ascii="TradeGothic CondEighteen" w:eastAsia="Times New Roman" w:hAnsi="TradeGothic CondEighteen" w:cs="Times New Roman"/>
                <w:spacing w:val="4"/>
                <w:szCs w:val="20"/>
              </w:rPr>
              <w:t>i stödområde A och B</w:t>
            </w:r>
            <w:r w:rsidRPr="005D1CD7">
              <w:rPr>
                <w:rFonts w:ascii="TradeGothic CondEighteen" w:eastAsia="Times New Roman" w:hAnsi="TradeGothic CondEighteen" w:cs="Times New Roman"/>
                <w:spacing w:val="4"/>
                <w:szCs w:val="20"/>
                <w:vertAlign w:val="superscript"/>
              </w:rPr>
              <w:t>1</w:t>
            </w:r>
          </w:p>
        </w:tc>
        <w:tc>
          <w:tcPr>
            <w:tcW w:w="1033" w:type="dxa"/>
          </w:tcPr>
          <w:p w14:paraId="1ED3C8D0"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1,35</w:t>
            </w:r>
          </w:p>
        </w:tc>
        <w:tc>
          <w:tcPr>
            <w:tcW w:w="1033" w:type="dxa"/>
          </w:tcPr>
          <w:p w14:paraId="3DCB86BD"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1,35</w:t>
            </w:r>
          </w:p>
        </w:tc>
        <w:tc>
          <w:tcPr>
            <w:tcW w:w="1033" w:type="dxa"/>
          </w:tcPr>
          <w:p w14:paraId="43FCDCD2"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1,35</w:t>
            </w:r>
          </w:p>
        </w:tc>
      </w:tr>
      <w:tr w:rsidR="0067606D" w:rsidRPr="00744E0F" w14:paraId="2D0FA389" w14:textId="77777777" w:rsidTr="0067606D">
        <w:tc>
          <w:tcPr>
            <w:tcW w:w="5956" w:type="dxa"/>
            <w:gridSpan w:val="2"/>
            <w:tcBorders>
              <w:bottom w:val="single" w:sz="6" w:space="0" w:color="auto"/>
            </w:tcBorders>
            <w:tcMar>
              <w:left w:w="0" w:type="dxa"/>
              <w:right w:w="0" w:type="dxa"/>
            </w:tcMar>
          </w:tcPr>
          <w:p w14:paraId="44B36DFC"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Skattesänkningar inom ramen för grön skatteväxling</w:t>
            </w:r>
          </w:p>
        </w:tc>
        <w:tc>
          <w:tcPr>
            <w:tcW w:w="1033" w:type="dxa"/>
            <w:tcBorders>
              <w:bottom w:val="single" w:sz="6" w:space="0" w:color="auto"/>
            </w:tcBorders>
          </w:tcPr>
          <w:p w14:paraId="328F3663"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p>
        </w:tc>
        <w:tc>
          <w:tcPr>
            <w:tcW w:w="1033" w:type="dxa"/>
            <w:tcBorders>
              <w:bottom w:val="single" w:sz="6" w:space="0" w:color="auto"/>
            </w:tcBorders>
          </w:tcPr>
          <w:p w14:paraId="3B2645A3"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3,48</w:t>
            </w:r>
          </w:p>
        </w:tc>
        <w:tc>
          <w:tcPr>
            <w:tcW w:w="1033" w:type="dxa"/>
            <w:tcBorders>
              <w:bottom w:val="single" w:sz="6" w:space="0" w:color="auto"/>
            </w:tcBorders>
          </w:tcPr>
          <w:p w14:paraId="464A579B"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3,48</w:t>
            </w:r>
          </w:p>
        </w:tc>
      </w:tr>
      <w:tr w:rsidR="0067606D" w:rsidRPr="00744E0F" w14:paraId="756D608E" w14:textId="77777777" w:rsidTr="0067606D">
        <w:tc>
          <w:tcPr>
            <w:tcW w:w="5956" w:type="dxa"/>
            <w:gridSpan w:val="2"/>
            <w:tcBorders>
              <w:top w:val="nil"/>
            </w:tcBorders>
            <w:tcMar>
              <w:left w:w="0" w:type="dxa"/>
              <w:right w:w="0" w:type="dxa"/>
            </w:tcMar>
            <w:vAlign w:val="center"/>
          </w:tcPr>
          <w:p w14:paraId="4C018A86"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Pr>
                <w:rFonts w:ascii="TradeGothic CondEighteen" w:hAnsi="TradeGothic CondEighteen" w:cs="Calibri"/>
                <w:color w:val="000000"/>
                <w:szCs w:val="16"/>
              </w:rPr>
              <w:t xml:space="preserve">Höjt tak för uppskov vid försäljning av privatbostad </w:t>
            </w:r>
          </w:p>
        </w:tc>
        <w:tc>
          <w:tcPr>
            <w:tcW w:w="1033" w:type="dxa"/>
            <w:tcBorders>
              <w:top w:val="nil"/>
            </w:tcBorders>
            <w:vAlign w:val="center"/>
          </w:tcPr>
          <w:p w14:paraId="722C02A7"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Pr>
                <w:rFonts w:ascii="TradeGothic CondEighteen" w:hAnsi="TradeGothic CondEighteen" w:cs="Calibri"/>
                <w:color w:val="000000"/>
                <w:szCs w:val="16"/>
              </w:rPr>
              <w:t>0,50</w:t>
            </w:r>
          </w:p>
        </w:tc>
        <w:tc>
          <w:tcPr>
            <w:tcW w:w="1033" w:type="dxa"/>
            <w:tcBorders>
              <w:top w:val="nil"/>
            </w:tcBorders>
            <w:vAlign w:val="center"/>
          </w:tcPr>
          <w:p w14:paraId="1D6EC7EA"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Pr>
                <w:rFonts w:ascii="TradeGothic CondEighteen" w:hAnsi="TradeGothic CondEighteen" w:cs="Calibri"/>
                <w:color w:val="000000"/>
                <w:szCs w:val="16"/>
              </w:rPr>
              <w:t>0,90</w:t>
            </w:r>
          </w:p>
        </w:tc>
        <w:tc>
          <w:tcPr>
            <w:tcW w:w="1033" w:type="dxa"/>
            <w:tcBorders>
              <w:top w:val="nil"/>
            </w:tcBorders>
            <w:vAlign w:val="center"/>
          </w:tcPr>
          <w:p w14:paraId="3DF8309A"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Pr>
                <w:rFonts w:ascii="TradeGothic CondEighteen" w:hAnsi="TradeGothic CondEighteen" w:cs="Calibri"/>
                <w:color w:val="000000"/>
                <w:szCs w:val="16"/>
              </w:rPr>
              <w:t>1,00</w:t>
            </w:r>
          </w:p>
        </w:tc>
      </w:tr>
      <w:tr w:rsidR="0067606D" w:rsidRPr="00744E0F" w14:paraId="28554700" w14:textId="77777777" w:rsidTr="0067606D">
        <w:tc>
          <w:tcPr>
            <w:tcW w:w="5956" w:type="dxa"/>
            <w:gridSpan w:val="2"/>
            <w:tcMar>
              <w:left w:w="0" w:type="dxa"/>
              <w:right w:w="0" w:type="dxa"/>
            </w:tcMar>
          </w:tcPr>
          <w:p w14:paraId="001E14E9"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Höjt FoU-avdrag</w:t>
            </w:r>
          </w:p>
        </w:tc>
        <w:tc>
          <w:tcPr>
            <w:tcW w:w="1033" w:type="dxa"/>
          </w:tcPr>
          <w:p w14:paraId="1D14E2B9"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0,50</w:t>
            </w:r>
          </w:p>
        </w:tc>
        <w:tc>
          <w:tcPr>
            <w:tcW w:w="1033" w:type="dxa"/>
          </w:tcPr>
          <w:p w14:paraId="454A8FE7"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0,67</w:t>
            </w:r>
          </w:p>
        </w:tc>
        <w:tc>
          <w:tcPr>
            <w:tcW w:w="1033" w:type="dxa"/>
          </w:tcPr>
          <w:p w14:paraId="587F57B9"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0,67</w:t>
            </w:r>
          </w:p>
        </w:tc>
      </w:tr>
      <w:tr w:rsidR="0067606D" w:rsidRPr="00744E0F" w14:paraId="47384DE7" w14:textId="77777777" w:rsidTr="0067606D">
        <w:tc>
          <w:tcPr>
            <w:tcW w:w="5956" w:type="dxa"/>
            <w:gridSpan w:val="2"/>
            <w:tcMar>
              <w:left w:w="0" w:type="dxa"/>
              <w:right w:w="0" w:type="dxa"/>
            </w:tcMar>
          </w:tcPr>
          <w:p w14:paraId="6A9188F7"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 xml:space="preserve">Justerad skatt på drivmedel </w:t>
            </w:r>
          </w:p>
        </w:tc>
        <w:tc>
          <w:tcPr>
            <w:tcW w:w="1033" w:type="dxa"/>
          </w:tcPr>
          <w:p w14:paraId="6C404DE2"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0,90</w:t>
            </w:r>
          </w:p>
        </w:tc>
        <w:tc>
          <w:tcPr>
            <w:tcW w:w="1033" w:type="dxa"/>
          </w:tcPr>
          <w:p w14:paraId="79F8D55A"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0,81</w:t>
            </w:r>
          </w:p>
        </w:tc>
        <w:tc>
          <w:tcPr>
            <w:tcW w:w="1033" w:type="dxa"/>
          </w:tcPr>
          <w:p w14:paraId="5A1DE072"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0,81</w:t>
            </w:r>
          </w:p>
        </w:tc>
      </w:tr>
      <w:tr w:rsidR="0067606D" w:rsidRPr="00744E0F" w14:paraId="6EB41B9A" w14:textId="77777777" w:rsidTr="0067606D">
        <w:tc>
          <w:tcPr>
            <w:tcW w:w="5956" w:type="dxa"/>
            <w:gridSpan w:val="2"/>
            <w:tcBorders>
              <w:bottom w:val="single" w:sz="12" w:space="0" w:color="auto"/>
            </w:tcBorders>
            <w:tcMar>
              <w:left w:w="0" w:type="dxa"/>
              <w:right w:w="0" w:type="dxa"/>
            </w:tcMar>
          </w:tcPr>
          <w:p w14:paraId="5611849D"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Övriga skattesänkningar</w:t>
            </w:r>
          </w:p>
        </w:tc>
        <w:tc>
          <w:tcPr>
            <w:tcW w:w="1033" w:type="dxa"/>
            <w:tcBorders>
              <w:bottom w:val="single" w:sz="12" w:space="0" w:color="auto"/>
            </w:tcBorders>
            <w:vAlign w:val="center"/>
          </w:tcPr>
          <w:p w14:paraId="791951E0"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Pr>
                <w:rFonts w:ascii="TradeGothic CondEighteen" w:hAnsi="TradeGothic CondEighteen" w:cs="Calibri"/>
                <w:color w:val="000000"/>
                <w:szCs w:val="16"/>
              </w:rPr>
              <w:t>0,62</w:t>
            </w:r>
          </w:p>
        </w:tc>
        <w:tc>
          <w:tcPr>
            <w:tcW w:w="1033" w:type="dxa"/>
            <w:tcBorders>
              <w:bottom w:val="single" w:sz="12" w:space="0" w:color="auto"/>
            </w:tcBorders>
            <w:vAlign w:val="center"/>
          </w:tcPr>
          <w:p w14:paraId="5B66EC38"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Del="00DD5AB2">
              <w:rPr>
                <w:rFonts w:ascii="TradeGothic CondEighteen" w:hAnsi="TradeGothic CondEighteen" w:cs="Calibri"/>
                <w:color w:val="000000"/>
                <w:szCs w:val="16"/>
              </w:rPr>
              <w:t>0</w:t>
            </w:r>
            <w:r w:rsidDel="00BD35B9">
              <w:rPr>
                <w:rFonts w:ascii="TradeGothic CondEighteen" w:hAnsi="TradeGothic CondEighteen" w:cs="Calibri"/>
                <w:color w:val="000000"/>
                <w:szCs w:val="16"/>
              </w:rPr>
              <w:t>,</w:t>
            </w:r>
            <w:r w:rsidDel="00DD5AB2">
              <w:rPr>
                <w:rFonts w:ascii="TradeGothic CondEighteen" w:hAnsi="TradeGothic CondEighteen" w:cs="Calibri"/>
                <w:color w:val="000000"/>
                <w:szCs w:val="16"/>
              </w:rPr>
              <w:t>4</w:t>
            </w:r>
            <w:r w:rsidDel="00BD35B9">
              <w:rPr>
                <w:rFonts w:ascii="TradeGothic CondEighteen" w:hAnsi="TradeGothic CondEighteen" w:cs="Calibri"/>
                <w:color w:val="000000"/>
                <w:szCs w:val="16"/>
              </w:rPr>
              <w:t>4</w:t>
            </w:r>
          </w:p>
        </w:tc>
        <w:tc>
          <w:tcPr>
            <w:tcW w:w="1033" w:type="dxa"/>
            <w:tcBorders>
              <w:bottom w:val="single" w:sz="12" w:space="0" w:color="auto"/>
            </w:tcBorders>
            <w:vAlign w:val="center"/>
          </w:tcPr>
          <w:p w14:paraId="16810546"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Del="00DD5AB2">
              <w:rPr>
                <w:rFonts w:ascii="TradeGothic CondEighteen" w:hAnsi="TradeGothic CondEighteen" w:cs="Calibri"/>
                <w:color w:val="000000"/>
                <w:szCs w:val="16"/>
              </w:rPr>
              <w:t>0</w:t>
            </w:r>
            <w:r w:rsidDel="00BD35B9">
              <w:rPr>
                <w:rFonts w:ascii="TradeGothic CondEighteen" w:hAnsi="TradeGothic CondEighteen" w:cs="Calibri"/>
                <w:color w:val="000000"/>
                <w:szCs w:val="16"/>
              </w:rPr>
              <w:t>,27</w:t>
            </w:r>
          </w:p>
        </w:tc>
      </w:tr>
      <w:tr w:rsidR="0067606D" w:rsidRPr="00744E0F" w14:paraId="43680DF9" w14:textId="77777777" w:rsidTr="0067606D">
        <w:tc>
          <w:tcPr>
            <w:tcW w:w="5956" w:type="dxa"/>
            <w:gridSpan w:val="2"/>
            <w:tcBorders>
              <w:bottom w:val="single" w:sz="12" w:space="0" w:color="auto"/>
            </w:tcBorders>
            <w:tcMar>
              <w:left w:w="0" w:type="dxa"/>
              <w:right w:w="0" w:type="dxa"/>
            </w:tcMar>
          </w:tcPr>
          <w:p w14:paraId="0E93E699"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b/>
                <w:spacing w:val="4"/>
                <w:szCs w:val="20"/>
              </w:rPr>
            </w:pPr>
            <w:r w:rsidRPr="00744E0F">
              <w:rPr>
                <w:rFonts w:ascii="TradeGothic CondEighteen" w:eastAsia="Times New Roman" w:hAnsi="TradeGothic CondEighteen" w:cs="Times New Roman"/>
                <w:b/>
                <w:spacing w:val="4"/>
                <w:szCs w:val="20"/>
              </w:rPr>
              <w:t>Summa reformer</w:t>
            </w:r>
          </w:p>
        </w:tc>
        <w:tc>
          <w:tcPr>
            <w:tcW w:w="1033" w:type="dxa"/>
            <w:tcBorders>
              <w:bottom w:val="single" w:sz="12" w:space="0" w:color="auto"/>
            </w:tcBorders>
          </w:tcPr>
          <w:p w14:paraId="5B02349A"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b/>
                <w:spacing w:val="4"/>
                <w:szCs w:val="20"/>
              </w:rPr>
            </w:pPr>
            <w:r w:rsidRPr="00744E0F">
              <w:rPr>
                <w:rFonts w:ascii="TradeGothic CondEighteen" w:eastAsia="Times New Roman" w:hAnsi="TradeGothic CondEighteen" w:cs="Times New Roman"/>
                <w:b/>
                <w:spacing w:val="4"/>
                <w:szCs w:val="20"/>
              </w:rPr>
              <w:t>29,61</w:t>
            </w:r>
          </w:p>
        </w:tc>
        <w:tc>
          <w:tcPr>
            <w:tcW w:w="1033" w:type="dxa"/>
            <w:tcBorders>
              <w:bottom w:val="single" w:sz="12" w:space="0" w:color="auto"/>
            </w:tcBorders>
          </w:tcPr>
          <w:p w14:paraId="7EA8DA8C"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b/>
                <w:spacing w:val="4"/>
                <w:szCs w:val="20"/>
              </w:rPr>
            </w:pPr>
            <w:r w:rsidRPr="00744E0F">
              <w:rPr>
                <w:rFonts w:ascii="TradeGothic CondEighteen" w:eastAsia="Times New Roman" w:hAnsi="TradeGothic CondEighteen" w:cs="Times New Roman"/>
                <w:b/>
                <w:spacing w:val="4"/>
                <w:szCs w:val="20"/>
              </w:rPr>
              <w:t>3</w:t>
            </w:r>
            <w:r>
              <w:rPr>
                <w:rFonts w:ascii="TradeGothic CondEighteen" w:eastAsia="Times New Roman" w:hAnsi="TradeGothic CondEighteen" w:cs="Times New Roman"/>
                <w:b/>
                <w:spacing w:val="4"/>
                <w:szCs w:val="20"/>
              </w:rPr>
              <w:t>8</w:t>
            </w:r>
            <w:r w:rsidRPr="00744E0F">
              <w:rPr>
                <w:rFonts w:ascii="TradeGothic CondEighteen" w:eastAsia="Times New Roman" w:hAnsi="TradeGothic CondEighteen" w:cs="Times New Roman"/>
                <w:b/>
                <w:spacing w:val="4"/>
                <w:szCs w:val="20"/>
              </w:rPr>
              <w:t>,</w:t>
            </w:r>
            <w:r>
              <w:rPr>
                <w:rFonts w:ascii="TradeGothic CondEighteen" w:eastAsia="Times New Roman" w:hAnsi="TradeGothic CondEighteen" w:cs="Times New Roman"/>
                <w:b/>
                <w:spacing w:val="4"/>
                <w:szCs w:val="20"/>
              </w:rPr>
              <w:t>5</w:t>
            </w:r>
            <w:r w:rsidRPr="00744E0F">
              <w:rPr>
                <w:rFonts w:ascii="TradeGothic CondEighteen" w:eastAsia="Times New Roman" w:hAnsi="TradeGothic CondEighteen" w:cs="Times New Roman"/>
                <w:b/>
                <w:spacing w:val="4"/>
                <w:szCs w:val="20"/>
              </w:rPr>
              <w:t>7</w:t>
            </w:r>
          </w:p>
        </w:tc>
        <w:tc>
          <w:tcPr>
            <w:tcW w:w="1033" w:type="dxa"/>
            <w:tcBorders>
              <w:bottom w:val="single" w:sz="12" w:space="0" w:color="auto"/>
            </w:tcBorders>
          </w:tcPr>
          <w:p w14:paraId="2ED52E90"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b/>
                <w:spacing w:val="4"/>
                <w:szCs w:val="20"/>
              </w:rPr>
            </w:pPr>
            <w:r w:rsidRPr="00744E0F">
              <w:rPr>
                <w:rFonts w:ascii="TradeGothic CondEighteen" w:eastAsia="Times New Roman" w:hAnsi="TradeGothic CondEighteen" w:cs="Times New Roman"/>
                <w:b/>
                <w:spacing w:val="4"/>
                <w:szCs w:val="20"/>
              </w:rPr>
              <w:t>4</w:t>
            </w:r>
            <w:r>
              <w:rPr>
                <w:rFonts w:ascii="TradeGothic CondEighteen" w:eastAsia="Times New Roman" w:hAnsi="TradeGothic CondEighteen" w:cs="Times New Roman"/>
                <w:b/>
                <w:spacing w:val="4"/>
                <w:szCs w:val="20"/>
              </w:rPr>
              <w:t>6</w:t>
            </w:r>
            <w:r w:rsidRPr="00744E0F">
              <w:rPr>
                <w:rFonts w:ascii="TradeGothic CondEighteen" w:eastAsia="Times New Roman" w:hAnsi="TradeGothic CondEighteen" w:cs="Times New Roman"/>
                <w:b/>
                <w:spacing w:val="4"/>
                <w:szCs w:val="20"/>
              </w:rPr>
              <w:t>,89</w:t>
            </w:r>
          </w:p>
        </w:tc>
      </w:tr>
      <w:tr w:rsidR="0067606D" w:rsidRPr="00744E0F" w14:paraId="0296B4CF" w14:textId="77777777" w:rsidTr="0067606D">
        <w:tc>
          <w:tcPr>
            <w:tcW w:w="5956" w:type="dxa"/>
            <w:gridSpan w:val="2"/>
            <w:tcBorders>
              <w:top w:val="single" w:sz="12" w:space="0" w:color="auto"/>
            </w:tcBorders>
            <w:tcMar>
              <w:left w:w="0" w:type="dxa"/>
              <w:right w:w="0" w:type="dxa"/>
            </w:tcMar>
            <w:vAlign w:val="center"/>
          </w:tcPr>
          <w:p w14:paraId="09ECE420"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b/>
                <w:bCs/>
                <w:color w:val="000000"/>
                <w:spacing w:val="4"/>
                <w:szCs w:val="16"/>
              </w:rPr>
              <w:t>Finansiering</w:t>
            </w:r>
          </w:p>
        </w:tc>
        <w:tc>
          <w:tcPr>
            <w:tcW w:w="1033" w:type="dxa"/>
            <w:tcBorders>
              <w:top w:val="single" w:sz="12" w:space="0" w:color="auto"/>
            </w:tcBorders>
          </w:tcPr>
          <w:p w14:paraId="5FF84ADB"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p>
        </w:tc>
        <w:tc>
          <w:tcPr>
            <w:tcW w:w="1033" w:type="dxa"/>
            <w:tcBorders>
              <w:top w:val="single" w:sz="12" w:space="0" w:color="auto"/>
            </w:tcBorders>
          </w:tcPr>
          <w:p w14:paraId="535CAC58"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p>
        </w:tc>
        <w:tc>
          <w:tcPr>
            <w:tcW w:w="1033" w:type="dxa"/>
            <w:tcBorders>
              <w:top w:val="single" w:sz="12" w:space="0" w:color="auto"/>
            </w:tcBorders>
          </w:tcPr>
          <w:p w14:paraId="254C7E51"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p>
        </w:tc>
      </w:tr>
      <w:tr w:rsidR="0067606D" w:rsidRPr="00744E0F" w14:paraId="1FE53673" w14:textId="77777777" w:rsidTr="0067606D">
        <w:tc>
          <w:tcPr>
            <w:tcW w:w="5956" w:type="dxa"/>
            <w:gridSpan w:val="2"/>
            <w:tcMar>
              <w:left w:w="0" w:type="dxa"/>
              <w:right w:w="0" w:type="dxa"/>
            </w:tcMar>
            <w:vAlign w:val="center"/>
          </w:tcPr>
          <w:p w14:paraId="6AA31255"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b/>
                <w:bCs/>
                <w:i/>
                <w:iCs/>
                <w:color w:val="000000"/>
                <w:spacing w:val="4"/>
                <w:szCs w:val="16"/>
              </w:rPr>
              <w:t>Inkomstökningar</w:t>
            </w:r>
          </w:p>
        </w:tc>
        <w:tc>
          <w:tcPr>
            <w:tcW w:w="1033" w:type="dxa"/>
          </w:tcPr>
          <w:p w14:paraId="0D033C5F"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p>
        </w:tc>
        <w:tc>
          <w:tcPr>
            <w:tcW w:w="1033" w:type="dxa"/>
          </w:tcPr>
          <w:p w14:paraId="502FCBCC"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p>
        </w:tc>
        <w:tc>
          <w:tcPr>
            <w:tcW w:w="1033" w:type="dxa"/>
          </w:tcPr>
          <w:p w14:paraId="54AA2F4B"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p>
        </w:tc>
      </w:tr>
      <w:tr w:rsidR="0067606D" w:rsidRPr="00744E0F" w14:paraId="0A4C12CF" w14:textId="77777777" w:rsidTr="0067606D">
        <w:tc>
          <w:tcPr>
            <w:tcW w:w="5956" w:type="dxa"/>
            <w:gridSpan w:val="2"/>
            <w:tcMar>
              <w:left w:w="0" w:type="dxa"/>
              <w:right w:w="0" w:type="dxa"/>
            </w:tcMar>
            <w:vAlign w:val="center"/>
          </w:tcPr>
          <w:p w14:paraId="3766AA53"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Skatt på plastbärkassar</w:t>
            </w:r>
          </w:p>
        </w:tc>
        <w:tc>
          <w:tcPr>
            <w:tcW w:w="1033" w:type="dxa"/>
            <w:vAlign w:val="center"/>
          </w:tcPr>
          <w:p w14:paraId="78A1161B"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2,08</w:t>
            </w:r>
          </w:p>
        </w:tc>
        <w:tc>
          <w:tcPr>
            <w:tcW w:w="1033" w:type="dxa"/>
            <w:vAlign w:val="center"/>
          </w:tcPr>
          <w:p w14:paraId="56D9EF7C"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2,76</w:t>
            </w:r>
          </w:p>
        </w:tc>
        <w:tc>
          <w:tcPr>
            <w:tcW w:w="1033" w:type="dxa"/>
            <w:vAlign w:val="center"/>
          </w:tcPr>
          <w:p w14:paraId="01C5549F"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2,76</w:t>
            </w:r>
          </w:p>
        </w:tc>
      </w:tr>
      <w:tr w:rsidR="0067606D" w:rsidRPr="00744E0F" w14:paraId="20B4FF74" w14:textId="77777777" w:rsidTr="0067606D">
        <w:tc>
          <w:tcPr>
            <w:tcW w:w="5956" w:type="dxa"/>
            <w:gridSpan w:val="2"/>
            <w:tcMar>
              <w:left w:w="0" w:type="dxa"/>
              <w:right w:w="0" w:type="dxa"/>
            </w:tcMar>
            <w:vAlign w:val="center"/>
          </w:tcPr>
          <w:p w14:paraId="237A47C6"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Skatt på avfallsförbränning</w:t>
            </w:r>
          </w:p>
        </w:tc>
        <w:tc>
          <w:tcPr>
            <w:tcW w:w="1033" w:type="dxa"/>
            <w:vAlign w:val="center"/>
          </w:tcPr>
          <w:p w14:paraId="252046B9"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0,24</w:t>
            </w:r>
          </w:p>
        </w:tc>
        <w:tc>
          <w:tcPr>
            <w:tcW w:w="1033" w:type="dxa"/>
            <w:vAlign w:val="center"/>
          </w:tcPr>
          <w:p w14:paraId="6245DC97"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0,42</w:t>
            </w:r>
          </w:p>
        </w:tc>
        <w:tc>
          <w:tcPr>
            <w:tcW w:w="1033" w:type="dxa"/>
            <w:vAlign w:val="center"/>
          </w:tcPr>
          <w:p w14:paraId="2D2C89F3"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0,53</w:t>
            </w:r>
          </w:p>
        </w:tc>
      </w:tr>
      <w:tr w:rsidR="0067606D" w:rsidRPr="00744E0F" w14:paraId="6C8696B7" w14:textId="77777777" w:rsidTr="0067606D">
        <w:tc>
          <w:tcPr>
            <w:tcW w:w="5956" w:type="dxa"/>
            <w:gridSpan w:val="2"/>
            <w:tcMar>
              <w:left w:w="0" w:type="dxa"/>
              <w:right w:w="0" w:type="dxa"/>
            </w:tcMar>
            <w:vAlign w:val="center"/>
          </w:tcPr>
          <w:p w14:paraId="5AB8C641"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16"/>
              </w:rPr>
              <w:t>Ekonomiskt arbetsgivarbegrepp vid tillfälligt arbete i Sverige</w:t>
            </w:r>
          </w:p>
        </w:tc>
        <w:tc>
          <w:tcPr>
            <w:tcW w:w="1033" w:type="dxa"/>
            <w:vAlign w:val="center"/>
          </w:tcPr>
          <w:p w14:paraId="7D9A7F88"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p>
        </w:tc>
        <w:tc>
          <w:tcPr>
            <w:tcW w:w="1033" w:type="dxa"/>
            <w:vAlign w:val="center"/>
          </w:tcPr>
          <w:p w14:paraId="2B1B6F08"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0,70</w:t>
            </w:r>
          </w:p>
        </w:tc>
        <w:tc>
          <w:tcPr>
            <w:tcW w:w="1033" w:type="dxa"/>
            <w:vAlign w:val="center"/>
          </w:tcPr>
          <w:p w14:paraId="567F4BAA"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0,70</w:t>
            </w:r>
          </w:p>
        </w:tc>
      </w:tr>
      <w:tr w:rsidR="0067606D" w:rsidRPr="00744E0F" w14:paraId="3B5210E0" w14:textId="77777777" w:rsidTr="0067606D">
        <w:tc>
          <w:tcPr>
            <w:tcW w:w="5956" w:type="dxa"/>
            <w:gridSpan w:val="2"/>
            <w:tcMar>
              <w:left w:w="0" w:type="dxa"/>
              <w:right w:w="0" w:type="dxa"/>
            </w:tcMar>
            <w:vAlign w:val="center"/>
          </w:tcPr>
          <w:p w14:paraId="0250E225"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Calibri"/>
                <w:color w:val="000000"/>
                <w:spacing w:val="4"/>
                <w:szCs w:val="16"/>
              </w:rPr>
            </w:pPr>
            <w:r w:rsidRPr="00744E0F">
              <w:rPr>
                <w:rFonts w:ascii="TradeGothic CondEighteen" w:eastAsia="Times New Roman" w:hAnsi="TradeGothic CondEighteen" w:cs="Calibri"/>
                <w:color w:val="000000"/>
                <w:spacing w:val="4"/>
                <w:szCs w:val="16"/>
              </w:rPr>
              <w:t>Bankskatt</w:t>
            </w:r>
          </w:p>
        </w:tc>
        <w:tc>
          <w:tcPr>
            <w:tcW w:w="1033" w:type="dxa"/>
          </w:tcPr>
          <w:p w14:paraId="74005C10"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Calibri"/>
                <w:color w:val="000000"/>
                <w:spacing w:val="4"/>
                <w:szCs w:val="16"/>
              </w:rPr>
            </w:pPr>
          </w:p>
        </w:tc>
        <w:tc>
          <w:tcPr>
            <w:tcW w:w="1033" w:type="dxa"/>
          </w:tcPr>
          <w:p w14:paraId="4CD8BB9D"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Calibri"/>
                <w:color w:val="000000"/>
                <w:spacing w:val="4"/>
                <w:szCs w:val="16"/>
              </w:rPr>
            </w:pPr>
          </w:p>
        </w:tc>
        <w:tc>
          <w:tcPr>
            <w:tcW w:w="1033" w:type="dxa"/>
            <w:vAlign w:val="center"/>
          </w:tcPr>
          <w:p w14:paraId="31A252DF"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Calibri"/>
                <w:color w:val="000000"/>
                <w:spacing w:val="4"/>
                <w:szCs w:val="16"/>
              </w:rPr>
            </w:pPr>
            <w:r w:rsidRPr="00744E0F">
              <w:rPr>
                <w:rFonts w:ascii="TradeGothic CondEighteen" w:eastAsia="Times New Roman" w:hAnsi="TradeGothic CondEighteen" w:cs="Calibri"/>
                <w:color w:val="000000"/>
                <w:spacing w:val="4"/>
                <w:szCs w:val="16"/>
              </w:rPr>
              <w:t>5,00</w:t>
            </w:r>
          </w:p>
        </w:tc>
      </w:tr>
      <w:tr w:rsidR="0067606D" w:rsidRPr="00744E0F" w14:paraId="2033BB2C" w14:textId="77777777" w:rsidTr="0067606D">
        <w:tc>
          <w:tcPr>
            <w:tcW w:w="5956" w:type="dxa"/>
            <w:gridSpan w:val="2"/>
            <w:tcMar>
              <w:left w:w="0" w:type="dxa"/>
              <w:right w:w="0" w:type="dxa"/>
            </w:tcMar>
            <w:vAlign w:val="center"/>
          </w:tcPr>
          <w:p w14:paraId="565E2F60"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Övriga inkomstökningar</w:t>
            </w:r>
          </w:p>
        </w:tc>
        <w:tc>
          <w:tcPr>
            <w:tcW w:w="1033" w:type="dxa"/>
            <w:vAlign w:val="center"/>
          </w:tcPr>
          <w:p w14:paraId="764C5315"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0,13</w:t>
            </w:r>
          </w:p>
        </w:tc>
        <w:tc>
          <w:tcPr>
            <w:tcW w:w="1033" w:type="dxa"/>
            <w:vAlign w:val="center"/>
          </w:tcPr>
          <w:p w14:paraId="691C4B55"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0,42</w:t>
            </w:r>
          </w:p>
        </w:tc>
        <w:tc>
          <w:tcPr>
            <w:tcW w:w="1033" w:type="dxa"/>
            <w:vAlign w:val="center"/>
          </w:tcPr>
          <w:p w14:paraId="7D82DBB5"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0,38</w:t>
            </w:r>
          </w:p>
        </w:tc>
      </w:tr>
      <w:tr w:rsidR="0067606D" w:rsidRPr="00744E0F" w14:paraId="4421F63D" w14:textId="77777777" w:rsidTr="0067606D">
        <w:tc>
          <w:tcPr>
            <w:tcW w:w="5956" w:type="dxa"/>
            <w:gridSpan w:val="2"/>
            <w:tcMar>
              <w:left w:w="0" w:type="dxa"/>
              <w:right w:w="0" w:type="dxa"/>
            </w:tcMar>
            <w:vAlign w:val="center"/>
          </w:tcPr>
          <w:p w14:paraId="7BA049BE"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b/>
                <w:bCs/>
                <w:i/>
                <w:iCs/>
                <w:color w:val="000000"/>
                <w:spacing w:val="4"/>
                <w:szCs w:val="16"/>
              </w:rPr>
              <w:t>Utgiftsminskningar</w:t>
            </w:r>
          </w:p>
        </w:tc>
        <w:tc>
          <w:tcPr>
            <w:tcW w:w="1033" w:type="dxa"/>
            <w:vAlign w:val="center"/>
          </w:tcPr>
          <w:p w14:paraId="4F39F828"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p>
        </w:tc>
        <w:tc>
          <w:tcPr>
            <w:tcW w:w="1033" w:type="dxa"/>
            <w:vAlign w:val="center"/>
          </w:tcPr>
          <w:p w14:paraId="7DF1F35D"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p>
        </w:tc>
        <w:tc>
          <w:tcPr>
            <w:tcW w:w="1033" w:type="dxa"/>
            <w:vAlign w:val="center"/>
          </w:tcPr>
          <w:p w14:paraId="46123903"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p>
        </w:tc>
      </w:tr>
      <w:tr w:rsidR="0067606D" w:rsidRPr="00744E0F" w14:paraId="09B5C104" w14:textId="77777777" w:rsidTr="0067606D">
        <w:tc>
          <w:tcPr>
            <w:tcW w:w="5956" w:type="dxa"/>
            <w:gridSpan w:val="2"/>
            <w:tcMar>
              <w:left w:w="0" w:type="dxa"/>
              <w:right w:w="0" w:type="dxa"/>
            </w:tcMar>
            <w:vAlign w:val="center"/>
          </w:tcPr>
          <w:p w14:paraId="65F06D4E"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Omfördelning av bidrag inom utbildningsområdet</w:t>
            </w:r>
          </w:p>
        </w:tc>
        <w:tc>
          <w:tcPr>
            <w:tcW w:w="1033" w:type="dxa"/>
            <w:vAlign w:val="center"/>
          </w:tcPr>
          <w:p w14:paraId="539E3FCC"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2,12</w:t>
            </w:r>
          </w:p>
        </w:tc>
        <w:tc>
          <w:tcPr>
            <w:tcW w:w="1033" w:type="dxa"/>
            <w:vAlign w:val="center"/>
          </w:tcPr>
          <w:p w14:paraId="7902559D"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3,77</w:t>
            </w:r>
          </w:p>
        </w:tc>
        <w:tc>
          <w:tcPr>
            <w:tcW w:w="1033" w:type="dxa"/>
            <w:vAlign w:val="center"/>
          </w:tcPr>
          <w:p w14:paraId="699B6670"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3,43</w:t>
            </w:r>
          </w:p>
        </w:tc>
      </w:tr>
      <w:tr w:rsidR="0067606D" w:rsidRPr="00744E0F" w14:paraId="42D70567" w14:textId="77777777" w:rsidTr="0067606D">
        <w:tc>
          <w:tcPr>
            <w:tcW w:w="5956" w:type="dxa"/>
            <w:gridSpan w:val="2"/>
            <w:tcMar>
              <w:left w:w="0" w:type="dxa"/>
              <w:right w:w="0" w:type="dxa"/>
            </w:tcMar>
            <w:vAlign w:val="center"/>
          </w:tcPr>
          <w:p w14:paraId="1CBA6044"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 xml:space="preserve">Förlängning av tillfälliga lagen inkl. effekter på avräkningar från biståndet </w:t>
            </w:r>
          </w:p>
        </w:tc>
        <w:tc>
          <w:tcPr>
            <w:tcW w:w="1033" w:type="dxa"/>
            <w:vAlign w:val="center"/>
          </w:tcPr>
          <w:p w14:paraId="350BD1D1"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-0,32</w:t>
            </w:r>
          </w:p>
        </w:tc>
        <w:tc>
          <w:tcPr>
            <w:tcW w:w="1033" w:type="dxa"/>
            <w:vAlign w:val="center"/>
          </w:tcPr>
          <w:p w14:paraId="217D12D9"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0,29</w:t>
            </w:r>
          </w:p>
        </w:tc>
        <w:tc>
          <w:tcPr>
            <w:tcW w:w="1033" w:type="dxa"/>
            <w:vAlign w:val="center"/>
          </w:tcPr>
          <w:p w14:paraId="5648D317"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1,43</w:t>
            </w:r>
          </w:p>
        </w:tc>
      </w:tr>
      <w:tr w:rsidR="0067606D" w:rsidRPr="00744E0F" w14:paraId="500154B5" w14:textId="77777777" w:rsidTr="0067606D">
        <w:tc>
          <w:tcPr>
            <w:tcW w:w="5956" w:type="dxa"/>
            <w:gridSpan w:val="2"/>
            <w:tcMar>
              <w:left w:w="0" w:type="dxa"/>
              <w:right w:w="0" w:type="dxa"/>
            </w:tcMar>
            <w:vAlign w:val="center"/>
          </w:tcPr>
          <w:p w14:paraId="4DF71769"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Effektivare näringslivspolitik</w:t>
            </w:r>
          </w:p>
        </w:tc>
        <w:tc>
          <w:tcPr>
            <w:tcW w:w="1033" w:type="dxa"/>
            <w:vAlign w:val="center"/>
          </w:tcPr>
          <w:p w14:paraId="1B49EC91"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0,28</w:t>
            </w:r>
          </w:p>
        </w:tc>
        <w:tc>
          <w:tcPr>
            <w:tcW w:w="1033" w:type="dxa"/>
            <w:vAlign w:val="center"/>
          </w:tcPr>
          <w:p w14:paraId="7E052CD8"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0,28</w:t>
            </w:r>
          </w:p>
        </w:tc>
        <w:tc>
          <w:tcPr>
            <w:tcW w:w="1033" w:type="dxa"/>
            <w:vAlign w:val="center"/>
          </w:tcPr>
          <w:p w14:paraId="27966730"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0,28</w:t>
            </w:r>
          </w:p>
        </w:tc>
      </w:tr>
      <w:tr w:rsidR="0067606D" w:rsidRPr="00744E0F" w14:paraId="39DF82A6" w14:textId="77777777" w:rsidTr="0067606D">
        <w:tc>
          <w:tcPr>
            <w:tcW w:w="5956" w:type="dxa"/>
            <w:gridSpan w:val="2"/>
            <w:tcBorders>
              <w:bottom w:val="single" w:sz="12" w:space="0" w:color="auto"/>
            </w:tcBorders>
            <w:tcMar>
              <w:left w:w="0" w:type="dxa"/>
              <w:right w:w="0" w:type="dxa"/>
            </w:tcMar>
            <w:vAlign w:val="center"/>
          </w:tcPr>
          <w:p w14:paraId="5E1B8D67"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 xml:space="preserve">Fördelning av medel för landsbygdsproposition </w:t>
            </w:r>
          </w:p>
        </w:tc>
        <w:tc>
          <w:tcPr>
            <w:tcW w:w="1033" w:type="dxa"/>
            <w:tcBorders>
              <w:bottom w:val="single" w:sz="12" w:space="0" w:color="auto"/>
            </w:tcBorders>
            <w:vAlign w:val="center"/>
          </w:tcPr>
          <w:p w14:paraId="620C869A"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0,65</w:t>
            </w:r>
          </w:p>
        </w:tc>
        <w:tc>
          <w:tcPr>
            <w:tcW w:w="1033" w:type="dxa"/>
            <w:tcBorders>
              <w:bottom w:val="single" w:sz="12" w:space="0" w:color="auto"/>
            </w:tcBorders>
            <w:vAlign w:val="center"/>
          </w:tcPr>
          <w:p w14:paraId="1594A827"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0,30</w:t>
            </w:r>
          </w:p>
        </w:tc>
        <w:tc>
          <w:tcPr>
            <w:tcW w:w="1033" w:type="dxa"/>
            <w:tcBorders>
              <w:bottom w:val="single" w:sz="12" w:space="0" w:color="auto"/>
            </w:tcBorders>
            <w:vAlign w:val="center"/>
          </w:tcPr>
          <w:p w14:paraId="03038A5B"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0,30</w:t>
            </w:r>
          </w:p>
        </w:tc>
      </w:tr>
      <w:tr w:rsidR="0067606D" w:rsidRPr="00744E0F" w14:paraId="66529E74" w14:textId="77777777" w:rsidTr="0067606D">
        <w:tc>
          <w:tcPr>
            <w:tcW w:w="5956" w:type="dxa"/>
            <w:gridSpan w:val="2"/>
            <w:tcBorders>
              <w:top w:val="single" w:sz="12" w:space="0" w:color="auto"/>
            </w:tcBorders>
            <w:tcMar>
              <w:left w:w="0" w:type="dxa"/>
              <w:right w:w="0" w:type="dxa"/>
            </w:tcMar>
            <w:vAlign w:val="bottom"/>
          </w:tcPr>
          <w:p w14:paraId="4EA3FFFC"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b/>
                <w:spacing w:val="4"/>
                <w:szCs w:val="20"/>
              </w:rPr>
              <w:t>Summa finansiering</w:t>
            </w:r>
          </w:p>
        </w:tc>
        <w:tc>
          <w:tcPr>
            <w:tcW w:w="1033" w:type="dxa"/>
            <w:tcBorders>
              <w:top w:val="single" w:sz="12" w:space="0" w:color="auto"/>
              <w:bottom w:val="single" w:sz="12" w:space="0" w:color="auto"/>
            </w:tcBorders>
            <w:vAlign w:val="center"/>
          </w:tcPr>
          <w:p w14:paraId="04A043B0"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b/>
                <w:bCs/>
                <w:color w:val="000000"/>
                <w:spacing w:val="4"/>
                <w:szCs w:val="16"/>
              </w:rPr>
              <w:t>5,18</w:t>
            </w:r>
          </w:p>
        </w:tc>
        <w:tc>
          <w:tcPr>
            <w:tcW w:w="1033" w:type="dxa"/>
            <w:tcBorders>
              <w:top w:val="single" w:sz="12" w:space="0" w:color="auto"/>
              <w:bottom w:val="single" w:sz="12" w:space="0" w:color="auto"/>
            </w:tcBorders>
            <w:vAlign w:val="center"/>
          </w:tcPr>
          <w:p w14:paraId="135161F3"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b/>
                <w:bCs/>
                <w:color w:val="000000"/>
                <w:spacing w:val="4"/>
                <w:szCs w:val="16"/>
              </w:rPr>
              <w:t>8,93</w:t>
            </w:r>
          </w:p>
        </w:tc>
        <w:tc>
          <w:tcPr>
            <w:tcW w:w="1033" w:type="dxa"/>
            <w:tcBorders>
              <w:top w:val="single" w:sz="12" w:space="0" w:color="auto"/>
              <w:bottom w:val="single" w:sz="12" w:space="0" w:color="auto"/>
            </w:tcBorders>
            <w:vAlign w:val="center"/>
          </w:tcPr>
          <w:p w14:paraId="342764CB"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b/>
                <w:bCs/>
                <w:color w:val="000000"/>
                <w:spacing w:val="4"/>
                <w:szCs w:val="16"/>
              </w:rPr>
              <w:t>14,80</w:t>
            </w:r>
          </w:p>
        </w:tc>
      </w:tr>
      <w:tr w:rsidR="0067606D" w:rsidRPr="00744E0F" w14:paraId="59E0B1EF" w14:textId="77777777" w:rsidTr="0067606D">
        <w:tc>
          <w:tcPr>
            <w:tcW w:w="4923" w:type="dxa"/>
            <w:tcBorders>
              <w:top w:val="single" w:sz="12" w:space="0" w:color="auto"/>
            </w:tcBorders>
            <w:tcMar>
              <w:left w:w="0" w:type="dxa"/>
              <w:right w:w="0" w:type="dxa"/>
            </w:tcMar>
            <w:vAlign w:val="bottom"/>
          </w:tcPr>
          <w:p w14:paraId="0A95B8C3"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Times New Roman"/>
                <w:spacing w:val="4"/>
                <w:szCs w:val="20"/>
              </w:rPr>
              <w:t>Övrigt (netto)</w:t>
            </w:r>
          </w:p>
        </w:tc>
        <w:tc>
          <w:tcPr>
            <w:tcW w:w="1033" w:type="dxa"/>
            <w:tcBorders>
              <w:top w:val="single" w:sz="12" w:space="0" w:color="auto"/>
            </w:tcBorders>
            <w:vAlign w:val="bottom"/>
          </w:tcPr>
          <w:p w14:paraId="2CDDC48B" w14:textId="77777777" w:rsidR="0067606D" w:rsidRPr="00744E0F"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p>
        </w:tc>
        <w:tc>
          <w:tcPr>
            <w:tcW w:w="1033" w:type="dxa"/>
            <w:tcBorders>
              <w:top w:val="single" w:sz="12" w:space="0" w:color="auto"/>
            </w:tcBorders>
            <w:vAlign w:val="center"/>
          </w:tcPr>
          <w:p w14:paraId="52C9C8B5"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0,42</w:t>
            </w:r>
          </w:p>
        </w:tc>
        <w:tc>
          <w:tcPr>
            <w:tcW w:w="1033" w:type="dxa"/>
            <w:tcBorders>
              <w:top w:val="single" w:sz="12" w:space="0" w:color="auto"/>
            </w:tcBorders>
            <w:vAlign w:val="center"/>
          </w:tcPr>
          <w:p w14:paraId="2225BB25"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-0,40</w:t>
            </w:r>
          </w:p>
        </w:tc>
        <w:tc>
          <w:tcPr>
            <w:tcW w:w="1033" w:type="dxa"/>
            <w:tcBorders>
              <w:top w:val="single" w:sz="12" w:space="0" w:color="auto"/>
            </w:tcBorders>
            <w:vAlign w:val="center"/>
          </w:tcPr>
          <w:p w14:paraId="1C8949CB" w14:textId="77777777" w:rsidR="0067606D" w:rsidRPr="00744E0F"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744E0F">
              <w:rPr>
                <w:rFonts w:ascii="TradeGothic CondEighteen" w:eastAsia="Times New Roman" w:hAnsi="TradeGothic CondEighteen" w:cs="Calibri"/>
                <w:color w:val="000000"/>
                <w:spacing w:val="4"/>
                <w:szCs w:val="16"/>
              </w:rPr>
              <w:t>0,25</w:t>
            </w:r>
          </w:p>
        </w:tc>
      </w:tr>
      <w:tr w:rsidR="0067606D" w:rsidRPr="00744E0F" w14:paraId="31A97DD2" w14:textId="77777777" w:rsidTr="0067606D">
        <w:trPr>
          <w:cnfStyle w:val="010000000000" w:firstRow="0" w:lastRow="1" w:firstColumn="0" w:lastColumn="0" w:oddVBand="0" w:evenVBand="0" w:oddHBand="0" w:evenHBand="0" w:firstRowFirstColumn="0" w:firstRowLastColumn="0" w:lastRowFirstColumn="0" w:lastRowLastColumn="0"/>
        </w:trPr>
        <w:tc>
          <w:tcPr>
            <w:tcW w:w="4923" w:type="dxa"/>
            <w:tcMar>
              <w:left w:w="0" w:type="dxa"/>
              <w:right w:w="0" w:type="dxa"/>
            </w:tcMar>
            <w:vAlign w:val="bottom"/>
          </w:tcPr>
          <w:p w14:paraId="1C16F8B7" w14:textId="77777777" w:rsidR="0067606D" w:rsidRPr="005A56DC"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r w:rsidRPr="00FB5E69">
              <w:rPr>
                <w:rFonts w:ascii="TradeGothic CondEighteen" w:eastAsia="Times New Roman" w:hAnsi="TradeGothic CondEighteen" w:cs="Times New Roman"/>
                <w:spacing w:val="4"/>
                <w:szCs w:val="20"/>
              </w:rPr>
              <w:t>Effekt offentliga finanser</w:t>
            </w:r>
          </w:p>
        </w:tc>
        <w:tc>
          <w:tcPr>
            <w:tcW w:w="1033" w:type="dxa"/>
            <w:vAlign w:val="bottom"/>
          </w:tcPr>
          <w:p w14:paraId="3850449F" w14:textId="77777777" w:rsidR="0067606D" w:rsidRPr="00FB5E69" w:rsidRDefault="0067606D" w:rsidP="0067606D">
            <w:pPr>
              <w:overflowPunct w:val="0"/>
              <w:autoSpaceDE w:val="0"/>
              <w:autoSpaceDN w:val="0"/>
              <w:adjustRightInd w:val="0"/>
              <w:spacing w:before="60" w:after="20" w:line="200" w:lineRule="exact"/>
              <w:jc w:val="left"/>
              <w:textAlignment w:val="baseline"/>
              <w:rPr>
                <w:rFonts w:ascii="TradeGothic CondEighteen" w:eastAsia="Times New Roman" w:hAnsi="TradeGothic CondEighteen" w:cs="Times New Roman"/>
                <w:spacing w:val="4"/>
                <w:szCs w:val="20"/>
              </w:rPr>
            </w:pPr>
          </w:p>
        </w:tc>
        <w:tc>
          <w:tcPr>
            <w:tcW w:w="1033" w:type="dxa"/>
            <w:vAlign w:val="center"/>
          </w:tcPr>
          <w:p w14:paraId="7A654DD1" w14:textId="77777777" w:rsidR="0067606D" w:rsidRPr="005A56DC"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FB5E69">
              <w:rPr>
                <w:rFonts w:ascii="TradeGothic CondEighteen" w:eastAsia="Times New Roman" w:hAnsi="TradeGothic CondEighteen" w:cs="Calibri"/>
                <w:bCs/>
                <w:color w:val="000000"/>
                <w:spacing w:val="4"/>
                <w:szCs w:val="16"/>
              </w:rPr>
              <w:t>-24,01</w:t>
            </w:r>
          </w:p>
        </w:tc>
        <w:tc>
          <w:tcPr>
            <w:tcW w:w="1033" w:type="dxa"/>
            <w:vAlign w:val="center"/>
          </w:tcPr>
          <w:p w14:paraId="1B6744C3" w14:textId="77777777" w:rsidR="0067606D" w:rsidRPr="005A56DC"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FB5E69">
              <w:rPr>
                <w:rFonts w:ascii="TradeGothic CondEighteen" w:eastAsia="Times New Roman" w:hAnsi="TradeGothic CondEighteen" w:cs="Calibri"/>
                <w:bCs/>
                <w:color w:val="000000"/>
                <w:spacing w:val="4"/>
                <w:szCs w:val="16"/>
              </w:rPr>
              <w:t>-</w:t>
            </w:r>
            <w:r>
              <w:rPr>
                <w:rFonts w:ascii="TradeGothic CondEighteen" w:eastAsia="Times New Roman" w:hAnsi="TradeGothic CondEighteen" w:cs="Calibri"/>
                <w:bCs/>
                <w:color w:val="000000"/>
                <w:spacing w:val="4"/>
                <w:szCs w:val="16"/>
              </w:rPr>
              <w:t>30</w:t>
            </w:r>
            <w:r w:rsidRPr="00FB5E69">
              <w:rPr>
                <w:rFonts w:ascii="TradeGothic CondEighteen" w:eastAsia="Times New Roman" w:hAnsi="TradeGothic CondEighteen" w:cs="Calibri"/>
                <w:bCs/>
                <w:color w:val="000000"/>
                <w:spacing w:val="4"/>
                <w:szCs w:val="16"/>
              </w:rPr>
              <w:t>,</w:t>
            </w:r>
            <w:r>
              <w:rPr>
                <w:rFonts w:ascii="TradeGothic CondEighteen" w:eastAsia="Times New Roman" w:hAnsi="TradeGothic CondEighteen" w:cs="Calibri"/>
                <w:bCs/>
                <w:color w:val="000000"/>
                <w:spacing w:val="4"/>
                <w:szCs w:val="16"/>
              </w:rPr>
              <w:t>0</w:t>
            </w:r>
            <w:r w:rsidRPr="00FB5E69">
              <w:rPr>
                <w:rFonts w:ascii="TradeGothic CondEighteen" w:eastAsia="Times New Roman" w:hAnsi="TradeGothic CondEighteen" w:cs="Calibri"/>
                <w:bCs/>
                <w:color w:val="000000"/>
                <w:spacing w:val="4"/>
                <w:szCs w:val="16"/>
              </w:rPr>
              <w:t>4</w:t>
            </w:r>
          </w:p>
        </w:tc>
        <w:tc>
          <w:tcPr>
            <w:tcW w:w="1033" w:type="dxa"/>
            <w:vAlign w:val="center"/>
          </w:tcPr>
          <w:p w14:paraId="63C5ADCD" w14:textId="77777777" w:rsidR="0067606D" w:rsidRPr="005A56DC" w:rsidRDefault="0067606D" w:rsidP="0067606D">
            <w:pPr>
              <w:overflowPunct w:val="0"/>
              <w:autoSpaceDE w:val="0"/>
              <w:autoSpaceDN w:val="0"/>
              <w:adjustRightInd w:val="0"/>
              <w:spacing w:before="60" w:after="20" w:line="200" w:lineRule="exact"/>
              <w:jc w:val="right"/>
              <w:textAlignment w:val="baseline"/>
              <w:rPr>
                <w:rFonts w:ascii="TradeGothic CondEighteen" w:eastAsia="Times New Roman" w:hAnsi="TradeGothic CondEighteen" w:cs="Times New Roman"/>
                <w:spacing w:val="4"/>
                <w:szCs w:val="20"/>
              </w:rPr>
            </w:pPr>
            <w:r w:rsidRPr="00FB5E69">
              <w:rPr>
                <w:rFonts w:ascii="TradeGothic CondEighteen" w:eastAsia="Times New Roman" w:hAnsi="TradeGothic CondEighteen" w:cs="Calibri"/>
                <w:bCs/>
                <w:color w:val="000000"/>
                <w:spacing w:val="4"/>
                <w:szCs w:val="16"/>
              </w:rPr>
              <w:t>-3</w:t>
            </w:r>
            <w:r>
              <w:rPr>
                <w:rFonts w:ascii="TradeGothic CondEighteen" w:eastAsia="Times New Roman" w:hAnsi="TradeGothic CondEighteen" w:cs="Calibri"/>
                <w:bCs/>
                <w:color w:val="000000"/>
                <w:spacing w:val="4"/>
                <w:szCs w:val="16"/>
              </w:rPr>
              <w:t>1</w:t>
            </w:r>
            <w:r w:rsidRPr="00FB5E69">
              <w:rPr>
                <w:rFonts w:ascii="TradeGothic CondEighteen" w:eastAsia="Times New Roman" w:hAnsi="TradeGothic CondEighteen" w:cs="Calibri"/>
                <w:bCs/>
                <w:color w:val="000000"/>
                <w:spacing w:val="4"/>
                <w:szCs w:val="16"/>
              </w:rPr>
              <w:t>,83</w:t>
            </w:r>
          </w:p>
        </w:tc>
      </w:tr>
    </w:tbl>
    <w:p w14:paraId="4E4CADCA" w14:textId="77777777" w:rsidR="0067606D" w:rsidRDefault="0067606D" w:rsidP="0067606D">
      <w:pPr>
        <w:pStyle w:val="TabellFotnot"/>
      </w:pPr>
      <w:r w:rsidRPr="00D951A0">
        <w:rPr>
          <w:vertAlign w:val="superscript"/>
        </w:rPr>
        <w:t>1</w:t>
      </w:r>
      <w:r>
        <w:t xml:space="preserve"> Skattereduktioner tillkommer personer boende i kommuner som i sin helhet ingår i stödområde A eller B. </w:t>
      </w:r>
    </w:p>
    <w:p w14:paraId="6EB409AD" w14:textId="77777777" w:rsidR="0067606D" w:rsidRDefault="0067606D" w:rsidP="0067606D">
      <w:pPr>
        <w:pStyle w:val="TabellFotnot"/>
      </w:pPr>
      <w:r>
        <w:t>Källa: Egna beräkningar.</w:t>
      </w:r>
    </w:p>
    <w:p w14:paraId="0BE43640" w14:textId="77777777" w:rsidR="0067606D" w:rsidRDefault="0067606D" w:rsidP="0067606D">
      <w:pPr>
        <w:pStyle w:val="Brdtext"/>
      </w:pPr>
    </w:p>
    <w:p w14:paraId="4D01E73A" w14:textId="77777777" w:rsidR="0067606D" w:rsidRDefault="0067606D" w:rsidP="0067606D">
      <w:pPr>
        <w:pStyle w:val="Brdtextmedindrag"/>
        <w:sectPr w:rsidR="0067606D" w:rsidSect="0067606D">
          <w:headerReference w:type="even" r:id="rId79"/>
          <w:headerReference w:type="default" r:id="rId80"/>
          <w:footerReference w:type="even" r:id="rId81"/>
          <w:footerReference w:type="default" r:id="rId82"/>
          <w:footerReference w:type="first" r:id="rId83"/>
          <w:type w:val="continuous"/>
          <w:pgSz w:w="11906" w:h="16838" w:code="9"/>
          <w:pgMar w:top="1304" w:right="1871" w:bottom="1531" w:left="1021" w:header="567" w:footer="1077" w:gutter="0"/>
          <w:cols w:space="720"/>
          <w:docGrid w:linePitch="360"/>
        </w:sectPr>
      </w:pPr>
    </w:p>
    <w:p w14:paraId="5C6B5319" w14:textId="0475AC2A" w:rsidR="0067606D" w:rsidRDefault="0067606D" w:rsidP="0067606D">
      <w:pPr>
        <w:pStyle w:val="TabellRubrik"/>
      </w:pPr>
      <w:bookmarkStart w:id="12" w:name="_Toc19298963"/>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1</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2</w:t>
      </w:r>
      <w:r>
        <w:rPr>
          <w:noProof/>
        </w:rPr>
        <w:fldChar w:fldCharType="end"/>
      </w:r>
      <w:r>
        <w:rPr>
          <w:noProof/>
        </w:rPr>
        <w:tab/>
      </w:r>
      <w:r w:rsidRPr="00D951A0">
        <w:t>Redan aviserade större anslagshöjningar</w:t>
      </w:r>
      <w:bookmarkEnd w:id="12"/>
    </w:p>
    <w:p w14:paraId="1C5FD32E" w14:textId="77777777" w:rsidR="0067606D" w:rsidRDefault="0067606D" w:rsidP="0067606D">
      <w:pPr>
        <w:pStyle w:val="TabellUnderrubrik"/>
      </w:pPr>
      <w:r>
        <w:t>Miljarder kronor</w:t>
      </w:r>
    </w:p>
    <w:tbl>
      <w:tblPr>
        <w:tblW w:w="4383" w:type="dxa"/>
        <w:tblLayout w:type="fixed"/>
        <w:tblLook w:val="0460" w:firstRow="1" w:lastRow="1" w:firstColumn="0" w:lastColumn="0" w:noHBand="0" w:noVBand="1"/>
      </w:tblPr>
      <w:tblGrid>
        <w:gridCol w:w="3753"/>
        <w:gridCol w:w="630"/>
      </w:tblGrid>
      <w:tr w:rsidR="0067606D" w:rsidRPr="00D951A0" w14:paraId="411CDF52" w14:textId="77777777" w:rsidTr="00CD18BB">
        <w:tc>
          <w:tcPr>
            <w:tcW w:w="3753" w:type="dxa"/>
            <w:tcBorders>
              <w:bottom w:val="single" w:sz="12" w:space="0" w:color="auto"/>
            </w:tcBorders>
            <w:tcMar>
              <w:left w:w="0" w:type="dxa"/>
              <w:right w:w="0" w:type="dxa"/>
            </w:tcMar>
          </w:tcPr>
          <w:p w14:paraId="2335512C" w14:textId="77777777" w:rsidR="0067606D" w:rsidRPr="00D951A0" w:rsidRDefault="0067606D" w:rsidP="00CD18BB">
            <w:pPr>
              <w:pStyle w:val="TabellHuvud"/>
              <w:jc w:val="left"/>
            </w:pPr>
          </w:p>
        </w:tc>
        <w:tc>
          <w:tcPr>
            <w:tcW w:w="630" w:type="dxa"/>
            <w:tcBorders>
              <w:bottom w:val="single" w:sz="12" w:space="0" w:color="auto"/>
            </w:tcBorders>
          </w:tcPr>
          <w:p w14:paraId="4F77C712" w14:textId="77777777" w:rsidR="0067606D" w:rsidRPr="00D951A0" w:rsidRDefault="0067606D" w:rsidP="00CD18BB">
            <w:pPr>
              <w:pStyle w:val="TabellHuvud"/>
            </w:pPr>
            <w:r w:rsidRPr="00D951A0">
              <w:t>2020</w:t>
            </w:r>
          </w:p>
        </w:tc>
      </w:tr>
      <w:tr w:rsidR="0067606D" w:rsidRPr="00D951A0" w14:paraId="128D6DFE" w14:textId="77777777" w:rsidTr="00CD18BB">
        <w:tc>
          <w:tcPr>
            <w:tcW w:w="3753" w:type="dxa"/>
            <w:tcBorders>
              <w:top w:val="single" w:sz="12" w:space="0" w:color="auto"/>
              <w:bottom w:val="single" w:sz="6" w:space="0" w:color="auto"/>
            </w:tcBorders>
            <w:tcMar>
              <w:left w:w="0" w:type="dxa"/>
              <w:right w:w="0" w:type="dxa"/>
            </w:tcMar>
          </w:tcPr>
          <w:p w14:paraId="0BB02835" w14:textId="77777777" w:rsidR="0067606D" w:rsidRPr="00D951A0" w:rsidRDefault="0067606D" w:rsidP="00CD18BB">
            <w:pPr>
              <w:pStyle w:val="TabellRader"/>
              <w:jc w:val="left"/>
            </w:pPr>
            <w:r w:rsidRPr="00D951A0">
              <w:t>Mer resurser till polisen</w:t>
            </w:r>
          </w:p>
        </w:tc>
        <w:tc>
          <w:tcPr>
            <w:tcW w:w="630" w:type="dxa"/>
            <w:tcBorders>
              <w:top w:val="single" w:sz="12" w:space="0" w:color="auto"/>
              <w:bottom w:val="single" w:sz="6" w:space="0" w:color="auto"/>
            </w:tcBorders>
          </w:tcPr>
          <w:p w14:paraId="00031D73" w14:textId="77777777" w:rsidR="0067606D" w:rsidRPr="00D951A0" w:rsidRDefault="0067606D" w:rsidP="00CD18BB">
            <w:pPr>
              <w:pStyle w:val="TabellRader"/>
            </w:pPr>
            <w:r w:rsidRPr="00D951A0">
              <w:t>1,8</w:t>
            </w:r>
          </w:p>
        </w:tc>
      </w:tr>
      <w:tr w:rsidR="0067606D" w:rsidRPr="00D951A0" w14:paraId="20B1C945" w14:textId="77777777" w:rsidTr="00CD18BB">
        <w:tc>
          <w:tcPr>
            <w:tcW w:w="3753" w:type="dxa"/>
            <w:tcBorders>
              <w:top w:val="single" w:sz="6" w:space="0" w:color="auto"/>
              <w:bottom w:val="single" w:sz="6" w:space="0" w:color="auto"/>
            </w:tcBorders>
            <w:tcMar>
              <w:left w:w="0" w:type="dxa"/>
              <w:right w:w="0" w:type="dxa"/>
            </w:tcMar>
          </w:tcPr>
          <w:p w14:paraId="56C15901" w14:textId="77777777" w:rsidR="0067606D" w:rsidRPr="00D951A0" w:rsidRDefault="0067606D" w:rsidP="00CD18BB">
            <w:pPr>
              <w:pStyle w:val="TabellRader"/>
              <w:jc w:val="left"/>
            </w:pPr>
            <w:r w:rsidRPr="00D951A0">
              <w:t>Förstärkt försvar</w:t>
            </w:r>
          </w:p>
        </w:tc>
        <w:tc>
          <w:tcPr>
            <w:tcW w:w="630" w:type="dxa"/>
            <w:tcBorders>
              <w:top w:val="single" w:sz="6" w:space="0" w:color="auto"/>
              <w:bottom w:val="single" w:sz="6" w:space="0" w:color="auto"/>
            </w:tcBorders>
          </w:tcPr>
          <w:p w14:paraId="528057B6" w14:textId="77777777" w:rsidR="0067606D" w:rsidRPr="00D951A0" w:rsidRDefault="0067606D" w:rsidP="00CD18BB">
            <w:pPr>
              <w:pStyle w:val="TabellRader"/>
            </w:pPr>
            <w:r w:rsidRPr="00D951A0">
              <w:t>2,9</w:t>
            </w:r>
          </w:p>
        </w:tc>
      </w:tr>
      <w:tr w:rsidR="0067606D" w:rsidRPr="00D951A0" w14:paraId="5D94211D" w14:textId="77777777" w:rsidTr="00CD18BB">
        <w:tc>
          <w:tcPr>
            <w:tcW w:w="3753" w:type="dxa"/>
            <w:tcBorders>
              <w:top w:val="single" w:sz="6" w:space="0" w:color="auto"/>
              <w:bottom w:val="single" w:sz="6" w:space="0" w:color="auto"/>
            </w:tcBorders>
            <w:tcMar>
              <w:left w:w="0" w:type="dxa"/>
              <w:right w:w="0" w:type="dxa"/>
            </w:tcMar>
          </w:tcPr>
          <w:p w14:paraId="5F8321F9" w14:textId="77777777" w:rsidR="0067606D" w:rsidRPr="00D951A0" w:rsidRDefault="0067606D" w:rsidP="00CD18BB">
            <w:pPr>
              <w:pStyle w:val="TabellRader"/>
              <w:jc w:val="left"/>
            </w:pPr>
            <w:r w:rsidRPr="00D951A0">
              <w:t>Tillskott till kommuner och landsting</w:t>
            </w:r>
          </w:p>
        </w:tc>
        <w:tc>
          <w:tcPr>
            <w:tcW w:w="630" w:type="dxa"/>
            <w:tcBorders>
              <w:top w:val="single" w:sz="6" w:space="0" w:color="auto"/>
              <w:bottom w:val="single" w:sz="6" w:space="0" w:color="auto"/>
            </w:tcBorders>
          </w:tcPr>
          <w:p w14:paraId="44BB395B" w14:textId="77777777" w:rsidR="0067606D" w:rsidRPr="00D951A0" w:rsidRDefault="0067606D" w:rsidP="00CD18BB">
            <w:pPr>
              <w:pStyle w:val="TabellRader"/>
            </w:pPr>
            <w:r w:rsidRPr="00D951A0">
              <w:t>5,0</w:t>
            </w:r>
          </w:p>
        </w:tc>
      </w:tr>
      <w:tr w:rsidR="0067606D" w:rsidRPr="00D951A0" w14:paraId="76D9B7AB" w14:textId="77777777" w:rsidTr="00CD18BB">
        <w:tc>
          <w:tcPr>
            <w:tcW w:w="3753" w:type="dxa"/>
            <w:tcBorders>
              <w:top w:val="single" w:sz="6" w:space="0" w:color="auto"/>
              <w:bottom w:val="single" w:sz="12" w:space="0" w:color="auto"/>
            </w:tcBorders>
            <w:tcMar>
              <w:left w:w="0" w:type="dxa"/>
              <w:right w:w="0" w:type="dxa"/>
            </w:tcMar>
          </w:tcPr>
          <w:p w14:paraId="16C73333" w14:textId="77777777" w:rsidR="0067606D" w:rsidRPr="00D951A0" w:rsidRDefault="0067606D" w:rsidP="00CD18BB">
            <w:pPr>
              <w:pStyle w:val="TabellRader"/>
              <w:jc w:val="left"/>
            </w:pPr>
            <w:r w:rsidRPr="00D951A0">
              <w:t>Korta köerna i vården</w:t>
            </w:r>
          </w:p>
        </w:tc>
        <w:tc>
          <w:tcPr>
            <w:tcW w:w="630" w:type="dxa"/>
            <w:tcBorders>
              <w:top w:val="single" w:sz="6" w:space="0" w:color="auto"/>
              <w:bottom w:val="single" w:sz="12" w:space="0" w:color="auto"/>
            </w:tcBorders>
          </w:tcPr>
          <w:p w14:paraId="7303E0F3" w14:textId="77777777" w:rsidR="0067606D" w:rsidRPr="00D951A0" w:rsidRDefault="0067606D" w:rsidP="00CD18BB">
            <w:pPr>
              <w:pStyle w:val="TabellRader"/>
            </w:pPr>
            <w:r w:rsidRPr="00D951A0">
              <w:t>1,3</w:t>
            </w:r>
          </w:p>
        </w:tc>
      </w:tr>
    </w:tbl>
    <w:p w14:paraId="196822D2" w14:textId="24A2F1DA" w:rsidR="0067606D" w:rsidRDefault="0067606D" w:rsidP="0067606D">
      <w:pPr>
        <w:pStyle w:val="TabellFotnot"/>
        <w:sectPr w:rsidR="0067606D" w:rsidSect="0067606D">
          <w:headerReference w:type="even" r:id="rId84"/>
          <w:headerReference w:type="default" r:id="rId85"/>
          <w:footerReference w:type="even" r:id="rId86"/>
          <w:footerReference w:type="default" r:id="rId87"/>
          <w:footerReference w:type="first" r:id="rId88"/>
          <w:type w:val="continuous"/>
          <w:pgSz w:w="11906" w:h="16838" w:code="9"/>
          <w:pgMar w:top="1304" w:right="1871" w:bottom="1531" w:left="1021" w:header="567" w:footer="1077" w:gutter="0"/>
          <w:cols w:num="2" w:space="340"/>
          <w:docGrid w:linePitch="360"/>
        </w:sectPr>
      </w:pPr>
      <w:r w:rsidRPr="00D951A0">
        <w:t>Källa: Egna beräkningar</w:t>
      </w:r>
      <w:r>
        <w:t>.</w:t>
      </w:r>
    </w:p>
    <w:p w14:paraId="4B0C83F7" w14:textId="77777777" w:rsidR="0067606D" w:rsidRDefault="0067606D" w:rsidP="0067606D">
      <w:pPr>
        <w:pStyle w:val="Rubrik2"/>
        <w:spacing w:before="0"/>
      </w:pPr>
      <w:bookmarkStart w:id="13" w:name="_Toc19298838"/>
      <w:r>
        <w:lastRenderedPageBreak/>
        <w:t>Utsikter för svensk ekonomi</w:t>
      </w:r>
      <w:bookmarkEnd w:id="13"/>
    </w:p>
    <w:p w14:paraId="3A2F84FB" w14:textId="77777777" w:rsidR="0067606D" w:rsidRDefault="0067606D" w:rsidP="0067606D">
      <w:pPr>
        <w:pStyle w:val="Rubrik4utannumrering"/>
        <w:spacing w:before="0"/>
      </w:pPr>
      <w:r>
        <w:t xml:space="preserve">Svagare tillväxt i omvärlden </w:t>
      </w:r>
    </w:p>
    <w:p w14:paraId="4C0D5A63" w14:textId="77777777" w:rsidR="0067606D" w:rsidRDefault="0067606D" w:rsidP="0067606D">
      <w:pPr>
        <w:pStyle w:val="Brdtext"/>
      </w:pPr>
      <w:r>
        <w:t>Efter några år med en hög tillväxt i världsekonomin dämpades utvecklingen i flera ekonomier 2018. Det berodde dels på en konjunkturavmattning, dels på tillfälliga faktorer som inte var direkt kopplade till konjunkturen. Osäkerheten kring världshandeln har därtill ökat.</w:t>
      </w:r>
    </w:p>
    <w:p w14:paraId="37517390" w14:textId="762EE282" w:rsidR="0067606D" w:rsidRDefault="0067606D" w:rsidP="0067606D">
      <w:pPr>
        <w:pStyle w:val="Brdtextmedindrag"/>
      </w:pPr>
      <w:r>
        <w:t>Handelskonflikten mellan USA och Kina har trappats upp under 2019, med ytterligare höjda tullar. Detta har bidragit till att företagen blivit mindre optimistiska och att den globala industri</w:t>
      </w:r>
      <w:r>
        <w:softHyphen/>
        <w:t>produktionen och världshandeln utvecklats svagare. Samtidigt som tillväxten i export</w:t>
      </w:r>
      <w:r>
        <w:softHyphen/>
        <w:t xml:space="preserve">sektorerna har bromsat in har tjänstebranscherna uppvisat en mer stabil utveckling. Dessa branscher drivs i större utsträckning av inhemsk efterfrågan, som har gynnats av förbättrade utsikter på arbetsmarknaden i flera ekonomier. En mer långvarig nedgång i sektorer som är exportberoende kan dock på sikt leda till att även efterfrågan på tjänster minskar. </w:t>
      </w:r>
    </w:p>
    <w:p w14:paraId="4ACB2EDB" w14:textId="35C51CFA" w:rsidR="0067606D" w:rsidRDefault="0067606D" w:rsidP="0067606D">
      <w:pPr>
        <w:pStyle w:val="Brdtextmedindrag"/>
      </w:pPr>
      <w:r>
        <w:t>De mer dämpade utsikterna för världs</w:t>
      </w:r>
      <w:r>
        <w:softHyphen/>
        <w:t xml:space="preserve">ekonomin och den ökade osäkerheten har präglat de finansiella marknaderna, där kursrörelserna har varit stora. Centralbankerna i flera stora ekonomier har försökt motverka den negativa utvecklingen genom att föra en mer expansiv penningpolitik. </w:t>
      </w:r>
    </w:p>
    <w:p w14:paraId="6FD175B3" w14:textId="2B41A8F1" w:rsidR="0067606D" w:rsidRDefault="0067606D" w:rsidP="0067606D">
      <w:pPr>
        <w:pStyle w:val="Brdtextmedindrag"/>
      </w:pPr>
      <w:r>
        <w:t>Euroområdet är en exportberoende region som verkar ha drabbats särskilt hårt av avmattningen i världshandeln. Framöver väntas en svagare global efterfrågan leda till att exporten och investe</w:t>
      </w:r>
      <w:r w:rsidR="00493B47">
        <w:softHyphen/>
      </w:r>
      <w:r>
        <w:t>ringarna växer långsammare. Som en följd av att sysselsättningen ökar i en svagare takt bedöms också hushållen öka sin konsumtion lång</w:t>
      </w:r>
      <w:r>
        <w:softHyphen/>
        <w:t>sammare. Detta verkar återhållande på BNP-tillväxten i euroområdet.</w:t>
      </w:r>
    </w:p>
    <w:p w14:paraId="519D54AE" w14:textId="027AB2DC" w:rsidR="0067606D" w:rsidRDefault="0067606D" w:rsidP="0067606D">
      <w:pPr>
        <w:pStyle w:val="Brdtextmedindrag"/>
      </w:pPr>
      <w:r>
        <w:t>Formerna för Storbritanniens utträde ur EU var inte klara när regeringens prognos färdig</w:t>
      </w:r>
      <w:r>
        <w:softHyphen/>
        <w:t>ställdes. Samtidigt som regeringen har förberett sig på ett avtalslöst utträde bygger regeringens prognoser på antagandet om ett ordnat utträde. Osäkerheten om utträdet har dock medfört att företag har blivit mindre optimistiska om den framtida ekonomiska utvecklingen, vilket på kort sikt bedöms hålla tillbaka tillväxten i Storbritannien.</w:t>
      </w:r>
    </w:p>
    <w:p w14:paraId="1BC66C68" w14:textId="77777777" w:rsidR="0067606D" w:rsidRDefault="0067606D" w:rsidP="0067606D">
      <w:pPr>
        <w:pStyle w:val="Brdtextmedindrag"/>
      </w:pPr>
      <w:r>
        <w:t xml:space="preserve">Tillväxten i USA har varit stark de senaste åren, understödd av en expansiv finanspolitik och en stark utveckling på arbetsmarknaden. En </w:t>
      </w:r>
      <w:r>
        <w:t xml:space="preserve">expansiv finanspolitik stimulerar ekonomin, men riskerar samtidigt att bidra till att den redan höga offentliga skulden i USA stiger. Osäkerheten kring den pågående handelskonflikten har också bidragit till att företagen blivit mindre optimistiska, framför allt i den amerikanska exportsektorn. En ökad handelsoro, och en avtagande effekt från finanspolitiska stimulanser, bedöms leda till att tillväxten i USA successivt mattas av. </w:t>
      </w:r>
    </w:p>
    <w:p w14:paraId="2639996A" w14:textId="5BF9A497" w:rsidR="0067606D" w:rsidRDefault="0067606D" w:rsidP="0067606D">
      <w:pPr>
        <w:pStyle w:val="Brdtextmedindrag"/>
      </w:pPr>
      <w:r>
        <w:t>I den kinesiska ekonomin började tecken på en avmattning synas i slutet av 2018. En svagare inhemsk efterfrågan, och en svagare export</w:t>
      </w:r>
      <w:r>
        <w:softHyphen/>
        <w:t>utveckling till följd av handelskonflikten med USA, bidrog till detta. Kina har fört en mer expansiv finans- och penningpolitik för att stimulera ekonomin, bl.a. genom sänkta kassa</w:t>
      </w:r>
      <w:r w:rsidR="00493B47">
        <w:softHyphen/>
      </w:r>
      <w:r>
        <w:t>krav för bankerna och ökade investeringar i infrastruktur. Det väntas stimulera tillväxten på kort sikt, men kan också bidra till att skuld</w:t>
      </w:r>
      <w:r w:rsidR="00493B47">
        <w:softHyphen/>
      </w:r>
      <w:r>
        <w:t>sättningen och de finansiella obalanserna ökar på ett riskfyllt sätt.</w:t>
      </w:r>
    </w:p>
    <w:p w14:paraId="0ABF43DD" w14:textId="77777777" w:rsidR="0067606D" w:rsidRDefault="0067606D" w:rsidP="0067606D">
      <w:pPr>
        <w:pStyle w:val="Brdtextmedindrag"/>
      </w:pPr>
      <w:r>
        <w:t xml:space="preserve">Tillväxten i sammanvägd BNP i de länder som är viktiga för Sveriges utrikeshandel bedöms således mattas av 2019, för att därefter växa ungefär i linje med genomsnittet sedan 2000. </w:t>
      </w:r>
    </w:p>
    <w:p w14:paraId="669B2C48" w14:textId="77777777" w:rsidR="0067606D" w:rsidRDefault="0067606D" w:rsidP="0067606D">
      <w:pPr>
        <w:pStyle w:val="Rubrik4utannumrering"/>
      </w:pPr>
      <w:r>
        <w:t xml:space="preserve">BNP-tillväxten i svensk ekonomi mattas av </w:t>
      </w:r>
    </w:p>
    <w:p w14:paraId="69FEAC6E" w14:textId="1151DA3A" w:rsidR="0067606D" w:rsidRDefault="0067606D" w:rsidP="0067606D">
      <w:pPr>
        <w:pStyle w:val="Brdtext"/>
      </w:pPr>
      <w:r>
        <w:t>Konjunkturen har stärkts i Sverige de senaste åren och tillväxten har varit hög. Under det första halvåret 2019 mattades den inhemska efterfrågan av. Resursutnyttjandet i svensk ekonomi bedöms dock fortfarande vara högre än normalt. Framåt</w:t>
      </w:r>
      <w:r w:rsidR="00493B47">
        <w:softHyphen/>
      </w:r>
      <w:r>
        <w:t>blickande indikatorer tyder på att till</w:t>
      </w:r>
      <w:r>
        <w:softHyphen/>
        <w:t xml:space="preserve">växten blir dämpad även framöver (se </w:t>
      </w:r>
      <w:r>
        <w:fldChar w:fldCharType="begin"/>
      </w:r>
      <w:r>
        <w:instrText xml:space="preserve"> REF  _Ref19181215 \* Lower \h </w:instrText>
      </w:r>
      <w:r>
        <w:fldChar w:fldCharType="separate"/>
      </w:r>
      <w:r w:rsidR="00757DA4">
        <w:t xml:space="preserve">tabell </w:t>
      </w:r>
      <w:r w:rsidR="00757DA4">
        <w:rPr>
          <w:bCs/>
          <w:noProof/>
        </w:rPr>
        <w:t>1</w:t>
      </w:r>
      <w:r w:rsidR="00757DA4">
        <w:t>.</w:t>
      </w:r>
      <w:r w:rsidR="00757DA4">
        <w:rPr>
          <w:noProof/>
        </w:rPr>
        <w:t>3</w:t>
      </w:r>
      <w:r>
        <w:fldChar w:fldCharType="end"/>
      </w:r>
      <w:r>
        <w:t>). Den lägre tillväxten i världsekonomin, och en gradvis förstärkning av kronan, bedöms dämpa utveck</w:t>
      </w:r>
      <w:r w:rsidR="00493B47">
        <w:softHyphen/>
      </w:r>
      <w:r>
        <w:t xml:space="preserve">lingen av den svenska exporten. </w:t>
      </w:r>
    </w:p>
    <w:p w14:paraId="6A29F5D7" w14:textId="26F78791" w:rsidR="0067606D" w:rsidRDefault="0067606D" w:rsidP="0067606D">
      <w:pPr>
        <w:pStyle w:val="Brdtextmedindrag"/>
      </w:pPr>
      <w:r>
        <w:t>Antalet påbörjade bostäder väntas förbli högt i ett historiskt perspektiv, men bostadsbyggandet bedöms minska de närmaste åren. Det är delvis en följd av att det höga utbudet och den lägre prisnivån har lett till en försämrad lönsamhet. Sammantaget bedöms bostadsinvesteringarna därför minska de närmaste åren, men ligga kvar på nivåer som är högre än normalt. Även närings</w:t>
      </w:r>
      <w:r>
        <w:softHyphen/>
        <w:t>livets övriga investeringar ökar i en något</w:t>
      </w:r>
      <w:r w:rsidRPr="00161A48">
        <w:t xml:space="preserve"> </w:t>
      </w:r>
      <w:r>
        <w:t xml:space="preserve">långsammare takt framöver till följd av de mer dämpade konjunkturutsikterna. </w:t>
      </w:r>
    </w:p>
    <w:p w14:paraId="66C918F0" w14:textId="77777777" w:rsidR="0067606D" w:rsidRDefault="0067606D" w:rsidP="0067606D">
      <w:pPr>
        <w:pStyle w:val="Brdtextmedindrag"/>
      </w:pPr>
      <w:r>
        <w:t xml:space="preserve">Hushållens konsumtion utvecklades svagt 2018 och första halvåret 2019. Stabiliseringen av </w:t>
      </w:r>
      <w:r>
        <w:lastRenderedPageBreak/>
        <w:t xml:space="preserve">läget på bostadsmarknaden, och ett högt sparande bland hushållen, talar dock för att det finns utrymme för hushållen att öka sin konsumtion i en något snabbare takt 2020. </w:t>
      </w:r>
    </w:p>
    <w:p w14:paraId="4BCE953D" w14:textId="739AD057" w:rsidR="0067606D" w:rsidRDefault="0067606D" w:rsidP="0067606D">
      <w:pPr>
        <w:pStyle w:val="Brdtextmedindrag"/>
      </w:pPr>
      <w:r>
        <w:t>Som en följd av främst minskande migrations</w:t>
      </w:r>
      <w:r>
        <w:softHyphen/>
        <w:t>relaterade utgifter bedöms den offentliga konsumtionen utvecklas svagare framöver. Även de offentliga investeringarna ökar i en lång</w:t>
      </w:r>
      <w:r w:rsidR="00493B47">
        <w:softHyphen/>
      </w:r>
      <w:r>
        <w:t xml:space="preserve">sammare takt. </w:t>
      </w:r>
    </w:p>
    <w:p w14:paraId="4F402E22" w14:textId="581C74AD" w:rsidR="0067606D" w:rsidRDefault="0067606D" w:rsidP="0067606D">
      <w:pPr>
        <w:pStyle w:val="Brdtextmedindrag"/>
      </w:pPr>
      <w:r>
        <w:t>Utbudet av arbetskraft har ökat snabbt de senaste åren, vilket tillsammans med den starka konjunkturen har bidragit till en historiskt sett hög sysselsättningsgrad bland både kvinnor och män. Denna positiva utveckling har även inne</w:t>
      </w:r>
      <w:r w:rsidR="00493B47">
        <w:softHyphen/>
      </w:r>
      <w:r>
        <w:t>burit att antalet arbetade timmar ökat i snabb takt de senast åren. Sedan 2018 minskar dock inte arbetslösheten längre. Framöver väntas utveck</w:t>
      </w:r>
      <w:r>
        <w:softHyphen/>
        <w:t>lingen på arbetsmarknaden bli mer dämpad som en följd av en lägre efterfrågan på arbetskraft, men både sysselsättningsgraden och arbetskrafts</w:t>
      </w:r>
      <w:r>
        <w:softHyphen/>
        <w:t xml:space="preserve">deltagandet bedöms även fortsättningsvis ligga på mycket höga nivåer. </w:t>
      </w:r>
    </w:p>
    <w:p w14:paraId="6C36BA8C" w14:textId="52855695" w:rsidR="0067606D" w:rsidRDefault="0067606D" w:rsidP="0067606D">
      <w:pPr>
        <w:pStyle w:val="Brdtextmedindrag"/>
      </w:pPr>
      <w:r>
        <w:t>De senaste årens höga efterfrågan på arbets</w:t>
      </w:r>
      <w:r>
        <w:softHyphen/>
        <w:t>kraft har medfört att andelen arbetsgivare som upplever en brist på arbetskraft ökat kraftigt, både inom näringslivet och den offentliga sektorn. Bristen har under många år varit betydligt högre inom den offentliga sektorn och det är framför allt i kommuner och landsting som bristtalen är höga. Den senaste tiden har bristen på arbetskraft minskat, men det är fortfarande fler arbetsgivare än normalt som upplever en brist på arbetskraft.</w:t>
      </w:r>
    </w:p>
    <w:p w14:paraId="0A9F71CB" w14:textId="77777777" w:rsidR="0067606D" w:rsidRDefault="0067606D" w:rsidP="0067606D">
      <w:pPr>
        <w:pStyle w:val="Brdtextmedindrag"/>
      </w:pPr>
      <w:r>
        <w:t xml:space="preserve">Löneökningstakten har varit förhållandevis måttlig under en lång tid. De senaste årens starka konjunktur på arbetsmarknaden väntas, med viss fördröjning, leda till att löneökningarna blir något högre framöver. Att produktiviteten bedöms öka i snabbare takt understödjer detta. </w:t>
      </w:r>
    </w:p>
    <w:p w14:paraId="21DD1FA3" w14:textId="555C5713" w:rsidR="0067606D" w:rsidRDefault="0067606D" w:rsidP="0067606D">
      <w:pPr>
        <w:pStyle w:val="Brdtextmedindrag"/>
      </w:pPr>
      <w:r>
        <w:t>KPIF-inflationen, dvs. utvecklingen av konsumentprisindex med fast bostadsränta, har de senaste två åren uppgått till ca 2 procent, vilket till stor del förklaras av kraftigt stigande energipriser. Då energipriserna inte förväntas fortsätta stiga 2019 och 2020 väntas KPIF-inflationen bli lägre dessa år. Samtidigt bedöms den underliggande inflationen, mätt som KPIF exklusive energipriser, stiga gradvis till följd av det höga resursutnyttjandet. Till följd av lägre</w:t>
      </w:r>
      <w:r w:rsidRPr="00161A48">
        <w:t xml:space="preserve"> </w:t>
      </w:r>
      <w:r>
        <w:t xml:space="preserve">ränteförväntningar på de finansiella marknaderna och lägre räntor i omvärlden väntas reporäntan lämnas oförändrad 2019 och 2020. </w:t>
      </w:r>
    </w:p>
    <w:p w14:paraId="3B136E1B" w14:textId="77777777" w:rsidR="0067606D" w:rsidRDefault="0067606D" w:rsidP="0067606D">
      <w:pPr>
        <w:pStyle w:val="Brdtextmedindrag"/>
      </w:pPr>
      <w:r w:rsidRPr="007E5CA7">
        <w:t xml:space="preserve">Kronan </w:t>
      </w:r>
      <w:r>
        <w:t xml:space="preserve">har </w:t>
      </w:r>
      <w:r w:rsidRPr="007E5CA7">
        <w:t>försvaga</w:t>
      </w:r>
      <w:r>
        <w:t>t</w:t>
      </w:r>
      <w:r w:rsidRPr="007E5CA7">
        <w:t>s</w:t>
      </w:r>
      <w:r>
        <w:t xml:space="preserve"> första halvåret </w:t>
      </w:r>
      <w:r w:rsidRPr="007E5CA7">
        <w:t>2019</w:t>
      </w:r>
      <w:r>
        <w:t xml:space="preserve">, men väntas förstärkas något 2020 och gradvis återgå till historiskt mer normala nivåer. </w:t>
      </w:r>
    </w:p>
    <w:p w14:paraId="7373DCFE" w14:textId="77777777" w:rsidR="0067606D" w:rsidRPr="005D20B5" w:rsidRDefault="0067606D" w:rsidP="0067606D">
      <w:pPr>
        <w:pStyle w:val="Brdtext"/>
      </w:pPr>
    </w:p>
    <w:p w14:paraId="3EF1FEA6" w14:textId="12786C4C" w:rsidR="0067606D" w:rsidRDefault="0067606D" w:rsidP="0067606D">
      <w:pPr>
        <w:pStyle w:val="TabellRubrik"/>
      </w:pPr>
      <w:bookmarkStart w:id="14" w:name="_Ref19181215"/>
      <w:bookmarkStart w:id="15" w:name="_Toc19298964"/>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1</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3</w:t>
      </w:r>
      <w:r>
        <w:rPr>
          <w:noProof/>
        </w:rPr>
        <w:fldChar w:fldCharType="end"/>
      </w:r>
      <w:bookmarkEnd w:id="14"/>
      <w:r>
        <w:rPr>
          <w:noProof/>
        </w:rPr>
        <w:tab/>
      </w:r>
      <w:r>
        <w:t>Makroekonomiska nyckeltal</w:t>
      </w:r>
      <w:bookmarkEnd w:id="15"/>
    </w:p>
    <w:p w14:paraId="64C3023D" w14:textId="77777777" w:rsidR="0067606D" w:rsidRDefault="0067606D" w:rsidP="0067606D">
      <w:pPr>
        <w:pStyle w:val="TabellUnderrubrik"/>
      </w:pPr>
      <w:r w:rsidRPr="00161A48">
        <w:t>Procentuell förändring om inte annat anges. Utfall 2018, prognos 2019–2022</w:t>
      </w:r>
    </w:p>
    <w:tbl>
      <w:tblPr>
        <w:tblStyle w:val="RKEgentabell"/>
        <w:tblW w:w="4383" w:type="dxa"/>
        <w:tblInd w:w="0" w:type="dxa"/>
        <w:tblLayout w:type="fixed"/>
        <w:tblLook w:val="0460" w:firstRow="1" w:lastRow="1" w:firstColumn="0" w:lastColumn="0" w:noHBand="0" w:noVBand="1"/>
      </w:tblPr>
      <w:tblGrid>
        <w:gridCol w:w="1418"/>
        <w:gridCol w:w="593"/>
        <w:gridCol w:w="593"/>
        <w:gridCol w:w="593"/>
        <w:gridCol w:w="593"/>
        <w:gridCol w:w="593"/>
      </w:tblGrid>
      <w:tr w:rsidR="0067606D" w14:paraId="0031854B" w14:textId="77777777" w:rsidTr="0067606D">
        <w:trPr>
          <w:cnfStyle w:val="100000000000" w:firstRow="1" w:lastRow="0" w:firstColumn="0" w:lastColumn="0" w:oddVBand="0" w:evenVBand="0" w:oddHBand="0" w:evenHBand="0" w:firstRowFirstColumn="0" w:firstRowLastColumn="0" w:lastRowFirstColumn="0" w:lastRowLastColumn="0"/>
        </w:trPr>
        <w:tc>
          <w:tcPr>
            <w:tcW w:w="1418" w:type="dxa"/>
            <w:tcMar>
              <w:left w:w="0" w:type="dxa"/>
              <w:right w:w="0" w:type="dxa"/>
            </w:tcMar>
          </w:tcPr>
          <w:p w14:paraId="2839D97E" w14:textId="77777777" w:rsidR="0067606D" w:rsidRDefault="0067606D" w:rsidP="0067606D">
            <w:pPr>
              <w:pStyle w:val="TabellHuvud"/>
              <w:keepNext/>
              <w:keepLines/>
              <w:jc w:val="left"/>
            </w:pPr>
          </w:p>
        </w:tc>
        <w:tc>
          <w:tcPr>
            <w:tcW w:w="593" w:type="dxa"/>
          </w:tcPr>
          <w:p w14:paraId="4E598FDD" w14:textId="77777777" w:rsidR="0067606D" w:rsidRDefault="0067606D" w:rsidP="0067606D">
            <w:pPr>
              <w:pStyle w:val="TabellHuvud"/>
              <w:keepNext/>
              <w:keepLines/>
            </w:pPr>
            <w:r>
              <w:t>2018</w:t>
            </w:r>
          </w:p>
        </w:tc>
        <w:tc>
          <w:tcPr>
            <w:tcW w:w="593" w:type="dxa"/>
          </w:tcPr>
          <w:p w14:paraId="5CF0EA00" w14:textId="77777777" w:rsidR="0067606D" w:rsidRDefault="0067606D" w:rsidP="0067606D">
            <w:pPr>
              <w:pStyle w:val="TabellHuvud"/>
              <w:keepNext/>
              <w:keepLines/>
            </w:pPr>
            <w:r>
              <w:t>2019</w:t>
            </w:r>
          </w:p>
        </w:tc>
        <w:tc>
          <w:tcPr>
            <w:tcW w:w="593" w:type="dxa"/>
          </w:tcPr>
          <w:p w14:paraId="214DDE3D" w14:textId="77777777" w:rsidR="0067606D" w:rsidRDefault="0067606D" w:rsidP="0067606D">
            <w:pPr>
              <w:pStyle w:val="TabellHuvud"/>
              <w:keepNext/>
              <w:keepLines/>
            </w:pPr>
            <w:r>
              <w:t>2020</w:t>
            </w:r>
          </w:p>
        </w:tc>
        <w:tc>
          <w:tcPr>
            <w:tcW w:w="593" w:type="dxa"/>
          </w:tcPr>
          <w:p w14:paraId="435394A4" w14:textId="77777777" w:rsidR="0067606D" w:rsidRDefault="0067606D" w:rsidP="0067606D">
            <w:pPr>
              <w:pStyle w:val="TabellHuvud"/>
              <w:keepNext/>
              <w:keepLines/>
            </w:pPr>
            <w:r>
              <w:t>2021</w:t>
            </w:r>
          </w:p>
        </w:tc>
        <w:tc>
          <w:tcPr>
            <w:tcW w:w="593" w:type="dxa"/>
          </w:tcPr>
          <w:p w14:paraId="787A202E" w14:textId="77777777" w:rsidR="0067606D" w:rsidRDefault="0067606D" w:rsidP="0067606D">
            <w:pPr>
              <w:pStyle w:val="TabellHuvud"/>
              <w:keepNext/>
              <w:keepLines/>
            </w:pPr>
            <w:r>
              <w:t>2022</w:t>
            </w:r>
          </w:p>
        </w:tc>
      </w:tr>
      <w:tr w:rsidR="0067606D" w14:paraId="362FC945" w14:textId="77777777" w:rsidTr="0067606D">
        <w:tc>
          <w:tcPr>
            <w:tcW w:w="1418" w:type="dxa"/>
            <w:tcMar>
              <w:left w:w="0" w:type="dxa"/>
              <w:right w:w="0" w:type="dxa"/>
            </w:tcMar>
            <w:vAlign w:val="bottom"/>
          </w:tcPr>
          <w:p w14:paraId="06D33609" w14:textId="77777777" w:rsidR="0067606D" w:rsidRPr="005F5768" w:rsidRDefault="0067606D" w:rsidP="0067606D">
            <w:pPr>
              <w:pStyle w:val="TabellRader"/>
              <w:keepNext/>
              <w:keepLines/>
              <w:jc w:val="left"/>
              <w:rPr>
                <w:vertAlign w:val="superscript"/>
              </w:rPr>
            </w:pPr>
            <w:r>
              <w:t>BNP</w:t>
            </w:r>
            <w:r>
              <w:rPr>
                <w:vertAlign w:val="superscript"/>
              </w:rPr>
              <w:t>1</w:t>
            </w:r>
          </w:p>
        </w:tc>
        <w:tc>
          <w:tcPr>
            <w:tcW w:w="593" w:type="dxa"/>
            <w:vAlign w:val="bottom"/>
          </w:tcPr>
          <w:p w14:paraId="6FCCBC0D" w14:textId="77777777" w:rsidR="0067606D" w:rsidRDefault="0067606D" w:rsidP="0067606D">
            <w:pPr>
              <w:pStyle w:val="TabellRader"/>
              <w:keepNext/>
              <w:keepLines/>
            </w:pPr>
            <w:r>
              <w:t>2,4</w:t>
            </w:r>
          </w:p>
        </w:tc>
        <w:tc>
          <w:tcPr>
            <w:tcW w:w="593" w:type="dxa"/>
            <w:vAlign w:val="bottom"/>
          </w:tcPr>
          <w:p w14:paraId="1C574390" w14:textId="77777777" w:rsidR="0067606D" w:rsidRDefault="0067606D" w:rsidP="0067606D">
            <w:pPr>
              <w:pStyle w:val="TabellRader"/>
              <w:keepNext/>
              <w:keepLines/>
            </w:pPr>
            <w:r>
              <w:t>1,4</w:t>
            </w:r>
          </w:p>
        </w:tc>
        <w:tc>
          <w:tcPr>
            <w:tcW w:w="593" w:type="dxa"/>
            <w:vAlign w:val="bottom"/>
          </w:tcPr>
          <w:p w14:paraId="5AC7B7D0" w14:textId="77777777" w:rsidR="0067606D" w:rsidRDefault="0067606D" w:rsidP="0067606D">
            <w:pPr>
              <w:pStyle w:val="TabellRader"/>
              <w:keepNext/>
              <w:keepLines/>
            </w:pPr>
            <w:r>
              <w:t>1,4</w:t>
            </w:r>
          </w:p>
        </w:tc>
        <w:tc>
          <w:tcPr>
            <w:tcW w:w="593" w:type="dxa"/>
            <w:vAlign w:val="bottom"/>
          </w:tcPr>
          <w:p w14:paraId="3AE391DC" w14:textId="77777777" w:rsidR="0067606D" w:rsidRDefault="0067606D" w:rsidP="0067606D">
            <w:pPr>
              <w:pStyle w:val="TabellRader"/>
              <w:keepNext/>
              <w:keepLines/>
            </w:pPr>
            <w:r>
              <w:t>1,8</w:t>
            </w:r>
          </w:p>
        </w:tc>
        <w:tc>
          <w:tcPr>
            <w:tcW w:w="593" w:type="dxa"/>
            <w:vAlign w:val="bottom"/>
          </w:tcPr>
          <w:p w14:paraId="475F82F5" w14:textId="77777777" w:rsidR="0067606D" w:rsidRDefault="0067606D" w:rsidP="0067606D">
            <w:pPr>
              <w:pStyle w:val="TabellRader"/>
              <w:keepNext/>
              <w:keepLines/>
            </w:pPr>
            <w:r>
              <w:t>1,9</w:t>
            </w:r>
          </w:p>
        </w:tc>
      </w:tr>
      <w:tr w:rsidR="0067606D" w14:paraId="672B49BD" w14:textId="77777777" w:rsidTr="0067606D">
        <w:tc>
          <w:tcPr>
            <w:tcW w:w="1418" w:type="dxa"/>
            <w:tcMar>
              <w:left w:w="0" w:type="dxa"/>
              <w:right w:w="0" w:type="dxa"/>
            </w:tcMar>
            <w:vAlign w:val="bottom"/>
          </w:tcPr>
          <w:p w14:paraId="624934DB" w14:textId="77777777" w:rsidR="0067606D" w:rsidRPr="005F5768" w:rsidRDefault="0067606D" w:rsidP="0067606D">
            <w:pPr>
              <w:pStyle w:val="TabellRader"/>
              <w:keepNext/>
              <w:keepLines/>
              <w:jc w:val="left"/>
              <w:rPr>
                <w:vertAlign w:val="superscript"/>
              </w:rPr>
            </w:pPr>
            <w:r>
              <w:t>BNP, kalenderkorrigerad</w:t>
            </w:r>
            <w:r>
              <w:rPr>
                <w:vertAlign w:val="superscript"/>
              </w:rPr>
              <w:t>1</w:t>
            </w:r>
          </w:p>
        </w:tc>
        <w:tc>
          <w:tcPr>
            <w:tcW w:w="593" w:type="dxa"/>
            <w:vAlign w:val="bottom"/>
          </w:tcPr>
          <w:p w14:paraId="2D7D98C4" w14:textId="77777777" w:rsidR="0067606D" w:rsidRDefault="0067606D" w:rsidP="0067606D">
            <w:pPr>
              <w:pStyle w:val="TabellRader"/>
              <w:keepNext/>
              <w:keepLines/>
            </w:pPr>
            <w:r>
              <w:t>2,5</w:t>
            </w:r>
          </w:p>
        </w:tc>
        <w:tc>
          <w:tcPr>
            <w:tcW w:w="593" w:type="dxa"/>
            <w:vAlign w:val="bottom"/>
          </w:tcPr>
          <w:p w14:paraId="465A5D90" w14:textId="77777777" w:rsidR="0067606D" w:rsidRDefault="0067606D" w:rsidP="0067606D">
            <w:pPr>
              <w:pStyle w:val="TabellRader"/>
              <w:keepNext/>
              <w:keepLines/>
            </w:pPr>
            <w:r>
              <w:t>1,5</w:t>
            </w:r>
          </w:p>
        </w:tc>
        <w:tc>
          <w:tcPr>
            <w:tcW w:w="593" w:type="dxa"/>
            <w:vAlign w:val="bottom"/>
          </w:tcPr>
          <w:p w14:paraId="13C4264C" w14:textId="77777777" w:rsidR="0067606D" w:rsidRDefault="0067606D" w:rsidP="0067606D">
            <w:pPr>
              <w:pStyle w:val="TabellRader"/>
              <w:keepNext/>
              <w:keepLines/>
            </w:pPr>
            <w:r>
              <w:t>1,2</w:t>
            </w:r>
          </w:p>
        </w:tc>
        <w:tc>
          <w:tcPr>
            <w:tcW w:w="593" w:type="dxa"/>
            <w:vAlign w:val="bottom"/>
          </w:tcPr>
          <w:p w14:paraId="66FDE1F0" w14:textId="77777777" w:rsidR="0067606D" w:rsidRDefault="0067606D" w:rsidP="0067606D">
            <w:pPr>
              <w:pStyle w:val="TabellRader"/>
              <w:keepNext/>
              <w:keepLines/>
            </w:pPr>
            <w:r>
              <w:t>1,7</w:t>
            </w:r>
          </w:p>
        </w:tc>
        <w:tc>
          <w:tcPr>
            <w:tcW w:w="593" w:type="dxa"/>
            <w:vAlign w:val="bottom"/>
          </w:tcPr>
          <w:p w14:paraId="34D19419" w14:textId="77777777" w:rsidR="0067606D" w:rsidRDefault="0067606D" w:rsidP="0067606D">
            <w:pPr>
              <w:pStyle w:val="TabellRader"/>
              <w:keepNext/>
              <w:keepLines/>
            </w:pPr>
            <w:r>
              <w:t>2,0</w:t>
            </w:r>
          </w:p>
        </w:tc>
      </w:tr>
      <w:tr w:rsidR="0067606D" w14:paraId="1660B5FB" w14:textId="77777777" w:rsidTr="0067606D">
        <w:tc>
          <w:tcPr>
            <w:tcW w:w="1418" w:type="dxa"/>
            <w:tcMar>
              <w:left w:w="0" w:type="dxa"/>
              <w:right w:w="0" w:type="dxa"/>
            </w:tcMar>
            <w:vAlign w:val="bottom"/>
          </w:tcPr>
          <w:p w14:paraId="02B8BC85" w14:textId="77777777" w:rsidR="0067606D" w:rsidRPr="005F5768" w:rsidRDefault="0067606D" w:rsidP="0067606D">
            <w:pPr>
              <w:pStyle w:val="TabellRader"/>
              <w:keepNext/>
              <w:keepLines/>
              <w:jc w:val="left"/>
              <w:rPr>
                <w:vertAlign w:val="superscript"/>
              </w:rPr>
            </w:pPr>
            <w:r>
              <w:t>BNP-gap</w:t>
            </w:r>
            <w:r>
              <w:rPr>
                <w:vertAlign w:val="superscript"/>
              </w:rPr>
              <w:t>2</w:t>
            </w:r>
          </w:p>
        </w:tc>
        <w:tc>
          <w:tcPr>
            <w:tcW w:w="593" w:type="dxa"/>
            <w:vAlign w:val="bottom"/>
          </w:tcPr>
          <w:p w14:paraId="0424DA2A" w14:textId="77777777" w:rsidR="0067606D" w:rsidRDefault="0067606D" w:rsidP="0067606D">
            <w:pPr>
              <w:pStyle w:val="TabellRader"/>
              <w:keepNext/>
              <w:keepLines/>
            </w:pPr>
            <w:r>
              <w:t>1,2</w:t>
            </w:r>
          </w:p>
        </w:tc>
        <w:tc>
          <w:tcPr>
            <w:tcW w:w="593" w:type="dxa"/>
            <w:vAlign w:val="bottom"/>
          </w:tcPr>
          <w:p w14:paraId="14D2384E" w14:textId="77777777" w:rsidR="0067606D" w:rsidRDefault="0067606D" w:rsidP="0067606D">
            <w:pPr>
              <w:pStyle w:val="TabellRader"/>
              <w:keepNext/>
              <w:keepLines/>
            </w:pPr>
            <w:r>
              <w:t>0,9</w:t>
            </w:r>
          </w:p>
        </w:tc>
        <w:tc>
          <w:tcPr>
            <w:tcW w:w="593" w:type="dxa"/>
            <w:vAlign w:val="bottom"/>
          </w:tcPr>
          <w:p w14:paraId="5FC6D7E6" w14:textId="77777777" w:rsidR="0067606D" w:rsidRDefault="0067606D" w:rsidP="0067606D">
            <w:pPr>
              <w:pStyle w:val="TabellRader"/>
              <w:keepNext/>
              <w:keepLines/>
            </w:pPr>
            <w:r>
              <w:t>0,2</w:t>
            </w:r>
          </w:p>
        </w:tc>
        <w:tc>
          <w:tcPr>
            <w:tcW w:w="593" w:type="dxa"/>
            <w:vAlign w:val="bottom"/>
          </w:tcPr>
          <w:p w14:paraId="6A557FC3" w14:textId="77777777" w:rsidR="0067606D" w:rsidRDefault="0067606D" w:rsidP="0067606D">
            <w:pPr>
              <w:pStyle w:val="TabellRader"/>
              <w:keepNext/>
              <w:keepLines/>
            </w:pPr>
            <w:r>
              <w:t>0,0</w:t>
            </w:r>
          </w:p>
        </w:tc>
        <w:tc>
          <w:tcPr>
            <w:tcW w:w="593" w:type="dxa"/>
            <w:vAlign w:val="bottom"/>
          </w:tcPr>
          <w:p w14:paraId="6D133EE5" w14:textId="77777777" w:rsidR="0067606D" w:rsidRDefault="0067606D" w:rsidP="0067606D">
            <w:pPr>
              <w:pStyle w:val="TabellRader"/>
              <w:keepNext/>
              <w:keepLines/>
            </w:pPr>
            <w:r>
              <w:t>0,0</w:t>
            </w:r>
          </w:p>
        </w:tc>
      </w:tr>
      <w:tr w:rsidR="0067606D" w14:paraId="2AEBD059" w14:textId="77777777" w:rsidTr="0067606D">
        <w:tc>
          <w:tcPr>
            <w:tcW w:w="1418" w:type="dxa"/>
            <w:tcMar>
              <w:left w:w="0" w:type="dxa"/>
              <w:right w:w="0" w:type="dxa"/>
            </w:tcMar>
            <w:vAlign w:val="bottom"/>
          </w:tcPr>
          <w:p w14:paraId="1732091F" w14:textId="77777777" w:rsidR="0067606D" w:rsidRDefault="0067606D" w:rsidP="0067606D">
            <w:pPr>
              <w:pStyle w:val="TabellRader"/>
              <w:keepNext/>
              <w:keepLines/>
              <w:jc w:val="left"/>
            </w:pPr>
            <w:r>
              <w:t>Produktivitet</w:t>
            </w:r>
            <w:r>
              <w:rPr>
                <w:vertAlign w:val="superscript"/>
              </w:rPr>
              <w:t>3, 4</w:t>
            </w:r>
            <w:r>
              <w:t xml:space="preserve"> </w:t>
            </w:r>
          </w:p>
        </w:tc>
        <w:tc>
          <w:tcPr>
            <w:tcW w:w="593" w:type="dxa"/>
            <w:vAlign w:val="bottom"/>
          </w:tcPr>
          <w:p w14:paraId="7594A0CE" w14:textId="77777777" w:rsidR="0067606D" w:rsidRDefault="0067606D" w:rsidP="0067606D">
            <w:pPr>
              <w:pStyle w:val="TabellRader"/>
              <w:keepNext/>
              <w:keepLines/>
            </w:pPr>
            <w:r>
              <w:t>0,1</w:t>
            </w:r>
          </w:p>
        </w:tc>
        <w:tc>
          <w:tcPr>
            <w:tcW w:w="593" w:type="dxa"/>
            <w:vAlign w:val="bottom"/>
          </w:tcPr>
          <w:p w14:paraId="61EA0807" w14:textId="77777777" w:rsidR="0067606D" w:rsidRDefault="0067606D" w:rsidP="0067606D">
            <w:pPr>
              <w:pStyle w:val="TabellRader"/>
              <w:keepNext/>
              <w:keepLines/>
            </w:pPr>
            <w:r>
              <w:t>0,6</w:t>
            </w:r>
          </w:p>
        </w:tc>
        <w:tc>
          <w:tcPr>
            <w:tcW w:w="593" w:type="dxa"/>
            <w:vAlign w:val="bottom"/>
          </w:tcPr>
          <w:p w14:paraId="6A42E4DC" w14:textId="77777777" w:rsidR="0067606D" w:rsidRDefault="0067606D" w:rsidP="0067606D">
            <w:pPr>
              <w:pStyle w:val="TabellRader"/>
              <w:keepNext/>
              <w:keepLines/>
            </w:pPr>
            <w:r>
              <w:t>0,8</w:t>
            </w:r>
          </w:p>
        </w:tc>
        <w:tc>
          <w:tcPr>
            <w:tcW w:w="593" w:type="dxa"/>
            <w:vAlign w:val="bottom"/>
          </w:tcPr>
          <w:p w14:paraId="2352B07A" w14:textId="77777777" w:rsidR="0067606D" w:rsidRDefault="0067606D" w:rsidP="0067606D">
            <w:pPr>
              <w:pStyle w:val="TabellRader"/>
              <w:keepNext/>
              <w:keepLines/>
            </w:pPr>
            <w:r>
              <w:t>1,4</w:t>
            </w:r>
          </w:p>
        </w:tc>
        <w:tc>
          <w:tcPr>
            <w:tcW w:w="593" w:type="dxa"/>
            <w:vAlign w:val="bottom"/>
          </w:tcPr>
          <w:p w14:paraId="36490905" w14:textId="77777777" w:rsidR="0067606D" w:rsidRDefault="0067606D" w:rsidP="0067606D">
            <w:pPr>
              <w:pStyle w:val="TabellRader"/>
              <w:keepNext/>
              <w:keepLines/>
            </w:pPr>
            <w:r>
              <w:t>1,4</w:t>
            </w:r>
          </w:p>
        </w:tc>
      </w:tr>
      <w:tr w:rsidR="0067606D" w14:paraId="644D44DF" w14:textId="77777777" w:rsidTr="0067606D">
        <w:tc>
          <w:tcPr>
            <w:tcW w:w="1418" w:type="dxa"/>
            <w:tcMar>
              <w:left w:w="0" w:type="dxa"/>
              <w:right w:w="0" w:type="dxa"/>
            </w:tcMar>
            <w:vAlign w:val="bottom"/>
          </w:tcPr>
          <w:p w14:paraId="33A49D68" w14:textId="77777777" w:rsidR="0067606D" w:rsidRPr="00B90350" w:rsidRDefault="0067606D" w:rsidP="0067606D">
            <w:pPr>
              <w:pStyle w:val="TabellRader"/>
              <w:keepNext/>
              <w:keepLines/>
              <w:jc w:val="left"/>
              <w:rPr>
                <w:vertAlign w:val="superscript"/>
              </w:rPr>
            </w:pPr>
            <w:r>
              <w:t>Arbetade timmar</w:t>
            </w:r>
            <w:r>
              <w:rPr>
                <w:vertAlign w:val="superscript"/>
              </w:rPr>
              <w:t>4</w:t>
            </w:r>
          </w:p>
        </w:tc>
        <w:tc>
          <w:tcPr>
            <w:tcW w:w="593" w:type="dxa"/>
            <w:vAlign w:val="bottom"/>
          </w:tcPr>
          <w:p w14:paraId="4D3765AA" w14:textId="77777777" w:rsidR="0067606D" w:rsidRDefault="0067606D" w:rsidP="0067606D">
            <w:pPr>
              <w:pStyle w:val="TabellRader"/>
              <w:keepNext/>
              <w:keepLines/>
            </w:pPr>
            <w:r>
              <w:t>2,4</w:t>
            </w:r>
          </w:p>
        </w:tc>
        <w:tc>
          <w:tcPr>
            <w:tcW w:w="593" w:type="dxa"/>
            <w:vAlign w:val="bottom"/>
          </w:tcPr>
          <w:p w14:paraId="6143FE27" w14:textId="77777777" w:rsidR="0067606D" w:rsidRDefault="0067606D" w:rsidP="0067606D">
            <w:pPr>
              <w:pStyle w:val="TabellRader"/>
              <w:keepNext/>
              <w:keepLines/>
            </w:pPr>
            <w:r>
              <w:t>1,1</w:t>
            </w:r>
          </w:p>
        </w:tc>
        <w:tc>
          <w:tcPr>
            <w:tcW w:w="593" w:type="dxa"/>
            <w:vAlign w:val="bottom"/>
          </w:tcPr>
          <w:p w14:paraId="0879FE61" w14:textId="77777777" w:rsidR="0067606D" w:rsidRDefault="0067606D" w:rsidP="0067606D">
            <w:pPr>
              <w:pStyle w:val="TabellRader"/>
              <w:keepNext/>
              <w:keepLines/>
            </w:pPr>
            <w:r>
              <w:t>0,3</w:t>
            </w:r>
          </w:p>
        </w:tc>
        <w:tc>
          <w:tcPr>
            <w:tcW w:w="593" w:type="dxa"/>
            <w:vAlign w:val="bottom"/>
          </w:tcPr>
          <w:p w14:paraId="4B208B68" w14:textId="77777777" w:rsidR="0067606D" w:rsidRDefault="0067606D" w:rsidP="0067606D">
            <w:pPr>
              <w:pStyle w:val="TabellRader"/>
              <w:keepNext/>
              <w:keepLines/>
            </w:pPr>
            <w:r>
              <w:t>0,3</w:t>
            </w:r>
          </w:p>
        </w:tc>
        <w:tc>
          <w:tcPr>
            <w:tcW w:w="593" w:type="dxa"/>
            <w:vAlign w:val="bottom"/>
          </w:tcPr>
          <w:p w14:paraId="3A90E927" w14:textId="77777777" w:rsidR="0067606D" w:rsidRDefault="0067606D" w:rsidP="0067606D">
            <w:pPr>
              <w:pStyle w:val="TabellRader"/>
              <w:keepNext/>
              <w:keepLines/>
            </w:pPr>
            <w:r>
              <w:t>0,5</w:t>
            </w:r>
          </w:p>
        </w:tc>
      </w:tr>
      <w:tr w:rsidR="0067606D" w14:paraId="5050772E" w14:textId="77777777" w:rsidTr="0067606D">
        <w:tc>
          <w:tcPr>
            <w:tcW w:w="1418" w:type="dxa"/>
            <w:tcMar>
              <w:left w:w="0" w:type="dxa"/>
              <w:right w:w="0" w:type="dxa"/>
            </w:tcMar>
            <w:vAlign w:val="bottom"/>
          </w:tcPr>
          <w:p w14:paraId="035818B3" w14:textId="77777777" w:rsidR="0067606D" w:rsidRDefault="0067606D" w:rsidP="0067606D">
            <w:pPr>
              <w:pStyle w:val="TabellRader"/>
              <w:keepNext/>
              <w:keepLines/>
              <w:jc w:val="left"/>
            </w:pPr>
            <w:r>
              <w:t>Sysselsatta, 15–74 år</w:t>
            </w:r>
          </w:p>
        </w:tc>
        <w:tc>
          <w:tcPr>
            <w:tcW w:w="593" w:type="dxa"/>
            <w:vAlign w:val="bottom"/>
          </w:tcPr>
          <w:p w14:paraId="65B83DE7" w14:textId="77777777" w:rsidR="0067606D" w:rsidRDefault="0067606D" w:rsidP="0067606D">
            <w:pPr>
              <w:pStyle w:val="TabellRader"/>
              <w:keepNext/>
              <w:keepLines/>
            </w:pPr>
            <w:r>
              <w:t>1,8</w:t>
            </w:r>
          </w:p>
        </w:tc>
        <w:tc>
          <w:tcPr>
            <w:tcW w:w="593" w:type="dxa"/>
            <w:vAlign w:val="bottom"/>
          </w:tcPr>
          <w:p w14:paraId="682BAD91" w14:textId="77777777" w:rsidR="0067606D" w:rsidRDefault="0067606D" w:rsidP="0067606D">
            <w:pPr>
              <w:pStyle w:val="TabellRader"/>
              <w:keepNext/>
              <w:keepLines/>
            </w:pPr>
            <w:r>
              <w:t>0,8</w:t>
            </w:r>
          </w:p>
        </w:tc>
        <w:tc>
          <w:tcPr>
            <w:tcW w:w="593" w:type="dxa"/>
            <w:vAlign w:val="bottom"/>
          </w:tcPr>
          <w:p w14:paraId="6EAE8E08" w14:textId="77777777" w:rsidR="0067606D" w:rsidRDefault="0067606D" w:rsidP="0067606D">
            <w:pPr>
              <w:pStyle w:val="TabellRader"/>
              <w:keepNext/>
              <w:keepLines/>
            </w:pPr>
            <w:r>
              <w:t>0,4</w:t>
            </w:r>
          </w:p>
        </w:tc>
        <w:tc>
          <w:tcPr>
            <w:tcW w:w="593" w:type="dxa"/>
            <w:vAlign w:val="bottom"/>
          </w:tcPr>
          <w:p w14:paraId="398BBA80" w14:textId="77777777" w:rsidR="0067606D" w:rsidRDefault="0067606D" w:rsidP="0067606D">
            <w:pPr>
              <w:pStyle w:val="TabellRader"/>
              <w:keepNext/>
              <w:keepLines/>
            </w:pPr>
            <w:r>
              <w:t>0,6</w:t>
            </w:r>
          </w:p>
        </w:tc>
        <w:tc>
          <w:tcPr>
            <w:tcW w:w="593" w:type="dxa"/>
            <w:vAlign w:val="bottom"/>
          </w:tcPr>
          <w:p w14:paraId="407E8210" w14:textId="77777777" w:rsidR="0067606D" w:rsidRDefault="0067606D" w:rsidP="0067606D">
            <w:pPr>
              <w:pStyle w:val="TabellRader"/>
              <w:keepNext/>
              <w:keepLines/>
            </w:pPr>
            <w:r>
              <w:t>0,6</w:t>
            </w:r>
          </w:p>
        </w:tc>
      </w:tr>
      <w:tr w:rsidR="0067606D" w14:paraId="081C3A6D" w14:textId="77777777" w:rsidTr="0067606D">
        <w:tc>
          <w:tcPr>
            <w:tcW w:w="1418" w:type="dxa"/>
            <w:tcMar>
              <w:left w:w="0" w:type="dxa"/>
              <w:right w:w="0" w:type="dxa"/>
            </w:tcMar>
            <w:vAlign w:val="bottom"/>
          </w:tcPr>
          <w:p w14:paraId="39F8F19C" w14:textId="77777777" w:rsidR="0067606D" w:rsidRPr="00B90350" w:rsidRDefault="0067606D" w:rsidP="0067606D">
            <w:pPr>
              <w:pStyle w:val="TabellRader"/>
              <w:keepNext/>
              <w:keepLines/>
              <w:jc w:val="left"/>
              <w:rPr>
                <w:vertAlign w:val="superscript"/>
              </w:rPr>
            </w:pPr>
            <w:r>
              <w:t>Sysselsättningsgrad, 15–74 år</w:t>
            </w:r>
            <w:r>
              <w:rPr>
                <w:vertAlign w:val="superscript"/>
              </w:rPr>
              <w:t>5</w:t>
            </w:r>
          </w:p>
        </w:tc>
        <w:tc>
          <w:tcPr>
            <w:tcW w:w="593" w:type="dxa"/>
            <w:vAlign w:val="bottom"/>
          </w:tcPr>
          <w:p w14:paraId="1E59B59B" w14:textId="77777777" w:rsidR="0067606D" w:rsidRDefault="0067606D" w:rsidP="0067606D">
            <w:pPr>
              <w:pStyle w:val="TabellRader"/>
              <w:keepNext/>
              <w:keepLines/>
            </w:pPr>
            <w:r>
              <w:t>68,5</w:t>
            </w:r>
          </w:p>
        </w:tc>
        <w:tc>
          <w:tcPr>
            <w:tcW w:w="593" w:type="dxa"/>
            <w:vAlign w:val="bottom"/>
          </w:tcPr>
          <w:p w14:paraId="7298BD2B" w14:textId="77777777" w:rsidR="0067606D" w:rsidRDefault="0067606D" w:rsidP="0067606D">
            <w:pPr>
              <w:pStyle w:val="TabellRader"/>
              <w:keepNext/>
              <w:keepLines/>
            </w:pPr>
            <w:r>
              <w:t>68,6</w:t>
            </w:r>
          </w:p>
        </w:tc>
        <w:tc>
          <w:tcPr>
            <w:tcW w:w="593" w:type="dxa"/>
            <w:vAlign w:val="bottom"/>
          </w:tcPr>
          <w:p w14:paraId="689E0DDC" w14:textId="77777777" w:rsidR="0067606D" w:rsidRDefault="0067606D" w:rsidP="0067606D">
            <w:pPr>
              <w:pStyle w:val="TabellRader"/>
              <w:keepNext/>
              <w:keepLines/>
            </w:pPr>
            <w:r>
              <w:t>68,5</w:t>
            </w:r>
          </w:p>
        </w:tc>
        <w:tc>
          <w:tcPr>
            <w:tcW w:w="593" w:type="dxa"/>
            <w:vAlign w:val="bottom"/>
          </w:tcPr>
          <w:p w14:paraId="128698DA" w14:textId="77777777" w:rsidR="0067606D" w:rsidRDefault="0067606D" w:rsidP="0067606D">
            <w:pPr>
              <w:pStyle w:val="TabellRader"/>
              <w:keepNext/>
              <w:keepLines/>
            </w:pPr>
            <w:r>
              <w:t>68,7</w:t>
            </w:r>
          </w:p>
        </w:tc>
        <w:tc>
          <w:tcPr>
            <w:tcW w:w="593" w:type="dxa"/>
            <w:vAlign w:val="bottom"/>
          </w:tcPr>
          <w:p w14:paraId="50A29433" w14:textId="77777777" w:rsidR="0067606D" w:rsidRDefault="0067606D" w:rsidP="0067606D">
            <w:pPr>
              <w:pStyle w:val="TabellRader"/>
              <w:keepNext/>
              <w:keepLines/>
            </w:pPr>
            <w:r>
              <w:t>68,8</w:t>
            </w:r>
          </w:p>
        </w:tc>
      </w:tr>
      <w:tr w:rsidR="0067606D" w14:paraId="653F0744" w14:textId="77777777" w:rsidTr="0067606D">
        <w:tc>
          <w:tcPr>
            <w:tcW w:w="1418" w:type="dxa"/>
            <w:tcMar>
              <w:left w:w="0" w:type="dxa"/>
              <w:right w:w="0" w:type="dxa"/>
            </w:tcMar>
            <w:vAlign w:val="bottom"/>
          </w:tcPr>
          <w:p w14:paraId="3DFA2F87" w14:textId="77777777" w:rsidR="0067606D" w:rsidRPr="00B90350" w:rsidRDefault="0067606D" w:rsidP="0067606D">
            <w:pPr>
              <w:pStyle w:val="TabellRader"/>
              <w:keepNext/>
              <w:keepLines/>
              <w:jc w:val="left"/>
              <w:rPr>
                <w:vertAlign w:val="superscript"/>
              </w:rPr>
            </w:pPr>
            <w:r>
              <w:t>Sysselsättningsgrad, 20–64 år</w:t>
            </w:r>
            <w:r>
              <w:rPr>
                <w:vertAlign w:val="superscript"/>
              </w:rPr>
              <w:t>5</w:t>
            </w:r>
          </w:p>
        </w:tc>
        <w:tc>
          <w:tcPr>
            <w:tcW w:w="593" w:type="dxa"/>
            <w:vAlign w:val="bottom"/>
          </w:tcPr>
          <w:p w14:paraId="41FE3645" w14:textId="77777777" w:rsidR="0067606D" w:rsidRDefault="0067606D" w:rsidP="0067606D">
            <w:pPr>
              <w:pStyle w:val="TabellRader"/>
              <w:keepNext/>
              <w:keepLines/>
            </w:pPr>
            <w:r>
              <w:t>82,6</w:t>
            </w:r>
          </w:p>
        </w:tc>
        <w:tc>
          <w:tcPr>
            <w:tcW w:w="593" w:type="dxa"/>
            <w:vAlign w:val="bottom"/>
          </w:tcPr>
          <w:p w14:paraId="5074C1F1" w14:textId="77777777" w:rsidR="0067606D" w:rsidRDefault="0067606D" w:rsidP="0067606D">
            <w:pPr>
              <w:pStyle w:val="TabellRader"/>
              <w:keepNext/>
              <w:keepLines/>
            </w:pPr>
            <w:r>
              <w:t>82,7</w:t>
            </w:r>
          </w:p>
        </w:tc>
        <w:tc>
          <w:tcPr>
            <w:tcW w:w="593" w:type="dxa"/>
            <w:vAlign w:val="bottom"/>
          </w:tcPr>
          <w:p w14:paraId="2A412254" w14:textId="77777777" w:rsidR="0067606D" w:rsidRDefault="0067606D" w:rsidP="0067606D">
            <w:pPr>
              <w:pStyle w:val="TabellRader"/>
              <w:keepNext/>
              <w:keepLines/>
            </w:pPr>
            <w:r>
              <w:t>82,6</w:t>
            </w:r>
          </w:p>
        </w:tc>
        <w:tc>
          <w:tcPr>
            <w:tcW w:w="593" w:type="dxa"/>
            <w:vAlign w:val="bottom"/>
          </w:tcPr>
          <w:p w14:paraId="1FCEB9F3" w14:textId="77777777" w:rsidR="0067606D" w:rsidRDefault="0067606D" w:rsidP="0067606D">
            <w:pPr>
              <w:pStyle w:val="TabellRader"/>
              <w:keepNext/>
              <w:keepLines/>
            </w:pPr>
            <w:r>
              <w:t>82,7</w:t>
            </w:r>
          </w:p>
        </w:tc>
        <w:tc>
          <w:tcPr>
            <w:tcW w:w="593" w:type="dxa"/>
            <w:vAlign w:val="bottom"/>
          </w:tcPr>
          <w:p w14:paraId="58C0530D" w14:textId="77777777" w:rsidR="0067606D" w:rsidRDefault="0067606D" w:rsidP="0067606D">
            <w:pPr>
              <w:pStyle w:val="TabellRader"/>
              <w:keepNext/>
              <w:keepLines/>
            </w:pPr>
            <w:r>
              <w:t>82,8</w:t>
            </w:r>
          </w:p>
        </w:tc>
      </w:tr>
      <w:tr w:rsidR="0067606D" w14:paraId="0A5E3F00" w14:textId="77777777" w:rsidTr="0067606D">
        <w:tc>
          <w:tcPr>
            <w:tcW w:w="1418" w:type="dxa"/>
            <w:tcMar>
              <w:left w:w="0" w:type="dxa"/>
              <w:right w:w="0" w:type="dxa"/>
            </w:tcMar>
            <w:vAlign w:val="bottom"/>
          </w:tcPr>
          <w:p w14:paraId="3E06AAF9" w14:textId="77777777" w:rsidR="0067606D" w:rsidRPr="00B90350" w:rsidRDefault="0067606D" w:rsidP="0067606D">
            <w:pPr>
              <w:pStyle w:val="TabellRader"/>
              <w:keepNext/>
              <w:keepLines/>
              <w:jc w:val="left"/>
              <w:rPr>
                <w:vertAlign w:val="superscript"/>
              </w:rPr>
            </w:pPr>
            <w:r>
              <w:t>Arbetslöshet, 15–74 år</w:t>
            </w:r>
            <w:r>
              <w:rPr>
                <w:vertAlign w:val="superscript"/>
              </w:rPr>
              <w:t>6</w:t>
            </w:r>
          </w:p>
        </w:tc>
        <w:tc>
          <w:tcPr>
            <w:tcW w:w="593" w:type="dxa"/>
            <w:vAlign w:val="bottom"/>
          </w:tcPr>
          <w:p w14:paraId="20D9E22F" w14:textId="77777777" w:rsidR="0067606D" w:rsidRDefault="0067606D" w:rsidP="0067606D">
            <w:pPr>
              <w:pStyle w:val="TabellRader"/>
              <w:keepNext/>
              <w:keepLines/>
            </w:pPr>
            <w:r>
              <w:t>6,3</w:t>
            </w:r>
          </w:p>
        </w:tc>
        <w:tc>
          <w:tcPr>
            <w:tcW w:w="593" w:type="dxa"/>
            <w:vAlign w:val="bottom"/>
          </w:tcPr>
          <w:p w14:paraId="61C6E2BD" w14:textId="77777777" w:rsidR="0067606D" w:rsidRDefault="0067606D" w:rsidP="0067606D">
            <w:pPr>
              <w:pStyle w:val="TabellRader"/>
              <w:keepNext/>
              <w:keepLines/>
            </w:pPr>
            <w:r>
              <w:t>6,3</w:t>
            </w:r>
          </w:p>
        </w:tc>
        <w:tc>
          <w:tcPr>
            <w:tcW w:w="593" w:type="dxa"/>
            <w:vAlign w:val="bottom"/>
          </w:tcPr>
          <w:p w14:paraId="25F5594F" w14:textId="77777777" w:rsidR="0067606D" w:rsidRDefault="0067606D" w:rsidP="0067606D">
            <w:pPr>
              <w:pStyle w:val="TabellRader"/>
              <w:keepNext/>
              <w:keepLines/>
            </w:pPr>
            <w:r>
              <w:t>6,4</w:t>
            </w:r>
          </w:p>
        </w:tc>
        <w:tc>
          <w:tcPr>
            <w:tcW w:w="593" w:type="dxa"/>
            <w:vAlign w:val="bottom"/>
          </w:tcPr>
          <w:p w14:paraId="506FEDB6" w14:textId="77777777" w:rsidR="0067606D" w:rsidRDefault="0067606D" w:rsidP="0067606D">
            <w:pPr>
              <w:pStyle w:val="TabellRader"/>
              <w:keepNext/>
              <w:keepLines/>
            </w:pPr>
            <w:r>
              <w:t>6,4</w:t>
            </w:r>
          </w:p>
        </w:tc>
        <w:tc>
          <w:tcPr>
            <w:tcW w:w="593" w:type="dxa"/>
            <w:vAlign w:val="bottom"/>
          </w:tcPr>
          <w:p w14:paraId="70FF39ED" w14:textId="77777777" w:rsidR="0067606D" w:rsidRDefault="0067606D" w:rsidP="0067606D">
            <w:pPr>
              <w:pStyle w:val="TabellRader"/>
              <w:keepNext/>
              <w:keepLines/>
            </w:pPr>
            <w:r>
              <w:t>6,5</w:t>
            </w:r>
          </w:p>
        </w:tc>
      </w:tr>
      <w:tr w:rsidR="0067606D" w14:paraId="0695BA09" w14:textId="77777777" w:rsidTr="0067606D">
        <w:tc>
          <w:tcPr>
            <w:tcW w:w="1418" w:type="dxa"/>
            <w:tcMar>
              <w:left w:w="0" w:type="dxa"/>
              <w:right w:w="0" w:type="dxa"/>
            </w:tcMar>
            <w:vAlign w:val="bottom"/>
          </w:tcPr>
          <w:p w14:paraId="5CA386E4" w14:textId="77777777" w:rsidR="0067606D" w:rsidRPr="00B90350" w:rsidRDefault="0067606D" w:rsidP="0067606D">
            <w:pPr>
              <w:pStyle w:val="TabellRader"/>
              <w:keepNext/>
              <w:keepLines/>
              <w:jc w:val="left"/>
              <w:rPr>
                <w:vertAlign w:val="superscript"/>
              </w:rPr>
            </w:pPr>
            <w:r>
              <w:t>Timlön</w:t>
            </w:r>
            <w:r>
              <w:rPr>
                <w:vertAlign w:val="superscript"/>
              </w:rPr>
              <w:t>7</w:t>
            </w:r>
          </w:p>
        </w:tc>
        <w:tc>
          <w:tcPr>
            <w:tcW w:w="593" w:type="dxa"/>
            <w:vAlign w:val="bottom"/>
          </w:tcPr>
          <w:p w14:paraId="087AB2E5" w14:textId="77777777" w:rsidR="0067606D" w:rsidRDefault="0067606D" w:rsidP="0067606D">
            <w:pPr>
              <w:pStyle w:val="TabellRader"/>
              <w:keepNext/>
              <w:keepLines/>
            </w:pPr>
            <w:r>
              <w:t>2,5</w:t>
            </w:r>
          </w:p>
        </w:tc>
        <w:tc>
          <w:tcPr>
            <w:tcW w:w="593" w:type="dxa"/>
            <w:vAlign w:val="bottom"/>
          </w:tcPr>
          <w:p w14:paraId="662DBB67" w14:textId="77777777" w:rsidR="0067606D" w:rsidRDefault="0067606D" w:rsidP="0067606D">
            <w:pPr>
              <w:pStyle w:val="TabellRader"/>
              <w:keepNext/>
              <w:keepLines/>
            </w:pPr>
            <w:r>
              <w:t>2,6</w:t>
            </w:r>
          </w:p>
        </w:tc>
        <w:tc>
          <w:tcPr>
            <w:tcW w:w="593" w:type="dxa"/>
            <w:vAlign w:val="bottom"/>
          </w:tcPr>
          <w:p w14:paraId="037B51D0" w14:textId="77777777" w:rsidR="0067606D" w:rsidRDefault="0067606D" w:rsidP="0067606D">
            <w:pPr>
              <w:pStyle w:val="TabellRader"/>
              <w:keepNext/>
              <w:keepLines/>
            </w:pPr>
            <w:r>
              <w:t>2,8</w:t>
            </w:r>
          </w:p>
        </w:tc>
        <w:tc>
          <w:tcPr>
            <w:tcW w:w="593" w:type="dxa"/>
            <w:vAlign w:val="bottom"/>
          </w:tcPr>
          <w:p w14:paraId="2CFE418D" w14:textId="77777777" w:rsidR="0067606D" w:rsidRDefault="0067606D" w:rsidP="0067606D">
            <w:pPr>
              <w:pStyle w:val="TabellRader"/>
              <w:keepNext/>
              <w:keepLines/>
            </w:pPr>
            <w:r>
              <w:t>3,0</w:t>
            </w:r>
          </w:p>
        </w:tc>
        <w:tc>
          <w:tcPr>
            <w:tcW w:w="593" w:type="dxa"/>
            <w:vAlign w:val="bottom"/>
          </w:tcPr>
          <w:p w14:paraId="31257F69" w14:textId="77777777" w:rsidR="0067606D" w:rsidRDefault="0067606D" w:rsidP="0067606D">
            <w:pPr>
              <w:pStyle w:val="TabellRader"/>
              <w:keepNext/>
              <w:keepLines/>
            </w:pPr>
            <w:r>
              <w:t>3,1</w:t>
            </w:r>
          </w:p>
        </w:tc>
      </w:tr>
      <w:tr w:rsidR="0067606D" w14:paraId="4B9A8F6F" w14:textId="77777777" w:rsidTr="0067606D">
        <w:tc>
          <w:tcPr>
            <w:tcW w:w="1418" w:type="dxa"/>
            <w:tcMar>
              <w:left w:w="0" w:type="dxa"/>
              <w:right w:w="0" w:type="dxa"/>
            </w:tcMar>
            <w:vAlign w:val="bottom"/>
          </w:tcPr>
          <w:p w14:paraId="390EAB69" w14:textId="77777777" w:rsidR="0067606D" w:rsidRDefault="0067606D" w:rsidP="0067606D">
            <w:pPr>
              <w:pStyle w:val="TabellRader"/>
              <w:keepNext/>
              <w:keepLines/>
              <w:jc w:val="left"/>
            </w:pPr>
            <w:r>
              <w:t>KPI</w:t>
            </w:r>
          </w:p>
        </w:tc>
        <w:tc>
          <w:tcPr>
            <w:tcW w:w="593" w:type="dxa"/>
            <w:vAlign w:val="bottom"/>
          </w:tcPr>
          <w:p w14:paraId="02D2A135" w14:textId="77777777" w:rsidR="0067606D" w:rsidRDefault="0067606D" w:rsidP="0067606D">
            <w:pPr>
              <w:pStyle w:val="TabellRader"/>
              <w:keepNext/>
              <w:keepLines/>
            </w:pPr>
            <w:r>
              <w:t>2,0</w:t>
            </w:r>
          </w:p>
        </w:tc>
        <w:tc>
          <w:tcPr>
            <w:tcW w:w="593" w:type="dxa"/>
            <w:vAlign w:val="bottom"/>
          </w:tcPr>
          <w:p w14:paraId="657F1B5C" w14:textId="77777777" w:rsidR="0067606D" w:rsidRDefault="0067606D" w:rsidP="0067606D">
            <w:pPr>
              <w:pStyle w:val="TabellRader"/>
              <w:keepNext/>
              <w:keepLines/>
            </w:pPr>
            <w:r>
              <w:t>1,9</w:t>
            </w:r>
          </w:p>
        </w:tc>
        <w:tc>
          <w:tcPr>
            <w:tcW w:w="593" w:type="dxa"/>
            <w:vAlign w:val="bottom"/>
          </w:tcPr>
          <w:p w14:paraId="58497F99" w14:textId="77777777" w:rsidR="0067606D" w:rsidRDefault="0067606D" w:rsidP="0067606D">
            <w:pPr>
              <w:pStyle w:val="TabellRader"/>
              <w:keepNext/>
              <w:keepLines/>
            </w:pPr>
            <w:r>
              <w:t>1,7</w:t>
            </w:r>
          </w:p>
        </w:tc>
        <w:tc>
          <w:tcPr>
            <w:tcW w:w="593" w:type="dxa"/>
            <w:vAlign w:val="bottom"/>
          </w:tcPr>
          <w:p w14:paraId="16B105FF" w14:textId="77777777" w:rsidR="0067606D" w:rsidRDefault="0067606D" w:rsidP="0067606D">
            <w:pPr>
              <w:pStyle w:val="TabellRader"/>
              <w:keepNext/>
              <w:keepLines/>
            </w:pPr>
            <w:r>
              <w:t>2,1</w:t>
            </w:r>
          </w:p>
        </w:tc>
        <w:tc>
          <w:tcPr>
            <w:tcW w:w="593" w:type="dxa"/>
            <w:vAlign w:val="bottom"/>
          </w:tcPr>
          <w:p w14:paraId="203FD351" w14:textId="77777777" w:rsidR="0067606D" w:rsidRDefault="0067606D" w:rsidP="0067606D">
            <w:pPr>
              <w:pStyle w:val="TabellRader"/>
              <w:keepNext/>
              <w:keepLines/>
            </w:pPr>
            <w:r>
              <w:t>2,3</w:t>
            </w:r>
          </w:p>
        </w:tc>
      </w:tr>
      <w:tr w:rsidR="0067606D" w14:paraId="4FE37AC4" w14:textId="77777777" w:rsidTr="0067606D">
        <w:tc>
          <w:tcPr>
            <w:tcW w:w="1418" w:type="dxa"/>
            <w:tcMar>
              <w:left w:w="0" w:type="dxa"/>
              <w:right w:w="0" w:type="dxa"/>
            </w:tcMar>
            <w:vAlign w:val="bottom"/>
          </w:tcPr>
          <w:p w14:paraId="037D7A55" w14:textId="77777777" w:rsidR="0067606D" w:rsidRDefault="0067606D" w:rsidP="0067606D">
            <w:pPr>
              <w:pStyle w:val="TabellRader"/>
              <w:keepNext/>
              <w:keepLines/>
              <w:jc w:val="left"/>
            </w:pPr>
            <w:r>
              <w:t>KPIF</w:t>
            </w:r>
          </w:p>
        </w:tc>
        <w:tc>
          <w:tcPr>
            <w:tcW w:w="593" w:type="dxa"/>
            <w:vAlign w:val="bottom"/>
          </w:tcPr>
          <w:p w14:paraId="7FCABCA8" w14:textId="77777777" w:rsidR="0067606D" w:rsidRDefault="0067606D" w:rsidP="0067606D">
            <w:pPr>
              <w:pStyle w:val="TabellRader"/>
              <w:keepNext/>
              <w:keepLines/>
            </w:pPr>
            <w:r>
              <w:t>2,1</w:t>
            </w:r>
          </w:p>
        </w:tc>
        <w:tc>
          <w:tcPr>
            <w:tcW w:w="593" w:type="dxa"/>
            <w:vAlign w:val="bottom"/>
          </w:tcPr>
          <w:p w14:paraId="1FB47890" w14:textId="77777777" w:rsidR="0067606D" w:rsidRDefault="0067606D" w:rsidP="0067606D">
            <w:pPr>
              <w:pStyle w:val="TabellRader"/>
              <w:keepNext/>
              <w:keepLines/>
            </w:pPr>
            <w:r>
              <w:t>1,7</w:t>
            </w:r>
          </w:p>
        </w:tc>
        <w:tc>
          <w:tcPr>
            <w:tcW w:w="593" w:type="dxa"/>
            <w:vAlign w:val="bottom"/>
          </w:tcPr>
          <w:p w14:paraId="6981E5C8" w14:textId="77777777" w:rsidR="0067606D" w:rsidRDefault="0067606D" w:rsidP="0067606D">
            <w:pPr>
              <w:pStyle w:val="TabellRader"/>
              <w:keepNext/>
              <w:keepLines/>
            </w:pPr>
            <w:r>
              <w:t>1,6</w:t>
            </w:r>
          </w:p>
        </w:tc>
        <w:tc>
          <w:tcPr>
            <w:tcW w:w="593" w:type="dxa"/>
            <w:vAlign w:val="bottom"/>
          </w:tcPr>
          <w:p w14:paraId="37590FB6" w14:textId="77777777" w:rsidR="0067606D" w:rsidRDefault="0067606D" w:rsidP="0067606D">
            <w:pPr>
              <w:pStyle w:val="TabellRader"/>
              <w:keepNext/>
              <w:keepLines/>
            </w:pPr>
            <w:r>
              <w:t>1,8</w:t>
            </w:r>
          </w:p>
        </w:tc>
        <w:tc>
          <w:tcPr>
            <w:tcW w:w="593" w:type="dxa"/>
            <w:vAlign w:val="bottom"/>
          </w:tcPr>
          <w:p w14:paraId="6EBC7BBA" w14:textId="77777777" w:rsidR="0067606D" w:rsidRDefault="0067606D" w:rsidP="0067606D">
            <w:pPr>
              <w:pStyle w:val="TabellRader"/>
              <w:keepNext/>
              <w:keepLines/>
            </w:pPr>
            <w:r>
              <w:t>2,0</w:t>
            </w:r>
          </w:p>
        </w:tc>
      </w:tr>
      <w:tr w:rsidR="0067606D" w14:paraId="739CF361" w14:textId="77777777" w:rsidTr="0067606D">
        <w:tc>
          <w:tcPr>
            <w:tcW w:w="1418" w:type="dxa"/>
            <w:tcMar>
              <w:left w:w="0" w:type="dxa"/>
              <w:right w:w="0" w:type="dxa"/>
            </w:tcMar>
            <w:vAlign w:val="bottom"/>
          </w:tcPr>
          <w:p w14:paraId="64E99621" w14:textId="77777777" w:rsidR="0067606D" w:rsidRDefault="0067606D" w:rsidP="0067606D">
            <w:pPr>
              <w:pStyle w:val="TabellRader"/>
              <w:keepNext/>
              <w:keepLines/>
              <w:jc w:val="left"/>
            </w:pPr>
            <w:r>
              <w:t>Reporänta</w:t>
            </w:r>
          </w:p>
        </w:tc>
        <w:tc>
          <w:tcPr>
            <w:tcW w:w="593" w:type="dxa"/>
            <w:tcBorders>
              <w:right w:val="single" w:sz="6" w:space="0" w:color="FFFFFF" w:themeColor="background1"/>
            </w:tcBorders>
            <w:vAlign w:val="bottom"/>
          </w:tcPr>
          <w:p w14:paraId="70316386" w14:textId="77777777" w:rsidR="0067606D" w:rsidRDefault="0067606D" w:rsidP="0067606D">
            <w:pPr>
              <w:pStyle w:val="TabellRader"/>
              <w:keepNext/>
              <w:keepLines/>
            </w:pPr>
            <w:r>
              <w:t>-0,5</w:t>
            </w:r>
          </w:p>
        </w:tc>
        <w:tc>
          <w:tcPr>
            <w:tcW w:w="593" w:type="dxa"/>
            <w:tcBorders>
              <w:left w:val="single" w:sz="6" w:space="0" w:color="FFFFFF" w:themeColor="background1"/>
            </w:tcBorders>
            <w:vAlign w:val="bottom"/>
          </w:tcPr>
          <w:p w14:paraId="31C40F54" w14:textId="77777777" w:rsidR="0067606D" w:rsidRDefault="0067606D" w:rsidP="0067606D">
            <w:pPr>
              <w:pStyle w:val="TabellRader"/>
              <w:keepNext/>
              <w:keepLines/>
            </w:pPr>
            <w:r>
              <w:t>-0,3</w:t>
            </w:r>
          </w:p>
        </w:tc>
        <w:tc>
          <w:tcPr>
            <w:tcW w:w="593" w:type="dxa"/>
            <w:vAlign w:val="bottom"/>
          </w:tcPr>
          <w:p w14:paraId="498CE8E6" w14:textId="77777777" w:rsidR="0067606D" w:rsidRDefault="0067606D" w:rsidP="0067606D">
            <w:pPr>
              <w:pStyle w:val="TabellRader"/>
              <w:keepNext/>
              <w:keepLines/>
            </w:pPr>
            <w:r>
              <w:t>-0,3</w:t>
            </w:r>
          </w:p>
        </w:tc>
        <w:tc>
          <w:tcPr>
            <w:tcW w:w="593" w:type="dxa"/>
            <w:vAlign w:val="bottom"/>
          </w:tcPr>
          <w:p w14:paraId="3DCFA229" w14:textId="77777777" w:rsidR="0067606D" w:rsidRDefault="0067606D" w:rsidP="0067606D">
            <w:pPr>
              <w:pStyle w:val="TabellRader"/>
              <w:keepNext/>
              <w:keepLines/>
            </w:pPr>
            <w:r>
              <w:t>-0,2</w:t>
            </w:r>
          </w:p>
        </w:tc>
        <w:tc>
          <w:tcPr>
            <w:tcW w:w="593" w:type="dxa"/>
            <w:vAlign w:val="bottom"/>
          </w:tcPr>
          <w:p w14:paraId="618CDA3B" w14:textId="77777777" w:rsidR="0067606D" w:rsidRDefault="0067606D" w:rsidP="0067606D">
            <w:pPr>
              <w:pStyle w:val="TabellRader"/>
              <w:keepNext/>
              <w:keepLines/>
            </w:pPr>
            <w:r>
              <w:t>0,0</w:t>
            </w:r>
          </w:p>
        </w:tc>
      </w:tr>
      <w:tr w:rsidR="0067606D" w14:paraId="6B81E985" w14:textId="77777777" w:rsidTr="0067606D">
        <w:trPr>
          <w:cnfStyle w:val="010000000000" w:firstRow="0" w:lastRow="1" w:firstColumn="0" w:lastColumn="0" w:oddVBand="0" w:evenVBand="0" w:oddHBand="0" w:evenHBand="0" w:firstRowFirstColumn="0" w:firstRowLastColumn="0" w:lastRowFirstColumn="0" w:lastRowLastColumn="0"/>
        </w:trPr>
        <w:tc>
          <w:tcPr>
            <w:tcW w:w="1418" w:type="dxa"/>
            <w:tcBorders>
              <w:top w:val="single" w:sz="6" w:space="0" w:color="auto"/>
            </w:tcBorders>
            <w:tcMar>
              <w:left w:w="0" w:type="dxa"/>
              <w:right w:w="0" w:type="dxa"/>
            </w:tcMar>
            <w:vAlign w:val="bottom"/>
          </w:tcPr>
          <w:p w14:paraId="6731CA4B" w14:textId="77777777" w:rsidR="0067606D" w:rsidRPr="00D824FC" w:rsidRDefault="0067606D" w:rsidP="0067606D">
            <w:pPr>
              <w:pStyle w:val="TabellRader"/>
              <w:keepNext/>
              <w:keepLines/>
              <w:jc w:val="left"/>
              <w:rPr>
                <w:b w:val="0"/>
              </w:rPr>
            </w:pPr>
            <w:r w:rsidRPr="00D824FC">
              <w:rPr>
                <w:b w:val="0"/>
              </w:rPr>
              <w:t>BNP omvärlden, KIX-vägd</w:t>
            </w:r>
            <w:r w:rsidRPr="00D824FC">
              <w:rPr>
                <w:b w:val="0"/>
                <w:vertAlign w:val="superscript"/>
              </w:rPr>
              <w:t>8</w:t>
            </w:r>
          </w:p>
        </w:tc>
        <w:tc>
          <w:tcPr>
            <w:tcW w:w="593" w:type="dxa"/>
            <w:tcBorders>
              <w:top w:val="single" w:sz="6" w:space="0" w:color="auto"/>
            </w:tcBorders>
            <w:vAlign w:val="bottom"/>
          </w:tcPr>
          <w:p w14:paraId="7C2A9B66" w14:textId="77777777" w:rsidR="0067606D" w:rsidRPr="00D824FC" w:rsidRDefault="0067606D" w:rsidP="0067606D">
            <w:pPr>
              <w:pStyle w:val="TabellRader"/>
              <w:keepNext/>
              <w:keepLines/>
              <w:rPr>
                <w:b w:val="0"/>
              </w:rPr>
            </w:pPr>
            <w:r w:rsidRPr="00D824FC">
              <w:rPr>
                <w:b w:val="0"/>
              </w:rPr>
              <w:t>2,5</w:t>
            </w:r>
          </w:p>
        </w:tc>
        <w:tc>
          <w:tcPr>
            <w:tcW w:w="593" w:type="dxa"/>
            <w:tcBorders>
              <w:top w:val="single" w:sz="6" w:space="0" w:color="auto"/>
            </w:tcBorders>
            <w:vAlign w:val="bottom"/>
          </w:tcPr>
          <w:p w14:paraId="09989770" w14:textId="77777777" w:rsidR="0067606D" w:rsidRPr="00D824FC" w:rsidRDefault="0067606D" w:rsidP="0067606D">
            <w:pPr>
              <w:pStyle w:val="TabellRader"/>
              <w:keepNext/>
              <w:keepLines/>
              <w:rPr>
                <w:b w:val="0"/>
              </w:rPr>
            </w:pPr>
            <w:r w:rsidRPr="00D824FC">
              <w:rPr>
                <w:b w:val="0"/>
              </w:rPr>
              <w:t>1,9</w:t>
            </w:r>
          </w:p>
        </w:tc>
        <w:tc>
          <w:tcPr>
            <w:tcW w:w="593" w:type="dxa"/>
            <w:tcBorders>
              <w:top w:val="single" w:sz="6" w:space="0" w:color="auto"/>
            </w:tcBorders>
            <w:vAlign w:val="bottom"/>
          </w:tcPr>
          <w:p w14:paraId="3DF64F12" w14:textId="77777777" w:rsidR="0067606D" w:rsidRPr="00D824FC" w:rsidRDefault="0067606D" w:rsidP="0067606D">
            <w:pPr>
              <w:pStyle w:val="TabellRader"/>
              <w:keepNext/>
              <w:keepLines/>
              <w:rPr>
                <w:b w:val="0"/>
              </w:rPr>
            </w:pPr>
            <w:r w:rsidRPr="00D824FC">
              <w:rPr>
                <w:b w:val="0"/>
              </w:rPr>
              <w:t>2,0</w:t>
            </w:r>
          </w:p>
        </w:tc>
        <w:tc>
          <w:tcPr>
            <w:tcW w:w="593" w:type="dxa"/>
            <w:tcBorders>
              <w:top w:val="single" w:sz="6" w:space="0" w:color="auto"/>
            </w:tcBorders>
            <w:vAlign w:val="bottom"/>
          </w:tcPr>
          <w:p w14:paraId="2D4445E6" w14:textId="77777777" w:rsidR="0067606D" w:rsidRPr="00D824FC" w:rsidRDefault="0067606D" w:rsidP="0067606D">
            <w:pPr>
              <w:pStyle w:val="TabellRader"/>
              <w:keepNext/>
              <w:keepLines/>
              <w:rPr>
                <w:b w:val="0"/>
              </w:rPr>
            </w:pPr>
            <w:r w:rsidRPr="00D824FC">
              <w:rPr>
                <w:b w:val="0"/>
              </w:rPr>
              <w:t>2,0</w:t>
            </w:r>
          </w:p>
        </w:tc>
        <w:tc>
          <w:tcPr>
            <w:tcW w:w="593" w:type="dxa"/>
            <w:tcBorders>
              <w:top w:val="single" w:sz="6" w:space="0" w:color="auto"/>
            </w:tcBorders>
            <w:vAlign w:val="bottom"/>
          </w:tcPr>
          <w:p w14:paraId="2F3A52A9" w14:textId="77777777" w:rsidR="0067606D" w:rsidRPr="00D824FC" w:rsidRDefault="0067606D" w:rsidP="0067606D">
            <w:pPr>
              <w:pStyle w:val="TabellRader"/>
              <w:keepNext/>
              <w:keepLines/>
              <w:rPr>
                <w:b w:val="0"/>
              </w:rPr>
            </w:pPr>
            <w:r w:rsidRPr="00D824FC">
              <w:rPr>
                <w:b w:val="0"/>
              </w:rPr>
              <w:t>2,0</w:t>
            </w:r>
          </w:p>
        </w:tc>
      </w:tr>
    </w:tbl>
    <w:p w14:paraId="71E88222" w14:textId="77777777" w:rsidR="0067606D" w:rsidRDefault="0067606D" w:rsidP="0067606D">
      <w:pPr>
        <w:pStyle w:val="TabellFotnot"/>
      </w:pPr>
      <w:r w:rsidRPr="00161A48">
        <w:rPr>
          <w:vertAlign w:val="superscript"/>
        </w:rPr>
        <w:t>1</w:t>
      </w:r>
      <w:r>
        <w:t xml:space="preserve"> Fasta priser.</w:t>
      </w:r>
    </w:p>
    <w:p w14:paraId="7FD54510" w14:textId="77777777" w:rsidR="0067606D" w:rsidRDefault="0067606D" w:rsidP="0067606D">
      <w:pPr>
        <w:pStyle w:val="TabellFotnot"/>
      </w:pPr>
      <w:r w:rsidRPr="00161A48">
        <w:rPr>
          <w:vertAlign w:val="superscript"/>
        </w:rPr>
        <w:t>2</w:t>
      </w:r>
      <w:r>
        <w:t xml:space="preserve"> Skillnaden mellan faktisk och potentiell BNP i procent av potentiell BNP. Potentiell BNP är en bedömning.</w:t>
      </w:r>
    </w:p>
    <w:p w14:paraId="33C77A9D" w14:textId="77777777" w:rsidR="0067606D" w:rsidRDefault="0067606D" w:rsidP="0067606D">
      <w:pPr>
        <w:pStyle w:val="TabellFotnot"/>
      </w:pPr>
      <w:r w:rsidRPr="00161A48">
        <w:rPr>
          <w:vertAlign w:val="superscript"/>
        </w:rPr>
        <w:t>3</w:t>
      </w:r>
      <w:r>
        <w:t xml:space="preserve"> Förädlingsvärde i hela ekonomin till baspris per arbetad timme.</w:t>
      </w:r>
    </w:p>
    <w:p w14:paraId="06B79FFF" w14:textId="77777777" w:rsidR="0067606D" w:rsidRDefault="0067606D" w:rsidP="0067606D">
      <w:pPr>
        <w:pStyle w:val="TabellFotnot"/>
      </w:pPr>
      <w:r w:rsidRPr="00161A48">
        <w:rPr>
          <w:vertAlign w:val="superscript"/>
        </w:rPr>
        <w:t>4</w:t>
      </w:r>
      <w:r>
        <w:t xml:space="preserve"> Enligt nationalräkenskaperna, kalenderkorrigerad.</w:t>
      </w:r>
    </w:p>
    <w:p w14:paraId="4D81ADA3" w14:textId="77777777" w:rsidR="0067606D" w:rsidRDefault="0067606D" w:rsidP="0067606D">
      <w:pPr>
        <w:pStyle w:val="TabellFotnot"/>
      </w:pPr>
      <w:r w:rsidRPr="00161A48">
        <w:rPr>
          <w:vertAlign w:val="superscript"/>
        </w:rPr>
        <w:t>5</w:t>
      </w:r>
      <w:r>
        <w:t xml:space="preserve"> Procent av befolkningen.</w:t>
      </w:r>
    </w:p>
    <w:p w14:paraId="02EF224E" w14:textId="77777777" w:rsidR="0067606D" w:rsidRDefault="0067606D" w:rsidP="0067606D">
      <w:pPr>
        <w:pStyle w:val="TabellFotnot"/>
      </w:pPr>
      <w:r w:rsidRPr="00161A48">
        <w:rPr>
          <w:vertAlign w:val="superscript"/>
        </w:rPr>
        <w:t>6</w:t>
      </w:r>
      <w:r>
        <w:t xml:space="preserve"> Procent av arbetskraften.</w:t>
      </w:r>
    </w:p>
    <w:p w14:paraId="2B03C6E1" w14:textId="77777777" w:rsidR="0067606D" w:rsidRDefault="0067606D" w:rsidP="0067606D">
      <w:pPr>
        <w:pStyle w:val="TabellFotnot"/>
      </w:pPr>
      <w:r w:rsidRPr="00161A48">
        <w:rPr>
          <w:vertAlign w:val="superscript"/>
        </w:rPr>
        <w:t>7</w:t>
      </w:r>
      <w:r>
        <w:t xml:space="preserve"> Timlön enligt konjunkturlönestatistiken är en prognos även för 2018.</w:t>
      </w:r>
    </w:p>
    <w:p w14:paraId="4AF17697" w14:textId="77777777" w:rsidR="0067606D" w:rsidRDefault="0067606D" w:rsidP="0067606D">
      <w:pPr>
        <w:pStyle w:val="TabellFotnot"/>
      </w:pPr>
      <w:r w:rsidRPr="00161A48">
        <w:rPr>
          <w:vertAlign w:val="superscript"/>
        </w:rPr>
        <w:t>8</w:t>
      </w:r>
      <w:r>
        <w:t xml:space="preserve"> BNP-prognoser för omvärlden sammanviktade med KIX-vikter, ett mått på respektive lands betydelse för svensk utrikeshandel. </w:t>
      </w:r>
    </w:p>
    <w:p w14:paraId="2C5F48F6" w14:textId="77777777" w:rsidR="0067606D" w:rsidRDefault="0067606D" w:rsidP="0067606D">
      <w:pPr>
        <w:pStyle w:val="TabellFotnot"/>
      </w:pPr>
      <w:r>
        <w:t>Källor: Statistiska centralbyrån, Medlingsinstitutet, Macrobond och egna beräkningar.</w:t>
      </w:r>
    </w:p>
    <w:p w14:paraId="5E7ED17E" w14:textId="77777777" w:rsidR="0067606D" w:rsidRDefault="0067606D" w:rsidP="0067606D">
      <w:pPr>
        <w:pStyle w:val="Rubrik4utannumrering"/>
      </w:pPr>
      <w:r>
        <w:t>Jämställdhetsbudgetering</w:t>
      </w:r>
    </w:p>
    <w:p w14:paraId="4237BD98" w14:textId="66DDB967" w:rsidR="0067606D" w:rsidRDefault="0067606D" w:rsidP="0067606D">
      <w:pPr>
        <w:pStyle w:val="Brdtext"/>
        <w:sectPr w:rsidR="0067606D" w:rsidSect="0067606D">
          <w:headerReference w:type="even" r:id="rId89"/>
          <w:headerReference w:type="default" r:id="rId90"/>
          <w:footerReference w:type="even" r:id="rId91"/>
          <w:footerReference w:type="default" r:id="rId92"/>
          <w:footerReference w:type="first" r:id="rId93"/>
          <w:pgSz w:w="11906" w:h="16838" w:code="9"/>
          <w:pgMar w:top="1304" w:right="1871" w:bottom="1531" w:left="1021" w:header="567" w:footer="1077" w:gutter="0"/>
          <w:cols w:num="2" w:space="340"/>
          <w:docGrid w:linePitch="360"/>
        </w:sectPr>
      </w:pPr>
      <w:r>
        <w:t>Skillnader i livsvillkor samt i fördelning av makt och resurser baserade på kön är samhällsproblem som kan och ska motverkas, bl.a. genom politiska beslut. I regeringens arbete på detta område ingår att använda jämställdhetsbudgetering. På så sätt beaktas konsekvenser för jämställdheten redan från början när förslag och reformer utformas, samt när beslut fattas om politikens inriktning och om fördelningen av resurser.</w:t>
      </w:r>
      <w:r w:rsidRPr="00161A48">
        <w:t xml:space="preserve"> </w:t>
      </w:r>
    </w:p>
    <w:p w14:paraId="6F713C7E" w14:textId="77777777" w:rsidR="0067606D" w:rsidRDefault="0067606D" w:rsidP="0067606D">
      <w:pPr>
        <w:pStyle w:val="Rubrik4utannumrering"/>
        <w:spacing w:before="0"/>
      </w:pPr>
      <w:r>
        <w:lastRenderedPageBreak/>
        <w:t>Den offentliga sektorns finanser är starka</w:t>
      </w:r>
    </w:p>
    <w:p w14:paraId="662AAA87" w14:textId="679D5966" w:rsidR="0067606D" w:rsidRDefault="0067606D" w:rsidP="0067606D">
      <w:pPr>
        <w:pStyle w:val="Brdtext"/>
      </w:pPr>
      <w:r>
        <w:t xml:space="preserve">Det finansiella sparandet uppgick 2018 till 0,9 procent av BNP. Därmed uppvisade Sverige ett sparande som var högre än för flertalet av EU:s medlemsstater. I genomsnitt uppgick sparandet i EU 2018 till ca 0,6 procent av BNP. Sparandet beräknas försvagas något 2019, främst till följd av de finanspolitiska åtgärder som beslutades av riksdagen för 2019. Överskottet i de offentliga finanserna bedöms vara i stort sett oförändrat de närmast efterföljande åren, men förstärks relativt kraftigt 2022 (se </w:t>
      </w:r>
      <w:r>
        <w:fldChar w:fldCharType="begin"/>
      </w:r>
      <w:r>
        <w:instrText xml:space="preserve"> REF  _Ref19181260 \* Lower \h </w:instrText>
      </w:r>
      <w:r>
        <w:fldChar w:fldCharType="separate"/>
      </w:r>
      <w:r w:rsidR="00757DA4">
        <w:t xml:space="preserve">tabell </w:t>
      </w:r>
      <w:r w:rsidR="00757DA4">
        <w:rPr>
          <w:bCs/>
          <w:noProof/>
        </w:rPr>
        <w:t>1</w:t>
      </w:r>
      <w:r w:rsidR="00757DA4">
        <w:t>.</w:t>
      </w:r>
      <w:r w:rsidR="00757DA4">
        <w:rPr>
          <w:noProof/>
        </w:rPr>
        <w:t>4</w:t>
      </w:r>
      <w:r>
        <w:fldChar w:fldCharType="end"/>
      </w:r>
      <w:r>
        <w:t>), bl.a. till följd av antagandet om oförändrade regler och med den finanspolitik som hittills aviserats. Därmed förväntas de offentliga finanserna uppvisa överskott samtliga år under den kommande mandatperioden.</w:t>
      </w:r>
    </w:p>
    <w:p w14:paraId="0DDCE785" w14:textId="77777777" w:rsidR="0067606D" w:rsidRPr="005D20B5" w:rsidRDefault="0067606D" w:rsidP="0067606D">
      <w:pPr>
        <w:pStyle w:val="Brdtext"/>
      </w:pPr>
    </w:p>
    <w:p w14:paraId="6EAA910F" w14:textId="15451F73" w:rsidR="0067606D" w:rsidRDefault="0067606D" w:rsidP="0067606D">
      <w:pPr>
        <w:pStyle w:val="TabellRubrik"/>
      </w:pPr>
      <w:bookmarkStart w:id="16" w:name="_Ref19181260"/>
      <w:bookmarkStart w:id="17" w:name="_Toc19298965"/>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1</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4</w:t>
      </w:r>
      <w:r>
        <w:rPr>
          <w:noProof/>
        </w:rPr>
        <w:fldChar w:fldCharType="end"/>
      </w:r>
      <w:bookmarkEnd w:id="16"/>
      <w:r>
        <w:rPr>
          <w:noProof/>
        </w:rPr>
        <w:tab/>
      </w:r>
      <w:r>
        <w:t>Den offentliga sektorns finanser</w:t>
      </w:r>
      <w:bookmarkEnd w:id="17"/>
    </w:p>
    <w:p w14:paraId="208BF20C" w14:textId="77777777" w:rsidR="0067606D" w:rsidRDefault="0067606D" w:rsidP="0067606D">
      <w:pPr>
        <w:pStyle w:val="TabellUnderrubrik"/>
      </w:pPr>
      <w:r w:rsidRPr="00180481">
        <w:t>Miljarder kronor respektive procent av BNP. Utfall 2018, prognos 2019–2022</w:t>
      </w:r>
    </w:p>
    <w:tbl>
      <w:tblPr>
        <w:tblStyle w:val="RKEgentabell"/>
        <w:tblW w:w="4392" w:type="dxa"/>
        <w:tblInd w:w="0" w:type="dxa"/>
        <w:tblLayout w:type="fixed"/>
        <w:tblCellMar>
          <w:left w:w="57" w:type="dxa"/>
          <w:right w:w="57" w:type="dxa"/>
        </w:tblCellMar>
        <w:tblLook w:val="0460" w:firstRow="1" w:lastRow="1" w:firstColumn="0" w:lastColumn="0" w:noHBand="0" w:noVBand="1"/>
      </w:tblPr>
      <w:tblGrid>
        <w:gridCol w:w="1639"/>
        <w:gridCol w:w="550"/>
        <w:gridCol w:w="551"/>
        <w:gridCol w:w="550"/>
        <w:gridCol w:w="551"/>
        <w:gridCol w:w="551"/>
      </w:tblGrid>
      <w:tr w:rsidR="0067606D" w14:paraId="5D726298" w14:textId="77777777" w:rsidTr="0067606D">
        <w:trPr>
          <w:cnfStyle w:val="100000000000" w:firstRow="1" w:lastRow="0" w:firstColumn="0" w:lastColumn="0" w:oddVBand="0" w:evenVBand="0" w:oddHBand="0" w:evenHBand="0" w:firstRowFirstColumn="0" w:firstRowLastColumn="0" w:lastRowFirstColumn="0" w:lastRowLastColumn="0"/>
        </w:trPr>
        <w:tc>
          <w:tcPr>
            <w:tcW w:w="1639" w:type="dxa"/>
            <w:tcMar>
              <w:left w:w="0" w:type="dxa"/>
              <w:right w:w="0" w:type="dxa"/>
            </w:tcMar>
          </w:tcPr>
          <w:p w14:paraId="33D18B1B" w14:textId="77777777" w:rsidR="0067606D" w:rsidRDefault="0067606D" w:rsidP="0067606D">
            <w:pPr>
              <w:pStyle w:val="TabellHuvud"/>
              <w:keepNext/>
              <w:keepLines/>
              <w:jc w:val="left"/>
            </w:pPr>
          </w:p>
        </w:tc>
        <w:tc>
          <w:tcPr>
            <w:tcW w:w="550" w:type="dxa"/>
          </w:tcPr>
          <w:p w14:paraId="08D24EFF" w14:textId="77777777" w:rsidR="0067606D" w:rsidRDefault="0067606D" w:rsidP="0067606D">
            <w:pPr>
              <w:pStyle w:val="TabellHuvud"/>
              <w:keepNext/>
              <w:keepLines/>
            </w:pPr>
            <w:r>
              <w:t>2018</w:t>
            </w:r>
          </w:p>
        </w:tc>
        <w:tc>
          <w:tcPr>
            <w:tcW w:w="551" w:type="dxa"/>
          </w:tcPr>
          <w:p w14:paraId="072D4B5B" w14:textId="77777777" w:rsidR="0067606D" w:rsidRDefault="0067606D" w:rsidP="0067606D">
            <w:pPr>
              <w:pStyle w:val="TabellHuvud"/>
              <w:keepNext/>
              <w:keepLines/>
            </w:pPr>
            <w:r>
              <w:t>2019</w:t>
            </w:r>
          </w:p>
        </w:tc>
        <w:tc>
          <w:tcPr>
            <w:tcW w:w="550" w:type="dxa"/>
          </w:tcPr>
          <w:p w14:paraId="6FB096CE" w14:textId="77777777" w:rsidR="0067606D" w:rsidRDefault="0067606D" w:rsidP="0067606D">
            <w:pPr>
              <w:pStyle w:val="TabellHuvud"/>
              <w:keepNext/>
              <w:keepLines/>
            </w:pPr>
            <w:r>
              <w:t>2020</w:t>
            </w:r>
          </w:p>
        </w:tc>
        <w:tc>
          <w:tcPr>
            <w:tcW w:w="551" w:type="dxa"/>
          </w:tcPr>
          <w:p w14:paraId="6496583E" w14:textId="77777777" w:rsidR="0067606D" w:rsidRDefault="0067606D" w:rsidP="0067606D">
            <w:pPr>
              <w:pStyle w:val="TabellHuvud"/>
              <w:keepNext/>
              <w:keepLines/>
            </w:pPr>
            <w:r>
              <w:t>2021</w:t>
            </w:r>
          </w:p>
        </w:tc>
        <w:tc>
          <w:tcPr>
            <w:tcW w:w="551" w:type="dxa"/>
          </w:tcPr>
          <w:p w14:paraId="76C422A7" w14:textId="77777777" w:rsidR="0067606D" w:rsidRDefault="0067606D" w:rsidP="0067606D">
            <w:pPr>
              <w:pStyle w:val="TabellHuvud"/>
              <w:keepNext/>
              <w:keepLines/>
            </w:pPr>
            <w:r>
              <w:t>2022</w:t>
            </w:r>
          </w:p>
        </w:tc>
      </w:tr>
      <w:tr w:rsidR="0067606D" w14:paraId="2B49113E" w14:textId="77777777" w:rsidTr="0067606D">
        <w:tc>
          <w:tcPr>
            <w:tcW w:w="1639" w:type="dxa"/>
            <w:tcBorders>
              <w:bottom w:val="single" w:sz="4" w:space="0" w:color="FFFFFF" w:themeColor="background1"/>
            </w:tcBorders>
            <w:tcMar>
              <w:left w:w="0" w:type="dxa"/>
              <w:right w:w="0" w:type="dxa"/>
            </w:tcMar>
          </w:tcPr>
          <w:p w14:paraId="083D39DD" w14:textId="77777777" w:rsidR="0067606D" w:rsidRDefault="0067606D" w:rsidP="0067606D">
            <w:pPr>
              <w:pStyle w:val="TabellRader"/>
              <w:keepNext/>
              <w:keepLines/>
              <w:jc w:val="left"/>
            </w:pPr>
            <w:r w:rsidRPr="00FB3C42">
              <w:t>Finansiellt sparande</w:t>
            </w:r>
          </w:p>
        </w:tc>
        <w:tc>
          <w:tcPr>
            <w:tcW w:w="550" w:type="dxa"/>
            <w:tcBorders>
              <w:bottom w:val="single" w:sz="4" w:space="0" w:color="FFFFFF" w:themeColor="background1"/>
            </w:tcBorders>
            <w:vAlign w:val="bottom"/>
          </w:tcPr>
          <w:p w14:paraId="2FE18231" w14:textId="77777777" w:rsidR="0067606D" w:rsidRDefault="0067606D" w:rsidP="0067606D">
            <w:pPr>
              <w:pStyle w:val="TabellRader"/>
              <w:keepNext/>
              <w:keepLines/>
            </w:pPr>
            <w:r w:rsidRPr="00526A74">
              <w:t>43</w:t>
            </w:r>
          </w:p>
        </w:tc>
        <w:tc>
          <w:tcPr>
            <w:tcW w:w="551" w:type="dxa"/>
            <w:tcBorders>
              <w:bottom w:val="single" w:sz="4" w:space="0" w:color="FFFFFF" w:themeColor="background1"/>
            </w:tcBorders>
            <w:vAlign w:val="bottom"/>
          </w:tcPr>
          <w:p w14:paraId="794C6066" w14:textId="77777777" w:rsidR="0067606D" w:rsidRDefault="0067606D" w:rsidP="0067606D">
            <w:pPr>
              <w:pStyle w:val="TabellRader"/>
              <w:keepNext/>
              <w:keepLines/>
            </w:pPr>
            <w:r w:rsidRPr="00526A74">
              <w:t>21</w:t>
            </w:r>
          </w:p>
        </w:tc>
        <w:tc>
          <w:tcPr>
            <w:tcW w:w="550" w:type="dxa"/>
            <w:tcBorders>
              <w:bottom w:val="single" w:sz="4" w:space="0" w:color="FFFFFF" w:themeColor="background1"/>
            </w:tcBorders>
            <w:vAlign w:val="bottom"/>
          </w:tcPr>
          <w:p w14:paraId="021B17A7" w14:textId="77777777" w:rsidR="0067606D" w:rsidRDefault="0067606D" w:rsidP="0067606D">
            <w:pPr>
              <w:pStyle w:val="TabellRader"/>
              <w:keepNext/>
              <w:keepLines/>
            </w:pPr>
            <w:r w:rsidRPr="00526A74">
              <w:t>17</w:t>
            </w:r>
          </w:p>
        </w:tc>
        <w:tc>
          <w:tcPr>
            <w:tcW w:w="551" w:type="dxa"/>
            <w:tcBorders>
              <w:bottom w:val="single" w:sz="4" w:space="0" w:color="FFFFFF" w:themeColor="background1"/>
            </w:tcBorders>
            <w:vAlign w:val="bottom"/>
          </w:tcPr>
          <w:p w14:paraId="6467190A" w14:textId="77777777" w:rsidR="0067606D" w:rsidRDefault="0067606D" w:rsidP="0067606D">
            <w:pPr>
              <w:pStyle w:val="TabellRader"/>
              <w:keepNext/>
              <w:keepLines/>
            </w:pPr>
            <w:r w:rsidRPr="00526A74">
              <w:t>22</w:t>
            </w:r>
          </w:p>
        </w:tc>
        <w:tc>
          <w:tcPr>
            <w:tcW w:w="551" w:type="dxa"/>
            <w:tcBorders>
              <w:bottom w:val="single" w:sz="4" w:space="0" w:color="FFFFFF" w:themeColor="background1"/>
            </w:tcBorders>
            <w:vAlign w:val="bottom"/>
          </w:tcPr>
          <w:p w14:paraId="62387764" w14:textId="77777777" w:rsidR="0067606D" w:rsidRDefault="0067606D" w:rsidP="0067606D">
            <w:pPr>
              <w:pStyle w:val="TabellRader"/>
              <w:keepNext/>
              <w:keepLines/>
            </w:pPr>
            <w:r w:rsidRPr="00526A74">
              <w:t>67</w:t>
            </w:r>
          </w:p>
        </w:tc>
      </w:tr>
      <w:tr w:rsidR="0067606D" w14:paraId="36CA8802" w14:textId="77777777" w:rsidTr="0067606D">
        <w:tc>
          <w:tcPr>
            <w:tcW w:w="1639" w:type="dxa"/>
            <w:tcBorders>
              <w:top w:val="single" w:sz="4" w:space="0" w:color="FFFFFF" w:themeColor="background1"/>
              <w:bottom w:val="single" w:sz="4" w:space="0" w:color="FFFFFF" w:themeColor="background1"/>
            </w:tcBorders>
            <w:tcMar>
              <w:left w:w="0" w:type="dxa"/>
              <w:right w:w="0" w:type="dxa"/>
            </w:tcMar>
          </w:tcPr>
          <w:p w14:paraId="2D27502A" w14:textId="77777777" w:rsidR="0067606D" w:rsidRPr="00C219D8" w:rsidRDefault="0067606D" w:rsidP="0067606D">
            <w:pPr>
              <w:pStyle w:val="TabellRader"/>
              <w:keepNext/>
              <w:keepLines/>
              <w:jc w:val="left"/>
            </w:pPr>
            <w:r w:rsidRPr="00C219D8">
              <w:t>Procent av BNP</w:t>
            </w:r>
          </w:p>
        </w:tc>
        <w:tc>
          <w:tcPr>
            <w:tcW w:w="550" w:type="dxa"/>
            <w:tcBorders>
              <w:top w:val="single" w:sz="4" w:space="0" w:color="FFFFFF" w:themeColor="background1"/>
              <w:bottom w:val="single" w:sz="4" w:space="0" w:color="FFFFFF" w:themeColor="background1"/>
            </w:tcBorders>
            <w:vAlign w:val="bottom"/>
          </w:tcPr>
          <w:p w14:paraId="583B3086" w14:textId="77777777" w:rsidR="0067606D" w:rsidRPr="00A11EFD" w:rsidRDefault="0067606D" w:rsidP="0067606D">
            <w:pPr>
              <w:pStyle w:val="TabellRader"/>
              <w:keepNext/>
              <w:keepLines/>
            </w:pPr>
            <w:r w:rsidRPr="00A11EFD">
              <w:t>0,9</w:t>
            </w:r>
          </w:p>
        </w:tc>
        <w:tc>
          <w:tcPr>
            <w:tcW w:w="551" w:type="dxa"/>
            <w:tcBorders>
              <w:top w:val="single" w:sz="4" w:space="0" w:color="FFFFFF" w:themeColor="background1"/>
              <w:bottom w:val="single" w:sz="4" w:space="0" w:color="FFFFFF" w:themeColor="background1"/>
            </w:tcBorders>
            <w:vAlign w:val="bottom"/>
          </w:tcPr>
          <w:p w14:paraId="71C179A4" w14:textId="77777777" w:rsidR="0067606D" w:rsidRPr="00A11EFD" w:rsidRDefault="0067606D" w:rsidP="0067606D">
            <w:pPr>
              <w:pStyle w:val="TabellRader"/>
              <w:keepNext/>
              <w:keepLines/>
            </w:pPr>
            <w:r w:rsidRPr="00A11EFD">
              <w:t>0,4</w:t>
            </w:r>
          </w:p>
        </w:tc>
        <w:tc>
          <w:tcPr>
            <w:tcW w:w="550" w:type="dxa"/>
            <w:tcBorders>
              <w:top w:val="single" w:sz="4" w:space="0" w:color="FFFFFF" w:themeColor="background1"/>
              <w:bottom w:val="single" w:sz="4" w:space="0" w:color="FFFFFF" w:themeColor="background1"/>
            </w:tcBorders>
            <w:vAlign w:val="bottom"/>
          </w:tcPr>
          <w:p w14:paraId="2664772D" w14:textId="77777777" w:rsidR="0067606D" w:rsidRPr="00A11EFD" w:rsidRDefault="0067606D" w:rsidP="0067606D">
            <w:pPr>
              <w:pStyle w:val="TabellRader"/>
              <w:keepNext/>
              <w:keepLines/>
            </w:pPr>
            <w:r w:rsidRPr="00A11EFD">
              <w:t>0,3</w:t>
            </w:r>
          </w:p>
        </w:tc>
        <w:tc>
          <w:tcPr>
            <w:tcW w:w="551" w:type="dxa"/>
            <w:tcBorders>
              <w:top w:val="single" w:sz="4" w:space="0" w:color="FFFFFF" w:themeColor="background1"/>
              <w:bottom w:val="single" w:sz="4" w:space="0" w:color="FFFFFF" w:themeColor="background1"/>
            </w:tcBorders>
            <w:vAlign w:val="bottom"/>
          </w:tcPr>
          <w:p w14:paraId="773CB0B7" w14:textId="77777777" w:rsidR="0067606D" w:rsidRPr="00A11EFD" w:rsidRDefault="0067606D" w:rsidP="0067606D">
            <w:pPr>
              <w:pStyle w:val="TabellRader"/>
              <w:keepNext/>
              <w:keepLines/>
            </w:pPr>
            <w:r w:rsidRPr="00A11EFD">
              <w:t>0,4</w:t>
            </w:r>
          </w:p>
        </w:tc>
        <w:tc>
          <w:tcPr>
            <w:tcW w:w="551" w:type="dxa"/>
            <w:tcBorders>
              <w:top w:val="single" w:sz="4" w:space="0" w:color="FFFFFF" w:themeColor="background1"/>
              <w:bottom w:val="single" w:sz="4" w:space="0" w:color="FFFFFF" w:themeColor="background1"/>
            </w:tcBorders>
            <w:vAlign w:val="bottom"/>
          </w:tcPr>
          <w:p w14:paraId="6E546599" w14:textId="77777777" w:rsidR="0067606D" w:rsidRPr="00A11EFD" w:rsidRDefault="0067606D" w:rsidP="0067606D">
            <w:pPr>
              <w:pStyle w:val="TabellRader"/>
              <w:keepNext/>
              <w:keepLines/>
            </w:pPr>
            <w:r w:rsidRPr="00A11EFD">
              <w:t>1,2</w:t>
            </w:r>
          </w:p>
        </w:tc>
      </w:tr>
      <w:tr w:rsidR="0067606D" w14:paraId="4D86A26D" w14:textId="77777777" w:rsidTr="0067606D">
        <w:tc>
          <w:tcPr>
            <w:tcW w:w="1639" w:type="dxa"/>
            <w:tcBorders>
              <w:top w:val="single" w:sz="4" w:space="0" w:color="FFFFFF" w:themeColor="background1"/>
              <w:bottom w:val="single" w:sz="4" w:space="0" w:color="FFFFFF" w:themeColor="background1"/>
            </w:tcBorders>
            <w:tcMar>
              <w:left w:w="0" w:type="dxa"/>
              <w:right w:w="0" w:type="dxa"/>
            </w:tcMar>
          </w:tcPr>
          <w:p w14:paraId="12D07E16" w14:textId="77777777" w:rsidR="0067606D" w:rsidRPr="0088652D" w:rsidRDefault="0067606D" w:rsidP="0067606D">
            <w:pPr>
              <w:pStyle w:val="TabellRader"/>
              <w:keepNext/>
              <w:keepLines/>
              <w:jc w:val="left"/>
              <w:rPr>
                <w:i/>
              </w:rPr>
            </w:pPr>
            <w:r w:rsidRPr="0088652D">
              <w:rPr>
                <w:i/>
              </w:rPr>
              <w:t>Stat</w:t>
            </w:r>
          </w:p>
        </w:tc>
        <w:tc>
          <w:tcPr>
            <w:tcW w:w="550" w:type="dxa"/>
            <w:tcBorders>
              <w:top w:val="single" w:sz="4" w:space="0" w:color="FFFFFF" w:themeColor="background1"/>
              <w:bottom w:val="single" w:sz="4" w:space="0" w:color="FFFFFF" w:themeColor="background1"/>
            </w:tcBorders>
            <w:vAlign w:val="bottom"/>
          </w:tcPr>
          <w:p w14:paraId="6381BECC" w14:textId="77777777" w:rsidR="0067606D" w:rsidRPr="0088652D" w:rsidRDefault="0067606D" w:rsidP="0067606D">
            <w:pPr>
              <w:pStyle w:val="TabellRader"/>
              <w:keepNext/>
              <w:keepLines/>
              <w:rPr>
                <w:i/>
              </w:rPr>
            </w:pPr>
            <w:r w:rsidRPr="003754B4">
              <w:rPr>
                <w:i/>
              </w:rPr>
              <w:t>1,5</w:t>
            </w:r>
          </w:p>
        </w:tc>
        <w:tc>
          <w:tcPr>
            <w:tcW w:w="551" w:type="dxa"/>
            <w:tcBorders>
              <w:top w:val="single" w:sz="4" w:space="0" w:color="FFFFFF" w:themeColor="background1"/>
              <w:bottom w:val="single" w:sz="4" w:space="0" w:color="FFFFFF" w:themeColor="background1"/>
            </w:tcBorders>
            <w:vAlign w:val="bottom"/>
          </w:tcPr>
          <w:p w14:paraId="038189C8" w14:textId="77777777" w:rsidR="0067606D" w:rsidRPr="0088652D" w:rsidRDefault="0067606D" w:rsidP="0067606D">
            <w:pPr>
              <w:pStyle w:val="TabellRader"/>
              <w:keepNext/>
              <w:keepLines/>
              <w:rPr>
                <w:i/>
              </w:rPr>
            </w:pPr>
            <w:r w:rsidRPr="003754B4">
              <w:rPr>
                <w:i/>
              </w:rPr>
              <w:t>1,1</w:t>
            </w:r>
          </w:p>
        </w:tc>
        <w:tc>
          <w:tcPr>
            <w:tcW w:w="550" w:type="dxa"/>
            <w:tcBorders>
              <w:top w:val="single" w:sz="4" w:space="0" w:color="FFFFFF" w:themeColor="background1"/>
              <w:bottom w:val="single" w:sz="4" w:space="0" w:color="FFFFFF" w:themeColor="background1"/>
            </w:tcBorders>
            <w:vAlign w:val="bottom"/>
          </w:tcPr>
          <w:p w14:paraId="1B8F5FD3" w14:textId="77777777" w:rsidR="0067606D" w:rsidRPr="0088652D" w:rsidRDefault="0067606D" w:rsidP="0067606D">
            <w:pPr>
              <w:pStyle w:val="TabellRader"/>
              <w:keepNext/>
              <w:keepLines/>
              <w:rPr>
                <w:i/>
              </w:rPr>
            </w:pPr>
            <w:r w:rsidRPr="003754B4">
              <w:rPr>
                <w:i/>
              </w:rPr>
              <w:t>1,0</w:t>
            </w:r>
          </w:p>
        </w:tc>
        <w:tc>
          <w:tcPr>
            <w:tcW w:w="551" w:type="dxa"/>
            <w:tcBorders>
              <w:top w:val="single" w:sz="4" w:space="0" w:color="FFFFFF" w:themeColor="background1"/>
              <w:bottom w:val="single" w:sz="4" w:space="0" w:color="FFFFFF" w:themeColor="background1"/>
            </w:tcBorders>
            <w:vAlign w:val="bottom"/>
          </w:tcPr>
          <w:p w14:paraId="665BF4E5" w14:textId="77777777" w:rsidR="0067606D" w:rsidRPr="0088652D" w:rsidRDefault="0067606D" w:rsidP="0067606D">
            <w:pPr>
              <w:pStyle w:val="TabellRader"/>
              <w:keepNext/>
              <w:keepLines/>
              <w:rPr>
                <w:i/>
              </w:rPr>
            </w:pPr>
            <w:r w:rsidRPr="003754B4">
              <w:rPr>
                <w:i/>
              </w:rPr>
              <w:t>1,1</w:t>
            </w:r>
          </w:p>
        </w:tc>
        <w:tc>
          <w:tcPr>
            <w:tcW w:w="551" w:type="dxa"/>
            <w:tcBorders>
              <w:top w:val="single" w:sz="4" w:space="0" w:color="FFFFFF" w:themeColor="background1"/>
              <w:bottom w:val="single" w:sz="4" w:space="0" w:color="FFFFFF" w:themeColor="background1"/>
            </w:tcBorders>
            <w:vAlign w:val="bottom"/>
          </w:tcPr>
          <w:p w14:paraId="70CEEDD3" w14:textId="77777777" w:rsidR="0067606D" w:rsidRPr="0088652D" w:rsidRDefault="0067606D" w:rsidP="0067606D">
            <w:pPr>
              <w:pStyle w:val="TabellRader"/>
              <w:keepNext/>
              <w:keepLines/>
              <w:rPr>
                <w:i/>
              </w:rPr>
            </w:pPr>
            <w:r w:rsidRPr="003754B4">
              <w:rPr>
                <w:i/>
              </w:rPr>
              <w:t>1,8</w:t>
            </w:r>
          </w:p>
        </w:tc>
      </w:tr>
      <w:tr w:rsidR="0067606D" w14:paraId="6C17B7B8" w14:textId="77777777" w:rsidTr="0067606D">
        <w:tc>
          <w:tcPr>
            <w:tcW w:w="1639" w:type="dxa"/>
            <w:tcBorders>
              <w:top w:val="single" w:sz="4" w:space="0" w:color="FFFFFF" w:themeColor="background1"/>
              <w:bottom w:val="single" w:sz="4" w:space="0" w:color="FFFFFF" w:themeColor="background1"/>
            </w:tcBorders>
            <w:tcMar>
              <w:left w:w="0" w:type="dxa"/>
              <w:right w:w="0" w:type="dxa"/>
            </w:tcMar>
          </w:tcPr>
          <w:p w14:paraId="4112034B" w14:textId="77777777" w:rsidR="0067606D" w:rsidRPr="0088652D" w:rsidRDefault="0067606D" w:rsidP="0067606D">
            <w:pPr>
              <w:pStyle w:val="TabellRader"/>
              <w:keepNext/>
              <w:keepLines/>
              <w:jc w:val="left"/>
              <w:rPr>
                <w:i/>
              </w:rPr>
            </w:pPr>
            <w:r w:rsidRPr="0088652D">
              <w:rPr>
                <w:i/>
              </w:rPr>
              <w:t>Å</w:t>
            </w:r>
            <w:r>
              <w:rPr>
                <w:i/>
              </w:rPr>
              <w:t>lderspensionssystemet</w:t>
            </w:r>
          </w:p>
        </w:tc>
        <w:tc>
          <w:tcPr>
            <w:tcW w:w="550" w:type="dxa"/>
            <w:tcBorders>
              <w:top w:val="single" w:sz="4" w:space="0" w:color="FFFFFF" w:themeColor="background1"/>
              <w:bottom w:val="single" w:sz="4" w:space="0" w:color="FFFFFF" w:themeColor="background1"/>
            </w:tcBorders>
            <w:vAlign w:val="bottom"/>
          </w:tcPr>
          <w:p w14:paraId="6B1529F6" w14:textId="77777777" w:rsidR="0067606D" w:rsidRPr="0088652D" w:rsidRDefault="0067606D" w:rsidP="0067606D">
            <w:pPr>
              <w:pStyle w:val="TabellRader"/>
              <w:keepNext/>
              <w:keepLines/>
              <w:rPr>
                <w:i/>
              </w:rPr>
            </w:pPr>
            <w:r w:rsidRPr="003754B4">
              <w:rPr>
                <w:i/>
              </w:rPr>
              <w:t>0,1</w:t>
            </w:r>
          </w:p>
        </w:tc>
        <w:tc>
          <w:tcPr>
            <w:tcW w:w="551" w:type="dxa"/>
            <w:tcBorders>
              <w:top w:val="single" w:sz="4" w:space="0" w:color="FFFFFF" w:themeColor="background1"/>
              <w:bottom w:val="single" w:sz="4" w:space="0" w:color="FFFFFF" w:themeColor="background1"/>
            </w:tcBorders>
            <w:vAlign w:val="bottom"/>
          </w:tcPr>
          <w:p w14:paraId="25F7BAC7" w14:textId="77777777" w:rsidR="0067606D" w:rsidRPr="0088652D" w:rsidRDefault="0067606D" w:rsidP="0067606D">
            <w:pPr>
              <w:pStyle w:val="TabellRader"/>
              <w:keepNext/>
              <w:keepLines/>
              <w:rPr>
                <w:i/>
              </w:rPr>
            </w:pPr>
            <w:r w:rsidRPr="003754B4">
              <w:rPr>
                <w:i/>
              </w:rPr>
              <w:t>0,1</w:t>
            </w:r>
          </w:p>
        </w:tc>
        <w:tc>
          <w:tcPr>
            <w:tcW w:w="550" w:type="dxa"/>
            <w:tcBorders>
              <w:top w:val="single" w:sz="4" w:space="0" w:color="FFFFFF" w:themeColor="background1"/>
              <w:bottom w:val="single" w:sz="4" w:space="0" w:color="FFFFFF" w:themeColor="background1"/>
            </w:tcBorders>
            <w:vAlign w:val="bottom"/>
          </w:tcPr>
          <w:p w14:paraId="2BC53A3D" w14:textId="77777777" w:rsidR="0067606D" w:rsidRPr="0088652D" w:rsidRDefault="0067606D" w:rsidP="0067606D">
            <w:pPr>
              <w:pStyle w:val="TabellRader"/>
              <w:keepNext/>
              <w:keepLines/>
              <w:rPr>
                <w:i/>
              </w:rPr>
            </w:pPr>
            <w:r w:rsidRPr="003754B4">
              <w:rPr>
                <w:i/>
              </w:rPr>
              <w:t>0,1</w:t>
            </w:r>
          </w:p>
        </w:tc>
        <w:tc>
          <w:tcPr>
            <w:tcW w:w="551" w:type="dxa"/>
            <w:tcBorders>
              <w:top w:val="single" w:sz="4" w:space="0" w:color="FFFFFF" w:themeColor="background1"/>
              <w:bottom w:val="single" w:sz="4" w:space="0" w:color="FFFFFF" w:themeColor="background1"/>
            </w:tcBorders>
            <w:vAlign w:val="bottom"/>
          </w:tcPr>
          <w:p w14:paraId="4857F6C0" w14:textId="77777777" w:rsidR="0067606D" w:rsidRPr="0088652D" w:rsidRDefault="0067606D" w:rsidP="0067606D">
            <w:pPr>
              <w:pStyle w:val="TabellRader"/>
              <w:keepNext/>
              <w:keepLines/>
              <w:rPr>
                <w:i/>
              </w:rPr>
            </w:pPr>
            <w:r w:rsidRPr="003754B4">
              <w:rPr>
                <w:i/>
              </w:rPr>
              <w:t>0,2</w:t>
            </w:r>
          </w:p>
        </w:tc>
        <w:tc>
          <w:tcPr>
            <w:tcW w:w="551" w:type="dxa"/>
            <w:tcBorders>
              <w:top w:val="single" w:sz="4" w:space="0" w:color="FFFFFF" w:themeColor="background1"/>
              <w:bottom w:val="single" w:sz="4" w:space="0" w:color="FFFFFF" w:themeColor="background1"/>
            </w:tcBorders>
            <w:vAlign w:val="bottom"/>
          </w:tcPr>
          <w:p w14:paraId="71A1ED40" w14:textId="77777777" w:rsidR="0067606D" w:rsidRPr="0088652D" w:rsidRDefault="0067606D" w:rsidP="0067606D">
            <w:pPr>
              <w:pStyle w:val="TabellRader"/>
              <w:keepNext/>
              <w:keepLines/>
              <w:rPr>
                <w:i/>
              </w:rPr>
            </w:pPr>
            <w:r w:rsidRPr="003754B4">
              <w:rPr>
                <w:i/>
              </w:rPr>
              <w:t>0,2</w:t>
            </w:r>
          </w:p>
        </w:tc>
      </w:tr>
      <w:tr w:rsidR="0067606D" w14:paraId="0EAC46E0" w14:textId="77777777" w:rsidTr="0067606D">
        <w:tc>
          <w:tcPr>
            <w:tcW w:w="1639" w:type="dxa"/>
            <w:tcBorders>
              <w:top w:val="single" w:sz="4" w:space="0" w:color="FFFFFF" w:themeColor="background1"/>
            </w:tcBorders>
            <w:tcMar>
              <w:left w:w="0" w:type="dxa"/>
              <w:right w:w="0" w:type="dxa"/>
            </w:tcMar>
          </w:tcPr>
          <w:p w14:paraId="64EFF744" w14:textId="77777777" w:rsidR="0067606D" w:rsidRPr="0088652D" w:rsidRDefault="0067606D" w:rsidP="0067606D">
            <w:pPr>
              <w:pStyle w:val="TabellRader"/>
              <w:keepNext/>
              <w:keepLines/>
              <w:jc w:val="left"/>
              <w:rPr>
                <w:i/>
              </w:rPr>
            </w:pPr>
            <w:r w:rsidRPr="0088652D">
              <w:rPr>
                <w:i/>
              </w:rPr>
              <w:t>Kommunsektor</w:t>
            </w:r>
          </w:p>
        </w:tc>
        <w:tc>
          <w:tcPr>
            <w:tcW w:w="550" w:type="dxa"/>
            <w:tcBorders>
              <w:top w:val="single" w:sz="4" w:space="0" w:color="FFFFFF" w:themeColor="background1"/>
            </w:tcBorders>
            <w:vAlign w:val="bottom"/>
          </w:tcPr>
          <w:p w14:paraId="64EDDB6B" w14:textId="77777777" w:rsidR="0067606D" w:rsidRPr="0088652D" w:rsidRDefault="0067606D" w:rsidP="0067606D">
            <w:pPr>
              <w:pStyle w:val="TabellRader"/>
              <w:keepNext/>
              <w:keepLines/>
              <w:rPr>
                <w:i/>
              </w:rPr>
            </w:pPr>
            <w:r w:rsidRPr="003754B4">
              <w:rPr>
                <w:i/>
              </w:rPr>
              <w:t>-0,7</w:t>
            </w:r>
          </w:p>
        </w:tc>
        <w:tc>
          <w:tcPr>
            <w:tcW w:w="551" w:type="dxa"/>
            <w:tcBorders>
              <w:top w:val="single" w:sz="4" w:space="0" w:color="FFFFFF" w:themeColor="background1"/>
            </w:tcBorders>
            <w:vAlign w:val="bottom"/>
          </w:tcPr>
          <w:p w14:paraId="14079168" w14:textId="77777777" w:rsidR="0067606D" w:rsidRPr="0088652D" w:rsidRDefault="0067606D" w:rsidP="0067606D">
            <w:pPr>
              <w:pStyle w:val="TabellRader"/>
              <w:keepNext/>
              <w:keepLines/>
              <w:rPr>
                <w:i/>
              </w:rPr>
            </w:pPr>
            <w:r w:rsidRPr="003754B4">
              <w:rPr>
                <w:i/>
              </w:rPr>
              <w:t>-0,8</w:t>
            </w:r>
          </w:p>
        </w:tc>
        <w:tc>
          <w:tcPr>
            <w:tcW w:w="550" w:type="dxa"/>
            <w:tcBorders>
              <w:top w:val="single" w:sz="4" w:space="0" w:color="FFFFFF" w:themeColor="background1"/>
            </w:tcBorders>
            <w:vAlign w:val="bottom"/>
          </w:tcPr>
          <w:p w14:paraId="01620E17" w14:textId="77777777" w:rsidR="0067606D" w:rsidRPr="0088652D" w:rsidRDefault="0067606D" w:rsidP="0067606D">
            <w:pPr>
              <w:pStyle w:val="TabellRader"/>
              <w:keepNext/>
              <w:keepLines/>
              <w:rPr>
                <w:i/>
              </w:rPr>
            </w:pPr>
            <w:r w:rsidRPr="003754B4">
              <w:rPr>
                <w:i/>
              </w:rPr>
              <w:t>-0,8</w:t>
            </w:r>
          </w:p>
        </w:tc>
        <w:tc>
          <w:tcPr>
            <w:tcW w:w="551" w:type="dxa"/>
            <w:tcBorders>
              <w:top w:val="single" w:sz="4" w:space="0" w:color="FFFFFF" w:themeColor="background1"/>
            </w:tcBorders>
            <w:vAlign w:val="bottom"/>
          </w:tcPr>
          <w:p w14:paraId="29C32A86" w14:textId="77777777" w:rsidR="0067606D" w:rsidRPr="0088652D" w:rsidRDefault="0067606D" w:rsidP="0067606D">
            <w:pPr>
              <w:pStyle w:val="TabellRader"/>
              <w:keepNext/>
              <w:keepLines/>
              <w:rPr>
                <w:i/>
              </w:rPr>
            </w:pPr>
            <w:r w:rsidRPr="003754B4">
              <w:rPr>
                <w:i/>
              </w:rPr>
              <w:t>-0,8</w:t>
            </w:r>
          </w:p>
        </w:tc>
        <w:tc>
          <w:tcPr>
            <w:tcW w:w="551" w:type="dxa"/>
            <w:tcBorders>
              <w:top w:val="single" w:sz="4" w:space="0" w:color="FFFFFF" w:themeColor="background1"/>
            </w:tcBorders>
            <w:vAlign w:val="bottom"/>
          </w:tcPr>
          <w:p w14:paraId="3F4329ED" w14:textId="77777777" w:rsidR="0067606D" w:rsidRPr="0088652D" w:rsidRDefault="0067606D" w:rsidP="0067606D">
            <w:pPr>
              <w:pStyle w:val="TabellRader"/>
              <w:keepNext/>
              <w:keepLines/>
              <w:rPr>
                <w:i/>
              </w:rPr>
            </w:pPr>
            <w:r w:rsidRPr="003754B4">
              <w:rPr>
                <w:i/>
              </w:rPr>
              <w:t>-0,8</w:t>
            </w:r>
          </w:p>
        </w:tc>
      </w:tr>
      <w:tr w:rsidR="0067606D" w14:paraId="7A6A7FBA" w14:textId="77777777" w:rsidTr="0067606D">
        <w:tc>
          <w:tcPr>
            <w:tcW w:w="1639" w:type="dxa"/>
            <w:tcBorders>
              <w:bottom w:val="single" w:sz="4" w:space="0" w:color="FFFFFF" w:themeColor="background1"/>
            </w:tcBorders>
            <w:tcMar>
              <w:left w:w="0" w:type="dxa"/>
              <w:right w:w="0" w:type="dxa"/>
            </w:tcMar>
          </w:tcPr>
          <w:p w14:paraId="0227AC09" w14:textId="77777777" w:rsidR="0067606D" w:rsidRPr="00A11EFD" w:rsidRDefault="0067606D" w:rsidP="0067606D">
            <w:pPr>
              <w:pStyle w:val="TabellRader"/>
              <w:keepNext/>
              <w:keepLines/>
              <w:jc w:val="left"/>
            </w:pPr>
            <w:r w:rsidRPr="00A11EFD">
              <w:t>Strukturellt sparande, procent av BNP</w:t>
            </w:r>
          </w:p>
        </w:tc>
        <w:tc>
          <w:tcPr>
            <w:tcW w:w="550" w:type="dxa"/>
            <w:tcBorders>
              <w:bottom w:val="single" w:sz="4" w:space="0" w:color="FFFFFF" w:themeColor="background1"/>
            </w:tcBorders>
            <w:vAlign w:val="bottom"/>
          </w:tcPr>
          <w:p w14:paraId="46FF92A3" w14:textId="77777777" w:rsidR="0067606D" w:rsidRPr="00A11EFD" w:rsidRDefault="0067606D" w:rsidP="0067606D">
            <w:pPr>
              <w:pStyle w:val="TabellRader"/>
              <w:keepNext/>
              <w:keepLines/>
            </w:pPr>
            <w:r w:rsidRPr="00A11EFD">
              <w:t>0,0</w:t>
            </w:r>
          </w:p>
        </w:tc>
        <w:tc>
          <w:tcPr>
            <w:tcW w:w="551" w:type="dxa"/>
            <w:tcBorders>
              <w:bottom w:val="single" w:sz="4" w:space="0" w:color="FFFFFF" w:themeColor="background1"/>
            </w:tcBorders>
            <w:vAlign w:val="bottom"/>
          </w:tcPr>
          <w:p w14:paraId="55A947FD" w14:textId="77777777" w:rsidR="0067606D" w:rsidRPr="00A11EFD" w:rsidRDefault="0067606D" w:rsidP="0067606D">
            <w:pPr>
              <w:pStyle w:val="TabellRader"/>
              <w:keepNext/>
              <w:keepLines/>
            </w:pPr>
            <w:r w:rsidRPr="00A11EFD">
              <w:t>0,0</w:t>
            </w:r>
          </w:p>
        </w:tc>
        <w:tc>
          <w:tcPr>
            <w:tcW w:w="550" w:type="dxa"/>
            <w:tcBorders>
              <w:bottom w:val="single" w:sz="4" w:space="0" w:color="FFFFFF" w:themeColor="background1"/>
            </w:tcBorders>
            <w:vAlign w:val="bottom"/>
          </w:tcPr>
          <w:p w14:paraId="5A3B9E68" w14:textId="77777777" w:rsidR="0067606D" w:rsidRPr="00A11EFD" w:rsidRDefault="0067606D" w:rsidP="0067606D">
            <w:pPr>
              <w:pStyle w:val="TabellRader"/>
              <w:keepNext/>
              <w:keepLines/>
            </w:pPr>
            <w:r w:rsidRPr="00A11EFD">
              <w:t>0,2</w:t>
            </w:r>
          </w:p>
        </w:tc>
        <w:tc>
          <w:tcPr>
            <w:tcW w:w="551" w:type="dxa"/>
            <w:tcBorders>
              <w:bottom w:val="single" w:sz="4" w:space="0" w:color="FFFFFF" w:themeColor="background1"/>
            </w:tcBorders>
            <w:vAlign w:val="bottom"/>
          </w:tcPr>
          <w:p w14:paraId="3C38F265" w14:textId="77777777" w:rsidR="0067606D" w:rsidRPr="00A11EFD" w:rsidRDefault="0067606D" w:rsidP="0067606D">
            <w:pPr>
              <w:pStyle w:val="TabellRader"/>
              <w:keepNext/>
              <w:keepLines/>
            </w:pPr>
            <w:r w:rsidRPr="00A11EFD">
              <w:t>0,5</w:t>
            </w:r>
          </w:p>
        </w:tc>
        <w:tc>
          <w:tcPr>
            <w:tcW w:w="551" w:type="dxa"/>
            <w:tcBorders>
              <w:bottom w:val="single" w:sz="4" w:space="0" w:color="FFFFFF" w:themeColor="background1"/>
            </w:tcBorders>
            <w:vAlign w:val="bottom"/>
          </w:tcPr>
          <w:p w14:paraId="6FB7D4C5" w14:textId="77777777" w:rsidR="0067606D" w:rsidRPr="00A11EFD" w:rsidRDefault="0067606D" w:rsidP="0067606D">
            <w:pPr>
              <w:pStyle w:val="TabellRader"/>
              <w:keepNext/>
              <w:keepLines/>
            </w:pPr>
            <w:r w:rsidRPr="00A11EFD">
              <w:t>1,3</w:t>
            </w:r>
          </w:p>
        </w:tc>
      </w:tr>
      <w:tr w:rsidR="0067606D" w14:paraId="1C410EB2" w14:textId="77777777" w:rsidTr="0067606D">
        <w:tc>
          <w:tcPr>
            <w:tcW w:w="1639" w:type="dxa"/>
            <w:tcBorders>
              <w:top w:val="single" w:sz="4" w:space="0" w:color="FFFFFF" w:themeColor="background1"/>
              <w:bottom w:val="single" w:sz="4" w:space="0" w:color="FFFFFF"/>
            </w:tcBorders>
            <w:tcMar>
              <w:left w:w="0" w:type="dxa"/>
              <w:right w:w="0" w:type="dxa"/>
            </w:tcMar>
          </w:tcPr>
          <w:p w14:paraId="62B2EDA4" w14:textId="77777777" w:rsidR="0067606D" w:rsidRDefault="0067606D" w:rsidP="0067606D">
            <w:pPr>
              <w:pStyle w:val="TabellRader"/>
              <w:keepNext/>
              <w:keepLines/>
              <w:jc w:val="left"/>
            </w:pPr>
            <w:r w:rsidRPr="006E61D8">
              <w:t>Konsoliderad bruttoskuld</w:t>
            </w:r>
          </w:p>
        </w:tc>
        <w:tc>
          <w:tcPr>
            <w:tcW w:w="550" w:type="dxa"/>
            <w:tcBorders>
              <w:top w:val="single" w:sz="4" w:space="0" w:color="FFFFFF" w:themeColor="background1"/>
              <w:bottom w:val="single" w:sz="4" w:space="0" w:color="FFFFFF"/>
            </w:tcBorders>
            <w:vAlign w:val="bottom"/>
          </w:tcPr>
          <w:p w14:paraId="05539C26" w14:textId="77777777" w:rsidR="0067606D" w:rsidRDefault="0067606D" w:rsidP="0067606D">
            <w:pPr>
              <w:pStyle w:val="TabellRader"/>
              <w:keepNext/>
              <w:keepLines/>
            </w:pPr>
            <w:r w:rsidRPr="000260A9">
              <w:t>1 859</w:t>
            </w:r>
          </w:p>
        </w:tc>
        <w:tc>
          <w:tcPr>
            <w:tcW w:w="551" w:type="dxa"/>
            <w:tcBorders>
              <w:top w:val="single" w:sz="4" w:space="0" w:color="FFFFFF" w:themeColor="background1"/>
              <w:bottom w:val="single" w:sz="4" w:space="0" w:color="FFFFFF"/>
            </w:tcBorders>
            <w:vAlign w:val="bottom"/>
          </w:tcPr>
          <w:p w14:paraId="739A2309" w14:textId="77777777" w:rsidR="0067606D" w:rsidRDefault="0067606D" w:rsidP="0067606D">
            <w:pPr>
              <w:pStyle w:val="TabellRader"/>
              <w:keepNext/>
              <w:keepLines/>
            </w:pPr>
            <w:r w:rsidRPr="000260A9">
              <w:t>1 732</w:t>
            </w:r>
          </w:p>
        </w:tc>
        <w:tc>
          <w:tcPr>
            <w:tcW w:w="550" w:type="dxa"/>
            <w:tcBorders>
              <w:top w:val="single" w:sz="4" w:space="0" w:color="FFFFFF" w:themeColor="background1"/>
              <w:bottom w:val="single" w:sz="4" w:space="0" w:color="FFFFFF"/>
            </w:tcBorders>
            <w:vAlign w:val="bottom"/>
          </w:tcPr>
          <w:p w14:paraId="7B3F0A2D" w14:textId="77777777" w:rsidR="0067606D" w:rsidRDefault="0067606D" w:rsidP="0067606D">
            <w:pPr>
              <w:pStyle w:val="TabellRader"/>
              <w:keepNext/>
              <w:keepLines/>
            </w:pPr>
            <w:r w:rsidRPr="000260A9">
              <w:t>1 716</w:t>
            </w:r>
          </w:p>
        </w:tc>
        <w:tc>
          <w:tcPr>
            <w:tcW w:w="551" w:type="dxa"/>
            <w:tcBorders>
              <w:top w:val="single" w:sz="4" w:space="0" w:color="FFFFFF" w:themeColor="background1"/>
              <w:bottom w:val="single" w:sz="4" w:space="0" w:color="FFFFFF"/>
            </w:tcBorders>
            <w:vAlign w:val="bottom"/>
          </w:tcPr>
          <w:p w14:paraId="3C764E91" w14:textId="77777777" w:rsidR="0067606D" w:rsidRDefault="0067606D" w:rsidP="0067606D">
            <w:pPr>
              <w:pStyle w:val="TabellRader"/>
              <w:keepNext/>
              <w:keepLines/>
            </w:pPr>
            <w:r w:rsidRPr="000260A9">
              <w:t>1 696</w:t>
            </w:r>
          </w:p>
        </w:tc>
        <w:tc>
          <w:tcPr>
            <w:tcW w:w="551" w:type="dxa"/>
            <w:tcBorders>
              <w:top w:val="single" w:sz="4" w:space="0" w:color="FFFFFF" w:themeColor="background1"/>
              <w:bottom w:val="single" w:sz="4" w:space="0" w:color="FFFFFF"/>
            </w:tcBorders>
            <w:vAlign w:val="bottom"/>
          </w:tcPr>
          <w:p w14:paraId="21B0F203" w14:textId="77777777" w:rsidR="0067606D" w:rsidRDefault="0067606D" w:rsidP="0067606D">
            <w:pPr>
              <w:pStyle w:val="TabellRader"/>
              <w:keepNext/>
              <w:keepLines/>
            </w:pPr>
            <w:r w:rsidRPr="000260A9">
              <w:t>1 642</w:t>
            </w:r>
          </w:p>
        </w:tc>
      </w:tr>
      <w:tr w:rsidR="0067606D" w:rsidRPr="009044A4" w14:paraId="6FA7B56C" w14:textId="77777777" w:rsidTr="0067606D">
        <w:trPr>
          <w:cnfStyle w:val="010000000000" w:firstRow="0" w:lastRow="1" w:firstColumn="0" w:lastColumn="0" w:oddVBand="0" w:evenVBand="0" w:oddHBand="0" w:evenHBand="0" w:firstRowFirstColumn="0" w:firstRowLastColumn="0" w:lastRowFirstColumn="0" w:lastRowLastColumn="0"/>
        </w:trPr>
        <w:tc>
          <w:tcPr>
            <w:tcW w:w="1639" w:type="dxa"/>
            <w:tcBorders>
              <w:top w:val="single" w:sz="4" w:space="0" w:color="FFFFFF"/>
            </w:tcBorders>
            <w:tcMar>
              <w:left w:w="0" w:type="dxa"/>
              <w:right w:w="0" w:type="dxa"/>
            </w:tcMar>
          </w:tcPr>
          <w:p w14:paraId="06DD7F96" w14:textId="77777777" w:rsidR="0067606D" w:rsidRPr="00A11EFD" w:rsidRDefault="0067606D" w:rsidP="0067606D">
            <w:pPr>
              <w:pStyle w:val="TabellSlutsumma"/>
              <w:keepNext/>
              <w:keepLines/>
              <w:jc w:val="left"/>
            </w:pPr>
            <w:r w:rsidRPr="00A11EFD">
              <w:t>Procent av BNP</w:t>
            </w:r>
          </w:p>
        </w:tc>
        <w:tc>
          <w:tcPr>
            <w:tcW w:w="550" w:type="dxa"/>
            <w:tcBorders>
              <w:top w:val="single" w:sz="4" w:space="0" w:color="FFFFFF"/>
            </w:tcBorders>
            <w:vAlign w:val="bottom"/>
          </w:tcPr>
          <w:p w14:paraId="7A744474" w14:textId="77777777" w:rsidR="0067606D" w:rsidRPr="00A11EFD" w:rsidRDefault="0067606D" w:rsidP="0067606D">
            <w:pPr>
              <w:pStyle w:val="TabellSlutsumma"/>
              <w:keepNext/>
              <w:keepLines/>
              <w:rPr>
                <w:b/>
              </w:rPr>
            </w:pPr>
            <w:r w:rsidRPr="00A11EFD">
              <w:t>38,8</w:t>
            </w:r>
          </w:p>
        </w:tc>
        <w:tc>
          <w:tcPr>
            <w:tcW w:w="551" w:type="dxa"/>
            <w:tcBorders>
              <w:top w:val="single" w:sz="4" w:space="0" w:color="FFFFFF"/>
            </w:tcBorders>
            <w:vAlign w:val="bottom"/>
          </w:tcPr>
          <w:p w14:paraId="5973015D" w14:textId="77777777" w:rsidR="0067606D" w:rsidRPr="00A11EFD" w:rsidRDefault="0067606D" w:rsidP="0067606D">
            <w:pPr>
              <w:pStyle w:val="TabellSlutsumma"/>
              <w:keepNext/>
              <w:keepLines/>
              <w:rPr>
                <w:b/>
              </w:rPr>
            </w:pPr>
            <w:r w:rsidRPr="00A11EFD">
              <w:t>34,8</w:t>
            </w:r>
          </w:p>
        </w:tc>
        <w:tc>
          <w:tcPr>
            <w:tcW w:w="550" w:type="dxa"/>
            <w:tcBorders>
              <w:top w:val="single" w:sz="4" w:space="0" w:color="FFFFFF"/>
            </w:tcBorders>
            <w:vAlign w:val="bottom"/>
          </w:tcPr>
          <w:p w14:paraId="2C0823EE" w14:textId="77777777" w:rsidR="0067606D" w:rsidRPr="00A11EFD" w:rsidRDefault="0067606D" w:rsidP="0067606D">
            <w:pPr>
              <w:pStyle w:val="TabellSlutsumma"/>
              <w:keepNext/>
              <w:keepLines/>
              <w:rPr>
                <w:b/>
              </w:rPr>
            </w:pPr>
            <w:r w:rsidRPr="00A11EFD">
              <w:t>33,4</w:t>
            </w:r>
          </w:p>
        </w:tc>
        <w:tc>
          <w:tcPr>
            <w:tcW w:w="551" w:type="dxa"/>
            <w:tcBorders>
              <w:top w:val="single" w:sz="4" w:space="0" w:color="FFFFFF"/>
            </w:tcBorders>
            <w:vAlign w:val="bottom"/>
          </w:tcPr>
          <w:p w14:paraId="4F571E74" w14:textId="77777777" w:rsidR="0067606D" w:rsidRPr="00A11EFD" w:rsidRDefault="0067606D" w:rsidP="0067606D">
            <w:pPr>
              <w:pStyle w:val="TabellSlutsumma"/>
              <w:keepNext/>
              <w:keepLines/>
              <w:rPr>
                <w:b/>
              </w:rPr>
            </w:pPr>
            <w:r w:rsidRPr="00A11EFD">
              <w:t>31,8</w:t>
            </w:r>
          </w:p>
        </w:tc>
        <w:tc>
          <w:tcPr>
            <w:tcW w:w="551" w:type="dxa"/>
            <w:tcBorders>
              <w:top w:val="single" w:sz="4" w:space="0" w:color="FFFFFF"/>
            </w:tcBorders>
            <w:vAlign w:val="bottom"/>
          </w:tcPr>
          <w:p w14:paraId="5C381C6F" w14:textId="77777777" w:rsidR="0067606D" w:rsidRPr="00A11EFD" w:rsidRDefault="0067606D" w:rsidP="0067606D">
            <w:pPr>
              <w:pStyle w:val="TabellSlutsumma"/>
              <w:keepNext/>
              <w:keepLines/>
              <w:rPr>
                <w:b/>
              </w:rPr>
            </w:pPr>
            <w:r w:rsidRPr="00A11EFD">
              <w:t>29,6</w:t>
            </w:r>
          </w:p>
        </w:tc>
      </w:tr>
    </w:tbl>
    <w:p w14:paraId="0FE7EE0B" w14:textId="77777777" w:rsidR="0067606D" w:rsidRDefault="0067606D" w:rsidP="0067606D">
      <w:pPr>
        <w:pStyle w:val="TabellFotnot"/>
      </w:pPr>
      <w:r w:rsidRPr="00180481">
        <w:t>Källor: Statistiska centralbyrån och egna beräkningar.</w:t>
      </w:r>
    </w:p>
    <w:p w14:paraId="4FA3CE92" w14:textId="77777777" w:rsidR="0067606D" w:rsidRPr="007A7CEC" w:rsidRDefault="0067606D" w:rsidP="0067606D">
      <w:pPr>
        <w:pStyle w:val="Brdtextmedindrag"/>
      </w:pPr>
    </w:p>
    <w:p w14:paraId="5A38A82E" w14:textId="023C1CE6" w:rsidR="0067606D" w:rsidRDefault="0067606D" w:rsidP="0067606D">
      <w:pPr>
        <w:pStyle w:val="Brdtext"/>
      </w:pPr>
      <w:r>
        <w:t>Det strukturella sparandet, dvs. sparandet justerat för bl.a. konjunkturella effekter, beräknas, delvis till följd av antagandet om oförändrade regler, successivt öka under prognosperioden i för</w:t>
      </w:r>
      <w:r>
        <w:softHyphen/>
        <w:t>hållande till 2018 och uppgå till 1,3 procent av potentiell BNP 2022.</w:t>
      </w:r>
    </w:p>
    <w:p w14:paraId="4A98D131" w14:textId="572D6138" w:rsidR="0067606D" w:rsidRDefault="0067606D" w:rsidP="0067606D">
      <w:pPr>
        <w:pStyle w:val="Brdtextmedindrag"/>
      </w:pPr>
      <w:r>
        <w:t>Överskotten i de offentliga finanserna har bidragit till att den offentliga sektorns konsoli</w:t>
      </w:r>
      <w:r>
        <w:softHyphen/>
        <w:t>derade bruttoskuld sjunkit till under 39 procent av BNP 2018. Bruttoskulden förväntas fortsätta minska under prognosperioden, även det delvis till följd av antagandet om oförändrade regler. Det är framför allt statens skuldsättning som minskar. Statsskulden som andel av BNP är på den lägsta nivån sedan 1977.</w:t>
      </w:r>
    </w:p>
    <w:p w14:paraId="639E0E87" w14:textId="77777777" w:rsidR="0067606D" w:rsidRDefault="0067606D" w:rsidP="0067606D">
      <w:pPr>
        <w:pStyle w:val="Brdtextmedindrag"/>
      </w:pPr>
      <w:r>
        <w:t>Den relativt låga bruttoskulden bidrar till goda säkerhetsmarginaler och gör att de offentliga finanserna är väl rustade för att hantera de risker som ekonomin står inför.</w:t>
      </w:r>
      <w:r w:rsidRPr="00180481">
        <w:t xml:space="preserve"> </w:t>
      </w:r>
    </w:p>
    <w:p w14:paraId="41A0470E" w14:textId="77777777" w:rsidR="0067606D" w:rsidRPr="00180481" w:rsidRDefault="0067606D" w:rsidP="0067606D">
      <w:pPr>
        <w:pStyle w:val="Rubrik4utannumrering"/>
      </w:pPr>
      <w:r w:rsidRPr="00180481">
        <w:t xml:space="preserve">Den ekonomiska utvecklingen är osäker </w:t>
      </w:r>
    </w:p>
    <w:p w14:paraId="3CD2C126" w14:textId="77777777" w:rsidR="0067606D" w:rsidRDefault="0067606D" w:rsidP="0067606D">
      <w:pPr>
        <w:pStyle w:val="Brdtext"/>
      </w:pPr>
      <w:r>
        <w:t>Den beskrivna ekonomiska utvecklingen är regeringens huvudscenario och bedöms vara den mest sannolika. Men prognoser är alltid förknippade med stor osäkerhet. Det är därför viktigt att även belysa faktorer som skulle kunna leda till en svagare eller starkare ekonomisk utveckling 2019 och 2020 än i prognosen.</w:t>
      </w:r>
    </w:p>
    <w:p w14:paraId="7C489935" w14:textId="7A409E9E" w:rsidR="0067606D" w:rsidRDefault="0067606D" w:rsidP="0067606D">
      <w:pPr>
        <w:pStyle w:val="Brdtextmedindrag"/>
      </w:pPr>
      <w:r>
        <w:t>Det råder t.ex. stor osäkerhet om de handels</w:t>
      </w:r>
      <w:r w:rsidR="00493B47">
        <w:softHyphen/>
      </w:r>
      <w:r>
        <w:t>politiska spänningarna mellan framför allt USA och Kina, och om hur situationen kommer att utvecklas framöver. Om ytterligare handels</w:t>
      </w:r>
      <w:r>
        <w:softHyphen/>
        <w:t xml:space="preserve">hinder införs kan det leda till att tillväxten i omvärlden blir svagare och att utsikterna för svensk export försämras. Även investeringar och hushållens konsumtion kan påverkas negativt. </w:t>
      </w:r>
    </w:p>
    <w:p w14:paraId="082A6E42" w14:textId="31785FC0" w:rsidR="0067606D" w:rsidRDefault="0067606D" w:rsidP="0067606D">
      <w:pPr>
        <w:pStyle w:val="Brdtextmedindrag"/>
      </w:pPr>
      <w:r>
        <w:t>Kina har även problem med överkapacitet i statliga företag, obalanser på bostadsmarknaden och en hög skuldsättning i både den privata och den offentliga sektorn. En kraftig inbromsning av tillväxten i Kina skulle få stora konsekvenser för världsekonomin, eftersom den kinesiska efter</w:t>
      </w:r>
      <w:r>
        <w:softHyphen/>
        <w:t>frågan på råvaror och andra insatsvaror utgör en viktig drivkraft för den globala tillväxten.</w:t>
      </w:r>
    </w:p>
    <w:p w14:paraId="5ED491F2" w14:textId="4A96DCE9" w:rsidR="0067606D" w:rsidRDefault="0067606D" w:rsidP="0067606D">
      <w:pPr>
        <w:pStyle w:val="Brdtextmedindrag"/>
      </w:pPr>
      <w:r>
        <w:t>En annan osäkerhetsfaktor rör Storbritanniens utträde ur EU. Risken för ett avtalslöst utträde bedöms vara betydande. I juli 2019 tillträdde en ny regering i Storbritannien och det återstår nu inte mycket tid för att få ett utträdesavtal på plats innan tidsfristen löper ut den 31 oktober 2019. Formerna för utträdet och den framtida rela</w:t>
      </w:r>
      <w:r>
        <w:softHyphen/>
        <w:t>tionen mellan EU och Storbritannien kommer att påverka den ekonomiska utvecklingen i såväl EU som Storbritannien. Det gäller särskilt de medlemsstater i EU, däribland Sverige, som är nära sammankopplade med den brittiska ekonomin. Sverige är väl förberett för ett avtals</w:t>
      </w:r>
      <w:r>
        <w:softHyphen/>
        <w:t>löst utträde och tillfälliga åtgärder har vidtagits både i Sverige och i andra EU-medlemsstater för att möta de allvarligaste konsekvenserna.</w:t>
      </w:r>
    </w:p>
    <w:p w14:paraId="1BEFE50E" w14:textId="5F69EBF5" w:rsidR="0067606D" w:rsidRDefault="0067606D" w:rsidP="0067606D">
      <w:pPr>
        <w:pStyle w:val="Brdtextmedindrag"/>
      </w:pPr>
      <w:r>
        <w:t>Det hårdare politiska tonläget mellan framför allt USA och Iran under våren och sommaren 2019 har bidragit till en ökad geopolitisk osäker</w:t>
      </w:r>
      <w:r>
        <w:softHyphen/>
        <w:t>het och en ökad osäkerhet om utvecklingen av oljepriset. Hittills har effekterna på världs</w:t>
      </w:r>
      <w:r>
        <w:softHyphen/>
        <w:t xml:space="preserve">ekonomin och oljepriset varit relativt begränsade. </w:t>
      </w:r>
    </w:p>
    <w:p w14:paraId="5D331264" w14:textId="5CDA7B55" w:rsidR="0067606D" w:rsidRDefault="0067606D" w:rsidP="0067606D">
      <w:pPr>
        <w:pStyle w:val="Brdtextmedindrag"/>
      </w:pPr>
      <w:r>
        <w:t>Även fortsatt oro kring Italiens finanspolitik och förhöjda nivåer för italienska stats</w:t>
      </w:r>
      <w:r>
        <w:softHyphen/>
        <w:t>obligationsräntor skulle kunna bidra till en ökad finansiell oro. De låga räntorna globalt</w:t>
      </w:r>
      <w:r w:rsidRPr="00180481">
        <w:t xml:space="preserve"> </w:t>
      </w:r>
      <w:r>
        <w:t>innebär att möjligheterna att stabilisera ekonomin genom penningpolitiken är begränsade, om konjunk</w:t>
      </w:r>
      <w:r>
        <w:softHyphen/>
      </w:r>
      <w:r>
        <w:lastRenderedPageBreak/>
        <w:t>turen skulle utvecklas sämre än väntat. Även möjligheten att stabilisera ekonomin med hjälp av en aktiv finanspolitik är begränsad i flera av EU:s medlemsstater som har stora offentligfinansiella underskott och höga statsskulder. Sverige, med sina starka offentliga finanser, har tvärtom goda möjligheter att bedriva stabiliserande finans</w:t>
      </w:r>
      <w:r>
        <w:softHyphen/>
        <w:t xml:space="preserve">politik om så skulle behövas. Flera av de ovan nämnda riskerna skulle i värsta fall kunna utlösa en period med allmän finansiell oro och högre riskpremier.  </w:t>
      </w:r>
    </w:p>
    <w:p w14:paraId="0B556B09" w14:textId="17B6C7F8" w:rsidR="0067606D" w:rsidRDefault="0067606D" w:rsidP="0067606D">
      <w:pPr>
        <w:pStyle w:val="Brdtextmedindrag"/>
      </w:pPr>
      <w:r>
        <w:t>Konjunkturutvecklingen i omvärlden skulle också kunna bli starkare än väntat, t.ex. om handelskonflikten trappas ned och den globala tillförsikten därmed tilltar. En starkare ekonomisk utveckling i omvärlden skulle gynna svensk exportindustri.</w:t>
      </w:r>
    </w:p>
    <w:p w14:paraId="66F7F08A" w14:textId="77777777" w:rsidR="0067606D" w:rsidRDefault="0067606D" w:rsidP="0067606D">
      <w:pPr>
        <w:pStyle w:val="Brdtextmedindrag"/>
      </w:pPr>
      <w:r>
        <w:t>Klimatförändringarna, extrema väder-händelser och förlust av biologisk mångfald utgör också risker för den globala ekonomin, då de kan medföra stora kostnader för både enskilda och samhället. En otillräcklig omställning kan också leda till högre kostnader än nödvändigt, t.ex. har det uppstått flaskhalsar i delar av den europeiska bilindustrin till följd av att biltillverkare inte ställt om produktionen i tid för att möta nya regler för mätning av utsläpp.</w:t>
      </w:r>
    </w:p>
    <w:p w14:paraId="50D3C7C8" w14:textId="778CFBCE" w:rsidR="0067606D" w:rsidRDefault="0067606D" w:rsidP="0067606D">
      <w:pPr>
        <w:pStyle w:val="Brdtextmedindrag"/>
      </w:pPr>
      <w:r>
        <w:t>I Sverige är utvecklingen på bostadsmarknaden och hushållens höga skuldsättning osäkerhets</w:t>
      </w:r>
      <w:r>
        <w:softHyphen/>
        <w:t>faktorer. Bostadspriserna och hushållens skuld</w:t>
      </w:r>
      <w:r>
        <w:softHyphen/>
        <w:t>sättning har ökat snabbt under en lång tid, vilket inneburit en ökad risk för en kraftig pris</w:t>
      </w:r>
      <w:r>
        <w:softHyphen/>
        <w:t>korrigering, med stora effekter på hushållens konsumtion och bostadsinvesteringar. Efter en nedgång under andra halvåret 2017 stabiliserades prisutvecklingen på bostadsmarknaden 2018 och bostadspriserna har fortsatt stiga svagt första halvåret 2019. Riskerna för en snabb nedgång i bostadspriserna har därmed minskat, men skulle bostadspriserna sjunka kraftigt framöver kan det leda till negativa effekter för svensk ekonomi, om hushållen minskar sin konsumtion eller om bostadsinvesteringarna blir lägre till följd av detta.</w:t>
      </w:r>
    </w:p>
    <w:p w14:paraId="67A421D7" w14:textId="76A502F2" w:rsidR="0067606D" w:rsidRDefault="0067606D" w:rsidP="0067606D">
      <w:pPr>
        <w:pStyle w:val="Brdtextmedindrag"/>
      </w:pPr>
      <w:r>
        <w:t>Hushållens konsumtion skulle även kunna utvecklas starkare än i prognosen. Konsumtions</w:t>
      </w:r>
      <w:r>
        <w:softHyphen/>
        <w:t>tillväxten var dämpad under 2018 och inledningen av 2019, trots att hushållen har ett historiskt sett högt sparande. Tillsammans med en stabilisering av läget på bostadsmarknaden talar det för att hushållens</w:t>
      </w:r>
      <w:r w:rsidRPr="00180481">
        <w:t xml:space="preserve"> </w:t>
      </w:r>
      <w:r>
        <w:t>konsumtion skulle kunna växa snabbare än vad som antas i prognosen.</w:t>
      </w:r>
    </w:p>
    <w:p w14:paraId="1EB31B4F" w14:textId="21547BEC" w:rsidR="0067606D" w:rsidRDefault="0067606D" w:rsidP="0067606D">
      <w:pPr>
        <w:pStyle w:val="Brdtextmedindrag"/>
      </w:pPr>
      <w:r>
        <w:t xml:space="preserve">Den allmänna ekonomiska utvecklingen har också stor betydelse för de offentliga finanserna, </w:t>
      </w:r>
      <w:r>
        <w:t>bl.a. genom skattebasernas utveckling. Skatte</w:t>
      </w:r>
      <w:r>
        <w:softHyphen/>
        <w:t>intäkter från kapitalskatter tenderar att förändras mycket mellan år och kan få en stor effekt på de offentliga finanserna. Även arbetslöshets-relaterade utgifter, kostnader för social</w:t>
      </w:r>
      <w:r>
        <w:softHyphen/>
        <w:t>försäkringar och migration, samt kommunala utgifter för konsumtion och investeringar kan variera kraftigt över tiden. Sådana variationer kan ha betydande effekter på både det finansiella och det strukturella sparandet i den offentliga sektorn. Dessutom kan en förändrad bedömning av den potentiella produktionsnivån i ekonomin leda till att det strukturella sparandet revideras. Vidare skulle ett för Storbritannien avtalslöst utträde ur EU kunna innebära att Sveriges medlemsavgift, och därmed de offentliga finanserna, påverkas mer än vad som indikeras av prognoserna som denna proposition bygger på, där utträdet antas ske under ordnade former.</w:t>
      </w:r>
    </w:p>
    <w:p w14:paraId="582B763F" w14:textId="0F3D30CE" w:rsidR="0067606D" w:rsidRDefault="0067606D" w:rsidP="0067606D">
      <w:pPr>
        <w:pStyle w:val="Brdtextmedindrag"/>
      </w:pPr>
      <w:r>
        <w:t>Svensk ekonomi står samtidigt väl rustad för att möta osäkerheterna i omvärlden och nationellt. Statsfinanserna uppvisar överskott, statsskuldskvoten är den lägsta sedan slutet av 1970-talet och arbetslösheten har sjunkit.</w:t>
      </w:r>
      <w:r w:rsidRPr="00180481">
        <w:t xml:space="preserve"> </w:t>
      </w:r>
    </w:p>
    <w:p w14:paraId="166432D8" w14:textId="77777777" w:rsidR="0067606D" w:rsidRDefault="0067606D" w:rsidP="0067606D">
      <w:pPr>
        <w:pStyle w:val="Rubrik2"/>
      </w:pPr>
      <w:bookmarkStart w:id="18" w:name="_Toc19298839"/>
      <w:r>
        <w:t>Uppföljning av de finanspolitiska målen</w:t>
      </w:r>
      <w:bookmarkEnd w:id="18"/>
    </w:p>
    <w:p w14:paraId="1CFF47C9" w14:textId="77777777" w:rsidR="0067606D" w:rsidRDefault="0067606D" w:rsidP="0067606D">
      <w:pPr>
        <w:pStyle w:val="Rubrik4utannumrering"/>
        <w:spacing w:before="0"/>
      </w:pPr>
      <w:r>
        <w:t xml:space="preserve">Överskottsmålet </w:t>
      </w:r>
    </w:p>
    <w:p w14:paraId="0871B028" w14:textId="56A4AC88" w:rsidR="0067606D" w:rsidRDefault="0067606D" w:rsidP="0067606D">
      <w:pPr>
        <w:pStyle w:val="Brdtext"/>
      </w:pPr>
      <w:r>
        <w:t>Från och med 2019 har överskottsmålet justerats och uppgår till en tredjedels procent av BNP i genomsnitt över en konjunkturcykel. Målet följs upp genom det strukturella sparandet för inne</w:t>
      </w:r>
      <w:r>
        <w:softHyphen/>
        <w:t>varande och nästkommande år. För att i efterhand utvärdera om överskottsmålet uppnåtts, och för att upptäcka systematiska avvikelser, används ett bakåtblickande åttaårigt genomsnitt av det faktiska finansiella sparandet.</w:t>
      </w:r>
    </w:p>
    <w:p w14:paraId="0C7FA29C" w14:textId="00799C7B" w:rsidR="0067606D" w:rsidRDefault="0067606D" w:rsidP="0067606D">
      <w:pPr>
        <w:pStyle w:val="Brdtextmedindrag"/>
      </w:pPr>
      <w:r>
        <w:t>Det strukturella sparandet bedöms uppgå till nära noll procent av potentiell BNP 2019 och till 0,2 procent 2020. Till följd av osäkerheten i bedömningen av det strukturella sparandet bedöms så små skillnader i förhållande till målet inte utgöra någon tydlig avvikelse. Regeringen</w:t>
      </w:r>
      <w:r w:rsidRPr="00180481">
        <w:t xml:space="preserve"> bedömer således att inriktningen på finans</w:t>
      </w:r>
      <w:r>
        <w:softHyphen/>
      </w:r>
      <w:r w:rsidRPr="00180481">
        <w:t>politiken är i linje med överskottsmålet. Finanspolitiken bedöms vidare i allt väsentligt vara neutral 2019 och 2020, vilket är en väl avvägd inriktning i rådande konjunkturläge.</w:t>
      </w:r>
    </w:p>
    <w:p w14:paraId="178DF75E" w14:textId="77777777" w:rsidR="0067606D" w:rsidRDefault="0067606D" w:rsidP="0067606D">
      <w:pPr>
        <w:pStyle w:val="Rubrik4utannumrering"/>
      </w:pPr>
      <w:r w:rsidRPr="00180481">
        <w:lastRenderedPageBreak/>
        <w:t xml:space="preserve"> </w:t>
      </w:r>
      <w:r>
        <w:t>Utgiftstakets nivå 2022</w:t>
      </w:r>
    </w:p>
    <w:p w14:paraId="3C578992" w14:textId="5C033988" w:rsidR="0067606D" w:rsidRDefault="0067606D" w:rsidP="0067606D">
      <w:pPr>
        <w:pStyle w:val="Brdtext"/>
      </w:pPr>
      <w:r>
        <w:t xml:space="preserve">I enlighet med budgetlagen (2011:203) föreslår regeringen i denna proposition en nivå på utgiftstaket för det tredje tillkommande året, dvs. 2022 (se </w:t>
      </w:r>
      <w:r>
        <w:fldChar w:fldCharType="begin"/>
      </w:r>
      <w:r>
        <w:instrText xml:space="preserve"> REF  _Ref19181281 \* Lower \h </w:instrText>
      </w:r>
      <w:r>
        <w:fldChar w:fldCharType="separate"/>
      </w:r>
      <w:r w:rsidR="00757DA4">
        <w:t xml:space="preserve">tabell </w:t>
      </w:r>
      <w:r w:rsidR="00757DA4">
        <w:rPr>
          <w:bCs/>
          <w:noProof/>
        </w:rPr>
        <w:t>1</w:t>
      </w:r>
      <w:r w:rsidR="00757DA4">
        <w:t>.</w:t>
      </w:r>
      <w:r w:rsidR="00757DA4">
        <w:rPr>
          <w:noProof/>
        </w:rPr>
        <w:t>5</w:t>
      </w:r>
      <w:r>
        <w:fldChar w:fldCharType="end"/>
      </w:r>
      <w:r>
        <w:t>). Den föreslagna nivån motsvarar regeringens bedömning av nivån för 2022 i 2019 års ekonomiska vårproposition efter tekniska justeringar.</w:t>
      </w:r>
    </w:p>
    <w:p w14:paraId="05457744" w14:textId="77777777" w:rsidR="0067606D" w:rsidRPr="005D20B5" w:rsidRDefault="0067606D" w:rsidP="0067606D">
      <w:pPr>
        <w:pStyle w:val="Brdtext"/>
      </w:pPr>
    </w:p>
    <w:p w14:paraId="54FD1B48" w14:textId="07F98674" w:rsidR="0067606D" w:rsidRDefault="0067606D" w:rsidP="0067606D">
      <w:pPr>
        <w:pStyle w:val="TabellRubrik"/>
      </w:pPr>
      <w:bookmarkStart w:id="19" w:name="_Ref19181281"/>
      <w:bookmarkStart w:id="20" w:name="_Toc19298966"/>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1</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5</w:t>
      </w:r>
      <w:r>
        <w:rPr>
          <w:noProof/>
        </w:rPr>
        <w:fldChar w:fldCharType="end"/>
      </w:r>
      <w:bookmarkEnd w:id="19"/>
      <w:r>
        <w:rPr>
          <w:noProof/>
        </w:rPr>
        <w:tab/>
      </w:r>
      <w:r>
        <w:t>Utgiftstakets nivåer</w:t>
      </w:r>
      <w:bookmarkEnd w:id="20"/>
    </w:p>
    <w:p w14:paraId="0D0C801C" w14:textId="77777777" w:rsidR="0067606D" w:rsidRDefault="0067606D" w:rsidP="0067606D">
      <w:pPr>
        <w:pStyle w:val="TabellUnderrubrik"/>
      </w:pPr>
      <w:r w:rsidRPr="00180481">
        <w:t>Miljarder kronor om inte annat anges</w:t>
      </w:r>
    </w:p>
    <w:tbl>
      <w:tblPr>
        <w:tblStyle w:val="RKEgentabell"/>
        <w:tblW w:w="4383" w:type="dxa"/>
        <w:tblInd w:w="0" w:type="dxa"/>
        <w:tblLayout w:type="fixed"/>
        <w:tblLook w:val="0460" w:firstRow="1" w:lastRow="1" w:firstColumn="0" w:lastColumn="0" w:noHBand="0" w:noVBand="1"/>
      </w:tblPr>
      <w:tblGrid>
        <w:gridCol w:w="1866"/>
        <w:gridCol w:w="629"/>
        <w:gridCol w:w="629"/>
        <w:gridCol w:w="629"/>
        <w:gridCol w:w="630"/>
      </w:tblGrid>
      <w:tr w:rsidR="0067606D" w14:paraId="136A3812" w14:textId="77777777" w:rsidTr="0067606D">
        <w:trPr>
          <w:cnfStyle w:val="100000000000" w:firstRow="1" w:lastRow="0" w:firstColumn="0" w:lastColumn="0" w:oddVBand="0" w:evenVBand="0" w:oddHBand="0" w:evenHBand="0" w:firstRowFirstColumn="0" w:firstRowLastColumn="0" w:lastRowFirstColumn="0" w:lastRowLastColumn="0"/>
        </w:trPr>
        <w:tc>
          <w:tcPr>
            <w:tcW w:w="1866" w:type="dxa"/>
            <w:tcMar>
              <w:left w:w="0" w:type="dxa"/>
              <w:right w:w="0" w:type="dxa"/>
            </w:tcMar>
          </w:tcPr>
          <w:p w14:paraId="339B7BAD" w14:textId="77777777" w:rsidR="0067606D" w:rsidRDefault="0067606D" w:rsidP="0067606D">
            <w:pPr>
              <w:pStyle w:val="TabellHuvud"/>
              <w:keepNext/>
              <w:keepLines/>
              <w:jc w:val="left"/>
            </w:pPr>
          </w:p>
        </w:tc>
        <w:tc>
          <w:tcPr>
            <w:tcW w:w="629" w:type="dxa"/>
          </w:tcPr>
          <w:p w14:paraId="6EE47CF4" w14:textId="77777777" w:rsidR="0067606D" w:rsidRDefault="0067606D" w:rsidP="0067606D">
            <w:pPr>
              <w:pStyle w:val="TabellHuvud"/>
              <w:keepNext/>
              <w:keepLines/>
            </w:pPr>
            <w:r>
              <w:t>2019</w:t>
            </w:r>
          </w:p>
        </w:tc>
        <w:tc>
          <w:tcPr>
            <w:tcW w:w="629" w:type="dxa"/>
          </w:tcPr>
          <w:p w14:paraId="4E9A8610" w14:textId="77777777" w:rsidR="0067606D" w:rsidRDefault="0067606D" w:rsidP="0067606D">
            <w:pPr>
              <w:pStyle w:val="TabellHuvud"/>
              <w:keepNext/>
              <w:keepLines/>
            </w:pPr>
            <w:r>
              <w:t>2020</w:t>
            </w:r>
          </w:p>
        </w:tc>
        <w:tc>
          <w:tcPr>
            <w:tcW w:w="629" w:type="dxa"/>
          </w:tcPr>
          <w:p w14:paraId="19160389" w14:textId="77777777" w:rsidR="0067606D" w:rsidRDefault="0067606D" w:rsidP="0067606D">
            <w:pPr>
              <w:pStyle w:val="TabellHuvud"/>
              <w:keepNext/>
              <w:keepLines/>
            </w:pPr>
            <w:r>
              <w:t>2021</w:t>
            </w:r>
          </w:p>
        </w:tc>
        <w:tc>
          <w:tcPr>
            <w:tcW w:w="630" w:type="dxa"/>
          </w:tcPr>
          <w:p w14:paraId="7C924B93" w14:textId="77777777" w:rsidR="0067606D" w:rsidRDefault="0067606D" w:rsidP="0067606D">
            <w:pPr>
              <w:pStyle w:val="TabellHuvud"/>
              <w:keepNext/>
              <w:keepLines/>
            </w:pPr>
            <w:r>
              <w:t>2022</w:t>
            </w:r>
          </w:p>
        </w:tc>
      </w:tr>
      <w:tr w:rsidR="0067606D" w14:paraId="1FC58254" w14:textId="77777777" w:rsidTr="0067606D">
        <w:tc>
          <w:tcPr>
            <w:tcW w:w="1866" w:type="dxa"/>
            <w:tcMar>
              <w:left w:w="0" w:type="dxa"/>
              <w:right w:w="0" w:type="dxa"/>
            </w:tcMar>
            <w:vAlign w:val="bottom"/>
          </w:tcPr>
          <w:p w14:paraId="6CF5D324" w14:textId="77777777" w:rsidR="0067606D" w:rsidRDefault="0067606D" w:rsidP="0067606D">
            <w:pPr>
              <w:pStyle w:val="TabellRader"/>
              <w:keepNext/>
              <w:keepLines/>
              <w:jc w:val="left"/>
            </w:pPr>
            <w:r>
              <w:t>Utgiftstakets nivåer</w:t>
            </w:r>
            <w:r w:rsidRPr="00BB288B">
              <w:rPr>
                <w:vertAlign w:val="superscript"/>
              </w:rPr>
              <w:t>1</w:t>
            </w:r>
          </w:p>
        </w:tc>
        <w:tc>
          <w:tcPr>
            <w:tcW w:w="629" w:type="dxa"/>
            <w:vAlign w:val="bottom"/>
          </w:tcPr>
          <w:p w14:paraId="2DB20CA8" w14:textId="77777777" w:rsidR="0067606D" w:rsidRDefault="0067606D" w:rsidP="0067606D">
            <w:pPr>
              <w:pStyle w:val="TabellRader"/>
              <w:keepNext/>
              <w:keepLines/>
            </w:pPr>
            <w:r w:rsidRPr="00B23158">
              <w:t>1 351</w:t>
            </w:r>
          </w:p>
        </w:tc>
        <w:tc>
          <w:tcPr>
            <w:tcW w:w="629" w:type="dxa"/>
            <w:vAlign w:val="bottom"/>
          </w:tcPr>
          <w:p w14:paraId="229C572F" w14:textId="77777777" w:rsidR="0067606D" w:rsidRDefault="0067606D" w:rsidP="0067606D">
            <w:pPr>
              <w:pStyle w:val="TabellRader"/>
              <w:keepNext/>
              <w:keepLines/>
            </w:pPr>
            <w:r w:rsidRPr="00B23158">
              <w:t>1 392</w:t>
            </w:r>
          </w:p>
        </w:tc>
        <w:tc>
          <w:tcPr>
            <w:tcW w:w="629" w:type="dxa"/>
            <w:vAlign w:val="bottom"/>
          </w:tcPr>
          <w:p w14:paraId="62C96ADB" w14:textId="77777777" w:rsidR="0067606D" w:rsidRDefault="0067606D" w:rsidP="0067606D">
            <w:pPr>
              <w:pStyle w:val="TabellRader"/>
              <w:keepNext/>
              <w:keepLines/>
            </w:pPr>
            <w:r w:rsidRPr="00B23158">
              <w:t>1 443</w:t>
            </w:r>
          </w:p>
        </w:tc>
        <w:tc>
          <w:tcPr>
            <w:tcW w:w="630" w:type="dxa"/>
            <w:vAlign w:val="bottom"/>
          </w:tcPr>
          <w:p w14:paraId="64154A05" w14:textId="77777777" w:rsidR="0067606D" w:rsidRDefault="0067606D" w:rsidP="0067606D">
            <w:pPr>
              <w:pStyle w:val="TabellRader"/>
              <w:keepNext/>
              <w:keepLines/>
            </w:pPr>
            <w:r w:rsidRPr="00B23158">
              <w:t>1 502</w:t>
            </w:r>
          </w:p>
        </w:tc>
      </w:tr>
      <w:tr w:rsidR="0067606D" w14:paraId="17F273B3" w14:textId="77777777" w:rsidTr="0067606D">
        <w:tc>
          <w:tcPr>
            <w:tcW w:w="1866" w:type="dxa"/>
            <w:tcMar>
              <w:left w:w="0" w:type="dxa"/>
              <w:right w:w="0" w:type="dxa"/>
            </w:tcMar>
            <w:vAlign w:val="bottom"/>
          </w:tcPr>
          <w:p w14:paraId="77258231" w14:textId="77777777" w:rsidR="0067606D" w:rsidRDefault="0067606D" w:rsidP="0067606D">
            <w:pPr>
              <w:pStyle w:val="TabellRader"/>
              <w:keepNext/>
              <w:keepLines/>
              <w:jc w:val="left"/>
            </w:pPr>
            <w:r>
              <w:t>Utgiftstaket, procent av potentiell BNP</w:t>
            </w:r>
          </w:p>
        </w:tc>
        <w:tc>
          <w:tcPr>
            <w:tcW w:w="629" w:type="dxa"/>
            <w:vAlign w:val="bottom"/>
          </w:tcPr>
          <w:p w14:paraId="75007C0C" w14:textId="77777777" w:rsidR="0067606D" w:rsidRDefault="0067606D" w:rsidP="0067606D">
            <w:pPr>
              <w:pStyle w:val="TabellRader"/>
              <w:keepNext/>
              <w:keepLines/>
            </w:pPr>
            <w:r w:rsidRPr="00B23158">
              <w:t>27,4</w:t>
            </w:r>
          </w:p>
        </w:tc>
        <w:tc>
          <w:tcPr>
            <w:tcW w:w="629" w:type="dxa"/>
            <w:vAlign w:val="bottom"/>
          </w:tcPr>
          <w:p w14:paraId="2EA3C814" w14:textId="77777777" w:rsidR="0067606D" w:rsidRDefault="0067606D" w:rsidP="0067606D">
            <w:pPr>
              <w:pStyle w:val="TabellRader"/>
              <w:keepNext/>
              <w:keepLines/>
            </w:pPr>
            <w:r w:rsidRPr="00B23158">
              <w:t>27,2</w:t>
            </w:r>
          </w:p>
        </w:tc>
        <w:tc>
          <w:tcPr>
            <w:tcW w:w="629" w:type="dxa"/>
            <w:vAlign w:val="bottom"/>
          </w:tcPr>
          <w:p w14:paraId="5C3F7A82" w14:textId="77777777" w:rsidR="0067606D" w:rsidRDefault="0067606D" w:rsidP="0067606D">
            <w:pPr>
              <w:pStyle w:val="TabellRader"/>
              <w:keepNext/>
              <w:keepLines/>
            </w:pPr>
            <w:r w:rsidRPr="00B23158">
              <w:t>27,1</w:t>
            </w:r>
          </w:p>
        </w:tc>
        <w:tc>
          <w:tcPr>
            <w:tcW w:w="630" w:type="dxa"/>
            <w:vAlign w:val="bottom"/>
          </w:tcPr>
          <w:p w14:paraId="0A4BC5DD" w14:textId="77777777" w:rsidR="0067606D" w:rsidRDefault="0067606D" w:rsidP="0067606D">
            <w:pPr>
              <w:pStyle w:val="TabellRader"/>
              <w:keepNext/>
              <w:keepLines/>
            </w:pPr>
            <w:r w:rsidRPr="00B23158">
              <w:t>27,1</w:t>
            </w:r>
          </w:p>
        </w:tc>
      </w:tr>
      <w:tr w:rsidR="0067606D" w14:paraId="2AEA93FB" w14:textId="77777777" w:rsidTr="0067606D">
        <w:tc>
          <w:tcPr>
            <w:tcW w:w="1866" w:type="dxa"/>
            <w:tcBorders>
              <w:bottom w:val="single" w:sz="6" w:space="0" w:color="auto"/>
            </w:tcBorders>
            <w:tcMar>
              <w:left w:w="0" w:type="dxa"/>
              <w:right w:w="0" w:type="dxa"/>
            </w:tcMar>
            <w:vAlign w:val="bottom"/>
          </w:tcPr>
          <w:p w14:paraId="4B4D4749" w14:textId="77777777" w:rsidR="0067606D" w:rsidRDefault="0067606D" w:rsidP="0067606D">
            <w:pPr>
              <w:pStyle w:val="TabellRader"/>
              <w:keepNext/>
              <w:keepLines/>
              <w:jc w:val="left"/>
            </w:pPr>
            <w:r w:rsidRPr="00776183">
              <w:t>Utgiftstaket, procent av BNP</w:t>
            </w:r>
          </w:p>
        </w:tc>
        <w:tc>
          <w:tcPr>
            <w:tcW w:w="629" w:type="dxa"/>
            <w:tcBorders>
              <w:bottom w:val="single" w:sz="6" w:space="0" w:color="auto"/>
            </w:tcBorders>
          </w:tcPr>
          <w:p w14:paraId="6EB48A44" w14:textId="77777777" w:rsidR="0067606D" w:rsidRPr="00B23158" w:rsidRDefault="0067606D" w:rsidP="0067606D">
            <w:pPr>
              <w:pStyle w:val="TabellRader"/>
              <w:keepNext/>
              <w:keepLines/>
            </w:pPr>
            <w:r w:rsidRPr="00336A61">
              <w:t>27,1</w:t>
            </w:r>
          </w:p>
        </w:tc>
        <w:tc>
          <w:tcPr>
            <w:tcW w:w="629" w:type="dxa"/>
            <w:tcBorders>
              <w:bottom w:val="single" w:sz="6" w:space="0" w:color="auto"/>
            </w:tcBorders>
          </w:tcPr>
          <w:p w14:paraId="1F294F3C" w14:textId="77777777" w:rsidR="0067606D" w:rsidRPr="00B23158" w:rsidRDefault="0067606D" w:rsidP="0067606D">
            <w:pPr>
              <w:pStyle w:val="TabellRader"/>
              <w:keepNext/>
              <w:keepLines/>
            </w:pPr>
            <w:r w:rsidRPr="00336A61">
              <w:t>27,1</w:t>
            </w:r>
          </w:p>
        </w:tc>
        <w:tc>
          <w:tcPr>
            <w:tcW w:w="629" w:type="dxa"/>
            <w:tcBorders>
              <w:bottom w:val="single" w:sz="6" w:space="0" w:color="auto"/>
            </w:tcBorders>
          </w:tcPr>
          <w:p w14:paraId="0ED18671" w14:textId="77777777" w:rsidR="0067606D" w:rsidRPr="00B23158" w:rsidRDefault="0067606D" w:rsidP="0067606D">
            <w:pPr>
              <w:pStyle w:val="TabellRader"/>
              <w:keepNext/>
              <w:keepLines/>
            </w:pPr>
            <w:r w:rsidRPr="00336A61">
              <w:t>27,1</w:t>
            </w:r>
          </w:p>
        </w:tc>
        <w:tc>
          <w:tcPr>
            <w:tcW w:w="630" w:type="dxa"/>
            <w:tcBorders>
              <w:bottom w:val="single" w:sz="6" w:space="0" w:color="auto"/>
            </w:tcBorders>
          </w:tcPr>
          <w:p w14:paraId="171F6822" w14:textId="77777777" w:rsidR="0067606D" w:rsidRPr="00B23158" w:rsidRDefault="0067606D" w:rsidP="0067606D">
            <w:pPr>
              <w:pStyle w:val="TabellRader"/>
              <w:keepNext/>
              <w:keepLines/>
            </w:pPr>
            <w:r w:rsidRPr="00336A61">
              <w:t>27,1</w:t>
            </w:r>
          </w:p>
        </w:tc>
      </w:tr>
      <w:tr w:rsidR="0067606D" w14:paraId="2B97B08E" w14:textId="77777777" w:rsidTr="0067606D">
        <w:tc>
          <w:tcPr>
            <w:tcW w:w="1866" w:type="dxa"/>
            <w:tcBorders>
              <w:bottom w:val="single" w:sz="6" w:space="0" w:color="auto"/>
            </w:tcBorders>
            <w:tcMar>
              <w:left w:w="0" w:type="dxa"/>
              <w:right w:w="0" w:type="dxa"/>
            </w:tcMar>
            <w:vAlign w:val="bottom"/>
          </w:tcPr>
          <w:p w14:paraId="043BBD6F" w14:textId="77777777" w:rsidR="0067606D" w:rsidRDefault="0067606D" w:rsidP="0067606D">
            <w:pPr>
              <w:pStyle w:val="TabellRader"/>
              <w:keepNext/>
              <w:keepLines/>
              <w:jc w:val="left"/>
            </w:pPr>
            <w:r>
              <w:t>Takbegränsade utgifter</w:t>
            </w:r>
          </w:p>
        </w:tc>
        <w:tc>
          <w:tcPr>
            <w:tcW w:w="629" w:type="dxa"/>
            <w:tcBorders>
              <w:bottom w:val="single" w:sz="6" w:space="0" w:color="auto"/>
            </w:tcBorders>
            <w:vAlign w:val="bottom"/>
          </w:tcPr>
          <w:p w14:paraId="02DEF61D" w14:textId="77777777" w:rsidR="0067606D" w:rsidRDefault="0067606D" w:rsidP="0067606D">
            <w:pPr>
              <w:pStyle w:val="TabellRader"/>
              <w:keepNext/>
              <w:keepLines/>
            </w:pPr>
            <w:r w:rsidRPr="00B23158">
              <w:t>1 315</w:t>
            </w:r>
          </w:p>
        </w:tc>
        <w:tc>
          <w:tcPr>
            <w:tcW w:w="629" w:type="dxa"/>
            <w:tcBorders>
              <w:bottom w:val="single" w:sz="6" w:space="0" w:color="auto"/>
            </w:tcBorders>
            <w:vAlign w:val="bottom"/>
          </w:tcPr>
          <w:p w14:paraId="3E945F26" w14:textId="77777777" w:rsidR="0067606D" w:rsidRDefault="0067606D" w:rsidP="0067606D">
            <w:pPr>
              <w:pStyle w:val="TabellRader"/>
              <w:keepNext/>
              <w:keepLines/>
            </w:pPr>
            <w:r w:rsidRPr="00B23158">
              <w:t>1 352</w:t>
            </w:r>
          </w:p>
        </w:tc>
        <w:tc>
          <w:tcPr>
            <w:tcW w:w="629" w:type="dxa"/>
            <w:tcBorders>
              <w:bottom w:val="single" w:sz="6" w:space="0" w:color="auto"/>
            </w:tcBorders>
            <w:vAlign w:val="bottom"/>
          </w:tcPr>
          <w:p w14:paraId="5D12F984" w14:textId="77777777" w:rsidR="0067606D" w:rsidRDefault="0067606D" w:rsidP="0067606D">
            <w:pPr>
              <w:pStyle w:val="TabellRader"/>
              <w:keepNext/>
              <w:keepLines/>
            </w:pPr>
            <w:r w:rsidRPr="00B23158">
              <w:t>1 387</w:t>
            </w:r>
          </w:p>
        </w:tc>
        <w:tc>
          <w:tcPr>
            <w:tcW w:w="630" w:type="dxa"/>
            <w:tcBorders>
              <w:bottom w:val="single" w:sz="6" w:space="0" w:color="auto"/>
            </w:tcBorders>
            <w:vAlign w:val="bottom"/>
          </w:tcPr>
          <w:p w14:paraId="3BFB1D16" w14:textId="77777777" w:rsidR="0067606D" w:rsidRDefault="0067606D" w:rsidP="0067606D">
            <w:pPr>
              <w:pStyle w:val="TabellRader"/>
              <w:keepNext/>
              <w:keepLines/>
            </w:pPr>
            <w:r w:rsidRPr="00B23158">
              <w:t>1 409</w:t>
            </w:r>
          </w:p>
        </w:tc>
      </w:tr>
      <w:tr w:rsidR="0067606D" w14:paraId="4B366E99" w14:textId="77777777" w:rsidTr="0067606D">
        <w:tc>
          <w:tcPr>
            <w:tcW w:w="1866" w:type="dxa"/>
            <w:tcBorders>
              <w:top w:val="single" w:sz="6" w:space="0" w:color="auto"/>
              <w:bottom w:val="single" w:sz="6" w:space="0" w:color="auto"/>
            </w:tcBorders>
            <w:tcMar>
              <w:left w:w="0" w:type="dxa"/>
              <w:right w:w="0" w:type="dxa"/>
            </w:tcMar>
            <w:vAlign w:val="bottom"/>
          </w:tcPr>
          <w:p w14:paraId="755D1013" w14:textId="77777777" w:rsidR="0067606D" w:rsidRDefault="0067606D" w:rsidP="0067606D">
            <w:pPr>
              <w:pStyle w:val="TabellRader"/>
              <w:keepNext/>
              <w:keepLines/>
              <w:jc w:val="left"/>
            </w:pPr>
            <w:r>
              <w:t>Budgeteringsmarginal</w:t>
            </w:r>
          </w:p>
        </w:tc>
        <w:tc>
          <w:tcPr>
            <w:tcW w:w="629" w:type="dxa"/>
            <w:tcBorders>
              <w:top w:val="single" w:sz="6" w:space="0" w:color="auto"/>
              <w:bottom w:val="single" w:sz="6" w:space="0" w:color="auto"/>
            </w:tcBorders>
            <w:vAlign w:val="bottom"/>
          </w:tcPr>
          <w:p w14:paraId="0E3E969A" w14:textId="77777777" w:rsidR="0067606D" w:rsidRDefault="0067606D" w:rsidP="0067606D">
            <w:pPr>
              <w:pStyle w:val="TabellRader"/>
              <w:keepNext/>
              <w:keepLines/>
            </w:pPr>
            <w:r w:rsidRPr="00B23158">
              <w:t>36</w:t>
            </w:r>
          </w:p>
        </w:tc>
        <w:tc>
          <w:tcPr>
            <w:tcW w:w="629" w:type="dxa"/>
            <w:tcBorders>
              <w:top w:val="single" w:sz="6" w:space="0" w:color="auto"/>
              <w:bottom w:val="single" w:sz="6" w:space="0" w:color="auto"/>
            </w:tcBorders>
            <w:vAlign w:val="bottom"/>
          </w:tcPr>
          <w:p w14:paraId="1224426D" w14:textId="77777777" w:rsidR="0067606D" w:rsidRDefault="0067606D" w:rsidP="0067606D">
            <w:pPr>
              <w:pStyle w:val="TabellRader"/>
              <w:keepNext/>
              <w:keepLines/>
            </w:pPr>
            <w:r w:rsidRPr="00B23158">
              <w:t>40</w:t>
            </w:r>
          </w:p>
        </w:tc>
        <w:tc>
          <w:tcPr>
            <w:tcW w:w="629" w:type="dxa"/>
            <w:tcBorders>
              <w:top w:val="single" w:sz="6" w:space="0" w:color="auto"/>
              <w:bottom w:val="single" w:sz="6" w:space="0" w:color="auto"/>
            </w:tcBorders>
            <w:vAlign w:val="bottom"/>
          </w:tcPr>
          <w:p w14:paraId="14151715" w14:textId="77777777" w:rsidR="0067606D" w:rsidRDefault="0067606D" w:rsidP="0067606D">
            <w:pPr>
              <w:pStyle w:val="TabellRader"/>
              <w:keepNext/>
              <w:keepLines/>
            </w:pPr>
            <w:r w:rsidRPr="00B23158">
              <w:t>56</w:t>
            </w:r>
          </w:p>
        </w:tc>
        <w:tc>
          <w:tcPr>
            <w:tcW w:w="630" w:type="dxa"/>
            <w:tcBorders>
              <w:top w:val="single" w:sz="6" w:space="0" w:color="auto"/>
              <w:bottom w:val="single" w:sz="6" w:space="0" w:color="auto"/>
            </w:tcBorders>
            <w:vAlign w:val="bottom"/>
          </w:tcPr>
          <w:p w14:paraId="08233F0C" w14:textId="77777777" w:rsidR="0067606D" w:rsidRDefault="0067606D" w:rsidP="0067606D">
            <w:pPr>
              <w:pStyle w:val="TabellRader"/>
              <w:keepNext/>
              <w:keepLines/>
            </w:pPr>
            <w:r w:rsidRPr="00B23158">
              <w:t>93</w:t>
            </w:r>
          </w:p>
        </w:tc>
      </w:tr>
      <w:tr w:rsidR="0067606D" w14:paraId="4FC963D4" w14:textId="77777777" w:rsidTr="0067606D">
        <w:trPr>
          <w:cnfStyle w:val="010000000000" w:firstRow="0" w:lastRow="1" w:firstColumn="0" w:lastColumn="0" w:oddVBand="0" w:evenVBand="0" w:oddHBand="0" w:evenHBand="0" w:firstRowFirstColumn="0" w:firstRowLastColumn="0" w:lastRowFirstColumn="0" w:lastRowLastColumn="0"/>
        </w:trPr>
        <w:tc>
          <w:tcPr>
            <w:tcW w:w="1866" w:type="dxa"/>
            <w:tcBorders>
              <w:top w:val="single" w:sz="6" w:space="0" w:color="auto"/>
            </w:tcBorders>
            <w:tcMar>
              <w:left w:w="0" w:type="dxa"/>
              <w:right w:w="0" w:type="dxa"/>
            </w:tcMar>
            <w:vAlign w:val="bottom"/>
          </w:tcPr>
          <w:p w14:paraId="023DC91D" w14:textId="77777777" w:rsidR="0067606D" w:rsidRPr="001376BC" w:rsidRDefault="0067606D" w:rsidP="0067606D">
            <w:pPr>
              <w:pStyle w:val="TabellRader"/>
              <w:keepNext/>
              <w:keepLines/>
              <w:jc w:val="left"/>
              <w:rPr>
                <w:b w:val="0"/>
              </w:rPr>
            </w:pPr>
            <w:r w:rsidRPr="001376BC">
              <w:rPr>
                <w:b w:val="0"/>
              </w:rPr>
              <w:t>Budgeteringsmarginal, procent av takbegränsade utgifter</w:t>
            </w:r>
          </w:p>
        </w:tc>
        <w:tc>
          <w:tcPr>
            <w:tcW w:w="629" w:type="dxa"/>
            <w:tcBorders>
              <w:top w:val="single" w:sz="6" w:space="0" w:color="auto"/>
            </w:tcBorders>
            <w:vAlign w:val="bottom"/>
          </w:tcPr>
          <w:p w14:paraId="175915BC" w14:textId="77777777" w:rsidR="0067606D" w:rsidRPr="008337E0" w:rsidRDefault="0067606D" w:rsidP="0067606D">
            <w:pPr>
              <w:pStyle w:val="TabellRader"/>
              <w:keepNext/>
              <w:keepLines/>
              <w:rPr>
                <w:b w:val="0"/>
              </w:rPr>
            </w:pPr>
            <w:r w:rsidRPr="00A51641">
              <w:rPr>
                <w:b w:val="0"/>
              </w:rPr>
              <w:t>2,8</w:t>
            </w:r>
          </w:p>
        </w:tc>
        <w:tc>
          <w:tcPr>
            <w:tcW w:w="629" w:type="dxa"/>
            <w:tcBorders>
              <w:top w:val="single" w:sz="6" w:space="0" w:color="auto"/>
            </w:tcBorders>
            <w:vAlign w:val="bottom"/>
          </w:tcPr>
          <w:p w14:paraId="4FA3899E" w14:textId="77777777" w:rsidR="0067606D" w:rsidRPr="008337E0" w:rsidRDefault="0067606D" w:rsidP="0067606D">
            <w:pPr>
              <w:pStyle w:val="TabellRader"/>
              <w:keepNext/>
              <w:keepLines/>
              <w:rPr>
                <w:b w:val="0"/>
              </w:rPr>
            </w:pPr>
            <w:r w:rsidRPr="00A51641">
              <w:rPr>
                <w:b w:val="0"/>
              </w:rPr>
              <w:t>3,0</w:t>
            </w:r>
          </w:p>
        </w:tc>
        <w:tc>
          <w:tcPr>
            <w:tcW w:w="629" w:type="dxa"/>
            <w:tcBorders>
              <w:top w:val="single" w:sz="6" w:space="0" w:color="auto"/>
            </w:tcBorders>
            <w:vAlign w:val="bottom"/>
          </w:tcPr>
          <w:p w14:paraId="4FE34558" w14:textId="77777777" w:rsidR="0067606D" w:rsidRPr="008337E0" w:rsidRDefault="0067606D" w:rsidP="0067606D">
            <w:pPr>
              <w:pStyle w:val="TabellRader"/>
              <w:keepNext/>
              <w:keepLines/>
              <w:rPr>
                <w:b w:val="0"/>
              </w:rPr>
            </w:pPr>
            <w:r w:rsidRPr="00A51641">
              <w:rPr>
                <w:b w:val="0"/>
              </w:rPr>
              <w:t>4,0</w:t>
            </w:r>
          </w:p>
        </w:tc>
        <w:tc>
          <w:tcPr>
            <w:tcW w:w="630" w:type="dxa"/>
            <w:tcBorders>
              <w:top w:val="single" w:sz="6" w:space="0" w:color="auto"/>
            </w:tcBorders>
            <w:vAlign w:val="bottom"/>
          </w:tcPr>
          <w:p w14:paraId="5CE81DBB" w14:textId="77777777" w:rsidR="0067606D" w:rsidRPr="008337E0" w:rsidRDefault="0067606D" w:rsidP="0067606D">
            <w:pPr>
              <w:pStyle w:val="TabellRader"/>
              <w:keepNext/>
              <w:keepLines/>
              <w:rPr>
                <w:b w:val="0"/>
              </w:rPr>
            </w:pPr>
            <w:r w:rsidRPr="00A51641">
              <w:rPr>
                <w:b w:val="0"/>
              </w:rPr>
              <w:t>6,6</w:t>
            </w:r>
          </w:p>
        </w:tc>
      </w:tr>
    </w:tbl>
    <w:p w14:paraId="7C078E22" w14:textId="77777777" w:rsidR="0067606D" w:rsidRDefault="0067606D" w:rsidP="0067606D">
      <w:pPr>
        <w:pStyle w:val="TabellFotnot"/>
      </w:pPr>
      <w:r w:rsidRPr="00C45F55">
        <w:rPr>
          <w:vertAlign w:val="superscript"/>
        </w:rPr>
        <w:t>1</w:t>
      </w:r>
      <w:r>
        <w:t xml:space="preserve"> Regeringens förslag till nivå på utgiftstaket för 2022 i denna proposition.</w:t>
      </w:r>
    </w:p>
    <w:p w14:paraId="48E4B18D" w14:textId="77777777" w:rsidR="0067606D" w:rsidRPr="007A7CEC" w:rsidRDefault="0067606D" w:rsidP="0067606D">
      <w:pPr>
        <w:pStyle w:val="TabellFotnot"/>
      </w:pPr>
      <w:r>
        <w:t>Källa: Egna beräkningar.</w:t>
      </w:r>
    </w:p>
    <w:p w14:paraId="087C4A2A" w14:textId="77777777" w:rsidR="0067606D" w:rsidRDefault="0067606D" w:rsidP="0067606D">
      <w:pPr>
        <w:pStyle w:val="Rubrik2"/>
      </w:pPr>
      <w:bookmarkStart w:id="21" w:name="_Toc19298840"/>
      <w:r>
        <w:t>Förändringar på utgiftssidan</w:t>
      </w:r>
      <w:bookmarkEnd w:id="21"/>
    </w:p>
    <w:p w14:paraId="2335DBDE" w14:textId="69FF87D4" w:rsidR="0067606D" w:rsidRDefault="0067606D" w:rsidP="0067606D">
      <w:pPr>
        <w:pStyle w:val="Brdtext"/>
      </w:pPr>
      <w:r>
        <w:t>Svensk ekonomi har utvecklats starkt, men framöver förväntas en avmattning ske. Starka offentliga finanser innebär att Sverige kan möta denna avmattning med väl avvägda reformer och utan att behöva genomföra kraftiga åtstramningar.</w:t>
      </w:r>
    </w:p>
    <w:p w14:paraId="6440865F" w14:textId="77777777" w:rsidR="0067606D" w:rsidRDefault="0067606D" w:rsidP="0067606D">
      <w:pPr>
        <w:pStyle w:val="Rubrik4utannumrering"/>
      </w:pPr>
      <w:r>
        <w:t xml:space="preserve">Fler ska komma i arbete </w:t>
      </w:r>
    </w:p>
    <w:p w14:paraId="1A6FE998" w14:textId="77777777" w:rsidR="0067606D" w:rsidRDefault="0067606D" w:rsidP="0067606D">
      <w:pPr>
        <w:pStyle w:val="Brdtext"/>
      </w:pPr>
      <w:r>
        <w:t xml:space="preserve">Arbete är den viktigaste förutsättningen för egen försörjning och etablering i samhället. Hög sysselsättning är grunden för att finansiera vår gemensamma välfärd. En väl fungerande välfärd är i sin tur en förutsättning för ett högt arbetskraftsdeltagande. </w:t>
      </w:r>
    </w:p>
    <w:p w14:paraId="52612217" w14:textId="77777777" w:rsidR="0067606D" w:rsidRDefault="0067606D" w:rsidP="0067606D">
      <w:pPr>
        <w:pStyle w:val="Brdtextmedindrag"/>
      </w:pPr>
      <w:r>
        <w:t>Sysselsättningsgraden är historiskt sett hög bland både kvinnor och män. Arbetslösheten är emellertid fortfarande alltför hög inom vissa</w:t>
      </w:r>
      <w:r w:rsidRPr="00180481">
        <w:t xml:space="preserve"> </w:t>
      </w:r>
      <w:r>
        <w:t>grupper och arbetssökande saknar alltför ofta den kompetens som arbetsgivarna efterfrågar. Skillnaden i sysselsättningsgrad mellan inrikes och utrikes födda är alltjämt för stor, särskilt bland kvinnor.</w:t>
      </w:r>
    </w:p>
    <w:p w14:paraId="7365BD32" w14:textId="4BD7BA89" w:rsidR="0067606D" w:rsidRDefault="0067606D" w:rsidP="0067606D">
      <w:pPr>
        <w:pStyle w:val="Brdtextmedindrag"/>
      </w:pPr>
      <w:r>
        <w:t xml:space="preserve">För att möta arbetsgivarnas behov av utbildad arbetskraft, och underlätta anställning av dem </w:t>
      </w:r>
      <w:r>
        <w:t>som står långt från arbetsmarknaden, behöver såväl utbildnings- som arbetsmarknadspolitiken utvecklas. Drivkrafterna att arbeta ska vara starka och matchningen mellan arbetsgivare och arbets</w:t>
      </w:r>
      <w:r>
        <w:softHyphen/>
        <w:t>sökande ska fungera väl. Regeringen avser därför att införa etableringsjobb, med lägre lön och i enlighet med parternas förslag, för att stimulera anställningar för nyanlända och långtids</w:t>
      </w:r>
      <w:r>
        <w:softHyphen/>
        <w:t>arbetslösa. Etableringsjobben ska utvidgas till företag utan kollektivavtal och till bemannings</w:t>
      </w:r>
      <w:r>
        <w:softHyphen/>
        <w:t>företag på ett sätt som gör att fördelarna med etableringsjobb inte går förlorade. Ett etableringsjobb ska ge individen möjlighet att skaffa sig kunskaper och erfarenheter som efter</w:t>
      </w:r>
      <w:r>
        <w:softHyphen/>
        <w:t>frågas på arbetsmarknaden, samtidigt som arbets</w:t>
      </w:r>
      <w:r>
        <w:softHyphen/>
        <w:t xml:space="preserve">givarnas kompetensförsörjning underlättas. </w:t>
      </w:r>
    </w:p>
    <w:p w14:paraId="21181623" w14:textId="5F52F775" w:rsidR="0067606D" w:rsidRDefault="0067606D" w:rsidP="0067606D">
      <w:pPr>
        <w:pStyle w:val="Brdtextmedindrag"/>
      </w:pPr>
      <w:r>
        <w:t>Resurserna till arbetsmarknadspolitiska insatser minskar. Detta riskerar att göra det svårare för personer med en relativt svag ställning på arbetsmarknaden att komma i arbete. En aktiv arbetsmarknadspolitik bidrar till att hålla syssel</w:t>
      </w:r>
      <w:r>
        <w:softHyphen/>
        <w:t xml:space="preserve">sättningen uppe vid en ekonomisk avmattning. Regeringen föreslår därför att medel tillförs arbetsmarknadspolitiska insatser. Det är angeläget att insatserna fördelas utifrån ett jämställdhetsperspektiv. </w:t>
      </w:r>
    </w:p>
    <w:p w14:paraId="3415F0A4" w14:textId="0914BC66" w:rsidR="0067606D" w:rsidRDefault="0067606D" w:rsidP="0067606D">
      <w:pPr>
        <w:pStyle w:val="Brdtextmedindrag"/>
      </w:pPr>
      <w:r>
        <w:t>För att förbättra effektiviteten i den arbetsmarknadspolitiska verksamheten ska Arbetsförmedlingen reformeras. Ett nytt system ska införas, där fristående aktörer matchar arbets</w:t>
      </w:r>
      <w:r>
        <w:softHyphen/>
        <w:t>sökande med lediga jobb och rustar dem för dessa jobb. Det är viktigt att detta genomförs på ett ordnat sätt. Som en del i reformeringen föreslår regeringen att medel avsätts för att öka antalet deltagare i upphandlade matchnings</w:t>
      </w:r>
      <w:r>
        <w:softHyphen/>
        <w:t xml:space="preserve">tjänster. </w:t>
      </w:r>
    </w:p>
    <w:p w14:paraId="48BD98B2" w14:textId="0CBA9A34" w:rsidR="0067606D" w:rsidRDefault="0067606D" w:rsidP="0067606D">
      <w:pPr>
        <w:pStyle w:val="Brdtextmedindrag"/>
      </w:pPr>
      <w:r>
        <w:t>Möjligheter till utbildning senare i livet behövs både för att underlätta omställning i arbetslivet och för att nyanlända snabbare ska kunna etablera sig på arbetsmarknaden. Regeringen avser därför att utveckla kunskapslyftet med insatser inom kommunal vuxenutbildning, folkbildning, yrkes</w:t>
      </w:r>
      <w:r>
        <w:softHyphen/>
        <w:t>högskola och högre utbildning så att fler kan ta del av satsningen. Vidare föreslår regeringen en fortsättning på studiestartsstödet, som syftar till</w:t>
      </w:r>
      <w:r w:rsidRPr="00180481">
        <w:t xml:space="preserve"> </w:t>
      </w:r>
      <w:r>
        <w:t>att öka motivationen att studera för personer med kort utbildning som står långt ifrån arbets</w:t>
      </w:r>
      <w:r>
        <w:softHyphen/>
        <w:t xml:space="preserve">marknaden. </w:t>
      </w:r>
    </w:p>
    <w:p w14:paraId="2C97CBB1" w14:textId="2A4F68F3" w:rsidR="0067606D" w:rsidRDefault="0067606D" w:rsidP="0067606D">
      <w:pPr>
        <w:pStyle w:val="Brdtextmedindrag"/>
      </w:pPr>
      <w:r>
        <w:t>För att underlätta omställning på arbets</w:t>
      </w:r>
      <w:r>
        <w:softHyphen/>
        <w:t xml:space="preserve">marknaden föreslår regeringen också att det införs en möjlighet för anställda att utveckla sin kompetens eller utveckla ny kompetens i syfte att stärka sin fortsatta anställningsbarhet, s.k. utvecklingstid. Innehållet kan vara </w:t>
      </w:r>
      <w:r>
        <w:lastRenderedPageBreak/>
        <w:t xml:space="preserve">utbildning, men även start av näringsverksamhet. Utbildning bör vara fokus under utvecklingstiden och ska bl.a. ge möjlighet och incitament för individer att utveckla sig till yrken inom branscher där det råder brist på arbetskraft. En utgångspunkt i utformningen är att en ersättare anställs för den som får del av utvecklingstid. </w:t>
      </w:r>
    </w:p>
    <w:p w14:paraId="566E15C6" w14:textId="17ADB6B2" w:rsidR="0067606D" w:rsidRDefault="0067606D" w:rsidP="0067606D">
      <w:pPr>
        <w:pStyle w:val="Brdtextmedindrag"/>
      </w:pPr>
      <w:r>
        <w:t>Svenska språket är en nyckel till etablering på arbetsmarknaden och i samhället, både för den som är nyanländ och för den som varit i Sverige en tid. Regeringen föreslår därför att den pågående satsningen som möjliggör svensk</w:t>
      </w:r>
      <w:r>
        <w:softHyphen/>
        <w:t>undervisning från dag ett förlängs. Att vara föräldraledig kan innebära ett avbrott och i värsta fall en tillbakagång i språkinlärningen, vilket riskerar att särskilt påverka kvinnor som tar ut en större del av föräldraledigheten. Regeringen anser att föräldralediga behöver ges bättre möjligheter att få kontinuitet i sin språkundervisning. Därför föreslås att medel tillförs för språkträning för föräldralediga så att de kan fortsätta utveckla sina färdigheter i det svenska språket.</w:t>
      </w:r>
    </w:p>
    <w:p w14:paraId="584629EA" w14:textId="77777777" w:rsidR="0067606D" w:rsidRDefault="0067606D" w:rsidP="0067606D">
      <w:pPr>
        <w:pStyle w:val="Brdtextmedindrag"/>
      </w:pPr>
      <w:r>
        <w:t xml:space="preserve">Ett starkt och konkurrenskraftigt näringsliv är grunden i att skapa fler jobb och att säkra välfärden. En del i detta är att regeringen bygger vidare på de strategiska samverkansprogrammen med näringslivet. Det nationella innovationsrådet fortsätter sitt arbete under ledning av statsministern, och regeringen föreslår att en exportsatsning för att skapa fler jobb i hela landet genomförs. Den befintliga exportstrategin kommer vidare att utvecklas, med fokus på ekonomisk, social och ekologisk hållbarhet. </w:t>
      </w:r>
    </w:p>
    <w:p w14:paraId="16C2DFCF" w14:textId="77777777" w:rsidR="0067606D" w:rsidRDefault="0067606D" w:rsidP="0067606D">
      <w:pPr>
        <w:pStyle w:val="Brdtextmedindrag"/>
      </w:pPr>
      <w:r>
        <w:t>Svensk rymdverksamhet är kunskapsintensiv och innovativ och har betydelse för bl.a. klimatforskning och svensk industri. Regeringen föreslår därför nya satsningar på rymdforskning och rymdverksamhet.</w:t>
      </w:r>
    </w:p>
    <w:p w14:paraId="4D10CDF5" w14:textId="77777777" w:rsidR="0067606D" w:rsidRDefault="0067606D" w:rsidP="0067606D">
      <w:pPr>
        <w:pStyle w:val="Rubrik4utannumrering"/>
      </w:pPr>
      <w:r>
        <w:t>Sverige ska bli ett fossilfritt föregångsland</w:t>
      </w:r>
    </w:p>
    <w:p w14:paraId="18BA0DF7" w14:textId="760CA349" w:rsidR="0067606D" w:rsidRDefault="0067606D" w:rsidP="0067606D">
      <w:pPr>
        <w:pStyle w:val="Brdtext"/>
      </w:pPr>
      <w:r>
        <w:t>Sverige ska gå före och visa att en fossilfri värld är möjlig. Det övergripande målet för miljöpolitiken</w:t>
      </w:r>
      <w:r w:rsidRPr="00180481">
        <w:t xml:space="preserve"> </w:t>
      </w:r>
      <w:r>
        <w:t>är att till nästa generation lämna över ett samhälle där de stora miljöproblemen är lösta, utan att orsaka ökade miljö- och hälsoproblem utanför Sveriges gränser. Utöver en klimatlag och ambitiösa utsläppsmål finns en bred uppslutning bakom klimatomställningen hos svenska folket och i näringslivet. Sverige ska även fortsättnings</w:t>
      </w:r>
      <w:r>
        <w:softHyphen/>
        <w:t>vis ta en ledande och pådrivande roll för genom</w:t>
      </w:r>
      <w:r>
        <w:softHyphen/>
        <w:t xml:space="preserve">förandet av såväl Parisavtalet som Agenda 2030. </w:t>
      </w:r>
      <w:r>
        <w:t xml:space="preserve">Ju längre det dröjer innan klimatutsläppen minskar, desto dyrare kommer det bli att åstadkomma tillräckliga utsläppsminskningar och genomföra klimatanpassningen. </w:t>
      </w:r>
    </w:p>
    <w:p w14:paraId="34B68E07" w14:textId="77777777" w:rsidR="0067606D" w:rsidRDefault="0067606D" w:rsidP="0067606D">
      <w:pPr>
        <w:pStyle w:val="Brdtextmedindrag"/>
      </w:pPr>
      <w:r>
        <w:t>För att nå de svenska miljö- och klimatmålen kommer det att krävas nya politiska åtgärder. En handlingsplan för kraftigt minskade utsläpp tas fram. Ett arbete med att se över all relevant lagstiftning så att det klimatpolitiska ramverket får genomslag ska genomföras. Regeringen avser att ge Miljömålsberedningen i uppdrag att bereda frågan om mål för konsumtionsbaserade utsläpp.</w:t>
      </w:r>
    </w:p>
    <w:p w14:paraId="5A737F74" w14:textId="77777777" w:rsidR="0067606D" w:rsidRDefault="0067606D" w:rsidP="0067606D">
      <w:pPr>
        <w:pStyle w:val="Brdtext"/>
      </w:pPr>
      <w:r>
        <w:t>Regeringens politik ska säkerställa att Sverige är rustat för en fossilfri framtid. Ambitionen är att klimatomställningen ska ske på ett sådant sätt att alla har möjlighet att vara en del av lösningen.</w:t>
      </w:r>
    </w:p>
    <w:p w14:paraId="1BED67F9" w14:textId="5DE10ED8" w:rsidR="0067606D" w:rsidRDefault="0067606D" w:rsidP="0067606D">
      <w:pPr>
        <w:pStyle w:val="Brdtextmedindrag"/>
      </w:pPr>
      <w:r>
        <w:t>För att minska klimatutsläppen i hela landet förstärker regeringen satsningen på Klimatklivet. Regeringen ser samtidigt över hur stödet kan utvecklas och effektiviseras. Då det är i transport</w:t>
      </w:r>
      <w:r>
        <w:softHyphen/>
        <w:t xml:space="preserve">sektorn som störst utsläppsminskningar ska ske fram till 2030 riktas en del av stödet särskilt till installation av laddningsstationer för elbilar och laddhybrider i hemmet och på jobbet. Regeringen föreslår också att ett nytt stöd införs för laddinfrastruktur längs större vägar för att täcka de vita fläckar där en sådan infrastruktur annars inte byggs ut. </w:t>
      </w:r>
    </w:p>
    <w:p w14:paraId="7DBA8555" w14:textId="1C23F277" w:rsidR="0067606D" w:rsidRDefault="0067606D" w:rsidP="0067606D">
      <w:pPr>
        <w:pStyle w:val="Brdtextmedindrag"/>
      </w:pPr>
      <w:r>
        <w:t xml:space="preserve">Regeringen föreslår vidare en ny premie för ellastbilar och andra miljölastbilar samt eldrivna arbetsmaskiner, som tillsammans med det fortsatta stödet till elbussar syftar till att främja marknadsintroduktion av dessa fordon. Satsningen på ekobonus för överflyttningen av godstrafik från väg till sjöfart föreslås förlängas. </w:t>
      </w:r>
    </w:p>
    <w:p w14:paraId="779A11D3" w14:textId="2A199194" w:rsidR="0067606D" w:rsidRDefault="0067606D" w:rsidP="0067606D">
      <w:pPr>
        <w:pStyle w:val="Brdtext"/>
      </w:pPr>
      <w:r>
        <w:t>Regeringen föreslår att en elektrifierings</w:t>
      </w:r>
      <w:r>
        <w:softHyphen/>
        <w:t xml:space="preserve">kommission tillsätts för att påskynda arbetet med elektrifiering av de tunga vägtransporterna och transportsektorn som helhet. </w:t>
      </w:r>
    </w:p>
    <w:p w14:paraId="6CAAC6E8" w14:textId="6049F4AC" w:rsidR="0067606D" w:rsidRDefault="0067606D" w:rsidP="0067606D">
      <w:pPr>
        <w:pStyle w:val="Brdtextmedindrag"/>
      </w:pPr>
      <w:r>
        <w:t>Genom bonus–malus-systemet för nya lätta fordon ges bonus för fordon med låga koldioxid</w:t>
      </w:r>
      <w:r>
        <w:softHyphen/>
        <w:t>utsläpp, och förhöjd fordonsskatt tas ut</w:t>
      </w:r>
      <w:r w:rsidRPr="00180481">
        <w:t xml:space="preserve"> </w:t>
      </w:r>
      <w:r>
        <w:t>för fordon med höga utsläpp. Systemet innebär en</w:t>
      </w:r>
      <w:r w:rsidDel="00543487">
        <w:t xml:space="preserve"> </w:t>
      </w:r>
      <w:r>
        <w:t xml:space="preserve">starkare styrning mot minskade utsläpp av koldioxid från lätta fordon jämfört med tidigare fordonsbeskattning. </w:t>
      </w:r>
      <w:r w:rsidRPr="00DC5AED">
        <w:t>Från och med</w:t>
      </w:r>
      <w:r w:rsidRPr="00DC5AED" w:rsidDel="00FD02B1">
        <w:t xml:space="preserve"> </w:t>
      </w:r>
      <w:r>
        <w:t>2020</w:t>
      </w:r>
      <w:r w:rsidRPr="00DC5AED">
        <w:t xml:space="preserve"> kommer en ny, mer rättvisande mätmetod för fordonens bränsleförbrukning att ligga till grund för beskattningen, vilket innebär att miljöstyrningen skärps ytterligare. </w:t>
      </w:r>
      <w:r w:rsidRPr="002A771C">
        <w:t xml:space="preserve">Detta kommer att </w:t>
      </w:r>
      <w:r>
        <w:t>påskynda</w:t>
      </w:r>
      <w:r w:rsidRPr="002A771C">
        <w:t xml:space="preserve"> utvecklingen mot en högre andel fordon med </w:t>
      </w:r>
      <w:r>
        <w:t>låga</w:t>
      </w:r>
      <w:r w:rsidRPr="002A771C">
        <w:t xml:space="preserve"> koldioxidutsläpp.</w:t>
      </w:r>
    </w:p>
    <w:p w14:paraId="6E9DAAD7" w14:textId="5EF08B8E" w:rsidR="0067606D" w:rsidRDefault="0067606D" w:rsidP="0067606D">
      <w:pPr>
        <w:pStyle w:val="Brdtextmedindrag"/>
      </w:pPr>
      <w:r>
        <w:lastRenderedPageBreak/>
        <w:t>Regeringen har uppdragit åt Trafikverket</w:t>
      </w:r>
      <w:r w:rsidRPr="00692507">
        <w:t xml:space="preserve"> att </w:t>
      </w:r>
      <w:r>
        <w:t>lämna förslag på vilken</w:t>
      </w:r>
      <w:r w:rsidRPr="00692507">
        <w:t xml:space="preserve"> nattågstrafik med dagliga avgångar till flera europeiska städer </w:t>
      </w:r>
      <w:r>
        <w:t>som bör upp</w:t>
      </w:r>
      <w:r>
        <w:softHyphen/>
        <w:t xml:space="preserve">handlas. Regeringen </w:t>
      </w:r>
      <w:r w:rsidRPr="00692507">
        <w:t>föreslår</w:t>
      </w:r>
      <w:r>
        <w:t xml:space="preserve"> att </w:t>
      </w:r>
      <w:r w:rsidRPr="00692507">
        <w:t xml:space="preserve">medel </w:t>
      </w:r>
      <w:r>
        <w:t xml:space="preserve">avsätts </w:t>
      </w:r>
      <w:r w:rsidRPr="00692507">
        <w:t xml:space="preserve">för att möjliggöra </w:t>
      </w:r>
      <w:r>
        <w:t>nattågstrafik till europeiska städer.</w:t>
      </w:r>
    </w:p>
    <w:p w14:paraId="31AFDDFC" w14:textId="4EA723A3" w:rsidR="0067606D" w:rsidRDefault="0067606D" w:rsidP="0067606D">
      <w:pPr>
        <w:pStyle w:val="Brdtextmedindrag"/>
      </w:pPr>
      <w:r>
        <w:t xml:space="preserve">Industrins klimatomställning måste fortsätta. </w:t>
      </w:r>
      <w:r w:rsidRPr="002B5DA8">
        <w:t xml:space="preserve">Regeringen föreslår </w:t>
      </w:r>
      <w:r>
        <w:t>därför att</w:t>
      </w:r>
      <w:r w:rsidRPr="002B5DA8">
        <w:t xml:space="preserve"> </w:t>
      </w:r>
      <w:r>
        <w:t xml:space="preserve">satsningen på </w:t>
      </w:r>
      <w:r w:rsidRPr="00BE2CA4">
        <w:t>teknikutveckling för minusutsläpp av växthus</w:t>
      </w:r>
      <w:r>
        <w:softHyphen/>
      </w:r>
      <w:r w:rsidRPr="00BE2CA4">
        <w:t>gaser</w:t>
      </w:r>
      <w:r>
        <w:t xml:space="preserve"> och</w:t>
      </w:r>
      <w:r w:rsidRPr="002B5DA8">
        <w:t xml:space="preserve"> Industrikliv</w:t>
      </w:r>
      <w:r>
        <w:t>et</w:t>
      </w:r>
      <w:r w:rsidRPr="002B5DA8">
        <w:t xml:space="preserve">, </w:t>
      </w:r>
      <w:r>
        <w:t>som syftar till</w:t>
      </w:r>
      <w:r w:rsidRPr="002B5DA8">
        <w:t xml:space="preserve"> att minska processindustrins utsläpp av växthusgaser, </w:t>
      </w:r>
      <w:r w:rsidRPr="00634F64">
        <w:t>effekt</w:t>
      </w:r>
      <w:r>
        <w:softHyphen/>
      </w:r>
      <w:r w:rsidRPr="00634F64">
        <w:t>iviseras och stärks</w:t>
      </w:r>
      <w:r>
        <w:t xml:space="preserve"> för att </w:t>
      </w:r>
      <w:r w:rsidRPr="00791E0E">
        <w:t>fi</w:t>
      </w:r>
      <w:r>
        <w:t>nansiera teknik</w:t>
      </w:r>
      <w:r>
        <w:softHyphen/>
        <w:t>språng och understödja</w:t>
      </w:r>
      <w:r w:rsidRPr="00791E0E">
        <w:t xml:space="preserve"> industrins ambitioner att ställa om</w:t>
      </w:r>
      <w:r w:rsidRPr="00634F64">
        <w:t>.</w:t>
      </w:r>
      <w:r>
        <w:t xml:space="preserve"> </w:t>
      </w:r>
      <w:r w:rsidRPr="00582C88">
        <w:t>Ett av regeringens strategiska samverkans</w:t>
      </w:r>
      <w:r>
        <w:softHyphen/>
      </w:r>
      <w:r w:rsidRPr="00582C88">
        <w:t>program inriktas på näringslivets klimat</w:t>
      </w:r>
      <w:r>
        <w:softHyphen/>
      </w:r>
      <w:r w:rsidRPr="00582C88">
        <w:t xml:space="preserve">omställning för att skynda på omställningen. </w:t>
      </w:r>
      <w:r w:rsidRPr="002F2C30">
        <w:t xml:space="preserve">EU:s system för handel med utsläppsrätter är det främsta styrmedlet för att minska utsläppen. Systemet och dess marknadsmässighet </w:t>
      </w:r>
      <w:r>
        <w:t xml:space="preserve">ska </w:t>
      </w:r>
      <w:r w:rsidRPr="002F2C30">
        <w:t>värnas.</w:t>
      </w:r>
    </w:p>
    <w:p w14:paraId="42E3EB55" w14:textId="01C6E3D6" w:rsidR="0067606D" w:rsidRDefault="0067606D" w:rsidP="0067606D">
      <w:pPr>
        <w:pStyle w:val="Brdtextmedindrag"/>
      </w:pPr>
      <w:r w:rsidRPr="00086927">
        <w:t xml:space="preserve">Regeringen </w:t>
      </w:r>
      <w:r w:rsidRPr="00634F64">
        <w:t>vidtar</w:t>
      </w:r>
      <w:r>
        <w:t xml:space="preserve"> </w:t>
      </w:r>
      <w:r w:rsidRPr="00634F64">
        <w:t>åtgärder för att det ska vara enklare och mer lönsamt att investera i förnybar energi</w:t>
      </w:r>
      <w:r>
        <w:t>, bl.a. genom att stärka det befintliga investeringsstödet för solceller</w:t>
      </w:r>
      <w:r w:rsidRPr="00634F64">
        <w:t>.</w:t>
      </w:r>
      <w:r w:rsidRPr="006B440B">
        <w:t xml:space="preserve"> </w:t>
      </w:r>
      <w:r>
        <w:t>Regeringen avser att i budgetpropositionen för 2021 lämna förslag om e</w:t>
      </w:r>
      <w:r w:rsidRPr="006B440B">
        <w:t>tt nytt avdrag för grön teknik</w:t>
      </w:r>
      <w:r w:rsidRPr="00634F64">
        <w:t>.</w:t>
      </w:r>
    </w:p>
    <w:p w14:paraId="3CC7ED1A" w14:textId="2CB18DC5" w:rsidR="0067606D" w:rsidRDefault="0067606D" w:rsidP="0067606D">
      <w:pPr>
        <w:pStyle w:val="Brdtextmedindrag"/>
      </w:pPr>
      <w:r w:rsidRPr="00C418AA">
        <w:t>För att skydda värdefull natur och värna rödlistade och akut utrotningshotade arter ska naturvården stärkas på ett sätt som bygger på legitimitet hos de människor och verksamheter som berörs.</w:t>
      </w:r>
      <w:r>
        <w:t xml:space="preserve"> </w:t>
      </w:r>
      <w:r w:rsidRPr="00D242D4">
        <w:t>Detta ska ske samtidigt som rätts</w:t>
      </w:r>
      <w:r>
        <w:softHyphen/>
      </w:r>
      <w:r w:rsidRPr="00D242D4">
        <w:t>säkerheten för markägare och företag stärks och det säkerställs att markägare ska få ekonomisk kompensation för inskränkningar i ägande- och brukanderätten i den utsträckning som de har rätt till. Anslagen för skydd av och åtgärder för värde</w:t>
      </w:r>
      <w:r>
        <w:softHyphen/>
      </w:r>
      <w:r w:rsidRPr="00D242D4">
        <w:t>full natur, inklusive ersättningen till markägare, föreslås därför förstärkas. Den privata ägande</w:t>
      </w:r>
      <w:r>
        <w:softHyphen/>
      </w:r>
      <w:r w:rsidRPr="00D242D4">
        <w:t xml:space="preserve">rätten till skogen ska värnas och stärkas. </w:t>
      </w:r>
      <w:r>
        <w:t>Vidare ska d</w:t>
      </w:r>
      <w:r w:rsidRPr="00D20B71">
        <w:t>et natio</w:t>
      </w:r>
      <w:r>
        <w:t xml:space="preserve">nella skogsprogrammet </w:t>
      </w:r>
      <w:r w:rsidRPr="00D20B71">
        <w:t xml:space="preserve">utvecklas för att ytterligare främja en växande skogsnäring och ett hållbart skogsbruk. </w:t>
      </w:r>
      <w:r>
        <w:t>Ett åtgärdspaket för att stärka</w:t>
      </w:r>
      <w:r w:rsidRPr="00180481">
        <w:t xml:space="preserve"> </w:t>
      </w:r>
      <w:r>
        <w:t>förutsättningarna för pollinatörer, t.ex. bin, föreslås.</w:t>
      </w:r>
    </w:p>
    <w:p w14:paraId="5CDFD463" w14:textId="77777777" w:rsidR="0067606D" w:rsidRDefault="0067606D" w:rsidP="0067606D">
      <w:pPr>
        <w:pStyle w:val="Brdtextmedindrag"/>
      </w:pPr>
      <w:r>
        <w:t xml:space="preserve">För att havsmiljön ska förbättras föreslår regeringen att tidigare satsningar på havs- och vattenmiljön förstärks och förlängs. Syftet med satsningarna är bl.a. att motverka övergödning och förstärka miljöövervakningen i havs- och vattenmiljöer. Regeringen föreslår vidare en ökad satsning på det globala kemikaliearbetet och det internationella samarbetet mot övergödning. Regeringen avser att ge berörda myndigheter i uppdrag att se över möjligheten att införa en </w:t>
      </w:r>
      <w:r>
        <w:t>utsläppshandel och utreda andra former av ökat samarbete mellan Östersjöländerna för att minska övergödningen i Östersjön.</w:t>
      </w:r>
    </w:p>
    <w:p w14:paraId="11E3C0EB" w14:textId="69528B9E" w:rsidR="0067606D" w:rsidRDefault="0067606D" w:rsidP="0067606D">
      <w:pPr>
        <w:pStyle w:val="Brdtextmedindrag"/>
      </w:pPr>
      <w:r>
        <w:t>Det är viktigt att stärka hållbarheten och öka tryggheten i städer. Mot denna bakgrund anser regeringen att medel bör avsättas för investerings</w:t>
      </w:r>
      <w:r>
        <w:softHyphen/>
        <w:t>stöd för gröna och trygga samhällen.</w:t>
      </w:r>
    </w:p>
    <w:p w14:paraId="696CC0E0" w14:textId="77777777" w:rsidR="0067606D" w:rsidRDefault="0067606D" w:rsidP="0067606D">
      <w:pPr>
        <w:pStyle w:val="Rubrik4utannumrering"/>
      </w:pPr>
      <w:r>
        <w:t>Välfärden ska stärkas</w:t>
      </w:r>
    </w:p>
    <w:p w14:paraId="0C30327C" w14:textId="77777777" w:rsidR="0067606D" w:rsidRDefault="0067606D" w:rsidP="0067606D">
      <w:pPr>
        <w:pStyle w:val="Brdtext"/>
      </w:pPr>
      <w:r>
        <w:t>Sverige ska vara ett modernt välfärdsland med hög sysselsättningsgrad, generella välfärdssystem och ordning och reda i de offentliga finanserna. Den generella och skattefinansierade välfärden stödjer ett högt arbetskraftsdeltagande, bidrar till jämlikhet och jämställdhet samt banar väg för bättre livschanser för alla.</w:t>
      </w:r>
    </w:p>
    <w:p w14:paraId="300D821C" w14:textId="624747DE" w:rsidR="0067606D" w:rsidRDefault="0067606D" w:rsidP="0067606D">
      <w:pPr>
        <w:pStyle w:val="Brdtextmedindrag"/>
      </w:pPr>
      <w:r>
        <w:t>För att upprätthålla en hög kvalitet i välfärden behöver kommunsektorn förutsättningar för att säkerställa allas rätt till vård, utbildning, omsorg och andra välfärdstjänster så effektivt som möjligt. Att svenska folket lever allt längre är en positiv utveckling, men innebär också att sam</w:t>
      </w:r>
      <w:r>
        <w:softHyphen/>
        <w:t>hället ställs inför stora utmaningar. Utmaning</w:t>
      </w:r>
      <w:r>
        <w:softHyphen/>
        <w:t>arna kopplade till resurser och kompetens</w:t>
      </w:r>
      <w:r>
        <w:softHyphen/>
        <w:t>försörjning kan bli extra stora i lands- och glesbygdskommuner med många äldre.</w:t>
      </w:r>
    </w:p>
    <w:p w14:paraId="11453574" w14:textId="16A5622C" w:rsidR="0067606D" w:rsidRDefault="0067606D" w:rsidP="0067606D">
      <w:pPr>
        <w:pStyle w:val="Brdtextmedindrag"/>
      </w:pPr>
      <w:r>
        <w:t>Förstärkningen av de allmänna bidragen till kommunsektorn ska fortsätta i en jämn takt över mandatperioden och 2020 föreslås ytterligare 5 miljarder kronor i generella tillskott till kommuner och landsting. Dessa tillskott till kommunsektorn kan därutöver vara effektiva för att hålla uppe sysselsättningen vid en ekonomisk avmattning.</w:t>
      </w:r>
    </w:p>
    <w:p w14:paraId="27206F58" w14:textId="779E609C" w:rsidR="0067606D" w:rsidRDefault="0067606D" w:rsidP="0067606D">
      <w:pPr>
        <w:pStyle w:val="Brdtextmedindrag"/>
      </w:pPr>
      <w:r>
        <w:t>De som varit med och byggt upp vårt land och lagt grunden för vår gemensamma välfärd har rätt till trygghet under ålderdomen. Regeringen har därför lämnat förslag till riksdagen för att höja och trygga pensionerna. Förslagen innebär bl.a.</w:t>
      </w:r>
      <w:r w:rsidRPr="00A41B86">
        <w:t xml:space="preserve"> </w:t>
      </w:r>
      <w:r w:rsidRPr="00D1701E">
        <w:t>att garantipensionen och taket i bostadstillägget för pensionärer höjs</w:t>
      </w:r>
      <w:r>
        <w:t xml:space="preserve"> </w:t>
      </w:r>
      <w:r w:rsidRPr="00D1701E">
        <w:t>för att förbättra ekonomin</w:t>
      </w:r>
      <w:r>
        <w:t xml:space="preserve"> för dem</w:t>
      </w:r>
      <w:r w:rsidRPr="00D1701E">
        <w:t xml:space="preserve"> med de lägsta pensionerna. </w:t>
      </w:r>
      <w:r>
        <w:t xml:space="preserve">Det är antalet arbetade timmar i ekonomin som lägger grunden för goda pensioner. Regeringen har därför samtidigt lämnat förslag om att </w:t>
      </w:r>
      <w:r w:rsidRPr="00D1701E">
        <w:t>höj</w:t>
      </w:r>
      <w:r>
        <w:t>a den lägsta åldern</w:t>
      </w:r>
      <w:r w:rsidRPr="00D1701E" w:rsidDel="00486502">
        <w:t xml:space="preserve"> </w:t>
      </w:r>
      <w:r w:rsidRPr="00D1701E">
        <w:t>för att ta ut inkomstgrundad ålderspension</w:t>
      </w:r>
      <w:r>
        <w:t xml:space="preserve"> från 61 till 62 år </w:t>
      </w:r>
      <w:r w:rsidRPr="00D1701E">
        <w:t xml:space="preserve">och </w:t>
      </w:r>
      <w:r>
        <w:t xml:space="preserve">att införa </w:t>
      </w:r>
      <w:r w:rsidRPr="00D1701E">
        <w:t xml:space="preserve">en </w:t>
      </w:r>
      <w:r>
        <w:t>s.k. </w:t>
      </w:r>
      <w:r w:rsidRPr="00D1701E">
        <w:t>riktålder. Avsikten är att</w:t>
      </w:r>
      <w:r>
        <w:t xml:space="preserve"> riktåldern</w:t>
      </w:r>
      <w:r w:rsidRPr="00D1701E">
        <w:t xml:space="preserve"> på sikt ska</w:t>
      </w:r>
      <w:r w:rsidRPr="00490D69">
        <w:t xml:space="preserve"> </w:t>
      </w:r>
      <w:r>
        <w:t xml:space="preserve">följa medellivslängden och </w:t>
      </w:r>
      <w:r w:rsidRPr="00D1701E">
        <w:t>styra de pensionsrelaterade åldersgränserna i pensionssystemet och angräns</w:t>
      </w:r>
      <w:r>
        <w:softHyphen/>
      </w:r>
      <w:r w:rsidRPr="00D1701E">
        <w:t>ande trygghetssystem</w:t>
      </w:r>
      <w:r>
        <w:t>. Genom förslaget kan</w:t>
      </w:r>
      <w:r w:rsidRPr="00D1701E" w:rsidDel="00E06F90">
        <w:t xml:space="preserve"> </w:t>
      </w:r>
      <w:r w:rsidRPr="00D1701E">
        <w:lastRenderedPageBreak/>
        <w:t xml:space="preserve">pensionsnivåerna </w:t>
      </w:r>
      <w:r>
        <w:t xml:space="preserve">upprätthållas </w:t>
      </w:r>
      <w:r w:rsidRPr="00D1701E">
        <w:t xml:space="preserve">när </w:t>
      </w:r>
      <w:r>
        <w:t>medellivs</w:t>
      </w:r>
      <w:r>
        <w:softHyphen/>
        <w:t>längden ökar</w:t>
      </w:r>
      <w:r w:rsidRPr="00D1701E">
        <w:t>. Förslagen bygger på Pensions</w:t>
      </w:r>
      <w:r>
        <w:softHyphen/>
      </w:r>
      <w:r w:rsidRPr="00D1701E">
        <w:t>gruppens överenskommelse från 2017.</w:t>
      </w:r>
      <w:bookmarkStart w:id="22" w:name="_Hlk18518242"/>
    </w:p>
    <w:bookmarkEnd w:id="22"/>
    <w:p w14:paraId="225C5265" w14:textId="06C5AC3B" w:rsidR="0067606D" w:rsidDel="00211E6D" w:rsidRDefault="0067606D" w:rsidP="0067606D">
      <w:pPr>
        <w:pStyle w:val="Brdtextmedindrag"/>
      </w:pPr>
      <w:r w:rsidRPr="00314761">
        <w:t>Ett ökat antal äldre</w:t>
      </w:r>
      <w:r w:rsidDel="00211E6D">
        <w:t xml:space="preserve"> innebär att</w:t>
      </w:r>
      <w:r w:rsidRPr="00D1701E" w:rsidDel="00211E6D">
        <w:t xml:space="preserve"> behovet av äldreomsorg </w:t>
      </w:r>
      <w:r w:rsidDel="00211E6D">
        <w:t xml:space="preserve">ökar, </w:t>
      </w:r>
      <w:r w:rsidRPr="00D1701E" w:rsidDel="00211E6D">
        <w:t xml:space="preserve">samtidigt som </w:t>
      </w:r>
      <w:r w:rsidDel="00211E6D">
        <w:t>tillgången</w:t>
      </w:r>
      <w:r w:rsidRPr="00D1701E" w:rsidDel="00211E6D">
        <w:t xml:space="preserve"> på personal i omsorgen</w:t>
      </w:r>
      <w:r w:rsidDel="00211E6D">
        <w:t xml:space="preserve"> kommer att minska </w:t>
      </w:r>
      <w:r w:rsidRPr="00D1701E" w:rsidDel="00211E6D">
        <w:t>fram</w:t>
      </w:r>
      <w:r>
        <w:softHyphen/>
      </w:r>
      <w:r w:rsidRPr="00D1701E" w:rsidDel="00211E6D">
        <w:t>över</w:t>
      </w:r>
      <w:r w:rsidDel="00211E6D">
        <w:t xml:space="preserve"> om inget görs</w:t>
      </w:r>
      <w:r w:rsidRPr="00D1701E" w:rsidDel="00211E6D">
        <w:t>. Regeringen genomför därför en satsnin</w:t>
      </w:r>
      <w:r>
        <w:t xml:space="preserve">g </w:t>
      </w:r>
      <w:r w:rsidRPr="00C44C62">
        <w:t xml:space="preserve">för </w:t>
      </w:r>
      <w:r>
        <w:t xml:space="preserve">en </w:t>
      </w:r>
      <w:r w:rsidRPr="00C44C62">
        <w:t>öka</w:t>
      </w:r>
      <w:r>
        <w:t>d</w:t>
      </w:r>
      <w:r w:rsidRPr="00C44C62">
        <w:t xml:space="preserve"> använd</w:t>
      </w:r>
      <w:r>
        <w:t>ning</w:t>
      </w:r>
      <w:r w:rsidRPr="00C44C62">
        <w:t xml:space="preserve"> av välfärds</w:t>
      </w:r>
      <w:r>
        <w:softHyphen/>
      </w:r>
      <w:r w:rsidRPr="00C44C62">
        <w:t xml:space="preserve">teknik i omsorgen. Regeringen skjuter även </w:t>
      </w:r>
      <w:r>
        <w:t xml:space="preserve">till </w:t>
      </w:r>
      <w:r w:rsidRPr="00C44C62">
        <w:t xml:space="preserve">medel för </w:t>
      </w:r>
      <w:r>
        <w:t xml:space="preserve">att generellt stärka äldreomsorgen, </w:t>
      </w:r>
      <w:r w:rsidRPr="00C44C62">
        <w:t>bl.a.</w:t>
      </w:r>
      <w:r>
        <w:t xml:space="preserve"> för att säkerställa en god vård och omsorg om personer med demenssjukdom samt för att motverka ofrivillig ensamhet. </w:t>
      </w:r>
    </w:p>
    <w:p w14:paraId="4AD1B4D9" w14:textId="09ED503C" w:rsidR="0067606D" w:rsidRDefault="0067606D" w:rsidP="0067606D">
      <w:pPr>
        <w:pStyle w:val="Brdtextmedindrag"/>
      </w:pPr>
      <w:r w:rsidRPr="00D1701E">
        <w:t>Hälso- och sjukvården ska vara behovs</w:t>
      </w:r>
      <w:r>
        <w:softHyphen/>
      </w:r>
      <w:r w:rsidRPr="00D1701E">
        <w:t>anpassad, effektiv</w:t>
      </w:r>
      <w:r>
        <w:t xml:space="preserve"> och av god kvalitet. V</w:t>
      </w:r>
      <w:r w:rsidRPr="00D1701E">
        <w:t>ården står inför stora utmaningar</w:t>
      </w:r>
      <w:r>
        <w:t>,</w:t>
      </w:r>
      <w:r w:rsidRPr="00D1701E">
        <w:t xml:space="preserve"> bl.a. </w:t>
      </w:r>
      <w:r>
        <w:t xml:space="preserve">när det gäller </w:t>
      </w:r>
      <w:r w:rsidRPr="00D1701E">
        <w:t xml:space="preserve">kompetensförsörjning, tillgänglighet och struktur. Att förbättra tillgängligheten inom hälso- och sjukvården så att fler får vård i tid och att köerna minskar är en av de viktigaste frågorna för regeringen </w:t>
      </w:r>
      <w:r>
        <w:t>under</w:t>
      </w:r>
      <w:r w:rsidRPr="00D1701E">
        <w:t xml:space="preserve"> mandatperiod</w:t>
      </w:r>
      <w:r>
        <w:t>en</w:t>
      </w:r>
      <w:r w:rsidRPr="00D1701E">
        <w:t xml:space="preserve">. </w:t>
      </w:r>
      <w:r>
        <w:t>I syfte att korta vårdköerna och att öka tillgängligheten har r</w:t>
      </w:r>
      <w:r w:rsidRPr="00D1701E">
        <w:t>egeringen</w:t>
      </w:r>
      <w:r w:rsidRPr="00D1701E" w:rsidDel="00211E6D">
        <w:t xml:space="preserve"> </w:t>
      </w:r>
      <w:r w:rsidRPr="00D1701E">
        <w:t>infört en uppdaterad kömiljard.</w:t>
      </w:r>
    </w:p>
    <w:p w14:paraId="6A13BF99" w14:textId="6B2EDAD3" w:rsidR="0067606D" w:rsidRDefault="0067606D" w:rsidP="0067606D">
      <w:pPr>
        <w:pStyle w:val="Brdtextmedindrag"/>
      </w:pPr>
      <w:r w:rsidRPr="00D1701E">
        <w:t xml:space="preserve">Regeringen har </w:t>
      </w:r>
      <w:r>
        <w:t>vidare</w:t>
      </w:r>
      <w:r w:rsidRPr="00D1701E">
        <w:t xml:space="preserve"> gett en </w:t>
      </w:r>
      <w:bookmarkStart w:id="23" w:name="_Hlk17363300"/>
      <w:r w:rsidRPr="00D1701E">
        <w:t xml:space="preserve">särskild utredare i uppdrag att stödja landsting, myndigheter och organisationer i arbetet med att utveckla en modern, jämlik, tillgänglig och effektiv hälso- och sjukvård med fokus på primärvården. </w:t>
      </w:r>
      <w:bookmarkEnd w:id="23"/>
      <w:r w:rsidRPr="00D1701E">
        <w:t xml:space="preserve">Regeringen har också ingått </w:t>
      </w:r>
      <w:bookmarkStart w:id="24" w:name="_Hlk17363365"/>
      <w:r w:rsidRPr="00D1701E">
        <w:t>en överenskommelse</w:t>
      </w:r>
      <w:r>
        <w:t xml:space="preserve"> för 2019</w:t>
      </w:r>
      <w:r w:rsidRPr="00D1701E">
        <w:t xml:space="preserve"> med </w:t>
      </w:r>
      <w:r>
        <w:t>Sveriges Kommuner och Landsting</w:t>
      </w:r>
      <w:r w:rsidDel="00823058">
        <w:t xml:space="preserve"> </w:t>
      </w:r>
      <w:r w:rsidRPr="00D1701E">
        <w:t xml:space="preserve">för att stödja </w:t>
      </w:r>
      <w:r>
        <w:t>en omställning av hälso- och sjukvården med fokus på primärvården, i syfte att skapa en god, nära och samordnad vård och omsorg som främjar jämlik hälsa.</w:t>
      </w:r>
      <w:r w:rsidRPr="00D1701E">
        <w:t xml:space="preserve"> </w:t>
      </w:r>
      <w:bookmarkEnd w:id="24"/>
      <w:r>
        <w:t>Dessutom</w:t>
      </w:r>
      <w:r w:rsidRPr="00D1701E">
        <w:t xml:space="preserve"> </w:t>
      </w:r>
      <w:r>
        <w:t>genomförs</w:t>
      </w:r>
      <w:r w:rsidRPr="00D1701E">
        <w:t xml:space="preserve"> betydande satsningar på att förbättra personal</w:t>
      </w:r>
      <w:r>
        <w:softHyphen/>
      </w:r>
      <w:r w:rsidRPr="00D1701E">
        <w:t>situationen och utveckla vårdens verksamheter genom förbättrade arbetsvillkor, kompetens</w:t>
      </w:r>
      <w:r>
        <w:softHyphen/>
      </w:r>
      <w:r w:rsidRPr="00D1701E">
        <w:t xml:space="preserve">utveckling, ökad bemanning och utvecklade arbetssätt. </w:t>
      </w:r>
      <w:r>
        <w:t>Å</w:t>
      </w:r>
      <w:r w:rsidRPr="00D1701E">
        <w:t>tgärder</w:t>
      </w:r>
      <w:r>
        <w:t>na innebär att arbetsmiljön förbättras i en kvinnodominerad</w:t>
      </w:r>
      <w:r w:rsidRPr="00A41B86">
        <w:t xml:space="preserve"> </w:t>
      </w:r>
      <w:r>
        <w:t>sektor, sam</w:t>
      </w:r>
      <w:r>
        <w:softHyphen/>
        <w:t>tidigt som de ger mer tid över till patienterna.</w:t>
      </w:r>
    </w:p>
    <w:p w14:paraId="12AA3776" w14:textId="77777777" w:rsidR="0067606D" w:rsidRDefault="0067606D" w:rsidP="0067606D">
      <w:pPr>
        <w:pStyle w:val="Brdtextmedindrag"/>
      </w:pPr>
      <w:r w:rsidRPr="00B803DE">
        <w:t xml:space="preserve">Behovet av specialistsjuksköterskor i vården är stort och förväntas öka framgent. </w:t>
      </w:r>
      <w:r>
        <w:t>Regeringen</w:t>
      </w:r>
      <w:r w:rsidRPr="00B803DE">
        <w:t xml:space="preserve"> avser </w:t>
      </w:r>
      <w:r>
        <w:t>därför</w:t>
      </w:r>
      <w:r w:rsidRPr="00B803DE">
        <w:t xml:space="preserve"> avsätta ytterligare medel för att stimulera </w:t>
      </w:r>
      <w:r>
        <w:t xml:space="preserve">sjuksköterskor att vidareutbilda sig till specialistsjuksköterska </w:t>
      </w:r>
      <w:r w:rsidRPr="00B803DE">
        <w:t xml:space="preserve">inom områden där de nationella behoven är stora. Dessutom föreslås en satsning på karriärtjänster för att </w:t>
      </w:r>
      <w:r>
        <w:t xml:space="preserve">göra det mer attraktivt </w:t>
      </w:r>
      <w:r w:rsidRPr="00B803DE">
        <w:t>att bli specialistsjuksköterska.</w:t>
      </w:r>
    </w:p>
    <w:p w14:paraId="271E6C68" w14:textId="7F527C8B" w:rsidR="0067606D" w:rsidRDefault="0067606D" w:rsidP="0067606D">
      <w:pPr>
        <w:pStyle w:val="Brdtextmedindrag"/>
      </w:pPr>
      <w:r w:rsidRPr="00D1701E">
        <w:t xml:space="preserve">Regeringen föreslår också att en ny lag </w:t>
      </w:r>
      <w:r>
        <w:t>införs som ålägger</w:t>
      </w:r>
      <w:r w:rsidRPr="00D1701E">
        <w:t xml:space="preserve"> landstingen att erbjuda </w:t>
      </w:r>
      <w:r w:rsidRPr="00D1701E" w:rsidDel="008C1AB9">
        <w:t xml:space="preserve">koordineringsinsatser </w:t>
      </w:r>
      <w:r w:rsidRPr="00D1701E">
        <w:t xml:space="preserve">för sjukskrivna patienter som har behov av individuellt stöd för att kunna </w:t>
      </w:r>
      <w:r w:rsidRPr="00D1701E">
        <w:t>återgå till eller inträda i arbetslivet. Insatserna ska bestå av personligt stöd, intern samordning och samverkan med andra aktörer.</w:t>
      </w:r>
    </w:p>
    <w:p w14:paraId="553190A5" w14:textId="592A5BD5" w:rsidR="0067606D" w:rsidRDefault="0067606D" w:rsidP="0067606D">
      <w:pPr>
        <w:pStyle w:val="Brdtextmedindrag"/>
      </w:pPr>
      <w:r>
        <w:t>Den</w:t>
      </w:r>
      <w:r w:rsidRPr="00FE6E02">
        <w:t xml:space="preserve"> psykiska ohälsan bland barn och unga fortsätt</w:t>
      </w:r>
      <w:r>
        <w:t>er att</w:t>
      </w:r>
      <w:r w:rsidRPr="00FE6E02">
        <w:t xml:space="preserve"> öka. Regeringen </w:t>
      </w:r>
      <w:r>
        <w:t>föreslår</w:t>
      </w:r>
      <w:r w:rsidRPr="00FE6E02">
        <w:t xml:space="preserve"> därför </w:t>
      </w:r>
      <w:r>
        <w:t>för</w:t>
      </w:r>
      <w:r w:rsidRPr="00FE6E02">
        <w:t>stärkta satsningar på barn- och ungdoms</w:t>
      </w:r>
      <w:r>
        <w:softHyphen/>
      </w:r>
      <w:r w:rsidRPr="00FE6E02">
        <w:t>psykiatri</w:t>
      </w:r>
      <w:r>
        <w:t xml:space="preserve"> och insatser för barn och unga med psykisk ohälsa,</w:t>
      </w:r>
      <w:r w:rsidRPr="00FE6E02">
        <w:t xml:space="preserve"> bl.a. för att öka tillgängligheten</w:t>
      </w:r>
      <w:r w:rsidRPr="007C2538">
        <w:t xml:space="preserve"> och </w:t>
      </w:r>
      <w:r>
        <w:t>ta steg mot en köfri verksamhet.</w:t>
      </w:r>
    </w:p>
    <w:p w14:paraId="6986F2FD" w14:textId="1A80EE57" w:rsidR="0067606D" w:rsidRDefault="0067606D" w:rsidP="0067606D">
      <w:pPr>
        <w:pStyle w:val="Brdtextmedindrag"/>
      </w:pPr>
      <w:bookmarkStart w:id="25" w:name="_Hlk18349261"/>
      <w:r w:rsidRPr="00301413">
        <w:t>För många utförare inom hälso- och sjuk</w:t>
      </w:r>
      <w:r w:rsidR="00493B47">
        <w:softHyphen/>
      </w:r>
      <w:r w:rsidRPr="00301413">
        <w:t>vården, inte minst små aktörer på lands</w:t>
      </w:r>
      <w:r>
        <w:softHyphen/>
      </w:r>
      <w:r w:rsidRPr="00301413">
        <w:t>bygden, krävs flexibilitet vad gäller bemanning. Ny praxis från Högsta förvaltningsdomstolen och EU-domstolen om mervärdesskatt för inhyrd personal har inneburit kostnadsökningar för privata utförare inom hälso- och sjukvård</w:t>
      </w:r>
      <w:r>
        <w:t>en</w:t>
      </w:r>
      <w:r w:rsidRPr="00301413">
        <w:t xml:space="preserve"> som hyr in vårdpersonal. </w:t>
      </w:r>
      <w:bookmarkStart w:id="26" w:name="_Hlk18947324"/>
      <w:r w:rsidRPr="00301413">
        <w:t>Regeringen föreslår att medel avsätts till landstingen för att</w:t>
      </w:r>
      <w:r>
        <w:t xml:space="preserve"> de ska kunna ersätta</w:t>
      </w:r>
      <w:r w:rsidRPr="00301413">
        <w:t xml:space="preserve"> de berörda aktörerna. </w:t>
      </w:r>
      <w:r>
        <w:t>Regeringen avser också att skyndsamt tillsätta en utredning för att se över om det finns EU-rättsliga förutsättningar för att i stället införa en alternativ ordning</w:t>
      </w:r>
      <w:bookmarkEnd w:id="26"/>
      <w:r>
        <w:t xml:space="preserve">, som innebär att dagens effekter neutraliseras för berörda aktörer. </w:t>
      </w:r>
      <w:r w:rsidRPr="00077F0F">
        <w:t>Om sådana förutsättningar föreligger, så ska förslag lämnas.</w:t>
      </w:r>
    </w:p>
    <w:bookmarkEnd w:id="25"/>
    <w:p w14:paraId="7924C712" w14:textId="77777777" w:rsidR="0067606D" w:rsidRDefault="0067606D" w:rsidP="0067606D">
      <w:pPr>
        <w:pStyle w:val="Brdtextmedindrag"/>
      </w:pPr>
      <w:r w:rsidRPr="00E107F1">
        <w:t>Alla, oavsett funktionsförmåga, ska ha lika möjlighet till arbete och ett gott liv</w:t>
      </w:r>
      <w:r>
        <w:t>. Därför</w:t>
      </w:r>
      <w:r w:rsidRPr="00B703E0">
        <w:t xml:space="preserve"> avser</w:t>
      </w:r>
      <w:r>
        <w:t xml:space="preserve"> regeringen</w:t>
      </w:r>
      <w:r w:rsidRPr="00B703E0">
        <w:t xml:space="preserve"> återkomma med förslag som innebär att </w:t>
      </w:r>
      <w:r>
        <w:t xml:space="preserve">samtliga moment vid </w:t>
      </w:r>
      <w:r w:rsidRPr="00B703E0">
        <w:t>andning</w:t>
      </w:r>
      <w:r>
        <w:t>shjälp</w:t>
      </w:r>
      <w:r w:rsidRPr="00B703E0">
        <w:t xml:space="preserve"> och sondmatning </w:t>
      </w:r>
      <w:r>
        <w:t xml:space="preserve">ska kunna </w:t>
      </w:r>
      <w:r w:rsidRPr="00B703E0">
        <w:t>ge rätt till personlig assistans</w:t>
      </w:r>
      <w:r>
        <w:t xml:space="preserve"> och </w:t>
      </w:r>
      <w:r w:rsidRPr="00B703E0">
        <w:t xml:space="preserve">föreslår att </w:t>
      </w:r>
      <w:r>
        <w:t xml:space="preserve">ytterligare </w:t>
      </w:r>
      <w:r w:rsidRPr="00B703E0">
        <w:t>medel tillförs den statliga assistansersättningen.</w:t>
      </w:r>
      <w:r>
        <w:t xml:space="preserve"> Regeringen avser också föreslå att bilstödet till personer med funktionsnedsättning förbättras för att öka stödets ändamålsenlighet.</w:t>
      </w:r>
    </w:p>
    <w:p w14:paraId="12F604B6" w14:textId="15B548ED" w:rsidR="0067606D" w:rsidRDefault="0067606D" w:rsidP="0067606D">
      <w:pPr>
        <w:pStyle w:val="Brdtextmedindrag"/>
      </w:pPr>
      <w:r>
        <w:t>Sverige ska ha höga ambitioner som kunskaps</w:t>
      </w:r>
      <w:r>
        <w:softHyphen/>
        <w:t>nation. Alla elever ska, oavsett kön och</w:t>
      </w:r>
      <w:r w:rsidRPr="00A41B86">
        <w:t xml:space="preserve"> </w:t>
      </w:r>
      <w:r>
        <w:t>social bakgrund, ges förutsättningar att nå målen för utbildningen. Regeringen föreslår därför en förstärkning av det statliga stödet för stärkt likvärdighet och kunskapsutveckling. För</w:t>
      </w:r>
      <w:r>
        <w:softHyphen/>
        <w:t xml:space="preserve">stärkningen möjliggör för huvudmännen att fr.o.m. hösten 2020 stärka sin verksamhet i linje med den nivå som föreslogs av Skolkommissionen. Vidare föreslår regeringen att ett nytt, samlat bidrag för karriärtjänster för lärare införs, där en del av medlen viktas så att förstelärare på skolor med svåra förutsättningar ges ett ökat lönetillägg. En utökad lovskola ska utredas, och sedan införas 2022. Medel avsätts till fortbildning med anledning av en kommande proposition om tioårig grundskola. </w:t>
      </w:r>
    </w:p>
    <w:p w14:paraId="031F87AC" w14:textId="09DCC3A3" w:rsidR="0067606D" w:rsidRDefault="0067606D" w:rsidP="0067606D">
      <w:pPr>
        <w:pStyle w:val="Brdtextmedindrag"/>
      </w:pPr>
      <w:r>
        <w:lastRenderedPageBreak/>
        <w:t>Alla elever ska ha kunniga och kompetenta lärare. För att ge lärare de bästa förutsättningarna, och för att möta den växande bristen på legitimerade lärare, föreslår regeringen en rad insatser. Det första steget tas i inrättandet av ett professionsprogram för att öka läraryrkets attraktivitet och skapa möjligheter för lärare och skolledare att kunna utvecklas genom hela yrkes</w:t>
      </w:r>
      <w:r>
        <w:softHyphen/>
        <w:t>livet. Lärarlyftet föreslås byggas ut. Statsbidraget för anställning av lärarassistenter som ska avlasta lärare föreslås förstärkas. På så sätt kan lärarna i större utsträckning fokusera på undervisningen.</w:t>
      </w:r>
    </w:p>
    <w:p w14:paraId="6BA484E2" w14:textId="695D98FD" w:rsidR="0067606D" w:rsidRDefault="0067606D" w:rsidP="0067606D">
      <w:pPr>
        <w:pStyle w:val="Brdtextmedindrag"/>
      </w:pPr>
      <w:r>
        <w:t>För att förbättra styrningen och delvis finansiera reformerna på skolområdet tar regeringen bort ett antal riktade statsbidrag på skolområdet, som i stället uppgår i det statliga stödet för stärkt likvärdighet och kunskaps</w:t>
      </w:r>
      <w:r>
        <w:softHyphen/>
        <w:t>utveckling, i statsbidraget för lärarassistenter och i det samlade statsbidraget för karriärtjänster. Detta är ett led i regeringens ambition att förbättra styrningen på skolområdet och minska antalet riktade statsbidrag, vilket kan vara särskilt betydelsefullt för små kommuner och små enskilda huvudmän som inte har lika utbyggda administrativa stödfunktioner som större huvud</w:t>
      </w:r>
      <w:r>
        <w:softHyphen/>
        <w:t>män. Förslagen i denna budget innebär att resurserna till skolan ökar.</w:t>
      </w:r>
    </w:p>
    <w:p w14:paraId="3CDE411E" w14:textId="77777777" w:rsidR="0067606D" w:rsidRDefault="0067606D" w:rsidP="0067606D">
      <w:pPr>
        <w:pStyle w:val="Brdtextmedindrag"/>
      </w:pPr>
      <w:r>
        <w:t>En tillgänglig och jämlik kulturskola i hela landet ger fler barn och unga möjlighet att uttrycka sig kreativt. Det statliga bidraget till kommuner som bedriver kulturskoleverksamhet föreslås därför förlängas. Fri entré på museer möjliggör att fler kan ta del av det gemensamma kulturarvet. Regeringen föreslår därför att medel även fortsättningsvis avsätts för detta.</w:t>
      </w:r>
      <w:r w:rsidRPr="00A41B86">
        <w:t xml:space="preserve"> </w:t>
      </w:r>
    </w:p>
    <w:p w14:paraId="218AC32C" w14:textId="66BB5CA6" w:rsidR="0067606D" w:rsidRDefault="0067606D" w:rsidP="0067606D">
      <w:pPr>
        <w:pStyle w:val="Rubrik4utannumrering"/>
      </w:pPr>
      <w:r>
        <w:t>Hela landet ska växa</w:t>
      </w:r>
    </w:p>
    <w:p w14:paraId="172C2C80" w14:textId="24F4C1BA" w:rsidR="0067606D" w:rsidRDefault="0067606D" w:rsidP="0067606D">
      <w:pPr>
        <w:pStyle w:val="Brdtext"/>
      </w:pPr>
      <w:r>
        <w:t xml:space="preserve">Hela landet ska inte bara leva utan också växa. Såväl </w:t>
      </w:r>
      <w:r w:rsidRPr="00BF2E21">
        <w:t>landsbygd</w:t>
      </w:r>
      <w:r>
        <w:t xml:space="preserve"> och glesbygd som städer ska utvecklas så att hela Sveriges potential utnyttjas. </w:t>
      </w:r>
    </w:p>
    <w:p w14:paraId="14B3FA9A" w14:textId="37612A52" w:rsidR="0067606D" w:rsidRDefault="0067606D" w:rsidP="0067606D">
      <w:pPr>
        <w:pStyle w:val="Brdtext"/>
      </w:pPr>
      <w:r>
        <w:t xml:space="preserve">Möjligheterna att bo och verka i hela landet ska förbättras. Regeringen föreslår därför att antalet servicekontor utökas för att förstärka den statliga närvaron i hela landet. Vidare föreslås ett fortsatt särskilt driftstöd till dagligvarubutiker i glesbygd för att närheten till kommersiell service ska kunna bibehållas. </w:t>
      </w:r>
    </w:p>
    <w:p w14:paraId="57A1A017" w14:textId="1B66B2F9" w:rsidR="0067606D" w:rsidRDefault="0067606D" w:rsidP="0067606D">
      <w:pPr>
        <w:pStyle w:val="Brdtextmedindrag"/>
      </w:pPr>
      <w:r>
        <w:t xml:space="preserve">Svensk livsmedelsproduktion är central för jobb och tillväxt på landsbygden. Som en del av ett större bondepaket tar regeringen därför ett samlat grepp för hela livsmedelskedjan genom att </w:t>
      </w:r>
      <w:r>
        <w:t>livsmedelsstrategin föreslås få förstärkt finansiering i syfte att stärka livsmedels</w:t>
      </w:r>
      <w:r>
        <w:softHyphen/>
        <w:t xml:space="preserve">branschens konkurrenskraft. </w:t>
      </w:r>
    </w:p>
    <w:p w14:paraId="6E876A65" w14:textId="7AC408C0" w:rsidR="0067606D" w:rsidRDefault="0067606D" w:rsidP="0067606D">
      <w:pPr>
        <w:pStyle w:val="Brdtextmedindrag"/>
      </w:pPr>
      <w:r>
        <w:t>En god tillgänglighet i hela Sverige är viktig för att det ska vara möjligt att bo, leva och verka i alla delar av landet. En väl fungerande digital infra</w:t>
      </w:r>
      <w:r>
        <w:softHyphen/>
        <w:t>struktur bidrar till detta, och regeringen föreslår därför att ytterligare medel avsätts för att under</w:t>
      </w:r>
      <w:r>
        <w:softHyphen/>
        <w:t>lätta och öka tempot i bredbands</w:t>
      </w:r>
      <w:r>
        <w:softHyphen/>
        <w:t>utbyggnaden. Resurserna för underhåll av vägar och järnvägar på landsbygden förstärks. Regeringen föreslår även att medel avsätts för att möjliggöra en fort</w:t>
      </w:r>
      <w:r>
        <w:softHyphen/>
        <w:t xml:space="preserve">satt satsning på nattåg till och från norra Sverige. </w:t>
      </w:r>
    </w:p>
    <w:p w14:paraId="5C098EF0" w14:textId="4D90B9A4" w:rsidR="0067606D" w:rsidRDefault="0067606D" w:rsidP="0067606D">
      <w:pPr>
        <w:pStyle w:val="Brdtextmedindrag"/>
      </w:pPr>
      <w:r>
        <w:t>Många kommuner har tagit emot ett stort antal nyanlända de senaste åren. Flera av dessa kommuner påverkas fortfarande av kostnader för mottagandet. För att förbättra deras förut</w:t>
      </w:r>
      <w:r>
        <w:softHyphen/>
        <w:t>sättningar avsätter regeringen medel till de kommuner som tagit emot ett stort antal nyanlända i förhållande till sin befolkning.</w:t>
      </w:r>
    </w:p>
    <w:p w14:paraId="75BD7CE7" w14:textId="77777777" w:rsidR="0067606D" w:rsidRDefault="0067606D" w:rsidP="0067606D">
      <w:pPr>
        <w:pStyle w:val="Brdtextmedindrag"/>
      </w:pPr>
      <w:r>
        <w:t xml:space="preserve">Regeringen bedriver ett långsiktigt arbete för att motverka segregationen och öka jämlikheten genom såväl generella som riktade insatser. För att främja en god utveckling i hela Sverige fortsätter regeringen satsningen i kommuner och områden med socioekonomiska utmaningar. </w:t>
      </w:r>
    </w:p>
    <w:p w14:paraId="016DA375" w14:textId="77777777" w:rsidR="0067606D" w:rsidRDefault="0067606D" w:rsidP="0067606D">
      <w:pPr>
        <w:pStyle w:val="Brdtextmedindrag"/>
      </w:pPr>
      <w:r>
        <w:t>Bostadsmarknaden behöver reformeras för att möta människors olika behov och preferenser i hela landet. Fler bostäder och ett bättre nyttjande av beståndet behövs för att underlätta för ungdomar att få sin första bostad och för att människor ska kunna flytta dit jobben finns. Under de senaste åren har produktionen av nya bostäder legat på en hög nivå, men i många delar av landet är bristen på bostäder fortsatt stor. Regeringen föreslår att det investeringsstöd för</w:t>
      </w:r>
      <w:r w:rsidRPr="00A41B86">
        <w:t xml:space="preserve"> </w:t>
      </w:r>
      <w:r>
        <w:t xml:space="preserve">anordnande av hyresbostäder och bostäder för studerande </w:t>
      </w:r>
      <w:r w:rsidRPr="0073052C">
        <w:t>som infördes 2016</w:t>
      </w:r>
      <w:r>
        <w:t xml:space="preserve"> bibehålls, men att det</w:t>
      </w:r>
      <w:r w:rsidRPr="0073052C">
        <w:t xml:space="preserve"> </w:t>
      </w:r>
      <w:r>
        <w:t>för</w:t>
      </w:r>
      <w:r w:rsidRPr="0073052C">
        <w:t xml:space="preserve">ändras så att det blir </w:t>
      </w:r>
      <w:r>
        <w:t>mer</w:t>
      </w:r>
      <w:r w:rsidRPr="0073052C">
        <w:t xml:space="preserve"> effektiv</w:t>
      </w:r>
      <w:r>
        <w:t>t</w:t>
      </w:r>
      <w:r w:rsidRPr="0073052C">
        <w:t xml:space="preserve"> och ändamålsenligt för byggande av hyresrätter i hela landet.</w:t>
      </w:r>
    </w:p>
    <w:p w14:paraId="66246497" w14:textId="77777777" w:rsidR="0067606D" w:rsidRDefault="0067606D" w:rsidP="0067606D">
      <w:pPr>
        <w:pStyle w:val="Rubrik4utannumrering"/>
      </w:pPr>
      <w:r>
        <w:t>Tryggheten ska öka och demokratin ska värnas</w:t>
      </w:r>
    </w:p>
    <w:p w14:paraId="1D33F1B1" w14:textId="6519A013" w:rsidR="0067606D" w:rsidRDefault="0067606D" w:rsidP="0067606D">
      <w:pPr>
        <w:pStyle w:val="Brdtext"/>
      </w:pPr>
      <w:r>
        <w:t>Sverige ska vara ett tryggt land för alla. Det är grundläggande för att samhället ska hålla ihop. Brotten ska bekämpas, liksom deras orsaker. Demokratin ska värnas, både i Sverige och i omvärlden.</w:t>
      </w:r>
    </w:p>
    <w:p w14:paraId="6CCBC367" w14:textId="515099FC" w:rsidR="0067606D" w:rsidRDefault="0067606D" w:rsidP="0067606D">
      <w:pPr>
        <w:pStyle w:val="Brdtextmedindrag"/>
      </w:pPr>
      <w:r>
        <w:t xml:space="preserve">För att skapa ett tryggt samhälle behövs ett strategiskt och målmedvetet brottsbekämpande och brottsförebyggande arbete. Utöver de </w:t>
      </w:r>
      <w:r>
        <w:lastRenderedPageBreak/>
        <w:t>förstärkningar som redan beslutats för kommande år tillförs rättsväsendet ytterligare resurser för att möta den grova och organiserade brottsligheten. Regeringen föreslår förstärk</w:t>
      </w:r>
      <w:r>
        <w:softHyphen/>
        <w:t xml:space="preserve">ningar av Polismyndigheten, Säkerhetspolisen och Åklagarmyndigheten. Antalet polisanställda ska öka med 10 000 till 2024. Regeringen föreslår även att medel avsätts till Tullverket, bl.a. för att öka myndighetens närvaro vid gränserna. </w:t>
      </w:r>
    </w:p>
    <w:p w14:paraId="601437C8" w14:textId="1C304C04" w:rsidR="0067606D" w:rsidRDefault="0067606D" w:rsidP="0067606D">
      <w:pPr>
        <w:pStyle w:val="Brdtextmedindrag"/>
      </w:pPr>
      <w:r>
        <w:t>Mäns våld mot kvinnor och hedersrelaterat våld och förtryck ska bekämpas. Regeringen före</w:t>
      </w:r>
      <w:r>
        <w:softHyphen/>
        <w:t xml:space="preserve">slår därför fortsatta satsningar på dessa områden. </w:t>
      </w:r>
    </w:p>
    <w:p w14:paraId="02ACED1E" w14:textId="77777777" w:rsidR="0067606D" w:rsidRDefault="0067606D" w:rsidP="0067606D">
      <w:pPr>
        <w:pStyle w:val="Brdtextmedindrag"/>
      </w:pPr>
      <w:r>
        <w:t xml:space="preserve">Kriminalvården ska som en del av rättsväsendet bidra till att minska brottsligheten och öka människors trygghet. Kriminalvården har sedan hösten 2018 haft en hög beläggningsgrad på häkten och anstalter, och periodvis har situationen varit mycket ansträngd. Mot denna bakgrund föreslår regeringen ökade resurser till Kriminalvården för att inrätta tillfälliga platser och möjliggöra utbyggnaden av permanenta platser. Myndigheten föreslås också tillföras resurser för de straffrättsliga reformer som regeringen avser att lämna förslag om, bl.a. en tydligare koppling mellan villkorlig frigivning och deltagande i återfallsförebyggande åtgärder. </w:t>
      </w:r>
    </w:p>
    <w:p w14:paraId="3F115C3C" w14:textId="69AE0123" w:rsidR="0067606D" w:rsidRDefault="0067606D" w:rsidP="0067606D">
      <w:pPr>
        <w:pStyle w:val="Brdtextmedindrag"/>
      </w:pPr>
      <w:r>
        <w:t>De senaste åren har antalet inkomna mål till domstolarna ökat. För att ge domstolarna möjlig</w:t>
      </w:r>
      <w:r>
        <w:softHyphen/>
        <w:t>het att hantera den ökade mål</w:t>
      </w:r>
      <w:r>
        <w:softHyphen/>
        <w:t xml:space="preserve">tillströmningen föreslår regeringen att medel tillförs Sveriges Domstolar. </w:t>
      </w:r>
    </w:p>
    <w:p w14:paraId="180C3674" w14:textId="11805019" w:rsidR="0067606D" w:rsidRDefault="0067606D" w:rsidP="0067606D">
      <w:pPr>
        <w:pStyle w:val="Brdtextmedindrag"/>
      </w:pPr>
      <w:r>
        <w:t>Statens institutionsstyrelse ansvarar för tvångsvård och behandling av ungdomar med allvarliga psykosociala problem och vuxna med</w:t>
      </w:r>
      <w:r w:rsidRPr="00A41B86">
        <w:t xml:space="preserve"> </w:t>
      </w:r>
      <w:r w:rsidRPr="0073052C">
        <w:t xml:space="preserve">missbruksproblem. Regeringen </w:t>
      </w:r>
      <w:r>
        <w:t>föreslår att</w:t>
      </w:r>
      <w:r w:rsidRPr="0073052C">
        <w:t xml:space="preserve"> myndigheten</w:t>
      </w:r>
      <w:r>
        <w:t xml:space="preserve"> tillförs</w:t>
      </w:r>
      <w:r w:rsidRPr="0073052C">
        <w:t xml:space="preserve"> extra medel för att utöka kapaciteten och möjliggöra kvalitetshöjande utvecklingsarbete.</w:t>
      </w:r>
    </w:p>
    <w:p w14:paraId="2791C3A7" w14:textId="1A752C1B" w:rsidR="0067606D" w:rsidRDefault="0067606D" w:rsidP="0067606D">
      <w:pPr>
        <w:pStyle w:val="Brdtextmedindrag"/>
      </w:pPr>
      <w:bookmarkStart w:id="27" w:name="_Hlk17738550"/>
      <w:r w:rsidRPr="00007A22">
        <w:t>Sveriges demokrati och rätt till själv</w:t>
      </w:r>
      <w:r>
        <w:softHyphen/>
      </w:r>
      <w:r w:rsidRPr="00007A22">
        <w:t>bestämmande ska värnas från både inre och ytt</w:t>
      </w:r>
      <w:r>
        <w:t>r</w:t>
      </w:r>
      <w:r w:rsidRPr="00007A22">
        <w:t>e hot.</w:t>
      </w:r>
      <w:r w:rsidRPr="008C53C2">
        <w:t xml:space="preserve"> </w:t>
      </w:r>
      <w:r w:rsidRPr="00373CA4">
        <w:t>Det säkerhetspolitiska läget har de senaste åren försämrats av den politiska utvecklingen i Ryssland och undergrävandet av den europeiska säkerhetsordningen.</w:t>
      </w:r>
      <w:r w:rsidRPr="00385DE6">
        <w:t xml:space="preserve"> </w:t>
      </w:r>
      <w:r w:rsidRPr="00373CA4">
        <w:t>Försvarsberedningen konstaterar att ett väpnat angrepp mot Sverige inte kan uteslutas.</w:t>
      </w:r>
      <w:r w:rsidRPr="008C53C2">
        <w:rPr>
          <w:color w:val="0070C0"/>
        </w:rPr>
        <w:t xml:space="preserve"> </w:t>
      </w:r>
      <w:r w:rsidRPr="008C53C2">
        <w:t>Försvarets operativa förmåga och krigsduglighet samt totalförsvarets uthållighet behöver mot den bakgrunden stärkas</w:t>
      </w:r>
      <w:r w:rsidRPr="00385DE6">
        <w:t>.</w:t>
      </w:r>
      <w:r w:rsidRPr="008C53C2">
        <w:t xml:space="preserve"> </w:t>
      </w:r>
      <w:r w:rsidRPr="00373CA4">
        <w:t xml:space="preserve">Regeringen avser därför att tillföra det militära försvaret </w:t>
      </w:r>
      <w:r>
        <w:t>5</w:t>
      </w:r>
      <w:r w:rsidRPr="00373CA4">
        <w:t xml:space="preserve"> miljarder kronor 2022 och ytterligare </w:t>
      </w:r>
      <w:r>
        <w:t>5</w:t>
      </w:r>
      <w:r w:rsidRPr="00373CA4">
        <w:t xml:space="preserve"> miljarder kronor årligen under resten av inriktningsperioden</w:t>
      </w:r>
      <w:r>
        <w:t xml:space="preserve">, </w:t>
      </w:r>
      <w:r w:rsidDel="00041109">
        <w:t xml:space="preserve">i </w:t>
      </w:r>
      <w:r>
        <w:t>enlighet med Försvars</w:t>
      </w:r>
      <w:r>
        <w:softHyphen/>
        <w:t>beredningens förslag</w:t>
      </w:r>
      <w:r w:rsidRPr="00373CA4">
        <w:t>.</w:t>
      </w:r>
      <w:r w:rsidRPr="00385DE6">
        <w:t xml:space="preserve"> </w:t>
      </w:r>
      <w:r w:rsidRPr="00373CA4">
        <w:t xml:space="preserve">Anslagsökningarna måste </w:t>
      </w:r>
      <w:r w:rsidRPr="00373CA4">
        <w:t>ske samtidigt som berörda myndigheter fortsätt</w:t>
      </w:r>
      <w:r>
        <w:t>er</w:t>
      </w:r>
      <w:r w:rsidRPr="00373CA4">
        <w:t xml:space="preserve"> vidta åtgärder för att säkerställa ett effektivt och rationellt nyttjande av tilldelade medel</w:t>
      </w:r>
      <w:r w:rsidRPr="00385DE6">
        <w:t>.</w:t>
      </w:r>
      <w:r>
        <w:t xml:space="preserve"> För att finansiera tillskottet till försvaret </w:t>
      </w:r>
      <w:r w:rsidRPr="005B22AD">
        <w:t xml:space="preserve">avser regeringen </w:t>
      </w:r>
      <w:r>
        <w:t>att föreslå att en bankskatt införs den 1 januari 2022</w:t>
      </w:r>
      <w:r w:rsidRPr="005B22AD">
        <w:t>.</w:t>
      </w:r>
      <w:bookmarkEnd w:id="27"/>
    </w:p>
    <w:p w14:paraId="1E0BAA66" w14:textId="4707540D" w:rsidR="0067606D" w:rsidRDefault="0067606D" w:rsidP="0067606D">
      <w:pPr>
        <w:pStyle w:val="Brdtextmedindrag"/>
      </w:pPr>
      <w:r w:rsidRPr="00D1701E">
        <w:t>Samhällets förmåga att bekämpa välfärdsbrott behöver förbättras.</w:t>
      </w:r>
      <w:r w:rsidRPr="006F60D6">
        <w:t xml:space="preserve"> </w:t>
      </w:r>
      <w:r>
        <w:t xml:space="preserve">Särskilt viktigt är det att bekämpa den organiserade brottslighetens utnyttjande av våra gemensamma välfärdssystem. </w:t>
      </w:r>
      <w:r w:rsidRPr="00D1701E">
        <w:t xml:space="preserve">Regeringen </w:t>
      </w:r>
      <w:r>
        <w:t>föreslår därför</w:t>
      </w:r>
      <w:r w:rsidRPr="00D1701E">
        <w:t xml:space="preserve"> en bred satsning för att</w:t>
      </w:r>
      <w:r>
        <w:t xml:space="preserve"> motverka,</w:t>
      </w:r>
      <w:r w:rsidRPr="00D1701E">
        <w:t xml:space="preserve"> stoppa och lagföra personer som ägnar sig åt brottslighet riktad mot välfärd</w:t>
      </w:r>
      <w:r>
        <w:t>s</w:t>
      </w:r>
      <w:r w:rsidRPr="00D1701E">
        <w:t xml:space="preserve">systemen. </w:t>
      </w:r>
      <w:r>
        <w:t>För att stärka tillsynen mot penningtvätt och finansiering av terrorism föreslår regeringen att den tillfälliga satsningen på länsstyrelsernas</w:t>
      </w:r>
      <w:r w:rsidRPr="007342BA">
        <w:rPr>
          <w:rFonts w:eastAsiaTheme="minorHAnsi" w:cstheme="minorBidi"/>
          <w:spacing w:val="0"/>
          <w:szCs w:val="22"/>
        </w:rPr>
        <w:t xml:space="preserve"> </w:t>
      </w:r>
      <w:r w:rsidRPr="007342BA">
        <w:t>arbete inom området</w:t>
      </w:r>
      <w:r>
        <w:t xml:space="preserve"> förlängs och att Finansinspektionens arbete förstärks.</w:t>
      </w:r>
      <w:r w:rsidRPr="00217917">
        <w:t xml:space="preserve"> </w:t>
      </w:r>
      <w:r w:rsidRPr="00D1701E">
        <w:t xml:space="preserve">Vidare </w:t>
      </w:r>
      <w:r>
        <w:t xml:space="preserve">föreslås medel </w:t>
      </w:r>
      <w:r w:rsidRPr="00D1701E">
        <w:t>tillför</w:t>
      </w:r>
      <w:r>
        <w:t>a</w:t>
      </w:r>
      <w:r w:rsidRPr="00D1701E">
        <w:t xml:space="preserve">s Arbetsmiljöverket för fler </w:t>
      </w:r>
      <w:r>
        <w:t>inspektioner</w:t>
      </w:r>
      <w:r w:rsidRPr="00D1701E">
        <w:t xml:space="preserve"> </w:t>
      </w:r>
      <w:bookmarkStart w:id="28" w:name="_Hlk11928079"/>
      <w:r w:rsidRPr="00D1701E">
        <w:t>i arbetslivet.</w:t>
      </w:r>
      <w:r>
        <w:t xml:space="preserve"> </w:t>
      </w:r>
      <w:bookmarkEnd w:id="28"/>
    </w:p>
    <w:p w14:paraId="4094BE88" w14:textId="77777777" w:rsidR="0067606D" w:rsidRDefault="0067606D" w:rsidP="0067606D">
      <w:pPr>
        <w:pStyle w:val="Brdtextmedindrag"/>
      </w:pPr>
      <w:r w:rsidRPr="006B2166">
        <w:t xml:space="preserve">Uppgifter från folkbokföringen ligger ofta till grund för andra myndigheters beslut om bidrag och utbetalningar. Som en del i regeringens satsning för att bekämpa välfärdsbrott </w:t>
      </w:r>
      <w:r>
        <w:t>föreslås att medel avsätts till</w:t>
      </w:r>
      <w:r w:rsidRPr="006B2166">
        <w:t xml:space="preserve"> Skatteverket för att </w:t>
      </w:r>
      <w:r>
        <w:t>höja</w:t>
      </w:r>
      <w:r w:rsidRPr="006B2166">
        <w:t xml:space="preserve"> kvaliteten i folkbokföringen.</w:t>
      </w:r>
    </w:p>
    <w:p w14:paraId="255E3914" w14:textId="77777777" w:rsidR="0067606D" w:rsidRPr="00D1701E" w:rsidRDefault="0067606D" w:rsidP="0067606D">
      <w:pPr>
        <w:pStyle w:val="Brdtextmedindrag"/>
      </w:pPr>
      <w:r>
        <w:t>I syfte</w:t>
      </w:r>
      <w:r w:rsidRPr="00D1701E">
        <w:t xml:space="preserve"> att motverka felaktiga utbetalningar vid köp av rut- och rottjänster föreslår regeringen att det införs ett krav på elektronisk betalning för att kunna få skattereduktion. </w:t>
      </w:r>
    </w:p>
    <w:p w14:paraId="2AC08DA8" w14:textId="77777777" w:rsidR="0067606D" w:rsidRDefault="0067606D" w:rsidP="0067606D">
      <w:pPr>
        <w:pStyle w:val="Brdtextmedindrag"/>
      </w:pPr>
      <w:r>
        <w:t xml:space="preserve">År 2021 är det 100 år sedan både kvinnor och män fick rösta för första gången och Sverige blev en demokrati. Tilltron till demokratin behöver fördjupas </w:t>
      </w:r>
      <w:r w:rsidDel="006F60D6">
        <w:t>och regeringen föreslår därför att</w:t>
      </w:r>
      <w:r w:rsidRPr="00A41B86">
        <w:t xml:space="preserve"> </w:t>
      </w:r>
      <w:r>
        <w:t>stödet för kunskapshöjande och folkbildande insatser ökas, i syfte att människor i större utsträckning ska kunna delta aktivt i demokratin.</w:t>
      </w:r>
    </w:p>
    <w:p w14:paraId="38073442" w14:textId="77777777" w:rsidR="0067606D" w:rsidRDefault="0067606D" w:rsidP="0067606D">
      <w:pPr>
        <w:pStyle w:val="Brdtextmedindrag"/>
      </w:pPr>
      <w:r>
        <w:t>Rasism och hatbrott kan aldrig accepteras. Alla människor ska ha frihet och förutsättningar att leva det liv de vill. Regeringen är fast besluten om att ta kampen mot rasismen i samhället. Medel tillförs för att kunna fortsätta och stärka arbetet på området.</w:t>
      </w:r>
    </w:p>
    <w:p w14:paraId="076C93BC" w14:textId="77777777" w:rsidR="0067606D" w:rsidRDefault="0067606D" w:rsidP="0067606D">
      <w:pPr>
        <w:pStyle w:val="Brdtextmedindrag"/>
      </w:pPr>
      <w:r>
        <w:t xml:space="preserve">En mångfald av medier och oberoende granskande journalistik i hela landet är en viktig del av demokratin. För att främja bl.a. en lokal journalistik i landets svagt bevakade områden föreslås mediestödet förstärkas. </w:t>
      </w:r>
    </w:p>
    <w:p w14:paraId="6B6C38E9" w14:textId="74B79EEE" w:rsidR="0067606D" w:rsidRDefault="0067606D" w:rsidP="0067606D">
      <w:pPr>
        <w:pStyle w:val="Brdtextmedindrag"/>
      </w:pPr>
      <w:r>
        <w:t xml:space="preserve">Det svenska biståndet ska stödja länders egna utveckling, stärka demokratiprocessen och bidra till att förbättra levnadsvillkoren för människor i fattigdom och förtryck. Utvecklingssamarbetet spelar en viktig roll vad gäller fortsatt stöd till </w:t>
      </w:r>
      <w:r>
        <w:lastRenderedPageBreak/>
        <w:t>klimatinsatser samt för att främja bevarandet och det hållbara nyttjandet av den biologiska mång</w:t>
      </w:r>
      <w:r>
        <w:softHyphen/>
        <w:t>falden. För att säkerställa ett effektivt bistånd i en allt mer komplex och oförutsägbar miljö föreslår regeringen att medel tillförs Sidas förvaltnings</w:t>
      </w:r>
      <w:r>
        <w:softHyphen/>
        <w:t>anslag. Vidare har regeringen mot bakgrund av OECD/DAC:s förtydligade direktiv för kostnader för mottagande av asylsökande och skyddsbehövande från låg- och medel</w:t>
      </w:r>
      <w:r>
        <w:softHyphen/>
        <w:t>inkomstländer genomfört en översyn av modellen för beräkning av avräkningsbara kostnader för asylmottagande i syfte att säker</w:t>
      </w:r>
      <w:r>
        <w:softHyphen/>
        <w:t>ställa transparens och bättre planerings</w:t>
      </w:r>
      <w:r>
        <w:softHyphen/>
        <w:t xml:space="preserve">förutsättningar för biståndet. </w:t>
      </w:r>
    </w:p>
    <w:p w14:paraId="31D02387" w14:textId="43590653" w:rsidR="0067606D" w:rsidRDefault="0067606D" w:rsidP="0067606D">
      <w:pPr>
        <w:pStyle w:val="Brdtextmedindrag"/>
      </w:pPr>
      <w:r>
        <w:t>Regeringen arbetar för en långsiktigt hållbar, effektiv, human och rättssäker migrationspolitik, som värnar asylrätten. Den lag som tillfälligt begränsar möjligheten att få uppehållstillstånd i Sverige har förlängts i två år och ändrats så att alternativt skyddsbehövande får samma rätt till familjeåterförening som flyktingar. För att skapa bättre förutsättningar för ett socialt hållbart mottagande föreslås att möjligheten för asylsökande att ordna eget boende i områdena med de största socioekonomiska utmaningarna begränsas. Migrationsdomstolarna arbetar fort</w:t>
      </w:r>
      <w:r>
        <w:softHyphen/>
        <w:t>farande med stora ärendebalanser och regeringen föreslår att medel tillförs för att korta handläggningstiderna. Regeringen arbetar för ett väl fungerande och rättssäkert återvändande för de personer som inte har rätt att stanna i Sverige och föreslår därför att förvarsverksamheten tillförs medel.</w:t>
      </w:r>
    </w:p>
    <w:p w14:paraId="18EFC6A4" w14:textId="472F1406" w:rsidR="0067606D" w:rsidRDefault="0067606D" w:rsidP="0067606D">
      <w:pPr>
        <w:pStyle w:val="Rubrik2"/>
      </w:pPr>
      <w:bookmarkStart w:id="29" w:name="_Toc19298841"/>
      <w:r>
        <w:t>Förändringar på skattesidan</w:t>
      </w:r>
      <w:bookmarkEnd w:id="29"/>
    </w:p>
    <w:p w14:paraId="41A437D4" w14:textId="77777777" w:rsidR="0067606D" w:rsidRDefault="0067606D" w:rsidP="0067606D">
      <w:pPr>
        <w:pStyle w:val="Rubrik4utannumrering"/>
        <w:spacing w:before="0"/>
      </w:pPr>
      <w:r>
        <w:t>Skatteförändringar för jobb och hållbar tillväxt</w:t>
      </w:r>
    </w:p>
    <w:p w14:paraId="53FE86F9" w14:textId="4C49089A" w:rsidR="0067606D" w:rsidRDefault="0067606D" w:rsidP="0067606D">
      <w:pPr>
        <w:pStyle w:val="Brdtext"/>
      </w:pPr>
      <w:r>
        <w:t>Skattepolitiken ska säkra stabila skatteintäkter och skapa förutsättningar för en hållbar tillväxt och en hög sysselsättning. De föreslagna skatte</w:t>
      </w:r>
      <w:r>
        <w:softHyphen/>
        <w:t>förändringarna syftar till att bidra till en ökad sysselsättning, ett ökat antal arbetade timmar och till att klimat- och miljömål nås. Detta samtidigt som välfärdens finansiering säkras.</w:t>
      </w:r>
    </w:p>
    <w:p w14:paraId="668CD8D2" w14:textId="5691CCB5" w:rsidR="0067606D" w:rsidRDefault="0067606D" w:rsidP="0067606D">
      <w:pPr>
        <w:pStyle w:val="Brdtextmedindrag"/>
      </w:pPr>
      <w:r>
        <w:t>Den övre skiktgränsen för statlig inkomst</w:t>
      </w:r>
      <w:r>
        <w:softHyphen/>
        <w:t>skatt, s.k. värnskatt, föreslås avskaffas fr.o.m. den 1 januari 2020. Avskaffandet innebär att den högsta marginalskatten sänks med 5 procent</w:t>
      </w:r>
      <w:r>
        <w:softHyphen/>
        <w:t>enheter. Reformen bedöms bl.a. kunna öka antalet arbetade timmar. Den långsiktiga själv</w:t>
      </w:r>
      <w:r w:rsidR="00493B47">
        <w:softHyphen/>
      </w:r>
      <w:r>
        <w:t>finansieringsgraden för reformen bedöms ligga nära 100 procent. Bedömningen av effekterna är dock osäker och effekterna infaller successivt under en lång tid efter reformens genomförande.</w:t>
      </w:r>
    </w:p>
    <w:p w14:paraId="4466CC60" w14:textId="24570A81" w:rsidR="0067606D" w:rsidRDefault="0067606D" w:rsidP="0067606D">
      <w:pPr>
        <w:pStyle w:val="Brdtextmedindrag"/>
      </w:pPr>
      <w:r>
        <w:t xml:space="preserve"> Regeringen avser att ta bort skillnaden i beskattning mellan pension för personer över 65 år och lön för personer under 65 år, och föreslår därför att skatten för äldre sänks. Skattesänkningen sluter den skillnad i beskattning mellan löneinkomst och pension som förelåg före 2019.</w:t>
      </w:r>
    </w:p>
    <w:p w14:paraId="36BB61C8" w14:textId="003FE0D3" w:rsidR="0067606D" w:rsidRDefault="0067606D" w:rsidP="0067606D">
      <w:pPr>
        <w:pStyle w:val="Brdtextmedindrag"/>
      </w:pPr>
      <w:r>
        <w:t>Regeringen avser att föreslå ett ingångsavdrag, som innebär att arbetsgivare, som anställer en person som är ny på arbetsmarknaden eller som varit borta från arbetsmarknaden länge och som omfattas av avdraget, får kraftigt nedsatta arbetsgivaravgifter under två år. Ingångsavdraget syftar till att underlätta etableringen på arbets</w:t>
      </w:r>
      <w:r w:rsidR="00493B47">
        <w:softHyphen/>
      </w:r>
      <w:r>
        <w:t xml:space="preserve">marknaden och minska arbetslösheten bland såväl unga som nyanlända. </w:t>
      </w:r>
    </w:p>
    <w:p w14:paraId="4DA30681" w14:textId="1EC38FBE" w:rsidR="0067606D" w:rsidRDefault="0067606D" w:rsidP="0067606D">
      <w:pPr>
        <w:pStyle w:val="Brdtextmedindrag"/>
      </w:pPr>
      <w:r>
        <w:t>Regeringen har inlett en kraftfull grön skatteväxling, där höjda miljöskatter växlas mot sänkt skatt på jobb och företagande. Som en del av den gröna skatteväxlingen avser regeringen föreslå att en skatt på förbränning av avfall införs. Syftet med skatten är att nå de nationella klimat</w:t>
      </w:r>
      <w:r>
        <w:softHyphen/>
        <w:t>målen och att skapa en mer resurseffektiv och giftfri avfallshantering. Avsikten är att skatten ska införas den 1 april 2020. Regeringen har vidare för avsikt att föreslå en skatt på plastbärkassar fr.o.m. den 1 maj 2020. Syftet med skatten är att minska spridningen av mikroplaster i naturen och bidra till att Sverige senast i slutet av</w:t>
      </w:r>
      <w:r w:rsidR="00991A93">
        <w:t xml:space="preserve"> </w:t>
      </w:r>
      <w:r>
        <w:t>2025 uppnår EU:s mål om en förbrukning om maximalt 40 plastbär</w:t>
      </w:r>
      <w:r>
        <w:softHyphen/>
        <w:t xml:space="preserve">kassar per person och år. </w:t>
      </w:r>
    </w:p>
    <w:p w14:paraId="023D5C55" w14:textId="2DA0C1B7" w:rsidR="0067606D" w:rsidRDefault="0067606D" w:rsidP="0067606D">
      <w:pPr>
        <w:pStyle w:val="Brdtextmedindrag"/>
      </w:pPr>
      <w:r>
        <w:t>För att motverka ökade pumppriser på bensin och diesel som kan uppstå när inblandningen av biodrivmedel ökar till följd av reduktionsplikten samt genom indexering av drivmedelsskatter 2020 föreslås att energiskatten på bensin och diesel sänks. Skatten på koldioxid föreslås sänkas, vilket medför att den generella skattenivån på fossilt kol upprätthålls även 2020 när andelen bio</w:t>
      </w:r>
      <w:r w:rsidR="00493B47">
        <w:softHyphen/>
      </w:r>
      <w:r>
        <w:t xml:space="preserve">drivmedel i bensin och diesel är högre. Förslagen medför att skatten vid pump, utöver vad som följer av indexeringen med KPI, inte höjs 2020. </w:t>
      </w:r>
    </w:p>
    <w:p w14:paraId="070BD7B7" w14:textId="77777777" w:rsidR="0067606D" w:rsidRDefault="0067606D" w:rsidP="0067606D">
      <w:pPr>
        <w:pStyle w:val="Brdtextmedindrag"/>
      </w:pPr>
      <w:r>
        <w:t xml:space="preserve">Som en del av den gröna skatteväxlingen avser regeringen föreslå att inkomstskatten sänks för personer boende i vissa glest befolkade områden, främst i Norrland och nordvästra Svealand. Regeringen kommer att återkomma med ett förslag under 2020. Regeringen avser även att i nästa budgetproposition återkomma med förslag </w:t>
      </w:r>
      <w:r>
        <w:lastRenderedPageBreak/>
        <w:t xml:space="preserve">på sänkt skatt på jobb och företagande om minst 3,48 miljarder kronor som en del av den gröna skatteväxlingen. </w:t>
      </w:r>
    </w:p>
    <w:p w14:paraId="6C5F28C0" w14:textId="1EE8F1B9" w:rsidR="0067606D" w:rsidRDefault="0067606D" w:rsidP="0067606D">
      <w:pPr>
        <w:pStyle w:val="Brdtextmedindrag"/>
      </w:pPr>
      <w:r>
        <w:t>För att förbättra möjligheterna för företag att bedriva forskning och utveckling avser regeringen att föreslå att nedsättningen av arbetsgivar</w:t>
      </w:r>
      <w:r>
        <w:softHyphen/>
        <w:t>avgifterna för personer som arbetar med forskning och utveckling förstärks. Åtgärden är en del av regeringens gröna skatteväxling.</w:t>
      </w:r>
    </w:p>
    <w:p w14:paraId="19AB3119" w14:textId="77777777" w:rsidR="0067606D" w:rsidRDefault="0067606D" w:rsidP="0067606D">
      <w:pPr>
        <w:pStyle w:val="Brdtextmedindrag"/>
      </w:pPr>
      <w:r>
        <w:t>För att underlätta rörligheten på bostads- och arbetsmarknaden, så att människor kan flytta dit jobben finns, avser regeringen vidare att föreslå att taket för uppskov med kapitalvinst vid avyttring av privatbostäder höjs permanent fr.o.m. den 1 juli 2020.</w:t>
      </w:r>
    </w:p>
    <w:p w14:paraId="5787513D" w14:textId="655AD3FC" w:rsidR="0067606D" w:rsidRDefault="0067606D" w:rsidP="0067606D">
      <w:pPr>
        <w:pStyle w:val="Rubrik2"/>
      </w:pPr>
      <w:bookmarkStart w:id="30" w:name="_Toc19298842"/>
      <w:r>
        <w:t>Ekonomiska effekter av regeringens politik</w:t>
      </w:r>
      <w:bookmarkEnd w:id="30"/>
    </w:p>
    <w:p w14:paraId="7D448419" w14:textId="77777777" w:rsidR="0067606D" w:rsidRDefault="0067606D" w:rsidP="0067606D">
      <w:pPr>
        <w:pStyle w:val="Rubrik4utannumrering"/>
        <w:spacing w:before="0"/>
      </w:pPr>
      <w:r>
        <w:t xml:space="preserve">Långsiktiga effekter på arbetade timmar, sysselsättning och arbetslöshet </w:t>
      </w:r>
    </w:p>
    <w:p w14:paraId="488CA559" w14:textId="254FB6CD" w:rsidR="0067606D" w:rsidRDefault="0067606D" w:rsidP="0067606D">
      <w:pPr>
        <w:pStyle w:val="Brdtext"/>
      </w:pPr>
      <w:r>
        <w:t>De reformer som föreslås och aviseras i denna proposition bedöms sammantaget öka syssel</w:t>
      </w:r>
      <w:r>
        <w:softHyphen/>
        <w:t xml:space="preserve">sättningen och minska arbetslösheten på lång sikt (se </w:t>
      </w:r>
      <w:r>
        <w:fldChar w:fldCharType="begin"/>
      </w:r>
      <w:r>
        <w:instrText xml:space="preserve"> REF  _Ref19181300 \* Lower \h </w:instrText>
      </w:r>
      <w:r>
        <w:fldChar w:fldCharType="separate"/>
      </w:r>
      <w:r w:rsidR="00757DA4">
        <w:t xml:space="preserve">tabell </w:t>
      </w:r>
      <w:r w:rsidR="00757DA4">
        <w:rPr>
          <w:bCs/>
          <w:noProof/>
        </w:rPr>
        <w:t>1</w:t>
      </w:r>
      <w:r w:rsidR="00757DA4">
        <w:t>.</w:t>
      </w:r>
      <w:r w:rsidR="00757DA4">
        <w:rPr>
          <w:noProof/>
        </w:rPr>
        <w:t>6</w:t>
      </w:r>
      <w:r>
        <w:fldChar w:fldCharType="end"/>
      </w:r>
      <w:r>
        <w:t>). Den ökade sysselsättningen leder till fler arbetade timmar i ekonomin som helhet. Antalet arbetade timmar</w:t>
      </w:r>
      <w:r w:rsidRPr="00A41B86">
        <w:t xml:space="preserve"> </w:t>
      </w:r>
      <w:r>
        <w:t xml:space="preserve">bedöms även öka till följd av att de som redan är sysselsatta arbetar fler timmar i genomsnitt, dvs. medelarbetstiden ökar. </w:t>
      </w:r>
    </w:p>
    <w:p w14:paraId="56B02152" w14:textId="49EC7C29" w:rsidR="0067606D" w:rsidRDefault="0067606D" w:rsidP="0067606D">
      <w:pPr>
        <w:pStyle w:val="Brdtextmedindrag"/>
      </w:pPr>
      <w:r>
        <w:t>Sysselsättningen bedöms främst öka till följd av förslagen om att införa etableringsjobb och ingångsavdrag. Båda dessa reformer sänker arbetskostnaden för vissa grupper. Etablerings</w:t>
      </w:r>
      <w:r>
        <w:softHyphen/>
        <w:t>jobben sänker arbetskostnaden för nyanlända och långtidsarbetslösa, medan ingångsavdraget sänker arbetskostnaden för personer som ännu inte har etablerat sig på arbetsmarknaden och personer som länge stått utanför arbetsmarknaden. Den lägre arbetskostnaden förväntas leda till en ökad efterfrågan på att anställa dem som omfattas av reformerna, vilket i viss mån bedöms leda till högre sysselsättning i ekonomin som helhet på lång sikt. Arbetsmarknadsutbildning, övriga arbetsmarknadspolitiska insatser och studie</w:t>
      </w:r>
      <w:r>
        <w:softHyphen/>
        <w:t>startsstöd väntas också bidra till något lägre arbetslöshet och något högre sysselsättning.</w:t>
      </w:r>
    </w:p>
    <w:p w14:paraId="3DFB2666" w14:textId="593C9686" w:rsidR="0067606D" w:rsidRDefault="0067606D" w:rsidP="0067606D">
      <w:pPr>
        <w:pStyle w:val="Brdtextmedindrag"/>
      </w:pPr>
      <w:r>
        <w:t xml:space="preserve">Att den s.k. värnskatten slopas bedöms bidra till en ökad medelarbetstid. Förslaget bedöms stärka redan sysselsatta individers ekonomiska incitament att arbeta fler timmar och att göra </w:t>
      </w:r>
      <w:r>
        <w:t>lönekarriär. På lång sikt förväntas förslaget leda till fler arbetade timmar och en ökad löneinkomst för dessa individer, vilket i sin tur påverkar BNP positivt. En skattning baserad på mikro</w:t>
      </w:r>
      <w:r>
        <w:softHyphen/>
        <w:t xml:space="preserve">simuleringsmodellen FASIT pekar på att antalet arbetade timmar i ekonomin kan öka med 7 000 årsarbetskrafter. Denna siffra är dock behäftad med osäkerhet och den verkliga effekten kan vara högre eller lägre. Förslaget väntas ha en försumbar effekt på både antalet sysselsatta och antalet arbetslösa personer i ekonomin. Den långsiktiga självfinansieringsgraden för reformen bedöms ligga nära 100 procent. Den faktiska storleken på dessa effekter är osäker och de infaller successivt under lång tid efter reformens genomförande. </w:t>
      </w:r>
    </w:p>
    <w:p w14:paraId="046777C3" w14:textId="77777777" w:rsidR="0067606D" w:rsidRDefault="0067606D" w:rsidP="0067606D">
      <w:pPr>
        <w:pStyle w:val="Brdtextmedindrag"/>
      </w:pPr>
    </w:p>
    <w:p w14:paraId="2C39C65C" w14:textId="36888600" w:rsidR="0067606D" w:rsidRDefault="0067606D" w:rsidP="0067606D">
      <w:pPr>
        <w:pStyle w:val="TabellRubrik"/>
      </w:pPr>
      <w:bookmarkStart w:id="31" w:name="_Ref19181300"/>
      <w:bookmarkStart w:id="32" w:name="_Toc19298967"/>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1</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6</w:t>
      </w:r>
      <w:r>
        <w:rPr>
          <w:noProof/>
        </w:rPr>
        <w:fldChar w:fldCharType="end"/>
      </w:r>
      <w:bookmarkEnd w:id="31"/>
      <w:r>
        <w:rPr>
          <w:noProof/>
        </w:rPr>
        <w:tab/>
      </w:r>
      <w:r w:rsidRPr="00A41B86">
        <w:t>Långsiktiga effekter på arbetade timmar, sysselsättning och arbetslöshet</w:t>
      </w:r>
      <w:bookmarkEnd w:id="32"/>
    </w:p>
    <w:p w14:paraId="3F7B808D" w14:textId="77777777" w:rsidR="0067606D" w:rsidRDefault="0067606D" w:rsidP="0067606D">
      <w:pPr>
        <w:pStyle w:val="TabellUnderrubrik"/>
      </w:pPr>
      <w:r w:rsidRPr="00A41B86">
        <w:t>Bedömd riktning</w:t>
      </w:r>
    </w:p>
    <w:tbl>
      <w:tblPr>
        <w:tblStyle w:val="RKEgentabell"/>
        <w:tblW w:w="4383" w:type="dxa"/>
        <w:tblInd w:w="0" w:type="dxa"/>
        <w:tblLayout w:type="fixed"/>
        <w:tblLook w:val="0460" w:firstRow="1" w:lastRow="1" w:firstColumn="0" w:lastColumn="0" w:noHBand="0" w:noVBand="1"/>
      </w:tblPr>
      <w:tblGrid>
        <w:gridCol w:w="1701"/>
        <w:gridCol w:w="851"/>
        <w:gridCol w:w="850"/>
        <w:gridCol w:w="981"/>
      </w:tblGrid>
      <w:tr w:rsidR="0067606D" w14:paraId="6B712FAD" w14:textId="77777777" w:rsidTr="0067606D">
        <w:trPr>
          <w:cnfStyle w:val="100000000000" w:firstRow="1" w:lastRow="0" w:firstColumn="0" w:lastColumn="0" w:oddVBand="0" w:evenVBand="0" w:oddHBand="0" w:evenHBand="0" w:firstRowFirstColumn="0" w:firstRowLastColumn="0" w:lastRowFirstColumn="0" w:lastRowLastColumn="0"/>
        </w:trPr>
        <w:tc>
          <w:tcPr>
            <w:tcW w:w="1701" w:type="dxa"/>
            <w:tcMar>
              <w:left w:w="0" w:type="dxa"/>
              <w:right w:w="0" w:type="dxa"/>
            </w:tcMar>
          </w:tcPr>
          <w:p w14:paraId="7FFF85D9" w14:textId="77777777" w:rsidR="0067606D" w:rsidRDefault="0067606D" w:rsidP="0067606D">
            <w:pPr>
              <w:pStyle w:val="TabellHuvud"/>
              <w:keepNext/>
              <w:keepLines/>
              <w:jc w:val="left"/>
            </w:pPr>
          </w:p>
        </w:tc>
        <w:tc>
          <w:tcPr>
            <w:tcW w:w="851" w:type="dxa"/>
          </w:tcPr>
          <w:p w14:paraId="08BED3DD" w14:textId="77777777" w:rsidR="0067606D" w:rsidRDefault="0067606D" w:rsidP="0067606D">
            <w:pPr>
              <w:pStyle w:val="TabellHuvud"/>
              <w:keepNext/>
              <w:keepLines/>
              <w:jc w:val="left"/>
            </w:pPr>
            <w:r>
              <w:t>Arbetade timmar</w:t>
            </w:r>
          </w:p>
        </w:tc>
        <w:tc>
          <w:tcPr>
            <w:tcW w:w="850" w:type="dxa"/>
          </w:tcPr>
          <w:p w14:paraId="1BD28CD8" w14:textId="77777777" w:rsidR="0067606D" w:rsidRDefault="0067606D" w:rsidP="0067606D">
            <w:pPr>
              <w:pStyle w:val="TabellHuvud"/>
              <w:keepNext/>
              <w:keepLines/>
              <w:jc w:val="left"/>
            </w:pPr>
            <w:r>
              <w:t>Sysselsatta</w:t>
            </w:r>
          </w:p>
        </w:tc>
        <w:tc>
          <w:tcPr>
            <w:tcW w:w="981" w:type="dxa"/>
          </w:tcPr>
          <w:p w14:paraId="7771FFD9" w14:textId="77777777" w:rsidR="0067606D" w:rsidRDefault="0067606D" w:rsidP="0067606D">
            <w:pPr>
              <w:pStyle w:val="TabellHuvud"/>
              <w:keepNext/>
              <w:keepLines/>
              <w:jc w:val="left"/>
            </w:pPr>
            <w:r>
              <w:t>Arbetslöshet</w:t>
            </w:r>
          </w:p>
        </w:tc>
      </w:tr>
      <w:tr w:rsidR="0067606D" w14:paraId="3E94DB42" w14:textId="77777777" w:rsidTr="0067606D">
        <w:tc>
          <w:tcPr>
            <w:tcW w:w="1701" w:type="dxa"/>
            <w:tcMar>
              <w:left w:w="0" w:type="dxa"/>
              <w:right w:w="0" w:type="dxa"/>
            </w:tcMar>
            <w:vAlign w:val="bottom"/>
          </w:tcPr>
          <w:p w14:paraId="703EE5D3" w14:textId="77777777" w:rsidR="0067606D" w:rsidRDefault="0067606D" w:rsidP="0067606D">
            <w:pPr>
              <w:pStyle w:val="TabellRader"/>
              <w:keepNext/>
              <w:keepLines/>
              <w:jc w:val="left"/>
            </w:pPr>
            <w:r w:rsidRPr="00482A1A">
              <w:t>Slopad övre skiktgräns för statlig inkomstskatt (s.k. värnskatt)</w:t>
            </w:r>
          </w:p>
        </w:tc>
        <w:tc>
          <w:tcPr>
            <w:tcW w:w="851" w:type="dxa"/>
            <w:vAlign w:val="bottom"/>
          </w:tcPr>
          <w:p w14:paraId="3803B1BC" w14:textId="77777777" w:rsidR="0067606D" w:rsidRDefault="0067606D" w:rsidP="0067606D">
            <w:pPr>
              <w:pStyle w:val="TabellRader"/>
              <w:keepNext/>
              <w:keepLines/>
              <w:jc w:val="center"/>
            </w:pPr>
            <w:r>
              <w:t>++</w:t>
            </w:r>
          </w:p>
        </w:tc>
        <w:tc>
          <w:tcPr>
            <w:tcW w:w="850" w:type="dxa"/>
            <w:vAlign w:val="bottom"/>
          </w:tcPr>
          <w:p w14:paraId="00C64A4C" w14:textId="77777777" w:rsidR="0067606D" w:rsidRDefault="0067606D" w:rsidP="0067606D">
            <w:pPr>
              <w:pStyle w:val="TabellRader"/>
              <w:keepNext/>
              <w:keepLines/>
              <w:jc w:val="center"/>
            </w:pPr>
            <w:r>
              <w:t>0</w:t>
            </w:r>
          </w:p>
        </w:tc>
        <w:tc>
          <w:tcPr>
            <w:tcW w:w="981" w:type="dxa"/>
            <w:vAlign w:val="bottom"/>
          </w:tcPr>
          <w:p w14:paraId="521D06A5" w14:textId="77777777" w:rsidR="0067606D" w:rsidRDefault="0067606D" w:rsidP="0067606D">
            <w:pPr>
              <w:pStyle w:val="TabellRader"/>
              <w:keepNext/>
              <w:keepLines/>
              <w:jc w:val="center"/>
            </w:pPr>
            <w:r>
              <w:t>0</w:t>
            </w:r>
          </w:p>
        </w:tc>
      </w:tr>
      <w:tr w:rsidR="0067606D" w14:paraId="03D0A298" w14:textId="77777777" w:rsidTr="0067606D">
        <w:tc>
          <w:tcPr>
            <w:tcW w:w="1701" w:type="dxa"/>
            <w:tcMar>
              <w:left w:w="0" w:type="dxa"/>
              <w:right w:w="0" w:type="dxa"/>
            </w:tcMar>
            <w:vAlign w:val="bottom"/>
          </w:tcPr>
          <w:p w14:paraId="6FAC46D2" w14:textId="77777777" w:rsidR="0067606D" w:rsidRDefault="0067606D" w:rsidP="0067606D">
            <w:pPr>
              <w:pStyle w:val="TabellRader"/>
              <w:keepNext/>
              <w:keepLines/>
              <w:jc w:val="left"/>
            </w:pPr>
            <w:r w:rsidRPr="00482A1A">
              <w:t>Ingångsavdrag</w:t>
            </w:r>
          </w:p>
        </w:tc>
        <w:tc>
          <w:tcPr>
            <w:tcW w:w="851" w:type="dxa"/>
            <w:vAlign w:val="bottom"/>
          </w:tcPr>
          <w:p w14:paraId="3F25C9F2" w14:textId="77777777" w:rsidR="0067606D" w:rsidRDefault="0067606D" w:rsidP="0067606D">
            <w:pPr>
              <w:pStyle w:val="TabellRader"/>
              <w:keepNext/>
              <w:keepLines/>
              <w:jc w:val="center"/>
            </w:pPr>
            <w:r>
              <w:t>+</w:t>
            </w:r>
          </w:p>
        </w:tc>
        <w:tc>
          <w:tcPr>
            <w:tcW w:w="850" w:type="dxa"/>
            <w:vAlign w:val="bottom"/>
          </w:tcPr>
          <w:p w14:paraId="27C112DF" w14:textId="77777777" w:rsidR="0067606D" w:rsidRDefault="0067606D" w:rsidP="0067606D">
            <w:pPr>
              <w:pStyle w:val="TabellRader"/>
              <w:keepNext/>
              <w:keepLines/>
              <w:jc w:val="center"/>
            </w:pPr>
            <w:r>
              <w:t>+</w:t>
            </w:r>
          </w:p>
        </w:tc>
        <w:tc>
          <w:tcPr>
            <w:tcW w:w="981" w:type="dxa"/>
            <w:vAlign w:val="bottom"/>
          </w:tcPr>
          <w:p w14:paraId="34FDB334" w14:textId="77777777" w:rsidR="0067606D" w:rsidRDefault="0067606D" w:rsidP="0067606D">
            <w:pPr>
              <w:pStyle w:val="TabellRader"/>
              <w:keepNext/>
              <w:keepLines/>
              <w:jc w:val="center"/>
            </w:pPr>
            <w:r>
              <w:t>-</w:t>
            </w:r>
          </w:p>
        </w:tc>
      </w:tr>
      <w:tr w:rsidR="0067606D" w14:paraId="454CCC6E" w14:textId="77777777" w:rsidTr="0067606D">
        <w:tc>
          <w:tcPr>
            <w:tcW w:w="1701" w:type="dxa"/>
            <w:tcMar>
              <w:left w:w="0" w:type="dxa"/>
              <w:right w:w="0" w:type="dxa"/>
            </w:tcMar>
            <w:vAlign w:val="bottom"/>
          </w:tcPr>
          <w:p w14:paraId="75FA4661" w14:textId="77777777" w:rsidR="0067606D" w:rsidRDefault="0067606D" w:rsidP="0067606D">
            <w:pPr>
              <w:pStyle w:val="TabellRader"/>
              <w:keepNext/>
              <w:keepLines/>
              <w:jc w:val="left"/>
            </w:pPr>
            <w:r w:rsidRPr="00482A1A">
              <w:t>Etableringsjobb</w:t>
            </w:r>
          </w:p>
        </w:tc>
        <w:tc>
          <w:tcPr>
            <w:tcW w:w="851" w:type="dxa"/>
            <w:vAlign w:val="bottom"/>
          </w:tcPr>
          <w:p w14:paraId="1D6AFB0A" w14:textId="77777777" w:rsidR="0067606D" w:rsidRDefault="0067606D" w:rsidP="0067606D">
            <w:pPr>
              <w:pStyle w:val="TabellRader"/>
              <w:keepNext/>
              <w:keepLines/>
              <w:jc w:val="center"/>
            </w:pPr>
            <w:r>
              <w:t>+</w:t>
            </w:r>
          </w:p>
        </w:tc>
        <w:tc>
          <w:tcPr>
            <w:tcW w:w="850" w:type="dxa"/>
            <w:vAlign w:val="bottom"/>
          </w:tcPr>
          <w:p w14:paraId="2C2D7597" w14:textId="77777777" w:rsidR="0067606D" w:rsidRDefault="0067606D" w:rsidP="0067606D">
            <w:pPr>
              <w:pStyle w:val="TabellRader"/>
              <w:keepNext/>
              <w:keepLines/>
              <w:jc w:val="center"/>
            </w:pPr>
            <w:r>
              <w:t>+</w:t>
            </w:r>
          </w:p>
        </w:tc>
        <w:tc>
          <w:tcPr>
            <w:tcW w:w="981" w:type="dxa"/>
            <w:vAlign w:val="bottom"/>
          </w:tcPr>
          <w:p w14:paraId="6704FC38" w14:textId="77777777" w:rsidR="0067606D" w:rsidRDefault="0067606D" w:rsidP="0067606D">
            <w:pPr>
              <w:pStyle w:val="TabellRader"/>
              <w:keepNext/>
              <w:keepLines/>
              <w:jc w:val="center"/>
            </w:pPr>
            <w:r>
              <w:t>-</w:t>
            </w:r>
          </w:p>
        </w:tc>
      </w:tr>
      <w:tr w:rsidR="0067606D" w14:paraId="40DB7DB6" w14:textId="77777777" w:rsidTr="0067606D">
        <w:tc>
          <w:tcPr>
            <w:tcW w:w="1701" w:type="dxa"/>
            <w:tcBorders>
              <w:bottom w:val="single" w:sz="4" w:space="0" w:color="auto"/>
            </w:tcBorders>
            <w:tcMar>
              <w:left w:w="0" w:type="dxa"/>
              <w:right w:w="0" w:type="dxa"/>
            </w:tcMar>
            <w:vAlign w:val="bottom"/>
          </w:tcPr>
          <w:p w14:paraId="2E4B7ADE" w14:textId="77777777" w:rsidR="0067606D" w:rsidRDefault="0067606D" w:rsidP="0067606D">
            <w:pPr>
              <w:pStyle w:val="TabellRader"/>
              <w:keepNext/>
              <w:keepLines/>
              <w:jc w:val="left"/>
            </w:pPr>
            <w:r w:rsidRPr="00482A1A">
              <w:t>Arbetsmarknadspolitiska insatser</w:t>
            </w:r>
          </w:p>
        </w:tc>
        <w:tc>
          <w:tcPr>
            <w:tcW w:w="851" w:type="dxa"/>
            <w:tcBorders>
              <w:bottom w:val="single" w:sz="4" w:space="0" w:color="auto"/>
            </w:tcBorders>
            <w:vAlign w:val="bottom"/>
          </w:tcPr>
          <w:p w14:paraId="20B56780" w14:textId="77777777" w:rsidR="0067606D" w:rsidRDefault="0067606D" w:rsidP="0067606D">
            <w:pPr>
              <w:pStyle w:val="TabellRader"/>
              <w:keepNext/>
              <w:keepLines/>
              <w:jc w:val="center"/>
            </w:pPr>
            <w:r>
              <w:t>+</w:t>
            </w:r>
          </w:p>
        </w:tc>
        <w:tc>
          <w:tcPr>
            <w:tcW w:w="850" w:type="dxa"/>
            <w:tcBorders>
              <w:bottom w:val="single" w:sz="4" w:space="0" w:color="auto"/>
            </w:tcBorders>
            <w:vAlign w:val="bottom"/>
          </w:tcPr>
          <w:p w14:paraId="6A504C99" w14:textId="77777777" w:rsidR="0067606D" w:rsidRDefault="0067606D" w:rsidP="0067606D">
            <w:pPr>
              <w:pStyle w:val="TabellRader"/>
              <w:keepNext/>
              <w:keepLines/>
              <w:jc w:val="center"/>
            </w:pPr>
            <w:r>
              <w:t>+</w:t>
            </w:r>
          </w:p>
        </w:tc>
        <w:tc>
          <w:tcPr>
            <w:tcW w:w="981" w:type="dxa"/>
            <w:tcBorders>
              <w:bottom w:val="single" w:sz="4" w:space="0" w:color="auto"/>
            </w:tcBorders>
            <w:vAlign w:val="bottom"/>
          </w:tcPr>
          <w:p w14:paraId="25978524" w14:textId="77777777" w:rsidR="0067606D" w:rsidRDefault="0067606D" w:rsidP="0067606D">
            <w:pPr>
              <w:pStyle w:val="TabellRader"/>
              <w:keepNext/>
              <w:keepLines/>
              <w:jc w:val="center"/>
            </w:pPr>
            <w:r>
              <w:t>-</w:t>
            </w:r>
          </w:p>
        </w:tc>
      </w:tr>
      <w:tr w:rsidR="0067606D" w14:paraId="69F9434C" w14:textId="77777777" w:rsidTr="0067606D">
        <w:trPr>
          <w:cnfStyle w:val="010000000000" w:firstRow="0" w:lastRow="1" w:firstColumn="0" w:lastColumn="0" w:oddVBand="0" w:evenVBand="0" w:oddHBand="0" w:evenHBand="0" w:firstRowFirstColumn="0" w:firstRowLastColumn="0" w:lastRowFirstColumn="0" w:lastRowLastColumn="0"/>
        </w:trPr>
        <w:tc>
          <w:tcPr>
            <w:tcW w:w="1701" w:type="dxa"/>
            <w:tcBorders>
              <w:top w:val="single" w:sz="4" w:space="0" w:color="auto"/>
            </w:tcBorders>
            <w:tcMar>
              <w:left w:w="0" w:type="dxa"/>
              <w:right w:w="0" w:type="dxa"/>
            </w:tcMar>
            <w:vAlign w:val="bottom"/>
          </w:tcPr>
          <w:p w14:paraId="3F727B78" w14:textId="77777777" w:rsidR="0067606D" w:rsidRPr="005C3295" w:rsidRDefault="0067606D" w:rsidP="0067606D">
            <w:pPr>
              <w:pStyle w:val="TabellRader"/>
              <w:keepNext/>
              <w:keepLines/>
              <w:jc w:val="left"/>
              <w:rPr>
                <w:b w:val="0"/>
              </w:rPr>
            </w:pPr>
            <w:r w:rsidRPr="005C3295">
              <w:rPr>
                <w:b w:val="0"/>
              </w:rPr>
              <w:t>Studiestartsstöd</w:t>
            </w:r>
          </w:p>
        </w:tc>
        <w:tc>
          <w:tcPr>
            <w:tcW w:w="851" w:type="dxa"/>
            <w:tcBorders>
              <w:top w:val="single" w:sz="4" w:space="0" w:color="auto"/>
            </w:tcBorders>
            <w:vAlign w:val="bottom"/>
          </w:tcPr>
          <w:p w14:paraId="25F787F5" w14:textId="77777777" w:rsidR="0067606D" w:rsidRPr="005C3295" w:rsidRDefault="0067606D" w:rsidP="0067606D">
            <w:pPr>
              <w:pStyle w:val="TabellRader"/>
              <w:keepNext/>
              <w:keepLines/>
              <w:jc w:val="center"/>
              <w:rPr>
                <w:b w:val="0"/>
              </w:rPr>
            </w:pPr>
            <w:r w:rsidRPr="005C3295">
              <w:rPr>
                <w:b w:val="0"/>
              </w:rPr>
              <w:t>+</w:t>
            </w:r>
          </w:p>
        </w:tc>
        <w:tc>
          <w:tcPr>
            <w:tcW w:w="850" w:type="dxa"/>
            <w:tcBorders>
              <w:top w:val="single" w:sz="4" w:space="0" w:color="auto"/>
            </w:tcBorders>
            <w:vAlign w:val="bottom"/>
          </w:tcPr>
          <w:p w14:paraId="242781EB" w14:textId="77777777" w:rsidR="0067606D" w:rsidRPr="005C3295" w:rsidRDefault="0067606D" w:rsidP="0067606D">
            <w:pPr>
              <w:pStyle w:val="TabellRader"/>
              <w:keepNext/>
              <w:keepLines/>
              <w:jc w:val="center"/>
              <w:rPr>
                <w:b w:val="0"/>
              </w:rPr>
            </w:pPr>
            <w:r w:rsidRPr="005C3295">
              <w:rPr>
                <w:b w:val="0"/>
              </w:rPr>
              <w:t>+</w:t>
            </w:r>
          </w:p>
        </w:tc>
        <w:tc>
          <w:tcPr>
            <w:tcW w:w="981" w:type="dxa"/>
            <w:tcBorders>
              <w:top w:val="single" w:sz="4" w:space="0" w:color="auto"/>
            </w:tcBorders>
            <w:vAlign w:val="bottom"/>
          </w:tcPr>
          <w:p w14:paraId="1AAFEBE4" w14:textId="77777777" w:rsidR="0067606D" w:rsidRPr="005C3295" w:rsidRDefault="0067606D" w:rsidP="0067606D">
            <w:pPr>
              <w:pStyle w:val="TabellRader"/>
              <w:keepNext/>
              <w:keepLines/>
              <w:jc w:val="center"/>
              <w:rPr>
                <w:b w:val="0"/>
              </w:rPr>
            </w:pPr>
            <w:r w:rsidRPr="005C3295">
              <w:rPr>
                <w:b w:val="0"/>
              </w:rPr>
              <w:t>-</w:t>
            </w:r>
          </w:p>
        </w:tc>
      </w:tr>
    </w:tbl>
    <w:p w14:paraId="45FB5C5E" w14:textId="61FCDF3E" w:rsidR="0067606D" w:rsidRDefault="0067606D" w:rsidP="0067606D">
      <w:pPr>
        <w:pStyle w:val="TabellFotnot"/>
      </w:pPr>
      <w:r w:rsidRPr="00BF2E21">
        <w:t>Källa: Egna beräkningar.</w:t>
      </w:r>
    </w:p>
    <w:p w14:paraId="072A1C38" w14:textId="77777777" w:rsidR="0067606D" w:rsidRDefault="0067606D" w:rsidP="0067606D">
      <w:pPr>
        <w:pStyle w:val="TabellFotnot"/>
        <w:sectPr w:rsidR="0067606D" w:rsidSect="0067606D">
          <w:headerReference w:type="even" r:id="rId94"/>
          <w:headerReference w:type="default" r:id="rId95"/>
          <w:footerReference w:type="even" r:id="rId96"/>
          <w:footerReference w:type="default" r:id="rId97"/>
          <w:footerReference w:type="first" r:id="rId98"/>
          <w:pgSz w:w="11906" w:h="16838" w:code="9"/>
          <w:pgMar w:top="1304" w:right="1871" w:bottom="1531" w:left="1021" w:header="567" w:footer="1077" w:gutter="0"/>
          <w:cols w:num="2" w:space="340"/>
          <w:docGrid w:linePitch="360"/>
        </w:sectPr>
      </w:pPr>
    </w:p>
    <w:p w14:paraId="57136E58" w14:textId="77777777" w:rsidR="0067606D" w:rsidRDefault="0067606D" w:rsidP="0067606D">
      <w:pPr>
        <w:pStyle w:val="Rubrik4utannumrering"/>
        <w:spacing w:before="0"/>
      </w:pPr>
      <w:r>
        <w:lastRenderedPageBreak/>
        <w:t>Fördelningseffekter</w:t>
      </w:r>
    </w:p>
    <w:p w14:paraId="1F7D0AE6" w14:textId="098C79D7" w:rsidR="0067606D" w:rsidRDefault="0067606D" w:rsidP="0067606D">
      <w:pPr>
        <w:pStyle w:val="Brdtext"/>
      </w:pPr>
      <w:r>
        <w:t>Fördelningspolitiken bidrar till att tillväxt och välfärd kommer alla till del genom hela livet, så att livschanser och levnadsvillkor utjämnas. En del av omfördelningen sker via skatter och trans</w:t>
      </w:r>
      <w:r>
        <w:softHyphen/>
        <w:t>fereringar som direkt påverkar de disponibla inkomsterna. En annan del av omfördelningen sker genom offentligt finansierade välfärds</w:t>
      </w:r>
      <w:r>
        <w:softHyphen/>
        <w:t>tjänster som vård, skola och omsorg. Ett utökat inkomstbegrepp, som utöver disponibel inkomst även tar hänsyn till välfärdstjänster, ger en mer komplett bild av politikens effekter. Samtidigt är den utjämning av livschanser som sker genom välfärdstjänster, inte minst utbildning, svår att mäta och av en vidare betydelse än vad som framgår av de ekonomiska beräkningar som görs i denna proposition.</w:t>
      </w:r>
    </w:p>
    <w:p w14:paraId="1B17E6BC" w14:textId="1D99105B" w:rsidR="0067606D" w:rsidRDefault="0067606D" w:rsidP="0067606D">
      <w:pPr>
        <w:pStyle w:val="Brdtextmedindrag"/>
      </w:pPr>
      <w:r>
        <w:t>De reformer i denna proposition som bedöms ha en direkt inverkan på individernas disponibla inkomst är avskaffandet av den s.k. värnskatten, höjningen av uppskovstaket vid försäljning av bostad, det förstärkta grundavdraget för äldre, det förstärkta grundskyddet för äldre och den sänkta inkomstskatten i vissa glest befolkade områden. De fem reformerna har mycket olika fördelnings</w:t>
      </w:r>
      <w:r>
        <w:softHyphen/>
        <w:t xml:space="preserve">profil (se </w:t>
      </w:r>
      <w:r>
        <w:fldChar w:fldCharType="begin"/>
      </w:r>
      <w:r>
        <w:instrText xml:space="preserve"> REF  _Ref19180976 \* Lower \h </w:instrText>
      </w:r>
      <w:r>
        <w:fldChar w:fldCharType="separate"/>
      </w:r>
      <w:r w:rsidR="00757DA4">
        <w:t xml:space="preserve">diagram </w:t>
      </w:r>
      <w:r w:rsidR="00757DA4">
        <w:rPr>
          <w:bCs/>
          <w:noProof/>
        </w:rPr>
        <w:t>1</w:t>
      </w:r>
      <w:r w:rsidR="00757DA4">
        <w:rPr>
          <w:noProof/>
        </w:rPr>
        <w:t>.1</w:t>
      </w:r>
      <w:r>
        <w:fldChar w:fldCharType="end"/>
      </w:r>
      <w:r>
        <w:t>).</w:t>
      </w:r>
    </w:p>
    <w:p w14:paraId="7EFB7137" w14:textId="77777777" w:rsidR="0067606D" w:rsidRDefault="0067606D" w:rsidP="0067606D">
      <w:pPr>
        <w:pStyle w:val="Brdtextmedindrag"/>
      </w:pPr>
    </w:p>
    <w:p w14:paraId="0F3350A8" w14:textId="2958DF5E" w:rsidR="0067606D" w:rsidRDefault="0067606D" w:rsidP="0067606D">
      <w:pPr>
        <w:pStyle w:val="DiagramRubrik"/>
      </w:pPr>
      <w:bookmarkStart w:id="33" w:name="_Ref19180976"/>
      <w:bookmarkStart w:id="34" w:name="_Toc19290701"/>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1</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1</w:t>
      </w:r>
      <w:r>
        <w:rPr>
          <w:noProof/>
        </w:rPr>
        <w:fldChar w:fldCharType="end"/>
      </w:r>
      <w:bookmarkEnd w:id="33"/>
      <w:r>
        <w:rPr>
          <w:noProof/>
        </w:rPr>
        <w:tab/>
      </w:r>
      <w:r w:rsidRPr="00083C2A">
        <w:t>Genomsnittlig effekt på ekonomisk standard i olika inkomstgrupper till följd av vissa reformer i budgetpropositionen för 2020</w:t>
      </w:r>
      <w:bookmarkEnd w:id="34"/>
    </w:p>
    <w:p w14:paraId="3EA9F24E" w14:textId="77777777" w:rsidR="0067606D" w:rsidRDefault="0067606D" w:rsidP="0067606D">
      <w:pPr>
        <w:pStyle w:val="DiagramUnderrubrik"/>
      </w:pPr>
      <w:r w:rsidRPr="00BF2E21">
        <w:t>Procent</w:t>
      </w:r>
      <w:r w:rsidRPr="00BF2E21">
        <w:tab/>
      </w:r>
    </w:p>
    <w:p w14:paraId="18C179CC" w14:textId="77777777" w:rsidR="0067606D" w:rsidRDefault="0067606D" w:rsidP="0067606D">
      <w:pPr>
        <w:pStyle w:val="Brdtext"/>
        <w:spacing w:line="260" w:lineRule="atLeast"/>
      </w:pPr>
      <w:r>
        <w:rPr>
          <w:noProof/>
        </w:rPr>
        <w:drawing>
          <wp:inline distT="0" distB="0" distL="0" distR="0" wp14:anchorId="70D07C5A" wp14:editId="7BC37E8D">
            <wp:extent cx="2753995" cy="2044065"/>
            <wp:effectExtent l="0" t="0" r="8255" b="0"/>
            <wp:docPr id="6" name="Diagram 1">
              <a:extLst xmlns:a="http://schemas.openxmlformats.org/drawingml/2006/main">
                <a:ext uri="{FF2B5EF4-FFF2-40B4-BE49-F238E27FC236}">
                  <a16:creationId xmlns:a16="http://schemas.microsoft.com/office/drawing/2014/main" id="{00000000-0008-0000-0200-00000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9"/>
              </a:graphicData>
            </a:graphic>
          </wp:inline>
        </w:drawing>
      </w:r>
    </w:p>
    <w:p w14:paraId="516A4A52" w14:textId="0F94983D" w:rsidR="0067606D" w:rsidRPr="00BF2E21" w:rsidRDefault="0067606D" w:rsidP="0067606D">
      <w:pPr>
        <w:pStyle w:val="DiagramFotnot"/>
      </w:pPr>
      <w:r w:rsidRPr="00BF2E21">
        <w:t>Källor: Statistiska centralbyrån och egna beräkningar</w:t>
      </w:r>
      <w:r>
        <w:t>.</w:t>
      </w:r>
    </w:p>
    <w:p w14:paraId="75B20301" w14:textId="77777777" w:rsidR="0067606D" w:rsidRDefault="0067606D" w:rsidP="0067606D">
      <w:pPr>
        <w:pStyle w:val="Brdtext"/>
      </w:pPr>
    </w:p>
    <w:p w14:paraId="492A27B0" w14:textId="1A01A3DC" w:rsidR="0067606D" w:rsidRDefault="0067606D" w:rsidP="0067606D">
      <w:pPr>
        <w:pStyle w:val="Brdtext"/>
      </w:pPr>
      <w:r>
        <w:t xml:space="preserve">Totalt går knappt två tredjedelar av medlen som satsas på de fem ovan nämnda reformerna till män (se </w:t>
      </w:r>
      <w:r>
        <w:fldChar w:fldCharType="begin"/>
      </w:r>
      <w:r>
        <w:instrText xml:space="preserve"> REF  _Ref19181067 \* Lower \h </w:instrText>
      </w:r>
      <w:r>
        <w:fldChar w:fldCharType="separate"/>
      </w:r>
      <w:r w:rsidR="00757DA4">
        <w:t xml:space="preserve">diagram </w:t>
      </w:r>
      <w:r w:rsidR="00757DA4">
        <w:rPr>
          <w:bCs/>
          <w:noProof/>
        </w:rPr>
        <w:t>1</w:t>
      </w:r>
      <w:r w:rsidR="00757DA4">
        <w:rPr>
          <w:noProof/>
        </w:rPr>
        <w:t>.2</w:t>
      </w:r>
      <w:r>
        <w:fldChar w:fldCharType="end"/>
      </w:r>
      <w:r>
        <w:t xml:space="preserve">). En tredjedel av medlen går till män i den högsta inkomstgruppen. I de tre lägre inkomstgrupperna går en större andel av medlen till kvinnor än män. Det beror på att det finns fler äldre kvinnor än män som berörs av ändringarna i grundskyddet i de lägsta inkomstgrupperna. </w:t>
      </w:r>
    </w:p>
    <w:p w14:paraId="71415B2F" w14:textId="77777777" w:rsidR="0067606D" w:rsidRDefault="0067606D" w:rsidP="0067606D">
      <w:pPr>
        <w:pStyle w:val="Brdtextmedindrag"/>
      </w:pPr>
    </w:p>
    <w:p w14:paraId="73540884" w14:textId="7607A8C2" w:rsidR="0067606D" w:rsidRDefault="0067606D" w:rsidP="0067606D">
      <w:pPr>
        <w:pStyle w:val="DiagramRubrik"/>
      </w:pPr>
      <w:bookmarkStart w:id="35" w:name="_Ref19181067"/>
      <w:bookmarkStart w:id="36" w:name="_Toc19290702"/>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1</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2</w:t>
      </w:r>
      <w:r>
        <w:rPr>
          <w:noProof/>
        </w:rPr>
        <w:fldChar w:fldCharType="end"/>
      </w:r>
      <w:bookmarkEnd w:id="35"/>
      <w:r>
        <w:rPr>
          <w:noProof/>
        </w:rPr>
        <w:tab/>
      </w:r>
      <w:r w:rsidRPr="00BF2E21">
        <w:t>Fördelning mellan olika inkomstgrupper och mellan kvinnor och män av medel som satsas på reformer av direkt skatt och transfereringar i budgetpropositionen för 2020</w:t>
      </w:r>
      <w:bookmarkEnd w:id="36"/>
    </w:p>
    <w:p w14:paraId="79D7A643" w14:textId="77777777" w:rsidR="0067606D" w:rsidRDefault="0067606D" w:rsidP="0067606D">
      <w:pPr>
        <w:pStyle w:val="DiagramUnderrubrik"/>
      </w:pPr>
      <w:r w:rsidRPr="00BF2E21">
        <w:t>Procent</w:t>
      </w:r>
      <w:r w:rsidRPr="00BF2E21">
        <w:tab/>
      </w:r>
    </w:p>
    <w:p w14:paraId="61125159" w14:textId="77777777" w:rsidR="0067606D" w:rsidRDefault="0067606D" w:rsidP="0067606D">
      <w:pPr>
        <w:pStyle w:val="Brdtext"/>
        <w:spacing w:line="260" w:lineRule="atLeast"/>
      </w:pPr>
      <w:r>
        <w:rPr>
          <w:noProof/>
        </w:rPr>
        <w:drawing>
          <wp:inline distT="0" distB="0" distL="0" distR="0" wp14:anchorId="63E9E318" wp14:editId="1EB9EC2F">
            <wp:extent cx="2753995" cy="2044065"/>
            <wp:effectExtent l="0" t="0" r="8255" b="0"/>
            <wp:docPr id="7" name="Diagram 4">
              <a:extLst xmlns:a="http://schemas.openxmlformats.org/drawingml/2006/main">
                <a:ext uri="{FF2B5EF4-FFF2-40B4-BE49-F238E27FC236}">
                  <a16:creationId xmlns:a16="http://schemas.microsoft.com/office/drawing/2014/main" id="{00000000-0008-0000-0200-00000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00"/>
              </a:graphicData>
            </a:graphic>
          </wp:inline>
        </w:drawing>
      </w:r>
    </w:p>
    <w:p w14:paraId="16C7AAA9" w14:textId="0C5BE7D9" w:rsidR="0067606D" w:rsidRDefault="0067606D" w:rsidP="0067606D">
      <w:pPr>
        <w:pStyle w:val="DiagramFotnot"/>
      </w:pPr>
      <w:r>
        <w:t>Källor: Statistiska centralbyrån och egna beräkningar.</w:t>
      </w:r>
    </w:p>
    <w:p w14:paraId="04EADB62" w14:textId="77777777" w:rsidR="0067606D" w:rsidRDefault="0067606D" w:rsidP="0067606D">
      <w:pPr>
        <w:pStyle w:val="Brdtext"/>
      </w:pPr>
    </w:p>
    <w:p w14:paraId="40EEE4BE" w14:textId="1603C190" w:rsidR="0067606D" w:rsidRDefault="0067606D" w:rsidP="0067606D">
      <w:pPr>
        <w:pStyle w:val="Brdtext"/>
      </w:pPr>
      <w:r w:rsidRPr="00BF2E21">
        <w:t xml:space="preserve">De satsningar på individuella, offentligt finansierade välfärdstjänster som föreslås i denna proposition bedöms ha en relativt liten effekt jämfört med de reformer som har en direkt effekt på individernas disponibla inkomst (se </w:t>
      </w:r>
      <w:r>
        <w:br/>
      </w:r>
      <w:r>
        <w:fldChar w:fldCharType="begin"/>
      </w:r>
      <w:r>
        <w:instrText xml:space="preserve"> REF  _Ref19181086 \* Lower \h </w:instrText>
      </w:r>
      <w:r>
        <w:fldChar w:fldCharType="separate"/>
      </w:r>
      <w:r w:rsidR="00757DA4">
        <w:t xml:space="preserve">diagram </w:t>
      </w:r>
      <w:r w:rsidR="00757DA4">
        <w:rPr>
          <w:bCs/>
          <w:noProof/>
        </w:rPr>
        <w:t>1</w:t>
      </w:r>
      <w:r w:rsidR="00757DA4">
        <w:rPr>
          <w:noProof/>
        </w:rPr>
        <w:t>.3</w:t>
      </w:r>
      <w:r>
        <w:fldChar w:fldCharType="end"/>
      </w:r>
      <w:r w:rsidRPr="00BF2E21">
        <w:t>).</w:t>
      </w:r>
    </w:p>
    <w:p w14:paraId="2B4821C4" w14:textId="77777777" w:rsidR="0067606D" w:rsidRPr="00F5229C" w:rsidRDefault="0067606D" w:rsidP="0067606D">
      <w:pPr>
        <w:pStyle w:val="Brdtextmedindrag"/>
      </w:pPr>
    </w:p>
    <w:p w14:paraId="7363D1E5" w14:textId="253FFDDD" w:rsidR="0067606D" w:rsidRDefault="0067606D" w:rsidP="0067606D">
      <w:pPr>
        <w:pStyle w:val="DiagramRubrik"/>
      </w:pPr>
      <w:bookmarkStart w:id="37" w:name="_Ref19181086"/>
      <w:bookmarkStart w:id="38" w:name="_Toc19290703"/>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1</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3</w:t>
      </w:r>
      <w:r>
        <w:rPr>
          <w:noProof/>
        </w:rPr>
        <w:fldChar w:fldCharType="end"/>
      </w:r>
      <w:bookmarkEnd w:id="37"/>
      <w:r>
        <w:rPr>
          <w:noProof/>
        </w:rPr>
        <w:tab/>
      </w:r>
      <w:r w:rsidRPr="00BF2E21">
        <w:t>Genomsnittlig effekt på utökad inkomst i olika inkomstgrupper till följd av vissa reformer i budgetpropositionen för 2020</w:t>
      </w:r>
      <w:bookmarkEnd w:id="38"/>
    </w:p>
    <w:p w14:paraId="57783D58" w14:textId="77777777" w:rsidR="0067606D" w:rsidRDefault="0067606D" w:rsidP="0067606D">
      <w:pPr>
        <w:pStyle w:val="DiagramUnderrubrik"/>
      </w:pPr>
      <w:r w:rsidRPr="00BF2E21">
        <w:t>Procent</w:t>
      </w:r>
      <w:r w:rsidRPr="00BF2E21">
        <w:tab/>
      </w:r>
      <w:r>
        <w:tab/>
      </w:r>
    </w:p>
    <w:p w14:paraId="3AD63C40" w14:textId="77777777" w:rsidR="0067606D" w:rsidRDefault="0067606D" w:rsidP="0067606D">
      <w:pPr>
        <w:pStyle w:val="Brdtext"/>
        <w:spacing w:line="260" w:lineRule="atLeast"/>
      </w:pPr>
      <w:r>
        <w:rPr>
          <w:noProof/>
        </w:rPr>
        <w:drawing>
          <wp:inline distT="0" distB="0" distL="0" distR="0" wp14:anchorId="5DA68018" wp14:editId="578CFB53">
            <wp:extent cx="2753995" cy="2059305"/>
            <wp:effectExtent l="0" t="0" r="8255" b="0"/>
            <wp:docPr id="8" name="Diagram 11">
              <a:extLst xmlns:a="http://schemas.openxmlformats.org/drawingml/2006/main">
                <a:ext uri="{FF2B5EF4-FFF2-40B4-BE49-F238E27FC236}">
                  <a16:creationId xmlns:a16="http://schemas.microsoft.com/office/drawing/2014/main" id="{00000000-0008-0000-0200-00000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01"/>
              </a:graphicData>
            </a:graphic>
          </wp:inline>
        </w:drawing>
      </w:r>
    </w:p>
    <w:p w14:paraId="47D23093" w14:textId="77777777" w:rsidR="0067606D" w:rsidRDefault="0067606D" w:rsidP="0067606D">
      <w:pPr>
        <w:pStyle w:val="DiagramFotnot"/>
      </w:pPr>
      <w:r>
        <w:t xml:space="preserve">Anm.: Bidraget från ekonomisk standard motsvarar det som redovisas i diagram 1.2, men den procentuella effekten blir här lägre eftersom bidraget relateras till det bredare inkomstbegreppet, utökad inkomst. </w:t>
      </w:r>
      <w:r>
        <w:br/>
        <w:t>Källor: Statistiska centralbyrån och egna beräkningar.</w:t>
      </w:r>
    </w:p>
    <w:p w14:paraId="26A93442" w14:textId="77777777" w:rsidR="0067606D" w:rsidRDefault="0067606D" w:rsidP="0067606D">
      <w:pPr>
        <w:pStyle w:val="Brdtext"/>
        <w:sectPr w:rsidR="0067606D" w:rsidSect="0067606D">
          <w:headerReference w:type="even" r:id="rId102"/>
          <w:headerReference w:type="default" r:id="rId103"/>
          <w:footerReference w:type="even" r:id="rId104"/>
          <w:footerReference w:type="default" r:id="rId105"/>
          <w:footerReference w:type="first" r:id="rId106"/>
          <w:pgSz w:w="11906" w:h="16838" w:code="9"/>
          <w:pgMar w:top="1304" w:right="1871" w:bottom="1531" w:left="1021" w:header="567" w:footer="1077" w:gutter="0"/>
          <w:cols w:num="2" w:space="340"/>
          <w:docGrid w:linePitch="360"/>
        </w:sectPr>
      </w:pPr>
    </w:p>
    <w:p w14:paraId="083A6B32" w14:textId="6C413264" w:rsidR="0067606D" w:rsidRDefault="0067606D" w:rsidP="0067606D">
      <w:pPr>
        <w:pStyle w:val="Brdtext"/>
      </w:pPr>
      <w:r w:rsidRPr="00BF2E21">
        <w:lastRenderedPageBreak/>
        <w:t xml:space="preserve">Sammantaget bedöms effekten av reformerna gynna män mer än kvinnor (se </w:t>
      </w:r>
      <w:r>
        <w:fldChar w:fldCharType="begin"/>
      </w:r>
      <w:r>
        <w:instrText xml:space="preserve"> REF  _Ref19181112 \* Lower \h </w:instrText>
      </w:r>
      <w:r>
        <w:fldChar w:fldCharType="separate"/>
      </w:r>
      <w:r w:rsidR="00757DA4">
        <w:t xml:space="preserve">diagram </w:t>
      </w:r>
      <w:r w:rsidR="00757DA4">
        <w:rPr>
          <w:bCs/>
          <w:noProof/>
        </w:rPr>
        <w:t>1</w:t>
      </w:r>
      <w:r w:rsidR="00757DA4">
        <w:rPr>
          <w:noProof/>
        </w:rPr>
        <w:t>.4</w:t>
      </w:r>
      <w:r>
        <w:fldChar w:fldCharType="end"/>
      </w:r>
      <w:r w:rsidRPr="00BF2E21">
        <w:t xml:space="preserve">). Reformerna bedöms sammantaget öka den individuella disponibla inkomsten med </w:t>
      </w:r>
      <w:r w:rsidR="00493B47">
        <w:t>igenom</w:t>
      </w:r>
      <w:r w:rsidR="00493B47">
        <w:softHyphen/>
      </w:r>
      <w:r w:rsidRPr="00BF2E21">
        <w:t>snitt 0,6</w:t>
      </w:r>
      <w:r>
        <w:t> </w:t>
      </w:r>
      <w:r w:rsidRPr="00BF2E21">
        <w:t>procent. Reformerna bidrar till en något lägre ekonomisk jämställdhet, då kvinnors individuella disponibla inkomst ökar med 0,5</w:t>
      </w:r>
      <w:r>
        <w:t> </w:t>
      </w:r>
      <w:r w:rsidRPr="00BF2E21">
        <w:t>procent och mäns med 0,7</w:t>
      </w:r>
      <w:r>
        <w:t> </w:t>
      </w:r>
      <w:r w:rsidRPr="00BF2E21">
        <w:t>procent. Bort</w:t>
      </w:r>
      <w:r>
        <w:softHyphen/>
      </w:r>
      <w:r w:rsidRPr="00BF2E21">
        <w:t>tagandet av den s.k. värnskatten och höjningen av grundavdraget för personer över 65 år gynnar i högre grad män än kvinnor. Förstärkningen av grundskyddet gynnar dock i högre grad kvinnor. Välfärdssatsningarna, sänkt skatt i vissa glest befolkade områden och höjt uppskovstak, bedöms gynna kvinnor och män i samma utsträckning. Den individuella utökade disponibla inkomsten, som består av individuell disponibel inkomst och välfärdstjänster, ökar med 0,4 respektive 0,6</w:t>
      </w:r>
      <w:r>
        <w:t> </w:t>
      </w:r>
      <w:r w:rsidRPr="00BF2E21">
        <w:t>procent för kvinnor respektive män.</w:t>
      </w:r>
    </w:p>
    <w:p w14:paraId="5A7F919C" w14:textId="77777777" w:rsidR="0067606D" w:rsidRPr="00F5229C" w:rsidRDefault="0067606D" w:rsidP="0067606D">
      <w:pPr>
        <w:pStyle w:val="Brdtextmedindrag"/>
      </w:pPr>
    </w:p>
    <w:p w14:paraId="442F1330" w14:textId="2C63D85D" w:rsidR="0067606D" w:rsidRDefault="0067606D" w:rsidP="0067606D">
      <w:pPr>
        <w:pStyle w:val="DiagramRubrik"/>
      </w:pPr>
      <w:bookmarkStart w:id="39" w:name="_Ref19181112"/>
      <w:bookmarkStart w:id="40" w:name="_Toc19290704"/>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1</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4</w:t>
      </w:r>
      <w:r>
        <w:rPr>
          <w:noProof/>
        </w:rPr>
        <w:fldChar w:fldCharType="end"/>
      </w:r>
      <w:bookmarkEnd w:id="39"/>
      <w:r>
        <w:rPr>
          <w:noProof/>
        </w:rPr>
        <w:tab/>
      </w:r>
      <w:r w:rsidRPr="00BF2E21">
        <w:t>Genomsnittlig effekt på individuell utökad inkomst till följd av vissa reformer i budgetpropositionen för 2020</w:t>
      </w:r>
      <w:bookmarkEnd w:id="40"/>
    </w:p>
    <w:p w14:paraId="5CFFF0DA" w14:textId="77777777" w:rsidR="0067606D" w:rsidRDefault="0067606D" w:rsidP="0067606D">
      <w:pPr>
        <w:pStyle w:val="DiagramUnderrubrik"/>
      </w:pPr>
      <w:r w:rsidRPr="00F76C4C">
        <w:t>Procent</w:t>
      </w:r>
      <w:r w:rsidRPr="00F76C4C">
        <w:tab/>
      </w:r>
    </w:p>
    <w:p w14:paraId="61C7C1EC" w14:textId="77777777" w:rsidR="0067606D" w:rsidRDefault="0067606D" w:rsidP="0067606D">
      <w:pPr>
        <w:pStyle w:val="Brdtext"/>
        <w:spacing w:line="260" w:lineRule="atLeast"/>
      </w:pPr>
      <w:r>
        <w:rPr>
          <w:noProof/>
        </w:rPr>
        <w:drawing>
          <wp:inline distT="0" distB="0" distL="0" distR="0" wp14:anchorId="56927A7D" wp14:editId="2F664C95">
            <wp:extent cx="2753995" cy="2044065"/>
            <wp:effectExtent l="0" t="0" r="8255" b="0"/>
            <wp:docPr id="9" name="Diagram 3">
              <a:extLst xmlns:a="http://schemas.openxmlformats.org/drawingml/2006/main">
                <a:ext uri="{FF2B5EF4-FFF2-40B4-BE49-F238E27FC236}">
                  <a16:creationId xmlns:a16="http://schemas.microsoft.com/office/drawing/2014/main" id="{00000000-0008-0000-0200-00000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07"/>
              </a:graphicData>
            </a:graphic>
          </wp:inline>
        </w:drawing>
      </w:r>
    </w:p>
    <w:p w14:paraId="476755B2" w14:textId="77777777" w:rsidR="0067606D" w:rsidRDefault="0067606D" w:rsidP="0067606D">
      <w:pPr>
        <w:pStyle w:val="DiagramFotnot"/>
      </w:pPr>
      <w:r w:rsidRPr="009D0173">
        <w:t>Källor: Statistiska centralbyrån och egna beräkningar.</w:t>
      </w:r>
    </w:p>
    <w:p w14:paraId="624F7B22" w14:textId="77777777" w:rsidR="0067606D" w:rsidRDefault="0067606D" w:rsidP="0067606D">
      <w:pPr>
        <w:pStyle w:val="Brdtext"/>
        <w:sectPr w:rsidR="0067606D" w:rsidSect="0067606D">
          <w:headerReference w:type="even" r:id="rId108"/>
          <w:headerReference w:type="default" r:id="rId109"/>
          <w:footerReference w:type="even" r:id="rId110"/>
          <w:footerReference w:type="default" r:id="rId111"/>
          <w:footerReference w:type="first" r:id="rId112"/>
          <w:pgSz w:w="11906" w:h="16838" w:code="9"/>
          <w:pgMar w:top="1304" w:right="1871" w:bottom="1531" w:left="1021" w:header="567" w:footer="1077" w:gutter="0"/>
          <w:cols w:num="2" w:space="340"/>
          <w:docGrid w:linePitch="360"/>
        </w:sectPr>
      </w:pPr>
    </w:p>
    <w:p w14:paraId="0077D116" w14:textId="5DB4A67A" w:rsidR="0067606D" w:rsidRDefault="00757DA4" w:rsidP="0067606D">
      <w:pPr>
        <w:pStyle w:val="Brdtext"/>
        <w:spacing w:line="240" w:lineRule="auto"/>
        <w:jc w:val="center"/>
        <w:rPr>
          <w:sz w:val="84"/>
          <w:szCs w:val="84"/>
        </w:rPr>
      </w:pPr>
      <w:sdt>
        <w:sdtPr>
          <w:rPr>
            <w:sz w:val="84"/>
            <w:szCs w:val="84"/>
          </w:rPr>
          <w:alias w:val="Avsnittsnummer"/>
          <w:tag w:val="Avsnittsnummer"/>
          <w:id w:val="-2056153735"/>
          <w:lock w:val="sdtContentLocked"/>
          <w:dataBinding w:prefixMappings="xmlns:ns0='http://rkdhs/mallar/budget/BP Del 1/BP Del 1.xsd'" w:xpath="/ns0:dokumentvärden[1]/ns0:avsnitt[1]/ns0:avsnitt[3]/@avsnittsnummer" w:storeItemID="{05362479-D7DD-42A6-9715-445895EE037E}"/>
          <w:text w:multiLine="1"/>
        </w:sdtPr>
        <w:sdtEndPr/>
        <w:sdtContent>
          <w:r w:rsidR="00A60C40">
            <w:rPr>
              <w:sz w:val="84"/>
              <w:szCs w:val="84"/>
            </w:rPr>
            <w:t>2</w:t>
          </w:r>
        </w:sdtContent>
      </w:sdt>
      <w:r w:rsidR="0067606D">
        <w:rPr>
          <w:noProof/>
          <w:lang w:eastAsia="sv-SE"/>
        </w:rPr>
        <w:drawing>
          <wp:anchor distT="0" distB="0" distL="114300" distR="114300" simplePos="0" relativeHeight="251651072" behindDoc="0" locked="0" layoutInCell="0" allowOverlap="1" wp14:anchorId="7D29351D" wp14:editId="30E7995D">
            <wp:simplePos x="0" y="0"/>
            <wp:positionH relativeFrom="page">
              <wp:posOffset>6448425</wp:posOffset>
            </wp:positionH>
            <wp:positionV relativeFrom="page">
              <wp:posOffset>0</wp:posOffset>
            </wp:positionV>
            <wp:extent cx="903600" cy="10746000"/>
            <wp:effectExtent l="0" t="0" r="0" b="0"/>
            <wp:wrapNone/>
            <wp:docPr id="10" name="Bildobjekt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7">
                      <a:extLst>
                        <a:ext uri="{BEBA8EAE-BF5A-486C-A8C5-ECC9F3942E4B}">
                          <a14:imgProps xmlns:a14="http://schemas.microsoft.com/office/drawing/2010/main">
                            <a14:imgLayer>
                              <a14:imgEffect>
                                <a14:sharpenSoften amount="25000"/>
                              </a14:imgEffect>
                            </a14:imgLayer>
                          </a14:imgProps>
                        </a:ext>
                        <a:ext uri="{28A0092B-C50C-407E-A947-70E740481C1C}">
                          <a14:useLocalDpi xmlns:a14="http://schemas.microsoft.com/office/drawing/2010/main" val="0"/>
                        </a:ext>
                      </a:extLst>
                    </a:blip>
                    <a:srcRect/>
                    <a:stretch>
                      <a:fillRect/>
                    </a:stretch>
                  </pic:blipFill>
                  <pic:spPr bwMode="auto">
                    <a:xfrm>
                      <a:off x="0" y="0"/>
                      <a:ext cx="903600" cy="1074600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0F9CED4C" w14:textId="77777777" w:rsidR="0067606D" w:rsidRDefault="00757DA4" w:rsidP="0067606D">
      <w:pPr>
        <w:pStyle w:val="Brdtext"/>
        <w:spacing w:before="480" w:line="240" w:lineRule="auto"/>
        <w:ind w:left="113" w:right="113"/>
        <w:jc w:val="center"/>
        <w:rPr>
          <w:sz w:val="84"/>
          <w:szCs w:val="84"/>
        </w:rPr>
      </w:pPr>
      <w:sdt>
        <w:sdtPr>
          <w:rPr>
            <w:sz w:val="84"/>
            <w:szCs w:val="84"/>
          </w:rPr>
          <w:alias w:val="AvsnittsrubrikKopia"/>
          <w:tag w:val="AvsnittsrubrikKopia"/>
          <w:id w:val="-1730913770"/>
          <w:lock w:val="sdtContentLocked"/>
          <w:dataBinding w:prefixMappings="xmlns:ns0='http://rkdhs/mallar/budget/BP Del 1/BP Del 1.xsd'" w:xpath="/ns0:dokumentvärden[1]/ns0:fastaavsnitt[1]/ns0:avsnitt[@id='riksdagsbeslut']/@avsnittsrubrik" w:storeItemID="{05362479-D7DD-42A6-9715-445895EE037E}"/>
          <w:text w:multiLine="1"/>
        </w:sdtPr>
        <w:sdtEndPr/>
        <w:sdtContent>
          <w:r w:rsidR="0067606D">
            <w:rPr>
              <w:sz w:val="84"/>
              <w:szCs w:val="84"/>
            </w:rPr>
            <w:t>Förslag till riksdagsbeslut</w:t>
          </w:r>
        </w:sdtContent>
      </w:sdt>
    </w:p>
    <w:p w14:paraId="124827D9" w14:textId="77777777" w:rsidR="0067606D" w:rsidRDefault="0067606D" w:rsidP="0067606D">
      <w:pPr>
        <w:pStyle w:val="Brdtext"/>
        <w:spacing w:before="480" w:line="240" w:lineRule="auto"/>
        <w:jc w:val="center"/>
        <w:rPr>
          <w:sz w:val="84"/>
          <w:szCs w:val="84"/>
        </w:rPr>
      </w:pPr>
    </w:p>
    <w:p w14:paraId="752D6763" w14:textId="77777777" w:rsidR="0067606D" w:rsidRDefault="0067606D" w:rsidP="0067606D">
      <w:pPr>
        <w:pStyle w:val="Brdtext"/>
      </w:pPr>
    </w:p>
    <w:p w14:paraId="69E44852" w14:textId="77777777" w:rsidR="0067606D" w:rsidRPr="00267A90" w:rsidRDefault="0067606D" w:rsidP="0067606D">
      <w:pPr>
        <w:pStyle w:val="Brdtext"/>
      </w:pPr>
    </w:p>
    <w:p w14:paraId="75B7640D" w14:textId="77777777" w:rsidR="0067606D" w:rsidRPr="00401986" w:rsidRDefault="0067606D" w:rsidP="0067606D">
      <w:pPr>
        <w:pStyle w:val="Brdtext"/>
        <w:spacing w:line="240" w:lineRule="atLeast"/>
        <w:rPr>
          <w:spacing w:val="0"/>
        </w:rPr>
      </w:pPr>
    </w:p>
    <w:p w14:paraId="17864701" w14:textId="77777777" w:rsidR="0067606D" w:rsidRDefault="0067606D" w:rsidP="0067606D">
      <w:pPr>
        <w:pStyle w:val="Brdtextmedindrag"/>
        <w:sectPr w:rsidR="0067606D" w:rsidSect="0067606D">
          <w:headerReference w:type="even" r:id="rId113"/>
          <w:headerReference w:type="default" r:id="rId114"/>
          <w:footerReference w:type="even" r:id="rId115"/>
          <w:footerReference w:type="default" r:id="rId116"/>
          <w:headerReference w:type="first" r:id="rId117"/>
          <w:footerReference w:type="first" r:id="rId118"/>
          <w:type w:val="oddPage"/>
          <w:pgSz w:w="11906" w:h="16838" w:code="9"/>
          <w:pgMar w:top="1304" w:right="1871" w:bottom="1531" w:left="1021" w:header="567" w:footer="1077" w:gutter="0"/>
          <w:cols w:space="708"/>
          <w:titlePg/>
          <w:docGrid w:linePitch="360"/>
        </w:sectPr>
      </w:pPr>
    </w:p>
    <w:bookmarkStart w:id="41" w:name="_Toc19298843" w:displacedByCustomXml="next"/>
    <w:sdt>
      <w:sdtPr>
        <w:alias w:val="Avsnittsrubrik"/>
        <w:tag w:val="Avsnittsrubrik"/>
        <w:id w:val="1165279939"/>
        <w:lock w:val="sdtLocked"/>
        <w:dataBinding w:prefixMappings="xmlns:ns0='http://rkdhs/mallar/budget/BP Del 1/BP Del 1.xsd'" w:xpath="/ns0:dokumentvärden[1]/ns0:fastaavsnitt[1]/ns0:avsnitt[@id='riksdagsbeslut']/@avsnittsrubrik" w:storeItemID="{05362479-D7DD-42A6-9715-445895EE037E}"/>
        <w:text w:multiLine="1"/>
      </w:sdtPr>
      <w:sdtEndPr/>
      <w:sdtContent>
        <w:p w14:paraId="155EA3A5" w14:textId="77777777" w:rsidR="0067606D" w:rsidRDefault="0067606D" w:rsidP="0067606D">
          <w:pPr>
            <w:pStyle w:val="Rubrik1"/>
          </w:pPr>
          <w:r w:rsidRPr="00DF403E">
            <w:t>Förslag till riksdagsbeslut</w:t>
          </w:r>
        </w:p>
      </w:sdtContent>
    </w:sdt>
    <w:bookmarkEnd w:id="41" w:displacedByCustomXml="prev"/>
    <w:p w14:paraId="6AB89FD8" w14:textId="77777777" w:rsidR="0067606D" w:rsidRDefault="0067606D" w:rsidP="0067606D">
      <w:pPr>
        <w:pStyle w:val="Brdtext"/>
        <w:sectPr w:rsidR="0067606D" w:rsidSect="0067606D">
          <w:headerReference w:type="even" r:id="rId119"/>
          <w:headerReference w:type="default" r:id="rId120"/>
          <w:footerReference w:type="even" r:id="rId121"/>
          <w:footerReference w:type="default" r:id="rId122"/>
          <w:footerReference w:type="first" r:id="rId123"/>
          <w:type w:val="oddPage"/>
          <w:pgSz w:w="11906" w:h="16838" w:code="9"/>
          <w:pgMar w:top="1304" w:right="1871" w:bottom="1531" w:left="1021" w:header="567" w:footer="1077" w:gutter="0"/>
          <w:cols w:space="708"/>
          <w:docGrid w:linePitch="360"/>
        </w:sectPr>
      </w:pPr>
    </w:p>
    <w:p w14:paraId="47D9166F" w14:textId="328FE667" w:rsidR="0067606D" w:rsidRPr="003E3DFB" w:rsidRDefault="0067606D" w:rsidP="0067606D">
      <w:pPr>
        <w:pStyle w:val="Brdtext"/>
        <w:pBdr>
          <w:bottom w:val="single" w:sz="24" w:space="4" w:color="808080"/>
        </w:pBdr>
        <w:spacing w:after="40"/>
        <w:rPr>
          <w:rFonts w:ascii="TradeGothic" w:hAnsi="TradeGothic"/>
          <w:b/>
          <w:sz w:val="24"/>
          <w:szCs w:val="24"/>
        </w:rPr>
      </w:pPr>
      <w:r>
        <w:rPr>
          <w:rFonts w:ascii="TradeGothic" w:hAnsi="TradeGothic"/>
          <w:b/>
          <w:sz w:val="24"/>
          <w:szCs w:val="24"/>
        </w:rPr>
        <w:t>Regeringens förslag:</w:t>
      </w:r>
    </w:p>
    <w:p w14:paraId="6E3E688D" w14:textId="77777777" w:rsidR="0067606D" w:rsidRDefault="0067606D" w:rsidP="0067606D">
      <w:pPr>
        <w:pStyle w:val="Brdtextmedindrag"/>
        <w:pBdr>
          <w:top w:val="single" w:sz="24" w:space="4" w:color="808080"/>
        </w:pBdr>
        <w:spacing w:line="80" w:lineRule="exact"/>
        <w:ind w:firstLine="0"/>
        <w:rPr>
          <w:b/>
        </w:rPr>
      </w:pPr>
    </w:p>
    <w:p w14:paraId="6B3DED52" w14:textId="77777777" w:rsidR="0067606D" w:rsidRDefault="0067606D" w:rsidP="0067606D">
      <w:pPr>
        <w:pStyle w:val="Brdtextmedindrag"/>
        <w:rPr>
          <w:b/>
        </w:rPr>
        <w:sectPr w:rsidR="0067606D" w:rsidSect="0067606D">
          <w:headerReference w:type="even" r:id="rId124"/>
          <w:headerReference w:type="default" r:id="rId125"/>
          <w:footerReference w:type="even" r:id="rId126"/>
          <w:footerReference w:type="default" r:id="rId127"/>
          <w:footerReference w:type="first" r:id="rId128"/>
          <w:type w:val="continuous"/>
          <w:pgSz w:w="11906" w:h="16838" w:code="9"/>
          <w:pgMar w:top="1304" w:right="1871" w:bottom="1531" w:left="1021" w:header="567" w:footer="1077" w:gutter="0"/>
          <w:cols w:space="720"/>
          <w:docGrid w:linePitch="360"/>
        </w:sectPr>
      </w:pPr>
    </w:p>
    <w:p w14:paraId="371669CF" w14:textId="5A851AF4" w:rsidR="0067606D" w:rsidRDefault="0067606D" w:rsidP="0067606D">
      <w:pPr>
        <w:pStyle w:val="LagRubrik2"/>
      </w:pPr>
      <w:r>
        <w:t>Riktlinjer för den ekonomiska politiken och förslag till statens budget för 2020</w:t>
      </w:r>
    </w:p>
    <w:p w14:paraId="136E20C6" w14:textId="2B7AD1DF" w:rsidR="0067606D" w:rsidRDefault="0067606D" w:rsidP="0067606D">
      <w:pPr>
        <w:pStyle w:val="Numreradlista"/>
      </w:pPr>
      <w:r>
        <w:t>Riksdagen godkänner riktlinjerna för den ekonomiska politiken och budgetpolitiken (avsnitt 1).</w:t>
      </w:r>
    </w:p>
    <w:p w14:paraId="60BD5F4F" w14:textId="0981BC88" w:rsidR="0067606D" w:rsidRDefault="0067606D" w:rsidP="0067606D">
      <w:pPr>
        <w:pStyle w:val="Numreradlista"/>
      </w:pPr>
      <w:r>
        <w:t>Riksdagen fastställer utgiftstaket för staten inklusive ålderspensionssystemet vid sidan av statens budget till följd av tekniska justeringar till 1 392 miljarder kronor för 2020 och 1 443 miljarder kronor för 2021 (avsnitt 5.2).</w:t>
      </w:r>
    </w:p>
    <w:p w14:paraId="5BFE3EA0" w14:textId="332E6220" w:rsidR="0067606D" w:rsidRDefault="0067606D" w:rsidP="0067606D">
      <w:pPr>
        <w:pStyle w:val="Numreradlista"/>
      </w:pPr>
      <w:r>
        <w:t>Riksdagen fastställer utgiftstaket för staten inklusive ålderspensionssystemet vid sidan av statens budget till 1 502 miljarder kronor för 2022 (avsnitt 5.2).</w:t>
      </w:r>
    </w:p>
    <w:p w14:paraId="43B573AA" w14:textId="3CB0AA57" w:rsidR="0067606D" w:rsidRDefault="0067606D" w:rsidP="0067606D">
      <w:pPr>
        <w:pStyle w:val="Numreradlista"/>
      </w:pPr>
      <w:r>
        <w:t>Riksdagen godkänner beräkningen av inkomster i statens budget för 2020 (avsnitt 6.1 och bilaga 1 avsnitt 2).</w:t>
      </w:r>
    </w:p>
    <w:p w14:paraId="23231E0C" w14:textId="045637AC" w:rsidR="0067606D" w:rsidRDefault="0067606D" w:rsidP="0067606D">
      <w:pPr>
        <w:pStyle w:val="Numreradlista"/>
      </w:pPr>
      <w:r>
        <w:t>Riksdagen godkänner den preliminära beräkningen av inkomster i statens budget för 2021 och 2022 som riktlinje för regeringens budgetarbete (avsnitt 6.1 och tabell 6.2).</w:t>
      </w:r>
    </w:p>
    <w:p w14:paraId="15446B4F" w14:textId="4CEEEF53" w:rsidR="0067606D" w:rsidRDefault="0067606D" w:rsidP="0067606D">
      <w:pPr>
        <w:pStyle w:val="Numreradlista"/>
      </w:pPr>
      <w:r>
        <w:t>Riksdagen beslutar om fördelning av utgifter på utgiftsområden för 2020 (avsnitt 7.1 och tabell 7.3).</w:t>
      </w:r>
    </w:p>
    <w:p w14:paraId="7CD56AF8" w14:textId="13A6F4C0" w:rsidR="0067606D" w:rsidRDefault="0067606D" w:rsidP="0067606D">
      <w:pPr>
        <w:pStyle w:val="Numreradlista"/>
      </w:pPr>
      <w:r>
        <w:t>Riksdagen godkänner beräkningen av förändringen av anslagsbehållningar för 2020 (avsnitt 7.1 och tabell 7.3).</w:t>
      </w:r>
    </w:p>
    <w:p w14:paraId="2275B1EB" w14:textId="056A1544" w:rsidR="0067606D" w:rsidRDefault="0067606D" w:rsidP="0067606D">
      <w:pPr>
        <w:pStyle w:val="Numreradlista"/>
      </w:pPr>
      <w:r>
        <w:t>Riksdagen godkänner beräkningen av utgifterna för ålderspensionssystemet vid sidan av statens budget för 2020 (avsnitt 7.1 och tabell 7.3).</w:t>
      </w:r>
    </w:p>
    <w:p w14:paraId="183747BC" w14:textId="102A3404" w:rsidR="0067606D" w:rsidRDefault="0067606D" w:rsidP="0067606D">
      <w:pPr>
        <w:pStyle w:val="Numreradlista"/>
      </w:pPr>
      <w:r>
        <w:t>Riksdagen godkänner den preliminära fördelningen av utgifter på utgiftsområden för 2021 och 2022 som riktlinje för regeringens budgetarbete (avsnitt 7.2 och tabell 7.4).</w:t>
      </w:r>
    </w:p>
    <w:p w14:paraId="1BC7B617" w14:textId="2DE6217E" w:rsidR="0067606D" w:rsidRDefault="0067606D" w:rsidP="0067606D">
      <w:pPr>
        <w:pStyle w:val="Numreradlista"/>
      </w:pPr>
      <w:r>
        <w:t>Riksdagen bemyndigar regeringen att under 2020 ta upp lån enligt 5 kap. budgetlagen (2011:203) (avsnitt 8.3).</w:t>
      </w:r>
    </w:p>
    <w:p w14:paraId="57A14C12" w14:textId="48BA24DA" w:rsidR="0067606D" w:rsidRDefault="0067606D" w:rsidP="0067606D">
      <w:pPr>
        <w:pStyle w:val="Numreradlista"/>
      </w:pPr>
      <w:r>
        <w:t>Riksdagen godkänner beräkningen av Riksgäldskontorets nettoutlåning för 2020 (avsnitt 8.3 och tabell 8.9).</w:t>
      </w:r>
    </w:p>
    <w:p w14:paraId="61F045D3" w14:textId="0686EF9B" w:rsidR="0067606D" w:rsidRDefault="0067606D" w:rsidP="0067606D">
      <w:pPr>
        <w:pStyle w:val="Numreradlista"/>
      </w:pPr>
      <w:r>
        <w:t>Riksdagen godkänner beräkningen av den kassamässiga korrigeringen för 2020 (avsnitt 8.3 och tabell 8.9).</w:t>
      </w:r>
    </w:p>
    <w:p w14:paraId="59B39015" w14:textId="3E16A199" w:rsidR="0067606D" w:rsidRDefault="0067606D" w:rsidP="0067606D">
      <w:pPr>
        <w:pStyle w:val="Numreradlista"/>
      </w:pPr>
      <w:r>
        <w:t xml:space="preserve">Riksdagen bemyndigar regeringen att för 2020 besluta om lån i Riksgäldskontoret för investeringar i anläggningstillgångar som används i statens verksamhet som inklusive tidigare upplåning uppgår till högst </w:t>
      </w:r>
      <w:r>
        <w:rPr>
          <w:szCs w:val="22"/>
        </w:rPr>
        <w:t>45 600 000 000 </w:t>
      </w:r>
      <w:r>
        <w:t>kronor (avsnitt 9.2).</w:t>
      </w:r>
    </w:p>
    <w:p w14:paraId="58AB6D10" w14:textId="665CA4B7" w:rsidR="0067606D" w:rsidRDefault="0067606D" w:rsidP="0067606D">
      <w:pPr>
        <w:pStyle w:val="Numreradlista"/>
      </w:pPr>
      <w:r>
        <w:t>Riksdagen bemyndigar regeringen att för 2020 besluta om krediter för myndig</w:t>
      </w:r>
      <w:r>
        <w:softHyphen/>
        <w:t xml:space="preserve">heternas räntekonton i Riksgäldskontoret som inklusive tidigare utnyttjade krediter uppgår till högst </w:t>
      </w:r>
      <w:r>
        <w:rPr>
          <w:szCs w:val="22"/>
        </w:rPr>
        <w:t>14 900 000 000 </w:t>
      </w:r>
      <w:r>
        <w:t>kronor (avsnitt 9.2).</w:t>
      </w:r>
    </w:p>
    <w:p w14:paraId="4383ED2F" w14:textId="7C5F719B" w:rsidR="0067606D" w:rsidRDefault="0067606D" w:rsidP="0067606D">
      <w:pPr>
        <w:pStyle w:val="Numreradlista"/>
      </w:pPr>
      <w:r>
        <w:t xml:space="preserve">Riksdagen bemyndigar regeringen att under 2020, med de begränsningar som följer av 3 kap. 8 § andra stycket budgetlagen (2011:203), besluta att ett anslag som inte avser förvaltningsändamål får överskridas om ett riksdagsbeslut om ändring av anslaget inte hinner inväntas och </w:t>
      </w:r>
      <w:r>
        <w:lastRenderedPageBreak/>
        <w:t>överskridandet ryms inom det fastställda utgiftstaket för staten (avsnitt 9.7).</w:t>
      </w:r>
    </w:p>
    <w:p w14:paraId="64C431D2" w14:textId="55414BB1" w:rsidR="0067606D" w:rsidRPr="00E1539C" w:rsidRDefault="0067606D" w:rsidP="0067606D">
      <w:pPr>
        <w:pStyle w:val="Rubrik5utannumrering"/>
      </w:pPr>
      <w:r w:rsidRPr="00E007E4">
        <w:t>Förslag som ligger till grund för beräkningen av statens inkomster</w:t>
      </w:r>
    </w:p>
    <w:p w14:paraId="17851324" w14:textId="2E83B9B4" w:rsidR="0067606D" w:rsidRDefault="0067606D" w:rsidP="0067606D">
      <w:pPr>
        <w:pStyle w:val="Numreradlista"/>
      </w:pPr>
      <w:r>
        <w:t>Riksdagen antar förslaget till lag om ändring i lagen (1972:266) om skatt på annonser och reklam (avsnitt 11.1 och 12.15).</w:t>
      </w:r>
    </w:p>
    <w:p w14:paraId="233FEAD6" w14:textId="409E46C3" w:rsidR="0067606D" w:rsidRDefault="0067606D" w:rsidP="0067606D">
      <w:pPr>
        <w:pStyle w:val="Numreradlista"/>
      </w:pPr>
      <w:r>
        <w:t>Riksdagen antar förslaget till lag om ändring i lagen (1998:1757) om förvaltning av vissa fonder inom socialförsäkringsområdet (avsnitt 3 och 6.4).</w:t>
      </w:r>
    </w:p>
    <w:p w14:paraId="1DD563E0" w14:textId="06B01D8E" w:rsidR="0067606D" w:rsidRPr="00840C94" w:rsidRDefault="0067606D" w:rsidP="0067606D">
      <w:pPr>
        <w:pStyle w:val="Numreradlista"/>
      </w:pPr>
      <w:r>
        <w:t xml:space="preserve">Riksdagen </w:t>
      </w:r>
      <w:r w:rsidRPr="00840C94">
        <w:t>antar förslage</w:t>
      </w:r>
      <w:r>
        <w:t>t</w:t>
      </w:r>
      <w:r w:rsidRPr="00840C94">
        <w:t xml:space="preserve"> till lag om ändring i inkomstskattelagen (1999:1229) (avsnitt</w:t>
      </w:r>
      <w:r>
        <w:t> 11.2</w:t>
      </w:r>
      <w:r w:rsidRPr="00840C94">
        <w:t xml:space="preserve"> och </w:t>
      </w:r>
      <w:r>
        <w:t>12.1–12.4</w:t>
      </w:r>
      <w:r w:rsidRPr="00840C94">
        <w:t>).</w:t>
      </w:r>
    </w:p>
    <w:p w14:paraId="3F92F513" w14:textId="0BF018D4" w:rsidR="0067606D" w:rsidRDefault="0067606D" w:rsidP="0067606D">
      <w:pPr>
        <w:pStyle w:val="Numreradlista"/>
      </w:pPr>
      <w:r>
        <w:t>Riksdagen godkänner att regeringen under 2020 eller 2021 genom försäljning överlåter fastigheten Dykärret Större 7 i Stockholm (avsnitt 6.4).</w:t>
      </w:r>
    </w:p>
    <w:p w14:paraId="67608708" w14:textId="1EE3F1EC" w:rsidR="007D751E" w:rsidRPr="00BC4B19" w:rsidRDefault="0067606D" w:rsidP="0067606D">
      <w:pPr>
        <w:pStyle w:val="Numreradlista"/>
        <w:sectPr w:rsidR="007D751E" w:rsidRPr="00BC4B19" w:rsidSect="00724AC2">
          <w:headerReference w:type="even" r:id="rId129"/>
          <w:headerReference w:type="default" r:id="rId130"/>
          <w:footerReference w:type="even" r:id="rId131"/>
          <w:footerReference w:type="default" r:id="rId132"/>
          <w:footerReference w:type="first" r:id="rId133"/>
          <w:type w:val="continuous"/>
          <w:pgSz w:w="11906" w:h="16838" w:code="9"/>
          <w:pgMar w:top="1304" w:right="1871" w:bottom="1531" w:left="1021" w:header="567" w:footer="1077" w:gutter="0"/>
          <w:cols w:num="2" w:space="340"/>
          <w:docGrid w:linePitch="360"/>
        </w:sectPr>
      </w:pPr>
      <w:r>
        <w:t>Riksdagen godkänner att regeringen från försäljningsintäkterna vid en försäljning enligt 19 får avräkna dels det belopp som behövs för att lösa lån i Riksgäldskontoret som hör till fastigheten, dels de direkta försäljningskostnader som uppkommer för staten (avsnitt 6.4).</w:t>
      </w:r>
    </w:p>
    <w:p w14:paraId="424707AC" w14:textId="487DFEB6" w:rsidR="0067606D" w:rsidRDefault="00757DA4" w:rsidP="0067606D">
      <w:pPr>
        <w:pStyle w:val="Brdtext"/>
        <w:spacing w:line="240" w:lineRule="auto"/>
        <w:jc w:val="center"/>
        <w:rPr>
          <w:sz w:val="84"/>
          <w:szCs w:val="84"/>
        </w:rPr>
      </w:pPr>
      <w:sdt>
        <w:sdtPr>
          <w:rPr>
            <w:sz w:val="84"/>
            <w:szCs w:val="84"/>
          </w:rPr>
          <w:alias w:val="Avsnittsnummer"/>
          <w:tag w:val="Avsnittsnummer"/>
          <w:id w:val="-1134480767"/>
          <w:lock w:val="sdtContentLocked"/>
          <w:dataBinding w:prefixMappings="xmlns:ns0='http://rkdhs/mallar/budget/BP Del 1/BP Del 1.xsd'" w:xpath="/ns0:dokumentvärden[1]/ns0:avsnitt[1]/ns0:avsnitt[4]/@avsnittsnummer" w:storeItemID="{05362479-D7DD-42A6-9715-445895EE037E}"/>
          <w:text w:multiLine="1"/>
        </w:sdtPr>
        <w:sdtEndPr/>
        <w:sdtContent>
          <w:r w:rsidR="00A60C40">
            <w:rPr>
              <w:sz w:val="84"/>
              <w:szCs w:val="84"/>
            </w:rPr>
            <w:t>3</w:t>
          </w:r>
        </w:sdtContent>
      </w:sdt>
      <w:r w:rsidR="0067606D">
        <w:rPr>
          <w:noProof/>
          <w:lang w:eastAsia="sv-SE"/>
        </w:rPr>
        <w:drawing>
          <wp:anchor distT="0" distB="0" distL="114300" distR="114300" simplePos="0" relativeHeight="251652096" behindDoc="0" locked="0" layoutInCell="0" allowOverlap="1" wp14:anchorId="2DA2463E" wp14:editId="456D73A4">
            <wp:simplePos x="0" y="0"/>
            <wp:positionH relativeFrom="page">
              <wp:posOffset>6448425</wp:posOffset>
            </wp:positionH>
            <wp:positionV relativeFrom="page">
              <wp:posOffset>0</wp:posOffset>
            </wp:positionV>
            <wp:extent cx="903600" cy="10746000"/>
            <wp:effectExtent l="0" t="0" r="0" b="0"/>
            <wp:wrapNone/>
            <wp:docPr id="11" name="Bildobjekt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7">
                      <a:extLst>
                        <a:ext uri="{BEBA8EAE-BF5A-486C-A8C5-ECC9F3942E4B}">
                          <a14:imgProps xmlns:a14="http://schemas.microsoft.com/office/drawing/2010/main">
                            <a14:imgLayer>
                              <a14:imgEffect>
                                <a14:sharpenSoften amount="25000"/>
                              </a14:imgEffect>
                            </a14:imgLayer>
                          </a14:imgProps>
                        </a:ext>
                        <a:ext uri="{28A0092B-C50C-407E-A947-70E740481C1C}">
                          <a14:useLocalDpi xmlns:a14="http://schemas.microsoft.com/office/drawing/2010/main" val="0"/>
                        </a:ext>
                      </a:extLst>
                    </a:blip>
                    <a:srcRect/>
                    <a:stretch>
                      <a:fillRect/>
                    </a:stretch>
                  </pic:blipFill>
                  <pic:spPr bwMode="auto">
                    <a:xfrm>
                      <a:off x="0" y="0"/>
                      <a:ext cx="903600" cy="1074600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39FE1F1C" w14:textId="5E49B431" w:rsidR="0067606D" w:rsidRDefault="00757DA4" w:rsidP="0067606D">
      <w:pPr>
        <w:pStyle w:val="Brdtext"/>
        <w:spacing w:before="480" w:line="240" w:lineRule="auto"/>
        <w:jc w:val="center"/>
        <w:rPr>
          <w:sz w:val="84"/>
          <w:szCs w:val="84"/>
        </w:rPr>
      </w:pPr>
      <w:sdt>
        <w:sdtPr>
          <w:rPr>
            <w:sz w:val="84"/>
            <w:szCs w:val="84"/>
          </w:rPr>
          <w:alias w:val="AvsnittsrubrikKopia"/>
          <w:tag w:val="AvsnittsrubrikKopia"/>
          <w:id w:val="-578061138"/>
          <w:lock w:val="sdtLocked"/>
          <w:dataBinding w:prefixMappings="xmlns:ns0='http://rkdhs/mallar/budget/BP Del 1/BP Del 1.xsd'" w:xpath="/ns0:dokumentvärden[1]/ns0:fastaavsnitt[1]/ns0:avsnitt[@id='lagförslag']/@avsnittsrubrik" w:storeItemID="{05362479-D7DD-42A6-9715-445895EE037E}"/>
          <w:text w:multiLine="1"/>
        </w:sdtPr>
        <w:sdtEndPr/>
        <w:sdtContent>
          <w:r w:rsidR="006D7676">
            <w:rPr>
              <w:sz w:val="84"/>
              <w:szCs w:val="84"/>
            </w:rPr>
            <w:t>Lagförslag,</w:t>
          </w:r>
          <w:r w:rsidR="00EF2A7C">
            <w:rPr>
              <w:sz w:val="84"/>
              <w:szCs w:val="84"/>
            </w:rPr>
            <w:t xml:space="preserve"> utom</w:t>
          </w:r>
          <w:r w:rsidR="006D7676">
            <w:rPr>
              <w:sz w:val="84"/>
              <w:szCs w:val="84"/>
            </w:rPr>
            <w:t xml:space="preserve"> skattefrågor</w:t>
          </w:r>
        </w:sdtContent>
      </w:sdt>
    </w:p>
    <w:p w14:paraId="64FC55E7" w14:textId="67F51657" w:rsidR="0067606D" w:rsidRDefault="0067606D" w:rsidP="0067606D">
      <w:pPr>
        <w:pStyle w:val="Brdtext"/>
        <w:spacing w:before="480" w:line="240" w:lineRule="auto"/>
        <w:jc w:val="center"/>
        <w:rPr>
          <w:sz w:val="84"/>
          <w:szCs w:val="84"/>
        </w:rPr>
      </w:pPr>
    </w:p>
    <w:p w14:paraId="3F786BDD" w14:textId="77777777" w:rsidR="0067606D" w:rsidRDefault="0067606D" w:rsidP="0067606D">
      <w:pPr>
        <w:pStyle w:val="Brdtext"/>
      </w:pPr>
    </w:p>
    <w:p w14:paraId="09CEDB2D" w14:textId="4FE4CC11" w:rsidR="0067606D" w:rsidRPr="00267A90" w:rsidRDefault="0067606D" w:rsidP="0067606D">
      <w:pPr>
        <w:pStyle w:val="Brdtext"/>
      </w:pPr>
    </w:p>
    <w:p w14:paraId="5FBAF150" w14:textId="77777777" w:rsidR="0067606D" w:rsidRPr="00401986" w:rsidRDefault="0067606D" w:rsidP="0067606D">
      <w:pPr>
        <w:pStyle w:val="Brdtext"/>
        <w:spacing w:line="240" w:lineRule="atLeast"/>
        <w:rPr>
          <w:spacing w:val="0"/>
        </w:rPr>
      </w:pPr>
    </w:p>
    <w:p w14:paraId="21C86B19" w14:textId="77777777" w:rsidR="0067606D" w:rsidRDefault="0067606D" w:rsidP="0067606D">
      <w:pPr>
        <w:pStyle w:val="Brdtextmedindrag"/>
        <w:sectPr w:rsidR="0067606D" w:rsidSect="0067606D">
          <w:headerReference w:type="even" r:id="rId134"/>
          <w:headerReference w:type="default" r:id="rId135"/>
          <w:footerReference w:type="even" r:id="rId136"/>
          <w:footerReference w:type="default" r:id="rId137"/>
          <w:headerReference w:type="first" r:id="rId138"/>
          <w:footerReference w:type="first" r:id="rId139"/>
          <w:type w:val="oddPage"/>
          <w:pgSz w:w="11906" w:h="16838" w:code="9"/>
          <w:pgMar w:top="1304" w:right="1871" w:bottom="1531" w:left="1021" w:header="567" w:footer="1077" w:gutter="0"/>
          <w:cols w:space="708"/>
          <w:titlePg/>
          <w:docGrid w:linePitch="360"/>
        </w:sectPr>
      </w:pPr>
    </w:p>
    <w:p w14:paraId="20C15A2D" w14:textId="1967DACE" w:rsidR="0067606D" w:rsidRDefault="00F56C79" w:rsidP="0067606D">
      <w:pPr>
        <w:pStyle w:val="Rubrik1"/>
      </w:pPr>
      <w:bookmarkStart w:id="42" w:name="_Toc19298844"/>
      <w:r w:rsidRPr="00F56C79">
        <w:lastRenderedPageBreak/>
        <w:t xml:space="preserve">Lagförslag, </w:t>
      </w:r>
      <w:r>
        <w:t xml:space="preserve">utom </w:t>
      </w:r>
      <w:r w:rsidRPr="00F56C79">
        <w:t>skattefrågor</w:t>
      </w:r>
      <w:bookmarkEnd w:id="42"/>
    </w:p>
    <w:p w14:paraId="005D2EF0" w14:textId="77777777" w:rsidR="0067606D" w:rsidRDefault="0067606D" w:rsidP="0067606D">
      <w:pPr>
        <w:pStyle w:val="Brdtext"/>
        <w:sectPr w:rsidR="0067606D" w:rsidSect="0067606D">
          <w:headerReference w:type="even" r:id="rId140"/>
          <w:headerReference w:type="default" r:id="rId141"/>
          <w:footerReference w:type="even" r:id="rId142"/>
          <w:footerReference w:type="default" r:id="rId143"/>
          <w:footerReference w:type="first" r:id="rId144"/>
          <w:type w:val="oddPage"/>
          <w:pgSz w:w="11906" w:h="16838" w:code="9"/>
          <w:pgMar w:top="1304" w:right="1871" w:bottom="1531" w:left="1021" w:header="567" w:footer="1077" w:gutter="0"/>
          <w:cols w:space="708"/>
          <w:docGrid w:linePitch="360"/>
        </w:sectPr>
      </w:pPr>
    </w:p>
    <w:p w14:paraId="34AD3DC0" w14:textId="01AB78C9" w:rsidR="0067606D" w:rsidRPr="00B91810" w:rsidRDefault="0067606D" w:rsidP="0067606D">
      <w:pPr>
        <w:pStyle w:val="Brdtext"/>
        <w:rPr>
          <w:sz w:val="28"/>
          <w:szCs w:val="28"/>
        </w:rPr>
      </w:pPr>
      <w:r w:rsidRPr="00EF2E1D">
        <w:t>I detta avsnitt redovisas lagförslag som ligger till grund för beräkningen av statens inkomster</w:t>
      </w:r>
      <w:r>
        <w:t>,</w:t>
      </w:r>
      <w:r w:rsidRPr="00600D5B">
        <w:t xml:space="preserve"> </w:t>
      </w:r>
      <w:r>
        <w:t xml:space="preserve">förutom de lagförslag som innebär ändrade skatte- och avgiftsregler. De senare redovisas i avsnitt 11. </w:t>
      </w:r>
    </w:p>
    <w:p w14:paraId="7526BA93" w14:textId="77777777" w:rsidR="0067606D" w:rsidRDefault="0067606D" w:rsidP="0067606D">
      <w:pPr>
        <w:pStyle w:val="Brdtext"/>
        <w:sectPr w:rsidR="0067606D" w:rsidSect="0067606D">
          <w:headerReference w:type="even" r:id="rId145"/>
          <w:headerReference w:type="default" r:id="rId146"/>
          <w:footerReference w:type="even" r:id="rId147"/>
          <w:footerReference w:type="default" r:id="rId148"/>
          <w:footerReference w:type="first" r:id="rId149"/>
          <w:type w:val="continuous"/>
          <w:pgSz w:w="11906" w:h="16838" w:code="9"/>
          <w:pgMar w:top="1304" w:right="1871" w:bottom="1531" w:left="3119" w:header="567" w:footer="1077" w:gutter="0"/>
          <w:cols w:space="708"/>
          <w:docGrid w:linePitch="360"/>
        </w:sectPr>
      </w:pPr>
    </w:p>
    <w:p w14:paraId="6103474A" w14:textId="0FADB548" w:rsidR="0067606D" w:rsidRDefault="0067606D" w:rsidP="0067606D">
      <w:pPr>
        <w:pStyle w:val="Rubrik2utannumrering"/>
      </w:pPr>
      <w:r>
        <w:t>Förslag till lag om ändring i lagen (1998:1757) om förvaltning av vissa fonder inom socialförsäkringsområdet</w:t>
      </w:r>
    </w:p>
    <w:p w14:paraId="114040A7" w14:textId="7AE26C85" w:rsidR="0067606D" w:rsidRDefault="0067606D" w:rsidP="0067606D">
      <w:pPr>
        <w:pStyle w:val="Brdtextmedindrag"/>
        <w:ind w:firstLine="0"/>
      </w:pPr>
      <w:r>
        <w:t>Härigenom föreskrivs att 1 och 6 §§ lagen (1998:1757) om förvaltning av vissa fonder inom socialförsäkringsområdet ska ha följande lydelse.</w:t>
      </w:r>
    </w:p>
    <w:p w14:paraId="68FD0921" w14:textId="77777777" w:rsidR="0067606D" w:rsidRDefault="0067606D" w:rsidP="0067606D">
      <w:pPr>
        <w:pStyle w:val="Brdtext"/>
      </w:pPr>
    </w:p>
    <w:tbl>
      <w:tblPr>
        <w:tblW w:w="5000" w:type="pct"/>
        <w:tblCellMar>
          <w:left w:w="170" w:type="dxa"/>
          <w:right w:w="170" w:type="dxa"/>
        </w:tblCellMar>
        <w:tblLook w:val="0000" w:firstRow="0" w:lastRow="0" w:firstColumn="0" w:lastColumn="0" w:noHBand="0" w:noVBand="0"/>
      </w:tblPr>
      <w:tblGrid>
        <w:gridCol w:w="3458"/>
        <w:gridCol w:w="3458"/>
      </w:tblGrid>
      <w:tr w:rsidR="0067606D" w:rsidRPr="00C769DA" w14:paraId="05F37C40" w14:textId="77777777" w:rsidTr="0067606D">
        <w:tc>
          <w:tcPr>
            <w:tcW w:w="2500" w:type="pct"/>
            <w:tcMar>
              <w:left w:w="0" w:type="dxa"/>
            </w:tcMar>
          </w:tcPr>
          <w:p w14:paraId="438C4F75" w14:textId="77777777" w:rsidR="0067606D" w:rsidRDefault="0067606D" w:rsidP="0067606D">
            <w:pPr>
              <w:pStyle w:val="LagRubrik2"/>
            </w:pPr>
            <w:r>
              <w:t>Nuvarande lydelse</w:t>
            </w:r>
          </w:p>
        </w:tc>
        <w:tc>
          <w:tcPr>
            <w:tcW w:w="2500" w:type="pct"/>
            <w:tcMar>
              <w:right w:w="0" w:type="dxa"/>
            </w:tcMar>
          </w:tcPr>
          <w:p w14:paraId="78D10681" w14:textId="77777777" w:rsidR="0067606D" w:rsidRDefault="0067606D" w:rsidP="0067606D">
            <w:pPr>
              <w:pStyle w:val="LagRubrik2"/>
            </w:pPr>
            <w:r>
              <w:t>Föreslagen lydelse</w:t>
            </w:r>
          </w:p>
        </w:tc>
      </w:tr>
    </w:tbl>
    <w:p w14:paraId="6B0AF623" w14:textId="6E6053EB" w:rsidR="0067606D" w:rsidRPr="006B0813" w:rsidRDefault="0067606D" w:rsidP="0067606D">
      <w:pPr>
        <w:pStyle w:val="Brdtext"/>
        <w:spacing w:before="260"/>
        <w:jc w:val="center"/>
      </w:pPr>
      <w:r>
        <w:t>1 </w:t>
      </w:r>
      <w:r w:rsidRPr="006B0813">
        <w:t>§</w:t>
      </w:r>
      <w:r>
        <w:rPr>
          <w:rStyle w:val="Fotnotsreferens"/>
        </w:rPr>
        <w:footnoteReference w:id="2"/>
      </w:r>
    </w:p>
    <w:p w14:paraId="1C49ABB5" w14:textId="77777777" w:rsidR="0067606D" w:rsidRDefault="0067606D" w:rsidP="0067606D">
      <w:pPr>
        <w:pStyle w:val="Brdtextmedindrag"/>
      </w:pPr>
      <w:r>
        <w:t>Denna lag tillämpas på följande fonder</w:t>
      </w:r>
    </w:p>
    <w:tbl>
      <w:tblPr>
        <w:tblW w:w="5000" w:type="pct"/>
        <w:tblCellMar>
          <w:left w:w="170" w:type="dxa"/>
          <w:right w:w="170" w:type="dxa"/>
        </w:tblCellMar>
        <w:tblLook w:val="0000" w:firstRow="0" w:lastRow="0" w:firstColumn="0" w:lastColumn="0" w:noHBand="0" w:noVBand="0"/>
      </w:tblPr>
      <w:tblGrid>
        <w:gridCol w:w="3458"/>
        <w:gridCol w:w="3458"/>
      </w:tblGrid>
      <w:tr w:rsidR="0067606D" w14:paraId="3462AC70" w14:textId="77777777" w:rsidTr="0067606D">
        <w:tc>
          <w:tcPr>
            <w:tcW w:w="2500" w:type="pct"/>
            <w:tcMar>
              <w:left w:w="0" w:type="dxa"/>
            </w:tcMar>
          </w:tcPr>
          <w:p w14:paraId="642D73C1" w14:textId="7B123B7B" w:rsidR="0067606D" w:rsidRDefault="0067606D" w:rsidP="0067606D">
            <w:pPr>
              <w:pStyle w:val="Brdtextmedindrag"/>
            </w:pPr>
            <w:r>
              <w:t>– Den frivilliga pensions</w:t>
            </w:r>
            <w:r>
              <w:softHyphen/>
              <w:t>försäkringens fonder</w:t>
            </w:r>
          </w:p>
          <w:p w14:paraId="3EBE8F33" w14:textId="3D84EB5A" w:rsidR="0067606D" w:rsidRDefault="0067606D" w:rsidP="0067606D">
            <w:pPr>
              <w:pStyle w:val="Brdtextmedindrag"/>
            </w:pPr>
            <w:r>
              <w:t>– Stiftelsen Nils Jönssons donationsfond</w:t>
            </w:r>
          </w:p>
          <w:p w14:paraId="2F887A6F" w14:textId="2F45A461" w:rsidR="0067606D" w:rsidRDefault="0067606D" w:rsidP="0067606D">
            <w:pPr>
              <w:pStyle w:val="Brdtextmedindrag"/>
            </w:pPr>
            <w:r>
              <w:t>– Fonden för frivillig yrkes</w:t>
            </w:r>
            <w:r>
              <w:softHyphen/>
              <w:t>skadeförsäkring</w:t>
            </w:r>
          </w:p>
          <w:p w14:paraId="21CDC52D" w14:textId="1D22BB00" w:rsidR="0067606D" w:rsidRPr="004767A7" w:rsidRDefault="0067606D" w:rsidP="0067606D">
            <w:pPr>
              <w:pStyle w:val="Brdtextmedindrag"/>
              <w:rPr>
                <w:i/>
              </w:rPr>
            </w:pPr>
            <w:r w:rsidRPr="00204141">
              <w:rPr>
                <w:i/>
              </w:rPr>
              <w:t>– Fiskarförsäkringsfonden</w:t>
            </w:r>
          </w:p>
          <w:p w14:paraId="6E120272" w14:textId="5D5F546F" w:rsidR="0067606D" w:rsidRDefault="0067606D" w:rsidP="0067606D">
            <w:pPr>
              <w:pStyle w:val="Brdtextmedindrag"/>
            </w:pPr>
            <w:r>
              <w:t>– Affärsverksfonden</w:t>
            </w:r>
          </w:p>
          <w:p w14:paraId="16C99F2D" w14:textId="36862975" w:rsidR="0067606D" w:rsidRDefault="0067606D" w:rsidP="0067606D">
            <w:pPr>
              <w:pStyle w:val="Brdtextmedindrag"/>
            </w:pPr>
            <w:r>
              <w:t>– Trafiklivräntefonden.</w:t>
            </w:r>
          </w:p>
        </w:tc>
        <w:tc>
          <w:tcPr>
            <w:tcW w:w="2500" w:type="pct"/>
            <w:tcMar>
              <w:right w:w="0" w:type="dxa"/>
            </w:tcMar>
          </w:tcPr>
          <w:p w14:paraId="6EACAC52" w14:textId="4EBD89FC" w:rsidR="0067606D" w:rsidRDefault="0067606D" w:rsidP="0067606D">
            <w:pPr>
              <w:pStyle w:val="Brdtextmedindrag"/>
            </w:pPr>
            <w:r>
              <w:t>– Den frivilliga pensions</w:t>
            </w:r>
            <w:r>
              <w:softHyphen/>
              <w:t>försäkringens fonder</w:t>
            </w:r>
          </w:p>
          <w:p w14:paraId="715BC504" w14:textId="72EDF8B9" w:rsidR="0067606D" w:rsidRDefault="0067606D" w:rsidP="0067606D">
            <w:pPr>
              <w:pStyle w:val="Brdtextmedindrag"/>
            </w:pPr>
            <w:r>
              <w:t>– Stiftelsen Nils Jönssons donationsfond</w:t>
            </w:r>
          </w:p>
          <w:p w14:paraId="68A214C6" w14:textId="5863787D" w:rsidR="0067606D" w:rsidRDefault="0067606D" w:rsidP="0067606D">
            <w:pPr>
              <w:pStyle w:val="Brdtextmedindrag"/>
            </w:pPr>
            <w:r>
              <w:t>– Fonden för frivillig yrkes</w:t>
            </w:r>
            <w:r>
              <w:softHyphen/>
              <w:t>skadeförsäkring</w:t>
            </w:r>
          </w:p>
          <w:p w14:paraId="6A2D864F" w14:textId="33BF4D09" w:rsidR="0067606D" w:rsidRDefault="0067606D" w:rsidP="0067606D">
            <w:pPr>
              <w:pStyle w:val="Brdtextmedindrag"/>
            </w:pPr>
          </w:p>
          <w:p w14:paraId="2D03E68B" w14:textId="21AFA3D9" w:rsidR="0067606D" w:rsidRDefault="0067606D" w:rsidP="0067606D">
            <w:pPr>
              <w:pStyle w:val="Brdtextmedindrag"/>
            </w:pPr>
            <w:r>
              <w:t>– Affärsverksfonden</w:t>
            </w:r>
          </w:p>
          <w:p w14:paraId="4FEC3965" w14:textId="4DDDBD8C" w:rsidR="0067606D" w:rsidRDefault="0067606D" w:rsidP="0067606D">
            <w:pPr>
              <w:pStyle w:val="Brdtextmedindrag"/>
            </w:pPr>
            <w:r>
              <w:t>– Trafiklivräntefonden.</w:t>
            </w:r>
          </w:p>
        </w:tc>
      </w:tr>
    </w:tbl>
    <w:p w14:paraId="7B57E4A9" w14:textId="03989FB0" w:rsidR="0067606D" w:rsidRDefault="0067606D" w:rsidP="0067606D">
      <w:pPr>
        <w:pStyle w:val="Brdtextmedindrag"/>
        <w:ind w:firstLine="0"/>
      </w:pPr>
    </w:p>
    <w:p w14:paraId="1DBFD80F" w14:textId="6C28FBFC" w:rsidR="0067606D" w:rsidRPr="006B0813" w:rsidRDefault="0067606D" w:rsidP="0067606D">
      <w:pPr>
        <w:pStyle w:val="Brdtext"/>
        <w:spacing w:before="260"/>
        <w:jc w:val="center"/>
      </w:pPr>
      <w:r>
        <w:t>6 </w:t>
      </w:r>
      <w:r w:rsidRPr="006B0813">
        <w:t>§</w:t>
      </w:r>
      <w:r>
        <w:rPr>
          <w:rStyle w:val="Fotnotsreferens"/>
        </w:rPr>
        <w:footnoteReference w:id="3"/>
      </w:r>
    </w:p>
    <w:p w14:paraId="4A658FBE" w14:textId="77777777" w:rsidR="0067606D" w:rsidRDefault="0067606D" w:rsidP="0067606D">
      <w:pPr>
        <w:pStyle w:val="Brdtextmedindrag"/>
      </w:pPr>
      <w:r>
        <w:t>Försäkringskassan ska svara för att medel ur följande fonder och dessas avkastning används i enlighet med de ändamål som fonderna är avsedda för</w:t>
      </w:r>
    </w:p>
    <w:tbl>
      <w:tblPr>
        <w:tblW w:w="5000" w:type="pct"/>
        <w:tblCellMar>
          <w:left w:w="170" w:type="dxa"/>
          <w:right w:w="170" w:type="dxa"/>
        </w:tblCellMar>
        <w:tblLook w:val="0000" w:firstRow="0" w:lastRow="0" w:firstColumn="0" w:lastColumn="0" w:noHBand="0" w:noVBand="0"/>
      </w:tblPr>
      <w:tblGrid>
        <w:gridCol w:w="3458"/>
        <w:gridCol w:w="3458"/>
      </w:tblGrid>
      <w:tr w:rsidR="0067606D" w14:paraId="4C64C260" w14:textId="77777777" w:rsidTr="0067606D">
        <w:tc>
          <w:tcPr>
            <w:tcW w:w="2500" w:type="pct"/>
            <w:tcMar>
              <w:left w:w="0" w:type="dxa"/>
            </w:tcMar>
          </w:tcPr>
          <w:p w14:paraId="03AD4BE0" w14:textId="0449E15F" w:rsidR="0067606D" w:rsidRDefault="0067606D" w:rsidP="0067606D">
            <w:pPr>
              <w:pStyle w:val="Brdtextmedindrag"/>
            </w:pPr>
            <w:r>
              <w:t>– Stiftelsen Nils Jönssons donationsfond</w:t>
            </w:r>
          </w:p>
          <w:p w14:paraId="2A44802E" w14:textId="46CB5C7E" w:rsidR="0067606D" w:rsidRDefault="0067606D" w:rsidP="0067606D">
            <w:pPr>
              <w:pStyle w:val="Brdtextmedindrag"/>
            </w:pPr>
            <w:r>
              <w:lastRenderedPageBreak/>
              <w:t>– Fonden för frivillig yrkes</w:t>
            </w:r>
            <w:r>
              <w:softHyphen/>
              <w:t>skadeförsäkring</w:t>
            </w:r>
          </w:p>
          <w:p w14:paraId="20F63A35" w14:textId="05871DB0" w:rsidR="0067606D" w:rsidRPr="004767A7" w:rsidRDefault="0067606D" w:rsidP="0067606D">
            <w:pPr>
              <w:pStyle w:val="Brdtextmedindrag"/>
              <w:rPr>
                <w:i/>
              </w:rPr>
            </w:pPr>
            <w:r w:rsidRPr="00204141">
              <w:rPr>
                <w:i/>
              </w:rPr>
              <w:t>– Fiskarförsäkringsfonden</w:t>
            </w:r>
          </w:p>
          <w:p w14:paraId="2123C066" w14:textId="010F4FA1" w:rsidR="0067606D" w:rsidRDefault="0067606D" w:rsidP="0067606D">
            <w:pPr>
              <w:pStyle w:val="Brdtextmedindrag"/>
            </w:pPr>
            <w:r>
              <w:t>– Affärsverksfonden</w:t>
            </w:r>
          </w:p>
          <w:p w14:paraId="20FB6BB8" w14:textId="039B33A1" w:rsidR="0067606D" w:rsidRDefault="0067606D" w:rsidP="0067606D">
            <w:pPr>
              <w:pStyle w:val="Brdtextmedindrag"/>
            </w:pPr>
            <w:r>
              <w:t>– Trafiklivräntefonden.</w:t>
            </w:r>
          </w:p>
        </w:tc>
        <w:tc>
          <w:tcPr>
            <w:tcW w:w="2500" w:type="pct"/>
            <w:tcMar>
              <w:right w:w="0" w:type="dxa"/>
            </w:tcMar>
          </w:tcPr>
          <w:p w14:paraId="71E66A3E" w14:textId="6671DB5F" w:rsidR="0067606D" w:rsidRDefault="0067606D" w:rsidP="0067606D">
            <w:pPr>
              <w:pStyle w:val="Brdtextmedindrag"/>
            </w:pPr>
            <w:r>
              <w:lastRenderedPageBreak/>
              <w:t>– Stiftelsen Nils Jönssons donationsfond</w:t>
            </w:r>
          </w:p>
          <w:p w14:paraId="2F86AE3B" w14:textId="02A82A64" w:rsidR="0067606D" w:rsidRDefault="0067606D" w:rsidP="0067606D">
            <w:pPr>
              <w:pStyle w:val="Brdtextmedindrag"/>
            </w:pPr>
            <w:r>
              <w:lastRenderedPageBreak/>
              <w:t>– Fonden för frivillig yrkes</w:t>
            </w:r>
            <w:r>
              <w:softHyphen/>
              <w:t>skadeförsäkring</w:t>
            </w:r>
          </w:p>
          <w:p w14:paraId="1AF83D72" w14:textId="77777777" w:rsidR="0067606D" w:rsidRDefault="0067606D" w:rsidP="0067606D">
            <w:pPr>
              <w:pStyle w:val="Brdtextmedindrag"/>
            </w:pPr>
          </w:p>
          <w:p w14:paraId="5CD6E1E0" w14:textId="28E2AC49" w:rsidR="0067606D" w:rsidRDefault="0067606D" w:rsidP="0067606D">
            <w:pPr>
              <w:pStyle w:val="Brdtextmedindrag"/>
            </w:pPr>
            <w:r>
              <w:t>– Affärsverksfonden</w:t>
            </w:r>
          </w:p>
          <w:p w14:paraId="68602B29" w14:textId="5BCF9D1E" w:rsidR="0067606D" w:rsidRDefault="0067606D" w:rsidP="0067606D">
            <w:pPr>
              <w:pStyle w:val="Brdtextmedindrag"/>
            </w:pPr>
            <w:r>
              <w:t>– Trafiklivräntefonden.</w:t>
            </w:r>
          </w:p>
        </w:tc>
      </w:tr>
    </w:tbl>
    <w:p w14:paraId="72DBCC7F" w14:textId="77777777" w:rsidR="0067606D" w:rsidRDefault="0067606D" w:rsidP="0067606D">
      <w:pPr>
        <w:pStyle w:val="Slutstreck"/>
      </w:pPr>
      <w:r w:rsidRPr="00C84115">
        <w:lastRenderedPageBreak/>
        <w:t>                              </w:t>
      </w:r>
    </w:p>
    <w:p w14:paraId="2308F392" w14:textId="2CDFB344" w:rsidR="0067606D" w:rsidRDefault="0067606D" w:rsidP="0067606D">
      <w:pPr>
        <w:pStyle w:val="Brdtextmedindrag"/>
      </w:pPr>
      <w:r>
        <w:t>1. Denna lag träder i kraft den 1 februari 2020.</w:t>
      </w:r>
    </w:p>
    <w:p w14:paraId="79D4C0DA" w14:textId="0648DFBF" w:rsidR="0067606D" w:rsidRPr="008350F7" w:rsidRDefault="0067606D" w:rsidP="0067606D">
      <w:pPr>
        <w:pStyle w:val="Brdtextmedindrag"/>
        <w:sectPr w:rsidR="0067606D" w:rsidRPr="008350F7" w:rsidSect="0067606D">
          <w:headerReference w:type="even" r:id="rId150"/>
          <w:headerReference w:type="default" r:id="rId151"/>
          <w:footerReference w:type="even" r:id="rId152"/>
          <w:footerReference w:type="default" r:id="rId153"/>
          <w:footerReference w:type="first" r:id="rId154"/>
          <w:footnotePr>
            <w:numRestart w:val="eachSect"/>
          </w:footnotePr>
          <w:type w:val="continuous"/>
          <w:pgSz w:w="11906" w:h="16838" w:code="9"/>
          <w:pgMar w:top="1304" w:right="1871" w:bottom="1531" w:left="3119" w:header="567" w:footer="1077" w:gutter="0"/>
          <w:cols w:space="720"/>
          <w:docGrid w:linePitch="360"/>
        </w:sectPr>
      </w:pPr>
      <w:r>
        <w:t>2. Återstående medel från den avvecklade Fiskarförsäkringsfonden ska föras till inkomsttitel i statens budget senast vid utgången av februari 2020.</w:t>
      </w:r>
    </w:p>
    <w:p w14:paraId="190CEC62" w14:textId="7B3F196C" w:rsidR="0067606D" w:rsidRDefault="00757DA4" w:rsidP="0067606D">
      <w:pPr>
        <w:pStyle w:val="Brdtext"/>
        <w:spacing w:line="240" w:lineRule="auto"/>
        <w:jc w:val="center"/>
        <w:rPr>
          <w:sz w:val="84"/>
          <w:szCs w:val="84"/>
        </w:rPr>
      </w:pPr>
      <w:sdt>
        <w:sdtPr>
          <w:rPr>
            <w:sz w:val="84"/>
            <w:szCs w:val="84"/>
          </w:rPr>
          <w:alias w:val="Avsnittsnummer"/>
          <w:tag w:val="Avsnittsnummer"/>
          <w:id w:val="1019122791"/>
          <w:lock w:val="sdtContentLocked"/>
          <w:dataBinding w:prefixMappings="xmlns:ns0='http://rkdhs/mallar/budget/BP Del 1/BP Del 1.xsd'" w:xpath="/ns0:dokumentvärden[1]/ns0:avsnitt[1]/ns0:avsnitt[5]/@avsnittsnummer" w:storeItemID="{05362479-D7DD-42A6-9715-445895EE037E}"/>
          <w:text w:multiLine="1"/>
        </w:sdtPr>
        <w:sdtEndPr/>
        <w:sdtContent>
          <w:r w:rsidR="00A60C40">
            <w:rPr>
              <w:sz w:val="84"/>
              <w:szCs w:val="84"/>
            </w:rPr>
            <w:t>4</w:t>
          </w:r>
        </w:sdtContent>
      </w:sdt>
      <w:r w:rsidR="0067606D">
        <w:rPr>
          <w:noProof/>
          <w:lang w:eastAsia="sv-SE"/>
        </w:rPr>
        <w:drawing>
          <wp:anchor distT="0" distB="0" distL="114300" distR="114300" simplePos="0" relativeHeight="251653120" behindDoc="0" locked="0" layoutInCell="0" allowOverlap="1" wp14:anchorId="510DB655" wp14:editId="1618CC79">
            <wp:simplePos x="0" y="0"/>
            <wp:positionH relativeFrom="page">
              <wp:posOffset>6448425</wp:posOffset>
            </wp:positionH>
            <wp:positionV relativeFrom="page">
              <wp:posOffset>0</wp:posOffset>
            </wp:positionV>
            <wp:extent cx="903600" cy="10746000"/>
            <wp:effectExtent l="0" t="0" r="0" b="0"/>
            <wp:wrapNone/>
            <wp:docPr id="12" name="Bildobjekt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7">
                      <a:extLst>
                        <a:ext uri="{BEBA8EAE-BF5A-486C-A8C5-ECC9F3942E4B}">
                          <a14:imgProps xmlns:a14="http://schemas.microsoft.com/office/drawing/2010/main">
                            <a14:imgLayer>
                              <a14:imgEffect>
                                <a14:sharpenSoften amount="25000"/>
                              </a14:imgEffect>
                            </a14:imgLayer>
                          </a14:imgProps>
                        </a:ext>
                        <a:ext uri="{28A0092B-C50C-407E-A947-70E740481C1C}">
                          <a14:useLocalDpi xmlns:a14="http://schemas.microsoft.com/office/drawing/2010/main" val="0"/>
                        </a:ext>
                      </a:extLst>
                    </a:blip>
                    <a:srcRect/>
                    <a:stretch>
                      <a:fillRect/>
                    </a:stretch>
                  </pic:blipFill>
                  <pic:spPr bwMode="auto">
                    <a:xfrm>
                      <a:off x="0" y="0"/>
                      <a:ext cx="903600" cy="1074600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1FD522AD" w14:textId="77777777" w:rsidR="0067606D" w:rsidRDefault="00757DA4" w:rsidP="0067606D">
      <w:pPr>
        <w:pStyle w:val="Brdtext"/>
        <w:spacing w:before="480" w:line="240" w:lineRule="auto"/>
        <w:jc w:val="center"/>
        <w:rPr>
          <w:sz w:val="84"/>
          <w:szCs w:val="84"/>
        </w:rPr>
      </w:pPr>
      <w:sdt>
        <w:sdtPr>
          <w:rPr>
            <w:sz w:val="84"/>
            <w:szCs w:val="84"/>
          </w:rPr>
          <w:alias w:val="AvsnittsrubrikKopia"/>
          <w:tag w:val="AvsnittsrubrikKopia"/>
          <w:id w:val="-1530328218"/>
          <w:lock w:val="sdtContentLocked"/>
          <w:dataBinding w:prefixMappings="xmlns:ns0='http://rkdhs/mallar/budget/BP Del 1/BP Del 1.xsd'" w:xpath="/ns0:dokumentvärden[1]/ns0:avsnitt[1]/ns0:avsnitt[5]/@avsnittsrubrik" w:storeItemID="{05362479-D7DD-42A6-9715-445895EE037E}"/>
          <w:text w:multiLine="1"/>
        </w:sdtPr>
        <w:sdtEndPr/>
        <w:sdtContent>
          <w:r w:rsidR="0067606D">
            <w:rPr>
              <w:sz w:val="84"/>
              <w:szCs w:val="84"/>
            </w:rPr>
            <w:t>Den makroekonomiska utvecklingen</w:t>
          </w:r>
        </w:sdtContent>
      </w:sdt>
    </w:p>
    <w:p w14:paraId="4EA00DBB" w14:textId="77777777" w:rsidR="0067606D" w:rsidRDefault="0067606D" w:rsidP="0067606D">
      <w:pPr>
        <w:pStyle w:val="Brdtext"/>
        <w:spacing w:before="480" w:line="240" w:lineRule="auto"/>
        <w:jc w:val="center"/>
        <w:rPr>
          <w:sz w:val="84"/>
          <w:szCs w:val="84"/>
        </w:rPr>
      </w:pPr>
    </w:p>
    <w:p w14:paraId="6D3B9254" w14:textId="77777777" w:rsidR="0067606D" w:rsidRDefault="0067606D" w:rsidP="0067606D">
      <w:pPr>
        <w:pStyle w:val="Brdtext"/>
      </w:pPr>
    </w:p>
    <w:p w14:paraId="216980BA" w14:textId="77777777" w:rsidR="0067606D" w:rsidRPr="00267A90" w:rsidRDefault="0067606D" w:rsidP="0067606D">
      <w:pPr>
        <w:pStyle w:val="Brdtext"/>
      </w:pPr>
    </w:p>
    <w:p w14:paraId="677C1BBC" w14:textId="691A69D0" w:rsidR="0067606D" w:rsidRPr="00401986" w:rsidRDefault="0067606D" w:rsidP="0067606D">
      <w:pPr>
        <w:pStyle w:val="Brdtext"/>
        <w:spacing w:line="240" w:lineRule="atLeast"/>
        <w:rPr>
          <w:spacing w:val="0"/>
        </w:rPr>
      </w:pPr>
    </w:p>
    <w:p w14:paraId="1F40F608" w14:textId="77777777" w:rsidR="0067606D" w:rsidRDefault="0067606D" w:rsidP="0067606D">
      <w:pPr>
        <w:pStyle w:val="Brdtextmedindrag"/>
        <w:sectPr w:rsidR="0067606D" w:rsidSect="0067606D">
          <w:headerReference w:type="even" r:id="rId155"/>
          <w:headerReference w:type="default" r:id="rId156"/>
          <w:footerReference w:type="even" r:id="rId157"/>
          <w:footerReference w:type="default" r:id="rId158"/>
          <w:headerReference w:type="first" r:id="rId159"/>
          <w:footerReference w:type="first" r:id="rId160"/>
          <w:type w:val="oddPage"/>
          <w:pgSz w:w="11906" w:h="16838" w:code="9"/>
          <w:pgMar w:top="1304" w:right="1871" w:bottom="1531" w:left="1021" w:header="567" w:footer="1077" w:gutter="0"/>
          <w:cols w:space="708"/>
          <w:titlePg/>
          <w:docGrid w:linePitch="360"/>
        </w:sectPr>
      </w:pPr>
    </w:p>
    <w:bookmarkStart w:id="43" w:name="_Toc19298845"/>
    <w:p w14:paraId="1A2B589E" w14:textId="77777777" w:rsidR="0067606D" w:rsidRDefault="00757DA4" w:rsidP="0067606D">
      <w:pPr>
        <w:pStyle w:val="Rubrik1"/>
      </w:pPr>
      <w:sdt>
        <w:sdtPr>
          <w:alias w:val="Avsnittsrubrik"/>
          <w:tag w:val="Avsnittsrubrik"/>
          <w:id w:val="118415459"/>
          <w:lock w:val="sdtLocked"/>
          <w:dataBinding w:prefixMappings="xmlns:ns0='http://rkdhs/mallar/budget/BP Del 1/BP Del 1.xsd'" w:xpath="/ns0:dokumentvärden[1]/ns0:avsnitt[1]/ns0:avsnitt[5]/@avsnittsrubrik" w:storeItemID="{05362479-D7DD-42A6-9715-445895EE037E}"/>
          <w:text w:multiLine="1"/>
        </w:sdtPr>
        <w:sdtEndPr/>
        <w:sdtContent>
          <w:r w:rsidR="0067606D" w:rsidRPr="006C122F">
            <w:t>Den makroekonomiska utvecklingen</w:t>
          </w:r>
        </w:sdtContent>
      </w:sdt>
      <w:bookmarkEnd w:id="43"/>
    </w:p>
    <w:p w14:paraId="0BF3525C" w14:textId="77777777" w:rsidR="0067606D" w:rsidRDefault="0067606D" w:rsidP="0067606D">
      <w:pPr>
        <w:pStyle w:val="Brdtext"/>
        <w:sectPr w:rsidR="0067606D" w:rsidSect="0067606D">
          <w:headerReference w:type="even" r:id="rId161"/>
          <w:headerReference w:type="default" r:id="rId162"/>
          <w:footerReference w:type="even" r:id="rId163"/>
          <w:footerReference w:type="default" r:id="rId164"/>
          <w:footerReference w:type="first" r:id="rId165"/>
          <w:type w:val="oddPage"/>
          <w:pgSz w:w="11906" w:h="16838" w:code="9"/>
          <w:pgMar w:top="1304" w:right="1871" w:bottom="1531" w:left="1021" w:header="567" w:footer="1077" w:gutter="0"/>
          <w:cols w:space="708"/>
          <w:docGrid w:linePitch="360"/>
        </w:sectPr>
      </w:pPr>
    </w:p>
    <w:p w14:paraId="603D5C1B" w14:textId="67D8A6DE" w:rsidR="0067606D" w:rsidRDefault="0067606D" w:rsidP="0067606D">
      <w:pPr>
        <w:pStyle w:val="Brdtext"/>
      </w:pPr>
      <w:r>
        <w:t xml:space="preserve">I detta avsnitt redovisas prognosen för den makroekonomiska utvecklingen i Sverige och i övriga världen 2019–2022. Tyngdpunkten i avsnittet ligger på utvecklingen 2019 och 2020. I prognosen har information som fanns tillgänglig t.o.m. den 6 augusti 2019 beaktats. </w:t>
      </w:r>
    </w:p>
    <w:p w14:paraId="38217E0A" w14:textId="3DBB6164" w:rsidR="0067606D" w:rsidRPr="008377B2" w:rsidRDefault="0067606D" w:rsidP="0067606D">
      <w:pPr>
        <w:pStyle w:val="Brdtextmedindrag"/>
      </w:pPr>
      <w:r w:rsidRPr="008377B2">
        <w:t>Prognosen är baserad på de regelverk för skatter och transfereringssystem och de anslags</w:t>
      </w:r>
      <w:r w:rsidR="00493B47">
        <w:softHyphen/>
      </w:r>
      <w:r w:rsidRPr="008377B2">
        <w:t>nivåer som har beslutats av riksdagen och som har föreslagits eller aviserats av regeringen i denna</w:t>
      </w:r>
      <w:r>
        <w:t xml:space="preserve"> proposition, propositionen Höständringsbudget för 2019</w:t>
      </w:r>
      <w:r w:rsidRPr="008377B2">
        <w:t xml:space="preserve"> eller tidigare prop</w:t>
      </w:r>
      <w:r>
        <w:t>o</w:t>
      </w:r>
      <w:r w:rsidRPr="008377B2">
        <w:t>sitioner. I förutsätt</w:t>
      </w:r>
      <w:r w:rsidR="00493B47">
        <w:softHyphen/>
      </w:r>
      <w:r w:rsidRPr="008377B2">
        <w:t>ningarna ingår inte några framtida finanspolitiska regel- eller anslagsändringar därutöver.</w:t>
      </w:r>
    </w:p>
    <w:p w14:paraId="1179D673" w14:textId="5F590689" w:rsidR="0067606D" w:rsidRPr="00360D36" w:rsidRDefault="0067606D" w:rsidP="0067606D">
      <w:pPr>
        <w:pStyle w:val="Brdtextmedindrag"/>
      </w:pPr>
      <w:r>
        <w:t xml:space="preserve">Tabeller med prognosens innehåll i detalj redovisas i bilaga </w:t>
      </w:r>
      <w:r w:rsidRPr="00A31B04">
        <w:t>2</w:t>
      </w:r>
      <w:r>
        <w:t xml:space="preserve">. </w:t>
      </w:r>
    </w:p>
    <w:p w14:paraId="2D0369ED" w14:textId="13C82B4E" w:rsidR="0067606D" w:rsidRDefault="0067606D" w:rsidP="0067606D">
      <w:pPr>
        <w:pStyle w:val="Rubrik4utannumrering"/>
        <w:keepNext w:val="0"/>
        <w:keepLines w:val="0"/>
      </w:pPr>
      <w:r>
        <w:t>Sammanfattning</w:t>
      </w:r>
    </w:p>
    <w:p w14:paraId="77037512" w14:textId="77777777" w:rsidR="0067606D" w:rsidRDefault="0067606D" w:rsidP="0067606D">
      <w:pPr>
        <w:pStyle w:val="Brdtextmedindrag"/>
        <w:pBdr>
          <w:top w:val="single" w:sz="24" w:space="0" w:color="808080"/>
        </w:pBdr>
        <w:spacing w:before="20" w:line="140" w:lineRule="exact"/>
      </w:pPr>
    </w:p>
    <w:p w14:paraId="35097187" w14:textId="32DE12E0" w:rsidR="0067606D" w:rsidRPr="002B5BF9" w:rsidRDefault="0067606D" w:rsidP="0067606D">
      <w:pPr>
        <w:pStyle w:val="Strecklista"/>
        <w:rPr>
          <w:szCs w:val="22"/>
        </w:rPr>
      </w:pPr>
      <w:r>
        <w:t xml:space="preserve">Det senaste året har utvecklingen i världs-ekonomin mattats av efter flera år med </w:t>
      </w:r>
      <w:r w:rsidDel="001824DE">
        <w:t xml:space="preserve">hög </w:t>
      </w:r>
      <w:r>
        <w:t>tillväxt</w:t>
      </w:r>
      <w:r w:rsidRPr="00AE5721">
        <w:t xml:space="preserve">. </w:t>
      </w:r>
      <w:r>
        <w:t xml:space="preserve">Indikatorer tyder på en fortsatt relativt svag utveckling i många länder, framför allt i industrisektorn. Därutöver har osäkerheterna ökat. Sammantaget väntas tillväxten i </w:t>
      </w:r>
      <w:r w:rsidRPr="00963517">
        <w:t>sammanvägd BNP i de länder som är viktiga för Sveriges utrikeshandel mattas av 2019, för att därefter växa ungefär i linje med genomsnittet sedan 2000</w:t>
      </w:r>
      <w:r>
        <w:t xml:space="preserve">. </w:t>
      </w:r>
    </w:p>
    <w:p w14:paraId="5AAF3AC9" w14:textId="2D3EF766" w:rsidR="0067606D" w:rsidRPr="00C0621B" w:rsidRDefault="0067606D" w:rsidP="0067606D">
      <w:pPr>
        <w:pStyle w:val="Strecklista"/>
        <w:rPr>
          <w:szCs w:val="22"/>
        </w:rPr>
      </w:pPr>
      <w:r w:rsidRPr="00963517">
        <w:t>Konjunktur</w:t>
      </w:r>
      <w:r>
        <w:t>en</w:t>
      </w:r>
      <w:r w:rsidRPr="00963517">
        <w:t xml:space="preserve"> har stärkts</w:t>
      </w:r>
      <w:r>
        <w:t xml:space="preserve"> i Sverige </w:t>
      </w:r>
      <w:r w:rsidRPr="00963517">
        <w:t>de sen</w:t>
      </w:r>
      <w:r>
        <w:t>-</w:t>
      </w:r>
      <w:r w:rsidRPr="00963517">
        <w:t xml:space="preserve">aste åren </w:t>
      </w:r>
      <w:r>
        <w:t xml:space="preserve">och tillväxten har varit hög. Första halvåret 2019 mattades dock den inhemska efterfrågan av, vilket bidragit till lägre till-växt. </w:t>
      </w:r>
      <w:r w:rsidRPr="00136CDB">
        <w:t xml:space="preserve">Resursutnyttjandet i svensk ekonomi bedöms dock </w:t>
      </w:r>
      <w:r w:rsidRPr="00F3383B">
        <w:t>fortfarande vara högre än normalt.</w:t>
      </w:r>
      <w:r>
        <w:t xml:space="preserve"> Efterfrågan väntas bli mer dämpad </w:t>
      </w:r>
      <w:r>
        <w:t xml:space="preserve">även framöver, bl.a. till följd av sjunkande bostadsinvesteringar och en återhållen till-växt i exporten. </w:t>
      </w:r>
    </w:p>
    <w:p w14:paraId="2AF9ACA0" w14:textId="36560819" w:rsidR="0067606D" w:rsidRPr="008D3BA8" w:rsidRDefault="0067606D" w:rsidP="0067606D">
      <w:pPr>
        <w:pStyle w:val="Strecklista"/>
        <w:rPr>
          <w:szCs w:val="22"/>
        </w:rPr>
      </w:pPr>
      <w:r>
        <w:t>Efter en lång period med en stark arbets-marknad har sysselsättningsgraden och arbetskraftsdeltagandet</w:t>
      </w:r>
      <w:r w:rsidDel="0018347E">
        <w:t xml:space="preserve"> </w:t>
      </w:r>
      <w:r>
        <w:t>ökat till historiskt sett höga nivåer, både bland kvinnor och män. Den senaste tiden har dock arbets-lösheten slutat sjunka och framöver väntas den öka något. Samtidigt väntas syssel-sättningen och arbetskraften öka i lång-sammare takt, bl.a. till följd av en mer dämpad efterfrågan. S</w:t>
      </w:r>
      <w:r w:rsidRPr="00136CDB">
        <w:t xml:space="preserve">ysselsättningsgraden </w:t>
      </w:r>
      <w:r>
        <w:t xml:space="preserve">och arbetskraftsdeltagandet </w:t>
      </w:r>
      <w:r w:rsidRPr="00136CDB">
        <w:t xml:space="preserve">bedöms </w:t>
      </w:r>
      <w:r>
        <w:t xml:space="preserve">dock </w:t>
      </w:r>
      <w:r w:rsidRPr="00136CDB">
        <w:t>även fortsatt</w:t>
      </w:r>
      <w:r w:rsidRPr="00863EEB">
        <w:t xml:space="preserve"> vara </w:t>
      </w:r>
      <w:r>
        <w:t xml:space="preserve">på </w:t>
      </w:r>
      <w:r w:rsidRPr="00863EEB">
        <w:t>hög</w:t>
      </w:r>
      <w:r>
        <w:t>a nivåer</w:t>
      </w:r>
      <w:r w:rsidRPr="00863EEB">
        <w:t>.</w:t>
      </w:r>
    </w:p>
    <w:p w14:paraId="4DF2F5A0" w14:textId="50462B49" w:rsidR="0067606D" w:rsidRPr="00C0621B" w:rsidRDefault="0067606D" w:rsidP="0067606D">
      <w:pPr>
        <w:pStyle w:val="Strecklista"/>
        <w:rPr>
          <w:szCs w:val="22"/>
        </w:rPr>
      </w:pPr>
      <w:r>
        <w:t>Inflationen, mätt med konsumentprisindex med fast bostadsränta, förväntas vara låg de kommande åren, bl.a. till följd av låga infla</w:t>
      </w:r>
      <w:r>
        <w:softHyphen/>
        <w:t>tionsförväntningar hos företagen och en fortsatt dämpad löneutveckling. Reporäntan bedöms vara oförändrad 2019 och 2020.</w:t>
      </w:r>
    </w:p>
    <w:p w14:paraId="2BA5A123" w14:textId="0C9E6A2E" w:rsidR="0067606D" w:rsidRPr="008D7060" w:rsidRDefault="0067606D" w:rsidP="0067606D">
      <w:pPr>
        <w:pStyle w:val="Strecklista"/>
        <w:rPr>
          <w:szCs w:val="22"/>
        </w:rPr>
      </w:pPr>
      <w:r>
        <w:t>Det råder en stor osäkerhet om hur handels</w:t>
      </w:r>
      <w:r>
        <w:softHyphen/>
        <w:t>konflikten mellan USA och Kina kommer att utvecklas framöver. En annan osäker</w:t>
      </w:r>
      <w:r>
        <w:softHyphen/>
        <w:t>hetsfaktor är formerna för Storbritanniens utträde ur EU och hur den framtida rela</w:t>
      </w:r>
      <w:r>
        <w:softHyphen/>
        <w:t xml:space="preserve">tionen med unionen kommer att påverka den ekonomiska utvecklingen i såväl Stor-britannien som EU:s medlemsstater och den övriga omvärlden. Risken för ett avtalslöst utträde bedöms vara betydande. </w:t>
      </w:r>
    </w:p>
    <w:p w14:paraId="2F8397E7" w14:textId="77777777" w:rsidR="0067606D" w:rsidRDefault="0067606D" w:rsidP="0067606D">
      <w:pPr>
        <w:pStyle w:val="Brdtextmedindrag"/>
        <w:keepNext/>
        <w:keepLines/>
        <w:pBdr>
          <w:bottom w:val="single" w:sz="24" w:space="0" w:color="808080"/>
        </w:pBdr>
        <w:spacing w:after="60" w:line="180" w:lineRule="exact"/>
      </w:pPr>
    </w:p>
    <w:p w14:paraId="66675740" w14:textId="77777777" w:rsidR="0067606D" w:rsidRDefault="0067606D" w:rsidP="0067606D">
      <w:pPr>
        <w:pStyle w:val="Brdtextmedindrag"/>
        <w:keepNext/>
        <w:keepLines/>
      </w:pPr>
    </w:p>
    <w:p w14:paraId="7B9956BC" w14:textId="77777777" w:rsidR="0067606D" w:rsidRPr="00C24817" w:rsidRDefault="0067606D" w:rsidP="0067606D">
      <w:pPr>
        <w:pStyle w:val="Brdtext"/>
        <w:rPr>
          <w:szCs w:val="22"/>
        </w:rPr>
      </w:pPr>
    </w:p>
    <w:p w14:paraId="2DEB8B43" w14:textId="493329B8" w:rsidR="0067606D" w:rsidRDefault="0067606D" w:rsidP="0067606D">
      <w:pPr>
        <w:pStyle w:val="Rubrik2"/>
      </w:pPr>
      <w:bookmarkStart w:id="44" w:name="_Toc19298846"/>
      <w:r>
        <w:lastRenderedPageBreak/>
        <w:t>Tillväxtu</w:t>
      </w:r>
      <w:r w:rsidRPr="00A22EF3">
        <w:t>tsikterna i omvärlden</w:t>
      </w:r>
      <w:r>
        <w:t xml:space="preserve"> 2019 och 2020</w:t>
      </w:r>
      <w:bookmarkEnd w:id="44"/>
    </w:p>
    <w:p w14:paraId="3A01CBC0" w14:textId="5DF710B6" w:rsidR="0067606D" w:rsidRDefault="0067606D" w:rsidP="0067606D">
      <w:pPr>
        <w:pStyle w:val="Brdtext"/>
      </w:pPr>
      <w:r>
        <w:t>Efter några år med hög tillväxt i världsekonomin sågs en avmattning i flera stora ekonomier under 2018.</w:t>
      </w:r>
      <w:r w:rsidDel="00E91051">
        <w:t xml:space="preserve"> </w:t>
      </w:r>
      <w:r>
        <w:t>Det berodde dels på ett ansträngt resurs-utnyttjande, dels på tillfälliga faktorer som inte var direkt kopplade till konjunkturen. En viss återhämtning kan märkas i utfall för första halvåret 2019, men samtidigt har indikatorer för tillverkningsindustrin fortsatt att försvagas och osäkerheten kring de globala handels</w:t>
      </w:r>
      <w:r w:rsidR="00493B47">
        <w:softHyphen/>
      </w:r>
      <w:r>
        <w:t>förut</w:t>
      </w:r>
      <w:r w:rsidR="00493B47">
        <w:softHyphen/>
      </w:r>
      <w:r>
        <w:t xml:space="preserve">sättningarna har ökat. Handelskonflikten mellan USA och Kina har trappats upp under 2019 med ytterligare tullhöjningar. Detta har </w:t>
      </w:r>
      <w:r w:rsidDel="0061637C">
        <w:t xml:space="preserve">bidragit </w:t>
      </w:r>
      <w:r>
        <w:t xml:space="preserve">till en minskad optimism bland företagen (se </w:t>
      </w:r>
      <w:r>
        <w:fldChar w:fldCharType="begin"/>
      </w:r>
      <w:r>
        <w:instrText xml:space="preserve"> REF  _Ref15894455 \* Lower \h </w:instrText>
      </w:r>
      <w:r>
        <w:fldChar w:fldCharType="separate"/>
      </w:r>
      <w:r w:rsidR="00757DA4">
        <w:t xml:space="preserve">diagram </w:t>
      </w:r>
      <w:r w:rsidR="00757DA4">
        <w:rPr>
          <w:bCs/>
          <w:noProof/>
        </w:rPr>
        <w:t>4</w:t>
      </w:r>
      <w:r w:rsidR="00757DA4">
        <w:rPr>
          <w:noProof/>
        </w:rPr>
        <w:t>.1</w:t>
      </w:r>
      <w:r>
        <w:fldChar w:fldCharType="end"/>
      </w:r>
      <w:r>
        <w:t>) och en svagare utveckling av den globala industriproduktionen och världshandeln. Sam</w:t>
      </w:r>
      <w:r w:rsidR="00493B47">
        <w:softHyphen/>
      </w:r>
      <w:r>
        <w:t xml:space="preserve">tidigt som tillväxten i exportsektorerna har bromsat in, och i flera fall blivit negativ, har tjänstebranscherna uppvisat en mer stabil utveckling. Dessa branscher drivs i större utsträckning av inhemsk efterfrågan, som i flera stora ekonomier har gynnats av förbättrade arbetsmarknadsutsikter. En mer långvarig ned-gång i de exportberoende sektorerna kan dock på sikt leda till att även efterfrågan på tjänster dämpas. </w:t>
      </w:r>
    </w:p>
    <w:p w14:paraId="71F2524C" w14:textId="27876B10" w:rsidR="0067606D" w:rsidRDefault="0067606D" w:rsidP="0067606D">
      <w:pPr>
        <w:pStyle w:val="Brdtextmedindrag"/>
      </w:pPr>
      <w:r>
        <w:t xml:space="preserve">De mer dämpade konjunkturutsikterna i världsekonomin och den förhöjda osäkerheten har bidragit till sjunkande räntor och stora kursrörelser på de finansiella marknaderna. Centralbankerna i flera stora ekonomier har försökt motverka den negativa utvecklingen genom att föra en mer expansiv penningpolitik. </w:t>
      </w:r>
    </w:p>
    <w:p w14:paraId="53143632" w14:textId="7E1FE633" w:rsidR="0067606D" w:rsidRDefault="0067606D" w:rsidP="0067606D">
      <w:pPr>
        <w:pStyle w:val="Brdtext"/>
      </w:pPr>
    </w:p>
    <w:p w14:paraId="266954B8" w14:textId="0770E6E8" w:rsidR="0067606D" w:rsidRDefault="0067606D" w:rsidP="0067606D">
      <w:pPr>
        <w:pStyle w:val="DiagramRubrik"/>
      </w:pPr>
      <w:bookmarkStart w:id="45" w:name="_Ref15894455"/>
      <w:bookmarkStart w:id="46" w:name="_Ref17819303"/>
      <w:bookmarkStart w:id="47" w:name="_Toc19290705"/>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4</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1</w:t>
      </w:r>
      <w:r>
        <w:rPr>
          <w:noProof/>
        </w:rPr>
        <w:fldChar w:fldCharType="end"/>
      </w:r>
      <w:bookmarkEnd w:id="45"/>
      <w:r>
        <w:rPr>
          <w:noProof/>
        </w:rPr>
        <w:tab/>
      </w:r>
      <w:r>
        <w:t>Inköpschefsindex för tillverkningsindustrin</w:t>
      </w:r>
      <w:bookmarkEnd w:id="46"/>
      <w:bookmarkEnd w:id="47"/>
    </w:p>
    <w:p w14:paraId="31E3DC9A" w14:textId="2B9061CF" w:rsidR="0067606D" w:rsidRDefault="0067606D" w:rsidP="0067606D">
      <w:pPr>
        <w:pStyle w:val="DiagramUnderrubrik"/>
      </w:pPr>
      <w:r>
        <w:t>Index</w:t>
      </w:r>
    </w:p>
    <w:p w14:paraId="5657DE94" w14:textId="26D36B05" w:rsidR="0067606D" w:rsidRDefault="0067606D" w:rsidP="0067606D">
      <w:pPr>
        <w:pStyle w:val="Brdtext"/>
        <w:spacing w:line="260" w:lineRule="atLeast"/>
      </w:pPr>
      <w:r>
        <w:rPr>
          <w:noProof/>
        </w:rPr>
        <w:drawing>
          <wp:inline distT="0" distB="0" distL="0" distR="0" wp14:anchorId="2D78AD0D" wp14:editId="4B156AB0">
            <wp:extent cx="2753995" cy="2044065"/>
            <wp:effectExtent l="0" t="0" r="8255" b="0"/>
            <wp:docPr id="13" name="Diagram 3">
              <a:extLst xmlns:a="http://schemas.openxmlformats.org/drawingml/2006/main">
                <a:ext uri="{FF2B5EF4-FFF2-40B4-BE49-F238E27FC236}">
                  <a16:creationId xmlns:a16="http://schemas.microsoft.com/office/drawing/2014/main" id="{00000000-0008-0000-0200-000004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6"/>
              </a:graphicData>
            </a:graphic>
          </wp:inline>
        </w:drawing>
      </w:r>
    </w:p>
    <w:p w14:paraId="0402B0AE" w14:textId="4ED870A7" w:rsidR="0067606D" w:rsidRDefault="0067606D" w:rsidP="0067606D">
      <w:pPr>
        <w:pStyle w:val="DiagramFotnot"/>
      </w:pPr>
      <w:r>
        <w:t>Källa: Macrobond.</w:t>
      </w:r>
    </w:p>
    <w:p w14:paraId="758B9EC8" w14:textId="77777777" w:rsidR="0067606D" w:rsidRDefault="0067606D" w:rsidP="0067606D">
      <w:pPr>
        <w:pStyle w:val="Brdtext"/>
      </w:pPr>
    </w:p>
    <w:p w14:paraId="598B6AFD" w14:textId="4E6ECE71" w:rsidR="0067606D" w:rsidRDefault="0067606D" w:rsidP="0067606D">
      <w:pPr>
        <w:pStyle w:val="Brdtext"/>
      </w:pPr>
      <w:r>
        <w:t xml:space="preserve">Sammantaget bedöms tillväxten i sammanvägd BNP </w:t>
      </w:r>
      <w:r w:rsidDel="00BD4EB9">
        <w:t>i</w:t>
      </w:r>
      <w:r>
        <w:t xml:space="preserve"> de länder som är viktiga för Sveriges </w:t>
      </w:r>
      <w:r>
        <w:t>utrikeshandel mattas av 2019. Därefter väntas den växa ungefär i linje med det historiska genom-snittet sedan 2000. Resursutnyttjandet bedöms i genomsnitt vara nära en normal nivå de kom</w:t>
      </w:r>
      <w:r>
        <w:softHyphen/>
        <w:t xml:space="preserve">mande åren. </w:t>
      </w:r>
    </w:p>
    <w:p w14:paraId="7926DCCB" w14:textId="455D865B" w:rsidR="0067606D" w:rsidRDefault="0067606D" w:rsidP="0067606D">
      <w:pPr>
        <w:pStyle w:val="Brdtextmedindrag"/>
      </w:pPr>
      <w:r>
        <w:t>Inflationstakten i omvärlden bedöms bli något lägre 2019 än 2018, till följd av en långsammare utveckling av energi- och råvarupriser. Infla</w:t>
      </w:r>
      <w:r w:rsidR="00493B47">
        <w:softHyphen/>
      </w:r>
      <w:r>
        <w:t>tionen tilltar något 2020. Den underliggande inflationen i omvärlden förblir dock alltjämt låg.</w:t>
      </w:r>
    </w:p>
    <w:p w14:paraId="3E95D469" w14:textId="66B1AC0A" w:rsidR="0067606D" w:rsidRDefault="0067606D" w:rsidP="0067606D">
      <w:pPr>
        <w:pStyle w:val="Rubrik4utannumrering"/>
      </w:pPr>
      <w:r>
        <w:t>Dämpad industrikonjunktur i avancerade ekonomier</w:t>
      </w:r>
    </w:p>
    <w:p w14:paraId="6F1CA1C2" w14:textId="1EFB3FA5" w:rsidR="0067606D" w:rsidRDefault="0067606D" w:rsidP="0067606D">
      <w:pPr>
        <w:pStyle w:val="Brdtext"/>
      </w:pPr>
      <w:r>
        <w:t>Euroområdet är en exportberoende region och tycks ha drabbats särskilt hårt av avmattningen i världshandeln. En konjunkturell avmattning, i kombination med tillfälliga utbudsstörningar och osäkerhet om förutsättningarna för världs</w:t>
      </w:r>
      <w:r>
        <w:softHyphen/>
        <w:t>handeln, har bl.a. lett till en kraftig inbromsning i tysk industri. Den snabba inbromsningen av industrikonjunkturen i Tyskland har stor betydelse för euroområdet som helhet. Förtroendeindikatorer tyder dessutom på en fortsatt dämpad efterfrågan i tillverknings</w:t>
      </w:r>
      <w:r>
        <w:softHyphen/>
        <w:t>industrin i euroområdet framöver. En svagare global efterfrågan förväntas leda till en lägre export- och investeringstillväxt i euroområdet. Arbetslösheten har dock fortsatt att minska, vilket bidragit till att hålla uppe konsument</w:t>
      </w:r>
      <w:r>
        <w:softHyphen/>
        <w:t>förtroendet, som fortsatt är på jämförelsevis höga nivåer. Framöver väntas dock arbetsmarknads</w:t>
      </w:r>
      <w:r>
        <w:softHyphen/>
        <w:t>utvecklingen dämpas och hushållen väntas därmed öka sin konsumtion i långsammare takt. Det verkar återhållande på BNP-tillväxten som bedöms bli lägre 2019 och 2020 jämfört med de senaste fyra åren.</w:t>
      </w:r>
    </w:p>
    <w:p w14:paraId="502C2578" w14:textId="31FFB655" w:rsidR="0067606D" w:rsidRDefault="0067606D" w:rsidP="0067606D">
      <w:pPr>
        <w:pStyle w:val="Brdtextmedindrag"/>
      </w:pPr>
      <w:bookmarkStart w:id="48" w:name="_Hlk17276593"/>
      <w:r w:rsidRPr="009C20CC">
        <w:t xml:space="preserve">Formerna för Storbritanniens utträde ur EU var inte klara när denna prognos färdigställdes. </w:t>
      </w:r>
      <w:bookmarkStart w:id="49" w:name="_Hlk17445047"/>
      <w:bookmarkStart w:id="50" w:name="_Hlk17456883"/>
      <w:r>
        <w:t>Samtidigt som regeringen har en god beredskap för ett avtalslöst utträde bygger regeringens p</w:t>
      </w:r>
      <w:r w:rsidRPr="009C20CC">
        <w:t>rog</w:t>
      </w:r>
      <w:r>
        <w:softHyphen/>
      </w:r>
      <w:r w:rsidRPr="009C20CC">
        <w:t>nose</w:t>
      </w:r>
      <w:r>
        <w:t>r</w:t>
      </w:r>
      <w:r w:rsidRPr="009C20CC">
        <w:t xml:space="preserve"> på antagandet om ett ordnat utträde</w:t>
      </w:r>
      <w:r>
        <w:t>,</w:t>
      </w:r>
      <w:r w:rsidRPr="009C20CC">
        <w:t xml:space="preserve"> där handeln mellan EU och Storbritannien utvecklas under liknande förutsättningar som i</w:t>
      </w:r>
      <w:r>
        <w:t xml:space="preserve"> </w:t>
      </w:r>
      <w:r w:rsidRPr="009C20CC">
        <w:t xml:space="preserve">dag, dvs. utan </w:t>
      </w:r>
      <w:r>
        <w:t>högre</w:t>
      </w:r>
      <w:r w:rsidRPr="009C20CC">
        <w:t xml:space="preserve"> handelshinder.</w:t>
      </w:r>
      <w:bookmarkEnd w:id="49"/>
      <w:r w:rsidRPr="009C20CC">
        <w:t xml:space="preserve"> </w:t>
      </w:r>
      <w:bookmarkEnd w:id="48"/>
      <w:bookmarkEnd w:id="50"/>
      <w:r w:rsidRPr="009C20CC">
        <w:t>Osäkerheten rörande utträde</w:t>
      </w:r>
      <w:r>
        <w:t>t</w:t>
      </w:r>
      <w:r w:rsidRPr="009C20CC">
        <w:t xml:space="preserve"> </w:t>
      </w:r>
      <w:r>
        <w:t>(</w:t>
      </w:r>
      <w:r w:rsidRPr="0040737A">
        <w:t xml:space="preserve">se avsnitt </w:t>
      </w:r>
      <w:r w:rsidR="00493B47">
        <w:fldChar w:fldCharType="begin"/>
      </w:r>
      <w:r w:rsidR="00493B47">
        <w:instrText xml:space="preserve"> REF _Ref19286910 \r \h </w:instrText>
      </w:r>
      <w:r w:rsidR="00493B47">
        <w:fldChar w:fldCharType="separate"/>
      </w:r>
      <w:r w:rsidR="00757DA4">
        <w:t>4.4</w:t>
      </w:r>
      <w:r w:rsidR="00493B47">
        <w:fldChar w:fldCharType="end"/>
      </w:r>
      <w:r>
        <w:t xml:space="preserve">) </w:t>
      </w:r>
      <w:r w:rsidRPr="009C20CC">
        <w:t>har</w:t>
      </w:r>
      <w:r>
        <w:t xml:space="preserve"> dock </w:t>
      </w:r>
      <w:r w:rsidDel="0010061A">
        <w:t>medfört att företag blivit</w:t>
      </w:r>
      <w:r>
        <w:t xml:space="preserve"> mindre optimistiska om den framtida ekonomiska utvecklingen, vilket </w:t>
      </w:r>
      <w:r w:rsidRPr="009C20CC">
        <w:t>på</w:t>
      </w:r>
      <w:r>
        <w:softHyphen/>
      </w:r>
      <w:r w:rsidRPr="009C20CC">
        <w:t xml:space="preserve">verkat investeringarna </w:t>
      </w:r>
      <w:r>
        <w:t xml:space="preserve">i den brittiska ekonomin </w:t>
      </w:r>
      <w:r w:rsidRPr="009C20CC">
        <w:t xml:space="preserve">negativt. </w:t>
      </w:r>
      <w:r>
        <w:t>Den förhöjda osäkerheten bedöms leda till att t</w:t>
      </w:r>
      <w:r w:rsidRPr="009C20CC">
        <w:t>illväxten i Storbritannien b</w:t>
      </w:r>
      <w:r>
        <w:t>lir för-hållandevis måttlig även 2019 och 2020</w:t>
      </w:r>
      <w:r w:rsidRPr="009C20CC">
        <w:t>.</w:t>
      </w:r>
      <w:r>
        <w:t xml:space="preserve"> </w:t>
      </w:r>
    </w:p>
    <w:p w14:paraId="784C2DBC" w14:textId="1961B8A7" w:rsidR="0067606D" w:rsidRDefault="0067606D" w:rsidP="0067606D">
      <w:pPr>
        <w:pStyle w:val="Brdtextmedindrag"/>
      </w:pPr>
      <w:r>
        <w:lastRenderedPageBreak/>
        <w:t xml:space="preserve">I USA </w:t>
      </w:r>
      <w:r w:rsidRPr="00AC1383">
        <w:t>har</w:t>
      </w:r>
      <w:r>
        <w:t xml:space="preserve"> tillväxten varit stark de senaste åren, understödd av en gynnsam utveckling på arbetsmarknaden och en expansiv finanspolitik. Förtroendet är fortsatt högt bland hushållen. En expansiv finanspolitik stimulerar ekonomin, men riskerar samtidigt bidra till att den redan höga offentliga skulden i USA stiger. Osäkerheten kring den pågående handelskonflikten med Kina </w:t>
      </w:r>
      <w:r w:rsidDel="006728E2">
        <w:t xml:space="preserve">har </w:t>
      </w:r>
      <w:r>
        <w:t xml:space="preserve">också bidragit till att förtroendeindikatorer har sjunkit, framför allt i exportsektorerna. Förhöjd handelsoro och en avtagande effekt från finanspolitiska stimulanser bedöms leda till att tillväxten i USA successivt mattas av 2019 och 2020. </w:t>
      </w:r>
    </w:p>
    <w:p w14:paraId="4B0F7A01" w14:textId="0EA0821B" w:rsidR="0067606D" w:rsidRPr="00EE371E" w:rsidRDefault="0067606D" w:rsidP="0067606D">
      <w:pPr>
        <w:pStyle w:val="Rubrik4utannumrering"/>
      </w:pPr>
      <w:r>
        <w:t>Konjunkturavmattning</w:t>
      </w:r>
      <w:r w:rsidRPr="00EE371E">
        <w:t xml:space="preserve"> i Norden</w:t>
      </w:r>
    </w:p>
    <w:p w14:paraId="6A8FE200" w14:textId="0DA1216A" w:rsidR="0067606D" w:rsidRPr="002672DE" w:rsidRDefault="0067606D" w:rsidP="0067606D">
      <w:pPr>
        <w:pStyle w:val="Brdtext"/>
      </w:pPr>
      <w:r w:rsidRPr="00EE371E">
        <w:t>Oljeinvesteringarna bedöms</w:t>
      </w:r>
      <w:r w:rsidRPr="00EE371E" w:rsidDel="007A1127">
        <w:t xml:space="preserve"> </w:t>
      </w:r>
      <w:r w:rsidRPr="00EE371E">
        <w:t xml:space="preserve">öka </w:t>
      </w:r>
      <w:r>
        <w:t xml:space="preserve">i norsk ekonomi </w:t>
      </w:r>
      <w:r w:rsidRPr="00EE371E">
        <w:t xml:space="preserve">2019, vilket </w:t>
      </w:r>
      <w:r>
        <w:t xml:space="preserve">påverkar </w:t>
      </w:r>
      <w:r w:rsidRPr="00EE371E">
        <w:t xml:space="preserve">även de </w:t>
      </w:r>
      <w:r>
        <w:t>sektorer som inte producerar olja</w:t>
      </w:r>
      <w:r w:rsidRPr="00EE371E">
        <w:t>. Fastlands-BNP, dvs. BNP exklusive de olje</w:t>
      </w:r>
      <w:r>
        <w:softHyphen/>
      </w:r>
      <w:r w:rsidRPr="00EE371E">
        <w:t>producerande sektorerna, bedöms växa i ungefär samma takt 2019 som 2018, för att därefte</w:t>
      </w:r>
      <w:r w:rsidRPr="002672DE">
        <w:t>r mattas av 2020 i samband med att finans- och penningpolitiken</w:t>
      </w:r>
      <w:r>
        <w:t xml:space="preserve"> förväntas</w:t>
      </w:r>
      <w:r w:rsidRPr="002672DE">
        <w:t xml:space="preserve"> bli mindre expansiv. </w:t>
      </w:r>
    </w:p>
    <w:p w14:paraId="1AA65FD3" w14:textId="587A4F26" w:rsidR="0067606D" w:rsidRPr="00917895" w:rsidRDefault="0067606D" w:rsidP="0067606D">
      <w:pPr>
        <w:pStyle w:val="Brdtextmedindrag"/>
      </w:pPr>
      <w:r>
        <w:t>I Danmark och Finland bedöms e</w:t>
      </w:r>
      <w:r w:rsidRPr="002672DE">
        <w:t xml:space="preserve">n </w:t>
      </w:r>
      <w:r>
        <w:t>dämpad</w:t>
      </w:r>
      <w:r w:rsidRPr="002672DE">
        <w:t xml:space="preserve"> omvärldsefterfrågan </w:t>
      </w:r>
      <w:r>
        <w:t>bidra till en konjunktur</w:t>
      </w:r>
      <w:r>
        <w:softHyphen/>
        <w:t>avmattning. Tillväxten bedöms vara i princip oförändrad i Danmark 2019 men något svagare i Finland. År 2020 mattas dock tillväxten av något</w:t>
      </w:r>
      <w:r w:rsidRPr="002672DE">
        <w:t xml:space="preserve"> </w:t>
      </w:r>
      <w:r>
        <w:t>i båda länderna</w:t>
      </w:r>
      <w:r w:rsidRPr="000E226B">
        <w:t>.</w:t>
      </w:r>
    </w:p>
    <w:p w14:paraId="73275931" w14:textId="256E7EEC" w:rsidR="0067606D" w:rsidRPr="00471E71" w:rsidRDefault="0067606D" w:rsidP="0067606D">
      <w:pPr>
        <w:pStyle w:val="Rubrik4utannumrering"/>
      </w:pPr>
      <w:r>
        <w:t>Blandade utsikter för framväxande ekonomier</w:t>
      </w:r>
    </w:p>
    <w:p w14:paraId="706D882D" w14:textId="259B5BD2" w:rsidR="0067606D" w:rsidRDefault="0067606D" w:rsidP="0067606D">
      <w:pPr>
        <w:pStyle w:val="Brdtext"/>
      </w:pPr>
      <w:r>
        <w:t xml:space="preserve">Den pågående </w:t>
      </w:r>
      <w:r w:rsidRPr="007B694A">
        <w:t xml:space="preserve">handelskonflikten </w:t>
      </w:r>
      <w:r>
        <w:t>mellan</w:t>
      </w:r>
      <w:r w:rsidRPr="007B694A">
        <w:t xml:space="preserve"> USA</w:t>
      </w:r>
      <w:r>
        <w:t xml:space="preserve"> och Kina</w:t>
      </w:r>
      <w:r w:rsidRPr="007B694A">
        <w:t xml:space="preserve"> har </w:t>
      </w:r>
      <w:r>
        <w:t>bidragit till</w:t>
      </w:r>
      <w:r w:rsidRPr="007B694A">
        <w:t xml:space="preserve"> en svagare utveckling i</w:t>
      </w:r>
      <w:r>
        <w:t xml:space="preserve">nom kinesisk </w:t>
      </w:r>
      <w:r w:rsidRPr="007B694A">
        <w:t xml:space="preserve">industri och detaljhandel. </w:t>
      </w:r>
      <w:r>
        <w:t>Effekterna av de införda tullarna börjar också synas i minskad handel mellan USA och Kina. Myndigheterna har sedan 2018 fört en mer expansiv finans- och penningpolitik för att stimulera ekonomin, bl.a. genom sänkta kassakrav för bankerna och ökade infrastruktur</w:t>
      </w:r>
      <w:r>
        <w:softHyphen/>
        <w:t>investeringar. Det har bidragit till att stabilisera tillväxten under första halvåret 2019, men kan också bidra till en riskfylld ökning av skuld</w:t>
      </w:r>
      <w:r w:rsidR="00493B47">
        <w:softHyphen/>
      </w:r>
      <w:r>
        <w:t xml:space="preserve">sättningen och finansiella obalanser. </w:t>
      </w:r>
      <w:r w:rsidRPr="007B694A">
        <w:t xml:space="preserve">Tillväxten bedöms </w:t>
      </w:r>
      <w:r>
        <w:t>sakta ned 2019 för att därefter avta ytterligare något 2020</w:t>
      </w:r>
      <w:r w:rsidRPr="007B694A">
        <w:t xml:space="preserve">. </w:t>
      </w:r>
      <w:r>
        <w:t xml:space="preserve">Det beror dels på den förhöjda handelsoron, dels på den fortsatta omställningen av kinesisk ekonomi från en </w:t>
      </w:r>
      <w:r>
        <w:t>export- och investeringsledd tillväxt till en tillväxt som i högre utsträckning drivs av privat konsumtion.</w:t>
      </w:r>
    </w:p>
    <w:p w14:paraId="6C442637" w14:textId="58EF3EEF" w:rsidR="0067606D" w:rsidRDefault="0067606D" w:rsidP="0067606D">
      <w:pPr>
        <w:pStyle w:val="Brdtextmedindrag"/>
      </w:pPr>
      <w:r>
        <w:t xml:space="preserve">I </w:t>
      </w:r>
      <w:r w:rsidRPr="007B694A">
        <w:t>Rys</w:t>
      </w:r>
      <w:r>
        <w:t>sland</w:t>
      </w:r>
      <w:r w:rsidRPr="007B694A">
        <w:t xml:space="preserve"> </w:t>
      </w:r>
      <w:r>
        <w:t>förväntas ett lågt oljepris, ekonomiska sanktioner och dämpad inhemsk efterfrågan hålla tillbaka tillväxten 2019 och i viss mån även 2020.</w:t>
      </w:r>
      <w:r w:rsidRPr="007B694A">
        <w:t xml:space="preserve"> </w:t>
      </w:r>
      <w:r>
        <w:t xml:space="preserve">I Brasilien fortsätter åter-hämtningen </w:t>
      </w:r>
      <w:r w:rsidRPr="007B694A">
        <w:t xml:space="preserve">efter den djupa lågkonjunkturen 2015 och 2016. </w:t>
      </w:r>
      <w:r>
        <w:t>Handelsoro och osäkerhet rör-ande om reformer för att säkerställa finansiell hållbarhet i pensionssystemet kommer att genomföras, bedöms hålla tillbaka tillväxten, som blir fortsatt måttlig 2019. Tillväxten bedöms stiga</w:t>
      </w:r>
      <w:r w:rsidRPr="007B694A">
        <w:t xml:space="preserve"> 2020</w:t>
      </w:r>
      <w:r>
        <w:t xml:space="preserve"> i takt med att den politiska osäkerheten avtar och inhemsk efterfrågan stärks</w:t>
      </w:r>
      <w:r w:rsidRPr="007B694A">
        <w:t>.</w:t>
      </w:r>
    </w:p>
    <w:p w14:paraId="4164E181" w14:textId="77777777" w:rsidR="0067606D" w:rsidRDefault="0067606D" w:rsidP="0067606D">
      <w:pPr>
        <w:pStyle w:val="Brdtext"/>
      </w:pPr>
    </w:p>
    <w:p w14:paraId="0D7AF901" w14:textId="58724C18" w:rsidR="0067606D" w:rsidRDefault="0067606D" w:rsidP="0067606D">
      <w:pPr>
        <w:pStyle w:val="TabellRubrik"/>
      </w:pPr>
      <w:bookmarkStart w:id="51" w:name="_Ref16248527"/>
      <w:bookmarkStart w:id="52" w:name="_Toc19298968"/>
      <w:bookmarkStart w:id="53" w:name="_Hlk17979692"/>
      <w:r>
        <w:lastRenderedPageBreak/>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4</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1</w:t>
      </w:r>
      <w:r>
        <w:rPr>
          <w:noProof/>
        </w:rPr>
        <w:fldChar w:fldCharType="end"/>
      </w:r>
      <w:bookmarkEnd w:id="51"/>
      <w:r>
        <w:rPr>
          <w:noProof/>
        </w:rPr>
        <w:tab/>
      </w:r>
      <w:r>
        <w:t>Nyckeltal</w:t>
      </w:r>
      <w:bookmarkEnd w:id="52"/>
    </w:p>
    <w:p w14:paraId="41AF59EE" w14:textId="31432B73" w:rsidR="0067606D" w:rsidRDefault="0067606D" w:rsidP="0067606D">
      <w:pPr>
        <w:pStyle w:val="TabellUnderrubrik"/>
      </w:pPr>
      <w:r w:rsidRPr="00BC0078">
        <w:t>Procentuell förändring om inte annat anges</w:t>
      </w:r>
      <w:r>
        <w:t>. Utfall 2018, prognos 2019–2022</w:t>
      </w:r>
    </w:p>
    <w:tbl>
      <w:tblPr>
        <w:tblStyle w:val="RKEgentabell"/>
        <w:tblW w:w="4368" w:type="dxa"/>
        <w:tblInd w:w="0" w:type="dxa"/>
        <w:tblLayout w:type="fixed"/>
        <w:tblLook w:val="0460" w:firstRow="1" w:lastRow="1" w:firstColumn="0" w:lastColumn="0" w:noHBand="0" w:noVBand="1"/>
      </w:tblPr>
      <w:tblGrid>
        <w:gridCol w:w="1946"/>
        <w:gridCol w:w="484"/>
        <w:gridCol w:w="484"/>
        <w:gridCol w:w="485"/>
        <w:gridCol w:w="484"/>
        <w:gridCol w:w="485"/>
      </w:tblGrid>
      <w:tr w:rsidR="0067606D" w14:paraId="1CD6CE09" w14:textId="77777777" w:rsidTr="0067606D">
        <w:trPr>
          <w:cnfStyle w:val="100000000000" w:firstRow="1" w:lastRow="0" w:firstColumn="0" w:lastColumn="0" w:oddVBand="0" w:evenVBand="0" w:oddHBand="0" w:evenHBand="0" w:firstRowFirstColumn="0" w:firstRowLastColumn="0" w:lastRowFirstColumn="0" w:lastRowLastColumn="0"/>
        </w:trPr>
        <w:tc>
          <w:tcPr>
            <w:tcW w:w="1946" w:type="dxa"/>
            <w:tcMar>
              <w:left w:w="0" w:type="dxa"/>
              <w:right w:w="0" w:type="dxa"/>
            </w:tcMar>
          </w:tcPr>
          <w:p w14:paraId="7F19CCA2" w14:textId="77777777" w:rsidR="0067606D" w:rsidRPr="00684A8D" w:rsidRDefault="0067606D" w:rsidP="0067606D">
            <w:pPr>
              <w:pStyle w:val="TabellHuvud"/>
              <w:keepNext/>
              <w:keepLines/>
              <w:jc w:val="left"/>
              <w:rPr>
                <w:sz w:val="16"/>
                <w:szCs w:val="16"/>
              </w:rPr>
            </w:pPr>
          </w:p>
        </w:tc>
        <w:tc>
          <w:tcPr>
            <w:tcW w:w="484" w:type="dxa"/>
          </w:tcPr>
          <w:p w14:paraId="1BCC6681" w14:textId="1CA12487" w:rsidR="0067606D" w:rsidRDefault="0067606D" w:rsidP="0067606D">
            <w:pPr>
              <w:pStyle w:val="TabellHuvud"/>
              <w:keepNext/>
              <w:keepLines/>
            </w:pPr>
            <w:r>
              <w:t>2018</w:t>
            </w:r>
          </w:p>
        </w:tc>
        <w:tc>
          <w:tcPr>
            <w:tcW w:w="484" w:type="dxa"/>
          </w:tcPr>
          <w:p w14:paraId="0B851BE3" w14:textId="274AFC94" w:rsidR="0067606D" w:rsidRDefault="0067606D" w:rsidP="0067606D">
            <w:pPr>
              <w:pStyle w:val="TabellHuvud"/>
              <w:keepNext/>
              <w:keepLines/>
            </w:pPr>
            <w:r>
              <w:t>2019</w:t>
            </w:r>
          </w:p>
        </w:tc>
        <w:tc>
          <w:tcPr>
            <w:tcW w:w="485" w:type="dxa"/>
          </w:tcPr>
          <w:p w14:paraId="0C8B8FB6" w14:textId="5EE2ABE2" w:rsidR="0067606D" w:rsidRDefault="0067606D" w:rsidP="0067606D">
            <w:pPr>
              <w:pStyle w:val="TabellHuvud"/>
              <w:keepNext/>
              <w:keepLines/>
            </w:pPr>
            <w:r>
              <w:t>2020</w:t>
            </w:r>
          </w:p>
        </w:tc>
        <w:tc>
          <w:tcPr>
            <w:tcW w:w="484" w:type="dxa"/>
          </w:tcPr>
          <w:p w14:paraId="6114EE17" w14:textId="59007369" w:rsidR="0067606D" w:rsidRDefault="0067606D" w:rsidP="0067606D">
            <w:pPr>
              <w:pStyle w:val="TabellHuvud"/>
              <w:keepNext/>
              <w:keepLines/>
            </w:pPr>
            <w:r>
              <w:t>2021</w:t>
            </w:r>
          </w:p>
        </w:tc>
        <w:tc>
          <w:tcPr>
            <w:tcW w:w="485" w:type="dxa"/>
          </w:tcPr>
          <w:p w14:paraId="7AFED24D" w14:textId="3A7A6D1A" w:rsidR="0067606D" w:rsidRDefault="0067606D" w:rsidP="0067606D">
            <w:pPr>
              <w:pStyle w:val="TabellHuvud"/>
              <w:keepNext/>
              <w:keepLines/>
            </w:pPr>
            <w:r>
              <w:t>2022</w:t>
            </w:r>
          </w:p>
        </w:tc>
      </w:tr>
      <w:tr w:rsidR="0067606D" w14:paraId="41E524C3" w14:textId="77777777" w:rsidTr="0067606D">
        <w:tc>
          <w:tcPr>
            <w:tcW w:w="1946" w:type="dxa"/>
            <w:tcBorders>
              <w:top w:val="single" w:sz="18" w:space="0" w:color="auto"/>
              <w:bottom w:val="single" w:sz="4" w:space="0" w:color="auto"/>
            </w:tcBorders>
            <w:tcMar>
              <w:left w:w="0" w:type="dxa"/>
              <w:right w:w="0" w:type="dxa"/>
            </w:tcMar>
            <w:vAlign w:val="bottom"/>
          </w:tcPr>
          <w:p w14:paraId="77AADEB2" w14:textId="20521E8A" w:rsidR="0067606D" w:rsidRDefault="0067606D" w:rsidP="0067606D">
            <w:pPr>
              <w:pStyle w:val="TabellRader"/>
              <w:keepNext/>
              <w:keepLines/>
              <w:jc w:val="left"/>
            </w:pPr>
            <w:r w:rsidRPr="00BD112F">
              <w:rPr>
                <w:b/>
              </w:rPr>
              <w:t>Internationella variabler</w:t>
            </w:r>
          </w:p>
        </w:tc>
        <w:tc>
          <w:tcPr>
            <w:tcW w:w="484" w:type="dxa"/>
            <w:tcBorders>
              <w:top w:val="single" w:sz="18" w:space="0" w:color="auto"/>
              <w:bottom w:val="single" w:sz="4" w:space="0" w:color="auto"/>
              <w:right w:val="nil"/>
            </w:tcBorders>
            <w:vAlign w:val="bottom"/>
          </w:tcPr>
          <w:p w14:paraId="712E520A" w14:textId="77777777" w:rsidR="0067606D" w:rsidRDefault="0067606D" w:rsidP="0067606D">
            <w:pPr>
              <w:pStyle w:val="TabellRader"/>
              <w:keepNext/>
              <w:keepLines/>
            </w:pPr>
          </w:p>
        </w:tc>
        <w:tc>
          <w:tcPr>
            <w:tcW w:w="484" w:type="dxa"/>
            <w:tcBorders>
              <w:top w:val="single" w:sz="18" w:space="0" w:color="auto"/>
              <w:left w:val="nil"/>
              <w:bottom w:val="single" w:sz="4" w:space="0" w:color="auto"/>
              <w:right w:val="nil"/>
            </w:tcBorders>
            <w:vAlign w:val="bottom"/>
          </w:tcPr>
          <w:p w14:paraId="190E41BF" w14:textId="77777777" w:rsidR="0067606D" w:rsidRDefault="0067606D" w:rsidP="0067606D">
            <w:pPr>
              <w:pStyle w:val="TabellRader"/>
              <w:keepNext/>
              <w:keepLines/>
            </w:pPr>
          </w:p>
        </w:tc>
        <w:tc>
          <w:tcPr>
            <w:tcW w:w="485" w:type="dxa"/>
            <w:tcBorders>
              <w:top w:val="single" w:sz="18" w:space="0" w:color="auto"/>
              <w:left w:val="nil"/>
              <w:bottom w:val="single" w:sz="4" w:space="0" w:color="auto"/>
            </w:tcBorders>
            <w:vAlign w:val="bottom"/>
          </w:tcPr>
          <w:p w14:paraId="52FCF675" w14:textId="77777777" w:rsidR="0067606D" w:rsidRDefault="0067606D" w:rsidP="0067606D">
            <w:pPr>
              <w:pStyle w:val="TabellRader"/>
              <w:keepNext/>
              <w:keepLines/>
            </w:pPr>
          </w:p>
        </w:tc>
        <w:tc>
          <w:tcPr>
            <w:tcW w:w="484" w:type="dxa"/>
            <w:tcBorders>
              <w:top w:val="single" w:sz="18" w:space="0" w:color="auto"/>
              <w:bottom w:val="single" w:sz="4" w:space="0" w:color="auto"/>
            </w:tcBorders>
            <w:vAlign w:val="bottom"/>
          </w:tcPr>
          <w:p w14:paraId="4D87B793" w14:textId="77777777" w:rsidR="0067606D" w:rsidRDefault="0067606D" w:rsidP="0067606D">
            <w:pPr>
              <w:pStyle w:val="TabellRader"/>
              <w:keepNext/>
              <w:keepLines/>
            </w:pPr>
          </w:p>
        </w:tc>
        <w:tc>
          <w:tcPr>
            <w:tcW w:w="485" w:type="dxa"/>
            <w:tcBorders>
              <w:top w:val="single" w:sz="18" w:space="0" w:color="auto"/>
              <w:bottom w:val="single" w:sz="4" w:space="0" w:color="auto"/>
            </w:tcBorders>
            <w:vAlign w:val="bottom"/>
          </w:tcPr>
          <w:p w14:paraId="6A9A70C5" w14:textId="77777777" w:rsidR="0067606D" w:rsidRDefault="0067606D" w:rsidP="0067606D">
            <w:pPr>
              <w:pStyle w:val="TabellRader"/>
              <w:keepNext/>
              <w:keepLines/>
            </w:pPr>
          </w:p>
        </w:tc>
      </w:tr>
      <w:tr w:rsidR="0067606D" w14:paraId="613B5C39" w14:textId="0D0D6925" w:rsidTr="0067606D">
        <w:tc>
          <w:tcPr>
            <w:tcW w:w="1946" w:type="dxa"/>
            <w:tcBorders>
              <w:top w:val="single" w:sz="4" w:space="0" w:color="auto"/>
              <w:bottom w:val="nil"/>
            </w:tcBorders>
            <w:tcMar>
              <w:left w:w="0" w:type="dxa"/>
              <w:right w:w="0" w:type="dxa"/>
            </w:tcMar>
            <w:vAlign w:val="bottom"/>
          </w:tcPr>
          <w:p w14:paraId="0EC01599" w14:textId="2D434C19" w:rsidR="0067606D" w:rsidRDefault="0067606D" w:rsidP="0067606D">
            <w:pPr>
              <w:pStyle w:val="TabellRader"/>
              <w:keepNext/>
              <w:keepLines/>
              <w:jc w:val="left"/>
            </w:pPr>
            <w:r>
              <w:t>BNP, euroområdet</w:t>
            </w:r>
          </w:p>
        </w:tc>
        <w:tc>
          <w:tcPr>
            <w:tcW w:w="484" w:type="dxa"/>
            <w:tcBorders>
              <w:top w:val="nil"/>
              <w:left w:val="nil"/>
              <w:bottom w:val="nil"/>
              <w:right w:val="nil"/>
            </w:tcBorders>
            <w:shd w:val="clear" w:color="auto" w:fill="auto"/>
            <w:vAlign w:val="bottom"/>
          </w:tcPr>
          <w:p w14:paraId="7A09505E" w14:textId="25B29E56" w:rsidR="0067606D" w:rsidRPr="00221FA4" w:rsidRDefault="0067606D" w:rsidP="0067606D">
            <w:pPr>
              <w:pStyle w:val="TabellRader"/>
              <w:keepNext/>
              <w:keepLines/>
              <w:rPr>
                <w:rFonts w:ascii="Trade Gothic LT Std Cn" w:hAnsi="Trade Gothic LT Std Cn" w:cs="Calibri"/>
                <w:color w:val="000000"/>
                <w:szCs w:val="22"/>
              </w:rPr>
            </w:pPr>
            <w:r w:rsidRPr="00044A87">
              <w:rPr>
                <w:rFonts w:ascii="Trade Gothic LT Std Cn" w:hAnsi="Trade Gothic LT Std Cn" w:cs="Calibri"/>
                <w:color w:val="000000"/>
                <w:szCs w:val="22"/>
              </w:rPr>
              <w:t>1,9</w:t>
            </w:r>
          </w:p>
        </w:tc>
        <w:tc>
          <w:tcPr>
            <w:tcW w:w="484" w:type="dxa"/>
            <w:tcBorders>
              <w:top w:val="nil"/>
              <w:left w:val="nil"/>
              <w:bottom w:val="nil"/>
              <w:right w:val="nil"/>
            </w:tcBorders>
            <w:shd w:val="clear" w:color="auto" w:fill="auto"/>
            <w:vAlign w:val="bottom"/>
          </w:tcPr>
          <w:p w14:paraId="525D126B" w14:textId="19C42EB5" w:rsidR="0067606D" w:rsidRPr="00044A87" w:rsidRDefault="0067606D" w:rsidP="0067606D">
            <w:pPr>
              <w:pStyle w:val="TabellRader"/>
              <w:keepNext/>
              <w:keepLines/>
              <w:rPr>
                <w:rFonts w:ascii="Trade Gothic LT Std Cn" w:hAnsi="Trade Gothic LT Std Cn" w:cs="Calibri"/>
                <w:color w:val="000000"/>
                <w:szCs w:val="22"/>
              </w:rPr>
            </w:pPr>
            <w:r w:rsidRPr="00044A87">
              <w:rPr>
                <w:rFonts w:ascii="Trade Gothic LT Std Cn" w:hAnsi="Trade Gothic LT Std Cn" w:cs="Calibri"/>
                <w:color w:val="000000"/>
                <w:szCs w:val="22"/>
              </w:rPr>
              <w:t>1,2</w:t>
            </w:r>
          </w:p>
        </w:tc>
        <w:tc>
          <w:tcPr>
            <w:tcW w:w="485" w:type="dxa"/>
            <w:tcBorders>
              <w:top w:val="nil"/>
              <w:left w:val="nil"/>
              <w:bottom w:val="nil"/>
              <w:right w:val="nil"/>
            </w:tcBorders>
            <w:shd w:val="clear" w:color="auto" w:fill="auto"/>
            <w:vAlign w:val="bottom"/>
          </w:tcPr>
          <w:p w14:paraId="57987ED7" w14:textId="47A64E08" w:rsidR="0067606D" w:rsidRPr="00044A87" w:rsidRDefault="0067606D" w:rsidP="0067606D">
            <w:pPr>
              <w:pStyle w:val="TabellRader"/>
              <w:keepNext/>
              <w:keepLines/>
              <w:rPr>
                <w:rFonts w:ascii="Trade Gothic LT Std Cn" w:hAnsi="Trade Gothic LT Std Cn" w:cs="Calibri"/>
                <w:color w:val="000000"/>
                <w:szCs w:val="22"/>
              </w:rPr>
            </w:pPr>
            <w:r w:rsidRPr="00044A87">
              <w:rPr>
                <w:rFonts w:ascii="Trade Gothic LT Std Cn" w:hAnsi="Trade Gothic LT Std Cn" w:cs="Calibri"/>
                <w:color w:val="000000"/>
                <w:szCs w:val="22"/>
              </w:rPr>
              <w:t>1,</w:t>
            </w:r>
            <w:r w:rsidRPr="00221FA4">
              <w:rPr>
                <w:rFonts w:ascii="Trade Gothic LT Std Cn" w:hAnsi="Trade Gothic LT Std Cn" w:cs="Calibri"/>
                <w:color w:val="000000"/>
                <w:szCs w:val="22"/>
              </w:rPr>
              <w:t>3</w:t>
            </w:r>
          </w:p>
        </w:tc>
        <w:tc>
          <w:tcPr>
            <w:tcW w:w="484" w:type="dxa"/>
            <w:tcBorders>
              <w:top w:val="nil"/>
              <w:left w:val="nil"/>
              <w:bottom w:val="nil"/>
              <w:right w:val="nil"/>
            </w:tcBorders>
            <w:shd w:val="clear" w:color="auto" w:fill="auto"/>
            <w:vAlign w:val="bottom"/>
          </w:tcPr>
          <w:p w14:paraId="1046F47F" w14:textId="4234B40A" w:rsidR="0067606D" w:rsidRPr="00044A87" w:rsidRDefault="0067606D" w:rsidP="0067606D">
            <w:pPr>
              <w:pStyle w:val="TabellRader"/>
              <w:keepNext/>
              <w:keepLines/>
              <w:rPr>
                <w:rFonts w:ascii="Trade Gothic LT Std Cn" w:hAnsi="Trade Gothic LT Std Cn" w:cs="Calibri"/>
                <w:color w:val="000000"/>
                <w:szCs w:val="22"/>
              </w:rPr>
            </w:pPr>
            <w:r w:rsidRPr="00044A87">
              <w:rPr>
                <w:rFonts w:ascii="Trade Gothic LT Std Cn" w:hAnsi="Trade Gothic LT Std Cn" w:cs="Calibri"/>
                <w:color w:val="000000"/>
                <w:szCs w:val="22"/>
              </w:rPr>
              <w:t>1,5</w:t>
            </w:r>
          </w:p>
        </w:tc>
        <w:tc>
          <w:tcPr>
            <w:tcW w:w="485" w:type="dxa"/>
            <w:tcBorders>
              <w:top w:val="nil"/>
              <w:left w:val="nil"/>
              <w:bottom w:val="nil"/>
              <w:right w:val="nil"/>
            </w:tcBorders>
            <w:shd w:val="clear" w:color="auto" w:fill="auto"/>
            <w:vAlign w:val="bottom"/>
          </w:tcPr>
          <w:p w14:paraId="0D1E5F51" w14:textId="400D256C" w:rsidR="0067606D" w:rsidRPr="00044A87" w:rsidRDefault="0067606D" w:rsidP="0067606D">
            <w:pPr>
              <w:pStyle w:val="TabellRader"/>
              <w:keepNext/>
              <w:keepLines/>
              <w:rPr>
                <w:rFonts w:ascii="Trade Gothic LT Std Cn" w:hAnsi="Trade Gothic LT Std Cn" w:cs="Calibri"/>
                <w:color w:val="000000"/>
                <w:szCs w:val="22"/>
              </w:rPr>
            </w:pPr>
            <w:r w:rsidRPr="00044A87">
              <w:rPr>
                <w:rFonts w:ascii="Trade Gothic LT Std Cn" w:hAnsi="Trade Gothic LT Std Cn" w:cs="Calibri"/>
                <w:color w:val="000000"/>
                <w:szCs w:val="22"/>
              </w:rPr>
              <w:t>1,</w:t>
            </w:r>
            <w:r w:rsidRPr="00221FA4">
              <w:rPr>
                <w:rFonts w:ascii="Trade Gothic LT Std Cn" w:hAnsi="Trade Gothic LT Std Cn" w:cs="Calibri"/>
                <w:color w:val="000000"/>
                <w:szCs w:val="22"/>
              </w:rPr>
              <w:t>5</w:t>
            </w:r>
          </w:p>
        </w:tc>
      </w:tr>
      <w:tr w:rsidR="0067606D" w14:paraId="1F858138" w14:textId="68A5154D" w:rsidTr="0067606D">
        <w:tc>
          <w:tcPr>
            <w:tcW w:w="1946" w:type="dxa"/>
            <w:tcBorders>
              <w:top w:val="nil"/>
              <w:bottom w:val="nil"/>
            </w:tcBorders>
            <w:tcMar>
              <w:left w:w="0" w:type="dxa"/>
              <w:right w:w="0" w:type="dxa"/>
            </w:tcMar>
            <w:vAlign w:val="bottom"/>
          </w:tcPr>
          <w:p w14:paraId="3D4DE095" w14:textId="09CB1C59" w:rsidR="0067606D" w:rsidRDefault="0067606D" w:rsidP="0067606D">
            <w:pPr>
              <w:pStyle w:val="TabellRader"/>
              <w:keepNext/>
              <w:keepLines/>
              <w:jc w:val="left"/>
            </w:pPr>
            <w:r>
              <w:t>BNP, Storbritannien</w:t>
            </w:r>
          </w:p>
        </w:tc>
        <w:tc>
          <w:tcPr>
            <w:tcW w:w="484" w:type="dxa"/>
            <w:tcBorders>
              <w:top w:val="nil"/>
              <w:left w:val="nil"/>
              <w:bottom w:val="nil"/>
              <w:right w:val="nil"/>
            </w:tcBorders>
            <w:shd w:val="clear" w:color="auto" w:fill="auto"/>
            <w:vAlign w:val="bottom"/>
          </w:tcPr>
          <w:p w14:paraId="6FAD80DA" w14:textId="5F49E8EA" w:rsidR="0067606D" w:rsidRPr="00044A87" w:rsidRDefault="0067606D" w:rsidP="0067606D">
            <w:pPr>
              <w:pStyle w:val="TabellRader"/>
              <w:keepNext/>
              <w:keepLines/>
              <w:rPr>
                <w:rFonts w:ascii="Trade Gothic LT Std Cn" w:hAnsi="Trade Gothic LT Std Cn" w:cs="Calibri"/>
                <w:color w:val="000000"/>
                <w:szCs w:val="22"/>
              </w:rPr>
            </w:pPr>
            <w:r w:rsidRPr="00044A87">
              <w:rPr>
                <w:rFonts w:ascii="Trade Gothic LT Std Cn" w:hAnsi="Trade Gothic LT Std Cn" w:cs="Calibri"/>
                <w:color w:val="000000"/>
                <w:szCs w:val="22"/>
              </w:rPr>
              <w:t>1,4</w:t>
            </w:r>
          </w:p>
        </w:tc>
        <w:tc>
          <w:tcPr>
            <w:tcW w:w="484" w:type="dxa"/>
            <w:tcBorders>
              <w:top w:val="nil"/>
              <w:left w:val="nil"/>
              <w:bottom w:val="nil"/>
              <w:right w:val="nil"/>
            </w:tcBorders>
            <w:shd w:val="clear" w:color="auto" w:fill="auto"/>
            <w:vAlign w:val="bottom"/>
          </w:tcPr>
          <w:p w14:paraId="6E352B65" w14:textId="156C14CB" w:rsidR="0067606D" w:rsidRPr="00044A87" w:rsidRDefault="0067606D" w:rsidP="0067606D">
            <w:pPr>
              <w:pStyle w:val="TabellRader"/>
              <w:keepNext/>
              <w:keepLines/>
              <w:rPr>
                <w:rFonts w:ascii="Trade Gothic LT Std Cn" w:hAnsi="Trade Gothic LT Std Cn" w:cs="Calibri"/>
                <w:color w:val="000000"/>
                <w:szCs w:val="22"/>
              </w:rPr>
            </w:pPr>
            <w:r w:rsidRPr="00044A87">
              <w:rPr>
                <w:rFonts w:ascii="Trade Gothic LT Std Cn" w:hAnsi="Trade Gothic LT Std Cn" w:cs="Calibri"/>
                <w:color w:val="000000"/>
                <w:szCs w:val="22"/>
              </w:rPr>
              <w:t>1,</w:t>
            </w:r>
            <w:r w:rsidRPr="00221FA4">
              <w:rPr>
                <w:rFonts w:ascii="Trade Gothic LT Std Cn" w:hAnsi="Trade Gothic LT Std Cn" w:cs="Calibri"/>
                <w:color w:val="000000"/>
                <w:szCs w:val="22"/>
              </w:rPr>
              <w:t>3</w:t>
            </w:r>
          </w:p>
        </w:tc>
        <w:tc>
          <w:tcPr>
            <w:tcW w:w="485" w:type="dxa"/>
            <w:tcBorders>
              <w:top w:val="nil"/>
              <w:left w:val="nil"/>
              <w:bottom w:val="nil"/>
              <w:right w:val="nil"/>
            </w:tcBorders>
            <w:shd w:val="clear" w:color="auto" w:fill="auto"/>
            <w:vAlign w:val="bottom"/>
          </w:tcPr>
          <w:p w14:paraId="08CEB9CE" w14:textId="6CE1A65F" w:rsidR="0067606D" w:rsidRPr="00044A87" w:rsidRDefault="0067606D" w:rsidP="0067606D">
            <w:pPr>
              <w:pStyle w:val="TabellRader"/>
              <w:keepNext/>
              <w:keepLines/>
              <w:rPr>
                <w:rFonts w:ascii="Trade Gothic LT Std Cn" w:hAnsi="Trade Gothic LT Std Cn" w:cs="Calibri"/>
                <w:color w:val="000000"/>
                <w:szCs w:val="22"/>
              </w:rPr>
            </w:pPr>
            <w:r w:rsidRPr="00044A87">
              <w:rPr>
                <w:rFonts w:ascii="Trade Gothic LT Std Cn" w:hAnsi="Trade Gothic LT Std Cn" w:cs="Calibri"/>
                <w:color w:val="000000"/>
                <w:szCs w:val="22"/>
              </w:rPr>
              <w:t>1,</w:t>
            </w:r>
            <w:r w:rsidRPr="00221FA4">
              <w:rPr>
                <w:rFonts w:ascii="Trade Gothic LT Std Cn" w:hAnsi="Trade Gothic LT Std Cn" w:cs="Calibri"/>
                <w:color w:val="000000"/>
                <w:szCs w:val="22"/>
              </w:rPr>
              <w:t>3</w:t>
            </w:r>
          </w:p>
        </w:tc>
        <w:tc>
          <w:tcPr>
            <w:tcW w:w="484" w:type="dxa"/>
            <w:tcBorders>
              <w:top w:val="nil"/>
              <w:left w:val="nil"/>
              <w:bottom w:val="nil"/>
              <w:right w:val="nil"/>
            </w:tcBorders>
            <w:shd w:val="clear" w:color="auto" w:fill="auto"/>
            <w:vAlign w:val="bottom"/>
          </w:tcPr>
          <w:p w14:paraId="7DBACDE7" w14:textId="6B6F7A17" w:rsidR="0067606D" w:rsidRPr="00044A87" w:rsidRDefault="0067606D" w:rsidP="0067606D">
            <w:pPr>
              <w:pStyle w:val="TabellRader"/>
              <w:keepNext/>
              <w:keepLines/>
              <w:rPr>
                <w:rFonts w:ascii="Trade Gothic LT Std Cn" w:hAnsi="Trade Gothic LT Std Cn" w:cs="Calibri"/>
                <w:color w:val="000000"/>
                <w:szCs w:val="22"/>
              </w:rPr>
            </w:pPr>
            <w:r w:rsidRPr="00044A87">
              <w:rPr>
                <w:rFonts w:ascii="Trade Gothic LT Std Cn" w:hAnsi="Trade Gothic LT Std Cn" w:cs="Calibri"/>
                <w:color w:val="000000"/>
                <w:szCs w:val="22"/>
              </w:rPr>
              <w:t>1,8</w:t>
            </w:r>
          </w:p>
        </w:tc>
        <w:tc>
          <w:tcPr>
            <w:tcW w:w="485" w:type="dxa"/>
            <w:tcBorders>
              <w:top w:val="nil"/>
              <w:left w:val="nil"/>
              <w:bottom w:val="nil"/>
              <w:right w:val="nil"/>
            </w:tcBorders>
            <w:shd w:val="clear" w:color="auto" w:fill="auto"/>
            <w:vAlign w:val="bottom"/>
          </w:tcPr>
          <w:p w14:paraId="027A0E5C" w14:textId="0CA3AAAA" w:rsidR="0067606D" w:rsidRPr="00044A87" w:rsidRDefault="0067606D" w:rsidP="0067606D">
            <w:pPr>
              <w:pStyle w:val="TabellRader"/>
              <w:keepNext/>
              <w:keepLines/>
              <w:rPr>
                <w:rFonts w:ascii="Trade Gothic LT Std Cn" w:hAnsi="Trade Gothic LT Std Cn" w:cs="Calibri"/>
                <w:color w:val="000000"/>
                <w:szCs w:val="22"/>
              </w:rPr>
            </w:pPr>
            <w:r w:rsidRPr="00044A87">
              <w:rPr>
                <w:rFonts w:ascii="Trade Gothic LT Std Cn" w:hAnsi="Trade Gothic LT Std Cn" w:cs="Calibri"/>
                <w:color w:val="000000"/>
                <w:szCs w:val="22"/>
              </w:rPr>
              <w:t>1,</w:t>
            </w:r>
            <w:r w:rsidRPr="00221FA4">
              <w:rPr>
                <w:rFonts w:ascii="Trade Gothic LT Std Cn" w:hAnsi="Trade Gothic LT Std Cn" w:cs="Calibri"/>
                <w:color w:val="000000"/>
                <w:szCs w:val="22"/>
              </w:rPr>
              <w:t>7</w:t>
            </w:r>
          </w:p>
        </w:tc>
      </w:tr>
      <w:tr w:rsidR="0067606D" w14:paraId="116906B3" w14:textId="07FEF804" w:rsidTr="0067606D">
        <w:tc>
          <w:tcPr>
            <w:tcW w:w="1946" w:type="dxa"/>
            <w:tcBorders>
              <w:top w:val="nil"/>
              <w:bottom w:val="nil"/>
            </w:tcBorders>
            <w:tcMar>
              <w:left w:w="0" w:type="dxa"/>
              <w:right w:w="0" w:type="dxa"/>
            </w:tcMar>
            <w:vAlign w:val="bottom"/>
          </w:tcPr>
          <w:p w14:paraId="5FBAF1C0" w14:textId="500B3DD3" w:rsidR="0067606D" w:rsidRDefault="0067606D" w:rsidP="0067606D">
            <w:pPr>
              <w:pStyle w:val="TabellRader"/>
              <w:keepNext/>
              <w:keepLines/>
              <w:jc w:val="left"/>
            </w:pPr>
            <w:r>
              <w:t>BNP, USA</w:t>
            </w:r>
          </w:p>
        </w:tc>
        <w:tc>
          <w:tcPr>
            <w:tcW w:w="484" w:type="dxa"/>
            <w:tcBorders>
              <w:top w:val="nil"/>
              <w:left w:val="nil"/>
              <w:bottom w:val="nil"/>
              <w:right w:val="nil"/>
            </w:tcBorders>
            <w:shd w:val="clear" w:color="auto" w:fill="auto"/>
            <w:vAlign w:val="bottom"/>
          </w:tcPr>
          <w:p w14:paraId="21D92A45" w14:textId="3BBE2A49" w:rsidR="0067606D" w:rsidRPr="00044A87" w:rsidRDefault="0067606D" w:rsidP="0067606D">
            <w:pPr>
              <w:pStyle w:val="TabellRader"/>
              <w:keepNext/>
              <w:keepLines/>
              <w:rPr>
                <w:rFonts w:ascii="Trade Gothic LT Std Cn" w:hAnsi="Trade Gothic LT Std Cn" w:cs="Calibri"/>
                <w:color w:val="000000"/>
                <w:szCs w:val="22"/>
              </w:rPr>
            </w:pPr>
            <w:r w:rsidRPr="00044A87">
              <w:rPr>
                <w:rFonts w:ascii="Trade Gothic LT Std Cn" w:hAnsi="Trade Gothic LT Std Cn" w:cs="Calibri"/>
                <w:color w:val="000000"/>
                <w:szCs w:val="22"/>
              </w:rPr>
              <w:t>2,9</w:t>
            </w:r>
          </w:p>
        </w:tc>
        <w:tc>
          <w:tcPr>
            <w:tcW w:w="484" w:type="dxa"/>
            <w:tcBorders>
              <w:top w:val="nil"/>
              <w:left w:val="nil"/>
              <w:bottom w:val="nil"/>
              <w:right w:val="nil"/>
            </w:tcBorders>
            <w:shd w:val="clear" w:color="auto" w:fill="auto"/>
            <w:vAlign w:val="bottom"/>
          </w:tcPr>
          <w:p w14:paraId="2337528A" w14:textId="1D7C3D90" w:rsidR="0067606D" w:rsidRPr="00044A87" w:rsidRDefault="0067606D" w:rsidP="0067606D">
            <w:pPr>
              <w:pStyle w:val="TabellRader"/>
              <w:keepNext/>
              <w:keepLines/>
              <w:rPr>
                <w:rFonts w:ascii="Trade Gothic LT Std Cn" w:hAnsi="Trade Gothic LT Std Cn" w:cs="Calibri"/>
                <w:color w:val="000000"/>
                <w:szCs w:val="22"/>
              </w:rPr>
            </w:pPr>
            <w:r w:rsidRPr="00044A87">
              <w:rPr>
                <w:rFonts w:ascii="Trade Gothic LT Std Cn" w:hAnsi="Trade Gothic LT Std Cn" w:cs="Calibri"/>
                <w:color w:val="000000"/>
                <w:szCs w:val="22"/>
              </w:rPr>
              <w:t>2,3</w:t>
            </w:r>
          </w:p>
        </w:tc>
        <w:tc>
          <w:tcPr>
            <w:tcW w:w="485" w:type="dxa"/>
            <w:tcBorders>
              <w:top w:val="nil"/>
              <w:left w:val="nil"/>
              <w:bottom w:val="nil"/>
              <w:right w:val="nil"/>
            </w:tcBorders>
            <w:shd w:val="clear" w:color="auto" w:fill="auto"/>
            <w:vAlign w:val="bottom"/>
          </w:tcPr>
          <w:p w14:paraId="1C6637D3" w14:textId="71CEAF42" w:rsidR="0067606D" w:rsidRPr="00044A87" w:rsidRDefault="0067606D" w:rsidP="0067606D">
            <w:pPr>
              <w:pStyle w:val="TabellRader"/>
              <w:keepNext/>
              <w:keepLines/>
              <w:rPr>
                <w:rFonts w:ascii="Trade Gothic LT Std Cn" w:hAnsi="Trade Gothic LT Std Cn" w:cs="Calibri"/>
                <w:color w:val="000000"/>
                <w:szCs w:val="22"/>
              </w:rPr>
            </w:pPr>
            <w:r w:rsidRPr="00044A87">
              <w:rPr>
                <w:rFonts w:ascii="Trade Gothic LT Std Cn" w:hAnsi="Trade Gothic LT Std Cn" w:cs="Calibri"/>
                <w:color w:val="000000"/>
                <w:szCs w:val="22"/>
              </w:rPr>
              <w:t>1,7</w:t>
            </w:r>
          </w:p>
        </w:tc>
        <w:tc>
          <w:tcPr>
            <w:tcW w:w="484" w:type="dxa"/>
            <w:tcBorders>
              <w:top w:val="nil"/>
              <w:left w:val="nil"/>
              <w:bottom w:val="nil"/>
              <w:right w:val="nil"/>
            </w:tcBorders>
            <w:shd w:val="clear" w:color="auto" w:fill="auto"/>
            <w:vAlign w:val="bottom"/>
          </w:tcPr>
          <w:p w14:paraId="18785C44" w14:textId="573EE4EE" w:rsidR="0067606D" w:rsidRPr="00044A87" w:rsidRDefault="0067606D" w:rsidP="0067606D">
            <w:pPr>
              <w:pStyle w:val="TabellRader"/>
              <w:keepNext/>
              <w:keepLines/>
              <w:rPr>
                <w:rFonts w:ascii="Trade Gothic LT Std Cn" w:hAnsi="Trade Gothic LT Std Cn" w:cs="Calibri"/>
                <w:color w:val="000000"/>
                <w:szCs w:val="22"/>
              </w:rPr>
            </w:pPr>
            <w:r w:rsidRPr="00044A87">
              <w:rPr>
                <w:rFonts w:ascii="Trade Gothic LT Std Cn" w:hAnsi="Trade Gothic LT Std Cn" w:cs="Calibri"/>
                <w:color w:val="000000"/>
                <w:szCs w:val="22"/>
              </w:rPr>
              <w:t>1,5</w:t>
            </w:r>
          </w:p>
        </w:tc>
        <w:tc>
          <w:tcPr>
            <w:tcW w:w="485" w:type="dxa"/>
            <w:tcBorders>
              <w:top w:val="nil"/>
              <w:left w:val="nil"/>
              <w:bottom w:val="nil"/>
              <w:right w:val="nil"/>
            </w:tcBorders>
            <w:shd w:val="clear" w:color="auto" w:fill="auto"/>
            <w:vAlign w:val="bottom"/>
          </w:tcPr>
          <w:p w14:paraId="5C786289" w14:textId="399538B0"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1,</w:t>
            </w:r>
            <w:r w:rsidRPr="00221FA4">
              <w:rPr>
                <w:rFonts w:ascii="Trade Gothic LT Std Cn" w:hAnsi="Trade Gothic LT Std Cn" w:cs="Calibri"/>
                <w:color w:val="000000"/>
                <w:szCs w:val="22"/>
              </w:rPr>
              <w:t>6</w:t>
            </w:r>
          </w:p>
        </w:tc>
      </w:tr>
      <w:tr w:rsidR="0067606D" w14:paraId="5C41EDD2" w14:textId="1CDC3516" w:rsidTr="0067606D">
        <w:tc>
          <w:tcPr>
            <w:tcW w:w="1946" w:type="dxa"/>
            <w:tcBorders>
              <w:top w:val="nil"/>
              <w:bottom w:val="nil"/>
            </w:tcBorders>
            <w:tcMar>
              <w:left w:w="0" w:type="dxa"/>
              <w:right w:w="0" w:type="dxa"/>
            </w:tcMar>
            <w:vAlign w:val="bottom"/>
          </w:tcPr>
          <w:p w14:paraId="0532CE35" w14:textId="5A4FAA08" w:rsidR="0067606D" w:rsidRDefault="0067606D" w:rsidP="0067606D">
            <w:pPr>
              <w:pStyle w:val="TabellRader"/>
              <w:keepNext/>
              <w:keepLines/>
              <w:jc w:val="left"/>
            </w:pPr>
            <w:r>
              <w:t>BNP, Kina</w:t>
            </w:r>
          </w:p>
        </w:tc>
        <w:tc>
          <w:tcPr>
            <w:tcW w:w="484" w:type="dxa"/>
            <w:tcBorders>
              <w:top w:val="nil"/>
              <w:left w:val="nil"/>
              <w:bottom w:val="nil"/>
              <w:right w:val="nil"/>
            </w:tcBorders>
            <w:shd w:val="clear" w:color="auto" w:fill="auto"/>
            <w:vAlign w:val="bottom"/>
          </w:tcPr>
          <w:p w14:paraId="091D7E2E" w14:textId="7466E531"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6,6</w:t>
            </w:r>
          </w:p>
        </w:tc>
        <w:tc>
          <w:tcPr>
            <w:tcW w:w="484" w:type="dxa"/>
            <w:tcBorders>
              <w:top w:val="nil"/>
              <w:left w:val="nil"/>
              <w:bottom w:val="nil"/>
              <w:right w:val="nil"/>
            </w:tcBorders>
            <w:shd w:val="clear" w:color="auto" w:fill="auto"/>
            <w:vAlign w:val="bottom"/>
          </w:tcPr>
          <w:p w14:paraId="4B7E63A8" w14:textId="2E950EF1"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6,1</w:t>
            </w:r>
          </w:p>
        </w:tc>
        <w:tc>
          <w:tcPr>
            <w:tcW w:w="485" w:type="dxa"/>
            <w:tcBorders>
              <w:top w:val="nil"/>
              <w:left w:val="nil"/>
              <w:bottom w:val="nil"/>
              <w:right w:val="nil"/>
            </w:tcBorders>
            <w:shd w:val="clear" w:color="auto" w:fill="auto"/>
            <w:vAlign w:val="bottom"/>
          </w:tcPr>
          <w:p w14:paraId="4AC1FFAB" w14:textId="4CC8D6B9"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5,</w:t>
            </w:r>
            <w:r w:rsidRPr="00221FA4">
              <w:rPr>
                <w:rFonts w:ascii="Trade Gothic LT Std Cn" w:hAnsi="Trade Gothic LT Std Cn" w:cs="Calibri"/>
                <w:color w:val="000000"/>
                <w:szCs w:val="22"/>
              </w:rPr>
              <w:t>7</w:t>
            </w:r>
          </w:p>
        </w:tc>
        <w:tc>
          <w:tcPr>
            <w:tcW w:w="484" w:type="dxa"/>
            <w:tcBorders>
              <w:top w:val="nil"/>
              <w:left w:val="nil"/>
              <w:bottom w:val="nil"/>
              <w:right w:val="nil"/>
            </w:tcBorders>
            <w:shd w:val="clear" w:color="auto" w:fill="auto"/>
            <w:vAlign w:val="bottom"/>
          </w:tcPr>
          <w:p w14:paraId="0F7A2295" w14:textId="362703BC"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5,7</w:t>
            </w:r>
          </w:p>
        </w:tc>
        <w:tc>
          <w:tcPr>
            <w:tcW w:w="485" w:type="dxa"/>
            <w:tcBorders>
              <w:top w:val="nil"/>
              <w:left w:val="nil"/>
              <w:bottom w:val="nil"/>
              <w:right w:val="nil"/>
            </w:tcBorders>
            <w:shd w:val="clear" w:color="auto" w:fill="auto"/>
            <w:vAlign w:val="bottom"/>
          </w:tcPr>
          <w:p w14:paraId="5B8D7157" w14:textId="1BDE5A1C"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5,</w:t>
            </w:r>
            <w:r w:rsidRPr="00221FA4">
              <w:rPr>
                <w:rFonts w:ascii="Trade Gothic LT Std Cn" w:hAnsi="Trade Gothic LT Std Cn" w:cs="Calibri"/>
                <w:color w:val="000000"/>
                <w:szCs w:val="22"/>
              </w:rPr>
              <w:t>6</w:t>
            </w:r>
          </w:p>
        </w:tc>
      </w:tr>
      <w:tr w:rsidR="0067606D" w14:paraId="7FB3C0A6" w14:textId="0B3BDDCB" w:rsidTr="0067606D">
        <w:tc>
          <w:tcPr>
            <w:tcW w:w="1946" w:type="dxa"/>
            <w:tcBorders>
              <w:top w:val="nil"/>
              <w:bottom w:val="nil"/>
            </w:tcBorders>
            <w:tcMar>
              <w:left w:w="0" w:type="dxa"/>
              <w:right w:w="0" w:type="dxa"/>
            </w:tcMar>
            <w:vAlign w:val="bottom"/>
          </w:tcPr>
          <w:p w14:paraId="684D7B9C" w14:textId="3D3AE1B4" w:rsidR="0067606D" w:rsidRDefault="0067606D" w:rsidP="0067606D">
            <w:pPr>
              <w:pStyle w:val="TabellRader"/>
              <w:keepNext/>
              <w:keepLines/>
              <w:jc w:val="left"/>
            </w:pPr>
            <w:r>
              <w:t>BNP i världen, PPP-vägd</w:t>
            </w:r>
            <w:r w:rsidRPr="001C2D08">
              <w:rPr>
                <w:vertAlign w:val="superscript"/>
              </w:rPr>
              <w:t>1</w:t>
            </w:r>
          </w:p>
        </w:tc>
        <w:tc>
          <w:tcPr>
            <w:tcW w:w="484" w:type="dxa"/>
            <w:tcBorders>
              <w:top w:val="nil"/>
              <w:left w:val="nil"/>
              <w:bottom w:val="nil"/>
              <w:right w:val="nil"/>
            </w:tcBorders>
            <w:shd w:val="clear" w:color="auto" w:fill="auto"/>
            <w:vAlign w:val="bottom"/>
          </w:tcPr>
          <w:p w14:paraId="7F8C0634" w14:textId="2341E1FC"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3,6</w:t>
            </w:r>
          </w:p>
        </w:tc>
        <w:tc>
          <w:tcPr>
            <w:tcW w:w="484" w:type="dxa"/>
            <w:tcBorders>
              <w:top w:val="nil"/>
              <w:left w:val="nil"/>
              <w:bottom w:val="nil"/>
              <w:right w:val="nil"/>
            </w:tcBorders>
            <w:shd w:val="clear" w:color="auto" w:fill="auto"/>
            <w:vAlign w:val="bottom"/>
          </w:tcPr>
          <w:p w14:paraId="39D706BB" w14:textId="2FD18314"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3,3</w:t>
            </w:r>
          </w:p>
        </w:tc>
        <w:tc>
          <w:tcPr>
            <w:tcW w:w="485" w:type="dxa"/>
            <w:tcBorders>
              <w:top w:val="nil"/>
              <w:left w:val="nil"/>
              <w:bottom w:val="nil"/>
              <w:right w:val="nil"/>
            </w:tcBorders>
            <w:shd w:val="clear" w:color="auto" w:fill="auto"/>
            <w:vAlign w:val="bottom"/>
          </w:tcPr>
          <w:p w14:paraId="092A07EF" w14:textId="3F4578BB"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3,</w:t>
            </w:r>
            <w:r w:rsidRPr="00221FA4">
              <w:rPr>
                <w:rFonts w:ascii="Trade Gothic LT Std Cn" w:hAnsi="Trade Gothic LT Std Cn" w:cs="Calibri"/>
                <w:color w:val="000000"/>
                <w:szCs w:val="22"/>
              </w:rPr>
              <w:t>5</w:t>
            </w:r>
          </w:p>
        </w:tc>
        <w:tc>
          <w:tcPr>
            <w:tcW w:w="484" w:type="dxa"/>
            <w:tcBorders>
              <w:top w:val="nil"/>
              <w:left w:val="nil"/>
              <w:bottom w:val="nil"/>
              <w:right w:val="nil"/>
            </w:tcBorders>
            <w:shd w:val="clear" w:color="auto" w:fill="auto"/>
            <w:vAlign w:val="bottom"/>
          </w:tcPr>
          <w:p w14:paraId="2C7F00B1" w14:textId="0B2C427E"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3,</w:t>
            </w:r>
            <w:r w:rsidRPr="00221FA4">
              <w:rPr>
                <w:rFonts w:ascii="Trade Gothic LT Std Cn" w:hAnsi="Trade Gothic LT Std Cn" w:cs="Calibri"/>
                <w:color w:val="000000"/>
                <w:szCs w:val="22"/>
              </w:rPr>
              <w:t>6</w:t>
            </w:r>
          </w:p>
        </w:tc>
        <w:tc>
          <w:tcPr>
            <w:tcW w:w="485" w:type="dxa"/>
            <w:tcBorders>
              <w:top w:val="nil"/>
              <w:left w:val="nil"/>
              <w:bottom w:val="nil"/>
              <w:right w:val="nil"/>
            </w:tcBorders>
            <w:shd w:val="clear" w:color="auto" w:fill="auto"/>
            <w:vAlign w:val="bottom"/>
          </w:tcPr>
          <w:p w14:paraId="1F4A47DE" w14:textId="53F6D524"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3,5</w:t>
            </w:r>
          </w:p>
        </w:tc>
      </w:tr>
      <w:tr w:rsidR="0067606D" w14:paraId="1847077A" w14:textId="787EF204" w:rsidTr="0067606D">
        <w:tc>
          <w:tcPr>
            <w:tcW w:w="1946" w:type="dxa"/>
            <w:tcBorders>
              <w:top w:val="nil"/>
              <w:bottom w:val="nil"/>
            </w:tcBorders>
            <w:tcMar>
              <w:left w:w="0" w:type="dxa"/>
              <w:right w:w="0" w:type="dxa"/>
            </w:tcMar>
            <w:vAlign w:val="bottom"/>
          </w:tcPr>
          <w:p w14:paraId="2DF29891" w14:textId="16F18658" w:rsidR="0067606D" w:rsidRDefault="0067606D" w:rsidP="0067606D">
            <w:pPr>
              <w:pStyle w:val="TabellRader"/>
              <w:keepNext/>
              <w:keepLines/>
              <w:jc w:val="left"/>
            </w:pPr>
            <w:r>
              <w:t>BNP i världen, KIX-vägd</w:t>
            </w:r>
            <w:r>
              <w:rPr>
                <w:vertAlign w:val="superscript"/>
              </w:rPr>
              <w:t>2</w:t>
            </w:r>
          </w:p>
        </w:tc>
        <w:tc>
          <w:tcPr>
            <w:tcW w:w="484" w:type="dxa"/>
            <w:tcBorders>
              <w:top w:val="nil"/>
              <w:left w:val="nil"/>
              <w:bottom w:val="nil"/>
              <w:right w:val="nil"/>
            </w:tcBorders>
            <w:shd w:val="clear" w:color="auto" w:fill="auto"/>
            <w:vAlign w:val="bottom"/>
          </w:tcPr>
          <w:p w14:paraId="4ED3BAAE" w14:textId="38B3F050"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2,5</w:t>
            </w:r>
          </w:p>
        </w:tc>
        <w:tc>
          <w:tcPr>
            <w:tcW w:w="484" w:type="dxa"/>
            <w:tcBorders>
              <w:top w:val="nil"/>
              <w:left w:val="nil"/>
              <w:bottom w:val="nil"/>
              <w:right w:val="nil"/>
            </w:tcBorders>
            <w:shd w:val="clear" w:color="auto" w:fill="auto"/>
            <w:vAlign w:val="bottom"/>
          </w:tcPr>
          <w:p w14:paraId="2BAD9468" w14:textId="0DC19C81" w:rsidR="0067606D" w:rsidRPr="00DE7131" w:rsidRDefault="0067606D" w:rsidP="0067606D">
            <w:pPr>
              <w:pStyle w:val="TabellRader"/>
              <w:keepNext/>
              <w:keepLines/>
              <w:rPr>
                <w:rFonts w:ascii="Trade Gothic LT Std Cn" w:hAnsi="Trade Gothic LT Std Cn" w:cs="Calibri"/>
                <w:color w:val="000000"/>
                <w:szCs w:val="22"/>
              </w:rPr>
            </w:pPr>
            <w:r w:rsidRPr="00221FA4">
              <w:rPr>
                <w:rFonts w:ascii="Trade Gothic LT Std Cn" w:hAnsi="Trade Gothic LT Std Cn" w:cs="Calibri"/>
                <w:color w:val="000000"/>
                <w:szCs w:val="22"/>
              </w:rPr>
              <w:t>1,9</w:t>
            </w:r>
          </w:p>
        </w:tc>
        <w:tc>
          <w:tcPr>
            <w:tcW w:w="485" w:type="dxa"/>
            <w:tcBorders>
              <w:top w:val="nil"/>
              <w:left w:val="nil"/>
              <w:bottom w:val="nil"/>
              <w:right w:val="nil"/>
            </w:tcBorders>
            <w:shd w:val="clear" w:color="auto" w:fill="auto"/>
            <w:vAlign w:val="bottom"/>
          </w:tcPr>
          <w:p w14:paraId="3D23228A" w14:textId="562AF5A6"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2,0</w:t>
            </w:r>
          </w:p>
        </w:tc>
        <w:tc>
          <w:tcPr>
            <w:tcW w:w="484" w:type="dxa"/>
            <w:tcBorders>
              <w:top w:val="nil"/>
              <w:left w:val="nil"/>
              <w:bottom w:val="nil"/>
              <w:right w:val="nil"/>
            </w:tcBorders>
            <w:shd w:val="clear" w:color="auto" w:fill="auto"/>
            <w:vAlign w:val="bottom"/>
          </w:tcPr>
          <w:p w14:paraId="07F0C9EC" w14:textId="3E488639"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2,</w:t>
            </w:r>
            <w:r w:rsidRPr="00221FA4">
              <w:rPr>
                <w:rFonts w:ascii="Trade Gothic LT Std Cn" w:hAnsi="Trade Gothic LT Std Cn" w:cs="Calibri"/>
                <w:color w:val="000000"/>
                <w:szCs w:val="22"/>
              </w:rPr>
              <w:t>0</w:t>
            </w:r>
          </w:p>
        </w:tc>
        <w:tc>
          <w:tcPr>
            <w:tcW w:w="485" w:type="dxa"/>
            <w:tcBorders>
              <w:top w:val="nil"/>
              <w:left w:val="nil"/>
              <w:bottom w:val="nil"/>
              <w:right w:val="nil"/>
            </w:tcBorders>
            <w:shd w:val="clear" w:color="auto" w:fill="auto"/>
            <w:vAlign w:val="bottom"/>
          </w:tcPr>
          <w:p w14:paraId="3B7F28A5" w14:textId="07D296BD"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2,0</w:t>
            </w:r>
          </w:p>
        </w:tc>
      </w:tr>
      <w:tr w:rsidR="0067606D" w:rsidRPr="006B5BCB" w14:paraId="4D01CD63" w14:textId="156D5AD3" w:rsidTr="0067606D">
        <w:tc>
          <w:tcPr>
            <w:tcW w:w="1946" w:type="dxa"/>
            <w:tcBorders>
              <w:top w:val="nil"/>
              <w:bottom w:val="nil"/>
            </w:tcBorders>
            <w:tcMar>
              <w:left w:w="0" w:type="dxa"/>
              <w:right w:w="0" w:type="dxa"/>
            </w:tcMar>
            <w:vAlign w:val="bottom"/>
          </w:tcPr>
          <w:p w14:paraId="77F69C5F" w14:textId="4ABB8A2D" w:rsidR="0067606D" w:rsidRPr="006B5BCB" w:rsidRDefault="0067606D" w:rsidP="0067606D">
            <w:pPr>
              <w:pStyle w:val="TabellRader"/>
              <w:keepNext/>
              <w:keepLines/>
              <w:jc w:val="left"/>
            </w:pPr>
            <w:r>
              <w:t>Svensk exportmarknad</w:t>
            </w:r>
            <w:r>
              <w:rPr>
                <w:vertAlign w:val="superscript"/>
              </w:rPr>
              <w:t>3</w:t>
            </w:r>
          </w:p>
        </w:tc>
        <w:tc>
          <w:tcPr>
            <w:tcW w:w="484" w:type="dxa"/>
            <w:tcBorders>
              <w:top w:val="nil"/>
              <w:left w:val="nil"/>
              <w:bottom w:val="nil"/>
              <w:right w:val="nil"/>
            </w:tcBorders>
            <w:shd w:val="clear" w:color="auto" w:fill="auto"/>
            <w:vAlign w:val="bottom"/>
          </w:tcPr>
          <w:p w14:paraId="4AD9EC89" w14:textId="1571D5B8"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3,1</w:t>
            </w:r>
          </w:p>
        </w:tc>
        <w:tc>
          <w:tcPr>
            <w:tcW w:w="484" w:type="dxa"/>
            <w:tcBorders>
              <w:top w:val="nil"/>
              <w:left w:val="nil"/>
              <w:bottom w:val="nil"/>
              <w:right w:val="nil"/>
            </w:tcBorders>
            <w:shd w:val="clear" w:color="auto" w:fill="auto"/>
            <w:vAlign w:val="bottom"/>
          </w:tcPr>
          <w:p w14:paraId="25541FB5" w14:textId="40F32D1D"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3,</w:t>
            </w:r>
            <w:r w:rsidRPr="00221FA4">
              <w:rPr>
                <w:rFonts w:ascii="Trade Gothic LT Std Cn" w:hAnsi="Trade Gothic LT Std Cn" w:cs="Calibri"/>
                <w:color w:val="000000"/>
                <w:szCs w:val="22"/>
              </w:rPr>
              <w:t>3</w:t>
            </w:r>
          </w:p>
        </w:tc>
        <w:tc>
          <w:tcPr>
            <w:tcW w:w="485" w:type="dxa"/>
            <w:tcBorders>
              <w:top w:val="nil"/>
              <w:left w:val="nil"/>
              <w:bottom w:val="nil"/>
              <w:right w:val="nil"/>
            </w:tcBorders>
            <w:shd w:val="clear" w:color="auto" w:fill="auto"/>
            <w:vAlign w:val="bottom"/>
          </w:tcPr>
          <w:p w14:paraId="275137B9" w14:textId="178BF7F2"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3,</w:t>
            </w:r>
            <w:r w:rsidRPr="00221FA4">
              <w:rPr>
                <w:rFonts w:ascii="Trade Gothic LT Std Cn" w:hAnsi="Trade Gothic LT Std Cn" w:cs="Calibri"/>
                <w:color w:val="000000"/>
                <w:szCs w:val="22"/>
              </w:rPr>
              <w:t>5</w:t>
            </w:r>
          </w:p>
        </w:tc>
        <w:tc>
          <w:tcPr>
            <w:tcW w:w="484" w:type="dxa"/>
            <w:tcBorders>
              <w:top w:val="nil"/>
              <w:left w:val="nil"/>
              <w:bottom w:val="nil"/>
              <w:right w:val="nil"/>
            </w:tcBorders>
            <w:shd w:val="clear" w:color="auto" w:fill="auto"/>
            <w:vAlign w:val="bottom"/>
          </w:tcPr>
          <w:p w14:paraId="71D38D4B" w14:textId="5F7E4D94"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3,6</w:t>
            </w:r>
          </w:p>
        </w:tc>
        <w:tc>
          <w:tcPr>
            <w:tcW w:w="485" w:type="dxa"/>
            <w:tcBorders>
              <w:top w:val="nil"/>
              <w:left w:val="nil"/>
              <w:bottom w:val="nil"/>
              <w:right w:val="nil"/>
            </w:tcBorders>
            <w:shd w:val="clear" w:color="auto" w:fill="auto"/>
            <w:vAlign w:val="bottom"/>
          </w:tcPr>
          <w:p w14:paraId="5BE07553" w14:textId="5A4659CD"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3,5</w:t>
            </w:r>
          </w:p>
        </w:tc>
      </w:tr>
      <w:tr w:rsidR="0067606D" w14:paraId="47AFD3DB" w14:textId="5735DCF6" w:rsidTr="0067606D">
        <w:tc>
          <w:tcPr>
            <w:tcW w:w="1946" w:type="dxa"/>
            <w:tcBorders>
              <w:top w:val="nil"/>
              <w:bottom w:val="nil"/>
            </w:tcBorders>
            <w:tcMar>
              <w:left w:w="0" w:type="dxa"/>
              <w:right w:w="0" w:type="dxa"/>
            </w:tcMar>
            <w:vAlign w:val="bottom"/>
          </w:tcPr>
          <w:p w14:paraId="59313FCE" w14:textId="17B0C0A2" w:rsidR="0067606D" w:rsidRDefault="0067606D" w:rsidP="0067606D">
            <w:pPr>
              <w:pStyle w:val="TabellRader"/>
              <w:keepNext/>
              <w:keepLines/>
              <w:jc w:val="left"/>
            </w:pPr>
            <w:r>
              <w:t>Inflation, euroområdet</w:t>
            </w:r>
            <w:r>
              <w:rPr>
                <w:vertAlign w:val="superscript"/>
              </w:rPr>
              <w:t>4</w:t>
            </w:r>
          </w:p>
        </w:tc>
        <w:tc>
          <w:tcPr>
            <w:tcW w:w="484" w:type="dxa"/>
            <w:tcBorders>
              <w:top w:val="nil"/>
              <w:left w:val="nil"/>
              <w:bottom w:val="nil"/>
              <w:right w:val="nil"/>
            </w:tcBorders>
            <w:shd w:val="clear" w:color="auto" w:fill="auto"/>
            <w:vAlign w:val="bottom"/>
          </w:tcPr>
          <w:p w14:paraId="5169B0CE" w14:textId="2B4FE54D"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1,8</w:t>
            </w:r>
          </w:p>
        </w:tc>
        <w:tc>
          <w:tcPr>
            <w:tcW w:w="484" w:type="dxa"/>
            <w:tcBorders>
              <w:top w:val="nil"/>
              <w:left w:val="nil"/>
              <w:bottom w:val="nil"/>
              <w:right w:val="nil"/>
            </w:tcBorders>
            <w:shd w:val="clear" w:color="auto" w:fill="auto"/>
            <w:vAlign w:val="bottom"/>
          </w:tcPr>
          <w:p w14:paraId="5EB0A90C" w14:textId="6A9CC033"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1,3</w:t>
            </w:r>
          </w:p>
        </w:tc>
        <w:tc>
          <w:tcPr>
            <w:tcW w:w="485" w:type="dxa"/>
            <w:tcBorders>
              <w:top w:val="nil"/>
              <w:left w:val="nil"/>
              <w:bottom w:val="nil"/>
              <w:right w:val="nil"/>
            </w:tcBorders>
            <w:shd w:val="clear" w:color="auto" w:fill="auto"/>
            <w:vAlign w:val="bottom"/>
          </w:tcPr>
          <w:p w14:paraId="3A5225E0" w14:textId="2BD12549"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1,4</w:t>
            </w:r>
          </w:p>
        </w:tc>
        <w:tc>
          <w:tcPr>
            <w:tcW w:w="484" w:type="dxa"/>
            <w:tcBorders>
              <w:top w:val="nil"/>
              <w:left w:val="nil"/>
              <w:bottom w:val="nil"/>
              <w:right w:val="nil"/>
            </w:tcBorders>
            <w:shd w:val="clear" w:color="auto" w:fill="auto"/>
            <w:vAlign w:val="bottom"/>
          </w:tcPr>
          <w:p w14:paraId="7C83C728" w14:textId="64AC90D1"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1,6</w:t>
            </w:r>
          </w:p>
        </w:tc>
        <w:tc>
          <w:tcPr>
            <w:tcW w:w="485" w:type="dxa"/>
            <w:tcBorders>
              <w:top w:val="nil"/>
              <w:left w:val="nil"/>
              <w:bottom w:val="nil"/>
              <w:right w:val="nil"/>
            </w:tcBorders>
            <w:shd w:val="clear" w:color="auto" w:fill="auto"/>
            <w:vAlign w:val="bottom"/>
          </w:tcPr>
          <w:p w14:paraId="667C3FFE" w14:textId="6DB1F9DA"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1,7</w:t>
            </w:r>
          </w:p>
        </w:tc>
      </w:tr>
      <w:tr w:rsidR="0067606D" w14:paraId="12AABEDE" w14:textId="1B0AB812" w:rsidTr="0067606D">
        <w:tc>
          <w:tcPr>
            <w:tcW w:w="1946" w:type="dxa"/>
            <w:tcBorders>
              <w:top w:val="nil"/>
              <w:bottom w:val="nil"/>
            </w:tcBorders>
            <w:tcMar>
              <w:left w:w="0" w:type="dxa"/>
              <w:right w:w="0" w:type="dxa"/>
            </w:tcMar>
            <w:vAlign w:val="bottom"/>
          </w:tcPr>
          <w:p w14:paraId="3F5F5791" w14:textId="72DAC9FC" w:rsidR="0067606D" w:rsidRDefault="0067606D" w:rsidP="0067606D">
            <w:pPr>
              <w:pStyle w:val="TabellRader"/>
              <w:keepNext/>
              <w:keepLines/>
              <w:jc w:val="left"/>
            </w:pPr>
            <w:r>
              <w:t>Inflation, USA</w:t>
            </w:r>
            <w:r>
              <w:rPr>
                <w:vertAlign w:val="superscript"/>
              </w:rPr>
              <w:t>5</w:t>
            </w:r>
          </w:p>
        </w:tc>
        <w:tc>
          <w:tcPr>
            <w:tcW w:w="484" w:type="dxa"/>
            <w:tcBorders>
              <w:top w:val="nil"/>
              <w:left w:val="nil"/>
              <w:bottom w:val="nil"/>
              <w:right w:val="nil"/>
            </w:tcBorders>
            <w:shd w:val="clear" w:color="auto" w:fill="auto"/>
            <w:vAlign w:val="bottom"/>
          </w:tcPr>
          <w:p w14:paraId="47AF3BCE" w14:textId="0B3CE21F"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2,4</w:t>
            </w:r>
          </w:p>
        </w:tc>
        <w:tc>
          <w:tcPr>
            <w:tcW w:w="484" w:type="dxa"/>
            <w:tcBorders>
              <w:top w:val="nil"/>
              <w:left w:val="nil"/>
              <w:bottom w:val="nil"/>
              <w:right w:val="nil"/>
            </w:tcBorders>
            <w:shd w:val="clear" w:color="auto" w:fill="auto"/>
            <w:vAlign w:val="bottom"/>
          </w:tcPr>
          <w:p w14:paraId="2896176B" w14:textId="662DB9D7"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1,8</w:t>
            </w:r>
          </w:p>
        </w:tc>
        <w:tc>
          <w:tcPr>
            <w:tcW w:w="485" w:type="dxa"/>
            <w:tcBorders>
              <w:top w:val="nil"/>
              <w:left w:val="nil"/>
              <w:bottom w:val="nil"/>
              <w:right w:val="nil"/>
            </w:tcBorders>
            <w:shd w:val="clear" w:color="auto" w:fill="auto"/>
            <w:vAlign w:val="bottom"/>
          </w:tcPr>
          <w:p w14:paraId="210D2596" w14:textId="30B93F3F"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2,1</w:t>
            </w:r>
          </w:p>
        </w:tc>
        <w:tc>
          <w:tcPr>
            <w:tcW w:w="484" w:type="dxa"/>
            <w:tcBorders>
              <w:top w:val="nil"/>
              <w:left w:val="nil"/>
              <w:bottom w:val="nil"/>
              <w:right w:val="nil"/>
            </w:tcBorders>
            <w:shd w:val="clear" w:color="auto" w:fill="auto"/>
            <w:vAlign w:val="bottom"/>
          </w:tcPr>
          <w:p w14:paraId="1067AA6F" w14:textId="4610CE4F"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2,2</w:t>
            </w:r>
          </w:p>
        </w:tc>
        <w:tc>
          <w:tcPr>
            <w:tcW w:w="485" w:type="dxa"/>
            <w:tcBorders>
              <w:top w:val="nil"/>
              <w:left w:val="nil"/>
              <w:bottom w:val="nil"/>
              <w:right w:val="nil"/>
            </w:tcBorders>
            <w:shd w:val="clear" w:color="auto" w:fill="auto"/>
            <w:vAlign w:val="bottom"/>
          </w:tcPr>
          <w:p w14:paraId="74022DFA" w14:textId="3836C830"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2,2</w:t>
            </w:r>
          </w:p>
        </w:tc>
      </w:tr>
      <w:tr w:rsidR="0067606D" w14:paraId="6248E8D1" w14:textId="5AE60232" w:rsidTr="0067606D">
        <w:tc>
          <w:tcPr>
            <w:tcW w:w="1946" w:type="dxa"/>
            <w:tcBorders>
              <w:top w:val="nil"/>
              <w:bottom w:val="nil"/>
            </w:tcBorders>
            <w:tcMar>
              <w:left w:w="0" w:type="dxa"/>
              <w:right w:w="0" w:type="dxa"/>
            </w:tcMar>
            <w:vAlign w:val="bottom"/>
          </w:tcPr>
          <w:p w14:paraId="3B69059E" w14:textId="4E83BF28" w:rsidR="0067606D" w:rsidRDefault="0067606D" w:rsidP="0067606D">
            <w:pPr>
              <w:pStyle w:val="TabellRader"/>
              <w:keepNext/>
              <w:keepLines/>
              <w:jc w:val="left"/>
            </w:pPr>
            <w:r>
              <w:t>Styrränta, euroområdet</w:t>
            </w:r>
            <w:r>
              <w:rPr>
                <w:vertAlign w:val="superscript"/>
              </w:rPr>
              <w:t>6</w:t>
            </w:r>
          </w:p>
        </w:tc>
        <w:tc>
          <w:tcPr>
            <w:tcW w:w="484" w:type="dxa"/>
            <w:tcBorders>
              <w:top w:val="nil"/>
              <w:left w:val="nil"/>
              <w:bottom w:val="nil"/>
              <w:right w:val="nil"/>
            </w:tcBorders>
            <w:shd w:val="clear" w:color="auto" w:fill="auto"/>
            <w:vAlign w:val="bottom"/>
          </w:tcPr>
          <w:p w14:paraId="4709565D" w14:textId="371CC2EF"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0,0</w:t>
            </w:r>
          </w:p>
        </w:tc>
        <w:tc>
          <w:tcPr>
            <w:tcW w:w="484" w:type="dxa"/>
            <w:tcBorders>
              <w:top w:val="nil"/>
              <w:left w:val="nil"/>
              <w:bottom w:val="nil"/>
              <w:right w:val="nil"/>
            </w:tcBorders>
            <w:shd w:val="clear" w:color="auto" w:fill="auto"/>
            <w:vAlign w:val="bottom"/>
          </w:tcPr>
          <w:p w14:paraId="4C431111" w14:textId="702F89D9"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0,0</w:t>
            </w:r>
          </w:p>
        </w:tc>
        <w:tc>
          <w:tcPr>
            <w:tcW w:w="485" w:type="dxa"/>
            <w:tcBorders>
              <w:top w:val="nil"/>
              <w:left w:val="nil"/>
              <w:bottom w:val="nil"/>
              <w:right w:val="nil"/>
            </w:tcBorders>
            <w:shd w:val="clear" w:color="auto" w:fill="auto"/>
            <w:vAlign w:val="bottom"/>
          </w:tcPr>
          <w:p w14:paraId="43F28680" w14:textId="1C55007E"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0,0</w:t>
            </w:r>
          </w:p>
        </w:tc>
        <w:tc>
          <w:tcPr>
            <w:tcW w:w="484" w:type="dxa"/>
            <w:tcBorders>
              <w:top w:val="nil"/>
              <w:left w:val="nil"/>
              <w:bottom w:val="nil"/>
              <w:right w:val="nil"/>
            </w:tcBorders>
            <w:shd w:val="clear" w:color="auto" w:fill="auto"/>
            <w:vAlign w:val="bottom"/>
          </w:tcPr>
          <w:p w14:paraId="4A1EC7B9" w14:textId="24FD4ED7"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0,0</w:t>
            </w:r>
          </w:p>
        </w:tc>
        <w:tc>
          <w:tcPr>
            <w:tcW w:w="485" w:type="dxa"/>
            <w:tcBorders>
              <w:top w:val="nil"/>
              <w:left w:val="nil"/>
              <w:bottom w:val="nil"/>
              <w:right w:val="nil"/>
            </w:tcBorders>
            <w:shd w:val="clear" w:color="auto" w:fill="auto"/>
            <w:vAlign w:val="bottom"/>
          </w:tcPr>
          <w:p w14:paraId="19E0DB47" w14:textId="65363E25"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0,5</w:t>
            </w:r>
          </w:p>
        </w:tc>
      </w:tr>
      <w:tr w:rsidR="0067606D" w14:paraId="108F5374" w14:textId="6B3D1B69" w:rsidTr="0067606D">
        <w:tc>
          <w:tcPr>
            <w:tcW w:w="1946" w:type="dxa"/>
            <w:tcBorders>
              <w:top w:val="nil"/>
              <w:bottom w:val="nil"/>
            </w:tcBorders>
            <w:tcMar>
              <w:left w:w="0" w:type="dxa"/>
              <w:right w:w="0" w:type="dxa"/>
            </w:tcMar>
            <w:vAlign w:val="bottom"/>
          </w:tcPr>
          <w:p w14:paraId="22187258" w14:textId="2F49500D" w:rsidR="0067606D" w:rsidRDefault="0067606D" w:rsidP="0067606D">
            <w:pPr>
              <w:pStyle w:val="TabellRader"/>
              <w:keepNext/>
              <w:keepLines/>
              <w:jc w:val="left"/>
            </w:pPr>
            <w:r>
              <w:t>Styrränta, USA</w:t>
            </w:r>
            <w:r>
              <w:rPr>
                <w:vertAlign w:val="superscript"/>
              </w:rPr>
              <w:t>6</w:t>
            </w:r>
          </w:p>
        </w:tc>
        <w:tc>
          <w:tcPr>
            <w:tcW w:w="484" w:type="dxa"/>
            <w:tcBorders>
              <w:top w:val="nil"/>
              <w:left w:val="nil"/>
              <w:bottom w:val="nil"/>
              <w:right w:val="nil"/>
            </w:tcBorders>
            <w:shd w:val="clear" w:color="auto" w:fill="auto"/>
            <w:vAlign w:val="bottom"/>
          </w:tcPr>
          <w:p w14:paraId="1EE75A56" w14:textId="71D332CF"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1,9</w:t>
            </w:r>
          </w:p>
        </w:tc>
        <w:tc>
          <w:tcPr>
            <w:tcW w:w="484" w:type="dxa"/>
            <w:tcBorders>
              <w:top w:val="nil"/>
              <w:left w:val="nil"/>
              <w:bottom w:val="nil"/>
              <w:right w:val="nil"/>
            </w:tcBorders>
            <w:shd w:val="clear" w:color="auto" w:fill="auto"/>
            <w:vAlign w:val="bottom"/>
          </w:tcPr>
          <w:p w14:paraId="2C8149D8" w14:textId="17B780A8"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2,4</w:t>
            </w:r>
          </w:p>
        </w:tc>
        <w:tc>
          <w:tcPr>
            <w:tcW w:w="485" w:type="dxa"/>
            <w:tcBorders>
              <w:top w:val="nil"/>
              <w:left w:val="nil"/>
              <w:bottom w:val="nil"/>
              <w:right w:val="nil"/>
            </w:tcBorders>
            <w:shd w:val="clear" w:color="auto" w:fill="auto"/>
            <w:vAlign w:val="bottom"/>
          </w:tcPr>
          <w:p w14:paraId="76FAAA93" w14:textId="306B44C1"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2,0</w:t>
            </w:r>
          </w:p>
        </w:tc>
        <w:tc>
          <w:tcPr>
            <w:tcW w:w="484" w:type="dxa"/>
            <w:tcBorders>
              <w:top w:val="nil"/>
              <w:left w:val="nil"/>
              <w:bottom w:val="nil"/>
              <w:right w:val="nil"/>
            </w:tcBorders>
            <w:shd w:val="clear" w:color="auto" w:fill="auto"/>
            <w:vAlign w:val="bottom"/>
          </w:tcPr>
          <w:p w14:paraId="096EB1B5" w14:textId="19904AC9"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2,0</w:t>
            </w:r>
          </w:p>
        </w:tc>
        <w:tc>
          <w:tcPr>
            <w:tcW w:w="485" w:type="dxa"/>
            <w:tcBorders>
              <w:top w:val="nil"/>
              <w:left w:val="nil"/>
              <w:bottom w:val="nil"/>
              <w:right w:val="nil"/>
            </w:tcBorders>
            <w:shd w:val="clear" w:color="auto" w:fill="auto"/>
            <w:vAlign w:val="bottom"/>
          </w:tcPr>
          <w:p w14:paraId="76A41A3B" w14:textId="280A8CAB"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2,4</w:t>
            </w:r>
          </w:p>
        </w:tc>
      </w:tr>
      <w:tr w:rsidR="0067606D" w14:paraId="3919822A" w14:textId="4393ADF0" w:rsidTr="0067606D">
        <w:tc>
          <w:tcPr>
            <w:tcW w:w="1946" w:type="dxa"/>
            <w:tcBorders>
              <w:top w:val="nil"/>
              <w:bottom w:val="single" w:sz="4" w:space="0" w:color="auto"/>
            </w:tcBorders>
            <w:tcMar>
              <w:left w:w="0" w:type="dxa"/>
              <w:right w:w="0" w:type="dxa"/>
            </w:tcMar>
            <w:vAlign w:val="bottom"/>
          </w:tcPr>
          <w:p w14:paraId="65815318" w14:textId="2A90D97E" w:rsidR="0067606D" w:rsidRDefault="0067606D" w:rsidP="0067606D">
            <w:pPr>
              <w:pStyle w:val="TabellRader"/>
              <w:keepNext/>
              <w:keepLines/>
              <w:jc w:val="left"/>
            </w:pPr>
            <w:r>
              <w:t>Råoljepris</w:t>
            </w:r>
            <w:r>
              <w:rPr>
                <w:vertAlign w:val="superscript"/>
              </w:rPr>
              <w:t>7</w:t>
            </w:r>
          </w:p>
        </w:tc>
        <w:tc>
          <w:tcPr>
            <w:tcW w:w="484" w:type="dxa"/>
            <w:tcBorders>
              <w:top w:val="nil"/>
              <w:left w:val="nil"/>
              <w:bottom w:val="nil"/>
              <w:right w:val="nil"/>
            </w:tcBorders>
            <w:shd w:val="clear" w:color="auto" w:fill="auto"/>
            <w:vAlign w:val="bottom"/>
          </w:tcPr>
          <w:p w14:paraId="2D5DA446" w14:textId="56FD0721"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71,0</w:t>
            </w:r>
          </w:p>
        </w:tc>
        <w:tc>
          <w:tcPr>
            <w:tcW w:w="484" w:type="dxa"/>
            <w:tcBorders>
              <w:top w:val="nil"/>
              <w:left w:val="nil"/>
              <w:bottom w:val="nil"/>
              <w:right w:val="nil"/>
            </w:tcBorders>
            <w:shd w:val="clear" w:color="auto" w:fill="auto"/>
            <w:vAlign w:val="bottom"/>
          </w:tcPr>
          <w:p w14:paraId="7C73E220" w14:textId="6CEAA306"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64,5</w:t>
            </w:r>
          </w:p>
        </w:tc>
        <w:tc>
          <w:tcPr>
            <w:tcW w:w="485" w:type="dxa"/>
            <w:tcBorders>
              <w:top w:val="nil"/>
              <w:left w:val="nil"/>
              <w:bottom w:val="nil"/>
              <w:right w:val="nil"/>
            </w:tcBorders>
            <w:shd w:val="clear" w:color="auto" w:fill="auto"/>
            <w:vAlign w:val="bottom"/>
          </w:tcPr>
          <w:p w14:paraId="04B6D785" w14:textId="595BDBAD"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61,0</w:t>
            </w:r>
          </w:p>
        </w:tc>
        <w:tc>
          <w:tcPr>
            <w:tcW w:w="484" w:type="dxa"/>
            <w:tcBorders>
              <w:top w:val="nil"/>
              <w:left w:val="nil"/>
              <w:bottom w:val="nil"/>
              <w:right w:val="nil"/>
            </w:tcBorders>
            <w:shd w:val="clear" w:color="auto" w:fill="auto"/>
            <w:vAlign w:val="bottom"/>
          </w:tcPr>
          <w:p w14:paraId="7576C063" w14:textId="1BADD8B3"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59,2</w:t>
            </w:r>
          </w:p>
        </w:tc>
        <w:tc>
          <w:tcPr>
            <w:tcW w:w="485" w:type="dxa"/>
            <w:tcBorders>
              <w:top w:val="nil"/>
              <w:left w:val="nil"/>
              <w:bottom w:val="nil"/>
              <w:right w:val="nil"/>
            </w:tcBorders>
            <w:shd w:val="clear" w:color="auto" w:fill="auto"/>
            <w:vAlign w:val="bottom"/>
          </w:tcPr>
          <w:p w14:paraId="67BF8335" w14:textId="168F3BE9"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58,6</w:t>
            </w:r>
          </w:p>
        </w:tc>
      </w:tr>
      <w:tr w:rsidR="0067606D" w14:paraId="407FBC77" w14:textId="77777777" w:rsidTr="0067606D">
        <w:tc>
          <w:tcPr>
            <w:tcW w:w="1946" w:type="dxa"/>
            <w:tcBorders>
              <w:top w:val="single" w:sz="4" w:space="0" w:color="auto"/>
              <w:bottom w:val="single" w:sz="4" w:space="0" w:color="auto"/>
            </w:tcBorders>
            <w:tcMar>
              <w:left w:w="0" w:type="dxa"/>
              <w:right w:w="0" w:type="dxa"/>
            </w:tcMar>
            <w:vAlign w:val="bottom"/>
          </w:tcPr>
          <w:p w14:paraId="22A34D0B" w14:textId="570FFA11" w:rsidR="0067606D" w:rsidRDefault="0067606D" w:rsidP="0067606D">
            <w:pPr>
              <w:pStyle w:val="TabellRader"/>
              <w:keepNext/>
              <w:keepLines/>
              <w:jc w:val="left"/>
            </w:pPr>
            <w:r w:rsidRPr="004E0299">
              <w:rPr>
                <w:b/>
              </w:rPr>
              <w:t xml:space="preserve">Finansiella </w:t>
            </w:r>
            <w:r>
              <w:rPr>
                <w:b/>
              </w:rPr>
              <w:t>marknader</w:t>
            </w:r>
            <w:r w:rsidRPr="00DA4C24">
              <w:rPr>
                <w:vertAlign w:val="superscript"/>
              </w:rPr>
              <w:t>8</w:t>
            </w:r>
          </w:p>
        </w:tc>
        <w:tc>
          <w:tcPr>
            <w:tcW w:w="484" w:type="dxa"/>
            <w:tcBorders>
              <w:top w:val="single" w:sz="4" w:space="0" w:color="auto"/>
              <w:bottom w:val="single" w:sz="4" w:space="0" w:color="auto"/>
              <w:right w:val="nil"/>
            </w:tcBorders>
            <w:vAlign w:val="bottom"/>
          </w:tcPr>
          <w:p w14:paraId="6DCF52EB" w14:textId="77777777" w:rsidR="0067606D" w:rsidRDefault="0067606D" w:rsidP="0067606D">
            <w:pPr>
              <w:pStyle w:val="TabellRader"/>
              <w:keepNext/>
              <w:keepLines/>
            </w:pPr>
          </w:p>
        </w:tc>
        <w:tc>
          <w:tcPr>
            <w:tcW w:w="484" w:type="dxa"/>
            <w:tcBorders>
              <w:top w:val="single" w:sz="4" w:space="0" w:color="auto"/>
              <w:left w:val="nil"/>
              <w:bottom w:val="single" w:sz="4" w:space="0" w:color="auto"/>
              <w:right w:val="nil"/>
            </w:tcBorders>
            <w:vAlign w:val="bottom"/>
          </w:tcPr>
          <w:p w14:paraId="45ACFCDA" w14:textId="77777777" w:rsidR="0067606D" w:rsidRDefault="0067606D" w:rsidP="0067606D">
            <w:pPr>
              <w:pStyle w:val="TabellRader"/>
              <w:keepNext/>
              <w:keepLines/>
            </w:pPr>
          </w:p>
        </w:tc>
        <w:tc>
          <w:tcPr>
            <w:tcW w:w="485" w:type="dxa"/>
            <w:tcBorders>
              <w:top w:val="single" w:sz="4" w:space="0" w:color="auto"/>
              <w:left w:val="nil"/>
              <w:bottom w:val="single" w:sz="4" w:space="0" w:color="auto"/>
            </w:tcBorders>
            <w:vAlign w:val="bottom"/>
          </w:tcPr>
          <w:p w14:paraId="186D1E39" w14:textId="77777777" w:rsidR="0067606D" w:rsidRDefault="0067606D" w:rsidP="0067606D">
            <w:pPr>
              <w:pStyle w:val="TabellRader"/>
              <w:keepNext/>
              <w:keepLines/>
            </w:pPr>
          </w:p>
        </w:tc>
        <w:tc>
          <w:tcPr>
            <w:tcW w:w="484" w:type="dxa"/>
            <w:tcBorders>
              <w:top w:val="single" w:sz="4" w:space="0" w:color="auto"/>
              <w:bottom w:val="single" w:sz="4" w:space="0" w:color="auto"/>
            </w:tcBorders>
            <w:vAlign w:val="bottom"/>
          </w:tcPr>
          <w:p w14:paraId="2D2D412E" w14:textId="77777777" w:rsidR="0067606D" w:rsidRDefault="0067606D" w:rsidP="0067606D">
            <w:pPr>
              <w:pStyle w:val="TabellRader"/>
              <w:keepNext/>
              <w:keepLines/>
            </w:pPr>
          </w:p>
        </w:tc>
        <w:tc>
          <w:tcPr>
            <w:tcW w:w="485" w:type="dxa"/>
            <w:tcBorders>
              <w:top w:val="single" w:sz="4" w:space="0" w:color="auto"/>
              <w:bottom w:val="single" w:sz="4" w:space="0" w:color="auto"/>
            </w:tcBorders>
            <w:vAlign w:val="bottom"/>
          </w:tcPr>
          <w:p w14:paraId="3C2A5EB3" w14:textId="77777777" w:rsidR="0067606D" w:rsidRDefault="0067606D" w:rsidP="0067606D">
            <w:pPr>
              <w:pStyle w:val="TabellRader"/>
              <w:keepNext/>
              <w:keepLines/>
            </w:pPr>
          </w:p>
        </w:tc>
      </w:tr>
      <w:tr w:rsidR="0067606D" w14:paraId="11A41F59" w14:textId="77777777" w:rsidTr="0067606D">
        <w:tc>
          <w:tcPr>
            <w:tcW w:w="1946" w:type="dxa"/>
            <w:tcBorders>
              <w:top w:val="single" w:sz="4" w:space="0" w:color="auto"/>
              <w:bottom w:val="nil"/>
            </w:tcBorders>
            <w:tcMar>
              <w:left w:w="0" w:type="dxa"/>
              <w:right w:w="0" w:type="dxa"/>
            </w:tcMar>
            <w:vAlign w:val="center"/>
          </w:tcPr>
          <w:p w14:paraId="0B276570" w14:textId="58461331" w:rsidR="0067606D" w:rsidRPr="00426310" w:rsidRDefault="0067606D" w:rsidP="0067606D">
            <w:pPr>
              <w:pStyle w:val="TabellRader"/>
              <w:keepNext/>
              <w:keepLines/>
              <w:jc w:val="left"/>
            </w:pPr>
            <w:r>
              <w:rPr>
                <w:rFonts w:cs="Calibri"/>
                <w:color w:val="000000"/>
                <w:szCs w:val="16"/>
              </w:rPr>
              <w:t>Reporänta</w:t>
            </w:r>
          </w:p>
        </w:tc>
        <w:tc>
          <w:tcPr>
            <w:tcW w:w="484" w:type="dxa"/>
            <w:tcBorders>
              <w:top w:val="nil"/>
              <w:left w:val="nil"/>
              <w:bottom w:val="nil"/>
              <w:right w:val="nil"/>
            </w:tcBorders>
            <w:shd w:val="clear" w:color="auto" w:fill="auto"/>
            <w:vAlign w:val="bottom"/>
          </w:tcPr>
          <w:p w14:paraId="016B36C2" w14:textId="0CC315D9"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-0,5</w:t>
            </w:r>
          </w:p>
        </w:tc>
        <w:tc>
          <w:tcPr>
            <w:tcW w:w="484" w:type="dxa"/>
            <w:tcBorders>
              <w:top w:val="nil"/>
              <w:left w:val="nil"/>
              <w:bottom w:val="nil"/>
              <w:right w:val="nil"/>
            </w:tcBorders>
            <w:shd w:val="clear" w:color="auto" w:fill="auto"/>
            <w:vAlign w:val="bottom"/>
          </w:tcPr>
          <w:p w14:paraId="09206561" w14:textId="3329D56A"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-0,3</w:t>
            </w:r>
          </w:p>
        </w:tc>
        <w:tc>
          <w:tcPr>
            <w:tcW w:w="485" w:type="dxa"/>
            <w:tcBorders>
              <w:top w:val="nil"/>
              <w:left w:val="nil"/>
              <w:bottom w:val="nil"/>
              <w:right w:val="nil"/>
            </w:tcBorders>
            <w:shd w:val="clear" w:color="auto" w:fill="auto"/>
            <w:vAlign w:val="bottom"/>
          </w:tcPr>
          <w:p w14:paraId="3ADDF6DB" w14:textId="66ED0418"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-0,3</w:t>
            </w:r>
          </w:p>
        </w:tc>
        <w:tc>
          <w:tcPr>
            <w:tcW w:w="484" w:type="dxa"/>
            <w:tcBorders>
              <w:top w:val="nil"/>
              <w:left w:val="nil"/>
              <w:bottom w:val="nil"/>
              <w:right w:val="nil"/>
            </w:tcBorders>
            <w:shd w:val="clear" w:color="auto" w:fill="auto"/>
            <w:vAlign w:val="bottom"/>
          </w:tcPr>
          <w:p w14:paraId="705412E0" w14:textId="2DC2FC97"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-0,2</w:t>
            </w:r>
          </w:p>
        </w:tc>
        <w:tc>
          <w:tcPr>
            <w:tcW w:w="485" w:type="dxa"/>
            <w:tcBorders>
              <w:top w:val="nil"/>
              <w:left w:val="nil"/>
              <w:bottom w:val="nil"/>
              <w:right w:val="nil"/>
            </w:tcBorders>
            <w:shd w:val="clear" w:color="auto" w:fill="auto"/>
            <w:vAlign w:val="bottom"/>
          </w:tcPr>
          <w:p w14:paraId="6464FF54" w14:textId="799EB300"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0,0</w:t>
            </w:r>
          </w:p>
        </w:tc>
      </w:tr>
      <w:tr w:rsidR="0067606D" w14:paraId="7B644A0C" w14:textId="77777777" w:rsidTr="0067606D">
        <w:tc>
          <w:tcPr>
            <w:tcW w:w="1946" w:type="dxa"/>
            <w:tcBorders>
              <w:top w:val="nil"/>
              <w:bottom w:val="nil"/>
            </w:tcBorders>
            <w:tcMar>
              <w:left w:w="0" w:type="dxa"/>
              <w:right w:w="0" w:type="dxa"/>
            </w:tcMar>
            <w:vAlign w:val="center"/>
          </w:tcPr>
          <w:p w14:paraId="3C429C2D" w14:textId="590A424F" w:rsidR="0067606D" w:rsidRPr="0004137F" w:rsidRDefault="0067606D" w:rsidP="0067606D">
            <w:pPr>
              <w:pStyle w:val="TabellRader"/>
              <w:keepNext/>
              <w:keepLines/>
              <w:jc w:val="left"/>
            </w:pPr>
            <w:r>
              <w:rPr>
                <w:rFonts w:cs="Calibri"/>
                <w:color w:val="000000"/>
                <w:szCs w:val="16"/>
              </w:rPr>
              <w:t>Statsobligationsränta 10 år</w:t>
            </w:r>
          </w:p>
        </w:tc>
        <w:tc>
          <w:tcPr>
            <w:tcW w:w="484" w:type="dxa"/>
            <w:tcBorders>
              <w:top w:val="nil"/>
              <w:left w:val="nil"/>
              <w:bottom w:val="nil"/>
              <w:right w:val="nil"/>
            </w:tcBorders>
            <w:shd w:val="clear" w:color="auto" w:fill="auto"/>
            <w:vAlign w:val="bottom"/>
          </w:tcPr>
          <w:p w14:paraId="626E3D4B" w14:textId="049C9003"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0,7</w:t>
            </w:r>
          </w:p>
        </w:tc>
        <w:tc>
          <w:tcPr>
            <w:tcW w:w="484" w:type="dxa"/>
            <w:tcBorders>
              <w:top w:val="nil"/>
              <w:left w:val="nil"/>
              <w:bottom w:val="nil"/>
              <w:right w:val="nil"/>
            </w:tcBorders>
            <w:shd w:val="clear" w:color="auto" w:fill="auto"/>
            <w:vAlign w:val="bottom"/>
          </w:tcPr>
          <w:p w14:paraId="3A324302" w14:textId="054D68EF"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0,1</w:t>
            </w:r>
          </w:p>
        </w:tc>
        <w:tc>
          <w:tcPr>
            <w:tcW w:w="485" w:type="dxa"/>
            <w:tcBorders>
              <w:top w:val="nil"/>
              <w:left w:val="nil"/>
              <w:bottom w:val="nil"/>
              <w:right w:val="nil"/>
            </w:tcBorders>
            <w:shd w:val="clear" w:color="auto" w:fill="auto"/>
            <w:vAlign w:val="bottom"/>
          </w:tcPr>
          <w:p w14:paraId="3541789F" w14:textId="05BF41E4"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0,4</w:t>
            </w:r>
          </w:p>
        </w:tc>
        <w:tc>
          <w:tcPr>
            <w:tcW w:w="484" w:type="dxa"/>
            <w:tcBorders>
              <w:top w:val="nil"/>
              <w:left w:val="nil"/>
              <w:bottom w:val="nil"/>
              <w:right w:val="nil"/>
            </w:tcBorders>
            <w:shd w:val="clear" w:color="auto" w:fill="auto"/>
            <w:vAlign w:val="bottom"/>
          </w:tcPr>
          <w:p w14:paraId="2BBD3DE2" w14:textId="154F69A0"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0,9</w:t>
            </w:r>
          </w:p>
        </w:tc>
        <w:tc>
          <w:tcPr>
            <w:tcW w:w="485" w:type="dxa"/>
            <w:tcBorders>
              <w:top w:val="nil"/>
              <w:left w:val="nil"/>
              <w:bottom w:val="nil"/>
              <w:right w:val="nil"/>
            </w:tcBorders>
            <w:shd w:val="clear" w:color="auto" w:fill="auto"/>
            <w:vAlign w:val="bottom"/>
          </w:tcPr>
          <w:p w14:paraId="15FBE3F1" w14:textId="4E8B8215"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1,3</w:t>
            </w:r>
          </w:p>
        </w:tc>
      </w:tr>
      <w:tr w:rsidR="0067606D" w14:paraId="0F6DD6AF" w14:textId="77777777" w:rsidTr="0067606D">
        <w:tc>
          <w:tcPr>
            <w:tcW w:w="1946" w:type="dxa"/>
            <w:tcBorders>
              <w:top w:val="nil"/>
              <w:bottom w:val="nil"/>
            </w:tcBorders>
            <w:tcMar>
              <w:left w:w="0" w:type="dxa"/>
              <w:right w:w="0" w:type="dxa"/>
            </w:tcMar>
            <w:vAlign w:val="center"/>
          </w:tcPr>
          <w:p w14:paraId="40F1BED0" w14:textId="46232D3E" w:rsidR="0067606D" w:rsidRPr="0004137F" w:rsidRDefault="0067606D" w:rsidP="0067606D">
            <w:pPr>
              <w:pStyle w:val="TabellRader"/>
              <w:keepNext/>
              <w:keepLines/>
              <w:jc w:val="left"/>
            </w:pPr>
            <w:r>
              <w:rPr>
                <w:rFonts w:cs="Calibri"/>
                <w:color w:val="000000"/>
                <w:szCs w:val="16"/>
              </w:rPr>
              <w:t>Statsobligationsränta 5 år</w:t>
            </w:r>
          </w:p>
        </w:tc>
        <w:tc>
          <w:tcPr>
            <w:tcW w:w="484" w:type="dxa"/>
            <w:tcBorders>
              <w:top w:val="nil"/>
              <w:left w:val="nil"/>
              <w:bottom w:val="nil"/>
              <w:right w:val="nil"/>
            </w:tcBorders>
            <w:shd w:val="clear" w:color="auto" w:fill="auto"/>
            <w:vAlign w:val="bottom"/>
          </w:tcPr>
          <w:p w14:paraId="1531F587" w14:textId="17FFA446"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0,1</w:t>
            </w:r>
          </w:p>
        </w:tc>
        <w:tc>
          <w:tcPr>
            <w:tcW w:w="484" w:type="dxa"/>
            <w:tcBorders>
              <w:top w:val="nil"/>
              <w:left w:val="nil"/>
              <w:bottom w:val="nil"/>
              <w:right w:val="nil"/>
            </w:tcBorders>
            <w:shd w:val="clear" w:color="auto" w:fill="auto"/>
            <w:vAlign w:val="bottom"/>
          </w:tcPr>
          <w:p w14:paraId="38A4E5DB" w14:textId="454DD04B"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-0,3</w:t>
            </w:r>
          </w:p>
        </w:tc>
        <w:tc>
          <w:tcPr>
            <w:tcW w:w="485" w:type="dxa"/>
            <w:tcBorders>
              <w:top w:val="nil"/>
              <w:left w:val="nil"/>
              <w:bottom w:val="nil"/>
              <w:right w:val="nil"/>
            </w:tcBorders>
            <w:shd w:val="clear" w:color="auto" w:fill="auto"/>
            <w:vAlign w:val="bottom"/>
          </w:tcPr>
          <w:p w14:paraId="2912C3AC" w14:textId="553CB64B"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0,0</w:t>
            </w:r>
          </w:p>
        </w:tc>
        <w:tc>
          <w:tcPr>
            <w:tcW w:w="484" w:type="dxa"/>
            <w:tcBorders>
              <w:top w:val="nil"/>
              <w:left w:val="nil"/>
              <w:bottom w:val="nil"/>
              <w:right w:val="nil"/>
            </w:tcBorders>
            <w:shd w:val="clear" w:color="auto" w:fill="auto"/>
            <w:vAlign w:val="bottom"/>
          </w:tcPr>
          <w:p w14:paraId="4FE97167" w14:textId="152A4E6A"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0,6</w:t>
            </w:r>
          </w:p>
        </w:tc>
        <w:tc>
          <w:tcPr>
            <w:tcW w:w="485" w:type="dxa"/>
            <w:tcBorders>
              <w:top w:val="nil"/>
              <w:left w:val="nil"/>
              <w:bottom w:val="nil"/>
              <w:right w:val="nil"/>
            </w:tcBorders>
            <w:shd w:val="clear" w:color="auto" w:fill="auto"/>
            <w:vAlign w:val="bottom"/>
          </w:tcPr>
          <w:p w14:paraId="49B0670A" w14:textId="55129D23"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1,0</w:t>
            </w:r>
          </w:p>
        </w:tc>
      </w:tr>
      <w:tr w:rsidR="0067606D" w14:paraId="5AF3C6A5" w14:textId="77777777" w:rsidTr="0067606D">
        <w:tc>
          <w:tcPr>
            <w:tcW w:w="1946" w:type="dxa"/>
            <w:tcBorders>
              <w:top w:val="nil"/>
              <w:bottom w:val="nil"/>
            </w:tcBorders>
            <w:tcMar>
              <w:left w:w="0" w:type="dxa"/>
              <w:right w:w="0" w:type="dxa"/>
            </w:tcMar>
            <w:vAlign w:val="center"/>
          </w:tcPr>
          <w:p w14:paraId="03D1A835" w14:textId="5CDA9AEE" w:rsidR="0067606D" w:rsidRPr="0004137F" w:rsidRDefault="0067606D" w:rsidP="0067606D">
            <w:pPr>
              <w:pStyle w:val="TabellRader"/>
              <w:keepNext/>
              <w:keepLines/>
              <w:jc w:val="left"/>
            </w:pPr>
            <w:r>
              <w:rPr>
                <w:rFonts w:cs="Calibri"/>
                <w:color w:val="000000"/>
                <w:szCs w:val="16"/>
              </w:rPr>
              <w:t>Växelkurs, kronindex (KIX)</w:t>
            </w:r>
            <w:r w:rsidRPr="00DA4C24">
              <w:rPr>
                <w:rFonts w:cs="Calibri"/>
                <w:color w:val="000000"/>
                <w:szCs w:val="16"/>
                <w:vertAlign w:val="superscript"/>
              </w:rPr>
              <w:t>9</w:t>
            </w:r>
          </w:p>
        </w:tc>
        <w:tc>
          <w:tcPr>
            <w:tcW w:w="484" w:type="dxa"/>
            <w:tcBorders>
              <w:top w:val="nil"/>
              <w:left w:val="nil"/>
              <w:bottom w:val="nil"/>
              <w:right w:val="nil"/>
            </w:tcBorders>
            <w:shd w:val="clear" w:color="auto" w:fill="auto"/>
            <w:tcMar>
              <w:left w:w="0" w:type="dxa"/>
            </w:tcMar>
            <w:vAlign w:val="bottom"/>
          </w:tcPr>
          <w:p w14:paraId="1D2EA850" w14:textId="5D5D5990" w:rsidR="0067606D" w:rsidRPr="00221FA4" w:rsidRDefault="0067606D" w:rsidP="0067606D">
            <w:pPr>
              <w:pStyle w:val="TabellRader"/>
              <w:keepNext/>
              <w:keepLines/>
              <w:rPr>
                <w:rFonts w:ascii="Trade Gothic LT Std Cn" w:hAnsi="Trade Gothic LT Std Cn" w:cs="Calibri"/>
                <w:color w:val="000000"/>
                <w:szCs w:val="22"/>
              </w:rPr>
            </w:pPr>
            <w:r w:rsidRPr="00221FA4">
              <w:rPr>
                <w:rFonts w:ascii="Trade Gothic LT Std Cn" w:hAnsi="Trade Gothic LT Std Cn" w:cs="Calibri"/>
                <w:color w:val="000000"/>
                <w:szCs w:val="22"/>
              </w:rPr>
              <w:t>117,6</w:t>
            </w:r>
          </w:p>
        </w:tc>
        <w:tc>
          <w:tcPr>
            <w:tcW w:w="484" w:type="dxa"/>
            <w:tcBorders>
              <w:top w:val="nil"/>
              <w:left w:val="nil"/>
              <w:bottom w:val="nil"/>
              <w:right w:val="nil"/>
            </w:tcBorders>
            <w:shd w:val="clear" w:color="auto" w:fill="auto"/>
            <w:tcMar>
              <w:left w:w="0" w:type="dxa"/>
            </w:tcMar>
            <w:vAlign w:val="bottom"/>
          </w:tcPr>
          <w:p w14:paraId="21FBBB3D" w14:textId="6141DA61" w:rsidR="0067606D" w:rsidRPr="00221FA4" w:rsidRDefault="0067606D" w:rsidP="0067606D">
            <w:pPr>
              <w:pStyle w:val="TabellRader"/>
              <w:keepNext/>
              <w:keepLines/>
              <w:rPr>
                <w:rFonts w:ascii="Trade Gothic LT Std Cn" w:hAnsi="Trade Gothic LT Std Cn" w:cs="Calibri"/>
                <w:color w:val="000000"/>
                <w:szCs w:val="22"/>
              </w:rPr>
            </w:pPr>
            <w:r w:rsidRPr="00221FA4">
              <w:rPr>
                <w:rFonts w:ascii="Trade Gothic LT Std Cn" w:hAnsi="Trade Gothic LT Std Cn" w:cs="Calibri"/>
                <w:color w:val="000000"/>
                <w:szCs w:val="22"/>
              </w:rPr>
              <w:t>121,4</w:t>
            </w:r>
          </w:p>
        </w:tc>
        <w:tc>
          <w:tcPr>
            <w:tcW w:w="485" w:type="dxa"/>
            <w:tcBorders>
              <w:top w:val="nil"/>
              <w:left w:val="nil"/>
              <w:bottom w:val="nil"/>
              <w:right w:val="nil"/>
            </w:tcBorders>
            <w:shd w:val="clear" w:color="auto" w:fill="auto"/>
            <w:tcMar>
              <w:left w:w="0" w:type="dxa"/>
            </w:tcMar>
            <w:vAlign w:val="bottom"/>
          </w:tcPr>
          <w:p w14:paraId="514AD326" w14:textId="366398C0" w:rsidR="0067606D" w:rsidRPr="00221FA4" w:rsidRDefault="0067606D" w:rsidP="0067606D">
            <w:pPr>
              <w:pStyle w:val="TabellRader"/>
              <w:keepNext/>
              <w:keepLines/>
              <w:rPr>
                <w:rFonts w:ascii="Trade Gothic LT Std Cn" w:hAnsi="Trade Gothic LT Std Cn" w:cs="Calibri"/>
                <w:color w:val="000000"/>
                <w:szCs w:val="22"/>
              </w:rPr>
            </w:pPr>
            <w:r w:rsidRPr="00221FA4">
              <w:rPr>
                <w:rFonts w:ascii="Trade Gothic LT Std Cn" w:hAnsi="Trade Gothic LT Std Cn" w:cs="Calibri"/>
                <w:color w:val="000000"/>
                <w:szCs w:val="22"/>
              </w:rPr>
              <w:t>120,5</w:t>
            </w:r>
          </w:p>
        </w:tc>
        <w:tc>
          <w:tcPr>
            <w:tcW w:w="484" w:type="dxa"/>
            <w:tcBorders>
              <w:top w:val="nil"/>
              <w:left w:val="nil"/>
              <w:bottom w:val="nil"/>
              <w:right w:val="nil"/>
            </w:tcBorders>
            <w:shd w:val="clear" w:color="auto" w:fill="auto"/>
            <w:tcMar>
              <w:left w:w="0" w:type="dxa"/>
            </w:tcMar>
            <w:vAlign w:val="bottom"/>
          </w:tcPr>
          <w:p w14:paraId="3E93374A" w14:textId="25E7CB9A" w:rsidR="0067606D" w:rsidRPr="00221FA4" w:rsidRDefault="0067606D" w:rsidP="0067606D">
            <w:pPr>
              <w:pStyle w:val="TabellRader"/>
              <w:keepNext/>
              <w:keepLines/>
              <w:rPr>
                <w:rFonts w:ascii="Trade Gothic LT Std Cn" w:hAnsi="Trade Gothic LT Std Cn" w:cs="Calibri"/>
                <w:color w:val="000000"/>
                <w:szCs w:val="22"/>
              </w:rPr>
            </w:pPr>
            <w:r w:rsidRPr="00221FA4">
              <w:rPr>
                <w:rFonts w:ascii="Trade Gothic LT Std Cn" w:hAnsi="Trade Gothic LT Std Cn" w:cs="Calibri"/>
                <w:color w:val="000000"/>
                <w:szCs w:val="22"/>
              </w:rPr>
              <w:t>119,2</w:t>
            </w:r>
          </w:p>
        </w:tc>
        <w:tc>
          <w:tcPr>
            <w:tcW w:w="485" w:type="dxa"/>
            <w:tcBorders>
              <w:top w:val="nil"/>
              <w:left w:val="nil"/>
              <w:bottom w:val="nil"/>
              <w:right w:val="nil"/>
            </w:tcBorders>
            <w:shd w:val="clear" w:color="auto" w:fill="auto"/>
            <w:tcMar>
              <w:left w:w="0" w:type="dxa"/>
            </w:tcMar>
            <w:vAlign w:val="bottom"/>
          </w:tcPr>
          <w:p w14:paraId="30BCED99" w14:textId="074B3363" w:rsidR="0067606D" w:rsidRPr="00221FA4" w:rsidRDefault="0067606D" w:rsidP="0067606D">
            <w:pPr>
              <w:pStyle w:val="TabellRader"/>
              <w:keepNext/>
              <w:keepLines/>
              <w:rPr>
                <w:rFonts w:ascii="Trade Gothic LT Std Cn" w:hAnsi="Trade Gothic LT Std Cn" w:cs="Calibri"/>
                <w:color w:val="000000"/>
                <w:szCs w:val="22"/>
              </w:rPr>
            </w:pPr>
            <w:r w:rsidRPr="00221FA4">
              <w:rPr>
                <w:rFonts w:ascii="Trade Gothic LT Std Cn" w:hAnsi="Trade Gothic LT Std Cn" w:cs="Calibri"/>
                <w:color w:val="000000"/>
                <w:szCs w:val="22"/>
              </w:rPr>
              <w:t>117,8</w:t>
            </w:r>
          </w:p>
        </w:tc>
      </w:tr>
      <w:tr w:rsidR="0067606D" w14:paraId="791F34A2" w14:textId="77777777" w:rsidTr="0067606D">
        <w:tc>
          <w:tcPr>
            <w:tcW w:w="1946" w:type="dxa"/>
            <w:tcBorders>
              <w:top w:val="nil"/>
              <w:bottom w:val="single" w:sz="4" w:space="0" w:color="auto"/>
            </w:tcBorders>
            <w:tcMar>
              <w:left w:w="0" w:type="dxa"/>
              <w:right w:w="0" w:type="dxa"/>
            </w:tcMar>
            <w:vAlign w:val="center"/>
          </w:tcPr>
          <w:p w14:paraId="1D110027" w14:textId="7844ED29" w:rsidR="0067606D" w:rsidRPr="0004137F" w:rsidRDefault="0067606D" w:rsidP="0067606D">
            <w:pPr>
              <w:pStyle w:val="TabellRader"/>
              <w:keepNext/>
              <w:keepLines/>
              <w:jc w:val="left"/>
            </w:pPr>
            <w:r w:rsidRPr="00DA4C24">
              <w:rPr>
                <w:rFonts w:cs="Calibri"/>
                <w:color w:val="000000"/>
                <w:szCs w:val="16"/>
              </w:rPr>
              <w:t>Växelkurs, SEK per EUR</w:t>
            </w:r>
          </w:p>
        </w:tc>
        <w:tc>
          <w:tcPr>
            <w:tcW w:w="484" w:type="dxa"/>
            <w:tcBorders>
              <w:top w:val="nil"/>
              <w:left w:val="nil"/>
              <w:bottom w:val="nil"/>
              <w:right w:val="nil"/>
            </w:tcBorders>
            <w:shd w:val="clear" w:color="auto" w:fill="auto"/>
            <w:vAlign w:val="bottom"/>
          </w:tcPr>
          <w:p w14:paraId="303F8700" w14:textId="69E5491B"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10,3</w:t>
            </w:r>
          </w:p>
        </w:tc>
        <w:tc>
          <w:tcPr>
            <w:tcW w:w="484" w:type="dxa"/>
            <w:tcBorders>
              <w:top w:val="nil"/>
              <w:left w:val="nil"/>
              <w:bottom w:val="nil"/>
              <w:right w:val="nil"/>
            </w:tcBorders>
            <w:shd w:val="clear" w:color="auto" w:fill="auto"/>
            <w:vAlign w:val="bottom"/>
          </w:tcPr>
          <w:p w14:paraId="102AD2A2" w14:textId="1C3276F0"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10,5</w:t>
            </w:r>
          </w:p>
        </w:tc>
        <w:tc>
          <w:tcPr>
            <w:tcW w:w="485" w:type="dxa"/>
            <w:tcBorders>
              <w:top w:val="nil"/>
              <w:left w:val="nil"/>
              <w:bottom w:val="nil"/>
              <w:right w:val="nil"/>
            </w:tcBorders>
            <w:shd w:val="clear" w:color="auto" w:fill="auto"/>
            <w:vAlign w:val="bottom"/>
          </w:tcPr>
          <w:p w14:paraId="55DF5D34" w14:textId="57099EC4"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10,6</w:t>
            </w:r>
          </w:p>
        </w:tc>
        <w:tc>
          <w:tcPr>
            <w:tcW w:w="484" w:type="dxa"/>
            <w:tcBorders>
              <w:top w:val="nil"/>
              <w:left w:val="nil"/>
              <w:bottom w:val="nil"/>
              <w:right w:val="nil"/>
            </w:tcBorders>
            <w:shd w:val="clear" w:color="auto" w:fill="auto"/>
            <w:vAlign w:val="bottom"/>
          </w:tcPr>
          <w:p w14:paraId="75077140" w14:textId="271CAD48"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10,5</w:t>
            </w:r>
          </w:p>
        </w:tc>
        <w:tc>
          <w:tcPr>
            <w:tcW w:w="485" w:type="dxa"/>
            <w:tcBorders>
              <w:top w:val="nil"/>
              <w:left w:val="nil"/>
              <w:bottom w:val="nil"/>
              <w:right w:val="nil"/>
            </w:tcBorders>
            <w:shd w:val="clear" w:color="auto" w:fill="auto"/>
            <w:vAlign w:val="bottom"/>
          </w:tcPr>
          <w:p w14:paraId="39908A87" w14:textId="58BA25B1"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10,4</w:t>
            </w:r>
          </w:p>
        </w:tc>
      </w:tr>
      <w:tr w:rsidR="0067606D" w14:paraId="4931C8A8" w14:textId="77777777" w:rsidTr="0067606D">
        <w:tc>
          <w:tcPr>
            <w:tcW w:w="1946" w:type="dxa"/>
            <w:tcBorders>
              <w:top w:val="single" w:sz="4" w:space="0" w:color="auto"/>
              <w:bottom w:val="single" w:sz="4" w:space="0" w:color="auto"/>
            </w:tcBorders>
            <w:tcMar>
              <w:left w:w="0" w:type="dxa"/>
              <w:right w:w="0" w:type="dxa"/>
            </w:tcMar>
            <w:vAlign w:val="bottom"/>
          </w:tcPr>
          <w:p w14:paraId="3D3311A7" w14:textId="52105C84" w:rsidR="0067606D" w:rsidRPr="0004137F" w:rsidRDefault="0067606D" w:rsidP="0067606D">
            <w:pPr>
              <w:pStyle w:val="TabellRader"/>
              <w:keepNext/>
              <w:keepLines/>
              <w:jc w:val="left"/>
            </w:pPr>
            <w:r w:rsidRPr="00B261BE">
              <w:rPr>
                <w:b/>
              </w:rPr>
              <w:t>Lön</w:t>
            </w:r>
            <w:r>
              <w:rPr>
                <w:b/>
              </w:rPr>
              <w:t>er</w:t>
            </w:r>
            <w:r w:rsidRPr="00B261BE">
              <w:rPr>
                <w:b/>
              </w:rPr>
              <w:t xml:space="preserve"> och </w:t>
            </w:r>
            <w:r>
              <w:rPr>
                <w:b/>
              </w:rPr>
              <w:t>priser</w:t>
            </w:r>
          </w:p>
        </w:tc>
        <w:tc>
          <w:tcPr>
            <w:tcW w:w="484" w:type="dxa"/>
            <w:tcBorders>
              <w:top w:val="single" w:sz="4" w:space="0" w:color="auto"/>
              <w:bottom w:val="single" w:sz="4" w:space="0" w:color="auto"/>
              <w:right w:val="nil"/>
            </w:tcBorders>
            <w:vAlign w:val="bottom"/>
          </w:tcPr>
          <w:p w14:paraId="6B391599" w14:textId="77777777" w:rsidR="0067606D" w:rsidRPr="0004137F" w:rsidRDefault="0067606D" w:rsidP="0067606D">
            <w:pPr>
              <w:pStyle w:val="TabellRader"/>
              <w:keepNext/>
              <w:keepLines/>
            </w:pPr>
          </w:p>
        </w:tc>
        <w:tc>
          <w:tcPr>
            <w:tcW w:w="484" w:type="dxa"/>
            <w:tcBorders>
              <w:top w:val="single" w:sz="4" w:space="0" w:color="auto"/>
              <w:left w:val="nil"/>
              <w:bottom w:val="single" w:sz="4" w:space="0" w:color="auto"/>
              <w:right w:val="nil"/>
            </w:tcBorders>
            <w:vAlign w:val="bottom"/>
          </w:tcPr>
          <w:p w14:paraId="07FE77EF" w14:textId="77777777" w:rsidR="0067606D" w:rsidRPr="0004137F" w:rsidRDefault="0067606D" w:rsidP="0067606D">
            <w:pPr>
              <w:pStyle w:val="TabellRader"/>
              <w:keepNext/>
              <w:keepLines/>
            </w:pPr>
          </w:p>
        </w:tc>
        <w:tc>
          <w:tcPr>
            <w:tcW w:w="485" w:type="dxa"/>
            <w:tcBorders>
              <w:top w:val="single" w:sz="4" w:space="0" w:color="auto"/>
              <w:left w:val="nil"/>
              <w:bottom w:val="single" w:sz="4" w:space="0" w:color="auto"/>
            </w:tcBorders>
            <w:vAlign w:val="bottom"/>
          </w:tcPr>
          <w:p w14:paraId="484BCE49" w14:textId="77777777" w:rsidR="0067606D" w:rsidRPr="0004137F" w:rsidRDefault="0067606D" w:rsidP="0067606D">
            <w:pPr>
              <w:pStyle w:val="TabellRader"/>
              <w:keepNext/>
              <w:keepLines/>
            </w:pPr>
          </w:p>
        </w:tc>
        <w:tc>
          <w:tcPr>
            <w:tcW w:w="484" w:type="dxa"/>
            <w:tcBorders>
              <w:top w:val="single" w:sz="4" w:space="0" w:color="auto"/>
              <w:bottom w:val="single" w:sz="4" w:space="0" w:color="auto"/>
            </w:tcBorders>
            <w:vAlign w:val="bottom"/>
          </w:tcPr>
          <w:p w14:paraId="1F35A4C8" w14:textId="77777777" w:rsidR="0067606D" w:rsidRPr="0004137F" w:rsidRDefault="0067606D" w:rsidP="0067606D">
            <w:pPr>
              <w:pStyle w:val="TabellRader"/>
              <w:keepNext/>
              <w:keepLines/>
            </w:pPr>
          </w:p>
        </w:tc>
        <w:tc>
          <w:tcPr>
            <w:tcW w:w="485" w:type="dxa"/>
            <w:tcBorders>
              <w:top w:val="single" w:sz="4" w:space="0" w:color="auto"/>
              <w:bottom w:val="single" w:sz="4" w:space="0" w:color="auto"/>
            </w:tcBorders>
            <w:vAlign w:val="bottom"/>
          </w:tcPr>
          <w:p w14:paraId="67FF5376" w14:textId="6957381B" w:rsidR="0067606D" w:rsidRPr="0004137F" w:rsidRDefault="0067606D" w:rsidP="0067606D">
            <w:pPr>
              <w:pStyle w:val="TabellRader"/>
              <w:keepNext/>
              <w:keepLines/>
            </w:pPr>
          </w:p>
        </w:tc>
      </w:tr>
      <w:tr w:rsidR="0067606D" w14:paraId="2B2061A6" w14:textId="77777777" w:rsidTr="0067606D">
        <w:tc>
          <w:tcPr>
            <w:tcW w:w="1946" w:type="dxa"/>
            <w:tcBorders>
              <w:top w:val="single" w:sz="4" w:space="0" w:color="auto"/>
              <w:bottom w:val="nil"/>
            </w:tcBorders>
            <w:tcMar>
              <w:left w:w="0" w:type="dxa"/>
              <w:right w:w="0" w:type="dxa"/>
            </w:tcMar>
          </w:tcPr>
          <w:p w14:paraId="15EBB95D" w14:textId="398F6200" w:rsidR="0067606D" w:rsidRPr="0004137F" w:rsidRDefault="0067606D" w:rsidP="0067606D">
            <w:pPr>
              <w:pStyle w:val="TabellRader"/>
              <w:keepNext/>
              <w:keepLines/>
              <w:jc w:val="left"/>
            </w:pPr>
            <w:r w:rsidRPr="00D952FA">
              <w:t>Timlön</w:t>
            </w:r>
            <w:r>
              <w:t>, konjunkturlönerna</w:t>
            </w:r>
            <w:r>
              <w:rPr>
                <w:vertAlign w:val="superscript"/>
              </w:rPr>
              <w:t>10</w:t>
            </w:r>
          </w:p>
        </w:tc>
        <w:tc>
          <w:tcPr>
            <w:tcW w:w="484" w:type="dxa"/>
            <w:tcBorders>
              <w:top w:val="nil"/>
              <w:left w:val="nil"/>
              <w:bottom w:val="nil"/>
              <w:right w:val="nil"/>
            </w:tcBorders>
            <w:shd w:val="clear" w:color="auto" w:fill="auto"/>
            <w:vAlign w:val="bottom"/>
          </w:tcPr>
          <w:p w14:paraId="0F32E095" w14:textId="3B119030"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2,5</w:t>
            </w:r>
          </w:p>
        </w:tc>
        <w:tc>
          <w:tcPr>
            <w:tcW w:w="484" w:type="dxa"/>
            <w:tcBorders>
              <w:top w:val="nil"/>
              <w:left w:val="nil"/>
              <w:bottom w:val="nil"/>
              <w:right w:val="nil"/>
            </w:tcBorders>
            <w:shd w:val="clear" w:color="auto" w:fill="auto"/>
            <w:vAlign w:val="bottom"/>
          </w:tcPr>
          <w:p w14:paraId="2DDE65A8" w14:textId="2BD5635F"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2,6</w:t>
            </w:r>
          </w:p>
        </w:tc>
        <w:tc>
          <w:tcPr>
            <w:tcW w:w="485" w:type="dxa"/>
            <w:tcBorders>
              <w:top w:val="nil"/>
              <w:left w:val="nil"/>
              <w:bottom w:val="nil"/>
              <w:right w:val="nil"/>
            </w:tcBorders>
            <w:shd w:val="clear" w:color="auto" w:fill="auto"/>
            <w:vAlign w:val="bottom"/>
          </w:tcPr>
          <w:p w14:paraId="47EEBA58" w14:textId="3451F680"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2,8</w:t>
            </w:r>
          </w:p>
        </w:tc>
        <w:tc>
          <w:tcPr>
            <w:tcW w:w="484" w:type="dxa"/>
            <w:tcBorders>
              <w:top w:val="nil"/>
              <w:left w:val="nil"/>
              <w:bottom w:val="nil"/>
              <w:right w:val="nil"/>
            </w:tcBorders>
            <w:shd w:val="clear" w:color="auto" w:fill="auto"/>
            <w:vAlign w:val="bottom"/>
          </w:tcPr>
          <w:p w14:paraId="2C6F936B" w14:textId="476A4ED0"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3,0</w:t>
            </w:r>
          </w:p>
        </w:tc>
        <w:tc>
          <w:tcPr>
            <w:tcW w:w="485" w:type="dxa"/>
            <w:tcBorders>
              <w:top w:val="nil"/>
              <w:left w:val="nil"/>
              <w:bottom w:val="nil"/>
              <w:right w:val="nil"/>
            </w:tcBorders>
            <w:shd w:val="clear" w:color="auto" w:fill="auto"/>
            <w:vAlign w:val="bottom"/>
          </w:tcPr>
          <w:p w14:paraId="4F77345B" w14:textId="6EABA7E3"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3,1</w:t>
            </w:r>
          </w:p>
        </w:tc>
      </w:tr>
      <w:tr w:rsidR="0067606D" w14:paraId="749B9001" w14:textId="77777777" w:rsidTr="0067606D">
        <w:tc>
          <w:tcPr>
            <w:tcW w:w="1946" w:type="dxa"/>
            <w:tcBorders>
              <w:top w:val="nil"/>
              <w:bottom w:val="nil"/>
            </w:tcBorders>
            <w:tcMar>
              <w:left w:w="0" w:type="dxa"/>
              <w:right w:w="0" w:type="dxa"/>
            </w:tcMar>
          </w:tcPr>
          <w:p w14:paraId="30315806" w14:textId="58178502" w:rsidR="0067606D" w:rsidRPr="0004137F" w:rsidRDefault="0067606D" w:rsidP="0067606D">
            <w:pPr>
              <w:pStyle w:val="TabellRader"/>
              <w:keepNext/>
              <w:keepLines/>
              <w:ind w:right="-40"/>
              <w:jc w:val="left"/>
            </w:pPr>
            <w:r w:rsidRPr="00D952FA">
              <w:t>Timlön</w:t>
            </w:r>
            <w:r>
              <w:t>, nationalräkenskaperna</w:t>
            </w:r>
          </w:p>
        </w:tc>
        <w:tc>
          <w:tcPr>
            <w:tcW w:w="484" w:type="dxa"/>
            <w:tcBorders>
              <w:top w:val="nil"/>
              <w:left w:val="nil"/>
              <w:bottom w:val="nil"/>
              <w:right w:val="nil"/>
            </w:tcBorders>
            <w:shd w:val="clear" w:color="auto" w:fill="auto"/>
            <w:vAlign w:val="bottom"/>
          </w:tcPr>
          <w:p w14:paraId="700A9E17" w14:textId="3D4FD3A2"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2,2</w:t>
            </w:r>
          </w:p>
        </w:tc>
        <w:tc>
          <w:tcPr>
            <w:tcW w:w="484" w:type="dxa"/>
            <w:tcBorders>
              <w:top w:val="nil"/>
              <w:left w:val="nil"/>
              <w:bottom w:val="nil"/>
              <w:right w:val="nil"/>
            </w:tcBorders>
            <w:shd w:val="clear" w:color="auto" w:fill="auto"/>
            <w:vAlign w:val="bottom"/>
          </w:tcPr>
          <w:p w14:paraId="625FD63C" w14:textId="3A76B2DC"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2,9</w:t>
            </w:r>
          </w:p>
        </w:tc>
        <w:tc>
          <w:tcPr>
            <w:tcW w:w="485" w:type="dxa"/>
            <w:tcBorders>
              <w:top w:val="nil"/>
              <w:left w:val="nil"/>
              <w:bottom w:val="nil"/>
              <w:right w:val="nil"/>
            </w:tcBorders>
            <w:shd w:val="clear" w:color="auto" w:fill="auto"/>
            <w:vAlign w:val="bottom"/>
          </w:tcPr>
          <w:p w14:paraId="11AA9BA2" w14:textId="76B886EC"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2,8</w:t>
            </w:r>
          </w:p>
        </w:tc>
        <w:tc>
          <w:tcPr>
            <w:tcW w:w="484" w:type="dxa"/>
            <w:tcBorders>
              <w:top w:val="nil"/>
              <w:left w:val="nil"/>
              <w:bottom w:val="nil"/>
              <w:right w:val="nil"/>
            </w:tcBorders>
            <w:shd w:val="clear" w:color="auto" w:fill="auto"/>
            <w:vAlign w:val="bottom"/>
          </w:tcPr>
          <w:p w14:paraId="5921558A" w14:textId="201D063F"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3,0</w:t>
            </w:r>
          </w:p>
        </w:tc>
        <w:tc>
          <w:tcPr>
            <w:tcW w:w="485" w:type="dxa"/>
            <w:tcBorders>
              <w:top w:val="nil"/>
              <w:left w:val="nil"/>
              <w:bottom w:val="nil"/>
              <w:right w:val="nil"/>
            </w:tcBorders>
            <w:shd w:val="clear" w:color="auto" w:fill="auto"/>
            <w:vAlign w:val="bottom"/>
          </w:tcPr>
          <w:p w14:paraId="6EDB781B" w14:textId="4BED7CA2"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3,1</w:t>
            </w:r>
          </w:p>
        </w:tc>
      </w:tr>
      <w:tr w:rsidR="0067606D" w14:paraId="606F1099" w14:textId="77777777" w:rsidTr="0067606D">
        <w:tc>
          <w:tcPr>
            <w:tcW w:w="1946" w:type="dxa"/>
            <w:tcBorders>
              <w:top w:val="nil"/>
              <w:bottom w:val="nil"/>
            </w:tcBorders>
            <w:tcMar>
              <w:left w:w="0" w:type="dxa"/>
              <w:right w:w="0" w:type="dxa"/>
            </w:tcMar>
          </w:tcPr>
          <w:p w14:paraId="6DDE7716" w14:textId="6A90B144" w:rsidR="0067606D" w:rsidRPr="0004137F" w:rsidRDefault="0067606D" w:rsidP="0067606D">
            <w:pPr>
              <w:pStyle w:val="TabellRader"/>
              <w:keepNext/>
              <w:keepLines/>
              <w:jc w:val="left"/>
            </w:pPr>
            <w:r w:rsidRPr="00D952FA">
              <w:t>Reallön</w:t>
            </w:r>
            <w:r w:rsidRPr="00DA4C24">
              <w:rPr>
                <w:vertAlign w:val="superscript"/>
              </w:rPr>
              <w:t>1</w:t>
            </w:r>
            <w:r>
              <w:rPr>
                <w:vertAlign w:val="superscript"/>
              </w:rPr>
              <w:t>1</w:t>
            </w:r>
          </w:p>
        </w:tc>
        <w:tc>
          <w:tcPr>
            <w:tcW w:w="484" w:type="dxa"/>
            <w:tcBorders>
              <w:top w:val="nil"/>
              <w:left w:val="nil"/>
              <w:bottom w:val="nil"/>
              <w:right w:val="nil"/>
            </w:tcBorders>
            <w:shd w:val="clear" w:color="auto" w:fill="auto"/>
            <w:vAlign w:val="bottom"/>
          </w:tcPr>
          <w:p w14:paraId="0A8B8673" w14:textId="328091C5"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0,6</w:t>
            </w:r>
          </w:p>
        </w:tc>
        <w:tc>
          <w:tcPr>
            <w:tcW w:w="484" w:type="dxa"/>
            <w:tcBorders>
              <w:top w:val="nil"/>
              <w:left w:val="nil"/>
              <w:bottom w:val="nil"/>
              <w:right w:val="nil"/>
            </w:tcBorders>
            <w:shd w:val="clear" w:color="auto" w:fill="auto"/>
            <w:vAlign w:val="bottom"/>
          </w:tcPr>
          <w:p w14:paraId="25B19C35" w14:textId="0964FDCC"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0,8</w:t>
            </w:r>
          </w:p>
        </w:tc>
        <w:tc>
          <w:tcPr>
            <w:tcW w:w="485" w:type="dxa"/>
            <w:tcBorders>
              <w:top w:val="nil"/>
              <w:left w:val="nil"/>
              <w:bottom w:val="nil"/>
              <w:right w:val="nil"/>
            </w:tcBorders>
            <w:shd w:val="clear" w:color="auto" w:fill="auto"/>
            <w:vAlign w:val="bottom"/>
          </w:tcPr>
          <w:p w14:paraId="29C25A19" w14:textId="02693CAD"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1,1</w:t>
            </w:r>
          </w:p>
        </w:tc>
        <w:tc>
          <w:tcPr>
            <w:tcW w:w="484" w:type="dxa"/>
            <w:tcBorders>
              <w:top w:val="nil"/>
              <w:left w:val="nil"/>
              <w:bottom w:val="nil"/>
              <w:right w:val="nil"/>
            </w:tcBorders>
            <w:shd w:val="clear" w:color="auto" w:fill="auto"/>
            <w:vAlign w:val="bottom"/>
          </w:tcPr>
          <w:p w14:paraId="20073771" w14:textId="1A4969DA"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0,9</w:t>
            </w:r>
          </w:p>
        </w:tc>
        <w:tc>
          <w:tcPr>
            <w:tcW w:w="485" w:type="dxa"/>
            <w:tcBorders>
              <w:top w:val="nil"/>
              <w:left w:val="nil"/>
              <w:bottom w:val="nil"/>
              <w:right w:val="nil"/>
            </w:tcBorders>
            <w:shd w:val="clear" w:color="auto" w:fill="auto"/>
            <w:vAlign w:val="bottom"/>
          </w:tcPr>
          <w:p w14:paraId="4FE6B308" w14:textId="0EE7B829"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0,8</w:t>
            </w:r>
          </w:p>
        </w:tc>
      </w:tr>
      <w:tr w:rsidR="0067606D" w14:paraId="36AAFEB6" w14:textId="77777777" w:rsidTr="0067606D">
        <w:tc>
          <w:tcPr>
            <w:tcW w:w="1946" w:type="dxa"/>
            <w:tcBorders>
              <w:top w:val="nil"/>
              <w:bottom w:val="nil"/>
            </w:tcBorders>
            <w:tcMar>
              <w:left w:w="0" w:type="dxa"/>
              <w:right w:w="0" w:type="dxa"/>
            </w:tcMar>
          </w:tcPr>
          <w:p w14:paraId="1FDC9D7E" w14:textId="763CA08A" w:rsidR="0067606D" w:rsidRPr="0004137F" w:rsidRDefault="0067606D" w:rsidP="0067606D">
            <w:pPr>
              <w:pStyle w:val="TabellRader"/>
              <w:keepNext/>
              <w:keepLines/>
              <w:jc w:val="left"/>
            </w:pPr>
            <w:r w:rsidRPr="00D952FA">
              <w:t>KPI</w:t>
            </w:r>
          </w:p>
        </w:tc>
        <w:tc>
          <w:tcPr>
            <w:tcW w:w="484" w:type="dxa"/>
            <w:tcBorders>
              <w:top w:val="nil"/>
              <w:left w:val="nil"/>
              <w:bottom w:val="nil"/>
              <w:right w:val="nil"/>
            </w:tcBorders>
            <w:shd w:val="clear" w:color="auto" w:fill="auto"/>
            <w:vAlign w:val="bottom"/>
          </w:tcPr>
          <w:p w14:paraId="6D92B16E" w14:textId="794252D3"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2,0</w:t>
            </w:r>
          </w:p>
        </w:tc>
        <w:tc>
          <w:tcPr>
            <w:tcW w:w="484" w:type="dxa"/>
            <w:tcBorders>
              <w:top w:val="nil"/>
              <w:left w:val="nil"/>
              <w:bottom w:val="nil"/>
              <w:right w:val="nil"/>
            </w:tcBorders>
            <w:shd w:val="clear" w:color="auto" w:fill="auto"/>
            <w:vAlign w:val="bottom"/>
          </w:tcPr>
          <w:p w14:paraId="2FADADD1" w14:textId="00705CB8"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1,9</w:t>
            </w:r>
          </w:p>
        </w:tc>
        <w:tc>
          <w:tcPr>
            <w:tcW w:w="485" w:type="dxa"/>
            <w:tcBorders>
              <w:top w:val="nil"/>
              <w:left w:val="nil"/>
              <w:bottom w:val="nil"/>
              <w:right w:val="nil"/>
            </w:tcBorders>
            <w:shd w:val="clear" w:color="auto" w:fill="auto"/>
            <w:vAlign w:val="bottom"/>
          </w:tcPr>
          <w:p w14:paraId="34F1F149" w14:textId="71A1C041"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1,7</w:t>
            </w:r>
          </w:p>
        </w:tc>
        <w:tc>
          <w:tcPr>
            <w:tcW w:w="484" w:type="dxa"/>
            <w:tcBorders>
              <w:top w:val="nil"/>
              <w:left w:val="nil"/>
              <w:bottom w:val="nil"/>
              <w:right w:val="nil"/>
            </w:tcBorders>
            <w:shd w:val="clear" w:color="auto" w:fill="auto"/>
            <w:vAlign w:val="bottom"/>
          </w:tcPr>
          <w:p w14:paraId="40C24680" w14:textId="65596D68"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2,1</w:t>
            </w:r>
          </w:p>
        </w:tc>
        <w:tc>
          <w:tcPr>
            <w:tcW w:w="485" w:type="dxa"/>
            <w:tcBorders>
              <w:top w:val="nil"/>
              <w:left w:val="nil"/>
              <w:bottom w:val="nil"/>
              <w:right w:val="nil"/>
            </w:tcBorders>
            <w:shd w:val="clear" w:color="auto" w:fill="auto"/>
            <w:vAlign w:val="bottom"/>
          </w:tcPr>
          <w:p w14:paraId="78177330" w14:textId="53D38FB3"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2,3</w:t>
            </w:r>
          </w:p>
        </w:tc>
      </w:tr>
      <w:tr w:rsidR="0067606D" w:rsidRPr="006B5BCB" w14:paraId="7571B258" w14:textId="77777777" w:rsidTr="0067606D">
        <w:tc>
          <w:tcPr>
            <w:tcW w:w="1946" w:type="dxa"/>
            <w:tcBorders>
              <w:top w:val="nil"/>
              <w:bottom w:val="nil"/>
            </w:tcBorders>
            <w:tcMar>
              <w:left w:w="0" w:type="dxa"/>
              <w:right w:w="0" w:type="dxa"/>
            </w:tcMar>
          </w:tcPr>
          <w:p w14:paraId="7F6DE6FC" w14:textId="40DC05B4" w:rsidR="0067606D" w:rsidRPr="006B5BCB" w:rsidRDefault="0067606D" w:rsidP="0067606D">
            <w:pPr>
              <w:pStyle w:val="TabellRader"/>
              <w:keepNext/>
              <w:keepLines/>
              <w:jc w:val="left"/>
              <w:rPr>
                <w:b/>
              </w:rPr>
            </w:pPr>
            <w:r w:rsidRPr="001022E1">
              <w:t>KPIF</w:t>
            </w:r>
          </w:p>
        </w:tc>
        <w:tc>
          <w:tcPr>
            <w:tcW w:w="484" w:type="dxa"/>
            <w:tcBorders>
              <w:top w:val="nil"/>
              <w:left w:val="nil"/>
              <w:bottom w:val="nil"/>
              <w:right w:val="nil"/>
            </w:tcBorders>
            <w:shd w:val="clear" w:color="auto" w:fill="auto"/>
            <w:vAlign w:val="bottom"/>
          </w:tcPr>
          <w:p w14:paraId="364355DF" w14:textId="3E8E0F70"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2,1</w:t>
            </w:r>
          </w:p>
        </w:tc>
        <w:tc>
          <w:tcPr>
            <w:tcW w:w="484" w:type="dxa"/>
            <w:tcBorders>
              <w:top w:val="nil"/>
              <w:left w:val="nil"/>
              <w:bottom w:val="nil"/>
              <w:right w:val="nil"/>
            </w:tcBorders>
            <w:shd w:val="clear" w:color="auto" w:fill="auto"/>
            <w:vAlign w:val="bottom"/>
          </w:tcPr>
          <w:p w14:paraId="50421D75" w14:textId="6AF31EBE"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1,7</w:t>
            </w:r>
          </w:p>
        </w:tc>
        <w:tc>
          <w:tcPr>
            <w:tcW w:w="485" w:type="dxa"/>
            <w:tcBorders>
              <w:top w:val="nil"/>
              <w:left w:val="nil"/>
              <w:bottom w:val="nil"/>
              <w:right w:val="nil"/>
            </w:tcBorders>
            <w:shd w:val="clear" w:color="auto" w:fill="auto"/>
            <w:vAlign w:val="bottom"/>
          </w:tcPr>
          <w:p w14:paraId="1370FC5B" w14:textId="0BEF3DD0"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1,6</w:t>
            </w:r>
          </w:p>
        </w:tc>
        <w:tc>
          <w:tcPr>
            <w:tcW w:w="484" w:type="dxa"/>
            <w:tcBorders>
              <w:top w:val="nil"/>
              <w:left w:val="nil"/>
              <w:bottom w:val="nil"/>
              <w:right w:val="nil"/>
            </w:tcBorders>
            <w:shd w:val="clear" w:color="auto" w:fill="auto"/>
            <w:vAlign w:val="bottom"/>
          </w:tcPr>
          <w:p w14:paraId="708DE348" w14:textId="7422FF7E"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1,8</w:t>
            </w:r>
          </w:p>
        </w:tc>
        <w:tc>
          <w:tcPr>
            <w:tcW w:w="485" w:type="dxa"/>
            <w:tcBorders>
              <w:top w:val="nil"/>
              <w:left w:val="nil"/>
              <w:bottom w:val="nil"/>
              <w:right w:val="nil"/>
            </w:tcBorders>
            <w:shd w:val="clear" w:color="auto" w:fill="auto"/>
            <w:vAlign w:val="bottom"/>
          </w:tcPr>
          <w:p w14:paraId="0E553227" w14:textId="6F2D888A"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2,0</w:t>
            </w:r>
          </w:p>
        </w:tc>
      </w:tr>
      <w:tr w:rsidR="0067606D" w:rsidRPr="006B5BCB" w14:paraId="4E7F1772" w14:textId="77777777" w:rsidTr="0067606D">
        <w:tc>
          <w:tcPr>
            <w:tcW w:w="1946" w:type="dxa"/>
            <w:tcBorders>
              <w:top w:val="nil"/>
              <w:bottom w:val="nil"/>
            </w:tcBorders>
            <w:tcMar>
              <w:left w:w="0" w:type="dxa"/>
              <w:right w:w="0" w:type="dxa"/>
            </w:tcMar>
            <w:vAlign w:val="bottom"/>
          </w:tcPr>
          <w:p w14:paraId="0D03B934" w14:textId="799F4BD8" w:rsidR="0067606D" w:rsidRPr="001022E1" w:rsidRDefault="0067606D" w:rsidP="0067606D">
            <w:pPr>
              <w:pStyle w:val="TabellRader"/>
              <w:keepNext/>
              <w:keepLines/>
              <w:jc w:val="left"/>
            </w:pPr>
            <w:r w:rsidRPr="001022E1">
              <w:t>KPIF exkl. energi</w:t>
            </w:r>
          </w:p>
        </w:tc>
        <w:tc>
          <w:tcPr>
            <w:tcW w:w="484" w:type="dxa"/>
            <w:tcBorders>
              <w:top w:val="nil"/>
              <w:left w:val="nil"/>
              <w:bottom w:val="nil"/>
              <w:right w:val="nil"/>
            </w:tcBorders>
            <w:shd w:val="clear" w:color="auto" w:fill="auto"/>
            <w:vAlign w:val="bottom"/>
          </w:tcPr>
          <w:p w14:paraId="62E4BE27" w14:textId="19667CC2"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1,4</w:t>
            </w:r>
          </w:p>
        </w:tc>
        <w:tc>
          <w:tcPr>
            <w:tcW w:w="484" w:type="dxa"/>
            <w:tcBorders>
              <w:top w:val="nil"/>
              <w:left w:val="nil"/>
              <w:bottom w:val="nil"/>
              <w:right w:val="nil"/>
            </w:tcBorders>
            <w:shd w:val="clear" w:color="auto" w:fill="auto"/>
            <w:vAlign w:val="bottom"/>
          </w:tcPr>
          <w:p w14:paraId="7C5FDC32" w14:textId="0BCCDCBF"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1,7</w:t>
            </w:r>
          </w:p>
        </w:tc>
        <w:tc>
          <w:tcPr>
            <w:tcW w:w="485" w:type="dxa"/>
            <w:tcBorders>
              <w:top w:val="nil"/>
              <w:left w:val="nil"/>
              <w:bottom w:val="nil"/>
              <w:right w:val="nil"/>
            </w:tcBorders>
            <w:shd w:val="clear" w:color="auto" w:fill="auto"/>
            <w:vAlign w:val="bottom"/>
          </w:tcPr>
          <w:p w14:paraId="048F57F0" w14:textId="4D3D3CB0"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1,7</w:t>
            </w:r>
          </w:p>
        </w:tc>
        <w:tc>
          <w:tcPr>
            <w:tcW w:w="484" w:type="dxa"/>
            <w:tcBorders>
              <w:top w:val="nil"/>
              <w:left w:val="nil"/>
              <w:bottom w:val="nil"/>
              <w:right w:val="nil"/>
            </w:tcBorders>
            <w:shd w:val="clear" w:color="auto" w:fill="auto"/>
            <w:vAlign w:val="bottom"/>
          </w:tcPr>
          <w:p w14:paraId="0A2D49B7" w14:textId="414E19B5"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1,8</w:t>
            </w:r>
          </w:p>
        </w:tc>
        <w:tc>
          <w:tcPr>
            <w:tcW w:w="485" w:type="dxa"/>
            <w:tcBorders>
              <w:top w:val="nil"/>
              <w:left w:val="nil"/>
              <w:bottom w:val="nil"/>
              <w:right w:val="nil"/>
            </w:tcBorders>
            <w:shd w:val="clear" w:color="auto" w:fill="auto"/>
            <w:vAlign w:val="bottom"/>
          </w:tcPr>
          <w:p w14:paraId="06719573" w14:textId="04FD046C"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2,0</w:t>
            </w:r>
          </w:p>
        </w:tc>
      </w:tr>
      <w:tr w:rsidR="0067606D" w:rsidRPr="006B5BCB" w14:paraId="53872CF1" w14:textId="77777777" w:rsidTr="0067606D">
        <w:tc>
          <w:tcPr>
            <w:tcW w:w="1946" w:type="dxa"/>
            <w:tcBorders>
              <w:top w:val="nil"/>
              <w:bottom w:val="nil"/>
            </w:tcBorders>
            <w:tcMar>
              <w:left w:w="0" w:type="dxa"/>
              <w:right w:w="0" w:type="dxa"/>
            </w:tcMar>
            <w:vAlign w:val="bottom"/>
          </w:tcPr>
          <w:p w14:paraId="7286049D" w14:textId="2DC8A209" w:rsidR="0067606D" w:rsidRPr="001022E1" w:rsidRDefault="0067606D" w:rsidP="0067606D">
            <w:pPr>
              <w:pStyle w:val="TabellRader"/>
              <w:keepNext/>
              <w:keepLines/>
              <w:jc w:val="left"/>
            </w:pPr>
            <w:r w:rsidRPr="001022E1">
              <w:t>HIKP</w:t>
            </w:r>
          </w:p>
        </w:tc>
        <w:tc>
          <w:tcPr>
            <w:tcW w:w="484" w:type="dxa"/>
            <w:tcBorders>
              <w:top w:val="nil"/>
              <w:left w:val="nil"/>
              <w:bottom w:val="nil"/>
              <w:right w:val="nil"/>
            </w:tcBorders>
            <w:shd w:val="clear" w:color="auto" w:fill="auto"/>
            <w:vAlign w:val="bottom"/>
          </w:tcPr>
          <w:p w14:paraId="1A6BFDDD" w14:textId="15872680"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2,0</w:t>
            </w:r>
          </w:p>
        </w:tc>
        <w:tc>
          <w:tcPr>
            <w:tcW w:w="484" w:type="dxa"/>
            <w:tcBorders>
              <w:top w:val="nil"/>
              <w:left w:val="nil"/>
              <w:bottom w:val="nil"/>
              <w:right w:val="nil"/>
            </w:tcBorders>
            <w:shd w:val="clear" w:color="auto" w:fill="auto"/>
            <w:vAlign w:val="bottom"/>
          </w:tcPr>
          <w:p w14:paraId="3BF6C075" w14:textId="7CDCBF42"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1,7</w:t>
            </w:r>
          </w:p>
        </w:tc>
        <w:tc>
          <w:tcPr>
            <w:tcW w:w="485" w:type="dxa"/>
            <w:tcBorders>
              <w:top w:val="nil"/>
              <w:left w:val="nil"/>
              <w:bottom w:val="nil"/>
              <w:right w:val="nil"/>
            </w:tcBorders>
            <w:shd w:val="clear" w:color="auto" w:fill="auto"/>
            <w:vAlign w:val="bottom"/>
          </w:tcPr>
          <w:p w14:paraId="044212B0" w14:textId="3BA2411C"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1,4</w:t>
            </w:r>
          </w:p>
        </w:tc>
        <w:tc>
          <w:tcPr>
            <w:tcW w:w="484" w:type="dxa"/>
            <w:tcBorders>
              <w:top w:val="nil"/>
              <w:left w:val="nil"/>
              <w:bottom w:val="nil"/>
              <w:right w:val="nil"/>
            </w:tcBorders>
            <w:shd w:val="clear" w:color="auto" w:fill="auto"/>
            <w:vAlign w:val="bottom"/>
          </w:tcPr>
          <w:p w14:paraId="75D396AB" w14:textId="5AA8AC02"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1,6</w:t>
            </w:r>
          </w:p>
        </w:tc>
        <w:tc>
          <w:tcPr>
            <w:tcW w:w="485" w:type="dxa"/>
            <w:tcBorders>
              <w:top w:val="nil"/>
              <w:left w:val="nil"/>
              <w:bottom w:val="nil"/>
              <w:right w:val="nil"/>
            </w:tcBorders>
            <w:shd w:val="clear" w:color="auto" w:fill="auto"/>
            <w:vAlign w:val="bottom"/>
          </w:tcPr>
          <w:p w14:paraId="514808D1" w14:textId="748BAF15"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1,8</w:t>
            </w:r>
          </w:p>
        </w:tc>
      </w:tr>
      <w:tr w:rsidR="0067606D" w:rsidRPr="006B5BCB" w14:paraId="11D73807" w14:textId="77777777" w:rsidTr="0067606D">
        <w:trPr>
          <w:cnfStyle w:val="010000000000" w:firstRow="0" w:lastRow="1" w:firstColumn="0" w:lastColumn="0" w:oddVBand="0" w:evenVBand="0" w:oddHBand="0" w:evenHBand="0" w:firstRowFirstColumn="0" w:firstRowLastColumn="0" w:lastRowFirstColumn="0" w:lastRowLastColumn="0"/>
        </w:trPr>
        <w:tc>
          <w:tcPr>
            <w:tcW w:w="1946" w:type="dxa"/>
            <w:tcBorders>
              <w:top w:val="nil"/>
            </w:tcBorders>
            <w:tcMar>
              <w:left w:w="0" w:type="dxa"/>
              <w:right w:w="0" w:type="dxa"/>
            </w:tcMar>
            <w:vAlign w:val="bottom"/>
          </w:tcPr>
          <w:p w14:paraId="03BD2EC4" w14:textId="0F8ECE44" w:rsidR="0067606D" w:rsidRPr="00152AED" w:rsidRDefault="0067606D" w:rsidP="0067606D">
            <w:pPr>
              <w:pStyle w:val="TabellRader"/>
              <w:keepNext/>
              <w:keepLines/>
              <w:jc w:val="left"/>
              <w:rPr>
                <w:b w:val="0"/>
              </w:rPr>
            </w:pPr>
            <w:r w:rsidRPr="00152AED">
              <w:rPr>
                <w:b w:val="0"/>
              </w:rPr>
              <w:t>BNP-deflator</w:t>
            </w:r>
          </w:p>
        </w:tc>
        <w:tc>
          <w:tcPr>
            <w:tcW w:w="484" w:type="dxa"/>
            <w:tcBorders>
              <w:top w:val="nil"/>
            </w:tcBorders>
            <w:shd w:val="clear" w:color="auto" w:fill="auto"/>
            <w:vAlign w:val="bottom"/>
          </w:tcPr>
          <w:p w14:paraId="0BB7BB1F" w14:textId="54E868C5" w:rsidR="0067606D" w:rsidRPr="00896372" w:rsidRDefault="0067606D" w:rsidP="0067606D">
            <w:pPr>
              <w:pStyle w:val="TabellRader"/>
              <w:keepNext/>
              <w:keepLines/>
              <w:rPr>
                <w:rFonts w:ascii="Trade Gothic LT Std Cn" w:hAnsi="Trade Gothic LT Std Cn" w:cs="Calibri"/>
                <w:b w:val="0"/>
                <w:color w:val="000000"/>
                <w:szCs w:val="22"/>
              </w:rPr>
            </w:pPr>
            <w:r w:rsidRPr="00896372">
              <w:rPr>
                <w:rFonts w:ascii="Trade Gothic LT Std Cn" w:hAnsi="Trade Gothic LT Std Cn" w:cs="Calibri"/>
                <w:b w:val="0"/>
                <w:color w:val="000000"/>
                <w:szCs w:val="22"/>
              </w:rPr>
              <w:t>2,2</w:t>
            </w:r>
          </w:p>
        </w:tc>
        <w:tc>
          <w:tcPr>
            <w:tcW w:w="484" w:type="dxa"/>
            <w:tcBorders>
              <w:top w:val="nil"/>
            </w:tcBorders>
            <w:shd w:val="clear" w:color="auto" w:fill="auto"/>
            <w:vAlign w:val="bottom"/>
          </w:tcPr>
          <w:p w14:paraId="2292444B" w14:textId="730825E7" w:rsidR="0067606D" w:rsidRPr="00896372" w:rsidRDefault="0067606D" w:rsidP="0067606D">
            <w:pPr>
              <w:pStyle w:val="TabellRader"/>
              <w:keepNext/>
              <w:keepLines/>
              <w:rPr>
                <w:rFonts w:ascii="Trade Gothic LT Std Cn" w:hAnsi="Trade Gothic LT Std Cn" w:cs="Calibri"/>
                <w:b w:val="0"/>
                <w:color w:val="000000"/>
                <w:szCs w:val="22"/>
              </w:rPr>
            </w:pPr>
            <w:r w:rsidRPr="00896372">
              <w:rPr>
                <w:rFonts w:ascii="Trade Gothic LT Std Cn" w:hAnsi="Trade Gothic LT Std Cn" w:cs="Calibri"/>
                <w:b w:val="0"/>
                <w:color w:val="000000"/>
                <w:szCs w:val="22"/>
              </w:rPr>
              <w:t>2,4</w:t>
            </w:r>
          </w:p>
        </w:tc>
        <w:tc>
          <w:tcPr>
            <w:tcW w:w="485" w:type="dxa"/>
            <w:tcBorders>
              <w:top w:val="nil"/>
            </w:tcBorders>
            <w:shd w:val="clear" w:color="auto" w:fill="auto"/>
            <w:vAlign w:val="bottom"/>
          </w:tcPr>
          <w:p w14:paraId="6052B548" w14:textId="1AA3150B" w:rsidR="0067606D" w:rsidRPr="00896372" w:rsidRDefault="0067606D" w:rsidP="0067606D">
            <w:pPr>
              <w:pStyle w:val="TabellRader"/>
              <w:keepNext/>
              <w:keepLines/>
              <w:rPr>
                <w:rFonts w:ascii="Trade Gothic LT Std Cn" w:hAnsi="Trade Gothic LT Std Cn" w:cs="Calibri"/>
                <w:b w:val="0"/>
                <w:color w:val="000000"/>
                <w:szCs w:val="22"/>
              </w:rPr>
            </w:pPr>
            <w:r w:rsidRPr="00896372">
              <w:rPr>
                <w:rFonts w:ascii="Trade Gothic LT Std Cn" w:hAnsi="Trade Gothic LT Std Cn" w:cs="Calibri"/>
                <w:b w:val="0"/>
                <w:color w:val="000000"/>
                <w:szCs w:val="22"/>
              </w:rPr>
              <w:t>1,7</w:t>
            </w:r>
          </w:p>
        </w:tc>
        <w:tc>
          <w:tcPr>
            <w:tcW w:w="484" w:type="dxa"/>
            <w:tcBorders>
              <w:top w:val="nil"/>
            </w:tcBorders>
            <w:shd w:val="clear" w:color="auto" w:fill="auto"/>
            <w:vAlign w:val="bottom"/>
          </w:tcPr>
          <w:p w14:paraId="6001624C" w14:textId="7D6AFFDD" w:rsidR="0067606D" w:rsidRPr="00896372" w:rsidRDefault="0067606D" w:rsidP="0067606D">
            <w:pPr>
              <w:pStyle w:val="TabellRader"/>
              <w:keepNext/>
              <w:keepLines/>
              <w:rPr>
                <w:rFonts w:ascii="Trade Gothic LT Std Cn" w:hAnsi="Trade Gothic LT Std Cn" w:cs="Calibri"/>
                <w:b w:val="0"/>
                <w:color w:val="000000"/>
                <w:szCs w:val="22"/>
              </w:rPr>
            </w:pPr>
            <w:r w:rsidRPr="00896372">
              <w:rPr>
                <w:rFonts w:ascii="Trade Gothic LT Std Cn" w:hAnsi="Trade Gothic LT Std Cn" w:cs="Calibri"/>
                <w:b w:val="0"/>
                <w:color w:val="000000"/>
                <w:szCs w:val="22"/>
              </w:rPr>
              <w:t>2,0</w:t>
            </w:r>
          </w:p>
        </w:tc>
        <w:tc>
          <w:tcPr>
            <w:tcW w:w="485" w:type="dxa"/>
            <w:tcBorders>
              <w:top w:val="nil"/>
            </w:tcBorders>
            <w:shd w:val="clear" w:color="auto" w:fill="auto"/>
            <w:vAlign w:val="bottom"/>
          </w:tcPr>
          <w:p w14:paraId="3024E0F7" w14:textId="009C845F" w:rsidR="0067606D" w:rsidRPr="00896372" w:rsidRDefault="0067606D" w:rsidP="0067606D">
            <w:pPr>
              <w:pStyle w:val="TabellRader"/>
              <w:keepNext/>
              <w:keepLines/>
              <w:rPr>
                <w:rFonts w:ascii="Trade Gothic LT Std Cn" w:hAnsi="Trade Gothic LT Std Cn" w:cs="Calibri"/>
                <w:b w:val="0"/>
                <w:color w:val="000000"/>
                <w:szCs w:val="22"/>
              </w:rPr>
            </w:pPr>
            <w:r w:rsidRPr="00896372">
              <w:rPr>
                <w:rFonts w:ascii="Trade Gothic LT Std Cn" w:hAnsi="Trade Gothic LT Std Cn" w:cs="Calibri"/>
                <w:b w:val="0"/>
                <w:color w:val="000000"/>
                <w:szCs w:val="22"/>
              </w:rPr>
              <w:t>2,0</w:t>
            </w:r>
          </w:p>
        </w:tc>
      </w:tr>
    </w:tbl>
    <w:p w14:paraId="028E331B" w14:textId="648508C1" w:rsidR="0067606D" w:rsidRDefault="0067606D" w:rsidP="0067606D">
      <w:pPr>
        <w:pStyle w:val="TabellFotnot"/>
      </w:pPr>
      <w:r w:rsidRPr="00F049B7">
        <w:t>Anm.: Prognosen är baserad på de regelverk för skatter och transfereringssystem och de anslagsnivåer som har beslutats av riksdagen och som har föreslagits eller aviserats av regeringen</w:t>
      </w:r>
      <w:r>
        <w:t>.</w:t>
      </w:r>
      <w:r w:rsidRPr="00F049B7">
        <w:t xml:space="preserve"> </w:t>
      </w:r>
    </w:p>
    <w:p w14:paraId="244B52B9" w14:textId="77777777" w:rsidR="0067606D" w:rsidRDefault="0067606D" w:rsidP="0067606D">
      <w:pPr>
        <w:pStyle w:val="TabellFotnot"/>
      </w:pPr>
      <w:r w:rsidRPr="00755B98">
        <w:rPr>
          <w:vertAlign w:val="superscript"/>
        </w:rPr>
        <w:t>1</w:t>
      </w:r>
      <w:r>
        <w:t xml:space="preserve"> BNP sammanviktad med köpkraftsjusterade BNP-vikter enligt Internationella valutafonden.</w:t>
      </w:r>
    </w:p>
    <w:p w14:paraId="78B15AB9" w14:textId="5FCA9366" w:rsidR="0067606D" w:rsidRDefault="0067606D" w:rsidP="0067606D">
      <w:pPr>
        <w:pStyle w:val="TabellFotnot"/>
      </w:pPr>
      <w:r w:rsidRPr="00755B98">
        <w:rPr>
          <w:vertAlign w:val="superscript"/>
        </w:rPr>
        <w:t>2</w:t>
      </w:r>
      <w:r>
        <w:t xml:space="preserve"> BNP sammanviktad med KIX-vikter, ett mått på respektive lands betydelse för svensk utrikeshandel. De senast beräknade vikterna används för 2019 och därefter skrivs de fram med trenden från de föregående fem åren.</w:t>
      </w:r>
    </w:p>
    <w:p w14:paraId="46F2620B" w14:textId="77777777" w:rsidR="0067606D" w:rsidRDefault="0067606D" w:rsidP="0067606D">
      <w:pPr>
        <w:pStyle w:val="TabellFotnot"/>
      </w:pPr>
      <w:r w:rsidRPr="00755B98">
        <w:rPr>
          <w:vertAlign w:val="superscript"/>
        </w:rPr>
        <w:t>3</w:t>
      </w:r>
      <w:r>
        <w:t xml:space="preserve"> Den sammanvägda importen i de länder som Sverige exporterar till. Respektive lands vikt utgörs av dess andel i svensk varuexport.</w:t>
      </w:r>
    </w:p>
    <w:p w14:paraId="5BA81D21" w14:textId="77777777" w:rsidR="0067606D" w:rsidRDefault="0067606D" w:rsidP="0067606D">
      <w:pPr>
        <w:pStyle w:val="TabellFotnot"/>
      </w:pPr>
      <w:r w:rsidRPr="00755B98">
        <w:rPr>
          <w:vertAlign w:val="superscript"/>
        </w:rPr>
        <w:t>4</w:t>
      </w:r>
      <w:r>
        <w:t xml:space="preserve"> Harmoniserat konsumentprisindex (HIKP), årsgenomsnitt.</w:t>
      </w:r>
    </w:p>
    <w:p w14:paraId="5B7272B9" w14:textId="77777777" w:rsidR="0067606D" w:rsidRDefault="0067606D" w:rsidP="0067606D">
      <w:pPr>
        <w:pStyle w:val="TabellFotnot"/>
      </w:pPr>
      <w:r w:rsidRPr="00755B98">
        <w:rPr>
          <w:vertAlign w:val="superscript"/>
        </w:rPr>
        <w:t>5</w:t>
      </w:r>
      <w:r>
        <w:t xml:space="preserve"> Konsumentprisindex (KPI), årsgenomsnitt.</w:t>
      </w:r>
    </w:p>
    <w:p w14:paraId="50A80716" w14:textId="77777777" w:rsidR="0067606D" w:rsidRPr="00E00A9B" w:rsidRDefault="0067606D" w:rsidP="0067606D">
      <w:pPr>
        <w:pStyle w:val="TabellFotnot"/>
      </w:pPr>
      <w:r w:rsidRPr="00E00A9B">
        <w:rPr>
          <w:vertAlign w:val="superscript"/>
        </w:rPr>
        <w:t>6</w:t>
      </w:r>
      <w:r w:rsidRPr="00E00A9B">
        <w:t xml:space="preserve"> </w:t>
      </w:r>
      <w:r>
        <w:t>Årsgenomsnitt, procent. Avser refiräntan för euroområdet och Federal funds ränta för USA</w:t>
      </w:r>
      <w:r w:rsidRPr="00E00A9B">
        <w:t>.</w:t>
      </w:r>
    </w:p>
    <w:p w14:paraId="5924B5B3" w14:textId="77777777" w:rsidR="0067606D" w:rsidRDefault="0067606D" w:rsidP="0067606D">
      <w:pPr>
        <w:pStyle w:val="TabellFotnot"/>
      </w:pPr>
      <w:r w:rsidRPr="00E00A9B">
        <w:rPr>
          <w:vertAlign w:val="superscript"/>
        </w:rPr>
        <w:t>7</w:t>
      </w:r>
      <w:r w:rsidRPr="00E00A9B">
        <w:t xml:space="preserve"> Brent, USD per fat.</w:t>
      </w:r>
    </w:p>
    <w:p w14:paraId="705B84A4" w14:textId="1FBA66EC" w:rsidR="0067606D" w:rsidRDefault="0067606D" w:rsidP="0067606D">
      <w:pPr>
        <w:pStyle w:val="TabellFotnot"/>
      </w:pPr>
      <w:r>
        <w:rPr>
          <w:vertAlign w:val="superscript"/>
        </w:rPr>
        <w:t xml:space="preserve">8 </w:t>
      </w:r>
      <w:r>
        <w:t>Procent om inte annat anges, årsgenomsnitt.</w:t>
      </w:r>
    </w:p>
    <w:p w14:paraId="01FC8802" w14:textId="77777777" w:rsidR="0067606D" w:rsidRDefault="0067606D" w:rsidP="0067606D">
      <w:pPr>
        <w:pStyle w:val="TabellFotnot"/>
      </w:pPr>
      <w:r w:rsidRPr="00DA4C24">
        <w:rPr>
          <w:vertAlign w:val="superscript"/>
        </w:rPr>
        <w:t>9</w:t>
      </w:r>
      <w:r>
        <w:rPr>
          <w:vertAlign w:val="superscript"/>
        </w:rPr>
        <w:t xml:space="preserve"> </w:t>
      </w:r>
      <w:r>
        <w:t>18</w:t>
      </w:r>
      <w:r>
        <w:rPr>
          <w:rFonts w:ascii="Cambria" w:hAnsi="Cambria"/>
        </w:rPr>
        <w:t> </w:t>
      </w:r>
      <w:r>
        <w:t>november 1992=100.</w:t>
      </w:r>
    </w:p>
    <w:p w14:paraId="4FFA7517" w14:textId="77777777" w:rsidR="0067606D" w:rsidRPr="002778CE" w:rsidRDefault="0067606D" w:rsidP="0067606D">
      <w:pPr>
        <w:pStyle w:val="TabellFotnot"/>
        <w:rPr>
          <w:vertAlign w:val="superscript"/>
        </w:rPr>
      </w:pPr>
      <w:r w:rsidRPr="002778CE">
        <w:rPr>
          <w:vertAlign w:val="superscript"/>
        </w:rPr>
        <w:t>10</w:t>
      </w:r>
      <w:r>
        <w:rPr>
          <w:vertAlign w:val="superscript"/>
        </w:rPr>
        <w:t xml:space="preserve"> </w:t>
      </w:r>
      <w:r>
        <w:t>2018 avser prognos.</w:t>
      </w:r>
    </w:p>
    <w:p w14:paraId="566ACE52" w14:textId="37E162D1" w:rsidR="0067606D" w:rsidRPr="00DA4C24" w:rsidRDefault="0067606D" w:rsidP="0067606D">
      <w:pPr>
        <w:pStyle w:val="TabellFotnot"/>
      </w:pPr>
      <w:r>
        <w:rPr>
          <w:vertAlign w:val="superscript"/>
        </w:rPr>
        <w:t xml:space="preserve">11 </w:t>
      </w:r>
      <w:r>
        <w:t>Reallön beräknas som timlön enligt konjunkturlönestatistiken korrigerad för prisförändringar enligt KPI.</w:t>
      </w:r>
    </w:p>
    <w:p w14:paraId="5A79FDE6" w14:textId="77777777" w:rsidR="0067606D" w:rsidRDefault="0067606D" w:rsidP="0067606D">
      <w:pPr>
        <w:pStyle w:val="TabellFotnot"/>
      </w:pPr>
      <w:r>
        <w:t>Källor: Statistiska centralbyrån, Riksbanken, Macrobond, Medlingsinstitutet och egna beräkningar.</w:t>
      </w:r>
    </w:p>
    <w:p w14:paraId="25D3D24E" w14:textId="77777777" w:rsidR="0067606D" w:rsidRPr="007A7CEC" w:rsidRDefault="0067606D" w:rsidP="0067606D">
      <w:pPr>
        <w:pStyle w:val="Brdtext"/>
      </w:pPr>
    </w:p>
    <w:p w14:paraId="522BAA90" w14:textId="6946F94B" w:rsidR="0067606D" w:rsidRDefault="0067606D" w:rsidP="0067606D">
      <w:pPr>
        <w:pStyle w:val="TabellRubrik"/>
      </w:pPr>
      <w:bookmarkStart w:id="54" w:name="_Toc19298969"/>
      <w:bookmarkEnd w:id="53"/>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4</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2</w:t>
      </w:r>
      <w:r>
        <w:rPr>
          <w:noProof/>
        </w:rPr>
        <w:fldChar w:fldCharType="end"/>
      </w:r>
      <w:r>
        <w:rPr>
          <w:noProof/>
        </w:rPr>
        <w:tab/>
      </w:r>
      <w:r>
        <w:t>Nyckeltal</w:t>
      </w:r>
      <w:bookmarkEnd w:id="54"/>
    </w:p>
    <w:p w14:paraId="703B4820" w14:textId="0E3370D5" w:rsidR="0067606D" w:rsidRDefault="0067606D" w:rsidP="0067606D">
      <w:pPr>
        <w:pStyle w:val="TabellUnderrubrik"/>
      </w:pPr>
      <w:r w:rsidRPr="00BC0078">
        <w:t>Procentuell förändring om inte annat anges</w:t>
      </w:r>
      <w:r>
        <w:t>. Utfall 2018, prognos 2019–2022</w:t>
      </w:r>
    </w:p>
    <w:tbl>
      <w:tblPr>
        <w:tblStyle w:val="RKEgentabell"/>
        <w:tblW w:w="4383" w:type="dxa"/>
        <w:tblInd w:w="0" w:type="dxa"/>
        <w:tblLayout w:type="fixed"/>
        <w:tblLook w:val="0460" w:firstRow="1" w:lastRow="1" w:firstColumn="0" w:lastColumn="0" w:noHBand="0" w:noVBand="1"/>
      </w:tblPr>
      <w:tblGrid>
        <w:gridCol w:w="1774"/>
        <w:gridCol w:w="521"/>
        <w:gridCol w:w="522"/>
        <w:gridCol w:w="522"/>
        <w:gridCol w:w="522"/>
        <w:gridCol w:w="522"/>
      </w:tblGrid>
      <w:tr w:rsidR="0067606D" w14:paraId="098BD6D1" w14:textId="77777777" w:rsidTr="0067606D">
        <w:trPr>
          <w:cnfStyle w:val="100000000000" w:firstRow="1" w:lastRow="0" w:firstColumn="0" w:lastColumn="0" w:oddVBand="0" w:evenVBand="0" w:oddHBand="0" w:evenHBand="0" w:firstRowFirstColumn="0" w:firstRowLastColumn="0" w:lastRowFirstColumn="0" w:lastRowLastColumn="0"/>
        </w:trPr>
        <w:tc>
          <w:tcPr>
            <w:tcW w:w="1774" w:type="dxa"/>
            <w:tcMar>
              <w:left w:w="0" w:type="dxa"/>
              <w:right w:w="0" w:type="dxa"/>
            </w:tcMar>
          </w:tcPr>
          <w:p w14:paraId="2D4AF075" w14:textId="77777777" w:rsidR="0067606D" w:rsidRPr="00684A8D" w:rsidRDefault="0067606D" w:rsidP="0067606D">
            <w:pPr>
              <w:pStyle w:val="TabellHuvud"/>
              <w:keepNext/>
              <w:keepLines/>
              <w:jc w:val="left"/>
              <w:rPr>
                <w:sz w:val="16"/>
                <w:szCs w:val="16"/>
              </w:rPr>
            </w:pPr>
          </w:p>
        </w:tc>
        <w:tc>
          <w:tcPr>
            <w:tcW w:w="521" w:type="dxa"/>
          </w:tcPr>
          <w:p w14:paraId="2EF783A9" w14:textId="4D4871CF" w:rsidR="0067606D" w:rsidRDefault="0067606D" w:rsidP="0067606D">
            <w:pPr>
              <w:pStyle w:val="TabellHuvud"/>
              <w:keepNext/>
              <w:keepLines/>
            </w:pPr>
            <w:r>
              <w:t>2018</w:t>
            </w:r>
          </w:p>
        </w:tc>
        <w:tc>
          <w:tcPr>
            <w:tcW w:w="522" w:type="dxa"/>
          </w:tcPr>
          <w:p w14:paraId="6882A4FC" w14:textId="0B53ACDB" w:rsidR="0067606D" w:rsidRDefault="0067606D" w:rsidP="0067606D">
            <w:pPr>
              <w:pStyle w:val="TabellHuvud"/>
              <w:keepNext/>
              <w:keepLines/>
            </w:pPr>
            <w:r>
              <w:t>2019</w:t>
            </w:r>
          </w:p>
        </w:tc>
        <w:tc>
          <w:tcPr>
            <w:tcW w:w="522" w:type="dxa"/>
          </w:tcPr>
          <w:p w14:paraId="77005965" w14:textId="3BC1E5F0" w:rsidR="0067606D" w:rsidRDefault="0067606D" w:rsidP="0067606D">
            <w:pPr>
              <w:pStyle w:val="TabellHuvud"/>
              <w:keepNext/>
              <w:keepLines/>
            </w:pPr>
            <w:r>
              <w:t>2020</w:t>
            </w:r>
          </w:p>
        </w:tc>
        <w:tc>
          <w:tcPr>
            <w:tcW w:w="522" w:type="dxa"/>
          </w:tcPr>
          <w:p w14:paraId="63726F93" w14:textId="001D953A" w:rsidR="0067606D" w:rsidRDefault="0067606D" w:rsidP="0067606D">
            <w:pPr>
              <w:pStyle w:val="TabellHuvud"/>
              <w:keepNext/>
              <w:keepLines/>
            </w:pPr>
            <w:r>
              <w:t>2021</w:t>
            </w:r>
          </w:p>
        </w:tc>
        <w:tc>
          <w:tcPr>
            <w:tcW w:w="522" w:type="dxa"/>
          </w:tcPr>
          <w:p w14:paraId="382F4C38" w14:textId="44B0AD68" w:rsidR="0067606D" w:rsidRDefault="0067606D" w:rsidP="0067606D">
            <w:pPr>
              <w:pStyle w:val="TabellHuvud"/>
              <w:keepNext/>
              <w:keepLines/>
            </w:pPr>
            <w:r>
              <w:t>2022</w:t>
            </w:r>
          </w:p>
        </w:tc>
      </w:tr>
      <w:tr w:rsidR="0067606D" w14:paraId="377C2EB9" w14:textId="77777777" w:rsidTr="0067606D">
        <w:tc>
          <w:tcPr>
            <w:tcW w:w="1774" w:type="dxa"/>
            <w:tcBorders>
              <w:top w:val="single" w:sz="18" w:space="0" w:color="auto"/>
              <w:bottom w:val="single" w:sz="4" w:space="0" w:color="auto"/>
            </w:tcBorders>
            <w:tcMar>
              <w:left w:w="0" w:type="dxa"/>
              <w:right w:w="0" w:type="dxa"/>
            </w:tcMar>
            <w:vAlign w:val="bottom"/>
          </w:tcPr>
          <w:p w14:paraId="54BCB491" w14:textId="6AB5C091" w:rsidR="0067606D" w:rsidRDefault="0067606D" w:rsidP="0067606D">
            <w:pPr>
              <w:pStyle w:val="TabellRader"/>
              <w:keepNext/>
              <w:keepLines/>
              <w:jc w:val="left"/>
            </w:pPr>
            <w:r w:rsidRPr="009C10C5">
              <w:rPr>
                <w:b/>
              </w:rPr>
              <w:t>Försörjningsbalans</w:t>
            </w:r>
            <w:r w:rsidRPr="00A3232B">
              <w:rPr>
                <w:vertAlign w:val="superscript"/>
              </w:rPr>
              <w:t>1</w:t>
            </w:r>
          </w:p>
        </w:tc>
        <w:tc>
          <w:tcPr>
            <w:tcW w:w="521" w:type="dxa"/>
            <w:tcBorders>
              <w:top w:val="single" w:sz="18" w:space="0" w:color="auto"/>
              <w:bottom w:val="single" w:sz="4" w:space="0" w:color="auto"/>
              <w:right w:val="nil"/>
            </w:tcBorders>
            <w:vAlign w:val="bottom"/>
          </w:tcPr>
          <w:p w14:paraId="6667F1B2" w14:textId="77777777" w:rsidR="0067606D" w:rsidRDefault="0067606D" w:rsidP="0067606D">
            <w:pPr>
              <w:pStyle w:val="TabellRader"/>
              <w:keepNext/>
              <w:keepLines/>
            </w:pPr>
          </w:p>
        </w:tc>
        <w:tc>
          <w:tcPr>
            <w:tcW w:w="522" w:type="dxa"/>
            <w:tcBorders>
              <w:top w:val="single" w:sz="18" w:space="0" w:color="auto"/>
              <w:left w:val="nil"/>
              <w:bottom w:val="single" w:sz="4" w:space="0" w:color="auto"/>
              <w:right w:val="nil"/>
            </w:tcBorders>
            <w:vAlign w:val="bottom"/>
          </w:tcPr>
          <w:p w14:paraId="3CB01D65" w14:textId="77777777" w:rsidR="0067606D" w:rsidRDefault="0067606D" w:rsidP="0067606D">
            <w:pPr>
              <w:pStyle w:val="TabellRader"/>
              <w:keepNext/>
              <w:keepLines/>
            </w:pPr>
          </w:p>
        </w:tc>
        <w:tc>
          <w:tcPr>
            <w:tcW w:w="522" w:type="dxa"/>
            <w:tcBorders>
              <w:top w:val="single" w:sz="18" w:space="0" w:color="auto"/>
              <w:left w:val="nil"/>
              <w:bottom w:val="single" w:sz="4" w:space="0" w:color="auto"/>
            </w:tcBorders>
            <w:vAlign w:val="bottom"/>
          </w:tcPr>
          <w:p w14:paraId="4B647C77" w14:textId="77777777" w:rsidR="0067606D" w:rsidRDefault="0067606D" w:rsidP="0067606D">
            <w:pPr>
              <w:pStyle w:val="TabellRader"/>
              <w:keepNext/>
              <w:keepLines/>
            </w:pPr>
          </w:p>
        </w:tc>
        <w:tc>
          <w:tcPr>
            <w:tcW w:w="522" w:type="dxa"/>
            <w:tcBorders>
              <w:top w:val="single" w:sz="18" w:space="0" w:color="auto"/>
              <w:bottom w:val="single" w:sz="4" w:space="0" w:color="auto"/>
            </w:tcBorders>
            <w:vAlign w:val="bottom"/>
          </w:tcPr>
          <w:p w14:paraId="6907B3B9" w14:textId="77777777" w:rsidR="0067606D" w:rsidRDefault="0067606D" w:rsidP="0067606D">
            <w:pPr>
              <w:pStyle w:val="TabellRader"/>
              <w:keepNext/>
              <w:keepLines/>
            </w:pPr>
          </w:p>
        </w:tc>
        <w:tc>
          <w:tcPr>
            <w:tcW w:w="522" w:type="dxa"/>
            <w:tcBorders>
              <w:top w:val="single" w:sz="18" w:space="0" w:color="auto"/>
              <w:bottom w:val="single" w:sz="4" w:space="0" w:color="auto"/>
            </w:tcBorders>
            <w:vAlign w:val="bottom"/>
          </w:tcPr>
          <w:p w14:paraId="6786BFE2" w14:textId="77777777" w:rsidR="0067606D" w:rsidRDefault="0067606D" w:rsidP="0067606D">
            <w:pPr>
              <w:pStyle w:val="TabellRader"/>
              <w:keepNext/>
              <w:keepLines/>
            </w:pPr>
          </w:p>
        </w:tc>
      </w:tr>
      <w:tr w:rsidR="0067606D" w14:paraId="2D1915E0" w14:textId="77777777" w:rsidTr="0067606D">
        <w:tc>
          <w:tcPr>
            <w:tcW w:w="1774" w:type="dxa"/>
            <w:tcBorders>
              <w:top w:val="single" w:sz="4" w:space="0" w:color="auto"/>
              <w:bottom w:val="nil"/>
            </w:tcBorders>
            <w:tcMar>
              <w:left w:w="0" w:type="dxa"/>
              <w:right w:w="0" w:type="dxa"/>
            </w:tcMar>
            <w:vAlign w:val="bottom"/>
          </w:tcPr>
          <w:p w14:paraId="32193F15" w14:textId="2A841948" w:rsidR="0067606D" w:rsidRDefault="0067606D" w:rsidP="0067606D">
            <w:pPr>
              <w:pStyle w:val="TabellRader"/>
              <w:keepNext/>
              <w:keepLines/>
              <w:jc w:val="left"/>
            </w:pPr>
            <w:r>
              <w:t>BNP</w:t>
            </w:r>
          </w:p>
        </w:tc>
        <w:tc>
          <w:tcPr>
            <w:tcW w:w="521" w:type="dxa"/>
            <w:tcBorders>
              <w:top w:val="nil"/>
              <w:left w:val="nil"/>
              <w:bottom w:val="nil"/>
              <w:right w:val="nil"/>
            </w:tcBorders>
            <w:shd w:val="clear" w:color="auto" w:fill="auto"/>
            <w:vAlign w:val="bottom"/>
          </w:tcPr>
          <w:p w14:paraId="0D95D43C" w14:textId="06EE344F" w:rsidR="0067606D" w:rsidRPr="00896372" w:rsidRDefault="0067606D" w:rsidP="0067606D">
            <w:pPr>
              <w:pStyle w:val="TabellRader"/>
              <w:keepNext/>
              <w:keepLines/>
              <w:rPr>
                <w:rFonts w:ascii="Trade Gothic LT Std Cn" w:hAnsi="Trade Gothic LT Std Cn" w:cs="Calibri"/>
                <w:color w:val="000000"/>
                <w:szCs w:val="22"/>
              </w:rPr>
            </w:pPr>
            <w:r w:rsidRPr="00A55EA7">
              <w:rPr>
                <w:rFonts w:ascii="Trade Gothic LT Std Cn" w:hAnsi="Trade Gothic LT Std Cn" w:cs="Calibri"/>
                <w:color w:val="000000"/>
                <w:szCs w:val="22"/>
              </w:rPr>
              <w:t>2,4</w:t>
            </w:r>
          </w:p>
        </w:tc>
        <w:tc>
          <w:tcPr>
            <w:tcW w:w="522" w:type="dxa"/>
            <w:tcBorders>
              <w:top w:val="nil"/>
              <w:left w:val="nil"/>
              <w:bottom w:val="nil"/>
              <w:right w:val="nil"/>
            </w:tcBorders>
            <w:shd w:val="clear" w:color="auto" w:fill="auto"/>
            <w:vAlign w:val="bottom"/>
          </w:tcPr>
          <w:p w14:paraId="47FBBFD6" w14:textId="3345EA9B"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w:t>
            </w:r>
            <w:r w:rsidRPr="00FE3014">
              <w:rPr>
                <w:rFonts w:ascii="Trade Gothic LT Std Cn" w:hAnsi="Trade Gothic LT Std Cn" w:cs="Calibri"/>
                <w:color w:val="000000"/>
                <w:szCs w:val="22"/>
              </w:rPr>
              <w:t>4</w:t>
            </w:r>
          </w:p>
        </w:tc>
        <w:tc>
          <w:tcPr>
            <w:tcW w:w="522" w:type="dxa"/>
            <w:tcBorders>
              <w:top w:val="nil"/>
              <w:left w:val="nil"/>
              <w:bottom w:val="nil"/>
              <w:right w:val="nil"/>
            </w:tcBorders>
            <w:shd w:val="clear" w:color="auto" w:fill="auto"/>
            <w:vAlign w:val="bottom"/>
          </w:tcPr>
          <w:p w14:paraId="1FFB5DDE" w14:textId="434EB535"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w:t>
            </w:r>
            <w:r w:rsidRPr="00FE3014">
              <w:rPr>
                <w:rFonts w:ascii="Trade Gothic LT Std Cn" w:hAnsi="Trade Gothic LT Std Cn" w:cs="Calibri"/>
                <w:color w:val="000000"/>
                <w:szCs w:val="22"/>
              </w:rPr>
              <w:t>4</w:t>
            </w:r>
          </w:p>
        </w:tc>
        <w:tc>
          <w:tcPr>
            <w:tcW w:w="522" w:type="dxa"/>
            <w:tcBorders>
              <w:top w:val="nil"/>
              <w:left w:val="nil"/>
              <w:bottom w:val="nil"/>
              <w:right w:val="nil"/>
            </w:tcBorders>
            <w:shd w:val="clear" w:color="auto" w:fill="auto"/>
            <w:vAlign w:val="bottom"/>
          </w:tcPr>
          <w:p w14:paraId="094CE16C" w14:textId="06EE093D"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w:t>
            </w:r>
            <w:r w:rsidRPr="00FE3014">
              <w:rPr>
                <w:rFonts w:ascii="Trade Gothic LT Std Cn" w:hAnsi="Trade Gothic LT Std Cn" w:cs="Calibri"/>
                <w:color w:val="000000"/>
                <w:szCs w:val="22"/>
              </w:rPr>
              <w:t>8</w:t>
            </w:r>
          </w:p>
        </w:tc>
        <w:tc>
          <w:tcPr>
            <w:tcW w:w="522" w:type="dxa"/>
            <w:tcBorders>
              <w:top w:val="nil"/>
              <w:left w:val="nil"/>
              <w:bottom w:val="nil"/>
              <w:right w:val="nil"/>
            </w:tcBorders>
            <w:shd w:val="clear" w:color="auto" w:fill="auto"/>
            <w:vAlign w:val="bottom"/>
          </w:tcPr>
          <w:p w14:paraId="6570A28E" w14:textId="168DD39C" w:rsidR="0067606D" w:rsidRPr="00896372" w:rsidRDefault="0067606D" w:rsidP="0067606D">
            <w:pPr>
              <w:pStyle w:val="TabellRader"/>
              <w:keepNext/>
              <w:keepLines/>
              <w:rPr>
                <w:rFonts w:ascii="Trade Gothic LT Std Cn" w:hAnsi="Trade Gothic LT Std Cn" w:cs="Calibri"/>
                <w:color w:val="000000"/>
                <w:szCs w:val="22"/>
              </w:rPr>
            </w:pPr>
            <w:r w:rsidRPr="00A55EA7">
              <w:rPr>
                <w:rFonts w:ascii="Trade Gothic LT Std Cn" w:hAnsi="Trade Gothic LT Std Cn" w:cs="Calibri"/>
                <w:color w:val="000000"/>
                <w:szCs w:val="22"/>
              </w:rPr>
              <w:t>1,9</w:t>
            </w:r>
          </w:p>
        </w:tc>
      </w:tr>
      <w:tr w:rsidR="0067606D" w14:paraId="71FD3267" w14:textId="77777777" w:rsidTr="0067606D">
        <w:tc>
          <w:tcPr>
            <w:tcW w:w="1774" w:type="dxa"/>
            <w:tcBorders>
              <w:top w:val="nil"/>
              <w:bottom w:val="nil"/>
            </w:tcBorders>
            <w:tcMar>
              <w:left w:w="0" w:type="dxa"/>
              <w:right w:w="0" w:type="dxa"/>
            </w:tcMar>
            <w:vAlign w:val="bottom"/>
          </w:tcPr>
          <w:p w14:paraId="3669089E" w14:textId="28CAAC09" w:rsidR="0067606D" w:rsidRDefault="0067606D" w:rsidP="0067606D">
            <w:pPr>
              <w:pStyle w:val="TabellRader"/>
              <w:keepNext/>
              <w:keepLines/>
              <w:jc w:val="left"/>
            </w:pPr>
            <w:r>
              <w:t>BNP, kalenderkorrigerad</w:t>
            </w:r>
          </w:p>
        </w:tc>
        <w:tc>
          <w:tcPr>
            <w:tcW w:w="521" w:type="dxa"/>
            <w:tcBorders>
              <w:top w:val="nil"/>
              <w:left w:val="nil"/>
              <w:bottom w:val="nil"/>
              <w:right w:val="nil"/>
            </w:tcBorders>
            <w:shd w:val="clear" w:color="auto" w:fill="auto"/>
            <w:vAlign w:val="bottom"/>
          </w:tcPr>
          <w:p w14:paraId="767C71DB" w14:textId="2D0D4706" w:rsidR="0067606D" w:rsidRPr="00896372" w:rsidRDefault="0067606D" w:rsidP="0067606D">
            <w:pPr>
              <w:pStyle w:val="TabellRader"/>
              <w:keepNext/>
              <w:keepLines/>
              <w:rPr>
                <w:rFonts w:ascii="Trade Gothic LT Std Cn" w:hAnsi="Trade Gothic LT Std Cn" w:cs="Calibri"/>
                <w:color w:val="000000"/>
                <w:szCs w:val="22"/>
              </w:rPr>
            </w:pPr>
            <w:r w:rsidRPr="00A55EA7">
              <w:rPr>
                <w:rFonts w:ascii="Trade Gothic LT Std Cn" w:hAnsi="Trade Gothic LT Std Cn" w:cs="Calibri"/>
                <w:color w:val="000000"/>
                <w:szCs w:val="22"/>
              </w:rPr>
              <w:t>2</w:t>
            </w:r>
            <w:r w:rsidRPr="00896372">
              <w:rPr>
                <w:rFonts w:ascii="Trade Gothic LT Std Cn" w:hAnsi="Trade Gothic LT Std Cn" w:cs="Calibri"/>
                <w:color w:val="000000"/>
                <w:szCs w:val="22"/>
              </w:rPr>
              <w:t>,5</w:t>
            </w:r>
          </w:p>
        </w:tc>
        <w:tc>
          <w:tcPr>
            <w:tcW w:w="522" w:type="dxa"/>
            <w:tcBorders>
              <w:top w:val="nil"/>
              <w:left w:val="nil"/>
              <w:bottom w:val="nil"/>
              <w:right w:val="nil"/>
            </w:tcBorders>
            <w:shd w:val="clear" w:color="auto" w:fill="auto"/>
            <w:vAlign w:val="bottom"/>
          </w:tcPr>
          <w:p w14:paraId="1F28E44F" w14:textId="1EC8D779"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w:t>
            </w:r>
            <w:r w:rsidRPr="00A55EA7">
              <w:rPr>
                <w:rFonts w:ascii="Trade Gothic LT Std Cn" w:hAnsi="Trade Gothic LT Std Cn" w:cs="Calibri"/>
                <w:color w:val="000000"/>
                <w:szCs w:val="22"/>
              </w:rPr>
              <w:t>5</w:t>
            </w:r>
          </w:p>
        </w:tc>
        <w:tc>
          <w:tcPr>
            <w:tcW w:w="522" w:type="dxa"/>
            <w:tcBorders>
              <w:top w:val="nil"/>
              <w:left w:val="nil"/>
              <w:bottom w:val="nil"/>
              <w:right w:val="nil"/>
            </w:tcBorders>
            <w:shd w:val="clear" w:color="auto" w:fill="auto"/>
            <w:vAlign w:val="bottom"/>
          </w:tcPr>
          <w:p w14:paraId="7ECB6703" w14:textId="68E3EFBF"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w:t>
            </w:r>
            <w:r w:rsidRPr="00FE3014">
              <w:rPr>
                <w:rFonts w:ascii="Trade Gothic LT Std Cn" w:hAnsi="Trade Gothic LT Std Cn" w:cs="Calibri"/>
                <w:color w:val="000000"/>
                <w:szCs w:val="22"/>
              </w:rPr>
              <w:t>2</w:t>
            </w:r>
          </w:p>
        </w:tc>
        <w:tc>
          <w:tcPr>
            <w:tcW w:w="522" w:type="dxa"/>
            <w:tcBorders>
              <w:top w:val="nil"/>
              <w:left w:val="nil"/>
              <w:bottom w:val="nil"/>
              <w:right w:val="nil"/>
            </w:tcBorders>
            <w:shd w:val="clear" w:color="auto" w:fill="auto"/>
            <w:vAlign w:val="bottom"/>
          </w:tcPr>
          <w:p w14:paraId="5C3BE6C2" w14:textId="17EA37B0"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w:t>
            </w:r>
            <w:r w:rsidRPr="00FE3014">
              <w:rPr>
                <w:rFonts w:ascii="Trade Gothic LT Std Cn" w:hAnsi="Trade Gothic LT Std Cn" w:cs="Calibri"/>
                <w:color w:val="000000"/>
                <w:szCs w:val="22"/>
              </w:rPr>
              <w:t>7</w:t>
            </w:r>
          </w:p>
        </w:tc>
        <w:tc>
          <w:tcPr>
            <w:tcW w:w="522" w:type="dxa"/>
            <w:tcBorders>
              <w:top w:val="nil"/>
              <w:left w:val="nil"/>
              <w:bottom w:val="nil"/>
              <w:right w:val="nil"/>
            </w:tcBorders>
            <w:shd w:val="clear" w:color="auto" w:fill="auto"/>
            <w:vAlign w:val="bottom"/>
          </w:tcPr>
          <w:p w14:paraId="0110864F" w14:textId="02C5A5F9" w:rsidR="0067606D" w:rsidRPr="00896372" w:rsidRDefault="0067606D" w:rsidP="0067606D">
            <w:pPr>
              <w:pStyle w:val="TabellRader"/>
              <w:keepNext/>
              <w:keepLines/>
              <w:rPr>
                <w:rFonts w:ascii="Trade Gothic LT Std Cn" w:hAnsi="Trade Gothic LT Std Cn" w:cs="Calibri"/>
                <w:color w:val="000000"/>
                <w:szCs w:val="22"/>
              </w:rPr>
            </w:pPr>
            <w:r w:rsidRPr="00FE3014">
              <w:rPr>
                <w:rFonts w:ascii="Trade Gothic LT Std Cn" w:hAnsi="Trade Gothic LT Std Cn" w:cs="Calibri"/>
                <w:color w:val="000000"/>
                <w:szCs w:val="22"/>
              </w:rPr>
              <w:t>2,0</w:t>
            </w:r>
          </w:p>
        </w:tc>
      </w:tr>
      <w:tr w:rsidR="0067606D" w14:paraId="65BF2B84" w14:textId="77777777" w:rsidTr="0067606D">
        <w:tc>
          <w:tcPr>
            <w:tcW w:w="1774" w:type="dxa"/>
            <w:tcBorders>
              <w:top w:val="nil"/>
              <w:bottom w:val="nil"/>
            </w:tcBorders>
            <w:tcMar>
              <w:left w:w="0" w:type="dxa"/>
              <w:right w:w="0" w:type="dxa"/>
            </w:tcMar>
            <w:vAlign w:val="bottom"/>
          </w:tcPr>
          <w:p w14:paraId="198391FB" w14:textId="023696B0" w:rsidR="0067606D" w:rsidRDefault="0067606D" w:rsidP="0067606D">
            <w:pPr>
              <w:pStyle w:val="TabellRader"/>
              <w:keepNext/>
              <w:keepLines/>
              <w:jc w:val="left"/>
            </w:pPr>
            <w:r>
              <w:t>Hushållens konsumtion</w:t>
            </w:r>
          </w:p>
        </w:tc>
        <w:tc>
          <w:tcPr>
            <w:tcW w:w="521" w:type="dxa"/>
            <w:tcBorders>
              <w:top w:val="nil"/>
              <w:left w:val="nil"/>
              <w:bottom w:val="nil"/>
              <w:right w:val="nil"/>
            </w:tcBorders>
            <w:shd w:val="clear" w:color="auto" w:fill="auto"/>
            <w:vAlign w:val="bottom"/>
          </w:tcPr>
          <w:p w14:paraId="6784133D" w14:textId="1B490C73" w:rsidR="0067606D" w:rsidRPr="00896372" w:rsidRDefault="0067606D" w:rsidP="0067606D">
            <w:pPr>
              <w:pStyle w:val="TabellRader"/>
              <w:keepNext/>
              <w:keepLines/>
              <w:rPr>
                <w:rFonts w:ascii="Trade Gothic LT Std Cn" w:hAnsi="Trade Gothic LT Std Cn" w:cs="Calibri"/>
                <w:color w:val="000000"/>
                <w:szCs w:val="22"/>
              </w:rPr>
            </w:pPr>
            <w:r w:rsidRPr="00A55EA7">
              <w:rPr>
                <w:rFonts w:ascii="Trade Gothic LT Std Cn" w:hAnsi="Trade Gothic LT Std Cn" w:cs="Calibri"/>
                <w:color w:val="000000"/>
                <w:szCs w:val="22"/>
              </w:rPr>
              <w:t>1,2</w:t>
            </w:r>
          </w:p>
        </w:tc>
        <w:tc>
          <w:tcPr>
            <w:tcW w:w="522" w:type="dxa"/>
            <w:tcBorders>
              <w:top w:val="nil"/>
              <w:left w:val="nil"/>
              <w:bottom w:val="nil"/>
              <w:right w:val="nil"/>
            </w:tcBorders>
            <w:shd w:val="clear" w:color="auto" w:fill="auto"/>
            <w:vAlign w:val="bottom"/>
          </w:tcPr>
          <w:p w14:paraId="50E2E8D2" w14:textId="37B4AB1C" w:rsidR="0067606D" w:rsidRPr="00896372" w:rsidRDefault="0067606D" w:rsidP="0067606D">
            <w:pPr>
              <w:pStyle w:val="TabellRader"/>
              <w:keepNext/>
              <w:keepLines/>
              <w:rPr>
                <w:rFonts w:ascii="Trade Gothic LT Std Cn" w:hAnsi="Trade Gothic LT Std Cn" w:cs="Calibri"/>
                <w:color w:val="000000"/>
                <w:szCs w:val="22"/>
              </w:rPr>
            </w:pPr>
            <w:r w:rsidRPr="00A55EA7">
              <w:rPr>
                <w:rFonts w:ascii="Trade Gothic LT Std Cn" w:hAnsi="Trade Gothic LT Std Cn" w:cs="Calibri"/>
                <w:color w:val="000000"/>
                <w:szCs w:val="22"/>
              </w:rPr>
              <w:t>0,8</w:t>
            </w:r>
          </w:p>
        </w:tc>
        <w:tc>
          <w:tcPr>
            <w:tcW w:w="522" w:type="dxa"/>
            <w:tcBorders>
              <w:top w:val="nil"/>
              <w:left w:val="nil"/>
              <w:bottom w:val="nil"/>
              <w:right w:val="nil"/>
            </w:tcBorders>
            <w:shd w:val="clear" w:color="auto" w:fill="auto"/>
            <w:vAlign w:val="bottom"/>
          </w:tcPr>
          <w:p w14:paraId="2C0A9C14" w14:textId="2ACCB306"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2,</w:t>
            </w:r>
            <w:r w:rsidRPr="00A55EA7">
              <w:rPr>
                <w:rFonts w:ascii="Trade Gothic LT Std Cn" w:hAnsi="Trade Gothic LT Std Cn" w:cs="Calibri"/>
                <w:color w:val="000000"/>
                <w:szCs w:val="22"/>
              </w:rPr>
              <w:t>2</w:t>
            </w:r>
          </w:p>
        </w:tc>
        <w:tc>
          <w:tcPr>
            <w:tcW w:w="522" w:type="dxa"/>
            <w:tcBorders>
              <w:top w:val="nil"/>
              <w:left w:val="nil"/>
              <w:bottom w:val="nil"/>
              <w:right w:val="nil"/>
            </w:tcBorders>
            <w:shd w:val="clear" w:color="auto" w:fill="auto"/>
            <w:vAlign w:val="bottom"/>
          </w:tcPr>
          <w:p w14:paraId="2E12724D" w14:textId="3F7D72BC" w:rsidR="0067606D" w:rsidRPr="00896372" w:rsidRDefault="0067606D" w:rsidP="0067606D">
            <w:pPr>
              <w:pStyle w:val="TabellRader"/>
              <w:keepNext/>
              <w:keepLines/>
              <w:rPr>
                <w:rFonts w:ascii="Trade Gothic LT Std Cn" w:hAnsi="Trade Gothic LT Std Cn" w:cs="Calibri"/>
                <w:color w:val="000000"/>
                <w:szCs w:val="22"/>
              </w:rPr>
            </w:pPr>
            <w:r w:rsidRPr="00A55EA7">
              <w:rPr>
                <w:rFonts w:ascii="Trade Gothic LT Std Cn" w:hAnsi="Trade Gothic LT Std Cn" w:cs="Calibri"/>
                <w:color w:val="000000"/>
                <w:szCs w:val="22"/>
              </w:rPr>
              <w:t>2,7</w:t>
            </w:r>
          </w:p>
        </w:tc>
        <w:tc>
          <w:tcPr>
            <w:tcW w:w="522" w:type="dxa"/>
            <w:tcBorders>
              <w:top w:val="nil"/>
              <w:left w:val="nil"/>
              <w:bottom w:val="nil"/>
              <w:right w:val="nil"/>
            </w:tcBorders>
            <w:shd w:val="clear" w:color="auto" w:fill="auto"/>
            <w:vAlign w:val="bottom"/>
          </w:tcPr>
          <w:p w14:paraId="14B7AEF2" w14:textId="117223D3" w:rsidR="0067606D" w:rsidRPr="00896372" w:rsidRDefault="0067606D" w:rsidP="0067606D">
            <w:pPr>
              <w:pStyle w:val="TabellRader"/>
              <w:keepNext/>
              <w:keepLines/>
              <w:rPr>
                <w:rFonts w:ascii="Trade Gothic LT Std Cn" w:hAnsi="Trade Gothic LT Std Cn" w:cs="Calibri"/>
                <w:color w:val="000000"/>
                <w:szCs w:val="22"/>
              </w:rPr>
            </w:pPr>
            <w:r w:rsidRPr="00A55EA7">
              <w:rPr>
                <w:rFonts w:ascii="Trade Gothic LT Std Cn" w:hAnsi="Trade Gothic LT Std Cn" w:cs="Calibri"/>
                <w:color w:val="000000"/>
                <w:szCs w:val="22"/>
              </w:rPr>
              <w:t>3,0</w:t>
            </w:r>
          </w:p>
        </w:tc>
      </w:tr>
      <w:tr w:rsidR="0067606D" w14:paraId="6FA5B34F" w14:textId="77777777" w:rsidTr="0067606D">
        <w:tc>
          <w:tcPr>
            <w:tcW w:w="1774" w:type="dxa"/>
            <w:tcBorders>
              <w:top w:val="nil"/>
              <w:bottom w:val="nil"/>
            </w:tcBorders>
            <w:tcMar>
              <w:left w:w="0" w:type="dxa"/>
              <w:right w:w="0" w:type="dxa"/>
            </w:tcMar>
            <w:vAlign w:val="bottom"/>
          </w:tcPr>
          <w:p w14:paraId="71F54A3B" w14:textId="033F8102" w:rsidR="0067606D" w:rsidRDefault="0067606D" w:rsidP="0067606D">
            <w:pPr>
              <w:pStyle w:val="TabellRader"/>
              <w:keepNext/>
              <w:keepLines/>
              <w:jc w:val="left"/>
            </w:pPr>
            <w:r>
              <w:t>Offentlig konsumtion</w:t>
            </w:r>
          </w:p>
        </w:tc>
        <w:tc>
          <w:tcPr>
            <w:tcW w:w="521" w:type="dxa"/>
            <w:tcBorders>
              <w:top w:val="nil"/>
              <w:left w:val="nil"/>
              <w:bottom w:val="nil"/>
              <w:right w:val="nil"/>
            </w:tcBorders>
            <w:shd w:val="clear" w:color="auto" w:fill="auto"/>
            <w:vAlign w:val="bottom"/>
          </w:tcPr>
          <w:p w14:paraId="6A2DAD1F" w14:textId="2438ECBA"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w:t>
            </w:r>
            <w:r w:rsidRPr="00A55EA7">
              <w:rPr>
                <w:rFonts w:ascii="Trade Gothic LT Std Cn" w:hAnsi="Trade Gothic LT Std Cn" w:cs="Calibri"/>
                <w:color w:val="000000"/>
                <w:szCs w:val="22"/>
              </w:rPr>
              <w:t>9</w:t>
            </w:r>
          </w:p>
        </w:tc>
        <w:tc>
          <w:tcPr>
            <w:tcW w:w="522" w:type="dxa"/>
            <w:tcBorders>
              <w:top w:val="nil"/>
              <w:left w:val="nil"/>
              <w:bottom w:val="nil"/>
              <w:right w:val="nil"/>
            </w:tcBorders>
            <w:shd w:val="clear" w:color="auto" w:fill="auto"/>
            <w:vAlign w:val="bottom"/>
          </w:tcPr>
          <w:p w14:paraId="7557697B" w14:textId="0E0EDD0C"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w:t>
            </w:r>
            <w:r w:rsidRPr="00A55EA7">
              <w:rPr>
                <w:rFonts w:ascii="Trade Gothic LT Std Cn" w:hAnsi="Trade Gothic LT Std Cn" w:cs="Calibri"/>
                <w:color w:val="000000"/>
                <w:szCs w:val="22"/>
              </w:rPr>
              <w:t>2</w:t>
            </w:r>
          </w:p>
        </w:tc>
        <w:tc>
          <w:tcPr>
            <w:tcW w:w="522" w:type="dxa"/>
            <w:tcBorders>
              <w:top w:val="nil"/>
              <w:left w:val="nil"/>
              <w:bottom w:val="nil"/>
              <w:right w:val="nil"/>
            </w:tcBorders>
            <w:shd w:val="clear" w:color="auto" w:fill="auto"/>
            <w:vAlign w:val="bottom"/>
          </w:tcPr>
          <w:p w14:paraId="3576911D" w14:textId="7B001858"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w:t>
            </w:r>
            <w:r w:rsidRPr="00A55EA7">
              <w:rPr>
                <w:rFonts w:ascii="Trade Gothic LT Std Cn" w:hAnsi="Trade Gothic LT Std Cn" w:cs="Calibri"/>
                <w:color w:val="000000"/>
                <w:szCs w:val="22"/>
              </w:rPr>
              <w:t>0</w:t>
            </w:r>
          </w:p>
        </w:tc>
        <w:tc>
          <w:tcPr>
            <w:tcW w:w="522" w:type="dxa"/>
            <w:tcBorders>
              <w:top w:val="nil"/>
              <w:left w:val="nil"/>
              <w:bottom w:val="nil"/>
              <w:right w:val="nil"/>
            </w:tcBorders>
            <w:shd w:val="clear" w:color="auto" w:fill="auto"/>
            <w:vAlign w:val="bottom"/>
          </w:tcPr>
          <w:p w14:paraId="20A9E213" w14:textId="61FAC351"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w:t>
            </w:r>
            <w:r w:rsidRPr="00A55EA7">
              <w:rPr>
                <w:rFonts w:ascii="Trade Gothic LT Std Cn" w:hAnsi="Trade Gothic LT Std Cn" w:cs="Calibri"/>
                <w:color w:val="000000"/>
                <w:szCs w:val="22"/>
              </w:rPr>
              <w:t>5</w:t>
            </w:r>
          </w:p>
        </w:tc>
        <w:tc>
          <w:tcPr>
            <w:tcW w:w="522" w:type="dxa"/>
            <w:tcBorders>
              <w:top w:val="nil"/>
              <w:left w:val="nil"/>
              <w:bottom w:val="nil"/>
              <w:right w:val="nil"/>
            </w:tcBorders>
            <w:shd w:val="clear" w:color="auto" w:fill="auto"/>
            <w:vAlign w:val="bottom"/>
          </w:tcPr>
          <w:p w14:paraId="3052B2E4" w14:textId="3A0DF2C6"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w:t>
            </w:r>
            <w:r w:rsidRPr="00A55EA7">
              <w:rPr>
                <w:rFonts w:ascii="Trade Gothic LT Std Cn" w:hAnsi="Trade Gothic LT Std Cn" w:cs="Calibri"/>
                <w:color w:val="000000"/>
                <w:szCs w:val="22"/>
              </w:rPr>
              <w:t>9</w:t>
            </w:r>
          </w:p>
        </w:tc>
      </w:tr>
      <w:tr w:rsidR="0067606D" w14:paraId="09BA27AB" w14:textId="77777777" w:rsidTr="0067606D">
        <w:tc>
          <w:tcPr>
            <w:tcW w:w="1774" w:type="dxa"/>
            <w:tcBorders>
              <w:top w:val="nil"/>
              <w:bottom w:val="nil"/>
            </w:tcBorders>
            <w:tcMar>
              <w:left w:w="0" w:type="dxa"/>
              <w:right w:w="0" w:type="dxa"/>
            </w:tcMar>
            <w:vAlign w:val="bottom"/>
          </w:tcPr>
          <w:p w14:paraId="42DCDFC6" w14:textId="3644DD81" w:rsidR="0067606D" w:rsidRDefault="0067606D" w:rsidP="0067606D">
            <w:pPr>
              <w:pStyle w:val="TabellRader"/>
              <w:keepNext/>
              <w:keepLines/>
              <w:jc w:val="left"/>
            </w:pPr>
            <w:r>
              <w:t>Fasta bruttoinvesteringar</w:t>
            </w:r>
          </w:p>
        </w:tc>
        <w:tc>
          <w:tcPr>
            <w:tcW w:w="521" w:type="dxa"/>
            <w:tcBorders>
              <w:top w:val="nil"/>
              <w:left w:val="nil"/>
              <w:bottom w:val="nil"/>
              <w:right w:val="nil"/>
            </w:tcBorders>
            <w:shd w:val="clear" w:color="auto" w:fill="auto"/>
            <w:vAlign w:val="bottom"/>
          </w:tcPr>
          <w:p w14:paraId="2E81955C" w14:textId="38B561B4" w:rsidR="0067606D" w:rsidRPr="00896372" w:rsidRDefault="0067606D" w:rsidP="0067606D">
            <w:pPr>
              <w:pStyle w:val="TabellRader"/>
              <w:keepNext/>
              <w:keepLines/>
              <w:rPr>
                <w:rFonts w:ascii="Trade Gothic LT Std Cn" w:hAnsi="Trade Gothic LT Std Cn" w:cs="Calibri"/>
                <w:color w:val="000000"/>
                <w:szCs w:val="22"/>
              </w:rPr>
            </w:pPr>
            <w:r w:rsidRPr="00A55EA7">
              <w:rPr>
                <w:rFonts w:ascii="Trade Gothic LT Std Cn" w:hAnsi="Trade Gothic LT Std Cn" w:cs="Calibri"/>
                <w:color w:val="000000"/>
                <w:szCs w:val="22"/>
              </w:rPr>
              <w:t>4,</w:t>
            </w:r>
            <w:r w:rsidRPr="00896372">
              <w:rPr>
                <w:rFonts w:ascii="Trade Gothic LT Std Cn" w:hAnsi="Trade Gothic LT Std Cn" w:cs="Calibri"/>
                <w:color w:val="000000"/>
                <w:szCs w:val="22"/>
              </w:rPr>
              <w:t>0</w:t>
            </w:r>
          </w:p>
        </w:tc>
        <w:tc>
          <w:tcPr>
            <w:tcW w:w="522" w:type="dxa"/>
            <w:tcBorders>
              <w:top w:val="nil"/>
              <w:left w:val="nil"/>
              <w:bottom w:val="nil"/>
              <w:right w:val="nil"/>
            </w:tcBorders>
            <w:shd w:val="clear" w:color="auto" w:fill="auto"/>
            <w:vAlign w:val="bottom"/>
          </w:tcPr>
          <w:p w14:paraId="3C4BA983" w14:textId="2F4FFFD5" w:rsidR="0067606D" w:rsidRPr="00896372" w:rsidRDefault="0067606D" w:rsidP="0067606D">
            <w:pPr>
              <w:pStyle w:val="TabellRader"/>
              <w:keepNext/>
              <w:keepLines/>
              <w:rPr>
                <w:rFonts w:ascii="Trade Gothic LT Std Cn" w:hAnsi="Trade Gothic LT Std Cn" w:cs="Calibri"/>
                <w:color w:val="000000"/>
                <w:szCs w:val="22"/>
              </w:rPr>
            </w:pPr>
            <w:r w:rsidRPr="00A55EA7">
              <w:rPr>
                <w:rFonts w:ascii="Trade Gothic LT Std Cn" w:hAnsi="Trade Gothic LT Std Cn" w:cs="Calibri"/>
                <w:color w:val="000000"/>
                <w:szCs w:val="22"/>
              </w:rPr>
              <w:t>-0,</w:t>
            </w:r>
            <w:r w:rsidRPr="00FE3014">
              <w:rPr>
                <w:rFonts w:ascii="Trade Gothic LT Std Cn" w:hAnsi="Trade Gothic LT Std Cn" w:cs="Calibri"/>
                <w:color w:val="000000"/>
                <w:szCs w:val="22"/>
              </w:rPr>
              <w:t>7</w:t>
            </w:r>
          </w:p>
        </w:tc>
        <w:tc>
          <w:tcPr>
            <w:tcW w:w="522" w:type="dxa"/>
            <w:tcBorders>
              <w:top w:val="nil"/>
              <w:left w:val="nil"/>
              <w:bottom w:val="nil"/>
              <w:right w:val="nil"/>
            </w:tcBorders>
            <w:shd w:val="clear" w:color="auto" w:fill="auto"/>
            <w:vAlign w:val="bottom"/>
          </w:tcPr>
          <w:p w14:paraId="3DB2DE2E" w14:textId="13365A36"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w:t>
            </w:r>
            <w:r w:rsidRPr="00FE3014">
              <w:rPr>
                <w:rFonts w:ascii="Trade Gothic LT Std Cn" w:hAnsi="Trade Gothic LT Std Cn" w:cs="Calibri"/>
                <w:color w:val="000000"/>
                <w:szCs w:val="22"/>
              </w:rPr>
              <w:t>1</w:t>
            </w:r>
          </w:p>
        </w:tc>
        <w:tc>
          <w:tcPr>
            <w:tcW w:w="522" w:type="dxa"/>
            <w:tcBorders>
              <w:top w:val="nil"/>
              <w:left w:val="nil"/>
              <w:bottom w:val="nil"/>
              <w:right w:val="nil"/>
            </w:tcBorders>
            <w:shd w:val="clear" w:color="auto" w:fill="auto"/>
            <w:vAlign w:val="bottom"/>
          </w:tcPr>
          <w:p w14:paraId="12027184" w14:textId="6634B87D" w:rsidR="0067606D" w:rsidRPr="00896372" w:rsidRDefault="0067606D" w:rsidP="0067606D">
            <w:pPr>
              <w:pStyle w:val="TabellRader"/>
              <w:keepNext/>
              <w:keepLines/>
              <w:rPr>
                <w:rFonts w:ascii="Trade Gothic LT Std Cn" w:hAnsi="Trade Gothic LT Std Cn" w:cs="Calibri"/>
                <w:color w:val="000000"/>
                <w:szCs w:val="22"/>
              </w:rPr>
            </w:pPr>
            <w:r w:rsidRPr="00A55EA7">
              <w:rPr>
                <w:rFonts w:ascii="Trade Gothic LT Std Cn" w:hAnsi="Trade Gothic LT Std Cn" w:cs="Calibri"/>
                <w:color w:val="000000"/>
                <w:szCs w:val="22"/>
              </w:rPr>
              <w:t>0</w:t>
            </w:r>
            <w:r w:rsidRPr="00FE3014">
              <w:rPr>
                <w:rFonts w:ascii="Trade Gothic LT Std Cn" w:hAnsi="Trade Gothic LT Std Cn" w:cs="Calibri"/>
                <w:color w:val="000000"/>
                <w:szCs w:val="22"/>
              </w:rPr>
              <w:t>,9</w:t>
            </w:r>
          </w:p>
        </w:tc>
        <w:tc>
          <w:tcPr>
            <w:tcW w:w="522" w:type="dxa"/>
            <w:tcBorders>
              <w:top w:val="nil"/>
              <w:left w:val="nil"/>
              <w:bottom w:val="nil"/>
              <w:right w:val="nil"/>
            </w:tcBorders>
            <w:shd w:val="clear" w:color="auto" w:fill="auto"/>
            <w:vAlign w:val="bottom"/>
          </w:tcPr>
          <w:p w14:paraId="02C99086" w14:textId="1C9E973F"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w:t>
            </w:r>
            <w:r w:rsidRPr="00A55EA7">
              <w:rPr>
                <w:rFonts w:ascii="Trade Gothic LT Std Cn" w:hAnsi="Trade Gothic LT Std Cn" w:cs="Calibri"/>
                <w:color w:val="000000"/>
                <w:szCs w:val="22"/>
              </w:rPr>
              <w:t>2</w:t>
            </w:r>
          </w:p>
        </w:tc>
      </w:tr>
      <w:tr w:rsidR="0067606D" w14:paraId="486E76EB" w14:textId="77777777" w:rsidTr="0067606D">
        <w:tc>
          <w:tcPr>
            <w:tcW w:w="1774" w:type="dxa"/>
            <w:tcBorders>
              <w:top w:val="nil"/>
              <w:bottom w:val="nil"/>
            </w:tcBorders>
            <w:tcMar>
              <w:left w:w="0" w:type="dxa"/>
              <w:right w:w="0" w:type="dxa"/>
            </w:tcMar>
            <w:vAlign w:val="bottom"/>
          </w:tcPr>
          <w:p w14:paraId="45908D6F" w14:textId="0AF27C0C" w:rsidR="0067606D" w:rsidRDefault="0067606D" w:rsidP="0067606D">
            <w:pPr>
              <w:pStyle w:val="TabellRader"/>
              <w:keepNext/>
              <w:keepLines/>
              <w:jc w:val="left"/>
            </w:pPr>
            <w:r>
              <w:t>Lagerinvesteringar</w:t>
            </w:r>
            <w:r w:rsidRPr="00E31120">
              <w:rPr>
                <w:vertAlign w:val="superscript"/>
              </w:rPr>
              <w:t>2</w:t>
            </w:r>
          </w:p>
        </w:tc>
        <w:tc>
          <w:tcPr>
            <w:tcW w:w="521" w:type="dxa"/>
            <w:tcBorders>
              <w:top w:val="nil"/>
              <w:left w:val="nil"/>
              <w:bottom w:val="nil"/>
              <w:right w:val="nil"/>
            </w:tcBorders>
            <w:shd w:val="clear" w:color="auto" w:fill="auto"/>
            <w:vAlign w:val="bottom"/>
          </w:tcPr>
          <w:p w14:paraId="558EC2A4" w14:textId="7596C0C3"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w:t>
            </w:r>
            <w:r w:rsidRPr="00A55EA7">
              <w:rPr>
                <w:rFonts w:ascii="Trade Gothic LT Std Cn" w:hAnsi="Trade Gothic LT Std Cn" w:cs="Calibri"/>
                <w:color w:val="000000"/>
                <w:szCs w:val="22"/>
              </w:rPr>
              <w:t>4</w:t>
            </w:r>
          </w:p>
        </w:tc>
        <w:tc>
          <w:tcPr>
            <w:tcW w:w="522" w:type="dxa"/>
            <w:tcBorders>
              <w:top w:val="nil"/>
              <w:left w:val="nil"/>
              <w:bottom w:val="nil"/>
              <w:right w:val="nil"/>
            </w:tcBorders>
            <w:shd w:val="clear" w:color="auto" w:fill="auto"/>
            <w:vAlign w:val="bottom"/>
          </w:tcPr>
          <w:p w14:paraId="60CDEAA3" w14:textId="192C5875" w:rsidR="0067606D" w:rsidRPr="00896372" w:rsidRDefault="0067606D" w:rsidP="0067606D">
            <w:pPr>
              <w:pStyle w:val="TabellRader"/>
              <w:keepNext/>
              <w:keepLines/>
              <w:rPr>
                <w:rFonts w:ascii="Trade Gothic LT Std Cn" w:hAnsi="Trade Gothic LT Std Cn" w:cs="Calibri"/>
                <w:color w:val="000000"/>
                <w:szCs w:val="22"/>
              </w:rPr>
            </w:pPr>
            <w:r w:rsidRPr="00A55EA7">
              <w:rPr>
                <w:rFonts w:ascii="Trade Gothic LT Std Cn" w:hAnsi="Trade Gothic LT Std Cn" w:cs="Calibri"/>
                <w:color w:val="000000"/>
                <w:szCs w:val="22"/>
              </w:rPr>
              <w:t>-</w:t>
            </w:r>
            <w:r w:rsidRPr="00896372">
              <w:rPr>
                <w:rFonts w:ascii="Trade Gothic LT Std Cn" w:hAnsi="Trade Gothic LT Std Cn" w:cs="Calibri"/>
                <w:color w:val="000000"/>
                <w:szCs w:val="22"/>
              </w:rPr>
              <w:t>0,</w:t>
            </w:r>
            <w:r w:rsidRPr="00A55EA7">
              <w:rPr>
                <w:rFonts w:ascii="Trade Gothic LT Std Cn" w:hAnsi="Trade Gothic LT Std Cn" w:cs="Calibri"/>
                <w:color w:val="000000"/>
                <w:szCs w:val="22"/>
              </w:rPr>
              <w:t>2</w:t>
            </w:r>
          </w:p>
        </w:tc>
        <w:tc>
          <w:tcPr>
            <w:tcW w:w="522" w:type="dxa"/>
            <w:tcBorders>
              <w:top w:val="nil"/>
              <w:left w:val="nil"/>
              <w:bottom w:val="nil"/>
              <w:right w:val="nil"/>
            </w:tcBorders>
            <w:shd w:val="clear" w:color="auto" w:fill="auto"/>
            <w:vAlign w:val="bottom"/>
          </w:tcPr>
          <w:p w14:paraId="56AF5FFB" w14:textId="1D79362C"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0,0</w:t>
            </w:r>
          </w:p>
        </w:tc>
        <w:tc>
          <w:tcPr>
            <w:tcW w:w="522" w:type="dxa"/>
            <w:tcBorders>
              <w:top w:val="nil"/>
              <w:left w:val="nil"/>
              <w:bottom w:val="nil"/>
              <w:right w:val="nil"/>
            </w:tcBorders>
            <w:shd w:val="clear" w:color="auto" w:fill="auto"/>
            <w:vAlign w:val="bottom"/>
          </w:tcPr>
          <w:p w14:paraId="21020830" w14:textId="3D26192E"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0,0</w:t>
            </w:r>
          </w:p>
        </w:tc>
        <w:tc>
          <w:tcPr>
            <w:tcW w:w="522" w:type="dxa"/>
            <w:tcBorders>
              <w:top w:val="nil"/>
              <w:left w:val="nil"/>
              <w:bottom w:val="nil"/>
              <w:right w:val="nil"/>
            </w:tcBorders>
            <w:shd w:val="clear" w:color="auto" w:fill="auto"/>
            <w:vAlign w:val="bottom"/>
          </w:tcPr>
          <w:p w14:paraId="6600D168" w14:textId="2AB27075"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0,0</w:t>
            </w:r>
          </w:p>
        </w:tc>
      </w:tr>
      <w:tr w:rsidR="0067606D" w:rsidRPr="006B5BCB" w14:paraId="0A90EF76" w14:textId="77777777" w:rsidTr="0067606D">
        <w:tc>
          <w:tcPr>
            <w:tcW w:w="1774" w:type="dxa"/>
            <w:tcBorders>
              <w:top w:val="nil"/>
              <w:bottom w:val="nil"/>
            </w:tcBorders>
            <w:tcMar>
              <w:left w:w="0" w:type="dxa"/>
              <w:right w:w="0" w:type="dxa"/>
            </w:tcMar>
            <w:vAlign w:val="bottom"/>
          </w:tcPr>
          <w:p w14:paraId="50D5040A" w14:textId="138D908F" w:rsidR="0067606D" w:rsidRPr="006B5BCB" w:rsidRDefault="0067606D" w:rsidP="0067606D">
            <w:pPr>
              <w:pStyle w:val="TabellRader"/>
              <w:keepNext/>
              <w:keepLines/>
              <w:jc w:val="left"/>
            </w:pPr>
            <w:r>
              <w:t>Export</w:t>
            </w:r>
          </w:p>
        </w:tc>
        <w:tc>
          <w:tcPr>
            <w:tcW w:w="521" w:type="dxa"/>
            <w:tcBorders>
              <w:top w:val="nil"/>
              <w:left w:val="nil"/>
              <w:bottom w:val="nil"/>
              <w:right w:val="nil"/>
            </w:tcBorders>
            <w:shd w:val="clear" w:color="auto" w:fill="auto"/>
            <w:vAlign w:val="bottom"/>
          </w:tcPr>
          <w:p w14:paraId="1708D857" w14:textId="45944407"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3,</w:t>
            </w:r>
            <w:r w:rsidRPr="00A55EA7">
              <w:rPr>
                <w:rFonts w:ascii="Trade Gothic LT Std Cn" w:hAnsi="Trade Gothic LT Std Cn" w:cs="Calibri"/>
                <w:color w:val="000000"/>
                <w:szCs w:val="22"/>
              </w:rPr>
              <w:t>9</w:t>
            </w:r>
          </w:p>
        </w:tc>
        <w:tc>
          <w:tcPr>
            <w:tcW w:w="522" w:type="dxa"/>
            <w:tcBorders>
              <w:top w:val="nil"/>
              <w:left w:val="nil"/>
              <w:bottom w:val="nil"/>
              <w:right w:val="nil"/>
            </w:tcBorders>
            <w:shd w:val="clear" w:color="auto" w:fill="auto"/>
            <w:vAlign w:val="bottom"/>
          </w:tcPr>
          <w:p w14:paraId="496039E0" w14:textId="51E6BEE9" w:rsidR="0067606D" w:rsidRPr="00896372" w:rsidRDefault="0067606D" w:rsidP="0067606D">
            <w:pPr>
              <w:pStyle w:val="TabellRader"/>
              <w:keepNext/>
              <w:keepLines/>
              <w:rPr>
                <w:rFonts w:ascii="Trade Gothic LT Std Cn" w:hAnsi="Trade Gothic LT Std Cn" w:cs="Calibri"/>
                <w:color w:val="000000"/>
                <w:szCs w:val="22"/>
              </w:rPr>
            </w:pPr>
            <w:r w:rsidRPr="00A55EA7">
              <w:rPr>
                <w:rFonts w:ascii="Trade Gothic LT Std Cn" w:hAnsi="Trade Gothic LT Std Cn" w:cs="Calibri"/>
                <w:color w:val="000000"/>
                <w:szCs w:val="22"/>
              </w:rPr>
              <w:t>3,5</w:t>
            </w:r>
          </w:p>
        </w:tc>
        <w:tc>
          <w:tcPr>
            <w:tcW w:w="522" w:type="dxa"/>
            <w:tcBorders>
              <w:top w:val="nil"/>
              <w:left w:val="nil"/>
              <w:bottom w:val="nil"/>
              <w:right w:val="nil"/>
            </w:tcBorders>
            <w:shd w:val="clear" w:color="auto" w:fill="auto"/>
            <w:vAlign w:val="bottom"/>
          </w:tcPr>
          <w:p w14:paraId="0B993007" w14:textId="00C89D45" w:rsidR="0067606D" w:rsidRPr="00896372" w:rsidRDefault="0067606D" w:rsidP="0067606D">
            <w:pPr>
              <w:pStyle w:val="TabellRader"/>
              <w:keepNext/>
              <w:keepLines/>
              <w:rPr>
                <w:rFonts w:ascii="Trade Gothic LT Std Cn" w:hAnsi="Trade Gothic LT Std Cn" w:cs="Calibri"/>
                <w:color w:val="000000"/>
                <w:szCs w:val="22"/>
              </w:rPr>
            </w:pPr>
            <w:r w:rsidRPr="00A55EA7">
              <w:rPr>
                <w:rFonts w:ascii="Trade Gothic LT Std Cn" w:hAnsi="Trade Gothic LT Std Cn" w:cs="Calibri"/>
                <w:color w:val="000000"/>
                <w:szCs w:val="22"/>
              </w:rPr>
              <w:t>2,</w:t>
            </w:r>
            <w:r w:rsidRPr="00FE3014">
              <w:rPr>
                <w:rFonts w:ascii="Trade Gothic LT Std Cn" w:hAnsi="Trade Gothic LT Std Cn" w:cs="Calibri"/>
                <w:color w:val="000000"/>
                <w:szCs w:val="22"/>
              </w:rPr>
              <w:t>4</w:t>
            </w:r>
          </w:p>
        </w:tc>
        <w:tc>
          <w:tcPr>
            <w:tcW w:w="522" w:type="dxa"/>
            <w:tcBorders>
              <w:top w:val="nil"/>
              <w:left w:val="nil"/>
              <w:bottom w:val="nil"/>
              <w:right w:val="nil"/>
            </w:tcBorders>
            <w:shd w:val="clear" w:color="auto" w:fill="auto"/>
            <w:vAlign w:val="bottom"/>
          </w:tcPr>
          <w:p w14:paraId="0ED4345E" w14:textId="39CD5427"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3,</w:t>
            </w:r>
            <w:r w:rsidRPr="00A55EA7">
              <w:rPr>
                <w:rFonts w:ascii="Trade Gothic LT Std Cn" w:hAnsi="Trade Gothic LT Std Cn" w:cs="Calibri"/>
                <w:color w:val="000000"/>
                <w:szCs w:val="22"/>
              </w:rPr>
              <w:t>1</w:t>
            </w:r>
          </w:p>
        </w:tc>
        <w:tc>
          <w:tcPr>
            <w:tcW w:w="522" w:type="dxa"/>
            <w:tcBorders>
              <w:top w:val="nil"/>
              <w:left w:val="nil"/>
              <w:bottom w:val="nil"/>
              <w:right w:val="nil"/>
            </w:tcBorders>
            <w:shd w:val="clear" w:color="auto" w:fill="auto"/>
            <w:vAlign w:val="bottom"/>
          </w:tcPr>
          <w:p w14:paraId="7DE9B9FC" w14:textId="5D01868D"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3,</w:t>
            </w:r>
            <w:r w:rsidRPr="00A55EA7">
              <w:rPr>
                <w:rFonts w:ascii="Trade Gothic LT Std Cn" w:hAnsi="Trade Gothic LT Std Cn" w:cs="Calibri"/>
                <w:color w:val="000000"/>
                <w:szCs w:val="22"/>
              </w:rPr>
              <w:t>2</w:t>
            </w:r>
          </w:p>
        </w:tc>
      </w:tr>
      <w:tr w:rsidR="0067606D" w14:paraId="41568195" w14:textId="77777777" w:rsidTr="0067606D">
        <w:tc>
          <w:tcPr>
            <w:tcW w:w="1774" w:type="dxa"/>
            <w:tcBorders>
              <w:top w:val="nil"/>
              <w:bottom w:val="nil"/>
              <w:right w:val="nil"/>
            </w:tcBorders>
            <w:tcMar>
              <w:left w:w="0" w:type="dxa"/>
              <w:right w:w="0" w:type="dxa"/>
            </w:tcMar>
            <w:vAlign w:val="bottom"/>
          </w:tcPr>
          <w:p w14:paraId="753F3F88" w14:textId="38EF7A44" w:rsidR="0067606D" w:rsidRDefault="0067606D" w:rsidP="0067606D">
            <w:pPr>
              <w:pStyle w:val="TabellRader"/>
              <w:keepNext/>
              <w:keepLines/>
              <w:jc w:val="left"/>
            </w:pPr>
            <w:r>
              <w:t>Import</w:t>
            </w:r>
          </w:p>
        </w:tc>
        <w:tc>
          <w:tcPr>
            <w:tcW w:w="521" w:type="dxa"/>
            <w:tcBorders>
              <w:top w:val="nil"/>
              <w:left w:val="nil"/>
              <w:bottom w:val="nil"/>
              <w:right w:val="nil"/>
            </w:tcBorders>
            <w:shd w:val="clear" w:color="auto" w:fill="auto"/>
            <w:vAlign w:val="bottom"/>
          </w:tcPr>
          <w:p w14:paraId="1675310E" w14:textId="22E34FD0" w:rsidR="0067606D" w:rsidRPr="00896372" w:rsidRDefault="0067606D" w:rsidP="0067606D">
            <w:pPr>
              <w:pStyle w:val="TabellRader"/>
              <w:keepNext/>
              <w:keepLines/>
              <w:rPr>
                <w:rFonts w:ascii="Trade Gothic LT Std Cn" w:hAnsi="Trade Gothic LT Std Cn" w:cs="Calibri"/>
                <w:color w:val="000000"/>
                <w:szCs w:val="22"/>
              </w:rPr>
            </w:pPr>
            <w:r w:rsidRPr="00A55EA7">
              <w:rPr>
                <w:rFonts w:ascii="Trade Gothic LT Std Cn" w:hAnsi="Trade Gothic LT Std Cn" w:cs="Calibri"/>
                <w:color w:val="000000"/>
                <w:szCs w:val="22"/>
              </w:rPr>
              <w:t>3,8</w:t>
            </w:r>
          </w:p>
        </w:tc>
        <w:tc>
          <w:tcPr>
            <w:tcW w:w="522" w:type="dxa"/>
            <w:tcBorders>
              <w:top w:val="nil"/>
              <w:left w:val="nil"/>
              <w:bottom w:val="nil"/>
              <w:right w:val="nil"/>
            </w:tcBorders>
            <w:shd w:val="clear" w:color="auto" w:fill="auto"/>
            <w:vAlign w:val="bottom"/>
          </w:tcPr>
          <w:p w14:paraId="28E7A840" w14:textId="268ABCC9" w:rsidR="0067606D" w:rsidRPr="00896372" w:rsidRDefault="0067606D" w:rsidP="0067606D">
            <w:pPr>
              <w:pStyle w:val="TabellRader"/>
              <w:keepNext/>
              <w:keepLines/>
              <w:rPr>
                <w:rFonts w:ascii="Trade Gothic LT Std Cn" w:hAnsi="Trade Gothic LT Std Cn" w:cs="Calibri"/>
                <w:color w:val="000000"/>
                <w:szCs w:val="22"/>
              </w:rPr>
            </w:pPr>
            <w:r w:rsidRPr="00A55EA7">
              <w:rPr>
                <w:rFonts w:ascii="Trade Gothic LT Std Cn" w:hAnsi="Trade Gothic LT Std Cn" w:cs="Calibri"/>
                <w:color w:val="000000"/>
                <w:szCs w:val="22"/>
              </w:rPr>
              <w:t>0,6</w:t>
            </w:r>
          </w:p>
        </w:tc>
        <w:tc>
          <w:tcPr>
            <w:tcW w:w="522" w:type="dxa"/>
            <w:tcBorders>
              <w:top w:val="nil"/>
              <w:left w:val="nil"/>
              <w:bottom w:val="nil"/>
              <w:right w:val="nil"/>
            </w:tcBorders>
            <w:shd w:val="clear" w:color="auto" w:fill="auto"/>
            <w:vAlign w:val="bottom"/>
          </w:tcPr>
          <w:p w14:paraId="5A2E61A3" w14:textId="4C3CD5A6"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2,</w:t>
            </w:r>
            <w:r w:rsidRPr="00A55EA7">
              <w:rPr>
                <w:rFonts w:ascii="Trade Gothic LT Std Cn" w:hAnsi="Trade Gothic LT Std Cn" w:cs="Calibri"/>
                <w:color w:val="000000"/>
                <w:szCs w:val="22"/>
              </w:rPr>
              <w:t>2</w:t>
            </w:r>
          </w:p>
        </w:tc>
        <w:tc>
          <w:tcPr>
            <w:tcW w:w="522" w:type="dxa"/>
            <w:tcBorders>
              <w:top w:val="nil"/>
              <w:left w:val="nil"/>
              <w:bottom w:val="nil"/>
              <w:right w:val="nil"/>
            </w:tcBorders>
            <w:shd w:val="clear" w:color="auto" w:fill="auto"/>
            <w:vAlign w:val="bottom"/>
          </w:tcPr>
          <w:p w14:paraId="40648182" w14:textId="41392E2F"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2,</w:t>
            </w:r>
            <w:r w:rsidRPr="00FE3014">
              <w:rPr>
                <w:rFonts w:ascii="Trade Gothic LT Std Cn" w:hAnsi="Trade Gothic LT Std Cn" w:cs="Calibri"/>
                <w:color w:val="000000"/>
                <w:szCs w:val="22"/>
              </w:rPr>
              <w:t>2</w:t>
            </w:r>
          </w:p>
        </w:tc>
        <w:tc>
          <w:tcPr>
            <w:tcW w:w="522" w:type="dxa"/>
            <w:tcBorders>
              <w:top w:val="nil"/>
              <w:left w:val="nil"/>
              <w:bottom w:val="nil"/>
              <w:right w:val="nil"/>
            </w:tcBorders>
            <w:shd w:val="clear" w:color="auto" w:fill="auto"/>
            <w:vAlign w:val="bottom"/>
          </w:tcPr>
          <w:p w14:paraId="6AC92327" w14:textId="226DA815"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2,</w:t>
            </w:r>
            <w:r w:rsidRPr="00FE3014">
              <w:rPr>
                <w:rFonts w:ascii="Trade Gothic LT Std Cn" w:hAnsi="Trade Gothic LT Std Cn" w:cs="Calibri"/>
                <w:color w:val="000000"/>
                <w:szCs w:val="22"/>
              </w:rPr>
              <w:t>3</w:t>
            </w:r>
          </w:p>
        </w:tc>
      </w:tr>
      <w:tr w:rsidR="0067606D" w14:paraId="5A98B7A7" w14:textId="77777777" w:rsidTr="0067606D">
        <w:tc>
          <w:tcPr>
            <w:tcW w:w="1774" w:type="dxa"/>
            <w:tcBorders>
              <w:top w:val="nil"/>
              <w:bottom w:val="nil"/>
            </w:tcBorders>
            <w:tcMar>
              <w:left w:w="0" w:type="dxa"/>
              <w:right w:w="0" w:type="dxa"/>
            </w:tcMar>
            <w:vAlign w:val="bottom"/>
          </w:tcPr>
          <w:p w14:paraId="2EB6190E" w14:textId="56326502" w:rsidR="0067606D" w:rsidRDefault="0067606D" w:rsidP="0067606D">
            <w:pPr>
              <w:pStyle w:val="TabellRader"/>
              <w:keepNext/>
              <w:keepLines/>
              <w:jc w:val="left"/>
            </w:pPr>
            <w:r>
              <w:t>BNP per invånare</w:t>
            </w:r>
            <w:r w:rsidRPr="00E31120">
              <w:rPr>
                <w:vertAlign w:val="superscript"/>
              </w:rPr>
              <w:t>3</w:t>
            </w:r>
          </w:p>
        </w:tc>
        <w:tc>
          <w:tcPr>
            <w:tcW w:w="521" w:type="dxa"/>
            <w:tcBorders>
              <w:top w:val="nil"/>
              <w:left w:val="nil"/>
              <w:bottom w:val="nil"/>
              <w:right w:val="nil"/>
            </w:tcBorders>
            <w:shd w:val="clear" w:color="auto" w:fill="auto"/>
            <w:vAlign w:val="bottom"/>
          </w:tcPr>
          <w:p w14:paraId="1AEC0574" w14:textId="1FBF13C2" w:rsidR="0067606D" w:rsidRPr="00896372" w:rsidRDefault="0067606D" w:rsidP="0067606D">
            <w:pPr>
              <w:pStyle w:val="TabellRader"/>
              <w:keepNext/>
              <w:keepLines/>
              <w:rPr>
                <w:rFonts w:ascii="Trade Gothic LT Std Cn" w:hAnsi="Trade Gothic LT Std Cn" w:cs="Calibri"/>
                <w:color w:val="000000"/>
                <w:szCs w:val="22"/>
              </w:rPr>
            </w:pPr>
            <w:r w:rsidRPr="00A55EA7">
              <w:rPr>
                <w:rFonts w:ascii="Trade Gothic LT Std Cn" w:hAnsi="Trade Gothic LT Std Cn" w:cs="Calibri"/>
                <w:color w:val="000000"/>
                <w:szCs w:val="22"/>
              </w:rPr>
              <w:t>1,2</w:t>
            </w:r>
          </w:p>
        </w:tc>
        <w:tc>
          <w:tcPr>
            <w:tcW w:w="522" w:type="dxa"/>
            <w:tcBorders>
              <w:top w:val="nil"/>
              <w:left w:val="nil"/>
              <w:bottom w:val="nil"/>
              <w:right w:val="nil"/>
            </w:tcBorders>
            <w:shd w:val="clear" w:color="auto" w:fill="auto"/>
            <w:vAlign w:val="bottom"/>
          </w:tcPr>
          <w:p w14:paraId="6B9A0509" w14:textId="59F903AC"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w:t>
            </w:r>
            <w:r w:rsidRPr="00A55EA7">
              <w:rPr>
                <w:rFonts w:ascii="Trade Gothic LT Std Cn" w:hAnsi="Trade Gothic LT Std Cn" w:cs="Calibri"/>
                <w:color w:val="000000"/>
                <w:szCs w:val="22"/>
              </w:rPr>
              <w:t>4</w:t>
            </w:r>
          </w:p>
        </w:tc>
        <w:tc>
          <w:tcPr>
            <w:tcW w:w="522" w:type="dxa"/>
            <w:tcBorders>
              <w:top w:val="nil"/>
              <w:left w:val="nil"/>
              <w:bottom w:val="nil"/>
              <w:right w:val="nil"/>
            </w:tcBorders>
            <w:shd w:val="clear" w:color="auto" w:fill="auto"/>
            <w:vAlign w:val="bottom"/>
          </w:tcPr>
          <w:p w14:paraId="0EC01891" w14:textId="6BCCD485"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0,</w:t>
            </w:r>
            <w:r w:rsidRPr="00FE3014">
              <w:rPr>
                <w:rFonts w:ascii="Trade Gothic LT Std Cn" w:hAnsi="Trade Gothic LT Std Cn" w:cs="Calibri"/>
                <w:color w:val="000000"/>
                <w:szCs w:val="22"/>
              </w:rPr>
              <w:t>5</w:t>
            </w:r>
          </w:p>
        </w:tc>
        <w:tc>
          <w:tcPr>
            <w:tcW w:w="522" w:type="dxa"/>
            <w:tcBorders>
              <w:top w:val="nil"/>
              <w:left w:val="nil"/>
              <w:bottom w:val="nil"/>
              <w:right w:val="nil"/>
            </w:tcBorders>
            <w:shd w:val="clear" w:color="auto" w:fill="auto"/>
            <w:vAlign w:val="bottom"/>
          </w:tcPr>
          <w:p w14:paraId="7A7B3489" w14:textId="5F7184B4" w:rsidR="0067606D" w:rsidRPr="00896372" w:rsidRDefault="0067606D" w:rsidP="0067606D">
            <w:pPr>
              <w:pStyle w:val="TabellRader"/>
              <w:keepNext/>
              <w:keepLines/>
              <w:rPr>
                <w:rFonts w:ascii="Trade Gothic LT Std Cn" w:hAnsi="Trade Gothic LT Std Cn" w:cs="Calibri"/>
                <w:color w:val="000000"/>
                <w:szCs w:val="22"/>
              </w:rPr>
            </w:pPr>
            <w:r w:rsidRPr="00FE3014">
              <w:rPr>
                <w:rFonts w:ascii="Trade Gothic LT Std Cn" w:hAnsi="Trade Gothic LT Std Cn" w:cs="Calibri"/>
                <w:color w:val="000000"/>
                <w:szCs w:val="22"/>
              </w:rPr>
              <w:t>1,</w:t>
            </w:r>
            <w:r w:rsidRPr="00A55EA7">
              <w:rPr>
                <w:rFonts w:ascii="Trade Gothic LT Std Cn" w:hAnsi="Trade Gothic LT Std Cn" w:cs="Calibri"/>
                <w:color w:val="000000"/>
                <w:szCs w:val="22"/>
              </w:rPr>
              <w:t>0</w:t>
            </w:r>
          </w:p>
        </w:tc>
        <w:tc>
          <w:tcPr>
            <w:tcW w:w="522" w:type="dxa"/>
            <w:tcBorders>
              <w:top w:val="nil"/>
              <w:left w:val="nil"/>
              <w:bottom w:val="nil"/>
              <w:right w:val="nil"/>
            </w:tcBorders>
            <w:shd w:val="clear" w:color="auto" w:fill="auto"/>
            <w:vAlign w:val="bottom"/>
          </w:tcPr>
          <w:p w14:paraId="639B5F02" w14:textId="1E2BC052"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1,</w:t>
            </w:r>
            <w:r w:rsidRPr="00FE3014">
              <w:rPr>
                <w:rFonts w:ascii="Trade Gothic LT Std Cn" w:hAnsi="Trade Gothic LT Std Cn" w:cs="Calibri"/>
                <w:color w:val="000000"/>
                <w:szCs w:val="22"/>
              </w:rPr>
              <w:t>2</w:t>
            </w:r>
          </w:p>
        </w:tc>
      </w:tr>
      <w:tr w:rsidR="0067606D" w14:paraId="6DE4FBFC" w14:textId="77777777" w:rsidTr="0067606D">
        <w:tc>
          <w:tcPr>
            <w:tcW w:w="1774" w:type="dxa"/>
            <w:tcBorders>
              <w:top w:val="nil"/>
              <w:bottom w:val="nil"/>
            </w:tcBorders>
            <w:tcMar>
              <w:left w:w="0" w:type="dxa"/>
              <w:right w:w="0" w:type="dxa"/>
            </w:tcMar>
            <w:vAlign w:val="bottom"/>
          </w:tcPr>
          <w:p w14:paraId="2FCA5909" w14:textId="6659E38D" w:rsidR="0067606D" w:rsidRDefault="0067606D" w:rsidP="0067606D">
            <w:pPr>
              <w:pStyle w:val="TabellRader"/>
              <w:keepNext/>
              <w:keepLines/>
              <w:jc w:val="left"/>
            </w:pPr>
            <w:r>
              <w:t>Bytesbalans, procent av BNP</w:t>
            </w:r>
            <w:r>
              <w:rPr>
                <w:vertAlign w:val="superscript"/>
              </w:rPr>
              <w:t>4</w:t>
            </w:r>
          </w:p>
        </w:tc>
        <w:tc>
          <w:tcPr>
            <w:tcW w:w="521" w:type="dxa"/>
            <w:tcBorders>
              <w:top w:val="nil"/>
              <w:left w:val="nil"/>
              <w:bottom w:val="nil"/>
              <w:right w:val="nil"/>
            </w:tcBorders>
            <w:shd w:val="clear" w:color="auto" w:fill="auto"/>
            <w:vAlign w:val="bottom"/>
          </w:tcPr>
          <w:p w14:paraId="00C6802C" w14:textId="690026C6" w:rsidR="0067606D" w:rsidRPr="00896372" w:rsidRDefault="0067606D" w:rsidP="0067606D">
            <w:pPr>
              <w:pStyle w:val="TabellRader"/>
              <w:keepNext/>
              <w:keepLines/>
              <w:rPr>
                <w:rFonts w:ascii="Trade Gothic LT Std Cn" w:hAnsi="Trade Gothic LT Std Cn" w:cs="Calibri"/>
                <w:color w:val="000000"/>
                <w:szCs w:val="22"/>
              </w:rPr>
            </w:pPr>
            <w:r w:rsidRPr="00A55EA7">
              <w:rPr>
                <w:rFonts w:ascii="Trade Gothic LT Std Cn" w:hAnsi="Trade Gothic LT Std Cn" w:cs="Calibri"/>
                <w:color w:val="000000"/>
                <w:szCs w:val="22"/>
              </w:rPr>
              <w:t>1,7</w:t>
            </w:r>
          </w:p>
        </w:tc>
        <w:tc>
          <w:tcPr>
            <w:tcW w:w="522" w:type="dxa"/>
            <w:tcBorders>
              <w:top w:val="nil"/>
              <w:left w:val="nil"/>
              <w:bottom w:val="nil"/>
              <w:right w:val="nil"/>
            </w:tcBorders>
            <w:shd w:val="clear" w:color="auto" w:fill="auto"/>
            <w:vAlign w:val="bottom"/>
          </w:tcPr>
          <w:p w14:paraId="5A2FB98D" w14:textId="33E7B750"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3,3</w:t>
            </w:r>
          </w:p>
        </w:tc>
        <w:tc>
          <w:tcPr>
            <w:tcW w:w="522" w:type="dxa"/>
            <w:tcBorders>
              <w:top w:val="nil"/>
              <w:left w:val="nil"/>
              <w:bottom w:val="nil"/>
              <w:right w:val="nil"/>
            </w:tcBorders>
            <w:shd w:val="clear" w:color="auto" w:fill="auto"/>
            <w:vAlign w:val="bottom"/>
          </w:tcPr>
          <w:p w14:paraId="73EE3E72" w14:textId="7D06137A"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3,</w:t>
            </w:r>
            <w:r w:rsidRPr="00A55EA7">
              <w:rPr>
                <w:rFonts w:ascii="Trade Gothic LT Std Cn" w:hAnsi="Trade Gothic LT Std Cn" w:cs="Calibri"/>
                <w:color w:val="000000"/>
                <w:szCs w:val="22"/>
              </w:rPr>
              <w:t>3</w:t>
            </w:r>
          </w:p>
        </w:tc>
        <w:tc>
          <w:tcPr>
            <w:tcW w:w="522" w:type="dxa"/>
            <w:tcBorders>
              <w:top w:val="nil"/>
              <w:left w:val="nil"/>
              <w:bottom w:val="nil"/>
              <w:right w:val="nil"/>
            </w:tcBorders>
            <w:shd w:val="clear" w:color="auto" w:fill="auto"/>
            <w:vAlign w:val="bottom"/>
          </w:tcPr>
          <w:p w14:paraId="15DE9A1F" w14:textId="6CFCD938"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3,</w:t>
            </w:r>
            <w:r w:rsidRPr="00A55EA7">
              <w:rPr>
                <w:rFonts w:ascii="Trade Gothic LT Std Cn" w:hAnsi="Trade Gothic LT Std Cn" w:cs="Calibri"/>
                <w:color w:val="000000"/>
                <w:szCs w:val="22"/>
              </w:rPr>
              <w:t>6</w:t>
            </w:r>
          </w:p>
        </w:tc>
        <w:tc>
          <w:tcPr>
            <w:tcW w:w="522" w:type="dxa"/>
            <w:tcBorders>
              <w:top w:val="nil"/>
              <w:left w:val="nil"/>
              <w:bottom w:val="nil"/>
              <w:right w:val="nil"/>
            </w:tcBorders>
            <w:shd w:val="clear" w:color="auto" w:fill="auto"/>
            <w:vAlign w:val="bottom"/>
          </w:tcPr>
          <w:p w14:paraId="17CB50BC" w14:textId="43CE095E" w:rsidR="0067606D" w:rsidRPr="00896372" w:rsidRDefault="0067606D" w:rsidP="0067606D">
            <w:pPr>
              <w:pStyle w:val="TabellRader"/>
              <w:keepNext/>
              <w:keepLines/>
              <w:rPr>
                <w:rFonts w:ascii="Trade Gothic LT Std Cn" w:hAnsi="Trade Gothic LT Std Cn" w:cs="Calibri"/>
                <w:color w:val="000000"/>
                <w:szCs w:val="22"/>
              </w:rPr>
            </w:pPr>
            <w:r w:rsidRPr="00FE3014">
              <w:rPr>
                <w:rFonts w:ascii="Trade Gothic LT Std Cn" w:hAnsi="Trade Gothic LT Std Cn" w:cs="Calibri"/>
                <w:color w:val="000000"/>
                <w:szCs w:val="22"/>
              </w:rPr>
              <w:t>4,0</w:t>
            </w:r>
          </w:p>
        </w:tc>
      </w:tr>
      <w:tr w:rsidR="0067606D" w14:paraId="30175006" w14:textId="77777777" w:rsidTr="0067606D">
        <w:tc>
          <w:tcPr>
            <w:tcW w:w="1774" w:type="dxa"/>
            <w:tcBorders>
              <w:top w:val="nil"/>
              <w:bottom w:val="single" w:sz="4" w:space="0" w:color="auto"/>
            </w:tcBorders>
            <w:tcMar>
              <w:left w:w="0" w:type="dxa"/>
              <w:right w:w="0" w:type="dxa"/>
            </w:tcMar>
            <w:vAlign w:val="bottom"/>
          </w:tcPr>
          <w:p w14:paraId="04A3DB86" w14:textId="217B92A8" w:rsidR="0067606D" w:rsidRDefault="0067606D" w:rsidP="0067606D">
            <w:pPr>
              <w:pStyle w:val="TabellRader"/>
              <w:keepNext/>
              <w:keepLines/>
              <w:jc w:val="left"/>
            </w:pPr>
            <w:r>
              <w:t>BNP i löpande pris</w:t>
            </w:r>
          </w:p>
        </w:tc>
        <w:tc>
          <w:tcPr>
            <w:tcW w:w="521" w:type="dxa"/>
            <w:tcBorders>
              <w:top w:val="nil"/>
              <w:left w:val="nil"/>
              <w:bottom w:val="nil"/>
              <w:right w:val="nil"/>
            </w:tcBorders>
            <w:shd w:val="clear" w:color="auto" w:fill="auto"/>
            <w:vAlign w:val="bottom"/>
          </w:tcPr>
          <w:p w14:paraId="1D296997" w14:textId="01A95910" w:rsidR="0067606D" w:rsidRPr="00896372" w:rsidRDefault="0067606D" w:rsidP="0067606D">
            <w:pPr>
              <w:pStyle w:val="TabellRader"/>
              <w:keepNext/>
              <w:keepLines/>
              <w:rPr>
                <w:rFonts w:ascii="Trade Gothic LT Std Cn" w:hAnsi="Trade Gothic LT Std Cn" w:cs="Calibri"/>
                <w:color w:val="000000"/>
                <w:szCs w:val="22"/>
              </w:rPr>
            </w:pPr>
            <w:r w:rsidRPr="00A55EA7">
              <w:rPr>
                <w:rFonts w:ascii="Trade Gothic LT Std Cn" w:hAnsi="Trade Gothic LT Std Cn" w:cs="Calibri"/>
                <w:color w:val="000000"/>
                <w:szCs w:val="22"/>
              </w:rPr>
              <w:t>4,6</w:t>
            </w:r>
          </w:p>
        </w:tc>
        <w:tc>
          <w:tcPr>
            <w:tcW w:w="522" w:type="dxa"/>
            <w:tcBorders>
              <w:top w:val="nil"/>
              <w:left w:val="nil"/>
              <w:bottom w:val="nil"/>
              <w:right w:val="nil"/>
            </w:tcBorders>
            <w:shd w:val="clear" w:color="auto" w:fill="auto"/>
            <w:vAlign w:val="bottom"/>
          </w:tcPr>
          <w:p w14:paraId="58C48B63" w14:textId="69D33498"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3,</w:t>
            </w:r>
            <w:r w:rsidRPr="00A55EA7">
              <w:rPr>
                <w:rFonts w:ascii="Trade Gothic LT Std Cn" w:hAnsi="Trade Gothic LT Std Cn" w:cs="Calibri"/>
                <w:color w:val="000000"/>
                <w:szCs w:val="22"/>
              </w:rPr>
              <w:t>9</w:t>
            </w:r>
          </w:p>
        </w:tc>
        <w:tc>
          <w:tcPr>
            <w:tcW w:w="522" w:type="dxa"/>
            <w:tcBorders>
              <w:top w:val="nil"/>
              <w:left w:val="nil"/>
              <w:bottom w:val="nil"/>
              <w:right w:val="nil"/>
            </w:tcBorders>
            <w:shd w:val="clear" w:color="auto" w:fill="auto"/>
            <w:vAlign w:val="bottom"/>
          </w:tcPr>
          <w:p w14:paraId="07244463" w14:textId="16F51EE0"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3,</w:t>
            </w:r>
            <w:r w:rsidRPr="00FE3014">
              <w:rPr>
                <w:rFonts w:ascii="Trade Gothic LT Std Cn" w:hAnsi="Trade Gothic LT Std Cn" w:cs="Calibri"/>
                <w:color w:val="000000"/>
                <w:szCs w:val="22"/>
              </w:rPr>
              <w:t>2</w:t>
            </w:r>
          </w:p>
        </w:tc>
        <w:tc>
          <w:tcPr>
            <w:tcW w:w="522" w:type="dxa"/>
            <w:tcBorders>
              <w:top w:val="nil"/>
              <w:left w:val="nil"/>
              <w:bottom w:val="nil"/>
              <w:right w:val="nil"/>
            </w:tcBorders>
            <w:shd w:val="clear" w:color="auto" w:fill="auto"/>
            <w:vAlign w:val="bottom"/>
          </w:tcPr>
          <w:p w14:paraId="15604144" w14:textId="396C7655" w:rsidR="0067606D" w:rsidRPr="00896372" w:rsidRDefault="0067606D" w:rsidP="0067606D">
            <w:pPr>
              <w:pStyle w:val="TabellRader"/>
              <w:keepNext/>
              <w:keepLines/>
              <w:rPr>
                <w:rFonts w:ascii="Trade Gothic LT Std Cn" w:hAnsi="Trade Gothic LT Std Cn" w:cs="Calibri"/>
                <w:color w:val="000000"/>
                <w:szCs w:val="22"/>
              </w:rPr>
            </w:pPr>
            <w:r w:rsidRPr="00A55EA7">
              <w:rPr>
                <w:rFonts w:ascii="Trade Gothic LT Std Cn" w:hAnsi="Trade Gothic LT Std Cn" w:cs="Calibri"/>
                <w:color w:val="000000"/>
                <w:szCs w:val="22"/>
              </w:rPr>
              <w:t>3,</w:t>
            </w:r>
            <w:r w:rsidRPr="00FE3014">
              <w:rPr>
                <w:rFonts w:ascii="Trade Gothic LT Std Cn" w:hAnsi="Trade Gothic LT Std Cn" w:cs="Calibri"/>
                <w:color w:val="000000"/>
                <w:szCs w:val="22"/>
              </w:rPr>
              <w:t>8</w:t>
            </w:r>
          </w:p>
        </w:tc>
        <w:tc>
          <w:tcPr>
            <w:tcW w:w="522" w:type="dxa"/>
            <w:tcBorders>
              <w:top w:val="nil"/>
              <w:left w:val="nil"/>
              <w:bottom w:val="nil"/>
              <w:right w:val="nil"/>
            </w:tcBorders>
            <w:shd w:val="clear" w:color="auto" w:fill="auto"/>
            <w:vAlign w:val="bottom"/>
          </w:tcPr>
          <w:p w14:paraId="28B48321" w14:textId="72690F3D" w:rsidR="0067606D" w:rsidRPr="00896372" w:rsidRDefault="0067606D" w:rsidP="0067606D">
            <w:pPr>
              <w:pStyle w:val="TabellRader"/>
              <w:keepNext/>
              <w:keepLines/>
              <w:rPr>
                <w:rFonts w:ascii="Trade Gothic LT Std Cn" w:hAnsi="Trade Gothic LT Std Cn" w:cs="Calibri"/>
                <w:color w:val="000000"/>
                <w:szCs w:val="22"/>
              </w:rPr>
            </w:pPr>
            <w:r w:rsidRPr="00896372">
              <w:rPr>
                <w:rFonts w:ascii="Trade Gothic LT Std Cn" w:hAnsi="Trade Gothic LT Std Cn" w:cs="Calibri"/>
                <w:color w:val="000000"/>
                <w:szCs w:val="22"/>
              </w:rPr>
              <w:t>4,</w:t>
            </w:r>
            <w:r w:rsidRPr="00A55EA7">
              <w:rPr>
                <w:rFonts w:ascii="Trade Gothic LT Std Cn" w:hAnsi="Trade Gothic LT Std Cn" w:cs="Calibri"/>
                <w:color w:val="000000"/>
                <w:szCs w:val="22"/>
              </w:rPr>
              <w:t>0</w:t>
            </w:r>
          </w:p>
        </w:tc>
      </w:tr>
      <w:tr w:rsidR="0067606D" w14:paraId="48FF08F8" w14:textId="77777777" w:rsidTr="0067606D">
        <w:tc>
          <w:tcPr>
            <w:tcW w:w="4383" w:type="dxa"/>
            <w:gridSpan w:val="6"/>
            <w:tcBorders>
              <w:top w:val="single" w:sz="4" w:space="0" w:color="auto"/>
              <w:bottom w:val="single" w:sz="4" w:space="0" w:color="auto"/>
            </w:tcBorders>
            <w:tcMar>
              <w:left w:w="0" w:type="dxa"/>
              <w:right w:w="0" w:type="dxa"/>
            </w:tcMar>
            <w:vAlign w:val="bottom"/>
          </w:tcPr>
          <w:p w14:paraId="79338840" w14:textId="23083605" w:rsidR="0067606D" w:rsidRDefault="0067606D" w:rsidP="0067606D">
            <w:pPr>
              <w:pStyle w:val="TabellRader"/>
              <w:keepNext/>
              <w:keepLines/>
              <w:jc w:val="left"/>
            </w:pPr>
            <w:r w:rsidRPr="009C10C5">
              <w:rPr>
                <w:b/>
              </w:rPr>
              <w:t>Produktivitet och arbetsmarknad</w:t>
            </w:r>
          </w:p>
        </w:tc>
      </w:tr>
      <w:tr w:rsidR="0067606D" w14:paraId="0774A04D" w14:textId="77777777" w:rsidTr="0067606D">
        <w:tc>
          <w:tcPr>
            <w:tcW w:w="1774" w:type="dxa"/>
            <w:tcBorders>
              <w:top w:val="single" w:sz="4" w:space="0" w:color="auto"/>
              <w:bottom w:val="nil"/>
            </w:tcBorders>
            <w:tcMar>
              <w:left w:w="0" w:type="dxa"/>
              <w:right w:w="0" w:type="dxa"/>
            </w:tcMar>
          </w:tcPr>
          <w:p w14:paraId="7B07E689" w14:textId="0E8CD9E1" w:rsidR="0067606D" w:rsidRDefault="0067606D" w:rsidP="0067606D">
            <w:pPr>
              <w:pStyle w:val="TabellRader"/>
              <w:keepNext/>
              <w:keepLines/>
              <w:jc w:val="left"/>
            </w:pPr>
            <w:r w:rsidRPr="00D952FA">
              <w:t>Produktivitet</w:t>
            </w:r>
          </w:p>
        </w:tc>
        <w:tc>
          <w:tcPr>
            <w:tcW w:w="521" w:type="dxa"/>
            <w:tcBorders>
              <w:top w:val="nil"/>
              <w:left w:val="nil"/>
              <w:bottom w:val="nil"/>
              <w:right w:val="nil"/>
            </w:tcBorders>
            <w:shd w:val="clear" w:color="auto" w:fill="auto"/>
            <w:vAlign w:val="bottom"/>
          </w:tcPr>
          <w:p w14:paraId="79240ACE" w14:textId="761A3EBB"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1</w:t>
            </w:r>
          </w:p>
        </w:tc>
        <w:tc>
          <w:tcPr>
            <w:tcW w:w="522" w:type="dxa"/>
            <w:tcBorders>
              <w:top w:val="nil"/>
              <w:left w:val="nil"/>
              <w:bottom w:val="nil"/>
              <w:right w:val="nil"/>
            </w:tcBorders>
            <w:shd w:val="clear" w:color="auto" w:fill="auto"/>
            <w:vAlign w:val="bottom"/>
          </w:tcPr>
          <w:p w14:paraId="76BF768C" w14:textId="6AD97C7F"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6</w:t>
            </w:r>
          </w:p>
        </w:tc>
        <w:tc>
          <w:tcPr>
            <w:tcW w:w="522" w:type="dxa"/>
            <w:tcBorders>
              <w:top w:val="nil"/>
              <w:left w:val="nil"/>
              <w:bottom w:val="nil"/>
              <w:right w:val="nil"/>
            </w:tcBorders>
            <w:shd w:val="clear" w:color="auto" w:fill="auto"/>
            <w:vAlign w:val="bottom"/>
          </w:tcPr>
          <w:p w14:paraId="2A33C07D" w14:textId="2D4CE12F" w:rsidR="0067606D" w:rsidRPr="00DE7131" w:rsidRDefault="0067606D" w:rsidP="0067606D">
            <w:pPr>
              <w:pStyle w:val="TabellRader"/>
              <w:keepNext/>
              <w:keepLines/>
              <w:rPr>
                <w:rFonts w:ascii="Trade Gothic LT Std Cn" w:hAnsi="Trade Gothic LT Std Cn" w:cs="Calibri"/>
                <w:color w:val="000000"/>
                <w:szCs w:val="22"/>
              </w:rPr>
            </w:pPr>
            <w:r w:rsidRPr="00D366DF">
              <w:rPr>
                <w:rFonts w:ascii="Trade Gothic LT Std Cn" w:hAnsi="Trade Gothic LT Std Cn" w:cs="Calibri"/>
                <w:color w:val="000000"/>
                <w:szCs w:val="22"/>
              </w:rPr>
              <w:t>0,</w:t>
            </w:r>
            <w:r w:rsidRPr="00AB254E">
              <w:rPr>
                <w:rFonts w:ascii="Trade Gothic LT Std Cn" w:hAnsi="Trade Gothic LT Std Cn" w:cs="Calibri"/>
                <w:color w:val="000000"/>
                <w:szCs w:val="22"/>
              </w:rPr>
              <w:t>8</w:t>
            </w:r>
          </w:p>
        </w:tc>
        <w:tc>
          <w:tcPr>
            <w:tcW w:w="522" w:type="dxa"/>
            <w:tcBorders>
              <w:top w:val="nil"/>
              <w:left w:val="nil"/>
              <w:bottom w:val="nil"/>
              <w:right w:val="nil"/>
            </w:tcBorders>
            <w:shd w:val="clear" w:color="auto" w:fill="auto"/>
            <w:vAlign w:val="bottom"/>
          </w:tcPr>
          <w:p w14:paraId="1E6C36FB" w14:textId="1437A829"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1,</w:t>
            </w:r>
            <w:r w:rsidRPr="00AB254E">
              <w:rPr>
                <w:rFonts w:ascii="Trade Gothic LT Std Cn" w:hAnsi="Trade Gothic LT Std Cn" w:cs="Calibri"/>
                <w:color w:val="000000"/>
                <w:szCs w:val="22"/>
              </w:rPr>
              <w:t>4</w:t>
            </w:r>
          </w:p>
        </w:tc>
        <w:tc>
          <w:tcPr>
            <w:tcW w:w="522" w:type="dxa"/>
            <w:tcBorders>
              <w:top w:val="nil"/>
              <w:left w:val="nil"/>
              <w:bottom w:val="nil"/>
              <w:right w:val="nil"/>
            </w:tcBorders>
            <w:shd w:val="clear" w:color="auto" w:fill="auto"/>
            <w:vAlign w:val="bottom"/>
          </w:tcPr>
          <w:p w14:paraId="3885FE2C" w14:textId="0F450594"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1,4</w:t>
            </w:r>
          </w:p>
        </w:tc>
      </w:tr>
      <w:tr w:rsidR="0067606D" w:rsidRPr="006B5BCB" w14:paraId="1E8344DD" w14:textId="77777777" w:rsidTr="0067606D">
        <w:tc>
          <w:tcPr>
            <w:tcW w:w="1774" w:type="dxa"/>
            <w:tcBorders>
              <w:top w:val="nil"/>
              <w:bottom w:val="nil"/>
            </w:tcBorders>
            <w:tcMar>
              <w:left w:w="0" w:type="dxa"/>
              <w:right w:w="0" w:type="dxa"/>
            </w:tcMar>
          </w:tcPr>
          <w:p w14:paraId="203653EF" w14:textId="4C8F3E1E" w:rsidR="0067606D" w:rsidRPr="006B5BCB" w:rsidRDefault="0067606D" w:rsidP="0067606D">
            <w:pPr>
              <w:pStyle w:val="TabellRader"/>
              <w:keepNext/>
              <w:keepLines/>
              <w:jc w:val="left"/>
              <w:rPr>
                <w:b/>
              </w:rPr>
            </w:pPr>
            <w:r w:rsidRPr="00D952FA">
              <w:t>Arbetade timmar</w:t>
            </w:r>
            <w:r>
              <w:rPr>
                <w:vertAlign w:val="superscript"/>
              </w:rPr>
              <w:t>5</w:t>
            </w:r>
          </w:p>
        </w:tc>
        <w:tc>
          <w:tcPr>
            <w:tcW w:w="521" w:type="dxa"/>
            <w:tcBorders>
              <w:top w:val="nil"/>
              <w:left w:val="nil"/>
              <w:bottom w:val="nil"/>
              <w:right w:val="nil"/>
            </w:tcBorders>
            <w:shd w:val="clear" w:color="auto" w:fill="auto"/>
            <w:vAlign w:val="bottom"/>
          </w:tcPr>
          <w:p w14:paraId="5F3EC6DF" w14:textId="52853520" w:rsidR="0067606D" w:rsidRPr="00DE7131" w:rsidRDefault="0067606D" w:rsidP="0067606D">
            <w:pPr>
              <w:pStyle w:val="TabellRader"/>
              <w:keepNext/>
              <w:keepLines/>
              <w:rPr>
                <w:rFonts w:ascii="Trade Gothic LT Std Cn" w:hAnsi="Trade Gothic LT Std Cn" w:cs="Calibri"/>
                <w:color w:val="000000"/>
                <w:szCs w:val="22"/>
              </w:rPr>
            </w:pPr>
            <w:r w:rsidRPr="00D366DF">
              <w:rPr>
                <w:rFonts w:ascii="Trade Gothic LT Std Cn" w:hAnsi="Trade Gothic LT Std Cn" w:cs="Calibri"/>
                <w:color w:val="000000"/>
                <w:szCs w:val="22"/>
              </w:rPr>
              <w:t>2,4</w:t>
            </w:r>
          </w:p>
        </w:tc>
        <w:tc>
          <w:tcPr>
            <w:tcW w:w="522" w:type="dxa"/>
            <w:tcBorders>
              <w:top w:val="nil"/>
              <w:left w:val="nil"/>
              <w:bottom w:val="nil"/>
              <w:right w:val="nil"/>
            </w:tcBorders>
            <w:shd w:val="clear" w:color="auto" w:fill="auto"/>
            <w:vAlign w:val="bottom"/>
          </w:tcPr>
          <w:p w14:paraId="06604B0E" w14:textId="3BA38194" w:rsidR="0067606D" w:rsidRPr="00DE7131" w:rsidRDefault="0067606D" w:rsidP="0067606D">
            <w:pPr>
              <w:pStyle w:val="TabellRader"/>
              <w:keepNext/>
              <w:keepLines/>
              <w:rPr>
                <w:rFonts w:ascii="Trade Gothic LT Std Cn" w:hAnsi="Trade Gothic LT Std Cn" w:cs="Calibri"/>
                <w:color w:val="000000"/>
                <w:szCs w:val="22"/>
              </w:rPr>
            </w:pPr>
            <w:r w:rsidRPr="00D366DF">
              <w:rPr>
                <w:rFonts w:ascii="Trade Gothic LT Std Cn" w:hAnsi="Trade Gothic LT Std Cn" w:cs="Calibri"/>
                <w:color w:val="000000"/>
                <w:szCs w:val="22"/>
              </w:rPr>
              <w:t>1,1</w:t>
            </w:r>
          </w:p>
        </w:tc>
        <w:tc>
          <w:tcPr>
            <w:tcW w:w="522" w:type="dxa"/>
            <w:tcBorders>
              <w:top w:val="nil"/>
              <w:left w:val="nil"/>
              <w:bottom w:val="nil"/>
              <w:right w:val="nil"/>
            </w:tcBorders>
            <w:shd w:val="clear" w:color="auto" w:fill="auto"/>
            <w:vAlign w:val="bottom"/>
          </w:tcPr>
          <w:p w14:paraId="372C1D19" w14:textId="6FBC000D"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0,3</w:t>
            </w:r>
          </w:p>
        </w:tc>
        <w:tc>
          <w:tcPr>
            <w:tcW w:w="522" w:type="dxa"/>
            <w:tcBorders>
              <w:top w:val="nil"/>
              <w:left w:val="nil"/>
              <w:bottom w:val="nil"/>
              <w:right w:val="nil"/>
            </w:tcBorders>
            <w:shd w:val="clear" w:color="auto" w:fill="auto"/>
            <w:vAlign w:val="bottom"/>
          </w:tcPr>
          <w:p w14:paraId="326506B9" w14:textId="2C04186B"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3</w:t>
            </w:r>
          </w:p>
        </w:tc>
        <w:tc>
          <w:tcPr>
            <w:tcW w:w="522" w:type="dxa"/>
            <w:tcBorders>
              <w:top w:val="nil"/>
              <w:left w:val="nil"/>
              <w:bottom w:val="nil"/>
              <w:right w:val="nil"/>
            </w:tcBorders>
            <w:shd w:val="clear" w:color="auto" w:fill="auto"/>
            <w:vAlign w:val="bottom"/>
          </w:tcPr>
          <w:p w14:paraId="68BFBB59" w14:textId="38B70598"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5</w:t>
            </w:r>
          </w:p>
        </w:tc>
      </w:tr>
      <w:tr w:rsidR="0067606D" w:rsidRPr="006B5BCB" w14:paraId="7A703FB0" w14:textId="77777777" w:rsidTr="0067606D">
        <w:tc>
          <w:tcPr>
            <w:tcW w:w="1774" w:type="dxa"/>
            <w:tcBorders>
              <w:top w:val="nil"/>
              <w:bottom w:val="nil"/>
            </w:tcBorders>
            <w:tcMar>
              <w:left w:w="0" w:type="dxa"/>
              <w:right w:w="0" w:type="dxa"/>
            </w:tcMar>
          </w:tcPr>
          <w:p w14:paraId="0B4A8113" w14:textId="3F482984" w:rsidR="0067606D" w:rsidRPr="00D952FA" w:rsidRDefault="0067606D" w:rsidP="0067606D">
            <w:pPr>
              <w:pStyle w:val="TabellRader"/>
              <w:keepNext/>
              <w:keepLines/>
              <w:jc w:val="left"/>
            </w:pPr>
            <w:r w:rsidRPr="00D952FA">
              <w:t>Medelarbetstid</w:t>
            </w:r>
            <w:r>
              <w:rPr>
                <w:vertAlign w:val="superscript"/>
              </w:rPr>
              <w:t>6</w:t>
            </w:r>
          </w:p>
        </w:tc>
        <w:tc>
          <w:tcPr>
            <w:tcW w:w="521" w:type="dxa"/>
            <w:tcBorders>
              <w:top w:val="nil"/>
              <w:left w:val="nil"/>
              <w:bottom w:val="nil"/>
              <w:right w:val="nil"/>
            </w:tcBorders>
            <w:shd w:val="clear" w:color="auto" w:fill="auto"/>
            <w:vAlign w:val="bottom"/>
          </w:tcPr>
          <w:p w14:paraId="44466CAD" w14:textId="22C61590"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6</w:t>
            </w:r>
          </w:p>
        </w:tc>
        <w:tc>
          <w:tcPr>
            <w:tcW w:w="522" w:type="dxa"/>
            <w:tcBorders>
              <w:top w:val="nil"/>
              <w:left w:val="nil"/>
              <w:bottom w:val="nil"/>
              <w:right w:val="nil"/>
            </w:tcBorders>
            <w:shd w:val="clear" w:color="auto" w:fill="auto"/>
            <w:vAlign w:val="bottom"/>
          </w:tcPr>
          <w:p w14:paraId="5CC3FA38" w14:textId="454FA69D"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3</w:t>
            </w:r>
          </w:p>
        </w:tc>
        <w:tc>
          <w:tcPr>
            <w:tcW w:w="522" w:type="dxa"/>
            <w:tcBorders>
              <w:top w:val="nil"/>
              <w:left w:val="nil"/>
              <w:bottom w:val="nil"/>
              <w:right w:val="nil"/>
            </w:tcBorders>
            <w:shd w:val="clear" w:color="auto" w:fill="auto"/>
            <w:vAlign w:val="bottom"/>
          </w:tcPr>
          <w:p w14:paraId="65631A39" w14:textId="6EEDCDDE"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1</w:t>
            </w:r>
          </w:p>
        </w:tc>
        <w:tc>
          <w:tcPr>
            <w:tcW w:w="522" w:type="dxa"/>
            <w:tcBorders>
              <w:top w:val="nil"/>
              <w:left w:val="nil"/>
              <w:bottom w:val="nil"/>
              <w:right w:val="nil"/>
            </w:tcBorders>
            <w:shd w:val="clear" w:color="auto" w:fill="auto"/>
            <w:vAlign w:val="bottom"/>
          </w:tcPr>
          <w:p w14:paraId="25F1DB6B" w14:textId="71043554"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3</w:t>
            </w:r>
          </w:p>
        </w:tc>
        <w:tc>
          <w:tcPr>
            <w:tcW w:w="522" w:type="dxa"/>
            <w:tcBorders>
              <w:top w:val="nil"/>
              <w:left w:val="nil"/>
              <w:bottom w:val="nil"/>
              <w:right w:val="nil"/>
            </w:tcBorders>
            <w:shd w:val="clear" w:color="auto" w:fill="auto"/>
            <w:vAlign w:val="bottom"/>
          </w:tcPr>
          <w:p w14:paraId="4A7B6220" w14:textId="1EC54698" w:rsidR="0067606D" w:rsidRPr="00DE7131" w:rsidRDefault="0067606D" w:rsidP="0067606D">
            <w:pPr>
              <w:pStyle w:val="TabellRader"/>
              <w:keepNext/>
              <w:keepLines/>
              <w:rPr>
                <w:rFonts w:ascii="Trade Gothic LT Std Cn" w:hAnsi="Trade Gothic LT Std Cn" w:cs="Calibri"/>
                <w:color w:val="000000"/>
                <w:szCs w:val="22"/>
              </w:rPr>
            </w:pPr>
            <w:r w:rsidRPr="00D366DF">
              <w:rPr>
                <w:rFonts w:ascii="Trade Gothic LT Std Cn" w:hAnsi="Trade Gothic LT Std Cn" w:cs="Calibri"/>
                <w:color w:val="000000"/>
                <w:szCs w:val="22"/>
              </w:rPr>
              <w:t>-</w:t>
            </w: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1</w:t>
            </w:r>
          </w:p>
        </w:tc>
      </w:tr>
      <w:tr w:rsidR="0067606D" w:rsidRPr="006B5BCB" w14:paraId="2FCC8F7E" w14:textId="77777777" w:rsidTr="0067606D">
        <w:tc>
          <w:tcPr>
            <w:tcW w:w="1774" w:type="dxa"/>
            <w:tcBorders>
              <w:top w:val="nil"/>
              <w:bottom w:val="nil"/>
            </w:tcBorders>
            <w:tcMar>
              <w:left w:w="0" w:type="dxa"/>
              <w:right w:w="0" w:type="dxa"/>
            </w:tcMar>
          </w:tcPr>
          <w:p w14:paraId="61B987CF" w14:textId="55A999DB" w:rsidR="0067606D" w:rsidRPr="00D952FA" w:rsidRDefault="0067606D" w:rsidP="0067606D">
            <w:pPr>
              <w:pStyle w:val="TabellRader"/>
              <w:keepNext/>
              <w:keepLines/>
              <w:jc w:val="left"/>
            </w:pPr>
            <w:r w:rsidRPr="00D952FA">
              <w:t>Sysselsatta</w:t>
            </w:r>
          </w:p>
        </w:tc>
        <w:tc>
          <w:tcPr>
            <w:tcW w:w="521" w:type="dxa"/>
            <w:tcBorders>
              <w:top w:val="nil"/>
              <w:left w:val="nil"/>
              <w:bottom w:val="nil"/>
              <w:right w:val="nil"/>
            </w:tcBorders>
            <w:shd w:val="clear" w:color="auto" w:fill="auto"/>
            <w:vAlign w:val="bottom"/>
          </w:tcPr>
          <w:p w14:paraId="259C0C35" w14:textId="46A9B8F1" w:rsidR="0067606D" w:rsidRPr="00DE7131" w:rsidRDefault="0067606D" w:rsidP="0067606D">
            <w:pPr>
              <w:pStyle w:val="TabellRader"/>
              <w:keepNext/>
              <w:keepLines/>
              <w:rPr>
                <w:rFonts w:ascii="Trade Gothic LT Std Cn" w:hAnsi="Trade Gothic LT Std Cn" w:cs="Calibri"/>
                <w:color w:val="000000"/>
                <w:szCs w:val="22"/>
              </w:rPr>
            </w:pPr>
            <w:r w:rsidRPr="00D366DF">
              <w:rPr>
                <w:rFonts w:ascii="Trade Gothic LT Std Cn" w:hAnsi="Trade Gothic LT Std Cn" w:cs="Calibri"/>
                <w:color w:val="000000"/>
                <w:szCs w:val="22"/>
              </w:rPr>
              <w:t>1</w:t>
            </w:r>
            <w:r w:rsidRPr="00DE7131">
              <w:rPr>
                <w:rFonts w:ascii="Trade Gothic LT Std Cn" w:hAnsi="Trade Gothic LT Std Cn" w:cs="Calibri"/>
                <w:color w:val="000000"/>
                <w:szCs w:val="22"/>
              </w:rPr>
              <w:t>,8</w:t>
            </w:r>
          </w:p>
        </w:tc>
        <w:tc>
          <w:tcPr>
            <w:tcW w:w="522" w:type="dxa"/>
            <w:tcBorders>
              <w:top w:val="nil"/>
              <w:left w:val="nil"/>
              <w:bottom w:val="nil"/>
              <w:right w:val="nil"/>
            </w:tcBorders>
            <w:shd w:val="clear" w:color="auto" w:fill="auto"/>
            <w:vAlign w:val="bottom"/>
          </w:tcPr>
          <w:p w14:paraId="6E8D1854" w14:textId="5249CE3F"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8</w:t>
            </w:r>
          </w:p>
        </w:tc>
        <w:tc>
          <w:tcPr>
            <w:tcW w:w="522" w:type="dxa"/>
            <w:tcBorders>
              <w:top w:val="nil"/>
              <w:left w:val="nil"/>
              <w:bottom w:val="nil"/>
              <w:right w:val="nil"/>
            </w:tcBorders>
            <w:shd w:val="clear" w:color="auto" w:fill="auto"/>
            <w:vAlign w:val="bottom"/>
          </w:tcPr>
          <w:p w14:paraId="35EB4EDE" w14:textId="0EA7B5D4"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4</w:t>
            </w:r>
          </w:p>
        </w:tc>
        <w:tc>
          <w:tcPr>
            <w:tcW w:w="522" w:type="dxa"/>
            <w:tcBorders>
              <w:top w:val="nil"/>
              <w:left w:val="nil"/>
              <w:bottom w:val="nil"/>
              <w:right w:val="nil"/>
            </w:tcBorders>
            <w:shd w:val="clear" w:color="auto" w:fill="auto"/>
            <w:vAlign w:val="bottom"/>
          </w:tcPr>
          <w:p w14:paraId="1F3D7A56" w14:textId="72A759F5"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0,6</w:t>
            </w:r>
          </w:p>
        </w:tc>
        <w:tc>
          <w:tcPr>
            <w:tcW w:w="522" w:type="dxa"/>
            <w:tcBorders>
              <w:top w:val="nil"/>
              <w:left w:val="nil"/>
              <w:bottom w:val="nil"/>
              <w:right w:val="nil"/>
            </w:tcBorders>
            <w:shd w:val="clear" w:color="auto" w:fill="auto"/>
            <w:vAlign w:val="bottom"/>
          </w:tcPr>
          <w:p w14:paraId="148AE6FF" w14:textId="5628E1D8"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6</w:t>
            </w:r>
          </w:p>
        </w:tc>
      </w:tr>
      <w:tr w:rsidR="0067606D" w:rsidRPr="006B5BCB" w14:paraId="0E27D435" w14:textId="77777777" w:rsidTr="0067606D">
        <w:tc>
          <w:tcPr>
            <w:tcW w:w="1774" w:type="dxa"/>
            <w:tcBorders>
              <w:top w:val="nil"/>
              <w:bottom w:val="nil"/>
            </w:tcBorders>
            <w:tcMar>
              <w:left w:w="0" w:type="dxa"/>
              <w:right w:w="0" w:type="dxa"/>
            </w:tcMar>
          </w:tcPr>
          <w:p w14:paraId="7947EEA9" w14:textId="2904B8D7" w:rsidR="0067606D" w:rsidRPr="00D952FA" w:rsidRDefault="0067606D" w:rsidP="0067606D">
            <w:pPr>
              <w:pStyle w:val="TabellRader"/>
              <w:keepNext/>
              <w:keepLines/>
              <w:jc w:val="left"/>
            </w:pPr>
            <w:r w:rsidRPr="00D952FA">
              <w:t>Sysselsättningsgrad</w:t>
            </w:r>
            <w:r>
              <w:rPr>
                <w:vertAlign w:val="superscript"/>
              </w:rPr>
              <w:t>7</w:t>
            </w:r>
          </w:p>
        </w:tc>
        <w:tc>
          <w:tcPr>
            <w:tcW w:w="521" w:type="dxa"/>
            <w:tcBorders>
              <w:top w:val="nil"/>
              <w:left w:val="nil"/>
              <w:bottom w:val="nil"/>
              <w:right w:val="nil"/>
            </w:tcBorders>
            <w:shd w:val="clear" w:color="auto" w:fill="auto"/>
            <w:vAlign w:val="bottom"/>
          </w:tcPr>
          <w:p w14:paraId="579BBF55" w14:textId="671C6610"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68,</w:t>
            </w:r>
            <w:r w:rsidRPr="00D366DF">
              <w:rPr>
                <w:rFonts w:ascii="Trade Gothic LT Std Cn" w:hAnsi="Trade Gothic LT Std Cn" w:cs="Calibri"/>
                <w:color w:val="000000"/>
                <w:szCs w:val="22"/>
              </w:rPr>
              <w:t>5</w:t>
            </w:r>
          </w:p>
        </w:tc>
        <w:tc>
          <w:tcPr>
            <w:tcW w:w="522" w:type="dxa"/>
            <w:tcBorders>
              <w:top w:val="nil"/>
              <w:left w:val="nil"/>
              <w:bottom w:val="nil"/>
              <w:right w:val="nil"/>
            </w:tcBorders>
            <w:shd w:val="clear" w:color="auto" w:fill="auto"/>
            <w:vAlign w:val="bottom"/>
          </w:tcPr>
          <w:p w14:paraId="0D07F620" w14:textId="3D75255F"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68,</w:t>
            </w:r>
            <w:r w:rsidRPr="00D366DF">
              <w:rPr>
                <w:rFonts w:ascii="Trade Gothic LT Std Cn" w:hAnsi="Trade Gothic LT Std Cn" w:cs="Calibri"/>
                <w:color w:val="000000"/>
                <w:szCs w:val="22"/>
              </w:rPr>
              <w:t>6</w:t>
            </w:r>
          </w:p>
        </w:tc>
        <w:tc>
          <w:tcPr>
            <w:tcW w:w="522" w:type="dxa"/>
            <w:tcBorders>
              <w:top w:val="nil"/>
              <w:left w:val="nil"/>
              <w:bottom w:val="nil"/>
              <w:right w:val="nil"/>
            </w:tcBorders>
            <w:shd w:val="clear" w:color="auto" w:fill="auto"/>
            <w:vAlign w:val="bottom"/>
          </w:tcPr>
          <w:p w14:paraId="0579DFBA" w14:textId="4E6CBCCD"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68,</w:t>
            </w:r>
            <w:r w:rsidRPr="00D366DF">
              <w:rPr>
                <w:rFonts w:ascii="Trade Gothic LT Std Cn" w:hAnsi="Trade Gothic LT Std Cn" w:cs="Calibri"/>
                <w:color w:val="000000"/>
                <w:szCs w:val="22"/>
              </w:rPr>
              <w:t>5</w:t>
            </w:r>
          </w:p>
        </w:tc>
        <w:tc>
          <w:tcPr>
            <w:tcW w:w="522" w:type="dxa"/>
            <w:tcBorders>
              <w:top w:val="nil"/>
              <w:left w:val="nil"/>
              <w:bottom w:val="nil"/>
              <w:right w:val="nil"/>
            </w:tcBorders>
            <w:shd w:val="clear" w:color="auto" w:fill="auto"/>
            <w:vAlign w:val="bottom"/>
          </w:tcPr>
          <w:p w14:paraId="2F889B98" w14:textId="123158CE"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68,</w:t>
            </w:r>
            <w:r w:rsidRPr="00D366DF">
              <w:rPr>
                <w:rFonts w:ascii="Trade Gothic LT Std Cn" w:hAnsi="Trade Gothic LT Std Cn" w:cs="Calibri"/>
                <w:color w:val="000000"/>
                <w:szCs w:val="22"/>
              </w:rPr>
              <w:t>7</w:t>
            </w:r>
          </w:p>
        </w:tc>
        <w:tc>
          <w:tcPr>
            <w:tcW w:w="522" w:type="dxa"/>
            <w:tcBorders>
              <w:top w:val="nil"/>
              <w:left w:val="nil"/>
              <w:bottom w:val="nil"/>
              <w:right w:val="nil"/>
            </w:tcBorders>
            <w:shd w:val="clear" w:color="auto" w:fill="auto"/>
            <w:vAlign w:val="bottom"/>
          </w:tcPr>
          <w:p w14:paraId="26C5D277" w14:textId="4F12BEF6"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68,</w:t>
            </w:r>
            <w:r w:rsidRPr="00D366DF">
              <w:rPr>
                <w:rFonts w:ascii="Trade Gothic LT Std Cn" w:hAnsi="Trade Gothic LT Std Cn" w:cs="Calibri"/>
                <w:color w:val="000000"/>
                <w:szCs w:val="22"/>
              </w:rPr>
              <w:t>8</w:t>
            </w:r>
          </w:p>
        </w:tc>
      </w:tr>
      <w:tr w:rsidR="0067606D" w:rsidRPr="006B5BCB" w14:paraId="1F836DA8" w14:textId="77777777" w:rsidTr="0067606D">
        <w:tc>
          <w:tcPr>
            <w:tcW w:w="1774" w:type="dxa"/>
            <w:tcBorders>
              <w:top w:val="nil"/>
              <w:bottom w:val="nil"/>
            </w:tcBorders>
            <w:tcMar>
              <w:left w:w="0" w:type="dxa"/>
              <w:right w:w="0" w:type="dxa"/>
            </w:tcMar>
          </w:tcPr>
          <w:p w14:paraId="020DF438" w14:textId="10127683" w:rsidR="0067606D" w:rsidRPr="00D952FA" w:rsidRDefault="0067606D" w:rsidP="0067606D">
            <w:pPr>
              <w:pStyle w:val="TabellRader"/>
              <w:keepNext/>
              <w:keepLines/>
              <w:jc w:val="left"/>
            </w:pPr>
            <w:r w:rsidRPr="00D952FA">
              <w:t>Arbetslöshet</w:t>
            </w:r>
            <w:r w:rsidRPr="00887824">
              <w:rPr>
                <w:vertAlign w:val="superscript"/>
              </w:rPr>
              <w:t>8</w:t>
            </w:r>
          </w:p>
        </w:tc>
        <w:tc>
          <w:tcPr>
            <w:tcW w:w="521" w:type="dxa"/>
            <w:tcBorders>
              <w:top w:val="nil"/>
              <w:left w:val="nil"/>
              <w:bottom w:val="nil"/>
              <w:right w:val="nil"/>
            </w:tcBorders>
            <w:shd w:val="clear" w:color="auto" w:fill="auto"/>
            <w:vAlign w:val="bottom"/>
          </w:tcPr>
          <w:p w14:paraId="6C5EA890" w14:textId="0A2BF8DD"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6,3</w:t>
            </w:r>
          </w:p>
        </w:tc>
        <w:tc>
          <w:tcPr>
            <w:tcW w:w="522" w:type="dxa"/>
            <w:tcBorders>
              <w:top w:val="nil"/>
              <w:left w:val="nil"/>
              <w:bottom w:val="nil"/>
              <w:right w:val="nil"/>
            </w:tcBorders>
            <w:shd w:val="clear" w:color="auto" w:fill="auto"/>
            <w:vAlign w:val="bottom"/>
          </w:tcPr>
          <w:p w14:paraId="06759133" w14:textId="40E6015C"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6,</w:t>
            </w:r>
            <w:r w:rsidRPr="00D366DF">
              <w:rPr>
                <w:rFonts w:ascii="Trade Gothic LT Std Cn" w:hAnsi="Trade Gothic LT Std Cn" w:cs="Calibri"/>
                <w:color w:val="000000"/>
                <w:szCs w:val="22"/>
              </w:rPr>
              <w:t>3</w:t>
            </w:r>
          </w:p>
        </w:tc>
        <w:tc>
          <w:tcPr>
            <w:tcW w:w="522" w:type="dxa"/>
            <w:tcBorders>
              <w:top w:val="nil"/>
              <w:left w:val="nil"/>
              <w:bottom w:val="nil"/>
              <w:right w:val="nil"/>
            </w:tcBorders>
            <w:shd w:val="clear" w:color="auto" w:fill="auto"/>
            <w:vAlign w:val="bottom"/>
          </w:tcPr>
          <w:p w14:paraId="67500B4C" w14:textId="6935E86D"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6,4</w:t>
            </w:r>
          </w:p>
        </w:tc>
        <w:tc>
          <w:tcPr>
            <w:tcW w:w="522" w:type="dxa"/>
            <w:tcBorders>
              <w:top w:val="nil"/>
              <w:left w:val="nil"/>
              <w:bottom w:val="nil"/>
              <w:right w:val="nil"/>
            </w:tcBorders>
            <w:shd w:val="clear" w:color="auto" w:fill="auto"/>
            <w:vAlign w:val="bottom"/>
          </w:tcPr>
          <w:p w14:paraId="04CE3E2D" w14:textId="4B078171"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6,</w:t>
            </w:r>
            <w:r w:rsidRPr="00D366DF">
              <w:rPr>
                <w:rFonts w:ascii="Trade Gothic LT Std Cn" w:hAnsi="Trade Gothic LT Std Cn" w:cs="Calibri"/>
                <w:color w:val="000000"/>
                <w:szCs w:val="22"/>
              </w:rPr>
              <w:t>4</w:t>
            </w:r>
          </w:p>
        </w:tc>
        <w:tc>
          <w:tcPr>
            <w:tcW w:w="522" w:type="dxa"/>
            <w:tcBorders>
              <w:top w:val="nil"/>
              <w:left w:val="nil"/>
              <w:bottom w:val="nil"/>
              <w:right w:val="nil"/>
            </w:tcBorders>
            <w:shd w:val="clear" w:color="auto" w:fill="auto"/>
            <w:vAlign w:val="bottom"/>
          </w:tcPr>
          <w:p w14:paraId="7733F679" w14:textId="15615004"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6,5</w:t>
            </w:r>
          </w:p>
        </w:tc>
      </w:tr>
      <w:tr w:rsidR="0067606D" w:rsidRPr="006B5BCB" w14:paraId="228477B2" w14:textId="77777777" w:rsidTr="0067606D">
        <w:tc>
          <w:tcPr>
            <w:tcW w:w="1774" w:type="dxa"/>
            <w:tcBorders>
              <w:top w:val="nil"/>
              <w:bottom w:val="nil"/>
            </w:tcBorders>
            <w:tcMar>
              <w:left w:w="0" w:type="dxa"/>
              <w:right w:w="0" w:type="dxa"/>
            </w:tcMar>
          </w:tcPr>
          <w:p w14:paraId="37803E26" w14:textId="4EF09AFD" w:rsidR="0067606D" w:rsidRPr="00D952FA" w:rsidRDefault="0067606D" w:rsidP="0067606D">
            <w:pPr>
              <w:pStyle w:val="TabellRader"/>
              <w:keepNext/>
              <w:keepLines/>
              <w:jc w:val="left"/>
            </w:pPr>
            <w:r w:rsidRPr="00D952FA">
              <w:t>Arbetskraft</w:t>
            </w:r>
          </w:p>
        </w:tc>
        <w:tc>
          <w:tcPr>
            <w:tcW w:w="521" w:type="dxa"/>
            <w:tcBorders>
              <w:top w:val="nil"/>
              <w:left w:val="nil"/>
              <w:bottom w:val="nil"/>
              <w:right w:val="nil"/>
            </w:tcBorders>
            <w:shd w:val="clear" w:color="auto" w:fill="auto"/>
            <w:vAlign w:val="bottom"/>
          </w:tcPr>
          <w:p w14:paraId="4DDCF745" w14:textId="3CA4C707" w:rsidR="0067606D" w:rsidRPr="00DE7131" w:rsidRDefault="0067606D" w:rsidP="0067606D">
            <w:pPr>
              <w:pStyle w:val="TabellRader"/>
              <w:keepNext/>
              <w:keepLines/>
              <w:rPr>
                <w:rFonts w:ascii="Trade Gothic LT Std Cn" w:hAnsi="Trade Gothic LT Std Cn" w:cs="Calibri"/>
                <w:color w:val="000000"/>
                <w:szCs w:val="22"/>
              </w:rPr>
            </w:pPr>
            <w:r w:rsidRPr="00D366DF">
              <w:rPr>
                <w:rFonts w:ascii="Trade Gothic LT Std Cn" w:hAnsi="Trade Gothic LT Std Cn" w:cs="Calibri"/>
                <w:color w:val="000000"/>
                <w:szCs w:val="22"/>
              </w:rPr>
              <w:t>1,4</w:t>
            </w:r>
          </w:p>
        </w:tc>
        <w:tc>
          <w:tcPr>
            <w:tcW w:w="522" w:type="dxa"/>
            <w:tcBorders>
              <w:top w:val="nil"/>
              <w:left w:val="nil"/>
              <w:bottom w:val="nil"/>
              <w:right w:val="nil"/>
            </w:tcBorders>
            <w:shd w:val="clear" w:color="auto" w:fill="auto"/>
            <w:vAlign w:val="bottom"/>
          </w:tcPr>
          <w:p w14:paraId="3106E623" w14:textId="39A63028"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8</w:t>
            </w:r>
          </w:p>
        </w:tc>
        <w:tc>
          <w:tcPr>
            <w:tcW w:w="522" w:type="dxa"/>
            <w:tcBorders>
              <w:top w:val="nil"/>
              <w:left w:val="nil"/>
              <w:bottom w:val="nil"/>
              <w:right w:val="nil"/>
            </w:tcBorders>
            <w:shd w:val="clear" w:color="auto" w:fill="auto"/>
            <w:vAlign w:val="bottom"/>
          </w:tcPr>
          <w:p w14:paraId="70B79EE9" w14:textId="02B2AD65"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4</w:t>
            </w:r>
          </w:p>
        </w:tc>
        <w:tc>
          <w:tcPr>
            <w:tcW w:w="522" w:type="dxa"/>
            <w:tcBorders>
              <w:top w:val="nil"/>
              <w:left w:val="nil"/>
              <w:bottom w:val="nil"/>
              <w:right w:val="nil"/>
            </w:tcBorders>
            <w:shd w:val="clear" w:color="auto" w:fill="auto"/>
            <w:vAlign w:val="bottom"/>
          </w:tcPr>
          <w:p w14:paraId="4F583473" w14:textId="2F252B3F"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7</w:t>
            </w:r>
          </w:p>
        </w:tc>
        <w:tc>
          <w:tcPr>
            <w:tcW w:w="522" w:type="dxa"/>
            <w:tcBorders>
              <w:top w:val="nil"/>
              <w:left w:val="nil"/>
              <w:bottom w:val="nil"/>
              <w:right w:val="nil"/>
            </w:tcBorders>
            <w:shd w:val="clear" w:color="auto" w:fill="auto"/>
            <w:vAlign w:val="bottom"/>
          </w:tcPr>
          <w:p w14:paraId="05E0F786" w14:textId="4B1CF6E3"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6</w:t>
            </w:r>
          </w:p>
        </w:tc>
      </w:tr>
      <w:tr w:rsidR="0067606D" w:rsidRPr="006B5BCB" w14:paraId="43E33183" w14:textId="77777777" w:rsidTr="0067606D">
        <w:tc>
          <w:tcPr>
            <w:tcW w:w="1774" w:type="dxa"/>
            <w:tcBorders>
              <w:top w:val="nil"/>
              <w:bottom w:val="nil"/>
            </w:tcBorders>
            <w:tcMar>
              <w:left w:w="0" w:type="dxa"/>
              <w:right w:w="0" w:type="dxa"/>
            </w:tcMar>
          </w:tcPr>
          <w:p w14:paraId="5A0E80E1" w14:textId="7DEF5085" w:rsidR="0067606D" w:rsidRPr="00D952FA" w:rsidRDefault="0067606D" w:rsidP="0067606D">
            <w:pPr>
              <w:pStyle w:val="TabellRader"/>
              <w:keepNext/>
              <w:keepLines/>
              <w:jc w:val="left"/>
            </w:pPr>
            <w:r w:rsidRPr="00D952FA">
              <w:t>Arbetskraftsdeltagande</w:t>
            </w:r>
            <w:r>
              <w:rPr>
                <w:vertAlign w:val="superscript"/>
              </w:rPr>
              <w:t>7</w:t>
            </w:r>
          </w:p>
        </w:tc>
        <w:tc>
          <w:tcPr>
            <w:tcW w:w="521" w:type="dxa"/>
            <w:tcBorders>
              <w:top w:val="nil"/>
              <w:left w:val="nil"/>
              <w:bottom w:val="nil"/>
              <w:right w:val="nil"/>
            </w:tcBorders>
            <w:shd w:val="clear" w:color="auto" w:fill="auto"/>
            <w:vAlign w:val="bottom"/>
          </w:tcPr>
          <w:p w14:paraId="79732D5F" w14:textId="58738B38"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73,</w:t>
            </w:r>
            <w:r w:rsidRPr="00D366DF">
              <w:rPr>
                <w:rFonts w:ascii="Trade Gothic LT Std Cn" w:hAnsi="Trade Gothic LT Std Cn" w:cs="Calibri"/>
                <w:color w:val="000000"/>
                <w:szCs w:val="22"/>
              </w:rPr>
              <w:t>1</w:t>
            </w:r>
          </w:p>
        </w:tc>
        <w:tc>
          <w:tcPr>
            <w:tcW w:w="522" w:type="dxa"/>
            <w:tcBorders>
              <w:top w:val="nil"/>
              <w:left w:val="nil"/>
              <w:bottom w:val="nil"/>
              <w:right w:val="nil"/>
            </w:tcBorders>
            <w:shd w:val="clear" w:color="auto" w:fill="auto"/>
            <w:vAlign w:val="bottom"/>
          </w:tcPr>
          <w:p w14:paraId="52A09C75" w14:textId="0EDD9FAC"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73,</w:t>
            </w:r>
            <w:r w:rsidRPr="00D366DF">
              <w:rPr>
                <w:rFonts w:ascii="Trade Gothic LT Std Cn" w:hAnsi="Trade Gothic LT Std Cn" w:cs="Calibri"/>
                <w:color w:val="000000"/>
                <w:szCs w:val="22"/>
              </w:rPr>
              <w:t>3</w:t>
            </w:r>
          </w:p>
        </w:tc>
        <w:tc>
          <w:tcPr>
            <w:tcW w:w="522" w:type="dxa"/>
            <w:tcBorders>
              <w:top w:val="nil"/>
              <w:left w:val="nil"/>
              <w:bottom w:val="nil"/>
              <w:right w:val="nil"/>
            </w:tcBorders>
            <w:shd w:val="clear" w:color="auto" w:fill="auto"/>
            <w:vAlign w:val="bottom"/>
          </w:tcPr>
          <w:p w14:paraId="769F1396" w14:textId="192D5F0D"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73,</w:t>
            </w:r>
            <w:r w:rsidRPr="00D366DF">
              <w:rPr>
                <w:rFonts w:ascii="Trade Gothic LT Std Cn" w:hAnsi="Trade Gothic LT Std Cn" w:cs="Calibri"/>
                <w:color w:val="000000"/>
                <w:szCs w:val="22"/>
              </w:rPr>
              <w:t>2</w:t>
            </w:r>
          </w:p>
        </w:tc>
        <w:tc>
          <w:tcPr>
            <w:tcW w:w="522" w:type="dxa"/>
            <w:tcBorders>
              <w:top w:val="nil"/>
              <w:left w:val="nil"/>
              <w:bottom w:val="nil"/>
              <w:right w:val="nil"/>
            </w:tcBorders>
            <w:shd w:val="clear" w:color="auto" w:fill="auto"/>
            <w:vAlign w:val="bottom"/>
          </w:tcPr>
          <w:p w14:paraId="4FBF4E96" w14:textId="42A1E61F"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73,</w:t>
            </w:r>
            <w:r w:rsidRPr="00D366DF">
              <w:rPr>
                <w:rFonts w:ascii="Trade Gothic LT Std Cn" w:hAnsi="Trade Gothic LT Std Cn" w:cs="Calibri"/>
                <w:color w:val="000000"/>
                <w:szCs w:val="22"/>
              </w:rPr>
              <w:t>4</w:t>
            </w:r>
          </w:p>
        </w:tc>
        <w:tc>
          <w:tcPr>
            <w:tcW w:w="522" w:type="dxa"/>
            <w:tcBorders>
              <w:top w:val="nil"/>
              <w:left w:val="nil"/>
              <w:bottom w:val="nil"/>
              <w:right w:val="nil"/>
            </w:tcBorders>
            <w:shd w:val="clear" w:color="auto" w:fill="auto"/>
            <w:vAlign w:val="bottom"/>
          </w:tcPr>
          <w:p w14:paraId="7936BC50" w14:textId="7834D284"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73,</w:t>
            </w:r>
            <w:r w:rsidRPr="00D366DF">
              <w:rPr>
                <w:rFonts w:ascii="Trade Gothic LT Std Cn" w:hAnsi="Trade Gothic LT Std Cn" w:cs="Calibri"/>
                <w:color w:val="000000"/>
                <w:szCs w:val="22"/>
              </w:rPr>
              <w:t>6</w:t>
            </w:r>
          </w:p>
        </w:tc>
      </w:tr>
      <w:tr w:rsidR="0067606D" w:rsidRPr="006B5BCB" w14:paraId="3EB22E88" w14:textId="77777777" w:rsidTr="0067606D">
        <w:tc>
          <w:tcPr>
            <w:tcW w:w="1774" w:type="dxa"/>
            <w:tcBorders>
              <w:top w:val="nil"/>
              <w:bottom w:val="nil"/>
            </w:tcBorders>
            <w:tcMar>
              <w:left w:w="0" w:type="dxa"/>
              <w:right w:w="0" w:type="dxa"/>
            </w:tcMar>
          </w:tcPr>
          <w:p w14:paraId="049DD3B4" w14:textId="54AFDD63" w:rsidR="0067606D" w:rsidRPr="00D952FA" w:rsidRDefault="0067606D" w:rsidP="0067606D">
            <w:pPr>
              <w:pStyle w:val="TabellRader"/>
              <w:keepNext/>
              <w:keepLines/>
              <w:jc w:val="left"/>
            </w:pPr>
            <w:r w:rsidRPr="00D952FA">
              <w:t>Befolkning, total</w:t>
            </w:r>
            <w:r>
              <w:rPr>
                <w:vertAlign w:val="superscript"/>
              </w:rPr>
              <w:t>9</w:t>
            </w:r>
          </w:p>
        </w:tc>
        <w:tc>
          <w:tcPr>
            <w:tcW w:w="521" w:type="dxa"/>
            <w:tcBorders>
              <w:top w:val="nil"/>
              <w:left w:val="nil"/>
              <w:bottom w:val="nil"/>
              <w:right w:val="nil"/>
            </w:tcBorders>
            <w:shd w:val="clear" w:color="auto" w:fill="auto"/>
            <w:vAlign w:val="bottom"/>
          </w:tcPr>
          <w:p w14:paraId="35CF4E2C" w14:textId="5FAA773F"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1,</w:t>
            </w:r>
            <w:r w:rsidRPr="00D366DF">
              <w:rPr>
                <w:rFonts w:ascii="Trade Gothic LT Std Cn" w:hAnsi="Trade Gothic LT Std Cn" w:cs="Calibri"/>
                <w:color w:val="000000"/>
                <w:szCs w:val="22"/>
              </w:rPr>
              <w:t>2</w:t>
            </w:r>
          </w:p>
        </w:tc>
        <w:tc>
          <w:tcPr>
            <w:tcW w:w="522" w:type="dxa"/>
            <w:tcBorders>
              <w:top w:val="nil"/>
              <w:left w:val="nil"/>
              <w:bottom w:val="nil"/>
              <w:right w:val="nil"/>
            </w:tcBorders>
            <w:shd w:val="clear" w:color="auto" w:fill="auto"/>
            <w:vAlign w:val="bottom"/>
          </w:tcPr>
          <w:p w14:paraId="6CF6C726" w14:textId="024612DB" w:rsidR="0067606D" w:rsidRPr="00DE7131" w:rsidRDefault="0067606D" w:rsidP="0067606D">
            <w:pPr>
              <w:pStyle w:val="TabellRader"/>
              <w:keepNext/>
              <w:keepLines/>
              <w:rPr>
                <w:rFonts w:ascii="Trade Gothic LT Std Cn" w:hAnsi="Trade Gothic LT Std Cn" w:cs="Calibri"/>
                <w:color w:val="000000"/>
                <w:szCs w:val="22"/>
              </w:rPr>
            </w:pPr>
            <w:r w:rsidRPr="00D366DF">
              <w:rPr>
                <w:rFonts w:ascii="Trade Gothic LT Std Cn" w:hAnsi="Trade Gothic LT Std Cn" w:cs="Calibri"/>
                <w:color w:val="000000"/>
                <w:szCs w:val="22"/>
              </w:rPr>
              <w:t>1,</w:t>
            </w:r>
            <w:r w:rsidRPr="00DE7131">
              <w:rPr>
                <w:rFonts w:ascii="Trade Gothic LT Std Cn" w:hAnsi="Trade Gothic LT Std Cn" w:cs="Calibri"/>
                <w:color w:val="000000"/>
                <w:szCs w:val="22"/>
              </w:rPr>
              <w:t>0</w:t>
            </w:r>
          </w:p>
        </w:tc>
        <w:tc>
          <w:tcPr>
            <w:tcW w:w="522" w:type="dxa"/>
            <w:tcBorders>
              <w:top w:val="nil"/>
              <w:left w:val="nil"/>
              <w:bottom w:val="nil"/>
              <w:right w:val="nil"/>
            </w:tcBorders>
            <w:shd w:val="clear" w:color="auto" w:fill="auto"/>
            <w:vAlign w:val="bottom"/>
          </w:tcPr>
          <w:p w14:paraId="5242DC7D" w14:textId="2FD1705E"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9</w:t>
            </w:r>
          </w:p>
        </w:tc>
        <w:tc>
          <w:tcPr>
            <w:tcW w:w="522" w:type="dxa"/>
            <w:tcBorders>
              <w:top w:val="nil"/>
              <w:left w:val="nil"/>
              <w:bottom w:val="nil"/>
              <w:right w:val="nil"/>
            </w:tcBorders>
            <w:shd w:val="clear" w:color="auto" w:fill="auto"/>
            <w:vAlign w:val="bottom"/>
          </w:tcPr>
          <w:p w14:paraId="6A117F99" w14:textId="2A9CEC5D"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0,8</w:t>
            </w:r>
          </w:p>
        </w:tc>
        <w:tc>
          <w:tcPr>
            <w:tcW w:w="522" w:type="dxa"/>
            <w:tcBorders>
              <w:top w:val="nil"/>
              <w:left w:val="nil"/>
              <w:bottom w:val="nil"/>
              <w:right w:val="nil"/>
            </w:tcBorders>
            <w:shd w:val="clear" w:color="auto" w:fill="auto"/>
            <w:vAlign w:val="bottom"/>
          </w:tcPr>
          <w:p w14:paraId="3C5908C4" w14:textId="513E1BC3"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8</w:t>
            </w:r>
          </w:p>
        </w:tc>
      </w:tr>
      <w:tr w:rsidR="0067606D" w:rsidRPr="006B5BCB" w14:paraId="7C4C6E21" w14:textId="77777777" w:rsidTr="0067606D">
        <w:tc>
          <w:tcPr>
            <w:tcW w:w="1774" w:type="dxa"/>
            <w:tcBorders>
              <w:top w:val="nil"/>
              <w:bottom w:val="single" w:sz="4" w:space="0" w:color="auto"/>
            </w:tcBorders>
            <w:tcMar>
              <w:left w:w="0" w:type="dxa"/>
              <w:right w:w="0" w:type="dxa"/>
            </w:tcMar>
          </w:tcPr>
          <w:p w14:paraId="1B1767F4" w14:textId="51759034" w:rsidR="0067606D" w:rsidRPr="00D952FA" w:rsidRDefault="0067606D" w:rsidP="0067606D">
            <w:pPr>
              <w:pStyle w:val="TabellRader"/>
              <w:keepNext/>
              <w:keepLines/>
              <w:jc w:val="left"/>
            </w:pPr>
            <w:r w:rsidRPr="00D952FA">
              <w:t>Befolkning, 15–74 år</w:t>
            </w:r>
          </w:p>
        </w:tc>
        <w:tc>
          <w:tcPr>
            <w:tcW w:w="521" w:type="dxa"/>
            <w:tcBorders>
              <w:top w:val="nil"/>
              <w:left w:val="nil"/>
              <w:bottom w:val="nil"/>
              <w:right w:val="nil"/>
            </w:tcBorders>
            <w:shd w:val="clear" w:color="auto" w:fill="auto"/>
            <w:vAlign w:val="bottom"/>
          </w:tcPr>
          <w:p w14:paraId="6BFBC49E" w14:textId="018B595A"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8</w:t>
            </w:r>
          </w:p>
        </w:tc>
        <w:tc>
          <w:tcPr>
            <w:tcW w:w="522" w:type="dxa"/>
            <w:tcBorders>
              <w:top w:val="nil"/>
              <w:left w:val="nil"/>
              <w:bottom w:val="nil"/>
              <w:right w:val="nil"/>
            </w:tcBorders>
            <w:shd w:val="clear" w:color="auto" w:fill="auto"/>
            <w:vAlign w:val="bottom"/>
          </w:tcPr>
          <w:p w14:paraId="34B2DE74" w14:textId="543F4162"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6</w:t>
            </w:r>
          </w:p>
        </w:tc>
        <w:tc>
          <w:tcPr>
            <w:tcW w:w="522" w:type="dxa"/>
            <w:tcBorders>
              <w:top w:val="nil"/>
              <w:left w:val="nil"/>
              <w:bottom w:val="nil"/>
              <w:right w:val="nil"/>
            </w:tcBorders>
            <w:shd w:val="clear" w:color="auto" w:fill="auto"/>
            <w:vAlign w:val="bottom"/>
          </w:tcPr>
          <w:p w14:paraId="4D0CE820" w14:textId="6160B721"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5</w:t>
            </w:r>
          </w:p>
        </w:tc>
        <w:tc>
          <w:tcPr>
            <w:tcW w:w="522" w:type="dxa"/>
            <w:tcBorders>
              <w:top w:val="nil"/>
              <w:left w:val="nil"/>
              <w:bottom w:val="nil"/>
              <w:right w:val="nil"/>
            </w:tcBorders>
            <w:shd w:val="clear" w:color="auto" w:fill="auto"/>
            <w:vAlign w:val="bottom"/>
          </w:tcPr>
          <w:p w14:paraId="0331E141" w14:textId="79A4E6A0"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0,4</w:t>
            </w:r>
          </w:p>
        </w:tc>
        <w:tc>
          <w:tcPr>
            <w:tcW w:w="522" w:type="dxa"/>
            <w:tcBorders>
              <w:top w:val="nil"/>
              <w:left w:val="nil"/>
              <w:bottom w:val="nil"/>
              <w:right w:val="nil"/>
            </w:tcBorders>
            <w:shd w:val="clear" w:color="auto" w:fill="auto"/>
            <w:vAlign w:val="bottom"/>
          </w:tcPr>
          <w:p w14:paraId="2B9B34FC" w14:textId="4C9D8AD9"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4</w:t>
            </w:r>
          </w:p>
        </w:tc>
      </w:tr>
      <w:tr w:rsidR="0067606D" w:rsidRPr="006B5BCB" w14:paraId="31CB591C" w14:textId="77777777" w:rsidTr="0067606D">
        <w:tc>
          <w:tcPr>
            <w:tcW w:w="4383" w:type="dxa"/>
            <w:gridSpan w:val="6"/>
            <w:tcBorders>
              <w:top w:val="single" w:sz="4" w:space="0" w:color="auto"/>
              <w:bottom w:val="single" w:sz="4" w:space="0" w:color="auto"/>
            </w:tcBorders>
            <w:tcMar>
              <w:left w:w="0" w:type="dxa"/>
              <w:right w:w="0" w:type="dxa"/>
            </w:tcMar>
            <w:vAlign w:val="bottom"/>
          </w:tcPr>
          <w:p w14:paraId="68F8F491" w14:textId="043B890E" w:rsidR="0067606D" w:rsidRPr="006B5BCB" w:rsidRDefault="0067606D" w:rsidP="0067606D">
            <w:pPr>
              <w:pStyle w:val="TabellRader"/>
              <w:keepNext/>
              <w:keepLines/>
              <w:jc w:val="left"/>
              <w:rPr>
                <w:b/>
              </w:rPr>
            </w:pPr>
            <w:r w:rsidRPr="009C10C5">
              <w:rPr>
                <w:b/>
              </w:rPr>
              <w:t>Potentiella variabler och resursutnyttjande</w:t>
            </w:r>
            <w:r w:rsidRPr="00A3232B">
              <w:rPr>
                <w:vertAlign w:val="superscript"/>
              </w:rPr>
              <w:t>10</w:t>
            </w:r>
          </w:p>
        </w:tc>
      </w:tr>
      <w:tr w:rsidR="0067606D" w:rsidRPr="006B5BCB" w14:paraId="613CBA1D" w14:textId="77777777" w:rsidTr="0067606D">
        <w:tc>
          <w:tcPr>
            <w:tcW w:w="1774" w:type="dxa"/>
            <w:tcBorders>
              <w:top w:val="single" w:sz="4" w:space="0" w:color="auto"/>
              <w:bottom w:val="nil"/>
            </w:tcBorders>
            <w:tcMar>
              <w:left w:w="0" w:type="dxa"/>
              <w:right w:w="0" w:type="dxa"/>
            </w:tcMar>
          </w:tcPr>
          <w:p w14:paraId="46990616" w14:textId="5D10E9B3" w:rsidR="0067606D" w:rsidRPr="009C10C5" w:rsidRDefault="0067606D" w:rsidP="0067606D">
            <w:pPr>
              <w:pStyle w:val="TabellRader"/>
              <w:keepNext/>
              <w:keepLines/>
              <w:jc w:val="left"/>
              <w:rPr>
                <w:b/>
              </w:rPr>
            </w:pPr>
            <w:r w:rsidRPr="009C10C5">
              <w:t>Potentiell BNP</w:t>
            </w:r>
          </w:p>
        </w:tc>
        <w:tc>
          <w:tcPr>
            <w:tcW w:w="521" w:type="dxa"/>
            <w:tcBorders>
              <w:top w:val="nil"/>
              <w:left w:val="nil"/>
              <w:bottom w:val="nil"/>
              <w:right w:val="nil"/>
            </w:tcBorders>
            <w:shd w:val="clear" w:color="auto" w:fill="auto"/>
            <w:vAlign w:val="bottom"/>
          </w:tcPr>
          <w:p w14:paraId="778B5CD2" w14:textId="4BC2336D"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1,</w:t>
            </w:r>
            <w:r w:rsidRPr="00D366DF">
              <w:rPr>
                <w:rFonts w:ascii="Trade Gothic LT Std Cn" w:hAnsi="Trade Gothic LT Std Cn" w:cs="Calibri"/>
                <w:color w:val="000000"/>
                <w:szCs w:val="22"/>
              </w:rPr>
              <w:t>9</w:t>
            </w:r>
          </w:p>
        </w:tc>
        <w:tc>
          <w:tcPr>
            <w:tcW w:w="522" w:type="dxa"/>
            <w:tcBorders>
              <w:top w:val="nil"/>
              <w:left w:val="nil"/>
              <w:bottom w:val="nil"/>
              <w:right w:val="nil"/>
            </w:tcBorders>
            <w:shd w:val="clear" w:color="auto" w:fill="auto"/>
            <w:vAlign w:val="bottom"/>
          </w:tcPr>
          <w:p w14:paraId="3874D488" w14:textId="743BC725"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1,</w:t>
            </w:r>
            <w:r w:rsidRPr="00D366DF">
              <w:rPr>
                <w:rFonts w:ascii="Trade Gothic LT Std Cn" w:hAnsi="Trade Gothic LT Std Cn" w:cs="Calibri"/>
                <w:color w:val="000000"/>
                <w:szCs w:val="22"/>
              </w:rPr>
              <w:t>8</w:t>
            </w:r>
          </w:p>
        </w:tc>
        <w:tc>
          <w:tcPr>
            <w:tcW w:w="522" w:type="dxa"/>
            <w:tcBorders>
              <w:top w:val="nil"/>
              <w:left w:val="nil"/>
              <w:bottom w:val="nil"/>
              <w:right w:val="nil"/>
            </w:tcBorders>
            <w:shd w:val="clear" w:color="auto" w:fill="auto"/>
            <w:vAlign w:val="bottom"/>
          </w:tcPr>
          <w:p w14:paraId="750A4323" w14:textId="3453BB85"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1,9</w:t>
            </w:r>
          </w:p>
        </w:tc>
        <w:tc>
          <w:tcPr>
            <w:tcW w:w="522" w:type="dxa"/>
            <w:tcBorders>
              <w:top w:val="nil"/>
              <w:left w:val="nil"/>
              <w:bottom w:val="nil"/>
              <w:right w:val="nil"/>
            </w:tcBorders>
            <w:shd w:val="clear" w:color="auto" w:fill="auto"/>
            <w:vAlign w:val="bottom"/>
          </w:tcPr>
          <w:p w14:paraId="25BE9ED6" w14:textId="0B4DB882" w:rsidR="0067606D" w:rsidRPr="00DE7131" w:rsidRDefault="0067606D" w:rsidP="0067606D">
            <w:pPr>
              <w:pStyle w:val="TabellRader"/>
              <w:keepNext/>
              <w:keepLines/>
              <w:rPr>
                <w:rFonts w:ascii="Trade Gothic LT Std Cn" w:hAnsi="Trade Gothic LT Std Cn" w:cs="Calibri"/>
                <w:color w:val="000000"/>
                <w:szCs w:val="22"/>
              </w:rPr>
            </w:pPr>
            <w:r w:rsidRPr="00D366DF">
              <w:rPr>
                <w:rFonts w:ascii="Trade Gothic LT Std Cn" w:hAnsi="Trade Gothic LT Std Cn" w:cs="Calibri"/>
                <w:color w:val="000000"/>
                <w:szCs w:val="22"/>
              </w:rPr>
              <w:t>1,9</w:t>
            </w:r>
          </w:p>
        </w:tc>
        <w:tc>
          <w:tcPr>
            <w:tcW w:w="522" w:type="dxa"/>
            <w:tcBorders>
              <w:top w:val="nil"/>
              <w:left w:val="nil"/>
              <w:bottom w:val="nil"/>
              <w:right w:val="nil"/>
            </w:tcBorders>
            <w:shd w:val="clear" w:color="auto" w:fill="auto"/>
            <w:vAlign w:val="bottom"/>
          </w:tcPr>
          <w:p w14:paraId="1CE03ACE" w14:textId="6B41F996"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2,0</w:t>
            </w:r>
          </w:p>
        </w:tc>
      </w:tr>
      <w:tr w:rsidR="0067606D" w:rsidRPr="006B5BCB" w14:paraId="07E263FE" w14:textId="77777777" w:rsidTr="0067606D">
        <w:tc>
          <w:tcPr>
            <w:tcW w:w="1774" w:type="dxa"/>
            <w:tcBorders>
              <w:top w:val="nil"/>
              <w:bottom w:val="nil"/>
            </w:tcBorders>
            <w:tcMar>
              <w:left w:w="0" w:type="dxa"/>
              <w:right w:w="0" w:type="dxa"/>
            </w:tcMar>
          </w:tcPr>
          <w:p w14:paraId="47DBA946" w14:textId="7C6C8BF4" w:rsidR="0067606D" w:rsidRPr="009C10C5" w:rsidRDefault="0067606D" w:rsidP="0067606D">
            <w:pPr>
              <w:pStyle w:val="TabellRader"/>
              <w:keepNext/>
              <w:keepLines/>
              <w:jc w:val="left"/>
            </w:pPr>
            <w:r w:rsidRPr="009C10C5">
              <w:t>Potentiellt arbetade timmar</w:t>
            </w:r>
          </w:p>
        </w:tc>
        <w:tc>
          <w:tcPr>
            <w:tcW w:w="521" w:type="dxa"/>
            <w:tcBorders>
              <w:top w:val="nil"/>
              <w:left w:val="nil"/>
              <w:bottom w:val="nil"/>
              <w:right w:val="nil"/>
            </w:tcBorders>
            <w:shd w:val="clear" w:color="auto" w:fill="auto"/>
            <w:vAlign w:val="bottom"/>
          </w:tcPr>
          <w:p w14:paraId="50F9C0FD" w14:textId="571EB308"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1,</w:t>
            </w:r>
            <w:r w:rsidRPr="00D366DF">
              <w:rPr>
                <w:rFonts w:ascii="Trade Gothic LT Std Cn" w:hAnsi="Trade Gothic LT Std Cn" w:cs="Calibri"/>
                <w:color w:val="000000"/>
                <w:szCs w:val="22"/>
              </w:rPr>
              <w:t>3</w:t>
            </w:r>
          </w:p>
        </w:tc>
        <w:tc>
          <w:tcPr>
            <w:tcW w:w="522" w:type="dxa"/>
            <w:tcBorders>
              <w:top w:val="nil"/>
              <w:left w:val="nil"/>
              <w:bottom w:val="nil"/>
              <w:right w:val="nil"/>
            </w:tcBorders>
            <w:shd w:val="clear" w:color="auto" w:fill="auto"/>
            <w:vAlign w:val="bottom"/>
          </w:tcPr>
          <w:p w14:paraId="186D8C98" w14:textId="4FC712FF" w:rsidR="0067606D" w:rsidRPr="00DE7131" w:rsidRDefault="0067606D" w:rsidP="0067606D">
            <w:pPr>
              <w:pStyle w:val="TabellRader"/>
              <w:keepNext/>
              <w:keepLines/>
              <w:rPr>
                <w:rFonts w:ascii="Trade Gothic LT Std Cn" w:hAnsi="Trade Gothic LT Std Cn" w:cs="Calibri"/>
                <w:color w:val="000000"/>
                <w:szCs w:val="22"/>
              </w:rPr>
            </w:pPr>
            <w:r w:rsidRPr="00D366DF">
              <w:rPr>
                <w:rFonts w:ascii="Trade Gothic LT Std Cn" w:hAnsi="Trade Gothic LT Std Cn" w:cs="Calibri"/>
                <w:color w:val="000000"/>
                <w:szCs w:val="22"/>
              </w:rPr>
              <w:t>1,2</w:t>
            </w:r>
          </w:p>
        </w:tc>
        <w:tc>
          <w:tcPr>
            <w:tcW w:w="522" w:type="dxa"/>
            <w:tcBorders>
              <w:top w:val="nil"/>
              <w:left w:val="nil"/>
              <w:bottom w:val="nil"/>
              <w:right w:val="nil"/>
            </w:tcBorders>
            <w:shd w:val="clear" w:color="auto" w:fill="auto"/>
            <w:vAlign w:val="bottom"/>
          </w:tcPr>
          <w:p w14:paraId="3DB75F29" w14:textId="2330995B"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9</w:t>
            </w:r>
          </w:p>
        </w:tc>
        <w:tc>
          <w:tcPr>
            <w:tcW w:w="522" w:type="dxa"/>
            <w:tcBorders>
              <w:top w:val="nil"/>
              <w:left w:val="nil"/>
              <w:bottom w:val="nil"/>
              <w:right w:val="nil"/>
            </w:tcBorders>
            <w:shd w:val="clear" w:color="auto" w:fill="auto"/>
            <w:vAlign w:val="bottom"/>
          </w:tcPr>
          <w:p w14:paraId="3ECA8DB9" w14:textId="1A77EDEF"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6</w:t>
            </w:r>
          </w:p>
        </w:tc>
        <w:tc>
          <w:tcPr>
            <w:tcW w:w="522" w:type="dxa"/>
            <w:tcBorders>
              <w:top w:val="nil"/>
              <w:left w:val="nil"/>
              <w:bottom w:val="nil"/>
              <w:right w:val="nil"/>
            </w:tcBorders>
            <w:shd w:val="clear" w:color="auto" w:fill="auto"/>
            <w:vAlign w:val="bottom"/>
          </w:tcPr>
          <w:p w14:paraId="7BABC646" w14:textId="40EA6D36"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5</w:t>
            </w:r>
          </w:p>
        </w:tc>
      </w:tr>
      <w:tr w:rsidR="0067606D" w:rsidRPr="006B5BCB" w14:paraId="48B46990" w14:textId="77777777" w:rsidTr="0067606D">
        <w:tc>
          <w:tcPr>
            <w:tcW w:w="1774" w:type="dxa"/>
            <w:tcBorders>
              <w:top w:val="nil"/>
              <w:bottom w:val="nil"/>
            </w:tcBorders>
            <w:tcMar>
              <w:left w:w="0" w:type="dxa"/>
              <w:right w:w="0" w:type="dxa"/>
            </w:tcMar>
          </w:tcPr>
          <w:p w14:paraId="7BE5ACBD" w14:textId="6DBE8468" w:rsidR="0067606D" w:rsidRPr="009C10C5" w:rsidRDefault="0067606D" w:rsidP="0067606D">
            <w:pPr>
              <w:pStyle w:val="TabellRader"/>
              <w:keepNext/>
              <w:keepLines/>
              <w:jc w:val="left"/>
            </w:pPr>
            <w:r w:rsidRPr="009C10C5">
              <w:t>Potentiell produktivitet</w:t>
            </w:r>
          </w:p>
        </w:tc>
        <w:tc>
          <w:tcPr>
            <w:tcW w:w="521" w:type="dxa"/>
            <w:tcBorders>
              <w:top w:val="nil"/>
              <w:left w:val="nil"/>
              <w:bottom w:val="nil"/>
              <w:right w:val="nil"/>
            </w:tcBorders>
            <w:shd w:val="clear" w:color="auto" w:fill="auto"/>
            <w:vAlign w:val="bottom"/>
          </w:tcPr>
          <w:p w14:paraId="3520D049" w14:textId="01FCE3C5"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0,6</w:t>
            </w:r>
          </w:p>
        </w:tc>
        <w:tc>
          <w:tcPr>
            <w:tcW w:w="522" w:type="dxa"/>
            <w:tcBorders>
              <w:top w:val="nil"/>
              <w:left w:val="nil"/>
              <w:bottom w:val="nil"/>
              <w:right w:val="nil"/>
            </w:tcBorders>
            <w:shd w:val="clear" w:color="auto" w:fill="auto"/>
            <w:vAlign w:val="bottom"/>
          </w:tcPr>
          <w:p w14:paraId="46E363A6" w14:textId="5DBAA45A"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,6</w:t>
            </w:r>
          </w:p>
        </w:tc>
        <w:tc>
          <w:tcPr>
            <w:tcW w:w="522" w:type="dxa"/>
            <w:tcBorders>
              <w:top w:val="nil"/>
              <w:left w:val="nil"/>
              <w:bottom w:val="nil"/>
              <w:right w:val="nil"/>
            </w:tcBorders>
            <w:shd w:val="clear" w:color="auto" w:fill="auto"/>
            <w:vAlign w:val="bottom"/>
          </w:tcPr>
          <w:p w14:paraId="1C72BD0F" w14:textId="5C3FFBD8"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1,</w:t>
            </w:r>
            <w:r w:rsidRPr="00D366DF">
              <w:rPr>
                <w:rFonts w:ascii="Trade Gothic LT Std Cn" w:hAnsi="Trade Gothic LT Std Cn" w:cs="Calibri"/>
                <w:color w:val="000000"/>
                <w:szCs w:val="22"/>
              </w:rPr>
              <w:t>0</w:t>
            </w:r>
          </w:p>
        </w:tc>
        <w:tc>
          <w:tcPr>
            <w:tcW w:w="522" w:type="dxa"/>
            <w:tcBorders>
              <w:top w:val="nil"/>
              <w:left w:val="nil"/>
              <w:bottom w:val="nil"/>
              <w:right w:val="nil"/>
            </w:tcBorders>
            <w:shd w:val="clear" w:color="auto" w:fill="auto"/>
            <w:vAlign w:val="bottom"/>
          </w:tcPr>
          <w:p w14:paraId="78CBB58C" w14:textId="1DAD7493"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1,</w:t>
            </w:r>
            <w:r w:rsidRPr="00D366DF">
              <w:rPr>
                <w:rFonts w:ascii="Trade Gothic LT Std Cn" w:hAnsi="Trade Gothic LT Std Cn" w:cs="Calibri"/>
                <w:color w:val="000000"/>
                <w:szCs w:val="22"/>
              </w:rPr>
              <w:t>3</w:t>
            </w:r>
          </w:p>
        </w:tc>
        <w:tc>
          <w:tcPr>
            <w:tcW w:w="522" w:type="dxa"/>
            <w:tcBorders>
              <w:top w:val="nil"/>
              <w:left w:val="nil"/>
              <w:bottom w:val="nil"/>
              <w:right w:val="nil"/>
            </w:tcBorders>
            <w:shd w:val="clear" w:color="auto" w:fill="auto"/>
            <w:vAlign w:val="bottom"/>
          </w:tcPr>
          <w:p w14:paraId="3A00B88A" w14:textId="7E8C7702"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1,</w:t>
            </w:r>
            <w:r w:rsidRPr="00D366DF">
              <w:rPr>
                <w:rFonts w:ascii="Trade Gothic LT Std Cn" w:hAnsi="Trade Gothic LT Std Cn" w:cs="Calibri"/>
                <w:color w:val="000000"/>
                <w:szCs w:val="22"/>
              </w:rPr>
              <w:t>5</w:t>
            </w:r>
          </w:p>
        </w:tc>
      </w:tr>
      <w:tr w:rsidR="0067606D" w:rsidRPr="006B5BCB" w14:paraId="285B5DFD" w14:textId="77777777" w:rsidTr="0067606D">
        <w:tc>
          <w:tcPr>
            <w:tcW w:w="1774" w:type="dxa"/>
            <w:tcBorders>
              <w:top w:val="nil"/>
              <w:bottom w:val="nil"/>
            </w:tcBorders>
            <w:tcMar>
              <w:left w:w="0" w:type="dxa"/>
              <w:right w:w="0" w:type="dxa"/>
            </w:tcMar>
          </w:tcPr>
          <w:p w14:paraId="0B791E26" w14:textId="4FA4C0FD" w:rsidR="0067606D" w:rsidRPr="009C10C5" w:rsidRDefault="0067606D" w:rsidP="0067606D">
            <w:pPr>
              <w:pStyle w:val="TabellRader"/>
              <w:keepNext/>
              <w:keepLines/>
              <w:jc w:val="left"/>
            </w:pPr>
            <w:r w:rsidRPr="009C10C5">
              <w:t>BNP-gap</w:t>
            </w:r>
            <w:r w:rsidRPr="009C10C5">
              <w:rPr>
                <w:vertAlign w:val="superscript"/>
              </w:rPr>
              <w:t>11</w:t>
            </w:r>
          </w:p>
        </w:tc>
        <w:tc>
          <w:tcPr>
            <w:tcW w:w="521" w:type="dxa"/>
            <w:tcBorders>
              <w:top w:val="nil"/>
              <w:left w:val="nil"/>
              <w:bottom w:val="nil"/>
              <w:right w:val="nil"/>
            </w:tcBorders>
            <w:shd w:val="clear" w:color="auto" w:fill="auto"/>
            <w:vAlign w:val="bottom"/>
          </w:tcPr>
          <w:p w14:paraId="4086461C" w14:textId="05266C09" w:rsidR="0067606D" w:rsidRPr="00DE7131" w:rsidRDefault="0067606D" w:rsidP="0067606D">
            <w:pPr>
              <w:pStyle w:val="TabellRader"/>
              <w:keepNext/>
              <w:keepLines/>
              <w:rPr>
                <w:rFonts w:ascii="Trade Gothic LT Std Cn" w:hAnsi="Trade Gothic LT Std Cn" w:cs="Calibri"/>
                <w:color w:val="000000"/>
                <w:szCs w:val="22"/>
              </w:rPr>
            </w:pPr>
            <w:r w:rsidRPr="00D366DF">
              <w:rPr>
                <w:rFonts w:ascii="Trade Gothic LT Std Cn" w:hAnsi="Trade Gothic LT Std Cn" w:cs="Calibri"/>
                <w:color w:val="000000"/>
                <w:szCs w:val="22"/>
              </w:rPr>
              <w:t>1,2</w:t>
            </w:r>
          </w:p>
        </w:tc>
        <w:tc>
          <w:tcPr>
            <w:tcW w:w="522" w:type="dxa"/>
            <w:tcBorders>
              <w:top w:val="nil"/>
              <w:left w:val="nil"/>
              <w:bottom w:val="nil"/>
              <w:right w:val="nil"/>
            </w:tcBorders>
            <w:shd w:val="clear" w:color="auto" w:fill="auto"/>
            <w:vAlign w:val="bottom"/>
          </w:tcPr>
          <w:p w14:paraId="7A3C83C0" w14:textId="2E0B5782"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9</w:t>
            </w:r>
          </w:p>
        </w:tc>
        <w:tc>
          <w:tcPr>
            <w:tcW w:w="522" w:type="dxa"/>
            <w:tcBorders>
              <w:top w:val="nil"/>
              <w:left w:val="nil"/>
              <w:bottom w:val="nil"/>
              <w:right w:val="nil"/>
            </w:tcBorders>
            <w:shd w:val="clear" w:color="auto" w:fill="auto"/>
            <w:vAlign w:val="bottom"/>
          </w:tcPr>
          <w:p w14:paraId="7E9745F2" w14:textId="0428DF96"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AB254E">
              <w:rPr>
                <w:rFonts w:ascii="Trade Gothic LT Std Cn" w:hAnsi="Trade Gothic LT Std Cn" w:cs="Calibri"/>
                <w:color w:val="000000"/>
                <w:szCs w:val="22"/>
              </w:rPr>
              <w:t>2</w:t>
            </w:r>
          </w:p>
        </w:tc>
        <w:tc>
          <w:tcPr>
            <w:tcW w:w="522" w:type="dxa"/>
            <w:tcBorders>
              <w:top w:val="nil"/>
              <w:left w:val="nil"/>
              <w:bottom w:val="nil"/>
              <w:right w:val="nil"/>
            </w:tcBorders>
            <w:shd w:val="clear" w:color="auto" w:fill="auto"/>
            <w:vAlign w:val="bottom"/>
          </w:tcPr>
          <w:p w14:paraId="0C635605" w14:textId="2F162A4D"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0,0</w:t>
            </w:r>
          </w:p>
        </w:tc>
        <w:tc>
          <w:tcPr>
            <w:tcW w:w="522" w:type="dxa"/>
            <w:tcBorders>
              <w:top w:val="nil"/>
              <w:left w:val="nil"/>
              <w:bottom w:val="nil"/>
              <w:right w:val="nil"/>
            </w:tcBorders>
            <w:shd w:val="clear" w:color="auto" w:fill="auto"/>
            <w:vAlign w:val="bottom"/>
          </w:tcPr>
          <w:p w14:paraId="59E7B018" w14:textId="6E29AB7D"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0,0</w:t>
            </w:r>
          </w:p>
        </w:tc>
      </w:tr>
      <w:tr w:rsidR="0067606D" w:rsidRPr="006B5BCB" w14:paraId="53597F9E" w14:textId="77777777" w:rsidTr="0067606D">
        <w:tc>
          <w:tcPr>
            <w:tcW w:w="1774" w:type="dxa"/>
            <w:tcBorders>
              <w:top w:val="nil"/>
              <w:bottom w:val="nil"/>
            </w:tcBorders>
            <w:tcMar>
              <w:left w:w="0" w:type="dxa"/>
              <w:right w:w="0" w:type="dxa"/>
            </w:tcMar>
          </w:tcPr>
          <w:p w14:paraId="3140A6B1" w14:textId="532C8651" w:rsidR="0067606D" w:rsidRPr="009C10C5" w:rsidRDefault="0067606D" w:rsidP="0067606D">
            <w:pPr>
              <w:pStyle w:val="TabellRader"/>
              <w:keepNext/>
              <w:keepLines/>
              <w:jc w:val="left"/>
            </w:pPr>
            <w:r w:rsidRPr="009C10C5">
              <w:rPr>
                <w:rFonts w:cs="Calibri"/>
                <w:color w:val="000000"/>
                <w:szCs w:val="16"/>
              </w:rPr>
              <w:t>Timgap</w:t>
            </w:r>
            <w:r w:rsidRPr="009C10C5">
              <w:rPr>
                <w:rFonts w:cs="Calibri"/>
                <w:color w:val="000000"/>
                <w:szCs w:val="16"/>
                <w:vertAlign w:val="superscript"/>
              </w:rPr>
              <w:t>12</w:t>
            </w:r>
          </w:p>
        </w:tc>
        <w:tc>
          <w:tcPr>
            <w:tcW w:w="521" w:type="dxa"/>
            <w:tcBorders>
              <w:top w:val="nil"/>
              <w:left w:val="nil"/>
              <w:bottom w:val="nil"/>
              <w:right w:val="nil"/>
            </w:tcBorders>
            <w:shd w:val="clear" w:color="auto" w:fill="auto"/>
            <w:vAlign w:val="bottom"/>
          </w:tcPr>
          <w:p w14:paraId="1847A381" w14:textId="6EBE0E66" w:rsidR="0067606D" w:rsidRPr="00DE7131" w:rsidRDefault="0067606D" w:rsidP="0067606D">
            <w:pPr>
              <w:pStyle w:val="TabellRader"/>
              <w:keepNext/>
              <w:keepLines/>
              <w:rPr>
                <w:rFonts w:ascii="Trade Gothic LT Std Cn" w:hAnsi="Trade Gothic LT Std Cn" w:cs="Calibri"/>
                <w:color w:val="000000"/>
                <w:szCs w:val="22"/>
              </w:rPr>
            </w:pPr>
            <w:r w:rsidRPr="00D366DF">
              <w:rPr>
                <w:rFonts w:ascii="Trade Gothic LT Std Cn" w:hAnsi="Trade Gothic LT Std Cn" w:cs="Calibri"/>
                <w:color w:val="000000"/>
                <w:szCs w:val="22"/>
              </w:rPr>
              <w:t>1,</w:t>
            </w:r>
            <w:r w:rsidRPr="00DE7131">
              <w:rPr>
                <w:rFonts w:ascii="Trade Gothic LT Std Cn" w:hAnsi="Trade Gothic LT Std Cn" w:cs="Calibri"/>
                <w:color w:val="000000"/>
                <w:szCs w:val="22"/>
              </w:rPr>
              <w:t>0</w:t>
            </w:r>
          </w:p>
        </w:tc>
        <w:tc>
          <w:tcPr>
            <w:tcW w:w="522" w:type="dxa"/>
            <w:tcBorders>
              <w:top w:val="nil"/>
              <w:left w:val="nil"/>
              <w:bottom w:val="nil"/>
              <w:right w:val="nil"/>
            </w:tcBorders>
            <w:shd w:val="clear" w:color="auto" w:fill="auto"/>
            <w:vAlign w:val="bottom"/>
          </w:tcPr>
          <w:p w14:paraId="0F583F1E" w14:textId="0C3B3FB7"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9</w:t>
            </w:r>
          </w:p>
        </w:tc>
        <w:tc>
          <w:tcPr>
            <w:tcW w:w="522" w:type="dxa"/>
            <w:tcBorders>
              <w:top w:val="nil"/>
              <w:left w:val="nil"/>
              <w:bottom w:val="nil"/>
              <w:right w:val="nil"/>
            </w:tcBorders>
            <w:shd w:val="clear" w:color="auto" w:fill="auto"/>
            <w:vAlign w:val="bottom"/>
          </w:tcPr>
          <w:p w14:paraId="477A1EAA" w14:textId="58080F3E"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w:t>
            </w:r>
            <w:r w:rsidRPr="00D366DF">
              <w:rPr>
                <w:rFonts w:ascii="Trade Gothic LT Std Cn" w:hAnsi="Trade Gothic LT Std Cn" w:cs="Calibri"/>
                <w:color w:val="000000"/>
                <w:szCs w:val="22"/>
              </w:rPr>
              <w:t>3</w:t>
            </w:r>
          </w:p>
        </w:tc>
        <w:tc>
          <w:tcPr>
            <w:tcW w:w="522" w:type="dxa"/>
            <w:tcBorders>
              <w:top w:val="nil"/>
              <w:left w:val="nil"/>
              <w:bottom w:val="nil"/>
              <w:right w:val="nil"/>
            </w:tcBorders>
            <w:shd w:val="clear" w:color="auto" w:fill="auto"/>
            <w:vAlign w:val="bottom"/>
          </w:tcPr>
          <w:p w14:paraId="32F74583" w14:textId="483DAD77"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0,0</w:t>
            </w:r>
          </w:p>
        </w:tc>
        <w:tc>
          <w:tcPr>
            <w:tcW w:w="522" w:type="dxa"/>
            <w:tcBorders>
              <w:top w:val="nil"/>
              <w:left w:val="nil"/>
              <w:bottom w:val="nil"/>
              <w:right w:val="nil"/>
            </w:tcBorders>
            <w:shd w:val="clear" w:color="auto" w:fill="auto"/>
            <w:vAlign w:val="bottom"/>
          </w:tcPr>
          <w:p w14:paraId="53327FB1" w14:textId="15C8CB50" w:rsidR="0067606D" w:rsidRPr="00DE7131" w:rsidRDefault="0067606D" w:rsidP="0067606D">
            <w:pPr>
              <w:pStyle w:val="TabellRader"/>
              <w:keepNext/>
              <w:keepLines/>
              <w:rPr>
                <w:rFonts w:ascii="Trade Gothic LT Std Cn" w:hAnsi="Trade Gothic LT Std Cn" w:cs="Calibri"/>
                <w:color w:val="000000"/>
                <w:szCs w:val="22"/>
              </w:rPr>
            </w:pPr>
            <w:r w:rsidRPr="00DE7131">
              <w:rPr>
                <w:rFonts w:ascii="Trade Gothic LT Std Cn" w:hAnsi="Trade Gothic LT Std Cn" w:cs="Calibri"/>
                <w:color w:val="000000"/>
                <w:szCs w:val="22"/>
              </w:rPr>
              <w:t>0,0</w:t>
            </w:r>
          </w:p>
        </w:tc>
      </w:tr>
      <w:tr w:rsidR="0067606D" w:rsidRPr="006B5BCB" w14:paraId="1786E3C5" w14:textId="77777777" w:rsidTr="0067606D">
        <w:trPr>
          <w:cnfStyle w:val="010000000000" w:firstRow="0" w:lastRow="1" w:firstColumn="0" w:lastColumn="0" w:oddVBand="0" w:evenVBand="0" w:oddHBand="0" w:evenHBand="0" w:firstRowFirstColumn="0" w:firstRowLastColumn="0" w:lastRowFirstColumn="0" w:lastRowLastColumn="0"/>
        </w:trPr>
        <w:tc>
          <w:tcPr>
            <w:tcW w:w="1774" w:type="dxa"/>
            <w:tcBorders>
              <w:top w:val="nil"/>
            </w:tcBorders>
            <w:tcMar>
              <w:left w:w="0" w:type="dxa"/>
              <w:right w:w="0" w:type="dxa"/>
            </w:tcMar>
          </w:tcPr>
          <w:p w14:paraId="5A726D91" w14:textId="6F4A7072" w:rsidR="0067606D" w:rsidRPr="000F488A" w:rsidRDefault="0067606D" w:rsidP="0067606D">
            <w:pPr>
              <w:pStyle w:val="TabellRader"/>
              <w:keepNext/>
              <w:keepLines/>
              <w:jc w:val="left"/>
              <w:rPr>
                <w:rFonts w:cs="Calibri"/>
                <w:b w:val="0"/>
                <w:color w:val="000000"/>
                <w:szCs w:val="16"/>
              </w:rPr>
            </w:pPr>
            <w:r w:rsidRPr="000F488A">
              <w:rPr>
                <w:rFonts w:cs="Calibri"/>
                <w:b w:val="0"/>
                <w:color w:val="000000"/>
                <w:szCs w:val="16"/>
              </w:rPr>
              <w:t>Potentiell BNP i löpande pris</w:t>
            </w:r>
          </w:p>
        </w:tc>
        <w:tc>
          <w:tcPr>
            <w:tcW w:w="521" w:type="dxa"/>
            <w:tcBorders>
              <w:top w:val="nil"/>
            </w:tcBorders>
            <w:shd w:val="clear" w:color="auto" w:fill="auto"/>
            <w:vAlign w:val="bottom"/>
          </w:tcPr>
          <w:p w14:paraId="72E232E8" w14:textId="4839443C" w:rsidR="0067606D" w:rsidRPr="00DE7131" w:rsidRDefault="0067606D" w:rsidP="0067606D">
            <w:pPr>
              <w:pStyle w:val="TabellRader"/>
              <w:keepNext/>
              <w:keepLines/>
              <w:rPr>
                <w:rFonts w:ascii="Trade Gothic LT Std Cn" w:hAnsi="Trade Gothic LT Std Cn" w:cs="Calibri"/>
                <w:b w:val="0"/>
                <w:color w:val="000000"/>
                <w:szCs w:val="22"/>
              </w:rPr>
            </w:pPr>
            <w:r w:rsidRPr="00DE7131">
              <w:rPr>
                <w:rFonts w:ascii="Trade Gothic LT Std Cn" w:hAnsi="Trade Gothic LT Std Cn" w:cs="Calibri"/>
                <w:b w:val="0"/>
                <w:color w:val="000000"/>
                <w:szCs w:val="22"/>
              </w:rPr>
              <w:t>4,</w:t>
            </w:r>
            <w:r w:rsidRPr="00727735">
              <w:rPr>
                <w:rFonts w:ascii="Trade Gothic LT Std Cn" w:hAnsi="Trade Gothic LT Std Cn" w:cs="Calibri"/>
                <w:b w:val="0"/>
                <w:color w:val="000000"/>
                <w:szCs w:val="22"/>
              </w:rPr>
              <w:t>2</w:t>
            </w:r>
          </w:p>
        </w:tc>
        <w:tc>
          <w:tcPr>
            <w:tcW w:w="522" w:type="dxa"/>
            <w:tcBorders>
              <w:top w:val="nil"/>
            </w:tcBorders>
            <w:shd w:val="clear" w:color="auto" w:fill="auto"/>
            <w:vAlign w:val="bottom"/>
          </w:tcPr>
          <w:p w14:paraId="6AC7E950" w14:textId="57FB85F1" w:rsidR="0067606D" w:rsidRPr="00DE7131" w:rsidRDefault="0067606D" w:rsidP="0067606D">
            <w:pPr>
              <w:pStyle w:val="TabellRader"/>
              <w:keepNext/>
              <w:keepLines/>
              <w:rPr>
                <w:rFonts w:ascii="Trade Gothic LT Std Cn" w:hAnsi="Trade Gothic LT Std Cn" w:cs="Calibri"/>
                <w:b w:val="0"/>
                <w:color w:val="000000"/>
                <w:szCs w:val="22"/>
              </w:rPr>
            </w:pPr>
            <w:r w:rsidRPr="00727735">
              <w:rPr>
                <w:rFonts w:ascii="Trade Gothic LT Std Cn" w:hAnsi="Trade Gothic LT Std Cn" w:cs="Calibri"/>
                <w:b w:val="0"/>
                <w:color w:val="000000"/>
                <w:szCs w:val="22"/>
              </w:rPr>
              <w:t>4,</w:t>
            </w:r>
            <w:r w:rsidRPr="00DE7131">
              <w:rPr>
                <w:rFonts w:ascii="Trade Gothic LT Std Cn" w:hAnsi="Trade Gothic LT Std Cn" w:cs="Calibri"/>
                <w:b w:val="0"/>
                <w:color w:val="000000"/>
                <w:szCs w:val="22"/>
              </w:rPr>
              <w:t>3</w:t>
            </w:r>
          </w:p>
        </w:tc>
        <w:tc>
          <w:tcPr>
            <w:tcW w:w="522" w:type="dxa"/>
            <w:tcBorders>
              <w:top w:val="nil"/>
            </w:tcBorders>
            <w:shd w:val="clear" w:color="auto" w:fill="auto"/>
            <w:vAlign w:val="bottom"/>
          </w:tcPr>
          <w:p w14:paraId="124E85CC" w14:textId="674E47B7" w:rsidR="0067606D" w:rsidRPr="00DE7131" w:rsidRDefault="0067606D" w:rsidP="0067606D">
            <w:pPr>
              <w:pStyle w:val="TabellRader"/>
              <w:keepNext/>
              <w:keepLines/>
              <w:rPr>
                <w:rFonts w:ascii="Trade Gothic LT Std Cn" w:hAnsi="Trade Gothic LT Std Cn" w:cs="Calibri"/>
                <w:b w:val="0"/>
                <w:color w:val="000000"/>
                <w:szCs w:val="22"/>
              </w:rPr>
            </w:pPr>
            <w:r w:rsidRPr="00DE7131">
              <w:rPr>
                <w:rFonts w:ascii="Trade Gothic LT Std Cn" w:hAnsi="Trade Gothic LT Std Cn" w:cs="Calibri"/>
                <w:b w:val="0"/>
                <w:color w:val="000000"/>
                <w:szCs w:val="22"/>
              </w:rPr>
              <w:t>3,</w:t>
            </w:r>
            <w:r w:rsidRPr="00727735">
              <w:rPr>
                <w:rFonts w:ascii="Trade Gothic LT Std Cn" w:hAnsi="Trade Gothic LT Std Cn" w:cs="Calibri"/>
                <w:b w:val="0"/>
                <w:color w:val="000000"/>
                <w:szCs w:val="22"/>
              </w:rPr>
              <w:t>6</w:t>
            </w:r>
          </w:p>
        </w:tc>
        <w:tc>
          <w:tcPr>
            <w:tcW w:w="522" w:type="dxa"/>
            <w:tcBorders>
              <w:top w:val="nil"/>
            </w:tcBorders>
            <w:shd w:val="clear" w:color="auto" w:fill="auto"/>
            <w:vAlign w:val="bottom"/>
          </w:tcPr>
          <w:p w14:paraId="696F8D97" w14:textId="4122172A" w:rsidR="0067606D" w:rsidRPr="00DE7131" w:rsidRDefault="0067606D" w:rsidP="0067606D">
            <w:pPr>
              <w:pStyle w:val="TabellRader"/>
              <w:keepNext/>
              <w:keepLines/>
              <w:rPr>
                <w:rFonts w:ascii="Trade Gothic LT Std Cn" w:hAnsi="Trade Gothic LT Std Cn" w:cs="Calibri"/>
                <w:b w:val="0"/>
                <w:color w:val="000000"/>
                <w:szCs w:val="22"/>
              </w:rPr>
            </w:pPr>
            <w:r w:rsidRPr="00727735">
              <w:rPr>
                <w:rFonts w:ascii="Trade Gothic LT Std Cn" w:hAnsi="Trade Gothic LT Std Cn" w:cs="Calibri"/>
                <w:b w:val="0"/>
                <w:color w:val="000000"/>
                <w:szCs w:val="22"/>
              </w:rPr>
              <w:t>3,9</w:t>
            </w:r>
          </w:p>
        </w:tc>
        <w:tc>
          <w:tcPr>
            <w:tcW w:w="522" w:type="dxa"/>
            <w:tcBorders>
              <w:top w:val="nil"/>
            </w:tcBorders>
            <w:shd w:val="clear" w:color="auto" w:fill="auto"/>
            <w:vAlign w:val="bottom"/>
          </w:tcPr>
          <w:p w14:paraId="7797D9AE" w14:textId="2660EC00" w:rsidR="0067606D" w:rsidRPr="00DE7131" w:rsidRDefault="0067606D" w:rsidP="0067606D">
            <w:pPr>
              <w:pStyle w:val="TabellRader"/>
              <w:keepNext/>
              <w:keepLines/>
              <w:rPr>
                <w:rFonts w:ascii="Trade Gothic LT Std Cn" w:hAnsi="Trade Gothic LT Std Cn" w:cs="Calibri"/>
                <w:b w:val="0"/>
                <w:color w:val="000000"/>
                <w:szCs w:val="22"/>
              </w:rPr>
            </w:pPr>
            <w:r w:rsidRPr="00DE7131">
              <w:rPr>
                <w:rFonts w:ascii="Trade Gothic LT Std Cn" w:hAnsi="Trade Gothic LT Std Cn" w:cs="Calibri"/>
                <w:b w:val="0"/>
                <w:color w:val="000000"/>
                <w:szCs w:val="22"/>
              </w:rPr>
              <w:t>4,</w:t>
            </w:r>
            <w:r w:rsidRPr="00727735">
              <w:rPr>
                <w:rFonts w:ascii="Trade Gothic LT Std Cn" w:hAnsi="Trade Gothic LT Std Cn" w:cs="Calibri"/>
                <w:b w:val="0"/>
                <w:color w:val="000000"/>
                <w:szCs w:val="22"/>
              </w:rPr>
              <w:t>0</w:t>
            </w:r>
          </w:p>
        </w:tc>
      </w:tr>
    </w:tbl>
    <w:p w14:paraId="046443D0" w14:textId="583A79C5" w:rsidR="0067606D" w:rsidRPr="009C10C5" w:rsidRDefault="0067606D" w:rsidP="0067606D">
      <w:pPr>
        <w:pStyle w:val="TabellFotnot"/>
      </w:pPr>
      <w:r w:rsidRPr="009C10C5">
        <w:t xml:space="preserve">Anm.: </w:t>
      </w:r>
      <w:r w:rsidRPr="00F049B7">
        <w:t>Prognosen är baserad på de regelverk för skatter och transfereringssystem och de anslagsnivåer som har beslutats av riksdagen och som har föreslagits eller aviserats av regeringen</w:t>
      </w:r>
      <w:r>
        <w:t xml:space="preserve">. </w:t>
      </w:r>
      <w:bookmarkStart w:id="55" w:name="_Hlk17201097"/>
      <w:r w:rsidRPr="009C10C5">
        <w:t>Produktivitet, arbetade timmar oc</w:t>
      </w:r>
      <w:r>
        <w:t>h medelarbetstid avser kalender</w:t>
      </w:r>
      <w:r w:rsidRPr="009C10C5">
        <w:t>korrigerade data. Sysselsatta, arbetskraft och arbetslöshet avser åldersgruppen 15–74</w:t>
      </w:r>
      <w:r w:rsidRPr="009C10C5">
        <w:rPr>
          <w:rFonts w:ascii="Cambria" w:hAnsi="Cambria"/>
        </w:rPr>
        <w:t> </w:t>
      </w:r>
      <w:r w:rsidRPr="009C10C5">
        <w:t xml:space="preserve">år. </w:t>
      </w:r>
      <w:bookmarkEnd w:id="55"/>
    </w:p>
    <w:p w14:paraId="158A24CF" w14:textId="42EADAE1" w:rsidR="0067606D" w:rsidRDefault="0067606D" w:rsidP="0067606D">
      <w:pPr>
        <w:pStyle w:val="TabellFotnot"/>
      </w:pPr>
      <w:r w:rsidRPr="009C10C5">
        <w:rPr>
          <w:vertAlign w:val="superscript"/>
        </w:rPr>
        <w:t>1</w:t>
      </w:r>
      <w:r w:rsidRPr="009C10C5">
        <w:t xml:space="preserve"> </w:t>
      </w:r>
      <w:bookmarkStart w:id="56" w:name="_Hlk17202089"/>
      <w:r w:rsidRPr="009C10C5">
        <w:t>Fasta priser, referensår 201</w:t>
      </w:r>
      <w:r>
        <w:t>8</w:t>
      </w:r>
      <w:r w:rsidRPr="009C10C5">
        <w:t xml:space="preserve">, ej kalenderkorrigerade värden, om </w:t>
      </w:r>
      <w:r>
        <w:t>inte</w:t>
      </w:r>
      <w:r w:rsidRPr="009C10C5">
        <w:t xml:space="preserve"> annat anges.</w:t>
      </w:r>
      <w:bookmarkEnd w:id="56"/>
    </w:p>
    <w:p w14:paraId="6FB2CD0C" w14:textId="77777777" w:rsidR="0067606D" w:rsidRDefault="0067606D" w:rsidP="0067606D">
      <w:pPr>
        <w:pStyle w:val="TabellFotnot"/>
      </w:pPr>
      <w:r w:rsidRPr="009C10C5">
        <w:rPr>
          <w:vertAlign w:val="superscript"/>
        </w:rPr>
        <w:t>2</w:t>
      </w:r>
      <w:r w:rsidRPr="009C10C5">
        <w:t xml:space="preserve"> Bidrag till BNP-tillväxten, förändring i procent av BNP föregående år.</w:t>
      </w:r>
    </w:p>
    <w:p w14:paraId="397139E0" w14:textId="77777777" w:rsidR="0067606D" w:rsidRPr="009C10C5" w:rsidRDefault="0067606D" w:rsidP="0067606D">
      <w:pPr>
        <w:pStyle w:val="TabellFotnot"/>
      </w:pPr>
      <w:r w:rsidRPr="009C10C5">
        <w:rPr>
          <w:vertAlign w:val="superscript"/>
        </w:rPr>
        <w:t>3</w:t>
      </w:r>
      <w:r w:rsidRPr="009C10C5">
        <w:t xml:space="preserve"> </w:t>
      </w:r>
      <w:bookmarkStart w:id="57" w:name="_Hlk17201172"/>
      <w:r w:rsidRPr="009C10C5">
        <w:t>BNP per person i totala befolkningen.</w:t>
      </w:r>
      <w:bookmarkEnd w:id="57"/>
    </w:p>
    <w:p w14:paraId="47C60B3C" w14:textId="77777777" w:rsidR="0067606D" w:rsidRPr="00F55411" w:rsidRDefault="0067606D" w:rsidP="0067606D">
      <w:pPr>
        <w:pStyle w:val="TabellFotnot"/>
      </w:pPr>
      <w:r w:rsidRPr="00F55411">
        <w:rPr>
          <w:vertAlign w:val="superscript"/>
        </w:rPr>
        <w:t>4</w:t>
      </w:r>
      <w:r w:rsidRPr="00F55411">
        <w:t xml:space="preserve"> </w:t>
      </w:r>
      <w:bookmarkStart w:id="58" w:name="_Hlk17201321"/>
      <w:r>
        <w:t>T</w:t>
      </w:r>
      <w:r w:rsidRPr="00F55411">
        <w:t>ransaktioner med utlandet avseende handel med varor och tjänster, löner, avkastning på kapital samt löpande transfereringar.</w:t>
      </w:r>
      <w:bookmarkEnd w:id="58"/>
    </w:p>
    <w:p w14:paraId="13A9D3DE" w14:textId="77777777" w:rsidR="0067606D" w:rsidRPr="009C10C5" w:rsidRDefault="0067606D" w:rsidP="0067606D">
      <w:pPr>
        <w:pStyle w:val="TabellFotnot"/>
      </w:pPr>
      <w:r w:rsidRPr="009C10C5">
        <w:rPr>
          <w:vertAlign w:val="superscript"/>
        </w:rPr>
        <w:t>5</w:t>
      </w:r>
      <w:r w:rsidRPr="009C10C5">
        <w:t xml:space="preserve"> </w:t>
      </w:r>
      <w:bookmarkStart w:id="59" w:name="_Hlk17201248"/>
      <w:r w:rsidRPr="009C10C5">
        <w:t>Enligt nationalräkenskaperna (NR).</w:t>
      </w:r>
      <w:bookmarkEnd w:id="59"/>
    </w:p>
    <w:p w14:paraId="7531A1AB" w14:textId="53EDFC6F" w:rsidR="0067606D" w:rsidRPr="009C10C5" w:rsidRDefault="0067606D" w:rsidP="0067606D">
      <w:pPr>
        <w:pStyle w:val="TabellFotnot"/>
      </w:pPr>
      <w:r w:rsidRPr="009C10C5">
        <w:rPr>
          <w:vertAlign w:val="superscript"/>
        </w:rPr>
        <w:t xml:space="preserve">6 </w:t>
      </w:r>
      <w:bookmarkStart w:id="60" w:name="_Hlk17201415"/>
      <w:r w:rsidRPr="009C10C5">
        <w:t>Avser arbetade timmar per år enligt NR dividerat m</w:t>
      </w:r>
      <w:r>
        <w:t>ed årsmedeltal för antal syssel</w:t>
      </w:r>
      <w:r w:rsidRPr="009C10C5">
        <w:t xml:space="preserve">satta enligt </w:t>
      </w:r>
      <w:r>
        <w:t>AKU</w:t>
      </w:r>
      <w:r w:rsidRPr="009C10C5">
        <w:t>.</w:t>
      </w:r>
      <w:bookmarkEnd w:id="60"/>
    </w:p>
    <w:p w14:paraId="0C141BE7" w14:textId="77777777" w:rsidR="0067606D" w:rsidRPr="009C10C5" w:rsidRDefault="0067606D" w:rsidP="0067606D">
      <w:pPr>
        <w:pStyle w:val="TabellFotnot"/>
      </w:pPr>
      <w:r w:rsidRPr="009C10C5">
        <w:rPr>
          <w:vertAlign w:val="superscript"/>
        </w:rPr>
        <w:t>7</w:t>
      </w:r>
      <w:r w:rsidRPr="009C10C5">
        <w:t xml:space="preserve"> </w:t>
      </w:r>
      <w:bookmarkStart w:id="61" w:name="_Hlk17201535"/>
      <w:r w:rsidRPr="009C10C5">
        <w:t>Procent av befolkningen.</w:t>
      </w:r>
      <w:bookmarkEnd w:id="61"/>
    </w:p>
    <w:p w14:paraId="7A7F2D47" w14:textId="77777777" w:rsidR="0067606D" w:rsidRPr="009C10C5" w:rsidRDefault="0067606D" w:rsidP="0067606D">
      <w:pPr>
        <w:pStyle w:val="TabellFotnot"/>
      </w:pPr>
      <w:r w:rsidRPr="009C10C5">
        <w:rPr>
          <w:vertAlign w:val="superscript"/>
        </w:rPr>
        <w:t>8</w:t>
      </w:r>
      <w:r w:rsidRPr="009C10C5">
        <w:t xml:space="preserve"> </w:t>
      </w:r>
      <w:bookmarkStart w:id="62" w:name="_Hlk17201557"/>
      <w:r w:rsidRPr="009C10C5">
        <w:t>Procent av arbetskraften.</w:t>
      </w:r>
    </w:p>
    <w:bookmarkEnd w:id="62"/>
    <w:p w14:paraId="7BF8FE1E" w14:textId="44E9ADE4" w:rsidR="0067606D" w:rsidRPr="009C10C5" w:rsidRDefault="0067606D" w:rsidP="0067606D">
      <w:pPr>
        <w:pStyle w:val="TabellFotnot"/>
      </w:pPr>
      <w:r w:rsidRPr="009C10C5">
        <w:rPr>
          <w:vertAlign w:val="superscript"/>
        </w:rPr>
        <w:t>9</w:t>
      </w:r>
      <w:r w:rsidRPr="009C10C5">
        <w:t xml:space="preserve"> </w:t>
      </w:r>
      <w:bookmarkStart w:id="63" w:name="_Hlk17201590"/>
      <w:r w:rsidRPr="009C10C5">
        <w:t>Utfall för 201</w:t>
      </w:r>
      <w:r>
        <w:t>8</w:t>
      </w:r>
      <w:r w:rsidRPr="009C10C5">
        <w:t xml:space="preserve"> är ett beräknat årsmedelvärde.</w:t>
      </w:r>
    </w:p>
    <w:bookmarkEnd w:id="63"/>
    <w:p w14:paraId="1A39B285" w14:textId="64801011" w:rsidR="0067606D" w:rsidRPr="009C10C5" w:rsidRDefault="0067606D" w:rsidP="0067606D">
      <w:pPr>
        <w:pStyle w:val="TabellFotnot"/>
      </w:pPr>
      <w:r w:rsidRPr="009C10C5">
        <w:rPr>
          <w:vertAlign w:val="superscript"/>
        </w:rPr>
        <w:t>10</w:t>
      </w:r>
      <w:r w:rsidRPr="009C10C5">
        <w:t xml:space="preserve"> Fasta priser, referensår 201</w:t>
      </w:r>
      <w:r>
        <w:t>8</w:t>
      </w:r>
      <w:r w:rsidRPr="009C10C5">
        <w:t xml:space="preserve">, kalenderkorrigerade värden, om </w:t>
      </w:r>
      <w:r>
        <w:t>inte</w:t>
      </w:r>
      <w:r w:rsidRPr="009C10C5">
        <w:t xml:space="preserve"> annat anges. Med potentiell</w:t>
      </w:r>
      <w:r>
        <w:t xml:space="preserve"> </w:t>
      </w:r>
      <w:r w:rsidRPr="009C10C5">
        <w:t>avses den nivå på respektive variabel som skulle uppnås vid ett balanserat konjunkturläge.</w:t>
      </w:r>
    </w:p>
    <w:p w14:paraId="32826844" w14:textId="77777777" w:rsidR="0067606D" w:rsidRPr="009C10C5" w:rsidRDefault="0067606D" w:rsidP="0067606D">
      <w:pPr>
        <w:pStyle w:val="TabellFotnot"/>
      </w:pPr>
      <w:r w:rsidRPr="009C10C5">
        <w:rPr>
          <w:vertAlign w:val="superscript"/>
        </w:rPr>
        <w:t>11</w:t>
      </w:r>
      <w:r w:rsidRPr="009C10C5">
        <w:t xml:space="preserve"> Skillnaden mellan faktisk och potentiell BNP i procent av potentiell BNP.</w:t>
      </w:r>
    </w:p>
    <w:p w14:paraId="4FE6CB46" w14:textId="3AD95725" w:rsidR="0067606D" w:rsidRPr="009C10C5" w:rsidRDefault="0067606D" w:rsidP="0067606D">
      <w:pPr>
        <w:pStyle w:val="TabellFotnot"/>
        <w:rPr>
          <w:vertAlign w:val="superscript"/>
        </w:rPr>
      </w:pPr>
      <w:r w:rsidRPr="009C10C5">
        <w:rPr>
          <w:vertAlign w:val="superscript"/>
        </w:rPr>
        <w:t xml:space="preserve">12 </w:t>
      </w:r>
      <w:r w:rsidRPr="009C10C5">
        <w:t>Skillnaden mellan faktiskt och potentiellt arbetade timmar i procent av potentiellt arbetade timmar</w:t>
      </w:r>
      <w:r>
        <w:t>.</w:t>
      </w:r>
    </w:p>
    <w:p w14:paraId="64111CB6" w14:textId="77777777" w:rsidR="0067606D" w:rsidRPr="009C10C5" w:rsidRDefault="0067606D" w:rsidP="0067606D">
      <w:pPr>
        <w:pStyle w:val="TabellFotnot"/>
      </w:pPr>
      <w:r w:rsidRPr="009C10C5">
        <w:t>Källor: Statistiska centralbyrån, Riksbanken och egna beräkningar.</w:t>
      </w:r>
    </w:p>
    <w:p w14:paraId="2CF58B9B" w14:textId="77777777" w:rsidR="0067606D" w:rsidRPr="007A7CEC" w:rsidRDefault="0067606D" w:rsidP="0067606D">
      <w:pPr>
        <w:pStyle w:val="Brdtext"/>
      </w:pPr>
    </w:p>
    <w:p w14:paraId="00DFCC7B" w14:textId="000EC4ED" w:rsidR="0067606D" w:rsidRDefault="0067606D" w:rsidP="0067606D">
      <w:pPr>
        <w:pStyle w:val="Rubrik2"/>
      </w:pPr>
      <w:bookmarkStart w:id="64" w:name="_Ref15651060"/>
      <w:bookmarkStart w:id="65" w:name="_Toc19298847"/>
      <w:r>
        <w:lastRenderedPageBreak/>
        <w:t>Tillväxtu</w:t>
      </w:r>
      <w:r w:rsidRPr="00A22EF3">
        <w:t xml:space="preserve">tsikterna för </w:t>
      </w:r>
      <w:r>
        <w:t>Sverige 2019 och 2020</w:t>
      </w:r>
      <w:bookmarkEnd w:id="64"/>
      <w:bookmarkEnd w:id="65"/>
    </w:p>
    <w:p w14:paraId="09A3CC50" w14:textId="0C75EE3C" w:rsidR="0067606D" w:rsidRDefault="0067606D" w:rsidP="0067606D">
      <w:pPr>
        <w:pStyle w:val="Rubrik4utannumrering"/>
        <w:spacing w:before="0"/>
      </w:pPr>
      <w:r>
        <w:t>BNP-tillväxten mattas av</w:t>
      </w:r>
    </w:p>
    <w:p w14:paraId="7D919EFA" w14:textId="33B5D834" w:rsidR="0067606D" w:rsidRDefault="0067606D" w:rsidP="0067606D">
      <w:pPr>
        <w:pStyle w:val="Brdtext"/>
      </w:pPr>
      <w:bookmarkStart w:id="66" w:name="_Hlk15892656"/>
      <w:r w:rsidRPr="00DE118E">
        <w:t>Konjunkturen i Sverige har stärkts de senaste åren och tillväxten har varit hög.</w:t>
      </w:r>
      <w:r>
        <w:t xml:space="preserve"> Resursutnyttjandet bedöms fortfarande vara högre än normalt. Under första halvåret 2019 mattades dock den inhemska efterfrågan av. Framåtblickande indika</w:t>
      </w:r>
      <w:r>
        <w:softHyphen/>
        <w:t>torer tyder på att tillväxten blir dämpad även under andra halvåret 2019. En svagare utveckling i omvärlden, minskade bostads</w:t>
      </w:r>
      <w:r>
        <w:softHyphen/>
        <w:t xml:space="preserve">investeringar och en inbromsning i offentlig konsumtion väntas bidra till en fortsatt dämpad tillväxt även 2020 (se </w:t>
      </w:r>
      <w:r>
        <w:fldChar w:fldCharType="begin"/>
      </w:r>
      <w:r>
        <w:instrText xml:space="preserve"> REF  _Ref15894187 \* Lower \h </w:instrText>
      </w:r>
      <w:r>
        <w:fldChar w:fldCharType="separate"/>
      </w:r>
      <w:r w:rsidR="00757DA4">
        <w:t xml:space="preserve">diagram </w:t>
      </w:r>
      <w:r w:rsidR="00757DA4">
        <w:rPr>
          <w:bCs/>
          <w:noProof/>
        </w:rPr>
        <w:t>4</w:t>
      </w:r>
      <w:r w:rsidR="00757DA4">
        <w:rPr>
          <w:noProof/>
        </w:rPr>
        <w:t>.2</w:t>
      </w:r>
      <w:r>
        <w:fldChar w:fldCharType="end"/>
      </w:r>
      <w:r>
        <w:t>).</w:t>
      </w:r>
    </w:p>
    <w:bookmarkEnd w:id="66"/>
    <w:p w14:paraId="27173A08" w14:textId="77777777" w:rsidR="0067606D" w:rsidRPr="00CC744C" w:rsidRDefault="0067606D" w:rsidP="0067606D">
      <w:pPr>
        <w:pStyle w:val="Brdtext"/>
      </w:pPr>
    </w:p>
    <w:p w14:paraId="0D159C98" w14:textId="18BDA903" w:rsidR="0067606D" w:rsidRDefault="0067606D" w:rsidP="0067606D">
      <w:pPr>
        <w:pStyle w:val="DiagramRubrik"/>
      </w:pPr>
      <w:bookmarkStart w:id="67" w:name="_Ref15894187"/>
      <w:bookmarkStart w:id="68" w:name="_Toc19290706"/>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4</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2</w:t>
      </w:r>
      <w:r>
        <w:rPr>
          <w:noProof/>
        </w:rPr>
        <w:fldChar w:fldCharType="end"/>
      </w:r>
      <w:bookmarkEnd w:id="67"/>
      <w:r>
        <w:rPr>
          <w:noProof/>
        </w:rPr>
        <w:tab/>
      </w:r>
      <w:r>
        <w:t>BNP och bidrag till BNP-tillväxten</w:t>
      </w:r>
      <w:bookmarkEnd w:id="68"/>
    </w:p>
    <w:p w14:paraId="112529FF" w14:textId="5AFDFAA4" w:rsidR="0067606D" w:rsidRDefault="0067606D" w:rsidP="0067606D">
      <w:pPr>
        <w:pStyle w:val="DiagramUnderrubrik"/>
      </w:pPr>
      <w:bookmarkStart w:id="69" w:name="_Hlk18331599"/>
      <w:r>
        <w:t xml:space="preserve">Procentuell förändring respektive förändring i procent av BNP föregående år. </w:t>
      </w:r>
      <w:bookmarkEnd w:id="69"/>
      <w:r>
        <w:t>Utfall 2014–2018, prognos 2019 och 2020</w:t>
      </w:r>
    </w:p>
    <w:p w14:paraId="06798BD3" w14:textId="0E6F2E21" w:rsidR="0067606D" w:rsidRDefault="0067606D" w:rsidP="0067606D">
      <w:pPr>
        <w:pStyle w:val="Brdtext"/>
        <w:spacing w:line="260" w:lineRule="atLeast"/>
      </w:pPr>
      <w:r>
        <w:rPr>
          <w:noProof/>
        </w:rPr>
        <w:drawing>
          <wp:inline distT="0" distB="0" distL="0" distR="0" wp14:anchorId="220EB0C1" wp14:editId="57BDEAEA">
            <wp:extent cx="2753995" cy="2044065"/>
            <wp:effectExtent l="0" t="0" r="8255" b="0"/>
            <wp:docPr id="14" name="Diagram 8">
              <a:extLst xmlns:a="http://schemas.openxmlformats.org/drawingml/2006/main">
                <a:ext uri="{FF2B5EF4-FFF2-40B4-BE49-F238E27FC236}">
                  <a16:creationId xmlns:a16="http://schemas.microsoft.com/office/drawing/2014/main" id="{63B93113-57EF-4D02-A428-AF82EFF4A92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7"/>
              </a:graphicData>
            </a:graphic>
          </wp:inline>
        </w:drawing>
      </w:r>
    </w:p>
    <w:p w14:paraId="597407E7" w14:textId="77777777" w:rsidR="0067606D" w:rsidRDefault="0067606D" w:rsidP="0067606D">
      <w:pPr>
        <w:pStyle w:val="DiagramFotnot"/>
      </w:pPr>
      <w:r>
        <w:t>Anm.: Bidrag till procentuell förändring av BNP i procentenheter för BNP:s komponenter.</w:t>
      </w:r>
    </w:p>
    <w:p w14:paraId="4FA832B9" w14:textId="55C3F3FD" w:rsidR="0067606D" w:rsidRPr="00CC744C" w:rsidRDefault="0067606D" w:rsidP="0067606D">
      <w:pPr>
        <w:pStyle w:val="DiagramFotnot"/>
      </w:pPr>
      <w:r>
        <w:t>Källor: Statistiska centralbyrån och egna beräkningar.</w:t>
      </w:r>
    </w:p>
    <w:p w14:paraId="1DD2959E" w14:textId="3ED87A57" w:rsidR="0067606D" w:rsidRDefault="0067606D" w:rsidP="0067606D">
      <w:pPr>
        <w:pStyle w:val="Rubrik5utannumrering"/>
      </w:pPr>
      <w:r>
        <w:t xml:space="preserve">Osäkerhet minskar </w:t>
      </w:r>
      <w:r w:rsidRPr="003569C8">
        <w:t>tillväxttakten</w:t>
      </w:r>
      <w:r>
        <w:t xml:space="preserve"> i hushållens konsumtion</w:t>
      </w:r>
    </w:p>
    <w:p w14:paraId="5F06B673" w14:textId="46645BCC" w:rsidR="0067606D" w:rsidRPr="00E504F6" w:rsidRDefault="0067606D" w:rsidP="0067606D">
      <w:pPr>
        <w:pStyle w:val="Brdtext"/>
      </w:pPr>
      <w:r>
        <w:t>Hushållens konsumtion utvecklades svagt 2018 och första halvåret 2019. Det förklaras delvis av tillfälliga faktorer såsom ändrade skatte- och certifieringsregler på bilar. Under senare tid har dock antalet nybilsregistreringar ökat något vilket indikerar att hushållens inköp av bilar också kommer att öka. Samtidigt visar hushållens konfidensindikator, enligt Konjunkturinstitutets Konjunkturbarometer, på ett mer dämpat stäm</w:t>
      </w:r>
      <w:r>
        <w:softHyphen/>
        <w:t>nings</w:t>
      </w:r>
      <w:r>
        <w:softHyphen/>
        <w:t>läge än normalt. Sammantaget bedöms hushållens konsumtion växa i en långsammare takt 2019 än tidigare år. Den svagare tillväxttakten bedöms till viss del vara tillfällig och hushållen förväntas öka sin konsumtion i en högre takt 2020. En stabilisering av läget på bostadsmark-naden och ett högt sparande bland hushållen talar för en sådan utveckling.</w:t>
      </w:r>
    </w:p>
    <w:p w14:paraId="0A7B7650" w14:textId="19701BF2" w:rsidR="0067606D" w:rsidRDefault="0067606D" w:rsidP="0067606D">
      <w:pPr>
        <w:pStyle w:val="Rubrik5utannumrering"/>
      </w:pPr>
      <w:r>
        <w:t>Minskade utgifter för migration håller tillbaka ökningen av offentlig konsumtion</w:t>
      </w:r>
    </w:p>
    <w:p w14:paraId="1D09859B" w14:textId="5270FA03" w:rsidR="0067606D" w:rsidRPr="00983EE3" w:rsidRDefault="0067606D" w:rsidP="0067606D">
      <w:pPr>
        <w:pStyle w:val="Brdtext"/>
      </w:pPr>
      <w:r w:rsidRPr="00983EE3">
        <w:t>De offentliga konsumtionsutgifterna väntas de kommande åren</w:t>
      </w:r>
      <w:r>
        <w:t xml:space="preserve"> utvecklas svagt</w:t>
      </w:r>
      <w:r w:rsidRPr="00983EE3">
        <w:t xml:space="preserve">. Det förklaras </w:t>
      </w:r>
      <w:r>
        <w:t>främst</w:t>
      </w:r>
      <w:r w:rsidRPr="00983EE3">
        <w:t xml:space="preserve"> av att</w:t>
      </w:r>
      <w:r w:rsidRPr="00983EE3" w:rsidDel="00243936">
        <w:t xml:space="preserve"> </w:t>
      </w:r>
      <w:r w:rsidRPr="00983EE3">
        <w:t>utgifter förknippade med ny</w:t>
      </w:r>
      <w:r>
        <w:softHyphen/>
      </w:r>
      <w:r w:rsidRPr="00983EE3">
        <w:t>anländas första år i Sverige successivt minskar. Dessutom väntas den offentliga sektorns inkom</w:t>
      </w:r>
      <w:r>
        <w:softHyphen/>
      </w:r>
      <w:r w:rsidRPr="00983EE3">
        <w:t xml:space="preserve">ster öka i en långsammare takt </w:t>
      </w:r>
      <w:r>
        <w:t xml:space="preserve">efter några år med ovanligt snabbt stigande </w:t>
      </w:r>
      <w:r w:rsidRPr="00983EE3">
        <w:t>inkomster</w:t>
      </w:r>
      <w:r>
        <w:t>. Det be-gränsar förutsättningarna att öka de offentliga konsumtionsutgifterna</w:t>
      </w:r>
      <w:r w:rsidRPr="00983EE3">
        <w:t xml:space="preserve">. </w:t>
      </w:r>
      <w:r>
        <w:t xml:space="preserve">Skälet till att </w:t>
      </w:r>
      <w:r w:rsidRPr="00983EE3">
        <w:t>inkoms</w:t>
      </w:r>
      <w:r>
        <w:softHyphen/>
      </w:r>
      <w:r w:rsidRPr="00983EE3">
        <w:t>t</w:t>
      </w:r>
      <w:r>
        <w:t>erna inte ökar lika snabbt längre är</w:t>
      </w:r>
      <w:r w:rsidRPr="00983EE3">
        <w:t xml:space="preserve"> </w:t>
      </w:r>
      <w:r>
        <w:t>främst att sysselsättningen ökar i en långsammare takt. Det minskar inkomsterna från skatt på arbete.</w:t>
      </w:r>
    </w:p>
    <w:p w14:paraId="471DF33F" w14:textId="7A7A1243" w:rsidR="0067606D" w:rsidRDefault="0067606D" w:rsidP="0067606D">
      <w:pPr>
        <w:pStyle w:val="Rubrik5utannumrering"/>
      </w:pPr>
      <w:r>
        <w:t>Svagare tillväxt i investeringar</w:t>
      </w:r>
    </w:p>
    <w:p w14:paraId="1BE0D8A4" w14:textId="6262EC97" w:rsidR="0067606D" w:rsidRDefault="0067606D" w:rsidP="0067606D">
      <w:pPr>
        <w:pStyle w:val="Brdtext"/>
      </w:pPr>
      <w:r>
        <w:t>De senaste årens höga BNP-tillväxt har till stor del drivits av att</w:t>
      </w:r>
      <w:r w:rsidDel="00D93214">
        <w:t xml:space="preserve"> </w:t>
      </w:r>
      <w:r>
        <w:t xml:space="preserve">investeringar ökat i snabb takt, främst i bostadssektorn men även i övriga delar av näringslivet. Även kommunala investeringar har ökat snabbt. </w:t>
      </w:r>
    </w:p>
    <w:p w14:paraId="673156A3" w14:textId="519D6C62" w:rsidR="0067606D" w:rsidRDefault="0067606D" w:rsidP="0067606D">
      <w:pPr>
        <w:pStyle w:val="Brdtextmedindrag"/>
      </w:pPr>
      <w:bookmarkStart w:id="70" w:name="_Hlk15893809"/>
      <w:r>
        <w:t xml:space="preserve">Men under det </w:t>
      </w:r>
      <w:r w:rsidRPr="00142E5F">
        <w:t>första halvåret 2019 sjönk investeringarna</w:t>
      </w:r>
      <w:r>
        <w:t xml:space="preserve">, drivet av en svag utveckling inom stora delar av näringslivet, bl.a. i </w:t>
      </w:r>
      <w:r w:rsidRPr="00142E5F">
        <w:t xml:space="preserve">bostadssektorn. </w:t>
      </w:r>
      <w:r w:rsidRPr="00DE118E">
        <w:t>Efter flera år med ökat bostadsbyggande minskade antalet påbörjade bostäder 2017, dock från mycket höga nivåer (se</w:t>
      </w:r>
      <w:r>
        <w:t xml:space="preserve"> </w:t>
      </w:r>
      <w:r>
        <w:fldChar w:fldCharType="begin"/>
      </w:r>
      <w:r>
        <w:instrText xml:space="preserve"> REF  _Ref17820005 \* Lower \h </w:instrText>
      </w:r>
      <w:r>
        <w:fldChar w:fldCharType="separate"/>
      </w:r>
      <w:r w:rsidR="00757DA4">
        <w:t xml:space="preserve">diagram </w:t>
      </w:r>
      <w:r w:rsidR="00757DA4">
        <w:rPr>
          <w:bCs/>
          <w:noProof/>
        </w:rPr>
        <w:t>4</w:t>
      </w:r>
      <w:r w:rsidR="00757DA4">
        <w:rPr>
          <w:noProof/>
        </w:rPr>
        <w:t>.3</w:t>
      </w:r>
      <w:r>
        <w:fldChar w:fldCharType="end"/>
      </w:r>
      <w:r w:rsidRPr="00DE118E">
        <w:t xml:space="preserve">). </w:t>
      </w:r>
      <w:bookmarkStart w:id="71" w:name="_Hlk19178753"/>
      <w:r w:rsidRPr="00DE118E">
        <w:t xml:space="preserve">Under första halvåret 2019 har även antalet beviljade bygglov minskat, </w:t>
      </w:r>
      <w:bookmarkEnd w:id="71"/>
      <w:r w:rsidRPr="00DE118E">
        <w:t xml:space="preserve">vilket indikerar en fortsatt nedgång i bostadsbyggandet framöver. </w:t>
      </w:r>
      <w:r>
        <w:t xml:space="preserve">Det är delvis en följd av att det höga utbudet och den lägre prisnivån har lett till försämrad lönsamhet. </w:t>
      </w:r>
      <w:bookmarkStart w:id="72" w:name="_Hlk19178787"/>
      <w:r w:rsidRPr="00DE118E">
        <w:t>Samtidigt är husbyggarbranschen mindre optimistisk om framtiden enligt Konjunktur</w:t>
      </w:r>
      <w:r>
        <w:t>-</w:t>
      </w:r>
      <w:r w:rsidRPr="00DE118E">
        <w:t xml:space="preserve">barometern. </w:t>
      </w:r>
      <w:bookmarkEnd w:id="72"/>
      <w:r w:rsidRPr="00DE118E">
        <w:t>Sammantaget bedöms bostads</w:t>
      </w:r>
      <w:r>
        <w:t>-</w:t>
      </w:r>
      <w:r w:rsidRPr="00DE118E">
        <w:t>investeringarna därför minska de närmaste åren, men ligga kvar på nivåer som är högre än normalt.</w:t>
      </w:r>
      <w:r>
        <w:t xml:space="preserve"> </w:t>
      </w:r>
    </w:p>
    <w:p w14:paraId="0450BC05" w14:textId="77777777" w:rsidR="0067606D" w:rsidRPr="00A34C64" w:rsidRDefault="0067606D">
      <w:pPr>
        <w:pStyle w:val="Brdtext"/>
      </w:pPr>
    </w:p>
    <w:p w14:paraId="6AD5A62B" w14:textId="54064EBB" w:rsidR="0067606D" w:rsidRDefault="0067606D" w:rsidP="0067606D">
      <w:pPr>
        <w:pStyle w:val="DiagramRubrik"/>
      </w:pPr>
      <w:bookmarkStart w:id="73" w:name="_Ref17820005"/>
      <w:bookmarkStart w:id="74" w:name="_Toc19290707"/>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4</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3</w:t>
      </w:r>
      <w:r>
        <w:rPr>
          <w:noProof/>
        </w:rPr>
        <w:fldChar w:fldCharType="end"/>
      </w:r>
      <w:bookmarkEnd w:id="73"/>
      <w:r>
        <w:rPr>
          <w:noProof/>
        </w:rPr>
        <w:tab/>
      </w:r>
      <w:r>
        <w:t>Påbörjade bostäder</w:t>
      </w:r>
      <w:bookmarkEnd w:id="74"/>
    </w:p>
    <w:p w14:paraId="4BBA2E8A" w14:textId="5645C57A" w:rsidR="0067606D" w:rsidRDefault="0067606D" w:rsidP="0067606D">
      <w:pPr>
        <w:pStyle w:val="Brdtext"/>
        <w:keepNext/>
        <w:spacing w:line="260" w:lineRule="atLeast"/>
      </w:pPr>
      <w:r>
        <w:t xml:space="preserve"> </w:t>
      </w:r>
      <w:r w:rsidRPr="007C0020">
        <w:rPr>
          <w:rFonts w:ascii="TradeGothic" w:hAnsi="TradeGothic"/>
          <w:i/>
          <w:sz w:val="14"/>
        </w:rPr>
        <w:t>Tusental</w:t>
      </w:r>
      <w:r>
        <w:rPr>
          <w:noProof/>
        </w:rPr>
        <w:drawing>
          <wp:inline distT="0" distB="0" distL="0" distR="0" wp14:anchorId="10D1EF9E" wp14:editId="201ED40F">
            <wp:extent cx="2753995" cy="1809750"/>
            <wp:effectExtent l="0" t="0" r="0" b="0"/>
            <wp:docPr id="15" name="Diagram 11">
              <a:extLst xmlns:a="http://schemas.openxmlformats.org/drawingml/2006/main">
                <a:ext uri="{FF2B5EF4-FFF2-40B4-BE49-F238E27FC236}">
                  <a16:creationId xmlns:a16="http://schemas.microsoft.com/office/drawing/2014/main" id="{00000000-0008-0000-0100-00001E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8"/>
              </a:graphicData>
            </a:graphic>
          </wp:inline>
        </w:drawing>
      </w:r>
    </w:p>
    <w:p w14:paraId="40983E7F" w14:textId="77777777" w:rsidR="0067606D" w:rsidRDefault="0067606D" w:rsidP="0067606D">
      <w:pPr>
        <w:pStyle w:val="DiagramFotnot"/>
      </w:pPr>
      <w:r>
        <w:t>Anm.: Avser säsongsrensade kvartalsvärden.</w:t>
      </w:r>
    </w:p>
    <w:p w14:paraId="2BA26A3A" w14:textId="77777777" w:rsidR="0067606D" w:rsidRPr="000B463C" w:rsidRDefault="0067606D" w:rsidP="0067606D">
      <w:pPr>
        <w:pStyle w:val="DiagramFotnot"/>
      </w:pPr>
      <w:r>
        <w:t>Källor: Statistiska centralbyrån och egna beräkningar.</w:t>
      </w:r>
    </w:p>
    <w:p w14:paraId="2550AF24" w14:textId="0A32FF4A" w:rsidR="0067606D" w:rsidRDefault="0067606D" w:rsidP="0067606D">
      <w:pPr>
        <w:pStyle w:val="Brdtext"/>
      </w:pPr>
    </w:p>
    <w:p w14:paraId="53CE39DE" w14:textId="5E0A080A" w:rsidR="0067606D" w:rsidRDefault="0067606D" w:rsidP="0067606D">
      <w:pPr>
        <w:pStyle w:val="Brdtext"/>
      </w:pPr>
      <w:r>
        <w:lastRenderedPageBreak/>
        <w:t>Även</w:t>
      </w:r>
      <w:r w:rsidDel="00D93214">
        <w:t xml:space="preserve"> </w:t>
      </w:r>
      <w:r>
        <w:t>investeringarna i näringslivet exklusive bostäder väntas öka långsammare 2019 och 2020 än de senaste åren. Ett skäl till det är att tillförsikten i tillverkningsindustrin fallit snabbt</w:t>
      </w:r>
      <w:r w:rsidRPr="00275B0F">
        <w:t xml:space="preserve"> </w:t>
      </w:r>
      <w:r>
        <w:t xml:space="preserve">den senaste tiden enligt Konjunkturbarometern. Även kapacitetsutnyttjandet har fallit i tillverkningsindustrin, om än från höga nivåer. </w:t>
      </w:r>
      <w:bookmarkEnd w:id="70"/>
    </w:p>
    <w:p w14:paraId="253CBBB9" w14:textId="132F07C7" w:rsidR="0067606D" w:rsidRDefault="0067606D" w:rsidP="0067606D">
      <w:pPr>
        <w:pStyle w:val="Brdtextmedindrag"/>
      </w:pPr>
      <w:r>
        <w:t xml:space="preserve">De offentliga investeringarna väntas inte heller växa i samma takt då kommunsektorn, som drivit tillväxten de senaste åren, bedöms öka sina investeringar i långsammare takt. De statliga investeringarna väntas däremot öka i en snabbare takt än tidigare, främst till följd av ökade investeringar i infrastruktur. Det förväntas dock inte väga upp för den långsammare ökningstakten i kommunsektorn. </w:t>
      </w:r>
      <w:bookmarkStart w:id="75" w:name="_Hlk19017352"/>
    </w:p>
    <w:bookmarkEnd w:id="75"/>
    <w:p w14:paraId="0B0E4ECC" w14:textId="79DB563F" w:rsidR="0067606D" w:rsidRDefault="0067606D" w:rsidP="0067606D">
      <w:pPr>
        <w:pStyle w:val="Brdtextmedindrag"/>
      </w:pPr>
      <w:r w:rsidRPr="00827DEB">
        <w:t xml:space="preserve">Sammantaget bedöms </w:t>
      </w:r>
      <w:r>
        <w:t xml:space="preserve">således </w:t>
      </w:r>
      <w:r w:rsidRPr="00827DEB">
        <w:t>investeringarna inte bidra till BNP-tillväxten i samma utsträck</w:t>
      </w:r>
      <w:r>
        <w:softHyphen/>
      </w:r>
      <w:r w:rsidRPr="00827DEB">
        <w:t>ning som de senaste åren</w:t>
      </w:r>
      <w:r>
        <w:t>.</w:t>
      </w:r>
    </w:p>
    <w:p w14:paraId="2838C8B4" w14:textId="75B2A459" w:rsidR="0067606D" w:rsidRPr="002468D1" w:rsidRDefault="0067606D" w:rsidP="0067606D">
      <w:pPr>
        <w:pStyle w:val="Rubrik5utannumrering"/>
      </w:pPr>
      <w:r>
        <w:t>Svagare u</w:t>
      </w:r>
      <w:r w:rsidRPr="007051A2">
        <w:t>trikeshandel</w:t>
      </w:r>
    </w:p>
    <w:p w14:paraId="3ABBA857" w14:textId="1FE746EA" w:rsidR="0067606D" w:rsidRPr="00CD057E" w:rsidRDefault="0067606D" w:rsidP="0067606D">
      <w:pPr>
        <w:rPr>
          <w:rFonts w:ascii="Arial" w:hAnsi="Arial"/>
          <w:sz w:val="20"/>
        </w:rPr>
      </w:pPr>
      <w:bookmarkStart w:id="76" w:name="_Hlk17112017"/>
      <w:r>
        <w:t xml:space="preserve">Under </w:t>
      </w:r>
      <w:r w:rsidRPr="00C974C2">
        <w:t xml:space="preserve">första </w:t>
      </w:r>
      <w:r>
        <w:t xml:space="preserve">halvåret 2019 utvecklades utrikes-handeln något svagare än 2018. </w:t>
      </w:r>
      <w:bookmarkStart w:id="77" w:name="_Hlk19178872"/>
      <w:r>
        <w:t>Indikatorer, som t.ex. e</w:t>
      </w:r>
      <w:r w:rsidRPr="00B75FC6">
        <w:t xml:space="preserve">xportorderingången i </w:t>
      </w:r>
      <w:r>
        <w:t>tillverknings-</w:t>
      </w:r>
      <w:r w:rsidRPr="00B75FC6">
        <w:t>industrin</w:t>
      </w:r>
      <w:r>
        <w:t>,</w:t>
      </w:r>
      <w:r w:rsidRPr="00B75FC6">
        <w:t xml:space="preserve"> tyder</w:t>
      </w:r>
      <w:r>
        <w:t xml:space="preserve"> </w:t>
      </w:r>
      <w:r w:rsidRPr="00B75FC6" w:rsidDel="000F6773">
        <w:t>på</w:t>
      </w:r>
      <w:r>
        <w:t xml:space="preserve"> </w:t>
      </w:r>
      <w:r w:rsidRPr="00B75FC6">
        <w:t>att export</w:t>
      </w:r>
      <w:r>
        <w:softHyphen/>
      </w:r>
      <w:r w:rsidRPr="00B75FC6">
        <w:t xml:space="preserve">tillväxten </w:t>
      </w:r>
      <w:r>
        <w:t xml:space="preserve">fortsätter att dämpas </w:t>
      </w:r>
      <w:r w:rsidRPr="00B75FC6">
        <w:t>2019.</w:t>
      </w:r>
      <w:bookmarkEnd w:id="76"/>
      <w:r w:rsidRPr="00B75FC6">
        <w:t xml:space="preserve"> </w:t>
      </w:r>
      <w:bookmarkEnd w:id="77"/>
      <w:r>
        <w:t>Lägre förväntad global tillväxt tillsammans med en gradvis för-stärkning av kronan</w:t>
      </w:r>
      <w:r w:rsidRPr="00B75FC6">
        <w:t xml:space="preserve"> förväntas bidra till </w:t>
      </w:r>
      <w:r>
        <w:t xml:space="preserve">att </w:t>
      </w:r>
      <w:r w:rsidRPr="00B75FC6">
        <w:t>export</w:t>
      </w:r>
      <w:r>
        <w:t>en ökar långsammare</w:t>
      </w:r>
      <w:r w:rsidRPr="00B75FC6">
        <w:t xml:space="preserve"> även 2020</w:t>
      </w:r>
      <w:r w:rsidRPr="00371E24">
        <w:rPr>
          <w:rFonts w:eastAsia="Times New Roman" w:cs="Times New Roman"/>
          <w:spacing w:val="-4"/>
          <w:szCs w:val="20"/>
        </w:rPr>
        <w:t xml:space="preserve">. En svagare utveckling av den inhemska efterfrågan </w:t>
      </w:r>
      <w:r>
        <w:rPr>
          <w:rFonts w:eastAsia="Times New Roman" w:cs="Times New Roman"/>
          <w:spacing w:val="-4"/>
          <w:szCs w:val="20"/>
        </w:rPr>
        <w:t xml:space="preserve">talar för att även </w:t>
      </w:r>
      <w:r w:rsidRPr="00371E24">
        <w:rPr>
          <w:rFonts w:eastAsia="Times New Roman" w:cs="Times New Roman"/>
          <w:spacing w:val="-4"/>
          <w:szCs w:val="20"/>
        </w:rPr>
        <w:t>import</w:t>
      </w:r>
      <w:r>
        <w:rPr>
          <w:rFonts w:eastAsia="Times New Roman" w:cs="Times New Roman"/>
          <w:spacing w:val="-4"/>
          <w:szCs w:val="20"/>
        </w:rPr>
        <w:t>en ökar långsammare</w:t>
      </w:r>
      <w:r w:rsidDel="00783C24">
        <w:rPr>
          <w:rFonts w:eastAsia="Times New Roman" w:cs="Times New Roman"/>
          <w:spacing w:val="-4"/>
          <w:szCs w:val="20"/>
        </w:rPr>
        <w:t xml:space="preserve"> </w:t>
      </w:r>
      <w:r>
        <w:rPr>
          <w:rFonts w:eastAsia="Times New Roman" w:cs="Times New Roman"/>
          <w:spacing w:val="-4"/>
          <w:szCs w:val="20"/>
        </w:rPr>
        <w:t>framöver</w:t>
      </w:r>
      <w:r w:rsidRPr="00371E24">
        <w:rPr>
          <w:rFonts w:eastAsia="Times New Roman" w:cs="Times New Roman"/>
          <w:spacing w:val="-4"/>
          <w:szCs w:val="20"/>
        </w:rPr>
        <w:t xml:space="preserve">. Sammantaget bedöms </w:t>
      </w:r>
      <w:r>
        <w:rPr>
          <w:rFonts w:eastAsia="Times New Roman" w:cs="Times New Roman"/>
          <w:spacing w:val="-4"/>
          <w:szCs w:val="20"/>
        </w:rPr>
        <w:t>dock</w:t>
      </w:r>
      <w:r w:rsidRPr="00371E24">
        <w:rPr>
          <w:rFonts w:eastAsia="Times New Roman" w:cs="Times New Roman"/>
          <w:spacing w:val="-4"/>
          <w:szCs w:val="20"/>
        </w:rPr>
        <w:t xml:space="preserve"> netto</w:t>
      </w:r>
      <w:r>
        <w:rPr>
          <w:rFonts w:eastAsia="Times New Roman" w:cs="Times New Roman"/>
          <w:spacing w:val="-4"/>
          <w:szCs w:val="20"/>
        </w:rPr>
        <w:t>-</w:t>
      </w:r>
      <w:r w:rsidRPr="00371E24">
        <w:rPr>
          <w:rFonts w:eastAsia="Times New Roman" w:cs="Times New Roman"/>
          <w:spacing w:val="-4"/>
          <w:szCs w:val="20"/>
        </w:rPr>
        <w:t>exporten bidra positivt till BNP-utvecklingen</w:t>
      </w:r>
      <w:r>
        <w:rPr>
          <w:rFonts w:eastAsia="Times New Roman" w:cs="Times New Roman"/>
          <w:spacing w:val="-4"/>
          <w:szCs w:val="20"/>
        </w:rPr>
        <w:t xml:space="preserve"> </w:t>
      </w:r>
      <w:r w:rsidRPr="00371E24">
        <w:rPr>
          <w:rFonts w:eastAsia="Times New Roman" w:cs="Times New Roman"/>
          <w:spacing w:val="-4"/>
          <w:szCs w:val="20"/>
        </w:rPr>
        <w:t>2019 och</w:t>
      </w:r>
      <w:r>
        <w:rPr>
          <w:rFonts w:eastAsia="Times New Roman" w:cs="Times New Roman"/>
          <w:spacing w:val="-4"/>
          <w:szCs w:val="20"/>
        </w:rPr>
        <w:t xml:space="preserve"> även 2020, om än betydligt mindre</w:t>
      </w:r>
      <w:r w:rsidRPr="00371E24">
        <w:rPr>
          <w:rFonts w:eastAsia="Times New Roman" w:cs="Times New Roman"/>
          <w:spacing w:val="-4"/>
          <w:szCs w:val="20"/>
        </w:rPr>
        <w:t>.</w:t>
      </w:r>
    </w:p>
    <w:p w14:paraId="021FCC8C" w14:textId="64ADC3C3" w:rsidR="0067606D" w:rsidRDefault="0067606D" w:rsidP="0067606D">
      <w:pPr>
        <w:pStyle w:val="Rubrik4utannumrering"/>
      </w:pPr>
      <w:r>
        <w:t>Den starka utvecklingen på arbetsmarknaden mattas av</w:t>
      </w:r>
    </w:p>
    <w:p w14:paraId="62642CFE" w14:textId="5C6B5575" w:rsidR="0067606D" w:rsidRPr="0036198B" w:rsidRDefault="0067606D" w:rsidP="0067606D">
      <w:pPr>
        <w:pStyle w:val="Brdtext"/>
      </w:pPr>
      <w:r w:rsidRPr="0009515F">
        <w:t>Sysselsättningsgraden</w:t>
      </w:r>
      <w:r>
        <w:t xml:space="preserve"> </w:t>
      </w:r>
      <w:r w:rsidRPr="0009515F">
        <w:t>och arbetskraftsdeltagan</w:t>
      </w:r>
      <w:r>
        <w:softHyphen/>
      </w:r>
      <w:r w:rsidRPr="0009515F">
        <w:t xml:space="preserve">det har stigit sedan 2011 och är på historiskt </w:t>
      </w:r>
      <w:r>
        <w:t xml:space="preserve">sett </w:t>
      </w:r>
      <w:r w:rsidRPr="0009515F">
        <w:t>höga nivåer, både bland kvinnor och män.</w:t>
      </w:r>
      <w:r>
        <w:t xml:space="preserve"> Denna positiva utveckling har även inneburit att arbetade timmar ökat i snabb takt de senaste åren. Men under det första halvåret 2019 har utvecklingen på arbetsmarknaden dämpats. Både sysselsättnings</w:t>
      </w:r>
      <w:r>
        <w:softHyphen/>
        <w:t xml:space="preserve">graden och arbetskraftsdeltagandet har minskat något. Arbetslösheten har inte minskat sedan 2018. </w:t>
      </w:r>
    </w:p>
    <w:p w14:paraId="027AFAC4" w14:textId="08946667" w:rsidR="0067606D" w:rsidRDefault="0067606D" w:rsidP="0067606D">
      <w:pPr>
        <w:pStyle w:val="Rubrik5utannumrering"/>
      </w:pPr>
      <w:r>
        <w:t>Svagare arbetsmarknadsindikatorer</w:t>
      </w:r>
    </w:p>
    <w:p w14:paraId="42F2EB46" w14:textId="1ABF78D6" w:rsidR="0067606D" w:rsidRDefault="0067606D" w:rsidP="0067606D">
      <w:pPr>
        <w:pStyle w:val="Brdtextmedindrag"/>
        <w:ind w:firstLine="0"/>
      </w:pPr>
      <w:r>
        <w:rPr>
          <w:rStyle w:val="BrdtextChar"/>
        </w:rPr>
        <w:t>F</w:t>
      </w:r>
      <w:r w:rsidRPr="004C5EBF">
        <w:rPr>
          <w:rStyle w:val="BrdtextChar"/>
        </w:rPr>
        <w:t>ramåtblickande indikatorer, som t.ex. företagens anställningsplaner</w:t>
      </w:r>
      <w:r>
        <w:rPr>
          <w:rStyle w:val="BrdtextChar"/>
        </w:rPr>
        <w:t xml:space="preserve"> och uppgifter om brist på arbetskraft,</w:t>
      </w:r>
      <w:r w:rsidRPr="004C5EBF">
        <w:rPr>
          <w:rStyle w:val="BrdtextChar"/>
        </w:rPr>
        <w:t xml:space="preserve"> </w:t>
      </w:r>
      <w:r>
        <w:rPr>
          <w:rStyle w:val="BrdtextChar"/>
        </w:rPr>
        <w:t xml:space="preserve">har </w:t>
      </w:r>
      <w:r w:rsidRPr="004C5EBF">
        <w:rPr>
          <w:rStyle w:val="BrdtextChar"/>
        </w:rPr>
        <w:t>enligt Konjunktur</w:t>
      </w:r>
      <w:r>
        <w:rPr>
          <w:rStyle w:val="BrdtextChar"/>
        </w:rPr>
        <w:softHyphen/>
      </w:r>
      <w:r w:rsidRPr="004C5EBF">
        <w:rPr>
          <w:rStyle w:val="BrdtextChar"/>
        </w:rPr>
        <w:t>barometern</w:t>
      </w:r>
      <w:r>
        <w:rPr>
          <w:rStyle w:val="BrdtextChar"/>
        </w:rPr>
        <w:t xml:space="preserve"> tydligt minskat under den senaste tiden</w:t>
      </w:r>
      <w:r w:rsidRPr="00FC1FE4">
        <w:t xml:space="preserve"> </w:t>
      </w:r>
      <w:r>
        <w:t xml:space="preserve">(se </w:t>
      </w:r>
      <w:r>
        <w:fldChar w:fldCharType="begin"/>
      </w:r>
      <w:r>
        <w:instrText xml:space="preserve"> REF  _Ref16065833 \* Lower \h </w:instrText>
      </w:r>
      <w:r>
        <w:fldChar w:fldCharType="separate"/>
      </w:r>
      <w:r w:rsidR="00757DA4">
        <w:t xml:space="preserve">diagram </w:t>
      </w:r>
      <w:r w:rsidR="00757DA4">
        <w:rPr>
          <w:bCs/>
          <w:noProof/>
        </w:rPr>
        <w:t>4</w:t>
      </w:r>
      <w:r w:rsidR="00757DA4">
        <w:rPr>
          <w:noProof/>
        </w:rPr>
        <w:t>.4</w:t>
      </w:r>
      <w:r>
        <w:fldChar w:fldCharType="end"/>
      </w:r>
      <w:r>
        <w:t>).</w:t>
      </w:r>
      <w:r w:rsidRPr="004C5EBF">
        <w:rPr>
          <w:rStyle w:val="BrdtextChar"/>
        </w:rPr>
        <w:t xml:space="preserve"> </w:t>
      </w:r>
      <w:r>
        <w:rPr>
          <w:rStyle w:val="BrdtextChar"/>
        </w:rPr>
        <w:t>Det talar för</w:t>
      </w:r>
      <w:r w:rsidRPr="004C5EBF">
        <w:rPr>
          <w:rStyle w:val="BrdtextChar"/>
        </w:rPr>
        <w:t xml:space="preserve"> </w:t>
      </w:r>
      <w:r>
        <w:rPr>
          <w:rStyle w:val="BrdtextChar"/>
        </w:rPr>
        <w:t>att utvecklingen</w:t>
      </w:r>
      <w:r w:rsidRPr="004C5EBF">
        <w:rPr>
          <w:rStyle w:val="BrdtextChar"/>
        </w:rPr>
        <w:t xml:space="preserve"> på </w:t>
      </w:r>
      <w:r>
        <w:t>arbetsmarknaden kommer att vara fortsatt dämpad den närmaste tiden. Avmattningen syns särskilt tydligt i till-verkningsindustrin. Flödesstatistiken från arbets</w:t>
      </w:r>
      <w:r>
        <w:softHyphen/>
        <w:t xml:space="preserve">kraftsundersökningarna (AKU) visar att arbets-lösas jobbchans har minskat det senaste </w:t>
      </w:r>
      <w:r w:rsidRPr="001B3594">
        <w:t>året. Flertalet indikatorer befinner sig dock fortfarande på höga nivåer historiskt sett, såsom antalet lediga jobb enligt SCB:s vakansstatistik.</w:t>
      </w:r>
      <w:r>
        <w:t xml:space="preserve"> </w:t>
      </w:r>
    </w:p>
    <w:p w14:paraId="7C38AD80" w14:textId="77777777" w:rsidR="0067606D" w:rsidRDefault="0067606D" w:rsidP="0067606D">
      <w:pPr>
        <w:pStyle w:val="Brdtext"/>
      </w:pPr>
    </w:p>
    <w:p w14:paraId="25650CE0" w14:textId="3CD4D2D6" w:rsidR="0067606D" w:rsidRDefault="0067606D" w:rsidP="0067606D">
      <w:pPr>
        <w:pStyle w:val="DiagramRubrik"/>
      </w:pPr>
      <w:bookmarkStart w:id="78" w:name="_Ref16065833"/>
      <w:bookmarkStart w:id="79" w:name="_Toc19290708"/>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4</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4</w:t>
      </w:r>
      <w:r>
        <w:rPr>
          <w:noProof/>
        </w:rPr>
        <w:fldChar w:fldCharType="end"/>
      </w:r>
      <w:bookmarkEnd w:id="78"/>
      <w:r>
        <w:rPr>
          <w:noProof/>
        </w:rPr>
        <w:tab/>
      </w:r>
      <w:r>
        <w:t>Sysselsättningsindikatorer</w:t>
      </w:r>
      <w:bookmarkEnd w:id="79"/>
    </w:p>
    <w:p w14:paraId="30ABAD24" w14:textId="7C04E241" w:rsidR="0067606D" w:rsidRDefault="0067606D" w:rsidP="0067606D">
      <w:pPr>
        <w:pStyle w:val="DiagramUnderrubrik"/>
      </w:pPr>
      <w:r w:rsidRPr="009C54DF">
        <w:t>Procent av arbetskraften</w:t>
      </w:r>
      <w:r>
        <w:tab/>
        <w:t>Nettotal</w:t>
      </w:r>
    </w:p>
    <w:p w14:paraId="451E07A8" w14:textId="17C4A21E" w:rsidR="0067606D" w:rsidRDefault="0067606D" w:rsidP="0067606D">
      <w:pPr>
        <w:pStyle w:val="Brdtext"/>
        <w:spacing w:line="260" w:lineRule="atLeast"/>
      </w:pPr>
      <w:r>
        <w:rPr>
          <w:noProof/>
        </w:rPr>
        <w:drawing>
          <wp:inline distT="0" distB="0" distL="0" distR="0" wp14:anchorId="0DE5C049" wp14:editId="7D36CC00">
            <wp:extent cx="2753995" cy="2044065"/>
            <wp:effectExtent l="0" t="0" r="8255" b="0"/>
            <wp:docPr id="16" name="Diagram 2">
              <a:extLst xmlns:a="http://schemas.openxmlformats.org/drawingml/2006/main">
                <a:ext uri="{FF2B5EF4-FFF2-40B4-BE49-F238E27FC236}">
                  <a16:creationId xmlns:a16="http://schemas.microsoft.com/office/drawing/2014/main" id="{00000000-0008-0000-0200-000004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9"/>
              </a:graphicData>
            </a:graphic>
          </wp:inline>
        </w:drawing>
      </w:r>
    </w:p>
    <w:p w14:paraId="094679AE" w14:textId="77777777" w:rsidR="0067606D" w:rsidRDefault="0067606D" w:rsidP="0067606D">
      <w:pPr>
        <w:pStyle w:val="DiagramFotnot"/>
      </w:pPr>
      <w:r>
        <w:t>Anm.: Säsongsrensade kvartalsvärden. Nettotal avser skillnaden mellan andelen respondenter som svarat att antalet anställda förväntas öka respektive minska.</w:t>
      </w:r>
    </w:p>
    <w:p w14:paraId="7FC429E9" w14:textId="5B3487B1" w:rsidR="0067606D" w:rsidRDefault="0067606D" w:rsidP="0067606D">
      <w:pPr>
        <w:pStyle w:val="DiagramFotnot"/>
      </w:pPr>
      <w:r>
        <w:t>Källor: Statistiska centralbyrån och Konjunkturinstitutet.</w:t>
      </w:r>
    </w:p>
    <w:p w14:paraId="47C8E556" w14:textId="1E368979" w:rsidR="0067606D" w:rsidRDefault="0067606D" w:rsidP="0067606D">
      <w:pPr>
        <w:pStyle w:val="Rubrik5utannumrering"/>
      </w:pPr>
      <w:r>
        <w:t>Höga bristtal i offentlig sektor</w:t>
      </w:r>
    </w:p>
    <w:p w14:paraId="4C94230C" w14:textId="0A2BA707" w:rsidR="0067606D" w:rsidRDefault="0067606D" w:rsidP="0067606D">
      <w:pPr>
        <w:pStyle w:val="Brdtext"/>
      </w:pPr>
      <w:r>
        <w:t xml:space="preserve">De senaste årens höga efterfrågan på arbetskraft har medfört att andelen företag som upplever brist på arbetskraft har ökat kraftigt. Samtidigt har rekryteringstiderna blivit längre och arbets-givarna har i något högre grad än tidigare sänkt kraven på de arbetssökande för att fylla vakanser. </w:t>
      </w:r>
    </w:p>
    <w:p w14:paraId="21D62CB3" w14:textId="318DB8E4" w:rsidR="0067606D" w:rsidRDefault="0067606D" w:rsidP="0067606D">
      <w:pPr>
        <w:pStyle w:val="Brdtextmedindrag"/>
      </w:pPr>
      <w:r>
        <w:t xml:space="preserve">Sedan slutet av 2018 har dock bristtalen minskat tydligt, i takt med att efterfrågan på arbetskraft har mattats av (se </w:t>
      </w:r>
      <w:r>
        <w:fldChar w:fldCharType="begin"/>
      </w:r>
      <w:r>
        <w:instrText xml:space="preserve"> REF  _Ref15763758 \* Lower \h  \* MERGEFORMAT </w:instrText>
      </w:r>
      <w:r>
        <w:fldChar w:fldCharType="separate"/>
      </w:r>
      <w:r w:rsidR="00757DA4">
        <w:t xml:space="preserve">diagram </w:t>
      </w:r>
      <w:r w:rsidR="00757DA4">
        <w:rPr>
          <w:bCs/>
          <w:noProof/>
        </w:rPr>
        <w:t>4</w:t>
      </w:r>
      <w:r w:rsidR="00757DA4">
        <w:rPr>
          <w:noProof/>
        </w:rPr>
        <w:t>.5</w:t>
      </w:r>
      <w:r>
        <w:fldChar w:fldCharType="end"/>
      </w:r>
      <w:r>
        <w:t>). Det är dock fortfarande fler arbetsgivare än normalt som upplever brist på arbetskraft.</w:t>
      </w:r>
      <w:r w:rsidRPr="00BB1000">
        <w:t xml:space="preserve"> </w:t>
      </w:r>
    </w:p>
    <w:p w14:paraId="2FBD2B04" w14:textId="5FB568D5" w:rsidR="0067606D" w:rsidRPr="002F0BF8" w:rsidRDefault="0067606D" w:rsidP="0067606D">
      <w:pPr>
        <w:pStyle w:val="Brdtextmedindrag"/>
      </w:pPr>
      <w:r>
        <w:t xml:space="preserve">Bristen har under många år varit betydligt högre i den offentliga sektorn jämfört med i näringslivet. Bristtalen i offentlig sektor har dock minskat något sedan 2017. Det är framför allt i kommuner och landsting som bristtalen är höga. Den demografiska utvecklingen med bl.a. fler äldre i befolkningen väntas leda till fortsatt hög efterfrågan på kommunala tjänster och således arbetskraft i kommunsektorn under kommande år. Möjligheterna att utöka antalet anställda begränsas av att det råder brist inom många yrken </w:t>
      </w:r>
      <w:r>
        <w:lastRenderedPageBreak/>
        <w:t xml:space="preserve">som kräver yrkesutbildning, i synnerhet på högskolenivå. </w:t>
      </w:r>
    </w:p>
    <w:p w14:paraId="5213EBDD" w14:textId="77777777" w:rsidR="0067606D" w:rsidRPr="002F0BF8" w:rsidRDefault="0067606D" w:rsidP="0067606D">
      <w:pPr>
        <w:pStyle w:val="Brdtext"/>
      </w:pPr>
    </w:p>
    <w:p w14:paraId="4061CB74" w14:textId="5D16AEAC" w:rsidR="0067606D" w:rsidRDefault="0067606D" w:rsidP="0067606D">
      <w:pPr>
        <w:pStyle w:val="DiagramRubrik"/>
      </w:pPr>
      <w:bookmarkStart w:id="80" w:name="_Ref15763758"/>
      <w:bookmarkStart w:id="81" w:name="_Toc19290709"/>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4</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5</w:t>
      </w:r>
      <w:r>
        <w:rPr>
          <w:noProof/>
        </w:rPr>
        <w:fldChar w:fldCharType="end"/>
      </w:r>
      <w:bookmarkEnd w:id="80"/>
      <w:r>
        <w:rPr>
          <w:noProof/>
        </w:rPr>
        <w:tab/>
      </w:r>
      <w:r>
        <w:t>Brist på arbetskraft</w:t>
      </w:r>
      <w:bookmarkEnd w:id="81"/>
    </w:p>
    <w:p w14:paraId="02C6FEE1" w14:textId="265C2D7E" w:rsidR="0067606D" w:rsidRDefault="0067606D" w:rsidP="0067606D">
      <w:pPr>
        <w:pStyle w:val="DiagramUnderrubrik"/>
      </w:pPr>
      <w:r w:rsidRPr="009C54DF">
        <w:t>Andel ja-svar</w:t>
      </w:r>
      <w:r w:rsidRPr="009C54DF">
        <w:tab/>
      </w:r>
    </w:p>
    <w:p w14:paraId="79ED6D43" w14:textId="18504349" w:rsidR="0067606D" w:rsidRDefault="0067606D" w:rsidP="0067606D">
      <w:pPr>
        <w:pStyle w:val="Brdtext"/>
        <w:spacing w:line="260" w:lineRule="atLeast"/>
      </w:pPr>
      <w:r>
        <w:rPr>
          <w:noProof/>
        </w:rPr>
        <w:drawing>
          <wp:inline distT="0" distB="0" distL="0" distR="0" wp14:anchorId="3892544D" wp14:editId="76C77833">
            <wp:extent cx="2753995" cy="2044065"/>
            <wp:effectExtent l="0" t="0" r="0" b="0"/>
            <wp:docPr id="17" name="Diagram 14">
              <a:extLst xmlns:a="http://schemas.openxmlformats.org/drawingml/2006/main">
                <a:ext uri="{FF2B5EF4-FFF2-40B4-BE49-F238E27FC236}">
                  <a16:creationId xmlns:a16="http://schemas.microsoft.com/office/drawing/2014/main" id="{00000000-0008-0000-0200-000004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0"/>
              </a:graphicData>
            </a:graphic>
          </wp:inline>
        </w:drawing>
      </w:r>
    </w:p>
    <w:p w14:paraId="79438845" w14:textId="4C614958" w:rsidR="0067606D" w:rsidRDefault="0067606D" w:rsidP="0067606D">
      <w:pPr>
        <w:pStyle w:val="DiagramFotnot"/>
      </w:pPr>
      <w:r>
        <w:t>Anm.: Bristen enligt Arbetsförmedlingen (AF) avser halvårsvärden och motsvarar andelen arbetsgivare som har upplevt brist vid rekrytering de senaste sex månaderna. Bristen enligt Konjunkturinstitutet avser säsongsrensade kvartalsvärden och är andelen företag som har svarat jakande på frågan om de har brist på arbetskraft.</w:t>
      </w:r>
    </w:p>
    <w:p w14:paraId="24859C0D" w14:textId="6DD40152" w:rsidR="0067606D" w:rsidRDefault="0067606D" w:rsidP="0067606D">
      <w:pPr>
        <w:pStyle w:val="DiagramFotnot"/>
      </w:pPr>
      <w:r>
        <w:t>Källor: Arbetsförmedlingen och Konjunkturinstitutet.</w:t>
      </w:r>
    </w:p>
    <w:p w14:paraId="1A48DDE3" w14:textId="7EB1B2AC" w:rsidR="0067606D" w:rsidRDefault="0067606D" w:rsidP="0067606D">
      <w:pPr>
        <w:pStyle w:val="Rubrik5utannumrering"/>
      </w:pPr>
      <w:r>
        <w:t>Lägre efterfrågan på arbetskraft 2019 och 2020</w:t>
      </w:r>
    </w:p>
    <w:p w14:paraId="2531705A" w14:textId="5787DCD9" w:rsidR="0067606D" w:rsidRDefault="0067606D" w:rsidP="0067606D">
      <w:pPr>
        <w:pStyle w:val="Brdtext"/>
      </w:pPr>
      <w:r>
        <w:t>Utfall från AKU för det första halvåret 2019 visar att sysselsättningen och arbetskraften utveck</w:t>
      </w:r>
      <w:r w:rsidR="00E70900">
        <w:softHyphen/>
      </w:r>
      <w:r>
        <w:t xml:space="preserve">lades svagare än väntat. Framåtblickande indikatorer talar för att efterfrågan på arbetskraft dämpas även framöver. </w:t>
      </w:r>
      <w:r w:rsidRPr="008E08A9">
        <w:t xml:space="preserve">Utvecklingen påverkas också av att befolkningen i arbetsför ålder väntas växa i långsammare takt </w:t>
      </w:r>
      <w:r>
        <w:t xml:space="preserve">både 2019 och 2020 än tidigare år. </w:t>
      </w:r>
    </w:p>
    <w:p w14:paraId="3EBA77EE" w14:textId="1656033E" w:rsidR="0067606D" w:rsidRDefault="0067606D" w:rsidP="0067606D">
      <w:pPr>
        <w:pStyle w:val="Brdtextmedindrag"/>
      </w:pPr>
      <w:bookmarkStart w:id="82" w:name="_Hlk16844901"/>
      <w:r>
        <w:t xml:space="preserve">Sammantaget bedöms sysselsättningen och arbetskraften fortsätta att öka både 2019 och 2020, men tillväxten väntas avta tydligt jämfört med tidigare år (se </w:t>
      </w:r>
      <w:r>
        <w:fldChar w:fldCharType="begin"/>
      </w:r>
      <w:r>
        <w:instrText xml:space="preserve"> REF  _Ref15641370 \* Lower \h  \* MERGEFORMAT </w:instrText>
      </w:r>
      <w:r>
        <w:fldChar w:fldCharType="separate"/>
      </w:r>
      <w:r w:rsidR="00757DA4">
        <w:t xml:space="preserve">tabell </w:t>
      </w:r>
      <w:r w:rsidR="00757DA4">
        <w:rPr>
          <w:bCs/>
          <w:noProof/>
        </w:rPr>
        <w:t>4</w:t>
      </w:r>
      <w:r w:rsidR="00757DA4">
        <w:t>.</w:t>
      </w:r>
      <w:r w:rsidR="00757DA4">
        <w:rPr>
          <w:noProof/>
        </w:rPr>
        <w:t>3</w:t>
      </w:r>
      <w:r>
        <w:fldChar w:fldCharType="end"/>
      </w:r>
      <w:r w:rsidRPr="008E08A9">
        <w:t xml:space="preserve">). </w:t>
      </w:r>
      <w:r w:rsidRPr="00462C5E">
        <w:t>Både syssel</w:t>
      </w:r>
      <w:r>
        <w:softHyphen/>
      </w:r>
      <w:r w:rsidRPr="00462C5E">
        <w:t>sättningsgraden och arbetskraftsdeltagandet bedöms även fortsatt vara mycket höga.</w:t>
      </w:r>
      <w:r>
        <w:t xml:space="preserve"> Arbets-lösheten förväntas vara oförändrad 2019 jämfört med 2018, för att sedan öka marginellt 2020 (se </w:t>
      </w:r>
      <w:r>
        <w:rPr>
          <w:highlight w:val="yellow"/>
        </w:rPr>
        <w:fldChar w:fldCharType="begin"/>
      </w:r>
      <w:r>
        <w:rPr>
          <w:highlight w:val="yellow"/>
        </w:rPr>
        <w:instrText xml:space="preserve"> REF  _Ref16066341 \* Lower \h </w:instrText>
      </w:r>
      <w:r>
        <w:rPr>
          <w:highlight w:val="yellow"/>
        </w:rPr>
      </w:r>
      <w:r>
        <w:rPr>
          <w:highlight w:val="yellow"/>
        </w:rPr>
        <w:fldChar w:fldCharType="separate"/>
      </w:r>
      <w:r w:rsidR="00757DA4">
        <w:t xml:space="preserve">diagram </w:t>
      </w:r>
      <w:r w:rsidR="00757DA4">
        <w:rPr>
          <w:bCs/>
          <w:noProof/>
        </w:rPr>
        <w:t>4</w:t>
      </w:r>
      <w:r w:rsidR="00757DA4">
        <w:rPr>
          <w:noProof/>
        </w:rPr>
        <w:t>.6</w:t>
      </w:r>
      <w:r>
        <w:rPr>
          <w:highlight w:val="yellow"/>
        </w:rPr>
        <w:fldChar w:fldCharType="end"/>
      </w:r>
      <w:r>
        <w:t xml:space="preserve">). </w:t>
      </w:r>
      <w:bookmarkEnd w:id="82"/>
    </w:p>
    <w:p w14:paraId="642C946A" w14:textId="77777777" w:rsidR="0067606D" w:rsidRDefault="0067606D" w:rsidP="0067606D">
      <w:pPr>
        <w:pStyle w:val="Brdtext"/>
      </w:pPr>
    </w:p>
    <w:p w14:paraId="61DA6CFA" w14:textId="0C7057CD" w:rsidR="0067606D" w:rsidRDefault="0067606D" w:rsidP="0067606D">
      <w:pPr>
        <w:pStyle w:val="DiagramRubrik"/>
      </w:pPr>
      <w:bookmarkStart w:id="83" w:name="_Ref16066341"/>
      <w:bookmarkStart w:id="84" w:name="_Toc19290710"/>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4</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6</w:t>
      </w:r>
      <w:r>
        <w:rPr>
          <w:noProof/>
        </w:rPr>
        <w:fldChar w:fldCharType="end"/>
      </w:r>
      <w:bookmarkEnd w:id="83"/>
      <w:r>
        <w:rPr>
          <w:noProof/>
        </w:rPr>
        <w:tab/>
      </w:r>
      <w:r>
        <w:t>Arbetslöshet</w:t>
      </w:r>
      <w:bookmarkEnd w:id="84"/>
    </w:p>
    <w:p w14:paraId="13939042" w14:textId="4615CF73" w:rsidR="0067606D" w:rsidRDefault="0067606D" w:rsidP="0067606D">
      <w:pPr>
        <w:pStyle w:val="DiagramUnderrubrik"/>
      </w:pPr>
      <w:r w:rsidRPr="002579C1">
        <w:t xml:space="preserve">Procent av arbetskraften. </w:t>
      </w:r>
      <w:r>
        <w:t>Utfall 2001–2018, p</w:t>
      </w:r>
      <w:r w:rsidRPr="002579C1">
        <w:t>rognos 2019</w:t>
      </w:r>
      <w:r w:rsidRPr="002579C1" w:rsidDel="00EE3E16">
        <w:t xml:space="preserve"> och </w:t>
      </w:r>
      <w:r w:rsidRPr="002579C1">
        <w:t>2020</w:t>
      </w:r>
    </w:p>
    <w:p w14:paraId="1F11FADC" w14:textId="77777777" w:rsidR="0067606D" w:rsidRDefault="0067606D" w:rsidP="0067606D">
      <w:pPr>
        <w:pStyle w:val="Brdtext"/>
        <w:keepNext/>
        <w:spacing w:line="260" w:lineRule="atLeast"/>
      </w:pPr>
      <w:r>
        <w:rPr>
          <w:noProof/>
        </w:rPr>
        <w:drawing>
          <wp:inline distT="0" distB="0" distL="0" distR="0" wp14:anchorId="792A8561" wp14:editId="6F4BD50B">
            <wp:extent cx="2753995" cy="2044065"/>
            <wp:effectExtent l="0" t="0" r="8255" b="0"/>
            <wp:docPr id="18" name="Diagram 9">
              <a:extLst xmlns:a="http://schemas.openxmlformats.org/drawingml/2006/main">
                <a:ext uri="{FF2B5EF4-FFF2-40B4-BE49-F238E27FC236}">
                  <a16:creationId xmlns:a16="http://schemas.microsoft.com/office/drawing/2014/main" id="{00000000-0008-0000-0200-000004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1"/>
              </a:graphicData>
            </a:graphic>
          </wp:inline>
        </w:drawing>
      </w:r>
    </w:p>
    <w:p w14:paraId="0FD19D52" w14:textId="77777777" w:rsidR="0067606D" w:rsidRDefault="0067606D" w:rsidP="0067606D">
      <w:pPr>
        <w:pStyle w:val="DiagramFotnot"/>
      </w:pPr>
      <w:r>
        <w:t>Anm.: Avser åldersgruppen 15–74 år.</w:t>
      </w:r>
    </w:p>
    <w:p w14:paraId="778D0CA1" w14:textId="77777777" w:rsidR="0067606D" w:rsidRDefault="0067606D" w:rsidP="0067606D">
      <w:pPr>
        <w:pStyle w:val="DiagramFotnot"/>
      </w:pPr>
      <w:r>
        <w:t>Källor: Statistiska centralbyrån och egna beräkningar.</w:t>
      </w:r>
    </w:p>
    <w:p w14:paraId="6562F7F9" w14:textId="77777777" w:rsidR="0067606D" w:rsidRDefault="0067606D" w:rsidP="0067606D">
      <w:pPr>
        <w:pStyle w:val="Rubrik5utannumrering"/>
      </w:pPr>
      <w:r w:rsidRPr="0087345B">
        <w:t>Små förändringar av arbetslösheten bland både kvinnor och män</w:t>
      </w:r>
    </w:p>
    <w:p w14:paraId="00E9AFA4" w14:textId="50234ECA" w:rsidR="0067606D" w:rsidRDefault="0067606D" w:rsidP="0067606D">
      <w:pPr>
        <w:pStyle w:val="Brdtextmedindrag"/>
        <w:ind w:firstLine="0"/>
      </w:pPr>
      <w:r w:rsidRPr="00286A36">
        <w:t xml:space="preserve">Under </w:t>
      </w:r>
      <w:r>
        <w:t xml:space="preserve">första halvåret </w:t>
      </w:r>
      <w:r w:rsidRPr="00286A36">
        <w:t>2019</w:t>
      </w:r>
      <w:r>
        <w:t xml:space="preserve"> minskade syssel</w:t>
      </w:r>
      <w:r>
        <w:softHyphen/>
        <w:t>sättningen något mer bland män än bland kvinnor. Sammantaget bedöms tillväxten i både sysselsättningen och arbetskraften vara högre bland kvinnor än män 2019</w:t>
      </w:r>
      <w:r w:rsidRPr="00286A36">
        <w:t>.</w:t>
      </w:r>
      <w:r>
        <w:t xml:space="preserve"> Historiskt sett har arbetslösheten bland män varit mer konjunktur</w:t>
      </w:r>
      <w:r>
        <w:softHyphen/>
        <w:t>känslig än bland kvinnor och har därför ökat snabbare för män vid konjunkturavmattningar.</w:t>
      </w:r>
      <w:r w:rsidRPr="00C93425">
        <w:t xml:space="preserve"> </w:t>
      </w:r>
      <w:r>
        <w:t>A</w:t>
      </w:r>
      <w:r w:rsidRPr="00C93425">
        <w:t xml:space="preserve">rbetslösheten </w:t>
      </w:r>
      <w:r>
        <w:t>bedöms förbli</w:t>
      </w:r>
      <w:r w:rsidRPr="00C93425">
        <w:t xml:space="preserve"> oförändrad bland både kvinnor och män </w:t>
      </w:r>
      <w:r>
        <w:t>2019,</w:t>
      </w:r>
      <w:r w:rsidRPr="00C93425">
        <w:t xml:space="preserve"> jämfört med 2018. </w:t>
      </w:r>
      <w:r>
        <w:t>År</w:t>
      </w:r>
      <w:bookmarkStart w:id="85" w:name="_Hlk16067890"/>
      <w:r w:rsidRPr="00C93425">
        <w:t xml:space="preserve"> 2020</w:t>
      </w:r>
      <w:r w:rsidRPr="00C93425" w:rsidDel="00764303">
        <w:t xml:space="preserve"> </w:t>
      </w:r>
      <w:r>
        <w:t>bedöms</w:t>
      </w:r>
      <w:r w:rsidRPr="00C93425">
        <w:t xml:space="preserve"> </w:t>
      </w:r>
      <w:r>
        <w:t xml:space="preserve">dock </w:t>
      </w:r>
      <w:r w:rsidRPr="00C93425">
        <w:t xml:space="preserve">arbetslösheten öka bland män, medan den </w:t>
      </w:r>
      <w:r>
        <w:t>bedöms förbli</w:t>
      </w:r>
      <w:r w:rsidRPr="00C93425">
        <w:t xml:space="preserve"> oförändrad bland kvinnor.</w:t>
      </w:r>
      <w:r>
        <w:t xml:space="preserve"> </w:t>
      </w:r>
    </w:p>
    <w:bookmarkEnd w:id="85"/>
    <w:p w14:paraId="690C3065" w14:textId="77777777" w:rsidR="0067606D" w:rsidRDefault="0067606D" w:rsidP="0067606D">
      <w:pPr>
        <w:pStyle w:val="Brdtext"/>
      </w:pPr>
    </w:p>
    <w:p w14:paraId="13A98A0E" w14:textId="4E80994B" w:rsidR="0067606D" w:rsidRDefault="0067606D" w:rsidP="0067606D">
      <w:pPr>
        <w:pStyle w:val="TabellRubrik"/>
      </w:pPr>
      <w:bookmarkStart w:id="86" w:name="_Ref15641370"/>
      <w:bookmarkStart w:id="87" w:name="_Toc19298970"/>
      <w:r>
        <w:lastRenderedPageBreak/>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4</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3</w:t>
      </w:r>
      <w:r>
        <w:rPr>
          <w:noProof/>
        </w:rPr>
        <w:fldChar w:fldCharType="end"/>
      </w:r>
      <w:bookmarkEnd w:id="86"/>
      <w:r>
        <w:rPr>
          <w:noProof/>
        </w:rPr>
        <w:tab/>
      </w:r>
      <w:r>
        <w:t>Arbetsmarknadens utveckling</w:t>
      </w:r>
      <w:bookmarkEnd w:id="87"/>
    </w:p>
    <w:p w14:paraId="6A21FC1F" w14:textId="2BCF4EB5" w:rsidR="0067606D" w:rsidRDefault="0067606D" w:rsidP="0067606D">
      <w:pPr>
        <w:pStyle w:val="TabellUnderrubrik"/>
      </w:pPr>
      <w:r w:rsidRPr="009C54DF">
        <w:t>Procentuell förändring om inte annat anges. Utfall 2017 och 2018, prognos 2019 och 2020</w:t>
      </w:r>
    </w:p>
    <w:tbl>
      <w:tblPr>
        <w:tblStyle w:val="RKEgentabell"/>
        <w:tblW w:w="4383" w:type="dxa"/>
        <w:tblInd w:w="0" w:type="dxa"/>
        <w:tblLayout w:type="fixed"/>
        <w:tblLook w:val="0460" w:firstRow="1" w:lastRow="1" w:firstColumn="0" w:lastColumn="0" w:noHBand="0" w:noVBand="1"/>
      </w:tblPr>
      <w:tblGrid>
        <w:gridCol w:w="1866"/>
        <w:gridCol w:w="629"/>
        <w:gridCol w:w="629"/>
        <w:gridCol w:w="629"/>
        <w:gridCol w:w="630"/>
      </w:tblGrid>
      <w:tr w:rsidR="0067606D" w14:paraId="3FBA9A28" w14:textId="77777777" w:rsidTr="0067606D">
        <w:trPr>
          <w:cnfStyle w:val="100000000000" w:firstRow="1" w:lastRow="0" w:firstColumn="0" w:lastColumn="0" w:oddVBand="0" w:evenVBand="0" w:oddHBand="0" w:evenHBand="0" w:firstRowFirstColumn="0" w:firstRowLastColumn="0" w:lastRowFirstColumn="0" w:lastRowLastColumn="0"/>
        </w:trPr>
        <w:tc>
          <w:tcPr>
            <w:tcW w:w="1866" w:type="dxa"/>
            <w:tcMar>
              <w:left w:w="0" w:type="dxa"/>
              <w:right w:w="0" w:type="dxa"/>
            </w:tcMar>
          </w:tcPr>
          <w:p w14:paraId="34D22494" w14:textId="77777777" w:rsidR="0067606D" w:rsidRDefault="0067606D" w:rsidP="0067606D">
            <w:pPr>
              <w:pStyle w:val="TabellHuvud"/>
              <w:keepNext/>
              <w:keepLines/>
              <w:jc w:val="left"/>
            </w:pPr>
          </w:p>
        </w:tc>
        <w:tc>
          <w:tcPr>
            <w:tcW w:w="629" w:type="dxa"/>
          </w:tcPr>
          <w:p w14:paraId="7CD20A25" w14:textId="5D8B40BC" w:rsidR="0067606D" w:rsidRDefault="0067606D" w:rsidP="0067606D">
            <w:pPr>
              <w:pStyle w:val="TabellHuvud"/>
              <w:keepNext/>
              <w:keepLines/>
            </w:pPr>
            <w:r>
              <w:t>2017</w:t>
            </w:r>
          </w:p>
        </w:tc>
        <w:tc>
          <w:tcPr>
            <w:tcW w:w="629" w:type="dxa"/>
          </w:tcPr>
          <w:p w14:paraId="20DC191E" w14:textId="7CE573D4" w:rsidR="0067606D" w:rsidRDefault="0067606D" w:rsidP="0067606D">
            <w:pPr>
              <w:pStyle w:val="TabellHuvud"/>
              <w:keepNext/>
              <w:keepLines/>
            </w:pPr>
            <w:r>
              <w:t>2018</w:t>
            </w:r>
          </w:p>
        </w:tc>
        <w:tc>
          <w:tcPr>
            <w:tcW w:w="629" w:type="dxa"/>
          </w:tcPr>
          <w:p w14:paraId="36BC4820" w14:textId="778442BA" w:rsidR="0067606D" w:rsidRDefault="0067606D" w:rsidP="0067606D">
            <w:pPr>
              <w:pStyle w:val="TabellHuvud"/>
              <w:keepNext/>
              <w:keepLines/>
            </w:pPr>
            <w:r>
              <w:t>2019</w:t>
            </w:r>
          </w:p>
        </w:tc>
        <w:tc>
          <w:tcPr>
            <w:tcW w:w="630" w:type="dxa"/>
          </w:tcPr>
          <w:p w14:paraId="7027BE40" w14:textId="1AB15F54" w:rsidR="0067606D" w:rsidRDefault="0067606D" w:rsidP="0067606D">
            <w:pPr>
              <w:pStyle w:val="TabellHuvud"/>
              <w:keepNext/>
              <w:keepLines/>
            </w:pPr>
            <w:r>
              <w:t>2020</w:t>
            </w:r>
          </w:p>
        </w:tc>
      </w:tr>
      <w:tr w:rsidR="0067606D" w14:paraId="57F5CEDA" w14:textId="77777777" w:rsidTr="0067606D">
        <w:tc>
          <w:tcPr>
            <w:tcW w:w="1866" w:type="dxa"/>
            <w:tcBorders>
              <w:top w:val="single" w:sz="18" w:space="0" w:color="auto"/>
              <w:bottom w:val="nil"/>
              <w:right w:val="nil"/>
            </w:tcBorders>
            <w:tcMar>
              <w:left w:w="0" w:type="dxa"/>
              <w:right w:w="0" w:type="dxa"/>
            </w:tcMar>
            <w:vAlign w:val="bottom"/>
          </w:tcPr>
          <w:p w14:paraId="74B8C293" w14:textId="4485D910" w:rsidR="0067606D" w:rsidRDefault="0067606D" w:rsidP="0067606D">
            <w:pPr>
              <w:pStyle w:val="TabellRader"/>
              <w:keepNext/>
              <w:keepLines/>
              <w:jc w:val="left"/>
            </w:pPr>
            <w:r>
              <w:t>Sysselsättning</w:t>
            </w:r>
          </w:p>
        </w:tc>
        <w:tc>
          <w:tcPr>
            <w:tcW w:w="629" w:type="dxa"/>
            <w:tcBorders>
              <w:top w:val="single" w:sz="18" w:space="0" w:color="auto"/>
              <w:left w:val="nil"/>
              <w:bottom w:val="nil"/>
              <w:right w:val="nil"/>
            </w:tcBorders>
            <w:shd w:val="clear" w:color="auto" w:fill="auto"/>
            <w:vAlign w:val="center"/>
          </w:tcPr>
          <w:p w14:paraId="6F0D7DA2" w14:textId="0B136D85" w:rsidR="0067606D" w:rsidRDefault="0067606D" w:rsidP="0067606D">
            <w:pPr>
              <w:pStyle w:val="TabellRader"/>
              <w:keepNext/>
              <w:keepLines/>
            </w:pPr>
            <w:r w:rsidRPr="00D30F46">
              <w:t>2,3</w:t>
            </w:r>
          </w:p>
        </w:tc>
        <w:tc>
          <w:tcPr>
            <w:tcW w:w="629" w:type="dxa"/>
            <w:tcBorders>
              <w:top w:val="single" w:sz="18" w:space="0" w:color="auto"/>
              <w:left w:val="nil"/>
              <w:bottom w:val="nil"/>
              <w:right w:val="nil"/>
            </w:tcBorders>
            <w:shd w:val="clear" w:color="auto" w:fill="auto"/>
            <w:vAlign w:val="center"/>
          </w:tcPr>
          <w:p w14:paraId="73998FFB" w14:textId="035D35A0" w:rsidR="0067606D" w:rsidRDefault="0067606D" w:rsidP="0067606D">
            <w:pPr>
              <w:pStyle w:val="TabellRader"/>
              <w:keepNext/>
              <w:keepLines/>
            </w:pPr>
            <w:r w:rsidRPr="00D30F46">
              <w:t>1,8</w:t>
            </w:r>
          </w:p>
        </w:tc>
        <w:tc>
          <w:tcPr>
            <w:tcW w:w="629" w:type="dxa"/>
            <w:tcBorders>
              <w:top w:val="single" w:sz="18" w:space="0" w:color="auto"/>
              <w:left w:val="nil"/>
              <w:bottom w:val="nil"/>
              <w:right w:val="nil"/>
            </w:tcBorders>
            <w:shd w:val="clear" w:color="auto" w:fill="auto"/>
            <w:vAlign w:val="center"/>
          </w:tcPr>
          <w:p w14:paraId="6535922F" w14:textId="29DEF858" w:rsidR="0067606D" w:rsidRDefault="0067606D" w:rsidP="0067606D">
            <w:pPr>
              <w:pStyle w:val="TabellRader"/>
              <w:keepNext/>
              <w:keepLines/>
            </w:pPr>
            <w:r w:rsidRPr="00D30F46">
              <w:t>0,8</w:t>
            </w:r>
          </w:p>
        </w:tc>
        <w:tc>
          <w:tcPr>
            <w:tcW w:w="630" w:type="dxa"/>
            <w:tcBorders>
              <w:top w:val="single" w:sz="18" w:space="0" w:color="auto"/>
              <w:left w:val="nil"/>
              <w:bottom w:val="nil"/>
              <w:right w:val="nil"/>
            </w:tcBorders>
            <w:shd w:val="clear" w:color="auto" w:fill="auto"/>
            <w:vAlign w:val="center"/>
          </w:tcPr>
          <w:p w14:paraId="5335F49B" w14:textId="69EA0ACD" w:rsidR="0067606D" w:rsidRDefault="0067606D" w:rsidP="0067606D">
            <w:pPr>
              <w:pStyle w:val="TabellRader"/>
              <w:keepNext/>
              <w:keepLines/>
            </w:pPr>
            <w:r w:rsidRPr="00D30F46">
              <w:t>0,4</w:t>
            </w:r>
          </w:p>
        </w:tc>
      </w:tr>
      <w:tr w:rsidR="0067606D" w14:paraId="78079C84" w14:textId="77777777" w:rsidTr="0067606D">
        <w:tc>
          <w:tcPr>
            <w:tcW w:w="1866" w:type="dxa"/>
            <w:tcBorders>
              <w:top w:val="nil"/>
              <w:bottom w:val="nil"/>
              <w:right w:val="nil"/>
            </w:tcBorders>
            <w:tcMar>
              <w:left w:w="0" w:type="dxa"/>
              <w:right w:w="0" w:type="dxa"/>
            </w:tcMar>
            <w:vAlign w:val="bottom"/>
          </w:tcPr>
          <w:p w14:paraId="0C0D544B" w14:textId="5DE505BD" w:rsidR="0067606D" w:rsidRDefault="0067606D" w:rsidP="0067606D">
            <w:pPr>
              <w:pStyle w:val="TabellRader"/>
              <w:keepNext/>
              <w:keepLines/>
              <w:jc w:val="left"/>
            </w:pPr>
            <w:r w:rsidRPr="005E3AC2">
              <w:t>Kvinnor</w:t>
            </w:r>
          </w:p>
        </w:tc>
        <w:tc>
          <w:tcPr>
            <w:tcW w:w="629" w:type="dxa"/>
            <w:tcBorders>
              <w:top w:val="nil"/>
              <w:left w:val="nil"/>
              <w:bottom w:val="nil"/>
              <w:right w:val="nil"/>
            </w:tcBorders>
            <w:shd w:val="clear" w:color="auto" w:fill="auto"/>
            <w:vAlign w:val="center"/>
          </w:tcPr>
          <w:p w14:paraId="76678594" w14:textId="52AD5B93" w:rsidR="0067606D" w:rsidRDefault="0067606D" w:rsidP="0067606D">
            <w:pPr>
              <w:pStyle w:val="TabellRader"/>
              <w:keepNext/>
              <w:keepLines/>
            </w:pPr>
            <w:r w:rsidRPr="00D30F46">
              <w:t>1,9</w:t>
            </w:r>
          </w:p>
        </w:tc>
        <w:tc>
          <w:tcPr>
            <w:tcW w:w="629" w:type="dxa"/>
            <w:tcBorders>
              <w:top w:val="nil"/>
              <w:left w:val="nil"/>
              <w:bottom w:val="nil"/>
              <w:right w:val="nil"/>
            </w:tcBorders>
            <w:shd w:val="clear" w:color="auto" w:fill="auto"/>
            <w:vAlign w:val="center"/>
          </w:tcPr>
          <w:p w14:paraId="7C7C71C7" w14:textId="5F9EEEF7" w:rsidR="0067606D" w:rsidRDefault="0067606D" w:rsidP="0067606D">
            <w:pPr>
              <w:pStyle w:val="TabellRader"/>
              <w:keepNext/>
              <w:keepLines/>
            </w:pPr>
            <w:r w:rsidRPr="00D30F46">
              <w:t>1,7</w:t>
            </w:r>
          </w:p>
        </w:tc>
        <w:tc>
          <w:tcPr>
            <w:tcW w:w="629" w:type="dxa"/>
            <w:tcBorders>
              <w:top w:val="nil"/>
              <w:left w:val="nil"/>
              <w:bottom w:val="nil"/>
              <w:right w:val="nil"/>
            </w:tcBorders>
            <w:shd w:val="clear" w:color="auto" w:fill="auto"/>
            <w:vAlign w:val="center"/>
          </w:tcPr>
          <w:p w14:paraId="4D25D89A" w14:textId="61FC73D2" w:rsidR="0067606D" w:rsidRDefault="0067606D" w:rsidP="0067606D">
            <w:pPr>
              <w:pStyle w:val="TabellRader"/>
              <w:keepNext/>
              <w:keepLines/>
            </w:pPr>
            <w:r>
              <w:t>0,8</w:t>
            </w:r>
          </w:p>
        </w:tc>
        <w:tc>
          <w:tcPr>
            <w:tcW w:w="630" w:type="dxa"/>
            <w:tcBorders>
              <w:top w:val="nil"/>
              <w:left w:val="nil"/>
              <w:bottom w:val="nil"/>
              <w:right w:val="nil"/>
            </w:tcBorders>
            <w:shd w:val="clear" w:color="auto" w:fill="auto"/>
            <w:vAlign w:val="center"/>
          </w:tcPr>
          <w:p w14:paraId="3FF368C8" w14:textId="01936827" w:rsidR="0067606D" w:rsidRDefault="0067606D" w:rsidP="0067606D">
            <w:pPr>
              <w:pStyle w:val="TabellRader"/>
              <w:keepNext/>
              <w:keepLines/>
            </w:pPr>
            <w:r>
              <w:t>0,3</w:t>
            </w:r>
          </w:p>
        </w:tc>
      </w:tr>
      <w:tr w:rsidR="0067606D" w14:paraId="0BE46A31" w14:textId="77777777" w:rsidTr="0067606D">
        <w:tc>
          <w:tcPr>
            <w:tcW w:w="1866" w:type="dxa"/>
            <w:tcBorders>
              <w:top w:val="nil"/>
              <w:bottom w:val="single" w:sz="4" w:space="0" w:color="auto"/>
              <w:right w:val="nil"/>
            </w:tcBorders>
            <w:tcMar>
              <w:left w:w="0" w:type="dxa"/>
              <w:right w:w="0" w:type="dxa"/>
            </w:tcMar>
            <w:vAlign w:val="bottom"/>
          </w:tcPr>
          <w:p w14:paraId="570C6851" w14:textId="361A1614" w:rsidR="0067606D" w:rsidRDefault="0067606D" w:rsidP="0067606D">
            <w:pPr>
              <w:pStyle w:val="TabellRader"/>
              <w:keepNext/>
              <w:keepLines/>
              <w:jc w:val="left"/>
            </w:pPr>
            <w:r w:rsidRPr="005E3AC2">
              <w:t>Män</w:t>
            </w:r>
          </w:p>
        </w:tc>
        <w:tc>
          <w:tcPr>
            <w:tcW w:w="629" w:type="dxa"/>
            <w:tcBorders>
              <w:top w:val="nil"/>
              <w:left w:val="nil"/>
              <w:bottom w:val="single" w:sz="4" w:space="0" w:color="auto"/>
              <w:right w:val="nil"/>
            </w:tcBorders>
            <w:shd w:val="clear" w:color="auto" w:fill="auto"/>
            <w:vAlign w:val="center"/>
          </w:tcPr>
          <w:p w14:paraId="120AC8B7" w14:textId="1301095E" w:rsidR="0067606D" w:rsidRDefault="0067606D" w:rsidP="0067606D">
            <w:pPr>
              <w:pStyle w:val="TabellRader"/>
              <w:keepNext/>
              <w:keepLines/>
            </w:pPr>
            <w:r w:rsidRPr="00D30F46">
              <w:t>2,6</w:t>
            </w:r>
          </w:p>
        </w:tc>
        <w:tc>
          <w:tcPr>
            <w:tcW w:w="629" w:type="dxa"/>
            <w:tcBorders>
              <w:top w:val="nil"/>
              <w:left w:val="nil"/>
              <w:bottom w:val="single" w:sz="4" w:space="0" w:color="auto"/>
              <w:right w:val="nil"/>
            </w:tcBorders>
            <w:shd w:val="clear" w:color="auto" w:fill="auto"/>
            <w:vAlign w:val="center"/>
          </w:tcPr>
          <w:p w14:paraId="42C2CD6D" w14:textId="29D1160B" w:rsidR="0067606D" w:rsidRDefault="0067606D" w:rsidP="0067606D">
            <w:pPr>
              <w:pStyle w:val="TabellRader"/>
              <w:keepNext/>
              <w:keepLines/>
            </w:pPr>
            <w:r w:rsidRPr="00D30F46">
              <w:t>1,9</w:t>
            </w:r>
          </w:p>
        </w:tc>
        <w:tc>
          <w:tcPr>
            <w:tcW w:w="629" w:type="dxa"/>
            <w:tcBorders>
              <w:top w:val="nil"/>
              <w:left w:val="nil"/>
              <w:bottom w:val="single" w:sz="4" w:space="0" w:color="auto"/>
              <w:right w:val="nil"/>
            </w:tcBorders>
            <w:shd w:val="clear" w:color="auto" w:fill="auto"/>
            <w:vAlign w:val="center"/>
          </w:tcPr>
          <w:p w14:paraId="464FAA3C" w14:textId="163F1123" w:rsidR="0067606D" w:rsidRDefault="0067606D" w:rsidP="0067606D">
            <w:pPr>
              <w:pStyle w:val="TabellRader"/>
              <w:keepNext/>
              <w:keepLines/>
            </w:pPr>
            <w:r>
              <w:t>0,7</w:t>
            </w:r>
          </w:p>
        </w:tc>
        <w:tc>
          <w:tcPr>
            <w:tcW w:w="630" w:type="dxa"/>
            <w:tcBorders>
              <w:top w:val="nil"/>
              <w:left w:val="nil"/>
              <w:bottom w:val="single" w:sz="4" w:space="0" w:color="auto"/>
              <w:right w:val="nil"/>
            </w:tcBorders>
            <w:shd w:val="clear" w:color="auto" w:fill="auto"/>
            <w:vAlign w:val="center"/>
          </w:tcPr>
          <w:p w14:paraId="79429F41" w14:textId="238BA386" w:rsidR="0067606D" w:rsidRDefault="0067606D" w:rsidP="0067606D">
            <w:pPr>
              <w:pStyle w:val="TabellRader"/>
              <w:keepNext/>
              <w:keepLines/>
            </w:pPr>
            <w:r>
              <w:t>0,4</w:t>
            </w:r>
          </w:p>
        </w:tc>
      </w:tr>
      <w:tr w:rsidR="0067606D" w14:paraId="7A946ACE" w14:textId="77777777" w:rsidTr="0067606D">
        <w:tc>
          <w:tcPr>
            <w:tcW w:w="1866" w:type="dxa"/>
            <w:tcBorders>
              <w:top w:val="single" w:sz="4" w:space="0" w:color="auto"/>
              <w:bottom w:val="nil"/>
              <w:right w:val="nil"/>
            </w:tcBorders>
            <w:tcMar>
              <w:left w:w="0" w:type="dxa"/>
              <w:right w:w="0" w:type="dxa"/>
            </w:tcMar>
            <w:vAlign w:val="bottom"/>
          </w:tcPr>
          <w:p w14:paraId="54CA8ABA" w14:textId="21CDBEC1" w:rsidR="0067606D" w:rsidRDefault="0067606D" w:rsidP="0067606D">
            <w:pPr>
              <w:pStyle w:val="TabellRader"/>
              <w:keepNext/>
              <w:keepLines/>
              <w:jc w:val="left"/>
            </w:pPr>
            <w:r>
              <w:t>Sysselsättningsgrad</w:t>
            </w:r>
            <w:r w:rsidRPr="001D7D18">
              <w:rPr>
                <w:vertAlign w:val="superscript"/>
              </w:rPr>
              <w:t>1</w:t>
            </w:r>
          </w:p>
        </w:tc>
        <w:tc>
          <w:tcPr>
            <w:tcW w:w="629" w:type="dxa"/>
            <w:tcBorders>
              <w:top w:val="single" w:sz="4" w:space="0" w:color="auto"/>
              <w:left w:val="nil"/>
              <w:bottom w:val="nil"/>
              <w:right w:val="nil"/>
            </w:tcBorders>
            <w:shd w:val="clear" w:color="auto" w:fill="auto"/>
            <w:vAlign w:val="center"/>
          </w:tcPr>
          <w:p w14:paraId="7938F2DC" w14:textId="4F1288CC" w:rsidR="0067606D" w:rsidRDefault="0067606D" w:rsidP="0067606D">
            <w:pPr>
              <w:pStyle w:val="TabellRader"/>
              <w:keepNext/>
              <w:keepLines/>
            </w:pPr>
            <w:r w:rsidRPr="00D30F46">
              <w:t>67,8</w:t>
            </w:r>
          </w:p>
        </w:tc>
        <w:tc>
          <w:tcPr>
            <w:tcW w:w="629" w:type="dxa"/>
            <w:tcBorders>
              <w:top w:val="single" w:sz="4" w:space="0" w:color="auto"/>
              <w:left w:val="nil"/>
              <w:bottom w:val="nil"/>
              <w:right w:val="nil"/>
            </w:tcBorders>
            <w:shd w:val="clear" w:color="auto" w:fill="auto"/>
            <w:vAlign w:val="center"/>
          </w:tcPr>
          <w:p w14:paraId="18C9D457" w14:textId="1516E8DB" w:rsidR="0067606D" w:rsidRDefault="0067606D" w:rsidP="0067606D">
            <w:pPr>
              <w:pStyle w:val="TabellRader"/>
              <w:keepNext/>
              <w:keepLines/>
            </w:pPr>
            <w:r w:rsidRPr="00D30F46">
              <w:t>68,5</w:t>
            </w:r>
          </w:p>
        </w:tc>
        <w:tc>
          <w:tcPr>
            <w:tcW w:w="629" w:type="dxa"/>
            <w:tcBorders>
              <w:top w:val="single" w:sz="4" w:space="0" w:color="auto"/>
              <w:left w:val="nil"/>
              <w:bottom w:val="nil"/>
              <w:right w:val="nil"/>
            </w:tcBorders>
            <w:shd w:val="clear" w:color="auto" w:fill="auto"/>
            <w:vAlign w:val="center"/>
          </w:tcPr>
          <w:p w14:paraId="11E3CF2C" w14:textId="2AEFDEDE" w:rsidR="0067606D" w:rsidRDefault="0067606D" w:rsidP="0067606D">
            <w:pPr>
              <w:pStyle w:val="TabellRader"/>
              <w:keepNext/>
              <w:keepLines/>
            </w:pPr>
            <w:r w:rsidRPr="00D30F46">
              <w:t>68,6</w:t>
            </w:r>
          </w:p>
        </w:tc>
        <w:tc>
          <w:tcPr>
            <w:tcW w:w="630" w:type="dxa"/>
            <w:tcBorders>
              <w:top w:val="single" w:sz="4" w:space="0" w:color="auto"/>
              <w:left w:val="nil"/>
              <w:bottom w:val="nil"/>
              <w:right w:val="nil"/>
            </w:tcBorders>
            <w:shd w:val="clear" w:color="auto" w:fill="auto"/>
            <w:vAlign w:val="center"/>
          </w:tcPr>
          <w:p w14:paraId="6B8F7BFC" w14:textId="4F45C529" w:rsidR="0067606D" w:rsidRDefault="0067606D" w:rsidP="0067606D">
            <w:pPr>
              <w:pStyle w:val="TabellRader"/>
              <w:keepNext/>
              <w:keepLines/>
            </w:pPr>
            <w:r w:rsidRPr="00D30F46">
              <w:t>68,5</w:t>
            </w:r>
          </w:p>
        </w:tc>
      </w:tr>
      <w:tr w:rsidR="0067606D" w14:paraId="2A9561D7" w14:textId="77777777" w:rsidTr="0067606D">
        <w:tc>
          <w:tcPr>
            <w:tcW w:w="1866" w:type="dxa"/>
            <w:tcBorders>
              <w:top w:val="nil"/>
              <w:bottom w:val="nil"/>
              <w:right w:val="nil"/>
            </w:tcBorders>
            <w:tcMar>
              <w:left w:w="0" w:type="dxa"/>
              <w:right w:w="0" w:type="dxa"/>
            </w:tcMar>
            <w:vAlign w:val="bottom"/>
          </w:tcPr>
          <w:p w14:paraId="5A7D7929" w14:textId="7D0C399A" w:rsidR="0067606D" w:rsidRDefault="0067606D" w:rsidP="0067606D">
            <w:pPr>
              <w:pStyle w:val="TabellRader"/>
              <w:keepNext/>
              <w:keepLines/>
              <w:jc w:val="left"/>
            </w:pPr>
            <w:r w:rsidRPr="005E3AC2">
              <w:t>Kvinnor</w:t>
            </w:r>
            <w:r w:rsidRPr="005400FE">
              <w:rPr>
                <w:vertAlign w:val="superscript"/>
              </w:rPr>
              <w:t>1</w:t>
            </w:r>
          </w:p>
        </w:tc>
        <w:tc>
          <w:tcPr>
            <w:tcW w:w="629" w:type="dxa"/>
            <w:tcBorders>
              <w:top w:val="nil"/>
              <w:left w:val="nil"/>
              <w:bottom w:val="nil"/>
              <w:right w:val="nil"/>
            </w:tcBorders>
            <w:shd w:val="clear" w:color="auto" w:fill="auto"/>
            <w:vAlign w:val="center"/>
          </w:tcPr>
          <w:p w14:paraId="1A9E0485" w14:textId="42A99FEB" w:rsidR="0067606D" w:rsidRDefault="0067606D" w:rsidP="0067606D">
            <w:pPr>
              <w:pStyle w:val="TabellRader"/>
              <w:keepNext/>
              <w:keepLines/>
            </w:pPr>
            <w:r w:rsidRPr="00D30F46">
              <w:t>65,7</w:t>
            </w:r>
          </w:p>
        </w:tc>
        <w:tc>
          <w:tcPr>
            <w:tcW w:w="629" w:type="dxa"/>
            <w:tcBorders>
              <w:top w:val="nil"/>
              <w:left w:val="nil"/>
              <w:bottom w:val="nil"/>
              <w:right w:val="nil"/>
            </w:tcBorders>
            <w:shd w:val="clear" w:color="auto" w:fill="auto"/>
            <w:vAlign w:val="center"/>
          </w:tcPr>
          <w:p w14:paraId="3B202800" w14:textId="0068D50A" w:rsidR="0067606D" w:rsidRDefault="0067606D" w:rsidP="0067606D">
            <w:pPr>
              <w:pStyle w:val="TabellRader"/>
              <w:keepNext/>
              <w:keepLines/>
            </w:pPr>
            <w:r w:rsidRPr="00D30F46">
              <w:t>66,3</w:t>
            </w:r>
          </w:p>
        </w:tc>
        <w:tc>
          <w:tcPr>
            <w:tcW w:w="629" w:type="dxa"/>
            <w:tcBorders>
              <w:top w:val="nil"/>
              <w:left w:val="nil"/>
              <w:bottom w:val="nil"/>
              <w:right w:val="nil"/>
            </w:tcBorders>
            <w:shd w:val="clear" w:color="auto" w:fill="auto"/>
            <w:vAlign w:val="center"/>
          </w:tcPr>
          <w:p w14:paraId="5BAB5EFE" w14:textId="5797E350" w:rsidR="0067606D" w:rsidRDefault="0067606D" w:rsidP="0067606D">
            <w:pPr>
              <w:pStyle w:val="TabellRader"/>
              <w:keepNext/>
              <w:keepLines/>
            </w:pPr>
            <w:r>
              <w:t>66,5</w:t>
            </w:r>
          </w:p>
        </w:tc>
        <w:tc>
          <w:tcPr>
            <w:tcW w:w="630" w:type="dxa"/>
            <w:tcBorders>
              <w:top w:val="nil"/>
              <w:left w:val="nil"/>
              <w:bottom w:val="nil"/>
              <w:right w:val="nil"/>
            </w:tcBorders>
            <w:shd w:val="clear" w:color="auto" w:fill="auto"/>
            <w:vAlign w:val="center"/>
          </w:tcPr>
          <w:p w14:paraId="58680BB1" w14:textId="66928424" w:rsidR="0067606D" w:rsidRDefault="0067606D" w:rsidP="0067606D">
            <w:pPr>
              <w:pStyle w:val="TabellRader"/>
              <w:keepNext/>
              <w:keepLines/>
            </w:pPr>
            <w:r>
              <w:t>66,4</w:t>
            </w:r>
          </w:p>
        </w:tc>
      </w:tr>
      <w:tr w:rsidR="0067606D" w14:paraId="5D2ECEB4" w14:textId="77777777" w:rsidTr="0067606D">
        <w:tc>
          <w:tcPr>
            <w:tcW w:w="1866" w:type="dxa"/>
            <w:tcBorders>
              <w:top w:val="nil"/>
              <w:bottom w:val="single" w:sz="4" w:space="0" w:color="auto"/>
              <w:right w:val="nil"/>
            </w:tcBorders>
            <w:tcMar>
              <w:left w:w="0" w:type="dxa"/>
              <w:right w:w="0" w:type="dxa"/>
            </w:tcMar>
            <w:vAlign w:val="bottom"/>
          </w:tcPr>
          <w:p w14:paraId="29884C4F" w14:textId="3998C9E6" w:rsidR="0067606D" w:rsidRDefault="0067606D" w:rsidP="0067606D">
            <w:pPr>
              <w:pStyle w:val="TabellRader"/>
              <w:keepNext/>
              <w:keepLines/>
              <w:jc w:val="left"/>
            </w:pPr>
            <w:r w:rsidRPr="005E3AC2">
              <w:t>Män</w:t>
            </w:r>
            <w:r w:rsidRPr="005E3AC2">
              <w:rPr>
                <w:vertAlign w:val="superscript"/>
              </w:rPr>
              <w:t>1</w:t>
            </w:r>
          </w:p>
        </w:tc>
        <w:tc>
          <w:tcPr>
            <w:tcW w:w="629" w:type="dxa"/>
            <w:tcBorders>
              <w:top w:val="nil"/>
              <w:left w:val="nil"/>
              <w:bottom w:val="single" w:sz="4" w:space="0" w:color="auto"/>
              <w:right w:val="nil"/>
            </w:tcBorders>
            <w:shd w:val="clear" w:color="auto" w:fill="auto"/>
            <w:vAlign w:val="center"/>
          </w:tcPr>
          <w:p w14:paraId="6CE43BFA" w14:textId="52CD1145" w:rsidR="0067606D" w:rsidRDefault="0067606D" w:rsidP="0067606D">
            <w:pPr>
              <w:pStyle w:val="TabellRader"/>
              <w:keepNext/>
              <w:keepLines/>
            </w:pPr>
            <w:r w:rsidRPr="00D30F46">
              <w:t>69,9</w:t>
            </w:r>
          </w:p>
        </w:tc>
        <w:tc>
          <w:tcPr>
            <w:tcW w:w="629" w:type="dxa"/>
            <w:tcBorders>
              <w:top w:val="nil"/>
              <w:left w:val="nil"/>
              <w:bottom w:val="single" w:sz="4" w:space="0" w:color="auto"/>
              <w:right w:val="nil"/>
            </w:tcBorders>
            <w:shd w:val="clear" w:color="auto" w:fill="auto"/>
            <w:vAlign w:val="center"/>
          </w:tcPr>
          <w:p w14:paraId="0ADDD864" w14:textId="201C7104" w:rsidR="0067606D" w:rsidRDefault="0067606D" w:rsidP="0067606D">
            <w:pPr>
              <w:pStyle w:val="TabellRader"/>
              <w:keepNext/>
              <w:keepLines/>
            </w:pPr>
            <w:r w:rsidRPr="00D30F46">
              <w:t>70,7</w:t>
            </w:r>
          </w:p>
        </w:tc>
        <w:tc>
          <w:tcPr>
            <w:tcW w:w="629" w:type="dxa"/>
            <w:tcBorders>
              <w:top w:val="nil"/>
              <w:left w:val="nil"/>
              <w:bottom w:val="single" w:sz="4" w:space="0" w:color="auto"/>
              <w:right w:val="nil"/>
            </w:tcBorders>
            <w:shd w:val="clear" w:color="auto" w:fill="auto"/>
            <w:vAlign w:val="center"/>
          </w:tcPr>
          <w:p w14:paraId="7BC31D76" w14:textId="073D77CF" w:rsidR="0067606D" w:rsidRDefault="0067606D" w:rsidP="0067606D">
            <w:pPr>
              <w:pStyle w:val="TabellRader"/>
              <w:keepNext/>
              <w:keepLines/>
            </w:pPr>
            <w:r>
              <w:t>70,6</w:t>
            </w:r>
          </w:p>
        </w:tc>
        <w:tc>
          <w:tcPr>
            <w:tcW w:w="630" w:type="dxa"/>
            <w:tcBorders>
              <w:top w:val="nil"/>
              <w:left w:val="nil"/>
              <w:bottom w:val="single" w:sz="4" w:space="0" w:color="auto"/>
              <w:right w:val="nil"/>
            </w:tcBorders>
            <w:shd w:val="clear" w:color="auto" w:fill="auto"/>
            <w:vAlign w:val="center"/>
          </w:tcPr>
          <w:p w14:paraId="074E2D5C" w14:textId="26AB2281" w:rsidR="0067606D" w:rsidRDefault="0067606D" w:rsidP="0067606D">
            <w:pPr>
              <w:pStyle w:val="TabellRader"/>
              <w:keepNext/>
              <w:keepLines/>
            </w:pPr>
            <w:r>
              <w:t>70,6</w:t>
            </w:r>
          </w:p>
        </w:tc>
      </w:tr>
      <w:tr w:rsidR="0067606D" w14:paraId="1E587832" w14:textId="77777777" w:rsidTr="0067606D">
        <w:tc>
          <w:tcPr>
            <w:tcW w:w="1866" w:type="dxa"/>
            <w:tcBorders>
              <w:top w:val="single" w:sz="4" w:space="0" w:color="auto"/>
              <w:bottom w:val="nil"/>
              <w:right w:val="nil"/>
            </w:tcBorders>
            <w:tcMar>
              <w:left w:w="0" w:type="dxa"/>
              <w:right w:w="0" w:type="dxa"/>
            </w:tcMar>
            <w:vAlign w:val="bottom"/>
          </w:tcPr>
          <w:p w14:paraId="3FD73518" w14:textId="5B1E148F" w:rsidR="0067606D" w:rsidRDefault="0067606D" w:rsidP="0067606D">
            <w:pPr>
              <w:pStyle w:val="TabellRader"/>
              <w:keepNext/>
              <w:keepLines/>
              <w:jc w:val="left"/>
            </w:pPr>
            <w:r>
              <w:t>Arbetslöshet</w:t>
            </w:r>
            <w:r w:rsidRPr="001D7D18">
              <w:rPr>
                <w:vertAlign w:val="superscript"/>
              </w:rPr>
              <w:t>2</w:t>
            </w:r>
          </w:p>
        </w:tc>
        <w:tc>
          <w:tcPr>
            <w:tcW w:w="629" w:type="dxa"/>
            <w:tcBorders>
              <w:top w:val="single" w:sz="4" w:space="0" w:color="auto"/>
              <w:left w:val="nil"/>
              <w:bottom w:val="nil"/>
              <w:right w:val="nil"/>
            </w:tcBorders>
            <w:shd w:val="clear" w:color="auto" w:fill="auto"/>
            <w:vAlign w:val="center"/>
          </w:tcPr>
          <w:p w14:paraId="3E1CB834" w14:textId="2F5434D7" w:rsidR="0067606D" w:rsidRDefault="0067606D" w:rsidP="0067606D">
            <w:pPr>
              <w:pStyle w:val="TabellRader"/>
              <w:keepNext/>
              <w:keepLines/>
            </w:pPr>
            <w:r w:rsidRPr="00D30F46">
              <w:t>6,7</w:t>
            </w:r>
          </w:p>
        </w:tc>
        <w:tc>
          <w:tcPr>
            <w:tcW w:w="629" w:type="dxa"/>
            <w:tcBorders>
              <w:top w:val="single" w:sz="4" w:space="0" w:color="auto"/>
              <w:left w:val="nil"/>
              <w:bottom w:val="nil"/>
              <w:right w:val="nil"/>
            </w:tcBorders>
            <w:shd w:val="clear" w:color="auto" w:fill="auto"/>
            <w:vAlign w:val="center"/>
          </w:tcPr>
          <w:p w14:paraId="6ED37E9A" w14:textId="4C7BD846" w:rsidR="0067606D" w:rsidRDefault="0067606D" w:rsidP="0067606D">
            <w:pPr>
              <w:pStyle w:val="TabellRader"/>
              <w:keepNext/>
              <w:keepLines/>
            </w:pPr>
            <w:r w:rsidRPr="00D30F46">
              <w:t>6,3</w:t>
            </w:r>
          </w:p>
        </w:tc>
        <w:tc>
          <w:tcPr>
            <w:tcW w:w="629" w:type="dxa"/>
            <w:tcBorders>
              <w:top w:val="single" w:sz="4" w:space="0" w:color="auto"/>
              <w:left w:val="nil"/>
              <w:bottom w:val="nil"/>
              <w:right w:val="nil"/>
            </w:tcBorders>
            <w:shd w:val="clear" w:color="auto" w:fill="auto"/>
            <w:vAlign w:val="center"/>
          </w:tcPr>
          <w:p w14:paraId="42ACC05F" w14:textId="4624C9CD" w:rsidR="0067606D" w:rsidRDefault="0067606D" w:rsidP="0067606D">
            <w:pPr>
              <w:pStyle w:val="TabellRader"/>
              <w:keepNext/>
              <w:keepLines/>
            </w:pPr>
            <w:r w:rsidRPr="00D30F46">
              <w:t>6,3</w:t>
            </w:r>
          </w:p>
        </w:tc>
        <w:tc>
          <w:tcPr>
            <w:tcW w:w="630" w:type="dxa"/>
            <w:tcBorders>
              <w:top w:val="single" w:sz="4" w:space="0" w:color="auto"/>
              <w:left w:val="nil"/>
              <w:bottom w:val="nil"/>
              <w:right w:val="nil"/>
            </w:tcBorders>
            <w:shd w:val="clear" w:color="auto" w:fill="auto"/>
            <w:vAlign w:val="center"/>
          </w:tcPr>
          <w:p w14:paraId="785CE209" w14:textId="0C5E852F" w:rsidR="0067606D" w:rsidRDefault="0067606D" w:rsidP="0067606D">
            <w:pPr>
              <w:pStyle w:val="TabellRader"/>
              <w:keepNext/>
              <w:keepLines/>
            </w:pPr>
            <w:r w:rsidRPr="00D30F46">
              <w:t>6,4</w:t>
            </w:r>
          </w:p>
        </w:tc>
      </w:tr>
      <w:tr w:rsidR="0067606D" w14:paraId="450D6E9B" w14:textId="77777777" w:rsidTr="0067606D">
        <w:tc>
          <w:tcPr>
            <w:tcW w:w="1866" w:type="dxa"/>
            <w:tcBorders>
              <w:top w:val="nil"/>
              <w:bottom w:val="nil"/>
              <w:right w:val="nil"/>
            </w:tcBorders>
            <w:tcMar>
              <w:left w:w="0" w:type="dxa"/>
              <w:right w:w="0" w:type="dxa"/>
            </w:tcMar>
            <w:vAlign w:val="bottom"/>
          </w:tcPr>
          <w:p w14:paraId="4307D2A2" w14:textId="52710DB7" w:rsidR="0067606D" w:rsidRDefault="0067606D" w:rsidP="0067606D">
            <w:pPr>
              <w:pStyle w:val="TabellRader"/>
              <w:keepNext/>
              <w:keepLines/>
              <w:jc w:val="left"/>
            </w:pPr>
            <w:r w:rsidRPr="005E3AC2">
              <w:t>Kvinnor</w:t>
            </w:r>
            <w:r w:rsidRPr="00F04621">
              <w:rPr>
                <w:vertAlign w:val="superscript"/>
              </w:rPr>
              <w:t>2</w:t>
            </w:r>
          </w:p>
        </w:tc>
        <w:tc>
          <w:tcPr>
            <w:tcW w:w="629" w:type="dxa"/>
            <w:tcBorders>
              <w:top w:val="nil"/>
              <w:left w:val="nil"/>
              <w:bottom w:val="nil"/>
              <w:right w:val="nil"/>
            </w:tcBorders>
            <w:shd w:val="clear" w:color="auto" w:fill="auto"/>
            <w:vAlign w:val="center"/>
          </w:tcPr>
          <w:p w14:paraId="1E285ABC" w14:textId="21280909" w:rsidR="0067606D" w:rsidRDefault="0067606D" w:rsidP="0067606D">
            <w:pPr>
              <w:pStyle w:val="TabellRader"/>
              <w:keepNext/>
              <w:keepLines/>
            </w:pPr>
            <w:r w:rsidRPr="00D30F46">
              <w:t>6,4</w:t>
            </w:r>
          </w:p>
        </w:tc>
        <w:tc>
          <w:tcPr>
            <w:tcW w:w="629" w:type="dxa"/>
            <w:tcBorders>
              <w:top w:val="nil"/>
              <w:left w:val="nil"/>
              <w:bottom w:val="nil"/>
              <w:right w:val="nil"/>
            </w:tcBorders>
            <w:shd w:val="clear" w:color="auto" w:fill="auto"/>
            <w:vAlign w:val="center"/>
          </w:tcPr>
          <w:p w14:paraId="0D2D9586" w14:textId="17EF5126" w:rsidR="0067606D" w:rsidRDefault="0067606D" w:rsidP="0067606D">
            <w:pPr>
              <w:pStyle w:val="TabellRader"/>
              <w:keepNext/>
              <w:keepLines/>
            </w:pPr>
            <w:r w:rsidRPr="00D30F46">
              <w:t>6,3</w:t>
            </w:r>
          </w:p>
        </w:tc>
        <w:tc>
          <w:tcPr>
            <w:tcW w:w="629" w:type="dxa"/>
            <w:tcBorders>
              <w:top w:val="nil"/>
              <w:left w:val="nil"/>
              <w:bottom w:val="nil"/>
              <w:right w:val="nil"/>
            </w:tcBorders>
            <w:shd w:val="clear" w:color="auto" w:fill="auto"/>
            <w:vAlign w:val="center"/>
          </w:tcPr>
          <w:p w14:paraId="28CDE423" w14:textId="2B574DAB" w:rsidR="0067606D" w:rsidRDefault="0067606D" w:rsidP="0067606D">
            <w:pPr>
              <w:pStyle w:val="TabellRader"/>
              <w:keepNext/>
              <w:keepLines/>
            </w:pPr>
            <w:r>
              <w:t>6,3</w:t>
            </w:r>
          </w:p>
        </w:tc>
        <w:tc>
          <w:tcPr>
            <w:tcW w:w="630" w:type="dxa"/>
            <w:tcBorders>
              <w:top w:val="nil"/>
              <w:left w:val="nil"/>
              <w:bottom w:val="nil"/>
              <w:right w:val="nil"/>
            </w:tcBorders>
            <w:shd w:val="clear" w:color="auto" w:fill="auto"/>
            <w:vAlign w:val="center"/>
          </w:tcPr>
          <w:p w14:paraId="7DB5DDDD" w14:textId="3D3EDD38" w:rsidR="0067606D" w:rsidRDefault="0067606D" w:rsidP="0067606D">
            <w:pPr>
              <w:pStyle w:val="TabellRader"/>
              <w:keepNext/>
              <w:keepLines/>
            </w:pPr>
            <w:r>
              <w:t>6,3</w:t>
            </w:r>
          </w:p>
        </w:tc>
      </w:tr>
      <w:tr w:rsidR="0067606D" w14:paraId="7154C81C" w14:textId="77777777" w:rsidTr="0067606D">
        <w:tc>
          <w:tcPr>
            <w:tcW w:w="1866" w:type="dxa"/>
            <w:tcBorders>
              <w:top w:val="nil"/>
              <w:bottom w:val="single" w:sz="4" w:space="0" w:color="auto"/>
              <w:right w:val="nil"/>
            </w:tcBorders>
            <w:tcMar>
              <w:left w:w="0" w:type="dxa"/>
              <w:right w:w="0" w:type="dxa"/>
            </w:tcMar>
            <w:vAlign w:val="bottom"/>
          </w:tcPr>
          <w:p w14:paraId="504A33FA" w14:textId="05DAC9DB" w:rsidR="0067606D" w:rsidRDefault="0067606D" w:rsidP="0067606D">
            <w:pPr>
              <w:pStyle w:val="TabellRader"/>
              <w:keepNext/>
              <w:keepLines/>
              <w:jc w:val="left"/>
            </w:pPr>
            <w:r w:rsidRPr="005E3AC2">
              <w:t>Män</w:t>
            </w:r>
            <w:r w:rsidRPr="00F04621">
              <w:rPr>
                <w:vertAlign w:val="superscript"/>
              </w:rPr>
              <w:t>2</w:t>
            </w:r>
          </w:p>
        </w:tc>
        <w:tc>
          <w:tcPr>
            <w:tcW w:w="629" w:type="dxa"/>
            <w:tcBorders>
              <w:top w:val="nil"/>
              <w:left w:val="nil"/>
              <w:bottom w:val="single" w:sz="4" w:space="0" w:color="auto"/>
              <w:right w:val="nil"/>
            </w:tcBorders>
            <w:shd w:val="clear" w:color="auto" w:fill="auto"/>
            <w:vAlign w:val="center"/>
          </w:tcPr>
          <w:p w14:paraId="49B8D3B0" w14:textId="7FC18AB4" w:rsidR="0067606D" w:rsidRDefault="0067606D" w:rsidP="0067606D">
            <w:pPr>
              <w:pStyle w:val="TabellRader"/>
              <w:keepNext/>
              <w:keepLines/>
            </w:pPr>
            <w:r w:rsidRPr="00D30F46">
              <w:t>6,9</w:t>
            </w:r>
          </w:p>
        </w:tc>
        <w:tc>
          <w:tcPr>
            <w:tcW w:w="629" w:type="dxa"/>
            <w:tcBorders>
              <w:top w:val="nil"/>
              <w:left w:val="nil"/>
              <w:bottom w:val="single" w:sz="4" w:space="0" w:color="auto"/>
              <w:right w:val="nil"/>
            </w:tcBorders>
            <w:shd w:val="clear" w:color="auto" w:fill="auto"/>
            <w:vAlign w:val="center"/>
          </w:tcPr>
          <w:p w14:paraId="529DE6EB" w14:textId="3EF329AE" w:rsidR="0067606D" w:rsidRDefault="0067606D" w:rsidP="0067606D">
            <w:pPr>
              <w:pStyle w:val="TabellRader"/>
              <w:keepNext/>
              <w:keepLines/>
            </w:pPr>
            <w:r w:rsidRPr="00D30F46">
              <w:t>6,4</w:t>
            </w:r>
          </w:p>
        </w:tc>
        <w:tc>
          <w:tcPr>
            <w:tcW w:w="629" w:type="dxa"/>
            <w:tcBorders>
              <w:top w:val="nil"/>
              <w:left w:val="nil"/>
              <w:bottom w:val="single" w:sz="4" w:space="0" w:color="auto"/>
              <w:right w:val="nil"/>
            </w:tcBorders>
            <w:shd w:val="clear" w:color="auto" w:fill="auto"/>
            <w:vAlign w:val="center"/>
          </w:tcPr>
          <w:p w14:paraId="0EB0B95D" w14:textId="27896F15" w:rsidR="0067606D" w:rsidRDefault="0067606D" w:rsidP="0067606D">
            <w:pPr>
              <w:pStyle w:val="TabellRader"/>
              <w:keepNext/>
              <w:keepLines/>
            </w:pPr>
            <w:r>
              <w:t>6,4</w:t>
            </w:r>
          </w:p>
        </w:tc>
        <w:tc>
          <w:tcPr>
            <w:tcW w:w="630" w:type="dxa"/>
            <w:tcBorders>
              <w:top w:val="nil"/>
              <w:left w:val="nil"/>
              <w:bottom w:val="single" w:sz="4" w:space="0" w:color="auto"/>
              <w:right w:val="nil"/>
            </w:tcBorders>
            <w:shd w:val="clear" w:color="auto" w:fill="auto"/>
            <w:vAlign w:val="center"/>
          </w:tcPr>
          <w:p w14:paraId="2CC3DF28" w14:textId="4DE85488" w:rsidR="0067606D" w:rsidRDefault="0067606D" w:rsidP="0067606D">
            <w:pPr>
              <w:pStyle w:val="TabellRader"/>
              <w:keepNext/>
              <w:keepLines/>
            </w:pPr>
            <w:r>
              <w:t>6,5</w:t>
            </w:r>
          </w:p>
        </w:tc>
      </w:tr>
      <w:tr w:rsidR="0067606D" w14:paraId="3D794E8B" w14:textId="77777777" w:rsidTr="0067606D">
        <w:tc>
          <w:tcPr>
            <w:tcW w:w="1866" w:type="dxa"/>
            <w:tcBorders>
              <w:top w:val="single" w:sz="4" w:space="0" w:color="auto"/>
              <w:bottom w:val="nil"/>
              <w:right w:val="nil"/>
            </w:tcBorders>
            <w:tcMar>
              <w:left w:w="0" w:type="dxa"/>
              <w:right w:w="0" w:type="dxa"/>
            </w:tcMar>
            <w:vAlign w:val="bottom"/>
          </w:tcPr>
          <w:p w14:paraId="5C9A5772" w14:textId="043ECF79" w:rsidR="0067606D" w:rsidRDefault="0067606D" w:rsidP="0067606D">
            <w:pPr>
              <w:pStyle w:val="TabellRader"/>
              <w:keepNext/>
              <w:keepLines/>
              <w:jc w:val="left"/>
            </w:pPr>
            <w:r>
              <w:t>Arbetskraft</w:t>
            </w:r>
          </w:p>
        </w:tc>
        <w:tc>
          <w:tcPr>
            <w:tcW w:w="629" w:type="dxa"/>
            <w:tcBorders>
              <w:top w:val="single" w:sz="4" w:space="0" w:color="auto"/>
              <w:left w:val="nil"/>
              <w:bottom w:val="nil"/>
              <w:right w:val="nil"/>
            </w:tcBorders>
            <w:shd w:val="clear" w:color="auto" w:fill="auto"/>
            <w:vAlign w:val="center"/>
          </w:tcPr>
          <w:p w14:paraId="2819A77A" w14:textId="3714D595" w:rsidR="0067606D" w:rsidRDefault="0067606D" w:rsidP="0067606D">
            <w:pPr>
              <w:pStyle w:val="TabellRader"/>
              <w:keepNext/>
              <w:keepLines/>
            </w:pPr>
            <w:r w:rsidRPr="00D30F46">
              <w:t>2,0</w:t>
            </w:r>
          </w:p>
        </w:tc>
        <w:tc>
          <w:tcPr>
            <w:tcW w:w="629" w:type="dxa"/>
            <w:tcBorders>
              <w:top w:val="single" w:sz="4" w:space="0" w:color="auto"/>
              <w:left w:val="nil"/>
              <w:bottom w:val="nil"/>
              <w:right w:val="nil"/>
            </w:tcBorders>
            <w:shd w:val="clear" w:color="auto" w:fill="auto"/>
            <w:vAlign w:val="center"/>
          </w:tcPr>
          <w:p w14:paraId="7B3ABED8" w14:textId="3552775E" w:rsidR="0067606D" w:rsidRDefault="0067606D" w:rsidP="0067606D">
            <w:pPr>
              <w:pStyle w:val="TabellRader"/>
              <w:keepNext/>
              <w:keepLines/>
            </w:pPr>
            <w:r w:rsidRPr="00D30F46">
              <w:t>1,4</w:t>
            </w:r>
          </w:p>
        </w:tc>
        <w:tc>
          <w:tcPr>
            <w:tcW w:w="629" w:type="dxa"/>
            <w:tcBorders>
              <w:top w:val="single" w:sz="4" w:space="0" w:color="auto"/>
              <w:left w:val="nil"/>
              <w:bottom w:val="nil"/>
              <w:right w:val="nil"/>
            </w:tcBorders>
            <w:shd w:val="clear" w:color="auto" w:fill="auto"/>
            <w:vAlign w:val="center"/>
          </w:tcPr>
          <w:p w14:paraId="17B86845" w14:textId="37BA1A81" w:rsidR="0067606D" w:rsidRDefault="0067606D" w:rsidP="0067606D">
            <w:pPr>
              <w:pStyle w:val="TabellRader"/>
              <w:keepNext/>
              <w:keepLines/>
            </w:pPr>
            <w:r w:rsidRPr="00D30F46">
              <w:t>0,8</w:t>
            </w:r>
          </w:p>
        </w:tc>
        <w:tc>
          <w:tcPr>
            <w:tcW w:w="630" w:type="dxa"/>
            <w:tcBorders>
              <w:top w:val="single" w:sz="4" w:space="0" w:color="auto"/>
              <w:left w:val="nil"/>
              <w:bottom w:val="nil"/>
              <w:right w:val="nil"/>
            </w:tcBorders>
            <w:shd w:val="clear" w:color="auto" w:fill="auto"/>
            <w:vAlign w:val="center"/>
          </w:tcPr>
          <w:p w14:paraId="1884E607" w14:textId="79979A08" w:rsidR="0067606D" w:rsidRDefault="0067606D" w:rsidP="0067606D">
            <w:pPr>
              <w:pStyle w:val="TabellRader"/>
              <w:keepNext/>
              <w:keepLines/>
            </w:pPr>
            <w:r w:rsidRPr="00D30F46">
              <w:t>0,4</w:t>
            </w:r>
          </w:p>
        </w:tc>
      </w:tr>
      <w:tr w:rsidR="0067606D" w14:paraId="0C834194" w14:textId="77777777" w:rsidTr="0067606D">
        <w:tc>
          <w:tcPr>
            <w:tcW w:w="1866" w:type="dxa"/>
            <w:tcBorders>
              <w:top w:val="nil"/>
              <w:bottom w:val="nil"/>
              <w:right w:val="nil"/>
            </w:tcBorders>
            <w:tcMar>
              <w:left w:w="0" w:type="dxa"/>
              <w:right w:w="0" w:type="dxa"/>
            </w:tcMar>
            <w:vAlign w:val="bottom"/>
          </w:tcPr>
          <w:p w14:paraId="71C70695" w14:textId="3DE34394" w:rsidR="0067606D" w:rsidRDefault="0067606D" w:rsidP="0067606D">
            <w:pPr>
              <w:pStyle w:val="TabellRader"/>
              <w:keepNext/>
              <w:keepLines/>
              <w:jc w:val="left"/>
            </w:pPr>
            <w:r w:rsidRPr="005E3AC2">
              <w:t>Kvinnor</w:t>
            </w:r>
          </w:p>
        </w:tc>
        <w:tc>
          <w:tcPr>
            <w:tcW w:w="629" w:type="dxa"/>
            <w:tcBorders>
              <w:top w:val="nil"/>
              <w:left w:val="nil"/>
              <w:bottom w:val="nil"/>
              <w:right w:val="nil"/>
            </w:tcBorders>
            <w:shd w:val="clear" w:color="auto" w:fill="auto"/>
            <w:vAlign w:val="center"/>
          </w:tcPr>
          <w:p w14:paraId="7B546508" w14:textId="47FD1693" w:rsidR="0067606D" w:rsidRDefault="0067606D" w:rsidP="0067606D">
            <w:pPr>
              <w:pStyle w:val="TabellRader"/>
              <w:keepNext/>
              <w:keepLines/>
            </w:pPr>
            <w:r w:rsidRPr="00D30F46">
              <w:t>1,7</w:t>
            </w:r>
          </w:p>
        </w:tc>
        <w:tc>
          <w:tcPr>
            <w:tcW w:w="629" w:type="dxa"/>
            <w:tcBorders>
              <w:top w:val="nil"/>
              <w:left w:val="nil"/>
              <w:bottom w:val="nil"/>
              <w:right w:val="nil"/>
            </w:tcBorders>
            <w:shd w:val="clear" w:color="auto" w:fill="auto"/>
            <w:vAlign w:val="center"/>
          </w:tcPr>
          <w:p w14:paraId="6FB4DB1D" w14:textId="5357CE02" w:rsidR="0067606D" w:rsidRDefault="0067606D" w:rsidP="0067606D">
            <w:pPr>
              <w:pStyle w:val="TabellRader"/>
              <w:keepNext/>
              <w:keepLines/>
            </w:pPr>
            <w:r w:rsidRPr="00D30F46">
              <w:t>1,5</w:t>
            </w:r>
          </w:p>
        </w:tc>
        <w:tc>
          <w:tcPr>
            <w:tcW w:w="629" w:type="dxa"/>
            <w:tcBorders>
              <w:top w:val="nil"/>
              <w:left w:val="nil"/>
              <w:bottom w:val="nil"/>
              <w:right w:val="nil"/>
            </w:tcBorders>
            <w:shd w:val="clear" w:color="auto" w:fill="auto"/>
            <w:vAlign w:val="center"/>
          </w:tcPr>
          <w:p w14:paraId="0846E771" w14:textId="6CA5C323" w:rsidR="0067606D" w:rsidRDefault="0067606D" w:rsidP="0067606D">
            <w:pPr>
              <w:pStyle w:val="TabellRader"/>
              <w:keepNext/>
              <w:keepLines/>
            </w:pPr>
            <w:r>
              <w:t>0,9</w:t>
            </w:r>
          </w:p>
        </w:tc>
        <w:tc>
          <w:tcPr>
            <w:tcW w:w="630" w:type="dxa"/>
            <w:tcBorders>
              <w:top w:val="nil"/>
              <w:left w:val="nil"/>
              <w:bottom w:val="nil"/>
              <w:right w:val="nil"/>
            </w:tcBorders>
            <w:shd w:val="clear" w:color="auto" w:fill="auto"/>
            <w:vAlign w:val="center"/>
          </w:tcPr>
          <w:p w14:paraId="23298FED" w14:textId="0BF2F0BF" w:rsidR="0067606D" w:rsidRDefault="0067606D" w:rsidP="0067606D">
            <w:pPr>
              <w:pStyle w:val="TabellRader"/>
              <w:keepNext/>
              <w:keepLines/>
            </w:pPr>
            <w:r>
              <w:t>0,4</w:t>
            </w:r>
          </w:p>
        </w:tc>
      </w:tr>
      <w:tr w:rsidR="0067606D" w14:paraId="5380CFD6" w14:textId="77777777" w:rsidTr="0067606D">
        <w:tc>
          <w:tcPr>
            <w:tcW w:w="1866" w:type="dxa"/>
            <w:tcBorders>
              <w:top w:val="nil"/>
              <w:bottom w:val="single" w:sz="4" w:space="0" w:color="auto"/>
              <w:right w:val="nil"/>
            </w:tcBorders>
            <w:tcMar>
              <w:left w:w="0" w:type="dxa"/>
              <w:right w:w="0" w:type="dxa"/>
            </w:tcMar>
            <w:vAlign w:val="bottom"/>
          </w:tcPr>
          <w:p w14:paraId="22779360" w14:textId="4546F45D" w:rsidR="0067606D" w:rsidRDefault="0067606D" w:rsidP="0067606D">
            <w:pPr>
              <w:pStyle w:val="TabellRader"/>
              <w:keepNext/>
              <w:keepLines/>
              <w:jc w:val="left"/>
            </w:pPr>
            <w:r w:rsidRPr="005E3AC2">
              <w:t>Män</w:t>
            </w:r>
          </w:p>
        </w:tc>
        <w:tc>
          <w:tcPr>
            <w:tcW w:w="629" w:type="dxa"/>
            <w:tcBorders>
              <w:top w:val="nil"/>
              <w:left w:val="nil"/>
              <w:bottom w:val="single" w:sz="4" w:space="0" w:color="auto"/>
              <w:right w:val="nil"/>
            </w:tcBorders>
            <w:shd w:val="clear" w:color="auto" w:fill="auto"/>
            <w:vAlign w:val="center"/>
          </w:tcPr>
          <w:p w14:paraId="605D7DB9" w14:textId="0ED6F92E" w:rsidR="0067606D" w:rsidRDefault="0067606D" w:rsidP="0067606D">
            <w:pPr>
              <w:pStyle w:val="TabellRader"/>
              <w:keepNext/>
              <w:keepLines/>
            </w:pPr>
            <w:r w:rsidRPr="00D30F46">
              <w:t>2,2</w:t>
            </w:r>
          </w:p>
        </w:tc>
        <w:tc>
          <w:tcPr>
            <w:tcW w:w="629" w:type="dxa"/>
            <w:tcBorders>
              <w:top w:val="nil"/>
              <w:left w:val="nil"/>
              <w:bottom w:val="single" w:sz="4" w:space="0" w:color="auto"/>
              <w:right w:val="nil"/>
            </w:tcBorders>
            <w:shd w:val="clear" w:color="auto" w:fill="auto"/>
            <w:vAlign w:val="center"/>
          </w:tcPr>
          <w:p w14:paraId="7DAD16B8" w14:textId="68220372" w:rsidR="0067606D" w:rsidRDefault="0067606D" w:rsidP="0067606D">
            <w:pPr>
              <w:pStyle w:val="TabellRader"/>
              <w:keepNext/>
              <w:keepLines/>
            </w:pPr>
            <w:r w:rsidRPr="00D30F46">
              <w:t>1,3</w:t>
            </w:r>
          </w:p>
        </w:tc>
        <w:tc>
          <w:tcPr>
            <w:tcW w:w="629" w:type="dxa"/>
            <w:tcBorders>
              <w:top w:val="nil"/>
              <w:left w:val="nil"/>
              <w:bottom w:val="single" w:sz="4" w:space="0" w:color="auto"/>
              <w:right w:val="nil"/>
            </w:tcBorders>
            <w:shd w:val="clear" w:color="auto" w:fill="auto"/>
            <w:vAlign w:val="center"/>
          </w:tcPr>
          <w:p w14:paraId="744D7BFD" w14:textId="2F6BE7E1" w:rsidR="0067606D" w:rsidRDefault="0067606D" w:rsidP="0067606D">
            <w:pPr>
              <w:pStyle w:val="TabellRader"/>
              <w:keepNext/>
              <w:keepLines/>
            </w:pPr>
            <w:r>
              <w:t>0,8</w:t>
            </w:r>
          </w:p>
        </w:tc>
        <w:tc>
          <w:tcPr>
            <w:tcW w:w="630" w:type="dxa"/>
            <w:tcBorders>
              <w:top w:val="nil"/>
              <w:left w:val="nil"/>
              <w:bottom w:val="single" w:sz="4" w:space="0" w:color="auto"/>
              <w:right w:val="nil"/>
            </w:tcBorders>
            <w:shd w:val="clear" w:color="auto" w:fill="auto"/>
            <w:vAlign w:val="center"/>
          </w:tcPr>
          <w:p w14:paraId="5B9A8F85" w14:textId="1CAB1408" w:rsidR="0067606D" w:rsidRDefault="0067606D" w:rsidP="0067606D">
            <w:pPr>
              <w:pStyle w:val="TabellRader"/>
              <w:keepNext/>
              <w:keepLines/>
            </w:pPr>
            <w:r>
              <w:t>0,5</w:t>
            </w:r>
          </w:p>
        </w:tc>
      </w:tr>
      <w:tr w:rsidR="0067606D" w14:paraId="399CF9EF" w14:textId="77777777" w:rsidTr="0067606D">
        <w:tc>
          <w:tcPr>
            <w:tcW w:w="1866" w:type="dxa"/>
            <w:tcBorders>
              <w:top w:val="single" w:sz="4" w:space="0" w:color="auto"/>
              <w:bottom w:val="nil"/>
              <w:right w:val="nil"/>
            </w:tcBorders>
            <w:tcMar>
              <w:left w:w="0" w:type="dxa"/>
              <w:right w:w="0" w:type="dxa"/>
            </w:tcMar>
            <w:vAlign w:val="bottom"/>
          </w:tcPr>
          <w:p w14:paraId="0FB21B83" w14:textId="69E548BF" w:rsidR="0067606D" w:rsidRDefault="0067606D" w:rsidP="0067606D">
            <w:pPr>
              <w:pStyle w:val="TabellRader"/>
              <w:keepNext/>
              <w:keepLines/>
              <w:jc w:val="left"/>
            </w:pPr>
            <w:r>
              <w:t>Arbetskraftsdeltagande</w:t>
            </w:r>
            <w:r w:rsidRPr="001D7D18">
              <w:rPr>
                <w:vertAlign w:val="superscript"/>
              </w:rPr>
              <w:t>1</w:t>
            </w:r>
          </w:p>
        </w:tc>
        <w:tc>
          <w:tcPr>
            <w:tcW w:w="629" w:type="dxa"/>
            <w:tcBorders>
              <w:top w:val="single" w:sz="4" w:space="0" w:color="auto"/>
              <w:left w:val="nil"/>
              <w:bottom w:val="nil"/>
              <w:right w:val="nil"/>
            </w:tcBorders>
            <w:shd w:val="clear" w:color="auto" w:fill="auto"/>
            <w:vAlign w:val="center"/>
          </w:tcPr>
          <w:p w14:paraId="3ED6311A" w14:textId="6AF44340" w:rsidR="0067606D" w:rsidRDefault="0067606D" w:rsidP="0067606D">
            <w:pPr>
              <w:pStyle w:val="TabellRader"/>
              <w:keepNext/>
              <w:keepLines/>
            </w:pPr>
            <w:r w:rsidRPr="00D30F46">
              <w:t>72,7</w:t>
            </w:r>
          </w:p>
        </w:tc>
        <w:tc>
          <w:tcPr>
            <w:tcW w:w="629" w:type="dxa"/>
            <w:tcBorders>
              <w:top w:val="single" w:sz="4" w:space="0" w:color="auto"/>
              <w:left w:val="nil"/>
              <w:bottom w:val="nil"/>
              <w:right w:val="nil"/>
            </w:tcBorders>
            <w:shd w:val="clear" w:color="auto" w:fill="auto"/>
            <w:vAlign w:val="center"/>
          </w:tcPr>
          <w:p w14:paraId="3A269B58" w14:textId="37C4E4CA" w:rsidR="0067606D" w:rsidRDefault="0067606D" w:rsidP="0067606D">
            <w:pPr>
              <w:pStyle w:val="TabellRader"/>
              <w:keepNext/>
              <w:keepLines/>
            </w:pPr>
            <w:r w:rsidRPr="00D30F46">
              <w:t>73,1</w:t>
            </w:r>
          </w:p>
        </w:tc>
        <w:tc>
          <w:tcPr>
            <w:tcW w:w="629" w:type="dxa"/>
            <w:tcBorders>
              <w:top w:val="single" w:sz="4" w:space="0" w:color="auto"/>
              <w:left w:val="nil"/>
              <w:bottom w:val="nil"/>
              <w:right w:val="nil"/>
            </w:tcBorders>
            <w:shd w:val="clear" w:color="auto" w:fill="auto"/>
            <w:vAlign w:val="center"/>
          </w:tcPr>
          <w:p w14:paraId="76226432" w14:textId="1789DAA6" w:rsidR="0067606D" w:rsidRDefault="0067606D" w:rsidP="0067606D">
            <w:pPr>
              <w:pStyle w:val="TabellRader"/>
              <w:keepNext/>
              <w:keepLines/>
            </w:pPr>
            <w:r w:rsidRPr="00D30F46">
              <w:t>73,3</w:t>
            </w:r>
          </w:p>
        </w:tc>
        <w:tc>
          <w:tcPr>
            <w:tcW w:w="630" w:type="dxa"/>
            <w:tcBorders>
              <w:top w:val="single" w:sz="4" w:space="0" w:color="auto"/>
              <w:left w:val="nil"/>
              <w:bottom w:val="nil"/>
              <w:right w:val="nil"/>
            </w:tcBorders>
            <w:shd w:val="clear" w:color="auto" w:fill="auto"/>
            <w:vAlign w:val="center"/>
          </w:tcPr>
          <w:p w14:paraId="206ABB37" w14:textId="1E95CDCD" w:rsidR="0067606D" w:rsidRDefault="0067606D" w:rsidP="0067606D">
            <w:pPr>
              <w:pStyle w:val="TabellRader"/>
              <w:keepNext/>
              <w:keepLines/>
            </w:pPr>
            <w:r w:rsidRPr="00D30F46">
              <w:t>73,2</w:t>
            </w:r>
          </w:p>
        </w:tc>
      </w:tr>
      <w:tr w:rsidR="0067606D" w14:paraId="12DC3831" w14:textId="77777777" w:rsidTr="0067606D">
        <w:tc>
          <w:tcPr>
            <w:tcW w:w="1866" w:type="dxa"/>
            <w:tcBorders>
              <w:top w:val="nil"/>
              <w:bottom w:val="nil"/>
              <w:right w:val="nil"/>
            </w:tcBorders>
            <w:tcMar>
              <w:left w:w="0" w:type="dxa"/>
              <w:right w:w="0" w:type="dxa"/>
            </w:tcMar>
            <w:vAlign w:val="bottom"/>
          </w:tcPr>
          <w:p w14:paraId="562D0E34" w14:textId="64DC1A2B" w:rsidR="0067606D" w:rsidRDefault="0067606D" w:rsidP="0067606D">
            <w:pPr>
              <w:pStyle w:val="TabellRader"/>
              <w:keepNext/>
              <w:keepLines/>
              <w:jc w:val="left"/>
            </w:pPr>
            <w:r w:rsidRPr="005E3AC2">
              <w:t>Kvinnor</w:t>
            </w:r>
            <w:r w:rsidRPr="00F04621">
              <w:rPr>
                <w:vertAlign w:val="superscript"/>
              </w:rPr>
              <w:t>1</w:t>
            </w:r>
          </w:p>
        </w:tc>
        <w:tc>
          <w:tcPr>
            <w:tcW w:w="629" w:type="dxa"/>
            <w:tcBorders>
              <w:top w:val="nil"/>
              <w:left w:val="nil"/>
              <w:bottom w:val="nil"/>
              <w:right w:val="nil"/>
            </w:tcBorders>
            <w:shd w:val="clear" w:color="auto" w:fill="auto"/>
            <w:vAlign w:val="center"/>
          </w:tcPr>
          <w:p w14:paraId="1986CC91" w14:textId="7404ED7D" w:rsidR="0067606D" w:rsidRDefault="0067606D" w:rsidP="0067606D">
            <w:pPr>
              <w:pStyle w:val="TabellRader"/>
              <w:keepNext/>
              <w:keepLines/>
            </w:pPr>
            <w:r w:rsidRPr="00D30F46">
              <w:t>70,2</w:t>
            </w:r>
          </w:p>
        </w:tc>
        <w:tc>
          <w:tcPr>
            <w:tcW w:w="629" w:type="dxa"/>
            <w:tcBorders>
              <w:top w:val="nil"/>
              <w:left w:val="nil"/>
              <w:bottom w:val="nil"/>
              <w:right w:val="nil"/>
            </w:tcBorders>
            <w:shd w:val="clear" w:color="auto" w:fill="auto"/>
            <w:vAlign w:val="center"/>
          </w:tcPr>
          <w:p w14:paraId="63628AD3" w14:textId="7C17C134" w:rsidR="0067606D" w:rsidRDefault="0067606D" w:rsidP="0067606D">
            <w:pPr>
              <w:pStyle w:val="TabellRader"/>
              <w:keepNext/>
              <w:keepLines/>
            </w:pPr>
            <w:r w:rsidRPr="00D30F46">
              <w:t>70,7</w:t>
            </w:r>
          </w:p>
        </w:tc>
        <w:tc>
          <w:tcPr>
            <w:tcW w:w="629" w:type="dxa"/>
            <w:tcBorders>
              <w:top w:val="nil"/>
              <w:left w:val="nil"/>
              <w:bottom w:val="nil"/>
              <w:right w:val="nil"/>
            </w:tcBorders>
            <w:shd w:val="clear" w:color="auto" w:fill="auto"/>
            <w:vAlign w:val="center"/>
          </w:tcPr>
          <w:p w14:paraId="5674AAAD" w14:textId="7800B58C" w:rsidR="0067606D" w:rsidRDefault="0067606D" w:rsidP="0067606D">
            <w:pPr>
              <w:pStyle w:val="TabellRader"/>
              <w:keepNext/>
              <w:keepLines/>
            </w:pPr>
            <w:r>
              <w:t>71,0</w:t>
            </w:r>
          </w:p>
        </w:tc>
        <w:tc>
          <w:tcPr>
            <w:tcW w:w="630" w:type="dxa"/>
            <w:tcBorders>
              <w:top w:val="nil"/>
              <w:left w:val="nil"/>
              <w:bottom w:val="nil"/>
              <w:right w:val="nil"/>
            </w:tcBorders>
            <w:shd w:val="clear" w:color="auto" w:fill="auto"/>
            <w:vAlign w:val="center"/>
          </w:tcPr>
          <w:p w14:paraId="54C48983" w14:textId="5532072D" w:rsidR="0067606D" w:rsidRDefault="0067606D" w:rsidP="0067606D">
            <w:pPr>
              <w:pStyle w:val="TabellRader"/>
              <w:keepNext/>
              <w:keepLines/>
            </w:pPr>
            <w:r>
              <w:t>70,9</w:t>
            </w:r>
          </w:p>
        </w:tc>
      </w:tr>
      <w:tr w:rsidR="0067606D" w14:paraId="35EA2200" w14:textId="77777777" w:rsidTr="0067606D">
        <w:tc>
          <w:tcPr>
            <w:tcW w:w="1866" w:type="dxa"/>
            <w:tcBorders>
              <w:top w:val="nil"/>
              <w:bottom w:val="single" w:sz="4" w:space="0" w:color="auto"/>
              <w:right w:val="nil"/>
            </w:tcBorders>
            <w:tcMar>
              <w:left w:w="0" w:type="dxa"/>
              <w:right w:w="0" w:type="dxa"/>
            </w:tcMar>
            <w:vAlign w:val="bottom"/>
          </w:tcPr>
          <w:p w14:paraId="25645BDC" w14:textId="368B6B6E" w:rsidR="0067606D" w:rsidRDefault="0067606D" w:rsidP="0067606D">
            <w:pPr>
              <w:pStyle w:val="TabellRader"/>
              <w:keepNext/>
              <w:keepLines/>
              <w:jc w:val="left"/>
            </w:pPr>
            <w:r w:rsidRPr="005E3AC2">
              <w:t>Män</w:t>
            </w:r>
            <w:r w:rsidRPr="00F04621">
              <w:rPr>
                <w:vertAlign w:val="superscript"/>
              </w:rPr>
              <w:t>1</w:t>
            </w:r>
          </w:p>
        </w:tc>
        <w:tc>
          <w:tcPr>
            <w:tcW w:w="629" w:type="dxa"/>
            <w:tcBorders>
              <w:top w:val="nil"/>
              <w:left w:val="nil"/>
              <w:bottom w:val="single" w:sz="4" w:space="0" w:color="auto"/>
              <w:right w:val="nil"/>
            </w:tcBorders>
            <w:shd w:val="clear" w:color="auto" w:fill="auto"/>
            <w:vAlign w:val="center"/>
          </w:tcPr>
          <w:p w14:paraId="1624D945" w14:textId="23F3C606" w:rsidR="0067606D" w:rsidRDefault="0067606D" w:rsidP="0067606D">
            <w:pPr>
              <w:pStyle w:val="TabellRader"/>
              <w:keepNext/>
              <w:keepLines/>
            </w:pPr>
            <w:r w:rsidRPr="00D30F46">
              <w:t>75,1</w:t>
            </w:r>
          </w:p>
        </w:tc>
        <w:tc>
          <w:tcPr>
            <w:tcW w:w="629" w:type="dxa"/>
            <w:tcBorders>
              <w:top w:val="nil"/>
              <w:left w:val="nil"/>
              <w:bottom w:val="single" w:sz="4" w:space="0" w:color="auto"/>
              <w:right w:val="nil"/>
            </w:tcBorders>
            <w:shd w:val="clear" w:color="auto" w:fill="auto"/>
            <w:vAlign w:val="center"/>
          </w:tcPr>
          <w:p w14:paraId="1EAFF772" w14:textId="5A009358" w:rsidR="0067606D" w:rsidRDefault="0067606D" w:rsidP="0067606D">
            <w:pPr>
              <w:pStyle w:val="TabellRader"/>
              <w:keepNext/>
              <w:keepLines/>
            </w:pPr>
            <w:r w:rsidRPr="00D30F46">
              <w:t>75,5</w:t>
            </w:r>
          </w:p>
        </w:tc>
        <w:tc>
          <w:tcPr>
            <w:tcW w:w="629" w:type="dxa"/>
            <w:tcBorders>
              <w:top w:val="nil"/>
              <w:left w:val="nil"/>
              <w:bottom w:val="single" w:sz="4" w:space="0" w:color="auto"/>
              <w:right w:val="nil"/>
            </w:tcBorders>
            <w:shd w:val="clear" w:color="auto" w:fill="auto"/>
            <w:vAlign w:val="center"/>
          </w:tcPr>
          <w:p w14:paraId="5FB49FE9" w14:textId="6637D3B7" w:rsidR="0067606D" w:rsidRDefault="0067606D" w:rsidP="0067606D">
            <w:pPr>
              <w:pStyle w:val="TabellRader"/>
              <w:keepNext/>
              <w:keepLines/>
            </w:pPr>
            <w:r>
              <w:t>75,5</w:t>
            </w:r>
          </w:p>
        </w:tc>
        <w:tc>
          <w:tcPr>
            <w:tcW w:w="630" w:type="dxa"/>
            <w:tcBorders>
              <w:top w:val="nil"/>
              <w:left w:val="nil"/>
              <w:bottom w:val="single" w:sz="4" w:space="0" w:color="auto"/>
              <w:right w:val="nil"/>
            </w:tcBorders>
            <w:shd w:val="clear" w:color="auto" w:fill="auto"/>
            <w:vAlign w:val="center"/>
          </w:tcPr>
          <w:p w14:paraId="2F67A322" w14:textId="7C392C58" w:rsidR="0067606D" w:rsidRDefault="0067606D" w:rsidP="0067606D">
            <w:pPr>
              <w:pStyle w:val="TabellRader"/>
              <w:keepNext/>
              <w:keepLines/>
            </w:pPr>
            <w:r>
              <w:t>75,4</w:t>
            </w:r>
          </w:p>
        </w:tc>
      </w:tr>
      <w:tr w:rsidR="0067606D" w14:paraId="7F221F67" w14:textId="77777777" w:rsidTr="0067606D">
        <w:tc>
          <w:tcPr>
            <w:tcW w:w="1866" w:type="dxa"/>
            <w:tcBorders>
              <w:top w:val="single" w:sz="4" w:space="0" w:color="auto"/>
              <w:bottom w:val="nil"/>
              <w:right w:val="nil"/>
            </w:tcBorders>
            <w:tcMar>
              <w:left w:w="0" w:type="dxa"/>
              <w:right w:w="0" w:type="dxa"/>
            </w:tcMar>
            <w:vAlign w:val="bottom"/>
          </w:tcPr>
          <w:p w14:paraId="72271AE3" w14:textId="30225BC1" w:rsidR="0067606D" w:rsidRDefault="0067606D" w:rsidP="0067606D">
            <w:pPr>
              <w:pStyle w:val="TabellRader"/>
              <w:keepNext/>
              <w:keepLines/>
              <w:jc w:val="left"/>
            </w:pPr>
            <w:r>
              <w:t>Befolkning</w:t>
            </w:r>
          </w:p>
        </w:tc>
        <w:tc>
          <w:tcPr>
            <w:tcW w:w="629" w:type="dxa"/>
            <w:tcBorders>
              <w:top w:val="single" w:sz="4" w:space="0" w:color="auto"/>
              <w:left w:val="nil"/>
              <w:bottom w:val="nil"/>
              <w:right w:val="nil"/>
            </w:tcBorders>
            <w:shd w:val="clear" w:color="auto" w:fill="auto"/>
            <w:vAlign w:val="center"/>
          </w:tcPr>
          <w:p w14:paraId="613F5BD7" w14:textId="34240184" w:rsidR="0067606D" w:rsidRDefault="0067606D" w:rsidP="0067606D">
            <w:pPr>
              <w:pStyle w:val="TabellRader"/>
              <w:keepNext/>
              <w:keepLines/>
            </w:pPr>
            <w:r w:rsidRPr="00D30F46">
              <w:t>1,1</w:t>
            </w:r>
          </w:p>
        </w:tc>
        <w:tc>
          <w:tcPr>
            <w:tcW w:w="629" w:type="dxa"/>
            <w:tcBorders>
              <w:top w:val="single" w:sz="4" w:space="0" w:color="auto"/>
              <w:left w:val="nil"/>
              <w:bottom w:val="nil"/>
              <w:right w:val="nil"/>
            </w:tcBorders>
            <w:shd w:val="clear" w:color="auto" w:fill="auto"/>
            <w:vAlign w:val="center"/>
          </w:tcPr>
          <w:p w14:paraId="56B33E2A" w14:textId="645AE46A" w:rsidR="0067606D" w:rsidRDefault="0067606D" w:rsidP="0067606D">
            <w:pPr>
              <w:pStyle w:val="TabellRader"/>
              <w:keepNext/>
              <w:keepLines/>
            </w:pPr>
            <w:r w:rsidRPr="00D30F46">
              <w:t>0,8</w:t>
            </w:r>
          </w:p>
        </w:tc>
        <w:tc>
          <w:tcPr>
            <w:tcW w:w="629" w:type="dxa"/>
            <w:tcBorders>
              <w:top w:val="single" w:sz="4" w:space="0" w:color="auto"/>
              <w:left w:val="nil"/>
              <w:bottom w:val="nil"/>
              <w:right w:val="nil"/>
            </w:tcBorders>
            <w:shd w:val="clear" w:color="auto" w:fill="auto"/>
            <w:vAlign w:val="center"/>
          </w:tcPr>
          <w:p w14:paraId="3564C326" w14:textId="0DF9B0F2" w:rsidR="0067606D" w:rsidRDefault="0067606D" w:rsidP="0067606D">
            <w:pPr>
              <w:pStyle w:val="TabellRader"/>
              <w:keepNext/>
              <w:keepLines/>
            </w:pPr>
            <w:r w:rsidRPr="00D30F46">
              <w:t>0,6</w:t>
            </w:r>
          </w:p>
        </w:tc>
        <w:tc>
          <w:tcPr>
            <w:tcW w:w="630" w:type="dxa"/>
            <w:tcBorders>
              <w:top w:val="single" w:sz="4" w:space="0" w:color="auto"/>
              <w:left w:val="nil"/>
              <w:bottom w:val="nil"/>
              <w:right w:val="nil"/>
            </w:tcBorders>
            <w:shd w:val="clear" w:color="auto" w:fill="auto"/>
            <w:vAlign w:val="center"/>
          </w:tcPr>
          <w:p w14:paraId="759F663D" w14:textId="3F05DFBF" w:rsidR="0067606D" w:rsidRDefault="0067606D" w:rsidP="0067606D">
            <w:pPr>
              <w:pStyle w:val="TabellRader"/>
              <w:keepNext/>
              <w:keepLines/>
            </w:pPr>
            <w:r w:rsidRPr="00D30F46">
              <w:t>0,5</w:t>
            </w:r>
          </w:p>
        </w:tc>
      </w:tr>
      <w:tr w:rsidR="0067606D" w14:paraId="19521070" w14:textId="77777777" w:rsidTr="0067606D">
        <w:tc>
          <w:tcPr>
            <w:tcW w:w="1866" w:type="dxa"/>
            <w:tcBorders>
              <w:top w:val="nil"/>
              <w:bottom w:val="nil"/>
              <w:right w:val="nil"/>
            </w:tcBorders>
            <w:tcMar>
              <w:left w:w="0" w:type="dxa"/>
              <w:right w:w="0" w:type="dxa"/>
            </w:tcMar>
            <w:vAlign w:val="bottom"/>
          </w:tcPr>
          <w:p w14:paraId="5B1BAC53" w14:textId="40034362" w:rsidR="0067606D" w:rsidRDefault="0067606D" w:rsidP="0067606D">
            <w:pPr>
              <w:pStyle w:val="TabellRader"/>
              <w:keepNext/>
              <w:keepLines/>
              <w:jc w:val="left"/>
            </w:pPr>
            <w:r w:rsidRPr="005E3AC2">
              <w:t>Kvinnor</w:t>
            </w:r>
          </w:p>
        </w:tc>
        <w:tc>
          <w:tcPr>
            <w:tcW w:w="629" w:type="dxa"/>
            <w:tcBorders>
              <w:top w:val="nil"/>
              <w:left w:val="nil"/>
              <w:bottom w:val="nil"/>
              <w:right w:val="nil"/>
            </w:tcBorders>
            <w:shd w:val="clear" w:color="auto" w:fill="auto"/>
            <w:vAlign w:val="center"/>
          </w:tcPr>
          <w:p w14:paraId="4FAEDA5F" w14:textId="5F658631" w:rsidR="0067606D" w:rsidRDefault="0067606D" w:rsidP="0067606D">
            <w:pPr>
              <w:pStyle w:val="TabellRader"/>
              <w:keepNext/>
              <w:keepLines/>
            </w:pPr>
            <w:r w:rsidRPr="00D30F46">
              <w:t>0,9</w:t>
            </w:r>
          </w:p>
        </w:tc>
        <w:tc>
          <w:tcPr>
            <w:tcW w:w="629" w:type="dxa"/>
            <w:tcBorders>
              <w:top w:val="nil"/>
              <w:left w:val="nil"/>
              <w:bottom w:val="nil"/>
              <w:right w:val="nil"/>
            </w:tcBorders>
            <w:shd w:val="clear" w:color="auto" w:fill="auto"/>
            <w:vAlign w:val="center"/>
          </w:tcPr>
          <w:p w14:paraId="01FC4FC6" w14:textId="54D9DD8A" w:rsidR="0067606D" w:rsidRDefault="0067606D" w:rsidP="0067606D">
            <w:pPr>
              <w:pStyle w:val="TabellRader"/>
              <w:keepNext/>
              <w:keepLines/>
            </w:pPr>
            <w:r w:rsidRPr="00D30F46">
              <w:t>0,7</w:t>
            </w:r>
          </w:p>
        </w:tc>
        <w:tc>
          <w:tcPr>
            <w:tcW w:w="629" w:type="dxa"/>
            <w:tcBorders>
              <w:top w:val="nil"/>
              <w:left w:val="nil"/>
              <w:bottom w:val="nil"/>
              <w:right w:val="nil"/>
            </w:tcBorders>
            <w:shd w:val="clear" w:color="auto" w:fill="auto"/>
            <w:vAlign w:val="center"/>
          </w:tcPr>
          <w:p w14:paraId="478D0990" w14:textId="3E8D120E" w:rsidR="0067606D" w:rsidRDefault="0067606D" w:rsidP="0067606D">
            <w:pPr>
              <w:pStyle w:val="TabellRader"/>
              <w:keepNext/>
              <w:keepLines/>
            </w:pPr>
            <w:r>
              <w:t>0,6</w:t>
            </w:r>
          </w:p>
        </w:tc>
        <w:tc>
          <w:tcPr>
            <w:tcW w:w="630" w:type="dxa"/>
            <w:tcBorders>
              <w:top w:val="nil"/>
              <w:left w:val="nil"/>
              <w:bottom w:val="nil"/>
              <w:right w:val="nil"/>
            </w:tcBorders>
            <w:shd w:val="clear" w:color="auto" w:fill="auto"/>
            <w:vAlign w:val="center"/>
          </w:tcPr>
          <w:p w14:paraId="08B4C0B8" w14:textId="77EC9F9B" w:rsidR="0067606D" w:rsidRDefault="0067606D" w:rsidP="0067606D">
            <w:pPr>
              <w:pStyle w:val="TabellRader"/>
              <w:keepNext/>
              <w:keepLines/>
            </w:pPr>
            <w:r>
              <w:t>0,4</w:t>
            </w:r>
          </w:p>
        </w:tc>
      </w:tr>
      <w:tr w:rsidR="0067606D" w:rsidRPr="009044A4" w14:paraId="6D33173C" w14:textId="77777777" w:rsidTr="0067606D">
        <w:trPr>
          <w:cnfStyle w:val="010000000000" w:firstRow="0" w:lastRow="1" w:firstColumn="0" w:lastColumn="0" w:oddVBand="0" w:evenVBand="0" w:oddHBand="0" w:evenHBand="0" w:firstRowFirstColumn="0" w:firstRowLastColumn="0" w:lastRowFirstColumn="0" w:lastRowLastColumn="0"/>
        </w:trPr>
        <w:tc>
          <w:tcPr>
            <w:tcW w:w="1866" w:type="dxa"/>
            <w:tcBorders>
              <w:top w:val="nil"/>
            </w:tcBorders>
            <w:tcMar>
              <w:left w:w="0" w:type="dxa"/>
              <w:right w:w="0" w:type="dxa"/>
            </w:tcMar>
            <w:vAlign w:val="bottom"/>
          </w:tcPr>
          <w:p w14:paraId="0684405F" w14:textId="469E8FCB" w:rsidR="0067606D" w:rsidRPr="00E2117B" w:rsidRDefault="0067606D" w:rsidP="0067606D">
            <w:pPr>
              <w:pStyle w:val="TabellSlutsumma"/>
              <w:keepNext/>
              <w:keepLines/>
              <w:jc w:val="left"/>
            </w:pPr>
            <w:r w:rsidRPr="00E2117B">
              <w:t>Män</w:t>
            </w:r>
          </w:p>
        </w:tc>
        <w:tc>
          <w:tcPr>
            <w:tcW w:w="629" w:type="dxa"/>
            <w:tcBorders>
              <w:top w:val="nil"/>
            </w:tcBorders>
            <w:shd w:val="clear" w:color="auto" w:fill="auto"/>
            <w:vAlign w:val="center"/>
          </w:tcPr>
          <w:p w14:paraId="1AA635AF" w14:textId="5CF9F420" w:rsidR="0067606D" w:rsidRPr="00523FA5" w:rsidRDefault="0067606D" w:rsidP="0067606D">
            <w:pPr>
              <w:pStyle w:val="TabellRader"/>
              <w:keepNext/>
              <w:keepLines/>
              <w:rPr>
                <w:b w:val="0"/>
              </w:rPr>
            </w:pPr>
            <w:r w:rsidRPr="00523FA5">
              <w:rPr>
                <w:b w:val="0"/>
              </w:rPr>
              <w:t>1,2</w:t>
            </w:r>
          </w:p>
        </w:tc>
        <w:tc>
          <w:tcPr>
            <w:tcW w:w="629" w:type="dxa"/>
            <w:tcBorders>
              <w:top w:val="nil"/>
            </w:tcBorders>
            <w:shd w:val="clear" w:color="auto" w:fill="auto"/>
            <w:vAlign w:val="center"/>
          </w:tcPr>
          <w:p w14:paraId="756644C0" w14:textId="7C175141" w:rsidR="0067606D" w:rsidRPr="00523FA5" w:rsidRDefault="0067606D" w:rsidP="0067606D">
            <w:pPr>
              <w:pStyle w:val="TabellRader"/>
              <w:keepNext/>
              <w:keepLines/>
              <w:rPr>
                <w:b w:val="0"/>
              </w:rPr>
            </w:pPr>
            <w:r w:rsidRPr="00523FA5">
              <w:rPr>
                <w:b w:val="0"/>
              </w:rPr>
              <w:t>0,8</w:t>
            </w:r>
          </w:p>
        </w:tc>
        <w:tc>
          <w:tcPr>
            <w:tcW w:w="629" w:type="dxa"/>
            <w:tcBorders>
              <w:top w:val="nil"/>
            </w:tcBorders>
            <w:shd w:val="clear" w:color="auto" w:fill="auto"/>
            <w:vAlign w:val="center"/>
          </w:tcPr>
          <w:p w14:paraId="6F687335" w14:textId="53E028CF" w:rsidR="0067606D" w:rsidRPr="00523FA5" w:rsidRDefault="0067606D" w:rsidP="0067606D">
            <w:pPr>
              <w:pStyle w:val="TabellRader"/>
              <w:keepNext/>
              <w:keepLines/>
              <w:rPr>
                <w:b w:val="0"/>
              </w:rPr>
            </w:pPr>
            <w:r>
              <w:rPr>
                <w:b w:val="0"/>
              </w:rPr>
              <w:t>0,7</w:t>
            </w:r>
          </w:p>
        </w:tc>
        <w:tc>
          <w:tcPr>
            <w:tcW w:w="630" w:type="dxa"/>
            <w:tcBorders>
              <w:top w:val="nil"/>
            </w:tcBorders>
            <w:shd w:val="clear" w:color="auto" w:fill="auto"/>
            <w:vAlign w:val="center"/>
          </w:tcPr>
          <w:p w14:paraId="1518A308" w14:textId="34A4E5E7" w:rsidR="0067606D" w:rsidRPr="00523FA5" w:rsidRDefault="0067606D" w:rsidP="0067606D">
            <w:pPr>
              <w:pStyle w:val="TabellRader"/>
              <w:keepNext/>
              <w:keepLines/>
              <w:rPr>
                <w:b w:val="0"/>
              </w:rPr>
            </w:pPr>
            <w:r>
              <w:rPr>
                <w:b w:val="0"/>
              </w:rPr>
              <w:t>0,5</w:t>
            </w:r>
          </w:p>
        </w:tc>
      </w:tr>
    </w:tbl>
    <w:p w14:paraId="73695D1A" w14:textId="4C5F76E8" w:rsidR="0067606D" w:rsidRDefault="0067606D" w:rsidP="0067606D">
      <w:pPr>
        <w:pStyle w:val="TabellFotnot"/>
      </w:pPr>
      <w:r>
        <w:t xml:space="preserve">Anm.: Avser åldersgruppen 15–74 år. </w:t>
      </w:r>
      <w:r w:rsidRPr="002C0918">
        <w:t>Prognosen är baserad på de regelverk för skatter och transfereringssystem och de anslagsnivåer som har beslutats av riksdagen och som har föreslagits eller aviserats av regeringen</w:t>
      </w:r>
      <w:r>
        <w:t>.</w:t>
      </w:r>
    </w:p>
    <w:p w14:paraId="2C25B6D1" w14:textId="77777777" w:rsidR="0067606D" w:rsidRDefault="0067606D" w:rsidP="0067606D">
      <w:pPr>
        <w:pStyle w:val="TabellFotnot"/>
      </w:pPr>
      <w:r w:rsidRPr="00EB01A5">
        <w:rPr>
          <w:vertAlign w:val="superscript"/>
        </w:rPr>
        <w:t>1</w:t>
      </w:r>
      <w:r>
        <w:t xml:space="preserve"> Procent av befolkningen 15–74 år i respektive grupp.</w:t>
      </w:r>
    </w:p>
    <w:p w14:paraId="3DE339E1" w14:textId="77777777" w:rsidR="0067606D" w:rsidRDefault="0067606D" w:rsidP="0067606D">
      <w:pPr>
        <w:pStyle w:val="TabellFotnot"/>
      </w:pPr>
      <w:r w:rsidRPr="00EB01A5">
        <w:rPr>
          <w:vertAlign w:val="superscript"/>
        </w:rPr>
        <w:t>2</w:t>
      </w:r>
      <w:r>
        <w:t xml:space="preserve"> Procent av arbetskraften 15–74 år i respektive grupp.</w:t>
      </w:r>
    </w:p>
    <w:p w14:paraId="4620A0AD" w14:textId="25F04F3C" w:rsidR="0067606D" w:rsidRPr="007A7CEC" w:rsidRDefault="0067606D" w:rsidP="0067606D">
      <w:pPr>
        <w:pStyle w:val="TabellFotnot"/>
      </w:pPr>
      <w:r>
        <w:t>Källor: Statistiska centralbyrån och egna beräkningar.</w:t>
      </w:r>
    </w:p>
    <w:p w14:paraId="4CD6B3E5" w14:textId="1C692884" w:rsidR="0067606D" w:rsidRDefault="0067606D" w:rsidP="0067606D">
      <w:pPr>
        <w:pStyle w:val="Rubrik4utannumrering"/>
      </w:pPr>
      <w:r>
        <w:t>Resursutnyttjandet dämpas framöver</w:t>
      </w:r>
    </w:p>
    <w:p w14:paraId="3DF36E77" w14:textId="5BD00646" w:rsidR="0067606D" w:rsidRDefault="0067606D" w:rsidP="0067606D">
      <w:pPr>
        <w:pStyle w:val="Brdtext"/>
      </w:pPr>
      <w:r>
        <w:t xml:space="preserve">Regeringen bedömer att resursutnyttjandet i svensk ekonomi i nuläget är högre än normalt, om än något lägre än 2018. Det bekräftas av olika sammanfattande mått över resursutnyttjandet publicerade av Konjunkturinstitutet och Riks-banken (se </w:t>
      </w:r>
      <w:r>
        <w:fldChar w:fldCharType="begin"/>
      </w:r>
      <w:r>
        <w:instrText xml:space="preserve"> REF  _Ref15767173 \* Lower \h </w:instrText>
      </w:r>
      <w:r>
        <w:fldChar w:fldCharType="separate"/>
      </w:r>
      <w:r w:rsidR="00757DA4">
        <w:t xml:space="preserve">diagram </w:t>
      </w:r>
      <w:r w:rsidR="00757DA4">
        <w:rPr>
          <w:bCs/>
          <w:noProof/>
        </w:rPr>
        <w:t>4</w:t>
      </w:r>
      <w:r w:rsidR="00757DA4">
        <w:rPr>
          <w:noProof/>
        </w:rPr>
        <w:t>.7</w:t>
      </w:r>
      <w:r>
        <w:fldChar w:fldCharType="end"/>
      </w:r>
      <w:r>
        <w:t xml:space="preserve">). </w:t>
      </w:r>
    </w:p>
    <w:p w14:paraId="6482072E" w14:textId="04713F4F" w:rsidR="0067606D" w:rsidRDefault="0067606D" w:rsidP="0067606D">
      <w:pPr>
        <w:pStyle w:val="Brdtextmedindrag"/>
      </w:pPr>
      <w:r>
        <w:t>I takt med att efterfrågan på arbetskraft och rekryteringsbehoven dämpas bedöms resursut</w:t>
      </w:r>
      <w:r>
        <w:softHyphen/>
        <w:t xml:space="preserve">nyttjandet gradvis gå mot ett balanserat konjunkturläge. Det återspeglas i att BNP-gapet, dvs. den procentuella skillnaden mellan faktisk och potentiell BNP, minskar 2019 och 2020. </w:t>
      </w:r>
    </w:p>
    <w:p w14:paraId="0E2F5130" w14:textId="77777777" w:rsidR="0067606D" w:rsidRDefault="0067606D" w:rsidP="0067606D">
      <w:pPr>
        <w:pStyle w:val="Brdtext"/>
      </w:pPr>
    </w:p>
    <w:p w14:paraId="3C6C0A8D" w14:textId="3FBE5951" w:rsidR="0067606D" w:rsidRDefault="0067606D" w:rsidP="0067606D">
      <w:pPr>
        <w:pStyle w:val="DiagramRubrik"/>
      </w:pPr>
      <w:bookmarkStart w:id="88" w:name="_Ref15767173"/>
      <w:bookmarkStart w:id="89" w:name="_Toc19290711"/>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4</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7</w:t>
      </w:r>
      <w:r>
        <w:rPr>
          <w:noProof/>
        </w:rPr>
        <w:fldChar w:fldCharType="end"/>
      </w:r>
      <w:bookmarkEnd w:id="88"/>
      <w:r>
        <w:rPr>
          <w:noProof/>
        </w:rPr>
        <w:tab/>
      </w:r>
      <w:r>
        <w:t>Resursutnyttjandeindikatorer</w:t>
      </w:r>
      <w:bookmarkEnd w:id="89"/>
    </w:p>
    <w:p w14:paraId="17DDAA67" w14:textId="6E519C14" w:rsidR="0067606D" w:rsidRDefault="0067606D" w:rsidP="0067606D">
      <w:pPr>
        <w:pStyle w:val="DiagramUnderrubrik"/>
      </w:pPr>
      <w:r>
        <w:t>Standardavvikelser</w:t>
      </w:r>
    </w:p>
    <w:p w14:paraId="5BAF4EF9" w14:textId="5F4E89C5" w:rsidR="0067606D" w:rsidRDefault="0067606D" w:rsidP="0067606D">
      <w:pPr>
        <w:pStyle w:val="Brdtext"/>
        <w:spacing w:line="260" w:lineRule="atLeast"/>
      </w:pPr>
      <w:r>
        <w:rPr>
          <w:noProof/>
        </w:rPr>
        <w:drawing>
          <wp:inline distT="0" distB="0" distL="0" distR="0" wp14:anchorId="38A304A3" wp14:editId="2FFA257E">
            <wp:extent cx="2753995" cy="2044065"/>
            <wp:effectExtent l="0" t="0" r="0" b="0"/>
            <wp:docPr id="19" name="Diagram 5">
              <a:extLst xmlns:a="http://schemas.openxmlformats.org/drawingml/2006/main">
                <a:ext uri="{FF2B5EF4-FFF2-40B4-BE49-F238E27FC236}">
                  <a16:creationId xmlns:a16="http://schemas.microsoft.com/office/drawing/2014/main" id="{00000000-0008-0000-0200-000004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2"/>
              </a:graphicData>
            </a:graphic>
          </wp:inline>
        </w:drawing>
      </w:r>
    </w:p>
    <w:p w14:paraId="54DBF379" w14:textId="21A79518" w:rsidR="0067606D" w:rsidRDefault="0067606D" w:rsidP="0067606D">
      <w:pPr>
        <w:pStyle w:val="DiagramFotnot"/>
      </w:pPr>
      <w:r>
        <w:t>Anm.: RU-indikatorerna är statistiska mått på resursutnyttjandet. De är normaliserade så att medelvärdet är 0 och standardavvikelsen är 1.</w:t>
      </w:r>
    </w:p>
    <w:p w14:paraId="6F759101" w14:textId="0EF91B1D" w:rsidR="0067606D" w:rsidRDefault="0067606D" w:rsidP="0067606D">
      <w:pPr>
        <w:pStyle w:val="DiagramFotnot"/>
      </w:pPr>
      <w:r>
        <w:t>Källor: Konjunkturinstitutet och Riksbanken.</w:t>
      </w:r>
    </w:p>
    <w:p w14:paraId="1DFB6002" w14:textId="77777777" w:rsidR="0067606D" w:rsidRPr="00583727" w:rsidRDefault="0067606D" w:rsidP="0067606D">
      <w:pPr>
        <w:pStyle w:val="Rubrik4utannumrering"/>
      </w:pPr>
      <w:r>
        <w:t>Måttlig löneökningstakt</w:t>
      </w:r>
    </w:p>
    <w:p w14:paraId="4CD8E77A" w14:textId="2499421B" w:rsidR="0067606D" w:rsidRDefault="0067606D" w:rsidP="0067606D">
      <w:pPr>
        <w:pStyle w:val="Brdtext"/>
      </w:pPr>
      <w:r>
        <w:t xml:space="preserve">Enligt de preliminära utfallen från konjunktur-lönestatistiken var löneutvecklingen fortsatt dämpad det första halvåret 2019. </w:t>
      </w:r>
    </w:p>
    <w:p w14:paraId="1D149C2D" w14:textId="7CF0E53F" w:rsidR="0067606D" w:rsidRDefault="0067606D" w:rsidP="0067606D">
      <w:pPr>
        <w:pStyle w:val="Brdtextmedindrag"/>
      </w:pPr>
      <w:r>
        <w:t>Det ansträngda resursutnyttjandet på arbets</w:t>
      </w:r>
      <w:r>
        <w:softHyphen/>
        <w:t>marknaden väntas, med viss fördröjning, leda till att löneökningarna blir något högre framöver. Även</w:t>
      </w:r>
      <w:r w:rsidDel="000C5459">
        <w:t xml:space="preserve"> </w:t>
      </w:r>
      <w:r>
        <w:t xml:space="preserve">en tilltagande produktivitetstillväxt stöder detta. Löneökningarna väntas dock bli lägre än den genomsnittliga ökningstakten sedan det första industriavtalet slöts 1997. </w:t>
      </w:r>
    </w:p>
    <w:p w14:paraId="3AB83760" w14:textId="264E452B" w:rsidR="0067606D" w:rsidRDefault="0067606D" w:rsidP="0067606D">
      <w:pPr>
        <w:pStyle w:val="Brdtextmedindrag"/>
      </w:pPr>
      <w:r>
        <w:t>Även reallönen, dvs. den nominella lönen enligt konjunkturlönestatistiken korrigerad för kon</w:t>
      </w:r>
      <w:r>
        <w:softHyphen/>
        <w:t xml:space="preserve">sumentprisindex (KPI), väntas växa i måttlig takt 2019 och 2020. </w:t>
      </w:r>
    </w:p>
    <w:p w14:paraId="48312D39" w14:textId="614CA6ED" w:rsidR="0067606D" w:rsidRDefault="0067606D" w:rsidP="0067606D">
      <w:pPr>
        <w:pStyle w:val="Rubrik4utannumrering"/>
      </w:pPr>
      <w:r>
        <w:t>Fortsatt måttlig inflation</w:t>
      </w:r>
    </w:p>
    <w:p w14:paraId="21A0CB43" w14:textId="3DD9C157" w:rsidR="0067606D" w:rsidRDefault="0067606D" w:rsidP="0067606D">
      <w:pPr>
        <w:pStyle w:val="Brdtext"/>
      </w:pPr>
      <w:r>
        <w:t xml:space="preserve">Under det första halvåret 2019 uppgick KPIF-inflationen, </w:t>
      </w:r>
      <w:bookmarkStart w:id="90" w:name="_Hlk16066894"/>
      <w:r>
        <w:t>dvs. inflationen mätt med KPI med fast bostadsränta</w:t>
      </w:r>
      <w:bookmarkEnd w:id="90"/>
      <w:r>
        <w:t>, till omkring 2 procent, vilket betyder att inflationen var i linje med Riksbankens inflationsmål. En viktig anledning till denna utveckling är att energipriserna ökade i snabb takt. Underliggande inflation, mätt med t.ex. KPIF exklusive energi, var under samma period lägre.</w:t>
      </w:r>
    </w:p>
    <w:p w14:paraId="30A27DDE" w14:textId="2B553623" w:rsidR="0067606D" w:rsidRDefault="0067606D" w:rsidP="0067606D">
      <w:pPr>
        <w:pStyle w:val="Brdtextmedindrag"/>
      </w:pPr>
      <w:bookmarkStart w:id="91" w:name="_Hlk16081855"/>
      <w:r>
        <w:t>Ett högre resursutnyttjande än normalt i Sverige talar för att inflationen stiger de kom</w:t>
      </w:r>
      <w:r>
        <w:softHyphen/>
        <w:t xml:space="preserve">mande åren. </w:t>
      </w:r>
      <w:bookmarkEnd w:id="91"/>
      <w:r>
        <w:t>Samtidigt finns det ett antal faktorer som förväntas verka återhållande på inflationen 2019 och 2020. Företagens inflations</w:t>
      </w:r>
      <w:r>
        <w:softHyphen/>
        <w:t xml:space="preserve">förväntningar är enligt Konjunkturbarometern </w:t>
      </w:r>
      <w:r>
        <w:lastRenderedPageBreak/>
        <w:t xml:space="preserve">låga och löneutvecklingen väntas bli fortsatt dämpad jämfört med tidigare perioder av ansträngt resursutnyttjande. Dessutom indikerar terminspriser på råolja och el att energiprisernas direkta bidrag till KPIF-inflationen blir betydligt mindre framöver än de senaste åren. </w:t>
      </w:r>
    </w:p>
    <w:p w14:paraId="315A7A36" w14:textId="15875F1A" w:rsidR="0067606D" w:rsidRPr="00583727" w:rsidRDefault="0067606D" w:rsidP="0067606D">
      <w:pPr>
        <w:pStyle w:val="Brdtextmedindrag"/>
      </w:pPr>
      <w:r>
        <w:t xml:space="preserve">Sammantaget förväntas KPIF-inflationen understiga 2 procent 2019 och 2020 (se </w:t>
      </w:r>
      <w:r w:rsidR="00E70900">
        <w:br/>
      </w:r>
      <w:r>
        <w:fldChar w:fldCharType="begin"/>
      </w:r>
      <w:r>
        <w:instrText xml:space="preserve"> REF  _Ref16248527 \* Lower \h </w:instrText>
      </w:r>
      <w:r>
        <w:fldChar w:fldCharType="separate"/>
      </w:r>
      <w:r w:rsidR="00757DA4">
        <w:t xml:space="preserve">tabell </w:t>
      </w:r>
      <w:r w:rsidR="00757DA4">
        <w:rPr>
          <w:bCs/>
          <w:noProof/>
        </w:rPr>
        <w:t>4</w:t>
      </w:r>
      <w:r w:rsidR="00757DA4">
        <w:t>.</w:t>
      </w:r>
      <w:r w:rsidR="00757DA4">
        <w:rPr>
          <w:noProof/>
        </w:rPr>
        <w:t>1</w:t>
      </w:r>
      <w:r>
        <w:fldChar w:fldCharType="end"/>
      </w:r>
      <w:r>
        <w:t>). KPI-inflationen, som inkluderar effekten av ändrade bostadsräntor, förväntas också understiga 2 procent 2019 och 2020.</w:t>
      </w:r>
    </w:p>
    <w:p w14:paraId="385FD5C5" w14:textId="06D9D6B4" w:rsidR="0067606D" w:rsidRDefault="0067606D" w:rsidP="0067606D">
      <w:pPr>
        <w:pStyle w:val="Rubrik4utannumrering"/>
      </w:pPr>
      <w:r>
        <w:t>Fortsatt låga räntor</w:t>
      </w:r>
    </w:p>
    <w:p w14:paraId="2BECD354" w14:textId="5F2D4C6C" w:rsidR="0067606D" w:rsidRDefault="0067606D" w:rsidP="0067606D">
      <w:pPr>
        <w:pStyle w:val="Brdtextmedindrag"/>
        <w:ind w:firstLine="0"/>
      </w:pPr>
      <w:r>
        <w:t>Osäkerheten kring handelsrelationen mellan USA och framför allt Kina har bidragit till oro på de finansiella marknaderna under våren och sommaren 2019. Aktiemarknaderna har präglats av denna osäkerhet och kursrörelserna har på många håll varit stora. Den ökade osäkerheten, i kombination med förväntningar om lägre inflation och lägre framtida styrräntor än tidigare, har bidragit till att också de längre räntorna i omvärlden sjunkit. I juli 2019 sänkte den amerikanska centralbanken räntan och den europeiska centralbanken signalerade att penningpolitiken kan komma att bli mer expansiv framöver.</w:t>
      </w:r>
      <w:r w:rsidDel="00517E3C">
        <w:t xml:space="preserve"> </w:t>
      </w:r>
      <w:r>
        <w:t xml:space="preserve">Riksbanken höll reporäntan och prognosen oförändrad i juli 2019. Även i Sverige har dock ränteförväntningarna sjunkit och marknadsaktörer förväntar sig inte längre att Riksbanken höjer räntan inom de närmaste två åren. Reporäntan bedöms därför inte höjas 2019 eller 2020 i prognosen. Det lägre internationella ränteläget tar sig även uttryck i låga räntor på statsobligationer (se </w:t>
      </w:r>
      <w:r>
        <w:fldChar w:fldCharType="begin"/>
      </w:r>
      <w:r>
        <w:instrText xml:space="preserve"> REF  _Ref16248527 \* Lower \h </w:instrText>
      </w:r>
      <w:r>
        <w:fldChar w:fldCharType="separate"/>
      </w:r>
      <w:r w:rsidR="00757DA4">
        <w:t xml:space="preserve">tabell </w:t>
      </w:r>
      <w:r w:rsidR="00757DA4">
        <w:rPr>
          <w:bCs/>
          <w:noProof/>
        </w:rPr>
        <w:t>4</w:t>
      </w:r>
      <w:r w:rsidR="00757DA4">
        <w:t>.</w:t>
      </w:r>
      <w:r w:rsidR="00757DA4">
        <w:rPr>
          <w:noProof/>
        </w:rPr>
        <w:t>1</w:t>
      </w:r>
      <w:r>
        <w:fldChar w:fldCharType="end"/>
      </w:r>
      <w:r>
        <w:t>).</w:t>
      </w:r>
    </w:p>
    <w:p w14:paraId="630D106C" w14:textId="1C75CD09" w:rsidR="0067606D" w:rsidRPr="00583727" w:rsidRDefault="0067606D" w:rsidP="0067606D">
      <w:pPr>
        <w:pStyle w:val="Brdtextmedindrag"/>
      </w:pPr>
      <w:r>
        <w:t>Kronan har försvagats under våren och sommaren 2019 och ligger på historiskt sett låga</w:t>
      </w:r>
      <w:r w:rsidDel="00B25A4F">
        <w:t xml:space="preserve"> </w:t>
      </w:r>
      <w:r>
        <w:t>nivåer. Växelkursen bedöms även vara på en svag nivå i förhållande till de faktorer som kan förväntas bestämma kronans värde på lång sikt, t.ex. bytesbalansen. Kronan förväntas stärkas något under 2020 och återgå till historiskt mer normala nivåer.</w:t>
      </w:r>
    </w:p>
    <w:p w14:paraId="331D4CEC" w14:textId="2F3AE19D" w:rsidR="0067606D" w:rsidRDefault="0067606D" w:rsidP="0067606D">
      <w:pPr>
        <w:pStyle w:val="Rubrik2"/>
      </w:pPr>
      <w:bookmarkStart w:id="92" w:name="_Ref17115821"/>
      <w:bookmarkStart w:id="93" w:name="_Toc19298848"/>
      <w:r>
        <w:t xml:space="preserve">Utvecklingen </w:t>
      </w:r>
      <w:r w:rsidRPr="00A22EF3">
        <w:t>2021</w:t>
      </w:r>
      <w:r>
        <w:t xml:space="preserve"> och </w:t>
      </w:r>
      <w:r w:rsidRPr="00A22EF3">
        <w:t>2022</w:t>
      </w:r>
      <w:bookmarkEnd w:id="92"/>
      <w:bookmarkEnd w:id="93"/>
    </w:p>
    <w:p w14:paraId="599B1B09" w14:textId="385889E0" w:rsidR="0067606D" w:rsidRPr="00AD04D2" w:rsidRDefault="0067606D" w:rsidP="0067606D">
      <w:pPr>
        <w:pStyle w:val="Brdtext"/>
      </w:pPr>
      <w:r>
        <w:t>I det följande beskrivs ett huvudscenario för svensk ekonomi 2021 och 2022, under förut</w:t>
      </w:r>
      <w:r>
        <w:softHyphen/>
        <w:t xml:space="preserve">sättning att inga nya störningar påverkar </w:t>
      </w:r>
      <w:r>
        <w:t xml:space="preserve">ekonomin. En utgångspunkt här är att BNP-utvecklingen på längre sikt huvudsakligen bestäms av ekonomins utbudssida, dvs. tillväxten i produktivitet och antalet arbetade timmar. Vidare innebär regeringens principer för prognoser </w:t>
      </w:r>
      <w:r w:rsidDel="00B9148E">
        <w:t xml:space="preserve">att </w:t>
      </w:r>
      <w:r>
        <w:t>endast beslutade och aviserade förändringar av skattebaserna och av statens utgifter beaktas. På några års sikt antas vidare, i normal-fallet, att kommunsektorn som helhet redovisar resultat i linje med god ekonomisk hushållning. Principerna kan få som konsekvens att den kommunala konsumtionen avviker från det s.k. demografiska behovet (</w:t>
      </w:r>
      <w:r w:rsidRPr="007522F4">
        <w:t>se avsnitt 8.5</w:t>
      </w:r>
      <w:r>
        <w:t>).</w:t>
      </w:r>
    </w:p>
    <w:p w14:paraId="7277BF4E" w14:textId="77777777" w:rsidR="0067606D" w:rsidRDefault="0067606D" w:rsidP="0067606D">
      <w:pPr>
        <w:pStyle w:val="Rubrik4utannumrering"/>
      </w:pPr>
      <w:r w:rsidRPr="00F9446C">
        <w:t>Genomsnittlig tillväxt i omvärlden</w:t>
      </w:r>
      <w:r>
        <w:t xml:space="preserve"> </w:t>
      </w:r>
    </w:p>
    <w:p w14:paraId="08CA13CB" w14:textId="345C0D3A" w:rsidR="0067606D" w:rsidRDefault="0067606D" w:rsidP="0067606D">
      <w:pPr>
        <w:pStyle w:val="Brdtext"/>
      </w:pPr>
      <w:r>
        <w:t>Tillväxten i omvärlden (sammanvägd med vikterna i kronindex, KIX-vägd) väntas normaliseras till genomsnittliga tillväxttakter på omkring 2 procent 2021 och 2022 och resurs-utnyttjandet bedöms vara i det närmaste balanserat. Detta bidrar till att efterfrågan på svensk export väntas växa med omkring 3,5 procent per år, vilket är något långsammare än den</w:t>
      </w:r>
      <w:r w:rsidDel="00A22C69">
        <w:t xml:space="preserve"> </w:t>
      </w:r>
      <w:r>
        <w:t xml:space="preserve">genomsnittliga tillväxten sedan 2000. Det förklaras bl.a. av att de senaste årens långsammare tillväxt i världshandeln antas bestå även framöver. </w:t>
      </w:r>
    </w:p>
    <w:p w14:paraId="0F0F7786" w14:textId="4CDF7439" w:rsidR="0067606D" w:rsidRDefault="0067606D" w:rsidP="0067606D">
      <w:pPr>
        <w:pStyle w:val="Rubrik4utannumrering"/>
      </w:pPr>
      <w:r>
        <w:t>Potentiell tillväxt bedöms uppgå till ca 2</w:t>
      </w:r>
      <w:r>
        <w:rPr>
          <w:rFonts w:ascii="Cambria" w:hAnsi="Cambria"/>
        </w:rPr>
        <w:t> </w:t>
      </w:r>
      <w:r>
        <w:t>procent</w:t>
      </w:r>
    </w:p>
    <w:p w14:paraId="31B75D4B" w14:textId="199F5356" w:rsidR="0067606D" w:rsidRDefault="0067606D" w:rsidP="0067606D">
      <w:pPr>
        <w:pStyle w:val="Brdtext"/>
      </w:pPr>
      <w:r>
        <w:t>I Sverige väntas tillväxten i arbetsutbudet dämpas 2021 och 2022 jämfört med tidigare år till följd av att befolkningstillväxten mattas av samtidigt som andelen äldre i befolkningen ökar. Samtidigt väntas produktivitetsutvecklingen, som har varit svag under flera år, stiga något. Tillväxten i produk</w:t>
      </w:r>
      <w:r>
        <w:softHyphen/>
        <w:t>tiviteten väntas dock förbli lägre än före finanskrisen. Sammantaget bedöms tillväxten i potentiell BNP uppgå till omkring 2 procent 2021 och 2022.</w:t>
      </w:r>
    </w:p>
    <w:p w14:paraId="487E55C0" w14:textId="60A64175" w:rsidR="0067606D" w:rsidRPr="00313089" w:rsidRDefault="0067606D" w:rsidP="0067606D">
      <w:pPr>
        <w:pStyle w:val="Brdtextmedindrag"/>
      </w:pPr>
      <w:r>
        <w:t>Konjunkturläget bedöms vara balanserat 2021 och 2022. Den offentliga konsumtionen utvecklas jämförelsevis svagt 2021 och 2022,</w:t>
      </w:r>
      <w:r w:rsidRPr="00F54CA2">
        <w:t xml:space="preserve"> </w:t>
      </w:r>
      <w:r>
        <w:t>till följd av antagandet om oförändrade regler. Dessa beräkningstekniska antaganden innebär att</w:t>
      </w:r>
      <w:bookmarkStart w:id="94" w:name="_Hlk15655460"/>
      <w:r>
        <w:t xml:space="preserve"> finanspolitiken sammantaget blir åtstramande. Effekterna av detta motverkas</w:t>
      </w:r>
      <w:r w:rsidDel="00F54CA2">
        <w:t xml:space="preserve"> till </w:t>
      </w:r>
      <w:r>
        <w:t>viss</w:t>
      </w:r>
      <w:r w:rsidDel="00F54CA2">
        <w:t xml:space="preserve"> </w:t>
      </w:r>
      <w:r>
        <w:t xml:space="preserve">del av att penningpolitiken blir mer expansiv än vad som annars skulle vara fallet, vilket antas stimulera tillväxten </w:t>
      </w:r>
      <w:r w:rsidDel="00F54CA2">
        <w:t xml:space="preserve">i </w:t>
      </w:r>
      <w:r>
        <w:t>framför allt hushållens konsumtion och fasta bruttoinvesteringar.</w:t>
      </w:r>
      <w:r w:rsidDel="00F54CA2">
        <w:t xml:space="preserve"> </w:t>
      </w:r>
      <w:r>
        <w:t xml:space="preserve">Sammantaget </w:t>
      </w:r>
      <w:r>
        <w:lastRenderedPageBreak/>
        <w:t>förväntas BNP-tillväxten 2021 och 2022 bli något lägre än genomsnittet sedan 2000.</w:t>
      </w:r>
    </w:p>
    <w:bookmarkEnd w:id="94"/>
    <w:p w14:paraId="5044FE60" w14:textId="0E0D0F35" w:rsidR="0067606D" w:rsidRDefault="0067606D" w:rsidP="0067606D">
      <w:pPr>
        <w:pStyle w:val="Brdtextmedindrag"/>
      </w:pPr>
      <w:r>
        <w:t>Det jämförelsevis höga resursutnyttjandet på arbetsmarknaden väntas med viss fördröjning medföra ett högre kostnadstryck. Inflationen, mätt med KPIF, bedöms vara nära Riksbankens inflationsmål på 2,0 procent 2022. Riksbanken väntas höja reporäntan gradvis, vilket bidrar till stigande statsobligationsräntor. Fortsatt låga styrräntor i omvärlden bidrar dock till en jämförelsevis långsam ränteökning.</w:t>
      </w:r>
    </w:p>
    <w:p w14:paraId="16D89F16" w14:textId="77777777" w:rsidR="0067606D" w:rsidRPr="00A22EF3" w:rsidRDefault="0067606D" w:rsidP="0067606D">
      <w:pPr>
        <w:pStyle w:val="Rubrik2"/>
      </w:pPr>
      <w:bookmarkStart w:id="95" w:name="_Ref19286910"/>
      <w:bookmarkStart w:id="96" w:name="_Toc19298849"/>
      <w:r w:rsidRPr="00A22EF3">
        <w:t>Osäkerhet i prognosen</w:t>
      </w:r>
      <w:bookmarkEnd w:id="95"/>
      <w:bookmarkEnd w:id="96"/>
    </w:p>
    <w:p w14:paraId="526EA908" w14:textId="3B888DEC" w:rsidR="0067606D" w:rsidRDefault="0067606D" w:rsidP="0067606D">
      <w:pPr>
        <w:pStyle w:val="Brdtext"/>
      </w:pPr>
      <w:r w:rsidRPr="00EC31DC">
        <w:t xml:space="preserve">Den ovan beskrivna utvecklingen </w:t>
      </w:r>
      <w:r>
        <w:t xml:space="preserve">är regeringens huvudscenario och </w:t>
      </w:r>
      <w:r w:rsidRPr="00EC31DC">
        <w:t xml:space="preserve">bedöms </w:t>
      </w:r>
      <w:r>
        <w:t>vara</w:t>
      </w:r>
      <w:r w:rsidRPr="00EC31DC">
        <w:t xml:space="preserve"> den mest sannolika. </w:t>
      </w:r>
      <w:r>
        <w:t>Men prognoser är alltid förknippade med stor osäkerhet</w:t>
      </w:r>
      <w:r w:rsidRPr="00EC31DC">
        <w:t>. Nedan beskrivs några av de osäkerheter som skulle kunna leda till en svagare eller starkare ekonomisk utveckling 2019</w:t>
      </w:r>
      <w:r>
        <w:t xml:space="preserve"> och </w:t>
      </w:r>
      <w:r w:rsidRPr="00EC31DC">
        <w:t>2020</w:t>
      </w:r>
      <w:r>
        <w:t xml:space="preserve"> än i prognosen</w:t>
      </w:r>
      <w:r w:rsidRPr="00EC31DC">
        <w:t>.</w:t>
      </w:r>
    </w:p>
    <w:p w14:paraId="0A01CF88" w14:textId="23CB5007" w:rsidR="0067606D" w:rsidRPr="00CE7DA0" w:rsidRDefault="0067606D" w:rsidP="0067606D">
      <w:pPr>
        <w:pStyle w:val="Rubrik4utannumrering"/>
      </w:pPr>
      <w:r>
        <w:t>Osäkerhetsfaktorer i omvärlden</w:t>
      </w:r>
    </w:p>
    <w:p w14:paraId="7A5777BC" w14:textId="6507AA36" w:rsidR="0067606D" w:rsidRPr="00EC31DC" w:rsidRDefault="0067606D" w:rsidP="0067606D">
      <w:pPr>
        <w:pStyle w:val="Brdtext"/>
      </w:pPr>
      <w:r w:rsidRPr="00EC31DC">
        <w:t>Fortsatta handelspolitiska spänningar</w:t>
      </w:r>
      <w:r>
        <w:t xml:space="preserve"> och införandet av handelsrestriktioner</w:t>
      </w:r>
      <w:r w:rsidRPr="00EC31DC">
        <w:t>, framför allt mellan USA och Kina, har bidragit till en avmattning i världshandeln och till att den ekonomiska tillväxten förväntas bli lägre. Det råder stor osäkerhet om hur situationen kommer att utvecklas framöver. Om</w:t>
      </w:r>
      <w:r w:rsidRPr="00EC31DC" w:rsidDel="00610BC7">
        <w:t xml:space="preserve"> </w:t>
      </w:r>
      <w:r>
        <w:t>ytterligare</w:t>
      </w:r>
      <w:r w:rsidRPr="00EC31DC">
        <w:t xml:space="preserve"> handels</w:t>
      </w:r>
      <w:r>
        <w:t>-</w:t>
      </w:r>
      <w:r w:rsidRPr="00EC31DC">
        <w:t xml:space="preserve">hinder </w:t>
      </w:r>
      <w:r>
        <w:t xml:space="preserve">införs </w:t>
      </w:r>
      <w:r w:rsidRPr="00EC31DC">
        <w:t>kan det leda till en väsentligt svagare global ekonomisk tillväxt och därmed sämre ut</w:t>
      </w:r>
      <w:r>
        <w:softHyphen/>
      </w:r>
      <w:r w:rsidRPr="00EC31DC">
        <w:t xml:space="preserve">sikter för svensk export. Även investeringar och </w:t>
      </w:r>
      <w:r>
        <w:t>hushållens konsumtion</w:t>
      </w:r>
      <w:r w:rsidRPr="00EC31DC">
        <w:t xml:space="preserve"> kan påverkas negativt. </w:t>
      </w:r>
    </w:p>
    <w:p w14:paraId="089973B7" w14:textId="3F8457B6" w:rsidR="0067606D" w:rsidRPr="00EC31DC" w:rsidRDefault="0067606D" w:rsidP="0067606D">
      <w:pPr>
        <w:pStyle w:val="Brdtextmedindrag"/>
      </w:pPr>
      <w:r w:rsidRPr="00EC31DC">
        <w:t>Kina</w:t>
      </w:r>
      <w:r>
        <w:t xml:space="preserve"> har även</w:t>
      </w:r>
      <w:r w:rsidRPr="00EC31DC">
        <w:t xml:space="preserve"> problem med överkapacitet i statliga företag, obalanser på bostadsmarknaden och en hög skuldsättning i både den privata och den offentliga sektorn. En kraftig inbromsning av tillväxten i Kina skulle få stora konsekvenser för </w:t>
      </w:r>
      <w:r>
        <w:t xml:space="preserve">utvecklingen i </w:t>
      </w:r>
      <w:r w:rsidRPr="00EC31DC">
        <w:t>världsekonomin, eftersom den kinesiska efterfrågan på råvaror och andra insats</w:t>
      </w:r>
      <w:r>
        <w:t>-</w:t>
      </w:r>
      <w:r w:rsidRPr="00EC31DC">
        <w:t xml:space="preserve">varor </w:t>
      </w:r>
      <w:r>
        <w:t>utgör en viktig drivkraft</w:t>
      </w:r>
      <w:r w:rsidRPr="00EC31DC">
        <w:t>.</w:t>
      </w:r>
    </w:p>
    <w:p w14:paraId="470B7C4B" w14:textId="7219B9BF" w:rsidR="0067606D" w:rsidRPr="00EC31DC" w:rsidRDefault="0067606D" w:rsidP="0067606D">
      <w:pPr>
        <w:pStyle w:val="Brdtextmedindrag"/>
      </w:pPr>
      <w:r w:rsidRPr="00EC31DC">
        <w:t xml:space="preserve">En annan osäkerhetsfaktor </w:t>
      </w:r>
      <w:r>
        <w:t>rör</w:t>
      </w:r>
      <w:r w:rsidRPr="00EC31DC">
        <w:t xml:space="preserve"> Storbritannien</w:t>
      </w:r>
      <w:r>
        <w:t>s utträde ur EU</w:t>
      </w:r>
      <w:r w:rsidRPr="00EC31DC">
        <w:t xml:space="preserve">. </w:t>
      </w:r>
      <w:r>
        <w:t>Risken för ett avtalslöst utträde bedöms vara betydande. I</w:t>
      </w:r>
      <w:r w:rsidRPr="00C53548">
        <w:t xml:space="preserve"> juli 2019 tillträdde en ny regering i Storbritannien och det återstår nu inte mycket tid för att </w:t>
      </w:r>
      <w:r>
        <w:t>få</w:t>
      </w:r>
      <w:r w:rsidRPr="00C53548">
        <w:t xml:space="preserve"> ett utträdesavtal </w:t>
      </w:r>
      <w:r>
        <w:t xml:space="preserve">på plats </w:t>
      </w:r>
      <w:r w:rsidRPr="00C53548">
        <w:t>innan tidsfristen löper ut</w:t>
      </w:r>
      <w:r>
        <w:t xml:space="preserve"> den</w:t>
      </w:r>
      <w:r w:rsidRPr="00C53548">
        <w:t xml:space="preserve"> </w:t>
      </w:r>
      <w:r w:rsidRPr="00C53548" w:rsidDel="00EB2405">
        <w:t>31</w:t>
      </w:r>
      <w:r>
        <w:t> </w:t>
      </w:r>
      <w:r w:rsidRPr="00C53548">
        <w:t>oktober 2019.</w:t>
      </w:r>
      <w:r>
        <w:t xml:space="preserve"> </w:t>
      </w:r>
      <w:r w:rsidRPr="00EC31DC">
        <w:t xml:space="preserve">Formerna för utträdet och den framtida </w:t>
      </w:r>
      <w:r w:rsidRPr="00EC31DC">
        <w:t>relationen kommer att påverka den ekonomiska utvecklingen i såväl Storbritannien</w:t>
      </w:r>
      <w:r>
        <w:t xml:space="preserve"> som EU. Det gäller särskilt</w:t>
      </w:r>
      <w:r w:rsidRPr="00EC31DC">
        <w:t xml:space="preserve"> de medlemsstater i EU, däribland Sverige, som är nära sammankopplade med den brittiska ekonomin</w:t>
      </w:r>
      <w:r w:rsidRPr="002C0918">
        <w:t xml:space="preserve">. Regeringen har </w:t>
      </w:r>
      <w:r>
        <w:t>förberett sig</w:t>
      </w:r>
      <w:r w:rsidRPr="002C0918">
        <w:t xml:space="preserve"> för ett avtalslöst utträde och</w:t>
      </w:r>
      <w:r>
        <w:t xml:space="preserve"> tillfälliga</w:t>
      </w:r>
      <w:r w:rsidRPr="002C0918">
        <w:t xml:space="preserve"> åtgärder har vidtagits </w:t>
      </w:r>
      <w:r>
        <w:t xml:space="preserve">både </w:t>
      </w:r>
      <w:r w:rsidRPr="002C0918">
        <w:t xml:space="preserve">i </w:t>
      </w:r>
      <w:r>
        <w:t>Sverige och i andra</w:t>
      </w:r>
      <w:r w:rsidRPr="002C0918">
        <w:t xml:space="preserve"> EU-medlemsstater för att </w:t>
      </w:r>
      <w:r>
        <w:t>möta de allvarligaste konsekvenserna</w:t>
      </w:r>
      <w:r w:rsidRPr="002C0918">
        <w:t>.</w:t>
      </w:r>
      <w:r>
        <w:t xml:space="preserve"> </w:t>
      </w:r>
    </w:p>
    <w:p w14:paraId="3656990D" w14:textId="1F6035A9" w:rsidR="0067606D" w:rsidRDefault="0067606D" w:rsidP="0067606D">
      <w:pPr>
        <w:pStyle w:val="Brdtextmedindrag"/>
      </w:pPr>
      <w:r>
        <w:t>Klimatförändringar, extrema väderhändelser och förlust av biologisk mångfald utgör också risker för den globala ekonomin, då de kan medföra stora kostnader för både enskilda och samhället. En otillräcklig omställning kan också leda till högre kostnader än nödvändigt, t.ex. har det uppstått flaskhalsar i delar av den europeiska bilindustrin till följd av att biltillverkare inte ställt om produktionen i tid för att möta nya regler för mätning av utsläpp.</w:t>
      </w:r>
    </w:p>
    <w:p w14:paraId="1EAC25F0" w14:textId="7B6E7FBF" w:rsidR="0067606D" w:rsidRPr="00EC31DC" w:rsidRDefault="0067606D" w:rsidP="0067606D">
      <w:pPr>
        <w:pStyle w:val="Brdtextmedindrag"/>
      </w:pPr>
      <w:r w:rsidRPr="00EC31DC">
        <w:t xml:space="preserve">Det hårdare </w:t>
      </w:r>
      <w:r>
        <w:t xml:space="preserve">politiska </w:t>
      </w:r>
      <w:r w:rsidRPr="00EC31DC">
        <w:t xml:space="preserve">tonläget mellan </w:t>
      </w:r>
      <w:r>
        <w:t xml:space="preserve">framför allt </w:t>
      </w:r>
      <w:r w:rsidRPr="00EC31DC">
        <w:t xml:space="preserve">USA och Iran under våren och sommaren </w:t>
      </w:r>
      <w:r>
        <w:t xml:space="preserve">2019 </w:t>
      </w:r>
      <w:r w:rsidRPr="00EC31DC">
        <w:t xml:space="preserve">har bidragit till </w:t>
      </w:r>
      <w:r>
        <w:t xml:space="preserve">en </w:t>
      </w:r>
      <w:r w:rsidRPr="00EC31DC">
        <w:t xml:space="preserve">ökad </w:t>
      </w:r>
      <w:r>
        <w:t>geo</w:t>
      </w:r>
      <w:r w:rsidRPr="00EC31DC">
        <w:t xml:space="preserve">politisk osäkerhet och </w:t>
      </w:r>
      <w:r>
        <w:t xml:space="preserve">en </w:t>
      </w:r>
      <w:r w:rsidRPr="00EC31DC">
        <w:t>ökad osäkerhet om utveck</w:t>
      </w:r>
      <w:r>
        <w:softHyphen/>
      </w:r>
      <w:r w:rsidRPr="00EC31DC">
        <w:t>lingen av oljepriset. Hittills har</w:t>
      </w:r>
      <w:r>
        <w:t xml:space="preserve"> dock</w:t>
      </w:r>
      <w:r w:rsidRPr="00EC31DC">
        <w:t xml:space="preserve"> </w:t>
      </w:r>
      <w:r>
        <w:t>effekterna på världsekonomin och</w:t>
      </w:r>
      <w:r w:rsidRPr="00EC31DC">
        <w:t xml:space="preserve"> fluktuationerna </w:t>
      </w:r>
      <w:r>
        <w:t>i</w:t>
      </w:r>
      <w:r w:rsidRPr="00EC31DC">
        <w:t xml:space="preserve"> olje</w:t>
      </w:r>
      <w:r>
        <w:softHyphen/>
      </w:r>
      <w:r w:rsidRPr="00EC31DC">
        <w:t xml:space="preserve">priset varit relativt begränsade. </w:t>
      </w:r>
    </w:p>
    <w:p w14:paraId="2455A2A4" w14:textId="19FE5A63" w:rsidR="0067606D" w:rsidRDefault="0067606D" w:rsidP="0067606D">
      <w:pPr>
        <w:pStyle w:val="Brdtextmedindrag"/>
      </w:pPr>
      <w:r>
        <w:t>Flera av de</w:t>
      </w:r>
      <w:r w:rsidRPr="00EC31DC">
        <w:t xml:space="preserve"> ovan nämnda </w:t>
      </w:r>
      <w:r>
        <w:t xml:space="preserve">osäkerheterna </w:t>
      </w:r>
      <w:r w:rsidRPr="00EC31DC">
        <w:t xml:space="preserve">skulle i värsta fall kunna utlösa en period med </w:t>
      </w:r>
      <w:r>
        <w:t>allmän</w:t>
      </w:r>
      <w:r w:rsidRPr="00EC31DC">
        <w:t xml:space="preserve"> finansiell oro och högre riskpremier. </w:t>
      </w:r>
      <w:r>
        <w:t>Även fortsatt oro kring Italiens finanspolitik och för</w:t>
      </w:r>
      <w:r>
        <w:softHyphen/>
        <w:t>höjda nivåer för italienska statsobligations</w:t>
      </w:r>
      <w:r>
        <w:softHyphen/>
        <w:t xml:space="preserve">räntor skulle kunna bidra till en ökad finansiell oro. </w:t>
      </w:r>
    </w:p>
    <w:p w14:paraId="4711B481" w14:textId="44611141" w:rsidR="0067606D" w:rsidRDefault="0067606D" w:rsidP="0067606D">
      <w:pPr>
        <w:pStyle w:val="Brdtextmedindrag"/>
      </w:pPr>
      <w:r w:rsidRPr="00EC31DC">
        <w:t xml:space="preserve">Det låga ränteläget globalt innebär </w:t>
      </w:r>
      <w:r>
        <w:t xml:space="preserve">därtill </w:t>
      </w:r>
      <w:r w:rsidRPr="00EC31DC">
        <w:t>att möjligheterna att stabilisera ekonomin genom penningpolitiken är begränsade om konjunk</w:t>
      </w:r>
      <w:r>
        <w:softHyphen/>
      </w:r>
      <w:r w:rsidRPr="00EC31DC">
        <w:t xml:space="preserve">turen skulle utvecklas sämre än väntat. Även möjligheten att stabilisera ekonomin med hjälp av aktiv finanspolitik är begränsad i </w:t>
      </w:r>
      <w:r>
        <w:t xml:space="preserve">flera av EU:s </w:t>
      </w:r>
      <w:r w:rsidRPr="00EC31DC">
        <w:t>medlems</w:t>
      </w:r>
      <w:r>
        <w:t>stater som har</w:t>
      </w:r>
      <w:r w:rsidRPr="00EC31DC">
        <w:t xml:space="preserve"> stora offentligfinansiella underskott och hög</w:t>
      </w:r>
      <w:r>
        <w:t>a</w:t>
      </w:r>
      <w:r w:rsidRPr="00EC31DC">
        <w:t xml:space="preserve"> statsskuld</w:t>
      </w:r>
      <w:r>
        <w:t>er</w:t>
      </w:r>
      <w:r w:rsidRPr="00EC31DC">
        <w:t>.</w:t>
      </w:r>
      <w:r>
        <w:t xml:space="preserve"> Sverige, med sina starka offentliga finanser, har tvärtom goda möjligheter att bedriva en stabiliserande finans</w:t>
      </w:r>
      <w:r>
        <w:softHyphen/>
        <w:t xml:space="preserve">politik om så skulle behövas. </w:t>
      </w:r>
    </w:p>
    <w:p w14:paraId="7E338749" w14:textId="2998EBFD" w:rsidR="0067606D" w:rsidRDefault="0067606D" w:rsidP="0067606D">
      <w:pPr>
        <w:pStyle w:val="Brdtextmedindrag"/>
      </w:pPr>
      <w:r w:rsidRPr="00EC31DC">
        <w:t xml:space="preserve">Konjunkturutvecklingen i omvärlden kan också bli starkare än väntat, t.ex. om handels-konflikten trappas ned </w:t>
      </w:r>
      <w:r>
        <w:t xml:space="preserve">så att </w:t>
      </w:r>
      <w:r w:rsidRPr="00EC31DC">
        <w:t xml:space="preserve">den globala tillför-sikten tilltar. En </w:t>
      </w:r>
      <w:r>
        <w:t>sådan</w:t>
      </w:r>
      <w:r w:rsidRPr="00EC31DC">
        <w:t xml:space="preserve"> starkare ekonomisk utveckling i omvärlden skulle gynna svensk exportindustri.</w:t>
      </w:r>
    </w:p>
    <w:p w14:paraId="45368207" w14:textId="54242CAD" w:rsidR="0067606D" w:rsidRPr="00CE7DA0" w:rsidRDefault="0067606D" w:rsidP="0067606D">
      <w:pPr>
        <w:pStyle w:val="Rubrik4utannumrering"/>
      </w:pPr>
      <w:r>
        <w:lastRenderedPageBreak/>
        <w:t>Inhemska osäkerhetsfaktorer</w:t>
      </w:r>
    </w:p>
    <w:p w14:paraId="19D9FF2C" w14:textId="7839776E" w:rsidR="0067606D" w:rsidRPr="00EC31DC" w:rsidRDefault="0067606D" w:rsidP="0067606D">
      <w:pPr>
        <w:pStyle w:val="Brdtext"/>
      </w:pPr>
      <w:r w:rsidRPr="00EC31DC">
        <w:t>I Sverige utgör utvecklingen på bostads</w:t>
      </w:r>
      <w:r>
        <w:softHyphen/>
      </w:r>
      <w:r w:rsidRPr="00EC31DC">
        <w:t xml:space="preserve">marknaden och hushållens höga skuldsättning en osäkerhetsfaktor. </w:t>
      </w:r>
      <w:r>
        <w:t>Bostadspriserna och hushållens skuldsättning har ökat snabbt under en lång tid, vilket har inneburit en ökad risk för en kraftig priskorrigering, med stora effekter på hushållens konsumtion och bostads</w:t>
      </w:r>
      <w:r>
        <w:softHyphen/>
        <w:t xml:space="preserve">investeringar. </w:t>
      </w:r>
      <w:r w:rsidRPr="00EC31DC">
        <w:t xml:space="preserve">Efter en nedgång under </w:t>
      </w:r>
      <w:r>
        <w:t>det</w:t>
      </w:r>
      <w:r w:rsidRPr="00EC31DC">
        <w:t xml:space="preserve"> andra halvåret 2017 stabiliserades prisutvecklingen på bostads</w:t>
      </w:r>
      <w:r w:rsidR="00E70900">
        <w:softHyphen/>
      </w:r>
      <w:r w:rsidRPr="00EC31DC">
        <w:t>marknaden under 2018</w:t>
      </w:r>
      <w:r>
        <w:t>,</w:t>
      </w:r>
      <w:r w:rsidRPr="00EC31DC">
        <w:t xml:space="preserve"> och bostads</w:t>
      </w:r>
      <w:r>
        <w:softHyphen/>
      </w:r>
      <w:r w:rsidRPr="00EC31DC">
        <w:t xml:space="preserve">priserna fortsatte stiga svagt </w:t>
      </w:r>
      <w:r>
        <w:t>under det</w:t>
      </w:r>
      <w:r w:rsidRPr="00EC31DC">
        <w:t xml:space="preserve"> första halvåret 2019. </w:t>
      </w:r>
      <w:r>
        <w:t>Riskerna för en snabb nedgång i bostadspriserna har därmed minskat, men s</w:t>
      </w:r>
      <w:r w:rsidRPr="00EC31DC">
        <w:t xml:space="preserve">kulle </w:t>
      </w:r>
      <w:r>
        <w:t>priserna</w:t>
      </w:r>
      <w:r w:rsidRPr="00EC31DC">
        <w:t xml:space="preserve"> sjunka </w:t>
      </w:r>
      <w:r>
        <w:t xml:space="preserve">kraftigt </w:t>
      </w:r>
      <w:r w:rsidRPr="00EC31DC">
        <w:t>framöver kan det leda till negativa effekter för svensk ekonomi om hushållen drar ne</w:t>
      </w:r>
      <w:r>
        <w:t>d</w:t>
      </w:r>
      <w:r w:rsidRPr="00EC31DC">
        <w:t xml:space="preserve"> på sin konsumtion eller om bostads</w:t>
      </w:r>
      <w:r>
        <w:softHyphen/>
      </w:r>
      <w:r w:rsidRPr="00EC31DC">
        <w:t>investeringarna blir lägre</w:t>
      </w:r>
      <w:r>
        <w:t xml:space="preserve"> till följd av detta</w:t>
      </w:r>
      <w:r w:rsidRPr="00EC31DC">
        <w:t>.</w:t>
      </w:r>
    </w:p>
    <w:p w14:paraId="1B42DE4E" w14:textId="39CC2EE7" w:rsidR="0067606D" w:rsidRDefault="0067606D" w:rsidP="0067606D">
      <w:pPr>
        <w:pStyle w:val="Brdtextmedindrag"/>
      </w:pPr>
      <w:bookmarkStart w:id="97" w:name="_Hlk15896764"/>
      <w:r w:rsidRPr="00EC31DC">
        <w:t xml:space="preserve">Hushållens konsumtion skulle </w:t>
      </w:r>
      <w:r>
        <w:t xml:space="preserve">vidare </w:t>
      </w:r>
      <w:r w:rsidRPr="00EC31DC">
        <w:t xml:space="preserve">kunna utvecklas starkare än i prognosen. </w:t>
      </w:r>
      <w:r w:rsidRPr="00775EB1">
        <w:t>Konsumtions</w:t>
      </w:r>
      <w:r>
        <w:softHyphen/>
      </w:r>
      <w:r w:rsidRPr="00775EB1">
        <w:t>tillväxten var dämpad under 2018 och inledningen av 2019, trots att hushållen har ett historiskt sett högt sparande</w:t>
      </w:r>
      <w:r w:rsidRPr="00EC31DC">
        <w:t xml:space="preserve">. Tillsammans med </w:t>
      </w:r>
      <w:r>
        <w:t>en stabilisering på bostadsmarknaden</w:t>
      </w:r>
      <w:r w:rsidRPr="00EC31DC">
        <w:t xml:space="preserve"> talar det för att hushållens konsumtion skulle kunna växa snabbare än vad som antas i prognosen.</w:t>
      </w:r>
      <w:r w:rsidRPr="002E69EE">
        <w:t xml:space="preserve"> </w:t>
      </w:r>
    </w:p>
    <w:p w14:paraId="690ED117" w14:textId="6717127B" w:rsidR="0067606D" w:rsidRDefault="0067606D" w:rsidP="0067606D">
      <w:pPr>
        <w:pStyle w:val="Brdtextmedindrag"/>
      </w:pPr>
      <w:r>
        <w:t xml:space="preserve">Osäkerheterna som beskrivs ovan skulle kunna leda till en annan utveckling än i prognosen. </w:t>
      </w:r>
      <w:r w:rsidRPr="002C0918">
        <w:t xml:space="preserve">Svensk ekonomi står samtidigt väl rustad för att möta osäkerheterna i omvärlden och nationellt. </w:t>
      </w:r>
      <w:r>
        <w:t>Statsfinanserna uppvisar överskott, statsskulds</w:t>
      </w:r>
      <w:r>
        <w:softHyphen/>
        <w:t>kvoten är den lägsta sedan slutet av 1970-talet och arbetslösheten har sjunkit.</w:t>
      </w:r>
    </w:p>
    <w:p w14:paraId="5B1EF401" w14:textId="3701C0C5" w:rsidR="0067606D" w:rsidRDefault="0067606D" w:rsidP="0067606D">
      <w:pPr>
        <w:pStyle w:val="Rubrik4utannumrering"/>
      </w:pPr>
      <w:r>
        <w:t>En</w:t>
      </w:r>
      <w:r w:rsidRPr="001537D4">
        <w:t xml:space="preserve"> avtalslös </w:t>
      </w:r>
      <w:r>
        <w:t>b</w:t>
      </w:r>
      <w:r w:rsidRPr="001537D4">
        <w:t>rexit slår mot ekonomin</w:t>
      </w:r>
    </w:p>
    <w:p w14:paraId="07E337C2" w14:textId="5C32EF73" w:rsidR="0067606D" w:rsidRDefault="0067606D" w:rsidP="0067606D">
      <w:pPr>
        <w:pStyle w:val="Rubrik5utannumrering"/>
        <w:spacing w:before="0"/>
      </w:pPr>
      <w:r>
        <w:t>Betydande</w:t>
      </w:r>
      <w:r w:rsidRPr="005278C2">
        <w:t xml:space="preserve"> risk att Storbritannien lämnar EU utan avtal</w:t>
      </w:r>
    </w:p>
    <w:p w14:paraId="32DECB98" w14:textId="7A49EADA" w:rsidR="0067606D" w:rsidRPr="005278C2" w:rsidRDefault="0067606D" w:rsidP="0067606D">
      <w:pPr>
        <w:pStyle w:val="Brdtext"/>
      </w:pPr>
      <w:r w:rsidRPr="005278C2">
        <w:t>Den 29</w:t>
      </w:r>
      <w:r>
        <w:rPr>
          <w:i/>
        </w:rPr>
        <w:t> </w:t>
      </w:r>
      <w:r w:rsidRPr="005278C2">
        <w:t xml:space="preserve">mars 2017 </w:t>
      </w:r>
      <w:r>
        <w:t>meddelade</w:t>
      </w:r>
      <w:r w:rsidRPr="005278C2">
        <w:t xml:space="preserve"> Storbritanniens regering </w:t>
      </w:r>
      <w:r>
        <w:t>sin avsikt att lämna EU</w:t>
      </w:r>
      <w:r w:rsidRPr="005278C2">
        <w:t xml:space="preserve"> till Europeiska rådet. Därmed inleddes den tvåårsperiod för utträdesförhandlingar som föreskrivs i artikel</w:t>
      </w:r>
      <w:r>
        <w:t> </w:t>
      </w:r>
      <w:r w:rsidRPr="005278C2">
        <w:t>50 i EU-fördraget. Utträdet skulle då ske den 29</w:t>
      </w:r>
      <w:r>
        <w:rPr>
          <w:i/>
        </w:rPr>
        <w:t> </w:t>
      </w:r>
      <w:r w:rsidRPr="005278C2">
        <w:t>mars 2019. EU och Storbritanniens regering enades i november 2018 om ett utträdesavtal som reglerar villkoren för bl.a. status och rättigheter för de EU-medborgare och britter som berörs av utträdet, Storbritanniens ekonomiska åtaganden och hur en s.k. hård gräns (dvs. fysisk infra</w:t>
      </w:r>
      <w:r>
        <w:t>-</w:t>
      </w:r>
      <w:r w:rsidRPr="005278C2">
        <w:t>struktur och tillhörande kontroller) på ön Irland ska undvikas i framtiden (den s.k. reserv</w:t>
      </w:r>
      <w:r>
        <w:softHyphen/>
      </w:r>
      <w:r w:rsidRPr="005278C2">
        <w:t xml:space="preserve">lösningen). Parterna enades även om en icke-rättsligt bindande politisk förklaring om det framtida samarbetet. Europeiska rådet har ställt sig bakom </w:t>
      </w:r>
      <w:r>
        <w:t>utträdes</w:t>
      </w:r>
      <w:r w:rsidRPr="005278C2">
        <w:t>avtalet</w:t>
      </w:r>
      <w:r>
        <w:t xml:space="preserve"> och godkänt den politiska förklaringen</w:t>
      </w:r>
      <w:r w:rsidRPr="005278C2">
        <w:t xml:space="preserve">. Brittiska parlamentet, som måste godkänna avtalet för att det </w:t>
      </w:r>
      <w:r w:rsidRPr="000561D0">
        <w:t xml:space="preserve">slutligt ska kunna ingås och träda i kraft, har </w:t>
      </w:r>
      <w:r w:rsidRPr="0084772F">
        <w:t>dock röstat mot att godkänna avtalet vid</w:t>
      </w:r>
      <w:r w:rsidRPr="005278C2">
        <w:t xml:space="preserve"> flera tillfällen. </w:t>
      </w:r>
      <w:r>
        <w:t xml:space="preserve">Parlamentet har även röstat för att inte lämna EU utan utträdesavtal. </w:t>
      </w:r>
      <w:r w:rsidRPr="005278C2">
        <w:t>Efter förfrågan från brittiska regeringen har Europeiska rådet gått med på att förlänga tidsfristen för utträdet till den 31</w:t>
      </w:r>
      <w:r>
        <w:rPr>
          <w:i/>
        </w:rPr>
        <w:t> </w:t>
      </w:r>
      <w:r w:rsidRPr="005278C2">
        <w:t xml:space="preserve">oktober 2019. </w:t>
      </w:r>
    </w:p>
    <w:p w14:paraId="28354FF3" w14:textId="4805195D" w:rsidR="0067606D" w:rsidRDefault="0067606D" w:rsidP="0067606D">
      <w:pPr>
        <w:pStyle w:val="Brdtextmedindrag"/>
      </w:pPr>
      <w:r w:rsidRPr="005278C2">
        <w:t>Huvudscenariot i regeringens makroekono</w:t>
      </w:r>
      <w:r>
        <w:softHyphen/>
      </w:r>
      <w:r w:rsidRPr="005278C2">
        <w:t xml:space="preserve">miska prognos är </w:t>
      </w:r>
      <w:r>
        <w:t xml:space="preserve">att Storbritannien lämnar EU med ett utträdesavtal på plats, dvs. genom </w:t>
      </w:r>
      <w:r w:rsidRPr="005278C2">
        <w:t xml:space="preserve">ett ordnat utträde. </w:t>
      </w:r>
      <w:bookmarkStart w:id="98" w:name="_Hlk17369952"/>
      <w:r w:rsidRPr="005278C2">
        <w:t xml:space="preserve">Med hänsyn till oenigheten i det brittiska parlamentet och inriktningen hos den nya brittiska regeringen finns det dock en </w:t>
      </w:r>
      <w:r>
        <w:t>betydande</w:t>
      </w:r>
      <w:r w:rsidRPr="005278C2">
        <w:t xml:space="preserve"> risk för att Storbritannien lämnar EU utan </w:t>
      </w:r>
      <w:r>
        <w:t>ett utträdes</w:t>
      </w:r>
      <w:r w:rsidRPr="005278C2">
        <w:t>avtal den 1</w:t>
      </w:r>
      <w:r>
        <w:t> </w:t>
      </w:r>
      <w:r w:rsidRPr="005278C2">
        <w:t>november</w:t>
      </w:r>
      <w:r>
        <w:t xml:space="preserve"> 2019.</w:t>
      </w:r>
    </w:p>
    <w:bookmarkEnd w:id="98"/>
    <w:p w14:paraId="2048ECEE" w14:textId="77777777" w:rsidR="0067606D" w:rsidRDefault="0067606D" w:rsidP="0067606D">
      <w:pPr>
        <w:pStyle w:val="Rubrik5utannumrering"/>
      </w:pPr>
      <w:r w:rsidRPr="005278C2">
        <w:t>Vad innebär ett avtalslöst utträde?</w:t>
      </w:r>
    </w:p>
    <w:p w14:paraId="28B61D29" w14:textId="656D6AE1" w:rsidR="0067606D" w:rsidRDefault="0067606D" w:rsidP="0067606D">
      <w:pPr>
        <w:pStyle w:val="Brdtext"/>
      </w:pPr>
      <w:r w:rsidRPr="005278C2">
        <w:t>Ett avtalslöst utträde innebär att Storbritannien lämnar EU:s inre marknad och tullunion</w:t>
      </w:r>
      <w:r>
        <w:t xml:space="preserve"> den 1 november 2019</w:t>
      </w:r>
      <w:r w:rsidRPr="005278C2">
        <w:t>, vilket innebär att alla nu</w:t>
      </w:r>
      <w:r>
        <w:t>-</w:t>
      </w:r>
      <w:r w:rsidRPr="005278C2">
        <w:t>varande EU-regler och avtal omedelbart upphör att gälla för Storbritannien. Det blir därmed ingen övergångsperiod, som enligt utträdesavtalet annars skulle löpt fram till den 31</w:t>
      </w:r>
      <w:r>
        <w:t> </w:t>
      </w:r>
      <w:r w:rsidRPr="005278C2">
        <w:t xml:space="preserve">december 2020, med möjlighet till förlängning, som längst till 2022. Storbritannien skulle under denna period ha fortsatt att omfattas av alla EU-regler och avtal. </w:t>
      </w:r>
      <w:r>
        <w:t>Ett ordnat utträde skulle</w:t>
      </w:r>
      <w:r w:rsidRPr="005278C2">
        <w:t xml:space="preserve"> </w:t>
      </w:r>
      <w:r>
        <w:t xml:space="preserve">också </w:t>
      </w:r>
      <w:r w:rsidRPr="005278C2">
        <w:t>ge parterna tid att förhandla fram den långsiktiga relationen. Utan utträdesavtal blir Storbritannien ett s.k.</w:t>
      </w:r>
      <w:r>
        <w:t> </w:t>
      </w:r>
      <w:r w:rsidRPr="005278C2">
        <w:t>tredje</w:t>
      </w:r>
      <w:r w:rsidR="00E70900">
        <w:softHyphen/>
      </w:r>
      <w:r w:rsidRPr="005278C2">
        <w:t>land i förhållande till EU. Handels</w:t>
      </w:r>
      <w:r w:rsidR="00E70900">
        <w:softHyphen/>
      </w:r>
      <w:r w:rsidRPr="005278C2">
        <w:t xml:space="preserve">relationen med Storbritannien kommer i så fall att regleras på grundval av tillämpliga internationella principer och regler från exempelvis WTO. Det innebär bl.a. </w:t>
      </w:r>
      <w:r>
        <w:t>införande av</w:t>
      </w:r>
      <w:r w:rsidRPr="005278C2">
        <w:t xml:space="preserve"> tullsatser och tullkontroller för att säkerställa att EU:s regler för varuhandel</w:t>
      </w:r>
      <w:r>
        <w:t xml:space="preserve"> </w:t>
      </w:r>
      <w:r w:rsidRPr="005278C2">
        <w:t>är uppfyllda</w:t>
      </w:r>
      <w:r>
        <w:t>.</w:t>
      </w:r>
    </w:p>
    <w:p w14:paraId="6D89784C" w14:textId="77777777" w:rsidR="0067606D" w:rsidRDefault="0067606D" w:rsidP="0067606D">
      <w:pPr>
        <w:pStyle w:val="Rubrik5utannumrering"/>
      </w:pPr>
      <w:r>
        <w:t>Ekonomiska effekter av ett avtalslöst utträde</w:t>
      </w:r>
    </w:p>
    <w:p w14:paraId="4DD8E39C" w14:textId="77777777" w:rsidR="0067606D" w:rsidRDefault="0067606D" w:rsidP="0067606D">
      <w:pPr>
        <w:pStyle w:val="Brdtext"/>
      </w:pPr>
      <w:r>
        <w:t xml:space="preserve">Ett avtalslöst utträde kommer på kort sikt oundvikligen att leda till störningar i handeln mellan EU och Storbritannien. Storbritannien är en av Sveriges viktigaste handelspartners och nära 6 procent av varuexporten går dit. Beroende på exponering kan vissa sektorer och regioner bli mer utsatta. Förutom den direkta effekten av ökade handelshinder kan svensk ekonomi även påverkas negativt av en ökad osäkerhet eller oro </w:t>
      </w:r>
      <w:r>
        <w:lastRenderedPageBreak/>
        <w:t xml:space="preserve">på de finansiella marknaderna och lägre global efterfrågan. </w:t>
      </w:r>
    </w:p>
    <w:p w14:paraId="14A0B602" w14:textId="26AC73FF" w:rsidR="0067606D" w:rsidRDefault="0067606D" w:rsidP="0067606D">
      <w:pPr>
        <w:pStyle w:val="Brdtextmedindrag"/>
      </w:pPr>
      <w:r>
        <w:t>Hur stora de ekonomiska effekterna av ett avtalslöst utträde blir är svårt att bedöma. De flesta internationella bedömare fokuserar främst på de långsiktiga effekterna för Storbritannien och de resterande 27 EU-medlemsstaterna när väl ekonomierna anpassat sig fullt ut till de nya för-hållandena. Internationella valutafonden (IMF) presenterade dock i sin rapport World Economic Outlook i april 2019 två scenarier för de kort-siktiga effekterna av ett avtalslöst utträde under andra kvartalet 2019. I ett försiktigt scenario utan större marknadsrörelser eller handelshinder bedöms BNP-nivån i Storbritannien bli 3,6 procent lägre 2020 än vid ett ordnat utträde. Den negativa effekten för de kvarvarande medlemsstaterna i EU är betydligt lägre, 0,4 procent. I ett mer allvarligt scenario med betydligt mer finansiell oro och stora störningar i handelsflödena i samband med tullkontrollerna skulle BNP-nivån i Storbritannien i stället bli 4,7 procent lägre 2020 och 0,7 procent lägre i EU än vid ett ordnat utträde. På lång sikt, när ekono</w:t>
      </w:r>
      <w:r>
        <w:softHyphen/>
        <w:t>mi</w:t>
      </w:r>
      <w:r>
        <w:softHyphen/>
        <w:t>erna har anpassat sig till de nya förhållandena, bedöms ett avtalslöst utträde leda till att BNP-nivån blir nära 3 procent lägre i Storbritannien och ca 0,3 procent lägre i EU.</w:t>
      </w:r>
    </w:p>
    <w:p w14:paraId="74733880" w14:textId="40EAC7D1" w:rsidR="0067606D" w:rsidRDefault="0067606D" w:rsidP="0067606D">
      <w:pPr>
        <w:pStyle w:val="Brdtextmedindrag"/>
      </w:pPr>
      <w:r>
        <w:t>I den ovan nämnda studien redovisar inte IMF effekter för enskilda medlemsstater i EU men små, öppna ekonomier med stor handel med Storbritannien kan tänkas drabbas i större utsträckning än andra. Den bilden bekräftas också av tidigare studier gjorda av IMF.</w:t>
      </w:r>
    </w:p>
    <w:p w14:paraId="034B752C" w14:textId="31AA34EC" w:rsidR="0067606D" w:rsidRDefault="0067606D" w:rsidP="0067606D">
      <w:pPr>
        <w:pStyle w:val="Brdtextmedindrag"/>
      </w:pPr>
      <w:r>
        <w:t>Ett avtalslöst utträde den 1 november 2019 skulle ske i ett läge där tillväxten globalt och i Sverige har mattats av efter flera år med hög tillväxt. Andra osäkerheter, såsom ökade handels</w:t>
      </w:r>
      <w:r w:rsidR="00E70900">
        <w:softHyphen/>
      </w:r>
      <w:r>
        <w:t>politiska spänningar, kan därtill förstärka de negativa effekterna av ett avtalslöst utträde.</w:t>
      </w:r>
    </w:p>
    <w:p w14:paraId="00DAD767" w14:textId="77777777" w:rsidR="0067606D" w:rsidRDefault="0067606D" w:rsidP="0067606D">
      <w:pPr>
        <w:pStyle w:val="Rubrik5utannumrering"/>
      </w:pPr>
      <w:r w:rsidRPr="005278C2">
        <w:t xml:space="preserve">Sverige </w:t>
      </w:r>
      <w:r>
        <w:t xml:space="preserve">har </w:t>
      </w:r>
      <w:r w:rsidRPr="005278C2">
        <w:t xml:space="preserve">förberett </w:t>
      </w:r>
      <w:r>
        <w:t xml:space="preserve">sig </w:t>
      </w:r>
      <w:r w:rsidRPr="005278C2">
        <w:t>för avtalslöst utträde</w:t>
      </w:r>
    </w:p>
    <w:p w14:paraId="668649A8" w14:textId="004652E2" w:rsidR="0067606D" w:rsidRPr="005278C2" w:rsidRDefault="0067606D" w:rsidP="0067606D">
      <w:pPr>
        <w:pStyle w:val="Brdtext"/>
      </w:pPr>
      <w:r w:rsidRPr="005278C2">
        <w:t>Regeringen har bedrivit ett omfattande bered</w:t>
      </w:r>
      <w:r>
        <w:softHyphen/>
      </w:r>
      <w:r w:rsidRPr="005278C2">
        <w:t xml:space="preserve">skapsarbete för att </w:t>
      </w:r>
      <w:r>
        <w:t>Sverige ska vara förberett om det blir</w:t>
      </w:r>
      <w:r w:rsidRPr="005278C2">
        <w:t xml:space="preserve"> ett avtalslöst utträde. Arbetet har skett i nära samarbete med E</w:t>
      </w:r>
      <w:r>
        <w:t xml:space="preserve">uropeiska </w:t>
      </w:r>
      <w:r w:rsidRPr="005278C2">
        <w:t>kommissionen, som slagit fast vägledande principer som ligger till grund för allt arbete; det rör sig om tillfälliga åt</w:t>
      </w:r>
      <w:r>
        <w:t>-</w:t>
      </w:r>
      <w:r w:rsidRPr="005278C2">
        <w:t>gärder för att kunna möta allvarliga konsekvenser. Många av frågorna som berörs tillhör EU:s kompetensområde och ett 30</w:t>
      </w:r>
      <w:r>
        <w:noBreakHyphen/>
      </w:r>
      <w:r w:rsidRPr="005278C2">
        <w:t xml:space="preserve">tal åtgärder har antagits på EU-nivå. </w:t>
      </w:r>
    </w:p>
    <w:p w14:paraId="48C4AE8E" w14:textId="77777777" w:rsidR="0067606D" w:rsidRDefault="0067606D" w:rsidP="0067606D">
      <w:pPr>
        <w:pStyle w:val="Brdtextmedindrag"/>
      </w:pPr>
      <w:r w:rsidRPr="005278C2">
        <w:t xml:space="preserve">I Sverige har flertalet åtgärder </w:t>
      </w:r>
      <w:r>
        <w:t xml:space="preserve">vidtagits </w:t>
      </w:r>
      <w:r w:rsidRPr="005278C2">
        <w:t>för att underlätta för de brittiska medborgare som bor och arbetar i Sverige i</w:t>
      </w:r>
      <w:r>
        <w:t xml:space="preserve"> </w:t>
      </w:r>
      <w:r w:rsidRPr="005278C2">
        <w:t>dag (ca</w:t>
      </w:r>
      <w:r>
        <w:t> </w:t>
      </w:r>
      <w:r w:rsidRPr="005278C2">
        <w:t>20</w:t>
      </w:r>
      <w:r>
        <w:t> </w:t>
      </w:r>
      <w:r w:rsidRPr="005278C2">
        <w:t>000</w:t>
      </w:r>
      <w:r>
        <w:t> </w:t>
      </w:r>
      <w:r w:rsidRPr="005278C2">
        <w:t>personer).</w:t>
      </w:r>
    </w:p>
    <w:p w14:paraId="3C696656" w14:textId="68D821A2" w:rsidR="0067606D" w:rsidRDefault="0067606D" w:rsidP="0067606D">
      <w:pPr>
        <w:pStyle w:val="Strecklista"/>
        <w:numPr>
          <w:ilvl w:val="1"/>
          <w:numId w:val="30"/>
        </w:numPr>
        <w:textAlignment w:val="auto"/>
      </w:pPr>
      <w:r>
        <w:t>Brittiska medborgare undantas tillfälligt från kraven på uppehålls- och arbetstillstånd som annars gäller för med</w:t>
      </w:r>
      <w:r w:rsidR="00F33020">
        <w:softHyphen/>
      </w:r>
      <w:r>
        <w:t>borgare från länder utanför EU. De får fortsatt rätt till social-försäkring och hälso- och sjukvård.</w:t>
      </w:r>
    </w:p>
    <w:p w14:paraId="3287C889" w14:textId="25CB2C19" w:rsidR="0067606D" w:rsidRDefault="0067606D" w:rsidP="0067606D">
      <w:pPr>
        <w:pStyle w:val="Strecklista"/>
        <w:numPr>
          <w:ilvl w:val="1"/>
          <w:numId w:val="30"/>
        </w:numPr>
        <w:textAlignment w:val="auto"/>
      </w:pPr>
      <w:r>
        <w:t>Pågående ansökningar om erkännande av yrkes</w:t>
      </w:r>
      <w:r w:rsidR="00E70900">
        <w:softHyphen/>
      </w:r>
      <w:r>
        <w:t>kvalifikationer inom hälso- och sjuk</w:t>
      </w:r>
      <w:r>
        <w:softHyphen/>
        <w:t>vårdssektorn (läkare och sjuk</w:t>
      </w:r>
      <w:r w:rsidR="00F33020">
        <w:softHyphen/>
      </w:r>
      <w:r>
        <w:t xml:space="preserve">sköterskor) ska kunna slutföras. </w:t>
      </w:r>
    </w:p>
    <w:p w14:paraId="1E24FAB3" w14:textId="27921BA6" w:rsidR="0067606D" w:rsidRDefault="0067606D" w:rsidP="0067606D">
      <w:pPr>
        <w:pStyle w:val="Strecklista"/>
        <w:numPr>
          <w:ilvl w:val="1"/>
          <w:numId w:val="30"/>
        </w:numPr>
        <w:textAlignment w:val="auto"/>
      </w:pPr>
      <w:r>
        <w:t>För brittiska studenter som påbörjat utbildning och för andra britter som tillhör gruppen som lagligen befinner sig i Sverige, införs tillfälligt undantag från anmälnings- och studieavgift vid universitet och högskolor.</w:t>
      </w:r>
    </w:p>
    <w:p w14:paraId="0BB27115" w14:textId="1744E15A" w:rsidR="0067606D" w:rsidRDefault="0067606D" w:rsidP="0067606D">
      <w:pPr>
        <w:pStyle w:val="Strecklista"/>
        <w:numPr>
          <w:ilvl w:val="1"/>
          <w:numId w:val="30"/>
        </w:numPr>
        <w:textAlignment w:val="auto"/>
      </w:pPr>
      <w:r>
        <w:t>Brittiska skolungdomar som inte är folkbokförda i Sverige ska kunna fortsätta gå i svensk skola.</w:t>
      </w:r>
    </w:p>
    <w:p w14:paraId="57A8F41D" w14:textId="72849812" w:rsidR="0067606D" w:rsidRDefault="0067606D" w:rsidP="0067606D">
      <w:pPr>
        <w:pStyle w:val="Strecklista"/>
        <w:numPr>
          <w:ilvl w:val="1"/>
          <w:numId w:val="30"/>
        </w:numPr>
        <w:textAlignment w:val="auto"/>
      </w:pPr>
      <w:r>
        <w:t>För att brittiska körkort inte omedelbart ska bli ogiltiga vid ett avtalslöst utträde införs ett tillfälligt undantag i körkorts</w:t>
      </w:r>
      <w:r w:rsidR="00E70900">
        <w:softHyphen/>
      </w:r>
      <w:r>
        <w:t>lagen för britter som varit folk</w:t>
      </w:r>
      <w:r w:rsidR="00E70900">
        <w:softHyphen/>
      </w:r>
      <w:r>
        <w:t>bokförda i Sverige i över ett år.</w:t>
      </w:r>
    </w:p>
    <w:p w14:paraId="1DE780A1" w14:textId="6BBCB85B" w:rsidR="0067606D" w:rsidRDefault="0067606D" w:rsidP="0067606D">
      <w:pPr>
        <w:pStyle w:val="Strecklista"/>
        <w:numPr>
          <w:ilvl w:val="1"/>
          <w:numId w:val="30"/>
        </w:numPr>
        <w:textAlignment w:val="auto"/>
      </w:pPr>
      <w:r>
        <w:t>På EU-nivå har en förordning antagits som möjliggör för britter att resa viseringsfritt till och från Sverige och övriga medlemsstater i EU.</w:t>
      </w:r>
    </w:p>
    <w:p w14:paraId="553E680B" w14:textId="690996FA" w:rsidR="0067606D" w:rsidRDefault="0067606D" w:rsidP="0067606D">
      <w:pPr>
        <w:pStyle w:val="Strecklista"/>
        <w:numPr>
          <w:ilvl w:val="1"/>
          <w:numId w:val="30"/>
        </w:numPr>
        <w:textAlignment w:val="auto"/>
      </w:pPr>
      <w:r>
        <w:t>En EU-förordning har antagits för att säkerställa att de som före utträdet tjänat in pensions</w:t>
      </w:r>
      <w:r w:rsidR="00E70900">
        <w:softHyphen/>
      </w:r>
      <w:r>
        <w:t>rättigheter i både EU och Stor</w:t>
      </w:r>
      <w:r>
        <w:softHyphen/>
        <w:t>britannien ska kunna få dessa samordnade på samma sätt som i dag.</w:t>
      </w:r>
    </w:p>
    <w:p w14:paraId="03CBC6ED" w14:textId="52D97878" w:rsidR="0067606D" w:rsidRDefault="0067606D" w:rsidP="0067606D">
      <w:pPr>
        <w:pStyle w:val="Strecklista"/>
      </w:pPr>
      <w:r>
        <w:t xml:space="preserve">Genom en EU-förordning ska de studenter som befinner sig på eller antagits i Erasmus+ kunna </w:t>
      </w:r>
      <w:r w:rsidRPr="005278C2">
        <w:t>fortsätta</w:t>
      </w:r>
      <w:r>
        <w:t xml:space="preserve"> sina planerade studier.</w:t>
      </w:r>
    </w:p>
    <w:p w14:paraId="562A59BE" w14:textId="0272D3C9" w:rsidR="0067606D" w:rsidRDefault="0067606D" w:rsidP="0067606D">
      <w:pPr>
        <w:pStyle w:val="Strecklista"/>
      </w:pPr>
      <w:r w:rsidRPr="00212D16">
        <w:lastRenderedPageBreak/>
        <w:t>Villkoren</w:t>
      </w:r>
      <w:r>
        <w:t xml:space="preserve"> för svenskar bosatta i Stor</w:t>
      </w:r>
      <w:r>
        <w:softHyphen/>
        <w:t xml:space="preserve">britannien (ca 100 000 personer) beror i huvudsak på vad den brittiska regeringen beslutar. </w:t>
      </w:r>
    </w:p>
    <w:p w14:paraId="31C1AF82" w14:textId="7B9F8C86" w:rsidR="0067606D" w:rsidRDefault="0067606D" w:rsidP="0067606D">
      <w:pPr>
        <w:pStyle w:val="Brdtextefterstrecklista"/>
      </w:pPr>
      <w:r>
        <w:t>Åtgärder har vidtagits för att säkerställa att de finansiella marknaderna ska kunna fortsätta fungera effektivt. Av vikt för effektiviteten är clearingtjänsterna och den funktion som bl.a. London Clearing House fyller. Kommissionen har därför fattat beslut som ger EU-aktörer tillfällig tillgång till brittiska clearingtjänster samt sex månaders uppskov för ändring av derivat-kontrakt. Svenska åtgärder har vidtagits för att säkerställa kontinuiteten av vissa finansiella avtal som ingåtts före ett brittiskt utträde. Tullverket har anställt mer personal för att möta den ökade arbetsbördan.</w:t>
      </w:r>
    </w:p>
    <w:p w14:paraId="6E76CDC3" w14:textId="7FE83913" w:rsidR="0067606D" w:rsidRDefault="0067606D" w:rsidP="0067606D">
      <w:pPr>
        <w:pStyle w:val="Brdtextmedindrag"/>
      </w:pPr>
      <w:r>
        <w:t>På EU-nivå har förordningar antagits som syftar till att säkerställa att resandet med flyg och tåg kan fortsätta mellan EU och Storbritannien. Löpande diskussioner förs inom EU om läkemedelsförsörjningen. Läkemedelsverket i Sverige har också tidigare fått extra resurser för att hantera effekterna av Storbritanniens utträde ur EU.</w:t>
      </w:r>
    </w:p>
    <w:p w14:paraId="5EC0B33D" w14:textId="24268015" w:rsidR="0067606D" w:rsidRDefault="0067606D" w:rsidP="0067606D">
      <w:pPr>
        <w:pStyle w:val="Brdtextmedindrag"/>
      </w:pPr>
      <w:r>
        <w:t>En viktig del av regeringens förberedelsearbete består av informationsspridning tillsammans med berörda myndigheter för att säkerställa att alla aktörer har möjlighet att vidta nödvändiga åt-gärder. Regeringen har fört en löpande dialog med centrala närings- och samhällsintressen.</w:t>
      </w:r>
    </w:p>
    <w:p w14:paraId="21A91FAD" w14:textId="31839878" w:rsidR="0067606D" w:rsidRDefault="0067606D" w:rsidP="0067606D">
      <w:pPr>
        <w:pStyle w:val="Brdtextmedindrag"/>
      </w:pPr>
      <w:bookmarkStart w:id="99" w:name="_Hlk17185624"/>
      <w:r>
        <w:t xml:space="preserve">Vilka effekterna blir på EU-budgeten och den svenska EU-avgiften beror både på hur Storbritannien agerar och hur EU hanterar eventuella uteblivna betalningar i budget-hänseende. </w:t>
      </w:r>
      <w:r w:rsidRPr="00014B3B">
        <w:t>Under förutsättning att Stor</w:t>
      </w:r>
      <w:r>
        <w:softHyphen/>
      </w:r>
      <w:r w:rsidRPr="00014B3B">
        <w:t>britannien erkänner skyldighet att fortsätta betala sina avgifter kan beredskapsförordningen för EU-budgeten potentiellt lösa underskott i 2019 års budget</w:t>
      </w:r>
      <w:r>
        <w:t>.</w:t>
      </w:r>
      <w:r w:rsidRPr="00014B3B">
        <w:t xml:space="preserve"> </w:t>
      </w:r>
      <w:r>
        <w:t xml:space="preserve">Regeringen anser att motsvarande förordning bör antas för 2020. </w:t>
      </w:r>
    </w:p>
    <w:bookmarkEnd w:id="99"/>
    <w:p w14:paraId="7030F4A1" w14:textId="62A83B0B" w:rsidR="0067606D" w:rsidRDefault="0067606D" w:rsidP="0067606D">
      <w:pPr>
        <w:pStyle w:val="Brdtextmedindrag"/>
      </w:pPr>
      <w:r>
        <w:t xml:space="preserve">Sverige har förberett sig för ett eventuellt avtalslöst utträde. Effekterna kommer dock att bli kännbara och bör inte underskattas. </w:t>
      </w:r>
    </w:p>
    <w:p w14:paraId="433EE713" w14:textId="41425487" w:rsidR="0067606D" w:rsidRPr="001537D4" w:rsidRDefault="0067606D" w:rsidP="0067606D">
      <w:pPr>
        <w:pStyle w:val="Brdtextmedindrag"/>
      </w:pPr>
      <w:r>
        <w:t>Regeringen följer utvecklingen löpande och beredskapsarbetet fram till utträdet handlar huvudsakligen om att se över det hittillsvarande arbetet och pröva om redan beslutade åtgärder är ändamålsenliga. Till följd av förlängningen av tidsfristen för utträdet till den 31 oktober 2019 kan slutdatum för några av de vidtagna bered</w:t>
      </w:r>
      <w:r>
        <w:softHyphen/>
        <w:t>skapsåtgärderna behöva senareläggas.</w:t>
      </w:r>
    </w:p>
    <w:p w14:paraId="515553C4" w14:textId="2C518968" w:rsidR="0067606D" w:rsidRPr="007015B4" w:rsidRDefault="0067606D" w:rsidP="0067606D">
      <w:pPr>
        <w:pStyle w:val="Rubrik2"/>
      </w:pPr>
      <w:bookmarkStart w:id="100" w:name="_Toc19298850"/>
      <w:bookmarkEnd w:id="97"/>
      <w:r w:rsidRPr="001537D4">
        <w:t>Alternativa</w:t>
      </w:r>
      <w:r w:rsidRPr="007015B4">
        <w:t xml:space="preserve"> scenarier</w:t>
      </w:r>
      <w:bookmarkEnd w:id="100"/>
    </w:p>
    <w:p w14:paraId="51226FF8" w14:textId="77777777" w:rsidR="0067606D" w:rsidRDefault="0067606D" w:rsidP="0067606D">
      <w:pPr>
        <w:pStyle w:val="Rubrik4utannumrering"/>
        <w:spacing w:before="0"/>
      </w:pPr>
      <w:r w:rsidRPr="002E476A">
        <w:t>Svagare ekonomisk utveckling i omvärlden</w:t>
      </w:r>
    </w:p>
    <w:p w14:paraId="312E5D01" w14:textId="4169CCD8" w:rsidR="0067606D" w:rsidRDefault="0067606D" w:rsidP="0067606D">
      <w:pPr>
        <w:pStyle w:val="Brdtext"/>
      </w:pPr>
      <w:r>
        <w:t>Nedan</w:t>
      </w:r>
      <w:r w:rsidRPr="002E476A">
        <w:t xml:space="preserve"> beskrivs hur en betydligt lägre efterfrågan i omvärlden kan påverka svensk ekonomi. </w:t>
      </w:r>
      <w:r>
        <w:t>I detta alternativscenario antas t</w:t>
      </w:r>
      <w:r w:rsidRPr="002E476A">
        <w:t xml:space="preserve">illväxten i </w:t>
      </w:r>
      <w:r>
        <w:t>omvärlden bromsa in snabbare än väntat,</w:t>
      </w:r>
      <w:r w:rsidRPr="002E476A">
        <w:t xml:space="preserve"> t.ex. på grund av </w:t>
      </w:r>
      <w:r>
        <w:t>en ytterligare upptrappning av den pågående handelskonflikten mellan USA och Kina. En förhöjd oro på finansiella marknader bidrar till ett lägre konsument- och företagsförtroende, vilket i sin tur medför lägre konsumtion och invester</w:t>
      </w:r>
      <w:r>
        <w:softHyphen/>
        <w:t>ingar</w:t>
      </w:r>
      <w:r w:rsidRPr="002E476A">
        <w:t xml:space="preserve">. </w:t>
      </w:r>
    </w:p>
    <w:p w14:paraId="5AB2B605" w14:textId="5E38FA0B" w:rsidR="0067606D" w:rsidRDefault="0067606D" w:rsidP="0067606D">
      <w:pPr>
        <w:pStyle w:val="Brdtextmedindrag"/>
      </w:pPr>
      <w:r>
        <w:t xml:space="preserve">Sammanvägd </w:t>
      </w:r>
      <w:r w:rsidRPr="002E476A">
        <w:t>BNP i de länder som är viktiga för Sveriges utrikeshandel (</w:t>
      </w:r>
      <w:r>
        <w:t xml:space="preserve">s.k. </w:t>
      </w:r>
      <w:r w:rsidRPr="002E476A">
        <w:t>KIX-BNP) bli</w:t>
      </w:r>
      <w:r>
        <w:t>r 1,3 </w:t>
      </w:r>
      <w:r w:rsidRPr="002E476A">
        <w:t xml:space="preserve">procentenheter lägre </w:t>
      </w:r>
      <w:r>
        <w:t xml:space="preserve">2020 </w:t>
      </w:r>
      <w:r w:rsidRPr="002E476A">
        <w:t>än i huvud</w:t>
      </w:r>
      <w:r>
        <w:t>-</w:t>
      </w:r>
      <w:r w:rsidRPr="002E476A">
        <w:t>scenariot.</w:t>
      </w:r>
    </w:p>
    <w:p w14:paraId="14FDC2AC" w14:textId="5D4B1004" w:rsidR="0067606D" w:rsidRDefault="0067606D" w:rsidP="0067606D">
      <w:pPr>
        <w:pStyle w:val="Brdtextmedindrag"/>
      </w:pPr>
      <w:r>
        <w:t>E</w:t>
      </w:r>
      <w:r w:rsidRPr="0064431F">
        <w:t xml:space="preserve">n lägre tillväxt i omvärlden hämmar svensk tillväxt via en lägre </w:t>
      </w:r>
      <w:r>
        <w:t xml:space="preserve">efterfrågan på </w:t>
      </w:r>
      <w:r w:rsidRPr="0064431F">
        <w:t>svensk export.</w:t>
      </w:r>
      <w:r>
        <w:t xml:space="preserve"> De försämrade exportutsikterna dämpar även företagens investeringsplaner. Vidare påverkar oron på de finansiella marknaderna investeringar och hushållens konsumtion negativt. </w:t>
      </w:r>
      <w:r w:rsidRPr="0064431F">
        <w:t>De</w:t>
      </w:r>
      <w:r>
        <w:t>t</w:t>
      </w:r>
      <w:r w:rsidRPr="0064431F">
        <w:t xml:space="preserve"> </w:t>
      </w:r>
      <w:r>
        <w:t>bidrar till att BNP-tillväxten dämpas</w:t>
      </w:r>
      <w:r w:rsidRPr="0064431F">
        <w:t xml:space="preserve"> och </w:t>
      </w:r>
      <w:r>
        <w:t>att</w:t>
      </w:r>
      <w:r w:rsidRPr="0064431F">
        <w:t xml:space="preserve"> resurs</w:t>
      </w:r>
      <w:r>
        <w:softHyphen/>
      </w:r>
      <w:r w:rsidRPr="0064431F">
        <w:t>utnyttjande</w:t>
      </w:r>
      <w:r>
        <w:t>t blir lägre</w:t>
      </w:r>
      <w:r w:rsidRPr="0064431F">
        <w:t xml:space="preserve"> än i huvudscenariot (se </w:t>
      </w:r>
      <w:r>
        <w:fldChar w:fldCharType="begin"/>
      </w:r>
      <w:r>
        <w:instrText xml:space="preserve"> REF  _Ref17877036 \* Lower \h </w:instrText>
      </w:r>
      <w:r>
        <w:fldChar w:fldCharType="separate"/>
      </w:r>
      <w:r w:rsidR="00757DA4">
        <w:t xml:space="preserve">tabell </w:t>
      </w:r>
      <w:r w:rsidR="00757DA4">
        <w:rPr>
          <w:bCs/>
          <w:noProof/>
        </w:rPr>
        <w:t>4</w:t>
      </w:r>
      <w:r w:rsidR="00757DA4">
        <w:t>.</w:t>
      </w:r>
      <w:r w:rsidR="00757DA4">
        <w:rPr>
          <w:noProof/>
        </w:rPr>
        <w:t>4</w:t>
      </w:r>
      <w:r>
        <w:fldChar w:fldCharType="end"/>
      </w:r>
      <w:r w:rsidRPr="0064431F">
        <w:t xml:space="preserve">). </w:t>
      </w:r>
      <w:r>
        <w:t>Lönerna stiger inte lika snabbt vilket medför att företagen inte höjer sina priser i samma takt. En lägre inflation</w:t>
      </w:r>
      <w:r w:rsidRPr="0064431F">
        <w:t xml:space="preserve"> bidrar till att Riksbanken </w:t>
      </w:r>
      <w:r>
        <w:t xml:space="preserve">inte </w:t>
      </w:r>
      <w:r w:rsidRPr="0064431F">
        <w:t xml:space="preserve">höjer reporäntan </w:t>
      </w:r>
      <w:r>
        <w:t>lika snabbt</w:t>
      </w:r>
      <w:r w:rsidRPr="0064431F">
        <w:t xml:space="preserve">. En </w:t>
      </w:r>
      <w:r>
        <w:t xml:space="preserve">mer expansiv penningpolitik </w:t>
      </w:r>
      <w:r w:rsidRPr="0064431F">
        <w:t>dämpar nedgången i exporten genom att växelkursen försvagas något</w:t>
      </w:r>
      <w:r>
        <w:t xml:space="preserve"> och </w:t>
      </w:r>
      <w:r w:rsidRPr="0064431F">
        <w:t xml:space="preserve">gynnar även hushållens konsumtion och investeringar. </w:t>
      </w:r>
    </w:p>
    <w:p w14:paraId="662206B1" w14:textId="1AE6ED22" w:rsidR="0067606D" w:rsidRDefault="0067606D" w:rsidP="0067606D">
      <w:pPr>
        <w:pStyle w:val="Brdtextmedindrag"/>
      </w:pPr>
      <w:r w:rsidRPr="0064431F">
        <w:t>Sammantaget väntas BNP-tillväxten bli lägre 2019</w:t>
      </w:r>
      <w:r>
        <w:t xml:space="preserve"> och 2020</w:t>
      </w:r>
      <w:r w:rsidRPr="0064431F">
        <w:t xml:space="preserve"> </w:t>
      </w:r>
      <w:r>
        <w:t>jämfört med</w:t>
      </w:r>
      <w:r w:rsidRPr="0064431F">
        <w:t xml:space="preserve"> huvudscenariot. Den lägre efterfrågan håller tillbaka sysselsättnings</w:t>
      </w:r>
      <w:r>
        <w:softHyphen/>
      </w:r>
      <w:r w:rsidRPr="0064431F">
        <w:t xml:space="preserve">tillväxten och leder till att arbetslösheten blir något högre. </w:t>
      </w:r>
    </w:p>
    <w:p w14:paraId="426795B5" w14:textId="7FB63763" w:rsidR="0067606D" w:rsidRPr="0064431F" w:rsidRDefault="0067606D" w:rsidP="0067606D">
      <w:pPr>
        <w:pStyle w:val="Brdtextmedindrag"/>
      </w:pPr>
      <w:r>
        <w:t xml:space="preserve">År 2021 </w:t>
      </w:r>
      <w:r w:rsidRPr="0064431F">
        <w:t>väntas exporttillväxten tillta i takt med att tillväxten i omvärlden återhämtar sig</w:t>
      </w:r>
      <w:r>
        <w:t xml:space="preserve"> i detta scenario</w:t>
      </w:r>
      <w:r w:rsidRPr="0064431F">
        <w:t xml:space="preserve">. Det leder till att BNP </w:t>
      </w:r>
      <w:r>
        <w:t xml:space="preserve">mot slutet av prognosperioden </w:t>
      </w:r>
      <w:r w:rsidRPr="0064431F">
        <w:t xml:space="preserve">växer i en snabbare takt jämfört med huvudscenariot </w:t>
      </w:r>
      <w:r>
        <w:t>och att arbetslösheten sjunker till 6,5 procent 2022</w:t>
      </w:r>
      <w:r w:rsidRPr="0064431F">
        <w:t>.</w:t>
      </w:r>
    </w:p>
    <w:p w14:paraId="78EEC82A" w14:textId="77777777" w:rsidR="0067606D" w:rsidRPr="0064431F" w:rsidRDefault="0067606D" w:rsidP="0067606D">
      <w:pPr>
        <w:pStyle w:val="Brdtextmedindrag"/>
      </w:pPr>
      <w:r>
        <w:t>Den svagare tillväxten för framför allt 2020 och 2021 medför att inkomsterna från bl.a. skatt på arbete och kapital beräknas minska och att den offentliga sektorn redovisar ett sparande som är nära balans dessa år.</w:t>
      </w:r>
    </w:p>
    <w:p w14:paraId="1AE71FB1" w14:textId="77777777" w:rsidR="0067606D" w:rsidRDefault="0067606D" w:rsidP="0067606D">
      <w:pPr>
        <w:pStyle w:val="Rubrik4utannumrering"/>
      </w:pPr>
      <w:r w:rsidRPr="002E476A">
        <w:lastRenderedPageBreak/>
        <w:t>Starkare ekonomisk utveckling i omvärlden</w:t>
      </w:r>
    </w:p>
    <w:p w14:paraId="2FB78219" w14:textId="65D9AD77" w:rsidR="0067606D" w:rsidRDefault="0067606D" w:rsidP="0067606D">
      <w:pPr>
        <w:pStyle w:val="Brdtext"/>
      </w:pPr>
      <w:r w:rsidRPr="002E476A">
        <w:t xml:space="preserve">I detta alternativscenario antas </w:t>
      </w:r>
      <w:r>
        <w:t>omvärlden växa i snabbare takt än i huvudscenariot, t.ex. till följd av minskad osäkerhet om de ekonomiskpolitiska förutsättningarna för världshandeln. Det skulle exempelvis kunna ske om handelskonflikten mellan USA och Kina trappas ned</w:t>
      </w:r>
      <w:r w:rsidRPr="002E476A">
        <w:t>. Sammanvägd BNP i de länder som är viktiga för Sveriges utrikeshandel (</w:t>
      </w:r>
      <w:r>
        <w:t xml:space="preserve">s.k. </w:t>
      </w:r>
      <w:r w:rsidRPr="002E476A">
        <w:t xml:space="preserve">KIX-BNP) blir </w:t>
      </w:r>
      <w:r>
        <w:t>0,6 </w:t>
      </w:r>
      <w:r w:rsidRPr="002E476A">
        <w:t>procent</w:t>
      </w:r>
      <w:r>
        <w:softHyphen/>
      </w:r>
      <w:r w:rsidRPr="002E476A">
        <w:t xml:space="preserve">enheter högre </w:t>
      </w:r>
      <w:r>
        <w:t xml:space="preserve">2020 </w:t>
      </w:r>
      <w:r w:rsidRPr="002E476A">
        <w:t>än i huvudscenariot.</w:t>
      </w:r>
    </w:p>
    <w:p w14:paraId="2E06C6C9" w14:textId="331066CF" w:rsidR="0067606D" w:rsidRDefault="0067606D" w:rsidP="0067606D">
      <w:pPr>
        <w:pStyle w:val="Brdtextmedindrag"/>
      </w:pPr>
      <w:r w:rsidRPr="0064431F">
        <w:t xml:space="preserve">En </w:t>
      </w:r>
      <w:r>
        <w:t>ökad omvärldsefterfrågan</w:t>
      </w:r>
      <w:r w:rsidRPr="0064431F">
        <w:t xml:space="preserve"> stärker svensk exporttillväxt. Det leder till en högre BNP-tillväxt och ett högre resursutnyttjande jämfört med huvudscenariot. För att möta en högre exportefterfrågan ökar även svenska företag sina investeringar något. Ett högre resursutnyttjande medför </w:t>
      </w:r>
      <w:r>
        <w:t>att</w:t>
      </w:r>
      <w:r w:rsidRPr="0064431F">
        <w:t xml:space="preserve"> företag</w:t>
      </w:r>
      <w:r>
        <w:t>en</w:t>
      </w:r>
      <w:r w:rsidRPr="0064431F">
        <w:t xml:space="preserve"> </w:t>
      </w:r>
      <w:r>
        <w:t>höjer sina</w:t>
      </w:r>
      <w:r w:rsidRPr="0064431F">
        <w:t xml:space="preserve"> priser</w:t>
      </w:r>
      <w:r>
        <w:t xml:space="preserve"> och </w:t>
      </w:r>
      <w:r w:rsidRPr="0064431F">
        <w:t>inflationen stiger snabbare jämfört med huvud</w:t>
      </w:r>
      <w:r w:rsidR="00E70900">
        <w:softHyphen/>
      </w:r>
      <w:r w:rsidRPr="0064431F">
        <w:t>scenariot. Det får till följd att Riksbanken höjer räntan i en snabbare takt</w:t>
      </w:r>
      <w:r>
        <w:t xml:space="preserve"> än i huvud</w:t>
      </w:r>
      <w:r>
        <w:softHyphen/>
        <w:t>scenariot</w:t>
      </w:r>
      <w:r w:rsidRPr="0064431F">
        <w:t xml:space="preserve">. En högre ränta dämpar uppgången i investeringarna något. </w:t>
      </w:r>
      <w:r>
        <w:t xml:space="preserve">I jämförelse med huvudscenariot </w:t>
      </w:r>
      <w:r w:rsidRPr="0064431F">
        <w:t>väntas dock BNP-tillväxten bli högre 2019</w:t>
      </w:r>
      <w:r>
        <w:t xml:space="preserve"> och 2020</w:t>
      </w:r>
      <w:r w:rsidRPr="0064431F">
        <w:t xml:space="preserve">. En högre tillväxt leder till att sysselsättningen växer snabbare och </w:t>
      </w:r>
      <w:r>
        <w:t xml:space="preserve">att </w:t>
      </w:r>
      <w:r w:rsidRPr="0064431F">
        <w:t>arbets</w:t>
      </w:r>
      <w:r>
        <w:softHyphen/>
      </w:r>
      <w:r w:rsidRPr="0064431F">
        <w:t>lösheten blir något lägre än i huvud</w:t>
      </w:r>
      <w:r>
        <w:softHyphen/>
      </w:r>
      <w:r w:rsidRPr="0064431F">
        <w:t>scenariot. Ett något ansträngt resurs</w:t>
      </w:r>
      <w:r w:rsidR="00F33020">
        <w:softHyphen/>
      </w:r>
      <w:r w:rsidRPr="0064431F">
        <w:t>utnyttjande leder till att BNP-tillväxten blir lägre 2021</w:t>
      </w:r>
      <w:r>
        <w:t xml:space="preserve"> och 2022 än i huvudscenariot</w:t>
      </w:r>
      <w:r w:rsidRPr="0064431F">
        <w:t xml:space="preserve">. </w:t>
      </w:r>
    </w:p>
    <w:p w14:paraId="23AEF0B7" w14:textId="5590A619" w:rsidR="0067606D" w:rsidRDefault="0067606D" w:rsidP="0067606D">
      <w:pPr>
        <w:pStyle w:val="Brdtextmedindrag"/>
      </w:pPr>
      <w:r>
        <w:t>I</w:t>
      </w:r>
      <w:r w:rsidRPr="00B2230F">
        <w:t xml:space="preserve"> detta scenario blir effekterna på det finansiella sparandet förhållandevis begränsade till följd av att </w:t>
      </w:r>
      <w:r>
        <w:t>högre inkomster från skatter delvis tas ut av ökade offentliga utgifter</w:t>
      </w:r>
      <w:r w:rsidRPr="00B2230F">
        <w:t>.</w:t>
      </w:r>
    </w:p>
    <w:p w14:paraId="5504CE5B" w14:textId="77777777" w:rsidR="0067606D" w:rsidRPr="002E476A" w:rsidRDefault="0067606D" w:rsidP="0067606D">
      <w:pPr>
        <w:pStyle w:val="Brdtext"/>
      </w:pPr>
    </w:p>
    <w:p w14:paraId="346D61E2" w14:textId="247BBDFA" w:rsidR="0067606D" w:rsidRDefault="0067606D" w:rsidP="0067606D">
      <w:pPr>
        <w:pStyle w:val="TabellRubrik"/>
      </w:pPr>
      <w:bookmarkStart w:id="101" w:name="_Ref17877036"/>
      <w:bookmarkStart w:id="102" w:name="_Toc19298971"/>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4</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4</w:t>
      </w:r>
      <w:r>
        <w:rPr>
          <w:noProof/>
        </w:rPr>
        <w:fldChar w:fldCharType="end"/>
      </w:r>
      <w:bookmarkEnd w:id="101"/>
      <w:r>
        <w:rPr>
          <w:noProof/>
        </w:rPr>
        <w:tab/>
        <w:t>Alternativa s</w:t>
      </w:r>
      <w:r>
        <w:t>cenarier: 1 Svagare ekonomisk utveckling i omvärlden och 2 Starkare ekonomisk utveckling i omvärlden</w:t>
      </w:r>
      <w:bookmarkEnd w:id="102"/>
    </w:p>
    <w:p w14:paraId="6350F95C" w14:textId="4638DDED" w:rsidR="0067606D" w:rsidRDefault="0067606D" w:rsidP="0067606D">
      <w:pPr>
        <w:pStyle w:val="TabellUnderrubrik"/>
      </w:pPr>
      <w:bookmarkStart w:id="103" w:name="_Hlk19187151"/>
      <w:r>
        <w:t xml:space="preserve">Utfall 2018 och prognos enligt huvudscenario i fet stil för respektive variabel utifrån tidigare beslutade och aviserade samt nu föreslagna och aviserade reformer. </w:t>
      </w:r>
      <w:r w:rsidRPr="00BC0078">
        <w:t>Procentuell förändring om inte annat anges</w:t>
      </w:r>
    </w:p>
    <w:bookmarkEnd w:id="103"/>
    <w:tbl>
      <w:tblPr>
        <w:tblStyle w:val="RKEgentabell"/>
        <w:tblW w:w="4383" w:type="dxa"/>
        <w:tblInd w:w="0" w:type="dxa"/>
        <w:tblLayout w:type="fixed"/>
        <w:tblLook w:val="0460" w:firstRow="1" w:lastRow="1" w:firstColumn="0" w:lastColumn="0" w:noHBand="0" w:noVBand="1"/>
      </w:tblPr>
      <w:tblGrid>
        <w:gridCol w:w="1774"/>
        <w:gridCol w:w="521"/>
        <w:gridCol w:w="522"/>
        <w:gridCol w:w="522"/>
        <w:gridCol w:w="522"/>
        <w:gridCol w:w="522"/>
      </w:tblGrid>
      <w:tr w:rsidR="0067606D" w14:paraId="4ADD189A" w14:textId="77777777" w:rsidTr="0067606D">
        <w:trPr>
          <w:cnfStyle w:val="100000000000" w:firstRow="1" w:lastRow="0" w:firstColumn="0" w:lastColumn="0" w:oddVBand="0" w:evenVBand="0" w:oddHBand="0" w:evenHBand="0" w:firstRowFirstColumn="0" w:firstRowLastColumn="0" w:lastRowFirstColumn="0" w:lastRowLastColumn="0"/>
        </w:trPr>
        <w:tc>
          <w:tcPr>
            <w:tcW w:w="1774" w:type="dxa"/>
            <w:tcMar>
              <w:left w:w="0" w:type="dxa"/>
              <w:right w:w="0" w:type="dxa"/>
            </w:tcMar>
          </w:tcPr>
          <w:p w14:paraId="347B2B98" w14:textId="77777777" w:rsidR="0067606D" w:rsidRPr="00684A8D" w:rsidRDefault="0067606D" w:rsidP="0067606D">
            <w:pPr>
              <w:pStyle w:val="TabellHuvud"/>
              <w:keepNext/>
              <w:keepLines/>
              <w:jc w:val="left"/>
              <w:rPr>
                <w:sz w:val="16"/>
                <w:szCs w:val="16"/>
              </w:rPr>
            </w:pPr>
          </w:p>
        </w:tc>
        <w:tc>
          <w:tcPr>
            <w:tcW w:w="521" w:type="dxa"/>
          </w:tcPr>
          <w:p w14:paraId="744432A5" w14:textId="77777777" w:rsidR="0067606D" w:rsidRDefault="0067606D" w:rsidP="0067606D">
            <w:pPr>
              <w:pStyle w:val="TabellHuvud"/>
              <w:keepNext/>
              <w:keepLines/>
            </w:pPr>
            <w:r>
              <w:t>2018</w:t>
            </w:r>
          </w:p>
        </w:tc>
        <w:tc>
          <w:tcPr>
            <w:tcW w:w="522" w:type="dxa"/>
          </w:tcPr>
          <w:p w14:paraId="7757C844" w14:textId="77777777" w:rsidR="0067606D" w:rsidRDefault="0067606D" w:rsidP="0067606D">
            <w:pPr>
              <w:pStyle w:val="TabellHuvud"/>
              <w:keepNext/>
              <w:keepLines/>
            </w:pPr>
            <w:r>
              <w:t>2019</w:t>
            </w:r>
          </w:p>
        </w:tc>
        <w:tc>
          <w:tcPr>
            <w:tcW w:w="522" w:type="dxa"/>
          </w:tcPr>
          <w:p w14:paraId="7DAAE14B" w14:textId="77777777" w:rsidR="0067606D" w:rsidRDefault="0067606D" w:rsidP="0067606D">
            <w:pPr>
              <w:pStyle w:val="TabellHuvud"/>
              <w:keepNext/>
              <w:keepLines/>
            </w:pPr>
            <w:r>
              <w:t>2020</w:t>
            </w:r>
          </w:p>
        </w:tc>
        <w:tc>
          <w:tcPr>
            <w:tcW w:w="522" w:type="dxa"/>
          </w:tcPr>
          <w:p w14:paraId="1F91FF8C" w14:textId="77777777" w:rsidR="0067606D" w:rsidRDefault="0067606D" w:rsidP="0067606D">
            <w:pPr>
              <w:pStyle w:val="TabellHuvud"/>
              <w:keepNext/>
              <w:keepLines/>
            </w:pPr>
            <w:r>
              <w:t>2021</w:t>
            </w:r>
          </w:p>
        </w:tc>
        <w:tc>
          <w:tcPr>
            <w:tcW w:w="522" w:type="dxa"/>
          </w:tcPr>
          <w:p w14:paraId="3F0556BB" w14:textId="77777777" w:rsidR="0067606D" w:rsidRDefault="0067606D" w:rsidP="0067606D">
            <w:pPr>
              <w:pStyle w:val="TabellHuvud"/>
              <w:keepNext/>
              <w:keepLines/>
            </w:pPr>
            <w:r>
              <w:t>2022</w:t>
            </w:r>
          </w:p>
        </w:tc>
      </w:tr>
      <w:tr w:rsidR="0067606D" w:rsidRPr="00146207" w14:paraId="7496F0BB" w14:textId="77777777" w:rsidTr="0067606D">
        <w:tc>
          <w:tcPr>
            <w:tcW w:w="1774" w:type="dxa"/>
            <w:tcBorders>
              <w:top w:val="single" w:sz="18" w:space="0" w:color="auto"/>
              <w:bottom w:val="nil"/>
            </w:tcBorders>
            <w:tcMar>
              <w:left w:w="0" w:type="dxa"/>
              <w:right w:w="0" w:type="dxa"/>
            </w:tcMar>
            <w:vAlign w:val="bottom"/>
          </w:tcPr>
          <w:p w14:paraId="1F05AF87" w14:textId="77777777" w:rsidR="0067606D" w:rsidRPr="00146207" w:rsidRDefault="0067606D" w:rsidP="0067606D">
            <w:pPr>
              <w:pStyle w:val="TabellRader"/>
              <w:keepNext/>
              <w:keepLines/>
              <w:jc w:val="left"/>
              <w:rPr>
                <w:b/>
              </w:rPr>
            </w:pPr>
            <w:r w:rsidRPr="00146207">
              <w:rPr>
                <w:b/>
              </w:rPr>
              <w:t>BNP i världen, KIX-vägd</w:t>
            </w:r>
            <w:r w:rsidRPr="00146207">
              <w:rPr>
                <w:vertAlign w:val="superscript"/>
              </w:rPr>
              <w:t>1</w:t>
            </w:r>
          </w:p>
        </w:tc>
        <w:tc>
          <w:tcPr>
            <w:tcW w:w="521" w:type="dxa"/>
            <w:tcBorders>
              <w:top w:val="single" w:sz="18" w:space="0" w:color="auto"/>
              <w:bottom w:val="nil"/>
              <w:right w:val="nil"/>
            </w:tcBorders>
            <w:vAlign w:val="bottom"/>
          </w:tcPr>
          <w:p w14:paraId="382B90E1" w14:textId="77777777" w:rsidR="0067606D" w:rsidRPr="00146207" w:rsidRDefault="0067606D" w:rsidP="0067606D">
            <w:pPr>
              <w:pStyle w:val="TabellRader"/>
              <w:keepNext/>
              <w:keepLines/>
              <w:rPr>
                <w:b/>
              </w:rPr>
            </w:pPr>
            <w:r>
              <w:rPr>
                <w:b/>
              </w:rPr>
              <w:t>2,5</w:t>
            </w:r>
          </w:p>
        </w:tc>
        <w:tc>
          <w:tcPr>
            <w:tcW w:w="522" w:type="dxa"/>
            <w:tcBorders>
              <w:top w:val="single" w:sz="18" w:space="0" w:color="auto"/>
              <w:left w:val="nil"/>
              <w:bottom w:val="nil"/>
              <w:right w:val="nil"/>
            </w:tcBorders>
            <w:vAlign w:val="bottom"/>
          </w:tcPr>
          <w:p w14:paraId="7A61E279" w14:textId="77777777" w:rsidR="0067606D" w:rsidRPr="00146207" w:rsidRDefault="0067606D" w:rsidP="0067606D">
            <w:pPr>
              <w:pStyle w:val="TabellRader"/>
              <w:keepNext/>
              <w:keepLines/>
              <w:rPr>
                <w:b/>
              </w:rPr>
            </w:pPr>
            <w:r>
              <w:rPr>
                <w:b/>
              </w:rPr>
              <w:t>1,9</w:t>
            </w:r>
          </w:p>
        </w:tc>
        <w:tc>
          <w:tcPr>
            <w:tcW w:w="522" w:type="dxa"/>
            <w:tcBorders>
              <w:top w:val="single" w:sz="18" w:space="0" w:color="auto"/>
              <w:left w:val="nil"/>
              <w:bottom w:val="nil"/>
            </w:tcBorders>
            <w:vAlign w:val="bottom"/>
          </w:tcPr>
          <w:p w14:paraId="183A3AE3" w14:textId="77777777" w:rsidR="0067606D" w:rsidRPr="00146207" w:rsidRDefault="0067606D" w:rsidP="0067606D">
            <w:pPr>
              <w:pStyle w:val="TabellRader"/>
              <w:keepNext/>
              <w:keepLines/>
              <w:rPr>
                <w:b/>
              </w:rPr>
            </w:pPr>
            <w:r>
              <w:rPr>
                <w:b/>
              </w:rPr>
              <w:t>2,0</w:t>
            </w:r>
          </w:p>
        </w:tc>
        <w:tc>
          <w:tcPr>
            <w:tcW w:w="522" w:type="dxa"/>
            <w:tcBorders>
              <w:top w:val="single" w:sz="18" w:space="0" w:color="auto"/>
              <w:bottom w:val="nil"/>
            </w:tcBorders>
            <w:vAlign w:val="bottom"/>
          </w:tcPr>
          <w:p w14:paraId="0CF1E4EB" w14:textId="77777777" w:rsidR="0067606D" w:rsidRPr="00146207" w:rsidRDefault="0067606D" w:rsidP="0067606D">
            <w:pPr>
              <w:pStyle w:val="TabellRader"/>
              <w:keepNext/>
              <w:keepLines/>
              <w:rPr>
                <w:b/>
              </w:rPr>
            </w:pPr>
            <w:r>
              <w:rPr>
                <w:b/>
              </w:rPr>
              <w:t>2,0</w:t>
            </w:r>
          </w:p>
        </w:tc>
        <w:tc>
          <w:tcPr>
            <w:tcW w:w="522" w:type="dxa"/>
            <w:tcBorders>
              <w:top w:val="single" w:sz="18" w:space="0" w:color="auto"/>
              <w:bottom w:val="nil"/>
            </w:tcBorders>
            <w:vAlign w:val="bottom"/>
          </w:tcPr>
          <w:p w14:paraId="36E7C5AB" w14:textId="77777777" w:rsidR="0067606D" w:rsidRPr="00146207" w:rsidRDefault="0067606D" w:rsidP="0067606D">
            <w:pPr>
              <w:pStyle w:val="TabellRader"/>
              <w:keepNext/>
              <w:keepLines/>
              <w:rPr>
                <w:b/>
              </w:rPr>
            </w:pPr>
            <w:r>
              <w:rPr>
                <w:b/>
              </w:rPr>
              <w:t>2,0</w:t>
            </w:r>
          </w:p>
        </w:tc>
      </w:tr>
      <w:tr w:rsidR="0067606D" w14:paraId="48479280" w14:textId="77777777" w:rsidTr="0067606D">
        <w:tc>
          <w:tcPr>
            <w:tcW w:w="1774" w:type="dxa"/>
            <w:tcBorders>
              <w:top w:val="nil"/>
              <w:bottom w:val="nil"/>
            </w:tcBorders>
            <w:tcMar>
              <w:left w:w="0" w:type="dxa"/>
              <w:right w:w="0" w:type="dxa"/>
            </w:tcMar>
            <w:vAlign w:val="bottom"/>
          </w:tcPr>
          <w:p w14:paraId="5D9E3E4D" w14:textId="77777777" w:rsidR="0067606D" w:rsidRDefault="0067606D" w:rsidP="0067606D">
            <w:pPr>
              <w:pStyle w:val="TabellRader"/>
              <w:keepNext/>
              <w:keepLines/>
              <w:jc w:val="left"/>
            </w:pPr>
            <w:r>
              <w:t>Scenario 1</w:t>
            </w:r>
          </w:p>
        </w:tc>
        <w:tc>
          <w:tcPr>
            <w:tcW w:w="521" w:type="dxa"/>
            <w:tcBorders>
              <w:top w:val="nil"/>
              <w:bottom w:val="nil"/>
              <w:right w:val="nil"/>
            </w:tcBorders>
            <w:vAlign w:val="bottom"/>
          </w:tcPr>
          <w:p w14:paraId="1AC9004B" w14:textId="4EAFD622" w:rsidR="0067606D" w:rsidRDefault="0067606D" w:rsidP="0067606D">
            <w:pPr>
              <w:pStyle w:val="TabellRader"/>
              <w:keepNext/>
              <w:keepLines/>
            </w:pPr>
            <w:r>
              <w:t>2,5</w:t>
            </w:r>
          </w:p>
        </w:tc>
        <w:tc>
          <w:tcPr>
            <w:tcW w:w="522" w:type="dxa"/>
            <w:tcBorders>
              <w:top w:val="nil"/>
              <w:left w:val="nil"/>
              <w:bottom w:val="nil"/>
              <w:right w:val="nil"/>
            </w:tcBorders>
            <w:vAlign w:val="bottom"/>
          </w:tcPr>
          <w:p w14:paraId="2C1CFB70" w14:textId="2BC51B76" w:rsidR="0067606D" w:rsidRDefault="0067606D" w:rsidP="0067606D">
            <w:pPr>
              <w:pStyle w:val="TabellRader"/>
              <w:keepNext/>
              <w:keepLines/>
            </w:pPr>
            <w:r>
              <w:t>1,6</w:t>
            </w:r>
          </w:p>
        </w:tc>
        <w:tc>
          <w:tcPr>
            <w:tcW w:w="522" w:type="dxa"/>
            <w:tcBorders>
              <w:top w:val="nil"/>
              <w:left w:val="nil"/>
              <w:bottom w:val="nil"/>
            </w:tcBorders>
            <w:vAlign w:val="bottom"/>
          </w:tcPr>
          <w:p w14:paraId="6EE6C862" w14:textId="5E0AE5C1" w:rsidR="0067606D" w:rsidRDefault="0067606D" w:rsidP="0067606D">
            <w:pPr>
              <w:pStyle w:val="TabellRader"/>
              <w:keepNext/>
              <w:keepLines/>
            </w:pPr>
            <w:r>
              <w:t>1,0</w:t>
            </w:r>
          </w:p>
        </w:tc>
        <w:tc>
          <w:tcPr>
            <w:tcW w:w="522" w:type="dxa"/>
            <w:tcBorders>
              <w:top w:val="nil"/>
              <w:bottom w:val="nil"/>
            </w:tcBorders>
            <w:vAlign w:val="bottom"/>
          </w:tcPr>
          <w:p w14:paraId="26A2497F" w14:textId="15E14526" w:rsidR="0067606D" w:rsidRDefault="0067606D" w:rsidP="0067606D">
            <w:pPr>
              <w:pStyle w:val="TabellRader"/>
              <w:keepNext/>
              <w:keepLines/>
            </w:pPr>
            <w:r>
              <w:t>2,5</w:t>
            </w:r>
          </w:p>
        </w:tc>
        <w:tc>
          <w:tcPr>
            <w:tcW w:w="522" w:type="dxa"/>
            <w:tcBorders>
              <w:top w:val="nil"/>
              <w:bottom w:val="nil"/>
            </w:tcBorders>
            <w:vAlign w:val="bottom"/>
          </w:tcPr>
          <w:p w14:paraId="3AEA4436" w14:textId="02096DCB" w:rsidR="0067606D" w:rsidRDefault="0067606D" w:rsidP="0067606D">
            <w:pPr>
              <w:pStyle w:val="TabellRader"/>
              <w:keepNext/>
              <w:keepLines/>
            </w:pPr>
            <w:r>
              <w:t>2,6</w:t>
            </w:r>
          </w:p>
        </w:tc>
      </w:tr>
      <w:tr w:rsidR="0067606D" w14:paraId="2CE1F576" w14:textId="77777777" w:rsidTr="0067606D">
        <w:tc>
          <w:tcPr>
            <w:tcW w:w="1774" w:type="dxa"/>
            <w:tcBorders>
              <w:top w:val="nil"/>
              <w:bottom w:val="single" w:sz="4" w:space="0" w:color="auto"/>
            </w:tcBorders>
            <w:tcMar>
              <w:left w:w="0" w:type="dxa"/>
              <w:right w:w="0" w:type="dxa"/>
            </w:tcMar>
            <w:vAlign w:val="bottom"/>
          </w:tcPr>
          <w:p w14:paraId="7CCC0BE4" w14:textId="77777777" w:rsidR="0067606D" w:rsidRDefault="0067606D" w:rsidP="0067606D">
            <w:pPr>
              <w:pStyle w:val="TabellRader"/>
              <w:keepNext/>
              <w:keepLines/>
              <w:jc w:val="left"/>
            </w:pPr>
            <w:r>
              <w:t>Scenario 2</w:t>
            </w:r>
          </w:p>
        </w:tc>
        <w:tc>
          <w:tcPr>
            <w:tcW w:w="521" w:type="dxa"/>
            <w:tcBorders>
              <w:top w:val="nil"/>
              <w:bottom w:val="single" w:sz="4" w:space="0" w:color="auto"/>
              <w:right w:val="nil"/>
            </w:tcBorders>
            <w:vAlign w:val="bottom"/>
          </w:tcPr>
          <w:p w14:paraId="3AF13066" w14:textId="6602BA0B" w:rsidR="0067606D" w:rsidRDefault="0067606D" w:rsidP="0067606D">
            <w:pPr>
              <w:pStyle w:val="TabellRader"/>
              <w:keepNext/>
              <w:keepLines/>
            </w:pPr>
            <w:r>
              <w:t>2,5</w:t>
            </w:r>
          </w:p>
        </w:tc>
        <w:tc>
          <w:tcPr>
            <w:tcW w:w="522" w:type="dxa"/>
            <w:tcBorders>
              <w:top w:val="nil"/>
              <w:left w:val="nil"/>
              <w:bottom w:val="single" w:sz="4" w:space="0" w:color="auto"/>
              <w:right w:val="nil"/>
            </w:tcBorders>
            <w:vAlign w:val="bottom"/>
          </w:tcPr>
          <w:p w14:paraId="51DA9B96" w14:textId="028BEF27" w:rsidR="0067606D" w:rsidRDefault="0067606D" w:rsidP="0067606D">
            <w:pPr>
              <w:pStyle w:val="TabellRader"/>
              <w:keepNext/>
              <w:keepLines/>
            </w:pPr>
            <w:r>
              <w:t>2,1</w:t>
            </w:r>
          </w:p>
        </w:tc>
        <w:tc>
          <w:tcPr>
            <w:tcW w:w="522" w:type="dxa"/>
            <w:tcBorders>
              <w:top w:val="nil"/>
              <w:left w:val="nil"/>
              <w:bottom w:val="single" w:sz="4" w:space="0" w:color="auto"/>
            </w:tcBorders>
            <w:vAlign w:val="bottom"/>
          </w:tcPr>
          <w:p w14:paraId="4A8F9DDC" w14:textId="72FD4B95" w:rsidR="0067606D" w:rsidRDefault="0067606D" w:rsidP="0067606D">
            <w:pPr>
              <w:pStyle w:val="TabellRader"/>
              <w:keepNext/>
              <w:keepLines/>
            </w:pPr>
            <w:r>
              <w:t>2,4</w:t>
            </w:r>
          </w:p>
        </w:tc>
        <w:tc>
          <w:tcPr>
            <w:tcW w:w="522" w:type="dxa"/>
            <w:tcBorders>
              <w:top w:val="nil"/>
              <w:bottom w:val="single" w:sz="4" w:space="0" w:color="auto"/>
            </w:tcBorders>
            <w:vAlign w:val="bottom"/>
          </w:tcPr>
          <w:p w14:paraId="02A7EEFF" w14:textId="6A894184" w:rsidR="0067606D" w:rsidRDefault="0067606D" w:rsidP="0067606D">
            <w:pPr>
              <w:pStyle w:val="TabellRader"/>
              <w:keepNext/>
              <w:keepLines/>
            </w:pPr>
            <w:r>
              <w:t>1,8</w:t>
            </w:r>
          </w:p>
        </w:tc>
        <w:tc>
          <w:tcPr>
            <w:tcW w:w="522" w:type="dxa"/>
            <w:tcBorders>
              <w:top w:val="nil"/>
              <w:bottom w:val="single" w:sz="4" w:space="0" w:color="auto"/>
            </w:tcBorders>
            <w:vAlign w:val="bottom"/>
          </w:tcPr>
          <w:p w14:paraId="7F885997" w14:textId="4813D583" w:rsidR="0067606D" w:rsidRDefault="0067606D" w:rsidP="0067606D">
            <w:pPr>
              <w:pStyle w:val="TabellRader"/>
              <w:keepNext/>
              <w:keepLines/>
            </w:pPr>
            <w:r>
              <w:t>1,8</w:t>
            </w:r>
          </w:p>
        </w:tc>
      </w:tr>
      <w:tr w:rsidR="0067606D" w14:paraId="734D05AB" w14:textId="77777777" w:rsidTr="0067606D">
        <w:tc>
          <w:tcPr>
            <w:tcW w:w="1774" w:type="dxa"/>
            <w:tcBorders>
              <w:top w:val="single" w:sz="4" w:space="0" w:color="auto"/>
              <w:bottom w:val="nil"/>
            </w:tcBorders>
            <w:tcMar>
              <w:left w:w="0" w:type="dxa"/>
              <w:right w:w="0" w:type="dxa"/>
            </w:tcMar>
            <w:vAlign w:val="bottom"/>
          </w:tcPr>
          <w:p w14:paraId="73928728" w14:textId="77777777" w:rsidR="0067606D" w:rsidRDefault="0067606D" w:rsidP="0067606D">
            <w:pPr>
              <w:pStyle w:val="TabellRader"/>
              <w:keepNext/>
              <w:keepLines/>
              <w:jc w:val="left"/>
            </w:pPr>
            <w:r w:rsidRPr="00456792">
              <w:rPr>
                <w:b/>
              </w:rPr>
              <w:t>BNP</w:t>
            </w:r>
            <w:r>
              <w:rPr>
                <w:vertAlign w:val="superscript"/>
              </w:rPr>
              <w:t>2</w:t>
            </w:r>
          </w:p>
        </w:tc>
        <w:tc>
          <w:tcPr>
            <w:tcW w:w="521" w:type="dxa"/>
            <w:tcBorders>
              <w:top w:val="single" w:sz="4" w:space="0" w:color="auto"/>
              <w:bottom w:val="nil"/>
              <w:right w:val="nil"/>
            </w:tcBorders>
            <w:vAlign w:val="bottom"/>
          </w:tcPr>
          <w:p w14:paraId="5757FAD2" w14:textId="77777777" w:rsidR="0067606D" w:rsidRPr="00146207" w:rsidRDefault="0067606D" w:rsidP="0067606D">
            <w:pPr>
              <w:pStyle w:val="TabellRader"/>
              <w:keepNext/>
              <w:keepLines/>
              <w:rPr>
                <w:b/>
              </w:rPr>
            </w:pPr>
            <w:r w:rsidRPr="00146207">
              <w:rPr>
                <w:b/>
              </w:rPr>
              <w:t>2,5</w:t>
            </w:r>
          </w:p>
        </w:tc>
        <w:tc>
          <w:tcPr>
            <w:tcW w:w="522" w:type="dxa"/>
            <w:tcBorders>
              <w:top w:val="single" w:sz="4" w:space="0" w:color="auto"/>
              <w:left w:val="nil"/>
              <w:bottom w:val="nil"/>
              <w:right w:val="nil"/>
            </w:tcBorders>
            <w:vAlign w:val="bottom"/>
          </w:tcPr>
          <w:p w14:paraId="653E3CB4" w14:textId="77777777" w:rsidR="0067606D" w:rsidRPr="00146207" w:rsidRDefault="0067606D" w:rsidP="0067606D">
            <w:pPr>
              <w:pStyle w:val="TabellRader"/>
              <w:keepNext/>
              <w:keepLines/>
              <w:rPr>
                <w:b/>
              </w:rPr>
            </w:pPr>
            <w:r w:rsidRPr="00146207">
              <w:rPr>
                <w:b/>
              </w:rPr>
              <w:t>1,5</w:t>
            </w:r>
          </w:p>
        </w:tc>
        <w:tc>
          <w:tcPr>
            <w:tcW w:w="522" w:type="dxa"/>
            <w:tcBorders>
              <w:top w:val="single" w:sz="4" w:space="0" w:color="auto"/>
              <w:left w:val="nil"/>
              <w:bottom w:val="nil"/>
            </w:tcBorders>
            <w:vAlign w:val="bottom"/>
          </w:tcPr>
          <w:p w14:paraId="1FABAD3E" w14:textId="77777777" w:rsidR="0067606D" w:rsidRPr="00146207" w:rsidRDefault="0067606D" w:rsidP="0067606D">
            <w:pPr>
              <w:pStyle w:val="TabellRader"/>
              <w:keepNext/>
              <w:keepLines/>
              <w:rPr>
                <w:b/>
              </w:rPr>
            </w:pPr>
            <w:r w:rsidRPr="00146207">
              <w:rPr>
                <w:b/>
              </w:rPr>
              <w:t>1,2</w:t>
            </w:r>
          </w:p>
        </w:tc>
        <w:tc>
          <w:tcPr>
            <w:tcW w:w="522" w:type="dxa"/>
            <w:tcBorders>
              <w:top w:val="single" w:sz="4" w:space="0" w:color="auto"/>
              <w:bottom w:val="nil"/>
            </w:tcBorders>
            <w:vAlign w:val="bottom"/>
          </w:tcPr>
          <w:p w14:paraId="1821F3ED" w14:textId="77777777" w:rsidR="0067606D" w:rsidRPr="00146207" w:rsidRDefault="0067606D" w:rsidP="0067606D">
            <w:pPr>
              <w:pStyle w:val="TabellRader"/>
              <w:keepNext/>
              <w:keepLines/>
              <w:rPr>
                <w:b/>
              </w:rPr>
            </w:pPr>
            <w:r w:rsidRPr="00146207">
              <w:rPr>
                <w:b/>
              </w:rPr>
              <w:t>1,7</w:t>
            </w:r>
          </w:p>
        </w:tc>
        <w:tc>
          <w:tcPr>
            <w:tcW w:w="522" w:type="dxa"/>
            <w:tcBorders>
              <w:top w:val="single" w:sz="4" w:space="0" w:color="auto"/>
              <w:bottom w:val="nil"/>
            </w:tcBorders>
            <w:vAlign w:val="bottom"/>
          </w:tcPr>
          <w:p w14:paraId="69977AC0" w14:textId="77777777" w:rsidR="0067606D" w:rsidRPr="00146207" w:rsidRDefault="0067606D" w:rsidP="0067606D">
            <w:pPr>
              <w:pStyle w:val="TabellRader"/>
              <w:keepNext/>
              <w:keepLines/>
              <w:rPr>
                <w:b/>
              </w:rPr>
            </w:pPr>
            <w:r w:rsidRPr="00146207">
              <w:rPr>
                <w:b/>
              </w:rPr>
              <w:t>2,0</w:t>
            </w:r>
          </w:p>
        </w:tc>
      </w:tr>
      <w:tr w:rsidR="0067606D" w14:paraId="3423FC5E" w14:textId="77777777" w:rsidTr="0067606D">
        <w:tc>
          <w:tcPr>
            <w:tcW w:w="1774" w:type="dxa"/>
            <w:tcBorders>
              <w:top w:val="nil"/>
              <w:bottom w:val="nil"/>
            </w:tcBorders>
            <w:tcMar>
              <w:left w:w="0" w:type="dxa"/>
              <w:right w:w="0" w:type="dxa"/>
            </w:tcMar>
            <w:vAlign w:val="bottom"/>
          </w:tcPr>
          <w:p w14:paraId="6CDF5CDE" w14:textId="77777777" w:rsidR="0067606D" w:rsidRDefault="0067606D" w:rsidP="0067606D">
            <w:pPr>
              <w:pStyle w:val="TabellRader"/>
              <w:keepNext/>
              <w:keepLines/>
              <w:jc w:val="left"/>
            </w:pPr>
            <w:r>
              <w:t>Scenario 1</w:t>
            </w:r>
          </w:p>
        </w:tc>
        <w:tc>
          <w:tcPr>
            <w:tcW w:w="521" w:type="dxa"/>
            <w:tcBorders>
              <w:top w:val="nil"/>
              <w:bottom w:val="nil"/>
              <w:right w:val="nil"/>
            </w:tcBorders>
            <w:vAlign w:val="bottom"/>
          </w:tcPr>
          <w:p w14:paraId="4FFA9248" w14:textId="77777777" w:rsidR="0067606D" w:rsidRDefault="0067606D" w:rsidP="0067606D">
            <w:pPr>
              <w:pStyle w:val="TabellRader"/>
              <w:keepNext/>
              <w:keepLines/>
            </w:pPr>
            <w:r>
              <w:t>2,5</w:t>
            </w:r>
          </w:p>
        </w:tc>
        <w:tc>
          <w:tcPr>
            <w:tcW w:w="522" w:type="dxa"/>
            <w:tcBorders>
              <w:top w:val="nil"/>
              <w:left w:val="nil"/>
              <w:bottom w:val="nil"/>
              <w:right w:val="nil"/>
            </w:tcBorders>
            <w:vAlign w:val="bottom"/>
          </w:tcPr>
          <w:p w14:paraId="5ACAA1B5" w14:textId="77777777" w:rsidR="0067606D" w:rsidRDefault="0067606D" w:rsidP="0067606D">
            <w:pPr>
              <w:pStyle w:val="TabellRader"/>
              <w:keepNext/>
              <w:keepLines/>
            </w:pPr>
            <w:r>
              <w:t>1,3</w:t>
            </w:r>
          </w:p>
        </w:tc>
        <w:tc>
          <w:tcPr>
            <w:tcW w:w="522" w:type="dxa"/>
            <w:tcBorders>
              <w:top w:val="nil"/>
              <w:left w:val="nil"/>
              <w:bottom w:val="nil"/>
            </w:tcBorders>
            <w:vAlign w:val="bottom"/>
          </w:tcPr>
          <w:p w14:paraId="2AAA7685" w14:textId="77777777" w:rsidR="0067606D" w:rsidRDefault="0067606D" w:rsidP="0067606D">
            <w:pPr>
              <w:pStyle w:val="TabellRader"/>
              <w:keepNext/>
              <w:keepLines/>
            </w:pPr>
            <w:r>
              <w:t>0,5</w:t>
            </w:r>
          </w:p>
        </w:tc>
        <w:tc>
          <w:tcPr>
            <w:tcW w:w="522" w:type="dxa"/>
            <w:tcBorders>
              <w:top w:val="nil"/>
              <w:bottom w:val="nil"/>
            </w:tcBorders>
            <w:vAlign w:val="bottom"/>
          </w:tcPr>
          <w:p w14:paraId="68919705" w14:textId="77777777" w:rsidR="0067606D" w:rsidRDefault="0067606D" w:rsidP="0067606D">
            <w:pPr>
              <w:pStyle w:val="TabellRader"/>
              <w:keepNext/>
              <w:keepLines/>
            </w:pPr>
            <w:r>
              <w:t>1,9</w:t>
            </w:r>
          </w:p>
        </w:tc>
        <w:tc>
          <w:tcPr>
            <w:tcW w:w="522" w:type="dxa"/>
            <w:tcBorders>
              <w:top w:val="nil"/>
              <w:bottom w:val="nil"/>
            </w:tcBorders>
            <w:vAlign w:val="bottom"/>
          </w:tcPr>
          <w:p w14:paraId="345B7854" w14:textId="77777777" w:rsidR="0067606D" w:rsidRDefault="0067606D" w:rsidP="0067606D">
            <w:pPr>
              <w:pStyle w:val="TabellRader"/>
              <w:keepNext/>
              <w:keepLines/>
            </w:pPr>
            <w:r>
              <w:t>2,5</w:t>
            </w:r>
          </w:p>
        </w:tc>
      </w:tr>
      <w:tr w:rsidR="0067606D" w14:paraId="162CDE2D" w14:textId="77777777" w:rsidTr="0067606D">
        <w:tc>
          <w:tcPr>
            <w:tcW w:w="1774" w:type="dxa"/>
            <w:tcBorders>
              <w:top w:val="nil"/>
              <w:bottom w:val="single" w:sz="4" w:space="0" w:color="auto"/>
            </w:tcBorders>
            <w:tcMar>
              <w:left w:w="0" w:type="dxa"/>
              <w:right w:w="0" w:type="dxa"/>
            </w:tcMar>
            <w:vAlign w:val="bottom"/>
          </w:tcPr>
          <w:p w14:paraId="6395716C" w14:textId="77777777" w:rsidR="0067606D" w:rsidRDefault="0067606D" w:rsidP="0067606D">
            <w:pPr>
              <w:pStyle w:val="TabellRader"/>
              <w:keepNext/>
              <w:keepLines/>
              <w:jc w:val="left"/>
            </w:pPr>
            <w:r>
              <w:t>Scenario 2</w:t>
            </w:r>
          </w:p>
        </w:tc>
        <w:tc>
          <w:tcPr>
            <w:tcW w:w="521" w:type="dxa"/>
            <w:tcBorders>
              <w:top w:val="nil"/>
              <w:bottom w:val="single" w:sz="4" w:space="0" w:color="auto"/>
              <w:right w:val="nil"/>
            </w:tcBorders>
            <w:vAlign w:val="bottom"/>
          </w:tcPr>
          <w:p w14:paraId="772D1CD0" w14:textId="77777777" w:rsidR="0067606D" w:rsidRDefault="0067606D" w:rsidP="0067606D">
            <w:pPr>
              <w:pStyle w:val="TabellRader"/>
              <w:keepNext/>
              <w:keepLines/>
            </w:pPr>
            <w:r>
              <w:t>2,5</w:t>
            </w:r>
          </w:p>
        </w:tc>
        <w:tc>
          <w:tcPr>
            <w:tcW w:w="522" w:type="dxa"/>
            <w:tcBorders>
              <w:top w:val="nil"/>
              <w:left w:val="nil"/>
              <w:bottom w:val="single" w:sz="4" w:space="0" w:color="auto"/>
              <w:right w:val="nil"/>
            </w:tcBorders>
            <w:vAlign w:val="bottom"/>
          </w:tcPr>
          <w:p w14:paraId="18B75CF0" w14:textId="77777777" w:rsidR="0067606D" w:rsidRDefault="0067606D" w:rsidP="0067606D">
            <w:pPr>
              <w:pStyle w:val="TabellRader"/>
              <w:keepNext/>
              <w:keepLines/>
            </w:pPr>
            <w:r>
              <w:t>1,7</w:t>
            </w:r>
          </w:p>
        </w:tc>
        <w:tc>
          <w:tcPr>
            <w:tcW w:w="522" w:type="dxa"/>
            <w:tcBorders>
              <w:top w:val="nil"/>
              <w:left w:val="nil"/>
              <w:bottom w:val="single" w:sz="4" w:space="0" w:color="auto"/>
            </w:tcBorders>
            <w:vAlign w:val="bottom"/>
          </w:tcPr>
          <w:p w14:paraId="4D7522F3" w14:textId="77777777" w:rsidR="0067606D" w:rsidRDefault="0067606D" w:rsidP="0067606D">
            <w:pPr>
              <w:pStyle w:val="TabellRader"/>
              <w:keepNext/>
              <w:keepLines/>
            </w:pPr>
            <w:r>
              <w:t>1,5</w:t>
            </w:r>
          </w:p>
        </w:tc>
        <w:tc>
          <w:tcPr>
            <w:tcW w:w="522" w:type="dxa"/>
            <w:tcBorders>
              <w:top w:val="nil"/>
              <w:bottom w:val="single" w:sz="4" w:space="0" w:color="auto"/>
            </w:tcBorders>
            <w:vAlign w:val="bottom"/>
          </w:tcPr>
          <w:p w14:paraId="21CAB439" w14:textId="77777777" w:rsidR="0067606D" w:rsidRDefault="0067606D" w:rsidP="0067606D">
            <w:pPr>
              <w:pStyle w:val="TabellRader"/>
              <w:keepNext/>
              <w:keepLines/>
            </w:pPr>
            <w:r>
              <w:t>1,4</w:t>
            </w:r>
          </w:p>
        </w:tc>
        <w:tc>
          <w:tcPr>
            <w:tcW w:w="522" w:type="dxa"/>
            <w:tcBorders>
              <w:top w:val="nil"/>
              <w:bottom w:val="single" w:sz="4" w:space="0" w:color="auto"/>
            </w:tcBorders>
            <w:vAlign w:val="bottom"/>
          </w:tcPr>
          <w:p w14:paraId="7870B06B" w14:textId="77777777" w:rsidR="0067606D" w:rsidRDefault="0067606D" w:rsidP="0067606D">
            <w:pPr>
              <w:pStyle w:val="TabellRader"/>
              <w:keepNext/>
              <w:keepLines/>
            </w:pPr>
            <w:r>
              <w:t>1,8</w:t>
            </w:r>
          </w:p>
        </w:tc>
      </w:tr>
      <w:tr w:rsidR="0067606D" w14:paraId="0ABC3FC5" w14:textId="77777777" w:rsidTr="0067606D">
        <w:tc>
          <w:tcPr>
            <w:tcW w:w="1774" w:type="dxa"/>
            <w:tcBorders>
              <w:top w:val="single" w:sz="4" w:space="0" w:color="auto"/>
              <w:bottom w:val="nil"/>
            </w:tcBorders>
            <w:tcMar>
              <w:left w:w="0" w:type="dxa"/>
              <w:right w:w="0" w:type="dxa"/>
            </w:tcMar>
            <w:vAlign w:val="bottom"/>
          </w:tcPr>
          <w:p w14:paraId="52542E00" w14:textId="77777777" w:rsidR="0067606D" w:rsidRDefault="0067606D" w:rsidP="0067606D">
            <w:pPr>
              <w:pStyle w:val="TabellRader"/>
              <w:keepNext/>
              <w:keepLines/>
              <w:jc w:val="left"/>
            </w:pPr>
            <w:r w:rsidRPr="00456792">
              <w:rPr>
                <w:b/>
              </w:rPr>
              <w:t>BNP</w:t>
            </w:r>
            <w:r>
              <w:rPr>
                <w:b/>
              </w:rPr>
              <w:t>-gap</w:t>
            </w:r>
            <w:r>
              <w:rPr>
                <w:vertAlign w:val="superscript"/>
              </w:rPr>
              <w:t>3</w:t>
            </w:r>
          </w:p>
        </w:tc>
        <w:tc>
          <w:tcPr>
            <w:tcW w:w="521" w:type="dxa"/>
            <w:tcBorders>
              <w:top w:val="single" w:sz="4" w:space="0" w:color="auto"/>
              <w:bottom w:val="nil"/>
              <w:right w:val="nil"/>
            </w:tcBorders>
            <w:vAlign w:val="bottom"/>
          </w:tcPr>
          <w:p w14:paraId="0275A50C" w14:textId="77777777" w:rsidR="0067606D" w:rsidRPr="00146207" w:rsidRDefault="0067606D" w:rsidP="0067606D">
            <w:pPr>
              <w:pStyle w:val="TabellRader"/>
              <w:keepNext/>
              <w:keepLines/>
              <w:rPr>
                <w:b/>
              </w:rPr>
            </w:pPr>
            <w:r w:rsidRPr="00146207">
              <w:rPr>
                <w:b/>
              </w:rPr>
              <w:t>1,2</w:t>
            </w:r>
          </w:p>
        </w:tc>
        <w:tc>
          <w:tcPr>
            <w:tcW w:w="522" w:type="dxa"/>
            <w:tcBorders>
              <w:top w:val="single" w:sz="4" w:space="0" w:color="auto"/>
              <w:left w:val="nil"/>
              <w:bottom w:val="nil"/>
              <w:right w:val="nil"/>
            </w:tcBorders>
            <w:vAlign w:val="bottom"/>
          </w:tcPr>
          <w:p w14:paraId="7649782D" w14:textId="77777777" w:rsidR="0067606D" w:rsidRPr="00146207" w:rsidRDefault="0067606D" w:rsidP="0067606D">
            <w:pPr>
              <w:pStyle w:val="TabellRader"/>
              <w:keepNext/>
              <w:keepLines/>
              <w:rPr>
                <w:b/>
              </w:rPr>
            </w:pPr>
            <w:r w:rsidRPr="00146207">
              <w:rPr>
                <w:b/>
              </w:rPr>
              <w:t>0,9</w:t>
            </w:r>
          </w:p>
        </w:tc>
        <w:tc>
          <w:tcPr>
            <w:tcW w:w="522" w:type="dxa"/>
            <w:tcBorders>
              <w:top w:val="single" w:sz="4" w:space="0" w:color="auto"/>
              <w:left w:val="nil"/>
              <w:bottom w:val="nil"/>
            </w:tcBorders>
            <w:vAlign w:val="bottom"/>
          </w:tcPr>
          <w:p w14:paraId="7B9446BD" w14:textId="77777777" w:rsidR="0067606D" w:rsidRPr="00146207" w:rsidRDefault="0067606D" w:rsidP="0067606D">
            <w:pPr>
              <w:pStyle w:val="TabellRader"/>
              <w:keepNext/>
              <w:keepLines/>
              <w:rPr>
                <w:b/>
              </w:rPr>
            </w:pPr>
            <w:r w:rsidRPr="00146207">
              <w:rPr>
                <w:b/>
              </w:rPr>
              <w:t>0,2</w:t>
            </w:r>
          </w:p>
        </w:tc>
        <w:tc>
          <w:tcPr>
            <w:tcW w:w="522" w:type="dxa"/>
            <w:tcBorders>
              <w:top w:val="single" w:sz="4" w:space="0" w:color="auto"/>
              <w:bottom w:val="nil"/>
            </w:tcBorders>
            <w:vAlign w:val="bottom"/>
          </w:tcPr>
          <w:p w14:paraId="026AC344" w14:textId="77777777" w:rsidR="0067606D" w:rsidRPr="00146207" w:rsidRDefault="0067606D" w:rsidP="0067606D">
            <w:pPr>
              <w:pStyle w:val="TabellRader"/>
              <w:keepNext/>
              <w:keepLines/>
              <w:rPr>
                <w:b/>
              </w:rPr>
            </w:pPr>
            <w:r w:rsidRPr="00146207">
              <w:rPr>
                <w:b/>
              </w:rPr>
              <w:t>0,0</w:t>
            </w:r>
          </w:p>
        </w:tc>
        <w:tc>
          <w:tcPr>
            <w:tcW w:w="522" w:type="dxa"/>
            <w:tcBorders>
              <w:top w:val="single" w:sz="4" w:space="0" w:color="auto"/>
              <w:bottom w:val="nil"/>
            </w:tcBorders>
            <w:vAlign w:val="bottom"/>
          </w:tcPr>
          <w:p w14:paraId="54D1ABE4" w14:textId="77777777" w:rsidR="0067606D" w:rsidRPr="00146207" w:rsidRDefault="0067606D" w:rsidP="0067606D">
            <w:pPr>
              <w:pStyle w:val="TabellRader"/>
              <w:keepNext/>
              <w:keepLines/>
              <w:rPr>
                <w:b/>
              </w:rPr>
            </w:pPr>
            <w:r w:rsidRPr="00146207">
              <w:rPr>
                <w:b/>
              </w:rPr>
              <w:t>0,0</w:t>
            </w:r>
          </w:p>
        </w:tc>
      </w:tr>
      <w:tr w:rsidR="0067606D" w14:paraId="175A7463" w14:textId="77777777" w:rsidTr="0067606D">
        <w:tc>
          <w:tcPr>
            <w:tcW w:w="1774" w:type="dxa"/>
            <w:tcBorders>
              <w:top w:val="nil"/>
              <w:bottom w:val="nil"/>
            </w:tcBorders>
            <w:tcMar>
              <w:left w:w="0" w:type="dxa"/>
              <w:right w:w="0" w:type="dxa"/>
            </w:tcMar>
            <w:vAlign w:val="bottom"/>
          </w:tcPr>
          <w:p w14:paraId="72E72F4C" w14:textId="77777777" w:rsidR="0067606D" w:rsidRDefault="0067606D" w:rsidP="0067606D">
            <w:pPr>
              <w:pStyle w:val="TabellRader"/>
              <w:keepNext/>
              <w:keepLines/>
              <w:jc w:val="left"/>
            </w:pPr>
            <w:r>
              <w:t>Scenario 1</w:t>
            </w:r>
          </w:p>
        </w:tc>
        <w:tc>
          <w:tcPr>
            <w:tcW w:w="521" w:type="dxa"/>
            <w:tcBorders>
              <w:top w:val="nil"/>
              <w:bottom w:val="nil"/>
              <w:right w:val="nil"/>
            </w:tcBorders>
            <w:vAlign w:val="bottom"/>
          </w:tcPr>
          <w:p w14:paraId="2A0E626F" w14:textId="77777777" w:rsidR="0067606D" w:rsidRDefault="0067606D" w:rsidP="0067606D">
            <w:pPr>
              <w:pStyle w:val="TabellRader"/>
              <w:keepNext/>
              <w:keepLines/>
            </w:pPr>
            <w:r>
              <w:t>1,2</w:t>
            </w:r>
          </w:p>
        </w:tc>
        <w:tc>
          <w:tcPr>
            <w:tcW w:w="522" w:type="dxa"/>
            <w:tcBorders>
              <w:top w:val="nil"/>
              <w:left w:val="nil"/>
              <w:bottom w:val="nil"/>
              <w:right w:val="nil"/>
            </w:tcBorders>
            <w:vAlign w:val="bottom"/>
          </w:tcPr>
          <w:p w14:paraId="04E2FE7D" w14:textId="77777777" w:rsidR="0067606D" w:rsidRDefault="0067606D" w:rsidP="0067606D">
            <w:pPr>
              <w:pStyle w:val="TabellRader"/>
              <w:keepNext/>
              <w:keepLines/>
            </w:pPr>
            <w:r>
              <w:t>0,7</w:t>
            </w:r>
          </w:p>
        </w:tc>
        <w:tc>
          <w:tcPr>
            <w:tcW w:w="522" w:type="dxa"/>
            <w:tcBorders>
              <w:top w:val="nil"/>
              <w:left w:val="nil"/>
              <w:bottom w:val="nil"/>
            </w:tcBorders>
            <w:vAlign w:val="bottom"/>
          </w:tcPr>
          <w:p w14:paraId="1349C3CD" w14:textId="77777777" w:rsidR="0067606D" w:rsidRDefault="0067606D" w:rsidP="0067606D">
            <w:pPr>
              <w:pStyle w:val="TabellRader"/>
              <w:keepNext/>
              <w:keepLines/>
            </w:pPr>
            <w:r>
              <w:t>-0,6</w:t>
            </w:r>
          </w:p>
        </w:tc>
        <w:tc>
          <w:tcPr>
            <w:tcW w:w="522" w:type="dxa"/>
            <w:tcBorders>
              <w:top w:val="nil"/>
              <w:bottom w:val="nil"/>
            </w:tcBorders>
            <w:vAlign w:val="bottom"/>
          </w:tcPr>
          <w:p w14:paraId="0FE94067" w14:textId="77777777" w:rsidR="0067606D" w:rsidRDefault="0067606D" w:rsidP="0067606D">
            <w:pPr>
              <w:pStyle w:val="TabellRader"/>
              <w:keepNext/>
              <w:keepLines/>
            </w:pPr>
            <w:r>
              <w:t>-0,6</w:t>
            </w:r>
          </w:p>
        </w:tc>
        <w:tc>
          <w:tcPr>
            <w:tcW w:w="522" w:type="dxa"/>
            <w:tcBorders>
              <w:top w:val="nil"/>
              <w:bottom w:val="nil"/>
            </w:tcBorders>
            <w:vAlign w:val="bottom"/>
          </w:tcPr>
          <w:p w14:paraId="02587A5A" w14:textId="77777777" w:rsidR="0067606D" w:rsidRDefault="0067606D" w:rsidP="0067606D">
            <w:pPr>
              <w:pStyle w:val="TabellRader"/>
              <w:keepNext/>
              <w:keepLines/>
            </w:pPr>
            <w:r>
              <w:t>-0,1</w:t>
            </w:r>
          </w:p>
        </w:tc>
      </w:tr>
      <w:tr w:rsidR="0067606D" w:rsidRPr="006B5BCB" w14:paraId="1073353A" w14:textId="77777777" w:rsidTr="0067606D">
        <w:tc>
          <w:tcPr>
            <w:tcW w:w="1774" w:type="dxa"/>
            <w:tcBorders>
              <w:top w:val="nil"/>
              <w:bottom w:val="single" w:sz="4" w:space="0" w:color="auto"/>
            </w:tcBorders>
            <w:tcMar>
              <w:left w:w="0" w:type="dxa"/>
              <w:right w:w="0" w:type="dxa"/>
            </w:tcMar>
            <w:vAlign w:val="bottom"/>
          </w:tcPr>
          <w:p w14:paraId="042FBB75" w14:textId="77777777" w:rsidR="0067606D" w:rsidRPr="006B5BCB" w:rsidRDefault="0067606D" w:rsidP="0067606D">
            <w:pPr>
              <w:pStyle w:val="TabellRader"/>
              <w:keepNext/>
              <w:keepLines/>
              <w:jc w:val="left"/>
            </w:pPr>
            <w:r>
              <w:t>Scenario 2</w:t>
            </w:r>
          </w:p>
        </w:tc>
        <w:tc>
          <w:tcPr>
            <w:tcW w:w="521" w:type="dxa"/>
            <w:tcBorders>
              <w:top w:val="nil"/>
              <w:bottom w:val="single" w:sz="4" w:space="0" w:color="auto"/>
              <w:right w:val="nil"/>
            </w:tcBorders>
            <w:vAlign w:val="bottom"/>
          </w:tcPr>
          <w:p w14:paraId="3637388B" w14:textId="77777777" w:rsidR="0067606D" w:rsidRPr="006B5BCB" w:rsidRDefault="0067606D" w:rsidP="0067606D">
            <w:pPr>
              <w:pStyle w:val="TabellRader"/>
              <w:keepNext/>
              <w:keepLines/>
            </w:pPr>
            <w:r>
              <w:t>1,2</w:t>
            </w:r>
          </w:p>
        </w:tc>
        <w:tc>
          <w:tcPr>
            <w:tcW w:w="522" w:type="dxa"/>
            <w:tcBorders>
              <w:top w:val="nil"/>
              <w:left w:val="nil"/>
              <w:bottom w:val="single" w:sz="4" w:space="0" w:color="auto"/>
              <w:right w:val="nil"/>
            </w:tcBorders>
            <w:vAlign w:val="bottom"/>
          </w:tcPr>
          <w:p w14:paraId="7F80F972" w14:textId="77777777" w:rsidR="0067606D" w:rsidRPr="006B5BCB" w:rsidRDefault="0067606D" w:rsidP="0067606D">
            <w:pPr>
              <w:pStyle w:val="TabellRader"/>
              <w:keepNext/>
              <w:keepLines/>
            </w:pPr>
            <w:r>
              <w:t>1,1</w:t>
            </w:r>
          </w:p>
        </w:tc>
        <w:tc>
          <w:tcPr>
            <w:tcW w:w="522" w:type="dxa"/>
            <w:tcBorders>
              <w:top w:val="nil"/>
              <w:left w:val="nil"/>
              <w:bottom w:val="single" w:sz="4" w:space="0" w:color="auto"/>
            </w:tcBorders>
            <w:vAlign w:val="bottom"/>
          </w:tcPr>
          <w:p w14:paraId="11EE7929" w14:textId="77777777" w:rsidR="0067606D" w:rsidRPr="006B5BCB" w:rsidRDefault="0067606D" w:rsidP="0067606D">
            <w:pPr>
              <w:pStyle w:val="TabellRader"/>
              <w:keepNext/>
              <w:keepLines/>
            </w:pPr>
            <w:r>
              <w:t>0,7</w:t>
            </w:r>
          </w:p>
        </w:tc>
        <w:tc>
          <w:tcPr>
            <w:tcW w:w="522" w:type="dxa"/>
            <w:tcBorders>
              <w:top w:val="nil"/>
              <w:bottom w:val="single" w:sz="4" w:space="0" w:color="auto"/>
            </w:tcBorders>
            <w:vAlign w:val="bottom"/>
          </w:tcPr>
          <w:p w14:paraId="04AADF5B" w14:textId="77777777" w:rsidR="0067606D" w:rsidRPr="006B5BCB" w:rsidRDefault="0067606D" w:rsidP="0067606D">
            <w:pPr>
              <w:pStyle w:val="TabellRader"/>
              <w:keepNext/>
              <w:keepLines/>
            </w:pPr>
            <w:r>
              <w:t>0,2</w:t>
            </w:r>
          </w:p>
        </w:tc>
        <w:tc>
          <w:tcPr>
            <w:tcW w:w="522" w:type="dxa"/>
            <w:tcBorders>
              <w:top w:val="nil"/>
              <w:bottom w:val="single" w:sz="4" w:space="0" w:color="auto"/>
            </w:tcBorders>
            <w:vAlign w:val="bottom"/>
          </w:tcPr>
          <w:p w14:paraId="2A476826" w14:textId="77777777" w:rsidR="0067606D" w:rsidRPr="006B5BCB" w:rsidRDefault="0067606D" w:rsidP="0067606D">
            <w:pPr>
              <w:pStyle w:val="TabellRader"/>
              <w:keepNext/>
              <w:keepLines/>
            </w:pPr>
            <w:r>
              <w:t>0,0</w:t>
            </w:r>
          </w:p>
        </w:tc>
      </w:tr>
      <w:tr w:rsidR="0067606D" w:rsidRPr="006B5BCB" w14:paraId="7ED9B628" w14:textId="77777777" w:rsidTr="0067606D">
        <w:tc>
          <w:tcPr>
            <w:tcW w:w="1774" w:type="dxa"/>
            <w:tcBorders>
              <w:top w:val="single" w:sz="4" w:space="0" w:color="auto"/>
              <w:bottom w:val="nil"/>
            </w:tcBorders>
            <w:tcMar>
              <w:left w:w="0" w:type="dxa"/>
              <w:right w:w="0" w:type="dxa"/>
            </w:tcMar>
            <w:vAlign w:val="bottom"/>
          </w:tcPr>
          <w:p w14:paraId="2ECDA71F" w14:textId="77777777" w:rsidR="0067606D" w:rsidRDefault="0067606D" w:rsidP="0067606D">
            <w:pPr>
              <w:pStyle w:val="TabellRader"/>
              <w:keepNext/>
              <w:keepLines/>
              <w:jc w:val="left"/>
            </w:pPr>
            <w:r>
              <w:rPr>
                <w:b/>
              </w:rPr>
              <w:t>Arbetslöshet</w:t>
            </w:r>
            <w:r>
              <w:rPr>
                <w:vertAlign w:val="superscript"/>
              </w:rPr>
              <w:t>4</w:t>
            </w:r>
          </w:p>
        </w:tc>
        <w:tc>
          <w:tcPr>
            <w:tcW w:w="521" w:type="dxa"/>
            <w:tcBorders>
              <w:top w:val="single" w:sz="4" w:space="0" w:color="auto"/>
              <w:bottom w:val="nil"/>
              <w:right w:val="nil"/>
            </w:tcBorders>
            <w:vAlign w:val="bottom"/>
          </w:tcPr>
          <w:p w14:paraId="22911AD1" w14:textId="77777777" w:rsidR="0067606D" w:rsidRPr="00146207" w:rsidRDefault="0067606D" w:rsidP="0067606D">
            <w:pPr>
              <w:pStyle w:val="TabellRader"/>
              <w:keepNext/>
              <w:keepLines/>
              <w:rPr>
                <w:b/>
              </w:rPr>
            </w:pPr>
            <w:r w:rsidRPr="00146207">
              <w:rPr>
                <w:b/>
              </w:rPr>
              <w:t>6,3</w:t>
            </w:r>
          </w:p>
        </w:tc>
        <w:tc>
          <w:tcPr>
            <w:tcW w:w="522" w:type="dxa"/>
            <w:tcBorders>
              <w:top w:val="single" w:sz="4" w:space="0" w:color="auto"/>
              <w:left w:val="nil"/>
              <w:bottom w:val="nil"/>
              <w:right w:val="nil"/>
            </w:tcBorders>
            <w:vAlign w:val="bottom"/>
          </w:tcPr>
          <w:p w14:paraId="33BE9380" w14:textId="77777777" w:rsidR="0067606D" w:rsidRPr="00146207" w:rsidRDefault="0067606D" w:rsidP="0067606D">
            <w:pPr>
              <w:pStyle w:val="TabellRader"/>
              <w:keepNext/>
              <w:keepLines/>
              <w:rPr>
                <w:b/>
              </w:rPr>
            </w:pPr>
            <w:r w:rsidRPr="00146207">
              <w:rPr>
                <w:b/>
              </w:rPr>
              <w:t>6,3</w:t>
            </w:r>
          </w:p>
        </w:tc>
        <w:tc>
          <w:tcPr>
            <w:tcW w:w="522" w:type="dxa"/>
            <w:tcBorders>
              <w:top w:val="single" w:sz="4" w:space="0" w:color="auto"/>
              <w:left w:val="nil"/>
              <w:bottom w:val="nil"/>
            </w:tcBorders>
            <w:vAlign w:val="bottom"/>
          </w:tcPr>
          <w:p w14:paraId="312D6B98" w14:textId="77777777" w:rsidR="0067606D" w:rsidRPr="00146207" w:rsidRDefault="0067606D" w:rsidP="0067606D">
            <w:pPr>
              <w:pStyle w:val="TabellRader"/>
              <w:keepNext/>
              <w:keepLines/>
              <w:rPr>
                <w:b/>
              </w:rPr>
            </w:pPr>
            <w:r w:rsidRPr="00146207">
              <w:rPr>
                <w:b/>
              </w:rPr>
              <w:t>6,4</w:t>
            </w:r>
          </w:p>
        </w:tc>
        <w:tc>
          <w:tcPr>
            <w:tcW w:w="522" w:type="dxa"/>
            <w:tcBorders>
              <w:top w:val="single" w:sz="4" w:space="0" w:color="auto"/>
              <w:bottom w:val="nil"/>
            </w:tcBorders>
            <w:vAlign w:val="bottom"/>
          </w:tcPr>
          <w:p w14:paraId="368574BF" w14:textId="77777777" w:rsidR="0067606D" w:rsidRPr="00146207" w:rsidRDefault="0067606D" w:rsidP="0067606D">
            <w:pPr>
              <w:pStyle w:val="TabellRader"/>
              <w:keepNext/>
              <w:keepLines/>
              <w:rPr>
                <w:b/>
              </w:rPr>
            </w:pPr>
            <w:r w:rsidRPr="00146207">
              <w:rPr>
                <w:b/>
              </w:rPr>
              <w:t>6,4</w:t>
            </w:r>
          </w:p>
        </w:tc>
        <w:tc>
          <w:tcPr>
            <w:tcW w:w="522" w:type="dxa"/>
            <w:tcBorders>
              <w:top w:val="single" w:sz="4" w:space="0" w:color="auto"/>
              <w:bottom w:val="nil"/>
            </w:tcBorders>
            <w:vAlign w:val="bottom"/>
          </w:tcPr>
          <w:p w14:paraId="38DC84A6" w14:textId="77777777" w:rsidR="0067606D" w:rsidRPr="00146207" w:rsidRDefault="0067606D" w:rsidP="0067606D">
            <w:pPr>
              <w:pStyle w:val="TabellRader"/>
              <w:keepNext/>
              <w:keepLines/>
              <w:rPr>
                <w:b/>
              </w:rPr>
            </w:pPr>
            <w:r w:rsidRPr="00146207">
              <w:rPr>
                <w:b/>
              </w:rPr>
              <w:t>6,5</w:t>
            </w:r>
          </w:p>
        </w:tc>
      </w:tr>
      <w:tr w:rsidR="0067606D" w:rsidRPr="006B5BCB" w14:paraId="0E985A25" w14:textId="77777777" w:rsidTr="0067606D">
        <w:tc>
          <w:tcPr>
            <w:tcW w:w="1774" w:type="dxa"/>
            <w:tcBorders>
              <w:top w:val="nil"/>
              <w:bottom w:val="nil"/>
            </w:tcBorders>
            <w:tcMar>
              <w:left w:w="0" w:type="dxa"/>
              <w:right w:w="0" w:type="dxa"/>
            </w:tcMar>
            <w:vAlign w:val="bottom"/>
          </w:tcPr>
          <w:p w14:paraId="012E2548" w14:textId="77777777" w:rsidR="0067606D" w:rsidRDefault="0067606D" w:rsidP="0067606D">
            <w:pPr>
              <w:pStyle w:val="TabellRader"/>
              <w:keepNext/>
              <w:keepLines/>
              <w:jc w:val="left"/>
            </w:pPr>
            <w:r>
              <w:t>Scenario 1</w:t>
            </w:r>
          </w:p>
        </w:tc>
        <w:tc>
          <w:tcPr>
            <w:tcW w:w="521" w:type="dxa"/>
            <w:tcBorders>
              <w:top w:val="nil"/>
              <w:bottom w:val="nil"/>
              <w:right w:val="nil"/>
            </w:tcBorders>
            <w:vAlign w:val="bottom"/>
          </w:tcPr>
          <w:p w14:paraId="6258DB4C" w14:textId="77777777" w:rsidR="0067606D" w:rsidRPr="006B5BCB" w:rsidRDefault="0067606D" w:rsidP="0067606D">
            <w:pPr>
              <w:pStyle w:val="TabellRader"/>
              <w:keepNext/>
              <w:keepLines/>
            </w:pPr>
            <w:r>
              <w:t>6,3</w:t>
            </w:r>
          </w:p>
        </w:tc>
        <w:tc>
          <w:tcPr>
            <w:tcW w:w="522" w:type="dxa"/>
            <w:tcBorders>
              <w:top w:val="nil"/>
              <w:left w:val="nil"/>
              <w:bottom w:val="nil"/>
              <w:right w:val="nil"/>
            </w:tcBorders>
            <w:vAlign w:val="bottom"/>
          </w:tcPr>
          <w:p w14:paraId="05E1EFE5" w14:textId="77777777" w:rsidR="0067606D" w:rsidRPr="006B5BCB" w:rsidRDefault="0067606D" w:rsidP="0067606D">
            <w:pPr>
              <w:pStyle w:val="TabellRader"/>
              <w:keepNext/>
              <w:keepLines/>
            </w:pPr>
            <w:r>
              <w:t>6,3</w:t>
            </w:r>
          </w:p>
        </w:tc>
        <w:tc>
          <w:tcPr>
            <w:tcW w:w="522" w:type="dxa"/>
            <w:tcBorders>
              <w:top w:val="nil"/>
              <w:left w:val="nil"/>
              <w:bottom w:val="nil"/>
            </w:tcBorders>
            <w:vAlign w:val="bottom"/>
          </w:tcPr>
          <w:p w14:paraId="47BCD7BE" w14:textId="77777777" w:rsidR="0067606D" w:rsidRPr="006B5BCB" w:rsidRDefault="0067606D" w:rsidP="0067606D">
            <w:pPr>
              <w:pStyle w:val="TabellRader"/>
              <w:keepNext/>
              <w:keepLines/>
            </w:pPr>
            <w:r>
              <w:t>6,6</w:t>
            </w:r>
          </w:p>
        </w:tc>
        <w:tc>
          <w:tcPr>
            <w:tcW w:w="522" w:type="dxa"/>
            <w:tcBorders>
              <w:top w:val="nil"/>
              <w:bottom w:val="nil"/>
            </w:tcBorders>
            <w:vAlign w:val="bottom"/>
          </w:tcPr>
          <w:p w14:paraId="32AD6CAA" w14:textId="77777777" w:rsidR="0067606D" w:rsidRPr="006B5BCB" w:rsidRDefault="0067606D" w:rsidP="0067606D">
            <w:pPr>
              <w:pStyle w:val="TabellRader"/>
              <w:keepNext/>
              <w:keepLines/>
            </w:pPr>
            <w:r>
              <w:t>6,7</w:t>
            </w:r>
          </w:p>
        </w:tc>
        <w:tc>
          <w:tcPr>
            <w:tcW w:w="522" w:type="dxa"/>
            <w:tcBorders>
              <w:top w:val="nil"/>
              <w:bottom w:val="nil"/>
            </w:tcBorders>
            <w:vAlign w:val="bottom"/>
          </w:tcPr>
          <w:p w14:paraId="422E8B07" w14:textId="77777777" w:rsidR="0067606D" w:rsidRDefault="0067606D" w:rsidP="0067606D">
            <w:pPr>
              <w:pStyle w:val="TabellRader"/>
              <w:keepNext/>
              <w:keepLines/>
            </w:pPr>
            <w:r>
              <w:t>6,5</w:t>
            </w:r>
          </w:p>
        </w:tc>
      </w:tr>
      <w:tr w:rsidR="0067606D" w:rsidRPr="006B5BCB" w14:paraId="7B8A69FA" w14:textId="77777777" w:rsidTr="0067606D">
        <w:tc>
          <w:tcPr>
            <w:tcW w:w="1774" w:type="dxa"/>
            <w:tcBorders>
              <w:top w:val="nil"/>
              <w:bottom w:val="single" w:sz="4" w:space="0" w:color="auto"/>
            </w:tcBorders>
            <w:tcMar>
              <w:left w:w="0" w:type="dxa"/>
              <w:right w:w="0" w:type="dxa"/>
            </w:tcMar>
            <w:vAlign w:val="bottom"/>
          </w:tcPr>
          <w:p w14:paraId="05C705AD" w14:textId="77777777" w:rsidR="0067606D" w:rsidRDefault="0067606D" w:rsidP="0067606D">
            <w:pPr>
              <w:pStyle w:val="TabellRader"/>
              <w:keepNext/>
              <w:keepLines/>
              <w:jc w:val="left"/>
            </w:pPr>
            <w:r>
              <w:t>Scenario 2</w:t>
            </w:r>
          </w:p>
        </w:tc>
        <w:tc>
          <w:tcPr>
            <w:tcW w:w="521" w:type="dxa"/>
            <w:tcBorders>
              <w:top w:val="nil"/>
              <w:bottom w:val="single" w:sz="4" w:space="0" w:color="auto"/>
              <w:right w:val="nil"/>
            </w:tcBorders>
            <w:vAlign w:val="bottom"/>
          </w:tcPr>
          <w:p w14:paraId="3F317538" w14:textId="77777777" w:rsidR="0067606D" w:rsidRPr="006B5BCB" w:rsidRDefault="0067606D" w:rsidP="0067606D">
            <w:pPr>
              <w:pStyle w:val="TabellRader"/>
              <w:keepNext/>
              <w:keepLines/>
            </w:pPr>
            <w:r>
              <w:t>6,3</w:t>
            </w:r>
          </w:p>
        </w:tc>
        <w:tc>
          <w:tcPr>
            <w:tcW w:w="522" w:type="dxa"/>
            <w:tcBorders>
              <w:top w:val="nil"/>
              <w:left w:val="nil"/>
              <w:bottom w:val="single" w:sz="4" w:space="0" w:color="auto"/>
              <w:right w:val="nil"/>
            </w:tcBorders>
            <w:vAlign w:val="bottom"/>
          </w:tcPr>
          <w:p w14:paraId="676AC819" w14:textId="77777777" w:rsidR="0067606D" w:rsidRPr="006B5BCB" w:rsidRDefault="0067606D" w:rsidP="0067606D">
            <w:pPr>
              <w:pStyle w:val="TabellRader"/>
              <w:keepNext/>
              <w:keepLines/>
            </w:pPr>
            <w:r>
              <w:t>6,3</w:t>
            </w:r>
          </w:p>
        </w:tc>
        <w:tc>
          <w:tcPr>
            <w:tcW w:w="522" w:type="dxa"/>
            <w:tcBorders>
              <w:top w:val="nil"/>
              <w:left w:val="nil"/>
              <w:bottom w:val="single" w:sz="4" w:space="0" w:color="auto"/>
            </w:tcBorders>
            <w:vAlign w:val="bottom"/>
          </w:tcPr>
          <w:p w14:paraId="068B505C" w14:textId="77777777" w:rsidR="0067606D" w:rsidRPr="006B5BCB" w:rsidRDefault="0067606D" w:rsidP="0067606D">
            <w:pPr>
              <w:pStyle w:val="TabellRader"/>
              <w:keepNext/>
              <w:keepLines/>
            </w:pPr>
            <w:r>
              <w:t>6,2</w:t>
            </w:r>
          </w:p>
        </w:tc>
        <w:tc>
          <w:tcPr>
            <w:tcW w:w="522" w:type="dxa"/>
            <w:tcBorders>
              <w:top w:val="nil"/>
              <w:bottom w:val="single" w:sz="4" w:space="0" w:color="auto"/>
            </w:tcBorders>
            <w:vAlign w:val="bottom"/>
          </w:tcPr>
          <w:p w14:paraId="299694C4" w14:textId="77777777" w:rsidR="0067606D" w:rsidRPr="006B5BCB" w:rsidRDefault="0067606D" w:rsidP="0067606D">
            <w:pPr>
              <w:pStyle w:val="TabellRader"/>
              <w:keepNext/>
              <w:keepLines/>
            </w:pPr>
            <w:r>
              <w:t>6,2</w:t>
            </w:r>
          </w:p>
        </w:tc>
        <w:tc>
          <w:tcPr>
            <w:tcW w:w="522" w:type="dxa"/>
            <w:tcBorders>
              <w:top w:val="nil"/>
              <w:bottom w:val="single" w:sz="4" w:space="0" w:color="auto"/>
            </w:tcBorders>
            <w:vAlign w:val="bottom"/>
          </w:tcPr>
          <w:p w14:paraId="10D5F7A7" w14:textId="77777777" w:rsidR="0067606D" w:rsidRDefault="0067606D" w:rsidP="0067606D">
            <w:pPr>
              <w:pStyle w:val="TabellRader"/>
              <w:keepNext/>
              <w:keepLines/>
            </w:pPr>
            <w:r>
              <w:t>6,5</w:t>
            </w:r>
          </w:p>
        </w:tc>
      </w:tr>
      <w:tr w:rsidR="0067606D" w:rsidRPr="006B5BCB" w14:paraId="4E3E918C" w14:textId="77777777" w:rsidTr="0067606D">
        <w:tc>
          <w:tcPr>
            <w:tcW w:w="1774" w:type="dxa"/>
            <w:tcBorders>
              <w:top w:val="single" w:sz="4" w:space="0" w:color="auto"/>
              <w:bottom w:val="nil"/>
            </w:tcBorders>
            <w:tcMar>
              <w:left w:w="0" w:type="dxa"/>
              <w:right w:w="0" w:type="dxa"/>
            </w:tcMar>
            <w:vAlign w:val="bottom"/>
          </w:tcPr>
          <w:p w14:paraId="08109163" w14:textId="77777777" w:rsidR="0067606D" w:rsidRDefault="0067606D" w:rsidP="0067606D">
            <w:pPr>
              <w:pStyle w:val="TabellRader"/>
              <w:keepNext/>
              <w:keepLines/>
              <w:jc w:val="left"/>
            </w:pPr>
            <w:r>
              <w:rPr>
                <w:b/>
              </w:rPr>
              <w:t>Timlön</w:t>
            </w:r>
            <w:r w:rsidRPr="00146207">
              <w:rPr>
                <w:vertAlign w:val="superscript"/>
              </w:rPr>
              <w:t>5</w:t>
            </w:r>
          </w:p>
        </w:tc>
        <w:tc>
          <w:tcPr>
            <w:tcW w:w="521" w:type="dxa"/>
            <w:tcBorders>
              <w:top w:val="single" w:sz="4" w:space="0" w:color="auto"/>
              <w:bottom w:val="nil"/>
              <w:right w:val="nil"/>
            </w:tcBorders>
            <w:vAlign w:val="bottom"/>
          </w:tcPr>
          <w:p w14:paraId="7EA6364A" w14:textId="77777777" w:rsidR="0067606D" w:rsidRPr="00146207" w:rsidRDefault="0067606D" w:rsidP="0067606D">
            <w:pPr>
              <w:pStyle w:val="TabellRader"/>
              <w:keepNext/>
              <w:keepLines/>
              <w:rPr>
                <w:b/>
              </w:rPr>
            </w:pPr>
            <w:r w:rsidRPr="00146207">
              <w:rPr>
                <w:b/>
              </w:rPr>
              <w:t>2,5</w:t>
            </w:r>
          </w:p>
        </w:tc>
        <w:tc>
          <w:tcPr>
            <w:tcW w:w="522" w:type="dxa"/>
            <w:tcBorders>
              <w:top w:val="single" w:sz="4" w:space="0" w:color="auto"/>
              <w:left w:val="nil"/>
              <w:bottom w:val="nil"/>
              <w:right w:val="nil"/>
            </w:tcBorders>
            <w:vAlign w:val="bottom"/>
          </w:tcPr>
          <w:p w14:paraId="497D9EFB" w14:textId="77777777" w:rsidR="0067606D" w:rsidRPr="00146207" w:rsidRDefault="0067606D" w:rsidP="0067606D">
            <w:pPr>
              <w:pStyle w:val="TabellRader"/>
              <w:keepNext/>
              <w:keepLines/>
              <w:rPr>
                <w:b/>
              </w:rPr>
            </w:pPr>
            <w:r w:rsidRPr="00146207">
              <w:rPr>
                <w:b/>
              </w:rPr>
              <w:t>2,6</w:t>
            </w:r>
          </w:p>
        </w:tc>
        <w:tc>
          <w:tcPr>
            <w:tcW w:w="522" w:type="dxa"/>
            <w:tcBorders>
              <w:top w:val="single" w:sz="4" w:space="0" w:color="auto"/>
              <w:left w:val="nil"/>
              <w:bottom w:val="nil"/>
            </w:tcBorders>
            <w:vAlign w:val="bottom"/>
          </w:tcPr>
          <w:p w14:paraId="7348E4D0" w14:textId="77777777" w:rsidR="0067606D" w:rsidRPr="00146207" w:rsidRDefault="0067606D" w:rsidP="0067606D">
            <w:pPr>
              <w:pStyle w:val="TabellRader"/>
              <w:keepNext/>
              <w:keepLines/>
              <w:rPr>
                <w:b/>
              </w:rPr>
            </w:pPr>
            <w:r w:rsidRPr="00146207">
              <w:rPr>
                <w:b/>
              </w:rPr>
              <w:t>2,8</w:t>
            </w:r>
          </w:p>
        </w:tc>
        <w:tc>
          <w:tcPr>
            <w:tcW w:w="522" w:type="dxa"/>
            <w:tcBorders>
              <w:top w:val="single" w:sz="4" w:space="0" w:color="auto"/>
              <w:bottom w:val="nil"/>
            </w:tcBorders>
            <w:vAlign w:val="bottom"/>
          </w:tcPr>
          <w:p w14:paraId="4E7EF367" w14:textId="77777777" w:rsidR="0067606D" w:rsidRPr="00146207" w:rsidRDefault="0067606D" w:rsidP="0067606D">
            <w:pPr>
              <w:pStyle w:val="TabellRader"/>
              <w:keepNext/>
              <w:keepLines/>
              <w:rPr>
                <w:b/>
              </w:rPr>
            </w:pPr>
            <w:r w:rsidRPr="00146207">
              <w:rPr>
                <w:b/>
              </w:rPr>
              <w:t>3,0</w:t>
            </w:r>
          </w:p>
        </w:tc>
        <w:tc>
          <w:tcPr>
            <w:tcW w:w="522" w:type="dxa"/>
            <w:tcBorders>
              <w:top w:val="single" w:sz="4" w:space="0" w:color="auto"/>
              <w:bottom w:val="nil"/>
            </w:tcBorders>
            <w:vAlign w:val="bottom"/>
          </w:tcPr>
          <w:p w14:paraId="774C895C" w14:textId="77777777" w:rsidR="0067606D" w:rsidRPr="00146207" w:rsidRDefault="0067606D" w:rsidP="0067606D">
            <w:pPr>
              <w:pStyle w:val="TabellRader"/>
              <w:keepNext/>
              <w:keepLines/>
              <w:rPr>
                <w:b/>
              </w:rPr>
            </w:pPr>
            <w:r w:rsidRPr="00146207">
              <w:rPr>
                <w:b/>
              </w:rPr>
              <w:t>3,1</w:t>
            </w:r>
          </w:p>
        </w:tc>
      </w:tr>
      <w:tr w:rsidR="0067606D" w:rsidRPr="006B5BCB" w14:paraId="68A218D7" w14:textId="77777777" w:rsidTr="0067606D">
        <w:tc>
          <w:tcPr>
            <w:tcW w:w="1774" w:type="dxa"/>
            <w:tcBorders>
              <w:top w:val="nil"/>
              <w:bottom w:val="nil"/>
            </w:tcBorders>
            <w:tcMar>
              <w:left w:w="0" w:type="dxa"/>
              <w:right w:w="0" w:type="dxa"/>
            </w:tcMar>
            <w:vAlign w:val="bottom"/>
          </w:tcPr>
          <w:p w14:paraId="51627CE7" w14:textId="77777777" w:rsidR="0067606D" w:rsidRDefault="0067606D" w:rsidP="0067606D">
            <w:pPr>
              <w:pStyle w:val="TabellRader"/>
              <w:keepNext/>
              <w:keepLines/>
              <w:jc w:val="left"/>
            </w:pPr>
            <w:r>
              <w:t>Scenario 1</w:t>
            </w:r>
          </w:p>
        </w:tc>
        <w:tc>
          <w:tcPr>
            <w:tcW w:w="521" w:type="dxa"/>
            <w:tcBorders>
              <w:top w:val="nil"/>
              <w:bottom w:val="nil"/>
              <w:right w:val="nil"/>
            </w:tcBorders>
            <w:vAlign w:val="bottom"/>
          </w:tcPr>
          <w:p w14:paraId="4A5E89FA" w14:textId="77777777" w:rsidR="0067606D" w:rsidRPr="006B5BCB" w:rsidRDefault="0067606D" w:rsidP="0067606D">
            <w:pPr>
              <w:pStyle w:val="TabellRader"/>
              <w:keepNext/>
              <w:keepLines/>
            </w:pPr>
            <w:r>
              <w:t>2,5</w:t>
            </w:r>
          </w:p>
        </w:tc>
        <w:tc>
          <w:tcPr>
            <w:tcW w:w="522" w:type="dxa"/>
            <w:tcBorders>
              <w:top w:val="nil"/>
              <w:left w:val="nil"/>
              <w:bottom w:val="nil"/>
              <w:right w:val="nil"/>
            </w:tcBorders>
            <w:vAlign w:val="bottom"/>
          </w:tcPr>
          <w:p w14:paraId="27E0106B" w14:textId="77777777" w:rsidR="0067606D" w:rsidRPr="006B5BCB" w:rsidRDefault="0067606D" w:rsidP="0067606D">
            <w:pPr>
              <w:pStyle w:val="TabellRader"/>
              <w:keepNext/>
              <w:keepLines/>
            </w:pPr>
            <w:r>
              <w:t>2,6</w:t>
            </w:r>
          </w:p>
        </w:tc>
        <w:tc>
          <w:tcPr>
            <w:tcW w:w="522" w:type="dxa"/>
            <w:tcBorders>
              <w:top w:val="nil"/>
              <w:left w:val="nil"/>
              <w:bottom w:val="nil"/>
            </w:tcBorders>
            <w:vAlign w:val="bottom"/>
          </w:tcPr>
          <w:p w14:paraId="59E28F1E" w14:textId="77777777" w:rsidR="0067606D" w:rsidRPr="006B5BCB" w:rsidRDefault="0067606D" w:rsidP="0067606D">
            <w:pPr>
              <w:pStyle w:val="TabellRader"/>
              <w:keepNext/>
              <w:keepLines/>
            </w:pPr>
            <w:r>
              <w:t>2,6</w:t>
            </w:r>
          </w:p>
        </w:tc>
        <w:tc>
          <w:tcPr>
            <w:tcW w:w="522" w:type="dxa"/>
            <w:tcBorders>
              <w:top w:val="nil"/>
              <w:bottom w:val="nil"/>
            </w:tcBorders>
            <w:vAlign w:val="bottom"/>
          </w:tcPr>
          <w:p w14:paraId="63995F38" w14:textId="77777777" w:rsidR="0067606D" w:rsidRPr="006B5BCB" w:rsidRDefault="0067606D" w:rsidP="0067606D">
            <w:pPr>
              <w:pStyle w:val="TabellRader"/>
              <w:keepNext/>
              <w:keepLines/>
            </w:pPr>
            <w:r>
              <w:t>2,8</w:t>
            </w:r>
          </w:p>
        </w:tc>
        <w:tc>
          <w:tcPr>
            <w:tcW w:w="522" w:type="dxa"/>
            <w:tcBorders>
              <w:top w:val="nil"/>
              <w:bottom w:val="nil"/>
            </w:tcBorders>
            <w:vAlign w:val="bottom"/>
          </w:tcPr>
          <w:p w14:paraId="0DE6C1B6" w14:textId="77777777" w:rsidR="0067606D" w:rsidRDefault="0067606D" w:rsidP="0067606D">
            <w:pPr>
              <w:pStyle w:val="TabellRader"/>
              <w:keepNext/>
              <w:keepLines/>
            </w:pPr>
            <w:r>
              <w:t>3,1</w:t>
            </w:r>
          </w:p>
        </w:tc>
      </w:tr>
      <w:tr w:rsidR="0067606D" w:rsidRPr="006B5BCB" w14:paraId="640B3391" w14:textId="77777777" w:rsidTr="0067606D">
        <w:tc>
          <w:tcPr>
            <w:tcW w:w="1774" w:type="dxa"/>
            <w:tcBorders>
              <w:top w:val="nil"/>
              <w:bottom w:val="single" w:sz="4" w:space="0" w:color="auto"/>
            </w:tcBorders>
            <w:tcMar>
              <w:left w:w="0" w:type="dxa"/>
              <w:right w:w="0" w:type="dxa"/>
            </w:tcMar>
            <w:vAlign w:val="bottom"/>
          </w:tcPr>
          <w:p w14:paraId="2D9FD303" w14:textId="77777777" w:rsidR="0067606D" w:rsidRDefault="0067606D" w:rsidP="0067606D">
            <w:pPr>
              <w:pStyle w:val="TabellRader"/>
              <w:keepNext/>
              <w:keepLines/>
              <w:jc w:val="left"/>
            </w:pPr>
            <w:r>
              <w:t>Scenario 2</w:t>
            </w:r>
          </w:p>
        </w:tc>
        <w:tc>
          <w:tcPr>
            <w:tcW w:w="521" w:type="dxa"/>
            <w:tcBorders>
              <w:top w:val="nil"/>
              <w:bottom w:val="single" w:sz="4" w:space="0" w:color="auto"/>
              <w:right w:val="nil"/>
            </w:tcBorders>
            <w:vAlign w:val="bottom"/>
          </w:tcPr>
          <w:p w14:paraId="676EEAEF" w14:textId="77777777" w:rsidR="0067606D" w:rsidRPr="006B5BCB" w:rsidRDefault="0067606D" w:rsidP="0067606D">
            <w:pPr>
              <w:pStyle w:val="TabellRader"/>
              <w:keepNext/>
              <w:keepLines/>
            </w:pPr>
            <w:r>
              <w:t>2,5</w:t>
            </w:r>
          </w:p>
        </w:tc>
        <w:tc>
          <w:tcPr>
            <w:tcW w:w="522" w:type="dxa"/>
            <w:tcBorders>
              <w:top w:val="nil"/>
              <w:left w:val="nil"/>
              <w:bottom w:val="single" w:sz="4" w:space="0" w:color="auto"/>
              <w:right w:val="nil"/>
            </w:tcBorders>
            <w:vAlign w:val="bottom"/>
          </w:tcPr>
          <w:p w14:paraId="2537D2A7" w14:textId="77777777" w:rsidR="0067606D" w:rsidRPr="006B5BCB" w:rsidRDefault="0067606D" w:rsidP="0067606D">
            <w:pPr>
              <w:pStyle w:val="TabellRader"/>
              <w:keepNext/>
              <w:keepLines/>
            </w:pPr>
            <w:r>
              <w:t>2,6</w:t>
            </w:r>
          </w:p>
        </w:tc>
        <w:tc>
          <w:tcPr>
            <w:tcW w:w="522" w:type="dxa"/>
            <w:tcBorders>
              <w:top w:val="nil"/>
              <w:left w:val="nil"/>
              <w:bottom w:val="single" w:sz="4" w:space="0" w:color="auto"/>
            </w:tcBorders>
            <w:vAlign w:val="bottom"/>
          </w:tcPr>
          <w:p w14:paraId="699925DC" w14:textId="77777777" w:rsidR="0067606D" w:rsidRPr="006B5BCB" w:rsidRDefault="0067606D" w:rsidP="0067606D">
            <w:pPr>
              <w:pStyle w:val="TabellRader"/>
              <w:keepNext/>
              <w:keepLines/>
            </w:pPr>
            <w:r>
              <w:t>2,9</w:t>
            </w:r>
          </w:p>
        </w:tc>
        <w:tc>
          <w:tcPr>
            <w:tcW w:w="522" w:type="dxa"/>
            <w:tcBorders>
              <w:top w:val="nil"/>
              <w:bottom w:val="single" w:sz="4" w:space="0" w:color="auto"/>
            </w:tcBorders>
            <w:vAlign w:val="bottom"/>
          </w:tcPr>
          <w:p w14:paraId="334E56EB" w14:textId="77777777" w:rsidR="0067606D" w:rsidRPr="006B5BCB" w:rsidRDefault="0067606D" w:rsidP="0067606D">
            <w:pPr>
              <w:pStyle w:val="TabellRader"/>
              <w:keepNext/>
              <w:keepLines/>
            </w:pPr>
            <w:r>
              <w:t>3,1</w:t>
            </w:r>
          </w:p>
        </w:tc>
        <w:tc>
          <w:tcPr>
            <w:tcW w:w="522" w:type="dxa"/>
            <w:tcBorders>
              <w:top w:val="nil"/>
              <w:bottom w:val="single" w:sz="4" w:space="0" w:color="auto"/>
            </w:tcBorders>
            <w:vAlign w:val="bottom"/>
          </w:tcPr>
          <w:p w14:paraId="5F6941B9" w14:textId="77777777" w:rsidR="0067606D" w:rsidRDefault="0067606D" w:rsidP="0067606D">
            <w:pPr>
              <w:pStyle w:val="TabellRader"/>
              <w:keepNext/>
              <w:keepLines/>
            </w:pPr>
            <w:r>
              <w:t>3,1</w:t>
            </w:r>
          </w:p>
        </w:tc>
      </w:tr>
      <w:tr w:rsidR="0067606D" w:rsidRPr="006B5BCB" w14:paraId="3FDBE1FB" w14:textId="77777777" w:rsidTr="0067606D">
        <w:tc>
          <w:tcPr>
            <w:tcW w:w="1774" w:type="dxa"/>
            <w:tcBorders>
              <w:top w:val="single" w:sz="4" w:space="0" w:color="auto"/>
              <w:bottom w:val="nil"/>
            </w:tcBorders>
            <w:tcMar>
              <w:left w:w="0" w:type="dxa"/>
              <w:right w:w="0" w:type="dxa"/>
            </w:tcMar>
            <w:vAlign w:val="bottom"/>
          </w:tcPr>
          <w:p w14:paraId="1CC627F5" w14:textId="77777777" w:rsidR="0067606D" w:rsidRDefault="0067606D" w:rsidP="0067606D">
            <w:pPr>
              <w:pStyle w:val="TabellRader"/>
              <w:keepNext/>
              <w:keepLines/>
              <w:jc w:val="left"/>
            </w:pPr>
            <w:r>
              <w:rPr>
                <w:b/>
              </w:rPr>
              <w:t>KPIF</w:t>
            </w:r>
            <w:r w:rsidRPr="00146207">
              <w:rPr>
                <w:vertAlign w:val="superscript"/>
              </w:rPr>
              <w:t>6</w:t>
            </w:r>
          </w:p>
        </w:tc>
        <w:tc>
          <w:tcPr>
            <w:tcW w:w="521" w:type="dxa"/>
            <w:tcBorders>
              <w:top w:val="single" w:sz="4" w:space="0" w:color="auto"/>
              <w:bottom w:val="nil"/>
              <w:right w:val="nil"/>
            </w:tcBorders>
            <w:vAlign w:val="bottom"/>
          </w:tcPr>
          <w:p w14:paraId="78F79327" w14:textId="77777777" w:rsidR="0067606D" w:rsidRPr="00146207" w:rsidRDefault="0067606D" w:rsidP="0067606D">
            <w:pPr>
              <w:pStyle w:val="TabellRader"/>
              <w:keepNext/>
              <w:keepLines/>
              <w:rPr>
                <w:b/>
              </w:rPr>
            </w:pPr>
            <w:r w:rsidRPr="00146207">
              <w:rPr>
                <w:b/>
              </w:rPr>
              <w:t>2,1</w:t>
            </w:r>
          </w:p>
        </w:tc>
        <w:tc>
          <w:tcPr>
            <w:tcW w:w="522" w:type="dxa"/>
            <w:tcBorders>
              <w:top w:val="single" w:sz="4" w:space="0" w:color="auto"/>
              <w:left w:val="nil"/>
              <w:bottom w:val="nil"/>
              <w:right w:val="nil"/>
            </w:tcBorders>
            <w:vAlign w:val="bottom"/>
          </w:tcPr>
          <w:p w14:paraId="4CD5455D" w14:textId="77777777" w:rsidR="0067606D" w:rsidRPr="00146207" w:rsidRDefault="0067606D" w:rsidP="0067606D">
            <w:pPr>
              <w:pStyle w:val="TabellRader"/>
              <w:keepNext/>
              <w:keepLines/>
              <w:rPr>
                <w:b/>
              </w:rPr>
            </w:pPr>
            <w:r w:rsidRPr="00146207">
              <w:rPr>
                <w:b/>
              </w:rPr>
              <w:t>1,7</w:t>
            </w:r>
          </w:p>
        </w:tc>
        <w:tc>
          <w:tcPr>
            <w:tcW w:w="522" w:type="dxa"/>
            <w:tcBorders>
              <w:top w:val="single" w:sz="4" w:space="0" w:color="auto"/>
              <w:left w:val="nil"/>
              <w:bottom w:val="nil"/>
            </w:tcBorders>
            <w:vAlign w:val="bottom"/>
          </w:tcPr>
          <w:p w14:paraId="2CD2E6EA" w14:textId="77777777" w:rsidR="0067606D" w:rsidRPr="00146207" w:rsidRDefault="0067606D" w:rsidP="0067606D">
            <w:pPr>
              <w:pStyle w:val="TabellRader"/>
              <w:keepNext/>
              <w:keepLines/>
              <w:rPr>
                <w:b/>
              </w:rPr>
            </w:pPr>
            <w:r w:rsidRPr="00146207">
              <w:rPr>
                <w:b/>
              </w:rPr>
              <w:t>1,6</w:t>
            </w:r>
          </w:p>
        </w:tc>
        <w:tc>
          <w:tcPr>
            <w:tcW w:w="522" w:type="dxa"/>
            <w:tcBorders>
              <w:top w:val="single" w:sz="4" w:space="0" w:color="auto"/>
              <w:bottom w:val="nil"/>
            </w:tcBorders>
            <w:vAlign w:val="bottom"/>
          </w:tcPr>
          <w:p w14:paraId="31F16897" w14:textId="77777777" w:rsidR="0067606D" w:rsidRPr="00146207" w:rsidRDefault="0067606D" w:rsidP="0067606D">
            <w:pPr>
              <w:pStyle w:val="TabellRader"/>
              <w:keepNext/>
              <w:keepLines/>
              <w:rPr>
                <w:b/>
              </w:rPr>
            </w:pPr>
            <w:r w:rsidRPr="00146207">
              <w:rPr>
                <w:b/>
              </w:rPr>
              <w:t>1,8</w:t>
            </w:r>
          </w:p>
        </w:tc>
        <w:tc>
          <w:tcPr>
            <w:tcW w:w="522" w:type="dxa"/>
            <w:tcBorders>
              <w:top w:val="single" w:sz="4" w:space="0" w:color="auto"/>
              <w:bottom w:val="nil"/>
            </w:tcBorders>
            <w:vAlign w:val="bottom"/>
          </w:tcPr>
          <w:p w14:paraId="15462A92" w14:textId="77777777" w:rsidR="0067606D" w:rsidRPr="00146207" w:rsidRDefault="0067606D" w:rsidP="0067606D">
            <w:pPr>
              <w:pStyle w:val="TabellRader"/>
              <w:keepNext/>
              <w:keepLines/>
              <w:rPr>
                <w:b/>
              </w:rPr>
            </w:pPr>
            <w:r w:rsidRPr="00146207">
              <w:rPr>
                <w:b/>
              </w:rPr>
              <w:t>2,0</w:t>
            </w:r>
          </w:p>
        </w:tc>
      </w:tr>
      <w:tr w:rsidR="0067606D" w:rsidRPr="006B5BCB" w14:paraId="3DCB8A35" w14:textId="77777777" w:rsidTr="0067606D">
        <w:tc>
          <w:tcPr>
            <w:tcW w:w="1774" w:type="dxa"/>
            <w:tcBorders>
              <w:top w:val="nil"/>
              <w:bottom w:val="nil"/>
            </w:tcBorders>
            <w:tcMar>
              <w:left w:w="0" w:type="dxa"/>
              <w:right w:w="0" w:type="dxa"/>
            </w:tcMar>
            <w:vAlign w:val="bottom"/>
          </w:tcPr>
          <w:p w14:paraId="717923D6" w14:textId="77777777" w:rsidR="0067606D" w:rsidRDefault="0067606D" w:rsidP="0067606D">
            <w:pPr>
              <w:pStyle w:val="TabellRader"/>
              <w:keepNext/>
              <w:keepLines/>
              <w:jc w:val="left"/>
            </w:pPr>
            <w:r>
              <w:t>Scenario 1</w:t>
            </w:r>
          </w:p>
        </w:tc>
        <w:tc>
          <w:tcPr>
            <w:tcW w:w="521" w:type="dxa"/>
            <w:tcBorders>
              <w:top w:val="nil"/>
              <w:bottom w:val="nil"/>
              <w:right w:val="nil"/>
            </w:tcBorders>
            <w:vAlign w:val="bottom"/>
          </w:tcPr>
          <w:p w14:paraId="4F60B7C9" w14:textId="77777777" w:rsidR="0067606D" w:rsidRPr="006B5BCB" w:rsidRDefault="0067606D" w:rsidP="0067606D">
            <w:pPr>
              <w:pStyle w:val="TabellRader"/>
              <w:keepNext/>
              <w:keepLines/>
            </w:pPr>
            <w:r>
              <w:t>2,1</w:t>
            </w:r>
          </w:p>
        </w:tc>
        <w:tc>
          <w:tcPr>
            <w:tcW w:w="522" w:type="dxa"/>
            <w:tcBorders>
              <w:top w:val="nil"/>
              <w:left w:val="nil"/>
              <w:bottom w:val="nil"/>
              <w:right w:val="nil"/>
            </w:tcBorders>
            <w:vAlign w:val="bottom"/>
          </w:tcPr>
          <w:p w14:paraId="4C777B5A" w14:textId="77777777" w:rsidR="0067606D" w:rsidRPr="006B5BCB" w:rsidRDefault="0067606D" w:rsidP="0067606D">
            <w:pPr>
              <w:pStyle w:val="TabellRader"/>
              <w:keepNext/>
              <w:keepLines/>
            </w:pPr>
            <w:r>
              <w:t>1,7</w:t>
            </w:r>
          </w:p>
        </w:tc>
        <w:tc>
          <w:tcPr>
            <w:tcW w:w="522" w:type="dxa"/>
            <w:tcBorders>
              <w:top w:val="nil"/>
              <w:left w:val="nil"/>
              <w:bottom w:val="nil"/>
            </w:tcBorders>
            <w:vAlign w:val="bottom"/>
          </w:tcPr>
          <w:p w14:paraId="1EC403AA" w14:textId="77777777" w:rsidR="0067606D" w:rsidRPr="006B5BCB" w:rsidRDefault="0067606D" w:rsidP="0067606D">
            <w:pPr>
              <w:pStyle w:val="TabellRader"/>
              <w:keepNext/>
              <w:keepLines/>
            </w:pPr>
            <w:r>
              <w:t>1,5</w:t>
            </w:r>
          </w:p>
        </w:tc>
        <w:tc>
          <w:tcPr>
            <w:tcW w:w="522" w:type="dxa"/>
            <w:tcBorders>
              <w:top w:val="nil"/>
              <w:bottom w:val="nil"/>
            </w:tcBorders>
            <w:vAlign w:val="bottom"/>
          </w:tcPr>
          <w:p w14:paraId="60CD4DAC" w14:textId="77777777" w:rsidR="0067606D" w:rsidRPr="006B5BCB" w:rsidRDefault="0067606D" w:rsidP="0067606D">
            <w:pPr>
              <w:pStyle w:val="TabellRader"/>
              <w:keepNext/>
              <w:keepLines/>
            </w:pPr>
            <w:r>
              <w:t>1,6</w:t>
            </w:r>
          </w:p>
        </w:tc>
        <w:tc>
          <w:tcPr>
            <w:tcW w:w="522" w:type="dxa"/>
            <w:tcBorders>
              <w:top w:val="nil"/>
              <w:bottom w:val="nil"/>
            </w:tcBorders>
            <w:vAlign w:val="bottom"/>
          </w:tcPr>
          <w:p w14:paraId="3F29B32D" w14:textId="77777777" w:rsidR="0067606D" w:rsidRDefault="0067606D" w:rsidP="0067606D">
            <w:pPr>
              <w:pStyle w:val="TabellRader"/>
              <w:keepNext/>
              <w:keepLines/>
            </w:pPr>
            <w:r>
              <w:t>1,9</w:t>
            </w:r>
          </w:p>
        </w:tc>
      </w:tr>
      <w:tr w:rsidR="0067606D" w:rsidRPr="006B5BCB" w14:paraId="5EE553C3" w14:textId="77777777" w:rsidTr="0067606D">
        <w:tc>
          <w:tcPr>
            <w:tcW w:w="1774" w:type="dxa"/>
            <w:tcBorders>
              <w:top w:val="nil"/>
              <w:bottom w:val="single" w:sz="4" w:space="0" w:color="auto"/>
            </w:tcBorders>
            <w:tcMar>
              <w:left w:w="0" w:type="dxa"/>
              <w:right w:w="0" w:type="dxa"/>
            </w:tcMar>
            <w:vAlign w:val="bottom"/>
          </w:tcPr>
          <w:p w14:paraId="4481EA52" w14:textId="77777777" w:rsidR="0067606D" w:rsidRDefault="0067606D" w:rsidP="0067606D">
            <w:pPr>
              <w:pStyle w:val="TabellRader"/>
              <w:keepNext/>
              <w:keepLines/>
              <w:jc w:val="left"/>
            </w:pPr>
            <w:r>
              <w:t>Scenario 2</w:t>
            </w:r>
          </w:p>
        </w:tc>
        <w:tc>
          <w:tcPr>
            <w:tcW w:w="521" w:type="dxa"/>
            <w:tcBorders>
              <w:top w:val="nil"/>
              <w:bottom w:val="single" w:sz="4" w:space="0" w:color="auto"/>
              <w:right w:val="nil"/>
            </w:tcBorders>
            <w:vAlign w:val="bottom"/>
          </w:tcPr>
          <w:p w14:paraId="4707282D" w14:textId="77777777" w:rsidR="0067606D" w:rsidRPr="006B5BCB" w:rsidRDefault="0067606D" w:rsidP="0067606D">
            <w:pPr>
              <w:pStyle w:val="TabellRader"/>
              <w:keepNext/>
              <w:keepLines/>
            </w:pPr>
            <w:r>
              <w:t>2,1</w:t>
            </w:r>
          </w:p>
        </w:tc>
        <w:tc>
          <w:tcPr>
            <w:tcW w:w="522" w:type="dxa"/>
            <w:tcBorders>
              <w:top w:val="nil"/>
              <w:left w:val="nil"/>
              <w:bottom w:val="single" w:sz="4" w:space="0" w:color="auto"/>
              <w:right w:val="nil"/>
            </w:tcBorders>
            <w:vAlign w:val="bottom"/>
          </w:tcPr>
          <w:p w14:paraId="789D1EC3" w14:textId="77777777" w:rsidR="0067606D" w:rsidRPr="006B5BCB" w:rsidRDefault="0067606D" w:rsidP="0067606D">
            <w:pPr>
              <w:pStyle w:val="TabellRader"/>
              <w:keepNext/>
              <w:keepLines/>
            </w:pPr>
            <w:r>
              <w:t>1,7</w:t>
            </w:r>
          </w:p>
        </w:tc>
        <w:tc>
          <w:tcPr>
            <w:tcW w:w="522" w:type="dxa"/>
            <w:tcBorders>
              <w:top w:val="nil"/>
              <w:left w:val="nil"/>
              <w:bottom w:val="single" w:sz="4" w:space="0" w:color="auto"/>
            </w:tcBorders>
            <w:vAlign w:val="bottom"/>
          </w:tcPr>
          <w:p w14:paraId="3EB20591" w14:textId="77777777" w:rsidR="0067606D" w:rsidRPr="006B5BCB" w:rsidRDefault="0067606D" w:rsidP="0067606D">
            <w:pPr>
              <w:pStyle w:val="TabellRader"/>
              <w:keepNext/>
              <w:keepLines/>
            </w:pPr>
            <w:r>
              <w:t>1,8</w:t>
            </w:r>
          </w:p>
        </w:tc>
        <w:tc>
          <w:tcPr>
            <w:tcW w:w="522" w:type="dxa"/>
            <w:tcBorders>
              <w:top w:val="nil"/>
              <w:bottom w:val="single" w:sz="4" w:space="0" w:color="auto"/>
            </w:tcBorders>
            <w:vAlign w:val="bottom"/>
          </w:tcPr>
          <w:p w14:paraId="4E8C66B7" w14:textId="77777777" w:rsidR="0067606D" w:rsidRPr="006B5BCB" w:rsidRDefault="0067606D" w:rsidP="0067606D">
            <w:pPr>
              <w:pStyle w:val="TabellRader"/>
              <w:keepNext/>
              <w:keepLines/>
            </w:pPr>
            <w:r>
              <w:t>1,9</w:t>
            </w:r>
          </w:p>
        </w:tc>
        <w:tc>
          <w:tcPr>
            <w:tcW w:w="522" w:type="dxa"/>
            <w:tcBorders>
              <w:top w:val="nil"/>
              <w:bottom w:val="single" w:sz="4" w:space="0" w:color="auto"/>
            </w:tcBorders>
            <w:vAlign w:val="bottom"/>
          </w:tcPr>
          <w:p w14:paraId="7B4D488D" w14:textId="77777777" w:rsidR="0067606D" w:rsidRDefault="0067606D" w:rsidP="0067606D">
            <w:pPr>
              <w:pStyle w:val="TabellRader"/>
              <w:keepNext/>
              <w:keepLines/>
            </w:pPr>
            <w:r>
              <w:t>2,0</w:t>
            </w:r>
          </w:p>
        </w:tc>
      </w:tr>
      <w:tr w:rsidR="0067606D" w:rsidRPr="006B5BCB" w14:paraId="04BC1E19" w14:textId="77777777" w:rsidTr="0067606D">
        <w:tc>
          <w:tcPr>
            <w:tcW w:w="1774" w:type="dxa"/>
            <w:tcBorders>
              <w:top w:val="single" w:sz="4" w:space="0" w:color="auto"/>
              <w:bottom w:val="nil"/>
            </w:tcBorders>
            <w:tcMar>
              <w:left w:w="0" w:type="dxa"/>
              <w:right w:w="0" w:type="dxa"/>
            </w:tcMar>
            <w:vAlign w:val="bottom"/>
          </w:tcPr>
          <w:p w14:paraId="1ECB5A80" w14:textId="77777777" w:rsidR="0067606D" w:rsidRDefault="0067606D" w:rsidP="0067606D">
            <w:pPr>
              <w:pStyle w:val="TabellRader"/>
              <w:keepNext/>
              <w:keepLines/>
              <w:jc w:val="left"/>
            </w:pPr>
            <w:r>
              <w:rPr>
                <w:b/>
              </w:rPr>
              <w:t>Reporänta</w:t>
            </w:r>
            <w:r>
              <w:rPr>
                <w:vertAlign w:val="superscript"/>
              </w:rPr>
              <w:t>6</w:t>
            </w:r>
          </w:p>
        </w:tc>
        <w:tc>
          <w:tcPr>
            <w:tcW w:w="521" w:type="dxa"/>
            <w:tcBorders>
              <w:top w:val="single" w:sz="4" w:space="0" w:color="auto"/>
              <w:bottom w:val="nil"/>
              <w:right w:val="nil"/>
            </w:tcBorders>
            <w:vAlign w:val="bottom"/>
          </w:tcPr>
          <w:p w14:paraId="7A5BA13C" w14:textId="77777777" w:rsidR="0067606D" w:rsidRPr="00146207" w:rsidRDefault="0067606D" w:rsidP="0067606D">
            <w:pPr>
              <w:pStyle w:val="TabellRader"/>
              <w:keepNext/>
              <w:keepLines/>
              <w:rPr>
                <w:b/>
              </w:rPr>
            </w:pPr>
            <w:r w:rsidRPr="00146207">
              <w:rPr>
                <w:b/>
              </w:rPr>
              <w:t>-0,5</w:t>
            </w:r>
          </w:p>
        </w:tc>
        <w:tc>
          <w:tcPr>
            <w:tcW w:w="522" w:type="dxa"/>
            <w:tcBorders>
              <w:top w:val="single" w:sz="4" w:space="0" w:color="auto"/>
              <w:left w:val="nil"/>
              <w:bottom w:val="nil"/>
              <w:right w:val="nil"/>
            </w:tcBorders>
            <w:vAlign w:val="bottom"/>
          </w:tcPr>
          <w:p w14:paraId="2845789A" w14:textId="77777777" w:rsidR="0067606D" w:rsidRPr="00146207" w:rsidRDefault="0067606D" w:rsidP="0067606D">
            <w:pPr>
              <w:pStyle w:val="TabellRader"/>
              <w:keepNext/>
              <w:keepLines/>
              <w:rPr>
                <w:b/>
              </w:rPr>
            </w:pPr>
            <w:r w:rsidRPr="00146207">
              <w:rPr>
                <w:b/>
              </w:rPr>
              <w:t>-0,3</w:t>
            </w:r>
          </w:p>
        </w:tc>
        <w:tc>
          <w:tcPr>
            <w:tcW w:w="522" w:type="dxa"/>
            <w:tcBorders>
              <w:top w:val="single" w:sz="4" w:space="0" w:color="auto"/>
              <w:left w:val="nil"/>
              <w:bottom w:val="nil"/>
            </w:tcBorders>
            <w:vAlign w:val="bottom"/>
          </w:tcPr>
          <w:p w14:paraId="0C3084E4" w14:textId="77777777" w:rsidR="0067606D" w:rsidRPr="00146207" w:rsidRDefault="0067606D" w:rsidP="0067606D">
            <w:pPr>
              <w:pStyle w:val="TabellRader"/>
              <w:keepNext/>
              <w:keepLines/>
              <w:rPr>
                <w:b/>
              </w:rPr>
            </w:pPr>
            <w:r w:rsidRPr="00146207">
              <w:rPr>
                <w:b/>
              </w:rPr>
              <w:t>-0,3</w:t>
            </w:r>
          </w:p>
        </w:tc>
        <w:tc>
          <w:tcPr>
            <w:tcW w:w="522" w:type="dxa"/>
            <w:tcBorders>
              <w:top w:val="single" w:sz="4" w:space="0" w:color="auto"/>
              <w:bottom w:val="nil"/>
            </w:tcBorders>
            <w:vAlign w:val="bottom"/>
          </w:tcPr>
          <w:p w14:paraId="3C66C33E" w14:textId="77777777" w:rsidR="0067606D" w:rsidRPr="00146207" w:rsidRDefault="0067606D" w:rsidP="0067606D">
            <w:pPr>
              <w:pStyle w:val="TabellRader"/>
              <w:keepNext/>
              <w:keepLines/>
              <w:rPr>
                <w:b/>
              </w:rPr>
            </w:pPr>
            <w:r w:rsidRPr="00146207">
              <w:rPr>
                <w:b/>
              </w:rPr>
              <w:t>-0,2</w:t>
            </w:r>
          </w:p>
        </w:tc>
        <w:tc>
          <w:tcPr>
            <w:tcW w:w="522" w:type="dxa"/>
            <w:tcBorders>
              <w:top w:val="single" w:sz="4" w:space="0" w:color="auto"/>
              <w:bottom w:val="nil"/>
            </w:tcBorders>
            <w:vAlign w:val="bottom"/>
          </w:tcPr>
          <w:p w14:paraId="4D5D0600" w14:textId="77777777" w:rsidR="0067606D" w:rsidRPr="00146207" w:rsidRDefault="0067606D" w:rsidP="0067606D">
            <w:pPr>
              <w:pStyle w:val="TabellRader"/>
              <w:keepNext/>
              <w:keepLines/>
              <w:rPr>
                <w:b/>
              </w:rPr>
            </w:pPr>
            <w:r w:rsidRPr="00146207">
              <w:rPr>
                <w:b/>
              </w:rPr>
              <w:t>0,0</w:t>
            </w:r>
          </w:p>
        </w:tc>
      </w:tr>
      <w:tr w:rsidR="0067606D" w:rsidRPr="006B5BCB" w14:paraId="3377C935" w14:textId="77777777" w:rsidTr="0067606D">
        <w:tc>
          <w:tcPr>
            <w:tcW w:w="1774" w:type="dxa"/>
            <w:tcBorders>
              <w:top w:val="nil"/>
              <w:bottom w:val="nil"/>
            </w:tcBorders>
            <w:tcMar>
              <w:left w:w="0" w:type="dxa"/>
              <w:right w:w="0" w:type="dxa"/>
            </w:tcMar>
            <w:vAlign w:val="bottom"/>
          </w:tcPr>
          <w:p w14:paraId="3FDB4E5E" w14:textId="77777777" w:rsidR="0067606D" w:rsidRDefault="0067606D" w:rsidP="0067606D">
            <w:pPr>
              <w:pStyle w:val="TabellRader"/>
              <w:keepNext/>
              <w:keepLines/>
              <w:jc w:val="left"/>
            </w:pPr>
            <w:r>
              <w:t>Scenario 1</w:t>
            </w:r>
          </w:p>
        </w:tc>
        <w:tc>
          <w:tcPr>
            <w:tcW w:w="521" w:type="dxa"/>
            <w:tcBorders>
              <w:top w:val="nil"/>
              <w:bottom w:val="nil"/>
              <w:right w:val="nil"/>
            </w:tcBorders>
            <w:vAlign w:val="bottom"/>
          </w:tcPr>
          <w:p w14:paraId="5B5A4935" w14:textId="77777777" w:rsidR="0067606D" w:rsidRPr="006B5BCB" w:rsidRDefault="0067606D" w:rsidP="0067606D">
            <w:pPr>
              <w:pStyle w:val="TabellRader"/>
              <w:keepNext/>
              <w:keepLines/>
            </w:pPr>
            <w:r>
              <w:t>-0,5</w:t>
            </w:r>
          </w:p>
        </w:tc>
        <w:tc>
          <w:tcPr>
            <w:tcW w:w="522" w:type="dxa"/>
            <w:tcBorders>
              <w:top w:val="nil"/>
              <w:left w:val="nil"/>
              <w:bottom w:val="nil"/>
              <w:right w:val="nil"/>
            </w:tcBorders>
            <w:vAlign w:val="bottom"/>
          </w:tcPr>
          <w:p w14:paraId="31B76706" w14:textId="77777777" w:rsidR="0067606D" w:rsidRPr="006B5BCB" w:rsidRDefault="0067606D" w:rsidP="0067606D">
            <w:pPr>
              <w:pStyle w:val="TabellRader"/>
              <w:keepNext/>
              <w:keepLines/>
            </w:pPr>
            <w:r>
              <w:t>-0,3</w:t>
            </w:r>
          </w:p>
        </w:tc>
        <w:tc>
          <w:tcPr>
            <w:tcW w:w="522" w:type="dxa"/>
            <w:tcBorders>
              <w:top w:val="nil"/>
              <w:left w:val="nil"/>
              <w:bottom w:val="nil"/>
            </w:tcBorders>
            <w:vAlign w:val="bottom"/>
          </w:tcPr>
          <w:p w14:paraId="63F812D1" w14:textId="77777777" w:rsidR="0067606D" w:rsidRPr="006B5BCB" w:rsidRDefault="0067606D" w:rsidP="0067606D">
            <w:pPr>
              <w:pStyle w:val="TabellRader"/>
              <w:keepNext/>
              <w:keepLines/>
            </w:pPr>
            <w:r>
              <w:t>-0,5</w:t>
            </w:r>
          </w:p>
        </w:tc>
        <w:tc>
          <w:tcPr>
            <w:tcW w:w="522" w:type="dxa"/>
            <w:tcBorders>
              <w:top w:val="nil"/>
              <w:bottom w:val="nil"/>
            </w:tcBorders>
            <w:vAlign w:val="bottom"/>
          </w:tcPr>
          <w:p w14:paraId="3EF6BA43" w14:textId="77777777" w:rsidR="0067606D" w:rsidRPr="006B5BCB" w:rsidRDefault="0067606D" w:rsidP="0067606D">
            <w:pPr>
              <w:pStyle w:val="TabellRader"/>
              <w:keepNext/>
              <w:keepLines/>
            </w:pPr>
            <w:r>
              <w:t>-0,5</w:t>
            </w:r>
          </w:p>
        </w:tc>
        <w:tc>
          <w:tcPr>
            <w:tcW w:w="522" w:type="dxa"/>
            <w:tcBorders>
              <w:top w:val="nil"/>
              <w:bottom w:val="nil"/>
            </w:tcBorders>
            <w:vAlign w:val="bottom"/>
          </w:tcPr>
          <w:p w14:paraId="1A546A1E" w14:textId="77777777" w:rsidR="0067606D" w:rsidRDefault="0067606D" w:rsidP="0067606D">
            <w:pPr>
              <w:pStyle w:val="TabellRader"/>
              <w:keepNext/>
              <w:keepLines/>
            </w:pPr>
            <w:r>
              <w:t>-0,2</w:t>
            </w:r>
          </w:p>
        </w:tc>
      </w:tr>
      <w:tr w:rsidR="0067606D" w14:paraId="167161E8" w14:textId="77777777" w:rsidTr="0067606D">
        <w:tc>
          <w:tcPr>
            <w:tcW w:w="1774" w:type="dxa"/>
            <w:tcBorders>
              <w:top w:val="nil"/>
              <w:bottom w:val="single" w:sz="4" w:space="0" w:color="auto"/>
              <w:right w:val="nil"/>
            </w:tcBorders>
            <w:tcMar>
              <w:left w:w="0" w:type="dxa"/>
              <w:right w:w="0" w:type="dxa"/>
            </w:tcMar>
            <w:vAlign w:val="bottom"/>
          </w:tcPr>
          <w:p w14:paraId="156EB499" w14:textId="77777777" w:rsidR="0067606D" w:rsidRDefault="0067606D" w:rsidP="0067606D">
            <w:pPr>
              <w:pStyle w:val="TabellRader"/>
              <w:keepNext/>
              <w:keepLines/>
              <w:jc w:val="left"/>
            </w:pPr>
            <w:r>
              <w:t>Scenario 2</w:t>
            </w:r>
          </w:p>
        </w:tc>
        <w:tc>
          <w:tcPr>
            <w:tcW w:w="521" w:type="dxa"/>
            <w:tcBorders>
              <w:top w:val="nil"/>
              <w:left w:val="nil"/>
              <w:bottom w:val="single" w:sz="4" w:space="0" w:color="auto"/>
              <w:right w:val="nil"/>
            </w:tcBorders>
            <w:vAlign w:val="bottom"/>
          </w:tcPr>
          <w:p w14:paraId="531309DA" w14:textId="77777777" w:rsidR="0067606D" w:rsidRDefault="0067606D" w:rsidP="0067606D">
            <w:pPr>
              <w:pStyle w:val="TabellRader"/>
              <w:keepNext/>
              <w:keepLines/>
            </w:pPr>
            <w:r>
              <w:t>-0,5</w:t>
            </w:r>
          </w:p>
        </w:tc>
        <w:tc>
          <w:tcPr>
            <w:tcW w:w="522" w:type="dxa"/>
            <w:tcBorders>
              <w:top w:val="nil"/>
              <w:left w:val="nil"/>
              <w:bottom w:val="single" w:sz="4" w:space="0" w:color="auto"/>
              <w:right w:val="nil"/>
            </w:tcBorders>
            <w:vAlign w:val="bottom"/>
          </w:tcPr>
          <w:p w14:paraId="1C6DD9D9" w14:textId="77777777" w:rsidR="0067606D" w:rsidRDefault="0067606D" w:rsidP="0067606D">
            <w:pPr>
              <w:pStyle w:val="TabellRader"/>
              <w:keepNext/>
              <w:keepLines/>
            </w:pPr>
            <w:r>
              <w:t>-0,3</w:t>
            </w:r>
          </w:p>
        </w:tc>
        <w:tc>
          <w:tcPr>
            <w:tcW w:w="522" w:type="dxa"/>
            <w:tcBorders>
              <w:top w:val="nil"/>
              <w:left w:val="nil"/>
              <w:bottom w:val="single" w:sz="4" w:space="0" w:color="auto"/>
              <w:right w:val="nil"/>
            </w:tcBorders>
            <w:vAlign w:val="bottom"/>
          </w:tcPr>
          <w:p w14:paraId="3D4B11A7" w14:textId="77777777" w:rsidR="0067606D" w:rsidRDefault="0067606D" w:rsidP="0067606D">
            <w:pPr>
              <w:pStyle w:val="TabellRader"/>
              <w:keepNext/>
              <w:keepLines/>
            </w:pPr>
            <w:r>
              <w:t>-0,1</w:t>
            </w:r>
          </w:p>
        </w:tc>
        <w:tc>
          <w:tcPr>
            <w:tcW w:w="522" w:type="dxa"/>
            <w:tcBorders>
              <w:top w:val="nil"/>
              <w:left w:val="nil"/>
              <w:bottom w:val="single" w:sz="4" w:space="0" w:color="auto"/>
              <w:right w:val="nil"/>
            </w:tcBorders>
            <w:vAlign w:val="bottom"/>
          </w:tcPr>
          <w:p w14:paraId="03F119E0" w14:textId="77777777" w:rsidR="0067606D" w:rsidRDefault="0067606D" w:rsidP="0067606D">
            <w:pPr>
              <w:pStyle w:val="TabellRader"/>
              <w:keepNext/>
              <w:keepLines/>
            </w:pPr>
            <w:r>
              <w:t>0,0</w:t>
            </w:r>
          </w:p>
        </w:tc>
        <w:tc>
          <w:tcPr>
            <w:tcW w:w="522" w:type="dxa"/>
            <w:tcBorders>
              <w:top w:val="nil"/>
              <w:left w:val="nil"/>
              <w:bottom w:val="single" w:sz="4" w:space="0" w:color="auto"/>
            </w:tcBorders>
            <w:vAlign w:val="bottom"/>
          </w:tcPr>
          <w:p w14:paraId="537A508F" w14:textId="77777777" w:rsidR="0067606D" w:rsidRDefault="0067606D" w:rsidP="0067606D">
            <w:pPr>
              <w:pStyle w:val="TabellRader"/>
              <w:keepNext/>
              <w:keepLines/>
            </w:pPr>
            <w:r>
              <w:t>0,1</w:t>
            </w:r>
          </w:p>
        </w:tc>
      </w:tr>
      <w:tr w:rsidR="0067606D" w14:paraId="7F97E797" w14:textId="77777777" w:rsidTr="0067606D">
        <w:tc>
          <w:tcPr>
            <w:tcW w:w="1774" w:type="dxa"/>
            <w:tcBorders>
              <w:top w:val="single" w:sz="4" w:space="0" w:color="auto"/>
              <w:bottom w:val="nil"/>
            </w:tcBorders>
            <w:tcMar>
              <w:left w:w="0" w:type="dxa"/>
              <w:right w:w="0" w:type="dxa"/>
            </w:tcMar>
            <w:vAlign w:val="bottom"/>
          </w:tcPr>
          <w:p w14:paraId="16C5C099" w14:textId="4F76DE05" w:rsidR="0067606D" w:rsidRPr="004175F0" w:rsidRDefault="0067606D" w:rsidP="0067606D">
            <w:pPr>
              <w:pStyle w:val="TabellRader"/>
              <w:keepNext/>
              <w:keepLines/>
              <w:jc w:val="left"/>
              <w:rPr>
                <w:highlight w:val="yellow"/>
              </w:rPr>
            </w:pPr>
            <w:r w:rsidRPr="0038062F">
              <w:rPr>
                <w:b/>
              </w:rPr>
              <w:t>Finansiellt sparande</w:t>
            </w:r>
            <w:r w:rsidRPr="0038062F">
              <w:rPr>
                <w:vertAlign w:val="superscript"/>
              </w:rPr>
              <w:t>7</w:t>
            </w:r>
          </w:p>
        </w:tc>
        <w:tc>
          <w:tcPr>
            <w:tcW w:w="521" w:type="dxa"/>
            <w:tcBorders>
              <w:top w:val="single" w:sz="4" w:space="0" w:color="auto"/>
              <w:bottom w:val="nil"/>
              <w:right w:val="nil"/>
            </w:tcBorders>
            <w:vAlign w:val="bottom"/>
          </w:tcPr>
          <w:p w14:paraId="3B7A73B7" w14:textId="10A0CB78" w:rsidR="0067606D" w:rsidRPr="00322680" w:rsidRDefault="0067606D" w:rsidP="0067606D">
            <w:pPr>
              <w:pStyle w:val="TabellRader"/>
              <w:keepNext/>
              <w:keepLines/>
              <w:rPr>
                <w:b/>
              </w:rPr>
            </w:pPr>
            <w:r w:rsidRPr="0038062F">
              <w:rPr>
                <w:b/>
              </w:rPr>
              <w:t>0,9</w:t>
            </w:r>
          </w:p>
        </w:tc>
        <w:tc>
          <w:tcPr>
            <w:tcW w:w="522" w:type="dxa"/>
            <w:tcBorders>
              <w:top w:val="single" w:sz="4" w:space="0" w:color="auto"/>
              <w:left w:val="nil"/>
              <w:bottom w:val="nil"/>
              <w:right w:val="nil"/>
            </w:tcBorders>
            <w:vAlign w:val="bottom"/>
          </w:tcPr>
          <w:p w14:paraId="63B60DEB" w14:textId="03AA80CE" w:rsidR="0067606D" w:rsidRPr="00322680" w:rsidRDefault="0067606D" w:rsidP="0067606D">
            <w:pPr>
              <w:pStyle w:val="TabellRader"/>
              <w:keepNext/>
              <w:keepLines/>
              <w:rPr>
                <w:b/>
              </w:rPr>
            </w:pPr>
            <w:r w:rsidRPr="0038062F">
              <w:rPr>
                <w:b/>
              </w:rPr>
              <w:t>0,4</w:t>
            </w:r>
          </w:p>
        </w:tc>
        <w:tc>
          <w:tcPr>
            <w:tcW w:w="522" w:type="dxa"/>
            <w:tcBorders>
              <w:top w:val="single" w:sz="4" w:space="0" w:color="auto"/>
              <w:left w:val="nil"/>
              <w:bottom w:val="nil"/>
            </w:tcBorders>
            <w:vAlign w:val="bottom"/>
          </w:tcPr>
          <w:p w14:paraId="5A40D36D" w14:textId="3F1C19E1" w:rsidR="0067606D" w:rsidRPr="00322680" w:rsidRDefault="0067606D" w:rsidP="0067606D">
            <w:pPr>
              <w:pStyle w:val="TabellRader"/>
              <w:keepNext/>
              <w:keepLines/>
              <w:rPr>
                <w:b/>
              </w:rPr>
            </w:pPr>
            <w:r w:rsidRPr="0038062F">
              <w:rPr>
                <w:b/>
              </w:rPr>
              <w:t>0,3</w:t>
            </w:r>
          </w:p>
        </w:tc>
        <w:tc>
          <w:tcPr>
            <w:tcW w:w="522" w:type="dxa"/>
            <w:tcBorders>
              <w:top w:val="single" w:sz="4" w:space="0" w:color="auto"/>
              <w:bottom w:val="nil"/>
            </w:tcBorders>
            <w:vAlign w:val="bottom"/>
          </w:tcPr>
          <w:p w14:paraId="03FBDB63" w14:textId="3419ABAC" w:rsidR="0067606D" w:rsidRPr="00322680" w:rsidRDefault="0067606D" w:rsidP="0067606D">
            <w:pPr>
              <w:pStyle w:val="TabellRader"/>
              <w:keepNext/>
              <w:keepLines/>
              <w:rPr>
                <w:b/>
              </w:rPr>
            </w:pPr>
            <w:r w:rsidRPr="0038062F">
              <w:rPr>
                <w:b/>
              </w:rPr>
              <w:t>0,4</w:t>
            </w:r>
          </w:p>
        </w:tc>
        <w:tc>
          <w:tcPr>
            <w:tcW w:w="522" w:type="dxa"/>
            <w:tcBorders>
              <w:top w:val="single" w:sz="4" w:space="0" w:color="auto"/>
              <w:bottom w:val="nil"/>
            </w:tcBorders>
            <w:vAlign w:val="bottom"/>
          </w:tcPr>
          <w:p w14:paraId="701C0FD2" w14:textId="57DBC4A4" w:rsidR="0067606D" w:rsidRPr="00322680" w:rsidRDefault="0067606D" w:rsidP="0067606D">
            <w:pPr>
              <w:pStyle w:val="TabellRader"/>
              <w:keepNext/>
              <w:keepLines/>
              <w:rPr>
                <w:b/>
              </w:rPr>
            </w:pPr>
            <w:r w:rsidRPr="0038062F">
              <w:rPr>
                <w:b/>
              </w:rPr>
              <w:t>1,2</w:t>
            </w:r>
          </w:p>
        </w:tc>
      </w:tr>
      <w:tr w:rsidR="0067606D" w14:paraId="20469A08" w14:textId="77777777" w:rsidTr="0067606D">
        <w:tc>
          <w:tcPr>
            <w:tcW w:w="1774" w:type="dxa"/>
            <w:tcBorders>
              <w:top w:val="nil"/>
              <w:bottom w:val="nil"/>
            </w:tcBorders>
            <w:tcMar>
              <w:left w:w="0" w:type="dxa"/>
              <w:right w:w="0" w:type="dxa"/>
            </w:tcMar>
            <w:vAlign w:val="bottom"/>
          </w:tcPr>
          <w:p w14:paraId="019C9940" w14:textId="77777777" w:rsidR="0067606D" w:rsidRPr="0038062F" w:rsidRDefault="0067606D" w:rsidP="0067606D">
            <w:pPr>
              <w:pStyle w:val="TabellRader"/>
              <w:keepNext/>
              <w:keepLines/>
              <w:jc w:val="left"/>
              <w:rPr>
                <w:highlight w:val="yellow"/>
              </w:rPr>
            </w:pPr>
            <w:r w:rsidRPr="0018592B">
              <w:t>Scenario 1</w:t>
            </w:r>
          </w:p>
        </w:tc>
        <w:tc>
          <w:tcPr>
            <w:tcW w:w="521" w:type="dxa"/>
            <w:tcBorders>
              <w:top w:val="nil"/>
              <w:bottom w:val="nil"/>
              <w:right w:val="nil"/>
            </w:tcBorders>
            <w:vAlign w:val="bottom"/>
          </w:tcPr>
          <w:p w14:paraId="6FAFD66F" w14:textId="69568AD0" w:rsidR="0067606D" w:rsidRDefault="0067606D" w:rsidP="0067606D">
            <w:pPr>
              <w:pStyle w:val="TabellRader"/>
              <w:keepNext/>
              <w:keepLines/>
            </w:pPr>
            <w:r>
              <w:t>0,9</w:t>
            </w:r>
          </w:p>
        </w:tc>
        <w:tc>
          <w:tcPr>
            <w:tcW w:w="522" w:type="dxa"/>
            <w:tcBorders>
              <w:top w:val="nil"/>
              <w:left w:val="nil"/>
              <w:bottom w:val="nil"/>
              <w:right w:val="nil"/>
            </w:tcBorders>
            <w:vAlign w:val="bottom"/>
          </w:tcPr>
          <w:p w14:paraId="47C24448" w14:textId="1BDD288B" w:rsidR="0067606D" w:rsidRDefault="0067606D" w:rsidP="0067606D">
            <w:pPr>
              <w:pStyle w:val="TabellRader"/>
              <w:keepNext/>
              <w:keepLines/>
            </w:pPr>
            <w:r w:rsidRPr="00A7406D">
              <w:t>0,4</w:t>
            </w:r>
          </w:p>
        </w:tc>
        <w:tc>
          <w:tcPr>
            <w:tcW w:w="522" w:type="dxa"/>
            <w:tcBorders>
              <w:top w:val="nil"/>
              <w:left w:val="nil"/>
              <w:bottom w:val="nil"/>
            </w:tcBorders>
            <w:vAlign w:val="bottom"/>
          </w:tcPr>
          <w:p w14:paraId="02C24904" w14:textId="0E691AD7" w:rsidR="0067606D" w:rsidRDefault="0067606D" w:rsidP="0067606D">
            <w:pPr>
              <w:pStyle w:val="TabellRader"/>
              <w:keepNext/>
              <w:keepLines/>
            </w:pPr>
            <w:r w:rsidRPr="00A7406D">
              <w:t>-0,1</w:t>
            </w:r>
          </w:p>
        </w:tc>
        <w:tc>
          <w:tcPr>
            <w:tcW w:w="522" w:type="dxa"/>
            <w:tcBorders>
              <w:top w:val="nil"/>
              <w:bottom w:val="nil"/>
            </w:tcBorders>
            <w:vAlign w:val="bottom"/>
          </w:tcPr>
          <w:p w14:paraId="7277BD2C" w14:textId="71376260" w:rsidR="0067606D" w:rsidRDefault="0067606D" w:rsidP="0067606D">
            <w:pPr>
              <w:pStyle w:val="TabellRader"/>
              <w:keepNext/>
              <w:keepLines/>
            </w:pPr>
            <w:r w:rsidRPr="00A7406D">
              <w:t>0,1</w:t>
            </w:r>
          </w:p>
        </w:tc>
        <w:tc>
          <w:tcPr>
            <w:tcW w:w="522" w:type="dxa"/>
            <w:tcBorders>
              <w:top w:val="nil"/>
              <w:bottom w:val="nil"/>
            </w:tcBorders>
            <w:vAlign w:val="bottom"/>
          </w:tcPr>
          <w:p w14:paraId="76A12CF5" w14:textId="74C5E685" w:rsidR="0067606D" w:rsidRDefault="0067606D" w:rsidP="0067606D">
            <w:pPr>
              <w:pStyle w:val="TabellRader"/>
              <w:keepNext/>
              <w:keepLines/>
            </w:pPr>
            <w:r w:rsidRPr="00A7406D">
              <w:t>1,0</w:t>
            </w:r>
          </w:p>
        </w:tc>
      </w:tr>
      <w:tr w:rsidR="0067606D" w:rsidRPr="006B5BCB" w14:paraId="5F0C05E5" w14:textId="77777777" w:rsidTr="0067606D">
        <w:trPr>
          <w:cnfStyle w:val="010000000000" w:firstRow="0" w:lastRow="1" w:firstColumn="0" w:lastColumn="0" w:oddVBand="0" w:evenVBand="0" w:oddHBand="0" w:evenHBand="0" w:firstRowFirstColumn="0" w:firstRowLastColumn="0" w:lastRowFirstColumn="0" w:lastRowLastColumn="0"/>
        </w:trPr>
        <w:tc>
          <w:tcPr>
            <w:tcW w:w="1774" w:type="dxa"/>
            <w:tcBorders>
              <w:top w:val="nil"/>
            </w:tcBorders>
            <w:tcMar>
              <w:left w:w="0" w:type="dxa"/>
              <w:right w:w="0" w:type="dxa"/>
            </w:tcMar>
            <w:vAlign w:val="bottom"/>
          </w:tcPr>
          <w:p w14:paraId="4F8FF574" w14:textId="77777777" w:rsidR="0067606D" w:rsidRPr="0038062F" w:rsidRDefault="0067606D" w:rsidP="0067606D">
            <w:pPr>
              <w:pStyle w:val="TabellRader"/>
              <w:keepNext/>
              <w:keepLines/>
              <w:jc w:val="left"/>
              <w:rPr>
                <w:b w:val="0"/>
                <w:highlight w:val="yellow"/>
              </w:rPr>
            </w:pPr>
            <w:r w:rsidRPr="0038062F">
              <w:rPr>
                <w:b w:val="0"/>
              </w:rPr>
              <w:t>Scenario 2</w:t>
            </w:r>
          </w:p>
        </w:tc>
        <w:tc>
          <w:tcPr>
            <w:tcW w:w="521" w:type="dxa"/>
            <w:tcBorders>
              <w:top w:val="nil"/>
            </w:tcBorders>
            <w:vAlign w:val="bottom"/>
          </w:tcPr>
          <w:p w14:paraId="60C84718" w14:textId="0A9E9926" w:rsidR="0067606D" w:rsidRPr="00322680" w:rsidRDefault="0067606D" w:rsidP="0067606D">
            <w:pPr>
              <w:pStyle w:val="TabellRader"/>
              <w:keepNext/>
              <w:keepLines/>
              <w:rPr>
                <w:b w:val="0"/>
              </w:rPr>
            </w:pPr>
            <w:r w:rsidRPr="00322680">
              <w:rPr>
                <w:b w:val="0"/>
              </w:rPr>
              <w:t>0,9</w:t>
            </w:r>
          </w:p>
        </w:tc>
        <w:tc>
          <w:tcPr>
            <w:tcW w:w="522" w:type="dxa"/>
            <w:tcBorders>
              <w:top w:val="nil"/>
            </w:tcBorders>
            <w:vAlign w:val="bottom"/>
          </w:tcPr>
          <w:p w14:paraId="7E5C4965" w14:textId="7B92C5D2" w:rsidR="0067606D" w:rsidRPr="0038062F" w:rsidRDefault="0067606D" w:rsidP="0067606D">
            <w:pPr>
              <w:pStyle w:val="TabellRader"/>
              <w:keepNext/>
              <w:keepLines/>
              <w:rPr>
                <w:b w:val="0"/>
              </w:rPr>
            </w:pPr>
            <w:r w:rsidRPr="0038062F">
              <w:rPr>
                <w:b w:val="0"/>
              </w:rPr>
              <w:t>0,5</w:t>
            </w:r>
          </w:p>
        </w:tc>
        <w:tc>
          <w:tcPr>
            <w:tcW w:w="522" w:type="dxa"/>
            <w:tcBorders>
              <w:top w:val="nil"/>
            </w:tcBorders>
            <w:vAlign w:val="bottom"/>
          </w:tcPr>
          <w:p w14:paraId="35789430" w14:textId="48BC1268" w:rsidR="0067606D" w:rsidRPr="0038062F" w:rsidRDefault="0067606D" w:rsidP="0067606D">
            <w:pPr>
              <w:pStyle w:val="TabellRader"/>
              <w:keepNext/>
              <w:keepLines/>
              <w:rPr>
                <w:b w:val="0"/>
              </w:rPr>
            </w:pPr>
            <w:r w:rsidRPr="0038062F">
              <w:rPr>
                <w:b w:val="0"/>
              </w:rPr>
              <w:t>0,5</w:t>
            </w:r>
          </w:p>
        </w:tc>
        <w:tc>
          <w:tcPr>
            <w:tcW w:w="522" w:type="dxa"/>
            <w:tcBorders>
              <w:top w:val="nil"/>
            </w:tcBorders>
            <w:vAlign w:val="bottom"/>
          </w:tcPr>
          <w:p w14:paraId="6DD9CFE0" w14:textId="721B0934" w:rsidR="0067606D" w:rsidRPr="0038062F" w:rsidRDefault="0067606D" w:rsidP="0067606D">
            <w:pPr>
              <w:pStyle w:val="TabellRader"/>
              <w:keepNext/>
              <w:keepLines/>
              <w:rPr>
                <w:b w:val="0"/>
              </w:rPr>
            </w:pPr>
            <w:r w:rsidRPr="0038062F">
              <w:rPr>
                <w:b w:val="0"/>
              </w:rPr>
              <w:t>0,5</w:t>
            </w:r>
          </w:p>
        </w:tc>
        <w:tc>
          <w:tcPr>
            <w:tcW w:w="522" w:type="dxa"/>
            <w:tcBorders>
              <w:top w:val="nil"/>
            </w:tcBorders>
            <w:vAlign w:val="bottom"/>
          </w:tcPr>
          <w:p w14:paraId="5808A76E" w14:textId="123CFF89" w:rsidR="0067606D" w:rsidRPr="0038062F" w:rsidRDefault="0067606D" w:rsidP="0067606D">
            <w:pPr>
              <w:pStyle w:val="TabellRader"/>
              <w:keepNext/>
              <w:keepLines/>
              <w:rPr>
                <w:b w:val="0"/>
              </w:rPr>
            </w:pPr>
            <w:r w:rsidRPr="0038062F">
              <w:rPr>
                <w:b w:val="0"/>
              </w:rPr>
              <w:t>1,3</w:t>
            </w:r>
          </w:p>
        </w:tc>
      </w:tr>
    </w:tbl>
    <w:p w14:paraId="6B4B0159" w14:textId="77777777" w:rsidR="0067606D" w:rsidRDefault="0067606D" w:rsidP="0067606D">
      <w:pPr>
        <w:pStyle w:val="TabellFotnot"/>
      </w:pPr>
      <w:r>
        <w:rPr>
          <w:vertAlign w:val="superscript"/>
        </w:rPr>
        <w:t>1</w:t>
      </w:r>
      <w:r>
        <w:t xml:space="preserve"> </w:t>
      </w:r>
      <w:r w:rsidRPr="00516D40">
        <w:t>BNP sammanviktad med KIX-vikter, ett mått på respektive lands betydelse för svensk utrikeshandel. De senast beräknade vikterna används för 2019 och därefte</w:t>
      </w:r>
      <w:r>
        <w:t>r</w:t>
      </w:r>
      <w:r w:rsidRPr="00516D40">
        <w:t xml:space="preserve"> skrivs de fram med trenden från de föregående fem åren.</w:t>
      </w:r>
    </w:p>
    <w:p w14:paraId="377FA766" w14:textId="77777777" w:rsidR="0067606D" w:rsidRDefault="0067606D" w:rsidP="0067606D">
      <w:pPr>
        <w:pStyle w:val="TabellFotnot"/>
      </w:pPr>
      <w:r>
        <w:rPr>
          <w:vertAlign w:val="superscript"/>
        </w:rPr>
        <w:t>2</w:t>
      </w:r>
      <w:r>
        <w:t xml:space="preserve"> Kalenderkorrigerade värden.</w:t>
      </w:r>
    </w:p>
    <w:p w14:paraId="3745B578" w14:textId="77777777" w:rsidR="0067606D" w:rsidRDefault="0067606D" w:rsidP="0067606D">
      <w:pPr>
        <w:pStyle w:val="TabellFotnot"/>
      </w:pPr>
      <w:r>
        <w:rPr>
          <w:vertAlign w:val="superscript"/>
        </w:rPr>
        <w:t>3</w:t>
      </w:r>
      <w:r>
        <w:t xml:space="preserve"> Skillnaden mellan faktisk och potentiell BNP i procent av potentiell BNP.</w:t>
      </w:r>
    </w:p>
    <w:p w14:paraId="084F8607" w14:textId="6F42F188" w:rsidR="0067606D" w:rsidRDefault="0067606D" w:rsidP="0067606D">
      <w:pPr>
        <w:pStyle w:val="TabellFotnot"/>
      </w:pPr>
      <w:r>
        <w:rPr>
          <w:vertAlign w:val="superscript"/>
        </w:rPr>
        <w:t>4</w:t>
      </w:r>
      <w:r>
        <w:t xml:space="preserve"> Avser åldersgruppen 15–74 år, i procent av arbetskraften.</w:t>
      </w:r>
    </w:p>
    <w:p w14:paraId="6DD56E51" w14:textId="77777777" w:rsidR="0067606D" w:rsidRDefault="0067606D" w:rsidP="0067606D">
      <w:pPr>
        <w:pStyle w:val="TabellFotnot"/>
      </w:pPr>
      <w:r>
        <w:rPr>
          <w:vertAlign w:val="superscript"/>
        </w:rPr>
        <w:t>5</w:t>
      </w:r>
      <w:r>
        <w:t xml:space="preserve"> Enligt konjunkturlönestatistiken.</w:t>
      </w:r>
    </w:p>
    <w:p w14:paraId="2FF606F9" w14:textId="77777777" w:rsidR="0067606D" w:rsidRDefault="0067606D" w:rsidP="0067606D">
      <w:pPr>
        <w:pStyle w:val="TabellFotnot"/>
      </w:pPr>
      <w:r>
        <w:rPr>
          <w:vertAlign w:val="superscript"/>
        </w:rPr>
        <w:t>6</w:t>
      </w:r>
      <w:r>
        <w:t xml:space="preserve"> Årsgenomsnitt.</w:t>
      </w:r>
    </w:p>
    <w:p w14:paraId="0C764784" w14:textId="77777777" w:rsidR="0067606D" w:rsidRDefault="0067606D" w:rsidP="0067606D">
      <w:pPr>
        <w:pStyle w:val="TabellFotnot"/>
      </w:pPr>
      <w:r>
        <w:rPr>
          <w:vertAlign w:val="superscript"/>
        </w:rPr>
        <w:t>7</w:t>
      </w:r>
      <w:r>
        <w:t xml:space="preserve"> Procent av BNP.</w:t>
      </w:r>
    </w:p>
    <w:p w14:paraId="5A8D1928" w14:textId="77777777" w:rsidR="0067606D" w:rsidRDefault="0067606D" w:rsidP="0067606D">
      <w:pPr>
        <w:pStyle w:val="TabellFotnot"/>
        <w:keepNext w:val="0"/>
        <w:sectPr w:rsidR="0067606D" w:rsidSect="00724AC2">
          <w:headerReference w:type="even" r:id="rId173"/>
          <w:headerReference w:type="default" r:id="rId174"/>
          <w:footerReference w:type="even" r:id="rId175"/>
          <w:footerReference w:type="default" r:id="rId176"/>
          <w:footerReference w:type="first" r:id="rId177"/>
          <w:type w:val="continuous"/>
          <w:pgSz w:w="11906" w:h="16838" w:code="9"/>
          <w:pgMar w:top="1304" w:right="1871" w:bottom="1531" w:left="1021" w:header="567" w:footer="1077" w:gutter="0"/>
          <w:cols w:num="2" w:space="340"/>
          <w:docGrid w:linePitch="360"/>
        </w:sectPr>
      </w:pPr>
      <w:r>
        <w:t>Källor: Statistiska centralbyrån, Riksbanken, Medlingsinstitutet och egna beräkningar.</w:t>
      </w:r>
    </w:p>
    <w:p w14:paraId="1E97A71E" w14:textId="0C418A58" w:rsidR="0067606D" w:rsidRDefault="0067606D" w:rsidP="0067606D">
      <w:pPr>
        <w:pStyle w:val="Rubrik2"/>
        <w:spacing w:before="0"/>
      </w:pPr>
      <w:bookmarkStart w:id="104" w:name="_Toc19298851"/>
      <w:r w:rsidRPr="00A22EF3">
        <w:lastRenderedPageBreak/>
        <w:t>Prognosrevideringar</w:t>
      </w:r>
      <w:bookmarkEnd w:id="104"/>
    </w:p>
    <w:p w14:paraId="7EBC1D90" w14:textId="4FA61809" w:rsidR="0067606D" w:rsidRDefault="0067606D" w:rsidP="0067606D">
      <w:pPr>
        <w:pStyle w:val="Brdtext"/>
      </w:pPr>
      <w:r>
        <w:t>Nedan redovisas de prognosrevideringar som gjorts jämfört med 2019 års ekonomiska vårproposition (prop. 2018/19:100). Sedan den publicerades har bl.a. ett preliminärt kvartalsutfall av nationalräkenskaperna och ett antal månads</w:t>
      </w:r>
      <w:r>
        <w:softHyphen/>
        <w:t xml:space="preserve">utfall för bl.a. AKU och KPI publicerats. </w:t>
      </w:r>
    </w:p>
    <w:p w14:paraId="1CDE58A2" w14:textId="4F719EA7" w:rsidR="0067606D" w:rsidRDefault="0067606D" w:rsidP="0067606D">
      <w:pPr>
        <w:pStyle w:val="Rubrik4utannumrering"/>
      </w:pPr>
      <w:r>
        <w:t>Svagare BNP-tillväxt 2019</w:t>
      </w:r>
    </w:p>
    <w:p w14:paraId="5F295222" w14:textId="1D351E03" w:rsidR="0067606D" w:rsidRDefault="0067606D" w:rsidP="0067606D">
      <w:pPr>
        <w:pStyle w:val="Brdtextmedindrag"/>
        <w:ind w:firstLine="0"/>
        <w:rPr>
          <w:highlight w:val="yellow"/>
        </w:rPr>
      </w:pPr>
      <w:r w:rsidRPr="00C47A10">
        <w:t xml:space="preserve">BNP-tillväxten 2019 bedöms bli lägre jämfört med bedömningen i </w:t>
      </w:r>
      <w:bookmarkStart w:id="105" w:name="_Hlk16533028"/>
      <w:r w:rsidRPr="00C47A10">
        <w:t xml:space="preserve">vårpropositionen </w:t>
      </w:r>
      <w:bookmarkEnd w:id="105"/>
      <w:r w:rsidRPr="00C47A10">
        <w:t xml:space="preserve">(se </w:t>
      </w:r>
      <w:r>
        <w:br/>
      </w:r>
      <w:r>
        <w:fldChar w:fldCharType="begin"/>
      </w:r>
      <w:r>
        <w:instrText xml:space="preserve"> REF  _Ref16248377 \* Lower \h </w:instrText>
      </w:r>
      <w:r>
        <w:fldChar w:fldCharType="separate"/>
      </w:r>
      <w:r w:rsidR="00757DA4">
        <w:t xml:space="preserve">tabell </w:t>
      </w:r>
      <w:r w:rsidR="00757DA4">
        <w:rPr>
          <w:bCs/>
          <w:noProof/>
        </w:rPr>
        <w:t>4</w:t>
      </w:r>
      <w:r w:rsidR="00757DA4">
        <w:t>.</w:t>
      </w:r>
      <w:r w:rsidR="00757DA4">
        <w:rPr>
          <w:noProof/>
        </w:rPr>
        <w:t>5</w:t>
      </w:r>
      <w:r>
        <w:fldChar w:fldCharType="end"/>
      </w:r>
      <w:r w:rsidRPr="00C47A10">
        <w:t xml:space="preserve">). </w:t>
      </w:r>
      <w:r>
        <w:t>Det beror till stor del på att investe</w:t>
      </w:r>
      <w:r>
        <w:softHyphen/>
        <w:t>ringarna i näringslivet sjönk mer än förväntat under första halvåret 2019</w:t>
      </w:r>
      <w:r w:rsidRPr="0039219D">
        <w:t>.</w:t>
      </w:r>
      <w:r>
        <w:t xml:space="preserve"> </w:t>
      </w:r>
      <w:r w:rsidRPr="00C47A10">
        <w:t>Hushållens konsumt</w:t>
      </w:r>
      <w:r>
        <w:softHyphen/>
      </w:r>
      <w:r w:rsidRPr="00C47A10">
        <w:t xml:space="preserve">ion utvecklades </w:t>
      </w:r>
      <w:r>
        <w:t>svagt första</w:t>
      </w:r>
      <w:r w:rsidRPr="00C47A10">
        <w:t xml:space="preserve"> halvåret </w:t>
      </w:r>
      <w:r>
        <w:t>2019</w:t>
      </w:r>
      <w:r w:rsidRPr="00C47A10">
        <w:t xml:space="preserve">, </w:t>
      </w:r>
      <w:r>
        <w:t>bl.a.</w:t>
      </w:r>
      <w:r w:rsidRPr="00C47A10">
        <w:t xml:space="preserve"> till följd av </w:t>
      </w:r>
      <w:r>
        <w:t xml:space="preserve">lägre konsumtion av </w:t>
      </w:r>
      <w:r w:rsidRPr="00C47A10">
        <w:t>nya bilar.</w:t>
      </w:r>
      <w:r>
        <w:t xml:space="preserve"> Prognosen för tillväxten i hushållskonsumtionen har därför reviderats ned 2019 jämfört med bedömningen i vårpropositionen. </w:t>
      </w:r>
    </w:p>
    <w:p w14:paraId="211DE7A1" w14:textId="288B8D8D" w:rsidR="0067606D" w:rsidRPr="00210FE5" w:rsidRDefault="0067606D" w:rsidP="0067606D">
      <w:pPr>
        <w:pStyle w:val="Brdtextmedindrag"/>
        <w:rPr>
          <w:highlight w:val="yellow"/>
        </w:rPr>
      </w:pPr>
      <w:r w:rsidRPr="005E4AAA">
        <w:t xml:space="preserve">Tillväxten i potentiell BNP är oförändrad 2019 och 2020. </w:t>
      </w:r>
      <w:r w:rsidRPr="00EC3751">
        <w:t>Resursutnyttjandet i svensk ekonomi bedöms sammantaget vara något mindre an</w:t>
      </w:r>
      <w:r>
        <w:softHyphen/>
      </w:r>
      <w:r w:rsidRPr="00EC3751">
        <w:t>strängt 2019 och 2020 än den bedömning som gjordes i vårpropositionen.</w:t>
      </w:r>
    </w:p>
    <w:p w14:paraId="123E2D13" w14:textId="73DA99C2" w:rsidR="0067606D" w:rsidRDefault="0067606D" w:rsidP="0067606D">
      <w:pPr>
        <w:pStyle w:val="Rubrik4utannumrering"/>
      </w:pPr>
      <w:r>
        <w:t>Lägre sysselsättningstillväxt 2019</w:t>
      </w:r>
    </w:p>
    <w:p w14:paraId="61AFE5AD" w14:textId="0156F0A0" w:rsidR="0067606D" w:rsidRDefault="0067606D" w:rsidP="0067606D">
      <w:pPr>
        <w:pStyle w:val="Brdtextmedindrag"/>
        <w:ind w:firstLine="0"/>
        <w:rPr>
          <w:highlight w:val="yellow"/>
        </w:rPr>
      </w:pPr>
      <w:r w:rsidRPr="00556729">
        <w:t xml:space="preserve">Konjunkturen på arbetsmarknaden </w:t>
      </w:r>
      <w:r>
        <w:t xml:space="preserve">har mattats av snabbare under första halvåret 2019 </w:t>
      </w:r>
      <w:r w:rsidRPr="00556729">
        <w:t>jämfört med bedömningarna i vårpropositionen</w:t>
      </w:r>
      <w:r>
        <w:t>.</w:t>
      </w:r>
      <w:r w:rsidRPr="00556729">
        <w:t xml:space="preserve"> </w:t>
      </w:r>
      <w:r>
        <w:t>Till följd av svagare utfall än väntat under första halvåret 2019 bedöms s</w:t>
      </w:r>
      <w:r w:rsidRPr="00EC3751">
        <w:t xml:space="preserve">ysselsättningen </w:t>
      </w:r>
      <w:r>
        <w:t>och arbetskraften växa</w:t>
      </w:r>
      <w:r w:rsidRPr="00EC3751">
        <w:t xml:space="preserve"> i en långsammare takt 2019 jämfört med prognosen i vårpropositionen</w:t>
      </w:r>
      <w:r>
        <w:t xml:space="preserve">. </w:t>
      </w:r>
      <w:r w:rsidRPr="00556729">
        <w:t xml:space="preserve">Arbetslösheten bedöms samtidigt vara oförändrad. </w:t>
      </w:r>
    </w:p>
    <w:p w14:paraId="340B0FBD" w14:textId="36B42B5A" w:rsidR="0067606D" w:rsidRDefault="0067606D" w:rsidP="0067606D">
      <w:pPr>
        <w:pStyle w:val="Brdtextmedindrag"/>
      </w:pPr>
      <w:r w:rsidRPr="00526F3F">
        <w:t xml:space="preserve">Preliminär konjunkturlönestatistik pekar på att löneutvecklingen varit fortsatt dämpad under första halvåret 2019. </w:t>
      </w:r>
      <w:r>
        <w:t>Även</w:t>
      </w:r>
      <w:r w:rsidRPr="00526F3F">
        <w:t xml:space="preserve"> produktivitets</w:t>
      </w:r>
      <w:r>
        <w:softHyphen/>
      </w:r>
      <w:r w:rsidRPr="00526F3F">
        <w:t xml:space="preserve">utvecklingen </w:t>
      </w:r>
      <w:r>
        <w:t>har utvecklats svagare än väntat</w:t>
      </w:r>
      <w:r w:rsidRPr="00526F3F">
        <w:t xml:space="preserve">. Timlönen bedöms därför utvecklas något svagare 2019 och framåt jämfört med bedömningen i vårpropositionen. </w:t>
      </w:r>
    </w:p>
    <w:p w14:paraId="4DE8BCF7" w14:textId="0B2E769D" w:rsidR="0067606D" w:rsidRDefault="0067606D" w:rsidP="0067606D">
      <w:pPr>
        <w:pStyle w:val="Brdtextmedindrag"/>
      </w:pPr>
      <w:bookmarkStart w:id="106" w:name="_Hlk16067365"/>
      <w:r w:rsidRPr="00526F3F">
        <w:t>KPIF-inflationen</w:t>
      </w:r>
      <w:r>
        <w:t xml:space="preserve"> pendlade runt 2 procent första halvåret 2019, men bedöms bli lägre under andra halvåret till följd av lägre bidrag från energipriser. KPIF-prognosen är i stort sett oförändrad jämfört med vårpropositionen, men KPI-inflationen är nedreviderad till följd av en nedrevidering av ränteprognosen. </w:t>
      </w:r>
      <w:bookmarkEnd w:id="106"/>
      <w:r>
        <w:t xml:space="preserve">Förväntningar </w:t>
      </w:r>
      <w:r>
        <w:t>om lägre räntor i omvärlden har gjort att förväntningarna även för svenska räntor sjunkit. Ränteprognosen är därför nedreviderad och Riksbanken bedöms inte höja räntan de närmaste två åren.</w:t>
      </w:r>
    </w:p>
    <w:p w14:paraId="3979C1C2" w14:textId="77777777" w:rsidR="0067606D" w:rsidRPr="004B2D82" w:rsidRDefault="0067606D" w:rsidP="0067606D">
      <w:pPr>
        <w:pStyle w:val="Brdtext"/>
      </w:pPr>
    </w:p>
    <w:p w14:paraId="227250FA" w14:textId="117E7846" w:rsidR="0067606D" w:rsidRDefault="0067606D" w:rsidP="0067606D">
      <w:pPr>
        <w:pStyle w:val="TabellRubrik"/>
      </w:pPr>
      <w:bookmarkStart w:id="107" w:name="_Ref16248377"/>
      <w:bookmarkStart w:id="108" w:name="_Toc19298972"/>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4</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5</w:t>
      </w:r>
      <w:r>
        <w:rPr>
          <w:noProof/>
        </w:rPr>
        <w:fldChar w:fldCharType="end"/>
      </w:r>
      <w:bookmarkEnd w:id="107"/>
      <w:r>
        <w:rPr>
          <w:noProof/>
        </w:rPr>
        <w:tab/>
      </w:r>
      <w:r>
        <w:t>Jämförelse mellan regeringens prognoser</w:t>
      </w:r>
      <w:bookmarkEnd w:id="108"/>
    </w:p>
    <w:p w14:paraId="16993DAC" w14:textId="72932DB0" w:rsidR="0067606D" w:rsidRDefault="0067606D" w:rsidP="0067606D">
      <w:pPr>
        <w:pStyle w:val="TabellUnderrubrik"/>
      </w:pPr>
      <w:bookmarkStart w:id="109" w:name="_Hlk18333759"/>
      <w:r w:rsidRPr="00BC0078">
        <w:t>Procentuell förändring om inte annat anges</w:t>
      </w:r>
      <w:r>
        <w:t>. Utfall 2018, prognos 2019</w:t>
      </w:r>
      <w:r w:rsidRPr="00D952FA">
        <w:t>–</w:t>
      </w:r>
      <w:r>
        <w:t>2022. Siffror inom parentes avser prognos från 2019 års ekonomiska vårproposition</w:t>
      </w:r>
    </w:p>
    <w:bookmarkEnd w:id="109"/>
    <w:tbl>
      <w:tblPr>
        <w:tblStyle w:val="RKEgentabell"/>
        <w:tblW w:w="4383" w:type="dxa"/>
        <w:tblInd w:w="0" w:type="dxa"/>
        <w:tblLayout w:type="fixed"/>
        <w:tblLook w:val="0460" w:firstRow="1" w:lastRow="1" w:firstColumn="0" w:lastColumn="0" w:noHBand="0" w:noVBand="1"/>
      </w:tblPr>
      <w:tblGrid>
        <w:gridCol w:w="1532"/>
        <w:gridCol w:w="571"/>
        <w:gridCol w:w="570"/>
        <w:gridCol w:w="570"/>
        <w:gridCol w:w="570"/>
        <w:gridCol w:w="570"/>
      </w:tblGrid>
      <w:tr w:rsidR="0067606D" w14:paraId="0143AF21" w14:textId="77777777" w:rsidTr="0067606D">
        <w:trPr>
          <w:cnfStyle w:val="100000000000" w:firstRow="1" w:lastRow="0" w:firstColumn="0" w:lastColumn="0" w:oddVBand="0" w:evenVBand="0" w:oddHBand="0" w:evenHBand="0" w:firstRowFirstColumn="0" w:firstRowLastColumn="0" w:lastRowFirstColumn="0" w:lastRowLastColumn="0"/>
        </w:trPr>
        <w:tc>
          <w:tcPr>
            <w:tcW w:w="1532" w:type="dxa"/>
            <w:tcMar>
              <w:left w:w="0" w:type="dxa"/>
              <w:right w:w="0" w:type="dxa"/>
            </w:tcMar>
          </w:tcPr>
          <w:p w14:paraId="0FDFA177" w14:textId="77777777" w:rsidR="0067606D" w:rsidRPr="00684A8D" w:rsidRDefault="0067606D" w:rsidP="0067606D">
            <w:pPr>
              <w:pStyle w:val="TabellHuvud"/>
              <w:keepNext/>
              <w:keepLines/>
              <w:jc w:val="left"/>
              <w:rPr>
                <w:sz w:val="16"/>
                <w:szCs w:val="16"/>
              </w:rPr>
            </w:pPr>
          </w:p>
        </w:tc>
        <w:tc>
          <w:tcPr>
            <w:tcW w:w="571" w:type="dxa"/>
          </w:tcPr>
          <w:p w14:paraId="11420BA1" w14:textId="325E67F7" w:rsidR="0067606D" w:rsidRDefault="0067606D" w:rsidP="0067606D">
            <w:pPr>
              <w:pStyle w:val="TabellHuvud"/>
              <w:keepNext/>
              <w:keepLines/>
            </w:pPr>
            <w:r>
              <w:t>2018</w:t>
            </w:r>
          </w:p>
        </w:tc>
        <w:tc>
          <w:tcPr>
            <w:tcW w:w="570" w:type="dxa"/>
          </w:tcPr>
          <w:p w14:paraId="2DC4D836" w14:textId="50B32F0E" w:rsidR="0067606D" w:rsidRDefault="0067606D" w:rsidP="0067606D">
            <w:pPr>
              <w:pStyle w:val="TabellHuvud"/>
              <w:keepNext/>
              <w:keepLines/>
            </w:pPr>
            <w:r>
              <w:t>2019</w:t>
            </w:r>
          </w:p>
        </w:tc>
        <w:tc>
          <w:tcPr>
            <w:tcW w:w="570" w:type="dxa"/>
          </w:tcPr>
          <w:p w14:paraId="73A75659" w14:textId="3A8BBA64" w:rsidR="0067606D" w:rsidRDefault="0067606D" w:rsidP="0067606D">
            <w:pPr>
              <w:pStyle w:val="TabellHuvud"/>
              <w:keepNext/>
              <w:keepLines/>
            </w:pPr>
            <w:r>
              <w:t>2020</w:t>
            </w:r>
          </w:p>
        </w:tc>
        <w:tc>
          <w:tcPr>
            <w:tcW w:w="570" w:type="dxa"/>
          </w:tcPr>
          <w:p w14:paraId="75A88027" w14:textId="22E0B208" w:rsidR="0067606D" w:rsidRDefault="0067606D" w:rsidP="0067606D">
            <w:pPr>
              <w:pStyle w:val="TabellHuvud"/>
              <w:keepNext/>
              <w:keepLines/>
            </w:pPr>
            <w:r>
              <w:t>2021</w:t>
            </w:r>
          </w:p>
        </w:tc>
        <w:tc>
          <w:tcPr>
            <w:tcW w:w="570" w:type="dxa"/>
          </w:tcPr>
          <w:p w14:paraId="5C4940B1" w14:textId="0B837D2B" w:rsidR="0067606D" w:rsidRDefault="0067606D" w:rsidP="0067606D">
            <w:pPr>
              <w:pStyle w:val="TabellHuvud"/>
              <w:keepNext/>
              <w:keepLines/>
            </w:pPr>
            <w:r>
              <w:t>2022</w:t>
            </w:r>
          </w:p>
        </w:tc>
      </w:tr>
      <w:tr w:rsidR="0067606D" w14:paraId="6C0146F4" w14:textId="77777777" w:rsidTr="0067606D">
        <w:tc>
          <w:tcPr>
            <w:tcW w:w="1532" w:type="dxa"/>
            <w:tcBorders>
              <w:top w:val="single" w:sz="18" w:space="0" w:color="auto"/>
              <w:bottom w:val="nil"/>
            </w:tcBorders>
            <w:tcMar>
              <w:left w:w="0" w:type="dxa"/>
              <w:right w:w="0" w:type="dxa"/>
            </w:tcMar>
          </w:tcPr>
          <w:p w14:paraId="1CA23CE3" w14:textId="350E6FDB" w:rsidR="0067606D" w:rsidRPr="002A5BB4" w:rsidRDefault="0067606D" w:rsidP="0067606D">
            <w:pPr>
              <w:pStyle w:val="TabellRader"/>
              <w:keepNext/>
              <w:keepLines/>
              <w:jc w:val="left"/>
            </w:pPr>
            <w:r w:rsidRPr="002A5BB4">
              <w:t>BNP</w:t>
            </w:r>
          </w:p>
        </w:tc>
        <w:tc>
          <w:tcPr>
            <w:tcW w:w="571" w:type="dxa"/>
            <w:tcBorders>
              <w:top w:val="single" w:sz="18" w:space="0" w:color="auto"/>
              <w:bottom w:val="nil"/>
              <w:right w:val="nil"/>
            </w:tcBorders>
            <w:vAlign w:val="center"/>
          </w:tcPr>
          <w:p w14:paraId="17069747" w14:textId="05E60645" w:rsidR="0067606D" w:rsidRPr="00156A0E" w:rsidRDefault="0067606D" w:rsidP="0067606D">
            <w:pPr>
              <w:pStyle w:val="TabellRader"/>
              <w:keepNext/>
              <w:keepLines/>
            </w:pPr>
            <w:r w:rsidRPr="00156A0E">
              <w:t>2,4</w:t>
            </w:r>
          </w:p>
        </w:tc>
        <w:tc>
          <w:tcPr>
            <w:tcW w:w="570" w:type="dxa"/>
            <w:tcBorders>
              <w:top w:val="single" w:sz="18" w:space="0" w:color="auto"/>
              <w:left w:val="nil"/>
              <w:bottom w:val="nil"/>
              <w:right w:val="nil"/>
            </w:tcBorders>
            <w:vAlign w:val="center"/>
          </w:tcPr>
          <w:p w14:paraId="72E6305B" w14:textId="39E9C9E0" w:rsidR="0067606D" w:rsidRPr="00156A0E" w:rsidRDefault="0067606D" w:rsidP="0067606D">
            <w:pPr>
              <w:pStyle w:val="TabellRader"/>
              <w:keepNext/>
              <w:keepLines/>
            </w:pPr>
            <w:r w:rsidRPr="00156A0E">
              <w:t>1,</w:t>
            </w:r>
            <w:r>
              <w:t>4</w:t>
            </w:r>
          </w:p>
        </w:tc>
        <w:tc>
          <w:tcPr>
            <w:tcW w:w="570" w:type="dxa"/>
            <w:tcBorders>
              <w:top w:val="single" w:sz="18" w:space="0" w:color="auto"/>
              <w:left w:val="nil"/>
              <w:bottom w:val="nil"/>
            </w:tcBorders>
            <w:vAlign w:val="center"/>
          </w:tcPr>
          <w:p w14:paraId="03DA060A" w14:textId="58F275E8" w:rsidR="0067606D" w:rsidRPr="00156A0E" w:rsidRDefault="0067606D" w:rsidP="0067606D">
            <w:pPr>
              <w:pStyle w:val="TabellRader"/>
              <w:keepNext/>
              <w:keepLines/>
            </w:pPr>
            <w:r w:rsidRPr="00156A0E">
              <w:t>1,</w:t>
            </w:r>
            <w:r>
              <w:t>4</w:t>
            </w:r>
          </w:p>
        </w:tc>
        <w:tc>
          <w:tcPr>
            <w:tcW w:w="570" w:type="dxa"/>
            <w:tcBorders>
              <w:top w:val="single" w:sz="18" w:space="0" w:color="auto"/>
              <w:bottom w:val="nil"/>
            </w:tcBorders>
            <w:vAlign w:val="center"/>
          </w:tcPr>
          <w:p w14:paraId="5E2669F3" w14:textId="06913417" w:rsidR="0067606D" w:rsidRPr="00156A0E" w:rsidRDefault="0067606D" w:rsidP="0067606D">
            <w:pPr>
              <w:pStyle w:val="TabellRader"/>
              <w:keepNext/>
              <w:keepLines/>
            </w:pPr>
            <w:r w:rsidRPr="00156A0E">
              <w:t>1,</w:t>
            </w:r>
            <w:r>
              <w:t>8</w:t>
            </w:r>
          </w:p>
        </w:tc>
        <w:tc>
          <w:tcPr>
            <w:tcW w:w="570" w:type="dxa"/>
            <w:tcBorders>
              <w:top w:val="single" w:sz="18" w:space="0" w:color="auto"/>
              <w:bottom w:val="nil"/>
            </w:tcBorders>
            <w:vAlign w:val="center"/>
          </w:tcPr>
          <w:p w14:paraId="02BB7196" w14:textId="422C5FB7" w:rsidR="0067606D" w:rsidRPr="00156A0E" w:rsidRDefault="0067606D" w:rsidP="0067606D">
            <w:pPr>
              <w:pStyle w:val="TabellRader"/>
              <w:keepNext/>
              <w:keepLines/>
            </w:pPr>
            <w:r w:rsidRPr="00156A0E">
              <w:t>1,9</w:t>
            </w:r>
          </w:p>
        </w:tc>
      </w:tr>
      <w:tr w:rsidR="0067606D" w14:paraId="50111EA1" w14:textId="77777777" w:rsidTr="0067606D">
        <w:tc>
          <w:tcPr>
            <w:tcW w:w="1532" w:type="dxa"/>
            <w:tcBorders>
              <w:top w:val="nil"/>
              <w:bottom w:val="single" w:sz="4" w:space="0" w:color="auto"/>
            </w:tcBorders>
            <w:tcMar>
              <w:left w:w="0" w:type="dxa"/>
              <w:right w:w="0" w:type="dxa"/>
            </w:tcMar>
          </w:tcPr>
          <w:p w14:paraId="080BF914" w14:textId="77777777" w:rsidR="0067606D" w:rsidRPr="002A5BB4" w:rsidRDefault="0067606D" w:rsidP="0067606D">
            <w:pPr>
              <w:pStyle w:val="TabellRader"/>
              <w:keepNext/>
              <w:keepLines/>
              <w:jc w:val="left"/>
            </w:pPr>
          </w:p>
        </w:tc>
        <w:tc>
          <w:tcPr>
            <w:tcW w:w="571" w:type="dxa"/>
            <w:tcBorders>
              <w:top w:val="nil"/>
              <w:bottom w:val="single" w:sz="4" w:space="0" w:color="auto"/>
              <w:right w:val="nil"/>
            </w:tcBorders>
            <w:vAlign w:val="center"/>
          </w:tcPr>
          <w:p w14:paraId="4E5F372D" w14:textId="3B60D29C" w:rsidR="0067606D" w:rsidRPr="00156A0E" w:rsidRDefault="0067606D" w:rsidP="0067606D">
            <w:pPr>
              <w:pStyle w:val="TabellRader"/>
              <w:keepNext/>
              <w:keepLines/>
            </w:pPr>
            <w:r w:rsidRPr="00156A0E">
              <w:t>(2,3)</w:t>
            </w:r>
          </w:p>
        </w:tc>
        <w:tc>
          <w:tcPr>
            <w:tcW w:w="570" w:type="dxa"/>
            <w:tcBorders>
              <w:top w:val="nil"/>
              <w:left w:val="nil"/>
              <w:bottom w:val="single" w:sz="4" w:space="0" w:color="auto"/>
              <w:right w:val="nil"/>
            </w:tcBorders>
            <w:vAlign w:val="center"/>
          </w:tcPr>
          <w:p w14:paraId="35D49B0E" w14:textId="0C7C906E" w:rsidR="0067606D" w:rsidRPr="00156A0E" w:rsidRDefault="0067606D" w:rsidP="0067606D">
            <w:pPr>
              <w:pStyle w:val="TabellRader"/>
              <w:keepNext/>
              <w:keepLines/>
            </w:pPr>
            <w:r w:rsidRPr="00156A0E">
              <w:t>(1,6)</w:t>
            </w:r>
          </w:p>
        </w:tc>
        <w:tc>
          <w:tcPr>
            <w:tcW w:w="570" w:type="dxa"/>
            <w:tcBorders>
              <w:top w:val="nil"/>
              <w:left w:val="nil"/>
              <w:bottom w:val="single" w:sz="4" w:space="0" w:color="auto"/>
            </w:tcBorders>
            <w:vAlign w:val="center"/>
          </w:tcPr>
          <w:p w14:paraId="384D3C88" w14:textId="21BD72B3" w:rsidR="0067606D" w:rsidRPr="00156A0E" w:rsidRDefault="0067606D" w:rsidP="0067606D">
            <w:pPr>
              <w:pStyle w:val="TabellRader"/>
              <w:keepNext/>
              <w:keepLines/>
            </w:pPr>
            <w:r w:rsidRPr="00156A0E">
              <w:t>(1,6)</w:t>
            </w:r>
          </w:p>
        </w:tc>
        <w:tc>
          <w:tcPr>
            <w:tcW w:w="570" w:type="dxa"/>
            <w:tcBorders>
              <w:top w:val="nil"/>
              <w:bottom w:val="single" w:sz="4" w:space="0" w:color="auto"/>
            </w:tcBorders>
            <w:vAlign w:val="center"/>
          </w:tcPr>
          <w:p w14:paraId="0617FC16" w14:textId="7BE61357" w:rsidR="0067606D" w:rsidRPr="00156A0E" w:rsidRDefault="0067606D" w:rsidP="0067606D">
            <w:pPr>
              <w:pStyle w:val="TabellRader"/>
              <w:keepNext/>
              <w:keepLines/>
            </w:pPr>
            <w:r w:rsidRPr="00156A0E">
              <w:t>(1,6)</w:t>
            </w:r>
          </w:p>
        </w:tc>
        <w:tc>
          <w:tcPr>
            <w:tcW w:w="570" w:type="dxa"/>
            <w:tcBorders>
              <w:top w:val="nil"/>
              <w:bottom w:val="single" w:sz="4" w:space="0" w:color="auto"/>
            </w:tcBorders>
            <w:vAlign w:val="center"/>
          </w:tcPr>
          <w:p w14:paraId="612E80D4" w14:textId="4480FA66" w:rsidR="0067606D" w:rsidRPr="00156A0E" w:rsidRDefault="0067606D" w:rsidP="0067606D">
            <w:pPr>
              <w:pStyle w:val="TabellRader"/>
              <w:keepNext/>
              <w:keepLines/>
            </w:pPr>
            <w:r w:rsidRPr="00156A0E">
              <w:t>(2,0)</w:t>
            </w:r>
          </w:p>
        </w:tc>
      </w:tr>
      <w:tr w:rsidR="0067606D" w14:paraId="532E439A" w14:textId="77777777" w:rsidTr="0067606D">
        <w:tc>
          <w:tcPr>
            <w:tcW w:w="1532" w:type="dxa"/>
            <w:tcBorders>
              <w:top w:val="single" w:sz="4" w:space="0" w:color="auto"/>
              <w:bottom w:val="nil"/>
            </w:tcBorders>
            <w:tcMar>
              <w:left w:w="0" w:type="dxa"/>
              <w:right w:w="0" w:type="dxa"/>
            </w:tcMar>
          </w:tcPr>
          <w:p w14:paraId="3BD0E99E" w14:textId="5AEDCB2E" w:rsidR="0067606D" w:rsidRPr="002A5BB4" w:rsidRDefault="0067606D" w:rsidP="0067606D">
            <w:pPr>
              <w:pStyle w:val="TabellRader"/>
              <w:keepNext/>
              <w:keepLines/>
              <w:jc w:val="left"/>
            </w:pPr>
            <w:r w:rsidRPr="002A5BB4">
              <w:t>Potentiell BNP</w:t>
            </w:r>
            <w:r w:rsidRPr="002A5BB4">
              <w:rPr>
                <w:vertAlign w:val="superscript"/>
              </w:rPr>
              <w:t>1,2</w:t>
            </w:r>
          </w:p>
        </w:tc>
        <w:tc>
          <w:tcPr>
            <w:tcW w:w="571" w:type="dxa"/>
            <w:tcBorders>
              <w:top w:val="single" w:sz="4" w:space="0" w:color="auto"/>
              <w:bottom w:val="nil"/>
              <w:right w:val="nil"/>
            </w:tcBorders>
            <w:vAlign w:val="center"/>
          </w:tcPr>
          <w:p w14:paraId="589F3826" w14:textId="29834447" w:rsidR="0067606D" w:rsidRPr="00156A0E" w:rsidRDefault="0067606D" w:rsidP="0067606D">
            <w:pPr>
              <w:pStyle w:val="TabellRader"/>
              <w:keepNext/>
              <w:keepLines/>
            </w:pPr>
            <w:r w:rsidRPr="00156A0E">
              <w:t>1,9</w:t>
            </w:r>
          </w:p>
        </w:tc>
        <w:tc>
          <w:tcPr>
            <w:tcW w:w="570" w:type="dxa"/>
            <w:tcBorders>
              <w:top w:val="single" w:sz="4" w:space="0" w:color="auto"/>
              <w:left w:val="nil"/>
              <w:bottom w:val="nil"/>
              <w:right w:val="nil"/>
            </w:tcBorders>
            <w:vAlign w:val="center"/>
          </w:tcPr>
          <w:p w14:paraId="6F39FD44" w14:textId="2BDF2B7D" w:rsidR="0067606D" w:rsidRPr="00156A0E" w:rsidRDefault="0067606D" w:rsidP="0067606D">
            <w:pPr>
              <w:pStyle w:val="TabellRader"/>
              <w:keepNext/>
              <w:keepLines/>
            </w:pPr>
            <w:r w:rsidRPr="00156A0E">
              <w:t>1,8</w:t>
            </w:r>
          </w:p>
        </w:tc>
        <w:tc>
          <w:tcPr>
            <w:tcW w:w="570" w:type="dxa"/>
            <w:tcBorders>
              <w:top w:val="single" w:sz="4" w:space="0" w:color="auto"/>
              <w:left w:val="nil"/>
              <w:bottom w:val="nil"/>
            </w:tcBorders>
            <w:vAlign w:val="center"/>
          </w:tcPr>
          <w:p w14:paraId="1EB61663" w14:textId="2B943021" w:rsidR="0067606D" w:rsidRPr="00156A0E" w:rsidRDefault="0067606D" w:rsidP="0067606D">
            <w:pPr>
              <w:pStyle w:val="TabellRader"/>
              <w:keepNext/>
              <w:keepLines/>
            </w:pPr>
            <w:r w:rsidRPr="00156A0E">
              <w:t>1,9</w:t>
            </w:r>
          </w:p>
        </w:tc>
        <w:tc>
          <w:tcPr>
            <w:tcW w:w="570" w:type="dxa"/>
            <w:tcBorders>
              <w:top w:val="single" w:sz="4" w:space="0" w:color="auto"/>
              <w:bottom w:val="nil"/>
            </w:tcBorders>
            <w:vAlign w:val="center"/>
          </w:tcPr>
          <w:p w14:paraId="4A859108" w14:textId="6F073408" w:rsidR="0067606D" w:rsidRPr="00156A0E" w:rsidRDefault="0067606D" w:rsidP="0067606D">
            <w:pPr>
              <w:pStyle w:val="TabellRader"/>
              <w:keepNext/>
              <w:keepLines/>
            </w:pPr>
            <w:r w:rsidRPr="00156A0E">
              <w:t>1,9</w:t>
            </w:r>
          </w:p>
        </w:tc>
        <w:tc>
          <w:tcPr>
            <w:tcW w:w="570" w:type="dxa"/>
            <w:tcBorders>
              <w:top w:val="single" w:sz="4" w:space="0" w:color="auto"/>
              <w:bottom w:val="nil"/>
            </w:tcBorders>
            <w:vAlign w:val="center"/>
          </w:tcPr>
          <w:p w14:paraId="0119BB2C" w14:textId="02641324" w:rsidR="0067606D" w:rsidRPr="00156A0E" w:rsidRDefault="0067606D" w:rsidP="0067606D">
            <w:pPr>
              <w:pStyle w:val="TabellRader"/>
              <w:keepNext/>
              <w:keepLines/>
            </w:pPr>
            <w:r w:rsidRPr="00156A0E">
              <w:t>2,0</w:t>
            </w:r>
          </w:p>
        </w:tc>
      </w:tr>
      <w:tr w:rsidR="0067606D" w14:paraId="1C5BC864" w14:textId="77777777" w:rsidTr="0067606D">
        <w:tc>
          <w:tcPr>
            <w:tcW w:w="1532" w:type="dxa"/>
            <w:tcBorders>
              <w:top w:val="nil"/>
              <w:bottom w:val="single" w:sz="4" w:space="0" w:color="auto"/>
            </w:tcBorders>
            <w:tcMar>
              <w:left w:w="0" w:type="dxa"/>
              <w:right w:w="0" w:type="dxa"/>
            </w:tcMar>
          </w:tcPr>
          <w:p w14:paraId="30E442C4" w14:textId="77777777" w:rsidR="0067606D" w:rsidRPr="002A5BB4" w:rsidRDefault="0067606D" w:rsidP="0067606D">
            <w:pPr>
              <w:pStyle w:val="TabellRader"/>
              <w:keepNext/>
              <w:keepLines/>
              <w:jc w:val="left"/>
            </w:pPr>
          </w:p>
        </w:tc>
        <w:tc>
          <w:tcPr>
            <w:tcW w:w="571" w:type="dxa"/>
            <w:tcBorders>
              <w:top w:val="nil"/>
              <w:bottom w:val="single" w:sz="4" w:space="0" w:color="auto"/>
              <w:right w:val="nil"/>
            </w:tcBorders>
            <w:vAlign w:val="center"/>
          </w:tcPr>
          <w:p w14:paraId="3FE213A6" w14:textId="543F05D9" w:rsidR="0067606D" w:rsidRPr="00156A0E" w:rsidRDefault="0067606D" w:rsidP="0067606D">
            <w:pPr>
              <w:pStyle w:val="TabellRader"/>
              <w:keepNext/>
              <w:keepLines/>
            </w:pPr>
            <w:r w:rsidRPr="00156A0E">
              <w:t>(1,9)</w:t>
            </w:r>
          </w:p>
        </w:tc>
        <w:tc>
          <w:tcPr>
            <w:tcW w:w="570" w:type="dxa"/>
            <w:tcBorders>
              <w:top w:val="nil"/>
              <w:left w:val="nil"/>
              <w:bottom w:val="single" w:sz="4" w:space="0" w:color="auto"/>
              <w:right w:val="nil"/>
            </w:tcBorders>
            <w:vAlign w:val="center"/>
          </w:tcPr>
          <w:p w14:paraId="5F1894DB" w14:textId="10D03166" w:rsidR="0067606D" w:rsidRPr="00156A0E" w:rsidRDefault="0067606D" w:rsidP="0067606D">
            <w:pPr>
              <w:pStyle w:val="TabellRader"/>
              <w:keepNext/>
              <w:keepLines/>
            </w:pPr>
            <w:r w:rsidRPr="00156A0E">
              <w:t>(1,8)</w:t>
            </w:r>
          </w:p>
        </w:tc>
        <w:tc>
          <w:tcPr>
            <w:tcW w:w="570" w:type="dxa"/>
            <w:tcBorders>
              <w:top w:val="nil"/>
              <w:left w:val="nil"/>
              <w:bottom w:val="single" w:sz="4" w:space="0" w:color="auto"/>
            </w:tcBorders>
            <w:vAlign w:val="center"/>
          </w:tcPr>
          <w:p w14:paraId="4D136F52" w14:textId="1E03DF30" w:rsidR="0067606D" w:rsidRPr="00156A0E" w:rsidRDefault="0067606D" w:rsidP="0067606D">
            <w:pPr>
              <w:pStyle w:val="TabellRader"/>
              <w:keepNext/>
              <w:keepLines/>
            </w:pPr>
            <w:r w:rsidRPr="00156A0E">
              <w:t>(1,9)</w:t>
            </w:r>
          </w:p>
        </w:tc>
        <w:tc>
          <w:tcPr>
            <w:tcW w:w="570" w:type="dxa"/>
            <w:tcBorders>
              <w:top w:val="nil"/>
              <w:bottom w:val="single" w:sz="4" w:space="0" w:color="auto"/>
            </w:tcBorders>
            <w:vAlign w:val="center"/>
          </w:tcPr>
          <w:p w14:paraId="7DA28DDA" w14:textId="1595F2B5" w:rsidR="0067606D" w:rsidRPr="00156A0E" w:rsidRDefault="0067606D" w:rsidP="0067606D">
            <w:pPr>
              <w:pStyle w:val="TabellRader"/>
              <w:keepNext/>
              <w:keepLines/>
            </w:pPr>
            <w:r w:rsidRPr="00156A0E">
              <w:t>(2,0)</w:t>
            </w:r>
          </w:p>
        </w:tc>
        <w:tc>
          <w:tcPr>
            <w:tcW w:w="570" w:type="dxa"/>
            <w:tcBorders>
              <w:top w:val="nil"/>
              <w:bottom w:val="single" w:sz="4" w:space="0" w:color="auto"/>
            </w:tcBorders>
            <w:vAlign w:val="center"/>
          </w:tcPr>
          <w:p w14:paraId="6028E811" w14:textId="348CBB0F" w:rsidR="0067606D" w:rsidRPr="00156A0E" w:rsidRDefault="0067606D" w:rsidP="0067606D">
            <w:pPr>
              <w:pStyle w:val="TabellRader"/>
              <w:keepNext/>
              <w:keepLines/>
            </w:pPr>
            <w:r w:rsidRPr="00156A0E">
              <w:t>(2,0)</w:t>
            </w:r>
          </w:p>
        </w:tc>
      </w:tr>
      <w:tr w:rsidR="0067606D" w14:paraId="53B674AA" w14:textId="77777777" w:rsidTr="0067606D">
        <w:tc>
          <w:tcPr>
            <w:tcW w:w="1532" w:type="dxa"/>
            <w:tcBorders>
              <w:top w:val="single" w:sz="4" w:space="0" w:color="auto"/>
              <w:bottom w:val="nil"/>
            </w:tcBorders>
            <w:tcMar>
              <w:left w:w="0" w:type="dxa"/>
              <w:right w:w="0" w:type="dxa"/>
            </w:tcMar>
          </w:tcPr>
          <w:p w14:paraId="0823739B" w14:textId="15F0F5DC" w:rsidR="0067606D" w:rsidRPr="002A5BB4" w:rsidRDefault="0067606D" w:rsidP="0067606D">
            <w:pPr>
              <w:pStyle w:val="TabellRader"/>
              <w:keepNext/>
              <w:keepLines/>
              <w:jc w:val="left"/>
            </w:pPr>
            <w:r w:rsidRPr="002A5BB4">
              <w:t>BNP-gap</w:t>
            </w:r>
            <w:r w:rsidRPr="002A5BB4">
              <w:rPr>
                <w:vertAlign w:val="superscript"/>
              </w:rPr>
              <w:t>3</w:t>
            </w:r>
          </w:p>
        </w:tc>
        <w:tc>
          <w:tcPr>
            <w:tcW w:w="571" w:type="dxa"/>
            <w:tcBorders>
              <w:top w:val="single" w:sz="4" w:space="0" w:color="auto"/>
              <w:bottom w:val="nil"/>
              <w:right w:val="nil"/>
            </w:tcBorders>
            <w:vAlign w:val="center"/>
          </w:tcPr>
          <w:p w14:paraId="5316BB87" w14:textId="5814B05E" w:rsidR="0067606D" w:rsidRPr="00156A0E" w:rsidRDefault="0067606D" w:rsidP="0067606D">
            <w:pPr>
              <w:pStyle w:val="TabellRader"/>
              <w:keepNext/>
              <w:keepLines/>
            </w:pPr>
            <w:r w:rsidRPr="00156A0E">
              <w:t>1,2</w:t>
            </w:r>
          </w:p>
        </w:tc>
        <w:tc>
          <w:tcPr>
            <w:tcW w:w="570" w:type="dxa"/>
            <w:tcBorders>
              <w:top w:val="single" w:sz="4" w:space="0" w:color="auto"/>
              <w:left w:val="nil"/>
              <w:bottom w:val="nil"/>
              <w:right w:val="nil"/>
            </w:tcBorders>
            <w:vAlign w:val="center"/>
          </w:tcPr>
          <w:p w14:paraId="2A25090E" w14:textId="2CBEEFE0" w:rsidR="0067606D" w:rsidRPr="00156A0E" w:rsidRDefault="0067606D" w:rsidP="0067606D">
            <w:pPr>
              <w:pStyle w:val="TabellRader"/>
              <w:keepNext/>
              <w:keepLines/>
            </w:pPr>
            <w:r w:rsidRPr="00156A0E">
              <w:t>0,9</w:t>
            </w:r>
          </w:p>
        </w:tc>
        <w:tc>
          <w:tcPr>
            <w:tcW w:w="570" w:type="dxa"/>
            <w:tcBorders>
              <w:top w:val="single" w:sz="4" w:space="0" w:color="auto"/>
              <w:left w:val="nil"/>
              <w:bottom w:val="nil"/>
            </w:tcBorders>
            <w:vAlign w:val="center"/>
          </w:tcPr>
          <w:p w14:paraId="69D91DD9" w14:textId="73945BAA" w:rsidR="0067606D" w:rsidRPr="00156A0E" w:rsidRDefault="0067606D" w:rsidP="0067606D">
            <w:pPr>
              <w:pStyle w:val="TabellRader"/>
              <w:keepNext/>
              <w:keepLines/>
            </w:pPr>
            <w:r w:rsidRPr="00156A0E">
              <w:t>0,</w:t>
            </w:r>
            <w:r>
              <w:t>2</w:t>
            </w:r>
          </w:p>
        </w:tc>
        <w:tc>
          <w:tcPr>
            <w:tcW w:w="570" w:type="dxa"/>
            <w:tcBorders>
              <w:top w:val="single" w:sz="4" w:space="0" w:color="auto"/>
              <w:bottom w:val="nil"/>
            </w:tcBorders>
            <w:vAlign w:val="center"/>
          </w:tcPr>
          <w:p w14:paraId="495AFDC6" w14:textId="4422E457" w:rsidR="0067606D" w:rsidRPr="00156A0E" w:rsidRDefault="0067606D" w:rsidP="0067606D">
            <w:pPr>
              <w:pStyle w:val="TabellRader"/>
              <w:keepNext/>
              <w:keepLines/>
            </w:pPr>
            <w:r w:rsidRPr="00156A0E">
              <w:t>0,0</w:t>
            </w:r>
          </w:p>
        </w:tc>
        <w:tc>
          <w:tcPr>
            <w:tcW w:w="570" w:type="dxa"/>
            <w:tcBorders>
              <w:top w:val="single" w:sz="4" w:space="0" w:color="auto"/>
              <w:bottom w:val="nil"/>
            </w:tcBorders>
            <w:vAlign w:val="center"/>
          </w:tcPr>
          <w:p w14:paraId="42C67D01" w14:textId="099EAE88" w:rsidR="0067606D" w:rsidRPr="00156A0E" w:rsidRDefault="0067606D" w:rsidP="0067606D">
            <w:pPr>
              <w:pStyle w:val="TabellRader"/>
              <w:keepNext/>
              <w:keepLines/>
            </w:pPr>
            <w:r w:rsidRPr="00156A0E">
              <w:t>0,0</w:t>
            </w:r>
          </w:p>
        </w:tc>
      </w:tr>
      <w:tr w:rsidR="0067606D" w14:paraId="4CBF13C7" w14:textId="77777777" w:rsidTr="0067606D">
        <w:tc>
          <w:tcPr>
            <w:tcW w:w="1532" w:type="dxa"/>
            <w:tcBorders>
              <w:top w:val="nil"/>
              <w:bottom w:val="single" w:sz="4" w:space="0" w:color="auto"/>
            </w:tcBorders>
            <w:tcMar>
              <w:left w:w="0" w:type="dxa"/>
              <w:right w:w="0" w:type="dxa"/>
            </w:tcMar>
          </w:tcPr>
          <w:p w14:paraId="19A68DC7" w14:textId="77777777" w:rsidR="0067606D" w:rsidRPr="002A5BB4" w:rsidRDefault="0067606D" w:rsidP="0067606D">
            <w:pPr>
              <w:pStyle w:val="TabellRader"/>
              <w:keepNext/>
              <w:keepLines/>
              <w:jc w:val="left"/>
            </w:pPr>
          </w:p>
        </w:tc>
        <w:tc>
          <w:tcPr>
            <w:tcW w:w="571" w:type="dxa"/>
            <w:tcBorders>
              <w:top w:val="nil"/>
              <w:bottom w:val="single" w:sz="4" w:space="0" w:color="auto"/>
              <w:right w:val="nil"/>
            </w:tcBorders>
            <w:vAlign w:val="center"/>
          </w:tcPr>
          <w:p w14:paraId="2599D3FA" w14:textId="279A517A" w:rsidR="0067606D" w:rsidRPr="00156A0E" w:rsidRDefault="0067606D" w:rsidP="0067606D">
            <w:pPr>
              <w:pStyle w:val="TabellRader"/>
              <w:keepNext/>
              <w:keepLines/>
            </w:pPr>
            <w:r w:rsidRPr="00156A0E">
              <w:t>(1,2)</w:t>
            </w:r>
          </w:p>
        </w:tc>
        <w:tc>
          <w:tcPr>
            <w:tcW w:w="570" w:type="dxa"/>
            <w:tcBorders>
              <w:top w:val="nil"/>
              <w:left w:val="nil"/>
              <w:bottom w:val="single" w:sz="4" w:space="0" w:color="auto"/>
              <w:right w:val="nil"/>
            </w:tcBorders>
            <w:vAlign w:val="center"/>
          </w:tcPr>
          <w:p w14:paraId="1965D8A4" w14:textId="66348664" w:rsidR="0067606D" w:rsidRPr="00156A0E" w:rsidRDefault="0067606D" w:rsidP="0067606D">
            <w:pPr>
              <w:pStyle w:val="TabellRader"/>
              <w:keepNext/>
              <w:keepLines/>
            </w:pPr>
            <w:r w:rsidRPr="00156A0E">
              <w:t>(1,0)</w:t>
            </w:r>
          </w:p>
        </w:tc>
        <w:tc>
          <w:tcPr>
            <w:tcW w:w="570" w:type="dxa"/>
            <w:tcBorders>
              <w:top w:val="nil"/>
              <w:left w:val="nil"/>
              <w:bottom w:val="single" w:sz="4" w:space="0" w:color="auto"/>
            </w:tcBorders>
            <w:vAlign w:val="center"/>
          </w:tcPr>
          <w:p w14:paraId="7334D59B" w14:textId="081498B4" w:rsidR="0067606D" w:rsidRPr="00156A0E" w:rsidRDefault="0067606D" w:rsidP="0067606D">
            <w:pPr>
              <w:pStyle w:val="TabellRader"/>
              <w:keepNext/>
              <w:keepLines/>
            </w:pPr>
            <w:r w:rsidRPr="00156A0E">
              <w:t>(0,4)</w:t>
            </w:r>
          </w:p>
        </w:tc>
        <w:tc>
          <w:tcPr>
            <w:tcW w:w="570" w:type="dxa"/>
            <w:tcBorders>
              <w:top w:val="nil"/>
              <w:bottom w:val="single" w:sz="4" w:space="0" w:color="auto"/>
            </w:tcBorders>
            <w:vAlign w:val="center"/>
          </w:tcPr>
          <w:p w14:paraId="4CF386D5" w14:textId="1932D3DC" w:rsidR="0067606D" w:rsidRPr="00156A0E" w:rsidRDefault="0067606D" w:rsidP="0067606D">
            <w:pPr>
              <w:pStyle w:val="TabellRader"/>
              <w:keepNext/>
              <w:keepLines/>
            </w:pPr>
            <w:r w:rsidRPr="00156A0E">
              <w:t>(0,0)</w:t>
            </w:r>
          </w:p>
        </w:tc>
        <w:tc>
          <w:tcPr>
            <w:tcW w:w="570" w:type="dxa"/>
            <w:tcBorders>
              <w:top w:val="nil"/>
              <w:bottom w:val="single" w:sz="4" w:space="0" w:color="auto"/>
            </w:tcBorders>
            <w:vAlign w:val="center"/>
          </w:tcPr>
          <w:p w14:paraId="35886608" w14:textId="4DF667AD" w:rsidR="0067606D" w:rsidRPr="00156A0E" w:rsidRDefault="0067606D" w:rsidP="0067606D">
            <w:pPr>
              <w:pStyle w:val="TabellRader"/>
              <w:keepNext/>
              <w:keepLines/>
            </w:pPr>
            <w:r w:rsidRPr="00156A0E">
              <w:t>(0,0)</w:t>
            </w:r>
          </w:p>
        </w:tc>
      </w:tr>
      <w:tr w:rsidR="0067606D" w14:paraId="2D395202" w14:textId="77777777" w:rsidTr="0067606D">
        <w:tc>
          <w:tcPr>
            <w:tcW w:w="1532" w:type="dxa"/>
            <w:tcBorders>
              <w:top w:val="single" w:sz="4" w:space="0" w:color="auto"/>
              <w:bottom w:val="nil"/>
            </w:tcBorders>
            <w:tcMar>
              <w:left w:w="0" w:type="dxa"/>
              <w:right w:w="0" w:type="dxa"/>
            </w:tcMar>
          </w:tcPr>
          <w:p w14:paraId="59668F16" w14:textId="2B046A60" w:rsidR="0067606D" w:rsidRPr="002A5BB4" w:rsidRDefault="0067606D" w:rsidP="0067606D">
            <w:pPr>
              <w:pStyle w:val="TabellRader"/>
              <w:keepNext/>
              <w:keepLines/>
              <w:jc w:val="left"/>
            </w:pPr>
            <w:r w:rsidRPr="002A5BB4">
              <w:t>Arbetslöshet</w:t>
            </w:r>
            <w:r w:rsidRPr="002A5BB4">
              <w:rPr>
                <w:vertAlign w:val="superscript"/>
              </w:rPr>
              <w:t>4,5</w:t>
            </w:r>
          </w:p>
        </w:tc>
        <w:tc>
          <w:tcPr>
            <w:tcW w:w="571" w:type="dxa"/>
            <w:tcBorders>
              <w:top w:val="single" w:sz="4" w:space="0" w:color="auto"/>
              <w:bottom w:val="nil"/>
              <w:right w:val="nil"/>
            </w:tcBorders>
            <w:vAlign w:val="center"/>
          </w:tcPr>
          <w:p w14:paraId="4E8C1802" w14:textId="354805E9" w:rsidR="0067606D" w:rsidRPr="00156A0E" w:rsidRDefault="0067606D" w:rsidP="0067606D">
            <w:pPr>
              <w:pStyle w:val="TabellRader"/>
              <w:keepNext/>
              <w:keepLines/>
            </w:pPr>
            <w:r w:rsidRPr="00156A0E">
              <w:t>6,3</w:t>
            </w:r>
          </w:p>
        </w:tc>
        <w:tc>
          <w:tcPr>
            <w:tcW w:w="570" w:type="dxa"/>
            <w:tcBorders>
              <w:top w:val="single" w:sz="4" w:space="0" w:color="auto"/>
              <w:left w:val="nil"/>
              <w:bottom w:val="nil"/>
              <w:right w:val="nil"/>
            </w:tcBorders>
            <w:vAlign w:val="center"/>
          </w:tcPr>
          <w:p w14:paraId="6F81D679" w14:textId="2717812E" w:rsidR="0067606D" w:rsidRPr="00156A0E" w:rsidRDefault="0067606D" w:rsidP="0067606D">
            <w:pPr>
              <w:pStyle w:val="TabellRader"/>
              <w:keepNext/>
              <w:keepLines/>
            </w:pPr>
            <w:r w:rsidRPr="00156A0E">
              <w:t>6,3</w:t>
            </w:r>
          </w:p>
        </w:tc>
        <w:tc>
          <w:tcPr>
            <w:tcW w:w="570" w:type="dxa"/>
            <w:tcBorders>
              <w:top w:val="single" w:sz="4" w:space="0" w:color="auto"/>
              <w:left w:val="nil"/>
              <w:bottom w:val="nil"/>
            </w:tcBorders>
            <w:vAlign w:val="center"/>
          </w:tcPr>
          <w:p w14:paraId="630DC050" w14:textId="4BC39644" w:rsidR="0067606D" w:rsidRPr="00156A0E" w:rsidRDefault="0067606D" w:rsidP="0067606D">
            <w:pPr>
              <w:pStyle w:val="TabellRader"/>
              <w:keepNext/>
              <w:keepLines/>
            </w:pPr>
            <w:r w:rsidRPr="00156A0E">
              <w:t>6,4</w:t>
            </w:r>
          </w:p>
        </w:tc>
        <w:tc>
          <w:tcPr>
            <w:tcW w:w="570" w:type="dxa"/>
            <w:tcBorders>
              <w:top w:val="single" w:sz="4" w:space="0" w:color="auto"/>
              <w:bottom w:val="nil"/>
            </w:tcBorders>
            <w:vAlign w:val="center"/>
          </w:tcPr>
          <w:p w14:paraId="2197ADAF" w14:textId="29689B03" w:rsidR="0067606D" w:rsidRPr="00156A0E" w:rsidRDefault="0067606D" w:rsidP="0067606D">
            <w:pPr>
              <w:pStyle w:val="TabellRader"/>
              <w:keepNext/>
              <w:keepLines/>
            </w:pPr>
            <w:r w:rsidRPr="00156A0E">
              <w:t>6,4</w:t>
            </w:r>
          </w:p>
        </w:tc>
        <w:tc>
          <w:tcPr>
            <w:tcW w:w="570" w:type="dxa"/>
            <w:tcBorders>
              <w:top w:val="single" w:sz="4" w:space="0" w:color="auto"/>
              <w:bottom w:val="nil"/>
            </w:tcBorders>
            <w:vAlign w:val="center"/>
          </w:tcPr>
          <w:p w14:paraId="52EEC646" w14:textId="2D0F9E41" w:rsidR="0067606D" w:rsidRPr="00156A0E" w:rsidRDefault="0067606D" w:rsidP="0067606D">
            <w:pPr>
              <w:pStyle w:val="TabellRader"/>
              <w:keepNext/>
              <w:keepLines/>
            </w:pPr>
            <w:r w:rsidRPr="00156A0E">
              <w:t>6,5</w:t>
            </w:r>
          </w:p>
        </w:tc>
      </w:tr>
      <w:tr w:rsidR="0067606D" w:rsidRPr="006B5BCB" w14:paraId="323265E3" w14:textId="77777777" w:rsidTr="0067606D">
        <w:tc>
          <w:tcPr>
            <w:tcW w:w="1532" w:type="dxa"/>
            <w:tcBorders>
              <w:top w:val="nil"/>
              <w:bottom w:val="single" w:sz="4" w:space="0" w:color="auto"/>
            </w:tcBorders>
            <w:tcMar>
              <w:left w:w="0" w:type="dxa"/>
              <w:right w:w="0" w:type="dxa"/>
            </w:tcMar>
          </w:tcPr>
          <w:p w14:paraId="0B0BE3C2" w14:textId="77777777" w:rsidR="0067606D" w:rsidRPr="002A5BB4" w:rsidRDefault="0067606D" w:rsidP="0067606D">
            <w:pPr>
              <w:pStyle w:val="TabellRader"/>
              <w:keepNext/>
              <w:keepLines/>
              <w:jc w:val="left"/>
            </w:pPr>
          </w:p>
        </w:tc>
        <w:tc>
          <w:tcPr>
            <w:tcW w:w="571" w:type="dxa"/>
            <w:tcBorders>
              <w:top w:val="nil"/>
              <w:bottom w:val="single" w:sz="4" w:space="0" w:color="auto"/>
              <w:right w:val="nil"/>
            </w:tcBorders>
            <w:vAlign w:val="center"/>
          </w:tcPr>
          <w:p w14:paraId="622D3276" w14:textId="4B36E720" w:rsidR="0067606D" w:rsidRPr="00156A0E" w:rsidRDefault="0067606D" w:rsidP="0067606D">
            <w:pPr>
              <w:pStyle w:val="TabellRader"/>
              <w:keepNext/>
              <w:keepLines/>
            </w:pPr>
            <w:r w:rsidRPr="00156A0E">
              <w:t>(6,3)</w:t>
            </w:r>
          </w:p>
        </w:tc>
        <w:tc>
          <w:tcPr>
            <w:tcW w:w="570" w:type="dxa"/>
            <w:tcBorders>
              <w:top w:val="nil"/>
              <w:left w:val="nil"/>
              <w:bottom w:val="single" w:sz="4" w:space="0" w:color="auto"/>
              <w:right w:val="nil"/>
            </w:tcBorders>
            <w:vAlign w:val="center"/>
          </w:tcPr>
          <w:p w14:paraId="7AF5C06A" w14:textId="144D835B" w:rsidR="0067606D" w:rsidRPr="00156A0E" w:rsidRDefault="0067606D" w:rsidP="0067606D">
            <w:pPr>
              <w:pStyle w:val="TabellRader"/>
              <w:keepNext/>
              <w:keepLines/>
            </w:pPr>
            <w:r w:rsidRPr="00156A0E">
              <w:t>(6,3)</w:t>
            </w:r>
          </w:p>
        </w:tc>
        <w:tc>
          <w:tcPr>
            <w:tcW w:w="570" w:type="dxa"/>
            <w:tcBorders>
              <w:top w:val="nil"/>
              <w:left w:val="nil"/>
              <w:bottom w:val="single" w:sz="4" w:space="0" w:color="auto"/>
            </w:tcBorders>
            <w:vAlign w:val="center"/>
          </w:tcPr>
          <w:p w14:paraId="40E3A3C2" w14:textId="7CB4ED88" w:rsidR="0067606D" w:rsidRPr="00156A0E" w:rsidRDefault="0067606D" w:rsidP="0067606D">
            <w:pPr>
              <w:pStyle w:val="TabellRader"/>
              <w:keepNext/>
              <w:keepLines/>
            </w:pPr>
            <w:r w:rsidRPr="00156A0E">
              <w:t>(6,4)</w:t>
            </w:r>
          </w:p>
        </w:tc>
        <w:tc>
          <w:tcPr>
            <w:tcW w:w="570" w:type="dxa"/>
            <w:tcBorders>
              <w:top w:val="nil"/>
              <w:bottom w:val="single" w:sz="4" w:space="0" w:color="auto"/>
            </w:tcBorders>
            <w:vAlign w:val="center"/>
          </w:tcPr>
          <w:p w14:paraId="780E300D" w14:textId="44097271" w:rsidR="0067606D" w:rsidRPr="00156A0E" w:rsidRDefault="0067606D" w:rsidP="0067606D">
            <w:pPr>
              <w:pStyle w:val="TabellRader"/>
              <w:keepNext/>
              <w:keepLines/>
            </w:pPr>
            <w:r w:rsidRPr="00156A0E">
              <w:t>(6,4)</w:t>
            </w:r>
          </w:p>
        </w:tc>
        <w:tc>
          <w:tcPr>
            <w:tcW w:w="570" w:type="dxa"/>
            <w:tcBorders>
              <w:top w:val="nil"/>
              <w:bottom w:val="single" w:sz="4" w:space="0" w:color="auto"/>
            </w:tcBorders>
            <w:vAlign w:val="center"/>
          </w:tcPr>
          <w:p w14:paraId="5356561D" w14:textId="39783297" w:rsidR="0067606D" w:rsidRPr="00156A0E" w:rsidRDefault="0067606D" w:rsidP="0067606D">
            <w:pPr>
              <w:pStyle w:val="TabellRader"/>
              <w:keepNext/>
              <w:keepLines/>
            </w:pPr>
            <w:r w:rsidRPr="00156A0E">
              <w:t>(6,5)</w:t>
            </w:r>
          </w:p>
        </w:tc>
      </w:tr>
      <w:tr w:rsidR="0067606D" w14:paraId="0C2E8B0B" w14:textId="77777777" w:rsidTr="0067606D">
        <w:tc>
          <w:tcPr>
            <w:tcW w:w="1532" w:type="dxa"/>
            <w:tcBorders>
              <w:top w:val="single" w:sz="4" w:space="0" w:color="auto"/>
              <w:bottom w:val="nil"/>
              <w:right w:val="nil"/>
            </w:tcBorders>
            <w:tcMar>
              <w:left w:w="0" w:type="dxa"/>
              <w:right w:w="0" w:type="dxa"/>
            </w:tcMar>
          </w:tcPr>
          <w:p w14:paraId="527B76A7" w14:textId="24BEBD01" w:rsidR="0067606D" w:rsidRPr="002A5BB4" w:rsidRDefault="0067606D" w:rsidP="0067606D">
            <w:pPr>
              <w:pStyle w:val="TabellRader"/>
              <w:keepNext/>
              <w:keepLines/>
              <w:jc w:val="left"/>
            </w:pPr>
            <w:r w:rsidRPr="002A5BB4">
              <w:t>Sysselsatta</w:t>
            </w:r>
            <w:r w:rsidRPr="002A5BB4">
              <w:rPr>
                <w:vertAlign w:val="superscript"/>
              </w:rPr>
              <w:t>4</w:t>
            </w:r>
          </w:p>
        </w:tc>
        <w:tc>
          <w:tcPr>
            <w:tcW w:w="571" w:type="dxa"/>
            <w:tcBorders>
              <w:top w:val="single" w:sz="4" w:space="0" w:color="auto"/>
              <w:left w:val="nil"/>
              <w:bottom w:val="nil"/>
              <w:right w:val="nil"/>
            </w:tcBorders>
            <w:vAlign w:val="center"/>
          </w:tcPr>
          <w:p w14:paraId="6583BF8E" w14:textId="65C92E53" w:rsidR="0067606D" w:rsidRPr="00156A0E" w:rsidRDefault="0067606D" w:rsidP="0067606D">
            <w:pPr>
              <w:pStyle w:val="TabellRader"/>
              <w:keepNext/>
              <w:keepLines/>
            </w:pPr>
            <w:r w:rsidRPr="00156A0E">
              <w:t>1,8</w:t>
            </w:r>
          </w:p>
        </w:tc>
        <w:tc>
          <w:tcPr>
            <w:tcW w:w="570" w:type="dxa"/>
            <w:tcBorders>
              <w:top w:val="single" w:sz="4" w:space="0" w:color="auto"/>
              <w:left w:val="nil"/>
              <w:bottom w:val="nil"/>
              <w:right w:val="nil"/>
            </w:tcBorders>
            <w:vAlign w:val="center"/>
          </w:tcPr>
          <w:p w14:paraId="0A589117" w14:textId="7203193D" w:rsidR="0067606D" w:rsidRPr="00156A0E" w:rsidRDefault="0067606D" w:rsidP="0067606D">
            <w:pPr>
              <w:pStyle w:val="TabellRader"/>
              <w:keepNext/>
              <w:keepLines/>
            </w:pPr>
            <w:r w:rsidRPr="00156A0E">
              <w:t>0,8</w:t>
            </w:r>
          </w:p>
        </w:tc>
        <w:tc>
          <w:tcPr>
            <w:tcW w:w="570" w:type="dxa"/>
            <w:tcBorders>
              <w:top w:val="single" w:sz="4" w:space="0" w:color="auto"/>
              <w:left w:val="nil"/>
              <w:bottom w:val="nil"/>
              <w:right w:val="nil"/>
            </w:tcBorders>
            <w:vAlign w:val="center"/>
          </w:tcPr>
          <w:p w14:paraId="02C2E56B" w14:textId="7BEC395C" w:rsidR="0067606D" w:rsidRPr="00156A0E" w:rsidRDefault="0067606D" w:rsidP="0067606D">
            <w:pPr>
              <w:pStyle w:val="TabellRader"/>
              <w:keepNext/>
              <w:keepLines/>
            </w:pPr>
            <w:r w:rsidRPr="00156A0E">
              <w:t>0,4</w:t>
            </w:r>
          </w:p>
        </w:tc>
        <w:tc>
          <w:tcPr>
            <w:tcW w:w="570" w:type="dxa"/>
            <w:tcBorders>
              <w:top w:val="single" w:sz="4" w:space="0" w:color="auto"/>
              <w:left w:val="nil"/>
              <w:bottom w:val="nil"/>
              <w:right w:val="nil"/>
            </w:tcBorders>
            <w:vAlign w:val="center"/>
          </w:tcPr>
          <w:p w14:paraId="09E7E6FB" w14:textId="30617689" w:rsidR="0067606D" w:rsidRPr="00156A0E" w:rsidRDefault="0067606D" w:rsidP="0067606D">
            <w:pPr>
              <w:pStyle w:val="TabellRader"/>
              <w:keepNext/>
              <w:keepLines/>
            </w:pPr>
            <w:r w:rsidRPr="00156A0E">
              <w:t>0,6</w:t>
            </w:r>
          </w:p>
        </w:tc>
        <w:tc>
          <w:tcPr>
            <w:tcW w:w="570" w:type="dxa"/>
            <w:tcBorders>
              <w:top w:val="single" w:sz="4" w:space="0" w:color="auto"/>
              <w:left w:val="nil"/>
              <w:bottom w:val="nil"/>
            </w:tcBorders>
            <w:vAlign w:val="center"/>
          </w:tcPr>
          <w:p w14:paraId="2094EC00" w14:textId="260D1FD7" w:rsidR="0067606D" w:rsidRPr="00156A0E" w:rsidRDefault="0067606D" w:rsidP="0067606D">
            <w:pPr>
              <w:pStyle w:val="TabellRader"/>
              <w:keepNext/>
              <w:keepLines/>
            </w:pPr>
            <w:r w:rsidRPr="00156A0E">
              <w:t>0,6</w:t>
            </w:r>
          </w:p>
        </w:tc>
      </w:tr>
      <w:tr w:rsidR="0067606D" w14:paraId="34FF9A5B" w14:textId="77777777" w:rsidTr="0067606D">
        <w:tc>
          <w:tcPr>
            <w:tcW w:w="1532" w:type="dxa"/>
            <w:tcBorders>
              <w:top w:val="nil"/>
              <w:bottom w:val="single" w:sz="4" w:space="0" w:color="auto"/>
            </w:tcBorders>
            <w:tcMar>
              <w:left w:w="0" w:type="dxa"/>
              <w:right w:w="0" w:type="dxa"/>
            </w:tcMar>
          </w:tcPr>
          <w:p w14:paraId="7098E16C" w14:textId="77777777" w:rsidR="0067606D" w:rsidRPr="002A5BB4" w:rsidRDefault="0067606D" w:rsidP="0067606D">
            <w:pPr>
              <w:pStyle w:val="TabellRader"/>
              <w:keepNext/>
              <w:keepLines/>
              <w:jc w:val="left"/>
            </w:pPr>
          </w:p>
        </w:tc>
        <w:tc>
          <w:tcPr>
            <w:tcW w:w="571" w:type="dxa"/>
            <w:tcBorders>
              <w:top w:val="nil"/>
              <w:bottom w:val="single" w:sz="4" w:space="0" w:color="auto"/>
              <w:right w:val="nil"/>
            </w:tcBorders>
            <w:vAlign w:val="center"/>
          </w:tcPr>
          <w:p w14:paraId="340CEC2D" w14:textId="608B4C2D" w:rsidR="0067606D" w:rsidRPr="00156A0E" w:rsidRDefault="0067606D" w:rsidP="0067606D">
            <w:pPr>
              <w:pStyle w:val="TabellRader"/>
              <w:keepNext/>
              <w:keepLines/>
            </w:pPr>
            <w:r w:rsidRPr="00156A0E">
              <w:t>(1,8)</w:t>
            </w:r>
          </w:p>
        </w:tc>
        <w:tc>
          <w:tcPr>
            <w:tcW w:w="570" w:type="dxa"/>
            <w:tcBorders>
              <w:top w:val="nil"/>
              <w:left w:val="nil"/>
              <w:bottom w:val="single" w:sz="4" w:space="0" w:color="auto"/>
              <w:right w:val="nil"/>
            </w:tcBorders>
            <w:vAlign w:val="center"/>
          </w:tcPr>
          <w:p w14:paraId="6ECD46D9" w14:textId="5AF648B7" w:rsidR="0067606D" w:rsidRPr="00156A0E" w:rsidRDefault="0067606D" w:rsidP="0067606D">
            <w:pPr>
              <w:pStyle w:val="TabellRader"/>
              <w:keepNext/>
              <w:keepLines/>
            </w:pPr>
            <w:r w:rsidRPr="00156A0E">
              <w:t>(1,3)</w:t>
            </w:r>
          </w:p>
        </w:tc>
        <w:tc>
          <w:tcPr>
            <w:tcW w:w="570" w:type="dxa"/>
            <w:tcBorders>
              <w:top w:val="nil"/>
              <w:left w:val="nil"/>
              <w:bottom w:val="single" w:sz="4" w:space="0" w:color="auto"/>
            </w:tcBorders>
            <w:vAlign w:val="center"/>
          </w:tcPr>
          <w:p w14:paraId="5423DE21" w14:textId="355083AD" w:rsidR="0067606D" w:rsidRPr="00156A0E" w:rsidRDefault="0067606D" w:rsidP="0067606D">
            <w:pPr>
              <w:pStyle w:val="TabellRader"/>
              <w:keepNext/>
              <w:keepLines/>
            </w:pPr>
            <w:r w:rsidRPr="00156A0E">
              <w:t>(0,2)</w:t>
            </w:r>
          </w:p>
        </w:tc>
        <w:tc>
          <w:tcPr>
            <w:tcW w:w="570" w:type="dxa"/>
            <w:tcBorders>
              <w:top w:val="nil"/>
              <w:bottom w:val="single" w:sz="4" w:space="0" w:color="auto"/>
            </w:tcBorders>
            <w:vAlign w:val="center"/>
          </w:tcPr>
          <w:p w14:paraId="7F0D7605" w14:textId="6CD84C9A" w:rsidR="0067606D" w:rsidRPr="00156A0E" w:rsidRDefault="0067606D" w:rsidP="0067606D">
            <w:pPr>
              <w:pStyle w:val="TabellRader"/>
              <w:keepNext/>
              <w:keepLines/>
            </w:pPr>
            <w:r w:rsidRPr="00156A0E">
              <w:t>(0,6)</w:t>
            </w:r>
          </w:p>
        </w:tc>
        <w:tc>
          <w:tcPr>
            <w:tcW w:w="570" w:type="dxa"/>
            <w:tcBorders>
              <w:top w:val="nil"/>
              <w:bottom w:val="single" w:sz="4" w:space="0" w:color="auto"/>
            </w:tcBorders>
            <w:vAlign w:val="center"/>
          </w:tcPr>
          <w:p w14:paraId="42759C72" w14:textId="40FF9819" w:rsidR="0067606D" w:rsidRPr="00156A0E" w:rsidRDefault="0067606D" w:rsidP="0067606D">
            <w:pPr>
              <w:pStyle w:val="TabellRader"/>
              <w:keepNext/>
              <w:keepLines/>
            </w:pPr>
            <w:r w:rsidRPr="00156A0E">
              <w:t>(0,7)</w:t>
            </w:r>
          </w:p>
        </w:tc>
      </w:tr>
      <w:tr w:rsidR="0067606D" w14:paraId="06DB478E" w14:textId="77777777" w:rsidTr="0067606D">
        <w:tc>
          <w:tcPr>
            <w:tcW w:w="1532" w:type="dxa"/>
            <w:tcBorders>
              <w:top w:val="single" w:sz="4" w:space="0" w:color="auto"/>
              <w:bottom w:val="nil"/>
            </w:tcBorders>
            <w:tcMar>
              <w:left w:w="0" w:type="dxa"/>
              <w:right w:w="0" w:type="dxa"/>
            </w:tcMar>
          </w:tcPr>
          <w:p w14:paraId="4CD15FD6" w14:textId="5D31E46A" w:rsidR="0067606D" w:rsidRPr="002A5BB4" w:rsidRDefault="0067606D" w:rsidP="0067606D">
            <w:pPr>
              <w:pStyle w:val="TabellRader"/>
              <w:keepNext/>
              <w:keepLines/>
              <w:jc w:val="left"/>
            </w:pPr>
            <w:r w:rsidRPr="002A5BB4">
              <w:t>Arbetade timmar</w:t>
            </w:r>
            <w:r w:rsidRPr="002A5BB4">
              <w:rPr>
                <w:vertAlign w:val="superscript"/>
              </w:rPr>
              <w:t>2</w:t>
            </w:r>
          </w:p>
        </w:tc>
        <w:tc>
          <w:tcPr>
            <w:tcW w:w="571" w:type="dxa"/>
            <w:tcBorders>
              <w:top w:val="single" w:sz="4" w:space="0" w:color="auto"/>
              <w:bottom w:val="nil"/>
              <w:right w:val="nil"/>
            </w:tcBorders>
            <w:vAlign w:val="center"/>
          </w:tcPr>
          <w:p w14:paraId="17567939" w14:textId="07B6E18D" w:rsidR="0067606D" w:rsidRPr="00156A0E" w:rsidRDefault="0067606D" w:rsidP="0067606D">
            <w:pPr>
              <w:pStyle w:val="TabellRader"/>
              <w:keepNext/>
              <w:keepLines/>
            </w:pPr>
            <w:r w:rsidRPr="00156A0E">
              <w:t>2,4</w:t>
            </w:r>
          </w:p>
        </w:tc>
        <w:tc>
          <w:tcPr>
            <w:tcW w:w="570" w:type="dxa"/>
            <w:tcBorders>
              <w:top w:val="single" w:sz="4" w:space="0" w:color="auto"/>
              <w:left w:val="nil"/>
              <w:bottom w:val="nil"/>
              <w:right w:val="nil"/>
            </w:tcBorders>
            <w:vAlign w:val="center"/>
          </w:tcPr>
          <w:p w14:paraId="6B75496F" w14:textId="0DF79F0A" w:rsidR="0067606D" w:rsidRPr="00156A0E" w:rsidRDefault="0067606D" w:rsidP="0067606D">
            <w:pPr>
              <w:pStyle w:val="TabellRader"/>
              <w:keepNext/>
              <w:keepLines/>
            </w:pPr>
            <w:r w:rsidRPr="00156A0E">
              <w:t>1,1</w:t>
            </w:r>
          </w:p>
        </w:tc>
        <w:tc>
          <w:tcPr>
            <w:tcW w:w="570" w:type="dxa"/>
            <w:tcBorders>
              <w:top w:val="single" w:sz="4" w:space="0" w:color="auto"/>
              <w:left w:val="nil"/>
              <w:bottom w:val="nil"/>
            </w:tcBorders>
            <w:vAlign w:val="center"/>
          </w:tcPr>
          <w:p w14:paraId="0D8F1D57" w14:textId="6F9CFAAD" w:rsidR="0067606D" w:rsidRPr="00156A0E" w:rsidRDefault="0067606D" w:rsidP="0067606D">
            <w:pPr>
              <w:pStyle w:val="TabellRader"/>
              <w:keepNext/>
              <w:keepLines/>
            </w:pPr>
            <w:r w:rsidRPr="00156A0E">
              <w:t>0,3</w:t>
            </w:r>
          </w:p>
        </w:tc>
        <w:tc>
          <w:tcPr>
            <w:tcW w:w="570" w:type="dxa"/>
            <w:tcBorders>
              <w:top w:val="single" w:sz="4" w:space="0" w:color="auto"/>
              <w:bottom w:val="nil"/>
            </w:tcBorders>
            <w:vAlign w:val="center"/>
          </w:tcPr>
          <w:p w14:paraId="46654961" w14:textId="7449B9F4" w:rsidR="0067606D" w:rsidRPr="00156A0E" w:rsidRDefault="0067606D" w:rsidP="0067606D">
            <w:pPr>
              <w:pStyle w:val="TabellRader"/>
              <w:keepNext/>
              <w:keepLines/>
            </w:pPr>
            <w:r w:rsidRPr="00156A0E">
              <w:t>0,3</w:t>
            </w:r>
          </w:p>
        </w:tc>
        <w:tc>
          <w:tcPr>
            <w:tcW w:w="570" w:type="dxa"/>
            <w:tcBorders>
              <w:top w:val="single" w:sz="4" w:space="0" w:color="auto"/>
              <w:bottom w:val="nil"/>
            </w:tcBorders>
            <w:vAlign w:val="center"/>
          </w:tcPr>
          <w:p w14:paraId="36BCDF9C" w14:textId="4B6FB043" w:rsidR="0067606D" w:rsidRPr="00156A0E" w:rsidRDefault="0067606D" w:rsidP="0067606D">
            <w:pPr>
              <w:pStyle w:val="TabellRader"/>
              <w:keepNext/>
              <w:keepLines/>
            </w:pPr>
            <w:r w:rsidRPr="00156A0E">
              <w:t>0,5</w:t>
            </w:r>
          </w:p>
        </w:tc>
      </w:tr>
      <w:tr w:rsidR="0067606D" w14:paraId="189C29DA" w14:textId="77777777" w:rsidTr="0067606D">
        <w:tc>
          <w:tcPr>
            <w:tcW w:w="1532" w:type="dxa"/>
            <w:tcBorders>
              <w:top w:val="nil"/>
              <w:bottom w:val="single" w:sz="4" w:space="0" w:color="auto"/>
            </w:tcBorders>
            <w:tcMar>
              <w:left w:w="0" w:type="dxa"/>
              <w:right w:w="0" w:type="dxa"/>
            </w:tcMar>
          </w:tcPr>
          <w:p w14:paraId="2554CAEF" w14:textId="77777777" w:rsidR="0067606D" w:rsidRPr="002A5BB4" w:rsidRDefault="0067606D" w:rsidP="0067606D">
            <w:pPr>
              <w:pStyle w:val="TabellRader"/>
              <w:keepNext/>
              <w:keepLines/>
              <w:jc w:val="left"/>
            </w:pPr>
          </w:p>
        </w:tc>
        <w:tc>
          <w:tcPr>
            <w:tcW w:w="571" w:type="dxa"/>
            <w:tcBorders>
              <w:top w:val="nil"/>
              <w:bottom w:val="single" w:sz="4" w:space="0" w:color="auto"/>
              <w:right w:val="nil"/>
            </w:tcBorders>
            <w:vAlign w:val="center"/>
          </w:tcPr>
          <w:p w14:paraId="40F9FD14" w14:textId="16C9E677" w:rsidR="0067606D" w:rsidRPr="00156A0E" w:rsidRDefault="0067606D" w:rsidP="0067606D">
            <w:pPr>
              <w:pStyle w:val="TabellRader"/>
              <w:keepNext/>
              <w:keepLines/>
            </w:pPr>
            <w:r w:rsidRPr="00156A0E">
              <w:t>(2,4)</w:t>
            </w:r>
          </w:p>
        </w:tc>
        <w:tc>
          <w:tcPr>
            <w:tcW w:w="570" w:type="dxa"/>
            <w:tcBorders>
              <w:top w:val="nil"/>
              <w:left w:val="nil"/>
              <w:bottom w:val="single" w:sz="4" w:space="0" w:color="auto"/>
              <w:right w:val="nil"/>
            </w:tcBorders>
            <w:vAlign w:val="center"/>
          </w:tcPr>
          <w:p w14:paraId="516EC254" w14:textId="5A9B1AD3" w:rsidR="0067606D" w:rsidRPr="00156A0E" w:rsidRDefault="0067606D" w:rsidP="0067606D">
            <w:pPr>
              <w:pStyle w:val="TabellRader"/>
              <w:keepNext/>
              <w:keepLines/>
            </w:pPr>
            <w:r w:rsidRPr="00156A0E">
              <w:t>(1,0)</w:t>
            </w:r>
          </w:p>
        </w:tc>
        <w:tc>
          <w:tcPr>
            <w:tcW w:w="570" w:type="dxa"/>
            <w:tcBorders>
              <w:top w:val="nil"/>
              <w:left w:val="nil"/>
              <w:bottom w:val="single" w:sz="4" w:space="0" w:color="auto"/>
            </w:tcBorders>
            <w:vAlign w:val="center"/>
          </w:tcPr>
          <w:p w14:paraId="2121F718" w14:textId="0B610851" w:rsidR="0067606D" w:rsidRPr="00156A0E" w:rsidRDefault="0067606D" w:rsidP="0067606D">
            <w:pPr>
              <w:pStyle w:val="TabellRader"/>
              <w:keepNext/>
              <w:keepLines/>
            </w:pPr>
            <w:r w:rsidRPr="00156A0E">
              <w:t>(0,3)</w:t>
            </w:r>
          </w:p>
        </w:tc>
        <w:tc>
          <w:tcPr>
            <w:tcW w:w="570" w:type="dxa"/>
            <w:tcBorders>
              <w:top w:val="nil"/>
              <w:bottom w:val="single" w:sz="4" w:space="0" w:color="auto"/>
            </w:tcBorders>
            <w:vAlign w:val="center"/>
          </w:tcPr>
          <w:p w14:paraId="2F1120BF" w14:textId="2488C1FA" w:rsidR="0067606D" w:rsidRPr="00156A0E" w:rsidRDefault="0067606D" w:rsidP="0067606D">
            <w:pPr>
              <w:pStyle w:val="TabellRader"/>
              <w:keepNext/>
              <w:keepLines/>
            </w:pPr>
            <w:r w:rsidRPr="00156A0E">
              <w:t>(0,4)</w:t>
            </w:r>
          </w:p>
        </w:tc>
        <w:tc>
          <w:tcPr>
            <w:tcW w:w="570" w:type="dxa"/>
            <w:tcBorders>
              <w:top w:val="nil"/>
              <w:bottom w:val="single" w:sz="4" w:space="0" w:color="auto"/>
            </w:tcBorders>
            <w:vAlign w:val="center"/>
          </w:tcPr>
          <w:p w14:paraId="3F220EBC" w14:textId="2D86504A" w:rsidR="0067606D" w:rsidRPr="00156A0E" w:rsidRDefault="0067606D" w:rsidP="0067606D">
            <w:pPr>
              <w:pStyle w:val="TabellRader"/>
              <w:keepNext/>
              <w:keepLines/>
            </w:pPr>
            <w:r w:rsidRPr="00156A0E">
              <w:t>(0,6)</w:t>
            </w:r>
          </w:p>
        </w:tc>
      </w:tr>
      <w:tr w:rsidR="0067606D" w14:paraId="3CAEB9FD" w14:textId="77777777" w:rsidTr="0067606D">
        <w:tc>
          <w:tcPr>
            <w:tcW w:w="1532" w:type="dxa"/>
            <w:tcBorders>
              <w:top w:val="single" w:sz="4" w:space="0" w:color="auto"/>
              <w:bottom w:val="nil"/>
            </w:tcBorders>
            <w:tcMar>
              <w:left w:w="0" w:type="dxa"/>
              <w:right w:w="0" w:type="dxa"/>
            </w:tcMar>
          </w:tcPr>
          <w:p w14:paraId="39FE44B9" w14:textId="32B867E4" w:rsidR="0067606D" w:rsidRPr="002A5BB4" w:rsidRDefault="0067606D" w:rsidP="0067606D">
            <w:pPr>
              <w:pStyle w:val="TabellRader"/>
              <w:keepNext/>
              <w:keepLines/>
              <w:jc w:val="left"/>
            </w:pPr>
            <w:r w:rsidRPr="002A5BB4">
              <w:t>Timlön</w:t>
            </w:r>
            <w:r w:rsidRPr="002A5BB4">
              <w:rPr>
                <w:vertAlign w:val="superscript"/>
              </w:rPr>
              <w:t>6</w:t>
            </w:r>
          </w:p>
        </w:tc>
        <w:tc>
          <w:tcPr>
            <w:tcW w:w="571" w:type="dxa"/>
            <w:tcBorders>
              <w:top w:val="single" w:sz="4" w:space="0" w:color="auto"/>
              <w:bottom w:val="nil"/>
              <w:right w:val="nil"/>
            </w:tcBorders>
            <w:vAlign w:val="center"/>
          </w:tcPr>
          <w:p w14:paraId="6A9F2D58" w14:textId="159B466E" w:rsidR="0067606D" w:rsidRPr="00156A0E" w:rsidRDefault="0067606D" w:rsidP="0067606D">
            <w:pPr>
              <w:pStyle w:val="TabellRader"/>
              <w:keepNext/>
              <w:keepLines/>
            </w:pPr>
            <w:r w:rsidRPr="00156A0E">
              <w:t>2,5</w:t>
            </w:r>
          </w:p>
        </w:tc>
        <w:tc>
          <w:tcPr>
            <w:tcW w:w="570" w:type="dxa"/>
            <w:tcBorders>
              <w:top w:val="single" w:sz="4" w:space="0" w:color="auto"/>
              <w:left w:val="nil"/>
              <w:bottom w:val="nil"/>
              <w:right w:val="nil"/>
            </w:tcBorders>
            <w:vAlign w:val="center"/>
          </w:tcPr>
          <w:p w14:paraId="779B7563" w14:textId="00E9986C" w:rsidR="0067606D" w:rsidRPr="00156A0E" w:rsidRDefault="0067606D" w:rsidP="0067606D">
            <w:pPr>
              <w:pStyle w:val="TabellRader"/>
              <w:keepNext/>
              <w:keepLines/>
            </w:pPr>
            <w:r w:rsidRPr="00156A0E">
              <w:t>2,6</w:t>
            </w:r>
          </w:p>
        </w:tc>
        <w:tc>
          <w:tcPr>
            <w:tcW w:w="570" w:type="dxa"/>
            <w:tcBorders>
              <w:top w:val="single" w:sz="4" w:space="0" w:color="auto"/>
              <w:left w:val="nil"/>
              <w:bottom w:val="nil"/>
            </w:tcBorders>
            <w:vAlign w:val="center"/>
          </w:tcPr>
          <w:p w14:paraId="21F350CD" w14:textId="1C890C07" w:rsidR="0067606D" w:rsidRPr="00156A0E" w:rsidRDefault="0067606D" w:rsidP="0067606D">
            <w:pPr>
              <w:pStyle w:val="TabellRader"/>
              <w:keepNext/>
              <w:keepLines/>
            </w:pPr>
            <w:r w:rsidRPr="00156A0E">
              <w:t>2,8</w:t>
            </w:r>
          </w:p>
        </w:tc>
        <w:tc>
          <w:tcPr>
            <w:tcW w:w="570" w:type="dxa"/>
            <w:tcBorders>
              <w:top w:val="single" w:sz="4" w:space="0" w:color="auto"/>
              <w:bottom w:val="nil"/>
            </w:tcBorders>
            <w:vAlign w:val="center"/>
          </w:tcPr>
          <w:p w14:paraId="0E6F8970" w14:textId="509F2323" w:rsidR="0067606D" w:rsidRPr="00156A0E" w:rsidRDefault="0067606D" w:rsidP="0067606D">
            <w:pPr>
              <w:pStyle w:val="TabellRader"/>
              <w:keepNext/>
              <w:keepLines/>
            </w:pPr>
            <w:r w:rsidRPr="00156A0E">
              <w:t>3,0</w:t>
            </w:r>
          </w:p>
        </w:tc>
        <w:tc>
          <w:tcPr>
            <w:tcW w:w="570" w:type="dxa"/>
            <w:tcBorders>
              <w:top w:val="single" w:sz="4" w:space="0" w:color="auto"/>
              <w:bottom w:val="nil"/>
            </w:tcBorders>
            <w:vAlign w:val="center"/>
          </w:tcPr>
          <w:p w14:paraId="67F853AB" w14:textId="0413DCB5" w:rsidR="0067606D" w:rsidRPr="00156A0E" w:rsidRDefault="0067606D" w:rsidP="0067606D">
            <w:pPr>
              <w:pStyle w:val="TabellRader"/>
              <w:keepNext/>
              <w:keepLines/>
            </w:pPr>
            <w:r w:rsidRPr="00156A0E">
              <w:t>3,1</w:t>
            </w:r>
          </w:p>
        </w:tc>
      </w:tr>
      <w:tr w:rsidR="0067606D" w14:paraId="75A951CA" w14:textId="77777777" w:rsidTr="0067606D">
        <w:tc>
          <w:tcPr>
            <w:tcW w:w="1532" w:type="dxa"/>
            <w:tcBorders>
              <w:top w:val="nil"/>
              <w:bottom w:val="single" w:sz="4" w:space="0" w:color="auto"/>
            </w:tcBorders>
            <w:tcMar>
              <w:left w:w="0" w:type="dxa"/>
              <w:right w:w="0" w:type="dxa"/>
            </w:tcMar>
          </w:tcPr>
          <w:p w14:paraId="1621E3D9" w14:textId="77777777" w:rsidR="0067606D" w:rsidRPr="002A5BB4" w:rsidRDefault="0067606D" w:rsidP="0067606D">
            <w:pPr>
              <w:pStyle w:val="TabellRader"/>
              <w:keepNext/>
              <w:keepLines/>
              <w:jc w:val="left"/>
            </w:pPr>
          </w:p>
        </w:tc>
        <w:tc>
          <w:tcPr>
            <w:tcW w:w="571" w:type="dxa"/>
            <w:tcBorders>
              <w:top w:val="nil"/>
              <w:bottom w:val="single" w:sz="4" w:space="0" w:color="auto"/>
              <w:right w:val="nil"/>
            </w:tcBorders>
            <w:vAlign w:val="center"/>
          </w:tcPr>
          <w:p w14:paraId="2D2EB381" w14:textId="0906C59A" w:rsidR="0067606D" w:rsidRPr="00156A0E" w:rsidRDefault="0067606D" w:rsidP="0067606D">
            <w:pPr>
              <w:pStyle w:val="TabellRader"/>
              <w:keepNext/>
              <w:keepLines/>
            </w:pPr>
            <w:r w:rsidRPr="00156A0E">
              <w:t>(2,6)</w:t>
            </w:r>
          </w:p>
        </w:tc>
        <w:tc>
          <w:tcPr>
            <w:tcW w:w="570" w:type="dxa"/>
            <w:tcBorders>
              <w:top w:val="nil"/>
              <w:left w:val="nil"/>
              <w:bottom w:val="single" w:sz="4" w:space="0" w:color="auto"/>
              <w:right w:val="nil"/>
            </w:tcBorders>
            <w:vAlign w:val="center"/>
          </w:tcPr>
          <w:p w14:paraId="73A93420" w14:textId="63D7611C" w:rsidR="0067606D" w:rsidRPr="00156A0E" w:rsidRDefault="0067606D" w:rsidP="0067606D">
            <w:pPr>
              <w:pStyle w:val="TabellRader"/>
              <w:keepNext/>
              <w:keepLines/>
            </w:pPr>
            <w:r w:rsidRPr="00156A0E">
              <w:t>(2,8)</w:t>
            </w:r>
          </w:p>
        </w:tc>
        <w:tc>
          <w:tcPr>
            <w:tcW w:w="570" w:type="dxa"/>
            <w:tcBorders>
              <w:top w:val="nil"/>
              <w:left w:val="nil"/>
              <w:bottom w:val="single" w:sz="4" w:space="0" w:color="auto"/>
            </w:tcBorders>
            <w:vAlign w:val="center"/>
          </w:tcPr>
          <w:p w14:paraId="3D41AEC7" w14:textId="58B569E7" w:rsidR="0067606D" w:rsidRPr="00156A0E" w:rsidRDefault="0067606D" w:rsidP="0067606D">
            <w:pPr>
              <w:pStyle w:val="TabellRader"/>
              <w:keepNext/>
              <w:keepLines/>
            </w:pPr>
            <w:r w:rsidRPr="00156A0E">
              <w:t>(2,9)</w:t>
            </w:r>
          </w:p>
        </w:tc>
        <w:tc>
          <w:tcPr>
            <w:tcW w:w="570" w:type="dxa"/>
            <w:tcBorders>
              <w:top w:val="nil"/>
              <w:bottom w:val="single" w:sz="4" w:space="0" w:color="auto"/>
            </w:tcBorders>
            <w:vAlign w:val="center"/>
          </w:tcPr>
          <w:p w14:paraId="1BDAEB93" w14:textId="42ACB0FD" w:rsidR="0067606D" w:rsidRPr="00156A0E" w:rsidRDefault="0067606D" w:rsidP="0067606D">
            <w:pPr>
              <w:pStyle w:val="TabellRader"/>
              <w:keepNext/>
              <w:keepLines/>
            </w:pPr>
            <w:r w:rsidRPr="00156A0E">
              <w:t>(3,1)</w:t>
            </w:r>
          </w:p>
        </w:tc>
        <w:tc>
          <w:tcPr>
            <w:tcW w:w="570" w:type="dxa"/>
            <w:tcBorders>
              <w:top w:val="nil"/>
              <w:bottom w:val="single" w:sz="4" w:space="0" w:color="auto"/>
            </w:tcBorders>
            <w:vAlign w:val="center"/>
          </w:tcPr>
          <w:p w14:paraId="388C33BB" w14:textId="760EAD3A" w:rsidR="0067606D" w:rsidRPr="00156A0E" w:rsidRDefault="0067606D" w:rsidP="0067606D">
            <w:pPr>
              <w:pStyle w:val="TabellRader"/>
              <w:keepNext/>
              <w:keepLines/>
            </w:pPr>
            <w:r w:rsidRPr="00156A0E">
              <w:t>(3,2)</w:t>
            </w:r>
          </w:p>
        </w:tc>
      </w:tr>
      <w:tr w:rsidR="0067606D" w:rsidRPr="006B5BCB" w14:paraId="5ED4F05C" w14:textId="77777777" w:rsidTr="0067606D">
        <w:tc>
          <w:tcPr>
            <w:tcW w:w="1532" w:type="dxa"/>
            <w:tcBorders>
              <w:top w:val="single" w:sz="4" w:space="0" w:color="auto"/>
              <w:bottom w:val="nil"/>
            </w:tcBorders>
            <w:tcMar>
              <w:left w:w="0" w:type="dxa"/>
              <w:right w:w="0" w:type="dxa"/>
            </w:tcMar>
          </w:tcPr>
          <w:p w14:paraId="7BB3AFCF" w14:textId="574A8E1A" w:rsidR="0067606D" w:rsidRPr="002A5BB4" w:rsidRDefault="0067606D" w:rsidP="0067606D">
            <w:pPr>
              <w:pStyle w:val="TabellRader"/>
              <w:keepNext/>
              <w:keepLines/>
              <w:jc w:val="left"/>
            </w:pPr>
            <w:r w:rsidRPr="002A5BB4">
              <w:t>KPI</w:t>
            </w:r>
            <w:r w:rsidRPr="002A5BB4">
              <w:rPr>
                <w:vertAlign w:val="superscript"/>
              </w:rPr>
              <w:t>7</w:t>
            </w:r>
          </w:p>
        </w:tc>
        <w:tc>
          <w:tcPr>
            <w:tcW w:w="571" w:type="dxa"/>
            <w:tcBorders>
              <w:top w:val="single" w:sz="4" w:space="0" w:color="auto"/>
              <w:bottom w:val="nil"/>
            </w:tcBorders>
            <w:vAlign w:val="center"/>
          </w:tcPr>
          <w:p w14:paraId="376C9B1A" w14:textId="44667236" w:rsidR="0067606D" w:rsidRPr="00156A0E" w:rsidRDefault="0067606D" w:rsidP="0067606D">
            <w:pPr>
              <w:pStyle w:val="TabellRader"/>
              <w:keepNext/>
              <w:keepLines/>
            </w:pPr>
            <w:r w:rsidRPr="00156A0E">
              <w:t>2,0</w:t>
            </w:r>
          </w:p>
        </w:tc>
        <w:tc>
          <w:tcPr>
            <w:tcW w:w="570" w:type="dxa"/>
            <w:tcBorders>
              <w:top w:val="single" w:sz="4" w:space="0" w:color="auto"/>
              <w:bottom w:val="nil"/>
            </w:tcBorders>
            <w:vAlign w:val="center"/>
          </w:tcPr>
          <w:p w14:paraId="5C86F482" w14:textId="29385C95" w:rsidR="0067606D" w:rsidRPr="00156A0E" w:rsidRDefault="0067606D" w:rsidP="0067606D">
            <w:pPr>
              <w:pStyle w:val="TabellRader"/>
              <w:keepNext/>
              <w:keepLines/>
            </w:pPr>
            <w:r w:rsidRPr="00156A0E">
              <w:t>1,9</w:t>
            </w:r>
          </w:p>
        </w:tc>
        <w:tc>
          <w:tcPr>
            <w:tcW w:w="570" w:type="dxa"/>
            <w:tcBorders>
              <w:top w:val="single" w:sz="4" w:space="0" w:color="auto"/>
              <w:bottom w:val="nil"/>
            </w:tcBorders>
            <w:vAlign w:val="center"/>
          </w:tcPr>
          <w:p w14:paraId="405F04AE" w14:textId="7244873C" w:rsidR="0067606D" w:rsidRPr="00156A0E" w:rsidRDefault="0067606D" w:rsidP="0067606D">
            <w:pPr>
              <w:pStyle w:val="TabellRader"/>
              <w:keepNext/>
              <w:keepLines/>
            </w:pPr>
            <w:r w:rsidRPr="00156A0E">
              <w:t>1,7</w:t>
            </w:r>
          </w:p>
        </w:tc>
        <w:tc>
          <w:tcPr>
            <w:tcW w:w="570" w:type="dxa"/>
            <w:tcBorders>
              <w:top w:val="single" w:sz="4" w:space="0" w:color="auto"/>
              <w:bottom w:val="nil"/>
            </w:tcBorders>
            <w:vAlign w:val="center"/>
          </w:tcPr>
          <w:p w14:paraId="18435ECE" w14:textId="4A04F119" w:rsidR="0067606D" w:rsidRPr="00156A0E" w:rsidRDefault="0067606D" w:rsidP="0067606D">
            <w:pPr>
              <w:pStyle w:val="TabellRader"/>
              <w:keepNext/>
              <w:keepLines/>
            </w:pPr>
            <w:r w:rsidRPr="00156A0E">
              <w:t>2,1</w:t>
            </w:r>
          </w:p>
        </w:tc>
        <w:tc>
          <w:tcPr>
            <w:tcW w:w="570" w:type="dxa"/>
            <w:tcBorders>
              <w:top w:val="single" w:sz="4" w:space="0" w:color="auto"/>
              <w:bottom w:val="nil"/>
            </w:tcBorders>
            <w:vAlign w:val="center"/>
          </w:tcPr>
          <w:p w14:paraId="6B98C546" w14:textId="3AA21FED" w:rsidR="0067606D" w:rsidRPr="00156A0E" w:rsidRDefault="0067606D" w:rsidP="0067606D">
            <w:pPr>
              <w:pStyle w:val="TabellRader"/>
              <w:keepNext/>
              <w:keepLines/>
            </w:pPr>
            <w:r w:rsidRPr="00156A0E">
              <w:t>2,3</w:t>
            </w:r>
          </w:p>
        </w:tc>
      </w:tr>
      <w:tr w:rsidR="0067606D" w:rsidRPr="006B5BCB" w14:paraId="1F5651A2" w14:textId="77777777" w:rsidTr="0067606D">
        <w:tc>
          <w:tcPr>
            <w:tcW w:w="1532" w:type="dxa"/>
            <w:tcBorders>
              <w:top w:val="nil"/>
              <w:bottom w:val="single" w:sz="6" w:space="0" w:color="auto"/>
            </w:tcBorders>
            <w:tcMar>
              <w:left w:w="0" w:type="dxa"/>
              <w:right w:w="0" w:type="dxa"/>
            </w:tcMar>
          </w:tcPr>
          <w:p w14:paraId="06AECB29" w14:textId="77777777" w:rsidR="0067606D" w:rsidRPr="002A5BB4" w:rsidRDefault="0067606D" w:rsidP="0067606D">
            <w:pPr>
              <w:pStyle w:val="TabellRader"/>
              <w:keepNext/>
              <w:keepLines/>
              <w:jc w:val="left"/>
            </w:pPr>
          </w:p>
        </w:tc>
        <w:tc>
          <w:tcPr>
            <w:tcW w:w="571" w:type="dxa"/>
            <w:tcBorders>
              <w:top w:val="nil"/>
              <w:bottom w:val="single" w:sz="6" w:space="0" w:color="auto"/>
            </w:tcBorders>
            <w:vAlign w:val="center"/>
          </w:tcPr>
          <w:p w14:paraId="7AB49AF7" w14:textId="4D8670C5" w:rsidR="0067606D" w:rsidRPr="00156A0E" w:rsidRDefault="0067606D" w:rsidP="0067606D">
            <w:pPr>
              <w:pStyle w:val="TabellRader"/>
              <w:keepNext/>
              <w:keepLines/>
            </w:pPr>
            <w:r w:rsidRPr="00156A0E">
              <w:t>(2,0)</w:t>
            </w:r>
          </w:p>
        </w:tc>
        <w:tc>
          <w:tcPr>
            <w:tcW w:w="570" w:type="dxa"/>
            <w:tcBorders>
              <w:top w:val="nil"/>
              <w:bottom w:val="single" w:sz="6" w:space="0" w:color="auto"/>
            </w:tcBorders>
            <w:vAlign w:val="center"/>
          </w:tcPr>
          <w:p w14:paraId="7DA9E2F9" w14:textId="39A102E5" w:rsidR="0067606D" w:rsidRPr="00156A0E" w:rsidRDefault="0067606D" w:rsidP="0067606D">
            <w:pPr>
              <w:pStyle w:val="TabellRader"/>
              <w:keepNext/>
              <w:keepLines/>
            </w:pPr>
            <w:r w:rsidRPr="00156A0E">
              <w:t>(2,0)</w:t>
            </w:r>
          </w:p>
        </w:tc>
        <w:tc>
          <w:tcPr>
            <w:tcW w:w="570" w:type="dxa"/>
            <w:tcBorders>
              <w:top w:val="nil"/>
              <w:bottom w:val="single" w:sz="6" w:space="0" w:color="auto"/>
            </w:tcBorders>
            <w:vAlign w:val="center"/>
          </w:tcPr>
          <w:p w14:paraId="7975645D" w14:textId="70F8D00C" w:rsidR="0067606D" w:rsidRPr="00156A0E" w:rsidRDefault="0067606D" w:rsidP="0067606D">
            <w:pPr>
              <w:pStyle w:val="TabellRader"/>
              <w:keepNext/>
              <w:keepLines/>
            </w:pPr>
            <w:r w:rsidRPr="00156A0E">
              <w:t>(1,9)</w:t>
            </w:r>
          </w:p>
        </w:tc>
        <w:tc>
          <w:tcPr>
            <w:tcW w:w="570" w:type="dxa"/>
            <w:tcBorders>
              <w:top w:val="nil"/>
              <w:bottom w:val="single" w:sz="6" w:space="0" w:color="auto"/>
            </w:tcBorders>
            <w:vAlign w:val="center"/>
          </w:tcPr>
          <w:p w14:paraId="27983202" w14:textId="145259CB" w:rsidR="0067606D" w:rsidRPr="00156A0E" w:rsidRDefault="0067606D" w:rsidP="0067606D">
            <w:pPr>
              <w:pStyle w:val="TabellRader"/>
              <w:keepNext/>
              <w:keepLines/>
            </w:pPr>
            <w:r w:rsidRPr="00156A0E">
              <w:t>(2,2)</w:t>
            </w:r>
          </w:p>
        </w:tc>
        <w:tc>
          <w:tcPr>
            <w:tcW w:w="570" w:type="dxa"/>
            <w:tcBorders>
              <w:top w:val="nil"/>
              <w:bottom w:val="single" w:sz="6" w:space="0" w:color="auto"/>
            </w:tcBorders>
            <w:vAlign w:val="center"/>
          </w:tcPr>
          <w:p w14:paraId="14C331B3" w14:textId="364B76EC" w:rsidR="0067606D" w:rsidRPr="00156A0E" w:rsidRDefault="0067606D" w:rsidP="0067606D">
            <w:pPr>
              <w:pStyle w:val="TabellRader"/>
              <w:keepNext/>
              <w:keepLines/>
            </w:pPr>
            <w:r w:rsidRPr="00156A0E">
              <w:t>(2,7)</w:t>
            </w:r>
          </w:p>
        </w:tc>
      </w:tr>
      <w:tr w:rsidR="0067606D" w:rsidRPr="006B5BCB" w14:paraId="60F5DC06" w14:textId="77777777" w:rsidTr="0067606D">
        <w:tc>
          <w:tcPr>
            <w:tcW w:w="1532" w:type="dxa"/>
            <w:tcBorders>
              <w:top w:val="single" w:sz="6" w:space="0" w:color="auto"/>
              <w:bottom w:val="nil"/>
            </w:tcBorders>
            <w:tcMar>
              <w:left w:w="0" w:type="dxa"/>
              <w:right w:w="0" w:type="dxa"/>
            </w:tcMar>
          </w:tcPr>
          <w:p w14:paraId="4AC7E796" w14:textId="407B7BFC" w:rsidR="0067606D" w:rsidRPr="002A5BB4" w:rsidRDefault="0067606D" w:rsidP="0067606D">
            <w:pPr>
              <w:pStyle w:val="TabellRader"/>
              <w:keepNext/>
              <w:keepLines/>
              <w:jc w:val="left"/>
            </w:pPr>
            <w:r w:rsidRPr="002A5BB4">
              <w:t>KPIF</w:t>
            </w:r>
            <w:r w:rsidRPr="002A5BB4">
              <w:rPr>
                <w:vertAlign w:val="superscript"/>
              </w:rPr>
              <w:t>7</w:t>
            </w:r>
          </w:p>
        </w:tc>
        <w:tc>
          <w:tcPr>
            <w:tcW w:w="571" w:type="dxa"/>
            <w:tcBorders>
              <w:top w:val="single" w:sz="6" w:space="0" w:color="auto"/>
              <w:bottom w:val="nil"/>
            </w:tcBorders>
            <w:vAlign w:val="center"/>
          </w:tcPr>
          <w:p w14:paraId="720C3404" w14:textId="4623DDE5" w:rsidR="0067606D" w:rsidRPr="00156A0E" w:rsidRDefault="0067606D" w:rsidP="0067606D">
            <w:pPr>
              <w:pStyle w:val="TabellRader"/>
              <w:keepNext/>
              <w:keepLines/>
            </w:pPr>
            <w:r w:rsidRPr="00156A0E">
              <w:t>2,1</w:t>
            </w:r>
          </w:p>
        </w:tc>
        <w:tc>
          <w:tcPr>
            <w:tcW w:w="570" w:type="dxa"/>
            <w:tcBorders>
              <w:top w:val="single" w:sz="6" w:space="0" w:color="auto"/>
              <w:bottom w:val="nil"/>
            </w:tcBorders>
            <w:vAlign w:val="center"/>
          </w:tcPr>
          <w:p w14:paraId="59346514" w14:textId="69048590" w:rsidR="0067606D" w:rsidRPr="00156A0E" w:rsidRDefault="0067606D" w:rsidP="0067606D">
            <w:pPr>
              <w:pStyle w:val="TabellRader"/>
              <w:keepNext/>
              <w:keepLines/>
            </w:pPr>
            <w:r w:rsidRPr="00156A0E">
              <w:t>1,7</w:t>
            </w:r>
          </w:p>
        </w:tc>
        <w:tc>
          <w:tcPr>
            <w:tcW w:w="570" w:type="dxa"/>
            <w:tcBorders>
              <w:top w:val="single" w:sz="6" w:space="0" w:color="auto"/>
              <w:bottom w:val="nil"/>
            </w:tcBorders>
            <w:vAlign w:val="center"/>
          </w:tcPr>
          <w:p w14:paraId="4A169232" w14:textId="6D84CA50" w:rsidR="0067606D" w:rsidRPr="00156A0E" w:rsidRDefault="0067606D" w:rsidP="0067606D">
            <w:pPr>
              <w:pStyle w:val="TabellRader"/>
              <w:keepNext/>
              <w:keepLines/>
            </w:pPr>
            <w:r w:rsidRPr="00156A0E">
              <w:t>1,6</w:t>
            </w:r>
          </w:p>
        </w:tc>
        <w:tc>
          <w:tcPr>
            <w:tcW w:w="570" w:type="dxa"/>
            <w:tcBorders>
              <w:top w:val="single" w:sz="6" w:space="0" w:color="auto"/>
              <w:bottom w:val="nil"/>
            </w:tcBorders>
            <w:vAlign w:val="center"/>
          </w:tcPr>
          <w:p w14:paraId="5EF37183" w14:textId="1A525993" w:rsidR="0067606D" w:rsidRPr="00156A0E" w:rsidRDefault="0067606D" w:rsidP="0067606D">
            <w:pPr>
              <w:pStyle w:val="TabellRader"/>
              <w:keepNext/>
              <w:keepLines/>
            </w:pPr>
            <w:r w:rsidRPr="00156A0E">
              <w:t>1,8</w:t>
            </w:r>
          </w:p>
        </w:tc>
        <w:tc>
          <w:tcPr>
            <w:tcW w:w="570" w:type="dxa"/>
            <w:tcBorders>
              <w:top w:val="single" w:sz="6" w:space="0" w:color="auto"/>
              <w:bottom w:val="nil"/>
            </w:tcBorders>
            <w:vAlign w:val="center"/>
          </w:tcPr>
          <w:p w14:paraId="3C569744" w14:textId="64430F47" w:rsidR="0067606D" w:rsidRPr="00156A0E" w:rsidRDefault="0067606D" w:rsidP="0067606D">
            <w:pPr>
              <w:pStyle w:val="TabellRader"/>
              <w:keepNext/>
              <w:keepLines/>
            </w:pPr>
            <w:r w:rsidRPr="00156A0E">
              <w:t>2,0</w:t>
            </w:r>
          </w:p>
        </w:tc>
      </w:tr>
      <w:tr w:rsidR="0067606D" w:rsidRPr="006B5BCB" w14:paraId="2F2375F6" w14:textId="77777777" w:rsidTr="0067606D">
        <w:tc>
          <w:tcPr>
            <w:tcW w:w="1532" w:type="dxa"/>
            <w:tcBorders>
              <w:top w:val="nil"/>
              <w:bottom w:val="single" w:sz="6" w:space="0" w:color="auto"/>
            </w:tcBorders>
            <w:tcMar>
              <w:left w:w="0" w:type="dxa"/>
              <w:right w:w="0" w:type="dxa"/>
            </w:tcMar>
          </w:tcPr>
          <w:p w14:paraId="6CFA59D8" w14:textId="77777777" w:rsidR="0067606D" w:rsidRPr="002A5BB4" w:rsidRDefault="0067606D" w:rsidP="0067606D">
            <w:pPr>
              <w:pStyle w:val="TabellRader"/>
              <w:keepNext/>
              <w:keepLines/>
              <w:jc w:val="left"/>
            </w:pPr>
          </w:p>
        </w:tc>
        <w:tc>
          <w:tcPr>
            <w:tcW w:w="571" w:type="dxa"/>
            <w:tcBorders>
              <w:top w:val="nil"/>
              <w:bottom w:val="single" w:sz="6" w:space="0" w:color="auto"/>
            </w:tcBorders>
            <w:vAlign w:val="center"/>
          </w:tcPr>
          <w:p w14:paraId="5B55AD73" w14:textId="7E71246C" w:rsidR="0067606D" w:rsidRPr="00156A0E" w:rsidRDefault="0067606D" w:rsidP="0067606D">
            <w:pPr>
              <w:pStyle w:val="TabellRader"/>
              <w:keepNext/>
              <w:keepLines/>
            </w:pPr>
            <w:r w:rsidRPr="00156A0E">
              <w:t>(2,1)</w:t>
            </w:r>
          </w:p>
        </w:tc>
        <w:tc>
          <w:tcPr>
            <w:tcW w:w="570" w:type="dxa"/>
            <w:tcBorders>
              <w:top w:val="nil"/>
              <w:bottom w:val="single" w:sz="6" w:space="0" w:color="auto"/>
            </w:tcBorders>
            <w:vAlign w:val="center"/>
          </w:tcPr>
          <w:p w14:paraId="00EC09E5" w14:textId="558F3D11" w:rsidR="0067606D" w:rsidRPr="00156A0E" w:rsidRDefault="0067606D" w:rsidP="0067606D">
            <w:pPr>
              <w:pStyle w:val="TabellRader"/>
              <w:keepNext/>
              <w:keepLines/>
            </w:pPr>
            <w:r w:rsidRPr="00156A0E">
              <w:t>(1,7)</w:t>
            </w:r>
          </w:p>
        </w:tc>
        <w:tc>
          <w:tcPr>
            <w:tcW w:w="570" w:type="dxa"/>
            <w:tcBorders>
              <w:top w:val="nil"/>
              <w:bottom w:val="single" w:sz="6" w:space="0" w:color="auto"/>
            </w:tcBorders>
            <w:vAlign w:val="center"/>
          </w:tcPr>
          <w:p w14:paraId="7A4445FE" w14:textId="73269C80" w:rsidR="0067606D" w:rsidRPr="00156A0E" w:rsidRDefault="0067606D" w:rsidP="0067606D">
            <w:pPr>
              <w:pStyle w:val="TabellRader"/>
              <w:keepNext/>
              <w:keepLines/>
            </w:pPr>
            <w:r w:rsidRPr="00156A0E">
              <w:t>(1,5)</w:t>
            </w:r>
          </w:p>
        </w:tc>
        <w:tc>
          <w:tcPr>
            <w:tcW w:w="570" w:type="dxa"/>
            <w:tcBorders>
              <w:top w:val="nil"/>
              <w:bottom w:val="single" w:sz="6" w:space="0" w:color="auto"/>
            </w:tcBorders>
            <w:vAlign w:val="center"/>
          </w:tcPr>
          <w:p w14:paraId="283E1D22" w14:textId="2B4EC6D9" w:rsidR="0067606D" w:rsidRPr="00156A0E" w:rsidRDefault="0067606D" w:rsidP="0067606D">
            <w:pPr>
              <w:pStyle w:val="TabellRader"/>
              <w:keepNext/>
              <w:keepLines/>
            </w:pPr>
            <w:r w:rsidRPr="00156A0E">
              <w:t>(1,9)</w:t>
            </w:r>
          </w:p>
        </w:tc>
        <w:tc>
          <w:tcPr>
            <w:tcW w:w="570" w:type="dxa"/>
            <w:tcBorders>
              <w:top w:val="nil"/>
              <w:bottom w:val="single" w:sz="6" w:space="0" w:color="auto"/>
            </w:tcBorders>
            <w:vAlign w:val="center"/>
          </w:tcPr>
          <w:p w14:paraId="71F06A1B" w14:textId="082F3F7D" w:rsidR="0067606D" w:rsidRPr="00156A0E" w:rsidRDefault="0067606D" w:rsidP="0067606D">
            <w:pPr>
              <w:pStyle w:val="TabellRader"/>
              <w:keepNext/>
              <w:keepLines/>
            </w:pPr>
            <w:r w:rsidRPr="00156A0E">
              <w:t>(2,0)</w:t>
            </w:r>
          </w:p>
        </w:tc>
      </w:tr>
      <w:tr w:rsidR="0067606D" w:rsidRPr="006B5BCB" w14:paraId="12B7BAB2" w14:textId="77777777" w:rsidTr="0067606D">
        <w:tc>
          <w:tcPr>
            <w:tcW w:w="1532" w:type="dxa"/>
            <w:tcBorders>
              <w:top w:val="single" w:sz="6" w:space="0" w:color="auto"/>
              <w:bottom w:val="nil"/>
            </w:tcBorders>
            <w:tcMar>
              <w:left w:w="0" w:type="dxa"/>
              <w:right w:w="0" w:type="dxa"/>
            </w:tcMar>
          </w:tcPr>
          <w:p w14:paraId="53FA12F0" w14:textId="2770AB8C" w:rsidR="0067606D" w:rsidRPr="002A5BB4" w:rsidRDefault="0067606D" w:rsidP="0067606D">
            <w:pPr>
              <w:pStyle w:val="TabellRader"/>
              <w:keepNext/>
              <w:keepLines/>
              <w:jc w:val="left"/>
            </w:pPr>
            <w:r w:rsidRPr="002A5BB4">
              <w:t>Reporänta</w:t>
            </w:r>
            <w:r w:rsidRPr="002A5BB4">
              <w:rPr>
                <w:vertAlign w:val="superscript"/>
              </w:rPr>
              <w:t>8</w:t>
            </w:r>
          </w:p>
        </w:tc>
        <w:tc>
          <w:tcPr>
            <w:tcW w:w="571" w:type="dxa"/>
            <w:tcBorders>
              <w:top w:val="single" w:sz="6" w:space="0" w:color="auto"/>
              <w:bottom w:val="nil"/>
            </w:tcBorders>
          </w:tcPr>
          <w:p w14:paraId="3BB57062" w14:textId="6D27A144" w:rsidR="0067606D" w:rsidRPr="00156A0E" w:rsidRDefault="0067606D" w:rsidP="0067606D">
            <w:pPr>
              <w:pStyle w:val="TabellRader"/>
              <w:keepNext/>
              <w:keepLines/>
            </w:pPr>
            <w:r w:rsidRPr="00156A0E">
              <w:t>-0,5</w:t>
            </w:r>
          </w:p>
        </w:tc>
        <w:tc>
          <w:tcPr>
            <w:tcW w:w="570" w:type="dxa"/>
            <w:tcBorders>
              <w:top w:val="single" w:sz="6" w:space="0" w:color="auto"/>
              <w:bottom w:val="nil"/>
            </w:tcBorders>
          </w:tcPr>
          <w:p w14:paraId="3AA5285C" w14:textId="24629794" w:rsidR="0067606D" w:rsidRPr="00156A0E" w:rsidRDefault="0067606D" w:rsidP="0067606D">
            <w:pPr>
              <w:pStyle w:val="TabellRader"/>
              <w:keepNext/>
              <w:keepLines/>
            </w:pPr>
            <w:r w:rsidRPr="00156A0E">
              <w:t>-0,3</w:t>
            </w:r>
          </w:p>
        </w:tc>
        <w:tc>
          <w:tcPr>
            <w:tcW w:w="570" w:type="dxa"/>
            <w:tcBorders>
              <w:top w:val="single" w:sz="6" w:space="0" w:color="auto"/>
              <w:bottom w:val="nil"/>
            </w:tcBorders>
          </w:tcPr>
          <w:p w14:paraId="6D0A1335" w14:textId="755DD590" w:rsidR="0067606D" w:rsidRPr="00156A0E" w:rsidRDefault="0067606D" w:rsidP="0067606D">
            <w:pPr>
              <w:pStyle w:val="TabellRader"/>
              <w:keepNext/>
              <w:keepLines/>
            </w:pPr>
            <w:r w:rsidRPr="00156A0E">
              <w:t>-0,3</w:t>
            </w:r>
          </w:p>
        </w:tc>
        <w:tc>
          <w:tcPr>
            <w:tcW w:w="570" w:type="dxa"/>
            <w:tcBorders>
              <w:top w:val="single" w:sz="6" w:space="0" w:color="auto"/>
              <w:bottom w:val="nil"/>
            </w:tcBorders>
          </w:tcPr>
          <w:p w14:paraId="368FC487" w14:textId="2BD6FC7C" w:rsidR="0067606D" w:rsidRPr="00156A0E" w:rsidRDefault="0067606D" w:rsidP="0067606D">
            <w:pPr>
              <w:pStyle w:val="TabellRader"/>
              <w:keepNext/>
              <w:keepLines/>
            </w:pPr>
            <w:r w:rsidRPr="00156A0E">
              <w:t>-0,2</w:t>
            </w:r>
          </w:p>
        </w:tc>
        <w:tc>
          <w:tcPr>
            <w:tcW w:w="570" w:type="dxa"/>
            <w:tcBorders>
              <w:top w:val="single" w:sz="6" w:space="0" w:color="auto"/>
              <w:bottom w:val="nil"/>
            </w:tcBorders>
            <w:vAlign w:val="center"/>
          </w:tcPr>
          <w:p w14:paraId="447334A7" w14:textId="71A0EE98" w:rsidR="0067606D" w:rsidRPr="00156A0E" w:rsidRDefault="0067606D" w:rsidP="0067606D">
            <w:pPr>
              <w:pStyle w:val="TabellRader"/>
              <w:keepNext/>
              <w:keepLines/>
            </w:pPr>
            <w:r w:rsidRPr="00156A0E">
              <w:t>0,0</w:t>
            </w:r>
          </w:p>
        </w:tc>
      </w:tr>
      <w:tr w:rsidR="0067606D" w:rsidRPr="006B5BCB" w14:paraId="65B73A1A" w14:textId="77777777" w:rsidTr="0067606D">
        <w:trPr>
          <w:cnfStyle w:val="010000000000" w:firstRow="0" w:lastRow="1" w:firstColumn="0" w:lastColumn="0" w:oddVBand="0" w:evenVBand="0" w:oddHBand="0" w:evenHBand="0" w:firstRowFirstColumn="0" w:firstRowLastColumn="0" w:lastRowFirstColumn="0" w:lastRowLastColumn="0"/>
        </w:trPr>
        <w:tc>
          <w:tcPr>
            <w:tcW w:w="1532" w:type="dxa"/>
            <w:tcBorders>
              <w:top w:val="nil"/>
            </w:tcBorders>
            <w:tcMar>
              <w:left w:w="0" w:type="dxa"/>
              <w:right w:w="0" w:type="dxa"/>
            </w:tcMar>
          </w:tcPr>
          <w:p w14:paraId="20D28D74" w14:textId="77777777" w:rsidR="0067606D" w:rsidRPr="001B12CA" w:rsidRDefault="0067606D" w:rsidP="0067606D">
            <w:pPr>
              <w:pStyle w:val="TabellRader"/>
              <w:keepNext/>
              <w:keepLines/>
              <w:jc w:val="left"/>
              <w:rPr>
                <w:b w:val="0"/>
              </w:rPr>
            </w:pPr>
          </w:p>
        </w:tc>
        <w:tc>
          <w:tcPr>
            <w:tcW w:w="571" w:type="dxa"/>
            <w:tcBorders>
              <w:top w:val="nil"/>
            </w:tcBorders>
          </w:tcPr>
          <w:p w14:paraId="48895EA7" w14:textId="413CE4C4" w:rsidR="0067606D" w:rsidRPr="00156A0E" w:rsidRDefault="0067606D" w:rsidP="0067606D">
            <w:pPr>
              <w:pStyle w:val="TabellSlutsumma"/>
              <w:keepNext/>
              <w:keepLines/>
            </w:pPr>
            <w:r w:rsidRPr="00156A0E">
              <w:t>(-0,5)</w:t>
            </w:r>
          </w:p>
        </w:tc>
        <w:tc>
          <w:tcPr>
            <w:tcW w:w="570" w:type="dxa"/>
            <w:tcBorders>
              <w:top w:val="nil"/>
            </w:tcBorders>
          </w:tcPr>
          <w:p w14:paraId="590107C8" w14:textId="58210D91" w:rsidR="0067606D" w:rsidRPr="00156A0E" w:rsidRDefault="0067606D" w:rsidP="0067606D">
            <w:pPr>
              <w:pStyle w:val="TabellSlutsumma"/>
              <w:keepNext/>
              <w:keepLines/>
            </w:pPr>
            <w:r w:rsidRPr="00156A0E">
              <w:t>(-0,3)</w:t>
            </w:r>
          </w:p>
        </w:tc>
        <w:tc>
          <w:tcPr>
            <w:tcW w:w="570" w:type="dxa"/>
            <w:tcBorders>
              <w:top w:val="nil"/>
            </w:tcBorders>
          </w:tcPr>
          <w:p w14:paraId="179458B4" w14:textId="07124FC4" w:rsidR="0067606D" w:rsidRPr="00156A0E" w:rsidRDefault="0067606D" w:rsidP="0067606D">
            <w:pPr>
              <w:pStyle w:val="TabellSlutsumma"/>
              <w:keepNext/>
              <w:keepLines/>
            </w:pPr>
            <w:r w:rsidRPr="00156A0E">
              <w:t>(0,0)</w:t>
            </w:r>
          </w:p>
        </w:tc>
        <w:tc>
          <w:tcPr>
            <w:tcW w:w="570" w:type="dxa"/>
            <w:tcBorders>
              <w:top w:val="nil"/>
            </w:tcBorders>
          </w:tcPr>
          <w:p w14:paraId="311BAB16" w14:textId="648ACEBE" w:rsidR="0067606D" w:rsidRPr="00156A0E" w:rsidRDefault="0067606D" w:rsidP="0067606D">
            <w:pPr>
              <w:pStyle w:val="TabellSlutsumma"/>
              <w:keepNext/>
              <w:keepLines/>
            </w:pPr>
            <w:r w:rsidRPr="00156A0E">
              <w:t>(0,3)</w:t>
            </w:r>
          </w:p>
        </w:tc>
        <w:tc>
          <w:tcPr>
            <w:tcW w:w="570" w:type="dxa"/>
            <w:tcBorders>
              <w:top w:val="nil"/>
            </w:tcBorders>
            <w:vAlign w:val="center"/>
          </w:tcPr>
          <w:p w14:paraId="0D7F3F97" w14:textId="3C2A463C" w:rsidR="0067606D" w:rsidRPr="00156A0E" w:rsidRDefault="0067606D" w:rsidP="0067606D">
            <w:pPr>
              <w:pStyle w:val="TabellSlutsumma"/>
              <w:keepNext/>
              <w:keepLines/>
            </w:pPr>
            <w:r w:rsidRPr="00156A0E">
              <w:t>(0,7)</w:t>
            </w:r>
          </w:p>
        </w:tc>
      </w:tr>
    </w:tbl>
    <w:p w14:paraId="0F329D18" w14:textId="767AF80A" w:rsidR="0067606D" w:rsidRDefault="0067606D" w:rsidP="0067606D">
      <w:pPr>
        <w:pStyle w:val="DiagramFotnot"/>
        <w:ind w:left="0"/>
      </w:pPr>
      <w:r w:rsidRPr="00AA0EA9">
        <w:t xml:space="preserve">Anm.: </w:t>
      </w:r>
      <w:r w:rsidRPr="002C0918">
        <w:t>Prognosen är baserad på de regelverk för skatter och transfereringssystem och de anslagsnivåer som har beslutats av riksdagen och som har föreslagits eller aviserats av regeringen</w:t>
      </w:r>
      <w:r>
        <w:t xml:space="preserve">. </w:t>
      </w:r>
    </w:p>
    <w:p w14:paraId="23C165D5" w14:textId="391BB220" w:rsidR="0067606D" w:rsidRDefault="0067606D" w:rsidP="0067606D">
      <w:pPr>
        <w:pStyle w:val="DiagramFotnot"/>
        <w:ind w:left="0"/>
      </w:pPr>
      <w:r w:rsidRPr="00976298">
        <w:rPr>
          <w:vertAlign w:val="superscript"/>
        </w:rPr>
        <w:t>1</w:t>
      </w:r>
      <w:r w:rsidRPr="00AA0EA9">
        <w:t xml:space="preserve"> Avser marknadspris. </w:t>
      </w:r>
    </w:p>
    <w:p w14:paraId="4D6C5420" w14:textId="77777777" w:rsidR="0067606D" w:rsidRDefault="0067606D" w:rsidP="0067606D">
      <w:pPr>
        <w:pStyle w:val="DiagramFotnot"/>
        <w:ind w:left="0"/>
      </w:pPr>
      <w:r w:rsidRPr="00976298">
        <w:rPr>
          <w:vertAlign w:val="superscript"/>
        </w:rPr>
        <w:t>2</w:t>
      </w:r>
      <w:r w:rsidRPr="00AA0EA9">
        <w:t xml:space="preserve"> Kalenderkorrigerad. </w:t>
      </w:r>
    </w:p>
    <w:p w14:paraId="4FE42EDC" w14:textId="77777777" w:rsidR="0067606D" w:rsidRDefault="0067606D" w:rsidP="0067606D">
      <w:pPr>
        <w:pStyle w:val="DiagramFotnot"/>
        <w:ind w:left="0"/>
      </w:pPr>
      <w:r w:rsidRPr="00976298">
        <w:rPr>
          <w:vertAlign w:val="superscript"/>
        </w:rPr>
        <w:t>3</w:t>
      </w:r>
      <w:r w:rsidRPr="00451914">
        <w:t xml:space="preserve"> </w:t>
      </w:r>
      <w:r w:rsidRPr="00AA0EA9">
        <w:t>Skillnaden mellan faktisk och potentiell BNP i procent av potentiell BNP.</w:t>
      </w:r>
    </w:p>
    <w:p w14:paraId="7FE68296" w14:textId="324AE981" w:rsidR="0067606D" w:rsidRDefault="0067606D" w:rsidP="0067606D">
      <w:pPr>
        <w:pStyle w:val="DiagramFotnot"/>
        <w:ind w:left="0"/>
      </w:pPr>
      <w:r w:rsidRPr="00976298">
        <w:rPr>
          <w:vertAlign w:val="superscript"/>
        </w:rPr>
        <w:t>4</w:t>
      </w:r>
      <w:r w:rsidRPr="00AA0EA9">
        <w:t xml:space="preserve"> </w:t>
      </w:r>
      <w:r>
        <w:t xml:space="preserve">Avser åldersgruppen </w:t>
      </w:r>
      <w:r w:rsidRPr="00AA0EA9">
        <w:t xml:space="preserve">15–74 år. </w:t>
      </w:r>
    </w:p>
    <w:p w14:paraId="492CBE6F" w14:textId="77777777" w:rsidR="0067606D" w:rsidRDefault="0067606D" w:rsidP="0067606D">
      <w:pPr>
        <w:pStyle w:val="DiagramFotnot"/>
        <w:ind w:left="0"/>
      </w:pPr>
      <w:r w:rsidRPr="00976298">
        <w:rPr>
          <w:vertAlign w:val="superscript"/>
        </w:rPr>
        <w:t>5</w:t>
      </w:r>
      <w:r w:rsidRPr="00AA0EA9">
        <w:t xml:space="preserve"> Procent av arbetskraften. </w:t>
      </w:r>
    </w:p>
    <w:p w14:paraId="54929199" w14:textId="77777777" w:rsidR="0067606D" w:rsidRDefault="0067606D" w:rsidP="0067606D">
      <w:pPr>
        <w:pStyle w:val="DiagramFotnot"/>
        <w:ind w:left="0"/>
      </w:pPr>
      <w:r w:rsidRPr="00976298">
        <w:rPr>
          <w:vertAlign w:val="superscript"/>
        </w:rPr>
        <w:t>6</w:t>
      </w:r>
      <w:r>
        <w:t xml:space="preserve"> </w:t>
      </w:r>
      <w:r w:rsidRPr="00AA0EA9">
        <w:t>Timlön enligt konjunkturlönestatistiken.</w:t>
      </w:r>
    </w:p>
    <w:p w14:paraId="15E87C4B" w14:textId="77777777" w:rsidR="0067606D" w:rsidRDefault="0067606D" w:rsidP="0067606D">
      <w:pPr>
        <w:pStyle w:val="DiagramFotnot"/>
        <w:ind w:left="0"/>
      </w:pPr>
      <w:r w:rsidRPr="00976298">
        <w:rPr>
          <w:vertAlign w:val="superscript"/>
        </w:rPr>
        <w:t>7</w:t>
      </w:r>
      <w:r w:rsidRPr="00AA0EA9">
        <w:t xml:space="preserve"> Årsgenomsnitt. </w:t>
      </w:r>
    </w:p>
    <w:p w14:paraId="12F4F754" w14:textId="77777777" w:rsidR="0067606D" w:rsidRDefault="0067606D" w:rsidP="0067606D">
      <w:pPr>
        <w:pStyle w:val="DiagramFotnot"/>
        <w:ind w:left="0"/>
      </w:pPr>
      <w:r w:rsidRPr="00976298">
        <w:rPr>
          <w:vertAlign w:val="superscript"/>
        </w:rPr>
        <w:t>8</w:t>
      </w:r>
      <w:r w:rsidRPr="00AA0EA9">
        <w:t xml:space="preserve"> Procent, årsgenomsnitt. </w:t>
      </w:r>
    </w:p>
    <w:p w14:paraId="3003BFB2" w14:textId="77777777" w:rsidR="0067606D" w:rsidRDefault="0067606D" w:rsidP="0067606D">
      <w:pPr>
        <w:pStyle w:val="DiagramFotnot"/>
        <w:ind w:left="0"/>
        <w:sectPr w:rsidR="0067606D" w:rsidSect="0067606D">
          <w:headerReference w:type="even" r:id="rId178"/>
          <w:headerReference w:type="default" r:id="rId179"/>
          <w:footerReference w:type="even" r:id="rId180"/>
          <w:footerReference w:type="default" r:id="rId181"/>
          <w:footerReference w:type="first" r:id="rId182"/>
          <w:pgSz w:w="11906" w:h="16838" w:code="9"/>
          <w:pgMar w:top="1304" w:right="1871" w:bottom="1531" w:left="1021" w:header="567" w:footer="1077" w:gutter="0"/>
          <w:cols w:num="2" w:space="340"/>
          <w:docGrid w:linePitch="360"/>
        </w:sectPr>
      </w:pPr>
      <w:r w:rsidRPr="00AA0EA9">
        <w:t>Källor: Statistiska centralbyrån, Medlingsinstitutet, Riksbanken och egna beräkninga</w:t>
      </w:r>
      <w:r>
        <w:t>r.</w:t>
      </w:r>
    </w:p>
    <w:p w14:paraId="0521C792" w14:textId="6D745D06" w:rsidR="0067606D" w:rsidRDefault="0067606D" w:rsidP="0067606D">
      <w:pPr>
        <w:pStyle w:val="Rubrik2"/>
        <w:spacing w:before="0"/>
      </w:pPr>
      <w:bookmarkStart w:id="110" w:name="_Ref17178285"/>
      <w:bookmarkStart w:id="111" w:name="_Toc19298852"/>
      <w:r w:rsidRPr="00A22EF3">
        <w:lastRenderedPageBreak/>
        <w:t>Utvecklingen enligt andra bedömare</w:t>
      </w:r>
      <w:bookmarkEnd w:id="110"/>
      <w:bookmarkEnd w:id="111"/>
    </w:p>
    <w:p w14:paraId="07860F98" w14:textId="3B1C01AB" w:rsidR="0067606D" w:rsidRDefault="0067606D" w:rsidP="0067606D">
      <w:pPr>
        <w:pStyle w:val="Brdtext"/>
      </w:pPr>
      <w:r>
        <w:t xml:space="preserve">I det följande jämförs regeringens prognoser för vissa centrala makroekonomiska variabler med prognoser gjorda av Konjunkturinstitutet, Riksbanken och Europeiska kommissionen. </w:t>
      </w:r>
    </w:p>
    <w:p w14:paraId="15B4B844" w14:textId="1E1CBF08" w:rsidR="007D751E" w:rsidRDefault="0067606D" w:rsidP="0067606D">
      <w:pPr>
        <w:pStyle w:val="Brdtextmedindrag"/>
      </w:pPr>
      <w:r>
        <w:t xml:space="preserve">Regeringens prognos för BNP-tillväxten är i linje med Konjunkturinstitutets och Riksbankens prognoser både 2019 och 2020 (se </w:t>
      </w:r>
      <w:r>
        <w:fldChar w:fldCharType="begin"/>
      </w:r>
      <w:r>
        <w:instrText xml:space="preserve"> REF  _Ref15562297 \* Lower \h </w:instrText>
      </w:r>
      <w:r>
        <w:fldChar w:fldCharType="separate"/>
      </w:r>
      <w:r w:rsidR="00757DA4">
        <w:t xml:space="preserve">tabell </w:t>
      </w:r>
      <w:r w:rsidR="00757DA4">
        <w:rPr>
          <w:bCs/>
          <w:noProof/>
        </w:rPr>
        <w:t>4</w:t>
      </w:r>
      <w:r w:rsidR="00757DA4">
        <w:t>.</w:t>
      </w:r>
      <w:r w:rsidR="00757DA4">
        <w:rPr>
          <w:noProof/>
        </w:rPr>
        <w:t>6</w:t>
      </w:r>
      <w:r>
        <w:fldChar w:fldCharType="end"/>
      </w:r>
      <w:r>
        <w:t xml:space="preserve">). Kommissionens prognos är något högre, vilket kan förklaras av att den inte beaktat det senaste utfallet. Skillnaderna mellan prognoserna är dock små. </w:t>
      </w:r>
      <w:r>
        <w:rPr>
          <w:highlight w:val="yellow"/>
        </w:rPr>
        <w:fldChar w:fldCharType="begin"/>
      </w:r>
      <w:r>
        <w:instrText xml:space="preserve"> REF _Ref15974307 \h </w:instrText>
      </w:r>
      <w:r>
        <w:rPr>
          <w:highlight w:val="yellow"/>
        </w:rPr>
      </w:r>
      <w:r>
        <w:rPr>
          <w:highlight w:val="yellow"/>
        </w:rPr>
        <w:fldChar w:fldCharType="separate"/>
      </w:r>
      <w:r w:rsidR="00757DA4">
        <w:t xml:space="preserve">Diagram </w:t>
      </w:r>
      <w:r w:rsidR="00757DA4">
        <w:rPr>
          <w:bCs/>
          <w:noProof/>
        </w:rPr>
        <w:t>4</w:t>
      </w:r>
      <w:r w:rsidR="00757DA4">
        <w:rPr>
          <w:noProof/>
        </w:rPr>
        <w:t>.8</w:t>
      </w:r>
      <w:r>
        <w:rPr>
          <w:highlight w:val="yellow"/>
        </w:rPr>
        <w:fldChar w:fldCharType="end"/>
      </w:r>
      <w:r>
        <w:t xml:space="preserve"> visar regeringens och övriga bedömares BNP-prognoser tillsammans med symmetriska osäkerhetsintervall som täcker olika sannolikheter av regeringens historiska prognos-fel, dvs. skillnader mellan utfall och regeringens prognoser. Samtliga bedömares prognoser ligger klart inom det intervall som täcker hälften av regeringens prognosfel och befinner sig inom en felmarginal som kan anses motsvara ett relativt vanligt prognosfel. I det avseendet är det små skillnader mellan regeringens och övriga bedömares prognoser. </w:t>
      </w:r>
    </w:p>
    <w:p w14:paraId="2A785456" w14:textId="77777777" w:rsidR="0067606D" w:rsidRDefault="0067606D" w:rsidP="0067606D">
      <w:pPr>
        <w:pStyle w:val="Brdtext"/>
      </w:pPr>
    </w:p>
    <w:p w14:paraId="75FD6825" w14:textId="2FB6882A" w:rsidR="0067606D" w:rsidRDefault="0067606D" w:rsidP="0067606D">
      <w:pPr>
        <w:pStyle w:val="DiagramRubrik"/>
      </w:pPr>
      <w:bookmarkStart w:id="112" w:name="_Ref15974307"/>
      <w:bookmarkStart w:id="113" w:name="_Toc19290712"/>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4</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8</w:t>
      </w:r>
      <w:r>
        <w:rPr>
          <w:noProof/>
        </w:rPr>
        <w:fldChar w:fldCharType="end"/>
      </w:r>
      <w:bookmarkEnd w:id="112"/>
      <w:r>
        <w:rPr>
          <w:noProof/>
        </w:rPr>
        <w:tab/>
      </w:r>
      <w:r>
        <w:t>BNP-prognos med osäkerhetsintervall</w:t>
      </w:r>
      <w:bookmarkEnd w:id="113"/>
    </w:p>
    <w:p w14:paraId="15914DF4" w14:textId="70795D0A" w:rsidR="0067606D" w:rsidRDefault="0067606D" w:rsidP="0067606D">
      <w:pPr>
        <w:pStyle w:val="DiagramUnderrubrik"/>
      </w:pPr>
      <w:r w:rsidRPr="00912C94">
        <w:t>Procentuell förändring</w:t>
      </w:r>
    </w:p>
    <w:p w14:paraId="73E67A9A" w14:textId="33994ADC" w:rsidR="0067606D" w:rsidRDefault="0067606D" w:rsidP="0067606D">
      <w:pPr>
        <w:pStyle w:val="Brdtext"/>
        <w:spacing w:line="260" w:lineRule="atLeast"/>
      </w:pPr>
      <w:r>
        <w:rPr>
          <w:noProof/>
        </w:rPr>
        <w:drawing>
          <wp:inline distT="0" distB="0" distL="0" distR="0" wp14:anchorId="64FBA5C1" wp14:editId="1E195154">
            <wp:extent cx="2753995" cy="2045970"/>
            <wp:effectExtent l="0" t="0" r="8255" b="0"/>
            <wp:docPr id="20" name="Diagram 1">
              <a:extLst xmlns:a="http://schemas.openxmlformats.org/drawingml/2006/main">
                <a:ext uri="{FF2B5EF4-FFF2-40B4-BE49-F238E27FC236}">
                  <a16:creationId xmlns:a16="http://schemas.microsoft.com/office/drawing/2014/main" id="{C47FAB04-F23A-43D7-B71F-CA22A897924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3"/>
              </a:graphicData>
            </a:graphic>
          </wp:inline>
        </w:drawing>
      </w:r>
    </w:p>
    <w:p w14:paraId="39F2270E" w14:textId="0B37602D" w:rsidR="0067606D" w:rsidRDefault="0067606D" w:rsidP="0067606D">
      <w:pPr>
        <w:pStyle w:val="DiagramFotnot"/>
      </w:pPr>
      <w:r w:rsidRPr="00912C94">
        <w:t xml:space="preserve">Anm.: REG = regeringen, KI = Konjunkturinstitutet, KOM = Europeiska kommissionen, RB = Riksbanken. Osäkerhetsintervallen är baserade på regeringens historiska prognosfel, </w:t>
      </w:r>
      <w:r w:rsidRPr="00B76533">
        <w:t xml:space="preserve">i </w:t>
      </w:r>
      <w:r>
        <w:t>budgetp</w:t>
      </w:r>
      <w:r w:rsidRPr="00B76533">
        <w:t>ropositioner</w:t>
      </w:r>
      <w:r>
        <w:t xml:space="preserve"> för </w:t>
      </w:r>
      <w:r w:rsidRPr="00B76533">
        <w:t>1994–201</w:t>
      </w:r>
      <w:r>
        <w:t>8</w:t>
      </w:r>
      <w:r w:rsidRPr="00B76533">
        <w:t xml:space="preserve">, och bör inte förväxlas med en framåtblickande riskbild. För en beskrivning av hur osäkerhetsintervallen är beräknade, se Finansdepartementets rapport Utvärdering av makroekonomiska prognoser </w:t>
      </w:r>
      <w:r>
        <w:t>april 2018 på www.regeringen.se</w:t>
      </w:r>
      <w:r w:rsidRPr="00B76533">
        <w:t>.</w:t>
      </w:r>
      <w:r>
        <w:t xml:space="preserve"> </w:t>
      </w:r>
    </w:p>
    <w:p w14:paraId="6BFA604E" w14:textId="6E5E7691" w:rsidR="0067606D" w:rsidRDefault="0067606D" w:rsidP="0067606D">
      <w:pPr>
        <w:pStyle w:val="DiagramFotnot"/>
      </w:pPr>
      <w:r>
        <w:t xml:space="preserve">Källor: Konjunkturinstitutet, Europeiska kommissionen, Riksbanken och egna beräkningar. </w:t>
      </w:r>
    </w:p>
    <w:p w14:paraId="7F4D7290" w14:textId="77777777" w:rsidR="0067606D" w:rsidRDefault="0067606D" w:rsidP="0067606D">
      <w:pPr>
        <w:pStyle w:val="Brdtext"/>
      </w:pPr>
    </w:p>
    <w:p w14:paraId="7455C47F" w14:textId="6A7ADCDC" w:rsidR="0067606D" w:rsidRDefault="0067606D" w:rsidP="0067606D">
      <w:pPr>
        <w:pStyle w:val="Brdtext"/>
      </w:pPr>
      <w:r>
        <w:t>Regeringens prognos för arbetslösheten är något lägre än Riksbankens prognos men i linje med övriga bedömares prognoser både 2019 och 2020. Skillnaden kan bero på att regeringens och övriga bedömares prognoser gjordes innan publice</w:t>
      </w:r>
      <w:r>
        <w:softHyphen/>
        <w:t>ring</w:t>
      </w:r>
      <w:r>
        <w:softHyphen/>
        <w:t xml:space="preserve">en av utfallet för arbetslösheten i juli 2019. Regeringens prognos för HIKP-inflationen är </w:t>
      </w:r>
      <w:r>
        <w:t>något lägre än övriga bedömares 2020. Regeringen, Konjunkturinstitutet och Riks-banken gör bedömningen att resurs</w:t>
      </w:r>
      <w:r>
        <w:softHyphen/>
        <w:t>utnyttjandet, mätt med BNP-gapet, kommer att vara positivt både 2019 och 2020. Europeiska kommissionen bedömer i stället att resurs</w:t>
      </w:r>
      <w:r>
        <w:softHyphen/>
        <w:t xml:space="preserve">utnyttjandet blir negativt båda åren. Detta beror i huvudsak på en annan bedömning av potentiell BNP. </w:t>
      </w:r>
    </w:p>
    <w:p w14:paraId="7742D7BA" w14:textId="748482E4" w:rsidR="0067606D" w:rsidRDefault="0067606D" w:rsidP="0067606D">
      <w:pPr>
        <w:pStyle w:val="Brdtextmedindrag"/>
      </w:pPr>
      <w:r>
        <w:t>Sammantaget bedöms skillnaderna mellan regeringens och övriga bedömares prognoser vara små.</w:t>
      </w:r>
    </w:p>
    <w:p w14:paraId="1C765F47" w14:textId="77777777" w:rsidR="0067606D" w:rsidRDefault="0067606D" w:rsidP="0067606D">
      <w:pPr>
        <w:pStyle w:val="Brdtext"/>
      </w:pPr>
    </w:p>
    <w:p w14:paraId="0431ED01" w14:textId="6907B38C" w:rsidR="0067606D" w:rsidRDefault="0067606D" w:rsidP="0067606D">
      <w:pPr>
        <w:pStyle w:val="TabellRubrik"/>
      </w:pPr>
      <w:bookmarkStart w:id="114" w:name="_Ref15562297"/>
      <w:bookmarkStart w:id="115" w:name="_Toc19298973"/>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4</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6</w:t>
      </w:r>
      <w:r>
        <w:rPr>
          <w:noProof/>
        </w:rPr>
        <w:fldChar w:fldCharType="end"/>
      </w:r>
      <w:bookmarkEnd w:id="114"/>
      <w:r>
        <w:rPr>
          <w:noProof/>
        </w:rPr>
        <w:tab/>
      </w:r>
      <w:r>
        <w:t>Jämförelse mellan olika bedömares prognoser</w:t>
      </w:r>
      <w:bookmarkEnd w:id="115"/>
    </w:p>
    <w:tbl>
      <w:tblPr>
        <w:tblStyle w:val="RKEgentabell"/>
        <w:tblW w:w="4383" w:type="dxa"/>
        <w:tblInd w:w="0" w:type="dxa"/>
        <w:tblLayout w:type="fixed"/>
        <w:tblLook w:val="0460" w:firstRow="1" w:lastRow="1" w:firstColumn="0" w:lastColumn="0" w:noHBand="0" w:noVBand="1"/>
      </w:tblPr>
      <w:tblGrid>
        <w:gridCol w:w="1866"/>
        <w:gridCol w:w="629"/>
        <w:gridCol w:w="629"/>
        <w:gridCol w:w="629"/>
        <w:gridCol w:w="630"/>
      </w:tblGrid>
      <w:tr w:rsidR="0067606D" w14:paraId="11313EEC" w14:textId="77777777" w:rsidTr="0067606D">
        <w:trPr>
          <w:cnfStyle w:val="100000000000" w:firstRow="1" w:lastRow="0" w:firstColumn="0" w:lastColumn="0" w:oddVBand="0" w:evenVBand="0" w:oddHBand="0" w:evenHBand="0" w:firstRowFirstColumn="0" w:firstRowLastColumn="0" w:lastRowFirstColumn="0" w:lastRowLastColumn="0"/>
        </w:trPr>
        <w:tc>
          <w:tcPr>
            <w:tcW w:w="1866" w:type="dxa"/>
            <w:tcMar>
              <w:left w:w="0" w:type="dxa"/>
              <w:right w:w="0" w:type="dxa"/>
            </w:tcMar>
          </w:tcPr>
          <w:p w14:paraId="525C46B7" w14:textId="77777777" w:rsidR="0067606D" w:rsidRDefault="0067606D" w:rsidP="0067606D">
            <w:pPr>
              <w:pStyle w:val="TabellHuvud"/>
              <w:keepNext/>
              <w:keepLines/>
              <w:jc w:val="left"/>
            </w:pPr>
          </w:p>
        </w:tc>
        <w:tc>
          <w:tcPr>
            <w:tcW w:w="629" w:type="dxa"/>
          </w:tcPr>
          <w:p w14:paraId="3911B9A4" w14:textId="77777777" w:rsidR="0067606D" w:rsidRDefault="0067606D" w:rsidP="0067606D">
            <w:pPr>
              <w:pStyle w:val="TabellHuvud"/>
              <w:keepNext/>
              <w:keepLines/>
            </w:pPr>
          </w:p>
        </w:tc>
        <w:tc>
          <w:tcPr>
            <w:tcW w:w="629" w:type="dxa"/>
          </w:tcPr>
          <w:p w14:paraId="780B9647" w14:textId="77777777" w:rsidR="0067606D" w:rsidRDefault="0067606D" w:rsidP="0067606D">
            <w:pPr>
              <w:pStyle w:val="TabellHuvud"/>
              <w:keepNext/>
              <w:keepLines/>
            </w:pPr>
          </w:p>
        </w:tc>
        <w:tc>
          <w:tcPr>
            <w:tcW w:w="629" w:type="dxa"/>
          </w:tcPr>
          <w:p w14:paraId="6F91097E" w14:textId="7C519C90" w:rsidR="0067606D" w:rsidRDefault="0067606D" w:rsidP="0067606D">
            <w:pPr>
              <w:pStyle w:val="TabellHuvud"/>
              <w:keepNext/>
              <w:keepLines/>
            </w:pPr>
            <w:r>
              <w:t>2019</w:t>
            </w:r>
          </w:p>
        </w:tc>
        <w:tc>
          <w:tcPr>
            <w:tcW w:w="630" w:type="dxa"/>
          </w:tcPr>
          <w:p w14:paraId="2A260F9A" w14:textId="5AA7B445" w:rsidR="0067606D" w:rsidRDefault="0067606D" w:rsidP="0067606D">
            <w:pPr>
              <w:pStyle w:val="TabellHuvud"/>
              <w:keepNext/>
              <w:keepLines/>
            </w:pPr>
            <w:r>
              <w:t>2020</w:t>
            </w:r>
          </w:p>
        </w:tc>
      </w:tr>
      <w:tr w:rsidR="0067606D" w14:paraId="1C128610" w14:textId="77777777" w:rsidTr="0067606D">
        <w:tc>
          <w:tcPr>
            <w:tcW w:w="1866" w:type="dxa"/>
            <w:tcBorders>
              <w:bottom w:val="nil"/>
            </w:tcBorders>
            <w:tcMar>
              <w:left w:w="0" w:type="dxa"/>
              <w:right w:w="0" w:type="dxa"/>
            </w:tcMar>
            <w:vAlign w:val="bottom"/>
          </w:tcPr>
          <w:p w14:paraId="29478B26" w14:textId="62560785" w:rsidR="0067606D" w:rsidRPr="00912C94" w:rsidRDefault="0067606D" w:rsidP="0067606D">
            <w:pPr>
              <w:pStyle w:val="TabellRader"/>
              <w:keepNext/>
              <w:keepLines/>
              <w:jc w:val="left"/>
              <w:rPr>
                <w:b/>
              </w:rPr>
            </w:pPr>
            <w:r w:rsidRPr="00912C94">
              <w:rPr>
                <w:b/>
              </w:rPr>
              <w:t>BNP</w:t>
            </w:r>
            <w:r w:rsidRPr="007C58B2">
              <w:rPr>
                <w:vertAlign w:val="superscript"/>
              </w:rPr>
              <w:t>1</w:t>
            </w:r>
          </w:p>
        </w:tc>
        <w:tc>
          <w:tcPr>
            <w:tcW w:w="629" w:type="dxa"/>
            <w:tcBorders>
              <w:bottom w:val="nil"/>
            </w:tcBorders>
            <w:vAlign w:val="bottom"/>
          </w:tcPr>
          <w:p w14:paraId="38B1F91C" w14:textId="77777777" w:rsidR="0067606D" w:rsidRDefault="0067606D" w:rsidP="0067606D">
            <w:pPr>
              <w:pStyle w:val="TabellRader"/>
              <w:keepNext/>
              <w:keepLines/>
            </w:pPr>
          </w:p>
        </w:tc>
        <w:tc>
          <w:tcPr>
            <w:tcW w:w="629" w:type="dxa"/>
            <w:tcBorders>
              <w:bottom w:val="nil"/>
            </w:tcBorders>
            <w:vAlign w:val="bottom"/>
          </w:tcPr>
          <w:p w14:paraId="1EAE8BE1" w14:textId="77777777" w:rsidR="0067606D" w:rsidRDefault="0067606D" w:rsidP="0067606D">
            <w:pPr>
              <w:pStyle w:val="TabellRader"/>
              <w:keepNext/>
              <w:keepLines/>
            </w:pPr>
          </w:p>
        </w:tc>
        <w:tc>
          <w:tcPr>
            <w:tcW w:w="629" w:type="dxa"/>
            <w:tcBorders>
              <w:bottom w:val="nil"/>
            </w:tcBorders>
            <w:vAlign w:val="bottom"/>
          </w:tcPr>
          <w:p w14:paraId="2938EF03" w14:textId="77777777" w:rsidR="0067606D" w:rsidRDefault="0067606D" w:rsidP="0067606D">
            <w:pPr>
              <w:pStyle w:val="TabellRader"/>
              <w:keepNext/>
              <w:keepLines/>
            </w:pPr>
          </w:p>
        </w:tc>
        <w:tc>
          <w:tcPr>
            <w:tcW w:w="630" w:type="dxa"/>
            <w:tcBorders>
              <w:bottom w:val="nil"/>
            </w:tcBorders>
            <w:vAlign w:val="bottom"/>
          </w:tcPr>
          <w:p w14:paraId="08360961" w14:textId="77777777" w:rsidR="0067606D" w:rsidRDefault="0067606D" w:rsidP="0067606D">
            <w:pPr>
              <w:pStyle w:val="TabellRader"/>
              <w:keepNext/>
              <w:keepLines/>
            </w:pPr>
          </w:p>
        </w:tc>
      </w:tr>
      <w:tr w:rsidR="0067606D" w14:paraId="0DCCEC14" w14:textId="77777777" w:rsidTr="0067606D">
        <w:tc>
          <w:tcPr>
            <w:tcW w:w="1866" w:type="dxa"/>
            <w:tcBorders>
              <w:top w:val="nil"/>
              <w:bottom w:val="nil"/>
            </w:tcBorders>
            <w:tcMar>
              <w:left w:w="0" w:type="dxa"/>
              <w:right w:w="0" w:type="dxa"/>
            </w:tcMar>
            <w:vAlign w:val="bottom"/>
          </w:tcPr>
          <w:p w14:paraId="0DADD3A8" w14:textId="479ED492" w:rsidR="0067606D" w:rsidRDefault="0067606D" w:rsidP="0067606D">
            <w:pPr>
              <w:pStyle w:val="TabellRader"/>
              <w:keepNext/>
              <w:keepLines/>
              <w:jc w:val="left"/>
            </w:pPr>
            <w:r>
              <w:t>Regeringen</w:t>
            </w:r>
          </w:p>
        </w:tc>
        <w:tc>
          <w:tcPr>
            <w:tcW w:w="629" w:type="dxa"/>
            <w:tcBorders>
              <w:top w:val="nil"/>
              <w:bottom w:val="nil"/>
            </w:tcBorders>
            <w:vAlign w:val="bottom"/>
          </w:tcPr>
          <w:p w14:paraId="609D7E37" w14:textId="77777777" w:rsidR="0067606D" w:rsidRDefault="0067606D" w:rsidP="0067606D">
            <w:pPr>
              <w:pStyle w:val="TabellRader"/>
              <w:keepNext/>
              <w:keepLines/>
            </w:pPr>
          </w:p>
        </w:tc>
        <w:tc>
          <w:tcPr>
            <w:tcW w:w="629" w:type="dxa"/>
            <w:tcBorders>
              <w:top w:val="nil"/>
              <w:bottom w:val="nil"/>
            </w:tcBorders>
            <w:vAlign w:val="bottom"/>
          </w:tcPr>
          <w:p w14:paraId="14FFE7F0" w14:textId="77777777" w:rsidR="0067606D" w:rsidRDefault="0067606D" w:rsidP="0067606D">
            <w:pPr>
              <w:pStyle w:val="TabellRader"/>
              <w:keepNext/>
              <w:keepLines/>
            </w:pPr>
          </w:p>
        </w:tc>
        <w:tc>
          <w:tcPr>
            <w:tcW w:w="629" w:type="dxa"/>
            <w:tcBorders>
              <w:top w:val="nil"/>
              <w:bottom w:val="nil"/>
            </w:tcBorders>
            <w:vAlign w:val="bottom"/>
          </w:tcPr>
          <w:p w14:paraId="3871A181" w14:textId="07ACD78D" w:rsidR="0067606D" w:rsidRDefault="0067606D" w:rsidP="0067606D">
            <w:pPr>
              <w:pStyle w:val="TabellRader"/>
              <w:keepNext/>
              <w:keepLines/>
            </w:pPr>
            <w:r>
              <w:t>1,4</w:t>
            </w:r>
          </w:p>
        </w:tc>
        <w:tc>
          <w:tcPr>
            <w:tcW w:w="630" w:type="dxa"/>
            <w:tcBorders>
              <w:top w:val="nil"/>
              <w:bottom w:val="nil"/>
            </w:tcBorders>
            <w:vAlign w:val="bottom"/>
          </w:tcPr>
          <w:p w14:paraId="7A4D97FE" w14:textId="2B507124" w:rsidR="0067606D" w:rsidRDefault="0067606D" w:rsidP="0067606D">
            <w:pPr>
              <w:pStyle w:val="TabellRader"/>
              <w:keepNext/>
              <w:keepLines/>
            </w:pPr>
            <w:r>
              <w:t>1,4</w:t>
            </w:r>
          </w:p>
        </w:tc>
      </w:tr>
      <w:tr w:rsidR="0067606D" w14:paraId="21DDD532" w14:textId="77777777" w:rsidTr="0067606D">
        <w:tc>
          <w:tcPr>
            <w:tcW w:w="1866" w:type="dxa"/>
            <w:tcBorders>
              <w:top w:val="nil"/>
              <w:bottom w:val="nil"/>
            </w:tcBorders>
            <w:tcMar>
              <w:left w:w="0" w:type="dxa"/>
              <w:right w:w="0" w:type="dxa"/>
            </w:tcMar>
            <w:vAlign w:val="bottom"/>
          </w:tcPr>
          <w:p w14:paraId="09897809" w14:textId="4C197965" w:rsidR="0067606D" w:rsidRDefault="0067606D" w:rsidP="0067606D">
            <w:pPr>
              <w:pStyle w:val="TabellRader"/>
              <w:keepNext/>
              <w:keepLines/>
              <w:jc w:val="left"/>
            </w:pPr>
            <w:r>
              <w:t>Konjunkturinstitutet</w:t>
            </w:r>
          </w:p>
        </w:tc>
        <w:tc>
          <w:tcPr>
            <w:tcW w:w="629" w:type="dxa"/>
            <w:tcBorders>
              <w:top w:val="nil"/>
              <w:bottom w:val="nil"/>
            </w:tcBorders>
            <w:vAlign w:val="bottom"/>
          </w:tcPr>
          <w:p w14:paraId="79CEB0A8" w14:textId="77777777" w:rsidR="0067606D" w:rsidRDefault="0067606D" w:rsidP="0067606D">
            <w:pPr>
              <w:pStyle w:val="TabellRader"/>
              <w:keepNext/>
              <w:keepLines/>
            </w:pPr>
          </w:p>
        </w:tc>
        <w:tc>
          <w:tcPr>
            <w:tcW w:w="629" w:type="dxa"/>
            <w:tcBorders>
              <w:top w:val="nil"/>
              <w:bottom w:val="nil"/>
            </w:tcBorders>
            <w:vAlign w:val="bottom"/>
          </w:tcPr>
          <w:p w14:paraId="095C1080" w14:textId="77777777" w:rsidR="0067606D" w:rsidRDefault="0067606D" w:rsidP="0067606D">
            <w:pPr>
              <w:pStyle w:val="TabellRader"/>
              <w:keepNext/>
              <w:keepLines/>
            </w:pPr>
          </w:p>
        </w:tc>
        <w:tc>
          <w:tcPr>
            <w:tcW w:w="629" w:type="dxa"/>
            <w:tcBorders>
              <w:top w:val="nil"/>
              <w:bottom w:val="nil"/>
            </w:tcBorders>
            <w:vAlign w:val="bottom"/>
          </w:tcPr>
          <w:p w14:paraId="2BF1AE88" w14:textId="27DDF9E3" w:rsidR="0067606D" w:rsidRDefault="0067606D" w:rsidP="0067606D">
            <w:pPr>
              <w:pStyle w:val="TabellRader"/>
              <w:keepNext/>
              <w:keepLines/>
            </w:pPr>
            <w:r>
              <w:t>1,5</w:t>
            </w:r>
          </w:p>
        </w:tc>
        <w:tc>
          <w:tcPr>
            <w:tcW w:w="630" w:type="dxa"/>
            <w:tcBorders>
              <w:top w:val="nil"/>
              <w:bottom w:val="nil"/>
            </w:tcBorders>
            <w:vAlign w:val="bottom"/>
          </w:tcPr>
          <w:p w14:paraId="71C15B70" w14:textId="0E660809" w:rsidR="0067606D" w:rsidRDefault="0067606D" w:rsidP="0067606D">
            <w:pPr>
              <w:pStyle w:val="TabellRader"/>
              <w:keepNext/>
              <w:keepLines/>
            </w:pPr>
            <w:r>
              <w:t>1,3</w:t>
            </w:r>
          </w:p>
        </w:tc>
      </w:tr>
      <w:tr w:rsidR="0067606D" w14:paraId="0CD59AF0" w14:textId="77777777" w:rsidTr="0067606D">
        <w:tc>
          <w:tcPr>
            <w:tcW w:w="0" w:type="dxa"/>
            <w:tcBorders>
              <w:top w:val="nil"/>
              <w:bottom w:val="nil"/>
            </w:tcBorders>
            <w:tcMar>
              <w:left w:w="0" w:type="dxa"/>
              <w:right w:w="0" w:type="dxa"/>
            </w:tcMar>
            <w:vAlign w:val="bottom"/>
          </w:tcPr>
          <w:p w14:paraId="56489C3B" w14:textId="51064566" w:rsidR="0067606D" w:rsidRDefault="0067606D" w:rsidP="0067606D">
            <w:pPr>
              <w:pStyle w:val="TabellRader"/>
              <w:keepNext/>
              <w:keepLines/>
              <w:jc w:val="left"/>
            </w:pPr>
            <w:r>
              <w:t>Europeiska kommissionen</w:t>
            </w:r>
          </w:p>
        </w:tc>
        <w:tc>
          <w:tcPr>
            <w:tcW w:w="0" w:type="dxa"/>
            <w:tcBorders>
              <w:top w:val="nil"/>
              <w:bottom w:val="nil"/>
            </w:tcBorders>
            <w:vAlign w:val="bottom"/>
          </w:tcPr>
          <w:p w14:paraId="3A9E5EB2" w14:textId="77777777" w:rsidR="0067606D" w:rsidRDefault="0067606D" w:rsidP="0067606D">
            <w:pPr>
              <w:pStyle w:val="TabellRader"/>
              <w:keepNext/>
              <w:keepLines/>
            </w:pPr>
          </w:p>
        </w:tc>
        <w:tc>
          <w:tcPr>
            <w:tcW w:w="0" w:type="dxa"/>
            <w:tcBorders>
              <w:top w:val="nil"/>
              <w:bottom w:val="nil"/>
            </w:tcBorders>
            <w:vAlign w:val="bottom"/>
          </w:tcPr>
          <w:p w14:paraId="68A3B5A4" w14:textId="77777777" w:rsidR="0067606D" w:rsidRDefault="0067606D" w:rsidP="0067606D">
            <w:pPr>
              <w:pStyle w:val="TabellRader"/>
              <w:keepNext/>
              <w:keepLines/>
            </w:pPr>
          </w:p>
        </w:tc>
        <w:tc>
          <w:tcPr>
            <w:tcW w:w="0" w:type="dxa"/>
            <w:tcBorders>
              <w:top w:val="nil"/>
              <w:bottom w:val="nil"/>
            </w:tcBorders>
            <w:vAlign w:val="bottom"/>
          </w:tcPr>
          <w:p w14:paraId="6B7C52C1" w14:textId="3379A207" w:rsidR="0067606D" w:rsidRDefault="0067606D" w:rsidP="0067606D">
            <w:pPr>
              <w:pStyle w:val="TabellRader"/>
              <w:keepNext/>
              <w:keepLines/>
            </w:pPr>
            <w:r>
              <w:t>1,7</w:t>
            </w:r>
          </w:p>
        </w:tc>
        <w:tc>
          <w:tcPr>
            <w:tcW w:w="0" w:type="dxa"/>
            <w:tcBorders>
              <w:top w:val="nil"/>
              <w:bottom w:val="nil"/>
            </w:tcBorders>
            <w:vAlign w:val="bottom"/>
          </w:tcPr>
          <w:p w14:paraId="1B7FB1D3" w14:textId="5A864D58" w:rsidR="0067606D" w:rsidRDefault="0067606D" w:rsidP="0067606D">
            <w:pPr>
              <w:pStyle w:val="TabellRader"/>
              <w:keepNext/>
              <w:keepLines/>
            </w:pPr>
            <w:r>
              <w:t>1,5</w:t>
            </w:r>
          </w:p>
        </w:tc>
      </w:tr>
      <w:tr w:rsidR="0067606D" w14:paraId="0CE1AA06" w14:textId="77777777" w:rsidTr="0067606D">
        <w:tc>
          <w:tcPr>
            <w:tcW w:w="0" w:type="dxa"/>
            <w:tcBorders>
              <w:top w:val="nil"/>
              <w:bottom w:val="single" w:sz="4" w:space="0" w:color="auto"/>
            </w:tcBorders>
            <w:tcMar>
              <w:left w:w="0" w:type="dxa"/>
              <w:right w:w="0" w:type="dxa"/>
            </w:tcMar>
            <w:vAlign w:val="bottom"/>
          </w:tcPr>
          <w:p w14:paraId="79A58DE6" w14:textId="3346E671" w:rsidR="0067606D" w:rsidRDefault="0067606D" w:rsidP="0067606D">
            <w:pPr>
              <w:pStyle w:val="TabellRader"/>
              <w:keepNext/>
              <w:keepLines/>
              <w:jc w:val="left"/>
            </w:pPr>
            <w:r>
              <w:t>Riksbanken</w:t>
            </w:r>
          </w:p>
        </w:tc>
        <w:tc>
          <w:tcPr>
            <w:tcW w:w="0" w:type="dxa"/>
            <w:tcBorders>
              <w:top w:val="nil"/>
              <w:bottom w:val="single" w:sz="4" w:space="0" w:color="auto"/>
            </w:tcBorders>
            <w:vAlign w:val="bottom"/>
          </w:tcPr>
          <w:p w14:paraId="5F41B0E8" w14:textId="77777777" w:rsidR="0067606D" w:rsidRDefault="0067606D" w:rsidP="0067606D">
            <w:pPr>
              <w:pStyle w:val="TabellRader"/>
              <w:keepNext/>
              <w:keepLines/>
            </w:pPr>
          </w:p>
        </w:tc>
        <w:tc>
          <w:tcPr>
            <w:tcW w:w="0" w:type="dxa"/>
            <w:tcBorders>
              <w:top w:val="nil"/>
              <w:bottom w:val="single" w:sz="4" w:space="0" w:color="auto"/>
            </w:tcBorders>
            <w:vAlign w:val="bottom"/>
          </w:tcPr>
          <w:p w14:paraId="762C93F6" w14:textId="77777777" w:rsidR="0067606D" w:rsidRDefault="0067606D" w:rsidP="0067606D">
            <w:pPr>
              <w:pStyle w:val="TabellRader"/>
              <w:keepNext/>
              <w:keepLines/>
            </w:pPr>
          </w:p>
        </w:tc>
        <w:tc>
          <w:tcPr>
            <w:tcW w:w="0" w:type="dxa"/>
            <w:tcBorders>
              <w:top w:val="nil"/>
              <w:bottom w:val="single" w:sz="4" w:space="0" w:color="auto"/>
            </w:tcBorders>
            <w:vAlign w:val="bottom"/>
          </w:tcPr>
          <w:p w14:paraId="273542D9" w14:textId="41C94636" w:rsidR="0067606D" w:rsidRDefault="0067606D" w:rsidP="0067606D">
            <w:pPr>
              <w:pStyle w:val="TabellRader"/>
              <w:keepNext/>
              <w:keepLines/>
            </w:pPr>
            <w:r>
              <w:t>1,5</w:t>
            </w:r>
          </w:p>
        </w:tc>
        <w:tc>
          <w:tcPr>
            <w:tcW w:w="0" w:type="dxa"/>
            <w:tcBorders>
              <w:top w:val="nil"/>
              <w:bottom w:val="single" w:sz="4" w:space="0" w:color="auto"/>
            </w:tcBorders>
            <w:vAlign w:val="bottom"/>
          </w:tcPr>
          <w:p w14:paraId="415249B0" w14:textId="60CA2BDA" w:rsidR="0067606D" w:rsidRDefault="0067606D" w:rsidP="0067606D">
            <w:pPr>
              <w:pStyle w:val="TabellRader"/>
              <w:keepNext/>
              <w:keepLines/>
            </w:pPr>
            <w:r>
              <w:t>1,5</w:t>
            </w:r>
          </w:p>
        </w:tc>
      </w:tr>
      <w:tr w:rsidR="0067606D" w:rsidRPr="009044A4" w14:paraId="126F16AC" w14:textId="77777777" w:rsidTr="0067606D">
        <w:tc>
          <w:tcPr>
            <w:tcW w:w="0" w:type="dxa"/>
            <w:tcBorders>
              <w:top w:val="single" w:sz="4" w:space="0" w:color="auto"/>
              <w:bottom w:val="nil"/>
            </w:tcBorders>
            <w:tcMar>
              <w:left w:w="0" w:type="dxa"/>
              <w:right w:w="0" w:type="dxa"/>
            </w:tcMar>
            <w:vAlign w:val="bottom"/>
          </w:tcPr>
          <w:p w14:paraId="6FB3B874" w14:textId="21F86F43" w:rsidR="0067606D" w:rsidRPr="00912C94" w:rsidRDefault="0067606D" w:rsidP="0067606D">
            <w:pPr>
              <w:pStyle w:val="TabellSlutsumma"/>
              <w:keepNext/>
              <w:keepLines/>
              <w:jc w:val="left"/>
            </w:pPr>
            <w:r w:rsidRPr="00912C94">
              <w:t>Arbetslöshet</w:t>
            </w:r>
            <w:r w:rsidRPr="007C58B2">
              <w:rPr>
                <w:b w:val="0"/>
                <w:vertAlign w:val="superscript"/>
              </w:rPr>
              <w:t>2</w:t>
            </w:r>
          </w:p>
        </w:tc>
        <w:tc>
          <w:tcPr>
            <w:tcW w:w="0" w:type="dxa"/>
            <w:tcBorders>
              <w:top w:val="single" w:sz="4" w:space="0" w:color="auto"/>
              <w:bottom w:val="nil"/>
            </w:tcBorders>
            <w:vAlign w:val="bottom"/>
          </w:tcPr>
          <w:p w14:paraId="5CB83E63" w14:textId="77777777" w:rsidR="0067606D" w:rsidRPr="009044A4" w:rsidRDefault="0067606D" w:rsidP="0067606D">
            <w:pPr>
              <w:pStyle w:val="TabellSlutsumma"/>
              <w:keepNext/>
              <w:keepLines/>
              <w:rPr>
                <w:b w:val="0"/>
              </w:rPr>
            </w:pPr>
          </w:p>
        </w:tc>
        <w:tc>
          <w:tcPr>
            <w:tcW w:w="0" w:type="dxa"/>
            <w:tcBorders>
              <w:top w:val="single" w:sz="4" w:space="0" w:color="auto"/>
              <w:bottom w:val="nil"/>
            </w:tcBorders>
            <w:vAlign w:val="bottom"/>
          </w:tcPr>
          <w:p w14:paraId="233E4CBC" w14:textId="77777777" w:rsidR="0067606D" w:rsidRPr="009044A4" w:rsidRDefault="0067606D" w:rsidP="0067606D">
            <w:pPr>
              <w:pStyle w:val="TabellSlutsumma"/>
              <w:keepNext/>
              <w:keepLines/>
              <w:rPr>
                <w:b w:val="0"/>
              </w:rPr>
            </w:pPr>
          </w:p>
        </w:tc>
        <w:tc>
          <w:tcPr>
            <w:tcW w:w="0" w:type="dxa"/>
            <w:tcBorders>
              <w:top w:val="single" w:sz="4" w:space="0" w:color="auto"/>
              <w:bottom w:val="nil"/>
            </w:tcBorders>
            <w:vAlign w:val="bottom"/>
          </w:tcPr>
          <w:p w14:paraId="281289F0" w14:textId="77777777" w:rsidR="0067606D" w:rsidRPr="009044A4" w:rsidRDefault="0067606D" w:rsidP="0067606D">
            <w:pPr>
              <w:pStyle w:val="TabellSlutsumma"/>
              <w:keepNext/>
              <w:keepLines/>
              <w:rPr>
                <w:b w:val="0"/>
              </w:rPr>
            </w:pPr>
          </w:p>
        </w:tc>
        <w:tc>
          <w:tcPr>
            <w:tcW w:w="0" w:type="dxa"/>
            <w:tcBorders>
              <w:top w:val="single" w:sz="4" w:space="0" w:color="auto"/>
              <w:bottom w:val="nil"/>
            </w:tcBorders>
            <w:vAlign w:val="bottom"/>
          </w:tcPr>
          <w:p w14:paraId="6A427428" w14:textId="77777777" w:rsidR="0067606D" w:rsidRDefault="0067606D" w:rsidP="0067606D">
            <w:pPr>
              <w:pStyle w:val="TabellSlutsumma"/>
              <w:keepNext/>
              <w:keepLines/>
              <w:rPr>
                <w:b w:val="0"/>
              </w:rPr>
            </w:pPr>
          </w:p>
        </w:tc>
      </w:tr>
      <w:tr w:rsidR="0067606D" w:rsidRPr="009044A4" w14:paraId="637E5DE0" w14:textId="77777777" w:rsidTr="0067606D">
        <w:tc>
          <w:tcPr>
            <w:tcW w:w="1866" w:type="dxa"/>
            <w:tcBorders>
              <w:top w:val="nil"/>
              <w:bottom w:val="nil"/>
            </w:tcBorders>
            <w:tcMar>
              <w:left w:w="0" w:type="dxa"/>
              <w:right w:w="0" w:type="dxa"/>
            </w:tcMar>
            <w:vAlign w:val="bottom"/>
          </w:tcPr>
          <w:p w14:paraId="0173272C" w14:textId="5E53B6EB" w:rsidR="0067606D" w:rsidRDefault="0067606D" w:rsidP="0067606D">
            <w:pPr>
              <w:pStyle w:val="TabellSlutsumma"/>
              <w:keepNext/>
              <w:keepLines/>
              <w:jc w:val="left"/>
              <w:rPr>
                <w:b w:val="0"/>
              </w:rPr>
            </w:pPr>
            <w:r>
              <w:rPr>
                <w:b w:val="0"/>
              </w:rPr>
              <w:t>Regeringen</w:t>
            </w:r>
          </w:p>
        </w:tc>
        <w:tc>
          <w:tcPr>
            <w:tcW w:w="629" w:type="dxa"/>
            <w:tcBorders>
              <w:top w:val="nil"/>
              <w:bottom w:val="nil"/>
            </w:tcBorders>
            <w:vAlign w:val="bottom"/>
          </w:tcPr>
          <w:p w14:paraId="39B2678D" w14:textId="77777777" w:rsidR="0067606D" w:rsidRPr="009044A4" w:rsidRDefault="0067606D" w:rsidP="0067606D">
            <w:pPr>
              <w:pStyle w:val="TabellSlutsumma"/>
              <w:keepNext/>
              <w:keepLines/>
              <w:rPr>
                <w:b w:val="0"/>
              </w:rPr>
            </w:pPr>
          </w:p>
        </w:tc>
        <w:tc>
          <w:tcPr>
            <w:tcW w:w="629" w:type="dxa"/>
            <w:tcBorders>
              <w:top w:val="nil"/>
              <w:bottom w:val="nil"/>
            </w:tcBorders>
            <w:vAlign w:val="bottom"/>
          </w:tcPr>
          <w:p w14:paraId="0C3B5848" w14:textId="77777777" w:rsidR="0067606D" w:rsidRPr="009044A4" w:rsidRDefault="0067606D" w:rsidP="0067606D">
            <w:pPr>
              <w:pStyle w:val="TabellSlutsumma"/>
              <w:keepNext/>
              <w:keepLines/>
              <w:rPr>
                <w:b w:val="0"/>
              </w:rPr>
            </w:pPr>
          </w:p>
        </w:tc>
        <w:tc>
          <w:tcPr>
            <w:tcW w:w="629" w:type="dxa"/>
            <w:tcBorders>
              <w:top w:val="nil"/>
              <w:bottom w:val="nil"/>
            </w:tcBorders>
            <w:vAlign w:val="bottom"/>
          </w:tcPr>
          <w:p w14:paraId="5BB668BE" w14:textId="18319BA6" w:rsidR="0067606D" w:rsidRPr="009044A4" w:rsidRDefault="0067606D" w:rsidP="0067606D">
            <w:pPr>
              <w:pStyle w:val="TabellSlutsumma"/>
              <w:keepNext/>
              <w:keepLines/>
              <w:rPr>
                <w:b w:val="0"/>
              </w:rPr>
            </w:pPr>
            <w:r>
              <w:rPr>
                <w:b w:val="0"/>
              </w:rPr>
              <w:t>6,3</w:t>
            </w:r>
          </w:p>
        </w:tc>
        <w:tc>
          <w:tcPr>
            <w:tcW w:w="630" w:type="dxa"/>
            <w:tcBorders>
              <w:top w:val="nil"/>
              <w:bottom w:val="nil"/>
            </w:tcBorders>
            <w:vAlign w:val="bottom"/>
          </w:tcPr>
          <w:p w14:paraId="7FDD2FC4" w14:textId="1657B423" w:rsidR="0067606D" w:rsidRDefault="0067606D" w:rsidP="0067606D">
            <w:pPr>
              <w:pStyle w:val="TabellSlutsumma"/>
              <w:keepNext/>
              <w:keepLines/>
              <w:rPr>
                <w:b w:val="0"/>
              </w:rPr>
            </w:pPr>
            <w:r>
              <w:rPr>
                <w:b w:val="0"/>
              </w:rPr>
              <w:t>6,4</w:t>
            </w:r>
          </w:p>
        </w:tc>
      </w:tr>
      <w:tr w:rsidR="0067606D" w:rsidRPr="009044A4" w14:paraId="6EA00362" w14:textId="77777777" w:rsidTr="0067606D">
        <w:tc>
          <w:tcPr>
            <w:tcW w:w="1866" w:type="dxa"/>
            <w:tcBorders>
              <w:top w:val="nil"/>
              <w:bottom w:val="nil"/>
            </w:tcBorders>
            <w:tcMar>
              <w:left w:w="0" w:type="dxa"/>
              <w:right w:w="0" w:type="dxa"/>
            </w:tcMar>
            <w:vAlign w:val="bottom"/>
          </w:tcPr>
          <w:p w14:paraId="077EBD0F" w14:textId="642765F7" w:rsidR="0067606D" w:rsidRDefault="0067606D" w:rsidP="0067606D">
            <w:pPr>
              <w:pStyle w:val="TabellSlutsumma"/>
              <w:keepNext/>
              <w:keepLines/>
              <w:jc w:val="left"/>
              <w:rPr>
                <w:b w:val="0"/>
              </w:rPr>
            </w:pPr>
            <w:r>
              <w:rPr>
                <w:b w:val="0"/>
              </w:rPr>
              <w:t>Konjunkturinstitutet</w:t>
            </w:r>
          </w:p>
        </w:tc>
        <w:tc>
          <w:tcPr>
            <w:tcW w:w="629" w:type="dxa"/>
            <w:tcBorders>
              <w:top w:val="nil"/>
              <w:bottom w:val="nil"/>
            </w:tcBorders>
            <w:vAlign w:val="bottom"/>
          </w:tcPr>
          <w:p w14:paraId="2427AF42" w14:textId="77777777" w:rsidR="0067606D" w:rsidRPr="009044A4" w:rsidRDefault="0067606D" w:rsidP="0067606D">
            <w:pPr>
              <w:pStyle w:val="TabellSlutsumma"/>
              <w:keepNext/>
              <w:keepLines/>
              <w:rPr>
                <w:b w:val="0"/>
              </w:rPr>
            </w:pPr>
          </w:p>
        </w:tc>
        <w:tc>
          <w:tcPr>
            <w:tcW w:w="629" w:type="dxa"/>
            <w:tcBorders>
              <w:top w:val="nil"/>
              <w:bottom w:val="nil"/>
            </w:tcBorders>
            <w:vAlign w:val="bottom"/>
          </w:tcPr>
          <w:p w14:paraId="217B4368" w14:textId="77777777" w:rsidR="0067606D" w:rsidRPr="009044A4" w:rsidRDefault="0067606D" w:rsidP="0067606D">
            <w:pPr>
              <w:pStyle w:val="TabellSlutsumma"/>
              <w:keepNext/>
              <w:keepLines/>
              <w:rPr>
                <w:b w:val="0"/>
              </w:rPr>
            </w:pPr>
          </w:p>
        </w:tc>
        <w:tc>
          <w:tcPr>
            <w:tcW w:w="629" w:type="dxa"/>
            <w:tcBorders>
              <w:top w:val="nil"/>
              <w:bottom w:val="nil"/>
            </w:tcBorders>
            <w:vAlign w:val="bottom"/>
          </w:tcPr>
          <w:p w14:paraId="10D5AAC0" w14:textId="6D2DD87D" w:rsidR="0067606D" w:rsidRPr="009044A4" w:rsidRDefault="0067606D" w:rsidP="0067606D">
            <w:pPr>
              <w:pStyle w:val="TabellSlutsumma"/>
              <w:keepNext/>
              <w:keepLines/>
              <w:rPr>
                <w:b w:val="0"/>
              </w:rPr>
            </w:pPr>
            <w:r>
              <w:rPr>
                <w:b w:val="0"/>
              </w:rPr>
              <w:t>6,4</w:t>
            </w:r>
          </w:p>
        </w:tc>
        <w:tc>
          <w:tcPr>
            <w:tcW w:w="630" w:type="dxa"/>
            <w:tcBorders>
              <w:top w:val="nil"/>
              <w:bottom w:val="nil"/>
            </w:tcBorders>
            <w:vAlign w:val="bottom"/>
          </w:tcPr>
          <w:p w14:paraId="7004438A" w14:textId="1EDC270B" w:rsidR="0067606D" w:rsidRDefault="0067606D" w:rsidP="0067606D">
            <w:pPr>
              <w:pStyle w:val="TabellSlutsumma"/>
              <w:keepNext/>
              <w:keepLines/>
              <w:rPr>
                <w:b w:val="0"/>
              </w:rPr>
            </w:pPr>
            <w:r>
              <w:rPr>
                <w:b w:val="0"/>
              </w:rPr>
              <w:t>6,5</w:t>
            </w:r>
          </w:p>
        </w:tc>
      </w:tr>
      <w:tr w:rsidR="0067606D" w:rsidRPr="009044A4" w14:paraId="69369917" w14:textId="77777777" w:rsidTr="0067606D">
        <w:tc>
          <w:tcPr>
            <w:tcW w:w="0" w:type="dxa"/>
            <w:tcBorders>
              <w:top w:val="nil"/>
              <w:bottom w:val="nil"/>
            </w:tcBorders>
            <w:tcMar>
              <w:left w:w="0" w:type="dxa"/>
              <w:right w:w="0" w:type="dxa"/>
            </w:tcMar>
            <w:vAlign w:val="bottom"/>
          </w:tcPr>
          <w:p w14:paraId="73ECEF29" w14:textId="0568F9F9" w:rsidR="0067606D" w:rsidRDefault="0067606D" w:rsidP="0067606D">
            <w:pPr>
              <w:pStyle w:val="TabellSlutsumma"/>
              <w:keepNext/>
              <w:keepLines/>
              <w:jc w:val="left"/>
              <w:rPr>
                <w:b w:val="0"/>
              </w:rPr>
            </w:pPr>
            <w:r>
              <w:rPr>
                <w:b w:val="0"/>
              </w:rPr>
              <w:t>Europeiska kommissionen</w:t>
            </w:r>
          </w:p>
        </w:tc>
        <w:tc>
          <w:tcPr>
            <w:tcW w:w="0" w:type="dxa"/>
            <w:tcBorders>
              <w:top w:val="nil"/>
              <w:bottom w:val="nil"/>
            </w:tcBorders>
            <w:vAlign w:val="bottom"/>
          </w:tcPr>
          <w:p w14:paraId="639FFCF7" w14:textId="77777777" w:rsidR="0067606D" w:rsidRPr="009044A4" w:rsidRDefault="0067606D" w:rsidP="0067606D">
            <w:pPr>
              <w:pStyle w:val="TabellSlutsumma"/>
              <w:keepNext/>
              <w:keepLines/>
              <w:rPr>
                <w:b w:val="0"/>
              </w:rPr>
            </w:pPr>
          </w:p>
        </w:tc>
        <w:tc>
          <w:tcPr>
            <w:tcW w:w="0" w:type="dxa"/>
            <w:tcBorders>
              <w:top w:val="nil"/>
              <w:bottom w:val="nil"/>
            </w:tcBorders>
            <w:vAlign w:val="bottom"/>
          </w:tcPr>
          <w:p w14:paraId="0BB8805A" w14:textId="77777777" w:rsidR="0067606D" w:rsidRPr="009044A4" w:rsidRDefault="0067606D" w:rsidP="0067606D">
            <w:pPr>
              <w:pStyle w:val="TabellSlutsumma"/>
              <w:keepNext/>
              <w:keepLines/>
              <w:rPr>
                <w:b w:val="0"/>
              </w:rPr>
            </w:pPr>
          </w:p>
        </w:tc>
        <w:tc>
          <w:tcPr>
            <w:tcW w:w="0" w:type="dxa"/>
            <w:tcBorders>
              <w:top w:val="nil"/>
              <w:bottom w:val="nil"/>
            </w:tcBorders>
            <w:vAlign w:val="bottom"/>
          </w:tcPr>
          <w:p w14:paraId="4020B065" w14:textId="53C42D83" w:rsidR="0067606D" w:rsidRPr="009044A4" w:rsidRDefault="0067606D" w:rsidP="0067606D">
            <w:pPr>
              <w:pStyle w:val="TabellSlutsumma"/>
              <w:keepNext/>
              <w:keepLines/>
              <w:rPr>
                <w:b w:val="0"/>
              </w:rPr>
            </w:pPr>
            <w:r>
              <w:rPr>
                <w:b w:val="0"/>
              </w:rPr>
              <w:t>6,4</w:t>
            </w:r>
          </w:p>
        </w:tc>
        <w:tc>
          <w:tcPr>
            <w:tcW w:w="0" w:type="dxa"/>
            <w:tcBorders>
              <w:top w:val="nil"/>
              <w:bottom w:val="nil"/>
            </w:tcBorders>
            <w:vAlign w:val="bottom"/>
          </w:tcPr>
          <w:p w14:paraId="411BF945" w14:textId="4318DEDE" w:rsidR="0067606D" w:rsidRDefault="0067606D" w:rsidP="0067606D">
            <w:pPr>
              <w:pStyle w:val="TabellSlutsumma"/>
              <w:keepNext/>
              <w:keepLines/>
              <w:rPr>
                <w:b w:val="0"/>
              </w:rPr>
            </w:pPr>
            <w:r>
              <w:rPr>
                <w:b w:val="0"/>
              </w:rPr>
              <w:t>6,4</w:t>
            </w:r>
          </w:p>
        </w:tc>
      </w:tr>
      <w:tr w:rsidR="0067606D" w:rsidRPr="009044A4" w14:paraId="4F7D33DC" w14:textId="77777777" w:rsidTr="0067606D">
        <w:tc>
          <w:tcPr>
            <w:tcW w:w="0" w:type="dxa"/>
            <w:tcBorders>
              <w:top w:val="nil"/>
              <w:bottom w:val="single" w:sz="4" w:space="0" w:color="auto"/>
            </w:tcBorders>
            <w:tcMar>
              <w:left w:w="0" w:type="dxa"/>
              <w:right w:w="0" w:type="dxa"/>
            </w:tcMar>
            <w:vAlign w:val="bottom"/>
          </w:tcPr>
          <w:p w14:paraId="40F6FE94" w14:textId="15EB2303" w:rsidR="0067606D" w:rsidRPr="009044A4" w:rsidRDefault="0067606D" w:rsidP="0067606D">
            <w:pPr>
              <w:pStyle w:val="TabellSlutsumma"/>
              <w:keepNext/>
              <w:keepLines/>
              <w:jc w:val="left"/>
              <w:rPr>
                <w:b w:val="0"/>
              </w:rPr>
            </w:pPr>
            <w:r>
              <w:rPr>
                <w:b w:val="0"/>
              </w:rPr>
              <w:t>Riksbanken</w:t>
            </w:r>
          </w:p>
        </w:tc>
        <w:tc>
          <w:tcPr>
            <w:tcW w:w="0" w:type="dxa"/>
            <w:tcBorders>
              <w:top w:val="nil"/>
              <w:bottom w:val="single" w:sz="4" w:space="0" w:color="auto"/>
            </w:tcBorders>
            <w:vAlign w:val="bottom"/>
          </w:tcPr>
          <w:p w14:paraId="5E914C1B" w14:textId="77777777" w:rsidR="0067606D" w:rsidRPr="009044A4" w:rsidRDefault="0067606D" w:rsidP="0067606D">
            <w:pPr>
              <w:pStyle w:val="TabellSlutsumma"/>
              <w:keepNext/>
              <w:keepLines/>
              <w:rPr>
                <w:b w:val="0"/>
              </w:rPr>
            </w:pPr>
          </w:p>
        </w:tc>
        <w:tc>
          <w:tcPr>
            <w:tcW w:w="0" w:type="dxa"/>
            <w:tcBorders>
              <w:top w:val="nil"/>
              <w:bottom w:val="single" w:sz="4" w:space="0" w:color="auto"/>
            </w:tcBorders>
            <w:vAlign w:val="bottom"/>
          </w:tcPr>
          <w:p w14:paraId="07218792" w14:textId="77777777" w:rsidR="0067606D" w:rsidRPr="009044A4" w:rsidRDefault="0067606D" w:rsidP="0067606D">
            <w:pPr>
              <w:pStyle w:val="TabellSlutsumma"/>
              <w:keepNext/>
              <w:keepLines/>
              <w:rPr>
                <w:b w:val="0"/>
              </w:rPr>
            </w:pPr>
          </w:p>
        </w:tc>
        <w:tc>
          <w:tcPr>
            <w:tcW w:w="0" w:type="dxa"/>
            <w:tcBorders>
              <w:top w:val="nil"/>
              <w:bottom w:val="single" w:sz="4" w:space="0" w:color="auto"/>
            </w:tcBorders>
            <w:vAlign w:val="bottom"/>
          </w:tcPr>
          <w:p w14:paraId="2C5AA4C3" w14:textId="0A69915F" w:rsidR="0067606D" w:rsidRPr="009044A4" w:rsidRDefault="0067606D" w:rsidP="0067606D">
            <w:pPr>
              <w:pStyle w:val="TabellSlutsumma"/>
              <w:keepNext/>
              <w:keepLines/>
              <w:rPr>
                <w:b w:val="0"/>
              </w:rPr>
            </w:pPr>
            <w:r>
              <w:rPr>
                <w:b w:val="0"/>
              </w:rPr>
              <w:t>6,6</w:t>
            </w:r>
          </w:p>
        </w:tc>
        <w:tc>
          <w:tcPr>
            <w:tcW w:w="0" w:type="dxa"/>
            <w:tcBorders>
              <w:top w:val="nil"/>
              <w:bottom w:val="single" w:sz="4" w:space="0" w:color="auto"/>
            </w:tcBorders>
            <w:vAlign w:val="bottom"/>
          </w:tcPr>
          <w:p w14:paraId="2C6F9393" w14:textId="7B3B40BE" w:rsidR="0067606D" w:rsidRPr="009044A4" w:rsidRDefault="0067606D" w:rsidP="0067606D">
            <w:pPr>
              <w:pStyle w:val="TabellSlutsumma"/>
              <w:keepNext/>
              <w:keepLines/>
              <w:rPr>
                <w:b w:val="0"/>
              </w:rPr>
            </w:pPr>
            <w:r>
              <w:rPr>
                <w:b w:val="0"/>
              </w:rPr>
              <w:t>6,7</w:t>
            </w:r>
          </w:p>
        </w:tc>
      </w:tr>
      <w:tr w:rsidR="0067606D" w:rsidRPr="009044A4" w14:paraId="4F591033" w14:textId="77777777" w:rsidTr="0067606D">
        <w:tc>
          <w:tcPr>
            <w:tcW w:w="0" w:type="dxa"/>
            <w:tcBorders>
              <w:top w:val="single" w:sz="4" w:space="0" w:color="auto"/>
              <w:bottom w:val="nil"/>
            </w:tcBorders>
            <w:tcMar>
              <w:left w:w="0" w:type="dxa"/>
              <w:right w:w="0" w:type="dxa"/>
            </w:tcMar>
            <w:vAlign w:val="bottom"/>
          </w:tcPr>
          <w:p w14:paraId="6A9B4F97" w14:textId="4298B06B" w:rsidR="0067606D" w:rsidRPr="00927D88" w:rsidRDefault="0067606D" w:rsidP="0067606D">
            <w:pPr>
              <w:pStyle w:val="TabellSlutsumma"/>
              <w:keepNext/>
              <w:keepLines/>
              <w:jc w:val="left"/>
            </w:pPr>
            <w:r w:rsidRPr="00927D88">
              <w:t>Inflation</w:t>
            </w:r>
            <w:r w:rsidRPr="007C58B2">
              <w:rPr>
                <w:b w:val="0"/>
                <w:vertAlign w:val="superscript"/>
              </w:rPr>
              <w:t>3</w:t>
            </w:r>
          </w:p>
        </w:tc>
        <w:tc>
          <w:tcPr>
            <w:tcW w:w="0" w:type="dxa"/>
            <w:tcBorders>
              <w:top w:val="single" w:sz="4" w:space="0" w:color="auto"/>
              <w:bottom w:val="nil"/>
            </w:tcBorders>
            <w:vAlign w:val="bottom"/>
          </w:tcPr>
          <w:p w14:paraId="6349503C" w14:textId="77777777" w:rsidR="0067606D" w:rsidRPr="009044A4" w:rsidRDefault="0067606D" w:rsidP="0067606D">
            <w:pPr>
              <w:pStyle w:val="TabellSlutsumma"/>
              <w:keepNext/>
              <w:keepLines/>
              <w:rPr>
                <w:b w:val="0"/>
              </w:rPr>
            </w:pPr>
          </w:p>
        </w:tc>
        <w:tc>
          <w:tcPr>
            <w:tcW w:w="0" w:type="dxa"/>
            <w:tcBorders>
              <w:top w:val="single" w:sz="4" w:space="0" w:color="auto"/>
              <w:bottom w:val="nil"/>
            </w:tcBorders>
            <w:vAlign w:val="bottom"/>
          </w:tcPr>
          <w:p w14:paraId="0E97FBB8" w14:textId="77777777" w:rsidR="0067606D" w:rsidRPr="009044A4" w:rsidRDefault="0067606D" w:rsidP="0067606D">
            <w:pPr>
              <w:pStyle w:val="TabellSlutsumma"/>
              <w:keepNext/>
              <w:keepLines/>
              <w:rPr>
                <w:b w:val="0"/>
              </w:rPr>
            </w:pPr>
          </w:p>
        </w:tc>
        <w:tc>
          <w:tcPr>
            <w:tcW w:w="0" w:type="dxa"/>
            <w:tcBorders>
              <w:top w:val="single" w:sz="4" w:space="0" w:color="auto"/>
              <w:bottom w:val="nil"/>
            </w:tcBorders>
            <w:vAlign w:val="bottom"/>
          </w:tcPr>
          <w:p w14:paraId="77A08739" w14:textId="77777777" w:rsidR="0067606D" w:rsidRPr="009044A4" w:rsidRDefault="0067606D" w:rsidP="0067606D">
            <w:pPr>
              <w:pStyle w:val="TabellSlutsumma"/>
              <w:keepNext/>
              <w:keepLines/>
              <w:rPr>
                <w:b w:val="0"/>
              </w:rPr>
            </w:pPr>
          </w:p>
        </w:tc>
        <w:tc>
          <w:tcPr>
            <w:tcW w:w="0" w:type="dxa"/>
            <w:tcBorders>
              <w:top w:val="single" w:sz="4" w:space="0" w:color="auto"/>
              <w:bottom w:val="nil"/>
            </w:tcBorders>
            <w:vAlign w:val="bottom"/>
          </w:tcPr>
          <w:p w14:paraId="64709D8D" w14:textId="77777777" w:rsidR="0067606D" w:rsidRDefault="0067606D" w:rsidP="0067606D">
            <w:pPr>
              <w:pStyle w:val="TabellSlutsumma"/>
              <w:keepNext/>
              <w:keepLines/>
              <w:rPr>
                <w:b w:val="0"/>
              </w:rPr>
            </w:pPr>
          </w:p>
        </w:tc>
      </w:tr>
      <w:tr w:rsidR="0067606D" w:rsidRPr="009044A4" w14:paraId="00D9F1FC" w14:textId="77777777" w:rsidTr="0067606D">
        <w:tc>
          <w:tcPr>
            <w:tcW w:w="1866" w:type="dxa"/>
            <w:tcBorders>
              <w:top w:val="nil"/>
              <w:bottom w:val="nil"/>
            </w:tcBorders>
            <w:tcMar>
              <w:left w:w="0" w:type="dxa"/>
              <w:right w:w="0" w:type="dxa"/>
            </w:tcMar>
            <w:vAlign w:val="bottom"/>
          </w:tcPr>
          <w:p w14:paraId="167D5756" w14:textId="5776BA0E" w:rsidR="0067606D" w:rsidRDefault="0067606D" w:rsidP="0067606D">
            <w:pPr>
              <w:pStyle w:val="TabellSlutsumma"/>
              <w:keepNext/>
              <w:keepLines/>
              <w:jc w:val="left"/>
              <w:rPr>
                <w:b w:val="0"/>
              </w:rPr>
            </w:pPr>
            <w:r>
              <w:rPr>
                <w:b w:val="0"/>
              </w:rPr>
              <w:t>Regeringen</w:t>
            </w:r>
          </w:p>
        </w:tc>
        <w:tc>
          <w:tcPr>
            <w:tcW w:w="629" w:type="dxa"/>
            <w:tcBorders>
              <w:top w:val="nil"/>
              <w:bottom w:val="nil"/>
            </w:tcBorders>
            <w:vAlign w:val="bottom"/>
          </w:tcPr>
          <w:p w14:paraId="618C304B" w14:textId="77777777" w:rsidR="0067606D" w:rsidRPr="009044A4" w:rsidRDefault="0067606D" w:rsidP="0067606D">
            <w:pPr>
              <w:pStyle w:val="TabellSlutsumma"/>
              <w:keepNext/>
              <w:keepLines/>
              <w:rPr>
                <w:b w:val="0"/>
              </w:rPr>
            </w:pPr>
          </w:p>
        </w:tc>
        <w:tc>
          <w:tcPr>
            <w:tcW w:w="629" w:type="dxa"/>
            <w:tcBorders>
              <w:top w:val="nil"/>
              <w:bottom w:val="nil"/>
            </w:tcBorders>
            <w:vAlign w:val="bottom"/>
          </w:tcPr>
          <w:p w14:paraId="5A2593F9" w14:textId="77777777" w:rsidR="0067606D" w:rsidRPr="009044A4" w:rsidRDefault="0067606D" w:rsidP="0067606D">
            <w:pPr>
              <w:pStyle w:val="TabellSlutsumma"/>
              <w:keepNext/>
              <w:keepLines/>
              <w:rPr>
                <w:b w:val="0"/>
              </w:rPr>
            </w:pPr>
          </w:p>
        </w:tc>
        <w:tc>
          <w:tcPr>
            <w:tcW w:w="629" w:type="dxa"/>
            <w:tcBorders>
              <w:top w:val="nil"/>
              <w:bottom w:val="nil"/>
            </w:tcBorders>
            <w:vAlign w:val="bottom"/>
          </w:tcPr>
          <w:p w14:paraId="6EAA926B" w14:textId="6C5A42D1" w:rsidR="0067606D" w:rsidRPr="009044A4" w:rsidRDefault="0067606D" w:rsidP="0067606D">
            <w:pPr>
              <w:pStyle w:val="TabellSlutsumma"/>
              <w:keepNext/>
              <w:keepLines/>
              <w:rPr>
                <w:b w:val="0"/>
              </w:rPr>
            </w:pPr>
            <w:r>
              <w:rPr>
                <w:b w:val="0"/>
              </w:rPr>
              <w:t>1,9/1,7</w:t>
            </w:r>
          </w:p>
        </w:tc>
        <w:tc>
          <w:tcPr>
            <w:tcW w:w="630" w:type="dxa"/>
            <w:tcBorders>
              <w:top w:val="nil"/>
              <w:bottom w:val="nil"/>
            </w:tcBorders>
            <w:vAlign w:val="bottom"/>
          </w:tcPr>
          <w:p w14:paraId="20C00058" w14:textId="59405F8E" w:rsidR="0067606D" w:rsidRDefault="0067606D" w:rsidP="0067606D">
            <w:pPr>
              <w:pStyle w:val="TabellSlutsumma"/>
              <w:keepNext/>
              <w:keepLines/>
              <w:rPr>
                <w:b w:val="0"/>
              </w:rPr>
            </w:pPr>
            <w:r>
              <w:rPr>
                <w:b w:val="0"/>
              </w:rPr>
              <w:t>1,7/1,4</w:t>
            </w:r>
          </w:p>
        </w:tc>
      </w:tr>
      <w:tr w:rsidR="0067606D" w:rsidRPr="009044A4" w14:paraId="4B609599" w14:textId="77777777" w:rsidTr="0067606D">
        <w:tc>
          <w:tcPr>
            <w:tcW w:w="1866" w:type="dxa"/>
            <w:tcBorders>
              <w:top w:val="nil"/>
              <w:bottom w:val="nil"/>
            </w:tcBorders>
            <w:tcMar>
              <w:left w:w="0" w:type="dxa"/>
              <w:right w:w="0" w:type="dxa"/>
            </w:tcMar>
            <w:vAlign w:val="bottom"/>
          </w:tcPr>
          <w:p w14:paraId="663A2779" w14:textId="3918BCB7" w:rsidR="0067606D" w:rsidRDefault="0067606D" w:rsidP="0067606D">
            <w:pPr>
              <w:pStyle w:val="TabellSlutsumma"/>
              <w:keepNext/>
              <w:keepLines/>
              <w:jc w:val="left"/>
              <w:rPr>
                <w:b w:val="0"/>
              </w:rPr>
            </w:pPr>
            <w:r>
              <w:rPr>
                <w:b w:val="0"/>
              </w:rPr>
              <w:t xml:space="preserve">Konjunkturinstitutet </w:t>
            </w:r>
          </w:p>
        </w:tc>
        <w:tc>
          <w:tcPr>
            <w:tcW w:w="629" w:type="dxa"/>
            <w:tcBorders>
              <w:top w:val="nil"/>
              <w:bottom w:val="nil"/>
            </w:tcBorders>
            <w:vAlign w:val="bottom"/>
          </w:tcPr>
          <w:p w14:paraId="60092BBD" w14:textId="77777777" w:rsidR="0067606D" w:rsidRPr="009044A4" w:rsidRDefault="0067606D" w:rsidP="0067606D">
            <w:pPr>
              <w:pStyle w:val="TabellSlutsumma"/>
              <w:keepNext/>
              <w:keepLines/>
              <w:rPr>
                <w:b w:val="0"/>
              </w:rPr>
            </w:pPr>
          </w:p>
        </w:tc>
        <w:tc>
          <w:tcPr>
            <w:tcW w:w="629" w:type="dxa"/>
            <w:tcBorders>
              <w:top w:val="nil"/>
              <w:bottom w:val="nil"/>
            </w:tcBorders>
            <w:vAlign w:val="bottom"/>
          </w:tcPr>
          <w:p w14:paraId="5ADFE93F" w14:textId="77777777" w:rsidR="0067606D" w:rsidRPr="009044A4" w:rsidRDefault="0067606D" w:rsidP="0067606D">
            <w:pPr>
              <w:pStyle w:val="TabellSlutsumma"/>
              <w:keepNext/>
              <w:keepLines/>
              <w:rPr>
                <w:b w:val="0"/>
              </w:rPr>
            </w:pPr>
          </w:p>
        </w:tc>
        <w:tc>
          <w:tcPr>
            <w:tcW w:w="629" w:type="dxa"/>
            <w:tcBorders>
              <w:top w:val="nil"/>
              <w:bottom w:val="nil"/>
            </w:tcBorders>
            <w:vAlign w:val="bottom"/>
          </w:tcPr>
          <w:p w14:paraId="5B03EBD4" w14:textId="30D8FD99" w:rsidR="0067606D" w:rsidRPr="009044A4" w:rsidRDefault="0067606D" w:rsidP="0067606D">
            <w:pPr>
              <w:pStyle w:val="TabellSlutsumma"/>
              <w:keepNext/>
              <w:keepLines/>
              <w:rPr>
                <w:b w:val="0"/>
              </w:rPr>
            </w:pPr>
            <w:r>
              <w:rPr>
                <w:b w:val="0"/>
              </w:rPr>
              <w:t>2,0/1,7</w:t>
            </w:r>
          </w:p>
        </w:tc>
        <w:tc>
          <w:tcPr>
            <w:tcW w:w="630" w:type="dxa"/>
            <w:tcBorders>
              <w:top w:val="nil"/>
              <w:bottom w:val="nil"/>
            </w:tcBorders>
            <w:vAlign w:val="bottom"/>
          </w:tcPr>
          <w:p w14:paraId="407B0AF8" w14:textId="042A0279" w:rsidR="0067606D" w:rsidRDefault="0067606D" w:rsidP="0067606D">
            <w:pPr>
              <w:pStyle w:val="TabellSlutsumma"/>
              <w:keepNext/>
              <w:keepLines/>
              <w:rPr>
                <w:b w:val="0"/>
              </w:rPr>
            </w:pPr>
            <w:r>
              <w:rPr>
                <w:b w:val="0"/>
              </w:rPr>
              <w:t>1,9/1,6</w:t>
            </w:r>
          </w:p>
        </w:tc>
      </w:tr>
      <w:tr w:rsidR="0067606D" w:rsidRPr="009044A4" w14:paraId="6861AB31" w14:textId="77777777" w:rsidTr="0067606D">
        <w:tc>
          <w:tcPr>
            <w:tcW w:w="0" w:type="dxa"/>
            <w:tcBorders>
              <w:top w:val="nil"/>
              <w:bottom w:val="nil"/>
            </w:tcBorders>
            <w:tcMar>
              <w:left w:w="0" w:type="dxa"/>
              <w:right w:w="0" w:type="dxa"/>
            </w:tcMar>
            <w:vAlign w:val="bottom"/>
          </w:tcPr>
          <w:p w14:paraId="3AD2B511" w14:textId="2739C7EA" w:rsidR="0067606D" w:rsidRDefault="0067606D" w:rsidP="0067606D">
            <w:pPr>
              <w:pStyle w:val="TabellSlutsumma"/>
              <w:keepNext/>
              <w:keepLines/>
              <w:jc w:val="left"/>
              <w:rPr>
                <w:b w:val="0"/>
              </w:rPr>
            </w:pPr>
            <w:r>
              <w:rPr>
                <w:b w:val="0"/>
              </w:rPr>
              <w:t>Europeiska kommissionen</w:t>
            </w:r>
          </w:p>
        </w:tc>
        <w:tc>
          <w:tcPr>
            <w:tcW w:w="0" w:type="dxa"/>
            <w:tcBorders>
              <w:top w:val="nil"/>
              <w:bottom w:val="nil"/>
            </w:tcBorders>
            <w:vAlign w:val="bottom"/>
          </w:tcPr>
          <w:p w14:paraId="40791781" w14:textId="77777777" w:rsidR="0067606D" w:rsidRPr="009044A4" w:rsidRDefault="0067606D" w:rsidP="0067606D">
            <w:pPr>
              <w:pStyle w:val="TabellSlutsumma"/>
              <w:keepNext/>
              <w:keepLines/>
              <w:rPr>
                <w:b w:val="0"/>
              </w:rPr>
            </w:pPr>
          </w:p>
        </w:tc>
        <w:tc>
          <w:tcPr>
            <w:tcW w:w="0" w:type="dxa"/>
            <w:tcBorders>
              <w:top w:val="nil"/>
              <w:bottom w:val="nil"/>
            </w:tcBorders>
            <w:vAlign w:val="bottom"/>
          </w:tcPr>
          <w:p w14:paraId="008790E6" w14:textId="77777777" w:rsidR="0067606D" w:rsidRPr="009044A4" w:rsidRDefault="0067606D" w:rsidP="0067606D">
            <w:pPr>
              <w:pStyle w:val="TabellSlutsumma"/>
              <w:keepNext/>
              <w:keepLines/>
              <w:rPr>
                <w:b w:val="0"/>
              </w:rPr>
            </w:pPr>
          </w:p>
        </w:tc>
        <w:tc>
          <w:tcPr>
            <w:tcW w:w="0" w:type="dxa"/>
            <w:tcBorders>
              <w:top w:val="nil"/>
              <w:bottom w:val="nil"/>
            </w:tcBorders>
            <w:vAlign w:val="bottom"/>
          </w:tcPr>
          <w:p w14:paraId="6BCE83A5" w14:textId="15C9DB3F" w:rsidR="0067606D" w:rsidRPr="009044A4" w:rsidRDefault="0067606D" w:rsidP="0067606D">
            <w:pPr>
              <w:pStyle w:val="TabellSlutsumma"/>
              <w:keepNext/>
              <w:keepLines/>
              <w:rPr>
                <w:b w:val="0"/>
              </w:rPr>
            </w:pPr>
            <w:r>
              <w:rPr>
                <w:b w:val="0"/>
              </w:rPr>
              <w:t>- /1,7</w:t>
            </w:r>
          </w:p>
        </w:tc>
        <w:tc>
          <w:tcPr>
            <w:tcW w:w="0" w:type="dxa"/>
            <w:tcBorders>
              <w:top w:val="nil"/>
              <w:bottom w:val="nil"/>
            </w:tcBorders>
            <w:vAlign w:val="bottom"/>
          </w:tcPr>
          <w:p w14:paraId="6C9D44B4" w14:textId="7BECB54F" w:rsidR="0067606D" w:rsidRDefault="0067606D" w:rsidP="0067606D">
            <w:pPr>
              <w:pStyle w:val="TabellSlutsumma"/>
              <w:keepNext/>
              <w:keepLines/>
              <w:rPr>
                <w:b w:val="0"/>
              </w:rPr>
            </w:pPr>
            <w:r>
              <w:rPr>
                <w:b w:val="0"/>
              </w:rPr>
              <w:t>- /1,6</w:t>
            </w:r>
          </w:p>
        </w:tc>
      </w:tr>
      <w:tr w:rsidR="0067606D" w:rsidRPr="009044A4" w14:paraId="4C342C34" w14:textId="77777777" w:rsidTr="0067606D">
        <w:tc>
          <w:tcPr>
            <w:tcW w:w="0" w:type="dxa"/>
            <w:tcBorders>
              <w:top w:val="nil"/>
              <w:bottom w:val="single" w:sz="4" w:space="0" w:color="auto"/>
            </w:tcBorders>
            <w:tcMar>
              <w:left w:w="0" w:type="dxa"/>
              <w:right w:w="0" w:type="dxa"/>
            </w:tcMar>
            <w:vAlign w:val="bottom"/>
          </w:tcPr>
          <w:p w14:paraId="3987FAD8" w14:textId="78FC3F7E" w:rsidR="0067606D" w:rsidRDefault="0067606D" w:rsidP="0067606D">
            <w:pPr>
              <w:pStyle w:val="TabellSlutsumma"/>
              <w:keepNext/>
              <w:keepLines/>
              <w:jc w:val="left"/>
              <w:rPr>
                <w:b w:val="0"/>
              </w:rPr>
            </w:pPr>
            <w:r>
              <w:rPr>
                <w:b w:val="0"/>
              </w:rPr>
              <w:t>Riksbanken</w:t>
            </w:r>
          </w:p>
        </w:tc>
        <w:tc>
          <w:tcPr>
            <w:tcW w:w="0" w:type="dxa"/>
            <w:tcBorders>
              <w:top w:val="nil"/>
              <w:bottom w:val="single" w:sz="4" w:space="0" w:color="auto"/>
            </w:tcBorders>
            <w:vAlign w:val="bottom"/>
          </w:tcPr>
          <w:p w14:paraId="30AEFDB9" w14:textId="77777777" w:rsidR="0067606D" w:rsidRPr="009044A4" w:rsidRDefault="0067606D" w:rsidP="0067606D">
            <w:pPr>
              <w:pStyle w:val="TabellSlutsumma"/>
              <w:keepNext/>
              <w:keepLines/>
              <w:rPr>
                <w:b w:val="0"/>
              </w:rPr>
            </w:pPr>
          </w:p>
        </w:tc>
        <w:tc>
          <w:tcPr>
            <w:tcW w:w="0" w:type="dxa"/>
            <w:tcBorders>
              <w:top w:val="nil"/>
              <w:bottom w:val="single" w:sz="4" w:space="0" w:color="auto"/>
            </w:tcBorders>
            <w:vAlign w:val="bottom"/>
          </w:tcPr>
          <w:p w14:paraId="44486019" w14:textId="77777777" w:rsidR="0067606D" w:rsidRPr="009044A4" w:rsidRDefault="0067606D" w:rsidP="0067606D">
            <w:pPr>
              <w:pStyle w:val="TabellSlutsumma"/>
              <w:keepNext/>
              <w:keepLines/>
              <w:rPr>
                <w:b w:val="0"/>
              </w:rPr>
            </w:pPr>
          </w:p>
        </w:tc>
        <w:tc>
          <w:tcPr>
            <w:tcW w:w="0" w:type="dxa"/>
            <w:tcBorders>
              <w:top w:val="nil"/>
              <w:bottom w:val="single" w:sz="4" w:space="0" w:color="auto"/>
            </w:tcBorders>
            <w:vAlign w:val="bottom"/>
          </w:tcPr>
          <w:p w14:paraId="279B7A46" w14:textId="1822425C" w:rsidR="0067606D" w:rsidRPr="009044A4" w:rsidRDefault="0067606D" w:rsidP="0067606D">
            <w:pPr>
              <w:pStyle w:val="TabellSlutsumma"/>
              <w:keepNext/>
              <w:keepLines/>
              <w:rPr>
                <w:b w:val="0"/>
              </w:rPr>
            </w:pPr>
            <w:r w:rsidRPr="00612209">
              <w:rPr>
                <w:b w:val="0"/>
              </w:rPr>
              <w:t>1,8</w:t>
            </w:r>
            <w:r>
              <w:rPr>
                <w:b w:val="0"/>
              </w:rPr>
              <w:t>/1,7</w:t>
            </w:r>
          </w:p>
        </w:tc>
        <w:tc>
          <w:tcPr>
            <w:tcW w:w="0" w:type="dxa"/>
            <w:tcBorders>
              <w:top w:val="nil"/>
              <w:bottom w:val="single" w:sz="4" w:space="0" w:color="auto"/>
            </w:tcBorders>
            <w:vAlign w:val="bottom"/>
          </w:tcPr>
          <w:p w14:paraId="12AE8515" w14:textId="51302790" w:rsidR="0067606D" w:rsidRPr="009044A4" w:rsidRDefault="0067606D" w:rsidP="0067606D">
            <w:pPr>
              <w:pStyle w:val="TabellSlutsumma"/>
              <w:keepNext/>
              <w:keepLines/>
              <w:rPr>
                <w:b w:val="0"/>
              </w:rPr>
            </w:pPr>
            <w:r>
              <w:rPr>
                <w:b w:val="0"/>
              </w:rPr>
              <w:t>1,9/1,7</w:t>
            </w:r>
          </w:p>
        </w:tc>
      </w:tr>
      <w:tr w:rsidR="0067606D" w:rsidRPr="009044A4" w14:paraId="72673A50" w14:textId="77777777" w:rsidTr="0067606D">
        <w:tc>
          <w:tcPr>
            <w:tcW w:w="0" w:type="dxa"/>
            <w:tcBorders>
              <w:top w:val="single" w:sz="4" w:space="0" w:color="auto"/>
              <w:bottom w:val="nil"/>
            </w:tcBorders>
            <w:tcMar>
              <w:left w:w="0" w:type="dxa"/>
              <w:right w:w="0" w:type="dxa"/>
            </w:tcMar>
            <w:vAlign w:val="bottom"/>
          </w:tcPr>
          <w:p w14:paraId="1A7F7BC3" w14:textId="2972A6B8" w:rsidR="0067606D" w:rsidRPr="00927D88" w:rsidRDefault="0067606D" w:rsidP="0067606D">
            <w:pPr>
              <w:pStyle w:val="TabellSlutsumma"/>
              <w:keepNext/>
              <w:keepLines/>
              <w:jc w:val="left"/>
            </w:pPr>
            <w:r w:rsidRPr="00927D88">
              <w:t>BNP-gap</w:t>
            </w:r>
            <w:r w:rsidRPr="007C58B2">
              <w:rPr>
                <w:b w:val="0"/>
                <w:vertAlign w:val="superscript"/>
              </w:rPr>
              <w:t>4</w:t>
            </w:r>
          </w:p>
        </w:tc>
        <w:tc>
          <w:tcPr>
            <w:tcW w:w="0" w:type="dxa"/>
            <w:tcBorders>
              <w:top w:val="single" w:sz="4" w:space="0" w:color="auto"/>
              <w:bottom w:val="nil"/>
            </w:tcBorders>
            <w:vAlign w:val="bottom"/>
          </w:tcPr>
          <w:p w14:paraId="27BBB325" w14:textId="77777777" w:rsidR="0067606D" w:rsidRPr="009044A4" w:rsidRDefault="0067606D" w:rsidP="0067606D">
            <w:pPr>
              <w:pStyle w:val="TabellSlutsumma"/>
              <w:keepNext/>
              <w:keepLines/>
              <w:rPr>
                <w:b w:val="0"/>
              </w:rPr>
            </w:pPr>
          </w:p>
        </w:tc>
        <w:tc>
          <w:tcPr>
            <w:tcW w:w="0" w:type="dxa"/>
            <w:tcBorders>
              <w:top w:val="single" w:sz="4" w:space="0" w:color="auto"/>
              <w:bottom w:val="nil"/>
            </w:tcBorders>
            <w:vAlign w:val="bottom"/>
          </w:tcPr>
          <w:p w14:paraId="66D45AF8" w14:textId="77777777" w:rsidR="0067606D" w:rsidRPr="009044A4" w:rsidRDefault="0067606D" w:rsidP="0067606D">
            <w:pPr>
              <w:pStyle w:val="TabellSlutsumma"/>
              <w:keepNext/>
              <w:keepLines/>
              <w:rPr>
                <w:b w:val="0"/>
              </w:rPr>
            </w:pPr>
          </w:p>
        </w:tc>
        <w:tc>
          <w:tcPr>
            <w:tcW w:w="0" w:type="dxa"/>
            <w:tcBorders>
              <w:top w:val="single" w:sz="4" w:space="0" w:color="auto"/>
              <w:bottom w:val="nil"/>
            </w:tcBorders>
            <w:vAlign w:val="bottom"/>
          </w:tcPr>
          <w:p w14:paraId="7BB2D5B3" w14:textId="77777777" w:rsidR="0067606D" w:rsidRPr="009044A4" w:rsidRDefault="0067606D" w:rsidP="0067606D">
            <w:pPr>
              <w:pStyle w:val="TabellSlutsumma"/>
              <w:keepNext/>
              <w:keepLines/>
              <w:rPr>
                <w:b w:val="0"/>
              </w:rPr>
            </w:pPr>
          </w:p>
        </w:tc>
        <w:tc>
          <w:tcPr>
            <w:tcW w:w="0" w:type="dxa"/>
            <w:tcBorders>
              <w:top w:val="single" w:sz="4" w:space="0" w:color="auto"/>
              <w:bottom w:val="nil"/>
            </w:tcBorders>
            <w:vAlign w:val="bottom"/>
          </w:tcPr>
          <w:p w14:paraId="16BD2CAA" w14:textId="77777777" w:rsidR="0067606D" w:rsidRDefault="0067606D" w:rsidP="0067606D">
            <w:pPr>
              <w:pStyle w:val="TabellSlutsumma"/>
              <w:keepNext/>
              <w:keepLines/>
              <w:rPr>
                <w:b w:val="0"/>
              </w:rPr>
            </w:pPr>
          </w:p>
        </w:tc>
      </w:tr>
      <w:tr w:rsidR="0067606D" w:rsidRPr="009044A4" w14:paraId="253151F3" w14:textId="77777777" w:rsidTr="0067606D">
        <w:tc>
          <w:tcPr>
            <w:tcW w:w="1866" w:type="dxa"/>
            <w:tcBorders>
              <w:top w:val="nil"/>
              <w:bottom w:val="nil"/>
            </w:tcBorders>
            <w:tcMar>
              <w:left w:w="0" w:type="dxa"/>
              <w:right w:w="0" w:type="dxa"/>
            </w:tcMar>
            <w:vAlign w:val="bottom"/>
          </w:tcPr>
          <w:p w14:paraId="4B330F85" w14:textId="0971557A" w:rsidR="0067606D" w:rsidRDefault="0067606D" w:rsidP="0067606D">
            <w:pPr>
              <w:pStyle w:val="TabellSlutsumma"/>
              <w:keepNext/>
              <w:keepLines/>
              <w:jc w:val="left"/>
              <w:rPr>
                <w:b w:val="0"/>
              </w:rPr>
            </w:pPr>
            <w:r>
              <w:rPr>
                <w:b w:val="0"/>
              </w:rPr>
              <w:t>Regeringen</w:t>
            </w:r>
          </w:p>
        </w:tc>
        <w:tc>
          <w:tcPr>
            <w:tcW w:w="629" w:type="dxa"/>
            <w:tcBorders>
              <w:top w:val="nil"/>
              <w:bottom w:val="nil"/>
            </w:tcBorders>
            <w:vAlign w:val="bottom"/>
          </w:tcPr>
          <w:p w14:paraId="00E73CA8" w14:textId="77777777" w:rsidR="0067606D" w:rsidRPr="009044A4" w:rsidRDefault="0067606D" w:rsidP="0067606D">
            <w:pPr>
              <w:pStyle w:val="TabellSlutsumma"/>
              <w:keepNext/>
              <w:keepLines/>
              <w:rPr>
                <w:b w:val="0"/>
              </w:rPr>
            </w:pPr>
          </w:p>
        </w:tc>
        <w:tc>
          <w:tcPr>
            <w:tcW w:w="629" w:type="dxa"/>
            <w:tcBorders>
              <w:top w:val="nil"/>
              <w:bottom w:val="nil"/>
            </w:tcBorders>
            <w:vAlign w:val="bottom"/>
          </w:tcPr>
          <w:p w14:paraId="420EBC9E" w14:textId="77777777" w:rsidR="0067606D" w:rsidRPr="009044A4" w:rsidRDefault="0067606D" w:rsidP="0067606D">
            <w:pPr>
              <w:pStyle w:val="TabellSlutsumma"/>
              <w:keepNext/>
              <w:keepLines/>
              <w:rPr>
                <w:b w:val="0"/>
              </w:rPr>
            </w:pPr>
          </w:p>
        </w:tc>
        <w:tc>
          <w:tcPr>
            <w:tcW w:w="629" w:type="dxa"/>
            <w:tcBorders>
              <w:top w:val="nil"/>
              <w:bottom w:val="nil"/>
            </w:tcBorders>
            <w:vAlign w:val="bottom"/>
          </w:tcPr>
          <w:p w14:paraId="4A66CD18" w14:textId="7913CDB8" w:rsidR="0067606D" w:rsidRPr="009044A4" w:rsidRDefault="0067606D" w:rsidP="0067606D">
            <w:pPr>
              <w:pStyle w:val="TabellSlutsumma"/>
              <w:keepNext/>
              <w:keepLines/>
              <w:rPr>
                <w:b w:val="0"/>
              </w:rPr>
            </w:pPr>
            <w:r>
              <w:rPr>
                <w:b w:val="0"/>
              </w:rPr>
              <w:t>0,9</w:t>
            </w:r>
          </w:p>
        </w:tc>
        <w:tc>
          <w:tcPr>
            <w:tcW w:w="630" w:type="dxa"/>
            <w:tcBorders>
              <w:top w:val="nil"/>
              <w:bottom w:val="nil"/>
            </w:tcBorders>
            <w:vAlign w:val="bottom"/>
          </w:tcPr>
          <w:p w14:paraId="64D6F2E6" w14:textId="685440F3" w:rsidR="0067606D" w:rsidRDefault="0067606D" w:rsidP="0067606D">
            <w:pPr>
              <w:pStyle w:val="TabellSlutsumma"/>
              <w:keepNext/>
              <w:keepLines/>
              <w:rPr>
                <w:b w:val="0"/>
              </w:rPr>
            </w:pPr>
            <w:r>
              <w:rPr>
                <w:b w:val="0"/>
              </w:rPr>
              <w:t>0,2</w:t>
            </w:r>
          </w:p>
        </w:tc>
      </w:tr>
      <w:tr w:rsidR="0067606D" w:rsidRPr="009044A4" w14:paraId="36C9CB97" w14:textId="77777777" w:rsidTr="0067606D">
        <w:tc>
          <w:tcPr>
            <w:tcW w:w="1866" w:type="dxa"/>
            <w:tcBorders>
              <w:top w:val="nil"/>
              <w:bottom w:val="nil"/>
            </w:tcBorders>
            <w:tcMar>
              <w:left w:w="0" w:type="dxa"/>
              <w:right w:w="0" w:type="dxa"/>
            </w:tcMar>
            <w:vAlign w:val="bottom"/>
          </w:tcPr>
          <w:p w14:paraId="27CF3383" w14:textId="755DDC69" w:rsidR="0067606D" w:rsidRDefault="0067606D" w:rsidP="0067606D">
            <w:pPr>
              <w:pStyle w:val="TabellSlutsumma"/>
              <w:keepNext/>
              <w:keepLines/>
              <w:jc w:val="left"/>
              <w:rPr>
                <w:b w:val="0"/>
              </w:rPr>
            </w:pPr>
            <w:r>
              <w:rPr>
                <w:b w:val="0"/>
              </w:rPr>
              <w:t>Konjunkturinstitutet</w:t>
            </w:r>
          </w:p>
        </w:tc>
        <w:tc>
          <w:tcPr>
            <w:tcW w:w="629" w:type="dxa"/>
            <w:tcBorders>
              <w:top w:val="nil"/>
              <w:bottom w:val="nil"/>
            </w:tcBorders>
            <w:vAlign w:val="bottom"/>
          </w:tcPr>
          <w:p w14:paraId="52F7DD7D" w14:textId="77777777" w:rsidR="0067606D" w:rsidRPr="009044A4" w:rsidRDefault="0067606D" w:rsidP="0067606D">
            <w:pPr>
              <w:pStyle w:val="TabellSlutsumma"/>
              <w:keepNext/>
              <w:keepLines/>
              <w:rPr>
                <w:b w:val="0"/>
              </w:rPr>
            </w:pPr>
          </w:p>
        </w:tc>
        <w:tc>
          <w:tcPr>
            <w:tcW w:w="629" w:type="dxa"/>
            <w:tcBorders>
              <w:top w:val="nil"/>
              <w:bottom w:val="nil"/>
            </w:tcBorders>
            <w:vAlign w:val="bottom"/>
          </w:tcPr>
          <w:p w14:paraId="09F8E765" w14:textId="77777777" w:rsidR="0067606D" w:rsidRPr="009044A4" w:rsidRDefault="0067606D" w:rsidP="0067606D">
            <w:pPr>
              <w:pStyle w:val="TabellSlutsumma"/>
              <w:keepNext/>
              <w:keepLines/>
              <w:rPr>
                <w:b w:val="0"/>
              </w:rPr>
            </w:pPr>
          </w:p>
        </w:tc>
        <w:tc>
          <w:tcPr>
            <w:tcW w:w="629" w:type="dxa"/>
            <w:tcBorders>
              <w:top w:val="nil"/>
              <w:bottom w:val="nil"/>
            </w:tcBorders>
            <w:vAlign w:val="bottom"/>
          </w:tcPr>
          <w:p w14:paraId="2CD1BF25" w14:textId="170FFAEF" w:rsidR="0067606D" w:rsidRPr="009044A4" w:rsidRDefault="0067606D" w:rsidP="0067606D">
            <w:pPr>
              <w:pStyle w:val="TabellSlutsumma"/>
              <w:keepNext/>
              <w:keepLines/>
              <w:rPr>
                <w:b w:val="0"/>
              </w:rPr>
            </w:pPr>
            <w:r>
              <w:rPr>
                <w:b w:val="0"/>
              </w:rPr>
              <w:t>1,3</w:t>
            </w:r>
          </w:p>
        </w:tc>
        <w:tc>
          <w:tcPr>
            <w:tcW w:w="630" w:type="dxa"/>
            <w:tcBorders>
              <w:top w:val="nil"/>
              <w:bottom w:val="nil"/>
            </w:tcBorders>
            <w:vAlign w:val="bottom"/>
          </w:tcPr>
          <w:p w14:paraId="059EC3CA" w14:textId="157BD3FD" w:rsidR="0067606D" w:rsidRDefault="0067606D" w:rsidP="0067606D">
            <w:pPr>
              <w:pStyle w:val="TabellSlutsumma"/>
              <w:keepNext/>
              <w:keepLines/>
              <w:rPr>
                <w:b w:val="0"/>
              </w:rPr>
            </w:pPr>
            <w:r>
              <w:rPr>
                <w:b w:val="0"/>
              </w:rPr>
              <w:t>0,7</w:t>
            </w:r>
          </w:p>
        </w:tc>
      </w:tr>
      <w:tr w:rsidR="0067606D" w:rsidRPr="009044A4" w14:paraId="5A59A2BB" w14:textId="77777777" w:rsidTr="0067606D">
        <w:tc>
          <w:tcPr>
            <w:tcW w:w="1866" w:type="dxa"/>
            <w:tcBorders>
              <w:top w:val="nil"/>
              <w:bottom w:val="nil"/>
            </w:tcBorders>
            <w:tcMar>
              <w:left w:w="0" w:type="dxa"/>
              <w:right w:w="0" w:type="dxa"/>
            </w:tcMar>
            <w:vAlign w:val="bottom"/>
          </w:tcPr>
          <w:p w14:paraId="71D2178C" w14:textId="2FF5726A" w:rsidR="0067606D" w:rsidRDefault="0067606D" w:rsidP="0067606D">
            <w:pPr>
              <w:pStyle w:val="TabellSlutsumma"/>
              <w:keepNext/>
              <w:keepLines/>
              <w:jc w:val="left"/>
              <w:rPr>
                <w:b w:val="0"/>
              </w:rPr>
            </w:pPr>
            <w:r>
              <w:rPr>
                <w:b w:val="0"/>
              </w:rPr>
              <w:t>Europeiska kommissionen</w:t>
            </w:r>
          </w:p>
        </w:tc>
        <w:tc>
          <w:tcPr>
            <w:tcW w:w="629" w:type="dxa"/>
            <w:tcBorders>
              <w:top w:val="nil"/>
              <w:bottom w:val="nil"/>
            </w:tcBorders>
            <w:vAlign w:val="bottom"/>
          </w:tcPr>
          <w:p w14:paraId="23DE4C79" w14:textId="77777777" w:rsidR="0067606D" w:rsidRPr="009044A4" w:rsidRDefault="0067606D" w:rsidP="0067606D">
            <w:pPr>
              <w:pStyle w:val="TabellSlutsumma"/>
              <w:keepNext/>
              <w:keepLines/>
              <w:rPr>
                <w:b w:val="0"/>
              </w:rPr>
            </w:pPr>
          </w:p>
        </w:tc>
        <w:tc>
          <w:tcPr>
            <w:tcW w:w="629" w:type="dxa"/>
            <w:tcBorders>
              <w:top w:val="nil"/>
              <w:bottom w:val="nil"/>
            </w:tcBorders>
            <w:vAlign w:val="bottom"/>
          </w:tcPr>
          <w:p w14:paraId="2228861D" w14:textId="77777777" w:rsidR="0067606D" w:rsidRPr="009044A4" w:rsidRDefault="0067606D" w:rsidP="0067606D">
            <w:pPr>
              <w:pStyle w:val="TabellSlutsumma"/>
              <w:keepNext/>
              <w:keepLines/>
              <w:rPr>
                <w:b w:val="0"/>
              </w:rPr>
            </w:pPr>
          </w:p>
        </w:tc>
        <w:tc>
          <w:tcPr>
            <w:tcW w:w="629" w:type="dxa"/>
            <w:tcBorders>
              <w:top w:val="nil"/>
              <w:bottom w:val="nil"/>
            </w:tcBorders>
            <w:vAlign w:val="bottom"/>
          </w:tcPr>
          <w:p w14:paraId="07ADDD4E" w14:textId="73ECBBB0" w:rsidR="0067606D" w:rsidRPr="009044A4" w:rsidRDefault="0067606D" w:rsidP="0067606D">
            <w:pPr>
              <w:pStyle w:val="TabellSlutsumma"/>
              <w:keepNext/>
              <w:keepLines/>
              <w:rPr>
                <w:b w:val="0"/>
              </w:rPr>
            </w:pPr>
            <w:r>
              <w:rPr>
                <w:b w:val="0"/>
              </w:rPr>
              <w:t>-0,1</w:t>
            </w:r>
          </w:p>
        </w:tc>
        <w:tc>
          <w:tcPr>
            <w:tcW w:w="630" w:type="dxa"/>
            <w:tcBorders>
              <w:top w:val="nil"/>
              <w:bottom w:val="nil"/>
            </w:tcBorders>
            <w:vAlign w:val="bottom"/>
          </w:tcPr>
          <w:p w14:paraId="340FB9DA" w14:textId="54650F31" w:rsidR="0067606D" w:rsidRDefault="0067606D" w:rsidP="0067606D">
            <w:pPr>
              <w:pStyle w:val="TabellSlutsumma"/>
              <w:keepNext/>
              <w:keepLines/>
              <w:rPr>
                <w:b w:val="0"/>
              </w:rPr>
            </w:pPr>
            <w:r>
              <w:rPr>
                <w:b w:val="0"/>
              </w:rPr>
              <w:t>-0,4</w:t>
            </w:r>
          </w:p>
        </w:tc>
      </w:tr>
      <w:tr w:rsidR="0067606D" w:rsidRPr="009044A4" w14:paraId="5CD52EA2" w14:textId="77777777" w:rsidTr="0067606D">
        <w:trPr>
          <w:cnfStyle w:val="010000000000" w:firstRow="0" w:lastRow="1" w:firstColumn="0" w:lastColumn="0" w:oddVBand="0" w:evenVBand="0" w:oddHBand="0" w:evenHBand="0" w:firstRowFirstColumn="0" w:firstRowLastColumn="0" w:lastRowFirstColumn="0" w:lastRowLastColumn="0"/>
        </w:trPr>
        <w:tc>
          <w:tcPr>
            <w:tcW w:w="1866" w:type="dxa"/>
            <w:tcBorders>
              <w:top w:val="nil"/>
            </w:tcBorders>
            <w:tcMar>
              <w:left w:w="0" w:type="dxa"/>
              <w:right w:w="0" w:type="dxa"/>
            </w:tcMar>
            <w:vAlign w:val="bottom"/>
          </w:tcPr>
          <w:p w14:paraId="48446DCA" w14:textId="4389D18F" w:rsidR="0067606D" w:rsidRPr="00927D88" w:rsidRDefault="0067606D" w:rsidP="0067606D">
            <w:pPr>
              <w:pStyle w:val="TabellSlutsumma"/>
              <w:keepNext/>
              <w:keepLines/>
              <w:jc w:val="left"/>
            </w:pPr>
            <w:r w:rsidRPr="00927D88">
              <w:t>Riksbanken</w:t>
            </w:r>
          </w:p>
        </w:tc>
        <w:tc>
          <w:tcPr>
            <w:tcW w:w="629" w:type="dxa"/>
            <w:tcBorders>
              <w:top w:val="nil"/>
            </w:tcBorders>
            <w:vAlign w:val="bottom"/>
          </w:tcPr>
          <w:p w14:paraId="0434AE69" w14:textId="77777777" w:rsidR="0067606D" w:rsidRPr="009044A4" w:rsidRDefault="0067606D" w:rsidP="0067606D">
            <w:pPr>
              <w:pStyle w:val="TabellSlutsumma"/>
              <w:keepNext/>
              <w:keepLines/>
              <w:rPr>
                <w:b/>
              </w:rPr>
            </w:pPr>
          </w:p>
        </w:tc>
        <w:tc>
          <w:tcPr>
            <w:tcW w:w="629" w:type="dxa"/>
            <w:tcBorders>
              <w:top w:val="nil"/>
            </w:tcBorders>
            <w:vAlign w:val="bottom"/>
          </w:tcPr>
          <w:p w14:paraId="7413A551" w14:textId="77777777" w:rsidR="0067606D" w:rsidRPr="009044A4" w:rsidRDefault="0067606D" w:rsidP="0067606D">
            <w:pPr>
              <w:pStyle w:val="TabellSlutsumma"/>
              <w:keepNext/>
              <w:keepLines/>
              <w:rPr>
                <w:b/>
              </w:rPr>
            </w:pPr>
          </w:p>
        </w:tc>
        <w:tc>
          <w:tcPr>
            <w:tcW w:w="629" w:type="dxa"/>
            <w:tcBorders>
              <w:top w:val="nil"/>
            </w:tcBorders>
            <w:vAlign w:val="bottom"/>
          </w:tcPr>
          <w:p w14:paraId="30BA16F4" w14:textId="6EFE20C6" w:rsidR="0067606D" w:rsidRPr="00612209" w:rsidRDefault="0067606D" w:rsidP="0067606D">
            <w:pPr>
              <w:pStyle w:val="TabellSlutsumma"/>
              <w:keepNext/>
              <w:keepLines/>
            </w:pPr>
            <w:r>
              <w:t>1,0</w:t>
            </w:r>
          </w:p>
        </w:tc>
        <w:tc>
          <w:tcPr>
            <w:tcW w:w="630" w:type="dxa"/>
            <w:tcBorders>
              <w:top w:val="nil"/>
            </w:tcBorders>
            <w:vAlign w:val="bottom"/>
          </w:tcPr>
          <w:p w14:paraId="6E0F524C" w14:textId="5BAE6440" w:rsidR="0067606D" w:rsidRPr="00612209" w:rsidRDefault="0067606D" w:rsidP="0067606D">
            <w:pPr>
              <w:pStyle w:val="TabellSlutsumma"/>
              <w:keepNext/>
              <w:keepLines/>
            </w:pPr>
            <w:r>
              <w:t>0,4</w:t>
            </w:r>
          </w:p>
        </w:tc>
      </w:tr>
    </w:tbl>
    <w:p w14:paraId="1151F42A" w14:textId="5ABF0D25" w:rsidR="0067606D" w:rsidRDefault="0067606D" w:rsidP="0067606D">
      <w:pPr>
        <w:pStyle w:val="TabellFotnot"/>
      </w:pPr>
      <w:r>
        <w:t xml:space="preserve">Anm.: </w:t>
      </w:r>
      <w:r w:rsidRPr="009D3813">
        <w:t xml:space="preserve">Publiceringsdatum är för regeringen 2019-09-18, </w:t>
      </w:r>
      <w:r>
        <w:t xml:space="preserve">för </w:t>
      </w:r>
      <w:r w:rsidRPr="00EA3E7E">
        <w:t xml:space="preserve">Konjunkturinstitutet </w:t>
      </w:r>
      <w:r>
        <w:t xml:space="preserve">2019-06-19 för HIKP och BNP-gap samt </w:t>
      </w:r>
      <w:r w:rsidRPr="00EA3E7E">
        <w:t>2019-08-06</w:t>
      </w:r>
      <w:r>
        <w:t xml:space="preserve"> för resterande variabler</w:t>
      </w:r>
      <w:r w:rsidRPr="00891C88">
        <w:t xml:space="preserve">, </w:t>
      </w:r>
      <w:r>
        <w:t xml:space="preserve">för </w:t>
      </w:r>
      <w:r w:rsidRPr="00891C88">
        <w:t xml:space="preserve">Europeiska kommissionen 2019-05-07 för arbetslöshet och BNP-gap </w:t>
      </w:r>
      <w:r w:rsidRPr="000E50AA">
        <w:t xml:space="preserve">samt </w:t>
      </w:r>
      <w:r>
        <w:br/>
      </w:r>
      <w:r w:rsidRPr="000E50AA">
        <w:t xml:space="preserve">2019-07-10 för BNP och HIKP </w:t>
      </w:r>
      <w:r w:rsidRPr="007A0B11">
        <w:t>och för Riksbanken 2019-09-05.</w:t>
      </w:r>
    </w:p>
    <w:p w14:paraId="1010B1A6" w14:textId="44F98986" w:rsidR="0067606D" w:rsidRDefault="0067606D" w:rsidP="0067606D">
      <w:pPr>
        <w:pStyle w:val="TabellFotnot"/>
      </w:pPr>
      <w:r w:rsidRPr="00912C94">
        <w:rPr>
          <w:vertAlign w:val="superscript"/>
        </w:rPr>
        <w:t>1</w:t>
      </w:r>
      <w:r>
        <w:rPr>
          <w:vertAlign w:val="superscript"/>
        </w:rPr>
        <w:t xml:space="preserve"> </w:t>
      </w:r>
      <w:r>
        <w:t xml:space="preserve">Procentuell förändring, fasta priser, ej kalenderkorrigerade värden. </w:t>
      </w:r>
    </w:p>
    <w:p w14:paraId="6B7BDE3B" w14:textId="3EBB93BC" w:rsidR="0067606D" w:rsidRDefault="0067606D" w:rsidP="0067606D">
      <w:pPr>
        <w:pStyle w:val="TabellFotnot"/>
      </w:pPr>
      <w:r w:rsidRPr="00912C94">
        <w:rPr>
          <w:vertAlign w:val="superscript"/>
        </w:rPr>
        <w:t>2</w:t>
      </w:r>
      <w:r>
        <w:rPr>
          <w:vertAlign w:val="superscript"/>
        </w:rPr>
        <w:t xml:space="preserve"> </w:t>
      </w:r>
      <w:r>
        <w:t>Procent av arbetskraften, avser åldersgruppen 15–74 år.</w:t>
      </w:r>
    </w:p>
    <w:p w14:paraId="0A096EBB" w14:textId="23FD5065" w:rsidR="0067606D" w:rsidRDefault="0067606D" w:rsidP="0067606D">
      <w:pPr>
        <w:pStyle w:val="TabellFotnot"/>
      </w:pPr>
      <w:r w:rsidRPr="00912C94">
        <w:rPr>
          <w:vertAlign w:val="superscript"/>
        </w:rPr>
        <w:t>3</w:t>
      </w:r>
      <w:r>
        <w:t xml:space="preserve"> Procentuell förändring, årsgenomsnitt, KPI/HIKP.</w:t>
      </w:r>
    </w:p>
    <w:p w14:paraId="26E9A1A0" w14:textId="77777777" w:rsidR="0067606D" w:rsidRDefault="0067606D" w:rsidP="0067606D">
      <w:pPr>
        <w:pStyle w:val="TabellFotnot"/>
      </w:pPr>
      <w:r w:rsidRPr="00912C94">
        <w:rPr>
          <w:vertAlign w:val="superscript"/>
        </w:rPr>
        <w:t>4</w:t>
      </w:r>
      <w:r>
        <w:t xml:space="preserve"> Skillnaden mellan faktisk och potentiell BNP i procent av potentiell BNP.</w:t>
      </w:r>
    </w:p>
    <w:p w14:paraId="796AF4F5" w14:textId="6BEA389C" w:rsidR="0067606D" w:rsidRPr="007A7CEC" w:rsidRDefault="0067606D" w:rsidP="0067606D">
      <w:pPr>
        <w:pStyle w:val="TabellFotnot"/>
      </w:pPr>
      <w:r>
        <w:t>Källor: Konjunkturinstitutet, Europeiska kommissionen, Riksbanken och egna beräkningar.</w:t>
      </w:r>
    </w:p>
    <w:p w14:paraId="6C149666" w14:textId="219AC24A" w:rsidR="0067606D" w:rsidRPr="002D7617" w:rsidRDefault="0067606D" w:rsidP="0067606D">
      <w:pPr>
        <w:pStyle w:val="Brdtext"/>
        <w:sectPr w:rsidR="0067606D" w:rsidRPr="002D7617" w:rsidSect="0067606D">
          <w:headerReference w:type="even" r:id="rId184"/>
          <w:headerReference w:type="default" r:id="rId185"/>
          <w:footerReference w:type="even" r:id="rId186"/>
          <w:footerReference w:type="default" r:id="rId187"/>
          <w:footerReference w:type="first" r:id="rId188"/>
          <w:pgSz w:w="11906" w:h="16838" w:code="9"/>
          <w:pgMar w:top="1304" w:right="1871" w:bottom="1531" w:left="1021" w:header="567" w:footer="1077" w:gutter="0"/>
          <w:cols w:num="2" w:space="340"/>
          <w:docGrid w:linePitch="360"/>
        </w:sectPr>
      </w:pPr>
    </w:p>
    <w:p w14:paraId="76191FFD" w14:textId="5E3DC3E1" w:rsidR="0067606D" w:rsidRDefault="00757DA4" w:rsidP="0067606D">
      <w:pPr>
        <w:pStyle w:val="Brdtext"/>
        <w:spacing w:line="240" w:lineRule="auto"/>
        <w:jc w:val="center"/>
        <w:rPr>
          <w:sz w:val="84"/>
          <w:szCs w:val="84"/>
        </w:rPr>
      </w:pPr>
      <w:sdt>
        <w:sdtPr>
          <w:rPr>
            <w:sz w:val="84"/>
            <w:szCs w:val="84"/>
          </w:rPr>
          <w:alias w:val="Avsnittsnummer"/>
          <w:tag w:val="Avsnittsnummer"/>
          <w:id w:val="1924448667"/>
          <w:lock w:val="sdtContentLocked"/>
          <w:dataBinding w:prefixMappings="xmlns:ns0='http://rkdhs/mallar/budget/BP Del 1/BP Del 1.xsd'" w:xpath="/ns0:dokumentvärden[1]/ns0:avsnitt[1]/ns0:avsnitt[6]/@avsnittsnummer" w:storeItemID="{05362479-D7DD-42A6-9715-445895EE037E}"/>
          <w:text w:multiLine="1"/>
        </w:sdtPr>
        <w:sdtEndPr/>
        <w:sdtContent>
          <w:r w:rsidR="00A60C40">
            <w:rPr>
              <w:sz w:val="84"/>
              <w:szCs w:val="84"/>
            </w:rPr>
            <w:t>5</w:t>
          </w:r>
        </w:sdtContent>
      </w:sdt>
      <w:r w:rsidR="0067606D">
        <w:rPr>
          <w:noProof/>
          <w:lang w:eastAsia="sv-SE"/>
        </w:rPr>
        <w:drawing>
          <wp:anchor distT="0" distB="0" distL="114300" distR="114300" simplePos="0" relativeHeight="251654144" behindDoc="0" locked="0" layoutInCell="0" allowOverlap="1" wp14:anchorId="43932B5A" wp14:editId="7FF2EAD1">
            <wp:simplePos x="0" y="0"/>
            <wp:positionH relativeFrom="page">
              <wp:posOffset>6448425</wp:posOffset>
            </wp:positionH>
            <wp:positionV relativeFrom="page">
              <wp:posOffset>0</wp:posOffset>
            </wp:positionV>
            <wp:extent cx="903600" cy="10746000"/>
            <wp:effectExtent l="0" t="0" r="0" b="0"/>
            <wp:wrapNone/>
            <wp:docPr id="21" name="Bildobjekt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7">
                      <a:extLst>
                        <a:ext uri="{BEBA8EAE-BF5A-486C-A8C5-ECC9F3942E4B}">
                          <a14:imgProps xmlns:a14="http://schemas.microsoft.com/office/drawing/2010/main">
                            <a14:imgLayer>
                              <a14:imgEffect>
                                <a14:sharpenSoften amount="25000"/>
                              </a14:imgEffect>
                            </a14:imgLayer>
                          </a14:imgProps>
                        </a:ext>
                        <a:ext uri="{28A0092B-C50C-407E-A947-70E740481C1C}">
                          <a14:useLocalDpi xmlns:a14="http://schemas.microsoft.com/office/drawing/2010/main" val="0"/>
                        </a:ext>
                      </a:extLst>
                    </a:blip>
                    <a:srcRect/>
                    <a:stretch>
                      <a:fillRect/>
                    </a:stretch>
                  </pic:blipFill>
                  <pic:spPr bwMode="auto">
                    <a:xfrm>
                      <a:off x="0" y="0"/>
                      <a:ext cx="903600" cy="1074600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3CED2672" w14:textId="77777777" w:rsidR="0067606D" w:rsidRDefault="00757DA4" w:rsidP="0067606D">
      <w:pPr>
        <w:pStyle w:val="Brdtext"/>
        <w:spacing w:before="480" w:line="240" w:lineRule="auto"/>
        <w:jc w:val="center"/>
        <w:rPr>
          <w:sz w:val="84"/>
          <w:szCs w:val="84"/>
        </w:rPr>
      </w:pPr>
      <w:sdt>
        <w:sdtPr>
          <w:rPr>
            <w:sz w:val="84"/>
            <w:szCs w:val="84"/>
          </w:rPr>
          <w:alias w:val="AvsnittsrubrikKopia"/>
          <w:tag w:val="AvsnittsrubrikKopia"/>
          <w:id w:val="-856265311"/>
          <w:lock w:val="sdtContentLocked"/>
          <w:dataBinding w:prefixMappings="xmlns:ns0='http://rkdhs/mallar/budget/BP Del 1/BP Del 1.xsd'" w:xpath="/ns0:dokumentvärden[1]/ns0:avsnitt[1]/ns0:avsnitt[6]/@avsnittsrubrik" w:storeItemID="{05362479-D7DD-42A6-9715-445895EE037E}"/>
          <w:text w:multiLine="1"/>
        </w:sdtPr>
        <w:sdtEndPr/>
        <w:sdtContent>
          <w:r w:rsidR="0067606D">
            <w:rPr>
              <w:sz w:val="84"/>
              <w:szCs w:val="84"/>
            </w:rPr>
            <w:t>De budgetpolitiska målen</w:t>
          </w:r>
        </w:sdtContent>
      </w:sdt>
    </w:p>
    <w:p w14:paraId="70E8AEDD" w14:textId="77777777" w:rsidR="0067606D" w:rsidRDefault="0067606D" w:rsidP="0067606D">
      <w:pPr>
        <w:pStyle w:val="Brdtext"/>
        <w:spacing w:before="480" w:line="240" w:lineRule="auto"/>
        <w:jc w:val="center"/>
        <w:rPr>
          <w:sz w:val="84"/>
          <w:szCs w:val="84"/>
        </w:rPr>
      </w:pPr>
    </w:p>
    <w:p w14:paraId="2989511E" w14:textId="77777777" w:rsidR="0067606D" w:rsidRDefault="0067606D" w:rsidP="0067606D">
      <w:pPr>
        <w:pStyle w:val="Brdtext"/>
      </w:pPr>
    </w:p>
    <w:p w14:paraId="13F9B70E" w14:textId="77777777" w:rsidR="0067606D" w:rsidRPr="00267A90" w:rsidRDefault="0067606D" w:rsidP="0067606D">
      <w:pPr>
        <w:pStyle w:val="Brdtext"/>
      </w:pPr>
    </w:p>
    <w:p w14:paraId="6DF04EAD" w14:textId="77777777" w:rsidR="0067606D" w:rsidRPr="00401986" w:rsidRDefault="0067606D" w:rsidP="0067606D">
      <w:pPr>
        <w:pStyle w:val="Brdtext"/>
        <w:spacing w:line="240" w:lineRule="atLeast"/>
        <w:rPr>
          <w:spacing w:val="0"/>
        </w:rPr>
      </w:pPr>
    </w:p>
    <w:p w14:paraId="370744B3" w14:textId="77777777" w:rsidR="0067606D" w:rsidRDefault="0067606D" w:rsidP="0067606D">
      <w:pPr>
        <w:pStyle w:val="Brdtextmedindrag"/>
        <w:sectPr w:rsidR="0067606D" w:rsidSect="0067606D">
          <w:headerReference w:type="even" r:id="rId189"/>
          <w:headerReference w:type="default" r:id="rId190"/>
          <w:footerReference w:type="even" r:id="rId191"/>
          <w:footerReference w:type="default" r:id="rId192"/>
          <w:headerReference w:type="first" r:id="rId193"/>
          <w:footerReference w:type="first" r:id="rId194"/>
          <w:type w:val="oddPage"/>
          <w:pgSz w:w="11906" w:h="16838" w:code="9"/>
          <w:pgMar w:top="1304" w:right="1871" w:bottom="1531" w:left="1021" w:header="567" w:footer="1077" w:gutter="0"/>
          <w:cols w:space="708"/>
          <w:titlePg/>
          <w:docGrid w:linePitch="360"/>
        </w:sectPr>
      </w:pPr>
    </w:p>
    <w:bookmarkStart w:id="116" w:name="_Toc19298853"/>
    <w:p w14:paraId="2CE358A0" w14:textId="77777777" w:rsidR="0067606D" w:rsidRDefault="00757DA4" w:rsidP="0067606D">
      <w:pPr>
        <w:pStyle w:val="Rubrik1"/>
      </w:pPr>
      <w:sdt>
        <w:sdtPr>
          <w:alias w:val="Avsnittsrubrik"/>
          <w:tag w:val="Avsnittsrubrik"/>
          <w:id w:val="-1454240549"/>
          <w:lock w:val="sdtLocked"/>
          <w:dataBinding w:prefixMappings="xmlns:ns0='http://rkdhs/mallar/budget/BP Del 1/BP Del 1.xsd'" w:xpath="/ns0:dokumentvärden[1]/ns0:avsnitt[1]/ns0:avsnitt[6]/@avsnittsrubrik" w:storeItemID="{05362479-D7DD-42A6-9715-445895EE037E}"/>
          <w:text w:multiLine="1"/>
        </w:sdtPr>
        <w:sdtEndPr/>
        <w:sdtContent>
          <w:r w:rsidR="0067606D">
            <w:t>De budgetpolitiska målen</w:t>
          </w:r>
        </w:sdtContent>
      </w:sdt>
      <w:bookmarkEnd w:id="116"/>
    </w:p>
    <w:p w14:paraId="28CBC48C" w14:textId="77777777" w:rsidR="0067606D" w:rsidRDefault="0067606D" w:rsidP="0067606D">
      <w:pPr>
        <w:pStyle w:val="Brdtext"/>
        <w:sectPr w:rsidR="0067606D" w:rsidSect="0067606D">
          <w:headerReference w:type="even" r:id="rId195"/>
          <w:headerReference w:type="default" r:id="rId196"/>
          <w:footerReference w:type="even" r:id="rId197"/>
          <w:footerReference w:type="default" r:id="rId198"/>
          <w:footerReference w:type="first" r:id="rId199"/>
          <w:type w:val="oddPage"/>
          <w:pgSz w:w="11906" w:h="16838" w:code="9"/>
          <w:pgMar w:top="1304" w:right="1871" w:bottom="1531" w:left="1021" w:header="567" w:footer="1077" w:gutter="0"/>
          <w:cols w:space="708"/>
          <w:docGrid w:linePitch="360"/>
        </w:sectPr>
      </w:pPr>
    </w:p>
    <w:p w14:paraId="383E193C" w14:textId="34B72337" w:rsidR="0067606D" w:rsidRDefault="0067606D" w:rsidP="0067606D">
      <w:pPr>
        <w:pStyle w:val="Brdtext"/>
      </w:pPr>
      <w:r w:rsidRPr="007E2015">
        <w:t>I detta avsnitt följer regeringen upp de budget</w:t>
      </w:r>
      <w:r>
        <w:softHyphen/>
      </w:r>
      <w:r w:rsidRPr="007E2015">
        <w:t>politiska målen</w:t>
      </w:r>
      <w:r>
        <w:t xml:space="preserve"> </w:t>
      </w:r>
      <w:r w:rsidRPr="00C15A5E">
        <w:t>och föreslår nivå</w:t>
      </w:r>
      <w:r>
        <w:t xml:space="preserve"> för </w:t>
      </w:r>
      <w:r w:rsidRPr="00C15A5E">
        <w:t>utgiftstaket 2022</w:t>
      </w:r>
      <w:r>
        <w:t xml:space="preserve">. Vidare föreslår regeringen nya nivåer för </w:t>
      </w:r>
      <w:r w:rsidRPr="00C15A5E">
        <w:t>utgiftstaket 2020</w:t>
      </w:r>
      <w:r>
        <w:t xml:space="preserve"> och </w:t>
      </w:r>
      <w:r w:rsidRPr="00C15A5E">
        <w:t>202</w:t>
      </w:r>
      <w:r>
        <w:t xml:space="preserve">1 till följd av </w:t>
      </w:r>
      <w:r w:rsidRPr="00C15A5E">
        <w:t>tekniska justeringar.</w:t>
      </w:r>
      <w:r>
        <w:t xml:space="preserve"> Avsnittet innehåller även en u</w:t>
      </w:r>
      <w:r w:rsidRPr="00F476B5">
        <w:t>ppfölj</w:t>
      </w:r>
      <w:r>
        <w:softHyphen/>
      </w:r>
      <w:r w:rsidRPr="00F476B5">
        <w:t>ning av målen i stabilitets- och tillväxtpakten</w:t>
      </w:r>
      <w:r>
        <w:t xml:space="preserve"> samt en kort beskrivning av f</w:t>
      </w:r>
      <w:r w:rsidRPr="00911BF8">
        <w:t>inanspolitikens långsik</w:t>
      </w:r>
      <w:r>
        <w:softHyphen/>
      </w:r>
      <w:r w:rsidRPr="00911BF8">
        <w:t>tiga hållbarhet</w:t>
      </w:r>
      <w:r>
        <w:t>.</w:t>
      </w:r>
    </w:p>
    <w:p w14:paraId="415AE0A6" w14:textId="14F33910" w:rsidR="0067606D" w:rsidRDefault="0067606D" w:rsidP="0067606D">
      <w:pPr>
        <w:pStyle w:val="Brdtextmedindrag"/>
      </w:pPr>
      <w:r w:rsidRPr="007E2015">
        <w:t xml:space="preserve">De </w:t>
      </w:r>
      <w:r>
        <w:t xml:space="preserve">budgetpolitiska </w:t>
      </w:r>
      <w:r w:rsidRPr="007E2015">
        <w:t>mål</w:t>
      </w:r>
      <w:r>
        <w:t>en</w:t>
      </w:r>
      <w:r w:rsidRPr="007E2015">
        <w:t xml:space="preserve"> skapar förutsätt</w:t>
      </w:r>
      <w:r>
        <w:softHyphen/>
      </w:r>
      <w:r w:rsidRPr="007E2015">
        <w:t xml:space="preserve">ningar för att uppnå </w:t>
      </w:r>
      <w:r>
        <w:t xml:space="preserve">andra </w:t>
      </w:r>
      <w:r w:rsidRPr="007E2015">
        <w:t xml:space="preserve">politiska mål på ett sätt som är </w:t>
      </w:r>
      <w:r>
        <w:t xml:space="preserve">offentligfinansiellt </w:t>
      </w:r>
      <w:r w:rsidRPr="007E2015">
        <w:t>hållbart på både kort och lång sikt. De budgetpolitiska målen består av ett mål för den offentliga sektorns finansiella sparande</w:t>
      </w:r>
      <w:r>
        <w:t xml:space="preserve"> (överskottsmålet)</w:t>
      </w:r>
      <w:r w:rsidRPr="007E2015">
        <w:t>, ett utgiftstak för staten, ett kommunalt balanskrav och ett skuld</w:t>
      </w:r>
      <w:r>
        <w:softHyphen/>
      </w:r>
      <w:r w:rsidRPr="007E2015">
        <w:t>ankare</w:t>
      </w:r>
      <w:r>
        <w:t>. Uppföljningen av de budgetpolitiska målen sker enligt de uppföljningsmetoder som anges i skrivelsen Ramverket för finanspolitiken (skr. 2017/18:207). Skuldankaret ska enligt ram-verket följas upp i de ekonomiska vårproposi</w:t>
      </w:r>
      <w:r>
        <w:softHyphen/>
        <w:t>tionerna och behandlas därmed inte i detta avsnitt.</w:t>
      </w:r>
    </w:p>
    <w:p w14:paraId="0986519F" w14:textId="10981F5A" w:rsidR="0067606D" w:rsidRDefault="0067606D" w:rsidP="0067606D">
      <w:pPr>
        <w:pStyle w:val="Rubrik4utannumrering"/>
      </w:pPr>
      <w:r>
        <w:t>Sammanfattning</w:t>
      </w:r>
    </w:p>
    <w:p w14:paraId="00F60626" w14:textId="77777777" w:rsidR="0067606D" w:rsidRDefault="0067606D" w:rsidP="0067606D">
      <w:pPr>
        <w:pStyle w:val="Brdtextmedindrag"/>
        <w:keepNext/>
        <w:keepLines/>
        <w:pBdr>
          <w:top w:val="single" w:sz="24" w:space="0" w:color="808080"/>
        </w:pBdr>
        <w:spacing w:before="20" w:line="140" w:lineRule="exact"/>
      </w:pPr>
    </w:p>
    <w:p w14:paraId="17357F3F" w14:textId="0EB465A4" w:rsidR="0067606D" w:rsidRDefault="0067606D" w:rsidP="0067606D">
      <w:pPr>
        <w:pStyle w:val="Strecklista"/>
        <w:rPr>
          <w:szCs w:val="22"/>
        </w:rPr>
      </w:pPr>
      <w:r w:rsidRPr="00AE56FC">
        <w:rPr>
          <w:szCs w:val="22"/>
        </w:rPr>
        <w:t>Det strukturella sparandet bedöms uppgå till nära noll procent av potentiell BNP 2019 och 0,2</w:t>
      </w:r>
      <w:r>
        <w:rPr>
          <w:szCs w:val="22"/>
        </w:rPr>
        <w:t> </w:t>
      </w:r>
      <w:r w:rsidRPr="00AE56FC">
        <w:rPr>
          <w:szCs w:val="22"/>
        </w:rPr>
        <w:t>procent 2020. Till följd av osäker</w:t>
      </w:r>
      <w:r>
        <w:rPr>
          <w:szCs w:val="22"/>
        </w:rPr>
        <w:softHyphen/>
      </w:r>
      <w:r w:rsidRPr="00AE56FC">
        <w:rPr>
          <w:szCs w:val="22"/>
        </w:rPr>
        <w:t xml:space="preserve">heten i bedömningen av det strukturella sparandet bedöms så små skillnader i förhållande till målet inte utgöra någon tydlig avvikelse. Regeringen bedömer </w:t>
      </w:r>
      <w:r>
        <w:rPr>
          <w:szCs w:val="22"/>
        </w:rPr>
        <w:t>därför</w:t>
      </w:r>
      <w:r w:rsidRPr="00AE56FC">
        <w:rPr>
          <w:szCs w:val="22"/>
        </w:rPr>
        <w:t xml:space="preserve"> att inriktningen på finanspolitiken är i linje med överskottsmålet.</w:t>
      </w:r>
    </w:p>
    <w:p w14:paraId="4A0EA2C1" w14:textId="71A7A82E" w:rsidR="0067606D" w:rsidRPr="00EE316C" w:rsidRDefault="0067606D" w:rsidP="0067606D">
      <w:pPr>
        <w:pStyle w:val="Strecklista"/>
        <w:rPr>
          <w:szCs w:val="22"/>
        </w:rPr>
      </w:pPr>
      <w:r>
        <w:rPr>
          <w:szCs w:val="22"/>
        </w:rPr>
        <w:br w:type="column"/>
      </w:r>
      <w:r w:rsidRPr="00385420">
        <w:rPr>
          <w:szCs w:val="22"/>
        </w:rPr>
        <w:t xml:space="preserve">Det bakåtblickande </w:t>
      </w:r>
      <w:r>
        <w:rPr>
          <w:szCs w:val="22"/>
        </w:rPr>
        <w:t xml:space="preserve">åttaåriga </w:t>
      </w:r>
      <w:r w:rsidRPr="00385420">
        <w:rPr>
          <w:szCs w:val="22"/>
        </w:rPr>
        <w:t>genomsnittet av det finansiella sparandet ligger under</w:t>
      </w:r>
      <w:r>
        <w:rPr>
          <w:szCs w:val="22"/>
        </w:rPr>
        <w:t xml:space="preserve"> </w:t>
      </w:r>
      <w:r w:rsidRPr="00A3042E">
        <w:rPr>
          <w:szCs w:val="22"/>
        </w:rPr>
        <w:t>överskotts</w:t>
      </w:r>
      <w:r w:rsidRPr="00850926">
        <w:rPr>
          <w:szCs w:val="22"/>
        </w:rPr>
        <w:t>målet</w:t>
      </w:r>
      <w:r>
        <w:rPr>
          <w:szCs w:val="22"/>
        </w:rPr>
        <w:t>s nivå</w:t>
      </w:r>
      <w:r w:rsidRPr="00385420">
        <w:rPr>
          <w:szCs w:val="22"/>
        </w:rPr>
        <w:t xml:space="preserve">. </w:t>
      </w:r>
      <w:r w:rsidRPr="00F46FE0">
        <w:rPr>
          <w:szCs w:val="22"/>
        </w:rPr>
        <w:t>Sparandet har dock gradvis stigit under perioden.</w:t>
      </w:r>
    </w:p>
    <w:p w14:paraId="288C655C" w14:textId="03A1AF0D" w:rsidR="0067606D" w:rsidRDefault="0067606D" w:rsidP="0067606D">
      <w:pPr>
        <w:pStyle w:val="Strecklista"/>
        <w:rPr>
          <w:szCs w:val="22"/>
        </w:rPr>
      </w:pPr>
      <w:r w:rsidRPr="00277726">
        <w:rPr>
          <w:szCs w:val="22"/>
        </w:rPr>
        <w:t>Regeringen föreslår att utgiftstakets nivå för 2022 ska uppgå till 1 502 milja</w:t>
      </w:r>
      <w:r w:rsidRPr="00B5637A">
        <w:rPr>
          <w:szCs w:val="22"/>
        </w:rPr>
        <w:t>rder kronor. Det är samma nivå som bedömdes i 2019 års ekonomiska vårproposition (prop.</w:t>
      </w:r>
      <w:r>
        <w:t xml:space="preserve"> </w:t>
      </w:r>
      <w:r w:rsidRPr="00B5637A">
        <w:rPr>
          <w:szCs w:val="22"/>
        </w:rPr>
        <w:t>201</w:t>
      </w:r>
      <w:r>
        <w:rPr>
          <w:szCs w:val="22"/>
        </w:rPr>
        <w:t>8</w:t>
      </w:r>
      <w:r w:rsidRPr="00B5637A">
        <w:rPr>
          <w:szCs w:val="22"/>
        </w:rPr>
        <w:t>/1</w:t>
      </w:r>
      <w:r>
        <w:rPr>
          <w:szCs w:val="22"/>
        </w:rPr>
        <w:t>9</w:t>
      </w:r>
      <w:r w:rsidRPr="00B5637A">
        <w:rPr>
          <w:szCs w:val="22"/>
        </w:rPr>
        <w:t xml:space="preserve">:100) efter att hänsyn tagits till tekniska justeringar. </w:t>
      </w:r>
    </w:p>
    <w:p w14:paraId="2E86A0B4" w14:textId="22FD722A" w:rsidR="0067606D" w:rsidRPr="00B5637A" w:rsidRDefault="0067606D" w:rsidP="0067606D">
      <w:pPr>
        <w:pStyle w:val="Strecklista"/>
        <w:rPr>
          <w:szCs w:val="22"/>
        </w:rPr>
      </w:pPr>
      <w:r w:rsidRPr="00B5637A">
        <w:rPr>
          <w:szCs w:val="22"/>
        </w:rPr>
        <w:t xml:space="preserve">De tidigare beslutade nivåerna för 2020 och 2021 föreslås </w:t>
      </w:r>
      <w:r>
        <w:rPr>
          <w:szCs w:val="22"/>
        </w:rPr>
        <w:t xml:space="preserve">revideras och </w:t>
      </w:r>
      <w:r w:rsidRPr="00B5637A">
        <w:rPr>
          <w:szCs w:val="22"/>
        </w:rPr>
        <w:t>fastställas till 1 392 miljarder kronor respektive 1 443 mil</w:t>
      </w:r>
      <w:r>
        <w:rPr>
          <w:szCs w:val="22"/>
        </w:rPr>
        <w:softHyphen/>
      </w:r>
      <w:r w:rsidRPr="00B5637A">
        <w:rPr>
          <w:szCs w:val="22"/>
        </w:rPr>
        <w:t>jarder kronor till följd av tekniska justeringar.</w:t>
      </w:r>
    </w:p>
    <w:p w14:paraId="7DCFE404" w14:textId="40201059" w:rsidR="0067606D" w:rsidRPr="00277726" w:rsidRDefault="0067606D" w:rsidP="0067606D">
      <w:pPr>
        <w:pStyle w:val="Strecklista"/>
        <w:rPr>
          <w:szCs w:val="22"/>
        </w:rPr>
      </w:pPr>
      <w:r w:rsidRPr="00277726">
        <w:rPr>
          <w:szCs w:val="22"/>
        </w:rPr>
        <w:t>Som helhet uppfyllde kommunsektorn balanskravet med god marginal 201</w:t>
      </w:r>
      <w:r w:rsidRPr="00B5637A">
        <w:rPr>
          <w:szCs w:val="22"/>
        </w:rPr>
        <w:t>8 och bedöms även klara balanskravet under hela prognosperioden 2019–2022. Sektorns resultat bedöms öka marginellt i slutet av</w:t>
      </w:r>
      <w:r w:rsidRPr="0088623C">
        <w:rPr>
          <w:szCs w:val="22"/>
        </w:rPr>
        <w:t xml:space="preserve"> </w:t>
      </w:r>
      <w:r w:rsidRPr="00B5637A">
        <w:rPr>
          <w:szCs w:val="22"/>
        </w:rPr>
        <w:t>perioden.</w:t>
      </w:r>
    </w:p>
    <w:p w14:paraId="5D07905E" w14:textId="6A83C104" w:rsidR="0067606D" w:rsidRDefault="0067606D" w:rsidP="0067606D">
      <w:pPr>
        <w:pStyle w:val="Strecklista"/>
        <w:rPr>
          <w:szCs w:val="22"/>
        </w:rPr>
      </w:pPr>
      <w:r w:rsidRPr="00664A38">
        <w:rPr>
          <w:szCs w:val="22"/>
        </w:rPr>
        <w:t>Marginalerna till stabilitets- och tillväxt</w:t>
      </w:r>
      <w:r w:rsidRPr="00664A38">
        <w:rPr>
          <w:szCs w:val="22"/>
        </w:rPr>
        <w:softHyphen/>
        <w:t>paktens gränsvärden för underskottet i de offentliga finanserna och för den offentliga skulden bedöms vara goda. Sverige förväntas även med bred marginal uppfylla sitt medel</w:t>
      </w:r>
      <w:r>
        <w:rPr>
          <w:szCs w:val="22"/>
        </w:rPr>
        <w:softHyphen/>
      </w:r>
      <w:r w:rsidRPr="00664A38">
        <w:rPr>
          <w:szCs w:val="22"/>
        </w:rPr>
        <w:t>fristiga budgetmål om minus 1 procent av potentiell BNP i strukturellt sparande 2019 och 2020.</w:t>
      </w:r>
    </w:p>
    <w:p w14:paraId="5B878C63" w14:textId="366F0B0C" w:rsidR="0067606D" w:rsidRPr="00664A38" w:rsidRDefault="0067606D" w:rsidP="0067606D">
      <w:pPr>
        <w:pStyle w:val="Strecklista"/>
      </w:pPr>
      <w:r w:rsidRPr="00664A38">
        <w:t>Finanspolitiken bedöms vara långsiktigt hållbar med viss marginal. Det innebär att det offentliga sparandet skulle kunna försvagas något utan att hållbarheten hotas.</w:t>
      </w:r>
    </w:p>
    <w:p w14:paraId="7A21AA85" w14:textId="77777777" w:rsidR="0067606D" w:rsidRDefault="0067606D" w:rsidP="0067606D">
      <w:pPr>
        <w:pStyle w:val="Brdtextmedindrag"/>
        <w:pBdr>
          <w:bottom w:val="single" w:sz="24" w:space="0" w:color="808080"/>
        </w:pBdr>
        <w:spacing w:after="60" w:line="180" w:lineRule="exact"/>
      </w:pPr>
    </w:p>
    <w:p w14:paraId="6D2369C5" w14:textId="3069935B" w:rsidR="0067606D" w:rsidRDefault="0067606D" w:rsidP="0067606D">
      <w:pPr>
        <w:pStyle w:val="Rubrik2"/>
      </w:pPr>
      <w:bookmarkStart w:id="117" w:name="_Toc19298854"/>
      <w:r w:rsidRPr="00C85F8E">
        <w:lastRenderedPageBreak/>
        <w:t>Uppföljning av målet för det finansiella sparandet</w:t>
      </w:r>
      <w:bookmarkEnd w:id="117"/>
    </w:p>
    <w:p w14:paraId="32E2F0F7" w14:textId="38F6FC2C" w:rsidR="0067606D" w:rsidRDefault="0067606D" w:rsidP="0067606D">
      <w:pPr>
        <w:pStyle w:val="Brdtext"/>
      </w:pPr>
      <w:r w:rsidRPr="00CB2C80">
        <w:t xml:space="preserve">Enligt </w:t>
      </w:r>
      <w:r>
        <w:t xml:space="preserve">målet </w:t>
      </w:r>
      <w:r w:rsidRPr="00CB2C80">
        <w:t xml:space="preserve">för det finansiella sparandet </w:t>
      </w:r>
      <w:r>
        <w:t>(</w:t>
      </w:r>
      <w:r w:rsidRPr="00CB2C80">
        <w:t>överskottsmålet</w:t>
      </w:r>
      <w:r>
        <w:t>)</w:t>
      </w:r>
      <w:r w:rsidRPr="00CB2C80" w:rsidDel="00364A15">
        <w:t xml:space="preserve"> </w:t>
      </w:r>
      <w:r w:rsidRPr="00CB2C80">
        <w:t xml:space="preserve">som gäller fr.o.m. 2019 ska sparandet i den offentliga sektorn motsvara en tredjedels procent av BNP i genomsnitt över en konjunkturcykel. </w:t>
      </w:r>
      <w:r>
        <w:t>För att bedöma om överskotts</w:t>
      </w:r>
      <w:r>
        <w:softHyphen/>
        <w:t>målet uppfylls i ett framåtblickande perspektiv används d</w:t>
      </w:r>
      <w:r w:rsidRPr="00CB2C80">
        <w:t xml:space="preserve">et strukturella sparandet </w:t>
      </w:r>
      <w:r>
        <w:t xml:space="preserve">för </w:t>
      </w:r>
      <w:r w:rsidRPr="00CB2C80">
        <w:t>inne</w:t>
      </w:r>
      <w:r>
        <w:softHyphen/>
      </w:r>
      <w:r w:rsidRPr="00CB2C80">
        <w:t>varande och nästkommande år</w:t>
      </w:r>
      <w:r>
        <w:t xml:space="preserve"> som indikator.</w:t>
      </w:r>
      <w:r w:rsidRPr="00CB2C80" w:rsidDel="001E6838">
        <w:t xml:space="preserve"> </w:t>
      </w:r>
      <w:r w:rsidRPr="00CB2C80">
        <w:t>För att i efterhand utvärdera om överskottsmålet uppnåtts och för att upptäcka systematiska avvikelser, används ett bakåtblickande åttaårigt genomsnitt av det faktiska finansiella sparandet.</w:t>
      </w:r>
    </w:p>
    <w:p w14:paraId="4742EF4C" w14:textId="77777777" w:rsidR="0067606D" w:rsidRDefault="0067606D" w:rsidP="0067606D">
      <w:pPr>
        <w:pStyle w:val="Brdtext"/>
      </w:pPr>
    </w:p>
    <w:p w14:paraId="6DE31FF5" w14:textId="7D953BB4" w:rsidR="0067606D" w:rsidRDefault="0067606D" w:rsidP="0067606D">
      <w:pPr>
        <w:pStyle w:val="TabellRubrik"/>
      </w:pPr>
      <w:bookmarkStart w:id="118" w:name="_Ref522091965"/>
      <w:bookmarkStart w:id="119" w:name="_Toc19298974"/>
      <w:r>
        <w:t xml:space="preserve">Tabell </w:t>
      </w:r>
      <w:fldSimple w:instr=" STYLEREF &quot;Rubrik 1&quot;\n \* MERGEFORMAT ">
        <w:r w:rsidR="00757DA4" w:rsidRPr="00757DA4">
          <w:rPr>
            <w:bCs/>
            <w:noProof/>
          </w:rPr>
          <w:t>5</w:t>
        </w:r>
      </w:fldSimple>
      <w:r>
        <w:t>.</w:t>
      </w:r>
      <w:fldSimple w:instr=" SEQ Tabell \* Arabic \s 1  \* MERGEFORMAT ">
        <w:r w:rsidR="00757DA4">
          <w:rPr>
            <w:noProof/>
          </w:rPr>
          <w:t>1</w:t>
        </w:r>
      </w:fldSimple>
      <w:bookmarkEnd w:id="118"/>
      <w:r>
        <w:rPr>
          <w:noProof/>
        </w:rPr>
        <w:tab/>
      </w:r>
      <w:r>
        <w:t xml:space="preserve">Finansiellt sparande i den offentliga sektorn samt indikatorer för avstämning mot målet för </w:t>
      </w:r>
      <w:r w:rsidRPr="00977435">
        <w:t>det finansiella sparandet</w:t>
      </w:r>
      <w:bookmarkEnd w:id="119"/>
    </w:p>
    <w:p w14:paraId="3D4DE2AE" w14:textId="0D3F7829" w:rsidR="0067606D" w:rsidRDefault="0067606D" w:rsidP="0067606D">
      <w:pPr>
        <w:pStyle w:val="TabellUnderrubrik"/>
      </w:pPr>
      <w:r>
        <w:t>Procent av BNP respektive procent av potentiell BNP. Utfall 2018, prognos 2019–2022</w:t>
      </w:r>
    </w:p>
    <w:tbl>
      <w:tblPr>
        <w:tblStyle w:val="RKEgentabell"/>
        <w:tblW w:w="4383" w:type="dxa"/>
        <w:tblInd w:w="0" w:type="dxa"/>
        <w:tblLayout w:type="fixed"/>
        <w:tblLook w:val="0460" w:firstRow="1" w:lastRow="1" w:firstColumn="0" w:lastColumn="0" w:noHBand="0" w:noVBand="1"/>
      </w:tblPr>
      <w:tblGrid>
        <w:gridCol w:w="1866"/>
        <w:gridCol w:w="503"/>
        <w:gridCol w:w="503"/>
        <w:gridCol w:w="504"/>
        <w:gridCol w:w="503"/>
        <w:gridCol w:w="504"/>
      </w:tblGrid>
      <w:tr w:rsidR="0067606D" w14:paraId="76330541" w14:textId="77777777" w:rsidTr="0067606D">
        <w:trPr>
          <w:cnfStyle w:val="100000000000" w:firstRow="1" w:lastRow="0" w:firstColumn="0" w:lastColumn="0" w:oddVBand="0" w:evenVBand="0" w:oddHBand="0" w:evenHBand="0" w:firstRowFirstColumn="0" w:firstRowLastColumn="0" w:lastRowFirstColumn="0" w:lastRowLastColumn="0"/>
        </w:trPr>
        <w:tc>
          <w:tcPr>
            <w:tcW w:w="1866" w:type="dxa"/>
            <w:tcMar>
              <w:left w:w="0" w:type="dxa"/>
              <w:right w:w="0" w:type="dxa"/>
            </w:tcMar>
          </w:tcPr>
          <w:p w14:paraId="6FFDFD9B" w14:textId="77777777" w:rsidR="0067606D" w:rsidRDefault="0067606D" w:rsidP="0067606D">
            <w:pPr>
              <w:pStyle w:val="TabellHuvud"/>
              <w:keepNext/>
              <w:keepLines/>
              <w:jc w:val="left"/>
            </w:pPr>
          </w:p>
        </w:tc>
        <w:tc>
          <w:tcPr>
            <w:tcW w:w="503" w:type="dxa"/>
          </w:tcPr>
          <w:p w14:paraId="7DF71FB0" w14:textId="35DE66CA" w:rsidR="0067606D" w:rsidRDefault="0067606D" w:rsidP="0067606D">
            <w:pPr>
              <w:pStyle w:val="TabellHuvud"/>
              <w:keepNext/>
              <w:keepLines/>
            </w:pPr>
            <w:r>
              <w:t>2018</w:t>
            </w:r>
          </w:p>
        </w:tc>
        <w:tc>
          <w:tcPr>
            <w:tcW w:w="503" w:type="dxa"/>
          </w:tcPr>
          <w:p w14:paraId="0C8790DC" w14:textId="0398A60E" w:rsidR="0067606D" w:rsidRDefault="0067606D" w:rsidP="0067606D">
            <w:pPr>
              <w:pStyle w:val="TabellHuvud"/>
              <w:keepNext/>
              <w:keepLines/>
            </w:pPr>
            <w:r>
              <w:t>2019</w:t>
            </w:r>
          </w:p>
        </w:tc>
        <w:tc>
          <w:tcPr>
            <w:tcW w:w="504" w:type="dxa"/>
          </w:tcPr>
          <w:p w14:paraId="47CD0D61" w14:textId="49AD4BA8" w:rsidR="0067606D" w:rsidRDefault="0067606D" w:rsidP="0067606D">
            <w:pPr>
              <w:pStyle w:val="TabellHuvud"/>
              <w:keepNext/>
              <w:keepLines/>
            </w:pPr>
            <w:r>
              <w:t>2020</w:t>
            </w:r>
          </w:p>
        </w:tc>
        <w:tc>
          <w:tcPr>
            <w:tcW w:w="503" w:type="dxa"/>
          </w:tcPr>
          <w:p w14:paraId="20872AB1" w14:textId="40B0C665" w:rsidR="0067606D" w:rsidRDefault="0067606D" w:rsidP="0067606D">
            <w:pPr>
              <w:pStyle w:val="TabellHuvud"/>
              <w:keepNext/>
              <w:keepLines/>
            </w:pPr>
            <w:r>
              <w:t>2021</w:t>
            </w:r>
          </w:p>
        </w:tc>
        <w:tc>
          <w:tcPr>
            <w:tcW w:w="504" w:type="dxa"/>
          </w:tcPr>
          <w:p w14:paraId="7C7D83B7" w14:textId="31388CFA" w:rsidR="0067606D" w:rsidRDefault="0067606D" w:rsidP="0067606D">
            <w:pPr>
              <w:pStyle w:val="TabellHuvud"/>
              <w:keepNext/>
              <w:keepLines/>
            </w:pPr>
            <w:r>
              <w:t>2022</w:t>
            </w:r>
          </w:p>
        </w:tc>
      </w:tr>
      <w:tr w:rsidR="0067606D" w14:paraId="1CE4665A" w14:textId="77777777" w:rsidTr="0067606D">
        <w:tc>
          <w:tcPr>
            <w:tcW w:w="1866" w:type="dxa"/>
            <w:tcMar>
              <w:left w:w="0" w:type="dxa"/>
              <w:right w:w="0" w:type="dxa"/>
            </w:tcMar>
            <w:vAlign w:val="bottom"/>
          </w:tcPr>
          <w:p w14:paraId="1E5D7F88" w14:textId="77777777" w:rsidR="0067606D" w:rsidRDefault="0067606D" w:rsidP="0067606D">
            <w:pPr>
              <w:pStyle w:val="TabellRader"/>
              <w:keepNext/>
              <w:keepLines/>
              <w:jc w:val="left"/>
            </w:pPr>
            <w:r>
              <w:t>Finansiellt sparande</w:t>
            </w:r>
          </w:p>
        </w:tc>
        <w:tc>
          <w:tcPr>
            <w:tcW w:w="503" w:type="dxa"/>
          </w:tcPr>
          <w:p w14:paraId="03F2540F" w14:textId="6167DDB9" w:rsidR="0067606D" w:rsidRPr="00CC48BD" w:rsidRDefault="0067606D" w:rsidP="0067606D">
            <w:pPr>
              <w:pStyle w:val="TabellRader"/>
              <w:keepNext/>
              <w:keepLines/>
              <w:rPr>
                <w:highlight w:val="yellow"/>
              </w:rPr>
            </w:pPr>
            <w:r w:rsidRPr="00DD7BD5">
              <w:t>0,9</w:t>
            </w:r>
          </w:p>
        </w:tc>
        <w:tc>
          <w:tcPr>
            <w:tcW w:w="503" w:type="dxa"/>
          </w:tcPr>
          <w:p w14:paraId="028F7A27" w14:textId="68B1E8DB" w:rsidR="0067606D" w:rsidRPr="00CC48BD" w:rsidRDefault="0067606D" w:rsidP="0067606D">
            <w:pPr>
              <w:pStyle w:val="TabellRader"/>
              <w:keepNext/>
              <w:keepLines/>
              <w:rPr>
                <w:highlight w:val="yellow"/>
              </w:rPr>
            </w:pPr>
            <w:r w:rsidRPr="00DD7BD5">
              <w:t>0,4</w:t>
            </w:r>
          </w:p>
        </w:tc>
        <w:tc>
          <w:tcPr>
            <w:tcW w:w="504" w:type="dxa"/>
          </w:tcPr>
          <w:p w14:paraId="554DCE35" w14:textId="0C3F13EC" w:rsidR="0067606D" w:rsidRPr="00CC48BD" w:rsidRDefault="0067606D" w:rsidP="0067606D">
            <w:pPr>
              <w:pStyle w:val="TabellRader"/>
              <w:keepNext/>
              <w:keepLines/>
              <w:rPr>
                <w:highlight w:val="yellow"/>
              </w:rPr>
            </w:pPr>
            <w:r w:rsidRPr="00DD7BD5">
              <w:t>0,3</w:t>
            </w:r>
          </w:p>
        </w:tc>
        <w:tc>
          <w:tcPr>
            <w:tcW w:w="503" w:type="dxa"/>
          </w:tcPr>
          <w:p w14:paraId="24ECAF42" w14:textId="6AEBE999" w:rsidR="0067606D" w:rsidRPr="00CC48BD" w:rsidRDefault="0067606D" w:rsidP="0067606D">
            <w:pPr>
              <w:pStyle w:val="TabellRader"/>
              <w:keepNext/>
              <w:keepLines/>
              <w:rPr>
                <w:highlight w:val="yellow"/>
              </w:rPr>
            </w:pPr>
            <w:r w:rsidRPr="00DD7BD5">
              <w:t>0,4</w:t>
            </w:r>
          </w:p>
        </w:tc>
        <w:tc>
          <w:tcPr>
            <w:tcW w:w="504" w:type="dxa"/>
          </w:tcPr>
          <w:p w14:paraId="270C45F4" w14:textId="776D7A81" w:rsidR="0067606D" w:rsidRPr="00CC48BD" w:rsidRDefault="0067606D" w:rsidP="0067606D">
            <w:pPr>
              <w:pStyle w:val="TabellRader"/>
              <w:keepNext/>
              <w:keepLines/>
              <w:rPr>
                <w:highlight w:val="yellow"/>
              </w:rPr>
            </w:pPr>
            <w:r w:rsidRPr="00DD7BD5">
              <w:t>1,2</w:t>
            </w:r>
          </w:p>
        </w:tc>
      </w:tr>
      <w:tr w:rsidR="0067606D" w:rsidRPr="00F93300" w14:paraId="74A0B633" w14:textId="77777777" w:rsidTr="0067606D">
        <w:tc>
          <w:tcPr>
            <w:tcW w:w="1866" w:type="dxa"/>
            <w:tcBorders>
              <w:bottom w:val="single" w:sz="4" w:space="0" w:color="auto"/>
            </w:tcBorders>
            <w:tcMar>
              <w:left w:w="0" w:type="dxa"/>
              <w:right w:w="0" w:type="dxa"/>
            </w:tcMar>
            <w:vAlign w:val="bottom"/>
          </w:tcPr>
          <w:p w14:paraId="013753D4" w14:textId="149A9558" w:rsidR="0067606D" w:rsidRPr="005F4DAF" w:rsidRDefault="0067606D" w:rsidP="0067606D">
            <w:pPr>
              <w:pStyle w:val="TabellRader"/>
              <w:keepNext/>
              <w:keepLines/>
              <w:jc w:val="left"/>
            </w:pPr>
            <w:r w:rsidRPr="005F4DAF">
              <w:t>Bakåtblickande åttaårssnitt</w:t>
            </w:r>
          </w:p>
        </w:tc>
        <w:tc>
          <w:tcPr>
            <w:tcW w:w="503" w:type="dxa"/>
            <w:tcBorders>
              <w:bottom w:val="single" w:sz="4" w:space="0" w:color="auto"/>
            </w:tcBorders>
          </w:tcPr>
          <w:p w14:paraId="4297AA48" w14:textId="7C17E206" w:rsidR="0067606D" w:rsidRPr="005F4DAF" w:rsidRDefault="0067606D" w:rsidP="0067606D">
            <w:pPr>
              <w:pStyle w:val="TabellRader"/>
              <w:keepNext/>
              <w:keepLines/>
            </w:pPr>
            <w:r w:rsidRPr="005F4DAF">
              <w:t>-0,1</w:t>
            </w:r>
          </w:p>
        </w:tc>
        <w:tc>
          <w:tcPr>
            <w:tcW w:w="503" w:type="dxa"/>
            <w:tcBorders>
              <w:bottom w:val="single" w:sz="4" w:space="0" w:color="auto"/>
            </w:tcBorders>
          </w:tcPr>
          <w:p w14:paraId="4F6C63D3" w14:textId="77777777" w:rsidR="0067606D" w:rsidRPr="005F4DAF" w:rsidRDefault="0067606D" w:rsidP="0067606D">
            <w:pPr>
              <w:pStyle w:val="TabellRader"/>
              <w:keepNext/>
              <w:keepLines/>
            </w:pPr>
          </w:p>
        </w:tc>
        <w:tc>
          <w:tcPr>
            <w:tcW w:w="504" w:type="dxa"/>
            <w:tcBorders>
              <w:bottom w:val="single" w:sz="4" w:space="0" w:color="auto"/>
            </w:tcBorders>
          </w:tcPr>
          <w:p w14:paraId="0C3E6887" w14:textId="77777777" w:rsidR="0067606D" w:rsidRPr="00CC48BD" w:rsidRDefault="0067606D" w:rsidP="0067606D">
            <w:pPr>
              <w:pStyle w:val="TabellRader"/>
              <w:keepNext/>
              <w:keepLines/>
              <w:rPr>
                <w:i/>
                <w:highlight w:val="yellow"/>
              </w:rPr>
            </w:pPr>
          </w:p>
        </w:tc>
        <w:tc>
          <w:tcPr>
            <w:tcW w:w="503" w:type="dxa"/>
            <w:tcBorders>
              <w:bottom w:val="single" w:sz="4" w:space="0" w:color="auto"/>
            </w:tcBorders>
          </w:tcPr>
          <w:p w14:paraId="513CB279" w14:textId="77777777" w:rsidR="0067606D" w:rsidRPr="00CC48BD" w:rsidRDefault="0067606D" w:rsidP="0067606D">
            <w:pPr>
              <w:pStyle w:val="TabellRader"/>
              <w:keepNext/>
              <w:keepLines/>
              <w:rPr>
                <w:i/>
                <w:highlight w:val="yellow"/>
              </w:rPr>
            </w:pPr>
          </w:p>
        </w:tc>
        <w:tc>
          <w:tcPr>
            <w:tcW w:w="504" w:type="dxa"/>
            <w:tcBorders>
              <w:bottom w:val="single" w:sz="4" w:space="0" w:color="auto"/>
            </w:tcBorders>
          </w:tcPr>
          <w:p w14:paraId="2097A4F9" w14:textId="77777777" w:rsidR="0067606D" w:rsidRPr="00CC48BD" w:rsidRDefault="0067606D" w:rsidP="0067606D">
            <w:pPr>
              <w:pStyle w:val="TabellRader"/>
              <w:keepNext/>
              <w:keepLines/>
              <w:rPr>
                <w:i/>
                <w:highlight w:val="yellow"/>
              </w:rPr>
            </w:pPr>
          </w:p>
        </w:tc>
      </w:tr>
      <w:tr w:rsidR="0067606D" w:rsidRPr="00F93300" w14:paraId="3E08CFC2" w14:textId="77777777" w:rsidTr="0067606D">
        <w:trPr>
          <w:cnfStyle w:val="010000000000" w:firstRow="0" w:lastRow="1" w:firstColumn="0" w:lastColumn="0" w:oddVBand="0" w:evenVBand="0" w:oddHBand="0" w:evenHBand="0" w:firstRowFirstColumn="0" w:firstRowLastColumn="0" w:lastRowFirstColumn="0" w:lastRowLastColumn="0"/>
        </w:trPr>
        <w:tc>
          <w:tcPr>
            <w:tcW w:w="1866" w:type="dxa"/>
            <w:tcBorders>
              <w:top w:val="single" w:sz="4" w:space="0" w:color="auto"/>
            </w:tcBorders>
            <w:tcMar>
              <w:left w:w="0" w:type="dxa"/>
              <w:right w:w="0" w:type="dxa"/>
            </w:tcMar>
            <w:vAlign w:val="bottom"/>
          </w:tcPr>
          <w:p w14:paraId="547AC93F" w14:textId="77777777" w:rsidR="0067606D" w:rsidRPr="00F93300" w:rsidRDefault="0067606D" w:rsidP="0067606D">
            <w:pPr>
              <w:pStyle w:val="TabellRader"/>
              <w:keepNext/>
              <w:keepLines/>
              <w:jc w:val="left"/>
              <w:rPr>
                <w:b w:val="0"/>
              </w:rPr>
            </w:pPr>
            <w:r w:rsidRPr="00F93300">
              <w:rPr>
                <w:b w:val="0"/>
              </w:rPr>
              <w:t>Strukturellt sparande</w:t>
            </w:r>
            <w:r w:rsidRPr="00F93300">
              <w:rPr>
                <w:b w:val="0"/>
                <w:vertAlign w:val="superscript"/>
              </w:rPr>
              <w:t>1</w:t>
            </w:r>
          </w:p>
        </w:tc>
        <w:tc>
          <w:tcPr>
            <w:tcW w:w="503" w:type="dxa"/>
            <w:tcBorders>
              <w:top w:val="single" w:sz="4" w:space="0" w:color="auto"/>
            </w:tcBorders>
          </w:tcPr>
          <w:p w14:paraId="05876682" w14:textId="6014A517" w:rsidR="0067606D" w:rsidRPr="002516DD" w:rsidRDefault="0067606D" w:rsidP="0067606D">
            <w:pPr>
              <w:pStyle w:val="TabellRader"/>
              <w:keepNext/>
              <w:keepLines/>
              <w:rPr>
                <w:b w:val="0"/>
              </w:rPr>
            </w:pPr>
            <w:r w:rsidRPr="002516DD">
              <w:rPr>
                <w:b w:val="0"/>
              </w:rPr>
              <w:t>0,0</w:t>
            </w:r>
          </w:p>
        </w:tc>
        <w:tc>
          <w:tcPr>
            <w:tcW w:w="503" w:type="dxa"/>
            <w:tcBorders>
              <w:top w:val="single" w:sz="4" w:space="0" w:color="auto"/>
            </w:tcBorders>
          </w:tcPr>
          <w:p w14:paraId="36743CEE" w14:textId="130E4BBC" w:rsidR="0067606D" w:rsidRPr="002516DD" w:rsidRDefault="0067606D" w:rsidP="0067606D">
            <w:pPr>
              <w:pStyle w:val="TabellRader"/>
              <w:keepNext/>
              <w:keepLines/>
              <w:rPr>
                <w:b w:val="0"/>
              </w:rPr>
            </w:pPr>
            <w:r w:rsidRPr="002516DD">
              <w:rPr>
                <w:b w:val="0"/>
              </w:rPr>
              <w:t>0,0</w:t>
            </w:r>
          </w:p>
        </w:tc>
        <w:tc>
          <w:tcPr>
            <w:tcW w:w="504" w:type="dxa"/>
            <w:tcBorders>
              <w:top w:val="single" w:sz="4" w:space="0" w:color="auto"/>
            </w:tcBorders>
          </w:tcPr>
          <w:p w14:paraId="245236AD" w14:textId="267C1FC0" w:rsidR="0067606D" w:rsidRPr="002516DD" w:rsidRDefault="0067606D" w:rsidP="0067606D">
            <w:pPr>
              <w:pStyle w:val="TabellRader"/>
              <w:keepNext/>
              <w:keepLines/>
              <w:rPr>
                <w:b w:val="0"/>
              </w:rPr>
            </w:pPr>
            <w:r w:rsidRPr="002516DD">
              <w:rPr>
                <w:b w:val="0"/>
              </w:rPr>
              <w:t>0,2</w:t>
            </w:r>
          </w:p>
        </w:tc>
        <w:tc>
          <w:tcPr>
            <w:tcW w:w="503" w:type="dxa"/>
            <w:tcBorders>
              <w:top w:val="single" w:sz="4" w:space="0" w:color="auto"/>
            </w:tcBorders>
          </w:tcPr>
          <w:p w14:paraId="010857E1" w14:textId="02DAC1ED" w:rsidR="0067606D" w:rsidRPr="002516DD" w:rsidRDefault="0067606D" w:rsidP="0067606D">
            <w:pPr>
              <w:pStyle w:val="TabellRader"/>
              <w:keepNext/>
              <w:keepLines/>
              <w:rPr>
                <w:b w:val="0"/>
              </w:rPr>
            </w:pPr>
            <w:r w:rsidRPr="002516DD">
              <w:rPr>
                <w:b w:val="0"/>
              </w:rPr>
              <w:t>0,5</w:t>
            </w:r>
          </w:p>
        </w:tc>
        <w:tc>
          <w:tcPr>
            <w:tcW w:w="504" w:type="dxa"/>
            <w:tcBorders>
              <w:top w:val="single" w:sz="4" w:space="0" w:color="auto"/>
            </w:tcBorders>
          </w:tcPr>
          <w:p w14:paraId="381FFBBA" w14:textId="1D4E44EA" w:rsidR="0067606D" w:rsidRPr="002516DD" w:rsidRDefault="0067606D" w:rsidP="0067606D">
            <w:pPr>
              <w:pStyle w:val="TabellRader"/>
              <w:keepNext/>
              <w:keepLines/>
              <w:rPr>
                <w:b w:val="0"/>
              </w:rPr>
            </w:pPr>
            <w:r w:rsidRPr="002516DD">
              <w:rPr>
                <w:b w:val="0"/>
              </w:rPr>
              <w:t>1,3</w:t>
            </w:r>
          </w:p>
        </w:tc>
      </w:tr>
    </w:tbl>
    <w:p w14:paraId="73172BD3" w14:textId="77777777" w:rsidR="0067606D" w:rsidRDefault="0067606D" w:rsidP="0067606D">
      <w:pPr>
        <w:pStyle w:val="TabellFotnot"/>
      </w:pPr>
      <w:r w:rsidRPr="00F93300">
        <w:rPr>
          <w:vertAlign w:val="superscript"/>
        </w:rPr>
        <w:t>1</w:t>
      </w:r>
      <w:r>
        <w:t xml:space="preserve"> Andel av potentiell BNP.</w:t>
      </w:r>
    </w:p>
    <w:p w14:paraId="5AF94280" w14:textId="77777777" w:rsidR="0067606D" w:rsidRPr="007A7CEC" w:rsidRDefault="0067606D" w:rsidP="0067606D">
      <w:pPr>
        <w:pStyle w:val="TabellFotnot"/>
      </w:pPr>
      <w:r>
        <w:t>Källor: Statistiska centralbyrån och egna beräkningar.</w:t>
      </w:r>
    </w:p>
    <w:p w14:paraId="2779044A" w14:textId="0328E53A" w:rsidR="0067606D" w:rsidRPr="00AD1D7E" w:rsidRDefault="0067606D" w:rsidP="0067606D">
      <w:pPr>
        <w:pStyle w:val="Rubrik5utannumrering"/>
      </w:pPr>
      <w:r w:rsidRPr="00AD1D7E">
        <w:t>Strukturellt sparande</w:t>
      </w:r>
    </w:p>
    <w:p w14:paraId="68A651EA" w14:textId="5D937068" w:rsidR="0067606D" w:rsidRDefault="0067606D" w:rsidP="0067606D">
      <w:pPr>
        <w:pStyle w:val="Brdtext"/>
      </w:pPr>
      <w:r w:rsidRPr="00CB2C80">
        <w:t xml:space="preserve">Det strukturella sparandet är en beräkning av det finansiella sparandet i den offentliga sektorn utifrån antagandet att sektorns inkomster och utgifter inte påverkas av konjunkturläget eller av engångseffekter </w:t>
      </w:r>
      <w:r>
        <w:t>(s</w:t>
      </w:r>
      <w:r w:rsidRPr="00DC56AB">
        <w:t>e Finansdepartementets rapport Metod för beräkning av strukturellt sparande i offentlig sektor april 2019 på www.regeringen.se</w:t>
      </w:r>
      <w:r>
        <w:t>)</w:t>
      </w:r>
      <w:r w:rsidRPr="00DC56AB">
        <w:t>.</w:t>
      </w:r>
    </w:p>
    <w:p w14:paraId="4FA15F57" w14:textId="3134F8C0" w:rsidR="0067606D" w:rsidRPr="00CB2C80" w:rsidRDefault="0067606D" w:rsidP="0067606D">
      <w:pPr>
        <w:pStyle w:val="Brdtextmedindrag"/>
      </w:pPr>
      <w:r w:rsidRPr="00CB2C80">
        <w:t>Det strukturella sparandet är inte en del av den officiella statistiken utan kan beräknas på flera sätt. Det gör att nivån på det strukturella sparan</w:t>
      </w:r>
      <w:r w:rsidRPr="00CB2C80">
        <w:softHyphen/>
        <w:t xml:space="preserve">det kan skilja sig åt mellan olika bedömare, t.ex. </w:t>
      </w:r>
      <w:r w:rsidRPr="00B5637A">
        <w:t>på grund av olika bedömningar av potentiell BNP (se avsnitt 8.7</w:t>
      </w:r>
      <w:r w:rsidRPr="00CB2C80">
        <w:t xml:space="preserve"> för jämförelser mellan olika institutioners bedömningar av det strukturella sparandet).</w:t>
      </w:r>
    </w:p>
    <w:p w14:paraId="7CD36491" w14:textId="788974D8" w:rsidR="0067606D" w:rsidRPr="00CB2C80" w:rsidRDefault="0067606D" w:rsidP="0067606D">
      <w:pPr>
        <w:pStyle w:val="Brdtextmedindrag"/>
      </w:pPr>
      <w:r w:rsidRPr="00CB2C80">
        <w:t>En avvikelse från överskottsmålet anses föreligga om det strukturella sparandet tydligt avviker från målnivån det innevarande eller det närmast följande budgetåret. Att sparandet avviker från målet kan dock ha flera skäl och ska inte likställas med att politiken är felaktigt utformad eller oförenlig med det finanspolitiska ramverket.</w:t>
      </w:r>
    </w:p>
    <w:p w14:paraId="13A9A79D" w14:textId="25E118C4" w:rsidR="0067606D" w:rsidRDefault="0067606D" w:rsidP="0067606D">
      <w:pPr>
        <w:pStyle w:val="Brdtextmedindrag"/>
      </w:pPr>
      <w:r w:rsidRPr="00CB2C80">
        <w:t xml:space="preserve">I </w:t>
      </w:r>
      <w:r w:rsidRPr="00CB2C80">
        <w:fldChar w:fldCharType="begin"/>
      </w:r>
      <w:r w:rsidRPr="00CB2C80">
        <w:instrText xml:space="preserve"> REF  _Ref522091965 \* Lower \h  \* MERGEFORMAT </w:instrText>
      </w:r>
      <w:r w:rsidRPr="00CB2C80">
        <w:fldChar w:fldCharType="separate"/>
      </w:r>
      <w:r w:rsidR="00757DA4">
        <w:t xml:space="preserve">tabell </w:t>
      </w:r>
      <w:r w:rsidR="00757DA4" w:rsidRPr="00757DA4">
        <w:t>5</w:t>
      </w:r>
      <w:r w:rsidR="00757DA4">
        <w:t>.1</w:t>
      </w:r>
      <w:r w:rsidRPr="00CB2C80">
        <w:fldChar w:fldCharType="end"/>
      </w:r>
      <w:r w:rsidRPr="00CB2C80">
        <w:t xml:space="preserve"> redovisas utfall och prognos för det finansiella sparandet, bakåtblickande åttaårssnitt för det finansiella sparandet samt det strukturella sparandet.</w:t>
      </w:r>
    </w:p>
    <w:p w14:paraId="4DB4AFE4" w14:textId="67A36451" w:rsidR="0067606D" w:rsidRPr="00AE56FC" w:rsidRDefault="0067606D" w:rsidP="0067606D">
      <w:pPr>
        <w:pStyle w:val="Brdtextmedindrag"/>
      </w:pPr>
      <w:r w:rsidRPr="00AE56FC">
        <w:t>Det strukturella sparandet bedöms uppgå till nära noll procent av potentiell BNP 2019 och 0,2</w:t>
      </w:r>
      <w:r>
        <w:t> p</w:t>
      </w:r>
      <w:r w:rsidRPr="00AE56FC">
        <w:t xml:space="preserve">rocent 2020. Till följd av osäkerheten i bedömningen av det strukturella sparandet bedöms så små skillnader i förhållande till målet inte utgöra någon tydlig avvikelse. Regeringen bedömer </w:t>
      </w:r>
      <w:r>
        <w:t>därför</w:t>
      </w:r>
      <w:r w:rsidRPr="00AE56FC">
        <w:t xml:space="preserve"> att inriktningen på finans</w:t>
      </w:r>
      <w:r>
        <w:t>-</w:t>
      </w:r>
      <w:r w:rsidRPr="00AE56FC">
        <w:t>politiken är i linje med överskottsmålet.</w:t>
      </w:r>
    </w:p>
    <w:p w14:paraId="4E9FCF30" w14:textId="59E8A953" w:rsidR="0067606D" w:rsidRDefault="0067606D" w:rsidP="0067606D">
      <w:pPr>
        <w:pStyle w:val="Rubrik5utannumrering"/>
      </w:pPr>
      <w:r>
        <w:t>Åttaårigt bakåtblickande genomsnitt</w:t>
      </w:r>
    </w:p>
    <w:p w14:paraId="63DC56A0" w14:textId="56E1909C" w:rsidR="0067606D" w:rsidRDefault="0067606D" w:rsidP="0067606D">
      <w:pPr>
        <w:pStyle w:val="Brdtext"/>
      </w:pPr>
      <w:r w:rsidRPr="00EF1A42">
        <w:t xml:space="preserve">Det genomsnittliga finansiella sparandet </w:t>
      </w:r>
      <w:r>
        <w:t xml:space="preserve">för </w:t>
      </w:r>
      <w:r w:rsidRPr="00EF1A42">
        <w:t xml:space="preserve">2011–2018 uppgick till </w:t>
      </w:r>
      <w:r>
        <w:t>-0,1</w:t>
      </w:r>
      <w:r w:rsidRPr="00EF1A42">
        <w:t> procent av BNP</w:t>
      </w:r>
      <w:r>
        <w:t>,</w:t>
      </w:r>
      <w:r w:rsidRPr="00E55B05">
        <w:rPr>
          <w:szCs w:val="22"/>
        </w:rPr>
        <w:t xml:space="preserve"> </w:t>
      </w:r>
      <w:r>
        <w:rPr>
          <w:szCs w:val="22"/>
        </w:rPr>
        <w:t xml:space="preserve">vilket är </w:t>
      </w:r>
      <w:r w:rsidRPr="00385420">
        <w:rPr>
          <w:szCs w:val="22"/>
        </w:rPr>
        <w:t>under målnivån</w:t>
      </w:r>
      <w:r>
        <w:rPr>
          <w:szCs w:val="22"/>
        </w:rPr>
        <w:t xml:space="preserve"> </w:t>
      </w:r>
      <w:r w:rsidRPr="00EF1A42">
        <w:t xml:space="preserve">(se </w:t>
      </w:r>
      <w:r w:rsidRPr="00EF1A42">
        <w:fldChar w:fldCharType="begin"/>
      </w:r>
      <w:r w:rsidRPr="00EF1A42">
        <w:instrText xml:space="preserve"> REF  _Ref522091965 \* Lower \h  \* MERGEFORMAT </w:instrText>
      </w:r>
      <w:r w:rsidRPr="00EF1A42">
        <w:fldChar w:fldCharType="separate"/>
      </w:r>
      <w:r w:rsidR="00757DA4">
        <w:t xml:space="preserve">tabell </w:t>
      </w:r>
      <w:r w:rsidR="00757DA4" w:rsidRPr="00757DA4">
        <w:t>5</w:t>
      </w:r>
      <w:r w:rsidR="00757DA4">
        <w:t>.1</w:t>
      </w:r>
      <w:r w:rsidRPr="00EF1A42">
        <w:fldChar w:fldCharType="end"/>
      </w:r>
      <w:r w:rsidRPr="00EF1A42">
        <w:t>)</w:t>
      </w:r>
      <w:r w:rsidRPr="00385420">
        <w:rPr>
          <w:szCs w:val="22"/>
        </w:rPr>
        <w:t xml:space="preserve">. </w:t>
      </w:r>
      <w:r w:rsidRPr="00504871">
        <w:t>Sparandet har dock gradvis stigit under perioden.</w:t>
      </w:r>
    </w:p>
    <w:p w14:paraId="0DE32B48" w14:textId="0EBD9ADF" w:rsidR="0067606D" w:rsidRDefault="0067606D" w:rsidP="0067606D">
      <w:pPr>
        <w:pStyle w:val="Brdtextmedindrag"/>
      </w:pPr>
      <w:r w:rsidRPr="002D03D4">
        <w:t>Det bakåtblickande genomsnittet ska dock inte styra finanspolitiken på kort sikt utan det är en tydlig åtskillnad mellan den framåtblickande uppföljningen i syfte att bedöma budget</w:t>
      </w:r>
      <w:r>
        <w:t>-</w:t>
      </w:r>
      <w:r w:rsidRPr="002D03D4">
        <w:t>utrymmets storlek, och en tillbakablickande utvärdering av uppfyllelsen av överskottsmålet.</w:t>
      </w:r>
    </w:p>
    <w:p w14:paraId="2F413E5A" w14:textId="6C7AF3B1" w:rsidR="0067606D" w:rsidRDefault="0067606D" w:rsidP="0067606D">
      <w:pPr>
        <w:pStyle w:val="Rubrik2"/>
      </w:pPr>
      <w:bookmarkStart w:id="120" w:name="_Toc19298855"/>
      <w:r w:rsidRPr="00C85F8E">
        <w:t>U</w:t>
      </w:r>
      <w:r>
        <w:t>tgiftstaket – u</w:t>
      </w:r>
      <w:r w:rsidRPr="00C85F8E">
        <w:t>ppföljning</w:t>
      </w:r>
      <w:r>
        <w:t>, tekniska justeringar</w:t>
      </w:r>
      <w:r w:rsidRPr="00C85F8E">
        <w:t xml:space="preserve"> </w:t>
      </w:r>
      <w:r>
        <w:t>och förslag</w:t>
      </w:r>
      <w:bookmarkEnd w:id="120"/>
    </w:p>
    <w:p w14:paraId="74966675" w14:textId="7F2755E5" w:rsidR="0067606D" w:rsidRDefault="0067606D" w:rsidP="0067606D">
      <w:pPr>
        <w:pStyle w:val="Brdtext"/>
      </w:pPr>
      <w:r w:rsidRPr="000B4E38">
        <w:t>Enligt 2</w:t>
      </w:r>
      <w:r>
        <w:t> </w:t>
      </w:r>
      <w:r w:rsidRPr="000B4E38">
        <w:t>kap. 2</w:t>
      </w:r>
      <w:r>
        <w:t> </w:t>
      </w:r>
      <w:r w:rsidRPr="000B4E38">
        <w:t xml:space="preserve">§ budgetlagen (2011:203) ska regeringen i budgetpropositionen föreslå en nivå på utgiftstaket för det tredje tillkommande året. </w:t>
      </w:r>
      <w:r>
        <w:t>Utgiftstaket omfattar samtliga utgiftsområden på statens budget exklusive utgiftsområde 26 Stats</w:t>
      </w:r>
      <w:r>
        <w:softHyphen/>
        <w:t>skuldsräntor m.m., samt utgifterna för ålders</w:t>
      </w:r>
      <w:r>
        <w:softHyphen/>
        <w:t>pensionssystemet vid sidan av statens budget.</w:t>
      </w:r>
    </w:p>
    <w:p w14:paraId="4D8A6C21" w14:textId="77777777" w:rsidR="0067606D" w:rsidRDefault="0067606D" w:rsidP="0067606D">
      <w:pPr>
        <w:pStyle w:val="Brdtextmedindrag"/>
      </w:pPr>
      <w:r w:rsidRPr="000B4E38">
        <w:t>I följande avsnitt presenteras regeringens förslag till nivå på utgiftstaket 202</w:t>
      </w:r>
      <w:r>
        <w:t>2</w:t>
      </w:r>
      <w:r w:rsidRPr="000B4E38">
        <w:t xml:space="preserve">. Avsnittet inleds med en uppföljning av de beslutade nivåerna </w:t>
      </w:r>
      <w:r>
        <w:t xml:space="preserve">för </w:t>
      </w:r>
      <w:r w:rsidRPr="000B4E38">
        <w:t>utgiftstaket 201</w:t>
      </w:r>
      <w:r>
        <w:t>9–</w:t>
      </w:r>
      <w:r w:rsidRPr="000B4E38">
        <w:t>202</w:t>
      </w:r>
      <w:r>
        <w:t>1 och förslag till tekniska justeringar av utgiftstakets nivåer.</w:t>
      </w:r>
    </w:p>
    <w:p w14:paraId="5F2F4CB8" w14:textId="3941B52F" w:rsidR="0067606D" w:rsidRDefault="0067606D" w:rsidP="0067606D">
      <w:pPr>
        <w:pStyle w:val="Brdtextmedindrag"/>
        <w:sectPr w:rsidR="0067606D" w:rsidSect="00724AC2">
          <w:headerReference w:type="even" r:id="rId200"/>
          <w:headerReference w:type="default" r:id="rId201"/>
          <w:footerReference w:type="even" r:id="rId202"/>
          <w:footerReference w:type="default" r:id="rId203"/>
          <w:footerReference w:type="first" r:id="rId204"/>
          <w:type w:val="continuous"/>
          <w:pgSz w:w="11906" w:h="16838" w:code="9"/>
          <w:pgMar w:top="1304" w:right="1871" w:bottom="1531" w:left="1021" w:header="567" w:footer="1077" w:gutter="0"/>
          <w:cols w:num="2" w:space="340"/>
          <w:docGrid w:linePitch="360"/>
        </w:sectPr>
      </w:pPr>
    </w:p>
    <w:p w14:paraId="59833635" w14:textId="6FC0F1F0" w:rsidR="0067606D" w:rsidRDefault="0067606D" w:rsidP="0067606D">
      <w:pPr>
        <w:pStyle w:val="TabellRubrik"/>
      </w:pPr>
      <w:bookmarkStart w:id="121" w:name="_Ref3460151"/>
      <w:bookmarkStart w:id="122" w:name="_Ref16260948"/>
      <w:bookmarkStart w:id="123" w:name="_Toc19298975"/>
      <w:r>
        <w:lastRenderedPageBreak/>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5</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2</w:t>
      </w:r>
      <w:r>
        <w:rPr>
          <w:noProof/>
        </w:rPr>
        <w:fldChar w:fldCharType="end"/>
      </w:r>
      <w:bookmarkEnd w:id="121"/>
      <w:bookmarkEnd w:id="122"/>
      <w:r>
        <w:rPr>
          <w:noProof/>
        </w:rPr>
        <w:tab/>
      </w:r>
      <w:r>
        <w:t>Ursprungligt och faktiskt utgiftstak</w:t>
      </w:r>
      <w:bookmarkEnd w:id="123"/>
    </w:p>
    <w:p w14:paraId="19C380FF" w14:textId="07855A0B" w:rsidR="0067606D" w:rsidRDefault="0067606D" w:rsidP="0067606D">
      <w:pPr>
        <w:pStyle w:val="TabellUnderrubrik"/>
      </w:pPr>
      <w:r>
        <w:t>Miljarder kronor om inte annat anges. För de takbegränsade utgifterna redovisas utfall 2009–2018 och prognos 2019–2021</w:t>
      </w:r>
    </w:p>
    <w:tbl>
      <w:tblPr>
        <w:tblStyle w:val="RKEgentabell"/>
        <w:tblW w:w="9055" w:type="dxa"/>
        <w:tblInd w:w="0" w:type="dxa"/>
        <w:tblLayout w:type="fixed"/>
        <w:tblLook w:val="0060" w:firstRow="1" w:lastRow="1" w:firstColumn="0" w:lastColumn="0" w:noHBand="0" w:noVBand="0"/>
      </w:tblPr>
      <w:tblGrid>
        <w:gridCol w:w="2694"/>
        <w:gridCol w:w="489"/>
        <w:gridCol w:w="489"/>
        <w:gridCol w:w="489"/>
        <w:gridCol w:w="490"/>
        <w:gridCol w:w="489"/>
        <w:gridCol w:w="489"/>
        <w:gridCol w:w="490"/>
        <w:gridCol w:w="489"/>
        <w:gridCol w:w="489"/>
        <w:gridCol w:w="490"/>
        <w:gridCol w:w="489"/>
        <w:gridCol w:w="489"/>
        <w:gridCol w:w="490"/>
      </w:tblGrid>
      <w:tr w:rsidR="0067606D" w14:paraId="6C313887" w14:textId="77777777" w:rsidTr="0067606D">
        <w:trPr>
          <w:cnfStyle w:val="100000000000" w:firstRow="1" w:lastRow="0" w:firstColumn="0" w:lastColumn="0" w:oddVBand="0" w:evenVBand="0" w:oddHBand="0" w:evenHBand="0" w:firstRowFirstColumn="0" w:firstRowLastColumn="0" w:lastRowFirstColumn="0" w:lastRowLastColumn="0"/>
        </w:trPr>
        <w:tc>
          <w:tcPr>
            <w:tcW w:w="2694" w:type="dxa"/>
            <w:tcMar>
              <w:left w:w="0" w:type="dxa"/>
              <w:right w:w="0" w:type="dxa"/>
            </w:tcMar>
          </w:tcPr>
          <w:p w14:paraId="1B56FF49" w14:textId="77777777" w:rsidR="0067606D" w:rsidRDefault="0067606D" w:rsidP="0067606D">
            <w:pPr>
              <w:pStyle w:val="TabellHuvud"/>
              <w:jc w:val="left"/>
            </w:pPr>
          </w:p>
        </w:tc>
        <w:tc>
          <w:tcPr>
            <w:tcW w:w="489" w:type="dxa"/>
          </w:tcPr>
          <w:p w14:paraId="38198407" w14:textId="24C81378" w:rsidR="0067606D" w:rsidRDefault="0067606D" w:rsidP="0067606D">
            <w:pPr>
              <w:pStyle w:val="TabellHuvud"/>
            </w:pPr>
            <w:r w:rsidRPr="00713DAC">
              <w:t>20</w:t>
            </w:r>
            <w:r>
              <w:t>09</w:t>
            </w:r>
          </w:p>
        </w:tc>
        <w:tc>
          <w:tcPr>
            <w:tcW w:w="489" w:type="dxa"/>
          </w:tcPr>
          <w:p w14:paraId="45EAD67C" w14:textId="7BAE98E1" w:rsidR="0067606D" w:rsidRDefault="0067606D" w:rsidP="0067606D">
            <w:pPr>
              <w:pStyle w:val="TabellHuvud"/>
            </w:pPr>
            <w:r w:rsidRPr="00713DAC">
              <w:t>2010</w:t>
            </w:r>
          </w:p>
        </w:tc>
        <w:tc>
          <w:tcPr>
            <w:tcW w:w="489" w:type="dxa"/>
          </w:tcPr>
          <w:p w14:paraId="738C669D" w14:textId="5275FB55" w:rsidR="0067606D" w:rsidRDefault="0067606D" w:rsidP="0067606D">
            <w:pPr>
              <w:pStyle w:val="TabellHuvud"/>
            </w:pPr>
            <w:r w:rsidRPr="00713DAC">
              <w:t>2011</w:t>
            </w:r>
          </w:p>
        </w:tc>
        <w:tc>
          <w:tcPr>
            <w:tcW w:w="490" w:type="dxa"/>
          </w:tcPr>
          <w:p w14:paraId="6C01D258" w14:textId="5E276FD3" w:rsidR="0067606D" w:rsidRDefault="0067606D" w:rsidP="0067606D">
            <w:pPr>
              <w:pStyle w:val="TabellHuvud"/>
            </w:pPr>
            <w:r w:rsidRPr="00713DAC">
              <w:t>2012</w:t>
            </w:r>
          </w:p>
        </w:tc>
        <w:tc>
          <w:tcPr>
            <w:tcW w:w="489" w:type="dxa"/>
          </w:tcPr>
          <w:p w14:paraId="1CEF5862" w14:textId="7081A11D" w:rsidR="0067606D" w:rsidRDefault="0067606D" w:rsidP="0067606D">
            <w:pPr>
              <w:pStyle w:val="TabellHuvud"/>
            </w:pPr>
            <w:r w:rsidRPr="00713DAC">
              <w:t>2013</w:t>
            </w:r>
          </w:p>
        </w:tc>
        <w:tc>
          <w:tcPr>
            <w:tcW w:w="489" w:type="dxa"/>
          </w:tcPr>
          <w:p w14:paraId="6C497FBB" w14:textId="29D4A04F" w:rsidR="0067606D" w:rsidRDefault="0067606D" w:rsidP="0067606D">
            <w:pPr>
              <w:pStyle w:val="TabellHuvud"/>
            </w:pPr>
            <w:r w:rsidRPr="00713DAC">
              <w:t>2014</w:t>
            </w:r>
          </w:p>
        </w:tc>
        <w:tc>
          <w:tcPr>
            <w:tcW w:w="490" w:type="dxa"/>
          </w:tcPr>
          <w:p w14:paraId="56F467D3" w14:textId="4C7F5002" w:rsidR="0067606D" w:rsidRDefault="0067606D" w:rsidP="0067606D">
            <w:pPr>
              <w:pStyle w:val="TabellHuvud"/>
            </w:pPr>
            <w:r w:rsidRPr="00713DAC">
              <w:t>2015</w:t>
            </w:r>
          </w:p>
        </w:tc>
        <w:tc>
          <w:tcPr>
            <w:tcW w:w="489" w:type="dxa"/>
          </w:tcPr>
          <w:p w14:paraId="793FE36A" w14:textId="1F0F1BCF" w:rsidR="0067606D" w:rsidRDefault="0067606D" w:rsidP="0067606D">
            <w:pPr>
              <w:pStyle w:val="TabellHuvud"/>
            </w:pPr>
            <w:r w:rsidRPr="00713DAC">
              <w:t>2016</w:t>
            </w:r>
          </w:p>
        </w:tc>
        <w:tc>
          <w:tcPr>
            <w:tcW w:w="489" w:type="dxa"/>
          </w:tcPr>
          <w:p w14:paraId="5AB61BF2" w14:textId="28F5490F" w:rsidR="0067606D" w:rsidRDefault="0067606D" w:rsidP="0067606D">
            <w:pPr>
              <w:pStyle w:val="TabellHuvud"/>
            </w:pPr>
            <w:r w:rsidRPr="00713DAC">
              <w:t>2017</w:t>
            </w:r>
          </w:p>
        </w:tc>
        <w:tc>
          <w:tcPr>
            <w:tcW w:w="490" w:type="dxa"/>
          </w:tcPr>
          <w:p w14:paraId="0C6AB258" w14:textId="63EAACDF" w:rsidR="0067606D" w:rsidRDefault="0067606D" w:rsidP="0067606D">
            <w:pPr>
              <w:pStyle w:val="TabellHuvud"/>
            </w:pPr>
            <w:r w:rsidRPr="00713DAC">
              <w:t>2018</w:t>
            </w:r>
          </w:p>
        </w:tc>
        <w:tc>
          <w:tcPr>
            <w:tcW w:w="489" w:type="dxa"/>
          </w:tcPr>
          <w:p w14:paraId="175B0C3A" w14:textId="64B835AE" w:rsidR="0067606D" w:rsidRDefault="0067606D" w:rsidP="0067606D">
            <w:pPr>
              <w:pStyle w:val="TabellHuvud"/>
            </w:pPr>
            <w:r w:rsidRPr="00713DAC">
              <w:t>2019</w:t>
            </w:r>
          </w:p>
        </w:tc>
        <w:tc>
          <w:tcPr>
            <w:tcW w:w="489" w:type="dxa"/>
          </w:tcPr>
          <w:p w14:paraId="1AF0C379" w14:textId="60AA3D4B" w:rsidR="0067606D" w:rsidRDefault="0067606D" w:rsidP="0067606D">
            <w:pPr>
              <w:pStyle w:val="TabellHuvud"/>
            </w:pPr>
            <w:r w:rsidRPr="00713DAC">
              <w:t>2020</w:t>
            </w:r>
          </w:p>
        </w:tc>
        <w:tc>
          <w:tcPr>
            <w:tcW w:w="490" w:type="dxa"/>
          </w:tcPr>
          <w:p w14:paraId="2187A77D" w14:textId="22A1C77B" w:rsidR="0067606D" w:rsidRDefault="0067606D" w:rsidP="0067606D">
            <w:pPr>
              <w:pStyle w:val="TabellHuvud"/>
            </w:pPr>
            <w:r w:rsidRPr="00713DAC">
              <w:t>2021</w:t>
            </w:r>
          </w:p>
        </w:tc>
      </w:tr>
      <w:tr w:rsidR="0067606D" w14:paraId="58730656" w14:textId="77777777" w:rsidTr="0067606D">
        <w:tc>
          <w:tcPr>
            <w:tcW w:w="2694" w:type="dxa"/>
            <w:tcMar>
              <w:left w:w="0" w:type="dxa"/>
              <w:right w:w="0" w:type="dxa"/>
            </w:tcMar>
          </w:tcPr>
          <w:p w14:paraId="3752963E" w14:textId="57E4B208" w:rsidR="0067606D" w:rsidRDefault="0067606D" w:rsidP="0067606D">
            <w:pPr>
              <w:pStyle w:val="TabellRader"/>
              <w:jc w:val="left"/>
            </w:pPr>
            <w:r w:rsidRPr="00484558">
              <w:t>Ursprungligt beslutade nivåer på utgiftstaket</w:t>
            </w:r>
          </w:p>
        </w:tc>
        <w:tc>
          <w:tcPr>
            <w:tcW w:w="489" w:type="dxa"/>
            <w:tcMar>
              <w:left w:w="57" w:type="dxa"/>
              <w:right w:w="85" w:type="dxa"/>
            </w:tcMar>
            <w:vAlign w:val="bottom"/>
          </w:tcPr>
          <w:p w14:paraId="5DE4F3C8" w14:textId="2F39E0BA" w:rsidR="0067606D" w:rsidRDefault="0067606D" w:rsidP="0067606D">
            <w:pPr>
              <w:pStyle w:val="TabellRader"/>
            </w:pPr>
            <w:r w:rsidRPr="00537373">
              <w:t>989</w:t>
            </w:r>
          </w:p>
        </w:tc>
        <w:tc>
          <w:tcPr>
            <w:tcW w:w="489" w:type="dxa"/>
            <w:tcMar>
              <w:left w:w="57" w:type="dxa"/>
              <w:right w:w="85" w:type="dxa"/>
            </w:tcMar>
            <w:vAlign w:val="bottom"/>
          </w:tcPr>
          <w:p w14:paraId="33693572" w14:textId="71EF912B" w:rsidR="0067606D" w:rsidRDefault="0067606D" w:rsidP="0067606D">
            <w:pPr>
              <w:pStyle w:val="TabellRader"/>
            </w:pPr>
            <w:r w:rsidRPr="00537373">
              <w:t>1 018</w:t>
            </w:r>
          </w:p>
        </w:tc>
        <w:tc>
          <w:tcPr>
            <w:tcW w:w="489" w:type="dxa"/>
            <w:tcMar>
              <w:left w:w="57" w:type="dxa"/>
              <w:right w:w="85" w:type="dxa"/>
            </w:tcMar>
            <w:vAlign w:val="bottom"/>
          </w:tcPr>
          <w:p w14:paraId="765AA475" w14:textId="55A6FC4B" w:rsidR="0067606D" w:rsidRDefault="0067606D" w:rsidP="0067606D">
            <w:pPr>
              <w:pStyle w:val="TabellRader"/>
            </w:pPr>
            <w:r w:rsidRPr="00537373">
              <w:t>1 050</w:t>
            </w:r>
          </w:p>
        </w:tc>
        <w:tc>
          <w:tcPr>
            <w:tcW w:w="490" w:type="dxa"/>
            <w:tcMar>
              <w:left w:w="57" w:type="dxa"/>
              <w:right w:w="85" w:type="dxa"/>
            </w:tcMar>
            <w:vAlign w:val="bottom"/>
          </w:tcPr>
          <w:p w14:paraId="45C730E2" w14:textId="13736862" w:rsidR="0067606D" w:rsidRDefault="0067606D" w:rsidP="0067606D">
            <w:pPr>
              <w:pStyle w:val="TabellRader"/>
            </w:pPr>
            <w:r w:rsidRPr="00537373">
              <w:t>1 074</w:t>
            </w:r>
          </w:p>
        </w:tc>
        <w:tc>
          <w:tcPr>
            <w:tcW w:w="489" w:type="dxa"/>
            <w:tcMar>
              <w:left w:w="57" w:type="dxa"/>
              <w:right w:w="85" w:type="dxa"/>
            </w:tcMar>
            <w:vAlign w:val="bottom"/>
          </w:tcPr>
          <w:p w14:paraId="05AB22B3" w14:textId="14DA754C" w:rsidR="0067606D" w:rsidRDefault="0067606D" w:rsidP="0067606D">
            <w:pPr>
              <w:pStyle w:val="TabellRader"/>
            </w:pPr>
            <w:r w:rsidRPr="00537373">
              <w:t>1 093</w:t>
            </w:r>
          </w:p>
        </w:tc>
        <w:tc>
          <w:tcPr>
            <w:tcW w:w="489" w:type="dxa"/>
            <w:tcMar>
              <w:left w:w="57" w:type="dxa"/>
              <w:right w:w="85" w:type="dxa"/>
            </w:tcMar>
            <w:vAlign w:val="bottom"/>
          </w:tcPr>
          <w:p w14:paraId="0E6417D7" w14:textId="7D03E8EA" w:rsidR="0067606D" w:rsidRDefault="0067606D" w:rsidP="0067606D">
            <w:pPr>
              <w:pStyle w:val="TabellRader"/>
            </w:pPr>
            <w:r w:rsidRPr="00537373">
              <w:t>1 103</w:t>
            </w:r>
          </w:p>
        </w:tc>
        <w:tc>
          <w:tcPr>
            <w:tcW w:w="490" w:type="dxa"/>
            <w:tcMar>
              <w:left w:w="57" w:type="dxa"/>
              <w:right w:w="85" w:type="dxa"/>
            </w:tcMar>
            <w:vAlign w:val="bottom"/>
          </w:tcPr>
          <w:p w14:paraId="0FE8B6C5" w14:textId="3F61CA43" w:rsidR="0067606D" w:rsidRDefault="0067606D" w:rsidP="0067606D">
            <w:pPr>
              <w:pStyle w:val="TabellRader"/>
            </w:pPr>
            <w:r w:rsidRPr="00537373">
              <w:t>1 123</w:t>
            </w:r>
          </w:p>
        </w:tc>
        <w:tc>
          <w:tcPr>
            <w:tcW w:w="489" w:type="dxa"/>
            <w:tcMar>
              <w:left w:w="57" w:type="dxa"/>
              <w:right w:w="85" w:type="dxa"/>
            </w:tcMar>
            <w:vAlign w:val="bottom"/>
          </w:tcPr>
          <w:p w14:paraId="6DB84EB9" w14:textId="0473C0E5" w:rsidR="0067606D" w:rsidRDefault="0067606D" w:rsidP="0067606D">
            <w:pPr>
              <w:pStyle w:val="TabellRader"/>
            </w:pPr>
            <w:r w:rsidRPr="00537373">
              <w:t>1 167</w:t>
            </w:r>
          </w:p>
        </w:tc>
        <w:tc>
          <w:tcPr>
            <w:tcW w:w="489" w:type="dxa"/>
            <w:tcMar>
              <w:left w:w="57" w:type="dxa"/>
              <w:right w:w="85" w:type="dxa"/>
            </w:tcMar>
            <w:vAlign w:val="bottom"/>
          </w:tcPr>
          <w:p w14:paraId="30F345FC" w14:textId="29F5FFFA" w:rsidR="0067606D" w:rsidRDefault="0067606D" w:rsidP="0067606D">
            <w:pPr>
              <w:pStyle w:val="TabellRader"/>
            </w:pPr>
            <w:r w:rsidRPr="00537373">
              <w:t>1 210</w:t>
            </w:r>
          </w:p>
        </w:tc>
        <w:tc>
          <w:tcPr>
            <w:tcW w:w="490" w:type="dxa"/>
            <w:tcMar>
              <w:left w:w="57" w:type="dxa"/>
              <w:right w:w="85" w:type="dxa"/>
            </w:tcMar>
            <w:vAlign w:val="bottom"/>
          </w:tcPr>
          <w:p w14:paraId="5437C1C1" w14:textId="2F44AC9C" w:rsidR="0067606D" w:rsidRDefault="0067606D" w:rsidP="0067606D">
            <w:pPr>
              <w:pStyle w:val="TabellRader"/>
            </w:pPr>
            <w:r w:rsidRPr="00537373">
              <w:t>1</w:t>
            </w:r>
            <w:r>
              <w:rPr>
                <w:rFonts w:ascii="Cambria" w:hAnsi="Cambria"/>
              </w:rPr>
              <w:t> </w:t>
            </w:r>
            <w:r w:rsidRPr="00537373">
              <w:t>332</w:t>
            </w:r>
          </w:p>
        </w:tc>
        <w:tc>
          <w:tcPr>
            <w:tcW w:w="489" w:type="dxa"/>
            <w:tcMar>
              <w:left w:w="57" w:type="dxa"/>
              <w:right w:w="85" w:type="dxa"/>
            </w:tcMar>
            <w:vAlign w:val="bottom"/>
          </w:tcPr>
          <w:p w14:paraId="7FD094D5" w14:textId="4903F2AF" w:rsidR="0067606D" w:rsidRDefault="0067606D" w:rsidP="0067606D">
            <w:pPr>
              <w:pStyle w:val="TabellRader"/>
            </w:pPr>
            <w:r w:rsidRPr="00537373">
              <w:t>1</w:t>
            </w:r>
            <w:r>
              <w:rPr>
                <w:rFonts w:ascii="Cambria" w:hAnsi="Cambria"/>
              </w:rPr>
              <w:t> </w:t>
            </w:r>
            <w:r w:rsidRPr="00537373">
              <w:t>392</w:t>
            </w:r>
          </w:p>
        </w:tc>
        <w:tc>
          <w:tcPr>
            <w:tcW w:w="489" w:type="dxa"/>
            <w:tcMar>
              <w:left w:w="57" w:type="dxa"/>
              <w:right w:w="85" w:type="dxa"/>
            </w:tcMar>
            <w:vAlign w:val="bottom"/>
          </w:tcPr>
          <w:p w14:paraId="7FEAA9BC" w14:textId="1726DC27" w:rsidR="0067606D" w:rsidRDefault="0067606D" w:rsidP="0067606D">
            <w:pPr>
              <w:pStyle w:val="TabellRader"/>
            </w:pPr>
            <w:r w:rsidRPr="00537373">
              <w:t>1</w:t>
            </w:r>
            <w:r>
              <w:rPr>
                <w:rFonts w:ascii="Cambria" w:hAnsi="Cambria"/>
              </w:rPr>
              <w:t> </w:t>
            </w:r>
            <w:r w:rsidRPr="00537373">
              <w:t>471</w:t>
            </w:r>
          </w:p>
        </w:tc>
        <w:tc>
          <w:tcPr>
            <w:tcW w:w="490" w:type="dxa"/>
            <w:tcMar>
              <w:left w:w="57" w:type="dxa"/>
              <w:right w:w="85" w:type="dxa"/>
            </w:tcMar>
            <w:vAlign w:val="bottom"/>
          </w:tcPr>
          <w:p w14:paraId="687E82F6" w14:textId="2A252CCE" w:rsidR="0067606D" w:rsidRDefault="0067606D" w:rsidP="0067606D">
            <w:pPr>
              <w:pStyle w:val="TabellRader"/>
            </w:pPr>
            <w:r w:rsidRPr="00537373">
              <w:t>1</w:t>
            </w:r>
            <w:r>
              <w:rPr>
                <w:rFonts w:ascii="Cambria" w:hAnsi="Cambria"/>
              </w:rPr>
              <w:t> </w:t>
            </w:r>
            <w:r w:rsidRPr="00537373">
              <w:t>430</w:t>
            </w:r>
          </w:p>
        </w:tc>
      </w:tr>
      <w:tr w:rsidR="0067606D" w14:paraId="269B51BF" w14:textId="77777777" w:rsidTr="0067606D">
        <w:tc>
          <w:tcPr>
            <w:tcW w:w="2694" w:type="dxa"/>
            <w:tcMar>
              <w:left w:w="0" w:type="dxa"/>
              <w:right w:w="0" w:type="dxa"/>
            </w:tcMar>
          </w:tcPr>
          <w:p w14:paraId="4FC6EB75" w14:textId="42FF8D2E" w:rsidR="0067606D" w:rsidRDefault="0067606D" w:rsidP="0067606D">
            <w:pPr>
              <w:pStyle w:val="TabellRader"/>
              <w:jc w:val="left"/>
            </w:pPr>
            <w:r w:rsidRPr="00484558">
              <w:t>Teknisk justering</w:t>
            </w:r>
            <w:r w:rsidRPr="00E34FFE">
              <w:rPr>
                <w:vertAlign w:val="superscript"/>
              </w:rPr>
              <w:t>1</w:t>
            </w:r>
          </w:p>
        </w:tc>
        <w:tc>
          <w:tcPr>
            <w:tcW w:w="489" w:type="dxa"/>
            <w:tcMar>
              <w:left w:w="57" w:type="dxa"/>
              <w:right w:w="85" w:type="dxa"/>
            </w:tcMar>
            <w:vAlign w:val="bottom"/>
          </w:tcPr>
          <w:p w14:paraId="4C4B1927" w14:textId="6E119666" w:rsidR="0067606D" w:rsidRDefault="0067606D" w:rsidP="0067606D">
            <w:pPr>
              <w:pStyle w:val="TabellRader"/>
            </w:pPr>
          </w:p>
        </w:tc>
        <w:tc>
          <w:tcPr>
            <w:tcW w:w="489" w:type="dxa"/>
            <w:tcMar>
              <w:left w:w="57" w:type="dxa"/>
              <w:right w:w="85" w:type="dxa"/>
            </w:tcMar>
            <w:vAlign w:val="bottom"/>
          </w:tcPr>
          <w:p w14:paraId="7810BA57" w14:textId="75368962" w:rsidR="0067606D" w:rsidRDefault="0067606D" w:rsidP="0067606D">
            <w:pPr>
              <w:pStyle w:val="TabellRader"/>
            </w:pPr>
            <w:r w:rsidRPr="00537373">
              <w:t>6</w:t>
            </w:r>
          </w:p>
        </w:tc>
        <w:tc>
          <w:tcPr>
            <w:tcW w:w="489" w:type="dxa"/>
            <w:tcMar>
              <w:left w:w="57" w:type="dxa"/>
              <w:right w:w="85" w:type="dxa"/>
            </w:tcMar>
            <w:vAlign w:val="bottom"/>
          </w:tcPr>
          <w:p w14:paraId="1D43B5A8" w14:textId="112B002C" w:rsidR="0067606D" w:rsidRDefault="0067606D" w:rsidP="0067606D">
            <w:pPr>
              <w:pStyle w:val="TabellRader"/>
            </w:pPr>
            <w:r w:rsidRPr="00537373">
              <w:t>13</w:t>
            </w:r>
          </w:p>
        </w:tc>
        <w:tc>
          <w:tcPr>
            <w:tcW w:w="490" w:type="dxa"/>
            <w:tcMar>
              <w:left w:w="57" w:type="dxa"/>
              <w:right w:w="85" w:type="dxa"/>
            </w:tcMar>
            <w:vAlign w:val="bottom"/>
          </w:tcPr>
          <w:p w14:paraId="70B0FB02" w14:textId="0784655D" w:rsidR="0067606D" w:rsidRDefault="0067606D" w:rsidP="0067606D">
            <w:pPr>
              <w:pStyle w:val="TabellRader"/>
            </w:pPr>
            <w:r w:rsidRPr="00537373">
              <w:t>10</w:t>
            </w:r>
          </w:p>
        </w:tc>
        <w:tc>
          <w:tcPr>
            <w:tcW w:w="489" w:type="dxa"/>
            <w:tcMar>
              <w:left w:w="57" w:type="dxa"/>
              <w:right w:w="85" w:type="dxa"/>
            </w:tcMar>
            <w:vAlign w:val="bottom"/>
          </w:tcPr>
          <w:p w14:paraId="509A5F75" w14:textId="6774CBC7" w:rsidR="0067606D" w:rsidRDefault="0067606D" w:rsidP="0067606D">
            <w:pPr>
              <w:pStyle w:val="TabellRader"/>
            </w:pPr>
            <w:r w:rsidRPr="00537373">
              <w:t>2</w:t>
            </w:r>
          </w:p>
        </w:tc>
        <w:tc>
          <w:tcPr>
            <w:tcW w:w="489" w:type="dxa"/>
            <w:tcMar>
              <w:left w:w="57" w:type="dxa"/>
              <w:right w:w="85" w:type="dxa"/>
            </w:tcMar>
            <w:vAlign w:val="bottom"/>
          </w:tcPr>
          <w:p w14:paraId="499CB2D1" w14:textId="3D139654" w:rsidR="0067606D" w:rsidRDefault="0067606D" w:rsidP="0067606D">
            <w:pPr>
              <w:pStyle w:val="TabellRader"/>
            </w:pPr>
            <w:r w:rsidRPr="00537373">
              <w:t>4</w:t>
            </w:r>
          </w:p>
        </w:tc>
        <w:tc>
          <w:tcPr>
            <w:tcW w:w="490" w:type="dxa"/>
            <w:tcMar>
              <w:left w:w="57" w:type="dxa"/>
              <w:right w:w="85" w:type="dxa"/>
            </w:tcMar>
            <w:vAlign w:val="bottom"/>
          </w:tcPr>
          <w:p w14:paraId="2B71D254" w14:textId="0D64B2C1" w:rsidR="0067606D" w:rsidRDefault="0067606D" w:rsidP="0067606D">
            <w:pPr>
              <w:pStyle w:val="TabellRader"/>
            </w:pPr>
            <w:r w:rsidRPr="00537373">
              <w:t>2</w:t>
            </w:r>
          </w:p>
        </w:tc>
        <w:tc>
          <w:tcPr>
            <w:tcW w:w="489" w:type="dxa"/>
            <w:tcMar>
              <w:left w:w="57" w:type="dxa"/>
              <w:right w:w="85" w:type="dxa"/>
            </w:tcMar>
            <w:vAlign w:val="bottom"/>
          </w:tcPr>
          <w:p w14:paraId="489E9F28" w14:textId="4E508ECE" w:rsidR="0067606D" w:rsidRDefault="0067606D" w:rsidP="0067606D">
            <w:pPr>
              <w:pStyle w:val="TabellRader"/>
            </w:pPr>
            <w:r w:rsidRPr="00537373">
              <w:t>7</w:t>
            </w:r>
          </w:p>
        </w:tc>
        <w:tc>
          <w:tcPr>
            <w:tcW w:w="489" w:type="dxa"/>
            <w:tcMar>
              <w:left w:w="57" w:type="dxa"/>
              <w:right w:w="85" w:type="dxa"/>
            </w:tcMar>
            <w:vAlign w:val="bottom"/>
          </w:tcPr>
          <w:p w14:paraId="1B84CC07" w14:textId="6150FECB" w:rsidR="0067606D" w:rsidRDefault="0067606D" w:rsidP="0067606D">
            <w:pPr>
              <w:pStyle w:val="TabellRader"/>
            </w:pPr>
            <w:r w:rsidRPr="00537373">
              <w:t>12</w:t>
            </w:r>
          </w:p>
        </w:tc>
        <w:tc>
          <w:tcPr>
            <w:tcW w:w="490" w:type="dxa"/>
            <w:tcMar>
              <w:left w:w="57" w:type="dxa"/>
              <w:right w:w="85" w:type="dxa"/>
            </w:tcMar>
            <w:vAlign w:val="bottom"/>
          </w:tcPr>
          <w:p w14:paraId="28F5993B" w14:textId="1BE08F0C" w:rsidR="0067606D" w:rsidRDefault="0067606D" w:rsidP="0067606D">
            <w:pPr>
              <w:pStyle w:val="TabellRader"/>
            </w:pPr>
            <w:r w:rsidRPr="00537373">
              <w:t>5</w:t>
            </w:r>
          </w:p>
        </w:tc>
        <w:tc>
          <w:tcPr>
            <w:tcW w:w="489" w:type="dxa"/>
            <w:tcMar>
              <w:left w:w="57" w:type="dxa"/>
              <w:right w:w="85" w:type="dxa"/>
            </w:tcMar>
            <w:vAlign w:val="bottom"/>
          </w:tcPr>
          <w:p w14:paraId="5093E2B0" w14:textId="7564BF72" w:rsidR="0067606D" w:rsidRDefault="0067606D" w:rsidP="0067606D">
            <w:pPr>
              <w:pStyle w:val="TabellRader"/>
            </w:pPr>
            <w:r w:rsidRPr="00537373">
              <w:t>10</w:t>
            </w:r>
          </w:p>
        </w:tc>
        <w:tc>
          <w:tcPr>
            <w:tcW w:w="489" w:type="dxa"/>
            <w:tcMar>
              <w:left w:w="57" w:type="dxa"/>
              <w:right w:w="85" w:type="dxa"/>
            </w:tcMar>
            <w:vAlign w:val="bottom"/>
          </w:tcPr>
          <w:p w14:paraId="546C51FA" w14:textId="76C67FC0" w:rsidR="0067606D" w:rsidRDefault="0067606D" w:rsidP="0067606D">
            <w:pPr>
              <w:pStyle w:val="TabellRader"/>
            </w:pPr>
            <w:r w:rsidRPr="00537373">
              <w:t>9</w:t>
            </w:r>
          </w:p>
        </w:tc>
        <w:tc>
          <w:tcPr>
            <w:tcW w:w="490" w:type="dxa"/>
            <w:tcMar>
              <w:left w:w="57" w:type="dxa"/>
              <w:right w:w="85" w:type="dxa"/>
            </w:tcMar>
            <w:vAlign w:val="bottom"/>
          </w:tcPr>
          <w:p w14:paraId="5A91CE11" w14:textId="282C3525" w:rsidR="0067606D" w:rsidRDefault="0067606D" w:rsidP="0067606D">
            <w:pPr>
              <w:pStyle w:val="TabellRader"/>
            </w:pPr>
            <w:r w:rsidRPr="00537373">
              <w:t>4</w:t>
            </w:r>
          </w:p>
        </w:tc>
      </w:tr>
      <w:tr w:rsidR="0067606D" w14:paraId="7B31CB2D" w14:textId="77777777" w:rsidTr="0067606D">
        <w:tc>
          <w:tcPr>
            <w:tcW w:w="2694" w:type="dxa"/>
            <w:tcMar>
              <w:left w:w="0" w:type="dxa"/>
              <w:right w:w="0" w:type="dxa"/>
            </w:tcMar>
          </w:tcPr>
          <w:p w14:paraId="7F4C1169" w14:textId="1F5C04AD" w:rsidR="0067606D" w:rsidRDefault="0067606D" w:rsidP="0067606D">
            <w:pPr>
              <w:pStyle w:val="TabellRader"/>
              <w:jc w:val="left"/>
            </w:pPr>
            <w:r w:rsidRPr="00484558">
              <w:t>Reell justering</w:t>
            </w:r>
            <w:r w:rsidRPr="00E34FFE">
              <w:rPr>
                <w:vertAlign w:val="superscript"/>
              </w:rPr>
              <w:t>2</w:t>
            </w:r>
          </w:p>
        </w:tc>
        <w:tc>
          <w:tcPr>
            <w:tcW w:w="489" w:type="dxa"/>
            <w:tcMar>
              <w:left w:w="57" w:type="dxa"/>
              <w:right w:w="85" w:type="dxa"/>
            </w:tcMar>
            <w:vAlign w:val="bottom"/>
          </w:tcPr>
          <w:p w14:paraId="2444E77A" w14:textId="77777777" w:rsidR="0067606D" w:rsidRDefault="0067606D" w:rsidP="0067606D">
            <w:pPr>
              <w:pStyle w:val="TabellRader"/>
            </w:pPr>
          </w:p>
        </w:tc>
        <w:tc>
          <w:tcPr>
            <w:tcW w:w="489" w:type="dxa"/>
            <w:tcMar>
              <w:left w:w="57" w:type="dxa"/>
              <w:right w:w="85" w:type="dxa"/>
            </w:tcMar>
            <w:vAlign w:val="bottom"/>
          </w:tcPr>
          <w:p w14:paraId="0270F064" w14:textId="0FE38008" w:rsidR="0067606D" w:rsidRDefault="0067606D" w:rsidP="0067606D">
            <w:pPr>
              <w:pStyle w:val="TabellRader"/>
            </w:pPr>
          </w:p>
        </w:tc>
        <w:tc>
          <w:tcPr>
            <w:tcW w:w="489" w:type="dxa"/>
            <w:tcMar>
              <w:left w:w="57" w:type="dxa"/>
              <w:right w:w="85" w:type="dxa"/>
            </w:tcMar>
            <w:vAlign w:val="bottom"/>
          </w:tcPr>
          <w:p w14:paraId="41C2E13A" w14:textId="25B36E07" w:rsidR="0067606D" w:rsidRDefault="0067606D" w:rsidP="0067606D">
            <w:pPr>
              <w:pStyle w:val="TabellRader"/>
            </w:pPr>
          </w:p>
        </w:tc>
        <w:tc>
          <w:tcPr>
            <w:tcW w:w="490" w:type="dxa"/>
            <w:tcMar>
              <w:left w:w="57" w:type="dxa"/>
              <w:right w:w="85" w:type="dxa"/>
            </w:tcMar>
            <w:vAlign w:val="bottom"/>
          </w:tcPr>
          <w:p w14:paraId="6C47510D" w14:textId="6F90C214" w:rsidR="0067606D" w:rsidRDefault="0067606D" w:rsidP="0067606D">
            <w:pPr>
              <w:pStyle w:val="TabellRader"/>
            </w:pPr>
          </w:p>
        </w:tc>
        <w:tc>
          <w:tcPr>
            <w:tcW w:w="489" w:type="dxa"/>
            <w:tcMar>
              <w:left w:w="57" w:type="dxa"/>
              <w:right w:w="85" w:type="dxa"/>
            </w:tcMar>
            <w:vAlign w:val="bottom"/>
          </w:tcPr>
          <w:p w14:paraId="06FD4E8C" w14:textId="1F727AAB" w:rsidR="0067606D" w:rsidRDefault="0067606D" w:rsidP="0067606D">
            <w:pPr>
              <w:pStyle w:val="TabellRader"/>
            </w:pPr>
          </w:p>
        </w:tc>
        <w:tc>
          <w:tcPr>
            <w:tcW w:w="489" w:type="dxa"/>
            <w:tcMar>
              <w:left w:w="57" w:type="dxa"/>
              <w:right w:w="85" w:type="dxa"/>
            </w:tcMar>
            <w:vAlign w:val="bottom"/>
          </w:tcPr>
          <w:p w14:paraId="3EBAF6D9" w14:textId="05D8C046" w:rsidR="0067606D" w:rsidRDefault="0067606D" w:rsidP="0067606D">
            <w:pPr>
              <w:pStyle w:val="TabellRader"/>
            </w:pPr>
          </w:p>
        </w:tc>
        <w:tc>
          <w:tcPr>
            <w:tcW w:w="490" w:type="dxa"/>
            <w:tcMar>
              <w:left w:w="57" w:type="dxa"/>
              <w:right w:w="85" w:type="dxa"/>
            </w:tcMar>
            <w:vAlign w:val="bottom"/>
          </w:tcPr>
          <w:p w14:paraId="259CC032" w14:textId="4342C814" w:rsidR="0067606D" w:rsidRDefault="0067606D" w:rsidP="0067606D">
            <w:pPr>
              <w:pStyle w:val="TabellRader"/>
            </w:pPr>
            <w:r w:rsidRPr="00537373">
              <w:t>33</w:t>
            </w:r>
          </w:p>
        </w:tc>
        <w:tc>
          <w:tcPr>
            <w:tcW w:w="489" w:type="dxa"/>
            <w:tcMar>
              <w:left w:w="57" w:type="dxa"/>
              <w:right w:w="85" w:type="dxa"/>
            </w:tcMar>
            <w:vAlign w:val="bottom"/>
          </w:tcPr>
          <w:p w14:paraId="0985FE15" w14:textId="201F8EF9" w:rsidR="0067606D" w:rsidRDefault="0067606D" w:rsidP="0067606D">
            <w:pPr>
              <w:pStyle w:val="TabellRader"/>
            </w:pPr>
            <w:r w:rsidRPr="00537373">
              <w:t>41</w:t>
            </w:r>
          </w:p>
        </w:tc>
        <w:tc>
          <w:tcPr>
            <w:tcW w:w="489" w:type="dxa"/>
            <w:tcMar>
              <w:left w:w="57" w:type="dxa"/>
              <w:right w:w="85" w:type="dxa"/>
            </w:tcMar>
            <w:vAlign w:val="bottom"/>
          </w:tcPr>
          <w:p w14:paraId="74711CC7" w14:textId="61E29B0B" w:rsidR="0067606D" w:rsidRDefault="0067606D" w:rsidP="0067606D">
            <w:pPr>
              <w:pStyle w:val="TabellRader"/>
            </w:pPr>
            <w:r w:rsidRPr="00537373">
              <w:t>52</w:t>
            </w:r>
          </w:p>
        </w:tc>
        <w:tc>
          <w:tcPr>
            <w:tcW w:w="490" w:type="dxa"/>
            <w:tcMar>
              <w:left w:w="57" w:type="dxa"/>
              <w:right w:w="85" w:type="dxa"/>
            </w:tcMar>
            <w:vAlign w:val="bottom"/>
          </w:tcPr>
          <w:p w14:paraId="326A047E" w14:textId="4D62DC9F" w:rsidR="0067606D" w:rsidRDefault="0067606D" w:rsidP="0067606D">
            <w:pPr>
              <w:pStyle w:val="TabellRader"/>
            </w:pPr>
          </w:p>
        </w:tc>
        <w:tc>
          <w:tcPr>
            <w:tcW w:w="489" w:type="dxa"/>
            <w:tcMar>
              <w:left w:w="57" w:type="dxa"/>
              <w:right w:w="85" w:type="dxa"/>
            </w:tcMar>
            <w:vAlign w:val="bottom"/>
          </w:tcPr>
          <w:p w14:paraId="283B158A" w14:textId="4D630CC7" w:rsidR="0067606D" w:rsidRDefault="0067606D" w:rsidP="0067606D">
            <w:pPr>
              <w:pStyle w:val="TabellRader"/>
            </w:pPr>
            <w:r w:rsidRPr="00537373">
              <w:t>-51</w:t>
            </w:r>
          </w:p>
        </w:tc>
        <w:tc>
          <w:tcPr>
            <w:tcW w:w="489" w:type="dxa"/>
            <w:tcMar>
              <w:left w:w="57" w:type="dxa"/>
              <w:right w:w="85" w:type="dxa"/>
            </w:tcMar>
            <w:vAlign w:val="bottom"/>
          </w:tcPr>
          <w:p w14:paraId="7DB618B5" w14:textId="2892114E" w:rsidR="0067606D" w:rsidRDefault="0067606D" w:rsidP="0067606D">
            <w:pPr>
              <w:pStyle w:val="TabellRader"/>
            </w:pPr>
            <w:r w:rsidRPr="00537373">
              <w:t>-88</w:t>
            </w:r>
          </w:p>
        </w:tc>
        <w:tc>
          <w:tcPr>
            <w:tcW w:w="490" w:type="dxa"/>
            <w:tcMar>
              <w:left w:w="57" w:type="dxa"/>
              <w:right w:w="85" w:type="dxa"/>
            </w:tcMar>
            <w:vAlign w:val="bottom"/>
          </w:tcPr>
          <w:p w14:paraId="4DDEE631" w14:textId="4E90AD7A" w:rsidR="0067606D" w:rsidRDefault="0067606D" w:rsidP="0067606D">
            <w:pPr>
              <w:pStyle w:val="TabellRader"/>
            </w:pPr>
            <w:r w:rsidRPr="00537373">
              <w:t>9</w:t>
            </w:r>
          </w:p>
        </w:tc>
      </w:tr>
      <w:tr w:rsidR="0067606D" w14:paraId="6A906899" w14:textId="77777777" w:rsidTr="0067606D">
        <w:tc>
          <w:tcPr>
            <w:tcW w:w="2694" w:type="dxa"/>
            <w:tcBorders>
              <w:bottom w:val="single" w:sz="12" w:space="0" w:color="auto"/>
            </w:tcBorders>
            <w:tcMar>
              <w:left w:w="0" w:type="dxa"/>
              <w:right w:w="0" w:type="dxa"/>
            </w:tcMar>
          </w:tcPr>
          <w:p w14:paraId="76768821" w14:textId="60CA5E4E" w:rsidR="0067606D" w:rsidRDefault="0067606D" w:rsidP="0067606D">
            <w:pPr>
              <w:pStyle w:val="TabellRader"/>
              <w:jc w:val="left"/>
            </w:pPr>
            <w:r w:rsidRPr="00484558">
              <w:t>Slutgiltiga nivåer på utgiftstaket</w:t>
            </w:r>
            <w:r w:rsidRPr="0026734D">
              <w:rPr>
                <w:vertAlign w:val="superscript"/>
              </w:rPr>
              <w:t>3</w:t>
            </w:r>
          </w:p>
        </w:tc>
        <w:tc>
          <w:tcPr>
            <w:tcW w:w="489" w:type="dxa"/>
            <w:tcBorders>
              <w:bottom w:val="single" w:sz="12" w:space="0" w:color="auto"/>
            </w:tcBorders>
            <w:tcMar>
              <w:left w:w="57" w:type="dxa"/>
              <w:right w:w="85" w:type="dxa"/>
            </w:tcMar>
            <w:vAlign w:val="bottom"/>
          </w:tcPr>
          <w:p w14:paraId="3C515698" w14:textId="4369E2B4" w:rsidR="0067606D" w:rsidRDefault="0067606D" w:rsidP="0067606D">
            <w:pPr>
              <w:pStyle w:val="TabellRader"/>
            </w:pPr>
            <w:r w:rsidRPr="00537373">
              <w:t>989</w:t>
            </w:r>
          </w:p>
        </w:tc>
        <w:tc>
          <w:tcPr>
            <w:tcW w:w="489" w:type="dxa"/>
            <w:tcBorders>
              <w:bottom w:val="single" w:sz="12" w:space="0" w:color="auto"/>
            </w:tcBorders>
            <w:tcMar>
              <w:left w:w="57" w:type="dxa"/>
              <w:right w:w="85" w:type="dxa"/>
            </w:tcMar>
            <w:vAlign w:val="bottom"/>
          </w:tcPr>
          <w:p w14:paraId="1773E1C2" w14:textId="502AE416" w:rsidR="0067606D" w:rsidRDefault="0067606D" w:rsidP="0067606D">
            <w:pPr>
              <w:pStyle w:val="TabellRader"/>
            </w:pPr>
            <w:r w:rsidRPr="00537373">
              <w:t>1 024</w:t>
            </w:r>
          </w:p>
        </w:tc>
        <w:tc>
          <w:tcPr>
            <w:tcW w:w="489" w:type="dxa"/>
            <w:tcBorders>
              <w:bottom w:val="single" w:sz="12" w:space="0" w:color="auto"/>
            </w:tcBorders>
            <w:tcMar>
              <w:left w:w="57" w:type="dxa"/>
              <w:right w:w="85" w:type="dxa"/>
            </w:tcMar>
            <w:vAlign w:val="bottom"/>
          </w:tcPr>
          <w:p w14:paraId="53A88F77" w14:textId="187D11E3" w:rsidR="0067606D" w:rsidRDefault="0067606D" w:rsidP="0067606D">
            <w:pPr>
              <w:pStyle w:val="TabellRader"/>
            </w:pPr>
            <w:r w:rsidRPr="00537373">
              <w:t>1 063</w:t>
            </w:r>
          </w:p>
        </w:tc>
        <w:tc>
          <w:tcPr>
            <w:tcW w:w="490" w:type="dxa"/>
            <w:tcBorders>
              <w:bottom w:val="single" w:sz="12" w:space="0" w:color="auto"/>
            </w:tcBorders>
            <w:tcMar>
              <w:left w:w="57" w:type="dxa"/>
              <w:right w:w="85" w:type="dxa"/>
            </w:tcMar>
            <w:vAlign w:val="bottom"/>
          </w:tcPr>
          <w:p w14:paraId="0494A6B8" w14:textId="1123E88A" w:rsidR="0067606D" w:rsidRDefault="0067606D" w:rsidP="0067606D">
            <w:pPr>
              <w:pStyle w:val="TabellRader"/>
            </w:pPr>
            <w:r w:rsidRPr="00537373">
              <w:t>1 084</w:t>
            </w:r>
          </w:p>
        </w:tc>
        <w:tc>
          <w:tcPr>
            <w:tcW w:w="489" w:type="dxa"/>
            <w:tcBorders>
              <w:bottom w:val="single" w:sz="12" w:space="0" w:color="auto"/>
            </w:tcBorders>
            <w:tcMar>
              <w:left w:w="57" w:type="dxa"/>
              <w:right w:w="85" w:type="dxa"/>
            </w:tcMar>
            <w:vAlign w:val="bottom"/>
          </w:tcPr>
          <w:p w14:paraId="55CC9631" w14:textId="299CBD04" w:rsidR="0067606D" w:rsidRDefault="0067606D" w:rsidP="0067606D">
            <w:pPr>
              <w:pStyle w:val="TabellRader"/>
            </w:pPr>
            <w:r w:rsidRPr="00537373">
              <w:t>1 095</w:t>
            </w:r>
          </w:p>
        </w:tc>
        <w:tc>
          <w:tcPr>
            <w:tcW w:w="489" w:type="dxa"/>
            <w:tcBorders>
              <w:bottom w:val="single" w:sz="12" w:space="0" w:color="auto"/>
            </w:tcBorders>
            <w:tcMar>
              <w:left w:w="57" w:type="dxa"/>
              <w:right w:w="85" w:type="dxa"/>
            </w:tcMar>
            <w:vAlign w:val="bottom"/>
          </w:tcPr>
          <w:p w14:paraId="24AABC3B" w14:textId="7D0C15D8" w:rsidR="0067606D" w:rsidRDefault="0067606D" w:rsidP="0067606D">
            <w:pPr>
              <w:pStyle w:val="TabellRader"/>
            </w:pPr>
            <w:r w:rsidRPr="00537373">
              <w:t>1 107</w:t>
            </w:r>
          </w:p>
        </w:tc>
        <w:tc>
          <w:tcPr>
            <w:tcW w:w="490" w:type="dxa"/>
            <w:tcBorders>
              <w:bottom w:val="single" w:sz="12" w:space="0" w:color="auto"/>
            </w:tcBorders>
            <w:tcMar>
              <w:left w:w="57" w:type="dxa"/>
              <w:right w:w="85" w:type="dxa"/>
            </w:tcMar>
            <w:vAlign w:val="bottom"/>
          </w:tcPr>
          <w:p w14:paraId="4503E286" w14:textId="7C879029" w:rsidR="0067606D" w:rsidRDefault="0067606D" w:rsidP="0067606D">
            <w:pPr>
              <w:pStyle w:val="TabellRader"/>
            </w:pPr>
            <w:r w:rsidRPr="00537373">
              <w:t>1 158</w:t>
            </w:r>
          </w:p>
        </w:tc>
        <w:tc>
          <w:tcPr>
            <w:tcW w:w="489" w:type="dxa"/>
            <w:tcBorders>
              <w:bottom w:val="single" w:sz="12" w:space="0" w:color="auto"/>
            </w:tcBorders>
            <w:tcMar>
              <w:left w:w="57" w:type="dxa"/>
              <w:right w:w="85" w:type="dxa"/>
            </w:tcMar>
            <w:vAlign w:val="bottom"/>
          </w:tcPr>
          <w:p w14:paraId="41160645" w14:textId="13713B59" w:rsidR="0067606D" w:rsidRDefault="0067606D" w:rsidP="0067606D">
            <w:pPr>
              <w:pStyle w:val="TabellRader"/>
            </w:pPr>
            <w:r w:rsidRPr="00537373">
              <w:t>1 215</w:t>
            </w:r>
          </w:p>
        </w:tc>
        <w:tc>
          <w:tcPr>
            <w:tcW w:w="489" w:type="dxa"/>
            <w:tcBorders>
              <w:bottom w:val="single" w:sz="12" w:space="0" w:color="auto"/>
            </w:tcBorders>
            <w:tcMar>
              <w:left w:w="57" w:type="dxa"/>
              <w:right w:w="85" w:type="dxa"/>
            </w:tcMar>
            <w:vAlign w:val="bottom"/>
          </w:tcPr>
          <w:p w14:paraId="04FB6BDF" w14:textId="338CE1F1" w:rsidR="0067606D" w:rsidRDefault="0067606D" w:rsidP="0067606D">
            <w:pPr>
              <w:pStyle w:val="TabellRader"/>
            </w:pPr>
            <w:r w:rsidRPr="00537373">
              <w:t>1 274</w:t>
            </w:r>
          </w:p>
        </w:tc>
        <w:tc>
          <w:tcPr>
            <w:tcW w:w="490" w:type="dxa"/>
            <w:tcBorders>
              <w:bottom w:val="single" w:sz="12" w:space="0" w:color="auto"/>
            </w:tcBorders>
            <w:tcMar>
              <w:left w:w="57" w:type="dxa"/>
              <w:right w:w="85" w:type="dxa"/>
            </w:tcMar>
            <w:vAlign w:val="bottom"/>
          </w:tcPr>
          <w:p w14:paraId="3C660595" w14:textId="3EC4979E" w:rsidR="0067606D" w:rsidRDefault="0067606D" w:rsidP="0067606D">
            <w:pPr>
              <w:pStyle w:val="TabellRader"/>
            </w:pPr>
            <w:r w:rsidRPr="00537373">
              <w:t>1 337</w:t>
            </w:r>
          </w:p>
        </w:tc>
        <w:tc>
          <w:tcPr>
            <w:tcW w:w="489" w:type="dxa"/>
            <w:tcBorders>
              <w:bottom w:val="single" w:sz="12" w:space="0" w:color="auto"/>
            </w:tcBorders>
            <w:tcMar>
              <w:left w:w="57" w:type="dxa"/>
              <w:right w:w="85" w:type="dxa"/>
            </w:tcMar>
            <w:vAlign w:val="bottom"/>
          </w:tcPr>
          <w:p w14:paraId="30F0E81E" w14:textId="78712D5F" w:rsidR="0067606D" w:rsidRDefault="0067606D" w:rsidP="0067606D">
            <w:pPr>
              <w:pStyle w:val="TabellRader"/>
            </w:pPr>
            <w:r w:rsidRPr="00537373">
              <w:t>1 351</w:t>
            </w:r>
          </w:p>
        </w:tc>
        <w:tc>
          <w:tcPr>
            <w:tcW w:w="489" w:type="dxa"/>
            <w:tcBorders>
              <w:bottom w:val="single" w:sz="12" w:space="0" w:color="auto"/>
            </w:tcBorders>
            <w:tcMar>
              <w:left w:w="57" w:type="dxa"/>
              <w:right w:w="85" w:type="dxa"/>
            </w:tcMar>
            <w:vAlign w:val="bottom"/>
          </w:tcPr>
          <w:p w14:paraId="25058936" w14:textId="30BCC2A5" w:rsidR="0067606D" w:rsidRDefault="0067606D" w:rsidP="0067606D">
            <w:pPr>
              <w:pStyle w:val="TabellRader"/>
            </w:pPr>
            <w:r w:rsidRPr="00537373">
              <w:t>1 392</w:t>
            </w:r>
          </w:p>
        </w:tc>
        <w:tc>
          <w:tcPr>
            <w:tcW w:w="490" w:type="dxa"/>
            <w:tcBorders>
              <w:bottom w:val="single" w:sz="12" w:space="0" w:color="auto"/>
            </w:tcBorders>
            <w:tcMar>
              <w:left w:w="57" w:type="dxa"/>
              <w:right w:w="85" w:type="dxa"/>
            </w:tcMar>
            <w:vAlign w:val="bottom"/>
          </w:tcPr>
          <w:p w14:paraId="606DACF0" w14:textId="62473508" w:rsidR="0067606D" w:rsidRDefault="0067606D" w:rsidP="0067606D">
            <w:pPr>
              <w:pStyle w:val="TabellRader"/>
            </w:pPr>
            <w:r w:rsidRPr="00537373">
              <w:t>1 443</w:t>
            </w:r>
          </w:p>
        </w:tc>
      </w:tr>
      <w:tr w:rsidR="0067606D" w14:paraId="49D220F3" w14:textId="77777777" w:rsidTr="0067606D">
        <w:tc>
          <w:tcPr>
            <w:tcW w:w="2694" w:type="dxa"/>
            <w:tcBorders>
              <w:top w:val="single" w:sz="12" w:space="0" w:color="auto"/>
              <w:bottom w:val="single" w:sz="12" w:space="0" w:color="auto"/>
            </w:tcBorders>
            <w:tcMar>
              <w:left w:w="0" w:type="dxa"/>
              <w:right w:w="0" w:type="dxa"/>
            </w:tcMar>
          </w:tcPr>
          <w:p w14:paraId="3D2D9485" w14:textId="666BB866" w:rsidR="0067606D" w:rsidRDefault="0067606D" w:rsidP="0067606D">
            <w:pPr>
              <w:pStyle w:val="TabellRader"/>
              <w:jc w:val="left"/>
            </w:pPr>
            <w:r w:rsidRPr="00484558">
              <w:t>Årlig nominell förändring av utgiftstaket vid respektive riksdagsbeslut</w:t>
            </w:r>
            <w:r w:rsidRPr="00E34FFE">
              <w:rPr>
                <w:vertAlign w:val="superscript"/>
              </w:rPr>
              <w:t>4</w:t>
            </w:r>
          </w:p>
        </w:tc>
        <w:tc>
          <w:tcPr>
            <w:tcW w:w="489" w:type="dxa"/>
            <w:tcBorders>
              <w:top w:val="single" w:sz="12" w:space="0" w:color="auto"/>
              <w:bottom w:val="single" w:sz="12" w:space="0" w:color="auto"/>
            </w:tcBorders>
            <w:tcMar>
              <w:left w:w="57" w:type="dxa"/>
              <w:right w:w="85" w:type="dxa"/>
            </w:tcMar>
            <w:vAlign w:val="bottom"/>
          </w:tcPr>
          <w:p w14:paraId="18A784F7" w14:textId="4F369823" w:rsidR="0067606D" w:rsidRDefault="0067606D" w:rsidP="0067606D">
            <w:pPr>
              <w:pStyle w:val="TabellRader"/>
            </w:pPr>
            <w:r w:rsidRPr="006E2167">
              <w:t>32</w:t>
            </w:r>
          </w:p>
        </w:tc>
        <w:tc>
          <w:tcPr>
            <w:tcW w:w="489" w:type="dxa"/>
            <w:tcBorders>
              <w:top w:val="single" w:sz="12" w:space="0" w:color="auto"/>
              <w:bottom w:val="single" w:sz="12" w:space="0" w:color="auto"/>
            </w:tcBorders>
            <w:tcMar>
              <w:left w:w="57" w:type="dxa"/>
              <w:right w:w="85" w:type="dxa"/>
            </w:tcMar>
            <w:vAlign w:val="bottom"/>
          </w:tcPr>
          <w:p w14:paraId="6DA4B89E" w14:textId="7C77490F" w:rsidR="0067606D" w:rsidRDefault="0067606D" w:rsidP="0067606D">
            <w:pPr>
              <w:pStyle w:val="TabellRader"/>
            </w:pPr>
            <w:r w:rsidRPr="006E2167">
              <w:t>30</w:t>
            </w:r>
          </w:p>
        </w:tc>
        <w:tc>
          <w:tcPr>
            <w:tcW w:w="489" w:type="dxa"/>
            <w:tcBorders>
              <w:top w:val="single" w:sz="12" w:space="0" w:color="auto"/>
              <w:bottom w:val="single" w:sz="12" w:space="0" w:color="auto"/>
            </w:tcBorders>
            <w:tcMar>
              <w:left w:w="57" w:type="dxa"/>
              <w:right w:w="85" w:type="dxa"/>
            </w:tcMar>
            <w:vAlign w:val="bottom"/>
          </w:tcPr>
          <w:p w14:paraId="634B6AC6" w14:textId="073AB632" w:rsidR="0067606D" w:rsidRDefault="0067606D" w:rsidP="0067606D">
            <w:pPr>
              <w:pStyle w:val="TabellRader"/>
            </w:pPr>
            <w:r w:rsidRPr="006E2167">
              <w:t>30</w:t>
            </w:r>
          </w:p>
        </w:tc>
        <w:tc>
          <w:tcPr>
            <w:tcW w:w="490" w:type="dxa"/>
            <w:tcBorders>
              <w:top w:val="single" w:sz="12" w:space="0" w:color="auto"/>
              <w:bottom w:val="single" w:sz="12" w:space="0" w:color="auto"/>
            </w:tcBorders>
            <w:tcMar>
              <w:left w:w="57" w:type="dxa"/>
              <w:right w:w="85" w:type="dxa"/>
            </w:tcMar>
            <w:vAlign w:val="bottom"/>
          </w:tcPr>
          <w:p w14:paraId="5F4C24FD" w14:textId="726C4572" w:rsidR="0067606D" w:rsidRDefault="0067606D" w:rsidP="0067606D">
            <w:pPr>
              <w:pStyle w:val="TabellRader"/>
            </w:pPr>
            <w:r w:rsidRPr="006E2167">
              <w:t>20</w:t>
            </w:r>
          </w:p>
        </w:tc>
        <w:tc>
          <w:tcPr>
            <w:tcW w:w="489" w:type="dxa"/>
            <w:tcBorders>
              <w:top w:val="single" w:sz="12" w:space="0" w:color="auto"/>
              <w:bottom w:val="single" w:sz="12" w:space="0" w:color="auto"/>
            </w:tcBorders>
            <w:tcMar>
              <w:left w:w="57" w:type="dxa"/>
              <w:right w:w="85" w:type="dxa"/>
            </w:tcMar>
            <w:vAlign w:val="bottom"/>
          </w:tcPr>
          <w:p w14:paraId="0733EFCE" w14:textId="3EB129D7" w:rsidR="0067606D" w:rsidRDefault="0067606D" w:rsidP="0067606D">
            <w:pPr>
              <w:pStyle w:val="TabellRader"/>
            </w:pPr>
            <w:r w:rsidRPr="006E2167">
              <w:t>10</w:t>
            </w:r>
          </w:p>
        </w:tc>
        <w:tc>
          <w:tcPr>
            <w:tcW w:w="489" w:type="dxa"/>
            <w:tcBorders>
              <w:top w:val="single" w:sz="12" w:space="0" w:color="auto"/>
              <w:bottom w:val="single" w:sz="12" w:space="0" w:color="auto"/>
            </w:tcBorders>
            <w:tcMar>
              <w:left w:w="57" w:type="dxa"/>
              <w:right w:w="85" w:type="dxa"/>
            </w:tcMar>
            <w:vAlign w:val="bottom"/>
          </w:tcPr>
          <w:p w14:paraId="6E8368E8" w14:textId="2D9EE7A9" w:rsidR="0067606D" w:rsidRDefault="0067606D" w:rsidP="0067606D">
            <w:pPr>
              <w:pStyle w:val="TabellRader"/>
            </w:pPr>
            <w:r w:rsidRPr="006E2167">
              <w:t>10</w:t>
            </w:r>
          </w:p>
        </w:tc>
        <w:tc>
          <w:tcPr>
            <w:tcW w:w="490" w:type="dxa"/>
            <w:tcBorders>
              <w:top w:val="single" w:sz="12" w:space="0" w:color="auto"/>
              <w:bottom w:val="single" w:sz="12" w:space="0" w:color="auto"/>
            </w:tcBorders>
            <w:tcMar>
              <w:left w:w="57" w:type="dxa"/>
              <w:right w:w="85" w:type="dxa"/>
            </w:tcMar>
            <w:vAlign w:val="bottom"/>
          </w:tcPr>
          <w:p w14:paraId="425C7987" w14:textId="442A0DF8" w:rsidR="0067606D" w:rsidRDefault="0067606D" w:rsidP="0067606D">
            <w:pPr>
              <w:pStyle w:val="TabellRader"/>
            </w:pPr>
            <w:r w:rsidRPr="006E2167">
              <w:t>51</w:t>
            </w:r>
          </w:p>
        </w:tc>
        <w:tc>
          <w:tcPr>
            <w:tcW w:w="489" w:type="dxa"/>
            <w:tcBorders>
              <w:top w:val="single" w:sz="12" w:space="0" w:color="auto"/>
              <w:bottom w:val="single" w:sz="12" w:space="0" w:color="auto"/>
            </w:tcBorders>
            <w:tcMar>
              <w:left w:w="57" w:type="dxa"/>
              <w:right w:w="85" w:type="dxa"/>
            </w:tcMar>
            <w:vAlign w:val="bottom"/>
          </w:tcPr>
          <w:p w14:paraId="70AF0396" w14:textId="1C66B930" w:rsidR="0067606D" w:rsidRDefault="0067606D" w:rsidP="0067606D">
            <w:pPr>
              <w:pStyle w:val="TabellRader"/>
            </w:pPr>
            <w:r w:rsidRPr="006E2167">
              <w:t>46</w:t>
            </w:r>
          </w:p>
        </w:tc>
        <w:tc>
          <w:tcPr>
            <w:tcW w:w="489" w:type="dxa"/>
            <w:tcBorders>
              <w:top w:val="single" w:sz="12" w:space="0" w:color="auto"/>
              <w:bottom w:val="single" w:sz="12" w:space="0" w:color="auto"/>
            </w:tcBorders>
            <w:tcMar>
              <w:left w:w="57" w:type="dxa"/>
              <w:right w:w="85" w:type="dxa"/>
            </w:tcMar>
            <w:vAlign w:val="bottom"/>
          </w:tcPr>
          <w:p w14:paraId="05297FA4" w14:textId="2BDB34F7" w:rsidR="0067606D" w:rsidRDefault="0067606D" w:rsidP="0067606D">
            <w:pPr>
              <w:pStyle w:val="TabellRader"/>
            </w:pPr>
            <w:r w:rsidRPr="006E2167">
              <w:t>58</w:t>
            </w:r>
          </w:p>
        </w:tc>
        <w:tc>
          <w:tcPr>
            <w:tcW w:w="490" w:type="dxa"/>
            <w:tcBorders>
              <w:top w:val="single" w:sz="12" w:space="0" w:color="auto"/>
              <w:bottom w:val="single" w:sz="12" w:space="0" w:color="auto"/>
            </w:tcBorders>
            <w:tcMar>
              <w:left w:w="57" w:type="dxa"/>
              <w:right w:w="85" w:type="dxa"/>
            </w:tcMar>
            <w:vAlign w:val="bottom"/>
          </w:tcPr>
          <w:p w14:paraId="24126AA8" w14:textId="138BA8FF" w:rsidR="0067606D" w:rsidRDefault="0067606D" w:rsidP="0067606D">
            <w:pPr>
              <w:pStyle w:val="TabellRader"/>
            </w:pPr>
            <w:r w:rsidRPr="006E2167">
              <w:t>58</w:t>
            </w:r>
          </w:p>
        </w:tc>
        <w:tc>
          <w:tcPr>
            <w:tcW w:w="489" w:type="dxa"/>
            <w:tcBorders>
              <w:top w:val="single" w:sz="12" w:space="0" w:color="auto"/>
              <w:bottom w:val="single" w:sz="12" w:space="0" w:color="auto"/>
            </w:tcBorders>
            <w:tcMar>
              <w:left w:w="57" w:type="dxa"/>
              <w:right w:w="85" w:type="dxa"/>
            </w:tcMar>
            <w:vAlign w:val="bottom"/>
          </w:tcPr>
          <w:p w14:paraId="71926BB8" w14:textId="6FDEFA21" w:rsidR="0067606D" w:rsidRDefault="0067606D" w:rsidP="0067606D">
            <w:pPr>
              <w:pStyle w:val="TabellRader"/>
            </w:pPr>
            <w:r w:rsidRPr="006E2167">
              <w:t>14</w:t>
            </w:r>
          </w:p>
        </w:tc>
        <w:tc>
          <w:tcPr>
            <w:tcW w:w="489" w:type="dxa"/>
            <w:tcBorders>
              <w:top w:val="single" w:sz="12" w:space="0" w:color="auto"/>
              <w:bottom w:val="single" w:sz="12" w:space="0" w:color="auto"/>
            </w:tcBorders>
            <w:tcMar>
              <w:left w:w="57" w:type="dxa"/>
              <w:right w:w="85" w:type="dxa"/>
            </w:tcMar>
            <w:vAlign w:val="bottom"/>
          </w:tcPr>
          <w:p w14:paraId="193B76FE" w14:textId="582EA65E" w:rsidR="0067606D" w:rsidRDefault="0067606D" w:rsidP="0067606D">
            <w:pPr>
              <w:pStyle w:val="TabellRader"/>
            </w:pPr>
            <w:r w:rsidRPr="006E2167">
              <w:t>37</w:t>
            </w:r>
          </w:p>
        </w:tc>
        <w:tc>
          <w:tcPr>
            <w:tcW w:w="490" w:type="dxa"/>
            <w:tcBorders>
              <w:top w:val="single" w:sz="12" w:space="0" w:color="auto"/>
              <w:bottom w:val="single" w:sz="12" w:space="0" w:color="auto"/>
            </w:tcBorders>
            <w:tcMar>
              <w:left w:w="57" w:type="dxa"/>
              <w:right w:w="85" w:type="dxa"/>
            </w:tcMar>
            <w:vAlign w:val="bottom"/>
          </w:tcPr>
          <w:p w14:paraId="1950BF93" w14:textId="10B15106" w:rsidR="0067606D" w:rsidRDefault="0067606D" w:rsidP="0067606D">
            <w:pPr>
              <w:pStyle w:val="TabellRader"/>
            </w:pPr>
            <w:r w:rsidRPr="006E2167">
              <w:t>51</w:t>
            </w:r>
          </w:p>
        </w:tc>
      </w:tr>
      <w:tr w:rsidR="0067606D" w14:paraId="466EC516" w14:textId="77777777" w:rsidTr="0067606D">
        <w:tc>
          <w:tcPr>
            <w:tcW w:w="2694" w:type="dxa"/>
            <w:tcBorders>
              <w:top w:val="single" w:sz="12" w:space="0" w:color="auto"/>
            </w:tcBorders>
            <w:tcMar>
              <w:left w:w="0" w:type="dxa"/>
              <w:right w:w="0" w:type="dxa"/>
            </w:tcMar>
          </w:tcPr>
          <w:p w14:paraId="1B93D958" w14:textId="4D8E14E5" w:rsidR="0067606D" w:rsidRDefault="0067606D" w:rsidP="0067606D">
            <w:pPr>
              <w:pStyle w:val="TabellRader"/>
              <w:jc w:val="left"/>
            </w:pPr>
            <w:r w:rsidRPr="00484558">
              <w:t>Takbegränsade utgifter</w:t>
            </w:r>
          </w:p>
        </w:tc>
        <w:tc>
          <w:tcPr>
            <w:tcW w:w="489" w:type="dxa"/>
            <w:tcBorders>
              <w:top w:val="single" w:sz="12" w:space="0" w:color="auto"/>
            </w:tcBorders>
            <w:tcMar>
              <w:left w:w="57" w:type="dxa"/>
              <w:right w:w="85" w:type="dxa"/>
            </w:tcMar>
            <w:vAlign w:val="bottom"/>
          </w:tcPr>
          <w:p w14:paraId="1205C70F" w14:textId="5A8A94D7" w:rsidR="0067606D" w:rsidRDefault="0067606D" w:rsidP="0067606D">
            <w:pPr>
              <w:pStyle w:val="TabellRader"/>
            </w:pPr>
            <w:r w:rsidRPr="009C425F">
              <w:t>965</w:t>
            </w:r>
          </w:p>
        </w:tc>
        <w:tc>
          <w:tcPr>
            <w:tcW w:w="489" w:type="dxa"/>
            <w:tcBorders>
              <w:top w:val="single" w:sz="12" w:space="0" w:color="auto"/>
            </w:tcBorders>
            <w:tcMar>
              <w:left w:w="57" w:type="dxa"/>
              <w:right w:w="85" w:type="dxa"/>
            </w:tcMar>
            <w:vAlign w:val="bottom"/>
          </w:tcPr>
          <w:p w14:paraId="02B245DF" w14:textId="117CD44D" w:rsidR="0067606D" w:rsidRDefault="0067606D" w:rsidP="0067606D">
            <w:pPr>
              <w:pStyle w:val="TabellRader"/>
            </w:pPr>
            <w:r w:rsidRPr="009C425F">
              <w:t>986</w:t>
            </w:r>
          </w:p>
        </w:tc>
        <w:tc>
          <w:tcPr>
            <w:tcW w:w="489" w:type="dxa"/>
            <w:tcBorders>
              <w:top w:val="single" w:sz="12" w:space="0" w:color="auto"/>
            </w:tcBorders>
            <w:tcMar>
              <w:left w:w="57" w:type="dxa"/>
              <w:right w:w="85" w:type="dxa"/>
            </w:tcMar>
            <w:vAlign w:val="bottom"/>
          </w:tcPr>
          <w:p w14:paraId="0C2F3110" w14:textId="7CE9396D" w:rsidR="0067606D" w:rsidRDefault="0067606D" w:rsidP="0067606D">
            <w:pPr>
              <w:pStyle w:val="TabellRader"/>
            </w:pPr>
            <w:r w:rsidRPr="009C425F">
              <w:t>989</w:t>
            </w:r>
          </w:p>
        </w:tc>
        <w:tc>
          <w:tcPr>
            <w:tcW w:w="490" w:type="dxa"/>
            <w:tcBorders>
              <w:top w:val="single" w:sz="12" w:space="0" w:color="auto"/>
            </w:tcBorders>
            <w:tcMar>
              <w:left w:w="57" w:type="dxa"/>
              <w:right w:w="85" w:type="dxa"/>
            </w:tcMar>
            <w:vAlign w:val="bottom"/>
          </w:tcPr>
          <w:p w14:paraId="0979FD5F" w14:textId="1A4D184A" w:rsidR="0067606D" w:rsidRDefault="0067606D" w:rsidP="0067606D">
            <w:pPr>
              <w:pStyle w:val="TabellRader"/>
            </w:pPr>
            <w:r w:rsidRPr="009C425F">
              <w:t>1 022</w:t>
            </w:r>
          </w:p>
        </w:tc>
        <w:tc>
          <w:tcPr>
            <w:tcW w:w="489" w:type="dxa"/>
            <w:tcBorders>
              <w:top w:val="single" w:sz="12" w:space="0" w:color="auto"/>
            </w:tcBorders>
            <w:tcMar>
              <w:left w:w="57" w:type="dxa"/>
              <w:right w:w="85" w:type="dxa"/>
            </w:tcMar>
            <w:vAlign w:val="bottom"/>
          </w:tcPr>
          <w:p w14:paraId="27F9E5B8" w14:textId="1AA994F2" w:rsidR="0067606D" w:rsidRDefault="0067606D" w:rsidP="0067606D">
            <w:pPr>
              <w:pStyle w:val="TabellRader"/>
            </w:pPr>
            <w:r w:rsidRPr="009C425F">
              <w:t>1 067</w:t>
            </w:r>
          </w:p>
        </w:tc>
        <w:tc>
          <w:tcPr>
            <w:tcW w:w="489" w:type="dxa"/>
            <w:tcBorders>
              <w:top w:val="single" w:sz="12" w:space="0" w:color="auto"/>
            </w:tcBorders>
            <w:tcMar>
              <w:left w:w="57" w:type="dxa"/>
              <w:right w:w="85" w:type="dxa"/>
            </w:tcMar>
            <w:vAlign w:val="bottom"/>
          </w:tcPr>
          <w:p w14:paraId="38EE819D" w14:textId="76C3B505" w:rsidR="0067606D" w:rsidRDefault="0067606D" w:rsidP="0067606D">
            <w:pPr>
              <w:pStyle w:val="TabellRader"/>
            </w:pPr>
            <w:r w:rsidRPr="009C425F">
              <w:t>1 096</w:t>
            </w:r>
          </w:p>
        </w:tc>
        <w:tc>
          <w:tcPr>
            <w:tcW w:w="490" w:type="dxa"/>
            <w:tcBorders>
              <w:top w:val="single" w:sz="12" w:space="0" w:color="auto"/>
            </w:tcBorders>
            <w:tcMar>
              <w:left w:w="57" w:type="dxa"/>
              <w:right w:w="85" w:type="dxa"/>
            </w:tcMar>
            <w:vAlign w:val="bottom"/>
          </w:tcPr>
          <w:p w14:paraId="30EF38B5" w14:textId="4D0467FE" w:rsidR="0067606D" w:rsidRDefault="0067606D" w:rsidP="0067606D">
            <w:pPr>
              <w:pStyle w:val="TabellRader"/>
            </w:pPr>
            <w:r w:rsidRPr="009C425F">
              <w:t>1 135</w:t>
            </w:r>
          </w:p>
        </w:tc>
        <w:tc>
          <w:tcPr>
            <w:tcW w:w="489" w:type="dxa"/>
            <w:tcBorders>
              <w:top w:val="single" w:sz="12" w:space="0" w:color="auto"/>
            </w:tcBorders>
            <w:tcMar>
              <w:left w:w="57" w:type="dxa"/>
              <w:right w:w="85" w:type="dxa"/>
            </w:tcMar>
            <w:vAlign w:val="bottom"/>
          </w:tcPr>
          <w:p w14:paraId="645F34F8" w14:textId="3D1659C2" w:rsidR="0067606D" w:rsidRDefault="0067606D" w:rsidP="0067606D">
            <w:pPr>
              <w:pStyle w:val="TabellRader"/>
            </w:pPr>
            <w:r w:rsidRPr="009C425F">
              <w:t>1 184</w:t>
            </w:r>
          </w:p>
        </w:tc>
        <w:tc>
          <w:tcPr>
            <w:tcW w:w="489" w:type="dxa"/>
            <w:tcBorders>
              <w:top w:val="single" w:sz="12" w:space="0" w:color="auto"/>
            </w:tcBorders>
            <w:tcMar>
              <w:left w:w="57" w:type="dxa"/>
              <w:right w:w="85" w:type="dxa"/>
            </w:tcMar>
            <w:vAlign w:val="bottom"/>
          </w:tcPr>
          <w:p w14:paraId="337FF74B" w14:textId="1D7E4331" w:rsidR="0067606D" w:rsidRDefault="0067606D" w:rsidP="0067606D">
            <w:pPr>
              <w:pStyle w:val="TabellRader"/>
            </w:pPr>
            <w:r w:rsidRPr="009C425F">
              <w:t>1 229</w:t>
            </w:r>
          </w:p>
        </w:tc>
        <w:tc>
          <w:tcPr>
            <w:tcW w:w="490" w:type="dxa"/>
            <w:tcBorders>
              <w:top w:val="single" w:sz="12" w:space="0" w:color="auto"/>
            </w:tcBorders>
            <w:tcMar>
              <w:left w:w="57" w:type="dxa"/>
              <w:right w:w="85" w:type="dxa"/>
            </w:tcMar>
            <w:vAlign w:val="bottom"/>
          </w:tcPr>
          <w:p w14:paraId="4F3ED2FC" w14:textId="0FE46EDE" w:rsidR="0067606D" w:rsidRDefault="0067606D" w:rsidP="0067606D">
            <w:pPr>
              <w:pStyle w:val="TabellRader"/>
            </w:pPr>
            <w:r w:rsidRPr="009C425F">
              <w:t>1 282</w:t>
            </w:r>
          </w:p>
        </w:tc>
        <w:tc>
          <w:tcPr>
            <w:tcW w:w="489" w:type="dxa"/>
            <w:tcBorders>
              <w:top w:val="single" w:sz="12" w:space="0" w:color="auto"/>
            </w:tcBorders>
            <w:tcMar>
              <w:left w:w="57" w:type="dxa"/>
              <w:right w:w="85" w:type="dxa"/>
            </w:tcMar>
            <w:vAlign w:val="bottom"/>
          </w:tcPr>
          <w:p w14:paraId="3830E61D" w14:textId="497DF9BD" w:rsidR="0067606D" w:rsidRDefault="0067606D" w:rsidP="0067606D">
            <w:pPr>
              <w:pStyle w:val="TabellRader"/>
            </w:pPr>
            <w:r w:rsidRPr="009C425F">
              <w:t>1 315</w:t>
            </w:r>
          </w:p>
        </w:tc>
        <w:tc>
          <w:tcPr>
            <w:tcW w:w="489" w:type="dxa"/>
            <w:tcBorders>
              <w:top w:val="single" w:sz="12" w:space="0" w:color="auto"/>
            </w:tcBorders>
            <w:tcMar>
              <w:left w:w="57" w:type="dxa"/>
              <w:right w:w="85" w:type="dxa"/>
            </w:tcMar>
            <w:vAlign w:val="bottom"/>
          </w:tcPr>
          <w:p w14:paraId="46F8B4D6" w14:textId="00E29F41" w:rsidR="0067606D" w:rsidRDefault="0067606D" w:rsidP="0067606D">
            <w:pPr>
              <w:pStyle w:val="TabellRader"/>
            </w:pPr>
            <w:r w:rsidRPr="009C425F">
              <w:t>1 352</w:t>
            </w:r>
          </w:p>
        </w:tc>
        <w:tc>
          <w:tcPr>
            <w:tcW w:w="490" w:type="dxa"/>
            <w:tcBorders>
              <w:top w:val="single" w:sz="12" w:space="0" w:color="auto"/>
            </w:tcBorders>
            <w:tcMar>
              <w:left w:w="57" w:type="dxa"/>
              <w:right w:w="85" w:type="dxa"/>
            </w:tcMar>
            <w:vAlign w:val="bottom"/>
          </w:tcPr>
          <w:p w14:paraId="4E3E4876" w14:textId="1104410E" w:rsidR="0067606D" w:rsidRDefault="0067606D" w:rsidP="0067606D">
            <w:pPr>
              <w:pStyle w:val="TabellRader"/>
            </w:pPr>
            <w:r w:rsidRPr="009C425F">
              <w:t>1 387</w:t>
            </w:r>
          </w:p>
        </w:tc>
      </w:tr>
      <w:tr w:rsidR="0067606D" w14:paraId="22F2142F" w14:textId="77777777" w:rsidTr="0067606D">
        <w:tc>
          <w:tcPr>
            <w:tcW w:w="2694" w:type="dxa"/>
            <w:tcBorders>
              <w:bottom w:val="single" w:sz="4" w:space="0" w:color="auto"/>
            </w:tcBorders>
            <w:tcMar>
              <w:left w:w="0" w:type="dxa"/>
              <w:right w:w="0" w:type="dxa"/>
            </w:tcMar>
          </w:tcPr>
          <w:p w14:paraId="2F9BD19F" w14:textId="5EC467FC" w:rsidR="0067606D" w:rsidRDefault="0067606D" w:rsidP="0067606D">
            <w:pPr>
              <w:pStyle w:val="TabellRader"/>
              <w:jc w:val="left"/>
            </w:pPr>
            <w:r w:rsidRPr="00484558">
              <w:t>Budgeteringsmarginal</w:t>
            </w:r>
          </w:p>
        </w:tc>
        <w:tc>
          <w:tcPr>
            <w:tcW w:w="489" w:type="dxa"/>
            <w:tcBorders>
              <w:bottom w:val="single" w:sz="4" w:space="0" w:color="auto"/>
            </w:tcBorders>
            <w:tcMar>
              <w:left w:w="57" w:type="dxa"/>
              <w:right w:w="85" w:type="dxa"/>
            </w:tcMar>
            <w:vAlign w:val="bottom"/>
          </w:tcPr>
          <w:p w14:paraId="492014B5" w14:textId="6B4071A7" w:rsidR="0067606D" w:rsidRDefault="0067606D" w:rsidP="0067606D">
            <w:pPr>
              <w:pStyle w:val="TabellRader"/>
            </w:pPr>
            <w:r w:rsidRPr="009C425F">
              <w:t>24</w:t>
            </w:r>
          </w:p>
        </w:tc>
        <w:tc>
          <w:tcPr>
            <w:tcW w:w="489" w:type="dxa"/>
            <w:tcBorders>
              <w:bottom w:val="single" w:sz="4" w:space="0" w:color="auto"/>
            </w:tcBorders>
            <w:tcMar>
              <w:left w:w="57" w:type="dxa"/>
              <w:right w:w="85" w:type="dxa"/>
            </w:tcMar>
            <w:vAlign w:val="bottom"/>
          </w:tcPr>
          <w:p w14:paraId="6EC73978" w14:textId="22550885" w:rsidR="0067606D" w:rsidRDefault="0067606D" w:rsidP="0067606D">
            <w:pPr>
              <w:pStyle w:val="TabellRader"/>
            </w:pPr>
            <w:r w:rsidRPr="009C425F">
              <w:t>38</w:t>
            </w:r>
          </w:p>
        </w:tc>
        <w:tc>
          <w:tcPr>
            <w:tcW w:w="489" w:type="dxa"/>
            <w:tcBorders>
              <w:bottom w:val="single" w:sz="4" w:space="0" w:color="auto"/>
            </w:tcBorders>
            <w:tcMar>
              <w:left w:w="57" w:type="dxa"/>
              <w:right w:w="85" w:type="dxa"/>
            </w:tcMar>
            <w:vAlign w:val="bottom"/>
          </w:tcPr>
          <w:p w14:paraId="07C5944F" w14:textId="3334A751" w:rsidR="0067606D" w:rsidRDefault="0067606D" w:rsidP="0067606D">
            <w:pPr>
              <w:pStyle w:val="TabellRader"/>
            </w:pPr>
            <w:r w:rsidRPr="009C425F">
              <w:t>74</w:t>
            </w:r>
          </w:p>
        </w:tc>
        <w:tc>
          <w:tcPr>
            <w:tcW w:w="490" w:type="dxa"/>
            <w:tcBorders>
              <w:bottom w:val="single" w:sz="4" w:space="0" w:color="auto"/>
            </w:tcBorders>
            <w:tcMar>
              <w:left w:w="57" w:type="dxa"/>
              <w:right w:w="85" w:type="dxa"/>
            </w:tcMar>
            <w:vAlign w:val="bottom"/>
          </w:tcPr>
          <w:p w14:paraId="2FD98AB4" w14:textId="06038F78" w:rsidR="0067606D" w:rsidRDefault="0067606D" w:rsidP="0067606D">
            <w:pPr>
              <w:pStyle w:val="TabellRader"/>
            </w:pPr>
            <w:r w:rsidRPr="009C425F">
              <w:t>62</w:t>
            </w:r>
          </w:p>
        </w:tc>
        <w:tc>
          <w:tcPr>
            <w:tcW w:w="489" w:type="dxa"/>
            <w:tcBorders>
              <w:bottom w:val="single" w:sz="4" w:space="0" w:color="auto"/>
            </w:tcBorders>
            <w:tcMar>
              <w:left w:w="57" w:type="dxa"/>
              <w:right w:w="85" w:type="dxa"/>
            </w:tcMar>
            <w:vAlign w:val="bottom"/>
          </w:tcPr>
          <w:p w14:paraId="47AADB4E" w14:textId="51A3952E" w:rsidR="0067606D" w:rsidRDefault="0067606D" w:rsidP="0067606D">
            <w:pPr>
              <w:pStyle w:val="TabellRader"/>
            </w:pPr>
            <w:r w:rsidRPr="009C425F">
              <w:t>28</w:t>
            </w:r>
          </w:p>
        </w:tc>
        <w:tc>
          <w:tcPr>
            <w:tcW w:w="489" w:type="dxa"/>
            <w:tcBorders>
              <w:bottom w:val="single" w:sz="4" w:space="0" w:color="auto"/>
            </w:tcBorders>
            <w:tcMar>
              <w:left w:w="57" w:type="dxa"/>
              <w:right w:w="85" w:type="dxa"/>
            </w:tcMar>
            <w:vAlign w:val="bottom"/>
          </w:tcPr>
          <w:p w14:paraId="41D7627B" w14:textId="0B9EF475" w:rsidR="0067606D" w:rsidRDefault="0067606D" w:rsidP="0067606D">
            <w:pPr>
              <w:pStyle w:val="TabellRader"/>
            </w:pPr>
            <w:r w:rsidRPr="009C425F">
              <w:t>11</w:t>
            </w:r>
          </w:p>
        </w:tc>
        <w:tc>
          <w:tcPr>
            <w:tcW w:w="490" w:type="dxa"/>
            <w:tcBorders>
              <w:bottom w:val="single" w:sz="4" w:space="0" w:color="auto"/>
            </w:tcBorders>
            <w:tcMar>
              <w:left w:w="57" w:type="dxa"/>
              <w:right w:w="85" w:type="dxa"/>
            </w:tcMar>
            <w:vAlign w:val="bottom"/>
          </w:tcPr>
          <w:p w14:paraId="77E0FCD3" w14:textId="6C14F1CF" w:rsidR="0067606D" w:rsidRDefault="0067606D" w:rsidP="0067606D">
            <w:pPr>
              <w:pStyle w:val="TabellRader"/>
            </w:pPr>
            <w:r w:rsidRPr="009C425F">
              <w:t>23</w:t>
            </w:r>
          </w:p>
        </w:tc>
        <w:tc>
          <w:tcPr>
            <w:tcW w:w="489" w:type="dxa"/>
            <w:tcBorders>
              <w:bottom w:val="single" w:sz="4" w:space="0" w:color="auto"/>
            </w:tcBorders>
            <w:tcMar>
              <w:left w:w="57" w:type="dxa"/>
              <w:right w:w="85" w:type="dxa"/>
            </w:tcMar>
            <w:vAlign w:val="bottom"/>
          </w:tcPr>
          <w:p w14:paraId="0D5012E2" w14:textId="7A8D9313" w:rsidR="0067606D" w:rsidRDefault="0067606D" w:rsidP="0067606D">
            <w:pPr>
              <w:pStyle w:val="TabellRader"/>
            </w:pPr>
            <w:r w:rsidRPr="009C425F">
              <w:t>31</w:t>
            </w:r>
          </w:p>
        </w:tc>
        <w:tc>
          <w:tcPr>
            <w:tcW w:w="489" w:type="dxa"/>
            <w:tcBorders>
              <w:bottom w:val="single" w:sz="4" w:space="0" w:color="auto"/>
            </w:tcBorders>
            <w:tcMar>
              <w:left w:w="57" w:type="dxa"/>
              <w:right w:w="85" w:type="dxa"/>
            </w:tcMar>
            <w:vAlign w:val="bottom"/>
          </w:tcPr>
          <w:p w14:paraId="7EE9E2F8" w14:textId="245029EE" w:rsidR="0067606D" w:rsidRDefault="0067606D" w:rsidP="0067606D">
            <w:pPr>
              <w:pStyle w:val="TabellRader"/>
            </w:pPr>
            <w:r w:rsidRPr="009C425F">
              <w:t>45</w:t>
            </w:r>
          </w:p>
        </w:tc>
        <w:tc>
          <w:tcPr>
            <w:tcW w:w="490" w:type="dxa"/>
            <w:tcBorders>
              <w:bottom w:val="single" w:sz="4" w:space="0" w:color="auto"/>
            </w:tcBorders>
            <w:tcMar>
              <w:left w:w="57" w:type="dxa"/>
              <w:right w:w="85" w:type="dxa"/>
            </w:tcMar>
            <w:vAlign w:val="bottom"/>
          </w:tcPr>
          <w:p w14:paraId="40C944AC" w14:textId="326543D6" w:rsidR="0067606D" w:rsidRDefault="0067606D" w:rsidP="0067606D">
            <w:pPr>
              <w:pStyle w:val="TabellRader"/>
            </w:pPr>
            <w:r w:rsidRPr="009C425F">
              <w:t>55</w:t>
            </w:r>
          </w:p>
        </w:tc>
        <w:tc>
          <w:tcPr>
            <w:tcW w:w="489" w:type="dxa"/>
            <w:tcBorders>
              <w:bottom w:val="single" w:sz="4" w:space="0" w:color="auto"/>
            </w:tcBorders>
            <w:tcMar>
              <w:left w:w="57" w:type="dxa"/>
              <w:right w:w="85" w:type="dxa"/>
            </w:tcMar>
            <w:vAlign w:val="bottom"/>
          </w:tcPr>
          <w:p w14:paraId="6DB53F93" w14:textId="71E8414E" w:rsidR="0067606D" w:rsidRDefault="0067606D" w:rsidP="0067606D">
            <w:pPr>
              <w:pStyle w:val="TabellRader"/>
            </w:pPr>
            <w:r w:rsidRPr="009C425F">
              <w:t>36</w:t>
            </w:r>
          </w:p>
        </w:tc>
        <w:tc>
          <w:tcPr>
            <w:tcW w:w="489" w:type="dxa"/>
            <w:tcBorders>
              <w:bottom w:val="single" w:sz="4" w:space="0" w:color="auto"/>
            </w:tcBorders>
            <w:tcMar>
              <w:left w:w="57" w:type="dxa"/>
              <w:right w:w="85" w:type="dxa"/>
            </w:tcMar>
            <w:vAlign w:val="bottom"/>
          </w:tcPr>
          <w:p w14:paraId="5D54D16D" w14:textId="761E41FF" w:rsidR="0067606D" w:rsidRDefault="0067606D" w:rsidP="0067606D">
            <w:pPr>
              <w:pStyle w:val="TabellRader"/>
            </w:pPr>
            <w:r w:rsidRPr="009C425F">
              <w:t>40</w:t>
            </w:r>
          </w:p>
        </w:tc>
        <w:tc>
          <w:tcPr>
            <w:tcW w:w="490" w:type="dxa"/>
            <w:tcBorders>
              <w:bottom w:val="single" w:sz="4" w:space="0" w:color="auto"/>
            </w:tcBorders>
            <w:tcMar>
              <w:left w:w="57" w:type="dxa"/>
              <w:right w:w="85" w:type="dxa"/>
            </w:tcMar>
            <w:vAlign w:val="bottom"/>
          </w:tcPr>
          <w:p w14:paraId="19F33983" w14:textId="01D6CCCD" w:rsidR="0067606D" w:rsidRDefault="0067606D" w:rsidP="0067606D">
            <w:pPr>
              <w:pStyle w:val="TabellRader"/>
            </w:pPr>
            <w:r w:rsidRPr="009C425F">
              <w:t>56</w:t>
            </w:r>
          </w:p>
        </w:tc>
      </w:tr>
      <w:tr w:rsidR="0067606D" w14:paraId="681D6E57" w14:textId="77777777" w:rsidTr="0067606D">
        <w:trPr>
          <w:cnfStyle w:val="010000000000" w:firstRow="0" w:lastRow="1" w:firstColumn="0" w:lastColumn="0" w:oddVBand="0" w:evenVBand="0" w:oddHBand="0" w:evenHBand="0" w:firstRowFirstColumn="0" w:firstRowLastColumn="0" w:lastRowFirstColumn="0" w:lastRowLastColumn="0"/>
        </w:trPr>
        <w:tc>
          <w:tcPr>
            <w:tcW w:w="2694" w:type="dxa"/>
            <w:tcBorders>
              <w:top w:val="single" w:sz="4" w:space="0" w:color="auto"/>
            </w:tcBorders>
            <w:tcMar>
              <w:left w:w="0" w:type="dxa"/>
              <w:right w:w="0" w:type="dxa"/>
            </w:tcMar>
            <w:vAlign w:val="bottom"/>
          </w:tcPr>
          <w:p w14:paraId="491427BF" w14:textId="4D50A093" w:rsidR="0067606D" w:rsidRDefault="0067606D" w:rsidP="0067606D">
            <w:pPr>
              <w:pStyle w:val="TabellSlutsumma"/>
              <w:jc w:val="left"/>
            </w:pPr>
            <w:r w:rsidRPr="00E34FFE">
              <w:t>Budgeteringsmarginal, procent av takbegränsade utgifter</w:t>
            </w:r>
          </w:p>
        </w:tc>
        <w:tc>
          <w:tcPr>
            <w:tcW w:w="489" w:type="dxa"/>
            <w:tcBorders>
              <w:top w:val="single" w:sz="4" w:space="0" w:color="auto"/>
            </w:tcBorders>
            <w:tcMar>
              <w:left w:w="57" w:type="dxa"/>
              <w:right w:w="85" w:type="dxa"/>
            </w:tcMar>
            <w:vAlign w:val="bottom"/>
          </w:tcPr>
          <w:p w14:paraId="249A8152" w14:textId="287B7D03" w:rsidR="0067606D" w:rsidRDefault="0067606D" w:rsidP="0067606D">
            <w:pPr>
              <w:pStyle w:val="TabellSlutsumma"/>
              <w:rPr>
                <w:b/>
              </w:rPr>
            </w:pPr>
            <w:r w:rsidRPr="009C425F">
              <w:t>2,5</w:t>
            </w:r>
          </w:p>
        </w:tc>
        <w:tc>
          <w:tcPr>
            <w:tcW w:w="489" w:type="dxa"/>
            <w:tcBorders>
              <w:top w:val="single" w:sz="4" w:space="0" w:color="auto"/>
            </w:tcBorders>
            <w:tcMar>
              <w:left w:w="57" w:type="dxa"/>
              <w:right w:w="85" w:type="dxa"/>
            </w:tcMar>
            <w:vAlign w:val="bottom"/>
          </w:tcPr>
          <w:p w14:paraId="565FF623" w14:textId="247799D6" w:rsidR="0067606D" w:rsidRDefault="0067606D" w:rsidP="0067606D">
            <w:pPr>
              <w:pStyle w:val="TabellSlutsumma"/>
              <w:rPr>
                <w:b/>
              </w:rPr>
            </w:pPr>
            <w:r w:rsidRPr="009C425F">
              <w:t>3,9</w:t>
            </w:r>
          </w:p>
        </w:tc>
        <w:tc>
          <w:tcPr>
            <w:tcW w:w="489" w:type="dxa"/>
            <w:tcBorders>
              <w:top w:val="single" w:sz="4" w:space="0" w:color="auto"/>
            </w:tcBorders>
            <w:tcMar>
              <w:left w:w="57" w:type="dxa"/>
              <w:right w:w="85" w:type="dxa"/>
            </w:tcMar>
            <w:vAlign w:val="bottom"/>
          </w:tcPr>
          <w:p w14:paraId="25459AA3" w14:textId="1B5564A3" w:rsidR="0067606D" w:rsidRDefault="0067606D" w:rsidP="0067606D">
            <w:pPr>
              <w:pStyle w:val="TabellSlutsumma"/>
            </w:pPr>
            <w:r w:rsidRPr="009C425F">
              <w:t>7,5</w:t>
            </w:r>
          </w:p>
        </w:tc>
        <w:tc>
          <w:tcPr>
            <w:tcW w:w="490" w:type="dxa"/>
            <w:tcBorders>
              <w:top w:val="single" w:sz="4" w:space="0" w:color="auto"/>
            </w:tcBorders>
            <w:tcMar>
              <w:left w:w="57" w:type="dxa"/>
              <w:right w:w="85" w:type="dxa"/>
            </w:tcMar>
            <w:vAlign w:val="bottom"/>
          </w:tcPr>
          <w:p w14:paraId="19530496" w14:textId="3602760A" w:rsidR="0067606D" w:rsidRDefault="0067606D" w:rsidP="0067606D">
            <w:pPr>
              <w:pStyle w:val="TabellSlutsumma"/>
              <w:rPr>
                <w:b/>
              </w:rPr>
            </w:pPr>
            <w:r w:rsidRPr="009C425F">
              <w:t>6,0</w:t>
            </w:r>
          </w:p>
        </w:tc>
        <w:tc>
          <w:tcPr>
            <w:tcW w:w="489" w:type="dxa"/>
            <w:tcBorders>
              <w:top w:val="single" w:sz="4" w:space="0" w:color="auto"/>
            </w:tcBorders>
            <w:tcMar>
              <w:left w:w="57" w:type="dxa"/>
              <w:right w:w="85" w:type="dxa"/>
            </w:tcMar>
            <w:vAlign w:val="bottom"/>
          </w:tcPr>
          <w:p w14:paraId="20E3A8DD" w14:textId="177739A6" w:rsidR="0067606D" w:rsidRDefault="0067606D" w:rsidP="0067606D">
            <w:pPr>
              <w:pStyle w:val="TabellSlutsumma"/>
              <w:rPr>
                <w:b/>
              </w:rPr>
            </w:pPr>
            <w:r w:rsidRPr="009C425F">
              <w:t>2,6</w:t>
            </w:r>
          </w:p>
        </w:tc>
        <w:tc>
          <w:tcPr>
            <w:tcW w:w="489" w:type="dxa"/>
            <w:tcBorders>
              <w:top w:val="single" w:sz="4" w:space="0" w:color="auto"/>
            </w:tcBorders>
            <w:tcMar>
              <w:left w:w="57" w:type="dxa"/>
              <w:right w:w="85" w:type="dxa"/>
            </w:tcMar>
            <w:vAlign w:val="bottom"/>
          </w:tcPr>
          <w:p w14:paraId="7A4A274B" w14:textId="53EB4AE1" w:rsidR="0067606D" w:rsidRDefault="0067606D" w:rsidP="0067606D">
            <w:pPr>
              <w:pStyle w:val="TabellSlutsumma"/>
            </w:pPr>
            <w:r w:rsidRPr="009C425F">
              <w:t>1,0</w:t>
            </w:r>
          </w:p>
        </w:tc>
        <w:tc>
          <w:tcPr>
            <w:tcW w:w="490" w:type="dxa"/>
            <w:tcBorders>
              <w:top w:val="single" w:sz="4" w:space="0" w:color="auto"/>
            </w:tcBorders>
            <w:tcMar>
              <w:left w:w="57" w:type="dxa"/>
              <w:right w:w="85" w:type="dxa"/>
            </w:tcMar>
            <w:vAlign w:val="bottom"/>
          </w:tcPr>
          <w:p w14:paraId="0050E796" w14:textId="04A46EB6" w:rsidR="0067606D" w:rsidRDefault="0067606D" w:rsidP="0067606D">
            <w:pPr>
              <w:pStyle w:val="TabellSlutsumma"/>
              <w:rPr>
                <w:b/>
              </w:rPr>
            </w:pPr>
            <w:r w:rsidRPr="009C425F">
              <w:t>2,0</w:t>
            </w:r>
          </w:p>
        </w:tc>
        <w:tc>
          <w:tcPr>
            <w:tcW w:w="489" w:type="dxa"/>
            <w:tcBorders>
              <w:top w:val="single" w:sz="4" w:space="0" w:color="auto"/>
            </w:tcBorders>
            <w:tcMar>
              <w:left w:w="57" w:type="dxa"/>
              <w:right w:w="85" w:type="dxa"/>
            </w:tcMar>
            <w:vAlign w:val="bottom"/>
          </w:tcPr>
          <w:p w14:paraId="3AD10E2E" w14:textId="3337EED8" w:rsidR="0067606D" w:rsidRDefault="0067606D" w:rsidP="0067606D">
            <w:pPr>
              <w:pStyle w:val="TabellSlutsumma"/>
              <w:rPr>
                <w:b/>
              </w:rPr>
            </w:pPr>
            <w:r w:rsidRPr="009C425F">
              <w:t>2,6</w:t>
            </w:r>
          </w:p>
        </w:tc>
        <w:tc>
          <w:tcPr>
            <w:tcW w:w="489" w:type="dxa"/>
            <w:tcBorders>
              <w:top w:val="single" w:sz="4" w:space="0" w:color="auto"/>
            </w:tcBorders>
            <w:tcMar>
              <w:left w:w="57" w:type="dxa"/>
              <w:right w:w="85" w:type="dxa"/>
            </w:tcMar>
            <w:vAlign w:val="bottom"/>
          </w:tcPr>
          <w:p w14:paraId="09D25E69" w14:textId="03D2AD30" w:rsidR="0067606D" w:rsidRDefault="0067606D" w:rsidP="0067606D">
            <w:pPr>
              <w:pStyle w:val="TabellSlutsumma"/>
            </w:pPr>
            <w:r w:rsidRPr="009C425F">
              <w:t>3,6</w:t>
            </w:r>
          </w:p>
        </w:tc>
        <w:tc>
          <w:tcPr>
            <w:tcW w:w="490" w:type="dxa"/>
            <w:tcBorders>
              <w:top w:val="single" w:sz="4" w:space="0" w:color="auto"/>
            </w:tcBorders>
            <w:tcMar>
              <w:left w:w="57" w:type="dxa"/>
              <w:right w:w="85" w:type="dxa"/>
            </w:tcMar>
            <w:vAlign w:val="bottom"/>
          </w:tcPr>
          <w:p w14:paraId="18093489" w14:textId="444AC050" w:rsidR="0067606D" w:rsidRDefault="0067606D" w:rsidP="0067606D">
            <w:pPr>
              <w:pStyle w:val="TabellSlutsumma"/>
              <w:rPr>
                <w:b/>
              </w:rPr>
            </w:pPr>
            <w:r w:rsidRPr="009C425F">
              <w:t>4,3</w:t>
            </w:r>
          </w:p>
        </w:tc>
        <w:tc>
          <w:tcPr>
            <w:tcW w:w="489" w:type="dxa"/>
            <w:tcBorders>
              <w:top w:val="single" w:sz="4" w:space="0" w:color="auto"/>
            </w:tcBorders>
            <w:tcMar>
              <w:left w:w="57" w:type="dxa"/>
              <w:right w:w="85" w:type="dxa"/>
            </w:tcMar>
            <w:vAlign w:val="bottom"/>
          </w:tcPr>
          <w:p w14:paraId="667CA6DA" w14:textId="02C0878C" w:rsidR="0067606D" w:rsidRDefault="0067606D" w:rsidP="0067606D">
            <w:pPr>
              <w:pStyle w:val="TabellSlutsumma"/>
            </w:pPr>
            <w:r w:rsidRPr="009C425F">
              <w:t>2,8</w:t>
            </w:r>
          </w:p>
        </w:tc>
        <w:tc>
          <w:tcPr>
            <w:tcW w:w="489" w:type="dxa"/>
            <w:tcBorders>
              <w:top w:val="single" w:sz="4" w:space="0" w:color="auto"/>
            </w:tcBorders>
            <w:tcMar>
              <w:left w:w="57" w:type="dxa"/>
              <w:right w:w="85" w:type="dxa"/>
            </w:tcMar>
            <w:vAlign w:val="bottom"/>
          </w:tcPr>
          <w:p w14:paraId="5719E8B0" w14:textId="2F1CA81A" w:rsidR="0067606D" w:rsidRDefault="0067606D" w:rsidP="0067606D">
            <w:pPr>
              <w:pStyle w:val="TabellSlutsumma"/>
            </w:pPr>
            <w:r w:rsidRPr="009C425F">
              <w:t>3,0</w:t>
            </w:r>
          </w:p>
        </w:tc>
        <w:tc>
          <w:tcPr>
            <w:tcW w:w="490" w:type="dxa"/>
            <w:tcBorders>
              <w:top w:val="single" w:sz="4" w:space="0" w:color="auto"/>
            </w:tcBorders>
            <w:tcMar>
              <w:left w:w="57" w:type="dxa"/>
              <w:right w:w="85" w:type="dxa"/>
            </w:tcMar>
            <w:vAlign w:val="bottom"/>
          </w:tcPr>
          <w:p w14:paraId="18008C92" w14:textId="7969C7A8" w:rsidR="0067606D" w:rsidRDefault="0067606D" w:rsidP="0067606D">
            <w:pPr>
              <w:pStyle w:val="TabellSlutsumma"/>
            </w:pPr>
            <w:r w:rsidRPr="009C425F">
              <w:t>4,0</w:t>
            </w:r>
          </w:p>
        </w:tc>
      </w:tr>
    </w:tbl>
    <w:p w14:paraId="3F1829B0" w14:textId="62B78340" w:rsidR="0067606D" w:rsidRDefault="0067606D" w:rsidP="0067606D">
      <w:pPr>
        <w:pStyle w:val="TabellFotnot"/>
      </w:pPr>
      <w:r w:rsidRPr="006C3729">
        <w:t>Anm.: Beloppen är avrundade och överensstämmer därför inte alltid med summan.</w:t>
      </w:r>
    </w:p>
    <w:p w14:paraId="7D66DA6B" w14:textId="2B5F986C" w:rsidR="0067606D" w:rsidRPr="00F6747E" w:rsidRDefault="0067606D" w:rsidP="0067606D">
      <w:pPr>
        <w:pStyle w:val="TabellFotnot"/>
      </w:pPr>
      <w:r w:rsidRPr="006C3729">
        <w:rPr>
          <w:vertAlign w:val="superscript"/>
        </w:rPr>
        <w:t>1</w:t>
      </w:r>
      <w:r>
        <w:t xml:space="preserve"> </w:t>
      </w:r>
      <w:r w:rsidRPr="00F6747E">
        <w:t>De tekniska justeringar som redovisas här är de ackumulerade tekniska justeringarna för respektive år.</w:t>
      </w:r>
    </w:p>
    <w:p w14:paraId="6DD624AB" w14:textId="43B7F1FD" w:rsidR="0067606D" w:rsidRPr="00F6747E" w:rsidRDefault="0067606D" w:rsidP="0067606D">
      <w:pPr>
        <w:pStyle w:val="TabellFotnot"/>
      </w:pPr>
      <w:r w:rsidRPr="00F6747E">
        <w:rPr>
          <w:vertAlign w:val="superscript"/>
        </w:rPr>
        <w:t>2</w:t>
      </w:r>
      <w:r w:rsidRPr="00F6747E">
        <w:t xml:space="preserve"> Finanspolitiskt motiverade justeringar av utgiftstakets nivåer kan enligt praxis göras av en ny regering. Dessa justeringar medför en reell förändring av utgiftstakets begränsande effekt på de takbegränsade utgifterna. De reella justeringar som redovisas här är de ackumulerade reella justeringarna för respektive år.</w:t>
      </w:r>
    </w:p>
    <w:p w14:paraId="4B49A03E" w14:textId="73A46472" w:rsidR="0067606D" w:rsidRPr="00F6747E" w:rsidRDefault="0067606D" w:rsidP="0067606D">
      <w:pPr>
        <w:pStyle w:val="TabellFotnot"/>
      </w:pPr>
      <w:r w:rsidRPr="00F6747E">
        <w:rPr>
          <w:vertAlign w:val="superscript"/>
        </w:rPr>
        <w:t>3</w:t>
      </w:r>
      <w:r w:rsidRPr="00F6747E">
        <w:t xml:space="preserve"> Den slutgiltiga nivån på utgiftstaket är summan av den ursprungliga nivån och eventuella tekniska och reella justeringar.</w:t>
      </w:r>
    </w:p>
    <w:p w14:paraId="6295488F" w14:textId="77777777" w:rsidR="0067606D" w:rsidRPr="00F6747E" w:rsidRDefault="0067606D" w:rsidP="0067606D">
      <w:pPr>
        <w:pStyle w:val="TabellFotnot"/>
      </w:pPr>
      <w:r w:rsidRPr="00F6747E">
        <w:rPr>
          <w:vertAlign w:val="superscript"/>
        </w:rPr>
        <w:t>4</w:t>
      </w:r>
      <w:r w:rsidRPr="00F6747E">
        <w:t xml:space="preserve"> Förändring av utgiftstakets nivå jämfört med föregående år vid det tillfälle nivån för respektive år beslutades av riksdagen. Notera att beloppen i denna rad avviker från förändringen mellan åren för de ursprungligt beslutade nivåerna på utgiftstaket (rad 1) eftersom fastställda nivåer regelbundet justeras av tekniska skäl.</w:t>
      </w:r>
    </w:p>
    <w:p w14:paraId="7059A99E" w14:textId="2935733A" w:rsidR="0067606D" w:rsidRDefault="0067606D" w:rsidP="0067606D">
      <w:pPr>
        <w:pStyle w:val="TabellFotnot"/>
      </w:pPr>
      <w:r w:rsidRPr="00F6747E">
        <w:t>Källor: Ekonomistyrningsverket och egna beräkningar.</w:t>
      </w:r>
    </w:p>
    <w:p w14:paraId="4A9873DD" w14:textId="77777777" w:rsidR="0067606D" w:rsidRDefault="0067606D" w:rsidP="0067606D">
      <w:pPr>
        <w:pStyle w:val="Brdtext"/>
        <w:sectPr w:rsidR="0067606D" w:rsidSect="0067606D">
          <w:headerReference w:type="even" r:id="rId205"/>
          <w:headerReference w:type="default" r:id="rId206"/>
          <w:footerReference w:type="even" r:id="rId207"/>
          <w:footerReference w:type="default" r:id="rId208"/>
          <w:footerReference w:type="first" r:id="rId209"/>
          <w:pgSz w:w="11906" w:h="16838" w:code="9"/>
          <w:pgMar w:top="1304" w:right="1871" w:bottom="1531" w:left="1021" w:header="567" w:footer="1077" w:gutter="0"/>
          <w:cols w:space="340"/>
          <w:docGrid w:linePitch="360"/>
        </w:sectPr>
      </w:pPr>
    </w:p>
    <w:p w14:paraId="11157091" w14:textId="77777777" w:rsidR="0067606D" w:rsidRPr="000B4E38" w:rsidRDefault="0067606D" w:rsidP="0067606D">
      <w:pPr>
        <w:pStyle w:val="Rubrik4utannumrering"/>
      </w:pPr>
      <w:r>
        <w:t>Uppföljning av utgiftstaket</w:t>
      </w:r>
    </w:p>
    <w:p w14:paraId="68E96EC5" w14:textId="6ED5A17E" w:rsidR="0067606D" w:rsidRDefault="0067606D" w:rsidP="0067606D">
      <w:pPr>
        <w:pStyle w:val="Brdtext"/>
      </w:pPr>
      <w:r>
        <w:t xml:space="preserve">Utrymmet mellan utgiftstaket och de faktiska beräknade takbegränsade utgifterna kallas budgeteringsmarginal. Detta utrymme ska i första hand fungera som en buffert om utgifterna på grund av konjunkturutvecklingen skulle utvecklas på ett annat sätt än vad som förväntades när utgiftstakets nivå fastställdes (se </w:t>
      </w:r>
      <w:r>
        <w:fldChar w:fldCharType="begin"/>
      </w:r>
      <w:r>
        <w:instrText xml:space="preserve"> REF  _Ref16260948 \* Lower \h </w:instrText>
      </w:r>
      <w:r>
        <w:fldChar w:fldCharType="separate"/>
      </w:r>
      <w:r w:rsidR="00757DA4">
        <w:t xml:space="preserve">tabell </w:t>
      </w:r>
      <w:r w:rsidR="00757DA4">
        <w:rPr>
          <w:bCs/>
          <w:noProof/>
        </w:rPr>
        <w:t>5</w:t>
      </w:r>
      <w:r w:rsidR="00757DA4">
        <w:t>.</w:t>
      </w:r>
      <w:r w:rsidR="00757DA4">
        <w:rPr>
          <w:noProof/>
        </w:rPr>
        <w:t>2</w:t>
      </w:r>
      <w:r>
        <w:fldChar w:fldCharType="end"/>
      </w:r>
      <w:r>
        <w:t>).</w:t>
      </w:r>
    </w:p>
    <w:p w14:paraId="4CA97420" w14:textId="1C31E084" w:rsidR="0067606D" w:rsidRPr="009A36D2" w:rsidRDefault="0067606D" w:rsidP="0067606D">
      <w:pPr>
        <w:pStyle w:val="Brdtextmedindrag"/>
      </w:pPr>
      <w:r w:rsidRPr="009A36D2">
        <w:t xml:space="preserve">Regeringen har en riktlinje för hur stor budgeteringsmarginalen minst behöver vara i budgeteringsfasen för att hantera osäkerheter. Enligt riktlinjen bör </w:t>
      </w:r>
      <w:r>
        <w:t xml:space="preserve">utrymmet till utgiftstaket </w:t>
      </w:r>
      <w:r w:rsidRPr="009A36D2">
        <w:t>uppgå till minst 1</w:t>
      </w:r>
      <w:r>
        <w:t> </w:t>
      </w:r>
      <w:r w:rsidRPr="009A36D2">
        <w:t>procent av de takbegränsade utgifterna för det innevarande året (t), minst 1,5</w:t>
      </w:r>
      <w:r>
        <w:t> </w:t>
      </w:r>
      <w:r w:rsidRPr="009A36D2">
        <w:t>procent för det följande året (t+1), minst 2</w:t>
      </w:r>
      <w:r>
        <w:t> </w:t>
      </w:r>
      <w:r w:rsidRPr="009A36D2">
        <w:t>procent för det andra följande året (t+2) och minst 3</w:t>
      </w:r>
      <w:r>
        <w:t> </w:t>
      </w:r>
      <w:r w:rsidRPr="009A36D2">
        <w:t>procent för det tredje följande året (t+3).</w:t>
      </w:r>
    </w:p>
    <w:p w14:paraId="6C60ADBB" w14:textId="7C3CDB20" w:rsidR="0067606D" w:rsidRDefault="0067606D" w:rsidP="0067606D">
      <w:pPr>
        <w:pStyle w:val="Brdtextmedindrag"/>
      </w:pPr>
      <w:r w:rsidRPr="00275AA0">
        <w:t xml:space="preserve">Regeringen anser att budgeteringsmarginalens storlek är tillräcklig för att hantera den osäkerhet </w:t>
      </w:r>
      <w:r w:rsidRPr="00F8449C">
        <w:t>som finns i bedömningen av utgiftsutvecklingen 2019–2021. Jämfört med prognosen i 2019 års ekonomiska vårproposition bedöms budget</w:t>
      </w:r>
      <w:r>
        <w:softHyphen/>
      </w:r>
      <w:r w:rsidRPr="00F8449C">
        <w:t xml:space="preserve">eringsmarginalen nu bli mindre 2019, 2021 och 2022 men oförändrad 2020. </w:t>
      </w:r>
      <w:r>
        <w:t>I avsnitt</w:t>
      </w:r>
      <w:r w:rsidRPr="008F0F19">
        <w:t xml:space="preserve"> </w:t>
      </w:r>
      <w:r>
        <w:t xml:space="preserve">7.4 görs </w:t>
      </w:r>
      <w:r w:rsidRPr="008F0F19">
        <w:t xml:space="preserve">en närmare genomgång av hur prognosen för de takbegränsade utgifterna förändrats sedan </w:t>
      </w:r>
      <w:r>
        <w:t xml:space="preserve">2019 års </w:t>
      </w:r>
      <w:r w:rsidRPr="008F0F19">
        <w:t>ekonomiska vårproposition.</w:t>
      </w:r>
    </w:p>
    <w:p w14:paraId="7547843C" w14:textId="20FB9AD2" w:rsidR="0067606D" w:rsidRDefault="0067606D" w:rsidP="0067606D">
      <w:pPr>
        <w:pStyle w:val="Rubrik4utannumrering"/>
      </w:pPr>
      <w:r>
        <w:t>Tekniska justeringar av utgiftstakets nivåer</w:t>
      </w:r>
    </w:p>
    <w:p w14:paraId="59382883" w14:textId="77777777" w:rsidR="0067606D" w:rsidRDefault="0067606D" w:rsidP="0067606D">
      <w:pPr>
        <w:pStyle w:val="Brdtextmedindrag"/>
        <w:keepNext/>
        <w:keepLines/>
        <w:pBdr>
          <w:top w:val="single" w:sz="24" w:space="0" w:color="808080"/>
        </w:pBdr>
        <w:spacing w:before="20" w:line="140" w:lineRule="exact"/>
      </w:pPr>
    </w:p>
    <w:p w14:paraId="5A7705D3" w14:textId="4F3AA19C" w:rsidR="0067606D" w:rsidRPr="00856BBF" w:rsidRDefault="0067606D" w:rsidP="0067606D">
      <w:pPr>
        <w:pStyle w:val="Brdtext"/>
        <w:keepNext/>
        <w:keepLines/>
        <w:rPr>
          <w:rFonts w:ascii="TradeGothic" w:hAnsi="TradeGothic"/>
          <w:b/>
          <w:sz w:val="20"/>
        </w:rPr>
      </w:pPr>
      <w:r w:rsidRPr="00F149EA">
        <w:rPr>
          <w:b/>
        </w:rPr>
        <w:t>Regeringens förslag:</w:t>
      </w:r>
      <w:r w:rsidRPr="00F149EA">
        <w:rPr>
          <w:szCs w:val="22"/>
        </w:rPr>
        <w:t xml:space="preserve"> För 2020 och 2021 fastställs utgiftstaket för staten inklusive ålders</w:t>
      </w:r>
      <w:r>
        <w:rPr>
          <w:szCs w:val="22"/>
        </w:rPr>
        <w:t>-</w:t>
      </w:r>
      <w:r w:rsidRPr="00F149EA">
        <w:rPr>
          <w:szCs w:val="22"/>
        </w:rPr>
        <w:t>pensionssystemet vid sidan av statens budget till följd av tekniska justeringar till 1</w:t>
      </w:r>
      <w:r>
        <w:rPr>
          <w:szCs w:val="22"/>
        </w:rPr>
        <w:t> </w:t>
      </w:r>
      <w:r w:rsidRPr="00F149EA">
        <w:rPr>
          <w:szCs w:val="22"/>
        </w:rPr>
        <w:t>392</w:t>
      </w:r>
      <w:r>
        <w:rPr>
          <w:szCs w:val="22"/>
        </w:rPr>
        <w:t> </w:t>
      </w:r>
      <w:r w:rsidRPr="00F149EA">
        <w:rPr>
          <w:szCs w:val="22"/>
        </w:rPr>
        <w:t>miljarder kronor respektive 1</w:t>
      </w:r>
      <w:r>
        <w:rPr>
          <w:szCs w:val="22"/>
        </w:rPr>
        <w:t> </w:t>
      </w:r>
      <w:r w:rsidRPr="00F149EA">
        <w:rPr>
          <w:szCs w:val="22"/>
        </w:rPr>
        <w:t>443</w:t>
      </w:r>
      <w:r>
        <w:rPr>
          <w:szCs w:val="22"/>
        </w:rPr>
        <w:t> </w:t>
      </w:r>
      <w:r w:rsidRPr="00F149EA">
        <w:rPr>
          <w:szCs w:val="22"/>
        </w:rPr>
        <w:t>miljarder kronor.</w:t>
      </w:r>
    </w:p>
    <w:p w14:paraId="2327607F" w14:textId="77777777" w:rsidR="0067606D" w:rsidRDefault="0067606D" w:rsidP="0067606D">
      <w:pPr>
        <w:pStyle w:val="Brdtextmedindrag"/>
        <w:keepNext/>
        <w:keepLines/>
        <w:pBdr>
          <w:bottom w:val="single" w:sz="24" w:space="0" w:color="808080"/>
        </w:pBdr>
        <w:spacing w:after="60" w:line="180" w:lineRule="exact"/>
      </w:pPr>
    </w:p>
    <w:p w14:paraId="38ADB0BE" w14:textId="77777777" w:rsidR="0067606D" w:rsidRPr="007241B9" w:rsidRDefault="0067606D" w:rsidP="0067606D">
      <w:pPr>
        <w:pStyle w:val="Brdtext"/>
        <w:keepNext/>
        <w:keepLines/>
      </w:pPr>
    </w:p>
    <w:p w14:paraId="0D202D2E" w14:textId="1B99D941" w:rsidR="0067606D" w:rsidRPr="007C115D" w:rsidRDefault="0067606D" w:rsidP="0067606D">
      <w:pPr>
        <w:pStyle w:val="Brdtextmedindrag"/>
        <w:keepNext/>
        <w:keepLines/>
      </w:pPr>
      <w:r w:rsidRPr="007C115D">
        <w:rPr>
          <w:b/>
        </w:rPr>
        <w:t>Skälen för regeringens förslag:</w:t>
      </w:r>
      <w:r w:rsidRPr="007C115D">
        <w:t xml:space="preserve"> Utgiftstaket för ett specifikt år ska ha samma begränsande effekt från att det beslutats, normalt tre år i för-väg, till dess att det aktuella budgetåret passerats.</w:t>
      </w:r>
    </w:p>
    <w:p w14:paraId="6E792B7C" w14:textId="1B205B78" w:rsidR="0067606D" w:rsidRPr="007C115D" w:rsidRDefault="0067606D" w:rsidP="0067606D">
      <w:pPr>
        <w:pStyle w:val="Brdtextmedindrag"/>
      </w:pPr>
      <w:r w:rsidRPr="007C115D">
        <w:t xml:space="preserve">Under en så lång period sker dock normalt budgettekniska förändringar av olika slag som förändrar de takbegränsade utgifterna, men som inte motsvaras av ett i sak förändrat offentligt åtagande. Omvänt kan förändringar genomföras som påverkar det offentliga åtagandet, men som av tekniska skäl inte påverkar de takbegränsade utgifterna. För att behålla utgiftstakets ursprung-liga begränsande effekt på de statliga utgifterna </w:t>
      </w:r>
      <w:r>
        <w:t xml:space="preserve">görs tekniska </w:t>
      </w:r>
      <w:r w:rsidRPr="007C115D">
        <w:t>juster</w:t>
      </w:r>
      <w:r>
        <w:t>ingar av</w:t>
      </w:r>
      <w:r w:rsidRPr="007C115D">
        <w:t xml:space="preserve"> beslutade taknivåer så att budgetförändringar av detta slag neutraliseras. Tekniska justeringar har genomförts regelbundet sedan utgiftstaket infördes 1997 och föreslås normalt i budgetpropositionen.</w:t>
      </w:r>
    </w:p>
    <w:p w14:paraId="27B2515D" w14:textId="77777777" w:rsidR="0067606D" w:rsidRDefault="0067606D" w:rsidP="0067606D">
      <w:pPr>
        <w:pStyle w:val="Brdtext"/>
      </w:pPr>
    </w:p>
    <w:p w14:paraId="7EE81DF8" w14:textId="5A8783B1" w:rsidR="0067606D" w:rsidRDefault="0067606D" w:rsidP="0067606D">
      <w:pPr>
        <w:pStyle w:val="TabellRubrik"/>
      </w:pPr>
      <w:bookmarkStart w:id="124" w:name="_Ref16005234"/>
      <w:bookmarkStart w:id="125" w:name="_Toc19298976"/>
      <w:r>
        <w:lastRenderedPageBreak/>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5</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3</w:t>
      </w:r>
      <w:r>
        <w:rPr>
          <w:noProof/>
        </w:rPr>
        <w:fldChar w:fldCharType="end"/>
      </w:r>
      <w:bookmarkEnd w:id="124"/>
      <w:r>
        <w:rPr>
          <w:noProof/>
        </w:rPr>
        <w:tab/>
      </w:r>
      <w:r>
        <w:t>Tekniska justeringar av utgiftstakets nivå</w:t>
      </w:r>
      <w:bookmarkEnd w:id="125"/>
    </w:p>
    <w:p w14:paraId="29D2B459" w14:textId="450C4F19" w:rsidR="0067606D" w:rsidRDefault="0067606D" w:rsidP="0067606D">
      <w:pPr>
        <w:pStyle w:val="TabellUnderrubrik"/>
      </w:pPr>
      <w:r>
        <w:t>Miljarder kronor</w:t>
      </w:r>
    </w:p>
    <w:tbl>
      <w:tblPr>
        <w:tblStyle w:val="RKEgentabell"/>
        <w:tblW w:w="4383" w:type="dxa"/>
        <w:tblInd w:w="0" w:type="dxa"/>
        <w:tblLayout w:type="fixed"/>
        <w:tblLook w:val="0460" w:firstRow="1" w:lastRow="1" w:firstColumn="0" w:lastColumn="0" w:noHBand="0" w:noVBand="1"/>
      </w:tblPr>
      <w:tblGrid>
        <w:gridCol w:w="1866"/>
        <w:gridCol w:w="629"/>
        <w:gridCol w:w="629"/>
        <w:gridCol w:w="629"/>
        <w:gridCol w:w="630"/>
      </w:tblGrid>
      <w:tr w:rsidR="0067606D" w14:paraId="2D190FBD" w14:textId="77777777" w:rsidTr="0067606D">
        <w:trPr>
          <w:cnfStyle w:val="100000000000" w:firstRow="1" w:lastRow="0" w:firstColumn="0" w:lastColumn="0" w:oddVBand="0" w:evenVBand="0" w:oddHBand="0" w:evenHBand="0" w:firstRowFirstColumn="0" w:firstRowLastColumn="0" w:lastRowFirstColumn="0" w:lastRowLastColumn="0"/>
        </w:trPr>
        <w:tc>
          <w:tcPr>
            <w:tcW w:w="1866" w:type="dxa"/>
            <w:tcMar>
              <w:left w:w="0" w:type="dxa"/>
              <w:right w:w="0" w:type="dxa"/>
            </w:tcMar>
          </w:tcPr>
          <w:p w14:paraId="135D7A8C" w14:textId="77777777" w:rsidR="0067606D" w:rsidRDefault="0067606D" w:rsidP="0067606D">
            <w:pPr>
              <w:pStyle w:val="TabellHuvud"/>
              <w:keepNext/>
              <w:keepLines/>
              <w:jc w:val="left"/>
            </w:pPr>
          </w:p>
        </w:tc>
        <w:tc>
          <w:tcPr>
            <w:tcW w:w="629" w:type="dxa"/>
          </w:tcPr>
          <w:p w14:paraId="043319E4" w14:textId="3CDFD17F" w:rsidR="0067606D" w:rsidRDefault="0067606D" w:rsidP="0067606D">
            <w:pPr>
              <w:pStyle w:val="TabellHuvud"/>
              <w:keepNext/>
              <w:keepLines/>
            </w:pPr>
            <w:r>
              <w:t>2019</w:t>
            </w:r>
          </w:p>
        </w:tc>
        <w:tc>
          <w:tcPr>
            <w:tcW w:w="629" w:type="dxa"/>
          </w:tcPr>
          <w:p w14:paraId="3774E8D1" w14:textId="371DF837" w:rsidR="0067606D" w:rsidRDefault="0067606D" w:rsidP="0067606D">
            <w:pPr>
              <w:pStyle w:val="TabellHuvud"/>
              <w:keepNext/>
              <w:keepLines/>
            </w:pPr>
            <w:r>
              <w:t>2020</w:t>
            </w:r>
          </w:p>
        </w:tc>
        <w:tc>
          <w:tcPr>
            <w:tcW w:w="629" w:type="dxa"/>
          </w:tcPr>
          <w:p w14:paraId="1B145B1E" w14:textId="6720DB1C" w:rsidR="0067606D" w:rsidRDefault="0067606D" w:rsidP="0067606D">
            <w:pPr>
              <w:pStyle w:val="TabellHuvud"/>
              <w:keepNext/>
              <w:keepLines/>
            </w:pPr>
            <w:r>
              <w:t>2021</w:t>
            </w:r>
          </w:p>
        </w:tc>
        <w:tc>
          <w:tcPr>
            <w:tcW w:w="630" w:type="dxa"/>
          </w:tcPr>
          <w:p w14:paraId="76F8426C" w14:textId="55C44F99" w:rsidR="0067606D" w:rsidRDefault="0067606D" w:rsidP="0067606D">
            <w:pPr>
              <w:pStyle w:val="TabellHuvud"/>
              <w:keepNext/>
              <w:keepLines/>
            </w:pPr>
            <w:r>
              <w:t>2022</w:t>
            </w:r>
          </w:p>
        </w:tc>
      </w:tr>
      <w:tr w:rsidR="0067606D" w14:paraId="63559F34" w14:textId="77777777" w:rsidTr="0067606D">
        <w:tc>
          <w:tcPr>
            <w:tcW w:w="1866" w:type="dxa"/>
            <w:tcMar>
              <w:left w:w="0" w:type="dxa"/>
              <w:right w:w="0" w:type="dxa"/>
            </w:tcMar>
            <w:vAlign w:val="bottom"/>
          </w:tcPr>
          <w:p w14:paraId="357D8BB8" w14:textId="21BD19F2" w:rsidR="0067606D" w:rsidRDefault="0067606D" w:rsidP="0067606D">
            <w:pPr>
              <w:pStyle w:val="TabellRader"/>
              <w:keepNext/>
              <w:keepLines/>
              <w:jc w:val="left"/>
            </w:pPr>
            <w:r>
              <w:t>Utgiftstak i 2019 års ekonomiska vårproposition</w:t>
            </w:r>
          </w:p>
        </w:tc>
        <w:tc>
          <w:tcPr>
            <w:tcW w:w="629" w:type="dxa"/>
            <w:vAlign w:val="bottom"/>
          </w:tcPr>
          <w:p w14:paraId="2C65E551" w14:textId="2D0C0F66" w:rsidR="0067606D" w:rsidRDefault="0067606D" w:rsidP="0067606D">
            <w:pPr>
              <w:pStyle w:val="TabellRader"/>
              <w:keepNext/>
              <w:keepLines/>
            </w:pPr>
            <w:r w:rsidRPr="004A7EAE">
              <w:t>1</w:t>
            </w:r>
            <w:r>
              <w:t xml:space="preserve"> </w:t>
            </w:r>
            <w:r w:rsidRPr="004A7EAE">
              <w:t>351</w:t>
            </w:r>
          </w:p>
        </w:tc>
        <w:tc>
          <w:tcPr>
            <w:tcW w:w="629" w:type="dxa"/>
            <w:vAlign w:val="bottom"/>
          </w:tcPr>
          <w:p w14:paraId="5C1B153D" w14:textId="42B79931" w:rsidR="0067606D" w:rsidRDefault="0067606D" w:rsidP="0067606D">
            <w:pPr>
              <w:pStyle w:val="TabellRader"/>
              <w:keepNext/>
              <w:keepLines/>
            </w:pPr>
            <w:r w:rsidRPr="004A7EAE">
              <w:t>1</w:t>
            </w:r>
            <w:r>
              <w:t xml:space="preserve"> </w:t>
            </w:r>
            <w:r w:rsidRPr="004A7EAE">
              <w:t>388</w:t>
            </w:r>
          </w:p>
        </w:tc>
        <w:tc>
          <w:tcPr>
            <w:tcW w:w="629" w:type="dxa"/>
            <w:vAlign w:val="bottom"/>
          </w:tcPr>
          <w:p w14:paraId="160AA393" w14:textId="187CBE2D" w:rsidR="0067606D" w:rsidRDefault="0067606D" w:rsidP="0067606D">
            <w:pPr>
              <w:pStyle w:val="TabellRader"/>
              <w:keepNext/>
              <w:keepLines/>
            </w:pPr>
            <w:r w:rsidRPr="004A7EAE">
              <w:t>1</w:t>
            </w:r>
            <w:r>
              <w:t xml:space="preserve"> </w:t>
            </w:r>
            <w:r w:rsidRPr="004A7EAE">
              <w:t>439</w:t>
            </w:r>
          </w:p>
        </w:tc>
        <w:tc>
          <w:tcPr>
            <w:tcW w:w="630" w:type="dxa"/>
            <w:vAlign w:val="bottom"/>
          </w:tcPr>
          <w:p w14:paraId="3131ECC9" w14:textId="69C6FC42" w:rsidR="0067606D" w:rsidRDefault="0067606D" w:rsidP="0067606D">
            <w:pPr>
              <w:pStyle w:val="TabellRader"/>
              <w:keepNext/>
              <w:keepLines/>
            </w:pPr>
            <w:r w:rsidRPr="004A7EAE">
              <w:t>1</w:t>
            </w:r>
            <w:r>
              <w:t xml:space="preserve"> 498</w:t>
            </w:r>
          </w:p>
        </w:tc>
      </w:tr>
      <w:tr w:rsidR="0067606D" w14:paraId="56038517" w14:textId="77777777" w:rsidTr="0067606D">
        <w:tc>
          <w:tcPr>
            <w:tcW w:w="1866" w:type="dxa"/>
            <w:tcMar>
              <w:left w:w="0" w:type="dxa"/>
              <w:right w:w="0" w:type="dxa"/>
            </w:tcMar>
            <w:vAlign w:val="bottom"/>
          </w:tcPr>
          <w:p w14:paraId="66C972F8" w14:textId="6DC1E073" w:rsidR="0067606D" w:rsidRDefault="0067606D" w:rsidP="0067606D">
            <w:pPr>
              <w:pStyle w:val="TabellRader"/>
              <w:keepNext/>
              <w:keepLines/>
              <w:jc w:val="left"/>
            </w:pPr>
            <w:r w:rsidRPr="00E401B4">
              <w:t>Reglering kommunalekonomisk utjämning: sänkt skatt för personer över 65</w:t>
            </w:r>
            <w:r>
              <w:rPr>
                <w:rFonts w:ascii="Cambria" w:hAnsi="Cambria"/>
              </w:rPr>
              <w:t> </w:t>
            </w:r>
            <w:r w:rsidRPr="00E401B4">
              <w:t>år</w:t>
            </w:r>
          </w:p>
        </w:tc>
        <w:tc>
          <w:tcPr>
            <w:tcW w:w="629" w:type="dxa"/>
            <w:vAlign w:val="bottom"/>
          </w:tcPr>
          <w:p w14:paraId="594C6F35" w14:textId="77777777" w:rsidR="0067606D" w:rsidRDefault="0067606D" w:rsidP="0067606D">
            <w:pPr>
              <w:pStyle w:val="TabellRader"/>
              <w:keepNext/>
              <w:keepLines/>
            </w:pPr>
          </w:p>
        </w:tc>
        <w:tc>
          <w:tcPr>
            <w:tcW w:w="629" w:type="dxa"/>
            <w:vAlign w:val="bottom"/>
          </w:tcPr>
          <w:p w14:paraId="6453194C" w14:textId="2AA1FF7E" w:rsidR="0067606D" w:rsidRDefault="0067606D" w:rsidP="0067606D">
            <w:pPr>
              <w:pStyle w:val="TabellRader"/>
              <w:keepNext/>
              <w:keepLines/>
            </w:pPr>
            <w:r w:rsidRPr="002E667F">
              <w:t>4,06</w:t>
            </w:r>
          </w:p>
        </w:tc>
        <w:tc>
          <w:tcPr>
            <w:tcW w:w="629" w:type="dxa"/>
            <w:vAlign w:val="bottom"/>
          </w:tcPr>
          <w:p w14:paraId="62FE58AA" w14:textId="23D348BC" w:rsidR="0067606D" w:rsidRDefault="0067606D" w:rsidP="0067606D">
            <w:pPr>
              <w:pStyle w:val="TabellRader"/>
              <w:keepNext/>
              <w:keepLines/>
            </w:pPr>
            <w:r w:rsidRPr="002E667F">
              <w:t>4,06</w:t>
            </w:r>
          </w:p>
        </w:tc>
        <w:tc>
          <w:tcPr>
            <w:tcW w:w="630" w:type="dxa"/>
            <w:vAlign w:val="bottom"/>
          </w:tcPr>
          <w:p w14:paraId="529C6CB7" w14:textId="7B9A2478" w:rsidR="0067606D" w:rsidRDefault="0067606D" w:rsidP="0067606D">
            <w:pPr>
              <w:pStyle w:val="TabellRader"/>
              <w:keepNext/>
              <w:keepLines/>
            </w:pPr>
            <w:r w:rsidRPr="002E667F">
              <w:t>4,06</w:t>
            </w:r>
          </w:p>
        </w:tc>
      </w:tr>
      <w:tr w:rsidR="0067606D" w14:paraId="42A727F8" w14:textId="77777777" w:rsidTr="0067606D">
        <w:tc>
          <w:tcPr>
            <w:tcW w:w="1866" w:type="dxa"/>
            <w:tcMar>
              <w:left w:w="0" w:type="dxa"/>
              <w:right w:w="0" w:type="dxa"/>
            </w:tcMar>
            <w:vAlign w:val="bottom"/>
          </w:tcPr>
          <w:p w14:paraId="6015B0AD" w14:textId="308A50EF" w:rsidR="0067606D" w:rsidRDefault="0067606D" w:rsidP="0067606D">
            <w:pPr>
              <w:pStyle w:val="TabellRader"/>
              <w:keepNext/>
              <w:keepLines/>
              <w:jc w:val="left"/>
            </w:pPr>
            <w:r w:rsidRPr="00E401B4">
              <w:t>Nivåhöjning utjämningsbidrag för LSS-kostnader</w:t>
            </w:r>
          </w:p>
        </w:tc>
        <w:tc>
          <w:tcPr>
            <w:tcW w:w="629" w:type="dxa"/>
            <w:vAlign w:val="bottom"/>
          </w:tcPr>
          <w:p w14:paraId="3B27B736" w14:textId="2EA23C95" w:rsidR="0067606D" w:rsidRDefault="0067606D" w:rsidP="0067606D">
            <w:pPr>
              <w:pStyle w:val="TabellRader"/>
              <w:keepNext/>
              <w:keepLines/>
            </w:pPr>
            <w:r w:rsidRPr="0044552C">
              <w:t>0,06</w:t>
            </w:r>
          </w:p>
        </w:tc>
        <w:tc>
          <w:tcPr>
            <w:tcW w:w="629" w:type="dxa"/>
            <w:vAlign w:val="bottom"/>
          </w:tcPr>
          <w:p w14:paraId="7DAC6EB3" w14:textId="6375F711" w:rsidR="0067606D" w:rsidRDefault="0067606D" w:rsidP="0067606D">
            <w:pPr>
              <w:pStyle w:val="TabellRader"/>
              <w:keepNext/>
              <w:keepLines/>
            </w:pPr>
            <w:r w:rsidRPr="002E667F">
              <w:t>0,15</w:t>
            </w:r>
          </w:p>
        </w:tc>
        <w:tc>
          <w:tcPr>
            <w:tcW w:w="629" w:type="dxa"/>
            <w:vAlign w:val="bottom"/>
          </w:tcPr>
          <w:p w14:paraId="5B1FD24B" w14:textId="3F944189" w:rsidR="0067606D" w:rsidRDefault="0067606D" w:rsidP="0067606D">
            <w:pPr>
              <w:pStyle w:val="TabellRader"/>
              <w:keepNext/>
              <w:keepLines/>
            </w:pPr>
            <w:r w:rsidRPr="002E667F">
              <w:t>0,15</w:t>
            </w:r>
          </w:p>
        </w:tc>
        <w:tc>
          <w:tcPr>
            <w:tcW w:w="630" w:type="dxa"/>
            <w:vAlign w:val="bottom"/>
          </w:tcPr>
          <w:p w14:paraId="6ED37E74" w14:textId="7434546D" w:rsidR="0067606D" w:rsidRDefault="0067606D" w:rsidP="0067606D">
            <w:pPr>
              <w:pStyle w:val="TabellRader"/>
              <w:keepNext/>
              <w:keepLines/>
            </w:pPr>
            <w:r w:rsidRPr="002E667F">
              <w:t>0,15</w:t>
            </w:r>
          </w:p>
        </w:tc>
      </w:tr>
      <w:tr w:rsidR="0067606D" w14:paraId="3E0A3DE1" w14:textId="77777777" w:rsidTr="0067606D">
        <w:tc>
          <w:tcPr>
            <w:tcW w:w="1866" w:type="dxa"/>
            <w:tcMar>
              <w:left w:w="0" w:type="dxa"/>
              <w:right w:w="0" w:type="dxa"/>
            </w:tcMar>
            <w:vAlign w:val="bottom"/>
          </w:tcPr>
          <w:p w14:paraId="21B52A70" w14:textId="7C3ABB67" w:rsidR="0067606D" w:rsidRDefault="0067606D" w:rsidP="0067606D">
            <w:pPr>
              <w:pStyle w:val="TabellRader"/>
              <w:keepNext/>
              <w:keepLines/>
              <w:jc w:val="left"/>
            </w:pPr>
            <w:r>
              <w:t>Summa tekniska justeringar</w:t>
            </w:r>
          </w:p>
        </w:tc>
        <w:tc>
          <w:tcPr>
            <w:tcW w:w="629" w:type="dxa"/>
            <w:vAlign w:val="bottom"/>
          </w:tcPr>
          <w:p w14:paraId="3E29E042" w14:textId="20FAEB22" w:rsidR="0067606D" w:rsidRDefault="0067606D" w:rsidP="0067606D">
            <w:pPr>
              <w:pStyle w:val="TabellRader"/>
              <w:keepNext/>
              <w:keepLines/>
            </w:pPr>
            <w:r w:rsidRPr="0044552C">
              <w:t>0,06</w:t>
            </w:r>
          </w:p>
        </w:tc>
        <w:tc>
          <w:tcPr>
            <w:tcW w:w="629" w:type="dxa"/>
            <w:vAlign w:val="bottom"/>
          </w:tcPr>
          <w:p w14:paraId="678D0816" w14:textId="46DDF190" w:rsidR="0067606D" w:rsidRDefault="0067606D" w:rsidP="0067606D">
            <w:pPr>
              <w:pStyle w:val="TabellRader"/>
              <w:keepNext/>
              <w:keepLines/>
            </w:pPr>
            <w:r w:rsidRPr="002E667F">
              <w:t>4,21</w:t>
            </w:r>
          </w:p>
        </w:tc>
        <w:tc>
          <w:tcPr>
            <w:tcW w:w="629" w:type="dxa"/>
            <w:vAlign w:val="bottom"/>
          </w:tcPr>
          <w:p w14:paraId="287C121B" w14:textId="4B88F8AE" w:rsidR="0067606D" w:rsidRDefault="0067606D" w:rsidP="0067606D">
            <w:pPr>
              <w:pStyle w:val="TabellRader"/>
              <w:keepNext/>
              <w:keepLines/>
            </w:pPr>
            <w:r w:rsidRPr="002E667F">
              <w:t>4,21</w:t>
            </w:r>
          </w:p>
        </w:tc>
        <w:tc>
          <w:tcPr>
            <w:tcW w:w="630" w:type="dxa"/>
            <w:vAlign w:val="bottom"/>
          </w:tcPr>
          <w:p w14:paraId="3ACF4EAE" w14:textId="2AA7A391" w:rsidR="0067606D" w:rsidRDefault="0067606D" w:rsidP="0067606D">
            <w:pPr>
              <w:pStyle w:val="TabellRader"/>
              <w:keepNext/>
              <w:keepLines/>
            </w:pPr>
            <w:r w:rsidRPr="002E667F">
              <w:t>4,21</w:t>
            </w:r>
          </w:p>
        </w:tc>
      </w:tr>
      <w:tr w:rsidR="0067606D" w14:paraId="167759DC" w14:textId="77777777" w:rsidTr="0067606D">
        <w:tc>
          <w:tcPr>
            <w:tcW w:w="1866" w:type="dxa"/>
            <w:tcMar>
              <w:left w:w="0" w:type="dxa"/>
              <w:right w:w="0" w:type="dxa"/>
            </w:tcMar>
            <w:vAlign w:val="bottom"/>
          </w:tcPr>
          <w:p w14:paraId="29F4C452" w14:textId="1A64DE0F" w:rsidR="0067606D" w:rsidRPr="00CB373B" w:rsidRDefault="0067606D" w:rsidP="0067606D">
            <w:pPr>
              <w:pStyle w:val="TabellRader"/>
              <w:keepNext/>
              <w:keepLines/>
              <w:jc w:val="left"/>
              <w:rPr>
                <w:b/>
              </w:rPr>
            </w:pPr>
            <w:r w:rsidRPr="00CB373B">
              <w:rPr>
                <w:b/>
              </w:rPr>
              <w:t>Summa tekniska justeringar (avrundat)</w:t>
            </w:r>
          </w:p>
        </w:tc>
        <w:tc>
          <w:tcPr>
            <w:tcW w:w="629" w:type="dxa"/>
            <w:vAlign w:val="bottom"/>
          </w:tcPr>
          <w:p w14:paraId="2E1C40A0" w14:textId="677D389D" w:rsidR="0067606D" w:rsidRPr="00CB373B" w:rsidRDefault="0067606D" w:rsidP="0067606D">
            <w:pPr>
              <w:pStyle w:val="TabellRader"/>
              <w:keepNext/>
              <w:keepLines/>
              <w:rPr>
                <w:b/>
              </w:rPr>
            </w:pPr>
            <w:r w:rsidRPr="00CB373B">
              <w:rPr>
                <w:b/>
              </w:rPr>
              <w:t>0</w:t>
            </w:r>
          </w:p>
        </w:tc>
        <w:tc>
          <w:tcPr>
            <w:tcW w:w="629" w:type="dxa"/>
            <w:vAlign w:val="bottom"/>
          </w:tcPr>
          <w:p w14:paraId="0CE814DE" w14:textId="151B93A8" w:rsidR="0067606D" w:rsidRPr="00CB373B" w:rsidRDefault="0067606D" w:rsidP="0067606D">
            <w:pPr>
              <w:pStyle w:val="TabellRader"/>
              <w:keepNext/>
              <w:keepLines/>
              <w:rPr>
                <w:b/>
              </w:rPr>
            </w:pPr>
            <w:r w:rsidRPr="00CB373B">
              <w:rPr>
                <w:b/>
              </w:rPr>
              <w:t>4</w:t>
            </w:r>
          </w:p>
        </w:tc>
        <w:tc>
          <w:tcPr>
            <w:tcW w:w="629" w:type="dxa"/>
            <w:vAlign w:val="bottom"/>
          </w:tcPr>
          <w:p w14:paraId="3E753ADA" w14:textId="358C74A5" w:rsidR="0067606D" w:rsidRPr="00CB373B" w:rsidRDefault="0067606D" w:rsidP="0067606D">
            <w:pPr>
              <w:pStyle w:val="TabellRader"/>
              <w:keepNext/>
              <w:keepLines/>
              <w:rPr>
                <w:b/>
              </w:rPr>
            </w:pPr>
            <w:r w:rsidRPr="00CB373B">
              <w:rPr>
                <w:b/>
              </w:rPr>
              <w:t>4</w:t>
            </w:r>
          </w:p>
        </w:tc>
        <w:tc>
          <w:tcPr>
            <w:tcW w:w="630" w:type="dxa"/>
            <w:vAlign w:val="bottom"/>
          </w:tcPr>
          <w:p w14:paraId="325F8B7F" w14:textId="6A3A8830" w:rsidR="0067606D" w:rsidRPr="00CB373B" w:rsidRDefault="0067606D" w:rsidP="0067606D">
            <w:pPr>
              <w:pStyle w:val="TabellRader"/>
              <w:keepNext/>
              <w:keepLines/>
              <w:rPr>
                <w:b/>
              </w:rPr>
            </w:pPr>
            <w:r w:rsidRPr="00CB373B">
              <w:rPr>
                <w:b/>
              </w:rPr>
              <w:t>4</w:t>
            </w:r>
          </w:p>
        </w:tc>
      </w:tr>
      <w:tr w:rsidR="0067606D" w:rsidRPr="009044A4" w14:paraId="3E573C27" w14:textId="77777777" w:rsidTr="0067606D">
        <w:trPr>
          <w:cnfStyle w:val="010000000000" w:firstRow="0" w:lastRow="1" w:firstColumn="0" w:lastColumn="0" w:oddVBand="0" w:evenVBand="0" w:oddHBand="0" w:evenHBand="0" w:firstRowFirstColumn="0" w:firstRowLastColumn="0" w:lastRowFirstColumn="0" w:lastRowLastColumn="0"/>
        </w:trPr>
        <w:tc>
          <w:tcPr>
            <w:tcW w:w="1866" w:type="dxa"/>
            <w:tcMar>
              <w:left w:w="0" w:type="dxa"/>
              <w:right w:w="0" w:type="dxa"/>
            </w:tcMar>
            <w:vAlign w:val="bottom"/>
          </w:tcPr>
          <w:p w14:paraId="7BBF14C6" w14:textId="75C8D732" w:rsidR="0067606D" w:rsidRPr="00E401B4" w:rsidRDefault="0067606D" w:rsidP="0067606D">
            <w:pPr>
              <w:pStyle w:val="TabellSlutsumma"/>
              <w:keepNext/>
              <w:keepLines/>
              <w:jc w:val="left"/>
              <w:rPr>
                <w:b/>
              </w:rPr>
            </w:pPr>
            <w:r w:rsidRPr="00E401B4">
              <w:rPr>
                <w:b/>
              </w:rPr>
              <w:t>Förslag till utgiftstak</w:t>
            </w:r>
          </w:p>
        </w:tc>
        <w:tc>
          <w:tcPr>
            <w:tcW w:w="629" w:type="dxa"/>
            <w:vAlign w:val="bottom"/>
          </w:tcPr>
          <w:p w14:paraId="6C8CF78C" w14:textId="17318114" w:rsidR="0067606D" w:rsidRPr="00E401B4" w:rsidRDefault="0067606D" w:rsidP="0067606D">
            <w:pPr>
              <w:pStyle w:val="TabellSlutsumma"/>
              <w:keepNext/>
              <w:keepLines/>
              <w:rPr>
                <w:b/>
              </w:rPr>
            </w:pPr>
            <w:r w:rsidRPr="00E401B4">
              <w:rPr>
                <w:b/>
              </w:rPr>
              <w:t>1 351</w:t>
            </w:r>
          </w:p>
        </w:tc>
        <w:tc>
          <w:tcPr>
            <w:tcW w:w="629" w:type="dxa"/>
            <w:vAlign w:val="bottom"/>
          </w:tcPr>
          <w:p w14:paraId="7701AD5E" w14:textId="61319788" w:rsidR="0067606D" w:rsidRPr="00E401B4" w:rsidRDefault="0067606D" w:rsidP="0067606D">
            <w:pPr>
              <w:pStyle w:val="TabellSlutsumma"/>
              <w:keepNext/>
              <w:keepLines/>
              <w:rPr>
                <w:b/>
              </w:rPr>
            </w:pPr>
            <w:r w:rsidRPr="00E401B4">
              <w:rPr>
                <w:b/>
              </w:rPr>
              <w:t>1 392</w:t>
            </w:r>
          </w:p>
        </w:tc>
        <w:tc>
          <w:tcPr>
            <w:tcW w:w="629" w:type="dxa"/>
            <w:vAlign w:val="bottom"/>
          </w:tcPr>
          <w:p w14:paraId="1664E490" w14:textId="468F303F" w:rsidR="0067606D" w:rsidRPr="00E401B4" w:rsidRDefault="0067606D" w:rsidP="0067606D">
            <w:pPr>
              <w:pStyle w:val="TabellSlutsumma"/>
              <w:keepNext/>
              <w:keepLines/>
              <w:rPr>
                <w:b/>
              </w:rPr>
            </w:pPr>
            <w:r w:rsidRPr="00E401B4">
              <w:rPr>
                <w:b/>
              </w:rPr>
              <w:t>1 443</w:t>
            </w:r>
          </w:p>
        </w:tc>
        <w:tc>
          <w:tcPr>
            <w:tcW w:w="630" w:type="dxa"/>
            <w:vAlign w:val="bottom"/>
          </w:tcPr>
          <w:p w14:paraId="37A13411" w14:textId="0E0A9222" w:rsidR="0067606D" w:rsidRPr="00E401B4" w:rsidRDefault="0067606D" w:rsidP="0067606D">
            <w:pPr>
              <w:pStyle w:val="TabellSlutsumma"/>
              <w:keepNext/>
              <w:keepLines/>
              <w:rPr>
                <w:b/>
              </w:rPr>
            </w:pPr>
            <w:r w:rsidRPr="00E401B4">
              <w:rPr>
                <w:b/>
              </w:rPr>
              <w:t>1 5</w:t>
            </w:r>
            <w:r>
              <w:rPr>
                <w:b/>
              </w:rPr>
              <w:t>02</w:t>
            </w:r>
          </w:p>
        </w:tc>
      </w:tr>
    </w:tbl>
    <w:p w14:paraId="0ED84576" w14:textId="604D3FD3" w:rsidR="0067606D" w:rsidRDefault="0067606D" w:rsidP="0067606D">
      <w:pPr>
        <w:pStyle w:val="TabellFotnot"/>
      </w:pPr>
      <w:r w:rsidRPr="00F6747E">
        <w:t>Käll</w:t>
      </w:r>
      <w:r>
        <w:t>a</w:t>
      </w:r>
      <w:r w:rsidRPr="00F6747E">
        <w:t>: Egna beräkningar.</w:t>
      </w:r>
    </w:p>
    <w:p w14:paraId="33AB850D" w14:textId="77777777" w:rsidR="0067606D" w:rsidRPr="007A7CEC" w:rsidRDefault="0067606D" w:rsidP="0067606D">
      <w:pPr>
        <w:pStyle w:val="Brdtext"/>
      </w:pPr>
    </w:p>
    <w:p w14:paraId="442E9B80" w14:textId="512025F4" w:rsidR="0067606D" w:rsidRPr="002658B5" w:rsidRDefault="0067606D" w:rsidP="0067606D">
      <w:pPr>
        <w:pStyle w:val="Brdtext"/>
      </w:pPr>
      <w:r w:rsidRPr="00CB373B">
        <w:t>Vissa budgetförändringar i denna proposition motiverar tekniska justeringar av</w:t>
      </w:r>
      <w:r w:rsidRPr="00CB373B" w:rsidDel="0014683B">
        <w:t xml:space="preserve"> </w:t>
      </w:r>
      <w:r>
        <w:t xml:space="preserve">dels de </w:t>
      </w:r>
      <w:r w:rsidRPr="00CB373B">
        <w:t>fastställda nivåerna på utgiftstaket 2020 och 2021</w:t>
      </w:r>
      <w:r>
        <w:t xml:space="preserve">, dels </w:t>
      </w:r>
      <w:r w:rsidRPr="00CB373B">
        <w:t xml:space="preserve">förslaget till nivå </w:t>
      </w:r>
      <w:r w:rsidRPr="002658B5">
        <w:t>för 2022 som regeringen redovisar i denna proposition</w:t>
      </w:r>
      <w:r>
        <w:t xml:space="preserve"> </w:t>
      </w:r>
      <w:r w:rsidRPr="00CB373B">
        <w:t xml:space="preserve">(se </w:t>
      </w:r>
      <w:r w:rsidRPr="00CB373B">
        <w:fldChar w:fldCharType="begin"/>
      </w:r>
      <w:r w:rsidRPr="00CB373B">
        <w:instrText xml:space="preserve"> REF  _Ref16005234 \* Lower \h </w:instrText>
      </w:r>
      <w:r>
        <w:instrText xml:space="preserve"> \* MERGEFORMAT </w:instrText>
      </w:r>
      <w:r w:rsidRPr="00CB373B">
        <w:fldChar w:fldCharType="separate"/>
      </w:r>
      <w:r w:rsidR="00757DA4">
        <w:t xml:space="preserve">tabell </w:t>
      </w:r>
      <w:r w:rsidR="00757DA4">
        <w:rPr>
          <w:bCs/>
          <w:noProof/>
        </w:rPr>
        <w:t>5</w:t>
      </w:r>
      <w:r w:rsidR="00757DA4">
        <w:t>.</w:t>
      </w:r>
      <w:r w:rsidR="00757DA4">
        <w:rPr>
          <w:noProof/>
        </w:rPr>
        <w:t>3</w:t>
      </w:r>
      <w:r w:rsidRPr="00CB373B">
        <w:fldChar w:fldCharType="end"/>
      </w:r>
      <w:r w:rsidRPr="00CB373B">
        <w:t>)</w:t>
      </w:r>
      <w:r w:rsidRPr="002658B5">
        <w:t>.</w:t>
      </w:r>
    </w:p>
    <w:p w14:paraId="4B104CC6" w14:textId="030EFCCE" w:rsidR="0067606D" w:rsidRPr="002658B5" w:rsidRDefault="0067606D" w:rsidP="0067606D">
      <w:pPr>
        <w:pStyle w:val="Brdtextmedindrag"/>
      </w:pPr>
      <w:r w:rsidRPr="002658B5">
        <w:t>Förslaget i denna proposition om sänkt skatt för personer över 65</w:t>
      </w:r>
      <w:r>
        <w:t> </w:t>
      </w:r>
      <w:r w:rsidRPr="002658B5">
        <w:t>år fr.o.m. 2020 medför mins</w:t>
      </w:r>
      <w:r>
        <w:softHyphen/>
      </w:r>
      <w:r w:rsidRPr="002658B5">
        <w:t>kade skatteintäkter för kommuner och landsting. För att neutralisera effekt</w:t>
      </w:r>
      <w:r>
        <w:t>en på kommunernas finanser</w:t>
      </w:r>
      <w:r w:rsidRPr="002658B5">
        <w:t xml:space="preserve"> föreslås motsvarande belopp tillföras anslaget 1:1 </w:t>
      </w:r>
      <w:r w:rsidRPr="00703C49">
        <w:rPr>
          <w:i/>
        </w:rPr>
        <w:t>Kommunalekonomisk utjämning</w:t>
      </w:r>
      <w:r w:rsidRPr="002658B5">
        <w:t xml:space="preserve"> under utgiftsområde 25 Allmänna bidrag till kommuner</w:t>
      </w:r>
      <w:r w:rsidRPr="000F3AE8">
        <w:t xml:space="preserve"> </w:t>
      </w:r>
      <w:r w:rsidRPr="002658B5">
        <w:t>fr.o.m. 2020. Detta motiverar en teknisk justering av utgiftstaket.</w:t>
      </w:r>
      <w:r>
        <w:t xml:space="preserve"> </w:t>
      </w:r>
      <w:r w:rsidRPr="002658B5">
        <w:t>Motsvarande tekniska justeringar har gjorts tidigare år i sam</w:t>
      </w:r>
      <w:r>
        <w:t>-</w:t>
      </w:r>
      <w:r w:rsidRPr="002658B5">
        <w:t>band med att förändringar i skattesystemet har påverkat det kommunala skatteunderlaget.</w:t>
      </w:r>
    </w:p>
    <w:p w14:paraId="4B5E2883" w14:textId="7C696941" w:rsidR="0067606D" w:rsidRPr="002658B5" w:rsidRDefault="0067606D" w:rsidP="0067606D">
      <w:pPr>
        <w:pStyle w:val="Brdtextmedindrag"/>
      </w:pPr>
      <w:r w:rsidRPr="002658B5">
        <w:t xml:space="preserve">Beräkningen av </w:t>
      </w:r>
      <w:r>
        <w:t xml:space="preserve">inkomster och utgifter </w:t>
      </w:r>
      <w:r w:rsidRPr="002658B5">
        <w:t>i det kommunala utjämningssystemet för stöd och ser</w:t>
      </w:r>
      <w:r>
        <w:softHyphen/>
      </w:r>
      <w:r w:rsidRPr="002658B5">
        <w:t>vice till vissa funktionshindrade (LSS) bedöms bli 0,06</w:t>
      </w:r>
      <w:r>
        <w:t> </w:t>
      </w:r>
      <w:r w:rsidRPr="002658B5">
        <w:t>miljarder kronor högre 2019 och 0,15</w:t>
      </w:r>
      <w:r>
        <w:t> </w:t>
      </w:r>
      <w:r w:rsidRPr="002658B5">
        <w:t>miljar</w:t>
      </w:r>
      <w:r>
        <w:softHyphen/>
      </w:r>
      <w:r w:rsidRPr="002658B5">
        <w:t>der kronor högre fr.o.m. 2020. Detta föranleder en ökning av anslaget</w:t>
      </w:r>
      <w:r>
        <w:t> </w:t>
      </w:r>
      <w:r w:rsidRPr="002658B5">
        <w:t>1:2</w:t>
      </w:r>
      <w:r>
        <w:t xml:space="preserve"> </w:t>
      </w:r>
      <w:r w:rsidRPr="00F510C9">
        <w:rPr>
          <w:i/>
        </w:rPr>
        <w:t>Utjämningsbidrag för LSS-kostnader</w:t>
      </w:r>
      <w:r w:rsidRPr="002658B5">
        <w:t xml:space="preserve"> under utgiftsområde 25</w:t>
      </w:r>
      <w:r>
        <w:t> </w:t>
      </w:r>
      <w:r w:rsidRPr="002658B5">
        <w:t>Allmänna bidrag till kommuner, som dock motsvaras av högre avgifter från kommunerna till staten. För</w:t>
      </w:r>
      <w:r>
        <w:softHyphen/>
      </w:r>
      <w:r w:rsidRPr="002658B5">
        <w:t xml:space="preserve">ändringen motiverar en höjning av utgiftstaket. </w:t>
      </w:r>
      <w:r>
        <w:t>Utgiftstaket har justerats tekniskt tidigare år av m</w:t>
      </w:r>
      <w:r w:rsidRPr="002658B5">
        <w:t>otsvarande förändr</w:t>
      </w:r>
      <w:r>
        <w:t>ing</w:t>
      </w:r>
      <w:r w:rsidRPr="002658B5">
        <w:t>.</w:t>
      </w:r>
    </w:p>
    <w:p w14:paraId="0E24BE54" w14:textId="3F6B4D6B" w:rsidR="0067606D" w:rsidRDefault="0067606D" w:rsidP="0067606D">
      <w:pPr>
        <w:pStyle w:val="Brdtextmedindrag"/>
      </w:pPr>
      <w:r w:rsidRPr="002658B5">
        <w:t>I enlighet med praxis avrundas de årsvisa tek</w:t>
      </w:r>
      <w:r>
        <w:softHyphen/>
      </w:r>
      <w:r w:rsidRPr="002658B5">
        <w:t>niska justeringarna till hela miljarder kronor. Sammantaget motiverar de ovan nämnda föränd</w:t>
      </w:r>
      <w:r>
        <w:softHyphen/>
      </w:r>
      <w:r w:rsidRPr="002658B5">
        <w:t xml:space="preserve">ringarna att de tidigare fastställda </w:t>
      </w:r>
      <w:r>
        <w:t xml:space="preserve">nivåerna 2020 och 2021 </w:t>
      </w:r>
      <w:r w:rsidRPr="002658B5">
        <w:t xml:space="preserve">respektive </w:t>
      </w:r>
      <w:r>
        <w:t xml:space="preserve">den nu </w:t>
      </w:r>
      <w:r w:rsidRPr="002658B5">
        <w:t>föreslagna nivå</w:t>
      </w:r>
      <w:r>
        <w:t>n</w:t>
      </w:r>
      <w:r w:rsidRPr="002658B5">
        <w:t xml:space="preserve"> på utgiftstaket</w:t>
      </w:r>
      <w:r>
        <w:t xml:space="preserve"> 2</w:t>
      </w:r>
      <w:r w:rsidRPr="002658B5">
        <w:t>022 bör höjas med 4</w:t>
      </w:r>
      <w:r>
        <w:t> </w:t>
      </w:r>
      <w:r w:rsidRPr="002658B5">
        <w:t>miljarder kronor. Mot denna bakgrund föreslår regeringen att utgiftstaket för staten, inklusive ålders</w:t>
      </w:r>
      <w:r>
        <w:softHyphen/>
      </w:r>
      <w:r w:rsidRPr="002658B5">
        <w:t xml:space="preserve">pensionssystemet vid sidan av statens budget, för </w:t>
      </w:r>
      <w:r w:rsidRPr="002658B5">
        <w:t>2020 och 2021 fastställs till 1</w:t>
      </w:r>
      <w:r>
        <w:t> </w:t>
      </w:r>
      <w:r w:rsidRPr="002658B5">
        <w:t>392</w:t>
      </w:r>
      <w:r>
        <w:t> </w:t>
      </w:r>
      <w:r w:rsidRPr="002658B5">
        <w:t>miljarder kronor respektive 1</w:t>
      </w:r>
      <w:r>
        <w:t> </w:t>
      </w:r>
      <w:r w:rsidRPr="002658B5">
        <w:t>443</w:t>
      </w:r>
      <w:r>
        <w:t> </w:t>
      </w:r>
      <w:r w:rsidRPr="002658B5">
        <w:t>miljarder kronor.</w:t>
      </w:r>
    </w:p>
    <w:p w14:paraId="29F167F0" w14:textId="64B4978A" w:rsidR="0067606D" w:rsidRDefault="0067606D" w:rsidP="0067606D">
      <w:pPr>
        <w:pStyle w:val="Rubrik3utannumrering"/>
      </w:pPr>
      <w:r>
        <w:t>Förslag till nivå på utgiftstaket 2022</w:t>
      </w:r>
    </w:p>
    <w:p w14:paraId="4BEEF422" w14:textId="77777777" w:rsidR="0067606D" w:rsidRDefault="0067606D" w:rsidP="0067606D">
      <w:pPr>
        <w:pStyle w:val="Brdtextmedindrag"/>
        <w:keepNext/>
        <w:keepLines/>
        <w:pBdr>
          <w:top w:val="single" w:sz="24" w:space="0" w:color="808080"/>
        </w:pBdr>
        <w:spacing w:before="20" w:line="140" w:lineRule="exact"/>
      </w:pPr>
    </w:p>
    <w:p w14:paraId="2918AB06" w14:textId="65B989D3" w:rsidR="0067606D" w:rsidRPr="00856BBF" w:rsidRDefault="0067606D" w:rsidP="0067606D">
      <w:pPr>
        <w:pStyle w:val="Brdtext"/>
        <w:keepNext/>
        <w:keepLines/>
        <w:rPr>
          <w:rFonts w:ascii="TradeGothic" w:hAnsi="TradeGothic"/>
          <w:b/>
          <w:sz w:val="20"/>
        </w:rPr>
      </w:pPr>
      <w:r>
        <w:rPr>
          <w:b/>
        </w:rPr>
        <w:t>Regeringens </w:t>
      </w:r>
      <w:r w:rsidRPr="007241B9">
        <w:rPr>
          <w:b/>
        </w:rPr>
        <w:t>förslag:</w:t>
      </w:r>
      <w:r w:rsidRPr="00C0621B">
        <w:rPr>
          <w:szCs w:val="22"/>
        </w:rPr>
        <w:t xml:space="preserve"> </w:t>
      </w:r>
      <w:r>
        <w:rPr>
          <w:szCs w:val="22"/>
        </w:rPr>
        <w:t>U</w:t>
      </w:r>
      <w:r w:rsidRPr="00482281">
        <w:rPr>
          <w:szCs w:val="22"/>
        </w:rPr>
        <w:t xml:space="preserve">tgiftstaket för staten inklusive ålderspensionssystemet vid sidan av statens budget </w:t>
      </w:r>
      <w:r>
        <w:rPr>
          <w:szCs w:val="22"/>
        </w:rPr>
        <w:t xml:space="preserve">fastställs för 2022 </w:t>
      </w:r>
      <w:r w:rsidRPr="00482281">
        <w:rPr>
          <w:szCs w:val="22"/>
        </w:rPr>
        <w:t xml:space="preserve">till </w:t>
      </w:r>
      <w:r>
        <w:rPr>
          <w:szCs w:val="22"/>
        </w:rPr>
        <w:t>1 502 </w:t>
      </w:r>
      <w:r w:rsidRPr="00482281">
        <w:rPr>
          <w:szCs w:val="22"/>
        </w:rPr>
        <w:t>miljarder kronor.</w:t>
      </w:r>
    </w:p>
    <w:p w14:paraId="3265C385" w14:textId="77777777" w:rsidR="0067606D" w:rsidRDefault="0067606D" w:rsidP="0067606D">
      <w:pPr>
        <w:pStyle w:val="Brdtextmedindrag"/>
        <w:keepNext/>
        <w:keepLines/>
        <w:pBdr>
          <w:bottom w:val="single" w:sz="24" w:space="0" w:color="808080"/>
        </w:pBdr>
        <w:spacing w:after="60" w:line="180" w:lineRule="exact"/>
      </w:pPr>
    </w:p>
    <w:p w14:paraId="050AA3F4" w14:textId="77777777" w:rsidR="0067606D" w:rsidRPr="007241B9" w:rsidRDefault="0067606D" w:rsidP="0067606D">
      <w:pPr>
        <w:pStyle w:val="Brdtext"/>
        <w:keepNext/>
        <w:keepLines/>
      </w:pPr>
    </w:p>
    <w:p w14:paraId="7AFE60D8" w14:textId="2809B58F" w:rsidR="0067606D" w:rsidRDefault="0067606D" w:rsidP="0067606D">
      <w:pPr>
        <w:pStyle w:val="Brdtextmedindrag"/>
        <w:keepNext/>
        <w:keepLines/>
      </w:pPr>
      <w:r w:rsidRPr="00061F6B">
        <w:rPr>
          <w:b/>
        </w:rPr>
        <w:t>Skälen</w:t>
      </w:r>
      <w:r>
        <w:rPr>
          <w:b/>
        </w:rPr>
        <w:t> </w:t>
      </w:r>
      <w:r w:rsidRPr="00061F6B">
        <w:rPr>
          <w:b/>
        </w:rPr>
        <w:t>för</w:t>
      </w:r>
      <w:r>
        <w:rPr>
          <w:b/>
        </w:rPr>
        <w:t> </w:t>
      </w:r>
      <w:r w:rsidRPr="00061F6B">
        <w:rPr>
          <w:b/>
        </w:rPr>
        <w:t>regeringens</w:t>
      </w:r>
      <w:r>
        <w:rPr>
          <w:b/>
        </w:rPr>
        <w:t> </w:t>
      </w:r>
      <w:r w:rsidRPr="00061F6B">
        <w:rPr>
          <w:b/>
        </w:rPr>
        <w:t>förslag:</w:t>
      </w:r>
      <w:r>
        <w:t xml:space="preserve"> Det är ett politiskt beslut att bestämma utgiftstakets nivå. Regeringar med olika politisk inriktning kommer att ha olika syn på vilken nivå på de offentliga utgifterna som är lämplig. Det går därför inte att reducera ett beslut om nivån till en beräkning enligt en i förväg bestämd formel.</w:t>
      </w:r>
    </w:p>
    <w:p w14:paraId="7FF4EDC9" w14:textId="18D428D0" w:rsidR="0067606D" w:rsidRDefault="0067606D" w:rsidP="0067606D">
      <w:pPr>
        <w:pStyle w:val="Brdtextmedindrag"/>
        <w:keepNext/>
        <w:keepLines/>
      </w:pPr>
      <w:r w:rsidRPr="007A185B">
        <w:t>Regeringen föreslår att utgiftstakets nivå för 202</w:t>
      </w:r>
      <w:r>
        <w:t>2</w:t>
      </w:r>
      <w:r w:rsidRPr="007A185B">
        <w:t xml:space="preserve"> ska uppgå till 1</w:t>
      </w:r>
      <w:r>
        <w:t> 502 </w:t>
      </w:r>
      <w:r w:rsidRPr="007A185B">
        <w:t xml:space="preserve">miljarder kronor. </w:t>
      </w:r>
      <w:r>
        <w:t xml:space="preserve">Nivån är oförändrad jämfört med bedömningen i </w:t>
      </w:r>
      <w:r w:rsidRPr="007A185B">
        <w:t>201</w:t>
      </w:r>
      <w:r>
        <w:t>9</w:t>
      </w:r>
      <w:r w:rsidRPr="007A185B">
        <w:t xml:space="preserve"> års ekonomiska vårproposition med undantag för tekniska justeringar. </w:t>
      </w:r>
      <w:r>
        <w:t>Nedan beskrivs den föreslagna nivån på utgiftstaket för 2022 med utgångspunkt i de faktorer som redovisas i skrivelsen Ramverket för finanspolitiken (skr. 2017/18:207).</w:t>
      </w:r>
    </w:p>
    <w:p w14:paraId="4FA7ADD5" w14:textId="1E3A1286" w:rsidR="0067606D" w:rsidRDefault="0067606D" w:rsidP="0067606D">
      <w:pPr>
        <w:pStyle w:val="Rubrik4utannumrering"/>
      </w:pPr>
      <w:r w:rsidRPr="00A06DE4">
        <w:t>Utgiftstaket</w:t>
      </w:r>
      <w:r>
        <w:t xml:space="preserve"> i förhållande till överskottsmålet</w:t>
      </w:r>
    </w:p>
    <w:p w14:paraId="0438791B" w14:textId="3C41B737" w:rsidR="0067606D" w:rsidRDefault="0067606D" w:rsidP="0067606D">
      <w:pPr>
        <w:pStyle w:val="Brdtext"/>
      </w:pPr>
      <w:r w:rsidRPr="008E1665">
        <w:t xml:space="preserve">De </w:t>
      </w:r>
      <w:r w:rsidRPr="0015476A">
        <w:t xml:space="preserve">takbegränsade utgifterna prognostiseras bli 1 409 miljarder kronor 2022 och samma år föreslås utgiftstaket till 1 502 miljarder kronor (se </w:t>
      </w:r>
      <w:r w:rsidRPr="0015476A">
        <w:fldChar w:fldCharType="begin"/>
      </w:r>
      <w:r w:rsidRPr="0015476A">
        <w:instrText xml:space="preserve"> REF  _Ref16261226 \* Lower \h  \* MERGEFORMAT </w:instrText>
      </w:r>
      <w:r w:rsidRPr="0015476A">
        <w:fldChar w:fldCharType="separate"/>
      </w:r>
      <w:r w:rsidR="00757DA4" w:rsidRPr="00B320D0">
        <w:t xml:space="preserve">tabell </w:t>
      </w:r>
      <w:r w:rsidR="00757DA4">
        <w:rPr>
          <w:noProof/>
        </w:rPr>
        <w:t>5</w:t>
      </w:r>
      <w:r w:rsidR="00757DA4" w:rsidRPr="00B320D0">
        <w:t>.</w:t>
      </w:r>
      <w:r w:rsidR="00757DA4">
        <w:rPr>
          <w:noProof/>
        </w:rPr>
        <w:t>4</w:t>
      </w:r>
      <w:r w:rsidRPr="0015476A">
        <w:fldChar w:fldCharType="end"/>
      </w:r>
      <w:r w:rsidRPr="0015476A">
        <w:t>). Det innebär att de takbegränsade utgifterna kan öka med maximalt 93 miljarder kronor i förhållande till prognosen t.o.m. 2022. I enlighet med regeringens riktlinje för budgeteringsmarginalens minsta storlek bör en buffert som uppgår till minst 21 miljarder kronor för 2022 lämnas under utgiftstaket i budget</w:t>
      </w:r>
      <w:r>
        <w:t>-</w:t>
      </w:r>
      <w:r w:rsidRPr="0015476A">
        <w:t>propositionen för 2022 för att kunna hantera oförutsedda händelser under budgetåret. När hänsyn tagits till riktlinjen för budgeterings</w:t>
      </w:r>
      <w:r>
        <w:softHyphen/>
      </w:r>
      <w:r w:rsidRPr="0015476A">
        <w:t>margina</w:t>
      </w:r>
      <w:r>
        <w:softHyphen/>
      </w:r>
      <w:r w:rsidRPr="0015476A">
        <w:t>lens minsta storlek medger utgiftstaket att de takbegränsade utgifterna 2022 i budget</w:t>
      </w:r>
      <w:r>
        <w:softHyphen/>
      </w:r>
      <w:r w:rsidRPr="0015476A">
        <w:t>propositionen för 2022 är ca 72</w:t>
      </w:r>
      <w:r>
        <w:t> </w:t>
      </w:r>
      <w:r w:rsidRPr="0015476A">
        <w:t>miljarder kronor högre än vad som prognostiseras i dagsläget. Detta utrymme för möjliga</w:t>
      </w:r>
      <w:r w:rsidRPr="00535E47">
        <w:t xml:space="preserve"> utgiftsökningar motsvarar ca</w:t>
      </w:r>
      <w:r>
        <w:t xml:space="preserve"> 1,3</w:t>
      </w:r>
      <w:r w:rsidRPr="0015476A">
        <w:t xml:space="preserve"> procent av BNP 2022. Att det finns ett </w:t>
      </w:r>
      <w:r w:rsidRPr="00405707">
        <w:t xml:space="preserve">utrymme under utgiftstaket </w:t>
      </w:r>
      <w:r>
        <w:t xml:space="preserve">som inte är </w:t>
      </w:r>
      <w:r w:rsidRPr="0015476A">
        <w:lastRenderedPageBreak/>
        <w:t>utnyttja</w:t>
      </w:r>
      <w:r>
        <w:t>t</w:t>
      </w:r>
      <w:r w:rsidRPr="00405707">
        <w:t xml:space="preserve"> betyder dock inte i sig att det finns ett utrymme för reformer som ökar de tak</w:t>
      </w:r>
      <w:r>
        <w:t>-</w:t>
      </w:r>
      <w:r w:rsidRPr="00405707">
        <w:t xml:space="preserve">begränsade utgifterna. Reformer på utgiftssidan kan genomföras </w:t>
      </w:r>
      <w:r>
        <w:t>först</w:t>
      </w:r>
      <w:r w:rsidRPr="00405707">
        <w:t xml:space="preserve"> efter avstämning mot överskottsmålet med hänsyn tagen till eventuella inkomstförändringar.</w:t>
      </w:r>
      <w:r>
        <w:t xml:space="preserve"> </w:t>
      </w:r>
      <w:r w:rsidRPr="00417DA3">
        <w:t>Utgiftstakets nivå bör inte betraktas som ett mål för de faktiska utgifterna.</w:t>
      </w:r>
    </w:p>
    <w:p w14:paraId="19A0DD66" w14:textId="77777777" w:rsidR="0067606D" w:rsidRPr="006F0038" w:rsidRDefault="0067606D" w:rsidP="0067606D">
      <w:pPr>
        <w:pStyle w:val="Brdtext"/>
      </w:pPr>
    </w:p>
    <w:p w14:paraId="4DF1226B" w14:textId="37234798" w:rsidR="0067606D" w:rsidRPr="00B320D0" w:rsidRDefault="0067606D" w:rsidP="0067606D">
      <w:pPr>
        <w:pStyle w:val="TabellRubrik"/>
      </w:pPr>
      <w:bookmarkStart w:id="126" w:name="_Ref16261226"/>
      <w:bookmarkStart w:id="127" w:name="_Toc19298977"/>
      <w:r w:rsidRPr="00B320D0">
        <w:t xml:space="preserve">Tabell </w:t>
      </w:r>
      <w:fldSimple w:instr=" STYLEREF &quot;Rubrik 1&quot;\n \* MERGEFORMAT ">
        <w:r w:rsidR="00757DA4">
          <w:rPr>
            <w:noProof/>
          </w:rPr>
          <w:t>5</w:t>
        </w:r>
      </w:fldSimple>
      <w:r w:rsidRPr="00B320D0">
        <w:t>.</w:t>
      </w:r>
      <w:fldSimple w:instr=" SEQ Tabell \* Arabic \s 1  \* MERGEFORMAT ">
        <w:r w:rsidR="00757DA4">
          <w:rPr>
            <w:noProof/>
          </w:rPr>
          <w:t>4</w:t>
        </w:r>
      </w:fldSimple>
      <w:bookmarkEnd w:id="126"/>
      <w:r w:rsidRPr="00B320D0">
        <w:tab/>
      </w:r>
      <w:r>
        <w:t>Utgiftstak och takbegränsade utgifter</w:t>
      </w:r>
      <w:bookmarkEnd w:id="127"/>
    </w:p>
    <w:p w14:paraId="36C24FF8" w14:textId="77777777" w:rsidR="0067606D" w:rsidRPr="00B320D0" w:rsidRDefault="0067606D" w:rsidP="0067606D">
      <w:pPr>
        <w:pStyle w:val="TabellUnderrubrik"/>
      </w:pPr>
      <w:r>
        <w:t>Miljarder kronor om inte annat anges</w:t>
      </w:r>
    </w:p>
    <w:tbl>
      <w:tblPr>
        <w:tblStyle w:val="RKEgentabell"/>
        <w:tblW w:w="4383" w:type="dxa"/>
        <w:tblInd w:w="0" w:type="dxa"/>
        <w:tblLayout w:type="fixed"/>
        <w:tblLook w:val="0460" w:firstRow="1" w:lastRow="1" w:firstColumn="0" w:lastColumn="0" w:noHBand="0" w:noVBand="1"/>
      </w:tblPr>
      <w:tblGrid>
        <w:gridCol w:w="1866"/>
        <w:gridCol w:w="629"/>
        <w:gridCol w:w="629"/>
        <w:gridCol w:w="629"/>
        <w:gridCol w:w="630"/>
      </w:tblGrid>
      <w:tr w:rsidR="0067606D" w14:paraId="736741DA" w14:textId="77777777" w:rsidTr="0067606D">
        <w:trPr>
          <w:cnfStyle w:val="100000000000" w:firstRow="1" w:lastRow="0" w:firstColumn="0" w:lastColumn="0" w:oddVBand="0" w:evenVBand="0" w:oddHBand="0" w:evenHBand="0" w:firstRowFirstColumn="0" w:firstRowLastColumn="0" w:lastRowFirstColumn="0" w:lastRowLastColumn="0"/>
        </w:trPr>
        <w:tc>
          <w:tcPr>
            <w:tcW w:w="1866" w:type="dxa"/>
            <w:tcMar>
              <w:left w:w="0" w:type="dxa"/>
              <w:right w:w="0" w:type="dxa"/>
            </w:tcMar>
          </w:tcPr>
          <w:p w14:paraId="52197CDA" w14:textId="77777777" w:rsidR="0067606D" w:rsidRDefault="0067606D" w:rsidP="0067606D">
            <w:pPr>
              <w:pStyle w:val="TabellHuvud"/>
              <w:keepNext/>
              <w:keepLines/>
              <w:jc w:val="left"/>
            </w:pPr>
          </w:p>
        </w:tc>
        <w:tc>
          <w:tcPr>
            <w:tcW w:w="629" w:type="dxa"/>
          </w:tcPr>
          <w:p w14:paraId="36D7936F" w14:textId="2794D015" w:rsidR="0067606D" w:rsidRDefault="0067606D" w:rsidP="0067606D">
            <w:pPr>
              <w:pStyle w:val="TabellHuvud"/>
              <w:keepNext/>
              <w:keepLines/>
            </w:pPr>
            <w:r>
              <w:t>2019</w:t>
            </w:r>
          </w:p>
        </w:tc>
        <w:tc>
          <w:tcPr>
            <w:tcW w:w="629" w:type="dxa"/>
          </w:tcPr>
          <w:p w14:paraId="073FD3CF" w14:textId="7499E48E" w:rsidR="0067606D" w:rsidRDefault="0067606D" w:rsidP="0067606D">
            <w:pPr>
              <w:pStyle w:val="TabellHuvud"/>
              <w:keepNext/>
              <w:keepLines/>
            </w:pPr>
            <w:r>
              <w:t>2020</w:t>
            </w:r>
          </w:p>
        </w:tc>
        <w:tc>
          <w:tcPr>
            <w:tcW w:w="629" w:type="dxa"/>
          </w:tcPr>
          <w:p w14:paraId="36AD4E71" w14:textId="2A01C918" w:rsidR="0067606D" w:rsidRDefault="0067606D" w:rsidP="0067606D">
            <w:pPr>
              <w:pStyle w:val="TabellHuvud"/>
              <w:keepNext/>
              <w:keepLines/>
            </w:pPr>
            <w:r>
              <w:t>2021</w:t>
            </w:r>
          </w:p>
        </w:tc>
        <w:tc>
          <w:tcPr>
            <w:tcW w:w="630" w:type="dxa"/>
          </w:tcPr>
          <w:p w14:paraId="31A71F44" w14:textId="6204E0D2" w:rsidR="0067606D" w:rsidRDefault="0067606D" w:rsidP="0067606D">
            <w:pPr>
              <w:pStyle w:val="TabellHuvud"/>
              <w:keepNext/>
              <w:keepLines/>
            </w:pPr>
            <w:r>
              <w:t>2022</w:t>
            </w:r>
          </w:p>
        </w:tc>
      </w:tr>
      <w:tr w:rsidR="0067606D" w:rsidRPr="00B320D0" w14:paraId="74E881F6" w14:textId="77777777" w:rsidTr="0067606D">
        <w:tblPrEx>
          <w:tblLook w:val="0420" w:firstRow="1" w:lastRow="0" w:firstColumn="0" w:lastColumn="0" w:noHBand="0" w:noVBand="1"/>
        </w:tblPrEx>
        <w:tc>
          <w:tcPr>
            <w:tcW w:w="1866" w:type="dxa"/>
            <w:shd w:val="clear" w:color="auto" w:fill="auto"/>
            <w:tcMar>
              <w:left w:w="0" w:type="dxa"/>
              <w:right w:w="0" w:type="dxa"/>
            </w:tcMar>
          </w:tcPr>
          <w:p w14:paraId="2457EB93" w14:textId="49849230" w:rsidR="0067606D" w:rsidRPr="00DA76E8" w:rsidRDefault="0067606D" w:rsidP="0067606D">
            <w:pPr>
              <w:pStyle w:val="TabellRader"/>
              <w:keepNext/>
              <w:keepLines/>
              <w:jc w:val="left"/>
            </w:pPr>
            <w:r w:rsidRPr="00DA76E8">
              <w:t>Av riksdagen beslutade nivåer på utgiftstaket</w:t>
            </w:r>
          </w:p>
        </w:tc>
        <w:tc>
          <w:tcPr>
            <w:tcW w:w="629" w:type="dxa"/>
            <w:shd w:val="clear" w:color="auto" w:fill="auto"/>
            <w:vAlign w:val="bottom"/>
          </w:tcPr>
          <w:p w14:paraId="5BF53500" w14:textId="47D97750" w:rsidR="0067606D" w:rsidRPr="00967A07" w:rsidRDefault="0067606D" w:rsidP="0067606D">
            <w:pPr>
              <w:pStyle w:val="TabellRader"/>
              <w:keepNext/>
              <w:keepLines/>
            </w:pPr>
            <w:r w:rsidRPr="0010225E">
              <w:t>1 351</w:t>
            </w:r>
          </w:p>
        </w:tc>
        <w:tc>
          <w:tcPr>
            <w:tcW w:w="629" w:type="dxa"/>
            <w:shd w:val="clear" w:color="auto" w:fill="auto"/>
            <w:vAlign w:val="bottom"/>
          </w:tcPr>
          <w:p w14:paraId="68FF2F98" w14:textId="7CC31947" w:rsidR="0067606D" w:rsidRPr="00967A07" w:rsidRDefault="0067606D" w:rsidP="0067606D">
            <w:pPr>
              <w:pStyle w:val="TabellRader"/>
              <w:keepNext/>
              <w:keepLines/>
            </w:pPr>
            <w:r w:rsidRPr="0010225E">
              <w:t>1 388</w:t>
            </w:r>
          </w:p>
        </w:tc>
        <w:tc>
          <w:tcPr>
            <w:tcW w:w="629" w:type="dxa"/>
            <w:shd w:val="clear" w:color="auto" w:fill="auto"/>
            <w:vAlign w:val="bottom"/>
          </w:tcPr>
          <w:p w14:paraId="20D1B7F5" w14:textId="63ADBFD0" w:rsidR="0067606D" w:rsidRPr="00967A07" w:rsidRDefault="0067606D" w:rsidP="0067606D">
            <w:pPr>
              <w:pStyle w:val="TabellRader"/>
              <w:keepNext/>
              <w:keepLines/>
            </w:pPr>
            <w:r w:rsidRPr="0010225E">
              <w:t>1 439</w:t>
            </w:r>
          </w:p>
        </w:tc>
        <w:tc>
          <w:tcPr>
            <w:tcW w:w="630" w:type="dxa"/>
            <w:shd w:val="clear" w:color="auto" w:fill="auto"/>
            <w:vAlign w:val="bottom"/>
          </w:tcPr>
          <w:p w14:paraId="288AEE66" w14:textId="59B346A0" w:rsidR="0067606D" w:rsidRPr="00967A07" w:rsidRDefault="0067606D" w:rsidP="0067606D">
            <w:pPr>
              <w:pStyle w:val="TabellRader"/>
              <w:keepNext/>
              <w:keepLines/>
            </w:pPr>
            <w:r w:rsidRPr="0010225E">
              <w:t>1 498</w:t>
            </w:r>
            <w:r w:rsidRPr="009D7C46">
              <w:rPr>
                <w:vertAlign w:val="superscript"/>
              </w:rPr>
              <w:t>1</w:t>
            </w:r>
          </w:p>
        </w:tc>
      </w:tr>
      <w:tr w:rsidR="0067606D" w:rsidRPr="00B320D0" w14:paraId="5EEF5758" w14:textId="77777777" w:rsidTr="0067606D">
        <w:tblPrEx>
          <w:tblLook w:val="0420" w:firstRow="1" w:lastRow="0" w:firstColumn="0" w:lastColumn="0" w:noHBand="0" w:noVBand="1"/>
        </w:tblPrEx>
        <w:tc>
          <w:tcPr>
            <w:tcW w:w="1866" w:type="dxa"/>
            <w:tcBorders>
              <w:bottom w:val="single" w:sz="12" w:space="0" w:color="auto"/>
            </w:tcBorders>
            <w:shd w:val="clear" w:color="auto" w:fill="auto"/>
            <w:tcMar>
              <w:left w:w="0" w:type="dxa"/>
              <w:right w:w="0" w:type="dxa"/>
            </w:tcMar>
            <w:vAlign w:val="bottom"/>
          </w:tcPr>
          <w:p w14:paraId="16CEC271" w14:textId="1A128729" w:rsidR="0067606D" w:rsidRPr="00DA76E8" w:rsidRDefault="0067606D" w:rsidP="0067606D">
            <w:pPr>
              <w:pStyle w:val="TabellRader"/>
              <w:keepNext/>
              <w:keepLines/>
              <w:jc w:val="left"/>
            </w:pPr>
            <w:r w:rsidRPr="00DA76E8">
              <w:t xml:space="preserve">Regeringens </w:t>
            </w:r>
            <w:r>
              <w:t>förslag till nivåer</w:t>
            </w:r>
            <w:r w:rsidRPr="00DA76E8">
              <w:t xml:space="preserve"> på utgiftstaket</w:t>
            </w:r>
          </w:p>
        </w:tc>
        <w:tc>
          <w:tcPr>
            <w:tcW w:w="629" w:type="dxa"/>
            <w:tcBorders>
              <w:bottom w:val="single" w:sz="12" w:space="0" w:color="auto"/>
            </w:tcBorders>
            <w:shd w:val="clear" w:color="auto" w:fill="auto"/>
            <w:vAlign w:val="bottom"/>
          </w:tcPr>
          <w:p w14:paraId="15061722" w14:textId="77777777" w:rsidR="0067606D" w:rsidRPr="00967A07" w:rsidRDefault="0067606D" w:rsidP="0067606D">
            <w:pPr>
              <w:pStyle w:val="TabellRader"/>
              <w:keepNext/>
              <w:keepLines/>
            </w:pPr>
          </w:p>
        </w:tc>
        <w:tc>
          <w:tcPr>
            <w:tcW w:w="629" w:type="dxa"/>
            <w:tcBorders>
              <w:bottom w:val="single" w:sz="12" w:space="0" w:color="auto"/>
            </w:tcBorders>
            <w:shd w:val="clear" w:color="auto" w:fill="auto"/>
            <w:vAlign w:val="bottom"/>
          </w:tcPr>
          <w:p w14:paraId="25B24207" w14:textId="5E4CDF40" w:rsidR="0067606D" w:rsidRPr="00967A07" w:rsidRDefault="0067606D" w:rsidP="0067606D">
            <w:pPr>
              <w:pStyle w:val="TabellRader"/>
              <w:keepNext/>
              <w:keepLines/>
            </w:pPr>
            <w:r w:rsidRPr="001D122E">
              <w:t>1 392</w:t>
            </w:r>
          </w:p>
        </w:tc>
        <w:tc>
          <w:tcPr>
            <w:tcW w:w="629" w:type="dxa"/>
            <w:tcBorders>
              <w:bottom w:val="single" w:sz="12" w:space="0" w:color="auto"/>
            </w:tcBorders>
            <w:shd w:val="clear" w:color="auto" w:fill="auto"/>
            <w:vAlign w:val="bottom"/>
          </w:tcPr>
          <w:p w14:paraId="429BD5BE" w14:textId="461D8360" w:rsidR="0067606D" w:rsidRPr="00967A07" w:rsidRDefault="0067606D" w:rsidP="0067606D">
            <w:pPr>
              <w:pStyle w:val="TabellRader"/>
              <w:keepNext/>
              <w:keepLines/>
            </w:pPr>
            <w:r w:rsidRPr="001D122E">
              <w:t>1 443</w:t>
            </w:r>
          </w:p>
        </w:tc>
        <w:tc>
          <w:tcPr>
            <w:tcW w:w="630" w:type="dxa"/>
            <w:tcBorders>
              <w:bottom w:val="single" w:sz="12" w:space="0" w:color="auto"/>
            </w:tcBorders>
            <w:shd w:val="clear" w:color="auto" w:fill="auto"/>
            <w:vAlign w:val="bottom"/>
          </w:tcPr>
          <w:p w14:paraId="6F63B3A3" w14:textId="7545CDA4" w:rsidR="0067606D" w:rsidRPr="00967A07" w:rsidRDefault="0067606D" w:rsidP="0067606D">
            <w:pPr>
              <w:pStyle w:val="TabellRader"/>
              <w:keepNext/>
              <w:keepLines/>
            </w:pPr>
            <w:r w:rsidRPr="001D122E">
              <w:t>1 502</w:t>
            </w:r>
          </w:p>
        </w:tc>
      </w:tr>
      <w:tr w:rsidR="0067606D" w:rsidRPr="00B320D0" w14:paraId="6A9CC78F" w14:textId="77777777" w:rsidTr="0067606D">
        <w:tblPrEx>
          <w:tblLook w:val="0420" w:firstRow="1" w:lastRow="0" w:firstColumn="0" w:lastColumn="0" w:noHBand="0" w:noVBand="1"/>
        </w:tblPrEx>
        <w:tc>
          <w:tcPr>
            <w:tcW w:w="1866" w:type="dxa"/>
            <w:tcBorders>
              <w:top w:val="single" w:sz="12" w:space="0" w:color="auto"/>
            </w:tcBorders>
            <w:shd w:val="clear" w:color="auto" w:fill="auto"/>
            <w:tcMar>
              <w:left w:w="0" w:type="dxa"/>
              <w:right w:w="0" w:type="dxa"/>
            </w:tcMar>
            <w:vAlign w:val="bottom"/>
          </w:tcPr>
          <w:p w14:paraId="1EF6B0CC" w14:textId="77777777" w:rsidR="0067606D" w:rsidRPr="00DA76E8" w:rsidRDefault="0067606D" w:rsidP="0067606D">
            <w:pPr>
              <w:pStyle w:val="TabellRader"/>
              <w:keepNext/>
              <w:keepLines/>
              <w:jc w:val="left"/>
            </w:pPr>
            <w:r w:rsidRPr="00DA76E8">
              <w:t>Utgiftstak, procent av BNP</w:t>
            </w:r>
          </w:p>
        </w:tc>
        <w:tc>
          <w:tcPr>
            <w:tcW w:w="629" w:type="dxa"/>
            <w:tcBorders>
              <w:top w:val="single" w:sz="12" w:space="0" w:color="auto"/>
            </w:tcBorders>
            <w:shd w:val="clear" w:color="auto" w:fill="auto"/>
            <w:vAlign w:val="bottom"/>
          </w:tcPr>
          <w:p w14:paraId="78E9562D" w14:textId="389FFD0C" w:rsidR="0067606D" w:rsidRPr="00967A07" w:rsidRDefault="0067606D" w:rsidP="0067606D">
            <w:pPr>
              <w:pStyle w:val="TabellRader"/>
              <w:keepNext/>
              <w:keepLines/>
            </w:pPr>
            <w:r w:rsidRPr="002247AD">
              <w:t>27,1</w:t>
            </w:r>
          </w:p>
        </w:tc>
        <w:tc>
          <w:tcPr>
            <w:tcW w:w="629" w:type="dxa"/>
            <w:tcBorders>
              <w:top w:val="single" w:sz="12" w:space="0" w:color="auto"/>
            </w:tcBorders>
            <w:shd w:val="clear" w:color="auto" w:fill="auto"/>
            <w:vAlign w:val="bottom"/>
          </w:tcPr>
          <w:p w14:paraId="2A9BF4E9" w14:textId="6CBB80BC" w:rsidR="0067606D" w:rsidRPr="00967A07" w:rsidRDefault="0067606D" w:rsidP="0067606D">
            <w:pPr>
              <w:pStyle w:val="TabellRader"/>
              <w:keepNext/>
              <w:keepLines/>
            </w:pPr>
            <w:r w:rsidRPr="002247AD">
              <w:t>27,1</w:t>
            </w:r>
          </w:p>
        </w:tc>
        <w:tc>
          <w:tcPr>
            <w:tcW w:w="629" w:type="dxa"/>
            <w:tcBorders>
              <w:top w:val="single" w:sz="12" w:space="0" w:color="auto"/>
            </w:tcBorders>
            <w:shd w:val="clear" w:color="auto" w:fill="auto"/>
            <w:vAlign w:val="bottom"/>
          </w:tcPr>
          <w:p w14:paraId="3C0F4C29" w14:textId="7046A228" w:rsidR="0067606D" w:rsidRPr="00967A07" w:rsidRDefault="0067606D" w:rsidP="0067606D">
            <w:pPr>
              <w:pStyle w:val="TabellRader"/>
              <w:keepNext/>
              <w:keepLines/>
            </w:pPr>
            <w:r w:rsidRPr="002247AD">
              <w:t>27,1</w:t>
            </w:r>
          </w:p>
        </w:tc>
        <w:tc>
          <w:tcPr>
            <w:tcW w:w="630" w:type="dxa"/>
            <w:tcBorders>
              <w:top w:val="single" w:sz="12" w:space="0" w:color="auto"/>
            </w:tcBorders>
            <w:shd w:val="clear" w:color="auto" w:fill="auto"/>
            <w:vAlign w:val="bottom"/>
          </w:tcPr>
          <w:p w14:paraId="31E99F9B" w14:textId="60C7CE18" w:rsidR="0067606D" w:rsidRPr="00967A07" w:rsidRDefault="0067606D" w:rsidP="0067606D">
            <w:pPr>
              <w:pStyle w:val="TabellRader"/>
              <w:keepNext/>
              <w:keepLines/>
            </w:pPr>
            <w:r w:rsidRPr="002247AD">
              <w:t>27,1</w:t>
            </w:r>
          </w:p>
        </w:tc>
      </w:tr>
      <w:tr w:rsidR="0067606D" w:rsidRPr="00B320D0" w14:paraId="11D4CAD5" w14:textId="77777777" w:rsidTr="0067606D">
        <w:tblPrEx>
          <w:tblLook w:val="0420" w:firstRow="1" w:lastRow="0" w:firstColumn="0" w:lastColumn="0" w:noHBand="0" w:noVBand="1"/>
        </w:tblPrEx>
        <w:tc>
          <w:tcPr>
            <w:tcW w:w="1866" w:type="dxa"/>
            <w:shd w:val="clear" w:color="auto" w:fill="auto"/>
            <w:tcMar>
              <w:left w:w="0" w:type="dxa"/>
              <w:right w:w="0" w:type="dxa"/>
            </w:tcMar>
            <w:vAlign w:val="bottom"/>
          </w:tcPr>
          <w:p w14:paraId="1BA0B961" w14:textId="77777777" w:rsidR="0067606D" w:rsidRPr="00DA76E8" w:rsidRDefault="0067606D" w:rsidP="0067606D">
            <w:pPr>
              <w:pStyle w:val="TabellRader"/>
              <w:keepNext/>
              <w:keepLines/>
              <w:jc w:val="left"/>
            </w:pPr>
            <w:r w:rsidRPr="00DA76E8">
              <w:t>Utgiftstak, procent av potentiell BNP</w:t>
            </w:r>
          </w:p>
        </w:tc>
        <w:tc>
          <w:tcPr>
            <w:tcW w:w="629" w:type="dxa"/>
            <w:shd w:val="clear" w:color="auto" w:fill="auto"/>
            <w:vAlign w:val="bottom"/>
          </w:tcPr>
          <w:p w14:paraId="7FF47E73" w14:textId="6C3A4868" w:rsidR="0067606D" w:rsidRPr="00967A07" w:rsidRDefault="0067606D" w:rsidP="0067606D">
            <w:pPr>
              <w:pStyle w:val="TabellRader"/>
              <w:keepNext/>
              <w:keepLines/>
            </w:pPr>
            <w:r w:rsidRPr="002247AD">
              <w:t>27,4</w:t>
            </w:r>
          </w:p>
        </w:tc>
        <w:tc>
          <w:tcPr>
            <w:tcW w:w="629" w:type="dxa"/>
            <w:shd w:val="clear" w:color="auto" w:fill="auto"/>
            <w:vAlign w:val="bottom"/>
          </w:tcPr>
          <w:p w14:paraId="61A3F52A" w14:textId="12F8A7E2" w:rsidR="0067606D" w:rsidRPr="00967A07" w:rsidRDefault="0067606D" w:rsidP="0067606D">
            <w:pPr>
              <w:pStyle w:val="TabellRader"/>
              <w:keepNext/>
              <w:keepLines/>
            </w:pPr>
            <w:r w:rsidRPr="002247AD">
              <w:t>27,2</w:t>
            </w:r>
          </w:p>
        </w:tc>
        <w:tc>
          <w:tcPr>
            <w:tcW w:w="629" w:type="dxa"/>
            <w:shd w:val="clear" w:color="auto" w:fill="auto"/>
            <w:vAlign w:val="bottom"/>
          </w:tcPr>
          <w:p w14:paraId="6A0141F8" w14:textId="684D445E" w:rsidR="0067606D" w:rsidRPr="00967A07" w:rsidRDefault="0067606D" w:rsidP="0067606D">
            <w:pPr>
              <w:pStyle w:val="TabellRader"/>
              <w:keepNext/>
              <w:keepLines/>
            </w:pPr>
            <w:r w:rsidRPr="002247AD">
              <w:t>27,1</w:t>
            </w:r>
          </w:p>
        </w:tc>
        <w:tc>
          <w:tcPr>
            <w:tcW w:w="630" w:type="dxa"/>
            <w:shd w:val="clear" w:color="auto" w:fill="auto"/>
            <w:vAlign w:val="bottom"/>
          </w:tcPr>
          <w:p w14:paraId="4D4CAEA5" w14:textId="7744BDFC" w:rsidR="0067606D" w:rsidRPr="00967A07" w:rsidRDefault="0067606D" w:rsidP="0067606D">
            <w:pPr>
              <w:pStyle w:val="TabellRader"/>
              <w:keepNext/>
              <w:keepLines/>
            </w:pPr>
            <w:r w:rsidRPr="002247AD">
              <w:t>27,1</w:t>
            </w:r>
          </w:p>
        </w:tc>
      </w:tr>
      <w:tr w:rsidR="0067606D" w:rsidRPr="00B320D0" w14:paraId="1A2492B9" w14:textId="77777777" w:rsidTr="0067606D">
        <w:tblPrEx>
          <w:tblLook w:val="0420" w:firstRow="1" w:lastRow="0" w:firstColumn="0" w:lastColumn="0" w:noHBand="0" w:noVBand="1"/>
        </w:tblPrEx>
        <w:tc>
          <w:tcPr>
            <w:tcW w:w="1866" w:type="dxa"/>
            <w:tcBorders>
              <w:bottom w:val="single" w:sz="12" w:space="0" w:color="auto"/>
            </w:tcBorders>
            <w:shd w:val="clear" w:color="auto" w:fill="auto"/>
            <w:tcMar>
              <w:left w:w="0" w:type="dxa"/>
              <w:right w:w="0" w:type="dxa"/>
            </w:tcMar>
            <w:vAlign w:val="bottom"/>
          </w:tcPr>
          <w:p w14:paraId="2B760D85" w14:textId="77777777" w:rsidR="0067606D" w:rsidRPr="00DA76E8" w:rsidRDefault="0067606D" w:rsidP="0067606D">
            <w:pPr>
              <w:pStyle w:val="TabellRader"/>
              <w:keepNext/>
              <w:keepLines/>
              <w:jc w:val="left"/>
            </w:pPr>
            <w:r w:rsidRPr="00DA76E8">
              <w:t>Utgiftstak, fasta priser</w:t>
            </w:r>
            <w:r w:rsidRPr="00967A07">
              <w:rPr>
                <w:vertAlign w:val="superscript"/>
              </w:rPr>
              <w:t>2</w:t>
            </w:r>
          </w:p>
        </w:tc>
        <w:tc>
          <w:tcPr>
            <w:tcW w:w="629" w:type="dxa"/>
            <w:tcBorders>
              <w:bottom w:val="single" w:sz="12" w:space="0" w:color="auto"/>
            </w:tcBorders>
            <w:shd w:val="clear" w:color="auto" w:fill="auto"/>
            <w:vAlign w:val="bottom"/>
          </w:tcPr>
          <w:p w14:paraId="6AF16D5F" w14:textId="233965B5" w:rsidR="0067606D" w:rsidRPr="00967A07" w:rsidRDefault="0067606D" w:rsidP="0067606D">
            <w:pPr>
              <w:pStyle w:val="TabellRader"/>
              <w:keepNext/>
              <w:keepLines/>
            </w:pPr>
            <w:r w:rsidRPr="002247AD">
              <w:t>1 315</w:t>
            </w:r>
          </w:p>
        </w:tc>
        <w:tc>
          <w:tcPr>
            <w:tcW w:w="629" w:type="dxa"/>
            <w:tcBorders>
              <w:bottom w:val="single" w:sz="12" w:space="0" w:color="auto"/>
            </w:tcBorders>
            <w:shd w:val="clear" w:color="auto" w:fill="auto"/>
            <w:vAlign w:val="bottom"/>
          </w:tcPr>
          <w:p w14:paraId="4AFDCF58" w14:textId="6BFF9FA7" w:rsidR="0067606D" w:rsidRPr="00967A07" w:rsidRDefault="0067606D" w:rsidP="0067606D">
            <w:pPr>
              <w:pStyle w:val="TabellRader"/>
              <w:keepNext/>
              <w:keepLines/>
            </w:pPr>
            <w:r w:rsidRPr="002247AD">
              <w:t>1 330</w:t>
            </w:r>
          </w:p>
        </w:tc>
        <w:tc>
          <w:tcPr>
            <w:tcW w:w="629" w:type="dxa"/>
            <w:tcBorders>
              <w:bottom w:val="single" w:sz="12" w:space="0" w:color="auto"/>
            </w:tcBorders>
            <w:shd w:val="clear" w:color="auto" w:fill="auto"/>
            <w:vAlign w:val="bottom"/>
          </w:tcPr>
          <w:p w14:paraId="06084A4C" w14:textId="489CADC6" w:rsidR="0067606D" w:rsidRPr="00967A07" w:rsidRDefault="0067606D" w:rsidP="0067606D">
            <w:pPr>
              <w:pStyle w:val="TabellRader"/>
              <w:keepNext/>
              <w:keepLines/>
            </w:pPr>
            <w:r w:rsidRPr="002247AD">
              <w:t>1 351</w:t>
            </w:r>
          </w:p>
        </w:tc>
        <w:tc>
          <w:tcPr>
            <w:tcW w:w="630" w:type="dxa"/>
            <w:tcBorders>
              <w:bottom w:val="single" w:sz="12" w:space="0" w:color="auto"/>
            </w:tcBorders>
            <w:shd w:val="clear" w:color="auto" w:fill="auto"/>
            <w:vAlign w:val="bottom"/>
          </w:tcPr>
          <w:p w14:paraId="07170B99" w14:textId="3DC3522E" w:rsidR="0067606D" w:rsidRPr="00967A07" w:rsidRDefault="0067606D" w:rsidP="0067606D">
            <w:pPr>
              <w:pStyle w:val="TabellRader"/>
              <w:keepNext/>
              <w:keepLines/>
            </w:pPr>
            <w:r w:rsidRPr="002247AD">
              <w:t>1 373</w:t>
            </w:r>
          </w:p>
        </w:tc>
      </w:tr>
      <w:tr w:rsidR="0067606D" w:rsidRPr="00B320D0" w14:paraId="5F5D11FF" w14:textId="77777777" w:rsidTr="0067606D">
        <w:tblPrEx>
          <w:tblLook w:val="0420" w:firstRow="1" w:lastRow="0" w:firstColumn="0" w:lastColumn="0" w:noHBand="0" w:noVBand="1"/>
        </w:tblPrEx>
        <w:tc>
          <w:tcPr>
            <w:tcW w:w="1866" w:type="dxa"/>
            <w:tcBorders>
              <w:top w:val="single" w:sz="12" w:space="0" w:color="auto"/>
            </w:tcBorders>
            <w:shd w:val="clear" w:color="auto" w:fill="auto"/>
            <w:tcMar>
              <w:left w:w="0" w:type="dxa"/>
              <w:right w:w="0" w:type="dxa"/>
            </w:tcMar>
            <w:vAlign w:val="bottom"/>
          </w:tcPr>
          <w:p w14:paraId="081D8825" w14:textId="77777777" w:rsidR="0067606D" w:rsidRPr="00DA76E8" w:rsidRDefault="0067606D" w:rsidP="0067606D">
            <w:pPr>
              <w:pStyle w:val="TabellRader"/>
              <w:keepNext/>
              <w:keepLines/>
              <w:jc w:val="left"/>
            </w:pPr>
            <w:r w:rsidRPr="00DA76E8">
              <w:t>Takbegränsade utgifter</w:t>
            </w:r>
          </w:p>
        </w:tc>
        <w:tc>
          <w:tcPr>
            <w:tcW w:w="629" w:type="dxa"/>
            <w:tcBorders>
              <w:top w:val="single" w:sz="12" w:space="0" w:color="auto"/>
            </w:tcBorders>
            <w:shd w:val="clear" w:color="auto" w:fill="auto"/>
            <w:vAlign w:val="bottom"/>
          </w:tcPr>
          <w:p w14:paraId="6FFCAB1C" w14:textId="5B1F38E2" w:rsidR="0067606D" w:rsidRPr="00967A07" w:rsidRDefault="0067606D" w:rsidP="0067606D">
            <w:pPr>
              <w:pStyle w:val="TabellRader"/>
              <w:keepNext/>
              <w:keepLines/>
            </w:pPr>
            <w:r w:rsidRPr="00DE2E44">
              <w:t>1 315</w:t>
            </w:r>
          </w:p>
        </w:tc>
        <w:tc>
          <w:tcPr>
            <w:tcW w:w="629" w:type="dxa"/>
            <w:tcBorders>
              <w:top w:val="single" w:sz="12" w:space="0" w:color="auto"/>
            </w:tcBorders>
            <w:shd w:val="clear" w:color="auto" w:fill="auto"/>
            <w:vAlign w:val="bottom"/>
          </w:tcPr>
          <w:p w14:paraId="4B3D4FCD" w14:textId="57D61BEE" w:rsidR="0067606D" w:rsidRPr="00967A07" w:rsidRDefault="0067606D" w:rsidP="0067606D">
            <w:pPr>
              <w:pStyle w:val="TabellRader"/>
              <w:keepNext/>
              <w:keepLines/>
            </w:pPr>
            <w:r w:rsidRPr="00DE2E44">
              <w:t>1 352</w:t>
            </w:r>
          </w:p>
        </w:tc>
        <w:tc>
          <w:tcPr>
            <w:tcW w:w="629" w:type="dxa"/>
            <w:tcBorders>
              <w:top w:val="single" w:sz="12" w:space="0" w:color="auto"/>
            </w:tcBorders>
            <w:shd w:val="clear" w:color="auto" w:fill="auto"/>
            <w:vAlign w:val="bottom"/>
          </w:tcPr>
          <w:p w14:paraId="0A2B446B" w14:textId="4BFA4D88" w:rsidR="0067606D" w:rsidRPr="00967A07" w:rsidRDefault="0067606D" w:rsidP="0067606D">
            <w:pPr>
              <w:pStyle w:val="TabellRader"/>
              <w:keepNext/>
              <w:keepLines/>
            </w:pPr>
            <w:r w:rsidRPr="00DE2E44">
              <w:t>1 387</w:t>
            </w:r>
          </w:p>
        </w:tc>
        <w:tc>
          <w:tcPr>
            <w:tcW w:w="630" w:type="dxa"/>
            <w:tcBorders>
              <w:top w:val="single" w:sz="12" w:space="0" w:color="auto"/>
            </w:tcBorders>
            <w:shd w:val="clear" w:color="auto" w:fill="auto"/>
            <w:vAlign w:val="bottom"/>
          </w:tcPr>
          <w:p w14:paraId="38EC6149" w14:textId="5C7D2C9A" w:rsidR="0067606D" w:rsidRPr="00967A07" w:rsidRDefault="0067606D" w:rsidP="0067606D">
            <w:pPr>
              <w:pStyle w:val="TabellRader"/>
              <w:keepNext/>
              <w:keepLines/>
            </w:pPr>
            <w:r w:rsidRPr="00DE2E44">
              <w:t>1 409</w:t>
            </w:r>
          </w:p>
        </w:tc>
      </w:tr>
      <w:tr w:rsidR="0067606D" w:rsidRPr="00B320D0" w14:paraId="7A321629" w14:textId="77777777" w:rsidTr="0067606D">
        <w:tblPrEx>
          <w:tblLook w:val="0420" w:firstRow="1" w:lastRow="0" w:firstColumn="0" w:lastColumn="0" w:noHBand="0" w:noVBand="1"/>
        </w:tblPrEx>
        <w:tc>
          <w:tcPr>
            <w:tcW w:w="1866" w:type="dxa"/>
            <w:shd w:val="clear" w:color="auto" w:fill="auto"/>
            <w:tcMar>
              <w:left w:w="0" w:type="dxa"/>
              <w:right w:w="0" w:type="dxa"/>
            </w:tcMar>
            <w:vAlign w:val="bottom"/>
          </w:tcPr>
          <w:p w14:paraId="108853BC" w14:textId="77777777" w:rsidR="0067606D" w:rsidRPr="00DA76E8" w:rsidRDefault="0067606D" w:rsidP="0067606D">
            <w:pPr>
              <w:pStyle w:val="TabellRader"/>
              <w:keepNext/>
              <w:keepLines/>
              <w:jc w:val="left"/>
            </w:pPr>
            <w:r w:rsidRPr="00DA76E8">
              <w:t>Takbegränsade utgifter, procent av BNP</w:t>
            </w:r>
          </w:p>
        </w:tc>
        <w:tc>
          <w:tcPr>
            <w:tcW w:w="629" w:type="dxa"/>
            <w:shd w:val="clear" w:color="auto" w:fill="auto"/>
            <w:vAlign w:val="bottom"/>
          </w:tcPr>
          <w:p w14:paraId="5900FC95" w14:textId="4924F3C0" w:rsidR="0067606D" w:rsidRPr="00967A07" w:rsidRDefault="0067606D" w:rsidP="0067606D">
            <w:pPr>
              <w:pStyle w:val="TabellRader"/>
              <w:keepNext/>
              <w:keepLines/>
            </w:pPr>
            <w:r w:rsidRPr="00DE2E44">
              <w:t>26,4</w:t>
            </w:r>
          </w:p>
        </w:tc>
        <w:tc>
          <w:tcPr>
            <w:tcW w:w="629" w:type="dxa"/>
            <w:shd w:val="clear" w:color="auto" w:fill="auto"/>
            <w:vAlign w:val="bottom"/>
          </w:tcPr>
          <w:p w14:paraId="15E6BD31" w14:textId="29A7E47E" w:rsidR="0067606D" w:rsidRPr="00967A07" w:rsidRDefault="0067606D" w:rsidP="0067606D">
            <w:pPr>
              <w:pStyle w:val="TabellRader"/>
              <w:keepNext/>
              <w:keepLines/>
            </w:pPr>
            <w:r w:rsidRPr="00DE2E44">
              <w:t>26,3</w:t>
            </w:r>
          </w:p>
        </w:tc>
        <w:tc>
          <w:tcPr>
            <w:tcW w:w="629" w:type="dxa"/>
            <w:shd w:val="clear" w:color="auto" w:fill="auto"/>
            <w:vAlign w:val="bottom"/>
          </w:tcPr>
          <w:p w14:paraId="4FF4CB34" w14:textId="28F58426" w:rsidR="0067606D" w:rsidRPr="00967A07" w:rsidRDefault="0067606D" w:rsidP="0067606D">
            <w:pPr>
              <w:pStyle w:val="TabellRader"/>
              <w:keepNext/>
              <w:keepLines/>
            </w:pPr>
            <w:r w:rsidRPr="00DE2E44">
              <w:t>26,0</w:t>
            </w:r>
          </w:p>
        </w:tc>
        <w:tc>
          <w:tcPr>
            <w:tcW w:w="630" w:type="dxa"/>
            <w:shd w:val="clear" w:color="auto" w:fill="auto"/>
            <w:vAlign w:val="bottom"/>
          </w:tcPr>
          <w:p w14:paraId="7D2471E3" w14:textId="6DDB7F7E" w:rsidR="0067606D" w:rsidRPr="00967A07" w:rsidRDefault="0067606D" w:rsidP="0067606D">
            <w:pPr>
              <w:pStyle w:val="TabellRader"/>
              <w:keepNext/>
              <w:keepLines/>
            </w:pPr>
            <w:r w:rsidRPr="00DE2E44">
              <w:t>25,4</w:t>
            </w:r>
          </w:p>
        </w:tc>
      </w:tr>
      <w:tr w:rsidR="0067606D" w:rsidRPr="00B320D0" w14:paraId="661925B0" w14:textId="77777777" w:rsidTr="0067606D">
        <w:tblPrEx>
          <w:tblLook w:val="0420" w:firstRow="1" w:lastRow="0" w:firstColumn="0" w:lastColumn="0" w:noHBand="0" w:noVBand="1"/>
        </w:tblPrEx>
        <w:tc>
          <w:tcPr>
            <w:tcW w:w="1866" w:type="dxa"/>
            <w:tcBorders>
              <w:bottom w:val="single" w:sz="12" w:space="0" w:color="auto"/>
            </w:tcBorders>
            <w:shd w:val="clear" w:color="auto" w:fill="auto"/>
            <w:tcMar>
              <w:left w:w="0" w:type="dxa"/>
              <w:right w:w="0" w:type="dxa"/>
            </w:tcMar>
            <w:vAlign w:val="bottom"/>
          </w:tcPr>
          <w:p w14:paraId="6E89171B" w14:textId="499BFD35" w:rsidR="0067606D" w:rsidRPr="00DA76E8" w:rsidRDefault="0067606D" w:rsidP="0067606D">
            <w:pPr>
              <w:pStyle w:val="TabellRader"/>
              <w:keepNext/>
              <w:keepLines/>
              <w:jc w:val="left"/>
            </w:pPr>
            <w:r w:rsidRPr="00DA76E8">
              <w:t>Takbegränsade utgifter, fasta priser</w:t>
            </w:r>
            <w:r>
              <w:rPr>
                <w:vertAlign w:val="superscript"/>
              </w:rPr>
              <w:t>2</w:t>
            </w:r>
          </w:p>
        </w:tc>
        <w:tc>
          <w:tcPr>
            <w:tcW w:w="629" w:type="dxa"/>
            <w:tcBorders>
              <w:bottom w:val="single" w:sz="12" w:space="0" w:color="auto"/>
            </w:tcBorders>
            <w:shd w:val="clear" w:color="auto" w:fill="auto"/>
            <w:vAlign w:val="bottom"/>
          </w:tcPr>
          <w:p w14:paraId="1C485C86" w14:textId="18B6EEE0" w:rsidR="0067606D" w:rsidRPr="00967A07" w:rsidRDefault="0067606D" w:rsidP="0067606D">
            <w:pPr>
              <w:pStyle w:val="TabellRader"/>
              <w:keepNext/>
              <w:keepLines/>
            </w:pPr>
            <w:r w:rsidRPr="00DE2E44">
              <w:t>1 279</w:t>
            </w:r>
          </w:p>
        </w:tc>
        <w:tc>
          <w:tcPr>
            <w:tcW w:w="629" w:type="dxa"/>
            <w:tcBorders>
              <w:bottom w:val="single" w:sz="12" w:space="0" w:color="auto"/>
            </w:tcBorders>
            <w:shd w:val="clear" w:color="auto" w:fill="auto"/>
            <w:vAlign w:val="bottom"/>
          </w:tcPr>
          <w:p w14:paraId="1F1241F2" w14:textId="3CF6C2A5" w:rsidR="0067606D" w:rsidRPr="00967A07" w:rsidRDefault="0067606D" w:rsidP="0067606D">
            <w:pPr>
              <w:pStyle w:val="TabellRader"/>
              <w:keepNext/>
              <w:keepLines/>
            </w:pPr>
            <w:r w:rsidRPr="00DE2E44">
              <w:t>1 291</w:t>
            </w:r>
          </w:p>
        </w:tc>
        <w:tc>
          <w:tcPr>
            <w:tcW w:w="629" w:type="dxa"/>
            <w:tcBorders>
              <w:bottom w:val="single" w:sz="12" w:space="0" w:color="auto"/>
            </w:tcBorders>
            <w:shd w:val="clear" w:color="auto" w:fill="auto"/>
            <w:vAlign w:val="bottom"/>
          </w:tcPr>
          <w:p w14:paraId="1A789C69" w14:textId="6196016A" w:rsidR="0067606D" w:rsidRPr="00967A07" w:rsidRDefault="0067606D" w:rsidP="0067606D">
            <w:pPr>
              <w:pStyle w:val="TabellRader"/>
              <w:keepNext/>
              <w:keepLines/>
            </w:pPr>
            <w:r w:rsidRPr="00DE2E44">
              <w:t>1 298</w:t>
            </w:r>
          </w:p>
        </w:tc>
        <w:tc>
          <w:tcPr>
            <w:tcW w:w="630" w:type="dxa"/>
            <w:tcBorders>
              <w:bottom w:val="single" w:sz="12" w:space="0" w:color="auto"/>
            </w:tcBorders>
            <w:shd w:val="clear" w:color="auto" w:fill="auto"/>
            <w:vAlign w:val="bottom"/>
          </w:tcPr>
          <w:p w14:paraId="2015242A" w14:textId="52C138AB" w:rsidR="0067606D" w:rsidRPr="00967A07" w:rsidRDefault="0067606D" w:rsidP="0067606D">
            <w:pPr>
              <w:pStyle w:val="TabellRader"/>
              <w:keepNext/>
              <w:keepLines/>
            </w:pPr>
            <w:r w:rsidRPr="00DE2E44">
              <w:t>1 287</w:t>
            </w:r>
          </w:p>
        </w:tc>
      </w:tr>
      <w:tr w:rsidR="0067606D" w:rsidRPr="00B320D0" w14:paraId="394AE3E8" w14:textId="77777777" w:rsidTr="0067606D">
        <w:tblPrEx>
          <w:tblLook w:val="0420" w:firstRow="1" w:lastRow="0" w:firstColumn="0" w:lastColumn="0" w:noHBand="0" w:noVBand="1"/>
        </w:tblPrEx>
        <w:tc>
          <w:tcPr>
            <w:tcW w:w="1866" w:type="dxa"/>
            <w:tcBorders>
              <w:top w:val="single" w:sz="12" w:space="0" w:color="auto"/>
            </w:tcBorders>
            <w:shd w:val="clear" w:color="auto" w:fill="auto"/>
            <w:tcMar>
              <w:left w:w="0" w:type="dxa"/>
              <w:right w:w="0" w:type="dxa"/>
            </w:tcMar>
            <w:vAlign w:val="bottom"/>
          </w:tcPr>
          <w:p w14:paraId="6DC7C73F" w14:textId="77777777" w:rsidR="0067606D" w:rsidRPr="00DA76E8" w:rsidRDefault="0067606D" w:rsidP="0067606D">
            <w:pPr>
              <w:pStyle w:val="TabellRader"/>
              <w:keepNext/>
              <w:keepLines/>
              <w:jc w:val="left"/>
            </w:pPr>
            <w:r w:rsidRPr="00DA76E8">
              <w:t>Budgeteringsmarginal</w:t>
            </w:r>
          </w:p>
        </w:tc>
        <w:tc>
          <w:tcPr>
            <w:tcW w:w="629" w:type="dxa"/>
            <w:tcBorders>
              <w:top w:val="single" w:sz="12" w:space="0" w:color="auto"/>
            </w:tcBorders>
            <w:shd w:val="clear" w:color="auto" w:fill="auto"/>
            <w:vAlign w:val="bottom"/>
          </w:tcPr>
          <w:p w14:paraId="2433B4D3" w14:textId="59A7C6F2" w:rsidR="0067606D" w:rsidRPr="00967A07" w:rsidRDefault="0067606D" w:rsidP="0067606D">
            <w:pPr>
              <w:pStyle w:val="TabellRader"/>
              <w:keepNext/>
              <w:keepLines/>
            </w:pPr>
            <w:r w:rsidRPr="00DE2E44">
              <w:t>36</w:t>
            </w:r>
          </w:p>
        </w:tc>
        <w:tc>
          <w:tcPr>
            <w:tcW w:w="629" w:type="dxa"/>
            <w:tcBorders>
              <w:top w:val="single" w:sz="12" w:space="0" w:color="auto"/>
            </w:tcBorders>
            <w:shd w:val="clear" w:color="auto" w:fill="auto"/>
            <w:vAlign w:val="bottom"/>
          </w:tcPr>
          <w:p w14:paraId="6EACBCB8" w14:textId="14880F0E" w:rsidR="0067606D" w:rsidRPr="00967A07" w:rsidRDefault="0067606D" w:rsidP="0067606D">
            <w:pPr>
              <w:pStyle w:val="TabellRader"/>
              <w:keepNext/>
              <w:keepLines/>
            </w:pPr>
            <w:r w:rsidRPr="00DE2E44">
              <w:t>40</w:t>
            </w:r>
          </w:p>
        </w:tc>
        <w:tc>
          <w:tcPr>
            <w:tcW w:w="629" w:type="dxa"/>
            <w:tcBorders>
              <w:top w:val="single" w:sz="12" w:space="0" w:color="auto"/>
            </w:tcBorders>
            <w:shd w:val="clear" w:color="auto" w:fill="auto"/>
            <w:vAlign w:val="bottom"/>
          </w:tcPr>
          <w:p w14:paraId="73D0D647" w14:textId="42B63718" w:rsidR="0067606D" w:rsidRPr="00967A07" w:rsidRDefault="0067606D" w:rsidP="0067606D">
            <w:pPr>
              <w:pStyle w:val="TabellRader"/>
              <w:keepNext/>
              <w:keepLines/>
            </w:pPr>
            <w:r w:rsidRPr="00DE2E44">
              <w:t>56</w:t>
            </w:r>
          </w:p>
        </w:tc>
        <w:tc>
          <w:tcPr>
            <w:tcW w:w="630" w:type="dxa"/>
            <w:tcBorders>
              <w:top w:val="single" w:sz="12" w:space="0" w:color="auto"/>
            </w:tcBorders>
            <w:shd w:val="clear" w:color="auto" w:fill="auto"/>
            <w:vAlign w:val="bottom"/>
          </w:tcPr>
          <w:p w14:paraId="2DB95050" w14:textId="636C7799" w:rsidR="0067606D" w:rsidRPr="00967A07" w:rsidRDefault="0067606D" w:rsidP="0067606D">
            <w:pPr>
              <w:pStyle w:val="TabellRader"/>
              <w:keepNext/>
              <w:keepLines/>
            </w:pPr>
            <w:r w:rsidRPr="00DE2E44">
              <w:t>93</w:t>
            </w:r>
          </w:p>
        </w:tc>
      </w:tr>
      <w:tr w:rsidR="0067606D" w:rsidRPr="00B320D0" w14:paraId="6E843EC6" w14:textId="77777777" w:rsidTr="0067606D">
        <w:tblPrEx>
          <w:tblLook w:val="0420" w:firstRow="1" w:lastRow="0" w:firstColumn="0" w:lastColumn="0" w:noHBand="0" w:noVBand="1"/>
        </w:tblPrEx>
        <w:tc>
          <w:tcPr>
            <w:tcW w:w="1866" w:type="dxa"/>
            <w:shd w:val="clear" w:color="auto" w:fill="auto"/>
            <w:tcMar>
              <w:left w:w="0" w:type="dxa"/>
              <w:right w:w="0" w:type="dxa"/>
            </w:tcMar>
            <w:vAlign w:val="bottom"/>
          </w:tcPr>
          <w:p w14:paraId="091602C4" w14:textId="77777777" w:rsidR="0067606D" w:rsidRPr="00DA76E8" w:rsidRDefault="0067606D" w:rsidP="0067606D">
            <w:pPr>
              <w:pStyle w:val="TabellRader"/>
              <w:keepNext/>
              <w:keepLines/>
              <w:jc w:val="left"/>
            </w:pPr>
            <w:r w:rsidRPr="00DA76E8">
              <w:t>Budgeteringsmarginal, procent av takbegränsade utgifter</w:t>
            </w:r>
          </w:p>
        </w:tc>
        <w:tc>
          <w:tcPr>
            <w:tcW w:w="629" w:type="dxa"/>
            <w:shd w:val="clear" w:color="auto" w:fill="auto"/>
            <w:vAlign w:val="bottom"/>
          </w:tcPr>
          <w:p w14:paraId="2C74D79F" w14:textId="5335074A" w:rsidR="0067606D" w:rsidRPr="00967A07" w:rsidRDefault="0067606D" w:rsidP="0067606D">
            <w:pPr>
              <w:pStyle w:val="TabellRader"/>
              <w:keepNext/>
              <w:keepLines/>
            </w:pPr>
            <w:r w:rsidRPr="00DE2E44">
              <w:t>2,8</w:t>
            </w:r>
          </w:p>
        </w:tc>
        <w:tc>
          <w:tcPr>
            <w:tcW w:w="629" w:type="dxa"/>
            <w:shd w:val="clear" w:color="auto" w:fill="auto"/>
            <w:vAlign w:val="bottom"/>
          </w:tcPr>
          <w:p w14:paraId="1980AE01" w14:textId="34659280" w:rsidR="0067606D" w:rsidRPr="00967A07" w:rsidRDefault="0067606D" w:rsidP="0067606D">
            <w:pPr>
              <w:pStyle w:val="TabellRader"/>
              <w:keepNext/>
              <w:keepLines/>
            </w:pPr>
            <w:r w:rsidRPr="00DE2E44">
              <w:t>3,0</w:t>
            </w:r>
          </w:p>
        </w:tc>
        <w:tc>
          <w:tcPr>
            <w:tcW w:w="629" w:type="dxa"/>
            <w:shd w:val="clear" w:color="auto" w:fill="auto"/>
            <w:vAlign w:val="bottom"/>
          </w:tcPr>
          <w:p w14:paraId="78A01B86" w14:textId="37B21291" w:rsidR="0067606D" w:rsidRPr="00967A07" w:rsidRDefault="0067606D" w:rsidP="0067606D">
            <w:pPr>
              <w:pStyle w:val="TabellRader"/>
              <w:keepNext/>
              <w:keepLines/>
            </w:pPr>
            <w:r w:rsidRPr="00DE2E44">
              <w:t>4,0</w:t>
            </w:r>
          </w:p>
        </w:tc>
        <w:tc>
          <w:tcPr>
            <w:tcW w:w="630" w:type="dxa"/>
            <w:shd w:val="clear" w:color="auto" w:fill="auto"/>
            <w:vAlign w:val="bottom"/>
          </w:tcPr>
          <w:p w14:paraId="314CE89B" w14:textId="457F04E4" w:rsidR="0067606D" w:rsidRPr="00967A07" w:rsidRDefault="0067606D" w:rsidP="0067606D">
            <w:pPr>
              <w:pStyle w:val="TabellRader"/>
              <w:keepNext/>
              <w:keepLines/>
            </w:pPr>
            <w:r w:rsidRPr="00DE2E44">
              <w:t>6,6</w:t>
            </w:r>
          </w:p>
        </w:tc>
      </w:tr>
      <w:tr w:rsidR="0067606D" w:rsidRPr="00B320D0" w14:paraId="1B652E15" w14:textId="77777777" w:rsidTr="0067606D">
        <w:tblPrEx>
          <w:tblLook w:val="0420" w:firstRow="1" w:lastRow="0" w:firstColumn="0" w:lastColumn="0" w:noHBand="0" w:noVBand="1"/>
        </w:tblPrEx>
        <w:tc>
          <w:tcPr>
            <w:tcW w:w="1866" w:type="dxa"/>
            <w:tcBorders>
              <w:bottom w:val="single" w:sz="12" w:space="0" w:color="auto"/>
            </w:tcBorders>
            <w:shd w:val="clear" w:color="auto" w:fill="auto"/>
            <w:tcMar>
              <w:left w:w="0" w:type="dxa"/>
              <w:right w:w="0" w:type="dxa"/>
            </w:tcMar>
            <w:vAlign w:val="bottom"/>
          </w:tcPr>
          <w:p w14:paraId="6269222C" w14:textId="77777777" w:rsidR="0067606D" w:rsidRPr="00DA76E8" w:rsidRDefault="0067606D" w:rsidP="0067606D">
            <w:pPr>
              <w:pStyle w:val="TabellRader"/>
              <w:keepNext/>
              <w:keepLines/>
              <w:jc w:val="left"/>
            </w:pPr>
            <w:r w:rsidRPr="00DA76E8">
              <w:t>Budgeteringsmarginal, procent av BNP</w:t>
            </w:r>
          </w:p>
        </w:tc>
        <w:tc>
          <w:tcPr>
            <w:tcW w:w="629" w:type="dxa"/>
            <w:tcBorders>
              <w:bottom w:val="single" w:sz="12" w:space="0" w:color="auto"/>
            </w:tcBorders>
            <w:shd w:val="clear" w:color="auto" w:fill="auto"/>
            <w:vAlign w:val="bottom"/>
          </w:tcPr>
          <w:p w14:paraId="7650CFB7" w14:textId="34EB6BDB" w:rsidR="0067606D" w:rsidRPr="00967A07" w:rsidRDefault="0067606D" w:rsidP="0067606D">
            <w:pPr>
              <w:pStyle w:val="TabellRader"/>
              <w:keepNext/>
              <w:keepLines/>
            </w:pPr>
            <w:r w:rsidRPr="00DE2E44">
              <w:t>0,7</w:t>
            </w:r>
          </w:p>
        </w:tc>
        <w:tc>
          <w:tcPr>
            <w:tcW w:w="629" w:type="dxa"/>
            <w:tcBorders>
              <w:bottom w:val="single" w:sz="12" w:space="0" w:color="auto"/>
            </w:tcBorders>
            <w:shd w:val="clear" w:color="auto" w:fill="auto"/>
            <w:vAlign w:val="bottom"/>
          </w:tcPr>
          <w:p w14:paraId="153DA89A" w14:textId="46957FE8" w:rsidR="0067606D" w:rsidRPr="00967A07" w:rsidRDefault="0067606D" w:rsidP="0067606D">
            <w:pPr>
              <w:pStyle w:val="TabellRader"/>
              <w:keepNext/>
              <w:keepLines/>
            </w:pPr>
            <w:r w:rsidRPr="00DE2E44">
              <w:t>0,8</w:t>
            </w:r>
          </w:p>
        </w:tc>
        <w:tc>
          <w:tcPr>
            <w:tcW w:w="629" w:type="dxa"/>
            <w:tcBorders>
              <w:bottom w:val="single" w:sz="12" w:space="0" w:color="auto"/>
            </w:tcBorders>
            <w:shd w:val="clear" w:color="auto" w:fill="auto"/>
            <w:vAlign w:val="bottom"/>
          </w:tcPr>
          <w:p w14:paraId="7979DF01" w14:textId="7058CED4" w:rsidR="0067606D" w:rsidRPr="00967A07" w:rsidRDefault="0067606D" w:rsidP="0067606D">
            <w:pPr>
              <w:pStyle w:val="TabellRader"/>
              <w:keepNext/>
              <w:keepLines/>
            </w:pPr>
            <w:r w:rsidRPr="00DE2E44">
              <w:t>1,0</w:t>
            </w:r>
          </w:p>
        </w:tc>
        <w:tc>
          <w:tcPr>
            <w:tcW w:w="630" w:type="dxa"/>
            <w:tcBorders>
              <w:bottom w:val="single" w:sz="12" w:space="0" w:color="auto"/>
            </w:tcBorders>
            <w:shd w:val="clear" w:color="auto" w:fill="auto"/>
            <w:vAlign w:val="bottom"/>
          </w:tcPr>
          <w:p w14:paraId="536D1901" w14:textId="1A039C45" w:rsidR="0067606D" w:rsidRPr="00967A07" w:rsidRDefault="0067606D" w:rsidP="0067606D">
            <w:pPr>
              <w:pStyle w:val="TabellRader"/>
              <w:keepNext/>
              <w:keepLines/>
            </w:pPr>
            <w:r w:rsidRPr="00DE2E44">
              <w:t>1,7</w:t>
            </w:r>
          </w:p>
        </w:tc>
      </w:tr>
      <w:tr w:rsidR="0067606D" w:rsidRPr="00B320D0" w14:paraId="0CD98D9B" w14:textId="77777777" w:rsidTr="0067606D">
        <w:tblPrEx>
          <w:tblLook w:val="0420" w:firstRow="1" w:lastRow="0" w:firstColumn="0" w:lastColumn="0" w:noHBand="0" w:noVBand="1"/>
        </w:tblPrEx>
        <w:tc>
          <w:tcPr>
            <w:tcW w:w="1866" w:type="dxa"/>
            <w:tcBorders>
              <w:top w:val="single" w:sz="12" w:space="0" w:color="auto"/>
            </w:tcBorders>
            <w:shd w:val="clear" w:color="auto" w:fill="auto"/>
            <w:tcMar>
              <w:left w:w="0" w:type="dxa"/>
              <w:right w:w="0" w:type="dxa"/>
            </w:tcMar>
            <w:vAlign w:val="bottom"/>
          </w:tcPr>
          <w:p w14:paraId="13A592A1" w14:textId="77777777" w:rsidR="0067606D" w:rsidRPr="00DA76E8" w:rsidRDefault="0067606D" w:rsidP="0067606D">
            <w:pPr>
              <w:pStyle w:val="TabellRader"/>
              <w:keepNext/>
              <w:keepLines/>
              <w:jc w:val="left"/>
            </w:pPr>
            <w:r w:rsidRPr="00DA76E8">
              <w:t>Finansiellt sparande, procent av BNP</w:t>
            </w:r>
          </w:p>
        </w:tc>
        <w:tc>
          <w:tcPr>
            <w:tcW w:w="629" w:type="dxa"/>
            <w:tcBorders>
              <w:top w:val="single" w:sz="12" w:space="0" w:color="auto"/>
            </w:tcBorders>
            <w:shd w:val="clear" w:color="auto" w:fill="auto"/>
            <w:vAlign w:val="bottom"/>
          </w:tcPr>
          <w:p w14:paraId="51F6EA67" w14:textId="178EC348" w:rsidR="0067606D" w:rsidRPr="00967A07" w:rsidRDefault="0067606D" w:rsidP="0067606D">
            <w:pPr>
              <w:pStyle w:val="TabellRader"/>
              <w:keepNext/>
              <w:keepLines/>
            </w:pPr>
            <w:r w:rsidRPr="00DE2E44">
              <w:t>0,4</w:t>
            </w:r>
          </w:p>
        </w:tc>
        <w:tc>
          <w:tcPr>
            <w:tcW w:w="629" w:type="dxa"/>
            <w:tcBorders>
              <w:top w:val="single" w:sz="12" w:space="0" w:color="auto"/>
            </w:tcBorders>
            <w:shd w:val="clear" w:color="auto" w:fill="auto"/>
            <w:vAlign w:val="bottom"/>
          </w:tcPr>
          <w:p w14:paraId="088B48F0" w14:textId="5AE66E2E" w:rsidR="0067606D" w:rsidRPr="00967A07" w:rsidRDefault="0067606D" w:rsidP="0067606D">
            <w:pPr>
              <w:pStyle w:val="TabellRader"/>
              <w:keepNext/>
              <w:keepLines/>
            </w:pPr>
            <w:r w:rsidRPr="00DE2E44">
              <w:t>0,3</w:t>
            </w:r>
          </w:p>
        </w:tc>
        <w:tc>
          <w:tcPr>
            <w:tcW w:w="629" w:type="dxa"/>
            <w:tcBorders>
              <w:top w:val="single" w:sz="12" w:space="0" w:color="auto"/>
            </w:tcBorders>
            <w:shd w:val="clear" w:color="auto" w:fill="auto"/>
            <w:vAlign w:val="bottom"/>
          </w:tcPr>
          <w:p w14:paraId="6279D8A8" w14:textId="551DD06C" w:rsidR="0067606D" w:rsidRPr="00967A07" w:rsidRDefault="0067606D" w:rsidP="0067606D">
            <w:pPr>
              <w:pStyle w:val="TabellRader"/>
              <w:keepNext/>
              <w:keepLines/>
            </w:pPr>
            <w:r w:rsidRPr="00DE2E44">
              <w:t>0,4</w:t>
            </w:r>
          </w:p>
        </w:tc>
        <w:tc>
          <w:tcPr>
            <w:tcW w:w="630" w:type="dxa"/>
            <w:tcBorders>
              <w:top w:val="single" w:sz="12" w:space="0" w:color="auto"/>
            </w:tcBorders>
            <w:shd w:val="clear" w:color="auto" w:fill="auto"/>
            <w:vAlign w:val="bottom"/>
          </w:tcPr>
          <w:p w14:paraId="77798B15" w14:textId="73D1A6C8" w:rsidR="0067606D" w:rsidRPr="00967A07" w:rsidRDefault="0067606D" w:rsidP="0067606D">
            <w:pPr>
              <w:pStyle w:val="TabellRader"/>
              <w:keepNext/>
              <w:keepLines/>
            </w:pPr>
            <w:r w:rsidRPr="00DE2E44">
              <w:t>1,2</w:t>
            </w:r>
          </w:p>
        </w:tc>
      </w:tr>
      <w:tr w:rsidR="0067606D" w:rsidRPr="00B320D0" w14:paraId="5EEFC412" w14:textId="77777777" w:rsidTr="0067606D">
        <w:tblPrEx>
          <w:tblLook w:val="0420" w:firstRow="1" w:lastRow="0" w:firstColumn="0" w:lastColumn="0" w:noHBand="0" w:noVBand="1"/>
        </w:tblPrEx>
        <w:tc>
          <w:tcPr>
            <w:tcW w:w="1866" w:type="dxa"/>
            <w:tcBorders>
              <w:bottom w:val="single" w:sz="12" w:space="0" w:color="auto"/>
            </w:tcBorders>
            <w:shd w:val="clear" w:color="auto" w:fill="auto"/>
            <w:tcMar>
              <w:left w:w="0" w:type="dxa"/>
              <w:right w:w="0" w:type="dxa"/>
            </w:tcMar>
            <w:vAlign w:val="bottom"/>
          </w:tcPr>
          <w:p w14:paraId="111A3938" w14:textId="77777777" w:rsidR="0067606D" w:rsidRPr="00DA76E8" w:rsidRDefault="0067606D" w:rsidP="0067606D">
            <w:pPr>
              <w:pStyle w:val="TabellRader"/>
              <w:keepNext/>
              <w:keepLines/>
              <w:jc w:val="left"/>
            </w:pPr>
            <w:r w:rsidRPr="00DA76E8">
              <w:t>Strukturellt sparande, procent av BNP</w:t>
            </w:r>
          </w:p>
        </w:tc>
        <w:tc>
          <w:tcPr>
            <w:tcW w:w="629" w:type="dxa"/>
            <w:tcBorders>
              <w:bottom w:val="single" w:sz="12" w:space="0" w:color="auto"/>
            </w:tcBorders>
            <w:shd w:val="clear" w:color="auto" w:fill="auto"/>
            <w:vAlign w:val="bottom"/>
          </w:tcPr>
          <w:p w14:paraId="3611DEE1" w14:textId="4CF847E8" w:rsidR="0067606D" w:rsidRPr="00967A07" w:rsidRDefault="0067606D" w:rsidP="0067606D">
            <w:pPr>
              <w:pStyle w:val="TabellRader"/>
              <w:keepNext/>
              <w:keepLines/>
            </w:pPr>
            <w:r w:rsidRPr="00DE2E44">
              <w:t>0,0</w:t>
            </w:r>
          </w:p>
        </w:tc>
        <w:tc>
          <w:tcPr>
            <w:tcW w:w="629" w:type="dxa"/>
            <w:tcBorders>
              <w:bottom w:val="single" w:sz="12" w:space="0" w:color="auto"/>
            </w:tcBorders>
            <w:shd w:val="clear" w:color="auto" w:fill="auto"/>
            <w:vAlign w:val="bottom"/>
          </w:tcPr>
          <w:p w14:paraId="66A026CB" w14:textId="6BEB75DB" w:rsidR="0067606D" w:rsidRPr="00967A07" w:rsidRDefault="0067606D" w:rsidP="0067606D">
            <w:pPr>
              <w:pStyle w:val="TabellRader"/>
              <w:keepNext/>
              <w:keepLines/>
            </w:pPr>
            <w:r w:rsidRPr="00DE2E44">
              <w:t>0,2</w:t>
            </w:r>
          </w:p>
        </w:tc>
        <w:tc>
          <w:tcPr>
            <w:tcW w:w="629" w:type="dxa"/>
            <w:tcBorders>
              <w:bottom w:val="single" w:sz="12" w:space="0" w:color="auto"/>
            </w:tcBorders>
            <w:shd w:val="clear" w:color="auto" w:fill="auto"/>
            <w:vAlign w:val="bottom"/>
          </w:tcPr>
          <w:p w14:paraId="28FD1768" w14:textId="431545F3" w:rsidR="0067606D" w:rsidRPr="00967A07" w:rsidRDefault="0067606D" w:rsidP="0067606D">
            <w:pPr>
              <w:pStyle w:val="TabellRader"/>
              <w:keepNext/>
              <w:keepLines/>
            </w:pPr>
            <w:r w:rsidRPr="00DE2E44">
              <w:t>0,5</w:t>
            </w:r>
          </w:p>
        </w:tc>
        <w:tc>
          <w:tcPr>
            <w:tcW w:w="630" w:type="dxa"/>
            <w:tcBorders>
              <w:bottom w:val="single" w:sz="12" w:space="0" w:color="auto"/>
            </w:tcBorders>
            <w:shd w:val="clear" w:color="auto" w:fill="auto"/>
            <w:vAlign w:val="bottom"/>
          </w:tcPr>
          <w:p w14:paraId="1077CC92" w14:textId="22294AA1" w:rsidR="0067606D" w:rsidRPr="00967A07" w:rsidRDefault="0067606D" w:rsidP="0067606D">
            <w:pPr>
              <w:pStyle w:val="TabellRader"/>
              <w:keepNext/>
              <w:keepLines/>
            </w:pPr>
            <w:r w:rsidRPr="00DE2E44">
              <w:t>1,3</w:t>
            </w:r>
          </w:p>
        </w:tc>
      </w:tr>
      <w:tr w:rsidR="0067606D" w:rsidRPr="00DD45AE" w14:paraId="11626D74" w14:textId="77777777" w:rsidTr="0067606D">
        <w:tblPrEx>
          <w:tblLook w:val="0420" w:firstRow="1" w:lastRow="0" w:firstColumn="0" w:lastColumn="0" w:noHBand="0" w:noVBand="1"/>
        </w:tblPrEx>
        <w:tc>
          <w:tcPr>
            <w:tcW w:w="1866" w:type="dxa"/>
            <w:tcBorders>
              <w:top w:val="single" w:sz="12" w:space="0" w:color="auto"/>
              <w:bottom w:val="single" w:sz="18" w:space="0" w:color="auto"/>
            </w:tcBorders>
            <w:shd w:val="clear" w:color="auto" w:fill="auto"/>
            <w:tcMar>
              <w:left w:w="0" w:type="dxa"/>
              <w:right w:w="0" w:type="dxa"/>
            </w:tcMar>
            <w:vAlign w:val="bottom"/>
          </w:tcPr>
          <w:p w14:paraId="2F41C7DF" w14:textId="77777777" w:rsidR="0067606D" w:rsidRPr="00DD45AE" w:rsidRDefault="0067606D" w:rsidP="0067606D">
            <w:pPr>
              <w:pStyle w:val="TabellRader"/>
              <w:keepNext/>
              <w:keepLines/>
              <w:jc w:val="left"/>
              <w:rPr>
                <w:vertAlign w:val="superscript"/>
              </w:rPr>
            </w:pPr>
            <w:r w:rsidRPr="00DD45AE">
              <w:t>Offentliga sektorns utgifter, procent av BNP</w:t>
            </w:r>
          </w:p>
        </w:tc>
        <w:tc>
          <w:tcPr>
            <w:tcW w:w="629" w:type="dxa"/>
            <w:tcBorders>
              <w:top w:val="single" w:sz="12" w:space="0" w:color="auto"/>
              <w:bottom w:val="single" w:sz="18" w:space="0" w:color="auto"/>
            </w:tcBorders>
            <w:shd w:val="clear" w:color="auto" w:fill="auto"/>
            <w:vAlign w:val="bottom"/>
          </w:tcPr>
          <w:p w14:paraId="099D8DFB" w14:textId="2520C3AE" w:rsidR="0067606D" w:rsidRPr="00DD45AE" w:rsidRDefault="0067606D" w:rsidP="0067606D">
            <w:pPr>
              <w:pStyle w:val="TabellRader"/>
              <w:keepNext/>
              <w:keepLines/>
            </w:pPr>
            <w:r w:rsidRPr="00DE2E44">
              <w:t>48,6</w:t>
            </w:r>
          </w:p>
        </w:tc>
        <w:tc>
          <w:tcPr>
            <w:tcW w:w="629" w:type="dxa"/>
            <w:tcBorders>
              <w:top w:val="single" w:sz="12" w:space="0" w:color="auto"/>
              <w:bottom w:val="single" w:sz="18" w:space="0" w:color="auto"/>
            </w:tcBorders>
            <w:shd w:val="clear" w:color="auto" w:fill="auto"/>
            <w:vAlign w:val="bottom"/>
          </w:tcPr>
          <w:p w14:paraId="7C5C9319" w14:textId="74FF9EBC" w:rsidR="0067606D" w:rsidRPr="00DD45AE" w:rsidRDefault="0067606D" w:rsidP="0067606D">
            <w:pPr>
              <w:pStyle w:val="TabellRader"/>
              <w:keepNext/>
              <w:keepLines/>
            </w:pPr>
            <w:r w:rsidRPr="00DE2E44">
              <w:t>48,6</w:t>
            </w:r>
          </w:p>
        </w:tc>
        <w:tc>
          <w:tcPr>
            <w:tcW w:w="629" w:type="dxa"/>
            <w:tcBorders>
              <w:top w:val="single" w:sz="12" w:space="0" w:color="auto"/>
              <w:bottom w:val="single" w:sz="18" w:space="0" w:color="auto"/>
            </w:tcBorders>
            <w:shd w:val="clear" w:color="auto" w:fill="auto"/>
            <w:vAlign w:val="bottom"/>
          </w:tcPr>
          <w:p w14:paraId="068419C6" w14:textId="0D7978CD" w:rsidR="0067606D" w:rsidRPr="00DD45AE" w:rsidRDefault="0067606D" w:rsidP="0067606D">
            <w:pPr>
              <w:pStyle w:val="TabellRader"/>
              <w:keepNext/>
              <w:keepLines/>
            </w:pPr>
            <w:r w:rsidRPr="00DE2E44">
              <w:t>48,1</w:t>
            </w:r>
          </w:p>
        </w:tc>
        <w:tc>
          <w:tcPr>
            <w:tcW w:w="630" w:type="dxa"/>
            <w:tcBorders>
              <w:top w:val="single" w:sz="12" w:space="0" w:color="auto"/>
              <w:bottom w:val="single" w:sz="18" w:space="0" w:color="auto"/>
            </w:tcBorders>
            <w:shd w:val="clear" w:color="auto" w:fill="auto"/>
            <w:vAlign w:val="bottom"/>
          </w:tcPr>
          <w:p w14:paraId="14DD85CB" w14:textId="081C1689" w:rsidR="0067606D" w:rsidRPr="00DD45AE" w:rsidRDefault="0067606D" w:rsidP="0067606D">
            <w:pPr>
              <w:pStyle w:val="TabellRader"/>
              <w:keepNext/>
              <w:keepLines/>
            </w:pPr>
            <w:r w:rsidRPr="00DE2E44">
              <w:t>47,3</w:t>
            </w:r>
          </w:p>
        </w:tc>
      </w:tr>
    </w:tbl>
    <w:p w14:paraId="080DB12B" w14:textId="154D7656" w:rsidR="0067606D" w:rsidRPr="00411A0D" w:rsidRDefault="0067606D" w:rsidP="0067606D">
      <w:pPr>
        <w:pStyle w:val="TabellFotnot"/>
      </w:pPr>
      <w:r w:rsidRPr="00411A0D">
        <w:rPr>
          <w:vertAlign w:val="superscript"/>
        </w:rPr>
        <w:t>1</w:t>
      </w:r>
      <w:r w:rsidRPr="00411A0D">
        <w:t xml:space="preserve"> Regeringens bedömning av nivån på utgiftstaket 2022 i 2019 års ekonomiska vårproposition.</w:t>
      </w:r>
    </w:p>
    <w:p w14:paraId="45B95D36" w14:textId="333B308D" w:rsidR="0067606D" w:rsidRPr="00411A0D" w:rsidRDefault="0067606D" w:rsidP="0067606D">
      <w:pPr>
        <w:pStyle w:val="TabellFotnot"/>
      </w:pPr>
      <w:r w:rsidRPr="00411A0D">
        <w:rPr>
          <w:vertAlign w:val="superscript"/>
        </w:rPr>
        <w:t>2</w:t>
      </w:r>
      <w:r w:rsidRPr="00411A0D">
        <w:t xml:space="preserve"> Beräkningen i fasta priser är utförd med en schabloniserad metod. Utgifter motsvarande andelen transfereringsanslag (känsliga för förändringar i volymer och makroekonomiska förutsättningar) är omräknade med implicitprisindex för hushållens konsumtionsutgifter, utgifter motsvarande andelen förvaltnings</w:t>
      </w:r>
      <w:r w:rsidRPr="00411A0D">
        <w:softHyphen/>
        <w:t>anslag (pris- och löneomräknade anslag) är omräknade med implicitprisindex för statliga konsumtionsutgifter och utgifter motsvarande andelen anslag som inte är indexerade är omräknade med prisindex för BNP. Vid beräkningen av de takbegränsade utgifterna har 1</w:t>
      </w:r>
      <w:r w:rsidRPr="00411A0D">
        <w:rPr>
          <w:rFonts w:ascii="Cambria" w:hAnsi="Cambria"/>
        </w:rPr>
        <w:t> </w:t>
      </w:r>
      <w:r w:rsidRPr="00411A0D">
        <w:t>procent, motsvarande riktlinjen för budgeterings</w:t>
      </w:r>
      <w:r w:rsidRPr="00411A0D">
        <w:softHyphen/>
        <w:t xml:space="preserve">marginalens storlek för innevarande år, behandlats som transfereringsanslag. </w:t>
      </w:r>
    </w:p>
    <w:p w14:paraId="30FD6FA9" w14:textId="0B082BA8" w:rsidR="0067606D" w:rsidRDefault="0067606D" w:rsidP="0067606D">
      <w:pPr>
        <w:pStyle w:val="TabellFotnot"/>
      </w:pPr>
      <w:r w:rsidRPr="00411A0D">
        <w:t>Källor: Statistiska centralbyrån och egna beräkningar.</w:t>
      </w:r>
    </w:p>
    <w:p w14:paraId="548F2C2D" w14:textId="77777777" w:rsidR="0067606D" w:rsidRDefault="0067606D" w:rsidP="0067606D">
      <w:pPr>
        <w:pStyle w:val="Brdtext"/>
      </w:pPr>
    </w:p>
    <w:p w14:paraId="2C607F25" w14:textId="3EAE60B1" w:rsidR="0067606D" w:rsidRDefault="0067606D" w:rsidP="0067606D">
      <w:pPr>
        <w:pStyle w:val="Brdtext"/>
      </w:pPr>
      <w:r w:rsidRPr="00405707">
        <w:t xml:space="preserve">De takbegränsade utgifterna kan av flera skäl komma att bli högre och budgeteringsmarginalen i motsvarande utsträckning </w:t>
      </w:r>
      <w:r>
        <w:t>lägre</w:t>
      </w:r>
      <w:r w:rsidRPr="00405707">
        <w:t xml:space="preserve"> än enligt den aktuella utgiftsprognosen</w:t>
      </w:r>
      <w:r>
        <w:t>. Det kan</w:t>
      </w:r>
      <w:r w:rsidRPr="00405707" w:rsidDel="00B751C6">
        <w:t xml:space="preserve"> </w:t>
      </w:r>
      <w:r w:rsidRPr="00405707">
        <w:t>exempelvis</w:t>
      </w:r>
      <w:r>
        <w:t xml:space="preserve"> bero på</w:t>
      </w:r>
      <w:r w:rsidRPr="00405707">
        <w:t xml:space="preserve"> makroekonomiska förändringar, såsom högre inflation, oförutsedda volym</w:t>
      </w:r>
      <w:r>
        <w:softHyphen/>
      </w:r>
      <w:r w:rsidRPr="00405707">
        <w:t xml:space="preserve">ökningar i </w:t>
      </w:r>
      <w:r>
        <w:t xml:space="preserve">de statliga </w:t>
      </w:r>
      <w:r w:rsidRPr="00405707">
        <w:t>transfererings</w:t>
      </w:r>
      <w:r>
        <w:softHyphen/>
      </w:r>
      <w:r w:rsidRPr="00405707">
        <w:t>systemen eller beslut om reformer.</w:t>
      </w:r>
      <w:r>
        <w:t xml:space="preserve"> </w:t>
      </w:r>
    </w:p>
    <w:p w14:paraId="0D9EEE5B" w14:textId="2CA968AD" w:rsidR="0067606D" w:rsidRPr="00405707" w:rsidRDefault="0067606D" w:rsidP="0067606D">
      <w:pPr>
        <w:pStyle w:val="Brdtextmedindrag"/>
      </w:pPr>
      <w:r>
        <w:t>På samma sätt kan de takbegränsade utgifterna bli lägre än enligt den aktuella utgiftsprognosen.</w:t>
      </w:r>
      <w:r w:rsidRPr="00905C2A">
        <w:t xml:space="preserve"> </w:t>
      </w:r>
      <w:r w:rsidRPr="00905C2A">
        <w:t xml:space="preserve">Det kan exempelvis vara </w:t>
      </w:r>
      <w:r>
        <w:t>bero på</w:t>
      </w:r>
      <w:r w:rsidRPr="00905C2A">
        <w:t xml:space="preserve"> makro</w:t>
      </w:r>
      <w:r>
        <w:t>-</w:t>
      </w:r>
      <w:r w:rsidRPr="00905C2A">
        <w:t>ekonomiska förändringar eller nya politiska beslut.</w:t>
      </w:r>
    </w:p>
    <w:p w14:paraId="252AC09F" w14:textId="70A38B73" w:rsidR="0067606D" w:rsidRPr="00405707" w:rsidRDefault="0067606D" w:rsidP="0067606D">
      <w:pPr>
        <w:pStyle w:val="Brdtextmedindrag"/>
      </w:pPr>
      <w:bookmarkStart w:id="128" w:name="_Hlk17800411"/>
      <w:r w:rsidRPr="00405707">
        <w:t>Om budgeteringsmarginalen tas i anspråk för nya reformer, eller oförutsedda volymökningar i</w:t>
      </w:r>
      <w:r>
        <w:t xml:space="preserve"> </w:t>
      </w:r>
      <w:r w:rsidRPr="00405707">
        <w:t xml:space="preserve">transfereringssystemen, </w:t>
      </w:r>
      <w:r>
        <w:t xml:space="preserve">påverkas normalt det strukturella sparandet och </w:t>
      </w:r>
      <w:r w:rsidRPr="00405707">
        <w:t>möjligheten att uppnå överskottsmålet</w:t>
      </w:r>
      <w:r>
        <w:t>.</w:t>
      </w:r>
      <w:r w:rsidRPr="00405707">
        <w:t xml:space="preserve"> </w:t>
      </w:r>
      <w:bookmarkStart w:id="129" w:name="_Hlk17800258"/>
      <w:r w:rsidRPr="00B322A4">
        <w:t>Om budgeteringsmarginalen däremot tas i anspråk för utgiftsökningar till följd av makroekonomiska förändringar behöver det inte påverka möjligheten att uppnå överskotts</w:t>
      </w:r>
      <w:r>
        <w:softHyphen/>
      </w:r>
      <w:r w:rsidRPr="00B322A4">
        <w:t>målet. Det beror dels på att överskottsmålet är formulerat på ett sätt som tillåter att utgifts</w:t>
      </w:r>
      <w:r>
        <w:softHyphen/>
      </w:r>
      <w:r w:rsidRPr="00B322A4">
        <w:t>ökningar som följer av de automatiska stabil</w:t>
      </w:r>
      <w:r>
        <w:softHyphen/>
      </w:r>
      <w:r w:rsidRPr="00B322A4">
        <w:t>isatorerna, främst utgifter för arbetslöshets</w:t>
      </w:r>
      <w:r>
        <w:softHyphen/>
      </w:r>
      <w:r w:rsidRPr="00B322A4">
        <w:t>ersättningen, normalt bör kunna försvaga den offentliga sektorns finansiella sparande vid en försvagning av konjunkturen, dels på att generella förändringar av pris- och lönenivån på några års sikt tenderar att påverka den offentliga sektorns inkomster och utgifter i ungefär samma utsträckning.</w:t>
      </w:r>
    </w:p>
    <w:bookmarkEnd w:id="128"/>
    <w:bookmarkEnd w:id="129"/>
    <w:p w14:paraId="742C6A00" w14:textId="77777777" w:rsidR="0067606D" w:rsidRPr="00D22136" w:rsidRDefault="0067606D" w:rsidP="0067606D">
      <w:pPr>
        <w:pStyle w:val="Rubrik4utannumrering"/>
      </w:pPr>
      <w:r w:rsidRPr="00D22136">
        <w:t>Utvecklingen av de takbegränsade utgifterna och budgeteringsmarginalens storlek</w:t>
      </w:r>
    </w:p>
    <w:p w14:paraId="66EB84D3" w14:textId="64E09EB7" w:rsidR="0067606D" w:rsidRPr="00BC6AA6" w:rsidRDefault="0067606D" w:rsidP="0067606D">
      <w:pPr>
        <w:pStyle w:val="Brdtext"/>
      </w:pPr>
      <w:r w:rsidRPr="00925C41">
        <w:t>Regeringens bedömning av utgiftstakets nivå för 2022 innebär en något större årlig ökning av ut</w:t>
      </w:r>
      <w:r>
        <w:softHyphen/>
      </w:r>
      <w:r w:rsidRPr="00925C41">
        <w:t>giftstaket än den genomsnittliga årliga ökningen av nivån sedan utgiftstaket infördes 1997. Den genomsnittliga årliga ökningen i löpande priser mellan 1997 och 2018 uppgår till 3,</w:t>
      </w:r>
      <w:r w:rsidRPr="00BC6AA6">
        <w:t>0 procent, medan ökningen 2022 uppgår till 4,1 procent.</w:t>
      </w:r>
    </w:p>
    <w:p w14:paraId="17185937" w14:textId="35BEB8D6" w:rsidR="0067606D" w:rsidRDefault="0067606D" w:rsidP="0067606D">
      <w:pPr>
        <w:pStyle w:val="Brdtextmedindrag"/>
      </w:pPr>
      <w:r w:rsidRPr="00BC6AA6">
        <w:t>År 2022 motsvarar budgeteringsmarginalen 6</w:t>
      </w:r>
      <w:r>
        <w:t>,6</w:t>
      </w:r>
      <w:r w:rsidRPr="00BC6AA6">
        <w:t> procent av de takbegränsade utgifterna. Det är ett större</w:t>
      </w:r>
      <w:r w:rsidRPr="00535E47">
        <w:t xml:space="preserve"> utrymme än </w:t>
      </w:r>
      <w:r>
        <w:t>vad</w:t>
      </w:r>
      <w:r w:rsidRPr="00535E47">
        <w:t xml:space="preserve"> som </w:t>
      </w:r>
      <w:r>
        <w:t xml:space="preserve">ges </w:t>
      </w:r>
      <w:r w:rsidRPr="00535E47">
        <w:t>av regeringens riktlinje för budgeteringsmarginalens minsta storlek. Om det bedöms förenligt med överskotts</w:t>
      </w:r>
      <w:r>
        <w:softHyphen/>
      </w:r>
      <w:r w:rsidRPr="00535E47">
        <w:t xml:space="preserve">målet </w:t>
      </w:r>
      <w:r w:rsidRPr="00094A9D">
        <w:t xml:space="preserve">och i övrigt bedöms lämpligt </w:t>
      </w:r>
      <w:r w:rsidRPr="00535E47">
        <w:t xml:space="preserve">är det rimligt att reformer </w:t>
      </w:r>
      <w:r>
        <w:t>kan</w:t>
      </w:r>
      <w:r w:rsidRPr="00874399">
        <w:t xml:space="preserve"> genomföras på budgetens utgiftssida.</w:t>
      </w:r>
    </w:p>
    <w:p w14:paraId="1C235764" w14:textId="4754D9E6" w:rsidR="0067606D" w:rsidRPr="00831578" w:rsidRDefault="0067606D" w:rsidP="0067606D">
      <w:pPr>
        <w:pStyle w:val="Brdtextmedindrag"/>
      </w:pPr>
      <w:r w:rsidRPr="007308CE">
        <w:t>Om det tillgängliga utrymmet under utgiftstaket fram t.o.</w:t>
      </w:r>
      <w:r w:rsidRPr="00BC6AA6">
        <w:t xml:space="preserve">m. budgetpropositionen för 2022, dvs. ca 72 miljarder kronor utöver de prognostiserade takbegränsade utgifterna, </w:t>
      </w:r>
      <w:r w:rsidRPr="00EA2875">
        <w:t xml:space="preserve">i ett räkneexempel </w:t>
      </w:r>
      <w:r w:rsidRPr="00BC6AA6">
        <w:t>skulle tas i anspråk för högre utgifter ger det en genomsnittlig årlig öknings</w:t>
      </w:r>
      <w:r>
        <w:softHyphen/>
      </w:r>
      <w:r w:rsidRPr="00BC6AA6">
        <w:t>takt för de takbegränsade utgifterna på ca</w:t>
      </w:r>
      <w:r>
        <w:t> </w:t>
      </w:r>
      <w:r w:rsidRPr="00BC6AA6">
        <w:t>3,6 procent per år 2019–2022. Denna ökning kan jämföras med den genomsnittliga ökningstakten för de takbegränsade utgifterna enligt prognosen i denna proposition</w:t>
      </w:r>
      <w:r>
        <w:t>,</w:t>
      </w:r>
      <w:r w:rsidRPr="00BC6AA6">
        <w:t xml:space="preserve"> vilken </w:t>
      </w:r>
      <w:r w:rsidRPr="00BC6AA6">
        <w:lastRenderedPageBreak/>
        <w:t>uppgår till 2,3 procent per år 2019–2022. Den genomsnittliga ökningstakten under perioden 1997–2018 uppgick till 2,9 procent</w:t>
      </w:r>
      <w:r w:rsidRPr="00831578">
        <w:t xml:space="preserve"> per år. Att det finns utrymme under utgiftstaket betyder dock inte i sig att det kommer att användas för att öka de faktiska takbegränsade utgifterna.</w:t>
      </w:r>
    </w:p>
    <w:p w14:paraId="3819DDF8" w14:textId="77777777" w:rsidR="0067606D" w:rsidRDefault="0067606D" w:rsidP="0067606D">
      <w:pPr>
        <w:pStyle w:val="Rubrik4utannumrering"/>
      </w:pPr>
      <w:r>
        <w:t>Utgiftstaket i förhållande till potentiell BNP</w:t>
      </w:r>
    </w:p>
    <w:p w14:paraId="03E9898D" w14:textId="712BA294" w:rsidR="0067606D" w:rsidRPr="00D22136" w:rsidRDefault="0067606D" w:rsidP="0067606D">
      <w:pPr>
        <w:pStyle w:val="Brdtext"/>
      </w:pPr>
      <w:r w:rsidRPr="00FD4D07">
        <w:t>Utgiftstakets andel av potentiell BNP bedöms minska från 27,4 procent till 27,1</w:t>
      </w:r>
      <w:r>
        <w:t> </w:t>
      </w:r>
      <w:r w:rsidRPr="00FD4D07">
        <w:t xml:space="preserve">procent </w:t>
      </w:r>
      <w:r>
        <w:br/>
      </w:r>
      <w:r w:rsidRPr="00FD4D07">
        <w:t>2019–202</w:t>
      </w:r>
      <w:r>
        <w:t>1 för att därefter vara oförändrad till 2022</w:t>
      </w:r>
      <w:r w:rsidRPr="00FD4D07">
        <w:t>.</w:t>
      </w:r>
    </w:p>
    <w:p w14:paraId="00D8D347" w14:textId="2F9E5219" w:rsidR="0067606D" w:rsidRDefault="0067606D" w:rsidP="0067606D">
      <w:pPr>
        <w:pStyle w:val="Rubrik2"/>
      </w:pPr>
      <w:bookmarkStart w:id="130" w:name="_Toc19298856"/>
      <w:r w:rsidRPr="00C85F8E">
        <w:t>Uppföljning av det kommunala balanskravet</w:t>
      </w:r>
      <w:bookmarkEnd w:id="130"/>
    </w:p>
    <w:p w14:paraId="0233B9B4" w14:textId="41285B6D" w:rsidR="0067606D" w:rsidRDefault="0067606D" w:rsidP="0067606D">
      <w:pPr>
        <w:pStyle w:val="Brdtext"/>
      </w:pPr>
      <w:r w:rsidRPr="00210351">
        <w:t xml:space="preserve">I målet för den offentliga sektorns sparande ingår det finansiella sparandet i kommunsektorn, dvs. i kommuner och landsting. För kommuner och landsting är det emellertid det ekonomiska resultatet, och inte det finansiella sparandet, som är avgörande för om kommunallagens (2017:725) krav på en balanserad budget uppfylls. Detta krav benämns vanligtvis balanskrav och innebär att kommuner och landsting ska upprätta </w:t>
      </w:r>
      <w:r>
        <w:t xml:space="preserve">en </w:t>
      </w:r>
      <w:r w:rsidRPr="00210351">
        <w:t>budget för nästa kalenderår där intäkterna överstiger kost</w:t>
      </w:r>
      <w:r>
        <w:softHyphen/>
      </w:r>
      <w:r w:rsidRPr="00210351">
        <w:t>naderna. Kommunernas och landstingens års</w:t>
      </w:r>
      <w:r>
        <w:softHyphen/>
      </w:r>
      <w:r w:rsidRPr="00210351">
        <w:t>redovisning ska innehålla en bedömning av om balanskravet har uppfyllts. Balanskravet ut</w:t>
      </w:r>
      <w:r>
        <w:softHyphen/>
      </w:r>
      <w:r w:rsidRPr="00210351">
        <w:t>värderas med hjälp av resultatmåttet balans</w:t>
      </w:r>
      <w:r>
        <w:softHyphen/>
      </w:r>
      <w:r w:rsidRPr="00210351">
        <w:t>kravs</w:t>
      </w:r>
      <w:r>
        <w:softHyphen/>
      </w:r>
      <w:r w:rsidRPr="00210351">
        <w:t>resultat som definieras i lagen (2018:597</w:t>
      </w:r>
      <w:r>
        <w:t xml:space="preserve">) om </w:t>
      </w:r>
      <w:r w:rsidRPr="00210351">
        <w:t>kommunal bokföring och redovisning. Negativa balanskravsresultat ska enligt kommunallagen som huvudregel återställas inom tre år</w:t>
      </w:r>
      <w:r w:rsidRPr="00B72AD1">
        <w:t>.</w:t>
      </w:r>
    </w:p>
    <w:p w14:paraId="5523F5A7" w14:textId="0F748628" w:rsidR="0067606D" w:rsidRPr="00B72AD1" w:rsidRDefault="0067606D" w:rsidP="0067606D">
      <w:pPr>
        <w:pStyle w:val="Brdtextmedindrag"/>
      </w:pPr>
      <w:r>
        <w:t xml:space="preserve">Balanskravet </w:t>
      </w:r>
      <w:r w:rsidRPr="00210351">
        <w:t>anger en miniminivå, men för att uppnå kommunallagens krav på god ekonomisk hushållning behöver resultatet i regel vara högre. Vad som menas med god ekonomisk hushållning definieras av kommunerna och landstingen själva</w:t>
      </w:r>
      <w:r>
        <w:t>.</w:t>
      </w:r>
    </w:p>
    <w:p w14:paraId="1567CE17" w14:textId="102A4D6E" w:rsidR="0067606D" w:rsidRPr="00B72AD1" w:rsidRDefault="0067606D" w:rsidP="0067606D">
      <w:pPr>
        <w:pStyle w:val="Rubrik4utannumrering"/>
      </w:pPr>
      <w:r>
        <w:t>Positivt</w:t>
      </w:r>
      <w:r w:rsidRPr="00B72AD1">
        <w:t xml:space="preserve"> balanskravsresultat i kommunsektorn</w:t>
      </w:r>
    </w:p>
    <w:p w14:paraId="4A59F577" w14:textId="5C9F9A99" w:rsidR="0067606D" w:rsidRPr="00547FC4" w:rsidRDefault="0067606D" w:rsidP="0067606D">
      <w:pPr>
        <w:pStyle w:val="Brdtext"/>
      </w:pPr>
      <w:r w:rsidRPr="00B72AD1">
        <w:t xml:space="preserve">Balanskravsresultatet för 2018 uppgick för kommunsektorn som helhet till </w:t>
      </w:r>
      <w:r>
        <w:t>drygt 8</w:t>
      </w:r>
      <w:r w:rsidRPr="00B72AD1">
        <w:t xml:space="preserve"> miljarder kronor, varav kommunerna svarade för </w:t>
      </w:r>
      <w:r>
        <w:t>nästan hela beloppet</w:t>
      </w:r>
      <w:r w:rsidRPr="00B72AD1">
        <w:t xml:space="preserve">. Det är </w:t>
      </w:r>
      <w:r>
        <w:t>6</w:t>
      </w:r>
      <w:r w:rsidRPr="00B72AD1">
        <w:t> miljarder kronor lägre än resultat</w:t>
      </w:r>
      <w:r>
        <w:t>et före extraordinära poster enligt resultaträkningen</w:t>
      </w:r>
      <w:r w:rsidRPr="00B72AD1">
        <w:t xml:space="preserve">. </w:t>
      </w:r>
      <w:r w:rsidRPr="00547FC4">
        <w:t>Differensen mellan balans</w:t>
      </w:r>
      <w:r>
        <w:softHyphen/>
      </w:r>
      <w:r w:rsidRPr="00547FC4">
        <w:t>kravsresultatet och resultatet före extraordinära poster består främst av justeringar för realisa</w:t>
      </w:r>
      <w:r>
        <w:softHyphen/>
      </w:r>
      <w:r w:rsidRPr="00547FC4">
        <w:t>tionsvinster, förändring av resultat</w:t>
      </w:r>
      <w:r>
        <w:softHyphen/>
      </w:r>
      <w:r w:rsidRPr="00547FC4">
        <w:t>utjämnings</w:t>
      </w:r>
      <w:r>
        <w:softHyphen/>
      </w:r>
      <w:r w:rsidRPr="00547FC4">
        <w:t>reserven samt extraordinära poster.</w:t>
      </w:r>
    </w:p>
    <w:p w14:paraId="782AAE0B" w14:textId="116A67DD" w:rsidR="0067606D" w:rsidRPr="00B72AD1" w:rsidRDefault="0067606D" w:rsidP="0067606D">
      <w:pPr>
        <w:pStyle w:val="Brdtextmedindrag"/>
      </w:pPr>
      <w:bookmarkStart w:id="131" w:name="_Hlk17226657"/>
      <w:r w:rsidRPr="00547FC4">
        <w:t xml:space="preserve">Resultatutjämningsreserverna uppgick 2018 till </w:t>
      </w:r>
      <w:r>
        <w:t>nästan 17</w:t>
      </w:r>
      <w:r w:rsidRPr="00547FC4">
        <w:t xml:space="preserve"> miljarder kronor för sektorn som helhet, varav kommunerna stod för </w:t>
      </w:r>
      <w:r>
        <w:t>knappt 16</w:t>
      </w:r>
      <w:r w:rsidRPr="00547FC4">
        <w:t> miljarder kronor. Drygt hälften av kommu</w:t>
      </w:r>
      <w:r>
        <w:softHyphen/>
      </w:r>
      <w:r w:rsidRPr="00547FC4">
        <w:t>nerna (15</w:t>
      </w:r>
      <w:r>
        <w:t>4</w:t>
      </w:r>
      <w:r w:rsidRPr="00547FC4">
        <w:t> kommuner) och 30 procent av lands</w:t>
      </w:r>
      <w:r>
        <w:t>-</w:t>
      </w:r>
      <w:r w:rsidRPr="00547FC4">
        <w:t xml:space="preserve">tingen (6 landsting) </w:t>
      </w:r>
      <w:r>
        <w:t>har avsatt</w:t>
      </w:r>
      <w:r w:rsidRPr="00547FC4">
        <w:t xml:space="preserve"> medel till en resultat</w:t>
      </w:r>
      <w:r>
        <w:softHyphen/>
      </w:r>
      <w:r w:rsidRPr="00547FC4">
        <w:t>utjämningsreserv. Resultatutjämnings</w:t>
      </w:r>
      <w:r w:rsidRPr="00547FC4">
        <w:softHyphen/>
        <w:t xml:space="preserve">reserverna ökade totalt med </w:t>
      </w:r>
      <w:r>
        <w:t>nästan 3</w:t>
      </w:r>
      <w:r w:rsidRPr="00547FC4">
        <w:t> miljarder kronor mellan 2017 och 2018.</w:t>
      </w:r>
    </w:p>
    <w:bookmarkEnd w:id="131"/>
    <w:p w14:paraId="4956EA09" w14:textId="60E3D823" w:rsidR="0067606D" w:rsidRPr="005A23C3" w:rsidRDefault="0067606D" w:rsidP="0067606D">
      <w:pPr>
        <w:pStyle w:val="Brdtextmedindrag"/>
      </w:pPr>
      <w:r w:rsidRPr="00B72AD1">
        <w:t>Andelen kommuner som redovisat positiva balanskravsresultat har varierat genom åren. Under perioden 2014–201</w:t>
      </w:r>
      <w:r>
        <w:t>8</w:t>
      </w:r>
      <w:r w:rsidRPr="00B72AD1">
        <w:t xml:space="preserve"> har andelen varit som lägst 7</w:t>
      </w:r>
      <w:r>
        <w:t>5</w:t>
      </w:r>
      <w:r w:rsidRPr="00B72AD1">
        <w:t> procent och som högst 96 procent. För landstingen har motsvarande andel varierat mellan som lägst 25 procent och som högst 90 procent. År 2018 redovisade nästan 2</w:t>
      </w:r>
      <w:r>
        <w:t>5</w:t>
      </w:r>
      <w:r w:rsidRPr="00B72AD1">
        <w:t> procent av kommunerna (</w:t>
      </w:r>
      <w:r>
        <w:t>72</w:t>
      </w:r>
      <w:r w:rsidRPr="00B72AD1">
        <w:t> kommuner) och 30 procent av landstingen (6 landsting) ett negativt balans</w:t>
      </w:r>
      <w:r>
        <w:t>-</w:t>
      </w:r>
      <w:r w:rsidRPr="00B72AD1">
        <w:t xml:space="preserve">kravsresultat. </w:t>
      </w:r>
      <w:r w:rsidRPr="005A23C3">
        <w:t xml:space="preserve">Av dessa </w:t>
      </w:r>
      <w:r>
        <w:t>anförde</w:t>
      </w:r>
      <w:r w:rsidRPr="005A23C3">
        <w:t xml:space="preserve"> </w:t>
      </w:r>
      <w:r>
        <w:t xml:space="preserve">åtta </w:t>
      </w:r>
      <w:r w:rsidRPr="005A23C3">
        <w:t>kommuner</w:t>
      </w:r>
      <w:r>
        <w:t xml:space="preserve"> och ett</w:t>
      </w:r>
      <w:r w:rsidRPr="005A23C3">
        <w:t xml:space="preserve"> landsting synnerliga skäl för att inte behöva återställa hela eller delar av det negativa resultatet.</w:t>
      </w:r>
    </w:p>
    <w:p w14:paraId="265D2659" w14:textId="2A885B0E" w:rsidR="0067606D" w:rsidRPr="000A5416" w:rsidRDefault="0067606D" w:rsidP="0067606D">
      <w:pPr>
        <w:pStyle w:val="Brdtextmedindrag"/>
      </w:pPr>
      <w:r w:rsidRPr="000A5416">
        <w:t>Vid utgången av 2018 var det 35</w:t>
      </w:r>
      <w:r>
        <w:t> </w:t>
      </w:r>
      <w:r w:rsidRPr="000A5416">
        <w:t>kommuner och 6</w:t>
      </w:r>
      <w:r>
        <w:t> </w:t>
      </w:r>
      <w:r w:rsidRPr="000A5416">
        <w:t xml:space="preserve">landsting som hade ett negativt resultat kvar att återställa, totalt </w:t>
      </w:r>
      <w:r>
        <w:t>knappt 1</w:t>
      </w:r>
      <w:r w:rsidRPr="000A5416">
        <w:t xml:space="preserve"> miljard kronor respektive </w:t>
      </w:r>
      <w:r>
        <w:t>3</w:t>
      </w:r>
      <w:r w:rsidRPr="000A5416">
        <w:t> miljarder kronor.</w:t>
      </w:r>
    </w:p>
    <w:p w14:paraId="5E94FE52" w14:textId="47CE97F6" w:rsidR="0067606D" w:rsidRDefault="0067606D" w:rsidP="0067606D">
      <w:pPr>
        <w:pStyle w:val="Brdtextmedindrag"/>
      </w:pPr>
      <w:r w:rsidRPr="000A5416">
        <w:t xml:space="preserve">Resultatet före extraordinära poster har varit positivt sedan 2004 för kommunsektorn som helhet. Resultatet före extraordinära poster uppgick 2018 till </w:t>
      </w:r>
      <w:r>
        <w:t>nästan 15</w:t>
      </w:r>
      <w:r w:rsidRPr="000A5416">
        <w:t> miljarder kronor för sektorn som helhet (se vidare utg.omr.</w:t>
      </w:r>
      <w:r>
        <w:t> </w:t>
      </w:r>
      <w:r w:rsidRPr="000A5416">
        <w:t>25 avsnitt</w:t>
      </w:r>
      <w:r>
        <w:t> </w:t>
      </w:r>
      <w:r w:rsidRPr="000A5416">
        <w:t>2.5.3).</w:t>
      </w:r>
    </w:p>
    <w:p w14:paraId="14ED6F67" w14:textId="56194082" w:rsidR="0067606D" w:rsidRDefault="0067606D" w:rsidP="0067606D">
      <w:pPr>
        <w:pStyle w:val="Rubrik4utannumrering"/>
      </w:pPr>
      <w:bookmarkStart w:id="132" w:name="_Hlk17226621"/>
      <w:r>
        <w:t>Balanskravet väntas klaras även kommande år</w:t>
      </w:r>
    </w:p>
    <w:p w14:paraId="3DAFC56C" w14:textId="2795FE9B" w:rsidR="0067606D" w:rsidRDefault="0067606D" w:rsidP="0067606D">
      <w:pPr>
        <w:pStyle w:val="Brdtext"/>
      </w:pPr>
      <w:r w:rsidRPr="004E1F4A">
        <w:t xml:space="preserve">I regeringens prognos bedöms </w:t>
      </w:r>
      <w:r>
        <w:t>kommuns</w:t>
      </w:r>
      <w:r w:rsidRPr="00161CD9">
        <w:t>ektorn som helhet klara balanskravet med god marginal under prognosperioden. Resultatet beräknas uppgå till 14</w:t>
      </w:r>
      <w:r>
        <w:t> </w:t>
      </w:r>
      <w:r w:rsidRPr="00161CD9">
        <w:t>miljarder kronor 2019. Därefter beräknas resultatet uppgå till 15–17</w:t>
      </w:r>
      <w:r>
        <w:t> </w:t>
      </w:r>
      <w:r w:rsidRPr="00161CD9">
        <w:t xml:space="preserve">miljarder kronor per år 2020–2022, vilket motsvarar </w:t>
      </w:r>
      <w:r>
        <w:br/>
      </w:r>
      <w:r w:rsidRPr="00161CD9">
        <w:t>1,7–1,8</w:t>
      </w:r>
      <w:r>
        <w:t> </w:t>
      </w:r>
      <w:r w:rsidRPr="00161CD9">
        <w:t>procent av skatteinkomsterna och de generella statsbidragen. Avsnitt</w:t>
      </w:r>
      <w:r>
        <w:t> </w:t>
      </w:r>
      <w:r w:rsidRPr="000604FF">
        <w:t>8.5 innehåller mer information om prognosen för kommun</w:t>
      </w:r>
      <w:r>
        <w:softHyphen/>
      </w:r>
      <w:r w:rsidRPr="000604FF">
        <w:t>sektorns finanser.</w:t>
      </w:r>
    </w:p>
    <w:p w14:paraId="1215D3E4" w14:textId="71A9FFB8" w:rsidR="0067606D" w:rsidRDefault="0067606D" w:rsidP="0067606D">
      <w:pPr>
        <w:pStyle w:val="Rubrik2"/>
      </w:pPr>
      <w:bookmarkStart w:id="133" w:name="_Toc19298857"/>
      <w:bookmarkEnd w:id="132"/>
      <w:r w:rsidRPr="00C85F8E">
        <w:lastRenderedPageBreak/>
        <w:t>Uppföljning av målen i stabilitets- och tillväxtpakten</w:t>
      </w:r>
      <w:bookmarkEnd w:id="133"/>
    </w:p>
    <w:p w14:paraId="252127D8" w14:textId="1D977474" w:rsidR="0067606D" w:rsidRPr="00A928DF" w:rsidRDefault="0067606D" w:rsidP="0067606D">
      <w:pPr>
        <w:pStyle w:val="Brdtext"/>
      </w:pPr>
      <w:r w:rsidRPr="00A928DF">
        <w:t xml:space="preserve">Utöver de nationella budgetpolitiska målen är Sverige bundet av reglerna inom </w:t>
      </w:r>
      <w:r>
        <w:t xml:space="preserve">EU:s </w:t>
      </w:r>
      <w:r w:rsidRPr="00A928DF">
        <w:t>stabilitets- och tillväxtpakt</w:t>
      </w:r>
      <w:r>
        <w:t>.</w:t>
      </w:r>
      <w:r w:rsidRPr="00A928DF">
        <w:t xml:space="preserve"> Reglerna består av en korrige</w:t>
      </w:r>
      <w:r>
        <w:softHyphen/>
      </w:r>
      <w:r w:rsidRPr="00A928DF">
        <w:t>rande del och en förebyggande del.</w:t>
      </w:r>
    </w:p>
    <w:p w14:paraId="04023F59" w14:textId="71FAD7B0" w:rsidR="0067606D" w:rsidRPr="00A928DF" w:rsidRDefault="0067606D" w:rsidP="0067606D">
      <w:pPr>
        <w:pStyle w:val="Brdtextmedindrag"/>
      </w:pPr>
      <w:r w:rsidRPr="00A928DF">
        <w:t>Den korrigerande delen, underskotts</w:t>
      </w:r>
      <w:r>
        <w:softHyphen/>
      </w:r>
      <w:r w:rsidRPr="00A928DF">
        <w:t>förfarandet, anger gränsvärden som innebär att underskottet i de offentliga finanserna inte får vara större än 3 procent av BNP och att den offentliga bruttoskulden inte får överstiga 60 procent av BNP. Sverige bedöms under prognosperioden ha mycket god marginal till dessa gränsvärden och befinner sig därför i den förebyggande delen.</w:t>
      </w:r>
    </w:p>
    <w:p w14:paraId="6544DD72" w14:textId="62A7DBB2" w:rsidR="0067606D" w:rsidRPr="00A928DF" w:rsidRDefault="0067606D" w:rsidP="0067606D">
      <w:pPr>
        <w:pStyle w:val="Brdtextmedindrag"/>
      </w:pPr>
      <w:r w:rsidRPr="00A928DF">
        <w:t>Den förebyggande delen av pakten ska säker</w:t>
      </w:r>
      <w:r>
        <w:t>-</w:t>
      </w:r>
      <w:r w:rsidRPr="00A928DF">
        <w:t>ställa att medlemsstaterna bedriver en sund finanspolitik på medellång sikt och förhindra att det uppstår alltför stora underskott i medlems</w:t>
      </w:r>
      <w:r>
        <w:softHyphen/>
      </w:r>
      <w:r w:rsidRPr="00A928DF">
        <w:t>staternas offentliga finanser. Varje medlemsstat har ett medelfristigt budgetmål (MTO) för det strukturella sparandet, dvs. för den offentliga sektorns konjunkturjusterade finansiella spar</w:t>
      </w:r>
      <w:r>
        <w:t>-</w:t>
      </w:r>
      <w:r w:rsidRPr="00A928DF">
        <w:t xml:space="preserve">ande, utan beaktande av engångseffekter. Målets nivå bestäms av respektive medlemsstat, men måste vara förenlig med en miniminivå som beräknas av Europeiska kommissionen. Sveriges MTO är ett underskott på 1 procent av potentiell BNP och förväntas med bred marginal uppfyllas samtliga år (se </w:t>
      </w:r>
      <w:r w:rsidRPr="003177FC">
        <w:fldChar w:fldCharType="begin"/>
      </w:r>
      <w:r w:rsidRPr="003177FC">
        <w:instrText xml:space="preserve"> REF  _Ref522093080 \* Lower \h  \* MERGEFORMAT </w:instrText>
      </w:r>
      <w:r w:rsidRPr="003177FC">
        <w:fldChar w:fldCharType="separate"/>
      </w:r>
      <w:r w:rsidR="00757DA4">
        <w:t xml:space="preserve">tabell </w:t>
      </w:r>
      <w:r w:rsidR="00757DA4" w:rsidRPr="00757DA4">
        <w:rPr>
          <w:noProof/>
        </w:rPr>
        <w:t>5</w:t>
      </w:r>
      <w:r w:rsidR="00757DA4">
        <w:rPr>
          <w:noProof/>
        </w:rPr>
        <w:t>.5</w:t>
      </w:r>
      <w:r w:rsidRPr="003177FC">
        <w:fldChar w:fldCharType="end"/>
      </w:r>
      <w:r w:rsidRPr="00A928DF">
        <w:t>).</w:t>
      </w:r>
    </w:p>
    <w:p w14:paraId="1DF04D63" w14:textId="445B4165" w:rsidR="0067606D" w:rsidRPr="00A928DF" w:rsidRDefault="0067606D" w:rsidP="0067606D">
      <w:pPr>
        <w:pStyle w:val="Brdtextmedindrag"/>
      </w:pPr>
      <w:r w:rsidRPr="00A928DF">
        <w:t>Det medelfristiga budgetmålet följs upp årligen. Medlemsstaterna ska i sina stabilitets- och konvergensprogram, som publiceras i april varje år, bl.a. redogöra för</w:t>
      </w:r>
      <w:r w:rsidRPr="00A928DF" w:rsidDel="00341531">
        <w:t xml:space="preserve"> </w:t>
      </w:r>
      <w:r w:rsidRPr="00A928DF">
        <w:t>om de uppfyllt sitt medel</w:t>
      </w:r>
      <w:r>
        <w:t>-</w:t>
      </w:r>
      <w:r w:rsidRPr="00A928DF">
        <w:t>fristiga budgetmål.</w:t>
      </w:r>
    </w:p>
    <w:p w14:paraId="26D582D1" w14:textId="0A5763DD" w:rsidR="0067606D" w:rsidRPr="00A928DF" w:rsidRDefault="0067606D" w:rsidP="0067606D">
      <w:pPr>
        <w:pStyle w:val="Brdtextmedindrag"/>
      </w:pPr>
      <w:bookmarkStart w:id="134" w:name="_Hlk524608795"/>
      <w:r w:rsidRPr="00A928DF">
        <w:t>Medlemsstater som inte uppfyller sina medel</w:t>
      </w:r>
      <w:r>
        <w:t>-</w:t>
      </w:r>
      <w:r w:rsidRPr="00A928DF">
        <w:t>fristiga budgetmål förväntas följa kommissionens riktlinjer för en anpassningsbana för det struktu</w:t>
      </w:r>
      <w:r>
        <w:softHyphen/>
      </w:r>
      <w:r w:rsidRPr="00A928DF">
        <w:t>rella sparandet och måste även ta hänsyn till det s.k. utgiftskriteriet.</w:t>
      </w:r>
    </w:p>
    <w:p w14:paraId="68085A13" w14:textId="09678C5F" w:rsidR="0067606D" w:rsidRDefault="0067606D" w:rsidP="0067606D">
      <w:pPr>
        <w:pStyle w:val="Brdtextmedindrag"/>
      </w:pPr>
      <w:r w:rsidRPr="00A928DF">
        <w:t>Utgiftskriteriet omfattar de primära utgifterna (dvs. de offentliga utgifterna exklusive ränte</w:t>
      </w:r>
      <w:r>
        <w:softHyphen/>
      </w:r>
      <w:r w:rsidRPr="00A928DF">
        <w:t xml:space="preserve">utgifter) och innebär att </w:t>
      </w:r>
      <w:r>
        <w:t>förändringen</w:t>
      </w:r>
      <w:r w:rsidRPr="00A928DF">
        <w:t xml:space="preserve"> av utgifterna, efter justering för diskretionära skatte</w:t>
      </w:r>
      <w:r>
        <w:t>åtgärder</w:t>
      </w:r>
      <w:r w:rsidRPr="00A928DF">
        <w:t xml:space="preserve">, ska vara lägre än ett </w:t>
      </w:r>
      <w:r>
        <w:t xml:space="preserve">av kommissionen </w:t>
      </w:r>
      <w:r w:rsidRPr="00A928DF">
        <w:t>givet referensvärde. Referens</w:t>
      </w:r>
      <w:r>
        <w:softHyphen/>
      </w:r>
      <w:r w:rsidRPr="00A928DF">
        <w:t xml:space="preserve">värdet bestäms av den reala tillväxten i potentiell BNP och anpassas </w:t>
      </w:r>
      <w:r>
        <w:t>även till</w:t>
      </w:r>
      <w:r w:rsidRPr="00A928DF">
        <w:t xml:space="preserve"> det medelfristiga budgetmålet</w:t>
      </w:r>
      <w:r>
        <w:t>.</w:t>
      </w:r>
      <w:r w:rsidRPr="00A928DF">
        <w:t xml:space="preserve"> </w:t>
      </w:r>
      <w:r>
        <w:t>R</w:t>
      </w:r>
      <w:r w:rsidRPr="00A928DF">
        <w:t>eferensvärdet höjs eller sänks om sparandet överstiger respektive understiger det medelfristiga budgetmålet.</w:t>
      </w:r>
    </w:p>
    <w:p w14:paraId="72D82CC1" w14:textId="77777777" w:rsidR="0067606D" w:rsidRDefault="0067606D" w:rsidP="0067606D">
      <w:pPr>
        <w:pStyle w:val="Brdtextmedindrag"/>
      </w:pPr>
    </w:p>
    <w:p w14:paraId="45E1A0D2" w14:textId="2BCD0B9A" w:rsidR="0067606D" w:rsidRDefault="0067606D" w:rsidP="0067606D">
      <w:pPr>
        <w:pStyle w:val="TabellRubrik"/>
      </w:pPr>
      <w:bookmarkStart w:id="135" w:name="_Ref522093080"/>
      <w:bookmarkStart w:id="136" w:name="_Toc19298978"/>
      <w:bookmarkEnd w:id="134"/>
      <w:r>
        <w:t xml:space="preserve">Tabell </w:t>
      </w:r>
      <w:fldSimple w:instr=" STYLEREF &quot;Rubrik 1&quot;\n \* MERGEFORMAT ">
        <w:r w:rsidR="00757DA4" w:rsidRPr="00757DA4">
          <w:rPr>
            <w:bCs/>
            <w:noProof/>
          </w:rPr>
          <w:t>5</w:t>
        </w:r>
      </w:fldSimple>
      <w:r>
        <w:t>.</w:t>
      </w:r>
      <w:fldSimple w:instr=" SEQ Tabell \* Arabic \s 1  \* MERGEFORMAT ">
        <w:r w:rsidR="00757DA4">
          <w:rPr>
            <w:noProof/>
          </w:rPr>
          <w:t>5</w:t>
        </w:r>
      </w:fldSimple>
      <w:bookmarkEnd w:id="135"/>
      <w:r>
        <w:rPr>
          <w:noProof/>
        </w:rPr>
        <w:tab/>
      </w:r>
      <w:r>
        <w:t>Nyckeltal för uppföljning av stabilitets- och tillväxtpaktens förebyggande del</w:t>
      </w:r>
      <w:bookmarkEnd w:id="136"/>
    </w:p>
    <w:p w14:paraId="7BE378CB" w14:textId="6D4ECEF8" w:rsidR="0067606D" w:rsidRDefault="0067606D" w:rsidP="0067606D">
      <w:pPr>
        <w:pStyle w:val="TabellUnderrubrik"/>
      </w:pPr>
      <w:r>
        <w:t xml:space="preserve">Procent av BNP respektive årlig procentuell förändring, </w:t>
      </w:r>
      <w:r w:rsidRPr="005E34B2">
        <w:t>Europeiska kommissionens beräkningar</w:t>
      </w:r>
      <w:r w:rsidRPr="005E34B2" w:rsidDel="005E34B2">
        <w:t xml:space="preserve"> </w:t>
      </w:r>
    </w:p>
    <w:tbl>
      <w:tblPr>
        <w:tblStyle w:val="RKEgentabell"/>
        <w:tblW w:w="4383" w:type="dxa"/>
        <w:tblInd w:w="0" w:type="dxa"/>
        <w:tblLayout w:type="fixed"/>
        <w:tblLook w:val="0460" w:firstRow="1" w:lastRow="1" w:firstColumn="0" w:lastColumn="0" w:noHBand="0" w:noVBand="1"/>
      </w:tblPr>
      <w:tblGrid>
        <w:gridCol w:w="2694"/>
        <w:gridCol w:w="563"/>
        <w:gridCol w:w="563"/>
        <w:gridCol w:w="563"/>
      </w:tblGrid>
      <w:tr w:rsidR="0067606D" w14:paraId="39046C6F" w14:textId="77777777" w:rsidTr="0067606D">
        <w:trPr>
          <w:cnfStyle w:val="100000000000" w:firstRow="1" w:lastRow="0" w:firstColumn="0" w:lastColumn="0" w:oddVBand="0" w:evenVBand="0" w:oddHBand="0" w:evenHBand="0" w:firstRowFirstColumn="0" w:firstRowLastColumn="0" w:lastRowFirstColumn="0" w:lastRowLastColumn="0"/>
        </w:trPr>
        <w:tc>
          <w:tcPr>
            <w:tcW w:w="2694" w:type="dxa"/>
            <w:tcMar>
              <w:left w:w="0" w:type="dxa"/>
              <w:right w:w="0" w:type="dxa"/>
            </w:tcMar>
          </w:tcPr>
          <w:p w14:paraId="609E0226" w14:textId="77777777" w:rsidR="0067606D" w:rsidRDefault="0067606D" w:rsidP="0067606D">
            <w:pPr>
              <w:pStyle w:val="TabellHuvud"/>
              <w:keepNext/>
              <w:keepLines/>
            </w:pPr>
          </w:p>
        </w:tc>
        <w:tc>
          <w:tcPr>
            <w:tcW w:w="563" w:type="dxa"/>
          </w:tcPr>
          <w:p w14:paraId="28C55621" w14:textId="761AEF9E" w:rsidR="0067606D" w:rsidRDefault="0067606D" w:rsidP="0067606D">
            <w:pPr>
              <w:pStyle w:val="TabellHuvud"/>
              <w:keepNext/>
              <w:keepLines/>
            </w:pPr>
            <w:r w:rsidRPr="003177FC">
              <w:t>201</w:t>
            </w:r>
            <w:r>
              <w:t>8</w:t>
            </w:r>
          </w:p>
        </w:tc>
        <w:tc>
          <w:tcPr>
            <w:tcW w:w="563" w:type="dxa"/>
          </w:tcPr>
          <w:p w14:paraId="3586002A" w14:textId="5FC5995E" w:rsidR="0067606D" w:rsidRDefault="0067606D" w:rsidP="0067606D">
            <w:pPr>
              <w:pStyle w:val="TabellHuvud"/>
              <w:keepNext/>
              <w:keepLines/>
            </w:pPr>
            <w:r w:rsidRPr="003177FC">
              <w:t>201</w:t>
            </w:r>
            <w:r>
              <w:t>9</w:t>
            </w:r>
          </w:p>
        </w:tc>
        <w:tc>
          <w:tcPr>
            <w:tcW w:w="563" w:type="dxa"/>
          </w:tcPr>
          <w:p w14:paraId="70C10C5E" w14:textId="3B49CDAC" w:rsidR="0067606D" w:rsidRDefault="0067606D" w:rsidP="0067606D">
            <w:pPr>
              <w:pStyle w:val="TabellHuvud"/>
              <w:keepNext/>
              <w:keepLines/>
            </w:pPr>
            <w:r w:rsidRPr="003177FC">
              <w:t>20</w:t>
            </w:r>
            <w:r>
              <w:t>20</w:t>
            </w:r>
          </w:p>
        </w:tc>
      </w:tr>
      <w:tr w:rsidR="0067606D" w:rsidRPr="00EA4547" w14:paraId="02A0F85F" w14:textId="77777777" w:rsidTr="0067606D">
        <w:tc>
          <w:tcPr>
            <w:tcW w:w="2694" w:type="dxa"/>
            <w:tcMar>
              <w:left w:w="0" w:type="dxa"/>
              <w:right w:w="0" w:type="dxa"/>
            </w:tcMar>
          </w:tcPr>
          <w:p w14:paraId="79C0A295" w14:textId="77777777" w:rsidR="0067606D" w:rsidRPr="00EA4547" w:rsidRDefault="0067606D" w:rsidP="0067606D">
            <w:pPr>
              <w:pStyle w:val="TabellRader"/>
              <w:keepNext/>
              <w:keepLines/>
              <w:jc w:val="left"/>
              <w:rPr>
                <w:b/>
              </w:rPr>
            </w:pPr>
            <w:r w:rsidRPr="00EA4547">
              <w:rPr>
                <w:b/>
              </w:rPr>
              <w:t>Uppföljning medelfristigt budgetmål (MTO)</w:t>
            </w:r>
          </w:p>
        </w:tc>
        <w:tc>
          <w:tcPr>
            <w:tcW w:w="563" w:type="dxa"/>
            <w:vAlign w:val="bottom"/>
          </w:tcPr>
          <w:p w14:paraId="6E2A1A2C" w14:textId="77777777" w:rsidR="0067606D" w:rsidRPr="00EA4547" w:rsidRDefault="0067606D" w:rsidP="0067606D">
            <w:pPr>
              <w:pStyle w:val="TabellRader"/>
              <w:keepNext/>
              <w:keepLines/>
              <w:rPr>
                <w:b/>
              </w:rPr>
            </w:pPr>
          </w:p>
        </w:tc>
        <w:tc>
          <w:tcPr>
            <w:tcW w:w="563" w:type="dxa"/>
            <w:vAlign w:val="bottom"/>
          </w:tcPr>
          <w:p w14:paraId="603B077D" w14:textId="77777777" w:rsidR="0067606D" w:rsidRPr="00EA4547" w:rsidRDefault="0067606D" w:rsidP="0067606D">
            <w:pPr>
              <w:pStyle w:val="TabellRader"/>
              <w:keepNext/>
              <w:keepLines/>
              <w:rPr>
                <w:b/>
              </w:rPr>
            </w:pPr>
          </w:p>
        </w:tc>
        <w:tc>
          <w:tcPr>
            <w:tcW w:w="563" w:type="dxa"/>
            <w:vAlign w:val="bottom"/>
          </w:tcPr>
          <w:p w14:paraId="539B29D7" w14:textId="77777777" w:rsidR="0067606D" w:rsidRPr="00EA4547" w:rsidRDefault="0067606D" w:rsidP="0067606D">
            <w:pPr>
              <w:pStyle w:val="TabellRader"/>
              <w:keepNext/>
              <w:keepLines/>
              <w:rPr>
                <w:b/>
              </w:rPr>
            </w:pPr>
          </w:p>
        </w:tc>
      </w:tr>
      <w:tr w:rsidR="0067606D" w14:paraId="5884A897" w14:textId="77777777" w:rsidTr="0067606D">
        <w:tc>
          <w:tcPr>
            <w:tcW w:w="2694" w:type="dxa"/>
            <w:tcMar>
              <w:left w:w="0" w:type="dxa"/>
              <w:right w:w="0" w:type="dxa"/>
            </w:tcMar>
          </w:tcPr>
          <w:p w14:paraId="74651120" w14:textId="77777777" w:rsidR="0067606D" w:rsidRDefault="0067606D" w:rsidP="0067606D">
            <w:pPr>
              <w:pStyle w:val="TabellRader"/>
              <w:keepNext/>
              <w:keepLines/>
              <w:jc w:val="left"/>
            </w:pPr>
            <w:r w:rsidRPr="009F0C8C">
              <w:t>Medelfristigt budgetmål (MTO)</w:t>
            </w:r>
          </w:p>
        </w:tc>
        <w:tc>
          <w:tcPr>
            <w:tcW w:w="563" w:type="dxa"/>
            <w:vAlign w:val="bottom"/>
          </w:tcPr>
          <w:p w14:paraId="644EF6CE" w14:textId="77777777" w:rsidR="0067606D" w:rsidRPr="007D7787" w:rsidRDefault="0067606D" w:rsidP="0067606D">
            <w:pPr>
              <w:pStyle w:val="TabellRader"/>
              <w:keepNext/>
              <w:keepLines/>
            </w:pPr>
            <w:r w:rsidRPr="007D7787">
              <w:t>-1,0</w:t>
            </w:r>
          </w:p>
        </w:tc>
        <w:tc>
          <w:tcPr>
            <w:tcW w:w="563" w:type="dxa"/>
            <w:vAlign w:val="bottom"/>
          </w:tcPr>
          <w:p w14:paraId="445F2942" w14:textId="77777777" w:rsidR="0067606D" w:rsidRPr="007D7787" w:rsidRDefault="0067606D" w:rsidP="0067606D">
            <w:pPr>
              <w:pStyle w:val="TabellRader"/>
              <w:keepNext/>
              <w:keepLines/>
            </w:pPr>
            <w:r w:rsidRPr="007D7787">
              <w:t>-1,0</w:t>
            </w:r>
          </w:p>
        </w:tc>
        <w:tc>
          <w:tcPr>
            <w:tcW w:w="563" w:type="dxa"/>
            <w:vAlign w:val="bottom"/>
          </w:tcPr>
          <w:p w14:paraId="11BE9C73" w14:textId="77777777" w:rsidR="0067606D" w:rsidRPr="007D7787" w:rsidRDefault="0067606D" w:rsidP="0067606D">
            <w:pPr>
              <w:pStyle w:val="TabellRader"/>
              <w:keepNext/>
              <w:keepLines/>
            </w:pPr>
            <w:r w:rsidRPr="007D7787">
              <w:t>-1,0</w:t>
            </w:r>
          </w:p>
        </w:tc>
      </w:tr>
      <w:tr w:rsidR="0067606D" w14:paraId="7EB25B90" w14:textId="77777777" w:rsidTr="0067606D">
        <w:tc>
          <w:tcPr>
            <w:tcW w:w="2694" w:type="dxa"/>
            <w:tcMar>
              <w:left w:w="0" w:type="dxa"/>
              <w:right w:w="0" w:type="dxa"/>
            </w:tcMar>
          </w:tcPr>
          <w:p w14:paraId="74448743" w14:textId="77777777" w:rsidR="0067606D" w:rsidRPr="003177FC" w:rsidRDefault="0067606D" w:rsidP="0067606D">
            <w:pPr>
              <w:pStyle w:val="TabellRader"/>
              <w:keepNext/>
              <w:keepLines/>
              <w:jc w:val="left"/>
              <w:rPr>
                <w:vertAlign w:val="superscript"/>
              </w:rPr>
            </w:pPr>
            <w:r w:rsidRPr="009F0C8C">
              <w:t xml:space="preserve">Strukturellt sparande, procent av potentiell </w:t>
            </w:r>
            <w:r w:rsidRPr="003177FC">
              <w:t>BNP</w:t>
            </w:r>
            <w:r w:rsidRPr="003177FC">
              <w:rPr>
                <w:vertAlign w:val="superscript"/>
              </w:rPr>
              <w:t>1</w:t>
            </w:r>
          </w:p>
        </w:tc>
        <w:tc>
          <w:tcPr>
            <w:tcW w:w="563" w:type="dxa"/>
            <w:vAlign w:val="bottom"/>
          </w:tcPr>
          <w:p w14:paraId="04061073" w14:textId="6004F3B6" w:rsidR="0067606D" w:rsidRPr="007D7787" w:rsidRDefault="0067606D" w:rsidP="0067606D">
            <w:pPr>
              <w:pStyle w:val="TabellRader"/>
              <w:keepNext/>
              <w:keepLines/>
            </w:pPr>
            <w:r w:rsidRPr="007D7787">
              <w:t>0,6</w:t>
            </w:r>
          </w:p>
        </w:tc>
        <w:tc>
          <w:tcPr>
            <w:tcW w:w="563" w:type="dxa"/>
            <w:vAlign w:val="bottom"/>
          </w:tcPr>
          <w:p w14:paraId="77B1D009" w14:textId="7DC49155" w:rsidR="0067606D" w:rsidRPr="007D7787" w:rsidRDefault="0067606D" w:rsidP="0067606D">
            <w:pPr>
              <w:pStyle w:val="TabellRader"/>
              <w:keepNext/>
              <w:keepLines/>
            </w:pPr>
            <w:r w:rsidRPr="007D7787">
              <w:t>0,6</w:t>
            </w:r>
          </w:p>
        </w:tc>
        <w:tc>
          <w:tcPr>
            <w:tcW w:w="563" w:type="dxa"/>
            <w:vAlign w:val="bottom"/>
          </w:tcPr>
          <w:p w14:paraId="7B86D550" w14:textId="4D74A7D8" w:rsidR="0067606D" w:rsidRPr="007D7787" w:rsidRDefault="0067606D" w:rsidP="0067606D">
            <w:pPr>
              <w:pStyle w:val="TabellRader"/>
              <w:keepNext/>
              <w:keepLines/>
            </w:pPr>
            <w:r w:rsidRPr="007D7787">
              <w:t>0,6</w:t>
            </w:r>
          </w:p>
        </w:tc>
      </w:tr>
      <w:tr w:rsidR="0067606D" w:rsidRPr="00EA4547" w14:paraId="577AE8E6" w14:textId="77777777" w:rsidTr="0067606D">
        <w:tc>
          <w:tcPr>
            <w:tcW w:w="2694" w:type="dxa"/>
            <w:tcBorders>
              <w:bottom w:val="single" w:sz="6" w:space="0" w:color="auto"/>
            </w:tcBorders>
            <w:tcMar>
              <w:left w:w="0" w:type="dxa"/>
              <w:right w:w="0" w:type="dxa"/>
            </w:tcMar>
          </w:tcPr>
          <w:p w14:paraId="1B6FAD1C" w14:textId="77777777" w:rsidR="0067606D" w:rsidRPr="00EA4547" w:rsidRDefault="0067606D" w:rsidP="0067606D">
            <w:pPr>
              <w:pStyle w:val="TabellRader"/>
              <w:keepNext/>
              <w:keepLines/>
              <w:jc w:val="left"/>
              <w:rPr>
                <w:b/>
              </w:rPr>
            </w:pPr>
            <w:r w:rsidRPr="00EA4547">
              <w:rPr>
                <w:b/>
              </w:rPr>
              <w:t>Uppföljning utgiftskriteriet</w:t>
            </w:r>
          </w:p>
        </w:tc>
        <w:tc>
          <w:tcPr>
            <w:tcW w:w="563" w:type="dxa"/>
            <w:tcBorders>
              <w:bottom w:val="single" w:sz="6" w:space="0" w:color="auto"/>
            </w:tcBorders>
            <w:vAlign w:val="bottom"/>
          </w:tcPr>
          <w:p w14:paraId="2650C026" w14:textId="77777777" w:rsidR="0067606D" w:rsidRPr="007D7787" w:rsidRDefault="0067606D" w:rsidP="0067606D">
            <w:pPr>
              <w:pStyle w:val="TabellRader"/>
              <w:keepNext/>
              <w:keepLines/>
              <w:rPr>
                <w:b/>
              </w:rPr>
            </w:pPr>
          </w:p>
        </w:tc>
        <w:tc>
          <w:tcPr>
            <w:tcW w:w="563" w:type="dxa"/>
            <w:tcBorders>
              <w:bottom w:val="single" w:sz="6" w:space="0" w:color="auto"/>
            </w:tcBorders>
            <w:vAlign w:val="bottom"/>
          </w:tcPr>
          <w:p w14:paraId="02E83565" w14:textId="77777777" w:rsidR="0067606D" w:rsidRPr="007D7787" w:rsidRDefault="0067606D" w:rsidP="0067606D">
            <w:pPr>
              <w:pStyle w:val="TabellRader"/>
              <w:keepNext/>
              <w:keepLines/>
              <w:rPr>
                <w:b/>
              </w:rPr>
            </w:pPr>
          </w:p>
        </w:tc>
        <w:tc>
          <w:tcPr>
            <w:tcW w:w="563" w:type="dxa"/>
            <w:tcBorders>
              <w:bottom w:val="single" w:sz="6" w:space="0" w:color="auto"/>
            </w:tcBorders>
            <w:vAlign w:val="bottom"/>
          </w:tcPr>
          <w:p w14:paraId="21551106" w14:textId="77777777" w:rsidR="0067606D" w:rsidRPr="007D7787" w:rsidRDefault="0067606D" w:rsidP="0067606D">
            <w:pPr>
              <w:pStyle w:val="TabellRader"/>
              <w:keepNext/>
              <w:keepLines/>
              <w:rPr>
                <w:b/>
              </w:rPr>
            </w:pPr>
          </w:p>
        </w:tc>
      </w:tr>
      <w:tr w:rsidR="0067606D" w14:paraId="6388F50F" w14:textId="77777777" w:rsidTr="0067606D">
        <w:tc>
          <w:tcPr>
            <w:tcW w:w="2694" w:type="dxa"/>
            <w:tcBorders>
              <w:top w:val="single" w:sz="6" w:space="0" w:color="auto"/>
              <w:bottom w:val="single" w:sz="2" w:space="0" w:color="auto"/>
            </w:tcBorders>
            <w:tcMar>
              <w:left w:w="0" w:type="dxa"/>
              <w:right w:w="0" w:type="dxa"/>
            </w:tcMar>
          </w:tcPr>
          <w:p w14:paraId="2145A89B" w14:textId="77777777" w:rsidR="0067606D" w:rsidRPr="00015064" w:rsidRDefault="0067606D" w:rsidP="0067606D">
            <w:pPr>
              <w:pStyle w:val="TabellRader"/>
              <w:keepNext/>
              <w:keepLines/>
              <w:jc w:val="left"/>
              <w:rPr>
                <w:vertAlign w:val="superscript"/>
              </w:rPr>
            </w:pPr>
            <w:r w:rsidRPr="00015064">
              <w:t>Refer</w:t>
            </w:r>
            <w:r>
              <w:t>e</w:t>
            </w:r>
            <w:r w:rsidRPr="00015064">
              <w:t>n</w:t>
            </w:r>
            <w:r>
              <w:t>s</w:t>
            </w:r>
            <w:r w:rsidRPr="00015064">
              <w:t>värde</w:t>
            </w:r>
            <w:r w:rsidRPr="00015064">
              <w:rPr>
                <w:vertAlign w:val="superscript"/>
              </w:rPr>
              <w:t>2</w:t>
            </w:r>
          </w:p>
        </w:tc>
        <w:tc>
          <w:tcPr>
            <w:tcW w:w="563" w:type="dxa"/>
            <w:tcBorders>
              <w:top w:val="single" w:sz="6" w:space="0" w:color="auto"/>
              <w:bottom w:val="single" w:sz="2" w:space="0" w:color="auto"/>
            </w:tcBorders>
          </w:tcPr>
          <w:p w14:paraId="08620F1D" w14:textId="4EDE5A33" w:rsidR="0067606D" w:rsidRPr="007D7787" w:rsidRDefault="0067606D" w:rsidP="0067606D">
            <w:pPr>
              <w:pStyle w:val="TabellRader"/>
              <w:keepNext/>
              <w:keepLines/>
            </w:pPr>
            <w:r w:rsidRPr="007D7787">
              <w:t>8,8</w:t>
            </w:r>
          </w:p>
        </w:tc>
        <w:tc>
          <w:tcPr>
            <w:tcW w:w="563" w:type="dxa"/>
            <w:tcBorders>
              <w:top w:val="single" w:sz="6" w:space="0" w:color="auto"/>
              <w:bottom w:val="single" w:sz="2" w:space="0" w:color="auto"/>
            </w:tcBorders>
          </w:tcPr>
          <w:p w14:paraId="34EA85FB" w14:textId="21EAA9A9" w:rsidR="0067606D" w:rsidRPr="007D7787" w:rsidRDefault="0067606D" w:rsidP="0067606D">
            <w:pPr>
              <w:pStyle w:val="TabellRader"/>
              <w:keepNext/>
              <w:keepLines/>
            </w:pPr>
            <w:r w:rsidRPr="007D7787">
              <w:t>8,6</w:t>
            </w:r>
          </w:p>
        </w:tc>
        <w:tc>
          <w:tcPr>
            <w:tcW w:w="563" w:type="dxa"/>
            <w:tcBorders>
              <w:top w:val="single" w:sz="6" w:space="0" w:color="auto"/>
              <w:bottom w:val="single" w:sz="2" w:space="0" w:color="auto"/>
            </w:tcBorders>
          </w:tcPr>
          <w:p w14:paraId="2422BBBD" w14:textId="40268D71" w:rsidR="0067606D" w:rsidRPr="007D7787" w:rsidRDefault="0067606D" w:rsidP="0067606D">
            <w:pPr>
              <w:pStyle w:val="TabellRader"/>
              <w:keepNext/>
              <w:keepLines/>
            </w:pPr>
            <w:r w:rsidRPr="007D7787">
              <w:t>7,0</w:t>
            </w:r>
          </w:p>
        </w:tc>
      </w:tr>
      <w:tr w:rsidR="0067606D" w14:paraId="67BA0582" w14:textId="77777777" w:rsidTr="0067606D">
        <w:tc>
          <w:tcPr>
            <w:tcW w:w="2694" w:type="dxa"/>
            <w:tcBorders>
              <w:top w:val="single" w:sz="2" w:space="0" w:color="auto"/>
              <w:bottom w:val="single" w:sz="4" w:space="0" w:color="auto"/>
            </w:tcBorders>
            <w:tcMar>
              <w:left w:w="0" w:type="dxa"/>
              <w:right w:w="0" w:type="dxa"/>
            </w:tcMar>
          </w:tcPr>
          <w:p w14:paraId="64AE956B" w14:textId="375BF8BE" w:rsidR="0067606D" w:rsidRPr="00015064" w:rsidRDefault="0067606D" w:rsidP="0067606D">
            <w:pPr>
              <w:pStyle w:val="TabellRader"/>
              <w:keepNext/>
              <w:keepLines/>
              <w:jc w:val="left"/>
            </w:pPr>
            <w:r>
              <w:t>Årlig utgiftstillväxt justerad för diskretionära skatteåtgärder</w:t>
            </w:r>
          </w:p>
        </w:tc>
        <w:tc>
          <w:tcPr>
            <w:tcW w:w="563" w:type="dxa"/>
            <w:tcBorders>
              <w:top w:val="single" w:sz="2" w:space="0" w:color="auto"/>
              <w:bottom w:val="single" w:sz="4" w:space="0" w:color="auto"/>
            </w:tcBorders>
            <w:vAlign w:val="bottom"/>
          </w:tcPr>
          <w:p w14:paraId="18A7182B" w14:textId="55B80AD9" w:rsidR="0067606D" w:rsidRPr="007D7787" w:rsidRDefault="0067606D" w:rsidP="0067606D">
            <w:pPr>
              <w:pStyle w:val="TabellRader"/>
              <w:keepNext/>
              <w:keepLines/>
            </w:pPr>
            <w:r>
              <w:t>5,4</w:t>
            </w:r>
          </w:p>
        </w:tc>
        <w:tc>
          <w:tcPr>
            <w:tcW w:w="563" w:type="dxa"/>
            <w:tcBorders>
              <w:top w:val="single" w:sz="2" w:space="0" w:color="auto"/>
              <w:bottom w:val="single" w:sz="4" w:space="0" w:color="auto"/>
            </w:tcBorders>
            <w:vAlign w:val="bottom"/>
          </w:tcPr>
          <w:p w14:paraId="5D56EB7B" w14:textId="2833A020" w:rsidR="0067606D" w:rsidRPr="007D7787" w:rsidRDefault="0067606D" w:rsidP="0067606D">
            <w:pPr>
              <w:pStyle w:val="TabellRader"/>
              <w:keepNext/>
              <w:keepLines/>
            </w:pPr>
            <w:r>
              <w:t>3,7</w:t>
            </w:r>
          </w:p>
        </w:tc>
        <w:tc>
          <w:tcPr>
            <w:tcW w:w="563" w:type="dxa"/>
            <w:tcBorders>
              <w:top w:val="single" w:sz="2" w:space="0" w:color="auto"/>
              <w:bottom w:val="single" w:sz="4" w:space="0" w:color="auto"/>
            </w:tcBorders>
            <w:vAlign w:val="bottom"/>
          </w:tcPr>
          <w:p w14:paraId="6A94C0EC" w14:textId="674B062E" w:rsidR="0067606D" w:rsidRPr="007D7787" w:rsidRDefault="0067606D" w:rsidP="0067606D">
            <w:pPr>
              <w:pStyle w:val="TabellRader"/>
              <w:keepNext/>
              <w:keepLines/>
            </w:pPr>
            <w:r>
              <w:t>3,0</w:t>
            </w:r>
          </w:p>
        </w:tc>
      </w:tr>
      <w:tr w:rsidR="0067606D" w:rsidRPr="009044A4" w14:paraId="4F9057A6" w14:textId="77777777" w:rsidTr="0067606D">
        <w:trPr>
          <w:cnfStyle w:val="010000000000" w:firstRow="0" w:lastRow="1" w:firstColumn="0" w:lastColumn="0" w:oddVBand="0" w:evenVBand="0" w:oddHBand="0" w:evenHBand="0" w:firstRowFirstColumn="0" w:firstRowLastColumn="0" w:lastRowFirstColumn="0" w:lastRowLastColumn="0"/>
        </w:trPr>
        <w:tc>
          <w:tcPr>
            <w:tcW w:w="2694" w:type="dxa"/>
            <w:tcBorders>
              <w:top w:val="single" w:sz="4" w:space="0" w:color="auto"/>
            </w:tcBorders>
            <w:tcMar>
              <w:left w:w="0" w:type="dxa"/>
              <w:right w:w="0" w:type="dxa"/>
            </w:tcMar>
          </w:tcPr>
          <w:p w14:paraId="182E3185" w14:textId="44061CE8" w:rsidR="0067606D" w:rsidRPr="00E5798B" w:rsidRDefault="0067606D" w:rsidP="0067606D">
            <w:pPr>
              <w:pStyle w:val="TabellSlutsumma"/>
              <w:keepNext/>
              <w:keepLines/>
              <w:jc w:val="left"/>
              <w:rPr>
                <w:b/>
                <w:vertAlign w:val="superscript"/>
              </w:rPr>
            </w:pPr>
            <w:r>
              <w:t xml:space="preserve">Avvikelse från referensvärdet, </w:t>
            </w:r>
            <w:r w:rsidRPr="00127318">
              <w:t>procent av BNP</w:t>
            </w:r>
            <w:r>
              <w:rPr>
                <w:vertAlign w:val="superscript"/>
              </w:rPr>
              <w:t>3</w:t>
            </w:r>
          </w:p>
        </w:tc>
        <w:tc>
          <w:tcPr>
            <w:tcW w:w="563" w:type="dxa"/>
            <w:tcBorders>
              <w:top w:val="single" w:sz="4" w:space="0" w:color="auto"/>
            </w:tcBorders>
            <w:vAlign w:val="bottom"/>
          </w:tcPr>
          <w:p w14:paraId="3F2E7277" w14:textId="7CC2405A" w:rsidR="0067606D" w:rsidRPr="007D7787" w:rsidRDefault="0067606D" w:rsidP="0067606D">
            <w:pPr>
              <w:pStyle w:val="TabellSlutsumma"/>
              <w:keepNext/>
              <w:keepLines/>
              <w:rPr>
                <w:b/>
              </w:rPr>
            </w:pPr>
            <w:r>
              <w:t>1,6</w:t>
            </w:r>
          </w:p>
        </w:tc>
        <w:tc>
          <w:tcPr>
            <w:tcW w:w="563" w:type="dxa"/>
            <w:tcBorders>
              <w:top w:val="single" w:sz="4" w:space="0" w:color="auto"/>
            </w:tcBorders>
            <w:vAlign w:val="bottom"/>
          </w:tcPr>
          <w:p w14:paraId="73EA0D14" w14:textId="2C7B667C" w:rsidR="0067606D" w:rsidRPr="007D7787" w:rsidRDefault="0067606D" w:rsidP="0067606D">
            <w:pPr>
              <w:pStyle w:val="TabellSlutsumma"/>
              <w:keepNext/>
              <w:keepLines/>
              <w:rPr>
                <w:b/>
              </w:rPr>
            </w:pPr>
            <w:r>
              <w:t>2,3</w:t>
            </w:r>
          </w:p>
        </w:tc>
        <w:tc>
          <w:tcPr>
            <w:tcW w:w="563" w:type="dxa"/>
            <w:tcBorders>
              <w:top w:val="single" w:sz="4" w:space="0" w:color="auto"/>
            </w:tcBorders>
            <w:vAlign w:val="bottom"/>
          </w:tcPr>
          <w:p w14:paraId="7504ADE6" w14:textId="52A8DE91" w:rsidR="0067606D" w:rsidRPr="007D7787" w:rsidRDefault="0067606D" w:rsidP="0067606D">
            <w:pPr>
              <w:pStyle w:val="TabellSlutsumma"/>
              <w:keepNext/>
              <w:keepLines/>
              <w:rPr>
                <w:b/>
              </w:rPr>
            </w:pPr>
            <w:r w:rsidRPr="007D7787">
              <w:t>1,</w:t>
            </w:r>
            <w:r>
              <w:t>9</w:t>
            </w:r>
          </w:p>
        </w:tc>
      </w:tr>
    </w:tbl>
    <w:p w14:paraId="6F7F6853" w14:textId="09D81906" w:rsidR="0067606D" w:rsidRPr="003177FC" w:rsidRDefault="0067606D" w:rsidP="0067606D">
      <w:pPr>
        <w:pStyle w:val="TabellFotnot"/>
      </w:pPr>
      <w:r w:rsidRPr="003177FC">
        <w:rPr>
          <w:vertAlign w:val="superscript"/>
        </w:rPr>
        <w:t>1</w:t>
      </w:r>
      <w:r w:rsidRPr="003177FC">
        <w:t xml:space="preserve"> Enligt Europeiska kommissionens </w:t>
      </w:r>
      <w:r>
        <w:t>bedömning.</w:t>
      </w:r>
    </w:p>
    <w:p w14:paraId="05D21D02" w14:textId="386ACF1E" w:rsidR="0067606D" w:rsidRDefault="0067606D" w:rsidP="0067606D">
      <w:pPr>
        <w:pStyle w:val="TabellFotnot"/>
      </w:pPr>
      <w:r w:rsidRPr="003177FC">
        <w:rPr>
          <w:vertAlign w:val="superscript"/>
        </w:rPr>
        <w:t xml:space="preserve">2 </w:t>
      </w:r>
      <w:r w:rsidRPr="003177FC">
        <w:t xml:space="preserve">Referensvärdet för utgiftskriteriet beräknas årligen utifrån den </w:t>
      </w:r>
      <w:r>
        <w:t>nominella</w:t>
      </w:r>
      <w:r w:rsidRPr="003177FC">
        <w:t xml:space="preserve"> medelfristiga</w:t>
      </w:r>
      <w:r>
        <w:t xml:space="preserve"> BNP-</w:t>
      </w:r>
      <w:r w:rsidRPr="003177FC">
        <w:t xml:space="preserve">tillväxten </w:t>
      </w:r>
      <w:r>
        <w:t>i löpande priser</w:t>
      </w:r>
      <w:r w:rsidRPr="003177FC">
        <w:t>.</w:t>
      </w:r>
    </w:p>
    <w:p w14:paraId="68AF9C15" w14:textId="7B76426E" w:rsidR="0067606D" w:rsidRPr="003177FC" w:rsidRDefault="0067606D" w:rsidP="0067606D">
      <w:pPr>
        <w:pStyle w:val="TabellFotnot"/>
      </w:pPr>
      <w:r>
        <w:rPr>
          <w:vertAlign w:val="superscript"/>
        </w:rPr>
        <w:t xml:space="preserve">3 </w:t>
      </w:r>
      <w:r>
        <w:t xml:space="preserve">Ett positivt värde innebär att </w:t>
      </w:r>
      <w:r w:rsidRPr="0031629D">
        <w:t>de primära utgifterna</w:t>
      </w:r>
      <w:r>
        <w:t xml:space="preserve"> är lägre än referensvärdet.</w:t>
      </w:r>
    </w:p>
    <w:p w14:paraId="3403C0F9" w14:textId="77D27712" w:rsidR="0067606D" w:rsidRDefault="0067606D" w:rsidP="0067606D">
      <w:pPr>
        <w:pStyle w:val="TabellFotnot"/>
      </w:pPr>
      <w:r w:rsidRPr="003177FC">
        <w:t>Källa: Europeiska kommissionens vårprognos (maj 201</w:t>
      </w:r>
      <w:r>
        <w:t>9</w:t>
      </w:r>
      <w:r w:rsidRPr="003177FC">
        <w:t>).</w:t>
      </w:r>
    </w:p>
    <w:p w14:paraId="0657785D" w14:textId="03C343AE" w:rsidR="0067606D" w:rsidRPr="00985D14" w:rsidRDefault="0067606D" w:rsidP="0067606D">
      <w:pPr>
        <w:pStyle w:val="Rubrik2"/>
      </w:pPr>
      <w:bookmarkStart w:id="137" w:name="_Toc19298858"/>
      <w:r w:rsidRPr="001E19C6">
        <w:t>Finanspolitikens</w:t>
      </w:r>
      <w:r w:rsidRPr="00985D14">
        <w:t xml:space="preserve"> långsiktiga hållbarhet</w:t>
      </w:r>
      <w:bookmarkEnd w:id="137"/>
    </w:p>
    <w:p w14:paraId="65DF3E1F" w14:textId="74470E2D" w:rsidR="0067606D" w:rsidRDefault="0067606D" w:rsidP="0067606D">
      <w:pPr>
        <w:pStyle w:val="Brdtext"/>
      </w:pPr>
      <w:r>
        <w:t>För att medborgarna och de finansiella marknaderna ska ha förtroende för finans</w:t>
      </w:r>
      <w:r>
        <w:softHyphen/>
        <w:t>politiken måste den vara hållbar på lång sikt. Med detta menas att de lagar och regler som bestämmer den offentliga sektorns inkomster och utgifter inte kommer att behöva genomgå omfattande och oväntade förändringar som en följd av att sektorns finansiella ställning försämrats. En hållbar finanspolitik är en för-utsättning för att möta både framtida lågkonjunkturer och de ökade utgifter som kan behöva följa av den demografiska utvecklingen. Tidigare erfarenheter visar att de samhälls</w:t>
      </w:r>
      <w:r>
        <w:softHyphen/>
        <w:t>ekonomiska kostnaderna kan bli stora om förtroendet för finanspolitiken skulle svikta. Ett bristande förtroende för finanspolitiken riskerar att leda till att dess inriktning snabbt måste läggas om från åtgärder som bidrar till tillväxt, välfärd och sysselsättning till åtgärder för budget</w:t>
      </w:r>
      <w:r>
        <w:softHyphen/>
        <w:t>förstärkningar och skuldsanering.</w:t>
      </w:r>
    </w:p>
    <w:p w14:paraId="405F06C0" w14:textId="1DA83C87" w:rsidR="0067606D" w:rsidRDefault="0067606D" w:rsidP="0067606D">
      <w:pPr>
        <w:pStyle w:val="Brdtextmedindrag"/>
      </w:pPr>
      <w:bookmarkStart w:id="138" w:name="_Hlk17226803"/>
      <w:r>
        <w:t xml:space="preserve">Ett mått på förtroendet för finanspolitiken är den svenska statens upplåningskostnader. I Sverige har räntan på tioåriga statsobligationer de senaste åren legat på en historiskt låg nivå och endast något högre än den tyska statslåneräntan, som ofta används som en jämförelsenorm </w:t>
      </w:r>
      <w:bookmarkEnd w:id="138"/>
      <w:r>
        <w:t xml:space="preserve">(se </w:t>
      </w:r>
      <w:r>
        <w:fldChar w:fldCharType="begin"/>
      </w:r>
      <w:r>
        <w:instrText xml:space="preserve"> REF  _Ref522629762 \* Lower \h </w:instrText>
      </w:r>
      <w:r>
        <w:fldChar w:fldCharType="separate"/>
      </w:r>
      <w:r w:rsidR="00757DA4">
        <w:t xml:space="preserve">tabell </w:t>
      </w:r>
      <w:r w:rsidR="00757DA4" w:rsidRPr="00757DA4">
        <w:rPr>
          <w:bCs/>
          <w:noProof/>
        </w:rPr>
        <w:t>5</w:t>
      </w:r>
      <w:r w:rsidR="00757DA4">
        <w:t>.</w:t>
      </w:r>
      <w:r w:rsidR="00757DA4">
        <w:rPr>
          <w:noProof/>
        </w:rPr>
        <w:t>6</w:t>
      </w:r>
      <w:r>
        <w:fldChar w:fldCharType="end"/>
      </w:r>
      <w:r>
        <w:t xml:space="preserve">). Den konsoliderade bruttoskulden ligger på en i internationell jämförelse låg nivå och fortsätter att minska framöver. Den finansiella nettoställningen, dvs. summan av den offentliga </w:t>
      </w:r>
      <w:r>
        <w:lastRenderedPageBreak/>
        <w:t xml:space="preserve">sektorns finansiella tillgångar och skulder, är positiv och ökar med närmare 3 procent av BNP mellan 2017 och 2022. Redovisningen i </w:t>
      </w:r>
      <w:r>
        <w:fldChar w:fldCharType="begin"/>
      </w:r>
      <w:r>
        <w:instrText xml:space="preserve"> REF  _Ref522629762 \* Lower \h </w:instrText>
      </w:r>
      <w:r>
        <w:fldChar w:fldCharType="separate"/>
      </w:r>
      <w:r w:rsidR="00757DA4">
        <w:t xml:space="preserve">tabell </w:t>
      </w:r>
      <w:r w:rsidR="00757DA4" w:rsidRPr="00757DA4">
        <w:rPr>
          <w:bCs/>
          <w:noProof/>
        </w:rPr>
        <w:t>5</w:t>
      </w:r>
      <w:r w:rsidR="00757DA4">
        <w:t>.</w:t>
      </w:r>
      <w:r w:rsidR="00757DA4">
        <w:rPr>
          <w:noProof/>
        </w:rPr>
        <w:t>6</w:t>
      </w:r>
      <w:r>
        <w:fldChar w:fldCharType="end"/>
      </w:r>
      <w:r>
        <w:t xml:space="preserve"> tyder på att den svenska finanspolitiken är långsiktigt hållbar.</w:t>
      </w:r>
    </w:p>
    <w:p w14:paraId="1892C546" w14:textId="60A35BC6" w:rsidR="0067606D" w:rsidRDefault="0067606D" w:rsidP="0067606D">
      <w:pPr>
        <w:pStyle w:val="Brdtext"/>
      </w:pPr>
    </w:p>
    <w:p w14:paraId="140D991C" w14:textId="147C8C60" w:rsidR="0067606D" w:rsidRDefault="0067606D" w:rsidP="0067606D">
      <w:pPr>
        <w:pStyle w:val="TabellRubrik"/>
      </w:pPr>
      <w:bookmarkStart w:id="139" w:name="_Ref522629762"/>
      <w:bookmarkStart w:id="140" w:name="_Toc19298979"/>
      <w:r>
        <w:t xml:space="preserve">Tabell </w:t>
      </w:r>
      <w:fldSimple w:instr=" STYLEREF &quot;Rubrik 1&quot;\n \* MERGEFORMAT ">
        <w:r w:rsidR="00757DA4" w:rsidRPr="00757DA4">
          <w:rPr>
            <w:bCs/>
            <w:noProof/>
          </w:rPr>
          <w:t>5</w:t>
        </w:r>
      </w:fldSimple>
      <w:r>
        <w:t>.</w:t>
      </w:r>
      <w:fldSimple w:instr=" SEQ Tabell \* Arabic \s 1  \* MERGEFORMAT ">
        <w:r w:rsidR="00757DA4">
          <w:rPr>
            <w:noProof/>
          </w:rPr>
          <w:t>6</w:t>
        </w:r>
      </w:fldSimple>
      <w:bookmarkEnd w:id="139"/>
      <w:r>
        <w:rPr>
          <w:noProof/>
        </w:rPr>
        <w:tab/>
      </w:r>
      <w:r>
        <w:t>Finanspolitiska nyckeltal</w:t>
      </w:r>
      <w:bookmarkEnd w:id="140"/>
    </w:p>
    <w:p w14:paraId="68B771E1" w14:textId="77777777" w:rsidR="0067606D" w:rsidRDefault="0067606D" w:rsidP="0067606D">
      <w:pPr>
        <w:pStyle w:val="TabellUnderrubrik"/>
      </w:pPr>
      <w:r>
        <w:t>Procent av BNP, procent respektive procentenheter</w:t>
      </w:r>
    </w:p>
    <w:tbl>
      <w:tblPr>
        <w:tblStyle w:val="RKEgentabell"/>
        <w:tblW w:w="4383" w:type="dxa"/>
        <w:tblInd w:w="0" w:type="dxa"/>
        <w:tblLayout w:type="fixed"/>
        <w:tblCellMar>
          <w:left w:w="57" w:type="dxa"/>
          <w:right w:w="57" w:type="dxa"/>
        </w:tblCellMar>
        <w:tblLook w:val="0460" w:firstRow="1" w:lastRow="1" w:firstColumn="0" w:lastColumn="0" w:noHBand="0" w:noVBand="1"/>
      </w:tblPr>
      <w:tblGrid>
        <w:gridCol w:w="1701"/>
        <w:gridCol w:w="447"/>
        <w:gridCol w:w="447"/>
        <w:gridCol w:w="447"/>
        <w:gridCol w:w="447"/>
        <w:gridCol w:w="447"/>
        <w:gridCol w:w="447"/>
      </w:tblGrid>
      <w:tr w:rsidR="0067606D" w14:paraId="2BEEE686" w14:textId="77777777" w:rsidTr="0067606D">
        <w:trPr>
          <w:cnfStyle w:val="100000000000" w:firstRow="1" w:lastRow="0" w:firstColumn="0" w:lastColumn="0" w:oddVBand="0" w:evenVBand="0" w:oddHBand="0" w:evenHBand="0" w:firstRowFirstColumn="0" w:firstRowLastColumn="0" w:lastRowFirstColumn="0" w:lastRowLastColumn="0"/>
        </w:trPr>
        <w:tc>
          <w:tcPr>
            <w:tcW w:w="1701" w:type="dxa"/>
            <w:tcMar>
              <w:left w:w="0" w:type="dxa"/>
              <w:right w:w="0" w:type="dxa"/>
            </w:tcMar>
          </w:tcPr>
          <w:p w14:paraId="6098C179" w14:textId="77777777" w:rsidR="0067606D" w:rsidRDefault="0067606D" w:rsidP="0067606D">
            <w:pPr>
              <w:pStyle w:val="TabellHuvud"/>
              <w:keepNext/>
              <w:keepLines/>
              <w:jc w:val="left"/>
            </w:pPr>
          </w:p>
        </w:tc>
        <w:tc>
          <w:tcPr>
            <w:tcW w:w="447" w:type="dxa"/>
          </w:tcPr>
          <w:p w14:paraId="5F433139" w14:textId="77777777" w:rsidR="0067606D" w:rsidRDefault="0067606D" w:rsidP="0067606D">
            <w:pPr>
              <w:pStyle w:val="TabellHuvud"/>
              <w:keepNext/>
              <w:keepLines/>
            </w:pPr>
            <w:r>
              <w:t>2017</w:t>
            </w:r>
          </w:p>
        </w:tc>
        <w:tc>
          <w:tcPr>
            <w:tcW w:w="447" w:type="dxa"/>
          </w:tcPr>
          <w:p w14:paraId="2FC4319F" w14:textId="77777777" w:rsidR="0067606D" w:rsidRDefault="0067606D" w:rsidP="0067606D">
            <w:pPr>
              <w:pStyle w:val="TabellHuvud"/>
              <w:keepNext/>
              <w:keepLines/>
            </w:pPr>
            <w:r>
              <w:t>2018</w:t>
            </w:r>
          </w:p>
        </w:tc>
        <w:tc>
          <w:tcPr>
            <w:tcW w:w="447" w:type="dxa"/>
          </w:tcPr>
          <w:p w14:paraId="14B07968" w14:textId="77777777" w:rsidR="0067606D" w:rsidRDefault="0067606D" w:rsidP="0067606D">
            <w:pPr>
              <w:pStyle w:val="TabellHuvud"/>
              <w:keepNext/>
              <w:keepLines/>
            </w:pPr>
            <w:r>
              <w:t>2019</w:t>
            </w:r>
          </w:p>
        </w:tc>
        <w:tc>
          <w:tcPr>
            <w:tcW w:w="447" w:type="dxa"/>
          </w:tcPr>
          <w:p w14:paraId="512E39B0" w14:textId="77777777" w:rsidR="0067606D" w:rsidRDefault="0067606D" w:rsidP="0067606D">
            <w:pPr>
              <w:pStyle w:val="TabellHuvud"/>
              <w:keepNext/>
              <w:keepLines/>
            </w:pPr>
            <w:r>
              <w:t>2020</w:t>
            </w:r>
          </w:p>
        </w:tc>
        <w:tc>
          <w:tcPr>
            <w:tcW w:w="447" w:type="dxa"/>
          </w:tcPr>
          <w:p w14:paraId="7567E389" w14:textId="77777777" w:rsidR="0067606D" w:rsidRDefault="0067606D" w:rsidP="0067606D">
            <w:pPr>
              <w:pStyle w:val="TabellHuvud"/>
              <w:keepNext/>
              <w:keepLines/>
            </w:pPr>
            <w:r>
              <w:t>2021</w:t>
            </w:r>
          </w:p>
        </w:tc>
        <w:tc>
          <w:tcPr>
            <w:tcW w:w="447" w:type="dxa"/>
          </w:tcPr>
          <w:p w14:paraId="2D90ED5D" w14:textId="77777777" w:rsidR="0067606D" w:rsidRDefault="0067606D" w:rsidP="0067606D">
            <w:pPr>
              <w:pStyle w:val="TabellHuvud"/>
              <w:keepNext/>
              <w:keepLines/>
            </w:pPr>
            <w:r>
              <w:t>2022</w:t>
            </w:r>
          </w:p>
        </w:tc>
      </w:tr>
      <w:tr w:rsidR="0067606D" w14:paraId="3AFCF889" w14:textId="77777777" w:rsidTr="0067606D">
        <w:tc>
          <w:tcPr>
            <w:tcW w:w="0" w:type="dxa"/>
            <w:tcMar>
              <w:left w:w="0" w:type="dxa"/>
              <w:right w:w="0" w:type="dxa"/>
            </w:tcMar>
            <w:vAlign w:val="bottom"/>
          </w:tcPr>
          <w:p w14:paraId="070E5F13" w14:textId="06FA3990" w:rsidR="0067606D" w:rsidRDefault="0067606D" w:rsidP="0067606D">
            <w:pPr>
              <w:pStyle w:val="TabellRader"/>
              <w:jc w:val="left"/>
            </w:pPr>
            <w:r>
              <w:t>Konsoliderad bruttoskuld</w:t>
            </w:r>
          </w:p>
        </w:tc>
        <w:tc>
          <w:tcPr>
            <w:tcW w:w="0" w:type="dxa"/>
            <w:vAlign w:val="bottom"/>
          </w:tcPr>
          <w:p w14:paraId="4D621ED0" w14:textId="77777777" w:rsidR="0067606D" w:rsidRDefault="0067606D" w:rsidP="0067606D">
            <w:pPr>
              <w:pStyle w:val="TabellRader"/>
              <w:keepNext/>
              <w:keepLines/>
            </w:pPr>
            <w:r w:rsidRPr="00856C31">
              <w:t>4</w:t>
            </w:r>
            <w:r>
              <w:t>0</w:t>
            </w:r>
            <w:r w:rsidRPr="00856C31">
              <w:t>,</w:t>
            </w:r>
            <w:r>
              <w:t>8</w:t>
            </w:r>
          </w:p>
        </w:tc>
        <w:tc>
          <w:tcPr>
            <w:tcW w:w="0" w:type="dxa"/>
            <w:vAlign w:val="bottom"/>
          </w:tcPr>
          <w:p w14:paraId="4844F345" w14:textId="77777777" w:rsidR="0067606D" w:rsidRDefault="0067606D" w:rsidP="0067606D">
            <w:pPr>
              <w:pStyle w:val="TabellRader"/>
              <w:keepNext/>
              <w:keepLines/>
            </w:pPr>
            <w:r>
              <w:t>38</w:t>
            </w:r>
            <w:r w:rsidRPr="00856C31">
              <w:t>,</w:t>
            </w:r>
            <w:r>
              <w:t>8</w:t>
            </w:r>
          </w:p>
        </w:tc>
        <w:tc>
          <w:tcPr>
            <w:tcW w:w="0" w:type="dxa"/>
            <w:vAlign w:val="bottom"/>
          </w:tcPr>
          <w:p w14:paraId="18357283" w14:textId="7EC6EB19" w:rsidR="0067606D" w:rsidRDefault="0067606D" w:rsidP="0067606D">
            <w:pPr>
              <w:pStyle w:val="TabellRader"/>
              <w:keepNext/>
              <w:keepLines/>
            </w:pPr>
            <w:r w:rsidRPr="00856C31">
              <w:t>3</w:t>
            </w:r>
            <w:r>
              <w:t>4</w:t>
            </w:r>
            <w:r w:rsidRPr="00856C31">
              <w:t>,</w:t>
            </w:r>
            <w:r>
              <w:t>8</w:t>
            </w:r>
          </w:p>
        </w:tc>
        <w:tc>
          <w:tcPr>
            <w:tcW w:w="0" w:type="dxa"/>
            <w:vAlign w:val="bottom"/>
          </w:tcPr>
          <w:p w14:paraId="5576DA43" w14:textId="6AFAC391" w:rsidR="0067606D" w:rsidRDefault="0067606D" w:rsidP="0067606D">
            <w:pPr>
              <w:pStyle w:val="TabellRader"/>
              <w:keepNext/>
              <w:keepLines/>
            </w:pPr>
            <w:r w:rsidRPr="00856C31">
              <w:t>3</w:t>
            </w:r>
            <w:r>
              <w:t>3</w:t>
            </w:r>
            <w:r w:rsidRPr="00856C31">
              <w:t>,</w:t>
            </w:r>
            <w:r>
              <w:t>4</w:t>
            </w:r>
          </w:p>
        </w:tc>
        <w:tc>
          <w:tcPr>
            <w:tcW w:w="0" w:type="dxa"/>
            <w:vAlign w:val="bottom"/>
          </w:tcPr>
          <w:p w14:paraId="4BA031E7" w14:textId="70B67325" w:rsidR="0067606D" w:rsidRDefault="0067606D" w:rsidP="0067606D">
            <w:pPr>
              <w:pStyle w:val="TabellRader"/>
              <w:keepNext/>
              <w:keepLines/>
            </w:pPr>
            <w:r>
              <w:t>31</w:t>
            </w:r>
            <w:r w:rsidRPr="00856C31">
              <w:t>,</w:t>
            </w:r>
            <w:r>
              <w:t>8</w:t>
            </w:r>
          </w:p>
        </w:tc>
        <w:tc>
          <w:tcPr>
            <w:tcW w:w="0" w:type="dxa"/>
            <w:vAlign w:val="bottom"/>
          </w:tcPr>
          <w:p w14:paraId="5BA74488" w14:textId="77777777" w:rsidR="0067606D" w:rsidRDefault="0067606D" w:rsidP="0067606D">
            <w:pPr>
              <w:pStyle w:val="TabellRader"/>
              <w:keepNext/>
              <w:keepLines/>
            </w:pPr>
            <w:r>
              <w:t>29</w:t>
            </w:r>
            <w:r w:rsidRPr="00856C31">
              <w:t>,</w:t>
            </w:r>
            <w:r>
              <w:t>6</w:t>
            </w:r>
          </w:p>
        </w:tc>
      </w:tr>
      <w:tr w:rsidR="0067606D" w14:paraId="0BE0B1FB" w14:textId="77777777" w:rsidTr="0067606D">
        <w:tc>
          <w:tcPr>
            <w:tcW w:w="0" w:type="dxa"/>
            <w:tcBorders>
              <w:bottom w:val="single" w:sz="6" w:space="0" w:color="auto"/>
            </w:tcBorders>
            <w:tcMar>
              <w:left w:w="0" w:type="dxa"/>
              <w:right w:w="0" w:type="dxa"/>
            </w:tcMar>
            <w:vAlign w:val="bottom"/>
          </w:tcPr>
          <w:p w14:paraId="15D78586" w14:textId="487F05C8" w:rsidR="0067606D" w:rsidRDefault="0067606D" w:rsidP="0067606D">
            <w:pPr>
              <w:pStyle w:val="TabellRader"/>
              <w:jc w:val="left"/>
            </w:pPr>
            <w:r>
              <w:t>Finansiell nettoställning</w:t>
            </w:r>
          </w:p>
        </w:tc>
        <w:tc>
          <w:tcPr>
            <w:tcW w:w="0" w:type="dxa"/>
            <w:tcBorders>
              <w:bottom w:val="single" w:sz="6" w:space="0" w:color="auto"/>
            </w:tcBorders>
            <w:vAlign w:val="bottom"/>
          </w:tcPr>
          <w:p w14:paraId="082A32C9" w14:textId="77777777" w:rsidR="0067606D" w:rsidRDefault="0067606D" w:rsidP="0067606D">
            <w:pPr>
              <w:pStyle w:val="TabellRader"/>
              <w:keepNext/>
              <w:keepLines/>
            </w:pPr>
            <w:r w:rsidRPr="00CB475F">
              <w:t>2</w:t>
            </w:r>
            <w:r>
              <w:t>6</w:t>
            </w:r>
            <w:r w:rsidRPr="00CB475F">
              <w:t>,</w:t>
            </w:r>
            <w:r>
              <w:t>0</w:t>
            </w:r>
          </w:p>
        </w:tc>
        <w:tc>
          <w:tcPr>
            <w:tcW w:w="0" w:type="dxa"/>
            <w:tcBorders>
              <w:bottom w:val="single" w:sz="6" w:space="0" w:color="auto"/>
            </w:tcBorders>
            <w:vAlign w:val="bottom"/>
          </w:tcPr>
          <w:p w14:paraId="55EAF8F9" w14:textId="77777777" w:rsidR="0067606D" w:rsidRDefault="0067606D" w:rsidP="0067606D">
            <w:pPr>
              <w:pStyle w:val="TabellRader"/>
              <w:keepNext/>
              <w:keepLines/>
            </w:pPr>
            <w:r w:rsidRPr="00CB475F">
              <w:t>2</w:t>
            </w:r>
            <w:r>
              <w:t>6</w:t>
            </w:r>
            <w:r w:rsidRPr="00CB475F">
              <w:t>,</w:t>
            </w:r>
            <w:r>
              <w:t>1</w:t>
            </w:r>
          </w:p>
        </w:tc>
        <w:tc>
          <w:tcPr>
            <w:tcW w:w="0" w:type="dxa"/>
            <w:tcBorders>
              <w:bottom w:val="single" w:sz="6" w:space="0" w:color="auto"/>
            </w:tcBorders>
            <w:vAlign w:val="bottom"/>
          </w:tcPr>
          <w:p w14:paraId="325E4BE3" w14:textId="77777777" w:rsidR="0067606D" w:rsidRDefault="0067606D" w:rsidP="0067606D">
            <w:pPr>
              <w:pStyle w:val="TabellRader"/>
              <w:keepNext/>
              <w:keepLines/>
            </w:pPr>
            <w:r w:rsidRPr="00CB475F">
              <w:t>2</w:t>
            </w:r>
            <w:r>
              <w:t>7</w:t>
            </w:r>
            <w:r w:rsidRPr="00CB475F">
              <w:t>,</w:t>
            </w:r>
            <w:r>
              <w:t>1</w:t>
            </w:r>
          </w:p>
        </w:tc>
        <w:tc>
          <w:tcPr>
            <w:tcW w:w="0" w:type="dxa"/>
            <w:tcBorders>
              <w:bottom w:val="single" w:sz="6" w:space="0" w:color="auto"/>
            </w:tcBorders>
            <w:vAlign w:val="bottom"/>
          </w:tcPr>
          <w:p w14:paraId="66921EBA" w14:textId="426F52AA" w:rsidR="0067606D" w:rsidRDefault="0067606D" w:rsidP="0067606D">
            <w:pPr>
              <w:pStyle w:val="TabellRader"/>
              <w:keepNext/>
              <w:keepLines/>
            </w:pPr>
            <w:r>
              <w:t>27</w:t>
            </w:r>
            <w:r w:rsidRPr="00CB475F">
              <w:t>,</w:t>
            </w:r>
            <w:r>
              <w:t>6</w:t>
            </w:r>
          </w:p>
        </w:tc>
        <w:tc>
          <w:tcPr>
            <w:tcW w:w="0" w:type="dxa"/>
            <w:tcBorders>
              <w:bottom w:val="single" w:sz="6" w:space="0" w:color="auto"/>
            </w:tcBorders>
            <w:vAlign w:val="bottom"/>
          </w:tcPr>
          <w:p w14:paraId="0EB1A88E" w14:textId="766B2579" w:rsidR="0067606D" w:rsidRDefault="0067606D" w:rsidP="0067606D">
            <w:pPr>
              <w:pStyle w:val="TabellRader"/>
              <w:keepNext/>
              <w:keepLines/>
            </w:pPr>
            <w:r>
              <w:t>27</w:t>
            </w:r>
            <w:r w:rsidRPr="00CB475F">
              <w:t>,</w:t>
            </w:r>
            <w:r>
              <w:t>8</w:t>
            </w:r>
          </w:p>
        </w:tc>
        <w:tc>
          <w:tcPr>
            <w:tcW w:w="0" w:type="dxa"/>
            <w:tcBorders>
              <w:bottom w:val="single" w:sz="6" w:space="0" w:color="auto"/>
            </w:tcBorders>
            <w:vAlign w:val="bottom"/>
          </w:tcPr>
          <w:p w14:paraId="509C010A" w14:textId="0F030684" w:rsidR="0067606D" w:rsidRDefault="0067606D" w:rsidP="0067606D">
            <w:pPr>
              <w:pStyle w:val="TabellRader"/>
              <w:keepNext/>
              <w:keepLines/>
            </w:pPr>
            <w:r>
              <w:t>28</w:t>
            </w:r>
            <w:r w:rsidRPr="00CB475F">
              <w:t>,</w:t>
            </w:r>
            <w:r>
              <w:t>9</w:t>
            </w:r>
          </w:p>
        </w:tc>
      </w:tr>
      <w:tr w:rsidR="0067606D" w14:paraId="64EB12DA" w14:textId="77777777" w:rsidTr="0067606D">
        <w:tc>
          <w:tcPr>
            <w:tcW w:w="1701" w:type="dxa"/>
            <w:tcBorders>
              <w:top w:val="single" w:sz="6" w:space="0" w:color="auto"/>
              <w:bottom w:val="single" w:sz="6" w:space="0" w:color="auto"/>
            </w:tcBorders>
            <w:tcMar>
              <w:left w:w="0" w:type="dxa"/>
              <w:right w:w="0" w:type="dxa"/>
            </w:tcMar>
            <w:vAlign w:val="bottom"/>
          </w:tcPr>
          <w:p w14:paraId="46189963" w14:textId="77777777" w:rsidR="0067606D" w:rsidRDefault="0067606D" w:rsidP="0067606D">
            <w:pPr>
              <w:pStyle w:val="TabellRader"/>
              <w:jc w:val="left"/>
            </w:pPr>
            <w:r>
              <w:rPr>
                <w:rFonts w:cs="Calibri"/>
                <w:color w:val="000000"/>
                <w:szCs w:val="16"/>
              </w:rPr>
              <w:t>Statsobligationsränta 10 år</w:t>
            </w:r>
          </w:p>
        </w:tc>
        <w:tc>
          <w:tcPr>
            <w:tcW w:w="447" w:type="dxa"/>
            <w:tcBorders>
              <w:top w:val="single" w:sz="6" w:space="0" w:color="auto"/>
              <w:bottom w:val="single" w:sz="6" w:space="0" w:color="auto"/>
            </w:tcBorders>
            <w:vAlign w:val="bottom"/>
          </w:tcPr>
          <w:p w14:paraId="38C15570" w14:textId="77777777" w:rsidR="0067606D" w:rsidRDefault="0067606D" w:rsidP="0067606D">
            <w:pPr>
              <w:pStyle w:val="TabellRader"/>
              <w:keepNext/>
              <w:keepLines/>
            </w:pPr>
            <w:r>
              <w:t>0,7</w:t>
            </w:r>
          </w:p>
        </w:tc>
        <w:tc>
          <w:tcPr>
            <w:tcW w:w="447" w:type="dxa"/>
            <w:tcBorders>
              <w:top w:val="single" w:sz="6" w:space="0" w:color="auto"/>
              <w:bottom w:val="single" w:sz="6" w:space="0" w:color="auto"/>
            </w:tcBorders>
            <w:vAlign w:val="bottom"/>
          </w:tcPr>
          <w:p w14:paraId="6BF787CC" w14:textId="5733DB3F" w:rsidR="0067606D" w:rsidRDefault="0067606D" w:rsidP="0067606D">
            <w:pPr>
              <w:pStyle w:val="TabellRader"/>
              <w:keepNext/>
              <w:keepLines/>
            </w:pPr>
            <w:r>
              <w:t>0,7</w:t>
            </w:r>
          </w:p>
        </w:tc>
        <w:tc>
          <w:tcPr>
            <w:tcW w:w="447" w:type="dxa"/>
            <w:tcBorders>
              <w:top w:val="single" w:sz="6" w:space="0" w:color="auto"/>
              <w:bottom w:val="single" w:sz="6" w:space="0" w:color="auto"/>
            </w:tcBorders>
            <w:vAlign w:val="bottom"/>
          </w:tcPr>
          <w:p w14:paraId="12217C59" w14:textId="77777777" w:rsidR="0067606D" w:rsidRDefault="0067606D" w:rsidP="0067606D">
            <w:pPr>
              <w:pStyle w:val="TabellRader"/>
              <w:keepNext/>
              <w:keepLines/>
            </w:pPr>
            <w:r>
              <w:t>0,2</w:t>
            </w:r>
            <w:r w:rsidRPr="006563A6">
              <w:rPr>
                <w:vertAlign w:val="superscript"/>
              </w:rPr>
              <w:t>1</w:t>
            </w:r>
          </w:p>
        </w:tc>
        <w:tc>
          <w:tcPr>
            <w:tcW w:w="447" w:type="dxa"/>
            <w:tcBorders>
              <w:top w:val="single" w:sz="6" w:space="0" w:color="auto"/>
              <w:bottom w:val="single" w:sz="6" w:space="0" w:color="auto"/>
            </w:tcBorders>
            <w:vAlign w:val="bottom"/>
          </w:tcPr>
          <w:p w14:paraId="29AC10B7" w14:textId="77777777" w:rsidR="0067606D" w:rsidRDefault="0067606D" w:rsidP="0067606D">
            <w:pPr>
              <w:pStyle w:val="TabellRader"/>
              <w:keepNext/>
              <w:keepLines/>
            </w:pPr>
          </w:p>
        </w:tc>
        <w:tc>
          <w:tcPr>
            <w:tcW w:w="447" w:type="dxa"/>
            <w:tcBorders>
              <w:top w:val="single" w:sz="6" w:space="0" w:color="auto"/>
              <w:bottom w:val="single" w:sz="6" w:space="0" w:color="auto"/>
            </w:tcBorders>
            <w:vAlign w:val="bottom"/>
          </w:tcPr>
          <w:p w14:paraId="490A00AA" w14:textId="77777777" w:rsidR="0067606D" w:rsidRDefault="0067606D" w:rsidP="0067606D">
            <w:pPr>
              <w:pStyle w:val="TabellRader"/>
              <w:keepNext/>
              <w:keepLines/>
            </w:pPr>
          </w:p>
        </w:tc>
        <w:tc>
          <w:tcPr>
            <w:tcW w:w="447" w:type="dxa"/>
            <w:tcBorders>
              <w:top w:val="single" w:sz="6" w:space="0" w:color="auto"/>
              <w:bottom w:val="single" w:sz="6" w:space="0" w:color="auto"/>
            </w:tcBorders>
            <w:vAlign w:val="bottom"/>
          </w:tcPr>
          <w:p w14:paraId="1FC85ED7" w14:textId="77777777" w:rsidR="0067606D" w:rsidRDefault="0067606D" w:rsidP="0067606D">
            <w:pPr>
              <w:pStyle w:val="TabellRader"/>
              <w:keepNext/>
              <w:keepLines/>
            </w:pPr>
          </w:p>
        </w:tc>
      </w:tr>
      <w:tr w:rsidR="0067606D" w:rsidRPr="009044A4" w14:paraId="094FBC25" w14:textId="77777777" w:rsidTr="0067606D">
        <w:trPr>
          <w:cnfStyle w:val="010000000000" w:firstRow="0" w:lastRow="1" w:firstColumn="0" w:lastColumn="0" w:oddVBand="0" w:evenVBand="0" w:oddHBand="0" w:evenHBand="0" w:firstRowFirstColumn="0" w:firstRowLastColumn="0" w:lastRowFirstColumn="0" w:lastRowLastColumn="0"/>
        </w:trPr>
        <w:tc>
          <w:tcPr>
            <w:tcW w:w="1701" w:type="dxa"/>
            <w:tcBorders>
              <w:top w:val="single" w:sz="6" w:space="0" w:color="auto"/>
            </w:tcBorders>
            <w:tcMar>
              <w:left w:w="0" w:type="dxa"/>
              <w:right w:w="0" w:type="dxa"/>
            </w:tcMar>
            <w:vAlign w:val="bottom"/>
          </w:tcPr>
          <w:p w14:paraId="293F309B" w14:textId="77777777" w:rsidR="0067606D" w:rsidRPr="00957D8A" w:rsidRDefault="0067606D" w:rsidP="0067606D">
            <w:pPr>
              <w:pStyle w:val="TabellRader"/>
              <w:jc w:val="left"/>
              <w:rPr>
                <w:b w:val="0"/>
              </w:rPr>
            </w:pPr>
            <w:r w:rsidRPr="00957D8A">
              <w:rPr>
                <w:b w:val="0"/>
              </w:rPr>
              <w:t>Räntedifferens mot Tysk</w:t>
            </w:r>
            <w:r w:rsidRPr="00957D8A">
              <w:rPr>
                <w:b w:val="0"/>
              </w:rPr>
              <w:softHyphen/>
              <w:t>land, tioårig statsobligation</w:t>
            </w:r>
          </w:p>
        </w:tc>
        <w:tc>
          <w:tcPr>
            <w:tcW w:w="447" w:type="dxa"/>
            <w:tcBorders>
              <w:top w:val="single" w:sz="6" w:space="0" w:color="auto"/>
            </w:tcBorders>
            <w:vAlign w:val="bottom"/>
          </w:tcPr>
          <w:p w14:paraId="78386400" w14:textId="77777777" w:rsidR="0067606D" w:rsidRPr="006563A6" w:rsidRDefault="0067606D" w:rsidP="0067606D">
            <w:pPr>
              <w:pStyle w:val="TabellSlutsumma"/>
              <w:keepNext/>
              <w:keepLines/>
            </w:pPr>
            <w:r w:rsidRPr="006563A6">
              <w:t>0,</w:t>
            </w:r>
            <w:r>
              <w:t>3</w:t>
            </w:r>
          </w:p>
        </w:tc>
        <w:tc>
          <w:tcPr>
            <w:tcW w:w="447" w:type="dxa"/>
            <w:tcBorders>
              <w:top w:val="single" w:sz="6" w:space="0" w:color="auto"/>
            </w:tcBorders>
            <w:vAlign w:val="bottom"/>
          </w:tcPr>
          <w:p w14:paraId="26614EF6" w14:textId="77777777" w:rsidR="0067606D" w:rsidRPr="009044A4" w:rsidRDefault="0067606D" w:rsidP="0067606D">
            <w:pPr>
              <w:pStyle w:val="TabellSlutsumma"/>
              <w:keepNext/>
              <w:keepLines/>
            </w:pPr>
            <w:r>
              <w:t>0,2</w:t>
            </w:r>
          </w:p>
        </w:tc>
        <w:tc>
          <w:tcPr>
            <w:tcW w:w="447" w:type="dxa"/>
            <w:tcBorders>
              <w:top w:val="single" w:sz="6" w:space="0" w:color="auto"/>
            </w:tcBorders>
            <w:vAlign w:val="bottom"/>
          </w:tcPr>
          <w:p w14:paraId="7E1EE9B0" w14:textId="77777777" w:rsidR="0067606D" w:rsidRPr="006563A6" w:rsidRDefault="0067606D" w:rsidP="0067606D">
            <w:pPr>
              <w:pStyle w:val="TabellSlutsumma"/>
              <w:keepNext/>
              <w:keepLines/>
            </w:pPr>
            <w:r w:rsidRPr="006563A6">
              <w:t>0,</w:t>
            </w:r>
            <w:r>
              <w:t>3</w:t>
            </w:r>
            <w:r w:rsidRPr="006563A6">
              <w:rPr>
                <w:vertAlign w:val="superscript"/>
              </w:rPr>
              <w:t>1</w:t>
            </w:r>
          </w:p>
        </w:tc>
        <w:tc>
          <w:tcPr>
            <w:tcW w:w="447" w:type="dxa"/>
            <w:tcBorders>
              <w:top w:val="single" w:sz="6" w:space="0" w:color="auto"/>
            </w:tcBorders>
            <w:vAlign w:val="bottom"/>
          </w:tcPr>
          <w:p w14:paraId="02F7F93B" w14:textId="77777777" w:rsidR="0067606D" w:rsidRPr="009044A4" w:rsidRDefault="0067606D" w:rsidP="0067606D">
            <w:pPr>
              <w:pStyle w:val="TabellSlutsumma"/>
              <w:keepNext/>
              <w:keepLines/>
            </w:pPr>
          </w:p>
        </w:tc>
        <w:tc>
          <w:tcPr>
            <w:tcW w:w="447" w:type="dxa"/>
            <w:tcBorders>
              <w:top w:val="single" w:sz="6" w:space="0" w:color="auto"/>
            </w:tcBorders>
            <w:vAlign w:val="bottom"/>
          </w:tcPr>
          <w:p w14:paraId="7E20FC4F" w14:textId="77777777" w:rsidR="0067606D" w:rsidRPr="009044A4" w:rsidRDefault="0067606D" w:rsidP="0067606D">
            <w:pPr>
              <w:pStyle w:val="TabellSlutsumma"/>
              <w:keepNext/>
              <w:keepLines/>
              <w:rPr>
                <w:b/>
              </w:rPr>
            </w:pPr>
          </w:p>
        </w:tc>
        <w:tc>
          <w:tcPr>
            <w:tcW w:w="447" w:type="dxa"/>
            <w:tcBorders>
              <w:top w:val="single" w:sz="6" w:space="0" w:color="auto"/>
            </w:tcBorders>
            <w:vAlign w:val="bottom"/>
          </w:tcPr>
          <w:p w14:paraId="527C6587" w14:textId="77777777" w:rsidR="0067606D" w:rsidRPr="009044A4" w:rsidRDefault="0067606D" w:rsidP="0067606D">
            <w:pPr>
              <w:pStyle w:val="TabellSlutsumma"/>
              <w:keepNext/>
              <w:keepLines/>
              <w:rPr>
                <w:b/>
              </w:rPr>
            </w:pPr>
          </w:p>
        </w:tc>
      </w:tr>
    </w:tbl>
    <w:p w14:paraId="720CD4D4" w14:textId="77777777" w:rsidR="0067606D" w:rsidRDefault="0067606D" w:rsidP="0067606D">
      <w:pPr>
        <w:pStyle w:val="TabellFotnot"/>
      </w:pPr>
      <w:r w:rsidRPr="006B5D45">
        <w:rPr>
          <w:vertAlign w:val="superscript"/>
        </w:rPr>
        <w:t>1</w:t>
      </w:r>
      <w:r>
        <w:t xml:space="preserve"> Avser genomsnitt för perioden januari–augusti.</w:t>
      </w:r>
    </w:p>
    <w:p w14:paraId="714DB6A2" w14:textId="77777777" w:rsidR="0067606D" w:rsidRDefault="0067606D" w:rsidP="0067606D">
      <w:pPr>
        <w:pStyle w:val="TabellFotnot"/>
      </w:pPr>
      <w:r>
        <w:t>Källor: Statistiska centralbyrån, Macrobond och egna beräkningar.</w:t>
      </w:r>
    </w:p>
    <w:p w14:paraId="4D645B2A" w14:textId="77777777" w:rsidR="0067606D" w:rsidRDefault="0067606D" w:rsidP="0067606D">
      <w:pPr>
        <w:pStyle w:val="Brdtext"/>
      </w:pPr>
    </w:p>
    <w:p w14:paraId="1E0A2CE8" w14:textId="75450852" w:rsidR="0067606D" w:rsidRDefault="0067606D" w:rsidP="0067606D">
      <w:pPr>
        <w:pStyle w:val="Brdtext"/>
      </w:pPr>
      <w:r>
        <w:t>Regeringen gör även, i likhet med ett antal andra granskare av svensk ekonomi, bedömningar av finanspolitikens långsiktiga hållbarhet med hjälp av ekonomiska modeller. Syftet med dessa bedömningar är att tidigt fånga upp tecken på om finanspolitiken behöver läggas om, så att åtgärder för att säkerställa hållbarheten och upprätthålla förtroendet för finanspolitiken kan vidtas i god tid.</w:t>
      </w:r>
    </w:p>
    <w:p w14:paraId="0769812C" w14:textId="63104964" w:rsidR="0067606D" w:rsidRDefault="0067606D" w:rsidP="0067606D">
      <w:pPr>
        <w:pStyle w:val="Brdtextmedindrag"/>
      </w:pPr>
      <w:bookmarkStart w:id="141" w:name="_Hlk17226903"/>
      <w:r>
        <w:t>Finanspolitikens långsiktiga hållbarhet mäts ofta med hjälp av de s.k. S1- och S2-indikatorerna. S1 visar hur mycket det offentliga sparandet behöver förstärkas eller försvagas för att den konsoliderade offentliga bruttoskulden ska motsvara en viss andel av BNP vid en given tidpunkt. I denna proposition redovisas hur stora permanenta åtgärder som sammantaget krävs 2020–2024 för att denna skuld ska motsvara 60 procent av BNP 2033. Även kommissionen beräknar S1 på detta sätt i sin bedömning av finanspolitikens hållbarhet i Sverige. Regeringens och kommissionens indikatorvärden är därmed jämförbara. S2 visar på samma sätt hur mycket det offentliga sparandet behöver förändras 2020 för att den offentliga finansiella nettoställningen ska vara stabil som andel av BNP över en mycket lång tidshorisont. Ett negativt värde på dessa indikatorer innebär att en permanent budget</w:t>
      </w:r>
      <w:r>
        <w:softHyphen/>
        <w:t>försvagning är möjlig utan att finanspolitiken blir ohållbar, medan ett positivt indikatorvärde pekar på att en permanent budgetförstärkning är nödvändig. Indikatorvärdet anger den förändring av det primära sparandet som krävs, uttryckt som procent av BNP, för att finanspolitiken ska bli exakt hållbar, definierat på dessa sätt.</w:t>
      </w:r>
    </w:p>
    <w:p w14:paraId="2296C63B" w14:textId="6A22DFF5" w:rsidR="0067606D" w:rsidRDefault="0067606D" w:rsidP="0067606D">
      <w:pPr>
        <w:pStyle w:val="Brdtextmedindrag"/>
      </w:pPr>
      <w:r>
        <w:t xml:space="preserve">En mer utförlig analys av finanspolitikens långsiktiga hållbarhet presenteras i de </w:t>
      </w:r>
      <w:r>
        <w:t>ekonomiska vårpropositionerna. De hållbarhets</w:t>
      </w:r>
      <w:r>
        <w:softHyphen/>
        <w:t xml:space="preserve">beräkningar som har gjorts i samband med denna proposition visar att finanspolitiken är långsiktigt hållbar </w:t>
      </w:r>
      <w:bookmarkEnd w:id="141"/>
      <w:r>
        <w:t xml:space="preserve">(se </w:t>
      </w:r>
      <w:r>
        <w:fldChar w:fldCharType="begin"/>
      </w:r>
      <w:r>
        <w:instrText xml:space="preserve"> REF  _Ref522629839 \* Lower \h </w:instrText>
      </w:r>
      <w:r>
        <w:fldChar w:fldCharType="separate"/>
      </w:r>
      <w:r w:rsidR="00757DA4">
        <w:t xml:space="preserve">tabell </w:t>
      </w:r>
      <w:r w:rsidR="00757DA4" w:rsidRPr="00757DA4">
        <w:rPr>
          <w:bCs/>
          <w:noProof/>
        </w:rPr>
        <w:t>5</w:t>
      </w:r>
      <w:r w:rsidR="00757DA4">
        <w:t>.</w:t>
      </w:r>
      <w:r w:rsidR="00757DA4">
        <w:rPr>
          <w:noProof/>
        </w:rPr>
        <w:t>7</w:t>
      </w:r>
      <w:r>
        <w:fldChar w:fldCharType="end"/>
      </w:r>
      <w:r>
        <w:t>). De båda S-indikatorerna har negativa värden, vilket innebär att det offentliga sparandet kan försvagas utan att finans</w:t>
      </w:r>
      <w:r>
        <w:softHyphen/>
        <w:t>politiken blir ohållbar. S1 är lite större i absoluta termer än motsvarande värde i 2019 års ekonomiska vårproposition, dvs. indikatorn visar en något starkare ställning. Det beror dock på en metodförändring i beräkningen av S1. I vår</w:t>
      </w:r>
      <w:r>
        <w:softHyphen/>
        <w:t>propositionen beräknades S1 som den största engångsvisa budgetförsvagning som kan genom</w:t>
      </w:r>
      <w:r>
        <w:softHyphen/>
        <w:t>föras 2020 utan att bruttoskulden överstiger 60 procent av BNP 2033. I denna proposition beräknas S1, i enlighet med kommissionens beräkningsmetod, som den största samlade budgetförsvagning som kan genomföras 2020–2024 utan att bruttoskulden överstiger 60 procent av BNP 2033. Om budget</w:t>
      </w:r>
      <w:r>
        <w:softHyphen/>
        <w:t xml:space="preserve">försvagningen genomförs gradvis under en femårsperiod blir den något större i absoluta termer än om det sker omedelbart. Om S1 beräknas på samma sätt som i vårpropositionen så minskar den marginellt i absolut värde till </w:t>
      </w:r>
      <w:r>
        <w:noBreakHyphen/>
        <w:t>3,0.</w:t>
      </w:r>
    </w:p>
    <w:p w14:paraId="758D33FF" w14:textId="63CC07AB" w:rsidR="0067606D" w:rsidRDefault="0067606D" w:rsidP="0067606D">
      <w:pPr>
        <w:pStyle w:val="Brdtextmedindrag"/>
      </w:pPr>
      <w:r>
        <w:t>Även S2 indikerar en något svagare ställning än i 2019 års ekonomiska vårproposition. Det beror till största delen på att det primära finansiella sparandet de första åren av framskrivningen nu bedöms bli något svagare än i vårpropositionen.</w:t>
      </w:r>
    </w:p>
    <w:p w14:paraId="789DB801" w14:textId="77777777" w:rsidR="0067606D" w:rsidRDefault="0067606D" w:rsidP="0067606D">
      <w:pPr>
        <w:pStyle w:val="Brdtext"/>
      </w:pPr>
    </w:p>
    <w:p w14:paraId="55A8EE9B" w14:textId="271D5427" w:rsidR="0067606D" w:rsidRDefault="0067606D" w:rsidP="0067606D">
      <w:pPr>
        <w:pStyle w:val="TabellRubrik"/>
      </w:pPr>
      <w:bookmarkStart w:id="142" w:name="_Ref522629839"/>
      <w:bookmarkStart w:id="143" w:name="_Toc19298980"/>
      <w:r>
        <w:t xml:space="preserve">Tabell </w:t>
      </w:r>
      <w:fldSimple w:instr=" STYLEREF &quot;Rubrik 1&quot;\n \* MERGEFORMAT ">
        <w:r w:rsidR="00757DA4" w:rsidRPr="00757DA4">
          <w:rPr>
            <w:bCs/>
            <w:noProof/>
          </w:rPr>
          <w:t>5</w:t>
        </w:r>
      </w:fldSimple>
      <w:r>
        <w:t>.</w:t>
      </w:r>
      <w:fldSimple w:instr=" SEQ Tabell \* Arabic \s 1  \* MERGEFORMAT ">
        <w:r w:rsidR="00757DA4">
          <w:rPr>
            <w:noProof/>
          </w:rPr>
          <w:t>7</w:t>
        </w:r>
      </w:fldSimple>
      <w:bookmarkEnd w:id="142"/>
      <w:r>
        <w:rPr>
          <w:noProof/>
        </w:rPr>
        <w:tab/>
      </w:r>
      <w:r>
        <w:t>Indikatorer på finanspolitikens långsiktiga hållbarhet</w:t>
      </w:r>
      <w:bookmarkEnd w:id="143"/>
    </w:p>
    <w:p w14:paraId="4CD68E0B" w14:textId="77777777" w:rsidR="0067606D" w:rsidRDefault="0067606D" w:rsidP="0067606D">
      <w:pPr>
        <w:pStyle w:val="TabellUnderrubrik"/>
      </w:pPr>
      <w:r>
        <w:t>Procent av BNP</w:t>
      </w:r>
    </w:p>
    <w:tbl>
      <w:tblPr>
        <w:tblStyle w:val="RKEgentabell"/>
        <w:tblW w:w="4383" w:type="dxa"/>
        <w:tblInd w:w="0" w:type="dxa"/>
        <w:tblLayout w:type="fixed"/>
        <w:tblLook w:val="0460" w:firstRow="1" w:lastRow="1" w:firstColumn="0" w:lastColumn="0" w:noHBand="0" w:noVBand="1"/>
      </w:tblPr>
      <w:tblGrid>
        <w:gridCol w:w="2835"/>
        <w:gridCol w:w="774"/>
        <w:gridCol w:w="774"/>
      </w:tblGrid>
      <w:tr w:rsidR="0067606D" w14:paraId="6D7C20E8" w14:textId="77777777" w:rsidTr="0067606D">
        <w:trPr>
          <w:cnfStyle w:val="100000000000" w:firstRow="1" w:lastRow="0" w:firstColumn="0" w:lastColumn="0" w:oddVBand="0" w:evenVBand="0" w:oddHBand="0" w:evenHBand="0" w:firstRowFirstColumn="0" w:firstRowLastColumn="0" w:lastRowFirstColumn="0" w:lastRowLastColumn="0"/>
        </w:trPr>
        <w:tc>
          <w:tcPr>
            <w:tcW w:w="2835" w:type="dxa"/>
            <w:tcMar>
              <w:left w:w="0" w:type="dxa"/>
              <w:right w:w="0" w:type="dxa"/>
            </w:tcMar>
          </w:tcPr>
          <w:p w14:paraId="5E141EC0" w14:textId="77777777" w:rsidR="0067606D" w:rsidRDefault="0067606D" w:rsidP="0067606D">
            <w:pPr>
              <w:pStyle w:val="TabellHuvud"/>
              <w:keepNext/>
              <w:keepLines/>
              <w:jc w:val="left"/>
            </w:pPr>
          </w:p>
        </w:tc>
        <w:tc>
          <w:tcPr>
            <w:tcW w:w="774" w:type="dxa"/>
          </w:tcPr>
          <w:p w14:paraId="44EC9506" w14:textId="2AA39BE8" w:rsidR="0067606D" w:rsidRDefault="0067606D" w:rsidP="0067606D">
            <w:pPr>
              <w:pStyle w:val="TabellHuvud"/>
              <w:keepNext/>
              <w:keepLines/>
            </w:pPr>
            <w:r>
              <w:t>S1</w:t>
            </w:r>
          </w:p>
        </w:tc>
        <w:tc>
          <w:tcPr>
            <w:tcW w:w="774" w:type="dxa"/>
          </w:tcPr>
          <w:p w14:paraId="431DE8E3" w14:textId="77777777" w:rsidR="0067606D" w:rsidRDefault="0067606D" w:rsidP="0067606D">
            <w:pPr>
              <w:pStyle w:val="TabellHuvud"/>
              <w:keepNext/>
              <w:keepLines/>
            </w:pPr>
            <w:r>
              <w:t>S2</w:t>
            </w:r>
          </w:p>
        </w:tc>
      </w:tr>
      <w:tr w:rsidR="0067606D" w14:paraId="36293798" w14:textId="77777777" w:rsidTr="0067606D">
        <w:tc>
          <w:tcPr>
            <w:tcW w:w="2835" w:type="dxa"/>
            <w:tcBorders>
              <w:bottom w:val="single" w:sz="6" w:space="0" w:color="auto"/>
            </w:tcBorders>
            <w:tcMar>
              <w:left w:w="0" w:type="dxa"/>
              <w:right w:w="0" w:type="dxa"/>
            </w:tcMar>
            <w:vAlign w:val="bottom"/>
          </w:tcPr>
          <w:p w14:paraId="4E075952" w14:textId="77777777" w:rsidR="0067606D" w:rsidRDefault="0067606D" w:rsidP="0067606D">
            <w:pPr>
              <w:pStyle w:val="TabellRader"/>
              <w:keepNext/>
              <w:keepLines/>
              <w:jc w:val="left"/>
            </w:pPr>
            <w:r>
              <w:t>2019 års ekonomiska vårproposition</w:t>
            </w:r>
          </w:p>
        </w:tc>
        <w:tc>
          <w:tcPr>
            <w:tcW w:w="774" w:type="dxa"/>
            <w:tcBorders>
              <w:bottom w:val="single" w:sz="6" w:space="0" w:color="auto"/>
            </w:tcBorders>
            <w:vAlign w:val="bottom"/>
          </w:tcPr>
          <w:p w14:paraId="0AFA6E24" w14:textId="77777777" w:rsidR="0067606D" w:rsidRDefault="0067606D" w:rsidP="0067606D">
            <w:pPr>
              <w:pStyle w:val="TabellRader"/>
              <w:keepNext/>
              <w:keepLines/>
            </w:pPr>
            <w:r>
              <w:t>-3,1</w:t>
            </w:r>
          </w:p>
        </w:tc>
        <w:tc>
          <w:tcPr>
            <w:tcW w:w="774" w:type="dxa"/>
            <w:tcBorders>
              <w:bottom w:val="single" w:sz="6" w:space="0" w:color="auto"/>
            </w:tcBorders>
            <w:vAlign w:val="bottom"/>
          </w:tcPr>
          <w:p w14:paraId="44601C44" w14:textId="77777777" w:rsidR="0067606D" w:rsidRDefault="0067606D" w:rsidP="0067606D">
            <w:pPr>
              <w:pStyle w:val="TabellRader"/>
              <w:keepNext/>
              <w:keepLines/>
            </w:pPr>
            <w:r>
              <w:t>-1,5</w:t>
            </w:r>
          </w:p>
        </w:tc>
      </w:tr>
      <w:tr w:rsidR="0067606D" w:rsidRPr="00D3585A" w14:paraId="68978A58" w14:textId="77777777" w:rsidTr="0067606D">
        <w:trPr>
          <w:cnfStyle w:val="010000000000" w:firstRow="0" w:lastRow="1" w:firstColumn="0" w:lastColumn="0" w:oddVBand="0" w:evenVBand="0" w:oddHBand="0" w:evenHBand="0" w:firstRowFirstColumn="0" w:firstRowLastColumn="0" w:lastRowFirstColumn="0" w:lastRowLastColumn="0"/>
        </w:trPr>
        <w:tc>
          <w:tcPr>
            <w:tcW w:w="2835" w:type="dxa"/>
            <w:tcBorders>
              <w:top w:val="single" w:sz="6" w:space="0" w:color="auto"/>
            </w:tcBorders>
            <w:tcMar>
              <w:left w:w="0" w:type="dxa"/>
              <w:right w:w="0" w:type="dxa"/>
            </w:tcMar>
            <w:vAlign w:val="bottom"/>
          </w:tcPr>
          <w:p w14:paraId="6646825B" w14:textId="77777777" w:rsidR="0067606D" w:rsidRPr="00D3585A" w:rsidRDefault="0067606D" w:rsidP="0067606D">
            <w:pPr>
              <w:pStyle w:val="TabellSlutsumma"/>
              <w:keepNext/>
              <w:keepLines/>
              <w:jc w:val="left"/>
            </w:pPr>
            <w:r w:rsidRPr="00D3585A">
              <w:t>Budgetpropositionen för 20</w:t>
            </w:r>
            <w:r>
              <w:t>20</w:t>
            </w:r>
          </w:p>
        </w:tc>
        <w:tc>
          <w:tcPr>
            <w:tcW w:w="774" w:type="dxa"/>
            <w:tcBorders>
              <w:top w:val="single" w:sz="6" w:space="0" w:color="auto"/>
            </w:tcBorders>
            <w:vAlign w:val="bottom"/>
          </w:tcPr>
          <w:p w14:paraId="3A03C97B" w14:textId="271F07CB" w:rsidR="0067606D" w:rsidRPr="00D3585A" w:rsidRDefault="0067606D" w:rsidP="0067606D">
            <w:pPr>
              <w:pStyle w:val="TabellSlutsumma"/>
              <w:keepNext/>
              <w:keepLines/>
            </w:pPr>
            <w:r>
              <w:t>-3,5</w:t>
            </w:r>
          </w:p>
        </w:tc>
        <w:tc>
          <w:tcPr>
            <w:tcW w:w="774" w:type="dxa"/>
            <w:tcBorders>
              <w:top w:val="single" w:sz="6" w:space="0" w:color="auto"/>
            </w:tcBorders>
            <w:vAlign w:val="bottom"/>
          </w:tcPr>
          <w:p w14:paraId="3E554727" w14:textId="4B324C46" w:rsidR="0067606D" w:rsidRPr="00D3585A" w:rsidRDefault="0067606D" w:rsidP="0067606D">
            <w:pPr>
              <w:pStyle w:val="TabellSlutsumma"/>
              <w:keepNext/>
              <w:keepLines/>
            </w:pPr>
            <w:r>
              <w:t>-1,3</w:t>
            </w:r>
          </w:p>
        </w:tc>
      </w:tr>
    </w:tbl>
    <w:p w14:paraId="566EEF3E" w14:textId="3DF1958A" w:rsidR="0067606D" w:rsidRDefault="0067606D" w:rsidP="0067606D">
      <w:pPr>
        <w:pStyle w:val="TabellFotnot"/>
      </w:pPr>
      <w:r>
        <w:t>Källa: Egna beräkningar.</w:t>
      </w:r>
    </w:p>
    <w:p w14:paraId="78DD03A6" w14:textId="77777777" w:rsidR="0067606D" w:rsidRDefault="0067606D" w:rsidP="0067606D">
      <w:pPr>
        <w:pStyle w:val="Brdtext"/>
      </w:pPr>
    </w:p>
    <w:p w14:paraId="27BB9C3B" w14:textId="49AF8B85" w:rsidR="0067606D" w:rsidRDefault="0067606D" w:rsidP="0067606D">
      <w:pPr>
        <w:pStyle w:val="Brdtext"/>
      </w:pPr>
      <w:r>
        <w:t>De båda S-indikatorerna ger en teoretisk bild av finanspolitikens långsiktiga konsekvenser. Samtidigt är måtten känsliga för olika beräknings</w:t>
      </w:r>
      <w:r>
        <w:softHyphen/>
        <w:t>antaganden. Osäkerheten i en framskrivning av demografiska och offentligfinansiella variabler som sträcker sig långt in i framtiden är mycket stor. Indikatorerna kan därför inte användas för att bedöma storleken på budgetutrymmet i närtid, utan ska snarare ses som indikatorer på finanspolitikens konsekvenser över en längre tidshorisont.</w:t>
      </w:r>
    </w:p>
    <w:p w14:paraId="3D1719F9" w14:textId="046739D8" w:rsidR="0067606D" w:rsidRPr="00BC4B19" w:rsidRDefault="0067606D" w:rsidP="0067606D">
      <w:pPr>
        <w:pStyle w:val="Brdtextmedindrag"/>
        <w:sectPr w:rsidR="0067606D" w:rsidRPr="00BC4B19" w:rsidSect="00724AC2">
          <w:headerReference w:type="even" r:id="rId210"/>
          <w:headerReference w:type="default" r:id="rId211"/>
          <w:footerReference w:type="even" r:id="rId212"/>
          <w:footerReference w:type="default" r:id="rId213"/>
          <w:footerReference w:type="first" r:id="rId214"/>
          <w:type w:val="continuous"/>
          <w:pgSz w:w="11906" w:h="16838" w:code="9"/>
          <w:pgMar w:top="1304" w:right="1871" w:bottom="1531" w:left="1021" w:header="567" w:footer="1077" w:gutter="0"/>
          <w:cols w:num="2" w:space="340"/>
          <w:docGrid w:linePitch="360"/>
        </w:sectPr>
      </w:pPr>
      <w:r>
        <w:t xml:space="preserve">Indikatorvärdena måste därför tolkas med försiktighet. Ett högt positivt indikatorvärde innebär dock att sannolikheten är högre för att finanspolitiken är ohållbar och måste läggas om </w:t>
      </w:r>
      <w:r>
        <w:lastRenderedPageBreak/>
        <w:t>än om värdet är noll eller negativt. Ett högt negativt värde indikerar på samma sätt att det finns en säkerhetsmarginal till en skuldnivå som skulle kunna påverka statens kreditvärdighet på ett negativt sätt. Den demografiska utvecklingen bidrar till att öka de offentliga utgifterna under åren fram till 2033</w:t>
      </w:r>
      <w:r w:rsidDel="003B3FA8">
        <w:t xml:space="preserve"> </w:t>
      </w:r>
      <w:r>
        <w:t>men det höga negativa S1-värdet visar att det finns en betydande marginal till stabilitets- och tillväxtpaktens krav på att skulden inte får överstiga 60 procent av BNP även om utvecklingen skulle bli mindre gynnsam än vad som antagits i beräkningarna.</w:t>
      </w:r>
    </w:p>
    <w:p w14:paraId="26A5E5D2" w14:textId="77777777" w:rsidR="0067606D" w:rsidRDefault="0067606D" w:rsidP="0067606D">
      <w:pPr>
        <w:pStyle w:val="Brdtext"/>
        <w:spacing w:line="240" w:lineRule="auto"/>
        <w:jc w:val="center"/>
        <w:rPr>
          <w:sz w:val="84"/>
          <w:szCs w:val="84"/>
        </w:rPr>
      </w:pPr>
    </w:p>
    <w:p w14:paraId="4ACFCC47" w14:textId="5E6C6E0C" w:rsidR="0067606D" w:rsidRDefault="00757DA4" w:rsidP="0067606D">
      <w:pPr>
        <w:pStyle w:val="Brdtext"/>
        <w:spacing w:line="240" w:lineRule="auto"/>
        <w:jc w:val="center"/>
        <w:rPr>
          <w:sz w:val="84"/>
          <w:szCs w:val="84"/>
        </w:rPr>
      </w:pPr>
      <w:sdt>
        <w:sdtPr>
          <w:rPr>
            <w:sz w:val="84"/>
            <w:szCs w:val="84"/>
          </w:rPr>
          <w:alias w:val="Avsnittsnummer"/>
          <w:tag w:val="Avsnittsnummer"/>
          <w:id w:val="-469061972"/>
          <w:lock w:val="sdtContentLocked"/>
          <w:dataBinding w:prefixMappings="xmlns:ns0='http://rkdhs/mallar/budget/BP Del 1/BP Del 1.xsd'" w:xpath="/ns0:dokumentvärden[1]/ns0:avsnitt[1]/ns0:avsnitt[7]/@avsnittsnummer" w:storeItemID="{05362479-D7DD-42A6-9715-445895EE037E}"/>
          <w:text w:multiLine="1"/>
        </w:sdtPr>
        <w:sdtEndPr/>
        <w:sdtContent>
          <w:r w:rsidR="00A60C40">
            <w:rPr>
              <w:sz w:val="84"/>
              <w:szCs w:val="84"/>
            </w:rPr>
            <w:t>6</w:t>
          </w:r>
        </w:sdtContent>
      </w:sdt>
      <w:r w:rsidR="0067606D">
        <w:rPr>
          <w:noProof/>
          <w:lang w:eastAsia="sv-SE"/>
        </w:rPr>
        <w:drawing>
          <wp:anchor distT="0" distB="0" distL="114300" distR="114300" simplePos="0" relativeHeight="251655168" behindDoc="0" locked="0" layoutInCell="0" allowOverlap="1" wp14:anchorId="5C13B9B6" wp14:editId="7BC85720">
            <wp:simplePos x="0" y="0"/>
            <wp:positionH relativeFrom="page">
              <wp:posOffset>6448425</wp:posOffset>
            </wp:positionH>
            <wp:positionV relativeFrom="page">
              <wp:posOffset>0</wp:posOffset>
            </wp:positionV>
            <wp:extent cx="903600" cy="10746000"/>
            <wp:effectExtent l="0" t="0" r="0" b="0"/>
            <wp:wrapNone/>
            <wp:docPr id="22" name="Bildobjekt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7">
                      <a:extLst>
                        <a:ext uri="{BEBA8EAE-BF5A-486C-A8C5-ECC9F3942E4B}">
                          <a14:imgProps xmlns:a14="http://schemas.microsoft.com/office/drawing/2010/main">
                            <a14:imgLayer>
                              <a14:imgEffect>
                                <a14:sharpenSoften amount="25000"/>
                              </a14:imgEffect>
                            </a14:imgLayer>
                          </a14:imgProps>
                        </a:ext>
                        <a:ext uri="{28A0092B-C50C-407E-A947-70E740481C1C}">
                          <a14:useLocalDpi xmlns:a14="http://schemas.microsoft.com/office/drawing/2010/main" val="0"/>
                        </a:ext>
                      </a:extLst>
                    </a:blip>
                    <a:srcRect/>
                    <a:stretch>
                      <a:fillRect/>
                    </a:stretch>
                  </pic:blipFill>
                  <pic:spPr bwMode="auto">
                    <a:xfrm>
                      <a:off x="0" y="0"/>
                      <a:ext cx="903600" cy="1074600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20DC8E2C" w14:textId="77777777" w:rsidR="0067606D" w:rsidRDefault="00757DA4" w:rsidP="0067606D">
      <w:pPr>
        <w:pStyle w:val="Brdtext"/>
        <w:spacing w:before="480" w:line="240" w:lineRule="auto"/>
        <w:jc w:val="center"/>
        <w:rPr>
          <w:sz w:val="84"/>
          <w:szCs w:val="84"/>
        </w:rPr>
      </w:pPr>
      <w:sdt>
        <w:sdtPr>
          <w:rPr>
            <w:sz w:val="84"/>
            <w:szCs w:val="84"/>
          </w:rPr>
          <w:alias w:val="AvsnittsrubrikKopia"/>
          <w:tag w:val="AvsnittsrubrikKopia"/>
          <w:id w:val="1620340684"/>
          <w:lock w:val="sdtContentLocked"/>
          <w:dataBinding w:prefixMappings="xmlns:ns0='http://rkdhs/mallar/budget/BP Del 1/BP Del 1.xsd'" w:xpath="/ns0:dokumentvärden[1]/ns0:avsnitt[1]/ns0:avsnitt[7]/@avsnittsrubrik" w:storeItemID="{05362479-D7DD-42A6-9715-445895EE037E}"/>
          <w:text w:multiLine="1"/>
        </w:sdtPr>
        <w:sdtEndPr/>
        <w:sdtContent>
          <w:r w:rsidR="0067606D">
            <w:rPr>
              <w:sz w:val="84"/>
              <w:szCs w:val="84"/>
            </w:rPr>
            <w:t>Inkomster</w:t>
          </w:r>
        </w:sdtContent>
      </w:sdt>
    </w:p>
    <w:p w14:paraId="4846E14F" w14:textId="77777777" w:rsidR="0067606D" w:rsidRDefault="0067606D" w:rsidP="0067606D">
      <w:pPr>
        <w:pStyle w:val="Brdtext"/>
        <w:spacing w:before="480" w:line="240" w:lineRule="auto"/>
        <w:jc w:val="center"/>
        <w:rPr>
          <w:sz w:val="84"/>
          <w:szCs w:val="84"/>
        </w:rPr>
      </w:pPr>
    </w:p>
    <w:p w14:paraId="623E7DCC" w14:textId="77777777" w:rsidR="0067606D" w:rsidRDefault="0067606D" w:rsidP="0067606D">
      <w:pPr>
        <w:pStyle w:val="Brdtext"/>
      </w:pPr>
    </w:p>
    <w:p w14:paraId="126CDCBE" w14:textId="77777777" w:rsidR="0067606D" w:rsidRPr="00267A90" w:rsidRDefault="0067606D" w:rsidP="0067606D">
      <w:pPr>
        <w:pStyle w:val="Brdtext"/>
      </w:pPr>
    </w:p>
    <w:p w14:paraId="755D327F" w14:textId="77777777" w:rsidR="0067606D" w:rsidRPr="00401986" w:rsidRDefault="0067606D" w:rsidP="0067606D">
      <w:pPr>
        <w:pStyle w:val="Brdtext"/>
        <w:spacing w:line="240" w:lineRule="atLeast"/>
        <w:rPr>
          <w:spacing w:val="0"/>
        </w:rPr>
      </w:pPr>
    </w:p>
    <w:p w14:paraId="13672B4C" w14:textId="77777777" w:rsidR="0067606D" w:rsidRDefault="0067606D" w:rsidP="0067606D">
      <w:pPr>
        <w:pStyle w:val="Brdtextmedindrag"/>
        <w:sectPr w:rsidR="0067606D" w:rsidSect="0067606D">
          <w:headerReference w:type="even" r:id="rId215"/>
          <w:headerReference w:type="default" r:id="rId216"/>
          <w:footerReference w:type="even" r:id="rId217"/>
          <w:footerReference w:type="default" r:id="rId218"/>
          <w:headerReference w:type="first" r:id="rId219"/>
          <w:footerReference w:type="first" r:id="rId220"/>
          <w:type w:val="oddPage"/>
          <w:pgSz w:w="11906" w:h="16838" w:code="9"/>
          <w:pgMar w:top="1304" w:right="1871" w:bottom="1531" w:left="1021" w:header="567" w:footer="1077" w:gutter="0"/>
          <w:cols w:space="708"/>
          <w:titlePg/>
          <w:docGrid w:linePitch="360"/>
        </w:sectPr>
      </w:pPr>
    </w:p>
    <w:bookmarkStart w:id="144" w:name="_Toc19298859"/>
    <w:p w14:paraId="77F4D181" w14:textId="77777777" w:rsidR="0067606D" w:rsidRDefault="00757DA4" w:rsidP="0067606D">
      <w:pPr>
        <w:pStyle w:val="Rubrik1"/>
      </w:pPr>
      <w:sdt>
        <w:sdtPr>
          <w:alias w:val="Avsnittsrubrik"/>
          <w:tag w:val="Avsnittsrubrik"/>
          <w:id w:val="-1692992559"/>
          <w:lock w:val="sdtLocked"/>
          <w:dataBinding w:prefixMappings="xmlns:ns0='http://rkdhs/mallar/budget/BP Del 1/BP Del 1.xsd'" w:xpath="/ns0:dokumentvärden[1]/ns0:avsnitt[1]/ns0:avsnitt[7]/@avsnittsrubrik" w:storeItemID="{05362479-D7DD-42A6-9715-445895EE037E}"/>
          <w:text w:multiLine="1"/>
        </w:sdtPr>
        <w:sdtEndPr/>
        <w:sdtContent>
          <w:r w:rsidR="0067606D">
            <w:t>Inkomster</w:t>
          </w:r>
        </w:sdtContent>
      </w:sdt>
      <w:bookmarkEnd w:id="144"/>
    </w:p>
    <w:p w14:paraId="06164C56" w14:textId="77777777" w:rsidR="0067606D" w:rsidRDefault="0067606D" w:rsidP="0067606D">
      <w:pPr>
        <w:pStyle w:val="Brdtext"/>
        <w:sectPr w:rsidR="0067606D" w:rsidSect="0067606D">
          <w:headerReference w:type="even" r:id="rId221"/>
          <w:headerReference w:type="default" r:id="rId222"/>
          <w:footerReference w:type="even" r:id="rId223"/>
          <w:footerReference w:type="default" r:id="rId224"/>
          <w:footerReference w:type="first" r:id="rId225"/>
          <w:type w:val="oddPage"/>
          <w:pgSz w:w="11906" w:h="16838" w:code="9"/>
          <w:pgMar w:top="1304" w:right="1871" w:bottom="1531" w:left="1021" w:header="567" w:footer="1077" w:gutter="0"/>
          <w:cols w:space="708"/>
          <w:docGrid w:linePitch="360"/>
        </w:sectPr>
      </w:pPr>
    </w:p>
    <w:p w14:paraId="207B2622" w14:textId="74256351" w:rsidR="0067606D" w:rsidRDefault="0067606D" w:rsidP="0067606D">
      <w:pPr>
        <w:pStyle w:val="Brdtext"/>
      </w:pPr>
      <w:r w:rsidRPr="00EC20A1">
        <w:t>I detta avsnitt lämnas förslag till beräkning av inkomsterna i statens budget för 2020 och en preliminär beräkning av inkomsterna för 2021 och 2022. Prognosen för den offentliga sektorns skatteintäkter och för inkomsterna i statens budget redovisas. En jämförelse görs mellan nuvarande prognos och prognosen i 2019 års ekonomiska vårproposition (prop.</w:t>
      </w:r>
      <w:r>
        <w:t> </w:t>
      </w:r>
      <w:r w:rsidRPr="00EC20A1">
        <w:t xml:space="preserve">2018/19:100). Därefter görs en uppföljning av inkomsterna </w:t>
      </w:r>
      <w:r w:rsidRPr="00B2388F">
        <w:t xml:space="preserve">som beräknades i statens budget för 2018 </w:t>
      </w:r>
      <w:r>
        <w:t>respektive</w:t>
      </w:r>
      <w:r w:rsidRPr="00B2388F">
        <w:t xml:space="preserve"> </w:t>
      </w:r>
      <w:r w:rsidRPr="00EC20A1">
        <w:t>2019. Slutligen redovisas förslag som ligger till grund för beräkningen av statens övriga inkomster.</w:t>
      </w:r>
    </w:p>
    <w:p w14:paraId="1272AE21" w14:textId="77777777" w:rsidR="0067606D" w:rsidRDefault="0067606D" w:rsidP="0067606D">
      <w:pPr>
        <w:pStyle w:val="Rubrik4utannumrering"/>
      </w:pPr>
      <w:r>
        <w:t>Sammanfattning</w:t>
      </w:r>
    </w:p>
    <w:p w14:paraId="548ED133" w14:textId="77777777" w:rsidR="0067606D" w:rsidRDefault="0067606D" w:rsidP="0067606D">
      <w:pPr>
        <w:pStyle w:val="Brdtextmedindrag"/>
        <w:keepNext/>
        <w:keepLines/>
        <w:pBdr>
          <w:top w:val="single" w:sz="24" w:space="0" w:color="808080"/>
        </w:pBdr>
        <w:spacing w:before="20" w:line="140" w:lineRule="exact"/>
      </w:pPr>
    </w:p>
    <w:p w14:paraId="05FC67A0" w14:textId="4B74EC49" w:rsidR="0067606D" w:rsidRPr="00C0621B" w:rsidRDefault="0067606D" w:rsidP="0067606D">
      <w:pPr>
        <w:pStyle w:val="Strecklista"/>
        <w:keepLines/>
        <w:rPr>
          <w:szCs w:val="22"/>
        </w:rPr>
      </w:pPr>
      <w:r>
        <w:rPr>
          <w:szCs w:val="22"/>
        </w:rPr>
        <w:t>År 2019 väntas de totala skatteintäkterna öka med 2,6 procent, vilket är en lägre ökningstakt än de närmast föregående åren. Det förklaras främst av det sjätte jobbskatte</w:t>
      </w:r>
      <w:r>
        <w:rPr>
          <w:szCs w:val="22"/>
        </w:rPr>
        <w:softHyphen/>
        <w:t>avdraget och det förhöjda grundavdraget för personer över 65 år som sänker skatte</w:t>
      </w:r>
      <w:r>
        <w:rPr>
          <w:szCs w:val="22"/>
        </w:rPr>
        <w:softHyphen/>
        <w:t>intäkterna. Dessutom minskar bostads</w:t>
      </w:r>
      <w:r>
        <w:rPr>
          <w:szCs w:val="22"/>
        </w:rPr>
        <w:softHyphen/>
        <w:t>investeringarna, vilket dämpar mervärdes</w:t>
      </w:r>
      <w:r>
        <w:rPr>
          <w:szCs w:val="22"/>
        </w:rPr>
        <w:softHyphen/>
        <w:t>skatteintäkterna, samtidigt som ökningen av lönesumman förväntas bli lägre än 2018.</w:t>
      </w:r>
    </w:p>
    <w:p w14:paraId="1F354CC9" w14:textId="0E43D8D1" w:rsidR="0067606D" w:rsidRPr="00C0621B" w:rsidRDefault="0067606D" w:rsidP="0067606D">
      <w:pPr>
        <w:pStyle w:val="Strecklista"/>
        <w:keepLines/>
        <w:rPr>
          <w:szCs w:val="22"/>
        </w:rPr>
      </w:pPr>
      <w:r>
        <w:rPr>
          <w:szCs w:val="22"/>
        </w:rPr>
        <w:t>År 2020 väntas de totala skatteintäkterna öka med 2,5 procent. De regeländringar som föreslås i denna proposition väntas sänka skatteintäkterna samtidigt som öknings</w:t>
      </w:r>
      <w:r>
        <w:rPr>
          <w:szCs w:val="22"/>
        </w:rPr>
        <w:softHyphen/>
        <w:t>takten i lönesumman väntas bli lägre än 2019.</w:t>
      </w:r>
    </w:p>
    <w:p w14:paraId="7376035F" w14:textId="17EA6965" w:rsidR="0067606D" w:rsidRPr="00C0621B" w:rsidRDefault="0067606D" w:rsidP="0067606D">
      <w:pPr>
        <w:pStyle w:val="Strecklista"/>
        <w:keepLines/>
        <w:rPr>
          <w:szCs w:val="22"/>
        </w:rPr>
      </w:pPr>
      <w:r>
        <w:rPr>
          <w:szCs w:val="22"/>
        </w:rPr>
        <w:t>Under 2021 och 2022 väntas skatte</w:t>
      </w:r>
      <w:r>
        <w:rPr>
          <w:szCs w:val="22"/>
        </w:rPr>
        <w:softHyphen/>
        <w:t>intäkterna totalt öka med 3 respektive 4 procent. Samtliga skattebaser väntas bidra till ökningen.</w:t>
      </w:r>
    </w:p>
    <w:p w14:paraId="124FCE97" w14:textId="48395D04" w:rsidR="0067606D" w:rsidRDefault="0067606D" w:rsidP="0067606D">
      <w:pPr>
        <w:pStyle w:val="Strecklista"/>
        <w:keepLines/>
        <w:rPr>
          <w:szCs w:val="22"/>
        </w:rPr>
      </w:pPr>
      <w:r>
        <w:rPr>
          <w:szCs w:val="22"/>
        </w:rPr>
        <w:t>Som andel av BNP väntas de totala skatte</w:t>
      </w:r>
      <w:r>
        <w:rPr>
          <w:szCs w:val="22"/>
        </w:rPr>
        <w:softHyphen/>
        <w:t>intäkterna sjunka från 43,5 procent 2019 till 42,9 procent 2022. Det förklaras både av regeländringar och av att viktiga skattebaser som lönesumman och bostadsinvesteringar antas öka långsammare än BNP.</w:t>
      </w:r>
    </w:p>
    <w:p w14:paraId="5488AFDD" w14:textId="75CF7BB9" w:rsidR="0067606D" w:rsidRPr="00C0621B" w:rsidRDefault="0067606D" w:rsidP="0067606D">
      <w:pPr>
        <w:pStyle w:val="Strecklista"/>
        <w:keepLines/>
        <w:rPr>
          <w:szCs w:val="22"/>
        </w:rPr>
      </w:pPr>
      <w:r>
        <w:rPr>
          <w:szCs w:val="22"/>
        </w:rPr>
        <w:t xml:space="preserve">I förhållande till bedömningarna i 2019 års ekonomiska vårproposition har de totala </w:t>
      </w:r>
      <w:r w:rsidRPr="00366300">
        <w:rPr>
          <w:szCs w:val="22"/>
        </w:rPr>
        <w:t xml:space="preserve">skatteintäkterna </w:t>
      </w:r>
      <w:r>
        <w:rPr>
          <w:szCs w:val="22"/>
        </w:rPr>
        <w:t>reviderats upp med 2 miljarder kronor för 2019 och därefter ned med mellan 12 och 21 miljarder kronor per år.</w:t>
      </w:r>
    </w:p>
    <w:p w14:paraId="3F200D49" w14:textId="77777777" w:rsidR="0067606D" w:rsidRDefault="0067606D" w:rsidP="0067606D">
      <w:pPr>
        <w:pStyle w:val="Brdtextmedindrag"/>
        <w:keepNext/>
        <w:keepLines/>
        <w:pBdr>
          <w:bottom w:val="single" w:sz="24" w:space="0" w:color="808080"/>
        </w:pBdr>
        <w:spacing w:after="60" w:line="180" w:lineRule="exact"/>
      </w:pPr>
    </w:p>
    <w:p w14:paraId="3A74A019" w14:textId="0A701D5A" w:rsidR="0067606D" w:rsidRDefault="0067606D" w:rsidP="0067606D">
      <w:pPr>
        <w:pStyle w:val="Rubrik2"/>
      </w:pPr>
      <w:bookmarkStart w:id="145" w:name="_Toc19298860"/>
      <w:r w:rsidRPr="002E262A">
        <w:t>Offentliga sektorns skatteintäkter</w:t>
      </w:r>
      <w:bookmarkEnd w:id="145"/>
    </w:p>
    <w:p w14:paraId="39C18FA4" w14:textId="77D382AE" w:rsidR="0067606D" w:rsidRPr="00994D5D" w:rsidRDefault="0067606D" w:rsidP="0067606D">
      <w:pPr>
        <w:pStyle w:val="Brdtext"/>
      </w:pPr>
      <w:r w:rsidRPr="00994D5D">
        <w:t>År 2019 väntas</w:t>
      </w:r>
      <w:r>
        <w:t xml:space="preserve"> ökningstakten för</w:t>
      </w:r>
      <w:r w:rsidRPr="00994D5D">
        <w:t xml:space="preserve"> </w:t>
      </w:r>
      <w:r w:rsidRPr="00CD7D93">
        <w:t>den offentliga sektorns skatteintäkter</w:t>
      </w:r>
      <w:r w:rsidRPr="00994D5D">
        <w:t xml:space="preserve"> dämpas till 2,6</w:t>
      </w:r>
      <w:r>
        <w:t> </w:t>
      </w:r>
      <w:r w:rsidRPr="00994D5D">
        <w:t>procent, vilket är ungefär hälften av den genomsnittliga ökningstakten de senaste fem åren</w:t>
      </w:r>
      <w:r>
        <w:t xml:space="preserve"> (se </w:t>
      </w:r>
      <w:r>
        <w:br/>
      </w:r>
      <w:r>
        <w:fldChar w:fldCharType="begin"/>
      </w:r>
      <w:r>
        <w:instrText xml:space="preserve"> REF  _Ref16840904 \* Lower \h  \* MERGEFORMAT </w:instrText>
      </w:r>
      <w:r>
        <w:fldChar w:fldCharType="separate"/>
      </w:r>
      <w:r w:rsidR="00757DA4">
        <w:t xml:space="preserve">diagram </w:t>
      </w:r>
      <w:r w:rsidR="00757DA4">
        <w:rPr>
          <w:bCs/>
          <w:noProof/>
        </w:rPr>
        <w:t>6</w:t>
      </w:r>
      <w:r w:rsidR="00757DA4">
        <w:rPr>
          <w:noProof/>
        </w:rPr>
        <w:t>.1</w:t>
      </w:r>
      <w:r>
        <w:fldChar w:fldCharType="end"/>
      </w:r>
      <w:r>
        <w:t>)</w:t>
      </w:r>
      <w:r w:rsidRPr="00994D5D">
        <w:t>. Det förklaras främst av genomförda skattereformer</w:t>
      </w:r>
      <w:r>
        <w:t>, som det sjätte jobbskatteavdraget och det förhöjda grundavdraget för personer över 65 år. Den lägre ökningstakten förklaras</w:t>
      </w:r>
      <w:r w:rsidRPr="00994D5D">
        <w:t xml:space="preserve"> även av att tillväxten i viktiga skattebaser som löne</w:t>
      </w:r>
      <w:r>
        <w:softHyphen/>
      </w:r>
      <w:r w:rsidRPr="00994D5D">
        <w:t>summa</w:t>
      </w:r>
      <w:r>
        <w:t>n</w:t>
      </w:r>
      <w:r w:rsidRPr="006C6C55">
        <w:rPr>
          <w:rFonts w:eastAsiaTheme="minorHAnsi" w:cstheme="minorBidi"/>
          <w:spacing w:val="0"/>
          <w:szCs w:val="22"/>
        </w:rPr>
        <w:t xml:space="preserve"> </w:t>
      </w:r>
      <w:r>
        <w:rPr>
          <w:rFonts w:eastAsiaTheme="minorHAnsi" w:cstheme="minorBidi"/>
          <w:spacing w:val="0"/>
          <w:szCs w:val="22"/>
        </w:rPr>
        <w:t>(</w:t>
      </w:r>
      <w:r w:rsidRPr="006C6C55">
        <w:t>dvs. summan av utbetalda löner</w:t>
      </w:r>
      <w:r>
        <w:t xml:space="preserve"> inklusive företagarinkomster)</w:t>
      </w:r>
      <w:r w:rsidRPr="00994D5D">
        <w:t>, hushållens kon</w:t>
      </w:r>
      <w:r>
        <w:softHyphen/>
      </w:r>
      <w:r w:rsidRPr="00994D5D">
        <w:t xml:space="preserve">sumtion och bostadsinvesteringar </w:t>
      </w:r>
      <w:r>
        <w:t xml:space="preserve">antas </w:t>
      </w:r>
      <w:r w:rsidRPr="00994D5D">
        <w:t xml:space="preserve">mattas av. Det innebär att lönebaserade skatter och intäkter från mervärdesskatt </w:t>
      </w:r>
      <w:r>
        <w:t xml:space="preserve">väntas </w:t>
      </w:r>
      <w:r w:rsidRPr="00994D5D">
        <w:t>öka i en lägre takt</w:t>
      </w:r>
      <w:r>
        <w:t xml:space="preserve"> än tidigare år</w:t>
      </w:r>
      <w:r w:rsidRPr="00994D5D">
        <w:t>.</w:t>
      </w:r>
    </w:p>
    <w:p w14:paraId="42AB628A" w14:textId="2E8E8598" w:rsidR="0067606D" w:rsidRPr="000C1B04" w:rsidRDefault="0067606D" w:rsidP="0067606D">
      <w:pPr>
        <w:pStyle w:val="Brdtextmedindrag"/>
        <w:rPr>
          <w:highlight w:val="magenta"/>
        </w:rPr>
      </w:pPr>
      <w:r>
        <w:t>År 2020 väntas skatteintäkterna öka med 2,5 procent. Att ökningstakten fortsätter vara lägre än tidigare förklaras av att de regeländringar som föreslås i denna proposition sänker skatte</w:t>
      </w:r>
      <w:r>
        <w:softHyphen/>
        <w:t xml:space="preserve">intäkterna med </w:t>
      </w:r>
      <w:r w:rsidRPr="00456F30">
        <w:t>1</w:t>
      </w:r>
      <w:r>
        <w:t xml:space="preserve">4 miljarder kronor. Dessutom </w:t>
      </w:r>
      <w:r>
        <w:lastRenderedPageBreak/>
        <w:t>bedöms ökningstakten i lönesumman bli lägre än 2019, vilket håller tillbaka intäkterna från skatt på arbete samtidigt som hushållens kapitalskatter fortsätter att minska något.</w:t>
      </w:r>
    </w:p>
    <w:p w14:paraId="59C01523" w14:textId="15413CDF" w:rsidR="0067606D" w:rsidRPr="00EA0EBD" w:rsidRDefault="0067606D" w:rsidP="0067606D">
      <w:pPr>
        <w:pStyle w:val="Brdtextmedindrag"/>
      </w:pPr>
      <w:r w:rsidRPr="008A3C87">
        <w:t xml:space="preserve">År 2021 och 2022 </w:t>
      </w:r>
      <w:r>
        <w:t>bedöms de totala skattein</w:t>
      </w:r>
      <w:r>
        <w:softHyphen/>
        <w:t xml:space="preserve">täkterna öka med 3 respektive 4 procent. Samtliga skattebaser (arbete, kapital och konsumtion) väntas bidra till den högre ökningstakten. </w:t>
      </w:r>
    </w:p>
    <w:p w14:paraId="00FA6759" w14:textId="1F1381F4" w:rsidR="0067606D" w:rsidRPr="000C1B04" w:rsidRDefault="0067606D" w:rsidP="0067606D">
      <w:pPr>
        <w:pStyle w:val="Brdtext"/>
        <w:rPr>
          <w:highlight w:val="magenta"/>
        </w:rPr>
      </w:pPr>
    </w:p>
    <w:p w14:paraId="125D07FD" w14:textId="79F91075" w:rsidR="0067606D" w:rsidRDefault="0067606D" w:rsidP="0067606D">
      <w:pPr>
        <w:pStyle w:val="DiagramRubrik"/>
      </w:pPr>
      <w:bookmarkStart w:id="146" w:name="_Ref16840904"/>
      <w:bookmarkStart w:id="147" w:name="_Toc19290713"/>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6</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1</w:t>
      </w:r>
      <w:r>
        <w:rPr>
          <w:noProof/>
        </w:rPr>
        <w:fldChar w:fldCharType="end"/>
      </w:r>
      <w:bookmarkEnd w:id="146"/>
      <w:r>
        <w:rPr>
          <w:noProof/>
        </w:rPr>
        <w:tab/>
      </w:r>
      <w:r>
        <w:t>Totala skatteintäkter</w:t>
      </w:r>
      <w:bookmarkEnd w:id="147"/>
    </w:p>
    <w:p w14:paraId="7D5E0D48" w14:textId="66989BB6" w:rsidR="0067606D" w:rsidRDefault="0067606D" w:rsidP="0067606D">
      <w:pPr>
        <w:pStyle w:val="DiagramUnderrubrik"/>
      </w:pPr>
      <w:r>
        <w:t>Utfall 2000–2017, prognos 2018–2022</w:t>
      </w:r>
    </w:p>
    <w:p w14:paraId="160840D1" w14:textId="1A2483FE" w:rsidR="0067606D" w:rsidRDefault="0067606D" w:rsidP="0067606D">
      <w:pPr>
        <w:pStyle w:val="DiagramUnderrubrik"/>
      </w:pPr>
      <w:r>
        <w:t>Årlig procentuell förändring</w:t>
      </w:r>
      <w:r>
        <w:tab/>
        <w:t>Miljarder kronor</w:t>
      </w:r>
    </w:p>
    <w:p w14:paraId="269531F6" w14:textId="3D5CEE37" w:rsidR="0067606D" w:rsidRDefault="0067606D" w:rsidP="0067606D">
      <w:pPr>
        <w:pStyle w:val="Brdtext"/>
        <w:spacing w:line="260" w:lineRule="atLeast"/>
      </w:pPr>
      <w:r>
        <w:rPr>
          <w:noProof/>
        </w:rPr>
        <w:drawing>
          <wp:inline distT="0" distB="0" distL="0" distR="0" wp14:anchorId="097F35FA" wp14:editId="141E3420">
            <wp:extent cx="2753995" cy="2044065"/>
            <wp:effectExtent l="0" t="0" r="8255" b="0"/>
            <wp:docPr id="23" name="Diagram 9">
              <a:extLst xmlns:a="http://schemas.openxmlformats.org/drawingml/2006/main">
                <a:ext uri="{FF2B5EF4-FFF2-40B4-BE49-F238E27FC236}">
                  <a16:creationId xmlns:a16="http://schemas.microsoft.com/office/drawing/2014/main" id="{00000000-0008-0000-0200-000003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6"/>
              </a:graphicData>
            </a:graphic>
          </wp:inline>
        </w:drawing>
      </w:r>
    </w:p>
    <w:p w14:paraId="44AA7FA3" w14:textId="0BED5BE5" w:rsidR="0067606D" w:rsidRDefault="0067606D" w:rsidP="0067606D">
      <w:pPr>
        <w:pStyle w:val="DiagramFotnot"/>
      </w:pPr>
      <w:r>
        <w:t>Källor: Skatteverket, Ekonomistyrningsverket och egna beräkningar.</w:t>
      </w:r>
    </w:p>
    <w:p w14:paraId="5BEF5ED0" w14:textId="77777777" w:rsidR="0067606D" w:rsidRDefault="0067606D" w:rsidP="0067606D">
      <w:pPr>
        <w:pStyle w:val="Brdtext"/>
      </w:pPr>
    </w:p>
    <w:p w14:paraId="76D3C6A0" w14:textId="094BDB30" w:rsidR="0067606D" w:rsidRDefault="0067606D" w:rsidP="0067606D">
      <w:pPr>
        <w:pStyle w:val="Brdtextmedindrag"/>
        <w:ind w:firstLine="0"/>
      </w:pPr>
      <w:r w:rsidRPr="00527DC0">
        <w:t xml:space="preserve">I </w:t>
      </w:r>
      <w:r>
        <w:fldChar w:fldCharType="begin"/>
      </w:r>
      <w:r>
        <w:instrText xml:space="preserve"> REF  _Ref522274708 \* Lower \h </w:instrText>
      </w:r>
      <w:r>
        <w:fldChar w:fldCharType="separate"/>
      </w:r>
      <w:r w:rsidR="00757DA4">
        <w:t xml:space="preserve">tabell </w:t>
      </w:r>
      <w:r w:rsidR="00757DA4" w:rsidRPr="00757DA4">
        <w:rPr>
          <w:bCs/>
          <w:noProof/>
        </w:rPr>
        <w:t>6</w:t>
      </w:r>
      <w:r w:rsidR="00757DA4">
        <w:t>.</w:t>
      </w:r>
      <w:r w:rsidR="00757DA4">
        <w:rPr>
          <w:noProof/>
        </w:rPr>
        <w:t>10</w:t>
      </w:r>
      <w:r>
        <w:fldChar w:fldCharType="end"/>
      </w:r>
      <w:r w:rsidRPr="00527DC0">
        <w:t xml:space="preserve"> </w:t>
      </w:r>
      <w:r>
        <w:t>finns en sammanställning av de beräknade effekterna av regeländringar på skatte</w:t>
      </w:r>
      <w:r>
        <w:softHyphen/>
        <w:t>området 2017–2022. Tabellen visar både tidigare beslutade och i denna proposition föreslagna regeländringar i förhållande till föregående år. I avsnitt </w:t>
      </w:r>
      <w:r w:rsidRPr="008B323F">
        <w:t>12</w:t>
      </w:r>
      <w:r>
        <w:t xml:space="preserve"> samt i Finansdepartementets publika</w:t>
      </w:r>
      <w:r>
        <w:softHyphen/>
        <w:t xml:space="preserve">tion Beräkningskonventioner, som publiceras på </w:t>
      </w:r>
      <w:hyperlink r:id="rId227" w:history="1">
        <w:r w:rsidRPr="008209C4">
          <w:rPr>
            <w:rStyle w:val="Hyperlnk"/>
          </w:rPr>
          <w:t>www.regeringen.se</w:t>
        </w:r>
      </w:hyperlink>
      <w:r>
        <w:t>, finns en utförlig beskrivning av hur de offentligfinansiella effekterna redovisas.</w:t>
      </w:r>
    </w:p>
    <w:p w14:paraId="65741765" w14:textId="05F87229" w:rsidR="0067606D" w:rsidRDefault="0067606D" w:rsidP="0067606D">
      <w:pPr>
        <w:pStyle w:val="Brdtextmedindrag"/>
      </w:pPr>
      <w:r>
        <w:t xml:space="preserve">De förslag och aviseringar som regeringen lämnar i denna proposition beräknas sänka skatteintäkterna med 14 miljarder kronor 2020, med 20 miljarder kronor 2021 och med 16 miljarder kronor 2022. Det handlar främst om </w:t>
      </w:r>
      <w:r w:rsidDel="009D3606">
        <w:t>avskaffad</w:t>
      </w:r>
      <w:r>
        <w:t xml:space="preserve"> övre skiktgräns för statlig inkomstskatt (s.k. värnskatt), sänkt skatt för personer över 65 år och införandet av ett ingångsavdrag (sänkt arbetsgivaravgift och allmän löneavgift för personer som är nya på arbetsmarknaden).</w:t>
      </w:r>
    </w:p>
    <w:p w14:paraId="350EF7F4" w14:textId="0274F9BF" w:rsidR="0067606D" w:rsidRDefault="0067606D" w:rsidP="0067606D">
      <w:pPr>
        <w:pStyle w:val="Brdtextmedindrag"/>
      </w:pPr>
      <w:r>
        <w:t xml:space="preserve">Enligt pensionsöverenskommelsen höjs lägsta åldern för när en person får ta ut pension från 61 år till 62 år 2020. Därför höjs prognosen för de totala skatteintäkterna med runt 1 miljard kronor per år (se </w:t>
      </w:r>
      <w:r>
        <w:fldChar w:fldCharType="begin"/>
      </w:r>
      <w:r>
        <w:instrText xml:space="preserve"> REF  _Ref18571451 \* Lower \h </w:instrText>
      </w:r>
      <w:r>
        <w:fldChar w:fldCharType="separate"/>
      </w:r>
      <w:r w:rsidR="00757DA4">
        <w:t xml:space="preserve">tabell </w:t>
      </w:r>
      <w:r w:rsidR="00757DA4">
        <w:rPr>
          <w:bCs/>
          <w:noProof/>
        </w:rPr>
        <w:t>6</w:t>
      </w:r>
      <w:r w:rsidR="00757DA4">
        <w:t>.</w:t>
      </w:r>
      <w:r w:rsidR="00757DA4">
        <w:rPr>
          <w:noProof/>
        </w:rPr>
        <w:t>1</w:t>
      </w:r>
      <w:r>
        <w:fldChar w:fldCharType="end"/>
      </w:r>
      <w:r>
        <w:t xml:space="preserve">). </w:t>
      </w:r>
    </w:p>
    <w:p w14:paraId="1DC3C2B2" w14:textId="77777777" w:rsidR="0067606D" w:rsidRDefault="0067606D" w:rsidP="0067606D">
      <w:pPr>
        <w:pStyle w:val="Brdtext"/>
      </w:pPr>
    </w:p>
    <w:p w14:paraId="7A10EC92" w14:textId="20C0F637" w:rsidR="0067606D" w:rsidRDefault="0067606D" w:rsidP="0067606D">
      <w:pPr>
        <w:pStyle w:val="TabellRubrik"/>
      </w:pPr>
      <w:bookmarkStart w:id="148" w:name="_Ref18571451"/>
      <w:bookmarkStart w:id="149" w:name="_Toc19298981"/>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6</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1</w:t>
      </w:r>
      <w:r>
        <w:rPr>
          <w:noProof/>
        </w:rPr>
        <w:fldChar w:fldCharType="end"/>
      </w:r>
      <w:bookmarkEnd w:id="148"/>
      <w:r>
        <w:rPr>
          <w:noProof/>
        </w:rPr>
        <w:tab/>
      </w:r>
      <w:r w:rsidRPr="009332AB">
        <w:t>Effekten på den offentliga sektorns totala skatteintäk</w:t>
      </w:r>
      <w:r>
        <w:t>t</w:t>
      </w:r>
      <w:r w:rsidRPr="009332AB">
        <w:t>er av förändrad ålders</w:t>
      </w:r>
      <w:r>
        <w:t>g</w:t>
      </w:r>
      <w:r w:rsidRPr="009332AB">
        <w:t>räns</w:t>
      </w:r>
      <w:r>
        <w:t xml:space="preserve"> för pension</w:t>
      </w:r>
      <w:bookmarkEnd w:id="149"/>
    </w:p>
    <w:p w14:paraId="765088EF" w14:textId="21204195" w:rsidR="0067606D" w:rsidRDefault="0067606D" w:rsidP="0067606D">
      <w:pPr>
        <w:pStyle w:val="TabellUnderrubrik"/>
      </w:pPr>
      <w:r>
        <w:t>Miljarder kronor. Prognos 2020–2022</w:t>
      </w:r>
    </w:p>
    <w:tbl>
      <w:tblPr>
        <w:tblStyle w:val="RKEgentabell"/>
        <w:tblW w:w="4383" w:type="dxa"/>
        <w:tblInd w:w="0" w:type="dxa"/>
        <w:tblLayout w:type="fixed"/>
        <w:tblLook w:val="0420" w:firstRow="1" w:lastRow="0" w:firstColumn="0" w:lastColumn="0" w:noHBand="0" w:noVBand="1"/>
      </w:tblPr>
      <w:tblGrid>
        <w:gridCol w:w="1866"/>
        <w:gridCol w:w="839"/>
        <w:gridCol w:w="839"/>
        <w:gridCol w:w="839"/>
      </w:tblGrid>
      <w:tr w:rsidR="0067606D" w14:paraId="16A68BF7" w14:textId="77777777" w:rsidTr="0067606D">
        <w:trPr>
          <w:cnfStyle w:val="100000000000" w:firstRow="1" w:lastRow="0" w:firstColumn="0" w:lastColumn="0" w:oddVBand="0" w:evenVBand="0" w:oddHBand="0" w:evenHBand="0" w:firstRowFirstColumn="0" w:firstRowLastColumn="0" w:lastRowFirstColumn="0" w:lastRowLastColumn="0"/>
        </w:trPr>
        <w:tc>
          <w:tcPr>
            <w:tcW w:w="1866" w:type="dxa"/>
            <w:tcMar>
              <w:left w:w="0" w:type="dxa"/>
              <w:right w:w="0" w:type="dxa"/>
            </w:tcMar>
          </w:tcPr>
          <w:p w14:paraId="0AA2283F" w14:textId="77777777" w:rsidR="0067606D" w:rsidRDefault="0067606D" w:rsidP="0067606D">
            <w:pPr>
              <w:pStyle w:val="TabellHuvud"/>
              <w:keepNext/>
              <w:keepLines/>
              <w:jc w:val="left"/>
            </w:pPr>
          </w:p>
        </w:tc>
        <w:tc>
          <w:tcPr>
            <w:tcW w:w="839" w:type="dxa"/>
          </w:tcPr>
          <w:p w14:paraId="09EEB043" w14:textId="77777777" w:rsidR="0067606D" w:rsidRDefault="0067606D" w:rsidP="0067606D">
            <w:pPr>
              <w:pStyle w:val="TabellHuvud"/>
              <w:keepNext/>
              <w:keepLines/>
            </w:pPr>
            <w:r>
              <w:t>2020</w:t>
            </w:r>
          </w:p>
        </w:tc>
        <w:tc>
          <w:tcPr>
            <w:tcW w:w="839" w:type="dxa"/>
          </w:tcPr>
          <w:p w14:paraId="24ECB6BC" w14:textId="77777777" w:rsidR="0067606D" w:rsidRDefault="0067606D" w:rsidP="0067606D">
            <w:pPr>
              <w:pStyle w:val="TabellHuvud"/>
              <w:keepNext/>
              <w:keepLines/>
            </w:pPr>
            <w:r>
              <w:t>2021</w:t>
            </w:r>
          </w:p>
        </w:tc>
        <w:tc>
          <w:tcPr>
            <w:tcW w:w="839" w:type="dxa"/>
          </w:tcPr>
          <w:p w14:paraId="282B0D36" w14:textId="77777777" w:rsidR="0067606D" w:rsidRDefault="0067606D" w:rsidP="0067606D">
            <w:pPr>
              <w:pStyle w:val="TabellHuvud"/>
              <w:keepNext/>
              <w:keepLines/>
            </w:pPr>
            <w:r>
              <w:t>2022</w:t>
            </w:r>
          </w:p>
        </w:tc>
      </w:tr>
      <w:tr w:rsidR="0067606D" w14:paraId="30C75067" w14:textId="77777777" w:rsidTr="0067606D">
        <w:tc>
          <w:tcPr>
            <w:tcW w:w="1866" w:type="dxa"/>
            <w:tcBorders>
              <w:top w:val="single" w:sz="4" w:space="0" w:color="auto"/>
              <w:bottom w:val="single" w:sz="18" w:space="0" w:color="auto"/>
            </w:tcBorders>
            <w:tcMar>
              <w:left w:w="0" w:type="dxa"/>
              <w:right w:w="0" w:type="dxa"/>
            </w:tcMar>
            <w:vAlign w:val="bottom"/>
          </w:tcPr>
          <w:p w14:paraId="0E5430D1" w14:textId="77777777" w:rsidR="0067606D" w:rsidRDefault="0067606D" w:rsidP="0067606D">
            <w:pPr>
              <w:pStyle w:val="TabellRader"/>
              <w:keepNext/>
              <w:jc w:val="left"/>
            </w:pPr>
            <w:r>
              <w:t>Effekt av höjd åldersgräns</w:t>
            </w:r>
          </w:p>
        </w:tc>
        <w:tc>
          <w:tcPr>
            <w:tcW w:w="839" w:type="dxa"/>
            <w:tcBorders>
              <w:top w:val="single" w:sz="4" w:space="0" w:color="auto"/>
              <w:bottom w:val="single" w:sz="18" w:space="0" w:color="auto"/>
            </w:tcBorders>
            <w:vAlign w:val="bottom"/>
          </w:tcPr>
          <w:p w14:paraId="4EE16A3D" w14:textId="24CC5E5E" w:rsidR="0067606D" w:rsidRDefault="0067606D" w:rsidP="0067606D">
            <w:pPr>
              <w:pStyle w:val="TabellRader"/>
              <w:keepNext/>
              <w:keepLines/>
            </w:pPr>
            <w:r>
              <w:t>0,7</w:t>
            </w:r>
          </w:p>
        </w:tc>
        <w:tc>
          <w:tcPr>
            <w:tcW w:w="839" w:type="dxa"/>
            <w:tcBorders>
              <w:top w:val="single" w:sz="4" w:space="0" w:color="auto"/>
              <w:bottom w:val="single" w:sz="18" w:space="0" w:color="auto"/>
            </w:tcBorders>
            <w:vAlign w:val="bottom"/>
          </w:tcPr>
          <w:p w14:paraId="38B5755C" w14:textId="0AAA5949" w:rsidR="0067606D" w:rsidRDefault="0067606D" w:rsidP="0067606D">
            <w:pPr>
              <w:pStyle w:val="TabellRader"/>
              <w:keepNext/>
              <w:keepLines/>
            </w:pPr>
            <w:r>
              <w:t>1,3</w:t>
            </w:r>
          </w:p>
        </w:tc>
        <w:tc>
          <w:tcPr>
            <w:tcW w:w="839" w:type="dxa"/>
            <w:tcBorders>
              <w:top w:val="single" w:sz="4" w:space="0" w:color="auto"/>
              <w:bottom w:val="single" w:sz="18" w:space="0" w:color="auto"/>
            </w:tcBorders>
            <w:vAlign w:val="bottom"/>
          </w:tcPr>
          <w:p w14:paraId="2464240A" w14:textId="6E5F0AF0" w:rsidR="0067606D" w:rsidRDefault="0067606D" w:rsidP="0067606D">
            <w:pPr>
              <w:pStyle w:val="TabellRader"/>
              <w:keepNext/>
              <w:keepLines/>
            </w:pPr>
            <w:r>
              <w:t>1,4</w:t>
            </w:r>
          </w:p>
        </w:tc>
      </w:tr>
    </w:tbl>
    <w:p w14:paraId="69643ECE" w14:textId="35B926B7" w:rsidR="0067606D" w:rsidRDefault="0067606D" w:rsidP="0067606D">
      <w:pPr>
        <w:pStyle w:val="TabellFotnot"/>
      </w:pPr>
      <w:r>
        <w:t xml:space="preserve">Anm.: </w:t>
      </w:r>
      <w:r w:rsidRPr="00A3269E">
        <w:t>Eftersom personer fyller år över hela året och approximativt i genomsnitt i mitten av året får de nya åldersgränserna bara halv effekt 2020</w:t>
      </w:r>
      <w:r>
        <w:t>.</w:t>
      </w:r>
    </w:p>
    <w:p w14:paraId="1B0F0F4D" w14:textId="4929FC62" w:rsidR="0067606D" w:rsidRDefault="0067606D" w:rsidP="0067606D">
      <w:pPr>
        <w:pStyle w:val="TabellFotnot"/>
      </w:pPr>
      <w:r>
        <w:t xml:space="preserve">Källa: Egna beräkningar. </w:t>
      </w:r>
    </w:p>
    <w:p w14:paraId="0BA80606" w14:textId="77777777" w:rsidR="0067606D" w:rsidRPr="00D41F50" w:rsidRDefault="0067606D" w:rsidP="0067606D">
      <w:pPr>
        <w:pStyle w:val="Brdtextmedindrag"/>
      </w:pPr>
    </w:p>
    <w:p w14:paraId="1A174DAF" w14:textId="77777777" w:rsidR="0067606D" w:rsidRDefault="0067606D" w:rsidP="0067606D">
      <w:pPr>
        <w:pStyle w:val="Brdtextmedindrag"/>
        <w:keepNext/>
        <w:keepLines/>
        <w:pBdr>
          <w:top w:val="single" w:sz="24" w:space="0" w:color="808080"/>
        </w:pBdr>
        <w:spacing w:before="20" w:line="140" w:lineRule="exact"/>
      </w:pPr>
    </w:p>
    <w:p w14:paraId="264F984E" w14:textId="77777777" w:rsidR="0067606D" w:rsidRDefault="0067606D" w:rsidP="0067606D">
      <w:pPr>
        <w:pStyle w:val="Brdtext"/>
        <w:keepNext/>
        <w:keepLines/>
        <w:rPr>
          <w:szCs w:val="22"/>
        </w:rPr>
      </w:pPr>
      <w:r>
        <w:rPr>
          <w:b/>
        </w:rPr>
        <w:t>Regeringens </w:t>
      </w:r>
      <w:r w:rsidRPr="007241B9">
        <w:rPr>
          <w:b/>
        </w:rPr>
        <w:t>förslag:</w:t>
      </w:r>
      <w:r w:rsidRPr="00C0621B">
        <w:rPr>
          <w:szCs w:val="22"/>
        </w:rPr>
        <w:t xml:space="preserve"> </w:t>
      </w:r>
      <w:r>
        <w:rPr>
          <w:szCs w:val="22"/>
        </w:rPr>
        <w:t>Den beräkning av inkom</w:t>
      </w:r>
      <w:r>
        <w:rPr>
          <w:szCs w:val="22"/>
        </w:rPr>
        <w:softHyphen/>
        <w:t xml:space="preserve">ster i statens budget för 2020 som sammanställts i bilaga 1 avsnitt 2 godkänns. </w:t>
      </w:r>
    </w:p>
    <w:p w14:paraId="0B0BF6EA" w14:textId="4B23D028" w:rsidR="0067606D" w:rsidRPr="00856BBF" w:rsidRDefault="0067606D" w:rsidP="0067606D">
      <w:pPr>
        <w:pStyle w:val="Brdtextmedindrag"/>
        <w:rPr>
          <w:rFonts w:ascii="TradeGothic" w:hAnsi="TradeGothic"/>
          <w:b/>
          <w:sz w:val="20"/>
        </w:rPr>
      </w:pPr>
      <w:r>
        <w:t xml:space="preserve">Den preliminära beräkningen av inkomster i statens budget för 2021 och 2022 enligt </w:t>
      </w:r>
      <w:r>
        <w:fldChar w:fldCharType="begin"/>
      </w:r>
      <w:r>
        <w:instrText xml:space="preserve"> REF  _Ref522273575 \* Lower \h </w:instrText>
      </w:r>
      <w:r>
        <w:fldChar w:fldCharType="separate"/>
      </w:r>
      <w:r w:rsidR="00757DA4">
        <w:t xml:space="preserve">tabell </w:t>
      </w:r>
      <w:r w:rsidR="00757DA4" w:rsidRPr="00757DA4">
        <w:rPr>
          <w:bCs/>
          <w:noProof/>
        </w:rPr>
        <w:t>6</w:t>
      </w:r>
      <w:r w:rsidR="00757DA4">
        <w:t>.</w:t>
      </w:r>
      <w:r w:rsidR="00757DA4">
        <w:rPr>
          <w:noProof/>
        </w:rPr>
        <w:t>2</w:t>
      </w:r>
      <w:r>
        <w:fldChar w:fldCharType="end"/>
      </w:r>
      <w:r>
        <w:t xml:space="preserve"> godkänns som riktlinje för regeringens budgetarbete.</w:t>
      </w:r>
    </w:p>
    <w:p w14:paraId="650C20CC" w14:textId="77777777" w:rsidR="0067606D" w:rsidRDefault="0067606D" w:rsidP="0067606D">
      <w:pPr>
        <w:pStyle w:val="Brdtextmedindrag"/>
        <w:keepNext/>
        <w:keepLines/>
        <w:pBdr>
          <w:bottom w:val="single" w:sz="24" w:space="0" w:color="808080"/>
        </w:pBdr>
        <w:spacing w:after="60" w:line="180" w:lineRule="exact"/>
      </w:pPr>
    </w:p>
    <w:p w14:paraId="1D5313A2" w14:textId="77777777" w:rsidR="0067606D" w:rsidRPr="007241B9" w:rsidRDefault="0067606D" w:rsidP="0067606D">
      <w:pPr>
        <w:pStyle w:val="Brdtext"/>
        <w:keepNext/>
        <w:keepLines/>
      </w:pPr>
    </w:p>
    <w:p w14:paraId="28285A53" w14:textId="53B2DB02" w:rsidR="0067606D" w:rsidRPr="00D41F50" w:rsidRDefault="0067606D" w:rsidP="0067606D">
      <w:pPr>
        <w:pStyle w:val="Brdtextmedindrag"/>
        <w:keepNext/>
        <w:keepLines/>
      </w:pPr>
      <w:r w:rsidRPr="00061F6B">
        <w:rPr>
          <w:b/>
        </w:rPr>
        <w:t>Skälen</w:t>
      </w:r>
      <w:r>
        <w:rPr>
          <w:b/>
        </w:rPr>
        <w:t> </w:t>
      </w:r>
      <w:r w:rsidRPr="00061F6B">
        <w:rPr>
          <w:b/>
        </w:rPr>
        <w:t>för</w:t>
      </w:r>
      <w:r>
        <w:rPr>
          <w:b/>
        </w:rPr>
        <w:t> </w:t>
      </w:r>
      <w:r w:rsidRPr="00061F6B">
        <w:rPr>
          <w:b/>
        </w:rPr>
        <w:t>regeringens</w:t>
      </w:r>
      <w:r>
        <w:rPr>
          <w:b/>
        </w:rPr>
        <w:t> </w:t>
      </w:r>
      <w:r w:rsidRPr="00061F6B">
        <w:rPr>
          <w:b/>
        </w:rPr>
        <w:t>förslag:</w:t>
      </w:r>
      <w:r>
        <w:t xml:space="preserve"> Enligt 9 kap. 5 § riksdagsordningen ska regeringen lämna ett förslag till statens inkomster för det kommande budgetåret. Regeringens förslag till inkomst</w:t>
      </w:r>
      <w:r>
        <w:softHyphen/>
        <w:t>beräkning för 2020 redovisas i bilaga 1 avsnitt 2. Regeringen ska i budgetpropositionen också lämna förslag till preliminära inkomstberäkningar för det andra och tredje tillkommande budget</w:t>
      </w:r>
      <w:r>
        <w:softHyphen/>
        <w:t>året, se 2 kap. 3 § budgetlagen (2011:203). Regeringens förslag till preliminära inkomst</w:t>
      </w:r>
      <w:r>
        <w:softHyphen/>
        <w:t xml:space="preserve">beräkningar för 2021 och 2022 redovisas i </w:t>
      </w:r>
      <w:r>
        <w:br/>
      </w:r>
      <w:r>
        <w:fldChar w:fldCharType="begin"/>
      </w:r>
      <w:r>
        <w:instrText xml:space="preserve"> REF  _Ref522273575 \* Lower \h </w:instrText>
      </w:r>
      <w:r>
        <w:fldChar w:fldCharType="separate"/>
      </w:r>
      <w:r w:rsidR="00757DA4">
        <w:t xml:space="preserve">tabell </w:t>
      </w:r>
      <w:r w:rsidR="00757DA4" w:rsidRPr="00757DA4">
        <w:rPr>
          <w:bCs/>
          <w:noProof/>
        </w:rPr>
        <w:t>6</w:t>
      </w:r>
      <w:r w:rsidR="00757DA4">
        <w:t>.</w:t>
      </w:r>
      <w:r w:rsidR="00757DA4">
        <w:rPr>
          <w:noProof/>
        </w:rPr>
        <w:t>2</w:t>
      </w:r>
      <w:r>
        <w:fldChar w:fldCharType="end"/>
      </w:r>
      <w:r>
        <w:t xml:space="preserve">. </w:t>
      </w:r>
    </w:p>
    <w:p w14:paraId="5385068A" w14:textId="233B7724" w:rsidR="0067606D" w:rsidRDefault="0067606D" w:rsidP="0067606D">
      <w:pPr>
        <w:pStyle w:val="Rubrik4utannumrering"/>
      </w:pPr>
      <w:r>
        <w:t>Skattekvot</w:t>
      </w:r>
    </w:p>
    <w:p w14:paraId="7F672FB2" w14:textId="436B5698" w:rsidR="0067606D" w:rsidRPr="00E718A4" w:rsidRDefault="0067606D" w:rsidP="0067606D">
      <w:pPr>
        <w:pStyle w:val="Brdtext"/>
      </w:pPr>
      <w:r w:rsidRPr="00BA692D">
        <w:t>Skattekvoten visar de totala skatteintäkterna som andel av BNP. Normalt påverkas skattekvoten främst av regeländringar i skattesystemet. År 2020 väntas skattekvoten sjunka, jämfört med föregående år, till 43,2</w:t>
      </w:r>
      <w:r>
        <w:t> </w:t>
      </w:r>
      <w:r w:rsidRPr="00BA692D">
        <w:t>procent av BNP</w:t>
      </w:r>
      <w:r>
        <w:t xml:space="preserve"> (se </w:t>
      </w:r>
      <w:r>
        <w:br/>
      </w:r>
      <w:r>
        <w:fldChar w:fldCharType="begin"/>
      </w:r>
      <w:r>
        <w:instrText xml:space="preserve"> REF  _Ref17889004 \* Lower \h </w:instrText>
      </w:r>
      <w:r>
        <w:fldChar w:fldCharType="separate"/>
      </w:r>
      <w:r w:rsidR="00757DA4">
        <w:t xml:space="preserve">tabell </w:t>
      </w:r>
      <w:r w:rsidR="00757DA4">
        <w:rPr>
          <w:bCs/>
          <w:noProof/>
        </w:rPr>
        <w:t>6</w:t>
      </w:r>
      <w:r w:rsidR="00757DA4">
        <w:t>.</w:t>
      </w:r>
      <w:r w:rsidR="00757DA4">
        <w:rPr>
          <w:noProof/>
        </w:rPr>
        <w:t>3</w:t>
      </w:r>
      <w:r>
        <w:fldChar w:fldCharType="end"/>
      </w:r>
      <w:r>
        <w:t>)</w:t>
      </w:r>
      <w:r w:rsidRPr="00BA692D">
        <w:t xml:space="preserve">. Det förklaras främst av reformer </w:t>
      </w:r>
      <w:r>
        <w:t>som föreslås och aviseras i denna proposition</w:t>
      </w:r>
      <w:r w:rsidRPr="00BA692D">
        <w:t xml:space="preserve">, framför allt </w:t>
      </w:r>
      <w:r>
        <w:t>avskaffad övre skiktgräns för statlig inkomst</w:t>
      </w:r>
      <w:r>
        <w:softHyphen/>
        <w:t>skatt (s.k. värnskatt)</w:t>
      </w:r>
      <w:r w:rsidRPr="00BA692D">
        <w:t>, sänkt skatt för personer över 65</w:t>
      </w:r>
      <w:r>
        <w:t> </w:t>
      </w:r>
      <w:r w:rsidRPr="00BA692D">
        <w:t xml:space="preserve">år samt införandet av ett ingångsavdrag. Samtidigt </w:t>
      </w:r>
      <w:r>
        <w:t>antas</w:t>
      </w:r>
      <w:r w:rsidRPr="00BA692D" w:rsidDel="001844E1">
        <w:t xml:space="preserve"> </w:t>
      </w:r>
      <w:r w:rsidRPr="00BA692D">
        <w:t>hushållens kapitalskatter minska i förhållande till BNP.</w:t>
      </w:r>
    </w:p>
    <w:p w14:paraId="3186016C" w14:textId="77777777" w:rsidR="0067606D" w:rsidRDefault="0067606D" w:rsidP="0067606D">
      <w:pPr>
        <w:pStyle w:val="Brdtext"/>
      </w:pPr>
    </w:p>
    <w:p w14:paraId="78F1E705" w14:textId="039CCD8B" w:rsidR="0067606D" w:rsidRPr="009366F8" w:rsidRDefault="0067606D" w:rsidP="0067606D">
      <w:pPr>
        <w:pStyle w:val="Brdtextmedindrag"/>
        <w:sectPr w:rsidR="0067606D" w:rsidRPr="009366F8" w:rsidSect="0067606D">
          <w:headerReference w:type="even" r:id="rId228"/>
          <w:headerReference w:type="default" r:id="rId229"/>
          <w:footerReference w:type="even" r:id="rId230"/>
          <w:footerReference w:type="default" r:id="rId231"/>
          <w:footerReference w:type="first" r:id="rId232"/>
          <w:type w:val="continuous"/>
          <w:pgSz w:w="11906" w:h="16838" w:code="9"/>
          <w:pgMar w:top="1304" w:right="1871" w:bottom="1531" w:left="1021" w:header="567" w:footer="1077" w:gutter="0"/>
          <w:cols w:num="2" w:space="340"/>
          <w:docGrid w:linePitch="360"/>
        </w:sectPr>
      </w:pPr>
    </w:p>
    <w:p w14:paraId="4D753C16" w14:textId="1A162E85" w:rsidR="0067606D" w:rsidRDefault="0067606D" w:rsidP="0067606D">
      <w:pPr>
        <w:pStyle w:val="TabellRubrik"/>
      </w:pPr>
      <w:bookmarkStart w:id="150" w:name="_Ref522273575"/>
      <w:bookmarkStart w:id="151" w:name="_Ref16836440"/>
      <w:bookmarkStart w:id="152" w:name="_Toc19298982"/>
      <w:r>
        <w:lastRenderedPageBreak/>
        <w:t xml:space="preserve">Tabell </w:t>
      </w:r>
      <w:fldSimple w:instr=" STYLEREF &quot;Rubrik 1&quot;\n \* MERGEFORMAT ">
        <w:r w:rsidR="00757DA4" w:rsidRPr="00757DA4">
          <w:rPr>
            <w:bCs/>
            <w:noProof/>
          </w:rPr>
          <w:t>6</w:t>
        </w:r>
      </w:fldSimple>
      <w:r>
        <w:t>.</w:t>
      </w:r>
      <w:fldSimple w:instr=" SEQ Tabell \* Arabic \s 1  \* MERGEFORMAT ">
        <w:r w:rsidR="00757DA4">
          <w:rPr>
            <w:noProof/>
          </w:rPr>
          <w:t>2</w:t>
        </w:r>
      </w:fldSimple>
      <w:bookmarkEnd w:id="150"/>
      <w:r>
        <w:rPr>
          <w:noProof/>
        </w:rPr>
        <w:tab/>
      </w:r>
      <w:r w:rsidRPr="000A5128">
        <w:t>Offentliga sektorns skatteintäkter och inkomsterna i statens budget</w:t>
      </w:r>
      <w:bookmarkEnd w:id="151"/>
      <w:bookmarkEnd w:id="152"/>
    </w:p>
    <w:p w14:paraId="258EE8EB" w14:textId="487944EA" w:rsidR="0067606D" w:rsidRDefault="0067606D" w:rsidP="0067606D">
      <w:pPr>
        <w:pStyle w:val="TabellUnderrubrik"/>
      </w:pPr>
      <w:r w:rsidRPr="000A5128">
        <w:t>Miljarder kronor</w:t>
      </w:r>
      <w:r>
        <w:t>. Utfall 2017, prognos 2018–2022</w:t>
      </w:r>
    </w:p>
    <w:tbl>
      <w:tblPr>
        <w:tblStyle w:val="RKEgentabell"/>
        <w:tblW w:w="9055" w:type="dxa"/>
        <w:tblInd w:w="0" w:type="dxa"/>
        <w:tblLayout w:type="fixed"/>
        <w:tblLook w:val="0060" w:firstRow="1" w:lastRow="1" w:firstColumn="0" w:lastColumn="0" w:noHBand="0" w:noVBand="0"/>
      </w:tblPr>
      <w:tblGrid>
        <w:gridCol w:w="709"/>
        <w:gridCol w:w="3034"/>
        <w:gridCol w:w="885"/>
        <w:gridCol w:w="885"/>
        <w:gridCol w:w="886"/>
        <w:gridCol w:w="885"/>
        <w:gridCol w:w="885"/>
        <w:gridCol w:w="886"/>
      </w:tblGrid>
      <w:tr w:rsidR="0067606D" w14:paraId="6065556A" w14:textId="77777777" w:rsidTr="0067606D">
        <w:trPr>
          <w:cnfStyle w:val="100000000000" w:firstRow="1" w:lastRow="0" w:firstColumn="0" w:lastColumn="0" w:oddVBand="0" w:evenVBand="0" w:oddHBand="0" w:evenHBand="0" w:firstRowFirstColumn="0" w:firstRowLastColumn="0" w:lastRowFirstColumn="0" w:lastRowLastColumn="0"/>
        </w:trPr>
        <w:tc>
          <w:tcPr>
            <w:tcW w:w="709" w:type="dxa"/>
            <w:tcBorders>
              <w:bottom w:val="nil"/>
            </w:tcBorders>
            <w:tcMar>
              <w:left w:w="0" w:type="dxa"/>
              <w:right w:w="0" w:type="dxa"/>
            </w:tcMar>
          </w:tcPr>
          <w:p w14:paraId="768A3970" w14:textId="77777777" w:rsidR="0067606D" w:rsidRDefault="0067606D" w:rsidP="0067606D">
            <w:pPr>
              <w:pStyle w:val="TabellHuvud"/>
              <w:jc w:val="left"/>
            </w:pPr>
            <w:r w:rsidRPr="00576DF7">
              <w:t>Inkomst-</w:t>
            </w:r>
          </w:p>
        </w:tc>
        <w:tc>
          <w:tcPr>
            <w:tcW w:w="3034" w:type="dxa"/>
            <w:tcBorders>
              <w:bottom w:val="nil"/>
            </w:tcBorders>
          </w:tcPr>
          <w:p w14:paraId="2FCA7520" w14:textId="77777777" w:rsidR="0067606D" w:rsidRDefault="0067606D" w:rsidP="0067606D">
            <w:pPr>
              <w:pStyle w:val="TabellHuvud"/>
              <w:jc w:val="left"/>
            </w:pPr>
          </w:p>
        </w:tc>
        <w:tc>
          <w:tcPr>
            <w:tcW w:w="885" w:type="dxa"/>
            <w:tcBorders>
              <w:bottom w:val="nil"/>
            </w:tcBorders>
          </w:tcPr>
          <w:p w14:paraId="04FC14C9" w14:textId="31C3287F" w:rsidR="0067606D" w:rsidRDefault="0067606D" w:rsidP="0067606D">
            <w:pPr>
              <w:pStyle w:val="TabellHuvud"/>
            </w:pPr>
          </w:p>
        </w:tc>
        <w:tc>
          <w:tcPr>
            <w:tcW w:w="885" w:type="dxa"/>
            <w:tcBorders>
              <w:bottom w:val="nil"/>
            </w:tcBorders>
          </w:tcPr>
          <w:p w14:paraId="55B6136C" w14:textId="0B0EFF2F" w:rsidR="0067606D" w:rsidRDefault="0067606D" w:rsidP="0067606D">
            <w:pPr>
              <w:pStyle w:val="TabellHuvud"/>
              <w:jc w:val="left"/>
            </w:pPr>
          </w:p>
        </w:tc>
        <w:tc>
          <w:tcPr>
            <w:tcW w:w="886" w:type="dxa"/>
            <w:tcBorders>
              <w:bottom w:val="nil"/>
            </w:tcBorders>
          </w:tcPr>
          <w:p w14:paraId="4513FD1C" w14:textId="77777777" w:rsidR="0067606D" w:rsidRDefault="0067606D" w:rsidP="0067606D">
            <w:pPr>
              <w:pStyle w:val="TabellHuvud"/>
            </w:pPr>
          </w:p>
        </w:tc>
        <w:tc>
          <w:tcPr>
            <w:tcW w:w="885" w:type="dxa"/>
            <w:tcBorders>
              <w:bottom w:val="nil"/>
            </w:tcBorders>
          </w:tcPr>
          <w:p w14:paraId="2AE20413" w14:textId="77777777" w:rsidR="0067606D" w:rsidRDefault="0067606D" w:rsidP="0067606D">
            <w:pPr>
              <w:pStyle w:val="TabellHuvud"/>
            </w:pPr>
          </w:p>
        </w:tc>
        <w:tc>
          <w:tcPr>
            <w:tcW w:w="885" w:type="dxa"/>
            <w:tcBorders>
              <w:bottom w:val="nil"/>
            </w:tcBorders>
          </w:tcPr>
          <w:p w14:paraId="3BC30BC5" w14:textId="77777777" w:rsidR="0067606D" w:rsidRDefault="0067606D" w:rsidP="0067606D">
            <w:pPr>
              <w:pStyle w:val="TabellHuvud"/>
            </w:pPr>
          </w:p>
        </w:tc>
        <w:tc>
          <w:tcPr>
            <w:tcW w:w="886" w:type="dxa"/>
            <w:tcBorders>
              <w:bottom w:val="nil"/>
            </w:tcBorders>
          </w:tcPr>
          <w:p w14:paraId="44A74741" w14:textId="77777777" w:rsidR="0067606D" w:rsidRDefault="0067606D" w:rsidP="0067606D">
            <w:pPr>
              <w:pStyle w:val="TabellHuvud"/>
            </w:pPr>
          </w:p>
        </w:tc>
      </w:tr>
      <w:tr w:rsidR="0067606D" w14:paraId="78AB4C98" w14:textId="77777777" w:rsidTr="0067606D">
        <w:tc>
          <w:tcPr>
            <w:tcW w:w="709" w:type="dxa"/>
            <w:tcBorders>
              <w:top w:val="nil"/>
              <w:bottom w:val="single" w:sz="18" w:space="0" w:color="auto"/>
            </w:tcBorders>
            <w:tcMar>
              <w:left w:w="0" w:type="dxa"/>
              <w:right w:w="0" w:type="dxa"/>
            </w:tcMar>
          </w:tcPr>
          <w:p w14:paraId="2A8AA451" w14:textId="77777777" w:rsidR="0067606D" w:rsidRDefault="0067606D" w:rsidP="0067606D">
            <w:pPr>
              <w:pStyle w:val="TabellHuvud"/>
              <w:jc w:val="left"/>
            </w:pPr>
            <w:r w:rsidRPr="00576DF7">
              <w:t>huvudgrupp</w:t>
            </w:r>
          </w:p>
        </w:tc>
        <w:tc>
          <w:tcPr>
            <w:tcW w:w="3034" w:type="dxa"/>
            <w:tcBorders>
              <w:top w:val="nil"/>
              <w:bottom w:val="single" w:sz="18" w:space="0" w:color="auto"/>
            </w:tcBorders>
          </w:tcPr>
          <w:p w14:paraId="23CE84FB" w14:textId="77777777" w:rsidR="0067606D" w:rsidRDefault="0067606D" w:rsidP="0067606D">
            <w:pPr>
              <w:pStyle w:val="TabellHuvud"/>
              <w:jc w:val="left"/>
            </w:pPr>
          </w:p>
        </w:tc>
        <w:tc>
          <w:tcPr>
            <w:tcW w:w="885" w:type="dxa"/>
            <w:tcBorders>
              <w:top w:val="nil"/>
              <w:bottom w:val="single" w:sz="18" w:space="0" w:color="auto"/>
            </w:tcBorders>
          </w:tcPr>
          <w:p w14:paraId="44D04496" w14:textId="2FF3682D" w:rsidR="0067606D" w:rsidRDefault="0067606D" w:rsidP="0067606D">
            <w:pPr>
              <w:pStyle w:val="TabellHuvud"/>
            </w:pPr>
            <w:r>
              <w:t>2017</w:t>
            </w:r>
          </w:p>
        </w:tc>
        <w:tc>
          <w:tcPr>
            <w:tcW w:w="885" w:type="dxa"/>
            <w:tcBorders>
              <w:top w:val="nil"/>
              <w:bottom w:val="single" w:sz="18" w:space="0" w:color="auto"/>
            </w:tcBorders>
          </w:tcPr>
          <w:p w14:paraId="04E3F933" w14:textId="6C1785DA" w:rsidR="0067606D" w:rsidRDefault="0067606D" w:rsidP="0067606D">
            <w:pPr>
              <w:pStyle w:val="TabellHuvud"/>
            </w:pPr>
            <w:r>
              <w:t>2018</w:t>
            </w:r>
          </w:p>
        </w:tc>
        <w:tc>
          <w:tcPr>
            <w:tcW w:w="886" w:type="dxa"/>
            <w:tcBorders>
              <w:top w:val="nil"/>
              <w:bottom w:val="single" w:sz="18" w:space="0" w:color="auto"/>
            </w:tcBorders>
          </w:tcPr>
          <w:p w14:paraId="38DBD0AD" w14:textId="16EEA73F" w:rsidR="0067606D" w:rsidRDefault="0067606D" w:rsidP="0067606D">
            <w:pPr>
              <w:pStyle w:val="TabellHuvud"/>
            </w:pPr>
            <w:r>
              <w:t>2019</w:t>
            </w:r>
          </w:p>
        </w:tc>
        <w:tc>
          <w:tcPr>
            <w:tcW w:w="885" w:type="dxa"/>
            <w:tcBorders>
              <w:top w:val="nil"/>
              <w:bottom w:val="single" w:sz="18" w:space="0" w:color="auto"/>
            </w:tcBorders>
          </w:tcPr>
          <w:p w14:paraId="63E14AB2" w14:textId="56CA795E" w:rsidR="0067606D" w:rsidRDefault="0067606D" w:rsidP="0067606D">
            <w:pPr>
              <w:pStyle w:val="TabellHuvud"/>
            </w:pPr>
            <w:r>
              <w:t>2020</w:t>
            </w:r>
          </w:p>
        </w:tc>
        <w:tc>
          <w:tcPr>
            <w:tcW w:w="885" w:type="dxa"/>
            <w:tcBorders>
              <w:top w:val="nil"/>
              <w:bottom w:val="single" w:sz="18" w:space="0" w:color="auto"/>
            </w:tcBorders>
          </w:tcPr>
          <w:p w14:paraId="54FB844D" w14:textId="0E6EBF77" w:rsidR="0067606D" w:rsidRDefault="0067606D" w:rsidP="0067606D">
            <w:pPr>
              <w:pStyle w:val="TabellHuvud"/>
            </w:pPr>
            <w:r>
              <w:t>2021</w:t>
            </w:r>
          </w:p>
        </w:tc>
        <w:tc>
          <w:tcPr>
            <w:tcW w:w="886" w:type="dxa"/>
            <w:tcBorders>
              <w:top w:val="nil"/>
              <w:bottom w:val="single" w:sz="18" w:space="0" w:color="auto"/>
            </w:tcBorders>
          </w:tcPr>
          <w:p w14:paraId="500F5E8E" w14:textId="7CE6AEBC" w:rsidR="0067606D" w:rsidRDefault="0067606D" w:rsidP="0067606D">
            <w:pPr>
              <w:pStyle w:val="TabellHuvud"/>
            </w:pPr>
            <w:r>
              <w:t>2022</w:t>
            </w:r>
          </w:p>
        </w:tc>
      </w:tr>
      <w:tr w:rsidR="0067606D" w:rsidRPr="000C250D" w14:paraId="29E5B6A0" w14:textId="77777777" w:rsidTr="0067606D">
        <w:tc>
          <w:tcPr>
            <w:tcW w:w="709" w:type="dxa"/>
            <w:tcBorders>
              <w:top w:val="single" w:sz="18" w:space="0" w:color="auto"/>
            </w:tcBorders>
            <w:tcMar>
              <w:left w:w="0" w:type="dxa"/>
              <w:right w:w="0" w:type="dxa"/>
            </w:tcMar>
          </w:tcPr>
          <w:p w14:paraId="5EA64958" w14:textId="77777777" w:rsidR="0067606D" w:rsidRPr="000C250D" w:rsidRDefault="0067606D" w:rsidP="0067606D">
            <w:pPr>
              <w:pStyle w:val="TabellRader"/>
              <w:jc w:val="left"/>
              <w:rPr>
                <w:b/>
              </w:rPr>
            </w:pPr>
          </w:p>
        </w:tc>
        <w:tc>
          <w:tcPr>
            <w:tcW w:w="3034" w:type="dxa"/>
            <w:tcBorders>
              <w:top w:val="single" w:sz="18" w:space="0" w:color="auto"/>
            </w:tcBorders>
          </w:tcPr>
          <w:p w14:paraId="2C58A4FD" w14:textId="77777777" w:rsidR="0067606D" w:rsidRPr="000C250D" w:rsidRDefault="0067606D" w:rsidP="0067606D">
            <w:pPr>
              <w:pStyle w:val="TabellRader"/>
              <w:jc w:val="left"/>
              <w:rPr>
                <w:b/>
              </w:rPr>
            </w:pPr>
            <w:r w:rsidRPr="000C250D">
              <w:rPr>
                <w:b/>
              </w:rPr>
              <w:t>Skatt på arbete</w:t>
            </w:r>
          </w:p>
        </w:tc>
        <w:tc>
          <w:tcPr>
            <w:tcW w:w="885" w:type="dxa"/>
            <w:tcBorders>
              <w:top w:val="single" w:sz="18" w:space="0" w:color="auto"/>
            </w:tcBorders>
          </w:tcPr>
          <w:p w14:paraId="5FBE4697" w14:textId="388881DC" w:rsidR="0067606D" w:rsidRPr="009B0896" w:rsidRDefault="0067606D" w:rsidP="0067606D">
            <w:pPr>
              <w:pStyle w:val="TabellSlutsumma"/>
            </w:pPr>
            <w:r w:rsidRPr="00F54159">
              <w:t>1 194,1</w:t>
            </w:r>
          </w:p>
        </w:tc>
        <w:tc>
          <w:tcPr>
            <w:tcW w:w="885" w:type="dxa"/>
            <w:tcBorders>
              <w:top w:val="single" w:sz="18" w:space="0" w:color="auto"/>
            </w:tcBorders>
          </w:tcPr>
          <w:p w14:paraId="21A6F00A" w14:textId="30AF86FB" w:rsidR="0067606D" w:rsidRPr="009B0896" w:rsidRDefault="0067606D" w:rsidP="0067606D">
            <w:pPr>
              <w:pStyle w:val="TabellSlutsumma"/>
            </w:pPr>
            <w:r w:rsidRPr="00F54159">
              <w:t>1 242,6</w:t>
            </w:r>
          </w:p>
        </w:tc>
        <w:tc>
          <w:tcPr>
            <w:tcW w:w="886" w:type="dxa"/>
            <w:tcBorders>
              <w:top w:val="single" w:sz="18" w:space="0" w:color="auto"/>
            </w:tcBorders>
          </w:tcPr>
          <w:p w14:paraId="1C5379AA" w14:textId="401C5345" w:rsidR="0067606D" w:rsidRPr="009B0896" w:rsidRDefault="0067606D" w:rsidP="0067606D">
            <w:pPr>
              <w:pStyle w:val="TabellSlutsumma"/>
            </w:pPr>
            <w:r w:rsidRPr="00F54159">
              <w:t>1 272,9</w:t>
            </w:r>
          </w:p>
        </w:tc>
        <w:tc>
          <w:tcPr>
            <w:tcW w:w="885" w:type="dxa"/>
            <w:tcBorders>
              <w:top w:val="single" w:sz="18" w:space="0" w:color="auto"/>
            </w:tcBorders>
          </w:tcPr>
          <w:p w14:paraId="496F33EB" w14:textId="1187E237" w:rsidR="0067606D" w:rsidRPr="009B0896" w:rsidRDefault="0067606D" w:rsidP="0067606D">
            <w:pPr>
              <w:pStyle w:val="TabellSlutsumma"/>
            </w:pPr>
            <w:r w:rsidRPr="00F54159">
              <w:t xml:space="preserve">1 </w:t>
            </w:r>
            <w:r w:rsidRPr="00BD3DB7">
              <w:t>297,0</w:t>
            </w:r>
          </w:p>
        </w:tc>
        <w:tc>
          <w:tcPr>
            <w:tcW w:w="885" w:type="dxa"/>
            <w:tcBorders>
              <w:top w:val="single" w:sz="18" w:space="0" w:color="auto"/>
            </w:tcBorders>
          </w:tcPr>
          <w:p w14:paraId="4A278AF3" w14:textId="3F8EEA3F" w:rsidR="0067606D" w:rsidRPr="009B0896" w:rsidRDefault="0067606D" w:rsidP="0067606D">
            <w:pPr>
              <w:pStyle w:val="TabellSlutsumma"/>
            </w:pPr>
            <w:r w:rsidRPr="00F54159">
              <w:t xml:space="preserve">1 </w:t>
            </w:r>
            <w:r w:rsidRPr="00BD3DB7">
              <w:t>330,8</w:t>
            </w:r>
          </w:p>
        </w:tc>
        <w:tc>
          <w:tcPr>
            <w:tcW w:w="886" w:type="dxa"/>
            <w:tcBorders>
              <w:top w:val="single" w:sz="18" w:space="0" w:color="auto"/>
            </w:tcBorders>
          </w:tcPr>
          <w:p w14:paraId="6A0A582D" w14:textId="422C821F" w:rsidR="0067606D" w:rsidRPr="009B0896" w:rsidRDefault="0067606D" w:rsidP="0067606D">
            <w:pPr>
              <w:pStyle w:val="TabellSlutsumma"/>
            </w:pPr>
            <w:r w:rsidRPr="00F54159">
              <w:t xml:space="preserve">1 </w:t>
            </w:r>
            <w:r w:rsidRPr="00BD3DB7">
              <w:t>375,7</w:t>
            </w:r>
          </w:p>
        </w:tc>
      </w:tr>
      <w:tr w:rsidR="0067606D" w:rsidRPr="000C250D" w14:paraId="48807C4F" w14:textId="77777777" w:rsidTr="0067606D">
        <w:tc>
          <w:tcPr>
            <w:tcW w:w="709" w:type="dxa"/>
            <w:tcMar>
              <w:left w:w="0" w:type="dxa"/>
              <w:right w:w="0" w:type="dxa"/>
            </w:tcMar>
          </w:tcPr>
          <w:p w14:paraId="6C9BF0C3" w14:textId="77777777" w:rsidR="0067606D" w:rsidRPr="000C250D" w:rsidRDefault="0067606D" w:rsidP="0067606D">
            <w:pPr>
              <w:pStyle w:val="TabellRader"/>
              <w:jc w:val="left"/>
              <w:rPr>
                <w:i/>
              </w:rPr>
            </w:pPr>
            <w:r w:rsidRPr="000C250D">
              <w:rPr>
                <w:i/>
              </w:rPr>
              <w:t>1100</w:t>
            </w:r>
          </w:p>
        </w:tc>
        <w:tc>
          <w:tcPr>
            <w:tcW w:w="3034" w:type="dxa"/>
          </w:tcPr>
          <w:p w14:paraId="35706479" w14:textId="77777777" w:rsidR="0067606D" w:rsidRPr="000C250D" w:rsidRDefault="0067606D" w:rsidP="0067606D">
            <w:pPr>
              <w:pStyle w:val="TabellRader"/>
              <w:jc w:val="left"/>
              <w:rPr>
                <w:i/>
              </w:rPr>
            </w:pPr>
            <w:r w:rsidRPr="000C250D">
              <w:rPr>
                <w:i/>
              </w:rPr>
              <w:t>Direkta skatter</w:t>
            </w:r>
          </w:p>
        </w:tc>
        <w:tc>
          <w:tcPr>
            <w:tcW w:w="885" w:type="dxa"/>
          </w:tcPr>
          <w:p w14:paraId="33CB44B5" w14:textId="56C1FCAB" w:rsidR="0067606D" w:rsidRPr="009B0896" w:rsidRDefault="0067606D" w:rsidP="0067606D">
            <w:pPr>
              <w:pStyle w:val="TabellSumma"/>
            </w:pPr>
            <w:r w:rsidRPr="00F54159">
              <w:t>635,3</w:t>
            </w:r>
          </w:p>
        </w:tc>
        <w:tc>
          <w:tcPr>
            <w:tcW w:w="885" w:type="dxa"/>
          </w:tcPr>
          <w:p w14:paraId="1817A9ED" w14:textId="0BBB0F28" w:rsidR="0067606D" w:rsidRPr="009B0896" w:rsidRDefault="0067606D" w:rsidP="0067606D">
            <w:pPr>
              <w:pStyle w:val="TabellSumma"/>
            </w:pPr>
            <w:r w:rsidRPr="00F54159">
              <w:t>656,7</w:t>
            </w:r>
          </w:p>
        </w:tc>
        <w:tc>
          <w:tcPr>
            <w:tcW w:w="886" w:type="dxa"/>
          </w:tcPr>
          <w:p w14:paraId="5EDE983A" w14:textId="3A68F60D" w:rsidR="0067606D" w:rsidRPr="009B0896" w:rsidRDefault="0067606D" w:rsidP="0067606D">
            <w:pPr>
              <w:pStyle w:val="TabellSumma"/>
            </w:pPr>
            <w:r w:rsidRPr="00F54159">
              <w:t>665,4</w:t>
            </w:r>
          </w:p>
        </w:tc>
        <w:tc>
          <w:tcPr>
            <w:tcW w:w="885" w:type="dxa"/>
          </w:tcPr>
          <w:p w14:paraId="1C82CC94" w14:textId="056FEC63" w:rsidR="0067606D" w:rsidRPr="009B0896" w:rsidRDefault="0067606D" w:rsidP="0067606D">
            <w:pPr>
              <w:pStyle w:val="TabellSumma"/>
            </w:pPr>
            <w:r w:rsidRPr="00BD3DB7">
              <w:t>674,9</w:t>
            </w:r>
          </w:p>
        </w:tc>
        <w:tc>
          <w:tcPr>
            <w:tcW w:w="885" w:type="dxa"/>
          </w:tcPr>
          <w:p w14:paraId="60EF05A2" w14:textId="027FE986" w:rsidR="0067606D" w:rsidRPr="009B0896" w:rsidRDefault="0067606D" w:rsidP="0067606D">
            <w:pPr>
              <w:pStyle w:val="TabellSumma"/>
            </w:pPr>
            <w:r w:rsidRPr="00BD3DB7">
              <w:t>692,1</w:t>
            </w:r>
          </w:p>
        </w:tc>
        <w:tc>
          <w:tcPr>
            <w:tcW w:w="886" w:type="dxa"/>
          </w:tcPr>
          <w:p w14:paraId="4CB7F6B6" w14:textId="0EB43981" w:rsidR="0067606D" w:rsidRPr="009B0896" w:rsidRDefault="0067606D" w:rsidP="0067606D">
            <w:pPr>
              <w:pStyle w:val="TabellSumma"/>
            </w:pPr>
            <w:r w:rsidRPr="00BD3DB7">
              <w:t>715,6</w:t>
            </w:r>
          </w:p>
        </w:tc>
      </w:tr>
      <w:tr w:rsidR="0067606D" w14:paraId="274F24BD" w14:textId="77777777" w:rsidTr="0067606D">
        <w:tc>
          <w:tcPr>
            <w:tcW w:w="709" w:type="dxa"/>
            <w:tcMar>
              <w:left w:w="0" w:type="dxa"/>
              <w:right w:w="0" w:type="dxa"/>
            </w:tcMar>
          </w:tcPr>
          <w:p w14:paraId="042DB486" w14:textId="77777777" w:rsidR="0067606D" w:rsidRDefault="0067606D" w:rsidP="0067606D">
            <w:pPr>
              <w:pStyle w:val="TabellRader"/>
              <w:jc w:val="left"/>
            </w:pPr>
          </w:p>
        </w:tc>
        <w:tc>
          <w:tcPr>
            <w:tcW w:w="3034" w:type="dxa"/>
          </w:tcPr>
          <w:p w14:paraId="687339A4" w14:textId="77777777" w:rsidR="0067606D" w:rsidRDefault="0067606D" w:rsidP="0067606D">
            <w:pPr>
              <w:pStyle w:val="TabellRader"/>
              <w:jc w:val="left"/>
            </w:pPr>
            <w:r w:rsidRPr="002867B0">
              <w:t>Kommunal inkomstskatt</w:t>
            </w:r>
          </w:p>
        </w:tc>
        <w:tc>
          <w:tcPr>
            <w:tcW w:w="885" w:type="dxa"/>
          </w:tcPr>
          <w:p w14:paraId="277734ED" w14:textId="58376582" w:rsidR="0067606D" w:rsidRPr="009B0896" w:rsidRDefault="0067606D" w:rsidP="0067606D">
            <w:pPr>
              <w:pStyle w:val="TabellRader"/>
            </w:pPr>
            <w:r w:rsidRPr="00F54159">
              <w:t>700,1</w:t>
            </w:r>
          </w:p>
        </w:tc>
        <w:tc>
          <w:tcPr>
            <w:tcW w:w="885" w:type="dxa"/>
          </w:tcPr>
          <w:p w14:paraId="2336349A" w14:textId="455C18C8" w:rsidR="0067606D" w:rsidRPr="009B0896" w:rsidRDefault="0067606D" w:rsidP="0067606D">
            <w:pPr>
              <w:pStyle w:val="TabellRader"/>
            </w:pPr>
            <w:r w:rsidRPr="00F54159">
              <w:t>725,5</w:t>
            </w:r>
          </w:p>
        </w:tc>
        <w:tc>
          <w:tcPr>
            <w:tcW w:w="886" w:type="dxa"/>
          </w:tcPr>
          <w:p w14:paraId="718CBCE0" w14:textId="2E544DA8" w:rsidR="0067606D" w:rsidRPr="009B0896" w:rsidRDefault="0067606D" w:rsidP="0067606D">
            <w:pPr>
              <w:pStyle w:val="TabellRader"/>
            </w:pPr>
            <w:r w:rsidRPr="00F54159">
              <w:t>751,8</w:t>
            </w:r>
          </w:p>
        </w:tc>
        <w:tc>
          <w:tcPr>
            <w:tcW w:w="885" w:type="dxa"/>
          </w:tcPr>
          <w:p w14:paraId="3F36E1C6" w14:textId="2BD7EC1A" w:rsidR="0067606D" w:rsidRPr="009B0896" w:rsidRDefault="0067606D" w:rsidP="0067606D">
            <w:pPr>
              <w:pStyle w:val="TabellRader"/>
            </w:pPr>
            <w:r w:rsidRPr="00F54159">
              <w:t>771,8</w:t>
            </w:r>
          </w:p>
        </w:tc>
        <w:tc>
          <w:tcPr>
            <w:tcW w:w="885" w:type="dxa"/>
          </w:tcPr>
          <w:p w14:paraId="37804145" w14:textId="524C1F3B" w:rsidR="0067606D" w:rsidRPr="009B0896" w:rsidRDefault="0067606D" w:rsidP="0067606D">
            <w:pPr>
              <w:pStyle w:val="TabellRader"/>
            </w:pPr>
            <w:r w:rsidRPr="00F54159">
              <w:t>796,3</w:t>
            </w:r>
          </w:p>
        </w:tc>
        <w:tc>
          <w:tcPr>
            <w:tcW w:w="886" w:type="dxa"/>
          </w:tcPr>
          <w:p w14:paraId="4E54D3D3" w14:textId="1D3923D8" w:rsidR="0067606D" w:rsidRPr="009B0896" w:rsidRDefault="0067606D" w:rsidP="0067606D">
            <w:pPr>
              <w:pStyle w:val="TabellRader"/>
            </w:pPr>
            <w:r w:rsidRPr="00F54159">
              <w:t>823,8</w:t>
            </w:r>
          </w:p>
        </w:tc>
      </w:tr>
      <w:tr w:rsidR="0067606D" w14:paraId="2F776E8E" w14:textId="77777777" w:rsidTr="0067606D">
        <w:tc>
          <w:tcPr>
            <w:tcW w:w="709" w:type="dxa"/>
            <w:tcMar>
              <w:left w:w="0" w:type="dxa"/>
              <w:right w:w="0" w:type="dxa"/>
            </w:tcMar>
          </w:tcPr>
          <w:p w14:paraId="22412D65" w14:textId="77777777" w:rsidR="0067606D" w:rsidRDefault="0067606D" w:rsidP="0067606D">
            <w:pPr>
              <w:pStyle w:val="TabellRader"/>
              <w:jc w:val="left"/>
            </w:pPr>
          </w:p>
        </w:tc>
        <w:tc>
          <w:tcPr>
            <w:tcW w:w="3034" w:type="dxa"/>
          </w:tcPr>
          <w:p w14:paraId="39774127" w14:textId="77777777" w:rsidR="0067606D" w:rsidRDefault="0067606D" w:rsidP="0067606D">
            <w:pPr>
              <w:pStyle w:val="TabellRader"/>
              <w:jc w:val="left"/>
            </w:pPr>
            <w:r w:rsidRPr="002867B0">
              <w:t>Statlig inkomstskatt</w:t>
            </w:r>
          </w:p>
        </w:tc>
        <w:tc>
          <w:tcPr>
            <w:tcW w:w="885" w:type="dxa"/>
          </w:tcPr>
          <w:p w14:paraId="2F0B3742" w14:textId="6A95A8E4" w:rsidR="0067606D" w:rsidRPr="009B0896" w:rsidRDefault="0067606D" w:rsidP="0067606D">
            <w:pPr>
              <w:pStyle w:val="TabellRader"/>
            </w:pPr>
            <w:r w:rsidRPr="00F54159">
              <w:t>58,5</w:t>
            </w:r>
          </w:p>
        </w:tc>
        <w:tc>
          <w:tcPr>
            <w:tcW w:w="885" w:type="dxa"/>
          </w:tcPr>
          <w:p w14:paraId="5C539A65" w14:textId="7EF658C4" w:rsidR="0067606D" w:rsidRPr="009B0896" w:rsidRDefault="0067606D" w:rsidP="0067606D">
            <w:pPr>
              <w:pStyle w:val="TabellRader"/>
            </w:pPr>
            <w:r w:rsidRPr="00F54159">
              <w:t>60,6</w:t>
            </w:r>
          </w:p>
        </w:tc>
        <w:tc>
          <w:tcPr>
            <w:tcW w:w="886" w:type="dxa"/>
          </w:tcPr>
          <w:p w14:paraId="0E56F01B" w14:textId="79AD8625" w:rsidR="0067606D" w:rsidRPr="009B0896" w:rsidRDefault="0067606D" w:rsidP="0067606D">
            <w:pPr>
              <w:pStyle w:val="TabellRader"/>
            </w:pPr>
            <w:r w:rsidRPr="00F54159">
              <w:t>57,3</w:t>
            </w:r>
          </w:p>
        </w:tc>
        <w:tc>
          <w:tcPr>
            <w:tcW w:w="885" w:type="dxa"/>
          </w:tcPr>
          <w:p w14:paraId="3846065D" w14:textId="51B5D4FE" w:rsidR="0067606D" w:rsidRPr="009B0896" w:rsidRDefault="0067606D" w:rsidP="0067606D">
            <w:pPr>
              <w:pStyle w:val="TabellRader"/>
            </w:pPr>
            <w:r w:rsidRPr="00F54159">
              <w:t>51,5</w:t>
            </w:r>
          </w:p>
        </w:tc>
        <w:tc>
          <w:tcPr>
            <w:tcW w:w="885" w:type="dxa"/>
          </w:tcPr>
          <w:p w14:paraId="716EED5B" w14:textId="1FE39A0F" w:rsidR="0067606D" w:rsidRPr="009B0896" w:rsidRDefault="0067606D" w:rsidP="0067606D">
            <w:pPr>
              <w:pStyle w:val="TabellRader"/>
            </w:pPr>
            <w:r w:rsidRPr="00F54159">
              <w:t>51,7</w:t>
            </w:r>
          </w:p>
        </w:tc>
        <w:tc>
          <w:tcPr>
            <w:tcW w:w="886" w:type="dxa"/>
          </w:tcPr>
          <w:p w14:paraId="4794B884" w14:textId="21A7F5FC" w:rsidR="0067606D" w:rsidRPr="009B0896" w:rsidRDefault="0067606D" w:rsidP="0067606D">
            <w:pPr>
              <w:pStyle w:val="TabellRader"/>
            </w:pPr>
            <w:r w:rsidRPr="00F54159">
              <w:t>52,3</w:t>
            </w:r>
          </w:p>
        </w:tc>
      </w:tr>
      <w:tr w:rsidR="0067606D" w14:paraId="7E3AEF5F" w14:textId="77777777" w:rsidTr="0067606D">
        <w:tc>
          <w:tcPr>
            <w:tcW w:w="709" w:type="dxa"/>
            <w:tcMar>
              <w:left w:w="0" w:type="dxa"/>
              <w:right w:w="0" w:type="dxa"/>
            </w:tcMar>
          </w:tcPr>
          <w:p w14:paraId="13D905D2" w14:textId="77777777" w:rsidR="0067606D" w:rsidRDefault="0067606D" w:rsidP="0067606D">
            <w:pPr>
              <w:pStyle w:val="TabellRader"/>
              <w:jc w:val="left"/>
            </w:pPr>
          </w:p>
        </w:tc>
        <w:tc>
          <w:tcPr>
            <w:tcW w:w="3034" w:type="dxa"/>
          </w:tcPr>
          <w:p w14:paraId="07C100AA" w14:textId="77777777" w:rsidR="0067606D" w:rsidRDefault="0067606D" w:rsidP="0067606D">
            <w:pPr>
              <w:pStyle w:val="TabellRader"/>
              <w:jc w:val="left"/>
            </w:pPr>
            <w:r w:rsidRPr="002867B0">
              <w:t>Jobbskatteavdrag</w:t>
            </w:r>
          </w:p>
        </w:tc>
        <w:tc>
          <w:tcPr>
            <w:tcW w:w="885" w:type="dxa"/>
          </w:tcPr>
          <w:p w14:paraId="12433627" w14:textId="34FDAB20" w:rsidR="0067606D" w:rsidRPr="009B0896" w:rsidRDefault="0067606D" w:rsidP="0067606D">
            <w:pPr>
              <w:pStyle w:val="TabellRader"/>
            </w:pPr>
            <w:r w:rsidRPr="00F54159">
              <w:t>-109,1</w:t>
            </w:r>
          </w:p>
        </w:tc>
        <w:tc>
          <w:tcPr>
            <w:tcW w:w="885" w:type="dxa"/>
          </w:tcPr>
          <w:p w14:paraId="37813914" w14:textId="03733D4F" w:rsidR="0067606D" w:rsidRPr="009B0896" w:rsidRDefault="0067606D" w:rsidP="0067606D">
            <w:pPr>
              <w:pStyle w:val="TabellRader"/>
            </w:pPr>
            <w:r w:rsidRPr="00F54159">
              <w:t>-113,0</w:t>
            </w:r>
          </w:p>
        </w:tc>
        <w:tc>
          <w:tcPr>
            <w:tcW w:w="886" w:type="dxa"/>
          </w:tcPr>
          <w:p w14:paraId="737795F8" w14:textId="6179CAFB" w:rsidR="0067606D" w:rsidRPr="009B0896" w:rsidRDefault="0067606D" w:rsidP="0067606D">
            <w:pPr>
              <w:pStyle w:val="TabellRader"/>
            </w:pPr>
            <w:r w:rsidRPr="00F54159">
              <w:t>-126,7</w:t>
            </w:r>
          </w:p>
        </w:tc>
        <w:tc>
          <w:tcPr>
            <w:tcW w:w="885" w:type="dxa"/>
          </w:tcPr>
          <w:p w14:paraId="4DC145E7" w14:textId="2535B12E" w:rsidR="0067606D" w:rsidRPr="009B0896" w:rsidRDefault="0067606D" w:rsidP="0067606D">
            <w:pPr>
              <w:pStyle w:val="TabellRader"/>
            </w:pPr>
            <w:r w:rsidRPr="00F54159">
              <w:t>-129,9</w:t>
            </w:r>
          </w:p>
        </w:tc>
        <w:tc>
          <w:tcPr>
            <w:tcW w:w="885" w:type="dxa"/>
          </w:tcPr>
          <w:p w14:paraId="0AA37DAC" w14:textId="4397341C" w:rsidR="0067606D" w:rsidRPr="009B0896" w:rsidRDefault="0067606D" w:rsidP="0067606D">
            <w:pPr>
              <w:pStyle w:val="TabellRader"/>
            </w:pPr>
            <w:r w:rsidRPr="00F54159">
              <w:t>-133,4</w:t>
            </w:r>
          </w:p>
        </w:tc>
        <w:tc>
          <w:tcPr>
            <w:tcW w:w="886" w:type="dxa"/>
          </w:tcPr>
          <w:p w14:paraId="3D18DF4A" w14:textId="77113589" w:rsidR="0067606D" w:rsidRPr="009B0896" w:rsidRDefault="0067606D" w:rsidP="0067606D">
            <w:pPr>
              <w:pStyle w:val="TabellRader"/>
            </w:pPr>
            <w:r w:rsidRPr="00F54159">
              <w:t>-137,3</w:t>
            </w:r>
          </w:p>
        </w:tc>
      </w:tr>
      <w:tr w:rsidR="0067606D" w14:paraId="3750603F" w14:textId="77777777" w:rsidTr="0067606D">
        <w:tc>
          <w:tcPr>
            <w:tcW w:w="709" w:type="dxa"/>
            <w:tcMar>
              <w:left w:w="0" w:type="dxa"/>
              <w:right w:w="0" w:type="dxa"/>
            </w:tcMar>
          </w:tcPr>
          <w:p w14:paraId="35FE1961" w14:textId="77777777" w:rsidR="0067606D" w:rsidRDefault="0067606D" w:rsidP="0067606D">
            <w:pPr>
              <w:pStyle w:val="TabellRader"/>
              <w:jc w:val="left"/>
            </w:pPr>
          </w:p>
        </w:tc>
        <w:tc>
          <w:tcPr>
            <w:tcW w:w="3034" w:type="dxa"/>
          </w:tcPr>
          <w:p w14:paraId="70208077" w14:textId="77777777" w:rsidR="0067606D" w:rsidRDefault="0067606D" w:rsidP="0067606D">
            <w:pPr>
              <w:pStyle w:val="TabellRader"/>
              <w:jc w:val="left"/>
            </w:pPr>
            <w:r w:rsidRPr="002867B0">
              <w:t>Husavdrag</w:t>
            </w:r>
          </w:p>
        </w:tc>
        <w:tc>
          <w:tcPr>
            <w:tcW w:w="885" w:type="dxa"/>
          </w:tcPr>
          <w:p w14:paraId="29ED5A74" w14:textId="29F16285" w:rsidR="0067606D" w:rsidRPr="009B0896" w:rsidRDefault="0067606D" w:rsidP="0067606D">
            <w:pPr>
              <w:pStyle w:val="TabellRader"/>
            </w:pPr>
            <w:r w:rsidRPr="00F54159">
              <w:t>-13,8</w:t>
            </w:r>
          </w:p>
        </w:tc>
        <w:tc>
          <w:tcPr>
            <w:tcW w:w="885" w:type="dxa"/>
          </w:tcPr>
          <w:p w14:paraId="11B3EC7C" w14:textId="11E5343D" w:rsidR="0067606D" w:rsidRPr="009B0896" w:rsidRDefault="0067606D" w:rsidP="0067606D">
            <w:pPr>
              <w:pStyle w:val="TabellRader"/>
            </w:pPr>
            <w:r w:rsidRPr="00F54159">
              <w:t>-14,2</w:t>
            </w:r>
          </w:p>
        </w:tc>
        <w:tc>
          <w:tcPr>
            <w:tcW w:w="886" w:type="dxa"/>
          </w:tcPr>
          <w:p w14:paraId="3E840A71" w14:textId="3FC5947C" w:rsidR="0067606D" w:rsidRPr="009B0896" w:rsidRDefault="0067606D" w:rsidP="0067606D">
            <w:pPr>
              <w:pStyle w:val="TabellRader"/>
            </w:pPr>
            <w:r w:rsidRPr="00F54159">
              <w:t>-15,3</w:t>
            </w:r>
          </w:p>
        </w:tc>
        <w:tc>
          <w:tcPr>
            <w:tcW w:w="885" w:type="dxa"/>
          </w:tcPr>
          <w:p w14:paraId="6A917022" w14:textId="79424371" w:rsidR="0067606D" w:rsidRPr="009B0896" w:rsidRDefault="0067606D" w:rsidP="0067606D">
            <w:pPr>
              <w:pStyle w:val="TabellRader"/>
            </w:pPr>
            <w:r w:rsidRPr="00F54159">
              <w:t>-16,0</w:t>
            </w:r>
          </w:p>
        </w:tc>
        <w:tc>
          <w:tcPr>
            <w:tcW w:w="885" w:type="dxa"/>
          </w:tcPr>
          <w:p w14:paraId="6887B572" w14:textId="7FFD0AAD" w:rsidR="0067606D" w:rsidRPr="009B0896" w:rsidRDefault="0067606D" w:rsidP="0067606D">
            <w:pPr>
              <w:pStyle w:val="TabellRader"/>
            </w:pPr>
            <w:r w:rsidRPr="00F54159">
              <w:t>-16,6</w:t>
            </w:r>
          </w:p>
        </w:tc>
        <w:tc>
          <w:tcPr>
            <w:tcW w:w="886" w:type="dxa"/>
          </w:tcPr>
          <w:p w14:paraId="3948C23D" w14:textId="01AF4BA6" w:rsidR="0067606D" w:rsidRPr="009B0896" w:rsidRDefault="0067606D" w:rsidP="0067606D">
            <w:pPr>
              <w:pStyle w:val="TabellRader"/>
            </w:pPr>
            <w:r w:rsidRPr="00F54159">
              <w:t>-17,2</w:t>
            </w:r>
          </w:p>
        </w:tc>
      </w:tr>
      <w:tr w:rsidR="0067606D" w14:paraId="3BC90A2D" w14:textId="77777777" w:rsidTr="0067606D">
        <w:tc>
          <w:tcPr>
            <w:tcW w:w="709" w:type="dxa"/>
            <w:tcMar>
              <w:left w:w="0" w:type="dxa"/>
              <w:right w:w="0" w:type="dxa"/>
            </w:tcMar>
          </w:tcPr>
          <w:p w14:paraId="218932AC" w14:textId="77777777" w:rsidR="0067606D" w:rsidRDefault="0067606D" w:rsidP="0067606D">
            <w:pPr>
              <w:pStyle w:val="TabellRader"/>
              <w:jc w:val="left"/>
            </w:pPr>
          </w:p>
        </w:tc>
        <w:tc>
          <w:tcPr>
            <w:tcW w:w="3034" w:type="dxa"/>
          </w:tcPr>
          <w:p w14:paraId="2769A589" w14:textId="77777777" w:rsidR="0067606D" w:rsidRDefault="0067606D" w:rsidP="0067606D">
            <w:pPr>
              <w:pStyle w:val="TabellRader"/>
              <w:jc w:val="left"/>
            </w:pPr>
            <w:r w:rsidRPr="002867B0">
              <w:t>Övrigt</w:t>
            </w:r>
          </w:p>
        </w:tc>
        <w:tc>
          <w:tcPr>
            <w:tcW w:w="885" w:type="dxa"/>
          </w:tcPr>
          <w:p w14:paraId="1B004353" w14:textId="3D39B91E" w:rsidR="0067606D" w:rsidRPr="009B0896" w:rsidRDefault="0067606D" w:rsidP="0067606D">
            <w:pPr>
              <w:pStyle w:val="TabellRader"/>
            </w:pPr>
            <w:r w:rsidRPr="00F54159">
              <w:t>-0,3</w:t>
            </w:r>
          </w:p>
        </w:tc>
        <w:tc>
          <w:tcPr>
            <w:tcW w:w="885" w:type="dxa"/>
          </w:tcPr>
          <w:p w14:paraId="742396B9" w14:textId="37E97A4D" w:rsidR="0067606D" w:rsidRPr="009B0896" w:rsidRDefault="0067606D" w:rsidP="0067606D">
            <w:pPr>
              <w:pStyle w:val="TabellRader"/>
            </w:pPr>
            <w:r w:rsidRPr="00F54159">
              <w:t>-2,2</w:t>
            </w:r>
          </w:p>
        </w:tc>
        <w:tc>
          <w:tcPr>
            <w:tcW w:w="886" w:type="dxa"/>
          </w:tcPr>
          <w:p w14:paraId="145A33AA" w14:textId="5D677ADF" w:rsidR="0067606D" w:rsidRPr="009B0896" w:rsidRDefault="0067606D" w:rsidP="0067606D">
            <w:pPr>
              <w:pStyle w:val="TabellRader"/>
            </w:pPr>
            <w:r w:rsidRPr="00F54159">
              <w:t>-1,7</w:t>
            </w:r>
          </w:p>
        </w:tc>
        <w:tc>
          <w:tcPr>
            <w:tcW w:w="885" w:type="dxa"/>
          </w:tcPr>
          <w:p w14:paraId="637CCF5B" w14:textId="1B846DF0" w:rsidR="0067606D" w:rsidRPr="009B0896" w:rsidRDefault="0067606D" w:rsidP="0067606D">
            <w:pPr>
              <w:pStyle w:val="TabellRader"/>
            </w:pPr>
            <w:r w:rsidRPr="00F54159">
              <w:t>-</w:t>
            </w:r>
            <w:r w:rsidRPr="00BD3DB7">
              <w:t>2,4</w:t>
            </w:r>
          </w:p>
        </w:tc>
        <w:tc>
          <w:tcPr>
            <w:tcW w:w="885" w:type="dxa"/>
          </w:tcPr>
          <w:p w14:paraId="462BC4A7" w14:textId="68ECD222" w:rsidR="0067606D" w:rsidRPr="009B0896" w:rsidRDefault="0067606D" w:rsidP="0067606D">
            <w:pPr>
              <w:pStyle w:val="TabellRader"/>
            </w:pPr>
            <w:r w:rsidRPr="00F54159">
              <w:t>-</w:t>
            </w:r>
            <w:r w:rsidRPr="00BD3DB7">
              <w:t>5,9</w:t>
            </w:r>
          </w:p>
        </w:tc>
        <w:tc>
          <w:tcPr>
            <w:tcW w:w="886" w:type="dxa"/>
          </w:tcPr>
          <w:p w14:paraId="18241868" w14:textId="041AD779" w:rsidR="0067606D" w:rsidRPr="009B0896" w:rsidRDefault="0067606D" w:rsidP="0067606D">
            <w:pPr>
              <w:pStyle w:val="TabellRader"/>
            </w:pPr>
            <w:r w:rsidRPr="00F54159">
              <w:t>-</w:t>
            </w:r>
            <w:r w:rsidRPr="00BD3DB7">
              <w:t>5,9</w:t>
            </w:r>
          </w:p>
        </w:tc>
      </w:tr>
      <w:tr w:rsidR="0067606D" w:rsidRPr="000C250D" w14:paraId="14852E7B" w14:textId="77777777" w:rsidTr="0067606D">
        <w:tc>
          <w:tcPr>
            <w:tcW w:w="709" w:type="dxa"/>
            <w:tcMar>
              <w:left w:w="0" w:type="dxa"/>
              <w:right w:w="0" w:type="dxa"/>
            </w:tcMar>
          </w:tcPr>
          <w:p w14:paraId="2A982343" w14:textId="77777777" w:rsidR="0067606D" w:rsidRPr="000C250D" w:rsidRDefault="0067606D" w:rsidP="0067606D">
            <w:pPr>
              <w:pStyle w:val="TabellRader"/>
              <w:jc w:val="left"/>
              <w:rPr>
                <w:i/>
              </w:rPr>
            </w:pPr>
            <w:r w:rsidRPr="000C250D">
              <w:rPr>
                <w:i/>
              </w:rPr>
              <w:t>1200</w:t>
            </w:r>
          </w:p>
        </w:tc>
        <w:tc>
          <w:tcPr>
            <w:tcW w:w="3034" w:type="dxa"/>
          </w:tcPr>
          <w:p w14:paraId="298D7CAF" w14:textId="77777777" w:rsidR="0067606D" w:rsidRPr="000C250D" w:rsidRDefault="0067606D" w:rsidP="0067606D">
            <w:pPr>
              <w:pStyle w:val="TabellRader"/>
              <w:jc w:val="left"/>
              <w:rPr>
                <w:i/>
              </w:rPr>
            </w:pPr>
            <w:r w:rsidRPr="000C250D">
              <w:rPr>
                <w:i/>
              </w:rPr>
              <w:t>Indirekta skatter</w:t>
            </w:r>
          </w:p>
        </w:tc>
        <w:tc>
          <w:tcPr>
            <w:tcW w:w="885" w:type="dxa"/>
          </w:tcPr>
          <w:p w14:paraId="33F51A05" w14:textId="7C1E5F98" w:rsidR="0067606D" w:rsidRPr="009B0896" w:rsidRDefault="0067606D" w:rsidP="0067606D">
            <w:pPr>
              <w:pStyle w:val="TabellSumma"/>
            </w:pPr>
            <w:r w:rsidRPr="00F54159">
              <w:t>558,7</w:t>
            </w:r>
          </w:p>
        </w:tc>
        <w:tc>
          <w:tcPr>
            <w:tcW w:w="885" w:type="dxa"/>
          </w:tcPr>
          <w:p w14:paraId="5CF4007D" w14:textId="09904CBE" w:rsidR="0067606D" w:rsidRPr="009B0896" w:rsidRDefault="0067606D" w:rsidP="0067606D">
            <w:pPr>
              <w:pStyle w:val="TabellSumma"/>
            </w:pPr>
            <w:r w:rsidRPr="00F54159">
              <w:t>585,9</w:t>
            </w:r>
          </w:p>
        </w:tc>
        <w:tc>
          <w:tcPr>
            <w:tcW w:w="886" w:type="dxa"/>
          </w:tcPr>
          <w:p w14:paraId="17C3B0FA" w14:textId="52415C7A" w:rsidR="0067606D" w:rsidRPr="009B0896" w:rsidRDefault="0067606D" w:rsidP="0067606D">
            <w:pPr>
              <w:pStyle w:val="TabellSumma"/>
            </w:pPr>
            <w:r w:rsidRPr="00F54159">
              <w:t>607,5</w:t>
            </w:r>
          </w:p>
        </w:tc>
        <w:tc>
          <w:tcPr>
            <w:tcW w:w="885" w:type="dxa"/>
          </w:tcPr>
          <w:p w14:paraId="49691A12" w14:textId="0DD6D624" w:rsidR="0067606D" w:rsidRPr="009B0896" w:rsidRDefault="0067606D" w:rsidP="0067606D">
            <w:pPr>
              <w:pStyle w:val="TabellSumma"/>
            </w:pPr>
            <w:r w:rsidRPr="00BD3DB7">
              <w:t>622,1</w:t>
            </w:r>
          </w:p>
        </w:tc>
        <w:tc>
          <w:tcPr>
            <w:tcW w:w="885" w:type="dxa"/>
          </w:tcPr>
          <w:p w14:paraId="601A07AB" w14:textId="4394DB65" w:rsidR="0067606D" w:rsidRPr="009B0896" w:rsidRDefault="0067606D" w:rsidP="0067606D">
            <w:pPr>
              <w:pStyle w:val="TabellSumma"/>
            </w:pPr>
            <w:r w:rsidRPr="00BD3DB7">
              <w:t>638,8</w:t>
            </w:r>
          </w:p>
        </w:tc>
        <w:tc>
          <w:tcPr>
            <w:tcW w:w="886" w:type="dxa"/>
          </w:tcPr>
          <w:p w14:paraId="61A510DF" w14:textId="78B555E2" w:rsidR="0067606D" w:rsidRPr="009B0896" w:rsidRDefault="0067606D" w:rsidP="0067606D">
            <w:pPr>
              <w:pStyle w:val="TabellSumma"/>
            </w:pPr>
            <w:r w:rsidRPr="00BD3DB7">
              <w:t>660,1</w:t>
            </w:r>
          </w:p>
        </w:tc>
      </w:tr>
      <w:tr w:rsidR="0067606D" w14:paraId="31FC1DB6" w14:textId="77777777" w:rsidTr="0067606D">
        <w:tc>
          <w:tcPr>
            <w:tcW w:w="709" w:type="dxa"/>
            <w:tcMar>
              <w:left w:w="0" w:type="dxa"/>
              <w:right w:w="0" w:type="dxa"/>
            </w:tcMar>
          </w:tcPr>
          <w:p w14:paraId="5454D4A3" w14:textId="77777777" w:rsidR="0067606D" w:rsidRDefault="0067606D" w:rsidP="0067606D">
            <w:pPr>
              <w:pStyle w:val="TabellRader"/>
              <w:jc w:val="left"/>
            </w:pPr>
          </w:p>
        </w:tc>
        <w:tc>
          <w:tcPr>
            <w:tcW w:w="3034" w:type="dxa"/>
          </w:tcPr>
          <w:p w14:paraId="556E54A5" w14:textId="77777777" w:rsidR="0067606D" w:rsidRDefault="0067606D" w:rsidP="0067606D">
            <w:pPr>
              <w:pStyle w:val="TabellRader"/>
              <w:jc w:val="left"/>
            </w:pPr>
            <w:r w:rsidRPr="00C74798">
              <w:t>Arbetsgivaravgifter</w:t>
            </w:r>
          </w:p>
        </w:tc>
        <w:tc>
          <w:tcPr>
            <w:tcW w:w="885" w:type="dxa"/>
          </w:tcPr>
          <w:p w14:paraId="04B21935" w14:textId="7EBB8188" w:rsidR="0067606D" w:rsidRPr="009B0896" w:rsidRDefault="0067606D" w:rsidP="0067606D">
            <w:pPr>
              <w:pStyle w:val="TabellRader"/>
            </w:pPr>
            <w:r w:rsidRPr="00F54159">
              <w:t>540,5</w:t>
            </w:r>
          </w:p>
        </w:tc>
        <w:tc>
          <w:tcPr>
            <w:tcW w:w="885" w:type="dxa"/>
          </w:tcPr>
          <w:p w14:paraId="3F7DC2DF" w14:textId="17FD658F" w:rsidR="0067606D" w:rsidRPr="009B0896" w:rsidRDefault="0067606D" w:rsidP="0067606D">
            <w:pPr>
              <w:pStyle w:val="TabellRader"/>
            </w:pPr>
            <w:r w:rsidRPr="00F54159">
              <w:t>566,4</w:t>
            </w:r>
          </w:p>
        </w:tc>
        <w:tc>
          <w:tcPr>
            <w:tcW w:w="886" w:type="dxa"/>
          </w:tcPr>
          <w:p w14:paraId="56A9BCD4" w14:textId="4D1963D2" w:rsidR="0067606D" w:rsidRPr="009B0896" w:rsidRDefault="0067606D" w:rsidP="0067606D">
            <w:pPr>
              <w:pStyle w:val="TabellRader"/>
            </w:pPr>
            <w:r w:rsidRPr="00F54159">
              <w:t>589,8</w:t>
            </w:r>
          </w:p>
        </w:tc>
        <w:tc>
          <w:tcPr>
            <w:tcW w:w="885" w:type="dxa"/>
          </w:tcPr>
          <w:p w14:paraId="48BDE65C" w14:textId="3154D48F" w:rsidR="0067606D" w:rsidRPr="009B0896" w:rsidRDefault="0067606D" w:rsidP="0067606D">
            <w:pPr>
              <w:pStyle w:val="TabellRader"/>
            </w:pPr>
            <w:r w:rsidRPr="00F54159">
              <w:t>608,4</w:t>
            </w:r>
          </w:p>
        </w:tc>
        <w:tc>
          <w:tcPr>
            <w:tcW w:w="885" w:type="dxa"/>
          </w:tcPr>
          <w:p w14:paraId="383B2CFE" w14:textId="14899E98" w:rsidR="0067606D" w:rsidRPr="009B0896" w:rsidRDefault="0067606D" w:rsidP="0067606D">
            <w:pPr>
              <w:pStyle w:val="TabellRader"/>
            </w:pPr>
            <w:r w:rsidRPr="00F54159">
              <w:t>628,6</w:t>
            </w:r>
          </w:p>
        </w:tc>
        <w:tc>
          <w:tcPr>
            <w:tcW w:w="886" w:type="dxa"/>
          </w:tcPr>
          <w:p w14:paraId="5139D062" w14:textId="574CD929" w:rsidR="0067606D" w:rsidRPr="009B0896" w:rsidRDefault="0067606D" w:rsidP="0067606D">
            <w:pPr>
              <w:pStyle w:val="TabellRader"/>
            </w:pPr>
            <w:r w:rsidRPr="00F54159">
              <w:t>651,2</w:t>
            </w:r>
          </w:p>
        </w:tc>
      </w:tr>
      <w:tr w:rsidR="0067606D" w14:paraId="5F496299" w14:textId="77777777" w:rsidTr="0067606D">
        <w:tc>
          <w:tcPr>
            <w:tcW w:w="709" w:type="dxa"/>
            <w:tcMar>
              <w:left w:w="0" w:type="dxa"/>
              <w:right w:w="0" w:type="dxa"/>
            </w:tcMar>
          </w:tcPr>
          <w:p w14:paraId="300CAE5A" w14:textId="77777777" w:rsidR="0067606D" w:rsidRDefault="0067606D" w:rsidP="0067606D">
            <w:pPr>
              <w:pStyle w:val="TabellRader"/>
              <w:jc w:val="left"/>
            </w:pPr>
          </w:p>
        </w:tc>
        <w:tc>
          <w:tcPr>
            <w:tcW w:w="3034" w:type="dxa"/>
          </w:tcPr>
          <w:p w14:paraId="7189875D" w14:textId="77777777" w:rsidR="0067606D" w:rsidRDefault="0067606D" w:rsidP="0067606D">
            <w:pPr>
              <w:pStyle w:val="TabellRader"/>
              <w:jc w:val="left"/>
            </w:pPr>
            <w:r w:rsidRPr="00C74798">
              <w:t>Egenavgifter</w:t>
            </w:r>
          </w:p>
        </w:tc>
        <w:tc>
          <w:tcPr>
            <w:tcW w:w="885" w:type="dxa"/>
          </w:tcPr>
          <w:p w14:paraId="441ADE5D" w14:textId="754DF6ED" w:rsidR="0067606D" w:rsidRPr="009B0896" w:rsidRDefault="0067606D" w:rsidP="0067606D">
            <w:pPr>
              <w:pStyle w:val="TabellRader"/>
            </w:pPr>
            <w:r w:rsidRPr="00F54159">
              <w:t>11,8</w:t>
            </w:r>
          </w:p>
        </w:tc>
        <w:tc>
          <w:tcPr>
            <w:tcW w:w="885" w:type="dxa"/>
          </w:tcPr>
          <w:p w14:paraId="55D17F0F" w14:textId="60AEC688" w:rsidR="0067606D" w:rsidRPr="009B0896" w:rsidRDefault="0067606D" w:rsidP="0067606D">
            <w:pPr>
              <w:pStyle w:val="TabellRader"/>
            </w:pPr>
            <w:r w:rsidRPr="00F54159">
              <w:t>11,8</w:t>
            </w:r>
          </w:p>
        </w:tc>
        <w:tc>
          <w:tcPr>
            <w:tcW w:w="886" w:type="dxa"/>
          </w:tcPr>
          <w:p w14:paraId="61044427" w14:textId="11187EA3" w:rsidR="0067606D" w:rsidRPr="009B0896" w:rsidRDefault="0067606D" w:rsidP="0067606D">
            <w:pPr>
              <w:pStyle w:val="TabellRader"/>
            </w:pPr>
            <w:r w:rsidRPr="00F54159">
              <w:t>12,3</w:t>
            </w:r>
          </w:p>
        </w:tc>
        <w:tc>
          <w:tcPr>
            <w:tcW w:w="885" w:type="dxa"/>
          </w:tcPr>
          <w:p w14:paraId="7BB786F9" w14:textId="00F4DFD3" w:rsidR="0067606D" w:rsidRPr="009B0896" w:rsidRDefault="0067606D" w:rsidP="0067606D">
            <w:pPr>
              <w:pStyle w:val="TabellRader"/>
            </w:pPr>
            <w:r w:rsidRPr="00F54159">
              <w:t>12,8</w:t>
            </w:r>
          </w:p>
        </w:tc>
        <w:tc>
          <w:tcPr>
            <w:tcW w:w="885" w:type="dxa"/>
          </w:tcPr>
          <w:p w14:paraId="4AC1F37F" w14:textId="79F850BE" w:rsidR="0067606D" w:rsidRPr="009B0896" w:rsidRDefault="0067606D" w:rsidP="0067606D">
            <w:pPr>
              <w:pStyle w:val="TabellRader"/>
            </w:pPr>
            <w:r w:rsidRPr="00F54159">
              <w:t>13,3</w:t>
            </w:r>
          </w:p>
        </w:tc>
        <w:tc>
          <w:tcPr>
            <w:tcW w:w="886" w:type="dxa"/>
          </w:tcPr>
          <w:p w14:paraId="0DA71E7D" w14:textId="66AAB8AF" w:rsidR="0067606D" w:rsidRPr="009B0896" w:rsidRDefault="0067606D" w:rsidP="0067606D">
            <w:pPr>
              <w:pStyle w:val="TabellRader"/>
            </w:pPr>
            <w:r w:rsidRPr="00F54159">
              <w:t>13,8</w:t>
            </w:r>
          </w:p>
        </w:tc>
      </w:tr>
      <w:tr w:rsidR="0067606D" w14:paraId="4D01B975" w14:textId="77777777" w:rsidTr="0067606D">
        <w:tc>
          <w:tcPr>
            <w:tcW w:w="709" w:type="dxa"/>
            <w:tcMar>
              <w:left w:w="0" w:type="dxa"/>
              <w:right w:w="0" w:type="dxa"/>
            </w:tcMar>
          </w:tcPr>
          <w:p w14:paraId="1D586279" w14:textId="77777777" w:rsidR="0067606D" w:rsidRDefault="0067606D" w:rsidP="0067606D">
            <w:pPr>
              <w:pStyle w:val="TabellRader"/>
              <w:jc w:val="left"/>
            </w:pPr>
          </w:p>
        </w:tc>
        <w:tc>
          <w:tcPr>
            <w:tcW w:w="3034" w:type="dxa"/>
          </w:tcPr>
          <w:p w14:paraId="62C67C18" w14:textId="77777777" w:rsidR="0067606D" w:rsidRDefault="0067606D" w:rsidP="0067606D">
            <w:pPr>
              <w:pStyle w:val="TabellRader"/>
              <w:jc w:val="left"/>
            </w:pPr>
            <w:r w:rsidRPr="00C74798">
              <w:t>Särskild löneskatt</w:t>
            </w:r>
          </w:p>
        </w:tc>
        <w:tc>
          <w:tcPr>
            <w:tcW w:w="885" w:type="dxa"/>
          </w:tcPr>
          <w:p w14:paraId="73939123" w14:textId="335C2F2C" w:rsidR="0067606D" w:rsidRPr="009B0896" w:rsidRDefault="0067606D" w:rsidP="0067606D">
            <w:pPr>
              <w:pStyle w:val="TabellRader"/>
            </w:pPr>
            <w:r w:rsidRPr="00F54159">
              <w:t>46,0</w:t>
            </w:r>
          </w:p>
        </w:tc>
        <w:tc>
          <w:tcPr>
            <w:tcW w:w="885" w:type="dxa"/>
          </w:tcPr>
          <w:p w14:paraId="7F33E58B" w14:textId="451F5AF5" w:rsidR="0067606D" w:rsidRPr="009B0896" w:rsidRDefault="0067606D" w:rsidP="0067606D">
            <w:pPr>
              <w:pStyle w:val="TabellRader"/>
            </w:pPr>
            <w:r w:rsidRPr="00F54159">
              <w:t>49,2</w:t>
            </w:r>
          </w:p>
        </w:tc>
        <w:tc>
          <w:tcPr>
            <w:tcW w:w="886" w:type="dxa"/>
          </w:tcPr>
          <w:p w14:paraId="04FA1330" w14:textId="6767B81B" w:rsidR="0067606D" w:rsidRPr="009B0896" w:rsidRDefault="0067606D" w:rsidP="0067606D">
            <w:pPr>
              <w:pStyle w:val="TabellRader"/>
            </w:pPr>
            <w:r w:rsidRPr="00F54159">
              <w:t>49,8</w:t>
            </w:r>
          </w:p>
        </w:tc>
        <w:tc>
          <w:tcPr>
            <w:tcW w:w="885" w:type="dxa"/>
          </w:tcPr>
          <w:p w14:paraId="08BEDE80" w14:textId="00F273ED" w:rsidR="0067606D" w:rsidRPr="009B0896" w:rsidRDefault="0067606D" w:rsidP="0067606D">
            <w:pPr>
              <w:pStyle w:val="TabellRader"/>
            </w:pPr>
            <w:r w:rsidRPr="00F54159">
              <w:t>49,9</w:t>
            </w:r>
          </w:p>
        </w:tc>
        <w:tc>
          <w:tcPr>
            <w:tcW w:w="885" w:type="dxa"/>
          </w:tcPr>
          <w:p w14:paraId="1D6A819C" w14:textId="2B793D15" w:rsidR="0067606D" w:rsidRPr="009B0896" w:rsidRDefault="0067606D" w:rsidP="0067606D">
            <w:pPr>
              <w:pStyle w:val="TabellRader"/>
            </w:pPr>
            <w:r w:rsidRPr="00F54159">
              <w:t>51,5</w:t>
            </w:r>
          </w:p>
        </w:tc>
        <w:tc>
          <w:tcPr>
            <w:tcW w:w="886" w:type="dxa"/>
          </w:tcPr>
          <w:p w14:paraId="19FAFE7D" w14:textId="72790983" w:rsidR="0067606D" w:rsidRPr="009B0896" w:rsidRDefault="0067606D" w:rsidP="0067606D">
            <w:pPr>
              <w:pStyle w:val="TabellRader"/>
            </w:pPr>
            <w:r w:rsidRPr="00F54159">
              <w:t>53,3</w:t>
            </w:r>
          </w:p>
        </w:tc>
      </w:tr>
      <w:tr w:rsidR="0067606D" w14:paraId="51BB2884" w14:textId="77777777" w:rsidTr="0067606D">
        <w:tc>
          <w:tcPr>
            <w:tcW w:w="709" w:type="dxa"/>
            <w:tcMar>
              <w:left w:w="0" w:type="dxa"/>
              <w:right w:w="0" w:type="dxa"/>
            </w:tcMar>
          </w:tcPr>
          <w:p w14:paraId="5634923F" w14:textId="77777777" w:rsidR="0067606D" w:rsidRDefault="0067606D" w:rsidP="0067606D">
            <w:pPr>
              <w:pStyle w:val="TabellRader"/>
              <w:jc w:val="left"/>
            </w:pPr>
          </w:p>
        </w:tc>
        <w:tc>
          <w:tcPr>
            <w:tcW w:w="3034" w:type="dxa"/>
          </w:tcPr>
          <w:p w14:paraId="39DB656F" w14:textId="77777777" w:rsidR="0067606D" w:rsidRDefault="0067606D" w:rsidP="0067606D">
            <w:pPr>
              <w:pStyle w:val="TabellRader"/>
              <w:jc w:val="left"/>
            </w:pPr>
            <w:r w:rsidRPr="00C74798">
              <w:t>Nedsättningar</w:t>
            </w:r>
          </w:p>
        </w:tc>
        <w:tc>
          <w:tcPr>
            <w:tcW w:w="885" w:type="dxa"/>
          </w:tcPr>
          <w:p w14:paraId="30CF3867" w14:textId="3E12341A" w:rsidR="0067606D" w:rsidRPr="009B0896" w:rsidRDefault="0067606D" w:rsidP="0067606D">
            <w:pPr>
              <w:pStyle w:val="TabellRader"/>
            </w:pPr>
            <w:r w:rsidRPr="00F54159">
              <w:t>-3,2</w:t>
            </w:r>
          </w:p>
        </w:tc>
        <w:tc>
          <w:tcPr>
            <w:tcW w:w="885" w:type="dxa"/>
          </w:tcPr>
          <w:p w14:paraId="18B3A289" w14:textId="64A35FC9" w:rsidR="0067606D" w:rsidRPr="009B0896" w:rsidRDefault="0067606D" w:rsidP="0067606D">
            <w:pPr>
              <w:pStyle w:val="TabellRader"/>
            </w:pPr>
            <w:r w:rsidRPr="00F54159">
              <w:t>-3,3</w:t>
            </w:r>
          </w:p>
        </w:tc>
        <w:tc>
          <w:tcPr>
            <w:tcW w:w="886" w:type="dxa"/>
          </w:tcPr>
          <w:p w14:paraId="3E6F1073" w14:textId="5FB179AF" w:rsidR="0067606D" w:rsidRPr="009B0896" w:rsidRDefault="0067606D" w:rsidP="0067606D">
            <w:pPr>
              <w:pStyle w:val="TabellRader"/>
            </w:pPr>
            <w:r w:rsidRPr="00F54159">
              <w:t>-4,1</w:t>
            </w:r>
          </w:p>
        </w:tc>
        <w:tc>
          <w:tcPr>
            <w:tcW w:w="885" w:type="dxa"/>
          </w:tcPr>
          <w:p w14:paraId="45D6EBD6" w14:textId="369C675C" w:rsidR="0067606D" w:rsidRPr="009B0896" w:rsidRDefault="0067606D" w:rsidP="0067606D">
            <w:pPr>
              <w:pStyle w:val="TabellRader"/>
            </w:pPr>
            <w:r w:rsidRPr="00F54159">
              <w:t>-</w:t>
            </w:r>
            <w:r w:rsidRPr="00BD3DB7">
              <w:t>7,5</w:t>
            </w:r>
          </w:p>
        </w:tc>
        <w:tc>
          <w:tcPr>
            <w:tcW w:w="885" w:type="dxa"/>
          </w:tcPr>
          <w:p w14:paraId="61224556" w14:textId="180AA652" w:rsidR="0067606D" w:rsidRPr="009B0896" w:rsidRDefault="0067606D" w:rsidP="0067606D">
            <w:pPr>
              <w:pStyle w:val="TabellRader"/>
            </w:pPr>
            <w:r w:rsidRPr="00BD3DB7">
              <w:t>-11,8</w:t>
            </w:r>
          </w:p>
        </w:tc>
        <w:tc>
          <w:tcPr>
            <w:tcW w:w="886" w:type="dxa"/>
          </w:tcPr>
          <w:p w14:paraId="7ACAD0DA" w14:textId="3ECBAB13" w:rsidR="0067606D" w:rsidRPr="009B0896" w:rsidRDefault="0067606D" w:rsidP="0067606D">
            <w:pPr>
              <w:pStyle w:val="TabellRader"/>
            </w:pPr>
            <w:r w:rsidRPr="00F54159">
              <w:t>-</w:t>
            </w:r>
            <w:r w:rsidRPr="00BD3DB7">
              <w:t>13</w:t>
            </w:r>
            <w:r w:rsidRPr="00F54159">
              <w:t>,9</w:t>
            </w:r>
          </w:p>
        </w:tc>
      </w:tr>
      <w:tr w:rsidR="0067606D" w14:paraId="261C8633" w14:textId="77777777" w:rsidTr="0067606D">
        <w:tc>
          <w:tcPr>
            <w:tcW w:w="709" w:type="dxa"/>
            <w:tcMar>
              <w:left w:w="0" w:type="dxa"/>
              <w:right w:w="0" w:type="dxa"/>
            </w:tcMar>
          </w:tcPr>
          <w:p w14:paraId="140E2A65" w14:textId="77777777" w:rsidR="0067606D" w:rsidRDefault="0067606D" w:rsidP="0067606D">
            <w:pPr>
              <w:pStyle w:val="TabellRader"/>
              <w:jc w:val="left"/>
            </w:pPr>
          </w:p>
        </w:tc>
        <w:tc>
          <w:tcPr>
            <w:tcW w:w="3034" w:type="dxa"/>
          </w:tcPr>
          <w:p w14:paraId="7E7D2161" w14:textId="77777777" w:rsidR="0067606D" w:rsidRDefault="0067606D" w:rsidP="0067606D">
            <w:pPr>
              <w:pStyle w:val="TabellRader"/>
              <w:jc w:val="left"/>
            </w:pPr>
            <w:r w:rsidRPr="00C74798">
              <w:t>Skatt på tjänstegruppliv</w:t>
            </w:r>
          </w:p>
        </w:tc>
        <w:tc>
          <w:tcPr>
            <w:tcW w:w="885" w:type="dxa"/>
          </w:tcPr>
          <w:p w14:paraId="21768B63" w14:textId="04B63498" w:rsidR="0067606D" w:rsidRPr="009B0896" w:rsidRDefault="0067606D" w:rsidP="0067606D">
            <w:pPr>
              <w:pStyle w:val="TabellRader"/>
            </w:pPr>
            <w:r w:rsidRPr="00F54159">
              <w:t>0,5</w:t>
            </w:r>
          </w:p>
        </w:tc>
        <w:tc>
          <w:tcPr>
            <w:tcW w:w="885" w:type="dxa"/>
          </w:tcPr>
          <w:p w14:paraId="5BCE2643" w14:textId="40F5492E" w:rsidR="0067606D" w:rsidRPr="009B0896" w:rsidRDefault="0067606D" w:rsidP="0067606D">
            <w:pPr>
              <w:pStyle w:val="TabellRader"/>
            </w:pPr>
            <w:r w:rsidRPr="00F54159">
              <w:t>0,6</w:t>
            </w:r>
          </w:p>
        </w:tc>
        <w:tc>
          <w:tcPr>
            <w:tcW w:w="886" w:type="dxa"/>
          </w:tcPr>
          <w:p w14:paraId="0E9EB541" w14:textId="6AB5EFA8" w:rsidR="0067606D" w:rsidRPr="009B0896" w:rsidRDefault="0067606D" w:rsidP="0067606D">
            <w:pPr>
              <w:pStyle w:val="TabellRader"/>
            </w:pPr>
            <w:r w:rsidRPr="00F54159">
              <w:t>0,6</w:t>
            </w:r>
          </w:p>
        </w:tc>
        <w:tc>
          <w:tcPr>
            <w:tcW w:w="885" w:type="dxa"/>
          </w:tcPr>
          <w:p w14:paraId="799C3B14" w14:textId="0A393A26" w:rsidR="0067606D" w:rsidRPr="009B0896" w:rsidRDefault="0067606D" w:rsidP="0067606D">
            <w:pPr>
              <w:pStyle w:val="TabellRader"/>
            </w:pPr>
            <w:r w:rsidRPr="00F54159">
              <w:t>0,6</w:t>
            </w:r>
          </w:p>
        </w:tc>
        <w:tc>
          <w:tcPr>
            <w:tcW w:w="885" w:type="dxa"/>
          </w:tcPr>
          <w:p w14:paraId="79935E81" w14:textId="3B08B9DC" w:rsidR="0067606D" w:rsidRPr="009B0896" w:rsidRDefault="0067606D" w:rsidP="0067606D">
            <w:pPr>
              <w:pStyle w:val="TabellRader"/>
            </w:pPr>
            <w:r w:rsidRPr="00F54159">
              <w:t>0,6</w:t>
            </w:r>
          </w:p>
        </w:tc>
        <w:tc>
          <w:tcPr>
            <w:tcW w:w="886" w:type="dxa"/>
          </w:tcPr>
          <w:p w14:paraId="259D7EF7" w14:textId="18D5FD6E" w:rsidR="0067606D" w:rsidRPr="009B0896" w:rsidRDefault="0067606D" w:rsidP="0067606D">
            <w:pPr>
              <w:pStyle w:val="TabellRader"/>
            </w:pPr>
            <w:r w:rsidRPr="00F54159">
              <w:t>0,5</w:t>
            </w:r>
          </w:p>
        </w:tc>
      </w:tr>
      <w:tr w:rsidR="0067606D" w14:paraId="196DC89B" w14:textId="77777777" w:rsidTr="0067606D">
        <w:tc>
          <w:tcPr>
            <w:tcW w:w="709" w:type="dxa"/>
            <w:tcMar>
              <w:left w:w="0" w:type="dxa"/>
              <w:right w:w="0" w:type="dxa"/>
            </w:tcMar>
          </w:tcPr>
          <w:p w14:paraId="2F551C68" w14:textId="77777777" w:rsidR="0067606D" w:rsidRDefault="0067606D" w:rsidP="0067606D">
            <w:pPr>
              <w:pStyle w:val="TabellRader"/>
              <w:jc w:val="left"/>
            </w:pPr>
          </w:p>
        </w:tc>
        <w:tc>
          <w:tcPr>
            <w:tcW w:w="3034" w:type="dxa"/>
          </w:tcPr>
          <w:p w14:paraId="6F2F9F5D" w14:textId="77777777" w:rsidR="0067606D" w:rsidRDefault="0067606D" w:rsidP="0067606D">
            <w:pPr>
              <w:pStyle w:val="TabellRader"/>
              <w:jc w:val="left"/>
            </w:pPr>
            <w:r w:rsidRPr="00C74798">
              <w:t>Avgifter till premiepensionssystemet</w:t>
            </w:r>
          </w:p>
        </w:tc>
        <w:tc>
          <w:tcPr>
            <w:tcW w:w="885" w:type="dxa"/>
          </w:tcPr>
          <w:p w14:paraId="1101ADF8" w14:textId="08E5CDB5" w:rsidR="0067606D" w:rsidRPr="009B0896" w:rsidRDefault="0067606D" w:rsidP="0067606D">
            <w:pPr>
              <w:pStyle w:val="TabellRader"/>
            </w:pPr>
            <w:r w:rsidRPr="00F54159">
              <w:t>-36,9</w:t>
            </w:r>
          </w:p>
        </w:tc>
        <w:tc>
          <w:tcPr>
            <w:tcW w:w="885" w:type="dxa"/>
          </w:tcPr>
          <w:p w14:paraId="087BCE40" w14:textId="7A587D16" w:rsidR="0067606D" w:rsidRPr="009B0896" w:rsidRDefault="0067606D" w:rsidP="0067606D">
            <w:pPr>
              <w:pStyle w:val="TabellRader"/>
            </w:pPr>
            <w:r w:rsidRPr="00F54159">
              <w:t>-38,8</w:t>
            </w:r>
          </w:p>
        </w:tc>
        <w:tc>
          <w:tcPr>
            <w:tcW w:w="886" w:type="dxa"/>
          </w:tcPr>
          <w:p w14:paraId="10A427D9" w14:textId="7E2E3D65" w:rsidR="0067606D" w:rsidRPr="009B0896" w:rsidRDefault="0067606D" w:rsidP="0067606D">
            <w:pPr>
              <w:pStyle w:val="TabellRader"/>
            </w:pPr>
            <w:r w:rsidRPr="00F54159">
              <w:t>-40,8</w:t>
            </w:r>
          </w:p>
        </w:tc>
        <w:tc>
          <w:tcPr>
            <w:tcW w:w="885" w:type="dxa"/>
          </w:tcPr>
          <w:p w14:paraId="049964F6" w14:textId="5A7F79DD" w:rsidR="0067606D" w:rsidRPr="009B0896" w:rsidRDefault="0067606D" w:rsidP="0067606D">
            <w:pPr>
              <w:pStyle w:val="TabellRader"/>
            </w:pPr>
            <w:r w:rsidRPr="00F54159">
              <w:t>-42,0</w:t>
            </w:r>
          </w:p>
        </w:tc>
        <w:tc>
          <w:tcPr>
            <w:tcW w:w="885" w:type="dxa"/>
          </w:tcPr>
          <w:p w14:paraId="0BC2DC88" w14:textId="425B2FA1" w:rsidR="0067606D" w:rsidRPr="009B0896" w:rsidRDefault="0067606D" w:rsidP="0067606D">
            <w:pPr>
              <w:pStyle w:val="TabellRader"/>
            </w:pPr>
            <w:r w:rsidRPr="00F54159">
              <w:t>-43,4</w:t>
            </w:r>
          </w:p>
        </w:tc>
        <w:tc>
          <w:tcPr>
            <w:tcW w:w="886" w:type="dxa"/>
          </w:tcPr>
          <w:p w14:paraId="4D92F27F" w14:textId="702E89DA" w:rsidR="0067606D" w:rsidRPr="009B0896" w:rsidRDefault="0067606D" w:rsidP="0067606D">
            <w:pPr>
              <w:pStyle w:val="TabellRader"/>
            </w:pPr>
            <w:r w:rsidRPr="00F54159">
              <w:t>-44,9</w:t>
            </w:r>
          </w:p>
        </w:tc>
      </w:tr>
      <w:tr w:rsidR="0067606D" w:rsidRPr="00956942" w14:paraId="65754C39" w14:textId="77777777" w:rsidTr="0067606D">
        <w:tc>
          <w:tcPr>
            <w:tcW w:w="709" w:type="dxa"/>
            <w:tcMar>
              <w:left w:w="0" w:type="dxa"/>
              <w:right w:w="0" w:type="dxa"/>
            </w:tcMar>
          </w:tcPr>
          <w:p w14:paraId="23B5AD50" w14:textId="77777777" w:rsidR="0067606D" w:rsidRPr="00956942" w:rsidRDefault="0067606D" w:rsidP="0067606D">
            <w:pPr>
              <w:pStyle w:val="TabellRader"/>
              <w:jc w:val="left"/>
              <w:rPr>
                <w:b/>
              </w:rPr>
            </w:pPr>
            <w:r w:rsidRPr="00956942">
              <w:rPr>
                <w:b/>
              </w:rPr>
              <w:t>1300</w:t>
            </w:r>
          </w:p>
        </w:tc>
        <w:tc>
          <w:tcPr>
            <w:tcW w:w="3034" w:type="dxa"/>
          </w:tcPr>
          <w:p w14:paraId="0BC6A916" w14:textId="77777777" w:rsidR="0067606D" w:rsidRPr="00956942" w:rsidRDefault="0067606D" w:rsidP="0067606D">
            <w:pPr>
              <w:pStyle w:val="TabellRader"/>
              <w:jc w:val="left"/>
              <w:rPr>
                <w:b/>
              </w:rPr>
            </w:pPr>
            <w:r w:rsidRPr="00956942">
              <w:rPr>
                <w:b/>
              </w:rPr>
              <w:t>Skatt på kapital</w:t>
            </w:r>
          </w:p>
        </w:tc>
        <w:tc>
          <w:tcPr>
            <w:tcW w:w="885" w:type="dxa"/>
          </w:tcPr>
          <w:p w14:paraId="5F516E5B" w14:textId="43FBB2B0" w:rsidR="0067606D" w:rsidRPr="009B0896" w:rsidRDefault="0067606D" w:rsidP="0067606D">
            <w:pPr>
              <w:pStyle w:val="TabellSlutsumma"/>
            </w:pPr>
            <w:r w:rsidRPr="00C3625B">
              <w:t>263,1</w:t>
            </w:r>
          </w:p>
        </w:tc>
        <w:tc>
          <w:tcPr>
            <w:tcW w:w="885" w:type="dxa"/>
          </w:tcPr>
          <w:p w14:paraId="52039032" w14:textId="4BA41E11" w:rsidR="0067606D" w:rsidRPr="009B0896" w:rsidRDefault="0067606D" w:rsidP="0067606D">
            <w:pPr>
              <w:pStyle w:val="TabellSlutsumma"/>
            </w:pPr>
            <w:r w:rsidRPr="00C3625B">
              <w:t>268,4</w:t>
            </w:r>
          </w:p>
        </w:tc>
        <w:tc>
          <w:tcPr>
            <w:tcW w:w="886" w:type="dxa"/>
          </w:tcPr>
          <w:p w14:paraId="6DBFA0A8" w14:textId="2C0CA19F" w:rsidR="0067606D" w:rsidRPr="009B0896" w:rsidRDefault="0067606D" w:rsidP="0067606D">
            <w:pPr>
              <w:pStyle w:val="TabellSlutsumma"/>
            </w:pPr>
            <w:r w:rsidRPr="00C3625B">
              <w:t>272,2</w:t>
            </w:r>
          </w:p>
        </w:tc>
        <w:tc>
          <w:tcPr>
            <w:tcW w:w="885" w:type="dxa"/>
          </w:tcPr>
          <w:p w14:paraId="6B834CB5" w14:textId="6FFAB27A" w:rsidR="0067606D" w:rsidRPr="009B0896" w:rsidRDefault="0067606D" w:rsidP="0067606D">
            <w:pPr>
              <w:pStyle w:val="TabellSlutsumma"/>
            </w:pPr>
            <w:r w:rsidRPr="00C3625B">
              <w:t>279,3</w:t>
            </w:r>
          </w:p>
        </w:tc>
        <w:tc>
          <w:tcPr>
            <w:tcW w:w="885" w:type="dxa"/>
          </w:tcPr>
          <w:p w14:paraId="2722A960" w14:textId="6984CF64" w:rsidR="0067606D" w:rsidRPr="009B0896" w:rsidRDefault="0067606D" w:rsidP="0067606D">
            <w:pPr>
              <w:pStyle w:val="TabellSlutsumma"/>
            </w:pPr>
            <w:r w:rsidRPr="00C3625B">
              <w:t>287,</w:t>
            </w:r>
            <w:r w:rsidRPr="00576F02">
              <w:t>1</w:t>
            </w:r>
          </w:p>
        </w:tc>
        <w:tc>
          <w:tcPr>
            <w:tcW w:w="886" w:type="dxa"/>
          </w:tcPr>
          <w:p w14:paraId="77C897D2" w14:textId="6ED97399" w:rsidR="0067606D" w:rsidRPr="009B0896" w:rsidRDefault="0067606D" w:rsidP="0067606D">
            <w:pPr>
              <w:pStyle w:val="TabellSlutsumma"/>
            </w:pPr>
            <w:r w:rsidRPr="00576F02">
              <w:t>309,6</w:t>
            </w:r>
          </w:p>
        </w:tc>
      </w:tr>
      <w:tr w:rsidR="0067606D" w14:paraId="3F563AAE" w14:textId="77777777" w:rsidTr="0067606D">
        <w:tc>
          <w:tcPr>
            <w:tcW w:w="709" w:type="dxa"/>
            <w:tcMar>
              <w:left w:w="0" w:type="dxa"/>
              <w:right w:w="0" w:type="dxa"/>
            </w:tcMar>
          </w:tcPr>
          <w:p w14:paraId="5FFA0723" w14:textId="77777777" w:rsidR="0067606D" w:rsidRDefault="0067606D" w:rsidP="0067606D">
            <w:pPr>
              <w:pStyle w:val="TabellRader"/>
              <w:jc w:val="left"/>
            </w:pPr>
          </w:p>
        </w:tc>
        <w:tc>
          <w:tcPr>
            <w:tcW w:w="3034" w:type="dxa"/>
          </w:tcPr>
          <w:p w14:paraId="15F0C127" w14:textId="77777777" w:rsidR="0067606D" w:rsidRDefault="0067606D" w:rsidP="0067606D">
            <w:pPr>
              <w:pStyle w:val="TabellRader"/>
              <w:jc w:val="left"/>
            </w:pPr>
            <w:r w:rsidRPr="00905EE0">
              <w:t>Skatt på kapital, hushåll</w:t>
            </w:r>
          </w:p>
        </w:tc>
        <w:tc>
          <w:tcPr>
            <w:tcW w:w="885" w:type="dxa"/>
          </w:tcPr>
          <w:p w14:paraId="502EBD2C" w14:textId="2AE321F6" w:rsidR="0067606D" w:rsidRPr="009B0896" w:rsidRDefault="0067606D" w:rsidP="0067606D">
            <w:pPr>
              <w:pStyle w:val="TabellRader"/>
            </w:pPr>
            <w:r w:rsidRPr="00C3625B">
              <w:t>80,4</w:t>
            </w:r>
          </w:p>
        </w:tc>
        <w:tc>
          <w:tcPr>
            <w:tcW w:w="885" w:type="dxa"/>
          </w:tcPr>
          <w:p w14:paraId="2C1C302E" w14:textId="52FB40BC" w:rsidR="0067606D" w:rsidRPr="009B0896" w:rsidRDefault="0067606D" w:rsidP="0067606D">
            <w:pPr>
              <w:pStyle w:val="TabellRader"/>
            </w:pPr>
            <w:r w:rsidRPr="00C3625B">
              <w:t>70,3</w:t>
            </w:r>
          </w:p>
        </w:tc>
        <w:tc>
          <w:tcPr>
            <w:tcW w:w="886" w:type="dxa"/>
          </w:tcPr>
          <w:p w14:paraId="50711D77" w14:textId="756B1DFF" w:rsidR="0067606D" w:rsidRPr="009B0896" w:rsidRDefault="0067606D" w:rsidP="0067606D">
            <w:pPr>
              <w:pStyle w:val="TabellRader"/>
            </w:pPr>
            <w:r w:rsidRPr="00C3625B">
              <w:t>68,4</w:t>
            </w:r>
          </w:p>
        </w:tc>
        <w:tc>
          <w:tcPr>
            <w:tcW w:w="885" w:type="dxa"/>
          </w:tcPr>
          <w:p w14:paraId="1E844662" w14:textId="7D62E2E3" w:rsidR="0067606D" w:rsidRPr="009B0896" w:rsidRDefault="0067606D" w:rsidP="0067606D">
            <w:pPr>
              <w:pStyle w:val="TabellRader"/>
            </w:pPr>
            <w:r w:rsidRPr="00C3625B">
              <w:t>67,3</w:t>
            </w:r>
          </w:p>
        </w:tc>
        <w:tc>
          <w:tcPr>
            <w:tcW w:w="885" w:type="dxa"/>
          </w:tcPr>
          <w:p w14:paraId="538CE382" w14:textId="095E6048" w:rsidR="0067606D" w:rsidRPr="009B0896" w:rsidRDefault="0067606D" w:rsidP="0067606D">
            <w:pPr>
              <w:pStyle w:val="TabellRader"/>
            </w:pPr>
            <w:r w:rsidRPr="00C3625B">
              <w:t>68,</w:t>
            </w:r>
            <w:r w:rsidRPr="00576F02">
              <w:t>4</w:t>
            </w:r>
          </w:p>
        </w:tc>
        <w:tc>
          <w:tcPr>
            <w:tcW w:w="886" w:type="dxa"/>
          </w:tcPr>
          <w:p w14:paraId="5F00DE1F" w14:textId="157195D5" w:rsidR="0067606D" w:rsidRPr="009B0896" w:rsidRDefault="0067606D" w:rsidP="0067606D">
            <w:pPr>
              <w:pStyle w:val="TabellRader"/>
            </w:pPr>
            <w:r w:rsidRPr="00C3625B">
              <w:t>71,</w:t>
            </w:r>
            <w:r w:rsidRPr="00576F02">
              <w:t>0</w:t>
            </w:r>
          </w:p>
        </w:tc>
      </w:tr>
      <w:tr w:rsidR="0067606D" w14:paraId="4E19EB4A" w14:textId="77777777" w:rsidTr="0067606D">
        <w:tc>
          <w:tcPr>
            <w:tcW w:w="709" w:type="dxa"/>
            <w:tcMar>
              <w:left w:w="0" w:type="dxa"/>
              <w:right w:w="0" w:type="dxa"/>
            </w:tcMar>
          </w:tcPr>
          <w:p w14:paraId="6A1602DE" w14:textId="77777777" w:rsidR="0067606D" w:rsidRDefault="0067606D" w:rsidP="0067606D">
            <w:pPr>
              <w:pStyle w:val="TabellRader"/>
              <w:jc w:val="left"/>
            </w:pPr>
          </w:p>
        </w:tc>
        <w:tc>
          <w:tcPr>
            <w:tcW w:w="3034" w:type="dxa"/>
          </w:tcPr>
          <w:p w14:paraId="697900CC" w14:textId="77777777" w:rsidR="0067606D" w:rsidRDefault="0067606D" w:rsidP="0067606D">
            <w:pPr>
              <w:pStyle w:val="TabellRader"/>
              <w:jc w:val="left"/>
            </w:pPr>
            <w:r w:rsidRPr="00905EE0">
              <w:t>Skatt på företagsvinster</w:t>
            </w:r>
          </w:p>
        </w:tc>
        <w:tc>
          <w:tcPr>
            <w:tcW w:w="885" w:type="dxa"/>
          </w:tcPr>
          <w:p w14:paraId="62207F81" w14:textId="752E6FED" w:rsidR="0067606D" w:rsidRPr="009B0896" w:rsidRDefault="0067606D" w:rsidP="0067606D">
            <w:pPr>
              <w:pStyle w:val="TabellRader"/>
            </w:pPr>
            <w:r w:rsidRPr="00C3625B">
              <w:t>127,1</w:t>
            </w:r>
          </w:p>
        </w:tc>
        <w:tc>
          <w:tcPr>
            <w:tcW w:w="885" w:type="dxa"/>
          </w:tcPr>
          <w:p w14:paraId="13C85933" w14:textId="49FA93D2" w:rsidR="0067606D" w:rsidRPr="009B0896" w:rsidRDefault="0067606D" w:rsidP="0067606D">
            <w:pPr>
              <w:pStyle w:val="TabellRader"/>
            </w:pPr>
            <w:r w:rsidRPr="00C3625B">
              <w:t>139,1</w:t>
            </w:r>
          </w:p>
        </w:tc>
        <w:tc>
          <w:tcPr>
            <w:tcW w:w="886" w:type="dxa"/>
          </w:tcPr>
          <w:p w14:paraId="0812AB22" w14:textId="4EECA08C" w:rsidR="0067606D" w:rsidRPr="009B0896" w:rsidRDefault="0067606D" w:rsidP="0067606D">
            <w:pPr>
              <w:pStyle w:val="TabellRader"/>
            </w:pPr>
            <w:r w:rsidRPr="00C3625B">
              <w:t>145,4</w:t>
            </w:r>
          </w:p>
        </w:tc>
        <w:tc>
          <w:tcPr>
            <w:tcW w:w="885" w:type="dxa"/>
          </w:tcPr>
          <w:p w14:paraId="4F3BF445" w14:textId="08EF84E1" w:rsidR="0067606D" w:rsidRPr="009B0896" w:rsidRDefault="0067606D" w:rsidP="0067606D">
            <w:pPr>
              <w:pStyle w:val="TabellRader"/>
            </w:pPr>
            <w:r w:rsidRPr="00C3625B">
              <w:t>153,4</w:t>
            </w:r>
          </w:p>
        </w:tc>
        <w:tc>
          <w:tcPr>
            <w:tcW w:w="885" w:type="dxa"/>
          </w:tcPr>
          <w:p w14:paraId="4A16C864" w14:textId="34ACA343" w:rsidR="0067606D" w:rsidRPr="009B0896" w:rsidRDefault="0067606D" w:rsidP="0067606D">
            <w:pPr>
              <w:pStyle w:val="TabellRader"/>
            </w:pPr>
            <w:r w:rsidRPr="00C3625B">
              <w:t>157,3</w:t>
            </w:r>
          </w:p>
        </w:tc>
        <w:tc>
          <w:tcPr>
            <w:tcW w:w="886" w:type="dxa"/>
          </w:tcPr>
          <w:p w14:paraId="67128F8C" w14:textId="464D57CE" w:rsidR="0067606D" w:rsidRPr="009B0896" w:rsidRDefault="0067606D" w:rsidP="0067606D">
            <w:pPr>
              <w:pStyle w:val="TabellRader"/>
            </w:pPr>
            <w:r w:rsidRPr="00576F02">
              <w:t>172,0</w:t>
            </w:r>
          </w:p>
        </w:tc>
      </w:tr>
      <w:tr w:rsidR="0067606D" w14:paraId="5E0C9BE5" w14:textId="77777777" w:rsidTr="0067606D">
        <w:tc>
          <w:tcPr>
            <w:tcW w:w="709" w:type="dxa"/>
            <w:tcMar>
              <w:left w:w="0" w:type="dxa"/>
              <w:right w:w="0" w:type="dxa"/>
            </w:tcMar>
          </w:tcPr>
          <w:p w14:paraId="53645245" w14:textId="77777777" w:rsidR="0067606D" w:rsidRDefault="0067606D" w:rsidP="0067606D">
            <w:pPr>
              <w:pStyle w:val="TabellRader"/>
              <w:jc w:val="left"/>
            </w:pPr>
          </w:p>
        </w:tc>
        <w:tc>
          <w:tcPr>
            <w:tcW w:w="3034" w:type="dxa"/>
          </w:tcPr>
          <w:p w14:paraId="4AB4F97B" w14:textId="77777777" w:rsidR="0067606D" w:rsidRDefault="0067606D" w:rsidP="0067606D">
            <w:pPr>
              <w:pStyle w:val="TabellRader"/>
              <w:jc w:val="left"/>
            </w:pPr>
            <w:r w:rsidRPr="00905EE0">
              <w:t>Avkastningsskatt</w:t>
            </w:r>
          </w:p>
        </w:tc>
        <w:tc>
          <w:tcPr>
            <w:tcW w:w="885" w:type="dxa"/>
          </w:tcPr>
          <w:p w14:paraId="1BD3CA6A" w14:textId="2AA098CA" w:rsidR="0067606D" w:rsidRPr="009B0896" w:rsidRDefault="0067606D" w:rsidP="0067606D">
            <w:pPr>
              <w:pStyle w:val="TabellRader"/>
            </w:pPr>
            <w:r w:rsidRPr="00C3625B">
              <w:t>4,2</w:t>
            </w:r>
          </w:p>
        </w:tc>
        <w:tc>
          <w:tcPr>
            <w:tcW w:w="885" w:type="dxa"/>
          </w:tcPr>
          <w:p w14:paraId="2708F91C" w14:textId="50A057C4" w:rsidR="0067606D" w:rsidRPr="009B0896" w:rsidRDefault="0067606D" w:rsidP="0067606D">
            <w:pPr>
              <w:pStyle w:val="TabellRader"/>
            </w:pPr>
            <w:r w:rsidRPr="00C3625B">
              <w:t>5,1</w:t>
            </w:r>
          </w:p>
        </w:tc>
        <w:tc>
          <w:tcPr>
            <w:tcW w:w="886" w:type="dxa"/>
          </w:tcPr>
          <w:p w14:paraId="1E496E48" w14:textId="56C666FA" w:rsidR="0067606D" w:rsidRPr="009B0896" w:rsidRDefault="0067606D" w:rsidP="0067606D">
            <w:pPr>
              <w:pStyle w:val="TabellRader"/>
            </w:pPr>
            <w:r w:rsidRPr="00C3625B">
              <w:t>5,1</w:t>
            </w:r>
          </w:p>
        </w:tc>
        <w:tc>
          <w:tcPr>
            <w:tcW w:w="885" w:type="dxa"/>
          </w:tcPr>
          <w:p w14:paraId="02188219" w14:textId="283C1842" w:rsidR="0067606D" w:rsidRPr="009B0896" w:rsidRDefault="0067606D" w:rsidP="0067606D">
            <w:pPr>
              <w:pStyle w:val="TabellRader"/>
            </w:pPr>
            <w:r w:rsidRPr="00C3625B">
              <w:t>5,4</w:t>
            </w:r>
          </w:p>
        </w:tc>
        <w:tc>
          <w:tcPr>
            <w:tcW w:w="885" w:type="dxa"/>
          </w:tcPr>
          <w:p w14:paraId="0143A691" w14:textId="2F132838" w:rsidR="0067606D" w:rsidRPr="009B0896" w:rsidRDefault="0067606D" w:rsidP="0067606D">
            <w:pPr>
              <w:pStyle w:val="TabellRader"/>
            </w:pPr>
            <w:r w:rsidRPr="00C3625B">
              <w:t>6,3</w:t>
            </w:r>
          </w:p>
        </w:tc>
        <w:tc>
          <w:tcPr>
            <w:tcW w:w="886" w:type="dxa"/>
          </w:tcPr>
          <w:p w14:paraId="1B59C5F9" w14:textId="0B8C0B02" w:rsidR="0067606D" w:rsidRPr="009B0896" w:rsidRDefault="0067606D" w:rsidP="0067606D">
            <w:pPr>
              <w:pStyle w:val="TabellRader"/>
            </w:pPr>
            <w:r w:rsidRPr="00C3625B">
              <w:t>9,9</w:t>
            </w:r>
          </w:p>
        </w:tc>
      </w:tr>
      <w:tr w:rsidR="0067606D" w14:paraId="7A04754A" w14:textId="77777777" w:rsidTr="0067606D">
        <w:tc>
          <w:tcPr>
            <w:tcW w:w="709" w:type="dxa"/>
            <w:tcMar>
              <w:left w:w="0" w:type="dxa"/>
              <w:right w:w="0" w:type="dxa"/>
            </w:tcMar>
          </w:tcPr>
          <w:p w14:paraId="24C580F7" w14:textId="77777777" w:rsidR="0067606D" w:rsidRDefault="0067606D" w:rsidP="0067606D">
            <w:pPr>
              <w:pStyle w:val="TabellRader"/>
              <w:jc w:val="left"/>
            </w:pPr>
          </w:p>
        </w:tc>
        <w:tc>
          <w:tcPr>
            <w:tcW w:w="3034" w:type="dxa"/>
          </w:tcPr>
          <w:p w14:paraId="47F13A94" w14:textId="77777777" w:rsidR="0067606D" w:rsidRDefault="0067606D" w:rsidP="0067606D">
            <w:pPr>
              <w:pStyle w:val="TabellRader"/>
              <w:jc w:val="left"/>
            </w:pPr>
            <w:r w:rsidRPr="00905EE0">
              <w:t>Fastighetsskatt och fastighetsavgift</w:t>
            </w:r>
          </w:p>
        </w:tc>
        <w:tc>
          <w:tcPr>
            <w:tcW w:w="885" w:type="dxa"/>
          </w:tcPr>
          <w:p w14:paraId="0C61181C" w14:textId="080C321E" w:rsidR="0067606D" w:rsidRPr="009B0896" w:rsidRDefault="0067606D" w:rsidP="0067606D">
            <w:pPr>
              <w:pStyle w:val="TabellRader"/>
            </w:pPr>
            <w:r w:rsidRPr="00C3625B">
              <w:t>32,9</w:t>
            </w:r>
          </w:p>
        </w:tc>
        <w:tc>
          <w:tcPr>
            <w:tcW w:w="885" w:type="dxa"/>
          </w:tcPr>
          <w:p w14:paraId="03E6A392" w14:textId="1D356CB5" w:rsidR="0067606D" w:rsidRPr="009B0896" w:rsidRDefault="0067606D" w:rsidP="0067606D">
            <w:pPr>
              <w:pStyle w:val="TabellRader"/>
            </w:pPr>
            <w:r w:rsidRPr="00C3625B">
              <w:t>33,4</w:t>
            </w:r>
          </w:p>
        </w:tc>
        <w:tc>
          <w:tcPr>
            <w:tcW w:w="886" w:type="dxa"/>
          </w:tcPr>
          <w:p w14:paraId="421DD0C3" w14:textId="560B966A" w:rsidR="0067606D" w:rsidRPr="009B0896" w:rsidRDefault="0067606D" w:rsidP="0067606D">
            <w:pPr>
              <w:pStyle w:val="TabellRader"/>
            </w:pPr>
            <w:r w:rsidRPr="00C3625B">
              <w:t>32,2</w:t>
            </w:r>
          </w:p>
        </w:tc>
        <w:tc>
          <w:tcPr>
            <w:tcW w:w="885" w:type="dxa"/>
          </w:tcPr>
          <w:p w14:paraId="0CDE8F93" w14:textId="40CA68AD" w:rsidR="0067606D" w:rsidRPr="009B0896" w:rsidRDefault="0067606D" w:rsidP="0067606D">
            <w:pPr>
              <w:pStyle w:val="TabellRader"/>
            </w:pPr>
            <w:r w:rsidRPr="00C3625B">
              <w:t>32,1</w:t>
            </w:r>
          </w:p>
        </w:tc>
        <w:tc>
          <w:tcPr>
            <w:tcW w:w="885" w:type="dxa"/>
          </w:tcPr>
          <w:p w14:paraId="5136BFDC" w14:textId="1CFEE283" w:rsidR="0067606D" w:rsidRPr="009B0896" w:rsidRDefault="0067606D" w:rsidP="0067606D">
            <w:pPr>
              <w:pStyle w:val="TabellRader"/>
            </w:pPr>
            <w:r w:rsidRPr="00C3625B">
              <w:t>33,2</w:t>
            </w:r>
          </w:p>
        </w:tc>
        <w:tc>
          <w:tcPr>
            <w:tcW w:w="886" w:type="dxa"/>
          </w:tcPr>
          <w:p w14:paraId="3C6B435F" w14:textId="534E5ADD" w:rsidR="0067606D" w:rsidRPr="009B0896" w:rsidRDefault="0067606D" w:rsidP="0067606D">
            <w:pPr>
              <w:pStyle w:val="TabellRader"/>
            </w:pPr>
            <w:r w:rsidRPr="00C3625B">
              <w:t>33,7</w:t>
            </w:r>
          </w:p>
        </w:tc>
      </w:tr>
      <w:tr w:rsidR="0067606D" w14:paraId="7C95D403" w14:textId="77777777" w:rsidTr="0067606D">
        <w:tc>
          <w:tcPr>
            <w:tcW w:w="709" w:type="dxa"/>
            <w:tcMar>
              <w:left w:w="0" w:type="dxa"/>
              <w:right w:w="0" w:type="dxa"/>
            </w:tcMar>
          </w:tcPr>
          <w:p w14:paraId="181499A9" w14:textId="77777777" w:rsidR="0067606D" w:rsidRDefault="0067606D" w:rsidP="0067606D">
            <w:pPr>
              <w:pStyle w:val="TabellRader"/>
              <w:jc w:val="left"/>
            </w:pPr>
          </w:p>
        </w:tc>
        <w:tc>
          <w:tcPr>
            <w:tcW w:w="3034" w:type="dxa"/>
          </w:tcPr>
          <w:p w14:paraId="6957B2F2" w14:textId="77777777" w:rsidR="0067606D" w:rsidRDefault="0067606D" w:rsidP="0067606D">
            <w:pPr>
              <w:pStyle w:val="TabellRader"/>
              <w:jc w:val="left"/>
            </w:pPr>
            <w:r w:rsidRPr="00905EE0">
              <w:t>Stämpelskatt</w:t>
            </w:r>
          </w:p>
        </w:tc>
        <w:tc>
          <w:tcPr>
            <w:tcW w:w="885" w:type="dxa"/>
          </w:tcPr>
          <w:p w14:paraId="6478E3D9" w14:textId="32F8F167" w:rsidR="0067606D" w:rsidRPr="009B0896" w:rsidRDefault="0067606D" w:rsidP="0067606D">
            <w:pPr>
              <w:pStyle w:val="TabellRader"/>
            </w:pPr>
            <w:r w:rsidRPr="00C3625B">
              <w:t>12,1</w:t>
            </w:r>
          </w:p>
        </w:tc>
        <w:tc>
          <w:tcPr>
            <w:tcW w:w="885" w:type="dxa"/>
          </w:tcPr>
          <w:p w14:paraId="0CC9F84B" w14:textId="45BDBFA0" w:rsidR="0067606D" w:rsidRPr="009B0896" w:rsidRDefault="0067606D" w:rsidP="0067606D">
            <w:pPr>
              <w:pStyle w:val="TabellRader"/>
            </w:pPr>
            <w:r w:rsidRPr="00C3625B">
              <w:t>12,1</w:t>
            </w:r>
          </w:p>
        </w:tc>
        <w:tc>
          <w:tcPr>
            <w:tcW w:w="886" w:type="dxa"/>
          </w:tcPr>
          <w:p w14:paraId="3B46FD69" w14:textId="4758799C" w:rsidR="0067606D" w:rsidRPr="009B0896" w:rsidRDefault="0067606D" w:rsidP="0067606D">
            <w:pPr>
              <w:pStyle w:val="TabellRader"/>
            </w:pPr>
            <w:r w:rsidRPr="00C3625B">
              <w:t>11,8</w:t>
            </w:r>
          </w:p>
        </w:tc>
        <w:tc>
          <w:tcPr>
            <w:tcW w:w="885" w:type="dxa"/>
          </w:tcPr>
          <w:p w14:paraId="2D746669" w14:textId="75863CB0" w:rsidR="0067606D" w:rsidRPr="009B0896" w:rsidRDefault="0067606D" w:rsidP="0067606D">
            <w:pPr>
              <w:pStyle w:val="TabellRader"/>
            </w:pPr>
            <w:r w:rsidRPr="00C3625B">
              <w:t>11,9</w:t>
            </w:r>
          </w:p>
        </w:tc>
        <w:tc>
          <w:tcPr>
            <w:tcW w:w="885" w:type="dxa"/>
          </w:tcPr>
          <w:p w14:paraId="658985A3" w14:textId="758AB03C" w:rsidR="0067606D" w:rsidRPr="009B0896" w:rsidRDefault="0067606D" w:rsidP="0067606D">
            <w:pPr>
              <w:pStyle w:val="TabellRader"/>
            </w:pPr>
            <w:r w:rsidRPr="00C3625B">
              <w:t>12,3</w:t>
            </w:r>
          </w:p>
        </w:tc>
        <w:tc>
          <w:tcPr>
            <w:tcW w:w="886" w:type="dxa"/>
          </w:tcPr>
          <w:p w14:paraId="67D8A098" w14:textId="33B1E666" w:rsidR="0067606D" w:rsidRPr="009B0896" w:rsidRDefault="0067606D" w:rsidP="0067606D">
            <w:pPr>
              <w:pStyle w:val="TabellRader"/>
            </w:pPr>
            <w:r w:rsidRPr="00C3625B">
              <w:t>12,7</w:t>
            </w:r>
          </w:p>
        </w:tc>
      </w:tr>
      <w:tr w:rsidR="0067606D" w14:paraId="171201F2" w14:textId="77777777" w:rsidTr="0067606D">
        <w:tc>
          <w:tcPr>
            <w:tcW w:w="709" w:type="dxa"/>
            <w:tcMar>
              <w:left w:w="0" w:type="dxa"/>
              <w:right w:w="0" w:type="dxa"/>
            </w:tcMar>
          </w:tcPr>
          <w:p w14:paraId="1AF36D67" w14:textId="77777777" w:rsidR="0067606D" w:rsidRDefault="0067606D" w:rsidP="0067606D">
            <w:pPr>
              <w:pStyle w:val="TabellRader"/>
              <w:jc w:val="left"/>
            </w:pPr>
          </w:p>
        </w:tc>
        <w:tc>
          <w:tcPr>
            <w:tcW w:w="3034" w:type="dxa"/>
          </w:tcPr>
          <w:p w14:paraId="07B8DB11" w14:textId="77777777" w:rsidR="0067606D" w:rsidRDefault="0067606D" w:rsidP="0067606D">
            <w:pPr>
              <w:pStyle w:val="TabellRader"/>
              <w:jc w:val="left"/>
            </w:pPr>
            <w:r w:rsidRPr="00905EE0">
              <w:t>Kupongskatt m.m.</w:t>
            </w:r>
          </w:p>
        </w:tc>
        <w:tc>
          <w:tcPr>
            <w:tcW w:w="885" w:type="dxa"/>
          </w:tcPr>
          <w:p w14:paraId="59B8DC10" w14:textId="29E9279D" w:rsidR="0067606D" w:rsidRPr="009B0896" w:rsidRDefault="0067606D" w:rsidP="0067606D">
            <w:pPr>
              <w:pStyle w:val="TabellRader"/>
            </w:pPr>
            <w:r w:rsidRPr="00C3625B">
              <w:t>6,4</w:t>
            </w:r>
          </w:p>
        </w:tc>
        <w:tc>
          <w:tcPr>
            <w:tcW w:w="885" w:type="dxa"/>
          </w:tcPr>
          <w:p w14:paraId="23DF3731" w14:textId="7E71D9B6" w:rsidR="0067606D" w:rsidRPr="009B0896" w:rsidRDefault="0067606D" w:rsidP="0067606D">
            <w:pPr>
              <w:pStyle w:val="TabellRader"/>
            </w:pPr>
            <w:r w:rsidRPr="00C3625B">
              <w:t>8,5</w:t>
            </w:r>
          </w:p>
        </w:tc>
        <w:tc>
          <w:tcPr>
            <w:tcW w:w="886" w:type="dxa"/>
          </w:tcPr>
          <w:p w14:paraId="4555236C" w14:textId="2CB181D1" w:rsidR="0067606D" w:rsidRPr="009B0896" w:rsidRDefault="0067606D" w:rsidP="0067606D">
            <w:pPr>
              <w:pStyle w:val="TabellRader"/>
            </w:pPr>
            <w:r w:rsidRPr="00C3625B">
              <w:t>9,3</w:t>
            </w:r>
          </w:p>
        </w:tc>
        <w:tc>
          <w:tcPr>
            <w:tcW w:w="885" w:type="dxa"/>
          </w:tcPr>
          <w:p w14:paraId="6E3CD128" w14:textId="685EB977" w:rsidR="0067606D" w:rsidRPr="009B0896" w:rsidRDefault="0067606D" w:rsidP="0067606D">
            <w:pPr>
              <w:pStyle w:val="TabellRader"/>
            </w:pPr>
            <w:r w:rsidRPr="00C3625B">
              <w:t>9,1</w:t>
            </w:r>
          </w:p>
        </w:tc>
        <w:tc>
          <w:tcPr>
            <w:tcW w:w="885" w:type="dxa"/>
          </w:tcPr>
          <w:p w14:paraId="2E30CD17" w14:textId="6B799454" w:rsidR="0067606D" w:rsidRPr="009B0896" w:rsidRDefault="0067606D" w:rsidP="0067606D">
            <w:pPr>
              <w:pStyle w:val="TabellRader"/>
            </w:pPr>
            <w:r w:rsidRPr="00C3625B">
              <w:t>9,6</w:t>
            </w:r>
          </w:p>
        </w:tc>
        <w:tc>
          <w:tcPr>
            <w:tcW w:w="886" w:type="dxa"/>
          </w:tcPr>
          <w:p w14:paraId="2138B204" w14:textId="4F18261C" w:rsidR="0067606D" w:rsidRPr="009B0896" w:rsidRDefault="0067606D" w:rsidP="0067606D">
            <w:pPr>
              <w:pStyle w:val="TabellRader"/>
            </w:pPr>
            <w:r w:rsidRPr="00C3625B">
              <w:t>10,2</w:t>
            </w:r>
          </w:p>
        </w:tc>
      </w:tr>
      <w:tr w:rsidR="0067606D" w:rsidRPr="00956942" w14:paraId="0071A0ED" w14:textId="77777777" w:rsidTr="0067606D">
        <w:tc>
          <w:tcPr>
            <w:tcW w:w="709" w:type="dxa"/>
            <w:tcMar>
              <w:left w:w="0" w:type="dxa"/>
              <w:right w:w="0" w:type="dxa"/>
            </w:tcMar>
          </w:tcPr>
          <w:p w14:paraId="28E16720" w14:textId="77777777" w:rsidR="0067606D" w:rsidRPr="00956942" w:rsidRDefault="0067606D" w:rsidP="0067606D">
            <w:pPr>
              <w:pStyle w:val="TabellRader"/>
              <w:jc w:val="left"/>
              <w:rPr>
                <w:b/>
              </w:rPr>
            </w:pPr>
            <w:r w:rsidRPr="00956942">
              <w:rPr>
                <w:b/>
              </w:rPr>
              <w:t>1400</w:t>
            </w:r>
          </w:p>
        </w:tc>
        <w:tc>
          <w:tcPr>
            <w:tcW w:w="3034" w:type="dxa"/>
          </w:tcPr>
          <w:p w14:paraId="6A3DF1AB" w14:textId="77777777" w:rsidR="0067606D" w:rsidRPr="00956942" w:rsidRDefault="0067606D" w:rsidP="0067606D">
            <w:pPr>
              <w:pStyle w:val="TabellRader"/>
              <w:jc w:val="left"/>
              <w:rPr>
                <w:b/>
              </w:rPr>
            </w:pPr>
            <w:r w:rsidRPr="00956942">
              <w:rPr>
                <w:b/>
              </w:rPr>
              <w:t>Skatt på konsumtion och insatsvaror</w:t>
            </w:r>
          </w:p>
        </w:tc>
        <w:tc>
          <w:tcPr>
            <w:tcW w:w="885" w:type="dxa"/>
          </w:tcPr>
          <w:p w14:paraId="656D0C0E" w14:textId="114BA4F4" w:rsidR="0067606D" w:rsidRPr="00901A8C" w:rsidRDefault="0067606D" w:rsidP="0067606D">
            <w:pPr>
              <w:pStyle w:val="TabellSlutsumma"/>
            </w:pPr>
            <w:r w:rsidRPr="00901A8C">
              <w:t>554,7</w:t>
            </w:r>
          </w:p>
        </w:tc>
        <w:tc>
          <w:tcPr>
            <w:tcW w:w="885" w:type="dxa"/>
          </w:tcPr>
          <w:p w14:paraId="2374543F" w14:textId="1638D50C" w:rsidR="0067606D" w:rsidRPr="009B0896" w:rsidRDefault="0067606D" w:rsidP="0067606D">
            <w:pPr>
              <w:pStyle w:val="TabellSlutsumma"/>
            </w:pPr>
            <w:r w:rsidRPr="004853AC">
              <w:t>576,5</w:t>
            </w:r>
          </w:p>
        </w:tc>
        <w:tc>
          <w:tcPr>
            <w:tcW w:w="886" w:type="dxa"/>
          </w:tcPr>
          <w:p w14:paraId="40D0C296" w14:textId="67D532CD" w:rsidR="0067606D" w:rsidRPr="009B0896" w:rsidRDefault="0067606D" w:rsidP="0067606D">
            <w:pPr>
              <w:pStyle w:val="TabellSlutsumma"/>
            </w:pPr>
            <w:r w:rsidRPr="004853AC">
              <w:t>593,0</w:t>
            </w:r>
          </w:p>
        </w:tc>
        <w:tc>
          <w:tcPr>
            <w:tcW w:w="885" w:type="dxa"/>
          </w:tcPr>
          <w:p w14:paraId="23C5DC32" w14:textId="305687A7" w:rsidR="0067606D" w:rsidRPr="009B0896" w:rsidRDefault="0067606D" w:rsidP="0067606D">
            <w:pPr>
              <w:pStyle w:val="TabellSlutsumma"/>
            </w:pPr>
            <w:r w:rsidRPr="004853AC">
              <w:t>615,</w:t>
            </w:r>
            <w:r w:rsidRPr="00C857E3">
              <w:t>1</w:t>
            </w:r>
          </w:p>
        </w:tc>
        <w:tc>
          <w:tcPr>
            <w:tcW w:w="885" w:type="dxa"/>
          </w:tcPr>
          <w:p w14:paraId="789D2C9F" w14:textId="23340921" w:rsidR="0067606D" w:rsidRPr="009B0896" w:rsidRDefault="0067606D" w:rsidP="0067606D">
            <w:pPr>
              <w:pStyle w:val="TabellSlutsumma"/>
            </w:pPr>
            <w:r w:rsidRPr="004853AC">
              <w:t>639,</w:t>
            </w:r>
            <w:r w:rsidRPr="00C857E3">
              <w:t>5</w:t>
            </w:r>
          </w:p>
        </w:tc>
        <w:tc>
          <w:tcPr>
            <w:tcW w:w="886" w:type="dxa"/>
          </w:tcPr>
          <w:p w14:paraId="40C5D463" w14:textId="560CAE51" w:rsidR="0067606D" w:rsidRPr="009B0896" w:rsidRDefault="0067606D" w:rsidP="0067606D">
            <w:pPr>
              <w:pStyle w:val="TabellSlutsumma"/>
            </w:pPr>
            <w:r w:rsidRPr="00C857E3">
              <w:t>663,2</w:t>
            </w:r>
          </w:p>
        </w:tc>
      </w:tr>
      <w:tr w:rsidR="0067606D" w14:paraId="37203EB7" w14:textId="77777777" w:rsidTr="0067606D">
        <w:tc>
          <w:tcPr>
            <w:tcW w:w="709" w:type="dxa"/>
            <w:tcMar>
              <w:left w:w="0" w:type="dxa"/>
              <w:right w:w="0" w:type="dxa"/>
            </w:tcMar>
          </w:tcPr>
          <w:p w14:paraId="2237581A" w14:textId="77777777" w:rsidR="0067606D" w:rsidRDefault="0067606D" w:rsidP="0067606D">
            <w:pPr>
              <w:pStyle w:val="TabellRader"/>
              <w:jc w:val="left"/>
            </w:pPr>
          </w:p>
        </w:tc>
        <w:tc>
          <w:tcPr>
            <w:tcW w:w="3034" w:type="dxa"/>
          </w:tcPr>
          <w:p w14:paraId="403B932C" w14:textId="77777777" w:rsidR="0067606D" w:rsidRDefault="0067606D" w:rsidP="0067606D">
            <w:pPr>
              <w:pStyle w:val="TabellRader"/>
              <w:jc w:val="left"/>
            </w:pPr>
            <w:r w:rsidRPr="00C910FF">
              <w:t>Mervärdesskatt</w:t>
            </w:r>
          </w:p>
        </w:tc>
        <w:tc>
          <w:tcPr>
            <w:tcW w:w="885" w:type="dxa"/>
          </w:tcPr>
          <w:p w14:paraId="4889C707" w14:textId="67F55FEF" w:rsidR="0067606D" w:rsidRPr="00B128BA" w:rsidRDefault="0067606D" w:rsidP="0067606D">
            <w:pPr>
              <w:pStyle w:val="TabellRader"/>
            </w:pPr>
            <w:r w:rsidRPr="00397644">
              <w:t>427,2</w:t>
            </w:r>
          </w:p>
        </w:tc>
        <w:tc>
          <w:tcPr>
            <w:tcW w:w="885" w:type="dxa"/>
          </w:tcPr>
          <w:p w14:paraId="68A53700" w14:textId="5DB23ABB" w:rsidR="0067606D" w:rsidRPr="009B0896" w:rsidRDefault="0067606D" w:rsidP="0067606D">
            <w:pPr>
              <w:pStyle w:val="TabellRader"/>
            </w:pPr>
            <w:r w:rsidRPr="004853AC">
              <w:t>446,5</w:t>
            </w:r>
          </w:p>
        </w:tc>
        <w:tc>
          <w:tcPr>
            <w:tcW w:w="886" w:type="dxa"/>
          </w:tcPr>
          <w:p w14:paraId="253BE493" w14:textId="757A6F20" w:rsidR="0067606D" w:rsidRPr="009B0896" w:rsidRDefault="0067606D" w:rsidP="0067606D">
            <w:pPr>
              <w:pStyle w:val="TabellRader"/>
            </w:pPr>
            <w:r w:rsidRPr="004853AC">
              <w:t>458,0</w:t>
            </w:r>
          </w:p>
        </w:tc>
        <w:tc>
          <w:tcPr>
            <w:tcW w:w="885" w:type="dxa"/>
          </w:tcPr>
          <w:p w14:paraId="05BCB29F" w14:textId="0566AD86" w:rsidR="0067606D" w:rsidRPr="009B0896" w:rsidRDefault="0067606D" w:rsidP="0067606D">
            <w:pPr>
              <w:pStyle w:val="TabellRader"/>
            </w:pPr>
            <w:r w:rsidRPr="004853AC">
              <w:t>474,2</w:t>
            </w:r>
          </w:p>
        </w:tc>
        <w:tc>
          <w:tcPr>
            <w:tcW w:w="885" w:type="dxa"/>
          </w:tcPr>
          <w:p w14:paraId="331D41B9" w14:textId="7338BF3C" w:rsidR="0067606D" w:rsidRPr="009B0896" w:rsidRDefault="0067606D" w:rsidP="0067606D">
            <w:pPr>
              <w:pStyle w:val="TabellRader"/>
            </w:pPr>
            <w:r w:rsidRPr="004853AC">
              <w:t>494,4</w:t>
            </w:r>
          </w:p>
        </w:tc>
        <w:tc>
          <w:tcPr>
            <w:tcW w:w="886" w:type="dxa"/>
          </w:tcPr>
          <w:p w14:paraId="046F2662" w14:textId="0FC8775C" w:rsidR="0067606D" w:rsidRPr="009B0896" w:rsidRDefault="0067606D" w:rsidP="0067606D">
            <w:pPr>
              <w:pStyle w:val="TabellRader"/>
            </w:pPr>
            <w:r w:rsidRPr="004853AC">
              <w:t>514,7</w:t>
            </w:r>
          </w:p>
        </w:tc>
      </w:tr>
      <w:tr w:rsidR="0067606D" w14:paraId="0E2E4A46" w14:textId="77777777" w:rsidTr="0067606D">
        <w:tc>
          <w:tcPr>
            <w:tcW w:w="709" w:type="dxa"/>
            <w:tcMar>
              <w:left w:w="0" w:type="dxa"/>
              <w:right w:w="0" w:type="dxa"/>
            </w:tcMar>
          </w:tcPr>
          <w:p w14:paraId="6B12C666" w14:textId="77777777" w:rsidR="0067606D" w:rsidRDefault="0067606D" w:rsidP="0067606D">
            <w:pPr>
              <w:pStyle w:val="TabellRader"/>
              <w:jc w:val="left"/>
            </w:pPr>
          </w:p>
        </w:tc>
        <w:tc>
          <w:tcPr>
            <w:tcW w:w="3034" w:type="dxa"/>
          </w:tcPr>
          <w:p w14:paraId="4A5221AD" w14:textId="77777777" w:rsidR="0067606D" w:rsidRDefault="0067606D" w:rsidP="0067606D">
            <w:pPr>
              <w:pStyle w:val="TabellRader"/>
              <w:jc w:val="left"/>
            </w:pPr>
            <w:r w:rsidRPr="00C910FF">
              <w:t>Skatt på tobak</w:t>
            </w:r>
          </w:p>
        </w:tc>
        <w:tc>
          <w:tcPr>
            <w:tcW w:w="885" w:type="dxa"/>
          </w:tcPr>
          <w:p w14:paraId="4BE2D5F8" w14:textId="0EE42AD3" w:rsidR="0067606D" w:rsidRPr="00B128BA" w:rsidRDefault="0067606D" w:rsidP="0067606D">
            <w:pPr>
              <w:pStyle w:val="TabellRader"/>
            </w:pPr>
            <w:r w:rsidRPr="00B128BA">
              <w:t>11,9</w:t>
            </w:r>
          </w:p>
        </w:tc>
        <w:tc>
          <w:tcPr>
            <w:tcW w:w="885" w:type="dxa"/>
          </w:tcPr>
          <w:p w14:paraId="5837690D" w14:textId="0B2D88C1" w:rsidR="0067606D" w:rsidRPr="009B0896" w:rsidRDefault="0067606D" w:rsidP="0067606D">
            <w:pPr>
              <w:pStyle w:val="TabellRader"/>
            </w:pPr>
            <w:r w:rsidRPr="004853AC">
              <w:t>12,4</w:t>
            </w:r>
          </w:p>
        </w:tc>
        <w:tc>
          <w:tcPr>
            <w:tcW w:w="886" w:type="dxa"/>
          </w:tcPr>
          <w:p w14:paraId="60C60F62" w14:textId="04D2C8B6" w:rsidR="0067606D" w:rsidRPr="009B0896" w:rsidRDefault="0067606D" w:rsidP="0067606D">
            <w:pPr>
              <w:pStyle w:val="TabellRader"/>
            </w:pPr>
            <w:r w:rsidRPr="004853AC">
              <w:t>12,1</w:t>
            </w:r>
          </w:p>
        </w:tc>
        <w:tc>
          <w:tcPr>
            <w:tcW w:w="885" w:type="dxa"/>
          </w:tcPr>
          <w:p w14:paraId="2948FF84" w14:textId="0505AA12" w:rsidR="0067606D" w:rsidRPr="009B0896" w:rsidRDefault="0067606D" w:rsidP="0067606D">
            <w:pPr>
              <w:pStyle w:val="TabellRader"/>
            </w:pPr>
            <w:r w:rsidRPr="004853AC">
              <w:t>12,4</w:t>
            </w:r>
          </w:p>
        </w:tc>
        <w:tc>
          <w:tcPr>
            <w:tcW w:w="885" w:type="dxa"/>
          </w:tcPr>
          <w:p w14:paraId="707F276B" w14:textId="2D4843F0" w:rsidR="0067606D" w:rsidRPr="009B0896" w:rsidRDefault="0067606D" w:rsidP="0067606D">
            <w:pPr>
              <w:pStyle w:val="TabellRader"/>
            </w:pPr>
            <w:r w:rsidRPr="004853AC">
              <w:t>12,5</w:t>
            </w:r>
          </w:p>
        </w:tc>
        <w:tc>
          <w:tcPr>
            <w:tcW w:w="886" w:type="dxa"/>
          </w:tcPr>
          <w:p w14:paraId="5918241D" w14:textId="1EBE6952" w:rsidR="0067606D" w:rsidRPr="009B0896" w:rsidRDefault="0067606D" w:rsidP="0067606D">
            <w:pPr>
              <w:pStyle w:val="TabellRader"/>
            </w:pPr>
            <w:r w:rsidRPr="004853AC">
              <w:t>12,7</w:t>
            </w:r>
          </w:p>
        </w:tc>
      </w:tr>
      <w:tr w:rsidR="0067606D" w14:paraId="11E611A5" w14:textId="77777777" w:rsidTr="0067606D">
        <w:tc>
          <w:tcPr>
            <w:tcW w:w="709" w:type="dxa"/>
            <w:tcMar>
              <w:left w:w="0" w:type="dxa"/>
              <w:right w:w="0" w:type="dxa"/>
            </w:tcMar>
          </w:tcPr>
          <w:p w14:paraId="20E41BD3" w14:textId="77777777" w:rsidR="0067606D" w:rsidRDefault="0067606D" w:rsidP="0067606D">
            <w:pPr>
              <w:pStyle w:val="TabellRader"/>
              <w:jc w:val="left"/>
            </w:pPr>
          </w:p>
        </w:tc>
        <w:tc>
          <w:tcPr>
            <w:tcW w:w="3034" w:type="dxa"/>
          </w:tcPr>
          <w:p w14:paraId="6A0C3090" w14:textId="77777777" w:rsidR="0067606D" w:rsidRDefault="0067606D" w:rsidP="0067606D">
            <w:pPr>
              <w:pStyle w:val="TabellRader"/>
              <w:jc w:val="left"/>
            </w:pPr>
            <w:r w:rsidRPr="00C910FF">
              <w:t>Skatt på etylalkohol</w:t>
            </w:r>
          </w:p>
        </w:tc>
        <w:tc>
          <w:tcPr>
            <w:tcW w:w="885" w:type="dxa"/>
          </w:tcPr>
          <w:p w14:paraId="70AFE604" w14:textId="39FFF6DF" w:rsidR="0067606D" w:rsidRPr="00B128BA" w:rsidRDefault="0067606D" w:rsidP="0067606D">
            <w:pPr>
              <w:pStyle w:val="TabellRader"/>
            </w:pPr>
            <w:r w:rsidRPr="00B128BA">
              <w:t>4,3</w:t>
            </w:r>
          </w:p>
        </w:tc>
        <w:tc>
          <w:tcPr>
            <w:tcW w:w="885" w:type="dxa"/>
          </w:tcPr>
          <w:p w14:paraId="27182243" w14:textId="64B8E1BB" w:rsidR="0067606D" w:rsidRPr="009B0896" w:rsidRDefault="0067606D" w:rsidP="0067606D">
            <w:pPr>
              <w:pStyle w:val="TabellRader"/>
            </w:pPr>
            <w:r w:rsidRPr="004853AC">
              <w:t>4,5</w:t>
            </w:r>
          </w:p>
        </w:tc>
        <w:tc>
          <w:tcPr>
            <w:tcW w:w="886" w:type="dxa"/>
          </w:tcPr>
          <w:p w14:paraId="63E73316" w14:textId="7C7468D2" w:rsidR="0067606D" w:rsidRPr="009B0896" w:rsidRDefault="0067606D" w:rsidP="0067606D">
            <w:pPr>
              <w:pStyle w:val="TabellRader"/>
            </w:pPr>
            <w:r w:rsidRPr="004853AC">
              <w:t>4,4</w:t>
            </w:r>
          </w:p>
        </w:tc>
        <w:tc>
          <w:tcPr>
            <w:tcW w:w="885" w:type="dxa"/>
          </w:tcPr>
          <w:p w14:paraId="379FCF86" w14:textId="563EDCC2" w:rsidR="0067606D" w:rsidRPr="009B0896" w:rsidRDefault="0067606D" w:rsidP="0067606D">
            <w:pPr>
              <w:pStyle w:val="TabellRader"/>
            </w:pPr>
            <w:r w:rsidRPr="004853AC">
              <w:t>4,4</w:t>
            </w:r>
          </w:p>
        </w:tc>
        <w:tc>
          <w:tcPr>
            <w:tcW w:w="885" w:type="dxa"/>
          </w:tcPr>
          <w:p w14:paraId="08E91D2D" w14:textId="77A67BA3" w:rsidR="0067606D" w:rsidRPr="009B0896" w:rsidRDefault="0067606D" w:rsidP="0067606D">
            <w:pPr>
              <w:pStyle w:val="TabellRader"/>
            </w:pPr>
            <w:r w:rsidRPr="004853AC">
              <w:t>4,3</w:t>
            </w:r>
          </w:p>
        </w:tc>
        <w:tc>
          <w:tcPr>
            <w:tcW w:w="886" w:type="dxa"/>
          </w:tcPr>
          <w:p w14:paraId="7211047D" w14:textId="2275088F" w:rsidR="0067606D" w:rsidRPr="009B0896" w:rsidRDefault="0067606D" w:rsidP="0067606D">
            <w:pPr>
              <w:pStyle w:val="TabellRader"/>
            </w:pPr>
            <w:r w:rsidRPr="004853AC">
              <w:t>4,3</w:t>
            </w:r>
          </w:p>
        </w:tc>
      </w:tr>
      <w:tr w:rsidR="0067606D" w14:paraId="6281842C" w14:textId="77777777" w:rsidTr="0067606D">
        <w:tc>
          <w:tcPr>
            <w:tcW w:w="709" w:type="dxa"/>
            <w:tcMar>
              <w:left w:w="0" w:type="dxa"/>
              <w:right w:w="0" w:type="dxa"/>
            </w:tcMar>
          </w:tcPr>
          <w:p w14:paraId="423F9F83" w14:textId="77777777" w:rsidR="0067606D" w:rsidRDefault="0067606D" w:rsidP="0067606D">
            <w:pPr>
              <w:pStyle w:val="TabellRader"/>
              <w:jc w:val="left"/>
            </w:pPr>
          </w:p>
        </w:tc>
        <w:tc>
          <w:tcPr>
            <w:tcW w:w="3034" w:type="dxa"/>
          </w:tcPr>
          <w:p w14:paraId="1DD743C0" w14:textId="77777777" w:rsidR="0067606D" w:rsidRDefault="0067606D" w:rsidP="0067606D">
            <w:pPr>
              <w:pStyle w:val="TabellRader"/>
              <w:jc w:val="left"/>
            </w:pPr>
            <w:r w:rsidRPr="00C910FF">
              <w:t>Skatt på vin m.m.</w:t>
            </w:r>
          </w:p>
        </w:tc>
        <w:tc>
          <w:tcPr>
            <w:tcW w:w="885" w:type="dxa"/>
          </w:tcPr>
          <w:p w14:paraId="664EEA73" w14:textId="7595FC5C" w:rsidR="0067606D" w:rsidRPr="00B128BA" w:rsidRDefault="0067606D" w:rsidP="0067606D">
            <w:pPr>
              <w:pStyle w:val="TabellRader"/>
            </w:pPr>
            <w:r w:rsidRPr="00B128BA">
              <w:t>6,0</w:t>
            </w:r>
          </w:p>
        </w:tc>
        <w:tc>
          <w:tcPr>
            <w:tcW w:w="885" w:type="dxa"/>
          </w:tcPr>
          <w:p w14:paraId="7C85257A" w14:textId="7E3CFB9D" w:rsidR="0067606D" w:rsidRPr="009B0896" w:rsidRDefault="0067606D" w:rsidP="0067606D">
            <w:pPr>
              <w:pStyle w:val="TabellRader"/>
            </w:pPr>
            <w:r w:rsidRPr="004853AC">
              <w:t>6,1</w:t>
            </w:r>
          </w:p>
        </w:tc>
        <w:tc>
          <w:tcPr>
            <w:tcW w:w="886" w:type="dxa"/>
          </w:tcPr>
          <w:p w14:paraId="1AFBA226" w14:textId="48399A80" w:rsidR="0067606D" w:rsidRPr="009B0896" w:rsidRDefault="0067606D" w:rsidP="0067606D">
            <w:pPr>
              <w:pStyle w:val="TabellRader"/>
            </w:pPr>
            <w:r w:rsidRPr="004853AC">
              <w:t>6,2</w:t>
            </w:r>
          </w:p>
        </w:tc>
        <w:tc>
          <w:tcPr>
            <w:tcW w:w="885" w:type="dxa"/>
          </w:tcPr>
          <w:p w14:paraId="428843C7" w14:textId="5976C62A" w:rsidR="0067606D" w:rsidRPr="009B0896" w:rsidRDefault="0067606D" w:rsidP="0067606D">
            <w:pPr>
              <w:pStyle w:val="TabellRader"/>
            </w:pPr>
            <w:r w:rsidRPr="004853AC">
              <w:t>6,4</w:t>
            </w:r>
          </w:p>
        </w:tc>
        <w:tc>
          <w:tcPr>
            <w:tcW w:w="885" w:type="dxa"/>
          </w:tcPr>
          <w:p w14:paraId="009CF713" w14:textId="71685273" w:rsidR="0067606D" w:rsidRPr="009B0896" w:rsidRDefault="0067606D" w:rsidP="0067606D">
            <w:pPr>
              <w:pStyle w:val="TabellRader"/>
            </w:pPr>
            <w:r w:rsidRPr="004853AC">
              <w:t>6,5</w:t>
            </w:r>
          </w:p>
        </w:tc>
        <w:tc>
          <w:tcPr>
            <w:tcW w:w="886" w:type="dxa"/>
          </w:tcPr>
          <w:p w14:paraId="20BF35D9" w14:textId="2CFDFB8E" w:rsidR="0067606D" w:rsidRPr="009B0896" w:rsidRDefault="0067606D" w:rsidP="0067606D">
            <w:pPr>
              <w:pStyle w:val="TabellRader"/>
            </w:pPr>
            <w:r w:rsidRPr="004853AC">
              <w:t>6,6</w:t>
            </w:r>
          </w:p>
        </w:tc>
      </w:tr>
      <w:tr w:rsidR="0067606D" w14:paraId="40BCE99D" w14:textId="77777777" w:rsidTr="0067606D">
        <w:tc>
          <w:tcPr>
            <w:tcW w:w="709" w:type="dxa"/>
            <w:tcMar>
              <w:left w:w="0" w:type="dxa"/>
              <w:right w:w="0" w:type="dxa"/>
            </w:tcMar>
          </w:tcPr>
          <w:p w14:paraId="1DB8761F" w14:textId="77777777" w:rsidR="0067606D" w:rsidRDefault="0067606D" w:rsidP="0067606D">
            <w:pPr>
              <w:pStyle w:val="TabellRader"/>
              <w:jc w:val="left"/>
            </w:pPr>
          </w:p>
        </w:tc>
        <w:tc>
          <w:tcPr>
            <w:tcW w:w="3034" w:type="dxa"/>
          </w:tcPr>
          <w:p w14:paraId="4898553C" w14:textId="77777777" w:rsidR="0067606D" w:rsidRDefault="0067606D" w:rsidP="0067606D">
            <w:pPr>
              <w:pStyle w:val="TabellRader"/>
              <w:jc w:val="left"/>
            </w:pPr>
            <w:r w:rsidRPr="00C910FF">
              <w:t>Skatt på öl</w:t>
            </w:r>
          </w:p>
        </w:tc>
        <w:tc>
          <w:tcPr>
            <w:tcW w:w="885" w:type="dxa"/>
          </w:tcPr>
          <w:p w14:paraId="170AADB3" w14:textId="1DB88A19" w:rsidR="0067606D" w:rsidRPr="00B128BA" w:rsidRDefault="0067606D" w:rsidP="0067606D">
            <w:pPr>
              <w:pStyle w:val="TabellRader"/>
            </w:pPr>
            <w:r w:rsidRPr="00B128BA">
              <w:t>4,1</w:t>
            </w:r>
          </w:p>
        </w:tc>
        <w:tc>
          <w:tcPr>
            <w:tcW w:w="885" w:type="dxa"/>
          </w:tcPr>
          <w:p w14:paraId="0FB669C6" w14:textId="6BFBD60A" w:rsidR="0067606D" w:rsidRPr="009B0896" w:rsidRDefault="0067606D" w:rsidP="0067606D">
            <w:pPr>
              <w:pStyle w:val="TabellRader"/>
            </w:pPr>
            <w:r w:rsidRPr="004853AC">
              <w:t>4,3</w:t>
            </w:r>
          </w:p>
        </w:tc>
        <w:tc>
          <w:tcPr>
            <w:tcW w:w="886" w:type="dxa"/>
          </w:tcPr>
          <w:p w14:paraId="640477D1" w14:textId="7457BFD5" w:rsidR="0067606D" w:rsidRPr="009B0896" w:rsidRDefault="0067606D" w:rsidP="0067606D">
            <w:pPr>
              <w:pStyle w:val="TabellRader"/>
            </w:pPr>
            <w:r w:rsidRPr="004853AC">
              <w:t>4,4</w:t>
            </w:r>
          </w:p>
        </w:tc>
        <w:tc>
          <w:tcPr>
            <w:tcW w:w="885" w:type="dxa"/>
          </w:tcPr>
          <w:p w14:paraId="1A75712F" w14:textId="438CC680" w:rsidR="0067606D" w:rsidRPr="009B0896" w:rsidRDefault="0067606D" w:rsidP="0067606D">
            <w:pPr>
              <w:pStyle w:val="TabellRader"/>
            </w:pPr>
            <w:r w:rsidRPr="004853AC">
              <w:t>4,4</w:t>
            </w:r>
          </w:p>
        </w:tc>
        <w:tc>
          <w:tcPr>
            <w:tcW w:w="885" w:type="dxa"/>
          </w:tcPr>
          <w:p w14:paraId="2683CCE7" w14:textId="66DEED94" w:rsidR="0067606D" w:rsidRPr="009B0896" w:rsidRDefault="0067606D" w:rsidP="0067606D">
            <w:pPr>
              <w:pStyle w:val="TabellRader"/>
            </w:pPr>
            <w:r w:rsidRPr="004853AC">
              <w:t>4,5</w:t>
            </w:r>
          </w:p>
        </w:tc>
        <w:tc>
          <w:tcPr>
            <w:tcW w:w="886" w:type="dxa"/>
          </w:tcPr>
          <w:p w14:paraId="29586F91" w14:textId="5BD0D377" w:rsidR="0067606D" w:rsidRPr="009B0896" w:rsidRDefault="0067606D" w:rsidP="0067606D">
            <w:pPr>
              <w:pStyle w:val="TabellRader"/>
            </w:pPr>
            <w:r w:rsidRPr="004853AC">
              <w:t>4,5</w:t>
            </w:r>
          </w:p>
        </w:tc>
      </w:tr>
      <w:tr w:rsidR="0067606D" w14:paraId="0018EB4B" w14:textId="77777777" w:rsidTr="0067606D">
        <w:tc>
          <w:tcPr>
            <w:tcW w:w="709" w:type="dxa"/>
            <w:tcMar>
              <w:left w:w="0" w:type="dxa"/>
              <w:right w:w="0" w:type="dxa"/>
            </w:tcMar>
          </w:tcPr>
          <w:p w14:paraId="2A5B0101" w14:textId="77777777" w:rsidR="0067606D" w:rsidRDefault="0067606D" w:rsidP="0067606D">
            <w:pPr>
              <w:pStyle w:val="TabellRader"/>
              <w:jc w:val="left"/>
            </w:pPr>
          </w:p>
        </w:tc>
        <w:tc>
          <w:tcPr>
            <w:tcW w:w="3034" w:type="dxa"/>
          </w:tcPr>
          <w:p w14:paraId="00425C75" w14:textId="77777777" w:rsidR="0067606D" w:rsidRDefault="0067606D" w:rsidP="0067606D">
            <w:pPr>
              <w:pStyle w:val="TabellRader"/>
              <w:jc w:val="left"/>
            </w:pPr>
            <w:r w:rsidRPr="00C910FF">
              <w:t>Energiskatt</w:t>
            </w:r>
          </w:p>
        </w:tc>
        <w:tc>
          <w:tcPr>
            <w:tcW w:w="885" w:type="dxa"/>
          </w:tcPr>
          <w:p w14:paraId="0CE1A6DC" w14:textId="332DDF3D" w:rsidR="0067606D" w:rsidRPr="00901A8C" w:rsidRDefault="0067606D" w:rsidP="0067606D">
            <w:pPr>
              <w:pStyle w:val="TabellRader"/>
            </w:pPr>
            <w:r w:rsidRPr="00901A8C">
              <w:t>46,8</w:t>
            </w:r>
          </w:p>
        </w:tc>
        <w:tc>
          <w:tcPr>
            <w:tcW w:w="885" w:type="dxa"/>
          </w:tcPr>
          <w:p w14:paraId="47CAFBCC" w14:textId="20A20E7D" w:rsidR="0067606D" w:rsidRPr="009B0896" w:rsidRDefault="0067606D" w:rsidP="0067606D">
            <w:pPr>
              <w:pStyle w:val="TabellRader"/>
            </w:pPr>
            <w:r w:rsidRPr="004853AC">
              <w:t>49,7</w:t>
            </w:r>
          </w:p>
        </w:tc>
        <w:tc>
          <w:tcPr>
            <w:tcW w:w="886" w:type="dxa"/>
          </w:tcPr>
          <w:p w14:paraId="512A99F7" w14:textId="57E245B9" w:rsidR="0067606D" w:rsidRPr="009B0896" w:rsidRDefault="0067606D" w:rsidP="0067606D">
            <w:pPr>
              <w:pStyle w:val="TabellRader"/>
            </w:pPr>
            <w:r w:rsidRPr="004853AC">
              <w:t>52,3</w:t>
            </w:r>
          </w:p>
        </w:tc>
        <w:tc>
          <w:tcPr>
            <w:tcW w:w="885" w:type="dxa"/>
          </w:tcPr>
          <w:p w14:paraId="6A61739E" w14:textId="07179375" w:rsidR="0067606D" w:rsidRPr="009B0896" w:rsidRDefault="0067606D" w:rsidP="0067606D">
            <w:pPr>
              <w:pStyle w:val="TabellRader"/>
            </w:pPr>
            <w:r w:rsidRPr="00C857E3">
              <w:t>52,7</w:t>
            </w:r>
          </w:p>
        </w:tc>
        <w:tc>
          <w:tcPr>
            <w:tcW w:w="885" w:type="dxa"/>
          </w:tcPr>
          <w:p w14:paraId="379D5AE7" w14:textId="18F35D9B" w:rsidR="0067606D" w:rsidRPr="009B0896" w:rsidRDefault="0067606D" w:rsidP="0067606D">
            <w:pPr>
              <w:pStyle w:val="TabellRader"/>
            </w:pPr>
            <w:r w:rsidRPr="004853AC">
              <w:t>54,</w:t>
            </w:r>
            <w:r w:rsidRPr="00C857E3">
              <w:t>2</w:t>
            </w:r>
          </w:p>
        </w:tc>
        <w:tc>
          <w:tcPr>
            <w:tcW w:w="886" w:type="dxa"/>
          </w:tcPr>
          <w:p w14:paraId="2AB515FA" w14:textId="75D4C424" w:rsidR="0067606D" w:rsidRPr="009B0896" w:rsidRDefault="0067606D" w:rsidP="0067606D">
            <w:pPr>
              <w:pStyle w:val="TabellRader"/>
            </w:pPr>
            <w:r w:rsidRPr="00C857E3">
              <w:t>55,8</w:t>
            </w:r>
          </w:p>
        </w:tc>
      </w:tr>
      <w:tr w:rsidR="0067606D" w14:paraId="67DDB419" w14:textId="77777777" w:rsidTr="0067606D">
        <w:tc>
          <w:tcPr>
            <w:tcW w:w="709" w:type="dxa"/>
            <w:tcMar>
              <w:left w:w="0" w:type="dxa"/>
              <w:right w:w="0" w:type="dxa"/>
            </w:tcMar>
          </w:tcPr>
          <w:p w14:paraId="57075D0F" w14:textId="77777777" w:rsidR="0067606D" w:rsidRDefault="0067606D" w:rsidP="0067606D">
            <w:pPr>
              <w:pStyle w:val="TabellRader"/>
              <w:jc w:val="left"/>
            </w:pPr>
          </w:p>
        </w:tc>
        <w:tc>
          <w:tcPr>
            <w:tcW w:w="3034" w:type="dxa"/>
          </w:tcPr>
          <w:p w14:paraId="5089E6DC" w14:textId="77777777" w:rsidR="0067606D" w:rsidRDefault="0067606D" w:rsidP="0067606D">
            <w:pPr>
              <w:pStyle w:val="TabellRader"/>
              <w:jc w:val="left"/>
            </w:pPr>
            <w:r w:rsidRPr="00C910FF">
              <w:t>Koldioxidskatt</w:t>
            </w:r>
          </w:p>
        </w:tc>
        <w:tc>
          <w:tcPr>
            <w:tcW w:w="885" w:type="dxa"/>
          </w:tcPr>
          <w:p w14:paraId="556A684D" w14:textId="7E7DE862" w:rsidR="0067606D" w:rsidRPr="00B128BA" w:rsidRDefault="0067606D" w:rsidP="0067606D">
            <w:pPr>
              <w:pStyle w:val="TabellRader"/>
            </w:pPr>
            <w:r w:rsidRPr="00B128BA">
              <w:t>23,5</w:t>
            </w:r>
          </w:p>
        </w:tc>
        <w:tc>
          <w:tcPr>
            <w:tcW w:w="885" w:type="dxa"/>
          </w:tcPr>
          <w:p w14:paraId="6E303EC4" w14:textId="6C2C7908" w:rsidR="0067606D" w:rsidRPr="009B0896" w:rsidRDefault="0067606D" w:rsidP="0067606D">
            <w:pPr>
              <w:pStyle w:val="TabellRader"/>
            </w:pPr>
            <w:r w:rsidRPr="004853AC">
              <w:t>23,0</w:t>
            </w:r>
          </w:p>
        </w:tc>
        <w:tc>
          <w:tcPr>
            <w:tcW w:w="886" w:type="dxa"/>
          </w:tcPr>
          <w:p w14:paraId="4BE4DB84" w14:textId="1242D794" w:rsidR="0067606D" w:rsidRPr="009B0896" w:rsidRDefault="0067606D" w:rsidP="0067606D">
            <w:pPr>
              <w:pStyle w:val="TabellRader"/>
            </w:pPr>
            <w:r w:rsidRPr="004853AC">
              <w:t>22,8</w:t>
            </w:r>
          </w:p>
        </w:tc>
        <w:tc>
          <w:tcPr>
            <w:tcW w:w="885" w:type="dxa"/>
          </w:tcPr>
          <w:p w14:paraId="25C6299A" w14:textId="3F8B2F19" w:rsidR="0067606D" w:rsidRPr="009B0896" w:rsidRDefault="0067606D" w:rsidP="0067606D">
            <w:pPr>
              <w:pStyle w:val="TabellRader"/>
            </w:pPr>
            <w:r w:rsidRPr="00C857E3">
              <w:t>22,9</w:t>
            </w:r>
          </w:p>
        </w:tc>
        <w:tc>
          <w:tcPr>
            <w:tcW w:w="885" w:type="dxa"/>
          </w:tcPr>
          <w:p w14:paraId="3E36B9D5" w14:textId="1D95C060" w:rsidR="0067606D" w:rsidRPr="009B0896" w:rsidRDefault="0067606D" w:rsidP="0067606D">
            <w:pPr>
              <w:pStyle w:val="TabellRader"/>
            </w:pPr>
            <w:r w:rsidRPr="004853AC">
              <w:t>23,</w:t>
            </w:r>
            <w:r w:rsidRPr="00C857E3">
              <w:t>2</w:t>
            </w:r>
          </w:p>
        </w:tc>
        <w:tc>
          <w:tcPr>
            <w:tcW w:w="886" w:type="dxa"/>
          </w:tcPr>
          <w:p w14:paraId="548405C2" w14:textId="05C4E720" w:rsidR="0067606D" w:rsidRPr="009B0896" w:rsidRDefault="0067606D" w:rsidP="0067606D">
            <w:pPr>
              <w:pStyle w:val="TabellRader"/>
            </w:pPr>
            <w:r w:rsidRPr="004853AC">
              <w:t>23,</w:t>
            </w:r>
            <w:r w:rsidRPr="00C857E3">
              <w:t>6</w:t>
            </w:r>
          </w:p>
        </w:tc>
      </w:tr>
      <w:tr w:rsidR="0067606D" w14:paraId="43D1E1A8" w14:textId="77777777" w:rsidTr="0067606D">
        <w:tc>
          <w:tcPr>
            <w:tcW w:w="709" w:type="dxa"/>
            <w:tcMar>
              <w:left w:w="0" w:type="dxa"/>
              <w:right w:w="0" w:type="dxa"/>
            </w:tcMar>
          </w:tcPr>
          <w:p w14:paraId="3F530E01" w14:textId="77777777" w:rsidR="0067606D" w:rsidRDefault="0067606D" w:rsidP="0067606D">
            <w:pPr>
              <w:pStyle w:val="TabellRader"/>
              <w:jc w:val="left"/>
            </w:pPr>
          </w:p>
        </w:tc>
        <w:tc>
          <w:tcPr>
            <w:tcW w:w="3034" w:type="dxa"/>
          </w:tcPr>
          <w:p w14:paraId="704D1DEB" w14:textId="77777777" w:rsidR="0067606D" w:rsidRDefault="0067606D" w:rsidP="0067606D">
            <w:pPr>
              <w:pStyle w:val="TabellRader"/>
              <w:jc w:val="left"/>
            </w:pPr>
            <w:r w:rsidRPr="00C910FF">
              <w:t>Övriga skatter på energi och miljö</w:t>
            </w:r>
          </w:p>
        </w:tc>
        <w:tc>
          <w:tcPr>
            <w:tcW w:w="885" w:type="dxa"/>
          </w:tcPr>
          <w:p w14:paraId="5981AD3E" w14:textId="48B4F5C1" w:rsidR="0067606D" w:rsidRPr="00B128BA" w:rsidRDefault="0067606D" w:rsidP="0067606D">
            <w:pPr>
              <w:pStyle w:val="TabellRader"/>
            </w:pPr>
            <w:r w:rsidRPr="00B128BA">
              <w:t>4,1</w:t>
            </w:r>
          </w:p>
        </w:tc>
        <w:tc>
          <w:tcPr>
            <w:tcW w:w="885" w:type="dxa"/>
          </w:tcPr>
          <w:p w14:paraId="5EDFFA83" w14:textId="27B0C362" w:rsidR="0067606D" w:rsidRPr="009B0896" w:rsidRDefault="0067606D" w:rsidP="0067606D">
            <w:pPr>
              <w:pStyle w:val="TabellRader"/>
            </w:pPr>
            <w:r w:rsidRPr="004853AC">
              <w:t>3,6</w:t>
            </w:r>
          </w:p>
        </w:tc>
        <w:tc>
          <w:tcPr>
            <w:tcW w:w="886" w:type="dxa"/>
          </w:tcPr>
          <w:p w14:paraId="519A6F5F" w14:textId="2CDF12A5" w:rsidR="0067606D" w:rsidRPr="009B0896" w:rsidRDefault="0067606D" w:rsidP="0067606D">
            <w:pPr>
              <w:pStyle w:val="TabellRader"/>
            </w:pPr>
            <w:r w:rsidRPr="004853AC">
              <w:t>5,3</w:t>
            </w:r>
          </w:p>
        </w:tc>
        <w:tc>
          <w:tcPr>
            <w:tcW w:w="885" w:type="dxa"/>
          </w:tcPr>
          <w:p w14:paraId="2CAF6C0D" w14:textId="61ED778A" w:rsidR="0067606D" w:rsidRPr="009B0896" w:rsidRDefault="0067606D" w:rsidP="0067606D">
            <w:pPr>
              <w:pStyle w:val="TabellRader"/>
            </w:pPr>
            <w:r w:rsidRPr="004853AC">
              <w:t>7,</w:t>
            </w:r>
            <w:r w:rsidRPr="00C857E3">
              <w:t>6</w:t>
            </w:r>
          </w:p>
        </w:tc>
        <w:tc>
          <w:tcPr>
            <w:tcW w:w="885" w:type="dxa"/>
          </w:tcPr>
          <w:p w14:paraId="60D0EEB6" w14:textId="6E1957BB" w:rsidR="0067606D" w:rsidRPr="009B0896" w:rsidRDefault="0067606D" w:rsidP="0067606D">
            <w:pPr>
              <w:pStyle w:val="TabellRader"/>
            </w:pPr>
            <w:r w:rsidRPr="004853AC">
              <w:t>8,7</w:t>
            </w:r>
          </w:p>
        </w:tc>
        <w:tc>
          <w:tcPr>
            <w:tcW w:w="886" w:type="dxa"/>
          </w:tcPr>
          <w:p w14:paraId="4A629A9A" w14:textId="1C2C396F" w:rsidR="0067606D" w:rsidRPr="009B0896" w:rsidRDefault="0067606D" w:rsidP="0067606D">
            <w:pPr>
              <w:pStyle w:val="TabellRader"/>
            </w:pPr>
            <w:r w:rsidRPr="004853AC">
              <w:t>8,</w:t>
            </w:r>
            <w:r w:rsidRPr="00C857E3">
              <w:t>8</w:t>
            </w:r>
          </w:p>
        </w:tc>
      </w:tr>
      <w:tr w:rsidR="0067606D" w14:paraId="7ADEBD7C" w14:textId="77777777" w:rsidTr="0067606D">
        <w:tc>
          <w:tcPr>
            <w:tcW w:w="709" w:type="dxa"/>
            <w:tcMar>
              <w:left w:w="0" w:type="dxa"/>
              <w:right w:w="0" w:type="dxa"/>
            </w:tcMar>
          </w:tcPr>
          <w:p w14:paraId="65CAD075" w14:textId="77777777" w:rsidR="0067606D" w:rsidRDefault="0067606D" w:rsidP="0067606D">
            <w:pPr>
              <w:pStyle w:val="TabellRader"/>
              <w:jc w:val="left"/>
            </w:pPr>
          </w:p>
        </w:tc>
        <w:tc>
          <w:tcPr>
            <w:tcW w:w="3034" w:type="dxa"/>
          </w:tcPr>
          <w:p w14:paraId="30ABFDF5" w14:textId="77777777" w:rsidR="0067606D" w:rsidRDefault="0067606D" w:rsidP="0067606D">
            <w:pPr>
              <w:pStyle w:val="TabellRader"/>
              <w:jc w:val="left"/>
            </w:pPr>
            <w:r w:rsidRPr="00C910FF">
              <w:t>Skatt på vägtrafik</w:t>
            </w:r>
          </w:p>
        </w:tc>
        <w:tc>
          <w:tcPr>
            <w:tcW w:w="885" w:type="dxa"/>
          </w:tcPr>
          <w:p w14:paraId="513A7798" w14:textId="1F3B9E3C" w:rsidR="0067606D" w:rsidRPr="00B128BA" w:rsidRDefault="0067606D" w:rsidP="0067606D">
            <w:pPr>
              <w:pStyle w:val="TabellRader"/>
            </w:pPr>
            <w:r w:rsidRPr="00B128BA">
              <w:t>19,9</w:t>
            </w:r>
          </w:p>
        </w:tc>
        <w:tc>
          <w:tcPr>
            <w:tcW w:w="885" w:type="dxa"/>
          </w:tcPr>
          <w:p w14:paraId="4B0AE905" w14:textId="1A9BD197" w:rsidR="0067606D" w:rsidRPr="009B0896" w:rsidRDefault="0067606D" w:rsidP="0067606D">
            <w:pPr>
              <w:pStyle w:val="TabellRader"/>
            </w:pPr>
            <w:r w:rsidRPr="004853AC">
              <w:t>19,8</w:t>
            </w:r>
          </w:p>
        </w:tc>
        <w:tc>
          <w:tcPr>
            <w:tcW w:w="886" w:type="dxa"/>
          </w:tcPr>
          <w:p w14:paraId="7C9A46BF" w14:textId="124D4894" w:rsidR="0067606D" w:rsidRPr="009B0896" w:rsidRDefault="0067606D" w:rsidP="0067606D">
            <w:pPr>
              <w:pStyle w:val="TabellRader"/>
            </w:pPr>
            <w:r w:rsidRPr="004853AC">
              <w:t>20,9</w:t>
            </w:r>
          </w:p>
        </w:tc>
        <w:tc>
          <w:tcPr>
            <w:tcW w:w="885" w:type="dxa"/>
          </w:tcPr>
          <w:p w14:paraId="4598F6BC" w14:textId="4BF71EEC" w:rsidR="0067606D" w:rsidRPr="009B0896" w:rsidRDefault="0067606D" w:rsidP="0067606D">
            <w:pPr>
              <w:pStyle w:val="TabellRader"/>
            </w:pPr>
            <w:r w:rsidRPr="00C857E3">
              <w:t>23,5</w:t>
            </w:r>
          </w:p>
        </w:tc>
        <w:tc>
          <w:tcPr>
            <w:tcW w:w="885" w:type="dxa"/>
          </w:tcPr>
          <w:p w14:paraId="183E7320" w14:textId="1EFCDF8C" w:rsidR="0067606D" w:rsidRPr="009B0896" w:rsidRDefault="0067606D" w:rsidP="0067606D">
            <w:pPr>
              <w:pStyle w:val="TabellRader"/>
            </w:pPr>
            <w:r w:rsidRPr="00C857E3">
              <w:t>24,2</w:t>
            </w:r>
          </w:p>
        </w:tc>
        <w:tc>
          <w:tcPr>
            <w:tcW w:w="886" w:type="dxa"/>
          </w:tcPr>
          <w:p w14:paraId="2ED34A86" w14:textId="5E1B4D9C" w:rsidR="0067606D" w:rsidRPr="009B0896" w:rsidRDefault="0067606D" w:rsidP="0067606D">
            <w:pPr>
              <w:pStyle w:val="TabellRader"/>
            </w:pPr>
            <w:r w:rsidRPr="00C857E3">
              <w:t>25,0</w:t>
            </w:r>
          </w:p>
        </w:tc>
      </w:tr>
      <w:tr w:rsidR="0067606D" w14:paraId="5B1B3CDD" w14:textId="77777777" w:rsidTr="0067606D">
        <w:tc>
          <w:tcPr>
            <w:tcW w:w="709" w:type="dxa"/>
            <w:tcMar>
              <w:left w:w="0" w:type="dxa"/>
              <w:right w:w="0" w:type="dxa"/>
            </w:tcMar>
          </w:tcPr>
          <w:p w14:paraId="4E1830D6" w14:textId="77777777" w:rsidR="0067606D" w:rsidRDefault="0067606D" w:rsidP="0067606D">
            <w:pPr>
              <w:pStyle w:val="TabellRader"/>
              <w:jc w:val="left"/>
            </w:pPr>
          </w:p>
        </w:tc>
        <w:tc>
          <w:tcPr>
            <w:tcW w:w="3034" w:type="dxa"/>
          </w:tcPr>
          <w:p w14:paraId="11166613" w14:textId="77777777" w:rsidR="0067606D" w:rsidRDefault="0067606D" w:rsidP="0067606D">
            <w:pPr>
              <w:pStyle w:val="TabellRader"/>
              <w:jc w:val="left"/>
            </w:pPr>
            <w:r w:rsidRPr="00C910FF">
              <w:t>Övriga skatter</w:t>
            </w:r>
          </w:p>
        </w:tc>
        <w:tc>
          <w:tcPr>
            <w:tcW w:w="885" w:type="dxa"/>
          </w:tcPr>
          <w:p w14:paraId="2356A2B2" w14:textId="56E3121D" w:rsidR="0067606D" w:rsidRPr="00B128BA" w:rsidRDefault="0067606D" w:rsidP="0067606D">
            <w:pPr>
              <w:pStyle w:val="TabellRader"/>
            </w:pPr>
            <w:r w:rsidRPr="00B128BA">
              <w:t>6,9</w:t>
            </w:r>
          </w:p>
        </w:tc>
        <w:tc>
          <w:tcPr>
            <w:tcW w:w="885" w:type="dxa"/>
          </w:tcPr>
          <w:p w14:paraId="4DAC5E8E" w14:textId="499E51EF" w:rsidR="0067606D" w:rsidRPr="009B0896" w:rsidRDefault="0067606D" w:rsidP="0067606D">
            <w:pPr>
              <w:pStyle w:val="TabellRader"/>
            </w:pPr>
            <w:r w:rsidRPr="004853AC">
              <w:t>6,5</w:t>
            </w:r>
          </w:p>
        </w:tc>
        <w:tc>
          <w:tcPr>
            <w:tcW w:w="886" w:type="dxa"/>
          </w:tcPr>
          <w:p w14:paraId="68B449E5" w14:textId="524D5063" w:rsidR="0067606D" w:rsidRPr="009B0896" w:rsidRDefault="0067606D" w:rsidP="0067606D">
            <w:pPr>
              <w:pStyle w:val="TabellRader"/>
            </w:pPr>
            <w:r w:rsidRPr="004853AC">
              <w:t>6,6</w:t>
            </w:r>
          </w:p>
        </w:tc>
        <w:tc>
          <w:tcPr>
            <w:tcW w:w="885" w:type="dxa"/>
          </w:tcPr>
          <w:p w14:paraId="6783CE00" w14:textId="7476624E" w:rsidR="0067606D" w:rsidRPr="009B0896" w:rsidRDefault="0067606D" w:rsidP="0067606D">
            <w:pPr>
              <w:pStyle w:val="TabellRader"/>
            </w:pPr>
            <w:r w:rsidRPr="004853AC">
              <w:t>6,7</w:t>
            </w:r>
          </w:p>
        </w:tc>
        <w:tc>
          <w:tcPr>
            <w:tcW w:w="885" w:type="dxa"/>
          </w:tcPr>
          <w:p w14:paraId="4682C0D9" w14:textId="10D1758A" w:rsidR="0067606D" w:rsidRPr="009B0896" w:rsidRDefault="0067606D" w:rsidP="0067606D">
            <w:pPr>
              <w:pStyle w:val="TabellRader"/>
            </w:pPr>
            <w:r w:rsidRPr="004853AC">
              <w:t>6,9</w:t>
            </w:r>
          </w:p>
        </w:tc>
        <w:tc>
          <w:tcPr>
            <w:tcW w:w="886" w:type="dxa"/>
          </w:tcPr>
          <w:p w14:paraId="212D1F6C" w14:textId="10602B3D" w:rsidR="0067606D" w:rsidRPr="009B0896" w:rsidRDefault="0067606D" w:rsidP="0067606D">
            <w:pPr>
              <w:pStyle w:val="TabellRader"/>
            </w:pPr>
            <w:r w:rsidRPr="004853AC">
              <w:t>7,2</w:t>
            </w:r>
          </w:p>
        </w:tc>
      </w:tr>
      <w:tr w:rsidR="0067606D" w:rsidRPr="00956942" w14:paraId="7E639D71" w14:textId="77777777" w:rsidTr="0067606D">
        <w:tc>
          <w:tcPr>
            <w:tcW w:w="709" w:type="dxa"/>
            <w:tcMar>
              <w:left w:w="0" w:type="dxa"/>
              <w:right w:w="0" w:type="dxa"/>
            </w:tcMar>
          </w:tcPr>
          <w:p w14:paraId="3EFAC0D4" w14:textId="77777777" w:rsidR="0067606D" w:rsidRPr="00956942" w:rsidRDefault="0067606D" w:rsidP="0067606D">
            <w:pPr>
              <w:pStyle w:val="TabellRader"/>
              <w:jc w:val="left"/>
              <w:rPr>
                <w:b/>
              </w:rPr>
            </w:pPr>
            <w:r w:rsidRPr="00956942">
              <w:rPr>
                <w:b/>
              </w:rPr>
              <w:t>1500</w:t>
            </w:r>
          </w:p>
        </w:tc>
        <w:tc>
          <w:tcPr>
            <w:tcW w:w="3034" w:type="dxa"/>
          </w:tcPr>
          <w:p w14:paraId="34C456FD" w14:textId="77777777" w:rsidR="0067606D" w:rsidRPr="00956942" w:rsidRDefault="0067606D" w:rsidP="0067606D">
            <w:pPr>
              <w:pStyle w:val="TabellRader"/>
              <w:jc w:val="left"/>
              <w:rPr>
                <w:b/>
              </w:rPr>
            </w:pPr>
            <w:r w:rsidRPr="00956942">
              <w:rPr>
                <w:b/>
              </w:rPr>
              <w:t>Skatt på import</w:t>
            </w:r>
          </w:p>
        </w:tc>
        <w:tc>
          <w:tcPr>
            <w:tcW w:w="885" w:type="dxa"/>
          </w:tcPr>
          <w:p w14:paraId="6B49F6CF" w14:textId="3F8386E1" w:rsidR="0067606D" w:rsidRPr="00B128BA" w:rsidRDefault="0067606D" w:rsidP="0067606D">
            <w:pPr>
              <w:pStyle w:val="TabellRader"/>
              <w:rPr>
                <w:b/>
              </w:rPr>
            </w:pPr>
            <w:r w:rsidRPr="00B128BA">
              <w:rPr>
                <w:b/>
              </w:rPr>
              <w:t>6,3</w:t>
            </w:r>
          </w:p>
        </w:tc>
        <w:tc>
          <w:tcPr>
            <w:tcW w:w="885" w:type="dxa"/>
          </w:tcPr>
          <w:p w14:paraId="0F8E474F" w14:textId="589A6D5B" w:rsidR="0067606D" w:rsidRPr="00EE4E3D" w:rsidRDefault="0067606D" w:rsidP="0067606D">
            <w:pPr>
              <w:pStyle w:val="TabellRader"/>
              <w:rPr>
                <w:b/>
              </w:rPr>
            </w:pPr>
            <w:r w:rsidRPr="00996741">
              <w:rPr>
                <w:b/>
              </w:rPr>
              <w:t>6,5</w:t>
            </w:r>
          </w:p>
        </w:tc>
        <w:tc>
          <w:tcPr>
            <w:tcW w:w="886" w:type="dxa"/>
          </w:tcPr>
          <w:p w14:paraId="60524896" w14:textId="4BAF2A8B" w:rsidR="0067606D" w:rsidRPr="00EE4E3D" w:rsidRDefault="0067606D" w:rsidP="0067606D">
            <w:pPr>
              <w:pStyle w:val="TabellRader"/>
              <w:rPr>
                <w:b/>
              </w:rPr>
            </w:pPr>
            <w:r w:rsidRPr="00996741">
              <w:rPr>
                <w:b/>
              </w:rPr>
              <w:t>7,1</w:t>
            </w:r>
          </w:p>
        </w:tc>
        <w:tc>
          <w:tcPr>
            <w:tcW w:w="885" w:type="dxa"/>
          </w:tcPr>
          <w:p w14:paraId="4FB786BF" w14:textId="08CE1AC6" w:rsidR="0067606D" w:rsidRPr="00EE4E3D" w:rsidRDefault="0067606D" w:rsidP="0067606D">
            <w:pPr>
              <w:pStyle w:val="TabellRader"/>
              <w:rPr>
                <w:b/>
              </w:rPr>
            </w:pPr>
            <w:r w:rsidRPr="00996741">
              <w:rPr>
                <w:b/>
              </w:rPr>
              <w:t>7,3</w:t>
            </w:r>
          </w:p>
        </w:tc>
        <w:tc>
          <w:tcPr>
            <w:tcW w:w="885" w:type="dxa"/>
          </w:tcPr>
          <w:p w14:paraId="4EB92893" w14:textId="3D712B03" w:rsidR="0067606D" w:rsidRPr="00EE4E3D" w:rsidRDefault="0067606D" w:rsidP="0067606D">
            <w:pPr>
              <w:pStyle w:val="TabellRader"/>
              <w:rPr>
                <w:b/>
              </w:rPr>
            </w:pPr>
            <w:r w:rsidRPr="00996741">
              <w:rPr>
                <w:b/>
              </w:rPr>
              <w:t>7,6</w:t>
            </w:r>
          </w:p>
        </w:tc>
        <w:tc>
          <w:tcPr>
            <w:tcW w:w="886" w:type="dxa"/>
          </w:tcPr>
          <w:p w14:paraId="30566B6A" w14:textId="48BE716F" w:rsidR="0067606D" w:rsidRPr="00EE4E3D" w:rsidRDefault="0067606D" w:rsidP="0067606D">
            <w:pPr>
              <w:pStyle w:val="TabellRader"/>
              <w:rPr>
                <w:b/>
              </w:rPr>
            </w:pPr>
            <w:r w:rsidRPr="00996741">
              <w:rPr>
                <w:b/>
              </w:rPr>
              <w:t>7,9</w:t>
            </w:r>
          </w:p>
        </w:tc>
      </w:tr>
      <w:tr w:rsidR="0067606D" w:rsidRPr="00956942" w14:paraId="0BBABE4B" w14:textId="77777777" w:rsidTr="0067606D">
        <w:tc>
          <w:tcPr>
            <w:tcW w:w="709" w:type="dxa"/>
            <w:tcMar>
              <w:left w:w="0" w:type="dxa"/>
              <w:right w:w="0" w:type="dxa"/>
            </w:tcMar>
          </w:tcPr>
          <w:p w14:paraId="4E9BF362" w14:textId="77777777" w:rsidR="0067606D" w:rsidRPr="00956942" w:rsidRDefault="0067606D" w:rsidP="0067606D">
            <w:pPr>
              <w:pStyle w:val="TabellRader"/>
              <w:jc w:val="left"/>
              <w:rPr>
                <w:b/>
              </w:rPr>
            </w:pPr>
            <w:r w:rsidRPr="00956942">
              <w:rPr>
                <w:b/>
              </w:rPr>
              <w:t>1600</w:t>
            </w:r>
          </w:p>
        </w:tc>
        <w:tc>
          <w:tcPr>
            <w:tcW w:w="3034" w:type="dxa"/>
          </w:tcPr>
          <w:p w14:paraId="4FD4CFD7" w14:textId="77777777" w:rsidR="0067606D" w:rsidRPr="00956942" w:rsidRDefault="0067606D" w:rsidP="0067606D">
            <w:pPr>
              <w:pStyle w:val="TabellRader"/>
              <w:jc w:val="left"/>
              <w:rPr>
                <w:b/>
              </w:rPr>
            </w:pPr>
            <w:r w:rsidRPr="00956942">
              <w:rPr>
                <w:b/>
              </w:rPr>
              <w:t>Restförda och övriga skatter</w:t>
            </w:r>
          </w:p>
        </w:tc>
        <w:tc>
          <w:tcPr>
            <w:tcW w:w="885" w:type="dxa"/>
          </w:tcPr>
          <w:p w14:paraId="323651C2" w14:textId="5AC04674" w:rsidR="0067606D" w:rsidRPr="00901A8C" w:rsidRDefault="0067606D" w:rsidP="0067606D">
            <w:pPr>
              <w:pStyle w:val="TabellRader"/>
              <w:rPr>
                <w:b/>
              </w:rPr>
            </w:pPr>
            <w:r w:rsidRPr="00901A8C">
              <w:rPr>
                <w:b/>
              </w:rPr>
              <w:t>14,2</w:t>
            </w:r>
          </w:p>
        </w:tc>
        <w:tc>
          <w:tcPr>
            <w:tcW w:w="885" w:type="dxa"/>
          </w:tcPr>
          <w:p w14:paraId="68EB5378" w14:textId="64E1C252" w:rsidR="0067606D" w:rsidRPr="00EE4E3D" w:rsidRDefault="0067606D" w:rsidP="0067606D">
            <w:pPr>
              <w:pStyle w:val="TabellRader"/>
              <w:rPr>
                <w:b/>
              </w:rPr>
            </w:pPr>
            <w:r w:rsidRPr="00996741">
              <w:rPr>
                <w:b/>
              </w:rPr>
              <w:t>15,1</w:t>
            </w:r>
          </w:p>
        </w:tc>
        <w:tc>
          <w:tcPr>
            <w:tcW w:w="886" w:type="dxa"/>
          </w:tcPr>
          <w:p w14:paraId="26EE1430" w14:textId="52D0A329" w:rsidR="0067606D" w:rsidRPr="00EE4E3D" w:rsidRDefault="0067606D" w:rsidP="0067606D">
            <w:pPr>
              <w:pStyle w:val="TabellRader"/>
              <w:rPr>
                <w:b/>
              </w:rPr>
            </w:pPr>
            <w:r w:rsidRPr="00996741">
              <w:rPr>
                <w:b/>
              </w:rPr>
              <w:t>18,3</w:t>
            </w:r>
          </w:p>
        </w:tc>
        <w:tc>
          <w:tcPr>
            <w:tcW w:w="885" w:type="dxa"/>
          </w:tcPr>
          <w:p w14:paraId="16893701" w14:textId="70A4BF8A" w:rsidR="0067606D" w:rsidRPr="00EE4E3D" w:rsidRDefault="0067606D" w:rsidP="0067606D">
            <w:pPr>
              <w:pStyle w:val="TabellRader"/>
              <w:rPr>
                <w:b/>
              </w:rPr>
            </w:pPr>
            <w:r w:rsidRPr="00996741">
              <w:rPr>
                <w:b/>
              </w:rPr>
              <w:t>17,9</w:t>
            </w:r>
          </w:p>
        </w:tc>
        <w:tc>
          <w:tcPr>
            <w:tcW w:w="885" w:type="dxa"/>
          </w:tcPr>
          <w:p w14:paraId="290FD25E" w14:textId="08DD498C" w:rsidR="0067606D" w:rsidRPr="00EE4E3D" w:rsidRDefault="0067606D" w:rsidP="0067606D">
            <w:pPr>
              <w:pStyle w:val="TabellRader"/>
              <w:rPr>
                <w:b/>
              </w:rPr>
            </w:pPr>
            <w:r w:rsidRPr="00996741">
              <w:rPr>
                <w:b/>
              </w:rPr>
              <w:t>19,2</w:t>
            </w:r>
          </w:p>
        </w:tc>
        <w:tc>
          <w:tcPr>
            <w:tcW w:w="886" w:type="dxa"/>
          </w:tcPr>
          <w:p w14:paraId="5F06320B" w14:textId="43B02630" w:rsidR="0067606D" w:rsidRPr="00EE4E3D" w:rsidRDefault="0067606D" w:rsidP="0067606D">
            <w:pPr>
              <w:pStyle w:val="TabellRader"/>
              <w:rPr>
                <w:b/>
              </w:rPr>
            </w:pPr>
            <w:r w:rsidRPr="00996741">
              <w:rPr>
                <w:b/>
              </w:rPr>
              <w:t>19,8</w:t>
            </w:r>
          </w:p>
        </w:tc>
      </w:tr>
      <w:tr w:rsidR="0067606D" w14:paraId="4D316E57" w14:textId="77777777" w:rsidTr="0067606D">
        <w:tc>
          <w:tcPr>
            <w:tcW w:w="709" w:type="dxa"/>
            <w:tcMar>
              <w:left w:w="0" w:type="dxa"/>
              <w:right w:w="0" w:type="dxa"/>
            </w:tcMar>
          </w:tcPr>
          <w:p w14:paraId="1623051C" w14:textId="77777777" w:rsidR="0067606D" w:rsidRDefault="0067606D" w:rsidP="0067606D">
            <w:pPr>
              <w:pStyle w:val="TabellRader"/>
              <w:jc w:val="left"/>
            </w:pPr>
          </w:p>
        </w:tc>
        <w:tc>
          <w:tcPr>
            <w:tcW w:w="3034" w:type="dxa"/>
          </w:tcPr>
          <w:p w14:paraId="5887D00C" w14:textId="77777777" w:rsidR="0067606D" w:rsidRDefault="0067606D" w:rsidP="0067606D">
            <w:pPr>
              <w:pStyle w:val="TabellRader"/>
              <w:jc w:val="left"/>
            </w:pPr>
            <w:r w:rsidRPr="00656587">
              <w:t>Restförda skatter</w:t>
            </w:r>
          </w:p>
        </w:tc>
        <w:tc>
          <w:tcPr>
            <w:tcW w:w="885" w:type="dxa"/>
          </w:tcPr>
          <w:p w14:paraId="6D454422" w14:textId="76070E57" w:rsidR="0067606D" w:rsidRPr="00B128BA" w:rsidRDefault="0067606D" w:rsidP="0067606D">
            <w:pPr>
              <w:pStyle w:val="TabellRader"/>
            </w:pPr>
            <w:r w:rsidRPr="00B128BA">
              <w:t>-5,8</w:t>
            </w:r>
          </w:p>
        </w:tc>
        <w:tc>
          <w:tcPr>
            <w:tcW w:w="885" w:type="dxa"/>
          </w:tcPr>
          <w:p w14:paraId="1553BC26" w14:textId="250D8BFB" w:rsidR="0067606D" w:rsidRPr="009B0896" w:rsidRDefault="0067606D" w:rsidP="0067606D">
            <w:pPr>
              <w:pStyle w:val="TabellRader"/>
            </w:pPr>
            <w:r w:rsidRPr="00000D6F">
              <w:t>-4,7</w:t>
            </w:r>
          </w:p>
        </w:tc>
        <w:tc>
          <w:tcPr>
            <w:tcW w:w="886" w:type="dxa"/>
          </w:tcPr>
          <w:p w14:paraId="4865B194" w14:textId="43D2D26F" w:rsidR="0067606D" w:rsidRPr="009B0896" w:rsidRDefault="0067606D" w:rsidP="0067606D">
            <w:pPr>
              <w:pStyle w:val="TabellRader"/>
            </w:pPr>
            <w:r w:rsidRPr="00000D6F">
              <w:t>-4,7</w:t>
            </w:r>
          </w:p>
        </w:tc>
        <w:tc>
          <w:tcPr>
            <w:tcW w:w="885" w:type="dxa"/>
          </w:tcPr>
          <w:p w14:paraId="005A6851" w14:textId="67327CE7" w:rsidR="0067606D" w:rsidRPr="009B0896" w:rsidRDefault="0067606D" w:rsidP="0067606D">
            <w:pPr>
              <w:pStyle w:val="TabellRader"/>
            </w:pPr>
            <w:r w:rsidRPr="00000D6F">
              <w:t>-4,7</w:t>
            </w:r>
          </w:p>
        </w:tc>
        <w:tc>
          <w:tcPr>
            <w:tcW w:w="885" w:type="dxa"/>
          </w:tcPr>
          <w:p w14:paraId="27608DF8" w14:textId="5C8B5E3C" w:rsidR="0067606D" w:rsidRPr="009B0896" w:rsidRDefault="0067606D" w:rsidP="0067606D">
            <w:pPr>
              <w:pStyle w:val="TabellRader"/>
            </w:pPr>
            <w:r w:rsidRPr="00000D6F">
              <w:t>-4,7</w:t>
            </w:r>
          </w:p>
        </w:tc>
        <w:tc>
          <w:tcPr>
            <w:tcW w:w="886" w:type="dxa"/>
          </w:tcPr>
          <w:p w14:paraId="3E3332D2" w14:textId="6212EDE4" w:rsidR="0067606D" w:rsidRPr="009B0896" w:rsidRDefault="0067606D" w:rsidP="0067606D">
            <w:pPr>
              <w:pStyle w:val="TabellRader"/>
            </w:pPr>
            <w:r w:rsidRPr="00000D6F">
              <w:t>-4,7</w:t>
            </w:r>
          </w:p>
        </w:tc>
      </w:tr>
      <w:tr w:rsidR="0067606D" w14:paraId="0F93BBF3" w14:textId="77777777" w:rsidTr="0067606D">
        <w:tc>
          <w:tcPr>
            <w:tcW w:w="709" w:type="dxa"/>
            <w:tcBorders>
              <w:bottom w:val="single" w:sz="12" w:space="0" w:color="auto"/>
            </w:tcBorders>
            <w:tcMar>
              <w:left w:w="0" w:type="dxa"/>
              <w:right w:w="0" w:type="dxa"/>
            </w:tcMar>
          </w:tcPr>
          <w:p w14:paraId="7C62E774" w14:textId="77777777" w:rsidR="0067606D" w:rsidRDefault="0067606D" w:rsidP="0067606D">
            <w:pPr>
              <w:pStyle w:val="TabellRader"/>
              <w:jc w:val="left"/>
            </w:pPr>
          </w:p>
        </w:tc>
        <w:tc>
          <w:tcPr>
            <w:tcW w:w="3034" w:type="dxa"/>
            <w:tcBorders>
              <w:bottom w:val="single" w:sz="12" w:space="0" w:color="auto"/>
            </w:tcBorders>
          </w:tcPr>
          <w:p w14:paraId="795643E6" w14:textId="77777777" w:rsidR="0067606D" w:rsidRDefault="0067606D" w:rsidP="0067606D">
            <w:pPr>
              <w:pStyle w:val="TabellRader"/>
              <w:jc w:val="left"/>
            </w:pPr>
            <w:r w:rsidRPr="00656587">
              <w:t>Övriga skatter</w:t>
            </w:r>
          </w:p>
        </w:tc>
        <w:tc>
          <w:tcPr>
            <w:tcW w:w="885" w:type="dxa"/>
            <w:tcBorders>
              <w:bottom w:val="single" w:sz="12" w:space="0" w:color="auto"/>
            </w:tcBorders>
          </w:tcPr>
          <w:p w14:paraId="7D77CB02" w14:textId="44EF808A" w:rsidR="0067606D" w:rsidRPr="00901A8C" w:rsidRDefault="0067606D" w:rsidP="0067606D">
            <w:pPr>
              <w:pStyle w:val="TabellRader"/>
            </w:pPr>
            <w:r w:rsidRPr="00901A8C">
              <w:t>20,0</w:t>
            </w:r>
          </w:p>
        </w:tc>
        <w:tc>
          <w:tcPr>
            <w:tcW w:w="885" w:type="dxa"/>
            <w:tcBorders>
              <w:bottom w:val="single" w:sz="12" w:space="0" w:color="auto"/>
            </w:tcBorders>
          </w:tcPr>
          <w:p w14:paraId="77B400B0" w14:textId="6301011A" w:rsidR="0067606D" w:rsidRPr="009B0896" w:rsidRDefault="0067606D" w:rsidP="0067606D">
            <w:pPr>
              <w:pStyle w:val="TabellRader"/>
            </w:pPr>
            <w:r w:rsidRPr="00000D6F">
              <w:t>19,8</w:t>
            </w:r>
          </w:p>
        </w:tc>
        <w:tc>
          <w:tcPr>
            <w:tcW w:w="886" w:type="dxa"/>
            <w:tcBorders>
              <w:bottom w:val="single" w:sz="12" w:space="0" w:color="auto"/>
            </w:tcBorders>
          </w:tcPr>
          <w:p w14:paraId="4F8B4E9B" w14:textId="250B0E53" w:rsidR="0067606D" w:rsidRPr="009B0896" w:rsidRDefault="0067606D" w:rsidP="0067606D">
            <w:pPr>
              <w:pStyle w:val="TabellRader"/>
            </w:pPr>
            <w:r w:rsidRPr="00000D6F">
              <w:t>23,1</w:t>
            </w:r>
          </w:p>
        </w:tc>
        <w:tc>
          <w:tcPr>
            <w:tcW w:w="885" w:type="dxa"/>
            <w:tcBorders>
              <w:bottom w:val="single" w:sz="12" w:space="0" w:color="auto"/>
            </w:tcBorders>
          </w:tcPr>
          <w:p w14:paraId="2E537517" w14:textId="600980D2" w:rsidR="0067606D" w:rsidRPr="009B0896" w:rsidRDefault="0067606D" w:rsidP="0067606D">
            <w:pPr>
              <w:pStyle w:val="TabellRader"/>
            </w:pPr>
            <w:r w:rsidRPr="00000D6F">
              <w:t>22,7</w:t>
            </w:r>
          </w:p>
        </w:tc>
        <w:tc>
          <w:tcPr>
            <w:tcW w:w="885" w:type="dxa"/>
            <w:tcBorders>
              <w:bottom w:val="single" w:sz="12" w:space="0" w:color="auto"/>
            </w:tcBorders>
          </w:tcPr>
          <w:p w14:paraId="52BFB298" w14:textId="7D777DAD" w:rsidR="0067606D" w:rsidRPr="009B0896" w:rsidRDefault="0067606D" w:rsidP="0067606D">
            <w:pPr>
              <w:pStyle w:val="TabellRader"/>
            </w:pPr>
            <w:r w:rsidRPr="00000D6F">
              <w:t>23,9</w:t>
            </w:r>
          </w:p>
        </w:tc>
        <w:tc>
          <w:tcPr>
            <w:tcW w:w="886" w:type="dxa"/>
            <w:tcBorders>
              <w:bottom w:val="single" w:sz="12" w:space="0" w:color="auto"/>
            </w:tcBorders>
          </w:tcPr>
          <w:p w14:paraId="1F3356C0" w14:textId="3D415979" w:rsidR="0067606D" w:rsidRPr="009B0896" w:rsidRDefault="0067606D" w:rsidP="0067606D">
            <w:pPr>
              <w:pStyle w:val="TabellRader"/>
            </w:pPr>
            <w:r w:rsidRPr="00000D6F">
              <w:t>24,5</w:t>
            </w:r>
          </w:p>
        </w:tc>
      </w:tr>
      <w:tr w:rsidR="0067606D" w:rsidRPr="00956942" w14:paraId="061E8DF3" w14:textId="77777777" w:rsidTr="0067606D">
        <w:tc>
          <w:tcPr>
            <w:tcW w:w="709" w:type="dxa"/>
            <w:tcBorders>
              <w:top w:val="single" w:sz="12" w:space="0" w:color="auto"/>
              <w:bottom w:val="single" w:sz="12" w:space="0" w:color="auto"/>
            </w:tcBorders>
            <w:tcMar>
              <w:left w:w="0" w:type="dxa"/>
              <w:right w:w="0" w:type="dxa"/>
            </w:tcMar>
          </w:tcPr>
          <w:p w14:paraId="319E1599" w14:textId="77777777" w:rsidR="0067606D" w:rsidRPr="00956942" w:rsidRDefault="0067606D" w:rsidP="0067606D">
            <w:pPr>
              <w:pStyle w:val="TabellRader"/>
              <w:jc w:val="left"/>
              <w:rPr>
                <w:b/>
              </w:rPr>
            </w:pPr>
          </w:p>
        </w:tc>
        <w:tc>
          <w:tcPr>
            <w:tcW w:w="3034" w:type="dxa"/>
            <w:tcBorders>
              <w:top w:val="single" w:sz="12" w:space="0" w:color="auto"/>
              <w:bottom w:val="single" w:sz="12" w:space="0" w:color="auto"/>
            </w:tcBorders>
          </w:tcPr>
          <w:p w14:paraId="18AF4A87" w14:textId="77777777" w:rsidR="0067606D" w:rsidRPr="00956942" w:rsidRDefault="0067606D" w:rsidP="0067606D">
            <w:pPr>
              <w:pStyle w:val="TabellRader"/>
              <w:jc w:val="left"/>
              <w:rPr>
                <w:b/>
              </w:rPr>
            </w:pPr>
            <w:r w:rsidRPr="00956942">
              <w:rPr>
                <w:b/>
              </w:rPr>
              <w:t>Totala skatteintäkter</w:t>
            </w:r>
          </w:p>
        </w:tc>
        <w:tc>
          <w:tcPr>
            <w:tcW w:w="885" w:type="dxa"/>
            <w:tcBorders>
              <w:top w:val="single" w:sz="12" w:space="0" w:color="auto"/>
              <w:bottom w:val="single" w:sz="12" w:space="0" w:color="auto"/>
            </w:tcBorders>
          </w:tcPr>
          <w:p w14:paraId="17CADC83" w14:textId="4A458FB7" w:rsidR="0067606D" w:rsidRPr="00901A8C" w:rsidRDefault="0067606D" w:rsidP="0067606D">
            <w:pPr>
              <w:pStyle w:val="TabellRader"/>
              <w:rPr>
                <w:b/>
              </w:rPr>
            </w:pPr>
            <w:r w:rsidRPr="00901A8C">
              <w:rPr>
                <w:b/>
              </w:rPr>
              <w:t>2 032,3</w:t>
            </w:r>
          </w:p>
        </w:tc>
        <w:tc>
          <w:tcPr>
            <w:tcW w:w="885" w:type="dxa"/>
            <w:tcBorders>
              <w:top w:val="single" w:sz="12" w:space="0" w:color="auto"/>
              <w:bottom w:val="single" w:sz="12" w:space="0" w:color="auto"/>
            </w:tcBorders>
          </w:tcPr>
          <w:p w14:paraId="5C7A3B4B" w14:textId="506883C9" w:rsidR="0067606D" w:rsidRPr="00EE4E3D" w:rsidRDefault="0067606D" w:rsidP="0067606D">
            <w:pPr>
              <w:pStyle w:val="TabellRader"/>
              <w:rPr>
                <w:b/>
              </w:rPr>
            </w:pPr>
            <w:r w:rsidRPr="00996741">
              <w:rPr>
                <w:b/>
              </w:rPr>
              <w:t>2 109,0</w:t>
            </w:r>
          </w:p>
        </w:tc>
        <w:tc>
          <w:tcPr>
            <w:tcW w:w="886" w:type="dxa"/>
            <w:tcBorders>
              <w:top w:val="single" w:sz="12" w:space="0" w:color="auto"/>
              <w:bottom w:val="single" w:sz="12" w:space="0" w:color="auto"/>
            </w:tcBorders>
          </w:tcPr>
          <w:p w14:paraId="5841A4CE" w14:textId="65061E12" w:rsidR="0067606D" w:rsidRPr="00EE4E3D" w:rsidRDefault="0067606D" w:rsidP="0067606D">
            <w:pPr>
              <w:pStyle w:val="TabellRader"/>
              <w:rPr>
                <w:b/>
              </w:rPr>
            </w:pPr>
            <w:r w:rsidRPr="00996741">
              <w:rPr>
                <w:b/>
              </w:rPr>
              <w:t>2 163,5</w:t>
            </w:r>
          </w:p>
        </w:tc>
        <w:tc>
          <w:tcPr>
            <w:tcW w:w="885" w:type="dxa"/>
            <w:tcBorders>
              <w:top w:val="single" w:sz="12" w:space="0" w:color="auto"/>
              <w:bottom w:val="single" w:sz="12" w:space="0" w:color="auto"/>
            </w:tcBorders>
          </w:tcPr>
          <w:p w14:paraId="695C56A3" w14:textId="7A25DABF" w:rsidR="0067606D" w:rsidRPr="00EE4E3D" w:rsidRDefault="0067606D" w:rsidP="0067606D">
            <w:pPr>
              <w:pStyle w:val="TabellRader"/>
              <w:rPr>
                <w:b/>
              </w:rPr>
            </w:pPr>
            <w:r w:rsidRPr="00996741">
              <w:rPr>
                <w:b/>
              </w:rPr>
              <w:t xml:space="preserve">2 </w:t>
            </w:r>
            <w:r w:rsidRPr="009C4EF3">
              <w:rPr>
                <w:b/>
              </w:rPr>
              <w:t>216,7</w:t>
            </w:r>
          </w:p>
        </w:tc>
        <w:tc>
          <w:tcPr>
            <w:tcW w:w="885" w:type="dxa"/>
            <w:tcBorders>
              <w:top w:val="single" w:sz="12" w:space="0" w:color="auto"/>
              <w:bottom w:val="single" w:sz="12" w:space="0" w:color="auto"/>
            </w:tcBorders>
          </w:tcPr>
          <w:p w14:paraId="1674A952" w14:textId="265861AC" w:rsidR="0067606D" w:rsidRPr="00EE4E3D" w:rsidRDefault="0067606D" w:rsidP="0067606D">
            <w:pPr>
              <w:pStyle w:val="TabellRader"/>
              <w:rPr>
                <w:b/>
              </w:rPr>
            </w:pPr>
            <w:r w:rsidRPr="00996741">
              <w:rPr>
                <w:b/>
              </w:rPr>
              <w:t xml:space="preserve">2 </w:t>
            </w:r>
            <w:r w:rsidRPr="009C4EF3">
              <w:rPr>
                <w:b/>
              </w:rPr>
              <w:t>284</w:t>
            </w:r>
            <w:r w:rsidRPr="00996741">
              <w:rPr>
                <w:b/>
              </w:rPr>
              <w:t>,3</w:t>
            </w:r>
          </w:p>
        </w:tc>
        <w:tc>
          <w:tcPr>
            <w:tcW w:w="886" w:type="dxa"/>
            <w:tcBorders>
              <w:top w:val="single" w:sz="12" w:space="0" w:color="auto"/>
              <w:bottom w:val="single" w:sz="12" w:space="0" w:color="auto"/>
            </w:tcBorders>
          </w:tcPr>
          <w:p w14:paraId="14907D2B" w14:textId="6D3EB231" w:rsidR="0067606D" w:rsidRPr="00EE4E3D" w:rsidRDefault="0067606D" w:rsidP="0067606D">
            <w:pPr>
              <w:pStyle w:val="TabellRader"/>
              <w:rPr>
                <w:b/>
              </w:rPr>
            </w:pPr>
            <w:r w:rsidRPr="00996741">
              <w:rPr>
                <w:b/>
              </w:rPr>
              <w:t xml:space="preserve">2 </w:t>
            </w:r>
            <w:r w:rsidRPr="009C4EF3">
              <w:rPr>
                <w:b/>
              </w:rPr>
              <w:t>376,3</w:t>
            </w:r>
          </w:p>
        </w:tc>
      </w:tr>
      <w:tr w:rsidR="0067606D" w:rsidRPr="00956942" w14:paraId="4683F5EF" w14:textId="77777777" w:rsidTr="0067606D">
        <w:tc>
          <w:tcPr>
            <w:tcW w:w="709" w:type="dxa"/>
            <w:tcBorders>
              <w:top w:val="single" w:sz="12" w:space="0" w:color="auto"/>
              <w:bottom w:val="single" w:sz="12" w:space="0" w:color="auto"/>
            </w:tcBorders>
            <w:tcMar>
              <w:left w:w="0" w:type="dxa"/>
              <w:right w:w="0" w:type="dxa"/>
            </w:tcMar>
          </w:tcPr>
          <w:p w14:paraId="5D386703" w14:textId="77777777" w:rsidR="0067606D" w:rsidRPr="00956942" w:rsidRDefault="0067606D" w:rsidP="0067606D">
            <w:pPr>
              <w:pStyle w:val="TabellRader"/>
              <w:jc w:val="left"/>
              <w:rPr>
                <w:b/>
              </w:rPr>
            </w:pPr>
            <w:r w:rsidRPr="00956942">
              <w:rPr>
                <w:b/>
              </w:rPr>
              <w:t>1700</w:t>
            </w:r>
          </w:p>
        </w:tc>
        <w:tc>
          <w:tcPr>
            <w:tcW w:w="3034" w:type="dxa"/>
            <w:tcBorders>
              <w:top w:val="single" w:sz="12" w:space="0" w:color="auto"/>
              <w:bottom w:val="single" w:sz="12" w:space="0" w:color="auto"/>
            </w:tcBorders>
          </w:tcPr>
          <w:p w14:paraId="57D4BFB8" w14:textId="77777777" w:rsidR="0067606D" w:rsidRPr="00956942" w:rsidRDefault="0067606D" w:rsidP="0067606D">
            <w:pPr>
              <w:pStyle w:val="TabellRader"/>
              <w:jc w:val="left"/>
              <w:rPr>
                <w:b/>
              </w:rPr>
            </w:pPr>
            <w:r w:rsidRPr="00956942">
              <w:rPr>
                <w:b/>
              </w:rPr>
              <w:t>Avgående poster, EU-medel</w:t>
            </w:r>
          </w:p>
        </w:tc>
        <w:tc>
          <w:tcPr>
            <w:tcW w:w="885" w:type="dxa"/>
            <w:tcBorders>
              <w:top w:val="single" w:sz="12" w:space="0" w:color="auto"/>
              <w:bottom w:val="single" w:sz="12" w:space="0" w:color="auto"/>
            </w:tcBorders>
          </w:tcPr>
          <w:p w14:paraId="17CBE9B0" w14:textId="54C88AAA" w:rsidR="0067606D" w:rsidRPr="00B128BA" w:rsidRDefault="0067606D" w:rsidP="0067606D">
            <w:pPr>
              <w:pStyle w:val="TabellSlutsumma"/>
            </w:pPr>
            <w:r w:rsidRPr="00B128BA">
              <w:t>-6,3</w:t>
            </w:r>
          </w:p>
        </w:tc>
        <w:tc>
          <w:tcPr>
            <w:tcW w:w="885" w:type="dxa"/>
            <w:tcBorders>
              <w:top w:val="single" w:sz="12" w:space="0" w:color="auto"/>
              <w:bottom w:val="single" w:sz="12" w:space="0" w:color="auto"/>
            </w:tcBorders>
          </w:tcPr>
          <w:p w14:paraId="04D0B160" w14:textId="3CF1E92E" w:rsidR="0067606D" w:rsidRPr="009B0896" w:rsidRDefault="0067606D" w:rsidP="0067606D">
            <w:pPr>
              <w:pStyle w:val="TabellSlutsumma"/>
            </w:pPr>
            <w:r w:rsidRPr="00000D6F">
              <w:t>-6,5</w:t>
            </w:r>
          </w:p>
        </w:tc>
        <w:tc>
          <w:tcPr>
            <w:tcW w:w="886" w:type="dxa"/>
            <w:tcBorders>
              <w:top w:val="single" w:sz="12" w:space="0" w:color="auto"/>
              <w:bottom w:val="single" w:sz="12" w:space="0" w:color="auto"/>
            </w:tcBorders>
          </w:tcPr>
          <w:p w14:paraId="55315856" w14:textId="26047199" w:rsidR="0067606D" w:rsidRPr="009B0896" w:rsidRDefault="0067606D" w:rsidP="0067606D">
            <w:pPr>
              <w:pStyle w:val="TabellSlutsumma"/>
            </w:pPr>
            <w:r w:rsidRPr="00000D6F">
              <w:t>-7,1</w:t>
            </w:r>
          </w:p>
        </w:tc>
        <w:tc>
          <w:tcPr>
            <w:tcW w:w="885" w:type="dxa"/>
            <w:tcBorders>
              <w:top w:val="single" w:sz="12" w:space="0" w:color="auto"/>
              <w:bottom w:val="single" w:sz="12" w:space="0" w:color="auto"/>
            </w:tcBorders>
          </w:tcPr>
          <w:p w14:paraId="6116B860" w14:textId="365F271B" w:rsidR="0067606D" w:rsidRPr="009B0896" w:rsidRDefault="0067606D" w:rsidP="0067606D">
            <w:pPr>
              <w:pStyle w:val="TabellSlutsumma"/>
            </w:pPr>
            <w:r w:rsidRPr="00000D6F">
              <w:t>-7,3</w:t>
            </w:r>
          </w:p>
        </w:tc>
        <w:tc>
          <w:tcPr>
            <w:tcW w:w="885" w:type="dxa"/>
            <w:tcBorders>
              <w:top w:val="single" w:sz="12" w:space="0" w:color="auto"/>
              <w:bottom w:val="single" w:sz="12" w:space="0" w:color="auto"/>
            </w:tcBorders>
          </w:tcPr>
          <w:p w14:paraId="3FAC329C" w14:textId="7AB66E42" w:rsidR="0067606D" w:rsidRPr="009B0896" w:rsidRDefault="0067606D" w:rsidP="0067606D">
            <w:pPr>
              <w:pStyle w:val="TabellSlutsumma"/>
            </w:pPr>
            <w:r w:rsidRPr="00000D6F">
              <w:t>-7,6</w:t>
            </w:r>
          </w:p>
        </w:tc>
        <w:tc>
          <w:tcPr>
            <w:tcW w:w="886" w:type="dxa"/>
            <w:tcBorders>
              <w:top w:val="single" w:sz="12" w:space="0" w:color="auto"/>
              <w:bottom w:val="single" w:sz="12" w:space="0" w:color="auto"/>
            </w:tcBorders>
          </w:tcPr>
          <w:p w14:paraId="4C1E6E8D" w14:textId="73CE5B86" w:rsidR="0067606D" w:rsidRPr="009B0896" w:rsidRDefault="0067606D" w:rsidP="0067606D">
            <w:pPr>
              <w:pStyle w:val="TabellSlutsumma"/>
            </w:pPr>
            <w:r w:rsidRPr="00000D6F">
              <w:t>-7,9</w:t>
            </w:r>
          </w:p>
        </w:tc>
      </w:tr>
      <w:tr w:rsidR="0067606D" w:rsidRPr="00956942" w14:paraId="462B82C3" w14:textId="77777777" w:rsidTr="0067606D">
        <w:tc>
          <w:tcPr>
            <w:tcW w:w="709" w:type="dxa"/>
            <w:tcBorders>
              <w:top w:val="single" w:sz="12" w:space="0" w:color="auto"/>
              <w:bottom w:val="single" w:sz="12" w:space="0" w:color="auto"/>
            </w:tcBorders>
            <w:tcMar>
              <w:left w:w="0" w:type="dxa"/>
              <w:right w:w="0" w:type="dxa"/>
            </w:tcMar>
          </w:tcPr>
          <w:p w14:paraId="4F7E9C14" w14:textId="77777777" w:rsidR="0067606D" w:rsidRPr="00956942" w:rsidRDefault="0067606D" w:rsidP="0067606D">
            <w:pPr>
              <w:pStyle w:val="TabellRader"/>
              <w:jc w:val="left"/>
              <w:rPr>
                <w:b/>
              </w:rPr>
            </w:pPr>
          </w:p>
        </w:tc>
        <w:tc>
          <w:tcPr>
            <w:tcW w:w="3034" w:type="dxa"/>
            <w:tcBorders>
              <w:top w:val="single" w:sz="12" w:space="0" w:color="auto"/>
              <w:bottom w:val="single" w:sz="12" w:space="0" w:color="auto"/>
            </w:tcBorders>
          </w:tcPr>
          <w:p w14:paraId="47368554" w14:textId="77777777" w:rsidR="0067606D" w:rsidRPr="00956942" w:rsidRDefault="0067606D" w:rsidP="0067606D">
            <w:pPr>
              <w:pStyle w:val="TabellRader"/>
              <w:jc w:val="left"/>
              <w:rPr>
                <w:b/>
              </w:rPr>
            </w:pPr>
            <w:r w:rsidRPr="00956942">
              <w:rPr>
                <w:b/>
              </w:rPr>
              <w:t>Offentliga sektorns skatteintäkter</w:t>
            </w:r>
          </w:p>
        </w:tc>
        <w:tc>
          <w:tcPr>
            <w:tcW w:w="885" w:type="dxa"/>
            <w:tcBorders>
              <w:top w:val="single" w:sz="12" w:space="0" w:color="auto"/>
              <w:bottom w:val="single" w:sz="12" w:space="0" w:color="auto"/>
            </w:tcBorders>
          </w:tcPr>
          <w:p w14:paraId="11A5CE18" w14:textId="07152CD2" w:rsidR="0067606D" w:rsidRPr="00901A8C" w:rsidRDefault="0067606D" w:rsidP="0067606D">
            <w:pPr>
              <w:pStyle w:val="TabellSlutsumma"/>
            </w:pPr>
            <w:r w:rsidRPr="00901A8C">
              <w:t>2 026,1</w:t>
            </w:r>
          </w:p>
        </w:tc>
        <w:tc>
          <w:tcPr>
            <w:tcW w:w="885" w:type="dxa"/>
            <w:tcBorders>
              <w:top w:val="single" w:sz="12" w:space="0" w:color="auto"/>
              <w:bottom w:val="single" w:sz="12" w:space="0" w:color="auto"/>
            </w:tcBorders>
          </w:tcPr>
          <w:p w14:paraId="20E03BBF" w14:textId="0CB38763" w:rsidR="0067606D" w:rsidRPr="009B0896" w:rsidRDefault="0067606D" w:rsidP="0067606D">
            <w:pPr>
              <w:pStyle w:val="TabellSlutsumma"/>
            </w:pPr>
            <w:r w:rsidRPr="00000D6F">
              <w:t>2 102,5</w:t>
            </w:r>
          </w:p>
        </w:tc>
        <w:tc>
          <w:tcPr>
            <w:tcW w:w="886" w:type="dxa"/>
            <w:tcBorders>
              <w:top w:val="single" w:sz="12" w:space="0" w:color="auto"/>
              <w:bottom w:val="single" w:sz="12" w:space="0" w:color="auto"/>
            </w:tcBorders>
          </w:tcPr>
          <w:p w14:paraId="5560DDBC" w14:textId="4A3C4062" w:rsidR="0067606D" w:rsidRPr="009B0896" w:rsidRDefault="0067606D" w:rsidP="0067606D">
            <w:pPr>
              <w:pStyle w:val="TabellSlutsumma"/>
            </w:pPr>
            <w:r w:rsidRPr="00000D6F">
              <w:t>2 156,4</w:t>
            </w:r>
          </w:p>
        </w:tc>
        <w:tc>
          <w:tcPr>
            <w:tcW w:w="885" w:type="dxa"/>
            <w:tcBorders>
              <w:top w:val="single" w:sz="12" w:space="0" w:color="auto"/>
              <w:bottom w:val="single" w:sz="12" w:space="0" w:color="auto"/>
            </w:tcBorders>
          </w:tcPr>
          <w:p w14:paraId="00275CDA" w14:textId="0DE072CA" w:rsidR="0067606D" w:rsidRPr="009B0896" w:rsidRDefault="0067606D" w:rsidP="0067606D">
            <w:pPr>
              <w:pStyle w:val="TabellSlutsumma"/>
            </w:pPr>
            <w:r w:rsidRPr="00000D6F">
              <w:t xml:space="preserve">2 </w:t>
            </w:r>
            <w:r w:rsidRPr="004C063A">
              <w:t>209,4</w:t>
            </w:r>
          </w:p>
        </w:tc>
        <w:tc>
          <w:tcPr>
            <w:tcW w:w="885" w:type="dxa"/>
            <w:tcBorders>
              <w:top w:val="single" w:sz="12" w:space="0" w:color="auto"/>
              <w:bottom w:val="single" w:sz="12" w:space="0" w:color="auto"/>
            </w:tcBorders>
          </w:tcPr>
          <w:p w14:paraId="0121CBB9" w14:textId="010ECE55" w:rsidR="0067606D" w:rsidRPr="009B0896" w:rsidRDefault="0067606D" w:rsidP="0067606D">
            <w:pPr>
              <w:pStyle w:val="TabellSlutsumma"/>
            </w:pPr>
            <w:r w:rsidRPr="00000D6F">
              <w:t xml:space="preserve">2 </w:t>
            </w:r>
            <w:r w:rsidRPr="004C063A">
              <w:t>276</w:t>
            </w:r>
            <w:r w:rsidRPr="00000D6F">
              <w:t>,7</w:t>
            </w:r>
          </w:p>
        </w:tc>
        <w:tc>
          <w:tcPr>
            <w:tcW w:w="886" w:type="dxa"/>
            <w:tcBorders>
              <w:top w:val="single" w:sz="12" w:space="0" w:color="auto"/>
              <w:bottom w:val="single" w:sz="12" w:space="0" w:color="auto"/>
            </w:tcBorders>
          </w:tcPr>
          <w:p w14:paraId="0891385A" w14:textId="2E23E8F1" w:rsidR="0067606D" w:rsidRPr="009B0896" w:rsidRDefault="0067606D" w:rsidP="0067606D">
            <w:pPr>
              <w:pStyle w:val="TabellSlutsumma"/>
            </w:pPr>
            <w:r w:rsidRPr="00000D6F">
              <w:t xml:space="preserve">2 </w:t>
            </w:r>
            <w:r w:rsidRPr="004C063A">
              <w:t>368,4</w:t>
            </w:r>
          </w:p>
        </w:tc>
      </w:tr>
      <w:tr w:rsidR="0067606D" w:rsidRPr="00956942" w14:paraId="39EEE07F" w14:textId="77777777" w:rsidTr="0067606D">
        <w:tc>
          <w:tcPr>
            <w:tcW w:w="709" w:type="dxa"/>
            <w:tcBorders>
              <w:top w:val="single" w:sz="12" w:space="0" w:color="auto"/>
            </w:tcBorders>
            <w:tcMar>
              <w:left w:w="0" w:type="dxa"/>
              <w:right w:w="0" w:type="dxa"/>
            </w:tcMar>
          </w:tcPr>
          <w:p w14:paraId="0E445C7E" w14:textId="77777777" w:rsidR="0067606D" w:rsidRPr="00956942" w:rsidRDefault="0067606D" w:rsidP="0067606D">
            <w:pPr>
              <w:pStyle w:val="TabellRader"/>
              <w:jc w:val="left"/>
              <w:rPr>
                <w:b/>
              </w:rPr>
            </w:pPr>
            <w:r w:rsidRPr="00956942">
              <w:rPr>
                <w:b/>
              </w:rPr>
              <w:t>1800</w:t>
            </w:r>
          </w:p>
        </w:tc>
        <w:tc>
          <w:tcPr>
            <w:tcW w:w="3034" w:type="dxa"/>
            <w:tcBorders>
              <w:top w:val="single" w:sz="12" w:space="0" w:color="auto"/>
            </w:tcBorders>
          </w:tcPr>
          <w:p w14:paraId="6F9D0598" w14:textId="77777777" w:rsidR="0067606D" w:rsidRPr="00956942" w:rsidRDefault="0067606D" w:rsidP="0067606D">
            <w:pPr>
              <w:pStyle w:val="TabellRader"/>
              <w:jc w:val="left"/>
              <w:rPr>
                <w:b/>
              </w:rPr>
            </w:pPr>
            <w:r w:rsidRPr="00956942">
              <w:rPr>
                <w:b/>
              </w:rPr>
              <w:t>Avgående poster till andra sektorer</w:t>
            </w:r>
          </w:p>
        </w:tc>
        <w:tc>
          <w:tcPr>
            <w:tcW w:w="885" w:type="dxa"/>
            <w:tcBorders>
              <w:top w:val="single" w:sz="12" w:space="0" w:color="auto"/>
            </w:tcBorders>
          </w:tcPr>
          <w:p w14:paraId="75EC7E6B" w14:textId="11D6E5CC" w:rsidR="0067606D" w:rsidRPr="00B128BA" w:rsidRDefault="0067606D" w:rsidP="0067606D">
            <w:pPr>
              <w:pStyle w:val="TabellSlutsumma"/>
            </w:pPr>
            <w:r w:rsidRPr="00B128BA">
              <w:t>-962,0</w:t>
            </w:r>
          </w:p>
        </w:tc>
        <w:tc>
          <w:tcPr>
            <w:tcW w:w="885" w:type="dxa"/>
            <w:tcBorders>
              <w:top w:val="single" w:sz="12" w:space="0" w:color="auto"/>
            </w:tcBorders>
          </w:tcPr>
          <w:p w14:paraId="0CBAC5C9" w14:textId="6A2D76DD" w:rsidR="0067606D" w:rsidRPr="009B0896" w:rsidRDefault="0067606D" w:rsidP="0067606D">
            <w:pPr>
              <w:pStyle w:val="TabellSlutsumma"/>
            </w:pPr>
            <w:r w:rsidRPr="00000D6F">
              <w:t>-1 000,4</w:t>
            </w:r>
          </w:p>
        </w:tc>
        <w:tc>
          <w:tcPr>
            <w:tcW w:w="886" w:type="dxa"/>
            <w:tcBorders>
              <w:top w:val="single" w:sz="12" w:space="0" w:color="auto"/>
            </w:tcBorders>
          </w:tcPr>
          <w:p w14:paraId="74426DAF" w14:textId="49B429A3" w:rsidR="0067606D" w:rsidRPr="009B0896" w:rsidRDefault="0067606D" w:rsidP="0067606D">
            <w:pPr>
              <w:pStyle w:val="TabellSlutsumma"/>
            </w:pPr>
            <w:r w:rsidRPr="00000D6F">
              <w:t>-1 036,8</w:t>
            </w:r>
          </w:p>
        </w:tc>
        <w:tc>
          <w:tcPr>
            <w:tcW w:w="885" w:type="dxa"/>
            <w:tcBorders>
              <w:top w:val="single" w:sz="12" w:space="0" w:color="auto"/>
            </w:tcBorders>
          </w:tcPr>
          <w:p w14:paraId="3376BF39" w14:textId="766177D3" w:rsidR="0067606D" w:rsidRPr="009B0896" w:rsidRDefault="0067606D" w:rsidP="0067606D">
            <w:pPr>
              <w:pStyle w:val="TabellSlutsumma"/>
            </w:pPr>
            <w:r w:rsidRPr="00000D6F">
              <w:t>-1 065,3</w:t>
            </w:r>
          </w:p>
        </w:tc>
        <w:tc>
          <w:tcPr>
            <w:tcW w:w="885" w:type="dxa"/>
            <w:tcBorders>
              <w:top w:val="single" w:sz="12" w:space="0" w:color="auto"/>
            </w:tcBorders>
          </w:tcPr>
          <w:p w14:paraId="6D92AFDE" w14:textId="4B2FAD2F" w:rsidR="0067606D" w:rsidRPr="009B0896" w:rsidRDefault="0067606D" w:rsidP="0067606D">
            <w:pPr>
              <w:pStyle w:val="TabellSlutsumma"/>
            </w:pPr>
            <w:r w:rsidRPr="00000D6F">
              <w:t>-1 099,8</w:t>
            </w:r>
          </w:p>
        </w:tc>
        <w:tc>
          <w:tcPr>
            <w:tcW w:w="886" w:type="dxa"/>
            <w:tcBorders>
              <w:top w:val="single" w:sz="12" w:space="0" w:color="auto"/>
            </w:tcBorders>
          </w:tcPr>
          <w:p w14:paraId="2F71C066" w14:textId="3304F035" w:rsidR="0067606D" w:rsidRPr="009B0896" w:rsidRDefault="0067606D" w:rsidP="0067606D">
            <w:pPr>
              <w:pStyle w:val="TabellSlutsumma"/>
            </w:pPr>
            <w:r w:rsidRPr="00000D6F">
              <w:t>-1 137,8</w:t>
            </w:r>
          </w:p>
        </w:tc>
      </w:tr>
      <w:tr w:rsidR="0067606D" w14:paraId="4585AEED" w14:textId="77777777" w:rsidTr="0067606D">
        <w:tc>
          <w:tcPr>
            <w:tcW w:w="709" w:type="dxa"/>
            <w:tcBorders>
              <w:bottom w:val="single" w:sz="6" w:space="0" w:color="auto"/>
            </w:tcBorders>
            <w:tcMar>
              <w:left w:w="0" w:type="dxa"/>
              <w:right w:w="0" w:type="dxa"/>
            </w:tcMar>
            <w:vAlign w:val="bottom"/>
          </w:tcPr>
          <w:p w14:paraId="1C274101" w14:textId="77777777" w:rsidR="0067606D" w:rsidRDefault="0067606D" w:rsidP="0067606D">
            <w:pPr>
              <w:pStyle w:val="TabellRader"/>
              <w:jc w:val="left"/>
            </w:pPr>
          </w:p>
        </w:tc>
        <w:tc>
          <w:tcPr>
            <w:tcW w:w="3034" w:type="dxa"/>
            <w:tcBorders>
              <w:bottom w:val="single" w:sz="6" w:space="0" w:color="auto"/>
            </w:tcBorders>
          </w:tcPr>
          <w:p w14:paraId="28F5872D" w14:textId="77777777" w:rsidR="0067606D" w:rsidRDefault="0067606D" w:rsidP="0067606D">
            <w:pPr>
              <w:pStyle w:val="TabellRader"/>
              <w:jc w:val="left"/>
            </w:pPr>
            <w:r w:rsidRPr="0034333B">
              <w:t>Kommunala skatteintäkter</w:t>
            </w:r>
          </w:p>
        </w:tc>
        <w:tc>
          <w:tcPr>
            <w:tcW w:w="885" w:type="dxa"/>
            <w:tcBorders>
              <w:bottom w:val="single" w:sz="6" w:space="0" w:color="auto"/>
            </w:tcBorders>
          </w:tcPr>
          <w:p w14:paraId="6E4F8B95" w14:textId="4A60A9F2" w:rsidR="0067606D" w:rsidRPr="00B128BA" w:rsidRDefault="0067606D" w:rsidP="0067606D">
            <w:pPr>
              <w:pStyle w:val="TabellRader"/>
            </w:pPr>
            <w:r w:rsidRPr="00B128BA">
              <w:t>-717,0</w:t>
            </w:r>
          </w:p>
        </w:tc>
        <w:tc>
          <w:tcPr>
            <w:tcW w:w="885" w:type="dxa"/>
            <w:tcBorders>
              <w:bottom w:val="single" w:sz="6" w:space="0" w:color="auto"/>
            </w:tcBorders>
          </w:tcPr>
          <w:p w14:paraId="7CAAC2D8" w14:textId="1E77C91E" w:rsidR="0067606D" w:rsidRPr="009B0896" w:rsidRDefault="0067606D" w:rsidP="0067606D">
            <w:pPr>
              <w:pStyle w:val="TabellRader"/>
            </w:pPr>
            <w:r w:rsidRPr="00000D6F">
              <w:t>-743,8</w:t>
            </w:r>
          </w:p>
        </w:tc>
        <w:tc>
          <w:tcPr>
            <w:tcW w:w="886" w:type="dxa"/>
            <w:tcBorders>
              <w:bottom w:val="single" w:sz="6" w:space="0" w:color="auto"/>
            </w:tcBorders>
          </w:tcPr>
          <w:p w14:paraId="3E01D214" w14:textId="526B9633" w:rsidR="0067606D" w:rsidRPr="009B0896" w:rsidRDefault="0067606D" w:rsidP="0067606D">
            <w:pPr>
              <w:pStyle w:val="TabellRader"/>
            </w:pPr>
            <w:r w:rsidRPr="00000D6F">
              <w:t>-770,6</w:t>
            </w:r>
          </w:p>
        </w:tc>
        <w:tc>
          <w:tcPr>
            <w:tcW w:w="885" w:type="dxa"/>
            <w:tcBorders>
              <w:bottom w:val="single" w:sz="6" w:space="0" w:color="auto"/>
            </w:tcBorders>
          </w:tcPr>
          <w:p w14:paraId="66E51B9C" w14:textId="0A1B77F6" w:rsidR="0067606D" w:rsidRPr="009B0896" w:rsidRDefault="0067606D" w:rsidP="0067606D">
            <w:pPr>
              <w:pStyle w:val="TabellRader"/>
            </w:pPr>
            <w:r w:rsidRPr="00000D6F">
              <w:t>-791,0</w:t>
            </w:r>
          </w:p>
        </w:tc>
        <w:tc>
          <w:tcPr>
            <w:tcW w:w="885" w:type="dxa"/>
            <w:tcBorders>
              <w:bottom w:val="single" w:sz="6" w:space="0" w:color="auto"/>
            </w:tcBorders>
          </w:tcPr>
          <w:p w14:paraId="7E612169" w14:textId="596C92F2" w:rsidR="0067606D" w:rsidRPr="009B0896" w:rsidRDefault="0067606D" w:rsidP="0067606D">
            <w:pPr>
              <w:pStyle w:val="TabellRader"/>
            </w:pPr>
            <w:r w:rsidRPr="00000D6F">
              <w:t>-816,3</w:t>
            </w:r>
          </w:p>
        </w:tc>
        <w:tc>
          <w:tcPr>
            <w:tcW w:w="886" w:type="dxa"/>
            <w:tcBorders>
              <w:bottom w:val="single" w:sz="6" w:space="0" w:color="auto"/>
            </w:tcBorders>
          </w:tcPr>
          <w:p w14:paraId="6F4BAF01" w14:textId="159F4306" w:rsidR="0067606D" w:rsidRPr="009B0896" w:rsidRDefault="0067606D" w:rsidP="0067606D">
            <w:pPr>
              <w:pStyle w:val="TabellRader"/>
            </w:pPr>
            <w:r w:rsidRPr="00000D6F">
              <w:t>-844,2</w:t>
            </w:r>
          </w:p>
        </w:tc>
      </w:tr>
      <w:tr w:rsidR="0067606D" w14:paraId="1E88B105" w14:textId="77777777" w:rsidTr="0067606D">
        <w:tc>
          <w:tcPr>
            <w:tcW w:w="709" w:type="dxa"/>
            <w:tcBorders>
              <w:top w:val="single" w:sz="6" w:space="0" w:color="auto"/>
              <w:bottom w:val="single" w:sz="12" w:space="0" w:color="auto"/>
            </w:tcBorders>
            <w:tcMar>
              <w:left w:w="0" w:type="dxa"/>
              <w:right w:w="0" w:type="dxa"/>
            </w:tcMar>
            <w:vAlign w:val="bottom"/>
          </w:tcPr>
          <w:p w14:paraId="349493CA" w14:textId="77777777" w:rsidR="0067606D" w:rsidRDefault="0067606D" w:rsidP="0067606D">
            <w:pPr>
              <w:pStyle w:val="TabellRader"/>
              <w:jc w:val="left"/>
            </w:pPr>
          </w:p>
        </w:tc>
        <w:tc>
          <w:tcPr>
            <w:tcW w:w="3034" w:type="dxa"/>
            <w:tcBorders>
              <w:top w:val="single" w:sz="6" w:space="0" w:color="auto"/>
              <w:bottom w:val="single" w:sz="12" w:space="0" w:color="auto"/>
            </w:tcBorders>
          </w:tcPr>
          <w:p w14:paraId="42F6701E" w14:textId="77777777" w:rsidR="0067606D" w:rsidRDefault="0067606D" w:rsidP="0067606D">
            <w:pPr>
              <w:pStyle w:val="TabellRader"/>
              <w:jc w:val="left"/>
            </w:pPr>
            <w:r w:rsidRPr="0034333B">
              <w:t>Avgifter till ålderspensionssystemet</w:t>
            </w:r>
          </w:p>
        </w:tc>
        <w:tc>
          <w:tcPr>
            <w:tcW w:w="885" w:type="dxa"/>
            <w:tcBorders>
              <w:top w:val="single" w:sz="6" w:space="0" w:color="auto"/>
              <w:bottom w:val="single" w:sz="12" w:space="0" w:color="auto"/>
            </w:tcBorders>
          </w:tcPr>
          <w:p w14:paraId="03381089" w14:textId="02E14595" w:rsidR="0067606D" w:rsidRPr="00B128BA" w:rsidRDefault="0067606D" w:rsidP="0067606D">
            <w:pPr>
              <w:pStyle w:val="TabellRader"/>
            </w:pPr>
            <w:r w:rsidRPr="00B128BA">
              <w:t>-245,0</w:t>
            </w:r>
          </w:p>
        </w:tc>
        <w:tc>
          <w:tcPr>
            <w:tcW w:w="885" w:type="dxa"/>
            <w:tcBorders>
              <w:top w:val="single" w:sz="6" w:space="0" w:color="auto"/>
              <w:bottom w:val="single" w:sz="12" w:space="0" w:color="auto"/>
            </w:tcBorders>
          </w:tcPr>
          <w:p w14:paraId="18DEFEE3" w14:textId="36BACF5D" w:rsidR="0067606D" w:rsidRPr="009B0896" w:rsidRDefault="0067606D" w:rsidP="0067606D">
            <w:pPr>
              <w:pStyle w:val="TabellRader"/>
            </w:pPr>
            <w:r w:rsidRPr="00000D6F">
              <w:t>-256,6</w:t>
            </w:r>
          </w:p>
        </w:tc>
        <w:tc>
          <w:tcPr>
            <w:tcW w:w="886" w:type="dxa"/>
            <w:tcBorders>
              <w:top w:val="single" w:sz="6" w:space="0" w:color="auto"/>
              <w:bottom w:val="single" w:sz="12" w:space="0" w:color="auto"/>
            </w:tcBorders>
          </w:tcPr>
          <w:p w14:paraId="3DE4F6E6" w14:textId="4271B515" w:rsidR="0067606D" w:rsidRPr="009B0896" w:rsidRDefault="0067606D" w:rsidP="0067606D">
            <w:pPr>
              <w:pStyle w:val="TabellRader"/>
            </w:pPr>
            <w:r w:rsidRPr="00000D6F">
              <w:t>-266,2</w:t>
            </w:r>
          </w:p>
        </w:tc>
        <w:tc>
          <w:tcPr>
            <w:tcW w:w="885" w:type="dxa"/>
            <w:tcBorders>
              <w:top w:val="single" w:sz="6" w:space="0" w:color="auto"/>
              <w:bottom w:val="single" w:sz="12" w:space="0" w:color="auto"/>
            </w:tcBorders>
          </w:tcPr>
          <w:p w14:paraId="13E0BB63" w14:textId="7726BEFB" w:rsidR="0067606D" w:rsidRPr="009B0896" w:rsidRDefault="0067606D" w:rsidP="0067606D">
            <w:pPr>
              <w:pStyle w:val="TabellRader"/>
            </w:pPr>
            <w:r w:rsidRPr="00000D6F">
              <w:t>-274,3</w:t>
            </w:r>
          </w:p>
        </w:tc>
        <w:tc>
          <w:tcPr>
            <w:tcW w:w="885" w:type="dxa"/>
            <w:tcBorders>
              <w:top w:val="single" w:sz="6" w:space="0" w:color="auto"/>
              <w:bottom w:val="single" w:sz="12" w:space="0" w:color="auto"/>
            </w:tcBorders>
          </w:tcPr>
          <w:p w14:paraId="2F8172AC" w14:textId="67CBD22A" w:rsidR="0067606D" w:rsidRPr="009B0896" w:rsidRDefault="0067606D" w:rsidP="0067606D">
            <w:pPr>
              <w:pStyle w:val="TabellRader"/>
            </w:pPr>
            <w:r w:rsidRPr="00000D6F">
              <w:t>-283,4</w:t>
            </w:r>
          </w:p>
        </w:tc>
        <w:tc>
          <w:tcPr>
            <w:tcW w:w="886" w:type="dxa"/>
            <w:tcBorders>
              <w:top w:val="single" w:sz="6" w:space="0" w:color="auto"/>
              <w:bottom w:val="single" w:sz="12" w:space="0" w:color="auto"/>
            </w:tcBorders>
          </w:tcPr>
          <w:p w14:paraId="141902AF" w14:textId="70C875EA" w:rsidR="0067606D" w:rsidRPr="009B0896" w:rsidRDefault="0067606D" w:rsidP="0067606D">
            <w:pPr>
              <w:pStyle w:val="TabellRader"/>
            </w:pPr>
            <w:r w:rsidRPr="00000D6F">
              <w:t>-293,6</w:t>
            </w:r>
          </w:p>
        </w:tc>
      </w:tr>
      <w:tr w:rsidR="0067606D" w:rsidRPr="00EE4E3D" w14:paraId="2DB15990" w14:textId="77777777" w:rsidTr="0067606D">
        <w:tc>
          <w:tcPr>
            <w:tcW w:w="709" w:type="dxa"/>
            <w:tcBorders>
              <w:top w:val="single" w:sz="12" w:space="0" w:color="auto"/>
              <w:bottom w:val="single" w:sz="12" w:space="0" w:color="auto"/>
            </w:tcBorders>
            <w:tcMar>
              <w:left w:w="0" w:type="dxa"/>
              <w:right w:w="0" w:type="dxa"/>
            </w:tcMar>
          </w:tcPr>
          <w:p w14:paraId="7CFBBE31" w14:textId="77777777" w:rsidR="0067606D" w:rsidRPr="0025369B" w:rsidRDefault="0067606D" w:rsidP="0067606D">
            <w:pPr>
              <w:pStyle w:val="TabellRader"/>
              <w:jc w:val="left"/>
              <w:rPr>
                <w:b/>
              </w:rPr>
            </w:pPr>
          </w:p>
        </w:tc>
        <w:tc>
          <w:tcPr>
            <w:tcW w:w="3034" w:type="dxa"/>
            <w:tcBorders>
              <w:top w:val="single" w:sz="12" w:space="0" w:color="auto"/>
              <w:bottom w:val="single" w:sz="12" w:space="0" w:color="auto"/>
            </w:tcBorders>
          </w:tcPr>
          <w:p w14:paraId="60BC528A" w14:textId="77777777" w:rsidR="0067606D" w:rsidRPr="0025369B" w:rsidRDefault="0067606D" w:rsidP="0067606D">
            <w:pPr>
              <w:pStyle w:val="TabellRader"/>
              <w:jc w:val="left"/>
              <w:rPr>
                <w:b/>
              </w:rPr>
            </w:pPr>
            <w:r w:rsidRPr="0025369B">
              <w:rPr>
                <w:b/>
              </w:rPr>
              <w:t>Statens skatteintäkter</w:t>
            </w:r>
          </w:p>
        </w:tc>
        <w:tc>
          <w:tcPr>
            <w:tcW w:w="885" w:type="dxa"/>
            <w:tcBorders>
              <w:top w:val="single" w:sz="12" w:space="0" w:color="auto"/>
              <w:bottom w:val="single" w:sz="12" w:space="0" w:color="auto"/>
            </w:tcBorders>
          </w:tcPr>
          <w:p w14:paraId="33B751F9" w14:textId="71ED74C8" w:rsidR="0067606D" w:rsidRPr="00901A8C" w:rsidRDefault="0067606D" w:rsidP="0067606D">
            <w:pPr>
              <w:pStyle w:val="TabellRader"/>
              <w:rPr>
                <w:b/>
              </w:rPr>
            </w:pPr>
            <w:r w:rsidRPr="00901A8C">
              <w:rPr>
                <w:b/>
              </w:rPr>
              <w:t>1 064,0</w:t>
            </w:r>
          </w:p>
        </w:tc>
        <w:tc>
          <w:tcPr>
            <w:tcW w:w="885" w:type="dxa"/>
            <w:tcBorders>
              <w:top w:val="single" w:sz="12" w:space="0" w:color="auto"/>
              <w:bottom w:val="single" w:sz="12" w:space="0" w:color="auto"/>
            </w:tcBorders>
          </w:tcPr>
          <w:p w14:paraId="1AD08F22" w14:textId="2797224A" w:rsidR="0067606D" w:rsidRPr="00EE4E3D" w:rsidRDefault="0067606D" w:rsidP="0067606D">
            <w:pPr>
              <w:pStyle w:val="TabellRader"/>
              <w:rPr>
                <w:b/>
              </w:rPr>
            </w:pPr>
            <w:r w:rsidRPr="00996741">
              <w:rPr>
                <w:b/>
              </w:rPr>
              <w:t>1 102,1</w:t>
            </w:r>
          </w:p>
        </w:tc>
        <w:tc>
          <w:tcPr>
            <w:tcW w:w="886" w:type="dxa"/>
            <w:tcBorders>
              <w:top w:val="single" w:sz="12" w:space="0" w:color="auto"/>
              <w:bottom w:val="single" w:sz="12" w:space="0" w:color="auto"/>
            </w:tcBorders>
          </w:tcPr>
          <w:p w14:paraId="4E0FBE61" w14:textId="06EE1C04" w:rsidR="0067606D" w:rsidRPr="00EE4E3D" w:rsidRDefault="0067606D" w:rsidP="0067606D">
            <w:pPr>
              <w:pStyle w:val="TabellRader"/>
              <w:rPr>
                <w:b/>
              </w:rPr>
            </w:pPr>
            <w:r w:rsidRPr="00996741">
              <w:rPr>
                <w:b/>
              </w:rPr>
              <w:t>1 119,6</w:t>
            </w:r>
          </w:p>
        </w:tc>
        <w:tc>
          <w:tcPr>
            <w:tcW w:w="885" w:type="dxa"/>
            <w:tcBorders>
              <w:top w:val="single" w:sz="12" w:space="0" w:color="auto"/>
              <w:bottom w:val="single" w:sz="12" w:space="0" w:color="auto"/>
            </w:tcBorders>
          </w:tcPr>
          <w:p w14:paraId="4D075D77" w14:textId="0563715D" w:rsidR="0067606D" w:rsidRPr="00EE4E3D" w:rsidRDefault="0067606D" w:rsidP="0067606D">
            <w:pPr>
              <w:pStyle w:val="TabellRader"/>
              <w:rPr>
                <w:b/>
              </w:rPr>
            </w:pPr>
            <w:r w:rsidRPr="00996741">
              <w:rPr>
                <w:b/>
              </w:rPr>
              <w:t xml:space="preserve">1 </w:t>
            </w:r>
            <w:r w:rsidRPr="003562C3">
              <w:rPr>
                <w:b/>
              </w:rPr>
              <w:t>144,1</w:t>
            </w:r>
          </w:p>
        </w:tc>
        <w:tc>
          <w:tcPr>
            <w:tcW w:w="885" w:type="dxa"/>
            <w:tcBorders>
              <w:top w:val="single" w:sz="12" w:space="0" w:color="auto"/>
              <w:bottom w:val="single" w:sz="12" w:space="0" w:color="auto"/>
            </w:tcBorders>
          </w:tcPr>
          <w:p w14:paraId="2E9969FC" w14:textId="5DFDBA6C" w:rsidR="0067606D" w:rsidRPr="00EE4E3D" w:rsidRDefault="0067606D" w:rsidP="0067606D">
            <w:pPr>
              <w:pStyle w:val="TabellRader"/>
              <w:rPr>
                <w:b/>
              </w:rPr>
            </w:pPr>
            <w:r w:rsidRPr="00996741">
              <w:rPr>
                <w:b/>
              </w:rPr>
              <w:t xml:space="preserve">1 </w:t>
            </w:r>
            <w:r w:rsidRPr="003562C3">
              <w:rPr>
                <w:b/>
              </w:rPr>
              <w:t>176</w:t>
            </w:r>
            <w:r w:rsidRPr="00996741">
              <w:rPr>
                <w:b/>
              </w:rPr>
              <w:t>,9</w:t>
            </w:r>
          </w:p>
        </w:tc>
        <w:tc>
          <w:tcPr>
            <w:tcW w:w="886" w:type="dxa"/>
            <w:tcBorders>
              <w:top w:val="single" w:sz="12" w:space="0" w:color="auto"/>
              <w:bottom w:val="single" w:sz="12" w:space="0" w:color="auto"/>
            </w:tcBorders>
          </w:tcPr>
          <w:p w14:paraId="4E83B486" w14:textId="2AA8A07D" w:rsidR="0067606D" w:rsidRPr="00EE4E3D" w:rsidRDefault="0067606D" w:rsidP="0067606D">
            <w:pPr>
              <w:pStyle w:val="TabellRader"/>
              <w:rPr>
                <w:b/>
              </w:rPr>
            </w:pPr>
            <w:r w:rsidRPr="00996741">
              <w:rPr>
                <w:b/>
              </w:rPr>
              <w:t xml:space="preserve">1 </w:t>
            </w:r>
            <w:r w:rsidRPr="003562C3">
              <w:rPr>
                <w:b/>
              </w:rPr>
              <w:t>230,6</w:t>
            </w:r>
          </w:p>
        </w:tc>
      </w:tr>
      <w:tr w:rsidR="0067606D" w14:paraId="41E7B5C1" w14:textId="77777777" w:rsidTr="0067606D">
        <w:trPr>
          <w:cantSplit/>
        </w:trPr>
        <w:tc>
          <w:tcPr>
            <w:tcW w:w="709" w:type="dxa"/>
            <w:tcBorders>
              <w:top w:val="single" w:sz="12" w:space="0" w:color="auto"/>
              <w:bottom w:val="nil"/>
            </w:tcBorders>
            <w:tcMar>
              <w:left w:w="0" w:type="dxa"/>
              <w:right w:w="0" w:type="dxa"/>
            </w:tcMar>
            <w:vAlign w:val="bottom"/>
          </w:tcPr>
          <w:p w14:paraId="07C5BDD6" w14:textId="77777777" w:rsidR="0067606D" w:rsidRDefault="0067606D" w:rsidP="0067606D">
            <w:pPr>
              <w:pStyle w:val="TabellRader"/>
              <w:jc w:val="left"/>
            </w:pPr>
          </w:p>
        </w:tc>
        <w:tc>
          <w:tcPr>
            <w:tcW w:w="3034" w:type="dxa"/>
            <w:tcBorders>
              <w:top w:val="single" w:sz="12" w:space="0" w:color="auto"/>
              <w:bottom w:val="nil"/>
            </w:tcBorders>
            <w:vAlign w:val="bottom"/>
          </w:tcPr>
          <w:p w14:paraId="48106A06" w14:textId="77777777" w:rsidR="0067606D" w:rsidRPr="0082039E" w:rsidRDefault="0067606D" w:rsidP="0067606D">
            <w:pPr>
              <w:pStyle w:val="TabellRader"/>
              <w:rPr>
                <w:i/>
              </w:rPr>
            </w:pPr>
          </w:p>
        </w:tc>
        <w:tc>
          <w:tcPr>
            <w:tcW w:w="885" w:type="dxa"/>
            <w:tcBorders>
              <w:top w:val="single" w:sz="12" w:space="0" w:color="auto"/>
              <w:bottom w:val="nil"/>
            </w:tcBorders>
            <w:vAlign w:val="bottom"/>
          </w:tcPr>
          <w:p w14:paraId="38C03342" w14:textId="77777777" w:rsidR="0067606D" w:rsidRDefault="0067606D" w:rsidP="0067606D">
            <w:pPr>
              <w:pStyle w:val="TabellRader"/>
            </w:pPr>
          </w:p>
        </w:tc>
        <w:tc>
          <w:tcPr>
            <w:tcW w:w="885" w:type="dxa"/>
            <w:tcBorders>
              <w:top w:val="single" w:sz="12" w:space="0" w:color="auto"/>
              <w:bottom w:val="nil"/>
            </w:tcBorders>
            <w:vAlign w:val="bottom"/>
          </w:tcPr>
          <w:p w14:paraId="407B44F7" w14:textId="77777777" w:rsidR="0067606D" w:rsidRDefault="0067606D" w:rsidP="0067606D">
            <w:pPr>
              <w:pStyle w:val="TabellRader"/>
            </w:pPr>
          </w:p>
        </w:tc>
        <w:tc>
          <w:tcPr>
            <w:tcW w:w="3542" w:type="dxa"/>
            <w:gridSpan w:val="4"/>
            <w:tcBorders>
              <w:top w:val="single" w:sz="12" w:space="0" w:color="auto"/>
              <w:bottom w:val="nil"/>
            </w:tcBorders>
            <w:vAlign w:val="bottom"/>
          </w:tcPr>
          <w:p w14:paraId="54119757" w14:textId="77777777" w:rsidR="0067606D" w:rsidRPr="00EE4E3D" w:rsidRDefault="0067606D" w:rsidP="0067606D">
            <w:pPr>
              <w:pStyle w:val="TabellRader"/>
              <w:rPr>
                <w:i/>
              </w:rPr>
            </w:pPr>
            <w:r w:rsidRPr="00EE4E3D">
              <w:rPr>
                <w:i/>
              </w:rPr>
              <w:t>Tabellen fortsätter på nästa sida</w:t>
            </w:r>
          </w:p>
        </w:tc>
      </w:tr>
      <w:tr w:rsidR="0067606D" w14:paraId="173EFB38" w14:textId="77777777" w:rsidTr="0067606D">
        <w:tc>
          <w:tcPr>
            <w:tcW w:w="709" w:type="dxa"/>
            <w:tcBorders>
              <w:bottom w:val="nil"/>
            </w:tcBorders>
            <w:tcMar>
              <w:left w:w="0" w:type="dxa"/>
              <w:right w:w="0" w:type="dxa"/>
            </w:tcMar>
          </w:tcPr>
          <w:p w14:paraId="71347C16" w14:textId="77777777" w:rsidR="0067606D" w:rsidRDefault="0067606D" w:rsidP="0067606D">
            <w:pPr>
              <w:pStyle w:val="TabellHuvud"/>
              <w:jc w:val="left"/>
            </w:pPr>
            <w:r w:rsidRPr="00576DF7">
              <w:lastRenderedPageBreak/>
              <w:t>Inkomst-</w:t>
            </w:r>
          </w:p>
        </w:tc>
        <w:tc>
          <w:tcPr>
            <w:tcW w:w="3034" w:type="dxa"/>
            <w:tcBorders>
              <w:bottom w:val="nil"/>
            </w:tcBorders>
          </w:tcPr>
          <w:p w14:paraId="05894312" w14:textId="77777777" w:rsidR="0067606D" w:rsidRDefault="0067606D" w:rsidP="0067606D">
            <w:pPr>
              <w:pStyle w:val="TabellHuvud"/>
              <w:jc w:val="left"/>
            </w:pPr>
          </w:p>
        </w:tc>
        <w:tc>
          <w:tcPr>
            <w:tcW w:w="885" w:type="dxa"/>
            <w:tcBorders>
              <w:bottom w:val="nil"/>
            </w:tcBorders>
          </w:tcPr>
          <w:p w14:paraId="7DDEAC61" w14:textId="6920B3A4" w:rsidR="0067606D" w:rsidRDefault="0067606D" w:rsidP="0067606D">
            <w:pPr>
              <w:pStyle w:val="TabellHuvud"/>
            </w:pPr>
          </w:p>
        </w:tc>
        <w:tc>
          <w:tcPr>
            <w:tcW w:w="885" w:type="dxa"/>
            <w:tcBorders>
              <w:top w:val="nil"/>
              <w:bottom w:val="nil"/>
            </w:tcBorders>
          </w:tcPr>
          <w:p w14:paraId="6287F0D5" w14:textId="5A50CEF7" w:rsidR="0067606D" w:rsidRDefault="0067606D" w:rsidP="0067606D">
            <w:pPr>
              <w:pStyle w:val="TabellHuvud"/>
              <w:jc w:val="left"/>
            </w:pPr>
          </w:p>
        </w:tc>
        <w:tc>
          <w:tcPr>
            <w:tcW w:w="886" w:type="dxa"/>
            <w:tcBorders>
              <w:top w:val="nil"/>
              <w:bottom w:val="nil"/>
            </w:tcBorders>
          </w:tcPr>
          <w:p w14:paraId="142F154A" w14:textId="77777777" w:rsidR="0067606D" w:rsidRDefault="0067606D" w:rsidP="0067606D">
            <w:pPr>
              <w:pStyle w:val="TabellHuvud"/>
            </w:pPr>
          </w:p>
        </w:tc>
        <w:tc>
          <w:tcPr>
            <w:tcW w:w="885" w:type="dxa"/>
            <w:tcBorders>
              <w:top w:val="nil"/>
              <w:bottom w:val="nil"/>
            </w:tcBorders>
          </w:tcPr>
          <w:p w14:paraId="6D507FA9" w14:textId="77777777" w:rsidR="0067606D" w:rsidRDefault="0067606D" w:rsidP="0067606D">
            <w:pPr>
              <w:pStyle w:val="TabellHuvud"/>
            </w:pPr>
          </w:p>
        </w:tc>
        <w:tc>
          <w:tcPr>
            <w:tcW w:w="885" w:type="dxa"/>
            <w:tcBorders>
              <w:top w:val="nil"/>
              <w:bottom w:val="nil"/>
            </w:tcBorders>
          </w:tcPr>
          <w:p w14:paraId="443E770C" w14:textId="77777777" w:rsidR="0067606D" w:rsidRDefault="0067606D" w:rsidP="0067606D">
            <w:pPr>
              <w:pStyle w:val="TabellHuvud"/>
            </w:pPr>
          </w:p>
        </w:tc>
        <w:tc>
          <w:tcPr>
            <w:tcW w:w="886" w:type="dxa"/>
            <w:tcBorders>
              <w:top w:val="nil"/>
              <w:bottom w:val="nil"/>
            </w:tcBorders>
          </w:tcPr>
          <w:p w14:paraId="2B69DC8E" w14:textId="77777777" w:rsidR="0067606D" w:rsidRDefault="0067606D" w:rsidP="0067606D">
            <w:pPr>
              <w:pStyle w:val="TabellHuvud"/>
            </w:pPr>
          </w:p>
        </w:tc>
      </w:tr>
      <w:tr w:rsidR="0067606D" w14:paraId="58AC835F" w14:textId="77777777" w:rsidTr="0067606D">
        <w:tc>
          <w:tcPr>
            <w:tcW w:w="709" w:type="dxa"/>
            <w:tcBorders>
              <w:top w:val="nil"/>
              <w:bottom w:val="single" w:sz="18" w:space="0" w:color="auto"/>
            </w:tcBorders>
            <w:tcMar>
              <w:left w:w="0" w:type="dxa"/>
              <w:right w:w="0" w:type="dxa"/>
            </w:tcMar>
          </w:tcPr>
          <w:p w14:paraId="66385FB2" w14:textId="77777777" w:rsidR="0067606D" w:rsidRDefault="0067606D" w:rsidP="0067606D">
            <w:pPr>
              <w:pStyle w:val="TabellHuvud"/>
              <w:jc w:val="left"/>
            </w:pPr>
            <w:r w:rsidRPr="00576DF7">
              <w:t>huvudgrupp</w:t>
            </w:r>
          </w:p>
        </w:tc>
        <w:tc>
          <w:tcPr>
            <w:tcW w:w="3034" w:type="dxa"/>
            <w:tcBorders>
              <w:top w:val="nil"/>
              <w:bottom w:val="single" w:sz="18" w:space="0" w:color="auto"/>
            </w:tcBorders>
          </w:tcPr>
          <w:p w14:paraId="1BBC0D07" w14:textId="77777777" w:rsidR="0067606D" w:rsidRDefault="0067606D" w:rsidP="0067606D">
            <w:pPr>
              <w:pStyle w:val="TabellHuvud"/>
              <w:jc w:val="left"/>
            </w:pPr>
          </w:p>
        </w:tc>
        <w:tc>
          <w:tcPr>
            <w:tcW w:w="885" w:type="dxa"/>
            <w:tcBorders>
              <w:top w:val="nil"/>
              <w:bottom w:val="single" w:sz="18" w:space="0" w:color="auto"/>
            </w:tcBorders>
          </w:tcPr>
          <w:p w14:paraId="184C8576" w14:textId="3821F731" w:rsidR="0067606D" w:rsidRDefault="0067606D" w:rsidP="0067606D">
            <w:pPr>
              <w:pStyle w:val="TabellHuvud"/>
            </w:pPr>
            <w:r>
              <w:t>2017</w:t>
            </w:r>
          </w:p>
        </w:tc>
        <w:tc>
          <w:tcPr>
            <w:tcW w:w="885" w:type="dxa"/>
            <w:tcBorders>
              <w:top w:val="nil"/>
              <w:bottom w:val="single" w:sz="18" w:space="0" w:color="auto"/>
            </w:tcBorders>
          </w:tcPr>
          <w:p w14:paraId="4AA8B105" w14:textId="38710788" w:rsidR="0067606D" w:rsidRDefault="0067606D" w:rsidP="0067606D">
            <w:pPr>
              <w:pStyle w:val="TabellHuvud"/>
            </w:pPr>
            <w:r>
              <w:t>2018</w:t>
            </w:r>
          </w:p>
        </w:tc>
        <w:tc>
          <w:tcPr>
            <w:tcW w:w="886" w:type="dxa"/>
            <w:tcBorders>
              <w:top w:val="nil"/>
              <w:bottom w:val="single" w:sz="18" w:space="0" w:color="auto"/>
            </w:tcBorders>
          </w:tcPr>
          <w:p w14:paraId="449BECA6" w14:textId="7C1C6CA1" w:rsidR="0067606D" w:rsidRDefault="0067606D" w:rsidP="0067606D">
            <w:pPr>
              <w:pStyle w:val="TabellHuvud"/>
            </w:pPr>
            <w:r>
              <w:t>2019</w:t>
            </w:r>
          </w:p>
        </w:tc>
        <w:tc>
          <w:tcPr>
            <w:tcW w:w="885" w:type="dxa"/>
            <w:tcBorders>
              <w:top w:val="nil"/>
              <w:bottom w:val="single" w:sz="18" w:space="0" w:color="auto"/>
            </w:tcBorders>
          </w:tcPr>
          <w:p w14:paraId="2CD2825C" w14:textId="3B18AEA2" w:rsidR="0067606D" w:rsidRDefault="0067606D" w:rsidP="0067606D">
            <w:pPr>
              <w:pStyle w:val="TabellHuvud"/>
            </w:pPr>
            <w:r>
              <w:t>2020</w:t>
            </w:r>
          </w:p>
        </w:tc>
        <w:tc>
          <w:tcPr>
            <w:tcW w:w="885" w:type="dxa"/>
            <w:tcBorders>
              <w:top w:val="nil"/>
              <w:bottom w:val="single" w:sz="18" w:space="0" w:color="auto"/>
            </w:tcBorders>
          </w:tcPr>
          <w:p w14:paraId="22DFC609" w14:textId="68180EF5" w:rsidR="0067606D" w:rsidRDefault="0067606D" w:rsidP="0067606D">
            <w:pPr>
              <w:pStyle w:val="TabellHuvud"/>
            </w:pPr>
            <w:r>
              <w:t>2021</w:t>
            </w:r>
          </w:p>
        </w:tc>
        <w:tc>
          <w:tcPr>
            <w:tcW w:w="886" w:type="dxa"/>
            <w:tcBorders>
              <w:top w:val="nil"/>
              <w:bottom w:val="single" w:sz="18" w:space="0" w:color="auto"/>
            </w:tcBorders>
          </w:tcPr>
          <w:p w14:paraId="7DBD0D19" w14:textId="1435A88C" w:rsidR="0067606D" w:rsidRDefault="0067606D" w:rsidP="0067606D">
            <w:pPr>
              <w:pStyle w:val="TabellHuvud"/>
            </w:pPr>
            <w:r>
              <w:t>2022</w:t>
            </w:r>
          </w:p>
        </w:tc>
      </w:tr>
      <w:tr w:rsidR="0067606D" w:rsidRPr="0025369B" w14:paraId="4E3C04CA" w14:textId="77777777" w:rsidTr="0067606D">
        <w:tc>
          <w:tcPr>
            <w:tcW w:w="709" w:type="dxa"/>
            <w:tcBorders>
              <w:top w:val="single" w:sz="18" w:space="0" w:color="auto"/>
              <w:bottom w:val="single" w:sz="12" w:space="0" w:color="auto"/>
            </w:tcBorders>
            <w:tcMar>
              <w:left w:w="0" w:type="dxa"/>
              <w:right w:w="0" w:type="dxa"/>
            </w:tcMar>
          </w:tcPr>
          <w:p w14:paraId="6D38C720" w14:textId="77777777" w:rsidR="0067606D" w:rsidRPr="0025369B" w:rsidRDefault="0067606D" w:rsidP="0067606D">
            <w:pPr>
              <w:pStyle w:val="TabellRader"/>
              <w:jc w:val="left"/>
              <w:rPr>
                <w:b/>
              </w:rPr>
            </w:pPr>
          </w:p>
        </w:tc>
        <w:tc>
          <w:tcPr>
            <w:tcW w:w="3034" w:type="dxa"/>
            <w:tcBorders>
              <w:top w:val="single" w:sz="18" w:space="0" w:color="auto"/>
              <w:bottom w:val="single" w:sz="12" w:space="0" w:color="auto"/>
            </w:tcBorders>
          </w:tcPr>
          <w:p w14:paraId="363BFAE1" w14:textId="77777777" w:rsidR="0067606D" w:rsidRPr="0025369B" w:rsidRDefault="0067606D" w:rsidP="0067606D">
            <w:pPr>
              <w:pStyle w:val="TabellRader"/>
              <w:jc w:val="left"/>
              <w:rPr>
                <w:b/>
              </w:rPr>
            </w:pPr>
            <w:r w:rsidRPr="0025369B">
              <w:rPr>
                <w:b/>
              </w:rPr>
              <w:t>Statens skatteintäkter</w:t>
            </w:r>
          </w:p>
        </w:tc>
        <w:tc>
          <w:tcPr>
            <w:tcW w:w="885" w:type="dxa"/>
            <w:tcBorders>
              <w:top w:val="single" w:sz="18" w:space="0" w:color="auto"/>
              <w:bottom w:val="single" w:sz="12" w:space="0" w:color="auto"/>
            </w:tcBorders>
          </w:tcPr>
          <w:p w14:paraId="36146514" w14:textId="7DA3F1C9" w:rsidR="0067606D" w:rsidRPr="0025369B" w:rsidRDefault="0067606D" w:rsidP="0067606D">
            <w:pPr>
              <w:pStyle w:val="TabellSlutsumma"/>
            </w:pPr>
            <w:r w:rsidRPr="00D2599B">
              <w:t>1 064,0</w:t>
            </w:r>
          </w:p>
        </w:tc>
        <w:tc>
          <w:tcPr>
            <w:tcW w:w="885" w:type="dxa"/>
            <w:tcBorders>
              <w:top w:val="single" w:sz="18" w:space="0" w:color="auto"/>
              <w:bottom w:val="single" w:sz="12" w:space="0" w:color="auto"/>
            </w:tcBorders>
          </w:tcPr>
          <w:p w14:paraId="477673DA" w14:textId="5C2A4D75" w:rsidR="0067606D" w:rsidRPr="0025369B" w:rsidRDefault="0067606D" w:rsidP="0067606D">
            <w:pPr>
              <w:pStyle w:val="TabellSlutsumma"/>
            </w:pPr>
            <w:r w:rsidRPr="00D2599B">
              <w:t>1 102,1</w:t>
            </w:r>
          </w:p>
        </w:tc>
        <w:tc>
          <w:tcPr>
            <w:tcW w:w="886" w:type="dxa"/>
            <w:tcBorders>
              <w:top w:val="single" w:sz="18" w:space="0" w:color="auto"/>
              <w:bottom w:val="single" w:sz="12" w:space="0" w:color="auto"/>
            </w:tcBorders>
          </w:tcPr>
          <w:p w14:paraId="264745E4" w14:textId="059C0FAB" w:rsidR="0067606D" w:rsidRPr="0025369B" w:rsidRDefault="0067606D" w:rsidP="0067606D">
            <w:pPr>
              <w:pStyle w:val="TabellSlutsumma"/>
            </w:pPr>
            <w:r w:rsidRPr="00D2599B">
              <w:t>1 119,6</w:t>
            </w:r>
          </w:p>
        </w:tc>
        <w:tc>
          <w:tcPr>
            <w:tcW w:w="885" w:type="dxa"/>
            <w:tcBorders>
              <w:top w:val="single" w:sz="18" w:space="0" w:color="auto"/>
              <w:bottom w:val="single" w:sz="12" w:space="0" w:color="auto"/>
            </w:tcBorders>
          </w:tcPr>
          <w:p w14:paraId="1751118D" w14:textId="75A9A805" w:rsidR="0067606D" w:rsidRPr="0025369B" w:rsidRDefault="0067606D" w:rsidP="0067606D">
            <w:pPr>
              <w:pStyle w:val="TabellSlutsumma"/>
            </w:pPr>
            <w:r w:rsidRPr="00D2599B">
              <w:t xml:space="preserve">1 </w:t>
            </w:r>
            <w:r w:rsidRPr="00CD6303">
              <w:t>144,1</w:t>
            </w:r>
          </w:p>
        </w:tc>
        <w:tc>
          <w:tcPr>
            <w:tcW w:w="885" w:type="dxa"/>
            <w:tcBorders>
              <w:top w:val="single" w:sz="18" w:space="0" w:color="auto"/>
              <w:bottom w:val="single" w:sz="12" w:space="0" w:color="auto"/>
            </w:tcBorders>
          </w:tcPr>
          <w:p w14:paraId="1C1AF9E9" w14:textId="7613CAC3" w:rsidR="0067606D" w:rsidRPr="0025369B" w:rsidRDefault="0067606D" w:rsidP="0067606D">
            <w:pPr>
              <w:pStyle w:val="TabellSlutsumma"/>
            </w:pPr>
            <w:r w:rsidRPr="00D2599B">
              <w:t xml:space="preserve">1 </w:t>
            </w:r>
            <w:r w:rsidRPr="00CD6303">
              <w:t>176</w:t>
            </w:r>
            <w:r w:rsidRPr="00D2599B">
              <w:t>,9</w:t>
            </w:r>
          </w:p>
        </w:tc>
        <w:tc>
          <w:tcPr>
            <w:tcW w:w="886" w:type="dxa"/>
            <w:tcBorders>
              <w:top w:val="single" w:sz="18" w:space="0" w:color="auto"/>
              <w:bottom w:val="single" w:sz="12" w:space="0" w:color="auto"/>
            </w:tcBorders>
          </w:tcPr>
          <w:p w14:paraId="51F20F26" w14:textId="4583E6F2" w:rsidR="0067606D" w:rsidRPr="0025369B" w:rsidRDefault="0067606D" w:rsidP="0067606D">
            <w:pPr>
              <w:pStyle w:val="TabellSlutsumma"/>
            </w:pPr>
            <w:r w:rsidRPr="00D2599B">
              <w:t xml:space="preserve">1 </w:t>
            </w:r>
            <w:r w:rsidRPr="00CD6303">
              <w:t>230,6</w:t>
            </w:r>
          </w:p>
        </w:tc>
      </w:tr>
      <w:tr w:rsidR="0067606D" w:rsidRPr="0025369B" w14:paraId="21EEE262" w14:textId="77777777" w:rsidTr="0067606D">
        <w:tc>
          <w:tcPr>
            <w:tcW w:w="709" w:type="dxa"/>
            <w:tcBorders>
              <w:top w:val="single" w:sz="12" w:space="0" w:color="auto"/>
              <w:bottom w:val="single" w:sz="4" w:space="0" w:color="auto"/>
            </w:tcBorders>
            <w:tcMar>
              <w:left w:w="0" w:type="dxa"/>
              <w:right w:w="0" w:type="dxa"/>
            </w:tcMar>
          </w:tcPr>
          <w:p w14:paraId="6F908702" w14:textId="77777777" w:rsidR="0067606D" w:rsidRPr="0025369B" w:rsidRDefault="0067606D" w:rsidP="0067606D">
            <w:pPr>
              <w:pStyle w:val="TabellRader"/>
              <w:jc w:val="left"/>
              <w:rPr>
                <w:b/>
              </w:rPr>
            </w:pPr>
            <w:r w:rsidRPr="0025369B">
              <w:rPr>
                <w:b/>
              </w:rPr>
              <w:t>1900</w:t>
            </w:r>
          </w:p>
        </w:tc>
        <w:tc>
          <w:tcPr>
            <w:tcW w:w="3034" w:type="dxa"/>
            <w:tcBorders>
              <w:top w:val="single" w:sz="12" w:space="0" w:color="auto"/>
              <w:bottom w:val="single" w:sz="4" w:space="0" w:color="auto"/>
            </w:tcBorders>
          </w:tcPr>
          <w:p w14:paraId="16983876" w14:textId="77777777" w:rsidR="0067606D" w:rsidRPr="0025369B" w:rsidRDefault="0067606D" w:rsidP="0067606D">
            <w:pPr>
              <w:pStyle w:val="TabellRader"/>
              <w:jc w:val="left"/>
              <w:rPr>
                <w:b/>
              </w:rPr>
            </w:pPr>
            <w:r w:rsidRPr="0025369B">
              <w:rPr>
                <w:b/>
              </w:rPr>
              <w:t>Periodiseringar</w:t>
            </w:r>
          </w:p>
        </w:tc>
        <w:tc>
          <w:tcPr>
            <w:tcW w:w="885" w:type="dxa"/>
            <w:tcBorders>
              <w:top w:val="single" w:sz="12" w:space="0" w:color="auto"/>
              <w:bottom w:val="single" w:sz="4" w:space="0" w:color="auto"/>
            </w:tcBorders>
          </w:tcPr>
          <w:p w14:paraId="68BACD86" w14:textId="58533E43" w:rsidR="0067606D" w:rsidRPr="0025369B" w:rsidRDefault="0067606D" w:rsidP="0067606D">
            <w:pPr>
              <w:pStyle w:val="TabellSlutsumma"/>
            </w:pPr>
            <w:r w:rsidRPr="00901A8C">
              <w:t>-13,9</w:t>
            </w:r>
          </w:p>
        </w:tc>
        <w:tc>
          <w:tcPr>
            <w:tcW w:w="885" w:type="dxa"/>
            <w:tcBorders>
              <w:top w:val="single" w:sz="12" w:space="0" w:color="auto"/>
              <w:bottom w:val="single" w:sz="4" w:space="0" w:color="auto"/>
            </w:tcBorders>
          </w:tcPr>
          <w:p w14:paraId="616B7288" w14:textId="6C0D0DF6" w:rsidR="0067606D" w:rsidRPr="0025369B" w:rsidRDefault="0067606D" w:rsidP="0067606D">
            <w:pPr>
              <w:pStyle w:val="TabellSlutsumma"/>
            </w:pPr>
            <w:r w:rsidRPr="00D2599B">
              <w:t>17,9</w:t>
            </w:r>
          </w:p>
        </w:tc>
        <w:tc>
          <w:tcPr>
            <w:tcW w:w="886" w:type="dxa"/>
            <w:tcBorders>
              <w:top w:val="single" w:sz="12" w:space="0" w:color="auto"/>
              <w:bottom w:val="single" w:sz="4" w:space="0" w:color="auto"/>
            </w:tcBorders>
          </w:tcPr>
          <w:p w14:paraId="7215B7FA" w14:textId="0D7C0116" w:rsidR="0067606D" w:rsidRPr="0025369B" w:rsidRDefault="0067606D" w:rsidP="0067606D">
            <w:pPr>
              <w:pStyle w:val="TabellSlutsumma"/>
            </w:pPr>
            <w:r w:rsidRPr="00D2599B">
              <w:t>8,0</w:t>
            </w:r>
          </w:p>
        </w:tc>
        <w:tc>
          <w:tcPr>
            <w:tcW w:w="885" w:type="dxa"/>
            <w:tcBorders>
              <w:top w:val="single" w:sz="12" w:space="0" w:color="auto"/>
              <w:bottom w:val="single" w:sz="4" w:space="0" w:color="auto"/>
            </w:tcBorders>
          </w:tcPr>
          <w:p w14:paraId="463FD33A" w14:textId="30302CCC" w:rsidR="0067606D" w:rsidRPr="0025369B" w:rsidRDefault="0067606D" w:rsidP="0067606D">
            <w:pPr>
              <w:pStyle w:val="TabellSlutsumma"/>
            </w:pPr>
            <w:r w:rsidRPr="00CD6303">
              <w:t>13,7</w:t>
            </w:r>
          </w:p>
        </w:tc>
        <w:tc>
          <w:tcPr>
            <w:tcW w:w="885" w:type="dxa"/>
            <w:tcBorders>
              <w:top w:val="single" w:sz="12" w:space="0" w:color="auto"/>
              <w:bottom w:val="single" w:sz="4" w:space="0" w:color="auto"/>
            </w:tcBorders>
          </w:tcPr>
          <w:p w14:paraId="19973702" w14:textId="219B7B54" w:rsidR="0067606D" w:rsidRPr="0025369B" w:rsidRDefault="0067606D" w:rsidP="0067606D">
            <w:pPr>
              <w:pStyle w:val="TabellSlutsumma"/>
            </w:pPr>
            <w:r w:rsidRPr="00CD6303">
              <w:t>-20,4</w:t>
            </w:r>
          </w:p>
        </w:tc>
        <w:tc>
          <w:tcPr>
            <w:tcW w:w="886" w:type="dxa"/>
            <w:tcBorders>
              <w:top w:val="single" w:sz="12" w:space="0" w:color="auto"/>
              <w:bottom w:val="single" w:sz="4" w:space="0" w:color="auto"/>
            </w:tcBorders>
          </w:tcPr>
          <w:p w14:paraId="59260085" w14:textId="28F2393A" w:rsidR="0067606D" w:rsidRPr="0025369B" w:rsidRDefault="0067606D" w:rsidP="0067606D">
            <w:pPr>
              <w:pStyle w:val="TabellSlutsumma"/>
            </w:pPr>
            <w:r w:rsidRPr="00CD6303">
              <w:t>-30,5</w:t>
            </w:r>
          </w:p>
        </w:tc>
      </w:tr>
      <w:tr w:rsidR="0067606D" w14:paraId="2CC75EAD" w14:textId="77777777" w:rsidTr="0067606D">
        <w:tc>
          <w:tcPr>
            <w:tcW w:w="709" w:type="dxa"/>
            <w:tcBorders>
              <w:top w:val="single" w:sz="4" w:space="0" w:color="auto"/>
              <w:bottom w:val="single" w:sz="4" w:space="0" w:color="auto"/>
            </w:tcBorders>
            <w:tcMar>
              <w:left w:w="0" w:type="dxa"/>
              <w:right w:w="0" w:type="dxa"/>
            </w:tcMar>
          </w:tcPr>
          <w:p w14:paraId="646F8AF0" w14:textId="77777777" w:rsidR="0067606D" w:rsidRDefault="0067606D" w:rsidP="0067606D">
            <w:pPr>
              <w:pStyle w:val="TabellRader"/>
              <w:jc w:val="left"/>
            </w:pPr>
          </w:p>
        </w:tc>
        <w:tc>
          <w:tcPr>
            <w:tcW w:w="3034" w:type="dxa"/>
            <w:tcBorders>
              <w:top w:val="single" w:sz="4" w:space="0" w:color="auto"/>
              <w:bottom w:val="single" w:sz="4" w:space="0" w:color="auto"/>
            </w:tcBorders>
          </w:tcPr>
          <w:p w14:paraId="26320204" w14:textId="77777777" w:rsidR="0067606D" w:rsidRPr="0025369B" w:rsidRDefault="0067606D" w:rsidP="0067606D">
            <w:pPr>
              <w:pStyle w:val="TabellRader"/>
              <w:jc w:val="left"/>
            </w:pPr>
            <w:r w:rsidRPr="007339B1">
              <w:t>Uppbördsförskjutningar</w:t>
            </w:r>
          </w:p>
        </w:tc>
        <w:tc>
          <w:tcPr>
            <w:tcW w:w="885" w:type="dxa"/>
            <w:tcBorders>
              <w:top w:val="single" w:sz="4" w:space="0" w:color="auto"/>
              <w:bottom w:val="single" w:sz="4" w:space="0" w:color="auto"/>
            </w:tcBorders>
          </w:tcPr>
          <w:p w14:paraId="67840B59" w14:textId="24ABCBDD" w:rsidR="0067606D" w:rsidRDefault="0067606D" w:rsidP="0067606D">
            <w:pPr>
              <w:pStyle w:val="TabellRader"/>
            </w:pPr>
            <w:r w:rsidRPr="00D2599B">
              <w:t>-0,8</w:t>
            </w:r>
          </w:p>
        </w:tc>
        <w:tc>
          <w:tcPr>
            <w:tcW w:w="885" w:type="dxa"/>
            <w:tcBorders>
              <w:top w:val="single" w:sz="4" w:space="0" w:color="auto"/>
              <w:bottom w:val="single" w:sz="4" w:space="0" w:color="auto"/>
            </w:tcBorders>
          </w:tcPr>
          <w:p w14:paraId="4FB44280" w14:textId="5EF1FF5A" w:rsidR="0067606D" w:rsidRDefault="0067606D" w:rsidP="0067606D">
            <w:pPr>
              <w:pStyle w:val="TabellRader"/>
            </w:pPr>
            <w:r w:rsidRPr="00D2599B">
              <w:t>21,0</w:t>
            </w:r>
          </w:p>
        </w:tc>
        <w:tc>
          <w:tcPr>
            <w:tcW w:w="886" w:type="dxa"/>
            <w:tcBorders>
              <w:top w:val="single" w:sz="4" w:space="0" w:color="auto"/>
              <w:bottom w:val="single" w:sz="4" w:space="0" w:color="auto"/>
            </w:tcBorders>
          </w:tcPr>
          <w:p w14:paraId="51681B4A" w14:textId="553331FD" w:rsidR="0067606D" w:rsidRDefault="0067606D" w:rsidP="0067606D">
            <w:pPr>
              <w:pStyle w:val="TabellRader"/>
            </w:pPr>
            <w:r w:rsidRPr="00D2599B">
              <w:t>15,6</w:t>
            </w:r>
          </w:p>
        </w:tc>
        <w:tc>
          <w:tcPr>
            <w:tcW w:w="885" w:type="dxa"/>
            <w:tcBorders>
              <w:top w:val="single" w:sz="4" w:space="0" w:color="auto"/>
              <w:bottom w:val="single" w:sz="4" w:space="0" w:color="auto"/>
            </w:tcBorders>
          </w:tcPr>
          <w:p w14:paraId="21EBCA37" w14:textId="46F60FE2" w:rsidR="0067606D" w:rsidRDefault="0067606D" w:rsidP="0067606D">
            <w:pPr>
              <w:pStyle w:val="TabellRader"/>
            </w:pPr>
            <w:r w:rsidRPr="00CD6303">
              <w:t>18,7</w:t>
            </w:r>
          </w:p>
        </w:tc>
        <w:tc>
          <w:tcPr>
            <w:tcW w:w="885" w:type="dxa"/>
            <w:tcBorders>
              <w:top w:val="single" w:sz="4" w:space="0" w:color="auto"/>
              <w:bottom w:val="single" w:sz="4" w:space="0" w:color="auto"/>
            </w:tcBorders>
          </w:tcPr>
          <w:p w14:paraId="6DB95BC5" w14:textId="7E1C1440" w:rsidR="0067606D" w:rsidRDefault="0067606D" w:rsidP="0067606D">
            <w:pPr>
              <w:pStyle w:val="TabellRader"/>
            </w:pPr>
            <w:r w:rsidRPr="00CD6303">
              <w:t>7</w:t>
            </w:r>
            <w:r w:rsidRPr="00D2599B">
              <w:t>,1</w:t>
            </w:r>
          </w:p>
        </w:tc>
        <w:tc>
          <w:tcPr>
            <w:tcW w:w="886" w:type="dxa"/>
            <w:tcBorders>
              <w:top w:val="single" w:sz="4" w:space="0" w:color="auto"/>
              <w:bottom w:val="single" w:sz="4" w:space="0" w:color="auto"/>
            </w:tcBorders>
          </w:tcPr>
          <w:p w14:paraId="7B0292D1" w14:textId="771F87CC" w:rsidR="0067606D" w:rsidRDefault="0067606D" w:rsidP="0067606D">
            <w:pPr>
              <w:pStyle w:val="TabellRader"/>
            </w:pPr>
            <w:r w:rsidRPr="00CD6303">
              <w:t>2,2</w:t>
            </w:r>
          </w:p>
        </w:tc>
      </w:tr>
      <w:tr w:rsidR="0067606D" w14:paraId="302F46F4" w14:textId="77777777" w:rsidTr="0067606D">
        <w:tc>
          <w:tcPr>
            <w:tcW w:w="709" w:type="dxa"/>
            <w:tcBorders>
              <w:top w:val="single" w:sz="4" w:space="0" w:color="auto"/>
              <w:bottom w:val="single" w:sz="4" w:space="0" w:color="auto"/>
            </w:tcBorders>
            <w:tcMar>
              <w:left w:w="0" w:type="dxa"/>
              <w:right w:w="0" w:type="dxa"/>
            </w:tcMar>
          </w:tcPr>
          <w:p w14:paraId="7787EB56" w14:textId="77777777" w:rsidR="0067606D" w:rsidRDefault="0067606D" w:rsidP="0067606D">
            <w:pPr>
              <w:pStyle w:val="TabellRader"/>
              <w:jc w:val="left"/>
            </w:pPr>
          </w:p>
        </w:tc>
        <w:tc>
          <w:tcPr>
            <w:tcW w:w="3034" w:type="dxa"/>
            <w:tcBorders>
              <w:top w:val="single" w:sz="4" w:space="0" w:color="auto"/>
              <w:bottom w:val="single" w:sz="4" w:space="0" w:color="auto"/>
            </w:tcBorders>
          </w:tcPr>
          <w:p w14:paraId="345C2FF0" w14:textId="77777777" w:rsidR="0067606D" w:rsidRPr="0025369B" w:rsidRDefault="0067606D" w:rsidP="0067606D">
            <w:pPr>
              <w:pStyle w:val="TabellRader"/>
              <w:jc w:val="left"/>
            </w:pPr>
            <w:r w:rsidRPr="007339B1">
              <w:t>Betalningsförskjutningar</w:t>
            </w:r>
          </w:p>
        </w:tc>
        <w:tc>
          <w:tcPr>
            <w:tcW w:w="885" w:type="dxa"/>
            <w:tcBorders>
              <w:top w:val="single" w:sz="4" w:space="0" w:color="auto"/>
              <w:bottom w:val="single" w:sz="4" w:space="0" w:color="auto"/>
            </w:tcBorders>
          </w:tcPr>
          <w:p w14:paraId="4FA7E107" w14:textId="7A77A70C" w:rsidR="0067606D" w:rsidRDefault="0067606D" w:rsidP="0067606D">
            <w:pPr>
              <w:pStyle w:val="TabellRader"/>
            </w:pPr>
            <w:r w:rsidRPr="00D2599B">
              <w:t>-13,4</w:t>
            </w:r>
          </w:p>
        </w:tc>
        <w:tc>
          <w:tcPr>
            <w:tcW w:w="885" w:type="dxa"/>
            <w:tcBorders>
              <w:top w:val="single" w:sz="4" w:space="0" w:color="auto"/>
              <w:bottom w:val="single" w:sz="4" w:space="0" w:color="auto"/>
            </w:tcBorders>
          </w:tcPr>
          <w:p w14:paraId="7670B763" w14:textId="39C83878" w:rsidR="0067606D" w:rsidRDefault="0067606D" w:rsidP="0067606D">
            <w:pPr>
              <w:pStyle w:val="TabellRader"/>
            </w:pPr>
            <w:r w:rsidRPr="00D2599B">
              <w:t>-1,1</w:t>
            </w:r>
          </w:p>
        </w:tc>
        <w:tc>
          <w:tcPr>
            <w:tcW w:w="886" w:type="dxa"/>
            <w:tcBorders>
              <w:top w:val="single" w:sz="4" w:space="0" w:color="auto"/>
              <w:bottom w:val="single" w:sz="4" w:space="0" w:color="auto"/>
            </w:tcBorders>
          </w:tcPr>
          <w:p w14:paraId="5D3835BE" w14:textId="015DE2C9" w:rsidR="0067606D" w:rsidRDefault="0067606D" w:rsidP="0067606D">
            <w:pPr>
              <w:pStyle w:val="TabellRader"/>
            </w:pPr>
            <w:r w:rsidRPr="00D2599B">
              <w:t>-7,6</w:t>
            </w:r>
          </w:p>
        </w:tc>
        <w:tc>
          <w:tcPr>
            <w:tcW w:w="885" w:type="dxa"/>
            <w:tcBorders>
              <w:top w:val="single" w:sz="4" w:space="0" w:color="auto"/>
              <w:bottom w:val="single" w:sz="4" w:space="0" w:color="auto"/>
            </w:tcBorders>
          </w:tcPr>
          <w:p w14:paraId="50729FB3" w14:textId="528D96C9" w:rsidR="0067606D" w:rsidRDefault="0067606D" w:rsidP="0067606D">
            <w:pPr>
              <w:pStyle w:val="TabellRader"/>
            </w:pPr>
            <w:r w:rsidRPr="00D2599B">
              <w:t>-5,</w:t>
            </w:r>
            <w:r w:rsidRPr="00CD6303">
              <w:t>0</w:t>
            </w:r>
          </w:p>
        </w:tc>
        <w:tc>
          <w:tcPr>
            <w:tcW w:w="885" w:type="dxa"/>
            <w:tcBorders>
              <w:top w:val="single" w:sz="4" w:space="0" w:color="auto"/>
              <w:bottom w:val="single" w:sz="4" w:space="0" w:color="auto"/>
            </w:tcBorders>
          </w:tcPr>
          <w:p w14:paraId="58658286" w14:textId="216C6A7D" w:rsidR="0067606D" w:rsidRDefault="0067606D" w:rsidP="0067606D">
            <w:pPr>
              <w:pStyle w:val="TabellRader"/>
            </w:pPr>
            <w:r w:rsidRPr="00D2599B">
              <w:t>-27,</w:t>
            </w:r>
            <w:r w:rsidRPr="00CD6303">
              <w:t>5</w:t>
            </w:r>
          </w:p>
        </w:tc>
        <w:tc>
          <w:tcPr>
            <w:tcW w:w="886" w:type="dxa"/>
            <w:tcBorders>
              <w:top w:val="single" w:sz="4" w:space="0" w:color="auto"/>
              <w:bottom w:val="single" w:sz="4" w:space="0" w:color="auto"/>
            </w:tcBorders>
          </w:tcPr>
          <w:p w14:paraId="494D291E" w14:textId="00F5679F" w:rsidR="0067606D" w:rsidRDefault="0067606D" w:rsidP="0067606D">
            <w:pPr>
              <w:pStyle w:val="TabellRader"/>
            </w:pPr>
            <w:r w:rsidRPr="00D2599B">
              <w:t>-32,</w:t>
            </w:r>
            <w:r w:rsidRPr="00CD6303">
              <w:t>6</w:t>
            </w:r>
          </w:p>
        </w:tc>
      </w:tr>
      <w:tr w:rsidR="0067606D" w14:paraId="099E40A5" w14:textId="77777777" w:rsidTr="0067606D">
        <w:tc>
          <w:tcPr>
            <w:tcW w:w="709" w:type="dxa"/>
            <w:tcBorders>
              <w:top w:val="single" w:sz="4" w:space="0" w:color="auto"/>
              <w:bottom w:val="single" w:sz="4" w:space="0" w:color="auto"/>
            </w:tcBorders>
            <w:tcMar>
              <w:left w:w="0" w:type="dxa"/>
              <w:right w:w="0" w:type="dxa"/>
            </w:tcMar>
          </w:tcPr>
          <w:p w14:paraId="20C1DD6D" w14:textId="77777777" w:rsidR="0067606D" w:rsidRDefault="0067606D" w:rsidP="0067606D">
            <w:pPr>
              <w:pStyle w:val="TabellRader"/>
              <w:jc w:val="left"/>
            </w:pPr>
          </w:p>
        </w:tc>
        <w:tc>
          <w:tcPr>
            <w:tcW w:w="3034" w:type="dxa"/>
            <w:tcBorders>
              <w:top w:val="single" w:sz="4" w:space="0" w:color="auto"/>
              <w:bottom w:val="single" w:sz="4" w:space="0" w:color="auto"/>
            </w:tcBorders>
          </w:tcPr>
          <w:p w14:paraId="48586FD2" w14:textId="77777777" w:rsidR="0067606D" w:rsidRPr="005D781F" w:rsidRDefault="0067606D" w:rsidP="0067606D">
            <w:pPr>
              <w:pStyle w:val="TabellRader"/>
              <w:jc w:val="left"/>
              <w:rPr>
                <w:i/>
              </w:rPr>
            </w:pPr>
            <w:r w:rsidRPr="005D781F">
              <w:rPr>
                <w:i/>
              </w:rPr>
              <w:t>varav kommuner och landsting</w:t>
            </w:r>
          </w:p>
        </w:tc>
        <w:tc>
          <w:tcPr>
            <w:tcW w:w="885" w:type="dxa"/>
            <w:tcBorders>
              <w:top w:val="single" w:sz="4" w:space="0" w:color="auto"/>
              <w:bottom w:val="single" w:sz="4" w:space="0" w:color="auto"/>
            </w:tcBorders>
          </w:tcPr>
          <w:p w14:paraId="03C6A13C" w14:textId="280737E4" w:rsidR="0067606D" w:rsidRPr="003562C3" w:rsidRDefault="0067606D" w:rsidP="0067606D">
            <w:pPr>
              <w:pStyle w:val="TabellRader"/>
              <w:rPr>
                <w:i/>
              </w:rPr>
            </w:pPr>
            <w:r w:rsidRPr="003562C3">
              <w:rPr>
                <w:i/>
              </w:rPr>
              <w:t>-6,1</w:t>
            </w:r>
          </w:p>
        </w:tc>
        <w:tc>
          <w:tcPr>
            <w:tcW w:w="885" w:type="dxa"/>
            <w:tcBorders>
              <w:top w:val="single" w:sz="4" w:space="0" w:color="auto"/>
              <w:bottom w:val="single" w:sz="4" w:space="0" w:color="auto"/>
            </w:tcBorders>
          </w:tcPr>
          <w:p w14:paraId="76243B62" w14:textId="3BE2254A" w:rsidR="0067606D" w:rsidRPr="003562C3" w:rsidRDefault="0067606D" w:rsidP="0067606D">
            <w:pPr>
              <w:pStyle w:val="TabellRader"/>
              <w:rPr>
                <w:i/>
              </w:rPr>
            </w:pPr>
            <w:r w:rsidRPr="003562C3">
              <w:rPr>
                <w:i/>
              </w:rPr>
              <w:t>3,1</w:t>
            </w:r>
          </w:p>
        </w:tc>
        <w:tc>
          <w:tcPr>
            <w:tcW w:w="886" w:type="dxa"/>
            <w:tcBorders>
              <w:top w:val="single" w:sz="4" w:space="0" w:color="auto"/>
              <w:bottom w:val="single" w:sz="4" w:space="0" w:color="auto"/>
            </w:tcBorders>
          </w:tcPr>
          <w:p w14:paraId="67070E78" w14:textId="16EA55E8" w:rsidR="0067606D" w:rsidRPr="003562C3" w:rsidRDefault="0067606D" w:rsidP="0067606D">
            <w:pPr>
              <w:pStyle w:val="TabellRader"/>
              <w:rPr>
                <w:i/>
              </w:rPr>
            </w:pPr>
            <w:r w:rsidRPr="003562C3">
              <w:rPr>
                <w:i/>
              </w:rPr>
              <w:t>0,4</w:t>
            </w:r>
          </w:p>
        </w:tc>
        <w:tc>
          <w:tcPr>
            <w:tcW w:w="885" w:type="dxa"/>
            <w:tcBorders>
              <w:top w:val="single" w:sz="4" w:space="0" w:color="auto"/>
              <w:bottom w:val="single" w:sz="4" w:space="0" w:color="auto"/>
            </w:tcBorders>
          </w:tcPr>
          <w:p w14:paraId="14C2F2C7" w14:textId="71261844" w:rsidR="0067606D" w:rsidRPr="003562C3" w:rsidRDefault="0067606D" w:rsidP="0067606D">
            <w:pPr>
              <w:pStyle w:val="TabellRader"/>
              <w:rPr>
                <w:i/>
              </w:rPr>
            </w:pPr>
            <w:r w:rsidRPr="003562C3">
              <w:rPr>
                <w:i/>
              </w:rPr>
              <w:t>1,9</w:t>
            </w:r>
          </w:p>
        </w:tc>
        <w:tc>
          <w:tcPr>
            <w:tcW w:w="885" w:type="dxa"/>
            <w:tcBorders>
              <w:top w:val="single" w:sz="4" w:space="0" w:color="auto"/>
              <w:bottom w:val="single" w:sz="4" w:space="0" w:color="auto"/>
            </w:tcBorders>
          </w:tcPr>
          <w:p w14:paraId="15E88653" w14:textId="4103ED8C" w:rsidR="0067606D" w:rsidRPr="003562C3" w:rsidRDefault="0067606D" w:rsidP="0067606D">
            <w:pPr>
              <w:pStyle w:val="TabellRader"/>
              <w:rPr>
                <w:i/>
              </w:rPr>
            </w:pPr>
            <w:r w:rsidRPr="003562C3">
              <w:rPr>
                <w:i/>
              </w:rPr>
              <w:t>8,0</w:t>
            </w:r>
          </w:p>
        </w:tc>
        <w:tc>
          <w:tcPr>
            <w:tcW w:w="886" w:type="dxa"/>
            <w:tcBorders>
              <w:top w:val="single" w:sz="4" w:space="0" w:color="auto"/>
              <w:bottom w:val="single" w:sz="4" w:space="0" w:color="auto"/>
            </w:tcBorders>
          </w:tcPr>
          <w:p w14:paraId="1475E350" w14:textId="4150D9B1" w:rsidR="0067606D" w:rsidRPr="003562C3" w:rsidRDefault="0067606D" w:rsidP="0067606D">
            <w:pPr>
              <w:pStyle w:val="TabellRader"/>
              <w:rPr>
                <w:i/>
              </w:rPr>
            </w:pPr>
            <w:r w:rsidRPr="003562C3">
              <w:rPr>
                <w:i/>
              </w:rPr>
              <w:t>1,3</w:t>
            </w:r>
          </w:p>
        </w:tc>
      </w:tr>
      <w:tr w:rsidR="0067606D" w14:paraId="596E2543" w14:textId="77777777" w:rsidTr="0067606D">
        <w:tc>
          <w:tcPr>
            <w:tcW w:w="709" w:type="dxa"/>
            <w:tcBorders>
              <w:top w:val="single" w:sz="4" w:space="0" w:color="auto"/>
              <w:bottom w:val="single" w:sz="4" w:space="0" w:color="auto"/>
            </w:tcBorders>
            <w:tcMar>
              <w:left w:w="0" w:type="dxa"/>
              <w:right w:w="0" w:type="dxa"/>
            </w:tcMar>
          </w:tcPr>
          <w:p w14:paraId="17229F7C" w14:textId="77777777" w:rsidR="0067606D" w:rsidRDefault="0067606D" w:rsidP="0067606D">
            <w:pPr>
              <w:pStyle w:val="TabellRader"/>
              <w:jc w:val="left"/>
            </w:pPr>
          </w:p>
        </w:tc>
        <w:tc>
          <w:tcPr>
            <w:tcW w:w="3034" w:type="dxa"/>
            <w:tcBorders>
              <w:top w:val="single" w:sz="4" w:space="0" w:color="auto"/>
              <w:bottom w:val="single" w:sz="4" w:space="0" w:color="auto"/>
            </w:tcBorders>
          </w:tcPr>
          <w:p w14:paraId="264D0B99" w14:textId="77777777" w:rsidR="0067606D" w:rsidRPr="005D781F" w:rsidRDefault="0067606D" w:rsidP="0067606D">
            <w:pPr>
              <w:pStyle w:val="TabellRader"/>
              <w:jc w:val="left"/>
              <w:rPr>
                <w:i/>
              </w:rPr>
            </w:pPr>
            <w:r w:rsidRPr="005D781F">
              <w:rPr>
                <w:i/>
              </w:rPr>
              <w:t>varav ålderspensionssystemet</w:t>
            </w:r>
          </w:p>
        </w:tc>
        <w:tc>
          <w:tcPr>
            <w:tcW w:w="885" w:type="dxa"/>
            <w:tcBorders>
              <w:top w:val="single" w:sz="4" w:space="0" w:color="auto"/>
              <w:bottom w:val="single" w:sz="4" w:space="0" w:color="auto"/>
            </w:tcBorders>
          </w:tcPr>
          <w:p w14:paraId="74C2C538" w14:textId="2E586E62" w:rsidR="0067606D" w:rsidRPr="003562C3" w:rsidRDefault="0067606D" w:rsidP="0067606D">
            <w:pPr>
              <w:pStyle w:val="TabellRader"/>
              <w:rPr>
                <w:i/>
              </w:rPr>
            </w:pPr>
            <w:r w:rsidRPr="003562C3">
              <w:rPr>
                <w:i/>
              </w:rPr>
              <w:t>1,0</w:t>
            </w:r>
          </w:p>
        </w:tc>
        <w:tc>
          <w:tcPr>
            <w:tcW w:w="885" w:type="dxa"/>
            <w:tcBorders>
              <w:top w:val="single" w:sz="4" w:space="0" w:color="auto"/>
              <w:bottom w:val="single" w:sz="4" w:space="0" w:color="auto"/>
            </w:tcBorders>
          </w:tcPr>
          <w:p w14:paraId="6F14F0F9" w14:textId="47DF91D2" w:rsidR="0067606D" w:rsidRPr="003562C3" w:rsidRDefault="0067606D" w:rsidP="0067606D">
            <w:pPr>
              <w:pStyle w:val="TabellRader"/>
              <w:rPr>
                <w:i/>
              </w:rPr>
            </w:pPr>
            <w:r w:rsidRPr="003562C3">
              <w:rPr>
                <w:i/>
              </w:rPr>
              <w:t>1,3</w:t>
            </w:r>
          </w:p>
        </w:tc>
        <w:tc>
          <w:tcPr>
            <w:tcW w:w="886" w:type="dxa"/>
            <w:tcBorders>
              <w:top w:val="single" w:sz="4" w:space="0" w:color="auto"/>
              <w:bottom w:val="single" w:sz="4" w:space="0" w:color="auto"/>
            </w:tcBorders>
          </w:tcPr>
          <w:p w14:paraId="116D7593" w14:textId="382FDAB5" w:rsidR="0067606D" w:rsidRPr="003562C3" w:rsidRDefault="0067606D" w:rsidP="0067606D">
            <w:pPr>
              <w:pStyle w:val="TabellRader"/>
              <w:rPr>
                <w:i/>
              </w:rPr>
            </w:pPr>
            <w:r w:rsidRPr="003562C3">
              <w:rPr>
                <w:i/>
              </w:rPr>
              <w:t>-0,5</w:t>
            </w:r>
          </w:p>
        </w:tc>
        <w:tc>
          <w:tcPr>
            <w:tcW w:w="885" w:type="dxa"/>
            <w:tcBorders>
              <w:top w:val="single" w:sz="4" w:space="0" w:color="auto"/>
              <w:bottom w:val="single" w:sz="4" w:space="0" w:color="auto"/>
            </w:tcBorders>
          </w:tcPr>
          <w:p w14:paraId="2F443848" w14:textId="7D0F6FD0" w:rsidR="0067606D" w:rsidRPr="003562C3" w:rsidRDefault="0067606D" w:rsidP="0067606D">
            <w:pPr>
              <w:pStyle w:val="TabellRader"/>
              <w:rPr>
                <w:i/>
              </w:rPr>
            </w:pPr>
            <w:r w:rsidRPr="003562C3">
              <w:rPr>
                <w:i/>
              </w:rPr>
              <w:t>1,5</w:t>
            </w:r>
          </w:p>
        </w:tc>
        <w:tc>
          <w:tcPr>
            <w:tcW w:w="885" w:type="dxa"/>
            <w:tcBorders>
              <w:top w:val="single" w:sz="4" w:space="0" w:color="auto"/>
              <w:bottom w:val="single" w:sz="4" w:space="0" w:color="auto"/>
            </w:tcBorders>
          </w:tcPr>
          <w:p w14:paraId="672FFE9E" w14:textId="6EDCE00E" w:rsidR="0067606D" w:rsidRPr="003562C3" w:rsidRDefault="0067606D" w:rsidP="0067606D">
            <w:pPr>
              <w:pStyle w:val="TabellRader"/>
              <w:rPr>
                <w:i/>
              </w:rPr>
            </w:pPr>
            <w:r w:rsidRPr="003562C3">
              <w:rPr>
                <w:i/>
              </w:rPr>
              <w:t>0,8</w:t>
            </w:r>
          </w:p>
        </w:tc>
        <w:tc>
          <w:tcPr>
            <w:tcW w:w="886" w:type="dxa"/>
            <w:tcBorders>
              <w:top w:val="single" w:sz="4" w:space="0" w:color="auto"/>
              <w:bottom w:val="single" w:sz="4" w:space="0" w:color="auto"/>
            </w:tcBorders>
          </w:tcPr>
          <w:p w14:paraId="3747D2C8" w14:textId="67DF972E" w:rsidR="0067606D" w:rsidRPr="003562C3" w:rsidRDefault="0067606D" w:rsidP="0067606D">
            <w:pPr>
              <w:pStyle w:val="TabellRader"/>
              <w:rPr>
                <w:i/>
              </w:rPr>
            </w:pPr>
            <w:r w:rsidRPr="003562C3">
              <w:rPr>
                <w:i/>
              </w:rPr>
              <w:t>0,9</w:t>
            </w:r>
          </w:p>
        </w:tc>
      </w:tr>
      <w:tr w:rsidR="0067606D" w14:paraId="3B86DD87" w14:textId="77777777" w:rsidTr="0067606D">
        <w:tc>
          <w:tcPr>
            <w:tcW w:w="709" w:type="dxa"/>
            <w:tcBorders>
              <w:top w:val="single" w:sz="4" w:space="0" w:color="auto"/>
              <w:bottom w:val="single" w:sz="4" w:space="0" w:color="auto"/>
            </w:tcBorders>
            <w:tcMar>
              <w:left w:w="0" w:type="dxa"/>
              <w:right w:w="0" w:type="dxa"/>
            </w:tcMar>
          </w:tcPr>
          <w:p w14:paraId="719856AD" w14:textId="77777777" w:rsidR="0067606D" w:rsidRDefault="0067606D" w:rsidP="0067606D">
            <w:pPr>
              <w:pStyle w:val="TabellRader"/>
              <w:jc w:val="left"/>
            </w:pPr>
          </w:p>
        </w:tc>
        <w:tc>
          <w:tcPr>
            <w:tcW w:w="3034" w:type="dxa"/>
            <w:tcBorders>
              <w:top w:val="single" w:sz="4" w:space="0" w:color="auto"/>
              <w:bottom w:val="single" w:sz="4" w:space="0" w:color="auto"/>
            </w:tcBorders>
          </w:tcPr>
          <w:p w14:paraId="7C4214CB" w14:textId="77777777" w:rsidR="0067606D" w:rsidRPr="005D781F" w:rsidRDefault="0067606D" w:rsidP="0067606D">
            <w:pPr>
              <w:pStyle w:val="TabellRader"/>
              <w:jc w:val="left"/>
              <w:rPr>
                <w:i/>
              </w:rPr>
            </w:pPr>
            <w:r w:rsidRPr="005D781F">
              <w:rPr>
                <w:i/>
              </w:rPr>
              <w:t>varav privat sektor</w:t>
            </w:r>
          </w:p>
        </w:tc>
        <w:tc>
          <w:tcPr>
            <w:tcW w:w="885" w:type="dxa"/>
            <w:tcBorders>
              <w:top w:val="single" w:sz="4" w:space="0" w:color="auto"/>
              <w:bottom w:val="single" w:sz="4" w:space="0" w:color="auto"/>
            </w:tcBorders>
          </w:tcPr>
          <w:p w14:paraId="0E24A9F5" w14:textId="2C7E85E2" w:rsidR="0067606D" w:rsidRPr="003562C3" w:rsidRDefault="0067606D" w:rsidP="0067606D">
            <w:pPr>
              <w:pStyle w:val="TabellRader"/>
              <w:rPr>
                <w:i/>
              </w:rPr>
            </w:pPr>
            <w:r w:rsidRPr="003562C3">
              <w:rPr>
                <w:i/>
              </w:rPr>
              <w:t>-8,5</w:t>
            </w:r>
          </w:p>
        </w:tc>
        <w:tc>
          <w:tcPr>
            <w:tcW w:w="885" w:type="dxa"/>
            <w:tcBorders>
              <w:top w:val="single" w:sz="4" w:space="0" w:color="auto"/>
              <w:bottom w:val="single" w:sz="4" w:space="0" w:color="auto"/>
            </w:tcBorders>
          </w:tcPr>
          <w:p w14:paraId="2F98D95F" w14:textId="7B56C8AE" w:rsidR="0067606D" w:rsidRPr="003562C3" w:rsidRDefault="0067606D" w:rsidP="0067606D">
            <w:pPr>
              <w:pStyle w:val="TabellRader"/>
              <w:rPr>
                <w:i/>
              </w:rPr>
            </w:pPr>
            <w:r w:rsidRPr="003562C3">
              <w:rPr>
                <w:i/>
              </w:rPr>
              <w:t>-4,9</w:t>
            </w:r>
          </w:p>
        </w:tc>
        <w:tc>
          <w:tcPr>
            <w:tcW w:w="886" w:type="dxa"/>
            <w:tcBorders>
              <w:top w:val="single" w:sz="4" w:space="0" w:color="auto"/>
              <w:bottom w:val="single" w:sz="4" w:space="0" w:color="auto"/>
            </w:tcBorders>
          </w:tcPr>
          <w:p w14:paraId="15D7E24A" w14:textId="62FD6515" w:rsidR="0067606D" w:rsidRPr="003562C3" w:rsidRDefault="0067606D" w:rsidP="0067606D">
            <w:pPr>
              <w:pStyle w:val="TabellRader"/>
              <w:rPr>
                <w:i/>
              </w:rPr>
            </w:pPr>
            <w:r w:rsidRPr="003562C3">
              <w:rPr>
                <w:i/>
              </w:rPr>
              <w:t>-7,3</w:t>
            </w:r>
          </w:p>
        </w:tc>
        <w:tc>
          <w:tcPr>
            <w:tcW w:w="885" w:type="dxa"/>
            <w:tcBorders>
              <w:top w:val="single" w:sz="4" w:space="0" w:color="auto"/>
              <w:bottom w:val="single" w:sz="4" w:space="0" w:color="auto"/>
            </w:tcBorders>
          </w:tcPr>
          <w:p w14:paraId="1610DD05" w14:textId="7989C387" w:rsidR="0067606D" w:rsidRPr="003562C3" w:rsidRDefault="0067606D" w:rsidP="0067606D">
            <w:pPr>
              <w:pStyle w:val="TabellRader"/>
              <w:rPr>
                <w:i/>
              </w:rPr>
            </w:pPr>
            <w:r w:rsidRPr="003562C3">
              <w:rPr>
                <w:i/>
              </w:rPr>
              <w:t>-7,4</w:t>
            </w:r>
          </w:p>
        </w:tc>
        <w:tc>
          <w:tcPr>
            <w:tcW w:w="885" w:type="dxa"/>
            <w:tcBorders>
              <w:top w:val="single" w:sz="4" w:space="0" w:color="auto"/>
              <w:bottom w:val="single" w:sz="4" w:space="0" w:color="auto"/>
            </w:tcBorders>
          </w:tcPr>
          <w:p w14:paraId="1FFBBBC5" w14:textId="01CFC64C" w:rsidR="0067606D" w:rsidRPr="003562C3" w:rsidRDefault="0067606D" w:rsidP="0067606D">
            <w:pPr>
              <w:pStyle w:val="TabellRader"/>
              <w:rPr>
                <w:i/>
              </w:rPr>
            </w:pPr>
            <w:r w:rsidRPr="003562C3">
              <w:rPr>
                <w:i/>
              </w:rPr>
              <w:t>-35,4</w:t>
            </w:r>
          </w:p>
        </w:tc>
        <w:tc>
          <w:tcPr>
            <w:tcW w:w="886" w:type="dxa"/>
            <w:tcBorders>
              <w:top w:val="single" w:sz="4" w:space="0" w:color="auto"/>
              <w:bottom w:val="single" w:sz="4" w:space="0" w:color="auto"/>
            </w:tcBorders>
          </w:tcPr>
          <w:p w14:paraId="175F3BD3" w14:textId="13A4767C" w:rsidR="0067606D" w:rsidRPr="003562C3" w:rsidRDefault="0067606D" w:rsidP="0067606D">
            <w:pPr>
              <w:pStyle w:val="TabellRader"/>
              <w:rPr>
                <w:i/>
              </w:rPr>
            </w:pPr>
            <w:r w:rsidRPr="003562C3">
              <w:rPr>
                <w:i/>
              </w:rPr>
              <w:t>-34,8</w:t>
            </w:r>
          </w:p>
        </w:tc>
      </w:tr>
      <w:tr w:rsidR="0067606D" w14:paraId="5628F1F8" w14:textId="77777777" w:rsidTr="0067606D">
        <w:tc>
          <w:tcPr>
            <w:tcW w:w="709" w:type="dxa"/>
            <w:tcBorders>
              <w:top w:val="single" w:sz="4" w:space="0" w:color="auto"/>
              <w:bottom w:val="single" w:sz="4" w:space="0" w:color="auto"/>
            </w:tcBorders>
            <w:tcMar>
              <w:left w:w="0" w:type="dxa"/>
              <w:right w:w="0" w:type="dxa"/>
            </w:tcMar>
          </w:tcPr>
          <w:p w14:paraId="3FED4FA5" w14:textId="77777777" w:rsidR="0067606D" w:rsidRDefault="0067606D" w:rsidP="0067606D">
            <w:pPr>
              <w:pStyle w:val="TabellRader"/>
              <w:jc w:val="left"/>
            </w:pPr>
          </w:p>
        </w:tc>
        <w:tc>
          <w:tcPr>
            <w:tcW w:w="3034" w:type="dxa"/>
            <w:tcBorders>
              <w:top w:val="single" w:sz="4" w:space="0" w:color="auto"/>
              <w:bottom w:val="single" w:sz="4" w:space="0" w:color="auto"/>
            </w:tcBorders>
          </w:tcPr>
          <w:p w14:paraId="0E155159" w14:textId="77777777" w:rsidR="0067606D" w:rsidRPr="005D781F" w:rsidRDefault="0067606D" w:rsidP="0067606D">
            <w:pPr>
              <w:pStyle w:val="TabellRader"/>
              <w:jc w:val="left"/>
              <w:rPr>
                <w:i/>
              </w:rPr>
            </w:pPr>
            <w:r w:rsidRPr="005D781F">
              <w:rPr>
                <w:i/>
              </w:rPr>
              <w:t>varav kyrkosektorn</w:t>
            </w:r>
          </w:p>
        </w:tc>
        <w:tc>
          <w:tcPr>
            <w:tcW w:w="885" w:type="dxa"/>
            <w:tcBorders>
              <w:top w:val="single" w:sz="4" w:space="0" w:color="auto"/>
              <w:bottom w:val="single" w:sz="4" w:space="0" w:color="auto"/>
            </w:tcBorders>
          </w:tcPr>
          <w:p w14:paraId="62DE8617" w14:textId="7E4C933E" w:rsidR="0067606D" w:rsidRPr="003562C3" w:rsidRDefault="0067606D" w:rsidP="0067606D">
            <w:pPr>
              <w:pStyle w:val="TabellRader"/>
              <w:rPr>
                <w:i/>
              </w:rPr>
            </w:pPr>
            <w:r w:rsidRPr="003562C3">
              <w:rPr>
                <w:i/>
              </w:rPr>
              <w:t>0,2</w:t>
            </w:r>
          </w:p>
        </w:tc>
        <w:tc>
          <w:tcPr>
            <w:tcW w:w="885" w:type="dxa"/>
            <w:tcBorders>
              <w:top w:val="single" w:sz="4" w:space="0" w:color="auto"/>
              <w:bottom w:val="single" w:sz="4" w:space="0" w:color="auto"/>
            </w:tcBorders>
          </w:tcPr>
          <w:p w14:paraId="0DCB1A7E" w14:textId="1DF2E034" w:rsidR="0067606D" w:rsidRPr="003562C3" w:rsidRDefault="0067606D" w:rsidP="0067606D">
            <w:pPr>
              <w:pStyle w:val="TabellRader"/>
              <w:rPr>
                <w:i/>
              </w:rPr>
            </w:pPr>
            <w:r w:rsidRPr="003562C3">
              <w:rPr>
                <w:i/>
              </w:rPr>
              <w:t>-0,6</w:t>
            </w:r>
          </w:p>
        </w:tc>
        <w:tc>
          <w:tcPr>
            <w:tcW w:w="886" w:type="dxa"/>
            <w:tcBorders>
              <w:top w:val="single" w:sz="4" w:space="0" w:color="auto"/>
              <w:bottom w:val="single" w:sz="4" w:space="0" w:color="auto"/>
            </w:tcBorders>
          </w:tcPr>
          <w:p w14:paraId="43C40A19" w14:textId="712158FF" w:rsidR="0067606D" w:rsidRPr="003562C3" w:rsidRDefault="0067606D" w:rsidP="0067606D">
            <w:pPr>
              <w:pStyle w:val="TabellRader"/>
              <w:rPr>
                <w:i/>
              </w:rPr>
            </w:pPr>
            <w:r w:rsidRPr="003562C3">
              <w:rPr>
                <w:i/>
              </w:rPr>
              <w:t>-0,2</w:t>
            </w:r>
          </w:p>
        </w:tc>
        <w:tc>
          <w:tcPr>
            <w:tcW w:w="885" w:type="dxa"/>
            <w:tcBorders>
              <w:top w:val="single" w:sz="4" w:space="0" w:color="auto"/>
              <w:bottom w:val="single" w:sz="4" w:space="0" w:color="auto"/>
            </w:tcBorders>
          </w:tcPr>
          <w:p w14:paraId="52C42F02" w14:textId="2E2E743C" w:rsidR="0067606D" w:rsidRPr="003562C3" w:rsidRDefault="0067606D" w:rsidP="0067606D">
            <w:pPr>
              <w:pStyle w:val="TabellRader"/>
              <w:rPr>
                <w:i/>
              </w:rPr>
            </w:pPr>
            <w:r w:rsidRPr="003562C3">
              <w:rPr>
                <w:i/>
              </w:rPr>
              <w:t>-0,9</w:t>
            </w:r>
          </w:p>
        </w:tc>
        <w:tc>
          <w:tcPr>
            <w:tcW w:w="885" w:type="dxa"/>
            <w:tcBorders>
              <w:top w:val="single" w:sz="4" w:space="0" w:color="auto"/>
              <w:bottom w:val="single" w:sz="4" w:space="0" w:color="auto"/>
            </w:tcBorders>
          </w:tcPr>
          <w:p w14:paraId="4B4C35F8" w14:textId="459AC1BF" w:rsidR="0067606D" w:rsidRPr="003562C3" w:rsidRDefault="0067606D" w:rsidP="0067606D">
            <w:pPr>
              <w:pStyle w:val="TabellRader"/>
              <w:rPr>
                <w:i/>
              </w:rPr>
            </w:pPr>
            <w:r w:rsidRPr="003562C3">
              <w:rPr>
                <w:i/>
              </w:rPr>
              <w:t>-0,9</w:t>
            </w:r>
          </w:p>
        </w:tc>
        <w:tc>
          <w:tcPr>
            <w:tcW w:w="886" w:type="dxa"/>
            <w:tcBorders>
              <w:top w:val="single" w:sz="4" w:space="0" w:color="auto"/>
              <w:bottom w:val="single" w:sz="4" w:space="0" w:color="auto"/>
            </w:tcBorders>
          </w:tcPr>
          <w:p w14:paraId="45BF478E" w14:textId="0779DC7A" w:rsidR="0067606D" w:rsidRPr="003562C3" w:rsidRDefault="0067606D" w:rsidP="0067606D">
            <w:pPr>
              <w:pStyle w:val="TabellRader"/>
              <w:rPr>
                <w:i/>
              </w:rPr>
            </w:pPr>
            <w:r w:rsidRPr="003562C3">
              <w:rPr>
                <w:i/>
              </w:rPr>
              <w:t>0,0</w:t>
            </w:r>
          </w:p>
        </w:tc>
      </w:tr>
      <w:tr w:rsidR="0067606D" w14:paraId="31C907F9" w14:textId="77777777" w:rsidTr="0067606D">
        <w:tc>
          <w:tcPr>
            <w:tcW w:w="709" w:type="dxa"/>
            <w:tcBorders>
              <w:top w:val="single" w:sz="4" w:space="0" w:color="auto"/>
              <w:bottom w:val="single" w:sz="4" w:space="0" w:color="auto"/>
            </w:tcBorders>
            <w:tcMar>
              <w:left w:w="0" w:type="dxa"/>
              <w:right w:w="0" w:type="dxa"/>
            </w:tcMar>
          </w:tcPr>
          <w:p w14:paraId="7BD799B2" w14:textId="77777777" w:rsidR="0067606D" w:rsidRDefault="0067606D" w:rsidP="0067606D">
            <w:pPr>
              <w:pStyle w:val="TabellRader"/>
              <w:jc w:val="left"/>
            </w:pPr>
          </w:p>
        </w:tc>
        <w:tc>
          <w:tcPr>
            <w:tcW w:w="3034" w:type="dxa"/>
            <w:tcBorders>
              <w:top w:val="single" w:sz="4" w:space="0" w:color="auto"/>
              <w:bottom w:val="single" w:sz="4" w:space="0" w:color="auto"/>
            </w:tcBorders>
          </w:tcPr>
          <w:p w14:paraId="1930435E" w14:textId="77777777" w:rsidR="0067606D" w:rsidRPr="005D781F" w:rsidRDefault="0067606D" w:rsidP="0067606D">
            <w:pPr>
              <w:pStyle w:val="TabellRader"/>
              <w:jc w:val="left"/>
              <w:rPr>
                <w:i/>
              </w:rPr>
            </w:pPr>
            <w:r w:rsidRPr="005D781F">
              <w:rPr>
                <w:i/>
              </w:rPr>
              <w:t>varav EU</w:t>
            </w:r>
          </w:p>
        </w:tc>
        <w:tc>
          <w:tcPr>
            <w:tcW w:w="885" w:type="dxa"/>
            <w:tcBorders>
              <w:top w:val="single" w:sz="4" w:space="0" w:color="auto"/>
              <w:bottom w:val="single" w:sz="4" w:space="0" w:color="auto"/>
            </w:tcBorders>
          </w:tcPr>
          <w:p w14:paraId="6B9530CE" w14:textId="0B54D16E" w:rsidR="0067606D" w:rsidRPr="003562C3" w:rsidRDefault="0067606D" w:rsidP="0067606D">
            <w:pPr>
              <w:pStyle w:val="TabellRader"/>
              <w:rPr>
                <w:i/>
              </w:rPr>
            </w:pPr>
            <w:r w:rsidRPr="003562C3">
              <w:rPr>
                <w:i/>
              </w:rPr>
              <w:t>0,0</w:t>
            </w:r>
          </w:p>
        </w:tc>
        <w:tc>
          <w:tcPr>
            <w:tcW w:w="885" w:type="dxa"/>
            <w:tcBorders>
              <w:top w:val="single" w:sz="4" w:space="0" w:color="auto"/>
              <w:bottom w:val="single" w:sz="4" w:space="0" w:color="auto"/>
            </w:tcBorders>
          </w:tcPr>
          <w:p w14:paraId="557E4FDD" w14:textId="3A4F409D" w:rsidR="0067606D" w:rsidRPr="003562C3" w:rsidRDefault="0067606D" w:rsidP="0067606D">
            <w:pPr>
              <w:pStyle w:val="TabellRader"/>
              <w:rPr>
                <w:i/>
              </w:rPr>
            </w:pPr>
            <w:r w:rsidRPr="003562C3">
              <w:rPr>
                <w:i/>
              </w:rPr>
              <w:t>0,0</w:t>
            </w:r>
          </w:p>
        </w:tc>
        <w:tc>
          <w:tcPr>
            <w:tcW w:w="886" w:type="dxa"/>
            <w:tcBorders>
              <w:top w:val="single" w:sz="4" w:space="0" w:color="auto"/>
              <w:bottom w:val="single" w:sz="4" w:space="0" w:color="auto"/>
            </w:tcBorders>
          </w:tcPr>
          <w:p w14:paraId="69CAA308" w14:textId="66F0B0A0" w:rsidR="0067606D" w:rsidRPr="003562C3" w:rsidRDefault="0067606D" w:rsidP="0067606D">
            <w:pPr>
              <w:pStyle w:val="TabellRader"/>
              <w:rPr>
                <w:i/>
              </w:rPr>
            </w:pPr>
            <w:r w:rsidRPr="003562C3">
              <w:rPr>
                <w:i/>
              </w:rPr>
              <w:t>0,1</w:t>
            </w:r>
          </w:p>
        </w:tc>
        <w:tc>
          <w:tcPr>
            <w:tcW w:w="885" w:type="dxa"/>
            <w:tcBorders>
              <w:top w:val="single" w:sz="4" w:space="0" w:color="auto"/>
              <w:bottom w:val="single" w:sz="4" w:space="0" w:color="auto"/>
            </w:tcBorders>
          </w:tcPr>
          <w:p w14:paraId="1DDD4A44" w14:textId="45587AAF" w:rsidR="0067606D" w:rsidRPr="003562C3" w:rsidRDefault="0067606D" w:rsidP="0067606D">
            <w:pPr>
              <w:pStyle w:val="TabellRader"/>
              <w:rPr>
                <w:i/>
              </w:rPr>
            </w:pPr>
            <w:r w:rsidRPr="003562C3">
              <w:rPr>
                <w:i/>
              </w:rPr>
              <w:t>0,0</w:t>
            </w:r>
          </w:p>
        </w:tc>
        <w:tc>
          <w:tcPr>
            <w:tcW w:w="885" w:type="dxa"/>
            <w:tcBorders>
              <w:top w:val="single" w:sz="4" w:space="0" w:color="auto"/>
              <w:bottom w:val="single" w:sz="4" w:space="0" w:color="auto"/>
            </w:tcBorders>
          </w:tcPr>
          <w:p w14:paraId="4D76DCCF" w14:textId="1139F335" w:rsidR="0067606D" w:rsidRPr="003562C3" w:rsidRDefault="0067606D" w:rsidP="0067606D">
            <w:pPr>
              <w:pStyle w:val="TabellRader"/>
              <w:rPr>
                <w:i/>
              </w:rPr>
            </w:pPr>
            <w:r w:rsidRPr="003562C3">
              <w:rPr>
                <w:i/>
              </w:rPr>
              <w:t>0,0</w:t>
            </w:r>
          </w:p>
        </w:tc>
        <w:tc>
          <w:tcPr>
            <w:tcW w:w="886" w:type="dxa"/>
            <w:tcBorders>
              <w:top w:val="single" w:sz="4" w:space="0" w:color="auto"/>
              <w:bottom w:val="single" w:sz="4" w:space="0" w:color="auto"/>
            </w:tcBorders>
          </w:tcPr>
          <w:p w14:paraId="6401BD53" w14:textId="1E3D72BA" w:rsidR="0067606D" w:rsidRPr="003562C3" w:rsidRDefault="0067606D" w:rsidP="0067606D">
            <w:pPr>
              <w:pStyle w:val="TabellRader"/>
              <w:rPr>
                <w:i/>
              </w:rPr>
            </w:pPr>
            <w:r w:rsidRPr="003562C3">
              <w:rPr>
                <w:i/>
              </w:rPr>
              <w:t>0,0</w:t>
            </w:r>
          </w:p>
        </w:tc>
      </w:tr>
      <w:tr w:rsidR="0067606D" w14:paraId="43556FD0" w14:textId="77777777" w:rsidTr="0067606D">
        <w:tc>
          <w:tcPr>
            <w:tcW w:w="709" w:type="dxa"/>
            <w:tcBorders>
              <w:top w:val="single" w:sz="4" w:space="0" w:color="auto"/>
              <w:bottom w:val="single" w:sz="12" w:space="0" w:color="auto"/>
            </w:tcBorders>
            <w:tcMar>
              <w:left w:w="0" w:type="dxa"/>
              <w:right w:w="0" w:type="dxa"/>
            </w:tcMar>
          </w:tcPr>
          <w:p w14:paraId="0843A7BD" w14:textId="77777777" w:rsidR="0067606D" w:rsidRDefault="0067606D" w:rsidP="0067606D">
            <w:pPr>
              <w:pStyle w:val="TabellRader"/>
              <w:jc w:val="left"/>
            </w:pPr>
          </w:p>
        </w:tc>
        <w:tc>
          <w:tcPr>
            <w:tcW w:w="3034" w:type="dxa"/>
            <w:tcBorders>
              <w:top w:val="single" w:sz="4" w:space="0" w:color="auto"/>
              <w:bottom w:val="single" w:sz="12" w:space="0" w:color="auto"/>
            </w:tcBorders>
          </w:tcPr>
          <w:p w14:paraId="2686ADB1" w14:textId="77777777" w:rsidR="0067606D" w:rsidRPr="0025369B" w:rsidRDefault="0067606D" w:rsidP="0067606D">
            <w:pPr>
              <w:pStyle w:val="TabellRader"/>
              <w:jc w:val="left"/>
            </w:pPr>
            <w:r w:rsidRPr="007339B1">
              <w:t>Anstånd</w:t>
            </w:r>
          </w:p>
        </w:tc>
        <w:tc>
          <w:tcPr>
            <w:tcW w:w="885" w:type="dxa"/>
            <w:tcBorders>
              <w:top w:val="single" w:sz="4" w:space="0" w:color="auto"/>
              <w:bottom w:val="single" w:sz="12" w:space="0" w:color="auto"/>
            </w:tcBorders>
          </w:tcPr>
          <w:p w14:paraId="17C22357" w14:textId="2C6D5456" w:rsidR="0067606D" w:rsidRDefault="0067606D" w:rsidP="0067606D">
            <w:pPr>
              <w:pStyle w:val="TabellRader"/>
            </w:pPr>
            <w:r w:rsidRPr="00D2599B">
              <w:t>0,4</w:t>
            </w:r>
          </w:p>
        </w:tc>
        <w:tc>
          <w:tcPr>
            <w:tcW w:w="885" w:type="dxa"/>
            <w:tcBorders>
              <w:top w:val="single" w:sz="4" w:space="0" w:color="auto"/>
              <w:bottom w:val="single" w:sz="12" w:space="0" w:color="auto"/>
            </w:tcBorders>
          </w:tcPr>
          <w:p w14:paraId="0DD27163" w14:textId="09A05C53" w:rsidR="0067606D" w:rsidRDefault="0067606D" w:rsidP="0067606D">
            <w:pPr>
              <w:pStyle w:val="TabellRader"/>
            </w:pPr>
            <w:r w:rsidRPr="00D2599B">
              <w:t>-2,0</w:t>
            </w:r>
          </w:p>
        </w:tc>
        <w:tc>
          <w:tcPr>
            <w:tcW w:w="886" w:type="dxa"/>
            <w:tcBorders>
              <w:top w:val="single" w:sz="4" w:space="0" w:color="auto"/>
              <w:bottom w:val="single" w:sz="12" w:space="0" w:color="auto"/>
            </w:tcBorders>
          </w:tcPr>
          <w:p w14:paraId="5D549FF4" w14:textId="43477C70" w:rsidR="0067606D" w:rsidRDefault="0067606D" w:rsidP="0067606D">
            <w:pPr>
              <w:pStyle w:val="TabellRader"/>
            </w:pPr>
            <w:r w:rsidRPr="00D2599B">
              <w:t>0,0</w:t>
            </w:r>
          </w:p>
        </w:tc>
        <w:tc>
          <w:tcPr>
            <w:tcW w:w="885" w:type="dxa"/>
            <w:tcBorders>
              <w:top w:val="single" w:sz="4" w:space="0" w:color="auto"/>
              <w:bottom w:val="single" w:sz="12" w:space="0" w:color="auto"/>
            </w:tcBorders>
          </w:tcPr>
          <w:p w14:paraId="12894E4D" w14:textId="7A7A6D3E" w:rsidR="0067606D" w:rsidRDefault="0067606D" w:rsidP="0067606D">
            <w:pPr>
              <w:pStyle w:val="TabellRader"/>
            </w:pPr>
            <w:r w:rsidRPr="00D2599B">
              <w:t>0,0</w:t>
            </w:r>
          </w:p>
        </w:tc>
        <w:tc>
          <w:tcPr>
            <w:tcW w:w="885" w:type="dxa"/>
            <w:tcBorders>
              <w:top w:val="single" w:sz="4" w:space="0" w:color="auto"/>
              <w:bottom w:val="single" w:sz="12" w:space="0" w:color="auto"/>
            </w:tcBorders>
          </w:tcPr>
          <w:p w14:paraId="388DA0B6" w14:textId="21BC1DF9" w:rsidR="0067606D" w:rsidRDefault="0067606D" w:rsidP="0067606D">
            <w:pPr>
              <w:pStyle w:val="TabellRader"/>
            </w:pPr>
            <w:r w:rsidRPr="00D2599B">
              <w:t>0,0</w:t>
            </w:r>
          </w:p>
        </w:tc>
        <w:tc>
          <w:tcPr>
            <w:tcW w:w="886" w:type="dxa"/>
            <w:tcBorders>
              <w:top w:val="single" w:sz="4" w:space="0" w:color="auto"/>
              <w:bottom w:val="single" w:sz="12" w:space="0" w:color="auto"/>
            </w:tcBorders>
          </w:tcPr>
          <w:p w14:paraId="2C5B3D8F" w14:textId="6D397858" w:rsidR="0067606D" w:rsidRDefault="0067606D" w:rsidP="0067606D">
            <w:pPr>
              <w:pStyle w:val="TabellRader"/>
            </w:pPr>
            <w:r w:rsidRPr="00D2599B">
              <w:t>0,0</w:t>
            </w:r>
          </w:p>
        </w:tc>
      </w:tr>
      <w:tr w:rsidR="0067606D" w:rsidRPr="0025369B" w14:paraId="61D5D4FF" w14:textId="77777777" w:rsidTr="0067606D">
        <w:tc>
          <w:tcPr>
            <w:tcW w:w="709" w:type="dxa"/>
            <w:tcBorders>
              <w:top w:val="single" w:sz="12" w:space="0" w:color="auto"/>
              <w:bottom w:val="single" w:sz="12" w:space="0" w:color="auto"/>
            </w:tcBorders>
            <w:tcMar>
              <w:left w:w="0" w:type="dxa"/>
              <w:right w:w="0" w:type="dxa"/>
            </w:tcMar>
          </w:tcPr>
          <w:p w14:paraId="3FAF68BC" w14:textId="77777777" w:rsidR="0067606D" w:rsidRPr="0025369B" w:rsidRDefault="0067606D" w:rsidP="0067606D">
            <w:pPr>
              <w:pStyle w:val="TabellRader"/>
              <w:jc w:val="left"/>
              <w:rPr>
                <w:b/>
              </w:rPr>
            </w:pPr>
            <w:r w:rsidRPr="0025369B">
              <w:rPr>
                <w:b/>
              </w:rPr>
              <w:t>1000</w:t>
            </w:r>
          </w:p>
        </w:tc>
        <w:tc>
          <w:tcPr>
            <w:tcW w:w="3034" w:type="dxa"/>
            <w:tcBorders>
              <w:top w:val="single" w:sz="12" w:space="0" w:color="auto"/>
              <w:bottom w:val="single" w:sz="12" w:space="0" w:color="auto"/>
            </w:tcBorders>
          </w:tcPr>
          <w:p w14:paraId="4751DCE6" w14:textId="77777777" w:rsidR="0067606D" w:rsidRPr="0025369B" w:rsidRDefault="0067606D" w:rsidP="0067606D">
            <w:pPr>
              <w:pStyle w:val="TabellRader"/>
              <w:jc w:val="left"/>
              <w:rPr>
                <w:b/>
              </w:rPr>
            </w:pPr>
            <w:r w:rsidRPr="0025369B">
              <w:rPr>
                <w:b/>
              </w:rPr>
              <w:t>Statens skatteinkomster</w:t>
            </w:r>
          </w:p>
        </w:tc>
        <w:tc>
          <w:tcPr>
            <w:tcW w:w="885" w:type="dxa"/>
            <w:tcBorders>
              <w:top w:val="single" w:sz="12" w:space="0" w:color="auto"/>
              <w:bottom w:val="single" w:sz="12" w:space="0" w:color="auto"/>
            </w:tcBorders>
          </w:tcPr>
          <w:p w14:paraId="2A942CE9" w14:textId="0A662016" w:rsidR="0067606D" w:rsidRPr="0025369B" w:rsidRDefault="0067606D" w:rsidP="0067606D">
            <w:pPr>
              <w:pStyle w:val="TabellSlutsumma"/>
            </w:pPr>
            <w:r w:rsidRPr="00D2599B">
              <w:t>1 050,1</w:t>
            </w:r>
          </w:p>
        </w:tc>
        <w:tc>
          <w:tcPr>
            <w:tcW w:w="885" w:type="dxa"/>
            <w:tcBorders>
              <w:top w:val="single" w:sz="12" w:space="0" w:color="auto"/>
              <w:bottom w:val="single" w:sz="12" w:space="0" w:color="auto"/>
            </w:tcBorders>
          </w:tcPr>
          <w:p w14:paraId="118BB9D1" w14:textId="42C50BAB" w:rsidR="0067606D" w:rsidRPr="0025369B" w:rsidRDefault="0067606D" w:rsidP="0067606D">
            <w:pPr>
              <w:pStyle w:val="TabellSlutsumma"/>
            </w:pPr>
            <w:r w:rsidRPr="00D2599B">
              <w:t>1 119,9</w:t>
            </w:r>
          </w:p>
        </w:tc>
        <w:tc>
          <w:tcPr>
            <w:tcW w:w="886" w:type="dxa"/>
            <w:tcBorders>
              <w:top w:val="single" w:sz="12" w:space="0" w:color="auto"/>
              <w:bottom w:val="single" w:sz="12" w:space="0" w:color="auto"/>
            </w:tcBorders>
          </w:tcPr>
          <w:p w14:paraId="3864523B" w14:textId="4697C254" w:rsidR="0067606D" w:rsidRPr="0025369B" w:rsidRDefault="0067606D" w:rsidP="0067606D">
            <w:pPr>
              <w:pStyle w:val="TabellSlutsumma"/>
            </w:pPr>
            <w:r w:rsidRPr="00D2599B">
              <w:t>1 127,6</w:t>
            </w:r>
          </w:p>
        </w:tc>
        <w:tc>
          <w:tcPr>
            <w:tcW w:w="885" w:type="dxa"/>
            <w:tcBorders>
              <w:top w:val="single" w:sz="12" w:space="0" w:color="auto"/>
              <w:bottom w:val="single" w:sz="12" w:space="0" w:color="auto"/>
            </w:tcBorders>
          </w:tcPr>
          <w:p w14:paraId="7BB369F6" w14:textId="6D5CAD9E" w:rsidR="0067606D" w:rsidRPr="0025369B" w:rsidRDefault="0067606D" w:rsidP="0067606D">
            <w:pPr>
              <w:pStyle w:val="TabellSlutsumma"/>
            </w:pPr>
            <w:r w:rsidRPr="00D2599B">
              <w:t xml:space="preserve">1 </w:t>
            </w:r>
            <w:r w:rsidRPr="00CD6303">
              <w:t>157,8</w:t>
            </w:r>
          </w:p>
        </w:tc>
        <w:tc>
          <w:tcPr>
            <w:tcW w:w="885" w:type="dxa"/>
            <w:tcBorders>
              <w:top w:val="single" w:sz="12" w:space="0" w:color="auto"/>
              <w:bottom w:val="single" w:sz="12" w:space="0" w:color="auto"/>
            </w:tcBorders>
          </w:tcPr>
          <w:p w14:paraId="2CF4FBFA" w14:textId="45A4737D" w:rsidR="0067606D" w:rsidRPr="0025369B" w:rsidRDefault="0067606D" w:rsidP="0067606D">
            <w:pPr>
              <w:pStyle w:val="TabellSlutsumma"/>
            </w:pPr>
            <w:r w:rsidRPr="00D2599B">
              <w:t xml:space="preserve">1 </w:t>
            </w:r>
            <w:r w:rsidRPr="00CD6303">
              <w:t>156,5</w:t>
            </w:r>
          </w:p>
        </w:tc>
        <w:tc>
          <w:tcPr>
            <w:tcW w:w="886" w:type="dxa"/>
            <w:tcBorders>
              <w:top w:val="single" w:sz="12" w:space="0" w:color="auto"/>
              <w:bottom w:val="single" w:sz="12" w:space="0" w:color="auto"/>
            </w:tcBorders>
          </w:tcPr>
          <w:p w14:paraId="4D73782A" w14:textId="09037CD0" w:rsidR="0067606D" w:rsidRPr="0025369B" w:rsidRDefault="0067606D" w:rsidP="0067606D">
            <w:pPr>
              <w:pStyle w:val="TabellSlutsumma"/>
            </w:pPr>
            <w:r w:rsidRPr="00D2599B">
              <w:t xml:space="preserve">1 </w:t>
            </w:r>
            <w:r w:rsidRPr="00CD6303">
              <w:t>200,1</w:t>
            </w:r>
          </w:p>
        </w:tc>
      </w:tr>
      <w:tr w:rsidR="0067606D" w:rsidRPr="0025369B" w14:paraId="4525FA56" w14:textId="77777777" w:rsidTr="0067606D">
        <w:tc>
          <w:tcPr>
            <w:tcW w:w="709" w:type="dxa"/>
            <w:tcBorders>
              <w:top w:val="single" w:sz="12" w:space="0" w:color="auto"/>
              <w:bottom w:val="single" w:sz="4" w:space="0" w:color="auto"/>
            </w:tcBorders>
            <w:tcMar>
              <w:left w:w="0" w:type="dxa"/>
              <w:right w:w="0" w:type="dxa"/>
            </w:tcMar>
          </w:tcPr>
          <w:p w14:paraId="6359307F" w14:textId="77777777" w:rsidR="0067606D" w:rsidRPr="0025369B" w:rsidRDefault="0067606D" w:rsidP="0067606D">
            <w:pPr>
              <w:pStyle w:val="TabellRader"/>
              <w:jc w:val="left"/>
              <w:rPr>
                <w:b/>
              </w:rPr>
            </w:pPr>
          </w:p>
        </w:tc>
        <w:tc>
          <w:tcPr>
            <w:tcW w:w="3034" w:type="dxa"/>
            <w:tcBorders>
              <w:top w:val="single" w:sz="12" w:space="0" w:color="auto"/>
              <w:bottom w:val="single" w:sz="4" w:space="0" w:color="auto"/>
            </w:tcBorders>
          </w:tcPr>
          <w:p w14:paraId="6FA66D9F" w14:textId="77777777" w:rsidR="0067606D" w:rsidRPr="0025369B" w:rsidRDefault="0067606D" w:rsidP="0067606D">
            <w:pPr>
              <w:pStyle w:val="TabellRader"/>
              <w:jc w:val="left"/>
              <w:rPr>
                <w:b/>
              </w:rPr>
            </w:pPr>
            <w:r w:rsidRPr="0025369B">
              <w:rPr>
                <w:b/>
              </w:rPr>
              <w:t>Övriga inkomster</w:t>
            </w:r>
          </w:p>
        </w:tc>
        <w:tc>
          <w:tcPr>
            <w:tcW w:w="885" w:type="dxa"/>
            <w:tcBorders>
              <w:top w:val="single" w:sz="12" w:space="0" w:color="auto"/>
              <w:bottom w:val="single" w:sz="4" w:space="0" w:color="auto"/>
            </w:tcBorders>
          </w:tcPr>
          <w:p w14:paraId="5EC865C5" w14:textId="2A7CEC7C" w:rsidR="0067606D" w:rsidRPr="0025369B" w:rsidRDefault="0067606D" w:rsidP="0067606D">
            <w:pPr>
              <w:pStyle w:val="TabellSlutsumma"/>
            </w:pPr>
            <w:r w:rsidRPr="00D2599B">
              <w:t>-48,7</w:t>
            </w:r>
          </w:p>
        </w:tc>
        <w:tc>
          <w:tcPr>
            <w:tcW w:w="885" w:type="dxa"/>
            <w:tcBorders>
              <w:top w:val="single" w:sz="12" w:space="0" w:color="auto"/>
              <w:bottom w:val="single" w:sz="4" w:space="0" w:color="auto"/>
            </w:tcBorders>
          </w:tcPr>
          <w:p w14:paraId="48F51DE4" w14:textId="45D56AF6" w:rsidR="0067606D" w:rsidRPr="0025369B" w:rsidRDefault="0067606D" w:rsidP="0067606D">
            <w:pPr>
              <w:pStyle w:val="TabellSlutsumma"/>
            </w:pPr>
            <w:r w:rsidRPr="00D2599B">
              <w:t>-47,8</w:t>
            </w:r>
          </w:p>
        </w:tc>
        <w:tc>
          <w:tcPr>
            <w:tcW w:w="886" w:type="dxa"/>
            <w:tcBorders>
              <w:top w:val="single" w:sz="12" w:space="0" w:color="auto"/>
              <w:bottom w:val="single" w:sz="4" w:space="0" w:color="auto"/>
            </w:tcBorders>
          </w:tcPr>
          <w:p w14:paraId="7E88A02C" w14:textId="584E4A58" w:rsidR="0067606D" w:rsidRPr="0025369B" w:rsidRDefault="0067606D" w:rsidP="0067606D">
            <w:pPr>
              <w:pStyle w:val="TabellSlutsumma"/>
            </w:pPr>
            <w:r w:rsidRPr="00D2599B">
              <w:t>-49,2</w:t>
            </w:r>
          </w:p>
        </w:tc>
        <w:tc>
          <w:tcPr>
            <w:tcW w:w="885" w:type="dxa"/>
            <w:tcBorders>
              <w:top w:val="single" w:sz="12" w:space="0" w:color="auto"/>
              <w:bottom w:val="single" w:sz="4" w:space="0" w:color="auto"/>
            </w:tcBorders>
          </w:tcPr>
          <w:p w14:paraId="5A75AAD9" w14:textId="2D24A6ED" w:rsidR="0067606D" w:rsidRPr="0025369B" w:rsidRDefault="0067606D" w:rsidP="0067606D">
            <w:pPr>
              <w:pStyle w:val="TabellSlutsumma"/>
            </w:pPr>
            <w:r w:rsidRPr="00CD6303">
              <w:t>-41,7</w:t>
            </w:r>
          </w:p>
        </w:tc>
        <w:tc>
          <w:tcPr>
            <w:tcW w:w="885" w:type="dxa"/>
            <w:tcBorders>
              <w:top w:val="single" w:sz="12" w:space="0" w:color="auto"/>
              <w:bottom w:val="single" w:sz="4" w:space="0" w:color="auto"/>
            </w:tcBorders>
          </w:tcPr>
          <w:p w14:paraId="6F283234" w14:textId="03DC4840" w:rsidR="0067606D" w:rsidRPr="0025369B" w:rsidRDefault="0067606D" w:rsidP="0067606D">
            <w:pPr>
              <w:pStyle w:val="TabellSlutsumma"/>
            </w:pPr>
            <w:r w:rsidRPr="00CD6303">
              <w:t>-45,9</w:t>
            </w:r>
          </w:p>
        </w:tc>
        <w:tc>
          <w:tcPr>
            <w:tcW w:w="886" w:type="dxa"/>
            <w:tcBorders>
              <w:top w:val="single" w:sz="12" w:space="0" w:color="auto"/>
              <w:bottom w:val="single" w:sz="4" w:space="0" w:color="auto"/>
            </w:tcBorders>
          </w:tcPr>
          <w:p w14:paraId="741AD9E4" w14:textId="2426068D" w:rsidR="0067606D" w:rsidRPr="0025369B" w:rsidRDefault="0067606D" w:rsidP="0067606D">
            <w:pPr>
              <w:pStyle w:val="TabellSlutsumma"/>
            </w:pPr>
            <w:r w:rsidRPr="00D2599B">
              <w:t>-50,5</w:t>
            </w:r>
          </w:p>
        </w:tc>
      </w:tr>
      <w:tr w:rsidR="0067606D" w14:paraId="43282A1F" w14:textId="77777777" w:rsidTr="0067606D">
        <w:tc>
          <w:tcPr>
            <w:tcW w:w="709" w:type="dxa"/>
            <w:tcBorders>
              <w:top w:val="single" w:sz="4" w:space="0" w:color="auto"/>
              <w:bottom w:val="single" w:sz="4" w:space="0" w:color="auto"/>
            </w:tcBorders>
            <w:tcMar>
              <w:left w:w="0" w:type="dxa"/>
              <w:right w:w="0" w:type="dxa"/>
            </w:tcMar>
          </w:tcPr>
          <w:p w14:paraId="5D018E7B" w14:textId="77777777" w:rsidR="0067606D" w:rsidRDefault="0067606D" w:rsidP="0067606D">
            <w:pPr>
              <w:pStyle w:val="TabellRader"/>
              <w:jc w:val="left"/>
            </w:pPr>
            <w:r w:rsidRPr="0077671F">
              <w:t>2000</w:t>
            </w:r>
          </w:p>
        </w:tc>
        <w:tc>
          <w:tcPr>
            <w:tcW w:w="3034" w:type="dxa"/>
            <w:tcBorders>
              <w:top w:val="single" w:sz="4" w:space="0" w:color="auto"/>
              <w:bottom w:val="single" w:sz="4" w:space="0" w:color="auto"/>
            </w:tcBorders>
          </w:tcPr>
          <w:p w14:paraId="1FC3EB56" w14:textId="77777777" w:rsidR="0067606D" w:rsidRPr="0025369B" w:rsidRDefault="0067606D" w:rsidP="0067606D">
            <w:pPr>
              <w:pStyle w:val="TabellRader"/>
              <w:jc w:val="left"/>
            </w:pPr>
            <w:r w:rsidRPr="0077671F">
              <w:t>Inkomster av statens verksamhet</w:t>
            </w:r>
          </w:p>
        </w:tc>
        <w:tc>
          <w:tcPr>
            <w:tcW w:w="885" w:type="dxa"/>
            <w:tcBorders>
              <w:top w:val="single" w:sz="4" w:space="0" w:color="auto"/>
              <w:bottom w:val="single" w:sz="4" w:space="0" w:color="auto"/>
            </w:tcBorders>
          </w:tcPr>
          <w:p w14:paraId="3A28163D" w14:textId="6ECCE9AC" w:rsidR="0067606D" w:rsidRDefault="0067606D" w:rsidP="0067606D">
            <w:pPr>
              <w:pStyle w:val="TabellRader"/>
            </w:pPr>
            <w:r w:rsidRPr="00D2599B">
              <w:t>27,4</w:t>
            </w:r>
          </w:p>
        </w:tc>
        <w:tc>
          <w:tcPr>
            <w:tcW w:w="885" w:type="dxa"/>
            <w:tcBorders>
              <w:top w:val="single" w:sz="4" w:space="0" w:color="auto"/>
              <w:bottom w:val="single" w:sz="4" w:space="0" w:color="auto"/>
            </w:tcBorders>
          </w:tcPr>
          <w:p w14:paraId="2EE9ED64" w14:textId="5738944E" w:rsidR="0067606D" w:rsidRDefault="0067606D" w:rsidP="0067606D">
            <w:pPr>
              <w:pStyle w:val="TabellRader"/>
            </w:pPr>
            <w:r w:rsidRPr="00D2599B">
              <w:t>32,8</w:t>
            </w:r>
          </w:p>
        </w:tc>
        <w:tc>
          <w:tcPr>
            <w:tcW w:w="886" w:type="dxa"/>
            <w:tcBorders>
              <w:top w:val="single" w:sz="4" w:space="0" w:color="auto"/>
              <w:bottom w:val="single" w:sz="4" w:space="0" w:color="auto"/>
            </w:tcBorders>
          </w:tcPr>
          <w:p w14:paraId="5F44D6E4" w14:textId="452F7A40" w:rsidR="0067606D" w:rsidRDefault="0067606D" w:rsidP="0067606D">
            <w:pPr>
              <w:pStyle w:val="TabellRader"/>
            </w:pPr>
            <w:r w:rsidRPr="00D2599B">
              <w:t>35,3</w:t>
            </w:r>
          </w:p>
        </w:tc>
        <w:tc>
          <w:tcPr>
            <w:tcW w:w="885" w:type="dxa"/>
            <w:tcBorders>
              <w:top w:val="single" w:sz="4" w:space="0" w:color="auto"/>
              <w:bottom w:val="single" w:sz="4" w:space="0" w:color="auto"/>
            </w:tcBorders>
          </w:tcPr>
          <w:p w14:paraId="6EF4C031" w14:textId="2D8F6CEF" w:rsidR="0067606D" w:rsidRDefault="0067606D" w:rsidP="0067606D">
            <w:pPr>
              <w:pStyle w:val="TabellRader"/>
            </w:pPr>
            <w:r w:rsidRPr="00D2599B">
              <w:t>41,</w:t>
            </w:r>
            <w:r w:rsidRPr="00CD6303">
              <w:t>2</w:t>
            </w:r>
          </w:p>
        </w:tc>
        <w:tc>
          <w:tcPr>
            <w:tcW w:w="885" w:type="dxa"/>
            <w:tcBorders>
              <w:top w:val="single" w:sz="4" w:space="0" w:color="auto"/>
              <w:bottom w:val="single" w:sz="4" w:space="0" w:color="auto"/>
            </w:tcBorders>
          </w:tcPr>
          <w:p w14:paraId="3E7E1010" w14:textId="6D432926" w:rsidR="0067606D" w:rsidRDefault="0067606D" w:rsidP="0067606D">
            <w:pPr>
              <w:pStyle w:val="TabellRader"/>
            </w:pPr>
            <w:r w:rsidRPr="00D2599B">
              <w:t>39,9</w:t>
            </w:r>
          </w:p>
        </w:tc>
        <w:tc>
          <w:tcPr>
            <w:tcW w:w="886" w:type="dxa"/>
            <w:tcBorders>
              <w:top w:val="single" w:sz="4" w:space="0" w:color="auto"/>
              <w:bottom w:val="single" w:sz="4" w:space="0" w:color="auto"/>
            </w:tcBorders>
          </w:tcPr>
          <w:p w14:paraId="053AFDD3" w14:textId="2B21D20C" w:rsidR="0067606D" w:rsidRDefault="0067606D" w:rsidP="0067606D">
            <w:pPr>
              <w:pStyle w:val="TabellRader"/>
            </w:pPr>
            <w:r w:rsidRPr="00D2599B">
              <w:t>38,0</w:t>
            </w:r>
          </w:p>
        </w:tc>
      </w:tr>
      <w:tr w:rsidR="0067606D" w14:paraId="4F8EAAEB" w14:textId="77777777" w:rsidTr="0067606D">
        <w:tc>
          <w:tcPr>
            <w:tcW w:w="709" w:type="dxa"/>
            <w:tcBorders>
              <w:top w:val="single" w:sz="4" w:space="0" w:color="auto"/>
              <w:bottom w:val="single" w:sz="4" w:space="0" w:color="auto"/>
            </w:tcBorders>
            <w:tcMar>
              <w:left w:w="0" w:type="dxa"/>
              <w:right w:w="0" w:type="dxa"/>
            </w:tcMar>
          </w:tcPr>
          <w:p w14:paraId="76E4B004" w14:textId="77777777" w:rsidR="0067606D" w:rsidRDefault="0067606D" w:rsidP="0067606D">
            <w:pPr>
              <w:pStyle w:val="TabellRader"/>
              <w:jc w:val="left"/>
            </w:pPr>
            <w:r w:rsidRPr="0077671F">
              <w:t>3000</w:t>
            </w:r>
          </w:p>
        </w:tc>
        <w:tc>
          <w:tcPr>
            <w:tcW w:w="3034" w:type="dxa"/>
            <w:tcBorders>
              <w:top w:val="single" w:sz="4" w:space="0" w:color="auto"/>
              <w:bottom w:val="single" w:sz="4" w:space="0" w:color="auto"/>
            </w:tcBorders>
          </w:tcPr>
          <w:p w14:paraId="3E41719B" w14:textId="77777777" w:rsidR="0067606D" w:rsidRPr="0025369B" w:rsidRDefault="0067606D" w:rsidP="0067606D">
            <w:pPr>
              <w:pStyle w:val="TabellRader"/>
              <w:jc w:val="left"/>
            </w:pPr>
            <w:r w:rsidRPr="0077671F">
              <w:t>Inkomster av försåld egendom</w:t>
            </w:r>
          </w:p>
        </w:tc>
        <w:tc>
          <w:tcPr>
            <w:tcW w:w="885" w:type="dxa"/>
            <w:tcBorders>
              <w:top w:val="single" w:sz="4" w:space="0" w:color="auto"/>
              <w:bottom w:val="single" w:sz="4" w:space="0" w:color="auto"/>
            </w:tcBorders>
          </w:tcPr>
          <w:p w14:paraId="6FB00D5D" w14:textId="1D38A202" w:rsidR="0067606D" w:rsidRDefault="0067606D" w:rsidP="0067606D">
            <w:pPr>
              <w:pStyle w:val="TabellRader"/>
            </w:pPr>
            <w:r w:rsidRPr="00D2599B">
              <w:t>0,0</w:t>
            </w:r>
          </w:p>
        </w:tc>
        <w:tc>
          <w:tcPr>
            <w:tcW w:w="885" w:type="dxa"/>
            <w:tcBorders>
              <w:top w:val="single" w:sz="4" w:space="0" w:color="auto"/>
              <w:bottom w:val="single" w:sz="4" w:space="0" w:color="auto"/>
            </w:tcBorders>
          </w:tcPr>
          <w:p w14:paraId="4FFDA29E" w14:textId="7C5A6900" w:rsidR="0067606D" w:rsidRDefault="0067606D" w:rsidP="0067606D">
            <w:pPr>
              <w:pStyle w:val="TabellRader"/>
            </w:pPr>
            <w:r w:rsidRPr="00D2599B">
              <w:t>1,8</w:t>
            </w:r>
          </w:p>
        </w:tc>
        <w:tc>
          <w:tcPr>
            <w:tcW w:w="886" w:type="dxa"/>
            <w:tcBorders>
              <w:top w:val="single" w:sz="4" w:space="0" w:color="auto"/>
              <w:bottom w:val="single" w:sz="4" w:space="0" w:color="auto"/>
            </w:tcBorders>
          </w:tcPr>
          <w:p w14:paraId="50546EB9" w14:textId="12AE9756" w:rsidR="0067606D" w:rsidRDefault="0067606D" w:rsidP="0067606D">
            <w:pPr>
              <w:pStyle w:val="TabellRader"/>
            </w:pPr>
            <w:r w:rsidRPr="00D2599B">
              <w:t>5,0</w:t>
            </w:r>
          </w:p>
        </w:tc>
        <w:tc>
          <w:tcPr>
            <w:tcW w:w="885" w:type="dxa"/>
            <w:tcBorders>
              <w:top w:val="single" w:sz="4" w:space="0" w:color="auto"/>
              <w:bottom w:val="single" w:sz="4" w:space="0" w:color="auto"/>
            </w:tcBorders>
          </w:tcPr>
          <w:p w14:paraId="52289B8D" w14:textId="7D38641E" w:rsidR="0067606D" w:rsidRDefault="0067606D" w:rsidP="0067606D">
            <w:pPr>
              <w:pStyle w:val="TabellRader"/>
            </w:pPr>
            <w:r w:rsidRPr="00D2599B">
              <w:t>5,0</w:t>
            </w:r>
          </w:p>
        </w:tc>
        <w:tc>
          <w:tcPr>
            <w:tcW w:w="885" w:type="dxa"/>
            <w:tcBorders>
              <w:top w:val="single" w:sz="4" w:space="0" w:color="auto"/>
              <w:bottom w:val="single" w:sz="4" w:space="0" w:color="auto"/>
            </w:tcBorders>
          </w:tcPr>
          <w:p w14:paraId="7AE46316" w14:textId="1A012B5E" w:rsidR="0067606D" w:rsidRDefault="0067606D" w:rsidP="0067606D">
            <w:pPr>
              <w:pStyle w:val="TabellRader"/>
            </w:pPr>
            <w:r w:rsidRPr="00D2599B">
              <w:t>5,0</w:t>
            </w:r>
          </w:p>
        </w:tc>
        <w:tc>
          <w:tcPr>
            <w:tcW w:w="886" w:type="dxa"/>
            <w:tcBorders>
              <w:top w:val="single" w:sz="4" w:space="0" w:color="auto"/>
              <w:bottom w:val="single" w:sz="4" w:space="0" w:color="auto"/>
            </w:tcBorders>
          </w:tcPr>
          <w:p w14:paraId="26BA2E4B" w14:textId="4CC0F861" w:rsidR="0067606D" w:rsidRDefault="0067606D" w:rsidP="0067606D">
            <w:pPr>
              <w:pStyle w:val="TabellRader"/>
            </w:pPr>
            <w:r w:rsidRPr="00D2599B">
              <w:t>5,0</w:t>
            </w:r>
          </w:p>
        </w:tc>
      </w:tr>
      <w:tr w:rsidR="0067606D" w14:paraId="7E23F008" w14:textId="77777777" w:rsidTr="0067606D">
        <w:tc>
          <w:tcPr>
            <w:tcW w:w="709" w:type="dxa"/>
            <w:tcBorders>
              <w:top w:val="single" w:sz="4" w:space="0" w:color="auto"/>
              <w:bottom w:val="single" w:sz="4" w:space="0" w:color="auto"/>
            </w:tcBorders>
            <w:tcMar>
              <w:left w:w="0" w:type="dxa"/>
              <w:right w:w="0" w:type="dxa"/>
            </w:tcMar>
          </w:tcPr>
          <w:p w14:paraId="2F3FD1A3" w14:textId="77777777" w:rsidR="0067606D" w:rsidRDefault="0067606D" w:rsidP="0067606D">
            <w:pPr>
              <w:pStyle w:val="TabellRader"/>
              <w:jc w:val="left"/>
            </w:pPr>
            <w:r w:rsidRPr="0077671F">
              <w:t>4000</w:t>
            </w:r>
          </w:p>
        </w:tc>
        <w:tc>
          <w:tcPr>
            <w:tcW w:w="3034" w:type="dxa"/>
            <w:tcBorders>
              <w:top w:val="single" w:sz="4" w:space="0" w:color="auto"/>
              <w:bottom w:val="single" w:sz="4" w:space="0" w:color="auto"/>
            </w:tcBorders>
          </w:tcPr>
          <w:p w14:paraId="3E5A3301" w14:textId="77777777" w:rsidR="0067606D" w:rsidRPr="0025369B" w:rsidRDefault="0067606D" w:rsidP="0067606D">
            <w:pPr>
              <w:pStyle w:val="TabellRader"/>
              <w:jc w:val="left"/>
            </w:pPr>
            <w:r w:rsidRPr="0077671F">
              <w:t>Återbetalning av lån</w:t>
            </w:r>
          </w:p>
        </w:tc>
        <w:tc>
          <w:tcPr>
            <w:tcW w:w="885" w:type="dxa"/>
            <w:tcBorders>
              <w:top w:val="single" w:sz="4" w:space="0" w:color="auto"/>
              <w:bottom w:val="single" w:sz="4" w:space="0" w:color="auto"/>
            </w:tcBorders>
          </w:tcPr>
          <w:p w14:paraId="25639092" w14:textId="488BB1B6" w:rsidR="0067606D" w:rsidRDefault="0067606D" w:rsidP="0067606D">
            <w:pPr>
              <w:pStyle w:val="TabellRader"/>
            </w:pPr>
            <w:r w:rsidRPr="00D2599B">
              <w:t>0,8</w:t>
            </w:r>
          </w:p>
        </w:tc>
        <w:tc>
          <w:tcPr>
            <w:tcW w:w="885" w:type="dxa"/>
            <w:tcBorders>
              <w:top w:val="single" w:sz="4" w:space="0" w:color="auto"/>
              <w:bottom w:val="single" w:sz="4" w:space="0" w:color="auto"/>
            </w:tcBorders>
          </w:tcPr>
          <w:p w14:paraId="77ADF765" w14:textId="14B6B94C" w:rsidR="0067606D" w:rsidRDefault="0067606D" w:rsidP="0067606D">
            <w:pPr>
              <w:pStyle w:val="TabellRader"/>
            </w:pPr>
            <w:r w:rsidRPr="00D2599B">
              <w:t>0,7</w:t>
            </w:r>
          </w:p>
        </w:tc>
        <w:tc>
          <w:tcPr>
            <w:tcW w:w="886" w:type="dxa"/>
            <w:tcBorders>
              <w:top w:val="single" w:sz="4" w:space="0" w:color="auto"/>
              <w:bottom w:val="single" w:sz="4" w:space="0" w:color="auto"/>
            </w:tcBorders>
          </w:tcPr>
          <w:p w14:paraId="67F8CD08" w14:textId="3A5A563B" w:rsidR="0067606D" w:rsidRDefault="0067606D" w:rsidP="0067606D">
            <w:pPr>
              <w:pStyle w:val="TabellRader"/>
            </w:pPr>
            <w:r w:rsidRPr="00D2599B">
              <w:t>0,8</w:t>
            </w:r>
          </w:p>
        </w:tc>
        <w:tc>
          <w:tcPr>
            <w:tcW w:w="885" w:type="dxa"/>
            <w:tcBorders>
              <w:top w:val="single" w:sz="4" w:space="0" w:color="auto"/>
              <w:bottom w:val="single" w:sz="4" w:space="0" w:color="auto"/>
            </w:tcBorders>
          </w:tcPr>
          <w:p w14:paraId="4EDEA91C" w14:textId="541ABF96" w:rsidR="0067606D" w:rsidRDefault="0067606D" w:rsidP="0067606D">
            <w:pPr>
              <w:pStyle w:val="TabellRader"/>
            </w:pPr>
            <w:r w:rsidRPr="00D2599B">
              <w:t>0,7</w:t>
            </w:r>
          </w:p>
        </w:tc>
        <w:tc>
          <w:tcPr>
            <w:tcW w:w="885" w:type="dxa"/>
            <w:tcBorders>
              <w:top w:val="single" w:sz="4" w:space="0" w:color="auto"/>
              <w:bottom w:val="single" w:sz="4" w:space="0" w:color="auto"/>
            </w:tcBorders>
          </w:tcPr>
          <w:p w14:paraId="4F0A8504" w14:textId="012D29BE" w:rsidR="0067606D" w:rsidRDefault="0067606D" w:rsidP="0067606D">
            <w:pPr>
              <w:pStyle w:val="TabellRader"/>
            </w:pPr>
            <w:r w:rsidRPr="00D2599B">
              <w:t>0,6</w:t>
            </w:r>
          </w:p>
        </w:tc>
        <w:tc>
          <w:tcPr>
            <w:tcW w:w="886" w:type="dxa"/>
            <w:tcBorders>
              <w:top w:val="single" w:sz="4" w:space="0" w:color="auto"/>
              <w:bottom w:val="single" w:sz="4" w:space="0" w:color="auto"/>
            </w:tcBorders>
          </w:tcPr>
          <w:p w14:paraId="619DCF3B" w14:textId="6DD34A24" w:rsidR="0067606D" w:rsidRDefault="0067606D" w:rsidP="0067606D">
            <w:pPr>
              <w:pStyle w:val="TabellRader"/>
            </w:pPr>
            <w:r w:rsidRPr="00D2599B">
              <w:t>0,6</w:t>
            </w:r>
          </w:p>
        </w:tc>
      </w:tr>
      <w:tr w:rsidR="0067606D" w14:paraId="778C6E7D" w14:textId="77777777" w:rsidTr="0067606D">
        <w:tc>
          <w:tcPr>
            <w:tcW w:w="709" w:type="dxa"/>
            <w:tcBorders>
              <w:top w:val="single" w:sz="4" w:space="0" w:color="auto"/>
              <w:bottom w:val="single" w:sz="4" w:space="0" w:color="auto"/>
            </w:tcBorders>
            <w:tcMar>
              <w:left w:w="0" w:type="dxa"/>
              <w:right w:w="0" w:type="dxa"/>
            </w:tcMar>
          </w:tcPr>
          <w:p w14:paraId="43BC6ECC" w14:textId="77777777" w:rsidR="0067606D" w:rsidRDefault="0067606D" w:rsidP="0067606D">
            <w:pPr>
              <w:pStyle w:val="TabellRader"/>
              <w:jc w:val="left"/>
            </w:pPr>
            <w:r w:rsidRPr="0077671F">
              <w:t>5000</w:t>
            </w:r>
          </w:p>
        </w:tc>
        <w:tc>
          <w:tcPr>
            <w:tcW w:w="3034" w:type="dxa"/>
            <w:tcBorders>
              <w:top w:val="single" w:sz="4" w:space="0" w:color="auto"/>
              <w:bottom w:val="single" w:sz="4" w:space="0" w:color="auto"/>
            </w:tcBorders>
          </w:tcPr>
          <w:p w14:paraId="2EF366BF" w14:textId="77777777" w:rsidR="0067606D" w:rsidRPr="0025369B" w:rsidRDefault="0067606D" w:rsidP="0067606D">
            <w:pPr>
              <w:pStyle w:val="TabellRader"/>
              <w:jc w:val="left"/>
            </w:pPr>
            <w:r w:rsidRPr="0077671F">
              <w:t>Kalkylmässiga inkomster</w:t>
            </w:r>
          </w:p>
        </w:tc>
        <w:tc>
          <w:tcPr>
            <w:tcW w:w="885" w:type="dxa"/>
            <w:tcBorders>
              <w:top w:val="single" w:sz="4" w:space="0" w:color="auto"/>
              <w:bottom w:val="single" w:sz="4" w:space="0" w:color="auto"/>
            </w:tcBorders>
          </w:tcPr>
          <w:p w14:paraId="4AB970AC" w14:textId="168E320C" w:rsidR="0067606D" w:rsidRPr="00CB2B2D" w:rsidRDefault="0067606D" w:rsidP="0067606D">
            <w:pPr>
              <w:pStyle w:val="TabellRader"/>
            </w:pPr>
            <w:r w:rsidRPr="00CB2B2D">
              <w:t>11,4</w:t>
            </w:r>
          </w:p>
        </w:tc>
        <w:tc>
          <w:tcPr>
            <w:tcW w:w="885" w:type="dxa"/>
            <w:tcBorders>
              <w:top w:val="single" w:sz="4" w:space="0" w:color="auto"/>
              <w:bottom w:val="single" w:sz="4" w:space="0" w:color="auto"/>
            </w:tcBorders>
          </w:tcPr>
          <w:p w14:paraId="472454AB" w14:textId="158F6045" w:rsidR="0067606D" w:rsidRDefault="0067606D" w:rsidP="0067606D">
            <w:pPr>
              <w:pStyle w:val="TabellRader"/>
            </w:pPr>
            <w:r w:rsidRPr="00D2599B">
              <w:t>12,2</w:t>
            </w:r>
          </w:p>
        </w:tc>
        <w:tc>
          <w:tcPr>
            <w:tcW w:w="886" w:type="dxa"/>
            <w:tcBorders>
              <w:top w:val="single" w:sz="4" w:space="0" w:color="auto"/>
              <w:bottom w:val="single" w:sz="4" w:space="0" w:color="auto"/>
            </w:tcBorders>
          </w:tcPr>
          <w:p w14:paraId="57D10A52" w14:textId="46B3798E" w:rsidR="0067606D" w:rsidRDefault="0067606D" w:rsidP="0067606D">
            <w:pPr>
              <w:pStyle w:val="TabellRader"/>
            </w:pPr>
            <w:r w:rsidRPr="00D2599B">
              <w:t>14,2</w:t>
            </w:r>
          </w:p>
        </w:tc>
        <w:tc>
          <w:tcPr>
            <w:tcW w:w="885" w:type="dxa"/>
            <w:tcBorders>
              <w:top w:val="single" w:sz="4" w:space="0" w:color="auto"/>
              <w:bottom w:val="single" w:sz="4" w:space="0" w:color="auto"/>
            </w:tcBorders>
          </w:tcPr>
          <w:p w14:paraId="0985E2B4" w14:textId="50CACF3A" w:rsidR="0067606D" w:rsidRDefault="0067606D" w:rsidP="0067606D">
            <w:pPr>
              <w:pStyle w:val="TabellRader"/>
            </w:pPr>
            <w:r w:rsidRPr="00D2599B">
              <w:t>16,0</w:t>
            </w:r>
          </w:p>
        </w:tc>
        <w:tc>
          <w:tcPr>
            <w:tcW w:w="885" w:type="dxa"/>
            <w:tcBorders>
              <w:top w:val="single" w:sz="4" w:space="0" w:color="auto"/>
              <w:bottom w:val="single" w:sz="4" w:space="0" w:color="auto"/>
            </w:tcBorders>
          </w:tcPr>
          <w:p w14:paraId="7056D0FB" w14:textId="410F93FD" w:rsidR="0067606D" w:rsidRDefault="0067606D" w:rsidP="0067606D">
            <w:pPr>
              <w:pStyle w:val="TabellRader"/>
            </w:pPr>
            <w:r w:rsidRPr="00D2599B">
              <w:t>17,4</w:t>
            </w:r>
          </w:p>
        </w:tc>
        <w:tc>
          <w:tcPr>
            <w:tcW w:w="886" w:type="dxa"/>
            <w:tcBorders>
              <w:top w:val="single" w:sz="4" w:space="0" w:color="auto"/>
              <w:bottom w:val="single" w:sz="4" w:space="0" w:color="auto"/>
            </w:tcBorders>
          </w:tcPr>
          <w:p w14:paraId="4D9C12DC" w14:textId="44F7F452" w:rsidR="0067606D" w:rsidRDefault="0067606D" w:rsidP="0067606D">
            <w:pPr>
              <w:pStyle w:val="TabellRader"/>
            </w:pPr>
            <w:r w:rsidRPr="00D2599B">
              <w:t>18,7</w:t>
            </w:r>
          </w:p>
        </w:tc>
      </w:tr>
      <w:tr w:rsidR="0067606D" w14:paraId="176999BF" w14:textId="77777777" w:rsidTr="0067606D">
        <w:tc>
          <w:tcPr>
            <w:tcW w:w="709" w:type="dxa"/>
            <w:tcBorders>
              <w:top w:val="single" w:sz="4" w:space="0" w:color="auto"/>
              <w:bottom w:val="single" w:sz="4" w:space="0" w:color="auto"/>
            </w:tcBorders>
            <w:tcMar>
              <w:left w:w="0" w:type="dxa"/>
              <w:right w:w="0" w:type="dxa"/>
            </w:tcMar>
          </w:tcPr>
          <w:p w14:paraId="6177B92E" w14:textId="77777777" w:rsidR="0067606D" w:rsidRDefault="0067606D" w:rsidP="0067606D">
            <w:pPr>
              <w:pStyle w:val="TabellRader"/>
              <w:jc w:val="left"/>
            </w:pPr>
            <w:r w:rsidRPr="0077671F">
              <w:t>6000</w:t>
            </w:r>
          </w:p>
        </w:tc>
        <w:tc>
          <w:tcPr>
            <w:tcW w:w="3034" w:type="dxa"/>
            <w:tcBorders>
              <w:top w:val="single" w:sz="4" w:space="0" w:color="auto"/>
              <w:bottom w:val="single" w:sz="4" w:space="0" w:color="auto"/>
            </w:tcBorders>
          </w:tcPr>
          <w:p w14:paraId="4907F8A5" w14:textId="77777777" w:rsidR="0067606D" w:rsidRPr="0025369B" w:rsidRDefault="0067606D" w:rsidP="0067606D">
            <w:pPr>
              <w:pStyle w:val="TabellRader"/>
              <w:jc w:val="left"/>
            </w:pPr>
            <w:r w:rsidRPr="0077671F">
              <w:t>Bidrag från EU</w:t>
            </w:r>
          </w:p>
        </w:tc>
        <w:tc>
          <w:tcPr>
            <w:tcW w:w="885" w:type="dxa"/>
            <w:tcBorders>
              <w:top w:val="single" w:sz="4" w:space="0" w:color="auto"/>
              <w:bottom w:val="single" w:sz="4" w:space="0" w:color="auto"/>
            </w:tcBorders>
          </w:tcPr>
          <w:p w14:paraId="51DAB119" w14:textId="7233E72C" w:rsidR="0067606D" w:rsidRDefault="0067606D" w:rsidP="0067606D">
            <w:pPr>
              <w:pStyle w:val="TabellRader"/>
            </w:pPr>
            <w:r w:rsidRPr="00D2599B">
              <w:t>10,5</w:t>
            </w:r>
          </w:p>
        </w:tc>
        <w:tc>
          <w:tcPr>
            <w:tcW w:w="885" w:type="dxa"/>
            <w:tcBorders>
              <w:top w:val="single" w:sz="4" w:space="0" w:color="auto"/>
              <w:bottom w:val="single" w:sz="4" w:space="0" w:color="auto"/>
            </w:tcBorders>
          </w:tcPr>
          <w:p w14:paraId="4DC90025" w14:textId="2D7B2C4B" w:rsidR="0067606D" w:rsidRDefault="0067606D" w:rsidP="0067606D">
            <w:pPr>
              <w:pStyle w:val="TabellRader"/>
            </w:pPr>
            <w:r w:rsidRPr="00D2599B">
              <w:t>12,4</w:t>
            </w:r>
          </w:p>
        </w:tc>
        <w:tc>
          <w:tcPr>
            <w:tcW w:w="886" w:type="dxa"/>
            <w:tcBorders>
              <w:top w:val="single" w:sz="4" w:space="0" w:color="auto"/>
              <w:bottom w:val="single" w:sz="4" w:space="0" w:color="auto"/>
            </w:tcBorders>
          </w:tcPr>
          <w:p w14:paraId="33177325" w14:textId="7ADFD90A" w:rsidR="0067606D" w:rsidRDefault="0067606D" w:rsidP="0067606D">
            <w:pPr>
              <w:pStyle w:val="TabellRader"/>
            </w:pPr>
            <w:r w:rsidRPr="00D2599B">
              <w:t>12,9</w:t>
            </w:r>
          </w:p>
        </w:tc>
        <w:tc>
          <w:tcPr>
            <w:tcW w:w="885" w:type="dxa"/>
            <w:tcBorders>
              <w:top w:val="single" w:sz="4" w:space="0" w:color="auto"/>
              <w:bottom w:val="single" w:sz="4" w:space="0" w:color="auto"/>
            </w:tcBorders>
          </w:tcPr>
          <w:p w14:paraId="25A914E8" w14:textId="3758E8E9" w:rsidR="0067606D" w:rsidRDefault="0067606D" w:rsidP="0067606D">
            <w:pPr>
              <w:pStyle w:val="TabellRader"/>
            </w:pPr>
            <w:r w:rsidRPr="00D2599B">
              <w:t>13,</w:t>
            </w:r>
            <w:r w:rsidRPr="00CD6303">
              <w:t>7</w:t>
            </w:r>
          </w:p>
        </w:tc>
        <w:tc>
          <w:tcPr>
            <w:tcW w:w="885" w:type="dxa"/>
            <w:tcBorders>
              <w:top w:val="single" w:sz="4" w:space="0" w:color="auto"/>
              <w:bottom w:val="single" w:sz="4" w:space="0" w:color="auto"/>
            </w:tcBorders>
          </w:tcPr>
          <w:p w14:paraId="6293C02D" w14:textId="4193CF22" w:rsidR="0067606D" w:rsidRDefault="0067606D" w:rsidP="0067606D">
            <w:pPr>
              <w:pStyle w:val="TabellRader"/>
            </w:pPr>
            <w:r w:rsidRPr="00D2599B">
              <w:t>12,</w:t>
            </w:r>
            <w:r w:rsidRPr="00CD6303">
              <w:t>7</w:t>
            </w:r>
          </w:p>
        </w:tc>
        <w:tc>
          <w:tcPr>
            <w:tcW w:w="886" w:type="dxa"/>
            <w:tcBorders>
              <w:top w:val="single" w:sz="4" w:space="0" w:color="auto"/>
              <w:bottom w:val="single" w:sz="4" w:space="0" w:color="auto"/>
            </w:tcBorders>
          </w:tcPr>
          <w:p w14:paraId="59406B84" w14:textId="2A20468F" w:rsidR="0067606D" w:rsidRDefault="0067606D" w:rsidP="0067606D">
            <w:pPr>
              <w:pStyle w:val="TabellRader"/>
            </w:pPr>
            <w:r w:rsidRPr="00D2599B">
              <w:t>10,4</w:t>
            </w:r>
          </w:p>
        </w:tc>
      </w:tr>
      <w:tr w:rsidR="0067606D" w14:paraId="39FF99FB" w14:textId="77777777" w:rsidTr="0067606D">
        <w:tc>
          <w:tcPr>
            <w:tcW w:w="709" w:type="dxa"/>
            <w:tcBorders>
              <w:top w:val="single" w:sz="4" w:space="0" w:color="auto"/>
              <w:bottom w:val="single" w:sz="4" w:space="0" w:color="auto"/>
            </w:tcBorders>
            <w:tcMar>
              <w:left w:w="0" w:type="dxa"/>
              <w:right w:w="0" w:type="dxa"/>
            </w:tcMar>
          </w:tcPr>
          <w:p w14:paraId="493BF25A" w14:textId="77777777" w:rsidR="0067606D" w:rsidRDefault="0067606D" w:rsidP="0067606D">
            <w:pPr>
              <w:pStyle w:val="TabellRader"/>
              <w:jc w:val="left"/>
            </w:pPr>
            <w:r w:rsidRPr="0077671F">
              <w:t>7000</w:t>
            </w:r>
          </w:p>
        </w:tc>
        <w:tc>
          <w:tcPr>
            <w:tcW w:w="3034" w:type="dxa"/>
            <w:tcBorders>
              <w:top w:val="single" w:sz="4" w:space="0" w:color="auto"/>
              <w:bottom w:val="single" w:sz="4" w:space="0" w:color="auto"/>
            </w:tcBorders>
          </w:tcPr>
          <w:p w14:paraId="1BCD48DB" w14:textId="77777777" w:rsidR="0067606D" w:rsidRPr="0077671F" w:rsidRDefault="0067606D" w:rsidP="0067606D">
            <w:pPr>
              <w:pStyle w:val="TabellRader"/>
              <w:jc w:val="left"/>
            </w:pPr>
            <w:r w:rsidRPr="0077671F">
              <w:t>Avräkningar m.m. i anslutning till skattesystemet</w:t>
            </w:r>
          </w:p>
        </w:tc>
        <w:tc>
          <w:tcPr>
            <w:tcW w:w="885" w:type="dxa"/>
            <w:tcBorders>
              <w:top w:val="single" w:sz="4" w:space="0" w:color="auto"/>
              <w:bottom w:val="single" w:sz="4" w:space="0" w:color="auto"/>
            </w:tcBorders>
            <w:vAlign w:val="bottom"/>
          </w:tcPr>
          <w:p w14:paraId="2D70AB16" w14:textId="15FED19E" w:rsidR="0067606D" w:rsidRDefault="0067606D" w:rsidP="0067606D">
            <w:pPr>
              <w:pStyle w:val="TabellRader"/>
            </w:pPr>
            <w:r w:rsidRPr="00D2599B">
              <w:t>-98,8</w:t>
            </w:r>
          </w:p>
        </w:tc>
        <w:tc>
          <w:tcPr>
            <w:tcW w:w="885" w:type="dxa"/>
            <w:tcBorders>
              <w:top w:val="single" w:sz="4" w:space="0" w:color="auto"/>
              <w:bottom w:val="single" w:sz="4" w:space="0" w:color="auto"/>
            </w:tcBorders>
            <w:vAlign w:val="bottom"/>
          </w:tcPr>
          <w:p w14:paraId="5660474E" w14:textId="239DF26E" w:rsidR="0067606D" w:rsidRDefault="0067606D" w:rsidP="0067606D">
            <w:pPr>
              <w:pStyle w:val="TabellRader"/>
            </w:pPr>
            <w:r w:rsidRPr="00D2599B">
              <w:t>-107,7</w:t>
            </w:r>
          </w:p>
        </w:tc>
        <w:tc>
          <w:tcPr>
            <w:tcW w:w="886" w:type="dxa"/>
            <w:tcBorders>
              <w:top w:val="single" w:sz="4" w:space="0" w:color="auto"/>
              <w:bottom w:val="single" w:sz="4" w:space="0" w:color="auto"/>
            </w:tcBorders>
            <w:vAlign w:val="bottom"/>
          </w:tcPr>
          <w:p w14:paraId="469C4CC8" w14:textId="46AD83BC" w:rsidR="0067606D" w:rsidRDefault="0067606D" w:rsidP="0067606D">
            <w:pPr>
              <w:pStyle w:val="TabellRader"/>
            </w:pPr>
            <w:r w:rsidRPr="00D2599B">
              <w:t>-117,3</w:t>
            </w:r>
          </w:p>
        </w:tc>
        <w:tc>
          <w:tcPr>
            <w:tcW w:w="885" w:type="dxa"/>
            <w:tcBorders>
              <w:top w:val="single" w:sz="4" w:space="0" w:color="auto"/>
              <w:bottom w:val="single" w:sz="4" w:space="0" w:color="auto"/>
            </w:tcBorders>
            <w:vAlign w:val="bottom"/>
          </w:tcPr>
          <w:p w14:paraId="753A7F80" w14:textId="75812628" w:rsidR="0067606D" w:rsidRDefault="0067606D" w:rsidP="0067606D">
            <w:pPr>
              <w:pStyle w:val="TabellRader"/>
            </w:pPr>
            <w:r w:rsidRPr="00D2599B">
              <w:t>-118,2</w:t>
            </w:r>
          </w:p>
        </w:tc>
        <w:tc>
          <w:tcPr>
            <w:tcW w:w="885" w:type="dxa"/>
            <w:tcBorders>
              <w:top w:val="single" w:sz="4" w:space="0" w:color="auto"/>
              <w:bottom w:val="single" w:sz="4" w:space="0" w:color="auto"/>
            </w:tcBorders>
            <w:vAlign w:val="bottom"/>
          </w:tcPr>
          <w:p w14:paraId="603A5273" w14:textId="63BE748F" w:rsidR="0067606D" w:rsidRDefault="0067606D" w:rsidP="0067606D">
            <w:pPr>
              <w:pStyle w:val="TabellRader"/>
            </w:pPr>
            <w:r w:rsidRPr="00D2599B">
              <w:t>-121,6</w:t>
            </w:r>
          </w:p>
        </w:tc>
        <w:tc>
          <w:tcPr>
            <w:tcW w:w="886" w:type="dxa"/>
            <w:tcBorders>
              <w:top w:val="single" w:sz="4" w:space="0" w:color="auto"/>
              <w:bottom w:val="single" w:sz="4" w:space="0" w:color="auto"/>
            </w:tcBorders>
            <w:vAlign w:val="bottom"/>
          </w:tcPr>
          <w:p w14:paraId="3879F6D8" w14:textId="76599759" w:rsidR="0067606D" w:rsidRDefault="0067606D" w:rsidP="0067606D">
            <w:pPr>
              <w:pStyle w:val="TabellRader"/>
            </w:pPr>
            <w:r w:rsidRPr="00D2599B">
              <w:t>-123,2</w:t>
            </w:r>
          </w:p>
        </w:tc>
      </w:tr>
      <w:tr w:rsidR="0067606D" w14:paraId="7A0388CA" w14:textId="77777777" w:rsidTr="0067606D">
        <w:tc>
          <w:tcPr>
            <w:tcW w:w="709" w:type="dxa"/>
            <w:tcBorders>
              <w:top w:val="single" w:sz="4" w:space="0" w:color="auto"/>
              <w:bottom w:val="single" w:sz="4" w:space="0" w:color="auto"/>
            </w:tcBorders>
            <w:tcMar>
              <w:left w:w="0" w:type="dxa"/>
              <w:right w:w="0" w:type="dxa"/>
            </w:tcMar>
          </w:tcPr>
          <w:p w14:paraId="5E396C9D" w14:textId="030DCC63" w:rsidR="0067606D" w:rsidRDefault="0067606D" w:rsidP="0067606D">
            <w:pPr>
              <w:pStyle w:val="TabellRader"/>
              <w:jc w:val="left"/>
            </w:pPr>
            <w:r>
              <w:t>8000</w:t>
            </w:r>
          </w:p>
        </w:tc>
        <w:tc>
          <w:tcPr>
            <w:tcW w:w="3034" w:type="dxa"/>
            <w:tcBorders>
              <w:top w:val="single" w:sz="4" w:space="0" w:color="auto"/>
              <w:bottom w:val="single" w:sz="4" w:space="0" w:color="auto"/>
            </w:tcBorders>
          </w:tcPr>
          <w:p w14:paraId="5C089E99" w14:textId="30BDA03D" w:rsidR="0067606D" w:rsidRPr="0077671F" w:rsidRDefault="0067606D" w:rsidP="0067606D">
            <w:pPr>
              <w:pStyle w:val="TabellRader"/>
              <w:jc w:val="left"/>
            </w:pPr>
            <w:r>
              <w:t>Utgifter som redovisas som krediteringar på skattekonto</w:t>
            </w:r>
          </w:p>
        </w:tc>
        <w:tc>
          <w:tcPr>
            <w:tcW w:w="885" w:type="dxa"/>
            <w:tcBorders>
              <w:top w:val="single" w:sz="4" w:space="0" w:color="auto"/>
              <w:bottom w:val="single" w:sz="4" w:space="0" w:color="auto"/>
            </w:tcBorders>
            <w:vAlign w:val="bottom"/>
          </w:tcPr>
          <w:p w14:paraId="51B92C12" w14:textId="62239B8F" w:rsidR="0067606D" w:rsidRPr="00D2599B" w:rsidRDefault="0067606D" w:rsidP="0067606D">
            <w:pPr>
              <w:pStyle w:val="TabellRader"/>
            </w:pPr>
            <w:r w:rsidRPr="00D2599B">
              <w:t>0,0</w:t>
            </w:r>
          </w:p>
        </w:tc>
        <w:tc>
          <w:tcPr>
            <w:tcW w:w="885" w:type="dxa"/>
            <w:tcBorders>
              <w:top w:val="single" w:sz="4" w:space="0" w:color="auto"/>
              <w:bottom w:val="single" w:sz="4" w:space="0" w:color="auto"/>
            </w:tcBorders>
            <w:vAlign w:val="bottom"/>
          </w:tcPr>
          <w:p w14:paraId="47DC9C3C" w14:textId="264CB8B3" w:rsidR="0067606D" w:rsidRPr="00D2599B" w:rsidRDefault="0067606D" w:rsidP="0067606D">
            <w:pPr>
              <w:pStyle w:val="TabellRader"/>
            </w:pPr>
            <w:r w:rsidRPr="00D2599B">
              <w:t>0,0</w:t>
            </w:r>
          </w:p>
        </w:tc>
        <w:tc>
          <w:tcPr>
            <w:tcW w:w="886" w:type="dxa"/>
            <w:tcBorders>
              <w:top w:val="single" w:sz="4" w:space="0" w:color="auto"/>
              <w:bottom w:val="single" w:sz="4" w:space="0" w:color="auto"/>
            </w:tcBorders>
            <w:vAlign w:val="bottom"/>
          </w:tcPr>
          <w:p w14:paraId="756280A3" w14:textId="514B1A36" w:rsidR="0067606D" w:rsidRPr="00D2599B" w:rsidRDefault="0067606D" w:rsidP="0067606D">
            <w:pPr>
              <w:pStyle w:val="TabellRader"/>
            </w:pPr>
            <w:r w:rsidRPr="00D2599B">
              <w:t>0,0</w:t>
            </w:r>
          </w:p>
        </w:tc>
        <w:tc>
          <w:tcPr>
            <w:tcW w:w="885" w:type="dxa"/>
            <w:tcBorders>
              <w:top w:val="single" w:sz="4" w:space="0" w:color="auto"/>
              <w:bottom w:val="single" w:sz="4" w:space="0" w:color="auto"/>
            </w:tcBorders>
            <w:vAlign w:val="bottom"/>
          </w:tcPr>
          <w:p w14:paraId="5EEDDB0F" w14:textId="3550B0EE" w:rsidR="0067606D" w:rsidRPr="00D2599B" w:rsidRDefault="0067606D" w:rsidP="0067606D">
            <w:pPr>
              <w:pStyle w:val="TabellRader"/>
            </w:pPr>
            <w:r w:rsidRPr="00D2599B">
              <w:t>0,0</w:t>
            </w:r>
          </w:p>
        </w:tc>
        <w:tc>
          <w:tcPr>
            <w:tcW w:w="885" w:type="dxa"/>
            <w:tcBorders>
              <w:top w:val="single" w:sz="4" w:space="0" w:color="auto"/>
              <w:bottom w:val="single" w:sz="4" w:space="0" w:color="auto"/>
            </w:tcBorders>
            <w:vAlign w:val="bottom"/>
          </w:tcPr>
          <w:p w14:paraId="65F9B360" w14:textId="26312E4B" w:rsidR="0067606D" w:rsidRPr="00D2599B" w:rsidRDefault="0067606D" w:rsidP="0067606D">
            <w:pPr>
              <w:pStyle w:val="TabellRader"/>
            </w:pPr>
            <w:r w:rsidRPr="00D2599B">
              <w:t>0,0</w:t>
            </w:r>
          </w:p>
        </w:tc>
        <w:tc>
          <w:tcPr>
            <w:tcW w:w="886" w:type="dxa"/>
            <w:tcBorders>
              <w:top w:val="single" w:sz="4" w:space="0" w:color="auto"/>
              <w:bottom w:val="single" w:sz="4" w:space="0" w:color="auto"/>
            </w:tcBorders>
            <w:vAlign w:val="bottom"/>
          </w:tcPr>
          <w:p w14:paraId="37635D6A" w14:textId="5E7DB544" w:rsidR="0067606D" w:rsidRPr="00D2599B" w:rsidRDefault="0067606D" w:rsidP="0067606D">
            <w:pPr>
              <w:pStyle w:val="TabellRader"/>
            </w:pPr>
            <w:r w:rsidRPr="00D2599B">
              <w:t>0,0</w:t>
            </w:r>
          </w:p>
        </w:tc>
      </w:tr>
      <w:tr w:rsidR="0067606D" w:rsidRPr="0025369B" w14:paraId="799CB117" w14:textId="77777777" w:rsidTr="0067606D">
        <w:trPr>
          <w:cnfStyle w:val="010000000000" w:firstRow="0" w:lastRow="1" w:firstColumn="0" w:lastColumn="0" w:oddVBand="0" w:evenVBand="0" w:oddHBand="0" w:evenHBand="0" w:firstRowFirstColumn="0" w:firstRowLastColumn="0" w:lastRowFirstColumn="0" w:lastRowLastColumn="0"/>
        </w:trPr>
        <w:tc>
          <w:tcPr>
            <w:tcW w:w="709" w:type="dxa"/>
            <w:tcMar>
              <w:left w:w="0" w:type="dxa"/>
              <w:right w:w="0" w:type="dxa"/>
            </w:tcMar>
          </w:tcPr>
          <w:p w14:paraId="0181CEEA" w14:textId="77777777" w:rsidR="0067606D" w:rsidRPr="0025369B" w:rsidRDefault="0067606D" w:rsidP="0067606D">
            <w:pPr>
              <w:pStyle w:val="TabellSlutsumma"/>
              <w:jc w:val="left"/>
              <w:rPr>
                <w:b/>
              </w:rPr>
            </w:pPr>
          </w:p>
        </w:tc>
        <w:tc>
          <w:tcPr>
            <w:tcW w:w="3034" w:type="dxa"/>
          </w:tcPr>
          <w:p w14:paraId="6BEB8D38" w14:textId="77777777" w:rsidR="0067606D" w:rsidRPr="0025369B" w:rsidRDefault="0067606D" w:rsidP="0067606D">
            <w:pPr>
              <w:pStyle w:val="TabellSlutsumma"/>
              <w:jc w:val="left"/>
              <w:rPr>
                <w:b/>
              </w:rPr>
            </w:pPr>
            <w:r w:rsidRPr="0025369B">
              <w:rPr>
                <w:b/>
              </w:rPr>
              <w:t>Statsbudgetens inkomster</w:t>
            </w:r>
          </w:p>
        </w:tc>
        <w:tc>
          <w:tcPr>
            <w:tcW w:w="885" w:type="dxa"/>
          </w:tcPr>
          <w:p w14:paraId="46958F9C" w14:textId="05925153" w:rsidR="0067606D" w:rsidRPr="00BE01A2" w:rsidRDefault="0067606D" w:rsidP="0067606D">
            <w:pPr>
              <w:pStyle w:val="TabellSlutsumma"/>
              <w:rPr>
                <w:b/>
              </w:rPr>
            </w:pPr>
            <w:r w:rsidRPr="003562C3">
              <w:rPr>
                <w:b/>
              </w:rPr>
              <w:t>1 001,4</w:t>
            </w:r>
          </w:p>
        </w:tc>
        <w:tc>
          <w:tcPr>
            <w:tcW w:w="885" w:type="dxa"/>
          </w:tcPr>
          <w:p w14:paraId="72B33932" w14:textId="0301E3D8" w:rsidR="0067606D" w:rsidRPr="00BE01A2" w:rsidRDefault="0067606D" w:rsidP="0067606D">
            <w:pPr>
              <w:pStyle w:val="TabellSlutsumma"/>
              <w:rPr>
                <w:b/>
              </w:rPr>
            </w:pPr>
            <w:r w:rsidRPr="003562C3">
              <w:rPr>
                <w:b/>
              </w:rPr>
              <w:t>1 072,1</w:t>
            </w:r>
          </w:p>
        </w:tc>
        <w:tc>
          <w:tcPr>
            <w:tcW w:w="886" w:type="dxa"/>
          </w:tcPr>
          <w:p w14:paraId="60A63816" w14:textId="4B5EC41C" w:rsidR="0067606D" w:rsidRPr="00BE01A2" w:rsidRDefault="0067606D" w:rsidP="0067606D">
            <w:pPr>
              <w:pStyle w:val="TabellSlutsumma"/>
              <w:rPr>
                <w:b/>
              </w:rPr>
            </w:pPr>
            <w:r w:rsidRPr="003562C3">
              <w:rPr>
                <w:b/>
              </w:rPr>
              <w:t>1 078,4</w:t>
            </w:r>
          </w:p>
        </w:tc>
        <w:tc>
          <w:tcPr>
            <w:tcW w:w="885" w:type="dxa"/>
          </w:tcPr>
          <w:p w14:paraId="63C286D2" w14:textId="5A952891" w:rsidR="0067606D" w:rsidRPr="00BE01A2" w:rsidRDefault="0067606D" w:rsidP="0067606D">
            <w:pPr>
              <w:pStyle w:val="TabellSlutsumma"/>
              <w:rPr>
                <w:b/>
              </w:rPr>
            </w:pPr>
            <w:r w:rsidRPr="003562C3">
              <w:rPr>
                <w:b/>
              </w:rPr>
              <w:t>1 116,1</w:t>
            </w:r>
          </w:p>
        </w:tc>
        <w:tc>
          <w:tcPr>
            <w:tcW w:w="885" w:type="dxa"/>
          </w:tcPr>
          <w:p w14:paraId="38BB1688" w14:textId="31941FDD" w:rsidR="0067606D" w:rsidRPr="00BE01A2" w:rsidRDefault="0067606D" w:rsidP="0067606D">
            <w:pPr>
              <w:pStyle w:val="TabellSlutsumma"/>
              <w:rPr>
                <w:b/>
              </w:rPr>
            </w:pPr>
            <w:r w:rsidRPr="003562C3">
              <w:rPr>
                <w:b/>
              </w:rPr>
              <w:t>1 110,5</w:t>
            </w:r>
          </w:p>
        </w:tc>
        <w:tc>
          <w:tcPr>
            <w:tcW w:w="886" w:type="dxa"/>
          </w:tcPr>
          <w:p w14:paraId="7C5C3CFD" w14:textId="34966563" w:rsidR="0067606D" w:rsidRPr="00BE01A2" w:rsidRDefault="0067606D" w:rsidP="0067606D">
            <w:pPr>
              <w:pStyle w:val="TabellSlutsumma"/>
              <w:rPr>
                <w:b/>
              </w:rPr>
            </w:pPr>
            <w:r w:rsidRPr="003562C3">
              <w:rPr>
                <w:b/>
              </w:rPr>
              <w:t>1 149,6</w:t>
            </w:r>
          </w:p>
        </w:tc>
      </w:tr>
    </w:tbl>
    <w:p w14:paraId="0B42B0E0" w14:textId="44F75EF6" w:rsidR="0067606D" w:rsidRPr="00023421" w:rsidRDefault="0067606D" w:rsidP="0067606D">
      <w:pPr>
        <w:pStyle w:val="TabellFotnot"/>
        <w:rPr>
          <w:highlight w:val="magenta"/>
        </w:rPr>
      </w:pPr>
      <w:r w:rsidRPr="00F404FA">
        <w:t>Anm.: Samtliga år är redovisade enligt den struktur som gäller för statens budget för 20</w:t>
      </w:r>
      <w:r>
        <w:t>20</w:t>
      </w:r>
      <w:r w:rsidRPr="00F404FA">
        <w:t xml:space="preserve"> och framåt.</w:t>
      </w:r>
    </w:p>
    <w:p w14:paraId="096FDC47" w14:textId="4EDED2C2" w:rsidR="0067606D" w:rsidRPr="000A426E" w:rsidRDefault="0067606D" w:rsidP="0067606D">
      <w:pPr>
        <w:pStyle w:val="TabellFotnot"/>
      </w:pPr>
      <w:r w:rsidRPr="00F404FA">
        <w:t>Källor</w:t>
      </w:r>
      <w:r>
        <w:t>:</w:t>
      </w:r>
      <w:r w:rsidRPr="00F404FA">
        <w:t xml:space="preserve"> Skatteverket, Ekonomistyrningsverket och egna beräkningar.</w:t>
      </w:r>
    </w:p>
    <w:p w14:paraId="55483378" w14:textId="77777777" w:rsidR="0067606D" w:rsidRPr="000A426E" w:rsidRDefault="0067606D" w:rsidP="0067606D">
      <w:pPr>
        <w:pStyle w:val="Brdtext"/>
      </w:pPr>
    </w:p>
    <w:p w14:paraId="14D3231B" w14:textId="4C03BCE3" w:rsidR="0067606D" w:rsidRPr="000A426E" w:rsidRDefault="0067606D" w:rsidP="0067606D">
      <w:pPr>
        <w:pStyle w:val="Brdtextmedindrag"/>
        <w:sectPr w:rsidR="0067606D" w:rsidRPr="000A426E" w:rsidSect="0067606D">
          <w:headerReference w:type="even" r:id="rId233"/>
          <w:headerReference w:type="default" r:id="rId234"/>
          <w:footerReference w:type="even" r:id="rId235"/>
          <w:footerReference w:type="default" r:id="rId236"/>
          <w:footerReference w:type="first" r:id="rId237"/>
          <w:pgSz w:w="11906" w:h="16838" w:code="9"/>
          <w:pgMar w:top="1304" w:right="1871" w:bottom="1531" w:left="1021" w:header="567" w:footer="1077" w:gutter="0"/>
          <w:cols w:space="340"/>
          <w:docGrid w:linePitch="360"/>
        </w:sectPr>
      </w:pPr>
    </w:p>
    <w:p w14:paraId="06BAFAA6" w14:textId="178A9053" w:rsidR="0067606D" w:rsidRDefault="0067606D" w:rsidP="0067606D">
      <w:pPr>
        <w:pStyle w:val="Brdtext"/>
      </w:pPr>
      <w:bookmarkStart w:id="153" w:name="_Ref17796985"/>
      <w:r>
        <w:t>Ä</w:t>
      </w:r>
      <w:r w:rsidRPr="00EE1AC8">
        <w:t xml:space="preserve">ven vid bibehållna regler </w:t>
      </w:r>
      <w:r>
        <w:t>beräknas s</w:t>
      </w:r>
      <w:r w:rsidRPr="00EE1AC8">
        <w:t>kattekvoten fortsätt</w:t>
      </w:r>
      <w:r>
        <w:t xml:space="preserve">a att </w:t>
      </w:r>
      <w:r w:rsidRPr="00EE1AC8">
        <w:t>sjunka något under prognos</w:t>
      </w:r>
      <w:r>
        <w:softHyphen/>
      </w:r>
      <w:r w:rsidRPr="00EE1AC8">
        <w:t>perioden</w:t>
      </w:r>
      <w:r>
        <w:t>,</w:t>
      </w:r>
      <w:r w:rsidRPr="00EE1AC8">
        <w:t xml:space="preserve"> och förväntas uppgå till </w:t>
      </w:r>
      <w:r>
        <w:t>42,9 </w:t>
      </w:r>
      <w:r w:rsidRPr="00EE1AC8">
        <w:t>procent 2022</w:t>
      </w:r>
      <w:r>
        <w:t xml:space="preserve"> (se </w:t>
      </w:r>
      <w:r>
        <w:fldChar w:fldCharType="begin"/>
      </w:r>
      <w:r>
        <w:instrText xml:space="preserve"> REF  _Ref17796906 \* Lower \h </w:instrText>
      </w:r>
      <w:r>
        <w:fldChar w:fldCharType="separate"/>
      </w:r>
      <w:r w:rsidR="00757DA4">
        <w:t xml:space="preserve">diagram </w:t>
      </w:r>
      <w:r w:rsidR="00757DA4">
        <w:rPr>
          <w:bCs/>
          <w:noProof/>
        </w:rPr>
        <w:t>6</w:t>
      </w:r>
      <w:r w:rsidR="00757DA4">
        <w:rPr>
          <w:noProof/>
        </w:rPr>
        <w:t>.2</w:t>
      </w:r>
      <w:r>
        <w:fldChar w:fldCharType="end"/>
      </w:r>
      <w:r>
        <w:t>)</w:t>
      </w:r>
      <w:r w:rsidRPr="00EE1AC8">
        <w:t xml:space="preserve">. Det förklaras främst av utvecklingen av </w:t>
      </w:r>
      <w:r>
        <w:t>skatt på arbetsinkomster där</w:t>
      </w:r>
      <w:r w:rsidRPr="00EE1AC8">
        <w:t xml:space="preserve"> </w:t>
      </w:r>
      <w:r>
        <w:t>lönesumman i ekonomin utvecklas svagare än BNP</w:t>
      </w:r>
      <w:r w:rsidRPr="00EE1AC8">
        <w:t xml:space="preserve"> </w:t>
      </w:r>
      <w:r>
        <w:t>i slutet av prognosperioden</w:t>
      </w:r>
      <w:r w:rsidRPr="00EE1AC8">
        <w:t>.</w:t>
      </w:r>
      <w:r w:rsidRPr="00200BF7">
        <w:t xml:space="preserve"> </w:t>
      </w:r>
      <w:r>
        <w:t>Dessutom</w:t>
      </w:r>
      <w:r w:rsidRPr="00EE1AC8">
        <w:t xml:space="preserve"> indexeras inte alla punktskatter med pris</w:t>
      </w:r>
      <w:r>
        <w:softHyphen/>
      </w:r>
      <w:r w:rsidRPr="00EE1AC8">
        <w:t>utvecklingen</w:t>
      </w:r>
      <w:r>
        <w:t>, vilket medför en sjunkande andel av BNP</w:t>
      </w:r>
      <w:r w:rsidRPr="00EE1AC8">
        <w:t>.</w:t>
      </w:r>
    </w:p>
    <w:p w14:paraId="7DA4DCF9" w14:textId="77777777" w:rsidR="0067606D" w:rsidRDefault="0067606D" w:rsidP="0067606D">
      <w:pPr>
        <w:pStyle w:val="Brdtext"/>
      </w:pPr>
    </w:p>
    <w:p w14:paraId="47664010" w14:textId="1CD7D87E" w:rsidR="0067606D" w:rsidRDefault="0067606D" w:rsidP="0067606D">
      <w:pPr>
        <w:pStyle w:val="TabellRubrik"/>
      </w:pPr>
      <w:bookmarkStart w:id="154" w:name="_Ref17889004"/>
      <w:bookmarkStart w:id="155" w:name="_Toc19298983"/>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6</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3</w:t>
      </w:r>
      <w:r>
        <w:rPr>
          <w:noProof/>
        </w:rPr>
        <w:fldChar w:fldCharType="end"/>
      </w:r>
      <w:bookmarkEnd w:id="153"/>
      <w:bookmarkEnd w:id="154"/>
      <w:r>
        <w:rPr>
          <w:noProof/>
        </w:rPr>
        <w:tab/>
      </w:r>
      <w:r>
        <w:t>Skattekvot</w:t>
      </w:r>
      <w:bookmarkEnd w:id="155"/>
    </w:p>
    <w:p w14:paraId="38B481D3" w14:textId="77777777" w:rsidR="0067606D" w:rsidRDefault="0067606D" w:rsidP="0067606D">
      <w:pPr>
        <w:pStyle w:val="TabellUnderrubrik"/>
      </w:pPr>
      <w:r>
        <w:t xml:space="preserve">Procent av BNP. </w:t>
      </w:r>
      <w:r w:rsidRPr="002A657B">
        <w:t>Utfall 2017, prognos 2018–2022</w:t>
      </w:r>
    </w:p>
    <w:tbl>
      <w:tblPr>
        <w:tblStyle w:val="RKEgentabell"/>
        <w:tblW w:w="4383" w:type="dxa"/>
        <w:tblInd w:w="0" w:type="dxa"/>
        <w:tblLayout w:type="fixed"/>
        <w:tblCellMar>
          <w:left w:w="0" w:type="dxa"/>
          <w:right w:w="0" w:type="dxa"/>
        </w:tblCellMar>
        <w:tblLook w:val="0460" w:firstRow="1" w:lastRow="1" w:firstColumn="0" w:lastColumn="0" w:noHBand="0" w:noVBand="1"/>
      </w:tblPr>
      <w:tblGrid>
        <w:gridCol w:w="1276"/>
        <w:gridCol w:w="517"/>
        <w:gridCol w:w="518"/>
        <w:gridCol w:w="518"/>
        <w:gridCol w:w="518"/>
        <w:gridCol w:w="518"/>
        <w:gridCol w:w="518"/>
      </w:tblGrid>
      <w:tr w:rsidR="0067606D" w14:paraId="50A58267" w14:textId="77777777" w:rsidTr="0067606D">
        <w:trPr>
          <w:cnfStyle w:val="100000000000" w:firstRow="1" w:lastRow="0" w:firstColumn="0" w:lastColumn="0" w:oddVBand="0" w:evenVBand="0" w:oddHBand="0" w:evenHBand="0" w:firstRowFirstColumn="0" w:firstRowLastColumn="0" w:lastRowFirstColumn="0" w:lastRowLastColumn="0"/>
        </w:trPr>
        <w:tc>
          <w:tcPr>
            <w:tcW w:w="1276" w:type="dxa"/>
            <w:tcMar>
              <w:left w:w="0" w:type="dxa"/>
              <w:right w:w="0" w:type="dxa"/>
            </w:tcMar>
          </w:tcPr>
          <w:p w14:paraId="7FE55796" w14:textId="77777777" w:rsidR="0067606D" w:rsidRDefault="0067606D" w:rsidP="0067606D">
            <w:pPr>
              <w:pStyle w:val="TabellHuvud"/>
              <w:keepNext/>
              <w:keepLines/>
              <w:jc w:val="left"/>
            </w:pPr>
          </w:p>
        </w:tc>
        <w:tc>
          <w:tcPr>
            <w:tcW w:w="517" w:type="dxa"/>
          </w:tcPr>
          <w:p w14:paraId="1C5E10D4" w14:textId="77777777" w:rsidR="0067606D" w:rsidRDefault="0067606D" w:rsidP="0067606D">
            <w:pPr>
              <w:pStyle w:val="TabellHuvud"/>
              <w:keepNext/>
              <w:keepLines/>
            </w:pPr>
            <w:r>
              <w:t>2017</w:t>
            </w:r>
          </w:p>
        </w:tc>
        <w:tc>
          <w:tcPr>
            <w:tcW w:w="518" w:type="dxa"/>
          </w:tcPr>
          <w:p w14:paraId="5FB847E4" w14:textId="77777777" w:rsidR="0067606D" w:rsidRDefault="0067606D" w:rsidP="0067606D">
            <w:pPr>
              <w:pStyle w:val="TabellHuvud"/>
              <w:keepNext/>
              <w:keepLines/>
            </w:pPr>
            <w:r>
              <w:t>2018</w:t>
            </w:r>
          </w:p>
        </w:tc>
        <w:tc>
          <w:tcPr>
            <w:tcW w:w="518" w:type="dxa"/>
          </w:tcPr>
          <w:p w14:paraId="3BAADC7B" w14:textId="77777777" w:rsidR="0067606D" w:rsidRDefault="0067606D" w:rsidP="0067606D">
            <w:pPr>
              <w:pStyle w:val="TabellHuvud"/>
              <w:keepNext/>
              <w:keepLines/>
            </w:pPr>
            <w:r>
              <w:t>2019</w:t>
            </w:r>
          </w:p>
        </w:tc>
        <w:tc>
          <w:tcPr>
            <w:tcW w:w="518" w:type="dxa"/>
          </w:tcPr>
          <w:p w14:paraId="24D92EAE" w14:textId="77777777" w:rsidR="0067606D" w:rsidRDefault="0067606D" w:rsidP="0067606D">
            <w:pPr>
              <w:pStyle w:val="TabellHuvud"/>
              <w:keepNext/>
              <w:keepLines/>
            </w:pPr>
            <w:r>
              <w:t>2020</w:t>
            </w:r>
          </w:p>
        </w:tc>
        <w:tc>
          <w:tcPr>
            <w:tcW w:w="518" w:type="dxa"/>
          </w:tcPr>
          <w:p w14:paraId="3AE09471" w14:textId="77777777" w:rsidR="0067606D" w:rsidRDefault="0067606D" w:rsidP="0067606D">
            <w:pPr>
              <w:pStyle w:val="TabellHuvud"/>
              <w:keepNext/>
              <w:keepLines/>
            </w:pPr>
            <w:r>
              <w:t>2021</w:t>
            </w:r>
          </w:p>
        </w:tc>
        <w:tc>
          <w:tcPr>
            <w:tcW w:w="518" w:type="dxa"/>
          </w:tcPr>
          <w:p w14:paraId="54AB749D" w14:textId="77777777" w:rsidR="0067606D" w:rsidRDefault="0067606D" w:rsidP="0067606D">
            <w:pPr>
              <w:pStyle w:val="TabellHuvud"/>
              <w:keepNext/>
              <w:keepLines/>
            </w:pPr>
            <w:r>
              <w:t>2022</w:t>
            </w:r>
          </w:p>
        </w:tc>
      </w:tr>
      <w:tr w:rsidR="0067606D" w14:paraId="7C26B5F8" w14:textId="77777777" w:rsidTr="0067606D">
        <w:tc>
          <w:tcPr>
            <w:tcW w:w="1276" w:type="dxa"/>
            <w:tcMar>
              <w:left w:w="0" w:type="dxa"/>
              <w:right w:w="0" w:type="dxa"/>
            </w:tcMar>
            <w:vAlign w:val="bottom"/>
          </w:tcPr>
          <w:p w14:paraId="78887B50" w14:textId="77777777" w:rsidR="0067606D" w:rsidRDefault="0067606D" w:rsidP="0067606D">
            <w:pPr>
              <w:pStyle w:val="TabellRader"/>
              <w:keepNext/>
              <w:keepLines/>
              <w:jc w:val="left"/>
            </w:pPr>
            <w:r>
              <w:t>Skatt på arbete</w:t>
            </w:r>
          </w:p>
        </w:tc>
        <w:tc>
          <w:tcPr>
            <w:tcW w:w="517" w:type="dxa"/>
          </w:tcPr>
          <w:p w14:paraId="26EF9A5C" w14:textId="77777777" w:rsidR="0067606D" w:rsidRDefault="0067606D" w:rsidP="0067606D">
            <w:pPr>
              <w:pStyle w:val="TabellRader"/>
            </w:pPr>
            <w:r>
              <w:t>26,1</w:t>
            </w:r>
          </w:p>
        </w:tc>
        <w:tc>
          <w:tcPr>
            <w:tcW w:w="518" w:type="dxa"/>
          </w:tcPr>
          <w:p w14:paraId="51017D48" w14:textId="77777777" w:rsidR="0067606D" w:rsidRDefault="0067606D" w:rsidP="0067606D">
            <w:pPr>
              <w:pStyle w:val="TabellRader"/>
            </w:pPr>
            <w:r>
              <w:t>25,9</w:t>
            </w:r>
          </w:p>
        </w:tc>
        <w:tc>
          <w:tcPr>
            <w:tcW w:w="518" w:type="dxa"/>
          </w:tcPr>
          <w:p w14:paraId="41302665" w14:textId="77777777" w:rsidR="0067606D" w:rsidRDefault="0067606D" w:rsidP="0067606D">
            <w:pPr>
              <w:pStyle w:val="TabellRader"/>
              <w:keepNext/>
              <w:keepLines/>
            </w:pPr>
            <w:r w:rsidRPr="00696619">
              <w:t>25,6</w:t>
            </w:r>
          </w:p>
        </w:tc>
        <w:tc>
          <w:tcPr>
            <w:tcW w:w="518" w:type="dxa"/>
          </w:tcPr>
          <w:p w14:paraId="6F3DD877" w14:textId="77777777" w:rsidR="0067606D" w:rsidRDefault="0067606D" w:rsidP="0067606D">
            <w:pPr>
              <w:pStyle w:val="TabellRader"/>
              <w:keepNext/>
              <w:keepLines/>
            </w:pPr>
            <w:r w:rsidRPr="00696619">
              <w:t>25,3</w:t>
            </w:r>
          </w:p>
        </w:tc>
        <w:tc>
          <w:tcPr>
            <w:tcW w:w="518" w:type="dxa"/>
          </w:tcPr>
          <w:p w14:paraId="32A63D06" w14:textId="77777777" w:rsidR="0067606D" w:rsidRDefault="0067606D" w:rsidP="0067606D">
            <w:pPr>
              <w:pStyle w:val="TabellRader"/>
              <w:keepNext/>
              <w:keepLines/>
            </w:pPr>
            <w:r w:rsidRPr="00696619">
              <w:t>25,</w:t>
            </w:r>
            <w:r>
              <w:t>0</w:t>
            </w:r>
          </w:p>
        </w:tc>
        <w:tc>
          <w:tcPr>
            <w:tcW w:w="518" w:type="dxa"/>
          </w:tcPr>
          <w:p w14:paraId="2E7FE952" w14:textId="77777777" w:rsidR="0067606D" w:rsidRDefault="0067606D" w:rsidP="0067606D">
            <w:pPr>
              <w:pStyle w:val="TabellRader"/>
              <w:keepNext/>
              <w:keepLines/>
            </w:pPr>
            <w:r w:rsidRPr="00696619">
              <w:t>2</w:t>
            </w:r>
            <w:r>
              <w:t>4</w:t>
            </w:r>
            <w:r w:rsidRPr="00696619">
              <w:t>,</w:t>
            </w:r>
            <w:r>
              <w:t>8</w:t>
            </w:r>
          </w:p>
        </w:tc>
      </w:tr>
      <w:tr w:rsidR="0067606D" w14:paraId="0BCF4915" w14:textId="77777777" w:rsidTr="0067606D">
        <w:tc>
          <w:tcPr>
            <w:tcW w:w="1276" w:type="dxa"/>
            <w:tcMar>
              <w:left w:w="0" w:type="dxa"/>
              <w:right w:w="0" w:type="dxa"/>
            </w:tcMar>
            <w:vAlign w:val="bottom"/>
          </w:tcPr>
          <w:p w14:paraId="741FDA5C" w14:textId="77777777" w:rsidR="0067606D" w:rsidRDefault="0067606D" w:rsidP="0067606D">
            <w:pPr>
              <w:pStyle w:val="TabellRader"/>
              <w:keepNext/>
              <w:keepLines/>
              <w:jc w:val="left"/>
            </w:pPr>
            <w:r>
              <w:t>Skatt på kapital</w:t>
            </w:r>
          </w:p>
        </w:tc>
        <w:tc>
          <w:tcPr>
            <w:tcW w:w="517" w:type="dxa"/>
          </w:tcPr>
          <w:p w14:paraId="0508F196" w14:textId="77777777" w:rsidR="0067606D" w:rsidRDefault="0067606D" w:rsidP="0067606D">
            <w:pPr>
              <w:pStyle w:val="TabellRader"/>
            </w:pPr>
            <w:r>
              <w:t>5,7</w:t>
            </w:r>
          </w:p>
        </w:tc>
        <w:tc>
          <w:tcPr>
            <w:tcW w:w="518" w:type="dxa"/>
          </w:tcPr>
          <w:p w14:paraId="4328CC34" w14:textId="77777777" w:rsidR="0067606D" w:rsidRDefault="0067606D" w:rsidP="0067606D">
            <w:pPr>
              <w:pStyle w:val="TabellRader"/>
            </w:pPr>
            <w:r>
              <w:t>5,6</w:t>
            </w:r>
          </w:p>
        </w:tc>
        <w:tc>
          <w:tcPr>
            <w:tcW w:w="518" w:type="dxa"/>
          </w:tcPr>
          <w:p w14:paraId="0F2EB006" w14:textId="77777777" w:rsidR="0067606D" w:rsidRDefault="0067606D" w:rsidP="0067606D">
            <w:pPr>
              <w:pStyle w:val="TabellRader"/>
              <w:keepNext/>
              <w:keepLines/>
            </w:pPr>
            <w:r w:rsidRPr="00696619">
              <w:t>5,5</w:t>
            </w:r>
          </w:p>
        </w:tc>
        <w:tc>
          <w:tcPr>
            <w:tcW w:w="518" w:type="dxa"/>
          </w:tcPr>
          <w:p w14:paraId="0D239473" w14:textId="77777777" w:rsidR="0067606D" w:rsidRDefault="0067606D" w:rsidP="0067606D">
            <w:pPr>
              <w:pStyle w:val="TabellRader"/>
              <w:keepNext/>
              <w:keepLines/>
            </w:pPr>
            <w:r w:rsidRPr="00696619">
              <w:t>5,4</w:t>
            </w:r>
          </w:p>
        </w:tc>
        <w:tc>
          <w:tcPr>
            <w:tcW w:w="518" w:type="dxa"/>
          </w:tcPr>
          <w:p w14:paraId="2902B115" w14:textId="77777777" w:rsidR="0067606D" w:rsidRDefault="0067606D" w:rsidP="0067606D">
            <w:pPr>
              <w:pStyle w:val="TabellRader"/>
              <w:keepNext/>
              <w:keepLines/>
            </w:pPr>
            <w:r w:rsidRPr="00696619">
              <w:t>5,4</w:t>
            </w:r>
          </w:p>
        </w:tc>
        <w:tc>
          <w:tcPr>
            <w:tcW w:w="518" w:type="dxa"/>
          </w:tcPr>
          <w:p w14:paraId="67503A09" w14:textId="77777777" w:rsidR="0067606D" w:rsidRDefault="0067606D" w:rsidP="0067606D">
            <w:pPr>
              <w:pStyle w:val="TabellRader"/>
              <w:keepNext/>
              <w:keepLines/>
            </w:pPr>
            <w:r w:rsidRPr="00696619">
              <w:t>5,</w:t>
            </w:r>
            <w:r>
              <w:t>6</w:t>
            </w:r>
          </w:p>
        </w:tc>
      </w:tr>
      <w:tr w:rsidR="0067606D" w14:paraId="33AC6E65" w14:textId="77777777" w:rsidTr="0067606D">
        <w:tc>
          <w:tcPr>
            <w:tcW w:w="1276" w:type="dxa"/>
            <w:tcMar>
              <w:left w:w="0" w:type="dxa"/>
              <w:right w:w="0" w:type="dxa"/>
            </w:tcMar>
            <w:vAlign w:val="bottom"/>
          </w:tcPr>
          <w:p w14:paraId="2A336DFE" w14:textId="77777777" w:rsidR="0067606D" w:rsidRDefault="0067606D" w:rsidP="0067606D">
            <w:pPr>
              <w:pStyle w:val="TabellRader"/>
              <w:keepNext/>
              <w:keepLines/>
              <w:jc w:val="left"/>
            </w:pPr>
            <w:r>
              <w:t>Skatt på konsumtion</w:t>
            </w:r>
          </w:p>
        </w:tc>
        <w:tc>
          <w:tcPr>
            <w:tcW w:w="517" w:type="dxa"/>
          </w:tcPr>
          <w:p w14:paraId="120F6811" w14:textId="77777777" w:rsidR="0067606D" w:rsidRDefault="0067606D" w:rsidP="0067606D">
            <w:pPr>
              <w:pStyle w:val="TabellRader"/>
            </w:pPr>
            <w:r>
              <w:t>12,3</w:t>
            </w:r>
          </w:p>
        </w:tc>
        <w:tc>
          <w:tcPr>
            <w:tcW w:w="518" w:type="dxa"/>
          </w:tcPr>
          <w:p w14:paraId="74180FE4" w14:textId="77777777" w:rsidR="0067606D" w:rsidRDefault="0067606D" w:rsidP="0067606D">
            <w:pPr>
              <w:pStyle w:val="TabellRader"/>
            </w:pPr>
            <w:r>
              <w:t>12,2</w:t>
            </w:r>
          </w:p>
        </w:tc>
        <w:tc>
          <w:tcPr>
            <w:tcW w:w="518" w:type="dxa"/>
          </w:tcPr>
          <w:p w14:paraId="5A26951D" w14:textId="77777777" w:rsidR="0067606D" w:rsidRDefault="0067606D" w:rsidP="0067606D">
            <w:pPr>
              <w:pStyle w:val="TabellRader"/>
              <w:keepNext/>
              <w:keepLines/>
            </w:pPr>
            <w:r w:rsidRPr="00696619">
              <w:t>12,1</w:t>
            </w:r>
          </w:p>
        </w:tc>
        <w:tc>
          <w:tcPr>
            <w:tcW w:w="518" w:type="dxa"/>
          </w:tcPr>
          <w:p w14:paraId="153359F9" w14:textId="77777777" w:rsidR="0067606D" w:rsidRDefault="0067606D" w:rsidP="0067606D">
            <w:pPr>
              <w:pStyle w:val="TabellRader"/>
              <w:keepNext/>
              <w:keepLines/>
            </w:pPr>
            <w:r w:rsidRPr="00696619">
              <w:t>12,1</w:t>
            </w:r>
          </w:p>
        </w:tc>
        <w:tc>
          <w:tcPr>
            <w:tcW w:w="518" w:type="dxa"/>
          </w:tcPr>
          <w:p w14:paraId="6E0F502A" w14:textId="77777777" w:rsidR="0067606D" w:rsidRDefault="0067606D" w:rsidP="0067606D">
            <w:pPr>
              <w:pStyle w:val="TabellRader"/>
              <w:keepNext/>
              <w:keepLines/>
            </w:pPr>
            <w:r w:rsidRPr="00696619">
              <w:t>12,1</w:t>
            </w:r>
          </w:p>
        </w:tc>
        <w:tc>
          <w:tcPr>
            <w:tcW w:w="518" w:type="dxa"/>
          </w:tcPr>
          <w:p w14:paraId="5C8349A0" w14:textId="77777777" w:rsidR="0067606D" w:rsidRDefault="0067606D" w:rsidP="0067606D">
            <w:pPr>
              <w:pStyle w:val="TabellRader"/>
              <w:keepNext/>
              <w:keepLines/>
            </w:pPr>
            <w:r w:rsidRPr="00696619">
              <w:t>12,1</w:t>
            </w:r>
          </w:p>
        </w:tc>
      </w:tr>
      <w:tr w:rsidR="0067606D" w14:paraId="2F8D1CDA" w14:textId="77777777" w:rsidTr="0067606D">
        <w:tc>
          <w:tcPr>
            <w:tcW w:w="1276" w:type="dxa"/>
            <w:tcMar>
              <w:left w:w="0" w:type="dxa"/>
              <w:right w:w="0" w:type="dxa"/>
            </w:tcMar>
            <w:vAlign w:val="bottom"/>
          </w:tcPr>
          <w:p w14:paraId="7913E869" w14:textId="77777777" w:rsidR="0067606D" w:rsidRDefault="0067606D" w:rsidP="0067606D">
            <w:pPr>
              <w:pStyle w:val="TabellRader"/>
              <w:keepNext/>
              <w:keepLines/>
              <w:jc w:val="left"/>
            </w:pPr>
            <w:r>
              <w:t>Övriga skatter</w:t>
            </w:r>
          </w:p>
        </w:tc>
        <w:tc>
          <w:tcPr>
            <w:tcW w:w="517" w:type="dxa"/>
          </w:tcPr>
          <w:p w14:paraId="0BC80E8A" w14:textId="77777777" w:rsidR="0067606D" w:rsidRDefault="0067606D" w:rsidP="0067606D">
            <w:pPr>
              <w:pStyle w:val="TabellRader"/>
            </w:pPr>
            <w:r>
              <w:t>0,3</w:t>
            </w:r>
          </w:p>
        </w:tc>
        <w:tc>
          <w:tcPr>
            <w:tcW w:w="518" w:type="dxa"/>
          </w:tcPr>
          <w:p w14:paraId="14E28A7E" w14:textId="77777777" w:rsidR="0067606D" w:rsidRDefault="0067606D" w:rsidP="0067606D">
            <w:pPr>
              <w:pStyle w:val="TabellRader"/>
            </w:pPr>
            <w:r>
              <w:t>0,3</w:t>
            </w:r>
          </w:p>
        </w:tc>
        <w:tc>
          <w:tcPr>
            <w:tcW w:w="518" w:type="dxa"/>
          </w:tcPr>
          <w:p w14:paraId="51E7CCC1" w14:textId="77777777" w:rsidR="0067606D" w:rsidRDefault="0067606D" w:rsidP="0067606D">
            <w:pPr>
              <w:pStyle w:val="TabellRader"/>
              <w:keepNext/>
              <w:keepLines/>
            </w:pPr>
            <w:r w:rsidRPr="00696619">
              <w:t>0,4</w:t>
            </w:r>
          </w:p>
        </w:tc>
        <w:tc>
          <w:tcPr>
            <w:tcW w:w="518" w:type="dxa"/>
          </w:tcPr>
          <w:p w14:paraId="44A6DECE" w14:textId="77777777" w:rsidR="0067606D" w:rsidRDefault="0067606D" w:rsidP="0067606D">
            <w:pPr>
              <w:pStyle w:val="TabellRader"/>
              <w:keepNext/>
              <w:keepLines/>
            </w:pPr>
            <w:r w:rsidRPr="00696619">
              <w:t>0,3</w:t>
            </w:r>
          </w:p>
        </w:tc>
        <w:tc>
          <w:tcPr>
            <w:tcW w:w="518" w:type="dxa"/>
          </w:tcPr>
          <w:p w14:paraId="50BE64BE" w14:textId="77777777" w:rsidR="0067606D" w:rsidRDefault="0067606D" w:rsidP="0067606D">
            <w:pPr>
              <w:pStyle w:val="TabellRader"/>
              <w:keepNext/>
              <w:keepLines/>
            </w:pPr>
            <w:r w:rsidRPr="00696619">
              <w:t>0,4</w:t>
            </w:r>
          </w:p>
        </w:tc>
        <w:tc>
          <w:tcPr>
            <w:tcW w:w="518" w:type="dxa"/>
          </w:tcPr>
          <w:p w14:paraId="332BBA0C" w14:textId="77777777" w:rsidR="0067606D" w:rsidRDefault="0067606D" w:rsidP="0067606D">
            <w:pPr>
              <w:pStyle w:val="TabellRader"/>
              <w:keepNext/>
              <w:keepLines/>
            </w:pPr>
            <w:r w:rsidRPr="00696619">
              <w:t>0,4</w:t>
            </w:r>
          </w:p>
        </w:tc>
      </w:tr>
      <w:tr w:rsidR="0067606D" w:rsidRPr="009044A4" w14:paraId="778D804A" w14:textId="77777777" w:rsidTr="0067606D">
        <w:trPr>
          <w:cnfStyle w:val="010000000000" w:firstRow="0" w:lastRow="1" w:firstColumn="0" w:lastColumn="0" w:oddVBand="0" w:evenVBand="0" w:oddHBand="0" w:evenHBand="0" w:firstRowFirstColumn="0" w:firstRowLastColumn="0" w:lastRowFirstColumn="0" w:lastRowLastColumn="0"/>
        </w:trPr>
        <w:tc>
          <w:tcPr>
            <w:tcW w:w="1276" w:type="dxa"/>
            <w:tcMar>
              <w:left w:w="0" w:type="dxa"/>
              <w:right w:w="0" w:type="dxa"/>
            </w:tcMar>
            <w:vAlign w:val="bottom"/>
          </w:tcPr>
          <w:p w14:paraId="53989D67" w14:textId="77777777" w:rsidR="0067606D" w:rsidRPr="009044A4" w:rsidRDefault="0067606D" w:rsidP="0067606D">
            <w:pPr>
              <w:pStyle w:val="TabellSlutsumma"/>
              <w:keepNext/>
              <w:keepLines/>
              <w:jc w:val="left"/>
              <w:rPr>
                <w:b/>
              </w:rPr>
            </w:pPr>
            <w:r>
              <w:rPr>
                <w:b/>
              </w:rPr>
              <w:t>Skattekvot</w:t>
            </w:r>
          </w:p>
        </w:tc>
        <w:tc>
          <w:tcPr>
            <w:tcW w:w="517" w:type="dxa"/>
          </w:tcPr>
          <w:p w14:paraId="20DB59D4" w14:textId="77777777" w:rsidR="0067606D" w:rsidRPr="003F7FB4" w:rsidRDefault="0067606D" w:rsidP="0067606D">
            <w:pPr>
              <w:pStyle w:val="TabellSlutsumma"/>
            </w:pPr>
            <w:r w:rsidRPr="003F7FB4">
              <w:rPr>
                <w:b/>
              </w:rPr>
              <w:t>44,4</w:t>
            </w:r>
          </w:p>
        </w:tc>
        <w:tc>
          <w:tcPr>
            <w:tcW w:w="518" w:type="dxa"/>
          </w:tcPr>
          <w:p w14:paraId="1A11D297" w14:textId="77777777" w:rsidR="0067606D" w:rsidRPr="00996741" w:rsidRDefault="0067606D" w:rsidP="0067606D">
            <w:pPr>
              <w:pStyle w:val="TabellSlutsumma"/>
              <w:keepNext/>
              <w:keepLines/>
              <w:rPr>
                <w:b/>
              </w:rPr>
            </w:pPr>
            <w:r>
              <w:rPr>
                <w:b/>
              </w:rPr>
              <w:t>44,0</w:t>
            </w:r>
          </w:p>
        </w:tc>
        <w:tc>
          <w:tcPr>
            <w:tcW w:w="518" w:type="dxa"/>
          </w:tcPr>
          <w:p w14:paraId="38C8A3A7" w14:textId="77777777" w:rsidR="0067606D" w:rsidRPr="009044A4" w:rsidRDefault="0067606D" w:rsidP="0067606D">
            <w:pPr>
              <w:pStyle w:val="TabellSlutsumma"/>
              <w:keepNext/>
              <w:keepLines/>
              <w:rPr>
                <w:b/>
              </w:rPr>
            </w:pPr>
            <w:r w:rsidRPr="00996741">
              <w:rPr>
                <w:b/>
              </w:rPr>
              <w:t>43,5</w:t>
            </w:r>
          </w:p>
        </w:tc>
        <w:tc>
          <w:tcPr>
            <w:tcW w:w="518" w:type="dxa"/>
          </w:tcPr>
          <w:p w14:paraId="043B0B5F" w14:textId="77777777" w:rsidR="0067606D" w:rsidRPr="009044A4" w:rsidRDefault="0067606D" w:rsidP="0067606D">
            <w:pPr>
              <w:pStyle w:val="TabellSlutsumma"/>
              <w:keepNext/>
              <w:keepLines/>
              <w:rPr>
                <w:b/>
              </w:rPr>
            </w:pPr>
            <w:r w:rsidRPr="00996741">
              <w:rPr>
                <w:b/>
              </w:rPr>
              <w:t>43,2</w:t>
            </w:r>
          </w:p>
        </w:tc>
        <w:tc>
          <w:tcPr>
            <w:tcW w:w="518" w:type="dxa"/>
          </w:tcPr>
          <w:p w14:paraId="682FFCD9" w14:textId="77777777" w:rsidR="0067606D" w:rsidRPr="009044A4" w:rsidRDefault="0067606D" w:rsidP="0067606D">
            <w:pPr>
              <w:pStyle w:val="TabellSlutsumma"/>
              <w:keepNext/>
              <w:keepLines/>
              <w:rPr>
                <w:b/>
              </w:rPr>
            </w:pPr>
            <w:r w:rsidRPr="00996741">
              <w:rPr>
                <w:b/>
              </w:rPr>
              <w:t>4</w:t>
            </w:r>
            <w:r>
              <w:rPr>
                <w:b/>
              </w:rPr>
              <w:t>2</w:t>
            </w:r>
            <w:r w:rsidRPr="00996741">
              <w:rPr>
                <w:b/>
              </w:rPr>
              <w:t>,</w:t>
            </w:r>
            <w:r>
              <w:rPr>
                <w:b/>
              </w:rPr>
              <w:t>9</w:t>
            </w:r>
          </w:p>
        </w:tc>
        <w:tc>
          <w:tcPr>
            <w:tcW w:w="518" w:type="dxa"/>
          </w:tcPr>
          <w:p w14:paraId="1403F9A9" w14:textId="77777777" w:rsidR="0067606D" w:rsidRPr="009044A4" w:rsidRDefault="0067606D" w:rsidP="0067606D">
            <w:pPr>
              <w:pStyle w:val="TabellSlutsumma"/>
              <w:keepNext/>
              <w:keepLines/>
              <w:rPr>
                <w:b/>
              </w:rPr>
            </w:pPr>
            <w:r w:rsidRPr="00996741">
              <w:rPr>
                <w:b/>
              </w:rPr>
              <w:t>42,9</w:t>
            </w:r>
          </w:p>
        </w:tc>
      </w:tr>
    </w:tbl>
    <w:p w14:paraId="0A7F840F" w14:textId="77777777" w:rsidR="0067606D" w:rsidRDefault="0067606D" w:rsidP="0067606D">
      <w:pPr>
        <w:pStyle w:val="TabellFotnot"/>
      </w:pPr>
      <w:r>
        <w:t>Anm.: Beloppen är avrundade och stämmer därför inte alltid överens med summan. Skattekvoten för 2018 är regeringens kvot och kan skilja sig från det publicerade utfallet från nationalräkenskaperna.</w:t>
      </w:r>
    </w:p>
    <w:p w14:paraId="58F9D996" w14:textId="77777777" w:rsidR="0067606D" w:rsidRDefault="0067606D" w:rsidP="0067606D">
      <w:pPr>
        <w:pStyle w:val="TabellFotnot"/>
      </w:pPr>
      <w:r>
        <w:t>Källor: Statistiska centralbyrån, Skatteverket och egna beräkningar.</w:t>
      </w:r>
    </w:p>
    <w:p w14:paraId="041D3ACB" w14:textId="77777777" w:rsidR="0067606D" w:rsidRDefault="0067606D" w:rsidP="0067606D">
      <w:pPr>
        <w:pStyle w:val="Brdtext"/>
      </w:pPr>
    </w:p>
    <w:p w14:paraId="408D71A8" w14:textId="1AD9CDA8" w:rsidR="0067606D" w:rsidRDefault="0067606D" w:rsidP="0067606D">
      <w:pPr>
        <w:pStyle w:val="DiagramRubrik"/>
      </w:pPr>
      <w:bookmarkStart w:id="156" w:name="_Ref17796906"/>
      <w:bookmarkStart w:id="157" w:name="_Toc19290714"/>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6</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2</w:t>
      </w:r>
      <w:r>
        <w:rPr>
          <w:noProof/>
        </w:rPr>
        <w:fldChar w:fldCharType="end"/>
      </w:r>
      <w:bookmarkEnd w:id="156"/>
      <w:r>
        <w:rPr>
          <w:noProof/>
        </w:rPr>
        <w:tab/>
      </w:r>
      <w:r>
        <w:t>Skattekvot</w:t>
      </w:r>
      <w:bookmarkEnd w:id="157"/>
    </w:p>
    <w:p w14:paraId="0D4E04E3" w14:textId="77777777" w:rsidR="0067606D" w:rsidRDefault="0067606D" w:rsidP="0067606D">
      <w:pPr>
        <w:pStyle w:val="DiagramUnderrubrik"/>
      </w:pPr>
      <w:r>
        <w:t>Procent av BNP. Utfall 1990–2017, prognos 2018–2022</w:t>
      </w:r>
    </w:p>
    <w:p w14:paraId="051E3D8D" w14:textId="77777777" w:rsidR="0067606D" w:rsidRDefault="0067606D" w:rsidP="0067606D">
      <w:pPr>
        <w:pStyle w:val="Brdtext"/>
        <w:spacing w:line="260" w:lineRule="atLeast"/>
      </w:pPr>
      <w:r>
        <w:rPr>
          <w:noProof/>
        </w:rPr>
        <w:drawing>
          <wp:inline distT="0" distB="0" distL="0" distR="0" wp14:anchorId="15E9D92B" wp14:editId="473D0A22">
            <wp:extent cx="2753995" cy="2044065"/>
            <wp:effectExtent l="0" t="0" r="0" b="0"/>
            <wp:docPr id="24" name="Diagram 11">
              <a:extLst xmlns:a="http://schemas.openxmlformats.org/drawingml/2006/main">
                <a:ext uri="{FF2B5EF4-FFF2-40B4-BE49-F238E27FC236}">
                  <a16:creationId xmlns:a16="http://schemas.microsoft.com/office/drawing/2014/main" id="{00000000-0008-0000-0200-000004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8"/>
              </a:graphicData>
            </a:graphic>
          </wp:inline>
        </w:drawing>
      </w:r>
    </w:p>
    <w:p w14:paraId="742C0FD4" w14:textId="77777777" w:rsidR="0067606D" w:rsidRDefault="0067606D" w:rsidP="0067606D">
      <w:pPr>
        <w:pStyle w:val="DiagramFotnot"/>
      </w:pPr>
      <w:r>
        <w:t>Källor: Statistiska centralbyrån och egna beräkningar.</w:t>
      </w:r>
    </w:p>
    <w:p w14:paraId="26F9CAA2" w14:textId="7B0C9352" w:rsidR="0067606D" w:rsidRDefault="0067606D" w:rsidP="0067606D">
      <w:pPr>
        <w:pStyle w:val="Rubrik4utannumrering"/>
      </w:pPr>
      <w:r>
        <w:t>Skatt på arbete</w:t>
      </w:r>
    </w:p>
    <w:p w14:paraId="7A10AF5A" w14:textId="564BAC0E" w:rsidR="0067606D" w:rsidRDefault="0067606D" w:rsidP="0067606D">
      <w:pPr>
        <w:pStyle w:val="Brdtext"/>
      </w:pPr>
      <w:r w:rsidRPr="0036722C">
        <w:t xml:space="preserve">Skatterna på arbete kan delas in i direkta och indirekta skatter. De direkta skatterna på arbete består i huvudsak av kommunal och statlig inkomstskatt. </w:t>
      </w:r>
      <w:r>
        <w:t>S</w:t>
      </w:r>
      <w:r w:rsidRPr="0036722C">
        <w:t>katte</w:t>
      </w:r>
      <w:r>
        <w:t>uttaget</w:t>
      </w:r>
      <w:r w:rsidRPr="0036722C">
        <w:t xml:space="preserve"> minskas av ett antal skattereduktioner. De indirekta skatterna på arbete består huvudsakligen av arbetsgivaravgifter och egenavgifter. Intäkterna från skatt på arbete </w:t>
      </w:r>
      <w:r w:rsidRPr="0036722C">
        <w:lastRenderedPageBreak/>
        <w:t>beräknas uppgå till nästan 60 procent av de totala skatteintäkterna 201</w:t>
      </w:r>
      <w:r>
        <w:t>9</w:t>
      </w:r>
      <w:r w:rsidRPr="0036722C">
        <w:t xml:space="preserve"> och till knappt 26 procent av BNP (se </w:t>
      </w:r>
      <w:r w:rsidRPr="0036722C">
        <w:fldChar w:fldCharType="begin"/>
      </w:r>
      <w:r w:rsidRPr="0036722C">
        <w:instrText xml:space="preserve"> REF  _Ref16601580 \* Lower \h </w:instrText>
      </w:r>
      <w:r>
        <w:instrText xml:space="preserve"> \* MERGEFORMAT </w:instrText>
      </w:r>
      <w:r w:rsidRPr="0036722C">
        <w:fldChar w:fldCharType="separate"/>
      </w:r>
      <w:r w:rsidR="00757DA4">
        <w:t xml:space="preserve">tabell </w:t>
      </w:r>
      <w:r w:rsidR="00757DA4">
        <w:rPr>
          <w:bCs/>
          <w:noProof/>
        </w:rPr>
        <w:t>6</w:t>
      </w:r>
      <w:r w:rsidR="00757DA4">
        <w:t>.</w:t>
      </w:r>
      <w:r w:rsidR="00757DA4">
        <w:rPr>
          <w:noProof/>
        </w:rPr>
        <w:t>4</w:t>
      </w:r>
      <w:r w:rsidRPr="0036722C">
        <w:fldChar w:fldCharType="end"/>
      </w:r>
      <w:r w:rsidRPr="0036722C">
        <w:t>).</w:t>
      </w:r>
    </w:p>
    <w:p w14:paraId="17B50E04" w14:textId="77777777" w:rsidR="0067606D" w:rsidRPr="000733A7" w:rsidRDefault="0067606D" w:rsidP="0067606D">
      <w:pPr>
        <w:pStyle w:val="Brdtext"/>
      </w:pPr>
    </w:p>
    <w:p w14:paraId="6D241391" w14:textId="0C80E584" w:rsidR="0067606D" w:rsidRDefault="0067606D" w:rsidP="0067606D">
      <w:pPr>
        <w:pStyle w:val="TabellRubrik"/>
      </w:pPr>
      <w:bookmarkStart w:id="158" w:name="_Ref16601580"/>
      <w:bookmarkStart w:id="159" w:name="_Toc19298984"/>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6</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4</w:t>
      </w:r>
      <w:r>
        <w:rPr>
          <w:noProof/>
        </w:rPr>
        <w:fldChar w:fldCharType="end"/>
      </w:r>
      <w:bookmarkEnd w:id="158"/>
      <w:r>
        <w:rPr>
          <w:noProof/>
        </w:rPr>
        <w:tab/>
      </w:r>
      <w:r>
        <w:t>Skatt på arbete</w:t>
      </w:r>
      <w:bookmarkEnd w:id="159"/>
    </w:p>
    <w:p w14:paraId="1C0F95E4" w14:textId="012EA307" w:rsidR="0067606D" w:rsidRDefault="0067606D" w:rsidP="0067606D">
      <w:pPr>
        <w:pStyle w:val="TabellUnderrubrik"/>
      </w:pPr>
      <w:r>
        <w:t>Procent av BNP. Utfall 2017, prognos 2018–2022</w:t>
      </w:r>
    </w:p>
    <w:tbl>
      <w:tblPr>
        <w:tblStyle w:val="RKEgentabell"/>
        <w:tblW w:w="4383" w:type="dxa"/>
        <w:tblInd w:w="0" w:type="dxa"/>
        <w:tblLayout w:type="fixed"/>
        <w:tblLook w:val="0460" w:firstRow="1" w:lastRow="1" w:firstColumn="0" w:lastColumn="0" w:noHBand="0" w:noVBand="1"/>
      </w:tblPr>
      <w:tblGrid>
        <w:gridCol w:w="1134"/>
        <w:gridCol w:w="541"/>
        <w:gridCol w:w="542"/>
        <w:gridCol w:w="541"/>
        <w:gridCol w:w="542"/>
        <w:gridCol w:w="541"/>
        <w:gridCol w:w="542"/>
      </w:tblGrid>
      <w:tr w:rsidR="0067606D" w14:paraId="5A84E755" w14:textId="77777777" w:rsidTr="0067606D">
        <w:trPr>
          <w:cnfStyle w:val="100000000000" w:firstRow="1" w:lastRow="0" w:firstColumn="0" w:lastColumn="0" w:oddVBand="0" w:evenVBand="0" w:oddHBand="0" w:evenHBand="0" w:firstRowFirstColumn="0" w:firstRowLastColumn="0" w:lastRowFirstColumn="0" w:lastRowLastColumn="0"/>
        </w:trPr>
        <w:tc>
          <w:tcPr>
            <w:tcW w:w="1134" w:type="dxa"/>
            <w:tcMar>
              <w:left w:w="0" w:type="dxa"/>
              <w:right w:w="0" w:type="dxa"/>
            </w:tcMar>
          </w:tcPr>
          <w:p w14:paraId="7D195D5B" w14:textId="77777777" w:rsidR="0067606D" w:rsidRDefault="0067606D" w:rsidP="0067606D">
            <w:pPr>
              <w:pStyle w:val="TabellHuvud"/>
              <w:keepNext/>
              <w:keepLines/>
              <w:jc w:val="left"/>
            </w:pPr>
          </w:p>
        </w:tc>
        <w:tc>
          <w:tcPr>
            <w:tcW w:w="541" w:type="dxa"/>
          </w:tcPr>
          <w:p w14:paraId="511F78B3" w14:textId="22479C58" w:rsidR="0067606D" w:rsidRDefault="0067606D" w:rsidP="0067606D">
            <w:pPr>
              <w:pStyle w:val="TabellHuvud"/>
              <w:keepNext/>
              <w:keepLines/>
            </w:pPr>
            <w:r>
              <w:t>2017</w:t>
            </w:r>
          </w:p>
        </w:tc>
        <w:tc>
          <w:tcPr>
            <w:tcW w:w="542" w:type="dxa"/>
          </w:tcPr>
          <w:p w14:paraId="3F66429E" w14:textId="070C9728" w:rsidR="0067606D" w:rsidRDefault="0067606D" w:rsidP="0067606D">
            <w:pPr>
              <w:pStyle w:val="TabellHuvud"/>
              <w:keepNext/>
              <w:keepLines/>
            </w:pPr>
            <w:r>
              <w:t>2018</w:t>
            </w:r>
          </w:p>
        </w:tc>
        <w:tc>
          <w:tcPr>
            <w:tcW w:w="541" w:type="dxa"/>
          </w:tcPr>
          <w:p w14:paraId="51168E33" w14:textId="7E0BDC15" w:rsidR="0067606D" w:rsidRDefault="0067606D" w:rsidP="0067606D">
            <w:pPr>
              <w:pStyle w:val="TabellHuvud"/>
              <w:keepNext/>
              <w:keepLines/>
            </w:pPr>
            <w:r>
              <w:t>2019</w:t>
            </w:r>
          </w:p>
        </w:tc>
        <w:tc>
          <w:tcPr>
            <w:tcW w:w="542" w:type="dxa"/>
          </w:tcPr>
          <w:p w14:paraId="695A1C75" w14:textId="48ED76DF" w:rsidR="0067606D" w:rsidRDefault="0067606D" w:rsidP="0067606D">
            <w:pPr>
              <w:pStyle w:val="TabellHuvud"/>
              <w:keepNext/>
              <w:keepLines/>
            </w:pPr>
            <w:r>
              <w:t>2020</w:t>
            </w:r>
          </w:p>
        </w:tc>
        <w:tc>
          <w:tcPr>
            <w:tcW w:w="541" w:type="dxa"/>
          </w:tcPr>
          <w:p w14:paraId="41029DDA" w14:textId="48802908" w:rsidR="0067606D" w:rsidRDefault="0067606D" w:rsidP="0067606D">
            <w:pPr>
              <w:pStyle w:val="TabellHuvud"/>
              <w:keepNext/>
              <w:keepLines/>
            </w:pPr>
            <w:r>
              <w:t>2021</w:t>
            </w:r>
          </w:p>
        </w:tc>
        <w:tc>
          <w:tcPr>
            <w:tcW w:w="542" w:type="dxa"/>
          </w:tcPr>
          <w:p w14:paraId="1C6E9CDF" w14:textId="5B853721" w:rsidR="0067606D" w:rsidRDefault="0067606D" w:rsidP="0067606D">
            <w:pPr>
              <w:pStyle w:val="TabellHuvud"/>
              <w:keepNext/>
              <w:keepLines/>
            </w:pPr>
            <w:r>
              <w:t>2022</w:t>
            </w:r>
          </w:p>
        </w:tc>
      </w:tr>
      <w:tr w:rsidR="0067606D" w14:paraId="164E8DCE" w14:textId="77777777" w:rsidTr="0067606D">
        <w:tc>
          <w:tcPr>
            <w:tcW w:w="1134" w:type="dxa"/>
            <w:tcBorders>
              <w:top w:val="single" w:sz="18" w:space="0" w:color="auto"/>
            </w:tcBorders>
            <w:tcMar>
              <w:left w:w="0" w:type="dxa"/>
              <w:right w:w="0" w:type="dxa"/>
            </w:tcMar>
          </w:tcPr>
          <w:p w14:paraId="04F87032" w14:textId="26EA2340" w:rsidR="0067606D" w:rsidRPr="00120F00" w:rsidRDefault="0067606D" w:rsidP="0067606D">
            <w:pPr>
              <w:pStyle w:val="TabellRader"/>
              <w:keepNext/>
              <w:keepLines/>
              <w:jc w:val="left"/>
            </w:pPr>
            <w:r w:rsidRPr="00120F00">
              <w:t>Direkta skatter</w:t>
            </w:r>
          </w:p>
        </w:tc>
        <w:tc>
          <w:tcPr>
            <w:tcW w:w="541" w:type="dxa"/>
            <w:tcBorders>
              <w:top w:val="single" w:sz="18" w:space="0" w:color="auto"/>
            </w:tcBorders>
          </w:tcPr>
          <w:p w14:paraId="76BF8C3E" w14:textId="30CAEE29" w:rsidR="0067606D" w:rsidRPr="007E2ED0" w:rsidRDefault="0067606D" w:rsidP="0067606D">
            <w:pPr>
              <w:pStyle w:val="TabellRader"/>
              <w:keepNext/>
              <w:keepLines/>
              <w:rPr>
                <w:i/>
              </w:rPr>
            </w:pPr>
            <w:r w:rsidRPr="0020476A">
              <w:t>13,9</w:t>
            </w:r>
          </w:p>
        </w:tc>
        <w:tc>
          <w:tcPr>
            <w:tcW w:w="542" w:type="dxa"/>
            <w:tcBorders>
              <w:top w:val="single" w:sz="18" w:space="0" w:color="auto"/>
            </w:tcBorders>
          </w:tcPr>
          <w:p w14:paraId="49F4E217" w14:textId="741F5C61" w:rsidR="0067606D" w:rsidRPr="007E2ED0" w:rsidRDefault="0067606D" w:rsidP="0067606D">
            <w:pPr>
              <w:pStyle w:val="TabellRader"/>
              <w:keepNext/>
              <w:keepLines/>
              <w:rPr>
                <w:i/>
              </w:rPr>
            </w:pPr>
            <w:r w:rsidRPr="0020476A">
              <w:t>13,7</w:t>
            </w:r>
          </w:p>
        </w:tc>
        <w:tc>
          <w:tcPr>
            <w:tcW w:w="541" w:type="dxa"/>
            <w:tcBorders>
              <w:top w:val="single" w:sz="18" w:space="0" w:color="auto"/>
            </w:tcBorders>
          </w:tcPr>
          <w:p w14:paraId="07DC6E24" w14:textId="7227EBFF" w:rsidR="0067606D" w:rsidRPr="007E2ED0" w:rsidRDefault="0067606D" w:rsidP="0067606D">
            <w:pPr>
              <w:pStyle w:val="TabellRader"/>
              <w:keepNext/>
              <w:keepLines/>
              <w:rPr>
                <w:i/>
              </w:rPr>
            </w:pPr>
            <w:r w:rsidRPr="0020476A">
              <w:t>13,4</w:t>
            </w:r>
          </w:p>
        </w:tc>
        <w:tc>
          <w:tcPr>
            <w:tcW w:w="542" w:type="dxa"/>
            <w:tcBorders>
              <w:top w:val="single" w:sz="18" w:space="0" w:color="auto"/>
            </w:tcBorders>
          </w:tcPr>
          <w:p w14:paraId="52926179" w14:textId="26E7E256" w:rsidR="0067606D" w:rsidRPr="007E2ED0" w:rsidRDefault="0067606D" w:rsidP="0067606D">
            <w:pPr>
              <w:pStyle w:val="TabellRader"/>
              <w:keepNext/>
              <w:keepLines/>
              <w:rPr>
                <w:i/>
              </w:rPr>
            </w:pPr>
            <w:r w:rsidRPr="0020476A">
              <w:t>13,1</w:t>
            </w:r>
          </w:p>
        </w:tc>
        <w:tc>
          <w:tcPr>
            <w:tcW w:w="541" w:type="dxa"/>
            <w:tcBorders>
              <w:top w:val="single" w:sz="18" w:space="0" w:color="auto"/>
            </w:tcBorders>
          </w:tcPr>
          <w:p w14:paraId="54B245FC" w14:textId="1FC424ED" w:rsidR="0067606D" w:rsidRPr="007E2ED0" w:rsidRDefault="0067606D" w:rsidP="0067606D">
            <w:pPr>
              <w:pStyle w:val="TabellRader"/>
              <w:keepNext/>
              <w:keepLines/>
              <w:rPr>
                <w:i/>
              </w:rPr>
            </w:pPr>
            <w:r w:rsidRPr="0020476A">
              <w:t>13,0</w:t>
            </w:r>
          </w:p>
        </w:tc>
        <w:tc>
          <w:tcPr>
            <w:tcW w:w="542" w:type="dxa"/>
            <w:tcBorders>
              <w:top w:val="single" w:sz="18" w:space="0" w:color="auto"/>
            </w:tcBorders>
          </w:tcPr>
          <w:p w14:paraId="5633A505" w14:textId="4205B9D0" w:rsidR="0067606D" w:rsidRPr="007E2ED0" w:rsidRDefault="0067606D" w:rsidP="0067606D">
            <w:pPr>
              <w:pStyle w:val="TabellRader"/>
              <w:keepNext/>
              <w:keepLines/>
              <w:rPr>
                <w:i/>
              </w:rPr>
            </w:pPr>
            <w:r w:rsidRPr="0020476A">
              <w:t>12,9</w:t>
            </w:r>
          </w:p>
        </w:tc>
      </w:tr>
      <w:tr w:rsidR="0067606D" w14:paraId="44D69924" w14:textId="77777777" w:rsidTr="0067606D">
        <w:tc>
          <w:tcPr>
            <w:tcW w:w="1134" w:type="dxa"/>
            <w:tcMar>
              <w:left w:w="0" w:type="dxa"/>
              <w:right w:w="0" w:type="dxa"/>
            </w:tcMar>
          </w:tcPr>
          <w:p w14:paraId="5EA2DB45" w14:textId="7F5711FB" w:rsidR="0067606D" w:rsidRPr="00120F00" w:rsidRDefault="0067606D" w:rsidP="0067606D">
            <w:pPr>
              <w:pStyle w:val="TabellRader"/>
              <w:keepNext/>
              <w:keepLines/>
              <w:jc w:val="left"/>
              <w:rPr>
                <w:i/>
              </w:rPr>
            </w:pPr>
            <w:r w:rsidRPr="00120F00">
              <w:rPr>
                <w:i/>
              </w:rPr>
              <w:t>Kommunal skatt</w:t>
            </w:r>
          </w:p>
        </w:tc>
        <w:tc>
          <w:tcPr>
            <w:tcW w:w="541" w:type="dxa"/>
          </w:tcPr>
          <w:p w14:paraId="7CB6C52B" w14:textId="13BCEC0D" w:rsidR="0067606D" w:rsidRPr="00B87A90" w:rsidRDefault="0067606D" w:rsidP="0067606D">
            <w:pPr>
              <w:pStyle w:val="TabellRader"/>
              <w:keepNext/>
              <w:keepLines/>
              <w:rPr>
                <w:i/>
              </w:rPr>
            </w:pPr>
            <w:r w:rsidRPr="006E0521">
              <w:rPr>
                <w:i/>
              </w:rPr>
              <w:t>15,3</w:t>
            </w:r>
          </w:p>
        </w:tc>
        <w:tc>
          <w:tcPr>
            <w:tcW w:w="542" w:type="dxa"/>
          </w:tcPr>
          <w:p w14:paraId="28C2D231" w14:textId="51B8721F" w:rsidR="0067606D" w:rsidRPr="00B87A90" w:rsidRDefault="0067606D" w:rsidP="0067606D">
            <w:pPr>
              <w:pStyle w:val="TabellRader"/>
              <w:keepNext/>
              <w:keepLines/>
              <w:rPr>
                <w:i/>
              </w:rPr>
            </w:pPr>
            <w:r w:rsidRPr="006E0521">
              <w:rPr>
                <w:i/>
              </w:rPr>
              <w:t>15,1</w:t>
            </w:r>
          </w:p>
        </w:tc>
        <w:tc>
          <w:tcPr>
            <w:tcW w:w="541" w:type="dxa"/>
          </w:tcPr>
          <w:p w14:paraId="74381385" w14:textId="2BFEE4B8" w:rsidR="0067606D" w:rsidRPr="00B87A90" w:rsidRDefault="0067606D" w:rsidP="0067606D">
            <w:pPr>
              <w:pStyle w:val="TabellRader"/>
              <w:keepNext/>
              <w:keepLines/>
              <w:rPr>
                <w:i/>
              </w:rPr>
            </w:pPr>
            <w:r w:rsidRPr="006E0521">
              <w:rPr>
                <w:i/>
              </w:rPr>
              <w:t>15,1</w:t>
            </w:r>
          </w:p>
        </w:tc>
        <w:tc>
          <w:tcPr>
            <w:tcW w:w="542" w:type="dxa"/>
          </w:tcPr>
          <w:p w14:paraId="55065966" w14:textId="6C9933B8" w:rsidR="0067606D" w:rsidRPr="00B87A90" w:rsidRDefault="0067606D" w:rsidP="0067606D">
            <w:pPr>
              <w:pStyle w:val="TabellRader"/>
              <w:keepNext/>
              <w:keepLines/>
              <w:rPr>
                <w:i/>
              </w:rPr>
            </w:pPr>
            <w:r w:rsidRPr="006E0521">
              <w:rPr>
                <w:i/>
              </w:rPr>
              <w:t>15,0</w:t>
            </w:r>
          </w:p>
        </w:tc>
        <w:tc>
          <w:tcPr>
            <w:tcW w:w="541" w:type="dxa"/>
          </w:tcPr>
          <w:p w14:paraId="6FA06F59" w14:textId="4C62019E" w:rsidR="0067606D" w:rsidRPr="00B87A90" w:rsidRDefault="0067606D" w:rsidP="0067606D">
            <w:pPr>
              <w:pStyle w:val="TabellRader"/>
              <w:keepNext/>
              <w:keepLines/>
              <w:rPr>
                <w:i/>
              </w:rPr>
            </w:pPr>
            <w:r w:rsidRPr="006E0521">
              <w:rPr>
                <w:i/>
              </w:rPr>
              <w:t>14,9</w:t>
            </w:r>
          </w:p>
        </w:tc>
        <w:tc>
          <w:tcPr>
            <w:tcW w:w="542" w:type="dxa"/>
          </w:tcPr>
          <w:p w14:paraId="78DCAC9A" w14:textId="66E4FA44" w:rsidR="0067606D" w:rsidRPr="00B87A90" w:rsidRDefault="0067606D" w:rsidP="0067606D">
            <w:pPr>
              <w:pStyle w:val="TabellRader"/>
              <w:keepNext/>
              <w:keepLines/>
              <w:rPr>
                <w:i/>
              </w:rPr>
            </w:pPr>
            <w:r w:rsidRPr="006E0521">
              <w:rPr>
                <w:i/>
              </w:rPr>
              <w:t>14,9</w:t>
            </w:r>
          </w:p>
        </w:tc>
      </w:tr>
      <w:tr w:rsidR="0067606D" w14:paraId="665CF1E0" w14:textId="77777777" w:rsidTr="0067606D">
        <w:tc>
          <w:tcPr>
            <w:tcW w:w="1134" w:type="dxa"/>
            <w:tcMar>
              <w:left w:w="0" w:type="dxa"/>
              <w:right w:w="0" w:type="dxa"/>
            </w:tcMar>
          </w:tcPr>
          <w:p w14:paraId="77BDC407" w14:textId="4A59D22E" w:rsidR="0067606D" w:rsidRPr="00120F00" w:rsidRDefault="0067606D" w:rsidP="0067606D">
            <w:pPr>
              <w:pStyle w:val="TabellRader"/>
              <w:keepNext/>
              <w:keepLines/>
              <w:jc w:val="left"/>
              <w:rPr>
                <w:i/>
              </w:rPr>
            </w:pPr>
            <w:r w:rsidRPr="00120F00">
              <w:rPr>
                <w:i/>
              </w:rPr>
              <w:t>Statlig skatt</w:t>
            </w:r>
          </w:p>
        </w:tc>
        <w:tc>
          <w:tcPr>
            <w:tcW w:w="541" w:type="dxa"/>
          </w:tcPr>
          <w:p w14:paraId="7910E480" w14:textId="7961E3CF" w:rsidR="0067606D" w:rsidRPr="00B87A90" w:rsidRDefault="0067606D" w:rsidP="0067606D">
            <w:pPr>
              <w:pStyle w:val="TabellRader"/>
              <w:keepNext/>
              <w:keepLines/>
              <w:rPr>
                <w:i/>
              </w:rPr>
            </w:pPr>
            <w:r w:rsidRPr="006E0521">
              <w:rPr>
                <w:i/>
              </w:rPr>
              <w:t>1,3</w:t>
            </w:r>
          </w:p>
        </w:tc>
        <w:tc>
          <w:tcPr>
            <w:tcW w:w="542" w:type="dxa"/>
          </w:tcPr>
          <w:p w14:paraId="46164B76" w14:textId="3B6D65A0" w:rsidR="0067606D" w:rsidRPr="00B87A90" w:rsidRDefault="0067606D" w:rsidP="0067606D">
            <w:pPr>
              <w:pStyle w:val="TabellRader"/>
              <w:keepNext/>
              <w:keepLines/>
              <w:rPr>
                <w:i/>
              </w:rPr>
            </w:pPr>
            <w:r w:rsidRPr="006E0521">
              <w:rPr>
                <w:i/>
              </w:rPr>
              <w:t>1,3</w:t>
            </w:r>
          </w:p>
        </w:tc>
        <w:tc>
          <w:tcPr>
            <w:tcW w:w="541" w:type="dxa"/>
          </w:tcPr>
          <w:p w14:paraId="5A1EB2C3" w14:textId="6EE0747A" w:rsidR="0067606D" w:rsidRPr="00B87A90" w:rsidRDefault="0067606D" w:rsidP="0067606D">
            <w:pPr>
              <w:pStyle w:val="TabellRader"/>
              <w:keepNext/>
              <w:keepLines/>
              <w:rPr>
                <w:i/>
              </w:rPr>
            </w:pPr>
            <w:r w:rsidRPr="006E0521">
              <w:rPr>
                <w:i/>
              </w:rPr>
              <w:t>1,2</w:t>
            </w:r>
          </w:p>
        </w:tc>
        <w:tc>
          <w:tcPr>
            <w:tcW w:w="542" w:type="dxa"/>
          </w:tcPr>
          <w:p w14:paraId="6059BEB7" w14:textId="33E165DB" w:rsidR="0067606D" w:rsidRPr="00B87A90" w:rsidRDefault="0067606D" w:rsidP="0067606D">
            <w:pPr>
              <w:pStyle w:val="TabellRader"/>
              <w:keepNext/>
              <w:keepLines/>
              <w:rPr>
                <w:i/>
              </w:rPr>
            </w:pPr>
            <w:r w:rsidRPr="006E0521">
              <w:rPr>
                <w:i/>
              </w:rPr>
              <w:t>1,0</w:t>
            </w:r>
          </w:p>
        </w:tc>
        <w:tc>
          <w:tcPr>
            <w:tcW w:w="541" w:type="dxa"/>
          </w:tcPr>
          <w:p w14:paraId="6DF64BF1" w14:textId="690D4E02" w:rsidR="0067606D" w:rsidRPr="00B87A90" w:rsidRDefault="0067606D" w:rsidP="0067606D">
            <w:pPr>
              <w:pStyle w:val="TabellRader"/>
              <w:keepNext/>
              <w:keepLines/>
              <w:rPr>
                <w:i/>
              </w:rPr>
            </w:pPr>
            <w:r w:rsidRPr="006E0521">
              <w:rPr>
                <w:i/>
              </w:rPr>
              <w:t>1,0</w:t>
            </w:r>
          </w:p>
        </w:tc>
        <w:tc>
          <w:tcPr>
            <w:tcW w:w="542" w:type="dxa"/>
          </w:tcPr>
          <w:p w14:paraId="1CCC581C" w14:textId="3E769F8F" w:rsidR="0067606D" w:rsidRPr="00B87A90" w:rsidRDefault="0067606D" w:rsidP="0067606D">
            <w:pPr>
              <w:pStyle w:val="TabellRader"/>
              <w:keepNext/>
              <w:keepLines/>
              <w:rPr>
                <w:i/>
              </w:rPr>
            </w:pPr>
            <w:r w:rsidRPr="006E0521">
              <w:rPr>
                <w:i/>
              </w:rPr>
              <w:t>0,9</w:t>
            </w:r>
          </w:p>
        </w:tc>
      </w:tr>
      <w:tr w:rsidR="0067606D" w:rsidRPr="001C1AEB" w14:paraId="5E1C3729" w14:textId="77777777" w:rsidTr="0067606D">
        <w:tc>
          <w:tcPr>
            <w:tcW w:w="1134" w:type="dxa"/>
            <w:tcMar>
              <w:left w:w="0" w:type="dxa"/>
              <w:right w:w="0" w:type="dxa"/>
            </w:tcMar>
          </w:tcPr>
          <w:p w14:paraId="16B81810" w14:textId="72E0FC42" w:rsidR="0067606D" w:rsidRPr="00120F00" w:rsidRDefault="0067606D" w:rsidP="0067606D">
            <w:pPr>
              <w:pStyle w:val="TabellRader"/>
              <w:keepNext/>
              <w:keepLines/>
              <w:jc w:val="left"/>
              <w:rPr>
                <w:i/>
              </w:rPr>
            </w:pPr>
            <w:r w:rsidRPr="00120F00">
              <w:rPr>
                <w:i/>
              </w:rPr>
              <w:t>Reduktioner</w:t>
            </w:r>
          </w:p>
        </w:tc>
        <w:tc>
          <w:tcPr>
            <w:tcW w:w="541" w:type="dxa"/>
          </w:tcPr>
          <w:p w14:paraId="5369CF8B" w14:textId="67D3FBF3" w:rsidR="0067606D" w:rsidRPr="00B87A90" w:rsidRDefault="0067606D" w:rsidP="0067606D">
            <w:pPr>
              <w:pStyle w:val="TabellRader"/>
              <w:keepNext/>
              <w:keepLines/>
              <w:rPr>
                <w:i/>
              </w:rPr>
            </w:pPr>
            <w:r w:rsidRPr="006E0521">
              <w:rPr>
                <w:i/>
              </w:rPr>
              <w:t>-2,7</w:t>
            </w:r>
          </w:p>
        </w:tc>
        <w:tc>
          <w:tcPr>
            <w:tcW w:w="542" w:type="dxa"/>
          </w:tcPr>
          <w:p w14:paraId="2F7FD0B1" w14:textId="4A7592A9" w:rsidR="0067606D" w:rsidRPr="00B87A90" w:rsidRDefault="0067606D" w:rsidP="0067606D">
            <w:pPr>
              <w:pStyle w:val="TabellRader"/>
              <w:keepNext/>
              <w:keepLines/>
              <w:rPr>
                <w:i/>
              </w:rPr>
            </w:pPr>
            <w:r w:rsidRPr="006E0521">
              <w:rPr>
                <w:i/>
              </w:rPr>
              <w:t>-2,7</w:t>
            </w:r>
          </w:p>
        </w:tc>
        <w:tc>
          <w:tcPr>
            <w:tcW w:w="541" w:type="dxa"/>
          </w:tcPr>
          <w:p w14:paraId="0CCA3BA0" w14:textId="1B884120" w:rsidR="0067606D" w:rsidRPr="00B87A90" w:rsidRDefault="0067606D" w:rsidP="0067606D">
            <w:pPr>
              <w:pStyle w:val="TabellRader"/>
              <w:keepNext/>
              <w:keepLines/>
              <w:rPr>
                <w:i/>
              </w:rPr>
            </w:pPr>
            <w:r w:rsidRPr="006E0521">
              <w:rPr>
                <w:i/>
              </w:rPr>
              <w:t>-2,9</w:t>
            </w:r>
          </w:p>
        </w:tc>
        <w:tc>
          <w:tcPr>
            <w:tcW w:w="542" w:type="dxa"/>
          </w:tcPr>
          <w:p w14:paraId="5575D697" w14:textId="55373966" w:rsidR="0067606D" w:rsidRPr="00B87A90" w:rsidRDefault="0067606D" w:rsidP="0067606D">
            <w:pPr>
              <w:pStyle w:val="TabellRader"/>
              <w:keepNext/>
              <w:keepLines/>
              <w:rPr>
                <w:i/>
              </w:rPr>
            </w:pPr>
            <w:r w:rsidRPr="006E0521">
              <w:rPr>
                <w:i/>
              </w:rPr>
              <w:t>-2,9</w:t>
            </w:r>
          </w:p>
        </w:tc>
        <w:tc>
          <w:tcPr>
            <w:tcW w:w="541" w:type="dxa"/>
          </w:tcPr>
          <w:p w14:paraId="24B632DA" w14:textId="0E8C9DE2" w:rsidR="0067606D" w:rsidRPr="00B87A90" w:rsidRDefault="0067606D" w:rsidP="0067606D">
            <w:pPr>
              <w:pStyle w:val="TabellRader"/>
              <w:keepNext/>
              <w:keepLines/>
              <w:rPr>
                <w:i/>
              </w:rPr>
            </w:pPr>
            <w:r w:rsidRPr="006E0521">
              <w:rPr>
                <w:i/>
              </w:rPr>
              <w:t>-2,9</w:t>
            </w:r>
          </w:p>
        </w:tc>
        <w:tc>
          <w:tcPr>
            <w:tcW w:w="542" w:type="dxa"/>
          </w:tcPr>
          <w:p w14:paraId="7CC9A06C" w14:textId="44A488C6" w:rsidR="0067606D" w:rsidRPr="00B87A90" w:rsidRDefault="0067606D" w:rsidP="0067606D">
            <w:pPr>
              <w:pStyle w:val="TabellRader"/>
              <w:keepNext/>
              <w:keepLines/>
              <w:rPr>
                <w:i/>
              </w:rPr>
            </w:pPr>
            <w:r w:rsidRPr="006E0521">
              <w:rPr>
                <w:i/>
              </w:rPr>
              <w:t>-2,9</w:t>
            </w:r>
          </w:p>
        </w:tc>
      </w:tr>
      <w:tr w:rsidR="0067606D" w:rsidRPr="001C1AEB" w14:paraId="6B0D7B73" w14:textId="77777777" w:rsidTr="0067606D">
        <w:tc>
          <w:tcPr>
            <w:tcW w:w="1134" w:type="dxa"/>
            <w:tcMar>
              <w:left w:w="0" w:type="dxa"/>
              <w:right w:w="0" w:type="dxa"/>
            </w:tcMar>
          </w:tcPr>
          <w:p w14:paraId="7B7CF755" w14:textId="3C3A701B" w:rsidR="0067606D" w:rsidRPr="00120F00" w:rsidRDefault="0067606D" w:rsidP="0067606D">
            <w:pPr>
              <w:pStyle w:val="TabellRader"/>
              <w:keepNext/>
              <w:keepLines/>
              <w:jc w:val="left"/>
            </w:pPr>
            <w:r w:rsidRPr="00120F00">
              <w:t>Indirekta skatter</w:t>
            </w:r>
          </w:p>
        </w:tc>
        <w:tc>
          <w:tcPr>
            <w:tcW w:w="541" w:type="dxa"/>
          </w:tcPr>
          <w:p w14:paraId="0FC796D7" w14:textId="79319763" w:rsidR="0067606D" w:rsidRPr="00120F00" w:rsidRDefault="0067606D" w:rsidP="0067606D">
            <w:pPr>
              <w:pStyle w:val="TabellRader"/>
              <w:keepNext/>
              <w:keepLines/>
            </w:pPr>
            <w:r w:rsidRPr="0020476A">
              <w:t>12,2</w:t>
            </w:r>
          </w:p>
        </w:tc>
        <w:tc>
          <w:tcPr>
            <w:tcW w:w="542" w:type="dxa"/>
          </w:tcPr>
          <w:p w14:paraId="0429771C" w14:textId="7E89A733" w:rsidR="0067606D" w:rsidRPr="00120F00" w:rsidRDefault="0067606D" w:rsidP="0067606D">
            <w:pPr>
              <w:pStyle w:val="TabellRader"/>
              <w:keepNext/>
              <w:keepLines/>
            </w:pPr>
            <w:r w:rsidRPr="0020476A">
              <w:t>12,2</w:t>
            </w:r>
          </w:p>
        </w:tc>
        <w:tc>
          <w:tcPr>
            <w:tcW w:w="541" w:type="dxa"/>
          </w:tcPr>
          <w:p w14:paraId="1B76F40B" w14:textId="01E041A6" w:rsidR="0067606D" w:rsidRPr="00120F00" w:rsidRDefault="0067606D" w:rsidP="0067606D">
            <w:pPr>
              <w:pStyle w:val="TabellRader"/>
              <w:keepNext/>
              <w:keepLines/>
            </w:pPr>
            <w:r w:rsidRPr="0020476A">
              <w:t>12,2</w:t>
            </w:r>
          </w:p>
        </w:tc>
        <w:tc>
          <w:tcPr>
            <w:tcW w:w="542" w:type="dxa"/>
          </w:tcPr>
          <w:p w14:paraId="45CB3122" w14:textId="134322FF" w:rsidR="0067606D" w:rsidRPr="00120F00" w:rsidRDefault="0067606D" w:rsidP="0067606D">
            <w:pPr>
              <w:pStyle w:val="TabellRader"/>
              <w:keepNext/>
              <w:keepLines/>
            </w:pPr>
            <w:r w:rsidRPr="0020476A">
              <w:t>12,1</w:t>
            </w:r>
          </w:p>
        </w:tc>
        <w:tc>
          <w:tcPr>
            <w:tcW w:w="541" w:type="dxa"/>
          </w:tcPr>
          <w:p w14:paraId="1F28B587" w14:textId="11A25221" w:rsidR="0067606D" w:rsidRPr="00120F00" w:rsidRDefault="0067606D" w:rsidP="0067606D">
            <w:pPr>
              <w:pStyle w:val="TabellRader"/>
              <w:keepNext/>
              <w:keepLines/>
            </w:pPr>
            <w:r w:rsidRPr="0020476A">
              <w:t>12,0</w:t>
            </w:r>
          </w:p>
        </w:tc>
        <w:tc>
          <w:tcPr>
            <w:tcW w:w="542" w:type="dxa"/>
          </w:tcPr>
          <w:p w14:paraId="77C8BD27" w14:textId="053769EF" w:rsidR="0067606D" w:rsidRPr="00120F00" w:rsidRDefault="0067606D" w:rsidP="0067606D">
            <w:pPr>
              <w:pStyle w:val="TabellRader"/>
              <w:keepNext/>
              <w:keepLines/>
            </w:pPr>
            <w:r w:rsidRPr="0020476A">
              <w:t>11,9</w:t>
            </w:r>
          </w:p>
        </w:tc>
      </w:tr>
      <w:tr w:rsidR="0067606D" w:rsidRPr="00C12679" w14:paraId="1222B5E5" w14:textId="77777777" w:rsidTr="0067606D">
        <w:trPr>
          <w:cnfStyle w:val="010000000000" w:firstRow="0" w:lastRow="1" w:firstColumn="0" w:lastColumn="0" w:oddVBand="0" w:evenVBand="0" w:oddHBand="0" w:evenHBand="0" w:firstRowFirstColumn="0" w:firstRowLastColumn="0" w:lastRowFirstColumn="0" w:lastRowLastColumn="0"/>
        </w:trPr>
        <w:tc>
          <w:tcPr>
            <w:tcW w:w="1134" w:type="dxa"/>
            <w:tcMar>
              <w:left w:w="0" w:type="dxa"/>
              <w:right w:w="0" w:type="dxa"/>
            </w:tcMar>
            <w:vAlign w:val="bottom"/>
          </w:tcPr>
          <w:p w14:paraId="7F45D566" w14:textId="60C44924" w:rsidR="0067606D" w:rsidRPr="00C12679" w:rsidRDefault="0067606D" w:rsidP="0067606D">
            <w:pPr>
              <w:pStyle w:val="TabellSumma"/>
              <w:keepNext/>
              <w:keepLines/>
              <w:jc w:val="left"/>
              <w:rPr>
                <w:i w:val="0"/>
              </w:rPr>
            </w:pPr>
            <w:r w:rsidRPr="00C12679">
              <w:rPr>
                <w:i w:val="0"/>
              </w:rPr>
              <w:t>Skatt på arbete</w:t>
            </w:r>
          </w:p>
        </w:tc>
        <w:tc>
          <w:tcPr>
            <w:tcW w:w="541" w:type="dxa"/>
          </w:tcPr>
          <w:p w14:paraId="3466EE00" w14:textId="6E0A427E" w:rsidR="0067606D" w:rsidRPr="00B87A90" w:rsidRDefault="0067606D" w:rsidP="0067606D">
            <w:pPr>
              <w:pStyle w:val="TabellSumma"/>
              <w:keepNext/>
              <w:keepLines/>
              <w:rPr>
                <w:i w:val="0"/>
              </w:rPr>
            </w:pPr>
            <w:r w:rsidRPr="006E0521">
              <w:rPr>
                <w:i w:val="0"/>
              </w:rPr>
              <w:t>26,1</w:t>
            </w:r>
          </w:p>
        </w:tc>
        <w:tc>
          <w:tcPr>
            <w:tcW w:w="542" w:type="dxa"/>
          </w:tcPr>
          <w:p w14:paraId="3518962D" w14:textId="1AA5CA85" w:rsidR="0067606D" w:rsidRPr="00B87A90" w:rsidRDefault="0067606D" w:rsidP="0067606D">
            <w:pPr>
              <w:pStyle w:val="TabellSumma"/>
              <w:keepNext/>
              <w:keepLines/>
              <w:rPr>
                <w:i w:val="0"/>
              </w:rPr>
            </w:pPr>
            <w:r w:rsidRPr="006E0521">
              <w:rPr>
                <w:i w:val="0"/>
              </w:rPr>
              <w:t>25,9</w:t>
            </w:r>
          </w:p>
        </w:tc>
        <w:tc>
          <w:tcPr>
            <w:tcW w:w="541" w:type="dxa"/>
          </w:tcPr>
          <w:p w14:paraId="13A7C369" w14:textId="655715C6" w:rsidR="0067606D" w:rsidRPr="00B87A90" w:rsidRDefault="0067606D" w:rsidP="0067606D">
            <w:pPr>
              <w:pStyle w:val="TabellSumma"/>
              <w:keepNext/>
              <w:keepLines/>
              <w:rPr>
                <w:i w:val="0"/>
              </w:rPr>
            </w:pPr>
            <w:r w:rsidRPr="006E0521">
              <w:rPr>
                <w:i w:val="0"/>
              </w:rPr>
              <w:t>25,6</w:t>
            </w:r>
          </w:p>
        </w:tc>
        <w:tc>
          <w:tcPr>
            <w:tcW w:w="542" w:type="dxa"/>
          </w:tcPr>
          <w:p w14:paraId="0B461A63" w14:textId="58EB3561" w:rsidR="0067606D" w:rsidRPr="00B87A90" w:rsidRDefault="0067606D" w:rsidP="0067606D">
            <w:pPr>
              <w:pStyle w:val="TabellSumma"/>
              <w:keepNext/>
              <w:keepLines/>
              <w:rPr>
                <w:i w:val="0"/>
              </w:rPr>
            </w:pPr>
            <w:r w:rsidRPr="006E0521">
              <w:rPr>
                <w:i w:val="0"/>
              </w:rPr>
              <w:t>25,3</w:t>
            </w:r>
          </w:p>
        </w:tc>
        <w:tc>
          <w:tcPr>
            <w:tcW w:w="541" w:type="dxa"/>
          </w:tcPr>
          <w:p w14:paraId="1B6EF9DF" w14:textId="7AD99DFE" w:rsidR="0067606D" w:rsidRPr="00B87A90" w:rsidRDefault="0067606D" w:rsidP="0067606D">
            <w:pPr>
              <w:pStyle w:val="TabellSumma"/>
              <w:keepNext/>
              <w:keepLines/>
              <w:rPr>
                <w:i w:val="0"/>
              </w:rPr>
            </w:pPr>
            <w:r w:rsidRPr="006E0521">
              <w:rPr>
                <w:i w:val="0"/>
              </w:rPr>
              <w:t>25,0</w:t>
            </w:r>
          </w:p>
        </w:tc>
        <w:tc>
          <w:tcPr>
            <w:tcW w:w="542" w:type="dxa"/>
          </w:tcPr>
          <w:p w14:paraId="0B749271" w14:textId="5069DF4F" w:rsidR="0067606D" w:rsidRPr="00B87A90" w:rsidRDefault="0067606D" w:rsidP="0067606D">
            <w:pPr>
              <w:pStyle w:val="TabellSumma"/>
              <w:keepNext/>
              <w:keepLines/>
              <w:rPr>
                <w:i w:val="0"/>
              </w:rPr>
            </w:pPr>
            <w:r w:rsidRPr="006E0521">
              <w:rPr>
                <w:i w:val="0"/>
              </w:rPr>
              <w:t>24,8</w:t>
            </w:r>
          </w:p>
        </w:tc>
      </w:tr>
    </w:tbl>
    <w:p w14:paraId="58A8D88C" w14:textId="41A8D703" w:rsidR="0067606D" w:rsidRPr="007A7CEC" w:rsidRDefault="0067606D" w:rsidP="0067606D">
      <w:pPr>
        <w:pStyle w:val="TabellFotnot"/>
      </w:pPr>
      <w:r>
        <w:t xml:space="preserve">Anm.: </w:t>
      </w:r>
      <w:r w:rsidRPr="007272BD">
        <w:t>Reduktioner som andel av BNP är beräknade exklusive skattereduktionen för allmän pensionsavgift. Beloppen är avrundade och stämmer därför inte alltid överens med summan.</w:t>
      </w:r>
    </w:p>
    <w:p w14:paraId="6782CA8E" w14:textId="24231F38" w:rsidR="0067606D" w:rsidRDefault="0067606D" w:rsidP="0067606D">
      <w:pPr>
        <w:pStyle w:val="TabellFotnot"/>
      </w:pPr>
      <w:r>
        <w:t>Källor:</w:t>
      </w:r>
      <w:r w:rsidRPr="007272BD">
        <w:t xml:space="preserve"> Skatteverket och egna beräkningar.</w:t>
      </w:r>
    </w:p>
    <w:p w14:paraId="0A3A235D" w14:textId="77777777" w:rsidR="0067606D" w:rsidRPr="007A7CEC" w:rsidRDefault="0067606D" w:rsidP="0067606D">
      <w:pPr>
        <w:pStyle w:val="Brdtext"/>
      </w:pPr>
    </w:p>
    <w:p w14:paraId="3CE56302" w14:textId="536CD1B3" w:rsidR="0067606D" w:rsidRPr="00A70602" w:rsidRDefault="0067606D" w:rsidP="0067606D">
      <w:pPr>
        <w:pStyle w:val="Brdtext"/>
      </w:pPr>
      <w:r w:rsidRPr="00A70602">
        <w:t>Intäkterna från hushållens skatt på arbete fastställs i den årliga beskattningen som är klar i december</w:t>
      </w:r>
      <w:r>
        <w:t xml:space="preserve"> </w:t>
      </w:r>
      <w:r w:rsidRPr="00A70602">
        <w:t>året efter inkomståret. Det innebär att 201</w:t>
      </w:r>
      <w:r>
        <w:t>8</w:t>
      </w:r>
      <w:r w:rsidRPr="00A70602">
        <w:t xml:space="preserve"> års </w:t>
      </w:r>
      <w:r>
        <w:t>skatte</w:t>
      </w:r>
      <w:r w:rsidRPr="00A70602">
        <w:t xml:space="preserve">intäkter </w:t>
      </w:r>
      <w:r>
        <w:t>fortfarande baseras på en</w:t>
      </w:r>
      <w:r w:rsidRPr="00A70602">
        <w:t xml:space="preserve"> prognos.</w:t>
      </w:r>
    </w:p>
    <w:p w14:paraId="4A54070A" w14:textId="77777777" w:rsidR="0067606D" w:rsidRPr="00A70602" w:rsidRDefault="0067606D" w:rsidP="0067606D">
      <w:pPr>
        <w:pStyle w:val="Rubrik5utannumrering"/>
      </w:pPr>
      <w:r w:rsidRPr="00A70602">
        <w:t>Lönesummans tillväxttakt</w:t>
      </w:r>
    </w:p>
    <w:p w14:paraId="0A14109A" w14:textId="28A1CF01" w:rsidR="0067606D" w:rsidRPr="00CD5FFE" w:rsidRDefault="0067606D" w:rsidP="0067606D">
      <w:pPr>
        <w:pStyle w:val="Brdtext"/>
      </w:pPr>
      <w:r w:rsidRPr="00CD5FFE">
        <w:t>Lönesumman</w:t>
      </w:r>
      <w:r>
        <w:t xml:space="preserve">, som angetts ovan, består av </w:t>
      </w:r>
      <w:r w:rsidRPr="00CD5FFE">
        <w:t>utbetalda löner</w:t>
      </w:r>
      <w:r>
        <w:t xml:space="preserve"> inklusive företagarinkomster</w:t>
      </w:r>
      <w:r w:rsidRPr="00CD5FFE">
        <w:t xml:space="preserve"> </w:t>
      </w:r>
      <w:r>
        <w:t xml:space="preserve">och </w:t>
      </w:r>
      <w:r w:rsidRPr="00CD5FFE">
        <w:t>utgör nästan 80</w:t>
      </w:r>
      <w:r>
        <w:t> </w:t>
      </w:r>
      <w:r w:rsidRPr="00CD5FFE">
        <w:t>procent av underlaget för skatt på arbete. Förändringen av antalet arbetade timmar och timlönen har därför stor betydelse för utvecklingen av skatteintäkterna. Resterande del av skatteunderlaget för skatt på arbete består av skattepliktiga transfereringar, inklusive pensioner, till hushållen.</w:t>
      </w:r>
    </w:p>
    <w:p w14:paraId="52645CF3" w14:textId="77777777" w:rsidR="0067606D" w:rsidRPr="00E14F2F" w:rsidRDefault="0067606D" w:rsidP="0067606D">
      <w:pPr>
        <w:pStyle w:val="Brdtext"/>
      </w:pPr>
    </w:p>
    <w:p w14:paraId="23832A7B" w14:textId="0CEF4C2B" w:rsidR="0067606D" w:rsidRDefault="0067606D" w:rsidP="0067606D">
      <w:pPr>
        <w:pStyle w:val="DiagramRubrik"/>
      </w:pPr>
      <w:bookmarkStart w:id="160" w:name="_Ref16602013"/>
      <w:bookmarkStart w:id="161" w:name="_Toc19290715"/>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6</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3</w:t>
      </w:r>
      <w:r>
        <w:rPr>
          <w:noProof/>
        </w:rPr>
        <w:fldChar w:fldCharType="end"/>
      </w:r>
      <w:bookmarkEnd w:id="160"/>
      <w:r>
        <w:rPr>
          <w:noProof/>
        </w:rPr>
        <w:tab/>
      </w:r>
      <w:r>
        <w:t>Arbetade timmar, timlön och lönesumma</w:t>
      </w:r>
      <w:bookmarkEnd w:id="161"/>
    </w:p>
    <w:p w14:paraId="7A0169DA" w14:textId="29BF7983" w:rsidR="0067606D" w:rsidRDefault="0067606D" w:rsidP="0067606D">
      <w:pPr>
        <w:pStyle w:val="DiagramUnderrubrik"/>
      </w:pPr>
      <w:r>
        <w:t>Årlig procentuell förändring. Utfall 2000–2018, prognos 2019–2022</w:t>
      </w:r>
    </w:p>
    <w:p w14:paraId="6C5CE5E7" w14:textId="1215A7E2" w:rsidR="0067606D" w:rsidRDefault="0067606D" w:rsidP="0067606D">
      <w:pPr>
        <w:pStyle w:val="Brdtext"/>
        <w:keepNext/>
        <w:keepLines/>
        <w:spacing w:line="260" w:lineRule="atLeast"/>
      </w:pPr>
      <w:r>
        <w:rPr>
          <w:noProof/>
        </w:rPr>
        <w:drawing>
          <wp:inline distT="0" distB="0" distL="0" distR="0" wp14:anchorId="7B010AAD" wp14:editId="1FC19DE4">
            <wp:extent cx="2753995" cy="2044065"/>
            <wp:effectExtent l="0" t="0" r="8255" b="0"/>
            <wp:docPr id="25" name="Diagram 2">
              <a:extLst xmlns:a="http://schemas.openxmlformats.org/drawingml/2006/main">
                <a:ext uri="{FF2B5EF4-FFF2-40B4-BE49-F238E27FC236}">
                  <a16:creationId xmlns:a16="http://schemas.microsoft.com/office/drawing/2014/main" id="{00000000-0008-0000-0200-000003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9"/>
              </a:graphicData>
            </a:graphic>
          </wp:inline>
        </w:drawing>
      </w:r>
    </w:p>
    <w:p w14:paraId="10B05726" w14:textId="0696A2A7" w:rsidR="0067606D" w:rsidRDefault="0067606D" w:rsidP="0067606D">
      <w:pPr>
        <w:pStyle w:val="DiagramFotnot"/>
      </w:pPr>
      <w:r w:rsidRPr="00E3329A">
        <w:t>Anm</w:t>
      </w:r>
      <w:r>
        <w:t xml:space="preserve">.: </w:t>
      </w:r>
      <w:r w:rsidRPr="002A6C33">
        <w:t>Den redovisade timlönen är beräknad enligt nationalräkenskapernas principer.</w:t>
      </w:r>
    </w:p>
    <w:p w14:paraId="20EE43FC" w14:textId="47615AF7" w:rsidR="0067606D" w:rsidRPr="00E3329A" w:rsidRDefault="0067606D" w:rsidP="0067606D">
      <w:pPr>
        <w:pStyle w:val="DiagramFotnot"/>
      </w:pPr>
      <w:r>
        <w:t>Källor:</w:t>
      </w:r>
      <w:r w:rsidRPr="002A6C33">
        <w:t xml:space="preserve"> Statistiska centralbyrån och egna beräkningar.</w:t>
      </w:r>
    </w:p>
    <w:p w14:paraId="692301CF" w14:textId="7F096026" w:rsidR="0067606D" w:rsidRDefault="0067606D" w:rsidP="0067606D">
      <w:pPr>
        <w:pStyle w:val="Brdtext"/>
      </w:pPr>
    </w:p>
    <w:p w14:paraId="7B8573D9" w14:textId="4E3219F6" w:rsidR="0067606D" w:rsidRPr="00F775B7" w:rsidRDefault="0067606D" w:rsidP="0067606D">
      <w:pPr>
        <w:pStyle w:val="Brdtext"/>
        <w:rPr>
          <w:highlight w:val="yellow"/>
        </w:rPr>
      </w:pPr>
      <w:r w:rsidRPr="002A6C33">
        <w:t xml:space="preserve">År 2018 växte lönesumman med 4,9 procent, men ökningstakten beräknas sjunka till </w:t>
      </w:r>
      <w:r>
        <w:t>4</w:t>
      </w:r>
      <w:r w:rsidRPr="002A6C33">
        <w:t>,</w:t>
      </w:r>
      <w:r>
        <w:t>0</w:t>
      </w:r>
      <w:r w:rsidRPr="002A6C33">
        <w:t xml:space="preserve"> procent år 2019 (se </w:t>
      </w:r>
      <w:r w:rsidRPr="002A6C33">
        <w:fldChar w:fldCharType="begin"/>
      </w:r>
      <w:r w:rsidRPr="002A6C33">
        <w:instrText xml:space="preserve"> REF  _Ref16602013 \* Lower \h </w:instrText>
      </w:r>
      <w:r>
        <w:instrText xml:space="preserve"> \* MERGEFORMAT </w:instrText>
      </w:r>
      <w:r w:rsidRPr="002A6C33">
        <w:fldChar w:fldCharType="separate"/>
      </w:r>
      <w:r w:rsidR="00757DA4">
        <w:t xml:space="preserve">diagram </w:t>
      </w:r>
      <w:r w:rsidR="00757DA4">
        <w:rPr>
          <w:bCs/>
          <w:noProof/>
        </w:rPr>
        <w:t>6</w:t>
      </w:r>
      <w:r w:rsidR="00757DA4">
        <w:rPr>
          <w:noProof/>
        </w:rPr>
        <w:t>.3</w:t>
      </w:r>
      <w:r w:rsidRPr="002A6C33">
        <w:fldChar w:fldCharType="end"/>
      </w:r>
      <w:r w:rsidRPr="002A6C33">
        <w:t xml:space="preserve">). Antalet arbetade timmar </w:t>
      </w:r>
      <w:r w:rsidRPr="002A6C33">
        <w:t>bedöms öka långsammare 2019 jämfört med 2018, medan timlönerna väntas öka något snabbare.</w:t>
      </w:r>
    </w:p>
    <w:p w14:paraId="11E4A16B" w14:textId="6EEA02A9" w:rsidR="0067606D" w:rsidRPr="00E14F2F" w:rsidRDefault="0067606D" w:rsidP="0067606D">
      <w:pPr>
        <w:pStyle w:val="Brdtextmedindrag"/>
      </w:pPr>
      <w:r w:rsidRPr="002A6C33">
        <w:t xml:space="preserve">Under resten av prognosperioden bedöms timlönen fortsätta </w:t>
      </w:r>
      <w:r>
        <w:t xml:space="preserve">att </w:t>
      </w:r>
      <w:r w:rsidRPr="002A6C33">
        <w:t>öka i ungefär samma takt, samtidigt som antalet arbetade timmar bedöms växa i en lägre takt. Detta innebär sammantaget att lönesumman förväntas växa med i genomsnitt 3,4 procent per år 2020–2022.</w:t>
      </w:r>
    </w:p>
    <w:p w14:paraId="62989804" w14:textId="4ED01CD0" w:rsidR="0067606D" w:rsidRPr="002A6C33" w:rsidRDefault="0067606D" w:rsidP="0067606D">
      <w:pPr>
        <w:pStyle w:val="Rubrik5utannumrering"/>
      </w:pPr>
      <w:r w:rsidRPr="002A6C33">
        <w:t>Transfereringar till hushållen</w:t>
      </w:r>
    </w:p>
    <w:p w14:paraId="3433F7B9" w14:textId="34A1A93C" w:rsidR="0067606D" w:rsidRPr="002A6C33" w:rsidRDefault="0067606D" w:rsidP="0067606D">
      <w:pPr>
        <w:pStyle w:val="Brdtext"/>
      </w:pPr>
      <w:r w:rsidRPr="002A6C33">
        <w:t>Prognosen för de skattepliktiga transfereringarna till hushållen baseras dels på utvecklingen av antalet pensionärer, sjukskrivna och arbetslösa, dels på löne- och prisutvecklingen.</w:t>
      </w:r>
    </w:p>
    <w:p w14:paraId="38E62628" w14:textId="4CA41F09" w:rsidR="0067606D" w:rsidRPr="00F775B7" w:rsidRDefault="0067606D" w:rsidP="0067606D">
      <w:pPr>
        <w:pStyle w:val="Brdtext"/>
        <w:rPr>
          <w:highlight w:val="yellow"/>
        </w:rPr>
      </w:pPr>
    </w:p>
    <w:p w14:paraId="10193B42" w14:textId="368AB9A4" w:rsidR="0067606D" w:rsidRDefault="0067606D" w:rsidP="0067606D">
      <w:pPr>
        <w:pStyle w:val="DiagramRubrik"/>
      </w:pPr>
      <w:bookmarkStart w:id="162" w:name="_Ref16602056"/>
      <w:bookmarkStart w:id="163" w:name="_Toc19290716"/>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6</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4</w:t>
      </w:r>
      <w:r>
        <w:rPr>
          <w:noProof/>
        </w:rPr>
        <w:fldChar w:fldCharType="end"/>
      </w:r>
      <w:bookmarkEnd w:id="162"/>
      <w:r>
        <w:rPr>
          <w:noProof/>
        </w:rPr>
        <w:tab/>
      </w:r>
      <w:r>
        <w:t>Transfereringsinkomster som andel av underlaget för skatt på arbete</w:t>
      </w:r>
      <w:bookmarkEnd w:id="163"/>
    </w:p>
    <w:p w14:paraId="3B45DED1" w14:textId="6C6A573E" w:rsidR="0067606D" w:rsidRDefault="0067606D" w:rsidP="0067606D">
      <w:pPr>
        <w:pStyle w:val="DiagramUnderrubrik"/>
      </w:pPr>
      <w:r>
        <w:t>Årlig procentuell förändring. Utfall 2010–2017, prognos 2018–2022</w:t>
      </w:r>
    </w:p>
    <w:p w14:paraId="11B9BF96" w14:textId="66E065D6" w:rsidR="0067606D" w:rsidRDefault="0067606D" w:rsidP="0067606D">
      <w:pPr>
        <w:pStyle w:val="Brdtext"/>
        <w:keepNext/>
        <w:spacing w:line="260" w:lineRule="atLeast"/>
      </w:pPr>
      <w:r>
        <w:rPr>
          <w:noProof/>
        </w:rPr>
        <w:drawing>
          <wp:inline distT="0" distB="0" distL="0" distR="0" wp14:anchorId="734B03B3" wp14:editId="3B625579">
            <wp:extent cx="2753995" cy="2044065"/>
            <wp:effectExtent l="0" t="0" r="8255" b="0"/>
            <wp:docPr id="26" name="Diagram 5">
              <a:extLst xmlns:a="http://schemas.openxmlformats.org/drawingml/2006/main">
                <a:ext uri="{FF2B5EF4-FFF2-40B4-BE49-F238E27FC236}">
                  <a16:creationId xmlns:a16="http://schemas.microsoft.com/office/drawing/2014/main" id="{00000000-0008-0000-0200-000004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0"/>
              </a:graphicData>
            </a:graphic>
          </wp:inline>
        </w:drawing>
      </w:r>
    </w:p>
    <w:p w14:paraId="1DF79DEF" w14:textId="12BD3E96" w:rsidR="0067606D" w:rsidRDefault="0067606D" w:rsidP="0067606D">
      <w:pPr>
        <w:pStyle w:val="DiagramFotnot"/>
      </w:pPr>
      <w:r>
        <w:t xml:space="preserve">Källor: </w:t>
      </w:r>
      <w:r w:rsidRPr="002A6C33">
        <w:t>Skatteverket och egna beräkningar.</w:t>
      </w:r>
    </w:p>
    <w:p w14:paraId="3F729564" w14:textId="77777777" w:rsidR="0067606D" w:rsidRDefault="0067606D" w:rsidP="0067606D">
      <w:pPr>
        <w:pStyle w:val="Brdtext"/>
      </w:pPr>
    </w:p>
    <w:p w14:paraId="4EE4CAE8" w14:textId="3B5BB953" w:rsidR="0067606D" w:rsidRPr="002A6C33" w:rsidRDefault="0067606D" w:rsidP="0067606D">
      <w:pPr>
        <w:pStyle w:val="Brdtext"/>
      </w:pPr>
      <w:r w:rsidRPr="002A6C33">
        <w:t xml:space="preserve">Transfereringarna beräknas öka i en stabil takt </w:t>
      </w:r>
      <w:r>
        <w:t>med</w:t>
      </w:r>
      <w:r w:rsidRPr="002A6C33">
        <w:t xml:space="preserve"> </w:t>
      </w:r>
      <w:r>
        <w:t xml:space="preserve">i genomsnitt </w:t>
      </w:r>
      <w:r w:rsidRPr="002A6C33">
        <w:t>knappt 3</w:t>
      </w:r>
      <w:r>
        <w:t> </w:t>
      </w:r>
      <w:r w:rsidRPr="002A6C33">
        <w:t xml:space="preserve">procent per år under prognosperioden (se </w:t>
      </w:r>
      <w:r w:rsidRPr="002A6C33">
        <w:fldChar w:fldCharType="begin"/>
      </w:r>
      <w:r w:rsidRPr="002A6C33">
        <w:instrText xml:space="preserve"> REF  _Ref16602056 \* Lower \h </w:instrText>
      </w:r>
      <w:r>
        <w:instrText xml:space="preserve"> \* MERGEFORMAT </w:instrText>
      </w:r>
      <w:r w:rsidRPr="002A6C33">
        <w:fldChar w:fldCharType="separate"/>
      </w:r>
      <w:r w:rsidR="00757DA4">
        <w:t xml:space="preserve">diagram </w:t>
      </w:r>
      <w:r w:rsidR="00757DA4">
        <w:rPr>
          <w:bCs/>
          <w:noProof/>
        </w:rPr>
        <w:t>6</w:t>
      </w:r>
      <w:r w:rsidR="00757DA4">
        <w:rPr>
          <w:noProof/>
        </w:rPr>
        <w:t>.4</w:t>
      </w:r>
      <w:r w:rsidRPr="002A6C33">
        <w:fldChar w:fldCharType="end"/>
      </w:r>
      <w:r w:rsidRPr="002A6C33">
        <w:t>).</w:t>
      </w:r>
    </w:p>
    <w:p w14:paraId="3A48F9FA" w14:textId="5F72E27B" w:rsidR="0067606D" w:rsidRPr="00B66EBE" w:rsidRDefault="0067606D" w:rsidP="0067606D">
      <w:pPr>
        <w:pStyle w:val="Brdtextmedindrag"/>
      </w:pPr>
      <w:r w:rsidRPr="002A6C33">
        <w:t xml:space="preserve">Pensionerna är den största skattepliktiga transfereringen och motsvarar drygt 80 procent av </w:t>
      </w:r>
      <w:r w:rsidRPr="00B66EBE">
        <w:t xml:space="preserve">skatteunderlaget. Under prognosperioden </w:t>
      </w:r>
      <w:r>
        <w:t xml:space="preserve">antas dessa </w:t>
      </w:r>
      <w:r w:rsidRPr="00B66EBE">
        <w:t>öka ungefär i linje med lönesumman.</w:t>
      </w:r>
    </w:p>
    <w:p w14:paraId="1CAAC18A" w14:textId="5B21B61E" w:rsidR="0067606D" w:rsidRPr="004178E6" w:rsidRDefault="0067606D" w:rsidP="0067606D">
      <w:pPr>
        <w:pStyle w:val="Brdtextmedindrag"/>
        <w:rPr>
          <w:highlight w:val="green"/>
        </w:rPr>
      </w:pPr>
      <w:r w:rsidRPr="00B66EBE">
        <w:t xml:space="preserve">Tillväxttakten för </w:t>
      </w:r>
      <w:r>
        <w:t>sjukförsäkring</w:t>
      </w:r>
      <w:r w:rsidRPr="00B66EBE">
        <w:t xml:space="preserve"> beräknas växa svagt 2020 men därefter öka </w:t>
      </w:r>
      <w:r>
        <w:t>något</w:t>
      </w:r>
      <w:r w:rsidRPr="00B66EBE">
        <w:t xml:space="preserve">. </w:t>
      </w:r>
      <w:r w:rsidRPr="004178E6">
        <w:t xml:space="preserve">Anledningen till att </w:t>
      </w:r>
      <w:r>
        <w:t xml:space="preserve">denna </w:t>
      </w:r>
      <w:r w:rsidRPr="004178E6">
        <w:t xml:space="preserve">inte växer snabbare </w:t>
      </w:r>
      <w:r>
        <w:t>2021 och 2022</w:t>
      </w:r>
      <w:r w:rsidRPr="004178E6">
        <w:t xml:space="preserve"> beror på att antalet personer med sjuk- och aktivitetsersättning är lägre</w:t>
      </w:r>
      <w:r>
        <w:t xml:space="preserve"> kommande år,</w:t>
      </w:r>
      <w:r w:rsidRPr="004178E6">
        <w:t xml:space="preserve"> samtidigt som antalet nettodagar med sjuk</w:t>
      </w:r>
      <w:r>
        <w:softHyphen/>
      </w:r>
      <w:r w:rsidRPr="004178E6">
        <w:t>penning ligger kvar på ungefär samma nivå.</w:t>
      </w:r>
    </w:p>
    <w:p w14:paraId="5DCF9D2E" w14:textId="72922E3A" w:rsidR="0067606D" w:rsidRPr="0004644B" w:rsidRDefault="0067606D" w:rsidP="0067606D">
      <w:pPr>
        <w:pStyle w:val="Brdtextmedindrag"/>
      </w:pPr>
      <w:r>
        <w:t>Från</w:t>
      </w:r>
      <w:r w:rsidRPr="0004644B" w:rsidDel="00372BAB">
        <w:t xml:space="preserve"> </w:t>
      </w:r>
      <w:r>
        <w:t xml:space="preserve">och med </w:t>
      </w:r>
      <w:r w:rsidRPr="0004644B">
        <w:t xml:space="preserve">2019 och </w:t>
      </w:r>
      <w:r>
        <w:t>framåt</w:t>
      </w:r>
      <w:r w:rsidRPr="0004644B">
        <w:t xml:space="preserve"> </w:t>
      </w:r>
      <w:r>
        <w:t xml:space="preserve">väntas </w:t>
      </w:r>
      <w:r w:rsidRPr="0004644B">
        <w:t>utbetalningarna</w:t>
      </w:r>
      <w:r>
        <w:t xml:space="preserve"> </w:t>
      </w:r>
      <w:r w:rsidRPr="0004644B">
        <w:t xml:space="preserve">av arbetslöshetsersättning </w:t>
      </w:r>
      <w:r>
        <w:t xml:space="preserve">öka </w:t>
      </w:r>
      <w:r w:rsidRPr="0004644B">
        <w:t xml:space="preserve">eftersom antalet arbetslösa </w:t>
      </w:r>
      <w:r>
        <w:t>blir fler</w:t>
      </w:r>
      <w:r w:rsidRPr="0004644B">
        <w:t>.</w:t>
      </w:r>
      <w:r>
        <w:t xml:space="preserve"> Att transfereringarna inom arbetsmarknadsersättningar 2019 ökar kraftigt beror på att</w:t>
      </w:r>
      <w:r w:rsidRPr="0004644B">
        <w:t xml:space="preserve"> antalet personer inom </w:t>
      </w:r>
      <w:r>
        <w:t>jobb och utvecklings</w:t>
      </w:r>
      <w:r w:rsidRPr="0004644B">
        <w:t xml:space="preserve">garantin </w:t>
      </w:r>
      <w:r>
        <w:t xml:space="preserve">ökar snabbt. Åren därefter är </w:t>
      </w:r>
      <w:r>
        <w:lastRenderedPageBreak/>
        <w:t xml:space="preserve">den antagna ökningen mer dämpad eftersom </w:t>
      </w:r>
      <w:r w:rsidRPr="0004644B">
        <w:t>antalet ersättningstagare</w:t>
      </w:r>
      <w:r>
        <w:t xml:space="preserve"> </w:t>
      </w:r>
      <w:r w:rsidRPr="0004644B">
        <w:t>inom vissa arbets</w:t>
      </w:r>
      <w:r>
        <w:softHyphen/>
      </w:r>
      <w:r w:rsidRPr="0004644B">
        <w:t xml:space="preserve">marknadspolitiska program </w:t>
      </w:r>
      <w:r>
        <w:t>samtidigt</w:t>
      </w:r>
      <w:r w:rsidRPr="0004644B">
        <w:t xml:space="preserve"> </w:t>
      </w:r>
      <w:r>
        <w:t xml:space="preserve">antas </w:t>
      </w:r>
      <w:r w:rsidRPr="0004644B">
        <w:t>minska.</w:t>
      </w:r>
    </w:p>
    <w:p w14:paraId="00CDC395" w14:textId="77777777" w:rsidR="0067606D" w:rsidRPr="0004644B" w:rsidRDefault="0067606D" w:rsidP="0067606D">
      <w:pPr>
        <w:pStyle w:val="Rubrik5utannumrering"/>
      </w:pPr>
      <w:r w:rsidRPr="0004644B">
        <w:t>Kommunal inkomstskatt</w:t>
      </w:r>
    </w:p>
    <w:p w14:paraId="70D4E4BF" w14:textId="7F5FE72D" w:rsidR="0067606D" w:rsidRPr="0004644B" w:rsidRDefault="0067606D" w:rsidP="0067606D">
      <w:pPr>
        <w:pStyle w:val="Brdtext"/>
      </w:pPr>
      <w:r w:rsidRPr="0004644B">
        <w:t xml:space="preserve">Intäkterna från kommunal inkomstskatt </w:t>
      </w:r>
      <w:r>
        <w:t xml:space="preserve">2019 </w:t>
      </w:r>
      <w:r w:rsidRPr="0004644B">
        <w:t>beräknas uppgå till drygt 15 procent av BNP. Med oförändrade kommunalskatter beräknas intäkterna ligga kvar på ungefär samma nivå under resten av prognosperioden (se</w:t>
      </w:r>
      <w:r>
        <w:t xml:space="preserve"> </w:t>
      </w:r>
      <w:r>
        <w:fldChar w:fldCharType="begin"/>
      </w:r>
      <w:r>
        <w:instrText xml:space="preserve"> REF  _Ref16601580 \* Lower \h </w:instrText>
      </w:r>
      <w:r>
        <w:fldChar w:fldCharType="separate"/>
      </w:r>
      <w:r w:rsidR="00757DA4">
        <w:t xml:space="preserve">tabell </w:t>
      </w:r>
      <w:r w:rsidR="00757DA4">
        <w:rPr>
          <w:bCs/>
          <w:noProof/>
        </w:rPr>
        <w:t>6</w:t>
      </w:r>
      <w:r w:rsidR="00757DA4">
        <w:t>.</w:t>
      </w:r>
      <w:r w:rsidR="00757DA4">
        <w:rPr>
          <w:noProof/>
        </w:rPr>
        <w:t>4</w:t>
      </w:r>
      <w:r>
        <w:fldChar w:fldCharType="end"/>
      </w:r>
      <w:r w:rsidRPr="0004644B">
        <w:t>).</w:t>
      </w:r>
    </w:p>
    <w:p w14:paraId="68D44269" w14:textId="6192DB88" w:rsidR="0067606D" w:rsidRDefault="0067606D" w:rsidP="0067606D">
      <w:pPr>
        <w:pStyle w:val="Brdtextmedindrag"/>
      </w:pPr>
      <w:r w:rsidRPr="0004644B">
        <w:t>Det kommunala skatteunderlaget, som främst består av löner och pensioner, har ökat starkt under flera år men förväntas mattas av något framöver (se</w:t>
      </w:r>
      <w:r>
        <w:t xml:space="preserve"> </w:t>
      </w:r>
      <w:r>
        <w:fldChar w:fldCharType="begin"/>
      </w:r>
      <w:r>
        <w:instrText xml:space="preserve"> REF  _Ref17876872 \* Lower \h </w:instrText>
      </w:r>
      <w:r>
        <w:fldChar w:fldCharType="separate"/>
      </w:r>
      <w:r w:rsidR="00757DA4">
        <w:t xml:space="preserve">tabell </w:t>
      </w:r>
      <w:r w:rsidR="00757DA4">
        <w:rPr>
          <w:bCs/>
          <w:noProof/>
        </w:rPr>
        <w:t>6</w:t>
      </w:r>
      <w:r w:rsidR="00757DA4">
        <w:t>.</w:t>
      </w:r>
      <w:r w:rsidR="00757DA4">
        <w:rPr>
          <w:noProof/>
        </w:rPr>
        <w:t>5</w:t>
      </w:r>
      <w:r>
        <w:fldChar w:fldCharType="end"/>
      </w:r>
      <w:r w:rsidRPr="0004644B">
        <w:t>). Det beror främst på att tillväxten i lönesumman bedöms avta</w:t>
      </w:r>
      <w:r w:rsidRPr="00414875">
        <w:t xml:space="preserve">. </w:t>
      </w:r>
      <w:r w:rsidRPr="0004644B">
        <w:t>Skatte</w:t>
      </w:r>
      <w:r>
        <w:softHyphen/>
      </w:r>
      <w:r w:rsidRPr="0004644B">
        <w:t xml:space="preserve">underlaget för kommunal </w:t>
      </w:r>
      <w:r w:rsidRPr="0009547E">
        <w:t xml:space="preserve">inkomstbeskattning påverkas också av regeländringar. Att den </w:t>
      </w:r>
      <w:r>
        <w:t>faktiska</w:t>
      </w:r>
      <w:r w:rsidRPr="0009547E">
        <w:t xml:space="preserve"> utvecklingen </w:t>
      </w:r>
      <w:r>
        <w:t>antas vara</w:t>
      </w:r>
      <w:r w:rsidRPr="0009547E">
        <w:t xml:space="preserve"> s</w:t>
      </w:r>
      <w:r>
        <w:t>v</w:t>
      </w:r>
      <w:r w:rsidRPr="0009547E">
        <w:t>a</w:t>
      </w:r>
      <w:r>
        <w:t>g</w:t>
      </w:r>
      <w:r w:rsidRPr="0009547E">
        <w:t xml:space="preserve">are än den </w:t>
      </w:r>
      <w:r>
        <w:t>under</w:t>
      </w:r>
      <w:r>
        <w:softHyphen/>
        <w:t>liggande</w:t>
      </w:r>
      <w:r w:rsidRPr="0009547E">
        <w:t xml:space="preserve"> 2018</w:t>
      </w:r>
      <w:r>
        <w:t>–2020</w:t>
      </w:r>
      <w:r w:rsidRPr="0009547E">
        <w:t xml:space="preserve"> </w:t>
      </w:r>
      <w:r>
        <w:t xml:space="preserve">(se </w:t>
      </w:r>
      <w:r>
        <w:fldChar w:fldCharType="begin"/>
      </w:r>
      <w:r>
        <w:instrText xml:space="preserve"> REF  _Ref17876872 \* Lower \h </w:instrText>
      </w:r>
      <w:r>
        <w:fldChar w:fldCharType="separate"/>
      </w:r>
      <w:r w:rsidR="00757DA4">
        <w:t xml:space="preserve">tabell </w:t>
      </w:r>
      <w:r w:rsidR="00757DA4">
        <w:rPr>
          <w:bCs/>
          <w:noProof/>
        </w:rPr>
        <w:t>6</w:t>
      </w:r>
      <w:r w:rsidR="00757DA4">
        <w:t>.</w:t>
      </w:r>
      <w:r w:rsidR="00757DA4">
        <w:rPr>
          <w:noProof/>
        </w:rPr>
        <w:t>5</w:t>
      </w:r>
      <w:r>
        <w:fldChar w:fldCharType="end"/>
      </w:r>
      <w:r>
        <w:t xml:space="preserve">) </w:t>
      </w:r>
      <w:r w:rsidRPr="0009547E">
        <w:t xml:space="preserve">beror till största delen på </w:t>
      </w:r>
      <w:r>
        <w:t xml:space="preserve">att skatt </w:t>
      </w:r>
      <w:r w:rsidRPr="0009547E">
        <w:t>för personer över 65 år</w:t>
      </w:r>
      <w:r>
        <w:t xml:space="preserve"> har sänkts i flera steg, dels enligt</w:t>
      </w:r>
      <w:r w:rsidRPr="00FE4712">
        <w:t xml:space="preserve"> </w:t>
      </w:r>
      <w:r>
        <w:t xml:space="preserve">tidigare </w:t>
      </w:r>
      <w:r w:rsidRPr="00FE4712">
        <w:t xml:space="preserve">beslut </w:t>
      </w:r>
      <w:r>
        <w:t>och dels genom</w:t>
      </w:r>
      <w:r w:rsidRPr="00FE4712">
        <w:t xml:space="preserve"> f</w:t>
      </w:r>
      <w:r>
        <w:t>örslag</w:t>
      </w:r>
      <w:r w:rsidRPr="00FE4712">
        <w:t xml:space="preserve"> i denna proposition</w:t>
      </w:r>
      <w:r>
        <w:t xml:space="preserve"> (se </w:t>
      </w:r>
      <w:r>
        <w:fldChar w:fldCharType="begin"/>
      </w:r>
      <w:r>
        <w:instrText xml:space="preserve"> REF  _Ref522274708 \* Lower \h </w:instrText>
      </w:r>
      <w:r>
        <w:fldChar w:fldCharType="separate"/>
      </w:r>
      <w:r w:rsidR="00757DA4">
        <w:t xml:space="preserve">tabell </w:t>
      </w:r>
      <w:r w:rsidR="00757DA4" w:rsidRPr="00757DA4">
        <w:rPr>
          <w:bCs/>
          <w:noProof/>
        </w:rPr>
        <w:t>6</w:t>
      </w:r>
      <w:r w:rsidR="00757DA4">
        <w:t>.</w:t>
      </w:r>
      <w:r w:rsidR="00757DA4">
        <w:rPr>
          <w:noProof/>
        </w:rPr>
        <w:t>10</w:t>
      </w:r>
      <w:r>
        <w:fldChar w:fldCharType="end"/>
      </w:r>
      <w:r>
        <w:t>)</w:t>
      </w:r>
      <w:r w:rsidRPr="0009547E">
        <w:t>.</w:t>
      </w:r>
      <w:r>
        <w:t xml:space="preserve"> Detta har gjorts genom att ytterligare höja det förhöjda grundavdraget, vilket påverkar kommunernas skatteunderlag.</w:t>
      </w:r>
      <w:r w:rsidRPr="0009547E">
        <w:t xml:space="preserve"> Kommunernas skattebortfall </w:t>
      </w:r>
      <w:r>
        <w:t>kompenseras</w:t>
      </w:r>
      <w:r w:rsidRPr="0009547E">
        <w:t xml:space="preserve"> </w:t>
      </w:r>
      <w:r>
        <w:t>via</w:t>
      </w:r>
      <w:r w:rsidRPr="0009547E">
        <w:t xml:space="preserve"> ett höjt generellt statsbidrag</w:t>
      </w:r>
      <w:r>
        <w:t>.</w:t>
      </w:r>
    </w:p>
    <w:p w14:paraId="0E8A8931" w14:textId="77777777" w:rsidR="0067606D" w:rsidRDefault="0067606D" w:rsidP="0067606D">
      <w:pPr>
        <w:pStyle w:val="Brdtext"/>
      </w:pPr>
    </w:p>
    <w:p w14:paraId="73BDE567" w14:textId="0EA27E2F" w:rsidR="0067606D" w:rsidRDefault="0067606D" w:rsidP="0067606D">
      <w:pPr>
        <w:pStyle w:val="TabellRubrik"/>
      </w:pPr>
      <w:bookmarkStart w:id="164" w:name="_Ref17876872"/>
      <w:bookmarkStart w:id="165" w:name="_Toc19298985"/>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6</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5</w:t>
      </w:r>
      <w:r>
        <w:rPr>
          <w:noProof/>
        </w:rPr>
        <w:fldChar w:fldCharType="end"/>
      </w:r>
      <w:bookmarkEnd w:id="164"/>
      <w:r>
        <w:rPr>
          <w:noProof/>
        </w:rPr>
        <w:tab/>
      </w:r>
      <w:r w:rsidRPr="00FF2BEA">
        <w:t>Faktisk och underliggande utveckling av kommunernas skatteunderlag</w:t>
      </w:r>
      <w:bookmarkEnd w:id="165"/>
    </w:p>
    <w:p w14:paraId="5716A0FE" w14:textId="7CB2E9E0" w:rsidR="0067606D" w:rsidRDefault="0067606D" w:rsidP="0067606D">
      <w:pPr>
        <w:pStyle w:val="TabellUnderrubrik"/>
      </w:pPr>
      <w:r w:rsidRPr="007B40DE">
        <w:t>Årlig procentuell förändring. Utfall 2017, prognos 2018–2022</w:t>
      </w:r>
    </w:p>
    <w:tbl>
      <w:tblPr>
        <w:tblStyle w:val="RKEgentabell"/>
        <w:tblW w:w="4383" w:type="dxa"/>
        <w:tblInd w:w="0" w:type="dxa"/>
        <w:tblLayout w:type="fixed"/>
        <w:tblCellMar>
          <w:left w:w="85" w:type="dxa"/>
          <w:right w:w="85" w:type="dxa"/>
        </w:tblCellMar>
        <w:tblLook w:val="0420" w:firstRow="1" w:lastRow="0" w:firstColumn="0" w:lastColumn="0" w:noHBand="0" w:noVBand="1"/>
      </w:tblPr>
      <w:tblGrid>
        <w:gridCol w:w="1560"/>
        <w:gridCol w:w="470"/>
        <w:gridCol w:w="471"/>
        <w:gridCol w:w="470"/>
        <w:gridCol w:w="471"/>
        <w:gridCol w:w="470"/>
        <w:gridCol w:w="471"/>
      </w:tblGrid>
      <w:tr w:rsidR="0067606D" w14:paraId="1D8CA88C" w14:textId="77777777" w:rsidTr="0067606D">
        <w:trPr>
          <w:cnfStyle w:val="100000000000" w:firstRow="1" w:lastRow="0" w:firstColumn="0" w:lastColumn="0" w:oddVBand="0" w:evenVBand="0" w:oddHBand="0" w:evenHBand="0" w:firstRowFirstColumn="0" w:firstRowLastColumn="0" w:lastRowFirstColumn="0" w:lastRowLastColumn="0"/>
        </w:trPr>
        <w:tc>
          <w:tcPr>
            <w:tcW w:w="1560" w:type="dxa"/>
            <w:tcMar>
              <w:left w:w="0" w:type="dxa"/>
              <w:right w:w="0" w:type="dxa"/>
            </w:tcMar>
          </w:tcPr>
          <w:p w14:paraId="1A2B24CA" w14:textId="77777777" w:rsidR="0067606D" w:rsidRDefault="0067606D" w:rsidP="0067606D">
            <w:pPr>
              <w:pStyle w:val="TabellHuvud"/>
              <w:keepNext/>
              <w:keepLines/>
              <w:jc w:val="left"/>
            </w:pPr>
          </w:p>
        </w:tc>
        <w:tc>
          <w:tcPr>
            <w:tcW w:w="470" w:type="dxa"/>
          </w:tcPr>
          <w:p w14:paraId="625FAD73" w14:textId="2947096B" w:rsidR="0067606D" w:rsidRDefault="0067606D" w:rsidP="0067606D">
            <w:pPr>
              <w:pStyle w:val="TabellHuvud"/>
              <w:keepNext/>
              <w:keepLines/>
            </w:pPr>
            <w:r>
              <w:t>2017</w:t>
            </w:r>
          </w:p>
        </w:tc>
        <w:tc>
          <w:tcPr>
            <w:tcW w:w="471" w:type="dxa"/>
          </w:tcPr>
          <w:p w14:paraId="60B43EA6" w14:textId="6E1BEB7A" w:rsidR="0067606D" w:rsidRDefault="0067606D" w:rsidP="0067606D">
            <w:pPr>
              <w:pStyle w:val="TabellHuvud"/>
              <w:keepNext/>
              <w:keepLines/>
            </w:pPr>
            <w:r>
              <w:t>2018</w:t>
            </w:r>
          </w:p>
        </w:tc>
        <w:tc>
          <w:tcPr>
            <w:tcW w:w="470" w:type="dxa"/>
          </w:tcPr>
          <w:p w14:paraId="042F1E2C" w14:textId="1BF50190" w:rsidR="0067606D" w:rsidRDefault="0067606D" w:rsidP="0067606D">
            <w:pPr>
              <w:pStyle w:val="TabellHuvud"/>
              <w:keepNext/>
              <w:keepLines/>
            </w:pPr>
            <w:r>
              <w:t>2019</w:t>
            </w:r>
          </w:p>
        </w:tc>
        <w:tc>
          <w:tcPr>
            <w:tcW w:w="471" w:type="dxa"/>
          </w:tcPr>
          <w:p w14:paraId="1EA527B9" w14:textId="550BCA7E" w:rsidR="0067606D" w:rsidRDefault="0067606D" w:rsidP="0067606D">
            <w:pPr>
              <w:pStyle w:val="TabellHuvud"/>
              <w:keepNext/>
              <w:keepLines/>
            </w:pPr>
            <w:r>
              <w:t>2020</w:t>
            </w:r>
          </w:p>
        </w:tc>
        <w:tc>
          <w:tcPr>
            <w:tcW w:w="470" w:type="dxa"/>
          </w:tcPr>
          <w:p w14:paraId="40F19E5A" w14:textId="4DF2FBFE" w:rsidR="0067606D" w:rsidRDefault="0067606D" w:rsidP="0067606D">
            <w:pPr>
              <w:pStyle w:val="TabellHuvud"/>
              <w:keepNext/>
              <w:keepLines/>
            </w:pPr>
            <w:r>
              <w:t>2021</w:t>
            </w:r>
          </w:p>
        </w:tc>
        <w:tc>
          <w:tcPr>
            <w:tcW w:w="471" w:type="dxa"/>
          </w:tcPr>
          <w:p w14:paraId="1054BABD" w14:textId="2B09E57D" w:rsidR="0067606D" w:rsidRDefault="0067606D" w:rsidP="0067606D">
            <w:pPr>
              <w:pStyle w:val="TabellHuvud"/>
              <w:keepNext/>
              <w:keepLines/>
            </w:pPr>
            <w:r>
              <w:t>2022</w:t>
            </w:r>
          </w:p>
        </w:tc>
      </w:tr>
      <w:tr w:rsidR="0067606D" w14:paraId="0319B57E" w14:textId="77777777" w:rsidTr="0067606D">
        <w:tc>
          <w:tcPr>
            <w:tcW w:w="1560" w:type="dxa"/>
            <w:tcBorders>
              <w:bottom w:val="single" w:sz="6" w:space="0" w:color="auto"/>
            </w:tcBorders>
            <w:tcMar>
              <w:left w:w="0" w:type="dxa"/>
              <w:right w:w="0" w:type="dxa"/>
            </w:tcMar>
            <w:vAlign w:val="bottom"/>
          </w:tcPr>
          <w:p w14:paraId="382ACC11" w14:textId="3157D8C9" w:rsidR="0067606D" w:rsidRDefault="0067606D" w:rsidP="0067606D">
            <w:pPr>
              <w:pStyle w:val="TabellRader"/>
              <w:keepNext/>
              <w:keepLines/>
              <w:jc w:val="left"/>
            </w:pPr>
            <w:r>
              <w:t>Faktisk utveckling</w:t>
            </w:r>
          </w:p>
        </w:tc>
        <w:tc>
          <w:tcPr>
            <w:tcW w:w="470" w:type="dxa"/>
            <w:tcBorders>
              <w:bottom w:val="single" w:sz="6" w:space="0" w:color="auto"/>
            </w:tcBorders>
          </w:tcPr>
          <w:p w14:paraId="5AB625D3" w14:textId="240C08B5" w:rsidR="0067606D" w:rsidRDefault="0067606D" w:rsidP="0067606D">
            <w:pPr>
              <w:pStyle w:val="TabellRader"/>
              <w:keepNext/>
              <w:keepLines/>
            </w:pPr>
            <w:r w:rsidRPr="001B691F">
              <w:t>4,5</w:t>
            </w:r>
          </w:p>
        </w:tc>
        <w:tc>
          <w:tcPr>
            <w:tcW w:w="471" w:type="dxa"/>
            <w:tcBorders>
              <w:bottom w:val="single" w:sz="6" w:space="0" w:color="auto"/>
            </w:tcBorders>
          </w:tcPr>
          <w:p w14:paraId="5D7116A7" w14:textId="7CB6C3D8" w:rsidR="0067606D" w:rsidRDefault="0067606D" w:rsidP="0067606D">
            <w:pPr>
              <w:pStyle w:val="TabellRader"/>
              <w:keepNext/>
              <w:keepLines/>
            </w:pPr>
            <w:r w:rsidRPr="001B691F">
              <w:t>3,6</w:t>
            </w:r>
          </w:p>
        </w:tc>
        <w:tc>
          <w:tcPr>
            <w:tcW w:w="470" w:type="dxa"/>
            <w:tcBorders>
              <w:bottom w:val="single" w:sz="6" w:space="0" w:color="auto"/>
            </w:tcBorders>
          </w:tcPr>
          <w:p w14:paraId="5CE36D68" w14:textId="0A84293D" w:rsidR="0067606D" w:rsidRDefault="0067606D" w:rsidP="0067606D">
            <w:pPr>
              <w:pStyle w:val="TabellRader"/>
              <w:keepNext/>
              <w:keepLines/>
            </w:pPr>
            <w:r w:rsidRPr="001B691F">
              <w:t>3,4</w:t>
            </w:r>
          </w:p>
        </w:tc>
        <w:tc>
          <w:tcPr>
            <w:tcW w:w="471" w:type="dxa"/>
            <w:tcBorders>
              <w:bottom w:val="single" w:sz="6" w:space="0" w:color="auto"/>
            </w:tcBorders>
          </w:tcPr>
          <w:p w14:paraId="1BE928B1" w14:textId="0B2EAEB4" w:rsidR="0067606D" w:rsidRDefault="0067606D" w:rsidP="0067606D">
            <w:pPr>
              <w:pStyle w:val="TabellRader"/>
              <w:keepNext/>
              <w:keepLines/>
            </w:pPr>
            <w:r w:rsidRPr="001B691F">
              <w:t>2,6</w:t>
            </w:r>
          </w:p>
        </w:tc>
        <w:tc>
          <w:tcPr>
            <w:tcW w:w="470" w:type="dxa"/>
            <w:tcBorders>
              <w:bottom w:val="single" w:sz="6" w:space="0" w:color="auto"/>
            </w:tcBorders>
          </w:tcPr>
          <w:p w14:paraId="5ACAD615" w14:textId="18F0E2F2" w:rsidR="0067606D" w:rsidRDefault="0067606D" w:rsidP="0067606D">
            <w:pPr>
              <w:pStyle w:val="TabellRader"/>
              <w:keepNext/>
              <w:keepLines/>
            </w:pPr>
            <w:r w:rsidRPr="001B691F">
              <w:t>3,2</w:t>
            </w:r>
          </w:p>
        </w:tc>
        <w:tc>
          <w:tcPr>
            <w:tcW w:w="471" w:type="dxa"/>
            <w:tcBorders>
              <w:bottom w:val="single" w:sz="6" w:space="0" w:color="auto"/>
            </w:tcBorders>
          </w:tcPr>
          <w:p w14:paraId="3283BDEB" w14:textId="6C3F1030" w:rsidR="0067606D" w:rsidRDefault="0067606D" w:rsidP="0067606D">
            <w:pPr>
              <w:pStyle w:val="TabellRader"/>
              <w:keepNext/>
              <w:keepLines/>
            </w:pPr>
            <w:r w:rsidRPr="001B691F">
              <w:t>3,4</w:t>
            </w:r>
          </w:p>
        </w:tc>
      </w:tr>
      <w:tr w:rsidR="0067606D" w14:paraId="0E783F4A" w14:textId="77777777" w:rsidTr="0067606D">
        <w:tc>
          <w:tcPr>
            <w:tcW w:w="1560" w:type="dxa"/>
            <w:tcBorders>
              <w:top w:val="single" w:sz="6" w:space="0" w:color="auto"/>
              <w:bottom w:val="single" w:sz="18" w:space="0" w:color="auto"/>
            </w:tcBorders>
            <w:tcMar>
              <w:left w:w="0" w:type="dxa"/>
              <w:right w:w="0" w:type="dxa"/>
            </w:tcMar>
            <w:vAlign w:val="bottom"/>
          </w:tcPr>
          <w:p w14:paraId="0C546371" w14:textId="0B5E95FF" w:rsidR="0067606D" w:rsidRDefault="0067606D" w:rsidP="0067606D">
            <w:pPr>
              <w:pStyle w:val="TabellRader"/>
              <w:keepNext/>
              <w:keepLines/>
              <w:jc w:val="left"/>
            </w:pPr>
            <w:r>
              <w:t>Underliggande utveckling</w:t>
            </w:r>
          </w:p>
        </w:tc>
        <w:tc>
          <w:tcPr>
            <w:tcW w:w="470" w:type="dxa"/>
            <w:tcBorders>
              <w:top w:val="single" w:sz="6" w:space="0" w:color="auto"/>
              <w:bottom w:val="single" w:sz="18" w:space="0" w:color="auto"/>
            </w:tcBorders>
          </w:tcPr>
          <w:p w14:paraId="6F79FCC4" w14:textId="4A5CFD12" w:rsidR="0067606D" w:rsidRDefault="0067606D" w:rsidP="0067606D">
            <w:pPr>
              <w:pStyle w:val="TabellRader"/>
              <w:keepNext/>
              <w:keepLines/>
            </w:pPr>
            <w:r w:rsidRPr="001B691F">
              <w:t>4,5</w:t>
            </w:r>
          </w:p>
        </w:tc>
        <w:tc>
          <w:tcPr>
            <w:tcW w:w="471" w:type="dxa"/>
            <w:tcBorders>
              <w:top w:val="single" w:sz="6" w:space="0" w:color="auto"/>
              <w:bottom w:val="single" w:sz="18" w:space="0" w:color="auto"/>
            </w:tcBorders>
          </w:tcPr>
          <w:p w14:paraId="5898783D" w14:textId="6C656A49" w:rsidR="0067606D" w:rsidRDefault="0067606D" w:rsidP="0067606D">
            <w:pPr>
              <w:pStyle w:val="TabellRader"/>
              <w:keepNext/>
              <w:keepLines/>
            </w:pPr>
            <w:r w:rsidRPr="001B691F">
              <w:t>4,1</w:t>
            </w:r>
          </w:p>
        </w:tc>
        <w:tc>
          <w:tcPr>
            <w:tcW w:w="470" w:type="dxa"/>
            <w:tcBorders>
              <w:top w:val="single" w:sz="6" w:space="0" w:color="auto"/>
              <w:bottom w:val="single" w:sz="18" w:space="0" w:color="auto"/>
            </w:tcBorders>
          </w:tcPr>
          <w:p w14:paraId="1C77902A" w14:textId="09AB6F0E" w:rsidR="0067606D" w:rsidRDefault="0067606D" w:rsidP="0067606D">
            <w:pPr>
              <w:pStyle w:val="TabellRader"/>
              <w:keepNext/>
              <w:keepLines/>
            </w:pPr>
            <w:r w:rsidRPr="001B691F">
              <w:t>3,7</w:t>
            </w:r>
          </w:p>
        </w:tc>
        <w:tc>
          <w:tcPr>
            <w:tcW w:w="471" w:type="dxa"/>
            <w:tcBorders>
              <w:top w:val="single" w:sz="6" w:space="0" w:color="auto"/>
              <w:bottom w:val="single" w:sz="18" w:space="0" w:color="auto"/>
            </w:tcBorders>
          </w:tcPr>
          <w:p w14:paraId="31E268E0" w14:textId="10D01B5E" w:rsidR="0067606D" w:rsidRDefault="0067606D" w:rsidP="0067606D">
            <w:pPr>
              <w:pStyle w:val="TabellRader"/>
              <w:keepNext/>
              <w:keepLines/>
            </w:pPr>
            <w:r w:rsidRPr="001B691F">
              <w:t>2,9</w:t>
            </w:r>
          </w:p>
        </w:tc>
        <w:tc>
          <w:tcPr>
            <w:tcW w:w="470" w:type="dxa"/>
            <w:tcBorders>
              <w:top w:val="single" w:sz="6" w:space="0" w:color="auto"/>
              <w:bottom w:val="single" w:sz="18" w:space="0" w:color="auto"/>
            </w:tcBorders>
          </w:tcPr>
          <w:p w14:paraId="55DE2ADC" w14:textId="1AB6B03B" w:rsidR="0067606D" w:rsidRDefault="0067606D" w:rsidP="0067606D">
            <w:pPr>
              <w:pStyle w:val="TabellRader"/>
              <w:keepNext/>
              <w:keepLines/>
            </w:pPr>
            <w:r w:rsidRPr="001B691F">
              <w:t>3,2</w:t>
            </w:r>
          </w:p>
        </w:tc>
        <w:tc>
          <w:tcPr>
            <w:tcW w:w="471" w:type="dxa"/>
            <w:tcBorders>
              <w:top w:val="single" w:sz="6" w:space="0" w:color="auto"/>
              <w:bottom w:val="single" w:sz="18" w:space="0" w:color="auto"/>
            </w:tcBorders>
          </w:tcPr>
          <w:p w14:paraId="471F1512" w14:textId="6D937B0F" w:rsidR="0067606D" w:rsidRDefault="0067606D" w:rsidP="0067606D">
            <w:pPr>
              <w:pStyle w:val="TabellRader"/>
              <w:keepNext/>
              <w:keepLines/>
            </w:pPr>
            <w:r w:rsidRPr="001B691F">
              <w:t>3,4</w:t>
            </w:r>
          </w:p>
        </w:tc>
      </w:tr>
    </w:tbl>
    <w:p w14:paraId="20E3D416" w14:textId="6DDBF7FC" w:rsidR="0067606D" w:rsidRPr="007A7CEC" w:rsidRDefault="0067606D" w:rsidP="0067606D">
      <w:pPr>
        <w:pStyle w:val="TabellFotnot"/>
      </w:pPr>
      <w:r>
        <w:t>Anm.:</w:t>
      </w:r>
      <w:r w:rsidRPr="006159FF">
        <w:t xml:space="preserve"> Den underliggande utvecklingen av skatteunderlaget är utvecklingen justerad för regeländringar.</w:t>
      </w:r>
    </w:p>
    <w:p w14:paraId="50EFF490" w14:textId="486A336A" w:rsidR="0067606D" w:rsidRPr="007A7CEC" w:rsidRDefault="0067606D" w:rsidP="0067606D">
      <w:pPr>
        <w:pStyle w:val="TabellFotnot"/>
      </w:pPr>
      <w:r>
        <w:t xml:space="preserve">Källor: </w:t>
      </w:r>
      <w:r w:rsidRPr="006159FF">
        <w:t>Skatteverket och egna beräkningar.</w:t>
      </w:r>
    </w:p>
    <w:p w14:paraId="340FF940" w14:textId="77777777" w:rsidR="0067606D" w:rsidRPr="00642897" w:rsidRDefault="0067606D" w:rsidP="0067606D">
      <w:pPr>
        <w:pStyle w:val="Rubrik5utannumrering"/>
      </w:pPr>
      <w:r w:rsidRPr="00642897">
        <w:t>Statlig inkomstskatt</w:t>
      </w:r>
    </w:p>
    <w:p w14:paraId="63D9D60D" w14:textId="573FE40F" w:rsidR="0067606D" w:rsidRPr="00642897" w:rsidRDefault="0067606D" w:rsidP="0067606D">
      <w:pPr>
        <w:pStyle w:val="Brdtext"/>
      </w:pPr>
      <w:r w:rsidRPr="00642897">
        <w:t xml:space="preserve">Intäkterna från statlig inkomstskatt beräknas </w:t>
      </w:r>
      <w:r>
        <w:t>sjunka från 1,3 procent av BNP 2018</w:t>
      </w:r>
      <w:r w:rsidRPr="00642897">
        <w:t xml:space="preserve"> till 1,2 procent </w:t>
      </w:r>
      <w:r>
        <w:t xml:space="preserve">år </w:t>
      </w:r>
      <w:r w:rsidRPr="00642897">
        <w:t xml:space="preserve">2019. </w:t>
      </w:r>
      <w:r>
        <w:t xml:space="preserve">Fram t.o.m. 2022 </w:t>
      </w:r>
      <w:r w:rsidRPr="00642897">
        <w:t xml:space="preserve">väntas </w:t>
      </w:r>
      <w:r>
        <w:t>andelen sjunka ytterligare</w:t>
      </w:r>
      <w:r w:rsidRPr="00642897">
        <w:t xml:space="preserve"> till 0,9</w:t>
      </w:r>
      <w:r>
        <w:t> </w:t>
      </w:r>
      <w:r w:rsidRPr="00642897">
        <w:t xml:space="preserve">procent (se </w:t>
      </w:r>
      <w:r w:rsidRPr="00642897">
        <w:fldChar w:fldCharType="begin"/>
      </w:r>
      <w:r w:rsidRPr="00642897">
        <w:instrText xml:space="preserve"> REF  _Ref16601580 \* Lower \h </w:instrText>
      </w:r>
      <w:r>
        <w:instrText xml:space="preserve"> \* MERGEFORMAT </w:instrText>
      </w:r>
      <w:r w:rsidRPr="00642897">
        <w:fldChar w:fldCharType="separate"/>
      </w:r>
      <w:r w:rsidR="00757DA4">
        <w:t xml:space="preserve">tabell </w:t>
      </w:r>
      <w:r w:rsidR="00757DA4">
        <w:rPr>
          <w:bCs/>
          <w:noProof/>
        </w:rPr>
        <w:t>6</w:t>
      </w:r>
      <w:r w:rsidR="00757DA4">
        <w:t>.</w:t>
      </w:r>
      <w:r w:rsidR="00757DA4">
        <w:rPr>
          <w:noProof/>
        </w:rPr>
        <w:t>4</w:t>
      </w:r>
      <w:r w:rsidRPr="00642897">
        <w:fldChar w:fldCharType="end"/>
      </w:r>
      <w:r w:rsidRPr="00642897">
        <w:t xml:space="preserve">). </w:t>
      </w:r>
      <w:r>
        <w:t>Att andelen sjunker 2019 beror på</w:t>
      </w:r>
      <w:r w:rsidRPr="00642897">
        <w:t xml:space="preserve"> höjda skikt</w:t>
      </w:r>
      <w:r>
        <w:softHyphen/>
      </w:r>
      <w:r w:rsidRPr="00642897">
        <w:t xml:space="preserve">gränser som genomfördes till följd </w:t>
      </w:r>
      <w:r>
        <w:t>av statens budget</w:t>
      </w:r>
      <w:r w:rsidRPr="00642897">
        <w:t xml:space="preserve"> för 2019. När skiktgränserna höjs hamnar en lägre andel av inkomsterna över skiktgränsen, vilket leder till lägre skatteintäkter.</w:t>
      </w:r>
      <w:r>
        <w:t xml:space="preserve"> </w:t>
      </w:r>
      <w:r w:rsidRPr="00642897">
        <w:t xml:space="preserve">Nivåskiftet </w:t>
      </w:r>
      <w:r>
        <w:t xml:space="preserve">2020 </w:t>
      </w:r>
      <w:r w:rsidRPr="00642897">
        <w:t>förklaras</w:t>
      </w:r>
      <w:r>
        <w:t xml:space="preserve"> av förslag i </w:t>
      </w:r>
      <w:r w:rsidRPr="00727E42">
        <w:t xml:space="preserve">denna proposition </w:t>
      </w:r>
      <w:r>
        <w:t xml:space="preserve">om avskaffande av </w:t>
      </w:r>
      <w:r w:rsidRPr="00727E42">
        <w:t xml:space="preserve">den övre skiktgränsen </w:t>
      </w:r>
      <w:r>
        <w:t xml:space="preserve">för statlig inkomstskatt </w:t>
      </w:r>
      <w:r w:rsidRPr="00727E42">
        <w:t>(s.k. värnskatt</w:t>
      </w:r>
      <w:r>
        <w:t>).</w:t>
      </w:r>
    </w:p>
    <w:p w14:paraId="36F5ADB4" w14:textId="77777777" w:rsidR="0067606D" w:rsidRPr="006159FF" w:rsidRDefault="0067606D" w:rsidP="0067606D">
      <w:pPr>
        <w:pStyle w:val="Rubrik5utannumrering"/>
      </w:pPr>
      <w:r w:rsidRPr="006159FF">
        <w:t>Skattereduktioner</w:t>
      </w:r>
    </w:p>
    <w:p w14:paraId="579118D4" w14:textId="0B419416" w:rsidR="0067606D" w:rsidRDefault="0067606D" w:rsidP="0067606D">
      <w:pPr>
        <w:pStyle w:val="Brdtext"/>
      </w:pPr>
      <w:r w:rsidRPr="006159FF">
        <w:t xml:space="preserve">Skattereduktionerna bedöms totalt sett öka under prognosperioden (se </w:t>
      </w:r>
      <w:r w:rsidRPr="006159FF">
        <w:fldChar w:fldCharType="begin"/>
      </w:r>
      <w:r w:rsidRPr="006159FF">
        <w:instrText xml:space="preserve"> REF  _Ref16604347 \* Lower \h </w:instrText>
      </w:r>
      <w:r>
        <w:instrText xml:space="preserve"> \* MERGEFORMAT </w:instrText>
      </w:r>
      <w:r w:rsidRPr="006159FF">
        <w:fldChar w:fldCharType="separate"/>
      </w:r>
      <w:r w:rsidR="00757DA4">
        <w:t xml:space="preserve">tabell </w:t>
      </w:r>
      <w:r w:rsidR="00757DA4">
        <w:rPr>
          <w:bCs/>
          <w:noProof/>
        </w:rPr>
        <w:t>6</w:t>
      </w:r>
      <w:r w:rsidR="00757DA4">
        <w:t>.</w:t>
      </w:r>
      <w:r w:rsidR="00757DA4">
        <w:rPr>
          <w:noProof/>
        </w:rPr>
        <w:t>6</w:t>
      </w:r>
      <w:r w:rsidRPr="006159FF">
        <w:fldChar w:fldCharType="end"/>
      </w:r>
      <w:r w:rsidRPr="006159FF">
        <w:t>), bl.a. till följd av att skatteunderlaget ökar. Under</w:t>
      </w:r>
      <w:r w:rsidRPr="00BB1D50">
        <w:t xml:space="preserve"> 2019 påverkas de också av regeländringar. I </w:t>
      </w:r>
      <w:r>
        <w:t>statens budget</w:t>
      </w:r>
      <w:r w:rsidRPr="00BB1D50">
        <w:t xml:space="preserve"> för 2019 infördes ett </w:t>
      </w:r>
      <w:r>
        <w:t>sjätte</w:t>
      </w:r>
      <w:r w:rsidRPr="00BB1D50">
        <w:t xml:space="preserve"> jobbskatte</w:t>
      </w:r>
      <w:r>
        <w:softHyphen/>
      </w:r>
      <w:r w:rsidRPr="00BB1D50">
        <w:t>avdrag. Skattereduktionen för fackförenings</w:t>
      </w:r>
      <w:r>
        <w:softHyphen/>
      </w:r>
      <w:r w:rsidRPr="00BB1D50">
        <w:t xml:space="preserve">avgift har avskaffats </w:t>
      </w:r>
      <w:r>
        <w:t>fr.o.m.</w:t>
      </w:r>
      <w:r w:rsidRPr="00BB1D50">
        <w:t xml:space="preserve"> den 1 april 2019</w:t>
      </w:r>
      <w:r w:rsidRPr="004668F8">
        <w:t xml:space="preserve"> </w:t>
      </w:r>
      <w:r w:rsidRPr="00BB1D50">
        <w:t>och en skattereduktion för gåvor återinför</w:t>
      </w:r>
      <w:r>
        <w:t>de</w:t>
      </w:r>
      <w:r w:rsidRPr="00BB1D50">
        <w:t xml:space="preserve">s fr.o.m. den 1 juli 2019. </w:t>
      </w:r>
      <w:r>
        <w:t>V</w:t>
      </w:r>
      <w:r w:rsidRPr="00BB1D50">
        <w:t xml:space="preserve">idare </w:t>
      </w:r>
      <w:r>
        <w:t>höjdes taket för</w:t>
      </w:r>
      <w:r w:rsidRPr="00BB1D50">
        <w:t xml:space="preserve"> </w:t>
      </w:r>
      <w:r>
        <w:t>rut</w:t>
      </w:r>
      <w:r w:rsidRPr="00BB1D50">
        <w:t>avdraget.</w:t>
      </w:r>
    </w:p>
    <w:p w14:paraId="2C6A0DEF" w14:textId="0678F8D5" w:rsidR="0067606D" w:rsidRPr="00F775B7" w:rsidRDefault="0067606D" w:rsidP="0067606D">
      <w:pPr>
        <w:pStyle w:val="Brdtextmedindrag"/>
        <w:rPr>
          <w:highlight w:val="yellow"/>
        </w:rPr>
      </w:pPr>
      <w:r w:rsidRPr="007105FD">
        <w:t xml:space="preserve">Från </w:t>
      </w:r>
      <w:r>
        <w:t xml:space="preserve">och med </w:t>
      </w:r>
      <w:r w:rsidRPr="007105FD">
        <w:t>2020 och framåt höjs skattereduktionerna ytterligare i och med den i denna proposition aviserade gröna skatte</w:t>
      </w:r>
      <w:r>
        <w:softHyphen/>
      </w:r>
      <w:r w:rsidRPr="007105FD">
        <w:t>reduktionen för boende i vissa glest befolkade områden. Dessutom aviseras en skattesänkning i denna proposition med 3,48</w:t>
      </w:r>
      <w:r>
        <w:t> </w:t>
      </w:r>
      <w:r w:rsidRPr="007105FD">
        <w:t>miljarder kronor 2021. Av beräknings</w:t>
      </w:r>
      <w:r>
        <w:softHyphen/>
      </w:r>
      <w:r w:rsidRPr="007105FD">
        <w:t>tekniska skäl är den budgeterad som sänkt skatt på förvärvs</w:t>
      </w:r>
      <w:r>
        <w:softHyphen/>
      </w:r>
      <w:r w:rsidRPr="007105FD">
        <w:t>inkomster. Regeringen avser att återkomma till riksdagen med den närmare utformningen under 2020.</w:t>
      </w:r>
    </w:p>
    <w:p w14:paraId="197ADB69" w14:textId="77777777" w:rsidR="0067606D" w:rsidRDefault="0067606D" w:rsidP="0067606D">
      <w:pPr>
        <w:pStyle w:val="Brdtext"/>
      </w:pPr>
    </w:p>
    <w:p w14:paraId="19400345" w14:textId="539165AD" w:rsidR="0067606D" w:rsidRDefault="0067606D" w:rsidP="0067606D">
      <w:pPr>
        <w:pStyle w:val="TabellRubrik"/>
      </w:pPr>
      <w:bookmarkStart w:id="166" w:name="_Ref16604347"/>
      <w:bookmarkStart w:id="167" w:name="_Toc19298986"/>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6</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6</w:t>
      </w:r>
      <w:r>
        <w:rPr>
          <w:noProof/>
        </w:rPr>
        <w:fldChar w:fldCharType="end"/>
      </w:r>
      <w:bookmarkEnd w:id="166"/>
      <w:r>
        <w:rPr>
          <w:noProof/>
        </w:rPr>
        <w:tab/>
      </w:r>
      <w:r>
        <w:t>Skattereduktioner</w:t>
      </w:r>
      <w:bookmarkEnd w:id="167"/>
    </w:p>
    <w:p w14:paraId="47CA236A" w14:textId="53A8694A" w:rsidR="0067606D" w:rsidRDefault="0067606D" w:rsidP="0067606D">
      <w:pPr>
        <w:pStyle w:val="TabellUnderrubrik"/>
      </w:pPr>
      <w:r>
        <w:t>Miljarder kronor. Utfall 2017, prognos 2018–2022</w:t>
      </w:r>
    </w:p>
    <w:tbl>
      <w:tblPr>
        <w:tblStyle w:val="RKEgentabell"/>
        <w:tblW w:w="4383" w:type="dxa"/>
        <w:tblInd w:w="0" w:type="dxa"/>
        <w:tblLayout w:type="fixed"/>
        <w:tblLook w:val="0460" w:firstRow="1" w:lastRow="1" w:firstColumn="0" w:lastColumn="0" w:noHBand="0" w:noVBand="1"/>
      </w:tblPr>
      <w:tblGrid>
        <w:gridCol w:w="1276"/>
        <w:gridCol w:w="517"/>
        <w:gridCol w:w="518"/>
        <w:gridCol w:w="518"/>
        <w:gridCol w:w="518"/>
        <w:gridCol w:w="518"/>
        <w:gridCol w:w="518"/>
      </w:tblGrid>
      <w:tr w:rsidR="0067606D" w14:paraId="64C9F645" w14:textId="77777777" w:rsidTr="0067606D">
        <w:trPr>
          <w:cnfStyle w:val="100000000000" w:firstRow="1" w:lastRow="0" w:firstColumn="0" w:lastColumn="0" w:oddVBand="0" w:evenVBand="0" w:oddHBand="0" w:evenHBand="0" w:firstRowFirstColumn="0" w:firstRowLastColumn="0" w:lastRowFirstColumn="0" w:lastRowLastColumn="0"/>
        </w:trPr>
        <w:tc>
          <w:tcPr>
            <w:tcW w:w="1276" w:type="dxa"/>
            <w:tcMar>
              <w:left w:w="0" w:type="dxa"/>
              <w:right w:w="0" w:type="dxa"/>
            </w:tcMar>
          </w:tcPr>
          <w:p w14:paraId="43BDAD35" w14:textId="77777777" w:rsidR="0067606D" w:rsidRDefault="0067606D" w:rsidP="0067606D">
            <w:pPr>
              <w:pStyle w:val="TabellHuvud"/>
              <w:keepNext/>
              <w:keepLines/>
              <w:jc w:val="left"/>
            </w:pPr>
          </w:p>
        </w:tc>
        <w:tc>
          <w:tcPr>
            <w:tcW w:w="517" w:type="dxa"/>
          </w:tcPr>
          <w:p w14:paraId="56128A49" w14:textId="1648BC05" w:rsidR="0067606D" w:rsidRDefault="0067606D" w:rsidP="0067606D">
            <w:pPr>
              <w:pStyle w:val="TabellHuvud"/>
              <w:keepNext/>
              <w:keepLines/>
            </w:pPr>
            <w:r>
              <w:t>2017</w:t>
            </w:r>
          </w:p>
        </w:tc>
        <w:tc>
          <w:tcPr>
            <w:tcW w:w="518" w:type="dxa"/>
          </w:tcPr>
          <w:p w14:paraId="5EAAA13E" w14:textId="59C0EFB9" w:rsidR="0067606D" w:rsidRDefault="0067606D" w:rsidP="0067606D">
            <w:pPr>
              <w:pStyle w:val="TabellHuvud"/>
              <w:keepNext/>
              <w:keepLines/>
            </w:pPr>
            <w:r>
              <w:t>2018</w:t>
            </w:r>
          </w:p>
        </w:tc>
        <w:tc>
          <w:tcPr>
            <w:tcW w:w="518" w:type="dxa"/>
          </w:tcPr>
          <w:p w14:paraId="5F6D948E" w14:textId="4722A421" w:rsidR="0067606D" w:rsidRDefault="0067606D" w:rsidP="0067606D">
            <w:pPr>
              <w:pStyle w:val="TabellHuvud"/>
              <w:keepNext/>
              <w:keepLines/>
            </w:pPr>
            <w:r>
              <w:t>2019</w:t>
            </w:r>
          </w:p>
        </w:tc>
        <w:tc>
          <w:tcPr>
            <w:tcW w:w="518" w:type="dxa"/>
          </w:tcPr>
          <w:p w14:paraId="52F8C34E" w14:textId="734D7E32" w:rsidR="0067606D" w:rsidRDefault="0067606D" w:rsidP="0067606D">
            <w:pPr>
              <w:pStyle w:val="TabellHuvud"/>
              <w:keepNext/>
              <w:keepLines/>
            </w:pPr>
            <w:r>
              <w:t>2020</w:t>
            </w:r>
          </w:p>
        </w:tc>
        <w:tc>
          <w:tcPr>
            <w:tcW w:w="518" w:type="dxa"/>
          </w:tcPr>
          <w:p w14:paraId="2C6963E0" w14:textId="3F0E09A4" w:rsidR="0067606D" w:rsidRDefault="0067606D" w:rsidP="0067606D">
            <w:pPr>
              <w:pStyle w:val="TabellHuvud"/>
              <w:keepNext/>
              <w:keepLines/>
            </w:pPr>
            <w:r>
              <w:t>2021</w:t>
            </w:r>
          </w:p>
        </w:tc>
        <w:tc>
          <w:tcPr>
            <w:tcW w:w="518" w:type="dxa"/>
          </w:tcPr>
          <w:p w14:paraId="6229485D" w14:textId="7935426B" w:rsidR="0067606D" w:rsidRDefault="0067606D" w:rsidP="0067606D">
            <w:pPr>
              <w:pStyle w:val="TabellHuvud"/>
              <w:keepNext/>
              <w:keepLines/>
            </w:pPr>
            <w:r>
              <w:t>2022</w:t>
            </w:r>
          </w:p>
        </w:tc>
      </w:tr>
      <w:tr w:rsidR="0067606D" w14:paraId="45DBC7A1" w14:textId="77777777" w:rsidTr="0067606D">
        <w:tc>
          <w:tcPr>
            <w:tcW w:w="1276" w:type="dxa"/>
            <w:tcBorders>
              <w:top w:val="single" w:sz="18" w:space="0" w:color="auto"/>
            </w:tcBorders>
            <w:tcMar>
              <w:left w:w="0" w:type="dxa"/>
              <w:right w:w="0" w:type="dxa"/>
            </w:tcMar>
          </w:tcPr>
          <w:p w14:paraId="7E330629" w14:textId="368C2B74" w:rsidR="0067606D" w:rsidRDefault="0067606D" w:rsidP="0067606D">
            <w:pPr>
              <w:pStyle w:val="TabellRader"/>
              <w:keepNext/>
              <w:keepLines/>
              <w:jc w:val="left"/>
            </w:pPr>
            <w:r w:rsidRPr="00143776">
              <w:t>Allmän pensionsavgift</w:t>
            </w:r>
          </w:p>
        </w:tc>
        <w:tc>
          <w:tcPr>
            <w:tcW w:w="517" w:type="dxa"/>
            <w:tcBorders>
              <w:top w:val="single" w:sz="18" w:space="0" w:color="auto"/>
            </w:tcBorders>
            <w:vAlign w:val="bottom"/>
          </w:tcPr>
          <w:p w14:paraId="127EFCA2" w14:textId="4C68D2D4" w:rsidR="0067606D" w:rsidRDefault="0067606D" w:rsidP="0067606D">
            <w:pPr>
              <w:pStyle w:val="TabellRader"/>
              <w:keepNext/>
              <w:keepLines/>
            </w:pPr>
            <w:r w:rsidRPr="00E36E7C">
              <w:t>-119</w:t>
            </w:r>
          </w:p>
        </w:tc>
        <w:tc>
          <w:tcPr>
            <w:tcW w:w="518" w:type="dxa"/>
            <w:tcBorders>
              <w:top w:val="single" w:sz="18" w:space="0" w:color="auto"/>
            </w:tcBorders>
            <w:vAlign w:val="bottom"/>
          </w:tcPr>
          <w:p w14:paraId="06804D08" w14:textId="6C6CFF55" w:rsidR="0067606D" w:rsidRDefault="0067606D" w:rsidP="0067606D">
            <w:pPr>
              <w:pStyle w:val="TabellRader"/>
              <w:keepNext/>
              <w:keepLines/>
            </w:pPr>
            <w:r w:rsidRPr="00E36E7C">
              <w:t>-124</w:t>
            </w:r>
          </w:p>
        </w:tc>
        <w:tc>
          <w:tcPr>
            <w:tcW w:w="518" w:type="dxa"/>
            <w:tcBorders>
              <w:top w:val="single" w:sz="18" w:space="0" w:color="auto"/>
            </w:tcBorders>
            <w:vAlign w:val="bottom"/>
          </w:tcPr>
          <w:p w14:paraId="769BF865" w14:textId="2C8C446F" w:rsidR="0067606D" w:rsidRDefault="0067606D" w:rsidP="0067606D">
            <w:pPr>
              <w:pStyle w:val="TabellRader"/>
              <w:keepNext/>
              <w:keepLines/>
            </w:pPr>
            <w:r w:rsidRPr="00E36E7C">
              <w:t>-129</w:t>
            </w:r>
          </w:p>
        </w:tc>
        <w:tc>
          <w:tcPr>
            <w:tcW w:w="518" w:type="dxa"/>
            <w:tcBorders>
              <w:top w:val="single" w:sz="18" w:space="0" w:color="auto"/>
            </w:tcBorders>
            <w:vAlign w:val="bottom"/>
          </w:tcPr>
          <w:p w14:paraId="0317E262" w14:textId="1C2A272D" w:rsidR="0067606D" w:rsidRDefault="0067606D" w:rsidP="0067606D">
            <w:pPr>
              <w:pStyle w:val="TabellRader"/>
              <w:keepNext/>
              <w:keepLines/>
            </w:pPr>
            <w:r w:rsidRPr="00E36E7C">
              <w:t>-133</w:t>
            </w:r>
          </w:p>
        </w:tc>
        <w:tc>
          <w:tcPr>
            <w:tcW w:w="518" w:type="dxa"/>
            <w:tcBorders>
              <w:top w:val="single" w:sz="18" w:space="0" w:color="auto"/>
            </w:tcBorders>
            <w:vAlign w:val="bottom"/>
          </w:tcPr>
          <w:p w14:paraId="46547F1A" w14:textId="182D9C74" w:rsidR="0067606D" w:rsidRDefault="0067606D" w:rsidP="0067606D">
            <w:pPr>
              <w:pStyle w:val="TabellRader"/>
              <w:keepNext/>
              <w:keepLines/>
            </w:pPr>
            <w:r w:rsidRPr="00E36E7C">
              <w:t>-137</w:t>
            </w:r>
          </w:p>
        </w:tc>
        <w:tc>
          <w:tcPr>
            <w:tcW w:w="518" w:type="dxa"/>
            <w:tcBorders>
              <w:top w:val="single" w:sz="18" w:space="0" w:color="auto"/>
            </w:tcBorders>
            <w:vAlign w:val="bottom"/>
          </w:tcPr>
          <w:p w14:paraId="329CD673" w14:textId="28D7BCF9" w:rsidR="0067606D" w:rsidRDefault="0067606D" w:rsidP="0067606D">
            <w:pPr>
              <w:pStyle w:val="TabellRader"/>
              <w:keepNext/>
              <w:keepLines/>
            </w:pPr>
            <w:r w:rsidRPr="00E36E7C">
              <w:t>-142</w:t>
            </w:r>
          </w:p>
        </w:tc>
      </w:tr>
      <w:tr w:rsidR="0067606D" w14:paraId="0658F9F7" w14:textId="77777777" w:rsidTr="0067606D">
        <w:tc>
          <w:tcPr>
            <w:tcW w:w="1276" w:type="dxa"/>
            <w:tcMar>
              <w:left w:w="0" w:type="dxa"/>
              <w:right w:w="0" w:type="dxa"/>
            </w:tcMar>
          </w:tcPr>
          <w:p w14:paraId="1B863AC4" w14:textId="3A6BD476" w:rsidR="0067606D" w:rsidRDefault="0067606D" w:rsidP="0067606D">
            <w:pPr>
              <w:pStyle w:val="TabellRader"/>
              <w:keepNext/>
              <w:keepLines/>
              <w:jc w:val="left"/>
            </w:pPr>
            <w:r w:rsidRPr="00143776">
              <w:t>Jobbskatteavdrag</w:t>
            </w:r>
          </w:p>
        </w:tc>
        <w:tc>
          <w:tcPr>
            <w:tcW w:w="517" w:type="dxa"/>
            <w:vAlign w:val="bottom"/>
          </w:tcPr>
          <w:p w14:paraId="41356F94" w14:textId="77796416" w:rsidR="0067606D" w:rsidRDefault="0067606D" w:rsidP="0067606D">
            <w:pPr>
              <w:pStyle w:val="TabellRader"/>
              <w:keepNext/>
              <w:keepLines/>
            </w:pPr>
            <w:r w:rsidRPr="00E36E7C">
              <w:t>-109</w:t>
            </w:r>
          </w:p>
        </w:tc>
        <w:tc>
          <w:tcPr>
            <w:tcW w:w="518" w:type="dxa"/>
            <w:vAlign w:val="bottom"/>
          </w:tcPr>
          <w:p w14:paraId="07892B6D" w14:textId="070192B6" w:rsidR="0067606D" w:rsidRDefault="0067606D" w:rsidP="0067606D">
            <w:pPr>
              <w:pStyle w:val="TabellRader"/>
              <w:keepNext/>
              <w:keepLines/>
            </w:pPr>
            <w:r w:rsidRPr="00E36E7C">
              <w:t>-113</w:t>
            </w:r>
          </w:p>
        </w:tc>
        <w:tc>
          <w:tcPr>
            <w:tcW w:w="518" w:type="dxa"/>
            <w:vAlign w:val="bottom"/>
          </w:tcPr>
          <w:p w14:paraId="243293BC" w14:textId="62660730" w:rsidR="0067606D" w:rsidRDefault="0067606D" w:rsidP="0067606D">
            <w:pPr>
              <w:pStyle w:val="TabellRader"/>
              <w:keepNext/>
              <w:keepLines/>
            </w:pPr>
            <w:r w:rsidRPr="00E36E7C">
              <w:t>-127</w:t>
            </w:r>
          </w:p>
        </w:tc>
        <w:tc>
          <w:tcPr>
            <w:tcW w:w="518" w:type="dxa"/>
            <w:vAlign w:val="bottom"/>
          </w:tcPr>
          <w:p w14:paraId="3453AD3F" w14:textId="7F2EA9AE" w:rsidR="0067606D" w:rsidRDefault="0067606D" w:rsidP="0067606D">
            <w:pPr>
              <w:pStyle w:val="TabellRader"/>
              <w:keepNext/>
              <w:keepLines/>
            </w:pPr>
            <w:r w:rsidRPr="00E36E7C">
              <w:t>-130</w:t>
            </w:r>
          </w:p>
        </w:tc>
        <w:tc>
          <w:tcPr>
            <w:tcW w:w="518" w:type="dxa"/>
            <w:vAlign w:val="bottom"/>
          </w:tcPr>
          <w:p w14:paraId="092A09A8" w14:textId="3C3071F8" w:rsidR="0067606D" w:rsidRDefault="0067606D" w:rsidP="0067606D">
            <w:pPr>
              <w:pStyle w:val="TabellRader"/>
              <w:keepNext/>
              <w:keepLines/>
            </w:pPr>
            <w:r w:rsidRPr="00E36E7C">
              <w:t>-133</w:t>
            </w:r>
          </w:p>
        </w:tc>
        <w:tc>
          <w:tcPr>
            <w:tcW w:w="518" w:type="dxa"/>
            <w:vAlign w:val="bottom"/>
          </w:tcPr>
          <w:p w14:paraId="2CC11540" w14:textId="29911761" w:rsidR="0067606D" w:rsidRDefault="0067606D" w:rsidP="0067606D">
            <w:pPr>
              <w:pStyle w:val="TabellRader"/>
              <w:keepNext/>
              <w:keepLines/>
            </w:pPr>
            <w:r w:rsidRPr="00E36E7C">
              <w:t>-137</w:t>
            </w:r>
          </w:p>
        </w:tc>
      </w:tr>
      <w:tr w:rsidR="0067606D" w14:paraId="1311CAC2" w14:textId="77777777" w:rsidTr="0067606D">
        <w:tc>
          <w:tcPr>
            <w:tcW w:w="1276" w:type="dxa"/>
            <w:tcMar>
              <w:left w:w="0" w:type="dxa"/>
              <w:right w:w="0" w:type="dxa"/>
            </w:tcMar>
          </w:tcPr>
          <w:p w14:paraId="1E7A37AC" w14:textId="55C28C1B" w:rsidR="0067606D" w:rsidRDefault="0067606D" w:rsidP="0067606D">
            <w:pPr>
              <w:pStyle w:val="TabellRader"/>
              <w:keepNext/>
              <w:keepLines/>
              <w:jc w:val="left"/>
            </w:pPr>
            <w:r w:rsidRPr="00143776">
              <w:t>Husavdrag</w:t>
            </w:r>
          </w:p>
        </w:tc>
        <w:tc>
          <w:tcPr>
            <w:tcW w:w="517" w:type="dxa"/>
            <w:vAlign w:val="bottom"/>
          </w:tcPr>
          <w:p w14:paraId="42C9F5A0" w14:textId="3E3AA760" w:rsidR="0067606D" w:rsidRDefault="0067606D" w:rsidP="0067606D">
            <w:pPr>
              <w:pStyle w:val="TabellRader"/>
              <w:keepNext/>
              <w:keepLines/>
            </w:pPr>
            <w:r w:rsidRPr="00E36E7C">
              <w:t>-14</w:t>
            </w:r>
          </w:p>
        </w:tc>
        <w:tc>
          <w:tcPr>
            <w:tcW w:w="518" w:type="dxa"/>
            <w:vAlign w:val="bottom"/>
          </w:tcPr>
          <w:p w14:paraId="51B68B23" w14:textId="6B33DE1F" w:rsidR="0067606D" w:rsidRDefault="0067606D" w:rsidP="0067606D">
            <w:pPr>
              <w:pStyle w:val="TabellRader"/>
              <w:keepNext/>
              <w:keepLines/>
            </w:pPr>
            <w:r w:rsidRPr="00E36E7C">
              <w:t>-14</w:t>
            </w:r>
          </w:p>
        </w:tc>
        <w:tc>
          <w:tcPr>
            <w:tcW w:w="518" w:type="dxa"/>
            <w:vAlign w:val="bottom"/>
          </w:tcPr>
          <w:p w14:paraId="5785B9E7" w14:textId="3FDD39B5" w:rsidR="0067606D" w:rsidRDefault="0067606D" w:rsidP="0067606D">
            <w:pPr>
              <w:pStyle w:val="TabellRader"/>
              <w:keepNext/>
              <w:keepLines/>
            </w:pPr>
            <w:r w:rsidRPr="00E36E7C">
              <w:t>-15</w:t>
            </w:r>
          </w:p>
        </w:tc>
        <w:tc>
          <w:tcPr>
            <w:tcW w:w="518" w:type="dxa"/>
            <w:vAlign w:val="bottom"/>
          </w:tcPr>
          <w:p w14:paraId="6304ACC2" w14:textId="24FBA4B4" w:rsidR="0067606D" w:rsidRDefault="0067606D" w:rsidP="0067606D">
            <w:pPr>
              <w:pStyle w:val="TabellRader"/>
              <w:keepNext/>
              <w:keepLines/>
            </w:pPr>
            <w:r w:rsidRPr="00E36E7C">
              <w:t>-16</w:t>
            </w:r>
          </w:p>
        </w:tc>
        <w:tc>
          <w:tcPr>
            <w:tcW w:w="518" w:type="dxa"/>
            <w:vAlign w:val="bottom"/>
          </w:tcPr>
          <w:p w14:paraId="45646FA9" w14:textId="64EA5FF6" w:rsidR="0067606D" w:rsidRDefault="0067606D" w:rsidP="0067606D">
            <w:pPr>
              <w:pStyle w:val="TabellRader"/>
              <w:keepNext/>
              <w:keepLines/>
            </w:pPr>
            <w:r w:rsidRPr="00E36E7C">
              <w:t>-17</w:t>
            </w:r>
          </w:p>
        </w:tc>
        <w:tc>
          <w:tcPr>
            <w:tcW w:w="518" w:type="dxa"/>
            <w:vAlign w:val="bottom"/>
          </w:tcPr>
          <w:p w14:paraId="391C706D" w14:textId="0E7040A7" w:rsidR="0067606D" w:rsidRDefault="0067606D" w:rsidP="0067606D">
            <w:pPr>
              <w:pStyle w:val="TabellRader"/>
              <w:keepNext/>
              <w:keepLines/>
            </w:pPr>
            <w:r w:rsidRPr="00E36E7C">
              <w:t>-17</w:t>
            </w:r>
          </w:p>
        </w:tc>
      </w:tr>
      <w:tr w:rsidR="0067606D" w14:paraId="011CEEDB" w14:textId="77777777" w:rsidTr="0067606D">
        <w:tc>
          <w:tcPr>
            <w:tcW w:w="1276" w:type="dxa"/>
            <w:tcMar>
              <w:left w:w="0" w:type="dxa"/>
              <w:right w:w="0" w:type="dxa"/>
            </w:tcMar>
          </w:tcPr>
          <w:p w14:paraId="607E03EB" w14:textId="23C9B857" w:rsidR="0067606D" w:rsidRPr="00451879" w:rsidRDefault="0067606D" w:rsidP="0067606D">
            <w:pPr>
              <w:pStyle w:val="TabellRader"/>
              <w:keepNext/>
              <w:keepLines/>
              <w:jc w:val="left"/>
            </w:pPr>
            <w:r w:rsidRPr="00451879">
              <w:t>Grön skattereduktion för boende i vissa glest befolkade områden</w:t>
            </w:r>
          </w:p>
        </w:tc>
        <w:tc>
          <w:tcPr>
            <w:tcW w:w="517" w:type="dxa"/>
            <w:vAlign w:val="bottom"/>
          </w:tcPr>
          <w:p w14:paraId="5D69347F" w14:textId="77777777" w:rsidR="0067606D" w:rsidRPr="00451879" w:rsidRDefault="0067606D" w:rsidP="0067606D">
            <w:pPr>
              <w:pStyle w:val="TabellRader"/>
              <w:keepNext/>
              <w:keepLines/>
            </w:pPr>
          </w:p>
        </w:tc>
        <w:tc>
          <w:tcPr>
            <w:tcW w:w="518" w:type="dxa"/>
            <w:vAlign w:val="bottom"/>
          </w:tcPr>
          <w:p w14:paraId="280FDC15" w14:textId="77777777" w:rsidR="0067606D" w:rsidRPr="00451879" w:rsidRDefault="0067606D" w:rsidP="0067606D">
            <w:pPr>
              <w:pStyle w:val="TabellRader"/>
              <w:keepNext/>
              <w:keepLines/>
            </w:pPr>
          </w:p>
        </w:tc>
        <w:tc>
          <w:tcPr>
            <w:tcW w:w="518" w:type="dxa"/>
            <w:vAlign w:val="bottom"/>
          </w:tcPr>
          <w:p w14:paraId="037AD358" w14:textId="77777777" w:rsidR="0067606D" w:rsidRPr="00451879" w:rsidRDefault="0067606D" w:rsidP="0067606D">
            <w:pPr>
              <w:pStyle w:val="TabellRader"/>
              <w:keepNext/>
              <w:keepLines/>
            </w:pPr>
          </w:p>
        </w:tc>
        <w:tc>
          <w:tcPr>
            <w:tcW w:w="518" w:type="dxa"/>
            <w:vAlign w:val="bottom"/>
          </w:tcPr>
          <w:p w14:paraId="1A0A95E9" w14:textId="48BFFEBE" w:rsidR="0067606D" w:rsidRPr="00451879" w:rsidRDefault="0067606D" w:rsidP="0067606D">
            <w:pPr>
              <w:pStyle w:val="TabellRader"/>
              <w:keepNext/>
              <w:keepLines/>
            </w:pPr>
            <w:r w:rsidRPr="00451879">
              <w:t>-1</w:t>
            </w:r>
          </w:p>
        </w:tc>
        <w:tc>
          <w:tcPr>
            <w:tcW w:w="518" w:type="dxa"/>
            <w:vAlign w:val="bottom"/>
          </w:tcPr>
          <w:p w14:paraId="2325D54D" w14:textId="7B228222" w:rsidR="0067606D" w:rsidRPr="00451879" w:rsidRDefault="0067606D" w:rsidP="0067606D">
            <w:pPr>
              <w:pStyle w:val="TabellRader"/>
              <w:keepNext/>
              <w:keepLines/>
            </w:pPr>
            <w:r w:rsidRPr="00451879">
              <w:t>-1</w:t>
            </w:r>
          </w:p>
        </w:tc>
        <w:tc>
          <w:tcPr>
            <w:tcW w:w="518" w:type="dxa"/>
            <w:vAlign w:val="bottom"/>
          </w:tcPr>
          <w:p w14:paraId="7D74B3A6" w14:textId="4739F931" w:rsidR="0067606D" w:rsidRPr="00451879" w:rsidRDefault="0067606D" w:rsidP="0067606D">
            <w:pPr>
              <w:pStyle w:val="TabellRader"/>
              <w:keepNext/>
              <w:keepLines/>
            </w:pPr>
            <w:r w:rsidRPr="00451879">
              <w:t>-1</w:t>
            </w:r>
          </w:p>
        </w:tc>
      </w:tr>
      <w:tr w:rsidR="0067606D" w14:paraId="32A6EBAA" w14:textId="77777777" w:rsidTr="0067606D">
        <w:tc>
          <w:tcPr>
            <w:tcW w:w="1276" w:type="dxa"/>
            <w:tcMar>
              <w:left w:w="0" w:type="dxa"/>
              <w:right w:w="0" w:type="dxa"/>
            </w:tcMar>
          </w:tcPr>
          <w:p w14:paraId="2C9C410E" w14:textId="2385CE76" w:rsidR="0067606D" w:rsidRPr="00451879" w:rsidRDefault="0067606D" w:rsidP="0067606D">
            <w:pPr>
              <w:pStyle w:val="TabellRader"/>
              <w:keepNext/>
              <w:keepLines/>
              <w:jc w:val="left"/>
            </w:pPr>
            <w:r w:rsidRPr="00451879">
              <w:t>Fackföreningsavgift</w:t>
            </w:r>
          </w:p>
        </w:tc>
        <w:tc>
          <w:tcPr>
            <w:tcW w:w="517" w:type="dxa"/>
            <w:vAlign w:val="bottom"/>
          </w:tcPr>
          <w:p w14:paraId="61E1219F" w14:textId="77777777" w:rsidR="0067606D" w:rsidRPr="00451879" w:rsidRDefault="0067606D" w:rsidP="0067606D">
            <w:pPr>
              <w:pStyle w:val="TabellRader"/>
              <w:keepNext/>
              <w:keepLines/>
            </w:pPr>
          </w:p>
        </w:tc>
        <w:tc>
          <w:tcPr>
            <w:tcW w:w="518" w:type="dxa"/>
            <w:vAlign w:val="bottom"/>
          </w:tcPr>
          <w:p w14:paraId="017881FE" w14:textId="036D09CF" w:rsidR="0067606D" w:rsidRPr="00451879" w:rsidRDefault="0067606D" w:rsidP="0067606D">
            <w:pPr>
              <w:pStyle w:val="TabellRader"/>
              <w:keepNext/>
              <w:keepLines/>
            </w:pPr>
            <w:r w:rsidRPr="00451879">
              <w:t>-1</w:t>
            </w:r>
          </w:p>
        </w:tc>
        <w:tc>
          <w:tcPr>
            <w:tcW w:w="518" w:type="dxa"/>
            <w:vAlign w:val="bottom"/>
          </w:tcPr>
          <w:p w14:paraId="7B8AA49F" w14:textId="091DF416" w:rsidR="0067606D" w:rsidRPr="00451879" w:rsidRDefault="0067606D" w:rsidP="0067606D">
            <w:pPr>
              <w:pStyle w:val="TabellRader"/>
              <w:keepNext/>
              <w:keepLines/>
            </w:pPr>
            <w:r w:rsidRPr="00451879">
              <w:t>-1</w:t>
            </w:r>
          </w:p>
        </w:tc>
        <w:tc>
          <w:tcPr>
            <w:tcW w:w="518" w:type="dxa"/>
            <w:vAlign w:val="bottom"/>
          </w:tcPr>
          <w:p w14:paraId="071FA0D4" w14:textId="154B0EFC" w:rsidR="0067606D" w:rsidRPr="00451879" w:rsidRDefault="0067606D" w:rsidP="0067606D">
            <w:pPr>
              <w:pStyle w:val="TabellRader"/>
              <w:keepNext/>
              <w:keepLines/>
            </w:pPr>
          </w:p>
        </w:tc>
        <w:tc>
          <w:tcPr>
            <w:tcW w:w="518" w:type="dxa"/>
            <w:vAlign w:val="bottom"/>
          </w:tcPr>
          <w:p w14:paraId="6369974B" w14:textId="77777777" w:rsidR="0067606D" w:rsidRPr="00451879" w:rsidRDefault="0067606D" w:rsidP="0067606D">
            <w:pPr>
              <w:pStyle w:val="TabellRader"/>
              <w:keepNext/>
              <w:keepLines/>
            </w:pPr>
          </w:p>
        </w:tc>
        <w:tc>
          <w:tcPr>
            <w:tcW w:w="518" w:type="dxa"/>
            <w:vAlign w:val="bottom"/>
          </w:tcPr>
          <w:p w14:paraId="64DDF904" w14:textId="77777777" w:rsidR="0067606D" w:rsidRPr="00451879" w:rsidRDefault="0067606D" w:rsidP="0067606D">
            <w:pPr>
              <w:pStyle w:val="TabellRader"/>
              <w:keepNext/>
              <w:keepLines/>
            </w:pPr>
          </w:p>
        </w:tc>
      </w:tr>
      <w:tr w:rsidR="0067606D" w14:paraId="3EBFD86A" w14:textId="77777777" w:rsidTr="0067606D">
        <w:tc>
          <w:tcPr>
            <w:tcW w:w="1276" w:type="dxa"/>
            <w:tcMar>
              <w:left w:w="0" w:type="dxa"/>
              <w:right w:w="0" w:type="dxa"/>
            </w:tcMar>
          </w:tcPr>
          <w:p w14:paraId="48ABB119" w14:textId="5F4E58DC" w:rsidR="0067606D" w:rsidRPr="00451879" w:rsidRDefault="0067606D" w:rsidP="0067606D">
            <w:pPr>
              <w:pStyle w:val="TabellRader"/>
              <w:keepNext/>
              <w:keepLines/>
              <w:jc w:val="left"/>
            </w:pPr>
            <w:r w:rsidRPr="00451879">
              <w:t>Övriga skattereduktioner</w:t>
            </w:r>
          </w:p>
        </w:tc>
        <w:tc>
          <w:tcPr>
            <w:tcW w:w="517" w:type="dxa"/>
            <w:vAlign w:val="bottom"/>
          </w:tcPr>
          <w:p w14:paraId="7E22E284" w14:textId="5D29B812" w:rsidR="0067606D" w:rsidRPr="00451879" w:rsidRDefault="0067606D" w:rsidP="0067606D">
            <w:pPr>
              <w:pStyle w:val="TabellRader"/>
              <w:keepNext/>
              <w:keepLines/>
            </w:pPr>
            <w:r w:rsidRPr="00451879">
              <w:t>0</w:t>
            </w:r>
          </w:p>
        </w:tc>
        <w:tc>
          <w:tcPr>
            <w:tcW w:w="518" w:type="dxa"/>
            <w:vAlign w:val="bottom"/>
          </w:tcPr>
          <w:p w14:paraId="7DB5EBD6" w14:textId="248780B4" w:rsidR="0067606D" w:rsidRPr="00451879" w:rsidRDefault="0067606D" w:rsidP="0067606D">
            <w:pPr>
              <w:pStyle w:val="TabellRader"/>
              <w:keepNext/>
              <w:keepLines/>
            </w:pPr>
            <w:r w:rsidRPr="00451879">
              <w:t>-1</w:t>
            </w:r>
          </w:p>
        </w:tc>
        <w:tc>
          <w:tcPr>
            <w:tcW w:w="518" w:type="dxa"/>
            <w:vAlign w:val="bottom"/>
          </w:tcPr>
          <w:p w14:paraId="3DA6E78A" w14:textId="7D613E06" w:rsidR="0067606D" w:rsidRPr="00451879" w:rsidRDefault="0067606D" w:rsidP="0067606D">
            <w:pPr>
              <w:pStyle w:val="TabellRader"/>
              <w:keepNext/>
              <w:keepLines/>
            </w:pPr>
            <w:r w:rsidRPr="00451879">
              <w:t>-1</w:t>
            </w:r>
          </w:p>
        </w:tc>
        <w:tc>
          <w:tcPr>
            <w:tcW w:w="518" w:type="dxa"/>
            <w:vAlign w:val="bottom"/>
          </w:tcPr>
          <w:p w14:paraId="47257630" w14:textId="169554B5" w:rsidR="0067606D" w:rsidRPr="00451879" w:rsidRDefault="0067606D" w:rsidP="0067606D">
            <w:pPr>
              <w:pStyle w:val="TabellRader"/>
              <w:keepNext/>
              <w:keepLines/>
            </w:pPr>
            <w:r w:rsidRPr="00451879">
              <w:t>-1</w:t>
            </w:r>
          </w:p>
        </w:tc>
        <w:tc>
          <w:tcPr>
            <w:tcW w:w="518" w:type="dxa"/>
            <w:vAlign w:val="bottom"/>
          </w:tcPr>
          <w:p w14:paraId="0333FC9D" w14:textId="0C4789CF" w:rsidR="0067606D" w:rsidRPr="00451879" w:rsidRDefault="0067606D" w:rsidP="0067606D">
            <w:pPr>
              <w:pStyle w:val="TabellRader"/>
              <w:keepNext/>
              <w:keepLines/>
            </w:pPr>
            <w:r w:rsidRPr="00451879">
              <w:t>-5</w:t>
            </w:r>
          </w:p>
        </w:tc>
        <w:tc>
          <w:tcPr>
            <w:tcW w:w="518" w:type="dxa"/>
            <w:vAlign w:val="bottom"/>
          </w:tcPr>
          <w:p w14:paraId="7C6EB918" w14:textId="02998BAE" w:rsidR="0067606D" w:rsidRPr="00451879" w:rsidRDefault="0067606D" w:rsidP="0067606D">
            <w:pPr>
              <w:pStyle w:val="TabellRader"/>
              <w:keepNext/>
              <w:keepLines/>
            </w:pPr>
            <w:r w:rsidRPr="00451879">
              <w:t>-5</w:t>
            </w:r>
          </w:p>
        </w:tc>
      </w:tr>
      <w:tr w:rsidR="0067606D" w:rsidRPr="009044A4" w14:paraId="51753645" w14:textId="77777777" w:rsidTr="0067606D">
        <w:trPr>
          <w:cnfStyle w:val="010000000000" w:firstRow="0" w:lastRow="1" w:firstColumn="0" w:lastColumn="0" w:oddVBand="0" w:evenVBand="0" w:oddHBand="0" w:evenHBand="0" w:firstRowFirstColumn="0" w:firstRowLastColumn="0" w:lastRowFirstColumn="0" w:lastRowLastColumn="0"/>
        </w:trPr>
        <w:tc>
          <w:tcPr>
            <w:tcW w:w="1276" w:type="dxa"/>
            <w:tcMar>
              <w:left w:w="0" w:type="dxa"/>
              <w:right w:w="0" w:type="dxa"/>
            </w:tcMar>
          </w:tcPr>
          <w:p w14:paraId="60DE2D4D" w14:textId="5BB3E183" w:rsidR="0067606D" w:rsidRPr="009044A4" w:rsidRDefault="0067606D" w:rsidP="0067606D">
            <w:pPr>
              <w:pStyle w:val="TabellSlutsumma"/>
              <w:keepNext/>
              <w:keepLines/>
              <w:jc w:val="left"/>
              <w:rPr>
                <w:b/>
              </w:rPr>
            </w:pPr>
            <w:r w:rsidRPr="004E31A5">
              <w:rPr>
                <w:b/>
              </w:rPr>
              <w:t>Summa</w:t>
            </w:r>
          </w:p>
        </w:tc>
        <w:tc>
          <w:tcPr>
            <w:tcW w:w="517" w:type="dxa"/>
            <w:vAlign w:val="bottom"/>
          </w:tcPr>
          <w:p w14:paraId="2F0A5D27" w14:textId="4C9E537B" w:rsidR="0067606D" w:rsidRPr="00E430AF" w:rsidRDefault="0067606D" w:rsidP="0067606D">
            <w:pPr>
              <w:pStyle w:val="TabellSlutsumma"/>
              <w:keepNext/>
              <w:keepLines/>
              <w:rPr>
                <w:b/>
              </w:rPr>
            </w:pPr>
            <w:r w:rsidRPr="00E430AF">
              <w:rPr>
                <w:b/>
              </w:rPr>
              <w:t>-242</w:t>
            </w:r>
          </w:p>
        </w:tc>
        <w:tc>
          <w:tcPr>
            <w:tcW w:w="518" w:type="dxa"/>
            <w:vAlign w:val="bottom"/>
          </w:tcPr>
          <w:p w14:paraId="467CD829" w14:textId="70F5700B" w:rsidR="0067606D" w:rsidRPr="00E430AF" w:rsidRDefault="0067606D" w:rsidP="0067606D">
            <w:pPr>
              <w:pStyle w:val="TabellSlutsumma"/>
              <w:keepNext/>
              <w:keepLines/>
              <w:rPr>
                <w:b/>
              </w:rPr>
            </w:pPr>
            <w:r w:rsidRPr="00E430AF">
              <w:rPr>
                <w:b/>
              </w:rPr>
              <w:t>-253</w:t>
            </w:r>
          </w:p>
        </w:tc>
        <w:tc>
          <w:tcPr>
            <w:tcW w:w="518" w:type="dxa"/>
            <w:vAlign w:val="bottom"/>
          </w:tcPr>
          <w:p w14:paraId="288D3CAE" w14:textId="12D85873" w:rsidR="0067606D" w:rsidRPr="00E430AF" w:rsidRDefault="0067606D" w:rsidP="0067606D">
            <w:pPr>
              <w:pStyle w:val="TabellSlutsumma"/>
              <w:keepNext/>
              <w:keepLines/>
              <w:rPr>
                <w:b/>
              </w:rPr>
            </w:pPr>
            <w:r w:rsidRPr="00E430AF">
              <w:rPr>
                <w:b/>
              </w:rPr>
              <w:t>-272</w:t>
            </w:r>
          </w:p>
        </w:tc>
        <w:tc>
          <w:tcPr>
            <w:tcW w:w="518" w:type="dxa"/>
            <w:vAlign w:val="bottom"/>
          </w:tcPr>
          <w:p w14:paraId="3E7D7A08" w14:textId="7D35D809" w:rsidR="0067606D" w:rsidRPr="00E430AF" w:rsidRDefault="0067606D" w:rsidP="0067606D">
            <w:pPr>
              <w:pStyle w:val="TabellSlutsumma"/>
              <w:keepNext/>
              <w:keepLines/>
              <w:rPr>
                <w:b/>
              </w:rPr>
            </w:pPr>
            <w:r w:rsidRPr="00E430AF">
              <w:rPr>
                <w:b/>
              </w:rPr>
              <w:t>-28</w:t>
            </w:r>
            <w:r>
              <w:rPr>
                <w:b/>
              </w:rPr>
              <w:t>1</w:t>
            </w:r>
          </w:p>
        </w:tc>
        <w:tc>
          <w:tcPr>
            <w:tcW w:w="518" w:type="dxa"/>
            <w:vAlign w:val="bottom"/>
          </w:tcPr>
          <w:p w14:paraId="6EBF5647" w14:textId="4960B416" w:rsidR="0067606D" w:rsidRPr="00E430AF" w:rsidRDefault="0067606D" w:rsidP="0067606D">
            <w:pPr>
              <w:pStyle w:val="TabellSlutsumma"/>
              <w:keepNext/>
              <w:keepLines/>
              <w:rPr>
                <w:b/>
              </w:rPr>
            </w:pPr>
            <w:r w:rsidRPr="00E430AF">
              <w:rPr>
                <w:b/>
              </w:rPr>
              <w:t>-2</w:t>
            </w:r>
            <w:r>
              <w:rPr>
                <w:b/>
              </w:rPr>
              <w:t>93</w:t>
            </w:r>
          </w:p>
        </w:tc>
        <w:tc>
          <w:tcPr>
            <w:tcW w:w="518" w:type="dxa"/>
            <w:vAlign w:val="bottom"/>
          </w:tcPr>
          <w:p w14:paraId="3D5DC5AC" w14:textId="1D1917F4" w:rsidR="0067606D" w:rsidRPr="00E430AF" w:rsidRDefault="0067606D" w:rsidP="0067606D">
            <w:pPr>
              <w:pStyle w:val="TabellSlutsumma"/>
              <w:keepNext/>
              <w:keepLines/>
              <w:rPr>
                <w:b/>
              </w:rPr>
            </w:pPr>
            <w:r w:rsidRPr="00E430AF">
              <w:rPr>
                <w:b/>
              </w:rPr>
              <w:t>-</w:t>
            </w:r>
            <w:r>
              <w:rPr>
                <w:b/>
              </w:rPr>
              <w:t>302</w:t>
            </w:r>
          </w:p>
        </w:tc>
      </w:tr>
    </w:tbl>
    <w:p w14:paraId="18AFC64B" w14:textId="3F66740A" w:rsidR="0067606D" w:rsidRPr="007A7CEC" w:rsidRDefault="0067606D" w:rsidP="0067606D">
      <w:pPr>
        <w:pStyle w:val="TabellFotnot"/>
      </w:pPr>
      <w:r>
        <w:t>Anm.:</w:t>
      </w:r>
      <w:r w:rsidRPr="006159FF">
        <w:t xml:space="preserve"> Beloppen är avrundade och stämmer därför inte alltid överens med summan. Skattereduktion för fackföreningsavgift infördes den 1</w:t>
      </w:r>
      <w:r>
        <w:rPr>
          <w:rFonts w:ascii="Cambria" w:hAnsi="Cambria"/>
        </w:rPr>
        <w:t> </w:t>
      </w:r>
      <w:r w:rsidRPr="006159FF">
        <w:t>juli 2018 och t</w:t>
      </w:r>
      <w:r>
        <w:t>og</w:t>
      </w:r>
      <w:r w:rsidRPr="006159FF">
        <w:t>s bort den 1</w:t>
      </w:r>
      <w:r>
        <w:rPr>
          <w:rFonts w:ascii="Cambria" w:hAnsi="Cambria"/>
        </w:rPr>
        <w:t> </w:t>
      </w:r>
      <w:r w:rsidRPr="006159FF">
        <w:t>april 2019</w:t>
      </w:r>
      <w:r>
        <w:t>.</w:t>
      </w:r>
      <w:r w:rsidRPr="006159FF">
        <w:t xml:space="preserve"> Den uppgår därför endast till 1,3</w:t>
      </w:r>
      <w:r>
        <w:rPr>
          <w:rFonts w:ascii="Cambria" w:hAnsi="Cambria"/>
        </w:rPr>
        <w:t> </w:t>
      </w:r>
      <w:r w:rsidRPr="006159FF">
        <w:t>miljarder kronor 2018 och 0,7</w:t>
      </w:r>
      <w:r>
        <w:rPr>
          <w:rFonts w:ascii="Cambria" w:hAnsi="Cambria"/>
        </w:rPr>
        <w:t> </w:t>
      </w:r>
      <w:r w:rsidRPr="006159FF">
        <w:t xml:space="preserve">miljarder </w:t>
      </w:r>
      <w:r>
        <w:t>kronor</w:t>
      </w:r>
      <w:r w:rsidRPr="006159FF" w:rsidDel="00AB0577">
        <w:t xml:space="preserve"> </w:t>
      </w:r>
      <w:r w:rsidRPr="006159FF">
        <w:t>2019. I övriga skattereduktioner ingår skattereduktion för sjuk- och aktivitetsersättning med omkring 0,5</w:t>
      </w:r>
      <w:r>
        <w:rPr>
          <w:rFonts w:ascii="Cambria" w:hAnsi="Cambria"/>
        </w:rPr>
        <w:t> </w:t>
      </w:r>
      <w:r w:rsidRPr="006159FF">
        <w:t xml:space="preserve">miljarder kronor per </w:t>
      </w:r>
      <w:r w:rsidRPr="00451879">
        <w:t>år. Från 2021 ingår i övriga skattereduktioner en skattesänkning på 3,48 miljarder kronor som av beräkningstekniska skäl är budgeterad som sänkt skatt på förvärvsinkomst. Regeringen avser att återkomma till riksdagen med den närmare utformningen under 2020.</w:t>
      </w:r>
    </w:p>
    <w:p w14:paraId="3E73B580" w14:textId="040ACDFB" w:rsidR="0067606D" w:rsidRPr="007A7CEC" w:rsidRDefault="0067606D" w:rsidP="0067606D">
      <w:pPr>
        <w:pStyle w:val="TabellFotnot"/>
      </w:pPr>
      <w:r>
        <w:t xml:space="preserve">Källor: </w:t>
      </w:r>
      <w:r w:rsidRPr="006159FF">
        <w:t>Skatteverket och egna beräkningar.</w:t>
      </w:r>
    </w:p>
    <w:p w14:paraId="64635466" w14:textId="77777777" w:rsidR="0067606D" w:rsidRPr="007A7DC4" w:rsidRDefault="0067606D" w:rsidP="0067606D">
      <w:pPr>
        <w:pStyle w:val="Rubrik5utannumrering"/>
      </w:pPr>
      <w:r w:rsidRPr="007A7DC4">
        <w:t>Arbetsgivaravgifter och egenavgifter</w:t>
      </w:r>
    </w:p>
    <w:p w14:paraId="51A9BDF9" w14:textId="24D4329D" w:rsidR="0067606D" w:rsidRPr="007A7DC4" w:rsidRDefault="0067606D" w:rsidP="0067606D">
      <w:pPr>
        <w:pStyle w:val="Brdtext"/>
      </w:pPr>
      <w:r w:rsidRPr="007A7DC4">
        <w:t>Intäkterna från indirekta skatter på arbete bedöms öka med i genomsnitt 3,</w:t>
      </w:r>
      <w:r>
        <w:t>0</w:t>
      </w:r>
      <w:r w:rsidRPr="007A7DC4">
        <w:t> procent per år under prognosperioden. Ökningen förklaras i hög grad av lönesummans tillväxt under mot</w:t>
      </w:r>
      <w:r>
        <w:softHyphen/>
      </w:r>
      <w:r w:rsidRPr="007A7DC4">
        <w:t>svarande period. Det innebär en dämpning av ökningstakten jämfört med de föregående fyra åren.</w:t>
      </w:r>
    </w:p>
    <w:p w14:paraId="77E9C907" w14:textId="4022B558" w:rsidR="0067606D" w:rsidRPr="004A0153" w:rsidRDefault="0067606D" w:rsidP="0067606D">
      <w:pPr>
        <w:pStyle w:val="Brdtextmedindrag"/>
      </w:pPr>
      <w:r w:rsidRPr="007A7DC4">
        <w:lastRenderedPageBreak/>
        <w:t xml:space="preserve">Arbetsgivaravgifter och egenavgifter utgör den huvudsakliga delen av intäkterna från indirekta skatter. </w:t>
      </w:r>
      <w:r w:rsidRPr="00001B4C">
        <w:t>Den 1 augusti 2019 förläng</w:t>
      </w:r>
      <w:r>
        <w:t>de</w:t>
      </w:r>
      <w:r w:rsidRPr="00001B4C">
        <w:t>s nedsätt</w:t>
      </w:r>
      <w:r>
        <w:softHyphen/>
      </w:r>
      <w:r w:rsidRPr="00001B4C">
        <w:t xml:space="preserve">ningen av arbetsgivaravgifter för den först anställda från ett till två år. </w:t>
      </w:r>
      <w:bookmarkStart w:id="168" w:name="_Hlk18571425"/>
      <w:r>
        <w:t>R</w:t>
      </w:r>
      <w:r w:rsidRPr="004A0153">
        <w:t xml:space="preserve">egeringen </w:t>
      </w:r>
      <w:r>
        <w:t xml:space="preserve">avser också </w:t>
      </w:r>
      <w:r w:rsidRPr="004A0153">
        <w:t xml:space="preserve">att </w:t>
      </w:r>
      <w:r>
        <w:t>föreslå</w:t>
      </w:r>
      <w:r w:rsidRPr="004A0153">
        <w:t xml:space="preserve"> </w:t>
      </w:r>
      <w:r>
        <w:t>ytterligare nedsättning av arbetsgivaravgifterna genom att införa dels ett s.k. </w:t>
      </w:r>
      <w:r w:rsidRPr="004A0153">
        <w:t>ingångsavdrag</w:t>
      </w:r>
      <w:r>
        <w:t xml:space="preserve"> fr.o.m. 1 juli 2020, dels ett höjt avdrag för personer som arbetar med forskning eller utveckling fr.o.m. 1 april 2020. </w:t>
      </w:r>
      <w:bookmarkEnd w:id="168"/>
      <w:r w:rsidRPr="004A0153">
        <w:t>De aviserade åtgärde</w:t>
      </w:r>
      <w:r>
        <w:t>r</w:t>
      </w:r>
      <w:r w:rsidRPr="004A0153">
        <w:t>n</w:t>
      </w:r>
      <w:r>
        <w:t>a</w:t>
      </w:r>
      <w:r w:rsidRPr="004A0153">
        <w:t xml:space="preserve"> bedöms minska skatteintäkterna med </w:t>
      </w:r>
      <w:r>
        <w:t xml:space="preserve">totalt </w:t>
      </w:r>
      <w:r w:rsidRPr="004A0153">
        <w:t>ca</w:t>
      </w:r>
      <w:r>
        <w:t xml:space="preserve"> 2,6</w:t>
      </w:r>
      <w:r w:rsidRPr="004A0153">
        <w:t> miljarder kronor 2020.</w:t>
      </w:r>
    </w:p>
    <w:p w14:paraId="43F7F3CE" w14:textId="6D003CF0" w:rsidR="0067606D" w:rsidRPr="00F775B7" w:rsidRDefault="0067606D" w:rsidP="0067606D">
      <w:pPr>
        <w:pStyle w:val="Brdtextmedindrag"/>
      </w:pPr>
      <w:r w:rsidRPr="0030384A">
        <w:t>Sammantaget beräknas de indirekta skatterna utgöra 28 procent av de totala skatteintäkterna under prognosperioden, vilket motsvarar ca</w:t>
      </w:r>
      <w:r>
        <w:t> </w:t>
      </w:r>
      <w:r w:rsidRPr="0030384A">
        <w:t>12 procent av BNP.</w:t>
      </w:r>
    </w:p>
    <w:p w14:paraId="7B969BC0" w14:textId="0D467CDB" w:rsidR="0067606D" w:rsidRPr="00737AA3" w:rsidRDefault="0067606D" w:rsidP="0067606D">
      <w:pPr>
        <w:pStyle w:val="Rubrik4utannumrering"/>
      </w:pPr>
      <w:r>
        <w:t>Skatt på kapital</w:t>
      </w:r>
    </w:p>
    <w:p w14:paraId="20DB7614" w14:textId="42CBEA86" w:rsidR="0067606D" w:rsidRPr="00706AB8" w:rsidRDefault="0067606D" w:rsidP="0067606D">
      <w:pPr>
        <w:pStyle w:val="Brdtext"/>
      </w:pPr>
      <w:r w:rsidRPr="00706AB8">
        <w:t>Skatt på kapital består främst av hushållens kapitalskatter och skatt på företagens vinster, men inkluderar även stämpelskatt, avkastnings</w:t>
      </w:r>
      <w:r>
        <w:softHyphen/>
      </w:r>
      <w:r w:rsidRPr="00706AB8">
        <w:t>skatt på pensioner samt fastighetsskatt och fastighetsavgift. Kapitalskatter från företag och hushåll fastställs i huvudsak i det årliga beskatt</w:t>
      </w:r>
      <w:r>
        <w:softHyphen/>
      </w:r>
      <w:r w:rsidRPr="00706AB8">
        <w:t xml:space="preserve">ningsutfallet i december året efter inkomståret. Det innebär att 2018 års kapitalskatter till stor del ännu inte är fastställda, och </w:t>
      </w:r>
      <w:r>
        <w:t>beräkningen baseras på</w:t>
      </w:r>
      <w:r w:rsidRPr="00706AB8">
        <w:t xml:space="preserve"> en prognos.</w:t>
      </w:r>
    </w:p>
    <w:p w14:paraId="05043973" w14:textId="0923B3D9" w:rsidR="0067606D" w:rsidRPr="00164103" w:rsidRDefault="0067606D" w:rsidP="0067606D">
      <w:pPr>
        <w:pStyle w:val="Brdtextmedindrag"/>
      </w:pPr>
      <w:r w:rsidRPr="00164103">
        <w:t xml:space="preserve">Intäkterna från skatt på kapital beräknas </w:t>
      </w:r>
      <w:r>
        <w:t>under prognosperioden</w:t>
      </w:r>
      <w:r w:rsidRPr="00164103">
        <w:t xml:space="preserve"> uppgå till knappt 13</w:t>
      </w:r>
      <w:r>
        <w:t> </w:t>
      </w:r>
      <w:r w:rsidRPr="00164103">
        <w:t>procent av de totala skatteintäkterna, vilket motsvarar 5,5 procent av BNP.</w:t>
      </w:r>
    </w:p>
    <w:p w14:paraId="1EBD6184" w14:textId="77777777" w:rsidR="0067606D" w:rsidRPr="00037ACE" w:rsidRDefault="0067606D" w:rsidP="0067606D">
      <w:pPr>
        <w:pStyle w:val="Rubrik5utannumrering"/>
      </w:pPr>
      <w:r w:rsidRPr="00037ACE">
        <w:t>Skatt på hushållens kapitalinkomster</w:t>
      </w:r>
    </w:p>
    <w:p w14:paraId="6252B9A0" w14:textId="6B1BFDA2" w:rsidR="0067606D" w:rsidRPr="00037ACE" w:rsidRDefault="0067606D" w:rsidP="0067606D">
      <w:pPr>
        <w:pStyle w:val="Brdtext"/>
      </w:pPr>
      <w:r w:rsidRPr="00037ACE">
        <w:t>Underlaget för hushållens skatt på kapital utgörs av nettot av kapitalinkomster och kapitalutgifter. De största posterna utgörs av skatt på realiserade kapitalvinster, utdelningsinkomster, schablon</w:t>
      </w:r>
      <w:r>
        <w:softHyphen/>
      </w:r>
      <w:r w:rsidRPr="00037ACE">
        <w:t xml:space="preserve">intäkter </w:t>
      </w:r>
      <w:r>
        <w:t>och</w:t>
      </w:r>
      <w:r w:rsidRPr="00037ACE">
        <w:t xml:space="preserve"> avdrag för hushållens ränteutgifter.</w:t>
      </w:r>
    </w:p>
    <w:p w14:paraId="3F692F7E" w14:textId="6A43E0B3" w:rsidR="0067606D" w:rsidRPr="009D554A" w:rsidRDefault="0067606D" w:rsidP="0067606D">
      <w:pPr>
        <w:pStyle w:val="Brdtextmedindrag"/>
      </w:pPr>
      <w:bookmarkStart w:id="169" w:name="_Hlk17102757"/>
      <w:r w:rsidRPr="00037ACE">
        <w:t>År 2019 beräknas intäkterna från hushållens skatt på kapitalinkomster minska något</w:t>
      </w:r>
      <w:r>
        <w:t xml:space="preserve"> jämfört med 2018</w:t>
      </w:r>
      <w:r w:rsidRPr="00B82CC1">
        <w:t>.</w:t>
      </w:r>
      <w:r w:rsidRPr="00037ACE">
        <w:t xml:space="preserve"> </w:t>
      </w:r>
      <w:r w:rsidRPr="00B82CC1">
        <w:t xml:space="preserve">Det förklaras </w:t>
      </w:r>
      <w:r>
        <w:t>av lägre kapitalvinster efter</w:t>
      </w:r>
      <w:r w:rsidRPr="00B82CC1">
        <w:t xml:space="preserve"> en </w:t>
      </w:r>
      <w:r>
        <w:t xml:space="preserve">fortsatt något </w:t>
      </w:r>
      <w:r w:rsidRPr="00B82CC1">
        <w:t xml:space="preserve">dämpad utveckling av bostadsmarknaden. </w:t>
      </w:r>
      <w:bookmarkEnd w:id="169"/>
      <w:r w:rsidRPr="009D554A">
        <w:t>Kapitalvinsterna minskar även till följd av att en ökande andel av hushållens tillgångar väntas vara placerade på investerings</w:t>
      </w:r>
      <w:r>
        <w:softHyphen/>
      </w:r>
      <w:r w:rsidRPr="009D554A">
        <w:t>sparkonton. Schabloninkomsten på dessa spar</w:t>
      </w:r>
      <w:r>
        <w:softHyphen/>
      </w:r>
      <w:r w:rsidRPr="009D554A">
        <w:t>konton beskattas som kapitalinkomst och ger inte upphov till kapitalvinster.</w:t>
      </w:r>
      <w:r w:rsidRPr="00B82CC1">
        <w:t xml:space="preserve"> Detta motverkas </w:t>
      </w:r>
      <w:r>
        <w:t>till viss del</w:t>
      </w:r>
      <w:r w:rsidRPr="00B82CC1">
        <w:t xml:space="preserve"> av att priset på finansiella tillgångar har </w:t>
      </w:r>
      <w:r w:rsidRPr="00B82CC1">
        <w:t xml:space="preserve">ökat i år efter att börsen stigit </w:t>
      </w:r>
      <w:r>
        <w:t xml:space="preserve">under det </w:t>
      </w:r>
      <w:r w:rsidRPr="00B82CC1">
        <w:t>första halvåret.</w:t>
      </w:r>
    </w:p>
    <w:p w14:paraId="0C52B0DF" w14:textId="0541AC00" w:rsidR="0067606D" w:rsidRPr="009D554A" w:rsidRDefault="0067606D" w:rsidP="0067606D">
      <w:pPr>
        <w:pStyle w:val="Brdtextmedindrag"/>
      </w:pPr>
      <w:r w:rsidRPr="009D554A">
        <w:t>Från</w:t>
      </w:r>
      <w:r>
        <w:t xml:space="preserve"> och med</w:t>
      </w:r>
      <w:r w:rsidRPr="009D554A">
        <w:t xml:space="preserve"> 2020 väntas kapitalvinsterna uppgå till drygt 3</w:t>
      </w:r>
      <w:r>
        <w:t> </w:t>
      </w:r>
      <w:r w:rsidRPr="009D554A">
        <w:t>procent av BNP, vilket är något lägre än den genomsnittliga nivån i förhållande till BNP 2006–201</w:t>
      </w:r>
      <w:r>
        <w:t>8</w:t>
      </w:r>
      <w:r w:rsidRPr="009D554A">
        <w:t xml:space="preserve">. Det förklaras främst av </w:t>
      </w:r>
      <w:r>
        <w:t>d</w:t>
      </w:r>
      <w:r w:rsidRPr="009D554A">
        <w:t>et öka</w:t>
      </w:r>
      <w:r>
        <w:t>nde</w:t>
      </w:r>
      <w:r w:rsidRPr="009D554A">
        <w:t xml:space="preserve"> sparande</w:t>
      </w:r>
      <w:r>
        <w:t>t</w:t>
      </w:r>
      <w:r w:rsidRPr="009D554A">
        <w:t xml:space="preserve"> på investeringssparkonton.</w:t>
      </w:r>
    </w:p>
    <w:p w14:paraId="65E5777D" w14:textId="491012DC" w:rsidR="0067606D" w:rsidRPr="009D554A" w:rsidRDefault="0067606D" w:rsidP="0067606D">
      <w:pPr>
        <w:pStyle w:val="Brdtextmedindrag"/>
      </w:pPr>
      <w:r w:rsidRPr="009D554A">
        <w:t>Ränteinkomster och ränteutgifter antas följa ränteutvecklingen och ökar i slutet av prognos</w:t>
      </w:r>
      <w:r>
        <w:softHyphen/>
      </w:r>
      <w:r w:rsidRPr="009D554A">
        <w:t>perioden.</w:t>
      </w:r>
    </w:p>
    <w:p w14:paraId="6F5911FB" w14:textId="7F2F0A64" w:rsidR="0067606D" w:rsidRDefault="0067606D" w:rsidP="0067606D">
      <w:pPr>
        <w:pStyle w:val="Brdtextmedindrag"/>
      </w:pPr>
      <w:r w:rsidRPr="009D554A">
        <w:t xml:space="preserve">Sammantaget beräknas intäkterna från skatt på hushållens kapitalinkomster vara relativt oförändrade 2019–2022 och uppgå till </w:t>
      </w:r>
      <w:r>
        <w:t>i genom</w:t>
      </w:r>
      <w:r w:rsidR="00E70900">
        <w:softHyphen/>
      </w:r>
      <w:r>
        <w:t xml:space="preserve">snitt </w:t>
      </w:r>
      <w:r w:rsidRPr="009D554A">
        <w:t>1,3 procent av BNP</w:t>
      </w:r>
      <w:r>
        <w:t xml:space="preserve"> (se </w:t>
      </w:r>
      <w:r>
        <w:fldChar w:fldCharType="begin"/>
      </w:r>
      <w:r>
        <w:instrText xml:space="preserve"> REF  _Ref18590044 \* Lower \h </w:instrText>
      </w:r>
      <w:r>
        <w:fldChar w:fldCharType="separate"/>
      </w:r>
      <w:r w:rsidR="00757DA4">
        <w:t xml:space="preserve">diagram </w:t>
      </w:r>
      <w:r w:rsidR="00757DA4">
        <w:rPr>
          <w:bCs/>
          <w:noProof/>
        </w:rPr>
        <w:t>6</w:t>
      </w:r>
      <w:r w:rsidR="00757DA4">
        <w:rPr>
          <w:noProof/>
        </w:rPr>
        <w:t>.5</w:t>
      </w:r>
      <w:r>
        <w:fldChar w:fldCharType="end"/>
      </w:r>
      <w:r>
        <w:t>)</w:t>
      </w:r>
      <w:r w:rsidRPr="009D554A">
        <w:t>.</w:t>
      </w:r>
    </w:p>
    <w:p w14:paraId="03CC5EA9" w14:textId="77777777" w:rsidR="0067606D" w:rsidRDefault="0067606D" w:rsidP="0067606D">
      <w:pPr>
        <w:pStyle w:val="Brdtext"/>
      </w:pPr>
    </w:p>
    <w:p w14:paraId="4F150F78" w14:textId="5DA0E6A8" w:rsidR="0067606D" w:rsidRDefault="0067606D" w:rsidP="0067606D">
      <w:pPr>
        <w:pStyle w:val="DiagramRubrik"/>
      </w:pPr>
      <w:bookmarkStart w:id="170" w:name="_Ref18590044"/>
      <w:bookmarkStart w:id="171" w:name="_Toc19290717"/>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6</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5</w:t>
      </w:r>
      <w:r>
        <w:rPr>
          <w:noProof/>
        </w:rPr>
        <w:fldChar w:fldCharType="end"/>
      </w:r>
      <w:bookmarkEnd w:id="170"/>
      <w:r>
        <w:rPr>
          <w:noProof/>
        </w:rPr>
        <w:tab/>
      </w:r>
      <w:r>
        <w:t>Hushållens kapitalvinster</w:t>
      </w:r>
      <w:bookmarkEnd w:id="171"/>
    </w:p>
    <w:p w14:paraId="056CB9B5" w14:textId="4DF7AAD8" w:rsidR="0067606D" w:rsidRDefault="0067606D" w:rsidP="0067606D">
      <w:pPr>
        <w:pStyle w:val="DiagramUnderrubrik"/>
      </w:pPr>
      <w:r>
        <w:t>Utfall 1990–2017, prognos 2018–2022</w:t>
      </w:r>
    </w:p>
    <w:p w14:paraId="75FF407D" w14:textId="49D782BD" w:rsidR="0067606D" w:rsidRDefault="0067606D" w:rsidP="0067606D">
      <w:pPr>
        <w:pStyle w:val="DiagramUnderrubrik"/>
      </w:pPr>
      <w:r>
        <w:t>Miljarder kronor</w:t>
      </w:r>
      <w:r>
        <w:tab/>
      </w:r>
      <w:r>
        <w:tab/>
      </w:r>
      <w:r>
        <w:tab/>
        <w:t>Procent av BNP</w:t>
      </w:r>
    </w:p>
    <w:p w14:paraId="0067869F" w14:textId="41685111" w:rsidR="0067606D" w:rsidRDefault="0067606D" w:rsidP="0067606D">
      <w:pPr>
        <w:pStyle w:val="Brdtext"/>
        <w:spacing w:line="260" w:lineRule="atLeast"/>
      </w:pPr>
      <w:r>
        <w:rPr>
          <w:noProof/>
        </w:rPr>
        <w:drawing>
          <wp:inline distT="0" distB="0" distL="0" distR="0" wp14:anchorId="59FAD3C3" wp14:editId="05C99ACF">
            <wp:extent cx="2753995" cy="2044065"/>
            <wp:effectExtent l="0" t="0" r="0" b="0"/>
            <wp:docPr id="27" name="Diagram 1">
              <a:extLst xmlns:a="http://schemas.openxmlformats.org/drawingml/2006/main">
                <a:ext uri="{FF2B5EF4-FFF2-40B4-BE49-F238E27FC236}">
                  <a16:creationId xmlns:a16="http://schemas.microsoft.com/office/drawing/2014/main" id="{00000000-0008-0000-0200-000003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1"/>
              </a:graphicData>
            </a:graphic>
          </wp:inline>
        </w:drawing>
      </w:r>
    </w:p>
    <w:p w14:paraId="1EA42847" w14:textId="37973203" w:rsidR="0067606D" w:rsidRDefault="0067606D" w:rsidP="0067606D">
      <w:pPr>
        <w:pStyle w:val="DiagramFotnot"/>
        <w:keepNext w:val="0"/>
      </w:pPr>
      <w:bookmarkStart w:id="172" w:name="_Hlk16691072"/>
      <w:r>
        <w:t>Källor: Statistiska centralbyrån och egna beräkningar.</w:t>
      </w:r>
    </w:p>
    <w:bookmarkEnd w:id="172"/>
    <w:p w14:paraId="2798EDA7" w14:textId="77777777" w:rsidR="0067606D" w:rsidRPr="00B07D86" w:rsidRDefault="0067606D" w:rsidP="0067606D">
      <w:pPr>
        <w:pStyle w:val="Rubrik5utannumrering"/>
      </w:pPr>
      <w:r w:rsidRPr="00B07D86">
        <w:t>Skatt på företagsvinster</w:t>
      </w:r>
    </w:p>
    <w:p w14:paraId="30E1F22A" w14:textId="4E4FB48D" w:rsidR="0067606D" w:rsidRPr="00B07D86" w:rsidRDefault="0067606D" w:rsidP="0067606D">
      <w:pPr>
        <w:pStyle w:val="Brdtext"/>
      </w:pPr>
      <w:r w:rsidRPr="00B07D86">
        <w:t>Intäkterna från skatt på företagsvinster beräknas 2019 öka med 5</w:t>
      </w:r>
      <w:r>
        <w:t> </w:t>
      </w:r>
      <w:r w:rsidRPr="00B07D86">
        <w:t>procent till 145</w:t>
      </w:r>
      <w:r>
        <w:t> </w:t>
      </w:r>
      <w:r w:rsidRPr="00B07D86">
        <w:t>miljarder kronor. Det motsvarar knappt 3</w:t>
      </w:r>
      <w:r>
        <w:t> </w:t>
      </w:r>
      <w:r w:rsidRPr="00B07D86">
        <w:t>procent av BNP. Under prognosperioden väntas skatt på företagsvinster öka något som andel av BNP, vilket förklaras av att vinsterna i företagssektorn utvecklas något starkare än BNP under denna period</w:t>
      </w:r>
      <w:r>
        <w:t xml:space="preserve"> (se </w:t>
      </w:r>
      <w:r>
        <w:br/>
      </w:r>
      <w:r w:rsidRPr="007E7703">
        <w:fldChar w:fldCharType="begin"/>
      </w:r>
      <w:r w:rsidRPr="007E7703">
        <w:instrText xml:space="preserve"> REF  _Ref17797128 \* Lower \h </w:instrText>
      </w:r>
      <w:r>
        <w:instrText xml:space="preserve"> \* MERGEFORMAT </w:instrText>
      </w:r>
      <w:r w:rsidRPr="007E7703">
        <w:fldChar w:fldCharType="separate"/>
      </w:r>
      <w:r w:rsidR="00757DA4">
        <w:t xml:space="preserve">diagram </w:t>
      </w:r>
      <w:r w:rsidR="00757DA4">
        <w:rPr>
          <w:bCs/>
          <w:noProof/>
        </w:rPr>
        <w:t>6</w:t>
      </w:r>
      <w:r w:rsidR="00757DA4">
        <w:rPr>
          <w:noProof/>
        </w:rPr>
        <w:t>.6</w:t>
      </w:r>
      <w:r w:rsidRPr="007E7703">
        <w:fldChar w:fldCharType="end"/>
      </w:r>
      <w:r w:rsidRPr="007E7703">
        <w:t>)</w:t>
      </w:r>
      <w:r w:rsidRPr="00B07D86">
        <w:t>.</w:t>
      </w:r>
    </w:p>
    <w:p w14:paraId="67140E92" w14:textId="10DD34C8" w:rsidR="0067606D" w:rsidRPr="0060495C" w:rsidRDefault="0067606D" w:rsidP="0067606D">
      <w:pPr>
        <w:pStyle w:val="Brdtextmedindrag"/>
      </w:pPr>
      <w:r w:rsidRPr="0060495C">
        <w:t xml:space="preserve">Från och med 2019 styrs prognosen </w:t>
      </w:r>
      <w:r>
        <w:t xml:space="preserve">främst </w:t>
      </w:r>
      <w:r w:rsidRPr="0060495C">
        <w:t>av utvecklingen av driftsöverskottet i företags</w:t>
      </w:r>
      <w:r>
        <w:softHyphen/>
      </w:r>
      <w:r w:rsidRPr="0060495C">
        <w:t>sektorn. För innevarande år påverkar även resultat- och vinstutveckling enligt företagens delårsrapporter.</w:t>
      </w:r>
      <w:r>
        <w:t xml:space="preserve"> Under 2019 och 2020 väntas företagens vinster dämpas jämfört med de två närmast föregående åren då företagssektorn redovisade starka resultat, där framför allt exportindustrin påverkades positivt av kronans försvagning. I slutet av prognosperioden väntas företagens vinster åter öka i en snabbare takt, med i genomsnitt drygt 5 procent per år, vilket är </w:t>
      </w:r>
      <w:r>
        <w:lastRenderedPageBreak/>
        <w:t>något starkare än BNP-tillväxten motsvarande period.</w:t>
      </w:r>
    </w:p>
    <w:p w14:paraId="4B947041" w14:textId="6DA48E1A" w:rsidR="0067606D" w:rsidRPr="0060495C" w:rsidRDefault="0067606D" w:rsidP="0067606D">
      <w:pPr>
        <w:pStyle w:val="Brdtextmedindrag"/>
      </w:pPr>
      <w:r w:rsidRPr="0060495C">
        <w:t xml:space="preserve">Från och med 2019 påverkas prognosen av regeländringar inom företagsskatteområdet. Regeländringarna avser främst </w:t>
      </w:r>
      <w:r>
        <w:t xml:space="preserve">en </w:t>
      </w:r>
      <w:r w:rsidRPr="0060495C">
        <w:t>generell ränte</w:t>
      </w:r>
      <w:r>
        <w:softHyphen/>
      </w:r>
      <w:r w:rsidRPr="0060495C">
        <w:t xml:space="preserve">avdragsbegränsning och sänkt bolagsskattesats från </w:t>
      </w:r>
      <w:r>
        <w:t>22,0 procent till</w:t>
      </w:r>
      <w:r w:rsidRPr="0060495C">
        <w:t xml:space="preserve"> 2</w:t>
      </w:r>
      <w:r>
        <w:t>1,4 </w:t>
      </w:r>
      <w:r w:rsidRPr="0060495C">
        <w:t>procent 201</w:t>
      </w:r>
      <w:r>
        <w:t>9</w:t>
      </w:r>
      <w:r w:rsidRPr="0060495C">
        <w:t xml:space="preserve"> </w:t>
      </w:r>
      <w:r>
        <w:t xml:space="preserve">och därefter </w:t>
      </w:r>
      <w:r w:rsidRPr="0060495C">
        <w:t>till 20,6</w:t>
      </w:r>
      <w:r>
        <w:t> </w:t>
      </w:r>
      <w:r w:rsidRPr="0060495C">
        <w:t>procent 2021. Regeländringarna antas öka skatteintäkterna med 3</w:t>
      </w:r>
      <w:r>
        <w:t> </w:t>
      </w:r>
      <w:r w:rsidRPr="0060495C">
        <w:t>miljarder kronor 2020 och minska intäkterna med 4</w:t>
      </w:r>
      <w:r>
        <w:t> </w:t>
      </w:r>
      <w:r w:rsidRPr="0060495C">
        <w:t>miljarder kronor 2021.</w:t>
      </w:r>
      <w:r>
        <w:t xml:space="preserve"> I denna proposition aviseras även en skatt på finanssektorn fr.o.m. 2022. </w:t>
      </w:r>
      <w:r w:rsidRPr="00B013C5">
        <w:t>Regeringen avser att återkomma till riksdagen med ett förslag.</w:t>
      </w:r>
    </w:p>
    <w:p w14:paraId="4F1F9500" w14:textId="77777777" w:rsidR="0067606D" w:rsidRDefault="0067606D" w:rsidP="0067606D">
      <w:pPr>
        <w:pStyle w:val="Brdtext"/>
      </w:pPr>
    </w:p>
    <w:p w14:paraId="3EC85128" w14:textId="087D477A" w:rsidR="0067606D" w:rsidRDefault="0067606D" w:rsidP="0067606D">
      <w:pPr>
        <w:pStyle w:val="DiagramRubrik"/>
      </w:pPr>
      <w:bookmarkStart w:id="173" w:name="_Ref17797128"/>
      <w:bookmarkStart w:id="174" w:name="_Toc19290718"/>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6</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6</w:t>
      </w:r>
      <w:r>
        <w:rPr>
          <w:noProof/>
        </w:rPr>
        <w:fldChar w:fldCharType="end"/>
      </w:r>
      <w:bookmarkEnd w:id="173"/>
      <w:r>
        <w:rPr>
          <w:noProof/>
        </w:rPr>
        <w:tab/>
      </w:r>
      <w:r>
        <w:t>Skatt på företagsvinster</w:t>
      </w:r>
      <w:bookmarkEnd w:id="174"/>
    </w:p>
    <w:p w14:paraId="38DFA905" w14:textId="77777777" w:rsidR="0067606D" w:rsidRDefault="0067606D" w:rsidP="0067606D">
      <w:pPr>
        <w:pStyle w:val="DiagramUnderrubrik"/>
      </w:pPr>
      <w:r>
        <w:t>Utfall 1990–2017, prognos 2018–2022</w:t>
      </w:r>
    </w:p>
    <w:p w14:paraId="25DE4A8B" w14:textId="4FCFC9C1" w:rsidR="0067606D" w:rsidRDefault="0067606D" w:rsidP="0067606D">
      <w:pPr>
        <w:pStyle w:val="DiagramUnderrubrik"/>
      </w:pPr>
      <w:r>
        <w:t>Miljarder kronor</w:t>
      </w:r>
      <w:r>
        <w:tab/>
      </w:r>
      <w:r>
        <w:tab/>
      </w:r>
      <w:r>
        <w:tab/>
        <w:t>Procent av BNP</w:t>
      </w:r>
    </w:p>
    <w:p w14:paraId="006BB1EC" w14:textId="3DAD8699" w:rsidR="0067606D" w:rsidRDefault="0067606D" w:rsidP="0067606D">
      <w:pPr>
        <w:pStyle w:val="Brdtext"/>
        <w:spacing w:line="260" w:lineRule="atLeast"/>
      </w:pPr>
      <w:r>
        <w:rPr>
          <w:noProof/>
        </w:rPr>
        <w:drawing>
          <wp:inline distT="0" distB="0" distL="0" distR="0" wp14:anchorId="1004325C" wp14:editId="28BAF3C6">
            <wp:extent cx="2753995" cy="2044065"/>
            <wp:effectExtent l="0" t="0" r="8255" b="0"/>
            <wp:docPr id="28" name="Diagram 12">
              <a:extLst xmlns:a="http://schemas.openxmlformats.org/drawingml/2006/main">
                <a:ext uri="{FF2B5EF4-FFF2-40B4-BE49-F238E27FC236}">
                  <a16:creationId xmlns:a16="http://schemas.microsoft.com/office/drawing/2014/main" id="{00000000-0008-0000-0200-000003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2"/>
              </a:graphicData>
            </a:graphic>
          </wp:inline>
        </w:drawing>
      </w:r>
    </w:p>
    <w:p w14:paraId="3E956C72" w14:textId="0974CB6C" w:rsidR="0067606D" w:rsidRDefault="0067606D" w:rsidP="0067606D">
      <w:pPr>
        <w:pStyle w:val="DiagramFotnot"/>
      </w:pPr>
      <w:r w:rsidRPr="00DF3D8B">
        <w:t>Källor: Statistiska centralbyrån och egna beräkningar.</w:t>
      </w:r>
    </w:p>
    <w:p w14:paraId="5073F744" w14:textId="437CEA3C" w:rsidR="0067606D" w:rsidRPr="007E5043" w:rsidRDefault="0067606D" w:rsidP="0067606D">
      <w:pPr>
        <w:pStyle w:val="Rubrik5utannumrering"/>
      </w:pPr>
      <w:r w:rsidRPr="007E5043">
        <w:t>Avkastningsskatt</w:t>
      </w:r>
    </w:p>
    <w:p w14:paraId="0BE1DDAC" w14:textId="4A646AD7" w:rsidR="0067606D" w:rsidRPr="007E5043" w:rsidRDefault="0067606D" w:rsidP="0067606D">
      <w:pPr>
        <w:pStyle w:val="Brdtext"/>
      </w:pPr>
      <w:r w:rsidRPr="007E5043">
        <w:t xml:space="preserve">Intäkterna från avkastningsskatten, som tas ut på sparande i pensions- och kapitalförsäkringar, påverkas i hög grad av hur statslåneräntan utvecklas under kalenderåret närmast före beskattningsåret. Den långa perioden med låga räntenivåer har medfört att avkastningsskatten varit på en mycket låg nivå de senaste åren. </w:t>
      </w:r>
      <w:r>
        <w:t>I enlighet med</w:t>
      </w:r>
      <w:r w:rsidRPr="007E5043">
        <w:t xml:space="preserve"> ränteprognos</w:t>
      </w:r>
      <w:r>
        <w:t>en</w:t>
      </w:r>
      <w:r w:rsidRPr="007E5043" w:rsidDel="00FA1444">
        <w:t xml:space="preserve"> </w:t>
      </w:r>
      <w:r w:rsidRPr="007E5043">
        <w:t xml:space="preserve">väntas </w:t>
      </w:r>
      <w:r>
        <w:t>den</w:t>
      </w:r>
      <w:r w:rsidRPr="007E5043">
        <w:t xml:space="preserve"> vara på en låg nivå även </w:t>
      </w:r>
      <w:r>
        <w:t>under de närmaste åren</w:t>
      </w:r>
      <w:r w:rsidRPr="007E5043">
        <w:t>.</w:t>
      </w:r>
    </w:p>
    <w:p w14:paraId="2F0CC0F1" w14:textId="199F70DD" w:rsidR="0067606D" w:rsidRDefault="0067606D" w:rsidP="0067606D">
      <w:pPr>
        <w:pStyle w:val="Brdtextmedindrag"/>
      </w:pPr>
      <w:r w:rsidRPr="00E93A40">
        <w:t xml:space="preserve">År 2021 bedöms räntenivån vara högre jämfört med </w:t>
      </w:r>
      <w:r>
        <w:t>året innan</w:t>
      </w:r>
      <w:r w:rsidRPr="00E93A40">
        <w:t xml:space="preserve">. Till följd av detta väntas intäkterna från avkastningsskatt öka </w:t>
      </w:r>
      <w:r>
        <w:t>i slutet av prognosperioden</w:t>
      </w:r>
      <w:r w:rsidRPr="00E93A40">
        <w:t>. Intäkterna beräknas öka från 5</w:t>
      </w:r>
      <w:r>
        <w:t> </w:t>
      </w:r>
      <w:r w:rsidRPr="00E93A40">
        <w:t>miljarder kronor 2020 till 10</w:t>
      </w:r>
      <w:r>
        <w:t> </w:t>
      </w:r>
      <w:r w:rsidRPr="00E93A40">
        <w:t>miljarder kronor 2022. Som andel av BNP ökar intäkterna från 0,1</w:t>
      </w:r>
      <w:r>
        <w:t> </w:t>
      </w:r>
      <w:r w:rsidRPr="00E93A40">
        <w:t>procent 2020 till 0,2</w:t>
      </w:r>
      <w:r>
        <w:t> </w:t>
      </w:r>
      <w:r w:rsidRPr="00E93A40">
        <w:t>procent 2022.</w:t>
      </w:r>
    </w:p>
    <w:p w14:paraId="7AD73597" w14:textId="0BE35246" w:rsidR="0067606D" w:rsidRPr="004D091B" w:rsidRDefault="0067606D" w:rsidP="0067606D">
      <w:pPr>
        <w:pStyle w:val="Rubrik5utannumrering"/>
      </w:pPr>
      <w:r w:rsidRPr="004D091B">
        <w:t>Fastighetsskatt och fastighetsavgifter</w:t>
      </w:r>
    </w:p>
    <w:p w14:paraId="2AD805D9" w14:textId="09CE8305" w:rsidR="0067606D" w:rsidRPr="004D091B" w:rsidRDefault="0067606D" w:rsidP="0067606D">
      <w:pPr>
        <w:pStyle w:val="Brdtext"/>
      </w:pPr>
      <w:r w:rsidRPr="004D091B">
        <w:t>Intäkterna från fastighetsskatt och fastighets</w:t>
      </w:r>
      <w:r>
        <w:softHyphen/>
      </w:r>
      <w:r w:rsidRPr="004D091B">
        <w:t xml:space="preserve">avgift har varit stabila i flera år och </w:t>
      </w:r>
      <w:r>
        <w:t>bedöms</w:t>
      </w:r>
      <w:r w:rsidRPr="004D091B">
        <w:t xml:space="preserve"> ha uppgått till 33</w:t>
      </w:r>
      <w:r>
        <w:t> </w:t>
      </w:r>
      <w:r w:rsidRPr="004D091B">
        <w:t xml:space="preserve">miljarder kronor 2018. Under </w:t>
      </w:r>
      <w:r w:rsidRPr="004D091B">
        <w:t>2019–2022 väntas intäkterna fortsatt uppgå till mellan 32 och 34</w:t>
      </w:r>
      <w:r>
        <w:t> </w:t>
      </w:r>
      <w:r w:rsidRPr="004D091B">
        <w:t xml:space="preserve">miljarder kronor per år (se </w:t>
      </w:r>
      <w:r>
        <w:br/>
      </w:r>
      <w:r>
        <w:fldChar w:fldCharType="begin"/>
      </w:r>
      <w:r w:rsidRPr="00B717BA">
        <w:instrText xml:space="preserve"> REF  _Ref16836561 \* Lower \h </w:instrText>
      </w:r>
      <w:r>
        <w:fldChar w:fldCharType="separate"/>
      </w:r>
      <w:r w:rsidR="00757DA4" w:rsidRPr="00046ED8">
        <w:t xml:space="preserve">tabell </w:t>
      </w:r>
      <w:r w:rsidR="00757DA4">
        <w:rPr>
          <w:noProof/>
        </w:rPr>
        <w:t>6</w:t>
      </w:r>
      <w:r w:rsidR="00757DA4" w:rsidRPr="00046ED8">
        <w:t>.</w:t>
      </w:r>
      <w:r w:rsidR="00757DA4">
        <w:rPr>
          <w:noProof/>
        </w:rPr>
        <w:t>7</w:t>
      </w:r>
      <w:r>
        <w:fldChar w:fldCharType="end"/>
      </w:r>
      <w:r w:rsidRPr="004D091B">
        <w:t>). Som andel av BNP beräknas dock intäkterna från fastighetsbeskattningen sjunka något</w:t>
      </w:r>
      <w:r>
        <w:t>. Till</w:t>
      </w:r>
      <w:r w:rsidRPr="004D091B">
        <w:t xml:space="preserve"> stor del beror </w:t>
      </w:r>
      <w:r>
        <w:t xml:space="preserve">det </w:t>
      </w:r>
      <w:r w:rsidRPr="004D091B">
        <w:t xml:space="preserve">på den sänkta fastighetsskattesatsen för vattenkraft, </w:t>
      </w:r>
      <w:r>
        <w:t>men även på att intäkterna från den kommunala fastighets</w:t>
      </w:r>
      <w:r>
        <w:softHyphen/>
        <w:t>avgiften hålls tillbaka av ett tak som förändras</w:t>
      </w:r>
      <w:r w:rsidRPr="004D091B">
        <w:t xml:space="preserve"> i </w:t>
      </w:r>
      <w:r>
        <w:t>takt med inkomstbasbeloppet.</w:t>
      </w:r>
    </w:p>
    <w:p w14:paraId="6EC37297" w14:textId="77777777" w:rsidR="0067606D" w:rsidRPr="000C1B04" w:rsidRDefault="0067606D" w:rsidP="0067606D">
      <w:pPr>
        <w:pStyle w:val="Brdtext"/>
        <w:rPr>
          <w:highlight w:val="magenta"/>
        </w:rPr>
      </w:pPr>
    </w:p>
    <w:p w14:paraId="14AC8D2F" w14:textId="6F0F6ACC" w:rsidR="0067606D" w:rsidRPr="00046ED8" w:rsidRDefault="0067606D" w:rsidP="0067606D">
      <w:pPr>
        <w:pStyle w:val="TabellRubrik"/>
      </w:pPr>
      <w:bookmarkStart w:id="175" w:name="_Ref16836561"/>
      <w:bookmarkStart w:id="176" w:name="_Toc19298987"/>
      <w:r w:rsidRPr="00046ED8">
        <w:t xml:space="preserve">Tabell </w:t>
      </w:r>
      <w:fldSimple w:instr=" STYLEREF &quot;Rubrik 1&quot;\n \* MERGEFORMAT ">
        <w:r w:rsidR="00757DA4">
          <w:rPr>
            <w:noProof/>
          </w:rPr>
          <w:t>6</w:t>
        </w:r>
      </w:fldSimple>
      <w:r w:rsidRPr="00046ED8">
        <w:t>.</w:t>
      </w:r>
      <w:fldSimple w:instr=" SEQ Tabell \* Arabic \s 1  \* MERGEFORMAT ">
        <w:r w:rsidR="00757DA4">
          <w:rPr>
            <w:noProof/>
          </w:rPr>
          <w:t>7</w:t>
        </w:r>
      </w:fldSimple>
      <w:bookmarkEnd w:id="175"/>
      <w:r w:rsidRPr="00046ED8">
        <w:tab/>
        <w:t>Fastighetsskatt och kommunal fastighetsavgift</w:t>
      </w:r>
      <w:bookmarkEnd w:id="176"/>
    </w:p>
    <w:p w14:paraId="3AB0F4B4" w14:textId="008D8A6C" w:rsidR="0067606D" w:rsidRPr="00046ED8" w:rsidRDefault="0067606D" w:rsidP="0067606D">
      <w:pPr>
        <w:pStyle w:val="TabellUnderrubrik"/>
      </w:pPr>
      <w:r w:rsidRPr="00046ED8">
        <w:t>Miljarder kronor</w:t>
      </w:r>
      <w:r>
        <w:t xml:space="preserve"> om inte annat anges</w:t>
      </w:r>
      <w:r w:rsidRPr="00046ED8">
        <w:t xml:space="preserve">. Utfall 2017, prognos </w:t>
      </w:r>
      <w:r>
        <w:br/>
      </w:r>
      <w:r w:rsidRPr="00046ED8">
        <w:t>2018–2022</w:t>
      </w:r>
    </w:p>
    <w:tbl>
      <w:tblPr>
        <w:tblStyle w:val="RKEgentabell"/>
        <w:tblW w:w="4383" w:type="dxa"/>
        <w:tblInd w:w="0" w:type="dxa"/>
        <w:tblLayout w:type="fixed"/>
        <w:tblLook w:val="0460" w:firstRow="1" w:lastRow="1" w:firstColumn="0" w:lastColumn="0" w:noHBand="0" w:noVBand="1"/>
      </w:tblPr>
      <w:tblGrid>
        <w:gridCol w:w="1276"/>
        <w:gridCol w:w="517"/>
        <w:gridCol w:w="518"/>
        <w:gridCol w:w="518"/>
        <w:gridCol w:w="518"/>
        <w:gridCol w:w="518"/>
        <w:gridCol w:w="518"/>
      </w:tblGrid>
      <w:tr w:rsidR="0067606D" w14:paraId="215F62E8" w14:textId="77777777" w:rsidTr="0067606D">
        <w:trPr>
          <w:cnfStyle w:val="100000000000" w:firstRow="1" w:lastRow="0" w:firstColumn="0" w:lastColumn="0" w:oddVBand="0" w:evenVBand="0" w:oddHBand="0" w:evenHBand="0" w:firstRowFirstColumn="0" w:firstRowLastColumn="0" w:lastRowFirstColumn="0" w:lastRowLastColumn="0"/>
        </w:trPr>
        <w:tc>
          <w:tcPr>
            <w:tcW w:w="1276" w:type="dxa"/>
            <w:tcMar>
              <w:left w:w="0" w:type="dxa"/>
              <w:right w:w="0" w:type="dxa"/>
            </w:tcMar>
          </w:tcPr>
          <w:p w14:paraId="43D9BBBA" w14:textId="77777777" w:rsidR="0067606D" w:rsidRPr="00046ED8" w:rsidRDefault="0067606D" w:rsidP="0067606D">
            <w:pPr>
              <w:pStyle w:val="TabellHuvud"/>
              <w:keepNext/>
              <w:keepLines/>
              <w:jc w:val="left"/>
            </w:pPr>
          </w:p>
        </w:tc>
        <w:tc>
          <w:tcPr>
            <w:tcW w:w="517" w:type="dxa"/>
          </w:tcPr>
          <w:p w14:paraId="1303B440" w14:textId="77777777" w:rsidR="0067606D" w:rsidRPr="00046ED8" w:rsidRDefault="0067606D" w:rsidP="0067606D">
            <w:pPr>
              <w:pStyle w:val="TabellHuvud"/>
              <w:keepNext/>
              <w:keepLines/>
            </w:pPr>
            <w:r w:rsidRPr="00046ED8">
              <w:t>2017</w:t>
            </w:r>
          </w:p>
        </w:tc>
        <w:tc>
          <w:tcPr>
            <w:tcW w:w="518" w:type="dxa"/>
          </w:tcPr>
          <w:p w14:paraId="1026C163" w14:textId="77777777" w:rsidR="0067606D" w:rsidRPr="00046ED8" w:rsidRDefault="0067606D" w:rsidP="0067606D">
            <w:pPr>
              <w:pStyle w:val="TabellHuvud"/>
              <w:keepNext/>
              <w:keepLines/>
            </w:pPr>
            <w:r w:rsidRPr="00046ED8">
              <w:t>2018</w:t>
            </w:r>
          </w:p>
        </w:tc>
        <w:tc>
          <w:tcPr>
            <w:tcW w:w="518" w:type="dxa"/>
          </w:tcPr>
          <w:p w14:paraId="39D5A70A" w14:textId="77777777" w:rsidR="0067606D" w:rsidRPr="00046ED8" w:rsidRDefault="0067606D" w:rsidP="0067606D">
            <w:pPr>
              <w:pStyle w:val="TabellHuvud"/>
              <w:keepNext/>
              <w:keepLines/>
            </w:pPr>
            <w:r w:rsidRPr="00046ED8">
              <w:t>2019</w:t>
            </w:r>
          </w:p>
        </w:tc>
        <w:tc>
          <w:tcPr>
            <w:tcW w:w="518" w:type="dxa"/>
          </w:tcPr>
          <w:p w14:paraId="54760DB0" w14:textId="77777777" w:rsidR="0067606D" w:rsidRPr="00046ED8" w:rsidRDefault="0067606D" w:rsidP="0067606D">
            <w:pPr>
              <w:pStyle w:val="TabellHuvud"/>
              <w:keepNext/>
              <w:keepLines/>
            </w:pPr>
            <w:r w:rsidRPr="00046ED8">
              <w:t>2020</w:t>
            </w:r>
          </w:p>
        </w:tc>
        <w:tc>
          <w:tcPr>
            <w:tcW w:w="518" w:type="dxa"/>
          </w:tcPr>
          <w:p w14:paraId="4FF7F7B9" w14:textId="77777777" w:rsidR="0067606D" w:rsidRPr="00046ED8" w:rsidRDefault="0067606D" w:rsidP="0067606D">
            <w:pPr>
              <w:pStyle w:val="TabellHuvud"/>
              <w:keepNext/>
              <w:keepLines/>
            </w:pPr>
            <w:r w:rsidRPr="00046ED8">
              <w:t>2021</w:t>
            </w:r>
          </w:p>
        </w:tc>
        <w:tc>
          <w:tcPr>
            <w:tcW w:w="518" w:type="dxa"/>
          </w:tcPr>
          <w:p w14:paraId="76E7456D" w14:textId="77777777" w:rsidR="0067606D" w:rsidRPr="00046ED8" w:rsidRDefault="0067606D" w:rsidP="0067606D">
            <w:pPr>
              <w:pStyle w:val="TabellHuvud"/>
              <w:keepNext/>
              <w:keepLines/>
            </w:pPr>
            <w:r w:rsidRPr="00046ED8">
              <w:t>2022</w:t>
            </w:r>
          </w:p>
        </w:tc>
      </w:tr>
      <w:tr w:rsidR="0067606D" w:rsidRPr="00AC5ABD" w14:paraId="523D62DC" w14:textId="77777777" w:rsidTr="0067606D">
        <w:tc>
          <w:tcPr>
            <w:tcW w:w="1276" w:type="dxa"/>
            <w:tcMar>
              <w:left w:w="0" w:type="dxa"/>
              <w:right w:w="0" w:type="dxa"/>
            </w:tcMar>
            <w:vAlign w:val="bottom"/>
          </w:tcPr>
          <w:p w14:paraId="63621EF1" w14:textId="62538662" w:rsidR="0067606D" w:rsidRPr="00046ED8" w:rsidRDefault="0067606D" w:rsidP="0067606D">
            <w:pPr>
              <w:pStyle w:val="TabellRader"/>
              <w:keepNext/>
              <w:keepLines/>
              <w:jc w:val="left"/>
            </w:pPr>
            <w:r w:rsidRPr="00046ED8">
              <w:t>Småhus</w:t>
            </w:r>
          </w:p>
        </w:tc>
        <w:tc>
          <w:tcPr>
            <w:tcW w:w="517" w:type="dxa"/>
          </w:tcPr>
          <w:p w14:paraId="4649FA63" w14:textId="064AB1F4" w:rsidR="0067606D" w:rsidRPr="00046ED8" w:rsidRDefault="0067606D" w:rsidP="0067606D">
            <w:pPr>
              <w:pStyle w:val="TabellRader"/>
              <w:keepNext/>
              <w:keepLines/>
            </w:pPr>
            <w:r w:rsidRPr="00046ED8">
              <w:t>15</w:t>
            </w:r>
          </w:p>
        </w:tc>
        <w:tc>
          <w:tcPr>
            <w:tcW w:w="518" w:type="dxa"/>
          </w:tcPr>
          <w:p w14:paraId="1F1784F4" w14:textId="7A998221" w:rsidR="0067606D" w:rsidRPr="00046ED8" w:rsidRDefault="0067606D" w:rsidP="0067606D">
            <w:pPr>
              <w:pStyle w:val="TabellRader"/>
              <w:keepNext/>
              <w:keepLines/>
            </w:pPr>
            <w:r w:rsidRPr="00046ED8">
              <w:t>17</w:t>
            </w:r>
          </w:p>
        </w:tc>
        <w:tc>
          <w:tcPr>
            <w:tcW w:w="518" w:type="dxa"/>
          </w:tcPr>
          <w:p w14:paraId="64544813" w14:textId="6E22176F" w:rsidR="0067606D" w:rsidRPr="00046ED8" w:rsidRDefault="0067606D" w:rsidP="0067606D">
            <w:pPr>
              <w:pStyle w:val="TabellRader"/>
              <w:keepNext/>
              <w:keepLines/>
            </w:pPr>
            <w:r w:rsidRPr="00046ED8">
              <w:t>17</w:t>
            </w:r>
          </w:p>
        </w:tc>
        <w:tc>
          <w:tcPr>
            <w:tcW w:w="518" w:type="dxa"/>
          </w:tcPr>
          <w:p w14:paraId="105DED07" w14:textId="2CE9E972" w:rsidR="0067606D" w:rsidRPr="00046ED8" w:rsidRDefault="0067606D" w:rsidP="0067606D">
            <w:pPr>
              <w:pStyle w:val="TabellRader"/>
              <w:keepNext/>
              <w:keepLines/>
            </w:pPr>
            <w:r w:rsidRPr="00046ED8">
              <w:t>17</w:t>
            </w:r>
          </w:p>
        </w:tc>
        <w:tc>
          <w:tcPr>
            <w:tcW w:w="518" w:type="dxa"/>
          </w:tcPr>
          <w:p w14:paraId="7E5ADD23" w14:textId="24AD9873" w:rsidR="0067606D" w:rsidRPr="00046ED8" w:rsidRDefault="0067606D" w:rsidP="0067606D">
            <w:pPr>
              <w:pStyle w:val="TabellRader"/>
              <w:keepNext/>
              <w:keepLines/>
            </w:pPr>
            <w:r w:rsidRPr="00046ED8">
              <w:t>18</w:t>
            </w:r>
          </w:p>
        </w:tc>
        <w:tc>
          <w:tcPr>
            <w:tcW w:w="518" w:type="dxa"/>
          </w:tcPr>
          <w:p w14:paraId="7EE27F5F" w14:textId="32BE4C0B" w:rsidR="0067606D" w:rsidRPr="00046ED8" w:rsidRDefault="0067606D" w:rsidP="0067606D">
            <w:pPr>
              <w:pStyle w:val="TabellRader"/>
              <w:keepNext/>
              <w:keepLines/>
            </w:pPr>
            <w:r w:rsidRPr="00046ED8">
              <w:t>18</w:t>
            </w:r>
          </w:p>
        </w:tc>
      </w:tr>
      <w:tr w:rsidR="0067606D" w:rsidRPr="00AC5ABD" w14:paraId="2952BEF3" w14:textId="77777777" w:rsidTr="0067606D">
        <w:tc>
          <w:tcPr>
            <w:tcW w:w="1276" w:type="dxa"/>
            <w:tcMar>
              <w:left w:w="0" w:type="dxa"/>
              <w:right w:w="0" w:type="dxa"/>
            </w:tcMar>
            <w:vAlign w:val="bottom"/>
          </w:tcPr>
          <w:p w14:paraId="18067BCC" w14:textId="6D9EA431" w:rsidR="0067606D" w:rsidRPr="00B51C09" w:rsidRDefault="0067606D" w:rsidP="0067606D">
            <w:pPr>
              <w:pStyle w:val="TabellRader"/>
              <w:keepNext/>
              <w:keepLines/>
              <w:jc w:val="left"/>
              <w:rPr>
                <w:i/>
              </w:rPr>
            </w:pPr>
            <w:r>
              <w:rPr>
                <w:i/>
              </w:rPr>
              <w:t>v</w:t>
            </w:r>
            <w:r w:rsidRPr="00B51C09">
              <w:rPr>
                <w:i/>
              </w:rPr>
              <w:t>arav kommunal avgift</w:t>
            </w:r>
          </w:p>
        </w:tc>
        <w:tc>
          <w:tcPr>
            <w:tcW w:w="517" w:type="dxa"/>
            <w:vAlign w:val="bottom"/>
          </w:tcPr>
          <w:p w14:paraId="4BC80DD6" w14:textId="4DD9ADDA" w:rsidR="0067606D" w:rsidRPr="00B51C09" w:rsidRDefault="0067606D" w:rsidP="0067606D">
            <w:pPr>
              <w:pStyle w:val="TabellRader"/>
              <w:keepNext/>
              <w:keepLines/>
              <w:rPr>
                <w:i/>
              </w:rPr>
            </w:pPr>
            <w:r w:rsidRPr="00B51C09">
              <w:rPr>
                <w:i/>
              </w:rPr>
              <w:t>14</w:t>
            </w:r>
          </w:p>
        </w:tc>
        <w:tc>
          <w:tcPr>
            <w:tcW w:w="518" w:type="dxa"/>
            <w:vAlign w:val="bottom"/>
          </w:tcPr>
          <w:p w14:paraId="54C7A495" w14:textId="73C1BA27" w:rsidR="0067606D" w:rsidRPr="00B51C09" w:rsidRDefault="0067606D" w:rsidP="0067606D">
            <w:pPr>
              <w:pStyle w:val="TabellRader"/>
              <w:keepNext/>
              <w:keepLines/>
              <w:rPr>
                <w:i/>
              </w:rPr>
            </w:pPr>
            <w:r w:rsidRPr="00B51C09">
              <w:rPr>
                <w:i/>
              </w:rPr>
              <w:t>16</w:t>
            </w:r>
          </w:p>
        </w:tc>
        <w:tc>
          <w:tcPr>
            <w:tcW w:w="518" w:type="dxa"/>
            <w:vAlign w:val="bottom"/>
          </w:tcPr>
          <w:p w14:paraId="0A01B9CE" w14:textId="56CB1F40" w:rsidR="0067606D" w:rsidRPr="00B51C09" w:rsidRDefault="0067606D" w:rsidP="0067606D">
            <w:pPr>
              <w:pStyle w:val="TabellRader"/>
              <w:keepNext/>
              <w:keepLines/>
              <w:rPr>
                <w:i/>
              </w:rPr>
            </w:pPr>
            <w:r w:rsidRPr="00B51C09">
              <w:rPr>
                <w:i/>
              </w:rPr>
              <w:t>16</w:t>
            </w:r>
          </w:p>
        </w:tc>
        <w:tc>
          <w:tcPr>
            <w:tcW w:w="518" w:type="dxa"/>
            <w:vAlign w:val="bottom"/>
          </w:tcPr>
          <w:p w14:paraId="7F41C6DC" w14:textId="57E8C3F2" w:rsidR="0067606D" w:rsidRPr="00B51C09" w:rsidRDefault="0067606D" w:rsidP="0067606D">
            <w:pPr>
              <w:pStyle w:val="TabellRader"/>
              <w:keepNext/>
              <w:keepLines/>
              <w:rPr>
                <w:i/>
              </w:rPr>
            </w:pPr>
            <w:r w:rsidRPr="00B51C09">
              <w:rPr>
                <w:i/>
              </w:rPr>
              <w:t>17</w:t>
            </w:r>
          </w:p>
        </w:tc>
        <w:tc>
          <w:tcPr>
            <w:tcW w:w="518" w:type="dxa"/>
            <w:vAlign w:val="bottom"/>
          </w:tcPr>
          <w:p w14:paraId="1976DA83" w14:textId="583BEE5F" w:rsidR="0067606D" w:rsidRPr="00B51C09" w:rsidRDefault="0067606D" w:rsidP="0067606D">
            <w:pPr>
              <w:pStyle w:val="TabellRader"/>
              <w:keepNext/>
              <w:keepLines/>
              <w:rPr>
                <w:i/>
              </w:rPr>
            </w:pPr>
            <w:r w:rsidRPr="00B51C09">
              <w:rPr>
                <w:i/>
              </w:rPr>
              <w:t>17</w:t>
            </w:r>
          </w:p>
        </w:tc>
        <w:tc>
          <w:tcPr>
            <w:tcW w:w="518" w:type="dxa"/>
            <w:vAlign w:val="bottom"/>
          </w:tcPr>
          <w:p w14:paraId="7FA99F57" w14:textId="1C812142" w:rsidR="0067606D" w:rsidRPr="00B51C09" w:rsidRDefault="0067606D" w:rsidP="0067606D">
            <w:pPr>
              <w:pStyle w:val="TabellRader"/>
              <w:keepNext/>
              <w:keepLines/>
              <w:rPr>
                <w:i/>
              </w:rPr>
            </w:pPr>
            <w:r w:rsidRPr="00B51C09">
              <w:rPr>
                <w:i/>
              </w:rPr>
              <w:t>18</w:t>
            </w:r>
          </w:p>
        </w:tc>
      </w:tr>
      <w:tr w:rsidR="0067606D" w:rsidRPr="00AC5ABD" w14:paraId="0EA2B392" w14:textId="77777777" w:rsidTr="0067606D">
        <w:tc>
          <w:tcPr>
            <w:tcW w:w="1276" w:type="dxa"/>
            <w:tcMar>
              <w:left w:w="0" w:type="dxa"/>
              <w:right w:w="0" w:type="dxa"/>
            </w:tcMar>
            <w:vAlign w:val="bottom"/>
          </w:tcPr>
          <w:p w14:paraId="502AD06C" w14:textId="6EB23E86" w:rsidR="0067606D" w:rsidRPr="00046ED8" w:rsidRDefault="0067606D" w:rsidP="0067606D">
            <w:pPr>
              <w:pStyle w:val="TabellRader"/>
              <w:keepNext/>
              <w:keepLines/>
              <w:jc w:val="left"/>
            </w:pPr>
            <w:r w:rsidRPr="00046ED8">
              <w:t>Hyreshus, bostadslägenheter</w:t>
            </w:r>
          </w:p>
        </w:tc>
        <w:tc>
          <w:tcPr>
            <w:tcW w:w="517" w:type="dxa"/>
            <w:vAlign w:val="bottom"/>
          </w:tcPr>
          <w:p w14:paraId="158A8D76" w14:textId="3E9773C3" w:rsidR="0067606D" w:rsidRPr="00046ED8" w:rsidRDefault="0067606D" w:rsidP="0067606D">
            <w:pPr>
              <w:pStyle w:val="TabellRader"/>
              <w:keepNext/>
              <w:keepLines/>
            </w:pPr>
            <w:r w:rsidRPr="00046ED8">
              <w:t>3</w:t>
            </w:r>
          </w:p>
        </w:tc>
        <w:tc>
          <w:tcPr>
            <w:tcW w:w="518" w:type="dxa"/>
            <w:vAlign w:val="bottom"/>
          </w:tcPr>
          <w:p w14:paraId="7F61B39E" w14:textId="719011CA" w:rsidR="0067606D" w:rsidRPr="00046ED8" w:rsidRDefault="0067606D" w:rsidP="0067606D">
            <w:pPr>
              <w:pStyle w:val="TabellRader"/>
              <w:keepNext/>
              <w:keepLines/>
            </w:pPr>
            <w:r w:rsidRPr="00046ED8">
              <w:t>3</w:t>
            </w:r>
          </w:p>
        </w:tc>
        <w:tc>
          <w:tcPr>
            <w:tcW w:w="518" w:type="dxa"/>
            <w:vAlign w:val="bottom"/>
          </w:tcPr>
          <w:p w14:paraId="6234A6BD" w14:textId="55C081ED" w:rsidR="0067606D" w:rsidRPr="00046ED8" w:rsidRDefault="0067606D" w:rsidP="0067606D">
            <w:pPr>
              <w:pStyle w:val="TabellRader"/>
              <w:keepNext/>
              <w:keepLines/>
            </w:pPr>
            <w:r w:rsidRPr="00046ED8">
              <w:t>3</w:t>
            </w:r>
          </w:p>
        </w:tc>
        <w:tc>
          <w:tcPr>
            <w:tcW w:w="518" w:type="dxa"/>
            <w:vAlign w:val="bottom"/>
          </w:tcPr>
          <w:p w14:paraId="18ED81B2" w14:textId="0EC30351" w:rsidR="0067606D" w:rsidRPr="00046ED8" w:rsidRDefault="0067606D" w:rsidP="0067606D">
            <w:pPr>
              <w:pStyle w:val="TabellRader"/>
              <w:keepNext/>
              <w:keepLines/>
            </w:pPr>
            <w:r w:rsidRPr="00046ED8">
              <w:t>3</w:t>
            </w:r>
          </w:p>
        </w:tc>
        <w:tc>
          <w:tcPr>
            <w:tcW w:w="518" w:type="dxa"/>
            <w:vAlign w:val="bottom"/>
          </w:tcPr>
          <w:p w14:paraId="6A9545C1" w14:textId="24DBC532" w:rsidR="0067606D" w:rsidRPr="00046ED8" w:rsidRDefault="0067606D" w:rsidP="0067606D">
            <w:pPr>
              <w:pStyle w:val="TabellRader"/>
              <w:keepNext/>
              <w:keepLines/>
            </w:pPr>
            <w:r w:rsidRPr="00046ED8">
              <w:t>3</w:t>
            </w:r>
          </w:p>
        </w:tc>
        <w:tc>
          <w:tcPr>
            <w:tcW w:w="518" w:type="dxa"/>
            <w:vAlign w:val="bottom"/>
          </w:tcPr>
          <w:p w14:paraId="7BA1F0E0" w14:textId="624C2924" w:rsidR="0067606D" w:rsidRPr="00046ED8" w:rsidRDefault="0067606D" w:rsidP="0067606D">
            <w:pPr>
              <w:pStyle w:val="TabellRader"/>
              <w:keepNext/>
              <w:keepLines/>
            </w:pPr>
            <w:r w:rsidRPr="00046ED8">
              <w:t>3</w:t>
            </w:r>
          </w:p>
        </w:tc>
      </w:tr>
      <w:tr w:rsidR="0067606D" w:rsidRPr="00AC5ABD" w14:paraId="07E643AD" w14:textId="77777777" w:rsidTr="0067606D">
        <w:tc>
          <w:tcPr>
            <w:tcW w:w="1276" w:type="dxa"/>
            <w:tcMar>
              <w:left w:w="0" w:type="dxa"/>
              <w:right w:w="0" w:type="dxa"/>
            </w:tcMar>
            <w:vAlign w:val="bottom"/>
          </w:tcPr>
          <w:p w14:paraId="66742AF2" w14:textId="5B09359A" w:rsidR="0067606D" w:rsidRPr="00B51C09" w:rsidRDefault="0067606D" w:rsidP="0067606D">
            <w:pPr>
              <w:pStyle w:val="TabellRader"/>
              <w:keepNext/>
              <w:keepLines/>
              <w:jc w:val="left"/>
              <w:rPr>
                <w:i/>
              </w:rPr>
            </w:pPr>
            <w:r w:rsidRPr="00B51C09">
              <w:rPr>
                <w:i/>
              </w:rPr>
              <w:t>varav kommunal avgift</w:t>
            </w:r>
          </w:p>
        </w:tc>
        <w:tc>
          <w:tcPr>
            <w:tcW w:w="517" w:type="dxa"/>
            <w:vAlign w:val="bottom"/>
          </w:tcPr>
          <w:p w14:paraId="11A0685F" w14:textId="3CAB1982" w:rsidR="0067606D" w:rsidRPr="00B51C09" w:rsidRDefault="0067606D" w:rsidP="0067606D">
            <w:pPr>
              <w:pStyle w:val="TabellRader"/>
              <w:keepNext/>
              <w:keepLines/>
              <w:rPr>
                <w:i/>
              </w:rPr>
            </w:pPr>
            <w:r w:rsidRPr="00B51C09">
              <w:rPr>
                <w:i/>
              </w:rPr>
              <w:t>3</w:t>
            </w:r>
          </w:p>
        </w:tc>
        <w:tc>
          <w:tcPr>
            <w:tcW w:w="518" w:type="dxa"/>
            <w:vAlign w:val="bottom"/>
          </w:tcPr>
          <w:p w14:paraId="51D0D1E9" w14:textId="287673E7" w:rsidR="0067606D" w:rsidRPr="00B51C09" w:rsidRDefault="0067606D" w:rsidP="0067606D">
            <w:pPr>
              <w:pStyle w:val="TabellRader"/>
              <w:keepNext/>
              <w:keepLines/>
              <w:rPr>
                <w:i/>
              </w:rPr>
            </w:pPr>
            <w:r w:rsidRPr="00B51C09">
              <w:rPr>
                <w:i/>
              </w:rPr>
              <w:t>3</w:t>
            </w:r>
          </w:p>
        </w:tc>
        <w:tc>
          <w:tcPr>
            <w:tcW w:w="518" w:type="dxa"/>
            <w:vAlign w:val="bottom"/>
          </w:tcPr>
          <w:p w14:paraId="5311C9D6" w14:textId="47DEDD92" w:rsidR="0067606D" w:rsidRPr="00B51C09" w:rsidRDefault="0067606D" w:rsidP="0067606D">
            <w:pPr>
              <w:pStyle w:val="TabellRader"/>
              <w:keepNext/>
              <w:keepLines/>
              <w:rPr>
                <w:i/>
              </w:rPr>
            </w:pPr>
            <w:r w:rsidRPr="00B51C09">
              <w:rPr>
                <w:i/>
              </w:rPr>
              <w:t>3</w:t>
            </w:r>
          </w:p>
        </w:tc>
        <w:tc>
          <w:tcPr>
            <w:tcW w:w="518" w:type="dxa"/>
            <w:vAlign w:val="bottom"/>
          </w:tcPr>
          <w:p w14:paraId="6C78E9AF" w14:textId="37E7CA72" w:rsidR="0067606D" w:rsidRPr="00B51C09" w:rsidRDefault="0067606D" w:rsidP="0067606D">
            <w:pPr>
              <w:pStyle w:val="TabellRader"/>
              <w:keepNext/>
              <w:keepLines/>
              <w:rPr>
                <w:i/>
              </w:rPr>
            </w:pPr>
            <w:r w:rsidRPr="00B51C09">
              <w:rPr>
                <w:i/>
              </w:rPr>
              <w:t>3</w:t>
            </w:r>
          </w:p>
        </w:tc>
        <w:tc>
          <w:tcPr>
            <w:tcW w:w="518" w:type="dxa"/>
            <w:vAlign w:val="bottom"/>
          </w:tcPr>
          <w:p w14:paraId="75A9E1B2" w14:textId="0268434A" w:rsidR="0067606D" w:rsidRPr="00B51C09" w:rsidRDefault="0067606D" w:rsidP="0067606D">
            <w:pPr>
              <w:pStyle w:val="TabellRader"/>
              <w:keepNext/>
              <w:keepLines/>
              <w:rPr>
                <w:i/>
              </w:rPr>
            </w:pPr>
            <w:r w:rsidRPr="00B51C09">
              <w:rPr>
                <w:i/>
              </w:rPr>
              <w:t>3</w:t>
            </w:r>
          </w:p>
        </w:tc>
        <w:tc>
          <w:tcPr>
            <w:tcW w:w="518" w:type="dxa"/>
            <w:vAlign w:val="bottom"/>
          </w:tcPr>
          <w:p w14:paraId="11446513" w14:textId="184D46F1" w:rsidR="0067606D" w:rsidRPr="00B51C09" w:rsidRDefault="0067606D" w:rsidP="0067606D">
            <w:pPr>
              <w:pStyle w:val="TabellRader"/>
              <w:keepNext/>
              <w:keepLines/>
              <w:rPr>
                <w:i/>
              </w:rPr>
            </w:pPr>
            <w:r w:rsidRPr="00B51C09">
              <w:rPr>
                <w:i/>
              </w:rPr>
              <w:t>3</w:t>
            </w:r>
          </w:p>
        </w:tc>
      </w:tr>
      <w:tr w:rsidR="0067606D" w14:paraId="3DD59D72" w14:textId="77777777" w:rsidTr="0067606D">
        <w:tc>
          <w:tcPr>
            <w:tcW w:w="1276" w:type="dxa"/>
            <w:tcMar>
              <w:left w:w="0" w:type="dxa"/>
              <w:right w:w="0" w:type="dxa"/>
            </w:tcMar>
            <w:vAlign w:val="bottom"/>
          </w:tcPr>
          <w:p w14:paraId="27BEF90C" w14:textId="18AB5603" w:rsidR="0067606D" w:rsidRPr="00046ED8" w:rsidRDefault="0067606D" w:rsidP="0067606D">
            <w:pPr>
              <w:pStyle w:val="TabellRader"/>
              <w:keepNext/>
              <w:keepLines/>
              <w:jc w:val="left"/>
            </w:pPr>
            <w:r w:rsidRPr="00046ED8">
              <w:t>Hyreshus, lokaler</w:t>
            </w:r>
          </w:p>
        </w:tc>
        <w:tc>
          <w:tcPr>
            <w:tcW w:w="517" w:type="dxa"/>
          </w:tcPr>
          <w:p w14:paraId="646519D9" w14:textId="634237BA" w:rsidR="0067606D" w:rsidRPr="00046ED8" w:rsidRDefault="0067606D" w:rsidP="0067606D">
            <w:pPr>
              <w:pStyle w:val="TabellRader"/>
              <w:keepNext/>
              <w:keepLines/>
            </w:pPr>
            <w:r w:rsidRPr="00046ED8">
              <w:t>8</w:t>
            </w:r>
          </w:p>
        </w:tc>
        <w:tc>
          <w:tcPr>
            <w:tcW w:w="518" w:type="dxa"/>
          </w:tcPr>
          <w:p w14:paraId="159D8788" w14:textId="7E60B89A" w:rsidR="0067606D" w:rsidRPr="00046ED8" w:rsidRDefault="0067606D" w:rsidP="0067606D">
            <w:pPr>
              <w:pStyle w:val="TabellRader"/>
              <w:keepNext/>
              <w:keepLines/>
            </w:pPr>
            <w:r w:rsidRPr="00046ED8">
              <w:t>8</w:t>
            </w:r>
          </w:p>
        </w:tc>
        <w:tc>
          <w:tcPr>
            <w:tcW w:w="518" w:type="dxa"/>
          </w:tcPr>
          <w:p w14:paraId="57651CE2" w14:textId="5F96EA93" w:rsidR="0067606D" w:rsidRPr="00046ED8" w:rsidRDefault="0067606D" w:rsidP="0067606D">
            <w:pPr>
              <w:pStyle w:val="TabellRader"/>
              <w:keepNext/>
              <w:keepLines/>
            </w:pPr>
            <w:r w:rsidRPr="00046ED8">
              <w:t>8</w:t>
            </w:r>
          </w:p>
        </w:tc>
        <w:tc>
          <w:tcPr>
            <w:tcW w:w="518" w:type="dxa"/>
          </w:tcPr>
          <w:p w14:paraId="5D11F7F2" w14:textId="3BB1E258" w:rsidR="0067606D" w:rsidRPr="00046ED8" w:rsidRDefault="0067606D" w:rsidP="0067606D">
            <w:pPr>
              <w:pStyle w:val="TabellRader"/>
              <w:keepNext/>
              <w:keepLines/>
            </w:pPr>
            <w:r w:rsidRPr="00046ED8">
              <w:t>9</w:t>
            </w:r>
          </w:p>
        </w:tc>
        <w:tc>
          <w:tcPr>
            <w:tcW w:w="518" w:type="dxa"/>
          </w:tcPr>
          <w:p w14:paraId="1561E3B2" w14:textId="324514C0" w:rsidR="0067606D" w:rsidRPr="00046ED8" w:rsidRDefault="0067606D" w:rsidP="0067606D">
            <w:pPr>
              <w:pStyle w:val="TabellRader"/>
              <w:keepNext/>
              <w:keepLines/>
            </w:pPr>
            <w:r w:rsidRPr="00046ED8">
              <w:t>9</w:t>
            </w:r>
          </w:p>
        </w:tc>
        <w:tc>
          <w:tcPr>
            <w:tcW w:w="518" w:type="dxa"/>
          </w:tcPr>
          <w:p w14:paraId="6768E2E7" w14:textId="1F39C7DE" w:rsidR="0067606D" w:rsidRPr="00046ED8" w:rsidRDefault="0067606D" w:rsidP="0067606D">
            <w:pPr>
              <w:pStyle w:val="TabellRader"/>
              <w:keepNext/>
              <w:keepLines/>
            </w:pPr>
            <w:r w:rsidRPr="00046ED8">
              <w:t>9</w:t>
            </w:r>
          </w:p>
        </w:tc>
      </w:tr>
      <w:tr w:rsidR="0067606D" w14:paraId="076527E6" w14:textId="77777777" w:rsidTr="0067606D">
        <w:tc>
          <w:tcPr>
            <w:tcW w:w="1276" w:type="dxa"/>
            <w:tcBorders>
              <w:bottom w:val="single" w:sz="6" w:space="0" w:color="auto"/>
            </w:tcBorders>
            <w:tcMar>
              <w:left w:w="0" w:type="dxa"/>
              <w:right w:w="0" w:type="dxa"/>
            </w:tcMar>
            <w:vAlign w:val="bottom"/>
          </w:tcPr>
          <w:p w14:paraId="4705FCF9" w14:textId="2DA2C11A" w:rsidR="0067606D" w:rsidRPr="00046ED8" w:rsidRDefault="0067606D" w:rsidP="0067606D">
            <w:pPr>
              <w:pStyle w:val="TabellRader"/>
              <w:keepNext/>
              <w:keepLines/>
              <w:jc w:val="left"/>
            </w:pPr>
            <w:r w:rsidRPr="00046ED8">
              <w:t>Industrier</w:t>
            </w:r>
          </w:p>
        </w:tc>
        <w:tc>
          <w:tcPr>
            <w:tcW w:w="517" w:type="dxa"/>
            <w:tcBorders>
              <w:bottom w:val="single" w:sz="6" w:space="0" w:color="auto"/>
            </w:tcBorders>
          </w:tcPr>
          <w:p w14:paraId="4BC6BF23" w14:textId="06B55962" w:rsidR="0067606D" w:rsidRPr="00046ED8" w:rsidRDefault="0067606D" w:rsidP="0067606D">
            <w:pPr>
              <w:pStyle w:val="TabellRader"/>
              <w:keepNext/>
              <w:keepLines/>
            </w:pPr>
            <w:r w:rsidRPr="00046ED8">
              <w:t>2</w:t>
            </w:r>
          </w:p>
        </w:tc>
        <w:tc>
          <w:tcPr>
            <w:tcW w:w="518" w:type="dxa"/>
            <w:tcBorders>
              <w:bottom w:val="single" w:sz="6" w:space="0" w:color="auto"/>
            </w:tcBorders>
          </w:tcPr>
          <w:p w14:paraId="229F8406" w14:textId="7632ADE2" w:rsidR="0067606D" w:rsidRPr="00046ED8" w:rsidRDefault="0067606D" w:rsidP="0067606D">
            <w:pPr>
              <w:pStyle w:val="TabellRader"/>
              <w:keepNext/>
              <w:keepLines/>
            </w:pPr>
            <w:r w:rsidRPr="00046ED8">
              <w:t>2</w:t>
            </w:r>
          </w:p>
        </w:tc>
        <w:tc>
          <w:tcPr>
            <w:tcW w:w="518" w:type="dxa"/>
            <w:tcBorders>
              <w:bottom w:val="single" w:sz="6" w:space="0" w:color="auto"/>
            </w:tcBorders>
          </w:tcPr>
          <w:p w14:paraId="5C9899A4" w14:textId="1145BA87" w:rsidR="0067606D" w:rsidRPr="00046ED8" w:rsidRDefault="0067606D" w:rsidP="0067606D">
            <w:pPr>
              <w:pStyle w:val="TabellRader"/>
              <w:keepNext/>
              <w:keepLines/>
            </w:pPr>
            <w:r w:rsidRPr="00046ED8">
              <w:t>2</w:t>
            </w:r>
          </w:p>
        </w:tc>
        <w:tc>
          <w:tcPr>
            <w:tcW w:w="518" w:type="dxa"/>
            <w:tcBorders>
              <w:bottom w:val="single" w:sz="6" w:space="0" w:color="auto"/>
            </w:tcBorders>
          </w:tcPr>
          <w:p w14:paraId="654B2302" w14:textId="3B119799" w:rsidR="0067606D" w:rsidRPr="00046ED8" w:rsidRDefault="0067606D" w:rsidP="0067606D">
            <w:pPr>
              <w:pStyle w:val="TabellRader"/>
              <w:keepNext/>
              <w:keepLines/>
            </w:pPr>
            <w:r w:rsidRPr="00046ED8">
              <w:t>2</w:t>
            </w:r>
          </w:p>
        </w:tc>
        <w:tc>
          <w:tcPr>
            <w:tcW w:w="518" w:type="dxa"/>
            <w:tcBorders>
              <w:bottom w:val="single" w:sz="6" w:space="0" w:color="auto"/>
            </w:tcBorders>
          </w:tcPr>
          <w:p w14:paraId="0E8AFC4A" w14:textId="2CF19828" w:rsidR="0067606D" w:rsidRPr="00046ED8" w:rsidRDefault="0067606D" w:rsidP="0067606D">
            <w:pPr>
              <w:pStyle w:val="TabellRader"/>
              <w:keepNext/>
              <w:keepLines/>
            </w:pPr>
            <w:r w:rsidRPr="00046ED8">
              <w:t>2</w:t>
            </w:r>
          </w:p>
        </w:tc>
        <w:tc>
          <w:tcPr>
            <w:tcW w:w="518" w:type="dxa"/>
            <w:tcBorders>
              <w:bottom w:val="single" w:sz="6" w:space="0" w:color="auto"/>
            </w:tcBorders>
          </w:tcPr>
          <w:p w14:paraId="04FD6054" w14:textId="4B670CA0" w:rsidR="0067606D" w:rsidRPr="00046ED8" w:rsidRDefault="0067606D" w:rsidP="0067606D">
            <w:pPr>
              <w:pStyle w:val="TabellRader"/>
              <w:keepNext/>
              <w:keepLines/>
            </w:pPr>
            <w:r w:rsidRPr="00046ED8">
              <w:t>2</w:t>
            </w:r>
          </w:p>
        </w:tc>
      </w:tr>
      <w:tr w:rsidR="0067606D" w14:paraId="213D5AD4" w14:textId="77777777" w:rsidTr="0067606D">
        <w:tc>
          <w:tcPr>
            <w:tcW w:w="1276" w:type="dxa"/>
            <w:tcBorders>
              <w:top w:val="single" w:sz="6" w:space="0" w:color="auto"/>
              <w:bottom w:val="single" w:sz="12" w:space="0" w:color="auto"/>
            </w:tcBorders>
            <w:tcMar>
              <w:left w:w="0" w:type="dxa"/>
              <w:right w:w="0" w:type="dxa"/>
            </w:tcMar>
            <w:vAlign w:val="bottom"/>
          </w:tcPr>
          <w:p w14:paraId="4EB84A91" w14:textId="5A1032F5" w:rsidR="0067606D" w:rsidRPr="00046ED8" w:rsidRDefault="0067606D" w:rsidP="0067606D">
            <w:pPr>
              <w:pStyle w:val="TabellRader"/>
              <w:keepNext/>
              <w:keepLines/>
              <w:jc w:val="left"/>
            </w:pPr>
            <w:r w:rsidRPr="00046ED8">
              <w:t>Vattenkraft</w:t>
            </w:r>
          </w:p>
        </w:tc>
        <w:tc>
          <w:tcPr>
            <w:tcW w:w="517" w:type="dxa"/>
            <w:tcBorders>
              <w:top w:val="single" w:sz="6" w:space="0" w:color="auto"/>
              <w:bottom w:val="single" w:sz="12" w:space="0" w:color="auto"/>
            </w:tcBorders>
          </w:tcPr>
          <w:p w14:paraId="0F11765E" w14:textId="4B5C24A6" w:rsidR="0067606D" w:rsidRPr="00046ED8" w:rsidRDefault="0067606D" w:rsidP="0067606D">
            <w:pPr>
              <w:pStyle w:val="TabellRader"/>
              <w:keepNext/>
              <w:keepLines/>
            </w:pPr>
            <w:r w:rsidRPr="00046ED8">
              <w:t>4</w:t>
            </w:r>
          </w:p>
        </w:tc>
        <w:tc>
          <w:tcPr>
            <w:tcW w:w="518" w:type="dxa"/>
            <w:tcBorders>
              <w:top w:val="single" w:sz="6" w:space="0" w:color="auto"/>
              <w:bottom w:val="single" w:sz="12" w:space="0" w:color="auto"/>
            </w:tcBorders>
          </w:tcPr>
          <w:p w14:paraId="2BF6B7E3" w14:textId="28F6DBEF" w:rsidR="0067606D" w:rsidRPr="00046ED8" w:rsidRDefault="0067606D" w:rsidP="0067606D">
            <w:pPr>
              <w:pStyle w:val="TabellRader"/>
              <w:keepNext/>
              <w:keepLines/>
            </w:pPr>
            <w:r w:rsidRPr="00046ED8">
              <w:t>3</w:t>
            </w:r>
          </w:p>
        </w:tc>
        <w:tc>
          <w:tcPr>
            <w:tcW w:w="518" w:type="dxa"/>
            <w:tcBorders>
              <w:top w:val="single" w:sz="6" w:space="0" w:color="auto"/>
              <w:bottom w:val="single" w:sz="12" w:space="0" w:color="auto"/>
            </w:tcBorders>
          </w:tcPr>
          <w:p w14:paraId="32F93ABC" w14:textId="21601B52" w:rsidR="0067606D" w:rsidRPr="00046ED8" w:rsidRDefault="0067606D" w:rsidP="0067606D">
            <w:pPr>
              <w:pStyle w:val="TabellRader"/>
              <w:keepNext/>
              <w:keepLines/>
            </w:pPr>
            <w:r w:rsidRPr="00046ED8">
              <w:t>1</w:t>
            </w:r>
          </w:p>
        </w:tc>
        <w:tc>
          <w:tcPr>
            <w:tcW w:w="518" w:type="dxa"/>
            <w:tcBorders>
              <w:top w:val="single" w:sz="6" w:space="0" w:color="auto"/>
              <w:bottom w:val="single" w:sz="12" w:space="0" w:color="auto"/>
            </w:tcBorders>
          </w:tcPr>
          <w:p w14:paraId="1E4F0BC6" w14:textId="7F04D4CE" w:rsidR="0067606D" w:rsidRPr="00046ED8" w:rsidRDefault="0067606D" w:rsidP="0067606D">
            <w:pPr>
              <w:pStyle w:val="TabellRader"/>
              <w:keepNext/>
              <w:keepLines/>
            </w:pPr>
            <w:r w:rsidRPr="00046ED8">
              <w:t>1</w:t>
            </w:r>
          </w:p>
        </w:tc>
        <w:tc>
          <w:tcPr>
            <w:tcW w:w="518" w:type="dxa"/>
            <w:tcBorders>
              <w:top w:val="single" w:sz="6" w:space="0" w:color="auto"/>
              <w:bottom w:val="single" w:sz="12" w:space="0" w:color="auto"/>
            </w:tcBorders>
          </w:tcPr>
          <w:p w14:paraId="59837DB9" w14:textId="7764CFA1" w:rsidR="0067606D" w:rsidRPr="00046ED8" w:rsidRDefault="0067606D" w:rsidP="0067606D">
            <w:pPr>
              <w:pStyle w:val="TabellRader"/>
              <w:keepNext/>
              <w:keepLines/>
            </w:pPr>
            <w:r w:rsidRPr="00046ED8">
              <w:t>1</w:t>
            </w:r>
          </w:p>
        </w:tc>
        <w:tc>
          <w:tcPr>
            <w:tcW w:w="518" w:type="dxa"/>
            <w:tcBorders>
              <w:top w:val="single" w:sz="6" w:space="0" w:color="auto"/>
              <w:bottom w:val="single" w:sz="12" w:space="0" w:color="auto"/>
            </w:tcBorders>
          </w:tcPr>
          <w:p w14:paraId="247B1766" w14:textId="717E49CC" w:rsidR="0067606D" w:rsidRPr="00046ED8" w:rsidRDefault="0067606D" w:rsidP="0067606D">
            <w:pPr>
              <w:pStyle w:val="TabellRader"/>
              <w:keepNext/>
              <w:keepLines/>
            </w:pPr>
            <w:r w:rsidRPr="00046ED8">
              <w:t>1</w:t>
            </w:r>
          </w:p>
        </w:tc>
      </w:tr>
      <w:tr w:rsidR="0067606D" w:rsidRPr="003023CB" w14:paraId="31056044" w14:textId="77777777" w:rsidTr="0067606D">
        <w:tc>
          <w:tcPr>
            <w:tcW w:w="1276" w:type="dxa"/>
            <w:tcBorders>
              <w:top w:val="single" w:sz="12" w:space="0" w:color="auto"/>
              <w:bottom w:val="single" w:sz="12" w:space="0" w:color="auto"/>
            </w:tcBorders>
            <w:tcMar>
              <w:left w:w="0" w:type="dxa"/>
              <w:right w:w="0" w:type="dxa"/>
            </w:tcMar>
            <w:vAlign w:val="bottom"/>
          </w:tcPr>
          <w:p w14:paraId="49D24863" w14:textId="14C8E29D" w:rsidR="0067606D" w:rsidRPr="00046ED8" w:rsidRDefault="0067606D" w:rsidP="0067606D">
            <w:pPr>
              <w:pStyle w:val="TabellSlutsumma"/>
              <w:keepNext/>
              <w:keepLines/>
              <w:jc w:val="left"/>
            </w:pPr>
            <w:r w:rsidRPr="00046ED8">
              <w:t>Summa</w:t>
            </w:r>
          </w:p>
        </w:tc>
        <w:tc>
          <w:tcPr>
            <w:tcW w:w="517" w:type="dxa"/>
            <w:tcBorders>
              <w:top w:val="single" w:sz="12" w:space="0" w:color="auto"/>
              <w:bottom w:val="single" w:sz="12" w:space="0" w:color="auto"/>
            </w:tcBorders>
          </w:tcPr>
          <w:p w14:paraId="232FE1D9" w14:textId="14E2101F" w:rsidR="0067606D" w:rsidRPr="00046ED8" w:rsidRDefault="0067606D" w:rsidP="0067606D">
            <w:pPr>
              <w:pStyle w:val="TabellSlutsumma"/>
              <w:keepNext/>
              <w:keepLines/>
            </w:pPr>
            <w:r w:rsidRPr="00046ED8">
              <w:t>33</w:t>
            </w:r>
          </w:p>
        </w:tc>
        <w:tc>
          <w:tcPr>
            <w:tcW w:w="518" w:type="dxa"/>
            <w:tcBorders>
              <w:top w:val="single" w:sz="12" w:space="0" w:color="auto"/>
              <w:bottom w:val="single" w:sz="12" w:space="0" w:color="auto"/>
            </w:tcBorders>
          </w:tcPr>
          <w:p w14:paraId="7EF7FA2D" w14:textId="3F91363A" w:rsidR="0067606D" w:rsidRPr="00046ED8" w:rsidRDefault="0067606D" w:rsidP="0067606D">
            <w:pPr>
              <w:pStyle w:val="TabellSlutsumma"/>
              <w:keepNext/>
              <w:keepLines/>
            </w:pPr>
            <w:r w:rsidRPr="00046ED8">
              <w:t>33</w:t>
            </w:r>
          </w:p>
        </w:tc>
        <w:tc>
          <w:tcPr>
            <w:tcW w:w="518" w:type="dxa"/>
            <w:tcBorders>
              <w:top w:val="single" w:sz="12" w:space="0" w:color="auto"/>
              <w:bottom w:val="single" w:sz="12" w:space="0" w:color="auto"/>
            </w:tcBorders>
          </w:tcPr>
          <w:p w14:paraId="0A4580F8" w14:textId="40DA150E" w:rsidR="0067606D" w:rsidRPr="00046ED8" w:rsidRDefault="0067606D" w:rsidP="0067606D">
            <w:pPr>
              <w:pStyle w:val="TabellSlutsumma"/>
              <w:keepNext/>
              <w:keepLines/>
            </w:pPr>
            <w:r w:rsidRPr="00046ED8">
              <w:t>32</w:t>
            </w:r>
          </w:p>
        </w:tc>
        <w:tc>
          <w:tcPr>
            <w:tcW w:w="518" w:type="dxa"/>
            <w:tcBorders>
              <w:top w:val="single" w:sz="12" w:space="0" w:color="auto"/>
              <w:bottom w:val="single" w:sz="12" w:space="0" w:color="auto"/>
            </w:tcBorders>
          </w:tcPr>
          <w:p w14:paraId="27715DDF" w14:textId="09668697" w:rsidR="0067606D" w:rsidRPr="00046ED8" w:rsidRDefault="0067606D" w:rsidP="0067606D">
            <w:pPr>
              <w:pStyle w:val="TabellSlutsumma"/>
              <w:keepNext/>
              <w:keepLines/>
            </w:pPr>
            <w:r w:rsidRPr="00046ED8">
              <w:t>32</w:t>
            </w:r>
          </w:p>
        </w:tc>
        <w:tc>
          <w:tcPr>
            <w:tcW w:w="518" w:type="dxa"/>
            <w:tcBorders>
              <w:top w:val="single" w:sz="12" w:space="0" w:color="auto"/>
              <w:bottom w:val="single" w:sz="12" w:space="0" w:color="auto"/>
            </w:tcBorders>
          </w:tcPr>
          <w:p w14:paraId="432AFB32" w14:textId="3D4613CA" w:rsidR="0067606D" w:rsidRPr="00046ED8" w:rsidRDefault="0067606D" w:rsidP="0067606D">
            <w:pPr>
              <w:pStyle w:val="TabellSlutsumma"/>
              <w:keepNext/>
              <w:keepLines/>
            </w:pPr>
            <w:r w:rsidRPr="00046ED8">
              <w:t>33</w:t>
            </w:r>
          </w:p>
        </w:tc>
        <w:tc>
          <w:tcPr>
            <w:tcW w:w="518" w:type="dxa"/>
            <w:tcBorders>
              <w:top w:val="single" w:sz="12" w:space="0" w:color="auto"/>
              <w:bottom w:val="single" w:sz="12" w:space="0" w:color="auto"/>
            </w:tcBorders>
          </w:tcPr>
          <w:p w14:paraId="62F37611" w14:textId="44720A6B" w:rsidR="0067606D" w:rsidRPr="00046ED8" w:rsidRDefault="0067606D" w:rsidP="0067606D">
            <w:pPr>
              <w:pStyle w:val="TabellSlutsumma"/>
              <w:keepNext/>
              <w:keepLines/>
            </w:pPr>
            <w:r w:rsidRPr="00046ED8">
              <w:t>34</w:t>
            </w:r>
          </w:p>
        </w:tc>
      </w:tr>
      <w:tr w:rsidR="0067606D" w:rsidRPr="003023CB" w14:paraId="76E0BB5E" w14:textId="77777777" w:rsidTr="0067606D">
        <w:trPr>
          <w:cnfStyle w:val="010000000000" w:firstRow="0" w:lastRow="1" w:firstColumn="0" w:lastColumn="0" w:oddVBand="0" w:evenVBand="0" w:oddHBand="0" w:evenHBand="0" w:firstRowFirstColumn="0" w:firstRowLastColumn="0" w:lastRowFirstColumn="0" w:lastRowLastColumn="0"/>
        </w:trPr>
        <w:tc>
          <w:tcPr>
            <w:tcW w:w="1276" w:type="dxa"/>
            <w:tcMar>
              <w:left w:w="0" w:type="dxa"/>
              <w:right w:w="0" w:type="dxa"/>
            </w:tcMar>
            <w:vAlign w:val="bottom"/>
          </w:tcPr>
          <w:p w14:paraId="3256F4D1" w14:textId="37ADA620" w:rsidR="0067606D" w:rsidRPr="00B51C09" w:rsidRDefault="0067606D" w:rsidP="0067606D">
            <w:pPr>
              <w:pStyle w:val="TabellSlutsumma"/>
              <w:keepNext/>
              <w:keepLines/>
              <w:jc w:val="left"/>
            </w:pPr>
            <w:r w:rsidRPr="00B51C09">
              <w:t>Procent av BNP</w:t>
            </w:r>
          </w:p>
        </w:tc>
        <w:tc>
          <w:tcPr>
            <w:tcW w:w="517" w:type="dxa"/>
            <w:vAlign w:val="bottom"/>
          </w:tcPr>
          <w:p w14:paraId="4CFAC49A" w14:textId="4AEE249F" w:rsidR="0067606D" w:rsidRPr="00B51C09" w:rsidRDefault="0067606D" w:rsidP="0067606D">
            <w:pPr>
              <w:pStyle w:val="TabellSlutsumma"/>
              <w:keepNext/>
              <w:keepLines/>
            </w:pPr>
            <w:r w:rsidRPr="00B51C09">
              <w:t>0,7</w:t>
            </w:r>
          </w:p>
        </w:tc>
        <w:tc>
          <w:tcPr>
            <w:tcW w:w="518" w:type="dxa"/>
            <w:vAlign w:val="bottom"/>
          </w:tcPr>
          <w:p w14:paraId="4B551725" w14:textId="222CBAAB" w:rsidR="0067606D" w:rsidRPr="00B51C09" w:rsidRDefault="0067606D" w:rsidP="0067606D">
            <w:pPr>
              <w:pStyle w:val="TabellSlutsumma"/>
              <w:keepNext/>
              <w:keepLines/>
            </w:pPr>
            <w:r w:rsidRPr="00B51C09">
              <w:t>0,7</w:t>
            </w:r>
          </w:p>
        </w:tc>
        <w:tc>
          <w:tcPr>
            <w:tcW w:w="518" w:type="dxa"/>
            <w:vAlign w:val="bottom"/>
          </w:tcPr>
          <w:p w14:paraId="1A65C00F" w14:textId="5AD8B60C" w:rsidR="0067606D" w:rsidRPr="00B51C09" w:rsidRDefault="0067606D" w:rsidP="0067606D">
            <w:pPr>
              <w:pStyle w:val="TabellSlutsumma"/>
              <w:keepNext/>
              <w:keepLines/>
            </w:pPr>
            <w:r w:rsidRPr="00B51C09">
              <w:t>0,6</w:t>
            </w:r>
          </w:p>
        </w:tc>
        <w:tc>
          <w:tcPr>
            <w:tcW w:w="518" w:type="dxa"/>
            <w:vAlign w:val="bottom"/>
          </w:tcPr>
          <w:p w14:paraId="4C85BC37" w14:textId="7EDD6805" w:rsidR="0067606D" w:rsidRPr="00B51C09" w:rsidRDefault="0067606D" w:rsidP="0067606D">
            <w:pPr>
              <w:pStyle w:val="TabellSlutsumma"/>
              <w:keepNext/>
              <w:keepLines/>
            </w:pPr>
            <w:r w:rsidRPr="00B51C09">
              <w:t>0,6</w:t>
            </w:r>
          </w:p>
        </w:tc>
        <w:tc>
          <w:tcPr>
            <w:tcW w:w="518" w:type="dxa"/>
            <w:vAlign w:val="bottom"/>
          </w:tcPr>
          <w:p w14:paraId="41926FBC" w14:textId="23992B60" w:rsidR="0067606D" w:rsidRPr="00B51C09" w:rsidRDefault="0067606D" w:rsidP="0067606D">
            <w:pPr>
              <w:pStyle w:val="TabellSlutsumma"/>
              <w:keepNext/>
              <w:keepLines/>
            </w:pPr>
            <w:r w:rsidRPr="00B51C09">
              <w:t>0,6</w:t>
            </w:r>
          </w:p>
        </w:tc>
        <w:tc>
          <w:tcPr>
            <w:tcW w:w="518" w:type="dxa"/>
            <w:vAlign w:val="bottom"/>
          </w:tcPr>
          <w:p w14:paraId="29D54C66" w14:textId="3183ACD6" w:rsidR="0067606D" w:rsidRPr="00B51C09" w:rsidRDefault="0067606D" w:rsidP="0067606D">
            <w:pPr>
              <w:pStyle w:val="TabellSlutsumma"/>
              <w:keepNext/>
              <w:keepLines/>
            </w:pPr>
            <w:r w:rsidRPr="00B51C09">
              <w:t>0,6</w:t>
            </w:r>
          </w:p>
        </w:tc>
      </w:tr>
    </w:tbl>
    <w:p w14:paraId="5D5DBF3E" w14:textId="279A29ED" w:rsidR="0067606D" w:rsidRPr="000C1B04" w:rsidRDefault="0067606D" w:rsidP="0067606D">
      <w:pPr>
        <w:pStyle w:val="TabellFotnot"/>
        <w:rPr>
          <w:highlight w:val="magenta"/>
        </w:rPr>
      </w:pPr>
      <w:r w:rsidRPr="007C5D91">
        <w:t>Anm.: Beloppen är avrundade och stämmer därför inte alltid överens med summan.</w:t>
      </w:r>
    </w:p>
    <w:p w14:paraId="5A88F28B" w14:textId="4F00C82C" w:rsidR="0067606D" w:rsidRPr="007A7CEC" w:rsidRDefault="0067606D" w:rsidP="0067606D">
      <w:pPr>
        <w:pStyle w:val="TabellFotnot"/>
      </w:pPr>
      <w:r w:rsidRPr="007C5D91">
        <w:t>Källor: Skatteverket och egna beräkningar.</w:t>
      </w:r>
    </w:p>
    <w:p w14:paraId="17C22B62" w14:textId="52CB122C" w:rsidR="0067606D" w:rsidRDefault="0067606D" w:rsidP="0067606D">
      <w:pPr>
        <w:pStyle w:val="Rubrik4utannumrering"/>
      </w:pPr>
      <w:r>
        <w:t>Skatt på konsumtion och insatsvaror</w:t>
      </w:r>
    </w:p>
    <w:p w14:paraId="79F44AE2" w14:textId="18879195" w:rsidR="0067606D" w:rsidRDefault="0067606D" w:rsidP="0067606D">
      <w:pPr>
        <w:pStyle w:val="Brdtext"/>
      </w:pPr>
      <w:r w:rsidRPr="00A305F1">
        <w:t xml:space="preserve">Skatt på konsumtion och insatsvaror består av mervärdesskatt och punktskatter </w:t>
      </w:r>
      <w:r w:rsidRPr="004577B3">
        <w:t xml:space="preserve">(se </w:t>
      </w:r>
      <w:r w:rsidRPr="004577B3">
        <w:fldChar w:fldCharType="begin"/>
      </w:r>
      <w:r w:rsidRPr="004577B3">
        <w:instrText xml:space="preserve"> REF  _Ref16600874 \* Lower \h </w:instrText>
      </w:r>
      <w:r>
        <w:instrText xml:space="preserve"> \* MERGEFORMAT </w:instrText>
      </w:r>
      <w:r w:rsidRPr="004577B3">
        <w:fldChar w:fldCharType="separate"/>
      </w:r>
      <w:r w:rsidR="00757DA4">
        <w:t xml:space="preserve">tabell </w:t>
      </w:r>
      <w:r w:rsidR="00757DA4">
        <w:rPr>
          <w:bCs/>
          <w:noProof/>
        </w:rPr>
        <w:t>6</w:t>
      </w:r>
      <w:r w:rsidR="00757DA4">
        <w:t>.</w:t>
      </w:r>
      <w:r w:rsidR="00757DA4">
        <w:rPr>
          <w:noProof/>
        </w:rPr>
        <w:t>8</w:t>
      </w:r>
      <w:r w:rsidRPr="004577B3">
        <w:fldChar w:fldCharType="end"/>
      </w:r>
      <w:r w:rsidRPr="004577B3">
        <w:t>).</w:t>
      </w:r>
      <w:r w:rsidRPr="00A305F1">
        <w:t xml:space="preserve"> Merparten av dessa skatter betalas in månadsvis och med en månads eftersläpning. Det innebär att utfallet i stort sett blir definitivt med endast en månads förskjutning. Skatt på konsumtion och insatsvaror utgör knappt 30</w:t>
      </w:r>
      <w:r>
        <w:t> </w:t>
      </w:r>
      <w:r w:rsidRPr="00A305F1">
        <w:t xml:space="preserve">procent av de totala skatteintäkterna och </w:t>
      </w:r>
      <w:r>
        <w:t>ca</w:t>
      </w:r>
      <w:r w:rsidRPr="00A305F1">
        <w:t xml:space="preserve"> 12</w:t>
      </w:r>
      <w:r>
        <w:t> </w:t>
      </w:r>
      <w:r w:rsidRPr="00A305F1">
        <w:t>procent av BNP.</w:t>
      </w:r>
    </w:p>
    <w:p w14:paraId="28F93A9F" w14:textId="77777777" w:rsidR="0067606D" w:rsidRDefault="0067606D" w:rsidP="0067606D">
      <w:pPr>
        <w:pStyle w:val="Brdtext"/>
      </w:pPr>
    </w:p>
    <w:p w14:paraId="7C4AA0CD" w14:textId="1684622C" w:rsidR="0067606D" w:rsidRDefault="0067606D" w:rsidP="0067606D">
      <w:pPr>
        <w:pStyle w:val="TabellRubrik"/>
      </w:pPr>
      <w:bookmarkStart w:id="177" w:name="_Ref16600874"/>
      <w:bookmarkStart w:id="178" w:name="_Toc19298988"/>
      <w:r>
        <w:lastRenderedPageBreak/>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6</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8</w:t>
      </w:r>
      <w:r>
        <w:rPr>
          <w:noProof/>
        </w:rPr>
        <w:fldChar w:fldCharType="end"/>
      </w:r>
      <w:bookmarkEnd w:id="177"/>
      <w:r>
        <w:rPr>
          <w:noProof/>
        </w:rPr>
        <w:tab/>
      </w:r>
      <w:r>
        <w:t>Skatt på konsumtion och insatsvaror</w:t>
      </w:r>
      <w:bookmarkEnd w:id="178"/>
    </w:p>
    <w:p w14:paraId="5607DDC5" w14:textId="29D8D354" w:rsidR="0067606D" w:rsidRDefault="0067606D" w:rsidP="0067606D">
      <w:pPr>
        <w:pStyle w:val="TabellUnderrubrik"/>
      </w:pPr>
      <w:r>
        <w:t>Miljarder</w:t>
      </w:r>
      <w:r w:rsidRPr="00D53B7C">
        <w:t xml:space="preserve"> kronor</w:t>
      </w:r>
      <w:r>
        <w:t xml:space="preserve"> om inte annat anges. Utfall 2017, prognos </w:t>
      </w:r>
      <w:r>
        <w:br/>
        <w:t>2018–2022</w:t>
      </w:r>
    </w:p>
    <w:tbl>
      <w:tblPr>
        <w:tblStyle w:val="RKEgentabell"/>
        <w:tblW w:w="4383" w:type="dxa"/>
        <w:tblInd w:w="0" w:type="dxa"/>
        <w:tblLayout w:type="fixed"/>
        <w:tblLook w:val="0460" w:firstRow="1" w:lastRow="1" w:firstColumn="0" w:lastColumn="0" w:noHBand="0" w:noVBand="1"/>
      </w:tblPr>
      <w:tblGrid>
        <w:gridCol w:w="1276"/>
        <w:gridCol w:w="517"/>
        <w:gridCol w:w="518"/>
        <w:gridCol w:w="518"/>
        <w:gridCol w:w="518"/>
        <w:gridCol w:w="518"/>
        <w:gridCol w:w="518"/>
      </w:tblGrid>
      <w:tr w:rsidR="0067606D" w14:paraId="727129DB" w14:textId="77777777" w:rsidTr="0067606D">
        <w:trPr>
          <w:cnfStyle w:val="100000000000" w:firstRow="1" w:lastRow="0" w:firstColumn="0" w:lastColumn="0" w:oddVBand="0" w:evenVBand="0" w:oddHBand="0" w:evenHBand="0" w:firstRowFirstColumn="0" w:firstRowLastColumn="0" w:lastRowFirstColumn="0" w:lastRowLastColumn="0"/>
        </w:trPr>
        <w:tc>
          <w:tcPr>
            <w:tcW w:w="1276" w:type="dxa"/>
            <w:tcMar>
              <w:left w:w="0" w:type="dxa"/>
              <w:right w:w="0" w:type="dxa"/>
            </w:tcMar>
          </w:tcPr>
          <w:p w14:paraId="1B623082" w14:textId="77777777" w:rsidR="0067606D" w:rsidRDefault="0067606D" w:rsidP="0067606D">
            <w:pPr>
              <w:pStyle w:val="TabellHuvud"/>
              <w:keepNext/>
              <w:keepLines/>
              <w:jc w:val="left"/>
            </w:pPr>
          </w:p>
        </w:tc>
        <w:tc>
          <w:tcPr>
            <w:tcW w:w="517" w:type="dxa"/>
          </w:tcPr>
          <w:p w14:paraId="20EB9FC1" w14:textId="77777777" w:rsidR="0067606D" w:rsidRDefault="0067606D" w:rsidP="0067606D">
            <w:pPr>
              <w:pStyle w:val="TabellHuvud"/>
              <w:keepNext/>
              <w:keepLines/>
            </w:pPr>
            <w:r w:rsidRPr="00B124E1">
              <w:t>2017</w:t>
            </w:r>
          </w:p>
        </w:tc>
        <w:tc>
          <w:tcPr>
            <w:tcW w:w="518" w:type="dxa"/>
          </w:tcPr>
          <w:p w14:paraId="0A5C6F41" w14:textId="77777777" w:rsidR="0067606D" w:rsidRDefault="0067606D" w:rsidP="0067606D">
            <w:pPr>
              <w:pStyle w:val="TabellHuvud"/>
              <w:keepNext/>
              <w:keepLines/>
            </w:pPr>
            <w:r w:rsidRPr="00B124E1">
              <w:t>2018</w:t>
            </w:r>
          </w:p>
        </w:tc>
        <w:tc>
          <w:tcPr>
            <w:tcW w:w="518" w:type="dxa"/>
          </w:tcPr>
          <w:p w14:paraId="1724D6AD" w14:textId="77777777" w:rsidR="0067606D" w:rsidRDefault="0067606D" w:rsidP="0067606D">
            <w:pPr>
              <w:pStyle w:val="TabellHuvud"/>
              <w:keepNext/>
              <w:keepLines/>
            </w:pPr>
            <w:r w:rsidRPr="00B124E1">
              <w:t>2019</w:t>
            </w:r>
          </w:p>
        </w:tc>
        <w:tc>
          <w:tcPr>
            <w:tcW w:w="518" w:type="dxa"/>
          </w:tcPr>
          <w:p w14:paraId="7B4C57F4" w14:textId="77777777" w:rsidR="0067606D" w:rsidRDefault="0067606D" w:rsidP="0067606D">
            <w:pPr>
              <w:pStyle w:val="TabellHuvud"/>
              <w:keepNext/>
              <w:keepLines/>
            </w:pPr>
            <w:r w:rsidRPr="00B124E1">
              <w:t>2020</w:t>
            </w:r>
          </w:p>
        </w:tc>
        <w:tc>
          <w:tcPr>
            <w:tcW w:w="518" w:type="dxa"/>
          </w:tcPr>
          <w:p w14:paraId="3AD712D1" w14:textId="77777777" w:rsidR="0067606D" w:rsidRDefault="0067606D" w:rsidP="0067606D">
            <w:pPr>
              <w:pStyle w:val="TabellHuvud"/>
              <w:keepNext/>
              <w:keepLines/>
            </w:pPr>
            <w:r w:rsidRPr="00B124E1">
              <w:t>2021</w:t>
            </w:r>
          </w:p>
        </w:tc>
        <w:tc>
          <w:tcPr>
            <w:tcW w:w="518" w:type="dxa"/>
          </w:tcPr>
          <w:p w14:paraId="67F9BA69" w14:textId="77777777" w:rsidR="0067606D" w:rsidRDefault="0067606D" w:rsidP="0067606D">
            <w:pPr>
              <w:pStyle w:val="TabellHuvud"/>
              <w:keepNext/>
              <w:keepLines/>
            </w:pPr>
            <w:r w:rsidRPr="00B124E1">
              <w:t>2022</w:t>
            </w:r>
          </w:p>
        </w:tc>
      </w:tr>
      <w:tr w:rsidR="0067606D" w:rsidRPr="00AC5ABD" w14:paraId="701AFDFD" w14:textId="77777777" w:rsidTr="0067606D">
        <w:tc>
          <w:tcPr>
            <w:tcW w:w="1276" w:type="dxa"/>
            <w:tcMar>
              <w:left w:w="0" w:type="dxa"/>
              <w:right w:w="0" w:type="dxa"/>
            </w:tcMar>
            <w:vAlign w:val="bottom"/>
          </w:tcPr>
          <w:p w14:paraId="7A5F9CFB" w14:textId="59274272" w:rsidR="0067606D" w:rsidRPr="00AC5ABD" w:rsidRDefault="0067606D" w:rsidP="0067606D">
            <w:pPr>
              <w:pStyle w:val="TabellRader"/>
              <w:keepNext/>
              <w:keepLines/>
              <w:jc w:val="left"/>
              <w:rPr>
                <w:b/>
              </w:rPr>
            </w:pPr>
            <w:r>
              <w:rPr>
                <w:b/>
              </w:rPr>
              <w:t>Skatt på konsumtion och insatsvaror</w:t>
            </w:r>
          </w:p>
        </w:tc>
        <w:tc>
          <w:tcPr>
            <w:tcW w:w="517" w:type="dxa"/>
            <w:vAlign w:val="bottom"/>
          </w:tcPr>
          <w:p w14:paraId="41165513" w14:textId="15B90A5B" w:rsidR="0067606D" w:rsidRPr="00D308C6" w:rsidRDefault="0067606D" w:rsidP="0067606D">
            <w:pPr>
              <w:pStyle w:val="TabellRader"/>
              <w:keepNext/>
              <w:keepLines/>
              <w:rPr>
                <w:b/>
              </w:rPr>
            </w:pPr>
            <w:r w:rsidRPr="00D308C6">
              <w:rPr>
                <w:b/>
              </w:rPr>
              <w:t>561</w:t>
            </w:r>
          </w:p>
        </w:tc>
        <w:tc>
          <w:tcPr>
            <w:tcW w:w="518" w:type="dxa"/>
            <w:vAlign w:val="bottom"/>
          </w:tcPr>
          <w:p w14:paraId="10CA988A" w14:textId="76CEF888" w:rsidR="0067606D" w:rsidRPr="00D308C6" w:rsidRDefault="0067606D" w:rsidP="0067606D">
            <w:pPr>
              <w:pStyle w:val="TabellRader"/>
              <w:keepNext/>
              <w:keepLines/>
              <w:rPr>
                <w:b/>
              </w:rPr>
            </w:pPr>
            <w:r w:rsidRPr="00D308C6">
              <w:rPr>
                <w:b/>
              </w:rPr>
              <w:t>583</w:t>
            </w:r>
          </w:p>
        </w:tc>
        <w:tc>
          <w:tcPr>
            <w:tcW w:w="518" w:type="dxa"/>
            <w:vAlign w:val="bottom"/>
          </w:tcPr>
          <w:p w14:paraId="474AA96B" w14:textId="7D217170" w:rsidR="0067606D" w:rsidRPr="00D308C6" w:rsidRDefault="0067606D" w:rsidP="0067606D">
            <w:pPr>
              <w:pStyle w:val="TabellRader"/>
              <w:keepNext/>
              <w:keepLines/>
              <w:rPr>
                <w:b/>
              </w:rPr>
            </w:pPr>
            <w:r w:rsidRPr="00D308C6">
              <w:rPr>
                <w:b/>
              </w:rPr>
              <w:t>600</w:t>
            </w:r>
          </w:p>
        </w:tc>
        <w:tc>
          <w:tcPr>
            <w:tcW w:w="518" w:type="dxa"/>
            <w:vAlign w:val="bottom"/>
          </w:tcPr>
          <w:p w14:paraId="16524C0F" w14:textId="0709D598" w:rsidR="0067606D" w:rsidRPr="00D308C6" w:rsidRDefault="0067606D" w:rsidP="0067606D">
            <w:pPr>
              <w:pStyle w:val="TabellRader"/>
              <w:keepNext/>
              <w:keepLines/>
              <w:rPr>
                <w:b/>
              </w:rPr>
            </w:pPr>
            <w:r w:rsidRPr="00D308C6">
              <w:rPr>
                <w:b/>
              </w:rPr>
              <w:t>622</w:t>
            </w:r>
          </w:p>
        </w:tc>
        <w:tc>
          <w:tcPr>
            <w:tcW w:w="518" w:type="dxa"/>
            <w:vAlign w:val="bottom"/>
          </w:tcPr>
          <w:p w14:paraId="6E3C9B49" w14:textId="1F53DE18" w:rsidR="0067606D" w:rsidRPr="00D308C6" w:rsidRDefault="0067606D" w:rsidP="0067606D">
            <w:pPr>
              <w:pStyle w:val="TabellRader"/>
              <w:keepNext/>
              <w:keepLines/>
              <w:rPr>
                <w:b/>
              </w:rPr>
            </w:pPr>
            <w:r w:rsidRPr="00D308C6">
              <w:rPr>
                <w:b/>
              </w:rPr>
              <w:t>647</w:t>
            </w:r>
          </w:p>
        </w:tc>
        <w:tc>
          <w:tcPr>
            <w:tcW w:w="518" w:type="dxa"/>
            <w:vAlign w:val="bottom"/>
          </w:tcPr>
          <w:p w14:paraId="261E366F" w14:textId="6F7C0932" w:rsidR="0067606D" w:rsidRPr="00D308C6" w:rsidRDefault="0067606D" w:rsidP="0067606D">
            <w:pPr>
              <w:pStyle w:val="TabellRader"/>
              <w:keepNext/>
              <w:keepLines/>
              <w:rPr>
                <w:b/>
              </w:rPr>
            </w:pPr>
            <w:r w:rsidRPr="00D308C6">
              <w:rPr>
                <w:b/>
              </w:rPr>
              <w:t>671</w:t>
            </w:r>
          </w:p>
        </w:tc>
      </w:tr>
      <w:tr w:rsidR="0067606D" w:rsidRPr="00AC5ABD" w14:paraId="297BA551" w14:textId="77777777" w:rsidTr="0067606D">
        <w:tc>
          <w:tcPr>
            <w:tcW w:w="1276" w:type="dxa"/>
            <w:tcMar>
              <w:left w:w="0" w:type="dxa"/>
              <w:right w:w="0" w:type="dxa"/>
            </w:tcMar>
            <w:vAlign w:val="bottom"/>
          </w:tcPr>
          <w:p w14:paraId="568EBF8E" w14:textId="16A2BBB3" w:rsidR="0067606D" w:rsidRPr="00AC5ABD" w:rsidRDefault="0067606D" w:rsidP="0067606D">
            <w:pPr>
              <w:pStyle w:val="TabellRader"/>
              <w:keepNext/>
              <w:keepLines/>
              <w:jc w:val="left"/>
              <w:rPr>
                <w:b/>
              </w:rPr>
            </w:pPr>
            <w:r>
              <w:rPr>
                <w:b/>
              </w:rPr>
              <w:t>Procentuell förändring</w:t>
            </w:r>
          </w:p>
        </w:tc>
        <w:tc>
          <w:tcPr>
            <w:tcW w:w="517" w:type="dxa"/>
            <w:vAlign w:val="bottom"/>
          </w:tcPr>
          <w:p w14:paraId="3D57931D" w14:textId="2810817A" w:rsidR="0067606D" w:rsidRPr="00D308C6" w:rsidRDefault="0067606D" w:rsidP="0067606D">
            <w:pPr>
              <w:pStyle w:val="TabellRader"/>
              <w:keepNext/>
              <w:keepLines/>
              <w:rPr>
                <w:b/>
              </w:rPr>
            </w:pPr>
            <w:r w:rsidRPr="00D308C6">
              <w:rPr>
                <w:b/>
              </w:rPr>
              <w:t>4,0</w:t>
            </w:r>
          </w:p>
        </w:tc>
        <w:tc>
          <w:tcPr>
            <w:tcW w:w="518" w:type="dxa"/>
            <w:vAlign w:val="bottom"/>
          </w:tcPr>
          <w:p w14:paraId="63B381EB" w14:textId="1C43DFFE" w:rsidR="0067606D" w:rsidRPr="00D308C6" w:rsidRDefault="0067606D" w:rsidP="0067606D">
            <w:pPr>
              <w:pStyle w:val="TabellRader"/>
              <w:keepNext/>
              <w:keepLines/>
              <w:rPr>
                <w:b/>
              </w:rPr>
            </w:pPr>
            <w:r w:rsidRPr="00D308C6">
              <w:rPr>
                <w:b/>
              </w:rPr>
              <w:t>3,9</w:t>
            </w:r>
          </w:p>
        </w:tc>
        <w:tc>
          <w:tcPr>
            <w:tcW w:w="518" w:type="dxa"/>
            <w:vAlign w:val="bottom"/>
          </w:tcPr>
          <w:p w14:paraId="788C1206" w14:textId="72F4CF5D" w:rsidR="0067606D" w:rsidRPr="00D308C6" w:rsidRDefault="0067606D" w:rsidP="0067606D">
            <w:pPr>
              <w:pStyle w:val="TabellRader"/>
              <w:keepNext/>
              <w:keepLines/>
              <w:rPr>
                <w:b/>
              </w:rPr>
            </w:pPr>
            <w:r w:rsidRPr="00D308C6">
              <w:rPr>
                <w:b/>
              </w:rPr>
              <w:t>2,9</w:t>
            </w:r>
          </w:p>
        </w:tc>
        <w:tc>
          <w:tcPr>
            <w:tcW w:w="518" w:type="dxa"/>
            <w:vAlign w:val="bottom"/>
          </w:tcPr>
          <w:p w14:paraId="309C6179" w14:textId="34C4168D" w:rsidR="0067606D" w:rsidRPr="00D308C6" w:rsidRDefault="0067606D" w:rsidP="0067606D">
            <w:pPr>
              <w:pStyle w:val="TabellRader"/>
              <w:keepNext/>
              <w:keepLines/>
              <w:rPr>
                <w:b/>
              </w:rPr>
            </w:pPr>
            <w:r w:rsidRPr="00D308C6">
              <w:rPr>
                <w:b/>
              </w:rPr>
              <w:t>3,7</w:t>
            </w:r>
          </w:p>
        </w:tc>
        <w:tc>
          <w:tcPr>
            <w:tcW w:w="518" w:type="dxa"/>
            <w:vAlign w:val="bottom"/>
          </w:tcPr>
          <w:p w14:paraId="7A542B02" w14:textId="5562A073" w:rsidR="0067606D" w:rsidRPr="00D308C6" w:rsidRDefault="0067606D" w:rsidP="0067606D">
            <w:pPr>
              <w:pStyle w:val="TabellRader"/>
              <w:keepNext/>
              <w:keepLines/>
              <w:rPr>
                <w:b/>
              </w:rPr>
            </w:pPr>
            <w:r>
              <w:rPr>
                <w:b/>
              </w:rPr>
              <w:t>4,0</w:t>
            </w:r>
          </w:p>
        </w:tc>
        <w:tc>
          <w:tcPr>
            <w:tcW w:w="518" w:type="dxa"/>
            <w:vAlign w:val="bottom"/>
          </w:tcPr>
          <w:p w14:paraId="0A02D395" w14:textId="1BC6048B" w:rsidR="0067606D" w:rsidRPr="00D308C6" w:rsidRDefault="0067606D" w:rsidP="0067606D">
            <w:pPr>
              <w:pStyle w:val="TabellRader"/>
              <w:keepNext/>
              <w:keepLines/>
              <w:rPr>
                <w:b/>
              </w:rPr>
            </w:pPr>
            <w:r w:rsidRPr="00D308C6">
              <w:rPr>
                <w:b/>
              </w:rPr>
              <w:t>3,7</w:t>
            </w:r>
          </w:p>
        </w:tc>
      </w:tr>
      <w:tr w:rsidR="0067606D" w:rsidRPr="00AC5ABD" w14:paraId="0C0A0CFA" w14:textId="77777777" w:rsidTr="0067606D">
        <w:tc>
          <w:tcPr>
            <w:tcW w:w="1276" w:type="dxa"/>
            <w:tcMar>
              <w:left w:w="0" w:type="dxa"/>
              <w:right w:w="0" w:type="dxa"/>
            </w:tcMar>
            <w:vAlign w:val="bottom"/>
          </w:tcPr>
          <w:p w14:paraId="0781D205" w14:textId="094704FE" w:rsidR="0067606D" w:rsidRPr="00B1617F" w:rsidRDefault="0067606D" w:rsidP="0067606D">
            <w:pPr>
              <w:pStyle w:val="TabellRader"/>
              <w:keepNext/>
              <w:keepLines/>
              <w:jc w:val="left"/>
              <w:rPr>
                <w:b/>
              </w:rPr>
            </w:pPr>
            <w:r w:rsidRPr="00B1617F">
              <w:rPr>
                <w:b/>
              </w:rPr>
              <w:t>Procent av BNP</w:t>
            </w:r>
          </w:p>
        </w:tc>
        <w:tc>
          <w:tcPr>
            <w:tcW w:w="517" w:type="dxa"/>
          </w:tcPr>
          <w:p w14:paraId="1A62C922" w14:textId="36671D6E" w:rsidR="0067606D" w:rsidRPr="00B1617F" w:rsidRDefault="0067606D" w:rsidP="0067606D">
            <w:pPr>
              <w:pStyle w:val="TabellRader"/>
              <w:keepNext/>
              <w:keepLines/>
              <w:rPr>
                <w:b/>
              </w:rPr>
            </w:pPr>
            <w:r w:rsidRPr="00B1617F">
              <w:rPr>
                <w:b/>
              </w:rPr>
              <w:t>12,3</w:t>
            </w:r>
          </w:p>
        </w:tc>
        <w:tc>
          <w:tcPr>
            <w:tcW w:w="518" w:type="dxa"/>
          </w:tcPr>
          <w:p w14:paraId="5ACAE37C" w14:textId="2CE0E8B1" w:rsidR="0067606D" w:rsidRPr="00B1617F" w:rsidRDefault="0067606D" w:rsidP="0067606D">
            <w:pPr>
              <w:pStyle w:val="TabellRader"/>
              <w:keepNext/>
              <w:keepLines/>
              <w:rPr>
                <w:b/>
              </w:rPr>
            </w:pPr>
            <w:r w:rsidRPr="00B1617F">
              <w:rPr>
                <w:b/>
              </w:rPr>
              <w:t>12,2</w:t>
            </w:r>
          </w:p>
        </w:tc>
        <w:tc>
          <w:tcPr>
            <w:tcW w:w="518" w:type="dxa"/>
          </w:tcPr>
          <w:p w14:paraId="3485E67D" w14:textId="4B4B9F13" w:rsidR="0067606D" w:rsidRPr="00B1617F" w:rsidRDefault="0067606D" w:rsidP="0067606D">
            <w:pPr>
              <w:pStyle w:val="TabellRader"/>
              <w:keepNext/>
              <w:keepLines/>
              <w:rPr>
                <w:b/>
              </w:rPr>
            </w:pPr>
            <w:r w:rsidRPr="00B1617F">
              <w:rPr>
                <w:b/>
              </w:rPr>
              <w:t>12,1</w:t>
            </w:r>
          </w:p>
        </w:tc>
        <w:tc>
          <w:tcPr>
            <w:tcW w:w="518" w:type="dxa"/>
          </w:tcPr>
          <w:p w14:paraId="0FE8061B" w14:textId="2F226E66" w:rsidR="0067606D" w:rsidRPr="00B1617F" w:rsidRDefault="0067606D" w:rsidP="0067606D">
            <w:pPr>
              <w:pStyle w:val="TabellRader"/>
              <w:keepNext/>
              <w:keepLines/>
              <w:rPr>
                <w:b/>
              </w:rPr>
            </w:pPr>
            <w:r w:rsidRPr="00B1617F">
              <w:rPr>
                <w:b/>
              </w:rPr>
              <w:t>12,1</w:t>
            </w:r>
          </w:p>
        </w:tc>
        <w:tc>
          <w:tcPr>
            <w:tcW w:w="518" w:type="dxa"/>
          </w:tcPr>
          <w:p w14:paraId="533EF23B" w14:textId="56F2185E" w:rsidR="0067606D" w:rsidRPr="00B1617F" w:rsidRDefault="0067606D" w:rsidP="0067606D">
            <w:pPr>
              <w:pStyle w:val="TabellRader"/>
              <w:keepNext/>
              <w:keepLines/>
              <w:rPr>
                <w:b/>
              </w:rPr>
            </w:pPr>
            <w:r w:rsidRPr="00B1617F">
              <w:rPr>
                <w:b/>
              </w:rPr>
              <w:t>12,1</w:t>
            </w:r>
          </w:p>
        </w:tc>
        <w:tc>
          <w:tcPr>
            <w:tcW w:w="518" w:type="dxa"/>
          </w:tcPr>
          <w:p w14:paraId="30DF92A8" w14:textId="209DBBC5" w:rsidR="0067606D" w:rsidRPr="00B1617F" w:rsidRDefault="0067606D" w:rsidP="0067606D">
            <w:pPr>
              <w:pStyle w:val="TabellRader"/>
              <w:keepNext/>
              <w:keepLines/>
              <w:rPr>
                <w:b/>
              </w:rPr>
            </w:pPr>
            <w:r w:rsidRPr="00B1617F">
              <w:rPr>
                <w:b/>
              </w:rPr>
              <w:t>12,1</w:t>
            </w:r>
          </w:p>
        </w:tc>
      </w:tr>
      <w:tr w:rsidR="0067606D" w14:paraId="32AA1E18" w14:textId="77777777" w:rsidTr="0067606D">
        <w:tc>
          <w:tcPr>
            <w:tcW w:w="1276" w:type="dxa"/>
            <w:tcMar>
              <w:left w:w="0" w:type="dxa"/>
              <w:right w:w="0" w:type="dxa"/>
            </w:tcMar>
            <w:vAlign w:val="bottom"/>
          </w:tcPr>
          <w:p w14:paraId="78A09368" w14:textId="00C3AF4C" w:rsidR="0067606D" w:rsidRDefault="0067606D" w:rsidP="0067606D">
            <w:pPr>
              <w:pStyle w:val="TabellRader"/>
              <w:keepNext/>
              <w:keepLines/>
              <w:jc w:val="left"/>
            </w:pPr>
            <w:r>
              <w:t>Mervärdesskatt</w:t>
            </w:r>
          </w:p>
        </w:tc>
        <w:tc>
          <w:tcPr>
            <w:tcW w:w="517" w:type="dxa"/>
          </w:tcPr>
          <w:p w14:paraId="4343ECA6" w14:textId="2C20E320" w:rsidR="0067606D" w:rsidRDefault="0067606D" w:rsidP="0067606D">
            <w:pPr>
              <w:pStyle w:val="TabellRader"/>
              <w:keepNext/>
              <w:keepLines/>
            </w:pPr>
            <w:r w:rsidRPr="00112C8A">
              <w:t>427</w:t>
            </w:r>
          </w:p>
        </w:tc>
        <w:tc>
          <w:tcPr>
            <w:tcW w:w="518" w:type="dxa"/>
          </w:tcPr>
          <w:p w14:paraId="1FDA7D7D" w14:textId="04B61B0B" w:rsidR="0067606D" w:rsidRDefault="0067606D" w:rsidP="0067606D">
            <w:pPr>
              <w:pStyle w:val="TabellRader"/>
              <w:keepNext/>
              <w:keepLines/>
            </w:pPr>
            <w:r w:rsidRPr="00112C8A">
              <w:t>447</w:t>
            </w:r>
          </w:p>
        </w:tc>
        <w:tc>
          <w:tcPr>
            <w:tcW w:w="518" w:type="dxa"/>
          </w:tcPr>
          <w:p w14:paraId="1C0CEE71" w14:textId="5938355C" w:rsidR="0067606D" w:rsidRDefault="0067606D" w:rsidP="0067606D">
            <w:pPr>
              <w:pStyle w:val="TabellRader"/>
              <w:keepNext/>
              <w:keepLines/>
            </w:pPr>
            <w:r w:rsidRPr="00112C8A">
              <w:t>458</w:t>
            </w:r>
          </w:p>
        </w:tc>
        <w:tc>
          <w:tcPr>
            <w:tcW w:w="518" w:type="dxa"/>
          </w:tcPr>
          <w:p w14:paraId="37242A36" w14:textId="5C63E562" w:rsidR="0067606D" w:rsidRDefault="0067606D" w:rsidP="0067606D">
            <w:pPr>
              <w:pStyle w:val="TabellRader"/>
              <w:keepNext/>
              <w:keepLines/>
            </w:pPr>
            <w:r w:rsidRPr="00112C8A">
              <w:t>474</w:t>
            </w:r>
          </w:p>
        </w:tc>
        <w:tc>
          <w:tcPr>
            <w:tcW w:w="518" w:type="dxa"/>
          </w:tcPr>
          <w:p w14:paraId="01742633" w14:textId="7F63CE11" w:rsidR="0067606D" w:rsidRDefault="0067606D" w:rsidP="0067606D">
            <w:pPr>
              <w:pStyle w:val="TabellRader"/>
              <w:keepNext/>
              <w:keepLines/>
            </w:pPr>
            <w:r w:rsidRPr="00112C8A">
              <w:t>494</w:t>
            </w:r>
          </w:p>
        </w:tc>
        <w:tc>
          <w:tcPr>
            <w:tcW w:w="518" w:type="dxa"/>
          </w:tcPr>
          <w:p w14:paraId="5FEA1811" w14:textId="32E570D7" w:rsidR="0067606D" w:rsidRDefault="0067606D" w:rsidP="0067606D">
            <w:pPr>
              <w:pStyle w:val="TabellRader"/>
              <w:keepNext/>
              <w:keepLines/>
            </w:pPr>
            <w:r w:rsidRPr="00112C8A">
              <w:t>515</w:t>
            </w:r>
          </w:p>
        </w:tc>
      </w:tr>
      <w:tr w:rsidR="0067606D" w14:paraId="347A43F9" w14:textId="77777777" w:rsidTr="0067606D">
        <w:tc>
          <w:tcPr>
            <w:tcW w:w="0" w:type="dxa"/>
            <w:tcBorders>
              <w:bottom w:val="single" w:sz="6" w:space="0" w:color="auto"/>
            </w:tcBorders>
            <w:tcMar>
              <w:left w:w="0" w:type="dxa"/>
              <w:right w:w="0" w:type="dxa"/>
            </w:tcMar>
            <w:vAlign w:val="bottom"/>
          </w:tcPr>
          <w:p w14:paraId="43513C76" w14:textId="0FE8468F" w:rsidR="0067606D" w:rsidRDefault="0067606D" w:rsidP="0067606D">
            <w:pPr>
              <w:pStyle w:val="TabellRader"/>
              <w:keepNext/>
              <w:keepLines/>
              <w:jc w:val="left"/>
            </w:pPr>
            <w:r>
              <w:t>Procentuell förändring</w:t>
            </w:r>
          </w:p>
        </w:tc>
        <w:tc>
          <w:tcPr>
            <w:tcW w:w="0" w:type="dxa"/>
            <w:tcBorders>
              <w:bottom w:val="single" w:sz="6" w:space="0" w:color="auto"/>
            </w:tcBorders>
            <w:vAlign w:val="bottom"/>
          </w:tcPr>
          <w:p w14:paraId="1E89481F" w14:textId="369D480B" w:rsidR="0067606D" w:rsidRDefault="0067606D" w:rsidP="0067606D">
            <w:pPr>
              <w:pStyle w:val="TabellRader"/>
              <w:keepNext/>
              <w:keepLines/>
            </w:pPr>
            <w:r w:rsidRPr="00B37CF1">
              <w:t>5,1</w:t>
            </w:r>
          </w:p>
        </w:tc>
        <w:tc>
          <w:tcPr>
            <w:tcW w:w="0" w:type="dxa"/>
            <w:tcBorders>
              <w:bottom w:val="single" w:sz="6" w:space="0" w:color="auto"/>
            </w:tcBorders>
            <w:vAlign w:val="bottom"/>
          </w:tcPr>
          <w:p w14:paraId="13A08B28" w14:textId="4AE1994C" w:rsidR="0067606D" w:rsidRDefault="0067606D" w:rsidP="0067606D">
            <w:pPr>
              <w:pStyle w:val="TabellRader"/>
              <w:keepNext/>
              <w:keepLines/>
            </w:pPr>
            <w:r w:rsidRPr="00B37CF1">
              <w:t>4,5</w:t>
            </w:r>
          </w:p>
        </w:tc>
        <w:tc>
          <w:tcPr>
            <w:tcW w:w="0" w:type="dxa"/>
            <w:tcBorders>
              <w:bottom w:val="single" w:sz="6" w:space="0" w:color="auto"/>
            </w:tcBorders>
            <w:vAlign w:val="bottom"/>
          </w:tcPr>
          <w:p w14:paraId="1107325C" w14:textId="4BC2E781" w:rsidR="0067606D" w:rsidRDefault="0067606D" w:rsidP="0067606D">
            <w:pPr>
              <w:pStyle w:val="TabellRader"/>
              <w:keepNext/>
              <w:keepLines/>
            </w:pPr>
            <w:r w:rsidRPr="00B37CF1">
              <w:t>2,6</w:t>
            </w:r>
          </w:p>
        </w:tc>
        <w:tc>
          <w:tcPr>
            <w:tcW w:w="0" w:type="dxa"/>
            <w:tcBorders>
              <w:bottom w:val="single" w:sz="6" w:space="0" w:color="auto"/>
            </w:tcBorders>
            <w:vAlign w:val="bottom"/>
          </w:tcPr>
          <w:p w14:paraId="5C23A912" w14:textId="0F38131D" w:rsidR="0067606D" w:rsidRDefault="0067606D" w:rsidP="0067606D">
            <w:pPr>
              <w:pStyle w:val="TabellRader"/>
              <w:keepNext/>
              <w:keepLines/>
            </w:pPr>
            <w:r w:rsidRPr="00B37CF1">
              <w:t>3,5</w:t>
            </w:r>
          </w:p>
        </w:tc>
        <w:tc>
          <w:tcPr>
            <w:tcW w:w="0" w:type="dxa"/>
            <w:tcBorders>
              <w:bottom w:val="single" w:sz="6" w:space="0" w:color="auto"/>
            </w:tcBorders>
            <w:vAlign w:val="bottom"/>
          </w:tcPr>
          <w:p w14:paraId="5F19F379" w14:textId="7541EB71" w:rsidR="0067606D" w:rsidRDefault="0067606D" w:rsidP="0067606D">
            <w:pPr>
              <w:pStyle w:val="TabellRader"/>
              <w:keepNext/>
              <w:keepLines/>
            </w:pPr>
            <w:r w:rsidRPr="00B37CF1">
              <w:t>4,3</w:t>
            </w:r>
          </w:p>
        </w:tc>
        <w:tc>
          <w:tcPr>
            <w:tcW w:w="0" w:type="dxa"/>
            <w:tcBorders>
              <w:bottom w:val="single" w:sz="6" w:space="0" w:color="auto"/>
            </w:tcBorders>
            <w:vAlign w:val="bottom"/>
          </w:tcPr>
          <w:p w14:paraId="019E644B" w14:textId="7CF238D2" w:rsidR="0067606D" w:rsidRDefault="0067606D" w:rsidP="0067606D">
            <w:pPr>
              <w:pStyle w:val="TabellRader"/>
              <w:keepNext/>
              <w:keepLines/>
            </w:pPr>
            <w:r w:rsidRPr="00B37CF1">
              <w:t>4,1</w:t>
            </w:r>
          </w:p>
        </w:tc>
      </w:tr>
      <w:tr w:rsidR="0067606D" w14:paraId="61C073F4" w14:textId="77777777" w:rsidTr="0067606D">
        <w:tc>
          <w:tcPr>
            <w:tcW w:w="0" w:type="dxa"/>
            <w:tcBorders>
              <w:top w:val="single" w:sz="6" w:space="0" w:color="auto"/>
              <w:bottom w:val="single" w:sz="6" w:space="0" w:color="auto"/>
            </w:tcBorders>
            <w:tcMar>
              <w:left w:w="0" w:type="dxa"/>
              <w:right w:w="0" w:type="dxa"/>
            </w:tcMar>
            <w:vAlign w:val="bottom"/>
          </w:tcPr>
          <w:p w14:paraId="518E802C" w14:textId="2D6C1FCC" w:rsidR="0067606D" w:rsidRDefault="0067606D" w:rsidP="0067606D">
            <w:pPr>
              <w:pStyle w:val="TabellRader"/>
              <w:keepNext/>
              <w:keepLines/>
              <w:jc w:val="left"/>
            </w:pPr>
            <w:r>
              <w:t>Punktskatter</w:t>
            </w:r>
          </w:p>
        </w:tc>
        <w:tc>
          <w:tcPr>
            <w:tcW w:w="0" w:type="dxa"/>
            <w:tcBorders>
              <w:top w:val="single" w:sz="6" w:space="0" w:color="auto"/>
              <w:bottom w:val="single" w:sz="6" w:space="0" w:color="auto"/>
            </w:tcBorders>
          </w:tcPr>
          <w:p w14:paraId="62D7FFB9" w14:textId="1E04009C" w:rsidR="0067606D" w:rsidRDefault="0067606D" w:rsidP="0067606D">
            <w:pPr>
              <w:pStyle w:val="TabellRader"/>
              <w:keepNext/>
              <w:keepLines/>
            </w:pPr>
            <w:r w:rsidRPr="003D4BC4">
              <w:t>134</w:t>
            </w:r>
          </w:p>
        </w:tc>
        <w:tc>
          <w:tcPr>
            <w:tcW w:w="0" w:type="dxa"/>
            <w:tcBorders>
              <w:top w:val="single" w:sz="6" w:space="0" w:color="auto"/>
              <w:bottom w:val="single" w:sz="6" w:space="0" w:color="auto"/>
            </w:tcBorders>
          </w:tcPr>
          <w:p w14:paraId="137A3560" w14:textId="1A983066" w:rsidR="0067606D" w:rsidRDefault="0067606D" w:rsidP="0067606D">
            <w:pPr>
              <w:pStyle w:val="TabellRader"/>
              <w:keepNext/>
              <w:keepLines/>
            </w:pPr>
            <w:r w:rsidRPr="003D4BC4">
              <w:t>136</w:t>
            </w:r>
          </w:p>
        </w:tc>
        <w:tc>
          <w:tcPr>
            <w:tcW w:w="0" w:type="dxa"/>
            <w:tcBorders>
              <w:top w:val="single" w:sz="6" w:space="0" w:color="auto"/>
              <w:bottom w:val="single" w:sz="6" w:space="0" w:color="auto"/>
            </w:tcBorders>
          </w:tcPr>
          <w:p w14:paraId="525E5D32" w14:textId="5B8576B8" w:rsidR="0067606D" w:rsidRDefault="0067606D" w:rsidP="0067606D">
            <w:pPr>
              <w:pStyle w:val="TabellRader"/>
              <w:keepNext/>
              <w:keepLines/>
            </w:pPr>
            <w:r w:rsidRPr="003D4BC4">
              <w:t>142</w:t>
            </w:r>
          </w:p>
        </w:tc>
        <w:tc>
          <w:tcPr>
            <w:tcW w:w="0" w:type="dxa"/>
            <w:tcBorders>
              <w:top w:val="single" w:sz="6" w:space="0" w:color="auto"/>
              <w:bottom w:val="single" w:sz="6" w:space="0" w:color="auto"/>
            </w:tcBorders>
          </w:tcPr>
          <w:p w14:paraId="092A1F49" w14:textId="2A285D7E" w:rsidR="0067606D" w:rsidRDefault="0067606D" w:rsidP="0067606D">
            <w:pPr>
              <w:pStyle w:val="TabellRader"/>
              <w:keepNext/>
              <w:keepLines/>
            </w:pPr>
            <w:r w:rsidRPr="003D4BC4">
              <w:t>148</w:t>
            </w:r>
          </w:p>
        </w:tc>
        <w:tc>
          <w:tcPr>
            <w:tcW w:w="0" w:type="dxa"/>
            <w:tcBorders>
              <w:top w:val="single" w:sz="6" w:space="0" w:color="auto"/>
              <w:bottom w:val="single" w:sz="6" w:space="0" w:color="auto"/>
            </w:tcBorders>
          </w:tcPr>
          <w:p w14:paraId="2FFED803" w14:textId="54D481EF" w:rsidR="0067606D" w:rsidRDefault="0067606D" w:rsidP="0067606D">
            <w:pPr>
              <w:pStyle w:val="TabellRader"/>
              <w:keepNext/>
              <w:keepLines/>
            </w:pPr>
            <w:r w:rsidRPr="003D4BC4">
              <w:t>15</w:t>
            </w:r>
            <w:r>
              <w:t>3</w:t>
            </w:r>
          </w:p>
        </w:tc>
        <w:tc>
          <w:tcPr>
            <w:tcW w:w="0" w:type="dxa"/>
            <w:tcBorders>
              <w:top w:val="single" w:sz="6" w:space="0" w:color="auto"/>
              <w:bottom w:val="single" w:sz="6" w:space="0" w:color="auto"/>
            </w:tcBorders>
          </w:tcPr>
          <w:p w14:paraId="5EB1B02C" w14:textId="713535D4" w:rsidR="0067606D" w:rsidRDefault="0067606D" w:rsidP="0067606D">
            <w:pPr>
              <w:pStyle w:val="TabellRader"/>
              <w:keepNext/>
              <w:keepLines/>
            </w:pPr>
            <w:r w:rsidRPr="003D4BC4">
              <w:t>156</w:t>
            </w:r>
          </w:p>
        </w:tc>
      </w:tr>
      <w:tr w:rsidR="0067606D" w:rsidRPr="00AC5ABD" w14:paraId="5F003BEF" w14:textId="77777777" w:rsidTr="0067606D">
        <w:trPr>
          <w:cnfStyle w:val="010000000000" w:firstRow="0" w:lastRow="1" w:firstColumn="0" w:lastColumn="0" w:oddVBand="0" w:evenVBand="0" w:oddHBand="0" w:evenHBand="0" w:firstRowFirstColumn="0" w:firstRowLastColumn="0" w:lastRowFirstColumn="0" w:lastRowLastColumn="0"/>
        </w:trPr>
        <w:tc>
          <w:tcPr>
            <w:tcW w:w="0" w:type="dxa"/>
            <w:tcBorders>
              <w:top w:val="single" w:sz="6" w:space="0" w:color="auto"/>
            </w:tcBorders>
            <w:tcMar>
              <w:left w:w="0" w:type="dxa"/>
              <w:right w:w="0" w:type="dxa"/>
            </w:tcMar>
            <w:vAlign w:val="bottom"/>
          </w:tcPr>
          <w:p w14:paraId="2F2D4E07" w14:textId="610C8D8D" w:rsidR="0067606D" w:rsidRPr="00AC5ABD" w:rsidRDefault="0067606D" w:rsidP="0067606D">
            <w:pPr>
              <w:pStyle w:val="TabellSlutsumma"/>
              <w:keepNext/>
              <w:keepLines/>
              <w:jc w:val="left"/>
            </w:pPr>
            <w:r w:rsidRPr="00AC5ABD">
              <w:t>Procentuell förändring</w:t>
            </w:r>
          </w:p>
        </w:tc>
        <w:tc>
          <w:tcPr>
            <w:tcW w:w="0" w:type="dxa"/>
            <w:tcBorders>
              <w:top w:val="single" w:sz="6" w:space="0" w:color="auto"/>
            </w:tcBorders>
          </w:tcPr>
          <w:p w14:paraId="78173C14" w14:textId="77A11E39" w:rsidR="0067606D" w:rsidRPr="00AC5ABD" w:rsidRDefault="0067606D" w:rsidP="0067606D">
            <w:pPr>
              <w:pStyle w:val="TabellSlutsumma"/>
              <w:keepNext/>
              <w:keepLines/>
            </w:pPr>
            <w:r w:rsidRPr="002417A6">
              <w:t>0,7</w:t>
            </w:r>
          </w:p>
        </w:tc>
        <w:tc>
          <w:tcPr>
            <w:tcW w:w="0" w:type="dxa"/>
            <w:tcBorders>
              <w:top w:val="single" w:sz="6" w:space="0" w:color="auto"/>
            </w:tcBorders>
          </w:tcPr>
          <w:p w14:paraId="2E68CDCB" w14:textId="7B116C43" w:rsidR="0067606D" w:rsidRPr="00AC5ABD" w:rsidRDefault="0067606D" w:rsidP="0067606D">
            <w:pPr>
              <w:pStyle w:val="TabellSlutsumma"/>
              <w:keepNext/>
              <w:keepLines/>
            </w:pPr>
            <w:r w:rsidRPr="002417A6">
              <w:t>2,0</w:t>
            </w:r>
          </w:p>
        </w:tc>
        <w:tc>
          <w:tcPr>
            <w:tcW w:w="0" w:type="dxa"/>
            <w:tcBorders>
              <w:top w:val="single" w:sz="6" w:space="0" w:color="auto"/>
            </w:tcBorders>
          </w:tcPr>
          <w:p w14:paraId="05ABA869" w14:textId="66733468" w:rsidR="0067606D" w:rsidRPr="00AC5ABD" w:rsidRDefault="0067606D" w:rsidP="0067606D">
            <w:pPr>
              <w:pStyle w:val="TabellSlutsumma"/>
              <w:keepNext/>
              <w:keepLines/>
            </w:pPr>
            <w:r w:rsidRPr="002417A6">
              <w:t>4,1</w:t>
            </w:r>
          </w:p>
        </w:tc>
        <w:tc>
          <w:tcPr>
            <w:tcW w:w="0" w:type="dxa"/>
            <w:tcBorders>
              <w:top w:val="single" w:sz="6" w:space="0" w:color="auto"/>
            </w:tcBorders>
          </w:tcPr>
          <w:p w14:paraId="25687872" w14:textId="65363B44" w:rsidR="0067606D" w:rsidRPr="00AC5ABD" w:rsidRDefault="0067606D" w:rsidP="0067606D">
            <w:pPr>
              <w:pStyle w:val="TabellSlutsumma"/>
              <w:keepNext/>
              <w:keepLines/>
            </w:pPr>
            <w:r w:rsidRPr="002417A6">
              <w:t>4,</w:t>
            </w:r>
            <w:r>
              <w:t>4</w:t>
            </w:r>
          </w:p>
        </w:tc>
        <w:tc>
          <w:tcPr>
            <w:tcW w:w="0" w:type="dxa"/>
            <w:tcBorders>
              <w:top w:val="single" w:sz="6" w:space="0" w:color="auto"/>
            </w:tcBorders>
          </w:tcPr>
          <w:p w14:paraId="33E17F03" w14:textId="7B935556" w:rsidR="0067606D" w:rsidRPr="00AC5ABD" w:rsidRDefault="0067606D" w:rsidP="0067606D">
            <w:pPr>
              <w:pStyle w:val="TabellSlutsumma"/>
              <w:keepNext/>
              <w:keepLines/>
            </w:pPr>
            <w:r w:rsidRPr="002417A6">
              <w:t>2,9</w:t>
            </w:r>
          </w:p>
        </w:tc>
        <w:tc>
          <w:tcPr>
            <w:tcW w:w="0" w:type="dxa"/>
            <w:tcBorders>
              <w:top w:val="single" w:sz="6" w:space="0" w:color="auto"/>
            </w:tcBorders>
          </w:tcPr>
          <w:p w14:paraId="6CD26882" w14:textId="13EA3C9C" w:rsidR="0067606D" w:rsidRPr="00AC5ABD" w:rsidRDefault="0067606D" w:rsidP="0067606D">
            <w:pPr>
              <w:pStyle w:val="TabellSlutsumma"/>
              <w:keepNext/>
              <w:keepLines/>
            </w:pPr>
            <w:r w:rsidRPr="002417A6">
              <w:t>2,</w:t>
            </w:r>
            <w:r>
              <w:t>5</w:t>
            </w:r>
          </w:p>
        </w:tc>
      </w:tr>
    </w:tbl>
    <w:p w14:paraId="33259067" w14:textId="12687978" w:rsidR="0067606D" w:rsidRDefault="0067606D" w:rsidP="0067606D">
      <w:pPr>
        <w:pStyle w:val="TabellFotnot"/>
      </w:pPr>
      <w:r>
        <w:t xml:space="preserve">Anm.: Beloppen är avrundade och stämmer därför inte alltid överens med summan. I tabellen ingår skatt på import i punktskatterna och därmed även i skatt på konsumtion och insatsvaror, till skillnad från </w:t>
      </w:r>
      <w:r>
        <w:fldChar w:fldCharType="begin"/>
      </w:r>
      <w:r>
        <w:instrText xml:space="preserve"> REF  _Ref522273575 \* Lower \h </w:instrText>
      </w:r>
      <w:r>
        <w:fldChar w:fldCharType="separate"/>
      </w:r>
      <w:r w:rsidR="00757DA4">
        <w:t xml:space="preserve">tabell </w:t>
      </w:r>
      <w:r w:rsidR="00757DA4" w:rsidRPr="00757DA4">
        <w:rPr>
          <w:bCs/>
          <w:noProof/>
        </w:rPr>
        <w:t>6</w:t>
      </w:r>
      <w:r w:rsidR="00757DA4">
        <w:t>.</w:t>
      </w:r>
      <w:r w:rsidR="00757DA4">
        <w:rPr>
          <w:noProof/>
        </w:rPr>
        <w:t>2</w:t>
      </w:r>
      <w:r>
        <w:fldChar w:fldCharType="end"/>
      </w:r>
      <w:r>
        <w:t xml:space="preserve"> där skatt på import särredovisas.</w:t>
      </w:r>
    </w:p>
    <w:p w14:paraId="27E5A012" w14:textId="6024E2FF" w:rsidR="0067606D" w:rsidRDefault="0067606D" w:rsidP="0067606D">
      <w:pPr>
        <w:pStyle w:val="TabellFotnot"/>
        <w:keepNext w:val="0"/>
        <w:spacing w:before="20"/>
      </w:pPr>
      <w:r w:rsidRPr="008A7DD3">
        <w:t xml:space="preserve">Källor: </w:t>
      </w:r>
      <w:r>
        <w:t>Skatteverket, Ekonomistyrningsverket</w:t>
      </w:r>
      <w:r w:rsidRPr="008A7DD3">
        <w:t xml:space="preserve"> och egna beräkningar.</w:t>
      </w:r>
    </w:p>
    <w:p w14:paraId="12434DD6" w14:textId="72446034" w:rsidR="0067606D" w:rsidRDefault="0067606D" w:rsidP="0067606D">
      <w:pPr>
        <w:pStyle w:val="Rubrik5utannumrering"/>
      </w:pPr>
      <w:r w:rsidRPr="00737AA3">
        <w:t>Mervärdesskatt</w:t>
      </w:r>
    </w:p>
    <w:p w14:paraId="64D65AFF" w14:textId="33D03EFE" w:rsidR="0067606D" w:rsidRPr="00E146BC" w:rsidRDefault="0067606D" w:rsidP="0067606D">
      <w:pPr>
        <w:pStyle w:val="Brdtext"/>
      </w:pPr>
      <w:r w:rsidRPr="00A305F1">
        <w:t xml:space="preserve">Intäkterna från mervärdesskatt väntas öka med </w:t>
      </w:r>
      <w:r>
        <w:t>2,6 </w:t>
      </w:r>
      <w:r w:rsidRPr="00A305F1">
        <w:t xml:space="preserve">procent 2019. Det är betydligt svagare än den genomsnittliga ökningstakten på </w:t>
      </w:r>
      <w:r>
        <w:t>4,6 </w:t>
      </w:r>
      <w:r w:rsidRPr="00A305F1">
        <w:t>procent</w:t>
      </w:r>
      <w:r>
        <w:t xml:space="preserve"> </w:t>
      </w:r>
      <w:r w:rsidRPr="00A305F1">
        <w:t xml:space="preserve">sedan 2000. Vanligtvis beror förändringar i mervärdesskatteintäkterna på hur hushållens konsumtion totalt sett förändras samt hur sammansättningen i hushållens konsumtion ser ut. </w:t>
      </w:r>
      <w:r>
        <w:t xml:space="preserve">För 2019 väntas visserligen tillväxten i hushållens konsumtion dämpas (se </w:t>
      </w:r>
      <w:r>
        <w:fldChar w:fldCharType="begin"/>
      </w:r>
      <w:r>
        <w:instrText xml:space="preserve"> REF  _Ref18410494 \* Lower \h </w:instrText>
      </w:r>
      <w:r>
        <w:fldChar w:fldCharType="separate"/>
      </w:r>
      <w:r w:rsidR="00757DA4">
        <w:t xml:space="preserve">diagram </w:t>
      </w:r>
      <w:r w:rsidR="00757DA4">
        <w:rPr>
          <w:bCs/>
          <w:noProof/>
        </w:rPr>
        <w:t>6</w:t>
      </w:r>
      <w:r w:rsidR="00757DA4">
        <w:rPr>
          <w:noProof/>
        </w:rPr>
        <w:t>.7</w:t>
      </w:r>
      <w:r>
        <w:fldChar w:fldCharType="end"/>
      </w:r>
      <w:r>
        <w:t xml:space="preserve">) och sammansättningen är något mindre gynnsam för mervärdesskatteintäkterna, men </w:t>
      </w:r>
      <w:r w:rsidRPr="00E146BC">
        <w:t xml:space="preserve">den främsta förklaringen till den lägre ökningstakten är att det </w:t>
      </w:r>
      <w:r>
        <w:t>bedöms</w:t>
      </w:r>
      <w:r w:rsidRPr="00E146BC">
        <w:t xml:space="preserve"> ske en minskning av bostads</w:t>
      </w:r>
      <w:r>
        <w:softHyphen/>
      </w:r>
      <w:r w:rsidRPr="00E146BC">
        <w:t>investeringarna</w:t>
      </w:r>
      <w:r>
        <w:t>.</w:t>
      </w:r>
      <w:r w:rsidRPr="00E146BC">
        <w:t xml:space="preserve"> Dessa investeringar görs till stor del av hushåll som, till skillnad från företag, inte kan göra avdrag för ingående mervärdesskatt.</w:t>
      </w:r>
    </w:p>
    <w:p w14:paraId="0E6DDE6D" w14:textId="21EE5A7E" w:rsidR="0067606D" w:rsidRDefault="0067606D" w:rsidP="0067606D">
      <w:pPr>
        <w:pStyle w:val="Brdtextmedindrag"/>
      </w:pPr>
      <w:r w:rsidRPr="00E146BC">
        <w:t xml:space="preserve">För 2020–2022 bedöms intäkterna från mervärdesskatt öka starkare igen och närma sig den historiskt genomsnittliga ökningstakten. Det beror på att hushållens konsumtion väntas öka </w:t>
      </w:r>
      <w:r>
        <w:t xml:space="preserve">samt </w:t>
      </w:r>
      <w:r w:rsidRPr="00E146BC">
        <w:t xml:space="preserve">på en </w:t>
      </w:r>
      <w:r>
        <w:t>viss återhämtning</w:t>
      </w:r>
      <w:r w:rsidRPr="00E146BC">
        <w:t xml:space="preserve"> av bostads</w:t>
      </w:r>
      <w:r>
        <w:softHyphen/>
      </w:r>
      <w:r w:rsidRPr="00E146BC">
        <w:t>investeringarna.</w:t>
      </w:r>
    </w:p>
    <w:p w14:paraId="442BB030" w14:textId="501245FA" w:rsidR="0067606D" w:rsidRDefault="0067606D" w:rsidP="0067606D">
      <w:pPr>
        <w:pStyle w:val="Brdtextmedindrag"/>
      </w:pPr>
      <w:r>
        <w:t>Regeringen har för avsikt att genomföra</w:t>
      </w:r>
      <w:r w:rsidRPr="0055009C">
        <w:t xml:space="preserve"> det andra steget i det </w:t>
      </w:r>
      <w:r>
        <w:t>s.k.</w:t>
      </w:r>
      <w:r w:rsidRPr="0055009C">
        <w:t xml:space="preserve"> e-handelspaketet för mervärdesskatt</w:t>
      </w:r>
      <w:r>
        <w:t xml:space="preserve"> fr.o.m. 2021, med</w:t>
      </w:r>
      <w:r w:rsidRPr="0055009C">
        <w:t xml:space="preserve"> </w:t>
      </w:r>
      <w:r>
        <w:t>s</w:t>
      </w:r>
      <w:r w:rsidRPr="0055009C">
        <w:t>yftet att förenkla för företagen, förbättra konkurrensen och minska skattebortfallet.</w:t>
      </w:r>
      <w:r>
        <w:t xml:space="preserve"> Genomförandet </w:t>
      </w:r>
      <w:r w:rsidRPr="000F69E6">
        <w:t>bedöms öka skatteintäkterna med knappt 0,3 miljarder kronor per år fr.o.m. 2021.</w:t>
      </w:r>
    </w:p>
    <w:p w14:paraId="40EDE0D2" w14:textId="77777777" w:rsidR="0067606D" w:rsidRPr="00737AA3" w:rsidRDefault="0067606D" w:rsidP="0067606D">
      <w:pPr>
        <w:pStyle w:val="Brdtext"/>
      </w:pPr>
    </w:p>
    <w:p w14:paraId="2AA56D69" w14:textId="42B2461A" w:rsidR="0067606D" w:rsidRDefault="0067606D" w:rsidP="0067606D">
      <w:pPr>
        <w:pStyle w:val="DiagramRubrik"/>
      </w:pPr>
      <w:bookmarkStart w:id="179" w:name="_Ref18410494"/>
      <w:bookmarkStart w:id="180" w:name="_Toc19290719"/>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6</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7</w:t>
      </w:r>
      <w:r>
        <w:rPr>
          <w:noProof/>
        </w:rPr>
        <w:fldChar w:fldCharType="end"/>
      </w:r>
      <w:bookmarkEnd w:id="179"/>
      <w:r>
        <w:rPr>
          <w:noProof/>
        </w:rPr>
        <w:tab/>
      </w:r>
      <w:r>
        <w:t>Hushållens konsumtion, fasta bruttoinvesteringar och intäkter från mervärdesskatt</w:t>
      </w:r>
      <w:bookmarkEnd w:id="180"/>
    </w:p>
    <w:p w14:paraId="2763162F" w14:textId="5B031F3D" w:rsidR="0067606D" w:rsidRDefault="0067606D" w:rsidP="0067606D">
      <w:pPr>
        <w:pStyle w:val="DiagramUnderrubrik"/>
      </w:pPr>
      <w:r>
        <w:t xml:space="preserve">Årlig procentuell förändring, löpande priser. Utfall 2017, prognos </w:t>
      </w:r>
      <w:r>
        <w:br/>
        <w:t>2018–2022</w:t>
      </w:r>
    </w:p>
    <w:p w14:paraId="410C5580" w14:textId="37387DEB" w:rsidR="0067606D" w:rsidRDefault="0067606D" w:rsidP="0067606D">
      <w:pPr>
        <w:pStyle w:val="Brdtext"/>
        <w:spacing w:line="260" w:lineRule="atLeast"/>
      </w:pPr>
      <w:r>
        <w:rPr>
          <w:noProof/>
        </w:rPr>
        <w:drawing>
          <wp:inline distT="0" distB="0" distL="0" distR="0" wp14:anchorId="7F446A9C" wp14:editId="23950765">
            <wp:extent cx="2753995" cy="2044065"/>
            <wp:effectExtent l="0" t="0" r="8255" b="0"/>
            <wp:docPr id="29" name="Diagram 4">
              <a:extLst xmlns:a="http://schemas.openxmlformats.org/drawingml/2006/main">
                <a:ext uri="{FF2B5EF4-FFF2-40B4-BE49-F238E27FC236}">
                  <a16:creationId xmlns:a16="http://schemas.microsoft.com/office/drawing/2014/main" id="{00000000-0008-0000-0200-000003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3"/>
              </a:graphicData>
            </a:graphic>
          </wp:inline>
        </w:drawing>
      </w:r>
    </w:p>
    <w:p w14:paraId="666336EE" w14:textId="630821CA" w:rsidR="0067606D" w:rsidRDefault="0067606D" w:rsidP="0067606D">
      <w:pPr>
        <w:pStyle w:val="DiagramFotnot"/>
      </w:pPr>
      <w:r>
        <w:t>Källor: Statistiska centralbyrån, Ekonomistyrningsverket och egna beräkningar.</w:t>
      </w:r>
    </w:p>
    <w:p w14:paraId="79B6140D" w14:textId="41723FBA" w:rsidR="0067606D" w:rsidRDefault="0067606D" w:rsidP="0067606D">
      <w:pPr>
        <w:pStyle w:val="Rubrik5utannumrering"/>
      </w:pPr>
      <w:r>
        <w:t>Punktskatter</w:t>
      </w:r>
    </w:p>
    <w:p w14:paraId="7513CCB6" w14:textId="7EC67A96" w:rsidR="0067606D" w:rsidRPr="00146B02" w:rsidRDefault="0067606D" w:rsidP="0067606D">
      <w:pPr>
        <w:pStyle w:val="Brdtext"/>
      </w:pPr>
      <w:r w:rsidRPr="00146B02">
        <w:t xml:space="preserve">Punktskatterna skiljer sig från mervärdesskatten genom att de tas ut med ett visst belopp per enhet </w:t>
      </w:r>
      <w:r>
        <w:t>i stället för</w:t>
      </w:r>
      <w:r w:rsidRPr="00146B02">
        <w:t xml:space="preserve"> som ett procentuellt påslag på mer</w:t>
      </w:r>
      <w:r>
        <w:softHyphen/>
      </w:r>
      <w:r w:rsidRPr="00146B02">
        <w:t>värdet i varje led i produktionskedjan.</w:t>
      </w:r>
    </w:p>
    <w:p w14:paraId="50BD4789" w14:textId="5B6ECE00" w:rsidR="0067606D" w:rsidRPr="00A474FB" w:rsidRDefault="0067606D" w:rsidP="0067606D">
      <w:pPr>
        <w:pStyle w:val="Brdtextmedindrag"/>
      </w:pPr>
      <w:r w:rsidRPr="00342FAB">
        <w:t>Intäkterna från punktskatterna väntas öka kraftigare 2019 jämfört med året innan</w:t>
      </w:r>
      <w:r w:rsidRPr="00A474FB">
        <w:t xml:space="preserve">. </w:t>
      </w:r>
      <w:r>
        <w:t>Det beror bl.a. på att intäkterna från flygskatten och kemikalieskatten väntas bli större. F</w:t>
      </w:r>
      <w:r w:rsidRPr="007D722A">
        <w:t xml:space="preserve">lygskatten infördes </w:t>
      </w:r>
      <w:r>
        <w:t>1 </w:t>
      </w:r>
      <w:r w:rsidRPr="007D722A">
        <w:t xml:space="preserve">april 2018 </w:t>
      </w:r>
      <w:r>
        <w:t>och medförde</w:t>
      </w:r>
      <w:r w:rsidRPr="007D722A">
        <w:t xml:space="preserve"> </w:t>
      </w:r>
      <w:r>
        <w:t>därmed inga</w:t>
      </w:r>
      <w:r w:rsidRPr="007D722A">
        <w:t xml:space="preserve"> skatteintäkter under årets första tre månader</w:t>
      </w:r>
      <w:r>
        <w:t>. K</w:t>
      </w:r>
      <w:r w:rsidRPr="007D722A">
        <w:t xml:space="preserve">emikalieskatten </w:t>
      </w:r>
      <w:r>
        <w:t>höjdes 2019. H</w:t>
      </w:r>
      <w:r w:rsidRPr="00A474FB">
        <w:t>ögre intäkter från handel</w:t>
      </w:r>
      <w:r>
        <w:t>n</w:t>
      </w:r>
      <w:r w:rsidRPr="00A474FB">
        <w:t xml:space="preserve"> med utsläppsrätter</w:t>
      </w:r>
      <w:r>
        <w:t xml:space="preserve"> bidrar också till en starkare utveckling av skatteintäkterna från punktskatter</w:t>
      </w:r>
      <w:r w:rsidRPr="00A474FB">
        <w:t>.</w:t>
      </w:r>
    </w:p>
    <w:p w14:paraId="232B5A9C" w14:textId="5C652F71" w:rsidR="0067606D" w:rsidRPr="002F623B" w:rsidRDefault="0067606D" w:rsidP="0067606D">
      <w:pPr>
        <w:pStyle w:val="Brdtextmedindrag"/>
      </w:pPr>
      <w:bookmarkStart w:id="181" w:name="_Hlk17451601"/>
      <w:bookmarkStart w:id="182" w:name="_Hlk17459106"/>
      <w:r w:rsidRPr="002F623B">
        <w:t xml:space="preserve">Under 2020 väntas skatteintäkterna fortsätta att öka </w:t>
      </w:r>
      <w:r>
        <w:t xml:space="preserve">relativt </w:t>
      </w:r>
      <w:r w:rsidRPr="002F623B">
        <w:t xml:space="preserve">kraftigt. </w:t>
      </w:r>
      <w:bookmarkStart w:id="183" w:name="_Hlk17459380"/>
      <w:r w:rsidRPr="00397AD0">
        <w:t xml:space="preserve">Ökningen förklaras främst av kommande förslag på skatteområdet. Regeringen avser </w:t>
      </w:r>
      <w:r>
        <w:t xml:space="preserve">bl.a. </w:t>
      </w:r>
      <w:r w:rsidRPr="00397AD0">
        <w:t>att återkomma till riksdagen med förslag om att införa skatt på avfallsförbränning fr.o.m. 1</w:t>
      </w:r>
      <w:r>
        <w:t> </w:t>
      </w:r>
      <w:r w:rsidRPr="00397AD0">
        <w:t xml:space="preserve">april 2020 och skatt på </w:t>
      </w:r>
      <w:r>
        <w:t>plastbärkassar</w:t>
      </w:r>
      <w:r w:rsidRPr="00397AD0">
        <w:t xml:space="preserve"> fr.o.m. 1</w:t>
      </w:r>
      <w:r>
        <w:t> </w:t>
      </w:r>
      <w:r w:rsidRPr="00397AD0">
        <w:t xml:space="preserve">maj 2020. </w:t>
      </w:r>
      <w:bookmarkEnd w:id="181"/>
      <w:bookmarkEnd w:id="182"/>
      <w:bookmarkEnd w:id="183"/>
      <w:r w:rsidRPr="000E6E80">
        <w:t xml:space="preserve">Mot slutet av prognosperioden </w:t>
      </w:r>
      <w:r>
        <w:t>bedöms skatteintäkterna öka något långsammare igen.</w:t>
      </w:r>
    </w:p>
    <w:p w14:paraId="53A337D8" w14:textId="03DB8821" w:rsidR="0067606D" w:rsidRDefault="0067606D" w:rsidP="0067606D">
      <w:pPr>
        <w:pStyle w:val="Rubrik4utannumrering"/>
      </w:pPr>
      <w:r>
        <w:t>Restförda och övriga skatter</w:t>
      </w:r>
    </w:p>
    <w:p w14:paraId="1801FD48" w14:textId="378A73AA" w:rsidR="0067606D" w:rsidRPr="00B260E2" w:rsidRDefault="0067606D" w:rsidP="0067606D">
      <w:pPr>
        <w:pStyle w:val="Brdtext"/>
      </w:pPr>
      <w:r>
        <w:t>Restförda och övriga skatter består främst av uppbördsförluster, omprövningar och anstånd från hushåll och företag, avgifter till public service samt intäkter som förs till fonder. År 2019 beräknas intäkterna uppgå till 18 miljarder kronor för att därefter stiga till 20 miljarder kronor 2022.</w:t>
      </w:r>
    </w:p>
    <w:p w14:paraId="37A23867" w14:textId="77777777" w:rsidR="0067606D" w:rsidRDefault="0067606D" w:rsidP="0067606D">
      <w:pPr>
        <w:pStyle w:val="Rubrik2"/>
      </w:pPr>
      <w:bookmarkStart w:id="184" w:name="_Ref16836426"/>
      <w:bookmarkStart w:id="185" w:name="_Toc19298861"/>
      <w:r w:rsidRPr="002E262A">
        <w:lastRenderedPageBreak/>
        <w:t>Inkomster i statens budget</w:t>
      </w:r>
      <w:bookmarkEnd w:id="184"/>
      <w:bookmarkEnd w:id="185"/>
    </w:p>
    <w:p w14:paraId="655AA693" w14:textId="1FEC2A92" w:rsidR="0067606D" w:rsidRPr="000F7773" w:rsidRDefault="0067606D" w:rsidP="0067606D">
      <w:pPr>
        <w:pStyle w:val="Rubrik4utannumrering"/>
        <w:spacing w:before="0"/>
      </w:pPr>
      <w:r w:rsidRPr="000F7773">
        <w:t>Skatteinkomster</w:t>
      </w:r>
    </w:p>
    <w:p w14:paraId="7DCF75A8" w14:textId="7419BC5B" w:rsidR="0067606D" w:rsidRDefault="0067606D" w:rsidP="0067606D">
      <w:pPr>
        <w:pStyle w:val="Brdtext"/>
      </w:pPr>
      <w:r>
        <w:t>Inkomsterna i statens budget består av statens skatteinkomster och övriga inkomster. De ska enligt budgetlagen redovisas kassamässigt, dvs. när de faktiska in- och utbetalningarna sker.</w:t>
      </w:r>
    </w:p>
    <w:p w14:paraId="1AE1A2C6" w14:textId="1C895F49" w:rsidR="0067606D" w:rsidRDefault="0067606D" w:rsidP="0067606D">
      <w:pPr>
        <w:pStyle w:val="Brdtextmedindrag"/>
      </w:pPr>
      <w:r>
        <w:t>Från den offentliga sektorns skatteintäkter, som redovisas periodiserat i avsnitt 6.1, behövs två justeringsposter för att få statens skatte</w:t>
      </w:r>
      <w:r>
        <w:softHyphen/>
        <w:t>inkomster kassamässigt redovisade. Dessa är Avgående poster till andra sektorer respektive Periodiseringar.</w:t>
      </w:r>
    </w:p>
    <w:p w14:paraId="5D2E5055" w14:textId="6B6C8B01" w:rsidR="0067606D" w:rsidRDefault="0067606D" w:rsidP="0067606D">
      <w:pPr>
        <w:pStyle w:val="Brdtextmedindrag"/>
      </w:pPr>
      <w:r>
        <w:t>Avgående poster till andra sektorer är de skatter som hör till kommunsektorn samt avgifter till ålderspensionssystemet. Periodise</w:t>
      </w:r>
      <w:r>
        <w:softHyphen/>
        <w:t xml:space="preserve">ringar är förskjutningar i uppbörd av skatt och betalning av skatt till andra sektorer. På grund av dessa periodiseringar kommer skatteinkomsterna utvecklas annorlunda än statens skatteintäkter. Periodiseringarna och statens skatteinkomster redovisas i </w:t>
      </w:r>
      <w:r>
        <w:fldChar w:fldCharType="begin"/>
      </w:r>
      <w:r>
        <w:instrText xml:space="preserve"> REF  _Ref522273575 \* Lower \h </w:instrText>
      </w:r>
      <w:r>
        <w:fldChar w:fldCharType="separate"/>
      </w:r>
      <w:r w:rsidR="00757DA4">
        <w:t xml:space="preserve">tabell </w:t>
      </w:r>
      <w:r w:rsidR="00757DA4" w:rsidRPr="00757DA4">
        <w:rPr>
          <w:bCs/>
          <w:noProof/>
        </w:rPr>
        <w:t>6</w:t>
      </w:r>
      <w:r w:rsidR="00757DA4">
        <w:t>.</w:t>
      </w:r>
      <w:r w:rsidR="00757DA4">
        <w:rPr>
          <w:noProof/>
        </w:rPr>
        <w:t>2</w:t>
      </w:r>
      <w:r>
        <w:fldChar w:fldCharType="end"/>
      </w:r>
      <w:r>
        <w:t>.</w:t>
      </w:r>
    </w:p>
    <w:p w14:paraId="54CCB4E1" w14:textId="49585ED9" w:rsidR="0067606D" w:rsidRDefault="0067606D" w:rsidP="0067606D">
      <w:pPr>
        <w:pStyle w:val="Brdtextmedindrag"/>
      </w:pPr>
      <w:r>
        <w:t>Under 2016–2022 påverkas de samlade periodiseringarna av kapitalplaceringar på skatte</w:t>
      </w:r>
      <w:r>
        <w:softHyphen/>
        <w:t>kontot. Kapitalplaceringar om totalt 60 miljarder kronor väntas i prognosen utbetalas 2021 och 2022 när de räntesatser som företagen erhåller inte längre är negativa.</w:t>
      </w:r>
    </w:p>
    <w:p w14:paraId="4A453321" w14:textId="541595AB" w:rsidR="0067606D" w:rsidRPr="000C1B04" w:rsidRDefault="0067606D" w:rsidP="0067606D">
      <w:pPr>
        <w:pStyle w:val="Brdtextmedindrag"/>
        <w:rPr>
          <w:highlight w:val="magenta"/>
        </w:rPr>
      </w:pPr>
      <w:r>
        <w:t>Skatteintäkter och skatteinkomster har olika påverkan på de offentliga finanserna. Skatte</w:t>
      </w:r>
      <w:r>
        <w:softHyphen/>
        <w:t>intäkterna påverkar det finansiella sparandet medan periodiseringsposter som kapital</w:t>
      </w:r>
      <w:r>
        <w:softHyphen/>
        <w:t>placeringar på skattekontot endast påverkar statens inkomster och budgetsaldo. Motsvarande skillnad finns för övriga inkomster. Vissa inkomster av statens verksamhet, såsom utdelningar från statens aktieinnehav, påverkar statens finansiella sparande medan försäljnings</w:t>
      </w:r>
      <w:r>
        <w:softHyphen/>
        <w:t>inkomster och återbetalningar av lån endast påverkar statens inkomster och budgetsaldo.</w:t>
      </w:r>
    </w:p>
    <w:p w14:paraId="08F0C74C" w14:textId="5A3229A6" w:rsidR="0067606D" w:rsidRPr="001F13C8" w:rsidRDefault="0067606D" w:rsidP="0067606D">
      <w:pPr>
        <w:pStyle w:val="Rubrik4utannumrering"/>
      </w:pPr>
      <w:r w:rsidRPr="001F13C8">
        <w:t>Övriga inkomster</w:t>
      </w:r>
    </w:p>
    <w:p w14:paraId="29C94F74" w14:textId="2AF2D5DE" w:rsidR="0067606D" w:rsidRDefault="0067606D" w:rsidP="0067606D">
      <w:pPr>
        <w:pStyle w:val="Brdtext"/>
        <w:rPr>
          <w:highlight w:val="magenta"/>
        </w:rPr>
      </w:pPr>
      <w:r w:rsidRPr="001F13C8">
        <w:t xml:space="preserve">Utfall och prognoser för de inkomster som redovisas under posten Övriga inkomster i statens budget framgår av </w:t>
      </w:r>
      <w:r>
        <w:fldChar w:fldCharType="begin"/>
      </w:r>
      <w:r>
        <w:instrText xml:space="preserve"> REF  _Ref522273575 \* Lower \h </w:instrText>
      </w:r>
      <w:r>
        <w:fldChar w:fldCharType="separate"/>
      </w:r>
      <w:r w:rsidR="00757DA4">
        <w:t xml:space="preserve">tabell </w:t>
      </w:r>
      <w:r w:rsidR="00757DA4" w:rsidRPr="00757DA4">
        <w:rPr>
          <w:bCs/>
          <w:noProof/>
        </w:rPr>
        <w:t>6</w:t>
      </w:r>
      <w:r w:rsidR="00757DA4">
        <w:t>.</w:t>
      </w:r>
      <w:r w:rsidR="00757DA4">
        <w:rPr>
          <w:noProof/>
        </w:rPr>
        <w:t>2</w:t>
      </w:r>
      <w:r>
        <w:fldChar w:fldCharType="end"/>
      </w:r>
      <w:r w:rsidRPr="001F13C8">
        <w:t xml:space="preserve">. </w:t>
      </w:r>
      <w:r>
        <w:t xml:space="preserve">Bland dessa inkomster ingår avräkningar, som främst avser kompensation för statlig och kommunal mervärdesskatt. Dessa minskar statens inkomster och förklarar varför nettot av de sammantagna inkomsterna är negativt. År 2019–2022 beräknas </w:t>
      </w:r>
      <w:r>
        <w:t>Övriga inkomster uppgå till i genom</w:t>
      </w:r>
      <w:r>
        <w:softHyphen/>
        <w:t>snitt minus 47 miljarder kronor per år.</w:t>
      </w:r>
    </w:p>
    <w:p w14:paraId="35EF504C" w14:textId="16BEB0D8" w:rsidR="0067606D" w:rsidRDefault="0067606D" w:rsidP="0067606D">
      <w:pPr>
        <w:pStyle w:val="Rubrik5utannumrering"/>
      </w:pPr>
      <w:r>
        <w:t>Inkomster av statens verksamhet</w:t>
      </w:r>
    </w:p>
    <w:p w14:paraId="07CDCFC1" w14:textId="13DB9716" w:rsidR="0067606D" w:rsidRDefault="0067606D" w:rsidP="0067606D">
      <w:pPr>
        <w:pStyle w:val="Brdtext"/>
      </w:pPr>
      <w:r>
        <w:t>Inkomsterna består främst av utdelningar från statens aktieinnehav, affärsverkens och Riksbankens inlevererade överskott, ränte</w:t>
      </w:r>
      <w:r>
        <w:softHyphen/>
        <w:t xml:space="preserve">inkomster samt inkomster från offentligrättsliga avgifter. År 2020 beräknas dessa inkomster uppgå till 41 miljarder kronor. </w:t>
      </w:r>
    </w:p>
    <w:p w14:paraId="1DD4236C" w14:textId="0C087A19" w:rsidR="0067606D" w:rsidRDefault="0067606D" w:rsidP="0067606D">
      <w:pPr>
        <w:pStyle w:val="Brdtextmedindrag"/>
      </w:pPr>
      <w:r>
        <w:t xml:space="preserve">Avgifterna för prövning av olika kategorier inom uppehålls- och arbetstillstånd har inte höjts sedan perioden 2006–2011. En avgiftsjustering görs nu för att närma sig full kostnadstäckning och för att följa inflationen, vilket höjer prognosen för inkomster av statens verksamhet med 0,07 miljarder kronor per år från 2020 och framåt (se </w:t>
      </w:r>
      <w:r>
        <w:fldChar w:fldCharType="begin"/>
      </w:r>
      <w:r>
        <w:instrText xml:space="preserve"> REF  _Ref17981075 \* Lower \h </w:instrText>
      </w:r>
      <w:r>
        <w:fldChar w:fldCharType="separate"/>
      </w:r>
      <w:r w:rsidR="00757DA4">
        <w:t xml:space="preserve">tabell </w:t>
      </w:r>
      <w:r w:rsidR="00757DA4">
        <w:rPr>
          <w:bCs/>
          <w:noProof/>
        </w:rPr>
        <w:t>6</w:t>
      </w:r>
      <w:r w:rsidR="00757DA4">
        <w:t>.</w:t>
      </w:r>
      <w:r w:rsidR="00757DA4">
        <w:rPr>
          <w:noProof/>
        </w:rPr>
        <w:t>9</w:t>
      </w:r>
      <w:r>
        <w:fldChar w:fldCharType="end"/>
      </w:r>
      <w:r>
        <w:t>).</w:t>
      </w:r>
    </w:p>
    <w:p w14:paraId="7075C887" w14:textId="77777777" w:rsidR="0067606D" w:rsidRDefault="0067606D" w:rsidP="0067606D">
      <w:pPr>
        <w:pStyle w:val="Brdtext"/>
      </w:pPr>
    </w:p>
    <w:p w14:paraId="719AD874" w14:textId="51F93923" w:rsidR="0067606D" w:rsidRDefault="0067606D" w:rsidP="0067606D">
      <w:pPr>
        <w:pStyle w:val="TabellRubrik"/>
      </w:pPr>
      <w:bookmarkStart w:id="186" w:name="_Ref17981075"/>
      <w:bookmarkStart w:id="187" w:name="_Toc19298989"/>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6</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9</w:t>
      </w:r>
      <w:r>
        <w:rPr>
          <w:noProof/>
        </w:rPr>
        <w:fldChar w:fldCharType="end"/>
      </w:r>
      <w:bookmarkEnd w:id="186"/>
      <w:r>
        <w:rPr>
          <w:noProof/>
        </w:rPr>
        <w:tab/>
        <w:t>Effekt på inkomster av statens verksamhet av avgiftsjustering för prövning av uppehålls- och arbetstillstånd</w:t>
      </w:r>
      <w:bookmarkEnd w:id="187"/>
    </w:p>
    <w:p w14:paraId="5C6ECC41" w14:textId="77777777" w:rsidR="0067606D" w:rsidRDefault="0067606D" w:rsidP="0067606D">
      <w:pPr>
        <w:pStyle w:val="TabellUnderrubrik"/>
      </w:pPr>
      <w:r>
        <w:t>Miljarder</w:t>
      </w:r>
      <w:r w:rsidRPr="00D53B7C">
        <w:t xml:space="preserve"> kronor</w:t>
      </w:r>
    </w:p>
    <w:tbl>
      <w:tblPr>
        <w:tblW w:w="4384" w:type="dxa"/>
        <w:tblLayout w:type="fixed"/>
        <w:tblLook w:val="0000" w:firstRow="0" w:lastRow="0" w:firstColumn="0" w:lastColumn="0" w:noHBand="0" w:noVBand="0"/>
      </w:tblPr>
      <w:tblGrid>
        <w:gridCol w:w="2806"/>
        <w:gridCol w:w="526"/>
        <w:gridCol w:w="526"/>
        <w:gridCol w:w="526"/>
      </w:tblGrid>
      <w:tr w:rsidR="0067606D" w14:paraId="42DBD511" w14:textId="77777777" w:rsidTr="0067606D">
        <w:tc>
          <w:tcPr>
            <w:tcW w:w="2806" w:type="dxa"/>
            <w:tcBorders>
              <w:bottom w:val="single" w:sz="18" w:space="0" w:color="auto"/>
            </w:tcBorders>
            <w:tcMar>
              <w:left w:w="0" w:type="dxa"/>
              <w:right w:w="0" w:type="dxa"/>
            </w:tcMar>
            <w:vAlign w:val="bottom"/>
          </w:tcPr>
          <w:p w14:paraId="0F710072" w14:textId="4326E944" w:rsidR="0067606D" w:rsidRDefault="0067606D" w:rsidP="0067606D">
            <w:pPr>
              <w:pStyle w:val="TabellHuvud"/>
              <w:keepNext/>
              <w:keepLines/>
            </w:pPr>
          </w:p>
        </w:tc>
        <w:tc>
          <w:tcPr>
            <w:tcW w:w="526" w:type="dxa"/>
            <w:tcBorders>
              <w:bottom w:val="single" w:sz="18" w:space="0" w:color="auto"/>
            </w:tcBorders>
          </w:tcPr>
          <w:p w14:paraId="7D2AC1D8" w14:textId="77777777" w:rsidR="0067606D" w:rsidRDefault="0067606D" w:rsidP="0067606D">
            <w:pPr>
              <w:pStyle w:val="TabellHuvud"/>
              <w:keepNext/>
              <w:keepLines/>
            </w:pPr>
            <w:r>
              <w:t>2020</w:t>
            </w:r>
          </w:p>
        </w:tc>
        <w:tc>
          <w:tcPr>
            <w:tcW w:w="526" w:type="dxa"/>
            <w:tcBorders>
              <w:bottom w:val="single" w:sz="18" w:space="0" w:color="auto"/>
            </w:tcBorders>
          </w:tcPr>
          <w:p w14:paraId="6C5B70A7" w14:textId="77777777" w:rsidR="0067606D" w:rsidRDefault="0067606D" w:rsidP="0067606D">
            <w:pPr>
              <w:pStyle w:val="TabellHuvud"/>
              <w:keepNext/>
              <w:keepLines/>
            </w:pPr>
            <w:r>
              <w:t>2021</w:t>
            </w:r>
          </w:p>
        </w:tc>
        <w:tc>
          <w:tcPr>
            <w:tcW w:w="526" w:type="dxa"/>
            <w:tcBorders>
              <w:bottom w:val="single" w:sz="18" w:space="0" w:color="auto"/>
            </w:tcBorders>
          </w:tcPr>
          <w:p w14:paraId="0AFDBA2C" w14:textId="77777777" w:rsidR="0067606D" w:rsidRDefault="0067606D" w:rsidP="0067606D">
            <w:pPr>
              <w:pStyle w:val="TabellHuvud"/>
              <w:keepNext/>
              <w:keepLines/>
            </w:pPr>
            <w:r>
              <w:t>2022</w:t>
            </w:r>
          </w:p>
        </w:tc>
      </w:tr>
      <w:tr w:rsidR="0067606D" w14:paraId="581D6040" w14:textId="77777777" w:rsidTr="0067606D">
        <w:tc>
          <w:tcPr>
            <w:tcW w:w="2806" w:type="dxa"/>
            <w:tcBorders>
              <w:top w:val="single" w:sz="12" w:space="0" w:color="auto"/>
              <w:bottom w:val="single" w:sz="18" w:space="0" w:color="auto"/>
            </w:tcBorders>
            <w:tcMar>
              <w:left w:w="0" w:type="dxa"/>
              <w:right w:w="0" w:type="dxa"/>
            </w:tcMar>
            <w:vAlign w:val="bottom"/>
          </w:tcPr>
          <w:p w14:paraId="71D7D8A9" w14:textId="4741AA96" w:rsidR="0067606D" w:rsidRPr="00CD3E28" w:rsidRDefault="0067606D" w:rsidP="0067606D">
            <w:pPr>
              <w:pStyle w:val="TabellSlutsumma"/>
              <w:keepNext/>
              <w:keepLines/>
              <w:jc w:val="left"/>
              <w:rPr>
                <w:b w:val="0"/>
              </w:rPr>
            </w:pPr>
            <w:r>
              <w:rPr>
                <w:b w:val="0"/>
              </w:rPr>
              <w:t>Effekt av avgiftsjustering</w:t>
            </w:r>
          </w:p>
        </w:tc>
        <w:tc>
          <w:tcPr>
            <w:tcW w:w="526" w:type="dxa"/>
            <w:tcBorders>
              <w:top w:val="single" w:sz="12" w:space="0" w:color="auto"/>
              <w:bottom w:val="single" w:sz="18" w:space="0" w:color="auto"/>
            </w:tcBorders>
            <w:vAlign w:val="bottom"/>
          </w:tcPr>
          <w:p w14:paraId="009FAD08" w14:textId="2439CC4B" w:rsidR="0067606D" w:rsidRPr="00CD3E28" w:rsidRDefault="0067606D" w:rsidP="0067606D">
            <w:pPr>
              <w:pStyle w:val="TabellSlutsumma"/>
              <w:keepNext/>
              <w:keepLines/>
              <w:rPr>
                <w:b w:val="0"/>
              </w:rPr>
            </w:pPr>
            <w:r w:rsidRPr="00CD3E28">
              <w:rPr>
                <w:b w:val="0"/>
              </w:rPr>
              <w:t>0,07</w:t>
            </w:r>
          </w:p>
        </w:tc>
        <w:tc>
          <w:tcPr>
            <w:tcW w:w="526" w:type="dxa"/>
            <w:tcBorders>
              <w:top w:val="single" w:sz="12" w:space="0" w:color="auto"/>
              <w:bottom w:val="single" w:sz="18" w:space="0" w:color="auto"/>
            </w:tcBorders>
            <w:vAlign w:val="bottom"/>
          </w:tcPr>
          <w:p w14:paraId="08BDB319" w14:textId="012B4593" w:rsidR="0067606D" w:rsidRPr="00CD3E28" w:rsidRDefault="0067606D" w:rsidP="0067606D">
            <w:pPr>
              <w:pStyle w:val="TabellSlutsumma"/>
              <w:keepNext/>
              <w:keepLines/>
              <w:rPr>
                <w:b w:val="0"/>
              </w:rPr>
            </w:pPr>
            <w:r w:rsidRPr="00CD3E28">
              <w:rPr>
                <w:b w:val="0"/>
              </w:rPr>
              <w:t>0,07</w:t>
            </w:r>
          </w:p>
        </w:tc>
        <w:tc>
          <w:tcPr>
            <w:tcW w:w="526" w:type="dxa"/>
            <w:tcBorders>
              <w:top w:val="single" w:sz="12" w:space="0" w:color="auto"/>
              <w:bottom w:val="single" w:sz="18" w:space="0" w:color="auto"/>
            </w:tcBorders>
            <w:vAlign w:val="bottom"/>
          </w:tcPr>
          <w:p w14:paraId="708C797B" w14:textId="3A4F6133" w:rsidR="0067606D" w:rsidRPr="00CD3E28" w:rsidRDefault="0067606D" w:rsidP="0067606D">
            <w:pPr>
              <w:pStyle w:val="TabellSlutsumma"/>
              <w:keepNext/>
              <w:keepLines/>
              <w:rPr>
                <w:b w:val="0"/>
              </w:rPr>
            </w:pPr>
            <w:r w:rsidRPr="00CD3E28">
              <w:rPr>
                <w:b w:val="0"/>
              </w:rPr>
              <w:t>0,07</w:t>
            </w:r>
          </w:p>
        </w:tc>
      </w:tr>
    </w:tbl>
    <w:p w14:paraId="78D8EF7A" w14:textId="69745B1E" w:rsidR="0067606D" w:rsidRPr="00AC5C65" w:rsidRDefault="0067606D" w:rsidP="0067606D">
      <w:pPr>
        <w:pStyle w:val="TabellFotnot"/>
        <w:spacing w:before="20"/>
      </w:pPr>
      <w:r>
        <w:t>Källa: Egna beräkningar.</w:t>
      </w:r>
    </w:p>
    <w:p w14:paraId="316A6291" w14:textId="4B588622" w:rsidR="0067606D" w:rsidRDefault="0067606D" w:rsidP="0067606D">
      <w:pPr>
        <w:pStyle w:val="Rubrik5utannumrering"/>
      </w:pPr>
      <w:r>
        <w:t>Inkomster av försåld egendom</w:t>
      </w:r>
    </w:p>
    <w:p w14:paraId="28F94B88" w14:textId="7578246A" w:rsidR="0067606D" w:rsidRDefault="0067606D" w:rsidP="0067606D">
      <w:pPr>
        <w:pStyle w:val="Brdtext"/>
      </w:pPr>
      <w:r>
        <w:t>Inkomsterna omfattar redovisade försäljningar av statlig egendom, varav försäljningar av aktier i statligt ägda bolag vanligtvis utgör den största delen. För 2019–2022 görs ett beräkningstekniskt antagande om försäljningsinkomster om 5 miljarder kronor per år.</w:t>
      </w:r>
    </w:p>
    <w:p w14:paraId="74525E92" w14:textId="5412E20F" w:rsidR="0067606D" w:rsidRDefault="0067606D" w:rsidP="0067606D">
      <w:pPr>
        <w:pStyle w:val="Rubrik5utannumrering"/>
      </w:pPr>
      <w:r>
        <w:t>Återbetalning av lån</w:t>
      </w:r>
    </w:p>
    <w:p w14:paraId="0EE0B8C6" w14:textId="068B3431" w:rsidR="0067606D" w:rsidRDefault="0067606D" w:rsidP="0067606D">
      <w:pPr>
        <w:pStyle w:val="Brdtext"/>
      </w:pPr>
      <w:r>
        <w:t>Inkomsterna omfattar återbetalning av studie</w:t>
      </w:r>
      <w:r>
        <w:softHyphen/>
        <w:t>medel för lån upptagna före 1989 samt av övriga lån. År 2020 beräknas inkomsterna till 0,7 miljarder kronor.</w:t>
      </w:r>
    </w:p>
    <w:p w14:paraId="4F25E5EC" w14:textId="7E8F6BDE" w:rsidR="0067606D" w:rsidRDefault="0067606D" w:rsidP="0067606D">
      <w:pPr>
        <w:pStyle w:val="Rubrik5utannumrering"/>
      </w:pPr>
      <w:r>
        <w:t>Kalkylmässiga inkomster</w:t>
      </w:r>
    </w:p>
    <w:p w14:paraId="224ADDCD" w14:textId="456E17B2" w:rsidR="0067606D" w:rsidRDefault="0067606D" w:rsidP="0067606D">
      <w:pPr>
        <w:pStyle w:val="Brdtext"/>
      </w:pPr>
      <w:r>
        <w:t>Inkomsterna omfattar vissa avskrivningar, amor</w:t>
      </w:r>
      <w:r>
        <w:softHyphen/>
        <w:t>teringar samt statliga pensionsavgifter. Pensions</w:t>
      </w:r>
      <w:r>
        <w:softHyphen/>
        <w:t>avgifterna utgör merparten av dessa inkomster. År 2020 beräknas inkomsterna till 16 miljarder kronor.</w:t>
      </w:r>
    </w:p>
    <w:p w14:paraId="2D2BB998" w14:textId="77777777" w:rsidR="0067606D" w:rsidRDefault="0067606D" w:rsidP="0067606D">
      <w:pPr>
        <w:pStyle w:val="Rubrik5utannumrering"/>
      </w:pPr>
      <w:r>
        <w:t>Bidrag från EU</w:t>
      </w:r>
    </w:p>
    <w:p w14:paraId="0F6B7E3F" w14:textId="01F1394B" w:rsidR="0067606D" w:rsidRDefault="0067606D" w:rsidP="0067606D">
      <w:pPr>
        <w:pStyle w:val="Brdtext"/>
      </w:pPr>
      <w:r>
        <w:t>Inkomsterna omfattar bidrag från olika EU</w:t>
      </w:r>
      <w:r>
        <w:noBreakHyphen/>
        <w:t>fonder. De största bidragen kommer från Europeiska regionala utvecklingsfonden, Europeiska socialfonden och EU:s jordbruks</w:t>
      </w:r>
      <w:r>
        <w:softHyphen/>
        <w:t xml:space="preserve">fonder. Bidragen är främst kopplade till utgifter </w:t>
      </w:r>
      <w:r>
        <w:lastRenderedPageBreak/>
        <w:t>på anslag under utgiftsområden. År 2020 beräknas dessa inkomster till 14 miljarder kronor.</w:t>
      </w:r>
    </w:p>
    <w:p w14:paraId="53E35F04" w14:textId="15C05E1F" w:rsidR="0067606D" w:rsidRDefault="0067606D" w:rsidP="0067606D">
      <w:pPr>
        <w:pStyle w:val="Rubrik5utannumrering"/>
      </w:pPr>
      <w:r>
        <w:t>Avräkningar m.m. i anslutning till skattesystemet</w:t>
      </w:r>
    </w:p>
    <w:p w14:paraId="3AFEEE30" w14:textId="2AC1BD87" w:rsidR="0067606D" w:rsidRDefault="0067606D" w:rsidP="0067606D">
      <w:pPr>
        <w:pStyle w:val="Brdtext"/>
      </w:pPr>
      <w:r>
        <w:t>Inkomsterna omfattar två delar, tillkommande skatter och avräkningar.</w:t>
      </w:r>
    </w:p>
    <w:p w14:paraId="61047C08" w14:textId="73A18286" w:rsidR="0067606D" w:rsidRDefault="0067606D" w:rsidP="0067606D">
      <w:pPr>
        <w:pStyle w:val="Brdtextmedindrag"/>
      </w:pPr>
      <w:r>
        <w:t>Tillkommande skatter redovisas i statens budget. Motsvarande poster avräknas på andra inkomsttitlar eller på budgetens utgiftssida. Det gäller främst skatter som tillfaller EU och kommunala utjämningsavgifter enligt lagen (1993:387) om stöd och service till vissa funktionshindrade.</w:t>
      </w:r>
    </w:p>
    <w:p w14:paraId="04171B86" w14:textId="1E515128" w:rsidR="0067606D" w:rsidRDefault="0067606D" w:rsidP="0067606D">
      <w:pPr>
        <w:pStyle w:val="Brdtextmedindrag"/>
      </w:pPr>
      <w:r>
        <w:t>Avräkningar består till största delen av statliga och kommunala myndigheters kompensation för inbetald mervärdesskatt.</w:t>
      </w:r>
    </w:p>
    <w:p w14:paraId="6B590CE7" w14:textId="4ECA3387" w:rsidR="0067606D" w:rsidRDefault="0067606D" w:rsidP="0067606D">
      <w:pPr>
        <w:pStyle w:val="Brdtextmedindrag"/>
        <w:rPr>
          <w:highlight w:val="yellow"/>
        </w:rPr>
      </w:pPr>
      <w:r>
        <w:t>År 2020 väntas dessa inkomster uppgå till minus118 miljarder kronor.</w:t>
      </w:r>
    </w:p>
    <w:p w14:paraId="6E662807" w14:textId="77777777" w:rsidR="0067606D" w:rsidRDefault="0067606D" w:rsidP="0067606D">
      <w:pPr>
        <w:pStyle w:val="Brdtext"/>
        <w:rPr>
          <w:highlight w:val="yellow"/>
        </w:rPr>
      </w:pPr>
    </w:p>
    <w:p w14:paraId="38384A0F" w14:textId="760F6380" w:rsidR="0067606D" w:rsidRDefault="0067606D" w:rsidP="0067606D">
      <w:pPr>
        <w:pStyle w:val="Brdtextmedindrag"/>
        <w:rPr>
          <w:highlight w:val="yellow"/>
        </w:rPr>
        <w:sectPr w:rsidR="0067606D" w:rsidSect="00724AC2">
          <w:headerReference w:type="even" r:id="rId244"/>
          <w:headerReference w:type="default" r:id="rId245"/>
          <w:footerReference w:type="even" r:id="rId246"/>
          <w:footerReference w:type="default" r:id="rId247"/>
          <w:footerReference w:type="first" r:id="rId248"/>
          <w:type w:val="continuous"/>
          <w:pgSz w:w="11906" w:h="16838" w:code="9"/>
          <w:pgMar w:top="1304" w:right="1871" w:bottom="1531" w:left="1021" w:header="567" w:footer="1077" w:gutter="0"/>
          <w:cols w:num="2" w:space="340"/>
          <w:docGrid w:linePitch="360"/>
        </w:sectPr>
      </w:pPr>
    </w:p>
    <w:p w14:paraId="72419E46" w14:textId="0519D32C" w:rsidR="0067606D" w:rsidRDefault="0067606D" w:rsidP="0067606D">
      <w:pPr>
        <w:pStyle w:val="TabellRubrik"/>
      </w:pPr>
      <w:bookmarkStart w:id="188" w:name="_Ref522274708"/>
      <w:bookmarkStart w:id="189" w:name="_Toc19298990"/>
      <w:bookmarkStart w:id="190" w:name="_Hlk17274750"/>
      <w:r>
        <w:lastRenderedPageBreak/>
        <w:t xml:space="preserve">Tabell </w:t>
      </w:r>
      <w:fldSimple w:instr=" STYLEREF &quot;Rubrik 1&quot;\n \* MERGEFORMAT ">
        <w:r w:rsidR="00757DA4" w:rsidRPr="00757DA4">
          <w:rPr>
            <w:bCs/>
            <w:noProof/>
          </w:rPr>
          <w:t>6</w:t>
        </w:r>
      </w:fldSimple>
      <w:r>
        <w:t>.</w:t>
      </w:r>
      <w:fldSimple w:instr=" SEQ Tabell \* Arabic \s 1  \* MERGEFORMAT ">
        <w:r w:rsidR="00757DA4">
          <w:rPr>
            <w:noProof/>
          </w:rPr>
          <w:t>10</w:t>
        </w:r>
      </w:fldSimple>
      <w:bookmarkEnd w:id="188"/>
      <w:r>
        <w:rPr>
          <w:noProof/>
        </w:rPr>
        <w:tab/>
      </w:r>
      <w:r w:rsidRPr="00714874">
        <w:t>Förändring av totala skatteintäkter till följd av regeländringar</w:t>
      </w:r>
      <w:bookmarkEnd w:id="189"/>
    </w:p>
    <w:p w14:paraId="5A61DC23" w14:textId="6C041596" w:rsidR="0067606D" w:rsidRDefault="0067606D" w:rsidP="0067606D">
      <w:pPr>
        <w:pStyle w:val="TabellUnderrubrik"/>
        <w:spacing w:after="0"/>
      </w:pPr>
      <w:r w:rsidRPr="00714874">
        <w:t>Miljarder kronor, bruttoeffekter i förhållande till föregående år</w:t>
      </w:r>
    </w:p>
    <w:tbl>
      <w:tblPr>
        <w:tblStyle w:val="RKEgentabell"/>
        <w:tblW w:w="9055" w:type="dxa"/>
        <w:tblInd w:w="0" w:type="dxa"/>
        <w:tblLayout w:type="fixed"/>
        <w:tblLook w:val="0060" w:firstRow="1" w:lastRow="1" w:firstColumn="0" w:lastColumn="0" w:noHBand="0" w:noVBand="0"/>
      </w:tblPr>
      <w:tblGrid>
        <w:gridCol w:w="5103"/>
        <w:gridCol w:w="658"/>
        <w:gridCol w:w="659"/>
        <w:gridCol w:w="659"/>
        <w:gridCol w:w="658"/>
        <w:gridCol w:w="659"/>
        <w:gridCol w:w="659"/>
      </w:tblGrid>
      <w:tr w:rsidR="0067606D" w14:paraId="007D33D6" w14:textId="77777777" w:rsidTr="0067606D">
        <w:trPr>
          <w:cnfStyle w:val="100000000000" w:firstRow="1" w:lastRow="0" w:firstColumn="0" w:lastColumn="0" w:oddVBand="0" w:evenVBand="0" w:oddHBand="0" w:evenHBand="0" w:firstRowFirstColumn="0" w:firstRowLastColumn="0" w:lastRowFirstColumn="0" w:lastRowLastColumn="0"/>
        </w:trPr>
        <w:tc>
          <w:tcPr>
            <w:tcW w:w="5103" w:type="dxa"/>
            <w:tcMar>
              <w:left w:w="0" w:type="dxa"/>
              <w:right w:w="0" w:type="dxa"/>
            </w:tcMar>
          </w:tcPr>
          <w:p w14:paraId="77471C87" w14:textId="77777777" w:rsidR="0067606D" w:rsidRDefault="0067606D" w:rsidP="0067606D">
            <w:pPr>
              <w:pStyle w:val="TabellHuvud"/>
              <w:jc w:val="left"/>
            </w:pPr>
          </w:p>
        </w:tc>
        <w:tc>
          <w:tcPr>
            <w:tcW w:w="658" w:type="dxa"/>
          </w:tcPr>
          <w:p w14:paraId="7E1E63DF" w14:textId="2C6CF53B" w:rsidR="0067606D" w:rsidRDefault="0067606D" w:rsidP="0067606D">
            <w:pPr>
              <w:pStyle w:val="TabellHuvud"/>
            </w:pPr>
            <w:r>
              <w:t>2017</w:t>
            </w:r>
          </w:p>
        </w:tc>
        <w:tc>
          <w:tcPr>
            <w:tcW w:w="659" w:type="dxa"/>
          </w:tcPr>
          <w:p w14:paraId="6EEA5387" w14:textId="397C4CC4" w:rsidR="0067606D" w:rsidRDefault="0067606D" w:rsidP="0067606D">
            <w:pPr>
              <w:pStyle w:val="TabellHuvud"/>
            </w:pPr>
            <w:r>
              <w:t>2018</w:t>
            </w:r>
          </w:p>
        </w:tc>
        <w:tc>
          <w:tcPr>
            <w:tcW w:w="659" w:type="dxa"/>
          </w:tcPr>
          <w:p w14:paraId="2E934314" w14:textId="41B964B6" w:rsidR="0067606D" w:rsidRDefault="0067606D" w:rsidP="0067606D">
            <w:pPr>
              <w:pStyle w:val="TabellHuvud"/>
            </w:pPr>
            <w:r>
              <w:t>2019</w:t>
            </w:r>
          </w:p>
        </w:tc>
        <w:tc>
          <w:tcPr>
            <w:tcW w:w="658" w:type="dxa"/>
          </w:tcPr>
          <w:p w14:paraId="6281126E" w14:textId="0C116F75" w:rsidR="0067606D" w:rsidRDefault="0067606D" w:rsidP="0067606D">
            <w:pPr>
              <w:pStyle w:val="TabellHuvud"/>
            </w:pPr>
            <w:r>
              <w:t>2020</w:t>
            </w:r>
          </w:p>
        </w:tc>
        <w:tc>
          <w:tcPr>
            <w:tcW w:w="659" w:type="dxa"/>
          </w:tcPr>
          <w:p w14:paraId="0CAD00B2" w14:textId="7808ACBC" w:rsidR="0067606D" w:rsidRDefault="0067606D" w:rsidP="0067606D">
            <w:pPr>
              <w:pStyle w:val="TabellHuvud"/>
            </w:pPr>
            <w:r>
              <w:t>2021</w:t>
            </w:r>
          </w:p>
        </w:tc>
        <w:tc>
          <w:tcPr>
            <w:tcW w:w="659" w:type="dxa"/>
          </w:tcPr>
          <w:p w14:paraId="6400745E" w14:textId="09751527" w:rsidR="0067606D" w:rsidRDefault="0067606D" w:rsidP="0067606D">
            <w:pPr>
              <w:pStyle w:val="TabellHuvud"/>
            </w:pPr>
            <w:r>
              <w:t>2022</w:t>
            </w:r>
          </w:p>
        </w:tc>
      </w:tr>
      <w:tr w:rsidR="0067606D" w14:paraId="201FFA0B" w14:textId="77777777" w:rsidTr="0067606D">
        <w:tc>
          <w:tcPr>
            <w:tcW w:w="5103" w:type="dxa"/>
            <w:tcMar>
              <w:left w:w="0" w:type="dxa"/>
              <w:right w:w="0" w:type="dxa"/>
            </w:tcMar>
          </w:tcPr>
          <w:p w14:paraId="5E3A4B9E" w14:textId="77777777" w:rsidR="0067606D" w:rsidRDefault="0067606D" w:rsidP="0067606D">
            <w:pPr>
              <w:pStyle w:val="TabellSlutsumma"/>
              <w:jc w:val="left"/>
            </w:pPr>
            <w:r w:rsidRPr="00CD6C86">
              <w:t>Skatt på arbete</w:t>
            </w:r>
          </w:p>
        </w:tc>
        <w:tc>
          <w:tcPr>
            <w:tcW w:w="658" w:type="dxa"/>
          </w:tcPr>
          <w:p w14:paraId="7D73D30C" w14:textId="37EBBFE7" w:rsidR="0067606D" w:rsidRPr="00D04AC0" w:rsidRDefault="0067606D" w:rsidP="0067606D">
            <w:pPr>
              <w:pStyle w:val="TabellSlutsumma"/>
            </w:pPr>
            <w:r w:rsidRPr="004B6FDC">
              <w:t>3,6</w:t>
            </w:r>
          </w:p>
        </w:tc>
        <w:tc>
          <w:tcPr>
            <w:tcW w:w="659" w:type="dxa"/>
          </w:tcPr>
          <w:p w14:paraId="5F74792E" w14:textId="7BE079A3" w:rsidR="0067606D" w:rsidRPr="00D04AC0" w:rsidRDefault="0067606D" w:rsidP="0067606D">
            <w:pPr>
              <w:pStyle w:val="TabellSlutsumma"/>
            </w:pPr>
            <w:r w:rsidRPr="004B6FDC">
              <w:t>-7,2</w:t>
            </w:r>
          </w:p>
        </w:tc>
        <w:tc>
          <w:tcPr>
            <w:tcW w:w="659" w:type="dxa"/>
          </w:tcPr>
          <w:p w14:paraId="1259C370" w14:textId="48D39C10" w:rsidR="0067606D" w:rsidRPr="00D04AC0" w:rsidRDefault="0067606D" w:rsidP="0067606D">
            <w:pPr>
              <w:pStyle w:val="TabellSlutsumma"/>
            </w:pPr>
            <w:r w:rsidRPr="004B6FDC">
              <w:t>-16,1</w:t>
            </w:r>
          </w:p>
        </w:tc>
        <w:tc>
          <w:tcPr>
            <w:tcW w:w="658" w:type="dxa"/>
          </w:tcPr>
          <w:p w14:paraId="18AB5E7B" w14:textId="021897CA" w:rsidR="0067606D" w:rsidRPr="00D04AC0" w:rsidRDefault="0067606D" w:rsidP="0067606D">
            <w:pPr>
              <w:pStyle w:val="TabellSlutsumma"/>
            </w:pPr>
            <w:r w:rsidRPr="004B6FDC">
              <w:t>-16,0</w:t>
            </w:r>
          </w:p>
        </w:tc>
        <w:tc>
          <w:tcPr>
            <w:tcW w:w="659" w:type="dxa"/>
          </w:tcPr>
          <w:p w14:paraId="01545068" w14:textId="4F217F14" w:rsidR="0067606D" w:rsidRPr="00D04AC0" w:rsidRDefault="0067606D" w:rsidP="0067606D">
            <w:pPr>
              <w:pStyle w:val="TabellSlutsumma"/>
            </w:pPr>
            <w:r w:rsidRPr="004B6FDC">
              <w:t>-7,7</w:t>
            </w:r>
          </w:p>
        </w:tc>
        <w:tc>
          <w:tcPr>
            <w:tcW w:w="659" w:type="dxa"/>
          </w:tcPr>
          <w:p w14:paraId="1A9D5058" w14:textId="6AA74478" w:rsidR="0067606D" w:rsidRPr="00D04AC0" w:rsidRDefault="0067606D" w:rsidP="0067606D">
            <w:pPr>
              <w:pStyle w:val="TabellSlutsumma"/>
            </w:pPr>
            <w:r w:rsidRPr="004B6FDC">
              <w:t>-2,3</w:t>
            </w:r>
          </w:p>
        </w:tc>
      </w:tr>
      <w:tr w:rsidR="0067606D" w14:paraId="2D52A8B6" w14:textId="77777777" w:rsidTr="0067606D">
        <w:tc>
          <w:tcPr>
            <w:tcW w:w="5103" w:type="dxa"/>
            <w:tcMar>
              <w:left w:w="0" w:type="dxa"/>
              <w:right w:w="0" w:type="dxa"/>
            </w:tcMar>
          </w:tcPr>
          <w:p w14:paraId="05C82E36" w14:textId="77777777" w:rsidR="0067606D" w:rsidRDefault="0067606D" w:rsidP="0067606D">
            <w:pPr>
              <w:pStyle w:val="TabellSumma"/>
              <w:jc w:val="left"/>
            </w:pPr>
            <w:r w:rsidRPr="00CD6C86">
              <w:t>Kommunalskatt</w:t>
            </w:r>
          </w:p>
        </w:tc>
        <w:tc>
          <w:tcPr>
            <w:tcW w:w="658" w:type="dxa"/>
          </w:tcPr>
          <w:p w14:paraId="6BA17DE8" w14:textId="04879EAD" w:rsidR="0067606D" w:rsidRPr="00D04AC0" w:rsidRDefault="0067606D" w:rsidP="0067606D">
            <w:pPr>
              <w:pStyle w:val="TabellSumma"/>
            </w:pPr>
            <w:r w:rsidRPr="004B6FDC">
              <w:t>0,4</w:t>
            </w:r>
          </w:p>
        </w:tc>
        <w:tc>
          <w:tcPr>
            <w:tcW w:w="659" w:type="dxa"/>
          </w:tcPr>
          <w:p w14:paraId="2D681CE3" w14:textId="415EEE37" w:rsidR="0067606D" w:rsidRPr="00D04AC0" w:rsidRDefault="0067606D" w:rsidP="0067606D">
            <w:pPr>
              <w:pStyle w:val="TabellSumma"/>
            </w:pPr>
            <w:r w:rsidRPr="004B6FDC">
              <w:t>-3,6</w:t>
            </w:r>
          </w:p>
        </w:tc>
        <w:tc>
          <w:tcPr>
            <w:tcW w:w="659" w:type="dxa"/>
          </w:tcPr>
          <w:p w14:paraId="0E290C68" w14:textId="0FD49393" w:rsidR="0067606D" w:rsidRPr="00D04AC0" w:rsidRDefault="0067606D" w:rsidP="0067606D">
            <w:pPr>
              <w:pStyle w:val="TabellSumma"/>
            </w:pPr>
            <w:r w:rsidRPr="004B6FDC">
              <w:t>-1,6</w:t>
            </w:r>
          </w:p>
        </w:tc>
        <w:tc>
          <w:tcPr>
            <w:tcW w:w="658" w:type="dxa"/>
          </w:tcPr>
          <w:p w14:paraId="57CDA063" w14:textId="2B0738B4" w:rsidR="0067606D" w:rsidRPr="00D04AC0" w:rsidRDefault="0067606D" w:rsidP="0067606D">
            <w:pPr>
              <w:pStyle w:val="TabellSumma"/>
            </w:pPr>
            <w:r w:rsidRPr="004B6FDC">
              <w:t>-4,6</w:t>
            </w:r>
          </w:p>
        </w:tc>
        <w:tc>
          <w:tcPr>
            <w:tcW w:w="659" w:type="dxa"/>
          </w:tcPr>
          <w:p w14:paraId="068ECF0F" w14:textId="56FFC2DE" w:rsidR="0067606D" w:rsidRPr="00D04AC0" w:rsidRDefault="0067606D" w:rsidP="0067606D">
            <w:pPr>
              <w:pStyle w:val="TabellSumma"/>
            </w:pPr>
          </w:p>
        </w:tc>
        <w:tc>
          <w:tcPr>
            <w:tcW w:w="659" w:type="dxa"/>
          </w:tcPr>
          <w:p w14:paraId="2FAA24CD" w14:textId="77777777" w:rsidR="0067606D" w:rsidRPr="00D04AC0" w:rsidRDefault="0067606D" w:rsidP="0067606D">
            <w:pPr>
              <w:pStyle w:val="TabellRader"/>
            </w:pPr>
          </w:p>
        </w:tc>
      </w:tr>
      <w:tr w:rsidR="0067606D" w14:paraId="38C87624" w14:textId="77777777" w:rsidTr="0067606D">
        <w:tc>
          <w:tcPr>
            <w:tcW w:w="5103" w:type="dxa"/>
            <w:tcMar>
              <w:left w:w="0" w:type="dxa"/>
              <w:right w:w="0" w:type="dxa"/>
            </w:tcMar>
          </w:tcPr>
          <w:p w14:paraId="571F1898" w14:textId="77777777" w:rsidR="0067606D" w:rsidRDefault="0067606D" w:rsidP="0067606D">
            <w:pPr>
              <w:pStyle w:val="TabellRader"/>
              <w:jc w:val="left"/>
            </w:pPr>
            <w:r w:rsidRPr="00CD6C86">
              <w:t>Förändrad medelutdebitering</w:t>
            </w:r>
          </w:p>
        </w:tc>
        <w:tc>
          <w:tcPr>
            <w:tcW w:w="658" w:type="dxa"/>
          </w:tcPr>
          <w:p w14:paraId="5EFF6E30" w14:textId="4497E27D" w:rsidR="0067606D" w:rsidRPr="00D04AC0" w:rsidRDefault="0067606D" w:rsidP="0067606D">
            <w:pPr>
              <w:pStyle w:val="TabellRader"/>
            </w:pPr>
            <w:r w:rsidRPr="004B6FDC">
              <w:t>0,2</w:t>
            </w:r>
          </w:p>
        </w:tc>
        <w:tc>
          <w:tcPr>
            <w:tcW w:w="659" w:type="dxa"/>
          </w:tcPr>
          <w:p w14:paraId="083301A8" w14:textId="40384263" w:rsidR="0067606D" w:rsidRPr="00D04AC0" w:rsidRDefault="0067606D" w:rsidP="0067606D">
            <w:pPr>
              <w:pStyle w:val="TabellRader"/>
            </w:pPr>
            <w:r w:rsidRPr="004B6FDC">
              <w:t>0,2</w:t>
            </w:r>
          </w:p>
        </w:tc>
        <w:tc>
          <w:tcPr>
            <w:tcW w:w="659" w:type="dxa"/>
          </w:tcPr>
          <w:p w14:paraId="27D331D2" w14:textId="452AFDB6" w:rsidR="0067606D" w:rsidRPr="00D04AC0" w:rsidRDefault="0067606D" w:rsidP="0067606D">
            <w:pPr>
              <w:pStyle w:val="TabellRader"/>
            </w:pPr>
            <w:r w:rsidRPr="004B6FDC">
              <w:t>1,6</w:t>
            </w:r>
          </w:p>
        </w:tc>
        <w:tc>
          <w:tcPr>
            <w:tcW w:w="658" w:type="dxa"/>
          </w:tcPr>
          <w:p w14:paraId="6C2B0A12" w14:textId="77777777" w:rsidR="0067606D" w:rsidRPr="00D04AC0" w:rsidRDefault="0067606D" w:rsidP="0067606D">
            <w:pPr>
              <w:pStyle w:val="TabellRader"/>
            </w:pPr>
          </w:p>
        </w:tc>
        <w:tc>
          <w:tcPr>
            <w:tcW w:w="659" w:type="dxa"/>
          </w:tcPr>
          <w:p w14:paraId="4A2E4B00" w14:textId="77777777" w:rsidR="0067606D" w:rsidRPr="00D04AC0" w:rsidRDefault="0067606D" w:rsidP="0067606D">
            <w:pPr>
              <w:pStyle w:val="TabellRader"/>
            </w:pPr>
          </w:p>
        </w:tc>
        <w:tc>
          <w:tcPr>
            <w:tcW w:w="659" w:type="dxa"/>
          </w:tcPr>
          <w:p w14:paraId="6D001F95" w14:textId="77777777" w:rsidR="0067606D" w:rsidRPr="00D04AC0" w:rsidRDefault="0067606D" w:rsidP="0067606D">
            <w:pPr>
              <w:pStyle w:val="TabellRader"/>
            </w:pPr>
          </w:p>
        </w:tc>
      </w:tr>
      <w:tr w:rsidR="0067606D" w14:paraId="33798642" w14:textId="77777777" w:rsidTr="0067606D">
        <w:tc>
          <w:tcPr>
            <w:tcW w:w="5103" w:type="dxa"/>
            <w:tcMar>
              <w:left w:w="0" w:type="dxa"/>
              <w:right w:w="0" w:type="dxa"/>
            </w:tcMar>
          </w:tcPr>
          <w:p w14:paraId="7D6902D7" w14:textId="79D5B24E" w:rsidR="0067606D" w:rsidRDefault="0067606D" w:rsidP="0067606D">
            <w:pPr>
              <w:pStyle w:val="TabellRader"/>
              <w:jc w:val="left"/>
            </w:pPr>
            <w:r>
              <w:t>Sänkt skatt för personer över 65 år (ändringar av grundavdraget)</w:t>
            </w:r>
          </w:p>
        </w:tc>
        <w:tc>
          <w:tcPr>
            <w:tcW w:w="658" w:type="dxa"/>
          </w:tcPr>
          <w:p w14:paraId="409EE20C" w14:textId="40D6C0C8" w:rsidR="0067606D" w:rsidRPr="00D04AC0" w:rsidRDefault="0067606D" w:rsidP="0067606D">
            <w:pPr>
              <w:pStyle w:val="TabellRader"/>
            </w:pPr>
          </w:p>
        </w:tc>
        <w:tc>
          <w:tcPr>
            <w:tcW w:w="659" w:type="dxa"/>
          </w:tcPr>
          <w:p w14:paraId="2A52CE96" w14:textId="094F12AD" w:rsidR="0067606D" w:rsidRPr="00D04AC0" w:rsidRDefault="0067606D" w:rsidP="0067606D">
            <w:pPr>
              <w:pStyle w:val="TabellRader"/>
            </w:pPr>
            <w:r>
              <w:t>-4,4</w:t>
            </w:r>
          </w:p>
        </w:tc>
        <w:tc>
          <w:tcPr>
            <w:tcW w:w="659" w:type="dxa"/>
          </w:tcPr>
          <w:p w14:paraId="45CC1D5E" w14:textId="6E310042" w:rsidR="0067606D" w:rsidRPr="00D04AC0" w:rsidRDefault="0067606D" w:rsidP="0067606D">
            <w:pPr>
              <w:pStyle w:val="TabellRader"/>
            </w:pPr>
            <w:r>
              <w:t>-4,8</w:t>
            </w:r>
          </w:p>
        </w:tc>
        <w:tc>
          <w:tcPr>
            <w:tcW w:w="658" w:type="dxa"/>
          </w:tcPr>
          <w:p w14:paraId="428F86ED" w14:textId="3D3021EF" w:rsidR="0067606D" w:rsidRPr="00D04AC0" w:rsidRDefault="0067606D" w:rsidP="0067606D">
            <w:pPr>
              <w:pStyle w:val="TabellRader"/>
            </w:pPr>
            <w:r w:rsidRPr="004B6FDC">
              <w:t>-4,3</w:t>
            </w:r>
          </w:p>
        </w:tc>
        <w:tc>
          <w:tcPr>
            <w:tcW w:w="659" w:type="dxa"/>
          </w:tcPr>
          <w:p w14:paraId="1737FB88" w14:textId="77777777" w:rsidR="0067606D" w:rsidRPr="00D04AC0" w:rsidRDefault="0067606D" w:rsidP="0067606D">
            <w:pPr>
              <w:pStyle w:val="TabellRader"/>
            </w:pPr>
          </w:p>
        </w:tc>
        <w:tc>
          <w:tcPr>
            <w:tcW w:w="659" w:type="dxa"/>
          </w:tcPr>
          <w:p w14:paraId="59B9442E" w14:textId="77777777" w:rsidR="0067606D" w:rsidRPr="00D04AC0" w:rsidRDefault="0067606D" w:rsidP="0067606D">
            <w:pPr>
              <w:pStyle w:val="TabellRader"/>
            </w:pPr>
          </w:p>
        </w:tc>
      </w:tr>
      <w:tr w:rsidR="0067606D" w14:paraId="4E916751" w14:textId="77777777" w:rsidTr="0067606D">
        <w:tc>
          <w:tcPr>
            <w:tcW w:w="5103" w:type="dxa"/>
            <w:tcMar>
              <w:left w:w="0" w:type="dxa"/>
              <w:right w:w="0" w:type="dxa"/>
            </w:tcMar>
          </w:tcPr>
          <w:p w14:paraId="46734F76" w14:textId="759E1B4A" w:rsidR="0067606D" w:rsidRDefault="0067606D" w:rsidP="0067606D">
            <w:pPr>
              <w:pStyle w:val="TabellRader"/>
              <w:jc w:val="left"/>
            </w:pPr>
            <w:r w:rsidRPr="00CD6C86">
              <w:t>Övrigt</w:t>
            </w:r>
            <w:r>
              <w:t>, kommunal skatt</w:t>
            </w:r>
          </w:p>
        </w:tc>
        <w:tc>
          <w:tcPr>
            <w:tcW w:w="658" w:type="dxa"/>
          </w:tcPr>
          <w:p w14:paraId="50BC4E70" w14:textId="5BAC2624" w:rsidR="0067606D" w:rsidRPr="00D04AC0" w:rsidRDefault="0067606D" w:rsidP="0067606D">
            <w:pPr>
              <w:pStyle w:val="TabellRader"/>
            </w:pPr>
            <w:r w:rsidRPr="004B6FDC">
              <w:t>0,2</w:t>
            </w:r>
          </w:p>
        </w:tc>
        <w:tc>
          <w:tcPr>
            <w:tcW w:w="659" w:type="dxa"/>
          </w:tcPr>
          <w:p w14:paraId="631A0018" w14:textId="156CC051" w:rsidR="0067606D" w:rsidRPr="00D04AC0" w:rsidRDefault="0067606D" w:rsidP="0067606D">
            <w:pPr>
              <w:pStyle w:val="TabellRader"/>
            </w:pPr>
            <w:r w:rsidRPr="004B6FDC">
              <w:t>0,6</w:t>
            </w:r>
          </w:p>
        </w:tc>
        <w:tc>
          <w:tcPr>
            <w:tcW w:w="659" w:type="dxa"/>
          </w:tcPr>
          <w:p w14:paraId="778277A6" w14:textId="01E4CD85" w:rsidR="0067606D" w:rsidRPr="00D04AC0" w:rsidRDefault="0067606D" w:rsidP="0067606D">
            <w:pPr>
              <w:pStyle w:val="TabellRader"/>
            </w:pPr>
            <w:r w:rsidRPr="004B6FDC">
              <w:t>1,5</w:t>
            </w:r>
          </w:p>
        </w:tc>
        <w:tc>
          <w:tcPr>
            <w:tcW w:w="658" w:type="dxa"/>
          </w:tcPr>
          <w:p w14:paraId="633520D3" w14:textId="2AE95867" w:rsidR="0067606D" w:rsidRPr="00D04AC0" w:rsidRDefault="0067606D" w:rsidP="0067606D">
            <w:pPr>
              <w:pStyle w:val="TabellRader"/>
            </w:pPr>
            <w:r w:rsidRPr="004B6FDC">
              <w:t>-0,3</w:t>
            </w:r>
          </w:p>
        </w:tc>
        <w:tc>
          <w:tcPr>
            <w:tcW w:w="659" w:type="dxa"/>
          </w:tcPr>
          <w:p w14:paraId="083932DF" w14:textId="1E189225" w:rsidR="0067606D" w:rsidRPr="00D04AC0" w:rsidRDefault="0067606D" w:rsidP="0067606D">
            <w:pPr>
              <w:pStyle w:val="TabellRader"/>
            </w:pPr>
          </w:p>
        </w:tc>
        <w:tc>
          <w:tcPr>
            <w:tcW w:w="659" w:type="dxa"/>
          </w:tcPr>
          <w:p w14:paraId="15613DED" w14:textId="77777777" w:rsidR="0067606D" w:rsidRPr="00D04AC0" w:rsidRDefault="0067606D" w:rsidP="0067606D">
            <w:pPr>
              <w:pStyle w:val="TabellRader"/>
            </w:pPr>
          </w:p>
        </w:tc>
      </w:tr>
      <w:tr w:rsidR="0067606D" w14:paraId="71B852AD" w14:textId="77777777" w:rsidTr="0067606D">
        <w:tc>
          <w:tcPr>
            <w:tcW w:w="5103" w:type="dxa"/>
            <w:tcMar>
              <w:left w:w="0" w:type="dxa"/>
              <w:right w:w="0" w:type="dxa"/>
            </w:tcMar>
          </w:tcPr>
          <w:p w14:paraId="3B356D6F" w14:textId="77777777" w:rsidR="0067606D" w:rsidRDefault="0067606D" w:rsidP="0067606D">
            <w:pPr>
              <w:pStyle w:val="TabellSumma"/>
              <w:jc w:val="left"/>
            </w:pPr>
            <w:r w:rsidRPr="00CD6C86">
              <w:t>Statlig skatt</w:t>
            </w:r>
          </w:p>
        </w:tc>
        <w:tc>
          <w:tcPr>
            <w:tcW w:w="658" w:type="dxa"/>
          </w:tcPr>
          <w:p w14:paraId="0BB42174" w14:textId="435095F4" w:rsidR="0067606D" w:rsidRPr="00D04AC0" w:rsidRDefault="0067606D" w:rsidP="0067606D">
            <w:pPr>
              <w:pStyle w:val="TabellSumma"/>
            </w:pPr>
            <w:r w:rsidRPr="004B6FDC">
              <w:t>1,2</w:t>
            </w:r>
          </w:p>
        </w:tc>
        <w:tc>
          <w:tcPr>
            <w:tcW w:w="659" w:type="dxa"/>
          </w:tcPr>
          <w:p w14:paraId="187428B9" w14:textId="56E38A88" w:rsidR="0067606D" w:rsidRPr="00D04AC0" w:rsidRDefault="0067606D" w:rsidP="0067606D">
            <w:pPr>
              <w:pStyle w:val="TabellSumma"/>
            </w:pPr>
            <w:r w:rsidRPr="004B6FDC">
              <w:t>0,3</w:t>
            </w:r>
          </w:p>
        </w:tc>
        <w:tc>
          <w:tcPr>
            <w:tcW w:w="659" w:type="dxa"/>
          </w:tcPr>
          <w:p w14:paraId="3B4B02EB" w14:textId="14707DA7" w:rsidR="0067606D" w:rsidRPr="00D04AC0" w:rsidRDefault="0067606D" w:rsidP="0067606D">
            <w:pPr>
              <w:pStyle w:val="TabellSumma"/>
            </w:pPr>
            <w:r w:rsidRPr="004B6FDC">
              <w:t>-3,9</w:t>
            </w:r>
          </w:p>
        </w:tc>
        <w:tc>
          <w:tcPr>
            <w:tcW w:w="658" w:type="dxa"/>
          </w:tcPr>
          <w:p w14:paraId="47BBD6AD" w14:textId="6C295DAE" w:rsidR="0067606D" w:rsidRPr="00D04AC0" w:rsidRDefault="0067606D" w:rsidP="0067606D">
            <w:pPr>
              <w:pStyle w:val="TabellSumma"/>
            </w:pPr>
            <w:r w:rsidRPr="004B6FDC">
              <w:t>-6,2</w:t>
            </w:r>
          </w:p>
        </w:tc>
        <w:tc>
          <w:tcPr>
            <w:tcW w:w="659" w:type="dxa"/>
          </w:tcPr>
          <w:p w14:paraId="0C277481" w14:textId="7B746547" w:rsidR="0067606D" w:rsidRPr="00D04AC0" w:rsidRDefault="0067606D" w:rsidP="0067606D">
            <w:pPr>
              <w:pStyle w:val="TabellSumma"/>
            </w:pPr>
          </w:p>
        </w:tc>
        <w:tc>
          <w:tcPr>
            <w:tcW w:w="659" w:type="dxa"/>
          </w:tcPr>
          <w:p w14:paraId="60AD418B" w14:textId="77777777" w:rsidR="0067606D" w:rsidRPr="00D04AC0" w:rsidRDefault="0067606D" w:rsidP="0067606D">
            <w:pPr>
              <w:pStyle w:val="TabellRader"/>
            </w:pPr>
          </w:p>
        </w:tc>
      </w:tr>
      <w:tr w:rsidR="0067606D" w14:paraId="2ADE61FF" w14:textId="77777777" w:rsidTr="0067606D">
        <w:tc>
          <w:tcPr>
            <w:tcW w:w="5103" w:type="dxa"/>
            <w:tcMar>
              <w:left w:w="0" w:type="dxa"/>
              <w:right w:w="0" w:type="dxa"/>
            </w:tcMar>
          </w:tcPr>
          <w:p w14:paraId="0F1523AF" w14:textId="45CE7FD3" w:rsidR="0067606D" w:rsidRPr="009C75C7" w:rsidRDefault="0067606D" w:rsidP="0067606D">
            <w:pPr>
              <w:pStyle w:val="TabellSumma"/>
              <w:jc w:val="left"/>
              <w:rPr>
                <w:i w:val="0"/>
              </w:rPr>
            </w:pPr>
            <w:r w:rsidRPr="009C75C7">
              <w:rPr>
                <w:i w:val="0"/>
              </w:rPr>
              <w:t>Avskaffad övre skiktgräns för statlig inkomstskatt (s.k. värnskatt)</w:t>
            </w:r>
          </w:p>
        </w:tc>
        <w:tc>
          <w:tcPr>
            <w:tcW w:w="658" w:type="dxa"/>
          </w:tcPr>
          <w:p w14:paraId="3906A639" w14:textId="77777777" w:rsidR="0067606D" w:rsidRPr="00D04AC0" w:rsidRDefault="0067606D" w:rsidP="0067606D">
            <w:pPr>
              <w:pStyle w:val="TabellSumma"/>
            </w:pPr>
          </w:p>
        </w:tc>
        <w:tc>
          <w:tcPr>
            <w:tcW w:w="659" w:type="dxa"/>
          </w:tcPr>
          <w:p w14:paraId="4F23B4A5" w14:textId="77777777" w:rsidR="0067606D" w:rsidRPr="00D04AC0" w:rsidRDefault="0067606D" w:rsidP="0067606D">
            <w:pPr>
              <w:pStyle w:val="TabellSumma"/>
            </w:pPr>
          </w:p>
        </w:tc>
        <w:tc>
          <w:tcPr>
            <w:tcW w:w="659" w:type="dxa"/>
          </w:tcPr>
          <w:p w14:paraId="27D5F2E9" w14:textId="77777777" w:rsidR="0067606D" w:rsidRPr="00D04AC0" w:rsidRDefault="0067606D" w:rsidP="0067606D">
            <w:pPr>
              <w:pStyle w:val="TabellSumma"/>
            </w:pPr>
          </w:p>
        </w:tc>
        <w:tc>
          <w:tcPr>
            <w:tcW w:w="658" w:type="dxa"/>
          </w:tcPr>
          <w:p w14:paraId="55D4ADBC" w14:textId="1DE7A465" w:rsidR="0067606D" w:rsidRPr="005416DA" w:rsidRDefault="0067606D" w:rsidP="0067606D">
            <w:pPr>
              <w:pStyle w:val="TabellSumma"/>
              <w:rPr>
                <w:i w:val="0"/>
              </w:rPr>
            </w:pPr>
            <w:r w:rsidRPr="005416DA">
              <w:rPr>
                <w:i w:val="0"/>
              </w:rPr>
              <w:t>-6,1</w:t>
            </w:r>
          </w:p>
        </w:tc>
        <w:tc>
          <w:tcPr>
            <w:tcW w:w="659" w:type="dxa"/>
          </w:tcPr>
          <w:p w14:paraId="5B19DE03" w14:textId="77777777" w:rsidR="0067606D" w:rsidRPr="005416DA" w:rsidRDefault="0067606D" w:rsidP="0067606D">
            <w:pPr>
              <w:pStyle w:val="TabellSumma"/>
              <w:rPr>
                <w:i w:val="0"/>
              </w:rPr>
            </w:pPr>
          </w:p>
        </w:tc>
        <w:tc>
          <w:tcPr>
            <w:tcW w:w="659" w:type="dxa"/>
          </w:tcPr>
          <w:p w14:paraId="0A66F555" w14:textId="77777777" w:rsidR="0067606D" w:rsidRPr="00D04AC0" w:rsidRDefault="0067606D" w:rsidP="0067606D">
            <w:pPr>
              <w:pStyle w:val="TabellRader"/>
            </w:pPr>
          </w:p>
        </w:tc>
      </w:tr>
      <w:tr w:rsidR="0067606D" w14:paraId="6444FDE6" w14:textId="77777777" w:rsidTr="0067606D">
        <w:tc>
          <w:tcPr>
            <w:tcW w:w="5103" w:type="dxa"/>
            <w:tcMar>
              <w:left w:w="0" w:type="dxa"/>
              <w:right w:w="0" w:type="dxa"/>
            </w:tcMar>
          </w:tcPr>
          <w:p w14:paraId="4748A73D" w14:textId="77777777" w:rsidR="0067606D" w:rsidRDefault="0067606D" w:rsidP="0067606D">
            <w:pPr>
              <w:pStyle w:val="TabellRader"/>
              <w:jc w:val="left"/>
            </w:pPr>
            <w:r w:rsidRPr="00CD6C86">
              <w:t>Skiktgränsjusteringar</w:t>
            </w:r>
          </w:p>
        </w:tc>
        <w:tc>
          <w:tcPr>
            <w:tcW w:w="658" w:type="dxa"/>
          </w:tcPr>
          <w:p w14:paraId="4944BAAF" w14:textId="7465BD12" w:rsidR="0067606D" w:rsidRPr="00D04AC0" w:rsidRDefault="0067606D" w:rsidP="0067606D">
            <w:pPr>
              <w:pStyle w:val="TabellRader"/>
            </w:pPr>
            <w:r w:rsidRPr="004B6FDC">
              <w:t>1,3</w:t>
            </w:r>
          </w:p>
        </w:tc>
        <w:tc>
          <w:tcPr>
            <w:tcW w:w="659" w:type="dxa"/>
          </w:tcPr>
          <w:p w14:paraId="6CBA9826" w14:textId="16550549" w:rsidR="0067606D" w:rsidRPr="00D04AC0" w:rsidRDefault="0067606D" w:rsidP="0067606D">
            <w:pPr>
              <w:pStyle w:val="TabellRader"/>
            </w:pPr>
          </w:p>
        </w:tc>
        <w:tc>
          <w:tcPr>
            <w:tcW w:w="659" w:type="dxa"/>
          </w:tcPr>
          <w:p w14:paraId="4D6BDC12" w14:textId="45495580" w:rsidR="0067606D" w:rsidRPr="00D04AC0" w:rsidRDefault="0067606D" w:rsidP="0067606D">
            <w:pPr>
              <w:pStyle w:val="TabellRader"/>
            </w:pPr>
            <w:r w:rsidRPr="004B6FDC">
              <w:t>-3,9</w:t>
            </w:r>
          </w:p>
        </w:tc>
        <w:tc>
          <w:tcPr>
            <w:tcW w:w="658" w:type="dxa"/>
          </w:tcPr>
          <w:p w14:paraId="3DE67887" w14:textId="2CBFFA97" w:rsidR="0067606D" w:rsidRPr="00D04AC0" w:rsidRDefault="0067606D" w:rsidP="0067606D">
            <w:pPr>
              <w:pStyle w:val="TabellRader"/>
            </w:pPr>
            <w:r w:rsidRPr="004B6FDC">
              <w:t>-0,1</w:t>
            </w:r>
          </w:p>
        </w:tc>
        <w:tc>
          <w:tcPr>
            <w:tcW w:w="659" w:type="dxa"/>
          </w:tcPr>
          <w:p w14:paraId="4DAAB2A7" w14:textId="77777777" w:rsidR="0067606D" w:rsidRPr="00D04AC0" w:rsidRDefault="0067606D" w:rsidP="0067606D">
            <w:pPr>
              <w:pStyle w:val="TabellRader"/>
            </w:pPr>
          </w:p>
        </w:tc>
        <w:tc>
          <w:tcPr>
            <w:tcW w:w="659" w:type="dxa"/>
          </w:tcPr>
          <w:p w14:paraId="289481D1" w14:textId="77777777" w:rsidR="0067606D" w:rsidRPr="00D04AC0" w:rsidRDefault="0067606D" w:rsidP="0067606D">
            <w:pPr>
              <w:pStyle w:val="TabellRader"/>
            </w:pPr>
          </w:p>
        </w:tc>
      </w:tr>
      <w:tr w:rsidR="0067606D" w14:paraId="3F015660" w14:textId="77777777" w:rsidTr="0067606D">
        <w:tc>
          <w:tcPr>
            <w:tcW w:w="5103" w:type="dxa"/>
            <w:tcMar>
              <w:left w:w="0" w:type="dxa"/>
              <w:right w:w="0" w:type="dxa"/>
            </w:tcMar>
          </w:tcPr>
          <w:p w14:paraId="45CD4BA1" w14:textId="72CBB8E6" w:rsidR="0067606D" w:rsidRDefault="0067606D" w:rsidP="0067606D">
            <w:pPr>
              <w:pStyle w:val="TabellRader"/>
              <w:jc w:val="left"/>
            </w:pPr>
            <w:r w:rsidRPr="00CD6C86">
              <w:t>Övrigt</w:t>
            </w:r>
            <w:r>
              <w:t>, statlig skatt</w:t>
            </w:r>
          </w:p>
        </w:tc>
        <w:tc>
          <w:tcPr>
            <w:tcW w:w="658" w:type="dxa"/>
          </w:tcPr>
          <w:p w14:paraId="6FDB289E" w14:textId="1B358B39" w:rsidR="0067606D" w:rsidRPr="00D04AC0" w:rsidRDefault="0067606D" w:rsidP="0067606D">
            <w:pPr>
              <w:pStyle w:val="TabellRader"/>
            </w:pPr>
            <w:r w:rsidRPr="004B6FDC">
              <w:t>0,0</w:t>
            </w:r>
          </w:p>
        </w:tc>
        <w:tc>
          <w:tcPr>
            <w:tcW w:w="659" w:type="dxa"/>
          </w:tcPr>
          <w:p w14:paraId="45B21A07" w14:textId="36125E6F" w:rsidR="0067606D" w:rsidRPr="00D04AC0" w:rsidRDefault="0067606D" w:rsidP="0067606D">
            <w:pPr>
              <w:pStyle w:val="TabellRader"/>
            </w:pPr>
            <w:r w:rsidRPr="004B6FDC">
              <w:t>0,3</w:t>
            </w:r>
          </w:p>
        </w:tc>
        <w:tc>
          <w:tcPr>
            <w:tcW w:w="659" w:type="dxa"/>
          </w:tcPr>
          <w:p w14:paraId="5C9D5648" w14:textId="7731A2E6" w:rsidR="0067606D" w:rsidRPr="00D04AC0" w:rsidRDefault="0067606D" w:rsidP="0067606D">
            <w:pPr>
              <w:pStyle w:val="TabellRader"/>
            </w:pPr>
            <w:r w:rsidRPr="004B6FDC">
              <w:t>0,0</w:t>
            </w:r>
          </w:p>
        </w:tc>
        <w:tc>
          <w:tcPr>
            <w:tcW w:w="658" w:type="dxa"/>
          </w:tcPr>
          <w:p w14:paraId="1B03FCE6" w14:textId="1CDB714C" w:rsidR="0067606D" w:rsidRPr="00D04AC0" w:rsidRDefault="0067606D" w:rsidP="0067606D">
            <w:pPr>
              <w:pStyle w:val="TabellRader"/>
            </w:pPr>
            <w:r w:rsidRPr="004B6FDC">
              <w:t>0,0</w:t>
            </w:r>
          </w:p>
        </w:tc>
        <w:tc>
          <w:tcPr>
            <w:tcW w:w="659" w:type="dxa"/>
          </w:tcPr>
          <w:p w14:paraId="0309B6E2" w14:textId="7C92B622" w:rsidR="0067606D" w:rsidRPr="00D04AC0" w:rsidRDefault="0067606D" w:rsidP="0067606D">
            <w:pPr>
              <w:pStyle w:val="TabellRader"/>
            </w:pPr>
          </w:p>
        </w:tc>
        <w:tc>
          <w:tcPr>
            <w:tcW w:w="659" w:type="dxa"/>
          </w:tcPr>
          <w:p w14:paraId="26B9BFD7" w14:textId="77777777" w:rsidR="0067606D" w:rsidRPr="00D04AC0" w:rsidRDefault="0067606D" w:rsidP="0067606D">
            <w:pPr>
              <w:pStyle w:val="TabellRader"/>
            </w:pPr>
          </w:p>
        </w:tc>
      </w:tr>
      <w:tr w:rsidR="0067606D" w14:paraId="751A42E7" w14:textId="77777777" w:rsidTr="0067606D">
        <w:tc>
          <w:tcPr>
            <w:tcW w:w="5103" w:type="dxa"/>
            <w:tcMar>
              <w:left w:w="0" w:type="dxa"/>
              <w:right w:w="0" w:type="dxa"/>
            </w:tcMar>
          </w:tcPr>
          <w:p w14:paraId="315B855B" w14:textId="77777777" w:rsidR="0067606D" w:rsidRDefault="0067606D" w:rsidP="0067606D">
            <w:pPr>
              <w:pStyle w:val="TabellSumma"/>
              <w:jc w:val="left"/>
            </w:pPr>
            <w:r w:rsidRPr="00CD6C86">
              <w:t>Skattereduktioner</w:t>
            </w:r>
          </w:p>
        </w:tc>
        <w:tc>
          <w:tcPr>
            <w:tcW w:w="658" w:type="dxa"/>
          </w:tcPr>
          <w:p w14:paraId="1F17BDCA" w14:textId="049C1BFF" w:rsidR="0067606D" w:rsidRPr="00D04AC0" w:rsidRDefault="0067606D" w:rsidP="0067606D">
            <w:pPr>
              <w:pStyle w:val="TabellSumma"/>
            </w:pPr>
            <w:r w:rsidRPr="004B6FDC">
              <w:t>-0,7</w:t>
            </w:r>
          </w:p>
        </w:tc>
        <w:tc>
          <w:tcPr>
            <w:tcW w:w="659" w:type="dxa"/>
          </w:tcPr>
          <w:p w14:paraId="6CD8BE07" w14:textId="1125242E" w:rsidR="0067606D" w:rsidRPr="00D04AC0" w:rsidRDefault="0067606D" w:rsidP="0067606D">
            <w:pPr>
              <w:pStyle w:val="TabellSumma"/>
            </w:pPr>
            <w:r w:rsidRPr="004B6FDC">
              <w:t>-1,8</w:t>
            </w:r>
          </w:p>
        </w:tc>
        <w:tc>
          <w:tcPr>
            <w:tcW w:w="659" w:type="dxa"/>
          </w:tcPr>
          <w:p w14:paraId="51FF15F7" w14:textId="1A98DB6B" w:rsidR="0067606D" w:rsidRPr="00D04AC0" w:rsidRDefault="0067606D" w:rsidP="0067606D">
            <w:pPr>
              <w:pStyle w:val="TabellSumma"/>
            </w:pPr>
            <w:r w:rsidRPr="004B6FDC">
              <w:t>-9,9</w:t>
            </w:r>
          </w:p>
        </w:tc>
        <w:tc>
          <w:tcPr>
            <w:tcW w:w="658" w:type="dxa"/>
          </w:tcPr>
          <w:p w14:paraId="41FA95A6" w14:textId="5B199080" w:rsidR="0067606D" w:rsidRPr="00D04AC0" w:rsidRDefault="0067606D" w:rsidP="0067606D">
            <w:pPr>
              <w:pStyle w:val="TabellSumma"/>
            </w:pPr>
            <w:r w:rsidRPr="004B6FDC">
              <w:t>-0,7</w:t>
            </w:r>
          </w:p>
        </w:tc>
        <w:tc>
          <w:tcPr>
            <w:tcW w:w="659" w:type="dxa"/>
          </w:tcPr>
          <w:p w14:paraId="454BD0E1" w14:textId="7EC963BA" w:rsidR="0067606D" w:rsidRPr="00D04AC0" w:rsidRDefault="0067606D" w:rsidP="0067606D">
            <w:pPr>
              <w:pStyle w:val="TabellSumma"/>
            </w:pPr>
            <w:r w:rsidRPr="004B6FDC">
              <w:t>-3,5</w:t>
            </w:r>
          </w:p>
        </w:tc>
        <w:tc>
          <w:tcPr>
            <w:tcW w:w="659" w:type="dxa"/>
          </w:tcPr>
          <w:p w14:paraId="08991DD6" w14:textId="77777777" w:rsidR="0067606D" w:rsidRPr="00D04AC0" w:rsidRDefault="0067606D" w:rsidP="0067606D">
            <w:pPr>
              <w:pStyle w:val="TabellRader"/>
            </w:pPr>
          </w:p>
        </w:tc>
      </w:tr>
      <w:tr w:rsidR="0067606D" w14:paraId="5B566A53" w14:textId="77777777" w:rsidTr="0067606D">
        <w:tc>
          <w:tcPr>
            <w:tcW w:w="5103" w:type="dxa"/>
            <w:tcMar>
              <w:left w:w="0" w:type="dxa"/>
              <w:right w:w="0" w:type="dxa"/>
            </w:tcMar>
          </w:tcPr>
          <w:p w14:paraId="0B857F8C" w14:textId="77777777" w:rsidR="0067606D" w:rsidRDefault="0067606D" w:rsidP="0067606D">
            <w:pPr>
              <w:pStyle w:val="TabellRader"/>
              <w:jc w:val="left"/>
            </w:pPr>
            <w:r w:rsidRPr="00CD6C86">
              <w:t>Husavdrag</w:t>
            </w:r>
          </w:p>
        </w:tc>
        <w:tc>
          <w:tcPr>
            <w:tcW w:w="658" w:type="dxa"/>
          </w:tcPr>
          <w:p w14:paraId="1B7AD96E" w14:textId="1DDB03B7" w:rsidR="0067606D" w:rsidRPr="00D04AC0" w:rsidRDefault="0067606D" w:rsidP="0067606D">
            <w:pPr>
              <w:pStyle w:val="TabellRader"/>
            </w:pPr>
            <w:r w:rsidRPr="004B6FDC">
              <w:t>-0,7</w:t>
            </w:r>
          </w:p>
        </w:tc>
        <w:tc>
          <w:tcPr>
            <w:tcW w:w="659" w:type="dxa"/>
          </w:tcPr>
          <w:p w14:paraId="52F413F2" w14:textId="1F72879B" w:rsidR="0067606D" w:rsidRPr="00D04AC0" w:rsidRDefault="0067606D" w:rsidP="0067606D">
            <w:pPr>
              <w:pStyle w:val="TabellRader"/>
            </w:pPr>
          </w:p>
        </w:tc>
        <w:tc>
          <w:tcPr>
            <w:tcW w:w="659" w:type="dxa"/>
          </w:tcPr>
          <w:p w14:paraId="78AE1396" w14:textId="4FAD2298" w:rsidR="0067606D" w:rsidRPr="00D04AC0" w:rsidRDefault="0067606D" w:rsidP="0067606D">
            <w:pPr>
              <w:pStyle w:val="TabellRader"/>
            </w:pPr>
            <w:r w:rsidRPr="004B6FDC">
              <w:t>-0,3</w:t>
            </w:r>
          </w:p>
        </w:tc>
        <w:tc>
          <w:tcPr>
            <w:tcW w:w="658" w:type="dxa"/>
          </w:tcPr>
          <w:p w14:paraId="4932582E" w14:textId="000CFED5" w:rsidR="0067606D" w:rsidRPr="00D04AC0" w:rsidRDefault="0067606D" w:rsidP="0067606D">
            <w:pPr>
              <w:pStyle w:val="TabellRader"/>
            </w:pPr>
            <w:r w:rsidRPr="004B6FDC">
              <w:t>-0,2</w:t>
            </w:r>
          </w:p>
        </w:tc>
        <w:tc>
          <w:tcPr>
            <w:tcW w:w="659" w:type="dxa"/>
          </w:tcPr>
          <w:p w14:paraId="2B6DABC3" w14:textId="77777777" w:rsidR="0067606D" w:rsidRPr="00D04AC0" w:rsidRDefault="0067606D" w:rsidP="0067606D">
            <w:pPr>
              <w:pStyle w:val="TabellRader"/>
            </w:pPr>
          </w:p>
        </w:tc>
        <w:tc>
          <w:tcPr>
            <w:tcW w:w="659" w:type="dxa"/>
          </w:tcPr>
          <w:p w14:paraId="29632385" w14:textId="77777777" w:rsidR="0067606D" w:rsidRPr="00D04AC0" w:rsidRDefault="0067606D" w:rsidP="0067606D">
            <w:pPr>
              <w:pStyle w:val="TabellRader"/>
            </w:pPr>
          </w:p>
        </w:tc>
      </w:tr>
      <w:tr w:rsidR="0067606D" w14:paraId="72C0F0C8" w14:textId="77777777" w:rsidTr="0067606D">
        <w:tc>
          <w:tcPr>
            <w:tcW w:w="5103" w:type="dxa"/>
            <w:tcMar>
              <w:left w:w="0" w:type="dxa"/>
              <w:right w:w="0" w:type="dxa"/>
            </w:tcMar>
          </w:tcPr>
          <w:p w14:paraId="1D39D728" w14:textId="77777777" w:rsidR="0067606D" w:rsidRDefault="0067606D" w:rsidP="0067606D">
            <w:pPr>
              <w:pStyle w:val="TabellRader"/>
              <w:jc w:val="left"/>
            </w:pPr>
            <w:r w:rsidRPr="00CD6C86">
              <w:t>Jobbskatteavdrag</w:t>
            </w:r>
          </w:p>
        </w:tc>
        <w:tc>
          <w:tcPr>
            <w:tcW w:w="658" w:type="dxa"/>
          </w:tcPr>
          <w:p w14:paraId="4EFFEDAD" w14:textId="48F38F87" w:rsidR="0067606D" w:rsidRPr="00D04AC0" w:rsidRDefault="0067606D" w:rsidP="0067606D">
            <w:pPr>
              <w:pStyle w:val="TabellRader"/>
            </w:pPr>
          </w:p>
        </w:tc>
        <w:tc>
          <w:tcPr>
            <w:tcW w:w="659" w:type="dxa"/>
          </w:tcPr>
          <w:p w14:paraId="4B4DDF03" w14:textId="77777777" w:rsidR="0067606D" w:rsidRPr="00D04AC0" w:rsidRDefault="0067606D" w:rsidP="0067606D">
            <w:pPr>
              <w:pStyle w:val="TabellRader"/>
            </w:pPr>
          </w:p>
        </w:tc>
        <w:tc>
          <w:tcPr>
            <w:tcW w:w="659" w:type="dxa"/>
          </w:tcPr>
          <w:p w14:paraId="057155C7" w14:textId="3D11FCEC" w:rsidR="0067606D" w:rsidRPr="00D04AC0" w:rsidRDefault="0067606D" w:rsidP="0067606D">
            <w:pPr>
              <w:pStyle w:val="TabellRader"/>
            </w:pPr>
            <w:r w:rsidRPr="004B6FDC">
              <w:t>-10,0</w:t>
            </w:r>
          </w:p>
        </w:tc>
        <w:tc>
          <w:tcPr>
            <w:tcW w:w="658" w:type="dxa"/>
          </w:tcPr>
          <w:p w14:paraId="67F4650B" w14:textId="77777777" w:rsidR="0067606D" w:rsidRPr="00D04AC0" w:rsidRDefault="0067606D" w:rsidP="0067606D">
            <w:pPr>
              <w:pStyle w:val="TabellRader"/>
            </w:pPr>
          </w:p>
        </w:tc>
        <w:tc>
          <w:tcPr>
            <w:tcW w:w="659" w:type="dxa"/>
          </w:tcPr>
          <w:p w14:paraId="25D54837" w14:textId="77777777" w:rsidR="0067606D" w:rsidRPr="00D04AC0" w:rsidRDefault="0067606D" w:rsidP="0067606D">
            <w:pPr>
              <w:pStyle w:val="TabellRader"/>
            </w:pPr>
          </w:p>
        </w:tc>
        <w:tc>
          <w:tcPr>
            <w:tcW w:w="659" w:type="dxa"/>
          </w:tcPr>
          <w:p w14:paraId="02402B12" w14:textId="77777777" w:rsidR="0067606D" w:rsidRPr="00D04AC0" w:rsidRDefault="0067606D" w:rsidP="0067606D">
            <w:pPr>
              <w:pStyle w:val="TabellRader"/>
            </w:pPr>
          </w:p>
        </w:tc>
      </w:tr>
      <w:tr w:rsidR="0067606D" w14:paraId="4C9CF5CA" w14:textId="77777777" w:rsidTr="0067606D">
        <w:tc>
          <w:tcPr>
            <w:tcW w:w="5103" w:type="dxa"/>
            <w:tcMar>
              <w:left w:w="0" w:type="dxa"/>
              <w:right w:w="0" w:type="dxa"/>
            </w:tcMar>
          </w:tcPr>
          <w:p w14:paraId="70098EB8" w14:textId="77777777" w:rsidR="0067606D" w:rsidRDefault="0067606D" w:rsidP="0067606D">
            <w:pPr>
              <w:pStyle w:val="TabellRader"/>
              <w:jc w:val="left"/>
            </w:pPr>
            <w:r w:rsidRPr="00CD6C86">
              <w:t>Övriga skattereduktioner</w:t>
            </w:r>
          </w:p>
        </w:tc>
        <w:tc>
          <w:tcPr>
            <w:tcW w:w="658" w:type="dxa"/>
          </w:tcPr>
          <w:p w14:paraId="39B50C80" w14:textId="30C32CE8" w:rsidR="0067606D" w:rsidRPr="00D04AC0" w:rsidRDefault="0067606D" w:rsidP="0067606D">
            <w:pPr>
              <w:pStyle w:val="TabellRader"/>
            </w:pPr>
          </w:p>
        </w:tc>
        <w:tc>
          <w:tcPr>
            <w:tcW w:w="659" w:type="dxa"/>
          </w:tcPr>
          <w:p w14:paraId="71AD5474" w14:textId="6263E35E" w:rsidR="0067606D" w:rsidRPr="00D04AC0" w:rsidRDefault="0067606D" w:rsidP="0067606D">
            <w:pPr>
              <w:pStyle w:val="TabellRader"/>
            </w:pPr>
            <w:r w:rsidRPr="004B6FDC">
              <w:t>-1,8</w:t>
            </w:r>
          </w:p>
        </w:tc>
        <w:tc>
          <w:tcPr>
            <w:tcW w:w="659" w:type="dxa"/>
          </w:tcPr>
          <w:p w14:paraId="218DCAB2" w14:textId="4FC48638" w:rsidR="0067606D" w:rsidRPr="00D04AC0" w:rsidRDefault="0067606D" w:rsidP="0067606D">
            <w:pPr>
              <w:pStyle w:val="TabellRader"/>
            </w:pPr>
            <w:r w:rsidRPr="004B6FDC">
              <w:t>0,3</w:t>
            </w:r>
          </w:p>
        </w:tc>
        <w:tc>
          <w:tcPr>
            <w:tcW w:w="658" w:type="dxa"/>
          </w:tcPr>
          <w:p w14:paraId="57A5DF83" w14:textId="4C5A0BD0" w:rsidR="0067606D" w:rsidRPr="00D04AC0" w:rsidRDefault="0067606D" w:rsidP="0067606D">
            <w:pPr>
              <w:pStyle w:val="TabellRader"/>
            </w:pPr>
            <w:r w:rsidRPr="004B6FDC">
              <w:t>-0,5</w:t>
            </w:r>
          </w:p>
        </w:tc>
        <w:tc>
          <w:tcPr>
            <w:tcW w:w="659" w:type="dxa"/>
          </w:tcPr>
          <w:p w14:paraId="117C7E0F" w14:textId="35840DD8" w:rsidR="0067606D" w:rsidRPr="00D04AC0" w:rsidRDefault="0067606D" w:rsidP="0067606D">
            <w:pPr>
              <w:pStyle w:val="TabellRader"/>
            </w:pPr>
            <w:r w:rsidRPr="004B6FDC">
              <w:t>-3,5</w:t>
            </w:r>
          </w:p>
        </w:tc>
        <w:tc>
          <w:tcPr>
            <w:tcW w:w="659" w:type="dxa"/>
          </w:tcPr>
          <w:p w14:paraId="6FFCB447" w14:textId="77777777" w:rsidR="0067606D" w:rsidRPr="00D04AC0" w:rsidRDefault="0067606D" w:rsidP="0067606D">
            <w:pPr>
              <w:pStyle w:val="TabellRader"/>
            </w:pPr>
          </w:p>
        </w:tc>
      </w:tr>
      <w:tr w:rsidR="0067606D" w14:paraId="124B3CD1" w14:textId="77777777" w:rsidTr="0067606D">
        <w:tc>
          <w:tcPr>
            <w:tcW w:w="5103" w:type="dxa"/>
            <w:tcMar>
              <w:left w:w="0" w:type="dxa"/>
              <w:right w:w="0" w:type="dxa"/>
            </w:tcMar>
          </w:tcPr>
          <w:p w14:paraId="3C8E12BC" w14:textId="77777777" w:rsidR="0067606D" w:rsidRPr="00862094" w:rsidRDefault="0067606D" w:rsidP="0067606D">
            <w:pPr>
              <w:pStyle w:val="TabellRader"/>
              <w:jc w:val="left"/>
              <w:rPr>
                <w:i/>
              </w:rPr>
            </w:pPr>
            <w:r w:rsidRPr="00862094">
              <w:rPr>
                <w:i/>
              </w:rPr>
              <w:t>Socialavgifter</w:t>
            </w:r>
          </w:p>
        </w:tc>
        <w:tc>
          <w:tcPr>
            <w:tcW w:w="658" w:type="dxa"/>
          </w:tcPr>
          <w:p w14:paraId="317193A9" w14:textId="643D2AF7" w:rsidR="0067606D" w:rsidRPr="005416DA" w:rsidRDefault="0067606D" w:rsidP="0067606D">
            <w:pPr>
              <w:pStyle w:val="TabellRader"/>
              <w:rPr>
                <w:i/>
              </w:rPr>
            </w:pPr>
            <w:r w:rsidRPr="005416DA">
              <w:rPr>
                <w:i/>
              </w:rPr>
              <w:t>2,6</w:t>
            </w:r>
          </w:p>
        </w:tc>
        <w:tc>
          <w:tcPr>
            <w:tcW w:w="659" w:type="dxa"/>
          </w:tcPr>
          <w:p w14:paraId="6D3A7A4E" w14:textId="1A6B5849" w:rsidR="0067606D" w:rsidRPr="005416DA" w:rsidRDefault="0067606D" w:rsidP="0067606D">
            <w:pPr>
              <w:pStyle w:val="TabellRader"/>
              <w:rPr>
                <w:i/>
              </w:rPr>
            </w:pPr>
            <w:r w:rsidRPr="005416DA">
              <w:rPr>
                <w:i/>
              </w:rPr>
              <w:t>-2,0</w:t>
            </w:r>
          </w:p>
        </w:tc>
        <w:tc>
          <w:tcPr>
            <w:tcW w:w="659" w:type="dxa"/>
          </w:tcPr>
          <w:p w14:paraId="77730036" w14:textId="1B04B9C5" w:rsidR="0067606D" w:rsidRPr="005416DA" w:rsidRDefault="0067606D" w:rsidP="0067606D">
            <w:pPr>
              <w:pStyle w:val="TabellRader"/>
              <w:rPr>
                <w:i/>
              </w:rPr>
            </w:pPr>
            <w:r w:rsidRPr="005416DA">
              <w:rPr>
                <w:i/>
              </w:rPr>
              <w:t>-0,6</w:t>
            </w:r>
          </w:p>
        </w:tc>
        <w:tc>
          <w:tcPr>
            <w:tcW w:w="658" w:type="dxa"/>
          </w:tcPr>
          <w:p w14:paraId="11DC1DD1" w14:textId="78508BBA" w:rsidR="0067606D" w:rsidRPr="005416DA" w:rsidRDefault="0067606D" w:rsidP="0067606D">
            <w:pPr>
              <w:pStyle w:val="TabellRader"/>
              <w:rPr>
                <w:i/>
              </w:rPr>
            </w:pPr>
            <w:r w:rsidRPr="005416DA">
              <w:rPr>
                <w:i/>
              </w:rPr>
              <w:t>-4,5</w:t>
            </w:r>
          </w:p>
        </w:tc>
        <w:tc>
          <w:tcPr>
            <w:tcW w:w="659" w:type="dxa"/>
          </w:tcPr>
          <w:p w14:paraId="44709AB1" w14:textId="2964ACDC" w:rsidR="0067606D" w:rsidRPr="005416DA" w:rsidRDefault="0067606D" w:rsidP="0067606D">
            <w:pPr>
              <w:pStyle w:val="TabellRader"/>
              <w:rPr>
                <w:i/>
              </w:rPr>
            </w:pPr>
            <w:r w:rsidRPr="005416DA">
              <w:rPr>
                <w:i/>
              </w:rPr>
              <w:t>-4,2</w:t>
            </w:r>
          </w:p>
        </w:tc>
        <w:tc>
          <w:tcPr>
            <w:tcW w:w="659" w:type="dxa"/>
          </w:tcPr>
          <w:p w14:paraId="2EEB41E2" w14:textId="6A94D4C8" w:rsidR="0067606D" w:rsidRPr="005416DA" w:rsidRDefault="0067606D" w:rsidP="0067606D">
            <w:pPr>
              <w:pStyle w:val="TabellRader"/>
              <w:rPr>
                <w:i/>
              </w:rPr>
            </w:pPr>
            <w:r w:rsidRPr="005416DA">
              <w:rPr>
                <w:i/>
              </w:rPr>
              <w:t>-2,3</w:t>
            </w:r>
          </w:p>
        </w:tc>
      </w:tr>
      <w:tr w:rsidR="0067606D" w14:paraId="0CA9ED13" w14:textId="77777777" w:rsidTr="0067606D">
        <w:tc>
          <w:tcPr>
            <w:tcW w:w="5103" w:type="dxa"/>
            <w:tcMar>
              <w:left w:w="0" w:type="dxa"/>
              <w:right w:w="0" w:type="dxa"/>
            </w:tcMar>
          </w:tcPr>
          <w:p w14:paraId="2B024760" w14:textId="3AC859B5" w:rsidR="0067606D" w:rsidRPr="009A6436" w:rsidRDefault="0067606D" w:rsidP="0067606D">
            <w:pPr>
              <w:pStyle w:val="TabellRader"/>
              <w:jc w:val="left"/>
            </w:pPr>
            <w:r>
              <w:t>Förstärkt nedsättning av arbetsgivaravgifter för personer som arbetar med FOU</w:t>
            </w:r>
          </w:p>
        </w:tc>
        <w:tc>
          <w:tcPr>
            <w:tcW w:w="658" w:type="dxa"/>
          </w:tcPr>
          <w:p w14:paraId="117901DF" w14:textId="77777777" w:rsidR="0067606D" w:rsidRPr="00AD2BAA" w:rsidRDefault="0067606D" w:rsidP="0067606D">
            <w:pPr>
              <w:pStyle w:val="TabellRader"/>
            </w:pPr>
          </w:p>
        </w:tc>
        <w:tc>
          <w:tcPr>
            <w:tcW w:w="659" w:type="dxa"/>
          </w:tcPr>
          <w:p w14:paraId="6A49933D" w14:textId="77777777" w:rsidR="0067606D" w:rsidRPr="00AD2BAA" w:rsidRDefault="0067606D" w:rsidP="0067606D">
            <w:pPr>
              <w:pStyle w:val="TabellRader"/>
            </w:pPr>
          </w:p>
        </w:tc>
        <w:tc>
          <w:tcPr>
            <w:tcW w:w="659" w:type="dxa"/>
          </w:tcPr>
          <w:p w14:paraId="23A27316" w14:textId="77777777" w:rsidR="0067606D" w:rsidRPr="00AD2BAA" w:rsidRDefault="0067606D" w:rsidP="0067606D">
            <w:pPr>
              <w:pStyle w:val="TabellRader"/>
            </w:pPr>
          </w:p>
        </w:tc>
        <w:tc>
          <w:tcPr>
            <w:tcW w:w="658" w:type="dxa"/>
          </w:tcPr>
          <w:p w14:paraId="2A25EA5C" w14:textId="7F1B3A06" w:rsidR="0067606D" w:rsidRPr="00AD2BAA" w:rsidRDefault="0067606D" w:rsidP="0067606D">
            <w:pPr>
              <w:pStyle w:val="TabellRader"/>
            </w:pPr>
            <w:r>
              <w:t>-0,6</w:t>
            </w:r>
          </w:p>
        </w:tc>
        <w:tc>
          <w:tcPr>
            <w:tcW w:w="659" w:type="dxa"/>
          </w:tcPr>
          <w:p w14:paraId="0B9C9D52" w14:textId="316CD1C4" w:rsidR="0067606D" w:rsidRPr="00AD2BAA" w:rsidRDefault="0067606D" w:rsidP="0067606D">
            <w:pPr>
              <w:pStyle w:val="TabellRader"/>
            </w:pPr>
            <w:r>
              <w:t>-0,2</w:t>
            </w:r>
          </w:p>
        </w:tc>
        <w:tc>
          <w:tcPr>
            <w:tcW w:w="659" w:type="dxa"/>
          </w:tcPr>
          <w:p w14:paraId="124C1AB9" w14:textId="77777777" w:rsidR="0067606D" w:rsidRPr="00AD2BAA" w:rsidRDefault="0067606D" w:rsidP="0067606D">
            <w:pPr>
              <w:pStyle w:val="TabellRader"/>
            </w:pPr>
          </w:p>
        </w:tc>
      </w:tr>
      <w:tr w:rsidR="0067606D" w14:paraId="31BCAC94" w14:textId="77777777" w:rsidTr="0067606D">
        <w:tc>
          <w:tcPr>
            <w:tcW w:w="5103" w:type="dxa"/>
            <w:tcMar>
              <w:left w:w="0" w:type="dxa"/>
              <w:right w:w="0" w:type="dxa"/>
            </w:tcMar>
          </w:tcPr>
          <w:p w14:paraId="5F6EC3BA" w14:textId="5A53D16D" w:rsidR="0067606D" w:rsidRPr="009C75C7" w:rsidRDefault="0067606D" w:rsidP="0067606D">
            <w:pPr>
              <w:pStyle w:val="TabellRader"/>
              <w:jc w:val="left"/>
            </w:pPr>
            <w:r w:rsidRPr="009C75C7">
              <w:t>Ingångsavdrag</w:t>
            </w:r>
          </w:p>
        </w:tc>
        <w:tc>
          <w:tcPr>
            <w:tcW w:w="658" w:type="dxa"/>
          </w:tcPr>
          <w:p w14:paraId="3757AC95" w14:textId="77777777" w:rsidR="0067606D" w:rsidRPr="00862094" w:rsidRDefault="0067606D" w:rsidP="0067606D">
            <w:pPr>
              <w:pStyle w:val="TabellRader"/>
              <w:rPr>
                <w:i/>
              </w:rPr>
            </w:pPr>
          </w:p>
        </w:tc>
        <w:tc>
          <w:tcPr>
            <w:tcW w:w="659" w:type="dxa"/>
          </w:tcPr>
          <w:p w14:paraId="3984AD31" w14:textId="77777777" w:rsidR="0067606D" w:rsidRPr="00862094" w:rsidRDefault="0067606D" w:rsidP="0067606D">
            <w:pPr>
              <w:pStyle w:val="TabellRader"/>
              <w:rPr>
                <w:i/>
              </w:rPr>
            </w:pPr>
          </w:p>
        </w:tc>
        <w:tc>
          <w:tcPr>
            <w:tcW w:w="659" w:type="dxa"/>
          </w:tcPr>
          <w:p w14:paraId="31F4FB35" w14:textId="77777777" w:rsidR="0067606D" w:rsidRPr="00862094" w:rsidRDefault="0067606D" w:rsidP="0067606D">
            <w:pPr>
              <w:pStyle w:val="TabellRader"/>
              <w:rPr>
                <w:i/>
              </w:rPr>
            </w:pPr>
          </w:p>
        </w:tc>
        <w:tc>
          <w:tcPr>
            <w:tcW w:w="658" w:type="dxa"/>
          </w:tcPr>
          <w:p w14:paraId="1E55E1E5" w14:textId="157CBB28" w:rsidR="0067606D" w:rsidRPr="00862094" w:rsidRDefault="0067606D" w:rsidP="0067606D">
            <w:pPr>
              <w:pStyle w:val="TabellRader"/>
              <w:rPr>
                <w:i/>
              </w:rPr>
            </w:pPr>
            <w:r w:rsidRPr="004B6FDC">
              <w:t>-2,0</w:t>
            </w:r>
          </w:p>
        </w:tc>
        <w:tc>
          <w:tcPr>
            <w:tcW w:w="659" w:type="dxa"/>
          </w:tcPr>
          <w:p w14:paraId="5FC7C629" w14:textId="34BF932E" w:rsidR="0067606D" w:rsidRPr="00862094" w:rsidRDefault="0067606D" w:rsidP="0067606D">
            <w:pPr>
              <w:pStyle w:val="TabellRader"/>
              <w:rPr>
                <w:i/>
              </w:rPr>
            </w:pPr>
            <w:r w:rsidRPr="004B6FDC">
              <w:t>-3,9</w:t>
            </w:r>
          </w:p>
        </w:tc>
        <w:tc>
          <w:tcPr>
            <w:tcW w:w="659" w:type="dxa"/>
          </w:tcPr>
          <w:p w14:paraId="0E0A0709" w14:textId="640C3F91" w:rsidR="0067606D" w:rsidRPr="00862094" w:rsidRDefault="0067606D" w:rsidP="0067606D">
            <w:pPr>
              <w:pStyle w:val="TabellRader"/>
              <w:rPr>
                <w:i/>
              </w:rPr>
            </w:pPr>
            <w:r w:rsidRPr="004B6FDC">
              <w:t>-2,0</w:t>
            </w:r>
          </w:p>
        </w:tc>
      </w:tr>
      <w:tr w:rsidR="0067606D" w14:paraId="596CBFFF" w14:textId="77777777" w:rsidTr="0067606D">
        <w:tc>
          <w:tcPr>
            <w:tcW w:w="5103" w:type="dxa"/>
            <w:tcMar>
              <w:left w:w="0" w:type="dxa"/>
              <w:right w:w="0" w:type="dxa"/>
            </w:tcMar>
          </w:tcPr>
          <w:p w14:paraId="6B68DCDD" w14:textId="5CB40EFB" w:rsidR="0067606D" w:rsidRDefault="0067606D" w:rsidP="0067606D">
            <w:pPr>
              <w:pStyle w:val="TabellRader"/>
              <w:jc w:val="left"/>
            </w:pPr>
            <w:r>
              <w:t>Nedsättning för den först anställda</w:t>
            </w:r>
          </w:p>
        </w:tc>
        <w:tc>
          <w:tcPr>
            <w:tcW w:w="658" w:type="dxa"/>
          </w:tcPr>
          <w:p w14:paraId="30EDFA4E" w14:textId="77777777" w:rsidR="0067606D" w:rsidRPr="00D04AC0" w:rsidRDefault="0067606D" w:rsidP="0067606D">
            <w:pPr>
              <w:pStyle w:val="TabellRader"/>
            </w:pPr>
          </w:p>
        </w:tc>
        <w:tc>
          <w:tcPr>
            <w:tcW w:w="659" w:type="dxa"/>
          </w:tcPr>
          <w:p w14:paraId="34A84B18" w14:textId="376613F6" w:rsidR="0067606D" w:rsidRPr="00D04AC0" w:rsidRDefault="0067606D" w:rsidP="0067606D">
            <w:pPr>
              <w:pStyle w:val="TabellRader"/>
            </w:pPr>
            <w:r w:rsidRPr="004B6FDC">
              <w:t>-2,3</w:t>
            </w:r>
          </w:p>
        </w:tc>
        <w:tc>
          <w:tcPr>
            <w:tcW w:w="659" w:type="dxa"/>
          </w:tcPr>
          <w:p w14:paraId="37559982" w14:textId="6712568F" w:rsidR="0067606D" w:rsidRPr="00D04AC0" w:rsidRDefault="0067606D" w:rsidP="0067606D">
            <w:pPr>
              <w:pStyle w:val="TabellRader"/>
            </w:pPr>
            <w:r w:rsidRPr="004B6FDC">
              <w:t>0,4</w:t>
            </w:r>
          </w:p>
        </w:tc>
        <w:tc>
          <w:tcPr>
            <w:tcW w:w="658" w:type="dxa"/>
          </w:tcPr>
          <w:p w14:paraId="69EED622" w14:textId="3245376E" w:rsidR="0067606D" w:rsidRPr="00D04AC0" w:rsidRDefault="0067606D" w:rsidP="0067606D">
            <w:pPr>
              <w:pStyle w:val="TabellRader"/>
            </w:pPr>
            <w:r w:rsidRPr="004B6FDC">
              <w:t>-0,2</w:t>
            </w:r>
          </w:p>
        </w:tc>
        <w:tc>
          <w:tcPr>
            <w:tcW w:w="659" w:type="dxa"/>
          </w:tcPr>
          <w:p w14:paraId="0A99C240" w14:textId="681474C9" w:rsidR="0067606D" w:rsidRPr="00D04AC0" w:rsidRDefault="0067606D" w:rsidP="0067606D">
            <w:pPr>
              <w:pStyle w:val="TabellRader"/>
            </w:pPr>
            <w:r w:rsidRPr="004B6FDC">
              <w:t>0,0</w:t>
            </w:r>
          </w:p>
        </w:tc>
        <w:tc>
          <w:tcPr>
            <w:tcW w:w="659" w:type="dxa"/>
          </w:tcPr>
          <w:p w14:paraId="47BDDA4E" w14:textId="38F96DD6" w:rsidR="0067606D" w:rsidRPr="00D04AC0" w:rsidRDefault="0067606D" w:rsidP="0067606D">
            <w:pPr>
              <w:pStyle w:val="TabellRader"/>
            </w:pPr>
            <w:r w:rsidRPr="004B6FDC">
              <w:t>-0,3</w:t>
            </w:r>
          </w:p>
        </w:tc>
      </w:tr>
      <w:tr w:rsidR="0067606D" w14:paraId="2359DC6B" w14:textId="77777777" w:rsidTr="0067606D">
        <w:tc>
          <w:tcPr>
            <w:tcW w:w="5103" w:type="dxa"/>
            <w:tcMar>
              <w:left w:w="0" w:type="dxa"/>
              <w:right w:w="0" w:type="dxa"/>
            </w:tcMar>
          </w:tcPr>
          <w:p w14:paraId="3C0E756D" w14:textId="77777777" w:rsidR="0067606D" w:rsidRDefault="0067606D" w:rsidP="0067606D">
            <w:pPr>
              <w:pStyle w:val="TabellRader"/>
              <w:jc w:val="left"/>
            </w:pPr>
            <w:r w:rsidRPr="00CD6C86">
              <w:t xml:space="preserve">Särskild löneskatt </w:t>
            </w:r>
            <w:r>
              <w:t xml:space="preserve">för </w:t>
            </w:r>
            <w:r w:rsidRPr="00CD6C86">
              <w:t>äldre</w:t>
            </w:r>
          </w:p>
        </w:tc>
        <w:tc>
          <w:tcPr>
            <w:tcW w:w="658" w:type="dxa"/>
          </w:tcPr>
          <w:p w14:paraId="11BB9DA2" w14:textId="499DBBB2" w:rsidR="0067606D" w:rsidRPr="00D04AC0" w:rsidRDefault="0067606D" w:rsidP="0067606D">
            <w:pPr>
              <w:pStyle w:val="TabellRader"/>
            </w:pPr>
          </w:p>
        </w:tc>
        <w:tc>
          <w:tcPr>
            <w:tcW w:w="659" w:type="dxa"/>
          </w:tcPr>
          <w:p w14:paraId="659B0AD1" w14:textId="77777777" w:rsidR="0067606D" w:rsidRPr="00D04AC0" w:rsidRDefault="0067606D" w:rsidP="0067606D">
            <w:pPr>
              <w:pStyle w:val="TabellRader"/>
            </w:pPr>
          </w:p>
        </w:tc>
        <w:tc>
          <w:tcPr>
            <w:tcW w:w="659" w:type="dxa"/>
          </w:tcPr>
          <w:p w14:paraId="07FAF242" w14:textId="570B37CE" w:rsidR="0067606D" w:rsidRPr="00D04AC0" w:rsidRDefault="0067606D" w:rsidP="0067606D">
            <w:pPr>
              <w:pStyle w:val="TabellRader"/>
            </w:pPr>
            <w:r w:rsidRPr="004B6FDC">
              <w:t>-1,4</w:t>
            </w:r>
          </w:p>
        </w:tc>
        <w:tc>
          <w:tcPr>
            <w:tcW w:w="658" w:type="dxa"/>
          </w:tcPr>
          <w:p w14:paraId="412C8AE5" w14:textId="1F3D8B79" w:rsidR="0067606D" w:rsidRPr="00D04AC0" w:rsidRDefault="0067606D" w:rsidP="0067606D">
            <w:pPr>
              <w:pStyle w:val="TabellRader"/>
            </w:pPr>
            <w:r w:rsidRPr="004B6FDC">
              <w:t>-1,4</w:t>
            </w:r>
          </w:p>
        </w:tc>
        <w:tc>
          <w:tcPr>
            <w:tcW w:w="659" w:type="dxa"/>
          </w:tcPr>
          <w:p w14:paraId="64D94084" w14:textId="77777777" w:rsidR="0067606D" w:rsidRPr="00D04AC0" w:rsidRDefault="0067606D" w:rsidP="0067606D">
            <w:pPr>
              <w:pStyle w:val="TabellRader"/>
            </w:pPr>
          </w:p>
        </w:tc>
        <w:tc>
          <w:tcPr>
            <w:tcW w:w="659" w:type="dxa"/>
          </w:tcPr>
          <w:p w14:paraId="7D8CF32C" w14:textId="77777777" w:rsidR="0067606D" w:rsidRPr="00D04AC0" w:rsidRDefault="0067606D" w:rsidP="0067606D">
            <w:pPr>
              <w:pStyle w:val="TabellRader"/>
            </w:pPr>
          </w:p>
        </w:tc>
      </w:tr>
      <w:tr w:rsidR="0067606D" w14:paraId="7CE39C4E" w14:textId="77777777" w:rsidTr="0067606D">
        <w:tc>
          <w:tcPr>
            <w:tcW w:w="5103" w:type="dxa"/>
            <w:tcMar>
              <w:left w:w="0" w:type="dxa"/>
              <w:right w:w="0" w:type="dxa"/>
            </w:tcMar>
          </w:tcPr>
          <w:p w14:paraId="4969AB0B" w14:textId="77777777" w:rsidR="0067606D" w:rsidRDefault="0067606D" w:rsidP="0067606D">
            <w:pPr>
              <w:pStyle w:val="TabellRader"/>
              <w:jc w:val="left"/>
            </w:pPr>
            <w:r w:rsidRPr="00CD6C86">
              <w:t>Förändringar i nedsättningen av socialavgifter för unga</w:t>
            </w:r>
          </w:p>
        </w:tc>
        <w:tc>
          <w:tcPr>
            <w:tcW w:w="658" w:type="dxa"/>
          </w:tcPr>
          <w:p w14:paraId="75D3AB58" w14:textId="34787CA7" w:rsidR="0067606D" w:rsidRPr="00D04AC0" w:rsidRDefault="0067606D" w:rsidP="0067606D">
            <w:pPr>
              <w:pStyle w:val="TabellRader"/>
            </w:pPr>
            <w:r w:rsidRPr="004B6FDC">
              <w:t>3,1</w:t>
            </w:r>
          </w:p>
        </w:tc>
        <w:tc>
          <w:tcPr>
            <w:tcW w:w="659" w:type="dxa"/>
          </w:tcPr>
          <w:p w14:paraId="546153D1" w14:textId="433681B8" w:rsidR="0067606D" w:rsidRPr="00D04AC0" w:rsidRDefault="0067606D" w:rsidP="0067606D">
            <w:pPr>
              <w:pStyle w:val="TabellRader"/>
            </w:pPr>
          </w:p>
        </w:tc>
        <w:tc>
          <w:tcPr>
            <w:tcW w:w="659" w:type="dxa"/>
          </w:tcPr>
          <w:p w14:paraId="34D954B7" w14:textId="40735278" w:rsidR="0067606D" w:rsidRPr="00D04AC0" w:rsidRDefault="0067606D" w:rsidP="0067606D">
            <w:pPr>
              <w:pStyle w:val="TabellRader"/>
            </w:pPr>
            <w:r w:rsidRPr="004B6FDC">
              <w:t>-0,5</w:t>
            </w:r>
          </w:p>
        </w:tc>
        <w:tc>
          <w:tcPr>
            <w:tcW w:w="658" w:type="dxa"/>
          </w:tcPr>
          <w:p w14:paraId="1093B784" w14:textId="74A83B22" w:rsidR="0067606D" w:rsidRPr="00D04AC0" w:rsidRDefault="0067606D" w:rsidP="0067606D">
            <w:pPr>
              <w:pStyle w:val="TabellRader"/>
            </w:pPr>
            <w:r w:rsidRPr="004B6FDC">
              <w:t>-0,4</w:t>
            </w:r>
          </w:p>
        </w:tc>
        <w:tc>
          <w:tcPr>
            <w:tcW w:w="659" w:type="dxa"/>
          </w:tcPr>
          <w:p w14:paraId="0DF3FDED" w14:textId="77777777" w:rsidR="0067606D" w:rsidRPr="00D04AC0" w:rsidRDefault="0067606D" w:rsidP="0067606D">
            <w:pPr>
              <w:pStyle w:val="TabellRader"/>
            </w:pPr>
          </w:p>
        </w:tc>
        <w:tc>
          <w:tcPr>
            <w:tcW w:w="659" w:type="dxa"/>
          </w:tcPr>
          <w:p w14:paraId="64611EB3" w14:textId="77777777" w:rsidR="0067606D" w:rsidRPr="00D04AC0" w:rsidRDefault="0067606D" w:rsidP="0067606D">
            <w:pPr>
              <w:pStyle w:val="TabellRader"/>
            </w:pPr>
          </w:p>
        </w:tc>
      </w:tr>
      <w:tr w:rsidR="0067606D" w14:paraId="6BFF6C70" w14:textId="77777777" w:rsidTr="0067606D">
        <w:tc>
          <w:tcPr>
            <w:tcW w:w="5103" w:type="dxa"/>
            <w:tcBorders>
              <w:bottom w:val="single" w:sz="12" w:space="0" w:color="auto"/>
            </w:tcBorders>
            <w:tcMar>
              <w:left w:w="0" w:type="dxa"/>
              <w:right w:w="0" w:type="dxa"/>
            </w:tcMar>
          </w:tcPr>
          <w:p w14:paraId="42F05006" w14:textId="733F8840" w:rsidR="0067606D" w:rsidRDefault="0067606D" w:rsidP="0067606D">
            <w:pPr>
              <w:pStyle w:val="TabellRader"/>
              <w:jc w:val="left"/>
            </w:pPr>
            <w:r w:rsidRPr="00CD6C86">
              <w:t>Övrig</w:t>
            </w:r>
            <w:r>
              <w:t>a socialavgifter</w:t>
            </w:r>
          </w:p>
        </w:tc>
        <w:tc>
          <w:tcPr>
            <w:tcW w:w="658" w:type="dxa"/>
            <w:tcBorders>
              <w:bottom w:val="single" w:sz="12" w:space="0" w:color="auto"/>
            </w:tcBorders>
          </w:tcPr>
          <w:p w14:paraId="183AE168" w14:textId="6D9D0A5A" w:rsidR="0067606D" w:rsidRPr="00D04AC0" w:rsidRDefault="0067606D" w:rsidP="0067606D">
            <w:pPr>
              <w:pStyle w:val="TabellRader"/>
            </w:pPr>
            <w:r w:rsidRPr="004B6FDC">
              <w:t>-0,5</w:t>
            </w:r>
          </w:p>
        </w:tc>
        <w:tc>
          <w:tcPr>
            <w:tcW w:w="659" w:type="dxa"/>
            <w:tcBorders>
              <w:bottom w:val="single" w:sz="12" w:space="0" w:color="auto"/>
            </w:tcBorders>
          </w:tcPr>
          <w:p w14:paraId="25E6037D" w14:textId="577AFF98" w:rsidR="0067606D" w:rsidRPr="00D04AC0" w:rsidRDefault="0067606D" w:rsidP="0067606D">
            <w:pPr>
              <w:pStyle w:val="TabellRader"/>
            </w:pPr>
            <w:r w:rsidRPr="004B6FDC">
              <w:t>0,3</w:t>
            </w:r>
          </w:p>
        </w:tc>
        <w:tc>
          <w:tcPr>
            <w:tcW w:w="659" w:type="dxa"/>
            <w:tcBorders>
              <w:bottom w:val="single" w:sz="12" w:space="0" w:color="auto"/>
            </w:tcBorders>
          </w:tcPr>
          <w:p w14:paraId="04208870" w14:textId="03C97670" w:rsidR="0067606D" w:rsidRPr="00D04AC0" w:rsidRDefault="0067606D" w:rsidP="0067606D">
            <w:pPr>
              <w:pStyle w:val="TabellRader"/>
            </w:pPr>
            <w:r w:rsidRPr="004B6FDC">
              <w:t>0,8</w:t>
            </w:r>
          </w:p>
        </w:tc>
        <w:tc>
          <w:tcPr>
            <w:tcW w:w="658" w:type="dxa"/>
            <w:tcBorders>
              <w:bottom w:val="single" w:sz="12" w:space="0" w:color="auto"/>
            </w:tcBorders>
          </w:tcPr>
          <w:p w14:paraId="6F1EE2BD" w14:textId="37B77471" w:rsidR="0067606D" w:rsidRPr="00D04AC0" w:rsidRDefault="0067606D" w:rsidP="0067606D">
            <w:pPr>
              <w:pStyle w:val="TabellRader"/>
            </w:pPr>
            <w:r w:rsidRPr="004B6FDC">
              <w:t>0,</w:t>
            </w:r>
            <w:r>
              <w:t>0</w:t>
            </w:r>
          </w:p>
        </w:tc>
        <w:tc>
          <w:tcPr>
            <w:tcW w:w="659" w:type="dxa"/>
            <w:tcBorders>
              <w:bottom w:val="single" w:sz="12" w:space="0" w:color="auto"/>
            </w:tcBorders>
          </w:tcPr>
          <w:p w14:paraId="0EED5364" w14:textId="13FAE1CE" w:rsidR="0067606D" w:rsidRPr="00D04AC0" w:rsidRDefault="0067606D" w:rsidP="0067606D">
            <w:pPr>
              <w:pStyle w:val="TabellRader"/>
            </w:pPr>
          </w:p>
        </w:tc>
        <w:tc>
          <w:tcPr>
            <w:tcW w:w="659" w:type="dxa"/>
            <w:tcBorders>
              <w:bottom w:val="single" w:sz="12" w:space="0" w:color="auto"/>
            </w:tcBorders>
          </w:tcPr>
          <w:p w14:paraId="41A4D801" w14:textId="77777777" w:rsidR="0067606D" w:rsidRPr="00D04AC0" w:rsidRDefault="0067606D" w:rsidP="0067606D">
            <w:pPr>
              <w:pStyle w:val="TabellRader"/>
            </w:pPr>
          </w:p>
        </w:tc>
      </w:tr>
      <w:tr w:rsidR="0067606D" w14:paraId="63E0C2AC" w14:textId="77777777" w:rsidTr="0067606D">
        <w:tc>
          <w:tcPr>
            <w:tcW w:w="5103" w:type="dxa"/>
            <w:tcBorders>
              <w:top w:val="single" w:sz="12" w:space="0" w:color="auto"/>
            </w:tcBorders>
            <w:tcMar>
              <w:left w:w="0" w:type="dxa"/>
              <w:right w:w="0" w:type="dxa"/>
            </w:tcMar>
          </w:tcPr>
          <w:p w14:paraId="40EFE8DE" w14:textId="77777777" w:rsidR="0067606D" w:rsidRDefault="0067606D" w:rsidP="0067606D">
            <w:pPr>
              <w:pStyle w:val="TabellSlutsumma"/>
              <w:jc w:val="left"/>
            </w:pPr>
            <w:r w:rsidRPr="00CD6C86">
              <w:t>Skatt på kapital</w:t>
            </w:r>
          </w:p>
        </w:tc>
        <w:tc>
          <w:tcPr>
            <w:tcW w:w="658" w:type="dxa"/>
            <w:tcBorders>
              <w:top w:val="single" w:sz="12" w:space="0" w:color="auto"/>
            </w:tcBorders>
          </w:tcPr>
          <w:p w14:paraId="4EC560F1" w14:textId="207453C6" w:rsidR="0067606D" w:rsidRPr="00D04AC0" w:rsidRDefault="0067606D" w:rsidP="0067606D">
            <w:pPr>
              <w:pStyle w:val="TabellSlutsumma"/>
            </w:pPr>
            <w:r w:rsidRPr="003C06D7">
              <w:t>2,0</w:t>
            </w:r>
          </w:p>
        </w:tc>
        <w:tc>
          <w:tcPr>
            <w:tcW w:w="659" w:type="dxa"/>
            <w:tcBorders>
              <w:top w:val="single" w:sz="12" w:space="0" w:color="auto"/>
            </w:tcBorders>
          </w:tcPr>
          <w:p w14:paraId="0524E4A8" w14:textId="0DBB4F82" w:rsidR="0067606D" w:rsidRPr="00D04AC0" w:rsidRDefault="0067606D" w:rsidP="0067606D">
            <w:pPr>
              <w:pStyle w:val="TabellSlutsumma"/>
            </w:pPr>
            <w:r w:rsidRPr="003C06D7">
              <w:t>-0,7</w:t>
            </w:r>
          </w:p>
        </w:tc>
        <w:tc>
          <w:tcPr>
            <w:tcW w:w="659" w:type="dxa"/>
            <w:tcBorders>
              <w:top w:val="single" w:sz="12" w:space="0" w:color="auto"/>
            </w:tcBorders>
          </w:tcPr>
          <w:p w14:paraId="7364B21B" w14:textId="3F5584F6" w:rsidR="0067606D" w:rsidRPr="00D04AC0" w:rsidRDefault="0067606D" w:rsidP="0067606D">
            <w:pPr>
              <w:pStyle w:val="TabellSlutsumma"/>
            </w:pPr>
            <w:r w:rsidRPr="003C06D7">
              <w:t>-0,6</w:t>
            </w:r>
          </w:p>
        </w:tc>
        <w:tc>
          <w:tcPr>
            <w:tcW w:w="658" w:type="dxa"/>
            <w:tcBorders>
              <w:top w:val="single" w:sz="12" w:space="0" w:color="auto"/>
            </w:tcBorders>
          </w:tcPr>
          <w:p w14:paraId="7911B509" w14:textId="2AE0DC12" w:rsidR="0067606D" w:rsidRPr="00D04AC0" w:rsidRDefault="0067606D" w:rsidP="0067606D">
            <w:pPr>
              <w:pStyle w:val="TabellSlutsumma"/>
            </w:pPr>
            <w:r w:rsidRPr="00F23256">
              <w:t>0,9</w:t>
            </w:r>
          </w:p>
        </w:tc>
        <w:tc>
          <w:tcPr>
            <w:tcW w:w="659" w:type="dxa"/>
            <w:tcBorders>
              <w:top w:val="single" w:sz="12" w:space="0" w:color="auto"/>
            </w:tcBorders>
          </w:tcPr>
          <w:p w14:paraId="375B0498" w14:textId="0C8B150E" w:rsidR="0067606D" w:rsidRPr="00D04AC0" w:rsidRDefault="0067606D" w:rsidP="0067606D">
            <w:pPr>
              <w:pStyle w:val="TabellSlutsumma"/>
            </w:pPr>
            <w:r w:rsidRPr="00F23256">
              <w:t>-4,6</w:t>
            </w:r>
          </w:p>
        </w:tc>
        <w:tc>
          <w:tcPr>
            <w:tcW w:w="659" w:type="dxa"/>
            <w:tcBorders>
              <w:top w:val="single" w:sz="12" w:space="0" w:color="auto"/>
            </w:tcBorders>
          </w:tcPr>
          <w:p w14:paraId="39CC0B78" w14:textId="567EA7F7" w:rsidR="0067606D" w:rsidRPr="00D04AC0" w:rsidRDefault="0067606D" w:rsidP="0067606D">
            <w:pPr>
              <w:pStyle w:val="TabellSlutsumma"/>
            </w:pPr>
            <w:r w:rsidRPr="00F23256">
              <w:t>6,4</w:t>
            </w:r>
          </w:p>
        </w:tc>
      </w:tr>
      <w:tr w:rsidR="0067606D" w14:paraId="2F444839" w14:textId="77777777" w:rsidTr="0067606D">
        <w:tc>
          <w:tcPr>
            <w:tcW w:w="5103" w:type="dxa"/>
            <w:tcMar>
              <w:left w:w="0" w:type="dxa"/>
              <w:right w:w="0" w:type="dxa"/>
            </w:tcMar>
          </w:tcPr>
          <w:p w14:paraId="409936A6" w14:textId="77777777" w:rsidR="0067606D" w:rsidRDefault="0067606D" w:rsidP="0067606D">
            <w:pPr>
              <w:pStyle w:val="TabellSumma"/>
              <w:jc w:val="left"/>
            </w:pPr>
            <w:r w:rsidRPr="00CD6C86">
              <w:t>Inkomstskatt, företag</w:t>
            </w:r>
          </w:p>
        </w:tc>
        <w:tc>
          <w:tcPr>
            <w:tcW w:w="658" w:type="dxa"/>
          </w:tcPr>
          <w:p w14:paraId="50D242F0" w14:textId="45FDFEDE" w:rsidR="0067606D" w:rsidRPr="00D04AC0" w:rsidRDefault="0067606D" w:rsidP="0067606D">
            <w:pPr>
              <w:pStyle w:val="TabellSumma"/>
            </w:pPr>
            <w:r w:rsidRPr="003C06D7">
              <w:t>2,4</w:t>
            </w:r>
          </w:p>
        </w:tc>
        <w:tc>
          <w:tcPr>
            <w:tcW w:w="659" w:type="dxa"/>
          </w:tcPr>
          <w:p w14:paraId="2D5ED9B7" w14:textId="4DE80559" w:rsidR="0067606D" w:rsidRPr="00D04AC0" w:rsidRDefault="0067606D" w:rsidP="0067606D">
            <w:pPr>
              <w:pStyle w:val="TabellSumma"/>
            </w:pPr>
            <w:r w:rsidRPr="003C06D7">
              <w:t>0,3</w:t>
            </w:r>
          </w:p>
        </w:tc>
        <w:tc>
          <w:tcPr>
            <w:tcW w:w="659" w:type="dxa"/>
          </w:tcPr>
          <w:p w14:paraId="2AD303DE" w14:textId="0BA4835B" w:rsidR="0067606D" w:rsidRPr="00D04AC0" w:rsidRDefault="0067606D" w:rsidP="0067606D">
            <w:pPr>
              <w:pStyle w:val="TabellSumma"/>
            </w:pPr>
            <w:r w:rsidRPr="003C06D7">
              <w:t>0,6</w:t>
            </w:r>
          </w:p>
        </w:tc>
        <w:tc>
          <w:tcPr>
            <w:tcW w:w="658" w:type="dxa"/>
          </w:tcPr>
          <w:p w14:paraId="7C4832F0" w14:textId="306728D1" w:rsidR="0067606D" w:rsidRPr="00D04AC0" w:rsidRDefault="0067606D" w:rsidP="0067606D">
            <w:pPr>
              <w:pStyle w:val="TabellSumma"/>
            </w:pPr>
            <w:r w:rsidRPr="003C06D7">
              <w:t>2,9</w:t>
            </w:r>
          </w:p>
        </w:tc>
        <w:tc>
          <w:tcPr>
            <w:tcW w:w="659" w:type="dxa"/>
          </w:tcPr>
          <w:p w14:paraId="78D7127A" w14:textId="07A8B433" w:rsidR="0067606D" w:rsidRPr="00D04AC0" w:rsidRDefault="0067606D" w:rsidP="0067606D">
            <w:pPr>
              <w:pStyle w:val="TabellSumma"/>
            </w:pPr>
            <w:r w:rsidRPr="003C06D7">
              <w:t>-4,0</w:t>
            </w:r>
          </w:p>
        </w:tc>
        <w:tc>
          <w:tcPr>
            <w:tcW w:w="659" w:type="dxa"/>
          </w:tcPr>
          <w:p w14:paraId="6DECC4BC" w14:textId="6E15CFB5" w:rsidR="0067606D" w:rsidRPr="00D04AC0" w:rsidRDefault="0067606D" w:rsidP="0067606D">
            <w:pPr>
              <w:pStyle w:val="TabellSumma"/>
            </w:pPr>
            <w:r w:rsidRPr="003C06D7">
              <w:t>6,3</w:t>
            </w:r>
          </w:p>
        </w:tc>
      </w:tr>
      <w:tr w:rsidR="0067606D" w:rsidRPr="005416DA" w14:paraId="39390BE2" w14:textId="77777777" w:rsidTr="0067606D">
        <w:tc>
          <w:tcPr>
            <w:tcW w:w="5103" w:type="dxa"/>
            <w:tcMar>
              <w:left w:w="0" w:type="dxa"/>
              <w:right w:w="0" w:type="dxa"/>
            </w:tcMar>
          </w:tcPr>
          <w:p w14:paraId="73758F4F" w14:textId="32A44A12" w:rsidR="0067606D" w:rsidRPr="005416DA" w:rsidRDefault="0067606D" w:rsidP="0067606D">
            <w:pPr>
              <w:pStyle w:val="TabellSumma"/>
              <w:jc w:val="left"/>
              <w:rPr>
                <w:i w:val="0"/>
              </w:rPr>
            </w:pPr>
            <w:r w:rsidRPr="005416DA">
              <w:rPr>
                <w:i w:val="0"/>
              </w:rPr>
              <w:t>Skatt på finanssektorn</w:t>
            </w:r>
          </w:p>
        </w:tc>
        <w:tc>
          <w:tcPr>
            <w:tcW w:w="658" w:type="dxa"/>
          </w:tcPr>
          <w:p w14:paraId="0007BF6A" w14:textId="77777777" w:rsidR="0067606D" w:rsidRPr="005416DA" w:rsidRDefault="0067606D" w:rsidP="0067606D">
            <w:pPr>
              <w:pStyle w:val="TabellSumma"/>
              <w:rPr>
                <w:i w:val="0"/>
              </w:rPr>
            </w:pPr>
          </w:p>
        </w:tc>
        <w:tc>
          <w:tcPr>
            <w:tcW w:w="659" w:type="dxa"/>
          </w:tcPr>
          <w:p w14:paraId="444706C5" w14:textId="77777777" w:rsidR="0067606D" w:rsidRPr="005416DA" w:rsidRDefault="0067606D" w:rsidP="0067606D">
            <w:pPr>
              <w:pStyle w:val="TabellSumma"/>
              <w:rPr>
                <w:i w:val="0"/>
              </w:rPr>
            </w:pPr>
          </w:p>
        </w:tc>
        <w:tc>
          <w:tcPr>
            <w:tcW w:w="659" w:type="dxa"/>
          </w:tcPr>
          <w:p w14:paraId="73DB956C" w14:textId="77777777" w:rsidR="0067606D" w:rsidRPr="005416DA" w:rsidRDefault="0067606D" w:rsidP="0067606D">
            <w:pPr>
              <w:pStyle w:val="TabellSumma"/>
              <w:rPr>
                <w:i w:val="0"/>
              </w:rPr>
            </w:pPr>
          </w:p>
        </w:tc>
        <w:tc>
          <w:tcPr>
            <w:tcW w:w="658" w:type="dxa"/>
          </w:tcPr>
          <w:p w14:paraId="4A004040" w14:textId="77777777" w:rsidR="0067606D" w:rsidRPr="005416DA" w:rsidRDefault="0067606D" w:rsidP="0067606D">
            <w:pPr>
              <w:pStyle w:val="TabellSumma"/>
              <w:rPr>
                <w:i w:val="0"/>
              </w:rPr>
            </w:pPr>
          </w:p>
        </w:tc>
        <w:tc>
          <w:tcPr>
            <w:tcW w:w="659" w:type="dxa"/>
          </w:tcPr>
          <w:p w14:paraId="06ADC65F" w14:textId="77777777" w:rsidR="0067606D" w:rsidRPr="005416DA" w:rsidRDefault="0067606D" w:rsidP="0067606D">
            <w:pPr>
              <w:pStyle w:val="TabellSumma"/>
              <w:rPr>
                <w:i w:val="0"/>
              </w:rPr>
            </w:pPr>
          </w:p>
        </w:tc>
        <w:tc>
          <w:tcPr>
            <w:tcW w:w="659" w:type="dxa"/>
          </w:tcPr>
          <w:p w14:paraId="539FEC4C" w14:textId="4D687D2A" w:rsidR="0067606D" w:rsidRPr="005416DA" w:rsidRDefault="0067606D" w:rsidP="0067606D">
            <w:pPr>
              <w:pStyle w:val="TabellSumma"/>
              <w:rPr>
                <w:i w:val="0"/>
              </w:rPr>
            </w:pPr>
            <w:r>
              <w:rPr>
                <w:i w:val="0"/>
              </w:rPr>
              <w:t>6,3</w:t>
            </w:r>
          </w:p>
        </w:tc>
      </w:tr>
      <w:tr w:rsidR="0067606D" w14:paraId="5B744B6D" w14:textId="77777777" w:rsidTr="0067606D">
        <w:tc>
          <w:tcPr>
            <w:tcW w:w="5103" w:type="dxa"/>
            <w:tcMar>
              <w:left w:w="0" w:type="dxa"/>
              <w:right w:w="0" w:type="dxa"/>
            </w:tcMar>
          </w:tcPr>
          <w:p w14:paraId="69938A25" w14:textId="77777777" w:rsidR="0067606D" w:rsidRDefault="0067606D" w:rsidP="0067606D">
            <w:pPr>
              <w:pStyle w:val="TabellRader"/>
              <w:jc w:val="left"/>
            </w:pPr>
            <w:r>
              <w:t>S</w:t>
            </w:r>
            <w:r w:rsidRPr="00CD6C86">
              <w:t xml:space="preserve">katteregler </w:t>
            </w:r>
            <w:r>
              <w:t xml:space="preserve">för </w:t>
            </w:r>
            <w:r w:rsidRPr="00CD6C86">
              <w:t>företagssektorn</w:t>
            </w:r>
          </w:p>
        </w:tc>
        <w:tc>
          <w:tcPr>
            <w:tcW w:w="658" w:type="dxa"/>
          </w:tcPr>
          <w:p w14:paraId="5C27ACAB" w14:textId="77777777" w:rsidR="0067606D" w:rsidRPr="00D04AC0" w:rsidRDefault="0067606D" w:rsidP="0067606D">
            <w:pPr>
              <w:pStyle w:val="TabellRader"/>
            </w:pPr>
          </w:p>
        </w:tc>
        <w:tc>
          <w:tcPr>
            <w:tcW w:w="659" w:type="dxa"/>
          </w:tcPr>
          <w:p w14:paraId="7918064B" w14:textId="06402A86" w:rsidR="0067606D" w:rsidRPr="00D04AC0" w:rsidRDefault="0067606D" w:rsidP="0067606D">
            <w:pPr>
              <w:pStyle w:val="TabellRader"/>
            </w:pPr>
            <w:r w:rsidRPr="003C06D7">
              <w:t>0,0</w:t>
            </w:r>
          </w:p>
        </w:tc>
        <w:tc>
          <w:tcPr>
            <w:tcW w:w="659" w:type="dxa"/>
          </w:tcPr>
          <w:p w14:paraId="29B653D9" w14:textId="72CEDE07" w:rsidR="0067606D" w:rsidRPr="00D04AC0" w:rsidRDefault="0067606D" w:rsidP="0067606D">
            <w:pPr>
              <w:pStyle w:val="TabellRader"/>
            </w:pPr>
            <w:r w:rsidRPr="003C06D7">
              <w:t>-0,1</w:t>
            </w:r>
          </w:p>
        </w:tc>
        <w:tc>
          <w:tcPr>
            <w:tcW w:w="658" w:type="dxa"/>
          </w:tcPr>
          <w:p w14:paraId="52BB7530" w14:textId="00F18E18" w:rsidR="0067606D" w:rsidRPr="00D04AC0" w:rsidRDefault="0067606D" w:rsidP="0067606D">
            <w:pPr>
              <w:pStyle w:val="TabellRader"/>
            </w:pPr>
            <w:r w:rsidRPr="003C06D7">
              <w:t>2,9</w:t>
            </w:r>
          </w:p>
        </w:tc>
        <w:tc>
          <w:tcPr>
            <w:tcW w:w="659" w:type="dxa"/>
          </w:tcPr>
          <w:p w14:paraId="7C8B859B" w14:textId="5DDDEB55" w:rsidR="0067606D" w:rsidRPr="00D04AC0" w:rsidRDefault="0067606D" w:rsidP="0067606D">
            <w:pPr>
              <w:pStyle w:val="TabellRader"/>
            </w:pPr>
            <w:r w:rsidRPr="003C06D7">
              <w:t>-4,0</w:t>
            </w:r>
          </w:p>
        </w:tc>
        <w:tc>
          <w:tcPr>
            <w:tcW w:w="659" w:type="dxa"/>
          </w:tcPr>
          <w:p w14:paraId="0F917CFA" w14:textId="0A0DF2D2" w:rsidR="0067606D" w:rsidRPr="00D04AC0" w:rsidRDefault="0067606D" w:rsidP="0067606D">
            <w:pPr>
              <w:pStyle w:val="TabellRader"/>
            </w:pPr>
          </w:p>
        </w:tc>
      </w:tr>
      <w:tr w:rsidR="0067606D" w14:paraId="19CC6813" w14:textId="77777777" w:rsidTr="0067606D">
        <w:tc>
          <w:tcPr>
            <w:tcW w:w="5103" w:type="dxa"/>
            <w:tcMar>
              <w:left w:w="0" w:type="dxa"/>
              <w:right w:w="0" w:type="dxa"/>
            </w:tcMar>
          </w:tcPr>
          <w:p w14:paraId="3657FB6B" w14:textId="065D8018" w:rsidR="0067606D" w:rsidRDefault="0067606D" w:rsidP="0067606D">
            <w:pPr>
              <w:pStyle w:val="TabellRader"/>
              <w:jc w:val="left"/>
            </w:pPr>
            <w:r w:rsidRPr="00CD6C86">
              <w:t>Övrig</w:t>
            </w:r>
            <w:r>
              <w:t>a inkomstskatter, företag</w:t>
            </w:r>
          </w:p>
        </w:tc>
        <w:tc>
          <w:tcPr>
            <w:tcW w:w="658" w:type="dxa"/>
          </w:tcPr>
          <w:p w14:paraId="68550160" w14:textId="11CE7C39" w:rsidR="0067606D" w:rsidRPr="00D04AC0" w:rsidRDefault="0067606D" w:rsidP="0067606D">
            <w:pPr>
              <w:pStyle w:val="TabellRader"/>
            </w:pPr>
            <w:r w:rsidRPr="003C06D7">
              <w:t>2,4</w:t>
            </w:r>
          </w:p>
        </w:tc>
        <w:tc>
          <w:tcPr>
            <w:tcW w:w="659" w:type="dxa"/>
          </w:tcPr>
          <w:p w14:paraId="2022AC73" w14:textId="0B120E95" w:rsidR="0067606D" w:rsidRPr="00D04AC0" w:rsidRDefault="0067606D" w:rsidP="0067606D">
            <w:pPr>
              <w:pStyle w:val="TabellRader"/>
            </w:pPr>
            <w:r w:rsidRPr="003C06D7">
              <w:t>0,3</w:t>
            </w:r>
          </w:p>
        </w:tc>
        <w:tc>
          <w:tcPr>
            <w:tcW w:w="659" w:type="dxa"/>
          </w:tcPr>
          <w:p w14:paraId="6D3E72D2" w14:textId="24A38FDE" w:rsidR="0067606D" w:rsidRPr="00D04AC0" w:rsidRDefault="0067606D" w:rsidP="0067606D">
            <w:pPr>
              <w:pStyle w:val="TabellRader"/>
            </w:pPr>
            <w:r w:rsidRPr="003C06D7">
              <w:t>0,7</w:t>
            </w:r>
          </w:p>
        </w:tc>
        <w:tc>
          <w:tcPr>
            <w:tcW w:w="658" w:type="dxa"/>
          </w:tcPr>
          <w:p w14:paraId="0FC7C13A" w14:textId="047BD1D3" w:rsidR="0067606D" w:rsidRPr="00D04AC0" w:rsidRDefault="0067606D" w:rsidP="0067606D">
            <w:pPr>
              <w:pStyle w:val="TabellRader"/>
            </w:pPr>
            <w:r w:rsidRPr="003C06D7">
              <w:t>0,0</w:t>
            </w:r>
          </w:p>
        </w:tc>
        <w:tc>
          <w:tcPr>
            <w:tcW w:w="659" w:type="dxa"/>
          </w:tcPr>
          <w:p w14:paraId="7D4C86F0" w14:textId="79550953" w:rsidR="0067606D" w:rsidRPr="00D04AC0" w:rsidRDefault="0067606D" w:rsidP="0067606D">
            <w:pPr>
              <w:pStyle w:val="TabellRader"/>
            </w:pPr>
          </w:p>
        </w:tc>
        <w:tc>
          <w:tcPr>
            <w:tcW w:w="659" w:type="dxa"/>
          </w:tcPr>
          <w:p w14:paraId="7BE1A037" w14:textId="77777777" w:rsidR="0067606D" w:rsidRPr="00D04AC0" w:rsidRDefault="0067606D" w:rsidP="0067606D">
            <w:pPr>
              <w:pStyle w:val="TabellRader"/>
            </w:pPr>
          </w:p>
        </w:tc>
      </w:tr>
      <w:tr w:rsidR="0067606D" w14:paraId="6156D238" w14:textId="77777777" w:rsidTr="0067606D">
        <w:tc>
          <w:tcPr>
            <w:tcW w:w="5103" w:type="dxa"/>
            <w:tcMar>
              <w:left w:w="0" w:type="dxa"/>
              <w:right w:w="0" w:type="dxa"/>
            </w:tcMar>
          </w:tcPr>
          <w:p w14:paraId="51C171C0" w14:textId="77777777" w:rsidR="0067606D" w:rsidRDefault="0067606D" w:rsidP="0067606D">
            <w:pPr>
              <w:pStyle w:val="TabellSumma"/>
              <w:jc w:val="left"/>
            </w:pPr>
            <w:r w:rsidRPr="00CD6C86">
              <w:t>Fastighetsskatt</w:t>
            </w:r>
          </w:p>
        </w:tc>
        <w:tc>
          <w:tcPr>
            <w:tcW w:w="658" w:type="dxa"/>
          </w:tcPr>
          <w:p w14:paraId="0535AC38" w14:textId="6D8233A6" w:rsidR="0067606D" w:rsidRPr="00D04AC0" w:rsidRDefault="0067606D" w:rsidP="0067606D">
            <w:pPr>
              <w:pStyle w:val="TabellSumma"/>
            </w:pPr>
            <w:r w:rsidRPr="003C06D7">
              <w:t>-1,2</w:t>
            </w:r>
          </w:p>
        </w:tc>
        <w:tc>
          <w:tcPr>
            <w:tcW w:w="659" w:type="dxa"/>
          </w:tcPr>
          <w:p w14:paraId="771C8F2C" w14:textId="3A664D0D" w:rsidR="0067606D" w:rsidRPr="00D04AC0" w:rsidRDefault="0067606D" w:rsidP="0067606D">
            <w:pPr>
              <w:pStyle w:val="TabellSumma"/>
            </w:pPr>
            <w:r w:rsidRPr="003C06D7">
              <w:t>-1,2</w:t>
            </w:r>
          </w:p>
        </w:tc>
        <w:tc>
          <w:tcPr>
            <w:tcW w:w="659" w:type="dxa"/>
          </w:tcPr>
          <w:p w14:paraId="1DAD78FB" w14:textId="76C20DCD" w:rsidR="0067606D" w:rsidRPr="00D04AC0" w:rsidRDefault="0067606D" w:rsidP="0067606D">
            <w:pPr>
              <w:pStyle w:val="TabellSumma"/>
            </w:pPr>
            <w:r w:rsidRPr="003C06D7">
              <w:t>-1,2</w:t>
            </w:r>
          </w:p>
        </w:tc>
        <w:tc>
          <w:tcPr>
            <w:tcW w:w="658" w:type="dxa"/>
          </w:tcPr>
          <w:p w14:paraId="2307018A" w14:textId="28A1E15A" w:rsidR="0067606D" w:rsidRPr="00D04AC0" w:rsidRDefault="0067606D" w:rsidP="0067606D">
            <w:pPr>
              <w:pStyle w:val="TabellSumma"/>
            </w:pPr>
            <w:r w:rsidRPr="003C06D7">
              <w:t>-1,0</w:t>
            </w:r>
          </w:p>
        </w:tc>
        <w:tc>
          <w:tcPr>
            <w:tcW w:w="659" w:type="dxa"/>
          </w:tcPr>
          <w:p w14:paraId="5ED2C221" w14:textId="3DAD5D52" w:rsidR="0067606D" w:rsidRPr="00D04AC0" w:rsidRDefault="0067606D" w:rsidP="0067606D">
            <w:pPr>
              <w:pStyle w:val="TabellSumma"/>
            </w:pPr>
          </w:p>
        </w:tc>
        <w:tc>
          <w:tcPr>
            <w:tcW w:w="659" w:type="dxa"/>
          </w:tcPr>
          <w:p w14:paraId="566E5244" w14:textId="77777777" w:rsidR="0067606D" w:rsidRPr="00D04AC0" w:rsidRDefault="0067606D" w:rsidP="0067606D">
            <w:pPr>
              <w:pStyle w:val="TabellRader"/>
            </w:pPr>
          </w:p>
        </w:tc>
      </w:tr>
      <w:tr w:rsidR="0067606D" w:rsidRPr="001C303D" w14:paraId="4B8D1033" w14:textId="77777777" w:rsidTr="0067606D">
        <w:tc>
          <w:tcPr>
            <w:tcW w:w="5103" w:type="dxa"/>
            <w:tcMar>
              <w:left w:w="0" w:type="dxa"/>
              <w:right w:w="0" w:type="dxa"/>
            </w:tcMar>
          </w:tcPr>
          <w:p w14:paraId="6951F8CF" w14:textId="77777777" w:rsidR="0067606D" w:rsidRDefault="0067606D" w:rsidP="0067606D">
            <w:pPr>
              <w:pStyle w:val="TabellSumma"/>
              <w:jc w:val="left"/>
            </w:pPr>
            <w:r w:rsidRPr="00CD6C86">
              <w:t>Övriga skatter på kapital</w:t>
            </w:r>
          </w:p>
        </w:tc>
        <w:tc>
          <w:tcPr>
            <w:tcW w:w="658" w:type="dxa"/>
          </w:tcPr>
          <w:p w14:paraId="08C319F5" w14:textId="2E01348E" w:rsidR="0067606D" w:rsidRPr="00D04AC0" w:rsidRDefault="0067606D" w:rsidP="0067606D">
            <w:pPr>
              <w:pStyle w:val="TabellSumma"/>
            </w:pPr>
            <w:r w:rsidRPr="003C06D7">
              <w:t>0,8</w:t>
            </w:r>
          </w:p>
        </w:tc>
        <w:tc>
          <w:tcPr>
            <w:tcW w:w="659" w:type="dxa"/>
          </w:tcPr>
          <w:p w14:paraId="3FC7900A" w14:textId="543529FC" w:rsidR="0067606D" w:rsidRPr="00D04AC0" w:rsidRDefault="0067606D" w:rsidP="0067606D">
            <w:pPr>
              <w:pStyle w:val="TabellSumma"/>
            </w:pPr>
            <w:r w:rsidRPr="003C06D7">
              <w:t>0,1</w:t>
            </w:r>
          </w:p>
        </w:tc>
        <w:tc>
          <w:tcPr>
            <w:tcW w:w="659" w:type="dxa"/>
          </w:tcPr>
          <w:p w14:paraId="65EDA6C6" w14:textId="77DF72D1" w:rsidR="0067606D" w:rsidRPr="00D04AC0" w:rsidRDefault="0067606D" w:rsidP="0067606D">
            <w:pPr>
              <w:pStyle w:val="TabellSumma"/>
            </w:pPr>
            <w:r w:rsidRPr="003C06D7">
              <w:t>-0,1</w:t>
            </w:r>
          </w:p>
        </w:tc>
        <w:tc>
          <w:tcPr>
            <w:tcW w:w="658" w:type="dxa"/>
          </w:tcPr>
          <w:p w14:paraId="6923DD48" w14:textId="0124EDD2" w:rsidR="0067606D" w:rsidRPr="00D04AC0" w:rsidRDefault="0067606D" w:rsidP="0067606D">
            <w:pPr>
              <w:pStyle w:val="TabellSumma"/>
            </w:pPr>
            <w:r w:rsidRPr="00A02288">
              <w:t>-1,0</w:t>
            </w:r>
          </w:p>
        </w:tc>
        <w:tc>
          <w:tcPr>
            <w:tcW w:w="659" w:type="dxa"/>
          </w:tcPr>
          <w:p w14:paraId="1FED0DD1" w14:textId="0397B001" w:rsidR="0067606D" w:rsidRPr="00D04AC0" w:rsidRDefault="0067606D" w:rsidP="0067606D">
            <w:pPr>
              <w:pStyle w:val="TabellSumma"/>
            </w:pPr>
            <w:r w:rsidRPr="00A02288">
              <w:t>-0,6</w:t>
            </w:r>
          </w:p>
        </w:tc>
        <w:tc>
          <w:tcPr>
            <w:tcW w:w="659" w:type="dxa"/>
          </w:tcPr>
          <w:p w14:paraId="6437CBA9" w14:textId="735DE724" w:rsidR="0067606D" w:rsidRPr="001C303D" w:rsidRDefault="0067606D" w:rsidP="0067606D">
            <w:pPr>
              <w:pStyle w:val="TabellRader"/>
              <w:rPr>
                <w:i/>
              </w:rPr>
            </w:pPr>
            <w:r w:rsidRPr="00A02288">
              <w:t>0,1</w:t>
            </w:r>
          </w:p>
        </w:tc>
      </w:tr>
      <w:tr w:rsidR="0067606D" w:rsidRPr="00BC2341" w14:paraId="44B9FC63" w14:textId="77777777" w:rsidTr="0067606D">
        <w:tc>
          <w:tcPr>
            <w:tcW w:w="5103" w:type="dxa"/>
            <w:tcMar>
              <w:left w:w="0" w:type="dxa"/>
              <w:right w:w="0" w:type="dxa"/>
            </w:tcMar>
          </w:tcPr>
          <w:p w14:paraId="6BF6BFC4" w14:textId="67F66714" w:rsidR="0067606D" w:rsidRPr="00BC2341" w:rsidRDefault="0067606D" w:rsidP="0067606D">
            <w:pPr>
              <w:pStyle w:val="TabellSumma"/>
              <w:jc w:val="left"/>
              <w:rPr>
                <w:i w:val="0"/>
              </w:rPr>
            </w:pPr>
            <w:r>
              <w:rPr>
                <w:i w:val="0"/>
              </w:rPr>
              <w:t>Höjt tak för uppskov vid försäljning av privatbostad</w:t>
            </w:r>
          </w:p>
        </w:tc>
        <w:tc>
          <w:tcPr>
            <w:tcW w:w="658" w:type="dxa"/>
          </w:tcPr>
          <w:p w14:paraId="7427B1C5" w14:textId="77777777" w:rsidR="0067606D" w:rsidRPr="00BC2341" w:rsidRDefault="0067606D" w:rsidP="0067606D">
            <w:pPr>
              <w:pStyle w:val="TabellSumma"/>
              <w:rPr>
                <w:i w:val="0"/>
              </w:rPr>
            </w:pPr>
          </w:p>
        </w:tc>
        <w:tc>
          <w:tcPr>
            <w:tcW w:w="659" w:type="dxa"/>
          </w:tcPr>
          <w:p w14:paraId="31DBBE3D" w14:textId="77777777" w:rsidR="0067606D" w:rsidRPr="00BC2341" w:rsidRDefault="0067606D" w:rsidP="0067606D">
            <w:pPr>
              <w:pStyle w:val="TabellSumma"/>
              <w:rPr>
                <w:i w:val="0"/>
              </w:rPr>
            </w:pPr>
          </w:p>
        </w:tc>
        <w:tc>
          <w:tcPr>
            <w:tcW w:w="659" w:type="dxa"/>
          </w:tcPr>
          <w:p w14:paraId="561E04BF" w14:textId="77777777" w:rsidR="0067606D" w:rsidRPr="00BC2341" w:rsidRDefault="0067606D" w:rsidP="0067606D">
            <w:pPr>
              <w:pStyle w:val="TabellSumma"/>
              <w:rPr>
                <w:i w:val="0"/>
              </w:rPr>
            </w:pPr>
          </w:p>
        </w:tc>
        <w:tc>
          <w:tcPr>
            <w:tcW w:w="658" w:type="dxa"/>
          </w:tcPr>
          <w:p w14:paraId="58A90461" w14:textId="05597A45" w:rsidR="0067606D" w:rsidRPr="00BC2341" w:rsidRDefault="0067606D" w:rsidP="0067606D">
            <w:pPr>
              <w:pStyle w:val="TabellSumma"/>
              <w:rPr>
                <w:i w:val="0"/>
              </w:rPr>
            </w:pPr>
            <w:r>
              <w:rPr>
                <w:i w:val="0"/>
              </w:rPr>
              <w:t>-0,5</w:t>
            </w:r>
          </w:p>
        </w:tc>
        <w:tc>
          <w:tcPr>
            <w:tcW w:w="659" w:type="dxa"/>
          </w:tcPr>
          <w:p w14:paraId="6719D3C7" w14:textId="445A8388" w:rsidR="0067606D" w:rsidRPr="00BC2341" w:rsidRDefault="0067606D" w:rsidP="0067606D">
            <w:pPr>
              <w:pStyle w:val="TabellSumma"/>
              <w:rPr>
                <w:i w:val="0"/>
              </w:rPr>
            </w:pPr>
            <w:r>
              <w:rPr>
                <w:i w:val="0"/>
              </w:rPr>
              <w:t>-0,4</w:t>
            </w:r>
          </w:p>
        </w:tc>
        <w:tc>
          <w:tcPr>
            <w:tcW w:w="659" w:type="dxa"/>
          </w:tcPr>
          <w:p w14:paraId="64DE71A0" w14:textId="4028B759" w:rsidR="0067606D" w:rsidRPr="00BC2341" w:rsidRDefault="0067606D" w:rsidP="0067606D">
            <w:pPr>
              <w:pStyle w:val="TabellRader"/>
            </w:pPr>
            <w:r>
              <w:t>-0,1</w:t>
            </w:r>
          </w:p>
        </w:tc>
      </w:tr>
      <w:tr w:rsidR="0067606D" w14:paraId="346F1806" w14:textId="77777777" w:rsidTr="0067606D">
        <w:tc>
          <w:tcPr>
            <w:tcW w:w="5103" w:type="dxa"/>
            <w:tcMar>
              <w:left w:w="0" w:type="dxa"/>
              <w:right w:w="0" w:type="dxa"/>
            </w:tcMar>
          </w:tcPr>
          <w:p w14:paraId="7DB34D64" w14:textId="635789D8" w:rsidR="0067606D" w:rsidRDefault="0067606D" w:rsidP="0067606D">
            <w:pPr>
              <w:pStyle w:val="TabellRader"/>
              <w:jc w:val="left"/>
            </w:pPr>
            <w:r>
              <w:t>Ett system med anstånd med kupongskatt i vissa fall</w:t>
            </w:r>
          </w:p>
        </w:tc>
        <w:tc>
          <w:tcPr>
            <w:tcW w:w="658" w:type="dxa"/>
          </w:tcPr>
          <w:p w14:paraId="62ACDF80" w14:textId="1956211C" w:rsidR="0067606D" w:rsidRPr="00D04AC0" w:rsidRDefault="0067606D" w:rsidP="0067606D">
            <w:pPr>
              <w:pStyle w:val="TabellRader"/>
            </w:pPr>
          </w:p>
        </w:tc>
        <w:tc>
          <w:tcPr>
            <w:tcW w:w="659" w:type="dxa"/>
          </w:tcPr>
          <w:p w14:paraId="1D071A2D" w14:textId="28888B56" w:rsidR="0067606D" w:rsidRPr="00D04AC0" w:rsidRDefault="0067606D" w:rsidP="0067606D">
            <w:pPr>
              <w:pStyle w:val="TabellRader"/>
            </w:pPr>
          </w:p>
        </w:tc>
        <w:tc>
          <w:tcPr>
            <w:tcW w:w="659" w:type="dxa"/>
          </w:tcPr>
          <w:p w14:paraId="348400AC" w14:textId="631B473B" w:rsidR="0067606D" w:rsidRPr="00D04AC0" w:rsidRDefault="0067606D" w:rsidP="0067606D">
            <w:pPr>
              <w:pStyle w:val="TabellRader"/>
            </w:pPr>
          </w:p>
        </w:tc>
        <w:tc>
          <w:tcPr>
            <w:tcW w:w="658" w:type="dxa"/>
          </w:tcPr>
          <w:p w14:paraId="471A9589" w14:textId="63688B36" w:rsidR="0067606D" w:rsidRPr="00D04AC0" w:rsidRDefault="0067606D" w:rsidP="0067606D">
            <w:pPr>
              <w:pStyle w:val="TabellRader"/>
            </w:pPr>
            <w:r w:rsidRPr="003C06D7">
              <w:t>-0,6</w:t>
            </w:r>
          </w:p>
        </w:tc>
        <w:tc>
          <w:tcPr>
            <w:tcW w:w="659" w:type="dxa"/>
          </w:tcPr>
          <w:p w14:paraId="61E77472" w14:textId="0321F168" w:rsidR="0067606D" w:rsidRPr="00D04AC0" w:rsidRDefault="0067606D" w:rsidP="0067606D">
            <w:pPr>
              <w:pStyle w:val="TabellRader"/>
            </w:pPr>
            <w:r w:rsidRPr="003C06D7">
              <w:t>0,2</w:t>
            </w:r>
          </w:p>
        </w:tc>
        <w:tc>
          <w:tcPr>
            <w:tcW w:w="659" w:type="dxa"/>
          </w:tcPr>
          <w:p w14:paraId="076B24CA" w14:textId="79CC5EE6" w:rsidR="0067606D" w:rsidRPr="00D04AC0" w:rsidRDefault="0067606D" w:rsidP="0067606D">
            <w:pPr>
              <w:pStyle w:val="TabellRader"/>
            </w:pPr>
            <w:r w:rsidRPr="003C06D7">
              <w:t>0,2</w:t>
            </w:r>
          </w:p>
        </w:tc>
      </w:tr>
      <w:tr w:rsidR="0067606D" w14:paraId="65493AA8" w14:textId="77777777" w:rsidTr="0067606D">
        <w:tc>
          <w:tcPr>
            <w:tcW w:w="5103" w:type="dxa"/>
            <w:tcBorders>
              <w:bottom w:val="single" w:sz="12" w:space="0" w:color="auto"/>
            </w:tcBorders>
            <w:tcMar>
              <w:left w:w="0" w:type="dxa"/>
              <w:right w:w="0" w:type="dxa"/>
            </w:tcMar>
          </w:tcPr>
          <w:p w14:paraId="24F97253" w14:textId="22071DF4" w:rsidR="0067606D" w:rsidRDefault="0067606D" w:rsidP="0067606D">
            <w:pPr>
              <w:pStyle w:val="TabellRader"/>
              <w:jc w:val="left"/>
            </w:pPr>
            <w:r w:rsidRPr="00CD6C86">
              <w:t>Övrigt</w:t>
            </w:r>
            <w:r>
              <w:t>, övriga skatter på kapital</w:t>
            </w:r>
          </w:p>
        </w:tc>
        <w:tc>
          <w:tcPr>
            <w:tcW w:w="658" w:type="dxa"/>
            <w:tcBorders>
              <w:bottom w:val="single" w:sz="12" w:space="0" w:color="auto"/>
            </w:tcBorders>
          </w:tcPr>
          <w:p w14:paraId="10A3B352" w14:textId="2B8C319F" w:rsidR="0067606D" w:rsidRPr="00D04AC0" w:rsidRDefault="0067606D" w:rsidP="0067606D">
            <w:pPr>
              <w:pStyle w:val="TabellRader"/>
            </w:pPr>
            <w:r w:rsidRPr="003C06D7">
              <w:t>0,8</w:t>
            </w:r>
          </w:p>
        </w:tc>
        <w:tc>
          <w:tcPr>
            <w:tcW w:w="659" w:type="dxa"/>
            <w:tcBorders>
              <w:bottom w:val="single" w:sz="12" w:space="0" w:color="auto"/>
            </w:tcBorders>
          </w:tcPr>
          <w:p w14:paraId="73230A1B" w14:textId="285EA363" w:rsidR="0067606D" w:rsidRPr="00D04AC0" w:rsidRDefault="0067606D" w:rsidP="0067606D">
            <w:pPr>
              <w:pStyle w:val="TabellRader"/>
            </w:pPr>
            <w:r w:rsidRPr="003C06D7">
              <w:t>0,1</w:t>
            </w:r>
          </w:p>
        </w:tc>
        <w:tc>
          <w:tcPr>
            <w:tcW w:w="659" w:type="dxa"/>
            <w:tcBorders>
              <w:bottom w:val="single" w:sz="12" w:space="0" w:color="auto"/>
            </w:tcBorders>
          </w:tcPr>
          <w:p w14:paraId="2247AC4A" w14:textId="3C7D6E28" w:rsidR="0067606D" w:rsidRPr="00D04AC0" w:rsidRDefault="0067606D" w:rsidP="0067606D">
            <w:pPr>
              <w:pStyle w:val="TabellRader"/>
            </w:pPr>
            <w:r w:rsidRPr="003C06D7">
              <w:t>-0,1</w:t>
            </w:r>
          </w:p>
        </w:tc>
        <w:tc>
          <w:tcPr>
            <w:tcW w:w="658" w:type="dxa"/>
            <w:tcBorders>
              <w:bottom w:val="single" w:sz="12" w:space="0" w:color="auto"/>
            </w:tcBorders>
          </w:tcPr>
          <w:p w14:paraId="32A95DBD" w14:textId="400CD98E" w:rsidR="0067606D" w:rsidRPr="00D04AC0" w:rsidRDefault="0067606D" w:rsidP="0067606D">
            <w:pPr>
              <w:pStyle w:val="TabellRader"/>
            </w:pPr>
            <w:r w:rsidRPr="00EF06AB">
              <w:t>0,</w:t>
            </w:r>
            <w:r>
              <w:t>2</w:t>
            </w:r>
          </w:p>
        </w:tc>
        <w:tc>
          <w:tcPr>
            <w:tcW w:w="659" w:type="dxa"/>
            <w:tcBorders>
              <w:bottom w:val="single" w:sz="12" w:space="0" w:color="auto"/>
            </w:tcBorders>
          </w:tcPr>
          <w:p w14:paraId="267DE0BF" w14:textId="699F3624" w:rsidR="0067606D" w:rsidRPr="00D04AC0" w:rsidRDefault="0067606D" w:rsidP="0067606D">
            <w:pPr>
              <w:pStyle w:val="TabellRader"/>
            </w:pPr>
            <w:r w:rsidRPr="00EF06AB">
              <w:t>-0,</w:t>
            </w:r>
            <w:r>
              <w:t>3</w:t>
            </w:r>
          </w:p>
        </w:tc>
        <w:tc>
          <w:tcPr>
            <w:tcW w:w="659" w:type="dxa"/>
            <w:tcBorders>
              <w:bottom w:val="single" w:sz="12" w:space="0" w:color="auto"/>
            </w:tcBorders>
          </w:tcPr>
          <w:p w14:paraId="4623C4FF" w14:textId="4156AFD4" w:rsidR="0067606D" w:rsidRPr="00D04AC0" w:rsidRDefault="0067606D" w:rsidP="0067606D">
            <w:pPr>
              <w:pStyle w:val="TabellRader"/>
            </w:pPr>
          </w:p>
        </w:tc>
      </w:tr>
      <w:tr w:rsidR="0067606D" w14:paraId="16670502" w14:textId="77777777" w:rsidTr="0067606D">
        <w:tc>
          <w:tcPr>
            <w:tcW w:w="5103" w:type="dxa"/>
            <w:tcBorders>
              <w:top w:val="single" w:sz="12" w:space="0" w:color="auto"/>
            </w:tcBorders>
            <w:tcMar>
              <w:left w:w="0" w:type="dxa"/>
              <w:right w:w="0" w:type="dxa"/>
            </w:tcMar>
          </w:tcPr>
          <w:p w14:paraId="455C3EEF" w14:textId="77777777" w:rsidR="0067606D" w:rsidRDefault="0067606D" w:rsidP="0067606D">
            <w:pPr>
              <w:pStyle w:val="TabellSlutsumma"/>
              <w:jc w:val="left"/>
            </w:pPr>
            <w:r w:rsidRPr="00CD6C86">
              <w:t>Skatt på konsumtion</w:t>
            </w:r>
          </w:p>
        </w:tc>
        <w:tc>
          <w:tcPr>
            <w:tcW w:w="658" w:type="dxa"/>
            <w:tcBorders>
              <w:top w:val="single" w:sz="12" w:space="0" w:color="auto"/>
            </w:tcBorders>
          </w:tcPr>
          <w:p w14:paraId="7EE732FC" w14:textId="55CD385B" w:rsidR="0067606D" w:rsidRPr="00D04AC0" w:rsidRDefault="0067606D" w:rsidP="0067606D">
            <w:pPr>
              <w:pStyle w:val="TabellSlutsumma"/>
            </w:pPr>
            <w:r w:rsidRPr="00C12DD6">
              <w:t>1,3</w:t>
            </w:r>
          </w:p>
        </w:tc>
        <w:tc>
          <w:tcPr>
            <w:tcW w:w="659" w:type="dxa"/>
            <w:tcBorders>
              <w:top w:val="single" w:sz="12" w:space="0" w:color="auto"/>
            </w:tcBorders>
          </w:tcPr>
          <w:p w14:paraId="069BD76D" w14:textId="09C0B7F7" w:rsidR="0067606D" w:rsidRPr="00D04AC0" w:rsidRDefault="0067606D" w:rsidP="0067606D">
            <w:pPr>
              <w:pStyle w:val="TabellSlutsumma"/>
            </w:pPr>
            <w:r w:rsidRPr="00C12DD6">
              <w:t>1,7</w:t>
            </w:r>
          </w:p>
        </w:tc>
        <w:tc>
          <w:tcPr>
            <w:tcW w:w="659" w:type="dxa"/>
            <w:tcBorders>
              <w:top w:val="single" w:sz="12" w:space="0" w:color="auto"/>
            </w:tcBorders>
          </w:tcPr>
          <w:p w14:paraId="23A4170A" w14:textId="552C1343" w:rsidR="0067606D" w:rsidRPr="00D04AC0" w:rsidRDefault="0067606D" w:rsidP="0067606D">
            <w:pPr>
              <w:pStyle w:val="TabellSlutsumma"/>
            </w:pPr>
            <w:r w:rsidRPr="00C12DD6">
              <w:t>2,4</w:t>
            </w:r>
          </w:p>
        </w:tc>
        <w:tc>
          <w:tcPr>
            <w:tcW w:w="658" w:type="dxa"/>
            <w:tcBorders>
              <w:top w:val="single" w:sz="12" w:space="0" w:color="auto"/>
            </w:tcBorders>
          </w:tcPr>
          <w:p w14:paraId="69149513" w14:textId="705144B2" w:rsidR="0067606D" w:rsidRPr="00D04AC0" w:rsidRDefault="0067606D" w:rsidP="0067606D">
            <w:pPr>
              <w:pStyle w:val="TabellSlutsumma"/>
            </w:pPr>
            <w:r w:rsidRPr="00C12DD6">
              <w:t>3,1</w:t>
            </w:r>
          </w:p>
        </w:tc>
        <w:tc>
          <w:tcPr>
            <w:tcW w:w="659" w:type="dxa"/>
            <w:tcBorders>
              <w:top w:val="single" w:sz="12" w:space="0" w:color="auto"/>
            </w:tcBorders>
          </w:tcPr>
          <w:p w14:paraId="55A7EDD1" w14:textId="47E28DCE" w:rsidR="0067606D" w:rsidRPr="00D04AC0" w:rsidRDefault="0067606D" w:rsidP="0067606D">
            <w:pPr>
              <w:pStyle w:val="TabellSlutsumma"/>
            </w:pPr>
            <w:r w:rsidRPr="00C12DD6">
              <w:t>1,4</w:t>
            </w:r>
          </w:p>
        </w:tc>
        <w:tc>
          <w:tcPr>
            <w:tcW w:w="659" w:type="dxa"/>
            <w:tcBorders>
              <w:top w:val="single" w:sz="12" w:space="0" w:color="auto"/>
            </w:tcBorders>
          </w:tcPr>
          <w:p w14:paraId="265B44B1" w14:textId="5E38412C" w:rsidR="0067606D" w:rsidRPr="00D04AC0" w:rsidRDefault="0067606D" w:rsidP="0067606D">
            <w:pPr>
              <w:pStyle w:val="TabellSlutsumma"/>
            </w:pPr>
            <w:r w:rsidRPr="00C12DD6">
              <w:t>0,1</w:t>
            </w:r>
          </w:p>
        </w:tc>
      </w:tr>
      <w:tr w:rsidR="0067606D" w14:paraId="245FD79C" w14:textId="77777777" w:rsidTr="0067606D">
        <w:tc>
          <w:tcPr>
            <w:tcW w:w="5103" w:type="dxa"/>
            <w:tcMar>
              <w:left w:w="0" w:type="dxa"/>
              <w:right w:w="0" w:type="dxa"/>
            </w:tcMar>
          </w:tcPr>
          <w:p w14:paraId="0937D4E1" w14:textId="77777777" w:rsidR="0067606D" w:rsidRDefault="0067606D" w:rsidP="0067606D">
            <w:pPr>
              <w:pStyle w:val="TabellSumma"/>
              <w:jc w:val="left"/>
            </w:pPr>
            <w:r w:rsidRPr="00CD6C86">
              <w:t>Mervärdesskatt</w:t>
            </w:r>
          </w:p>
        </w:tc>
        <w:tc>
          <w:tcPr>
            <w:tcW w:w="658" w:type="dxa"/>
          </w:tcPr>
          <w:p w14:paraId="3DEE633A" w14:textId="576F2C33" w:rsidR="0067606D" w:rsidRPr="00D04AC0" w:rsidRDefault="0067606D" w:rsidP="0067606D">
            <w:pPr>
              <w:pStyle w:val="TabellSumma"/>
            </w:pPr>
            <w:r w:rsidRPr="00C12DD6">
              <w:t>-0,4</w:t>
            </w:r>
          </w:p>
        </w:tc>
        <w:tc>
          <w:tcPr>
            <w:tcW w:w="659" w:type="dxa"/>
          </w:tcPr>
          <w:p w14:paraId="7D617757" w14:textId="0BAFA6AF" w:rsidR="0067606D" w:rsidRPr="00D04AC0" w:rsidRDefault="0067606D" w:rsidP="0067606D">
            <w:pPr>
              <w:pStyle w:val="TabellSumma"/>
            </w:pPr>
            <w:r w:rsidRPr="00C12DD6">
              <w:t>-0,3</w:t>
            </w:r>
          </w:p>
        </w:tc>
        <w:tc>
          <w:tcPr>
            <w:tcW w:w="659" w:type="dxa"/>
          </w:tcPr>
          <w:p w14:paraId="1F2C4B8E" w14:textId="745C6D71" w:rsidR="0067606D" w:rsidRPr="00D04AC0" w:rsidRDefault="0067606D" w:rsidP="0067606D">
            <w:pPr>
              <w:pStyle w:val="TabellSumma"/>
            </w:pPr>
            <w:r w:rsidRPr="00C12DD6">
              <w:t>-0,2</w:t>
            </w:r>
          </w:p>
        </w:tc>
        <w:tc>
          <w:tcPr>
            <w:tcW w:w="658" w:type="dxa"/>
          </w:tcPr>
          <w:p w14:paraId="015B3F50" w14:textId="52BFF441" w:rsidR="0067606D" w:rsidRPr="00D04AC0" w:rsidRDefault="0067606D" w:rsidP="0067606D">
            <w:pPr>
              <w:pStyle w:val="TabellSumma"/>
            </w:pPr>
            <w:r w:rsidRPr="00C12DD6">
              <w:t>-0,2</w:t>
            </w:r>
          </w:p>
        </w:tc>
        <w:tc>
          <w:tcPr>
            <w:tcW w:w="659" w:type="dxa"/>
          </w:tcPr>
          <w:p w14:paraId="2498806F" w14:textId="0BFE9BA1" w:rsidR="0067606D" w:rsidRPr="00D04AC0" w:rsidRDefault="0067606D" w:rsidP="0067606D">
            <w:pPr>
              <w:pStyle w:val="TabellSumma"/>
            </w:pPr>
            <w:r w:rsidRPr="00C12DD6">
              <w:t>0,3</w:t>
            </w:r>
          </w:p>
        </w:tc>
        <w:tc>
          <w:tcPr>
            <w:tcW w:w="659" w:type="dxa"/>
          </w:tcPr>
          <w:p w14:paraId="0983E7CA" w14:textId="77777777" w:rsidR="0067606D" w:rsidRPr="00D04AC0" w:rsidRDefault="0067606D" w:rsidP="0067606D">
            <w:pPr>
              <w:pStyle w:val="TabellRader"/>
            </w:pPr>
          </w:p>
        </w:tc>
      </w:tr>
      <w:tr w:rsidR="0067606D" w:rsidRPr="001C303D" w14:paraId="411EA59C" w14:textId="77777777" w:rsidTr="0067606D">
        <w:tc>
          <w:tcPr>
            <w:tcW w:w="5103" w:type="dxa"/>
            <w:tcMar>
              <w:left w:w="0" w:type="dxa"/>
              <w:right w:w="0" w:type="dxa"/>
            </w:tcMar>
          </w:tcPr>
          <w:p w14:paraId="0BDF45BE" w14:textId="77777777" w:rsidR="0067606D" w:rsidRDefault="0067606D" w:rsidP="0067606D">
            <w:pPr>
              <w:pStyle w:val="TabellSumma"/>
              <w:jc w:val="left"/>
            </w:pPr>
            <w:r w:rsidRPr="00CD6C86">
              <w:t>Punktskatter</w:t>
            </w:r>
          </w:p>
        </w:tc>
        <w:tc>
          <w:tcPr>
            <w:tcW w:w="658" w:type="dxa"/>
          </w:tcPr>
          <w:p w14:paraId="0F833F7D" w14:textId="79C1F24D" w:rsidR="0067606D" w:rsidRPr="00D04AC0" w:rsidRDefault="0067606D" w:rsidP="0067606D">
            <w:pPr>
              <w:pStyle w:val="TabellSumma"/>
            </w:pPr>
            <w:r w:rsidRPr="00C12DD6">
              <w:t>1,8</w:t>
            </w:r>
          </w:p>
        </w:tc>
        <w:tc>
          <w:tcPr>
            <w:tcW w:w="659" w:type="dxa"/>
          </w:tcPr>
          <w:p w14:paraId="392755BF" w14:textId="6D5F6032" w:rsidR="0067606D" w:rsidRPr="00D04AC0" w:rsidRDefault="0067606D" w:rsidP="0067606D">
            <w:pPr>
              <w:pStyle w:val="TabellSumma"/>
            </w:pPr>
            <w:r w:rsidRPr="00C12DD6">
              <w:t>2,1</w:t>
            </w:r>
          </w:p>
        </w:tc>
        <w:tc>
          <w:tcPr>
            <w:tcW w:w="659" w:type="dxa"/>
          </w:tcPr>
          <w:p w14:paraId="35114C7A" w14:textId="623A598D" w:rsidR="0067606D" w:rsidRPr="00D04AC0" w:rsidRDefault="0067606D" w:rsidP="0067606D">
            <w:pPr>
              <w:pStyle w:val="TabellSumma"/>
            </w:pPr>
            <w:r w:rsidRPr="00C12DD6">
              <w:t>2,6</w:t>
            </w:r>
          </w:p>
        </w:tc>
        <w:tc>
          <w:tcPr>
            <w:tcW w:w="658" w:type="dxa"/>
          </w:tcPr>
          <w:p w14:paraId="73AFBC6F" w14:textId="1F5EA2C2" w:rsidR="0067606D" w:rsidRPr="00D04AC0" w:rsidRDefault="0067606D" w:rsidP="0067606D">
            <w:pPr>
              <w:pStyle w:val="TabellSumma"/>
            </w:pPr>
            <w:r w:rsidRPr="00C12DD6">
              <w:t>3,3</w:t>
            </w:r>
          </w:p>
        </w:tc>
        <w:tc>
          <w:tcPr>
            <w:tcW w:w="659" w:type="dxa"/>
          </w:tcPr>
          <w:p w14:paraId="37DCDF8B" w14:textId="0C4C053E" w:rsidR="0067606D" w:rsidRPr="00D04AC0" w:rsidRDefault="0067606D" w:rsidP="0067606D">
            <w:pPr>
              <w:pStyle w:val="TabellSumma"/>
            </w:pPr>
            <w:r w:rsidRPr="00C12DD6">
              <w:t>1,1</w:t>
            </w:r>
          </w:p>
        </w:tc>
        <w:tc>
          <w:tcPr>
            <w:tcW w:w="659" w:type="dxa"/>
          </w:tcPr>
          <w:p w14:paraId="2F789CA8" w14:textId="3A1EADA7" w:rsidR="0067606D" w:rsidRPr="001C303D" w:rsidRDefault="0067606D" w:rsidP="0067606D">
            <w:pPr>
              <w:pStyle w:val="TabellRader"/>
              <w:rPr>
                <w:i/>
              </w:rPr>
            </w:pPr>
            <w:r w:rsidRPr="00CC2AD9">
              <w:rPr>
                <w:i/>
              </w:rPr>
              <w:t>0,1</w:t>
            </w:r>
          </w:p>
        </w:tc>
      </w:tr>
      <w:tr w:rsidR="0067606D" w14:paraId="21918875" w14:textId="77777777" w:rsidTr="0067606D">
        <w:tc>
          <w:tcPr>
            <w:tcW w:w="5103" w:type="dxa"/>
            <w:tcMar>
              <w:left w:w="0" w:type="dxa"/>
              <w:right w:w="0" w:type="dxa"/>
            </w:tcMar>
          </w:tcPr>
          <w:p w14:paraId="4FC41D93" w14:textId="77777777" w:rsidR="0067606D" w:rsidRDefault="0067606D" w:rsidP="0067606D">
            <w:pPr>
              <w:pStyle w:val="TabellRader"/>
              <w:jc w:val="left"/>
            </w:pPr>
            <w:r w:rsidRPr="00CD6C86">
              <w:t>Energiskatt</w:t>
            </w:r>
          </w:p>
        </w:tc>
        <w:tc>
          <w:tcPr>
            <w:tcW w:w="658" w:type="dxa"/>
          </w:tcPr>
          <w:p w14:paraId="31AF6A51" w14:textId="712E0AB1" w:rsidR="0067606D" w:rsidRPr="00D04AC0" w:rsidRDefault="0067606D" w:rsidP="0067606D">
            <w:pPr>
              <w:pStyle w:val="TabellRader"/>
            </w:pPr>
            <w:r w:rsidRPr="00C12DD6">
              <w:t>2,2</w:t>
            </w:r>
          </w:p>
        </w:tc>
        <w:tc>
          <w:tcPr>
            <w:tcW w:w="659" w:type="dxa"/>
          </w:tcPr>
          <w:p w14:paraId="318E7E11" w14:textId="22D71D6E" w:rsidR="0067606D" w:rsidRPr="00D04AC0" w:rsidRDefault="0067606D" w:rsidP="0067606D">
            <w:pPr>
              <w:pStyle w:val="TabellRader"/>
            </w:pPr>
            <w:r w:rsidRPr="00C12DD6">
              <w:t>1,2</w:t>
            </w:r>
          </w:p>
        </w:tc>
        <w:tc>
          <w:tcPr>
            <w:tcW w:w="659" w:type="dxa"/>
          </w:tcPr>
          <w:p w14:paraId="42872772" w14:textId="1853CE9D" w:rsidR="0067606D" w:rsidRPr="00D04AC0" w:rsidRDefault="0067606D" w:rsidP="0067606D">
            <w:pPr>
              <w:pStyle w:val="TabellRader"/>
            </w:pPr>
            <w:r w:rsidRPr="00C12DD6">
              <w:t>0,9</w:t>
            </w:r>
          </w:p>
        </w:tc>
        <w:tc>
          <w:tcPr>
            <w:tcW w:w="658" w:type="dxa"/>
          </w:tcPr>
          <w:p w14:paraId="56010F03" w14:textId="020D6BAC" w:rsidR="0067606D" w:rsidRPr="00D04AC0" w:rsidRDefault="0067606D" w:rsidP="0067606D">
            <w:pPr>
              <w:pStyle w:val="TabellRader"/>
            </w:pPr>
            <w:r w:rsidRPr="00C12DD6">
              <w:t>-0,5</w:t>
            </w:r>
          </w:p>
        </w:tc>
        <w:tc>
          <w:tcPr>
            <w:tcW w:w="659" w:type="dxa"/>
          </w:tcPr>
          <w:p w14:paraId="01A9D4B0" w14:textId="6F3C6587" w:rsidR="0067606D" w:rsidRPr="00D04AC0" w:rsidRDefault="0067606D" w:rsidP="0067606D">
            <w:pPr>
              <w:pStyle w:val="TabellRader"/>
            </w:pPr>
          </w:p>
        </w:tc>
        <w:tc>
          <w:tcPr>
            <w:tcW w:w="659" w:type="dxa"/>
          </w:tcPr>
          <w:p w14:paraId="6B511B4F" w14:textId="77777777" w:rsidR="0067606D" w:rsidRPr="00D04AC0" w:rsidRDefault="0067606D" w:rsidP="0067606D">
            <w:pPr>
              <w:pStyle w:val="TabellRader"/>
            </w:pPr>
          </w:p>
        </w:tc>
      </w:tr>
      <w:tr w:rsidR="0067606D" w14:paraId="55BF4250" w14:textId="77777777" w:rsidTr="0067606D">
        <w:tc>
          <w:tcPr>
            <w:tcW w:w="5103" w:type="dxa"/>
            <w:tcMar>
              <w:left w:w="0" w:type="dxa"/>
              <w:right w:w="0" w:type="dxa"/>
            </w:tcMar>
          </w:tcPr>
          <w:p w14:paraId="672CBEF4" w14:textId="77777777" w:rsidR="0067606D" w:rsidRDefault="0067606D" w:rsidP="0067606D">
            <w:pPr>
              <w:pStyle w:val="TabellRader"/>
              <w:jc w:val="left"/>
            </w:pPr>
            <w:r w:rsidRPr="00CD6C86">
              <w:t>Koldioxidskatt</w:t>
            </w:r>
          </w:p>
        </w:tc>
        <w:tc>
          <w:tcPr>
            <w:tcW w:w="658" w:type="dxa"/>
          </w:tcPr>
          <w:p w14:paraId="3AA6774C" w14:textId="077E88FC" w:rsidR="0067606D" w:rsidRPr="00D04AC0" w:rsidRDefault="0067606D" w:rsidP="0067606D">
            <w:pPr>
              <w:pStyle w:val="TabellRader"/>
            </w:pPr>
            <w:r w:rsidRPr="00C12DD6">
              <w:t>0,0</w:t>
            </w:r>
          </w:p>
        </w:tc>
        <w:tc>
          <w:tcPr>
            <w:tcW w:w="659" w:type="dxa"/>
          </w:tcPr>
          <w:p w14:paraId="1F3B8497" w14:textId="3FF2EDA9" w:rsidR="0067606D" w:rsidRPr="00D04AC0" w:rsidRDefault="0067606D" w:rsidP="0067606D">
            <w:pPr>
              <w:pStyle w:val="TabellRader"/>
            </w:pPr>
            <w:r w:rsidRPr="00C12DD6">
              <w:t>0,4</w:t>
            </w:r>
          </w:p>
        </w:tc>
        <w:tc>
          <w:tcPr>
            <w:tcW w:w="659" w:type="dxa"/>
          </w:tcPr>
          <w:p w14:paraId="495A5080" w14:textId="04853B67" w:rsidR="0067606D" w:rsidRPr="00D04AC0" w:rsidRDefault="0067606D" w:rsidP="0067606D">
            <w:pPr>
              <w:pStyle w:val="TabellRader"/>
            </w:pPr>
            <w:r w:rsidRPr="00C12DD6">
              <w:t>0,2</w:t>
            </w:r>
          </w:p>
        </w:tc>
        <w:tc>
          <w:tcPr>
            <w:tcW w:w="658" w:type="dxa"/>
          </w:tcPr>
          <w:p w14:paraId="28CF0875" w14:textId="112A7E05" w:rsidR="0067606D" w:rsidRPr="00D04AC0" w:rsidRDefault="0067606D" w:rsidP="0067606D">
            <w:pPr>
              <w:pStyle w:val="TabellRader"/>
            </w:pPr>
            <w:r w:rsidRPr="00C12DD6">
              <w:t>0,0</w:t>
            </w:r>
          </w:p>
        </w:tc>
        <w:tc>
          <w:tcPr>
            <w:tcW w:w="659" w:type="dxa"/>
          </w:tcPr>
          <w:p w14:paraId="29842EB2" w14:textId="77777777" w:rsidR="0067606D" w:rsidRPr="00D04AC0" w:rsidRDefault="0067606D" w:rsidP="0067606D">
            <w:pPr>
              <w:pStyle w:val="TabellRader"/>
            </w:pPr>
          </w:p>
        </w:tc>
        <w:tc>
          <w:tcPr>
            <w:tcW w:w="659" w:type="dxa"/>
          </w:tcPr>
          <w:p w14:paraId="4F00335C" w14:textId="77777777" w:rsidR="0067606D" w:rsidRPr="00D04AC0" w:rsidRDefault="0067606D" w:rsidP="0067606D">
            <w:pPr>
              <w:pStyle w:val="TabellRader"/>
            </w:pPr>
          </w:p>
        </w:tc>
      </w:tr>
      <w:tr w:rsidR="0067606D" w14:paraId="2B613C80" w14:textId="77777777" w:rsidTr="0067606D">
        <w:tc>
          <w:tcPr>
            <w:tcW w:w="5103" w:type="dxa"/>
            <w:tcMar>
              <w:left w:w="0" w:type="dxa"/>
              <w:right w:w="0" w:type="dxa"/>
            </w:tcMar>
          </w:tcPr>
          <w:p w14:paraId="724A23FF" w14:textId="77777777" w:rsidR="0067606D" w:rsidRDefault="0067606D" w:rsidP="0067606D">
            <w:pPr>
              <w:pStyle w:val="TabellRader"/>
              <w:jc w:val="left"/>
            </w:pPr>
            <w:r w:rsidRPr="00CD6C86">
              <w:t>Skatt på vägtrafik, trängselskatt m.m.</w:t>
            </w:r>
          </w:p>
        </w:tc>
        <w:tc>
          <w:tcPr>
            <w:tcW w:w="658" w:type="dxa"/>
          </w:tcPr>
          <w:p w14:paraId="2153D44B" w14:textId="4A61390E" w:rsidR="0067606D" w:rsidRPr="00D04AC0" w:rsidRDefault="0067606D" w:rsidP="0067606D">
            <w:pPr>
              <w:pStyle w:val="TabellRader"/>
            </w:pPr>
            <w:r w:rsidRPr="00C12DD6">
              <w:t>0,0</w:t>
            </w:r>
          </w:p>
        </w:tc>
        <w:tc>
          <w:tcPr>
            <w:tcW w:w="659" w:type="dxa"/>
          </w:tcPr>
          <w:p w14:paraId="280405F5" w14:textId="5BC14319" w:rsidR="0067606D" w:rsidRPr="00D04AC0" w:rsidRDefault="0067606D" w:rsidP="0067606D">
            <w:pPr>
              <w:pStyle w:val="TabellRader"/>
            </w:pPr>
            <w:r w:rsidRPr="00C12DD6">
              <w:t>0,5</w:t>
            </w:r>
          </w:p>
        </w:tc>
        <w:tc>
          <w:tcPr>
            <w:tcW w:w="659" w:type="dxa"/>
          </w:tcPr>
          <w:p w14:paraId="3D655122" w14:textId="1C890795" w:rsidR="0067606D" w:rsidRPr="00D04AC0" w:rsidRDefault="0067606D" w:rsidP="0067606D">
            <w:pPr>
              <w:pStyle w:val="TabellRader"/>
            </w:pPr>
            <w:r w:rsidRPr="00C12DD6">
              <w:t>1,2</w:t>
            </w:r>
          </w:p>
        </w:tc>
        <w:tc>
          <w:tcPr>
            <w:tcW w:w="658" w:type="dxa"/>
          </w:tcPr>
          <w:p w14:paraId="72E669FA" w14:textId="764CC319" w:rsidR="0067606D" w:rsidRPr="00D04AC0" w:rsidRDefault="0067606D" w:rsidP="0067606D">
            <w:pPr>
              <w:pStyle w:val="TabellRader"/>
            </w:pPr>
            <w:r w:rsidRPr="00C12DD6">
              <w:t>1,5</w:t>
            </w:r>
          </w:p>
        </w:tc>
        <w:tc>
          <w:tcPr>
            <w:tcW w:w="659" w:type="dxa"/>
          </w:tcPr>
          <w:p w14:paraId="0C7C99DA" w14:textId="1506446A" w:rsidR="0067606D" w:rsidRPr="00D04AC0" w:rsidRDefault="0067606D" w:rsidP="0067606D">
            <w:pPr>
              <w:pStyle w:val="TabellRader"/>
            </w:pPr>
          </w:p>
        </w:tc>
        <w:tc>
          <w:tcPr>
            <w:tcW w:w="659" w:type="dxa"/>
          </w:tcPr>
          <w:p w14:paraId="232707C1" w14:textId="77777777" w:rsidR="0067606D" w:rsidRPr="00D04AC0" w:rsidRDefault="0067606D" w:rsidP="0067606D">
            <w:pPr>
              <w:pStyle w:val="TabellRader"/>
            </w:pPr>
          </w:p>
        </w:tc>
      </w:tr>
      <w:tr w:rsidR="0067606D" w14:paraId="084F7F13" w14:textId="77777777" w:rsidTr="0067606D">
        <w:tc>
          <w:tcPr>
            <w:tcW w:w="5103" w:type="dxa"/>
            <w:tcMar>
              <w:left w:w="0" w:type="dxa"/>
              <w:right w:w="0" w:type="dxa"/>
            </w:tcMar>
          </w:tcPr>
          <w:p w14:paraId="4C5AB59E" w14:textId="77DF8CC4" w:rsidR="0067606D" w:rsidRDefault="0067606D" w:rsidP="0067606D">
            <w:pPr>
              <w:pStyle w:val="TabellRader"/>
              <w:jc w:val="left"/>
            </w:pPr>
            <w:r>
              <w:t>Skatt på plastbärkassar</w:t>
            </w:r>
          </w:p>
        </w:tc>
        <w:tc>
          <w:tcPr>
            <w:tcW w:w="658" w:type="dxa"/>
          </w:tcPr>
          <w:p w14:paraId="4EF6544D" w14:textId="77777777" w:rsidR="0067606D" w:rsidRPr="00D04AC0" w:rsidRDefault="0067606D" w:rsidP="0067606D">
            <w:pPr>
              <w:pStyle w:val="TabellRader"/>
            </w:pPr>
          </w:p>
        </w:tc>
        <w:tc>
          <w:tcPr>
            <w:tcW w:w="659" w:type="dxa"/>
          </w:tcPr>
          <w:p w14:paraId="5B0CE902" w14:textId="56D5687D" w:rsidR="0067606D" w:rsidRPr="00D04AC0" w:rsidRDefault="0067606D" w:rsidP="0067606D">
            <w:pPr>
              <w:pStyle w:val="TabellRader"/>
            </w:pPr>
          </w:p>
        </w:tc>
        <w:tc>
          <w:tcPr>
            <w:tcW w:w="659" w:type="dxa"/>
          </w:tcPr>
          <w:p w14:paraId="1953E62B" w14:textId="12C2D0EA" w:rsidR="0067606D" w:rsidRPr="00D04AC0" w:rsidRDefault="0067606D" w:rsidP="0067606D">
            <w:pPr>
              <w:pStyle w:val="TabellRader"/>
            </w:pPr>
          </w:p>
        </w:tc>
        <w:tc>
          <w:tcPr>
            <w:tcW w:w="658" w:type="dxa"/>
          </w:tcPr>
          <w:p w14:paraId="42B1BD70" w14:textId="73C3EE4E" w:rsidR="0067606D" w:rsidRPr="00D04AC0" w:rsidRDefault="0067606D" w:rsidP="0067606D">
            <w:pPr>
              <w:pStyle w:val="TabellRader"/>
            </w:pPr>
            <w:r w:rsidRPr="00C12DD6">
              <w:t>1,7</w:t>
            </w:r>
          </w:p>
        </w:tc>
        <w:tc>
          <w:tcPr>
            <w:tcW w:w="659" w:type="dxa"/>
          </w:tcPr>
          <w:p w14:paraId="37BD45E8" w14:textId="3766F4AE" w:rsidR="0067606D" w:rsidRPr="00D04AC0" w:rsidRDefault="0067606D" w:rsidP="0067606D">
            <w:pPr>
              <w:pStyle w:val="TabellRader"/>
            </w:pPr>
            <w:r w:rsidRPr="00C12DD6">
              <w:t>0,8</w:t>
            </w:r>
          </w:p>
        </w:tc>
        <w:tc>
          <w:tcPr>
            <w:tcW w:w="659" w:type="dxa"/>
          </w:tcPr>
          <w:p w14:paraId="732FB569" w14:textId="77777777" w:rsidR="0067606D" w:rsidRPr="00D04AC0" w:rsidRDefault="0067606D" w:rsidP="0067606D">
            <w:pPr>
              <w:pStyle w:val="TabellRader"/>
            </w:pPr>
          </w:p>
        </w:tc>
      </w:tr>
      <w:tr w:rsidR="0067606D" w14:paraId="6C013667" w14:textId="77777777" w:rsidTr="0067606D">
        <w:tc>
          <w:tcPr>
            <w:tcW w:w="5103" w:type="dxa"/>
            <w:tcMar>
              <w:left w:w="0" w:type="dxa"/>
              <w:right w:w="0" w:type="dxa"/>
            </w:tcMar>
          </w:tcPr>
          <w:p w14:paraId="6CCAAE2D" w14:textId="7C66ECB3" w:rsidR="0067606D" w:rsidRPr="00884BDF" w:rsidRDefault="0067606D" w:rsidP="0067606D">
            <w:pPr>
              <w:pStyle w:val="TabellSlutsumma"/>
              <w:jc w:val="left"/>
              <w:rPr>
                <w:b w:val="0"/>
              </w:rPr>
            </w:pPr>
            <w:r w:rsidRPr="00884BDF">
              <w:rPr>
                <w:b w:val="0"/>
              </w:rPr>
              <w:t xml:space="preserve">Skatt på </w:t>
            </w:r>
            <w:r>
              <w:rPr>
                <w:b w:val="0"/>
              </w:rPr>
              <w:t>avfallsförbränning</w:t>
            </w:r>
          </w:p>
        </w:tc>
        <w:tc>
          <w:tcPr>
            <w:tcW w:w="658" w:type="dxa"/>
          </w:tcPr>
          <w:p w14:paraId="3688EFFB" w14:textId="77777777" w:rsidR="0067606D" w:rsidRPr="00D04AC0" w:rsidRDefault="0067606D" w:rsidP="0067606D">
            <w:pPr>
              <w:pStyle w:val="TabellSlutsumma"/>
              <w:rPr>
                <w:b w:val="0"/>
              </w:rPr>
            </w:pPr>
          </w:p>
        </w:tc>
        <w:tc>
          <w:tcPr>
            <w:tcW w:w="659" w:type="dxa"/>
          </w:tcPr>
          <w:p w14:paraId="3E6B3EEF" w14:textId="77777777" w:rsidR="0067606D" w:rsidRPr="00D04AC0" w:rsidRDefault="0067606D" w:rsidP="0067606D">
            <w:pPr>
              <w:pStyle w:val="TabellSlutsumma"/>
              <w:rPr>
                <w:b w:val="0"/>
              </w:rPr>
            </w:pPr>
          </w:p>
        </w:tc>
        <w:tc>
          <w:tcPr>
            <w:tcW w:w="659" w:type="dxa"/>
          </w:tcPr>
          <w:p w14:paraId="335A2CFE" w14:textId="1524682A" w:rsidR="0067606D" w:rsidRPr="00D04AC0" w:rsidRDefault="0067606D" w:rsidP="0067606D">
            <w:pPr>
              <w:pStyle w:val="TabellSlutsumma"/>
              <w:rPr>
                <w:b w:val="0"/>
              </w:rPr>
            </w:pPr>
          </w:p>
        </w:tc>
        <w:tc>
          <w:tcPr>
            <w:tcW w:w="658" w:type="dxa"/>
          </w:tcPr>
          <w:p w14:paraId="257CE1C5" w14:textId="49E2395B" w:rsidR="0067606D" w:rsidRPr="005416DA" w:rsidRDefault="0067606D" w:rsidP="0067606D">
            <w:pPr>
              <w:pStyle w:val="TabellSlutsumma"/>
              <w:rPr>
                <w:b w:val="0"/>
              </w:rPr>
            </w:pPr>
            <w:r w:rsidRPr="005416DA">
              <w:rPr>
                <w:b w:val="0"/>
              </w:rPr>
              <w:t>0,3</w:t>
            </w:r>
          </w:p>
        </w:tc>
        <w:tc>
          <w:tcPr>
            <w:tcW w:w="659" w:type="dxa"/>
          </w:tcPr>
          <w:p w14:paraId="42EDFFB5" w14:textId="70F56A32" w:rsidR="0067606D" w:rsidRPr="005416DA" w:rsidRDefault="0067606D" w:rsidP="0067606D">
            <w:pPr>
              <w:pStyle w:val="TabellSlutsumma"/>
              <w:rPr>
                <w:b w:val="0"/>
              </w:rPr>
            </w:pPr>
            <w:r w:rsidRPr="005416DA">
              <w:rPr>
                <w:b w:val="0"/>
              </w:rPr>
              <w:t>0,2</w:t>
            </w:r>
          </w:p>
        </w:tc>
        <w:tc>
          <w:tcPr>
            <w:tcW w:w="659" w:type="dxa"/>
          </w:tcPr>
          <w:p w14:paraId="3F77A4FC" w14:textId="72300819" w:rsidR="0067606D" w:rsidRPr="00D04AC0" w:rsidRDefault="0067606D" w:rsidP="0067606D">
            <w:pPr>
              <w:pStyle w:val="TabellRader"/>
            </w:pPr>
            <w:r w:rsidRPr="00C12DD6">
              <w:t>0,1</w:t>
            </w:r>
          </w:p>
        </w:tc>
      </w:tr>
      <w:tr w:rsidR="0067606D" w14:paraId="6046404B" w14:textId="77777777" w:rsidTr="0067606D">
        <w:tc>
          <w:tcPr>
            <w:tcW w:w="5103" w:type="dxa"/>
            <w:tcBorders>
              <w:bottom w:val="single" w:sz="12" w:space="0" w:color="auto"/>
            </w:tcBorders>
            <w:tcMar>
              <w:left w:w="0" w:type="dxa"/>
              <w:right w:w="0" w:type="dxa"/>
            </w:tcMar>
          </w:tcPr>
          <w:p w14:paraId="05910BFA" w14:textId="503A6A11" w:rsidR="0067606D" w:rsidRDefault="0067606D" w:rsidP="0067606D">
            <w:pPr>
              <w:pStyle w:val="TabellRader"/>
              <w:jc w:val="left"/>
            </w:pPr>
            <w:r w:rsidRPr="00CD6C86">
              <w:t>Övrig</w:t>
            </w:r>
            <w:r>
              <w:t>a punktskatter</w:t>
            </w:r>
          </w:p>
        </w:tc>
        <w:tc>
          <w:tcPr>
            <w:tcW w:w="658" w:type="dxa"/>
            <w:tcBorders>
              <w:bottom w:val="single" w:sz="12" w:space="0" w:color="auto"/>
            </w:tcBorders>
          </w:tcPr>
          <w:p w14:paraId="2885215B" w14:textId="7F093129" w:rsidR="0067606D" w:rsidRPr="00D04AC0" w:rsidRDefault="0067606D" w:rsidP="0067606D">
            <w:pPr>
              <w:pStyle w:val="TabellRader"/>
            </w:pPr>
            <w:r w:rsidRPr="00C12DD6">
              <w:t>-0,5</w:t>
            </w:r>
          </w:p>
        </w:tc>
        <w:tc>
          <w:tcPr>
            <w:tcW w:w="659" w:type="dxa"/>
            <w:tcBorders>
              <w:bottom w:val="single" w:sz="12" w:space="0" w:color="auto"/>
            </w:tcBorders>
          </w:tcPr>
          <w:p w14:paraId="165D67FE" w14:textId="5F8593CA" w:rsidR="0067606D" w:rsidRPr="00D04AC0" w:rsidRDefault="0067606D" w:rsidP="0067606D">
            <w:pPr>
              <w:pStyle w:val="TabellRader"/>
            </w:pPr>
            <w:r w:rsidRPr="00C12DD6">
              <w:t>-0,1</w:t>
            </w:r>
          </w:p>
        </w:tc>
        <w:tc>
          <w:tcPr>
            <w:tcW w:w="659" w:type="dxa"/>
            <w:tcBorders>
              <w:bottom w:val="single" w:sz="12" w:space="0" w:color="auto"/>
            </w:tcBorders>
          </w:tcPr>
          <w:p w14:paraId="186B3D23" w14:textId="2D4D8D06" w:rsidR="0067606D" w:rsidRPr="00D04AC0" w:rsidRDefault="0067606D" w:rsidP="0067606D">
            <w:pPr>
              <w:pStyle w:val="TabellRader"/>
            </w:pPr>
            <w:r w:rsidRPr="00C12DD6">
              <w:t>0,3</w:t>
            </w:r>
          </w:p>
        </w:tc>
        <w:tc>
          <w:tcPr>
            <w:tcW w:w="658" w:type="dxa"/>
            <w:tcBorders>
              <w:bottom w:val="single" w:sz="12" w:space="0" w:color="auto"/>
            </w:tcBorders>
          </w:tcPr>
          <w:p w14:paraId="65153497" w14:textId="7D4180BD" w:rsidR="0067606D" w:rsidRPr="00D04AC0" w:rsidRDefault="0067606D" w:rsidP="0067606D">
            <w:pPr>
              <w:pStyle w:val="TabellRader"/>
            </w:pPr>
            <w:r w:rsidRPr="00C12DD6">
              <w:t>0,4</w:t>
            </w:r>
          </w:p>
        </w:tc>
        <w:tc>
          <w:tcPr>
            <w:tcW w:w="659" w:type="dxa"/>
            <w:tcBorders>
              <w:bottom w:val="single" w:sz="12" w:space="0" w:color="auto"/>
            </w:tcBorders>
          </w:tcPr>
          <w:p w14:paraId="798F6CA1" w14:textId="77777777" w:rsidR="0067606D" w:rsidRPr="00D04AC0" w:rsidRDefault="0067606D" w:rsidP="0067606D">
            <w:pPr>
              <w:pStyle w:val="TabellRader"/>
            </w:pPr>
          </w:p>
        </w:tc>
        <w:tc>
          <w:tcPr>
            <w:tcW w:w="659" w:type="dxa"/>
            <w:tcBorders>
              <w:bottom w:val="single" w:sz="12" w:space="0" w:color="auto"/>
            </w:tcBorders>
          </w:tcPr>
          <w:p w14:paraId="0E474C49" w14:textId="77777777" w:rsidR="0067606D" w:rsidRPr="00D04AC0" w:rsidRDefault="0067606D" w:rsidP="0067606D">
            <w:pPr>
              <w:pStyle w:val="TabellRader"/>
            </w:pPr>
          </w:p>
        </w:tc>
      </w:tr>
      <w:tr w:rsidR="0067606D" w14:paraId="237E5308" w14:textId="77777777" w:rsidTr="0067606D">
        <w:tc>
          <w:tcPr>
            <w:tcW w:w="5103" w:type="dxa"/>
            <w:tcBorders>
              <w:top w:val="single" w:sz="12" w:space="0" w:color="auto"/>
              <w:bottom w:val="single" w:sz="12" w:space="0" w:color="auto"/>
            </w:tcBorders>
            <w:tcMar>
              <w:left w:w="0" w:type="dxa"/>
              <w:right w:w="0" w:type="dxa"/>
            </w:tcMar>
          </w:tcPr>
          <w:p w14:paraId="021D6ACC" w14:textId="77777777" w:rsidR="0067606D" w:rsidRDefault="0067606D" w:rsidP="0067606D">
            <w:pPr>
              <w:pStyle w:val="TabellSlutsumma"/>
              <w:jc w:val="left"/>
            </w:pPr>
            <w:r w:rsidRPr="00CD6C86">
              <w:t>Restförda och övriga skatter</w:t>
            </w:r>
          </w:p>
        </w:tc>
        <w:tc>
          <w:tcPr>
            <w:tcW w:w="658" w:type="dxa"/>
            <w:tcBorders>
              <w:top w:val="single" w:sz="12" w:space="0" w:color="auto"/>
              <w:bottom w:val="single" w:sz="12" w:space="0" w:color="auto"/>
            </w:tcBorders>
          </w:tcPr>
          <w:p w14:paraId="3D96B6A7" w14:textId="4E1C67AF" w:rsidR="0067606D" w:rsidRPr="00D04AC0" w:rsidRDefault="0067606D" w:rsidP="0067606D">
            <w:pPr>
              <w:pStyle w:val="TabellSlutsumma"/>
            </w:pPr>
            <w:r w:rsidRPr="00C12DD6">
              <w:t>0,0</w:t>
            </w:r>
          </w:p>
        </w:tc>
        <w:tc>
          <w:tcPr>
            <w:tcW w:w="659" w:type="dxa"/>
            <w:tcBorders>
              <w:top w:val="single" w:sz="12" w:space="0" w:color="auto"/>
              <w:bottom w:val="single" w:sz="12" w:space="0" w:color="auto"/>
            </w:tcBorders>
          </w:tcPr>
          <w:p w14:paraId="59E9F465" w14:textId="6E18F068" w:rsidR="0067606D" w:rsidRPr="00D04AC0" w:rsidRDefault="0067606D" w:rsidP="0067606D">
            <w:pPr>
              <w:pStyle w:val="TabellSlutsumma"/>
            </w:pPr>
            <w:r w:rsidRPr="00C12DD6">
              <w:t>2,5</w:t>
            </w:r>
          </w:p>
        </w:tc>
        <w:tc>
          <w:tcPr>
            <w:tcW w:w="659" w:type="dxa"/>
            <w:tcBorders>
              <w:top w:val="single" w:sz="12" w:space="0" w:color="auto"/>
              <w:bottom w:val="single" w:sz="12" w:space="0" w:color="auto"/>
            </w:tcBorders>
          </w:tcPr>
          <w:p w14:paraId="7F519B5B" w14:textId="1963B52B" w:rsidR="0067606D" w:rsidRPr="00D04AC0" w:rsidRDefault="0067606D" w:rsidP="0067606D">
            <w:pPr>
              <w:pStyle w:val="TabellSlutsumma"/>
            </w:pPr>
            <w:r w:rsidRPr="00C12DD6">
              <w:t>-2,5</w:t>
            </w:r>
          </w:p>
        </w:tc>
        <w:tc>
          <w:tcPr>
            <w:tcW w:w="658" w:type="dxa"/>
            <w:tcBorders>
              <w:top w:val="single" w:sz="12" w:space="0" w:color="auto"/>
              <w:bottom w:val="single" w:sz="12" w:space="0" w:color="auto"/>
            </w:tcBorders>
          </w:tcPr>
          <w:p w14:paraId="78C1FC00" w14:textId="5F533FEB" w:rsidR="0067606D" w:rsidRPr="00D04AC0" w:rsidRDefault="0067606D" w:rsidP="0067606D">
            <w:pPr>
              <w:pStyle w:val="TabellSlutsumma"/>
            </w:pPr>
            <w:r w:rsidRPr="00C12DD6">
              <w:t>-3,9</w:t>
            </w:r>
          </w:p>
        </w:tc>
        <w:tc>
          <w:tcPr>
            <w:tcW w:w="659" w:type="dxa"/>
            <w:tcBorders>
              <w:top w:val="single" w:sz="12" w:space="0" w:color="auto"/>
              <w:bottom w:val="single" w:sz="12" w:space="0" w:color="auto"/>
            </w:tcBorders>
          </w:tcPr>
          <w:p w14:paraId="44ED7546" w14:textId="6CAE7043" w:rsidR="0067606D" w:rsidRPr="00D04AC0" w:rsidRDefault="0067606D" w:rsidP="0067606D">
            <w:pPr>
              <w:pStyle w:val="TabellSlutsumma"/>
            </w:pPr>
            <w:r w:rsidRPr="00C12DD6">
              <w:t>0,7</w:t>
            </w:r>
          </w:p>
        </w:tc>
        <w:tc>
          <w:tcPr>
            <w:tcW w:w="659" w:type="dxa"/>
            <w:tcBorders>
              <w:top w:val="single" w:sz="12" w:space="0" w:color="auto"/>
              <w:bottom w:val="single" w:sz="12" w:space="0" w:color="auto"/>
            </w:tcBorders>
          </w:tcPr>
          <w:p w14:paraId="64B8E036" w14:textId="0885FC25" w:rsidR="0067606D" w:rsidRPr="00D04AC0" w:rsidRDefault="0067606D" w:rsidP="0067606D">
            <w:pPr>
              <w:pStyle w:val="TabellSlutsumma"/>
            </w:pPr>
            <w:r w:rsidRPr="00C12DD6">
              <w:t>0,0</w:t>
            </w:r>
          </w:p>
        </w:tc>
      </w:tr>
      <w:tr w:rsidR="0067606D" w14:paraId="51829E79" w14:textId="77777777" w:rsidTr="0067606D">
        <w:tc>
          <w:tcPr>
            <w:tcW w:w="5103" w:type="dxa"/>
            <w:tcBorders>
              <w:top w:val="single" w:sz="12" w:space="0" w:color="auto"/>
              <w:bottom w:val="nil"/>
            </w:tcBorders>
            <w:tcMar>
              <w:left w:w="0" w:type="dxa"/>
              <w:right w:w="0" w:type="dxa"/>
            </w:tcMar>
          </w:tcPr>
          <w:p w14:paraId="40442476" w14:textId="77777777" w:rsidR="0067606D" w:rsidRPr="00CD6C86" w:rsidRDefault="0067606D" w:rsidP="0067606D">
            <w:pPr>
              <w:pStyle w:val="TabellSlutsumma"/>
              <w:jc w:val="left"/>
            </w:pPr>
            <w:r w:rsidRPr="00E46F7C">
              <w:t>Totala skatteintäkter</w:t>
            </w:r>
          </w:p>
        </w:tc>
        <w:tc>
          <w:tcPr>
            <w:tcW w:w="658" w:type="dxa"/>
            <w:tcBorders>
              <w:top w:val="single" w:sz="12" w:space="0" w:color="auto"/>
              <w:bottom w:val="nil"/>
            </w:tcBorders>
          </w:tcPr>
          <w:p w14:paraId="11379272" w14:textId="46E463CD" w:rsidR="0067606D" w:rsidRPr="00D04AC0" w:rsidRDefault="0067606D" w:rsidP="0067606D">
            <w:pPr>
              <w:pStyle w:val="TabellSlutsumma"/>
            </w:pPr>
            <w:r w:rsidRPr="00C12DD6">
              <w:t>6,9</w:t>
            </w:r>
          </w:p>
        </w:tc>
        <w:tc>
          <w:tcPr>
            <w:tcW w:w="659" w:type="dxa"/>
            <w:tcBorders>
              <w:top w:val="single" w:sz="12" w:space="0" w:color="auto"/>
              <w:bottom w:val="nil"/>
            </w:tcBorders>
          </w:tcPr>
          <w:p w14:paraId="1BF9CF25" w14:textId="14D9558C" w:rsidR="0067606D" w:rsidRPr="00D04AC0" w:rsidRDefault="0067606D" w:rsidP="0067606D">
            <w:pPr>
              <w:pStyle w:val="TabellSlutsumma"/>
            </w:pPr>
            <w:r w:rsidRPr="00C12DD6">
              <w:t>-3,7</w:t>
            </w:r>
          </w:p>
        </w:tc>
        <w:tc>
          <w:tcPr>
            <w:tcW w:w="659" w:type="dxa"/>
            <w:tcBorders>
              <w:top w:val="single" w:sz="12" w:space="0" w:color="auto"/>
              <w:bottom w:val="nil"/>
            </w:tcBorders>
          </w:tcPr>
          <w:p w14:paraId="598C8CF7" w14:textId="36630753" w:rsidR="0067606D" w:rsidRPr="00D04AC0" w:rsidRDefault="0067606D" w:rsidP="0067606D">
            <w:pPr>
              <w:pStyle w:val="TabellSlutsumma"/>
            </w:pPr>
            <w:r w:rsidRPr="00C12DD6">
              <w:t>-16,8</w:t>
            </w:r>
          </w:p>
        </w:tc>
        <w:tc>
          <w:tcPr>
            <w:tcW w:w="658" w:type="dxa"/>
            <w:tcBorders>
              <w:top w:val="single" w:sz="12" w:space="0" w:color="auto"/>
              <w:bottom w:val="nil"/>
            </w:tcBorders>
          </w:tcPr>
          <w:p w14:paraId="0008C75C" w14:textId="46574B76" w:rsidR="0067606D" w:rsidRPr="00D04AC0" w:rsidRDefault="0067606D" w:rsidP="0067606D">
            <w:pPr>
              <w:pStyle w:val="TabellSlutsumma"/>
            </w:pPr>
            <w:r w:rsidRPr="00DF1238">
              <w:t>-16,0</w:t>
            </w:r>
          </w:p>
        </w:tc>
        <w:tc>
          <w:tcPr>
            <w:tcW w:w="659" w:type="dxa"/>
            <w:tcBorders>
              <w:top w:val="single" w:sz="12" w:space="0" w:color="auto"/>
              <w:bottom w:val="nil"/>
            </w:tcBorders>
          </w:tcPr>
          <w:p w14:paraId="6BD4CFEA" w14:textId="1FA5D8F0" w:rsidR="0067606D" w:rsidRPr="00D04AC0" w:rsidRDefault="0067606D" w:rsidP="0067606D">
            <w:pPr>
              <w:pStyle w:val="TabellSlutsumma"/>
            </w:pPr>
            <w:r w:rsidRPr="00DF1238">
              <w:t>-10,2</w:t>
            </w:r>
          </w:p>
        </w:tc>
        <w:tc>
          <w:tcPr>
            <w:tcW w:w="659" w:type="dxa"/>
            <w:tcBorders>
              <w:top w:val="single" w:sz="12" w:space="0" w:color="auto"/>
              <w:bottom w:val="nil"/>
            </w:tcBorders>
          </w:tcPr>
          <w:p w14:paraId="5E392663" w14:textId="273FFF9D" w:rsidR="0067606D" w:rsidRPr="00D37969" w:rsidRDefault="0067606D" w:rsidP="0067606D">
            <w:pPr>
              <w:pStyle w:val="TabellSlutsumma"/>
            </w:pPr>
            <w:r w:rsidRPr="00DF1238">
              <w:t>4,2</w:t>
            </w:r>
          </w:p>
        </w:tc>
      </w:tr>
      <w:tr w:rsidR="0067606D" w14:paraId="781712D4" w14:textId="77777777" w:rsidTr="0067606D">
        <w:trPr>
          <w:cnfStyle w:val="010000000000" w:firstRow="0" w:lastRow="1" w:firstColumn="0" w:lastColumn="0" w:oddVBand="0" w:evenVBand="0" w:oddHBand="0" w:evenHBand="0" w:firstRowFirstColumn="0" w:firstRowLastColumn="0" w:lastRowFirstColumn="0" w:lastRowLastColumn="0"/>
        </w:trPr>
        <w:tc>
          <w:tcPr>
            <w:tcW w:w="5103" w:type="dxa"/>
            <w:tcBorders>
              <w:top w:val="nil"/>
              <w:bottom w:val="single" w:sz="12" w:space="0" w:color="auto"/>
            </w:tcBorders>
            <w:tcMar>
              <w:left w:w="0" w:type="dxa"/>
              <w:right w:w="0" w:type="dxa"/>
            </w:tcMar>
          </w:tcPr>
          <w:p w14:paraId="1B066120" w14:textId="77777777" w:rsidR="0067606D" w:rsidRPr="00703CFF" w:rsidRDefault="0067606D" w:rsidP="0067606D">
            <w:pPr>
              <w:pStyle w:val="TabellSlutsumma"/>
              <w:jc w:val="left"/>
              <w:rPr>
                <w:b/>
              </w:rPr>
            </w:pPr>
            <w:r w:rsidRPr="00703CFF">
              <w:rPr>
                <w:b/>
              </w:rPr>
              <w:t>Totala skatteintäkter, exkl. kommunal utdebitering</w:t>
            </w:r>
          </w:p>
        </w:tc>
        <w:tc>
          <w:tcPr>
            <w:tcW w:w="658" w:type="dxa"/>
            <w:tcBorders>
              <w:top w:val="nil"/>
              <w:bottom w:val="single" w:sz="12" w:space="0" w:color="auto"/>
            </w:tcBorders>
          </w:tcPr>
          <w:p w14:paraId="5EC8C1F2" w14:textId="04950352" w:rsidR="0067606D" w:rsidRPr="005416DA" w:rsidRDefault="0067606D" w:rsidP="0067606D">
            <w:pPr>
              <w:pStyle w:val="TabellSlutsumma"/>
              <w:rPr>
                <w:b/>
              </w:rPr>
            </w:pPr>
            <w:r w:rsidRPr="005416DA">
              <w:rPr>
                <w:b/>
              </w:rPr>
              <w:t>6,7</w:t>
            </w:r>
          </w:p>
        </w:tc>
        <w:tc>
          <w:tcPr>
            <w:tcW w:w="659" w:type="dxa"/>
            <w:tcBorders>
              <w:top w:val="nil"/>
              <w:bottom w:val="single" w:sz="12" w:space="0" w:color="auto"/>
            </w:tcBorders>
          </w:tcPr>
          <w:p w14:paraId="56C53907" w14:textId="03BB3D2F" w:rsidR="0067606D" w:rsidRPr="005416DA" w:rsidRDefault="0067606D" w:rsidP="0067606D">
            <w:pPr>
              <w:pStyle w:val="TabellSlutsumma"/>
              <w:rPr>
                <w:b/>
              </w:rPr>
            </w:pPr>
            <w:r w:rsidRPr="005416DA">
              <w:rPr>
                <w:b/>
              </w:rPr>
              <w:t>-3,9</w:t>
            </w:r>
          </w:p>
        </w:tc>
        <w:tc>
          <w:tcPr>
            <w:tcW w:w="659" w:type="dxa"/>
            <w:tcBorders>
              <w:top w:val="nil"/>
              <w:bottom w:val="single" w:sz="12" w:space="0" w:color="auto"/>
            </w:tcBorders>
          </w:tcPr>
          <w:p w14:paraId="6729B2C2" w14:textId="0C76DEEF" w:rsidR="0067606D" w:rsidRPr="005416DA" w:rsidRDefault="0067606D" w:rsidP="0067606D">
            <w:pPr>
              <w:pStyle w:val="TabellSlutsumma"/>
              <w:rPr>
                <w:b/>
              </w:rPr>
            </w:pPr>
            <w:r w:rsidRPr="005416DA">
              <w:rPr>
                <w:b/>
              </w:rPr>
              <w:t>-18,5</w:t>
            </w:r>
          </w:p>
        </w:tc>
        <w:tc>
          <w:tcPr>
            <w:tcW w:w="658" w:type="dxa"/>
            <w:tcBorders>
              <w:top w:val="nil"/>
              <w:bottom w:val="single" w:sz="12" w:space="0" w:color="auto"/>
            </w:tcBorders>
          </w:tcPr>
          <w:p w14:paraId="45BBA7EC" w14:textId="2A4AD20C" w:rsidR="0067606D" w:rsidRPr="00CC79FD" w:rsidRDefault="0067606D" w:rsidP="0067606D">
            <w:pPr>
              <w:pStyle w:val="TabellSlutsumma"/>
              <w:rPr>
                <w:b/>
              </w:rPr>
            </w:pPr>
            <w:r w:rsidRPr="00CC79FD">
              <w:rPr>
                <w:b/>
              </w:rPr>
              <w:t>-16,0</w:t>
            </w:r>
          </w:p>
        </w:tc>
        <w:tc>
          <w:tcPr>
            <w:tcW w:w="659" w:type="dxa"/>
            <w:tcBorders>
              <w:top w:val="nil"/>
              <w:bottom w:val="single" w:sz="12" w:space="0" w:color="auto"/>
            </w:tcBorders>
          </w:tcPr>
          <w:p w14:paraId="4B25F4B5" w14:textId="38F6A72E" w:rsidR="0067606D" w:rsidRPr="00CC79FD" w:rsidRDefault="0067606D" w:rsidP="0067606D">
            <w:pPr>
              <w:pStyle w:val="TabellSlutsumma"/>
              <w:rPr>
                <w:b/>
              </w:rPr>
            </w:pPr>
            <w:r w:rsidRPr="00CC79FD">
              <w:rPr>
                <w:b/>
              </w:rPr>
              <w:t>-10,2</w:t>
            </w:r>
          </w:p>
        </w:tc>
        <w:tc>
          <w:tcPr>
            <w:tcW w:w="659" w:type="dxa"/>
            <w:tcBorders>
              <w:top w:val="nil"/>
              <w:bottom w:val="single" w:sz="12" w:space="0" w:color="auto"/>
            </w:tcBorders>
          </w:tcPr>
          <w:p w14:paraId="0A2993C8" w14:textId="47E6E0E4" w:rsidR="0067606D" w:rsidRPr="00CC79FD" w:rsidRDefault="0067606D" w:rsidP="0067606D">
            <w:pPr>
              <w:pStyle w:val="TabellSlutsumma"/>
              <w:rPr>
                <w:b/>
              </w:rPr>
            </w:pPr>
            <w:r w:rsidRPr="00CC79FD">
              <w:rPr>
                <w:b/>
              </w:rPr>
              <w:t>4,2</w:t>
            </w:r>
          </w:p>
        </w:tc>
      </w:tr>
    </w:tbl>
    <w:p w14:paraId="093889AE" w14:textId="4B223BC7" w:rsidR="0067606D" w:rsidRDefault="0067606D" w:rsidP="0067606D">
      <w:pPr>
        <w:pStyle w:val="TabellFotnot"/>
      </w:pPr>
      <w:r>
        <w:t>Anm.: Beloppen är avrundade och stämmer därför inte alltid överens med summan. I de celler i tabellen ovan där det står 0,0 uppgår beloppet till mindre än 0,05</w:t>
      </w:r>
      <w:r>
        <w:rPr>
          <w:rFonts w:ascii="Cambria" w:hAnsi="Cambria"/>
        </w:rPr>
        <w:t> </w:t>
      </w:r>
      <w:r>
        <w:t>miljarder kronor. Beloppet för höjt tak för uppskov vid försäljning av privatbostad skiljer sig från den offentligfinansiella effekten som finns redovisad i tabell 12.4.</w:t>
      </w:r>
    </w:p>
    <w:bookmarkEnd w:id="190"/>
    <w:p w14:paraId="2380A078" w14:textId="77777777" w:rsidR="0067606D" w:rsidRDefault="0067606D" w:rsidP="0067606D">
      <w:pPr>
        <w:pStyle w:val="TabellFotnot"/>
        <w:sectPr w:rsidR="0067606D" w:rsidSect="0067606D">
          <w:headerReference w:type="even" r:id="rId249"/>
          <w:headerReference w:type="default" r:id="rId250"/>
          <w:footerReference w:type="even" r:id="rId251"/>
          <w:footerReference w:type="default" r:id="rId252"/>
          <w:footerReference w:type="first" r:id="rId253"/>
          <w:pgSz w:w="11906" w:h="16838" w:code="9"/>
          <w:pgMar w:top="1304" w:right="1871" w:bottom="1531" w:left="1021" w:header="567" w:footer="1077" w:gutter="0"/>
          <w:cols w:space="340"/>
          <w:docGrid w:linePitch="360"/>
        </w:sectPr>
      </w:pPr>
      <w:r>
        <w:t>Källa: Egna beräkningar.</w:t>
      </w:r>
    </w:p>
    <w:p w14:paraId="4654D37E" w14:textId="77777777" w:rsidR="0067606D" w:rsidRDefault="0067606D" w:rsidP="0067606D">
      <w:pPr>
        <w:pStyle w:val="Rubrik5utannumrering"/>
      </w:pPr>
      <w:r>
        <w:lastRenderedPageBreak/>
        <w:t>Utgifter som redovisas som krediteringar på skattekonto</w:t>
      </w:r>
    </w:p>
    <w:p w14:paraId="3F4273EC" w14:textId="4887F821" w:rsidR="0067606D" w:rsidRPr="000C1B04" w:rsidRDefault="0067606D" w:rsidP="0067606D">
      <w:pPr>
        <w:pStyle w:val="Brdtext"/>
        <w:rPr>
          <w:highlight w:val="magenta"/>
        </w:rPr>
      </w:pPr>
      <w:r>
        <w:t>Från och med 2016 budgeteras utgifter som redovisas som krediteringar på skattekonto under anslag på budgetens utgiftssida.</w:t>
      </w:r>
    </w:p>
    <w:p w14:paraId="7365F4D4" w14:textId="77777777" w:rsidR="0067606D" w:rsidRDefault="0067606D" w:rsidP="0067606D">
      <w:pPr>
        <w:pStyle w:val="Rubrik4utannumrering"/>
      </w:pPr>
      <w:r w:rsidRPr="00550B06">
        <w:t>Ändrad redovisning av inkomsttitlar</w:t>
      </w:r>
    </w:p>
    <w:p w14:paraId="296E6FE3" w14:textId="77777777" w:rsidR="0067606D" w:rsidRDefault="0067606D" w:rsidP="0067606D">
      <w:pPr>
        <w:pStyle w:val="Brdtext"/>
      </w:pPr>
      <w:r>
        <w:t>I statens budget för 2020 görs vissa ändringar i inkomsttitelstrukturen. Följande inkomsttitlar läggs till:</w:t>
      </w:r>
    </w:p>
    <w:p w14:paraId="0CC72F82" w14:textId="77777777" w:rsidR="0067606D" w:rsidRDefault="0067606D" w:rsidP="0067606D">
      <w:pPr>
        <w:pStyle w:val="Brdtextmedindrag"/>
      </w:pPr>
      <w:r>
        <w:t xml:space="preserve">1463 </w:t>
      </w:r>
      <w:r w:rsidRPr="00ED2EC8">
        <w:rPr>
          <w:i/>
        </w:rPr>
        <w:t>Skatt på avfallsförbränning</w:t>
      </w:r>
    </w:p>
    <w:p w14:paraId="5076521C" w14:textId="77777777" w:rsidR="0067606D" w:rsidRDefault="0067606D" w:rsidP="0067606D">
      <w:pPr>
        <w:pStyle w:val="Brdtextmedindrag"/>
        <w:rPr>
          <w:i/>
        </w:rPr>
      </w:pPr>
      <w:r>
        <w:t xml:space="preserve">1464 </w:t>
      </w:r>
      <w:r w:rsidRPr="00ED2EC8">
        <w:rPr>
          <w:i/>
        </w:rPr>
        <w:t>Skatt på plastbärkassar</w:t>
      </w:r>
      <w:r>
        <w:rPr>
          <w:i/>
        </w:rPr>
        <w:t>.</w:t>
      </w:r>
    </w:p>
    <w:p w14:paraId="6638EBBD" w14:textId="77777777" w:rsidR="0067606D" w:rsidRDefault="0067606D" w:rsidP="0067606D">
      <w:pPr>
        <w:pStyle w:val="Brdtextmedindrag"/>
      </w:pPr>
      <w:r>
        <w:t>Följande inkomsttitlar byter namn:</w:t>
      </w:r>
    </w:p>
    <w:p w14:paraId="30B89D42" w14:textId="77777777" w:rsidR="0067606D" w:rsidRDefault="0067606D" w:rsidP="0067606D">
      <w:pPr>
        <w:pStyle w:val="Brdtextmedindrag"/>
      </w:pPr>
      <w:r>
        <w:t xml:space="preserve">2322 </w:t>
      </w:r>
      <w:r w:rsidRPr="00C4762A">
        <w:rPr>
          <w:i/>
        </w:rPr>
        <w:t>Räntor på övriga näringslån, Kammarkollegiet</w:t>
      </w:r>
    </w:p>
    <w:p w14:paraId="3575C086" w14:textId="77777777" w:rsidR="0067606D" w:rsidRDefault="0067606D" w:rsidP="0067606D">
      <w:pPr>
        <w:pStyle w:val="Brdtextmedindrag"/>
      </w:pPr>
      <w:r>
        <w:t xml:space="preserve">4136 </w:t>
      </w:r>
      <w:r w:rsidRPr="00C4762A">
        <w:rPr>
          <w:i/>
        </w:rPr>
        <w:t>Återbetalning av övriga näringslån, Kammarkollegiet</w:t>
      </w:r>
      <w:r>
        <w:rPr>
          <w:i/>
        </w:rPr>
        <w:t>.</w:t>
      </w:r>
    </w:p>
    <w:p w14:paraId="01679C77" w14:textId="77777777" w:rsidR="0067606D" w:rsidRDefault="0067606D" w:rsidP="0067606D">
      <w:pPr>
        <w:pStyle w:val="Brdtextmedindrag"/>
      </w:pPr>
      <w:r>
        <w:t>De heter fortsättningsvis:</w:t>
      </w:r>
    </w:p>
    <w:p w14:paraId="7EEA3527" w14:textId="77777777" w:rsidR="0067606D" w:rsidRDefault="0067606D" w:rsidP="0067606D">
      <w:pPr>
        <w:pStyle w:val="Brdtextmedindrag"/>
      </w:pPr>
      <w:r>
        <w:t xml:space="preserve">2322 </w:t>
      </w:r>
      <w:r w:rsidRPr="00C4762A">
        <w:rPr>
          <w:i/>
        </w:rPr>
        <w:t>Räntor på övriga näringslån</w:t>
      </w:r>
    </w:p>
    <w:p w14:paraId="66824711" w14:textId="23B80543" w:rsidR="0067606D" w:rsidRPr="006B0E49" w:rsidRDefault="0067606D" w:rsidP="0067606D">
      <w:pPr>
        <w:pStyle w:val="Brdtextmedindrag"/>
      </w:pPr>
      <w:r>
        <w:t xml:space="preserve">4136 </w:t>
      </w:r>
      <w:r w:rsidRPr="00C4762A">
        <w:rPr>
          <w:i/>
        </w:rPr>
        <w:t>Återbetalning av övriga näringslån</w:t>
      </w:r>
      <w:r>
        <w:t>.</w:t>
      </w:r>
    </w:p>
    <w:p w14:paraId="2F72A43E" w14:textId="49ED323E" w:rsidR="007D751E" w:rsidRDefault="0067606D" w:rsidP="0067606D">
      <w:pPr>
        <w:pStyle w:val="Rubrik2"/>
      </w:pPr>
      <w:bookmarkStart w:id="191" w:name="_Toc19298862"/>
      <w:r w:rsidRPr="00013F7D">
        <w:t>Jämförelse</w:t>
      </w:r>
      <w:r w:rsidRPr="002E262A">
        <w:t xml:space="preserve"> med 2019 års ekonomiska vårproposition och uppföljning av statens budget för 2018 och 2019</w:t>
      </w:r>
      <w:bookmarkEnd w:id="191"/>
    </w:p>
    <w:p w14:paraId="2EE032AF" w14:textId="56B3D3FC" w:rsidR="0067606D" w:rsidRDefault="0067606D" w:rsidP="0067606D">
      <w:pPr>
        <w:pStyle w:val="Brdtext"/>
      </w:pPr>
      <w:r>
        <w:t>Nedan jämförs prognosen för skatteintäkterna i denna proposition med prognosen i 2019 års ekonomiska vårproposition. Vidare görs en upp</w:t>
      </w:r>
      <w:r>
        <w:softHyphen/>
        <w:t xml:space="preserve">följning av inkomsterna </w:t>
      </w:r>
      <w:r w:rsidRPr="00832480">
        <w:t xml:space="preserve">som beräknades </w:t>
      </w:r>
      <w:r>
        <w:t xml:space="preserve">i statens budget för </w:t>
      </w:r>
      <w:r w:rsidRPr="00296A4E">
        <w:t xml:space="preserve">2018 och 2019. Prognosskillnaderna finns redovisade i </w:t>
      </w:r>
      <w:r w:rsidRPr="00296A4E">
        <w:fldChar w:fldCharType="begin"/>
      </w:r>
      <w:r w:rsidRPr="00296A4E">
        <w:instrText xml:space="preserve"> REF  _Ref16595914 \* Lower \h  \* MERGEFORMAT </w:instrText>
      </w:r>
      <w:r w:rsidRPr="00296A4E">
        <w:fldChar w:fldCharType="separate"/>
      </w:r>
      <w:r w:rsidR="00757DA4">
        <w:t xml:space="preserve">tabell </w:t>
      </w:r>
      <w:r w:rsidR="00757DA4" w:rsidRPr="00757DA4">
        <w:t>6</w:t>
      </w:r>
      <w:r w:rsidR="00757DA4">
        <w:t>.13</w:t>
      </w:r>
      <w:r w:rsidRPr="00296A4E">
        <w:fldChar w:fldCharType="end"/>
      </w:r>
      <w:r w:rsidRPr="00296A4E">
        <w:t xml:space="preserve">. I </w:t>
      </w:r>
      <w:r>
        <w:fldChar w:fldCharType="begin"/>
      </w:r>
      <w:r>
        <w:instrText xml:space="preserve"> REF  _Ref16758090 \* Lower \h </w:instrText>
      </w:r>
      <w:r>
        <w:fldChar w:fldCharType="separate"/>
      </w:r>
      <w:r w:rsidR="00757DA4">
        <w:t xml:space="preserve">tabell </w:t>
      </w:r>
      <w:r w:rsidR="00757DA4">
        <w:rPr>
          <w:bCs/>
          <w:noProof/>
        </w:rPr>
        <w:t>6</w:t>
      </w:r>
      <w:r w:rsidR="00757DA4">
        <w:t>.</w:t>
      </w:r>
      <w:r w:rsidR="00757DA4">
        <w:rPr>
          <w:noProof/>
        </w:rPr>
        <w:t>11</w:t>
      </w:r>
      <w:r>
        <w:fldChar w:fldCharType="end"/>
      </w:r>
      <w:r>
        <w:t xml:space="preserve"> </w:t>
      </w:r>
      <w:r w:rsidRPr="00296A4E">
        <w:t>finns</w:t>
      </w:r>
      <w:r>
        <w:t xml:space="preserve"> de viktigaste antagandena för skatteprognoserna och en jämförelse med bedömningen i 2019 års ekonomiska vårproposition.</w:t>
      </w:r>
    </w:p>
    <w:p w14:paraId="4C598DE4" w14:textId="3F05DE2B" w:rsidR="0067606D" w:rsidRDefault="0067606D" w:rsidP="0067606D">
      <w:pPr>
        <w:pStyle w:val="Rubrik4utannumrering"/>
      </w:pPr>
      <w:r>
        <w:t>Jämförelse med prognosen i 2019 års ekonomiska vårproposition</w:t>
      </w:r>
    </w:p>
    <w:p w14:paraId="5F28F009" w14:textId="5EFA39B8" w:rsidR="0067606D" w:rsidRDefault="0067606D" w:rsidP="0067606D">
      <w:pPr>
        <w:pStyle w:val="Rubrik5utannumrering"/>
        <w:spacing w:before="0"/>
      </w:pPr>
      <w:r>
        <w:t>Skatt på arbete</w:t>
      </w:r>
    </w:p>
    <w:p w14:paraId="6078FE09" w14:textId="161941FF" w:rsidR="0067606D" w:rsidRPr="00962B18" w:rsidRDefault="0067606D" w:rsidP="0067606D">
      <w:pPr>
        <w:pStyle w:val="Brdtext"/>
      </w:pPr>
      <w:r w:rsidRPr="00646AAF">
        <w:t>Intäkterna från skatt på arbete 2018 har reviderats ned något jämfört med bedömningen i 201</w:t>
      </w:r>
      <w:r>
        <w:t>9</w:t>
      </w:r>
      <w:r w:rsidRPr="00646AAF">
        <w:t xml:space="preserve"> års ekonomiska vårproposition. </w:t>
      </w:r>
      <w:r w:rsidRPr="00DA3129">
        <w:t>Det preliminära beskattningsutfallet för 2018 tyder på lägre direkta skatter</w:t>
      </w:r>
      <w:r w:rsidRPr="00962B18">
        <w:t>, men högre indirekta skatter,</w:t>
      </w:r>
      <w:r w:rsidRPr="00DA3129">
        <w:t xml:space="preserve"> jäm</w:t>
      </w:r>
      <w:r w:rsidR="00E70900">
        <w:softHyphen/>
      </w:r>
      <w:r w:rsidRPr="00DA3129">
        <w:t xml:space="preserve">fört med den tidigare bedömningen. Anledningen </w:t>
      </w:r>
      <w:r w:rsidRPr="00DA3129">
        <w:t xml:space="preserve">är att kommunal inkomstskatt är nedreviderad </w:t>
      </w:r>
      <w:r w:rsidRPr="00962B18">
        <w:t>medan särskild löneskatt är uppreviderad.</w:t>
      </w:r>
    </w:p>
    <w:p w14:paraId="3AEB670F" w14:textId="26ED8AC6" w:rsidR="0067606D" w:rsidRDefault="0067606D" w:rsidP="0067606D">
      <w:pPr>
        <w:pStyle w:val="Brdtextmedindrag"/>
        <w:rPr>
          <w:highlight w:val="yellow"/>
        </w:rPr>
      </w:pPr>
      <w:r w:rsidRPr="00E45E63">
        <w:t xml:space="preserve">Intäkterna </w:t>
      </w:r>
      <w:r>
        <w:t>för</w:t>
      </w:r>
      <w:r w:rsidRPr="00E45E63">
        <w:t xml:space="preserve"> 2019 är </w:t>
      </w:r>
      <w:r>
        <w:t>däremot</w:t>
      </w:r>
      <w:r w:rsidRPr="00E45E63">
        <w:t xml:space="preserve"> uppreviderade. Det är framför allt arbetsgivaravgifter och särskild löneskatt som är uppreviderade till följd av något högre lönesumma </w:t>
      </w:r>
      <w:r>
        <w:t xml:space="preserve">än tidigare </w:t>
      </w:r>
      <w:r w:rsidRPr="00C80DDE">
        <w:t>bedömning samt ett högre utfall enligt det preliminära beskattnings</w:t>
      </w:r>
      <w:r>
        <w:softHyphen/>
      </w:r>
      <w:r w:rsidRPr="00C80DDE">
        <w:t>utfallet. Intäkterna från kommunal</w:t>
      </w:r>
      <w:r w:rsidRPr="00E45E63">
        <w:t xml:space="preserve"> skatt är nedreviderad</w:t>
      </w:r>
      <w:r>
        <w:t>e</w:t>
      </w:r>
      <w:r w:rsidRPr="00E45E63">
        <w:t xml:space="preserve"> även 2019 till fö</w:t>
      </w:r>
      <w:r>
        <w:t>l</w:t>
      </w:r>
      <w:r w:rsidRPr="00E45E63">
        <w:t>jd av det preliminära beskattningsutfallet.</w:t>
      </w:r>
    </w:p>
    <w:p w14:paraId="38190BEF" w14:textId="01F189A7" w:rsidR="0067606D" w:rsidRDefault="0067606D" w:rsidP="0067606D">
      <w:pPr>
        <w:pStyle w:val="Brdtextmedindrag"/>
      </w:pPr>
      <w:r w:rsidRPr="00E45E63">
        <w:t>Den statliga inkomstskatten är uppreviderad 2019</w:t>
      </w:r>
      <w:r>
        <w:t>, vilket främst är en</w:t>
      </w:r>
      <w:r w:rsidRPr="00E45E63">
        <w:t xml:space="preserve"> följd av </w:t>
      </w:r>
      <w:r>
        <w:t xml:space="preserve">det preliminära beskattningsutfallet. Från och med 2020 och framåt är enligt förslag i denna proposition den övre skiktgränsen (s.k. värnskatten) avskaffad, vilket sänker statlig inkomstskatt med drygt 6 miljarder kronor per år. Att nedrevideringen är mindre än detta beror dels på det preliminära beskattningsutfallet, dels på lägre KPI 2019 vilket sänker skiktgränserna fr.o.m. 2020 och </w:t>
      </w:r>
      <w:r w:rsidRPr="00C72103">
        <w:t xml:space="preserve">framåt. När skiktgränserna sänks hamnar en större andel av inkomsterna över skiktgränsen, vilket leder till högre skatteintäkter från statlig inkomstskatt. Även jobbskatteavdraget påverkas i motsvarande grad av KPI och är därför </w:t>
      </w:r>
      <w:r>
        <w:t>ned</w:t>
      </w:r>
      <w:r w:rsidRPr="00C72103">
        <w:t>revidera</w:t>
      </w:r>
      <w:r>
        <w:t>t</w:t>
      </w:r>
      <w:r w:rsidRPr="00C72103">
        <w:t xml:space="preserve"> fr</w:t>
      </w:r>
      <w:r>
        <w:t>.o.m.</w:t>
      </w:r>
      <w:r w:rsidRPr="00C72103">
        <w:t xml:space="preserve"> 2020 och framåt</w:t>
      </w:r>
      <w:r>
        <w:t>, vilket höjer skatteintäkterna</w:t>
      </w:r>
      <w:r w:rsidRPr="00C72103">
        <w:t xml:space="preserve">. </w:t>
      </w:r>
      <w:r>
        <w:t>R</w:t>
      </w:r>
      <w:r w:rsidRPr="00C72103">
        <w:t>evideringen av jobbskatteavdraget 2018</w:t>
      </w:r>
      <w:r>
        <w:t xml:space="preserve"> och </w:t>
      </w:r>
      <w:r w:rsidRPr="00C72103">
        <w:t xml:space="preserve">2019 beror på det preliminära </w:t>
      </w:r>
      <w:r w:rsidRPr="00013F7D">
        <w:t>beskattnings</w:t>
      </w:r>
      <w:r>
        <w:softHyphen/>
      </w:r>
      <w:r w:rsidRPr="00013F7D">
        <w:t>utfallet</w:t>
      </w:r>
      <w:r w:rsidRPr="00C72103">
        <w:t>.</w:t>
      </w:r>
    </w:p>
    <w:p w14:paraId="516B3D63" w14:textId="77777777" w:rsidR="0067606D" w:rsidRDefault="0067606D" w:rsidP="0067606D">
      <w:pPr>
        <w:pStyle w:val="Rubrik5utannumrering"/>
        <w:keepNext w:val="0"/>
      </w:pPr>
      <w:r>
        <w:t>Skatt på kapital</w:t>
      </w:r>
    </w:p>
    <w:p w14:paraId="6F227C60" w14:textId="24A6B53D" w:rsidR="0067606D" w:rsidRPr="00D053CF" w:rsidRDefault="0067606D" w:rsidP="0067606D">
      <w:pPr>
        <w:pStyle w:val="Brdtext"/>
      </w:pPr>
      <w:r w:rsidRPr="00D053CF">
        <w:t>Jämfört med prognosen i vårpropositionen har kapitalskatterna för 201</w:t>
      </w:r>
      <w:r>
        <w:t>8 och 2019 endast</w:t>
      </w:r>
      <w:r w:rsidRPr="00D053CF">
        <w:t xml:space="preserve"> reviderats </w:t>
      </w:r>
      <w:r>
        <w:t xml:space="preserve">marginellt. </w:t>
      </w:r>
      <w:r w:rsidRPr="00D053CF">
        <w:t>För 20</w:t>
      </w:r>
      <w:r>
        <w:t>20</w:t>
      </w:r>
      <w:r w:rsidRPr="00D053CF">
        <w:t>–202</w:t>
      </w:r>
      <w:r>
        <w:t>2</w:t>
      </w:r>
      <w:r w:rsidRPr="00D053CF">
        <w:t xml:space="preserve"> </w:t>
      </w:r>
      <w:r>
        <w:t>har prognosen reviderats ned med i genomsnitt 3 miljarder kronor per år. Det förklaras av en svagare bedömning av företagens vinster 2020 samt att avkastningsskatten reviderats ned fr.o.m. 2021 på grund av en betydligt lägre statslåneränta jämfört med bedömningen i vårpropositionen.</w:t>
      </w:r>
    </w:p>
    <w:p w14:paraId="149B72CC" w14:textId="77777777" w:rsidR="0067606D" w:rsidRPr="0072320F" w:rsidRDefault="0067606D" w:rsidP="0067606D">
      <w:pPr>
        <w:pStyle w:val="Rubrik5utannumrering"/>
      </w:pPr>
      <w:r w:rsidRPr="0072320F">
        <w:t>Skatt på hushållens kapitalinkomster</w:t>
      </w:r>
    </w:p>
    <w:p w14:paraId="1B9EAD7D" w14:textId="0E4284A9" w:rsidR="0067606D" w:rsidRPr="00CF34FD" w:rsidRDefault="0067606D" w:rsidP="0067606D">
      <w:pPr>
        <w:pStyle w:val="Brdtext"/>
      </w:pPr>
      <w:r w:rsidRPr="00CF34FD">
        <w:t>Jämfört med prognosen i vårpropositionen är hushållens kapitalskatter nedreviderade med knappt 2</w:t>
      </w:r>
      <w:r>
        <w:t> </w:t>
      </w:r>
      <w:r w:rsidRPr="00CF34FD">
        <w:t xml:space="preserve">miljarder kronor 2018 till följd av </w:t>
      </w:r>
      <w:r w:rsidRPr="005409D4">
        <w:t xml:space="preserve">det preliminära beskattningsutfallet. Det förklaras främst av att </w:t>
      </w:r>
      <w:r>
        <w:t>kapitalvinsterna</w:t>
      </w:r>
      <w:r w:rsidRPr="005409D4">
        <w:t xml:space="preserve"> antas bli </w:t>
      </w:r>
      <w:r>
        <w:t>lä</w:t>
      </w:r>
      <w:r w:rsidRPr="005409D4">
        <w:t xml:space="preserve">gre. För </w:t>
      </w:r>
      <w:r>
        <w:t>2019 och 2020</w:t>
      </w:r>
      <w:r w:rsidRPr="005409D4">
        <w:t xml:space="preserve"> är revideringarna små.</w:t>
      </w:r>
      <w:r>
        <w:t xml:space="preserve"> Nedreviderade räntenivåer medför lägre kapital</w:t>
      </w:r>
      <w:r>
        <w:softHyphen/>
        <w:t>inkomster från ränteinkomster och investerings</w:t>
      </w:r>
      <w:r>
        <w:softHyphen/>
        <w:t>sparkonto, men också lägre ränteavdrag. Sammantaget är bidraget något positivt och ökar över tid.</w:t>
      </w:r>
    </w:p>
    <w:p w14:paraId="61AF0992" w14:textId="5BAFB4AB" w:rsidR="0067606D" w:rsidRDefault="0067606D" w:rsidP="0067606D">
      <w:pPr>
        <w:pStyle w:val="TabellRubrik"/>
      </w:pPr>
      <w:bookmarkStart w:id="192" w:name="_Ref16758090"/>
      <w:bookmarkStart w:id="193" w:name="_Toc19298991"/>
      <w:r>
        <w:lastRenderedPageBreak/>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6</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11</w:t>
      </w:r>
      <w:r>
        <w:rPr>
          <w:noProof/>
        </w:rPr>
        <w:fldChar w:fldCharType="end"/>
      </w:r>
      <w:bookmarkEnd w:id="192"/>
      <w:r>
        <w:rPr>
          <w:noProof/>
        </w:rPr>
        <w:tab/>
      </w:r>
      <w:r>
        <w:t>Antaganden i skatteprognoserna och förändringar jämfört med 2019 års ekonomiska vårproposition</w:t>
      </w:r>
      <w:bookmarkEnd w:id="193"/>
    </w:p>
    <w:p w14:paraId="130F1636" w14:textId="23F76CAA" w:rsidR="0067606D" w:rsidRDefault="0067606D" w:rsidP="0067606D">
      <w:pPr>
        <w:pStyle w:val="TabellUnderrubrik"/>
      </w:pPr>
      <w:r>
        <w:t>Årlig procentuell förändring om inte annat anges</w:t>
      </w:r>
    </w:p>
    <w:tbl>
      <w:tblPr>
        <w:tblStyle w:val="RKEgentabell"/>
        <w:tblW w:w="4383" w:type="dxa"/>
        <w:tblInd w:w="0" w:type="dxa"/>
        <w:tblLayout w:type="fixed"/>
        <w:tblCellMar>
          <w:left w:w="85" w:type="dxa"/>
          <w:right w:w="85" w:type="dxa"/>
        </w:tblCellMar>
        <w:tblLook w:val="0460" w:firstRow="1" w:lastRow="1" w:firstColumn="0" w:lastColumn="0" w:noHBand="0" w:noVBand="1"/>
      </w:tblPr>
      <w:tblGrid>
        <w:gridCol w:w="1276"/>
        <w:gridCol w:w="517"/>
        <w:gridCol w:w="518"/>
        <w:gridCol w:w="518"/>
        <w:gridCol w:w="518"/>
        <w:gridCol w:w="518"/>
        <w:gridCol w:w="518"/>
      </w:tblGrid>
      <w:tr w:rsidR="0067606D" w14:paraId="22BC08AF" w14:textId="77777777" w:rsidTr="0067606D">
        <w:trPr>
          <w:cnfStyle w:val="100000000000" w:firstRow="1" w:lastRow="0" w:firstColumn="0" w:lastColumn="0" w:oddVBand="0" w:evenVBand="0" w:oddHBand="0" w:evenHBand="0" w:firstRowFirstColumn="0" w:firstRowLastColumn="0" w:lastRowFirstColumn="0" w:lastRowLastColumn="0"/>
        </w:trPr>
        <w:tc>
          <w:tcPr>
            <w:tcW w:w="1276" w:type="dxa"/>
            <w:tcMar>
              <w:left w:w="0" w:type="dxa"/>
              <w:right w:w="0" w:type="dxa"/>
            </w:tcMar>
          </w:tcPr>
          <w:p w14:paraId="44D3C5DF" w14:textId="77777777" w:rsidR="0067606D" w:rsidRDefault="0067606D" w:rsidP="0067606D">
            <w:pPr>
              <w:pStyle w:val="TabellHuvud"/>
              <w:keepNext/>
              <w:keepLines/>
              <w:jc w:val="left"/>
            </w:pPr>
          </w:p>
        </w:tc>
        <w:tc>
          <w:tcPr>
            <w:tcW w:w="517" w:type="dxa"/>
          </w:tcPr>
          <w:p w14:paraId="0B5AD4F5" w14:textId="77777777" w:rsidR="0067606D" w:rsidRDefault="0067606D" w:rsidP="0067606D">
            <w:pPr>
              <w:pStyle w:val="TabellHuvud"/>
              <w:keepNext/>
              <w:keepLines/>
            </w:pPr>
            <w:r>
              <w:t>2017</w:t>
            </w:r>
          </w:p>
        </w:tc>
        <w:tc>
          <w:tcPr>
            <w:tcW w:w="518" w:type="dxa"/>
          </w:tcPr>
          <w:p w14:paraId="36A85F6C" w14:textId="77777777" w:rsidR="0067606D" w:rsidRDefault="0067606D" w:rsidP="0067606D">
            <w:pPr>
              <w:pStyle w:val="TabellHuvud"/>
              <w:keepNext/>
              <w:keepLines/>
            </w:pPr>
            <w:r>
              <w:t>2018</w:t>
            </w:r>
          </w:p>
        </w:tc>
        <w:tc>
          <w:tcPr>
            <w:tcW w:w="518" w:type="dxa"/>
          </w:tcPr>
          <w:p w14:paraId="74617059" w14:textId="77777777" w:rsidR="0067606D" w:rsidRDefault="0067606D" w:rsidP="0067606D">
            <w:pPr>
              <w:pStyle w:val="TabellHuvud"/>
              <w:keepNext/>
              <w:keepLines/>
            </w:pPr>
            <w:r>
              <w:t>2019</w:t>
            </w:r>
          </w:p>
        </w:tc>
        <w:tc>
          <w:tcPr>
            <w:tcW w:w="518" w:type="dxa"/>
          </w:tcPr>
          <w:p w14:paraId="591FF66C" w14:textId="77777777" w:rsidR="0067606D" w:rsidRDefault="0067606D" w:rsidP="0067606D">
            <w:pPr>
              <w:pStyle w:val="TabellHuvud"/>
              <w:keepNext/>
              <w:keepLines/>
            </w:pPr>
            <w:r>
              <w:t>2020</w:t>
            </w:r>
          </w:p>
        </w:tc>
        <w:tc>
          <w:tcPr>
            <w:tcW w:w="518" w:type="dxa"/>
          </w:tcPr>
          <w:p w14:paraId="3A3D833F" w14:textId="77777777" w:rsidR="0067606D" w:rsidRDefault="0067606D" w:rsidP="0067606D">
            <w:pPr>
              <w:pStyle w:val="TabellHuvud"/>
              <w:keepNext/>
              <w:keepLines/>
            </w:pPr>
            <w:r>
              <w:t>2021</w:t>
            </w:r>
          </w:p>
        </w:tc>
        <w:tc>
          <w:tcPr>
            <w:tcW w:w="518" w:type="dxa"/>
          </w:tcPr>
          <w:p w14:paraId="64E0E4F2" w14:textId="77777777" w:rsidR="0067606D" w:rsidRDefault="0067606D" w:rsidP="0067606D">
            <w:pPr>
              <w:pStyle w:val="TabellHuvud"/>
              <w:keepNext/>
              <w:keepLines/>
            </w:pPr>
            <w:r>
              <w:t>2022</w:t>
            </w:r>
          </w:p>
        </w:tc>
      </w:tr>
      <w:tr w:rsidR="0067606D" w14:paraId="645C54F0" w14:textId="77777777" w:rsidTr="0067606D">
        <w:tc>
          <w:tcPr>
            <w:tcW w:w="1276" w:type="dxa"/>
            <w:tcBorders>
              <w:bottom w:val="nil"/>
            </w:tcBorders>
            <w:tcMar>
              <w:left w:w="0" w:type="dxa"/>
              <w:right w:w="0" w:type="dxa"/>
            </w:tcMar>
          </w:tcPr>
          <w:p w14:paraId="22A5E337" w14:textId="4592E74D" w:rsidR="0067606D" w:rsidRDefault="0067606D" w:rsidP="0067606D">
            <w:pPr>
              <w:pStyle w:val="TabellRader"/>
              <w:keepNext/>
              <w:keepLines/>
              <w:jc w:val="left"/>
            </w:pPr>
            <w:r w:rsidRPr="007D09CB">
              <w:t>BNP, marknadspris</w:t>
            </w:r>
            <w:r w:rsidRPr="00D2287F">
              <w:rPr>
                <w:vertAlign w:val="superscript"/>
              </w:rPr>
              <w:t>1</w:t>
            </w:r>
          </w:p>
        </w:tc>
        <w:tc>
          <w:tcPr>
            <w:tcW w:w="517" w:type="dxa"/>
            <w:tcBorders>
              <w:bottom w:val="nil"/>
            </w:tcBorders>
            <w:vAlign w:val="bottom"/>
          </w:tcPr>
          <w:p w14:paraId="510A6CF4" w14:textId="3675B4A9" w:rsidR="0067606D" w:rsidRDefault="0067606D" w:rsidP="0067606D">
            <w:pPr>
              <w:pStyle w:val="TabellRader"/>
              <w:keepNext/>
              <w:keepLines/>
            </w:pPr>
            <w:r w:rsidRPr="000A6EEF">
              <w:t>4,4</w:t>
            </w:r>
          </w:p>
        </w:tc>
        <w:tc>
          <w:tcPr>
            <w:tcW w:w="518" w:type="dxa"/>
            <w:tcBorders>
              <w:bottom w:val="nil"/>
            </w:tcBorders>
            <w:vAlign w:val="bottom"/>
          </w:tcPr>
          <w:p w14:paraId="18029A6B" w14:textId="18354DDC" w:rsidR="0067606D" w:rsidRDefault="0067606D" w:rsidP="0067606D">
            <w:pPr>
              <w:pStyle w:val="TabellRader"/>
              <w:keepNext/>
              <w:keepLines/>
            </w:pPr>
            <w:r w:rsidRPr="000A6EEF">
              <w:t>4,6</w:t>
            </w:r>
          </w:p>
        </w:tc>
        <w:tc>
          <w:tcPr>
            <w:tcW w:w="518" w:type="dxa"/>
            <w:tcBorders>
              <w:bottom w:val="nil"/>
            </w:tcBorders>
            <w:vAlign w:val="bottom"/>
          </w:tcPr>
          <w:p w14:paraId="36EAC32E" w14:textId="0FEA58B0" w:rsidR="0067606D" w:rsidRDefault="0067606D" w:rsidP="0067606D">
            <w:pPr>
              <w:pStyle w:val="TabellRader"/>
              <w:keepNext/>
              <w:keepLines/>
            </w:pPr>
            <w:r w:rsidRPr="000A6EEF">
              <w:t>3,9</w:t>
            </w:r>
          </w:p>
        </w:tc>
        <w:tc>
          <w:tcPr>
            <w:tcW w:w="518" w:type="dxa"/>
            <w:tcBorders>
              <w:bottom w:val="nil"/>
            </w:tcBorders>
            <w:vAlign w:val="bottom"/>
          </w:tcPr>
          <w:p w14:paraId="674E7A0D" w14:textId="709601FA" w:rsidR="0067606D" w:rsidRDefault="0067606D" w:rsidP="0067606D">
            <w:pPr>
              <w:pStyle w:val="TabellRader"/>
              <w:keepNext/>
              <w:keepLines/>
            </w:pPr>
            <w:r w:rsidRPr="000A6EEF">
              <w:t>3,2</w:t>
            </w:r>
          </w:p>
        </w:tc>
        <w:tc>
          <w:tcPr>
            <w:tcW w:w="518" w:type="dxa"/>
            <w:tcBorders>
              <w:bottom w:val="nil"/>
            </w:tcBorders>
            <w:vAlign w:val="bottom"/>
          </w:tcPr>
          <w:p w14:paraId="48AD235B" w14:textId="5BD8EFC9" w:rsidR="0067606D" w:rsidRDefault="0067606D" w:rsidP="0067606D">
            <w:pPr>
              <w:pStyle w:val="TabellRader"/>
              <w:keepNext/>
              <w:keepLines/>
            </w:pPr>
            <w:r w:rsidRPr="000A6EEF">
              <w:t>3,8</w:t>
            </w:r>
          </w:p>
        </w:tc>
        <w:tc>
          <w:tcPr>
            <w:tcW w:w="518" w:type="dxa"/>
            <w:tcBorders>
              <w:bottom w:val="nil"/>
            </w:tcBorders>
            <w:vAlign w:val="bottom"/>
          </w:tcPr>
          <w:p w14:paraId="353243B5" w14:textId="75E6F479" w:rsidR="0067606D" w:rsidRDefault="0067606D" w:rsidP="0067606D">
            <w:pPr>
              <w:pStyle w:val="TabellRader"/>
              <w:keepNext/>
              <w:keepLines/>
            </w:pPr>
            <w:r w:rsidRPr="000A6EEF">
              <w:t>4,0</w:t>
            </w:r>
          </w:p>
        </w:tc>
      </w:tr>
      <w:tr w:rsidR="0067606D" w14:paraId="61FDC44A" w14:textId="77777777" w:rsidTr="0067606D">
        <w:tc>
          <w:tcPr>
            <w:tcW w:w="1276" w:type="dxa"/>
            <w:tcBorders>
              <w:top w:val="nil"/>
            </w:tcBorders>
            <w:tcMar>
              <w:left w:w="0" w:type="dxa"/>
              <w:right w:w="0" w:type="dxa"/>
            </w:tcMar>
          </w:tcPr>
          <w:p w14:paraId="45336164" w14:textId="6C5933FD" w:rsidR="0067606D" w:rsidRDefault="0067606D" w:rsidP="0067606D">
            <w:pPr>
              <w:pStyle w:val="TabellRader"/>
              <w:keepNext/>
              <w:keepLines/>
              <w:jc w:val="left"/>
            </w:pPr>
            <w:r w:rsidRPr="007D09CB">
              <w:t>Diff</w:t>
            </w:r>
            <w:r>
              <w:t>erens mot</w:t>
            </w:r>
            <w:r w:rsidRPr="007D09CB">
              <w:t xml:space="preserve"> VÅP1</w:t>
            </w:r>
            <w:r>
              <w:t>9</w:t>
            </w:r>
          </w:p>
        </w:tc>
        <w:tc>
          <w:tcPr>
            <w:tcW w:w="517" w:type="dxa"/>
            <w:tcBorders>
              <w:top w:val="nil"/>
            </w:tcBorders>
            <w:vAlign w:val="bottom"/>
          </w:tcPr>
          <w:p w14:paraId="5F2C09E0" w14:textId="332A589D" w:rsidR="0067606D" w:rsidRDefault="0067606D" w:rsidP="0067606D">
            <w:pPr>
              <w:pStyle w:val="TabellRader"/>
              <w:keepNext/>
              <w:keepLines/>
            </w:pPr>
            <w:r w:rsidRPr="000A6EEF">
              <w:t>0,0</w:t>
            </w:r>
          </w:p>
        </w:tc>
        <w:tc>
          <w:tcPr>
            <w:tcW w:w="518" w:type="dxa"/>
            <w:tcBorders>
              <w:top w:val="nil"/>
            </w:tcBorders>
            <w:vAlign w:val="bottom"/>
          </w:tcPr>
          <w:p w14:paraId="3783BA55" w14:textId="72C892F8" w:rsidR="0067606D" w:rsidRDefault="0067606D" w:rsidP="0067606D">
            <w:pPr>
              <w:pStyle w:val="TabellRader"/>
              <w:keepNext/>
              <w:keepLines/>
            </w:pPr>
            <w:r w:rsidRPr="000A6EEF">
              <w:t>0,0</w:t>
            </w:r>
          </w:p>
        </w:tc>
        <w:tc>
          <w:tcPr>
            <w:tcW w:w="518" w:type="dxa"/>
            <w:tcBorders>
              <w:top w:val="nil"/>
            </w:tcBorders>
            <w:vAlign w:val="bottom"/>
          </w:tcPr>
          <w:p w14:paraId="53900E31" w14:textId="0F08E26A" w:rsidR="0067606D" w:rsidRDefault="0067606D" w:rsidP="0067606D">
            <w:pPr>
              <w:pStyle w:val="TabellRader"/>
              <w:keepNext/>
              <w:keepLines/>
            </w:pPr>
            <w:r w:rsidRPr="000A6EEF">
              <w:t>0,0</w:t>
            </w:r>
          </w:p>
        </w:tc>
        <w:tc>
          <w:tcPr>
            <w:tcW w:w="518" w:type="dxa"/>
            <w:tcBorders>
              <w:top w:val="nil"/>
            </w:tcBorders>
            <w:vAlign w:val="bottom"/>
          </w:tcPr>
          <w:p w14:paraId="587D5A4C" w14:textId="2BBD1CC8" w:rsidR="0067606D" w:rsidRDefault="0067606D" w:rsidP="0067606D">
            <w:pPr>
              <w:pStyle w:val="TabellRader"/>
              <w:keepNext/>
              <w:keepLines/>
            </w:pPr>
            <w:r w:rsidRPr="000A6EEF">
              <w:t>-0,3</w:t>
            </w:r>
          </w:p>
        </w:tc>
        <w:tc>
          <w:tcPr>
            <w:tcW w:w="518" w:type="dxa"/>
            <w:tcBorders>
              <w:top w:val="nil"/>
            </w:tcBorders>
            <w:vAlign w:val="bottom"/>
          </w:tcPr>
          <w:p w14:paraId="5BFDF00C" w14:textId="2E65BB49" w:rsidR="0067606D" w:rsidRDefault="0067606D" w:rsidP="0067606D">
            <w:pPr>
              <w:pStyle w:val="TabellRader"/>
              <w:keepNext/>
              <w:keepLines/>
            </w:pPr>
            <w:r w:rsidRPr="000A6EEF">
              <w:t>0,2</w:t>
            </w:r>
          </w:p>
        </w:tc>
        <w:tc>
          <w:tcPr>
            <w:tcW w:w="518" w:type="dxa"/>
            <w:tcBorders>
              <w:top w:val="nil"/>
            </w:tcBorders>
            <w:vAlign w:val="bottom"/>
          </w:tcPr>
          <w:p w14:paraId="37EEDF6A" w14:textId="043A632E" w:rsidR="0067606D" w:rsidRDefault="0067606D" w:rsidP="0067606D">
            <w:pPr>
              <w:pStyle w:val="TabellRader"/>
              <w:keepNext/>
              <w:keepLines/>
            </w:pPr>
            <w:r w:rsidRPr="000A6EEF">
              <w:t>0,0</w:t>
            </w:r>
          </w:p>
        </w:tc>
      </w:tr>
      <w:tr w:rsidR="0067606D" w14:paraId="3CF77234" w14:textId="77777777" w:rsidTr="0067606D">
        <w:tc>
          <w:tcPr>
            <w:tcW w:w="1276" w:type="dxa"/>
            <w:tcBorders>
              <w:bottom w:val="nil"/>
            </w:tcBorders>
            <w:tcMar>
              <w:left w:w="0" w:type="dxa"/>
              <w:right w:w="0" w:type="dxa"/>
            </w:tcMar>
          </w:tcPr>
          <w:p w14:paraId="5F604277" w14:textId="2739157C" w:rsidR="0067606D" w:rsidRDefault="0067606D" w:rsidP="0067606D">
            <w:pPr>
              <w:pStyle w:val="TabellRader"/>
              <w:keepNext/>
              <w:keepLines/>
              <w:jc w:val="left"/>
            </w:pPr>
            <w:r w:rsidRPr="007D09CB">
              <w:t>Arbetade timmar</w:t>
            </w:r>
            <w:r w:rsidRPr="00D2287F">
              <w:rPr>
                <w:vertAlign w:val="superscript"/>
              </w:rPr>
              <w:t>2</w:t>
            </w:r>
          </w:p>
        </w:tc>
        <w:tc>
          <w:tcPr>
            <w:tcW w:w="517" w:type="dxa"/>
            <w:tcBorders>
              <w:bottom w:val="nil"/>
            </w:tcBorders>
            <w:vAlign w:val="bottom"/>
          </w:tcPr>
          <w:p w14:paraId="0AE2CB8A" w14:textId="261AFA4E" w:rsidR="0067606D" w:rsidRDefault="0067606D" w:rsidP="0067606D">
            <w:pPr>
              <w:pStyle w:val="TabellRader"/>
              <w:keepNext/>
              <w:keepLines/>
            </w:pPr>
            <w:r w:rsidRPr="000A6EEF">
              <w:t>2,3</w:t>
            </w:r>
          </w:p>
        </w:tc>
        <w:tc>
          <w:tcPr>
            <w:tcW w:w="518" w:type="dxa"/>
            <w:tcBorders>
              <w:bottom w:val="nil"/>
            </w:tcBorders>
            <w:vAlign w:val="bottom"/>
          </w:tcPr>
          <w:p w14:paraId="39A72DB9" w14:textId="729BE321" w:rsidR="0067606D" w:rsidRDefault="0067606D" w:rsidP="0067606D">
            <w:pPr>
              <w:pStyle w:val="TabellRader"/>
              <w:keepNext/>
              <w:keepLines/>
            </w:pPr>
            <w:r w:rsidRPr="000A6EEF">
              <w:t>2,7</w:t>
            </w:r>
          </w:p>
        </w:tc>
        <w:tc>
          <w:tcPr>
            <w:tcW w:w="518" w:type="dxa"/>
            <w:tcBorders>
              <w:bottom w:val="nil"/>
            </w:tcBorders>
            <w:vAlign w:val="bottom"/>
          </w:tcPr>
          <w:p w14:paraId="5D91DBB6" w14:textId="09EBD547" w:rsidR="0067606D" w:rsidRDefault="0067606D" w:rsidP="0067606D">
            <w:pPr>
              <w:pStyle w:val="TabellRader"/>
              <w:keepNext/>
              <w:keepLines/>
            </w:pPr>
            <w:r w:rsidRPr="000A6EEF">
              <w:t>1,1</w:t>
            </w:r>
          </w:p>
        </w:tc>
        <w:tc>
          <w:tcPr>
            <w:tcW w:w="518" w:type="dxa"/>
            <w:tcBorders>
              <w:bottom w:val="nil"/>
            </w:tcBorders>
            <w:vAlign w:val="bottom"/>
          </w:tcPr>
          <w:p w14:paraId="3FA6B639" w14:textId="397FB0E8" w:rsidR="0067606D" w:rsidRDefault="0067606D" w:rsidP="0067606D">
            <w:pPr>
              <w:pStyle w:val="TabellRader"/>
              <w:keepNext/>
              <w:keepLines/>
            </w:pPr>
            <w:r w:rsidRPr="000A6EEF">
              <w:t>0,3</w:t>
            </w:r>
          </w:p>
        </w:tc>
        <w:tc>
          <w:tcPr>
            <w:tcW w:w="518" w:type="dxa"/>
            <w:tcBorders>
              <w:bottom w:val="nil"/>
            </w:tcBorders>
            <w:vAlign w:val="bottom"/>
          </w:tcPr>
          <w:p w14:paraId="79A99221" w14:textId="43A7939A" w:rsidR="0067606D" w:rsidRDefault="0067606D" w:rsidP="0067606D">
            <w:pPr>
              <w:pStyle w:val="TabellRader"/>
              <w:keepNext/>
              <w:keepLines/>
            </w:pPr>
            <w:r w:rsidRPr="000A6EEF">
              <w:t>0,3</w:t>
            </w:r>
          </w:p>
        </w:tc>
        <w:tc>
          <w:tcPr>
            <w:tcW w:w="518" w:type="dxa"/>
            <w:tcBorders>
              <w:bottom w:val="nil"/>
            </w:tcBorders>
            <w:vAlign w:val="bottom"/>
          </w:tcPr>
          <w:p w14:paraId="7957EBA1" w14:textId="50206D73" w:rsidR="0067606D" w:rsidRDefault="0067606D" w:rsidP="0067606D">
            <w:pPr>
              <w:pStyle w:val="TabellRader"/>
              <w:keepNext/>
              <w:keepLines/>
            </w:pPr>
            <w:r w:rsidRPr="000A6EEF">
              <w:t>0,5</w:t>
            </w:r>
          </w:p>
        </w:tc>
      </w:tr>
      <w:tr w:rsidR="0067606D" w14:paraId="278309DF" w14:textId="77777777" w:rsidTr="0067606D">
        <w:tc>
          <w:tcPr>
            <w:tcW w:w="1276" w:type="dxa"/>
            <w:tcBorders>
              <w:top w:val="nil"/>
            </w:tcBorders>
            <w:tcMar>
              <w:left w:w="0" w:type="dxa"/>
              <w:right w:w="0" w:type="dxa"/>
            </w:tcMar>
          </w:tcPr>
          <w:p w14:paraId="7BE51253" w14:textId="483772CD" w:rsidR="0067606D" w:rsidRDefault="0067606D" w:rsidP="0067606D">
            <w:pPr>
              <w:pStyle w:val="TabellRader"/>
              <w:keepNext/>
              <w:keepLines/>
              <w:jc w:val="left"/>
            </w:pPr>
            <w:r w:rsidRPr="007D09CB">
              <w:t>Diff</w:t>
            </w:r>
            <w:r>
              <w:t>erens mot</w:t>
            </w:r>
            <w:r w:rsidRPr="007D09CB">
              <w:t xml:space="preserve"> VÅP1</w:t>
            </w:r>
            <w:r>
              <w:t>9</w:t>
            </w:r>
          </w:p>
        </w:tc>
        <w:tc>
          <w:tcPr>
            <w:tcW w:w="517" w:type="dxa"/>
            <w:tcBorders>
              <w:top w:val="nil"/>
            </w:tcBorders>
            <w:vAlign w:val="bottom"/>
          </w:tcPr>
          <w:p w14:paraId="1DFCE766" w14:textId="18F676E2" w:rsidR="0067606D" w:rsidRDefault="0067606D" w:rsidP="0067606D">
            <w:pPr>
              <w:pStyle w:val="TabellRader"/>
              <w:keepNext/>
              <w:keepLines/>
            </w:pPr>
            <w:r w:rsidRPr="000A6EEF">
              <w:t>0,0</w:t>
            </w:r>
          </w:p>
        </w:tc>
        <w:tc>
          <w:tcPr>
            <w:tcW w:w="518" w:type="dxa"/>
            <w:tcBorders>
              <w:top w:val="nil"/>
            </w:tcBorders>
            <w:vAlign w:val="bottom"/>
          </w:tcPr>
          <w:p w14:paraId="0A46079A" w14:textId="0008B1DA" w:rsidR="0067606D" w:rsidRDefault="0067606D" w:rsidP="0067606D">
            <w:pPr>
              <w:pStyle w:val="TabellRader"/>
              <w:keepNext/>
              <w:keepLines/>
            </w:pPr>
            <w:r w:rsidRPr="000A6EEF">
              <w:t>0,0</w:t>
            </w:r>
          </w:p>
        </w:tc>
        <w:tc>
          <w:tcPr>
            <w:tcW w:w="518" w:type="dxa"/>
            <w:tcBorders>
              <w:top w:val="nil"/>
            </w:tcBorders>
            <w:vAlign w:val="bottom"/>
          </w:tcPr>
          <w:p w14:paraId="3B9E66BA" w14:textId="369CFC97" w:rsidR="0067606D" w:rsidRDefault="0067606D" w:rsidP="0067606D">
            <w:pPr>
              <w:pStyle w:val="TabellRader"/>
              <w:keepNext/>
              <w:keepLines/>
            </w:pPr>
            <w:r w:rsidRPr="000A6EEF">
              <w:t>-0,1</w:t>
            </w:r>
          </w:p>
        </w:tc>
        <w:tc>
          <w:tcPr>
            <w:tcW w:w="518" w:type="dxa"/>
            <w:tcBorders>
              <w:top w:val="nil"/>
            </w:tcBorders>
            <w:vAlign w:val="bottom"/>
          </w:tcPr>
          <w:p w14:paraId="46D7C7DC" w14:textId="059FF5E9" w:rsidR="0067606D" w:rsidRDefault="0067606D" w:rsidP="0067606D">
            <w:pPr>
              <w:pStyle w:val="TabellRader"/>
              <w:keepNext/>
              <w:keepLines/>
            </w:pPr>
            <w:r w:rsidRPr="000A6EEF">
              <w:t>0,0</w:t>
            </w:r>
          </w:p>
        </w:tc>
        <w:tc>
          <w:tcPr>
            <w:tcW w:w="518" w:type="dxa"/>
            <w:tcBorders>
              <w:top w:val="nil"/>
            </w:tcBorders>
            <w:vAlign w:val="bottom"/>
          </w:tcPr>
          <w:p w14:paraId="5F1B180A" w14:textId="59EE3E12" w:rsidR="0067606D" w:rsidRDefault="0067606D" w:rsidP="0067606D">
            <w:pPr>
              <w:pStyle w:val="TabellRader"/>
              <w:keepNext/>
              <w:keepLines/>
            </w:pPr>
            <w:r w:rsidRPr="000A6EEF">
              <w:t>0,0</w:t>
            </w:r>
          </w:p>
        </w:tc>
        <w:tc>
          <w:tcPr>
            <w:tcW w:w="518" w:type="dxa"/>
            <w:tcBorders>
              <w:top w:val="nil"/>
            </w:tcBorders>
            <w:vAlign w:val="bottom"/>
          </w:tcPr>
          <w:p w14:paraId="2D761EA9" w14:textId="02D088B9" w:rsidR="0067606D" w:rsidRDefault="0067606D" w:rsidP="0067606D">
            <w:pPr>
              <w:pStyle w:val="TabellRader"/>
              <w:keepNext/>
              <w:keepLines/>
            </w:pPr>
            <w:r w:rsidRPr="000A6EEF">
              <w:t>-0,2</w:t>
            </w:r>
          </w:p>
        </w:tc>
      </w:tr>
      <w:tr w:rsidR="0067606D" w14:paraId="6E34486D" w14:textId="77777777" w:rsidTr="0067606D">
        <w:tc>
          <w:tcPr>
            <w:tcW w:w="1276" w:type="dxa"/>
            <w:tcBorders>
              <w:bottom w:val="nil"/>
            </w:tcBorders>
            <w:tcMar>
              <w:left w:w="0" w:type="dxa"/>
              <w:right w:w="0" w:type="dxa"/>
            </w:tcMar>
          </w:tcPr>
          <w:p w14:paraId="691E66A2" w14:textId="098A1F88" w:rsidR="0067606D" w:rsidRDefault="0067606D" w:rsidP="0067606D">
            <w:pPr>
              <w:pStyle w:val="TabellRader"/>
              <w:keepNext/>
              <w:keepLines/>
              <w:jc w:val="left"/>
            </w:pPr>
            <w:r w:rsidRPr="007D09CB">
              <w:t>Timlön</w:t>
            </w:r>
            <w:r w:rsidRPr="00D2287F">
              <w:rPr>
                <w:vertAlign w:val="superscript"/>
              </w:rPr>
              <w:t>3</w:t>
            </w:r>
          </w:p>
        </w:tc>
        <w:tc>
          <w:tcPr>
            <w:tcW w:w="517" w:type="dxa"/>
            <w:tcBorders>
              <w:bottom w:val="nil"/>
            </w:tcBorders>
            <w:vAlign w:val="bottom"/>
          </w:tcPr>
          <w:p w14:paraId="4E543EA6" w14:textId="1888ABB4" w:rsidR="0067606D" w:rsidRDefault="0067606D" w:rsidP="0067606D">
            <w:pPr>
              <w:pStyle w:val="TabellRader"/>
              <w:keepNext/>
              <w:keepLines/>
            </w:pPr>
            <w:r w:rsidRPr="000A6EEF">
              <w:t>2,5</w:t>
            </w:r>
          </w:p>
        </w:tc>
        <w:tc>
          <w:tcPr>
            <w:tcW w:w="518" w:type="dxa"/>
            <w:tcBorders>
              <w:bottom w:val="nil"/>
            </w:tcBorders>
            <w:vAlign w:val="bottom"/>
          </w:tcPr>
          <w:p w14:paraId="10F4526E" w14:textId="1BF1A6B5" w:rsidR="0067606D" w:rsidRDefault="0067606D" w:rsidP="0067606D">
            <w:pPr>
              <w:pStyle w:val="TabellRader"/>
              <w:keepNext/>
              <w:keepLines/>
            </w:pPr>
            <w:r w:rsidRPr="000A6EEF">
              <w:t>2,2</w:t>
            </w:r>
          </w:p>
        </w:tc>
        <w:tc>
          <w:tcPr>
            <w:tcW w:w="518" w:type="dxa"/>
            <w:tcBorders>
              <w:bottom w:val="nil"/>
            </w:tcBorders>
            <w:vAlign w:val="bottom"/>
          </w:tcPr>
          <w:p w14:paraId="080AFD90" w14:textId="190B0DDA" w:rsidR="0067606D" w:rsidRDefault="0067606D" w:rsidP="0067606D">
            <w:pPr>
              <w:pStyle w:val="TabellRader"/>
              <w:keepNext/>
              <w:keepLines/>
            </w:pPr>
            <w:r w:rsidRPr="000A6EEF">
              <w:t>2,9</w:t>
            </w:r>
          </w:p>
        </w:tc>
        <w:tc>
          <w:tcPr>
            <w:tcW w:w="518" w:type="dxa"/>
            <w:tcBorders>
              <w:bottom w:val="nil"/>
            </w:tcBorders>
            <w:vAlign w:val="bottom"/>
          </w:tcPr>
          <w:p w14:paraId="28AE2840" w14:textId="3D5A41F5" w:rsidR="0067606D" w:rsidRDefault="0067606D" w:rsidP="0067606D">
            <w:pPr>
              <w:pStyle w:val="TabellRader"/>
              <w:keepNext/>
              <w:keepLines/>
            </w:pPr>
            <w:r w:rsidRPr="000A6EEF">
              <w:t>2,8</w:t>
            </w:r>
          </w:p>
        </w:tc>
        <w:tc>
          <w:tcPr>
            <w:tcW w:w="518" w:type="dxa"/>
            <w:tcBorders>
              <w:bottom w:val="nil"/>
            </w:tcBorders>
            <w:vAlign w:val="bottom"/>
          </w:tcPr>
          <w:p w14:paraId="3C4AD5CC" w14:textId="22B0BCEE" w:rsidR="0067606D" w:rsidRDefault="0067606D" w:rsidP="0067606D">
            <w:pPr>
              <w:pStyle w:val="TabellRader"/>
              <w:keepNext/>
              <w:keepLines/>
            </w:pPr>
            <w:r w:rsidRPr="000A6EEF">
              <w:t>3,0</w:t>
            </w:r>
          </w:p>
        </w:tc>
        <w:tc>
          <w:tcPr>
            <w:tcW w:w="518" w:type="dxa"/>
            <w:tcBorders>
              <w:bottom w:val="nil"/>
            </w:tcBorders>
            <w:vAlign w:val="bottom"/>
          </w:tcPr>
          <w:p w14:paraId="1DF8D5F1" w14:textId="278FF1CC" w:rsidR="0067606D" w:rsidRDefault="0067606D" w:rsidP="0067606D">
            <w:pPr>
              <w:pStyle w:val="TabellRader"/>
              <w:keepNext/>
              <w:keepLines/>
            </w:pPr>
            <w:r w:rsidRPr="000A6EEF">
              <w:t>3,1</w:t>
            </w:r>
          </w:p>
        </w:tc>
      </w:tr>
      <w:tr w:rsidR="0067606D" w14:paraId="74184887" w14:textId="77777777" w:rsidTr="0067606D">
        <w:tc>
          <w:tcPr>
            <w:tcW w:w="1276" w:type="dxa"/>
            <w:tcBorders>
              <w:top w:val="nil"/>
            </w:tcBorders>
            <w:tcMar>
              <w:left w:w="0" w:type="dxa"/>
              <w:right w:w="0" w:type="dxa"/>
            </w:tcMar>
          </w:tcPr>
          <w:p w14:paraId="66CB818B" w14:textId="75934AA8" w:rsidR="0067606D" w:rsidRDefault="0067606D" w:rsidP="0067606D">
            <w:pPr>
              <w:pStyle w:val="TabellRader"/>
              <w:keepNext/>
              <w:keepLines/>
              <w:jc w:val="left"/>
            </w:pPr>
            <w:r w:rsidRPr="007D09CB">
              <w:t>Diff</w:t>
            </w:r>
            <w:r>
              <w:t>erens mot</w:t>
            </w:r>
            <w:r w:rsidRPr="007D09CB">
              <w:t xml:space="preserve"> VÅP1</w:t>
            </w:r>
            <w:r>
              <w:t>9</w:t>
            </w:r>
          </w:p>
        </w:tc>
        <w:tc>
          <w:tcPr>
            <w:tcW w:w="517" w:type="dxa"/>
            <w:tcBorders>
              <w:top w:val="nil"/>
            </w:tcBorders>
            <w:vAlign w:val="bottom"/>
          </w:tcPr>
          <w:p w14:paraId="2835ACC1" w14:textId="0DF2E929" w:rsidR="0067606D" w:rsidRDefault="0067606D" w:rsidP="0067606D">
            <w:pPr>
              <w:pStyle w:val="TabellRader"/>
              <w:keepNext/>
              <w:keepLines/>
            </w:pPr>
            <w:r w:rsidRPr="000A6EEF">
              <w:t>0,0</w:t>
            </w:r>
          </w:p>
        </w:tc>
        <w:tc>
          <w:tcPr>
            <w:tcW w:w="518" w:type="dxa"/>
            <w:tcBorders>
              <w:top w:val="nil"/>
            </w:tcBorders>
            <w:vAlign w:val="bottom"/>
          </w:tcPr>
          <w:p w14:paraId="2E313A3C" w14:textId="613C8F17" w:rsidR="0067606D" w:rsidRDefault="0067606D" w:rsidP="0067606D">
            <w:pPr>
              <w:pStyle w:val="TabellRader"/>
              <w:keepNext/>
              <w:keepLines/>
            </w:pPr>
            <w:r w:rsidRPr="000A6EEF">
              <w:t>0,0</w:t>
            </w:r>
          </w:p>
        </w:tc>
        <w:tc>
          <w:tcPr>
            <w:tcW w:w="518" w:type="dxa"/>
            <w:tcBorders>
              <w:top w:val="nil"/>
            </w:tcBorders>
            <w:vAlign w:val="bottom"/>
          </w:tcPr>
          <w:p w14:paraId="3193ECA2" w14:textId="1E5B0551" w:rsidR="0067606D" w:rsidRDefault="0067606D" w:rsidP="0067606D">
            <w:pPr>
              <w:pStyle w:val="TabellRader"/>
              <w:keepNext/>
              <w:keepLines/>
            </w:pPr>
            <w:r w:rsidRPr="000A6EEF">
              <w:t>0,2</w:t>
            </w:r>
          </w:p>
        </w:tc>
        <w:tc>
          <w:tcPr>
            <w:tcW w:w="518" w:type="dxa"/>
            <w:tcBorders>
              <w:top w:val="nil"/>
            </w:tcBorders>
            <w:vAlign w:val="bottom"/>
          </w:tcPr>
          <w:p w14:paraId="12E9DEB7" w14:textId="67298EB1" w:rsidR="0067606D" w:rsidRDefault="0067606D" w:rsidP="0067606D">
            <w:pPr>
              <w:pStyle w:val="TabellRader"/>
              <w:keepNext/>
              <w:keepLines/>
            </w:pPr>
            <w:r w:rsidRPr="000A6EEF">
              <w:t>-0,1</w:t>
            </w:r>
          </w:p>
        </w:tc>
        <w:tc>
          <w:tcPr>
            <w:tcW w:w="518" w:type="dxa"/>
            <w:tcBorders>
              <w:top w:val="nil"/>
            </w:tcBorders>
            <w:vAlign w:val="bottom"/>
          </w:tcPr>
          <w:p w14:paraId="3111E07B" w14:textId="70B1CDC4" w:rsidR="0067606D" w:rsidRDefault="0067606D" w:rsidP="0067606D">
            <w:pPr>
              <w:pStyle w:val="TabellRader"/>
              <w:keepNext/>
              <w:keepLines/>
            </w:pPr>
            <w:r w:rsidRPr="000A6EEF">
              <w:t>-0,1</w:t>
            </w:r>
          </w:p>
        </w:tc>
        <w:tc>
          <w:tcPr>
            <w:tcW w:w="518" w:type="dxa"/>
            <w:tcBorders>
              <w:top w:val="nil"/>
            </w:tcBorders>
            <w:vAlign w:val="bottom"/>
          </w:tcPr>
          <w:p w14:paraId="15DDABE6" w14:textId="71E21553" w:rsidR="0067606D" w:rsidRDefault="0067606D" w:rsidP="0067606D">
            <w:pPr>
              <w:pStyle w:val="TabellRader"/>
              <w:keepNext/>
              <w:keepLines/>
            </w:pPr>
            <w:r w:rsidRPr="000A6EEF">
              <w:t>-0,1</w:t>
            </w:r>
          </w:p>
        </w:tc>
      </w:tr>
      <w:tr w:rsidR="0067606D" w14:paraId="33779FCF" w14:textId="77777777" w:rsidTr="0067606D">
        <w:tc>
          <w:tcPr>
            <w:tcW w:w="1276" w:type="dxa"/>
            <w:tcBorders>
              <w:bottom w:val="nil"/>
            </w:tcBorders>
            <w:tcMar>
              <w:left w:w="0" w:type="dxa"/>
              <w:right w:w="0" w:type="dxa"/>
            </w:tcMar>
          </w:tcPr>
          <w:p w14:paraId="62A3692A" w14:textId="77777777" w:rsidR="0067606D" w:rsidRDefault="0067606D" w:rsidP="0067606D">
            <w:pPr>
              <w:pStyle w:val="TabellRader"/>
              <w:keepNext/>
              <w:keepLines/>
              <w:jc w:val="left"/>
            </w:pPr>
            <w:r w:rsidRPr="00E700EA">
              <w:t>Utbetald lönesumma, skatteunderlag</w:t>
            </w:r>
          </w:p>
        </w:tc>
        <w:tc>
          <w:tcPr>
            <w:tcW w:w="517" w:type="dxa"/>
            <w:tcBorders>
              <w:bottom w:val="nil"/>
            </w:tcBorders>
            <w:vAlign w:val="bottom"/>
          </w:tcPr>
          <w:p w14:paraId="32064F7E" w14:textId="382CAB1E" w:rsidR="0067606D" w:rsidRDefault="0067606D" w:rsidP="0067606D">
            <w:pPr>
              <w:pStyle w:val="TabellRader"/>
              <w:keepNext/>
              <w:keepLines/>
            </w:pPr>
            <w:r w:rsidRPr="000A6EEF">
              <w:t>4,7</w:t>
            </w:r>
          </w:p>
        </w:tc>
        <w:tc>
          <w:tcPr>
            <w:tcW w:w="518" w:type="dxa"/>
            <w:tcBorders>
              <w:bottom w:val="nil"/>
            </w:tcBorders>
            <w:vAlign w:val="bottom"/>
          </w:tcPr>
          <w:p w14:paraId="37246971" w14:textId="2D4A85AC" w:rsidR="0067606D" w:rsidRDefault="0067606D" w:rsidP="0067606D">
            <w:pPr>
              <w:pStyle w:val="TabellRader"/>
              <w:keepNext/>
              <w:keepLines/>
            </w:pPr>
            <w:r w:rsidRPr="000A6EEF">
              <w:t>4,9</w:t>
            </w:r>
          </w:p>
        </w:tc>
        <w:tc>
          <w:tcPr>
            <w:tcW w:w="518" w:type="dxa"/>
            <w:tcBorders>
              <w:bottom w:val="nil"/>
            </w:tcBorders>
            <w:vAlign w:val="bottom"/>
          </w:tcPr>
          <w:p w14:paraId="0AEDF7A2" w14:textId="7E47E05A" w:rsidR="0067606D" w:rsidRDefault="0067606D" w:rsidP="0067606D">
            <w:pPr>
              <w:pStyle w:val="TabellRader"/>
              <w:keepNext/>
              <w:keepLines/>
            </w:pPr>
            <w:r w:rsidRPr="000A6EEF">
              <w:t>4,0</w:t>
            </w:r>
          </w:p>
        </w:tc>
        <w:tc>
          <w:tcPr>
            <w:tcW w:w="518" w:type="dxa"/>
            <w:tcBorders>
              <w:bottom w:val="nil"/>
            </w:tcBorders>
            <w:vAlign w:val="bottom"/>
          </w:tcPr>
          <w:p w14:paraId="6641C4B0" w14:textId="39C5CCB6" w:rsidR="0067606D" w:rsidRDefault="0067606D" w:rsidP="0067606D">
            <w:pPr>
              <w:pStyle w:val="TabellRader"/>
              <w:keepNext/>
              <w:keepLines/>
            </w:pPr>
            <w:r w:rsidRPr="000A6EEF">
              <w:t>3,1</w:t>
            </w:r>
          </w:p>
        </w:tc>
        <w:tc>
          <w:tcPr>
            <w:tcW w:w="518" w:type="dxa"/>
            <w:tcBorders>
              <w:bottom w:val="nil"/>
            </w:tcBorders>
            <w:vAlign w:val="bottom"/>
          </w:tcPr>
          <w:p w14:paraId="04236EAE" w14:textId="062B0D76" w:rsidR="0067606D" w:rsidRDefault="0067606D" w:rsidP="0067606D">
            <w:pPr>
              <w:pStyle w:val="TabellRader"/>
              <w:keepNext/>
              <w:keepLines/>
            </w:pPr>
            <w:r w:rsidRPr="000A6EEF">
              <w:t>3,3</w:t>
            </w:r>
          </w:p>
        </w:tc>
        <w:tc>
          <w:tcPr>
            <w:tcW w:w="518" w:type="dxa"/>
            <w:tcBorders>
              <w:bottom w:val="nil"/>
            </w:tcBorders>
            <w:vAlign w:val="bottom"/>
          </w:tcPr>
          <w:p w14:paraId="5E59BB69" w14:textId="4DFB6F46" w:rsidR="0067606D" w:rsidRDefault="0067606D" w:rsidP="0067606D">
            <w:pPr>
              <w:pStyle w:val="TabellRader"/>
              <w:keepNext/>
              <w:keepLines/>
            </w:pPr>
            <w:r w:rsidRPr="000A6EEF">
              <w:t>3,6</w:t>
            </w:r>
          </w:p>
        </w:tc>
      </w:tr>
      <w:tr w:rsidR="0067606D" w14:paraId="75EF6287" w14:textId="77777777" w:rsidTr="0067606D">
        <w:tc>
          <w:tcPr>
            <w:tcW w:w="1276" w:type="dxa"/>
            <w:tcBorders>
              <w:top w:val="nil"/>
            </w:tcBorders>
            <w:tcMar>
              <w:left w:w="0" w:type="dxa"/>
              <w:right w:w="0" w:type="dxa"/>
            </w:tcMar>
          </w:tcPr>
          <w:p w14:paraId="0F3A9AEC" w14:textId="13DE386E" w:rsidR="0067606D" w:rsidRDefault="0067606D" w:rsidP="0067606D">
            <w:pPr>
              <w:pStyle w:val="TabellRader"/>
              <w:keepNext/>
              <w:keepLines/>
              <w:jc w:val="left"/>
            </w:pPr>
            <w:r w:rsidRPr="007D09CB">
              <w:t>Diff</w:t>
            </w:r>
            <w:r>
              <w:t>erens mot</w:t>
            </w:r>
            <w:r w:rsidRPr="00E700EA">
              <w:t xml:space="preserve"> VÅP1</w:t>
            </w:r>
            <w:r>
              <w:t>9</w:t>
            </w:r>
          </w:p>
        </w:tc>
        <w:tc>
          <w:tcPr>
            <w:tcW w:w="517" w:type="dxa"/>
            <w:tcBorders>
              <w:top w:val="nil"/>
            </w:tcBorders>
            <w:vAlign w:val="bottom"/>
          </w:tcPr>
          <w:p w14:paraId="56561797" w14:textId="176B58A3" w:rsidR="0067606D" w:rsidRDefault="0067606D" w:rsidP="0067606D">
            <w:pPr>
              <w:pStyle w:val="TabellRader"/>
              <w:keepNext/>
              <w:keepLines/>
            </w:pPr>
            <w:r w:rsidRPr="000A6EEF">
              <w:t>0,0</w:t>
            </w:r>
          </w:p>
        </w:tc>
        <w:tc>
          <w:tcPr>
            <w:tcW w:w="518" w:type="dxa"/>
            <w:tcBorders>
              <w:top w:val="nil"/>
            </w:tcBorders>
            <w:vAlign w:val="bottom"/>
          </w:tcPr>
          <w:p w14:paraId="3FD3DD1D" w14:textId="45595356" w:rsidR="0067606D" w:rsidRDefault="0067606D" w:rsidP="0067606D">
            <w:pPr>
              <w:pStyle w:val="TabellRader"/>
              <w:keepNext/>
              <w:keepLines/>
            </w:pPr>
            <w:r w:rsidRPr="000A6EEF">
              <w:t>0,0</w:t>
            </w:r>
          </w:p>
        </w:tc>
        <w:tc>
          <w:tcPr>
            <w:tcW w:w="518" w:type="dxa"/>
            <w:tcBorders>
              <w:top w:val="nil"/>
            </w:tcBorders>
            <w:vAlign w:val="bottom"/>
          </w:tcPr>
          <w:p w14:paraId="3DD67288" w14:textId="169ED9CA" w:rsidR="0067606D" w:rsidRDefault="0067606D" w:rsidP="0067606D">
            <w:pPr>
              <w:pStyle w:val="TabellRader"/>
              <w:keepNext/>
              <w:keepLines/>
            </w:pPr>
            <w:r w:rsidRPr="000A6EEF">
              <w:t>0,1</w:t>
            </w:r>
          </w:p>
        </w:tc>
        <w:tc>
          <w:tcPr>
            <w:tcW w:w="518" w:type="dxa"/>
            <w:tcBorders>
              <w:top w:val="nil"/>
            </w:tcBorders>
            <w:vAlign w:val="bottom"/>
          </w:tcPr>
          <w:p w14:paraId="66F4B2CE" w14:textId="4AA4014D" w:rsidR="0067606D" w:rsidRDefault="0067606D" w:rsidP="0067606D">
            <w:pPr>
              <w:pStyle w:val="TabellRader"/>
              <w:keepNext/>
              <w:keepLines/>
            </w:pPr>
            <w:r w:rsidRPr="000A6EEF">
              <w:t>-0,1</w:t>
            </w:r>
          </w:p>
        </w:tc>
        <w:tc>
          <w:tcPr>
            <w:tcW w:w="518" w:type="dxa"/>
            <w:tcBorders>
              <w:top w:val="nil"/>
            </w:tcBorders>
            <w:vAlign w:val="bottom"/>
          </w:tcPr>
          <w:p w14:paraId="547C7C26" w14:textId="7FBD42EC" w:rsidR="0067606D" w:rsidRDefault="0067606D" w:rsidP="0067606D">
            <w:pPr>
              <w:pStyle w:val="TabellRader"/>
              <w:keepNext/>
              <w:keepLines/>
            </w:pPr>
            <w:r w:rsidRPr="000A6EEF">
              <w:t>-0,1</w:t>
            </w:r>
          </w:p>
        </w:tc>
        <w:tc>
          <w:tcPr>
            <w:tcW w:w="518" w:type="dxa"/>
            <w:tcBorders>
              <w:top w:val="nil"/>
            </w:tcBorders>
            <w:vAlign w:val="bottom"/>
          </w:tcPr>
          <w:p w14:paraId="46B3AC8C" w14:textId="6B3FB6D0" w:rsidR="0067606D" w:rsidRDefault="0067606D" w:rsidP="0067606D">
            <w:pPr>
              <w:pStyle w:val="TabellRader"/>
              <w:keepNext/>
              <w:keepLines/>
            </w:pPr>
            <w:r w:rsidRPr="000A6EEF">
              <w:t>-0,3</w:t>
            </w:r>
          </w:p>
        </w:tc>
      </w:tr>
      <w:tr w:rsidR="0067606D" w14:paraId="2FA273CA" w14:textId="77777777" w:rsidTr="0067606D">
        <w:tc>
          <w:tcPr>
            <w:tcW w:w="1276" w:type="dxa"/>
            <w:tcBorders>
              <w:bottom w:val="nil"/>
            </w:tcBorders>
            <w:tcMar>
              <w:left w:w="0" w:type="dxa"/>
              <w:right w:w="0" w:type="dxa"/>
            </w:tcMar>
          </w:tcPr>
          <w:p w14:paraId="7BA3D5EB" w14:textId="61AABBE7" w:rsidR="0067606D" w:rsidRDefault="0067606D" w:rsidP="0067606D">
            <w:pPr>
              <w:pStyle w:val="TabellRader"/>
              <w:keepNext/>
              <w:keepLines/>
              <w:jc w:val="left"/>
            </w:pPr>
            <w:r w:rsidRPr="00E700EA">
              <w:t>Arbetslöshet</w:t>
            </w:r>
            <w:r w:rsidRPr="00D2287F">
              <w:rPr>
                <w:vertAlign w:val="superscript"/>
              </w:rPr>
              <w:t>4,</w:t>
            </w:r>
            <w:r>
              <w:rPr>
                <w:vertAlign w:val="superscript"/>
              </w:rPr>
              <w:t xml:space="preserve"> </w:t>
            </w:r>
            <w:r w:rsidRPr="00D2287F">
              <w:rPr>
                <w:vertAlign w:val="superscript"/>
              </w:rPr>
              <w:t>5</w:t>
            </w:r>
          </w:p>
        </w:tc>
        <w:tc>
          <w:tcPr>
            <w:tcW w:w="517" w:type="dxa"/>
            <w:tcBorders>
              <w:bottom w:val="nil"/>
            </w:tcBorders>
            <w:vAlign w:val="bottom"/>
          </w:tcPr>
          <w:p w14:paraId="57528265" w14:textId="10241F94" w:rsidR="0067606D" w:rsidRDefault="0067606D" w:rsidP="0067606D">
            <w:pPr>
              <w:pStyle w:val="TabellRader"/>
              <w:keepNext/>
              <w:keepLines/>
            </w:pPr>
            <w:r w:rsidRPr="000A6EEF">
              <w:t>6,7</w:t>
            </w:r>
          </w:p>
        </w:tc>
        <w:tc>
          <w:tcPr>
            <w:tcW w:w="518" w:type="dxa"/>
            <w:tcBorders>
              <w:bottom w:val="nil"/>
            </w:tcBorders>
            <w:vAlign w:val="bottom"/>
          </w:tcPr>
          <w:p w14:paraId="1361376F" w14:textId="1CA94D39" w:rsidR="0067606D" w:rsidRDefault="0067606D" w:rsidP="0067606D">
            <w:pPr>
              <w:pStyle w:val="TabellRader"/>
              <w:keepNext/>
              <w:keepLines/>
            </w:pPr>
            <w:r w:rsidRPr="000A6EEF">
              <w:t>6,3</w:t>
            </w:r>
          </w:p>
        </w:tc>
        <w:tc>
          <w:tcPr>
            <w:tcW w:w="518" w:type="dxa"/>
            <w:tcBorders>
              <w:bottom w:val="nil"/>
            </w:tcBorders>
            <w:vAlign w:val="bottom"/>
          </w:tcPr>
          <w:p w14:paraId="13984F87" w14:textId="0DBF957A" w:rsidR="0067606D" w:rsidRDefault="0067606D" w:rsidP="0067606D">
            <w:pPr>
              <w:pStyle w:val="TabellRader"/>
              <w:keepNext/>
              <w:keepLines/>
            </w:pPr>
            <w:r w:rsidRPr="000A6EEF">
              <w:t>6,3</w:t>
            </w:r>
          </w:p>
        </w:tc>
        <w:tc>
          <w:tcPr>
            <w:tcW w:w="518" w:type="dxa"/>
            <w:tcBorders>
              <w:bottom w:val="nil"/>
            </w:tcBorders>
            <w:vAlign w:val="bottom"/>
          </w:tcPr>
          <w:p w14:paraId="552FBC58" w14:textId="791B0D40" w:rsidR="0067606D" w:rsidRDefault="0067606D" w:rsidP="0067606D">
            <w:pPr>
              <w:pStyle w:val="TabellRader"/>
              <w:keepNext/>
              <w:keepLines/>
            </w:pPr>
            <w:r w:rsidRPr="000A6EEF">
              <w:t>6,4</w:t>
            </w:r>
          </w:p>
        </w:tc>
        <w:tc>
          <w:tcPr>
            <w:tcW w:w="518" w:type="dxa"/>
            <w:tcBorders>
              <w:bottom w:val="nil"/>
            </w:tcBorders>
            <w:vAlign w:val="bottom"/>
          </w:tcPr>
          <w:p w14:paraId="23594EB1" w14:textId="0A96D1BA" w:rsidR="0067606D" w:rsidRDefault="0067606D" w:rsidP="0067606D">
            <w:pPr>
              <w:pStyle w:val="TabellRader"/>
              <w:keepNext/>
              <w:keepLines/>
            </w:pPr>
            <w:r w:rsidRPr="000A6EEF">
              <w:t>6,4</w:t>
            </w:r>
          </w:p>
        </w:tc>
        <w:tc>
          <w:tcPr>
            <w:tcW w:w="518" w:type="dxa"/>
            <w:tcBorders>
              <w:bottom w:val="nil"/>
            </w:tcBorders>
            <w:vAlign w:val="bottom"/>
          </w:tcPr>
          <w:p w14:paraId="342CA428" w14:textId="170A35E3" w:rsidR="0067606D" w:rsidRDefault="0067606D" w:rsidP="0067606D">
            <w:pPr>
              <w:pStyle w:val="TabellRader"/>
              <w:keepNext/>
              <w:keepLines/>
            </w:pPr>
            <w:r w:rsidRPr="000A6EEF">
              <w:t>6,5</w:t>
            </w:r>
          </w:p>
        </w:tc>
      </w:tr>
      <w:tr w:rsidR="0067606D" w14:paraId="0130E12F" w14:textId="77777777" w:rsidTr="0067606D">
        <w:tc>
          <w:tcPr>
            <w:tcW w:w="1276" w:type="dxa"/>
            <w:tcBorders>
              <w:top w:val="nil"/>
            </w:tcBorders>
            <w:tcMar>
              <w:left w:w="0" w:type="dxa"/>
              <w:right w:w="0" w:type="dxa"/>
            </w:tcMar>
          </w:tcPr>
          <w:p w14:paraId="0640DD62" w14:textId="030042E5" w:rsidR="0067606D" w:rsidRDefault="0067606D" w:rsidP="0067606D">
            <w:pPr>
              <w:pStyle w:val="TabellRader"/>
              <w:keepNext/>
              <w:keepLines/>
              <w:jc w:val="left"/>
            </w:pPr>
            <w:r w:rsidRPr="007D09CB">
              <w:t>Diff</w:t>
            </w:r>
            <w:r>
              <w:t>erens mot</w:t>
            </w:r>
            <w:r w:rsidRPr="00E700EA">
              <w:t xml:space="preserve"> VÅP1</w:t>
            </w:r>
            <w:r>
              <w:t>9</w:t>
            </w:r>
          </w:p>
        </w:tc>
        <w:tc>
          <w:tcPr>
            <w:tcW w:w="517" w:type="dxa"/>
            <w:tcBorders>
              <w:top w:val="nil"/>
            </w:tcBorders>
            <w:vAlign w:val="bottom"/>
          </w:tcPr>
          <w:p w14:paraId="0179B9A5" w14:textId="16BCD89D" w:rsidR="0067606D" w:rsidRDefault="0067606D" w:rsidP="0067606D">
            <w:pPr>
              <w:pStyle w:val="TabellRader"/>
              <w:keepNext/>
              <w:keepLines/>
            </w:pPr>
            <w:r w:rsidRPr="000A6EEF">
              <w:t>0,0</w:t>
            </w:r>
          </w:p>
        </w:tc>
        <w:tc>
          <w:tcPr>
            <w:tcW w:w="518" w:type="dxa"/>
            <w:tcBorders>
              <w:top w:val="nil"/>
            </w:tcBorders>
            <w:vAlign w:val="bottom"/>
          </w:tcPr>
          <w:p w14:paraId="35D39588" w14:textId="44C8A717" w:rsidR="0067606D" w:rsidRDefault="0067606D" w:rsidP="0067606D">
            <w:pPr>
              <w:pStyle w:val="TabellRader"/>
              <w:keepNext/>
              <w:keepLines/>
            </w:pPr>
            <w:r w:rsidRPr="000A6EEF">
              <w:t>0,0</w:t>
            </w:r>
          </w:p>
        </w:tc>
        <w:tc>
          <w:tcPr>
            <w:tcW w:w="518" w:type="dxa"/>
            <w:tcBorders>
              <w:top w:val="nil"/>
            </w:tcBorders>
            <w:vAlign w:val="bottom"/>
          </w:tcPr>
          <w:p w14:paraId="111C4ACB" w14:textId="19FE40C0" w:rsidR="0067606D" w:rsidRDefault="0067606D" w:rsidP="0067606D">
            <w:pPr>
              <w:pStyle w:val="TabellRader"/>
              <w:keepNext/>
              <w:keepLines/>
            </w:pPr>
            <w:r w:rsidRPr="000A6EEF">
              <w:t>0,1</w:t>
            </w:r>
          </w:p>
        </w:tc>
        <w:tc>
          <w:tcPr>
            <w:tcW w:w="518" w:type="dxa"/>
            <w:tcBorders>
              <w:top w:val="nil"/>
            </w:tcBorders>
            <w:vAlign w:val="bottom"/>
          </w:tcPr>
          <w:p w14:paraId="056DF829" w14:textId="027D8F66" w:rsidR="0067606D" w:rsidRDefault="0067606D" w:rsidP="0067606D">
            <w:pPr>
              <w:pStyle w:val="TabellRader"/>
              <w:keepNext/>
              <w:keepLines/>
            </w:pPr>
            <w:r w:rsidRPr="000A6EEF">
              <w:t>0,0</w:t>
            </w:r>
          </w:p>
        </w:tc>
        <w:tc>
          <w:tcPr>
            <w:tcW w:w="518" w:type="dxa"/>
            <w:tcBorders>
              <w:top w:val="nil"/>
            </w:tcBorders>
            <w:vAlign w:val="bottom"/>
          </w:tcPr>
          <w:p w14:paraId="66D5E906" w14:textId="70D3E8FF" w:rsidR="0067606D" w:rsidRDefault="0067606D" w:rsidP="0067606D">
            <w:pPr>
              <w:pStyle w:val="TabellRader"/>
              <w:keepNext/>
              <w:keepLines/>
            </w:pPr>
            <w:r w:rsidRPr="000A6EEF">
              <w:t>0,0</w:t>
            </w:r>
          </w:p>
        </w:tc>
        <w:tc>
          <w:tcPr>
            <w:tcW w:w="518" w:type="dxa"/>
            <w:tcBorders>
              <w:top w:val="nil"/>
            </w:tcBorders>
            <w:vAlign w:val="bottom"/>
          </w:tcPr>
          <w:p w14:paraId="37598ADC" w14:textId="351C0AF5" w:rsidR="0067606D" w:rsidRDefault="0067606D" w:rsidP="0067606D">
            <w:pPr>
              <w:pStyle w:val="TabellRader"/>
              <w:keepNext/>
              <w:keepLines/>
            </w:pPr>
            <w:r w:rsidRPr="000A6EEF">
              <w:t>0,0</w:t>
            </w:r>
          </w:p>
        </w:tc>
      </w:tr>
      <w:tr w:rsidR="0067606D" w14:paraId="1F367BFA" w14:textId="77777777" w:rsidTr="0067606D">
        <w:tc>
          <w:tcPr>
            <w:tcW w:w="1276" w:type="dxa"/>
            <w:tcBorders>
              <w:bottom w:val="nil"/>
            </w:tcBorders>
            <w:tcMar>
              <w:left w:w="0" w:type="dxa"/>
              <w:right w:w="0" w:type="dxa"/>
            </w:tcMar>
          </w:tcPr>
          <w:p w14:paraId="3A403772" w14:textId="05D1203F" w:rsidR="0067606D" w:rsidRDefault="0067606D" w:rsidP="0067606D">
            <w:pPr>
              <w:pStyle w:val="TabellRader"/>
              <w:keepNext/>
              <w:keepLines/>
              <w:jc w:val="left"/>
            </w:pPr>
            <w:r w:rsidRPr="005E6B9C">
              <w:t>Hushållens konsumtionsutgifter</w:t>
            </w:r>
            <w:r w:rsidRPr="00D2287F">
              <w:rPr>
                <w:vertAlign w:val="superscript"/>
              </w:rPr>
              <w:t>1</w:t>
            </w:r>
          </w:p>
        </w:tc>
        <w:tc>
          <w:tcPr>
            <w:tcW w:w="517" w:type="dxa"/>
            <w:tcBorders>
              <w:bottom w:val="nil"/>
            </w:tcBorders>
            <w:vAlign w:val="bottom"/>
          </w:tcPr>
          <w:p w14:paraId="4C9BEFE0" w14:textId="3505D3F2" w:rsidR="0067606D" w:rsidRDefault="0067606D" w:rsidP="0067606D">
            <w:pPr>
              <w:pStyle w:val="TabellRader"/>
              <w:keepNext/>
              <w:keepLines/>
            </w:pPr>
            <w:r w:rsidRPr="000A6EEF">
              <w:t>4,0</w:t>
            </w:r>
          </w:p>
        </w:tc>
        <w:tc>
          <w:tcPr>
            <w:tcW w:w="518" w:type="dxa"/>
            <w:tcBorders>
              <w:bottom w:val="nil"/>
            </w:tcBorders>
            <w:vAlign w:val="bottom"/>
          </w:tcPr>
          <w:p w14:paraId="154E35FA" w14:textId="204A4191" w:rsidR="0067606D" w:rsidRDefault="0067606D" w:rsidP="0067606D">
            <w:pPr>
              <w:pStyle w:val="TabellRader"/>
              <w:keepNext/>
              <w:keepLines/>
            </w:pPr>
            <w:r w:rsidRPr="000A6EEF">
              <w:t>3,6</w:t>
            </w:r>
          </w:p>
        </w:tc>
        <w:tc>
          <w:tcPr>
            <w:tcW w:w="518" w:type="dxa"/>
            <w:tcBorders>
              <w:bottom w:val="nil"/>
            </w:tcBorders>
            <w:vAlign w:val="bottom"/>
          </w:tcPr>
          <w:p w14:paraId="747963E0" w14:textId="3EBCA2A2" w:rsidR="0067606D" w:rsidRDefault="0067606D" w:rsidP="0067606D">
            <w:pPr>
              <w:pStyle w:val="TabellRader"/>
              <w:keepNext/>
              <w:keepLines/>
            </w:pPr>
            <w:r w:rsidRPr="000A6EEF">
              <w:t>2,9</w:t>
            </w:r>
          </w:p>
        </w:tc>
        <w:tc>
          <w:tcPr>
            <w:tcW w:w="518" w:type="dxa"/>
            <w:tcBorders>
              <w:bottom w:val="nil"/>
            </w:tcBorders>
            <w:vAlign w:val="bottom"/>
          </w:tcPr>
          <w:p w14:paraId="6FF98115" w14:textId="5D21F518" w:rsidR="0067606D" w:rsidRDefault="0067606D" w:rsidP="0067606D">
            <w:pPr>
              <w:pStyle w:val="TabellRader"/>
              <w:keepNext/>
              <w:keepLines/>
            </w:pPr>
            <w:r w:rsidRPr="000A6EEF">
              <w:t>3,9</w:t>
            </w:r>
          </w:p>
        </w:tc>
        <w:tc>
          <w:tcPr>
            <w:tcW w:w="518" w:type="dxa"/>
            <w:tcBorders>
              <w:bottom w:val="nil"/>
            </w:tcBorders>
            <w:vAlign w:val="bottom"/>
          </w:tcPr>
          <w:p w14:paraId="51D9F472" w14:textId="5EDF779E" w:rsidR="0067606D" w:rsidRDefault="0067606D" w:rsidP="0067606D">
            <w:pPr>
              <w:pStyle w:val="TabellRader"/>
              <w:keepNext/>
              <w:keepLines/>
            </w:pPr>
            <w:r w:rsidRPr="000A6EEF">
              <w:t>4,5</w:t>
            </w:r>
          </w:p>
        </w:tc>
        <w:tc>
          <w:tcPr>
            <w:tcW w:w="518" w:type="dxa"/>
            <w:tcBorders>
              <w:bottom w:val="nil"/>
            </w:tcBorders>
            <w:vAlign w:val="bottom"/>
          </w:tcPr>
          <w:p w14:paraId="31838FF5" w14:textId="099C1E74" w:rsidR="0067606D" w:rsidRDefault="0067606D" w:rsidP="0067606D">
            <w:pPr>
              <w:pStyle w:val="TabellRader"/>
              <w:keepNext/>
              <w:keepLines/>
            </w:pPr>
            <w:r w:rsidRPr="000A6EEF">
              <w:t>5,0</w:t>
            </w:r>
          </w:p>
        </w:tc>
      </w:tr>
      <w:tr w:rsidR="0067606D" w14:paraId="06C33FF6" w14:textId="77777777" w:rsidTr="0067606D">
        <w:tc>
          <w:tcPr>
            <w:tcW w:w="1276" w:type="dxa"/>
            <w:tcBorders>
              <w:top w:val="nil"/>
            </w:tcBorders>
            <w:tcMar>
              <w:left w:w="0" w:type="dxa"/>
              <w:right w:w="0" w:type="dxa"/>
            </w:tcMar>
          </w:tcPr>
          <w:p w14:paraId="083EF4B9" w14:textId="3F8DFDC0" w:rsidR="0067606D" w:rsidRDefault="0067606D" w:rsidP="0067606D">
            <w:pPr>
              <w:pStyle w:val="TabellRader"/>
              <w:keepNext/>
              <w:keepLines/>
              <w:jc w:val="left"/>
            </w:pPr>
            <w:r w:rsidRPr="007D09CB">
              <w:t>Diff</w:t>
            </w:r>
            <w:r>
              <w:t>erens mot</w:t>
            </w:r>
            <w:r w:rsidRPr="005E6B9C">
              <w:t xml:space="preserve"> VÅP1</w:t>
            </w:r>
            <w:r>
              <w:t>9</w:t>
            </w:r>
          </w:p>
        </w:tc>
        <w:tc>
          <w:tcPr>
            <w:tcW w:w="517" w:type="dxa"/>
            <w:tcBorders>
              <w:top w:val="nil"/>
            </w:tcBorders>
            <w:vAlign w:val="bottom"/>
          </w:tcPr>
          <w:p w14:paraId="723F1AF2" w14:textId="38B30A41" w:rsidR="0067606D" w:rsidRDefault="0067606D" w:rsidP="0067606D">
            <w:pPr>
              <w:pStyle w:val="TabellRader"/>
              <w:keepNext/>
              <w:keepLines/>
            </w:pPr>
            <w:r w:rsidRPr="000A6EEF">
              <w:t>0,0</w:t>
            </w:r>
          </w:p>
        </w:tc>
        <w:tc>
          <w:tcPr>
            <w:tcW w:w="518" w:type="dxa"/>
            <w:tcBorders>
              <w:top w:val="nil"/>
            </w:tcBorders>
            <w:vAlign w:val="bottom"/>
          </w:tcPr>
          <w:p w14:paraId="79F9A986" w14:textId="4E1DAA1B" w:rsidR="0067606D" w:rsidRDefault="0067606D" w:rsidP="0067606D">
            <w:pPr>
              <w:pStyle w:val="TabellRader"/>
              <w:keepNext/>
              <w:keepLines/>
            </w:pPr>
            <w:r w:rsidRPr="000A6EEF">
              <w:t>0,1</w:t>
            </w:r>
          </w:p>
        </w:tc>
        <w:tc>
          <w:tcPr>
            <w:tcW w:w="518" w:type="dxa"/>
            <w:tcBorders>
              <w:top w:val="nil"/>
            </w:tcBorders>
            <w:vAlign w:val="bottom"/>
          </w:tcPr>
          <w:p w14:paraId="79E9845E" w14:textId="020B1463" w:rsidR="0067606D" w:rsidRDefault="0067606D" w:rsidP="0067606D">
            <w:pPr>
              <w:pStyle w:val="TabellRader"/>
              <w:keepNext/>
              <w:keepLines/>
            </w:pPr>
            <w:r w:rsidRPr="000A6EEF">
              <w:t>-0,4</w:t>
            </w:r>
          </w:p>
        </w:tc>
        <w:tc>
          <w:tcPr>
            <w:tcW w:w="518" w:type="dxa"/>
            <w:tcBorders>
              <w:top w:val="nil"/>
            </w:tcBorders>
            <w:vAlign w:val="bottom"/>
          </w:tcPr>
          <w:p w14:paraId="0E8812BF" w14:textId="41667D25" w:rsidR="0067606D" w:rsidRDefault="0067606D" w:rsidP="0067606D">
            <w:pPr>
              <w:pStyle w:val="TabellRader"/>
              <w:keepNext/>
              <w:keepLines/>
            </w:pPr>
            <w:r w:rsidRPr="000A6EEF">
              <w:t>0,2</w:t>
            </w:r>
          </w:p>
        </w:tc>
        <w:tc>
          <w:tcPr>
            <w:tcW w:w="518" w:type="dxa"/>
            <w:tcBorders>
              <w:top w:val="nil"/>
            </w:tcBorders>
            <w:vAlign w:val="bottom"/>
          </w:tcPr>
          <w:p w14:paraId="1543E1F6" w14:textId="71A53BEA" w:rsidR="0067606D" w:rsidRDefault="0067606D" w:rsidP="0067606D">
            <w:pPr>
              <w:pStyle w:val="TabellRader"/>
              <w:keepNext/>
              <w:keepLines/>
            </w:pPr>
            <w:r w:rsidRPr="000A6EEF">
              <w:t>0,2</w:t>
            </w:r>
          </w:p>
        </w:tc>
        <w:tc>
          <w:tcPr>
            <w:tcW w:w="518" w:type="dxa"/>
            <w:tcBorders>
              <w:top w:val="nil"/>
            </w:tcBorders>
            <w:vAlign w:val="bottom"/>
          </w:tcPr>
          <w:p w14:paraId="68405329" w14:textId="589119EF" w:rsidR="0067606D" w:rsidRDefault="0067606D" w:rsidP="0067606D">
            <w:pPr>
              <w:pStyle w:val="TabellRader"/>
              <w:keepNext/>
              <w:keepLines/>
            </w:pPr>
            <w:r w:rsidRPr="000A6EEF">
              <w:t>0,2</w:t>
            </w:r>
          </w:p>
        </w:tc>
      </w:tr>
      <w:tr w:rsidR="0067606D" w14:paraId="07FA4CE7" w14:textId="77777777" w:rsidTr="0067606D">
        <w:tc>
          <w:tcPr>
            <w:tcW w:w="1276" w:type="dxa"/>
            <w:tcBorders>
              <w:bottom w:val="nil"/>
            </w:tcBorders>
            <w:tcMar>
              <w:left w:w="0" w:type="dxa"/>
              <w:right w:w="0" w:type="dxa"/>
            </w:tcMar>
          </w:tcPr>
          <w:p w14:paraId="0B7981B5" w14:textId="51934DFB" w:rsidR="0067606D" w:rsidRDefault="0067606D" w:rsidP="0067606D">
            <w:pPr>
              <w:pStyle w:val="TabellRader"/>
              <w:keepNext/>
              <w:keepLines/>
              <w:jc w:val="left"/>
            </w:pPr>
            <w:r w:rsidRPr="005E6B9C">
              <w:t>Kommunal medelutdebitering</w:t>
            </w:r>
            <w:r w:rsidRPr="00D2287F">
              <w:rPr>
                <w:vertAlign w:val="superscript"/>
              </w:rPr>
              <w:t>6</w:t>
            </w:r>
          </w:p>
        </w:tc>
        <w:tc>
          <w:tcPr>
            <w:tcW w:w="517" w:type="dxa"/>
            <w:tcBorders>
              <w:bottom w:val="nil"/>
            </w:tcBorders>
            <w:vAlign w:val="bottom"/>
          </w:tcPr>
          <w:p w14:paraId="4F71BF37" w14:textId="0767B4B9" w:rsidR="0067606D" w:rsidRDefault="0067606D" w:rsidP="0067606D">
            <w:pPr>
              <w:pStyle w:val="TabellRader"/>
              <w:keepNext/>
              <w:keepLines/>
            </w:pPr>
            <w:r w:rsidRPr="000A6EEF">
              <w:t>32,1</w:t>
            </w:r>
          </w:p>
        </w:tc>
        <w:tc>
          <w:tcPr>
            <w:tcW w:w="518" w:type="dxa"/>
            <w:tcBorders>
              <w:bottom w:val="nil"/>
            </w:tcBorders>
            <w:vAlign w:val="bottom"/>
          </w:tcPr>
          <w:p w14:paraId="59C17F3D" w14:textId="26CC88A0" w:rsidR="0067606D" w:rsidRDefault="0067606D" w:rsidP="0067606D">
            <w:pPr>
              <w:pStyle w:val="TabellRader"/>
              <w:keepNext/>
              <w:keepLines/>
            </w:pPr>
            <w:r w:rsidRPr="000A6EEF">
              <w:t>32,1</w:t>
            </w:r>
          </w:p>
        </w:tc>
        <w:tc>
          <w:tcPr>
            <w:tcW w:w="518" w:type="dxa"/>
            <w:tcBorders>
              <w:bottom w:val="nil"/>
            </w:tcBorders>
            <w:vAlign w:val="bottom"/>
          </w:tcPr>
          <w:p w14:paraId="6F3B3454" w14:textId="5B202437" w:rsidR="0067606D" w:rsidRDefault="0067606D" w:rsidP="0067606D">
            <w:pPr>
              <w:pStyle w:val="TabellRader"/>
              <w:keepNext/>
              <w:keepLines/>
            </w:pPr>
            <w:r w:rsidRPr="000A6EEF">
              <w:t>32,2</w:t>
            </w:r>
          </w:p>
        </w:tc>
        <w:tc>
          <w:tcPr>
            <w:tcW w:w="518" w:type="dxa"/>
            <w:tcBorders>
              <w:bottom w:val="nil"/>
            </w:tcBorders>
            <w:vAlign w:val="bottom"/>
          </w:tcPr>
          <w:p w14:paraId="4D536D4E" w14:textId="38714D8B" w:rsidR="0067606D" w:rsidRDefault="0067606D" w:rsidP="0067606D">
            <w:pPr>
              <w:pStyle w:val="TabellRader"/>
              <w:keepNext/>
              <w:keepLines/>
            </w:pPr>
            <w:r w:rsidRPr="000A6EEF">
              <w:t>32,2</w:t>
            </w:r>
          </w:p>
        </w:tc>
        <w:tc>
          <w:tcPr>
            <w:tcW w:w="518" w:type="dxa"/>
            <w:tcBorders>
              <w:bottom w:val="nil"/>
            </w:tcBorders>
            <w:vAlign w:val="bottom"/>
          </w:tcPr>
          <w:p w14:paraId="14952DAB" w14:textId="613A516E" w:rsidR="0067606D" w:rsidRDefault="0067606D" w:rsidP="0067606D">
            <w:pPr>
              <w:pStyle w:val="TabellRader"/>
              <w:keepNext/>
              <w:keepLines/>
            </w:pPr>
            <w:r w:rsidRPr="000A6EEF">
              <w:t>32,2</w:t>
            </w:r>
          </w:p>
        </w:tc>
        <w:tc>
          <w:tcPr>
            <w:tcW w:w="518" w:type="dxa"/>
            <w:tcBorders>
              <w:bottom w:val="nil"/>
            </w:tcBorders>
            <w:vAlign w:val="bottom"/>
          </w:tcPr>
          <w:p w14:paraId="3A05B4EA" w14:textId="6FE74728" w:rsidR="0067606D" w:rsidRDefault="0067606D" w:rsidP="0067606D">
            <w:pPr>
              <w:pStyle w:val="TabellRader"/>
              <w:keepNext/>
              <w:keepLines/>
            </w:pPr>
            <w:r w:rsidRPr="000A6EEF">
              <w:t>32,2</w:t>
            </w:r>
          </w:p>
        </w:tc>
      </w:tr>
      <w:tr w:rsidR="0067606D" w14:paraId="5BFF1C27" w14:textId="77777777" w:rsidTr="0067606D">
        <w:tc>
          <w:tcPr>
            <w:tcW w:w="1276" w:type="dxa"/>
            <w:tcBorders>
              <w:top w:val="nil"/>
            </w:tcBorders>
            <w:tcMar>
              <w:left w:w="0" w:type="dxa"/>
              <w:right w:w="0" w:type="dxa"/>
            </w:tcMar>
          </w:tcPr>
          <w:p w14:paraId="2864EFDE" w14:textId="7C4FC298" w:rsidR="0067606D" w:rsidRDefault="0067606D" w:rsidP="0067606D">
            <w:pPr>
              <w:pStyle w:val="TabellRader"/>
              <w:keepNext/>
              <w:keepLines/>
              <w:jc w:val="left"/>
            </w:pPr>
            <w:r w:rsidRPr="007D09CB">
              <w:t>Diff</w:t>
            </w:r>
            <w:r>
              <w:t>erens mot</w:t>
            </w:r>
            <w:r w:rsidRPr="005E6B9C">
              <w:t xml:space="preserve"> VÅP1</w:t>
            </w:r>
            <w:r>
              <w:t>9</w:t>
            </w:r>
          </w:p>
        </w:tc>
        <w:tc>
          <w:tcPr>
            <w:tcW w:w="517" w:type="dxa"/>
            <w:tcBorders>
              <w:top w:val="nil"/>
            </w:tcBorders>
            <w:vAlign w:val="bottom"/>
          </w:tcPr>
          <w:p w14:paraId="4352E918" w14:textId="4149F453" w:rsidR="0067606D" w:rsidRDefault="0067606D" w:rsidP="0067606D">
            <w:pPr>
              <w:pStyle w:val="TabellRader"/>
              <w:keepNext/>
              <w:keepLines/>
            </w:pPr>
            <w:r w:rsidRPr="000A6EEF">
              <w:t>0,0</w:t>
            </w:r>
          </w:p>
        </w:tc>
        <w:tc>
          <w:tcPr>
            <w:tcW w:w="518" w:type="dxa"/>
            <w:tcBorders>
              <w:top w:val="nil"/>
            </w:tcBorders>
            <w:vAlign w:val="bottom"/>
          </w:tcPr>
          <w:p w14:paraId="5EC52891" w14:textId="1E8C4281" w:rsidR="0067606D" w:rsidRDefault="0067606D" w:rsidP="0067606D">
            <w:pPr>
              <w:pStyle w:val="TabellRader"/>
              <w:keepNext/>
              <w:keepLines/>
            </w:pPr>
            <w:r w:rsidRPr="000A6EEF">
              <w:t>0,0</w:t>
            </w:r>
          </w:p>
        </w:tc>
        <w:tc>
          <w:tcPr>
            <w:tcW w:w="518" w:type="dxa"/>
            <w:tcBorders>
              <w:top w:val="nil"/>
            </w:tcBorders>
            <w:vAlign w:val="bottom"/>
          </w:tcPr>
          <w:p w14:paraId="4CB21D43" w14:textId="021DE8C4" w:rsidR="0067606D" w:rsidRDefault="0067606D" w:rsidP="0067606D">
            <w:pPr>
              <w:pStyle w:val="TabellRader"/>
              <w:keepNext/>
              <w:keepLines/>
            </w:pPr>
            <w:r w:rsidRPr="000A6EEF">
              <w:t>0,0</w:t>
            </w:r>
          </w:p>
        </w:tc>
        <w:tc>
          <w:tcPr>
            <w:tcW w:w="518" w:type="dxa"/>
            <w:tcBorders>
              <w:top w:val="nil"/>
            </w:tcBorders>
            <w:vAlign w:val="bottom"/>
          </w:tcPr>
          <w:p w14:paraId="68198454" w14:textId="0B943145" w:rsidR="0067606D" w:rsidRDefault="0067606D" w:rsidP="0067606D">
            <w:pPr>
              <w:pStyle w:val="TabellRader"/>
              <w:keepNext/>
              <w:keepLines/>
            </w:pPr>
            <w:r w:rsidRPr="000A6EEF">
              <w:t>0,0</w:t>
            </w:r>
          </w:p>
        </w:tc>
        <w:tc>
          <w:tcPr>
            <w:tcW w:w="518" w:type="dxa"/>
            <w:tcBorders>
              <w:top w:val="nil"/>
            </w:tcBorders>
            <w:vAlign w:val="bottom"/>
          </w:tcPr>
          <w:p w14:paraId="35F6876C" w14:textId="6F667FEE" w:rsidR="0067606D" w:rsidRDefault="0067606D" w:rsidP="0067606D">
            <w:pPr>
              <w:pStyle w:val="TabellRader"/>
              <w:keepNext/>
              <w:keepLines/>
            </w:pPr>
            <w:r w:rsidRPr="000A6EEF">
              <w:t>0,0</w:t>
            </w:r>
          </w:p>
        </w:tc>
        <w:tc>
          <w:tcPr>
            <w:tcW w:w="518" w:type="dxa"/>
            <w:tcBorders>
              <w:top w:val="nil"/>
            </w:tcBorders>
            <w:vAlign w:val="bottom"/>
          </w:tcPr>
          <w:p w14:paraId="4DB60C35" w14:textId="48E23AE2" w:rsidR="0067606D" w:rsidRDefault="0067606D" w:rsidP="0067606D">
            <w:pPr>
              <w:pStyle w:val="TabellRader"/>
              <w:keepNext/>
              <w:keepLines/>
            </w:pPr>
            <w:r w:rsidRPr="000A6EEF">
              <w:t>0,0</w:t>
            </w:r>
          </w:p>
        </w:tc>
      </w:tr>
      <w:tr w:rsidR="0067606D" w14:paraId="3027DC3D" w14:textId="77777777" w:rsidTr="0067606D">
        <w:tc>
          <w:tcPr>
            <w:tcW w:w="1276" w:type="dxa"/>
            <w:tcBorders>
              <w:bottom w:val="nil"/>
            </w:tcBorders>
            <w:tcMar>
              <w:left w:w="0" w:type="dxa"/>
              <w:right w:w="0" w:type="dxa"/>
            </w:tcMar>
          </w:tcPr>
          <w:p w14:paraId="64E7E845" w14:textId="1C11FA04" w:rsidR="0067606D" w:rsidRDefault="0067606D" w:rsidP="0067606D">
            <w:pPr>
              <w:pStyle w:val="TabellRader"/>
              <w:keepNext/>
              <w:keepLines/>
              <w:jc w:val="left"/>
            </w:pPr>
            <w:r w:rsidRPr="005E6B9C">
              <w:t>Statslåneränta</w:t>
            </w:r>
            <w:r w:rsidRPr="00D2287F">
              <w:rPr>
                <w:vertAlign w:val="superscript"/>
              </w:rPr>
              <w:t>6</w:t>
            </w:r>
          </w:p>
        </w:tc>
        <w:tc>
          <w:tcPr>
            <w:tcW w:w="517" w:type="dxa"/>
            <w:tcBorders>
              <w:bottom w:val="nil"/>
            </w:tcBorders>
            <w:vAlign w:val="bottom"/>
          </w:tcPr>
          <w:p w14:paraId="2FC692AF" w14:textId="5C67936C" w:rsidR="0067606D" w:rsidRDefault="0067606D" w:rsidP="0067606D">
            <w:pPr>
              <w:pStyle w:val="TabellRader"/>
              <w:keepNext/>
              <w:keepLines/>
            </w:pPr>
            <w:r w:rsidRPr="000A6EEF">
              <w:t>0,5</w:t>
            </w:r>
          </w:p>
        </w:tc>
        <w:tc>
          <w:tcPr>
            <w:tcW w:w="518" w:type="dxa"/>
            <w:tcBorders>
              <w:bottom w:val="nil"/>
            </w:tcBorders>
            <w:vAlign w:val="bottom"/>
          </w:tcPr>
          <w:p w14:paraId="6FF60176" w14:textId="7A1E08C8" w:rsidR="0067606D" w:rsidRDefault="0067606D" w:rsidP="0067606D">
            <w:pPr>
              <w:pStyle w:val="TabellRader"/>
              <w:keepNext/>
              <w:keepLines/>
            </w:pPr>
            <w:r w:rsidRPr="000A6EEF">
              <w:t>0,6</w:t>
            </w:r>
          </w:p>
        </w:tc>
        <w:tc>
          <w:tcPr>
            <w:tcW w:w="518" w:type="dxa"/>
            <w:tcBorders>
              <w:bottom w:val="nil"/>
            </w:tcBorders>
            <w:vAlign w:val="bottom"/>
          </w:tcPr>
          <w:p w14:paraId="4BA30D6B" w14:textId="5DF6E22F" w:rsidR="0067606D" w:rsidRDefault="0067606D" w:rsidP="0067606D">
            <w:pPr>
              <w:pStyle w:val="TabellRader"/>
              <w:keepNext/>
              <w:keepLines/>
            </w:pPr>
            <w:r w:rsidRPr="000A6EEF">
              <w:t>-0,1</w:t>
            </w:r>
          </w:p>
        </w:tc>
        <w:tc>
          <w:tcPr>
            <w:tcW w:w="518" w:type="dxa"/>
            <w:tcBorders>
              <w:bottom w:val="nil"/>
            </w:tcBorders>
            <w:vAlign w:val="bottom"/>
          </w:tcPr>
          <w:p w14:paraId="49469DF5" w14:textId="12B8FD3B" w:rsidR="0067606D" w:rsidRDefault="0067606D" w:rsidP="0067606D">
            <w:pPr>
              <w:pStyle w:val="TabellRader"/>
              <w:keepNext/>
              <w:keepLines/>
            </w:pPr>
            <w:r w:rsidRPr="000A6EEF">
              <w:t>0,5</w:t>
            </w:r>
          </w:p>
        </w:tc>
        <w:tc>
          <w:tcPr>
            <w:tcW w:w="518" w:type="dxa"/>
            <w:tcBorders>
              <w:bottom w:val="nil"/>
            </w:tcBorders>
            <w:vAlign w:val="bottom"/>
          </w:tcPr>
          <w:p w14:paraId="3526A2E9" w14:textId="2CEB4A4D" w:rsidR="0067606D" w:rsidRDefault="0067606D" w:rsidP="0067606D">
            <w:pPr>
              <w:pStyle w:val="TabellRader"/>
              <w:keepNext/>
              <w:keepLines/>
            </w:pPr>
            <w:r w:rsidRPr="000A6EEF">
              <w:t>1,0</w:t>
            </w:r>
          </w:p>
        </w:tc>
        <w:tc>
          <w:tcPr>
            <w:tcW w:w="518" w:type="dxa"/>
            <w:tcBorders>
              <w:bottom w:val="nil"/>
            </w:tcBorders>
            <w:vAlign w:val="bottom"/>
          </w:tcPr>
          <w:p w14:paraId="2644957E" w14:textId="1BA28D2F" w:rsidR="0067606D" w:rsidRDefault="0067606D" w:rsidP="0067606D">
            <w:pPr>
              <w:pStyle w:val="TabellRader"/>
              <w:keepNext/>
              <w:keepLines/>
            </w:pPr>
            <w:r w:rsidRPr="000A6EEF">
              <w:t>1,3</w:t>
            </w:r>
          </w:p>
        </w:tc>
      </w:tr>
      <w:tr w:rsidR="0067606D" w14:paraId="034BE811" w14:textId="77777777" w:rsidTr="0067606D">
        <w:tc>
          <w:tcPr>
            <w:tcW w:w="1276" w:type="dxa"/>
            <w:tcBorders>
              <w:top w:val="nil"/>
            </w:tcBorders>
            <w:tcMar>
              <w:left w:w="0" w:type="dxa"/>
              <w:right w:w="0" w:type="dxa"/>
            </w:tcMar>
          </w:tcPr>
          <w:p w14:paraId="0438E55C" w14:textId="24C69BBB" w:rsidR="0067606D" w:rsidRDefault="0067606D" w:rsidP="0067606D">
            <w:pPr>
              <w:pStyle w:val="TabellRader"/>
              <w:keepNext/>
              <w:keepLines/>
              <w:jc w:val="left"/>
            </w:pPr>
            <w:r w:rsidRPr="007D09CB">
              <w:t>Diff</w:t>
            </w:r>
            <w:r>
              <w:t>erens mot</w:t>
            </w:r>
            <w:r w:rsidRPr="005E6B9C">
              <w:t xml:space="preserve"> VÅP1</w:t>
            </w:r>
            <w:r>
              <w:t>9</w:t>
            </w:r>
          </w:p>
        </w:tc>
        <w:tc>
          <w:tcPr>
            <w:tcW w:w="517" w:type="dxa"/>
            <w:tcBorders>
              <w:top w:val="nil"/>
            </w:tcBorders>
            <w:vAlign w:val="bottom"/>
          </w:tcPr>
          <w:p w14:paraId="15C39BB1" w14:textId="590F7E83" w:rsidR="0067606D" w:rsidRDefault="0067606D" w:rsidP="0067606D">
            <w:pPr>
              <w:pStyle w:val="TabellRader"/>
              <w:keepNext/>
              <w:keepLines/>
            </w:pPr>
            <w:r w:rsidRPr="000A6EEF">
              <w:t>0,0</w:t>
            </w:r>
          </w:p>
        </w:tc>
        <w:tc>
          <w:tcPr>
            <w:tcW w:w="518" w:type="dxa"/>
            <w:tcBorders>
              <w:top w:val="nil"/>
            </w:tcBorders>
            <w:vAlign w:val="bottom"/>
          </w:tcPr>
          <w:p w14:paraId="0C38A1A8" w14:textId="26F74F29" w:rsidR="0067606D" w:rsidRDefault="0067606D" w:rsidP="0067606D">
            <w:pPr>
              <w:pStyle w:val="TabellRader"/>
              <w:keepNext/>
              <w:keepLines/>
            </w:pPr>
            <w:r w:rsidRPr="000A6EEF">
              <w:t>0,0</w:t>
            </w:r>
          </w:p>
        </w:tc>
        <w:tc>
          <w:tcPr>
            <w:tcW w:w="518" w:type="dxa"/>
            <w:tcBorders>
              <w:top w:val="nil"/>
            </w:tcBorders>
            <w:vAlign w:val="bottom"/>
          </w:tcPr>
          <w:p w14:paraId="739E6107" w14:textId="278A23DA" w:rsidR="0067606D" w:rsidRDefault="0067606D" w:rsidP="0067606D">
            <w:pPr>
              <w:pStyle w:val="TabellRader"/>
              <w:keepNext/>
              <w:keepLines/>
            </w:pPr>
            <w:r w:rsidRPr="000A6EEF">
              <w:t>-0,6</w:t>
            </w:r>
          </w:p>
        </w:tc>
        <w:tc>
          <w:tcPr>
            <w:tcW w:w="518" w:type="dxa"/>
            <w:tcBorders>
              <w:top w:val="nil"/>
            </w:tcBorders>
            <w:vAlign w:val="bottom"/>
          </w:tcPr>
          <w:p w14:paraId="1DFD2FD3" w14:textId="5B8611C9" w:rsidR="0067606D" w:rsidRDefault="0067606D" w:rsidP="0067606D">
            <w:pPr>
              <w:pStyle w:val="TabellRader"/>
              <w:keepNext/>
              <w:keepLines/>
            </w:pPr>
            <w:r w:rsidRPr="000A6EEF">
              <w:t>-0,7</w:t>
            </w:r>
          </w:p>
        </w:tc>
        <w:tc>
          <w:tcPr>
            <w:tcW w:w="518" w:type="dxa"/>
            <w:tcBorders>
              <w:top w:val="nil"/>
            </w:tcBorders>
            <w:vAlign w:val="bottom"/>
          </w:tcPr>
          <w:p w14:paraId="152062E2" w14:textId="5FA6C363" w:rsidR="0067606D" w:rsidRDefault="0067606D" w:rsidP="0067606D">
            <w:pPr>
              <w:pStyle w:val="TabellRader"/>
              <w:keepNext/>
              <w:keepLines/>
            </w:pPr>
            <w:r w:rsidRPr="000A6EEF">
              <w:t>-0,7</w:t>
            </w:r>
          </w:p>
        </w:tc>
        <w:tc>
          <w:tcPr>
            <w:tcW w:w="518" w:type="dxa"/>
            <w:tcBorders>
              <w:top w:val="nil"/>
            </w:tcBorders>
            <w:vAlign w:val="bottom"/>
          </w:tcPr>
          <w:p w14:paraId="167E388B" w14:textId="5602EE59" w:rsidR="0067606D" w:rsidRDefault="0067606D" w:rsidP="0067606D">
            <w:pPr>
              <w:pStyle w:val="TabellRader"/>
              <w:keepNext/>
              <w:keepLines/>
            </w:pPr>
            <w:r w:rsidRPr="000A6EEF">
              <w:t>-0,7</w:t>
            </w:r>
          </w:p>
        </w:tc>
      </w:tr>
      <w:tr w:rsidR="0067606D" w14:paraId="074E919E" w14:textId="77777777" w:rsidTr="0067606D">
        <w:tc>
          <w:tcPr>
            <w:tcW w:w="1276" w:type="dxa"/>
            <w:tcBorders>
              <w:bottom w:val="nil"/>
            </w:tcBorders>
            <w:tcMar>
              <w:left w:w="0" w:type="dxa"/>
              <w:right w:w="0" w:type="dxa"/>
            </w:tcMar>
          </w:tcPr>
          <w:p w14:paraId="1212972A" w14:textId="77777777" w:rsidR="0067606D" w:rsidRDefault="0067606D" w:rsidP="0067606D">
            <w:pPr>
              <w:pStyle w:val="TabellRader"/>
              <w:keepNext/>
              <w:keepLines/>
              <w:jc w:val="left"/>
            </w:pPr>
            <w:r w:rsidRPr="00BA4763">
              <w:t>KPI juni-juni</w:t>
            </w:r>
          </w:p>
        </w:tc>
        <w:tc>
          <w:tcPr>
            <w:tcW w:w="517" w:type="dxa"/>
            <w:tcBorders>
              <w:bottom w:val="nil"/>
            </w:tcBorders>
            <w:vAlign w:val="bottom"/>
          </w:tcPr>
          <w:p w14:paraId="6E3DE892" w14:textId="0C2BCC0B" w:rsidR="0067606D" w:rsidRDefault="0067606D" w:rsidP="0067606D">
            <w:pPr>
              <w:pStyle w:val="TabellRader"/>
              <w:keepNext/>
              <w:keepLines/>
            </w:pPr>
            <w:r w:rsidRPr="000A6EEF">
              <w:t>1,7</w:t>
            </w:r>
          </w:p>
        </w:tc>
        <w:tc>
          <w:tcPr>
            <w:tcW w:w="518" w:type="dxa"/>
            <w:tcBorders>
              <w:bottom w:val="nil"/>
            </w:tcBorders>
            <w:vAlign w:val="bottom"/>
          </w:tcPr>
          <w:p w14:paraId="5810105D" w14:textId="27C13DAF" w:rsidR="0067606D" w:rsidRDefault="0067606D" w:rsidP="0067606D">
            <w:pPr>
              <w:pStyle w:val="TabellRader"/>
              <w:keepNext/>
              <w:keepLines/>
            </w:pPr>
            <w:r w:rsidRPr="000A6EEF">
              <w:t>2,1</w:t>
            </w:r>
          </w:p>
        </w:tc>
        <w:tc>
          <w:tcPr>
            <w:tcW w:w="518" w:type="dxa"/>
            <w:tcBorders>
              <w:bottom w:val="nil"/>
            </w:tcBorders>
            <w:vAlign w:val="bottom"/>
          </w:tcPr>
          <w:p w14:paraId="7B50AC34" w14:textId="260E20C6" w:rsidR="0067606D" w:rsidRDefault="0067606D" w:rsidP="0067606D">
            <w:pPr>
              <w:pStyle w:val="TabellRader"/>
              <w:keepNext/>
              <w:keepLines/>
            </w:pPr>
            <w:r w:rsidRPr="000A6EEF">
              <w:t>1,8</w:t>
            </w:r>
          </w:p>
        </w:tc>
        <w:tc>
          <w:tcPr>
            <w:tcW w:w="518" w:type="dxa"/>
            <w:tcBorders>
              <w:bottom w:val="nil"/>
            </w:tcBorders>
            <w:vAlign w:val="bottom"/>
          </w:tcPr>
          <w:p w14:paraId="60EB40B9" w14:textId="72A84692" w:rsidR="0067606D" w:rsidRDefault="0067606D" w:rsidP="0067606D">
            <w:pPr>
              <w:pStyle w:val="TabellRader"/>
              <w:keepNext/>
              <w:keepLines/>
            </w:pPr>
            <w:r w:rsidRPr="000A6EEF">
              <w:t>1,9</w:t>
            </w:r>
          </w:p>
        </w:tc>
        <w:tc>
          <w:tcPr>
            <w:tcW w:w="518" w:type="dxa"/>
            <w:tcBorders>
              <w:bottom w:val="nil"/>
            </w:tcBorders>
            <w:vAlign w:val="bottom"/>
          </w:tcPr>
          <w:p w14:paraId="3C1EE089" w14:textId="1E9BDECB" w:rsidR="0067606D" w:rsidRDefault="0067606D" w:rsidP="0067606D">
            <w:pPr>
              <w:pStyle w:val="TabellRader"/>
              <w:keepNext/>
              <w:keepLines/>
            </w:pPr>
            <w:r w:rsidRPr="000A6EEF">
              <w:t>2,0</w:t>
            </w:r>
          </w:p>
        </w:tc>
        <w:tc>
          <w:tcPr>
            <w:tcW w:w="518" w:type="dxa"/>
            <w:tcBorders>
              <w:bottom w:val="nil"/>
            </w:tcBorders>
            <w:vAlign w:val="bottom"/>
          </w:tcPr>
          <w:p w14:paraId="0798ADC2" w14:textId="48D80731" w:rsidR="0067606D" w:rsidRDefault="0067606D" w:rsidP="0067606D">
            <w:pPr>
              <w:pStyle w:val="TabellRader"/>
              <w:keepNext/>
              <w:keepLines/>
            </w:pPr>
            <w:r w:rsidRPr="000A6EEF">
              <w:t>2,3</w:t>
            </w:r>
          </w:p>
        </w:tc>
      </w:tr>
      <w:tr w:rsidR="0067606D" w14:paraId="033D16C6" w14:textId="77777777" w:rsidTr="0067606D">
        <w:tc>
          <w:tcPr>
            <w:tcW w:w="1276" w:type="dxa"/>
            <w:tcBorders>
              <w:top w:val="nil"/>
            </w:tcBorders>
            <w:tcMar>
              <w:left w:w="0" w:type="dxa"/>
              <w:right w:w="0" w:type="dxa"/>
            </w:tcMar>
          </w:tcPr>
          <w:p w14:paraId="6C351F55" w14:textId="0DC72393" w:rsidR="0067606D" w:rsidRDefault="0067606D" w:rsidP="0067606D">
            <w:pPr>
              <w:pStyle w:val="TabellRader"/>
              <w:keepNext/>
              <w:keepLines/>
              <w:jc w:val="left"/>
            </w:pPr>
            <w:r w:rsidRPr="007D09CB">
              <w:t>Diff</w:t>
            </w:r>
            <w:r>
              <w:t>erens mot</w:t>
            </w:r>
            <w:r w:rsidRPr="00BA4763">
              <w:t xml:space="preserve"> VÅP1</w:t>
            </w:r>
            <w:r>
              <w:t>9</w:t>
            </w:r>
          </w:p>
        </w:tc>
        <w:tc>
          <w:tcPr>
            <w:tcW w:w="517" w:type="dxa"/>
            <w:tcBorders>
              <w:top w:val="nil"/>
            </w:tcBorders>
            <w:vAlign w:val="bottom"/>
          </w:tcPr>
          <w:p w14:paraId="4CFFDDEA" w14:textId="7A672F75" w:rsidR="0067606D" w:rsidRDefault="0067606D" w:rsidP="0067606D">
            <w:pPr>
              <w:pStyle w:val="TabellRader"/>
              <w:keepNext/>
              <w:keepLines/>
            </w:pPr>
            <w:r w:rsidRPr="000A6EEF">
              <w:t>0,0</w:t>
            </w:r>
          </w:p>
        </w:tc>
        <w:tc>
          <w:tcPr>
            <w:tcW w:w="518" w:type="dxa"/>
            <w:tcBorders>
              <w:top w:val="nil"/>
            </w:tcBorders>
            <w:vAlign w:val="bottom"/>
          </w:tcPr>
          <w:p w14:paraId="0EF1325A" w14:textId="54773F55" w:rsidR="0067606D" w:rsidRDefault="0067606D" w:rsidP="0067606D">
            <w:pPr>
              <w:pStyle w:val="TabellRader"/>
              <w:keepNext/>
              <w:keepLines/>
            </w:pPr>
            <w:r w:rsidRPr="000A6EEF">
              <w:t>0,0</w:t>
            </w:r>
          </w:p>
        </w:tc>
        <w:tc>
          <w:tcPr>
            <w:tcW w:w="518" w:type="dxa"/>
            <w:tcBorders>
              <w:top w:val="nil"/>
            </w:tcBorders>
            <w:vAlign w:val="bottom"/>
          </w:tcPr>
          <w:p w14:paraId="56256017" w14:textId="28D8F9B4" w:rsidR="0067606D" w:rsidRDefault="0067606D" w:rsidP="0067606D">
            <w:pPr>
              <w:pStyle w:val="TabellRader"/>
              <w:keepNext/>
              <w:keepLines/>
            </w:pPr>
            <w:r w:rsidRPr="000A6EEF">
              <w:t>-0,3</w:t>
            </w:r>
          </w:p>
        </w:tc>
        <w:tc>
          <w:tcPr>
            <w:tcW w:w="518" w:type="dxa"/>
            <w:tcBorders>
              <w:top w:val="nil"/>
            </w:tcBorders>
            <w:vAlign w:val="bottom"/>
          </w:tcPr>
          <w:p w14:paraId="72E43170" w14:textId="67A038AD" w:rsidR="0067606D" w:rsidRDefault="0067606D" w:rsidP="0067606D">
            <w:pPr>
              <w:pStyle w:val="TabellRader"/>
              <w:keepNext/>
              <w:keepLines/>
            </w:pPr>
            <w:r w:rsidRPr="000A6EEF">
              <w:t>0,0</w:t>
            </w:r>
          </w:p>
        </w:tc>
        <w:tc>
          <w:tcPr>
            <w:tcW w:w="518" w:type="dxa"/>
            <w:tcBorders>
              <w:top w:val="nil"/>
            </w:tcBorders>
            <w:vAlign w:val="bottom"/>
          </w:tcPr>
          <w:p w14:paraId="374982C9" w14:textId="2CB5DEB5" w:rsidR="0067606D" w:rsidRDefault="0067606D" w:rsidP="0067606D">
            <w:pPr>
              <w:pStyle w:val="TabellRader"/>
              <w:keepNext/>
              <w:keepLines/>
            </w:pPr>
            <w:r w:rsidRPr="000A6EEF">
              <w:t>-0,2</w:t>
            </w:r>
          </w:p>
        </w:tc>
        <w:tc>
          <w:tcPr>
            <w:tcW w:w="518" w:type="dxa"/>
            <w:tcBorders>
              <w:top w:val="nil"/>
            </w:tcBorders>
            <w:vAlign w:val="bottom"/>
          </w:tcPr>
          <w:p w14:paraId="1A2B1E7B" w14:textId="4968CDF4" w:rsidR="0067606D" w:rsidRDefault="0067606D" w:rsidP="0067606D">
            <w:pPr>
              <w:pStyle w:val="TabellRader"/>
              <w:keepNext/>
              <w:keepLines/>
            </w:pPr>
            <w:r w:rsidRPr="000A6EEF">
              <w:t>-0,3</w:t>
            </w:r>
          </w:p>
        </w:tc>
      </w:tr>
      <w:tr w:rsidR="0067606D" w14:paraId="24F5C511" w14:textId="77777777" w:rsidTr="0067606D">
        <w:tc>
          <w:tcPr>
            <w:tcW w:w="1276" w:type="dxa"/>
            <w:tcBorders>
              <w:bottom w:val="nil"/>
            </w:tcBorders>
            <w:tcMar>
              <w:left w:w="0" w:type="dxa"/>
              <w:right w:w="0" w:type="dxa"/>
            </w:tcMar>
          </w:tcPr>
          <w:p w14:paraId="599F6559" w14:textId="4D03DAF6" w:rsidR="0067606D" w:rsidRDefault="0067606D" w:rsidP="0067606D">
            <w:pPr>
              <w:pStyle w:val="TabellRader"/>
              <w:keepNext/>
              <w:keepLines/>
              <w:jc w:val="left"/>
            </w:pPr>
            <w:r w:rsidRPr="00BA4763">
              <w:t>Inkomstbasbelopp</w:t>
            </w:r>
            <w:r w:rsidRPr="00D2287F">
              <w:rPr>
                <w:vertAlign w:val="superscript"/>
              </w:rPr>
              <w:t>7</w:t>
            </w:r>
          </w:p>
        </w:tc>
        <w:tc>
          <w:tcPr>
            <w:tcW w:w="517" w:type="dxa"/>
            <w:tcBorders>
              <w:bottom w:val="nil"/>
            </w:tcBorders>
            <w:vAlign w:val="bottom"/>
          </w:tcPr>
          <w:p w14:paraId="52FFE2BF" w14:textId="09B39CC8" w:rsidR="0067606D" w:rsidRDefault="0067606D" w:rsidP="0067606D">
            <w:pPr>
              <w:pStyle w:val="TabellRader"/>
              <w:keepNext/>
              <w:keepLines/>
            </w:pPr>
            <w:r w:rsidRPr="000A6EEF">
              <w:t>61,5</w:t>
            </w:r>
          </w:p>
        </w:tc>
        <w:tc>
          <w:tcPr>
            <w:tcW w:w="518" w:type="dxa"/>
            <w:tcBorders>
              <w:bottom w:val="nil"/>
            </w:tcBorders>
            <w:vAlign w:val="bottom"/>
          </w:tcPr>
          <w:p w14:paraId="3DAA9AF2" w14:textId="69633802" w:rsidR="0067606D" w:rsidRDefault="0067606D" w:rsidP="0067606D">
            <w:pPr>
              <w:pStyle w:val="TabellRader"/>
              <w:keepNext/>
              <w:keepLines/>
            </w:pPr>
            <w:r w:rsidRPr="000A6EEF">
              <w:t>62,5</w:t>
            </w:r>
          </w:p>
        </w:tc>
        <w:tc>
          <w:tcPr>
            <w:tcW w:w="518" w:type="dxa"/>
            <w:tcBorders>
              <w:bottom w:val="nil"/>
            </w:tcBorders>
            <w:vAlign w:val="bottom"/>
          </w:tcPr>
          <w:p w14:paraId="5506FC6C" w14:textId="2B3C41CC" w:rsidR="0067606D" w:rsidRDefault="0067606D" w:rsidP="0067606D">
            <w:pPr>
              <w:pStyle w:val="TabellRader"/>
              <w:keepNext/>
              <w:keepLines/>
            </w:pPr>
            <w:r w:rsidRPr="000A6EEF">
              <w:t>64,4</w:t>
            </w:r>
          </w:p>
        </w:tc>
        <w:tc>
          <w:tcPr>
            <w:tcW w:w="518" w:type="dxa"/>
            <w:tcBorders>
              <w:bottom w:val="nil"/>
            </w:tcBorders>
            <w:vAlign w:val="bottom"/>
          </w:tcPr>
          <w:p w14:paraId="080E9228" w14:textId="54C41663" w:rsidR="0067606D" w:rsidRDefault="0067606D" w:rsidP="0067606D">
            <w:pPr>
              <w:pStyle w:val="TabellRader"/>
              <w:keepNext/>
              <w:keepLines/>
            </w:pPr>
            <w:r w:rsidRPr="000A6EEF">
              <w:t>66,3</w:t>
            </w:r>
          </w:p>
        </w:tc>
        <w:tc>
          <w:tcPr>
            <w:tcW w:w="518" w:type="dxa"/>
            <w:tcBorders>
              <w:bottom w:val="nil"/>
            </w:tcBorders>
            <w:vAlign w:val="bottom"/>
          </w:tcPr>
          <w:p w14:paraId="3209B09E" w14:textId="4BBB1144" w:rsidR="0067606D" w:rsidRDefault="0067606D" w:rsidP="0067606D">
            <w:pPr>
              <w:pStyle w:val="TabellRader"/>
              <w:keepNext/>
              <w:keepLines/>
            </w:pPr>
            <w:r w:rsidRPr="000A6EEF">
              <w:t>68,0</w:t>
            </w:r>
          </w:p>
        </w:tc>
        <w:tc>
          <w:tcPr>
            <w:tcW w:w="518" w:type="dxa"/>
            <w:tcBorders>
              <w:bottom w:val="nil"/>
            </w:tcBorders>
            <w:vAlign w:val="bottom"/>
          </w:tcPr>
          <w:p w14:paraId="38C97E0F" w14:textId="21FBEBC7" w:rsidR="0067606D" w:rsidRDefault="0067606D" w:rsidP="0067606D">
            <w:pPr>
              <w:pStyle w:val="TabellRader"/>
              <w:keepNext/>
              <w:keepLines/>
            </w:pPr>
            <w:r w:rsidRPr="000A6EEF">
              <w:t>69,8</w:t>
            </w:r>
          </w:p>
        </w:tc>
      </w:tr>
      <w:tr w:rsidR="0067606D" w14:paraId="68CA74B9" w14:textId="77777777" w:rsidTr="0067606D">
        <w:tc>
          <w:tcPr>
            <w:tcW w:w="1276" w:type="dxa"/>
            <w:tcBorders>
              <w:top w:val="nil"/>
            </w:tcBorders>
            <w:tcMar>
              <w:left w:w="0" w:type="dxa"/>
              <w:right w:w="0" w:type="dxa"/>
            </w:tcMar>
          </w:tcPr>
          <w:p w14:paraId="0395D8D3" w14:textId="21F650C2" w:rsidR="0067606D" w:rsidRDefault="0067606D" w:rsidP="0067606D">
            <w:pPr>
              <w:pStyle w:val="TabellRader"/>
              <w:keepNext/>
              <w:keepLines/>
              <w:jc w:val="left"/>
            </w:pPr>
            <w:r w:rsidRPr="007D09CB">
              <w:t>Diff</w:t>
            </w:r>
            <w:r>
              <w:t>erens mot</w:t>
            </w:r>
            <w:r w:rsidRPr="00BA4763">
              <w:t xml:space="preserve"> VÅP1</w:t>
            </w:r>
            <w:r>
              <w:t>9</w:t>
            </w:r>
          </w:p>
        </w:tc>
        <w:tc>
          <w:tcPr>
            <w:tcW w:w="517" w:type="dxa"/>
            <w:tcBorders>
              <w:top w:val="nil"/>
            </w:tcBorders>
            <w:vAlign w:val="bottom"/>
          </w:tcPr>
          <w:p w14:paraId="26ABBA3F" w14:textId="71192592" w:rsidR="0067606D" w:rsidRDefault="0067606D" w:rsidP="0067606D">
            <w:pPr>
              <w:pStyle w:val="TabellRader"/>
              <w:keepNext/>
              <w:keepLines/>
            </w:pPr>
            <w:r w:rsidRPr="000A6EEF">
              <w:t>0,0</w:t>
            </w:r>
          </w:p>
        </w:tc>
        <w:tc>
          <w:tcPr>
            <w:tcW w:w="518" w:type="dxa"/>
            <w:tcBorders>
              <w:top w:val="nil"/>
            </w:tcBorders>
            <w:vAlign w:val="bottom"/>
          </w:tcPr>
          <w:p w14:paraId="2514C114" w14:textId="1A11DEE6" w:rsidR="0067606D" w:rsidRDefault="0067606D" w:rsidP="0067606D">
            <w:pPr>
              <w:pStyle w:val="TabellRader"/>
              <w:keepNext/>
              <w:keepLines/>
            </w:pPr>
            <w:r w:rsidRPr="000A6EEF">
              <w:t>0,0</w:t>
            </w:r>
          </w:p>
        </w:tc>
        <w:tc>
          <w:tcPr>
            <w:tcW w:w="518" w:type="dxa"/>
            <w:tcBorders>
              <w:top w:val="nil"/>
            </w:tcBorders>
            <w:vAlign w:val="bottom"/>
          </w:tcPr>
          <w:p w14:paraId="283FECF7" w14:textId="496B4FF4" w:rsidR="0067606D" w:rsidRDefault="0067606D" w:rsidP="0067606D">
            <w:pPr>
              <w:pStyle w:val="TabellRader"/>
              <w:keepNext/>
              <w:keepLines/>
            </w:pPr>
            <w:r w:rsidRPr="000A6EEF">
              <w:t>0,0</w:t>
            </w:r>
          </w:p>
        </w:tc>
        <w:tc>
          <w:tcPr>
            <w:tcW w:w="518" w:type="dxa"/>
            <w:tcBorders>
              <w:top w:val="nil"/>
            </w:tcBorders>
            <w:vAlign w:val="bottom"/>
          </w:tcPr>
          <w:p w14:paraId="37728B42" w14:textId="0F3DE711" w:rsidR="0067606D" w:rsidRDefault="0067606D" w:rsidP="0067606D">
            <w:pPr>
              <w:pStyle w:val="TabellRader"/>
              <w:keepNext/>
              <w:keepLines/>
            </w:pPr>
            <w:r w:rsidRPr="000A6EEF">
              <w:t>0,2</w:t>
            </w:r>
          </w:p>
        </w:tc>
        <w:tc>
          <w:tcPr>
            <w:tcW w:w="518" w:type="dxa"/>
            <w:tcBorders>
              <w:top w:val="nil"/>
            </w:tcBorders>
            <w:vAlign w:val="bottom"/>
          </w:tcPr>
          <w:p w14:paraId="4055406A" w14:textId="36D31E7B" w:rsidR="0067606D" w:rsidRDefault="0067606D" w:rsidP="0067606D">
            <w:pPr>
              <w:pStyle w:val="TabellRader"/>
              <w:keepNext/>
              <w:keepLines/>
            </w:pPr>
            <w:r w:rsidRPr="000A6EEF">
              <w:t>0,2</w:t>
            </w:r>
          </w:p>
        </w:tc>
        <w:tc>
          <w:tcPr>
            <w:tcW w:w="518" w:type="dxa"/>
            <w:tcBorders>
              <w:top w:val="nil"/>
            </w:tcBorders>
            <w:vAlign w:val="bottom"/>
          </w:tcPr>
          <w:p w14:paraId="2194E964" w14:textId="7B8FEE99" w:rsidR="0067606D" w:rsidRDefault="0067606D" w:rsidP="0067606D">
            <w:pPr>
              <w:pStyle w:val="TabellRader"/>
              <w:keepNext/>
              <w:keepLines/>
            </w:pPr>
            <w:r w:rsidRPr="000A6EEF">
              <w:t>0,0</w:t>
            </w:r>
          </w:p>
        </w:tc>
      </w:tr>
      <w:tr w:rsidR="0067606D" w14:paraId="769F09F2" w14:textId="77777777" w:rsidTr="0067606D">
        <w:tc>
          <w:tcPr>
            <w:tcW w:w="1276" w:type="dxa"/>
            <w:tcBorders>
              <w:bottom w:val="nil"/>
            </w:tcBorders>
            <w:tcMar>
              <w:left w:w="0" w:type="dxa"/>
              <w:right w:w="0" w:type="dxa"/>
            </w:tcMar>
          </w:tcPr>
          <w:p w14:paraId="39ECBD6A" w14:textId="217C966B" w:rsidR="0067606D" w:rsidRDefault="0067606D" w:rsidP="0067606D">
            <w:pPr>
              <w:pStyle w:val="TabellRader"/>
              <w:keepNext/>
              <w:keepLines/>
              <w:jc w:val="left"/>
            </w:pPr>
            <w:r w:rsidRPr="00BA4763">
              <w:t>Prisbasbelopp</w:t>
            </w:r>
            <w:r w:rsidRPr="00D2287F">
              <w:rPr>
                <w:vertAlign w:val="superscript"/>
              </w:rPr>
              <w:t>7</w:t>
            </w:r>
          </w:p>
        </w:tc>
        <w:tc>
          <w:tcPr>
            <w:tcW w:w="517" w:type="dxa"/>
            <w:tcBorders>
              <w:bottom w:val="nil"/>
            </w:tcBorders>
            <w:vAlign w:val="bottom"/>
          </w:tcPr>
          <w:p w14:paraId="4A2B6E0A" w14:textId="06ADB89C" w:rsidR="0067606D" w:rsidRDefault="0067606D" w:rsidP="0067606D">
            <w:pPr>
              <w:pStyle w:val="TabellRader"/>
              <w:keepNext/>
              <w:keepLines/>
            </w:pPr>
            <w:r w:rsidRPr="000A6EEF">
              <w:t>44,8</w:t>
            </w:r>
          </w:p>
        </w:tc>
        <w:tc>
          <w:tcPr>
            <w:tcW w:w="518" w:type="dxa"/>
            <w:tcBorders>
              <w:bottom w:val="nil"/>
            </w:tcBorders>
            <w:vAlign w:val="bottom"/>
          </w:tcPr>
          <w:p w14:paraId="7F294A00" w14:textId="17359892" w:rsidR="0067606D" w:rsidRDefault="0067606D" w:rsidP="0067606D">
            <w:pPr>
              <w:pStyle w:val="TabellRader"/>
              <w:keepNext/>
              <w:keepLines/>
            </w:pPr>
            <w:r w:rsidRPr="000A6EEF">
              <w:t>45,5</w:t>
            </w:r>
          </w:p>
        </w:tc>
        <w:tc>
          <w:tcPr>
            <w:tcW w:w="518" w:type="dxa"/>
            <w:tcBorders>
              <w:bottom w:val="nil"/>
            </w:tcBorders>
            <w:vAlign w:val="bottom"/>
          </w:tcPr>
          <w:p w14:paraId="6E08D011" w14:textId="49F7C101" w:rsidR="0067606D" w:rsidRDefault="0067606D" w:rsidP="0067606D">
            <w:pPr>
              <w:pStyle w:val="TabellRader"/>
              <w:keepNext/>
              <w:keepLines/>
            </w:pPr>
            <w:r w:rsidRPr="000A6EEF">
              <w:t>46,5</w:t>
            </w:r>
          </w:p>
        </w:tc>
        <w:tc>
          <w:tcPr>
            <w:tcW w:w="518" w:type="dxa"/>
            <w:tcBorders>
              <w:bottom w:val="nil"/>
            </w:tcBorders>
            <w:vAlign w:val="bottom"/>
          </w:tcPr>
          <w:p w14:paraId="632315EF" w14:textId="5B608813" w:rsidR="0067606D" w:rsidRDefault="0067606D" w:rsidP="0067606D">
            <w:pPr>
              <w:pStyle w:val="TabellRader"/>
              <w:keepNext/>
              <w:keepLines/>
            </w:pPr>
            <w:r w:rsidRPr="000A6EEF">
              <w:t>47,3</w:t>
            </w:r>
          </w:p>
        </w:tc>
        <w:tc>
          <w:tcPr>
            <w:tcW w:w="518" w:type="dxa"/>
            <w:tcBorders>
              <w:bottom w:val="nil"/>
            </w:tcBorders>
            <w:vAlign w:val="bottom"/>
          </w:tcPr>
          <w:p w14:paraId="540D521B" w14:textId="4255DBD9" w:rsidR="0067606D" w:rsidRDefault="0067606D" w:rsidP="0067606D">
            <w:pPr>
              <w:pStyle w:val="TabellRader"/>
              <w:keepNext/>
              <w:keepLines/>
            </w:pPr>
            <w:r w:rsidRPr="000A6EEF">
              <w:t>48,2</w:t>
            </w:r>
          </w:p>
        </w:tc>
        <w:tc>
          <w:tcPr>
            <w:tcW w:w="518" w:type="dxa"/>
            <w:tcBorders>
              <w:bottom w:val="nil"/>
            </w:tcBorders>
            <w:vAlign w:val="bottom"/>
          </w:tcPr>
          <w:p w14:paraId="1E13BF4F" w14:textId="465423A4" w:rsidR="0067606D" w:rsidRDefault="0067606D" w:rsidP="0067606D">
            <w:pPr>
              <w:pStyle w:val="TabellRader"/>
              <w:keepNext/>
              <w:keepLines/>
            </w:pPr>
            <w:r w:rsidRPr="000A6EEF">
              <w:t>49,2</w:t>
            </w:r>
          </w:p>
        </w:tc>
      </w:tr>
      <w:tr w:rsidR="0067606D" w14:paraId="09431867" w14:textId="77777777" w:rsidTr="0067606D">
        <w:tc>
          <w:tcPr>
            <w:tcW w:w="1276" w:type="dxa"/>
            <w:tcBorders>
              <w:top w:val="nil"/>
            </w:tcBorders>
            <w:tcMar>
              <w:left w:w="0" w:type="dxa"/>
              <w:right w:w="0" w:type="dxa"/>
            </w:tcMar>
          </w:tcPr>
          <w:p w14:paraId="4E4D775C" w14:textId="350D382A" w:rsidR="0067606D" w:rsidRDefault="0067606D" w:rsidP="0067606D">
            <w:pPr>
              <w:pStyle w:val="TabellRader"/>
              <w:keepNext/>
              <w:keepLines/>
              <w:jc w:val="left"/>
            </w:pPr>
            <w:r w:rsidRPr="007D09CB">
              <w:t>Diff</w:t>
            </w:r>
            <w:r>
              <w:t>erens mot</w:t>
            </w:r>
            <w:r w:rsidRPr="00BA4763">
              <w:t xml:space="preserve"> VÅP1</w:t>
            </w:r>
            <w:r>
              <w:t>9</w:t>
            </w:r>
          </w:p>
        </w:tc>
        <w:tc>
          <w:tcPr>
            <w:tcW w:w="517" w:type="dxa"/>
            <w:tcBorders>
              <w:top w:val="nil"/>
            </w:tcBorders>
            <w:vAlign w:val="bottom"/>
          </w:tcPr>
          <w:p w14:paraId="0CE8D460" w14:textId="7DFEF67E" w:rsidR="0067606D" w:rsidRDefault="0067606D" w:rsidP="0067606D">
            <w:pPr>
              <w:pStyle w:val="TabellRader"/>
              <w:keepNext/>
              <w:keepLines/>
            </w:pPr>
            <w:r w:rsidRPr="000A6EEF">
              <w:t>0,0</w:t>
            </w:r>
          </w:p>
        </w:tc>
        <w:tc>
          <w:tcPr>
            <w:tcW w:w="518" w:type="dxa"/>
            <w:tcBorders>
              <w:top w:val="nil"/>
            </w:tcBorders>
            <w:vAlign w:val="bottom"/>
          </w:tcPr>
          <w:p w14:paraId="5B281315" w14:textId="611D2C78" w:rsidR="0067606D" w:rsidRDefault="0067606D" w:rsidP="0067606D">
            <w:pPr>
              <w:pStyle w:val="TabellRader"/>
              <w:keepNext/>
              <w:keepLines/>
            </w:pPr>
            <w:r w:rsidRPr="000A6EEF">
              <w:t>0,0</w:t>
            </w:r>
          </w:p>
        </w:tc>
        <w:tc>
          <w:tcPr>
            <w:tcW w:w="518" w:type="dxa"/>
            <w:tcBorders>
              <w:top w:val="nil"/>
            </w:tcBorders>
            <w:vAlign w:val="bottom"/>
          </w:tcPr>
          <w:p w14:paraId="2B70ECEA" w14:textId="2882E7C7" w:rsidR="0067606D" w:rsidRDefault="0067606D" w:rsidP="0067606D">
            <w:pPr>
              <w:pStyle w:val="TabellRader"/>
              <w:keepNext/>
              <w:keepLines/>
            </w:pPr>
            <w:r w:rsidRPr="000A6EEF">
              <w:t>0,0</w:t>
            </w:r>
          </w:p>
        </w:tc>
        <w:tc>
          <w:tcPr>
            <w:tcW w:w="518" w:type="dxa"/>
            <w:tcBorders>
              <w:top w:val="nil"/>
            </w:tcBorders>
            <w:vAlign w:val="bottom"/>
          </w:tcPr>
          <w:p w14:paraId="263D9025" w14:textId="4995733E" w:rsidR="0067606D" w:rsidRDefault="0067606D" w:rsidP="0067606D">
            <w:pPr>
              <w:pStyle w:val="TabellRader"/>
              <w:keepNext/>
              <w:keepLines/>
            </w:pPr>
            <w:r w:rsidRPr="000A6EEF">
              <w:t>-0,2</w:t>
            </w:r>
          </w:p>
        </w:tc>
        <w:tc>
          <w:tcPr>
            <w:tcW w:w="518" w:type="dxa"/>
            <w:tcBorders>
              <w:top w:val="nil"/>
            </w:tcBorders>
            <w:vAlign w:val="bottom"/>
          </w:tcPr>
          <w:p w14:paraId="22CFABB1" w14:textId="276281F0" w:rsidR="0067606D" w:rsidRDefault="0067606D" w:rsidP="0067606D">
            <w:pPr>
              <w:pStyle w:val="TabellRader"/>
              <w:keepNext/>
              <w:keepLines/>
            </w:pPr>
            <w:r w:rsidRPr="000A6EEF">
              <w:t>-0,2</w:t>
            </w:r>
          </w:p>
        </w:tc>
        <w:tc>
          <w:tcPr>
            <w:tcW w:w="518" w:type="dxa"/>
            <w:tcBorders>
              <w:top w:val="nil"/>
            </w:tcBorders>
            <w:vAlign w:val="bottom"/>
          </w:tcPr>
          <w:p w14:paraId="13FA6D63" w14:textId="7D333470" w:rsidR="0067606D" w:rsidRDefault="0067606D" w:rsidP="0067606D">
            <w:pPr>
              <w:pStyle w:val="TabellRader"/>
              <w:keepNext/>
              <w:keepLines/>
            </w:pPr>
            <w:r w:rsidRPr="000A6EEF">
              <w:t>-0,2</w:t>
            </w:r>
          </w:p>
        </w:tc>
      </w:tr>
      <w:tr w:rsidR="0067606D" w14:paraId="1CFA5FE5" w14:textId="77777777" w:rsidTr="0067606D">
        <w:tc>
          <w:tcPr>
            <w:tcW w:w="1276" w:type="dxa"/>
            <w:tcBorders>
              <w:bottom w:val="nil"/>
            </w:tcBorders>
            <w:tcMar>
              <w:left w:w="0" w:type="dxa"/>
              <w:right w:w="0" w:type="dxa"/>
            </w:tcMar>
          </w:tcPr>
          <w:p w14:paraId="6E0BEC0D" w14:textId="77777777" w:rsidR="0067606D" w:rsidRDefault="0067606D" w:rsidP="0067606D">
            <w:pPr>
              <w:pStyle w:val="TabellRader"/>
              <w:keepNext/>
              <w:keepLines/>
              <w:jc w:val="left"/>
            </w:pPr>
            <w:r w:rsidRPr="00AB6694">
              <w:t>Inkomstindex</w:t>
            </w:r>
          </w:p>
        </w:tc>
        <w:tc>
          <w:tcPr>
            <w:tcW w:w="517" w:type="dxa"/>
            <w:tcBorders>
              <w:bottom w:val="nil"/>
            </w:tcBorders>
            <w:vAlign w:val="bottom"/>
          </w:tcPr>
          <w:p w14:paraId="5A6B973F" w14:textId="2213D406" w:rsidR="0067606D" w:rsidRDefault="0067606D" w:rsidP="0067606D">
            <w:pPr>
              <w:pStyle w:val="TabellRader"/>
              <w:keepNext/>
              <w:keepLines/>
            </w:pPr>
            <w:r w:rsidRPr="000A6EEF">
              <w:t>168,2</w:t>
            </w:r>
          </w:p>
        </w:tc>
        <w:tc>
          <w:tcPr>
            <w:tcW w:w="518" w:type="dxa"/>
            <w:tcBorders>
              <w:bottom w:val="nil"/>
            </w:tcBorders>
            <w:vAlign w:val="bottom"/>
          </w:tcPr>
          <w:p w14:paraId="6C9634B6" w14:textId="08F298E4" w:rsidR="0067606D" w:rsidRDefault="0067606D" w:rsidP="0067606D">
            <w:pPr>
              <w:pStyle w:val="TabellRader"/>
              <w:keepNext/>
              <w:keepLines/>
            </w:pPr>
            <w:r w:rsidRPr="000A6EEF">
              <w:t>170,7</w:t>
            </w:r>
          </w:p>
        </w:tc>
        <w:tc>
          <w:tcPr>
            <w:tcW w:w="518" w:type="dxa"/>
            <w:tcBorders>
              <w:bottom w:val="nil"/>
            </w:tcBorders>
            <w:vAlign w:val="bottom"/>
          </w:tcPr>
          <w:p w14:paraId="59710860" w14:textId="7959F948" w:rsidR="0067606D" w:rsidRDefault="0067606D" w:rsidP="0067606D">
            <w:pPr>
              <w:pStyle w:val="TabellRader"/>
              <w:keepNext/>
              <w:keepLines/>
            </w:pPr>
            <w:r w:rsidRPr="000A6EEF">
              <w:t>176,0</w:t>
            </w:r>
          </w:p>
        </w:tc>
        <w:tc>
          <w:tcPr>
            <w:tcW w:w="518" w:type="dxa"/>
            <w:tcBorders>
              <w:bottom w:val="nil"/>
            </w:tcBorders>
            <w:vAlign w:val="bottom"/>
          </w:tcPr>
          <w:p w14:paraId="605B3832" w14:textId="72C4E5BD" w:rsidR="0067606D" w:rsidRDefault="0067606D" w:rsidP="0067606D">
            <w:pPr>
              <w:pStyle w:val="TabellRader"/>
              <w:keepNext/>
              <w:keepLines/>
            </w:pPr>
            <w:r w:rsidRPr="000A6EEF">
              <w:t>181,1</w:t>
            </w:r>
          </w:p>
        </w:tc>
        <w:tc>
          <w:tcPr>
            <w:tcW w:w="518" w:type="dxa"/>
            <w:tcBorders>
              <w:bottom w:val="nil"/>
            </w:tcBorders>
            <w:vAlign w:val="bottom"/>
          </w:tcPr>
          <w:p w14:paraId="2687B088" w14:textId="7041E43D" w:rsidR="0067606D" w:rsidRDefault="0067606D" w:rsidP="0067606D">
            <w:pPr>
              <w:pStyle w:val="TabellRader"/>
              <w:keepNext/>
              <w:keepLines/>
            </w:pPr>
            <w:r w:rsidRPr="000A6EEF">
              <w:t>186,1</w:t>
            </w:r>
          </w:p>
        </w:tc>
        <w:tc>
          <w:tcPr>
            <w:tcW w:w="518" w:type="dxa"/>
            <w:tcBorders>
              <w:bottom w:val="nil"/>
            </w:tcBorders>
            <w:vAlign w:val="bottom"/>
          </w:tcPr>
          <w:p w14:paraId="3E8C0721" w14:textId="7ED5ABFE" w:rsidR="0067606D" w:rsidRDefault="0067606D" w:rsidP="0067606D">
            <w:pPr>
              <w:pStyle w:val="TabellRader"/>
              <w:keepNext/>
              <w:keepLines/>
            </w:pPr>
            <w:r w:rsidRPr="000A6EEF">
              <w:t>191,1</w:t>
            </w:r>
          </w:p>
        </w:tc>
      </w:tr>
      <w:tr w:rsidR="0067606D" w14:paraId="46FBB4A9" w14:textId="77777777" w:rsidTr="0067606D">
        <w:tc>
          <w:tcPr>
            <w:tcW w:w="1276" w:type="dxa"/>
            <w:tcBorders>
              <w:top w:val="nil"/>
            </w:tcBorders>
            <w:tcMar>
              <w:left w:w="0" w:type="dxa"/>
              <w:right w:w="0" w:type="dxa"/>
            </w:tcMar>
          </w:tcPr>
          <w:p w14:paraId="4C3DA50A" w14:textId="380B0084" w:rsidR="0067606D" w:rsidRDefault="0067606D" w:rsidP="0067606D">
            <w:pPr>
              <w:pStyle w:val="TabellRader"/>
              <w:keepNext/>
              <w:keepLines/>
              <w:jc w:val="left"/>
            </w:pPr>
            <w:r w:rsidRPr="007D09CB">
              <w:t>Diff</w:t>
            </w:r>
            <w:r>
              <w:t>erens mot</w:t>
            </w:r>
            <w:r w:rsidRPr="00AB6694">
              <w:t xml:space="preserve"> VÅP1</w:t>
            </w:r>
            <w:r>
              <w:t>9</w:t>
            </w:r>
          </w:p>
        </w:tc>
        <w:tc>
          <w:tcPr>
            <w:tcW w:w="517" w:type="dxa"/>
            <w:tcBorders>
              <w:top w:val="nil"/>
            </w:tcBorders>
            <w:vAlign w:val="bottom"/>
          </w:tcPr>
          <w:p w14:paraId="73F14A18" w14:textId="068E895D" w:rsidR="0067606D" w:rsidRDefault="0067606D" w:rsidP="0067606D">
            <w:pPr>
              <w:pStyle w:val="TabellRader"/>
              <w:keepNext/>
              <w:keepLines/>
            </w:pPr>
            <w:r w:rsidRPr="000A6EEF">
              <w:t>0,0</w:t>
            </w:r>
          </w:p>
        </w:tc>
        <w:tc>
          <w:tcPr>
            <w:tcW w:w="518" w:type="dxa"/>
            <w:tcBorders>
              <w:top w:val="nil"/>
            </w:tcBorders>
            <w:vAlign w:val="bottom"/>
          </w:tcPr>
          <w:p w14:paraId="0AB47647" w14:textId="7DD6FD19" w:rsidR="0067606D" w:rsidRDefault="0067606D" w:rsidP="0067606D">
            <w:pPr>
              <w:pStyle w:val="TabellRader"/>
              <w:keepNext/>
              <w:keepLines/>
            </w:pPr>
            <w:r w:rsidRPr="000A6EEF">
              <w:t>0,0</w:t>
            </w:r>
          </w:p>
        </w:tc>
        <w:tc>
          <w:tcPr>
            <w:tcW w:w="518" w:type="dxa"/>
            <w:tcBorders>
              <w:top w:val="nil"/>
            </w:tcBorders>
            <w:vAlign w:val="bottom"/>
          </w:tcPr>
          <w:p w14:paraId="482A4980" w14:textId="351FD5A6" w:rsidR="0067606D" w:rsidRDefault="0067606D" w:rsidP="0067606D">
            <w:pPr>
              <w:pStyle w:val="TabellRader"/>
              <w:keepNext/>
              <w:keepLines/>
            </w:pPr>
            <w:r w:rsidRPr="000A6EEF">
              <w:t>0,0</w:t>
            </w:r>
          </w:p>
        </w:tc>
        <w:tc>
          <w:tcPr>
            <w:tcW w:w="518" w:type="dxa"/>
            <w:tcBorders>
              <w:top w:val="nil"/>
            </w:tcBorders>
            <w:vAlign w:val="bottom"/>
          </w:tcPr>
          <w:p w14:paraId="195286D3" w14:textId="573C3332" w:rsidR="0067606D" w:rsidRDefault="0067606D" w:rsidP="0067606D">
            <w:pPr>
              <w:pStyle w:val="TabellRader"/>
              <w:keepNext/>
              <w:keepLines/>
            </w:pPr>
            <w:r w:rsidRPr="000A6EEF">
              <w:t>0,3</w:t>
            </w:r>
          </w:p>
        </w:tc>
        <w:tc>
          <w:tcPr>
            <w:tcW w:w="518" w:type="dxa"/>
            <w:tcBorders>
              <w:top w:val="nil"/>
            </w:tcBorders>
            <w:vAlign w:val="bottom"/>
          </w:tcPr>
          <w:p w14:paraId="0E0AFF88" w14:textId="779F0AAA" w:rsidR="0067606D" w:rsidRDefault="0067606D" w:rsidP="0067606D">
            <w:pPr>
              <w:pStyle w:val="TabellRader"/>
              <w:keepNext/>
              <w:keepLines/>
            </w:pPr>
            <w:r w:rsidRPr="000A6EEF">
              <w:t>0,4</w:t>
            </w:r>
          </w:p>
        </w:tc>
        <w:tc>
          <w:tcPr>
            <w:tcW w:w="518" w:type="dxa"/>
            <w:tcBorders>
              <w:top w:val="nil"/>
            </w:tcBorders>
            <w:vAlign w:val="bottom"/>
          </w:tcPr>
          <w:p w14:paraId="56F9C4B2" w14:textId="7FC18A85" w:rsidR="0067606D" w:rsidRDefault="0067606D" w:rsidP="0067606D">
            <w:pPr>
              <w:pStyle w:val="TabellRader"/>
              <w:keepNext/>
              <w:keepLines/>
            </w:pPr>
            <w:r w:rsidRPr="000A6EEF">
              <w:t>-0,1</w:t>
            </w:r>
          </w:p>
        </w:tc>
      </w:tr>
      <w:tr w:rsidR="0067606D" w14:paraId="6B1165D7" w14:textId="77777777" w:rsidTr="0067606D">
        <w:tc>
          <w:tcPr>
            <w:tcW w:w="1276" w:type="dxa"/>
            <w:tcBorders>
              <w:bottom w:val="nil"/>
            </w:tcBorders>
            <w:tcMar>
              <w:left w:w="0" w:type="dxa"/>
              <w:right w:w="0" w:type="dxa"/>
            </w:tcMar>
          </w:tcPr>
          <w:p w14:paraId="414E829F" w14:textId="032C3252" w:rsidR="0067606D" w:rsidRDefault="0067606D" w:rsidP="0067606D">
            <w:pPr>
              <w:pStyle w:val="TabellRader"/>
              <w:keepNext/>
              <w:keepLines/>
              <w:jc w:val="left"/>
            </w:pPr>
            <w:r w:rsidRPr="00AB6694">
              <w:t>Skiktgräns</w:t>
            </w:r>
            <w:r w:rsidRPr="00D2287F">
              <w:rPr>
                <w:vertAlign w:val="superscript"/>
              </w:rPr>
              <w:t>8</w:t>
            </w:r>
          </w:p>
        </w:tc>
        <w:tc>
          <w:tcPr>
            <w:tcW w:w="517" w:type="dxa"/>
            <w:tcBorders>
              <w:bottom w:val="nil"/>
            </w:tcBorders>
            <w:vAlign w:val="bottom"/>
          </w:tcPr>
          <w:p w14:paraId="7BF5F5AF" w14:textId="127D4DFC" w:rsidR="0067606D" w:rsidRDefault="0067606D" w:rsidP="0067606D">
            <w:pPr>
              <w:pStyle w:val="TabellRader"/>
              <w:keepNext/>
              <w:keepLines/>
            </w:pPr>
            <w:r w:rsidRPr="000A6EEF">
              <w:t>438,9</w:t>
            </w:r>
          </w:p>
        </w:tc>
        <w:tc>
          <w:tcPr>
            <w:tcW w:w="518" w:type="dxa"/>
            <w:tcBorders>
              <w:bottom w:val="nil"/>
            </w:tcBorders>
            <w:vAlign w:val="bottom"/>
          </w:tcPr>
          <w:p w14:paraId="25DF384E" w14:textId="723C13E0" w:rsidR="0067606D" w:rsidRDefault="0067606D" w:rsidP="0067606D">
            <w:pPr>
              <w:pStyle w:val="TabellRader"/>
              <w:keepNext/>
              <w:keepLines/>
            </w:pPr>
            <w:r w:rsidRPr="000A6EEF">
              <w:t>455,3</w:t>
            </w:r>
          </w:p>
        </w:tc>
        <w:tc>
          <w:tcPr>
            <w:tcW w:w="518" w:type="dxa"/>
            <w:tcBorders>
              <w:bottom w:val="nil"/>
            </w:tcBorders>
            <w:vAlign w:val="bottom"/>
          </w:tcPr>
          <w:p w14:paraId="7F7FDA61" w14:textId="1CA8D8CF" w:rsidR="0067606D" w:rsidRDefault="0067606D" w:rsidP="0067606D">
            <w:pPr>
              <w:pStyle w:val="TabellRader"/>
              <w:keepNext/>
              <w:keepLines/>
            </w:pPr>
            <w:r w:rsidRPr="000A6EEF">
              <w:t>491,0</w:t>
            </w:r>
          </w:p>
        </w:tc>
        <w:tc>
          <w:tcPr>
            <w:tcW w:w="518" w:type="dxa"/>
            <w:tcBorders>
              <w:bottom w:val="nil"/>
            </w:tcBorders>
            <w:vAlign w:val="bottom"/>
          </w:tcPr>
          <w:p w14:paraId="66E9B778" w14:textId="48C97E5B" w:rsidR="0067606D" w:rsidRDefault="0067606D" w:rsidP="0067606D">
            <w:pPr>
              <w:pStyle w:val="TabellRader"/>
              <w:keepNext/>
              <w:keepLines/>
            </w:pPr>
            <w:r w:rsidRPr="000A6EEF">
              <w:t>509,6</w:t>
            </w:r>
          </w:p>
        </w:tc>
        <w:tc>
          <w:tcPr>
            <w:tcW w:w="518" w:type="dxa"/>
            <w:tcBorders>
              <w:bottom w:val="nil"/>
            </w:tcBorders>
            <w:vAlign w:val="bottom"/>
          </w:tcPr>
          <w:p w14:paraId="2F3056BA" w14:textId="49E98053" w:rsidR="0067606D" w:rsidRDefault="0067606D" w:rsidP="0067606D">
            <w:pPr>
              <w:pStyle w:val="TabellRader"/>
              <w:keepNext/>
              <w:keepLines/>
            </w:pPr>
            <w:r w:rsidRPr="000A6EEF">
              <w:t>529,6</w:t>
            </w:r>
          </w:p>
        </w:tc>
        <w:tc>
          <w:tcPr>
            <w:tcW w:w="518" w:type="dxa"/>
            <w:tcBorders>
              <w:bottom w:val="nil"/>
            </w:tcBorders>
            <w:vAlign w:val="bottom"/>
          </w:tcPr>
          <w:p w14:paraId="6C7BF921" w14:textId="17351B5E" w:rsidR="0067606D" w:rsidRDefault="0067606D" w:rsidP="0067606D">
            <w:pPr>
              <w:pStyle w:val="TabellRader"/>
              <w:keepNext/>
              <w:keepLines/>
            </w:pPr>
            <w:r w:rsidRPr="000A6EEF">
              <w:t>551,0</w:t>
            </w:r>
          </w:p>
        </w:tc>
      </w:tr>
      <w:tr w:rsidR="0067606D" w14:paraId="51B346F5" w14:textId="77777777" w:rsidTr="0067606D">
        <w:tc>
          <w:tcPr>
            <w:tcW w:w="1276" w:type="dxa"/>
            <w:tcBorders>
              <w:top w:val="nil"/>
            </w:tcBorders>
            <w:tcMar>
              <w:left w:w="0" w:type="dxa"/>
              <w:right w:w="0" w:type="dxa"/>
            </w:tcMar>
          </w:tcPr>
          <w:p w14:paraId="157CD6E1" w14:textId="6E306846" w:rsidR="0067606D" w:rsidRDefault="0067606D" w:rsidP="0067606D">
            <w:pPr>
              <w:pStyle w:val="TabellRader"/>
              <w:keepNext/>
              <w:keepLines/>
              <w:jc w:val="left"/>
            </w:pPr>
            <w:r w:rsidRPr="007D09CB">
              <w:t>Diff</w:t>
            </w:r>
            <w:r>
              <w:t>erens mot</w:t>
            </w:r>
            <w:r w:rsidRPr="00AB6694">
              <w:t xml:space="preserve"> VÅP1</w:t>
            </w:r>
            <w:r>
              <w:t>9</w:t>
            </w:r>
          </w:p>
        </w:tc>
        <w:tc>
          <w:tcPr>
            <w:tcW w:w="517" w:type="dxa"/>
            <w:tcBorders>
              <w:top w:val="nil"/>
            </w:tcBorders>
            <w:vAlign w:val="bottom"/>
          </w:tcPr>
          <w:p w14:paraId="714C2D42" w14:textId="22AEF669" w:rsidR="0067606D" w:rsidRDefault="0067606D" w:rsidP="0067606D">
            <w:pPr>
              <w:pStyle w:val="TabellRader"/>
              <w:keepNext/>
              <w:keepLines/>
            </w:pPr>
            <w:r w:rsidRPr="000A6EEF">
              <w:t>0,0</w:t>
            </w:r>
          </w:p>
        </w:tc>
        <w:tc>
          <w:tcPr>
            <w:tcW w:w="518" w:type="dxa"/>
            <w:tcBorders>
              <w:top w:val="nil"/>
            </w:tcBorders>
            <w:vAlign w:val="bottom"/>
          </w:tcPr>
          <w:p w14:paraId="12712DAC" w14:textId="204BC347" w:rsidR="0067606D" w:rsidRDefault="0067606D" w:rsidP="0067606D">
            <w:pPr>
              <w:pStyle w:val="TabellRader"/>
              <w:keepNext/>
              <w:keepLines/>
            </w:pPr>
            <w:r w:rsidRPr="000A6EEF">
              <w:t>0,0</w:t>
            </w:r>
          </w:p>
        </w:tc>
        <w:tc>
          <w:tcPr>
            <w:tcW w:w="518" w:type="dxa"/>
            <w:tcBorders>
              <w:top w:val="nil"/>
            </w:tcBorders>
            <w:vAlign w:val="bottom"/>
          </w:tcPr>
          <w:p w14:paraId="1AF1DA28" w14:textId="3367424A" w:rsidR="0067606D" w:rsidRDefault="0067606D" w:rsidP="0067606D">
            <w:pPr>
              <w:pStyle w:val="TabellRader"/>
              <w:keepNext/>
              <w:keepLines/>
            </w:pPr>
            <w:r w:rsidRPr="000A6EEF">
              <w:t>0,0</w:t>
            </w:r>
          </w:p>
        </w:tc>
        <w:tc>
          <w:tcPr>
            <w:tcW w:w="518" w:type="dxa"/>
            <w:tcBorders>
              <w:top w:val="nil"/>
            </w:tcBorders>
            <w:vAlign w:val="bottom"/>
          </w:tcPr>
          <w:p w14:paraId="4B4AECA0" w14:textId="57EE411E" w:rsidR="0067606D" w:rsidRDefault="0067606D" w:rsidP="0067606D">
            <w:pPr>
              <w:pStyle w:val="TabellRader"/>
              <w:keepNext/>
              <w:keepLines/>
            </w:pPr>
            <w:r w:rsidRPr="000A6EEF">
              <w:t>-1,7</w:t>
            </w:r>
          </w:p>
        </w:tc>
        <w:tc>
          <w:tcPr>
            <w:tcW w:w="518" w:type="dxa"/>
            <w:tcBorders>
              <w:top w:val="nil"/>
            </w:tcBorders>
            <w:vAlign w:val="bottom"/>
          </w:tcPr>
          <w:p w14:paraId="14648387" w14:textId="7188D15B" w:rsidR="0067606D" w:rsidRDefault="0067606D" w:rsidP="0067606D">
            <w:pPr>
              <w:pStyle w:val="TabellRader"/>
              <w:keepNext/>
              <w:keepLines/>
            </w:pPr>
            <w:r w:rsidRPr="000A6EEF">
              <w:t>-1,7</w:t>
            </w:r>
          </w:p>
        </w:tc>
        <w:tc>
          <w:tcPr>
            <w:tcW w:w="518" w:type="dxa"/>
            <w:tcBorders>
              <w:top w:val="nil"/>
            </w:tcBorders>
            <w:vAlign w:val="bottom"/>
          </w:tcPr>
          <w:p w14:paraId="6F169DDE" w14:textId="5DBE7FA7" w:rsidR="0067606D" w:rsidRDefault="0067606D" w:rsidP="0067606D">
            <w:pPr>
              <w:pStyle w:val="TabellRader"/>
              <w:keepNext/>
              <w:keepLines/>
            </w:pPr>
            <w:r w:rsidRPr="000A6EEF">
              <w:t>-2,9</w:t>
            </w:r>
          </w:p>
        </w:tc>
      </w:tr>
      <w:tr w:rsidR="0067606D" w14:paraId="19FB81CB" w14:textId="77777777" w:rsidTr="0067606D">
        <w:tc>
          <w:tcPr>
            <w:tcW w:w="1276" w:type="dxa"/>
            <w:tcBorders>
              <w:bottom w:val="nil"/>
            </w:tcBorders>
            <w:tcMar>
              <w:left w:w="0" w:type="dxa"/>
              <w:right w:w="0" w:type="dxa"/>
            </w:tcMar>
          </w:tcPr>
          <w:p w14:paraId="65B601D7" w14:textId="575E8DBC" w:rsidR="0067606D" w:rsidRDefault="0067606D" w:rsidP="0067606D">
            <w:pPr>
              <w:pStyle w:val="TabellRader"/>
              <w:keepNext/>
              <w:keepLines/>
              <w:jc w:val="left"/>
            </w:pPr>
            <w:r w:rsidRPr="00AB6694">
              <w:t>Övre skiktgräns</w:t>
            </w:r>
            <w:r w:rsidRPr="00D2287F">
              <w:rPr>
                <w:vertAlign w:val="superscript"/>
              </w:rPr>
              <w:t>8</w:t>
            </w:r>
          </w:p>
        </w:tc>
        <w:tc>
          <w:tcPr>
            <w:tcW w:w="517" w:type="dxa"/>
            <w:tcBorders>
              <w:bottom w:val="nil"/>
            </w:tcBorders>
            <w:vAlign w:val="bottom"/>
          </w:tcPr>
          <w:p w14:paraId="127170F8" w14:textId="19F9F2D5" w:rsidR="0067606D" w:rsidRDefault="0067606D" w:rsidP="0067606D">
            <w:pPr>
              <w:pStyle w:val="TabellRader"/>
              <w:keepNext/>
              <w:keepLines/>
            </w:pPr>
            <w:r w:rsidRPr="000A6EEF">
              <w:t>638,5</w:t>
            </w:r>
          </w:p>
        </w:tc>
        <w:tc>
          <w:tcPr>
            <w:tcW w:w="518" w:type="dxa"/>
            <w:tcBorders>
              <w:bottom w:val="nil"/>
            </w:tcBorders>
            <w:vAlign w:val="bottom"/>
          </w:tcPr>
          <w:p w14:paraId="2507A819" w14:textId="14C8AAD8" w:rsidR="0067606D" w:rsidRDefault="0067606D" w:rsidP="0067606D">
            <w:pPr>
              <w:pStyle w:val="TabellRader"/>
              <w:keepNext/>
              <w:keepLines/>
            </w:pPr>
            <w:r w:rsidRPr="000A6EEF">
              <w:t>662,3</w:t>
            </w:r>
          </w:p>
        </w:tc>
        <w:tc>
          <w:tcPr>
            <w:tcW w:w="518" w:type="dxa"/>
            <w:tcBorders>
              <w:bottom w:val="nil"/>
            </w:tcBorders>
            <w:vAlign w:val="bottom"/>
          </w:tcPr>
          <w:p w14:paraId="31C87DEE" w14:textId="7BF9F07C" w:rsidR="0067606D" w:rsidRDefault="0067606D" w:rsidP="0067606D">
            <w:pPr>
              <w:pStyle w:val="TabellRader"/>
              <w:keepNext/>
              <w:keepLines/>
            </w:pPr>
            <w:r w:rsidRPr="000A6EEF">
              <w:t>689,3</w:t>
            </w:r>
          </w:p>
        </w:tc>
        <w:tc>
          <w:tcPr>
            <w:tcW w:w="518" w:type="dxa"/>
            <w:tcBorders>
              <w:bottom w:val="nil"/>
            </w:tcBorders>
            <w:vAlign w:val="bottom"/>
          </w:tcPr>
          <w:p w14:paraId="7393EBCC" w14:textId="0F6C246B" w:rsidR="0067606D" w:rsidRDefault="0067606D" w:rsidP="0067606D">
            <w:pPr>
              <w:pStyle w:val="TabellRader"/>
              <w:keepNext/>
              <w:keepLines/>
            </w:pPr>
            <w:r w:rsidRPr="000A6EEF">
              <w:t>715,4</w:t>
            </w:r>
          </w:p>
        </w:tc>
        <w:tc>
          <w:tcPr>
            <w:tcW w:w="518" w:type="dxa"/>
            <w:tcBorders>
              <w:bottom w:val="nil"/>
            </w:tcBorders>
            <w:vAlign w:val="bottom"/>
          </w:tcPr>
          <w:p w14:paraId="0CC9F73C" w14:textId="0941BD3D" w:rsidR="0067606D" w:rsidRDefault="0067606D" w:rsidP="0067606D">
            <w:pPr>
              <w:pStyle w:val="TabellRader"/>
              <w:keepNext/>
              <w:keepLines/>
            </w:pPr>
            <w:r w:rsidRPr="000A6EEF">
              <w:t>743,5</w:t>
            </w:r>
          </w:p>
        </w:tc>
        <w:tc>
          <w:tcPr>
            <w:tcW w:w="518" w:type="dxa"/>
            <w:tcBorders>
              <w:bottom w:val="nil"/>
            </w:tcBorders>
            <w:vAlign w:val="bottom"/>
          </w:tcPr>
          <w:p w14:paraId="3B1E71AB" w14:textId="0A656A40" w:rsidR="0067606D" w:rsidRDefault="0067606D" w:rsidP="0067606D">
            <w:pPr>
              <w:pStyle w:val="TabellRader"/>
              <w:keepNext/>
              <w:keepLines/>
            </w:pPr>
            <w:r w:rsidRPr="000A6EEF">
              <w:t>773,5</w:t>
            </w:r>
          </w:p>
        </w:tc>
      </w:tr>
      <w:tr w:rsidR="0067606D" w:rsidRPr="009044A4" w14:paraId="23964516" w14:textId="77777777" w:rsidTr="0067606D">
        <w:trPr>
          <w:cnfStyle w:val="010000000000" w:firstRow="0" w:lastRow="1" w:firstColumn="0" w:lastColumn="0" w:oddVBand="0" w:evenVBand="0" w:oddHBand="0" w:evenHBand="0" w:firstRowFirstColumn="0" w:firstRowLastColumn="0" w:lastRowFirstColumn="0" w:lastRowLastColumn="0"/>
        </w:trPr>
        <w:tc>
          <w:tcPr>
            <w:tcW w:w="1276" w:type="dxa"/>
            <w:tcBorders>
              <w:top w:val="nil"/>
            </w:tcBorders>
            <w:tcMar>
              <w:left w:w="0" w:type="dxa"/>
              <w:right w:w="0" w:type="dxa"/>
            </w:tcMar>
          </w:tcPr>
          <w:p w14:paraId="60AF05F6" w14:textId="3AD1A777" w:rsidR="0067606D" w:rsidRPr="009044A4" w:rsidRDefault="0067606D" w:rsidP="0067606D">
            <w:pPr>
              <w:pStyle w:val="TabellSlutsumma"/>
              <w:keepNext/>
              <w:keepLines/>
              <w:jc w:val="left"/>
              <w:rPr>
                <w:b/>
              </w:rPr>
            </w:pPr>
            <w:r w:rsidRPr="007D09CB">
              <w:t>Diff</w:t>
            </w:r>
            <w:r>
              <w:t>erens mot</w:t>
            </w:r>
            <w:r w:rsidRPr="00AB6694">
              <w:t xml:space="preserve"> VÅP1</w:t>
            </w:r>
            <w:r>
              <w:t>9</w:t>
            </w:r>
          </w:p>
        </w:tc>
        <w:tc>
          <w:tcPr>
            <w:tcW w:w="517" w:type="dxa"/>
            <w:tcBorders>
              <w:top w:val="nil"/>
            </w:tcBorders>
            <w:vAlign w:val="bottom"/>
          </w:tcPr>
          <w:p w14:paraId="35849791" w14:textId="757D735D" w:rsidR="0067606D" w:rsidRPr="009044A4" w:rsidRDefault="0067606D" w:rsidP="0067606D">
            <w:pPr>
              <w:pStyle w:val="TabellSlutsumma"/>
              <w:keepNext/>
              <w:keepLines/>
              <w:rPr>
                <w:b/>
              </w:rPr>
            </w:pPr>
            <w:r w:rsidRPr="000A6EEF">
              <w:t>0,0</w:t>
            </w:r>
          </w:p>
        </w:tc>
        <w:tc>
          <w:tcPr>
            <w:tcW w:w="518" w:type="dxa"/>
            <w:tcBorders>
              <w:top w:val="nil"/>
            </w:tcBorders>
            <w:vAlign w:val="bottom"/>
          </w:tcPr>
          <w:p w14:paraId="3AB7706A" w14:textId="1B8E943F" w:rsidR="0067606D" w:rsidRPr="009044A4" w:rsidRDefault="0067606D" w:rsidP="0067606D">
            <w:pPr>
              <w:pStyle w:val="TabellSlutsumma"/>
              <w:keepNext/>
              <w:keepLines/>
              <w:rPr>
                <w:b/>
              </w:rPr>
            </w:pPr>
            <w:r w:rsidRPr="000A6EEF">
              <w:t>0,0</w:t>
            </w:r>
          </w:p>
        </w:tc>
        <w:tc>
          <w:tcPr>
            <w:tcW w:w="518" w:type="dxa"/>
            <w:tcBorders>
              <w:top w:val="nil"/>
            </w:tcBorders>
            <w:vAlign w:val="bottom"/>
          </w:tcPr>
          <w:p w14:paraId="2A606B13" w14:textId="0FD910C2" w:rsidR="0067606D" w:rsidRPr="009044A4" w:rsidRDefault="0067606D" w:rsidP="0067606D">
            <w:pPr>
              <w:pStyle w:val="TabellSlutsumma"/>
              <w:keepNext/>
              <w:keepLines/>
            </w:pPr>
            <w:r w:rsidRPr="000A6EEF">
              <w:t>0,0</w:t>
            </w:r>
          </w:p>
        </w:tc>
        <w:tc>
          <w:tcPr>
            <w:tcW w:w="518" w:type="dxa"/>
            <w:tcBorders>
              <w:top w:val="nil"/>
            </w:tcBorders>
            <w:vAlign w:val="bottom"/>
          </w:tcPr>
          <w:p w14:paraId="4FF88634" w14:textId="3F91DC12" w:rsidR="0067606D" w:rsidRPr="009044A4" w:rsidRDefault="0067606D" w:rsidP="0067606D">
            <w:pPr>
              <w:pStyle w:val="TabellSlutsumma"/>
              <w:keepNext/>
              <w:keepLines/>
              <w:rPr>
                <w:b/>
              </w:rPr>
            </w:pPr>
            <w:r w:rsidRPr="000A6EEF">
              <w:t>-2,4</w:t>
            </w:r>
          </w:p>
        </w:tc>
        <w:tc>
          <w:tcPr>
            <w:tcW w:w="518" w:type="dxa"/>
            <w:tcBorders>
              <w:top w:val="nil"/>
            </w:tcBorders>
            <w:vAlign w:val="bottom"/>
          </w:tcPr>
          <w:p w14:paraId="0C414B9D" w14:textId="783963E0" w:rsidR="0067606D" w:rsidRPr="009044A4" w:rsidRDefault="0067606D" w:rsidP="0067606D">
            <w:pPr>
              <w:pStyle w:val="TabellSlutsumma"/>
              <w:keepNext/>
              <w:keepLines/>
            </w:pPr>
            <w:r w:rsidRPr="000A6EEF">
              <w:t>-2,3</w:t>
            </w:r>
          </w:p>
        </w:tc>
        <w:tc>
          <w:tcPr>
            <w:tcW w:w="518" w:type="dxa"/>
            <w:tcBorders>
              <w:top w:val="nil"/>
            </w:tcBorders>
            <w:vAlign w:val="bottom"/>
          </w:tcPr>
          <w:p w14:paraId="3FFE8DE4" w14:textId="4B07B693" w:rsidR="0067606D" w:rsidRPr="009044A4" w:rsidRDefault="0067606D" w:rsidP="0067606D">
            <w:pPr>
              <w:pStyle w:val="TabellSlutsumma"/>
              <w:keepNext/>
              <w:keepLines/>
              <w:rPr>
                <w:b/>
              </w:rPr>
            </w:pPr>
            <w:r w:rsidRPr="000A6EEF">
              <w:t>-4,0</w:t>
            </w:r>
          </w:p>
        </w:tc>
      </w:tr>
    </w:tbl>
    <w:p w14:paraId="2B8873BE" w14:textId="77777777" w:rsidR="0067606D" w:rsidRDefault="0067606D" w:rsidP="0067606D">
      <w:pPr>
        <w:pStyle w:val="TabellFotnot"/>
      </w:pPr>
      <w:r w:rsidRPr="00C9057F">
        <w:rPr>
          <w:vertAlign w:val="superscript"/>
        </w:rPr>
        <w:t>1</w:t>
      </w:r>
      <w:r>
        <w:t xml:space="preserve"> Löpande priser, procentuell förändring.</w:t>
      </w:r>
    </w:p>
    <w:p w14:paraId="2CCCFBBE" w14:textId="77777777" w:rsidR="0067606D" w:rsidRDefault="0067606D" w:rsidP="0067606D">
      <w:pPr>
        <w:pStyle w:val="TabellFotnot"/>
      </w:pPr>
      <w:r w:rsidRPr="00C9057F">
        <w:rPr>
          <w:vertAlign w:val="superscript"/>
        </w:rPr>
        <w:t>2</w:t>
      </w:r>
      <w:r>
        <w:t xml:space="preserve"> Kalenderkorrigerat, anställda.</w:t>
      </w:r>
    </w:p>
    <w:p w14:paraId="4EE278F2" w14:textId="775E0F16" w:rsidR="0067606D" w:rsidRDefault="0067606D" w:rsidP="0067606D">
      <w:pPr>
        <w:pStyle w:val="TabellFotnot"/>
      </w:pPr>
      <w:r w:rsidRPr="00C9057F">
        <w:rPr>
          <w:vertAlign w:val="superscript"/>
        </w:rPr>
        <w:t>3</w:t>
      </w:r>
      <w:r>
        <w:t xml:space="preserve"> Enligt nationalräkenskapernas definition.</w:t>
      </w:r>
    </w:p>
    <w:p w14:paraId="6146BC58" w14:textId="77777777" w:rsidR="0067606D" w:rsidRDefault="0067606D" w:rsidP="0067606D">
      <w:pPr>
        <w:pStyle w:val="TabellFotnot"/>
      </w:pPr>
      <w:r w:rsidRPr="00C9057F">
        <w:rPr>
          <w:vertAlign w:val="superscript"/>
        </w:rPr>
        <w:t>4</w:t>
      </w:r>
      <w:r>
        <w:t xml:space="preserve"> Arbetslöshet 15–74 år.</w:t>
      </w:r>
    </w:p>
    <w:p w14:paraId="71B47367" w14:textId="77777777" w:rsidR="0067606D" w:rsidRDefault="0067606D" w:rsidP="0067606D">
      <w:pPr>
        <w:pStyle w:val="TabellFotnot"/>
      </w:pPr>
      <w:r w:rsidRPr="00C9057F">
        <w:rPr>
          <w:vertAlign w:val="superscript"/>
        </w:rPr>
        <w:t>5</w:t>
      </w:r>
      <w:r>
        <w:t xml:space="preserve"> Procent av arbetskraften.</w:t>
      </w:r>
    </w:p>
    <w:p w14:paraId="32BC24CA" w14:textId="77777777" w:rsidR="0067606D" w:rsidRDefault="0067606D" w:rsidP="0067606D">
      <w:pPr>
        <w:pStyle w:val="TabellFotnot"/>
      </w:pPr>
      <w:r w:rsidRPr="00C9057F">
        <w:rPr>
          <w:vertAlign w:val="superscript"/>
        </w:rPr>
        <w:t>6</w:t>
      </w:r>
      <w:r>
        <w:t xml:space="preserve"> Medelvärde under året, procent.</w:t>
      </w:r>
    </w:p>
    <w:p w14:paraId="76DC2249" w14:textId="77777777" w:rsidR="0067606D" w:rsidRDefault="0067606D" w:rsidP="0067606D">
      <w:pPr>
        <w:pStyle w:val="TabellFotnot"/>
      </w:pPr>
      <w:r w:rsidRPr="00C9057F">
        <w:rPr>
          <w:vertAlign w:val="superscript"/>
        </w:rPr>
        <w:t>7</w:t>
      </w:r>
      <w:r>
        <w:t xml:space="preserve"> Tusental kronor.</w:t>
      </w:r>
    </w:p>
    <w:p w14:paraId="2941F77B" w14:textId="761C409B" w:rsidR="0067606D" w:rsidRDefault="0067606D" w:rsidP="0067606D">
      <w:pPr>
        <w:pStyle w:val="TabellFotnot"/>
      </w:pPr>
      <w:r w:rsidRPr="00C9057F">
        <w:rPr>
          <w:vertAlign w:val="superscript"/>
        </w:rPr>
        <w:t>8</w:t>
      </w:r>
      <w:r>
        <w:t xml:space="preserve"> Avser skiktgräns för statlig inkomstskatt. Tusental kronor.</w:t>
      </w:r>
    </w:p>
    <w:p w14:paraId="56E52DFD" w14:textId="4FA287D6" w:rsidR="0067606D" w:rsidRPr="007A7CEC" w:rsidRDefault="0067606D" w:rsidP="0067606D">
      <w:pPr>
        <w:pStyle w:val="TabellFotnot"/>
      </w:pPr>
      <w:r>
        <w:t xml:space="preserve">Källor: </w:t>
      </w:r>
      <w:r w:rsidRPr="00791760">
        <w:t>Statistiska centralbyrån, Skatteverket och egna beräkningar.</w:t>
      </w:r>
    </w:p>
    <w:p w14:paraId="17C2F137" w14:textId="77777777" w:rsidR="0067606D" w:rsidRPr="0072320F" w:rsidRDefault="0067606D" w:rsidP="0067606D">
      <w:pPr>
        <w:pStyle w:val="Rubrik5utannumrering"/>
      </w:pPr>
      <w:r w:rsidRPr="0072320F">
        <w:t>Skatt på företagsvinster</w:t>
      </w:r>
    </w:p>
    <w:p w14:paraId="1A5165C0" w14:textId="4A5A687E" w:rsidR="0067606D" w:rsidRPr="007D255E" w:rsidRDefault="0067606D" w:rsidP="0067606D">
      <w:pPr>
        <w:pStyle w:val="Brdtext"/>
        <w:rPr>
          <w:i/>
        </w:rPr>
      </w:pPr>
      <w:r w:rsidRPr="007D255E">
        <w:t>Intäkterna från skatt på företagens vinster 2018 har reviderats upp</w:t>
      </w:r>
      <w:r>
        <w:t>.</w:t>
      </w:r>
      <w:r w:rsidRPr="007D255E">
        <w:t xml:space="preserve"> Det är framför allt det preliminära beskattningsutfallet som indikerar </w:t>
      </w:r>
      <w:r>
        <w:t xml:space="preserve">något </w:t>
      </w:r>
      <w:r w:rsidRPr="007D255E">
        <w:t>högre skatteintäkter än vad som tidigare beräknats.</w:t>
      </w:r>
    </w:p>
    <w:p w14:paraId="60C01849" w14:textId="09E0886D" w:rsidR="0067606D" w:rsidRPr="0021045D" w:rsidRDefault="0067606D" w:rsidP="0067606D">
      <w:pPr>
        <w:pStyle w:val="Brdtextmedindrag"/>
        <w:rPr>
          <w:highlight w:val="yellow"/>
        </w:rPr>
      </w:pPr>
      <w:r w:rsidRPr="007D255E">
        <w:t>Revideringen för prognosåren påverkas av att företagens resultat nu bedöms utvecklas något svagare 2019 och 2020</w:t>
      </w:r>
      <w:r>
        <w:t xml:space="preserve"> </w:t>
      </w:r>
      <w:r w:rsidRPr="007D255E">
        <w:t xml:space="preserve">men något starkare 2021 </w:t>
      </w:r>
      <w:r w:rsidRPr="007D255E">
        <w:t>och 2022.</w:t>
      </w:r>
      <w:r w:rsidRPr="00111992">
        <w:t xml:space="preserve"> Den </w:t>
      </w:r>
      <w:r>
        <w:t>främsta</w:t>
      </w:r>
      <w:r w:rsidRPr="00111992">
        <w:t xml:space="preserve"> förklaringen till upprevideringen </w:t>
      </w:r>
      <w:r>
        <w:t xml:space="preserve">2022 </w:t>
      </w:r>
      <w:r w:rsidRPr="00111992">
        <w:t xml:space="preserve">är regeländringar som </w:t>
      </w:r>
      <w:r>
        <w:t>föreslås</w:t>
      </w:r>
      <w:r w:rsidRPr="00111992">
        <w:t xml:space="preserve"> i denna proposition.</w:t>
      </w:r>
    </w:p>
    <w:p w14:paraId="3E399395" w14:textId="77777777" w:rsidR="0067606D" w:rsidRDefault="0067606D" w:rsidP="0067606D">
      <w:pPr>
        <w:pStyle w:val="Rubrik5utannumrering"/>
        <w:rPr>
          <w:highlight w:val="yellow"/>
        </w:rPr>
      </w:pPr>
      <w:r w:rsidRPr="0021045D">
        <w:t>Avkastningsskatt</w:t>
      </w:r>
    </w:p>
    <w:p w14:paraId="3070199B" w14:textId="66C8223B" w:rsidR="0067606D" w:rsidRPr="00944E4C" w:rsidRDefault="0067606D" w:rsidP="0067606D">
      <w:pPr>
        <w:pStyle w:val="Brdtext"/>
      </w:pPr>
      <w:r w:rsidRPr="00944E4C">
        <w:t>Prognosen för intäkterna från avkastningsskatten är nedreviderad</w:t>
      </w:r>
      <w:r>
        <w:t xml:space="preserve"> i slutet av prognosperioden,</w:t>
      </w:r>
      <w:r w:rsidRPr="00944E4C">
        <w:t xml:space="preserve"> </w:t>
      </w:r>
      <w:r>
        <w:t>med</w:t>
      </w:r>
      <w:r w:rsidRPr="00944E4C">
        <w:t xml:space="preserve"> 4</w:t>
      </w:r>
      <w:r>
        <w:t> </w:t>
      </w:r>
      <w:r w:rsidRPr="00944E4C">
        <w:t>miljarder kronor</w:t>
      </w:r>
      <w:r>
        <w:t xml:space="preserve"> 2021 och 6 miljarder kronor 2022</w:t>
      </w:r>
      <w:r w:rsidRPr="00944E4C">
        <w:t>. Revideringen förklaras till stor del av att prognosen för statslåneräntan har reviderats ned betydligt 2019–2021 i förhållande till be</w:t>
      </w:r>
      <w:r>
        <w:softHyphen/>
      </w:r>
      <w:r w:rsidRPr="00944E4C">
        <w:t>dömningen i vårpropositionen</w:t>
      </w:r>
      <w:r>
        <w:t>.</w:t>
      </w:r>
      <w:r w:rsidRPr="00944E4C">
        <w:t xml:space="preserve"> </w:t>
      </w:r>
      <w:r>
        <w:t>Anledningen till att nedrevideringen av avkastningsskatten är betydligt mindre 2020 förklaras av att det införts ett golv för den räntenivå som ligger till grund för beskattning.</w:t>
      </w:r>
    </w:p>
    <w:p w14:paraId="579318D0" w14:textId="665258F5" w:rsidR="0067606D" w:rsidRPr="0021045D" w:rsidRDefault="0067606D" w:rsidP="0067606D">
      <w:pPr>
        <w:pStyle w:val="Rubrik5utannumrering"/>
      </w:pPr>
      <w:r w:rsidRPr="0021045D">
        <w:t>Stämpel- och kupongskatt</w:t>
      </w:r>
    </w:p>
    <w:p w14:paraId="2BDCCB38" w14:textId="4FA296FA" w:rsidR="0067606D" w:rsidRPr="0021045D" w:rsidRDefault="0067606D" w:rsidP="0067606D">
      <w:pPr>
        <w:pStyle w:val="Brdtext"/>
      </w:pPr>
      <w:r w:rsidRPr="00550B06">
        <w:t>Intäkterna från stämpel- och kupongskatten är nedreviderade med 1</w:t>
      </w:r>
      <w:r>
        <w:t> </w:t>
      </w:r>
      <w:r w:rsidRPr="00550B06">
        <w:t>miljard kronor per år, jämfört med bedömningen i vårpropositionen. Revideringarna förklaras dels av lägre utfall för stämpelskatt, dels av införandet av anstånd för kupongskatt.</w:t>
      </w:r>
    </w:p>
    <w:p w14:paraId="738FE43D" w14:textId="017E9AAD" w:rsidR="0067606D" w:rsidRDefault="0067606D" w:rsidP="0067606D">
      <w:pPr>
        <w:pStyle w:val="Rubrik5utannumrering"/>
      </w:pPr>
      <w:r w:rsidRPr="001074C7">
        <w:t xml:space="preserve">Skatt på </w:t>
      </w:r>
      <w:r>
        <w:t>konsumtion och insatsvaror</w:t>
      </w:r>
    </w:p>
    <w:p w14:paraId="4E6F151B" w14:textId="2B745F32" w:rsidR="0067606D" w:rsidRPr="0074353F" w:rsidRDefault="0067606D" w:rsidP="0067606D">
      <w:pPr>
        <w:pStyle w:val="Brdtext"/>
      </w:pPr>
      <w:r w:rsidRPr="008449E2">
        <w:t xml:space="preserve">Intäkterna från mervärdesskatt </w:t>
      </w:r>
      <w:r>
        <w:t xml:space="preserve">2019–2022 </w:t>
      </w:r>
      <w:r w:rsidRPr="008449E2">
        <w:t>har reviderats upp med mellan 3 och 7</w:t>
      </w:r>
      <w:r>
        <w:t> </w:t>
      </w:r>
      <w:r w:rsidRPr="008449E2">
        <w:t>miljarder kronor per år sedan vårproposition</w:t>
      </w:r>
      <w:r>
        <w:t>en</w:t>
      </w:r>
      <w:r w:rsidRPr="008449E2">
        <w:t xml:space="preserve">. </w:t>
      </w:r>
      <w:r>
        <w:t>Upp</w:t>
      </w:r>
      <w:r>
        <w:softHyphen/>
        <w:t>revideringen förklaras</w:t>
      </w:r>
      <w:r w:rsidRPr="008449E2">
        <w:t xml:space="preserve"> huvudsakligen </w:t>
      </w:r>
      <w:r>
        <w:t>av</w:t>
      </w:r>
      <w:r w:rsidRPr="008449E2">
        <w:t xml:space="preserve"> </w:t>
      </w:r>
      <w:r>
        <w:t xml:space="preserve">ett starkt </w:t>
      </w:r>
      <w:r w:rsidRPr="008449E2">
        <w:t xml:space="preserve">utfall </w:t>
      </w:r>
      <w:r>
        <w:t>de första fem månaderna</w:t>
      </w:r>
      <w:r w:rsidRPr="008449E2">
        <w:t xml:space="preserve"> 2019</w:t>
      </w:r>
      <w:r>
        <w:t xml:space="preserve">, </w:t>
      </w:r>
      <w:r w:rsidRPr="008449E2">
        <w:t xml:space="preserve">vilket har </w:t>
      </w:r>
      <w:r>
        <w:t>föranlett</w:t>
      </w:r>
      <w:r w:rsidRPr="008449E2">
        <w:t xml:space="preserve"> </w:t>
      </w:r>
      <w:r>
        <w:t>en upprevidering av samtliga prognosår. Samtidigt har upprevideringen motverkats av att bostadsinvesteringarna har reviderats ned, vilket ger lägre skatteintäkter. Nedrevideringen till följd av lägre bostadsinvesteringar är störst 2019, vilket förklarar att den sammantagna revideringen inte är lika stor 2019 som 2021 och 2022.</w:t>
      </w:r>
    </w:p>
    <w:p w14:paraId="04CCB215" w14:textId="07ABB1C5" w:rsidR="0067606D" w:rsidRPr="00BA3D6F" w:rsidRDefault="0067606D" w:rsidP="0067606D">
      <w:pPr>
        <w:pStyle w:val="Brdtextmedindrag"/>
      </w:pPr>
      <w:r w:rsidRPr="00692B30">
        <w:t>Intäkter</w:t>
      </w:r>
      <w:r>
        <w:t>na</w:t>
      </w:r>
      <w:r w:rsidRPr="00692B30">
        <w:t xml:space="preserve"> från punktskatter har sammantaget reviderats ned något 2019</w:t>
      </w:r>
      <w:r>
        <w:t xml:space="preserve"> jämfört med </w:t>
      </w:r>
      <w:r w:rsidRPr="008449E2">
        <w:t>vårproposition</w:t>
      </w:r>
      <w:r>
        <w:t xml:space="preserve">en. Nedrevideringen förklaras framför allt av att fordonsskatten väntas bli lägre jämfört med tidigare bedömning. </w:t>
      </w:r>
      <w:r w:rsidRPr="00FD3506">
        <w:t>För 2020–2022 har punktskatteintäkterna sammantaget revi</w:t>
      </w:r>
      <w:r>
        <w:softHyphen/>
      </w:r>
      <w:r w:rsidRPr="00FD3506">
        <w:t xml:space="preserve">derats upp. Den huvudsakliga förklaringen till upprevideringen är </w:t>
      </w:r>
      <w:r>
        <w:t>regeländringar</w:t>
      </w:r>
      <w:r w:rsidRPr="00FD3506">
        <w:t xml:space="preserve"> </w:t>
      </w:r>
      <w:r>
        <w:t>som aviseras i denna proposition</w:t>
      </w:r>
      <w:r w:rsidRPr="00FD3506">
        <w:t xml:space="preserve">. Regeringen har för avsikt att </w:t>
      </w:r>
      <w:r>
        <w:t>föreslå</w:t>
      </w:r>
      <w:r w:rsidRPr="00FD3506">
        <w:t xml:space="preserve"> skatt på plast</w:t>
      </w:r>
      <w:r>
        <w:t xml:space="preserve">bärkassar och </w:t>
      </w:r>
      <w:r w:rsidRPr="00FD3506">
        <w:t>skatt på avfallsförbränning.</w:t>
      </w:r>
    </w:p>
    <w:p w14:paraId="42EFE7D8" w14:textId="15404C38" w:rsidR="0067606D" w:rsidRPr="008A7CC1" w:rsidRDefault="0067606D" w:rsidP="0067606D">
      <w:pPr>
        <w:pStyle w:val="Rubrik5utannumrering"/>
      </w:pPr>
      <w:r w:rsidRPr="008A7CC1">
        <w:t>Periodiseringar</w:t>
      </w:r>
    </w:p>
    <w:p w14:paraId="1598F606" w14:textId="7FA81763" w:rsidR="0067606D" w:rsidRPr="00550B06" w:rsidRDefault="0067606D" w:rsidP="0067606D">
      <w:pPr>
        <w:pStyle w:val="Brdtext"/>
      </w:pPr>
      <w:r>
        <w:t xml:space="preserve">I förhållande till prognosen i vårpropositionen har det skett förhållandevis stora revideringar av periodiseringarna. Det beror på att prognosen för </w:t>
      </w:r>
      <w:r>
        <w:lastRenderedPageBreak/>
        <w:t>tidpunkten när de räntor som företagen möter inte längre kommer vara negativa har senarelagts. I vårpropositionen väntades kapitalplaceringar på skattekontot om totalt 60 miljarder kronor betalas ut under 2020 medan de i nuvarande prognos väntas utbetalas under 2021 och 2022.</w:t>
      </w:r>
    </w:p>
    <w:p w14:paraId="73DEB969" w14:textId="174B225D" w:rsidR="0067606D" w:rsidRDefault="0067606D" w:rsidP="0067606D">
      <w:pPr>
        <w:pStyle w:val="Rubrik5utannumrering"/>
      </w:pPr>
      <w:r w:rsidRPr="008A7CC1">
        <w:t>Övriga inkomster</w:t>
      </w:r>
    </w:p>
    <w:p w14:paraId="1BDF046D" w14:textId="1E42AF33" w:rsidR="0067606D" w:rsidRDefault="0067606D" w:rsidP="0067606D">
      <w:pPr>
        <w:pStyle w:val="Brdtext"/>
      </w:pPr>
      <w:r>
        <w:t xml:space="preserve">Prognosen för statens övriga inkomster har reviderats upp med mellan 3 och 5 miljarder kronor per år 2020–2022 (se </w:t>
      </w:r>
      <w:r>
        <w:fldChar w:fldCharType="begin"/>
      </w:r>
      <w:r>
        <w:instrText xml:space="preserve"> REF  _Ref18575692 \* Lower \h </w:instrText>
      </w:r>
      <w:r>
        <w:fldChar w:fldCharType="separate"/>
      </w:r>
      <w:r w:rsidR="00757DA4">
        <w:t xml:space="preserve">tabell </w:t>
      </w:r>
      <w:r w:rsidR="00757DA4">
        <w:rPr>
          <w:bCs/>
          <w:noProof/>
        </w:rPr>
        <w:t>6</w:t>
      </w:r>
      <w:r w:rsidR="00757DA4">
        <w:t>.</w:t>
      </w:r>
      <w:r w:rsidR="00757DA4">
        <w:rPr>
          <w:noProof/>
        </w:rPr>
        <w:t>12</w:t>
      </w:r>
      <w:r>
        <w:fldChar w:fldCharType="end"/>
      </w:r>
      <w:r>
        <w:t>). Det handlar både om att inlevererat överskott från Riksbanken väntas bli högre och att prognosen för statliga pensionsavgifter reviderats upp.</w:t>
      </w:r>
    </w:p>
    <w:p w14:paraId="49900606" w14:textId="77777777" w:rsidR="0067606D" w:rsidRPr="003B657F" w:rsidRDefault="0067606D" w:rsidP="0067606D">
      <w:pPr>
        <w:pStyle w:val="Brdtext"/>
      </w:pPr>
    </w:p>
    <w:p w14:paraId="55B97A60" w14:textId="5D6080DA" w:rsidR="0067606D" w:rsidRDefault="0067606D" w:rsidP="0067606D">
      <w:pPr>
        <w:pStyle w:val="TabellRubrik"/>
      </w:pPr>
      <w:bookmarkStart w:id="194" w:name="_Ref18575692"/>
      <w:bookmarkStart w:id="195" w:name="_Toc19298992"/>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6</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12</w:t>
      </w:r>
      <w:r>
        <w:rPr>
          <w:noProof/>
        </w:rPr>
        <w:fldChar w:fldCharType="end"/>
      </w:r>
      <w:bookmarkEnd w:id="194"/>
      <w:r>
        <w:rPr>
          <w:noProof/>
        </w:rPr>
        <w:tab/>
      </w:r>
      <w:r>
        <w:t>Övriga inkomster, aktuell prognos jämfört med 2019 års vårproposition</w:t>
      </w:r>
      <w:bookmarkEnd w:id="195"/>
    </w:p>
    <w:p w14:paraId="77D2E6CA" w14:textId="1AF0D146" w:rsidR="0067606D" w:rsidRPr="00B81052" w:rsidRDefault="0067606D" w:rsidP="0067606D">
      <w:pPr>
        <w:pStyle w:val="TabellUnderrubrik"/>
      </w:pPr>
      <w:r>
        <w:t>Miljarder kronor</w:t>
      </w:r>
    </w:p>
    <w:tbl>
      <w:tblPr>
        <w:tblStyle w:val="RKEgentabell"/>
        <w:tblW w:w="4383" w:type="dxa"/>
        <w:tblInd w:w="0" w:type="dxa"/>
        <w:tblLayout w:type="fixed"/>
        <w:tblLook w:val="0460" w:firstRow="1" w:lastRow="1" w:firstColumn="0" w:lastColumn="0" w:noHBand="0" w:noVBand="1"/>
      </w:tblPr>
      <w:tblGrid>
        <w:gridCol w:w="2410"/>
        <w:gridCol w:w="493"/>
        <w:gridCol w:w="493"/>
        <w:gridCol w:w="493"/>
        <w:gridCol w:w="494"/>
      </w:tblGrid>
      <w:tr w:rsidR="0067606D" w14:paraId="1086896A" w14:textId="77777777" w:rsidTr="0067606D">
        <w:trPr>
          <w:cnfStyle w:val="100000000000" w:firstRow="1" w:lastRow="0" w:firstColumn="0" w:lastColumn="0" w:oddVBand="0" w:evenVBand="0" w:oddHBand="0" w:evenHBand="0" w:firstRowFirstColumn="0" w:firstRowLastColumn="0" w:lastRowFirstColumn="0" w:lastRowLastColumn="0"/>
        </w:trPr>
        <w:tc>
          <w:tcPr>
            <w:tcW w:w="2410" w:type="dxa"/>
            <w:tcMar>
              <w:left w:w="0" w:type="dxa"/>
              <w:right w:w="0" w:type="dxa"/>
            </w:tcMar>
          </w:tcPr>
          <w:p w14:paraId="4798983B" w14:textId="15D366BE" w:rsidR="0067606D" w:rsidRPr="008C10F3" w:rsidRDefault="0067606D" w:rsidP="0067606D">
            <w:pPr>
              <w:pStyle w:val="TabellHuvud"/>
              <w:keepNext/>
              <w:keepLines/>
              <w:jc w:val="left"/>
              <w:rPr>
                <w:i/>
              </w:rPr>
            </w:pPr>
          </w:p>
        </w:tc>
        <w:tc>
          <w:tcPr>
            <w:tcW w:w="493" w:type="dxa"/>
          </w:tcPr>
          <w:p w14:paraId="4414E3BA" w14:textId="77777777" w:rsidR="0067606D" w:rsidRDefault="0067606D" w:rsidP="0067606D">
            <w:pPr>
              <w:pStyle w:val="TabellHuvud"/>
              <w:keepNext/>
              <w:keepLines/>
            </w:pPr>
            <w:r>
              <w:t>2019</w:t>
            </w:r>
          </w:p>
        </w:tc>
        <w:tc>
          <w:tcPr>
            <w:tcW w:w="493" w:type="dxa"/>
          </w:tcPr>
          <w:p w14:paraId="70713DAB" w14:textId="77777777" w:rsidR="0067606D" w:rsidRDefault="0067606D" w:rsidP="0067606D">
            <w:pPr>
              <w:pStyle w:val="TabellHuvud"/>
              <w:keepNext/>
              <w:keepLines/>
            </w:pPr>
            <w:r>
              <w:t>2020</w:t>
            </w:r>
          </w:p>
        </w:tc>
        <w:tc>
          <w:tcPr>
            <w:tcW w:w="493" w:type="dxa"/>
          </w:tcPr>
          <w:p w14:paraId="4357C6ED" w14:textId="77777777" w:rsidR="0067606D" w:rsidRDefault="0067606D" w:rsidP="0067606D">
            <w:pPr>
              <w:pStyle w:val="TabellHuvud"/>
              <w:keepNext/>
              <w:keepLines/>
            </w:pPr>
            <w:r>
              <w:t>2021</w:t>
            </w:r>
          </w:p>
        </w:tc>
        <w:tc>
          <w:tcPr>
            <w:tcW w:w="494" w:type="dxa"/>
          </w:tcPr>
          <w:p w14:paraId="19774B0A" w14:textId="50E73ABA" w:rsidR="0067606D" w:rsidRDefault="0067606D" w:rsidP="0067606D">
            <w:pPr>
              <w:pStyle w:val="TabellHuvud"/>
              <w:keepNext/>
              <w:keepLines/>
            </w:pPr>
            <w:r>
              <w:t>2022</w:t>
            </w:r>
          </w:p>
        </w:tc>
      </w:tr>
      <w:tr w:rsidR="0067606D" w14:paraId="246C5D05" w14:textId="77777777" w:rsidTr="0067606D">
        <w:tc>
          <w:tcPr>
            <w:tcW w:w="2410" w:type="dxa"/>
            <w:tcMar>
              <w:left w:w="0" w:type="dxa"/>
              <w:right w:w="0" w:type="dxa"/>
            </w:tcMar>
            <w:vAlign w:val="bottom"/>
          </w:tcPr>
          <w:p w14:paraId="145265A0" w14:textId="77777777" w:rsidR="0067606D" w:rsidRDefault="0067606D" w:rsidP="0067606D">
            <w:pPr>
              <w:pStyle w:val="TabellRader"/>
              <w:keepNext/>
              <w:keepLines/>
              <w:jc w:val="left"/>
            </w:pPr>
            <w:r w:rsidRPr="00FE3E88">
              <w:t>2000 Inkomster av statens verksamhet</w:t>
            </w:r>
          </w:p>
        </w:tc>
        <w:tc>
          <w:tcPr>
            <w:tcW w:w="493" w:type="dxa"/>
            <w:vAlign w:val="bottom"/>
          </w:tcPr>
          <w:p w14:paraId="381174DB" w14:textId="21AD6FB4" w:rsidR="0067606D" w:rsidRDefault="0067606D" w:rsidP="0067606D">
            <w:pPr>
              <w:pStyle w:val="TabellRader"/>
              <w:keepNext/>
              <w:keepLines/>
            </w:pPr>
            <w:r w:rsidRPr="00922470">
              <w:t>0</w:t>
            </w:r>
          </w:p>
        </w:tc>
        <w:tc>
          <w:tcPr>
            <w:tcW w:w="493" w:type="dxa"/>
            <w:vAlign w:val="bottom"/>
          </w:tcPr>
          <w:p w14:paraId="10BCC536" w14:textId="039A63C8" w:rsidR="0067606D" w:rsidRDefault="0067606D" w:rsidP="0067606D">
            <w:pPr>
              <w:pStyle w:val="TabellRader"/>
              <w:keepNext/>
              <w:keepLines/>
            </w:pPr>
            <w:r w:rsidRPr="00922470">
              <w:t>2</w:t>
            </w:r>
          </w:p>
        </w:tc>
        <w:tc>
          <w:tcPr>
            <w:tcW w:w="493" w:type="dxa"/>
            <w:vAlign w:val="bottom"/>
          </w:tcPr>
          <w:p w14:paraId="34E65F51" w14:textId="4BF9117E" w:rsidR="0067606D" w:rsidRDefault="0067606D" w:rsidP="0067606D">
            <w:pPr>
              <w:pStyle w:val="TabellRader"/>
              <w:keepNext/>
              <w:keepLines/>
            </w:pPr>
            <w:r w:rsidRPr="00922470">
              <w:t>1</w:t>
            </w:r>
          </w:p>
        </w:tc>
        <w:tc>
          <w:tcPr>
            <w:tcW w:w="494" w:type="dxa"/>
            <w:vAlign w:val="bottom"/>
          </w:tcPr>
          <w:p w14:paraId="04E370D5" w14:textId="2E0DA4B8" w:rsidR="0067606D" w:rsidRDefault="0067606D" w:rsidP="0067606D">
            <w:pPr>
              <w:pStyle w:val="TabellRader"/>
              <w:keepNext/>
              <w:keepLines/>
            </w:pPr>
            <w:r w:rsidRPr="00922470">
              <w:t>0</w:t>
            </w:r>
          </w:p>
        </w:tc>
      </w:tr>
      <w:tr w:rsidR="0067606D" w14:paraId="09709320" w14:textId="77777777" w:rsidTr="0067606D">
        <w:tc>
          <w:tcPr>
            <w:tcW w:w="2410" w:type="dxa"/>
            <w:tcMar>
              <w:left w:w="0" w:type="dxa"/>
              <w:right w:w="0" w:type="dxa"/>
            </w:tcMar>
          </w:tcPr>
          <w:p w14:paraId="6C3940C9" w14:textId="77777777" w:rsidR="0067606D" w:rsidRDefault="0067606D" w:rsidP="0067606D">
            <w:pPr>
              <w:pStyle w:val="TabellRader"/>
              <w:keepNext/>
              <w:keepLines/>
              <w:jc w:val="left"/>
            </w:pPr>
            <w:r w:rsidRPr="00FE3E88">
              <w:t>3000 Inkomster av försåld egendom</w:t>
            </w:r>
          </w:p>
        </w:tc>
        <w:tc>
          <w:tcPr>
            <w:tcW w:w="493" w:type="dxa"/>
          </w:tcPr>
          <w:p w14:paraId="6B775328" w14:textId="6C03C8C0" w:rsidR="0067606D" w:rsidRDefault="0067606D" w:rsidP="0067606D">
            <w:pPr>
              <w:pStyle w:val="TabellRader"/>
              <w:keepNext/>
              <w:keepLines/>
            </w:pPr>
            <w:r w:rsidRPr="00922470">
              <w:t>0</w:t>
            </w:r>
          </w:p>
        </w:tc>
        <w:tc>
          <w:tcPr>
            <w:tcW w:w="493" w:type="dxa"/>
          </w:tcPr>
          <w:p w14:paraId="5BBE1459" w14:textId="68395646" w:rsidR="0067606D" w:rsidRDefault="0067606D" w:rsidP="0067606D">
            <w:pPr>
              <w:pStyle w:val="TabellRader"/>
              <w:keepNext/>
              <w:keepLines/>
            </w:pPr>
            <w:r w:rsidRPr="00922470">
              <w:t>0</w:t>
            </w:r>
          </w:p>
        </w:tc>
        <w:tc>
          <w:tcPr>
            <w:tcW w:w="493" w:type="dxa"/>
          </w:tcPr>
          <w:p w14:paraId="261F8D0D" w14:textId="7AAFA440" w:rsidR="0067606D" w:rsidRDefault="0067606D" w:rsidP="0067606D">
            <w:pPr>
              <w:pStyle w:val="TabellRader"/>
              <w:keepNext/>
              <w:keepLines/>
            </w:pPr>
            <w:r w:rsidRPr="00922470">
              <w:t>0</w:t>
            </w:r>
          </w:p>
        </w:tc>
        <w:tc>
          <w:tcPr>
            <w:tcW w:w="494" w:type="dxa"/>
          </w:tcPr>
          <w:p w14:paraId="2372E2B9" w14:textId="3F3D2FE0" w:rsidR="0067606D" w:rsidRDefault="0067606D" w:rsidP="0067606D">
            <w:pPr>
              <w:pStyle w:val="TabellRader"/>
              <w:keepNext/>
              <w:keepLines/>
            </w:pPr>
            <w:r w:rsidRPr="00922470">
              <w:t>0</w:t>
            </w:r>
          </w:p>
        </w:tc>
      </w:tr>
      <w:tr w:rsidR="0067606D" w14:paraId="419DF8FA" w14:textId="77777777" w:rsidTr="0067606D">
        <w:tc>
          <w:tcPr>
            <w:tcW w:w="2410" w:type="dxa"/>
            <w:tcMar>
              <w:left w:w="0" w:type="dxa"/>
              <w:right w:w="0" w:type="dxa"/>
            </w:tcMar>
          </w:tcPr>
          <w:p w14:paraId="3EC8E3C7" w14:textId="77777777" w:rsidR="0067606D" w:rsidRDefault="0067606D" w:rsidP="0067606D">
            <w:pPr>
              <w:pStyle w:val="TabellRader"/>
              <w:keepNext/>
              <w:keepLines/>
              <w:jc w:val="left"/>
            </w:pPr>
            <w:r w:rsidRPr="00FE3E88">
              <w:t>4000 Återbetalning av lån</w:t>
            </w:r>
          </w:p>
        </w:tc>
        <w:tc>
          <w:tcPr>
            <w:tcW w:w="493" w:type="dxa"/>
          </w:tcPr>
          <w:p w14:paraId="3BD72920" w14:textId="51559F16" w:rsidR="0067606D" w:rsidRDefault="0067606D" w:rsidP="0067606D">
            <w:pPr>
              <w:pStyle w:val="TabellRader"/>
              <w:keepNext/>
              <w:keepLines/>
            </w:pPr>
            <w:r w:rsidRPr="00922470">
              <w:t>0</w:t>
            </w:r>
          </w:p>
        </w:tc>
        <w:tc>
          <w:tcPr>
            <w:tcW w:w="493" w:type="dxa"/>
          </w:tcPr>
          <w:p w14:paraId="485196AD" w14:textId="09C5FDD0" w:rsidR="0067606D" w:rsidRDefault="0067606D" w:rsidP="0067606D">
            <w:pPr>
              <w:pStyle w:val="TabellRader"/>
              <w:keepNext/>
              <w:keepLines/>
            </w:pPr>
            <w:r w:rsidRPr="00922470">
              <w:t>0</w:t>
            </w:r>
          </w:p>
        </w:tc>
        <w:tc>
          <w:tcPr>
            <w:tcW w:w="493" w:type="dxa"/>
          </w:tcPr>
          <w:p w14:paraId="7D0E53D2" w14:textId="182CBB1E" w:rsidR="0067606D" w:rsidRDefault="0067606D" w:rsidP="0067606D">
            <w:pPr>
              <w:pStyle w:val="TabellRader"/>
              <w:keepNext/>
              <w:keepLines/>
            </w:pPr>
            <w:r w:rsidRPr="00922470">
              <w:t>0</w:t>
            </w:r>
          </w:p>
        </w:tc>
        <w:tc>
          <w:tcPr>
            <w:tcW w:w="494" w:type="dxa"/>
          </w:tcPr>
          <w:p w14:paraId="29B28B7D" w14:textId="06C890F6" w:rsidR="0067606D" w:rsidRDefault="0067606D" w:rsidP="0067606D">
            <w:pPr>
              <w:pStyle w:val="TabellRader"/>
              <w:keepNext/>
              <w:keepLines/>
            </w:pPr>
            <w:r w:rsidRPr="00922470">
              <w:t>0</w:t>
            </w:r>
          </w:p>
        </w:tc>
      </w:tr>
      <w:tr w:rsidR="0067606D" w14:paraId="0875CA47" w14:textId="77777777" w:rsidTr="0067606D">
        <w:tc>
          <w:tcPr>
            <w:tcW w:w="2410" w:type="dxa"/>
            <w:tcMar>
              <w:left w:w="0" w:type="dxa"/>
              <w:right w:w="0" w:type="dxa"/>
            </w:tcMar>
          </w:tcPr>
          <w:p w14:paraId="64655BFF" w14:textId="77777777" w:rsidR="0067606D" w:rsidRDefault="0067606D" w:rsidP="0067606D">
            <w:pPr>
              <w:pStyle w:val="TabellRader"/>
              <w:keepNext/>
              <w:keepLines/>
              <w:jc w:val="left"/>
            </w:pPr>
            <w:r w:rsidRPr="00FE3E88">
              <w:t>5000 Kalkylmässiga inkomster</w:t>
            </w:r>
          </w:p>
        </w:tc>
        <w:tc>
          <w:tcPr>
            <w:tcW w:w="493" w:type="dxa"/>
          </w:tcPr>
          <w:p w14:paraId="1F8722ED" w14:textId="2CDED593" w:rsidR="0067606D" w:rsidRDefault="0067606D" w:rsidP="0067606D">
            <w:pPr>
              <w:pStyle w:val="TabellRader"/>
              <w:keepNext/>
              <w:keepLines/>
            </w:pPr>
            <w:r w:rsidRPr="00922470">
              <w:t>0</w:t>
            </w:r>
          </w:p>
        </w:tc>
        <w:tc>
          <w:tcPr>
            <w:tcW w:w="493" w:type="dxa"/>
          </w:tcPr>
          <w:p w14:paraId="1E53970C" w14:textId="4A7E374D" w:rsidR="0067606D" w:rsidRDefault="0067606D" w:rsidP="0067606D">
            <w:pPr>
              <w:pStyle w:val="TabellRader"/>
              <w:keepNext/>
              <w:keepLines/>
            </w:pPr>
            <w:r w:rsidRPr="00922470">
              <w:t>1</w:t>
            </w:r>
          </w:p>
        </w:tc>
        <w:tc>
          <w:tcPr>
            <w:tcW w:w="493" w:type="dxa"/>
          </w:tcPr>
          <w:p w14:paraId="07D65CA3" w14:textId="494282A5" w:rsidR="0067606D" w:rsidRDefault="0067606D" w:rsidP="0067606D">
            <w:pPr>
              <w:pStyle w:val="TabellRader"/>
              <w:keepNext/>
              <w:keepLines/>
            </w:pPr>
            <w:r w:rsidRPr="00922470">
              <w:t>2</w:t>
            </w:r>
          </w:p>
        </w:tc>
        <w:tc>
          <w:tcPr>
            <w:tcW w:w="494" w:type="dxa"/>
          </w:tcPr>
          <w:p w14:paraId="45AC924F" w14:textId="285C88C3" w:rsidR="0067606D" w:rsidRDefault="0067606D" w:rsidP="0067606D">
            <w:pPr>
              <w:pStyle w:val="TabellRader"/>
              <w:keepNext/>
              <w:keepLines/>
            </w:pPr>
            <w:r w:rsidRPr="00922470">
              <w:t>4</w:t>
            </w:r>
          </w:p>
        </w:tc>
      </w:tr>
      <w:tr w:rsidR="0067606D" w14:paraId="7F9A0028" w14:textId="77777777" w:rsidTr="0067606D">
        <w:tc>
          <w:tcPr>
            <w:tcW w:w="2410" w:type="dxa"/>
            <w:tcMar>
              <w:left w:w="0" w:type="dxa"/>
              <w:right w:w="0" w:type="dxa"/>
            </w:tcMar>
          </w:tcPr>
          <w:p w14:paraId="29DDB6A6" w14:textId="77777777" w:rsidR="0067606D" w:rsidRDefault="0067606D" w:rsidP="0067606D">
            <w:pPr>
              <w:pStyle w:val="TabellRader"/>
              <w:keepNext/>
              <w:keepLines/>
              <w:jc w:val="left"/>
            </w:pPr>
            <w:r w:rsidRPr="00FE3E88">
              <w:t>6000 Bidrag m.m. från EU</w:t>
            </w:r>
          </w:p>
        </w:tc>
        <w:tc>
          <w:tcPr>
            <w:tcW w:w="493" w:type="dxa"/>
          </w:tcPr>
          <w:p w14:paraId="39B4C244" w14:textId="2E4A57FE" w:rsidR="0067606D" w:rsidRDefault="0067606D" w:rsidP="0067606D">
            <w:pPr>
              <w:pStyle w:val="TabellRader"/>
              <w:keepNext/>
              <w:keepLines/>
            </w:pPr>
            <w:r w:rsidRPr="00922470">
              <w:t>0</w:t>
            </w:r>
          </w:p>
        </w:tc>
        <w:tc>
          <w:tcPr>
            <w:tcW w:w="493" w:type="dxa"/>
          </w:tcPr>
          <w:p w14:paraId="668D7AE0" w14:textId="2BF46898" w:rsidR="0067606D" w:rsidRDefault="0067606D" w:rsidP="0067606D">
            <w:pPr>
              <w:pStyle w:val="TabellRader"/>
              <w:keepNext/>
              <w:keepLines/>
            </w:pPr>
            <w:r w:rsidRPr="00021C9C">
              <w:t>1</w:t>
            </w:r>
          </w:p>
        </w:tc>
        <w:tc>
          <w:tcPr>
            <w:tcW w:w="493" w:type="dxa"/>
          </w:tcPr>
          <w:p w14:paraId="5CAFCAD9" w14:textId="49CB5632" w:rsidR="0067606D" w:rsidRDefault="0067606D" w:rsidP="0067606D">
            <w:pPr>
              <w:pStyle w:val="TabellRader"/>
              <w:keepNext/>
              <w:keepLines/>
            </w:pPr>
            <w:r w:rsidRPr="00021C9C">
              <w:t>1</w:t>
            </w:r>
          </w:p>
        </w:tc>
        <w:tc>
          <w:tcPr>
            <w:tcW w:w="494" w:type="dxa"/>
          </w:tcPr>
          <w:p w14:paraId="5F05E11D" w14:textId="2D834E9C" w:rsidR="0067606D" w:rsidRDefault="0067606D" w:rsidP="0067606D">
            <w:pPr>
              <w:pStyle w:val="TabellRader"/>
              <w:keepNext/>
              <w:keepLines/>
            </w:pPr>
            <w:r w:rsidRPr="00922470">
              <w:t>1</w:t>
            </w:r>
          </w:p>
        </w:tc>
      </w:tr>
      <w:tr w:rsidR="0067606D" w14:paraId="50A339F5" w14:textId="77777777" w:rsidTr="0067606D">
        <w:tc>
          <w:tcPr>
            <w:tcW w:w="2410" w:type="dxa"/>
            <w:tcMar>
              <w:left w:w="0" w:type="dxa"/>
              <w:right w:w="0" w:type="dxa"/>
            </w:tcMar>
            <w:vAlign w:val="bottom"/>
          </w:tcPr>
          <w:p w14:paraId="5204EA94" w14:textId="77777777" w:rsidR="0067606D" w:rsidRDefault="0067606D" w:rsidP="0067606D">
            <w:pPr>
              <w:pStyle w:val="TabellRader"/>
              <w:keepNext/>
              <w:keepLines/>
              <w:jc w:val="left"/>
            </w:pPr>
            <w:r w:rsidRPr="00FE3E88">
              <w:t>7000 Avräkningar m.m. i anslutning till skattesystemet</w:t>
            </w:r>
          </w:p>
        </w:tc>
        <w:tc>
          <w:tcPr>
            <w:tcW w:w="493" w:type="dxa"/>
            <w:vAlign w:val="bottom"/>
          </w:tcPr>
          <w:p w14:paraId="21A806E9" w14:textId="4F388E07" w:rsidR="0067606D" w:rsidRDefault="0067606D" w:rsidP="0067606D">
            <w:pPr>
              <w:pStyle w:val="TabellRader"/>
              <w:keepNext/>
              <w:keepLines/>
            </w:pPr>
            <w:r w:rsidRPr="00922470">
              <w:t>-1</w:t>
            </w:r>
          </w:p>
        </w:tc>
        <w:tc>
          <w:tcPr>
            <w:tcW w:w="493" w:type="dxa"/>
            <w:vAlign w:val="bottom"/>
          </w:tcPr>
          <w:p w14:paraId="461DD5A3" w14:textId="33EFEA99" w:rsidR="0067606D" w:rsidRDefault="0067606D" w:rsidP="0067606D">
            <w:pPr>
              <w:pStyle w:val="TabellRader"/>
              <w:keepNext/>
              <w:keepLines/>
            </w:pPr>
            <w:r w:rsidRPr="00922470">
              <w:t>0</w:t>
            </w:r>
          </w:p>
        </w:tc>
        <w:tc>
          <w:tcPr>
            <w:tcW w:w="493" w:type="dxa"/>
            <w:vAlign w:val="bottom"/>
          </w:tcPr>
          <w:p w14:paraId="0199A283" w14:textId="0427DF89" w:rsidR="0067606D" w:rsidRDefault="0067606D" w:rsidP="0067606D">
            <w:pPr>
              <w:pStyle w:val="TabellRader"/>
              <w:keepNext/>
              <w:keepLines/>
            </w:pPr>
            <w:r w:rsidRPr="00922470">
              <w:t>-1</w:t>
            </w:r>
          </w:p>
        </w:tc>
        <w:tc>
          <w:tcPr>
            <w:tcW w:w="494" w:type="dxa"/>
            <w:vAlign w:val="bottom"/>
          </w:tcPr>
          <w:p w14:paraId="7DFC3C53" w14:textId="18AB0698" w:rsidR="0067606D" w:rsidRDefault="0067606D" w:rsidP="0067606D">
            <w:pPr>
              <w:pStyle w:val="TabellRader"/>
              <w:keepNext/>
              <w:keepLines/>
            </w:pPr>
            <w:r w:rsidRPr="00922470">
              <w:t>0</w:t>
            </w:r>
          </w:p>
        </w:tc>
      </w:tr>
      <w:tr w:rsidR="0067606D" w14:paraId="7F675AAF" w14:textId="77777777" w:rsidTr="0067606D">
        <w:tc>
          <w:tcPr>
            <w:tcW w:w="2410" w:type="dxa"/>
            <w:tcMar>
              <w:left w:w="0" w:type="dxa"/>
              <w:right w:w="0" w:type="dxa"/>
            </w:tcMar>
            <w:vAlign w:val="bottom"/>
          </w:tcPr>
          <w:p w14:paraId="20F3507C" w14:textId="77777777" w:rsidR="0067606D" w:rsidRDefault="0067606D" w:rsidP="0067606D">
            <w:pPr>
              <w:pStyle w:val="TabellRader"/>
              <w:keepNext/>
              <w:keepLines/>
              <w:jc w:val="left"/>
            </w:pPr>
            <w:r w:rsidRPr="00FE3E88">
              <w:t>8000 Utgifter som ges som krediteringar på skattekontot</w:t>
            </w:r>
          </w:p>
        </w:tc>
        <w:tc>
          <w:tcPr>
            <w:tcW w:w="493" w:type="dxa"/>
            <w:vAlign w:val="bottom"/>
          </w:tcPr>
          <w:p w14:paraId="31636EC7" w14:textId="5CC42BBC" w:rsidR="0067606D" w:rsidRDefault="0067606D" w:rsidP="0067606D">
            <w:pPr>
              <w:pStyle w:val="TabellRader"/>
              <w:keepNext/>
              <w:keepLines/>
            </w:pPr>
            <w:r w:rsidRPr="00922470">
              <w:t>0</w:t>
            </w:r>
          </w:p>
        </w:tc>
        <w:tc>
          <w:tcPr>
            <w:tcW w:w="493" w:type="dxa"/>
            <w:vAlign w:val="bottom"/>
          </w:tcPr>
          <w:p w14:paraId="4E9D97F1" w14:textId="302324DB" w:rsidR="0067606D" w:rsidRDefault="0067606D" w:rsidP="0067606D">
            <w:pPr>
              <w:pStyle w:val="TabellRader"/>
              <w:keepNext/>
              <w:keepLines/>
            </w:pPr>
            <w:r w:rsidRPr="00922470">
              <w:t>0</w:t>
            </w:r>
          </w:p>
        </w:tc>
        <w:tc>
          <w:tcPr>
            <w:tcW w:w="493" w:type="dxa"/>
            <w:vAlign w:val="bottom"/>
          </w:tcPr>
          <w:p w14:paraId="0EDAD59D" w14:textId="6A662ED6" w:rsidR="0067606D" w:rsidRDefault="0067606D" w:rsidP="0067606D">
            <w:pPr>
              <w:pStyle w:val="TabellRader"/>
              <w:keepNext/>
              <w:keepLines/>
            </w:pPr>
            <w:r w:rsidRPr="00922470">
              <w:t>0</w:t>
            </w:r>
          </w:p>
        </w:tc>
        <w:tc>
          <w:tcPr>
            <w:tcW w:w="494" w:type="dxa"/>
            <w:vAlign w:val="bottom"/>
          </w:tcPr>
          <w:p w14:paraId="7C41B270" w14:textId="3317AF48" w:rsidR="0067606D" w:rsidRDefault="0067606D" w:rsidP="0067606D">
            <w:pPr>
              <w:pStyle w:val="TabellRader"/>
              <w:keepNext/>
              <w:keepLines/>
            </w:pPr>
            <w:r w:rsidRPr="00922470">
              <w:t>0</w:t>
            </w:r>
          </w:p>
        </w:tc>
      </w:tr>
      <w:tr w:rsidR="0067606D" w:rsidRPr="009044A4" w14:paraId="462CE5FE" w14:textId="77777777" w:rsidTr="0067606D">
        <w:trPr>
          <w:cnfStyle w:val="010000000000" w:firstRow="0" w:lastRow="1" w:firstColumn="0" w:lastColumn="0" w:oddVBand="0" w:evenVBand="0" w:oddHBand="0" w:evenHBand="0" w:firstRowFirstColumn="0" w:firstRowLastColumn="0" w:lastRowFirstColumn="0" w:lastRowLastColumn="0"/>
        </w:trPr>
        <w:tc>
          <w:tcPr>
            <w:tcW w:w="2410" w:type="dxa"/>
            <w:tcMar>
              <w:left w:w="0" w:type="dxa"/>
              <w:right w:w="0" w:type="dxa"/>
            </w:tcMar>
            <w:vAlign w:val="bottom"/>
          </w:tcPr>
          <w:p w14:paraId="3B0EF046" w14:textId="77777777" w:rsidR="0067606D" w:rsidRPr="009044A4" w:rsidRDefault="0067606D" w:rsidP="0067606D">
            <w:pPr>
              <w:pStyle w:val="TabellSlutsumma"/>
              <w:keepNext/>
              <w:keepLines/>
              <w:jc w:val="left"/>
              <w:rPr>
                <w:b/>
              </w:rPr>
            </w:pPr>
            <w:r>
              <w:rPr>
                <w:b/>
              </w:rPr>
              <w:t>Övriga inkomster</w:t>
            </w:r>
          </w:p>
        </w:tc>
        <w:tc>
          <w:tcPr>
            <w:tcW w:w="493" w:type="dxa"/>
          </w:tcPr>
          <w:p w14:paraId="47247B48" w14:textId="3DC90B43" w:rsidR="0067606D" w:rsidRPr="009044A4" w:rsidRDefault="0067606D" w:rsidP="0067606D">
            <w:pPr>
              <w:pStyle w:val="TabellSlutsumma"/>
              <w:keepNext/>
              <w:keepLines/>
              <w:rPr>
                <w:b/>
              </w:rPr>
            </w:pPr>
            <w:r w:rsidRPr="001F260E">
              <w:t>0</w:t>
            </w:r>
          </w:p>
        </w:tc>
        <w:tc>
          <w:tcPr>
            <w:tcW w:w="493" w:type="dxa"/>
          </w:tcPr>
          <w:p w14:paraId="5D9A486E" w14:textId="64C1D670" w:rsidR="0067606D" w:rsidRPr="009044A4" w:rsidRDefault="0067606D" w:rsidP="0067606D">
            <w:pPr>
              <w:pStyle w:val="TabellSlutsumma"/>
              <w:keepNext/>
              <w:keepLines/>
              <w:rPr>
                <w:b/>
              </w:rPr>
            </w:pPr>
            <w:r w:rsidRPr="001F260E">
              <w:t>3</w:t>
            </w:r>
          </w:p>
        </w:tc>
        <w:tc>
          <w:tcPr>
            <w:tcW w:w="493" w:type="dxa"/>
          </w:tcPr>
          <w:p w14:paraId="02D9848C" w14:textId="7B4C835D" w:rsidR="0067606D" w:rsidRPr="009044A4" w:rsidRDefault="0067606D" w:rsidP="0067606D">
            <w:pPr>
              <w:pStyle w:val="TabellSlutsumma"/>
              <w:keepNext/>
              <w:keepLines/>
              <w:rPr>
                <w:b/>
              </w:rPr>
            </w:pPr>
            <w:r w:rsidRPr="001F260E">
              <w:t>3</w:t>
            </w:r>
          </w:p>
        </w:tc>
        <w:tc>
          <w:tcPr>
            <w:tcW w:w="494" w:type="dxa"/>
          </w:tcPr>
          <w:p w14:paraId="6DBEA781" w14:textId="41589094" w:rsidR="0067606D" w:rsidRPr="009044A4" w:rsidRDefault="0067606D" w:rsidP="0067606D">
            <w:pPr>
              <w:pStyle w:val="TabellSlutsumma"/>
              <w:keepNext/>
              <w:keepLines/>
              <w:rPr>
                <w:b/>
              </w:rPr>
            </w:pPr>
            <w:r w:rsidRPr="001F260E">
              <w:t>5</w:t>
            </w:r>
          </w:p>
        </w:tc>
      </w:tr>
    </w:tbl>
    <w:p w14:paraId="438021DB" w14:textId="2A38E06D" w:rsidR="0067606D" w:rsidRDefault="0067606D" w:rsidP="0067606D">
      <w:pPr>
        <w:pStyle w:val="TabellFotnot"/>
      </w:pPr>
      <w:r>
        <w:t>Anm.:</w:t>
      </w:r>
      <w:r w:rsidRPr="004E331B">
        <w:t xml:space="preserve"> Beloppen är avrundade och stämmer därför inte alltid överens med summan.</w:t>
      </w:r>
    </w:p>
    <w:p w14:paraId="5B7597D2" w14:textId="5E745081" w:rsidR="0067606D" w:rsidRPr="007A7CEC" w:rsidRDefault="0067606D" w:rsidP="0067606D">
      <w:pPr>
        <w:pStyle w:val="TabellFotnot"/>
      </w:pPr>
      <w:r>
        <w:t>Källa: Egna beräkningar.</w:t>
      </w:r>
    </w:p>
    <w:p w14:paraId="494E4255" w14:textId="5AAC9B76" w:rsidR="0067606D" w:rsidRDefault="0067606D" w:rsidP="0067606D">
      <w:pPr>
        <w:pStyle w:val="Rubrik4utannumrering"/>
      </w:pPr>
      <w:r>
        <w:t>Uppföljning av statens budget för 2018 och 2019</w:t>
      </w:r>
    </w:p>
    <w:p w14:paraId="5A53980F" w14:textId="77777777" w:rsidR="0067606D" w:rsidRDefault="0067606D" w:rsidP="0067606D">
      <w:pPr>
        <w:pStyle w:val="Rubrik5utannumrering"/>
        <w:spacing w:before="0"/>
      </w:pPr>
      <w:r>
        <w:t>Skatt på arbete</w:t>
      </w:r>
    </w:p>
    <w:p w14:paraId="53FD67D7" w14:textId="77777777" w:rsidR="0067606D" w:rsidRPr="00CA1D26" w:rsidRDefault="0067606D" w:rsidP="0067606D">
      <w:pPr>
        <w:pStyle w:val="Brdtext"/>
      </w:pPr>
      <w:r w:rsidRPr="00CA1D26">
        <w:t xml:space="preserve">Prognosen som avser intäkterna från skatt på arbete har reviderats upp med knappt 4 miljarder kronor för 2018 jämfört med vad som beräknades i statens budget för 2018. Detta beror i huvudsak på </w:t>
      </w:r>
      <w:r>
        <w:t xml:space="preserve">att effekten av beslutet om </w:t>
      </w:r>
      <w:r w:rsidRPr="00377ECB">
        <w:t>nedsättning</w:t>
      </w:r>
      <w:r>
        <w:t xml:space="preserve"> av arbetsgivaravgifter för den först anställda inte blev lika stor som väntat</w:t>
      </w:r>
      <w:r w:rsidRPr="00CA1D26">
        <w:t>.</w:t>
      </w:r>
    </w:p>
    <w:p w14:paraId="3B858EA1" w14:textId="7143969A" w:rsidR="0067606D" w:rsidRPr="00652053" w:rsidRDefault="0067606D" w:rsidP="0067606D">
      <w:pPr>
        <w:pStyle w:val="Brdtextmedindrag"/>
      </w:pPr>
      <w:r w:rsidRPr="00DE1B9F">
        <w:t xml:space="preserve">År 2019 bedöms intäkterna från skatt på arbete sammantaget vara i nivå med prognosen i </w:t>
      </w:r>
      <w:r>
        <w:t>statens budget</w:t>
      </w:r>
      <w:r w:rsidRPr="00DE1B9F">
        <w:t xml:space="preserve"> för 2019. Förklaringen är främst att lönesumman är oförändrad och att revideringarna mellan de olika skatterna i princip tar ut varandra.</w:t>
      </w:r>
    </w:p>
    <w:p w14:paraId="0DBD8312" w14:textId="77777777" w:rsidR="0067606D" w:rsidRDefault="0067606D" w:rsidP="0067606D">
      <w:pPr>
        <w:pStyle w:val="Rubrik5utannumrering"/>
      </w:pPr>
      <w:r>
        <w:t>Skatt på kapital</w:t>
      </w:r>
    </w:p>
    <w:p w14:paraId="3A59EF14" w14:textId="77777777" w:rsidR="0067606D" w:rsidRDefault="0067606D" w:rsidP="0067606D">
      <w:pPr>
        <w:pStyle w:val="Brdtext"/>
      </w:pPr>
      <w:r w:rsidRPr="009B43BD">
        <w:t xml:space="preserve">Jämfört med beräkningarna i statens budget för 2018 har intäkterna från skatt på kapital reviderats </w:t>
      </w:r>
      <w:r w:rsidRPr="009B43BD">
        <w:t>upp med 13</w:t>
      </w:r>
      <w:r>
        <w:t> </w:t>
      </w:r>
      <w:r w:rsidRPr="009B43BD">
        <w:t xml:space="preserve">miljarder kronor. Det beror främst på att intäkter från skatt på företagsvinster bedöms bli högre. Det förklaras av </w:t>
      </w:r>
      <w:r>
        <w:t>att det</w:t>
      </w:r>
      <w:r w:rsidRPr="009B43BD">
        <w:t xml:space="preserve"> </w:t>
      </w:r>
      <w:r>
        <w:t>preliminära beskattningsutfallet för 2018 visade på en</w:t>
      </w:r>
      <w:r w:rsidRPr="009B43BD">
        <w:t xml:space="preserve"> bättre vinstutveckling </w:t>
      </w:r>
      <w:r>
        <w:t xml:space="preserve">för företagen </w:t>
      </w:r>
      <w:r w:rsidRPr="009B43BD">
        <w:t xml:space="preserve">än i </w:t>
      </w:r>
      <w:r>
        <w:t xml:space="preserve">den </w:t>
      </w:r>
      <w:r w:rsidRPr="009B43BD">
        <w:t xml:space="preserve">beräkning som låg till grund för statens budget för 2018. Även intäkter från hushållens kapitalskatter </w:t>
      </w:r>
      <w:r>
        <w:t xml:space="preserve">och kupongskatt </w:t>
      </w:r>
      <w:r w:rsidRPr="009B43BD">
        <w:t>har reviderats upp</w:t>
      </w:r>
      <w:r>
        <w:t xml:space="preserve"> något</w:t>
      </w:r>
      <w:r w:rsidRPr="009B43BD">
        <w:t>.</w:t>
      </w:r>
    </w:p>
    <w:p w14:paraId="5CE9A144" w14:textId="739B82DD" w:rsidR="0067606D" w:rsidRPr="0071386F" w:rsidRDefault="0067606D" w:rsidP="0067606D">
      <w:pPr>
        <w:pStyle w:val="Brdtextmedindrag"/>
      </w:pPr>
      <w:r>
        <w:t>Jämfört med beräkningarna i statens budget för 2019 är prognosen för skatt på kapital i stort sett oförändrad. Skatt på företagsvinster och kupongskatt är något uppreviderade vilket motverkas av att stämpelskatt och avkastnings</w:t>
      </w:r>
      <w:r>
        <w:softHyphen/>
        <w:t>skatt är nedreviderade i motsvarande grad.</w:t>
      </w:r>
    </w:p>
    <w:p w14:paraId="09DCA5D1" w14:textId="77777777" w:rsidR="0067606D" w:rsidRDefault="0067606D" w:rsidP="0067606D">
      <w:pPr>
        <w:pStyle w:val="Rubrik5utannumrering"/>
      </w:pPr>
      <w:r>
        <w:t>Skatt på konsumtion och insatsvaror</w:t>
      </w:r>
    </w:p>
    <w:p w14:paraId="70D1FCEB" w14:textId="658DD208" w:rsidR="0067606D" w:rsidRDefault="0067606D" w:rsidP="0067606D">
      <w:pPr>
        <w:pStyle w:val="Brdtext"/>
        <w:rPr>
          <w:highlight w:val="yellow"/>
        </w:rPr>
      </w:pPr>
      <w:r w:rsidRPr="00DF344C">
        <w:t xml:space="preserve">Intäkterna </w:t>
      </w:r>
      <w:r w:rsidRPr="00753590">
        <w:t>från mervärdesskatt</w:t>
      </w:r>
      <w:r>
        <w:t xml:space="preserve"> 2018</w:t>
      </w:r>
      <w:r w:rsidRPr="00753590">
        <w:t xml:space="preserve"> </w:t>
      </w:r>
      <w:r>
        <w:t>har reviderats ned med</w:t>
      </w:r>
      <w:r w:rsidRPr="00753590">
        <w:t xml:space="preserve"> </w:t>
      </w:r>
      <w:r>
        <w:t>drygt 4 </w:t>
      </w:r>
      <w:r w:rsidRPr="00753590">
        <w:t xml:space="preserve">miljarder kronor jämfört med </w:t>
      </w:r>
      <w:r>
        <w:t>statens</w:t>
      </w:r>
      <w:r w:rsidRPr="00753590">
        <w:t xml:space="preserve"> budget för </w:t>
      </w:r>
      <w:r>
        <w:t>2018. Det förklaras av att både bostadsinvesteringar och hushållens konsumtion utvecklats svagare än väntat. Prognosen för</w:t>
      </w:r>
      <w:r w:rsidRPr="00753590">
        <w:t xml:space="preserve"> mervärdesskatt</w:t>
      </w:r>
      <w:r>
        <w:t>eintäkterna 2019</w:t>
      </w:r>
      <w:r w:rsidRPr="00753590">
        <w:t xml:space="preserve"> </w:t>
      </w:r>
      <w:r>
        <w:t>bedöms bli</w:t>
      </w:r>
      <w:r w:rsidRPr="00753590">
        <w:t xml:space="preserve"> 3</w:t>
      </w:r>
      <w:r>
        <w:t> </w:t>
      </w:r>
      <w:r w:rsidRPr="00753590">
        <w:t xml:space="preserve">miljarder kronor </w:t>
      </w:r>
      <w:r>
        <w:t>lägre</w:t>
      </w:r>
      <w:r w:rsidRPr="00753590">
        <w:t xml:space="preserve"> jämfört med </w:t>
      </w:r>
      <w:r>
        <w:t>prognosen i statens budget för</w:t>
      </w:r>
      <w:r w:rsidRPr="00753590" w:rsidDel="00E82AE7">
        <w:t xml:space="preserve"> </w:t>
      </w:r>
      <w:r w:rsidRPr="00753590">
        <w:t>2019.</w:t>
      </w:r>
      <w:r>
        <w:t xml:space="preserve"> Även det beror på en nedrevidering av prognosen för bostadsinvesteringar och hushållskonsumtion.</w:t>
      </w:r>
    </w:p>
    <w:p w14:paraId="0C48F227" w14:textId="0CBF7BB0" w:rsidR="0067606D" w:rsidRPr="00A83479" w:rsidRDefault="0067606D" w:rsidP="0067606D">
      <w:pPr>
        <w:pStyle w:val="Brdtextmedindrag"/>
      </w:pPr>
      <w:r w:rsidRPr="00A83479">
        <w:t xml:space="preserve">Intäkterna från punktskatterna 2018 är sammantaget nästan i nivå med prognosen i statens budget för 2018. Prognosen för punktskatteintäkterna 2019 jämfört med </w:t>
      </w:r>
      <w:r>
        <w:t>statens budget</w:t>
      </w:r>
      <w:r w:rsidRPr="00E82AE7">
        <w:t xml:space="preserve"> för</w:t>
      </w:r>
      <w:r w:rsidRPr="00E82AE7" w:rsidDel="00E82AE7">
        <w:t xml:space="preserve"> </w:t>
      </w:r>
      <w:r w:rsidRPr="00A83479">
        <w:t xml:space="preserve">2019 är däremot något högre. Det förklaras huvudsakligen av att intäkterna från övriga skatter på energi och miljö bedöms bli högre, vilket i sin tur beror på högre </w:t>
      </w:r>
      <w:r>
        <w:t xml:space="preserve">förväntade </w:t>
      </w:r>
      <w:r w:rsidRPr="00A83479">
        <w:t xml:space="preserve">skatteintäkter från </w:t>
      </w:r>
      <w:r>
        <w:t xml:space="preserve">bl.a. </w:t>
      </w:r>
      <w:r w:rsidRPr="00A83479">
        <w:t>flygresor och högre intäkter från handeln med utsläppsrätter.</w:t>
      </w:r>
    </w:p>
    <w:p w14:paraId="657E8AEC" w14:textId="77777777" w:rsidR="0067606D" w:rsidRDefault="0067606D" w:rsidP="0067606D">
      <w:pPr>
        <w:pStyle w:val="Rubrik5utannumrering"/>
      </w:pPr>
      <w:r w:rsidRPr="008A559C">
        <w:t>Periodiseringar</w:t>
      </w:r>
    </w:p>
    <w:p w14:paraId="38720C2C" w14:textId="25C84B15" w:rsidR="0067606D" w:rsidRPr="00777350" w:rsidRDefault="0067606D" w:rsidP="0067606D">
      <w:pPr>
        <w:pStyle w:val="Brdtext"/>
      </w:pPr>
      <w:r>
        <w:t>Jämfört med statens budget för 2018 medförde periodiseringseffekter att statens inkomster blev högre än väntat. Det förklaras till stor del av att kapitalplaceringar på skattekonton från företag och hushåll fortsatte att öka detta år. I prognosen i statens budget för 2018 väntades återbetalningar under 2018.</w:t>
      </w:r>
    </w:p>
    <w:p w14:paraId="06B9819A" w14:textId="77777777" w:rsidR="0067606D" w:rsidRDefault="0067606D" w:rsidP="0067606D">
      <w:pPr>
        <w:pStyle w:val="Brdtext"/>
        <w:sectPr w:rsidR="0067606D" w:rsidSect="0067606D">
          <w:headerReference w:type="even" r:id="rId254"/>
          <w:headerReference w:type="default" r:id="rId255"/>
          <w:footerReference w:type="even" r:id="rId256"/>
          <w:footerReference w:type="default" r:id="rId257"/>
          <w:footerReference w:type="first" r:id="rId258"/>
          <w:pgSz w:w="11906" w:h="16838" w:code="9"/>
          <w:pgMar w:top="1304" w:right="1871" w:bottom="1531" w:left="1021" w:header="567" w:footer="1077" w:gutter="0"/>
          <w:cols w:num="2" w:space="340"/>
          <w:docGrid w:linePitch="360"/>
        </w:sectPr>
      </w:pPr>
    </w:p>
    <w:p w14:paraId="15ADA39A" w14:textId="3F6CED16" w:rsidR="0067606D" w:rsidRDefault="0067606D" w:rsidP="0067606D">
      <w:pPr>
        <w:pStyle w:val="TabellRubrik"/>
      </w:pPr>
      <w:bookmarkStart w:id="196" w:name="_Ref16595914"/>
      <w:bookmarkStart w:id="197" w:name="_Toc19298993"/>
      <w:bookmarkStart w:id="198" w:name="_Hlk17276985"/>
      <w:r>
        <w:lastRenderedPageBreak/>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6</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13</w:t>
      </w:r>
      <w:r>
        <w:rPr>
          <w:noProof/>
        </w:rPr>
        <w:fldChar w:fldCharType="end"/>
      </w:r>
      <w:bookmarkEnd w:id="196"/>
      <w:r>
        <w:rPr>
          <w:noProof/>
        </w:rPr>
        <w:tab/>
      </w:r>
      <w:r>
        <w:t>Aktuell prognos jämfört med 2019 års ekonomiska vårproposition, och statens budget för 2018 och 2019</w:t>
      </w:r>
      <w:bookmarkEnd w:id="197"/>
    </w:p>
    <w:tbl>
      <w:tblPr>
        <w:tblStyle w:val="RKEgentabell"/>
        <w:tblW w:w="9055" w:type="dxa"/>
        <w:tblInd w:w="0" w:type="dxa"/>
        <w:tblLayout w:type="fixed"/>
        <w:tblLook w:val="0060" w:firstRow="1" w:lastRow="1" w:firstColumn="0" w:lastColumn="0" w:noHBand="0" w:noVBand="0"/>
      </w:tblPr>
      <w:tblGrid>
        <w:gridCol w:w="2437"/>
        <w:gridCol w:w="672"/>
        <w:gridCol w:w="672"/>
        <w:gridCol w:w="671"/>
        <w:gridCol w:w="672"/>
        <w:gridCol w:w="573"/>
        <w:gridCol w:w="672"/>
        <w:gridCol w:w="671"/>
        <w:gridCol w:w="672"/>
        <w:gridCol w:w="671"/>
        <w:gridCol w:w="672"/>
      </w:tblGrid>
      <w:tr w:rsidR="0067606D" w14:paraId="40B9F42E" w14:textId="77777777" w:rsidTr="0067606D">
        <w:trPr>
          <w:cnfStyle w:val="100000000000" w:firstRow="1" w:lastRow="0" w:firstColumn="0" w:lastColumn="0" w:oddVBand="0" w:evenVBand="0" w:oddHBand="0" w:evenHBand="0" w:firstRowFirstColumn="0" w:firstRowLastColumn="0" w:lastRowFirstColumn="0" w:lastRowLastColumn="0"/>
          <w:trHeight w:val="160"/>
        </w:trPr>
        <w:tc>
          <w:tcPr>
            <w:tcW w:w="2437" w:type="dxa"/>
            <w:tcBorders>
              <w:bottom w:val="nil"/>
            </w:tcBorders>
            <w:tcMar>
              <w:left w:w="0" w:type="dxa"/>
              <w:right w:w="0" w:type="dxa"/>
            </w:tcMar>
            <w:vAlign w:val="bottom"/>
          </w:tcPr>
          <w:p w14:paraId="191BD4E0" w14:textId="3D4F2089" w:rsidR="0067606D" w:rsidRDefault="0067606D" w:rsidP="0067606D">
            <w:pPr>
              <w:pStyle w:val="TabellHuvud"/>
              <w:jc w:val="left"/>
            </w:pPr>
            <w:r>
              <w:t>Miljarder kronor</w:t>
            </w:r>
          </w:p>
        </w:tc>
        <w:tc>
          <w:tcPr>
            <w:tcW w:w="672" w:type="dxa"/>
            <w:tcBorders>
              <w:bottom w:val="nil"/>
            </w:tcBorders>
            <w:vAlign w:val="bottom"/>
          </w:tcPr>
          <w:p w14:paraId="5BC25F7A" w14:textId="5B45A6E2" w:rsidR="0067606D" w:rsidRDefault="0067606D" w:rsidP="0067606D">
            <w:pPr>
              <w:pStyle w:val="TabellHuvud"/>
            </w:pPr>
            <w:r>
              <w:t>Aktuell</w:t>
            </w:r>
          </w:p>
        </w:tc>
        <w:tc>
          <w:tcPr>
            <w:tcW w:w="672" w:type="dxa"/>
            <w:tcBorders>
              <w:bottom w:val="nil"/>
            </w:tcBorders>
            <w:vAlign w:val="bottom"/>
          </w:tcPr>
          <w:p w14:paraId="65D67021" w14:textId="280E6075" w:rsidR="0067606D" w:rsidRDefault="0067606D" w:rsidP="0067606D">
            <w:pPr>
              <w:pStyle w:val="TabellHuvud"/>
            </w:pPr>
            <w:r>
              <w:t>Jfr</w:t>
            </w:r>
          </w:p>
        </w:tc>
        <w:tc>
          <w:tcPr>
            <w:tcW w:w="671" w:type="dxa"/>
            <w:tcBorders>
              <w:bottom w:val="nil"/>
            </w:tcBorders>
            <w:vAlign w:val="bottom"/>
          </w:tcPr>
          <w:p w14:paraId="6E988F9B" w14:textId="35474F00" w:rsidR="0067606D" w:rsidRDefault="0067606D" w:rsidP="0067606D">
            <w:pPr>
              <w:pStyle w:val="TabellHuvud"/>
            </w:pPr>
            <w:r>
              <w:t>Aktuell</w:t>
            </w:r>
          </w:p>
        </w:tc>
        <w:tc>
          <w:tcPr>
            <w:tcW w:w="672" w:type="dxa"/>
            <w:tcBorders>
              <w:bottom w:val="nil"/>
            </w:tcBorders>
            <w:vAlign w:val="bottom"/>
          </w:tcPr>
          <w:p w14:paraId="6DCA238B" w14:textId="43F0EE02" w:rsidR="0067606D" w:rsidRDefault="0067606D" w:rsidP="0067606D">
            <w:pPr>
              <w:pStyle w:val="TabellHuvud"/>
            </w:pPr>
            <w:r>
              <w:t>Jfr</w:t>
            </w:r>
          </w:p>
        </w:tc>
        <w:tc>
          <w:tcPr>
            <w:tcW w:w="573" w:type="dxa"/>
            <w:tcBorders>
              <w:bottom w:val="nil"/>
            </w:tcBorders>
            <w:vAlign w:val="bottom"/>
          </w:tcPr>
          <w:p w14:paraId="4AD5BDCF" w14:textId="6AD0C304" w:rsidR="0067606D" w:rsidRDefault="0067606D" w:rsidP="0067606D">
            <w:pPr>
              <w:pStyle w:val="TabellHuvud"/>
            </w:pPr>
          </w:p>
        </w:tc>
        <w:tc>
          <w:tcPr>
            <w:tcW w:w="3358" w:type="dxa"/>
            <w:gridSpan w:val="5"/>
            <w:tcBorders>
              <w:bottom w:val="nil"/>
            </w:tcBorders>
            <w:vAlign w:val="bottom"/>
          </w:tcPr>
          <w:p w14:paraId="44886C92" w14:textId="05027F61" w:rsidR="0067606D" w:rsidRDefault="0067606D" w:rsidP="0067606D">
            <w:pPr>
              <w:pStyle w:val="TabellHuvud"/>
              <w:jc w:val="left"/>
            </w:pPr>
            <w:r>
              <w:t>Jämförelse med 2019 års ekonomiska vårproposition</w:t>
            </w:r>
          </w:p>
        </w:tc>
      </w:tr>
      <w:tr w:rsidR="0067606D" w14:paraId="74DC77AD" w14:textId="77777777" w:rsidTr="0067606D">
        <w:trPr>
          <w:trHeight w:val="160"/>
        </w:trPr>
        <w:tc>
          <w:tcPr>
            <w:tcW w:w="2437" w:type="dxa"/>
            <w:tcBorders>
              <w:top w:val="nil"/>
              <w:left w:val="nil"/>
              <w:bottom w:val="single" w:sz="18" w:space="0" w:color="auto"/>
            </w:tcBorders>
            <w:shd w:val="clear" w:color="auto" w:fill="auto"/>
            <w:tcMar>
              <w:left w:w="0" w:type="dxa"/>
              <w:right w:w="0" w:type="dxa"/>
            </w:tcMar>
            <w:vAlign w:val="bottom"/>
          </w:tcPr>
          <w:p w14:paraId="1C215D6E" w14:textId="3E813061" w:rsidR="0067606D" w:rsidRDefault="0067606D" w:rsidP="0067606D">
            <w:pPr>
              <w:pStyle w:val="TabellHuvud"/>
              <w:jc w:val="left"/>
            </w:pPr>
            <w:r>
              <w:t>Inkomstår</w:t>
            </w:r>
          </w:p>
        </w:tc>
        <w:tc>
          <w:tcPr>
            <w:tcW w:w="672" w:type="dxa"/>
            <w:tcBorders>
              <w:top w:val="nil"/>
              <w:bottom w:val="single" w:sz="18" w:space="0" w:color="auto"/>
            </w:tcBorders>
            <w:vAlign w:val="bottom"/>
          </w:tcPr>
          <w:p w14:paraId="470A0B78" w14:textId="2C1E18AA" w:rsidR="0067606D" w:rsidRDefault="0067606D" w:rsidP="0067606D">
            <w:pPr>
              <w:pStyle w:val="TabellHuvud"/>
            </w:pPr>
            <w:r>
              <w:t>prognos2018</w:t>
            </w:r>
          </w:p>
        </w:tc>
        <w:tc>
          <w:tcPr>
            <w:tcW w:w="672" w:type="dxa"/>
            <w:tcBorders>
              <w:top w:val="nil"/>
              <w:bottom w:val="single" w:sz="18" w:space="0" w:color="auto"/>
            </w:tcBorders>
            <w:vAlign w:val="bottom"/>
          </w:tcPr>
          <w:p w14:paraId="6766D182" w14:textId="5892936F" w:rsidR="0067606D" w:rsidRDefault="0067606D" w:rsidP="0067606D">
            <w:pPr>
              <w:pStyle w:val="TabellHuvud"/>
            </w:pPr>
            <w:r>
              <w:t xml:space="preserve"> SB 2018</w:t>
            </w:r>
          </w:p>
        </w:tc>
        <w:tc>
          <w:tcPr>
            <w:tcW w:w="671" w:type="dxa"/>
            <w:tcBorders>
              <w:top w:val="nil"/>
              <w:bottom w:val="single" w:sz="18" w:space="0" w:color="auto"/>
            </w:tcBorders>
            <w:vAlign w:val="bottom"/>
          </w:tcPr>
          <w:p w14:paraId="6E805D0A" w14:textId="4F05AAEF" w:rsidR="0067606D" w:rsidRDefault="0067606D" w:rsidP="0067606D">
            <w:pPr>
              <w:pStyle w:val="TabellHuvud"/>
            </w:pPr>
            <w:r>
              <w:t>prognos2019</w:t>
            </w:r>
          </w:p>
        </w:tc>
        <w:tc>
          <w:tcPr>
            <w:tcW w:w="672" w:type="dxa"/>
            <w:tcBorders>
              <w:top w:val="nil"/>
              <w:bottom w:val="single" w:sz="18" w:space="0" w:color="auto"/>
            </w:tcBorders>
            <w:vAlign w:val="bottom"/>
          </w:tcPr>
          <w:p w14:paraId="4D7E294A" w14:textId="550F585E" w:rsidR="0067606D" w:rsidRDefault="0067606D" w:rsidP="0067606D">
            <w:pPr>
              <w:pStyle w:val="TabellHuvud"/>
            </w:pPr>
            <w:r>
              <w:t xml:space="preserve"> SB 2019</w:t>
            </w:r>
          </w:p>
        </w:tc>
        <w:tc>
          <w:tcPr>
            <w:tcW w:w="573" w:type="dxa"/>
            <w:tcBorders>
              <w:top w:val="nil"/>
              <w:bottom w:val="single" w:sz="18" w:space="0" w:color="auto"/>
            </w:tcBorders>
            <w:vAlign w:val="bottom"/>
          </w:tcPr>
          <w:p w14:paraId="7C02E202" w14:textId="77777777" w:rsidR="0067606D" w:rsidRDefault="0067606D" w:rsidP="0067606D">
            <w:pPr>
              <w:pStyle w:val="TabellHuvud"/>
            </w:pPr>
          </w:p>
        </w:tc>
        <w:tc>
          <w:tcPr>
            <w:tcW w:w="672" w:type="dxa"/>
            <w:tcBorders>
              <w:top w:val="nil"/>
              <w:bottom w:val="single" w:sz="18" w:space="0" w:color="auto"/>
            </w:tcBorders>
            <w:vAlign w:val="bottom"/>
          </w:tcPr>
          <w:p w14:paraId="15A556AC" w14:textId="2C4EE04F" w:rsidR="0067606D" w:rsidRDefault="0067606D" w:rsidP="0067606D">
            <w:pPr>
              <w:pStyle w:val="TabellHuvud"/>
            </w:pPr>
            <w:r>
              <w:t>2018</w:t>
            </w:r>
          </w:p>
        </w:tc>
        <w:tc>
          <w:tcPr>
            <w:tcW w:w="671" w:type="dxa"/>
            <w:tcBorders>
              <w:top w:val="nil"/>
              <w:bottom w:val="single" w:sz="18" w:space="0" w:color="auto"/>
            </w:tcBorders>
            <w:vAlign w:val="bottom"/>
          </w:tcPr>
          <w:p w14:paraId="02FAC65A" w14:textId="69000718" w:rsidR="0067606D" w:rsidRDefault="0067606D" w:rsidP="0067606D">
            <w:pPr>
              <w:pStyle w:val="TabellHuvud"/>
            </w:pPr>
            <w:r>
              <w:t>2019</w:t>
            </w:r>
          </w:p>
        </w:tc>
        <w:tc>
          <w:tcPr>
            <w:tcW w:w="672" w:type="dxa"/>
            <w:tcBorders>
              <w:top w:val="nil"/>
              <w:bottom w:val="single" w:sz="18" w:space="0" w:color="auto"/>
            </w:tcBorders>
            <w:vAlign w:val="bottom"/>
          </w:tcPr>
          <w:p w14:paraId="69981135" w14:textId="411D201A" w:rsidR="0067606D" w:rsidRDefault="0067606D" w:rsidP="0067606D">
            <w:pPr>
              <w:pStyle w:val="TabellHuvud"/>
            </w:pPr>
            <w:r>
              <w:t>2020</w:t>
            </w:r>
          </w:p>
        </w:tc>
        <w:tc>
          <w:tcPr>
            <w:tcW w:w="671" w:type="dxa"/>
            <w:tcBorders>
              <w:top w:val="nil"/>
              <w:bottom w:val="single" w:sz="18" w:space="0" w:color="auto"/>
            </w:tcBorders>
            <w:vAlign w:val="bottom"/>
          </w:tcPr>
          <w:p w14:paraId="09D90609" w14:textId="15654D01" w:rsidR="0067606D" w:rsidRDefault="0067606D" w:rsidP="0067606D">
            <w:pPr>
              <w:pStyle w:val="TabellHuvud"/>
            </w:pPr>
            <w:r>
              <w:t>2021</w:t>
            </w:r>
          </w:p>
        </w:tc>
        <w:tc>
          <w:tcPr>
            <w:tcW w:w="672" w:type="dxa"/>
            <w:tcBorders>
              <w:top w:val="nil"/>
              <w:bottom w:val="single" w:sz="18" w:space="0" w:color="auto"/>
            </w:tcBorders>
            <w:vAlign w:val="bottom"/>
          </w:tcPr>
          <w:p w14:paraId="65C94156" w14:textId="6A47E4BF" w:rsidR="0067606D" w:rsidRDefault="0067606D" w:rsidP="0067606D">
            <w:pPr>
              <w:pStyle w:val="TabellHuvud"/>
            </w:pPr>
            <w:r>
              <w:t>2022</w:t>
            </w:r>
          </w:p>
        </w:tc>
      </w:tr>
      <w:tr w:rsidR="0067606D" w:rsidRPr="00B22FE8" w14:paraId="34C1DF69" w14:textId="77777777" w:rsidTr="0067606D">
        <w:tc>
          <w:tcPr>
            <w:tcW w:w="2437" w:type="dxa"/>
            <w:tcBorders>
              <w:top w:val="single" w:sz="18" w:space="0" w:color="auto"/>
            </w:tcBorders>
            <w:tcMar>
              <w:left w:w="0" w:type="dxa"/>
              <w:right w:w="0" w:type="dxa"/>
            </w:tcMar>
          </w:tcPr>
          <w:p w14:paraId="38D96C11" w14:textId="59FE0938" w:rsidR="0067606D" w:rsidRPr="00B22FE8" w:rsidRDefault="0067606D" w:rsidP="0067606D">
            <w:pPr>
              <w:pStyle w:val="TabellRader"/>
              <w:jc w:val="left"/>
              <w:rPr>
                <w:b/>
              </w:rPr>
            </w:pPr>
            <w:r w:rsidRPr="00B22FE8">
              <w:rPr>
                <w:b/>
              </w:rPr>
              <w:t>Skatt på arbete</w:t>
            </w:r>
          </w:p>
        </w:tc>
        <w:tc>
          <w:tcPr>
            <w:tcW w:w="672" w:type="dxa"/>
            <w:tcBorders>
              <w:top w:val="single" w:sz="18" w:space="0" w:color="auto"/>
            </w:tcBorders>
          </w:tcPr>
          <w:p w14:paraId="08139C79" w14:textId="14B1953B" w:rsidR="0067606D" w:rsidRPr="00B22FE8" w:rsidRDefault="0067606D" w:rsidP="0067606D">
            <w:pPr>
              <w:pStyle w:val="TabellRader"/>
              <w:rPr>
                <w:b/>
              </w:rPr>
            </w:pPr>
            <w:r w:rsidRPr="00BF56F9">
              <w:rPr>
                <w:b/>
              </w:rPr>
              <w:t>1 242,6</w:t>
            </w:r>
          </w:p>
        </w:tc>
        <w:tc>
          <w:tcPr>
            <w:tcW w:w="672" w:type="dxa"/>
            <w:tcBorders>
              <w:top w:val="single" w:sz="18" w:space="0" w:color="auto"/>
            </w:tcBorders>
          </w:tcPr>
          <w:p w14:paraId="5B8CC2E1" w14:textId="7BB6C1C9" w:rsidR="0067606D" w:rsidRPr="00B22FE8" w:rsidRDefault="0067606D" w:rsidP="0067606D">
            <w:pPr>
              <w:pStyle w:val="TabellRader"/>
              <w:rPr>
                <w:b/>
              </w:rPr>
            </w:pPr>
            <w:r w:rsidRPr="00BF56F9">
              <w:rPr>
                <w:b/>
              </w:rPr>
              <w:t>3,5</w:t>
            </w:r>
          </w:p>
        </w:tc>
        <w:tc>
          <w:tcPr>
            <w:tcW w:w="671" w:type="dxa"/>
            <w:tcBorders>
              <w:top w:val="single" w:sz="18" w:space="0" w:color="auto"/>
            </w:tcBorders>
          </w:tcPr>
          <w:p w14:paraId="421D19F7" w14:textId="2D3543EC" w:rsidR="0067606D" w:rsidRPr="00B22FE8" w:rsidRDefault="0067606D" w:rsidP="0067606D">
            <w:pPr>
              <w:pStyle w:val="TabellRader"/>
              <w:rPr>
                <w:b/>
              </w:rPr>
            </w:pPr>
            <w:r w:rsidRPr="00BF56F9">
              <w:rPr>
                <w:b/>
              </w:rPr>
              <w:t>1 272,9</w:t>
            </w:r>
          </w:p>
        </w:tc>
        <w:tc>
          <w:tcPr>
            <w:tcW w:w="672" w:type="dxa"/>
            <w:tcBorders>
              <w:top w:val="single" w:sz="18" w:space="0" w:color="auto"/>
            </w:tcBorders>
          </w:tcPr>
          <w:p w14:paraId="7179E59B" w14:textId="6F7B832F" w:rsidR="0067606D" w:rsidRPr="00B22FE8" w:rsidRDefault="0067606D" w:rsidP="0067606D">
            <w:pPr>
              <w:pStyle w:val="TabellRader"/>
              <w:rPr>
                <w:b/>
              </w:rPr>
            </w:pPr>
            <w:r w:rsidRPr="00BF56F9">
              <w:rPr>
                <w:b/>
              </w:rPr>
              <w:t>-0,3</w:t>
            </w:r>
          </w:p>
        </w:tc>
        <w:tc>
          <w:tcPr>
            <w:tcW w:w="573" w:type="dxa"/>
            <w:tcBorders>
              <w:top w:val="single" w:sz="18" w:space="0" w:color="auto"/>
            </w:tcBorders>
            <w:vAlign w:val="bottom"/>
          </w:tcPr>
          <w:p w14:paraId="73668EB1" w14:textId="0EB1F18F" w:rsidR="0067606D" w:rsidRPr="00B22FE8" w:rsidRDefault="0067606D" w:rsidP="0067606D">
            <w:pPr>
              <w:pStyle w:val="TabellRader"/>
              <w:rPr>
                <w:b/>
              </w:rPr>
            </w:pPr>
          </w:p>
        </w:tc>
        <w:tc>
          <w:tcPr>
            <w:tcW w:w="672" w:type="dxa"/>
            <w:tcBorders>
              <w:top w:val="single" w:sz="18" w:space="0" w:color="auto"/>
            </w:tcBorders>
          </w:tcPr>
          <w:p w14:paraId="25D8DA27" w14:textId="0BA7EA31" w:rsidR="0067606D" w:rsidRPr="00B22FE8" w:rsidRDefault="0067606D" w:rsidP="0067606D">
            <w:pPr>
              <w:pStyle w:val="TabellRader"/>
              <w:rPr>
                <w:b/>
              </w:rPr>
            </w:pPr>
            <w:r w:rsidRPr="00BF56F9">
              <w:rPr>
                <w:b/>
              </w:rPr>
              <w:t>-0,6</w:t>
            </w:r>
          </w:p>
        </w:tc>
        <w:tc>
          <w:tcPr>
            <w:tcW w:w="671" w:type="dxa"/>
            <w:tcBorders>
              <w:top w:val="single" w:sz="18" w:space="0" w:color="auto"/>
            </w:tcBorders>
          </w:tcPr>
          <w:p w14:paraId="407D1A1B" w14:textId="43D01C7D" w:rsidR="0067606D" w:rsidRPr="00B22FE8" w:rsidRDefault="0067606D" w:rsidP="0067606D">
            <w:pPr>
              <w:pStyle w:val="TabellRader"/>
              <w:rPr>
                <w:b/>
              </w:rPr>
            </w:pPr>
            <w:r w:rsidRPr="00BF56F9">
              <w:rPr>
                <w:b/>
              </w:rPr>
              <w:t>2,2</w:t>
            </w:r>
          </w:p>
        </w:tc>
        <w:tc>
          <w:tcPr>
            <w:tcW w:w="672" w:type="dxa"/>
            <w:tcBorders>
              <w:top w:val="single" w:sz="18" w:space="0" w:color="auto"/>
            </w:tcBorders>
          </w:tcPr>
          <w:p w14:paraId="1A5F56C0" w14:textId="7C777BD4" w:rsidR="0067606D" w:rsidRPr="00B22FE8" w:rsidRDefault="0067606D" w:rsidP="0067606D">
            <w:pPr>
              <w:pStyle w:val="TabellRader"/>
              <w:rPr>
                <w:b/>
              </w:rPr>
            </w:pPr>
            <w:r w:rsidRPr="009F5DDD">
              <w:rPr>
                <w:b/>
              </w:rPr>
              <w:t>-12,0</w:t>
            </w:r>
          </w:p>
        </w:tc>
        <w:tc>
          <w:tcPr>
            <w:tcW w:w="671" w:type="dxa"/>
            <w:tcBorders>
              <w:top w:val="single" w:sz="18" w:space="0" w:color="auto"/>
            </w:tcBorders>
          </w:tcPr>
          <w:p w14:paraId="568FCE87" w14:textId="5429DA9B" w:rsidR="0067606D" w:rsidRPr="00B22FE8" w:rsidRDefault="0067606D" w:rsidP="0067606D">
            <w:pPr>
              <w:pStyle w:val="TabellRader"/>
              <w:rPr>
                <w:b/>
              </w:rPr>
            </w:pPr>
            <w:r w:rsidRPr="009F5DDD">
              <w:rPr>
                <w:b/>
              </w:rPr>
              <w:t>-23,9</w:t>
            </w:r>
          </w:p>
        </w:tc>
        <w:tc>
          <w:tcPr>
            <w:tcW w:w="672" w:type="dxa"/>
            <w:tcBorders>
              <w:top w:val="single" w:sz="18" w:space="0" w:color="auto"/>
            </w:tcBorders>
          </w:tcPr>
          <w:p w14:paraId="65F2F585" w14:textId="7813B5B3" w:rsidR="0067606D" w:rsidRPr="00B22FE8" w:rsidRDefault="0067606D" w:rsidP="0067606D">
            <w:pPr>
              <w:pStyle w:val="TabellRader"/>
              <w:rPr>
                <w:b/>
              </w:rPr>
            </w:pPr>
            <w:r w:rsidRPr="009F5DDD">
              <w:rPr>
                <w:b/>
              </w:rPr>
              <w:t>-30,9</w:t>
            </w:r>
          </w:p>
        </w:tc>
      </w:tr>
      <w:tr w:rsidR="0067606D" w:rsidRPr="00B22FE8" w14:paraId="5E9D350D" w14:textId="77777777" w:rsidTr="0067606D">
        <w:tc>
          <w:tcPr>
            <w:tcW w:w="2437" w:type="dxa"/>
            <w:tcBorders>
              <w:bottom w:val="single" w:sz="4" w:space="0" w:color="auto"/>
            </w:tcBorders>
            <w:tcMar>
              <w:left w:w="0" w:type="dxa"/>
              <w:right w:w="0" w:type="dxa"/>
            </w:tcMar>
          </w:tcPr>
          <w:p w14:paraId="19AF56A9" w14:textId="01B49372" w:rsidR="0067606D" w:rsidRPr="00B22FE8" w:rsidRDefault="0067606D" w:rsidP="0067606D">
            <w:pPr>
              <w:pStyle w:val="TabellRader"/>
              <w:jc w:val="left"/>
              <w:rPr>
                <w:i/>
              </w:rPr>
            </w:pPr>
            <w:r w:rsidRPr="00B22FE8">
              <w:rPr>
                <w:i/>
              </w:rPr>
              <w:t>Direkta skatter</w:t>
            </w:r>
          </w:p>
        </w:tc>
        <w:tc>
          <w:tcPr>
            <w:tcW w:w="672" w:type="dxa"/>
          </w:tcPr>
          <w:p w14:paraId="769C3EDF" w14:textId="706482BB" w:rsidR="0067606D" w:rsidRPr="00B22FE8" w:rsidRDefault="0067606D" w:rsidP="0067606D">
            <w:pPr>
              <w:pStyle w:val="TabellRader"/>
              <w:rPr>
                <w:i/>
              </w:rPr>
            </w:pPr>
            <w:r w:rsidRPr="00BF56F9">
              <w:rPr>
                <w:i/>
              </w:rPr>
              <w:t>656,7</w:t>
            </w:r>
          </w:p>
        </w:tc>
        <w:tc>
          <w:tcPr>
            <w:tcW w:w="672" w:type="dxa"/>
          </w:tcPr>
          <w:p w14:paraId="6324FB07" w14:textId="5AF8260F" w:rsidR="0067606D" w:rsidRPr="00B22FE8" w:rsidRDefault="0067606D" w:rsidP="0067606D">
            <w:pPr>
              <w:pStyle w:val="TabellRader"/>
              <w:rPr>
                <w:i/>
              </w:rPr>
            </w:pPr>
            <w:r w:rsidRPr="00BF56F9">
              <w:rPr>
                <w:i/>
              </w:rPr>
              <w:t>-0,4</w:t>
            </w:r>
          </w:p>
        </w:tc>
        <w:tc>
          <w:tcPr>
            <w:tcW w:w="671" w:type="dxa"/>
          </w:tcPr>
          <w:p w14:paraId="1CBF2BDD" w14:textId="7CD8FD77" w:rsidR="0067606D" w:rsidRPr="00B22FE8" w:rsidRDefault="0067606D" w:rsidP="0067606D">
            <w:pPr>
              <w:pStyle w:val="TabellRader"/>
              <w:rPr>
                <w:i/>
              </w:rPr>
            </w:pPr>
            <w:r w:rsidRPr="00BF56F9">
              <w:rPr>
                <w:i/>
              </w:rPr>
              <w:t>665,4</w:t>
            </w:r>
          </w:p>
        </w:tc>
        <w:tc>
          <w:tcPr>
            <w:tcW w:w="672" w:type="dxa"/>
          </w:tcPr>
          <w:p w14:paraId="6D027B79" w14:textId="2B80AD47" w:rsidR="0067606D" w:rsidRPr="00B22FE8" w:rsidRDefault="0067606D" w:rsidP="0067606D">
            <w:pPr>
              <w:pStyle w:val="TabellRader"/>
              <w:rPr>
                <w:i/>
              </w:rPr>
            </w:pPr>
            <w:r w:rsidRPr="00BF56F9">
              <w:rPr>
                <w:i/>
              </w:rPr>
              <w:t>-0,7</w:t>
            </w:r>
          </w:p>
        </w:tc>
        <w:tc>
          <w:tcPr>
            <w:tcW w:w="573" w:type="dxa"/>
            <w:vAlign w:val="bottom"/>
          </w:tcPr>
          <w:p w14:paraId="1347C805" w14:textId="77777777" w:rsidR="0067606D" w:rsidRPr="00B22FE8" w:rsidRDefault="0067606D" w:rsidP="0067606D">
            <w:pPr>
              <w:pStyle w:val="TabellRader"/>
              <w:rPr>
                <w:i/>
              </w:rPr>
            </w:pPr>
          </w:p>
        </w:tc>
        <w:tc>
          <w:tcPr>
            <w:tcW w:w="672" w:type="dxa"/>
          </w:tcPr>
          <w:p w14:paraId="43D1336B" w14:textId="6514519C" w:rsidR="0067606D" w:rsidRPr="00B22FE8" w:rsidRDefault="0067606D" w:rsidP="0067606D">
            <w:pPr>
              <w:pStyle w:val="TabellRader"/>
              <w:rPr>
                <w:i/>
              </w:rPr>
            </w:pPr>
            <w:r w:rsidRPr="00BF56F9">
              <w:rPr>
                <w:i/>
              </w:rPr>
              <w:t>-1,2</w:t>
            </w:r>
          </w:p>
        </w:tc>
        <w:tc>
          <w:tcPr>
            <w:tcW w:w="671" w:type="dxa"/>
          </w:tcPr>
          <w:p w14:paraId="4BAE7446" w14:textId="578BCD6C" w:rsidR="0067606D" w:rsidRPr="00B22FE8" w:rsidRDefault="0067606D" w:rsidP="0067606D">
            <w:pPr>
              <w:pStyle w:val="TabellRader"/>
              <w:rPr>
                <w:i/>
              </w:rPr>
            </w:pPr>
            <w:r w:rsidRPr="00BF56F9">
              <w:rPr>
                <w:i/>
              </w:rPr>
              <w:t>0,8</w:t>
            </w:r>
          </w:p>
        </w:tc>
        <w:tc>
          <w:tcPr>
            <w:tcW w:w="672" w:type="dxa"/>
          </w:tcPr>
          <w:p w14:paraId="7EAF8A8D" w14:textId="6B2C07EA" w:rsidR="0067606D" w:rsidRPr="00B22FE8" w:rsidRDefault="0067606D" w:rsidP="0067606D">
            <w:pPr>
              <w:pStyle w:val="TabellRader"/>
              <w:rPr>
                <w:i/>
              </w:rPr>
            </w:pPr>
            <w:r w:rsidRPr="009F5DDD">
              <w:rPr>
                <w:i/>
              </w:rPr>
              <w:t>-10,2</w:t>
            </w:r>
          </w:p>
        </w:tc>
        <w:tc>
          <w:tcPr>
            <w:tcW w:w="671" w:type="dxa"/>
          </w:tcPr>
          <w:p w14:paraId="2F633D5B" w14:textId="7A835B54" w:rsidR="0067606D" w:rsidRPr="00B22FE8" w:rsidRDefault="0067606D" w:rsidP="0067606D">
            <w:pPr>
              <w:pStyle w:val="TabellRader"/>
              <w:rPr>
                <w:i/>
              </w:rPr>
            </w:pPr>
            <w:r w:rsidRPr="009F5DDD">
              <w:rPr>
                <w:i/>
              </w:rPr>
              <w:t>-17,0</w:t>
            </w:r>
          </w:p>
        </w:tc>
        <w:tc>
          <w:tcPr>
            <w:tcW w:w="672" w:type="dxa"/>
          </w:tcPr>
          <w:p w14:paraId="0D35A8E6" w14:textId="503E186A" w:rsidR="0067606D" w:rsidRPr="00B22FE8" w:rsidRDefault="0067606D" w:rsidP="0067606D">
            <w:pPr>
              <w:pStyle w:val="TabellRader"/>
              <w:rPr>
                <w:i/>
              </w:rPr>
            </w:pPr>
            <w:r w:rsidRPr="009F5DDD">
              <w:rPr>
                <w:i/>
              </w:rPr>
              <w:t>-20,2</w:t>
            </w:r>
          </w:p>
        </w:tc>
      </w:tr>
      <w:tr w:rsidR="0067606D" w14:paraId="1669DFE4" w14:textId="77777777" w:rsidTr="0067606D">
        <w:tc>
          <w:tcPr>
            <w:tcW w:w="2437" w:type="dxa"/>
            <w:tcBorders>
              <w:top w:val="single" w:sz="4" w:space="0" w:color="auto"/>
            </w:tcBorders>
            <w:tcMar>
              <w:left w:w="0" w:type="dxa"/>
              <w:right w:w="0" w:type="dxa"/>
            </w:tcMar>
          </w:tcPr>
          <w:p w14:paraId="09668712" w14:textId="078937B0" w:rsidR="0067606D" w:rsidRDefault="0067606D" w:rsidP="0067606D">
            <w:pPr>
              <w:pStyle w:val="TabellRader"/>
              <w:jc w:val="left"/>
            </w:pPr>
            <w:r w:rsidRPr="000169ED">
              <w:t>Kommunal inkomstskatt</w:t>
            </w:r>
          </w:p>
        </w:tc>
        <w:tc>
          <w:tcPr>
            <w:tcW w:w="672" w:type="dxa"/>
          </w:tcPr>
          <w:p w14:paraId="3D586E9E" w14:textId="028437C4" w:rsidR="0067606D" w:rsidRDefault="0067606D" w:rsidP="0067606D">
            <w:pPr>
              <w:pStyle w:val="TabellRader"/>
            </w:pPr>
            <w:r w:rsidRPr="00C257D0">
              <w:t>725,5</w:t>
            </w:r>
          </w:p>
        </w:tc>
        <w:tc>
          <w:tcPr>
            <w:tcW w:w="672" w:type="dxa"/>
          </w:tcPr>
          <w:p w14:paraId="04987C44" w14:textId="255C0BCF" w:rsidR="0067606D" w:rsidRDefault="0067606D" w:rsidP="0067606D">
            <w:pPr>
              <w:pStyle w:val="TabellRader"/>
            </w:pPr>
            <w:r w:rsidRPr="00C257D0">
              <w:t>-0,6</w:t>
            </w:r>
          </w:p>
        </w:tc>
        <w:tc>
          <w:tcPr>
            <w:tcW w:w="671" w:type="dxa"/>
          </w:tcPr>
          <w:p w14:paraId="68E40083" w14:textId="573DC11E" w:rsidR="0067606D" w:rsidRDefault="0067606D" w:rsidP="0067606D">
            <w:pPr>
              <w:pStyle w:val="TabellRader"/>
            </w:pPr>
            <w:r w:rsidRPr="00C257D0">
              <w:t>751,8</w:t>
            </w:r>
          </w:p>
        </w:tc>
        <w:tc>
          <w:tcPr>
            <w:tcW w:w="672" w:type="dxa"/>
          </w:tcPr>
          <w:p w14:paraId="0DF48A31" w14:textId="77268039" w:rsidR="0067606D" w:rsidRDefault="0067606D" w:rsidP="0067606D">
            <w:pPr>
              <w:pStyle w:val="TabellRader"/>
            </w:pPr>
            <w:r w:rsidRPr="00C257D0">
              <w:t>-0,7</w:t>
            </w:r>
          </w:p>
        </w:tc>
        <w:tc>
          <w:tcPr>
            <w:tcW w:w="573" w:type="dxa"/>
            <w:vAlign w:val="bottom"/>
          </w:tcPr>
          <w:p w14:paraId="79664327" w14:textId="77777777" w:rsidR="0067606D" w:rsidRDefault="0067606D" w:rsidP="0067606D">
            <w:pPr>
              <w:pStyle w:val="TabellRader"/>
            </w:pPr>
          </w:p>
        </w:tc>
        <w:tc>
          <w:tcPr>
            <w:tcW w:w="672" w:type="dxa"/>
          </w:tcPr>
          <w:p w14:paraId="632B28B3" w14:textId="30D47BF1" w:rsidR="0067606D" w:rsidRDefault="0067606D" w:rsidP="0067606D">
            <w:pPr>
              <w:pStyle w:val="TabellRader"/>
            </w:pPr>
            <w:r w:rsidRPr="0086219B">
              <w:t>-2,4</w:t>
            </w:r>
          </w:p>
        </w:tc>
        <w:tc>
          <w:tcPr>
            <w:tcW w:w="671" w:type="dxa"/>
          </w:tcPr>
          <w:p w14:paraId="09C54CD9" w14:textId="62A3A231" w:rsidR="0067606D" w:rsidRDefault="0067606D" w:rsidP="0067606D">
            <w:pPr>
              <w:pStyle w:val="TabellRader"/>
            </w:pPr>
            <w:r w:rsidRPr="0086219B">
              <w:t>-0,5</w:t>
            </w:r>
          </w:p>
        </w:tc>
        <w:tc>
          <w:tcPr>
            <w:tcW w:w="672" w:type="dxa"/>
          </w:tcPr>
          <w:p w14:paraId="7121D0EF" w14:textId="3A92233E" w:rsidR="0067606D" w:rsidRDefault="0067606D" w:rsidP="0067606D">
            <w:pPr>
              <w:pStyle w:val="TabellRader"/>
            </w:pPr>
            <w:r w:rsidRPr="0086219B">
              <w:t>-4,6</w:t>
            </w:r>
          </w:p>
        </w:tc>
        <w:tc>
          <w:tcPr>
            <w:tcW w:w="671" w:type="dxa"/>
          </w:tcPr>
          <w:p w14:paraId="39595231" w14:textId="135EDB84" w:rsidR="0067606D" w:rsidRDefault="0067606D" w:rsidP="0067606D">
            <w:pPr>
              <w:pStyle w:val="TabellRader"/>
            </w:pPr>
            <w:r w:rsidRPr="0086219B">
              <w:t>-7,2</w:t>
            </w:r>
          </w:p>
        </w:tc>
        <w:tc>
          <w:tcPr>
            <w:tcW w:w="672" w:type="dxa"/>
          </w:tcPr>
          <w:p w14:paraId="32B2F4E6" w14:textId="11FB0527" w:rsidR="0067606D" w:rsidRDefault="0067606D" w:rsidP="0067606D">
            <w:pPr>
              <w:pStyle w:val="TabellRader"/>
            </w:pPr>
            <w:r w:rsidRPr="0086219B">
              <w:t>-10,1</w:t>
            </w:r>
          </w:p>
        </w:tc>
      </w:tr>
      <w:tr w:rsidR="0067606D" w14:paraId="33C7B368" w14:textId="77777777" w:rsidTr="0067606D">
        <w:tc>
          <w:tcPr>
            <w:tcW w:w="2437" w:type="dxa"/>
            <w:tcMar>
              <w:left w:w="0" w:type="dxa"/>
              <w:right w:w="0" w:type="dxa"/>
            </w:tcMar>
          </w:tcPr>
          <w:p w14:paraId="4ADF1AF1" w14:textId="362A020E" w:rsidR="0067606D" w:rsidRDefault="0067606D" w:rsidP="0067606D">
            <w:pPr>
              <w:pStyle w:val="TabellRader"/>
              <w:jc w:val="left"/>
            </w:pPr>
            <w:r w:rsidRPr="000169ED">
              <w:t>Statlig inkomstskatt</w:t>
            </w:r>
          </w:p>
        </w:tc>
        <w:tc>
          <w:tcPr>
            <w:tcW w:w="672" w:type="dxa"/>
          </w:tcPr>
          <w:p w14:paraId="6C195E13" w14:textId="1B12133B" w:rsidR="0067606D" w:rsidRDefault="0067606D" w:rsidP="0067606D">
            <w:pPr>
              <w:pStyle w:val="TabellRader"/>
            </w:pPr>
            <w:r w:rsidRPr="00C257D0">
              <w:t>60,6</w:t>
            </w:r>
          </w:p>
        </w:tc>
        <w:tc>
          <w:tcPr>
            <w:tcW w:w="672" w:type="dxa"/>
          </w:tcPr>
          <w:p w14:paraId="243AE688" w14:textId="1F78701D" w:rsidR="0067606D" w:rsidRDefault="0067606D" w:rsidP="0067606D">
            <w:pPr>
              <w:pStyle w:val="TabellRader"/>
            </w:pPr>
            <w:r w:rsidRPr="00C257D0">
              <w:t>-0,2</w:t>
            </w:r>
          </w:p>
        </w:tc>
        <w:tc>
          <w:tcPr>
            <w:tcW w:w="671" w:type="dxa"/>
          </w:tcPr>
          <w:p w14:paraId="02AAAAFA" w14:textId="6A71CC6B" w:rsidR="0067606D" w:rsidRDefault="0067606D" w:rsidP="0067606D">
            <w:pPr>
              <w:pStyle w:val="TabellRader"/>
            </w:pPr>
            <w:r w:rsidRPr="00C257D0">
              <w:t>57,3</w:t>
            </w:r>
          </w:p>
        </w:tc>
        <w:tc>
          <w:tcPr>
            <w:tcW w:w="672" w:type="dxa"/>
          </w:tcPr>
          <w:p w14:paraId="686DFBCE" w14:textId="2ABC1471" w:rsidR="0067606D" w:rsidRDefault="0067606D" w:rsidP="0067606D">
            <w:pPr>
              <w:pStyle w:val="TabellRader"/>
            </w:pPr>
            <w:r w:rsidRPr="00C257D0">
              <w:t>0,3</w:t>
            </w:r>
          </w:p>
        </w:tc>
        <w:tc>
          <w:tcPr>
            <w:tcW w:w="573" w:type="dxa"/>
            <w:vAlign w:val="bottom"/>
          </w:tcPr>
          <w:p w14:paraId="5E61F683" w14:textId="77777777" w:rsidR="0067606D" w:rsidRDefault="0067606D" w:rsidP="0067606D">
            <w:pPr>
              <w:pStyle w:val="TabellRader"/>
            </w:pPr>
          </w:p>
        </w:tc>
        <w:tc>
          <w:tcPr>
            <w:tcW w:w="672" w:type="dxa"/>
          </w:tcPr>
          <w:p w14:paraId="6F3AE6EA" w14:textId="02A7CCD3" w:rsidR="0067606D" w:rsidRDefault="0067606D" w:rsidP="0067606D">
            <w:pPr>
              <w:pStyle w:val="TabellRader"/>
            </w:pPr>
            <w:r w:rsidRPr="0086219B">
              <w:t>0,6</w:t>
            </w:r>
          </w:p>
        </w:tc>
        <w:tc>
          <w:tcPr>
            <w:tcW w:w="671" w:type="dxa"/>
          </w:tcPr>
          <w:p w14:paraId="41B98B5B" w14:textId="7A697F82" w:rsidR="0067606D" w:rsidRDefault="0067606D" w:rsidP="0067606D">
            <w:pPr>
              <w:pStyle w:val="TabellRader"/>
            </w:pPr>
            <w:r w:rsidRPr="0086219B">
              <w:t>1,0</w:t>
            </w:r>
          </w:p>
        </w:tc>
        <w:tc>
          <w:tcPr>
            <w:tcW w:w="672" w:type="dxa"/>
          </w:tcPr>
          <w:p w14:paraId="0623EEB7" w14:textId="3C4D9BA9" w:rsidR="0067606D" w:rsidRDefault="0067606D" w:rsidP="0067606D">
            <w:pPr>
              <w:pStyle w:val="TabellRader"/>
            </w:pPr>
            <w:r w:rsidRPr="0086219B">
              <w:t>-4,9</w:t>
            </w:r>
          </w:p>
        </w:tc>
        <w:tc>
          <w:tcPr>
            <w:tcW w:w="671" w:type="dxa"/>
          </w:tcPr>
          <w:p w14:paraId="2B898EFD" w14:textId="08596F80" w:rsidR="0067606D" w:rsidRDefault="0067606D" w:rsidP="0067606D">
            <w:pPr>
              <w:pStyle w:val="TabellRader"/>
            </w:pPr>
            <w:r w:rsidRPr="0086219B">
              <w:t>-5,5</w:t>
            </w:r>
          </w:p>
        </w:tc>
        <w:tc>
          <w:tcPr>
            <w:tcW w:w="672" w:type="dxa"/>
          </w:tcPr>
          <w:p w14:paraId="573F55B4" w14:textId="3FFF9948" w:rsidR="0067606D" w:rsidRDefault="0067606D" w:rsidP="0067606D">
            <w:pPr>
              <w:pStyle w:val="TabellRader"/>
            </w:pPr>
            <w:r w:rsidRPr="0086219B">
              <w:t>-5,9</w:t>
            </w:r>
          </w:p>
        </w:tc>
      </w:tr>
      <w:tr w:rsidR="0067606D" w14:paraId="457A1EE7" w14:textId="77777777" w:rsidTr="0067606D">
        <w:tc>
          <w:tcPr>
            <w:tcW w:w="2437" w:type="dxa"/>
            <w:tcMar>
              <w:left w:w="0" w:type="dxa"/>
              <w:right w:w="0" w:type="dxa"/>
            </w:tcMar>
          </w:tcPr>
          <w:p w14:paraId="546DE755" w14:textId="049D9684" w:rsidR="0067606D" w:rsidRDefault="0067606D" w:rsidP="0067606D">
            <w:pPr>
              <w:pStyle w:val="TabellRader"/>
              <w:jc w:val="left"/>
            </w:pPr>
            <w:r w:rsidRPr="000169ED">
              <w:t>Jobbskatteavdrag</w:t>
            </w:r>
          </w:p>
        </w:tc>
        <w:tc>
          <w:tcPr>
            <w:tcW w:w="672" w:type="dxa"/>
          </w:tcPr>
          <w:p w14:paraId="17509C2C" w14:textId="0C68F84A" w:rsidR="0067606D" w:rsidRDefault="0067606D" w:rsidP="0067606D">
            <w:pPr>
              <w:pStyle w:val="TabellRader"/>
            </w:pPr>
            <w:r w:rsidRPr="00C257D0">
              <w:t>-113,0</w:t>
            </w:r>
          </w:p>
        </w:tc>
        <w:tc>
          <w:tcPr>
            <w:tcW w:w="672" w:type="dxa"/>
          </w:tcPr>
          <w:p w14:paraId="0A83F3DE" w14:textId="3209DC11" w:rsidR="0067606D" w:rsidRDefault="0067606D" w:rsidP="0067606D">
            <w:pPr>
              <w:pStyle w:val="TabellRader"/>
            </w:pPr>
            <w:r w:rsidRPr="00C257D0">
              <w:t>-0,4</w:t>
            </w:r>
          </w:p>
        </w:tc>
        <w:tc>
          <w:tcPr>
            <w:tcW w:w="671" w:type="dxa"/>
          </w:tcPr>
          <w:p w14:paraId="032F41C0" w14:textId="3F4C3FF5" w:rsidR="0067606D" w:rsidRDefault="0067606D" w:rsidP="0067606D">
            <w:pPr>
              <w:pStyle w:val="TabellRader"/>
            </w:pPr>
            <w:r w:rsidRPr="00C257D0">
              <w:t>-126,7</w:t>
            </w:r>
          </w:p>
        </w:tc>
        <w:tc>
          <w:tcPr>
            <w:tcW w:w="672" w:type="dxa"/>
          </w:tcPr>
          <w:p w14:paraId="46FA1BC5" w14:textId="6B3E744A" w:rsidR="0067606D" w:rsidRDefault="0067606D" w:rsidP="0067606D">
            <w:pPr>
              <w:pStyle w:val="TabellRader"/>
            </w:pPr>
            <w:r w:rsidRPr="00C257D0">
              <w:t>-0,2</w:t>
            </w:r>
          </w:p>
        </w:tc>
        <w:tc>
          <w:tcPr>
            <w:tcW w:w="573" w:type="dxa"/>
            <w:vAlign w:val="bottom"/>
          </w:tcPr>
          <w:p w14:paraId="0408372E" w14:textId="77777777" w:rsidR="0067606D" w:rsidRDefault="0067606D" w:rsidP="0067606D">
            <w:pPr>
              <w:pStyle w:val="TabellRader"/>
            </w:pPr>
          </w:p>
        </w:tc>
        <w:tc>
          <w:tcPr>
            <w:tcW w:w="672" w:type="dxa"/>
          </w:tcPr>
          <w:p w14:paraId="4A398553" w14:textId="6DC2464D" w:rsidR="0067606D" w:rsidRDefault="0067606D" w:rsidP="0067606D">
            <w:pPr>
              <w:pStyle w:val="TabellRader"/>
            </w:pPr>
            <w:r w:rsidRPr="0086219B">
              <w:t>0,3</w:t>
            </w:r>
          </w:p>
        </w:tc>
        <w:tc>
          <w:tcPr>
            <w:tcW w:w="671" w:type="dxa"/>
          </w:tcPr>
          <w:p w14:paraId="1BBCA20A" w14:textId="510FDAF4" w:rsidR="0067606D" w:rsidRDefault="0067606D" w:rsidP="0067606D">
            <w:pPr>
              <w:pStyle w:val="TabellRader"/>
            </w:pPr>
            <w:r w:rsidRPr="0086219B">
              <w:t>0,5</w:t>
            </w:r>
          </w:p>
        </w:tc>
        <w:tc>
          <w:tcPr>
            <w:tcW w:w="672" w:type="dxa"/>
          </w:tcPr>
          <w:p w14:paraId="2EA107CA" w14:textId="684F9A88" w:rsidR="0067606D" w:rsidRDefault="0067606D" w:rsidP="0067606D">
            <w:pPr>
              <w:pStyle w:val="TabellRader"/>
            </w:pPr>
            <w:r w:rsidRPr="0086219B">
              <w:t>0,8</w:t>
            </w:r>
          </w:p>
        </w:tc>
        <w:tc>
          <w:tcPr>
            <w:tcW w:w="671" w:type="dxa"/>
          </w:tcPr>
          <w:p w14:paraId="72B4A606" w14:textId="50E82FB8" w:rsidR="0067606D" w:rsidRDefault="0067606D" w:rsidP="0067606D">
            <w:pPr>
              <w:pStyle w:val="TabellRader"/>
            </w:pPr>
            <w:r w:rsidRPr="0086219B">
              <w:t>0,9</w:t>
            </w:r>
          </w:p>
        </w:tc>
        <w:tc>
          <w:tcPr>
            <w:tcW w:w="672" w:type="dxa"/>
          </w:tcPr>
          <w:p w14:paraId="175225A0" w14:textId="25E5E146" w:rsidR="0067606D" w:rsidRDefault="0067606D" w:rsidP="0067606D">
            <w:pPr>
              <w:pStyle w:val="TabellRader"/>
            </w:pPr>
            <w:r w:rsidRPr="0086219B">
              <w:t>1,0</w:t>
            </w:r>
          </w:p>
        </w:tc>
      </w:tr>
      <w:tr w:rsidR="0067606D" w14:paraId="47B61AB0" w14:textId="77777777" w:rsidTr="0067606D">
        <w:tc>
          <w:tcPr>
            <w:tcW w:w="2437" w:type="dxa"/>
            <w:tcMar>
              <w:left w:w="0" w:type="dxa"/>
              <w:right w:w="0" w:type="dxa"/>
            </w:tcMar>
          </w:tcPr>
          <w:p w14:paraId="5BBF86D5" w14:textId="2CA3FC6D" w:rsidR="0067606D" w:rsidRDefault="0067606D" w:rsidP="0067606D">
            <w:pPr>
              <w:pStyle w:val="TabellRader"/>
              <w:jc w:val="left"/>
            </w:pPr>
            <w:r w:rsidRPr="000169ED">
              <w:t>Husavdrag</w:t>
            </w:r>
          </w:p>
        </w:tc>
        <w:tc>
          <w:tcPr>
            <w:tcW w:w="672" w:type="dxa"/>
          </w:tcPr>
          <w:p w14:paraId="5DA47278" w14:textId="5600365D" w:rsidR="0067606D" w:rsidRDefault="0067606D" w:rsidP="0067606D">
            <w:pPr>
              <w:pStyle w:val="TabellRader"/>
            </w:pPr>
            <w:r w:rsidRPr="00C257D0">
              <w:t>-14,2</w:t>
            </w:r>
          </w:p>
        </w:tc>
        <w:tc>
          <w:tcPr>
            <w:tcW w:w="672" w:type="dxa"/>
          </w:tcPr>
          <w:p w14:paraId="08C83E50" w14:textId="613274CF" w:rsidR="0067606D" w:rsidRDefault="0067606D" w:rsidP="0067606D">
            <w:pPr>
              <w:pStyle w:val="TabellRader"/>
            </w:pPr>
            <w:r w:rsidRPr="00C257D0">
              <w:t>0,8</w:t>
            </w:r>
          </w:p>
        </w:tc>
        <w:tc>
          <w:tcPr>
            <w:tcW w:w="671" w:type="dxa"/>
          </w:tcPr>
          <w:p w14:paraId="050B38F1" w14:textId="67B82009" w:rsidR="0067606D" w:rsidRDefault="0067606D" w:rsidP="0067606D">
            <w:pPr>
              <w:pStyle w:val="TabellRader"/>
            </w:pPr>
            <w:r w:rsidRPr="00C257D0">
              <w:t>-15,3</w:t>
            </w:r>
          </w:p>
        </w:tc>
        <w:tc>
          <w:tcPr>
            <w:tcW w:w="672" w:type="dxa"/>
          </w:tcPr>
          <w:p w14:paraId="1A9419AB" w14:textId="1DB1D642" w:rsidR="0067606D" w:rsidRDefault="0067606D" w:rsidP="0067606D">
            <w:pPr>
              <w:pStyle w:val="TabellRader"/>
            </w:pPr>
            <w:r w:rsidRPr="00C257D0">
              <w:t>0,0</w:t>
            </w:r>
          </w:p>
        </w:tc>
        <w:tc>
          <w:tcPr>
            <w:tcW w:w="573" w:type="dxa"/>
            <w:vAlign w:val="bottom"/>
          </w:tcPr>
          <w:p w14:paraId="3EA97DBA" w14:textId="77777777" w:rsidR="0067606D" w:rsidRDefault="0067606D" w:rsidP="0067606D">
            <w:pPr>
              <w:pStyle w:val="TabellRader"/>
            </w:pPr>
          </w:p>
        </w:tc>
        <w:tc>
          <w:tcPr>
            <w:tcW w:w="672" w:type="dxa"/>
          </w:tcPr>
          <w:p w14:paraId="074922CA" w14:textId="79D2ACAB" w:rsidR="0067606D" w:rsidRDefault="0067606D" w:rsidP="0067606D">
            <w:pPr>
              <w:pStyle w:val="TabellRader"/>
            </w:pPr>
            <w:r w:rsidRPr="0086219B">
              <w:t>0,3</w:t>
            </w:r>
          </w:p>
        </w:tc>
        <w:tc>
          <w:tcPr>
            <w:tcW w:w="671" w:type="dxa"/>
          </w:tcPr>
          <w:p w14:paraId="1BC8472C" w14:textId="22371B20" w:rsidR="0067606D" w:rsidRDefault="0067606D" w:rsidP="0067606D">
            <w:pPr>
              <w:pStyle w:val="TabellRader"/>
            </w:pPr>
            <w:r w:rsidRPr="0086219B">
              <w:t>-0,1</w:t>
            </w:r>
          </w:p>
        </w:tc>
        <w:tc>
          <w:tcPr>
            <w:tcW w:w="672" w:type="dxa"/>
          </w:tcPr>
          <w:p w14:paraId="6D5F27C4" w14:textId="37186FF8" w:rsidR="0067606D" w:rsidRDefault="0067606D" w:rsidP="0067606D">
            <w:pPr>
              <w:pStyle w:val="TabellRader"/>
            </w:pPr>
            <w:r w:rsidRPr="0086219B">
              <w:t>-0,2</w:t>
            </w:r>
          </w:p>
        </w:tc>
        <w:tc>
          <w:tcPr>
            <w:tcW w:w="671" w:type="dxa"/>
          </w:tcPr>
          <w:p w14:paraId="768580A9" w14:textId="3F8C52AA" w:rsidR="0067606D" w:rsidRDefault="0067606D" w:rsidP="0067606D">
            <w:pPr>
              <w:pStyle w:val="TabellRader"/>
            </w:pPr>
            <w:r w:rsidRPr="0086219B">
              <w:t>-0,3</w:t>
            </w:r>
          </w:p>
        </w:tc>
        <w:tc>
          <w:tcPr>
            <w:tcW w:w="672" w:type="dxa"/>
          </w:tcPr>
          <w:p w14:paraId="7AA5DA56" w14:textId="6E951721" w:rsidR="0067606D" w:rsidRDefault="0067606D" w:rsidP="0067606D">
            <w:pPr>
              <w:pStyle w:val="TabellRader"/>
            </w:pPr>
            <w:r w:rsidRPr="0086219B">
              <w:t>-0,4</w:t>
            </w:r>
          </w:p>
        </w:tc>
      </w:tr>
      <w:tr w:rsidR="0067606D" w14:paraId="744DC838" w14:textId="77777777" w:rsidTr="0067606D">
        <w:tc>
          <w:tcPr>
            <w:tcW w:w="2437" w:type="dxa"/>
            <w:tcMar>
              <w:left w:w="0" w:type="dxa"/>
              <w:right w:w="0" w:type="dxa"/>
            </w:tcMar>
          </w:tcPr>
          <w:p w14:paraId="2968CB6E" w14:textId="2A17BD76" w:rsidR="0067606D" w:rsidRDefault="0067606D" w:rsidP="0067606D">
            <w:pPr>
              <w:pStyle w:val="TabellRader"/>
              <w:jc w:val="left"/>
            </w:pPr>
            <w:r w:rsidRPr="000169ED">
              <w:t>Övrigt</w:t>
            </w:r>
          </w:p>
        </w:tc>
        <w:tc>
          <w:tcPr>
            <w:tcW w:w="672" w:type="dxa"/>
          </w:tcPr>
          <w:p w14:paraId="3450F3E8" w14:textId="4A756569" w:rsidR="0067606D" w:rsidRDefault="0067606D" w:rsidP="0067606D">
            <w:pPr>
              <w:pStyle w:val="TabellRader"/>
            </w:pPr>
            <w:r w:rsidRPr="00C257D0">
              <w:t>-2,2</w:t>
            </w:r>
          </w:p>
        </w:tc>
        <w:tc>
          <w:tcPr>
            <w:tcW w:w="672" w:type="dxa"/>
          </w:tcPr>
          <w:p w14:paraId="20A9E6EC" w14:textId="14C05945" w:rsidR="0067606D" w:rsidRDefault="0067606D" w:rsidP="0067606D">
            <w:pPr>
              <w:pStyle w:val="TabellRader"/>
            </w:pPr>
            <w:r w:rsidRPr="00C257D0">
              <w:t>-0,1</w:t>
            </w:r>
          </w:p>
        </w:tc>
        <w:tc>
          <w:tcPr>
            <w:tcW w:w="671" w:type="dxa"/>
          </w:tcPr>
          <w:p w14:paraId="310CA4D5" w14:textId="322D63AA" w:rsidR="0067606D" w:rsidRDefault="0067606D" w:rsidP="0067606D">
            <w:pPr>
              <w:pStyle w:val="TabellRader"/>
            </w:pPr>
            <w:r w:rsidRPr="00C257D0">
              <w:t>-1,7</w:t>
            </w:r>
          </w:p>
        </w:tc>
        <w:tc>
          <w:tcPr>
            <w:tcW w:w="672" w:type="dxa"/>
          </w:tcPr>
          <w:p w14:paraId="4D1C4297" w14:textId="1255420F" w:rsidR="0067606D" w:rsidRDefault="0067606D" w:rsidP="0067606D">
            <w:pPr>
              <w:pStyle w:val="TabellRader"/>
            </w:pPr>
            <w:r w:rsidRPr="00C257D0">
              <w:t>-0,1</w:t>
            </w:r>
          </w:p>
        </w:tc>
        <w:tc>
          <w:tcPr>
            <w:tcW w:w="573" w:type="dxa"/>
            <w:vAlign w:val="bottom"/>
          </w:tcPr>
          <w:p w14:paraId="50337212" w14:textId="77777777" w:rsidR="0067606D" w:rsidRDefault="0067606D" w:rsidP="0067606D">
            <w:pPr>
              <w:pStyle w:val="TabellRader"/>
            </w:pPr>
          </w:p>
        </w:tc>
        <w:tc>
          <w:tcPr>
            <w:tcW w:w="672" w:type="dxa"/>
          </w:tcPr>
          <w:p w14:paraId="60AC06DC" w14:textId="56D4CAB6" w:rsidR="0067606D" w:rsidRDefault="0067606D" w:rsidP="0067606D">
            <w:pPr>
              <w:pStyle w:val="TabellRader"/>
            </w:pPr>
            <w:r w:rsidRPr="0086219B">
              <w:t>0,0</w:t>
            </w:r>
          </w:p>
        </w:tc>
        <w:tc>
          <w:tcPr>
            <w:tcW w:w="671" w:type="dxa"/>
          </w:tcPr>
          <w:p w14:paraId="42901C75" w14:textId="3C717CC9" w:rsidR="0067606D" w:rsidRDefault="0067606D" w:rsidP="0067606D">
            <w:pPr>
              <w:pStyle w:val="TabellRader"/>
            </w:pPr>
            <w:r w:rsidRPr="0086219B">
              <w:t>0,0</w:t>
            </w:r>
          </w:p>
        </w:tc>
        <w:tc>
          <w:tcPr>
            <w:tcW w:w="672" w:type="dxa"/>
          </w:tcPr>
          <w:p w14:paraId="2DA09BFB" w14:textId="6B848CD3" w:rsidR="0067606D" w:rsidRDefault="0067606D" w:rsidP="0067606D">
            <w:pPr>
              <w:pStyle w:val="TabellRader"/>
            </w:pPr>
            <w:r w:rsidRPr="0030453F">
              <w:t>-1,4</w:t>
            </w:r>
          </w:p>
        </w:tc>
        <w:tc>
          <w:tcPr>
            <w:tcW w:w="671" w:type="dxa"/>
          </w:tcPr>
          <w:p w14:paraId="058CC01B" w14:textId="54AC70A6" w:rsidR="0067606D" w:rsidRDefault="0067606D" w:rsidP="0067606D">
            <w:pPr>
              <w:pStyle w:val="TabellRader"/>
            </w:pPr>
            <w:r w:rsidRPr="0030453F">
              <w:t>-4,8</w:t>
            </w:r>
          </w:p>
        </w:tc>
        <w:tc>
          <w:tcPr>
            <w:tcW w:w="672" w:type="dxa"/>
          </w:tcPr>
          <w:p w14:paraId="03B29013" w14:textId="7AC2ACB4" w:rsidR="0067606D" w:rsidRDefault="0067606D" w:rsidP="0067606D">
            <w:pPr>
              <w:pStyle w:val="TabellRader"/>
            </w:pPr>
            <w:r w:rsidRPr="0030453F">
              <w:t>-4,8</w:t>
            </w:r>
          </w:p>
        </w:tc>
      </w:tr>
      <w:tr w:rsidR="0067606D" w:rsidRPr="00B22FE8" w14:paraId="06BB1C07" w14:textId="77777777" w:rsidTr="0067606D">
        <w:tc>
          <w:tcPr>
            <w:tcW w:w="2437" w:type="dxa"/>
            <w:tcMar>
              <w:left w:w="0" w:type="dxa"/>
              <w:right w:w="0" w:type="dxa"/>
            </w:tcMar>
          </w:tcPr>
          <w:p w14:paraId="1480EF5A" w14:textId="6BCC25DD" w:rsidR="0067606D" w:rsidRPr="00B22FE8" w:rsidRDefault="0067606D" w:rsidP="0067606D">
            <w:pPr>
              <w:pStyle w:val="TabellRader"/>
              <w:jc w:val="left"/>
              <w:rPr>
                <w:i/>
              </w:rPr>
            </w:pPr>
            <w:r w:rsidRPr="00B22FE8">
              <w:rPr>
                <w:i/>
              </w:rPr>
              <w:t>Indirekta skatter</w:t>
            </w:r>
          </w:p>
        </w:tc>
        <w:tc>
          <w:tcPr>
            <w:tcW w:w="672" w:type="dxa"/>
          </w:tcPr>
          <w:p w14:paraId="316B11B5" w14:textId="6BD3EFFF" w:rsidR="0067606D" w:rsidRPr="00B22FE8" w:rsidRDefault="0067606D" w:rsidP="0067606D">
            <w:pPr>
              <w:pStyle w:val="TabellRader"/>
              <w:rPr>
                <w:i/>
              </w:rPr>
            </w:pPr>
            <w:r w:rsidRPr="00BF56F9">
              <w:rPr>
                <w:i/>
              </w:rPr>
              <w:t>585,9</w:t>
            </w:r>
          </w:p>
        </w:tc>
        <w:tc>
          <w:tcPr>
            <w:tcW w:w="672" w:type="dxa"/>
          </w:tcPr>
          <w:p w14:paraId="73932790" w14:textId="3CAAEC78" w:rsidR="0067606D" w:rsidRPr="00B22FE8" w:rsidRDefault="0067606D" w:rsidP="0067606D">
            <w:pPr>
              <w:pStyle w:val="TabellRader"/>
              <w:rPr>
                <w:i/>
              </w:rPr>
            </w:pPr>
            <w:r w:rsidRPr="00BF56F9">
              <w:rPr>
                <w:i/>
              </w:rPr>
              <w:t>4,0</w:t>
            </w:r>
          </w:p>
        </w:tc>
        <w:tc>
          <w:tcPr>
            <w:tcW w:w="671" w:type="dxa"/>
          </w:tcPr>
          <w:p w14:paraId="6F61C535" w14:textId="043E818D" w:rsidR="0067606D" w:rsidRPr="00B22FE8" w:rsidRDefault="0067606D" w:rsidP="0067606D">
            <w:pPr>
              <w:pStyle w:val="TabellRader"/>
              <w:rPr>
                <w:i/>
              </w:rPr>
            </w:pPr>
            <w:r w:rsidRPr="00BF56F9">
              <w:rPr>
                <w:i/>
              </w:rPr>
              <w:t>607,5</w:t>
            </w:r>
          </w:p>
        </w:tc>
        <w:tc>
          <w:tcPr>
            <w:tcW w:w="672" w:type="dxa"/>
          </w:tcPr>
          <w:p w14:paraId="14D772E0" w14:textId="6CFCBC69" w:rsidR="0067606D" w:rsidRPr="00B22FE8" w:rsidRDefault="0067606D" w:rsidP="0067606D">
            <w:pPr>
              <w:pStyle w:val="TabellRader"/>
              <w:rPr>
                <w:i/>
              </w:rPr>
            </w:pPr>
            <w:r w:rsidRPr="00BF56F9">
              <w:rPr>
                <w:i/>
              </w:rPr>
              <w:t>0,4</w:t>
            </w:r>
          </w:p>
        </w:tc>
        <w:tc>
          <w:tcPr>
            <w:tcW w:w="573" w:type="dxa"/>
            <w:vAlign w:val="bottom"/>
          </w:tcPr>
          <w:p w14:paraId="285EAF27" w14:textId="77777777" w:rsidR="0067606D" w:rsidRPr="00B22FE8" w:rsidRDefault="0067606D" w:rsidP="0067606D">
            <w:pPr>
              <w:pStyle w:val="TabellRader"/>
              <w:rPr>
                <w:i/>
              </w:rPr>
            </w:pPr>
          </w:p>
        </w:tc>
        <w:tc>
          <w:tcPr>
            <w:tcW w:w="672" w:type="dxa"/>
          </w:tcPr>
          <w:p w14:paraId="53723259" w14:textId="33D72847" w:rsidR="0067606D" w:rsidRPr="00B22FE8" w:rsidRDefault="0067606D" w:rsidP="0067606D">
            <w:pPr>
              <w:pStyle w:val="TabellRader"/>
              <w:rPr>
                <w:i/>
              </w:rPr>
            </w:pPr>
            <w:r w:rsidRPr="00BF56F9">
              <w:rPr>
                <w:i/>
              </w:rPr>
              <w:t>0,6</w:t>
            </w:r>
          </w:p>
        </w:tc>
        <w:tc>
          <w:tcPr>
            <w:tcW w:w="671" w:type="dxa"/>
          </w:tcPr>
          <w:p w14:paraId="5F026F99" w14:textId="6030FE83" w:rsidR="0067606D" w:rsidRPr="00B22FE8" w:rsidRDefault="0067606D" w:rsidP="0067606D">
            <w:pPr>
              <w:pStyle w:val="TabellRader"/>
              <w:rPr>
                <w:i/>
              </w:rPr>
            </w:pPr>
            <w:r w:rsidRPr="00BF56F9">
              <w:rPr>
                <w:i/>
              </w:rPr>
              <w:t>1,4</w:t>
            </w:r>
          </w:p>
        </w:tc>
        <w:tc>
          <w:tcPr>
            <w:tcW w:w="672" w:type="dxa"/>
          </w:tcPr>
          <w:p w14:paraId="7B8036AA" w14:textId="2A28E716" w:rsidR="0067606D" w:rsidRPr="00B22FE8" w:rsidRDefault="0067606D" w:rsidP="0067606D">
            <w:pPr>
              <w:pStyle w:val="TabellRader"/>
              <w:rPr>
                <w:i/>
              </w:rPr>
            </w:pPr>
            <w:r w:rsidRPr="00BF56F9">
              <w:rPr>
                <w:i/>
              </w:rPr>
              <w:t>-</w:t>
            </w:r>
            <w:r w:rsidRPr="009F5DDD">
              <w:rPr>
                <w:i/>
              </w:rPr>
              <w:t>1,8</w:t>
            </w:r>
          </w:p>
        </w:tc>
        <w:tc>
          <w:tcPr>
            <w:tcW w:w="671" w:type="dxa"/>
          </w:tcPr>
          <w:p w14:paraId="00BE2228" w14:textId="7A8CB46B" w:rsidR="0067606D" w:rsidRPr="00B22FE8" w:rsidRDefault="0067606D" w:rsidP="0067606D">
            <w:pPr>
              <w:pStyle w:val="TabellRader"/>
              <w:rPr>
                <w:i/>
              </w:rPr>
            </w:pPr>
            <w:r w:rsidRPr="00BF56F9">
              <w:rPr>
                <w:i/>
              </w:rPr>
              <w:t>-</w:t>
            </w:r>
            <w:r w:rsidRPr="009F5DDD">
              <w:rPr>
                <w:i/>
              </w:rPr>
              <w:t>6,8</w:t>
            </w:r>
          </w:p>
        </w:tc>
        <w:tc>
          <w:tcPr>
            <w:tcW w:w="672" w:type="dxa"/>
          </w:tcPr>
          <w:p w14:paraId="1930F887" w14:textId="22B28B3E" w:rsidR="0067606D" w:rsidRPr="00B22FE8" w:rsidRDefault="0067606D" w:rsidP="0067606D">
            <w:pPr>
              <w:pStyle w:val="TabellRader"/>
              <w:rPr>
                <w:i/>
              </w:rPr>
            </w:pPr>
            <w:r w:rsidRPr="00BF56F9">
              <w:rPr>
                <w:i/>
              </w:rPr>
              <w:t>-</w:t>
            </w:r>
            <w:r w:rsidRPr="009F5DDD">
              <w:rPr>
                <w:i/>
              </w:rPr>
              <w:t>10,</w:t>
            </w:r>
            <w:r w:rsidRPr="00BF56F9">
              <w:rPr>
                <w:i/>
              </w:rPr>
              <w:t>7</w:t>
            </w:r>
          </w:p>
        </w:tc>
      </w:tr>
      <w:tr w:rsidR="0067606D" w14:paraId="7984AB19" w14:textId="77777777" w:rsidTr="0067606D">
        <w:tc>
          <w:tcPr>
            <w:tcW w:w="2437" w:type="dxa"/>
            <w:tcMar>
              <w:left w:w="0" w:type="dxa"/>
              <w:right w:w="0" w:type="dxa"/>
            </w:tcMar>
          </w:tcPr>
          <w:p w14:paraId="02A9C071" w14:textId="11D592DD" w:rsidR="0067606D" w:rsidRDefault="0067606D" w:rsidP="0067606D">
            <w:pPr>
              <w:pStyle w:val="TabellRader"/>
              <w:jc w:val="left"/>
            </w:pPr>
            <w:r w:rsidRPr="000169ED">
              <w:t>Arbetsgivaravgifter</w:t>
            </w:r>
          </w:p>
        </w:tc>
        <w:tc>
          <w:tcPr>
            <w:tcW w:w="672" w:type="dxa"/>
          </w:tcPr>
          <w:p w14:paraId="45486EE4" w14:textId="36D4FF35" w:rsidR="0067606D" w:rsidRDefault="0067606D" w:rsidP="0067606D">
            <w:pPr>
              <w:pStyle w:val="TabellRader"/>
            </w:pPr>
            <w:r w:rsidRPr="00C257D0">
              <w:t>566,4</w:t>
            </w:r>
          </w:p>
        </w:tc>
        <w:tc>
          <w:tcPr>
            <w:tcW w:w="672" w:type="dxa"/>
          </w:tcPr>
          <w:p w14:paraId="06D2F162" w14:textId="244F5FDC" w:rsidR="0067606D" w:rsidRDefault="0067606D" w:rsidP="0067606D">
            <w:pPr>
              <w:pStyle w:val="TabellRader"/>
            </w:pPr>
            <w:r w:rsidRPr="00C257D0">
              <w:t>1,6</w:t>
            </w:r>
          </w:p>
        </w:tc>
        <w:tc>
          <w:tcPr>
            <w:tcW w:w="671" w:type="dxa"/>
          </w:tcPr>
          <w:p w14:paraId="6582EAD5" w14:textId="141D38F7" w:rsidR="0067606D" w:rsidRDefault="0067606D" w:rsidP="0067606D">
            <w:pPr>
              <w:pStyle w:val="TabellRader"/>
            </w:pPr>
            <w:r w:rsidRPr="00C257D0">
              <w:t>589,8</w:t>
            </w:r>
          </w:p>
        </w:tc>
        <w:tc>
          <w:tcPr>
            <w:tcW w:w="672" w:type="dxa"/>
          </w:tcPr>
          <w:p w14:paraId="6A77C9FD" w14:textId="401F1E7E" w:rsidR="0067606D" w:rsidRDefault="0067606D" w:rsidP="0067606D">
            <w:pPr>
              <w:pStyle w:val="TabellRader"/>
            </w:pPr>
            <w:r w:rsidRPr="00C257D0">
              <w:t>-1,0</w:t>
            </w:r>
          </w:p>
        </w:tc>
        <w:tc>
          <w:tcPr>
            <w:tcW w:w="573" w:type="dxa"/>
            <w:vAlign w:val="bottom"/>
          </w:tcPr>
          <w:p w14:paraId="108CDC3C" w14:textId="77777777" w:rsidR="0067606D" w:rsidRDefault="0067606D" w:rsidP="0067606D">
            <w:pPr>
              <w:pStyle w:val="TabellRader"/>
            </w:pPr>
          </w:p>
        </w:tc>
        <w:tc>
          <w:tcPr>
            <w:tcW w:w="672" w:type="dxa"/>
          </w:tcPr>
          <w:p w14:paraId="06E99DCD" w14:textId="030D2FBE" w:rsidR="0067606D" w:rsidRDefault="0067606D" w:rsidP="0067606D">
            <w:pPr>
              <w:pStyle w:val="TabellRader"/>
            </w:pPr>
            <w:r w:rsidRPr="0086219B">
              <w:t>0,0</w:t>
            </w:r>
          </w:p>
        </w:tc>
        <w:tc>
          <w:tcPr>
            <w:tcW w:w="671" w:type="dxa"/>
          </w:tcPr>
          <w:p w14:paraId="4B577732" w14:textId="2BED5049" w:rsidR="0067606D" w:rsidRDefault="0067606D" w:rsidP="0067606D">
            <w:pPr>
              <w:pStyle w:val="TabellRader"/>
            </w:pPr>
            <w:r w:rsidRPr="0086219B">
              <w:t>0,8</w:t>
            </w:r>
          </w:p>
        </w:tc>
        <w:tc>
          <w:tcPr>
            <w:tcW w:w="672" w:type="dxa"/>
          </w:tcPr>
          <w:p w14:paraId="75849C11" w14:textId="4A2DC634" w:rsidR="0067606D" w:rsidRDefault="0067606D" w:rsidP="0067606D">
            <w:pPr>
              <w:pStyle w:val="TabellRader"/>
            </w:pPr>
            <w:r w:rsidRPr="0086219B">
              <w:t>0,4</w:t>
            </w:r>
          </w:p>
        </w:tc>
        <w:tc>
          <w:tcPr>
            <w:tcW w:w="671" w:type="dxa"/>
          </w:tcPr>
          <w:p w14:paraId="7B642F62" w14:textId="5919A6E2" w:rsidR="0067606D" w:rsidRDefault="0067606D" w:rsidP="0067606D">
            <w:pPr>
              <w:pStyle w:val="TabellRader"/>
            </w:pPr>
            <w:r w:rsidRPr="0086219B">
              <w:t>-0,5</w:t>
            </w:r>
          </w:p>
        </w:tc>
        <w:tc>
          <w:tcPr>
            <w:tcW w:w="672" w:type="dxa"/>
          </w:tcPr>
          <w:p w14:paraId="4D7AC281" w14:textId="0C6297E9" w:rsidR="0067606D" w:rsidRDefault="0067606D" w:rsidP="0067606D">
            <w:pPr>
              <w:pStyle w:val="TabellRader"/>
            </w:pPr>
            <w:r w:rsidRPr="0086219B">
              <w:t>-2,2</w:t>
            </w:r>
          </w:p>
        </w:tc>
      </w:tr>
      <w:tr w:rsidR="0067606D" w14:paraId="1EC31739" w14:textId="77777777" w:rsidTr="0067606D">
        <w:tc>
          <w:tcPr>
            <w:tcW w:w="2437" w:type="dxa"/>
            <w:tcMar>
              <w:left w:w="0" w:type="dxa"/>
              <w:right w:w="0" w:type="dxa"/>
            </w:tcMar>
          </w:tcPr>
          <w:p w14:paraId="6473806E" w14:textId="496FDA43" w:rsidR="0067606D" w:rsidRDefault="0067606D" w:rsidP="0067606D">
            <w:pPr>
              <w:pStyle w:val="TabellRader"/>
              <w:jc w:val="left"/>
            </w:pPr>
            <w:r w:rsidRPr="000169ED">
              <w:t>Egenavgifter</w:t>
            </w:r>
          </w:p>
        </w:tc>
        <w:tc>
          <w:tcPr>
            <w:tcW w:w="672" w:type="dxa"/>
          </w:tcPr>
          <w:p w14:paraId="3E12D87F" w14:textId="04E19B8C" w:rsidR="0067606D" w:rsidRDefault="0067606D" w:rsidP="0067606D">
            <w:pPr>
              <w:pStyle w:val="TabellRader"/>
            </w:pPr>
            <w:r w:rsidRPr="00C257D0">
              <w:t>11,8</w:t>
            </w:r>
          </w:p>
        </w:tc>
        <w:tc>
          <w:tcPr>
            <w:tcW w:w="672" w:type="dxa"/>
          </w:tcPr>
          <w:p w14:paraId="7408667C" w14:textId="5E19002E" w:rsidR="0067606D" w:rsidRDefault="0067606D" w:rsidP="0067606D">
            <w:pPr>
              <w:pStyle w:val="TabellRader"/>
            </w:pPr>
            <w:r w:rsidRPr="00C257D0">
              <w:t>-1,0</w:t>
            </w:r>
          </w:p>
        </w:tc>
        <w:tc>
          <w:tcPr>
            <w:tcW w:w="671" w:type="dxa"/>
          </w:tcPr>
          <w:p w14:paraId="0150A7E6" w14:textId="0028D901" w:rsidR="0067606D" w:rsidRDefault="0067606D" w:rsidP="0067606D">
            <w:pPr>
              <w:pStyle w:val="TabellRader"/>
            </w:pPr>
            <w:r w:rsidRPr="00C257D0">
              <w:t>12,3</w:t>
            </w:r>
          </w:p>
        </w:tc>
        <w:tc>
          <w:tcPr>
            <w:tcW w:w="672" w:type="dxa"/>
          </w:tcPr>
          <w:p w14:paraId="0E45D7FB" w14:textId="3A19AB3E" w:rsidR="0067606D" w:rsidRDefault="0067606D" w:rsidP="0067606D">
            <w:pPr>
              <w:pStyle w:val="TabellRader"/>
            </w:pPr>
            <w:r w:rsidRPr="00C257D0">
              <w:t>-0,8</w:t>
            </w:r>
          </w:p>
        </w:tc>
        <w:tc>
          <w:tcPr>
            <w:tcW w:w="573" w:type="dxa"/>
            <w:vAlign w:val="bottom"/>
          </w:tcPr>
          <w:p w14:paraId="287B7F38" w14:textId="77777777" w:rsidR="0067606D" w:rsidRDefault="0067606D" w:rsidP="0067606D">
            <w:pPr>
              <w:pStyle w:val="TabellRader"/>
            </w:pPr>
          </w:p>
        </w:tc>
        <w:tc>
          <w:tcPr>
            <w:tcW w:w="672" w:type="dxa"/>
          </w:tcPr>
          <w:p w14:paraId="24CC4DD1" w14:textId="39A077CC" w:rsidR="0067606D" w:rsidRDefault="0067606D" w:rsidP="0067606D">
            <w:pPr>
              <w:pStyle w:val="TabellRader"/>
            </w:pPr>
            <w:r w:rsidRPr="0086219B">
              <w:t>-0,5</w:t>
            </w:r>
          </w:p>
        </w:tc>
        <w:tc>
          <w:tcPr>
            <w:tcW w:w="671" w:type="dxa"/>
          </w:tcPr>
          <w:p w14:paraId="4CD20B2D" w14:textId="5C20A4A0" w:rsidR="0067606D" w:rsidRDefault="0067606D" w:rsidP="0067606D">
            <w:pPr>
              <w:pStyle w:val="TabellRader"/>
            </w:pPr>
            <w:r w:rsidRPr="0086219B">
              <w:t>-0,5</w:t>
            </w:r>
          </w:p>
        </w:tc>
        <w:tc>
          <w:tcPr>
            <w:tcW w:w="672" w:type="dxa"/>
          </w:tcPr>
          <w:p w14:paraId="3103A10A" w14:textId="6B586DF5" w:rsidR="0067606D" w:rsidRDefault="0067606D" w:rsidP="0067606D">
            <w:pPr>
              <w:pStyle w:val="TabellRader"/>
            </w:pPr>
            <w:r w:rsidRPr="0086219B">
              <w:t>-0,5</w:t>
            </w:r>
          </w:p>
        </w:tc>
        <w:tc>
          <w:tcPr>
            <w:tcW w:w="671" w:type="dxa"/>
          </w:tcPr>
          <w:p w14:paraId="7345DD23" w14:textId="3A7F360F" w:rsidR="0067606D" w:rsidRDefault="0067606D" w:rsidP="0067606D">
            <w:pPr>
              <w:pStyle w:val="TabellRader"/>
            </w:pPr>
            <w:r w:rsidRPr="0086219B">
              <w:t>-0,6</w:t>
            </w:r>
          </w:p>
        </w:tc>
        <w:tc>
          <w:tcPr>
            <w:tcW w:w="672" w:type="dxa"/>
          </w:tcPr>
          <w:p w14:paraId="5A41861E" w14:textId="729DF139" w:rsidR="0067606D" w:rsidRDefault="0067606D" w:rsidP="0067606D">
            <w:pPr>
              <w:pStyle w:val="TabellRader"/>
            </w:pPr>
            <w:r w:rsidRPr="0086219B">
              <w:t>-0,7</w:t>
            </w:r>
          </w:p>
        </w:tc>
      </w:tr>
      <w:tr w:rsidR="0067606D" w14:paraId="2536F615" w14:textId="77777777" w:rsidTr="0067606D">
        <w:tc>
          <w:tcPr>
            <w:tcW w:w="2437" w:type="dxa"/>
            <w:tcMar>
              <w:left w:w="0" w:type="dxa"/>
              <w:right w:w="0" w:type="dxa"/>
            </w:tcMar>
          </w:tcPr>
          <w:p w14:paraId="5B8812C1" w14:textId="63151C19" w:rsidR="0067606D" w:rsidRDefault="0067606D" w:rsidP="0067606D">
            <w:pPr>
              <w:pStyle w:val="TabellRader"/>
              <w:jc w:val="left"/>
            </w:pPr>
            <w:r w:rsidRPr="000169ED">
              <w:t>Särskild löneskatt</w:t>
            </w:r>
          </w:p>
        </w:tc>
        <w:tc>
          <w:tcPr>
            <w:tcW w:w="672" w:type="dxa"/>
          </w:tcPr>
          <w:p w14:paraId="0E446F47" w14:textId="05CB45FE" w:rsidR="0067606D" w:rsidRDefault="0067606D" w:rsidP="0067606D">
            <w:pPr>
              <w:pStyle w:val="TabellRader"/>
            </w:pPr>
            <w:r w:rsidRPr="00C257D0">
              <w:t>49,2</w:t>
            </w:r>
          </w:p>
        </w:tc>
        <w:tc>
          <w:tcPr>
            <w:tcW w:w="672" w:type="dxa"/>
          </w:tcPr>
          <w:p w14:paraId="726D9F40" w14:textId="6248C251" w:rsidR="0067606D" w:rsidRDefault="0067606D" w:rsidP="0067606D">
            <w:pPr>
              <w:pStyle w:val="TabellRader"/>
            </w:pPr>
            <w:r w:rsidRPr="00C257D0">
              <w:t>0,5</w:t>
            </w:r>
          </w:p>
        </w:tc>
        <w:tc>
          <w:tcPr>
            <w:tcW w:w="671" w:type="dxa"/>
          </w:tcPr>
          <w:p w14:paraId="72835DBF" w14:textId="1C537B3D" w:rsidR="0067606D" w:rsidRDefault="0067606D" w:rsidP="0067606D">
            <w:pPr>
              <w:pStyle w:val="TabellRader"/>
            </w:pPr>
            <w:r w:rsidRPr="00C257D0">
              <w:t>49,8</w:t>
            </w:r>
          </w:p>
        </w:tc>
        <w:tc>
          <w:tcPr>
            <w:tcW w:w="672" w:type="dxa"/>
          </w:tcPr>
          <w:p w14:paraId="34B06033" w14:textId="49AB9685" w:rsidR="0067606D" w:rsidRDefault="0067606D" w:rsidP="0067606D">
            <w:pPr>
              <w:pStyle w:val="TabellRader"/>
            </w:pPr>
            <w:r w:rsidRPr="00C257D0">
              <w:t>0,8</w:t>
            </w:r>
          </w:p>
        </w:tc>
        <w:tc>
          <w:tcPr>
            <w:tcW w:w="573" w:type="dxa"/>
            <w:vAlign w:val="bottom"/>
          </w:tcPr>
          <w:p w14:paraId="6D674916" w14:textId="77777777" w:rsidR="0067606D" w:rsidRDefault="0067606D" w:rsidP="0067606D">
            <w:pPr>
              <w:pStyle w:val="TabellRader"/>
            </w:pPr>
          </w:p>
        </w:tc>
        <w:tc>
          <w:tcPr>
            <w:tcW w:w="672" w:type="dxa"/>
          </w:tcPr>
          <w:p w14:paraId="2E6BB28D" w14:textId="6685B1A6" w:rsidR="0067606D" w:rsidRDefault="0067606D" w:rsidP="0067606D">
            <w:pPr>
              <w:pStyle w:val="TabellRader"/>
            </w:pPr>
            <w:r w:rsidRPr="0086219B">
              <w:t>1,0</w:t>
            </w:r>
          </w:p>
        </w:tc>
        <w:tc>
          <w:tcPr>
            <w:tcW w:w="671" w:type="dxa"/>
          </w:tcPr>
          <w:p w14:paraId="74AD91E1" w14:textId="31FD2198" w:rsidR="0067606D" w:rsidRDefault="0067606D" w:rsidP="0067606D">
            <w:pPr>
              <w:pStyle w:val="TabellRader"/>
            </w:pPr>
            <w:r w:rsidRPr="0086219B">
              <w:t>0,9</w:t>
            </w:r>
          </w:p>
        </w:tc>
        <w:tc>
          <w:tcPr>
            <w:tcW w:w="672" w:type="dxa"/>
          </w:tcPr>
          <w:p w14:paraId="41C24998" w14:textId="56FE9A76" w:rsidR="0067606D" w:rsidRDefault="0067606D" w:rsidP="0067606D">
            <w:pPr>
              <w:pStyle w:val="TabellRader"/>
            </w:pPr>
            <w:r w:rsidRPr="0086219B">
              <w:t>0,7</w:t>
            </w:r>
          </w:p>
        </w:tc>
        <w:tc>
          <w:tcPr>
            <w:tcW w:w="671" w:type="dxa"/>
          </w:tcPr>
          <w:p w14:paraId="558E1293" w14:textId="00787D55" w:rsidR="0067606D" w:rsidRDefault="0067606D" w:rsidP="0067606D">
            <w:pPr>
              <w:pStyle w:val="TabellRader"/>
            </w:pPr>
            <w:r w:rsidRPr="0086219B">
              <w:t>0,6</w:t>
            </w:r>
          </w:p>
        </w:tc>
        <w:tc>
          <w:tcPr>
            <w:tcW w:w="672" w:type="dxa"/>
          </w:tcPr>
          <w:p w14:paraId="466B80BF" w14:textId="352C49D1" w:rsidR="0067606D" w:rsidRDefault="0067606D" w:rsidP="0067606D">
            <w:pPr>
              <w:pStyle w:val="TabellRader"/>
            </w:pPr>
            <w:r w:rsidRPr="0086219B">
              <w:t>0,6</w:t>
            </w:r>
          </w:p>
        </w:tc>
      </w:tr>
      <w:tr w:rsidR="0067606D" w14:paraId="1461A81E" w14:textId="77777777" w:rsidTr="0067606D">
        <w:tc>
          <w:tcPr>
            <w:tcW w:w="2437" w:type="dxa"/>
            <w:tcMar>
              <w:left w:w="0" w:type="dxa"/>
              <w:right w:w="0" w:type="dxa"/>
            </w:tcMar>
          </w:tcPr>
          <w:p w14:paraId="3FC2939B" w14:textId="3BE3CA2B" w:rsidR="0067606D" w:rsidRDefault="0067606D" w:rsidP="0067606D">
            <w:pPr>
              <w:pStyle w:val="TabellRader"/>
              <w:jc w:val="left"/>
            </w:pPr>
            <w:r w:rsidRPr="000169ED">
              <w:t>Nedsättningar</w:t>
            </w:r>
          </w:p>
        </w:tc>
        <w:tc>
          <w:tcPr>
            <w:tcW w:w="672" w:type="dxa"/>
          </w:tcPr>
          <w:p w14:paraId="26A588B6" w14:textId="56BA5178" w:rsidR="0067606D" w:rsidRDefault="0067606D" w:rsidP="0067606D">
            <w:pPr>
              <w:pStyle w:val="TabellRader"/>
            </w:pPr>
            <w:r w:rsidRPr="00C257D0">
              <w:t>-3,3</w:t>
            </w:r>
          </w:p>
        </w:tc>
        <w:tc>
          <w:tcPr>
            <w:tcW w:w="672" w:type="dxa"/>
          </w:tcPr>
          <w:p w14:paraId="377A7B12" w14:textId="44D44AAD" w:rsidR="0067606D" w:rsidRDefault="0067606D" w:rsidP="0067606D">
            <w:pPr>
              <w:pStyle w:val="TabellRader"/>
            </w:pPr>
            <w:r w:rsidRPr="00C257D0">
              <w:t>2,7</w:t>
            </w:r>
          </w:p>
        </w:tc>
        <w:tc>
          <w:tcPr>
            <w:tcW w:w="671" w:type="dxa"/>
          </w:tcPr>
          <w:p w14:paraId="70D029EB" w14:textId="1F419FC6" w:rsidR="0067606D" w:rsidRDefault="0067606D" w:rsidP="0067606D">
            <w:pPr>
              <w:pStyle w:val="TabellRader"/>
            </w:pPr>
            <w:r w:rsidRPr="00C257D0">
              <w:t>-4,1</w:t>
            </w:r>
          </w:p>
        </w:tc>
        <w:tc>
          <w:tcPr>
            <w:tcW w:w="672" w:type="dxa"/>
          </w:tcPr>
          <w:p w14:paraId="7CE5080A" w14:textId="339B2900" w:rsidR="0067606D" w:rsidRDefault="0067606D" w:rsidP="0067606D">
            <w:pPr>
              <w:pStyle w:val="TabellRader"/>
            </w:pPr>
            <w:r w:rsidRPr="00C257D0">
              <w:t>1,4</w:t>
            </w:r>
          </w:p>
        </w:tc>
        <w:tc>
          <w:tcPr>
            <w:tcW w:w="573" w:type="dxa"/>
            <w:vAlign w:val="bottom"/>
          </w:tcPr>
          <w:p w14:paraId="79726895" w14:textId="77777777" w:rsidR="0067606D" w:rsidRDefault="0067606D" w:rsidP="0067606D">
            <w:pPr>
              <w:pStyle w:val="TabellRader"/>
            </w:pPr>
          </w:p>
        </w:tc>
        <w:tc>
          <w:tcPr>
            <w:tcW w:w="672" w:type="dxa"/>
          </w:tcPr>
          <w:p w14:paraId="35230D32" w14:textId="0B030BBD" w:rsidR="0067606D" w:rsidRDefault="0067606D" w:rsidP="0067606D">
            <w:pPr>
              <w:pStyle w:val="TabellRader"/>
            </w:pPr>
            <w:r w:rsidRPr="0086219B">
              <w:t>0,1</w:t>
            </w:r>
          </w:p>
        </w:tc>
        <w:tc>
          <w:tcPr>
            <w:tcW w:w="671" w:type="dxa"/>
          </w:tcPr>
          <w:p w14:paraId="1CBE14C1" w14:textId="0EE5FD92" w:rsidR="0067606D" w:rsidRDefault="0067606D" w:rsidP="0067606D">
            <w:pPr>
              <w:pStyle w:val="TabellRader"/>
            </w:pPr>
            <w:r w:rsidRPr="0086219B">
              <w:t>0,2</w:t>
            </w:r>
          </w:p>
        </w:tc>
        <w:tc>
          <w:tcPr>
            <w:tcW w:w="672" w:type="dxa"/>
          </w:tcPr>
          <w:p w14:paraId="432EDE92" w14:textId="5E872637" w:rsidR="0067606D" w:rsidRDefault="0067606D" w:rsidP="0067606D">
            <w:pPr>
              <w:pStyle w:val="TabellRader"/>
            </w:pPr>
            <w:r w:rsidRPr="0086219B">
              <w:t>-2</w:t>
            </w:r>
            <w:r w:rsidRPr="0030453F">
              <w:t>,4</w:t>
            </w:r>
          </w:p>
        </w:tc>
        <w:tc>
          <w:tcPr>
            <w:tcW w:w="671" w:type="dxa"/>
          </w:tcPr>
          <w:p w14:paraId="781D5230" w14:textId="6C001FBE" w:rsidR="0067606D" w:rsidRDefault="0067606D" w:rsidP="0067606D">
            <w:pPr>
              <w:pStyle w:val="TabellRader"/>
            </w:pPr>
            <w:r w:rsidRPr="0086219B">
              <w:t>-</w:t>
            </w:r>
            <w:r w:rsidRPr="0030453F">
              <w:t>6,5</w:t>
            </w:r>
          </w:p>
        </w:tc>
        <w:tc>
          <w:tcPr>
            <w:tcW w:w="672" w:type="dxa"/>
          </w:tcPr>
          <w:p w14:paraId="17E702C3" w14:textId="5203C121" w:rsidR="0067606D" w:rsidRDefault="0067606D" w:rsidP="0067606D">
            <w:pPr>
              <w:pStyle w:val="TabellRader"/>
            </w:pPr>
            <w:r w:rsidRPr="0086219B">
              <w:t>-</w:t>
            </w:r>
            <w:r w:rsidRPr="0030453F">
              <w:t>8,6</w:t>
            </w:r>
          </w:p>
        </w:tc>
      </w:tr>
      <w:tr w:rsidR="0067606D" w14:paraId="33EAA5F3" w14:textId="77777777" w:rsidTr="0067606D">
        <w:tc>
          <w:tcPr>
            <w:tcW w:w="2437" w:type="dxa"/>
            <w:tcMar>
              <w:left w:w="0" w:type="dxa"/>
              <w:right w:w="0" w:type="dxa"/>
            </w:tcMar>
          </w:tcPr>
          <w:p w14:paraId="61F20BA4" w14:textId="2CCF9A5B" w:rsidR="0067606D" w:rsidRDefault="0067606D" w:rsidP="0067606D">
            <w:pPr>
              <w:pStyle w:val="TabellRader"/>
              <w:jc w:val="left"/>
            </w:pPr>
            <w:r w:rsidRPr="000169ED">
              <w:t>Skatt på tjänstegruppliv</w:t>
            </w:r>
          </w:p>
        </w:tc>
        <w:tc>
          <w:tcPr>
            <w:tcW w:w="672" w:type="dxa"/>
          </w:tcPr>
          <w:p w14:paraId="1DB56BD2" w14:textId="6280B612" w:rsidR="0067606D" w:rsidRDefault="0067606D" w:rsidP="0067606D">
            <w:pPr>
              <w:pStyle w:val="TabellRader"/>
            </w:pPr>
            <w:r w:rsidRPr="00C257D0">
              <w:t>0,6</w:t>
            </w:r>
          </w:p>
        </w:tc>
        <w:tc>
          <w:tcPr>
            <w:tcW w:w="672" w:type="dxa"/>
          </w:tcPr>
          <w:p w14:paraId="53F61794" w14:textId="7ED5BEE8" w:rsidR="0067606D" w:rsidRDefault="0067606D" w:rsidP="0067606D">
            <w:pPr>
              <w:pStyle w:val="TabellRader"/>
            </w:pPr>
            <w:r w:rsidRPr="00C257D0">
              <w:t>0,1</w:t>
            </w:r>
          </w:p>
        </w:tc>
        <w:tc>
          <w:tcPr>
            <w:tcW w:w="671" w:type="dxa"/>
          </w:tcPr>
          <w:p w14:paraId="22F35CC3" w14:textId="6909B979" w:rsidR="0067606D" w:rsidRDefault="0067606D" w:rsidP="0067606D">
            <w:pPr>
              <w:pStyle w:val="TabellRader"/>
            </w:pPr>
            <w:r w:rsidRPr="00C257D0">
              <w:t>0,6</w:t>
            </w:r>
          </w:p>
        </w:tc>
        <w:tc>
          <w:tcPr>
            <w:tcW w:w="672" w:type="dxa"/>
          </w:tcPr>
          <w:p w14:paraId="6D3A7011" w14:textId="351D4614" w:rsidR="0067606D" w:rsidRDefault="0067606D" w:rsidP="0067606D">
            <w:pPr>
              <w:pStyle w:val="TabellRader"/>
            </w:pPr>
            <w:r w:rsidRPr="00C257D0">
              <w:t>0,1</w:t>
            </w:r>
          </w:p>
        </w:tc>
        <w:tc>
          <w:tcPr>
            <w:tcW w:w="573" w:type="dxa"/>
            <w:vAlign w:val="bottom"/>
          </w:tcPr>
          <w:p w14:paraId="75EA2419" w14:textId="77777777" w:rsidR="0067606D" w:rsidRDefault="0067606D" w:rsidP="0067606D">
            <w:pPr>
              <w:pStyle w:val="TabellRader"/>
            </w:pPr>
          </w:p>
        </w:tc>
        <w:tc>
          <w:tcPr>
            <w:tcW w:w="672" w:type="dxa"/>
          </w:tcPr>
          <w:p w14:paraId="3277D0E3" w14:textId="648604DB" w:rsidR="0067606D" w:rsidRDefault="0067606D" w:rsidP="0067606D">
            <w:pPr>
              <w:pStyle w:val="TabellRader"/>
            </w:pPr>
            <w:r w:rsidRPr="0086219B">
              <w:t>0,0</w:t>
            </w:r>
          </w:p>
        </w:tc>
        <w:tc>
          <w:tcPr>
            <w:tcW w:w="671" w:type="dxa"/>
          </w:tcPr>
          <w:p w14:paraId="39956D68" w14:textId="04752911" w:rsidR="0067606D" w:rsidRDefault="0067606D" w:rsidP="0067606D">
            <w:pPr>
              <w:pStyle w:val="TabellRader"/>
            </w:pPr>
            <w:r w:rsidRPr="0086219B">
              <w:t>0,0</w:t>
            </w:r>
          </w:p>
        </w:tc>
        <w:tc>
          <w:tcPr>
            <w:tcW w:w="672" w:type="dxa"/>
          </w:tcPr>
          <w:p w14:paraId="3492F990" w14:textId="1DB52D0C" w:rsidR="0067606D" w:rsidRDefault="0067606D" w:rsidP="0067606D">
            <w:pPr>
              <w:pStyle w:val="TabellRader"/>
            </w:pPr>
            <w:r w:rsidRPr="0086219B">
              <w:t>0,0</w:t>
            </w:r>
          </w:p>
        </w:tc>
        <w:tc>
          <w:tcPr>
            <w:tcW w:w="671" w:type="dxa"/>
          </w:tcPr>
          <w:p w14:paraId="057CC76F" w14:textId="4A8DDDDB" w:rsidR="0067606D" w:rsidRDefault="0067606D" w:rsidP="0067606D">
            <w:pPr>
              <w:pStyle w:val="TabellRader"/>
            </w:pPr>
            <w:r w:rsidRPr="0086219B">
              <w:t>0,1</w:t>
            </w:r>
          </w:p>
        </w:tc>
        <w:tc>
          <w:tcPr>
            <w:tcW w:w="672" w:type="dxa"/>
          </w:tcPr>
          <w:p w14:paraId="1EFB90B1" w14:textId="14C08A45" w:rsidR="0067606D" w:rsidRDefault="0067606D" w:rsidP="0067606D">
            <w:pPr>
              <w:pStyle w:val="TabellRader"/>
            </w:pPr>
            <w:r w:rsidRPr="0086219B">
              <w:t>0,1</w:t>
            </w:r>
          </w:p>
        </w:tc>
      </w:tr>
      <w:tr w:rsidR="0067606D" w14:paraId="54D6E193" w14:textId="77777777" w:rsidTr="0067606D">
        <w:tc>
          <w:tcPr>
            <w:tcW w:w="2437" w:type="dxa"/>
            <w:tcBorders>
              <w:bottom w:val="single" w:sz="12" w:space="0" w:color="auto"/>
            </w:tcBorders>
            <w:tcMar>
              <w:left w:w="0" w:type="dxa"/>
              <w:right w:w="0" w:type="dxa"/>
            </w:tcMar>
          </w:tcPr>
          <w:p w14:paraId="25DA958A" w14:textId="33615A85" w:rsidR="0067606D" w:rsidRDefault="0067606D" w:rsidP="0067606D">
            <w:pPr>
              <w:pStyle w:val="TabellRader"/>
              <w:jc w:val="left"/>
            </w:pPr>
            <w:r w:rsidRPr="000169ED">
              <w:t>Avgifter till premiepensionssystemet</w:t>
            </w:r>
          </w:p>
        </w:tc>
        <w:tc>
          <w:tcPr>
            <w:tcW w:w="672" w:type="dxa"/>
            <w:tcBorders>
              <w:bottom w:val="single" w:sz="12" w:space="0" w:color="auto"/>
            </w:tcBorders>
          </w:tcPr>
          <w:p w14:paraId="4DA78D66" w14:textId="3F162F0E" w:rsidR="0067606D" w:rsidRDefault="0067606D" w:rsidP="0067606D">
            <w:pPr>
              <w:pStyle w:val="TabellRader"/>
            </w:pPr>
            <w:r w:rsidRPr="00C257D0">
              <w:t>-38,8</w:t>
            </w:r>
          </w:p>
        </w:tc>
        <w:tc>
          <w:tcPr>
            <w:tcW w:w="672" w:type="dxa"/>
            <w:tcBorders>
              <w:bottom w:val="single" w:sz="12" w:space="0" w:color="auto"/>
            </w:tcBorders>
          </w:tcPr>
          <w:p w14:paraId="2FE859B9" w14:textId="5117F1FE" w:rsidR="0067606D" w:rsidRDefault="0067606D" w:rsidP="0067606D">
            <w:pPr>
              <w:pStyle w:val="TabellRader"/>
            </w:pPr>
            <w:r w:rsidRPr="00C257D0">
              <w:t>-0,1</w:t>
            </w:r>
          </w:p>
        </w:tc>
        <w:tc>
          <w:tcPr>
            <w:tcW w:w="671" w:type="dxa"/>
            <w:tcBorders>
              <w:bottom w:val="single" w:sz="12" w:space="0" w:color="auto"/>
            </w:tcBorders>
          </w:tcPr>
          <w:p w14:paraId="7FC6D59C" w14:textId="1EAB892C" w:rsidR="0067606D" w:rsidRDefault="0067606D" w:rsidP="0067606D">
            <w:pPr>
              <w:pStyle w:val="TabellRader"/>
            </w:pPr>
            <w:r w:rsidRPr="00C257D0">
              <w:t>-40,8</w:t>
            </w:r>
          </w:p>
        </w:tc>
        <w:tc>
          <w:tcPr>
            <w:tcW w:w="672" w:type="dxa"/>
            <w:tcBorders>
              <w:bottom w:val="single" w:sz="12" w:space="0" w:color="auto"/>
            </w:tcBorders>
          </w:tcPr>
          <w:p w14:paraId="09FDC5D9" w14:textId="35BA260A" w:rsidR="0067606D" w:rsidRDefault="0067606D" w:rsidP="0067606D">
            <w:pPr>
              <w:pStyle w:val="TabellRader"/>
            </w:pPr>
            <w:r w:rsidRPr="00C257D0">
              <w:t>0,1</w:t>
            </w:r>
          </w:p>
        </w:tc>
        <w:tc>
          <w:tcPr>
            <w:tcW w:w="573" w:type="dxa"/>
            <w:tcBorders>
              <w:bottom w:val="single" w:sz="12" w:space="0" w:color="auto"/>
            </w:tcBorders>
            <w:vAlign w:val="bottom"/>
          </w:tcPr>
          <w:p w14:paraId="679BD931" w14:textId="77777777" w:rsidR="0067606D" w:rsidRDefault="0067606D" w:rsidP="0067606D">
            <w:pPr>
              <w:pStyle w:val="TabellRader"/>
            </w:pPr>
          </w:p>
        </w:tc>
        <w:tc>
          <w:tcPr>
            <w:tcW w:w="672" w:type="dxa"/>
            <w:tcBorders>
              <w:bottom w:val="single" w:sz="12" w:space="0" w:color="auto"/>
            </w:tcBorders>
          </w:tcPr>
          <w:p w14:paraId="60E811F4" w14:textId="39B4A55E" w:rsidR="0067606D" w:rsidRDefault="0067606D" w:rsidP="0067606D">
            <w:pPr>
              <w:pStyle w:val="TabellRader"/>
            </w:pPr>
            <w:r w:rsidRPr="0086219B">
              <w:t>0,0</w:t>
            </w:r>
          </w:p>
        </w:tc>
        <w:tc>
          <w:tcPr>
            <w:tcW w:w="671" w:type="dxa"/>
            <w:tcBorders>
              <w:bottom w:val="single" w:sz="12" w:space="0" w:color="auto"/>
            </w:tcBorders>
          </w:tcPr>
          <w:p w14:paraId="42059FB9" w14:textId="6238CD21" w:rsidR="0067606D" w:rsidRDefault="0067606D" w:rsidP="0067606D">
            <w:pPr>
              <w:pStyle w:val="TabellRader"/>
            </w:pPr>
            <w:r w:rsidRPr="0086219B">
              <w:t>-0,1</w:t>
            </w:r>
          </w:p>
        </w:tc>
        <w:tc>
          <w:tcPr>
            <w:tcW w:w="672" w:type="dxa"/>
            <w:tcBorders>
              <w:bottom w:val="single" w:sz="12" w:space="0" w:color="auto"/>
            </w:tcBorders>
          </w:tcPr>
          <w:p w14:paraId="6CCD4D21" w14:textId="38225DDB" w:rsidR="0067606D" w:rsidRDefault="0067606D" w:rsidP="0067606D">
            <w:pPr>
              <w:pStyle w:val="TabellRader"/>
            </w:pPr>
            <w:r w:rsidRPr="0086219B">
              <w:t>0,0</w:t>
            </w:r>
          </w:p>
        </w:tc>
        <w:tc>
          <w:tcPr>
            <w:tcW w:w="671" w:type="dxa"/>
            <w:tcBorders>
              <w:bottom w:val="single" w:sz="12" w:space="0" w:color="auto"/>
            </w:tcBorders>
          </w:tcPr>
          <w:p w14:paraId="1B14CB6C" w14:textId="19775F7F" w:rsidR="0067606D" w:rsidRDefault="0067606D" w:rsidP="0067606D">
            <w:pPr>
              <w:pStyle w:val="TabellRader"/>
            </w:pPr>
            <w:r w:rsidRPr="0086219B">
              <w:t>0,1</w:t>
            </w:r>
          </w:p>
        </w:tc>
        <w:tc>
          <w:tcPr>
            <w:tcW w:w="672" w:type="dxa"/>
            <w:tcBorders>
              <w:bottom w:val="single" w:sz="12" w:space="0" w:color="auto"/>
            </w:tcBorders>
          </w:tcPr>
          <w:p w14:paraId="07CCBF63" w14:textId="6ACB1C02" w:rsidR="0067606D" w:rsidRDefault="0067606D" w:rsidP="0067606D">
            <w:pPr>
              <w:pStyle w:val="TabellRader"/>
            </w:pPr>
            <w:r w:rsidRPr="0086219B">
              <w:t>0,2</w:t>
            </w:r>
          </w:p>
        </w:tc>
      </w:tr>
      <w:tr w:rsidR="0067606D" w:rsidRPr="00B22FE8" w14:paraId="39E96DFB" w14:textId="77777777" w:rsidTr="0067606D">
        <w:tc>
          <w:tcPr>
            <w:tcW w:w="2437" w:type="dxa"/>
            <w:tcBorders>
              <w:top w:val="single" w:sz="12" w:space="0" w:color="auto"/>
            </w:tcBorders>
            <w:tcMar>
              <w:left w:w="0" w:type="dxa"/>
              <w:right w:w="0" w:type="dxa"/>
            </w:tcMar>
          </w:tcPr>
          <w:p w14:paraId="2C9507E4" w14:textId="204551D6" w:rsidR="0067606D" w:rsidRPr="00B22FE8" w:rsidRDefault="0067606D" w:rsidP="0067606D">
            <w:pPr>
              <w:pStyle w:val="TabellRader"/>
              <w:jc w:val="left"/>
              <w:rPr>
                <w:b/>
              </w:rPr>
            </w:pPr>
            <w:r w:rsidRPr="00B22FE8">
              <w:rPr>
                <w:b/>
              </w:rPr>
              <w:t>Skatt på kapital</w:t>
            </w:r>
          </w:p>
        </w:tc>
        <w:tc>
          <w:tcPr>
            <w:tcW w:w="672" w:type="dxa"/>
            <w:tcBorders>
              <w:top w:val="single" w:sz="12" w:space="0" w:color="auto"/>
            </w:tcBorders>
          </w:tcPr>
          <w:p w14:paraId="6C5C93C9" w14:textId="06790BCC" w:rsidR="0067606D" w:rsidRPr="00B22FE8" w:rsidRDefault="0067606D" w:rsidP="0067606D">
            <w:pPr>
              <w:pStyle w:val="TabellRader"/>
              <w:rPr>
                <w:b/>
              </w:rPr>
            </w:pPr>
            <w:r w:rsidRPr="00BF56F9">
              <w:rPr>
                <w:b/>
              </w:rPr>
              <w:t>268,4</w:t>
            </w:r>
          </w:p>
        </w:tc>
        <w:tc>
          <w:tcPr>
            <w:tcW w:w="672" w:type="dxa"/>
            <w:tcBorders>
              <w:top w:val="single" w:sz="12" w:space="0" w:color="auto"/>
            </w:tcBorders>
          </w:tcPr>
          <w:p w14:paraId="369E7DAE" w14:textId="6CC632AD" w:rsidR="0067606D" w:rsidRPr="00B22FE8" w:rsidRDefault="0067606D" w:rsidP="0067606D">
            <w:pPr>
              <w:pStyle w:val="TabellRader"/>
              <w:rPr>
                <w:b/>
              </w:rPr>
            </w:pPr>
            <w:r w:rsidRPr="00BF56F9">
              <w:rPr>
                <w:b/>
              </w:rPr>
              <w:t>12,8</w:t>
            </w:r>
          </w:p>
        </w:tc>
        <w:tc>
          <w:tcPr>
            <w:tcW w:w="671" w:type="dxa"/>
            <w:tcBorders>
              <w:top w:val="single" w:sz="12" w:space="0" w:color="auto"/>
            </w:tcBorders>
          </w:tcPr>
          <w:p w14:paraId="79485932" w14:textId="0A92FF14" w:rsidR="0067606D" w:rsidRPr="00B22FE8" w:rsidRDefault="0067606D" w:rsidP="0067606D">
            <w:pPr>
              <w:pStyle w:val="TabellRader"/>
              <w:rPr>
                <w:b/>
              </w:rPr>
            </w:pPr>
            <w:r w:rsidRPr="00BF56F9">
              <w:rPr>
                <w:b/>
              </w:rPr>
              <w:t>272,2</w:t>
            </w:r>
          </w:p>
        </w:tc>
        <w:tc>
          <w:tcPr>
            <w:tcW w:w="672" w:type="dxa"/>
            <w:tcBorders>
              <w:top w:val="single" w:sz="12" w:space="0" w:color="auto"/>
            </w:tcBorders>
          </w:tcPr>
          <w:p w14:paraId="6792BCF6" w14:textId="445048DB" w:rsidR="0067606D" w:rsidRPr="00B22FE8" w:rsidRDefault="0067606D" w:rsidP="0067606D">
            <w:pPr>
              <w:pStyle w:val="TabellRader"/>
              <w:rPr>
                <w:b/>
              </w:rPr>
            </w:pPr>
            <w:r w:rsidRPr="00BF56F9">
              <w:rPr>
                <w:b/>
              </w:rPr>
              <w:t>0,7</w:t>
            </w:r>
          </w:p>
        </w:tc>
        <w:tc>
          <w:tcPr>
            <w:tcW w:w="573" w:type="dxa"/>
            <w:tcBorders>
              <w:top w:val="single" w:sz="12" w:space="0" w:color="auto"/>
            </w:tcBorders>
            <w:vAlign w:val="bottom"/>
          </w:tcPr>
          <w:p w14:paraId="0368157E" w14:textId="77777777" w:rsidR="0067606D" w:rsidRPr="00B22FE8" w:rsidRDefault="0067606D" w:rsidP="0067606D">
            <w:pPr>
              <w:pStyle w:val="TabellRader"/>
              <w:rPr>
                <w:b/>
              </w:rPr>
            </w:pPr>
          </w:p>
        </w:tc>
        <w:tc>
          <w:tcPr>
            <w:tcW w:w="672" w:type="dxa"/>
            <w:tcBorders>
              <w:top w:val="single" w:sz="12" w:space="0" w:color="auto"/>
            </w:tcBorders>
          </w:tcPr>
          <w:p w14:paraId="4B0D3A5F" w14:textId="3AB905AF" w:rsidR="0067606D" w:rsidRPr="00B22FE8" w:rsidRDefault="0067606D" w:rsidP="0067606D">
            <w:pPr>
              <w:pStyle w:val="TabellRader"/>
              <w:rPr>
                <w:b/>
              </w:rPr>
            </w:pPr>
            <w:r w:rsidRPr="00BF56F9">
              <w:rPr>
                <w:b/>
              </w:rPr>
              <w:t>-0,2</w:t>
            </w:r>
          </w:p>
        </w:tc>
        <w:tc>
          <w:tcPr>
            <w:tcW w:w="671" w:type="dxa"/>
            <w:tcBorders>
              <w:top w:val="single" w:sz="12" w:space="0" w:color="auto"/>
            </w:tcBorders>
          </w:tcPr>
          <w:p w14:paraId="55851FCF" w14:textId="671BEFCD" w:rsidR="0067606D" w:rsidRPr="00B22FE8" w:rsidRDefault="0067606D" w:rsidP="0067606D">
            <w:pPr>
              <w:pStyle w:val="TabellRader"/>
              <w:rPr>
                <w:b/>
              </w:rPr>
            </w:pPr>
            <w:r w:rsidRPr="00BF56F9">
              <w:rPr>
                <w:b/>
              </w:rPr>
              <w:t>0,3</w:t>
            </w:r>
          </w:p>
        </w:tc>
        <w:tc>
          <w:tcPr>
            <w:tcW w:w="672" w:type="dxa"/>
            <w:tcBorders>
              <w:top w:val="single" w:sz="12" w:space="0" w:color="auto"/>
            </w:tcBorders>
          </w:tcPr>
          <w:p w14:paraId="6F22251C" w14:textId="35CB7486" w:rsidR="0067606D" w:rsidRPr="00B22FE8" w:rsidRDefault="0067606D" w:rsidP="0067606D">
            <w:pPr>
              <w:pStyle w:val="TabellRader"/>
              <w:rPr>
                <w:b/>
              </w:rPr>
            </w:pPr>
            <w:r w:rsidRPr="00BF56F9">
              <w:rPr>
                <w:b/>
              </w:rPr>
              <w:t>-2,8</w:t>
            </w:r>
          </w:p>
        </w:tc>
        <w:tc>
          <w:tcPr>
            <w:tcW w:w="671" w:type="dxa"/>
            <w:tcBorders>
              <w:top w:val="single" w:sz="12" w:space="0" w:color="auto"/>
            </w:tcBorders>
          </w:tcPr>
          <w:p w14:paraId="0BF68601" w14:textId="720EFDAB" w:rsidR="0067606D" w:rsidRPr="00B22FE8" w:rsidRDefault="0067606D" w:rsidP="0067606D">
            <w:pPr>
              <w:pStyle w:val="TabellRader"/>
              <w:rPr>
                <w:b/>
              </w:rPr>
            </w:pPr>
            <w:r w:rsidRPr="00BF56F9">
              <w:rPr>
                <w:b/>
              </w:rPr>
              <w:t>-4,</w:t>
            </w:r>
            <w:r w:rsidRPr="009F5DDD">
              <w:rPr>
                <w:b/>
              </w:rPr>
              <w:t>5</w:t>
            </w:r>
          </w:p>
        </w:tc>
        <w:tc>
          <w:tcPr>
            <w:tcW w:w="672" w:type="dxa"/>
            <w:tcBorders>
              <w:top w:val="single" w:sz="12" w:space="0" w:color="auto"/>
            </w:tcBorders>
          </w:tcPr>
          <w:p w14:paraId="0B7F9E52" w14:textId="6A2218B5" w:rsidR="0067606D" w:rsidRPr="00B22FE8" w:rsidRDefault="0067606D" w:rsidP="0067606D">
            <w:pPr>
              <w:pStyle w:val="TabellRader"/>
              <w:rPr>
                <w:b/>
              </w:rPr>
            </w:pPr>
            <w:r w:rsidRPr="00BF56F9">
              <w:rPr>
                <w:b/>
              </w:rPr>
              <w:t>3,</w:t>
            </w:r>
            <w:r w:rsidRPr="009F5DDD">
              <w:rPr>
                <w:b/>
              </w:rPr>
              <w:t>1</w:t>
            </w:r>
          </w:p>
        </w:tc>
      </w:tr>
      <w:tr w:rsidR="0067606D" w14:paraId="427512EC" w14:textId="77777777" w:rsidTr="0067606D">
        <w:tc>
          <w:tcPr>
            <w:tcW w:w="2437" w:type="dxa"/>
            <w:tcMar>
              <w:left w:w="0" w:type="dxa"/>
              <w:right w:w="0" w:type="dxa"/>
            </w:tcMar>
          </w:tcPr>
          <w:p w14:paraId="70167DD6" w14:textId="1E61312C" w:rsidR="0067606D" w:rsidRDefault="0067606D" w:rsidP="0067606D">
            <w:pPr>
              <w:pStyle w:val="TabellRader"/>
              <w:jc w:val="left"/>
            </w:pPr>
            <w:r w:rsidRPr="00D84D68">
              <w:t>Skatt på kapital, hushåll</w:t>
            </w:r>
          </w:p>
        </w:tc>
        <w:tc>
          <w:tcPr>
            <w:tcW w:w="672" w:type="dxa"/>
          </w:tcPr>
          <w:p w14:paraId="29E66E95" w14:textId="5707C1F0" w:rsidR="0067606D" w:rsidRDefault="0067606D" w:rsidP="0067606D">
            <w:pPr>
              <w:pStyle w:val="TabellRader"/>
            </w:pPr>
            <w:r w:rsidRPr="003C4DFC">
              <w:t>70,3</w:t>
            </w:r>
          </w:p>
        </w:tc>
        <w:tc>
          <w:tcPr>
            <w:tcW w:w="672" w:type="dxa"/>
          </w:tcPr>
          <w:p w14:paraId="082D1D14" w14:textId="5FA7FFDC" w:rsidR="0067606D" w:rsidRDefault="0067606D" w:rsidP="0067606D">
            <w:pPr>
              <w:pStyle w:val="TabellRader"/>
            </w:pPr>
            <w:r w:rsidRPr="003C4DFC">
              <w:t>0,9</w:t>
            </w:r>
          </w:p>
        </w:tc>
        <w:tc>
          <w:tcPr>
            <w:tcW w:w="671" w:type="dxa"/>
          </w:tcPr>
          <w:p w14:paraId="45C13EAA" w14:textId="4B0F756F" w:rsidR="0067606D" w:rsidRDefault="0067606D" w:rsidP="0067606D">
            <w:pPr>
              <w:pStyle w:val="TabellRader"/>
            </w:pPr>
            <w:r w:rsidRPr="003C4DFC">
              <w:t>68,4</w:t>
            </w:r>
          </w:p>
        </w:tc>
        <w:tc>
          <w:tcPr>
            <w:tcW w:w="672" w:type="dxa"/>
          </w:tcPr>
          <w:p w14:paraId="218DD4A7" w14:textId="2B190D59" w:rsidR="0067606D" w:rsidRDefault="0067606D" w:rsidP="0067606D">
            <w:pPr>
              <w:pStyle w:val="TabellRader"/>
            </w:pPr>
            <w:r w:rsidRPr="003C4DFC">
              <w:t>-0,4</w:t>
            </w:r>
          </w:p>
        </w:tc>
        <w:tc>
          <w:tcPr>
            <w:tcW w:w="573" w:type="dxa"/>
            <w:vAlign w:val="bottom"/>
          </w:tcPr>
          <w:p w14:paraId="5923DCCA" w14:textId="77777777" w:rsidR="0067606D" w:rsidRDefault="0067606D" w:rsidP="0067606D">
            <w:pPr>
              <w:pStyle w:val="TabellRader"/>
            </w:pPr>
          </w:p>
        </w:tc>
        <w:tc>
          <w:tcPr>
            <w:tcW w:w="672" w:type="dxa"/>
          </w:tcPr>
          <w:p w14:paraId="4FDA0E38" w14:textId="74AFFCEA" w:rsidR="0067606D" w:rsidRDefault="0067606D" w:rsidP="0067606D">
            <w:pPr>
              <w:pStyle w:val="TabellRader"/>
            </w:pPr>
            <w:r w:rsidRPr="002A5EE6">
              <w:t>-1,6</w:t>
            </w:r>
          </w:p>
        </w:tc>
        <w:tc>
          <w:tcPr>
            <w:tcW w:w="671" w:type="dxa"/>
          </w:tcPr>
          <w:p w14:paraId="7B605634" w14:textId="1E868E14" w:rsidR="0067606D" w:rsidRDefault="0067606D" w:rsidP="0067606D">
            <w:pPr>
              <w:pStyle w:val="TabellRader"/>
            </w:pPr>
            <w:r w:rsidRPr="002A5EE6">
              <w:t>0,6</w:t>
            </w:r>
          </w:p>
        </w:tc>
        <w:tc>
          <w:tcPr>
            <w:tcW w:w="672" w:type="dxa"/>
          </w:tcPr>
          <w:p w14:paraId="39D7FD41" w14:textId="2B054C7D" w:rsidR="0067606D" w:rsidRDefault="0067606D" w:rsidP="0067606D">
            <w:pPr>
              <w:pStyle w:val="TabellRader"/>
            </w:pPr>
            <w:r w:rsidRPr="002A5EE6">
              <w:t>0,7</w:t>
            </w:r>
          </w:p>
        </w:tc>
        <w:tc>
          <w:tcPr>
            <w:tcW w:w="671" w:type="dxa"/>
          </w:tcPr>
          <w:p w14:paraId="2E1B83E7" w14:textId="1550FB1F" w:rsidR="0067606D" w:rsidRDefault="0067606D" w:rsidP="0067606D">
            <w:pPr>
              <w:pStyle w:val="TabellRader"/>
            </w:pPr>
            <w:r w:rsidRPr="002A5EE6">
              <w:t>1,</w:t>
            </w:r>
            <w:r w:rsidRPr="00AF39A6">
              <w:t>1</w:t>
            </w:r>
          </w:p>
        </w:tc>
        <w:tc>
          <w:tcPr>
            <w:tcW w:w="672" w:type="dxa"/>
          </w:tcPr>
          <w:p w14:paraId="709FEDDC" w14:textId="50608771" w:rsidR="0067606D" w:rsidRDefault="0067606D" w:rsidP="0067606D">
            <w:pPr>
              <w:pStyle w:val="TabellRader"/>
            </w:pPr>
            <w:r w:rsidRPr="002A5EE6">
              <w:t>3,2</w:t>
            </w:r>
          </w:p>
        </w:tc>
      </w:tr>
      <w:tr w:rsidR="0067606D" w14:paraId="3A4609BD" w14:textId="77777777" w:rsidTr="0067606D">
        <w:tc>
          <w:tcPr>
            <w:tcW w:w="2437" w:type="dxa"/>
            <w:tcMar>
              <w:left w:w="0" w:type="dxa"/>
              <w:right w:w="0" w:type="dxa"/>
            </w:tcMar>
          </w:tcPr>
          <w:p w14:paraId="20E8EB64" w14:textId="11A821D4" w:rsidR="0067606D" w:rsidRDefault="0067606D" w:rsidP="0067606D">
            <w:pPr>
              <w:pStyle w:val="TabellRader"/>
              <w:jc w:val="left"/>
            </w:pPr>
            <w:r w:rsidRPr="00D84D68">
              <w:t>Skatt på företagsvinster</w:t>
            </w:r>
          </w:p>
        </w:tc>
        <w:tc>
          <w:tcPr>
            <w:tcW w:w="672" w:type="dxa"/>
          </w:tcPr>
          <w:p w14:paraId="229B1DF1" w14:textId="7B21E9FE" w:rsidR="0067606D" w:rsidRDefault="0067606D" w:rsidP="0067606D">
            <w:pPr>
              <w:pStyle w:val="TabellRader"/>
            </w:pPr>
            <w:r w:rsidRPr="003C4DFC">
              <w:t>139,1</w:t>
            </w:r>
          </w:p>
        </w:tc>
        <w:tc>
          <w:tcPr>
            <w:tcW w:w="672" w:type="dxa"/>
          </w:tcPr>
          <w:p w14:paraId="33D86C63" w14:textId="5F1AAD3B" w:rsidR="0067606D" w:rsidRDefault="0067606D" w:rsidP="0067606D">
            <w:pPr>
              <w:pStyle w:val="TabellRader"/>
            </w:pPr>
            <w:r w:rsidRPr="003C4DFC">
              <w:t>9,4</w:t>
            </w:r>
          </w:p>
        </w:tc>
        <w:tc>
          <w:tcPr>
            <w:tcW w:w="671" w:type="dxa"/>
          </w:tcPr>
          <w:p w14:paraId="10C2D088" w14:textId="1D74A94C" w:rsidR="0067606D" w:rsidRDefault="0067606D" w:rsidP="0067606D">
            <w:pPr>
              <w:pStyle w:val="TabellRader"/>
            </w:pPr>
            <w:r w:rsidRPr="003C4DFC">
              <w:t>145,4</w:t>
            </w:r>
          </w:p>
        </w:tc>
        <w:tc>
          <w:tcPr>
            <w:tcW w:w="672" w:type="dxa"/>
          </w:tcPr>
          <w:p w14:paraId="1CC6BE96" w14:textId="1F8F7B90" w:rsidR="0067606D" w:rsidRDefault="0067606D" w:rsidP="0067606D">
            <w:pPr>
              <w:pStyle w:val="TabellRader"/>
            </w:pPr>
            <w:r w:rsidRPr="003C4DFC">
              <w:t>2,2</w:t>
            </w:r>
          </w:p>
        </w:tc>
        <w:tc>
          <w:tcPr>
            <w:tcW w:w="573" w:type="dxa"/>
            <w:vAlign w:val="bottom"/>
          </w:tcPr>
          <w:p w14:paraId="0F8A376B" w14:textId="77777777" w:rsidR="0067606D" w:rsidRDefault="0067606D" w:rsidP="0067606D">
            <w:pPr>
              <w:pStyle w:val="TabellRader"/>
            </w:pPr>
          </w:p>
        </w:tc>
        <w:tc>
          <w:tcPr>
            <w:tcW w:w="672" w:type="dxa"/>
          </w:tcPr>
          <w:p w14:paraId="447CBCD1" w14:textId="72133443" w:rsidR="0067606D" w:rsidRDefault="0067606D" w:rsidP="0067606D">
            <w:pPr>
              <w:pStyle w:val="TabellRader"/>
            </w:pPr>
            <w:r w:rsidRPr="002A5EE6">
              <w:t>1,4</w:t>
            </w:r>
          </w:p>
        </w:tc>
        <w:tc>
          <w:tcPr>
            <w:tcW w:w="671" w:type="dxa"/>
          </w:tcPr>
          <w:p w14:paraId="00647991" w14:textId="65C8E639" w:rsidR="0067606D" w:rsidRDefault="0067606D" w:rsidP="0067606D">
            <w:pPr>
              <w:pStyle w:val="TabellRader"/>
            </w:pPr>
            <w:r w:rsidRPr="002A5EE6">
              <w:t>0,1</w:t>
            </w:r>
          </w:p>
        </w:tc>
        <w:tc>
          <w:tcPr>
            <w:tcW w:w="672" w:type="dxa"/>
          </w:tcPr>
          <w:p w14:paraId="299868C6" w14:textId="67350A85" w:rsidR="0067606D" w:rsidRDefault="0067606D" w:rsidP="0067606D">
            <w:pPr>
              <w:pStyle w:val="TabellRader"/>
            </w:pPr>
            <w:r w:rsidRPr="002A5EE6">
              <w:t>-1,7</w:t>
            </w:r>
          </w:p>
        </w:tc>
        <w:tc>
          <w:tcPr>
            <w:tcW w:w="671" w:type="dxa"/>
          </w:tcPr>
          <w:p w14:paraId="56F83724" w14:textId="78E18D25" w:rsidR="0067606D" w:rsidRDefault="0067606D" w:rsidP="0067606D">
            <w:pPr>
              <w:pStyle w:val="TabellRader"/>
            </w:pPr>
            <w:r w:rsidRPr="002A5EE6">
              <w:t>0,1</w:t>
            </w:r>
          </w:p>
        </w:tc>
        <w:tc>
          <w:tcPr>
            <w:tcW w:w="672" w:type="dxa"/>
          </w:tcPr>
          <w:p w14:paraId="0B6845AF" w14:textId="42D004B2" w:rsidR="0067606D" w:rsidRDefault="0067606D" w:rsidP="0067606D">
            <w:pPr>
              <w:pStyle w:val="TabellRader"/>
            </w:pPr>
            <w:r w:rsidRPr="00AF39A6">
              <w:t>7,3</w:t>
            </w:r>
          </w:p>
        </w:tc>
      </w:tr>
      <w:tr w:rsidR="0067606D" w14:paraId="43FA06A6" w14:textId="77777777" w:rsidTr="0067606D">
        <w:tc>
          <w:tcPr>
            <w:tcW w:w="2437" w:type="dxa"/>
            <w:tcMar>
              <w:left w:w="0" w:type="dxa"/>
              <w:right w:w="0" w:type="dxa"/>
            </w:tcMar>
          </w:tcPr>
          <w:p w14:paraId="19630F50" w14:textId="7A26885F" w:rsidR="0067606D" w:rsidRDefault="0067606D" w:rsidP="0067606D">
            <w:pPr>
              <w:pStyle w:val="TabellRader"/>
              <w:jc w:val="left"/>
            </w:pPr>
            <w:r w:rsidRPr="00D84D68">
              <w:t>Avkastningsskatt</w:t>
            </w:r>
          </w:p>
        </w:tc>
        <w:tc>
          <w:tcPr>
            <w:tcW w:w="672" w:type="dxa"/>
          </w:tcPr>
          <w:p w14:paraId="084F3E84" w14:textId="5E840A91" w:rsidR="0067606D" w:rsidRDefault="0067606D" w:rsidP="0067606D">
            <w:pPr>
              <w:pStyle w:val="TabellRader"/>
            </w:pPr>
            <w:r w:rsidRPr="003C4DFC">
              <w:t>5,1</w:t>
            </w:r>
          </w:p>
        </w:tc>
        <w:tc>
          <w:tcPr>
            <w:tcW w:w="672" w:type="dxa"/>
          </w:tcPr>
          <w:p w14:paraId="631E083F" w14:textId="0A9652EB" w:rsidR="0067606D" w:rsidRDefault="0067606D" w:rsidP="0067606D">
            <w:pPr>
              <w:pStyle w:val="TabellRader"/>
            </w:pPr>
            <w:r w:rsidRPr="003C4DFC">
              <w:t>0,7</w:t>
            </w:r>
          </w:p>
        </w:tc>
        <w:tc>
          <w:tcPr>
            <w:tcW w:w="671" w:type="dxa"/>
          </w:tcPr>
          <w:p w14:paraId="122F3EDE" w14:textId="43F7A69C" w:rsidR="0067606D" w:rsidRDefault="0067606D" w:rsidP="0067606D">
            <w:pPr>
              <w:pStyle w:val="TabellRader"/>
            </w:pPr>
            <w:r w:rsidRPr="003C4DFC">
              <w:t>5,1</w:t>
            </w:r>
          </w:p>
        </w:tc>
        <w:tc>
          <w:tcPr>
            <w:tcW w:w="672" w:type="dxa"/>
          </w:tcPr>
          <w:p w14:paraId="398B864B" w14:textId="0EBF9314" w:rsidR="0067606D" w:rsidRDefault="0067606D" w:rsidP="0067606D">
            <w:pPr>
              <w:pStyle w:val="TabellRader"/>
            </w:pPr>
            <w:r w:rsidRPr="003C4DFC">
              <w:t>-1,3</w:t>
            </w:r>
          </w:p>
        </w:tc>
        <w:tc>
          <w:tcPr>
            <w:tcW w:w="573" w:type="dxa"/>
            <w:vAlign w:val="bottom"/>
          </w:tcPr>
          <w:p w14:paraId="38ABB533" w14:textId="77777777" w:rsidR="0067606D" w:rsidRDefault="0067606D" w:rsidP="0067606D">
            <w:pPr>
              <w:pStyle w:val="TabellRader"/>
            </w:pPr>
          </w:p>
        </w:tc>
        <w:tc>
          <w:tcPr>
            <w:tcW w:w="672" w:type="dxa"/>
          </w:tcPr>
          <w:p w14:paraId="2E534A15" w14:textId="30B4BD05" w:rsidR="0067606D" w:rsidRDefault="0067606D" w:rsidP="0067606D">
            <w:pPr>
              <w:pStyle w:val="TabellRader"/>
            </w:pPr>
            <w:r w:rsidRPr="002A5EE6">
              <w:t>0,0</w:t>
            </w:r>
          </w:p>
        </w:tc>
        <w:tc>
          <w:tcPr>
            <w:tcW w:w="671" w:type="dxa"/>
          </w:tcPr>
          <w:p w14:paraId="4C4DD854" w14:textId="20C43C70" w:rsidR="0067606D" w:rsidRDefault="0067606D" w:rsidP="0067606D">
            <w:pPr>
              <w:pStyle w:val="TabellRader"/>
            </w:pPr>
            <w:r w:rsidRPr="002A5EE6">
              <w:t>0,0</w:t>
            </w:r>
          </w:p>
        </w:tc>
        <w:tc>
          <w:tcPr>
            <w:tcW w:w="672" w:type="dxa"/>
          </w:tcPr>
          <w:p w14:paraId="6170DA0B" w14:textId="234F6370" w:rsidR="0067606D" w:rsidRDefault="0067606D" w:rsidP="0067606D">
            <w:pPr>
              <w:pStyle w:val="TabellRader"/>
            </w:pPr>
            <w:r w:rsidRPr="002A5EE6">
              <w:t>-0,5</w:t>
            </w:r>
          </w:p>
        </w:tc>
        <w:tc>
          <w:tcPr>
            <w:tcW w:w="671" w:type="dxa"/>
          </w:tcPr>
          <w:p w14:paraId="4169B56F" w14:textId="37A695DB" w:rsidR="0067606D" w:rsidRDefault="0067606D" w:rsidP="0067606D">
            <w:pPr>
              <w:pStyle w:val="TabellRader"/>
            </w:pPr>
            <w:r w:rsidRPr="002A5EE6">
              <w:t>-4,3</w:t>
            </w:r>
          </w:p>
        </w:tc>
        <w:tc>
          <w:tcPr>
            <w:tcW w:w="672" w:type="dxa"/>
          </w:tcPr>
          <w:p w14:paraId="0F622A36" w14:textId="065CBCED" w:rsidR="0067606D" w:rsidRDefault="0067606D" w:rsidP="0067606D">
            <w:pPr>
              <w:pStyle w:val="TabellRader"/>
            </w:pPr>
            <w:r w:rsidRPr="002A5EE6">
              <w:t>-6,3</w:t>
            </w:r>
          </w:p>
        </w:tc>
      </w:tr>
      <w:tr w:rsidR="0067606D" w14:paraId="6CB1FC7C" w14:textId="77777777" w:rsidTr="0067606D">
        <w:tc>
          <w:tcPr>
            <w:tcW w:w="2437" w:type="dxa"/>
            <w:tcMar>
              <w:left w:w="0" w:type="dxa"/>
              <w:right w:w="0" w:type="dxa"/>
            </w:tcMar>
          </w:tcPr>
          <w:p w14:paraId="0A3C372E" w14:textId="334A93DB" w:rsidR="0067606D" w:rsidRDefault="0067606D" w:rsidP="0067606D">
            <w:pPr>
              <w:pStyle w:val="TabellRader"/>
              <w:jc w:val="left"/>
            </w:pPr>
            <w:r w:rsidRPr="00D84D68">
              <w:t>Fastighetsskatt</w:t>
            </w:r>
          </w:p>
        </w:tc>
        <w:tc>
          <w:tcPr>
            <w:tcW w:w="672" w:type="dxa"/>
          </w:tcPr>
          <w:p w14:paraId="431DA086" w14:textId="667A2906" w:rsidR="0067606D" w:rsidRDefault="0067606D" w:rsidP="0067606D">
            <w:pPr>
              <w:pStyle w:val="TabellRader"/>
            </w:pPr>
            <w:r w:rsidRPr="003C4DFC">
              <w:t>33,4</w:t>
            </w:r>
          </w:p>
        </w:tc>
        <w:tc>
          <w:tcPr>
            <w:tcW w:w="672" w:type="dxa"/>
          </w:tcPr>
          <w:p w14:paraId="62A41316" w14:textId="7784C54F" w:rsidR="0067606D" w:rsidRDefault="0067606D" w:rsidP="0067606D">
            <w:pPr>
              <w:pStyle w:val="TabellRader"/>
            </w:pPr>
            <w:r w:rsidRPr="003C4DFC">
              <w:t>0,7</w:t>
            </w:r>
          </w:p>
        </w:tc>
        <w:tc>
          <w:tcPr>
            <w:tcW w:w="671" w:type="dxa"/>
          </w:tcPr>
          <w:p w14:paraId="4B7D2E19" w14:textId="3B926AC0" w:rsidR="0067606D" w:rsidRDefault="0067606D" w:rsidP="0067606D">
            <w:pPr>
              <w:pStyle w:val="TabellRader"/>
            </w:pPr>
            <w:r w:rsidRPr="003C4DFC">
              <w:t>32,2</w:t>
            </w:r>
          </w:p>
        </w:tc>
        <w:tc>
          <w:tcPr>
            <w:tcW w:w="672" w:type="dxa"/>
          </w:tcPr>
          <w:p w14:paraId="1C5E5FA2" w14:textId="7B1615BF" w:rsidR="0067606D" w:rsidRDefault="0067606D" w:rsidP="0067606D">
            <w:pPr>
              <w:pStyle w:val="TabellRader"/>
            </w:pPr>
            <w:r w:rsidRPr="003C4DFC">
              <w:t>0,1</w:t>
            </w:r>
          </w:p>
        </w:tc>
        <w:tc>
          <w:tcPr>
            <w:tcW w:w="573" w:type="dxa"/>
            <w:vAlign w:val="bottom"/>
          </w:tcPr>
          <w:p w14:paraId="6B878890" w14:textId="77777777" w:rsidR="0067606D" w:rsidRDefault="0067606D" w:rsidP="0067606D">
            <w:pPr>
              <w:pStyle w:val="TabellRader"/>
            </w:pPr>
          </w:p>
        </w:tc>
        <w:tc>
          <w:tcPr>
            <w:tcW w:w="672" w:type="dxa"/>
          </w:tcPr>
          <w:p w14:paraId="498EFDCA" w14:textId="5109594D" w:rsidR="0067606D" w:rsidRDefault="0067606D" w:rsidP="0067606D">
            <w:pPr>
              <w:pStyle w:val="TabellRader"/>
            </w:pPr>
            <w:r w:rsidRPr="002A5EE6">
              <w:t>0,0</w:t>
            </w:r>
          </w:p>
        </w:tc>
        <w:tc>
          <w:tcPr>
            <w:tcW w:w="671" w:type="dxa"/>
          </w:tcPr>
          <w:p w14:paraId="0DAB036E" w14:textId="6EB3BDD4" w:rsidR="0067606D" w:rsidRDefault="0067606D" w:rsidP="0067606D">
            <w:pPr>
              <w:pStyle w:val="TabellRader"/>
            </w:pPr>
            <w:r w:rsidRPr="002A5EE6">
              <w:t>0,0</w:t>
            </w:r>
          </w:p>
        </w:tc>
        <w:tc>
          <w:tcPr>
            <w:tcW w:w="672" w:type="dxa"/>
          </w:tcPr>
          <w:p w14:paraId="74AF4CA7" w14:textId="00866C93" w:rsidR="0067606D" w:rsidRDefault="0067606D" w:rsidP="0067606D">
            <w:pPr>
              <w:pStyle w:val="TabellRader"/>
            </w:pPr>
            <w:r w:rsidRPr="002A5EE6">
              <w:t>0,0</w:t>
            </w:r>
          </w:p>
        </w:tc>
        <w:tc>
          <w:tcPr>
            <w:tcW w:w="671" w:type="dxa"/>
          </w:tcPr>
          <w:p w14:paraId="041C9DA1" w14:textId="3FFFEEF0" w:rsidR="0067606D" w:rsidRDefault="0067606D" w:rsidP="0067606D">
            <w:pPr>
              <w:pStyle w:val="TabellRader"/>
            </w:pPr>
            <w:r w:rsidRPr="002A5EE6">
              <w:t>0,0</w:t>
            </w:r>
          </w:p>
        </w:tc>
        <w:tc>
          <w:tcPr>
            <w:tcW w:w="672" w:type="dxa"/>
          </w:tcPr>
          <w:p w14:paraId="58D7DFCF" w14:textId="55E1FC6B" w:rsidR="0067606D" w:rsidRDefault="0067606D" w:rsidP="0067606D">
            <w:pPr>
              <w:pStyle w:val="TabellRader"/>
            </w:pPr>
            <w:r w:rsidRPr="002A5EE6">
              <w:t>0,0</w:t>
            </w:r>
          </w:p>
        </w:tc>
      </w:tr>
      <w:tr w:rsidR="0067606D" w14:paraId="5C137A8D" w14:textId="77777777" w:rsidTr="0067606D">
        <w:tc>
          <w:tcPr>
            <w:tcW w:w="2437" w:type="dxa"/>
            <w:tcMar>
              <w:left w:w="0" w:type="dxa"/>
              <w:right w:w="0" w:type="dxa"/>
            </w:tcMar>
          </w:tcPr>
          <w:p w14:paraId="7910F785" w14:textId="4F170F66" w:rsidR="0067606D" w:rsidRDefault="0067606D" w:rsidP="0067606D">
            <w:pPr>
              <w:pStyle w:val="TabellRader"/>
              <w:jc w:val="left"/>
            </w:pPr>
            <w:r w:rsidRPr="00D84D68">
              <w:t>Stämpelskatt</w:t>
            </w:r>
          </w:p>
        </w:tc>
        <w:tc>
          <w:tcPr>
            <w:tcW w:w="672" w:type="dxa"/>
          </w:tcPr>
          <w:p w14:paraId="1AF4B343" w14:textId="194D43F7" w:rsidR="0067606D" w:rsidRDefault="0067606D" w:rsidP="0067606D">
            <w:pPr>
              <w:pStyle w:val="TabellRader"/>
            </w:pPr>
            <w:r w:rsidRPr="003C4DFC">
              <w:t>12,1</w:t>
            </w:r>
          </w:p>
        </w:tc>
        <w:tc>
          <w:tcPr>
            <w:tcW w:w="672" w:type="dxa"/>
          </w:tcPr>
          <w:p w14:paraId="388DD440" w14:textId="44350CB5" w:rsidR="0067606D" w:rsidRDefault="0067606D" w:rsidP="0067606D">
            <w:pPr>
              <w:pStyle w:val="TabellRader"/>
            </w:pPr>
            <w:r w:rsidRPr="003C4DFC">
              <w:t>-0,2</w:t>
            </w:r>
          </w:p>
        </w:tc>
        <w:tc>
          <w:tcPr>
            <w:tcW w:w="671" w:type="dxa"/>
          </w:tcPr>
          <w:p w14:paraId="34147CF5" w14:textId="42355B83" w:rsidR="0067606D" w:rsidRDefault="0067606D" w:rsidP="0067606D">
            <w:pPr>
              <w:pStyle w:val="TabellRader"/>
            </w:pPr>
            <w:r w:rsidRPr="003C4DFC">
              <w:t>11,8</w:t>
            </w:r>
          </w:p>
        </w:tc>
        <w:tc>
          <w:tcPr>
            <w:tcW w:w="672" w:type="dxa"/>
          </w:tcPr>
          <w:p w14:paraId="110A9774" w14:textId="14048FAD" w:rsidR="0067606D" w:rsidRDefault="0067606D" w:rsidP="0067606D">
            <w:pPr>
              <w:pStyle w:val="TabellRader"/>
            </w:pPr>
            <w:r w:rsidRPr="003C4DFC">
              <w:t>-1,0</w:t>
            </w:r>
          </w:p>
        </w:tc>
        <w:tc>
          <w:tcPr>
            <w:tcW w:w="573" w:type="dxa"/>
            <w:vAlign w:val="bottom"/>
          </w:tcPr>
          <w:p w14:paraId="5E60E573" w14:textId="77777777" w:rsidR="0067606D" w:rsidRDefault="0067606D" w:rsidP="0067606D">
            <w:pPr>
              <w:pStyle w:val="TabellRader"/>
            </w:pPr>
          </w:p>
        </w:tc>
        <w:tc>
          <w:tcPr>
            <w:tcW w:w="672" w:type="dxa"/>
          </w:tcPr>
          <w:p w14:paraId="464F6257" w14:textId="3A9E6CB7" w:rsidR="0067606D" w:rsidRDefault="0067606D" w:rsidP="0067606D">
            <w:pPr>
              <w:pStyle w:val="TabellRader"/>
            </w:pPr>
            <w:r w:rsidRPr="002A5EE6">
              <w:t>0,0</w:t>
            </w:r>
          </w:p>
        </w:tc>
        <w:tc>
          <w:tcPr>
            <w:tcW w:w="671" w:type="dxa"/>
          </w:tcPr>
          <w:p w14:paraId="6E7C7D38" w14:textId="6ABD7F9F" w:rsidR="0067606D" w:rsidRDefault="0067606D" w:rsidP="0067606D">
            <w:pPr>
              <w:pStyle w:val="TabellRader"/>
            </w:pPr>
            <w:r w:rsidRPr="002A5EE6">
              <w:t>-0,6</w:t>
            </w:r>
          </w:p>
        </w:tc>
        <w:tc>
          <w:tcPr>
            <w:tcW w:w="672" w:type="dxa"/>
          </w:tcPr>
          <w:p w14:paraId="38DCB07A" w14:textId="02D5DA1F" w:rsidR="0067606D" w:rsidRDefault="0067606D" w:rsidP="0067606D">
            <w:pPr>
              <w:pStyle w:val="TabellRader"/>
            </w:pPr>
            <w:r w:rsidRPr="002A5EE6">
              <w:t>-0,9</w:t>
            </w:r>
          </w:p>
        </w:tc>
        <w:tc>
          <w:tcPr>
            <w:tcW w:w="671" w:type="dxa"/>
          </w:tcPr>
          <w:p w14:paraId="056AF7CA" w14:textId="611D8531" w:rsidR="0067606D" w:rsidRDefault="0067606D" w:rsidP="0067606D">
            <w:pPr>
              <w:pStyle w:val="TabellRader"/>
            </w:pPr>
            <w:r w:rsidRPr="002A5EE6">
              <w:t>-0,9</w:t>
            </w:r>
          </w:p>
        </w:tc>
        <w:tc>
          <w:tcPr>
            <w:tcW w:w="672" w:type="dxa"/>
          </w:tcPr>
          <w:p w14:paraId="73B0AE16" w14:textId="6912DC3F" w:rsidR="0067606D" w:rsidRDefault="0067606D" w:rsidP="0067606D">
            <w:pPr>
              <w:pStyle w:val="TabellRader"/>
            </w:pPr>
            <w:r w:rsidRPr="002A5EE6">
              <w:t>-0,9</w:t>
            </w:r>
          </w:p>
        </w:tc>
      </w:tr>
      <w:tr w:rsidR="0067606D" w14:paraId="3AA3134C" w14:textId="77777777" w:rsidTr="0067606D">
        <w:tc>
          <w:tcPr>
            <w:tcW w:w="2437" w:type="dxa"/>
            <w:tcBorders>
              <w:bottom w:val="single" w:sz="12" w:space="0" w:color="auto"/>
            </w:tcBorders>
            <w:tcMar>
              <w:left w:w="0" w:type="dxa"/>
              <w:right w:w="0" w:type="dxa"/>
            </w:tcMar>
          </w:tcPr>
          <w:p w14:paraId="5148A312" w14:textId="42B6A9E6" w:rsidR="0067606D" w:rsidRDefault="0067606D" w:rsidP="0067606D">
            <w:pPr>
              <w:pStyle w:val="TabellRader"/>
              <w:jc w:val="left"/>
            </w:pPr>
            <w:r w:rsidRPr="00D84D68">
              <w:t>Kupongskatt m.m.</w:t>
            </w:r>
          </w:p>
        </w:tc>
        <w:tc>
          <w:tcPr>
            <w:tcW w:w="672" w:type="dxa"/>
            <w:tcBorders>
              <w:bottom w:val="single" w:sz="12" w:space="0" w:color="auto"/>
            </w:tcBorders>
          </w:tcPr>
          <w:p w14:paraId="6AA4BF68" w14:textId="0E08A695" w:rsidR="0067606D" w:rsidRDefault="0067606D" w:rsidP="0067606D">
            <w:pPr>
              <w:pStyle w:val="TabellRader"/>
            </w:pPr>
            <w:r w:rsidRPr="003C4DFC">
              <w:t>8,5</w:t>
            </w:r>
          </w:p>
        </w:tc>
        <w:tc>
          <w:tcPr>
            <w:tcW w:w="672" w:type="dxa"/>
            <w:tcBorders>
              <w:bottom w:val="single" w:sz="12" w:space="0" w:color="auto"/>
            </w:tcBorders>
          </w:tcPr>
          <w:p w14:paraId="4D4FD8C4" w14:textId="7CEB6796" w:rsidR="0067606D" w:rsidRDefault="0067606D" w:rsidP="0067606D">
            <w:pPr>
              <w:pStyle w:val="TabellRader"/>
            </w:pPr>
            <w:r w:rsidRPr="003C4DFC">
              <w:t>1,3</w:t>
            </w:r>
          </w:p>
        </w:tc>
        <w:tc>
          <w:tcPr>
            <w:tcW w:w="671" w:type="dxa"/>
            <w:tcBorders>
              <w:bottom w:val="single" w:sz="12" w:space="0" w:color="auto"/>
            </w:tcBorders>
          </w:tcPr>
          <w:p w14:paraId="0B3BA4D5" w14:textId="6DF1CDF1" w:rsidR="0067606D" w:rsidRDefault="0067606D" w:rsidP="0067606D">
            <w:pPr>
              <w:pStyle w:val="TabellRader"/>
            </w:pPr>
            <w:r w:rsidRPr="003C4DFC">
              <w:t>9,3</w:t>
            </w:r>
          </w:p>
        </w:tc>
        <w:tc>
          <w:tcPr>
            <w:tcW w:w="672" w:type="dxa"/>
            <w:tcBorders>
              <w:bottom w:val="single" w:sz="12" w:space="0" w:color="auto"/>
            </w:tcBorders>
          </w:tcPr>
          <w:p w14:paraId="0A2F39C0" w14:textId="7076787B" w:rsidR="0067606D" w:rsidRDefault="0067606D" w:rsidP="0067606D">
            <w:pPr>
              <w:pStyle w:val="TabellRader"/>
            </w:pPr>
            <w:r w:rsidRPr="003C4DFC">
              <w:t>1,2</w:t>
            </w:r>
          </w:p>
        </w:tc>
        <w:tc>
          <w:tcPr>
            <w:tcW w:w="573" w:type="dxa"/>
            <w:tcBorders>
              <w:bottom w:val="single" w:sz="12" w:space="0" w:color="auto"/>
            </w:tcBorders>
            <w:vAlign w:val="bottom"/>
          </w:tcPr>
          <w:p w14:paraId="50C74155" w14:textId="77777777" w:rsidR="0067606D" w:rsidRDefault="0067606D" w:rsidP="0067606D">
            <w:pPr>
              <w:pStyle w:val="TabellRader"/>
            </w:pPr>
          </w:p>
        </w:tc>
        <w:tc>
          <w:tcPr>
            <w:tcW w:w="672" w:type="dxa"/>
            <w:tcBorders>
              <w:bottom w:val="single" w:sz="12" w:space="0" w:color="auto"/>
            </w:tcBorders>
          </w:tcPr>
          <w:p w14:paraId="072237C5" w14:textId="154EE296" w:rsidR="0067606D" w:rsidRDefault="0067606D" w:rsidP="0067606D">
            <w:pPr>
              <w:pStyle w:val="TabellRader"/>
            </w:pPr>
            <w:r w:rsidRPr="002A5EE6">
              <w:t>0,0</w:t>
            </w:r>
          </w:p>
        </w:tc>
        <w:tc>
          <w:tcPr>
            <w:tcW w:w="671" w:type="dxa"/>
            <w:tcBorders>
              <w:bottom w:val="single" w:sz="12" w:space="0" w:color="auto"/>
            </w:tcBorders>
          </w:tcPr>
          <w:p w14:paraId="46C22488" w14:textId="0E575921" w:rsidR="0067606D" w:rsidRDefault="0067606D" w:rsidP="0067606D">
            <w:pPr>
              <w:pStyle w:val="TabellRader"/>
            </w:pPr>
            <w:r w:rsidRPr="002A5EE6">
              <w:t>0,2</w:t>
            </w:r>
          </w:p>
        </w:tc>
        <w:tc>
          <w:tcPr>
            <w:tcW w:w="672" w:type="dxa"/>
            <w:tcBorders>
              <w:bottom w:val="single" w:sz="12" w:space="0" w:color="auto"/>
            </w:tcBorders>
          </w:tcPr>
          <w:p w14:paraId="21005671" w14:textId="48030926" w:rsidR="0067606D" w:rsidRDefault="0067606D" w:rsidP="0067606D">
            <w:pPr>
              <w:pStyle w:val="TabellRader"/>
            </w:pPr>
            <w:r w:rsidRPr="002A5EE6">
              <w:t>-0,5</w:t>
            </w:r>
          </w:p>
        </w:tc>
        <w:tc>
          <w:tcPr>
            <w:tcW w:w="671" w:type="dxa"/>
            <w:tcBorders>
              <w:bottom w:val="single" w:sz="12" w:space="0" w:color="auto"/>
            </w:tcBorders>
          </w:tcPr>
          <w:p w14:paraId="2500E925" w14:textId="3782DF8E" w:rsidR="0067606D" w:rsidRDefault="0067606D" w:rsidP="0067606D">
            <w:pPr>
              <w:pStyle w:val="TabellRader"/>
            </w:pPr>
            <w:r w:rsidRPr="002A5EE6">
              <w:t>-0,5</w:t>
            </w:r>
          </w:p>
        </w:tc>
        <w:tc>
          <w:tcPr>
            <w:tcW w:w="672" w:type="dxa"/>
            <w:tcBorders>
              <w:bottom w:val="single" w:sz="12" w:space="0" w:color="auto"/>
            </w:tcBorders>
          </w:tcPr>
          <w:p w14:paraId="2EFCFDD8" w14:textId="275FE901" w:rsidR="0067606D" w:rsidRDefault="0067606D" w:rsidP="0067606D">
            <w:pPr>
              <w:pStyle w:val="TabellRader"/>
            </w:pPr>
            <w:r w:rsidRPr="002A5EE6">
              <w:t>-0,2</w:t>
            </w:r>
          </w:p>
        </w:tc>
      </w:tr>
      <w:tr w:rsidR="0067606D" w:rsidRPr="002025F1" w14:paraId="20DF9EA6" w14:textId="77777777" w:rsidTr="0067606D">
        <w:tc>
          <w:tcPr>
            <w:tcW w:w="2437" w:type="dxa"/>
            <w:tcBorders>
              <w:top w:val="single" w:sz="12" w:space="0" w:color="auto"/>
            </w:tcBorders>
            <w:tcMar>
              <w:left w:w="0" w:type="dxa"/>
              <w:right w:w="0" w:type="dxa"/>
            </w:tcMar>
          </w:tcPr>
          <w:p w14:paraId="41E6AE11" w14:textId="187D7459" w:rsidR="0067606D" w:rsidRPr="002025F1" w:rsidRDefault="0067606D" w:rsidP="0067606D">
            <w:pPr>
              <w:pStyle w:val="TabellRader"/>
              <w:jc w:val="left"/>
              <w:rPr>
                <w:b/>
              </w:rPr>
            </w:pPr>
            <w:r w:rsidRPr="002025F1">
              <w:rPr>
                <w:b/>
              </w:rPr>
              <w:t>Skatt på konsumtion och insatsvaror</w:t>
            </w:r>
          </w:p>
        </w:tc>
        <w:tc>
          <w:tcPr>
            <w:tcW w:w="672" w:type="dxa"/>
            <w:tcBorders>
              <w:top w:val="single" w:sz="12" w:space="0" w:color="auto"/>
            </w:tcBorders>
          </w:tcPr>
          <w:p w14:paraId="49B09306" w14:textId="041FD01C" w:rsidR="0067606D" w:rsidRPr="002025F1" w:rsidRDefault="0067606D" w:rsidP="0067606D">
            <w:pPr>
              <w:pStyle w:val="TabellRader"/>
              <w:rPr>
                <w:b/>
              </w:rPr>
            </w:pPr>
            <w:r w:rsidRPr="00BF56F9">
              <w:rPr>
                <w:b/>
              </w:rPr>
              <w:t>576,5</w:t>
            </w:r>
          </w:p>
        </w:tc>
        <w:tc>
          <w:tcPr>
            <w:tcW w:w="672" w:type="dxa"/>
            <w:tcBorders>
              <w:top w:val="single" w:sz="12" w:space="0" w:color="auto"/>
            </w:tcBorders>
          </w:tcPr>
          <w:p w14:paraId="160526A6" w14:textId="537F652A" w:rsidR="0067606D" w:rsidRPr="002025F1" w:rsidRDefault="0067606D" w:rsidP="0067606D">
            <w:pPr>
              <w:pStyle w:val="TabellRader"/>
              <w:rPr>
                <w:b/>
              </w:rPr>
            </w:pPr>
            <w:r w:rsidRPr="00BF56F9">
              <w:rPr>
                <w:b/>
              </w:rPr>
              <w:t>-4,4</w:t>
            </w:r>
          </w:p>
        </w:tc>
        <w:tc>
          <w:tcPr>
            <w:tcW w:w="671" w:type="dxa"/>
            <w:tcBorders>
              <w:top w:val="single" w:sz="12" w:space="0" w:color="auto"/>
            </w:tcBorders>
          </w:tcPr>
          <w:p w14:paraId="5EA85D22" w14:textId="5958CF6D" w:rsidR="0067606D" w:rsidRPr="002025F1" w:rsidRDefault="0067606D" w:rsidP="0067606D">
            <w:pPr>
              <w:pStyle w:val="TabellRader"/>
              <w:rPr>
                <w:b/>
              </w:rPr>
            </w:pPr>
            <w:r w:rsidRPr="00BF56F9">
              <w:rPr>
                <w:b/>
              </w:rPr>
              <w:t>593,0</w:t>
            </w:r>
          </w:p>
        </w:tc>
        <w:tc>
          <w:tcPr>
            <w:tcW w:w="672" w:type="dxa"/>
            <w:tcBorders>
              <w:top w:val="single" w:sz="12" w:space="0" w:color="auto"/>
            </w:tcBorders>
          </w:tcPr>
          <w:p w14:paraId="7C09CF58" w14:textId="3F1A7A44" w:rsidR="0067606D" w:rsidRPr="002025F1" w:rsidRDefault="0067606D" w:rsidP="0067606D">
            <w:pPr>
              <w:pStyle w:val="TabellRader"/>
              <w:rPr>
                <w:b/>
              </w:rPr>
            </w:pPr>
            <w:r w:rsidRPr="00BF56F9">
              <w:rPr>
                <w:b/>
              </w:rPr>
              <w:t>-1,8</w:t>
            </w:r>
          </w:p>
        </w:tc>
        <w:tc>
          <w:tcPr>
            <w:tcW w:w="573" w:type="dxa"/>
            <w:tcBorders>
              <w:top w:val="single" w:sz="12" w:space="0" w:color="auto"/>
            </w:tcBorders>
            <w:vAlign w:val="bottom"/>
          </w:tcPr>
          <w:p w14:paraId="1F6455B0" w14:textId="77777777" w:rsidR="0067606D" w:rsidRPr="002025F1" w:rsidRDefault="0067606D" w:rsidP="0067606D">
            <w:pPr>
              <w:pStyle w:val="TabellRader"/>
              <w:rPr>
                <w:b/>
              </w:rPr>
            </w:pPr>
          </w:p>
        </w:tc>
        <w:tc>
          <w:tcPr>
            <w:tcW w:w="672" w:type="dxa"/>
            <w:tcBorders>
              <w:top w:val="single" w:sz="12" w:space="0" w:color="auto"/>
            </w:tcBorders>
          </w:tcPr>
          <w:p w14:paraId="6737F802" w14:textId="23E289A1" w:rsidR="0067606D" w:rsidRPr="002025F1" w:rsidRDefault="0067606D" w:rsidP="0067606D">
            <w:pPr>
              <w:pStyle w:val="TabellRader"/>
              <w:rPr>
                <w:b/>
              </w:rPr>
            </w:pPr>
            <w:r w:rsidRPr="00BF56F9">
              <w:rPr>
                <w:b/>
              </w:rPr>
              <w:t>-0,1</w:t>
            </w:r>
          </w:p>
        </w:tc>
        <w:tc>
          <w:tcPr>
            <w:tcW w:w="671" w:type="dxa"/>
            <w:tcBorders>
              <w:top w:val="single" w:sz="12" w:space="0" w:color="auto"/>
            </w:tcBorders>
          </w:tcPr>
          <w:p w14:paraId="693251F8" w14:textId="44C69FEF" w:rsidR="0067606D" w:rsidRPr="002025F1" w:rsidRDefault="0067606D" w:rsidP="0067606D">
            <w:pPr>
              <w:pStyle w:val="TabellRader"/>
              <w:rPr>
                <w:b/>
              </w:rPr>
            </w:pPr>
            <w:r w:rsidRPr="00BF56F9">
              <w:rPr>
                <w:b/>
              </w:rPr>
              <w:t>2,2</w:t>
            </w:r>
          </w:p>
        </w:tc>
        <w:tc>
          <w:tcPr>
            <w:tcW w:w="672" w:type="dxa"/>
            <w:tcBorders>
              <w:top w:val="single" w:sz="12" w:space="0" w:color="auto"/>
            </w:tcBorders>
          </w:tcPr>
          <w:p w14:paraId="4A7F90DA" w14:textId="4AD03A7A" w:rsidR="0067606D" w:rsidRPr="002025F1" w:rsidRDefault="0067606D" w:rsidP="0067606D">
            <w:pPr>
              <w:pStyle w:val="TabellRader"/>
              <w:rPr>
                <w:b/>
              </w:rPr>
            </w:pPr>
            <w:r w:rsidRPr="00BF56F9">
              <w:rPr>
                <w:b/>
              </w:rPr>
              <w:t>4,</w:t>
            </w:r>
            <w:r w:rsidRPr="009F5DDD">
              <w:rPr>
                <w:b/>
              </w:rPr>
              <w:t>3</w:t>
            </w:r>
          </w:p>
        </w:tc>
        <w:tc>
          <w:tcPr>
            <w:tcW w:w="671" w:type="dxa"/>
            <w:tcBorders>
              <w:top w:val="single" w:sz="12" w:space="0" w:color="auto"/>
            </w:tcBorders>
          </w:tcPr>
          <w:p w14:paraId="1AE4DB68" w14:textId="5458E812" w:rsidR="0067606D" w:rsidRPr="002025F1" w:rsidRDefault="0067606D" w:rsidP="0067606D">
            <w:pPr>
              <w:pStyle w:val="TabellRader"/>
              <w:rPr>
                <w:b/>
              </w:rPr>
            </w:pPr>
            <w:r w:rsidRPr="00BF56F9">
              <w:rPr>
                <w:b/>
              </w:rPr>
              <w:t>7,</w:t>
            </w:r>
            <w:r w:rsidRPr="009F5DDD">
              <w:rPr>
                <w:b/>
              </w:rPr>
              <w:t>9</w:t>
            </w:r>
          </w:p>
        </w:tc>
        <w:tc>
          <w:tcPr>
            <w:tcW w:w="672" w:type="dxa"/>
            <w:tcBorders>
              <w:top w:val="single" w:sz="12" w:space="0" w:color="auto"/>
            </w:tcBorders>
          </w:tcPr>
          <w:p w14:paraId="58C1E0F3" w14:textId="48DCFF90" w:rsidR="0067606D" w:rsidRPr="002025F1" w:rsidRDefault="0067606D" w:rsidP="0067606D">
            <w:pPr>
              <w:pStyle w:val="TabellRader"/>
              <w:rPr>
                <w:b/>
              </w:rPr>
            </w:pPr>
            <w:r w:rsidRPr="009F5DDD">
              <w:rPr>
                <w:b/>
              </w:rPr>
              <w:t>9,2</w:t>
            </w:r>
          </w:p>
        </w:tc>
      </w:tr>
      <w:tr w:rsidR="0067606D" w14:paraId="44648121" w14:textId="77777777" w:rsidTr="0067606D">
        <w:tc>
          <w:tcPr>
            <w:tcW w:w="2437" w:type="dxa"/>
            <w:tcMar>
              <w:left w:w="0" w:type="dxa"/>
              <w:right w:w="0" w:type="dxa"/>
            </w:tcMar>
          </w:tcPr>
          <w:p w14:paraId="2ED78CC4" w14:textId="1FE54A35" w:rsidR="0067606D" w:rsidRDefault="0067606D" w:rsidP="0067606D">
            <w:pPr>
              <w:pStyle w:val="TabellRader"/>
              <w:jc w:val="left"/>
            </w:pPr>
            <w:r w:rsidRPr="00FE6043">
              <w:t>Mervärdesskatt</w:t>
            </w:r>
          </w:p>
        </w:tc>
        <w:tc>
          <w:tcPr>
            <w:tcW w:w="672" w:type="dxa"/>
          </w:tcPr>
          <w:p w14:paraId="1E40108D" w14:textId="75D14B3B" w:rsidR="0067606D" w:rsidRDefault="0067606D" w:rsidP="0067606D">
            <w:pPr>
              <w:pStyle w:val="TabellRader"/>
            </w:pPr>
            <w:r w:rsidRPr="00065C65">
              <w:t>446,5</w:t>
            </w:r>
          </w:p>
        </w:tc>
        <w:tc>
          <w:tcPr>
            <w:tcW w:w="672" w:type="dxa"/>
          </w:tcPr>
          <w:p w14:paraId="1AC7A06E" w14:textId="7940100A" w:rsidR="0067606D" w:rsidRDefault="0067606D" w:rsidP="0067606D">
            <w:pPr>
              <w:pStyle w:val="TabellRader"/>
            </w:pPr>
            <w:r w:rsidRPr="00065C65">
              <w:t>-4,1</w:t>
            </w:r>
          </w:p>
        </w:tc>
        <w:tc>
          <w:tcPr>
            <w:tcW w:w="671" w:type="dxa"/>
          </w:tcPr>
          <w:p w14:paraId="77626011" w14:textId="29B44858" w:rsidR="0067606D" w:rsidRDefault="0067606D" w:rsidP="0067606D">
            <w:pPr>
              <w:pStyle w:val="TabellRader"/>
            </w:pPr>
            <w:r w:rsidRPr="00065C65">
              <w:t>458,0</w:t>
            </w:r>
          </w:p>
        </w:tc>
        <w:tc>
          <w:tcPr>
            <w:tcW w:w="672" w:type="dxa"/>
          </w:tcPr>
          <w:p w14:paraId="140C70A7" w14:textId="0448236D" w:rsidR="0067606D" w:rsidRDefault="0067606D" w:rsidP="0067606D">
            <w:pPr>
              <w:pStyle w:val="TabellRader"/>
            </w:pPr>
            <w:r w:rsidRPr="00065C65">
              <w:t>-3,0</w:t>
            </w:r>
          </w:p>
        </w:tc>
        <w:tc>
          <w:tcPr>
            <w:tcW w:w="573" w:type="dxa"/>
            <w:vAlign w:val="bottom"/>
          </w:tcPr>
          <w:p w14:paraId="3C4A6F8A" w14:textId="77777777" w:rsidR="0067606D" w:rsidRDefault="0067606D" w:rsidP="0067606D">
            <w:pPr>
              <w:pStyle w:val="TabellRader"/>
            </w:pPr>
          </w:p>
        </w:tc>
        <w:tc>
          <w:tcPr>
            <w:tcW w:w="672" w:type="dxa"/>
          </w:tcPr>
          <w:p w14:paraId="0EA5D5CE" w14:textId="5D9823D7" w:rsidR="0067606D" w:rsidRDefault="0067606D" w:rsidP="0067606D">
            <w:pPr>
              <w:pStyle w:val="TabellRader"/>
            </w:pPr>
            <w:r w:rsidRPr="006C2C1A">
              <w:t>0,4</w:t>
            </w:r>
          </w:p>
        </w:tc>
        <w:tc>
          <w:tcPr>
            <w:tcW w:w="671" w:type="dxa"/>
          </w:tcPr>
          <w:p w14:paraId="0B07FD0E" w14:textId="30A3E0A0" w:rsidR="0067606D" w:rsidRDefault="0067606D" w:rsidP="0067606D">
            <w:pPr>
              <w:pStyle w:val="TabellRader"/>
            </w:pPr>
            <w:r w:rsidRPr="006C2C1A">
              <w:t>2,8</w:t>
            </w:r>
          </w:p>
        </w:tc>
        <w:tc>
          <w:tcPr>
            <w:tcW w:w="672" w:type="dxa"/>
          </w:tcPr>
          <w:p w14:paraId="4C83C4EC" w14:textId="19ED14B9" w:rsidR="0067606D" w:rsidRDefault="0067606D" w:rsidP="0067606D">
            <w:pPr>
              <w:pStyle w:val="TabellRader"/>
            </w:pPr>
            <w:r w:rsidRPr="006C2C1A">
              <w:t>3,4</w:t>
            </w:r>
          </w:p>
        </w:tc>
        <w:tc>
          <w:tcPr>
            <w:tcW w:w="671" w:type="dxa"/>
          </w:tcPr>
          <w:p w14:paraId="76266C78" w14:textId="3740B255" w:rsidR="0067606D" w:rsidRDefault="0067606D" w:rsidP="0067606D">
            <w:pPr>
              <w:pStyle w:val="TabellRader"/>
            </w:pPr>
            <w:r w:rsidRPr="006C2C1A">
              <w:t>5,4</w:t>
            </w:r>
          </w:p>
        </w:tc>
        <w:tc>
          <w:tcPr>
            <w:tcW w:w="672" w:type="dxa"/>
          </w:tcPr>
          <w:p w14:paraId="3B1C3686" w14:textId="3EC820B6" w:rsidR="0067606D" w:rsidRDefault="0067606D" w:rsidP="0067606D">
            <w:pPr>
              <w:pStyle w:val="TabellRader"/>
            </w:pPr>
            <w:r w:rsidRPr="006C2C1A">
              <w:t>6,7</w:t>
            </w:r>
          </w:p>
        </w:tc>
      </w:tr>
      <w:tr w:rsidR="0067606D" w14:paraId="654571B7" w14:textId="77777777" w:rsidTr="0067606D">
        <w:tc>
          <w:tcPr>
            <w:tcW w:w="2437" w:type="dxa"/>
            <w:tcMar>
              <w:left w:w="0" w:type="dxa"/>
              <w:right w:w="0" w:type="dxa"/>
            </w:tcMar>
          </w:tcPr>
          <w:p w14:paraId="3E2544E4" w14:textId="3A5C9EDB" w:rsidR="0067606D" w:rsidRDefault="0067606D" w:rsidP="0067606D">
            <w:pPr>
              <w:pStyle w:val="TabellRader"/>
              <w:jc w:val="left"/>
            </w:pPr>
            <w:r w:rsidRPr="00FE6043">
              <w:t>Skatt på tobak</w:t>
            </w:r>
          </w:p>
        </w:tc>
        <w:tc>
          <w:tcPr>
            <w:tcW w:w="672" w:type="dxa"/>
          </w:tcPr>
          <w:p w14:paraId="36D0BA9E" w14:textId="5E83BCB3" w:rsidR="0067606D" w:rsidRDefault="0067606D" w:rsidP="0067606D">
            <w:pPr>
              <w:pStyle w:val="TabellRader"/>
            </w:pPr>
            <w:r w:rsidRPr="00065C65">
              <w:t>12,4</w:t>
            </w:r>
          </w:p>
        </w:tc>
        <w:tc>
          <w:tcPr>
            <w:tcW w:w="672" w:type="dxa"/>
          </w:tcPr>
          <w:p w14:paraId="00941D70" w14:textId="7EEB1064" w:rsidR="0067606D" w:rsidRDefault="0067606D" w:rsidP="0067606D">
            <w:pPr>
              <w:pStyle w:val="TabellRader"/>
            </w:pPr>
            <w:r w:rsidRPr="00065C65">
              <w:t>0,3</w:t>
            </w:r>
          </w:p>
        </w:tc>
        <w:tc>
          <w:tcPr>
            <w:tcW w:w="671" w:type="dxa"/>
          </w:tcPr>
          <w:p w14:paraId="4D3A0397" w14:textId="1AE0C5B7" w:rsidR="0067606D" w:rsidRDefault="0067606D" w:rsidP="0067606D">
            <w:pPr>
              <w:pStyle w:val="TabellRader"/>
            </w:pPr>
            <w:r w:rsidRPr="00065C65">
              <w:t>12,1</w:t>
            </w:r>
          </w:p>
        </w:tc>
        <w:tc>
          <w:tcPr>
            <w:tcW w:w="672" w:type="dxa"/>
          </w:tcPr>
          <w:p w14:paraId="45A890A6" w14:textId="3C0DBAD9" w:rsidR="0067606D" w:rsidRDefault="0067606D" w:rsidP="0067606D">
            <w:pPr>
              <w:pStyle w:val="TabellRader"/>
            </w:pPr>
            <w:r w:rsidRPr="00065C65">
              <w:t>-0,2</w:t>
            </w:r>
          </w:p>
        </w:tc>
        <w:tc>
          <w:tcPr>
            <w:tcW w:w="573" w:type="dxa"/>
            <w:vAlign w:val="bottom"/>
          </w:tcPr>
          <w:p w14:paraId="6EC1F89C" w14:textId="77777777" w:rsidR="0067606D" w:rsidRDefault="0067606D" w:rsidP="0067606D">
            <w:pPr>
              <w:pStyle w:val="TabellRader"/>
            </w:pPr>
          </w:p>
        </w:tc>
        <w:tc>
          <w:tcPr>
            <w:tcW w:w="672" w:type="dxa"/>
          </w:tcPr>
          <w:p w14:paraId="226B5D61" w14:textId="11454B7B" w:rsidR="0067606D" w:rsidRDefault="0067606D" w:rsidP="0067606D">
            <w:pPr>
              <w:pStyle w:val="TabellRader"/>
            </w:pPr>
            <w:r w:rsidRPr="006C2C1A">
              <w:t>0,0</w:t>
            </w:r>
          </w:p>
        </w:tc>
        <w:tc>
          <w:tcPr>
            <w:tcW w:w="671" w:type="dxa"/>
          </w:tcPr>
          <w:p w14:paraId="0BEA0A83" w14:textId="2A6D78B0" w:rsidR="0067606D" w:rsidRDefault="0067606D" w:rsidP="0067606D">
            <w:pPr>
              <w:pStyle w:val="TabellRader"/>
            </w:pPr>
            <w:r w:rsidRPr="006C2C1A">
              <w:t>-0,3</w:t>
            </w:r>
          </w:p>
        </w:tc>
        <w:tc>
          <w:tcPr>
            <w:tcW w:w="672" w:type="dxa"/>
          </w:tcPr>
          <w:p w14:paraId="2CA206E1" w14:textId="44BBCAF5" w:rsidR="0067606D" w:rsidRDefault="0067606D" w:rsidP="0067606D">
            <w:pPr>
              <w:pStyle w:val="TabellRader"/>
            </w:pPr>
            <w:r w:rsidRPr="006C2C1A">
              <w:t>-0,1</w:t>
            </w:r>
          </w:p>
        </w:tc>
        <w:tc>
          <w:tcPr>
            <w:tcW w:w="671" w:type="dxa"/>
          </w:tcPr>
          <w:p w14:paraId="5EEE9D8F" w14:textId="7365FCBB" w:rsidR="0067606D" w:rsidRDefault="0067606D" w:rsidP="0067606D">
            <w:pPr>
              <w:pStyle w:val="TabellRader"/>
            </w:pPr>
            <w:r w:rsidRPr="006C2C1A">
              <w:t>-0,1</w:t>
            </w:r>
          </w:p>
        </w:tc>
        <w:tc>
          <w:tcPr>
            <w:tcW w:w="672" w:type="dxa"/>
          </w:tcPr>
          <w:p w14:paraId="031F5D28" w14:textId="4ED0A0A1" w:rsidR="0067606D" w:rsidRDefault="0067606D" w:rsidP="0067606D">
            <w:pPr>
              <w:pStyle w:val="TabellRader"/>
            </w:pPr>
            <w:r w:rsidRPr="006C2C1A">
              <w:t>-0,2</w:t>
            </w:r>
          </w:p>
        </w:tc>
      </w:tr>
      <w:tr w:rsidR="0067606D" w14:paraId="3256908B" w14:textId="77777777" w:rsidTr="0067606D">
        <w:tc>
          <w:tcPr>
            <w:tcW w:w="2437" w:type="dxa"/>
            <w:tcMar>
              <w:left w:w="0" w:type="dxa"/>
              <w:right w:w="0" w:type="dxa"/>
            </w:tcMar>
          </w:tcPr>
          <w:p w14:paraId="478C6155" w14:textId="0E471BF7" w:rsidR="0067606D" w:rsidRDefault="0067606D" w:rsidP="0067606D">
            <w:pPr>
              <w:pStyle w:val="TabellRader"/>
              <w:jc w:val="left"/>
            </w:pPr>
            <w:r w:rsidRPr="00FE6043">
              <w:t>Skatt på alkohol</w:t>
            </w:r>
          </w:p>
        </w:tc>
        <w:tc>
          <w:tcPr>
            <w:tcW w:w="672" w:type="dxa"/>
          </w:tcPr>
          <w:p w14:paraId="6F7ECF25" w14:textId="75C56182" w:rsidR="0067606D" w:rsidRDefault="0067606D" w:rsidP="0067606D">
            <w:pPr>
              <w:pStyle w:val="TabellRader"/>
            </w:pPr>
            <w:r w:rsidRPr="00D56D8F">
              <w:t>14,9</w:t>
            </w:r>
          </w:p>
        </w:tc>
        <w:tc>
          <w:tcPr>
            <w:tcW w:w="672" w:type="dxa"/>
          </w:tcPr>
          <w:p w14:paraId="6EDDB367" w14:textId="303ABEA6" w:rsidR="0067606D" w:rsidRDefault="0067606D" w:rsidP="0067606D">
            <w:pPr>
              <w:pStyle w:val="TabellRader"/>
            </w:pPr>
            <w:r w:rsidRPr="00D56D8F">
              <w:t>0,4</w:t>
            </w:r>
          </w:p>
        </w:tc>
        <w:tc>
          <w:tcPr>
            <w:tcW w:w="671" w:type="dxa"/>
          </w:tcPr>
          <w:p w14:paraId="4A386516" w14:textId="58B0C670" w:rsidR="0067606D" w:rsidRDefault="0067606D" w:rsidP="0067606D">
            <w:pPr>
              <w:pStyle w:val="TabellRader"/>
            </w:pPr>
            <w:r w:rsidRPr="00D56D8F">
              <w:t>15,0</w:t>
            </w:r>
          </w:p>
        </w:tc>
        <w:tc>
          <w:tcPr>
            <w:tcW w:w="672" w:type="dxa"/>
          </w:tcPr>
          <w:p w14:paraId="708AE1C5" w14:textId="10B99241" w:rsidR="0067606D" w:rsidRDefault="0067606D" w:rsidP="0067606D">
            <w:pPr>
              <w:pStyle w:val="TabellRader"/>
            </w:pPr>
            <w:r w:rsidRPr="00D56D8F">
              <w:t>0,3</w:t>
            </w:r>
          </w:p>
        </w:tc>
        <w:tc>
          <w:tcPr>
            <w:tcW w:w="573" w:type="dxa"/>
            <w:vAlign w:val="bottom"/>
          </w:tcPr>
          <w:p w14:paraId="1B04282C" w14:textId="77777777" w:rsidR="0067606D" w:rsidRDefault="0067606D" w:rsidP="0067606D">
            <w:pPr>
              <w:pStyle w:val="TabellRader"/>
            </w:pPr>
          </w:p>
        </w:tc>
        <w:tc>
          <w:tcPr>
            <w:tcW w:w="672" w:type="dxa"/>
          </w:tcPr>
          <w:p w14:paraId="0985DF27" w14:textId="618D92CB" w:rsidR="0067606D" w:rsidRDefault="0067606D" w:rsidP="0067606D">
            <w:pPr>
              <w:pStyle w:val="TabellRader"/>
            </w:pPr>
            <w:r w:rsidRPr="004E1475">
              <w:t>0,0</w:t>
            </w:r>
          </w:p>
        </w:tc>
        <w:tc>
          <w:tcPr>
            <w:tcW w:w="671" w:type="dxa"/>
          </w:tcPr>
          <w:p w14:paraId="6FCE935D" w14:textId="749481E3" w:rsidR="0067606D" w:rsidRDefault="0067606D" w:rsidP="0067606D">
            <w:pPr>
              <w:pStyle w:val="TabellRader"/>
            </w:pPr>
            <w:r w:rsidRPr="004E1475">
              <w:t>0,0</w:t>
            </w:r>
          </w:p>
        </w:tc>
        <w:tc>
          <w:tcPr>
            <w:tcW w:w="672" w:type="dxa"/>
          </w:tcPr>
          <w:p w14:paraId="62F83977" w14:textId="6052F2BF" w:rsidR="0067606D" w:rsidRDefault="0067606D" w:rsidP="0067606D">
            <w:pPr>
              <w:pStyle w:val="TabellRader"/>
            </w:pPr>
            <w:r w:rsidRPr="004E1475">
              <w:t>0,0</w:t>
            </w:r>
          </w:p>
        </w:tc>
        <w:tc>
          <w:tcPr>
            <w:tcW w:w="671" w:type="dxa"/>
          </w:tcPr>
          <w:p w14:paraId="67C16C9C" w14:textId="0F284E23" w:rsidR="0067606D" w:rsidRDefault="0067606D" w:rsidP="0067606D">
            <w:pPr>
              <w:pStyle w:val="TabellRader"/>
            </w:pPr>
            <w:r w:rsidRPr="004E1475">
              <w:t>0,0</w:t>
            </w:r>
          </w:p>
        </w:tc>
        <w:tc>
          <w:tcPr>
            <w:tcW w:w="672" w:type="dxa"/>
          </w:tcPr>
          <w:p w14:paraId="02708979" w14:textId="764FDF7E" w:rsidR="0067606D" w:rsidRDefault="0067606D" w:rsidP="0067606D">
            <w:pPr>
              <w:pStyle w:val="TabellRader"/>
            </w:pPr>
            <w:r w:rsidRPr="004E1475">
              <w:t>0,0</w:t>
            </w:r>
          </w:p>
        </w:tc>
      </w:tr>
      <w:tr w:rsidR="0067606D" w14:paraId="12313B49" w14:textId="77777777" w:rsidTr="0067606D">
        <w:tc>
          <w:tcPr>
            <w:tcW w:w="2437" w:type="dxa"/>
            <w:tcMar>
              <w:left w:w="0" w:type="dxa"/>
              <w:right w:w="0" w:type="dxa"/>
            </w:tcMar>
          </w:tcPr>
          <w:p w14:paraId="53E96F8E" w14:textId="5908957E" w:rsidR="0067606D" w:rsidRDefault="0067606D" w:rsidP="0067606D">
            <w:pPr>
              <w:pStyle w:val="TabellRader"/>
              <w:jc w:val="left"/>
            </w:pPr>
            <w:r w:rsidRPr="00FE6043">
              <w:t>Energiskatt</w:t>
            </w:r>
          </w:p>
        </w:tc>
        <w:tc>
          <w:tcPr>
            <w:tcW w:w="672" w:type="dxa"/>
          </w:tcPr>
          <w:p w14:paraId="3D697D6B" w14:textId="780C4461" w:rsidR="0067606D" w:rsidRDefault="0067606D" w:rsidP="0067606D">
            <w:pPr>
              <w:pStyle w:val="TabellRader"/>
            </w:pPr>
            <w:r w:rsidRPr="00612B55">
              <w:t>49,7</w:t>
            </w:r>
          </w:p>
        </w:tc>
        <w:tc>
          <w:tcPr>
            <w:tcW w:w="672" w:type="dxa"/>
          </w:tcPr>
          <w:p w14:paraId="12FD3BC1" w14:textId="09A8477C" w:rsidR="0067606D" w:rsidRDefault="0067606D" w:rsidP="0067606D">
            <w:pPr>
              <w:pStyle w:val="TabellRader"/>
            </w:pPr>
            <w:r w:rsidRPr="00612B55">
              <w:t>2,1</w:t>
            </w:r>
          </w:p>
        </w:tc>
        <w:tc>
          <w:tcPr>
            <w:tcW w:w="671" w:type="dxa"/>
          </w:tcPr>
          <w:p w14:paraId="17EA1257" w14:textId="17CB1878" w:rsidR="0067606D" w:rsidRDefault="0067606D" w:rsidP="0067606D">
            <w:pPr>
              <w:pStyle w:val="TabellRader"/>
            </w:pPr>
            <w:r w:rsidRPr="00612B55">
              <w:t>52,3</w:t>
            </w:r>
          </w:p>
        </w:tc>
        <w:tc>
          <w:tcPr>
            <w:tcW w:w="672" w:type="dxa"/>
          </w:tcPr>
          <w:p w14:paraId="09CE4211" w14:textId="657684D0" w:rsidR="0067606D" w:rsidRDefault="0067606D" w:rsidP="0067606D">
            <w:pPr>
              <w:pStyle w:val="TabellRader"/>
            </w:pPr>
            <w:r w:rsidRPr="00612B55">
              <w:t>0,6</w:t>
            </w:r>
          </w:p>
        </w:tc>
        <w:tc>
          <w:tcPr>
            <w:tcW w:w="573" w:type="dxa"/>
            <w:vAlign w:val="bottom"/>
          </w:tcPr>
          <w:p w14:paraId="48C92AF7" w14:textId="77777777" w:rsidR="0067606D" w:rsidRDefault="0067606D" w:rsidP="0067606D">
            <w:pPr>
              <w:pStyle w:val="TabellRader"/>
            </w:pPr>
          </w:p>
        </w:tc>
        <w:tc>
          <w:tcPr>
            <w:tcW w:w="672" w:type="dxa"/>
          </w:tcPr>
          <w:p w14:paraId="688226AF" w14:textId="34620FB2" w:rsidR="0067606D" w:rsidRDefault="0067606D" w:rsidP="0067606D">
            <w:pPr>
              <w:pStyle w:val="TabellRader"/>
            </w:pPr>
            <w:r w:rsidRPr="0067737D">
              <w:t>-0,3</w:t>
            </w:r>
          </w:p>
        </w:tc>
        <w:tc>
          <w:tcPr>
            <w:tcW w:w="671" w:type="dxa"/>
          </w:tcPr>
          <w:p w14:paraId="6413096C" w14:textId="3100F4DC" w:rsidR="0067606D" w:rsidRDefault="0067606D" w:rsidP="0067606D">
            <w:pPr>
              <w:pStyle w:val="TabellRader"/>
            </w:pPr>
            <w:r w:rsidRPr="0067737D">
              <w:t>0,0</w:t>
            </w:r>
          </w:p>
        </w:tc>
        <w:tc>
          <w:tcPr>
            <w:tcW w:w="672" w:type="dxa"/>
          </w:tcPr>
          <w:p w14:paraId="495D6C1F" w14:textId="364543BE" w:rsidR="0067606D" w:rsidRDefault="0067606D" w:rsidP="0067606D">
            <w:pPr>
              <w:pStyle w:val="TabellRader"/>
            </w:pPr>
            <w:r w:rsidRPr="0067737D">
              <w:t>-0,</w:t>
            </w:r>
            <w:r w:rsidRPr="005F6083">
              <w:t>7</w:t>
            </w:r>
          </w:p>
        </w:tc>
        <w:tc>
          <w:tcPr>
            <w:tcW w:w="671" w:type="dxa"/>
          </w:tcPr>
          <w:p w14:paraId="2009ACB7" w14:textId="576BF280" w:rsidR="0067606D" w:rsidRDefault="0067606D" w:rsidP="0067606D">
            <w:pPr>
              <w:pStyle w:val="TabellRader"/>
            </w:pPr>
            <w:r w:rsidRPr="0067737D">
              <w:t>-0,</w:t>
            </w:r>
            <w:r w:rsidRPr="005F6083">
              <w:t>5</w:t>
            </w:r>
          </w:p>
        </w:tc>
        <w:tc>
          <w:tcPr>
            <w:tcW w:w="672" w:type="dxa"/>
          </w:tcPr>
          <w:p w14:paraId="2E33BEF3" w14:textId="7615E9AB" w:rsidR="0067606D" w:rsidRDefault="0067606D" w:rsidP="0067606D">
            <w:pPr>
              <w:pStyle w:val="TabellRader"/>
            </w:pPr>
            <w:r w:rsidRPr="0067737D">
              <w:t>-0,</w:t>
            </w:r>
            <w:r w:rsidRPr="005F6083">
              <w:t>7</w:t>
            </w:r>
          </w:p>
        </w:tc>
      </w:tr>
      <w:tr w:rsidR="0067606D" w:rsidRPr="002025F1" w14:paraId="00295ECA" w14:textId="77777777" w:rsidTr="0067606D">
        <w:tc>
          <w:tcPr>
            <w:tcW w:w="2437" w:type="dxa"/>
            <w:tcMar>
              <w:left w:w="0" w:type="dxa"/>
              <w:right w:w="0" w:type="dxa"/>
            </w:tcMar>
          </w:tcPr>
          <w:p w14:paraId="3F368A5D" w14:textId="395BD68B" w:rsidR="0067606D" w:rsidRPr="00BF56F9" w:rsidRDefault="0067606D" w:rsidP="0067606D">
            <w:pPr>
              <w:pStyle w:val="TabellRader"/>
              <w:jc w:val="left"/>
            </w:pPr>
            <w:r w:rsidRPr="00BF56F9">
              <w:t>Koldioxidskatt</w:t>
            </w:r>
          </w:p>
        </w:tc>
        <w:tc>
          <w:tcPr>
            <w:tcW w:w="672" w:type="dxa"/>
          </w:tcPr>
          <w:p w14:paraId="2A66D84B" w14:textId="0ED21BDF" w:rsidR="0067606D" w:rsidRPr="00BF56F9" w:rsidRDefault="0067606D" w:rsidP="0067606D">
            <w:pPr>
              <w:pStyle w:val="TabellRader"/>
            </w:pPr>
            <w:r w:rsidRPr="00BF56F9">
              <w:t>23,0</w:t>
            </w:r>
          </w:p>
        </w:tc>
        <w:tc>
          <w:tcPr>
            <w:tcW w:w="672" w:type="dxa"/>
          </w:tcPr>
          <w:p w14:paraId="46848C2A" w14:textId="2D83FA9A" w:rsidR="0067606D" w:rsidRPr="00BF56F9" w:rsidRDefault="0067606D" w:rsidP="0067606D">
            <w:pPr>
              <w:pStyle w:val="TabellRader"/>
            </w:pPr>
            <w:r w:rsidRPr="00BF56F9">
              <w:t>-0,3</w:t>
            </w:r>
          </w:p>
        </w:tc>
        <w:tc>
          <w:tcPr>
            <w:tcW w:w="671" w:type="dxa"/>
          </w:tcPr>
          <w:p w14:paraId="6601F5B5" w14:textId="3B31AF73" w:rsidR="0067606D" w:rsidRPr="00BF56F9" w:rsidRDefault="0067606D" w:rsidP="0067606D">
            <w:pPr>
              <w:pStyle w:val="TabellRader"/>
            </w:pPr>
            <w:r w:rsidRPr="00BF56F9">
              <w:t>22,8</w:t>
            </w:r>
          </w:p>
        </w:tc>
        <w:tc>
          <w:tcPr>
            <w:tcW w:w="672" w:type="dxa"/>
          </w:tcPr>
          <w:p w14:paraId="743C0169" w14:textId="7C24AFE2" w:rsidR="0067606D" w:rsidRPr="00BF56F9" w:rsidRDefault="0067606D" w:rsidP="0067606D">
            <w:pPr>
              <w:pStyle w:val="TabellRader"/>
            </w:pPr>
            <w:r w:rsidRPr="00BF56F9">
              <w:t>-0,1</w:t>
            </w:r>
          </w:p>
        </w:tc>
        <w:tc>
          <w:tcPr>
            <w:tcW w:w="573" w:type="dxa"/>
            <w:vAlign w:val="bottom"/>
          </w:tcPr>
          <w:p w14:paraId="3D0EFF1F" w14:textId="77777777" w:rsidR="0067606D" w:rsidRPr="00BF56F9" w:rsidRDefault="0067606D" w:rsidP="0067606D">
            <w:pPr>
              <w:pStyle w:val="TabellRader"/>
            </w:pPr>
          </w:p>
        </w:tc>
        <w:tc>
          <w:tcPr>
            <w:tcW w:w="672" w:type="dxa"/>
          </w:tcPr>
          <w:p w14:paraId="035E2A59" w14:textId="406D390C" w:rsidR="0067606D" w:rsidRPr="00BF56F9" w:rsidRDefault="0067606D" w:rsidP="0067606D">
            <w:pPr>
              <w:pStyle w:val="TabellRader"/>
            </w:pPr>
            <w:r w:rsidRPr="00BF56F9">
              <w:t>0,0</w:t>
            </w:r>
          </w:p>
        </w:tc>
        <w:tc>
          <w:tcPr>
            <w:tcW w:w="671" w:type="dxa"/>
          </w:tcPr>
          <w:p w14:paraId="4E8B42E4" w14:textId="39325FFF" w:rsidR="0067606D" w:rsidRPr="00BF56F9" w:rsidRDefault="0067606D" w:rsidP="0067606D">
            <w:pPr>
              <w:pStyle w:val="TabellRader"/>
            </w:pPr>
            <w:r w:rsidRPr="00BF56F9">
              <w:t>-0,3</w:t>
            </w:r>
          </w:p>
        </w:tc>
        <w:tc>
          <w:tcPr>
            <w:tcW w:w="672" w:type="dxa"/>
          </w:tcPr>
          <w:p w14:paraId="4F920543" w14:textId="570FAA9E" w:rsidR="0067606D" w:rsidRPr="00BF56F9" w:rsidRDefault="0067606D" w:rsidP="0067606D">
            <w:pPr>
              <w:pStyle w:val="TabellRader"/>
            </w:pPr>
            <w:r w:rsidRPr="00BF56F9">
              <w:t>-0,</w:t>
            </w:r>
            <w:r w:rsidRPr="005F6083">
              <w:t>9</w:t>
            </w:r>
          </w:p>
        </w:tc>
        <w:tc>
          <w:tcPr>
            <w:tcW w:w="671" w:type="dxa"/>
          </w:tcPr>
          <w:p w14:paraId="2FE0AC6A" w14:textId="2780D753" w:rsidR="0067606D" w:rsidRPr="00BF56F9" w:rsidRDefault="0067606D" w:rsidP="0067606D">
            <w:pPr>
              <w:pStyle w:val="TabellRader"/>
            </w:pPr>
            <w:r w:rsidRPr="00BF56F9">
              <w:t>-0,</w:t>
            </w:r>
            <w:r w:rsidRPr="005F6083">
              <w:t>7</w:t>
            </w:r>
          </w:p>
        </w:tc>
        <w:tc>
          <w:tcPr>
            <w:tcW w:w="672" w:type="dxa"/>
          </w:tcPr>
          <w:p w14:paraId="59432683" w14:textId="7042B377" w:rsidR="0067606D" w:rsidRPr="00BF56F9" w:rsidRDefault="0067606D" w:rsidP="0067606D">
            <w:pPr>
              <w:pStyle w:val="TabellRader"/>
            </w:pPr>
            <w:r w:rsidRPr="00BF56F9">
              <w:t>-0,</w:t>
            </w:r>
            <w:r w:rsidRPr="005F6083">
              <w:t>8</w:t>
            </w:r>
          </w:p>
        </w:tc>
      </w:tr>
      <w:tr w:rsidR="0067606D" w14:paraId="3177F25F" w14:textId="77777777" w:rsidTr="0067606D">
        <w:tc>
          <w:tcPr>
            <w:tcW w:w="2437" w:type="dxa"/>
            <w:tcMar>
              <w:left w:w="0" w:type="dxa"/>
              <w:right w:w="0" w:type="dxa"/>
            </w:tcMar>
          </w:tcPr>
          <w:p w14:paraId="784E6D7F" w14:textId="13426F2F" w:rsidR="0067606D" w:rsidRDefault="0067606D" w:rsidP="0067606D">
            <w:pPr>
              <w:pStyle w:val="TabellRader"/>
              <w:jc w:val="left"/>
            </w:pPr>
            <w:r w:rsidRPr="00FE6043">
              <w:t>Övriga skatter på energi och miljö</w:t>
            </w:r>
          </w:p>
        </w:tc>
        <w:tc>
          <w:tcPr>
            <w:tcW w:w="672" w:type="dxa"/>
          </w:tcPr>
          <w:p w14:paraId="73CB9CD7" w14:textId="267C5A87" w:rsidR="0067606D" w:rsidRDefault="0067606D" w:rsidP="0067606D">
            <w:pPr>
              <w:pStyle w:val="TabellRader"/>
            </w:pPr>
            <w:r w:rsidRPr="00612B55">
              <w:t>3,6</w:t>
            </w:r>
          </w:p>
        </w:tc>
        <w:tc>
          <w:tcPr>
            <w:tcW w:w="672" w:type="dxa"/>
          </w:tcPr>
          <w:p w14:paraId="654CE01C" w14:textId="0BA9B667" w:rsidR="0067606D" w:rsidRDefault="0067606D" w:rsidP="0067606D">
            <w:pPr>
              <w:pStyle w:val="TabellRader"/>
            </w:pPr>
            <w:r w:rsidRPr="00612B55">
              <w:t>-0,7</w:t>
            </w:r>
          </w:p>
        </w:tc>
        <w:tc>
          <w:tcPr>
            <w:tcW w:w="671" w:type="dxa"/>
          </w:tcPr>
          <w:p w14:paraId="513E83B0" w14:textId="08C73A3B" w:rsidR="0067606D" w:rsidRDefault="0067606D" w:rsidP="0067606D">
            <w:pPr>
              <w:pStyle w:val="TabellRader"/>
            </w:pPr>
            <w:r w:rsidRPr="00612B55">
              <w:t>5,3</w:t>
            </w:r>
          </w:p>
        </w:tc>
        <w:tc>
          <w:tcPr>
            <w:tcW w:w="672" w:type="dxa"/>
          </w:tcPr>
          <w:p w14:paraId="664ED7E5" w14:textId="5E118E5F" w:rsidR="0067606D" w:rsidRDefault="0067606D" w:rsidP="0067606D">
            <w:pPr>
              <w:pStyle w:val="TabellRader"/>
            </w:pPr>
            <w:r w:rsidRPr="00612B55">
              <w:t>1,8</w:t>
            </w:r>
          </w:p>
        </w:tc>
        <w:tc>
          <w:tcPr>
            <w:tcW w:w="573" w:type="dxa"/>
            <w:vAlign w:val="bottom"/>
          </w:tcPr>
          <w:p w14:paraId="79BD47AD" w14:textId="77777777" w:rsidR="0067606D" w:rsidRDefault="0067606D" w:rsidP="0067606D">
            <w:pPr>
              <w:pStyle w:val="TabellRader"/>
            </w:pPr>
          </w:p>
        </w:tc>
        <w:tc>
          <w:tcPr>
            <w:tcW w:w="672" w:type="dxa"/>
          </w:tcPr>
          <w:p w14:paraId="6D73AFBB" w14:textId="552E913B" w:rsidR="0067606D" w:rsidRDefault="0067606D" w:rsidP="0067606D">
            <w:pPr>
              <w:pStyle w:val="TabellRader"/>
            </w:pPr>
            <w:r w:rsidRPr="0067737D">
              <w:t>-0,1</w:t>
            </w:r>
          </w:p>
        </w:tc>
        <w:tc>
          <w:tcPr>
            <w:tcW w:w="671" w:type="dxa"/>
          </w:tcPr>
          <w:p w14:paraId="0A298AC1" w14:textId="76866A1C" w:rsidR="0067606D" w:rsidRDefault="0067606D" w:rsidP="0067606D">
            <w:pPr>
              <w:pStyle w:val="TabellRader"/>
            </w:pPr>
            <w:r w:rsidRPr="0067737D">
              <w:t>0,9</w:t>
            </w:r>
          </w:p>
        </w:tc>
        <w:tc>
          <w:tcPr>
            <w:tcW w:w="672" w:type="dxa"/>
          </w:tcPr>
          <w:p w14:paraId="76BCBE4A" w14:textId="63D4A0DA" w:rsidR="0067606D" w:rsidRDefault="0067606D" w:rsidP="0067606D">
            <w:pPr>
              <w:pStyle w:val="TabellRader"/>
            </w:pPr>
            <w:r w:rsidRPr="005F6083">
              <w:t>2,9</w:t>
            </w:r>
          </w:p>
        </w:tc>
        <w:tc>
          <w:tcPr>
            <w:tcW w:w="671" w:type="dxa"/>
          </w:tcPr>
          <w:p w14:paraId="41DD1538" w14:textId="5C9D9A8F" w:rsidR="0067606D" w:rsidRDefault="0067606D" w:rsidP="0067606D">
            <w:pPr>
              <w:pStyle w:val="TabellRader"/>
            </w:pPr>
            <w:r w:rsidRPr="0067737D">
              <w:t>3,9</w:t>
            </w:r>
          </w:p>
        </w:tc>
        <w:tc>
          <w:tcPr>
            <w:tcW w:w="672" w:type="dxa"/>
          </w:tcPr>
          <w:p w14:paraId="5983D464" w14:textId="474D6BFB" w:rsidR="0067606D" w:rsidRDefault="0067606D" w:rsidP="0067606D">
            <w:pPr>
              <w:pStyle w:val="TabellRader"/>
            </w:pPr>
            <w:r w:rsidRPr="0067737D">
              <w:t>4,</w:t>
            </w:r>
            <w:r w:rsidRPr="005F6083">
              <w:t>1</w:t>
            </w:r>
          </w:p>
        </w:tc>
      </w:tr>
      <w:tr w:rsidR="0067606D" w14:paraId="0E797ED3" w14:textId="77777777" w:rsidTr="0067606D">
        <w:tc>
          <w:tcPr>
            <w:tcW w:w="2437" w:type="dxa"/>
            <w:tcMar>
              <w:left w:w="0" w:type="dxa"/>
              <w:right w:w="0" w:type="dxa"/>
            </w:tcMar>
          </w:tcPr>
          <w:p w14:paraId="49FEAFAD" w14:textId="76B02BFF" w:rsidR="0067606D" w:rsidRDefault="0067606D" w:rsidP="0067606D">
            <w:pPr>
              <w:pStyle w:val="TabellRader"/>
              <w:jc w:val="left"/>
            </w:pPr>
            <w:r w:rsidRPr="00FE6043">
              <w:t>Skatt på vägtrafik</w:t>
            </w:r>
          </w:p>
        </w:tc>
        <w:tc>
          <w:tcPr>
            <w:tcW w:w="672" w:type="dxa"/>
          </w:tcPr>
          <w:p w14:paraId="4AA65651" w14:textId="628FC167" w:rsidR="0067606D" w:rsidRDefault="0067606D" w:rsidP="0067606D">
            <w:pPr>
              <w:pStyle w:val="TabellRader"/>
            </w:pPr>
            <w:r w:rsidRPr="00612B55">
              <w:t>19,8</w:t>
            </w:r>
          </w:p>
        </w:tc>
        <w:tc>
          <w:tcPr>
            <w:tcW w:w="672" w:type="dxa"/>
          </w:tcPr>
          <w:p w14:paraId="6A4A2C6D" w14:textId="3FFB8607" w:rsidR="0067606D" w:rsidRDefault="0067606D" w:rsidP="0067606D">
            <w:pPr>
              <w:pStyle w:val="TabellRader"/>
            </w:pPr>
            <w:r w:rsidRPr="00612B55">
              <w:t>-1,5</w:t>
            </w:r>
          </w:p>
        </w:tc>
        <w:tc>
          <w:tcPr>
            <w:tcW w:w="671" w:type="dxa"/>
          </w:tcPr>
          <w:p w14:paraId="3A974AFB" w14:textId="2F518CD1" w:rsidR="0067606D" w:rsidRDefault="0067606D" w:rsidP="0067606D">
            <w:pPr>
              <w:pStyle w:val="TabellRader"/>
            </w:pPr>
            <w:r w:rsidRPr="00612B55">
              <w:t>20,9</w:t>
            </w:r>
          </w:p>
        </w:tc>
        <w:tc>
          <w:tcPr>
            <w:tcW w:w="672" w:type="dxa"/>
          </w:tcPr>
          <w:p w14:paraId="592462E9" w14:textId="6693F255" w:rsidR="0067606D" w:rsidRDefault="0067606D" w:rsidP="0067606D">
            <w:pPr>
              <w:pStyle w:val="TabellRader"/>
            </w:pPr>
            <w:r w:rsidRPr="00612B55">
              <w:t>-1,2</w:t>
            </w:r>
          </w:p>
        </w:tc>
        <w:tc>
          <w:tcPr>
            <w:tcW w:w="573" w:type="dxa"/>
            <w:vAlign w:val="bottom"/>
          </w:tcPr>
          <w:p w14:paraId="63F37BC7" w14:textId="77777777" w:rsidR="0067606D" w:rsidRDefault="0067606D" w:rsidP="0067606D">
            <w:pPr>
              <w:pStyle w:val="TabellRader"/>
            </w:pPr>
          </w:p>
        </w:tc>
        <w:tc>
          <w:tcPr>
            <w:tcW w:w="672" w:type="dxa"/>
          </w:tcPr>
          <w:p w14:paraId="0EE07A28" w14:textId="4DADEF07" w:rsidR="0067606D" w:rsidRDefault="0067606D" w:rsidP="0067606D">
            <w:pPr>
              <w:pStyle w:val="TabellRader"/>
            </w:pPr>
            <w:r w:rsidRPr="0067737D">
              <w:t>0,0</w:t>
            </w:r>
          </w:p>
        </w:tc>
        <w:tc>
          <w:tcPr>
            <w:tcW w:w="671" w:type="dxa"/>
          </w:tcPr>
          <w:p w14:paraId="54BB037B" w14:textId="24B7B57D" w:rsidR="0067606D" w:rsidRDefault="0067606D" w:rsidP="0067606D">
            <w:pPr>
              <w:pStyle w:val="TabellRader"/>
            </w:pPr>
            <w:r w:rsidRPr="0067737D">
              <w:t>-1,1</w:t>
            </w:r>
          </w:p>
        </w:tc>
        <w:tc>
          <w:tcPr>
            <w:tcW w:w="672" w:type="dxa"/>
          </w:tcPr>
          <w:p w14:paraId="2581734E" w14:textId="4EB7E2FA" w:rsidR="0067606D" w:rsidRDefault="0067606D" w:rsidP="0067606D">
            <w:pPr>
              <w:pStyle w:val="TabellRader"/>
            </w:pPr>
            <w:r w:rsidRPr="0067737D">
              <w:t>-</w:t>
            </w:r>
            <w:r w:rsidRPr="005F6083">
              <w:t>0,4</w:t>
            </w:r>
          </w:p>
        </w:tc>
        <w:tc>
          <w:tcPr>
            <w:tcW w:w="671" w:type="dxa"/>
          </w:tcPr>
          <w:p w14:paraId="72314735" w14:textId="262DDD0A" w:rsidR="0067606D" w:rsidRDefault="0067606D" w:rsidP="0067606D">
            <w:pPr>
              <w:pStyle w:val="TabellRader"/>
            </w:pPr>
            <w:r w:rsidRPr="0067737D">
              <w:t>-</w:t>
            </w:r>
            <w:r w:rsidRPr="005F6083">
              <w:t>0,4</w:t>
            </w:r>
          </w:p>
        </w:tc>
        <w:tc>
          <w:tcPr>
            <w:tcW w:w="672" w:type="dxa"/>
          </w:tcPr>
          <w:p w14:paraId="6785AE38" w14:textId="28C57396" w:rsidR="0067606D" w:rsidRDefault="0067606D" w:rsidP="0067606D">
            <w:pPr>
              <w:pStyle w:val="TabellRader"/>
            </w:pPr>
            <w:r w:rsidRPr="0067737D">
              <w:t>-</w:t>
            </w:r>
            <w:r w:rsidRPr="005F6083">
              <w:t>0,3</w:t>
            </w:r>
          </w:p>
        </w:tc>
      </w:tr>
      <w:tr w:rsidR="0067606D" w14:paraId="328CB995" w14:textId="77777777" w:rsidTr="0067606D">
        <w:tc>
          <w:tcPr>
            <w:tcW w:w="2437" w:type="dxa"/>
            <w:tcBorders>
              <w:bottom w:val="single" w:sz="12" w:space="0" w:color="auto"/>
            </w:tcBorders>
            <w:tcMar>
              <w:left w:w="0" w:type="dxa"/>
              <w:right w:w="0" w:type="dxa"/>
            </w:tcMar>
          </w:tcPr>
          <w:p w14:paraId="3CAF561F" w14:textId="5F94D23E" w:rsidR="0067606D" w:rsidRDefault="0067606D" w:rsidP="0067606D">
            <w:pPr>
              <w:pStyle w:val="TabellRader"/>
              <w:jc w:val="left"/>
            </w:pPr>
            <w:r w:rsidRPr="00FE6043">
              <w:t>Övriga skatter</w:t>
            </w:r>
          </w:p>
        </w:tc>
        <w:tc>
          <w:tcPr>
            <w:tcW w:w="672" w:type="dxa"/>
            <w:tcBorders>
              <w:bottom w:val="single" w:sz="12" w:space="0" w:color="auto"/>
            </w:tcBorders>
          </w:tcPr>
          <w:p w14:paraId="2D87CA4A" w14:textId="54C4A0DC" w:rsidR="0067606D" w:rsidRDefault="0067606D" w:rsidP="0067606D">
            <w:pPr>
              <w:pStyle w:val="TabellRader"/>
            </w:pPr>
            <w:r w:rsidRPr="00612B55">
              <w:t>6,5</w:t>
            </w:r>
          </w:p>
        </w:tc>
        <w:tc>
          <w:tcPr>
            <w:tcW w:w="672" w:type="dxa"/>
            <w:tcBorders>
              <w:bottom w:val="single" w:sz="12" w:space="0" w:color="auto"/>
            </w:tcBorders>
          </w:tcPr>
          <w:p w14:paraId="4D68495B" w14:textId="165C0D0A" w:rsidR="0067606D" w:rsidRDefault="0067606D" w:rsidP="0067606D">
            <w:pPr>
              <w:pStyle w:val="TabellRader"/>
            </w:pPr>
            <w:r w:rsidRPr="00612B55">
              <w:t>-0,7</w:t>
            </w:r>
          </w:p>
        </w:tc>
        <w:tc>
          <w:tcPr>
            <w:tcW w:w="671" w:type="dxa"/>
            <w:tcBorders>
              <w:bottom w:val="single" w:sz="12" w:space="0" w:color="auto"/>
            </w:tcBorders>
          </w:tcPr>
          <w:p w14:paraId="34D3050C" w14:textId="646CE86F" w:rsidR="0067606D" w:rsidRDefault="0067606D" w:rsidP="0067606D">
            <w:pPr>
              <w:pStyle w:val="TabellRader"/>
            </w:pPr>
            <w:r w:rsidRPr="00612B55">
              <w:t>6,6</w:t>
            </w:r>
          </w:p>
        </w:tc>
        <w:tc>
          <w:tcPr>
            <w:tcW w:w="672" w:type="dxa"/>
            <w:tcBorders>
              <w:bottom w:val="single" w:sz="12" w:space="0" w:color="auto"/>
            </w:tcBorders>
          </w:tcPr>
          <w:p w14:paraId="1E7560CC" w14:textId="411DE62E" w:rsidR="0067606D" w:rsidRDefault="0067606D" w:rsidP="0067606D">
            <w:pPr>
              <w:pStyle w:val="TabellRader"/>
            </w:pPr>
            <w:r w:rsidRPr="00612B55">
              <w:t>0,0</w:t>
            </w:r>
          </w:p>
        </w:tc>
        <w:tc>
          <w:tcPr>
            <w:tcW w:w="573" w:type="dxa"/>
            <w:tcBorders>
              <w:bottom w:val="single" w:sz="12" w:space="0" w:color="auto"/>
            </w:tcBorders>
            <w:vAlign w:val="bottom"/>
          </w:tcPr>
          <w:p w14:paraId="180F37DF" w14:textId="77777777" w:rsidR="0067606D" w:rsidRDefault="0067606D" w:rsidP="0067606D">
            <w:pPr>
              <w:pStyle w:val="TabellRader"/>
            </w:pPr>
          </w:p>
        </w:tc>
        <w:tc>
          <w:tcPr>
            <w:tcW w:w="672" w:type="dxa"/>
            <w:tcBorders>
              <w:bottom w:val="single" w:sz="12" w:space="0" w:color="auto"/>
            </w:tcBorders>
          </w:tcPr>
          <w:p w14:paraId="1ADF1D9C" w14:textId="756CF598" w:rsidR="0067606D" w:rsidRDefault="0067606D" w:rsidP="0067606D">
            <w:pPr>
              <w:pStyle w:val="TabellRader"/>
            </w:pPr>
            <w:r w:rsidRPr="0067737D">
              <w:t>-0,1</w:t>
            </w:r>
          </w:p>
        </w:tc>
        <w:tc>
          <w:tcPr>
            <w:tcW w:w="671" w:type="dxa"/>
            <w:tcBorders>
              <w:bottom w:val="single" w:sz="12" w:space="0" w:color="auto"/>
            </w:tcBorders>
          </w:tcPr>
          <w:p w14:paraId="7C7FBAF7" w14:textId="7016BAC8" w:rsidR="0067606D" w:rsidRDefault="0067606D" w:rsidP="0067606D">
            <w:pPr>
              <w:pStyle w:val="TabellRader"/>
            </w:pPr>
            <w:r w:rsidRPr="0067737D">
              <w:t>0,2</w:t>
            </w:r>
          </w:p>
        </w:tc>
        <w:tc>
          <w:tcPr>
            <w:tcW w:w="672" w:type="dxa"/>
            <w:tcBorders>
              <w:bottom w:val="single" w:sz="12" w:space="0" w:color="auto"/>
            </w:tcBorders>
          </w:tcPr>
          <w:p w14:paraId="4B349901" w14:textId="33088085" w:rsidR="0067606D" w:rsidRDefault="0067606D" w:rsidP="0067606D">
            <w:pPr>
              <w:pStyle w:val="TabellRader"/>
            </w:pPr>
            <w:r w:rsidRPr="0067737D">
              <w:t>0,3</w:t>
            </w:r>
          </w:p>
        </w:tc>
        <w:tc>
          <w:tcPr>
            <w:tcW w:w="671" w:type="dxa"/>
            <w:tcBorders>
              <w:bottom w:val="single" w:sz="12" w:space="0" w:color="auto"/>
            </w:tcBorders>
          </w:tcPr>
          <w:p w14:paraId="3BDE9E32" w14:textId="68373D83" w:rsidR="0067606D" w:rsidRDefault="0067606D" w:rsidP="0067606D">
            <w:pPr>
              <w:pStyle w:val="TabellRader"/>
            </w:pPr>
            <w:r w:rsidRPr="0067737D">
              <w:t>0,3</w:t>
            </w:r>
          </w:p>
        </w:tc>
        <w:tc>
          <w:tcPr>
            <w:tcW w:w="672" w:type="dxa"/>
            <w:tcBorders>
              <w:bottom w:val="single" w:sz="12" w:space="0" w:color="auto"/>
            </w:tcBorders>
          </w:tcPr>
          <w:p w14:paraId="6667AE0B" w14:textId="2148382F" w:rsidR="0067606D" w:rsidRDefault="0067606D" w:rsidP="0067606D">
            <w:pPr>
              <w:pStyle w:val="TabellRader"/>
            </w:pPr>
            <w:r w:rsidRPr="0067737D">
              <w:t>0,4</w:t>
            </w:r>
          </w:p>
        </w:tc>
      </w:tr>
      <w:tr w:rsidR="0067606D" w:rsidRPr="002025F1" w14:paraId="1EA06CAA" w14:textId="77777777" w:rsidTr="0067606D">
        <w:tc>
          <w:tcPr>
            <w:tcW w:w="2437" w:type="dxa"/>
            <w:tcBorders>
              <w:top w:val="single" w:sz="12" w:space="0" w:color="auto"/>
              <w:bottom w:val="single" w:sz="12" w:space="0" w:color="auto"/>
            </w:tcBorders>
            <w:tcMar>
              <w:left w:w="0" w:type="dxa"/>
              <w:right w:w="0" w:type="dxa"/>
            </w:tcMar>
          </w:tcPr>
          <w:p w14:paraId="65EED1D7" w14:textId="53774944" w:rsidR="0067606D" w:rsidRPr="002025F1" w:rsidRDefault="0067606D" w:rsidP="0067606D">
            <w:pPr>
              <w:pStyle w:val="TabellRader"/>
              <w:jc w:val="left"/>
              <w:rPr>
                <w:b/>
              </w:rPr>
            </w:pPr>
            <w:r w:rsidRPr="002025F1">
              <w:rPr>
                <w:b/>
              </w:rPr>
              <w:t>Skatt på import</w:t>
            </w:r>
          </w:p>
        </w:tc>
        <w:tc>
          <w:tcPr>
            <w:tcW w:w="672" w:type="dxa"/>
            <w:tcBorders>
              <w:top w:val="single" w:sz="12" w:space="0" w:color="auto"/>
              <w:bottom w:val="single" w:sz="12" w:space="0" w:color="auto"/>
            </w:tcBorders>
          </w:tcPr>
          <w:p w14:paraId="15F51307" w14:textId="2AE4BF3F" w:rsidR="0067606D" w:rsidRPr="002025F1" w:rsidRDefault="0067606D" w:rsidP="0067606D">
            <w:pPr>
              <w:pStyle w:val="TabellRader"/>
              <w:rPr>
                <w:b/>
              </w:rPr>
            </w:pPr>
            <w:r w:rsidRPr="00BF56F9">
              <w:rPr>
                <w:b/>
              </w:rPr>
              <w:t>6,5</w:t>
            </w:r>
          </w:p>
        </w:tc>
        <w:tc>
          <w:tcPr>
            <w:tcW w:w="672" w:type="dxa"/>
            <w:tcBorders>
              <w:top w:val="single" w:sz="12" w:space="0" w:color="auto"/>
              <w:bottom w:val="single" w:sz="12" w:space="0" w:color="auto"/>
            </w:tcBorders>
          </w:tcPr>
          <w:p w14:paraId="75E7B8EC" w14:textId="2489A449" w:rsidR="0067606D" w:rsidRPr="002025F1" w:rsidRDefault="0067606D" w:rsidP="0067606D">
            <w:pPr>
              <w:pStyle w:val="TabellRader"/>
              <w:rPr>
                <w:b/>
              </w:rPr>
            </w:pPr>
            <w:r w:rsidRPr="00BF56F9">
              <w:rPr>
                <w:b/>
              </w:rPr>
              <w:t>-0,3</w:t>
            </w:r>
          </w:p>
        </w:tc>
        <w:tc>
          <w:tcPr>
            <w:tcW w:w="671" w:type="dxa"/>
            <w:tcBorders>
              <w:top w:val="single" w:sz="12" w:space="0" w:color="auto"/>
              <w:bottom w:val="single" w:sz="12" w:space="0" w:color="auto"/>
            </w:tcBorders>
          </w:tcPr>
          <w:p w14:paraId="55AE3D94" w14:textId="4F705A89" w:rsidR="0067606D" w:rsidRPr="002025F1" w:rsidRDefault="0067606D" w:rsidP="0067606D">
            <w:pPr>
              <w:pStyle w:val="TabellRader"/>
              <w:rPr>
                <w:b/>
              </w:rPr>
            </w:pPr>
            <w:r w:rsidRPr="00BF56F9">
              <w:rPr>
                <w:b/>
              </w:rPr>
              <w:t>7,1</w:t>
            </w:r>
          </w:p>
        </w:tc>
        <w:tc>
          <w:tcPr>
            <w:tcW w:w="672" w:type="dxa"/>
            <w:tcBorders>
              <w:top w:val="single" w:sz="12" w:space="0" w:color="auto"/>
              <w:bottom w:val="single" w:sz="12" w:space="0" w:color="auto"/>
            </w:tcBorders>
          </w:tcPr>
          <w:p w14:paraId="187D3CBF" w14:textId="244E27B1" w:rsidR="0067606D" w:rsidRPr="002025F1" w:rsidRDefault="0067606D" w:rsidP="0067606D">
            <w:pPr>
              <w:pStyle w:val="TabellRader"/>
              <w:rPr>
                <w:b/>
              </w:rPr>
            </w:pPr>
            <w:r w:rsidRPr="00BF56F9">
              <w:rPr>
                <w:b/>
              </w:rPr>
              <w:t>0,0</w:t>
            </w:r>
          </w:p>
        </w:tc>
        <w:tc>
          <w:tcPr>
            <w:tcW w:w="573" w:type="dxa"/>
            <w:tcBorders>
              <w:top w:val="single" w:sz="12" w:space="0" w:color="auto"/>
              <w:bottom w:val="single" w:sz="12" w:space="0" w:color="auto"/>
            </w:tcBorders>
            <w:vAlign w:val="bottom"/>
          </w:tcPr>
          <w:p w14:paraId="17902708" w14:textId="77777777" w:rsidR="0067606D" w:rsidRPr="002025F1" w:rsidRDefault="0067606D" w:rsidP="0067606D">
            <w:pPr>
              <w:pStyle w:val="TabellRader"/>
              <w:rPr>
                <w:b/>
              </w:rPr>
            </w:pPr>
          </w:p>
        </w:tc>
        <w:tc>
          <w:tcPr>
            <w:tcW w:w="672" w:type="dxa"/>
            <w:tcBorders>
              <w:top w:val="single" w:sz="12" w:space="0" w:color="auto"/>
              <w:bottom w:val="single" w:sz="12" w:space="0" w:color="auto"/>
            </w:tcBorders>
          </w:tcPr>
          <w:p w14:paraId="103627DD" w14:textId="14446797" w:rsidR="0067606D" w:rsidRPr="002025F1" w:rsidRDefault="0067606D" w:rsidP="0067606D">
            <w:pPr>
              <w:pStyle w:val="TabellRader"/>
              <w:rPr>
                <w:b/>
              </w:rPr>
            </w:pPr>
            <w:r w:rsidRPr="00BF56F9">
              <w:rPr>
                <w:b/>
              </w:rPr>
              <w:t>0,0</w:t>
            </w:r>
          </w:p>
        </w:tc>
        <w:tc>
          <w:tcPr>
            <w:tcW w:w="671" w:type="dxa"/>
            <w:tcBorders>
              <w:top w:val="single" w:sz="12" w:space="0" w:color="auto"/>
              <w:bottom w:val="single" w:sz="12" w:space="0" w:color="auto"/>
            </w:tcBorders>
          </w:tcPr>
          <w:p w14:paraId="08A4077B" w14:textId="1F46D91C" w:rsidR="0067606D" w:rsidRPr="002025F1" w:rsidRDefault="0067606D" w:rsidP="0067606D">
            <w:pPr>
              <w:pStyle w:val="TabellRader"/>
              <w:rPr>
                <w:b/>
              </w:rPr>
            </w:pPr>
            <w:r w:rsidRPr="00BF56F9">
              <w:rPr>
                <w:b/>
              </w:rPr>
              <w:t>0,0</w:t>
            </w:r>
          </w:p>
        </w:tc>
        <w:tc>
          <w:tcPr>
            <w:tcW w:w="672" w:type="dxa"/>
            <w:tcBorders>
              <w:top w:val="single" w:sz="12" w:space="0" w:color="auto"/>
              <w:bottom w:val="single" w:sz="12" w:space="0" w:color="auto"/>
            </w:tcBorders>
          </w:tcPr>
          <w:p w14:paraId="17BFA405" w14:textId="7C03C50F" w:rsidR="0067606D" w:rsidRPr="002025F1" w:rsidRDefault="0067606D" w:rsidP="0067606D">
            <w:pPr>
              <w:pStyle w:val="TabellRader"/>
              <w:rPr>
                <w:b/>
              </w:rPr>
            </w:pPr>
            <w:r w:rsidRPr="00BF56F9">
              <w:rPr>
                <w:b/>
              </w:rPr>
              <w:t>-0,1</w:t>
            </w:r>
          </w:p>
        </w:tc>
        <w:tc>
          <w:tcPr>
            <w:tcW w:w="671" w:type="dxa"/>
            <w:tcBorders>
              <w:top w:val="single" w:sz="12" w:space="0" w:color="auto"/>
              <w:bottom w:val="single" w:sz="12" w:space="0" w:color="auto"/>
            </w:tcBorders>
          </w:tcPr>
          <w:p w14:paraId="2E041F58" w14:textId="37ABD200" w:rsidR="0067606D" w:rsidRPr="002025F1" w:rsidRDefault="0067606D" w:rsidP="0067606D">
            <w:pPr>
              <w:pStyle w:val="TabellRader"/>
              <w:rPr>
                <w:b/>
              </w:rPr>
            </w:pPr>
            <w:r w:rsidRPr="00BF56F9">
              <w:rPr>
                <w:b/>
              </w:rPr>
              <w:t>-0,1</w:t>
            </w:r>
          </w:p>
        </w:tc>
        <w:tc>
          <w:tcPr>
            <w:tcW w:w="672" w:type="dxa"/>
            <w:tcBorders>
              <w:top w:val="single" w:sz="12" w:space="0" w:color="auto"/>
              <w:bottom w:val="single" w:sz="12" w:space="0" w:color="auto"/>
            </w:tcBorders>
          </w:tcPr>
          <w:p w14:paraId="6F335067" w14:textId="629F39D4" w:rsidR="0067606D" w:rsidRPr="002025F1" w:rsidRDefault="0067606D" w:rsidP="0067606D">
            <w:pPr>
              <w:pStyle w:val="TabellRader"/>
              <w:rPr>
                <w:b/>
              </w:rPr>
            </w:pPr>
            <w:r w:rsidRPr="00BF56F9">
              <w:rPr>
                <w:b/>
              </w:rPr>
              <w:t>0,0</w:t>
            </w:r>
          </w:p>
        </w:tc>
      </w:tr>
      <w:tr w:rsidR="0067606D" w:rsidRPr="002025F1" w14:paraId="0DD91BF8" w14:textId="77777777" w:rsidTr="0067606D">
        <w:tc>
          <w:tcPr>
            <w:tcW w:w="2437" w:type="dxa"/>
            <w:tcBorders>
              <w:top w:val="single" w:sz="12" w:space="0" w:color="auto"/>
            </w:tcBorders>
            <w:tcMar>
              <w:left w:w="0" w:type="dxa"/>
              <w:right w:w="0" w:type="dxa"/>
            </w:tcMar>
          </w:tcPr>
          <w:p w14:paraId="0195136C" w14:textId="22428AAD" w:rsidR="0067606D" w:rsidRPr="002025F1" w:rsidRDefault="0067606D" w:rsidP="0067606D">
            <w:pPr>
              <w:pStyle w:val="TabellRader"/>
              <w:jc w:val="left"/>
              <w:rPr>
                <w:b/>
              </w:rPr>
            </w:pPr>
            <w:r w:rsidRPr="002025F1">
              <w:rPr>
                <w:b/>
              </w:rPr>
              <w:t>Restförda skatter och övriga skatter</w:t>
            </w:r>
          </w:p>
        </w:tc>
        <w:tc>
          <w:tcPr>
            <w:tcW w:w="672" w:type="dxa"/>
            <w:tcBorders>
              <w:top w:val="single" w:sz="12" w:space="0" w:color="auto"/>
            </w:tcBorders>
          </w:tcPr>
          <w:p w14:paraId="4F16C0DE" w14:textId="655576AF" w:rsidR="0067606D" w:rsidRPr="002025F1" w:rsidRDefault="0067606D" w:rsidP="0067606D">
            <w:pPr>
              <w:pStyle w:val="TabellRader"/>
              <w:rPr>
                <w:b/>
              </w:rPr>
            </w:pPr>
            <w:r w:rsidRPr="00BF56F9">
              <w:rPr>
                <w:b/>
              </w:rPr>
              <w:t>15,1</w:t>
            </w:r>
          </w:p>
        </w:tc>
        <w:tc>
          <w:tcPr>
            <w:tcW w:w="672" w:type="dxa"/>
            <w:tcBorders>
              <w:top w:val="single" w:sz="12" w:space="0" w:color="auto"/>
            </w:tcBorders>
          </w:tcPr>
          <w:p w14:paraId="36F1EC0D" w14:textId="1AB6F90F" w:rsidR="0067606D" w:rsidRPr="002025F1" w:rsidRDefault="0067606D" w:rsidP="0067606D">
            <w:pPr>
              <w:pStyle w:val="TabellRader"/>
              <w:rPr>
                <w:b/>
              </w:rPr>
            </w:pPr>
            <w:r w:rsidRPr="00BF56F9">
              <w:rPr>
                <w:b/>
              </w:rPr>
              <w:t>-0,1</w:t>
            </w:r>
          </w:p>
        </w:tc>
        <w:tc>
          <w:tcPr>
            <w:tcW w:w="671" w:type="dxa"/>
            <w:tcBorders>
              <w:top w:val="single" w:sz="12" w:space="0" w:color="auto"/>
            </w:tcBorders>
          </w:tcPr>
          <w:p w14:paraId="79F98723" w14:textId="787D73FC" w:rsidR="0067606D" w:rsidRPr="002025F1" w:rsidRDefault="0067606D" w:rsidP="0067606D">
            <w:pPr>
              <w:pStyle w:val="TabellRader"/>
              <w:rPr>
                <w:b/>
              </w:rPr>
            </w:pPr>
            <w:r w:rsidRPr="00BF56F9">
              <w:rPr>
                <w:b/>
              </w:rPr>
              <w:t>18,3</w:t>
            </w:r>
          </w:p>
        </w:tc>
        <w:tc>
          <w:tcPr>
            <w:tcW w:w="672" w:type="dxa"/>
            <w:tcBorders>
              <w:top w:val="single" w:sz="12" w:space="0" w:color="auto"/>
            </w:tcBorders>
          </w:tcPr>
          <w:p w14:paraId="74C23070" w14:textId="7FD78BF2" w:rsidR="0067606D" w:rsidRPr="002025F1" w:rsidRDefault="0067606D" w:rsidP="0067606D">
            <w:pPr>
              <w:pStyle w:val="TabellRader"/>
              <w:rPr>
                <w:b/>
              </w:rPr>
            </w:pPr>
            <w:r w:rsidRPr="00BF56F9">
              <w:rPr>
                <w:b/>
              </w:rPr>
              <w:t>-3,2</w:t>
            </w:r>
          </w:p>
        </w:tc>
        <w:tc>
          <w:tcPr>
            <w:tcW w:w="573" w:type="dxa"/>
            <w:tcBorders>
              <w:top w:val="single" w:sz="12" w:space="0" w:color="auto"/>
            </w:tcBorders>
            <w:vAlign w:val="bottom"/>
          </w:tcPr>
          <w:p w14:paraId="58C93A16" w14:textId="77777777" w:rsidR="0067606D" w:rsidRPr="002025F1" w:rsidRDefault="0067606D" w:rsidP="0067606D">
            <w:pPr>
              <w:pStyle w:val="TabellRader"/>
              <w:rPr>
                <w:b/>
              </w:rPr>
            </w:pPr>
          </w:p>
        </w:tc>
        <w:tc>
          <w:tcPr>
            <w:tcW w:w="672" w:type="dxa"/>
            <w:tcBorders>
              <w:top w:val="single" w:sz="12" w:space="0" w:color="auto"/>
            </w:tcBorders>
          </w:tcPr>
          <w:p w14:paraId="3AC65282" w14:textId="16815D4F" w:rsidR="0067606D" w:rsidRPr="002025F1" w:rsidRDefault="0067606D" w:rsidP="0067606D">
            <w:pPr>
              <w:pStyle w:val="TabellRader"/>
              <w:rPr>
                <w:b/>
              </w:rPr>
            </w:pPr>
            <w:r w:rsidRPr="00BF56F9">
              <w:rPr>
                <w:b/>
              </w:rPr>
              <w:t>-1,1</w:t>
            </w:r>
          </w:p>
        </w:tc>
        <w:tc>
          <w:tcPr>
            <w:tcW w:w="671" w:type="dxa"/>
            <w:tcBorders>
              <w:top w:val="single" w:sz="12" w:space="0" w:color="auto"/>
            </w:tcBorders>
          </w:tcPr>
          <w:p w14:paraId="65580A02" w14:textId="7BE55292" w:rsidR="0067606D" w:rsidRPr="002025F1" w:rsidRDefault="0067606D" w:rsidP="0067606D">
            <w:pPr>
              <w:pStyle w:val="TabellRader"/>
              <w:rPr>
                <w:b/>
              </w:rPr>
            </w:pPr>
            <w:r w:rsidRPr="00BF56F9">
              <w:rPr>
                <w:b/>
              </w:rPr>
              <w:t>-2,7</w:t>
            </w:r>
          </w:p>
        </w:tc>
        <w:tc>
          <w:tcPr>
            <w:tcW w:w="672" w:type="dxa"/>
            <w:tcBorders>
              <w:top w:val="single" w:sz="12" w:space="0" w:color="auto"/>
            </w:tcBorders>
          </w:tcPr>
          <w:p w14:paraId="7D84E52F" w14:textId="279DB80E" w:rsidR="0067606D" w:rsidRPr="002025F1" w:rsidRDefault="0067606D" w:rsidP="0067606D">
            <w:pPr>
              <w:pStyle w:val="TabellRader"/>
              <w:rPr>
                <w:b/>
              </w:rPr>
            </w:pPr>
            <w:r w:rsidRPr="00BF56F9">
              <w:rPr>
                <w:b/>
              </w:rPr>
              <w:t>-1,2</w:t>
            </w:r>
          </w:p>
        </w:tc>
        <w:tc>
          <w:tcPr>
            <w:tcW w:w="671" w:type="dxa"/>
            <w:tcBorders>
              <w:top w:val="single" w:sz="12" w:space="0" w:color="auto"/>
            </w:tcBorders>
          </w:tcPr>
          <w:p w14:paraId="6E5942F1" w14:textId="68AAC53A" w:rsidR="0067606D" w:rsidRPr="002025F1" w:rsidRDefault="0067606D" w:rsidP="0067606D">
            <w:pPr>
              <w:pStyle w:val="TabellRader"/>
              <w:rPr>
                <w:b/>
              </w:rPr>
            </w:pPr>
            <w:r w:rsidRPr="00BF56F9">
              <w:rPr>
                <w:b/>
              </w:rPr>
              <w:t>-0,4</w:t>
            </w:r>
          </w:p>
        </w:tc>
        <w:tc>
          <w:tcPr>
            <w:tcW w:w="672" w:type="dxa"/>
            <w:tcBorders>
              <w:top w:val="single" w:sz="12" w:space="0" w:color="auto"/>
            </w:tcBorders>
          </w:tcPr>
          <w:p w14:paraId="716A15F4" w14:textId="1B82DC44" w:rsidR="0067606D" w:rsidRPr="002025F1" w:rsidRDefault="0067606D" w:rsidP="0067606D">
            <w:pPr>
              <w:pStyle w:val="TabellRader"/>
              <w:rPr>
                <w:b/>
              </w:rPr>
            </w:pPr>
            <w:r w:rsidRPr="00BF56F9">
              <w:rPr>
                <w:b/>
              </w:rPr>
              <w:t>-0,3</w:t>
            </w:r>
          </w:p>
        </w:tc>
      </w:tr>
      <w:tr w:rsidR="0067606D" w14:paraId="2F327590" w14:textId="77777777" w:rsidTr="0067606D">
        <w:tc>
          <w:tcPr>
            <w:tcW w:w="2437" w:type="dxa"/>
            <w:tcMar>
              <w:left w:w="0" w:type="dxa"/>
              <w:right w:w="0" w:type="dxa"/>
            </w:tcMar>
          </w:tcPr>
          <w:p w14:paraId="58261AA7" w14:textId="6DCEC192" w:rsidR="0067606D" w:rsidRDefault="0067606D" w:rsidP="0067606D">
            <w:pPr>
              <w:pStyle w:val="TabellRader"/>
              <w:jc w:val="left"/>
            </w:pPr>
            <w:r w:rsidRPr="0060008F">
              <w:t>Restförda skatter</w:t>
            </w:r>
          </w:p>
        </w:tc>
        <w:tc>
          <w:tcPr>
            <w:tcW w:w="672" w:type="dxa"/>
          </w:tcPr>
          <w:p w14:paraId="48D961CB" w14:textId="0B20B76E" w:rsidR="0067606D" w:rsidRDefault="0067606D" w:rsidP="0067606D">
            <w:pPr>
              <w:pStyle w:val="TabellRader"/>
            </w:pPr>
            <w:r w:rsidRPr="00A61225">
              <w:t>-4,7</w:t>
            </w:r>
          </w:p>
        </w:tc>
        <w:tc>
          <w:tcPr>
            <w:tcW w:w="672" w:type="dxa"/>
          </w:tcPr>
          <w:p w14:paraId="56897C84" w14:textId="0129BBD3" w:rsidR="0067606D" w:rsidRDefault="0067606D" w:rsidP="0067606D">
            <w:pPr>
              <w:pStyle w:val="TabellRader"/>
            </w:pPr>
            <w:r w:rsidRPr="00A61225">
              <w:t>0,0</w:t>
            </w:r>
          </w:p>
        </w:tc>
        <w:tc>
          <w:tcPr>
            <w:tcW w:w="671" w:type="dxa"/>
          </w:tcPr>
          <w:p w14:paraId="737AB0A3" w14:textId="39173E5B" w:rsidR="0067606D" w:rsidRDefault="0067606D" w:rsidP="0067606D">
            <w:pPr>
              <w:pStyle w:val="TabellRader"/>
            </w:pPr>
            <w:r w:rsidRPr="00A61225">
              <w:t>-4,7</w:t>
            </w:r>
          </w:p>
        </w:tc>
        <w:tc>
          <w:tcPr>
            <w:tcW w:w="672" w:type="dxa"/>
          </w:tcPr>
          <w:p w14:paraId="44D75181" w14:textId="4BC00572" w:rsidR="0067606D" w:rsidRDefault="0067606D" w:rsidP="0067606D">
            <w:pPr>
              <w:pStyle w:val="TabellRader"/>
            </w:pPr>
            <w:r w:rsidRPr="00A61225">
              <w:t>1,1</w:t>
            </w:r>
          </w:p>
        </w:tc>
        <w:tc>
          <w:tcPr>
            <w:tcW w:w="573" w:type="dxa"/>
            <w:vAlign w:val="bottom"/>
          </w:tcPr>
          <w:p w14:paraId="135E981C" w14:textId="77777777" w:rsidR="0067606D" w:rsidRDefault="0067606D" w:rsidP="0067606D">
            <w:pPr>
              <w:pStyle w:val="TabellRader"/>
            </w:pPr>
          </w:p>
        </w:tc>
        <w:tc>
          <w:tcPr>
            <w:tcW w:w="672" w:type="dxa"/>
          </w:tcPr>
          <w:p w14:paraId="2EFE2045" w14:textId="32BB8AE5" w:rsidR="0067606D" w:rsidRDefault="0067606D" w:rsidP="0067606D">
            <w:pPr>
              <w:pStyle w:val="TabellRader"/>
            </w:pPr>
            <w:r w:rsidRPr="00574042">
              <w:t>0,0</w:t>
            </w:r>
          </w:p>
        </w:tc>
        <w:tc>
          <w:tcPr>
            <w:tcW w:w="671" w:type="dxa"/>
          </w:tcPr>
          <w:p w14:paraId="6628D673" w14:textId="5FCC4503" w:rsidR="0067606D" w:rsidRDefault="0067606D" w:rsidP="0067606D">
            <w:pPr>
              <w:pStyle w:val="TabellRader"/>
            </w:pPr>
            <w:r w:rsidRPr="00574042">
              <w:t>0,0</w:t>
            </w:r>
          </w:p>
        </w:tc>
        <w:tc>
          <w:tcPr>
            <w:tcW w:w="672" w:type="dxa"/>
          </w:tcPr>
          <w:p w14:paraId="47B7DC62" w14:textId="3A806B6B" w:rsidR="0067606D" w:rsidRDefault="0067606D" w:rsidP="0067606D">
            <w:pPr>
              <w:pStyle w:val="TabellRader"/>
            </w:pPr>
            <w:r w:rsidRPr="00574042">
              <w:t>0,0</w:t>
            </w:r>
          </w:p>
        </w:tc>
        <w:tc>
          <w:tcPr>
            <w:tcW w:w="671" w:type="dxa"/>
          </w:tcPr>
          <w:p w14:paraId="738E76F0" w14:textId="6BA5ADDA" w:rsidR="0067606D" w:rsidRDefault="0067606D" w:rsidP="0067606D">
            <w:pPr>
              <w:pStyle w:val="TabellRader"/>
            </w:pPr>
            <w:r w:rsidRPr="00574042">
              <w:t>0,0</w:t>
            </w:r>
          </w:p>
        </w:tc>
        <w:tc>
          <w:tcPr>
            <w:tcW w:w="672" w:type="dxa"/>
          </w:tcPr>
          <w:p w14:paraId="3B75BF23" w14:textId="662DA97A" w:rsidR="0067606D" w:rsidRDefault="0067606D" w:rsidP="0067606D">
            <w:pPr>
              <w:pStyle w:val="TabellRader"/>
            </w:pPr>
            <w:r w:rsidRPr="00574042">
              <w:t>0,0</w:t>
            </w:r>
          </w:p>
        </w:tc>
      </w:tr>
      <w:tr w:rsidR="0067606D" w14:paraId="50C0379B" w14:textId="77777777" w:rsidTr="0067606D">
        <w:tc>
          <w:tcPr>
            <w:tcW w:w="2437" w:type="dxa"/>
            <w:tcBorders>
              <w:bottom w:val="single" w:sz="12" w:space="0" w:color="auto"/>
            </w:tcBorders>
            <w:tcMar>
              <w:left w:w="0" w:type="dxa"/>
              <w:right w:w="0" w:type="dxa"/>
            </w:tcMar>
          </w:tcPr>
          <w:p w14:paraId="1BBC0935" w14:textId="2FE4FD1E" w:rsidR="0067606D" w:rsidRDefault="0067606D" w:rsidP="0067606D">
            <w:pPr>
              <w:pStyle w:val="TabellRader"/>
              <w:jc w:val="left"/>
            </w:pPr>
            <w:r w:rsidRPr="0060008F">
              <w:t>Övriga skatter</w:t>
            </w:r>
          </w:p>
        </w:tc>
        <w:tc>
          <w:tcPr>
            <w:tcW w:w="672" w:type="dxa"/>
            <w:tcBorders>
              <w:bottom w:val="single" w:sz="12" w:space="0" w:color="auto"/>
            </w:tcBorders>
          </w:tcPr>
          <w:p w14:paraId="17B9F4E6" w14:textId="209DCA4C" w:rsidR="0067606D" w:rsidRDefault="0067606D" w:rsidP="0067606D">
            <w:pPr>
              <w:pStyle w:val="TabellRader"/>
            </w:pPr>
            <w:r w:rsidRPr="00A61225">
              <w:t>19,8</w:t>
            </w:r>
          </w:p>
        </w:tc>
        <w:tc>
          <w:tcPr>
            <w:tcW w:w="672" w:type="dxa"/>
            <w:tcBorders>
              <w:bottom w:val="single" w:sz="12" w:space="0" w:color="auto"/>
            </w:tcBorders>
          </w:tcPr>
          <w:p w14:paraId="53F4C956" w14:textId="60667DF4" w:rsidR="0067606D" w:rsidRDefault="0067606D" w:rsidP="0067606D">
            <w:pPr>
              <w:pStyle w:val="TabellRader"/>
            </w:pPr>
            <w:r w:rsidRPr="00A61225">
              <w:t>-0,1</w:t>
            </w:r>
          </w:p>
        </w:tc>
        <w:tc>
          <w:tcPr>
            <w:tcW w:w="671" w:type="dxa"/>
            <w:tcBorders>
              <w:bottom w:val="single" w:sz="12" w:space="0" w:color="auto"/>
            </w:tcBorders>
          </w:tcPr>
          <w:p w14:paraId="70DCC167" w14:textId="56FAEA42" w:rsidR="0067606D" w:rsidRDefault="0067606D" w:rsidP="0067606D">
            <w:pPr>
              <w:pStyle w:val="TabellRader"/>
            </w:pPr>
            <w:r w:rsidRPr="00A61225">
              <w:t>23,1</w:t>
            </w:r>
          </w:p>
        </w:tc>
        <w:tc>
          <w:tcPr>
            <w:tcW w:w="672" w:type="dxa"/>
            <w:tcBorders>
              <w:bottom w:val="single" w:sz="12" w:space="0" w:color="auto"/>
            </w:tcBorders>
          </w:tcPr>
          <w:p w14:paraId="5FF49277" w14:textId="72F9C00A" w:rsidR="0067606D" w:rsidRDefault="0067606D" w:rsidP="0067606D">
            <w:pPr>
              <w:pStyle w:val="TabellRader"/>
            </w:pPr>
            <w:r w:rsidRPr="00A61225">
              <w:t>-4,3</w:t>
            </w:r>
          </w:p>
        </w:tc>
        <w:tc>
          <w:tcPr>
            <w:tcW w:w="573" w:type="dxa"/>
            <w:tcBorders>
              <w:bottom w:val="single" w:sz="12" w:space="0" w:color="auto"/>
            </w:tcBorders>
            <w:vAlign w:val="bottom"/>
          </w:tcPr>
          <w:p w14:paraId="44A3B76C" w14:textId="77777777" w:rsidR="0067606D" w:rsidRDefault="0067606D" w:rsidP="0067606D">
            <w:pPr>
              <w:pStyle w:val="TabellRader"/>
            </w:pPr>
          </w:p>
        </w:tc>
        <w:tc>
          <w:tcPr>
            <w:tcW w:w="672" w:type="dxa"/>
            <w:tcBorders>
              <w:bottom w:val="single" w:sz="12" w:space="0" w:color="auto"/>
            </w:tcBorders>
          </w:tcPr>
          <w:p w14:paraId="57C07C0E" w14:textId="36C60E4B" w:rsidR="0067606D" w:rsidRDefault="0067606D" w:rsidP="0067606D">
            <w:pPr>
              <w:pStyle w:val="TabellRader"/>
            </w:pPr>
            <w:r w:rsidRPr="00574042">
              <w:t>-1,1</w:t>
            </w:r>
          </w:p>
        </w:tc>
        <w:tc>
          <w:tcPr>
            <w:tcW w:w="671" w:type="dxa"/>
            <w:tcBorders>
              <w:bottom w:val="single" w:sz="12" w:space="0" w:color="auto"/>
            </w:tcBorders>
          </w:tcPr>
          <w:p w14:paraId="0E640C6A" w14:textId="671F2763" w:rsidR="0067606D" w:rsidRDefault="0067606D" w:rsidP="0067606D">
            <w:pPr>
              <w:pStyle w:val="TabellRader"/>
            </w:pPr>
            <w:r w:rsidRPr="00574042">
              <w:t>-2,7</w:t>
            </w:r>
          </w:p>
        </w:tc>
        <w:tc>
          <w:tcPr>
            <w:tcW w:w="672" w:type="dxa"/>
            <w:tcBorders>
              <w:bottom w:val="single" w:sz="12" w:space="0" w:color="auto"/>
            </w:tcBorders>
          </w:tcPr>
          <w:p w14:paraId="2F3D047E" w14:textId="3137007E" w:rsidR="0067606D" w:rsidRDefault="0067606D" w:rsidP="0067606D">
            <w:pPr>
              <w:pStyle w:val="TabellRader"/>
            </w:pPr>
            <w:r w:rsidRPr="00574042">
              <w:t>-1,2</w:t>
            </w:r>
          </w:p>
        </w:tc>
        <w:tc>
          <w:tcPr>
            <w:tcW w:w="671" w:type="dxa"/>
            <w:tcBorders>
              <w:bottom w:val="single" w:sz="12" w:space="0" w:color="auto"/>
            </w:tcBorders>
          </w:tcPr>
          <w:p w14:paraId="52E22246" w14:textId="261AC175" w:rsidR="0067606D" w:rsidRDefault="0067606D" w:rsidP="0067606D">
            <w:pPr>
              <w:pStyle w:val="TabellRader"/>
            </w:pPr>
            <w:r w:rsidRPr="00574042">
              <w:t>-0,4</w:t>
            </w:r>
          </w:p>
        </w:tc>
        <w:tc>
          <w:tcPr>
            <w:tcW w:w="672" w:type="dxa"/>
            <w:tcBorders>
              <w:bottom w:val="single" w:sz="12" w:space="0" w:color="auto"/>
            </w:tcBorders>
          </w:tcPr>
          <w:p w14:paraId="4849C2BA" w14:textId="2A58CB51" w:rsidR="0067606D" w:rsidRDefault="0067606D" w:rsidP="0067606D">
            <w:pPr>
              <w:pStyle w:val="TabellRader"/>
            </w:pPr>
            <w:r w:rsidRPr="00574042">
              <w:t>-0,3</w:t>
            </w:r>
          </w:p>
        </w:tc>
      </w:tr>
      <w:tr w:rsidR="0067606D" w:rsidRPr="002025F1" w14:paraId="22235BEA" w14:textId="77777777" w:rsidTr="0067606D">
        <w:tc>
          <w:tcPr>
            <w:tcW w:w="2437" w:type="dxa"/>
            <w:tcBorders>
              <w:top w:val="single" w:sz="12" w:space="0" w:color="auto"/>
            </w:tcBorders>
            <w:tcMar>
              <w:left w:w="0" w:type="dxa"/>
              <w:right w:w="0" w:type="dxa"/>
            </w:tcMar>
          </w:tcPr>
          <w:p w14:paraId="15481E43" w14:textId="7ECF4422" w:rsidR="0067606D" w:rsidRPr="002025F1" w:rsidRDefault="0067606D" w:rsidP="0067606D">
            <w:pPr>
              <w:pStyle w:val="TabellRader"/>
              <w:jc w:val="left"/>
              <w:rPr>
                <w:b/>
              </w:rPr>
            </w:pPr>
            <w:r w:rsidRPr="002025F1">
              <w:rPr>
                <w:b/>
              </w:rPr>
              <w:t>Totala skatteintäkter</w:t>
            </w:r>
          </w:p>
        </w:tc>
        <w:tc>
          <w:tcPr>
            <w:tcW w:w="672" w:type="dxa"/>
            <w:tcBorders>
              <w:top w:val="single" w:sz="12" w:space="0" w:color="auto"/>
            </w:tcBorders>
          </w:tcPr>
          <w:p w14:paraId="0ABDB44E" w14:textId="2DBC3FE9" w:rsidR="0067606D" w:rsidRPr="002025F1" w:rsidRDefault="0067606D" w:rsidP="0067606D">
            <w:pPr>
              <w:pStyle w:val="TabellRader"/>
              <w:rPr>
                <w:b/>
              </w:rPr>
            </w:pPr>
            <w:r w:rsidRPr="00BF56F9">
              <w:rPr>
                <w:b/>
              </w:rPr>
              <w:t>2 109,0</w:t>
            </w:r>
          </w:p>
        </w:tc>
        <w:tc>
          <w:tcPr>
            <w:tcW w:w="672" w:type="dxa"/>
            <w:tcBorders>
              <w:top w:val="single" w:sz="12" w:space="0" w:color="auto"/>
            </w:tcBorders>
          </w:tcPr>
          <w:p w14:paraId="2ABABE26" w14:textId="29EC8F22" w:rsidR="0067606D" w:rsidRPr="002025F1" w:rsidRDefault="0067606D" w:rsidP="0067606D">
            <w:pPr>
              <w:pStyle w:val="TabellRader"/>
              <w:rPr>
                <w:b/>
              </w:rPr>
            </w:pPr>
            <w:r w:rsidRPr="00BF56F9">
              <w:rPr>
                <w:b/>
              </w:rPr>
              <w:t>11,4</w:t>
            </w:r>
          </w:p>
        </w:tc>
        <w:tc>
          <w:tcPr>
            <w:tcW w:w="671" w:type="dxa"/>
            <w:tcBorders>
              <w:top w:val="single" w:sz="12" w:space="0" w:color="auto"/>
            </w:tcBorders>
          </w:tcPr>
          <w:p w14:paraId="591D78EB" w14:textId="733BDBBF" w:rsidR="0067606D" w:rsidRPr="002025F1" w:rsidRDefault="0067606D" w:rsidP="0067606D">
            <w:pPr>
              <w:pStyle w:val="TabellRader"/>
              <w:rPr>
                <w:b/>
              </w:rPr>
            </w:pPr>
            <w:r w:rsidRPr="00BF56F9">
              <w:rPr>
                <w:b/>
              </w:rPr>
              <w:t>2 163,5</w:t>
            </w:r>
          </w:p>
        </w:tc>
        <w:tc>
          <w:tcPr>
            <w:tcW w:w="672" w:type="dxa"/>
            <w:tcBorders>
              <w:top w:val="single" w:sz="12" w:space="0" w:color="auto"/>
            </w:tcBorders>
          </w:tcPr>
          <w:p w14:paraId="5AB4A34A" w14:textId="5A6A2AC4" w:rsidR="0067606D" w:rsidRPr="002025F1" w:rsidRDefault="0067606D" w:rsidP="0067606D">
            <w:pPr>
              <w:pStyle w:val="TabellRader"/>
              <w:rPr>
                <w:b/>
              </w:rPr>
            </w:pPr>
            <w:r w:rsidRPr="00BF56F9">
              <w:rPr>
                <w:b/>
              </w:rPr>
              <w:t>-4,6</w:t>
            </w:r>
          </w:p>
        </w:tc>
        <w:tc>
          <w:tcPr>
            <w:tcW w:w="573" w:type="dxa"/>
            <w:tcBorders>
              <w:top w:val="single" w:sz="12" w:space="0" w:color="auto"/>
            </w:tcBorders>
            <w:vAlign w:val="bottom"/>
          </w:tcPr>
          <w:p w14:paraId="5EE93881" w14:textId="77777777" w:rsidR="0067606D" w:rsidRPr="002025F1" w:rsidRDefault="0067606D" w:rsidP="0067606D">
            <w:pPr>
              <w:pStyle w:val="TabellRader"/>
              <w:rPr>
                <w:b/>
              </w:rPr>
            </w:pPr>
          </w:p>
        </w:tc>
        <w:tc>
          <w:tcPr>
            <w:tcW w:w="672" w:type="dxa"/>
            <w:tcBorders>
              <w:top w:val="single" w:sz="12" w:space="0" w:color="auto"/>
            </w:tcBorders>
          </w:tcPr>
          <w:p w14:paraId="342998E9" w14:textId="76ECFD8E" w:rsidR="0067606D" w:rsidRPr="002025F1" w:rsidRDefault="0067606D" w:rsidP="0067606D">
            <w:pPr>
              <w:pStyle w:val="TabellRader"/>
              <w:rPr>
                <w:b/>
              </w:rPr>
            </w:pPr>
            <w:r w:rsidRPr="00BF56F9">
              <w:rPr>
                <w:b/>
              </w:rPr>
              <w:t>-1,9</w:t>
            </w:r>
          </w:p>
        </w:tc>
        <w:tc>
          <w:tcPr>
            <w:tcW w:w="671" w:type="dxa"/>
            <w:tcBorders>
              <w:top w:val="single" w:sz="12" w:space="0" w:color="auto"/>
            </w:tcBorders>
          </w:tcPr>
          <w:p w14:paraId="3ADBF9A3" w14:textId="7CC82386" w:rsidR="0067606D" w:rsidRPr="002025F1" w:rsidRDefault="0067606D" w:rsidP="0067606D">
            <w:pPr>
              <w:pStyle w:val="TabellRader"/>
              <w:rPr>
                <w:b/>
              </w:rPr>
            </w:pPr>
            <w:r w:rsidRPr="00BF56F9">
              <w:rPr>
                <w:b/>
              </w:rPr>
              <w:t>1,8</w:t>
            </w:r>
          </w:p>
        </w:tc>
        <w:tc>
          <w:tcPr>
            <w:tcW w:w="672" w:type="dxa"/>
            <w:tcBorders>
              <w:top w:val="single" w:sz="12" w:space="0" w:color="auto"/>
            </w:tcBorders>
          </w:tcPr>
          <w:p w14:paraId="2404B7A3" w14:textId="508CF83D" w:rsidR="0067606D" w:rsidRPr="002025F1" w:rsidRDefault="0067606D" w:rsidP="0067606D">
            <w:pPr>
              <w:pStyle w:val="TabellRader"/>
              <w:rPr>
                <w:b/>
              </w:rPr>
            </w:pPr>
            <w:r w:rsidRPr="009F5DDD">
              <w:rPr>
                <w:b/>
              </w:rPr>
              <w:t>-11,8</w:t>
            </w:r>
          </w:p>
        </w:tc>
        <w:tc>
          <w:tcPr>
            <w:tcW w:w="671" w:type="dxa"/>
            <w:tcBorders>
              <w:top w:val="single" w:sz="12" w:space="0" w:color="auto"/>
            </w:tcBorders>
          </w:tcPr>
          <w:p w14:paraId="64059E63" w14:textId="12FA27D8" w:rsidR="0067606D" w:rsidRPr="002025F1" w:rsidRDefault="0067606D" w:rsidP="0067606D">
            <w:pPr>
              <w:pStyle w:val="TabellRader"/>
              <w:rPr>
                <w:b/>
              </w:rPr>
            </w:pPr>
            <w:r w:rsidRPr="009F5DDD">
              <w:rPr>
                <w:b/>
              </w:rPr>
              <w:t>-20,9</w:t>
            </w:r>
          </w:p>
        </w:tc>
        <w:tc>
          <w:tcPr>
            <w:tcW w:w="672" w:type="dxa"/>
            <w:tcBorders>
              <w:top w:val="single" w:sz="12" w:space="0" w:color="auto"/>
            </w:tcBorders>
          </w:tcPr>
          <w:p w14:paraId="469A2251" w14:textId="2AF16184" w:rsidR="0067606D" w:rsidRPr="002025F1" w:rsidRDefault="0067606D" w:rsidP="0067606D">
            <w:pPr>
              <w:pStyle w:val="TabellRader"/>
              <w:rPr>
                <w:b/>
              </w:rPr>
            </w:pPr>
            <w:r w:rsidRPr="009F5DDD">
              <w:rPr>
                <w:b/>
              </w:rPr>
              <w:t>-19,0</w:t>
            </w:r>
          </w:p>
        </w:tc>
      </w:tr>
      <w:tr w:rsidR="0067606D" w14:paraId="38539B77" w14:textId="77777777" w:rsidTr="0067606D">
        <w:tc>
          <w:tcPr>
            <w:tcW w:w="2437" w:type="dxa"/>
            <w:tcBorders>
              <w:bottom w:val="single" w:sz="12" w:space="0" w:color="auto"/>
            </w:tcBorders>
            <w:tcMar>
              <w:left w:w="0" w:type="dxa"/>
              <w:right w:w="0" w:type="dxa"/>
            </w:tcMar>
          </w:tcPr>
          <w:p w14:paraId="2E681068" w14:textId="195DCB88" w:rsidR="0067606D" w:rsidRDefault="0067606D" w:rsidP="0067606D">
            <w:pPr>
              <w:pStyle w:val="TabellRader"/>
              <w:jc w:val="left"/>
            </w:pPr>
            <w:r w:rsidRPr="0060008F">
              <w:t>Avgår</w:t>
            </w:r>
            <w:r>
              <w:t>,</w:t>
            </w:r>
            <w:r w:rsidRPr="0060008F">
              <w:t xml:space="preserve"> EU-skatter</w:t>
            </w:r>
          </w:p>
        </w:tc>
        <w:tc>
          <w:tcPr>
            <w:tcW w:w="672" w:type="dxa"/>
            <w:tcBorders>
              <w:bottom w:val="single" w:sz="12" w:space="0" w:color="auto"/>
            </w:tcBorders>
          </w:tcPr>
          <w:p w14:paraId="694A44A3" w14:textId="35F78F20" w:rsidR="0067606D" w:rsidRDefault="0067606D" w:rsidP="0067606D">
            <w:pPr>
              <w:pStyle w:val="TabellRader"/>
            </w:pPr>
            <w:r w:rsidRPr="00ED6F4F">
              <w:t>-6,5</w:t>
            </w:r>
          </w:p>
        </w:tc>
        <w:tc>
          <w:tcPr>
            <w:tcW w:w="672" w:type="dxa"/>
            <w:tcBorders>
              <w:bottom w:val="single" w:sz="12" w:space="0" w:color="auto"/>
            </w:tcBorders>
          </w:tcPr>
          <w:p w14:paraId="61381FC4" w14:textId="753A8401" w:rsidR="0067606D" w:rsidRDefault="0067606D" w:rsidP="0067606D">
            <w:pPr>
              <w:pStyle w:val="TabellRader"/>
            </w:pPr>
            <w:r w:rsidRPr="00ED6F4F">
              <w:t>0,3</w:t>
            </w:r>
          </w:p>
        </w:tc>
        <w:tc>
          <w:tcPr>
            <w:tcW w:w="671" w:type="dxa"/>
            <w:tcBorders>
              <w:bottom w:val="single" w:sz="12" w:space="0" w:color="auto"/>
            </w:tcBorders>
          </w:tcPr>
          <w:p w14:paraId="41279A63" w14:textId="60E72235" w:rsidR="0067606D" w:rsidRDefault="0067606D" w:rsidP="0067606D">
            <w:pPr>
              <w:pStyle w:val="TabellRader"/>
            </w:pPr>
            <w:r w:rsidRPr="00ED6F4F">
              <w:t>-7,1</w:t>
            </w:r>
          </w:p>
        </w:tc>
        <w:tc>
          <w:tcPr>
            <w:tcW w:w="672" w:type="dxa"/>
            <w:tcBorders>
              <w:bottom w:val="single" w:sz="12" w:space="0" w:color="auto"/>
            </w:tcBorders>
          </w:tcPr>
          <w:p w14:paraId="275AAF4B" w14:textId="1E18313C" w:rsidR="0067606D" w:rsidRDefault="0067606D" w:rsidP="0067606D">
            <w:pPr>
              <w:pStyle w:val="TabellRader"/>
            </w:pPr>
            <w:r w:rsidRPr="00ED6F4F">
              <w:t>0,0</w:t>
            </w:r>
          </w:p>
        </w:tc>
        <w:tc>
          <w:tcPr>
            <w:tcW w:w="573" w:type="dxa"/>
            <w:tcBorders>
              <w:bottom w:val="single" w:sz="12" w:space="0" w:color="auto"/>
            </w:tcBorders>
            <w:vAlign w:val="bottom"/>
          </w:tcPr>
          <w:p w14:paraId="5D03963A" w14:textId="77777777" w:rsidR="0067606D" w:rsidRDefault="0067606D" w:rsidP="0067606D">
            <w:pPr>
              <w:pStyle w:val="TabellRader"/>
            </w:pPr>
          </w:p>
        </w:tc>
        <w:tc>
          <w:tcPr>
            <w:tcW w:w="672" w:type="dxa"/>
            <w:tcBorders>
              <w:bottom w:val="single" w:sz="12" w:space="0" w:color="auto"/>
            </w:tcBorders>
          </w:tcPr>
          <w:p w14:paraId="6DA721EF" w14:textId="5BAB3496" w:rsidR="0067606D" w:rsidRDefault="0067606D" w:rsidP="0067606D">
            <w:pPr>
              <w:pStyle w:val="TabellRader"/>
            </w:pPr>
            <w:r w:rsidRPr="00574042">
              <w:t>0,0</w:t>
            </w:r>
          </w:p>
        </w:tc>
        <w:tc>
          <w:tcPr>
            <w:tcW w:w="671" w:type="dxa"/>
            <w:tcBorders>
              <w:bottom w:val="single" w:sz="12" w:space="0" w:color="auto"/>
            </w:tcBorders>
          </w:tcPr>
          <w:p w14:paraId="3FCDB91F" w14:textId="520D4DAF" w:rsidR="0067606D" w:rsidRDefault="0067606D" w:rsidP="0067606D">
            <w:pPr>
              <w:pStyle w:val="TabellRader"/>
            </w:pPr>
            <w:r w:rsidRPr="00574042">
              <w:t>0,0</w:t>
            </w:r>
          </w:p>
        </w:tc>
        <w:tc>
          <w:tcPr>
            <w:tcW w:w="672" w:type="dxa"/>
            <w:tcBorders>
              <w:bottom w:val="single" w:sz="12" w:space="0" w:color="auto"/>
            </w:tcBorders>
          </w:tcPr>
          <w:p w14:paraId="5243B84C" w14:textId="636A21B1" w:rsidR="0067606D" w:rsidRDefault="0067606D" w:rsidP="0067606D">
            <w:pPr>
              <w:pStyle w:val="TabellRader"/>
            </w:pPr>
            <w:r w:rsidRPr="00574042">
              <w:t>0,1</w:t>
            </w:r>
          </w:p>
        </w:tc>
        <w:tc>
          <w:tcPr>
            <w:tcW w:w="671" w:type="dxa"/>
            <w:tcBorders>
              <w:bottom w:val="single" w:sz="12" w:space="0" w:color="auto"/>
            </w:tcBorders>
          </w:tcPr>
          <w:p w14:paraId="0B0213E1" w14:textId="799B6B73" w:rsidR="0067606D" w:rsidRDefault="0067606D" w:rsidP="0067606D">
            <w:pPr>
              <w:pStyle w:val="TabellRader"/>
            </w:pPr>
            <w:r w:rsidRPr="00574042">
              <w:t>0,1</w:t>
            </w:r>
          </w:p>
        </w:tc>
        <w:tc>
          <w:tcPr>
            <w:tcW w:w="672" w:type="dxa"/>
            <w:tcBorders>
              <w:bottom w:val="single" w:sz="12" w:space="0" w:color="auto"/>
            </w:tcBorders>
          </w:tcPr>
          <w:p w14:paraId="69C1512A" w14:textId="7E70242C" w:rsidR="0067606D" w:rsidRDefault="0067606D" w:rsidP="0067606D">
            <w:pPr>
              <w:pStyle w:val="TabellRader"/>
            </w:pPr>
            <w:r w:rsidRPr="00574042">
              <w:t>0,0</w:t>
            </w:r>
          </w:p>
        </w:tc>
      </w:tr>
      <w:tr w:rsidR="0067606D" w:rsidRPr="002025F1" w14:paraId="4BC59EBF" w14:textId="77777777" w:rsidTr="0067606D">
        <w:tc>
          <w:tcPr>
            <w:tcW w:w="2437" w:type="dxa"/>
            <w:tcBorders>
              <w:top w:val="single" w:sz="12" w:space="0" w:color="auto"/>
            </w:tcBorders>
            <w:tcMar>
              <w:left w:w="0" w:type="dxa"/>
              <w:right w:w="0" w:type="dxa"/>
            </w:tcMar>
          </w:tcPr>
          <w:p w14:paraId="6094E98E" w14:textId="6FE7EFEB" w:rsidR="0067606D" w:rsidRPr="002025F1" w:rsidRDefault="0067606D" w:rsidP="0067606D">
            <w:pPr>
              <w:pStyle w:val="TabellRader"/>
              <w:jc w:val="left"/>
              <w:rPr>
                <w:b/>
              </w:rPr>
            </w:pPr>
            <w:r w:rsidRPr="002025F1">
              <w:rPr>
                <w:b/>
              </w:rPr>
              <w:t>Offentliga sektorns skatteintäkter</w:t>
            </w:r>
          </w:p>
        </w:tc>
        <w:tc>
          <w:tcPr>
            <w:tcW w:w="672" w:type="dxa"/>
            <w:tcBorders>
              <w:top w:val="single" w:sz="12" w:space="0" w:color="auto"/>
            </w:tcBorders>
          </w:tcPr>
          <w:p w14:paraId="4BD0C992" w14:textId="21258671" w:rsidR="0067606D" w:rsidRPr="002025F1" w:rsidRDefault="0067606D" w:rsidP="0067606D">
            <w:pPr>
              <w:pStyle w:val="TabellRader"/>
              <w:rPr>
                <w:b/>
              </w:rPr>
            </w:pPr>
            <w:r w:rsidRPr="00BF56F9">
              <w:rPr>
                <w:b/>
              </w:rPr>
              <w:t>2 102,5</w:t>
            </w:r>
          </w:p>
        </w:tc>
        <w:tc>
          <w:tcPr>
            <w:tcW w:w="672" w:type="dxa"/>
            <w:tcBorders>
              <w:top w:val="single" w:sz="12" w:space="0" w:color="auto"/>
            </w:tcBorders>
          </w:tcPr>
          <w:p w14:paraId="23D1CFD7" w14:textId="37A36701" w:rsidR="0067606D" w:rsidRPr="002025F1" w:rsidRDefault="0067606D" w:rsidP="0067606D">
            <w:pPr>
              <w:pStyle w:val="TabellRader"/>
              <w:rPr>
                <w:b/>
              </w:rPr>
            </w:pPr>
            <w:r w:rsidRPr="00BF56F9">
              <w:rPr>
                <w:b/>
              </w:rPr>
              <w:t>11,7</w:t>
            </w:r>
          </w:p>
        </w:tc>
        <w:tc>
          <w:tcPr>
            <w:tcW w:w="671" w:type="dxa"/>
            <w:tcBorders>
              <w:top w:val="single" w:sz="12" w:space="0" w:color="auto"/>
            </w:tcBorders>
          </w:tcPr>
          <w:p w14:paraId="431F30DD" w14:textId="12B375EC" w:rsidR="0067606D" w:rsidRPr="002025F1" w:rsidRDefault="0067606D" w:rsidP="0067606D">
            <w:pPr>
              <w:pStyle w:val="TabellRader"/>
              <w:rPr>
                <w:b/>
              </w:rPr>
            </w:pPr>
            <w:r w:rsidRPr="00BF56F9">
              <w:rPr>
                <w:b/>
              </w:rPr>
              <w:t>2 156,4</w:t>
            </w:r>
          </w:p>
        </w:tc>
        <w:tc>
          <w:tcPr>
            <w:tcW w:w="672" w:type="dxa"/>
            <w:tcBorders>
              <w:top w:val="single" w:sz="12" w:space="0" w:color="auto"/>
            </w:tcBorders>
          </w:tcPr>
          <w:p w14:paraId="1EA26C3F" w14:textId="09BF8913" w:rsidR="0067606D" w:rsidRPr="002025F1" w:rsidRDefault="0067606D" w:rsidP="0067606D">
            <w:pPr>
              <w:pStyle w:val="TabellRader"/>
              <w:rPr>
                <w:b/>
              </w:rPr>
            </w:pPr>
            <w:r w:rsidRPr="00BF56F9">
              <w:rPr>
                <w:b/>
              </w:rPr>
              <w:t>-4,6</w:t>
            </w:r>
          </w:p>
        </w:tc>
        <w:tc>
          <w:tcPr>
            <w:tcW w:w="573" w:type="dxa"/>
            <w:tcBorders>
              <w:top w:val="single" w:sz="12" w:space="0" w:color="auto"/>
            </w:tcBorders>
            <w:vAlign w:val="bottom"/>
          </w:tcPr>
          <w:p w14:paraId="581F7E2F" w14:textId="77777777" w:rsidR="0067606D" w:rsidRPr="002025F1" w:rsidRDefault="0067606D" w:rsidP="0067606D">
            <w:pPr>
              <w:pStyle w:val="TabellRader"/>
              <w:rPr>
                <w:b/>
              </w:rPr>
            </w:pPr>
          </w:p>
        </w:tc>
        <w:tc>
          <w:tcPr>
            <w:tcW w:w="672" w:type="dxa"/>
            <w:tcBorders>
              <w:top w:val="single" w:sz="12" w:space="0" w:color="auto"/>
            </w:tcBorders>
          </w:tcPr>
          <w:p w14:paraId="4B38ADFC" w14:textId="0E160273" w:rsidR="0067606D" w:rsidRPr="002025F1" w:rsidRDefault="0067606D" w:rsidP="0067606D">
            <w:pPr>
              <w:pStyle w:val="TabellRader"/>
              <w:rPr>
                <w:b/>
              </w:rPr>
            </w:pPr>
            <w:r w:rsidRPr="00BF56F9">
              <w:rPr>
                <w:b/>
              </w:rPr>
              <w:t>-1,9</w:t>
            </w:r>
          </w:p>
        </w:tc>
        <w:tc>
          <w:tcPr>
            <w:tcW w:w="671" w:type="dxa"/>
            <w:tcBorders>
              <w:top w:val="single" w:sz="12" w:space="0" w:color="auto"/>
            </w:tcBorders>
          </w:tcPr>
          <w:p w14:paraId="58777F60" w14:textId="7D68BF47" w:rsidR="0067606D" w:rsidRPr="002025F1" w:rsidRDefault="0067606D" w:rsidP="0067606D">
            <w:pPr>
              <w:pStyle w:val="TabellRader"/>
              <w:rPr>
                <w:b/>
              </w:rPr>
            </w:pPr>
            <w:r w:rsidRPr="00BF56F9">
              <w:rPr>
                <w:b/>
              </w:rPr>
              <w:t>1,9</w:t>
            </w:r>
          </w:p>
        </w:tc>
        <w:tc>
          <w:tcPr>
            <w:tcW w:w="672" w:type="dxa"/>
            <w:tcBorders>
              <w:top w:val="single" w:sz="12" w:space="0" w:color="auto"/>
            </w:tcBorders>
          </w:tcPr>
          <w:p w14:paraId="7B5E761D" w14:textId="68E6FC1C" w:rsidR="0067606D" w:rsidRPr="002025F1" w:rsidRDefault="0067606D" w:rsidP="0067606D">
            <w:pPr>
              <w:pStyle w:val="TabellRader"/>
              <w:rPr>
                <w:b/>
              </w:rPr>
            </w:pPr>
            <w:r w:rsidRPr="009F5DDD">
              <w:rPr>
                <w:b/>
              </w:rPr>
              <w:t>-11,7</w:t>
            </w:r>
          </w:p>
        </w:tc>
        <w:tc>
          <w:tcPr>
            <w:tcW w:w="671" w:type="dxa"/>
            <w:tcBorders>
              <w:top w:val="single" w:sz="12" w:space="0" w:color="auto"/>
            </w:tcBorders>
          </w:tcPr>
          <w:p w14:paraId="71E63A7B" w14:textId="634307AE" w:rsidR="0067606D" w:rsidRPr="002025F1" w:rsidRDefault="0067606D" w:rsidP="0067606D">
            <w:pPr>
              <w:pStyle w:val="TabellRader"/>
              <w:rPr>
                <w:b/>
              </w:rPr>
            </w:pPr>
            <w:r w:rsidRPr="00BF56F9">
              <w:rPr>
                <w:b/>
              </w:rPr>
              <w:t>-</w:t>
            </w:r>
            <w:r w:rsidRPr="009F5DDD">
              <w:rPr>
                <w:b/>
              </w:rPr>
              <w:t>20</w:t>
            </w:r>
            <w:r w:rsidRPr="00BF56F9">
              <w:rPr>
                <w:b/>
              </w:rPr>
              <w:t>,8</w:t>
            </w:r>
          </w:p>
        </w:tc>
        <w:tc>
          <w:tcPr>
            <w:tcW w:w="672" w:type="dxa"/>
            <w:tcBorders>
              <w:top w:val="single" w:sz="12" w:space="0" w:color="auto"/>
            </w:tcBorders>
          </w:tcPr>
          <w:p w14:paraId="285E7BF1" w14:textId="438F074C" w:rsidR="0067606D" w:rsidRPr="002025F1" w:rsidRDefault="0067606D" w:rsidP="0067606D">
            <w:pPr>
              <w:pStyle w:val="TabellRader"/>
              <w:rPr>
                <w:b/>
              </w:rPr>
            </w:pPr>
            <w:r w:rsidRPr="009F5DDD">
              <w:rPr>
                <w:b/>
              </w:rPr>
              <w:t>-18,9</w:t>
            </w:r>
          </w:p>
        </w:tc>
      </w:tr>
      <w:tr w:rsidR="0067606D" w14:paraId="5FA8565F" w14:textId="77777777" w:rsidTr="0067606D">
        <w:tc>
          <w:tcPr>
            <w:tcW w:w="2437" w:type="dxa"/>
            <w:tcMar>
              <w:left w:w="0" w:type="dxa"/>
              <w:right w:w="0" w:type="dxa"/>
            </w:tcMar>
          </w:tcPr>
          <w:p w14:paraId="16E9F7D3" w14:textId="2FEBF299" w:rsidR="0067606D" w:rsidRDefault="0067606D" w:rsidP="0067606D">
            <w:pPr>
              <w:pStyle w:val="TabellRader"/>
              <w:jc w:val="left"/>
            </w:pPr>
            <w:r w:rsidRPr="0060008F">
              <w:t>Avgår, kommunala inkomstskatter</w:t>
            </w:r>
          </w:p>
        </w:tc>
        <w:tc>
          <w:tcPr>
            <w:tcW w:w="672" w:type="dxa"/>
          </w:tcPr>
          <w:p w14:paraId="28D52629" w14:textId="13FA4312" w:rsidR="0067606D" w:rsidRDefault="0067606D" w:rsidP="0067606D">
            <w:pPr>
              <w:pStyle w:val="TabellRader"/>
            </w:pPr>
            <w:r w:rsidRPr="00ED6F4F">
              <w:t>-743,8</w:t>
            </w:r>
          </w:p>
        </w:tc>
        <w:tc>
          <w:tcPr>
            <w:tcW w:w="672" w:type="dxa"/>
          </w:tcPr>
          <w:p w14:paraId="1425A879" w14:textId="02EBC09E" w:rsidR="0067606D" w:rsidRDefault="0067606D" w:rsidP="0067606D">
            <w:pPr>
              <w:pStyle w:val="TabellRader"/>
            </w:pPr>
            <w:r w:rsidRPr="00ED6F4F">
              <w:t>0,3</w:t>
            </w:r>
          </w:p>
        </w:tc>
        <w:tc>
          <w:tcPr>
            <w:tcW w:w="671" w:type="dxa"/>
          </w:tcPr>
          <w:p w14:paraId="03BCD891" w14:textId="29490DEB" w:rsidR="0067606D" w:rsidRDefault="0067606D" w:rsidP="0067606D">
            <w:pPr>
              <w:pStyle w:val="TabellRader"/>
            </w:pPr>
            <w:r w:rsidRPr="00ED6F4F">
              <w:t>-770,6</w:t>
            </w:r>
          </w:p>
        </w:tc>
        <w:tc>
          <w:tcPr>
            <w:tcW w:w="672" w:type="dxa"/>
          </w:tcPr>
          <w:p w14:paraId="7ECCE566" w14:textId="72A7C3C4" w:rsidR="0067606D" w:rsidRDefault="0067606D" w:rsidP="0067606D">
            <w:pPr>
              <w:pStyle w:val="TabellRader"/>
            </w:pPr>
            <w:r w:rsidRPr="00ED6F4F">
              <w:t>0,5</w:t>
            </w:r>
          </w:p>
        </w:tc>
        <w:tc>
          <w:tcPr>
            <w:tcW w:w="573" w:type="dxa"/>
            <w:vAlign w:val="bottom"/>
          </w:tcPr>
          <w:p w14:paraId="15897923" w14:textId="77777777" w:rsidR="0067606D" w:rsidRDefault="0067606D" w:rsidP="0067606D">
            <w:pPr>
              <w:pStyle w:val="TabellRader"/>
            </w:pPr>
          </w:p>
        </w:tc>
        <w:tc>
          <w:tcPr>
            <w:tcW w:w="672" w:type="dxa"/>
          </w:tcPr>
          <w:p w14:paraId="55F8E996" w14:textId="042B38AE" w:rsidR="0067606D" w:rsidRDefault="0067606D" w:rsidP="0067606D">
            <w:pPr>
              <w:pStyle w:val="TabellRader"/>
            </w:pPr>
            <w:r w:rsidRPr="0038337A">
              <w:t>2,4</w:t>
            </w:r>
          </w:p>
        </w:tc>
        <w:tc>
          <w:tcPr>
            <w:tcW w:w="671" w:type="dxa"/>
          </w:tcPr>
          <w:p w14:paraId="49261055" w14:textId="092A0D02" w:rsidR="0067606D" w:rsidRDefault="0067606D" w:rsidP="0067606D">
            <w:pPr>
              <w:pStyle w:val="TabellRader"/>
            </w:pPr>
            <w:r w:rsidRPr="0038337A">
              <w:t>0,5</w:t>
            </w:r>
          </w:p>
        </w:tc>
        <w:tc>
          <w:tcPr>
            <w:tcW w:w="672" w:type="dxa"/>
          </w:tcPr>
          <w:p w14:paraId="544D7BD9" w14:textId="2D41B622" w:rsidR="0067606D" w:rsidRDefault="0067606D" w:rsidP="0067606D">
            <w:pPr>
              <w:pStyle w:val="TabellRader"/>
            </w:pPr>
            <w:r w:rsidRPr="0038337A">
              <w:t>4,5</w:t>
            </w:r>
          </w:p>
        </w:tc>
        <w:tc>
          <w:tcPr>
            <w:tcW w:w="671" w:type="dxa"/>
          </w:tcPr>
          <w:p w14:paraId="3B950E0C" w14:textId="4CF4F6DD" w:rsidR="0067606D" w:rsidRDefault="0067606D" w:rsidP="0067606D">
            <w:pPr>
              <w:pStyle w:val="TabellRader"/>
            </w:pPr>
            <w:r w:rsidRPr="0038337A">
              <w:t>7,2</w:t>
            </w:r>
          </w:p>
        </w:tc>
        <w:tc>
          <w:tcPr>
            <w:tcW w:w="672" w:type="dxa"/>
          </w:tcPr>
          <w:p w14:paraId="6048B082" w14:textId="1B7BCD3C" w:rsidR="0067606D" w:rsidRDefault="0067606D" w:rsidP="0067606D">
            <w:pPr>
              <w:pStyle w:val="TabellRader"/>
            </w:pPr>
            <w:r w:rsidRPr="0038337A">
              <w:t>10,1</w:t>
            </w:r>
          </w:p>
        </w:tc>
      </w:tr>
      <w:tr w:rsidR="0067606D" w14:paraId="2852A09D" w14:textId="77777777" w:rsidTr="0067606D">
        <w:tc>
          <w:tcPr>
            <w:tcW w:w="2437" w:type="dxa"/>
            <w:tcBorders>
              <w:bottom w:val="single" w:sz="12" w:space="0" w:color="auto"/>
            </w:tcBorders>
            <w:tcMar>
              <w:left w:w="0" w:type="dxa"/>
              <w:right w:w="0" w:type="dxa"/>
            </w:tcMar>
            <w:vAlign w:val="bottom"/>
          </w:tcPr>
          <w:p w14:paraId="0CA48ECC" w14:textId="09C6A489" w:rsidR="0067606D" w:rsidRDefault="0067606D" w:rsidP="0067606D">
            <w:pPr>
              <w:pStyle w:val="TabellRader"/>
              <w:jc w:val="left"/>
            </w:pPr>
            <w:r w:rsidRPr="0060008F">
              <w:t>Avgår, avgifter till ålderspensionssystemet</w:t>
            </w:r>
          </w:p>
        </w:tc>
        <w:tc>
          <w:tcPr>
            <w:tcW w:w="672" w:type="dxa"/>
            <w:tcBorders>
              <w:bottom w:val="single" w:sz="12" w:space="0" w:color="auto"/>
            </w:tcBorders>
            <w:vAlign w:val="bottom"/>
          </w:tcPr>
          <w:p w14:paraId="2006DECF" w14:textId="459B5821" w:rsidR="0067606D" w:rsidRDefault="0067606D" w:rsidP="0067606D">
            <w:pPr>
              <w:pStyle w:val="TabellRader"/>
            </w:pPr>
            <w:r w:rsidRPr="00ED6F4F">
              <w:t>-256,6</w:t>
            </w:r>
          </w:p>
        </w:tc>
        <w:tc>
          <w:tcPr>
            <w:tcW w:w="672" w:type="dxa"/>
            <w:tcBorders>
              <w:bottom w:val="single" w:sz="12" w:space="0" w:color="auto"/>
            </w:tcBorders>
            <w:vAlign w:val="bottom"/>
          </w:tcPr>
          <w:p w14:paraId="1093A55B" w14:textId="1EFAAF7A" w:rsidR="0067606D" w:rsidRDefault="0067606D" w:rsidP="0067606D">
            <w:pPr>
              <w:pStyle w:val="TabellRader"/>
            </w:pPr>
            <w:r w:rsidRPr="00ED6F4F">
              <w:t>-2,2</w:t>
            </w:r>
          </w:p>
        </w:tc>
        <w:tc>
          <w:tcPr>
            <w:tcW w:w="671" w:type="dxa"/>
            <w:tcBorders>
              <w:bottom w:val="single" w:sz="12" w:space="0" w:color="auto"/>
            </w:tcBorders>
            <w:vAlign w:val="bottom"/>
          </w:tcPr>
          <w:p w14:paraId="0B3B601D" w14:textId="0C68D3CB" w:rsidR="0067606D" w:rsidRDefault="0067606D" w:rsidP="0067606D">
            <w:pPr>
              <w:pStyle w:val="TabellRader"/>
            </w:pPr>
            <w:r w:rsidRPr="00ED6F4F">
              <w:t>-266,2</w:t>
            </w:r>
          </w:p>
        </w:tc>
        <w:tc>
          <w:tcPr>
            <w:tcW w:w="672" w:type="dxa"/>
            <w:tcBorders>
              <w:bottom w:val="single" w:sz="12" w:space="0" w:color="auto"/>
            </w:tcBorders>
            <w:vAlign w:val="bottom"/>
          </w:tcPr>
          <w:p w14:paraId="7FE2FA05" w14:textId="1E8E5741" w:rsidR="0067606D" w:rsidRDefault="0067606D" w:rsidP="0067606D">
            <w:pPr>
              <w:pStyle w:val="TabellRader"/>
            </w:pPr>
            <w:r w:rsidRPr="00ED6F4F">
              <w:t>0,4</w:t>
            </w:r>
          </w:p>
        </w:tc>
        <w:tc>
          <w:tcPr>
            <w:tcW w:w="573" w:type="dxa"/>
            <w:tcBorders>
              <w:bottom w:val="single" w:sz="12" w:space="0" w:color="auto"/>
            </w:tcBorders>
            <w:vAlign w:val="bottom"/>
          </w:tcPr>
          <w:p w14:paraId="429E759A" w14:textId="6F184172" w:rsidR="0067606D" w:rsidRDefault="0067606D" w:rsidP="0067606D">
            <w:pPr>
              <w:pStyle w:val="TabellRader"/>
            </w:pPr>
          </w:p>
        </w:tc>
        <w:tc>
          <w:tcPr>
            <w:tcW w:w="672" w:type="dxa"/>
            <w:tcBorders>
              <w:bottom w:val="single" w:sz="12" w:space="0" w:color="auto"/>
            </w:tcBorders>
            <w:vAlign w:val="bottom"/>
          </w:tcPr>
          <w:p w14:paraId="3A0D555D" w14:textId="065077EA" w:rsidR="0067606D" w:rsidRDefault="0067606D" w:rsidP="0067606D">
            <w:pPr>
              <w:pStyle w:val="TabellRader"/>
            </w:pPr>
            <w:r w:rsidRPr="0038337A">
              <w:t>0,3</w:t>
            </w:r>
          </w:p>
        </w:tc>
        <w:tc>
          <w:tcPr>
            <w:tcW w:w="671" w:type="dxa"/>
            <w:tcBorders>
              <w:bottom w:val="single" w:sz="12" w:space="0" w:color="auto"/>
            </w:tcBorders>
            <w:vAlign w:val="bottom"/>
          </w:tcPr>
          <w:p w14:paraId="54127CF2" w14:textId="457A3E08" w:rsidR="0067606D" w:rsidRDefault="0067606D" w:rsidP="0067606D">
            <w:pPr>
              <w:pStyle w:val="TabellRader"/>
            </w:pPr>
            <w:r w:rsidRPr="0038337A">
              <w:t>0,0</w:t>
            </w:r>
          </w:p>
        </w:tc>
        <w:tc>
          <w:tcPr>
            <w:tcW w:w="672" w:type="dxa"/>
            <w:tcBorders>
              <w:bottom w:val="single" w:sz="12" w:space="0" w:color="auto"/>
            </w:tcBorders>
            <w:vAlign w:val="bottom"/>
          </w:tcPr>
          <w:p w14:paraId="64502E3F" w14:textId="13186AED" w:rsidR="0067606D" w:rsidRDefault="0067606D" w:rsidP="0067606D">
            <w:pPr>
              <w:pStyle w:val="TabellRader"/>
            </w:pPr>
            <w:r w:rsidRPr="0038337A">
              <w:t>0,3</w:t>
            </w:r>
          </w:p>
        </w:tc>
        <w:tc>
          <w:tcPr>
            <w:tcW w:w="671" w:type="dxa"/>
            <w:tcBorders>
              <w:bottom w:val="single" w:sz="12" w:space="0" w:color="auto"/>
            </w:tcBorders>
            <w:vAlign w:val="bottom"/>
          </w:tcPr>
          <w:p w14:paraId="730B1B06" w14:textId="73829196" w:rsidR="0067606D" w:rsidRDefault="0067606D" w:rsidP="0067606D">
            <w:pPr>
              <w:pStyle w:val="TabellRader"/>
            </w:pPr>
            <w:r w:rsidRPr="0038337A">
              <w:t>0,7</w:t>
            </w:r>
          </w:p>
        </w:tc>
        <w:tc>
          <w:tcPr>
            <w:tcW w:w="672" w:type="dxa"/>
            <w:tcBorders>
              <w:bottom w:val="single" w:sz="12" w:space="0" w:color="auto"/>
            </w:tcBorders>
            <w:vAlign w:val="bottom"/>
          </w:tcPr>
          <w:p w14:paraId="0C18A3DA" w14:textId="796BD304" w:rsidR="0067606D" w:rsidRDefault="0067606D" w:rsidP="0067606D">
            <w:pPr>
              <w:pStyle w:val="TabellRader"/>
            </w:pPr>
            <w:r w:rsidRPr="0038337A">
              <w:t>1,4</w:t>
            </w:r>
          </w:p>
        </w:tc>
      </w:tr>
      <w:tr w:rsidR="0067606D" w:rsidRPr="002025F1" w14:paraId="3D576448" w14:textId="77777777" w:rsidTr="0067606D">
        <w:tc>
          <w:tcPr>
            <w:tcW w:w="2437" w:type="dxa"/>
            <w:tcBorders>
              <w:top w:val="single" w:sz="12" w:space="0" w:color="auto"/>
            </w:tcBorders>
            <w:tcMar>
              <w:left w:w="0" w:type="dxa"/>
              <w:right w:w="0" w:type="dxa"/>
            </w:tcMar>
          </w:tcPr>
          <w:p w14:paraId="04E86647" w14:textId="24A2E427" w:rsidR="0067606D" w:rsidRPr="002025F1" w:rsidRDefault="0067606D" w:rsidP="0067606D">
            <w:pPr>
              <w:pStyle w:val="TabellRader"/>
              <w:jc w:val="left"/>
              <w:rPr>
                <w:b/>
              </w:rPr>
            </w:pPr>
            <w:r w:rsidRPr="002025F1">
              <w:rPr>
                <w:b/>
              </w:rPr>
              <w:t>Statens skatteintäkter</w:t>
            </w:r>
          </w:p>
        </w:tc>
        <w:tc>
          <w:tcPr>
            <w:tcW w:w="672" w:type="dxa"/>
            <w:tcBorders>
              <w:top w:val="single" w:sz="12" w:space="0" w:color="auto"/>
            </w:tcBorders>
          </w:tcPr>
          <w:p w14:paraId="62A870F5" w14:textId="307207BF" w:rsidR="0067606D" w:rsidRPr="002025F1" w:rsidRDefault="0067606D" w:rsidP="0067606D">
            <w:pPr>
              <w:pStyle w:val="TabellRader"/>
              <w:rPr>
                <w:b/>
              </w:rPr>
            </w:pPr>
            <w:r w:rsidRPr="00BF56F9">
              <w:rPr>
                <w:b/>
              </w:rPr>
              <w:t>1 102,1</w:t>
            </w:r>
          </w:p>
        </w:tc>
        <w:tc>
          <w:tcPr>
            <w:tcW w:w="672" w:type="dxa"/>
            <w:tcBorders>
              <w:top w:val="single" w:sz="12" w:space="0" w:color="auto"/>
            </w:tcBorders>
          </w:tcPr>
          <w:p w14:paraId="7916B8CA" w14:textId="21A006CB" w:rsidR="0067606D" w:rsidRPr="002025F1" w:rsidRDefault="0067606D" w:rsidP="0067606D">
            <w:pPr>
              <w:pStyle w:val="TabellRader"/>
              <w:rPr>
                <w:b/>
              </w:rPr>
            </w:pPr>
            <w:r w:rsidRPr="00BF56F9">
              <w:rPr>
                <w:b/>
              </w:rPr>
              <w:t>9,9</w:t>
            </w:r>
          </w:p>
        </w:tc>
        <w:tc>
          <w:tcPr>
            <w:tcW w:w="671" w:type="dxa"/>
            <w:tcBorders>
              <w:top w:val="single" w:sz="12" w:space="0" w:color="auto"/>
            </w:tcBorders>
          </w:tcPr>
          <w:p w14:paraId="77BC0A40" w14:textId="13316A4C" w:rsidR="0067606D" w:rsidRPr="002025F1" w:rsidRDefault="0067606D" w:rsidP="0067606D">
            <w:pPr>
              <w:pStyle w:val="TabellRader"/>
              <w:rPr>
                <w:b/>
              </w:rPr>
            </w:pPr>
            <w:r w:rsidRPr="00BF56F9">
              <w:rPr>
                <w:b/>
              </w:rPr>
              <w:t>1 119,6</w:t>
            </w:r>
          </w:p>
        </w:tc>
        <w:tc>
          <w:tcPr>
            <w:tcW w:w="672" w:type="dxa"/>
            <w:tcBorders>
              <w:top w:val="single" w:sz="12" w:space="0" w:color="auto"/>
            </w:tcBorders>
          </w:tcPr>
          <w:p w14:paraId="03E2369C" w14:textId="69C7A333" w:rsidR="0067606D" w:rsidRPr="002025F1" w:rsidRDefault="0067606D" w:rsidP="0067606D">
            <w:pPr>
              <w:pStyle w:val="TabellRader"/>
              <w:rPr>
                <w:b/>
              </w:rPr>
            </w:pPr>
            <w:r w:rsidRPr="00BF56F9">
              <w:rPr>
                <w:b/>
              </w:rPr>
              <w:t>-3,7</w:t>
            </w:r>
          </w:p>
        </w:tc>
        <w:tc>
          <w:tcPr>
            <w:tcW w:w="573" w:type="dxa"/>
            <w:tcBorders>
              <w:top w:val="single" w:sz="12" w:space="0" w:color="auto"/>
            </w:tcBorders>
            <w:vAlign w:val="bottom"/>
          </w:tcPr>
          <w:p w14:paraId="73024590" w14:textId="7ACBD77C" w:rsidR="0067606D" w:rsidRPr="002025F1" w:rsidRDefault="0067606D" w:rsidP="0067606D">
            <w:pPr>
              <w:pStyle w:val="TabellRader"/>
              <w:rPr>
                <w:b/>
              </w:rPr>
            </w:pPr>
          </w:p>
        </w:tc>
        <w:tc>
          <w:tcPr>
            <w:tcW w:w="672" w:type="dxa"/>
            <w:tcBorders>
              <w:top w:val="single" w:sz="12" w:space="0" w:color="auto"/>
            </w:tcBorders>
          </w:tcPr>
          <w:p w14:paraId="11EB88EA" w14:textId="255C23A4" w:rsidR="0067606D" w:rsidRPr="002025F1" w:rsidRDefault="0067606D" w:rsidP="0067606D">
            <w:pPr>
              <w:pStyle w:val="TabellRader"/>
              <w:rPr>
                <w:b/>
              </w:rPr>
            </w:pPr>
            <w:r w:rsidRPr="00BF56F9">
              <w:rPr>
                <w:b/>
              </w:rPr>
              <w:t>0,8</w:t>
            </w:r>
          </w:p>
        </w:tc>
        <w:tc>
          <w:tcPr>
            <w:tcW w:w="671" w:type="dxa"/>
            <w:tcBorders>
              <w:top w:val="single" w:sz="12" w:space="0" w:color="auto"/>
            </w:tcBorders>
          </w:tcPr>
          <w:p w14:paraId="393387FE" w14:textId="5AD01C40" w:rsidR="0067606D" w:rsidRPr="002025F1" w:rsidRDefault="0067606D" w:rsidP="0067606D">
            <w:pPr>
              <w:pStyle w:val="TabellRader"/>
              <w:rPr>
                <w:b/>
              </w:rPr>
            </w:pPr>
            <w:r w:rsidRPr="00BF56F9">
              <w:rPr>
                <w:b/>
              </w:rPr>
              <w:t>2,4</w:t>
            </w:r>
          </w:p>
        </w:tc>
        <w:tc>
          <w:tcPr>
            <w:tcW w:w="672" w:type="dxa"/>
            <w:tcBorders>
              <w:top w:val="single" w:sz="12" w:space="0" w:color="auto"/>
            </w:tcBorders>
          </w:tcPr>
          <w:p w14:paraId="08F4FDA8" w14:textId="7F4EE850" w:rsidR="0067606D" w:rsidRPr="002025F1" w:rsidRDefault="0067606D" w:rsidP="0067606D">
            <w:pPr>
              <w:pStyle w:val="TabellRader"/>
              <w:rPr>
                <w:b/>
              </w:rPr>
            </w:pPr>
            <w:r w:rsidRPr="00BF56F9">
              <w:rPr>
                <w:b/>
              </w:rPr>
              <w:t>-</w:t>
            </w:r>
            <w:r w:rsidRPr="009F5DDD">
              <w:rPr>
                <w:b/>
              </w:rPr>
              <w:t>6,9</w:t>
            </w:r>
          </w:p>
        </w:tc>
        <w:tc>
          <w:tcPr>
            <w:tcW w:w="671" w:type="dxa"/>
            <w:tcBorders>
              <w:top w:val="single" w:sz="12" w:space="0" w:color="auto"/>
            </w:tcBorders>
          </w:tcPr>
          <w:p w14:paraId="39B3DC77" w14:textId="790BBB64" w:rsidR="0067606D" w:rsidRPr="002025F1" w:rsidRDefault="0067606D" w:rsidP="0067606D">
            <w:pPr>
              <w:pStyle w:val="TabellRader"/>
              <w:rPr>
                <w:b/>
              </w:rPr>
            </w:pPr>
            <w:r w:rsidRPr="00BF56F9">
              <w:rPr>
                <w:b/>
              </w:rPr>
              <w:t>-</w:t>
            </w:r>
            <w:r w:rsidRPr="009F5DDD">
              <w:rPr>
                <w:b/>
              </w:rPr>
              <w:t>12</w:t>
            </w:r>
            <w:r w:rsidRPr="00BF56F9">
              <w:rPr>
                <w:b/>
              </w:rPr>
              <w:t>,9</w:t>
            </w:r>
          </w:p>
        </w:tc>
        <w:tc>
          <w:tcPr>
            <w:tcW w:w="672" w:type="dxa"/>
            <w:tcBorders>
              <w:top w:val="single" w:sz="12" w:space="0" w:color="auto"/>
            </w:tcBorders>
          </w:tcPr>
          <w:p w14:paraId="441D912E" w14:textId="5809D230" w:rsidR="0067606D" w:rsidRPr="002025F1" w:rsidRDefault="0067606D" w:rsidP="0067606D">
            <w:pPr>
              <w:pStyle w:val="TabellRader"/>
              <w:rPr>
                <w:b/>
              </w:rPr>
            </w:pPr>
            <w:r w:rsidRPr="00BF56F9">
              <w:rPr>
                <w:b/>
              </w:rPr>
              <w:t>-</w:t>
            </w:r>
            <w:r w:rsidRPr="009F5DDD">
              <w:rPr>
                <w:b/>
              </w:rPr>
              <w:t>7,4</w:t>
            </w:r>
          </w:p>
        </w:tc>
      </w:tr>
      <w:tr w:rsidR="0067606D" w:rsidRPr="002025F1" w14:paraId="00964DB7" w14:textId="77777777" w:rsidTr="0067606D">
        <w:tc>
          <w:tcPr>
            <w:tcW w:w="2437" w:type="dxa"/>
            <w:tcBorders>
              <w:bottom w:val="single" w:sz="12" w:space="0" w:color="auto"/>
            </w:tcBorders>
            <w:tcMar>
              <w:left w:w="0" w:type="dxa"/>
              <w:right w:w="0" w:type="dxa"/>
            </w:tcMar>
          </w:tcPr>
          <w:p w14:paraId="5CAEFE70" w14:textId="1817717B" w:rsidR="0067606D" w:rsidRPr="002025F1" w:rsidRDefault="0067606D" w:rsidP="0067606D">
            <w:pPr>
              <w:pStyle w:val="TabellRader"/>
              <w:jc w:val="left"/>
              <w:rPr>
                <w:b/>
              </w:rPr>
            </w:pPr>
            <w:r w:rsidRPr="002025F1">
              <w:rPr>
                <w:b/>
              </w:rPr>
              <w:t>Periodiseringar</w:t>
            </w:r>
          </w:p>
        </w:tc>
        <w:tc>
          <w:tcPr>
            <w:tcW w:w="672" w:type="dxa"/>
            <w:tcBorders>
              <w:bottom w:val="single" w:sz="12" w:space="0" w:color="auto"/>
            </w:tcBorders>
          </w:tcPr>
          <w:p w14:paraId="4063F830" w14:textId="34CEA9BC" w:rsidR="0067606D" w:rsidRPr="002025F1" w:rsidRDefault="0067606D" w:rsidP="0067606D">
            <w:pPr>
              <w:pStyle w:val="TabellRader"/>
              <w:rPr>
                <w:b/>
              </w:rPr>
            </w:pPr>
            <w:r w:rsidRPr="00BF56F9">
              <w:rPr>
                <w:b/>
              </w:rPr>
              <w:t>17,9</w:t>
            </w:r>
          </w:p>
        </w:tc>
        <w:tc>
          <w:tcPr>
            <w:tcW w:w="672" w:type="dxa"/>
            <w:tcBorders>
              <w:bottom w:val="single" w:sz="12" w:space="0" w:color="auto"/>
            </w:tcBorders>
          </w:tcPr>
          <w:p w14:paraId="282EA19D" w14:textId="7752582D" w:rsidR="0067606D" w:rsidRPr="002025F1" w:rsidRDefault="0067606D" w:rsidP="0067606D">
            <w:pPr>
              <w:pStyle w:val="TabellRader"/>
              <w:rPr>
                <w:b/>
              </w:rPr>
            </w:pPr>
            <w:r w:rsidRPr="00BF56F9">
              <w:rPr>
                <w:b/>
              </w:rPr>
              <w:t>24,9</w:t>
            </w:r>
          </w:p>
        </w:tc>
        <w:tc>
          <w:tcPr>
            <w:tcW w:w="671" w:type="dxa"/>
            <w:tcBorders>
              <w:bottom w:val="single" w:sz="12" w:space="0" w:color="auto"/>
            </w:tcBorders>
          </w:tcPr>
          <w:p w14:paraId="1FFAC500" w14:textId="2D0DB01C" w:rsidR="0067606D" w:rsidRPr="002025F1" w:rsidRDefault="0067606D" w:rsidP="0067606D">
            <w:pPr>
              <w:pStyle w:val="TabellRader"/>
              <w:rPr>
                <w:b/>
              </w:rPr>
            </w:pPr>
            <w:r w:rsidRPr="00BF56F9">
              <w:rPr>
                <w:b/>
              </w:rPr>
              <w:t>8,0</w:t>
            </w:r>
          </w:p>
        </w:tc>
        <w:tc>
          <w:tcPr>
            <w:tcW w:w="672" w:type="dxa"/>
            <w:tcBorders>
              <w:bottom w:val="single" w:sz="12" w:space="0" w:color="auto"/>
            </w:tcBorders>
          </w:tcPr>
          <w:p w14:paraId="726456FB" w14:textId="0129DC18" w:rsidR="0067606D" w:rsidRPr="002025F1" w:rsidRDefault="0067606D" w:rsidP="0067606D">
            <w:pPr>
              <w:pStyle w:val="TabellRader"/>
              <w:rPr>
                <w:b/>
              </w:rPr>
            </w:pPr>
            <w:r w:rsidRPr="00BF56F9">
              <w:rPr>
                <w:b/>
              </w:rPr>
              <w:t>1,1</w:t>
            </w:r>
          </w:p>
        </w:tc>
        <w:tc>
          <w:tcPr>
            <w:tcW w:w="573" w:type="dxa"/>
            <w:tcBorders>
              <w:bottom w:val="single" w:sz="12" w:space="0" w:color="auto"/>
            </w:tcBorders>
            <w:vAlign w:val="bottom"/>
          </w:tcPr>
          <w:p w14:paraId="563519AF" w14:textId="60473E51" w:rsidR="0067606D" w:rsidRPr="002025F1" w:rsidRDefault="0067606D" w:rsidP="0067606D">
            <w:pPr>
              <w:pStyle w:val="TabellRader"/>
              <w:rPr>
                <w:b/>
              </w:rPr>
            </w:pPr>
          </w:p>
        </w:tc>
        <w:tc>
          <w:tcPr>
            <w:tcW w:w="672" w:type="dxa"/>
            <w:tcBorders>
              <w:bottom w:val="single" w:sz="12" w:space="0" w:color="auto"/>
            </w:tcBorders>
          </w:tcPr>
          <w:p w14:paraId="27890C41" w14:textId="62FBC342" w:rsidR="0067606D" w:rsidRPr="002025F1" w:rsidRDefault="0067606D" w:rsidP="0067606D">
            <w:pPr>
              <w:pStyle w:val="TabellRader"/>
              <w:rPr>
                <w:b/>
              </w:rPr>
            </w:pPr>
            <w:r w:rsidRPr="00BF56F9">
              <w:rPr>
                <w:b/>
              </w:rPr>
              <w:t>-0,8</w:t>
            </w:r>
          </w:p>
        </w:tc>
        <w:tc>
          <w:tcPr>
            <w:tcW w:w="671" w:type="dxa"/>
            <w:tcBorders>
              <w:bottom w:val="single" w:sz="12" w:space="0" w:color="auto"/>
            </w:tcBorders>
          </w:tcPr>
          <w:p w14:paraId="4E273D05" w14:textId="6F7EB5EE" w:rsidR="0067606D" w:rsidRPr="002025F1" w:rsidRDefault="0067606D" w:rsidP="0067606D">
            <w:pPr>
              <w:pStyle w:val="TabellRader"/>
              <w:rPr>
                <w:b/>
              </w:rPr>
            </w:pPr>
            <w:r w:rsidRPr="00BF56F9">
              <w:rPr>
                <w:b/>
              </w:rPr>
              <w:t>-2,8</w:t>
            </w:r>
          </w:p>
        </w:tc>
        <w:tc>
          <w:tcPr>
            <w:tcW w:w="672" w:type="dxa"/>
            <w:tcBorders>
              <w:bottom w:val="single" w:sz="12" w:space="0" w:color="auto"/>
            </w:tcBorders>
          </w:tcPr>
          <w:p w14:paraId="525CB89D" w14:textId="3C42FD1B" w:rsidR="0067606D" w:rsidRPr="002025F1" w:rsidRDefault="0067606D" w:rsidP="0067606D">
            <w:pPr>
              <w:pStyle w:val="TabellRader"/>
              <w:rPr>
                <w:b/>
              </w:rPr>
            </w:pPr>
            <w:r w:rsidRPr="009F5DDD">
              <w:rPr>
                <w:b/>
              </w:rPr>
              <w:t>63,5</w:t>
            </w:r>
          </w:p>
        </w:tc>
        <w:tc>
          <w:tcPr>
            <w:tcW w:w="671" w:type="dxa"/>
            <w:tcBorders>
              <w:bottom w:val="single" w:sz="12" w:space="0" w:color="auto"/>
            </w:tcBorders>
          </w:tcPr>
          <w:p w14:paraId="4A234A08" w14:textId="772A9032" w:rsidR="0067606D" w:rsidRPr="002025F1" w:rsidRDefault="0067606D" w:rsidP="0067606D">
            <w:pPr>
              <w:pStyle w:val="TabellRader"/>
              <w:rPr>
                <w:b/>
              </w:rPr>
            </w:pPr>
            <w:r w:rsidRPr="009F5DDD">
              <w:rPr>
                <w:b/>
              </w:rPr>
              <w:t>-28,0</w:t>
            </w:r>
          </w:p>
        </w:tc>
        <w:tc>
          <w:tcPr>
            <w:tcW w:w="672" w:type="dxa"/>
            <w:tcBorders>
              <w:bottom w:val="single" w:sz="12" w:space="0" w:color="auto"/>
            </w:tcBorders>
          </w:tcPr>
          <w:p w14:paraId="46DBFD6E" w14:textId="3D334C11" w:rsidR="0067606D" w:rsidRPr="002025F1" w:rsidRDefault="0067606D" w:rsidP="0067606D">
            <w:pPr>
              <w:pStyle w:val="TabellRader"/>
              <w:rPr>
                <w:b/>
              </w:rPr>
            </w:pPr>
            <w:r w:rsidRPr="009F5DDD">
              <w:rPr>
                <w:b/>
              </w:rPr>
              <w:t>-31,7</w:t>
            </w:r>
          </w:p>
        </w:tc>
      </w:tr>
      <w:tr w:rsidR="0067606D" w:rsidRPr="002025F1" w14:paraId="7B2ACF9A" w14:textId="77777777" w:rsidTr="0067606D">
        <w:trPr>
          <w:cnfStyle w:val="010000000000" w:firstRow="0" w:lastRow="1" w:firstColumn="0" w:lastColumn="0" w:oddVBand="0" w:evenVBand="0" w:oddHBand="0" w:evenHBand="0" w:firstRowFirstColumn="0" w:firstRowLastColumn="0" w:lastRowFirstColumn="0" w:lastRowLastColumn="0"/>
        </w:trPr>
        <w:tc>
          <w:tcPr>
            <w:tcW w:w="2437" w:type="dxa"/>
            <w:tcBorders>
              <w:bottom w:val="single" w:sz="12" w:space="0" w:color="auto"/>
            </w:tcBorders>
            <w:tcMar>
              <w:left w:w="0" w:type="dxa"/>
              <w:right w:w="0" w:type="dxa"/>
            </w:tcMar>
            <w:vAlign w:val="bottom"/>
          </w:tcPr>
          <w:p w14:paraId="6F54028A" w14:textId="68904FEE" w:rsidR="0067606D" w:rsidRPr="002025F1" w:rsidRDefault="0067606D" w:rsidP="0067606D">
            <w:pPr>
              <w:pStyle w:val="TabellSlutsumma"/>
              <w:jc w:val="left"/>
              <w:rPr>
                <w:b/>
              </w:rPr>
            </w:pPr>
            <w:r w:rsidRPr="002025F1">
              <w:rPr>
                <w:b/>
              </w:rPr>
              <w:t>Statens skatteinkomster</w:t>
            </w:r>
          </w:p>
        </w:tc>
        <w:tc>
          <w:tcPr>
            <w:tcW w:w="672" w:type="dxa"/>
            <w:tcBorders>
              <w:bottom w:val="single" w:sz="12" w:space="0" w:color="auto"/>
            </w:tcBorders>
          </w:tcPr>
          <w:p w14:paraId="04F263EB" w14:textId="3DED47DB" w:rsidR="0067606D" w:rsidRPr="002025F1" w:rsidRDefault="0067606D" w:rsidP="0067606D">
            <w:pPr>
              <w:pStyle w:val="TabellSlutsumma"/>
              <w:rPr>
                <w:b/>
              </w:rPr>
            </w:pPr>
            <w:r w:rsidRPr="00BF56F9">
              <w:rPr>
                <w:b/>
              </w:rPr>
              <w:t>1 119,9</w:t>
            </w:r>
          </w:p>
        </w:tc>
        <w:tc>
          <w:tcPr>
            <w:tcW w:w="672" w:type="dxa"/>
            <w:tcBorders>
              <w:bottom w:val="single" w:sz="12" w:space="0" w:color="auto"/>
            </w:tcBorders>
          </w:tcPr>
          <w:p w14:paraId="6F146A09" w14:textId="52EA6CCF" w:rsidR="0067606D" w:rsidRPr="002025F1" w:rsidRDefault="0067606D" w:rsidP="0067606D">
            <w:pPr>
              <w:pStyle w:val="TabellSlutsumma"/>
              <w:rPr>
                <w:b/>
              </w:rPr>
            </w:pPr>
            <w:r w:rsidRPr="00BF56F9">
              <w:rPr>
                <w:b/>
              </w:rPr>
              <w:t>34,7</w:t>
            </w:r>
          </w:p>
        </w:tc>
        <w:tc>
          <w:tcPr>
            <w:tcW w:w="671" w:type="dxa"/>
            <w:tcBorders>
              <w:bottom w:val="single" w:sz="12" w:space="0" w:color="auto"/>
            </w:tcBorders>
          </w:tcPr>
          <w:p w14:paraId="7D34DD91" w14:textId="065D14C0" w:rsidR="0067606D" w:rsidRPr="002025F1" w:rsidRDefault="0067606D" w:rsidP="0067606D">
            <w:pPr>
              <w:pStyle w:val="TabellSlutsumma"/>
              <w:rPr>
                <w:b/>
              </w:rPr>
            </w:pPr>
            <w:r w:rsidRPr="00BF56F9">
              <w:rPr>
                <w:b/>
              </w:rPr>
              <w:t>1 127,6</w:t>
            </w:r>
          </w:p>
        </w:tc>
        <w:tc>
          <w:tcPr>
            <w:tcW w:w="672" w:type="dxa"/>
            <w:tcBorders>
              <w:bottom w:val="single" w:sz="12" w:space="0" w:color="auto"/>
            </w:tcBorders>
          </w:tcPr>
          <w:p w14:paraId="7024FF14" w14:textId="3BF1AB2B" w:rsidR="0067606D" w:rsidRPr="002025F1" w:rsidRDefault="0067606D" w:rsidP="0067606D">
            <w:pPr>
              <w:pStyle w:val="TabellSlutsumma"/>
              <w:rPr>
                <w:b/>
              </w:rPr>
            </w:pPr>
            <w:r w:rsidRPr="00BF56F9">
              <w:rPr>
                <w:b/>
              </w:rPr>
              <w:t>-2,6</w:t>
            </w:r>
          </w:p>
        </w:tc>
        <w:tc>
          <w:tcPr>
            <w:tcW w:w="573" w:type="dxa"/>
            <w:tcBorders>
              <w:bottom w:val="single" w:sz="12" w:space="0" w:color="auto"/>
            </w:tcBorders>
            <w:vAlign w:val="bottom"/>
          </w:tcPr>
          <w:p w14:paraId="61EFE48B" w14:textId="09FDF7B4" w:rsidR="0067606D" w:rsidRPr="002025F1" w:rsidRDefault="0067606D" w:rsidP="0067606D">
            <w:pPr>
              <w:pStyle w:val="TabellSlutsumma"/>
              <w:rPr>
                <w:b/>
              </w:rPr>
            </w:pPr>
          </w:p>
        </w:tc>
        <w:tc>
          <w:tcPr>
            <w:tcW w:w="672" w:type="dxa"/>
            <w:tcBorders>
              <w:bottom w:val="single" w:sz="12" w:space="0" w:color="auto"/>
            </w:tcBorders>
          </w:tcPr>
          <w:p w14:paraId="723F7A70" w14:textId="30B92508" w:rsidR="0067606D" w:rsidRPr="002025F1" w:rsidRDefault="0067606D" w:rsidP="0067606D">
            <w:pPr>
              <w:pStyle w:val="TabellSlutsumma"/>
              <w:rPr>
                <w:b/>
              </w:rPr>
            </w:pPr>
            <w:r w:rsidRPr="00BF56F9">
              <w:rPr>
                <w:b/>
              </w:rPr>
              <w:t>0,0</w:t>
            </w:r>
          </w:p>
        </w:tc>
        <w:tc>
          <w:tcPr>
            <w:tcW w:w="671" w:type="dxa"/>
            <w:tcBorders>
              <w:bottom w:val="single" w:sz="12" w:space="0" w:color="auto"/>
            </w:tcBorders>
          </w:tcPr>
          <w:p w14:paraId="4B1F8ED9" w14:textId="49CE7521" w:rsidR="0067606D" w:rsidRPr="002025F1" w:rsidRDefault="0067606D" w:rsidP="0067606D">
            <w:pPr>
              <w:pStyle w:val="TabellSlutsumma"/>
              <w:rPr>
                <w:b/>
              </w:rPr>
            </w:pPr>
            <w:r w:rsidRPr="00BF56F9">
              <w:rPr>
                <w:b/>
              </w:rPr>
              <w:t>-0,4</w:t>
            </w:r>
          </w:p>
        </w:tc>
        <w:tc>
          <w:tcPr>
            <w:tcW w:w="672" w:type="dxa"/>
            <w:tcBorders>
              <w:bottom w:val="single" w:sz="12" w:space="0" w:color="auto"/>
            </w:tcBorders>
          </w:tcPr>
          <w:p w14:paraId="14B7F952" w14:textId="3D672129" w:rsidR="0067606D" w:rsidRPr="002025F1" w:rsidRDefault="0067606D" w:rsidP="0067606D">
            <w:pPr>
              <w:pStyle w:val="TabellSlutsumma"/>
              <w:rPr>
                <w:b/>
              </w:rPr>
            </w:pPr>
            <w:r w:rsidRPr="009F5DDD">
              <w:rPr>
                <w:b/>
              </w:rPr>
              <w:t>56,7</w:t>
            </w:r>
          </w:p>
        </w:tc>
        <w:tc>
          <w:tcPr>
            <w:tcW w:w="671" w:type="dxa"/>
            <w:tcBorders>
              <w:bottom w:val="single" w:sz="12" w:space="0" w:color="auto"/>
            </w:tcBorders>
          </w:tcPr>
          <w:p w14:paraId="70E47423" w14:textId="38280EDA" w:rsidR="0067606D" w:rsidRPr="002025F1" w:rsidRDefault="0067606D" w:rsidP="0067606D">
            <w:pPr>
              <w:pStyle w:val="TabellSlutsumma"/>
              <w:rPr>
                <w:b/>
              </w:rPr>
            </w:pPr>
            <w:r w:rsidRPr="009F5DDD">
              <w:rPr>
                <w:b/>
              </w:rPr>
              <w:t>-40,9</w:t>
            </w:r>
          </w:p>
        </w:tc>
        <w:tc>
          <w:tcPr>
            <w:tcW w:w="672" w:type="dxa"/>
            <w:tcBorders>
              <w:bottom w:val="single" w:sz="12" w:space="0" w:color="auto"/>
            </w:tcBorders>
          </w:tcPr>
          <w:p w14:paraId="07484925" w14:textId="5B036119" w:rsidR="0067606D" w:rsidRPr="002025F1" w:rsidRDefault="0067606D" w:rsidP="0067606D">
            <w:pPr>
              <w:pStyle w:val="TabellSlutsumma"/>
              <w:rPr>
                <w:b/>
              </w:rPr>
            </w:pPr>
            <w:r w:rsidRPr="00BF56F9">
              <w:rPr>
                <w:b/>
              </w:rPr>
              <w:t>-39,</w:t>
            </w:r>
            <w:r w:rsidRPr="009F5DDD">
              <w:rPr>
                <w:b/>
              </w:rPr>
              <w:t>1</w:t>
            </w:r>
          </w:p>
        </w:tc>
      </w:tr>
    </w:tbl>
    <w:p w14:paraId="1448139A" w14:textId="01B88896" w:rsidR="0067606D" w:rsidRDefault="0067606D" w:rsidP="0067606D">
      <w:pPr>
        <w:pStyle w:val="TabellFotnot"/>
        <w:sectPr w:rsidR="0067606D" w:rsidSect="0067606D">
          <w:headerReference w:type="even" r:id="rId259"/>
          <w:headerReference w:type="default" r:id="rId260"/>
          <w:footerReference w:type="even" r:id="rId261"/>
          <w:footerReference w:type="default" r:id="rId262"/>
          <w:footerReference w:type="first" r:id="rId263"/>
          <w:pgSz w:w="11906" w:h="16838" w:code="9"/>
          <w:pgMar w:top="1304" w:right="1871" w:bottom="1531" w:left="1021" w:header="567" w:footer="1077" w:gutter="0"/>
          <w:cols w:space="720"/>
          <w:docGrid w:linePitch="360"/>
        </w:sectPr>
      </w:pPr>
      <w:r w:rsidRPr="00440B57">
        <w:t>Källor</w:t>
      </w:r>
      <w:r>
        <w:t xml:space="preserve">: </w:t>
      </w:r>
      <w:r w:rsidRPr="00440B57">
        <w:t>Skatteverket, Ekonomistyrningsverket och egna beräkningar</w:t>
      </w:r>
      <w:r>
        <w:t>.</w:t>
      </w:r>
    </w:p>
    <w:p w14:paraId="5B1E8E33" w14:textId="78638F5D" w:rsidR="0067606D" w:rsidRPr="00703234" w:rsidRDefault="0067606D" w:rsidP="0067606D">
      <w:pPr>
        <w:pStyle w:val="Rubrik5utannumrering"/>
        <w:spacing w:before="0"/>
      </w:pPr>
      <w:bookmarkStart w:id="199" w:name="_Ref16842584"/>
      <w:bookmarkEnd w:id="198"/>
      <w:r w:rsidRPr="00633BE3">
        <w:lastRenderedPageBreak/>
        <w:t>Övriga inkomster</w:t>
      </w:r>
    </w:p>
    <w:p w14:paraId="3E4220BB" w14:textId="0F919EBC" w:rsidR="0067606D" w:rsidRPr="00B579A0" w:rsidRDefault="0067606D" w:rsidP="0067606D">
      <w:pPr>
        <w:pStyle w:val="Brdtext"/>
      </w:pPr>
      <w:r>
        <w:t xml:space="preserve">Utfallet för inkomsterna 2018 blev 6 miljarder kronor lägre jämfört med beräkningen i statens budget för 2018 (se </w:t>
      </w:r>
      <w:r>
        <w:fldChar w:fldCharType="begin"/>
      </w:r>
      <w:r>
        <w:instrText xml:space="preserve"> REF  _Ref19021193 \* Lower \h </w:instrText>
      </w:r>
      <w:r>
        <w:fldChar w:fldCharType="separate"/>
      </w:r>
      <w:r w:rsidR="00757DA4">
        <w:t xml:space="preserve">tabell </w:t>
      </w:r>
      <w:r w:rsidR="00757DA4">
        <w:rPr>
          <w:bCs/>
          <w:noProof/>
        </w:rPr>
        <w:t>6</w:t>
      </w:r>
      <w:r w:rsidR="00757DA4">
        <w:t>.</w:t>
      </w:r>
      <w:r w:rsidR="00757DA4">
        <w:rPr>
          <w:noProof/>
        </w:rPr>
        <w:t>14</w:t>
      </w:r>
      <w:r>
        <w:fldChar w:fldCharType="end"/>
      </w:r>
      <w:r>
        <w:t>). Skillnaden förklaras i huvudsak av att inkomsterna från försäljningar av statlig egendom blev 3 miljarder kronor lägre än det beräkningstekniska antag</w:t>
      </w:r>
      <w:r>
        <w:softHyphen/>
        <w:t>andet som gjordes i statens budget för 2018. Även avräkningar blev lägre än bedömningen i statens budget, vilket förklaras av högre kompensation för statlig och kommunal mervärdesskatt.</w:t>
      </w:r>
    </w:p>
    <w:p w14:paraId="01D8EDED" w14:textId="73A194C6" w:rsidR="0067606D" w:rsidRDefault="0067606D" w:rsidP="0067606D">
      <w:pPr>
        <w:pStyle w:val="Brdtextmedindrag"/>
      </w:pPr>
      <w:r>
        <w:t>Prognosen för inkomsterna 2019 har sammantaget reviderats ned med 1 miljard kronor i förhållande till statens budget</w:t>
      </w:r>
      <w:r w:rsidRPr="00E82AE7">
        <w:t xml:space="preserve"> för</w:t>
      </w:r>
      <w:r w:rsidRPr="00E82AE7" w:rsidDel="00E82AE7">
        <w:t xml:space="preserve"> </w:t>
      </w:r>
      <w:r>
        <w:t>2019. Inkomsterna av statens verksamhet har reviderats upp till följd av att Riksbankens inlevererade överskott väntas bli högre. Samtidigt bedöms avräkningarna bli lägre beroende på högre kompensation för statlig och kommunal mervärdesskatt.</w:t>
      </w:r>
    </w:p>
    <w:p w14:paraId="52B0A0B4" w14:textId="77777777" w:rsidR="0067606D" w:rsidRDefault="0067606D" w:rsidP="0067606D">
      <w:pPr>
        <w:pStyle w:val="Brdtext"/>
      </w:pPr>
    </w:p>
    <w:p w14:paraId="25FD8043" w14:textId="59E1D8CD" w:rsidR="0067606D" w:rsidRDefault="0067606D" w:rsidP="0067606D">
      <w:pPr>
        <w:pStyle w:val="TabellRubrik"/>
      </w:pPr>
      <w:bookmarkStart w:id="200" w:name="_Ref19021193"/>
      <w:bookmarkStart w:id="201" w:name="_Toc19298994"/>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6</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14</w:t>
      </w:r>
      <w:r>
        <w:rPr>
          <w:noProof/>
        </w:rPr>
        <w:fldChar w:fldCharType="end"/>
      </w:r>
      <w:bookmarkEnd w:id="199"/>
      <w:bookmarkEnd w:id="200"/>
      <w:r>
        <w:rPr>
          <w:noProof/>
        </w:rPr>
        <w:tab/>
      </w:r>
      <w:r>
        <w:t>Övriga inkomster, utfall 2018 och prognos 2019, jämfört med statens budget för 2018 och 2019</w:t>
      </w:r>
      <w:bookmarkEnd w:id="201"/>
    </w:p>
    <w:p w14:paraId="573112DC" w14:textId="4CCD88D0" w:rsidR="0067606D" w:rsidRPr="009F5DDD" w:rsidRDefault="0067606D" w:rsidP="0067606D">
      <w:pPr>
        <w:pStyle w:val="TabellUnderrubrik"/>
      </w:pPr>
      <w:r>
        <w:t>Miljarder kronor</w:t>
      </w:r>
    </w:p>
    <w:tbl>
      <w:tblPr>
        <w:tblStyle w:val="RKEgentabell"/>
        <w:tblW w:w="4383" w:type="dxa"/>
        <w:tblInd w:w="0" w:type="dxa"/>
        <w:tblLayout w:type="fixed"/>
        <w:tblLook w:val="0460" w:firstRow="1" w:lastRow="1" w:firstColumn="0" w:lastColumn="0" w:noHBand="0" w:noVBand="1"/>
      </w:tblPr>
      <w:tblGrid>
        <w:gridCol w:w="1843"/>
        <w:gridCol w:w="635"/>
        <w:gridCol w:w="635"/>
        <w:gridCol w:w="635"/>
        <w:gridCol w:w="635"/>
      </w:tblGrid>
      <w:tr w:rsidR="0067606D" w14:paraId="307E82B6" w14:textId="77777777" w:rsidTr="0067606D">
        <w:trPr>
          <w:cnfStyle w:val="100000000000" w:firstRow="1" w:lastRow="0" w:firstColumn="0" w:lastColumn="0" w:oddVBand="0" w:evenVBand="0" w:oddHBand="0" w:evenHBand="0" w:firstRowFirstColumn="0" w:firstRowLastColumn="0" w:lastRowFirstColumn="0" w:lastRowLastColumn="0"/>
        </w:trPr>
        <w:tc>
          <w:tcPr>
            <w:tcW w:w="1843" w:type="dxa"/>
            <w:tcBorders>
              <w:bottom w:val="nil"/>
            </w:tcBorders>
            <w:tcMar>
              <w:left w:w="0" w:type="dxa"/>
              <w:right w:w="0" w:type="dxa"/>
            </w:tcMar>
          </w:tcPr>
          <w:p w14:paraId="506D70EC" w14:textId="12D36234" w:rsidR="0067606D" w:rsidRPr="008C10F3" w:rsidRDefault="0067606D" w:rsidP="0067606D">
            <w:pPr>
              <w:pStyle w:val="TabellHuvud"/>
              <w:keepNext/>
              <w:keepLines/>
              <w:jc w:val="left"/>
              <w:rPr>
                <w:i/>
              </w:rPr>
            </w:pPr>
          </w:p>
        </w:tc>
        <w:tc>
          <w:tcPr>
            <w:tcW w:w="635" w:type="dxa"/>
            <w:tcBorders>
              <w:bottom w:val="nil"/>
            </w:tcBorders>
          </w:tcPr>
          <w:p w14:paraId="1191E794" w14:textId="46F4C97B" w:rsidR="0067606D" w:rsidRDefault="0067606D" w:rsidP="0067606D">
            <w:pPr>
              <w:pStyle w:val="TabellHuvud"/>
              <w:keepNext/>
              <w:keepLines/>
            </w:pPr>
            <w:r>
              <w:t>Utfall</w:t>
            </w:r>
          </w:p>
        </w:tc>
        <w:tc>
          <w:tcPr>
            <w:tcW w:w="635" w:type="dxa"/>
            <w:tcBorders>
              <w:bottom w:val="nil"/>
            </w:tcBorders>
          </w:tcPr>
          <w:p w14:paraId="256DC413" w14:textId="526B0D47" w:rsidR="0067606D" w:rsidRDefault="0067606D" w:rsidP="0067606D">
            <w:pPr>
              <w:pStyle w:val="TabellHuvud"/>
              <w:keepNext/>
              <w:keepLines/>
            </w:pPr>
            <w:r>
              <w:t>Jfr SB</w:t>
            </w:r>
          </w:p>
        </w:tc>
        <w:tc>
          <w:tcPr>
            <w:tcW w:w="635" w:type="dxa"/>
            <w:tcBorders>
              <w:bottom w:val="nil"/>
            </w:tcBorders>
          </w:tcPr>
          <w:p w14:paraId="7F07E64A" w14:textId="17624C9F" w:rsidR="0067606D" w:rsidRDefault="0067606D" w:rsidP="0067606D">
            <w:pPr>
              <w:pStyle w:val="TabellHuvud"/>
              <w:keepNext/>
              <w:keepLines/>
            </w:pPr>
            <w:r>
              <w:t>Prognos</w:t>
            </w:r>
          </w:p>
        </w:tc>
        <w:tc>
          <w:tcPr>
            <w:tcW w:w="635" w:type="dxa"/>
            <w:tcBorders>
              <w:bottom w:val="nil"/>
            </w:tcBorders>
          </w:tcPr>
          <w:p w14:paraId="6D1A9978" w14:textId="7397E1F1" w:rsidR="0067606D" w:rsidRDefault="0067606D" w:rsidP="0067606D">
            <w:pPr>
              <w:pStyle w:val="TabellHuvud"/>
              <w:keepNext/>
              <w:keepLines/>
            </w:pPr>
            <w:r>
              <w:t>Jfr SB</w:t>
            </w:r>
          </w:p>
        </w:tc>
      </w:tr>
      <w:tr w:rsidR="0067606D" w14:paraId="24524040" w14:textId="77777777" w:rsidTr="0067606D">
        <w:tc>
          <w:tcPr>
            <w:tcW w:w="1843" w:type="dxa"/>
            <w:tcBorders>
              <w:top w:val="nil"/>
              <w:bottom w:val="single" w:sz="18" w:space="0" w:color="auto"/>
            </w:tcBorders>
            <w:tcMar>
              <w:left w:w="0" w:type="dxa"/>
              <w:right w:w="0" w:type="dxa"/>
            </w:tcMar>
          </w:tcPr>
          <w:p w14:paraId="5BA9CAC6" w14:textId="77777777" w:rsidR="0067606D" w:rsidRDefault="0067606D" w:rsidP="0067606D">
            <w:pPr>
              <w:pStyle w:val="TabellHuvud"/>
              <w:keepNext/>
              <w:keepLines/>
              <w:jc w:val="left"/>
            </w:pPr>
          </w:p>
        </w:tc>
        <w:tc>
          <w:tcPr>
            <w:tcW w:w="635" w:type="dxa"/>
            <w:tcBorders>
              <w:top w:val="nil"/>
              <w:bottom w:val="single" w:sz="18" w:space="0" w:color="auto"/>
            </w:tcBorders>
          </w:tcPr>
          <w:p w14:paraId="1BD4F722" w14:textId="251E9993" w:rsidR="0067606D" w:rsidRDefault="0067606D" w:rsidP="0067606D">
            <w:pPr>
              <w:pStyle w:val="TabellHuvud"/>
              <w:keepNext/>
              <w:keepLines/>
            </w:pPr>
            <w:r>
              <w:t>2018</w:t>
            </w:r>
          </w:p>
        </w:tc>
        <w:tc>
          <w:tcPr>
            <w:tcW w:w="635" w:type="dxa"/>
            <w:tcBorders>
              <w:top w:val="nil"/>
              <w:bottom w:val="single" w:sz="18" w:space="0" w:color="auto"/>
            </w:tcBorders>
          </w:tcPr>
          <w:p w14:paraId="541987BA" w14:textId="08B561F7" w:rsidR="0067606D" w:rsidRDefault="0067606D" w:rsidP="0067606D">
            <w:pPr>
              <w:pStyle w:val="TabellHuvud"/>
              <w:keepNext/>
              <w:keepLines/>
            </w:pPr>
            <w:r>
              <w:t>2018</w:t>
            </w:r>
          </w:p>
        </w:tc>
        <w:tc>
          <w:tcPr>
            <w:tcW w:w="635" w:type="dxa"/>
            <w:tcBorders>
              <w:top w:val="nil"/>
              <w:bottom w:val="single" w:sz="18" w:space="0" w:color="auto"/>
            </w:tcBorders>
          </w:tcPr>
          <w:p w14:paraId="7278C322" w14:textId="396CEDC1" w:rsidR="0067606D" w:rsidRDefault="0067606D" w:rsidP="0067606D">
            <w:pPr>
              <w:pStyle w:val="TabellHuvud"/>
              <w:keepNext/>
              <w:keepLines/>
            </w:pPr>
            <w:r>
              <w:t>2019</w:t>
            </w:r>
          </w:p>
        </w:tc>
        <w:tc>
          <w:tcPr>
            <w:tcW w:w="635" w:type="dxa"/>
            <w:tcBorders>
              <w:top w:val="nil"/>
              <w:bottom w:val="single" w:sz="18" w:space="0" w:color="auto"/>
            </w:tcBorders>
          </w:tcPr>
          <w:p w14:paraId="1DE2E404" w14:textId="2DC9BE84" w:rsidR="0067606D" w:rsidRDefault="0067606D" w:rsidP="0067606D">
            <w:pPr>
              <w:pStyle w:val="TabellHuvud"/>
              <w:keepNext/>
              <w:keepLines/>
            </w:pPr>
            <w:r>
              <w:t>2019</w:t>
            </w:r>
          </w:p>
        </w:tc>
      </w:tr>
      <w:tr w:rsidR="0067606D" w14:paraId="21C97D0C" w14:textId="77777777" w:rsidTr="0067606D">
        <w:tc>
          <w:tcPr>
            <w:tcW w:w="1843" w:type="dxa"/>
            <w:tcBorders>
              <w:top w:val="single" w:sz="18" w:space="0" w:color="auto"/>
            </w:tcBorders>
            <w:tcMar>
              <w:left w:w="0" w:type="dxa"/>
              <w:right w:w="0" w:type="dxa"/>
            </w:tcMar>
            <w:vAlign w:val="bottom"/>
          </w:tcPr>
          <w:p w14:paraId="00694C2C" w14:textId="6370117A" w:rsidR="0067606D" w:rsidRDefault="0067606D" w:rsidP="0067606D">
            <w:pPr>
              <w:pStyle w:val="TabellRader"/>
              <w:keepNext/>
              <w:keepLines/>
              <w:jc w:val="left"/>
            </w:pPr>
            <w:r w:rsidRPr="00AC0AAE">
              <w:t>2000 Inkomster av statens verksamhet</w:t>
            </w:r>
          </w:p>
        </w:tc>
        <w:tc>
          <w:tcPr>
            <w:tcW w:w="635" w:type="dxa"/>
            <w:tcBorders>
              <w:top w:val="single" w:sz="18" w:space="0" w:color="auto"/>
            </w:tcBorders>
            <w:vAlign w:val="bottom"/>
          </w:tcPr>
          <w:p w14:paraId="629BF578" w14:textId="72C5BE6D" w:rsidR="0067606D" w:rsidRDefault="0067606D" w:rsidP="0067606D">
            <w:pPr>
              <w:pStyle w:val="TabellRader"/>
              <w:keepNext/>
              <w:keepLines/>
            </w:pPr>
            <w:r w:rsidRPr="00871131">
              <w:t>33</w:t>
            </w:r>
          </w:p>
        </w:tc>
        <w:tc>
          <w:tcPr>
            <w:tcW w:w="635" w:type="dxa"/>
            <w:tcBorders>
              <w:top w:val="single" w:sz="18" w:space="0" w:color="auto"/>
            </w:tcBorders>
            <w:vAlign w:val="bottom"/>
          </w:tcPr>
          <w:p w14:paraId="1424F35C" w14:textId="3905391C" w:rsidR="0067606D" w:rsidRDefault="0067606D" w:rsidP="0067606D">
            <w:pPr>
              <w:pStyle w:val="TabellRader"/>
              <w:keepNext/>
              <w:keepLines/>
            </w:pPr>
            <w:r w:rsidRPr="00871131">
              <w:t>2</w:t>
            </w:r>
          </w:p>
        </w:tc>
        <w:tc>
          <w:tcPr>
            <w:tcW w:w="635" w:type="dxa"/>
            <w:tcBorders>
              <w:top w:val="single" w:sz="18" w:space="0" w:color="auto"/>
            </w:tcBorders>
            <w:vAlign w:val="bottom"/>
          </w:tcPr>
          <w:p w14:paraId="6898CE76" w14:textId="5DF44F3A" w:rsidR="0067606D" w:rsidRDefault="0067606D" w:rsidP="0067606D">
            <w:pPr>
              <w:pStyle w:val="TabellRader"/>
              <w:keepNext/>
              <w:keepLines/>
            </w:pPr>
            <w:r w:rsidRPr="00871131">
              <w:t>35</w:t>
            </w:r>
          </w:p>
        </w:tc>
        <w:tc>
          <w:tcPr>
            <w:tcW w:w="635" w:type="dxa"/>
            <w:tcBorders>
              <w:top w:val="single" w:sz="18" w:space="0" w:color="auto"/>
            </w:tcBorders>
            <w:vAlign w:val="bottom"/>
          </w:tcPr>
          <w:p w14:paraId="49356DFE" w14:textId="4AD2D8C8" w:rsidR="0067606D" w:rsidRDefault="0067606D" w:rsidP="0067606D">
            <w:pPr>
              <w:pStyle w:val="TabellRader"/>
              <w:keepNext/>
              <w:keepLines/>
            </w:pPr>
            <w:r w:rsidRPr="00871131">
              <w:t>3</w:t>
            </w:r>
          </w:p>
        </w:tc>
      </w:tr>
      <w:tr w:rsidR="0067606D" w14:paraId="7B889990" w14:textId="77777777" w:rsidTr="0067606D">
        <w:tc>
          <w:tcPr>
            <w:tcW w:w="1843" w:type="dxa"/>
            <w:tcMar>
              <w:left w:w="0" w:type="dxa"/>
              <w:right w:w="0" w:type="dxa"/>
            </w:tcMar>
            <w:vAlign w:val="bottom"/>
          </w:tcPr>
          <w:p w14:paraId="49CEEBAF" w14:textId="5D5B5FB8" w:rsidR="0067606D" w:rsidRDefault="0067606D" w:rsidP="0067606D">
            <w:pPr>
              <w:pStyle w:val="TabellRader"/>
              <w:keepNext/>
              <w:keepLines/>
              <w:jc w:val="left"/>
            </w:pPr>
            <w:r w:rsidRPr="00AC0AAE">
              <w:t>3000 Inkomster av försåld egendom</w:t>
            </w:r>
          </w:p>
        </w:tc>
        <w:tc>
          <w:tcPr>
            <w:tcW w:w="635" w:type="dxa"/>
            <w:vAlign w:val="bottom"/>
          </w:tcPr>
          <w:p w14:paraId="22346680" w14:textId="6C6AF895" w:rsidR="0067606D" w:rsidRDefault="0067606D" w:rsidP="0067606D">
            <w:pPr>
              <w:pStyle w:val="TabellRader"/>
              <w:keepNext/>
              <w:keepLines/>
            </w:pPr>
            <w:r w:rsidRPr="00871131">
              <w:t>2</w:t>
            </w:r>
          </w:p>
        </w:tc>
        <w:tc>
          <w:tcPr>
            <w:tcW w:w="635" w:type="dxa"/>
            <w:vAlign w:val="bottom"/>
          </w:tcPr>
          <w:p w14:paraId="4F4D12BE" w14:textId="78AC9E56" w:rsidR="0067606D" w:rsidRDefault="0067606D" w:rsidP="0067606D">
            <w:pPr>
              <w:pStyle w:val="TabellRader"/>
              <w:keepNext/>
              <w:keepLines/>
            </w:pPr>
            <w:r w:rsidRPr="00871131">
              <w:t>-3</w:t>
            </w:r>
          </w:p>
        </w:tc>
        <w:tc>
          <w:tcPr>
            <w:tcW w:w="635" w:type="dxa"/>
            <w:vAlign w:val="bottom"/>
          </w:tcPr>
          <w:p w14:paraId="5AD4DF7C" w14:textId="3E343599" w:rsidR="0067606D" w:rsidRDefault="0067606D" w:rsidP="0067606D">
            <w:pPr>
              <w:pStyle w:val="TabellRader"/>
              <w:keepNext/>
              <w:keepLines/>
            </w:pPr>
            <w:r w:rsidRPr="00871131">
              <w:t>5</w:t>
            </w:r>
          </w:p>
        </w:tc>
        <w:tc>
          <w:tcPr>
            <w:tcW w:w="635" w:type="dxa"/>
            <w:vAlign w:val="bottom"/>
          </w:tcPr>
          <w:p w14:paraId="338E776F" w14:textId="72A9CE83" w:rsidR="0067606D" w:rsidRDefault="0067606D" w:rsidP="0067606D">
            <w:pPr>
              <w:pStyle w:val="TabellRader"/>
              <w:keepNext/>
              <w:keepLines/>
            </w:pPr>
            <w:r w:rsidRPr="00871131">
              <w:t>0</w:t>
            </w:r>
          </w:p>
        </w:tc>
      </w:tr>
      <w:tr w:rsidR="0067606D" w14:paraId="0F6D65B5" w14:textId="77777777" w:rsidTr="0067606D">
        <w:tc>
          <w:tcPr>
            <w:tcW w:w="1843" w:type="dxa"/>
            <w:tcMar>
              <w:left w:w="0" w:type="dxa"/>
              <w:right w:w="0" w:type="dxa"/>
            </w:tcMar>
          </w:tcPr>
          <w:p w14:paraId="42782B03" w14:textId="1573F874" w:rsidR="0067606D" w:rsidRDefault="0067606D" w:rsidP="0067606D">
            <w:pPr>
              <w:pStyle w:val="TabellRader"/>
              <w:keepNext/>
              <w:keepLines/>
              <w:jc w:val="left"/>
            </w:pPr>
            <w:r w:rsidRPr="00AC0AAE">
              <w:t>4000 Återbetalning av lån</w:t>
            </w:r>
          </w:p>
        </w:tc>
        <w:tc>
          <w:tcPr>
            <w:tcW w:w="635" w:type="dxa"/>
          </w:tcPr>
          <w:p w14:paraId="1716FC1E" w14:textId="73FE0F46" w:rsidR="0067606D" w:rsidRDefault="0067606D" w:rsidP="0067606D">
            <w:pPr>
              <w:pStyle w:val="TabellRader"/>
              <w:keepNext/>
              <w:keepLines/>
            </w:pPr>
            <w:r w:rsidRPr="00871131">
              <w:t>1</w:t>
            </w:r>
          </w:p>
        </w:tc>
        <w:tc>
          <w:tcPr>
            <w:tcW w:w="635" w:type="dxa"/>
          </w:tcPr>
          <w:p w14:paraId="67D2BF32" w14:textId="749CF8DF" w:rsidR="0067606D" w:rsidRDefault="0067606D" w:rsidP="0067606D">
            <w:pPr>
              <w:pStyle w:val="TabellRader"/>
              <w:keepNext/>
              <w:keepLines/>
            </w:pPr>
            <w:r w:rsidRPr="00871131">
              <w:t>0</w:t>
            </w:r>
          </w:p>
        </w:tc>
        <w:tc>
          <w:tcPr>
            <w:tcW w:w="635" w:type="dxa"/>
          </w:tcPr>
          <w:p w14:paraId="1AFDD920" w14:textId="45047A5F" w:rsidR="0067606D" w:rsidRDefault="0067606D" w:rsidP="0067606D">
            <w:pPr>
              <w:pStyle w:val="TabellRader"/>
              <w:keepNext/>
              <w:keepLines/>
            </w:pPr>
            <w:r w:rsidRPr="00871131">
              <w:t>1</w:t>
            </w:r>
          </w:p>
        </w:tc>
        <w:tc>
          <w:tcPr>
            <w:tcW w:w="635" w:type="dxa"/>
          </w:tcPr>
          <w:p w14:paraId="177F730D" w14:textId="57D775FD" w:rsidR="0067606D" w:rsidRDefault="0067606D" w:rsidP="0067606D">
            <w:pPr>
              <w:pStyle w:val="TabellRader"/>
              <w:keepNext/>
              <w:keepLines/>
            </w:pPr>
            <w:r w:rsidRPr="00871131">
              <w:t>0</w:t>
            </w:r>
          </w:p>
        </w:tc>
      </w:tr>
      <w:tr w:rsidR="0067606D" w14:paraId="4F26F8C4" w14:textId="77777777" w:rsidTr="0067606D">
        <w:tc>
          <w:tcPr>
            <w:tcW w:w="1843" w:type="dxa"/>
            <w:tcMar>
              <w:left w:w="0" w:type="dxa"/>
              <w:right w:w="0" w:type="dxa"/>
            </w:tcMar>
          </w:tcPr>
          <w:p w14:paraId="7820C733" w14:textId="1D0F2F1E" w:rsidR="0067606D" w:rsidRDefault="0067606D" w:rsidP="0067606D">
            <w:pPr>
              <w:pStyle w:val="TabellRader"/>
              <w:keepNext/>
              <w:keepLines/>
              <w:jc w:val="left"/>
            </w:pPr>
            <w:r w:rsidRPr="00AC0AAE">
              <w:t>5000 Kalkylmässiga inkomster</w:t>
            </w:r>
          </w:p>
        </w:tc>
        <w:tc>
          <w:tcPr>
            <w:tcW w:w="635" w:type="dxa"/>
          </w:tcPr>
          <w:p w14:paraId="1C86F62D" w14:textId="7FD63ED4" w:rsidR="0067606D" w:rsidRDefault="0067606D" w:rsidP="0067606D">
            <w:pPr>
              <w:pStyle w:val="TabellRader"/>
              <w:keepNext/>
              <w:keepLines/>
            </w:pPr>
            <w:r w:rsidRPr="00871131">
              <w:t>12</w:t>
            </w:r>
          </w:p>
        </w:tc>
        <w:tc>
          <w:tcPr>
            <w:tcW w:w="635" w:type="dxa"/>
          </w:tcPr>
          <w:p w14:paraId="009EDF90" w14:textId="593535A3" w:rsidR="0067606D" w:rsidRDefault="0067606D" w:rsidP="0067606D">
            <w:pPr>
              <w:pStyle w:val="TabellRader"/>
              <w:keepNext/>
              <w:keepLines/>
            </w:pPr>
            <w:r w:rsidRPr="00871131">
              <w:t>0</w:t>
            </w:r>
          </w:p>
        </w:tc>
        <w:tc>
          <w:tcPr>
            <w:tcW w:w="635" w:type="dxa"/>
          </w:tcPr>
          <w:p w14:paraId="69F3482A" w14:textId="69579A56" w:rsidR="0067606D" w:rsidRDefault="0067606D" w:rsidP="0067606D">
            <w:pPr>
              <w:pStyle w:val="TabellRader"/>
              <w:keepNext/>
              <w:keepLines/>
            </w:pPr>
            <w:r w:rsidRPr="00871131">
              <w:t>14</w:t>
            </w:r>
          </w:p>
        </w:tc>
        <w:tc>
          <w:tcPr>
            <w:tcW w:w="635" w:type="dxa"/>
          </w:tcPr>
          <w:p w14:paraId="35245D95" w14:textId="60C8B333" w:rsidR="0067606D" w:rsidRDefault="0067606D" w:rsidP="0067606D">
            <w:pPr>
              <w:pStyle w:val="TabellRader"/>
              <w:keepNext/>
              <w:keepLines/>
            </w:pPr>
            <w:r w:rsidRPr="00871131">
              <w:t>0</w:t>
            </w:r>
          </w:p>
        </w:tc>
      </w:tr>
      <w:tr w:rsidR="0067606D" w14:paraId="6694E2E6" w14:textId="77777777" w:rsidTr="0067606D">
        <w:tc>
          <w:tcPr>
            <w:tcW w:w="1843" w:type="dxa"/>
            <w:tcMar>
              <w:left w:w="0" w:type="dxa"/>
              <w:right w:w="0" w:type="dxa"/>
            </w:tcMar>
          </w:tcPr>
          <w:p w14:paraId="5EB658F2" w14:textId="6A8F557B" w:rsidR="0067606D" w:rsidRDefault="0067606D" w:rsidP="0067606D">
            <w:pPr>
              <w:pStyle w:val="TabellRader"/>
              <w:keepNext/>
              <w:keepLines/>
              <w:jc w:val="left"/>
            </w:pPr>
            <w:r w:rsidRPr="00AC0AAE">
              <w:t xml:space="preserve">6000 Bidrag m.m. från EU </w:t>
            </w:r>
          </w:p>
        </w:tc>
        <w:tc>
          <w:tcPr>
            <w:tcW w:w="635" w:type="dxa"/>
          </w:tcPr>
          <w:p w14:paraId="147F34C7" w14:textId="0E8FA331" w:rsidR="0067606D" w:rsidRDefault="0067606D" w:rsidP="0067606D">
            <w:pPr>
              <w:pStyle w:val="TabellRader"/>
              <w:keepNext/>
              <w:keepLines/>
            </w:pPr>
            <w:r w:rsidRPr="00871131">
              <w:t>12</w:t>
            </w:r>
          </w:p>
        </w:tc>
        <w:tc>
          <w:tcPr>
            <w:tcW w:w="635" w:type="dxa"/>
          </w:tcPr>
          <w:p w14:paraId="6F18693E" w14:textId="37744559" w:rsidR="0067606D" w:rsidRDefault="0067606D" w:rsidP="0067606D">
            <w:pPr>
              <w:pStyle w:val="TabellRader"/>
              <w:keepNext/>
              <w:keepLines/>
            </w:pPr>
            <w:r w:rsidRPr="00871131">
              <w:t>-1</w:t>
            </w:r>
          </w:p>
        </w:tc>
        <w:tc>
          <w:tcPr>
            <w:tcW w:w="635" w:type="dxa"/>
          </w:tcPr>
          <w:p w14:paraId="168A5D25" w14:textId="02954A2B" w:rsidR="0067606D" w:rsidRDefault="0067606D" w:rsidP="0067606D">
            <w:pPr>
              <w:pStyle w:val="TabellRader"/>
              <w:keepNext/>
              <w:keepLines/>
            </w:pPr>
            <w:r w:rsidRPr="00871131">
              <w:t>13</w:t>
            </w:r>
          </w:p>
        </w:tc>
        <w:tc>
          <w:tcPr>
            <w:tcW w:w="635" w:type="dxa"/>
          </w:tcPr>
          <w:p w14:paraId="55242464" w14:textId="344AF723" w:rsidR="0067606D" w:rsidRDefault="0067606D" w:rsidP="0067606D">
            <w:pPr>
              <w:pStyle w:val="TabellRader"/>
              <w:keepNext/>
              <w:keepLines/>
            </w:pPr>
            <w:r w:rsidRPr="00871131">
              <w:t>0</w:t>
            </w:r>
          </w:p>
        </w:tc>
      </w:tr>
      <w:tr w:rsidR="0067606D" w14:paraId="64928F6F" w14:textId="77777777" w:rsidTr="0067606D">
        <w:tc>
          <w:tcPr>
            <w:tcW w:w="1843" w:type="dxa"/>
            <w:tcMar>
              <w:left w:w="0" w:type="dxa"/>
              <w:right w:w="0" w:type="dxa"/>
            </w:tcMar>
            <w:vAlign w:val="bottom"/>
          </w:tcPr>
          <w:p w14:paraId="7C57A9CA" w14:textId="17CF49BF" w:rsidR="0067606D" w:rsidRDefault="0067606D" w:rsidP="0067606D">
            <w:pPr>
              <w:pStyle w:val="TabellRader"/>
              <w:keepNext/>
              <w:keepLines/>
              <w:jc w:val="left"/>
            </w:pPr>
            <w:r w:rsidRPr="00AC0AAE">
              <w:t>7000 Avräkningar m.m. i anslutning till skattesystemet</w:t>
            </w:r>
          </w:p>
        </w:tc>
        <w:tc>
          <w:tcPr>
            <w:tcW w:w="635" w:type="dxa"/>
            <w:vAlign w:val="bottom"/>
          </w:tcPr>
          <w:p w14:paraId="4A19A591" w14:textId="610B081C" w:rsidR="0067606D" w:rsidRDefault="0067606D" w:rsidP="0067606D">
            <w:pPr>
              <w:pStyle w:val="TabellRader"/>
              <w:keepNext/>
              <w:keepLines/>
            </w:pPr>
            <w:r w:rsidRPr="00871131">
              <w:t>-108</w:t>
            </w:r>
          </w:p>
        </w:tc>
        <w:tc>
          <w:tcPr>
            <w:tcW w:w="635" w:type="dxa"/>
            <w:vAlign w:val="bottom"/>
          </w:tcPr>
          <w:p w14:paraId="54F176D4" w14:textId="57D55B5E" w:rsidR="0067606D" w:rsidRDefault="0067606D" w:rsidP="0067606D">
            <w:pPr>
              <w:pStyle w:val="TabellRader"/>
              <w:keepNext/>
              <w:keepLines/>
            </w:pPr>
            <w:r w:rsidRPr="00871131">
              <w:t>-4</w:t>
            </w:r>
          </w:p>
        </w:tc>
        <w:tc>
          <w:tcPr>
            <w:tcW w:w="635" w:type="dxa"/>
            <w:vAlign w:val="bottom"/>
          </w:tcPr>
          <w:p w14:paraId="4E6883F9" w14:textId="360DCA88" w:rsidR="0067606D" w:rsidRDefault="0067606D" w:rsidP="0067606D">
            <w:pPr>
              <w:pStyle w:val="TabellRader"/>
              <w:keepNext/>
              <w:keepLines/>
            </w:pPr>
            <w:r w:rsidRPr="00871131">
              <w:t>-117</w:t>
            </w:r>
          </w:p>
        </w:tc>
        <w:tc>
          <w:tcPr>
            <w:tcW w:w="635" w:type="dxa"/>
            <w:vAlign w:val="bottom"/>
          </w:tcPr>
          <w:p w14:paraId="1A9BC2F2" w14:textId="3F4D7160" w:rsidR="0067606D" w:rsidRDefault="0067606D" w:rsidP="0067606D">
            <w:pPr>
              <w:pStyle w:val="TabellRader"/>
              <w:keepNext/>
              <w:keepLines/>
            </w:pPr>
            <w:r w:rsidRPr="00871131">
              <w:t>-5</w:t>
            </w:r>
          </w:p>
        </w:tc>
      </w:tr>
      <w:tr w:rsidR="0067606D" w14:paraId="64EC62FB" w14:textId="77777777" w:rsidTr="0067606D">
        <w:tc>
          <w:tcPr>
            <w:tcW w:w="1843" w:type="dxa"/>
            <w:tcMar>
              <w:left w:w="0" w:type="dxa"/>
              <w:right w:w="0" w:type="dxa"/>
            </w:tcMar>
            <w:vAlign w:val="bottom"/>
          </w:tcPr>
          <w:p w14:paraId="72E39C21" w14:textId="064CD3BF" w:rsidR="0067606D" w:rsidRDefault="0067606D" w:rsidP="0067606D">
            <w:pPr>
              <w:pStyle w:val="TabellRader"/>
              <w:keepNext/>
              <w:keepLines/>
              <w:jc w:val="left"/>
            </w:pPr>
            <w:r w:rsidRPr="00AC0AAE">
              <w:t>8000 Utgifter som ges som krediteringar på skattekontot</w:t>
            </w:r>
          </w:p>
        </w:tc>
        <w:tc>
          <w:tcPr>
            <w:tcW w:w="635" w:type="dxa"/>
            <w:vAlign w:val="bottom"/>
          </w:tcPr>
          <w:p w14:paraId="20E993DA" w14:textId="44AE3AA8" w:rsidR="0067606D" w:rsidRDefault="0067606D" w:rsidP="0067606D">
            <w:pPr>
              <w:pStyle w:val="TabellRader"/>
              <w:keepNext/>
              <w:keepLines/>
            </w:pPr>
            <w:r w:rsidRPr="00871131">
              <w:t>0</w:t>
            </w:r>
          </w:p>
        </w:tc>
        <w:tc>
          <w:tcPr>
            <w:tcW w:w="635" w:type="dxa"/>
            <w:vAlign w:val="bottom"/>
          </w:tcPr>
          <w:p w14:paraId="3BD9E165" w14:textId="52426C9E" w:rsidR="0067606D" w:rsidRDefault="0067606D" w:rsidP="0067606D">
            <w:pPr>
              <w:pStyle w:val="TabellRader"/>
              <w:keepNext/>
              <w:keepLines/>
            </w:pPr>
            <w:r w:rsidRPr="00871131">
              <w:t>0</w:t>
            </w:r>
          </w:p>
        </w:tc>
        <w:tc>
          <w:tcPr>
            <w:tcW w:w="635" w:type="dxa"/>
            <w:vAlign w:val="bottom"/>
          </w:tcPr>
          <w:p w14:paraId="30A8B94F" w14:textId="3889E0C5" w:rsidR="0067606D" w:rsidRDefault="0067606D" w:rsidP="0067606D">
            <w:pPr>
              <w:pStyle w:val="TabellRader"/>
              <w:keepNext/>
              <w:keepLines/>
            </w:pPr>
            <w:r w:rsidRPr="00871131">
              <w:t>0</w:t>
            </w:r>
          </w:p>
        </w:tc>
        <w:tc>
          <w:tcPr>
            <w:tcW w:w="635" w:type="dxa"/>
            <w:vAlign w:val="bottom"/>
          </w:tcPr>
          <w:p w14:paraId="53D9C877" w14:textId="5630807A" w:rsidR="0067606D" w:rsidRDefault="0067606D" w:rsidP="0067606D">
            <w:pPr>
              <w:pStyle w:val="TabellRader"/>
              <w:keepNext/>
              <w:keepLines/>
            </w:pPr>
            <w:r w:rsidRPr="00871131">
              <w:t>0</w:t>
            </w:r>
          </w:p>
        </w:tc>
      </w:tr>
      <w:tr w:rsidR="0067606D" w:rsidRPr="00EA675E" w14:paraId="61B27DB9" w14:textId="77777777" w:rsidTr="0067606D">
        <w:trPr>
          <w:cnfStyle w:val="010000000000" w:firstRow="0" w:lastRow="1" w:firstColumn="0" w:lastColumn="0" w:oddVBand="0" w:evenVBand="0" w:oddHBand="0" w:evenHBand="0" w:firstRowFirstColumn="0" w:firstRowLastColumn="0" w:lastRowFirstColumn="0" w:lastRowLastColumn="0"/>
        </w:trPr>
        <w:tc>
          <w:tcPr>
            <w:tcW w:w="1843" w:type="dxa"/>
            <w:tcMar>
              <w:left w:w="0" w:type="dxa"/>
              <w:right w:w="0" w:type="dxa"/>
            </w:tcMar>
            <w:vAlign w:val="bottom"/>
          </w:tcPr>
          <w:p w14:paraId="19EE46A9" w14:textId="10549B9E" w:rsidR="0067606D" w:rsidRPr="009044A4" w:rsidRDefault="0067606D" w:rsidP="0067606D">
            <w:pPr>
              <w:pStyle w:val="TabellSlutsumma"/>
              <w:keepNext/>
              <w:keepLines/>
              <w:jc w:val="left"/>
              <w:rPr>
                <w:b/>
              </w:rPr>
            </w:pPr>
            <w:r>
              <w:rPr>
                <w:b/>
              </w:rPr>
              <w:t>Övriga inkomster</w:t>
            </w:r>
          </w:p>
        </w:tc>
        <w:tc>
          <w:tcPr>
            <w:tcW w:w="635" w:type="dxa"/>
          </w:tcPr>
          <w:p w14:paraId="65197099" w14:textId="5EEFFF58" w:rsidR="0067606D" w:rsidRPr="00EA675E" w:rsidRDefault="0067606D" w:rsidP="0067606D">
            <w:pPr>
              <w:pStyle w:val="TabellSlutsumma"/>
              <w:keepNext/>
              <w:keepLines/>
              <w:rPr>
                <w:b/>
              </w:rPr>
            </w:pPr>
            <w:r w:rsidRPr="00EA675E">
              <w:t>-48</w:t>
            </w:r>
          </w:p>
        </w:tc>
        <w:tc>
          <w:tcPr>
            <w:tcW w:w="635" w:type="dxa"/>
          </w:tcPr>
          <w:p w14:paraId="1C01880F" w14:textId="3823BE7E" w:rsidR="0067606D" w:rsidRPr="00EA675E" w:rsidRDefault="0067606D" w:rsidP="0067606D">
            <w:pPr>
              <w:pStyle w:val="TabellSlutsumma"/>
              <w:keepNext/>
              <w:keepLines/>
              <w:rPr>
                <w:b/>
              </w:rPr>
            </w:pPr>
            <w:r w:rsidRPr="00EA675E">
              <w:t>-6</w:t>
            </w:r>
          </w:p>
        </w:tc>
        <w:tc>
          <w:tcPr>
            <w:tcW w:w="635" w:type="dxa"/>
          </w:tcPr>
          <w:p w14:paraId="01CD5F33" w14:textId="4E4FB459" w:rsidR="0067606D" w:rsidRPr="00EA675E" w:rsidRDefault="0067606D" w:rsidP="0067606D">
            <w:pPr>
              <w:pStyle w:val="TabellSlutsumma"/>
              <w:keepNext/>
              <w:keepLines/>
              <w:rPr>
                <w:b/>
              </w:rPr>
            </w:pPr>
            <w:r w:rsidRPr="00EA675E">
              <w:t>-49</w:t>
            </w:r>
          </w:p>
        </w:tc>
        <w:tc>
          <w:tcPr>
            <w:tcW w:w="635" w:type="dxa"/>
          </w:tcPr>
          <w:p w14:paraId="3EC9E066" w14:textId="62C6AC99" w:rsidR="0067606D" w:rsidRPr="00EA675E" w:rsidRDefault="0067606D" w:rsidP="0067606D">
            <w:pPr>
              <w:pStyle w:val="TabellSlutsumma"/>
              <w:keepNext/>
              <w:keepLines/>
              <w:rPr>
                <w:b/>
              </w:rPr>
            </w:pPr>
            <w:r w:rsidRPr="00EA675E">
              <w:t>-1</w:t>
            </w:r>
          </w:p>
        </w:tc>
      </w:tr>
    </w:tbl>
    <w:p w14:paraId="3C3D6B9E" w14:textId="0CBCC5F5" w:rsidR="0067606D" w:rsidRPr="00A337CF" w:rsidRDefault="0067606D" w:rsidP="0067606D">
      <w:pPr>
        <w:pStyle w:val="TabellFotnot"/>
      </w:pPr>
      <w:r>
        <w:t>Anm.:</w:t>
      </w:r>
      <w:r w:rsidRPr="007A3AD4">
        <w:t xml:space="preserve"> Beloppen är avrundade och stämmer därför inte alltid överens med summan.</w:t>
      </w:r>
      <w:r>
        <w:t xml:space="preserve"> </w:t>
      </w:r>
    </w:p>
    <w:p w14:paraId="7A83A118" w14:textId="28CEA88A" w:rsidR="0067606D" w:rsidRDefault="0067606D" w:rsidP="0067606D">
      <w:pPr>
        <w:pStyle w:val="TabellFotnot"/>
      </w:pPr>
      <w:r>
        <w:t xml:space="preserve">Källor: </w:t>
      </w:r>
      <w:r w:rsidRPr="007A3AD4">
        <w:t>Skatteverket och egna beräkningar.</w:t>
      </w:r>
    </w:p>
    <w:p w14:paraId="32A6DFC8" w14:textId="51FE0DD3" w:rsidR="0067606D" w:rsidRPr="008C10F3" w:rsidRDefault="0067606D" w:rsidP="0067606D">
      <w:pPr>
        <w:pStyle w:val="Rubrik2"/>
      </w:pPr>
      <w:bookmarkStart w:id="202" w:name="_Toc19298863"/>
      <w:r>
        <w:t>Förslag som ligger till grund för beräkningen av statens övriga inkomster</w:t>
      </w:r>
      <w:bookmarkEnd w:id="202"/>
    </w:p>
    <w:p w14:paraId="259A5768" w14:textId="1F9FDA2E" w:rsidR="0067606D" w:rsidRPr="008108E9" w:rsidRDefault="0067606D" w:rsidP="0067606D">
      <w:pPr>
        <w:pStyle w:val="Brdtext"/>
      </w:pPr>
      <w:r>
        <w:t>I avsnitt 12 Skattefrågor lämnar regeringen förslag till ändringar i den skatte- och avgifts</w:t>
      </w:r>
      <w:r>
        <w:softHyphen/>
        <w:t>lagstiftning som påverkar beräkningen av statens inkomster. I detta avsnitt lämnar regeringen förslag som påverkar statens övriga inkomster i samma beräkning.</w:t>
      </w:r>
    </w:p>
    <w:p w14:paraId="13EADA75" w14:textId="507575B0" w:rsidR="0067606D" w:rsidRDefault="0067606D" w:rsidP="0067606D">
      <w:pPr>
        <w:pStyle w:val="Rubrik4utannumrering"/>
      </w:pPr>
      <w:r>
        <w:t>Avskaffande av Fiskarförsäkringsfonden</w:t>
      </w:r>
    </w:p>
    <w:p w14:paraId="120CFD80" w14:textId="115E81F4" w:rsidR="0067606D" w:rsidRDefault="0067606D" w:rsidP="0067606D">
      <w:pPr>
        <w:pStyle w:val="Brdtextmedindrag"/>
        <w:ind w:firstLine="0"/>
      </w:pPr>
      <w:r w:rsidRPr="009B467B">
        <w:t>Försäkringskassan</w:t>
      </w:r>
      <w:r>
        <w:t xml:space="preserve"> har i skrivelse till regeringen (S2019/02486/SF) lämnat förslag till ändring i lagen (1998:1757) om förvaltning av vissa fonder inom socialförsäkringsområdet. Lagförslagets ut</w:t>
      </w:r>
      <w:r>
        <w:softHyphen/>
        <w:t>formning har beretts med Försäkringskassan.</w:t>
      </w:r>
    </w:p>
    <w:p w14:paraId="1765C7AF" w14:textId="77777777" w:rsidR="0067606D" w:rsidRDefault="0067606D" w:rsidP="0067606D">
      <w:pPr>
        <w:pStyle w:val="Brdtextmedindrag"/>
      </w:pPr>
    </w:p>
    <w:p w14:paraId="36AA302F" w14:textId="77777777" w:rsidR="0067606D" w:rsidRDefault="0067606D" w:rsidP="0067606D">
      <w:pPr>
        <w:pStyle w:val="Brdtextmedindrag"/>
        <w:keepNext/>
        <w:keepLines/>
        <w:pBdr>
          <w:top w:val="single" w:sz="24" w:space="0" w:color="808080"/>
        </w:pBdr>
        <w:spacing w:before="20" w:line="140" w:lineRule="exact"/>
      </w:pPr>
      <w:bookmarkStart w:id="203" w:name="_Hlk16794763"/>
    </w:p>
    <w:p w14:paraId="3A0749F9" w14:textId="10D89816" w:rsidR="0067606D" w:rsidRPr="00856BBF" w:rsidRDefault="0067606D" w:rsidP="0067606D">
      <w:pPr>
        <w:pStyle w:val="Brdtext"/>
        <w:keepNext/>
        <w:keepLines/>
        <w:rPr>
          <w:rFonts w:ascii="TradeGothic" w:hAnsi="TradeGothic"/>
          <w:b/>
          <w:sz w:val="20"/>
        </w:rPr>
      </w:pPr>
      <w:r>
        <w:rPr>
          <w:b/>
        </w:rPr>
        <w:t>Regeringens </w:t>
      </w:r>
      <w:r w:rsidRPr="007241B9">
        <w:rPr>
          <w:b/>
        </w:rPr>
        <w:t>förslag:</w:t>
      </w:r>
      <w:r w:rsidRPr="00C0621B">
        <w:rPr>
          <w:szCs w:val="22"/>
        </w:rPr>
        <w:t xml:space="preserve"> </w:t>
      </w:r>
      <w:r>
        <w:t>Samtliga bestämmelser gällande Fiskarförsäkringsfonden ska upphöra att gälla den 1 februari 2020. De återstående medel som finns i Fiskarförsäkringsfonden ska föras till inkomsttitel i statens budget senast vid utgången av februari 2020.</w:t>
      </w:r>
    </w:p>
    <w:p w14:paraId="44ADB990" w14:textId="77777777" w:rsidR="0067606D" w:rsidRDefault="0067606D" w:rsidP="0067606D">
      <w:pPr>
        <w:pStyle w:val="Brdtextmedindrag"/>
        <w:keepNext/>
        <w:keepLines/>
        <w:pBdr>
          <w:bottom w:val="single" w:sz="24" w:space="0" w:color="808080"/>
        </w:pBdr>
        <w:spacing w:after="60" w:line="180" w:lineRule="exact"/>
      </w:pPr>
    </w:p>
    <w:p w14:paraId="68F68D3D" w14:textId="77777777" w:rsidR="0067606D" w:rsidRPr="009B467B" w:rsidRDefault="0067606D" w:rsidP="0067606D">
      <w:pPr>
        <w:pStyle w:val="Brdtextmedindrag"/>
      </w:pPr>
    </w:p>
    <w:bookmarkEnd w:id="203"/>
    <w:p w14:paraId="19E12EED" w14:textId="1FE1F156" w:rsidR="0067606D" w:rsidRDefault="0067606D" w:rsidP="0067606D">
      <w:pPr>
        <w:pStyle w:val="Brdtextmedindrag"/>
      </w:pPr>
      <w:r w:rsidRPr="003C5529">
        <w:rPr>
          <w:b/>
        </w:rPr>
        <w:t>Försäkringskassan</w:t>
      </w:r>
      <w:r>
        <w:rPr>
          <w:b/>
        </w:rPr>
        <w:t>s</w:t>
      </w:r>
      <w:r w:rsidRPr="003C5529">
        <w:rPr>
          <w:b/>
        </w:rPr>
        <w:t xml:space="preserve"> förslag</w:t>
      </w:r>
      <w:r>
        <w:t xml:space="preserve"> överensstämmer med regeringens.</w:t>
      </w:r>
    </w:p>
    <w:p w14:paraId="6ED1FCC8" w14:textId="002FB13B" w:rsidR="0067606D" w:rsidRDefault="0067606D" w:rsidP="0067606D">
      <w:pPr>
        <w:pStyle w:val="Brdtextmedindrag"/>
      </w:pPr>
      <w:r w:rsidRPr="009B467B">
        <w:rPr>
          <w:b/>
        </w:rPr>
        <w:t>Skälen</w:t>
      </w:r>
      <w:r>
        <w:rPr>
          <w:b/>
        </w:rPr>
        <w:t> </w:t>
      </w:r>
      <w:r w:rsidRPr="009B467B">
        <w:rPr>
          <w:b/>
        </w:rPr>
        <w:t>för</w:t>
      </w:r>
      <w:r>
        <w:rPr>
          <w:b/>
        </w:rPr>
        <w:t> </w:t>
      </w:r>
      <w:r w:rsidRPr="009B467B">
        <w:rPr>
          <w:b/>
        </w:rPr>
        <w:t>regeringens</w:t>
      </w:r>
      <w:r>
        <w:rPr>
          <w:b/>
        </w:rPr>
        <w:t> </w:t>
      </w:r>
      <w:r w:rsidRPr="009B467B">
        <w:rPr>
          <w:b/>
        </w:rPr>
        <w:t>förslag:</w:t>
      </w:r>
      <w:r>
        <w:t xml:space="preserve"> Fiskarförsäk</w:t>
      </w:r>
      <w:r>
        <w:softHyphen/>
        <w:t>ringsfonden, en särskild för fiskare avsedd försäkring mot skada till följd av olycksfall, förvaltas av Kammarkollegiet. Försäkringskassan svarar för att medel ur fonden och dess avkastning används i enlighet med de ändamål som fonden är avsedd för. Möjligheten att teckna försäkring upphörde 1954. I februari 2019 avled den sista personen med rätt till livränta från Fiskarförsäkringsfonden och inga ytterligare berättigade kan tillkomma. Det innebär att fonden inte har någon kvarstående förpliktelse och bör avvecklas samt att bestämmelserna om Fiskarförsäkringsfonden är obsoleta och bör upphöra att gälla.</w:t>
      </w:r>
    </w:p>
    <w:p w14:paraId="5DADC72A" w14:textId="343A3707" w:rsidR="0067606D" w:rsidRDefault="0067606D" w:rsidP="0067606D">
      <w:pPr>
        <w:pStyle w:val="Brdtextmedindrag"/>
      </w:pPr>
      <w:r>
        <w:t>När Fiskarförsäkringsfonden nu avvecklas finns en återstående fond som den 30 juni 2019 uppgick till 2 115 662 kronor. Fondens åter</w:t>
      </w:r>
      <w:r>
        <w:softHyphen/>
        <w:t>stående medel bör föras till inkomsttitel 2127 Inlevererat överskott av övriga myndigheter.</w:t>
      </w:r>
    </w:p>
    <w:p w14:paraId="45794889" w14:textId="2A6A297A" w:rsidR="0067606D" w:rsidRPr="003471C4" w:rsidRDefault="0067606D" w:rsidP="0067606D">
      <w:pPr>
        <w:pStyle w:val="Rubrik4utannumrering"/>
      </w:pPr>
      <w:bookmarkStart w:id="204" w:name="_Hlk16846347"/>
      <w:r w:rsidRPr="003471C4">
        <w:t>Försäljning av fastighete</w:t>
      </w:r>
      <w:r>
        <w:t>n Dykärret</w:t>
      </w:r>
      <w:r w:rsidRPr="003471C4">
        <w:t xml:space="preserve"> </w:t>
      </w:r>
      <w:r>
        <w:t>Större 7</w:t>
      </w:r>
    </w:p>
    <w:p w14:paraId="58E08D6E" w14:textId="7EEA9E0C" w:rsidR="0067606D" w:rsidRDefault="0067606D" w:rsidP="0067606D">
      <w:pPr>
        <w:pStyle w:val="Brdtext"/>
      </w:pPr>
      <w:r>
        <w:t>Enligt 8 kap. 2 § budgetlagen krävs riksdagens godkännande för försäljning av fast egendom om värdet av egendomen överstiger 75 miljoner kronor.</w:t>
      </w:r>
    </w:p>
    <w:p w14:paraId="399E90C0" w14:textId="77777777" w:rsidR="0067606D" w:rsidRDefault="0067606D" w:rsidP="0067606D">
      <w:pPr>
        <w:pStyle w:val="Brdtextmedindrag"/>
        <w:ind w:firstLine="0"/>
      </w:pPr>
    </w:p>
    <w:p w14:paraId="1323DCC9" w14:textId="77777777" w:rsidR="0067606D" w:rsidRDefault="0067606D" w:rsidP="0067606D">
      <w:pPr>
        <w:pStyle w:val="Brdtextmedindrag"/>
        <w:keepNext/>
        <w:keepLines/>
        <w:pBdr>
          <w:top w:val="single" w:sz="24" w:space="0" w:color="808080"/>
        </w:pBdr>
        <w:spacing w:before="20" w:line="140" w:lineRule="exact"/>
      </w:pPr>
    </w:p>
    <w:p w14:paraId="61D9C5FD" w14:textId="085050A7" w:rsidR="0067606D" w:rsidRDefault="0067606D" w:rsidP="0067606D">
      <w:pPr>
        <w:pStyle w:val="Brdtext"/>
      </w:pPr>
      <w:r>
        <w:rPr>
          <w:b/>
        </w:rPr>
        <w:t>Regeringens </w:t>
      </w:r>
      <w:r w:rsidRPr="007241B9">
        <w:rPr>
          <w:b/>
        </w:rPr>
        <w:t>förslag:</w:t>
      </w:r>
      <w:r w:rsidRPr="00C0621B">
        <w:rPr>
          <w:szCs w:val="22"/>
        </w:rPr>
        <w:t xml:space="preserve"> </w:t>
      </w:r>
      <w:r>
        <w:t>Riksdagen godkänner att regeringen under 2020 eller 2021 genom försäljning överlåter fastigheten Dykärret Större 7 i Stockholm.</w:t>
      </w:r>
    </w:p>
    <w:p w14:paraId="7A8D52DF" w14:textId="11F4B11B" w:rsidR="0067606D" w:rsidRPr="00523E77" w:rsidRDefault="0067606D" w:rsidP="0067606D">
      <w:pPr>
        <w:pStyle w:val="Brdtextmedindrag"/>
      </w:pPr>
      <w:r>
        <w:lastRenderedPageBreak/>
        <w:t>Från försäljningsintäkterna får regeringen avräkna dels det belopp som behövs för att lösa lån i Riksgäldskontoret som hör till fastigheten, dels de direkta försäljningskostnader som uppkommer för staten vid en försäljning.</w:t>
      </w:r>
    </w:p>
    <w:p w14:paraId="1AB13EA8" w14:textId="77777777" w:rsidR="0067606D" w:rsidRDefault="0067606D" w:rsidP="0067606D">
      <w:pPr>
        <w:pStyle w:val="Brdtextmedindrag"/>
        <w:keepNext/>
        <w:keepLines/>
        <w:pBdr>
          <w:bottom w:val="single" w:sz="24" w:space="0" w:color="808080"/>
        </w:pBdr>
        <w:spacing w:after="60" w:line="180" w:lineRule="exact"/>
      </w:pPr>
    </w:p>
    <w:p w14:paraId="2AF129DF" w14:textId="77777777" w:rsidR="0067606D" w:rsidRDefault="0067606D" w:rsidP="0067606D">
      <w:pPr>
        <w:pStyle w:val="Brdtextmedindrag"/>
        <w:rPr>
          <w:b/>
        </w:rPr>
      </w:pPr>
    </w:p>
    <w:p w14:paraId="1CBD806F" w14:textId="1E5F8529" w:rsidR="0067606D" w:rsidRDefault="0067606D" w:rsidP="0067606D">
      <w:pPr>
        <w:pStyle w:val="Brdtextmedindrag"/>
      </w:pPr>
      <w:r w:rsidRPr="00523E77">
        <w:rPr>
          <w:b/>
        </w:rPr>
        <w:t>Skälen för regeringens förslag:</w:t>
      </w:r>
      <w:r>
        <w:t xml:space="preserve"> Fastigheten Dykärret Större 7 i Stockholm förvärvades 2009 av Banverket för genomförandet av projektet Citybanan. Vid förvärvet meddelades att fastigheten skulle komma att säljas när projektet var slutfört eftersom Banverket och senare Trafikverket inte har i uppdrag att förvalta fastigheter som inte behövs för kärnverksam</w:t>
      </w:r>
      <w:r>
        <w:softHyphen/>
        <w:t>heten. Regeringen bedömer att det inte längre finns något behov för staten av att äga den aktuella fastigheten i och med att projektet Citybanan nu är slutfört. Den bör därför säljas.</w:t>
      </w:r>
    </w:p>
    <w:p w14:paraId="2CF4EE27" w14:textId="11A1FC84" w:rsidR="0067606D" w:rsidRDefault="0067606D" w:rsidP="0067606D">
      <w:pPr>
        <w:pStyle w:val="Brdtextmedindrag"/>
      </w:pPr>
      <w:r>
        <w:t>En försäljning ska genomföras till marknads</w:t>
      </w:r>
      <w:r>
        <w:softHyphen/>
        <w:t>värde, vilket vid en värdering i maj 2019 bedömdes uppgå till 200 000 000 kronor. Med hänsyn till fastighetens värde krävs riksdagens godkännande för en försäljning.</w:t>
      </w:r>
    </w:p>
    <w:p w14:paraId="4B61211D" w14:textId="2D774EDA" w:rsidR="0067606D" w:rsidRDefault="0067606D" w:rsidP="0067606D">
      <w:pPr>
        <w:pStyle w:val="Brdtextmedindrag"/>
      </w:pPr>
      <w:r>
        <w:t>Det finns en bostadsrättsförening, Brf Dykärret Större 7, som har en giltig intresse</w:t>
      </w:r>
      <w:r>
        <w:softHyphen/>
        <w:t>anmälan i fastighetsregistrets inskrivningsdel. Föreningen ska därmed enligt gällande lagstiftning i första hand erbjudas att köpa fastigheten. Om föreningen inte vill förvärva fastigheten kommer Stockholms stad att erbjudas att förvärva fastigheten. Vill ingen av dessa intressenter förvärva fastigheten till angivet marknadsvärde kommer fastigheten bjudas ut till försäljning i ett öppet auktions- eller anbudsförfarande.</w:t>
      </w:r>
    </w:p>
    <w:p w14:paraId="6840324B" w14:textId="2528E0F2" w:rsidR="0067606D" w:rsidRDefault="0067606D" w:rsidP="0067606D">
      <w:pPr>
        <w:pStyle w:val="Brdtextmedindrag"/>
      </w:pPr>
      <w:r>
        <w:t>Det finns lån i Riksgäldskontoret motsvarande fastighetens bokförda värde. Lånen uppgår till sammanlagt ca 161 miljoner kronor. Vid en försäljning bör kostnaderna för att lösa dessa lån och de direkta försäljningskostnader som uppkommer för staten avräknas från försäljnings</w:t>
      </w:r>
      <w:r>
        <w:softHyphen/>
        <w:t>intäkterna innan dessa redovisas mot inkomsttitel. Det slutliga bokförda värdet beräknas vid den tidpunkt som försäljningen sker.</w:t>
      </w:r>
    </w:p>
    <w:p w14:paraId="01D66282" w14:textId="1BEC0B43" w:rsidR="0067606D" w:rsidRDefault="0067606D" w:rsidP="0067606D">
      <w:pPr>
        <w:pStyle w:val="Brdtextmedindrag"/>
      </w:pPr>
      <w:r>
        <w:t xml:space="preserve">Regeringen föreslår mot denna bakgrund att riksdagen godkänner att regeringen under </w:t>
      </w:r>
      <w:r>
        <w:br/>
        <w:t>2020 eller 2021 genom försäljning överlåter fastigheten Dykärret Större 7 i Stockholm. Vidare föreslås att regeringen från försäljnings</w:t>
      </w:r>
      <w:r>
        <w:softHyphen/>
        <w:t xml:space="preserve">intäkterna får avräkna dels det belopp som behövs för att lösa lån i Riksgäldskontoret som hör till </w:t>
      </w:r>
      <w:r>
        <w:t>fastigheten, dels de direkta försäljningskostnader som uppkommer för staten vid en försäljning.</w:t>
      </w:r>
    </w:p>
    <w:bookmarkEnd w:id="204"/>
    <w:p w14:paraId="1A0F6B3C" w14:textId="77777777" w:rsidR="0067606D" w:rsidRPr="002E262A" w:rsidRDefault="0067606D" w:rsidP="0067606D">
      <w:pPr>
        <w:pStyle w:val="Brdtext"/>
        <w:sectPr w:rsidR="0067606D" w:rsidRPr="002E262A" w:rsidSect="0067606D">
          <w:headerReference w:type="even" r:id="rId264"/>
          <w:headerReference w:type="default" r:id="rId265"/>
          <w:footerReference w:type="even" r:id="rId266"/>
          <w:footerReference w:type="default" r:id="rId267"/>
          <w:footerReference w:type="first" r:id="rId268"/>
          <w:pgSz w:w="11906" w:h="16838" w:code="9"/>
          <w:pgMar w:top="1304" w:right="1871" w:bottom="1531" w:left="1021" w:header="567" w:footer="1077" w:gutter="0"/>
          <w:cols w:num="2" w:space="340"/>
          <w:docGrid w:linePitch="360"/>
        </w:sectPr>
      </w:pPr>
    </w:p>
    <w:p w14:paraId="037199DB" w14:textId="2D0E7562" w:rsidR="0067606D" w:rsidRDefault="00757DA4" w:rsidP="0067606D">
      <w:pPr>
        <w:pStyle w:val="Brdtext"/>
        <w:spacing w:line="240" w:lineRule="auto"/>
        <w:jc w:val="center"/>
        <w:rPr>
          <w:sz w:val="84"/>
          <w:szCs w:val="84"/>
        </w:rPr>
      </w:pPr>
      <w:sdt>
        <w:sdtPr>
          <w:rPr>
            <w:sz w:val="84"/>
            <w:szCs w:val="84"/>
          </w:rPr>
          <w:alias w:val="Avsnittsnummer"/>
          <w:tag w:val="Avsnittsnummer"/>
          <w:id w:val="1385363654"/>
          <w:lock w:val="sdtContentLocked"/>
          <w:dataBinding w:prefixMappings="xmlns:ns0='http://rkdhs/mallar/budget/BP Del 1/BP Del 1.xsd'" w:xpath="/ns0:dokumentvärden[1]/ns0:avsnitt[1]/ns0:avsnitt[8]/@avsnittsnummer" w:storeItemID="{05362479-D7DD-42A6-9715-445895EE037E}"/>
          <w:text w:multiLine="1"/>
        </w:sdtPr>
        <w:sdtEndPr/>
        <w:sdtContent>
          <w:r w:rsidR="00A60C40">
            <w:rPr>
              <w:sz w:val="84"/>
              <w:szCs w:val="84"/>
            </w:rPr>
            <w:t>7</w:t>
          </w:r>
        </w:sdtContent>
      </w:sdt>
      <w:r w:rsidR="0067606D">
        <w:rPr>
          <w:noProof/>
          <w:lang w:eastAsia="sv-SE"/>
        </w:rPr>
        <w:drawing>
          <wp:anchor distT="0" distB="0" distL="114300" distR="114300" simplePos="0" relativeHeight="251656192" behindDoc="0" locked="0" layoutInCell="0" allowOverlap="1" wp14:anchorId="0D4AD016" wp14:editId="0A1D9697">
            <wp:simplePos x="0" y="0"/>
            <wp:positionH relativeFrom="page">
              <wp:posOffset>6448425</wp:posOffset>
            </wp:positionH>
            <wp:positionV relativeFrom="page">
              <wp:posOffset>0</wp:posOffset>
            </wp:positionV>
            <wp:extent cx="903600" cy="10746000"/>
            <wp:effectExtent l="0" t="0" r="0" b="0"/>
            <wp:wrapNone/>
            <wp:docPr id="30" name="Bildobjekt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7">
                      <a:extLst>
                        <a:ext uri="{BEBA8EAE-BF5A-486C-A8C5-ECC9F3942E4B}">
                          <a14:imgProps xmlns:a14="http://schemas.microsoft.com/office/drawing/2010/main">
                            <a14:imgLayer>
                              <a14:imgEffect>
                                <a14:sharpenSoften amount="25000"/>
                              </a14:imgEffect>
                            </a14:imgLayer>
                          </a14:imgProps>
                        </a:ext>
                        <a:ext uri="{28A0092B-C50C-407E-A947-70E740481C1C}">
                          <a14:useLocalDpi xmlns:a14="http://schemas.microsoft.com/office/drawing/2010/main" val="0"/>
                        </a:ext>
                      </a:extLst>
                    </a:blip>
                    <a:srcRect/>
                    <a:stretch>
                      <a:fillRect/>
                    </a:stretch>
                  </pic:blipFill>
                  <pic:spPr bwMode="auto">
                    <a:xfrm>
                      <a:off x="0" y="0"/>
                      <a:ext cx="903600" cy="1074600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38280667" w14:textId="77777777" w:rsidR="0067606D" w:rsidRDefault="00757DA4" w:rsidP="0067606D">
      <w:pPr>
        <w:pStyle w:val="Brdtext"/>
        <w:spacing w:before="480" w:line="240" w:lineRule="auto"/>
        <w:jc w:val="center"/>
        <w:rPr>
          <w:sz w:val="84"/>
          <w:szCs w:val="84"/>
        </w:rPr>
      </w:pPr>
      <w:sdt>
        <w:sdtPr>
          <w:rPr>
            <w:sz w:val="84"/>
            <w:szCs w:val="84"/>
          </w:rPr>
          <w:alias w:val="AvsnittsrubrikKopia"/>
          <w:tag w:val="AvsnittsrubrikKopia"/>
          <w:id w:val="815996109"/>
          <w:lock w:val="sdtContentLocked"/>
          <w:dataBinding w:prefixMappings="xmlns:ns0='http://rkdhs/mallar/budget/BP Del 1/BP Del 1.xsd'" w:xpath="/ns0:dokumentvärden[1]/ns0:avsnitt[1]/ns0:avsnitt[8]/@avsnittsrubrik" w:storeItemID="{05362479-D7DD-42A6-9715-445895EE037E}"/>
          <w:text w:multiLine="1"/>
        </w:sdtPr>
        <w:sdtEndPr/>
        <w:sdtContent>
          <w:r w:rsidR="0067606D">
            <w:rPr>
              <w:sz w:val="84"/>
              <w:szCs w:val="84"/>
            </w:rPr>
            <w:t>Utgifter</w:t>
          </w:r>
        </w:sdtContent>
      </w:sdt>
    </w:p>
    <w:p w14:paraId="46304396" w14:textId="77777777" w:rsidR="0067606D" w:rsidRDefault="0067606D" w:rsidP="0067606D">
      <w:pPr>
        <w:pStyle w:val="Brdtext"/>
      </w:pPr>
    </w:p>
    <w:p w14:paraId="449DB0BA" w14:textId="77777777" w:rsidR="0067606D" w:rsidRPr="00267A90" w:rsidRDefault="0067606D" w:rsidP="0067606D">
      <w:pPr>
        <w:pStyle w:val="Brdtext"/>
      </w:pPr>
    </w:p>
    <w:p w14:paraId="7091A43D" w14:textId="77777777" w:rsidR="0067606D" w:rsidRPr="00401986" w:rsidRDefault="0067606D" w:rsidP="0067606D">
      <w:pPr>
        <w:pStyle w:val="Brdtext"/>
        <w:spacing w:line="240" w:lineRule="atLeast"/>
        <w:rPr>
          <w:spacing w:val="0"/>
        </w:rPr>
      </w:pPr>
    </w:p>
    <w:p w14:paraId="1E569BBE" w14:textId="77777777" w:rsidR="0067606D" w:rsidRDefault="0067606D" w:rsidP="0067606D">
      <w:pPr>
        <w:pStyle w:val="Brdtextmedindrag"/>
        <w:sectPr w:rsidR="0067606D" w:rsidSect="0067606D">
          <w:headerReference w:type="even" r:id="rId269"/>
          <w:headerReference w:type="default" r:id="rId270"/>
          <w:footerReference w:type="even" r:id="rId271"/>
          <w:footerReference w:type="default" r:id="rId272"/>
          <w:headerReference w:type="first" r:id="rId273"/>
          <w:footerReference w:type="first" r:id="rId274"/>
          <w:type w:val="oddPage"/>
          <w:pgSz w:w="11906" w:h="16838" w:code="9"/>
          <w:pgMar w:top="1304" w:right="1871" w:bottom="1531" w:left="1021" w:header="567" w:footer="1077" w:gutter="0"/>
          <w:cols w:space="708"/>
          <w:titlePg/>
          <w:docGrid w:linePitch="360"/>
        </w:sectPr>
      </w:pPr>
    </w:p>
    <w:bookmarkStart w:id="205" w:name="_Toc19298864"/>
    <w:p w14:paraId="7BA18AEE" w14:textId="77777777" w:rsidR="0067606D" w:rsidRDefault="00757DA4" w:rsidP="0067606D">
      <w:pPr>
        <w:pStyle w:val="Rubrik1"/>
      </w:pPr>
      <w:sdt>
        <w:sdtPr>
          <w:alias w:val="Avsnittsrubrik"/>
          <w:tag w:val="Avsnittsrubrik"/>
          <w:id w:val="-1709792353"/>
          <w:lock w:val="sdtLocked"/>
          <w:dataBinding w:prefixMappings="xmlns:ns0='http://rkdhs/mallar/budget/BP Del 1/BP Del 1.xsd'" w:xpath="/ns0:dokumentvärden[1]/ns0:avsnitt[1]/ns0:avsnitt[8]/@avsnittsrubrik" w:storeItemID="{05362479-D7DD-42A6-9715-445895EE037E}"/>
          <w:text w:multiLine="1"/>
        </w:sdtPr>
        <w:sdtEndPr/>
        <w:sdtContent>
          <w:r w:rsidR="0067606D">
            <w:t>Utgifter</w:t>
          </w:r>
        </w:sdtContent>
      </w:sdt>
      <w:bookmarkEnd w:id="205"/>
    </w:p>
    <w:p w14:paraId="7F5BD487" w14:textId="77777777" w:rsidR="0067606D" w:rsidRDefault="0067606D" w:rsidP="0067606D">
      <w:pPr>
        <w:pStyle w:val="Brdtext"/>
        <w:sectPr w:rsidR="0067606D" w:rsidSect="0067606D">
          <w:headerReference w:type="even" r:id="rId275"/>
          <w:headerReference w:type="default" r:id="rId276"/>
          <w:footerReference w:type="even" r:id="rId277"/>
          <w:footerReference w:type="default" r:id="rId278"/>
          <w:footerReference w:type="first" r:id="rId279"/>
          <w:type w:val="oddPage"/>
          <w:pgSz w:w="11906" w:h="16838" w:code="9"/>
          <w:pgMar w:top="1304" w:right="1871" w:bottom="1531" w:left="1021" w:header="567" w:footer="1077" w:gutter="0"/>
          <w:cols w:space="708"/>
          <w:docGrid w:linePitch="360"/>
        </w:sectPr>
      </w:pPr>
    </w:p>
    <w:p w14:paraId="6687EE43" w14:textId="72D01FAF" w:rsidR="0067606D" w:rsidRDefault="0067606D" w:rsidP="0067606D">
      <w:pPr>
        <w:pStyle w:val="Brdtext"/>
      </w:pPr>
      <w:r w:rsidRPr="00CC5BF6">
        <w:t xml:space="preserve">I detta avsnitt lämnas förslag om utgiftsramar för 2020, förändring av anslagsbehållningar för 2020, utgifterna för ålderspensionssystemet vid sidan av statens budget för 2020 samt preliminära utgifts-ramar för 2021 och 2022. </w:t>
      </w:r>
      <w:r>
        <w:t>Till grund för förslagen ligger en analys av utvecklingen av utgifterna under budgetens utgiftsområden och de utgifter som omfattas av utgiftstaket, de s.k. tak</w:t>
      </w:r>
      <w:r>
        <w:softHyphen/>
        <w:t>begränsade utgifterna.</w:t>
      </w:r>
    </w:p>
    <w:p w14:paraId="189D231D" w14:textId="77777777" w:rsidR="0067606D" w:rsidRPr="002B2010" w:rsidRDefault="0067606D" w:rsidP="0067606D">
      <w:pPr>
        <w:pStyle w:val="Brdtextmedindrag"/>
        <w:rPr>
          <w:highlight w:val="yellow"/>
        </w:rPr>
      </w:pPr>
    </w:p>
    <w:p w14:paraId="38278765" w14:textId="77777777" w:rsidR="0067606D" w:rsidRPr="0057713D" w:rsidRDefault="0067606D" w:rsidP="0067606D">
      <w:pPr>
        <w:pStyle w:val="Rubrik4utannumrering"/>
        <w:spacing w:before="0"/>
      </w:pPr>
      <w:r w:rsidRPr="0057713D">
        <w:t>Sammanfattning</w:t>
      </w:r>
    </w:p>
    <w:p w14:paraId="5F81F638" w14:textId="77777777" w:rsidR="0067606D" w:rsidRPr="00423AF0" w:rsidRDefault="0067606D" w:rsidP="0067606D">
      <w:pPr>
        <w:pStyle w:val="Brdtextmedindrag"/>
        <w:keepNext/>
        <w:keepLines/>
        <w:pBdr>
          <w:top w:val="single" w:sz="24" w:space="0" w:color="808080"/>
        </w:pBdr>
        <w:spacing w:before="20" w:line="140" w:lineRule="exact"/>
        <w:rPr>
          <w:highlight w:val="yellow"/>
        </w:rPr>
      </w:pPr>
    </w:p>
    <w:p w14:paraId="5A8E66C1" w14:textId="4FEBDE1F" w:rsidR="0067606D" w:rsidRPr="00E9552F" w:rsidRDefault="0067606D" w:rsidP="0067606D">
      <w:pPr>
        <w:pStyle w:val="Strecklista"/>
        <w:rPr>
          <w:szCs w:val="22"/>
        </w:rPr>
      </w:pPr>
      <w:r w:rsidRPr="00E9552F">
        <w:rPr>
          <w:szCs w:val="22"/>
        </w:rPr>
        <w:t xml:space="preserve">Som andel av bruttonationalprodukten (BNP) beräknas de takbegränsade utgifterna </w:t>
      </w:r>
      <w:r w:rsidRPr="00EF0D1A">
        <w:rPr>
          <w:szCs w:val="22"/>
        </w:rPr>
        <w:t>minska</w:t>
      </w:r>
      <w:r w:rsidRPr="00C2320F">
        <w:rPr>
          <w:szCs w:val="22"/>
        </w:rPr>
        <w:t xml:space="preserve"> från </w:t>
      </w:r>
      <w:r>
        <w:rPr>
          <w:szCs w:val="22"/>
        </w:rPr>
        <w:t>26,8</w:t>
      </w:r>
      <w:r w:rsidRPr="00C2320F">
        <w:rPr>
          <w:szCs w:val="22"/>
        </w:rPr>
        <w:t xml:space="preserve"> till </w:t>
      </w:r>
      <w:r>
        <w:rPr>
          <w:szCs w:val="22"/>
        </w:rPr>
        <w:t>25,4 </w:t>
      </w:r>
      <w:r w:rsidRPr="00E9552F">
        <w:rPr>
          <w:szCs w:val="22"/>
        </w:rPr>
        <w:t>procent fr</w:t>
      </w:r>
      <w:r>
        <w:rPr>
          <w:szCs w:val="22"/>
        </w:rPr>
        <w:t>.o.m.</w:t>
      </w:r>
      <w:r w:rsidRPr="00E9552F">
        <w:rPr>
          <w:szCs w:val="22"/>
        </w:rPr>
        <w:t xml:space="preserve"> 2018 t</w:t>
      </w:r>
      <w:r>
        <w:rPr>
          <w:szCs w:val="22"/>
        </w:rPr>
        <w:t>.o.m.</w:t>
      </w:r>
      <w:r w:rsidRPr="00E9552F">
        <w:rPr>
          <w:szCs w:val="22"/>
        </w:rPr>
        <w:t xml:space="preserve"> 2022 (se</w:t>
      </w:r>
      <w:r>
        <w:rPr>
          <w:szCs w:val="22"/>
        </w:rPr>
        <w:t xml:space="preserve"> </w:t>
      </w:r>
      <w:r w:rsidRPr="00E9552F">
        <w:rPr>
          <w:szCs w:val="22"/>
        </w:rPr>
        <w:fldChar w:fldCharType="begin"/>
      </w:r>
      <w:r w:rsidRPr="00E9552F">
        <w:rPr>
          <w:szCs w:val="22"/>
        </w:rPr>
        <w:instrText xml:space="preserve"> REF  _Ref529306896 \* Lower \h </w:instrText>
      </w:r>
      <w:r>
        <w:rPr>
          <w:szCs w:val="22"/>
        </w:rPr>
        <w:instrText xml:space="preserve"> \* MERGEFORMAT </w:instrText>
      </w:r>
      <w:r w:rsidRPr="00E9552F">
        <w:rPr>
          <w:szCs w:val="22"/>
        </w:rPr>
      </w:r>
      <w:r w:rsidRPr="00E9552F">
        <w:rPr>
          <w:szCs w:val="22"/>
        </w:rPr>
        <w:fldChar w:fldCharType="separate"/>
      </w:r>
      <w:r w:rsidR="00757DA4">
        <w:t xml:space="preserve">tabell </w:t>
      </w:r>
      <w:r w:rsidR="00757DA4" w:rsidRPr="00757DA4">
        <w:rPr>
          <w:bCs/>
          <w:noProof/>
        </w:rPr>
        <w:t>7</w:t>
      </w:r>
      <w:r w:rsidR="00757DA4">
        <w:t>.</w:t>
      </w:r>
      <w:r w:rsidR="00757DA4">
        <w:rPr>
          <w:noProof/>
        </w:rPr>
        <w:t>1</w:t>
      </w:r>
      <w:r w:rsidRPr="00E9552F">
        <w:rPr>
          <w:szCs w:val="22"/>
        </w:rPr>
        <w:fldChar w:fldCharType="end"/>
      </w:r>
      <w:r w:rsidRPr="00E9552F">
        <w:rPr>
          <w:szCs w:val="22"/>
        </w:rPr>
        <w:t>).</w:t>
      </w:r>
    </w:p>
    <w:p w14:paraId="2408E20A" w14:textId="1806B47A" w:rsidR="0067606D" w:rsidRPr="00E423BB" w:rsidRDefault="0067606D" w:rsidP="0067606D">
      <w:pPr>
        <w:pStyle w:val="Strecklista"/>
        <w:rPr>
          <w:szCs w:val="22"/>
        </w:rPr>
      </w:pPr>
      <w:r w:rsidRPr="00E423BB">
        <w:rPr>
          <w:szCs w:val="22"/>
        </w:rPr>
        <w:t xml:space="preserve">I nominella termer beräknas de takbegränsade utgifterna öka med totalt </w:t>
      </w:r>
      <w:r>
        <w:rPr>
          <w:szCs w:val="22"/>
        </w:rPr>
        <w:t>126 </w:t>
      </w:r>
      <w:r w:rsidRPr="00E423BB">
        <w:rPr>
          <w:szCs w:val="22"/>
        </w:rPr>
        <w:t xml:space="preserve">miljarder kronor 2019–2022 (se </w:t>
      </w:r>
      <w:r>
        <w:rPr>
          <w:szCs w:val="22"/>
        </w:rPr>
        <w:br/>
      </w:r>
      <w:r w:rsidRPr="00E423BB">
        <w:rPr>
          <w:szCs w:val="22"/>
        </w:rPr>
        <w:fldChar w:fldCharType="begin"/>
      </w:r>
      <w:r w:rsidRPr="00E423BB">
        <w:rPr>
          <w:szCs w:val="22"/>
        </w:rPr>
        <w:instrText xml:space="preserve"> REF  _Ref529306914 \* Lower \h  \* MERGEFORMAT </w:instrText>
      </w:r>
      <w:r w:rsidRPr="00E423BB">
        <w:rPr>
          <w:szCs w:val="22"/>
        </w:rPr>
      </w:r>
      <w:r w:rsidRPr="00E423BB">
        <w:rPr>
          <w:szCs w:val="22"/>
        </w:rPr>
        <w:fldChar w:fldCharType="separate"/>
      </w:r>
      <w:r w:rsidR="00757DA4">
        <w:t xml:space="preserve">tabell </w:t>
      </w:r>
      <w:r w:rsidR="00757DA4" w:rsidRPr="00757DA4">
        <w:rPr>
          <w:bCs/>
          <w:noProof/>
        </w:rPr>
        <w:t>7</w:t>
      </w:r>
      <w:r w:rsidR="00757DA4">
        <w:t>.</w:t>
      </w:r>
      <w:r w:rsidR="00757DA4">
        <w:rPr>
          <w:noProof/>
        </w:rPr>
        <w:t>4</w:t>
      </w:r>
      <w:r w:rsidRPr="00E423BB">
        <w:rPr>
          <w:szCs w:val="22"/>
        </w:rPr>
        <w:fldChar w:fldCharType="end"/>
      </w:r>
      <w:r w:rsidRPr="00E423BB">
        <w:rPr>
          <w:szCs w:val="22"/>
        </w:rPr>
        <w:t xml:space="preserve"> och </w:t>
      </w:r>
      <w:r w:rsidRPr="00E423BB">
        <w:rPr>
          <w:szCs w:val="22"/>
        </w:rPr>
        <w:fldChar w:fldCharType="begin"/>
      </w:r>
      <w:r w:rsidRPr="00E423BB">
        <w:rPr>
          <w:szCs w:val="22"/>
        </w:rPr>
        <w:instrText xml:space="preserve"> REF  _Ref16696532 \* Lower \h  \* MERGEFORMAT </w:instrText>
      </w:r>
      <w:r w:rsidRPr="00E423BB">
        <w:rPr>
          <w:szCs w:val="22"/>
        </w:rPr>
      </w:r>
      <w:r w:rsidRPr="00E423BB">
        <w:rPr>
          <w:szCs w:val="22"/>
        </w:rPr>
        <w:fldChar w:fldCharType="separate"/>
      </w:r>
      <w:r w:rsidR="00757DA4">
        <w:t xml:space="preserve">tabell </w:t>
      </w:r>
      <w:r w:rsidR="00757DA4">
        <w:rPr>
          <w:bCs/>
          <w:noProof/>
        </w:rPr>
        <w:t>7</w:t>
      </w:r>
      <w:r w:rsidR="00757DA4">
        <w:t>.</w:t>
      </w:r>
      <w:r w:rsidR="00757DA4">
        <w:rPr>
          <w:noProof/>
        </w:rPr>
        <w:t>5</w:t>
      </w:r>
      <w:r w:rsidRPr="00E423BB">
        <w:rPr>
          <w:szCs w:val="22"/>
        </w:rPr>
        <w:fldChar w:fldCharType="end"/>
      </w:r>
      <w:r w:rsidRPr="00E423BB">
        <w:rPr>
          <w:szCs w:val="22"/>
        </w:rPr>
        <w:t xml:space="preserve">). Det innebär en genomsnittlig </w:t>
      </w:r>
      <w:r>
        <w:rPr>
          <w:szCs w:val="22"/>
        </w:rPr>
        <w:t xml:space="preserve">årlig </w:t>
      </w:r>
      <w:r w:rsidRPr="00E423BB">
        <w:rPr>
          <w:szCs w:val="22"/>
        </w:rPr>
        <w:t xml:space="preserve">ökning med </w:t>
      </w:r>
      <w:r>
        <w:rPr>
          <w:szCs w:val="22"/>
        </w:rPr>
        <w:t>32 </w:t>
      </w:r>
      <w:r w:rsidRPr="00C2320F">
        <w:rPr>
          <w:szCs w:val="22"/>
        </w:rPr>
        <w:t xml:space="preserve">miljarder kronor eller </w:t>
      </w:r>
      <w:r>
        <w:rPr>
          <w:szCs w:val="22"/>
        </w:rPr>
        <w:t>2,3 </w:t>
      </w:r>
      <w:r w:rsidRPr="00C2320F">
        <w:rPr>
          <w:szCs w:val="22"/>
        </w:rPr>
        <w:t>procent.</w:t>
      </w:r>
    </w:p>
    <w:p w14:paraId="03D47101" w14:textId="12F77766" w:rsidR="0067606D" w:rsidRPr="00A94B45" w:rsidRDefault="0067606D" w:rsidP="0067606D">
      <w:pPr>
        <w:pStyle w:val="Strecklista"/>
        <w:rPr>
          <w:szCs w:val="22"/>
        </w:rPr>
      </w:pPr>
      <w:r w:rsidRPr="00E423BB">
        <w:rPr>
          <w:szCs w:val="22"/>
        </w:rPr>
        <w:t xml:space="preserve">De utgiftsområden som </w:t>
      </w:r>
      <w:r>
        <w:rPr>
          <w:szCs w:val="22"/>
        </w:rPr>
        <w:t xml:space="preserve">beräknas </w:t>
      </w:r>
      <w:r w:rsidRPr="00E423BB">
        <w:rPr>
          <w:szCs w:val="22"/>
        </w:rPr>
        <w:t xml:space="preserve">bidra mest till ökningen av de takbegränsade utgifterna 2019–2022 är </w:t>
      </w:r>
      <w:r w:rsidRPr="00161F6B">
        <w:rPr>
          <w:szCs w:val="22"/>
        </w:rPr>
        <w:t>utgiftsområdena 6</w:t>
      </w:r>
      <w:r>
        <w:rPr>
          <w:szCs w:val="22"/>
        </w:rPr>
        <w:t xml:space="preserve"> </w:t>
      </w:r>
      <w:r w:rsidRPr="00161F6B">
        <w:rPr>
          <w:szCs w:val="22"/>
        </w:rPr>
        <w:t>Försvar och samhällets krisberedskap, 27</w:t>
      </w:r>
      <w:r>
        <w:rPr>
          <w:szCs w:val="22"/>
        </w:rPr>
        <w:t xml:space="preserve"> </w:t>
      </w:r>
      <w:r w:rsidRPr="00161F6B">
        <w:rPr>
          <w:szCs w:val="22"/>
        </w:rPr>
        <w:t>Avgiften till Europeiska unionen och 25</w:t>
      </w:r>
      <w:r>
        <w:rPr>
          <w:szCs w:val="22"/>
        </w:rPr>
        <w:t xml:space="preserve"> </w:t>
      </w:r>
      <w:r w:rsidRPr="00161F6B">
        <w:rPr>
          <w:szCs w:val="22"/>
        </w:rPr>
        <w:t xml:space="preserve">Allmänna bidrag till kommuner. </w:t>
      </w:r>
      <w:r w:rsidRPr="00E423BB">
        <w:rPr>
          <w:szCs w:val="22"/>
        </w:rPr>
        <w:t xml:space="preserve">Sammantaget beräknas dessa tre utgiftsområden öka med </w:t>
      </w:r>
      <w:r>
        <w:rPr>
          <w:szCs w:val="22"/>
        </w:rPr>
        <w:t>59 </w:t>
      </w:r>
      <w:r w:rsidRPr="00C2320F">
        <w:rPr>
          <w:szCs w:val="22"/>
        </w:rPr>
        <w:t xml:space="preserve">miljarder </w:t>
      </w:r>
      <w:r w:rsidRPr="00A94B45">
        <w:rPr>
          <w:szCs w:val="22"/>
        </w:rPr>
        <w:t>kronor under perioden.</w:t>
      </w:r>
    </w:p>
    <w:p w14:paraId="07FFDEE6" w14:textId="191BD29B" w:rsidR="0067606D" w:rsidRPr="00E17701" w:rsidRDefault="0067606D" w:rsidP="0067606D">
      <w:pPr>
        <w:pStyle w:val="Strecklista"/>
        <w:rPr>
          <w:szCs w:val="22"/>
        </w:rPr>
      </w:pPr>
      <w:r w:rsidRPr="00E17701">
        <w:rPr>
          <w:szCs w:val="22"/>
        </w:rPr>
        <w:t>Utgifterna för ålderspensionssystemet beräknas öka med 36 miljarder kronor 2019–2022. Det innebär en</w:t>
      </w:r>
      <w:r>
        <w:rPr>
          <w:szCs w:val="22"/>
        </w:rPr>
        <w:t xml:space="preserve"> genomsnittlig</w:t>
      </w:r>
      <w:r w:rsidRPr="00E17701">
        <w:rPr>
          <w:szCs w:val="22"/>
        </w:rPr>
        <w:t xml:space="preserve"> årlig ökning med 2,8 procent, dvs. en något snabbare ökning än de takbegränsade utgifterna som helhet. </w:t>
      </w:r>
    </w:p>
    <w:p w14:paraId="07D118B0" w14:textId="2A4D91E5" w:rsidR="0067606D" w:rsidRPr="00CF21B1" w:rsidRDefault="0067606D" w:rsidP="0067606D">
      <w:pPr>
        <w:pStyle w:val="Strecklista"/>
      </w:pPr>
      <w:r w:rsidRPr="00CF21B1">
        <w:rPr>
          <w:szCs w:val="22"/>
        </w:rPr>
        <w:t>Jämfört med bedömningen i 2019 års ekonomiska vårproposition (prop.</w:t>
      </w:r>
      <w:r>
        <w:rPr>
          <w:szCs w:val="22"/>
        </w:rPr>
        <w:t xml:space="preserve"> </w:t>
      </w:r>
      <w:r w:rsidRPr="00CF21B1">
        <w:rPr>
          <w:szCs w:val="22"/>
        </w:rPr>
        <w:t xml:space="preserve">2018/19:100) beräknas de takbegränsade utgifterna bli 6,3 miljarder kronor högre 2020, 15,4 miljarder kronor högre 2021 och 21,1 miljarder kronor högre 2022 (se </w:t>
      </w:r>
      <w:r>
        <w:rPr>
          <w:szCs w:val="22"/>
        </w:rPr>
        <w:br/>
      </w:r>
      <w:r w:rsidRPr="00CF21B1">
        <w:rPr>
          <w:szCs w:val="22"/>
        </w:rPr>
        <w:fldChar w:fldCharType="begin"/>
      </w:r>
      <w:r w:rsidRPr="00CF21B1">
        <w:rPr>
          <w:szCs w:val="22"/>
        </w:rPr>
        <w:instrText xml:space="preserve"> REF  _Ref16673696 \* Lower \h </w:instrText>
      </w:r>
      <w:r>
        <w:rPr>
          <w:szCs w:val="22"/>
        </w:rPr>
        <w:instrText xml:space="preserve"> \* MERGEFORMAT </w:instrText>
      </w:r>
      <w:r w:rsidRPr="00CF21B1">
        <w:rPr>
          <w:szCs w:val="22"/>
        </w:rPr>
      </w:r>
      <w:r w:rsidRPr="00CF21B1">
        <w:rPr>
          <w:szCs w:val="22"/>
        </w:rPr>
        <w:fldChar w:fldCharType="separate"/>
      </w:r>
      <w:r w:rsidR="00757DA4">
        <w:t xml:space="preserve">tabell </w:t>
      </w:r>
      <w:r w:rsidR="00757DA4">
        <w:rPr>
          <w:bCs/>
          <w:noProof/>
        </w:rPr>
        <w:t>7</w:t>
      </w:r>
      <w:r w:rsidR="00757DA4">
        <w:t>.</w:t>
      </w:r>
      <w:r w:rsidR="00757DA4">
        <w:rPr>
          <w:noProof/>
        </w:rPr>
        <w:t>14</w:t>
      </w:r>
      <w:r w:rsidRPr="00CF21B1">
        <w:rPr>
          <w:szCs w:val="22"/>
        </w:rPr>
        <w:fldChar w:fldCharType="end"/>
      </w:r>
      <w:r w:rsidRPr="00CF21B1">
        <w:rPr>
          <w:szCs w:val="22"/>
        </w:rPr>
        <w:t xml:space="preserve"> och </w:t>
      </w:r>
      <w:r w:rsidRPr="00CF21B1">
        <w:rPr>
          <w:szCs w:val="22"/>
        </w:rPr>
        <w:fldChar w:fldCharType="begin"/>
      </w:r>
      <w:r w:rsidRPr="00CF21B1">
        <w:rPr>
          <w:szCs w:val="22"/>
        </w:rPr>
        <w:instrText xml:space="preserve"> REF  _Ref529308936 \* Lower \h </w:instrText>
      </w:r>
      <w:r>
        <w:rPr>
          <w:szCs w:val="22"/>
        </w:rPr>
        <w:instrText xml:space="preserve"> \* MERGEFORMAT </w:instrText>
      </w:r>
      <w:r w:rsidRPr="00CF21B1">
        <w:rPr>
          <w:szCs w:val="22"/>
        </w:rPr>
      </w:r>
      <w:r w:rsidRPr="00CF21B1">
        <w:rPr>
          <w:szCs w:val="22"/>
        </w:rPr>
        <w:fldChar w:fldCharType="separate"/>
      </w:r>
      <w:r w:rsidR="00757DA4">
        <w:t xml:space="preserve">tabell </w:t>
      </w:r>
      <w:r w:rsidR="00757DA4" w:rsidRPr="00757DA4">
        <w:rPr>
          <w:bCs/>
          <w:noProof/>
        </w:rPr>
        <w:t>7</w:t>
      </w:r>
      <w:r w:rsidR="00757DA4">
        <w:t>.</w:t>
      </w:r>
      <w:r w:rsidR="00757DA4">
        <w:rPr>
          <w:noProof/>
        </w:rPr>
        <w:t>15</w:t>
      </w:r>
      <w:r w:rsidRPr="00CF21B1">
        <w:rPr>
          <w:szCs w:val="22"/>
        </w:rPr>
        <w:fldChar w:fldCharType="end"/>
      </w:r>
      <w:r w:rsidRPr="00CF21B1">
        <w:rPr>
          <w:szCs w:val="22"/>
        </w:rPr>
        <w:t>).</w:t>
      </w:r>
    </w:p>
    <w:p w14:paraId="337AC161" w14:textId="591BA484" w:rsidR="0067606D" w:rsidRPr="002C1C32" w:rsidRDefault="0067606D" w:rsidP="0067606D">
      <w:pPr>
        <w:pStyle w:val="Strecklista"/>
      </w:pPr>
      <w:r w:rsidRPr="002C0C9F">
        <w:t>Utgiftsramarna beräknas öka med</w:t>
      </w:r>
      <w:r w:rsidRPr="002C1C32">
        <w:t xml:space="preserve"> </w:t>
      </w:r>
      <w:r>
        <w:t>32 </w:t>
      </w:r>
      <w:r w:rsidRPr="004C5A75">
        <w:t xml:space="preserve">miljarder </w:t>
      </w:r>
      <w:r w:rsidRPr="002C0C9F">
        <w:t>kronor 20</w:t>
      </w:r>
      <w:r>
        <w:t>20</w:t>
      </w:r>
      <w:r w:rsidRPr="002C0C9F">
        <w:t xml:space="preserve"> jämfört med </w:t>
      </w:r>
      <w:r>
        <w:t>de fastställda utgiftsramarna</w:t>
      </w:r>
      <w:r w:rsidRPr="002C0C9F">
        <w:t xml:space="preserve"> för 201</w:t>
      </w:r>
      <w:r>
        <w:t xml:space="preserve">9. Ökningen beror främst på tidigare beslutade och aviserade samt nu föreslagna och aviserade reformer (se </w:t>
      </w:r>
      <w:r>
        <w:fldChar w:fldCharType="begin"/>
      </w:r>
      <w:r>
        <w:instrText xml:space="preserve"> REF  _Ref529307048 \* Lower \h </w:instrText>
      </w:r>
      <w:r>
        <w:fldChar w:fldCharType="separate"/>
      </w:r>
      <w:r w:rsidR="00757DA4">
        <w:t xml:space="preserve">tabell </w:t>
      </w:r>
      <w:r w:rsidR="00757DA4" w:rsidRPr="00757DA4">
        <w:rPr>
          <w:bCs/>
          <w:noProof/>
        </w:rPr>
        <w:t>7</w:t>
      </w:r>
      <w:r w:rsidR="00757DA4">
        <w:t>.</w:t>
      </w:r>
      <w:r w:rsidR="00757DA4">
        <w:rPr>
          <w:noProof/>
        </w:rPr>
        <w:t>2</w:t>
      </w:r>
      <w:r>
        <w:fldChar w:fldCharType="end"/>
      </w:r>
      <w:r>
        <w:t>).</w:t>
      </w:r>
    </w:p>
    <w:p w14:paraId="176A51EA" w14:textId="77777777" w:rsidR="0067606D" w:rsidRPr="00423AF0" w:rsidRDefault="0067606D" w:rsidP="0067606D">
      <w:pPr>
        <w:pStyle w:val="Brdtextmedindrag"/>
        <w:keepNext/>
        <w:keepLines/>
        <w:pBdr>
          <w:bottom w:val="single" w:sz="24" w:space="0" w:color="808080"/>
        </w:pBdr>
        <w:spacing w:after="60" w:line="180" w:lineRule="exact"/>
        <w:rPr>
          <w:highlight w:val="yellow"/>
        </w:rPr>
      </w:pPr>
    </w:p>
    <w:p w14:paraId="5C31FCB2" w14:textId="58DBF892" w:rsidR="0067606D" w:rsidRDefault="0067606D" w:rsidP="0067606D">
      <w:pPr>
        <w:pStyle w:val="Brdtext"/>
      </w:pPr>
    </w:p>
    <w:p w14:paraId="53AD0FCB" w14:textId="48541B6E" w:rsidR="0067606D" w:rsidRDefault="0067606D" w:rsidP="0067606D">
      <w:pPr>
        <w:pStyle w:val="TabellRubrik"/>
      </w:pPr>
      <w:bookmarkStart w:id="206" w:name="_Ref529306896"/>
      <w:bookmarkStart w:id="207" w:name="_Toc19298995"/>
      <w:r>
        <w:t xml:space="preserve">Tabell </w:t>
      </w:r>
      <w:fldSimple w:instr=" STYLEREF &quot;Rubrik 1&quot;\n \* MERGEFORMAT ">
        <w:r w:rsidR="00757DA4" w:rsidRPr="00757DA4">
          <w:rPr>
            <w:bCs/>
            <w:noProof/>
          </w:rPr>
          <w:t>7</w:t>
        </w:r>
      </w:fldSimple>
      <w:r>
        <w:t>.</w:t>
      </w:r>
      <w:fldSimple w:instr=" SEQ Tabell \* Arabic \s 1  \* MERGEFORMAT ">
        <w:r w:rsidR="00757DA4">
          <w:rPr>
            <w:noProof/>
          </w:rPr>
          <w:t>1</w:t>
        </w:r>
      </w:fldSimple>
      <w:bookmarkEnd w:id="206"/>
      <w:r>
        <w:rPr>
          <w:noProof/>
        </w:rPr>
        <w:tab/>
      </w:r>
      <w:r w:rsidRPr="00BB5134">
        <w:t>Utgifter under budgetens utgiftsområden och takbegränsade utgifter som andel av BNP</w:t>
      </w:r>
      <w:bookmarkEnd w:id="207"/>
    </w:p>
    <w:p w14:paraId="3143CAA5" w14:textId="42E6E8B3" w:rsidR="0067606D" w:rsidRDefault="0067606D" w:rsidP="0067606D">
      <w:pPr>
        <w:pStyle w:val="TabellUnderrubrik"/>
      </w:pPr>
      <w:r>
        <w:t>Procent av BNP. Utfall 2018, prognos 2019–2022</w:t>
      </w:r>
      <w:r>
        <w:softHyphen/>
      </w:r>
    </w:p>
    <w:tbl>
      <w:tblPr>
        <w:tblStyle w:val="RKEgentabell"/>
        <w:tblW w:w="4383" w:type="dxa"/>
        <w:tblInd w:w="0" w:type="dxa"/>
        <w:tblLayout w:type="fixed"/>
        <w:tblCellMar>
          <w:left w:w="57" w:type="dxa"/>
          <w:right w:w="57" w:type="dxa"/>
        </w:tblCellMar>
        <w:tblLook w:val="0460" w:firstRow="1" w:lastRow="1" w:firstColumn="0" w:lastColumn="0" w:noHBand="0" w:noVBand="1"/>
      </w:tblPr>
      <w:tblGrid>
        <w:gridCol w:w="1843"/>
        <w:gridCol w:w="508"/>
        <w:gridCol w:w="508"/>
        <w:gridCol w:w="508"/>
        <w:gridCol w:w="508"/>
        <w:gridCol w:w="508"/>
      </w:tblGrid>
      <w:tr w:rsidR="0067606D" w14:paraId="68021CE8" w14:textId="77777777" w:rsidTr="0067606D">
        <w:trPr>
          <w:cnfStyle w:val="100000000000" w:firstRow="1" w:lastRow="0" w:firstColumn="0" w:lastColumn="0" w:oddVBand="0" w:evenVBand="0" w:oddHBand="0" w:evenHBand="0" w:firstRowFirstColumn="0" w:firstRowLastColumn="0" w:lastRowFirstColumn="0" w:lastRowLastColumn="0"/>
        </w:trPr>
        <w:tc>
          <w:tcPr>
            <w:tcW w:w="1843" w:type="dxa"/>
            <w:tcMar>
              <w:left w:w="0" w:type="dxa"/>
              <w:right w:w="0" w:type="dxa"/>
            </w:tcMar>
          </w:tcPr>
          <w:p w14:paraId="3C2A1DE1" w14:textId="77777777" w:rsidR="0067606D" w:rsidRDefault="0067606D" w:rsidP="0067606D">
            <w:pPr>
              <w:pStyle w:val="TabellHuvud"/>
              <w:keepNext/>
              <w:keepLines/>
              <w:jc w:val="left"/>
            </w:pPr>
          </w:p>
        </w:tc>
        <w:tc>
          <w:tcPr>
            <w:tcW w:w="508" w:type="dxa"/>
          </w:tcPr>
          <w:p w14:paraId="36C92046" w14:textId="77777777" w:rsidR="0067606D" w:rsidRPr="00BB5134" w:rsidRDefault="0067606D" w:rsidP="0067606D">
            <w:pPr>
              <w:pStyle w:val="TabellHuvud"/>
            </w:pPr>
            <w:r>
              <w:t>2018</w:t>
            </w:r>
          </w:p>
        </w:tc>
        <w:tc>
          <w:tcPr>
            <w:tcW w:w="508" w:type="dxa"/>
          </w:tcPr>
          <w:p w14:paraId="5CE7E79B" w14:textId="77777777" w:rsidR="0067606D" w:rsidRPr="00BB5134" w:rsidRDefault="0067606D" w:rsidP="0067606D">
            <w:pPr>
              <w:pStyle w:val="TabellHuvud"/>
            </w:pPr>
            <w:r>
              <w:t>2019</w:t>
            </w:r>
          </w:p>
        </w:tc>
        <w:tc>
          <w:tcPr>
            <w:tcW w:w="508" w:type="dxa"/>
          </w:tcPr>
          <w:p w14:paraId="47AD1EC4" w14:textId="77777777" w:rsidR="0067606D" w:rsidRPr="00BB5134" w:rsidRDefault="0067606D" w:rsidP="0067606D">
            <w:pPr>
              <w:pStyle w:val="TabellHuvud"/>
            </w:pPr>
            <w:r>
              <w:t>2020</w:t>
            </w:r>
          </w:p>
        </w:tc>
        <w:tc>
          <w:tcPr>
            <w:tcW w:w="508" w:type="dxa"/>
          </w:tcPr>
          <w:p w14:paraId="57822FE6" w14:textId="77777777" w:rsidR="0067606D" w:rsidRPr="00BB5134" w:rsidRDefault="0067606D" w:rsidP="0067606D">
            <w:pPr>
              <w:pStyle w:val="TabellHuvud"/>
            </w:pPr>
            <w:r>
              <w:t>2021</w:t>
            </w:r>
          </w:p>
        </w:tc>
        <w:tc>
          <w:tcPr>
            <w:tcW w:w="508" w:type="dxa"/>
          </w:tcPr>
          <w:p w14:paraId="38747D92" w14:textId="77777777" w:rsidR="0067606D" w:rsidRPr="00BB5134" w:rsidRDefault="0067606D" w:rsidP="0067606D">
            <w:pPr>
              <w:pStyle w:val="TabellHuvud"/>
            </w:pPr>
            <w:r>
              <w:t>2022</w:t>
            </w:r>
          </w:p>
        </w:tc>
      </w:tr>
      <w:tr w:rsidR="0067606D" w14:paraId="1C8AA6E0" w14:textId="77777777" w:rsidTr="0067606D">
        <w:tc>
          <w:tcPr>
            <w:tcW w:w="1843" w:type="dxa"/>
            <w:tcBorders>
              <w:top w:val="single" w:sz="18" w:space="0" w:color="auto"/>
            </w:tcBorders>
            <w:tcMar>
              <w:left w:w="0" w:type="dxa"/>
              <w:right w:w="0" w:type="dxa"/>
            </w:tcMar>
          </w:tcPr>
          <w:p w14:paraId="341BEC70" w14:textId="77777777" w:rsidR="0067606D" w:rsidRDefault="0067606D" w:rsidP="0067606D">
            <w:pPr>
              <w:pStyle w:val="TabellRader"/>
              <w:keepNext/>
              <w:keepLines/>
              <w:jc w:val="left"/>
            </w:pPr>
            <w:r w:rsidRPr="00716177">
              <w:t>Utgifter under utgiftsområden exkl. statsskuldsräntor</w:t>
            </w:r>
            <w:r w:rsidRPr="00BB5134">
              <w:rPr>
                <w:vertAlign w:val="superscript"/>
              </w:rPr>
              <w:t>1</w:t>
            </w:r>
          </w:p>
        </w:tc>
        <w:tc>
          <w:tcPr>
            <w:tcW w:w="508" w:type="dxa"/>
            <w:tcBorders>
              <w:top w:val="single" w:sz="18" w:space="0" w:color="auto"/>
            </w:tcBorders>
            <w:vAlign w:val="bottom"/>
          </w:tcPr>
          <w:p w14:paraId="2E4A5DB4" w14:textId="6FE1F701" w:rsidR="0067606D" w:rsidRPr="007E4510" w:rsidRDefault="0067606D" w:rsidP="0067606D">
            <w:pPr>
              <w:pStyle w:val="TabellRader"/>
              <w:keepNext/>
              <w:keepLines/>
            </w:pPr>
            <w:r w:rsidRPr="007E4510">
              <w:t>20,4</w:t>
            </w:r>
          </w:p>
        </w:tc>
        <w:tc>
          <w:tcPr>
            <w:tcW w:w="508" w:type="dxa"/>
            <w:tcBorders>
              <w:top w:val="single" w:sz="18" w:space="0" w:color="auto"/>
            </w:tcBorders>
            <w:vAlign w:val="bottom"/>
          </w:tcPr>
          <w:p w14:paraId="75F99422" w14:textId="4ACDC47E" w:rsidR="0067606D" w:rsidRPr="007E4510" w:rsidRDefault="0067606D" w:rsidP="0067606D">
            <w:pPr>
              <w:pStyle w:val="TabellRader"/>
              <w:keepNext/>
              <w:keepLines/>
            </w:pPr>
            <w:r w:rsidRPr="007E4510">
              <w:t>20,0</w:t>
            </w:r>
          </w:p>
        </w:tc>
        <w:tc>
          <w:tcPr>
            <w:tcW w:w="508" w:type="dxa"/>
            <w:tcBorders>
              <w:top w:val="single" w:sz="18" w:space="0" w:color="auto"/>
            </w:tcBorders>
            <w:vAlign w:val="bottom"/>
          </w:tcPr>
          <w:p w14:paraId="02B4E314" w14:textId="52F7FB9A" w:rsidR="0067606D" w:rsidRPr="007E4510" w:rsidRDefault="0067606D" w:rsidP="0067606D">
            <w:pPr>
              <w:pStyle w:val="TabellRader"/>
              <w:keepNext/>
              <w:keepLines/>
            </w:pPr>
            <w:r w:rsidRPr="007E4510">
              <w:t>20,0</w:t>
            </w:r>
          </w:p>
        </w:tc>
        <w:tc>
          <w:tcPr>
            <w:tcW w:w="508" w:type="dxa"/>
            <w:tcBorders>
              <w:top w:val="single" w:sz="18" w:space="0" w:color="auto"/>
            </w:tcBorders>
            <w:vAlign w:val="bottom"/>
          </w:tcPr>
          <w:p w14:paraId="70781A27" w14:textId="0E7C1705" w:rsidR="0067606D" w:rsidRPr="007E4510" w:rsidRDefault="0067606D" w:rsidP="0067606D">
            <w:pPr>
              <w:pStyle w:val="TabellRader"/>
              <w:keepNext/>
              <w:keepLines/>
            </w:pPr>
            <w:r w:rsidRPr="007E4510">
              <w:t>19,8</w:t>
            </w:r>
          </w:p>
        </w:tc>
        <w:tc>
          <w:tcPr>
            <w:tcW w:w="508" w:type="dxa"/>
            <w:tcBorders>
              <w:top w:val="single" w:sz="18" w:space="0" w:color="auto"/>
            </w:tcBorders>
            <w:vAlign w:val="bottom"/>
          </w:tcPr>
          <w:p w14:paraId="4A904A99" w14:textId="498BC6A6" w:rsidR="0067606D" w:rsidRPr="007E4510" w:rsidRDefault="0067606D" w:rsidP="0067606D">
            <w:pPr>
              <w:pStyle w:val="TabellRader"/>
              <w:keepNext/>
              <w:keepLines/>
            </w:pPr>
            <w:r w:rsidRPr="007E4510">
              <w:t>19,2</w:t>
            </w:r>
          </w:p>
        </w:tc>
      </w:tr>
      <w:tr w:rsidR="0067606D" w14:paraId="7A627A2C" w14:textId="77777777" w:rsidTr="0067606D">
        <w:tc>
          <w:tcPr>
            <w:tcW w:w="1843" w:type="dxa"/>
            <w:tcMar>
              <w:left w:w="0" w:type="dxa"/>
              <w:right w:w="0" w:type="dxa"/>
            </w:tcMar>
          </w:tcPr>
          <w:p w14:paraId="0E30AA4F" w14:textId="77777777" w:rsidR="0067606D" w:rsidRDefault="0067606D" w:rsidP="0067606D">
            <w:pPr>
              <w:pStyle w:val="TabellRader"/>
              <w:keepNext/>
              <w:keepLines/>
              <w:jc w:val="left"/>
            </w:pPr>
            <w:r w:rsidRPr="00716177">
              <w:t>Statsskuldsräntor m.m.</w:t>
            </w:r>
            <w:r w:rsidRPr="00BB5134">
              <w:rPr>
                <w:vertAlign w:val="superscript"/>
              </w:rPr>
              <w:t>1</w:t>
            </w:r>
          </w:p>
        </w:tc>
        <w:tc>
          <w:tcPr>
            <w:tcW w:w="508" w:type="dxa"/>
            <w:vAlign w:val="bottom"/>
          </w:tcPr>
          <w:p w14:paraId="7C023E63" w14:textId="1250B21D" w:rsidR="0067606D" w:rsidRPr="007E4510" w:rsidRDefault="0067606D" w:rsidP="0067606D">
            <w:pPr>
              <w:pStyle w:val="TabellRader"/>
              <w:keepNext/>
              <w:keepLines/>
            </w:pPr>
            <w:r w:rsidRPr="007E4510">
              <w:t>0,3</w:t>
            </w:r>
          </w:p>
        </w:tc>
        <w:tc>
          <w:tcPr>
            <w:tcW w:w="508" w:type="dxa"/>
            <w:vAlign w:val="bottom"/>
          </w:tcPr>
          <w:p w14:paraId="7D2043D0" w14:textId="3CCDB3EA" w:rsidR="0067606D" w:rsidRPr="007E4510" w:rsidRDefault="0067606D" w:rsidP="0067606D">
            <w:pPr>
              <w:pStyle w:val="TabellRader"/>
              <w:keepNext/>
              <w:keepLines/>
            </w:pPr>
            <w:r w:rsidRPr="007E4510">
              <w:t>0,4</w:t>
            </w:r>
          </w:p>
        </w:tc>
        <w:tc>
          <w:tcPr>
            <w:tcW w:w="508" w:type="dxa"/>
            <w:vAlign w:val="bottom"/>
          </w:tcPr>
          <w:p w14:paraId="59D67979" w14:textId="3A7BE662" w:rsidR="0067606D" w:rsidRPr="007E4510" w:rsidRDefault="0067606D" w:rsidP="0067606D">
            <w:pPr>
              <w:pStyle w:val="TabellRader"/>
              <w:keepNext/>
              <w:keepLines/>
            </w:pPr>
            <w:r w:rsidRPr="007E4510">
              <w:t>0,6</w:t>
            </w:r>
          </w:p>
        </w:tc>
        <w:tc>
          <w:tcPr>
            <w:tcW w:w="508" w:type="dxa"/>
            <w:vAlign w:val="bottom"/>
          </w:tcPr>
          <w:p w14:paraId="13FEFAFD" w14:textId="3E42174B" w:rsidR="0067606D" w:rsidRPr="007E4510" w:rsidRDefault="0067606D" w:rsidP="0067606D">
            <w:pPr>
              <w:pStyle w:val="TabellRader"/>
              <w:keepNext/>
              <w:keepLines/>
            </w:pPr>
            <w:r w:rsidRPr="007E4510">
              <w:t>0,1</w:t>
            </w:r>
          </w:p>
        </w:tc>
        <w:tc>
          <w:tcPr>
            <w:tcW w:w="508" w:type="dxa"/>
            <w:vAlign w:val="bottom"/>
          </w:tcPr>
          <w:p w14:paraId="37EF8232" w14:textId="08845BFC" w:rsidR="0067606D" w:rsidRPr="007E4510" w:rsidRDefault="0067606D" w:rsidP="0067606D">
            <w:pPr>
              <w:pStyle w:val="TabellRader"/>
              <w:keepNext/>
              <w:keepLines/>
            </w:pPr>
            <w:r w:rsidRPr="007E4510">
              <w:t>0,1</w:t>
            </w:r>
          </w:p>
        </w:tc>
      </w:tr>
      <w:tr w:rsidR="0067606D" w14:paraId="3B1BA8F1" w14:textId="77777777" w:rsidTr="0067606D">
        <w:tc>
          <w:tcPr>
            <w:tcW w:w="1843" w:type="dxa"/>
            <w:tcBorders>
              <w:bottom w:val="single" w:sz="6" w:space="0" w:color="auto"/>
            </w:tcBorders>
            <w:tcMar>
              <w:left w:w="0" w:type="dxa"/>
              <w:right w:w="0" w:type="dxa"/>
            </w:tcMar>
          </w:tcPr>
          <w:p w14:paraId="2EF5EB2A" w14:textId="77777777" w:rsidR="0067606D" w:rsidRDefault="0067606D" w:rsidP="0067606D">
            <w:pPr>
              <w:pStyle w:val="TabellRader"/>
              <w:keepNext/>
              <w:keepLines/>
              <w:jc w:val="left"/>
            </w:pPr>
            <w:r w:rsidRPr="00716177">
              <w:t>Summa utgiftsområden</w:t>
            </w:r>
          </w:p>
        </w:tc>
        <w:tc>
          <w:tcPr>
            <w:tcW w:w="508" w:type="dxa"/>
            <w:tcBorders>
              <w:bottom w:val="single" w:sz="6" w:space="0" w:color="auto"/>
            </w:tcBorders>
            <w:vAlign w:val="bottom"/>
          </w:tcPr>
          <w:p w14:paraId="2B4B636E" w14:textId="58C98DD0" w:rsidR="0067606D" w:rsidRPr="007E4510" w:rsidRDefault="0067606D" w:rsidP="0067606D">
            <w:pPr>
              <w:pStyle w:val="TabellRader"/>
              <w:keepNext/>
              <w:keepLines/>
            </w:pPr>
            <w:r w:rsidRPr="007E4510">
              <w:t>20,6</w:t>
            </w:r>
          </w:p>
        </w:tc>
        <w:tc>
          <w:tcPr>
            <w:tcW w:w="508" w:type="dxa"/>
            <w:tcBorders>
              <w:bottom w:val="single" w:sz="6" w:space="0" w:color="auto"/>
            </w:tcBorders>
            <w:vAlign w:val="bottom"/>
          </w:tcPr>
          <w:p w14:paraId="06323D25" w14:textId="47525867" w:rsidR="0067606D" w:rsidRPr="007E4510" w:rsidRDefault="0067606D" w:rsidP="0067606D">
            <w:pPr>
              <w:pStyle w:val="TabellRader"/>
              <w:keepNext/>
              <w:keepLines/>
            </w:pPr>
            <w:r w:rsidRPr="007E4510">
              <w:t>20,5</w:t>
            </w:r>
          </w:p>
        </w:tc>
        <w:tc>
          <w:tcPr>
            <w:tcW w:w="508" w:type="dxa"/>
            <w:tcBorders>
              <w:bottom w:val="single" w:sz="6" w:space="0" w:color="auto"/>
            </w:tcBorders>
            <w:vAlign w:val="bottom"/>
          </w:tcPr>
          <w:p w14:paraId="5060612C" w14:textId="3D163A37" w:rsidR="0067606D" w:rsidRPr="007E4510" w:rsidRDefault="0067606D" w:rsidP="0067606D">
            <w:pPr>
              <w:pStyle w:val="TabellRader"/>
              <w:keepNext/>
              <w:keepLines/>
            </w:pPr>
            <w:r w:rsidRPr="007E4510">
              <w:t>20,6</w:t>
            </w:r>
          </w:p>
        </w:tc>
        <w:tc>
          <w:tcPr>
            <w:tcW w:w="508" w:type="dxa"/>
            <w:tcBorders>
              <w:bottom w:val="single" w:sz="6" w:space="0" w:color="auto"/>
            </w:tcBorders>
            <w:vAlign w:val="bottom"/>
          </w:tcPr>
          <w:p w14:paraId="1C7CBFAF" w14:textId="18C41ECF" w:rsidR="0067606D" w:rsidRPr="007E4510" w:rsidRDefault="0067606D" w:rsidP="0067606D">
            <w:pPr>
              <w:pStyle w:val="TabellRader"/>
              <w:keepNext/>
              <w:keepLines/>
            </w:pPr>
            <w:r w:rsidRPr="007E4510">
              <w:t>19,9</w:t>
            </w:r>
          </w:p>
        </w:tc>
        <w:tc>
          <w:tcPr>
            <w:tcW w:w="508" w:type="dxa"/>
            <w:tcBorders>
              <w:bottom w:val="single" w:sz="6" w:space="0" w:color="auto"/>
            </w:tcBorders>
            <w:vAlign w:val="bottom"/>
          </w:tcPr>
          <w:p w14:paraId="78D26939" w14:textId="36DEA1F9" w:rsidR="0067606D" w:rsidRPr="007E4510" w:rsidRDefault="0067606D" w:rsidP="0067606D">
            <w:pPr>
              <w:pStyle w:val="TabellRader"/>
              <w:keepNext/>
              <w:keepLines/>
            </w:pPr>
            <w:r w:rsidRPr="007E4510">
              <w:t>19,3</w:t>
            </w:r>
          </w:p>
        </w:tc>
      </w:tr>
      <w:tr w:rsidR="0067606D" w14:paraId="38C2812F" w14:textId="77777777" w:rsidTr="0067606D">
        <w:tc>
          <w:tcPr>
            <w:tcW w:w="1843" w:type="dxa"/>
            <w:tcBorders>
              <w:top w:val="single" w:sz="6" w:space="0" w:color="auto"/>
              <w:bottom w:val="single" w:sz="6" w:space="0" w:color="auto"/>
            </w:tcBorders>
            <w:tcMar>
              <w:left w:w="0" w:type="dxa"/>
              <w:right w:w="0" w:type="dxa"/>
            </w:tcMar>
          </w:tcPr>
          <w:p w14:paraId="2F2CFB7F" w14:textId="77777777" w:rsidR="0067606D" w:rsidRDefault="0067606D" w:rsidP="0067606D">
            <w:pPr>
              <w:pStyle w:val="TabellRader"/>
              <w:keepNext/>
              <w:keepLines/>
              <w:jc w:val="left"/>
            </w:pPr>
            <w:r w:rsidRPr="00716177">
              <w:t>Ålderspensionssystemet vid sidan av statens budget</w:t>
            </w:r>
          </w:p>
        </w:tc>
        <w:tc>
          <w:tcPr>
            <w:tcW w:w="508" w:type="dxa"/>
            <w:tcBorders>
              <w:top w:val="single" w:sz="6" w:space="0" w:color="auto"/>
              <w:bottom w:val="single" w:sz="6" w:space="0" w:color="auto"/>
            </w:tcBorders>
            <w:vAlign w:val="bottom"/>
          </w:tcPr>
          <w:p w14:paraId="6BB8F7B9" w14:textId="15F89ED5" w:rsidR="0067606D" w:rsidRPr="007E4510" w:rsidRDefault="0067606D" w:rsidP="0067606D">
            <w:pPr>
              <w:pStyle w:val="TabellRader"/>
              <w:keepNext/>
              <w:keepLines/>
            </w:pPr>
            <w:r w:rsidRPr="007E4510">
              <w:t>6,4</w:t>
            </w:r>
          </w:p>
        </w:tc>
        <w:tc>
          <w:tcPr>
            <w:tcW w:w="508" w:type="dxa"/>
            <w:tcBorders>
              <w:top w:val="single" w:sz="6" w:space="0" w:color="auto"/>
              <w:bottom w:val="single" w:sz="6" w:space="0" w:color="auto"/>
            </w:tcBorders>
            <w:vAlign w:val="bottom"/>
          </w:tcPr>
          <w:p w14:paraId="32046413" w14:textId="7DF20EE4" w:rsidR="0067606D" w:rsidRPr="007E4510" w:rsidRDefault="0067606D" w:rsidP="0067606D">
            <w:pPr>
              <w:pStyle w:val="TabellRader"/>
              <w:keepNext/>
              <w:keepLines/>
            </w:pPr>
            <w:r w:rsidRPr="007E4510">
              <w:t>6,4</w:t>
            </w:r>
          </w:p>
        </w:tc>
        <w:tc>
          <w:tcPr>
            <w:tcW w:w="508" w:type="dxa"/>
            <w:tcBorders>
              <w:top w:val="single" w:sz="6" w:space="0" w:color="auto"/>
              <w:bottom w:val="single" w:sz="6" w:space="0" w:color="auto"/>
            </w:tcBorders>
            <w:vAlign w:val="bottom"/>
          </w:tcPr>
          <w:p w14:paraId="6D800E15" w14:textId="4A3245E7" w:rsidR="0067606D" w:rsidRPr="007E4510" w:rsidRDefault="0067606D" w:rsidP="0067606D">
            <w:pPr>
              <w:pStyle w:val="TabellRader"/>
              <w:keepNext/>
              <w:keepLines/>
            </w:pPr>
            <w:r w:rsidRPr="007E4510">
              <w:t>6,4</w:t>
            </w:r>
          </w:p>
        </w:tc>
        <w:tc>
          <w:tcPr>
            <w:tcW w:w="508" w:type="dxa"/>
            <w:tcBorders>
              <w:top w:val="single" w:sz="6" w:space="0" w:color="auto"/>
              <w:bottom w:val="single" w:sz="6" w:space="0" w:color="auto"/>
            </w:tcBorders>
            <w:vAlign w:val="bottom"/>
          </w:tcPr>
          <w:p w14:paraId="64A92C05" w14:textId="05B0792D" w:rsidR="0067606D" w:rsidRPr="007E4510" w:rsidRDefault="0067606D" w:rsidP="0067606D">
            <w:pPr>
              <w:pStyle w:val="TabellRader"/>
              <w:keepNext/>
              <w:keepLines/>
            </w:pPr>
            <w:r w:rsidRPr="007E4510">
              <w:t>6,3</w:t>
            </w:r>
          </w:p>
        </w:tc>
        <w:tc>
          <w:tcPr>
            <w:tcW w:w="508" w:type="dxa"/>
            <w:tcBorders>
              <w:top w:val="single" w:sz="6" w:space="0" w:color="auto"/>
              <w:bottom w:val="single" w:sz="6" w:space="0" w:color="auto"/>
            </w:tcBorders>
            <w:vAlign w:val="bottom"/>
          </w:tcPr>
          <w:p w14:paraId="490AA757" w14:textId="5E25670C" w:rsidR="0067606D" w:rsidRPr="007E4510" w:rsidRDefault="0067606D" w:rsidP="0067606D">
            <w:pPr>
              <w:pStyle w:val="TabellRader"/>
              <w:keepNext/>
              <w:keepLines/>
            </w:pPr>
            <w:r w:rsidRPr="007E4510">
              <w:t>6,2</w:t>
            </w:r>
          </w:p>
        </w:tc>
      </w:tr>
      <w:tr w:rsidR="0067606D" w14:paraId="21047B5F" w14:textId="77777777" w:rsidTr="0067606D">
        <w:trPr>
          <w:cnfStyle w:val="010000000000" w:firstRow="0" w:lastRow="1" w:firstColumn="0" w:lastColumn="0" w:oddVBand="0" w:evenVBand="0" w:oddHBand="0" w:evenHBand="0" w:firstRowFirstColumn="0" w:firstRowLastColumn="0" w:lastRowFirstColumn="0" w:lastRowLastColumn="0"/>
        </w:trPr>
        <w:tc>
          <w:tcPr>
            <w:tcW w:w="1843" w:type="dxa"/>
            <w:tcBorders>
              <w:top w:val="single" w:sz="6" w:space="0" w:color="auto"/>
            </w:tcBorders>
            <w:tcMar>
              <w:left w:w="0" w:type="dxa"/>
              <w:right w:w="0" w:type="dxa"/>
            </w:tcMar>
          </w:tcPr>
          <w:p w14:paraId="18E2B3FB" w14:textId="77777777" w:rsidR="0067606D" w:rsidRPr="00BB5134" w:rsidRDefault="0067606D" w:rsidP="0067606D">
            <w:pPr>
              <w:pStyle w:val="TabellRader"/>
              <w:keepNext/>
              <w:keepLines/>
              <w:jc w:val="left"/>
              <w:rPr>
                <w:b w:val="0"/>
              </w:rPr>
            </w:pPr>
            <w:r w:rsidRPr="00BB5134">
              <w:rPr>
                <w:b w:val="0"/>
              </w:rPr>
              <w:t>Takbegränsade utgifter</w:t>
            </w:r>
            <w:r w:rsidRPr="00BB5134">
              <w:rPr>
                <w:b w:val="0"/>
                <w:vertAlign w:val="superscript"/>
              </w:rPr>
              <w:t>2</w:t>
            </w:r>
          </w:p>
        </w:tc>
        <w:tc>
          <w:tcPr>
            <w:tcW w:w="508" w:type="dxa"/>
            <w:tcBorders>
              <w:top w:val="single" w:sz="6" w:space="0" w:color="auto"/>
            </w:tcBorders>
            <w:vAlign w:val="bottom"/>
          </w:tcPr>
          <w:p w14:paraId="4C1F57BC" w14:textId="5BEF1DEF" w:rsidR="0067606D" w:rsidRPr="007E4510" w:rsidRDefault="0067606D" w:rsidP="0067606D">
            <w:pPr>
              <w:pStyle w:val="TabellRader"/>
              <w:keepNext/>
              <w:keepLines/>
              <w:rPr>
                <w:b w:val="0"/>
              </w:rPr>
            </w:pPr>
            <w:r w:rsidRPr="007E4510">
              <w:rPr>
                <w:b w:val="0"/>
              </w:rPr>
              <w:t>26,8</w:t>
            </w:r>
          </w:p>
        </w:tc>
        <w:tc>
          <w:tcPr>
            <w:tcW w:w="508" w:type="dxa"/>
            <w:tcBorders>
              <w:top w:val="single" w:sz="6" w:space="0" w:color="auto"/>
            </w:tcBorders>
            <w:vAlign w:val="bottom"/>
          </w:tcPr>
          <w:p w14:paraId="69759FEF" w14:textId="7F5C4D36" w:rsidR="0067606D" w:rsidRPr="007E4510" w:rsidRDefault="0067606D" w:rsidP="0067606D">
            <w:pPr>
              <w:pStyle w:val="TabellRader"/>
              <w:keepNext/>
              <w:keepLines/>
              <w:rPr>
                <w:b w:val="0"/>
              </w:rPr>
            </w:pPr>
            <w:r w:rsidRPr="007E4510">
              <w:rPr>
                <w:b w:val="0"/>
              </w:rPr>
              <w:t>26,4</w:t>
            </w:r>
          </w:p>
        </w:tc>
        <w:tc>
          <w:tcPr>
            <w:tcW w:w="508" w:type="dxa"/>
            <w:tcBorders>
              <w:top w:val="single" w:sz="6" w:space="0" w:color="auto"/>
            </w:tcBorders>
            <w:vAlign w:val="bottom"/>
          </w:tcPr>
          <w:p w14:paraId="60858F74" w14:textId="130B0655" w:rsidR="0067606D" w:rsidRPr="007E4510" w:rsidRDefault="0067606D" w:rsidP="0067606D">
            <w:pPr>
              <w:pStyle w:val="TabellRader"/>
              <w:keepNext/>
              <w:keepLines/>
              <w:rPr>
                <w:b w:val="0"/>
              </w:rPr>
            </w:pPr>
            <w:r w:rsidRPr="007E4510">
              <w:rPr>
                <w:b w:val="0"/>
              </w:rPr>
              <w:t>26,3</w:t>
            </w:r>
          </w:p>
        </w:tc>
        <w:tc>
          <w:tcPr>
            <w:tcW w:w="508" w:type="dxa"/>
            <w:tcBorders>
              <w:top w:val="single" w:sz="6" w:space="0" w:color="auto"/>
            </w:tcBorders>
            <w:vAlign w:val="bottom"/>
          </w:tcPr>
          <w:p w14:paraId="7EDD4A1A" w14:textId="28FEAC25" w:rsidR="0067606D" w:rsidRPr="007E4510" w:rsidRDefault="0067606D" w:rsidP="0067606D">
            <w:pPr>
              <w:pStyle w:val="TabellRader"/>
              <w:keepNext/>
              <w:keepLines/>
              <w:rPr>
                <w:b w:val="0"/>
              </w:rPr>
            </w:pPr>
            <w:r w:rsidRPr="007E4510">
              <w:rPr>
                <w:b w:val="0"/>
              </w:rPr>
              <w:t>26,0</w:t>
            </w:r>
          </w:p>
        </w:tc>
        <w:tc>
          <w:tcPr>
            <w:tcW w:w="508" w:type="dxa"/>
            <w:tcBorders>
              <w:top w:val="single" w:sz="6" w:space="0" w:color="auto"/>
            </w:tcBorders>
            <w:vAlign w:val="bottom"/>
          </w:tcPr>
          <w:p w14:paraId="0A70B60B" w14:textId="4D1EC2EF" w:rsidR="0067606D" w:rsidRPr="007E4510" w:rsidRDefault="0067606D" w:rsidP="0067606D">
            <w:pPr>
              <w:pStyle w:val="TabellRader"/>
              <w:keepNext/>
              <w:keepLines/>
              <w:rPr>
                <w:b w:val="0"/>
              </w:rPr>
            </w:pPr>
            <w:r w:rsidRPr="007E4510">
              <w:rPr>
                <w:b w:val="0"/>
              </w:rPr>
              <w:t>25,4</w:t>
            </w:r>
          </w:p>
        </w:tc>
      </w:tr>
    </w:tbl>
    <w:p w14:paraId="43FDA7E7" w14:textId="3EBC9704" w:rsidR="0067606D" w:rsidRPr="00F07F33" w:rsidRDefault="0067606D" w:rsidP="0067606D">
      <w:pPr>
        <w:pStyle w:val="TabellFotnot"/>
      </w:pPr>
      <w:r w:rsidRPr="00F07F33">
        <w:rPr>
          <w:vertAlign w:val="superscript"/>
        </w:rPr>
        <w:t>1</w:t>
      </w:r>
      <w:r>
        <w:t xml:space="preserve"> </w:t>
      </w:r>
      <w:r w:rsidRPr="00F07F33">
        <w:t xml:space="preserve">Inklusive </w:t>
      </w:r>
      <w:r>
        <w:t>M</w:t>
      </w:r>
      <w:r w:rsidRPr="00F07F33">
        <w:t>inskning av anslagsbehållningar och utnyttjande av anslagskredit.</w:t>
      </w:r>
    </w:p>
    <w:p w14:paraId="751F3230" w14:textId="0A63E729" w:rsidR="0067606D" w:rsidRPr="00F07F33" w:rsidRDefault="0067606D" w:rsidP="0067606D">
      <w:pPr>
        <w:pStyle w:val="TabellFotnot"/>
      </w:pPr>
      <w:r w:rsidRPr="00F07F33">
        <w:rPr>
          <w:vertAlign w:val="superscript"/>
        </w:rPr>
        <w:t>2</w:t>
      </w:r>
      <w:r w:rsidRPr="00F07F33">
        <w:t xml:space="preserve"> Utgifter under budgetens utgiftsområden (exkl</w:t>
      </w:r>
      <w:r>
        <w:t>.</w:t>
      </w:r>
      <w:r w:rsidRPr="00F07F33">
        <w:t xml:space="preserve"> utg</w:t>
      </w:r>
      <w:r>
        <w:t>.</w:t>
      </w:r>
      <w:r w:rsidRPr="00F07F33">
        <w:t>omr</w:t>
      </w:r>
      <w:r>
        <w:t>.</w:t>
      </w:r>
      <w:r w:rsidRPr="00F07F33">
        <w:t xml:space="preserve"> 26</w:t>
      </w:r>
      <w:r>
        <w:rPr>
          <w:rFonts w:ascii="Cambria" w:hAnsi="Cambria"/>
        </w:rPr>
        <w:t> </w:t>
      </w:r>
      <w:r w:rsidRPr="00F07F33">
        <w:t>Statsskuldräntor m.m.) och ålderspensionssystemet vid sidan av statens budget.</w:t>
      </w:r>
    </w:p>
    <w:p w14:paraId="48D56382" w14:textId="77777777" w:rsidR="0067606D" w:rsidRPr="00F07F33" w:rsidRDefault="0067606D" w:rsidP="0067606D">
      <w:pPr>
        <w:pStyle w:val="TabellFotnot"/>
      </w:pPr>
      <w:r w:rsidRPr="00F07F33">
        <w:t>Källa: Egna beräkningar.</w:t>
      </w:r>
    </w:p>
    <w:p w14:paraId="25CE7ED6" w14:textId="09DBD967" w:rsidR="0067606D" w:rsidRDefault="0067606D" w:rsidP="0067606D">
      <w:pPr>
        <w:pStyle w:val="Brdtextmedindrag"/>
        <w:keepNext/>
        <w:keepLines/>
        <w:ind w:firstLine="0"/>
        <w:jc w:val="left"/>
      </w:pPr>
    </w:p>
    <w:p w14:paraId="2D570153" w14:textId="049A48EF" w:rsidR="0067606D" w:rsidRPr="0071539C" w:rsidRDefault="0067606D" w:rsidP="0067606D">
      <w:pPr>
        <w:pStyle w:val="Brdtext"/>
      </w:pPr>
      <w:r w:rsidRPr="0071539C">
        <w:t>Utgifterna i statens budget delas in i 27 utgiftsområden och posten Minskning av anslagsbehållningar. Till budgetens utgifter hör även Riksgäldskontorets nettoutlåning och den kassamässiga korrigeringen (se avsnitt</w:t>
      </w:r>
      <w:r>
        <w:t> </w:t>
      </w:r>
      <w:r w:rsidRPr="0071539C">
        <w:t>8.3).</w:t>
      </w:r>
    </w:p>
    <w:p w14:paraId="7DDA8B0A" w14:textId="6BA6A1DD" w:rsidR="0067606D" w:rsidRPr="0071539C" w:rsidRDefault="0067606D" w:rsidP="0067606D">
      <w:pPr>
        <w:pStyle w:val="Brdtextmedindrag"/>
      </w:pPr>
      <w:r w:rsidRPr="0071539C">
        <w:t xml:space="preserve">Utgiftsramarna utgörs av anvisade medel för de 27 utgiftsområdena medan de takbegränsade utgifterna, dvs. de utgifter som omfattas av </w:t>
      </w:r>
      <w:r w:rsidRPr="0071539C">
        <w:lastRenderedPageBreak/>
        <w:t xml:space="preserve">utgiftstaket, består av utgifterna </w:t>
      </w:r>
      <w:r>
        <w:t>under</w:t>
      </w:r>
      <w:r w:rsidRPr="0071539C">
        <w:t xml:space="preserve"> samtliga utgiftsområden utom utgiftsområde</w:t>
      </w:r>
      <w:r>
        <w:t> </w:t>
      </w:r>
      <w:r w:rsidRPr="0071539C">
        <w:t>26</w:t>
      </w:r>
      <w:r>
        <w:t xml:space="preserve"> </w:t>
      </w:r>
      <w:r w:rsidRPr="0071539C">
        <w:t>Stats</w:t>
      </w:r>
      <w:r>
        <w:softHyphen/>
      </w:r>
      <w:r w:rsidRPr="0071539C">
        <w:t>skuldsräntor m.m. samt utgifterna inom ålderspensionssystemet vid sidan av statens budget.</w:t>
      </w:r>
    </w:p>
    <w:p w14:paraId="3CC74981" w14:textId="65F2762D" w:rsidR="0067606D" w:rsidRDefault="0067606D" w:rsidP="0067606D">
      <w:pPr>
        <w:pStyle w:val="Rubrik2"/>
      </w:pPr>
      <w:bookmarkStart w:id="208" w:name="_Ref17185804"/>
      <w:bookmarkStart w:id="209" w:name="_Toc19298865"/>
      <w:r>
        <w:t>Utgiftsramar för 2020</w:t>
      </w:r>
      <w:bookmarkEnd w:id="208"/>
      <w:bookmarkEnd w:id="209"/>
    </w:p>
    <w:p w14:paraId="5182669C" w14:textId="77777777" w:rsidR="0067606D" w:rsidRDefault="0067606D" w:rsidP="0067606D">
      <w:pPr>
        <w:pStyle w:val="Brdtextmedindrag"/>
        <w:keepNext/>
        <w:keepLines/>
        <w:pBdr>
          <w:top w:val="single" w:sz="24" w:space="0" w:color="808080"/>
        </w:pBdr>
        <w:spacing w:before="20" w:line="140" w:lineRule="exact"/>
      </w:pPr>
    </w:p>
    <w:p w14:paraId="12A74D3C" w14:textId="18B2D2D1" w:rsidR="0067606D" w:rsidRPr="00856BBF" w:rsidRDefault="0067606D" w:rsidP="0067606D">
      <w:pPr>
        <w:pStyle w:val="Brdtext"/>
        <w:keepNext/>
        <w:keepLines/>
        <w:rPr>
          <w:rFonts w:ascii="TradeGothic" w:hAnsi="TradeGothic"/>
          <w:b/>
          <w:sz w:val="20"/>
        </w:rPr>
      </w:pPr>
      <w:r>
        <w:rPr>
          <w:b/>
        </w:rPr>
        <w:t>Regeringens </w:t>
      </w:r>
      <w:r w:rsidRPr="007241B9">
        <w:rPr>
          <w:b/>
        </w:rPr>
        <w:t>förslag:</w:t>
      </w:r>
      <w:r w:rsidRPr="00C0621B">
        <w:rPr>
          <w:szCs w:val="22"/>
        </w:rPr>
        <w:t xml:space="preserve"> </w:t>
      </w:r>
      <w:r>
        <w:rPr>
          <w:szCs w:val="22"/>
        </w:rPr>
        <w:t xml:space="preserve">Utgifterna för 2020 fördelas på utgiftsområden enligt </w:t>
      </w:r>
      <w:r>
        <w:rPr>
          <w:szCs w:val="22"/>
        </w:rPr>
        <w:fldChar w:fldCharType="begin"/>
      </w:r>
      <w:r>
        <w:rPr>
          <w:szCs w:val="22"/>
        </w:rPr>
        <w:instrText xml:space="preserve"> REF  _Ref529306990 \* Lower \h </w:instrText>
      </w:r>
      <w:r>
        <w:rPr>
          <w:szCs w:val="22"/>
        </w:rPr>
      </w:r>
      <w:r>
        <w:rPr>
          <w:szCs w:val="22"/>
        </w:rPr>
        <w:fldChar w:fldCharType="separate"/>
      </w:r>
      <w:r w:rsidR="00757DA4">
        <w:t xml:space="preserve">tabell </w:t>
      </w:r>
      <w:r w:rsidR="00757DA4" w:rsidRPr="00757DA4">
        <w:rPr>
          <w:bCs/>
          <w:noProof/>
        </w:rPr>
        <w:t>7</w:t>
      </w:r>
      <w:r w:rsidR="00757DA4">
        <w:t>.</w:t>
      </w:r>
      <w:r w:rsidR="00757DA4">
        <w:rPr>
          <w:noProof/>
        </w:rPr>
        <w:t>3</w:t>
      </w:r>
      <w:r>
        <w:rPr>
          <w:szCs w:val="22"/>
        </w:rPr>
        <w:fldChar w:fldCharType="end"/>
      </w:r>
      <w:r>
        <w:rPr>
          <w:szCs w:val="22"/>
        </w:rPr>
        <w:t>.</w:t>
      </w:r>
    </w:p>
    <w:p w14:paraId="374AB31D" w14:textId="77777777" w:rsidR="0067606D" w:rsidRDefault="0067606D" w:rsidP="0067606D">
      <w:pPr>
        <w:pStyle w:val="Brdtextmedindrag"/>
        <w:keepNext/>
        <w:keepLines/>
        <w:pBdr>
          <w:bottom w:val="single" w:sz="24" w:space="0" w:color="808080"/>
        </w:pBdr>
        <w:spacing w:after="60" w:line="180" w:lineRule="exact"/>
      </w:pPr>
    </w:p>
    <w:p w14:paraId="47C641D7" w14:textId="77777777" w:rsidR="0067606D" w:rsidRPr="007241B9" w:rsidRDefault="0067606D" w:rsidP="0067606D">
      <w:pPr>
        <w:pStyle w:val="Brdtext"/>
        <w:keepNext/>
        <w:keepLines/>
      </w:pPr>
    </w:p>
    <w:p w14:paraId="19D3E436" w14:textId="61E0563B" w:rsidR="0067606D" w:rsidRPr="0057713D" w:rsidRDefault="0067606D" w:rsidP="0067606D">
      <w:pPr>
        <w:pStyle w:val="Brdtextmedindrag"/>
        <w:keepNext/>
        <w:keepLines/>
      </w:pPr>
      <w:r w:rsidRPr="0057713D">
        <w:rPr>
          <w:b/>
        </w:rPr>
        <w:t>Skälen för regeringens förslag:</w:t>
      </w:r>
      <w:r w:rsidRPr="0057713D">
        <w:t xml:space="preserve"> Enligt 9 kap. 5</w:t>
      </w:r>
      <w:r>
        <w:t> </w:t>
      </w:r>
      <w:r w:rsidRPr="0057713D">
        <w:t xml:space="preserve">§ riksdagsordningen ska förslaget till statens budget innehålla en fördelning av anslagen på utgiftsområden. Regeringens förslag till ramar för utgiftsområdena för 2020 redovisas i </w:t>
      </w:r>
      <w:r w:rsidRPr="0057713D">
        <w:fldChar w:fldCharType="begin"/>
      </w:r>
      <w:r w:rsidRPr="0057713D">
        <w:instrText xml:space="preserve"> REF  _Ref529306990 \* Lower \h </w:instrText>
      </w:r>
      <w:r>
        <w:instrText xml:space="preserve"> \* MERGEFORMAT </w:instrText>
      </w:r>
      <w:r w:rsidRPr="0057713D">
        <w:fldChar w:fldCharType="separate"/>
      </w:r>
      <w:r w:rsidR="00757DA4">
        <w:t xml:space="preserve">tabell </w:t>
      </w:r>
      <w:r w:rsidR="00757DA4" w:rsidRPr="00757DA4">
        <w:rPr>
          <w:bCs/>
          <w:noProof/>
        </w:rPr>
        <w:t>7</w:t>
      </w:r>
      <w:r w:rsidR="00757DA4">
        <w:t>.</w:t>
      </w:r>
      <w:r w:rsidR="00757DA4">
        <w:rPr>
          <w:noProof/>
        </w:rPr>
        <w:t>3</w:t>
      </w:r>
      <w:r w:rsidRPr="0057713D">
        <w:fldChar w:fldCharType="end"/>
      </w:r>
      <w:r w:rsidRPr="0057713D">
        <w:t>. Utgiftsramen för ett utgiftsområde är summan av de anvisade medlen för de anslag som ingår i utgiftsområdet.</w:t>
      </w:r>
      <w:r>
        <w:t xml:space="preserve"> I förslaget till utgiftsramar har hänsyn tagits till tidigare beslutade och aviserade samt nu föreslagna utgiftsreformer. Till grund för utgiftsramarna ligger även bl.a. regeringens prognoser för den makroekonomiska utveck</w:t>
      </w:r>
      <w:r>
        <w:softHyphen/>
        <w:t>lingen och volymutvecklingen i de statliga regelstyrda transfereringssystemen samt pris- och löneomräkningen av förvaltnings- och investeringsanslag.</w:t>
      </w:r>
    </w:p>
    <w:p w14:paraId="5B562990" w14:textId="77777777" w:rsidR="0067606D" w:rsidRDefault="0067606D" w:rsidP="0067606D">
      <w:pPr>
        <w:pStyle w:val="Brdtextmedindrag"/>
        <w:keepNext/>
        <w:keepLines/>
        <w:ind w:firstLine="0"/>
      </w:pPr>
    </w:p>
    <w:p w14:paraId="2162C6D4" w14:textId="2151F52B" w:rsidR="0067606D" w:rsidRDefault="0067606D" w:rsidP="0067606D">
      <w:pPr>
        <w:pStyle w:val="TabellRubrik"/>
      </w:pPr>
      <w:bookmarkStart w:id="210" w:name="_Ref529307048"/>
      <w:bookmarkStart w:id="211" w:name="_Toc19298996"/>
      <w:r>
        <w:t xml:space="preserve">Tabell </w:t>
      </w:r>
      <w:fldSimple w:instr=" STYLEREF &quot;Rubrik 1&quot;\n \* MERGEFORMAT ">
        <w:r w:rsidR="00757DA4" w:rsidRPr="00757DA4">
          <w:rPr>
            <w:bCs/>
            <w:noProof/>
          </w:rPr>
          <w:t>7</w:t>
        </w:r>
      </w:fldSimple>
      <w:r>
        <w:t>.</w:t>
      </w:r>
      <w:fldSimple w:instr=" SEQ Tabell \* Arabic \s 1  \* MERGEFORMAT ">
        <w:r w:rsidR="00757DA4">
          <w:rPr>
            <w:noProof/>
          </w:rPr>
          <w:t>2</w:t>
        </w:r>
      </w:fldSimple>
      <w:bookmarkEnd w:id="210"/>
      <w:r>
        <w:rPr>
          <w:noProof/>
        </w:rPr>
        <w:tab/>
      </w:r>
      <w:r w:rsidRPr="00867761">
        <w:t>Härledning av de sammanlagda utgiftsramarna 20</w:t>
      </w:r>
      <w:r>
        <w:t>20</w:t>
      </w:r>
      <w:bookmarkEnd w:id="211"/>
    </w:p>
    <w:p w14:paraId="65727ADF" w14:textId="77777777" w:rsidR="0067606D" w:rsidRDefault="0067606D" w:rsidP="0067606D">
      <w:pPr>
        <w:pStyle w:val="TabellUnderrubrik"/>
      </w:pPr>
      <w:r w:rsidRPr="00867761">
        <w:t>Miljarder kronor</w:t>
      </w:r>
    </w:p>
    <w:tbl>
      <w:tblPr>
        <w:tblStyle w:val="RKEgentabell"/>
        <w:tblW w:w="4383" w:type="dxa"/>
        <w:tblInd w:w="0" w:type="dxa"/>
        <w:tblLayout w:type="fixed"/>
        <w:tblLook w:val="0460" w:firstRow="1" w:lastRow="1" w:firstColumn="0" w:lastColumn="0" w:noHBand="0" w:noVBand="1"/>
      </w:tblPr>
      <w:tblGrid>
        <w:gridCol w:w="2552"/>
        <w:gridCol w:w="1831"/>
      </w:tblGrid>
      <w:tr w:rsidR="0067606D" w14:paraId="146AE34B" w14:textId="77777777" w:rsidTr="0067606D">
        <w:trPr>
          <w:cnfStyle w:val="100000000000" w:firstRow="1" w:lastRow="0" w:firstColumn="0" w:lastColumn="0" w:oddVBand="0" w:evenVBand="0" w:oddHBand="0" w:evenHBand="0" w:firstRowFirstColumn="0" w:firstRowLastColumn="0" w:lastRowFirstColumn="0" w:lastRowLastColumn="0"/>
        </w:trPr>
        <w:tc>
          <w:tcPr>
            <w:tcW w:w="2552" w:type="dxa"/>
            <w:tcMar>
              <w:left w:w="0" w:type="dxa"/>
              <w:right w:w="0" w:type="dxa"/>
            </w:tcMar>
          </w:tcPr>
          <w:p w14:paraId="73E09E44" w14:textId="77777777" w:rsidR="0067606D" w:rsidRDefault="0067606D" w:rsidP="0067606D">
            <w:pPr>
              <w:pStyle w:val="TabellHuvud"/>
              <w:keepNext/>
              <w:keepLines/>
              <w:jc w:val="left"/>
            </w:pPr>
          </w:p>
        </w:tc>
        <w:tc>
          <w:tcPr>
            <w:tcW w:w="1831" w:type="dxa"/>
          </w:tcPr>
          <w:p w14:paraId="0B248E11" w14:textId="1BE7DE0B" w:rsidR="0067606D" w:rsidRDefault="0067606D" w:rsidP="0067606D">
            <w:pPr>
              <w:pStyle w:val="TabellHuvud"/>
              <w:keepNext/>
              <w:keepLines/>
            </w:pPr>
          </w:p>
        </w:tc>
      </w:tr>
      <w:tr w:rsidR="0067606D" w:rsidRPr="00DA0D44" w14:paraId="7813E4C3" w14:textId="77777777" w:rsidTr="0067606D">
        <w:tc>
          <w:tcPr>
            <w:tcW w:w="2552" w:type="dxa"/>
            <w:tcMar>
              <w:left w:w="0" w:type="dxa"/>
              <w:right w:w="0" w:type="dxa"/>
            </w:tcMar>
          </w:tcPr>
          <w:p w14:paraId="639E61CD" w14:textId="7B61E6D2" w:rsidR="0067606D" w:rsidRPr="00DA0D44" w:rsidRDefault="0067606D" w:rsidP="0067606D">
            <w:pPr>
              <w:pStyle w:val="TabellRader"/>
              <w:keepNext/>
              <w:keepLines/>
              <w:jc w:val="left"/>
              <w:rPr>
                <w:b/>
              </w:rPr>
            </w:pPr>
            <w:r>
              <w:rPr>
                <w:b/>
              </w:rPr>
              <w:t>Fastställda</w:t>
            </w:r>
            <w:r w:rsidRPr="00DA0D44">
              <w:rPr>
                <w:b/>
              </w:rPr>
              <w:t xml:space="preserve"> utgiftsramar 201</w:t>
            </w:r>
            <w:r>
              <w:rPr>
                <w:b/>
              </w:rPr>
              <w:t>9</w:t>
            </w:r>
            <w:r w:rsidRPr="004E4F82">
              <w:rPr>
                <w:b/>
                <w:vertAlign w:val="superscript"/>
              </w:rPr>
              <w:t>1</w:t>
            </w:r>
          </w:p>
        </w:tc>
        <w:tc>
          <w:tcPr>
            <w:tcW w:w="1831" w:type="dxa"/>
          </w:tcPr>
          <w:p w14:paraId="4E1AE018" w14:textId="2E6AF197" w:rsidR="0067606D" w:rsidRPr="00DA0D44" w:rsidRDefault="0067606D" w:rsidP="0067606D">
            <w:pPr>
              <w:pStyle w:val="TabellRader"/>
              <w:keepNext/>
              <w:keepLines/>
              <w:rPr>
                <w:b/>
              </w:rPr>
            </w:pPr>
            <w:r>
              <w:rPr>
                <w:b/>
              </w:rPr>
              <w:t>1</w:t>
            </w:r>
            <w:r>
              <w:rPr>
                <w:rFonts w:ascii="Cambria" w:hAnsi="Cambria" w:cs="Cambria"/>
                <w:b/>
              </w:rPr>
              <w:t> </w:t>
            </w:r>
            <w:r>
              <w:rPr>
                <w:b/>
              </w:rPr>
              <w:t>030,2</w:t>
            </w:r>
          </w:p>
        </w:tc>
      </w:tr>
      <w:tr w:rsidR="0067606D" w14:paraId="0C60118A" w14:textId="77777777" w:rsidTr="0067606D">
        <w:tc>
          <w:tcPr>
            <w:tcW w:w="2552" w:type="dxa"/>
            <w:tcMar>
              <w:left w:w="0" w:type="dxa"/>
              <w:right w:w="0" w:type="dxa"/>
            </w:tcMar>
          </w:tcPr>
          <w:p w14:paraId="2E3C0A32" w14:textId="77777777" w:rsidR="0067606D" w:rsidRDefault="0067606D" w:rsidP="0067606D">
            <w:pPr>
              <w:pStyle w:val="TabellRader"/>
              <w:keepNext/>
              <w:keepLines/>
              <w:jc w:val="left"/>
            </w:pPr>
            <w:r w:rsidRPr="008D738A">
              <w:t>Förändring till följd av:</w:t>
            </w:r>
          </w:p>
        </w:tc>
        <w:tc>
          <w:tcPr>
            <w:tcW w:w="1831" w:type="dxa"/>
          </w:tcPr>
          <w:p w14:paraId="505FF5A8" w14:textId="77777777" w:rsidR="0067606D" w:rsidRDefault="0067606D" w:rsidP="0067606D">
            <w:pPr>
              <w:pStyle w:val="TabellRader"/>
              <w:keepNext/>
              <w:keepLines/>
            </w:pPr>
          </w:p>
        </w:tc>
      </w:tr>
      <w:tr w:rsidR="0067606D" w14:paraId="3475051D" w14:textId="77777777" w:rsidTr="0067606D">
        <w:tc>
          <w:tcPr>
            <w:tcW w:w="2552" w:type="dxa"/>
            <w:tcMar>
              <w:left w:w="0" w:type="dxa"/>
              <w:right w:w="0" w:type="dxa"/>
            </w:tcMar>
          </w:tcPr>
          <w:p w14:paraId="5C8D9700" w14:textId="3DD8B871" w:rsidR="0067606D" w:rsidRDefault="0067606D" w:rsidP="0067606D">
            <w:pPr>
              <w:pStyle w:val="TabellRader"/>
              <w:keepNext/>
              <w:keepLines/>
              <w:jc w:val="left"/>
            </w:pPr>
            <w:r w:rsidRPr="00FA4AC9">
              <w:t xml:space="preserve">Beslut om </w:t>
            </w:r>
            <w:r>
              <w:t>reformer</w:t>
            </w:r>
          </w:p>
        </w:tc>
        <w:tc>
          <w:tcPr>
            <w:tcW w:w="1831" w:type="dxa"/>
          </w:tcPr>
          <w:p w14:paraId="3EE6B9DC" w14:textId="6C819212" w:rsidR="0067606D" w:rsidRDefault="0067606D" w:rsidP="0067606D">
            <w:pPr>
              <w:pStyle w:val="TabellRader"/>
              <w:keepNext/>
              <w:keepLines/>
            </w:pPr>
            <w:r>
              <w:t>20,4</w:t>
            </w:r>
          </w:p>
        </w:tc>
      </w:tr>
      <w:tr w:rsidR="0067606D" w14:paraId="37E8D0F3" w14:textId="77777777" w:rsidTr="0067606D">
        <w:tc>
          <w:tcPr>
            <w:tcW w:w="2552" w:type="dxa"/>
            <w:tcMar>
              <w:left w:w="0" w:type="dxa"/>
              <w:right w:w="0" w:type="dxa"/>
            </w:tcMar>
          </w:tcPr>
          <w:p w14:paraId="0851FB5C" w14:textId="77777777" w:rsidR="0067606D" w:rsidRDefault="0067606D" w:rsidP="0067606D">
            <w:pPr>
              <w:pStyle w:val="TabellRader"/>
              <w:keepNext/>
              <w:keepLines/>
              <w:jc w:val="left"/>
            </w:pPr>
            <w:r w:rsidRPr="00FA4AC9">
              <w:t>Makroekonomiska förändringar</w:t>
            </w:r>
          </w:p>
        </w:tc>
        <w:tc>
          <w:tcPr>
            <w:tcW w:w="1831" w:type="dxa"/>
          </w:tcPr>
          <w:p w14:paraId="4C24B962" w14:textId="0A454D0D" w:rsidR="0067606D" w:rsidRDefault="0067606D" w:rsidP="0067606D">
            <w:pPr>
              <w:pStyle w:val="TabellRader"/>
              <w:keepNext/>
              <w:keepLines/>
            </w:pPr>
            <w:r>
              <w:t>7,7</w:t>
            </w:r>
          </w:p>
        </w:tc>
      </w:tr>
      <w:tr w:rsidR="0067606D" w14:paraId="34459DE4" w14:textId="77777777" w:rsidTr="0067606D">
        <w:tc>
          <w:tcPr>
            <w:tcW w:w="2552" w:type="dxa"/>
            <w:tcMar>
              <w:left w:w="0" w:type="dxa"/>
              <w:right w:w="0" w:type="dxa"/>
            </w:tcMar>
          </w:tcPr>
          <w:p w14:paraId="79A4C6C7" w14:textId="77777777" w:rsidR="0067606D" w:rsidRDefault="0067606D" w:rsidP="0067606D">
            <w:pPr>
              <w:pStyle w:val="TabellRader"/>
              <w:keepNext/>
              <w:keepLines/>
              <w:jc w:val="left"/>
            </w:pPr>
            <w:r w:rsidRPr="00FA4AC9">
              <w:t>Pris- och löneomräkning</w:t>
            </w:r>
          </w:p>
        </w:tc>
        <w:tc>
          <w:tcPr>
            <w:tcW w:w="1831" w:type="dxa"/>
          </w:tcPr>
          <w:p w14:paraId="416AAB97" w14:textId="25903DD5" w:rsidR="0067606D" w:rsidRDefault="0067606D" w:rsidP="0067606D">
            <w:pPr>
              <w:pStyle w:val="TabellRader"/>
              <w:keepNext/>
              <w:keepLines/>
            </w:pPr>
            <w:r>
              <w:t>6,1</w:t>
            </w:r>
          </w:p>
        </w:tc>
      </w:tr>
      <w:tr w:rsidR="0067606D" w14:paraId="7A03D781" w14:textId="77777777" w:rsidTr="0067606D">
        <w:tc>
          <w:tcPr>
            <w:tcW w:w="2552" w:type="dxa"/>
            <w:tcMar>
              <w:left w:w="0" w:type="dxa"/>
              <w:right w:w="0" w:type="dxa"/>
            </w:tcMar>
          </w:tcPr>
          <w:p w14:paraId="6DC70C17" w14:textId="77777777" w:rsidR="0067606D" w:rsidRDefault="0067606D" w:rsidP="0067606D">
            <w:pPr>
              <w:pStyle w:val="TabellRader"/>
              <w:keepNext/>
              <w:keepLines/>
              <w:jc w:val="left"/>
            </w:pPr>
            <w:r w:rsidRPr="00FA4AC9">
              <w:t>Volymer</w:t>
            </w:r>
          </w:p>
        </w:tc>
        <w:tc>
          <w:tcPr>
            <w:tcW w:w="1831" w:type="dxa"/>
          </w:tcPr>
          <w:p w14:paraId="0827CD83" w14:textId="4A897485" w:rsidR="0067606D" w:rsidRDefault="0067606D" w:rsidP="0067606D">
            <w:pPr>
              <w:pStyle w:val="TabellRader"/>
              <w:keepNext/>
              <w:keepLines/>
            </w:pPr>
            <w:r>
              <w:t>-6,7</w:t>
            </w:r>
          </w:p>
        </w:tc>
      </w:tr>
      <w:tr w:rsidR="0067606D" w14:paraId="74D0037B" w14:textId="77777777" w:rsidTr="0067606D">
        <w:tc>
          <w:tcPr>
            <w:tcW w:w="2552" w:type="dxa"/>
            <w:tcMar>
              <w:left w:w="0" w:type="dxa"/>
              <w:right w:w="0" w:type="dxa"/>
            </w:tcMar>
          </w:tcPr>
          <w:p w14:paraId="006F638F" w14:textId="77777777" w:rsidR="0067606D" w:rsidRDefault="0067606D" w:rsidP="0067606D">
            <w:pPr>
              <w:pStyle w:val="TabellRader"/>
              <w:keepNext/>
              <w:keepLines/>
              <w:jc w:val="left"/>
            </w:pPr>
            <w:r w:rsidRPr="00FA4AC9">
              <w:t>Övrigt</w:t>
            </w:r>
          </w:p>
        </w:tc>
        <w:tc>
          <w:tcPr>
            <w:tcW w:w="1831" w:type="dxa"/>
          </w:tcPr>
          <w:p w14:paraId="4C4B0372" w14:textId="3AC36889" w:rsidR="0067606D" w:rsidRDefault="0067606D" w:rsidP="0067606D">
            <w:pPr>
              <w:pStyle w:val="TabellRader"/>
              <w:keepNext/>
              <w:keepLines/>
            </w:pPr>
            <w:r>
              <w:t>4,6</w:t>
            </w:r>
          </w:p>
        </w:tc>
      </w:tr>
      <w:tr w:rsidR="0067606D" w:rsidRPr="00DA0D44" w14:paraId="44C69475" w14:textId="77777777" w:rsidTr="0067606D">
        <w:trPr>
          <w:cnfStyle w:val="010000000000" w:firstRow="0" w:lastRow="1" w:firstColumn="0" w:lastColumn="0" w:oddVBand="0" w:evenVBand="0" w:oddHBand="0" w:evenHBand="0" w:firstRowFirstColumn="0" w:firstRowLastColumn="0" w:lastRowFirstColumn="0" w:lastRowLastColumn="0"/>
        </w:trPr>
        <w:tc>
          <w:tcPr>
            <w:tcW w:w="2552" w:type="dxa"/>
            <w:tcMar>
              <w:left w:w="0" w:type="dxa"/>
              <w:right w:w="0" w:type="dxa"/>
            </w:tcMar>
          </w:tcPr>
          <w:p w14:paraId="6B226D88" w14:textId="2DEDFDC9" w:rsidR="0067606D" w:rsidRPr="00DA0D44" w:rsidRDefault="0067606D" w:rsidP="0067606D">
            <w:pPr>
              <w:pStyle w:val="TabellSlutsumma"/>
              <w:keepNext/>
              <w:keepLines/>
              <w:jc w:val="left"/>
              <w:rPr>
                <w:b/>
              </w:rPr>
            </w:pPr>
            <w:r w:rsidRPr="00DA0D44">
              <w:rPr>
                <w:b/>
              </w:rPr>
              <w:t>Summa utgiftsramar 20</w:t>
            </w:r>
            <w:r>
              <w:rPr>
                <w:b/>
              </w:rPr>
              <w:t>20</w:t>
            </w:r>
          </w:p>
        </w:tc>
        <w:tc>
          <w:tcPr>
            <w:tcW w:w="1831" w:type="dxa"/>
          </w:tcPr>
          <w:p w14:paraId="22D0F152" w14:textId="68896565" w:rsidR="0067606D" w:rsidRPr="00DA0D44" w:rsidRDefault="0067606D" w:rsidP="0067606D">
            <w:pPr>
              <w:pStyle w:val="TabellSlutsumma"/>
              <w:keepNext/>
              <w:keepLines/>
              <w:rPr>
                <w:b/>
              </w:rPr>
            </w:pPr>
            <w:r>
              <w:rPr>
                <w:b/>
              </w:rPr>
              <w:t>1 062,4</w:t>
            </w:r>
          </w:p>
        </w:tc>
      </w:tr>
    </w:tbl>
    <w:p w14:paraId="6D8EFBE7" w14:textId="06B80D55" w:rsidR="0067606D" w:rsidRDefault="0067606D" w:rsidP="0067606D">
      <w:pPr>
        <w:pStyle w:val="TabellFotnot"/>
      </w:pPr>
      <w:r w:rsidRPr="00DA0D44">
        <w:rPr>
          <w:vertAlign w:val="superscript"/>
        </w:rPr>
        <w:t>1</w:t>
      </w:r>
      <w:r>
        <w:t xml:space="preserve"> Statens budget enligt riksdagens rambeslut (bet</w:t>
      </w:r>
      <w:r>
        <w:rPr>
          <w:rFonts w:ascii="Cambria" w:hAnsi="Cambria"/>
        </w:rPr>
        <w:t> </w:t>
      </w:r>
      <w:r>
        <w:t>2018/19:FiU1, rskr.</w:t>
      </w:r>
      <w:r>
        <w:rPr>
          <w:rFonts w:ascii="Cambria" w:hAnsi="Cambria"/>
        </w:rPr>
        <w:t> </w:t>
      </w:r>
      <w:r>
        <w:t>2018/19:62). Beloppet är således exklusive beslut om ändringar i statens budget.</w:t>
      </w:r>
    </w:p>
    <w:p w14:paraId="7119311C" w14:textId="2A7933AA" w:rsidR="0067606D" w:rsidRDefault="0067606D" w:rsidP="0067606D">
      <w:pPr>
        <w:pStyle w:val="TabellFotnot"/>
      </w:pPr>
      <w:r>
        <w:t>Källa: Egna beräkningar.</w:t>
      </w:r>
    </w:p>
    <w:p w14:paraId="645B13A8" w14:textId="77777777" w:rsidR="0067606D" w:rsidRDefault="0067606D" w:rsidP="0067606D">
      <w:pPr>
        <w:pStyle w:val="Brdtextmedindrag"/>
        <w:ind w:firstLine="0"/>
      </w:pPr>
    </w:p>
    <w:p w14:paraId="6BA6AD2F" w14:textId="40D882BB" w:rsidR="0067606D" w:rsidRPr="00423AF0" w:rsidRDefault="0067606D" w:rsidP="0067606D">
      <w:pPr>
        <w:pStyle w:val="Brdtext"/>
        <w:rPr>
          <w:highlight w:val="yellow"/>
        </w:rPr>
      </w:pPr>
      <w:r w:rsidRPr="002C0C9F">
        <w:t xml:space="preserve">Utgiftsramarna beräknas öka </w:t>
      </w:r>
      <w:r w:rsidRPr="00B62DB3">
        <w:t>med</w:t>
      </w:r>
      <w:r>
        <w:t xml:space="preserve"> 32,2 </w:t>
      </w:r>
      <w:r w:rsidRPr="004C5A75">
        <w:t xml:space="preserve">miljarder </w:t>
      </w:r>
      <w:r w:rsidRPr="002C0C9F">
        <w:t>kronor 20</w:t>
      </w:r>
      <w:r>
        <w:t>20</w:t>
      </w:r>
      <w:r w:rsidRPr="002C0C9F">
        <w:t xml:space="preserve"> jämfört med ramarna för 201</w:t>
      </w:r>
      <w:r>
        <w:t>9</w:t>
      </w:r>
      <w:r w:rsidRPr="002C0C9F">
        <w:t xml:space="preserve"> i </w:t>
      </w:r>
      <w:r>
        <w:t xml:space="preserve">den beslutade budgeten </w:t>
      </w:r>
      <w:r w:rsidRPr="002C0C9F">
        <w:t>för 201</w:t>
      </w:r>
      <w:r>
        <w:t>9</w:t>
      </w:r>
      <w:r w:rsidRPr="002C0C9F">
        <w:t xml:space="preserve"> (se </w:t>
      </w:r>
      <w:r>
        <w:fldChar w:fldCharType="begin"/>
      </w:r>
      <w:r>
        <w:instrText xml:space="preserve"> REF  _Ref529307048 \* Lower \h </w:instrText>
      </w:r>
      <w:r>
        <w:fldChar w:fldCharType="separate"/>
      </w:r>
      <w:r w:rsidR="00757DA4">
        <w:t xml:space="preserve">tabell </w:t>
      </w:r>
      <w:r w:rsidR="00757DA4" w:rsidRPr="00757DA4">
        <w:rPr>
          <w:bCs/>
          <w:noProof/>
        </w:rPr>
        <w:t>7</w:t>
      </w:r>
      <w:r w:rsidR="00757DA4">
        <w:t>.</w:t>
      </w:r>
      <w:r w:rsidR="00757DA4">
        <w:rPr>
          <w:noProof/>
        </w:rPr>
        <w:t>2</w:t>
      </w:r>
      <w:r>
        <w:fldChar w:fldCharType="end"/>
      </w:r>
      <w:r w:rsidRPr="002C0C9F">
        <w:t xml:space="preserve">). </w:t>
      </w:r>
      <w:r>
        <w:t>Tidigare b</w:t>
      </w:r>
      <w:r w:rsidRPr="002C0C9F">
        <w:t xml:space="preserve">eslutade och nu föreslagna </w:t>
      </w:r>
      <w:r>
        <w:t>reform</w:t>
      </w:r>
      <w:r w:rsidRPr="002C0C9F">
        <w:t xml:space="preserve">er (raden Beslut om </w:t>
      </w:r>
      <w:r>
        <w:t>reformer</w:t>
      </w:r>
      <w:r w:rsidRPr="002C0C9F">
        <w:t xml:space="preserve"> i </w:t>
      </w:r>
      <w:r w:rsidRPr="002C0C9F">
        <w:fldChar w:fldCharType="begin"/>
      </w:r>
      <w:r w:rsidRPr="002C0C9F">
        <w:instrText xml:space="preserve"> REF  _Ref529307048 \* Lower \h </w:instrText>
      </w:r>
      <w:r>
        <w:instrText xml:space="preserve"> \* MERGEFORMAT </w:instrText>
      </w:r>
      <w:r w:rsidRPr="002C0C9F">
        <w:fldChar w:fldCharType="separate"/>
      </w:r>
      <w:r w:rsidR="00757DA4">
        <w:t xml:space="preserve">tabell </w:t>
      </w:r>
      <w:r w:rsidR="00757DA4" w:rsidRPr="00757DA4">
        <w:rPr>
          <w:bCs/>
          <w:noProof/>
        </w:rPr>
        <w:t>7</w:t>
      </w:r>
      <w:r w:rsidR="00757DA4">
        <w:t>.</w:t>
      </w:r>
      <w:r w:rsidR="00757DA4">
        <w:rPr>
          <w:noProof/>
        </w:rPr>
        <w:t>2</w:t>
      </w:r>
      <w:r w:rsidRPr="002C0C9F">
        <w:fldChar w:fldCharType="end"/>
      </w:r>
      <w:r w:rsidRPr="002C0C9F">
        <w:t xml:space="preserve">) beräknas </w:t>
      </w:r>
      <w:r w:rsidRPr="002C0C9F">
        <w:t xml:space="preserve">bidra till att utgiftsramarna </w:t>
      </w:r>
      <w:r>
        <w:t xml:space="preserve">för </w:t>
      </w:r>
      <w:r w:rsidRPr="002C0C9F">
        <w:t xml:space="preserve">2020 ökar med </w:t>
      </w:r>
      <w:r>
        <w:t>20,4 </w:t>
      </w:r>
      <w:r w:rsidRPr="002C0C9F">
        <w:t xml:space="preserve">miljarder kronor. </w:t>
      </w:r>
      <w:r w:rsidRPr="008D5C27">
        <w:t>De utgiftsområden som ökar mest till följd av detta är utgiftsområdena</w:t>
      </w:r>
      <w:r>
        <w:t xml:space="preserve"> </w:t>
      </w:r>
      <w:r w:rsidRPr="00104C56">
        <w:t>6</w:t>
      </w:r>
      <w:r>
        <w:t xml:space="preserve"> </w:t>
      </w:r>
      <w:r w:rsidRPr="00104C56">
        <w:t>Försvar och samhällets krisberedskap, 9</w:t>
      </w:r>
      <w:r>
        <w:t> </w:t>
      </w:r>
      <w:r w:rsidRPr="00104C56">
        <w:t>Hälsovård, sjukvård och social omsorg och 25</w:t>
      </w:r>
      <w:r>
        <w:t> </w:t>
      </w:r>
      <w:r w:rsidRPr="00104C56">
        <w:t>Allmänna bidrag till kommuner.</w:t>
      </w:r>
      <w:r w:rsidRPr="002C0C9F">
        <w:t xml:space="preserve"> Den makroekonomiska utvecklingen och den årliga pris- och löneomräkningen av anslag för förvaltnings- och investeringsändamål beräknas medföra ökade utgiftsramar med </w:t>
      </w:r>
      <w:r>
        <w:t>7,7 </w:t>
      </w:r>
      <w:r w:rsidRPr="002C0C9F">
        <w:t xml:space="preserve">miljarder kronor respektive </w:t>
      </w:r>
      <w:r>
        <w:t>6,1 </w:t>
      </w:r>
      <w:r w:rsidRPr="002C0C9F">
        <w:t>miljarder kronor. De utgiftsramar som beräknas öka mest till följd av den makroekonomiska utvecklingen är utgifts</w:t>
      </w:r>
      <w:r>
        <w:softHyphen/>
      </w:r>
      <w:r w:rsidRPr="002C0C9F">
        <w:t>områdena</w:t>
      </w:r>
      <w:r>
        <w:t> </w:t>
      </w:r>
      <w:r w:rsidRPr="003F46DA">
        <w:t>7</w:t>
      </w:r>
      <w:r>
        <w:t xml:space="preserve"> </w:t>
      </w:r>
      <w:r w:rsidRPr="003F46DA">
        <w:t>Internationellt bistånd, 10</w:t>
      </w:r>
      <w:r>
        <w:t> </w:t>
      </w:r>
      <w:r w:rsidRPr="003F46DA">
        <w:t>Ekonomisk trygghet vid sjukdom och funktions</w:t>
      </w:r>
      <w:r>
        <w:softHyphen/>
      </w:r>
      <w:r w:rsidRPr="003F46DA">
        <w:t>hinder och 14</w:t>
      </w:r>
      <w:r>
        <w:t xml:space="preserve"> </w:t>
      </w:r>
      <w:r w:rsidRPr="003F46DA">
        <w:t>Arbetsmarknad och arbetsliv</w:t>
      </w:r>
      <w:r w:rsidRPr="002C0C9F">
        <w:t>. Samtidigt beräknas volymförändringar</w:t>
      </w:r>
      <w:r>
        <w:t>, t.ex.</w:t>
      </w:r>
      <w:r w:rsidRPr="002C0C9F">
        <w:t xml:space="preserve"> i form av färre personer i olika transfererings</w:t>
      </w:r>
      <w:r>
        <w:softHyphen/>
      </w:r>
      <w:r w:rsidRPr="002C0C9F">
        <w:t>system</w:t>
      </w:r>
      <w:r>
        <w:t>,</w:t>
      </w:r>
      <w:r w:rsidRPr="002C0C9F">
        <w:t xml:space="preserve"> bidra till att utgiftsramarna minskar med </w:t>
      </w:r>
      <w:r>
        <w:t>6,7 </w:t>
      </w:r>
      <w:r w:rsidRPr="002C0C9F">
        <w:t xml:space="preserve">miljarder kronor. </w:t>
      </w:r>
      <w:r w:rsidRPr="003A22BA">
        <w:t>De utgiftsramar som beräknas påverkas mest av lägre volymer är utgiftsområdena</w:t>
      </w:r>
      <w:r>
        <w:t xml:space="preserve"> </w:t>
      </w:r>
      <w:r w:rsidRPr="00750C3C">
        <w:t>10</w:t>
      </w:r>
      <w:r>
        <w:t xml:space="preserve"> </w:t>
      </w:r>
      <w:r w:rsidRPr="00750C3C">
        <w:t>Ekonomisk trygghet vid sjukdom och funktionshinder och 13</w:t>
      </w:r>
      <w:r>
        <w:t xml:space="preserve"> </w:t>
      </w:r>
      <w:r w:rsidRPr="00750C3C">
        <w:t>Jämställd</w:t>
      </w:r>
      <w:r>
        <w:softHyphen/>
      </w:r>
      <w:r w:rsidRPr="00750C3C">
        <w:t>het och nyanlända invandrares etablering och 14</w:t>
      </w:r>
      <w:r>
        <w:t xml:space="preserve"> </w:t>
      </w:r>
      <w:r w:rsidRPr="00750C3C">
        <w:t xml:space="preserve">Arbetsmarknad och arbetsliv. </w:t>
      </w:r>
      <w:r w:rsidRPr="003A22BA">
        <w:t>Övriga utgifts</w:t>
      </w:r>
      <w:r>
        <w:softHyphen/>
      </w:r>
      <w:r w:rsidRPr="003A22BA">
        <w:t xml:space="preserve">påverkande faktorer beräknas bidra till ökade utgiftsramar med </w:t>
      </w:r>
      <w:r>
        <w:t>4,6 </w:t>
      </w:r>
      <w:r w:rsidRPr="003A22BA">
        <w:t>miljarder kronor. Förändringen är främst hänförlig till utgifts</w:t>
      </w:r>
      <w:r>
        <w:softHyphen/>
      </w:r>
      <w:r w:rsidRPr="003A22BA">
        <w:t>område</w:t>
      </w:r>
      <w:r>
        <w:t xml:space="preserve">na </w:t>
      </w:r>
      <w:r w:rsidRPr="00750C3C">
        <w:t>26</w:t>
      </w:r>
      <w:r>
        <w:t xml:space="preserve"> </w:t>
      </w:r>
      <w:r w:rsidRPr="00750C3C">
        <w:t>Statsskuldsräntor m.m. och 27</w:t>
      </w:r>
      <w:r>
        <w:t> </w:t>
      </w:r>
      <w:r w:rsidRPr="00750C3C">
        <w:t>Avgiften till Europeiska unionen.</w:t>
      </w:r>
    </w:p>
    <w:p w14:paraId="3141826A" w14:textId="4707B5C7" w:rsidR="0067606D" w:rsidRDefault="0067606D" w:rsidP="0067606D">
      <w:pPr>
        <w:pStyle w:val="Brdtextmedindrag"/>
      </w:pPr>
      <w:r w:rsidRPr="003A22BA">
        <w:t xml:space="preserve">Nivån på utgiftsramarna för 2020 har för-ändrats sedan riksdagens beslut om preliminära utgiftsramar för 2020 i den beslutade budgeten för 2019. </w:t>
      </w:r>
      <w:r>
        <w:t>I</w:t>
      </w:r>
      <w:r w:rsidRPr="003A22BA">
        <w:t xml:space="preserve"> 2019 års ekonomiska vårproposition</w:t>
      </w:r>
      <w:r>
        <w:t xml:space="preserve"> redovisas</w:t>
      </w:r>
      <w:r w:rsidRPr="003A22BA">
        <w:t xml:space="preserve"> </w:t>
      </w:r>
      <w:r>
        <w:t>d</w:t>
      </w:r>
      <w:r w:rsidRPr="003A22BA">
        <w:t xml:space="preserve">e förändringar som skedde under perioden mellan </w:t>
      </w:r>
      <w:r>
        <w:t xml:space="preserve">den beslutade </w:t>
      </w:r>
      <w:r w:rsidRPr="003A22BA">
        <w:t>budget</w:t>
      </w:r>
      <w:r>
        <w:t>en</w:t>
      </w:r>
      <w:r w:rsidRPr="003A22BA">
        <w:t xml:space="preserve"> för 2019 och </w:t>
      </w:r>
      <w:r>
        <w:t>vårpropositionen</w:t>
      </w:r>
      <w:r w:rsidRPr="003A22BA">
        <w:t xml:space="preserve">. De förändringar som skett därefter </w:t>
      </w:r>
      <w:r>
        <w:t>redovisas</w:t>
      </w:r>
      <w:r w:rsidRPr="003A22BA">
        <w:t xml:space="preserve"> i avsnitt</w:t>
      </w:r>
      <w:r>
        <w:t> </w:t>
      </w:r>
      <w:r w:rsidRPr="003A22BA">
        <w:fldChar w:fldCharType="begin"/>
      </w:r>
      <w:r w:rsidRPr="003A22BA">
        <w:instrText xml:space="preserve"> REF _Ref16853077 \r \h </w:instrText>
      </w:r>
      <w:r>
        <w:instrText xml:space="preserve"> \* MERGEFORMAT </w:instrText>
      </w:r>
      <w:r w:rsidRPr="003A22BA">
        <w:fldChar w:fldCharType="separate"/>
      </w:r>
      <w:r w:rsidR="00757DA4">
        <w:t>7.4</w:t>
      </w:r>
      <w:r w:rsidRPr="003A22BA">
        <w:fldChar w:fldCharType="end"/>
      </w:r>
      <w:r w:rsidRPr="003A22BA">
        <w:t>.</w:t>
      </w:r>
    </w:p>
    <w:p w14:paraId="0142C495" w14:textId="4FF37527" w:rsidR="0067606D" w:rsidRDefault="0067606D" w:rsidP="0067606D">
      <w:pPr>
        <w:pStyle w:val="TabellRubrik"/>
      </w:pPr>
      <w:bookmarkStart w:id="212" w:name="_Ref529306990"/>
      <w:bookmarkStart w:id="213" w:name="_Ref16851916"/>
      <w:bookmarkStart w:id="214" w:name="_Ref16851869"/>
      <w:bookmarkStart w:id="215" w:name="_Toc19298997"/>
      <w:r>
        <w:lastRenderedPageBreak/>
        <w:t xml:space="preserve">Tabell </w:t>
      </w:r>
      <w:fldSimple w:instr=" STYLEREF &quot;Rubrik 1&quot;\n \* MERGEFORMAT ">
        <w:r w:rsidR="00757DA4" w:rsidRPr="00757DA4">
          <w:rPr>
            <w:bCs/>
            <w:noProof/>
          </w:rPr>
          <w:t>7</w:t>
        </w:r>
      </w:fldSimple>
      <w:r>
        <w:t>.</w:t>
      </w:r>
      <w:fldSimple w:instr=" SEQ Tabell \* Arabic \s 1  \* MERGEFORMAT ">
        <w:r w:rsidR="00757DA4">
          <w:rPr>
            <w:noProof/>
          </w:rPr>
          <w:t>3</w:t>
        </w:r>
      </w:fldSimple>
      <w:bookmarkEnd w:id="212"/>
      <w:bookmarkEnd w:id="213"/>
      <w:r>
        <w:rPr>
          <w:noProof/>
        </w:rPr>
        <w:tab/>
      </w:r>
      <w:r w:rsidRPr="0094109C">
        <w:t xml:space="preserve">Utgiftsramar </w:t>
      </w:r>
      <w:bookmarkEnd w:id="214"/>
      <w:r w:rsidRPr="0094109C">
        <w:t>20</w:t>
      </w:r>
      <w:r>
        <w:t>20</w:t>
      </w:r>
      <w:bookmarkEnd w:id="215"/>
    </w:p>
    <w:p w14:paraId="797C3276" w14:textId="77777777" w:rsidR="0067606D" w:rsidRDefault="0067606D" w:rsidP="0067606D">
      <w:pPr>
        <w:pStyle w:val="TabellUnderrubrik"/>
      </w:pPr>
      <w:r w:rsidRPr="0094109C">
        <w:t>Tusental kronor</w:t>
      </w:r>
    </w:p>
    <w:tbl>
      <w:tblPr>
        <w:tblStyle w:val="RKEgentabell"/>
        <w:tblW w:w="4383" w:type="dxa"/>
        <w:tblInd w:w="0" w:type="dxa"/>
        <w:tblLayout w:type="fixed"/>
        <w:tblLook w:val="0460" w:firstRow="1" w:lastRow="1" w:firstColumn="0" w:lastColumn="0" w:noHBand="0" w:noVBand="1"/>
      </w:tblPr>
      <w:tblGrid>
        <w:gridCol w:w="284"/>
        <w:gridCol w:w="2977"/>
        <w:gridCol w:w="1122"/>
      </w:tblGrid>
      <w:tr w:rsidR="0067606D" w14:paraId="1848F0FA" w14:textId="77777777" w:rsidTr="0067606D">
        <w:trPr>
          <w:cnfStyle w:val="100000000000" w:firstRow="1" w:lastRow="0" w:firstColumn="0" w:lastColumn="0" w:oddVBand="0" w:evenVBand="0" w:oddHBand="0" w:evenHBand="0" w:firstRowFirstColumn="0" w:firstRowLastColumn="0" w:lastRowFirstColumn="0" w:lastRowLastColumn="0"/>
        </w:trPr>
        <w:tc>
          <w:tcPr>
            <w:tcW w:w="3261" w:type="dxa"/>
            <w:gridSpan w:val="2"/>
            <w:tcMar>
              <w:left w:w="0" w:type="dxa"/>
              <w:right w:w="0" w:type="dxa"/>
            </w:tcMar>
          </w:tcPr>
          <w:p w14:paraId="2CA8CAC3" w14:textId="77777777" w:rsidR="0067606D" w:rsidRDefault="0067606D" w:rsidP="0067606D">
            <w:pPr>
              <w:pStyle w:val="TabellHuvud"/>
              <w:keepNext/>
              <w:keepLines/>
              <w:jc w:val="left"/>
            </w:pPr>
            <w:r>
              <w:t>Utgiftsområde</w:t>
            </w:r>
          </w:p>
        </w:tc>
        <w:tc>
          <w:tcPr>
            <w:tcW w:w="1122" w:type="dxa"/>
          </w:tcPr>
          <w:p w14:paraId="62775D73" w14:textId="665DDBB0" w:rsidR="0067606D" w:rsidRDefault="0067606D" w:rsidP="0067606D">
            <w:pPr>
              <w:pStyle w:val="TabellHuvud"/>
              <w:keepNext/>
              <w:keepLines/>
            </w:pPr>
          </w:p>
        </w:tc>
      </w:tr>
      <w:tr w:rsidR="0067606D" w14:paraId="1011BD19" w14:textId="77777777" w:rsidTr="0067606D">
        <w:tc>
          <w:tcPr>
            <w:tcW w:w="284" w:type="dxa"/>
            <w:tcMar>
              <w:left w:w="0" w:type="dxa"/>
              <w:right w:w="0" w:type="dxa"/>
            </w:tcMar>
          </w:tcPr>
          <w:p w14:paraId="41516563" w14:textId="77777777" w:rsidR="0067606D" w:rsidRDefault="0067606D" w:rsidP="0067606D">
            <w:pPr>
              <w:pStyle w:val="TabellRader"/>
              <w:keepNext/>
              <w:keepLines/>
              <w:jc w:val="left"/>
            </w:pPr>
            <w:r w:rsidRPr="008A7FD0">
              <w:t>1</w:t>
            </w:r>
          </w:p>
        </w:tc>
        <w:tc>
          <w:tcPr>
            <w:tcW w:w="2977" w:type="dxa"/>
          </w:tcPr>
          <w:p w14:paraId="6AAB5424" w14:textId="212E0D40" w:rsidR="0067606D" w:rsidRDefault="0067606D" w:rsidP="0067606D">
            <w:pPr>
              <w:pStyle w:val="TabellRader"/>
              <w:keepNext/>
              <w:keepLines/>
              <w:jc w:val="left"/>
            </w:pPr>
            <w:r w:rsidRPr="008A7FD0">
              <w:t>Rikets styrelse</w:t>
            </w:r>
          </w:p>
        </w:tc>
        <w:tc>
          <w:tcPr>
            <w:tcW w:w="1122" w:type="dxa"/>
            <w:vAlign w:val="bottom"/>
          </w:tcPr>
          <w:p w14:paraId="49C7C65D" w14:textId="7CC475C6" w:rsidR="0067606D" w:rsidRDefault="0067606D" w:rsidP="0067606D">
            <w:pPr>
              <w:pStyle w:val="TabellRader"/>
              <w:keepNext/>
              <w:keepLines/>
            </w:pPr>
            <w:r w:rsidRPr="00980619">
              <w:t xml:space="preserve"> 15 131 274</w:t>
            </w:r>
          </w:p>
        </w:tc>
      </w:tr>
      <w:tr w:rsidR="0067606D" w14:paraId="078A0243" w14:textId="77777777" w:rsidTr="0067606D">
        <w:tc>
          <w:tcPr>
            <w:tcW w:w="284" w:type="dxa"/>
            <w:tcMar>
              <w:left w:w="0" w:type="dxa"/>
              <w:right w:w="0" w:type="dxa"/>
            </w:tcMar>
          </w:tcPr>
          <w:p w14:paraId="13901D5C" w14:textId="77777777" w:rsidR="0067606D" w:rsidRDefault="0067606D" w:rsidP="0067606D">
            <w:pPr>
              <w:pStyle w:val="TabellRader"/>
              <w:keepNext/>
              <w:keepLines/>
              <w:jc w:val="left"/>
            </w:pPr>
            <w:r w:rsidRPr="008A7FD0">
              <w:t>2</w:t>
            </w:r>
          </w:p>
        </w:tc>
        <w:tc>
          <w:tcPr>
            <w:tcW w:w="2977" w:type="dxa"/>
          </w:tcPr>
          <w:p w14:paraId="1AC30B85" w14:textId="77777777" w:rsidR="0067606D" w:rsidRDefault="0067606D" w:rsidP="0067606D">
            <w:pPr>
              <w:pStyle w:val="TabellRader"/>
              <w:keepNext/>
              <w:keepLines/>
              <w:jc w:val="left"/>
            </w:pPr>
            <w:r w:rsidRPr="008A7FD0">
              <w:t>Samhällsekonomi och finansförvaltning</w:t>
            </w:r>
          </w:p>
        </w:tc>
        <w:tc>
          <w:tcPr>
            <w:tcW w:w="1122" w:type="dxa"/>
            <w:vAlign w:val="bottom"/>
          </w:tcPr>
          <w:p w14:paraId="479DB087" w14:textId="17E719E1" w:rsidR="0067606D" w:rsidRDefault="0067606D" w:rsidP="0067606D">
            <w:pPr>
              <w:pStyle w:val="TabellRader"/>
              <w:keepNext/>
              <w:keepLines/>
            </w:pPr>
            <w:r w:rsidRPr="00980619">
              <w:t xml:space="preserve"> 17 390 191</w:t>
            </w:r>
          </w:p>
        </w:tc>
      </w:tr>
      <w:tr w:rsidR="0067606D" w14:paraId="253BC74B" w14:textId="77777777" w:rsidTr="0067606D">
        <w:tc>
          <w:tcPr>
            <w:tcW w:w="284" w:type="dxa"/>
            <w:tcMar>
              <w:left w:w="0" w:type="dxa"/>
              <w:right w:w="0" w:type="dxa"/>
            </w:tcMar>
          </w:tcPr>
          <w:p w14:paraId="5485884D" w14:textId="77777777" w:rsidR="0067606D" w:rsidRDefault="0067606D" w:rsidP="0067606D">
            <w:pPr>
              <w:pStyle w:val="TabellRader"/>
              <w:keepNext/>
              <w:keepLines/>
              <w:jc w:val="left"/>
            </w:pPr>
            <w:r w:rsidRPr="008A7FD0">
              <w:t>3</w:t>
            </w:r>
          </w:p>
        </w:tc>
        <w:tc>
          <w:tcPr>
            <w:tcW w:w="2977" w:type="dxa"/>
          </w:tcPr>
          <w:p w14:paraId="21CAC226" w14:textId="77777777" w:rsidR="0067606D" w:rsidRDefault="0067606D" w:rsidP="0067606D">
            <w:pPr>
              <w:pStyle w:val="TabellRader"/>
              <w:keepNext/>
              <w:keepLines/>
              <w:jc w:val="left"/>
            </w:pPr>
            <w:r w:rsidRPr="008A7FD0">
              <w:t>Skatt, tull och exekution</w:t>
            </w:r>
          </w:p>
        </w:tc>
        <w:tc>
          <w:tcPr>
            <w:tcW w:w="1122" w:type="dxa"/>
            <w:vAlign w:val="bottom"/>
          </w:tcPr>
          <w:p w14:paraId="7A86ECEA" w14:textId="17D8846A" w:rsidR="0067606D" w:rsidRDefault="0067606D" w:rsidP="0067606D">
            <w:pPr>
              <w:pStyle w:val="TabellRader"/>
              <w:keepNext/>
              <w:keepLines/>
            </w:pPr>
            <w:r w:rsidRPr="00980619">
              <w:t xml:space="preserve"> 12 056 989</w:t>
            </w:r>
          </w:p>
        </w:tc>
      </w:tr>
      <w:tr w:rsidR="0067606D" w14:paraId="5BD52719" w14:textId="77777777" w:rsidTr="0067606D">
        <w:tc>
          <w:tcPr>
            <w:tcW w:w="284" w:type="dxa"/>
            <w:tcMar>
              <w:left w:w="0" w:type="dxa"/>
              <w:right w:w="0" w:type="dxa"/>
            </w:tcMar>
          </w:tcPr>
          <w:p w14:paraId="01594C83" w14:textId="77777777" w:rsidR="0067606D" w:rsidRDefault="0067606D" w:rsidP="0067606D">
            <w:pPr>
              <w:pStyle w:val="TabellRader"/>
              <w:keepNext/>
              <w:keepLines/>
              <w:jc w:val="left"/>
            </w:pPr>
            <w:r w:rsidRPr="008A7FD0">
              <w:t>4</w:t>
            </w:r>
          </w:p>
        </w:tc>
        <w:tc>
          <w:tcPr>
            <w:tcW w:w="2977" w:type="dxa"/>
          </w:tcPr>
          <w:p w14:paraId="59D8DCE9" w14:textId="77777777" w:rsidR="0067606D" w:rsidRDefault="0067606D" w:rsidP="0067606D">
            <w:pPr>
              <w:pStyle w:val="TabellRader"/>
              <w:keepNext/>
              <w:keepLines/>
              <w:jc w:val="left"/>
            </w:pPr>
            <w:r w:rsidRPr="008A7FD0">
              <w:t>Rättsväsendet</w:t>
            </w:r>
          </w:p>
        </w:tc>
        <w:tc>
          <w:tcPr>
            <w:tcW w:w="1122" w:type="dxa"/>
            <w:vAlign w:val="bottom"/>
          </w:tcPr>
          <w:p w14:paraId="6F9FADA3" w14:textId="685C8868" w:rsidR="0067606D" w:rsidRDefault="0067606D" w:rsidP="0067606D">
            <w:pPr>
              <w:pStyle w:val="TabellRader"/>
              <w:keepNext/>
              <w:keepLines/>
            </w:pPr>
            <w:r w:rsidRPr="00980619">
              <w:t xml:space="preserve"> 51 731 092</w:t>
            </w:r>
          </w:p>
        </w:tc>
      </w:tr>
      <w:tr w:rsidR="0067606D" w14:paraId="24548118" w14:textId="77777777" w:rsidTr="0067606D">
        <w:tc>
          <w:tcPr>
            <w:tcW w:w="284" w:type="dxa"/>
            <w:tcMar>
              <w:left w:w="0" w:type="dxa"/>
              <w:right w:w="0" w:type="dxa"/>
            </w:tcMar>
          </w:tcPr>
          <w:p w14:paraId="1B49BEAE" w14:textId="77777777" w:rsidR="0067606D" w:rsidRDefault="0067606D" w:rsidP="0067606D">
            <w:pPr>
              <w:pStyle w:val="TabellRader"/>
              <w:keepNext/>
              <w:keepLines/>
              <w:jc w:val="left"/>
            </w:pPr>
            <w:r w:rsidRPr="008A7FD0">
              <w:t>5</w:t>
            </w:r>
          </w:p>
        </w:tc>
        <w:tc>
          <w:tcPr>
            <w:tcW w:w="2977" w:type="dxa"/>
          </w:tcPr>
          <w:p w14:paraId="7724CF75" w14:textId="77777777" w:rsidR="0067606D" w:rsidRDefault="0067606D" w:rsidP="0067606D">
            <w:pPr>
              <w:pStyle w:val="TabellRader"/>
              <w:keepNext/>
              <w:keepLines/>
              <w:jc w:val="left"/>
            </w:pPr>
            <w:r w:rsidRPr="008A7FD0">
              <w:t>Internationell samverkan</w:t>
            </w:r>
          </w:p>
        </w:tc>
        <w:tc>
          <w:tcPr>
            <w:tcW w:w="1122" w:type="dxa"/>
            <w:vAlign w:val="bottom"/>
          </w:tcPr>
          <w:p w14:paraId="5A37A8D3" w14:textId="40E9FCEF" w:rsidR="0067606D" w:rsidRDefault="0067606D" w:rsidP="0067606D">
            <w:pPr>
              <w:pStyle w:val="TabellRader"/>
              <w:keepNext/>
              <w:keepLines/>
            </w:pPr>
            <w:r w:rsidRPr="00980619">
              <w:t xml:space="preserve"> 2 028 315</w:t>
            </w:r>
          </w:p>
        </w:tc>
      </w:tr>
      <w:tr w:rsidR="0067606D" w14:paraId="1CCAA285" w14:textId="77777777" w:rsidTr="0067606D">
        <w:tc>
          <w:tcPr>
            <w:tcW w:w="284" w:type="dxa"/>
            <w:tcMar>
              <w:left w:w="0" w:type="dxa"/>
              <w:right w:w="0" w:type="dxa"/>
            </w:tcMar>
          </w:tcPr>
          <w:p w14:paraId="58E93269" w14:textId="77777777" w:rsidR="0067606D" w:rsidRDefault="0067606D" w:rsidP="0067606D">
            <w:pPr>
              <w:pStyle w:val="TabellRader"/>
              <w:keepNext/>
              <w:keepLines/>
              <w:jc w:val="left"/>
            </w:pPr>
            <w:r w:rsidRPr="008A7FD0">
              <w:t>6</w:t>
            </w:r>
          </w:p>
        </w:tc>
        <w:tc>
          <w:tcPr>
            <w:tcW w:w="2977" w:type="dxa"/>
          </w:tcPr>
          <w:p w14:paraId="053FC4EF" w14:textId="77777777" w:rsidR="0067606D" w:rsidRDefault="0067606D" w:rsidP="0067606D">
            <w:pPr>
              <w:pStyle w:val="TabellRader"/>
              <w:keepNext/>
              <w:keepLines/>
              <w:jc w:val="left"/>
            </w:pPr>
            <w:r w:rsidRPr="008A7FD0">
              <w:t>Försvar och samhällets krisberedskap</w:t>
            </w:r>
          </w:p>
        </w:tc>
        <w:tc>
          <w:tcPr>
            <w:tcW w:w="1122" w:type="dxa"/>
            <w:vAlign w:val="bottom"/>
          </w:tcPr>
          <w:p w14:paraId="7A72AFAE" w14:textId="6B994007" w:rsidR="0067606D" w:rsidRDefault="0067606D" w:rsidP="0067606D">
            <w:pPr>
              <w:pStyle w:val="TabellRader"/>
              <w:keepNext/>
              <w:keepLines/>
            </w:pPr>
            <w:r w:rsidRPr="00980619">
              <w:t xml:space="preserve"> 64 799 753</w:t>
            </w:r>
          </w:p>
        </w:tc>
      </w:tr>
      <w:tr w:rsidR="0067606D" w14:paraId="479B6240" w14:textId="77777777" w:rsidTr="0067606D">
        <w:tc>
          <w:tcPr>
            <w:tcW w:w="284" w:type="dxa"/>
            <w:tcMar>
              <w:left w:w="0" w:type="dxa"/>
              <w:right w:w="0" w:type="dxa"/>
            </w:tcMar>
          </w:tcPr>
          <w:p w14:paraId="24C988FB" w14:textId="77777777" w:rsidR="0067606D" w:rsidRDefault="0067606D" w:rsidP="0067606D">
            <w:pPr>
              <w:pStyle w:val="TabellRader"/>
              <w:keepNext/>
              <w:keepLines/>
              <w:jc w:val="left"/>
            </w:pPr>
            <w:r w:rsidRPr="008A7FD0">
              <w:t>7</w:t>
            </w:r>
          </w:p>
        </w:tc>
        <w:tc>
          <w:tcPr>
            <w:tcW w:w="2977" w:type="dxa"/>
          </w:tcPr>
          <w:p w14:paraId="6298D5A8" w14:textId="77777777" w:rsidR="0067606D" w:rsidRDefault="0067606D" w:rsidP="0067606D">
            <w:pPr>
              <w:pStyle w:val="TabellRader"/>
              <w:keepNext/>
              <w:keepLines/>
              <w:jc w:val="left"/>
            </w:pPr>
            <w:r w:rsidRPr="008A7FD0">
              <w:t>Internationellt bistånd</w:t>
            </w:r>
          </w:p>
        </w:tc>
        <w:tc>
          <w:tcPr>
            <w:tcW w:w="1122" w:type="dxa"/>
            <w:vAlign w:val="bottom"/>
          </w:tcPr>
          <w:p w14:paraId="1C496B05" w14:textId="713A3943" w:rsidR="0067606D" w:rsidRDefault="0067606D" w:rsidP="0067606D">
            <w:pPr>
              <w:pStyle w:val="TabellRader"/>
              <w:keepNext/>
              <w:keepLines/>
            </w:pPr>
            <w:r w:rsidRPr="00980619">
              <w:t xml:space="preserve"> 45 989 153</w:t>
            </w:r>
          </w:p>
        </w:tc>
      </w:tr>
      <w:tr w:rsidR="0067606D" w14:paraId="0EF1DC87" w14:textId="77777777" w:rsidTr="0067606D">
        <w:tc>
          <w:tcPr>
            <w:tcW w:w="284" w:type="dxa"/>
            <w:tcMar>
              <w:left w:w="0" w:type="dxa"/>
              <w:right w:w="0" w:type="dxa"/>
            </w:tcMar>
          </w:tcPr>
          <w:p w14:paraId="2F151D5F" w14:textId="77777777" w:rsidR="0067606D" w:rsidRDefault="0067606D" w:rsidP="0067606D">
            <w:pPr>
              <w:pStyle w:val="TabellRader"/>
              <w:keepNext/>
              <w:keepLines/>
              <w:jc w:val="left"/>
            </w:pPr>
            <w:r w:rsidRPr="008A7FD0">
              <w:t>8</w:t>
            </w:r>
          </w:p>
        </w:tc>
        <w:tc>
          <w:tcPr>
            <w:tcW w:w="2977" w:type="dxa"/>
          </w:tcPr>
          <w:p w14:paraId="5814A378" w14:textId="77777777" w:rsidR="0067606D" w:rsidRDefault="0067606D" w:rsidP="0067606D">
            <w:pPr>
              <w:pStyle w:val="TabellRader"/>
              <w:keepNext/>
              <w:keepLines/>
              <w:jc w:val="left"/>
            </w:pPr>
            <w:r w:rsidRPr="008A7FD0">
              <w:t>Migration</w:t>
            </w:r>
          </w:p>
        </w:tc>
        <w:tc>
          <w:tcPr>
            <w:tcW w:w="1122" w:type="dxa"/>
            <w:vAlign w:val="bottom"/>
          </w:tcPr>
          <w:p w14:paraId="2AD02A41" w14:textId="61B3AEC2" w:rsidR="0067606D" w:rsidRDefault="0067606D" w:rsidP="0067606D">
            <w:pPr>
              <w:pStyle w:val="TabellRader"/>
              <w:keepNext/>
              <w:keepLines/>
            </w:pPr>
            <w:r w:rsidRPr="00980619">
              <w:t xml:space="preserve"> 11 446 213</w:t>
            </w:r>
          </w:p>
        </w:tc>
      </w:tr>
      <w:tr w:rsidR="0067606D" w14:paraId="7A8CC045" w14:textId="77777777" w:rsidTr="0067606D">
        <w:tc>
          <w:tcPr>
            <w:tcW w:w="284" w:type="dxa"/>
            <w:tcMar>
              <w:left w:w="0" w:type="dxa"/>
              <w:right w:w="0" w:type="dxa"/>
            </w:tcMar>
          </w:tcPr>
          <w:p w14:paraId="6FA5E382" w14:textId="77777777" w:rsidR="0067606D" w:rsidRDefault="0067606D" w:rsidP="0067606D">
            <w:pPr>
              <w:pStyle w:val="TabellRader"/>
              <w:keepNext/>
              <w:keepLines/>
              <w:jc w:val="left"/>
            </w:pPr>
            <w:r w:rsidRPr="008A7FD0">
              <w:t>9</w:t>
            </w:r>
          </w:p>
        </w:tc>
        <w:tc>
          <w:tcPr>
            <w:tcW w:w="2977" w:type="dxa"/>
          </w:tcPr>
          <w:p w14:paraId="4A15E278" w14:textId="77777777" w:rsidR="0067606D" w:rsidRDefault="0067606D" w:rsidP="0067606D">
            <w:pPr>
              <w:pStyle w:val="TabellRader"/>
              <w:keepNext/>
              <w:keepLines/>
              <w:jc w:val="left"/>
            </w:pPr>
            <w:r w:rsidRPr="008A7FD0">
              <w:t>Hälsovård, sjukvård och social omsorg</w:t>
            </w:r>
          </w:p>
        </w:tc>
        <w:tc>
          <w:tcPr>
            <w:tcW w:w="1122" w:type="dxa"/>
            <w:vAlign w:val="bottom"/>
          </w:tcPr>
          <w:p w14:paraId="449DF354" w14:textId="45442636" w:rsidR="0067606D" w:rsidRDefault="0067606D" w:rsidP="0067606D">
            <w:pPr>
              <w:pStyle w:val="TabellRader"/>
              <w:keepNext/>
              <w:keepLines/>
            </w:pPr>
            <w:r w:rsidRPr="00980619">
              <w:t xml:space="preserve"> 84 167 142</w:t>
            </w:r>
          </w:p>
        </w:tc>
      </w:tr>
      <w:tr w:rsidR="0067606D" w14:paraId="6EE623CA" w14:textId="77777777" w:rsidTr="0067606D">
        <w:tc>
          <w:tcPr>
            <w:tcW w:w="284" w:type="dxa"/>
            <w:tcMar>
              <w:left w:w="0" w:type="dxa"/>
              <w:right w:w="0" w:type="dxa"/>
            </w:tcMar>
          </w:tcPr>
          <w:p w14:paraId="04B90058" w14:textId="77777777" w:rsidR="0067606D" w:rsidRDefault="0067606D" w:rsidP="0067606D">
            <w:pPr>
              <w:pStyle w:val="TabellRader"/>
              <w:keepNext/>
              <w:keepLines/>
              <w:jc w:val="left"/>
            </w:pPr>
            <w:r w:rsidRPr="008A7FD0">
              <w:t>10</w:t>
            </w:r>
          </w:p>
        </w:tc>
        <w:tc>
          <w:tcPr>
            <w:tcW w:w="2977" w:type="dxa"/>
          </w:tcPr>
          <w:p w14:paraId="484EEB63" w14:textId="77777777" w:rsidR="0067606D" w:rsidRDefault="0067606D" w:rsidP="0067606D">
            <w:pPr>
              <w:pStyle w:val="TabellRader"/>
              <w:keepNext/>
              <w:keepLines/>
              <w:jc w:val="left"/>
            </w:pPr>
            <w:r w:rsidRPr="008A7FD0">
              <w:t>Ekonomisk trygghet vid sjukdom och funktionsnedsättning</w:t>
            </w:r>
          </w:p>
        </w:tc>
        <w:tc>
          <w:tcPr>
            <w:tcW w:w="1122" w:type="dxa"/>
            <w:vAlign w:val="bottom"/>
          </w:tcPr>
          <w:p w14:paraId="16A91061" w14:textId="627AC85F" w:rsidR="0067606D" w:rsidRDefault="0067606D" w:rsidP="0067606D">
            <w:pPr>
              <w:pStyle w:val="TabellRader"/>
              <w:keepNext/>
              <w:keepLines/>
            </w:pPr>
            <w:r w:rsidRPr="00980619">
              <w:t xml:space="preserve"> 95 705 843</w:t>
            </w:r>
          </w:p>
        </w:tc>
      </w:tr>
      <w:tr w:rsidR="0067606D" w14:paraId="29B242AF" w14:textId="77777777" w:rsidTr="0067606D">
        <w:tc>
          <w:tcPr>
            <w:tcW w:w="284" w:type="dxa"/>
            <w:tcMar>
              <w:left w:w="0" w:type="dxa"/>
              <w:right w:w="0" w:type="dxa"/>
            </w:tcMar>
          </w:tcPr>
          <w:p w14:paraId="0DF7F253" w14:textId="77777777" w:rsidR="0067606D" w:rsidRDefault="0067606D" w:rsidP="0067606D">
            <w:pPr>
              <w:pStyle w:val="TabellRader"/>
              <w:keepNext/>
              <w:keepLines/>
              <w:jc w:val="left"/>
            </w:pPr>
            <w:r w:rsidRPr="008A7FD0">
              <w:t>11</w:t>
            </w:r>
          </w:p>
        </w:tc>
        <w:tc>
          <w:tcPr>
            <w:tcW w:w="2977" w:type="dxa"/>
          </w:tcPr>
          <w:p w14:paraId="7C180A07" w14:textId="77777777" w:rsidR="0067606D" w:rsidRDefault="0067606D" w:rsidP="0067606D">
            <w:pPr>
              <w:pStyle w:val="TabellRader"/>
              <w:keepNext/>
              <w:keepLines/>
              <w:jc w:val="left"/>
            </w:pPr>
            <w:r w:rsidRPr="008A7FD0">
              <w:t>Ekonomisk trygghet vid ålderdom</w:t>
            </w:r>
          </w:p>
        </w:tc>
        <w:tc>
          <w:tcPr>
            <w:tcW w:w="1122" w:type="dxa"/>
            <w:vAlign w:val="bottom"/>
          </w:tcPr>
          <w:p w14:paraId="4145B15E" w14:textId="1B65CDCA" w:rsidR="0067606D" w:rsidRDefault="0067606D" w:rsidP="0067606D">
            <w:pPr>
              <w:pStyle w:val="TabellRader"/>
              <w:keepNext/>
              <w:keepLines/>
            </w:pPr>
            <w:r w:rsidRPr="00980619">
              <w:t xml:space="preserve"> 36 542 396</w:t>
            </w:r>
          </w:p>
        </w:tc>
      </w:tr>
      <w:tr w:rsidR="0067606D" w14:paraId="2F41D44B" w14:textId="77777777" w:rsidTr="0067606D">
        <w:tc>
          <w:tcPr>
            <w:tcW w:w="284" w:type="dxa"/>
            <w:tcMar>
              <w:left w:w="0" w:type="dxa"/>
              <w:right w:w="0" w:type="dxa"/>
            </w:tcMar>
          </w:tcPr>
          <w:p w14:paraId="36B4FDC1" w14:textId="77777777" w:rsidR="0067606D" w:rsidRDefault="0067606D" w:rsidP="0067606D">
            <w:pPr>
              <w:pStyle w:val="TabellRader"/>
              <w:keepNext/>
              <w:keepLines/>
              <w:jc w:val="left"/>
            </w:pPr>
            <w:r w:rsidRPr="008A7FD0">
              <w:t>12</w:t>
            </w:r>
          </w:p>
        </w:tc>
        <w:tc>
          <w:tcPr>
            <w:tcW w:w="2977" w:type="dxa"/>
          </w:tcPr>
          <w:p w14:paraId="5877A835" w14:textId="77777777" w:rsidR="0067606D" w:rsidRDefault="0067606D" w:rsidP="0067606D">
            <w:pPr>
              <w:pStyle w:val="TabellRader"/>
              <w:keepNext/>
              <w:keepLines/>
              <w:jc w:val="left"/>
            </w:pPr>
            <w:r w:rsidRPr="008A7FD0">
              <w:t>Ekonomisk trygghet för familjer och barn</w:t>
            </w:r>
          </w:p>
        </w:tc>
        <w:tc>
          <w:tcPr>
            <w:tcW w:w="1122" w:type="dxa"/>
            <w:vAlign w:val="bottom"/>
          </w:tcPr>
          <w:p w14:paraId="017CE3F5" w14:textId="2B9479BA" w:rsidR="0067606D" w:rsidRDefault="0067606D" w:rsidP="0067606D">
            <w:pPr>
              <w:pStyle w:val="TabellRader"/>
              <w:keepNext/>
              <w:keepLines/>
            </w:pPr>
            <w:r w:rsidRPr="00980619">
              <w:t xml:space="preserve"> 101 430 320</w:t>
            </w:r>
          </w:p>
        </w:tc>
      </w:tr>
      <w:tr w:rsidR="0067606D" w14:paraId="3C5A4E5A" w14:textId="77777777" w:rsidTr="0067606D">
        <w:tc>
          <w:tcPr>
            <w:tcW w:w="284" w:type="dxa"/>
            <w:tcMar>
              <w:left w:w="0" w:type="dxa"/>
              <w:right w:w="0" w:type="dxa"/>
            </w:tcMar>
          </w:tcPr>
          <w:p w14:paraId="0B7A141F" w14:textId="77777777" w:rsidR="0067606D" w:rsidRDefault="0067606D" w:rsidP="0067606D">
            <w:pPr>
              <w:pStyle w:val="TabellRader"/>
              <w:keepNext/>
              <w:keepLines/>
              <w:jc w:val="left"/>
            </w:pPr>
            <w:r w:rsidRPr="008A7FD0">
              <w:t>13</w:t>
            </w:r>
          </w:p>
        </w:tc>
        <w:tc>
          <w:tcPr>
            <w:tcW w:w="2977" w:type="dxa"/>
          </w:tcPr>
          <w:p w14:paraId="6562A431" w14:textId="77777777" w:rsidR="0067606D" w:rsidRDefault="0067606D" w:rsidP="0067606D">
            <w:pPr>
              <w:pStyle w:val="TabellRader"/>
              <w:keepNext/>
              <w:keepLines/>
              <w:jc w:val="left"/>
            </w:pPr>
            <w:r w:rsidRPr="008A7FD0">
              <w:t>Jämställdhet och nyanlända invandrares etablering</w:t>
            </w:r>
          </w:p>
        </w:tc>
        <w:tc>
          <w:tcPr>
            <w:tcW w:w="1122" w:type="dxa"/>
            <w:vAlign w:val="bottom"/>
          </w:tcPr>
          <w:p w14:paraId="1441D378" w14:textId="7A0EA903" w:rsidR="0067606D" w:rsidRDefault="0067606D" w:rsidP="0067606D">
            <w:pPr>
              <w:pStyle w:val="TabellRader"/>
              <w:keepNext/>
              <w:keepLines/>
            </w:pPr>
            <w:r w:rsidRPr="00980619">
              <w:t xml:space="preserve"> 10 065 663</w:t>
            </w:r>
          </w:p>
        </w:tc>
      </w:tr>
      <w:tr w:rsidR="0067606D" w14:paraId="0F44EA22" w14:textId="77777777" w:rsidTr="0067606D">
        <w:tc>
          <w:tcPr>
            <w:tcW w:w="284" w:type="dxa"/>
            <w:tcMar>
              <w:left w:w="0" w:type="dxa"/>
              <w:right w:w="0" w:type="dxa"/>
            </w:tcMar>
          </w:tcPr>
          <w:p w14:paraId="6F7CAF87" w14:textId="77777777" w:rsidR="0067606D" w:rsidRDefault="0067606D" w:rsidP="0067606D">
            <w:pPr>
              <w:pStyle w:val="TabellRader"/>
              <w:keepNext/>
              <w:keepLines/>
              <w:jc w:val="left"/>
            </w:pPr>
            <w:r w:rsidRPr="008A7FD0">
              <w:t>14</w:t>
            </w:r>
          </w:p>
        </w:tc>
        <w:tc>
          <w:tcPr>
            <w:tcW w:w="2977" w:type="dxa"/>
          </w:tcPr>
          <w:p w14:paraId="1D66D045" w14:textId="77777777" w:rsidR="0067606D" w:rsidRDefault="0067606D" w:rsidP="0067606D">
            <w:pPr>
              <w:pStyle w:val="TabellRader"/>
              <w:keepNext/>
              <w:keepLines/>
              <w:jc w:val="left"/>
            </w:pPr>
            <w:r w:rsidRPr="008A7FD0">
              <w:t>Arbetsmarknad och arbetsliv</w:t>
            </w:r>
          </w:p>
        </w:tc>
        <w:tc>
          <w:tcPr>
            <w:tcW w:w="1122" w:type="dxa"/>
            <w:vAlign w:val="bottom"/>
          </w:tcPr>
          <w:p w14:paraId="0C50B538" w14:textId="1F76CD21" w:rsidR="0067606D" w:rsidRDefault="0067606D" w:rsidP="0067606D">
            <w:pPr>
              <w:pStyle w:val="TabellRader"/>
              <w:keepNext/>
              <w:keepLines/>
            </w:pPr>
            <w:r w:rsidRPr="00980619">
              <w:t xml:space="preserve"> 77 164 287</w:t>
            </w:r>
          </w:p>
        </w:tc>
      </w:tr>
      <w:tr w:rsidR="0067606D" w14:paraId="79282661" w14:textId="77777777" w:rsidTr="0067606D">
        <w:tc>
          <w:tcPr>
            <w:tcW w:w="284" w:type="dxa"/>
            <w:tcMar>
              <w:left w:w="0" w:type="dxa"/>
              <w:right w:w="0" w:type="dxa"/>
            </w:tcMar>
          </w:tcPr>
          <w:p w14:paraId="61D6C416" w14:textId="77777777" w:rsidR="0067606D" w:rsidRDefault="0067606D" w:rsidP="0067606D">
            <w:pPr>
              <w:pStyle w:val="TabellRader"/>
              <w:keepNext/>
              <w:keepLines/>
              <w:jc w:val="left"/>
            </w:pPr>
            <w:r w:rsidRPr="008A7FD0">
              <w:t>15</w:t>
            </w:r>
          </w:p>
        </w:tc>
        <w:tc>
          <w:tcPr>
            <w:tcW w:w="2977" w:type="dxa"/>
          </w:tcPr>
          <w:p w14:paraId="072D6081" w14:textId="77777777" w:rsidR="0067606D" w:rsidRDefault="0067606D" w:rsidP="0067606D">
            <w:pPr>
              <w:pStyle w:val="TabellRader"/>
              <w:keepNext/>
              <w:keepLines/>
              <w:jc w:val="left"/>
            </w:pPr>
            <w:r w:rsidRPr="008A7FD0">
              <w:t>Studiestöd</w:t>
            </w:r>
          </w:p>
        </w:tc>
        <w:tc>
          <w:tcPr>
            <w:tcW w:w="1122" w:type="dxa"/>
            <w:vAlign w:val="bottom"/>
          </w:tcPr>
          <w:p w14:paraId="72DBE68A" w14:textId="2BA83A57" w:rsidR="0067606D" w:rsidRDefault="0067606D" w:rsidP="0067606D">
            <w:pPr>
              <w:pStyle w:val="TabellRader"/>
              <w:keepNext/>
              <w:keepLines/>
            </w:pPr>
            <w:r w:rsidRPr="00980619">
              <w:t xml:space="preserve"> 25 508 400</w:t>
            </w:r>
          </w:p>
        </w:tc>
      </w:tr>
      <w:tr w:rsidR="0067606D" w14:paraId="5EFCB616" w14:textId="77777777" w:rsidTr="0067606D">
        <w:tc>
          <w:tcPr>
            <w:tcW w:w="284" w:type="dxa"/>
            <w:tcMar>
              <w:left w:w="0" w:type="dxa"/>
              <w:right w:w="0" w:type="dxa"/>
            </w:tcMar>
          </w:tcPr>
          <w:p w14:paraId="145546F6" w14:textId="77777777" w:rsidR="0067606D" w:rsidRDefault="0067606D" w:rsidP="0067606D">
            <w:pPr>
              <w:pStyle w:val="TabellRader"/>
              <w:keepNext/>
              <w:keepLines/>
              <w:jc w:val="left"/>
            </w:pPr>
            <w:r w:rsidRPr="008A7FD0">
              <w:t>16</w:t>
            </w:r>
          </w:p>
        </w:tc>
        <w:tc>
          <w:tcPr>
            <w:tcW w:w="2977" w:type="dxa"/>
          </w:tcPr>
          <w:p w14:paraId="268FF840" w14:textId="77777777" w:rsidR="0067606D" w:rsidRDefault="0067606D" w:rsidP="0067606D">
            <w:pPr>
              <w:pStyle w:val="TabellRader"/>
              <w:keepNext/>
              <w:keepLines/>
              <w:jc w:val="left"/>
            </w:pPr>
            <w:r w:rsidRPr="008A7FD0">
              <w:t>Utbildning och universitetsforskning</w:t>
            </w:r>
          </w:p>
        </w:tc>
        <w:tc>
          <w:tcPr>
            <w:tcW w:w="1122" w:type="dxa"/>
            <w:vAlign w:val="bottom"/>
          </w:tcPr>
          <w:p w14:paraId="7C338185" w14:textId="6FD2DCCA" w:rsidR="0067606D" w:rsidRDefault="0067606D" w:rsidP="0067606D">
            <w:pPr>
              <w:pStyle w:val="TabellRader"/>
              <w:keepNext/>
              <w:keepLines/>
            </w:pPr>
            <w:r w:rsidRPr="00980619">
              <w:t xml:space="preserve"> 83 315 865</w:t>
            </w:r>
          </w:p>
        </w:tc>
      </w:tr>
      <w:tr w:rsidR="0067606D" w14:paraId="2954ADF4" w14:textId="77777777" w:rsidTr="0067606D">
        <w:tc>
          <w:tcPr>
            <w:tcW w:w="284" w:type="dxa"/>
            <w:tcMar>
              <w:left w:w="0" w:type="dxa"/>
              <w:right w:w="0" w:type="dxa"/>
            </w:tcMar>
          </w:tcPr>
          <w:p w14:paraId="1FE2640D" w14:textId="77777777" w:rsidR="0067606D" w:rsidRDefault="0067606D" w:rsidP="0067606D">
            <w:pPr>
              <w:pStyle w:val="TabellRader"/>
              <w:keepNext/>
              <w:keepLines/>
              <w:jc w:val="left"/>
            </w:pPr>
            <w:r w:rsidRPr="008A7FD0">
              <w:t>17</w:t>
            </w:r>
          </w:p>
        </w:tc>
        <w:tc>
          <w:tcPr>
            <w:tcW w:w="2977" w:type="dxa"/>
          </w:tcPr>
          <w:p w14:paraId="4B251C71" w14:textId="77777777" w:rsidR="0067606D" w:rsidRDefault="0067606D" w:rsidP="0067606D">
            <w:pPr>
              <w:pStyle w:val="TabellRader"/>
              <w:keepNext/>
              <w:keepLines/>
              <w:jc w:val="left"/>
            </w:pPr>
            <w:r w:rsidRPr="008A7FD0">
              <w:t>Kultur, medier, trossamfund och fritid</w:t>
            </w:r>
          </w:p>
        </w:tc>
        <w:tc>
          <w:tcPr>
            <w:tcW w:w="1122" w:type="dxa"/>
            <w:vAlign w:val="bottom"/>
          </w:tcPr>
          <w:p w14:paraId="69C0ED18" w14:textId="076D32A3" w:rsidR="0067606D" w:rsidRDefault="0067606D" w:rsidP="0067606D">
            <w:pPr>
              <w:pStyle w:val="TabellRader"/>
              <w:keepNext/>
              <w:keepLines/>
            </w:pPr>
            <w:r w:rsidRPr="00980619">
              <w:t xml:space="preserve"> 16 061 280</w:t>
            </w:r>
          </w:p>
        </w:tc>
      </w:tr>
      <w:tr w:rsidR="0067606D" w14:paraId="6642EDD0" w14:textId="77777777" w:rsidTr="0067606D">
        <w:tc>
          <w:tcPr>
            <w:tcW w:w="284" w:type="dxa"/>
            <w:tcMar>
              <w:left w:w="0" w:type="dxa"/>
              <w:right w:w="0" w:type="dxa"/>
            </w:tcMar>
          </w:tcPr>
          <w:p w14:paraId="30A22343" w14:textId="77777777" w:rsidR="0067606D" w:rsidRDefault="0067606D" w:rsidP="0067606D">
            <w:pPr>
              <w:pStyle w:val="TabellRader"/>
              <w:keepNext/>
              <w:keepLines/>
              <w:jc w:val="left"/>
            </w:pPr>
            <w:r w:rsidRPr="008A7FD0">
              <w:t>18</w:t>
            </w:r>
          </w:p>
        </w:tc>
        <w:tc>
          <w:tcPr>
            <w:tcW w:w="2977" w:type="dxa"/>
          </w:tcPr>
          <w:p w14:paraId="572F8EF7" w14:textId="77777777" w:rsidR="0067606D" w:rsidRDefault="0067606D" w:rsidP="0067606D">
            <w:pPr>
              <w:pStyle w:val="TabellRader"/>
              <w:keepNext/>
              <w:keepLines/>
              <w:jc w:val="left"/>
            </w:pPr>
            <w:r w:rsidRPr="008A7FD0">
              <w:t>Samhällsplanering, bostadsförsörjning och byggande samt konsumentpolitik</w:t>
            </w:r>
          </w:p>
        </w:tc>
        <w:tc>
          <w:tcPr>
            <w:tcW w:w="1122" w:type="dxa"/>
            <w:vAlign w:val="bottom"/>
          </w:tcPr>
          <w:p w14:paraId="568C7A76" w14:textId="033C576F" w:rsidR="0067606D" w:rsidRDefault="0067606D" w:rsidP="0067606D">
            <w:pPr>
              <w:pStyle w:val="TabellRader"/>
              <w:keepNext/>
              <w:keepLines/>
            </w:pPr>
            <w:r w:rsidRPr="00980619">
              <w:t xml:space="preserve"> 3 726 522</w:t>
            </w:r>
          </w:p>
        </w:tc>
      </w:tr>
      <w:tr w:rsidR="0067606D" w14:paraId="463E3690" w14:textId="77777777" w:rsidTr="0067606D">
        <w:tc>
          <w:tcPr>
            <w:tcW w:w="284" w:type="dxa"/>
            <w:tcMar>
              <w:left w:w="0" w:type="dxa"/>
              <w:right w:w="0" w:type="dxa"/>
            </w:tcMar>
          </w:tcPr>
          <w:p w14:paraId="30AA2273" w14:textId="77777777" w:rsidR="0067606D" w:rsidRDefault="0067606D" w:rsidP="0067606D">
            <w:pPr>
              <w:pStyle w:val="TabellRader"/>
              <w:keepNext/>
              <w:keepLines/>
              <w:jc w:val="left"/>
            </w:pPr>
            <w:r w:rsidRPr="008A7FD0">
              <w:t>19</w:t>
            </w:r>
          </w:p>
        </w:tc>
        <w:tc>
          <w:tcPr>
            <w:tcW w:w="2977" w:type="dxa"/>
          </w:tcPr>
          <w:p w14:paraId="09F8601C" w14:textId="77777777" w:rsidR="0067606D" w:rsidRDefault="0067606D" w:rsidP="0067606D">
            <w:pPr>
              <w:pStyle w:val="TabellRader"/>
              <w:keepNext/>
              <w:keepLines/>
              <w:jc w:val="left"/>
            </w:pPr>
            <w:r w:rsidRPr="008A7FD0">
              <w:t>Regional tillväxt</w:t>
            </w:r>
          </w:p>
        </w:tc>
        <w:tc>
          <w:tcPr>
            <w:tcW w:w="1122" w:type="dxa"/>
            <w:vAlign w:val="bottom"/>
          </w:tcPr>
          <w:p w14:paraId="188BCCD8" w14:textId="3CF2E3FD" w:rsidR="0067606D" w:rsidRDefault="0067606D" w:rsidP="0067606D">
            <w:pPr>
              <w:pStyle w:val="TabellRader"/>
              <w:keepNext/>
              <w:keepLines/>
            </w:pPr>
            <w:r w:rsidRPr="00980619">
              <w:t xml:space="preserve"> 3 672 525</w:t>
            </w:r>
          </w:p>
        </w:tc>
      </w:tr>
      <w:tr w:rsidR="0067606D" w14:paraId="5F14EEC7" w14:textId="77777777" w:rsidTr="0067606D">
        <w:tc>
          <w:tcPr>
            <w:tcW w:w="284" w:type="dxa"/>
            <w:tcMar>
              <w:left w:w="0" w:type="dxa"/>
              <w:right w:w="0" w:type="dxa"/>
            </w:tcMar>
          </w:tcPr>
          <w:p w14:paraId="5BBFFFB6" w14:textId="77777777" w:rsidR="0067606D" w:rsidRDefault="0067606D" w:rsidP="0067606D">
            <w:pPr>
              <w:pStyle w:val="TabellRader"/>
              <w:keepNext/>
              <w:keepLines/>
              <w:jc w:val="left"/>
            </w:pPr>
            <w:r w:rsidRPr="008A7FD0">
              <w:t>20</w:t>
            </w:r>
          </w:p>
        </w:tc>
        <w:tc>
          <w:tcPr>
            <w:tcW w:w="2977" w:type="dxa"/>
          </w:tcPr>
          <w:p w14:paraId="6FC1DB4E" w14:textId="77777777" w:rsidR="0067606D" w:rsidRDefault="0067606D" w:rsidP="0067606D">
            <w:pPr>
              <w:pStyle w:val="TabellRader"/>
              <w:keepNext/>
              <w:keepLines/>
              <w:jc w:val="left"/>
            </w:pPr>
            <w:r w:rsidRPr="008A7FD0">
              <w:t>Allmän miljö- och naturvård</w:t>
            </w:r>
          </w:p>
        </w:tc>
        <w:tc>
          <w:tcPr>
            <w:tcW w:w="1122" w:type="dxa"/>
            <w:vAlign w:val="bottom"/>
          </w:tcPr>
          <w:p w14:paraId="7B0738A4" w14:textId="4D213043" w:rsidR="0067606D" w:rsidRDefault="0067606D" w:rsidP="0067606D">
            <w:pPr>
              <w:pStyle w:val="TabellRader"/>
              <w:keepNext/>
              <w:keepLines/>
            </w:pPr>
            <w:r w:rsidRPr="00980619">
              <w:t xml:space="preserve"> 12 571 183</w:t>
            </w:r>
          </w:p>
        </w:tc>
      </w:tr>
      <w:tr w:rsidR="0067606D" w14:paraId="54B43C04" w14:textId="77777777" w:rsidTr="0067606D">
        <w:tc>
          <w:tcPr>
            <w:tcW w:w="284" w:type="dxa"/>
            <w:tcMar>
              <w:left w:w="0" w:type="dxa"/>
              <w:right w:w="0" w:type="dxa"/>
            </w:tcMar>
          </w:tcPr>
          <w:p w14:paraId="4119243B" w14:textId="77777777" w:rsidR="0067606D" w:rsidRDefault="0067606D" w:rsidP="0067606D">
            <w:pPr>
              <w:pStyle w:val="TabellRader"/>
              <w:keepNext/>
              <w:keepLines/>
              <w:jc w:val="left"/>
            </w:pPr>
            <w:r w:rsidRPr="008A7FD0">
              <w:t>21</w:t>
            </w:r>
          </w:p>
        </w:tc>
        <w:tc>
          <w:tcPr>
            <w:tcW w:w="2977" w:type="dxa"/>
          </w:tcPr>
          <w:p w14:paraId="7C8FC066" w14:textId="77777777" w:rsidR="0067606D" w:rsidRDefault="0067606D" w:rsidP="0067606D">
            <w:pPr>
              <w:pStyle w:val="TabellRader"/>
              <w:keepNext/>
              <w:keepLines/>
              <w:jc w:val="left"/>
            </w:pPr>
            <w:r w:rsidRPr="008A7FD0">
              <w:t>Energi</w:t>
            </w:r>
          </w:p>
        </w:tc>
        <w:tc>
          <w:tcPr>
            <w:tcW w:w="1122" w:type="dxa"/>
            <w:vAlign w:val="bottom"/>
          </w:tcPr>
          <w:p w14:paraId="31D50882" w14:textId="0D455289" w:rsidR="0067606D" w:rsidRDefault="0067606D" w:rsidP="0067606D">
            <w:pPr>
              <w:pStyle w:val="TabellRader"/>
              <w:keepNext/>
              <w:keepLines/>
            </w:pPr>
            <w:r w:rsidRPr="00980619">
              <w:t xml:space="preserve"> 3 468 932</w:t>
            </w:r>
          </w:p>
        </w:tc>
      </w:tr>
      <w:tr w:rsidR="0067606D" w14:paraId="31E03969" w14:textId="77777777" w:rsidTr="0067606D">
        <w:tc>
          <w:tcPr>
            <w:tcW w:w="284" w:type="dxa"/>
            <w:tcMar>
              <w:left w:w="0" w:type="dxa"/>
              <w:right w:w="0" w:type="dxa"/>
            </w:tcMar>
          </w:tcPr>
          <w:p w14:paraId="216F48A9" w14:textId="77777777" w:rsidR="0067606D" w:rsidRDefault="0067606D" w:rsidP="0067606D">
            <w:pPr>
              <w:pStyle w:val="TabellRader"/>
              <w:keepNext/>
              <w:keepLines/>
              <w:jc w:val="left"/>
            </w:pPr>
            <w:r w:rsidRPr="008A7FD0">
              <w:t>22</w:t>
            </w:r>
          </w:p>
        </w:tc>
        <w:tc>
          <w:tcPr>
            <w:tcW w:w="2977" w:type="dxa"/>
          </w:tcPr>
          <w:p w14:paraId="454341C1" w14:textId="77777777" w:rsidR="0067606D" w:rsidRDefault="0067606D" w:rsidP="0067606D">
            <w:pPr>
              <w:pStyle w:val="TabellRader"/>
              <w:keepNext/>
              <w:keepLines/>
              <w:jc w:val="left"/>
            </w:pPr>
            <w:r w:rsidRPr="008A7FD0">
              <w:t>Kommunikationer</w:t>
            </w:r>
          </w:p>
        </w:tc>
        <w:tc>
          <w:tcPr>
            <w:tcW w:w="1122" w:type="dxa"/>
            <w:vAlign w:val="bottom"/>
          </w:tcPr>
          <w:p w14:paraId="403E5218" w14:textId="377BFD3B" w:rsidR="0067606D" w:rsidRDefault="0067606D" w:rsidP="0067606D">
            <w:pPr>
              <w:pStyle w:val="TabellRader"/>
              <w:keepNext/>
              <w:keepLines/>
            </w:pPr>
            <w:r w:rsidRPr="00980619">
              <w:t xml:space="preserve"> 61 295 946</w:t>
            </w:r>
          </w:p>
        </w:tc>
      </w:tr>
      <w:tr w:rsidR="0067606D" w14:paraId="3BC00A06" w14:textId="77777777" w:rsidTr="0067606D">
        <w:tc>
          <w:tcPr>
            <w:tcW w:w="284" w:type="dxa"/>
            <w:tcMar>
              <w:left w:w="0" w:type="dxa"/>
              <w:right w:w="0" w:type="dxa"/>
            </w:tcMar>
          </w:tcPr>
          <w:p w14:paraId="0207510F" w14:textId="77777777" w:rsidR="0067606D" w:rsidRDefault="0067606D" w:rsidP="0067606D">
            <w:pPr>
              <w:pStyle w:val="TabellRader"/>
              <w:keepNext/>
              <w:keepLines/>
              <w:jc w:val="left"/>
            </w:pPr>
            <w:r w:rsidRPr="008A7FD0">
              <w:t>23</w:t>
            </w:r>
          </w:p>
        </w:tc>
        <w:tc>
          <w:tcPr>
            <w:tcW w:w="2977" w:type="dxa"/>
          </w:tcPr>
          <w:p w14:paraId="6DBD4CBE" w14:textId="77777777" w:rsidR="0067606D" w:rsidRDefault="0067606D" w:rsidP="0067606D">
            <w:pPr>
              <w:pStyle w:val="TabellRader"/>
              <w:keepNext/>
              <w:keepLines/>
              <w:jc w:val="left"/>
            </w:pPr>
            <w:r w:rsidRPr="008A7FD0">
              <w:t>Areella näringar, landsbygd och livsmedel</w:t>
            </w:r>
          </w:p>
        </w:tc>
        <w:tc>
          <w:tcPr>
            <w:tcW w:w="1122" w:type="dxa"/>
            <w:vAlign w:val="bottom"/>
          </w:tcPr>
          <w:p w14:paraId="1235F9E2" w14:textId="2AAE8166" w:rsidR="0067606D" w:rsidRDefault="0067606D" w:rsidP="0067606D">
            <w:pPr>
              <w:pStyle w:val="TabellRader"/>
              <w:keepNext/>
              <w:keepLines/>
            </w:pPr>
            <w:r w:rsidRPr="00980619">
              <w:t xml:space="preserve"> 19 790 236</w:t>
            </w:r>
          </w:p>
        </w:tc>
      </w:tr>
      <w:tr w:rsidR="0067606D" w14:paraId="5825EC80" w14:textId="77777777" w:rsidTr="0067606D">
        <w:tc>
          <w:tcPr>
            <w:tcW w:w="284" w:type="dxa"/>
            <w:tcMar>
              <w:left w:w="0" w:type="dxa"/>
              <w:right w:w="0" w:type="dxa"/>
            </w:tcMar>
          </w:tcPr>
          <w:p w14:paraId="514D677D" w14:textId="77777777" w:rsidR="0067606D" w:rsidRDefault="0067606D" w:rsidP="0067606D">
            <w:pPr>
              <w:pStyle w:val="TabellRader"/>
              <w:keepNext/>
              <w:keepLines/>
              <w:jc w:val="left"/>
            </w:pPr>
            <w:r w:rsidRPr="008A7FD0">
              <w:t>24</w:t>
            </w:r>
          </w:p>
        </w:tc>
        <w:tc>
          <w:tcPr>
            <w:tcW w:w="2977" w:type="dxa"/>
          </w:tcPr>
          <w:p w14:paraId="2188020D" w14:textId="77777777" w:rsidR="0067606D" w:rsidRDefault="0067606D" w:rsidP="0067606D">
            <w:pPr>
              <w:pStyle w:val="TabellRader"/>
              <w:keepNext/>
              <w:keepLines/>
              <w:jc w:val="left"/>
            </w:pPr>
            <w:r w:rsidRPr="008A7FD0">
              <w:t>Näringsliv</w:t>
            </w:r>
          </w:p>
        </w:tc>
        <w:tc>
          <w:tcPr>
            <w:tcW w:w="1122" w:type="dxa"/>
            <w:vAlign w:val="bottom"/>
          </w:tcPr>
          <w:p w14:paraId="79C365D1" w14:textId="03A6EC0B" w:rsidR="0067606D" w:rsidRDefault="0067606D" w:rsidP="0067606D">
            <w:pPr>
              <w:pStyle w:val="TabellRader"/>
              <w:keepNext/>
              <w:keepLines/>
            </w:pPr>
            <w:r w:rsidRPr="00980619">
              <w:t xml:space="preserve"> 7 263 863</w:t>
            </w:r>
          </w:p>
        </w:tc>
      </w:tr>
      <w:tr w:rsidR="0067606D" w14:paraId="20CD627C" w14:textId="77777777" w:rsidTr="0067606D">
        <w:tc>
          <w:tcPr>
            <w:tcW w:w="284" w:type="dxa"/>
            <w:tcMar>
              <w:left w:w="0" w:type="dxa"/>
              <w:right w:w="0" w:type="dxa"/>
            </w:tcMar>
          </w:tcPr>
          <w:p w14:paraId="41EEC1CB" w14:textId="77777777" w:rsidR="0067606D" w:rsidRDefault="0067606D" w:rsidP="0067606D">
            <w:pPr>
              <w:pStyle w:val="TabellRader"/>
              <w:keepNext/>
              <w:keepLines/>
              <w:jc w:val="left"/>
            </w:pPr>
            <w:r w:rsidRPr="008A7FD0">
              <w:t>25</w:t>
            </w:r>
          </w:p>
        </w:tc>
        <w:tc>
          <w:tcPr>
            <w:tcW w:w="2977" w:type="dxa"/>
          </w:tcPr>
          <w:p w14:paraId="7F8D53AC" w14:textId="77777777" w:rsidR="0067606D" w:rsidRDefault="0067606D" w:rsidP="0067606D">
            <w:pPr>
              <w:pStyle w:val="TabellRader"/>
              <w:keepNext/>
              <w:keepLines/>
              <w:jc w:val="left"/>
            </w:pPr>
            <w:r w:rsidRPr="008A7FD0">
              <w:t>Allmänna bidrag till kommuner</w:t>
            </w:r>
          </w:p>
        </w:tc>
        <w:tc>
          <w:tcPr>
            <w:tcW w:w="1122" w:type="dxa"/>
            <w:vAlign w:val="bottom"/>
          </w:tcPr>
          <w:p w14:paraId="6BCFDFE6" w14:textId="35BA0823" w:rsidR="0067606D" w:rsidRDefault="0067606D" w:rsidP="0067606D">
            <w:pPr>
              <w:pStyle w:val="TabellRader"/>
              <w:keepNext/>
              <w:keepLines/>
            </w:pPr>
            <w:r w:rsidRPr="00980619">
              <w:t xml:space="preserve"> 128 417 572</w:t>
            </w:r>
          </w:p>
        </w:tc>
      </w:tr>
      <w:tr w:rsidR="0067606D" w14:paraId="1D7568BC" w14:textId="77777777" w:rsidTr="0067606D">
        <w:tc>
          <w:tcPr>
            <w:tcW w:w="284" w:type="dxa"/>
            <w:tcBorders>
              <w:bottom w:val="single" w:sz="6" w:space="0" w:color="auto"/>
            </w:tcBorders>
            <w:tcMar>
              <w:left w:w="0" w:type="dxa"/>
              <w:right w:w="0" w:type="dxa"/>
            </w:tcMar>
          </w:tcPr>
          <w:p w14:paraId="0247E021" w14:textId="77777777" w:rsidR="0067606D" w:rsidRDefault="0067606D" w:rsidP="0067606D">
            <w:pPr>
              <w:pStyle w:val="TabellRader"/>
              <w:keepNext/>
              <w:keepLines/>
              <w:jc w:val="left"/>
            </w:pPr>
            <w:r w:rsidRPr="008A7FD0">
              <w:t>26</w:t>
            </w:r>
          </w:p>
        </w:tc>
        <w:tc>
          <w:tcPr>
            <w:tcW w:w="2977" w:type="dxa"/>
            <w:tcBorders>
              <w:bottom w:val="single" w:sz="6" w:space="0" w:color="auto"/>
            </w:tcBorders>
          </w:tcPr>
          <w:p w14:paraId="1A6E047E" w14:textId="77777777" w:rsidR="0067606D" w:rsidRDefault="0067606D" w:rsidP="0067606D">
            <w:pPr>
              <w:pStyle w:val="TabellRader"/>
              <w:keepNext/>
              <w:keepLines/>
              <w:jc w:val="left"/>
            </w:pPr>
            <w:r w:rsidRPr="008A7FD0">
              <w:t>Statsskuldsräntor m.m.</w:t>
            </w:r>
          </w:p>
        </w:tc>
        <w:tc>
          <w:tcPr>
            <w:tcW w:w="1122" w:type="dxa"/>
            <w:tcBorders>
              <w:bottom w:val="single" w:sz="6" w:space="0" w:color="auto"/>
            </w:tcBorders>
            <w:vAlign w:val="bottom"/>
          </w:tcPr>
          <w:p w14:paraId="09AF1997" w14:textId="3CD6EBA6" w:rsidR="0067606D" w:rsidRDefault="0067606D" w:rsidP="0067606D">
            <w:pPr>
              <w:pStyle w:val="TabellRader"/>
              <w:keepNext/>
              <w:keepLines/>
            </w:pPr>
            <w:r w:rsidRPr="00980619">
              <w:t xml:space="preserve"> 29 655 200</w:t>
            </w:r>
          </w:p>
        </w:tc>
      </w:tr>
      <w:tr w:rsidR="0067606D" w14:paraId="02A9C525" w14:textId="77777777" w:rsidTr="0067606D">
        <w:tc>
          <w:tcPr>
            <w:tcW w:w="284" w:type="dxa"/>
            <w:tcBorders>
              <w:top w:val="single" w:sz="6" w:space="0" w:color="auto"/>
              <w:bottom w:val="single" w:sz="12" w:space="0" w:color="auto"/>
            </w:tcBorders>
            <w:tcMar>
              <w:left w:w="0" w:type="dxa"/>
              <w:right w:w="0" w:type="dxa"/>
            </w:tcMar>
          </w:tcPr>
          <w:p w14:paraId="3C3FB496" w14:textId="77777777" w:rsidR="0067606D" w:rsidRDefault="0067606D" w:rsidP="0067606D">
            <w:pPr>
              <w:pStyle w:val="TabellRader"/>
              <w:keepNext/>
              <w:keepLines/>
              <w:jc w:val="left"/>
            </w:pPr>
            <w:r w:rsidRPr="008A7FD0">
              <w:t>27</w:t>
            </w:r>
          </w:p>
        </w:tc>
        <w:tc>
          <w:tcPr>
            <w:tcW w:w="2977" w:type="dxa"/>
            <w:tcBorders>
              <w:top w:val="single" w:sz="6" w:space="0" w:color="auto"/>
              <w:bottom w:val="single" w:sz="12" w:space="0" w:color="auto"/>
            </w:tcBorders>
          </w:tcPr>
          <w:p w14:paraId="72FFB27C" w14:textId="77777777" w:rsidR="0067606D" w:rsidRDefault="0067606D" w:rsidP="0067606D">
            <w:pPr>
              <w:pStyle w:val="TabellRader"/>
              <w:keepNext/>
              <w:keepLines/>
              <w:jc w:val="left"/>
            </w:pPr>
            <w:r w:rsidRPr="008A7FD0">
              <w:t>Avgiften till Europeiska unionen</w:t>
            </w:r>
          </w:p>
        </w:tc>
        <w:tc>
          <w:tcPr>
            <w:tcW w:w="1122" w:type="dxa"/>
            <w:tcBorders>
              <w:top w:val="single" w:sz="6" w:space="0" w:color="auto"/>
              <w:bottom w:val="single" w:sz="12" w:space="0" w:color="auto"/>
            </w:tcBorders>
            <w:vAlign w:val="bottom"/>
          </w:tcPr>
          <w:p w14:paraId="566F30A3" w14:textId="1C1B1D58" w:rsidR="0067606D" w:rsidRDefault="0067606D" w:rsidP="0067606D">
            <w:pPr>
              <w:pStyle w:val="TabellRader"/>
              <w:keepNext/>
              <w:keepLines/>
            </w:pPr>
            <w:r w:rsidRPr="00980619">
              <w:t xml:space="preserve"> 41 989 649</w:t>
            </w:r>
          </w:p>
        </w:tc>
      </w:tr>
      <w:tr w:rsidR="0067606D" w14:paraId="2FDA04CC" w14:textId="77777777" w:rsidTr="0067606D">
        <w:tc>
          <w:tcPr>
            <w:tcW w:w="284" w:type="dxa"/>
            <w:tcBorders>
              <w:top w:val="single" w:sz="12" w:space="0" w:color="auto"/>
            </w:tcBorders>
            <w:tcMar>
              <w:left w:w="0" w:type="dxa"/>
              <w:right w:w="0" w:type="dxa"/>
            </w:tcMar>
          </w:tcPr>
          <w:p w14:paraId="45FCCD72" w14:textId="77777777" w:rsidR="0067606D" w:rsidRPr="009244DD" w:rsidRDefault="0067606D" w:rsidP="0067606D">
            <w:pPr>
              <w:pStyle w:val="TabellRader"/>
              <w:keepNext/>
              <w:keepLines/>
              <w:jc w:val="left"/>
              <w:rPr>
                <w:b/>
              </w:rPr>
            </w:pPr>
          </w:p>
        </w:tc>
        <w:tc>
          <w:tcPr>
            <w:tcW w:w="2977" w:type="dxa"/>
            <w:tcBorders>
              <w:top w:val="single" w:sz="12" w:space="0" w:color="auto"/>
            </w:tcBorders>
          </w:tcPr>
          <w:p w14:paraId="0E626051" w14:textId="77777777" w:rsidR="0067606D" w:rsidRPr="00895F65" w:rsidRDefault="0067606D" w:rsidP="0067606D">
            <w:pPr>
              <w:pStyle w:val="TabellRader"/>
              <w:keepNext/>
              <w:keepLines/>
              <w:jc w:val="left"/>
              <w:rPr>
                <w:b/>
              </w:rPr>
            </w:pPr>
            <w:r w:rsidRPr="00895F65">
              <w:rPr>
                <w:b/>
              </w:rPr>
              <w:t>Summa utgiftsområden</w:t>
            </w:r>
          </w:p>
        </w:tc>
        <w:tc>
          <w:tcPr>
            <w:tcW w:w="1122" w:type="dxa"/>
            <w:tcBorders>
              <w:top w:val="single" w:sz="12" w:space="0" w:color="auto"/>
            </w:tcBorders>
            <w:vAlign w:val="bottom"/>
          </w:tcPr>
          <w:p w14:paraId="6F15BBFE" w14:textId="29EAB276" w:rsidR="0067606D" w:rsidRPr="00895F65" w:rsidRDefault="0067606D" w:rsidP="0067606D">
            <w:pPr>
              <w:pStyle w:val="TabellRader"/>
              <w:keepNext/>
              <w:keepLines/>
              <w:rPr>
                <w:b/>
              </w:rPr>
            </w:pPr>
            <w:r w:rsidRPr="00895F65">
              <w:rPr>
                <w:b/>
              </w:rPr>
              <w:t>1 062 385 804</w:t>
            </w:r>
          </w:p>
        </w:tc>
      </w:tr>
      <w:tr w:rsidR="0067606D" w14:paraId="608C52FA" w14:textId="77777777" w:rsidTr="0067606D">
        <w:tc>
          <w:tcPr>
            <w:tcW w:w="284" w:type="dxa"/>
            <w:tcMar>
              <w:left w:w="0" w:type="dxa"/>
              <w:right w:w="0" w:type="dxa"/>
            </w:tcMar>
          </w:tcPr>
          <w:p w14:paraId="59F6D3F5" w14:textId="77777777" w:rsidR="0067606D" w:rsidRDefault="0067606D" w:rsidP="0067606D">
            <w:pPr>
              <w:pStyle w:val="TabellRader"/>
              <w:keepNext/>
              <w:keepLines/>
              <w:jc w:val="left"/>
            </w:pPr>
          </w:p>
        </w:tc>
        <w:tc>
          <w:tcPr>
            <w:tcW w:w="2977" w:type="dxa"/>
          </w:tcPr>
          <w:p w14:paraId="6D2E53A4" w14:textId="77777777" w:rsidR="0067606D" w:rsidRDefault="0067606D" w:rsidP="0067606D">
            <w:pPr>
              <w:pStyle w:val="TabellRader"/>
              <w:keepNext/>
              <w:keepLines/>
              <w:jc w:val="left"/>
            </w:pPr>
            <w:r w:rsidRPr="008A7FD0">
              <w:t xml:space="preserve">Minskning av anslagsbehållningar </w:t>
            </w:r>
          </w:p>
        </w:tc>
        <w:tc>
          <w:tcPr>
            <w:tcW w:w="1122" w:type="dxa"/>
            <w:vAlign w:val="bottom"/>
          </w:tcPr>
          <w:p w14:paraId="254B9B2A" w14:textId="78DD29E8" w:rsidR="0067606D" w:rsidRDefault="0067606D" w:rsidP="0067606D">
            <w:pPr>
              <w:pStyle w:val="TabellRader"/>
              <w:keepNext/>
              <w:keepLines/>
            </w:pPr>
            <w:r w:rsidRPr="002F3E50">
              <w:t>-7 266 690</w:t>
            </w:r>
          </w:p>
        </w:tc>
      </w:tr>
      <w:tr w:rsidR="0067606D" w14:paraId="6BA16401" w14:textId="77777777" w:rsidTr="0067606D">
        <w:tc>
          <w:tcPr>
            <w:tcW w:w="284" w:type="dxa"/>
            <w:tcMar>
              <w:left w:w="0" w:type="dxa"/>
              <w:right w:w="0" w:type="dxa"/>
            </w:tcMar>
          </w:tcPr>
          <w:p w14:paraId="02582DEC" w14:textId="77777777" w:rsidR="0067606D" w:rsidRPr="009244DD" w:rsidRDefault="0067606D" w:rsidP="0067606D">
            <w:pPr>
              <w:pStyle w:val="TabellRader"/>
              <w:keepNext/>
              <w:keepLines/>
              <w:jc w:val="left"/>
              <w:rPr>
                <w:b/>
              </w:rPr>
            </w:pPr>
          </w:p>
        </w:tc>
        <w:tc>
          <w:tcPr>
            <w:tcW w:w="2977" w:type="dxa"/>
          </w:tcPr>
          <w:p w14:paraId="0BE655D5" w14:textId="77777777" w:rsidR="0067606D" w:rsidRPr="00040AD2" w:rsidRDefault="0067606D" w:rsidP="0067606D">
            <w:pPr>
              <w:pStyle w:val="TabellRader"/>
              <w:keepNext/>
              <w:keepLines/>
              <w:jc w:val="left"/>
              <w:rPr>
                <w:b/>
              </w:rPr>
            </w:pPr>
            <w:r w:rsidRPr="00040AD2">
              <w:rPr>
                <w:b/>
              </w:rPr>
              <w:t>Summa utgifter</w:t>
            </w:r>
            <w:r w:rsidRPr="00040AD2">
              <w:rPr>
                <w:b/>
                <w:vertAlign w:val="superscript"/>
              </w:rPr>
              <w:t xml:space="preserve">1 </w:t>
            </w:r>
          </w:p>
        </w:tc>
        <w:tc>
          <w:tcPr>
            <w:tcW w:w="1122" w:type="dxa"/>
            <w:vAlign w:val="bottom"/>
          </w:tcPr>
          <w:p w14:paraId="1E778E78" w14:textId="56988A80" w:rsidR="0067606D" w:rsidRPr="00040AD2" w:rsidRDefault="0067606D" w:rsidP="0067606D">
            <w:pPr>
              <w:pStyle w:val="TabellRader"/>
              <w:keepNext/>
              <w:keepLines/>
              <w:rPr>
                <w:b/>
              </w:rPr>
            </w:pPr>
            <w:r w:rsidRPr="00040AD2">
              <w:rPr>
                <w:b/>
              </w:rPr>
              <w:t>1 055 119 114</w:t>
            </w:r>
          </w:p>
        </w:tc>
      </w:tr>
      <w:tr w:rsidR="0067606D" w14:paraId="153C07D7" w14:textId="77777777" w:rsidTr="0067606D">
        <w:tc>
          <w:tcPr>
            <w:tcW w:w="284" w:type="dxa"/>
            <w:tcMar>
              <w:left w:w="0" w:type="dxa"/>
              <w:right w:w="0" w:type="dxa"/>
            </w:tcMar>
          </w:tcPr>
          <w:p w14:paraId="298663D4" w14:textId="77777777" w:rsidR="0067606D" w:rsidRPr="009244DD" w:rsidRDefault="0067606D" w:rsidP="0067606D">
            <w:pPr>
              <w:pStyle w:val="TabellRader"/>
              <w:keepNext/>
              <w:keepLines/>
              <w:jc w:val="left"/>
              <w:rPr>
                <w:b/>
              </w:rPr>
            </w:pPr>
          </w:p>
        </w:tc>
        <w:tc>
          <w:tcPr>
            <w:tcW w:w="2977" w:type="dxa"/>
          </w:tcPr>
          <w:p w14:paraId="23B075A3" w14:textId="77777777" w:rsidR="0067606D" w:rsidRPr="00040AD2" w:rsidRDefault="0067606D" w:rsidP="0067606D">
            <w:pPr>
              <w:pStyle w:val="TabellRader"/>
              <w:keepNext/>
              <w:keepLines/>
              <w:jc w:val="left"/>
              <w:rPr>
                <w:b/>
              </w:rPr>
            </w:pPr>
            <w:r w:rsidRPr="00040AD2">
              <w:rPr>
                <w:b/>
              </w:rPr>
              <w:t>Summa utgifter exkl. statsskuldsräntor</w:t>
            </w:r>
            <w:r w:rsidRPr="00040AD2">
              <w:rPr>
                <w:b/>
                <w:vertAlign w:val="superscript"/>
              </w:rPr>
              <w:t xml:space="preserve">2 </w:t>
            </w:r>
          </w:p>
        </w:tc>
        <w:tc>
          <w:tcPr>
            <w:tcW w:w="1122" w:type="dxa"/>
            <w:vAlign w:val="bottom"/>
          </w:tcPr>
          <w:p w14:paraId="439DBBD7" w14:textId="35062E03" w:rsidR="0067606D" w:rsidRPr="00040AD2" w:rsidRDefault="0067606D" w:rsidP="0067606D">
            <w:pPr>
              <w:pStyle w:val="TabellRader"/>
              <w:keepNext/>
              <w:keepLines/>
              <w:rPr>
                <w:b/>
              </w:rPr>
            </w:pPr>
            <w:r w:rsidRPr="00040AD2">
              <w:rPr>
                <w:b/>
              </w:rPr>
              <w:t>1 025 535 614</w:t>
            </w:r>
          </w:p>
        </w:tc>
      </w:tr>
      <w:tr w:rsidR="0067606D" w14:paraId="43BFD837" w14:textId="77777777" w:rsidTr="0067606D">
        <w:tc>
          <w:tcPr>
            <w:tcW w:w="284" w:type="dxa"/>
            <w:tcMar>
              <w:left w:w="0" w:type="dxa"/>
              <w:right w:w="0" w:type="dxa"/>
            </w:tcMar>
          </w:tcPr>
          <w:p w14:paraId="3B0589B0" w14:textId="77777777" w:rsidR="0067606D" w:rsidRDefault="0067606D" w:rsidP="0067606D">
            <w:pPr>
              <w:pStyle w:val="TabellRader"/>
              <w:keepNext/>
              <w:keepLines/>
              <w:jc w:val="left"/>
            </w:pPr>
          </w:p>
        </w:tc>
        <w:tc>
          <w:tcPr>
            <w:tcW w:w="2977" w:type="dxa"/>
          </w:tcPr>
          <w:p w14:paraId="5E8002D2" w14:textId="77777777" w:rsidR="0067606D" w:rsidRDefault="0067606D" w:rsidP="0067606D">
            <w:pPr>
              <w:pStyle w:val="TabellRader"/>
              <w:keepNext/>
              <w:keepLines/>
              <w:jc w:val="left"/>
            </w:pPr>
            <w:r w:rsidRPr="008A7FD0">
              <w:t>Ålderspensionssystemet vid sidan av statens budget</w:t>
            </w:r>
          </w:p>
        </w:tc>
        <w:tc>
          <w:tcPr>
            <w:tcW w:w="1122" w:type="dxa"/>
            <w:vAlign w:val="bottom"/>
          </w:tcPr>
          <w:p w14:paraId="6FF922FB" w14:textId="491FF6F1" w:rsidR="0067606D" w:rsidRDefault="0067606D" w:rsidP="0067606D">
            <w:pPr>
              <w:pStyle w:val="TabellRader"/>
              <w:keepNext/>
              <w:keepLines/>
            </w:pPr>
            <w:r w:rsidRPr="002F3E50">
              <w:t>326 046 000</w:t>
            </w:r>
          </w:p>
        </w:tc>
      </w:tr>
      <w:tr w:rsidR="0067606D" w:rsidRPr="009244DD" w14:paraId="50647239" w14:textId="77777777" w:rsidTr="0067606D">
        <w:tc>
          <w:tcPr>
            <w:tcW w:w="284" w:type="dxa"/>
            <w:tcMar>
              <w:left w:w="0" w:type="dxa"/>
              <w:right w:w="0" w:type="dxa"/>
            </w:tcMar>
          </w:tcPr>
          <w:p w14:paraId="31D69883" w14:textId="77777777" w:rsidR="0067606D" w:rsidRPr="009244DD" w:rsidRDefault="0067606D" w:rsidP="0067606D">
            <w:pPr>
              <w:pStyle w:val="TabellRader"/>
              <w:keepNext/>
              <w:keepLines/>
              <w:jc w:val="left"/>
              <w:rPr>
                <w:b/>
              </w:rPr>
            </w:pPr>
          </w:p>
        </w:tc>
        <w:tc>
          <w:tcPr>
            <w:tcW w:w="2977" w:type="dxa"/>
          </w:tcPr>
          <w:p w14:paraId="10A5ADF6" w14:textId="77777777" w:rsidR="0067606D" w:rsidRPr="00040AD2" w:rsidRDefault="0067606D" w:rsidP="0067606D">
            <w:pPr>
              <w:pStyle w:val="TabellRader"/>
              <w:keepNext/>
              <w:keepLines/>
              <w:jc w:val="left"/>
              <w:rPr>
                <w:b/>
              </w:rPr>
            </w:pPr>
            <w:r w:rsidRPr="00040AD2">
              <w:rPr>
                <w:b/>
              </w:rPr>
              <w:t>Takbegränsade utgifter</w:t>
            </w:r>
          </w:p>
        </w:tc>
        <w:tc>
          <w:tcPr>
            <w:tcW w:w="1122" w:type="dxa"/>
            <w:vAlign w:val="bottom"/>
          </w:tcPr>
          <w:p w14:paraId="3F0F7E13" w14:textId="6A514AD3" w:rsidR="0067606D" w:rsidRPr="00040AD2" w:rsidRDefault="0067606D" w:rsidP="0067606D">
            <w:pPr>
              <w:pStyle w:val="TabellRader"/>
              <w:keepNext/>
              <w:keepLines/>
              <w:rPr>
                <w:b/>
              </w:rPr>
            </w:pPr>
            <w:r w:rsidRPr="00040AD2">
              <w:rPr>
                <w:b/>
              </w:rPr>
              <w:t>1 351 581 614</w:t>
            </w:r>
          </w:p>
        </w:tc>
      </w:tr>
      <w:tr w:rsidR="0067606D" w14:paraId="350622CA" w14:textId="77777777" w:rsidTr="0067606D">
        <w:tc>
          <w:tcPr>
            <w:tcW w:w="284" w:type="dxa"/>
            <w:tcMar>
              <w:left w:w="0" w:type="dxa"/>
              <w:right w:w="0" w:type="dxa"/>
            </w:tcMar>
          </w:tcPr>
          <w:p w14:paraId="387ECDF3" w14:textId="77777777" w:rsidR="0067606D" w:rsidRDefault="0067606D" w:rsidP="0067606D">
            <w:pPr>
              <w:pStyle w:val="TabellRader"/>
              <w:keepNext/>
              <w:keepLines/>
              <w:jc w:val="left"/>
            </w:pPr>
          </w:p>
        </w:tc>
        <w:tc>
          <w:tcPr>
            <w:tcW w:w="2977" w:type="dxa"/>
          </w:tcPr>
          <w:p w14:paraId="73AFA390" w14:textId="77777777" w:rsidR="0067606D" w:rsidRDefault="0067606D" w:rsidP="0067606D">
            <w:pPr>
              <w:pStyle w:val="TabellRader"/>
              <w:keepNext/>
              <w:keepLines/>
              <w:jc w:val="left"/>
            </w:pPr>
            <w:r w:rsidRPr="008A7FD0">
              <w:t>Budgeteringsmarginal</w:t>
            </w:r>
          </w:p>
        </w:tc>
        <w:tc>
          <w:tcPr>
            <w:tcW w:w="1122" w:type="dxa"/>
            <w:vAlign w:val="bottom"/>
          </w:tcPr>
          <w:p w14:paraId="3422C5AC" w14:textId="4BB0613C" w:rsidR="0067606D" w:rsidRDefault="0067606D" w:rsidP="0067606D">
            <w:pPr>
              <w:pStyle w:val="TabellRader"/>
              <w:keepNext/>
              <w:keepLines/>
            </w:pPr>
            <w:r w:rsidRPr="002F3E50">
              <w:t>40 418 386</w:t>
            </w:r>
          </w:p>
        </w:tc>
      </w:tr>
      <w:tr w:rsidR="0067606D" w:rsidRPr="009244DD" w14:paraId="7E37C2DF" w14:textId="77777777" w:rsidTr="0067606D">
        <w:trPr>
          <w:cnfStyle w:val="010000000000" w:firstRow="0" w:lastRow="1" w:firstColumn="0" w:lastColumn="0" w:oddVBand="0" w:evenVBand="0" w:oddHBand="0" w:evenHBand="0" w:firstRowFirstColumn="0" w:firstRowLastColumn="0" w:lastRowFirstColumn="0" w:lastRowLastColumn="0"/>
        </w:trPr>
        <w:tc>
          <w:tcPr>
            <w:tcW w:w="284" w:type="dxa"/>
            <w:tcMar>
              <w:left w:w="0" w:type="dxa"/>
              <w:right w:w="0" w:type="dxa"/>
            </w:tcMar>
          </w:tcPr>
          <w:p w14:paraId="477167EA" w14:textId="77777777" w:rsidR="0067606D" w:rsidRPr="009244DD" w:rsidRDefault="0067606D" w:rsidP="0067606D">
            <w:pPr>
              <w:pStyle w:val="TabellSlutsumma"/>
              <w:keepNext/>
              <w:keepLines/>
              <w:jc w:val="left"/>
              <w:rPr>
                <w:b/>
              </w:rPr>
            </w:pPr>
          </w:p>
        </w:tc>
        <w:tc>
          <w:tcPr>
            <w:tcW w:w="2977" w:type="dxa"/>
          </w:tcPr>
          <w:p w14:paraId="64AC4F40" w14:textId="77777777" w:rsidR="0067606D" w:rsidRPr="009244DD" w:rsidRDefault="0067606D" w:rsidP="0067606D">
            <w:pPr>
              <w:pStyle w:val="TabellSlutsumma"/>
              <w:keepNext/>
              <w:keepLines/>
              <w:jc w:val="left"/>
              <w:rPr>
                <w:b/>
              </w:rPr>
            </w:pPr>
            <w:r w:rsidRPr="009244DD">
              <w:rPr>
                <w:b/>
              </w:rPr>
              <w:t>Utgiftstak för staten</w:t>
            </w:r>
          </w:p>
        </w:tc>
        <w:tc>
          <w:tcPr>
            <w:tcW w:w="1122" w:type="dxa"/>
            <w:vAlign w:val="bottom"/>
          </w:tcPr>
          <w:p w14:paraId="416942E3" w14:textId="488F19CE" w:rsidR="0067606D" w:rsidRPr="00040AD2" w:rsidRDefault="0067606D" w:rsidP="0067606D">
            <w:pPr>
              <w:pStyle w:val="TabellSlutsumma"/>
              <w:keepNext/>
              <w:keepLines/>
              <w:rPr>
                <w:b/>
              </w:rPr>
            </w:pPr>
            <w:r w:rsidRPr="00040AD2">
              <w:rPr>
                <w:b/>
              </w:rPr>
              <w:t>1 392 000 000</w:t>
            </w:r>
          </w:p>
        </w:tc>
      </w:tr>
    </w:tbl>
    <w:p w14:paraId="65DCBA23" w14:textId="41C3EBD9" w:rsidR="0067606D" w:rsidRPr="00FF1C84" w:rsidRDefault="0067606D" w:rsidP="0067606D">
      <w:pPr>
        <w:pStyle w:val="TabellFotnot"/>
      </w:pPr>
      <w:r w:rsidRPr="009244DD">
        <w:rPr>
          <w:vertAlign w:val="superscript"/>
        </w:rPr>
        <w:t>1</w:t>
      </w:r>
      <w:r w:rsidRPr="00323BEA">
        <w:t xml:space="preserve"> </w:t>
      </w:r>
      <w:r w:rsidRPr="00FF1C84">
        <w:t xml:space="preserve">Inklusive </w:t>
      </w:r>
      <w:r>
        <w:t>M</w:t>
      </w:r>
      <w:r w:rsidRPr="00FF1C84">
        <w:t>inskning av anslagsbehållningar.</w:t>
      </w:r>
    </w:p>
    <w:p w14:paraId="5FDDB5DE" w14:textId="030819D2" w:rsidR="0067606D" w:rsidRPr="00FF1C84" w:rsidRDefault="0067606D" w:rsidP="0067606D">
      <w:pPr>
        <w:pStyle w:val="TabellFotnot"/>
      </w:pPr>
      <w:r w:rsidRPr="00FF1C84">
        <w:rPr>
          <w:vertAlign w:val="superscript"/>
        </w:rPr>
        <w:t>2</w:t>
      </w:r>
      <w:r w:rsidRPr="00FF1C84">
        <w:t xml:space="preserve"> Summa utgifter exkl</w:t>
      </w:r>
      <w:r>
        <w:t>.</w:t>
      </w:r>
      <w:r w:rsidRPr="00FF1C84">
        <w:t xml:space="preserve"> utg</w:t>
      </w:r>
      <w:r>
        <w:t>.</w:t>
      </w:r>
      <w:r w:rsidRPr="00FF1C84">
        <w:t>omr</w:t>
      </w:r>
      <w:r>
        <w:t>.</w:t>
      </w:r>
      <w:r>
        <w:rPr>
          <w:rFonts w:ascii="Cambria" w:hAnsi="Cambria"/>
        </w:rPr>
        <w:t> </w:t>
      </w:r>
      <w:r w:rsidRPr="00FF1C84">
        <w:t>26</w:t>
      </w:r>
      <w:r>
        <w:rPr>
          <w:rFonts w:ascii="Cambria" w:hAnsi="Cambria"/>
        </w:rPr>
        <w:t xml:space="preserve"> </w:t>
      </w:r>
      <w:r w:rsidRPr="00FF1C84">
        <w:t>Statsskuldsräntor m.m. med tillhörande minskning av anslagsbehållning för statsskuldsräntor.</w:t>
      </w:r>
    </w:p>
    <w:p w14:paraId="222E9E79" w14:textId="022A9327" w:rsidR="0067606D" w:rsidRDefault="0067606D" w:rsidP="0067606D">
      <w:pPr>
        <w:pStyle w:val="TabellFotnot"/>
        <w:rPr>
          <w:vertAlign w:val="superscript"/>
        </w:rPr>
      </w:pPr>
      <w:r w:rsidRPr="00FF1C84">
        <w:t>Källa: Egna beräkningar.</w:t>
      </w:r>
    </w:p>
    <w:p w14:paraId="736705BD" w14:textId="3B96C49C" w:rsidR="0067606D" w:rsidRDefault="0067606D" w:rsidP="0067606D">
      <w:pPr>
        <w:pStyle w:val="TabellFotnot"/>
        <w:keepNext w:val="0"/>
      </w:pPr>
    </w:p>
    <w:p w14:paraId="1B8440DD" w14:textId="77777777" w:rsidR="0067606D" w:rsidRDefault="0067606D" w:rsidP="0067606D">
      <w:pPr>
        <w:pStyle w:val="Brdtextmedindrag"/>
        <w:keepNext/>
        <w:keepLines/>
        <w:pBdr>
          <w:top w:val="single" w:sz="24" w:space="0" w:color="808080"/>
        </w:pBdr>
        <w:spacing w:before="20" w:line="140" w:lineRule="exact"/>
      </w:pPr>
    </w:p>
    <w:p w14:paraId="3BB920F9" w14:textId="73EE5E4A" w:rsidR="0067606D" w:rsidRPr="00A04E37" w:rsidRDefault="0067606D" w:rsidP="0067606D">
      <w:pPr>
        <w:pStyle w:val="Brdtext"/>
        <w:keepNext/>
        <w:keepLines/>
        <w:rPr>
          <w:rFonts w:ascii="TradeGothic" w:hAnsi="TradeGothic"/>
          <w:b/>
          <w:sz w:val="20"/>
        </w:rPr>
      </w:pPr>
      <w:r w:rsidRPr="00A04E37">
        <w:rPr>
          <w:b/>
        </w:rPr>
        <w:t>Regeringens förslag:</w:t>
      </w:r>
      <w:r w:rsidRPr="00A04E37">
        <w:rPr>
          <w:szCs w:val="22"/>
        </w:rPr>
        <w:t xml:space="preserve"> Beräkningen av förändringen av anslagsbehållningar för 2020 enligt </w:t>
      </w:r>
      <w:r>
        <w:rPr>
          <w:szCs w:val="22"/>
        </w:rPr>
        <w:fldChar w:fldCharType="begin"/>
      </w:r>
      <w:r>
        <w:rPr>
          <w:szCs w:val="22"/>
        </w:rPr>
        <w:instrText xml:space="preserve"> REF  _Ref529306990 \* Lower \h </w:instrText>
      </w:r>
      <w:r>
        <w:rPr>
          <w:szCs w:val="22"/>
        </w:rPr>
      </w:r>
      <w:r>
        <w:rPr>
          <w:szCs w:val="22"/>
        </w:rPr>
        <w:fldChar w:fldCharType="separate"/>
      </w:r>
      <w:r w:rsidR="00757DA4">
        <w:t xml:space="preserve">tabell </w:t>
      </w:r>
      <w:r w:rsidR="00757DA4" w:rsidRPr="00757DA4">
        <w:rPr>
          <w:bCs/>
          <w:noProof/>
        </w:rPr>
        <w:t>7</w:t>
      </w:r>
      <w:r w:rsidR="00757DA4">
        <w:t>.</w:t>
      </w:r>
      <w:r w:rsidR="00757DA4">
        <w:rPr>
          <w:noProof/>
        </w:rPr>
        <w:t>3</w:t>
      </w:r>
      <w:r>
        <w:rPr>
          <w:szCs w:val="22"/>
        </w:rPr>
        <w:fldChar w:fldCharType="end"/>
      </w:r>
      <w:r w:rsidRPr="00A04E37">
        <w:rPr>
          <w:szCs w:val="22"/>
        </w:rPr>
        <w:t xml:space="preserve"> godkänns.</w:t>
      </w:r>
    </w:p>
    <w:p w14:paraId="4832BD42" w14:textId="77777777" w:rsidR="0067606D" w:rsidRPr="00423AF0" w:rsidRDefault="0067606D" w:rsidP="0067606D">
      <w:pPr>
        <w:pStyle w:val="Brdtextmedindrag"/>
        <w:keepNext/>
        <w:keepLines/>
        <w:pBdr>
          <w:bottom w:val="single" w:sz="24" w:space="0" w:color="808080"/>
        </w:pBdr>
        <w:spacing w:after="60" w:line="180" w:lineRule="exact"/>
        <w:rPr>
          <w:highlight w:val="yellow"/>
        </w:rPr>
      </w:pPr>
    </w:p>
    <w:p w14:paraId="5D936DC8" w14:textId="77777777" w:rsidR="0067606D" w:rsidRPr="00423AF0" w:rsidRDefault="0067606D" w:rsidP="0067606D">
      <w:pPr>
        <w:pStyle w:val="Brdtext"/>
        <w:keepNext/>
        <w:keepLines/>
        <w:rPr>
          <w:highlight w:val="yellow"/>
        </w:rPr>
      </w:pPr>
    </w:p>
    <w:p w14:paraId="7EDFF441" w14:textId="6ECBD1B1" w:rsidR="0067606D" w:rsidRDefault="0067606D" w:rsidP="0067606D">
      <w:pPr>
        <w:pStyle w:val="Brdtextmedindrag"/>
      </w:pPr>
      <w:r w:rsidRPr="00A04E37">
        <w:rPr>
          <w:b/>
        </w:rPr>
        <w:t>Skälen för regeringens förslag:</w:t>
      </w:r>
      <w:r w:rsidRPr="00A04E37">
        <w:t xml:space="preserve"> Enligt 3</w:t>
      </w:r>
      <w:r>
        <w:t> </w:t>
      </w:r>
      <w:r w:rsidRPr="00A04E37">
        <w:t>kap. 3</w:t>
      </w:r>
      <w:r>
        <w:t> </w:t>
      </w:r>
      <w:r w:rsidRPr="00A04E37">
        <w:t xml:space="preserve">§ budgetlagen (2011:203) ska regeringens förslag till statens budget omfatta alla inkomster och utgifter samt andra betalningar som påverkar statens lånebehov. </w:t>
      </w:r>
    </w:p>
    <w:p w14:paraId="3E0878D8" w14:textId="5518D6B0" w:rsidR="0067606D" w:rsidRDefault="0067606D" w:rsidP="0067606D">
      <w:pPr>
        <w:pStyle w:val="Brdtextmedindrag"/>
      </w:pPr>
      <w:r>
        <w:t xml:space="preserve">Anslagsbehållningarna utgörs av skillnaden mellan anvisade medel och förbrukningen av anslagsmedel. De uppstår och förändras dels </w:t>
      </w:r>
      <w:r w:rsidRPr="00A04E37">
        <w:t>till följd av att statliga myndigheter har vissa möjlig</w:t>
      </w:r>
      <w:r w:rsidR="002A3F5A">
        <w:softHyphen/>
      </w:r>
      <w:r w:rsidRPr="00A04E37">
        <w:t>heter att omfördela utgifter över tiden</w:t>
      </w:r>
      <w:r>
        <w:t xml:space="preserve">, dels till följd av </w:t>
      </w:r>
      <w:r w:rsidRPr="00517CDB">
        <w:t>skillnade</w:t>
      </w:r>
      <w:r>
        <w:t>r</w:t>
      </w:r>
      <w:r w:rsidRPr="00517CDB">
        <w:t xml:space="preserve"> mellan anslagsnivåer och prognoser</w:t>
      </w:r>
      <w:r>
        <w:t xml:space="preserve"> över faktisk användning av medel. Anslagsbehållningarna ingår därför i beräkningen av lånebehovet.</w:t>
      </w:r>
    </w:p>
    <w:p w14:paraId="52B94C93" w14:textId="24B542EB" w:rsidR="0067606D" w:rsidRDefault="0067606D" w:rsidP="0067606D">
      <w:pPr>
        <w:pStyle w:val="Brdtextmedindrag"/>
      </w:pPr>
      <w:r>
        <w:t xml:space="preserve">Bedömningen av hur anslagsbehållningarna kommer att förändras under nästkommande budgetår </w:t>
      </w:r>
      <w:r w:rsidRPr="00A04E37">
        <w:t xml:space="preserve">redovisas </w:t>
      </w:r>
      <w:r>
        <w:t>på utgiftssidan</w:t>
      </w:r>
      <w:r w:rsidRPr="00A04E37">
        <w:t xml:space="preserve"> som en för alla anslag gemensam post, benämnd Minskning av anslagsbehållningar</w:t>
      </w:r>
      <w:r>
        <w:t>.</w:t>
      </w:r>
    </w:p>
    <w:p w14:paraId="453AECB3" w14:textId="77777777" w:rsidR="0067606D" w:rsidRPr="00A04E37" w:rsidRDefault="0067606D" w:rsidP="0067606D">
      <w:pPr>
        <w:pStyle w:val="Brdtextmedindrag"/>
      </w:pPr>
    </w:p>
    <w:p w14:paraId="380CB2EE" w14:textId="77777777" w:rsidR="0067606D" w:rsidRPr="00423AF0" w:rsidRDefault="0067606D" w:rsidP="0067606D">
      <w:pPr>
        <w:pStyle w:val="Brdtextmedindrag"/>
        <w:keepNext/>
        <w:keepLines/>
        <w:pBdr>
          <w:top w:val="single" w:sz="24" w:space="0" w:color="808080"/>
        </w:pBdr>
        <w:spacing w:before="20" w:line="140" w:lineRule="exact"/>
        <w:rPr>
          <w:highlight w:val="yellow"/>
        </w:rPr>
      </w:pPr>
    </w:p>
    <w:p w14:paraId="5A391439" w14:textId="7228F3CA" w:rsidR="0067606D" w:rsidRPr="001F4D17" w:rsidRDefault="0067606D" w:rsidP="0067606D">
      <w:pPr>
        <w:pStyle w:val="Brdtext"/>
        <w:keepNext/>
        <w:keepLines/>
        <w:rPr>
          <w:rFonts w:ascii="TradeGothic" w:hAnsi="TradeGothic"/>
          <w:b/>
          <w:sz w:val="20"/>
        </w:rPr>
      </w:pPr>
      <w:r w:rsidRPr="001F4D17">
        <w:rPr>
          <w:b/>
        </w:rPr>
        <w:t>Regeringens förslag:</w:t>
      </w:r>
      <w:r w:rsidRPr="001F4D17">
        <w:rPr>
          <w:szCs w:val="22"/>
        </w:rPr>
        <w:t xml:space="preserve"> Beräkningen av utgifterna för ålderspensionssystemet vid sidan av statens budget för 2020 enligt </w:t>
      </w:r>
      <w:r>
        <w:rPr>
          <w:szCs w:val="22"/>
        </w:rPr>
        <w:fldChar w:fldCharType="begin"/>
      </w:r>
      <w:r>
        <w:rPr>
          <w:szCs w:val="22"/>
        </w:rPr>
        <w:instrText xml:space="preserve"> REF  _Ref529306990 \* Lower \h </w:instrText>
      </w:r>
      <w:r>
        <w:rPr>
          <w:szCs w:val="22"/>
        </w:rPr>
      </w:r>
      <w:r>
        <w:rPr>
          <w:szCs w:val="22"/>
        </w:rPr>
        <w:fldChar w:fldCharType="separate"/>
      </w:r>
      <w:r w:rsidR="00757DA4">
        <w:t xml:space="preserve">tabell </w:t>
      </w:r>
      <w:r w:rsidR="00757DA4" w:rsidRPr="00757DA4">
        <w:rPr>
          <w:bCs/>
          <w:noProof/>
        </w:rPr>
        <w:t>7</w:t>
      </w:r>
      <w:r w:rsidR="00757DA4">
        <w:t>.</w:t>
      </w:r>
      <w:r w:rsidR="00757DA4">
        <w:rPr>
          <w:noProof/>
        </w:rPr>
        <w:t>3</w:t>
      </w:r>
      <w:r>
        <w:rPr>
          <w:szCs w:val="22"/>
        </w:rPr>
        <w:fldChar w:fldCharType="end"/>
      </w:r>
      <w:r w:rsidRPr="001F4D17">
        <w:rPr>
          <w:szCs w:val="22"/>
        </w:rPr>
        <w:t xml:space="preserve"> godkänns.</w:t>
      </w:r>
    </w:p>
    <w:p w14:paraId="5AC9BEA6" w14:textId="77777777" w:rsidR="0067606D" w:rsidRPr="00423AF0" w:rsidRDefault="0067606D" w:rsidP="0067606D">
      <w:pPr>
        <w:pStyle w:val="Brdtextmedindrag"/>
        <w:keepNext/>
        <w:keepLines/>
        <w:pBdr>
          <w:bottom w:val="single" w:sz="24" w:space="0" w:color="808080"/>
        </w:pBdr>
        <w:spacing w:after="60" w:line="180" w:lineRule="exact"/>
        <w:rPr>
          <w:highlight w:val="yellow"/>
        </w:rPr>
      </w:pPr>
    </w:p>
    <w:p w14:paraId="08A3CE62" w14:textId="77777777" w:rsidR="0067606D" w:rsidRPr="00423AF0" w:rsidRDefault="0067606D" w:rsidP="0067606D">
      <w:pPr>
        <w:pStyle w:val="Brdtext"/>
        <w:keepNext/>
        <w:keepLines/>
        <w:rPr>
          <w:highlight w:val="yellow"/>
        </w:rPr>
      </w:pPr>
    </w:p>
    <w:p w14:paraId="4E98F2F4" w14:textId="68D34F73" w:rsidR="0067606D" w:rsidRPr="001F4D17" w:rsidRDefault="0067606D" w:rsidP="0067606D">
      <w:pPr>
        <w:pStyle w:val="Brdtextmedindrag"/>
        <w:keepNext/>
        <w:keepLines/>
      </w:pPr>
      <w:r w:rsidRPr="001F4D17">
        <w:rPr>
          <w:b/>
        </w:rPr>
        <w:t>Skälen för regeringens förslag:</w:t>
      </w:r>
      <w:r w:rsidRPr="001F4D17">
        <w:t xml:space="preserve"> Enligt 2 kap. 2</w:t>
      </w:r>
      <w:r>
        <w:t> </w:t>
      </w:r>
      <w:r w:rsidRPr="001F4D17">
        <w:t xml:space="preserve">§ budgetlagen ska den av riksdagen beslutade nivån på utgiftstaket användas i beredningen av förslaget till statens budget. </w:t>
      </w:r>
      <w:r>
        <w:t xml:space="preserve">Utgiftstaket omfattar bl.a. </w:t>
      </w:r>
      <w:r w:rsidRPr="001F4D17">
        <w:t>utgifter</w:t>
      </w:r>
      <w:r>
        <w:t>na</w:t>
      </w:r>
      <w:r w:rsidRPr="001F4D17">
        <w:t xml:space="preserve"> </w:t>
      </w:r>
      <w:r w:rsidRPr="009D2184">
        <w:t>inom ålderspensions</w:t>
      </w:r>
      <w:r>
        <w:softHyphen/>
      </w:r>
      <w:r w:rsidRPr="009D2184">
        <w:t>systemet vid sidan av statens budget.</w:t>
      </w:r>
    </w:p>
    <w:p w14:paraId="365B7616" w14:textId="0EAA5F35" w:rsidR="0067606D" w:rsidRPr="00423AF0" w:rsidRDefault="0067606D" w:rsidP="0067606D">
      <w:pPr>
        <w:pStyle w:val="Brdtextmedindrag"/>
        <w:rPr>
          <w:rFonts w:ascii="TradeGothic" w:hAnsi="TradeGothic"/>
          <w:b/>
          <w:spacing w:val="0"/>
          <w:kern w:val="24"/>
          <w:sz w:val="24"/>
          <w:highlight w:val="yellow"/>
        </w:rPr>
      </w:pPr>
      <w:r w:rsidRPr="001F4D17">
        <w:t xml:space="preserve">Utgifterna för ålderspensionssystemet be-räknas öka med </w:t>
      </w:r>
      <w:r>
        <w:t>8,6 </w:t>
      </w:r>
      <w:r w:rsidRPr="001F4D17">
        <w:t xml:space="preserve">miljarder kronor 2020 jämfört med </w:t>
      </w:r>
      <w:r>
        <w:t xml:space="preserve">prognosen för </w:t>
      </w:r>
      <w:r w:rsidRPr="001F4D17">
        <w:t>2019</w:t>
      </w:r>
      <w:r>
        <w:t xml:space="preserve"> i denna proposition. Ökningen är </w:t>
      </w:r>
      <w:r w:rsidRPr="001F4D17">
        <w:t>huvudsaklig</w:t>
      </w:r>
      <w:r>
        <w:t>en</w:t>
      </w:r>
      <w:r w:rsidRPr="001F4D17">
        <w:t xml:space="preserve"> </w:t>
      </w:r>
      <w:r>
        <w:t xml:space="preserve">hänförlig till </w:t>
      </w:r>
      <w:r w:rsidRPr="001F4D17">
        <w:t>den makroekonomiska utvecklingen</w:t>
      </w:r>
      <w:r>
        <w:t xml:space="preserve"> (se även avsnitt </w:t>
      </w:r>
      <w:r>
        <w:fldChar w:fldCharType="begin"/>
      </w:r>
      <w:r>
        <w:instrText xml:space="preserve"> REF _Ref16860713 \r \h </w:instrText>
      </w:r>
      <w:r>
        <w:fldChar w:fldCharType="separate"/>
      </w:r>
      <w:r w:rsidR="00757DA4">
        <w:t>7.3</w:t>
      </w:r>
      <w:r>
        <w:fldChar w:fldCharType="end"/>
      </w:r>
      <w:r>
        <w:t>)</w:t>
      </w:r>
      <w:r w:rsidRPr="001F4D17">
        <w:t>.</w:t>
      </w:r>
    </w:p>
    <w:p w14:paraId="012CBDCB" w14:textId="46A1558A" w:rsidR="0067606D" w:rsidRPr="00A53460" w:rsidRDefault="0067606D" w:rsidP="0067606D">
      <w:pPr>
        <w:pStyle w:val="Rubrik2"/>
      </w:pPr>
      <w:bookmarkStart w:id="216" w:name="_Toc19298866"/>
      <w:r w:rsidRPr="00A53460">
        <w:lastRenderedPageBreak/>
        <w:t>Preliminära utgiftsramar för 2021 och 2022</w:t>
      </w:r>
      <w:bookmarkEnd w:id="216"/>
    </w:p>
    <w:p w14:paraId="0281672E" w14:textId="77777777" w:rsidR="0067606D" w:rsidRPr="00423AF0" w:rsidRDefault="0067606D" w:rsidP="0067606D">
      <w:pPr>
        <w:pStyle w:val="Brdtextmedindrag"/>
        <w:keepNext/>
        <w:keepLines/>
        <w:pBdr>
          <w:top w:val="single" w:sz="24" w:space="0" w:color="808080"/>
        </w:pBdr>
        <w:spacing w:before="20" w:line="140" w:lineRule="exact"/>
        <w:rPr>
          <w:highlight w:val="yellow"/>
        </w:rPr>
      </w:pPr>
    </w:p>
    <w:p w14:paraId="395FFB2C" w14:textId="545E4C03" w:rsidR="0067606D" w:rsidRPr="00A53460" w:rsidRDefault="0067606D" w:rsidP="0067606D">
      <w:pPr>
        <w:pStyle w:val="Brdtext"/>
        <w:keepNext/>
        <w:keepLines/>
        <w:rPr>
          <w:rFonts w:ascii="TradeGothic" w:hAnsi="TradeGothic"/>
          <w:b/>
          <w:sz w:val="20"/>
        </w:rPr>
      </w:pPr>
      <w:r w:rsidRPr="00A53460">
        <w:rPr>
          <w:b/>
        </w:rPr>
        <w:t>Regeringens förslag:</w:t>
      </w:r>
      <w:r w:rsidRPr="00A53460">
        <w:rPr>
          <w:szCs w:val="22"/>
        </w:rPr>
        <w:t xml:space="preserve"> Den preliminära fördelningen av utgifter på utgiftsområden för 202</w:t>
      </w:r>
      <w:r>
        <w:rPr>
          <w:szCs w:val="22"/>
        </w:rPr>
        <w:t>1</w:t>
      </w:r>
      <w:r w:rsidRPr="00A53460">
        <w:rPr>
          <w:szCs w:val="22"/>
        </w:rPr>
        <w:t xml:space="preserve"> och 202</w:t>
      </w:r>
      <w:r>
        <w:rPr>
          <w:szCs w:val="22"/>
        </w:rPr>
        <w:t>2</w:t>
      </w:r>
      <w:r w:rsidRPr="00A53460">
        <w:rPr>
          <w:szCs w:val="22"/>
        </w:rPr>
        <w:t xml:space="preserve"> enligt </w:t>
      </w:r>
      <w:r>
        <w:rPr>
          <w:szCs w:val="22"/>
        </w:rPr>
        <w:fldChar w:fldCharType="begin"/>
      </w:r>
      <w:r>
        <w:rPr>
          <w:szCs w:val="22"/>
        </w:rPr>
        <w:instrText xml:space="preserve"> REF  _Ref529306914 \* Lower \h </w:instrText>
      </w:r>
      <w:r>
        <w:rPr>
          <w:szCs w:val="22"/>
        </w:rPr>
      </w:r>
      <w:r>
        <w:rPr>
          <w:szCs w:val="22"/>
        </w:rPr>
        <w:fldChar w:fldCharType="separate"/>
      </w:r>
      <w:r w:rsidR="00757DA4">
        <w:t xml:space="preserve">tabell </w:t>
      </w:r>
      <w:r w:rsidR="00757DA4" w:rsidRPr="00757DA4">
        <w:rPr>
          <w:bCs/>
          <w:noProof/>
        </w:rPr>
        <w:t>7</w:t>
      </w:r>
      <w:r w:rsidR="00757DA4">
        <w:t>.</w:t>
      </w:r>
      <w:r w:rsidR="00757DA4">
        <w:rPr>
          <w:noProof/>
        </w:rPr>
        <w:t>4</w:t>
      </w:r>
      <w:r>
        <w:rPr>
          <w:szCs w:val="22"/>
        </w:rPr>
        <w:fldChar w:fldCharType="end"/>
      </w:r>
      <w:r w:rsidRPr="00A53460">
        <w:rPr>
          <w:szCs w:val="22"/>
        </w:rPr>
        <w:t xml:space="preserve"> godkänns som riktlinje för regeringens budgetarbete.</w:t>
      </w:r>
    </w:p>
    <w:p w14:paraId="32339373" w14:textId="77777777" w:rsidR="0067606D" w:rsidRPr="00423AF0" w:rsidRDefault="0067606D" w:rsidP="0067606D">
      <w:pPr>
        <w:pStyle w:val="Brdtextmedindrag"/>
        <w:keepNext/>
        <w:keepLines/>
        <w:pBdr>
          <w:bottom w:val="single" w:sz="24" w:space="0" w:color="808080"/>
        </w:pBdr>
        <w:spacing w:after="60" w:line="180" w:lineRule="exact"/>
        <w:rPr>
          <w:highlight w:val="yellow"/>
        </w:rPr>
      </w:pPr>
    </w:p>
    <w:p w14:paraId="7FAC6071" w14:textId="77777777" w:rsidR="0067606D" w:rsidRPr="00423AF0" w:rsidRDefault="0067606D" w:rsidP="0067606D">
      <w:pPr>
        <w:pStyle w:val="Brdtext"/>
        <w:keepNext/>
        <w:keepLines/>
        <w:rPr>
          <w:highlight w:val="yellow"/>
        </w:rPr>
      </w:pPr>
    </w:p>
    <w:p w14:paraId="11938615" w14:textId="5E7D4FFA" w:rsidR="0067606D" w:rsidRPr="00F51F24" w:rsidRDefault="0067606D" w:rsidP="0067606D">
      <w:pPr>
        <w:pStyle w:val="Brdtextmedindrag"/>
        <w:keepNext/>
        <w:keepLines/>
      </w:pPr>
      <w:r w:rsidRPr="00F51F24">
        <w:rPr>
          <w:b/>
        </w:rPr>
        <w:t>Skälen för regeringens förslag:</w:t>
      </w:r>
      <w:r w:rsidRPr="00F51F24">
        <w:t xml:space="preserve"> Enligt 2 kap. 3</w:t>
      </w:r>
      <w:r>
        <w:t> </w:t>
      </w:r>
      <w:r w:rsidRPr="00F51F24">
        <w:t>§ budgetlagen ska regeringen i budget</w:t>
      </w:r>
      <w:r>
        <w:softHyphen/>
      </w:r>
      <w:r w:rsidRPr="00F51F24">
        <w:t>propositionen lämna förslag till preliminära inkomstberäkningar och utgiftsramar för det andra och tredje tillkommande budgetåret. Regeringens förslag till preliminär fördelning av utgifter på utgiftsområden för 202</w:t>
      </w:r>
      <w:r>
        <w:t>1</w:t>
      </w:r>
      <w:r w:rsidRPr="00F51F24">
        <w:t xml:space="preserve"> och 202</w:t>
      </w:r>
      <w:r>
        <w:t>2</w:t>
      </w:r>
      <w:r w:rsidRPr="00F51F24">
        <w:t xml:space="preserve"> redovisas i</w:t>
      </w:r>
      <w:r>
        <w:t xml:space="preserve"> </w:t>
      </w:r>
      <w:r>
        <w:fldChar w:fldCharType="begin"/>
      </w:r>
      <w:r>
        <w:instrText xml:space="preserve"> REF  _Ref529306914 \* Lower \h </w:instrText>
      </w:r>
      <w:r>
        <w:fldChar w:fldCharType="separate"/>
      </w:r>
      <w:r w:rsidR="00757DA4">
        <w:t xml:space="preserve">tabell </w:t>
      </w:r>
      <w:r w:rsidR="00757DA4" w:rsidRPr="00757DA4">
        <w:rPr>
          <w:bCs/>
          <w:noProof/>
        </w:rPr>
        <w:t>7</w:t>
      </w:r>
      <w:r w:rsidR="00757DA4">
        <w:t>.</w:t>
      </w:r>
      <w:r w:rsidR="00757DA4">
        <w:rPr>
          <w:noProof/>
        </w:rPr>
        <w:t>4</w:t>
      </w:r>
      <w:r>
        <w:fldChar w:fldCharType="end"/>
      </w:r>
      <w:r w:rsidRPr="00F51F24">
        <w:t>.</w:t>
      </w:r>
    </w:p>
    <w:p w14:paraId="432D1515" w14:textId="1992F59A" w:rsidR="0067606D" w:rsidRPr="00D25B1F" w:rsidRDefault="0067606D" w:rsidP="0067606D">
      <w:pPr>
        <w:pStyle w:val="Brdtextmedindrag"/>
        <w:keepNext/>
        <w:keepLines/>
      </w:pPr>
      <w:r w:rsidRPr="00483436">
        <w:t xml:space="preserve">De preliminära utgiftsramarna beräknas öka med </w:t>
      </w:r>
      <w:r>
        <w:t>2 </w:t>
      </w:r>
      <w:r w:rsidRPr="00483436">
        <w:t xml:space="preserve">miljarder kronor 2021 och </w:t>
      </w:r>
      <w:r>
        <w:t>11 </w:t>
      </w:r>
      <w:r w:rsidRPr="00483436">
        <w:t>miljarder kronor 2022, jämfört med det föregående året</w:t>
      </w:r>
      <w:r>
        <w:t xml:space="preserve"> (se tabell 7.4)</w:t>
      </w:r>
      <w:r w:rsidRPr="00483436">
        <w:t>.</w:t>
      </w:r>
      <w:r>
        <w:t xml:space="preserve"> En utförlig redovisning av utgiftsutvecklingen lämnas i avsnitt </w:t>
      </w:r>
      <w:r>
        <w:fldChar w:fldCharType="begin"/>
      </w:r>
      <w:r>
        <w:instrText xml:space="preserve"> REF _Ref16860713 \r \h </w:instrText>
      </w:r>
      <w:r>
        <w:fldChar w:fldCharType="separate"/>
      </w:r>
      <w:r w:rsidR="00757DA4">
        <w:t>7.3</w:t>
      </w:r>
      <w:r>
        <w:fldChar w:fldCharType="end"/>
      </w:r>
      <w:r>
        <w:t>.</w:t>
      </w:r>
    </w:p>
    <w:p w14:paraId="43C46A8F" w14:textId="2876000A" w:rsidR="0067606D" w:rsidRDefault="0067606D" w:rsidP="0067606D">
      <w:pPr>
        <w:pStyle w:val="Brdtextmedindrag"/>
      </w:pPr>
      <w:r w:rsidRPr="00173B19">
        <w:t xml:space="preserve">De preliminära utgiftsramarna för 2021 har förändrats sedan riksdagens beslut om preliminära utgiftsramar för 2021 i samband med den beslutade budgeten för 2019. De förändringar som skedde under perioden mellan den beslutade budgeten för 2019 och 2019 års ekonomiska vårproposition har </w:t>
      </w:r>
      <w:r>
        <w:t>redovisats</w:t>
      </w:r>
      <w:r w:rsidRPr="00173B19">
        <w:t xml:space="preserve"> i vårproposition</w:t>
      </w:r>
      <w:r>
        <w:t>en</w:t>
      </w:r>
      <w:r w:rsidRPr="00173B19">
        <w:t xml:space="preserve">. De förändringar som skett därefter </w:t>
      </w:r>
      <w:r>
        <w:t>redovisas</w:t>
      </w:r>
      <w:r w:rsidRPr="00173B19">
        <w:t xml:space="preserve"> i avsnitt </w:t>
      </w:r>
      <w:r w:rsidRPr="00173B19">
        <w:fldChar w:fldCharType="begin"/>
      </w:r>
      <w:r w:rsidRPr="00173B19">
        <w:instrText xml:space="preserve"> REF _Ref16853077 \r \h </w:instrText>
      </w:r>
      <w:r>
        <w:instrText xml:space="preserve"> \* MERGEFORMAT </w:instrText>
      </w:r>
      <w:r w:rsidRPr="00173B19">
        <w:fldChar w:fldCharType="separate"/>
      </w:r>
      <w:r w:rsidR="00757DA4">
        <w:t>7.4</w:t>
      </w:r>
      <w:r w:rsidRPr="00173B19">
        <w:fldChar w:fldCharType="end"/>
      </w:r>
      <w:r w:rsidRPr="00173B19">
        <w:t>.</w:t>
      </w:r>
    </w:p>
    <w:p w14:paraId="25007D99" w14:textId="013B46C2" w:rsidR="0067606D" w:rsidRDefault="0067606D" w:rsidP="0067606D">
      <w:pPr>
        <w:pStyle w:val="Brdtextmedindrag"/>
        <w:keepNext/>
        <w:keepLines/>
        <w:ind w:firstLine="0"/>
      </w:pPr>
    </w:p>
    <w:p w14:paraId="2A17D91D" w14:textId="77777777" w:rsidR="0067606D" w:rsidRDefault="0067606D" w:rsidP="0067606D">
      <w:pPr>
        <w:pStyle w:val="Brdtextmedindrag"/>
        <w:keepNext/>
        <w:keepLines/>
        <w:ind w:firstLine="0"/>
        <w:sectPr w:rsidR="0067606D" w:rsidSect="0067606D">
          <w:headerReference w:type="even" r:id="rId280"/>
          <w:headerReference w:type="default" r:id="rId281"/>
          <w:footerReference w:type="even" r:id="rId282"/>
          <w:footerReference w:type="default" r:id="rId283"/>
          <w:footerReference w:type="first" r:id="rId284"/>
          <w:type w:val="continuous"/>
          <w:pgSz w:w="11906" w:h="16838" w:code="9"/>
          <w:pgMar w:top="1304" w:right="1871" w:bottom="1531" w:left="1021" w:header="567" w:footer="1077" w:gutter="0"/>
          <w:cols w:num="2" w:space="340"/>
          <w:docGrid w:linePitch="360"/>
        </w:sectPr>
      </w:pPr>
    </w:p>
    <w:p w14:paraId="20BB37CC" w14:textId="5B59C957" w:rsidR="0067606D" w:rsidRDefault="0067606D" w:rsidP="0067606D">
      <w:pPr>
        <w:pStyle w:val="TabellRubrik"/>
      </w:pPr>
      <w:bookmarkStart w:id="217" w:name="_Ref529306914"/>
      <w:bookmarkStart w:id="218" w:name="_Toc19298998"/>
      <w:r>
        <w:lastRenderedPageBreak/>
        <w:t xml:space="preserve">Tabell </w:t>
      </w:r>
      <w:fldSimple w:instr=" STYLEREF &quot;Rubrik 1&quot;\n \* MERGEFORMAT ">
        <w:r w:rsidR="00757DA4" w:rsidRPr="00757DA4">
          <w:rPr>
            <w:bCs/>
            <w:noProof/>
          </w:rPr>
          <w:t>7</w:t>
        </w:r>
      </w:fldSimple>
      <w:r>
        <w:t>.</w:t>
      </w:r>
      <w:fldSimple w:instr=" SEQ Tabell \* Arabic \s 1  \* MERGEFORMAT ">
        <w:r w:rsidR="00757DA4">
          <w:rPr>
            <w:noProof/>
          </w:rPr>
          <w:t>4</w:t>
        </w:r>
      </w:fldSimple>
      <w:bookmarkEnd w:id="217"/>
      <w:r>
        <w:rPr>
          <w:noProof/>
        </w:rPr>
        <w:tab/>
      </w:r>
      <w:r w:rsidRPr="00381197">
        <w:t>Utgifter per utgiftsområde 201</w:t>
      </w:r>
      <w:r>
        <w:t>8</w:t>
      </w:r>
      <w:r w:rsidRPr="00381197">
        <w:t>–202</w:t>
      </w:r>
      <w:r>
        <w:t>2</w:t>
      </w:r>
      <w:bookmarkEnd w:id="218"/>
    </w:p>
    <w:p w14:paraId="495855B7" w14:textId="77777777" w:rsidR="0067606D" w:rsidRDefault="0067606D" w:rsidP="0067606D">
      <w:pPr>
        <w:pStyle w:val="TabellUnderrubrik"/>
      </w:pPr>
      <w:r w:rsidRPr="00247F42">
        <w:t>Miljoner kronor</w:t>
      </w:r>
    </w:p>
    <w:tbl>
      <w:tblPr>
        <w:tblStyle w:val="RKEgentabell"/>
        <w:tblW w:w="9055" w:type="dxa"/>
        <w:tblInd w:w="0" w:type="dxa"/>
        <w:tblLayout w:type="fixed"/>
        <w:tblLook w:val="0060" w:firstRow="1" w:lastRow="1" w:firstColumn="0" w:lastColumn="0" w:noHBand="0" w:noVBand="0"/>
      </w:tblPr>
      <w:tblGrid>
        <w:gridCol w:w="284"/>
        <w:gridCol w:w="3402"/>
        <w:gridCol w:w="894"/>
        <w:gridCol w:w="895"/>
        <w:gridCol w:w="895"/>
        <w:gridCol w:w="895"/>
        <w:gridCol w:w="895"/>
        <w:gridCol w:w="895"/>
      </w:tblGrid>
      <w:tr w:rsidR="0067606D" w14:paraId="01A02BFD" w14:textId="77777777" w:rsidTr="0067606D">
        <w:trPr>
          <w:cnfStyle w:val="100000000000" w:firstRow="1" w:lastRow="0" w:firstColumn="0" w:lastColumn="0" w:oddVBand="0" w:evenVBand="0" w:oddHBand="0" w:evenHBand="0" w:firstRowFirstColumn="0" w:firstRowLastColumn="0" w:lastRowFirstColumn="0" w:lastRowLastColumn="0"/>
        </w:trPr>
        <w:tc>
          <w:tcPr>
            <w:tcW w:w="284" w:type="dxa"/>
            <w:tcBorders>
              <w:bottom w:val="nil"/>
            </w:tcBorders>
            <w:tcMar>
              <w:left w:w="0" w:type="dxa"/>
              <w:right w:w="0" w:type="dxa"/>
            </w:tcMar>
          </w:tcPr>
          <w:p w14:paraId="5CDD27B1" w14:textId="77777777" w:rsidR="0067606D" w:rsidRDefault="0067606D" w:rsidP="0067606D">
            <w:pPr>
              <w:pStyle w:val="TabellHuvud"/>
              <w:jc w:val="left"/>
            </w:pPr>
          </w:p>
        </w:tc>
        <w:tc>
          <w:tcPr>
            <w:tcW w:w="3402" w:type="dxa"/>
            <w:tcBorders>
              <w:bottom w:val="nil"/>
            </w:tcBorders>
          </w:tcPr>
          <w:p w14:paraId="2B48A5D1" w14:textId="77777777" w:rsidR="0067606D" w:rsidRDefault="0067606D" w:rsidP="0067606D">
            <w:pPr>
              <w:pStyle w:val="TabellHuvud"/>
            </w:pPr>
            <w:r w:rsidRPr="00D770B6">
              <w:t xml:space="preserve"> </w:t>
            </w:r>
          </w:p>
        </w:tc>
        <w:tc>
          <w:tcPr>
            <w:tcW w:w="894" w:type="dxa"/>
            <w:tcBorders>
              <w:bottom w:val="nil"/>
            </w:tcBorders>
            <w:vAlign w:val="bottom"/>
          </w:tcPr>
          <w:p w14:paraId="1D0E07B6" w14:textId="5D0A6028" w:rsidR="0067606D" w:rsidRDefault="0067606D" w:rsidP="0067606D">
            <w:pPr>
              <w:pStyle w:val="TabellHuvud"/>
            </w:pPr>
            <w:r w:rsidRPr="00D770B6">
              <w:t>201</w:t>
            </w:r>
            <w:r>
              <w:t>8</w:t>
            </w:r>
          </w:p>
        </w:tc>
        <w:tc>
          <w:tcPr>
            <w:tcW w:w="895" w:type="dxa"/>
            <w:tcBorders>
              <w:bottom w:val="nil"/>
            </w:tcBorders>
            <w:vAlign w:val="bottom"/>
          </w:tcPr>
          <w:p w14:paraId="3E4AA137" w14:textId="04B35C64" w:rsidR="0067606D" w:rsidRDefault="0067606D" w:rsidP="0067606D">
            <w:pPr>
              <w:pStyle w:val="TabellHuvud"/>
            </w:pPr>
            <w:r w:rsidRPr="00D770B6">
              <w:t>201</w:t>
            </w:r>
            <w:r>
              <w:t>9</w:t>
            </w:r>
          </w:p>
        </w:tc>
        <w:tc>
          <w:tcPr>
            <w:tcW w:w="895" w:type="dxa"/>
            <w:tcBorders>
              <w:bottom w:val="nil"/>
            </w:tcBorders>
            <w:vAlign w:val="bottom"/>
          </w:tcPr>
          <w:p w14:paraId="50179B7D" w14:textId="66BEB3EE" w:rsidR="0067606D" w:rsidRDefault="0067606D" w:rsidP="0067606D">
            <w:pPr>
              <w:pStyle w:val="TabellHuvud"/>
            </w:pPr>
            <w:r w:rsidRPr="00D770B6">
              <w:t>201</w:t>
            </w:r>
            <w:r>
              <w:t>9</w:t>
            </w:r>
          </w:p>
        </w:tc>
        <w:tc>
          <w:tcPr>
            <w:tcW w:w="895" w:type="dxa"/>
            <w:tcBorders>
              <w:bottom w:val="nil"/>
            </w:tcBorders>
            <w:vAlign w:val="bottom"/>
          </w:tcPr>
          <w:p w14:paraId="34B4E274" w14:textId="5715FC67" w:rsidR="0067606D" w:rsidRDefault="0067606D" w:rsidP="0067606D">
            <w:pPr>
              <w:pStyle w:val="TabellHuvud"/>
            </w:pPr>
            <w:r w:rsidRPr="00D770B6">
              <w:t>20</w:t>
            </w:r>
            <w:r>
              <w:t>20</w:t>
            </w:r>
          </w:p>
        </w:tc>
        <w:tc>
          <w:tcPr>
            <w:tcW w:w="895" w:type="dxa"/>
            <w:tcBorders>
              <w:bottom w:val="nil"/>
            </w:tcBorders>
            <w:vAlign w:val="bottom"/>
          </w:tcPr>
          <w:p w14:paraId="1A604007" w14:textId="03EE9333" w:rsidR="0067606D" w:rsidRDefault="0067606D" w:rsidP="0067606D">
            <w:pPr>
              <w:pStyle w:val="TabellHuvud"/>
            </w:pPr>
            <w:r w:rsidRPr="00D770B6">
              <w:t>202</w:t>
            </w:r>
            <w:r>
              <w:t>1</w:t>
            </w:r>
          </w:p>
        </w:tc>
        <w:tc>
          <w:tcPr>
            <w:tcW w:w="895" w:type="dxa"/>
            <w:tcBorders>
              <w:bottom w:val="nil"/>
            </w:tcBorders>
            <w:vAlign w:val="bottom"/>
          </w:tcPr>
          <w:p w14:paraId="798515BF" w14:textId="352182B7" w:rsidR="0067606D" w:rsidRDefault="0067606D" w:rsidP="0067606D">
            <w:pPr>
              <w:pStyle w:val="TabellHuvud"/>
            </w:pPr>
            <w:r w:rsidRPr="00D770B6">
              <w:t>202</w:t>
            </w:r>
            <w:r>
              <w:t>2</w:t>
            </w:r>
          </w:p>
        </w:tc>
      </w:tr>
      <w:tr w:rsidR="0067606D" w14:paraId="498B3094" w14:textId="77777777" w:rsidTr="0067606D">
        <w:tc>
          <w:tcPr>
            <w:tcW w:w="3686" w:type="dxa"/>
            <w:gridSpan w:val="2"/>
            <w:tcBorders>
              <w:top w:val="nil"/>
              <w:bottom w:val="single" w:sz="18" w:space="0" w:color="auto"/>
            </w:tcBorders>
            <w:tcMar>
              <w:left w:w="0" w:type="dxa"/>
              <w:right w:w="0" w:type="dxa"/>
            </w:tcMar>
          </w:tcPr>
          <w:p w14:paraId="78C43617" w14:textId="77777777" w:rsidR="0067606D" w:rsidRDefault="0067606D" w:rsidP="0067606D">
            <w:pPr>
              <w:pStyle w:val="TabellHuvud"/>
              <w:jc w:val="left"/>
            </w:pPr>
            <w:r w:rsidRPr="00D770B6">
              <w:t>Utgiftsområde</w:t>
            </w:r>
          </w:p>
        </w:tc>
        <w:tc>
          <w:tcPr>
            <w:tcW w:w="894" w:type="dxa"/>
            <w:tcBorders>
              <w:top w:val="nil"/>
              <w:bottom w:val="single" w:sz="18" w:space="0" w:color="auto"/>
            </w:tcBorders>
            <w:vAlign w:val="bottom"/>
          </w:tcPr>
          <w:p w14:paraId="1A5BFE81" w14:textId="77777777" w:rsidR="0067606D" w:rsidRDefault="0067606D" w:rsidP="0067606D">
            <w:pPr>
              <w:pStyle w:val="TabellHuvud"/>
            </w:pPr>
            <w:r w:rsidRPr="00D770B6">
              <w:t>Utfall</w:t>
            </w:r>
            <w:r w:rsidRPr="00297682">
              <w:rPr>
                <w:vertAlign w:val="superscript"/>
              </w:rPr>
              <w:t>1</w:t>
            </w:r>
          </w:p>
        </w:tc>
        <w:tc>
          <w:tcPr>
            <w:tcW w:w="895" w:type="dxa"/>
            <w:tcBorders>
              <w:top w:val="nil"/>
              <w:bottom w:val="single" w:sz="18" w:space="0" w:color="auto"/>
            </w:tcBorders>
            <w:vAlign w:val="bottom"/>
          </w:tcPr>
          <w:p w14:paraId="563F5A54" w14:textId="77777777" w:rsidR="0067606D" w:rsidRDefault="0067606D" w:rsidP="0067606D">
            <w:pPr>
              <w:pStyle w:val="TabellHuvud"/>
            </w:pPr>
            <w:r w:rsidRPr="00D770B6">
              <w:t>Anslag</w:t>
            </w:r>
            <w:r w:rsidRPr="001924FE">
              <w:rPr>
                <w:vertAlign w:val="superscript"/>
              </w:rPr>
              <w:t>1,</w:t>
            </w:r>
            <w:r>
              <w:t xml:space="preserve"> </w:t>
            </w:r>
            <w:r w:rsidRPr="00297682">
              <w:rPr>
                <w:vertAlign w:val="superscript"/>
              </w:rPr>
              <w:t>2</w:t>
            </w:r>
          </w:p>
        </w:tc>
        <w:tc>
          <w:tcPr>
            <w:tcW w:w="895" w:type="dxa"/>
            <w:tcBorders>
              <w:top w:val="nil"/>
              <w:bottom w:val="single" w:sz="18" w:space="0" w:color="auto"/>
            </w:tcBorders>
            <w:vAlign w:val="bottom"/>
          </w:tcPr>
          <w:p w14:paraId="57791C96" w14:textId="77777777" w:rsidR="0067606D" w:rsidRDefault="0067606D" w:rsidP="0067606D">
            <w:pPr>
              <w:pStyle w:val="TabellHuvud"/>
            </w:pPr>
            <w:r w:rsidRPr="00D770B6">
              <w:t>Prognos</w:t>
            </w:r>
            <w:r w:rsidRPr="00082489">
              <w:rPr>
                <w:vertAlign w:val="superscript"/>
              </w:rPr>
              <w:t>1</w:t>
            </w:r>
          </w:p>
        </w:tc>
        <w:tc>
          <w:tcPr>
            <w:tcW w:w="895" w:type="dxa"/>
            <w:tcBorders>
              <w:top w:val="nil"/>
              <w:bottom w:val="single" w:sz="18" w:space="0" w:color="auto"/>
            </w:tcBorders>
            <w:vAlign w:val="bottom"/>
          </w:tcPr>
          <w:p w14:paraId="5C4A78B0" w14:textId="77777777" w:rsidR="0067606D" w:rsidRDefault="0067606D" w:rsidP="0067606D">
            <w:pPr>
              <w:pStyle w:val="TabellHuvud"/>
            </w:pPr>
            <w:r w:rsidRPr="00D770B6">
              <w:t>Förslag</w:t>
            </w:r>
            <w:r w:rsidRPr="00297682">
              <w:rPr>
                <w:vertAlign w:val="superscript"/>
              </w:rPr>
              <w:t>3</w:t>
            </w:r>
          </w:p>
        </w:tc>
        <w:tc>
          <w:tcPr>
            <w:tcW w:w="895" w:type="dxa"/>
            <w:tcBorders>
              <w:top w:val="nil"/>
              <w:bottom w:val="single" w:sz="18" w:space="0" w:color="auto"/>
            </w:tcBorders>
            <w:vAlign w:val="bottom"/>
          </w:tcPr>
          <w:p w14:paraId="3004DBBE" w14:textId="77777777" w:rsidR="0067606D" w:rsidRDefault="0067606D" w:rsidP="0067606D">
            <w:pPr>
              <w:pStyle w:val="TabellHuvud"/>
            </w:pPr>
            <w:r w:rsidRPr="00D770B6">
              <w:t>Förslag</w:t>
            </w:r>
            <w:r w:rsidRPr="00297682">
              <w:rPr>
                <w:vertAlign w:val="superscript"/>
              </w:rPr>
              <w:t>4</w:t>
            </w:r>
          </w:p>
        </w:tc>
        <w:tc>
          <w:tcPr>
            <w:tcW w:w="895" w:type="dxa"/>
            <w:tcBorders>
              <w:top w:val="nil"/>
              <w:bottom w:val="single" w:sz="18" w:space="0" w:color="auto"/>
            </w:tcBorders>
            <w:vAlign w:val="bottom"/>
          </w:tcPr>
          <w:p w14:paraId="456EDFC4" w14:textId="77777777" w:rsidR="0067606D" w:rsidRDefault="0067606D" w:rsidP="0067606D">
            <w:pPr>
              <w:pStyle w:val="TabellHuvud"/>
            </w:pPr>
            <w:r w:rsidRPr="00D770B6">
              <w:t>Förslag</w:t>
            </w:r>
            <w:r w:rsidRPr="00297682">
              <w:rPr>
                <w:vertAlign w:val="superscript"/>
              </w:rPr>
              <w:t>4</w:t>
            </w:r>
          </w:p>
        </w:tc>
      </w:tr>
      <w:tr w:rsidR="0067606D" w14:paraId="2C833C38" w14:textId="77777777" w:rsidTr="0067606D">
        <w:tc>
          <w:tcPr>
            <w:tcW w:w="284" w:type="dxa"/>
            <w:tcBorders>
              <w:top w:val="single" w:sz="18" w:space="0" w:color="auto"/>
              <w:bottom w:val="nil"/>
            </w:tcBorders>
            <w:tcMar>
              <w:left w:w="0" w:type="dxa"/>
              <w:right w:w="0" w:type="dxa"/>
            </w:tcMar>
          </w:tcPr>
          <w:p w14:paraId="7BD37774" w14:textId="77CB382F" w:rsidR="0067606D" w:rsidRDefault="0067606D" w:rsidP="0067606D">
            <w:pPr>
              <w:pStyle w:val="TabellRader"/>
              <w:jc w:val="left"/>
            </w:pPr>
            <w:r w:rsidRPr="00282F49">
              <w:t>1</w:t>
            </w:r>
          </w:p>
        </w:tc>
        <w:tc>
          <w:tcPr>
            <w:tcW w:w="3402" w:type="dxa"/>
            <w:tcBorders>
              <w:top w:val="single" w:sz="18" w:space="0" w:color="auto"/>
              <w:bottom w:val="nil"/>
            </w:tcBorders>
          </w:tcPr>
          <w:p w14:paraId="7A9A873C" w14:textId="77777777" w:rsidR="0067606D" w:rsidRDefault="0067606D" w:rsidP="0067606D">
            <w:pPr>
              <w:pStyle w:val="TabellRader"/>
              <w:jc w:val="left"/>
            </w:pPr>
            <w:r w:rsidRPr="00282F49">
              <w:t>Rikets styrelse</w:t>
            </w:r>
          </w:p>
        </w:tc>
        <w:tc>
          <w:tcPr>
            <w:tcW w:w="894" w:type="dxa"/>
            <w:tcBorders>
              <w:top w:val="single" w:sz="18" w:space="0" w:color="auto"/>
              <w:bottom w:val="nil"/>
            </w:tcBorders>
            <w:vAlign w:val="bottom"/>
          </w:tcPr>
          <w:p w14:paraId="154310CB" w14:textId="53B1A3DE" w:rsidR="0067606D" w:rsidRDefault="0067606D" w:rsidP="0067606D">
            <w:pPr>
              <w:pStyle w:val="TabellRader"/>
            </w:pPr>
            <w:r w:rsidRPr="00D34AEB">
              <w:t xml:space="preserve">14 </w:t>
            </w:r>
            <w:r>
              <w:t>624</w:t>
            </w:r>
          </w:p>
        </w:tc>
        <w:tc>
          <w:tcPr>
            <w:tcW w:w="895" w:type="dxa"/>
            <w:tcBorders>
              <w:top w:val="single" w:sz="18" w:space="0" w:color="auto"/>
              <w:bottom w:val="nil"/>
            </w:tcBorders>
            <w:vAlign w:val="bottom"/>
          </w:tcPr>
          <w:p w14:paraId="48E8094C" w14:textId="671A8510" w:rsidR="0067606D" w:rsidRDefault="0067606D" w:rsidP="0067606D">
            <w:pPr>
              <w:pStyle w:val="TabellRader"/>
            </w:pPr>
            <w:r w:rsidRPr="00D45BA3">
              <w:t>15 105</w:t>
            </w:r>
          </w:p>
        </w:tc>
        <w:tc>
          <w:tcPr>
            <w:tcW w:w="895" w:type="dxa"/>
            <w:tcBorders>
              <w:top w:val="single" w:sz="18" w:space="0" w:color="auto"/>
              <w:bottom w:val="nil"/>
            </w:tcBorders>
            <w:vAlign w:val="bottom"/>
          </w:tcPr>
          <w:p w14:paraId="08B98261" w14:textId="62E5F691" w:rsidR="0067606D" w:rsidRDefault="0067606D" w:rsidP="0067606D">
            <w:pPr>
              <w:pStyle w:val="TabellRader"/>
            </w:pPr>
            <w:r w:rsidRPr="0079535B">
              <w:t>15 115</w:t>
            </w:r>
          </w:p>
        </w:tc>
        <w:tc>
          <w:tcPr>
            <w:tcW w:w="895" w:type="dxa"/>
            <w:tcBorders>
              <w:top w:val="single" w:sz="18" w:space="0" w:color="auto"/>
              <w:bottom w:val="nil"/>
            </w:tcBorders>
            <w:vAlign w:val="bottom"/>
          </w:tcPr>
          <w:p w14:paraId="4FCB6794" w14:textId="25263C5D" w:rsidR="0067606D" w:rsidRDefault="0067606D" w:rsidP="0067606D">
            <w:pPr>
              <w:pStyle w:val="TabellRader"/>
            </w:pPr>
            <w:r w:rsidRPr="00B5458D">
              <w:t>15 131</w:t>
            </w:r>
          </w:p>
        </w:tc>
        <w:tc>
          <w:tcPr>
            <w:tcW w:w="895" w:type="dxa"/>
            <w:tcBorders>
              <w:top w:val="single" w:sz="18" w:space="0" w:color="auto"/>
              <w:bottom w:val="nil"/>
            </w:tcBorders>
            <w:vAlign w:val="bottom"/>
          </w:tcPr>
          <w:p w14:paraId="49517647" w14:textId="46E69480" w:rsidR="0067606D" w:rsidRDefault="0067606D" w:rsidP="0067606D">
            <w:pPr>
              <w:pStyle w:val="TabellRader"/>
            </w:pPr>
            <w:r w:rsidRPr="00B5458D">
              <w:t>15 109</w:t>
            </w:r>
          </w:p>
        </w:tc>
        <w:tc>
          <w:tcPr>
            <w:tcW w:w="895" w:type="dxa"/>
            <w:tcBorders>
              <w:top w:val="single" w:sz="18" w:space="0" w:color="auto"/>
              <w:bottom w:val="nil"/>
            </w:tcBorders>
            <w:vAlign w:val="bottom"/>
          </w:tcPr>
          <w:p w14:paraId="55334FA4" w14:textId="0B2A7B5C" w:rsidR="0067606D" w:rsidRDefault="0067606D" w:rsidP="0067606D">
            <w:pPr>
              <w:pStyle w:val="TabellRader"/>
            </w:pPr>
            <w:r w:rsidRPr="00B5458D">
              <w:t>15 251</w:t>
            </w:r>
          </w:p>
        </w:tc>
      </w:tr>
      <w:tr w:rsidR="0067606D" w14:paraId="44C7054D" w14:textId="77777777" w:rsidTr="0067606D">
        <w:tc>
          <w:tcPr>
            <w:tcW w:w="284" w:type="dxa"/>
            <w:tcBorders>
              <w:top w:val="nil"/>
              <w:bottom w:val="nil"/>
            </w:tcBorders>
            <w:tcMar>
              <w:left w:w="0" w:type="dxa"/>
              <w:right w:w="0" w:type="dxa"/>
            </w:tcMar>
          </w:tcPr>
          <w:p w14:paraId="41A9EA90" w14:textId="2188762E" w:rsidR="0067606D" w:rsidRDefault="0067606D" w:rsidP="0067606D">
            <w:pPr>
              <w:pStyle w:val="TabellRader"/>
              <w:jc w:val="left"/>
            </w:pPr>
            <w:r w:rsidRPr="00282F49">
              <w:t>2</w:t>
            </w:r>
          </w:p>
        </w:tc>
        <w:tc>
          <w:tcPr>
            <w:tcW w:w="3402" w:type="dxa"/>
            <w:tcBorders>
              <w:top w:val="nil"/>
              <w:bottom w:val="nil"/>
            </w:tcBorders>
          </w:tcPr>
          <w:p w14:paraId="2E987553" w14:textId="77777777" w:rsidR="0067606D" w:rsidRDefault="0067606D" w:rsidP="0067606D">
            <w:pPr>
              <w:pStyle w:val="TabellRader"/>
              <w:jc w:val="left"/>
            </w:pPr>
            <w:r w:rsidRPr="00282F49">
              <w:t>Samhällsekonomi och finansförvaltning</w:t>
            </w:r>
          </w:p>
        </w:tc>
        <w:tc>
          <w:tcPr>
            <w:tcW w:w="894" w:type="dxa"/>
            <w:tcBorders>
              <w:top w:val="nil"/>
              <w:bottom w:val="nil"/>
            </w:tcBorders>
            <w:vAlign w:val="bottom"/>
          </w:tcPr>
          <w:p w14:paraId="29D9B0EB" w14:textId="4246705D" w:rsidR="0067606D" w:rsidRDefault="0067606D" w:rsidP="0067606D">
            <w:pPr>
              <w:pStyle w:val="TabellRader"/>
            </w:pPr>
            <w:r w:rsidRPr="00D34AEB">
              <w:t xml:space="preserve">15 </w:t>
            </w:r>
            <w:r>
              <w:t>656</w:t>
            </w:r>
          </w:p>
        </w:tc>
        <w:tc>
          <w:tcPr>
            <w:tcW w:w="895" w:type="dxa"/>
            <w:tcBorders>
              <w:top w:val="nil"/>
              <w:bottom w:val="nil"/>
            </w:tcBorders>
            <w:vAlign w:val="bottom"/>
          </w:tcPr>
          <w:p w14:paraId="1F64F0F4" w14:textId="7F6FB2AA" w:rsidR="0067606D" w:rsidRDefault="0067606D" w:rsidP="0067606D">
            <w:pPr>
              <w:pStyle w:val="TabellRader"/>
            </w:pPr>
            <w:r w:rsidRPr="00D45BA3">
              <w:t>16 959</w:t>
            </w:r>
          </w:p>
        </w:tc>
        <w:tc>
          <w:tcPr>
            <w:tcW w:w="895" w:type="dxa"/>
            <w:tcBorders>
              <w:top w:val="nil"/>
              <w:bottom w:val="nil"/>
            </w:tcBorders>
            <w:vAlign w:val="bottom"/>
          </w:tcPr>
          <w:p w14:paraId="7E7C8259" w14:textId="2B311715" w:rsidR="0067606D" w:rsidRDefault="0067606D" w:rsidP="0067606D">
            <w:pPr>
              <w:pStyle w:val="TabellRader"/>
            </w:pPr>
            <w:r w:rsidRPr="0079535B">
              <w:t>16 598</w:t>
            </w:r>
          </w:p>
        </w:tc>
        <w:tc>
          <w:tcPr>
            <w:tcW w:w="895" w:type="dxa"/>
            <w:tcBorders>
              <w:top w:val="nil"/>
              <w:bottom w:val="nil"/>
            </w:tcBorders>
            <w:vAlign w:val="bottom"/>
          </w:tcPr>
          <w:p w14:paraId="09A19C01" w14:textId="0996F324" w:rsidR="0067606D" w:rsidRDefault="0067606D" w:rsidP="0067606D">
            <w:pPr>
              <w:pStyle w:val="TabellRader"/>
            </w:pPr>
            <w:r w:rsidRPr="00B5458D">
              <w:t>17 390</w:t>
            </w:r>
          </w:p>
        </w:tc>
        <w:tc>
          <w:tcPr>
            <w:tcW w:w="895" w:type="dxa"/>
            <w:tcBorders>
              <w:top w:val="nil"/>
              <w:bottom w:val="nil"/>
            </w:tcBorders>
            <w:vAlign w:val="bottom"/>
          </w:tcPr>
          <w:p w14:paraId="17EA75A8" w14:textId="7EFA74AE" w:rsidR="0067606D" w:rsidRDefault="0067606D" w:rsidP="0067606D">
            <w:pPr>
              <w:pStyle w:val="TabellRader"/>
            </w:pPr>
            <w:r w:rsidRPr="00B5458D">
              <w:t>17 967</w:t>
            </w:r>
          </w:p>
        </w:tc>
        <w:tc>
          <w:tcPr>
            <w:tcW w:w="895" w:type="dxa"/>
            <w:tcBorders>
              <w:top w:val="nil"/>
              <w:bottom w:val="nil"/>
            </w:tcBorders>
            <w:vAlign w:val="bottom"/>
          </w:tcPr>
          <w:p w14:paraId="18B076B7" w14:textId="27026279" w:rsidR="0067606D" w:rsidRDefault="0067606D" w:rsidP="0067606D">
            <w:pPr>
              <w:pStyle w:val="TabellRader"/>
            </w:pPr>
            <w:r w:rsidRPr="00B5458D">
              <w:t>18 294</w:t>
            </w:r>
          </w:p>
        </w:tc>
      </w:tr>
      <w:tr w:rsidR="0067606D" w14:paraId="127D13E6" w14:textId="77777777" w:rsidTr="0067606D">
        <w:tc>
          <w:tcPr>
            <w:tcW w:w="284" w:type="dxa"/>
            <w:tcBorders>
              <w:top w:val="nil"/>
              <w:bottom w:val="nil"/>
            </w:tcBorders>
            <w:tcMar>
              <w:left w:w="0" w:type="dxa"/>
              <w:right w:w="0" w:type="dxa"/>
            </w:tcMar>
          </w:tcPr>
          <w:p w14:paraId="22232501" w14:textId="070A08DB" w:rsidR="0067606D" w:rsidRDefault="0067606D" w:rsidP="0067606D">
            <w:pPr>
              <w:pStyle w:val="TabellRader"/>
              <w:jc w:val="left"/>
            </w:pPr>
            <w:r w:rsidRPr="00282F49">
              <w:t>3</w:t>
            </w:r>
          </w:p>
        </w:tc>
        <w:tc>
          <w:tcPr>
            <w:tcW w:w="3402" w:type="dxa"/>
            <w:tcBorders>
              <w:top w:val="nil"/>
              <w:bottom w:val="nil"/>
            </w:tcBorders>
          </w:tcPr>
          <w:p w14:paraId="394F5C86" w14:textId="77777777" w:rsidR="0067606D" w:rsidRDefault="0067606D" w:rsidP="0067606D">
            <w:pPr>
              <w:pStyle w:val="TabellRader"/>
              <w:jc w:val="left"/>
            </w:pPr>
            <w:r w:rsidRPr="00282F49">
              <w:t>Skatt, tull och exekution</w:t>
            </w:r>
          </w:p>
        </w:tc>
        <w:tc>
          <w:tcPr>
            <w:tcW w:w="894" w:type="dxa"/>
            <w:tcBorders>
              <w:top w:val="nil"/>
              <w:bottom w:val="nil"/>
            </w:tcBorders>
            <w:vAlign w:val="bottom"/>
          </w:tcPr>
          <w:p w14:paraId="349D4D42" w14:textId="596B04E4" w:rsidR="0067606D" w:rsidRDefault="0067606D" w:rsidP="0067606D">
            <w:pPr>
              <w:pStyle w:val="TabellRader"/>
            </w:pPr>
            <w:r w:rsidRPr="00D34AEB">
              <w:t>11 446</w:t>
            </w:r>
          </w:p>
        </w:tc>
        <w:tc>
          <w:tcPr>
            <w:tcW w:w="895" w:type="dxa"/>
            <w:tcBorders>
              <w:top w:val="nil"/>
              <w:bottom w:val="nil"/>
            </w:tcBorders>
            <w:vAlign w:val="bottom"/>
          </w:tcPr>
          <w:p w14:paraId="11A9A8E2" w14:textId="7B262D9F" w:rsidR="0067606D" w:rsidRDefault="0067606D" w:rsidP="0067606D">
            <w:pPr>
              <w:pStyle w:val="TabellRader"/>
            </w:pPr>
            <w:r w:rsidRPr="00D45BA3">
              <w:t>11 509</w:t>
            </w:r>
          </w:p>
        </w:tc>
        <w:tc>
          <w:tcPr>
            <w:tcW w:w="895" w:type="dxa"/>
            <w:tcBorders>
              <w:top w:val="nil"/>
              <w:bottom w:val="nil"/>
            </w:tcBorders>
            <w:vAlign w:val="bottom"/>
          </w:tcPr>
          <w:p w14:paraId="34C099A7" w14:textId="154F4484" w:rsidR="0067606D" w:rsidRDefault="0067606D" w:rsidP="0067606D">
            <w:pPr>
              <w:pStyle w:val="TabellRader"/>
            </w:pPr>
            <w:r w:rsidRPr="0079535B">
              <w:t>11 445</w:t>
            </w:r>
          </w:p>
        </w:tc>
        <w:tc>
          <w:tcPr>
            <w:tcW w:w="895" w:type="dxa"/>
            <w:tcBorders>
              <w:top w:val="nil"/>
              <w:bottom w:val="nil"/>
            </w:tcBorders>
            <w:vAlign w:val="bottom"/>
          </w:tcPr>
          <w:p w14:paraId="5BD3744F" w14:textId="6B780E88" w:rsidR="0067606D" w:rsidRDefault="0067606D" w:rsidP="0067606D">
            <w:pPr>
              <w:pStyle w:val="TabellRader"/>
            </w:pPr>
            <w:r w:rsidRPr="00B5458D">
              <w:t>12 057</w:t>
            </w:r>
          </w:p>
        </w:tc>
        <w:tc>
          <w:tcPr>
            <w:tcW w:w="895" w:type="dxa"/>
            <w:tcBorders>
              <w:top w:val="nil"/>
              <w:bottom w:val="nil"/>
            </w:tcBorders>
            <w:vAlign w:val="bottom"/>
          </w:tcPr>
          <w:p w14:paraId="5A21CFF7" w14:textId="77D2628D" w:rsidR="0067606D" w:rsidRDefault="0067606D" w:rsidP="0067606D">
            <w:pPr>
              <w:pStyle w:val="TabellRader"/>
            </w:pPr>
            <w:r w:rsidRPr="00B5458D">
              <w:t>12 237</w:t>
            </w:r>
          </w:p>
        </w:tc>
        <w:tc>
          <w:tcPr>
            <w:tcW w:w="895" w:type="dxa"/>
            <w:tcBorders>
              <w:top w:val="nil"/>
              <w:bottom w:val="nil"/>
            </w:tcBorders>
            <w:vAlign w:val="bottom"/>
          </w:tcPr>
          <w:p w14:paraId="5E342BB1" w14:textId="50487700" w:rsidR="0067606D" w:rsidRDefault="0067606D" w:rsidP="0067606D">
            <w:pPr>
              <w:pStyle w:val="TabellRader"/>
            </w:pPr>
            <w:r w:rsidRPr="00B5458D">
              <w:t>12 400</w:t>
            </w:r>
          </w:p>
        </w:tc>
      </w:tr>
      <w:tr w:rsidR="0067606D" w14:paraId="0F0768E4" w14:textId="77777777" w:rsidTr="0067606D">
        <w:tc>
          <w:tcPr>
            <w:tcW w:w="284" w:type="dxa"/>
            <w:tcBorders>
              <w:top w:val="nil"/>
              <w:bottom w:val="nil"/>
            </w:tcBorders>
            <w:tcMar>
              <w:left w:w="0" w:type="dxa"/>
              <w:right w:w="0" w:type="dxa"/>
            </w:tcMar>
          </w:tcPr>
          <w:p w14:paraId="637115ED" w14:textId="5367CDA1" w:rsidR="0067606D" w:rsidRDefault="0067606D" w:rsidP="0067606D">
            <w:pPr>
              <w:pStyle w:val="TabellRader"/>
              <w:jc w:val="left"/>
            </w:pPr>
            <w:r w:rsidRPr="00282F49">
              <w:t>4</w:t>
            </w:r>
          </w:p>
        </w:tc>
        <w:tc>
          <w:tcPr>
            <w:tcW w:w="3402" w:type="dxa"/>
            <w:tcBorders>
              <w:top w:val="nil"/>
              <w:bottom w:val="nil"/>
            </w:tcBorders>
          </w:tcPr>
          <w:p w14:paraId="046307DB" w14:textId="77777777" w:rsidR="0067606D" w:rsidRDefault="0067606D" w:rsidP="0067606D">
            <w:pPr>
              <w:pStyle w:val="TabellRader"/>
              <w:jc w:val="left"/>
            </w:pPr>
            <w:r w:rsidRPr="00282F49">
              <w:t>Rättsväsendet</w:t>
            </w:r>
          </w:p>
        </w:tc>
        <w:tc>
          <w:tcPr>
            <w:tcW w:w="894" w:type="dxa"/>
            <w:tcBorders>
              <w:top w:val="nil"/>
              <w:bottom w:val="nil"/>
            </w:tcBorders>
            <w:vAlign w:val="bottom"/>
          </w:tcPr>
          <w:p w14:paraId="66311F78" w14:textId="79A77837" w:rsidR="0067606D" w:rsidRDefault="0067606D" w:rsidP="0067606D">
            <w:pPr>
              <w:pStyle w:val="TabellRader"/>
            </w:pPr>
            <w:r w:rsidRPr="00D34AEB">
              <w:t>45 937</w:t>
            </w:r>
          </w:p>
        </w:tc>
        <w:tc>
          <w:tcPr>
            <w:tcW w:w="895" w:type="dxa"/>
            <w:tcBorders>
              <w:top w:val="nil"/>
              <w:bottom w:val="nil"/>
            </w:tcBorders>
            <w:vAlign w:val="bottom"/>
          </w:tcPr>
          <w:p w14:paraId="0591204E" w14:textId="02B1355C" w:rsidR="0067606D" w:rsidRDefault="0067606D" w:rsidP="0067606D">
            <w:pPr>
              <w:pStyle w:val="TabellRader"/>
            </w:pPr>
            <w:r w:rsidRPr="00D45BA3">
              <w:t>49 602</w:t>
            </w:r>
          </w:p>
        </w:tc>
        <w:tc>
          <w:tcPr>
            <w:tcW w:w="895" w:type="dxa"/>
            <w:tcBorders>
              <w:top w:val="nil"/>
              <w:bottom w:val="nil"/>
            </w:tcBorders>
            <w:vAlign w:val="bottom"/>
          </w:tcPr>
          <w:p w14:paraId="2B90FE6B" w14:textId="1D044529" w:rsidR="0067606D" w:rsidRDefault="0067606D" w:rsidP="0067606D">
            <w:pPr>
              <w:pStyle w:val="TabellRader"/>
            </w:pPr>
            <w:r w:rsidRPr="0079535B">
              <w:t>49 246</w:t>
            </w:r>
          </w:p>
        </w:tc>
        <w:tc>
          <w:tcPr>
            <w:tcW w:w="895" w:type="dxa"/>
            <w:tcBorders>
              <w:top w:val="nil"/>
              <w:bottom w:val="nil"/>
            </w:tcBorders>
            <w:vAlign w:val="bottom"/>
          </w:tcPr>
          <w:p w14:paraId="747D1D8B" w14:textId="0A8226E7" w:rsidR="0067606D" w:rsidRDefault="0067606D" w:rsidP="0067606D">
            <w:pPr>
              <w:pStyle w:val="TabellRader"/>
            </w:pPr>
            <w:r w:rsidRPr="00B5458D">
              <w:t>51 731</w:t>
            </w:r>
          </w:p>
        </w:tc>
        <w:tc>
          <w:tcPr>
            <w:tcW w:w="895" w:type="dxa"/>
            <w:tcBorders>
              <w:top w:val="nil"/>
              <w:bottom w:val="nil"/>
            </w:tcBorders>
            <w:vAlign w:val="bottom"/>
          </w:tcPr>
          <w:p w14:paraId="7EE3530E" w14:textId="3E1B1C52" w:rsidR="0067606D" w:rsidRDefault="0067606D" w:rsidP="0067606D">
            <w:pPr>
              <w:pStyle w:val="TabellRader"/>
            </w:pPr>
            <w:r w:rsidRPr="00B5458D">
              <w:t>54 481</w:t>
            </w:r>
          </w:p>
        </w:tc>
        <w:tc>
          <w:tcPr>
            <w:tcW w:w="895" w:type="dxa"/>
            <w:tcBorders>
              <w:top w:val="nil"/>
              <w:bottom w:val="nil"/>
            </w:tcBorders>
            <w:vAlign w:val="bottom"/>
          </w:tcPr>
          <w:p w14:paraId="71F64023" w14:textId="69ED65D0" w:rsidR="0067606D" w:rsidRDefault="0067606D" w:rsidP="0067606D">
            <w:pPr>
              <w:pStyle w:val="TabellRader"/>
            </w:pPr>
            <w:r w:rsidRPr="00B5458D">
              <w:t>55 469</w:t>
            </w:r>
          </w:p>
        </w:tc>
      </w:tr>
      <w:tr w:rsidR="0067606D" w14:paraId="596BE773" w14:textId="77777777" w:rsidTr="0067606D">
        <w:tc>
          <w:tcPr>
            <w:tcW w:w="284" w:type="dxa"/>
            <w:tcBorders>
              <w:top w:val="nil"/>
              <w:bottom w:val="nil"/>
            </w:tcBorders>
            <w:tcMar>
              <w:left w:w="0" w:type="dxa"/>
              <w:right w:w="0" w:type="dxa"/>
            </w:tcMar>
          </w:tcPr>
          <w:p w14:paraId="2A4FB524" w14:textId="243A4172" w:rsidR="0067606D" w:rsidRDefault="0067606D" w:rsidP="0067606D">
            <w:pPr>
              <w:pStyle w:val="TabellRader"/>
              <w:jc w:val="left"/>
            </w:pPr>
            <w:r w:rsidRPr="00282F49">
              <w:t>5</w:t>
            </w:r>
          </w:p>
        </w:tc>
        <w:tc>
          <w:tcPr>
            <w:tcW w:w="3402" w:type="dxa"/>
            <w:tcBorders>
              <w:top w:val="nil"/>
              <w:bottom w:val="nil"/>
            </w:tcBorders>
          </w:tcPr>
          <w:p w14:paraId="4EE4F667" w14:textId="77777777" w:rsidR="0067606D" w:rsidRDefault="0067606D" w:rsidP="0067606D">
            <w:pPr>
              <w:pStyle w:val="TabellRader"/>
              <w:jc w:val="left"/>
            </w:pPr>
            <w:r w:rsidRPr="00282F49">
              <w:t>Internationell samverkan</w:t>
            </w:r>
          </w:p>
        </w:tc>
        <w:tc>
          <w:tcPr>
            <w:tcW w:w="894" w:type="dxa"/>
            <w:tcBorders>
              <w:top w:val="nil"/>
              <w:bottom w:val="nil"/>
            </w:tcBorders>
            <w:vAlign w:val="bottom"/>
          </w:tcPr>
          <w:p w14:paraId="40CD9C78" w14:textId="28BBCA92" w:rsidR="0067606D" w:rsidRDefault="0067606D" w:rsidP="0067606D">
            <w:pPr>
              <w:pStyle w:val="TabellRader"/>
            </w:pPr>
            <w:r w:rsidRPr="00D34AEB">
              <w:t>1 893</w:t>
            </w:r>
          </w:p>
        </w:tc>
        <w:tc>
          <w:tcPr>
            <w:tcW w:w="895" w:type="dxa"/>
            <w:tcBorders>
              <w:top w:val="nil"/>
              <w:bottom w:val="nil"/>
            </w:tcBorders>
            <w:vAlign w:val="bottom"/>
          </w:tcPr>
          <w:p w14:paraId="2AF87346" w14:textId="6358C2FE" w:rsidR="0067606D" w:rsidRDefault="0067606D" w:rsidP="0067606D">
            <w:pPr>
              <w:pStyle w:val="TabellRader"/>
            </w:pPr>
            <w:r w:rsidRPr="00D45BA3">
              <w:t>2 360</w:t>
            </w:r>
          </w:p>
        </w:tc>
        <w:tc>
          <w:tcPr>
            <w:tcW w:w="895" w:type="dxa"/>
            <w:tcBorders>
              <w:top w:val="nil"/>
              <w:bottom w:val="nil"/>
            </w:tcBorders>
            <w:vAlign w:val="bottom"/>
          </w:tcPr>
          <w:p w14:paraId="186B0971" w14:textId="47DDFB21" w:rsidR="0067606D" w:rsidRDefault="0067606D" w:rsidP="0067606D">
            <w:pPr>
              <w:pStyle w:val="TabellRader"/>
            </w:pPr>
            <w:r w:rsidRPr="0079535B">
              <w:t>2 310</w:t>
            </w:r>
          </w:p>
        </w:tc>
        <w:tc>
          <w:tcPr>
            <w:tcW w:w="895" w:type="dxa"/>
            <w:tcBorders>
              <w:top w:val="nil"/>
              <w:bottom w:val="nil"/>
            </w:tcBorders>
            <w:vAlign w:val="bottom"/>
          </w:tcPr>
          <w:p w14:paraId="5D55F2B0" w14:textId="5B61CEA8" w:rsidR="0067606D" w:rsidRDefault="0067606D" w:rsidP="0067606D">
            <w:pPr>
              <w:pStyle w:val="TabellRader"/>
            </w:pPr>
            <w:r w:rsidRPr="00B5458D">
              <w:t>2 028</w:t>
            </w:r>
          </w:p>
        </w:tc>
        <w:tc>
          <w:tcPr>
            <w:tcW w:w="895" w:type="dxa"/>
            <w:tcBorders>
              <w:top w:val="nil"/>
              <w:bottom w:val="nil"/>
            </w:tcBorders>
            <w:vAlign w:val="bottom"/>
          </w:tcPr>
          <w:p w14:paraId="454C4472" w14:textId="5241E842" w:rsidR="0067606D" w:rsidRDefault="0067606D" w:rsidP="0067606D">
            <w:pPr>
              <w:pStyle w:val="TabellRader"/>
            </w:pPr>
            <w:r w:rsidRPr="00B5458D">
              <w:t>2 009</w:t>
            </w:r>
          </w:p>
        </w:tc>
        <w:tc>
          <w:tcPr>
            <w:tcW w:w="895" w:type="dxa"/>
            <w:tcBorders>
              <w:top w:val="nil"/>
              <w:bottom w:val="nil"/>
            </w:tcBorders>
            <w:vAlign w:val="bottom"/>
          </w:tcPr>
          <w:p w14:paraId="19EAA295" w14:textId="4CEFBD34" w:rsidR="0067606D" w:rsidRDefault="0067606D" w:rsidP="0067606D">
            <w:pPr>
              <w:pStyle w:val="TabellRader"/>
            </w:pPr>
            <w:r w:rsidRPr="00B5458D">
              <w:t>2 018</w:t>
            </w:r>
          </w:p>
        </w:tc>
      </w:tr>
      <w:tr w:rsidR="0067606D" w14:paraId="3BA0D284" w14:textId="77777777" w:rsidTr="0067606D">
        <w:tc>
          <w:tcPr>
            <w:tcW w:w="284" w:type="dxa"/>
            <w:tcBorders>
              <w:top w:val="nil"/>
              <w:bottom w:val="nil"/>
            </w:tcBorders>
            <w:tcMar>
              <w:left w:w="0" w:type="dxa"/>
              <w:right w:w="0" w:type="dxa"/>
            </w:tcMar>
          </w:tcPr>
          <w:p w14:paraId="1B9AFEE5" w14:textId="0A251DAA" w:rsidR="0067606D" w:rsidRDefault="0067606D" w:rsidP="0067606D">
            <w:pPr>
              <w:pStyle w:val="TabellRader"/>
              <w:jc w:val="left"/>
            </w:pPr>
            <w:r w:rsidRPr="00282F49">
              <w:t>6</w:t>
            </w:r>
          </w:p>
        </w:tc>
        <w:tc>
          <w:tcPr>
            <w:tcW w:w="3402" w:type="dxa"/>
            <w:tcBorders>
              <w:top w:val="nil"/>
              <w:bottom w:val="nil"/>
            </w:tcBorders>
          </w:tcPr>
          <w:p w14:paraId="2431620C" w14:textId="77777777" w:rsidR="0067606D" w:rsidRDefault="0067606D" w:rsidP="0067606D">
            <w:pPr>
              <w:pStyle w:val="TabellRader"/>
              <w:jc w:val="left"/>
            </w:pPr>
            <w:r w:rsidRPr="00282F49">
              <w:t>Försvar och samhällets krisberedskap</w:t>
            </w:r>
          </w:p>
        </w:tc>
        <w:tc>
          <w:tcPr>
            <w:tcW w:w="894" w:type="dxa"/>
            <w:tcBorders>
              <w:top w:val="nil"/>
              <w:bottom w:val="nil"/>
            </w:tcBorders>
            <w:vAlign w:val="bottom"/>
          </w:tcPr>
          <w:p w14:paraId="158B2B72" w14:textId="47570ECB" w:rsidR="0067606D" w:rsidRDefault="0067606D" w:rsidP="0067606D">
            <w:pPr>
              <w:pStyle w:val="TabellRader"/>
            </w:pPr>
            <w:r w:rsidRPr="00D34AEB">
              <w:t>53 487</w:t>
            </w:r>
          </w:p>
        </w:tc>
        <w:tc>
          <w:tcPr>
            <w:tcW w:w="895" w:type="dxa"/>
            <w:tcBorders>
              <w:top w:val="nil"/>
              <w:bottom w:val="nil"/>
            </w:tcBorders>
            <w:vAlign w:val="bottom"/>
          </w:tcPr>
          <w:p w14:paraId="170E7A06" w14:textId="5F3D696F" w:rsidR="0067606D" w:rsidRDefault="0067606D" w:rsidP="0067606D">
            <w:pPr>
              <w:pStyle w:val="TabellRader"/>
            </w:pPr>
            <w:r w:rsidRPr="00D45BA3">
              <w:t>60 278</w:t>
            </w:r>
          </w:p>
        </w:tc>
        <w:tc>
          <w:tcPr>
            <w:tcW w:w="895" w:type="dxa"/>
            <w:tcBorders>
              <w:top w:val="nil"/>
              <w:bottom w:val="nil"/>
            </w:tcBorders>
            <w:vAlign w:val="bottom"/>
          </w:tcPr>
          <w:p w14:paraId="216C0835" w14:textId="29F7F489" w:rsidR="0067606D" w:rsidRDefault="0067606D" w:rsidP="0067606D">
            <w:pPr>
              <w:pStyle w:val="TabellRader"/>
            </w:pPr>
            <w:r w:rsidRPr="0079535B">
              <w:t>59 759</w:t>
            </w:r>
          </w:p>
        </w:tc>
        <w:tc>
          <w:tcPr>
            <w:tcW w:w="895" w:type="dxa"/>
            <w:tcBorders>
              <w:top w:val="nil"/>
              <w:bottom w:val="nil"/>
            </w:tcBorders>
            <w:vAlign w:val="bottom"/>
          </w:tcPr>
          <w:p w14:paraId="48838C6E" w14:textId="2ACB7A59" w:rsidR="0067606D" w:rsidRDefault="0067606D" w:rsidP="0067606D">
            <w:pPr>
              <w:pStyle w:val="TabellRader"/>
            </w:pPr>
            <w:r w:rsidRPr="00B5458D">
              <w:t>64 800</w:t>
            </w:r>
          </w:p>
        </w:tc>
        <w:tc>
          <w:tcPr>
            <w:tcW w:w="895" w:type="dxa"/>
            <w:tcBorders>
              <w:top w:val="nil"/>
              <w:bottom w:val="nil"/>
            </w:tcBorders>
            <w:vAlign w:val="bottom"/>
          </w:tcPr>
          <w:p w14:paraId="79AF341F" w14:textId="5B2162C6" w:rsidR="0067606D" w:rsidRDefault="0067606D" w:rsidP="0067606D">
            <w:pPr>
              <w:pStyle w:val="TabellRader"/>
            </w:pPr>
            <w:r w:rsidRPr="00B5458D">
              <w:t>70 543</w:t>
            </w:r>
          </w:p>
        </w:tc>
        <w:tc>
          <w:tcPr>
            <w:tcW w:w="895" w:type="dxa"/>
            <w:tcBorders>
              <w:top w:val="nil"/>
              <w:bottom w:val="nil"/>
            </w:tcBorders>
            <w:vAlign w:val="bottom"/>
          </w:tcPr>
          <w:p w14:paraId="516F7322" w14:textId="356F4E8C" w:rsidR="0067606D" w:rsidRDefault="0067606D" w:rsidP="0067606D">
            <w:pPr>
              <w:pStyle w:val="TabellRader"/>
            </w:pPr>
            <w:r w:rsidRPr="00B5458D">
              <w:t>76 738</w:t>
            </w:r>
          </w:p>
        </w:tc>
      </w:tr>
      <w:tr w:rsidR="0067606D" w14:paraId="56549E81" w14:textId="77777777" w:rsidTr="0067606D">
        <w:tc>
          <w:tcPr>
            <w:tcW w:w="284" w:type="dxa"/>
            <w:tcBorders>
              <w:top w:val="nil"/>
              <w:bottom w:val="nil"/>
            </w:tcBorders>
            <w:tcMar>
              <w:left w:w="0" w:type="dxa"/>
              <w:right w:w="0" w:type="dxa"/>
            </w:tcMar>
          </w:tcPr>
          <w:p w14:paraId="23B8F2C3" w14:textId="703ED49C" w:rsidR="0067606D" w:rsidRDefault="0067606D" w:rsidP="0067606D">
            <w:pPr>
              <w:pStyle w:val="TabellRader"/>
              <w:jc w:val="left"/>
            </w:pPr>
            <w:r w:rsidRPr="00282F49">
              <w:t>7</w:t>
            </w:r>
          </w:p>
        </w:tc>
        <w:tc>
          <w:tcPr>
            <w:tcW w:w="3402" w:type="dxa"/>
            <w:tcBorders>
              <w:top w:val="nil"/>
              <w:bottom w:val="nil"/>
            </w:tcBorders>
          </w:tcPr>
          <w:p w14:paraId="0945F065" w14:textId="77777777" w:rsidR="0067606D" w:rsidRDefault="0067606D" w:rsidP="0067606D">
            <w:pPr>
              <w:pStyle w:val="TabellRader"/>
              <w:jc w:val="left"/>
            </w:pPr>
            <w:r w:rsidRPr="00282F49">
              <w:t>Internationellt bistånd</w:t>
            </w:r>
          </w:p>
        </w:tc>
        <w:tc>
          <w:tcPr>
            <w:tcW w:w="894" w:type="dxa"/>
            <w:tcBorders>
              <w:top w:val="nil"/>
              <w:bottom w:val="nil"/>
            </w:tcBorders>
            <w:vAlign w:val="bottom"/>
          </w:tcPr>
          <w:p w14:paraId="5B240617" w14:textId="71DF4DB8" w:rsidR="0067606D" w:rsidRDefault="0067606D" w:rsidP="0067606D">
            <w:pPr>
              <w:pStyle w:val="TabellRader"/>
            </w:pPr>
            <w:r w:rsidRPr="00D34AEB">
              <w:t>42 813</w:t>
            </w:r>
          </w:p>
        </w:tc>
        <w:tc>
          <w:tcPr>
            <w:tcW w:w="895" w:type="dxa"/>
            <w:tcBorders>
              <w:top w:val="nil"/>
              <w:bottom w:val="nil"/>
            </w:tcBorders>
            <w:vAlign w:val="bottom"/>
          </w:tcPr>
          <w:p w14:paraId="100A916D" w14:textId="5202AC07" w:rsidR="0067606D" w:rsidRDefault="0067606D" w:rsidP="0067606D">
            <w:pPr>
              <w:pStyle w:val="TabellRader"/>
            </w:pPr>
            <w:r w:rsidRPr="00D45BA3">
              <w:t>44 458</w:t>
            </w:r>
          </w:p>
        </w:tc>
        <w:tc>
          <w:tcPr>
            <w:tcW w:w="895" w:type="dxa"/>
            <w:tcBorders>
              <w:top w:val="nil"/>
              <w:bottom w:val="nil"/>
            </w:tcBorders>
            <w:vAlign w:val="bottom"/>
          </w:tcPr>
          <w:p w14:paraId="0079B9C0" w14:textId="286CF38D" w:rsidR="0067606D" w:rsidRDefault="0067606D" w:rsidP="0067606D">
            <w:pPr>
              <w:pStyle w:val="TabellRader"/>
            </w:pPr>
            <w:r w:rsidRPr="0079535B">
              <w:t>44 367</w:t>
            </w:r>
          </w:p>
        </w:tc>
        <w:tc>
          <w:tcPr>
            <w:tcW w:w="895" w:type="dxa"/>
            <w:tcBorders>
              <w:top w:val="nil"/>
              <w:bottom w:val="nil"/>
            </w:tcBorders>
            <w:vAlign w:val="bottom"/>
          </w:tcPr>
          <w:p w14:paraId="58D7A23C" w14:textId="1DD2ED3C" w:rsidR="0067606D" w:rsidRDefault="0067606D" w:rsidP="0067606D">
            <w:pPr>
              <w:pStyle w:val="TabellRader"/>
            </w:pPr>
            <w:r w:rsidRPr="00B5458D">
              <w:t>45 989</w:t>
            </w:r>
          </w:p>
        </w:tc>
        <w:tc>
          <w:tcPr>
            <w:tcW w:w="895" w:type="dxa"/>
            <w:tcBorders>
              <w:top w:val="nil"/>
              <w:bottom w:val="nil"/>
            </w:tcBorders>
            <w:vAlign w:val="bottom"/>
          </w:tcPr>
          <w:p w14:paraId="6377CD6F" w14:textId="3FE3E180" w:rsidR="0067606D" w:rsidRDefault="0067606D" w:rsidP="0067606D">
            <w:pPr>
              <w:pStyle w:val="TabellRader"/>
            </w:pPr>
            <w:r w:rsidRPr="00B5458D">
              <w:t>48 274</w:t>
            </w:r>
          </w:p>
        </w:tc>
        <w:tc>
          <w:tcPr>
            <w:tcW w:w="895" w:type="dxa"/>
            <w:tcBorders>
              <w:top w:val="nil"/>
              <w:bottom w:val="nil"/>
            </w:tcBorders>
            <w:vAlign w:val="bottom"/>
          </w:tcPr>
          <w:p w14:paraId="06110760" w14:textId="52610D0F" w:rsidR="0067606D" w:rsidRDefault="0067606D" w:rsidP="0067606D">
            <w:pPr>
              <w:pStyle w:val="TabellRader"/>
            </w:pPr>
            <w:r w:rsidRPr="00B5458D">
              <w:t>50 433</w:t>
            </w:r>
          </w:p>
        </w:tc>
      </w:tr>
      <w:tr w:rsidR="0067606D" w14:paraId="3EFC33A1" w14:textId="77777777" w:rsidTr="0067606D">
        <w:tc>
          <w:tcPr>
            <w:tcW w:w="284" w:type="dxa"/>
            <w:tcBorders>
              <w:top w:val="nil"/>
              <w:bottom w:val="nil"/>
            </w:tcBorders>
            <w:tcMar>
              <w:left w:w="0" w:type="dxa"/>
              <w:right w:w="0" w:type="dxa"/>
            </w:tcMar>
          </w:tcPr>
          <w:p w14:paraId="07519049" w14:textId="0AF41F4A" w:rsidR="0067606D" w:rsidRDefault="0067606D" w:rsidP="0067606D">
            <w:pPr>
              <w:pStyle w:val="TabellRader"/>
              <w:jc w:val="left"/>
            </w:pPr>
            <w:r w:rsidRPr="00282F49">
              <w:t>8</w:t>
            </w:r>
          </w:p>
        </w:tc>
        <w:tc>
          <w:tcPr>
            <w:tcW w:w="3402" w:type="dxa"/>
            <w:tcBorders>
              <w:top w:val="nil"/>
              <w:bottom w:val="nil"/>
            </w:tcBorders>
          </w:tcPr>
          <w:p w14:paraId="5F18F6B1" w14:textId="77777777" w:rsidR="0067606D" w:rsidRDefault="0067606D" w:rsidP="0067606D">
            <w:pPr>
              <w:pStyle w:val="TabellRader"/>
              <w:jc w:val="left"/>
            </w:pPr>
            <w:r w:rsidRPr="00282F49">
              <w:t>Migration</w:t>
            </w:r>
          </w:p>
        </w:tc>
        <w:tc>
          <w:tcPr>
            <w:tcW w:w="894" w:type="dxa"/>
            <w:tcBorders>
              <w:top w:val="nil"/>
              <w:bottom w:val="nil"/>
            </w:tcBorders>
            <w:vAlign w:val="bottom"/>
          </w:tcPr>
          <w:p w14:paraId="5BBCCAA7" w14:textId="1EB59317" w:rsidR="0067606D" w:rsidRDefault="0067606D" w:rsidP="0067606D">
            <w:pPr>
              <w:pStyle w:val="TabellRader"/>
            </w:pPr>
            <w:r w:rsidRPr="00D34AEB">
              <w:t>19 624</w:t>
            </w:r>
          </w:p>
        </w:tc>
        <w:tc>
          <w:tcPr>
            <w:tcW w:w="895" w:type="dxa"/>
            <w:tcBorders>
              <w:top w:val="nil"/>
              <w:bottom w:val="nil"/>
            </w:tcBorders>
            <w:vAlign w:val="bottom"/>
          </w:tcPr>
          <w:p w14:paraId="74B74726" w14:textId="4B8E672D" w:rsidR="0067606D" w:rsidRDefault="0067606D" w:rsidP="0067606D">
            <w:pPr>
              <w:pStyle w:val="TabellRader"/>
            </w:pPr>
            <w:r w:rsidRPr="00D45BA3">
              <w:t>12 418</w:t>
            </w:r>
          </w:p>
        </w:tc>
        <w:tc>
          <w:tcPr>
            <w:tcW w:w="895" w:type="dxa"/>
            <w:tcBorders>
              <w:top w:val="nil"/>
              <w:bottom w:val="nil"/>
            </w:tcBorders>
            <w:vAlign w:val="bottom"/>
          </w:tcPr>
          <w:p w14:paraId="36317EE2" w14:textId="76C84282" w:rsidR="0067606D" w:rsidRDefault="0067606D" w:rsidP="0067606D">
            <w:pPr>
              <w:pStyle w:val="TabellRader"/>
            </w:pPr>
            <w:r w:rsidRPr="0079535B">
              <w:t>12 175</w:t>
            </w:r>
          </w:p>
        </w:tc>
        <w:tc>
          <w:tcPr>
            <w:tcW w:w="895" w:type="dxa"/>
            <w:tcBorders>
              <w:top w:val="nil"/>
              <w:bottom w:val="nil"/>
            </w:tcBorders>
            <w:vAlign w:val="bottom"/>
          </w:tcPr>
          <w:p w14:paraId="23DD642B" w14:textId="7D8245F0" w:rsidR="0067606D" w:rsidRDefault="0067606D" w:rsidP="0067606D">
            <w:pPr>
              <w:pStyle w:val="TabellRader"/>
            </w:pPr>
            <w:r w:rsidRPr="00B5458D">
              <w:t>11 446</w:t>
            </w:r>
          </w:p>
        </w:tc>
        <w:tc>
          <w:tcPr>
            <w:tcW w:w="895" w:type="dxa"/>
            <w:tcBorders>
              <w:top w:val="nil"/>
              <w:bottom w:val="nil"/>
            </w:tcBorders>
            <w:vAlign w:val="bottom"/>
          </w:tcPr>
          <w:p w14:paraId="7F5884B5" w14:textId="09C1FDD4" w:rsidR="0067606D" w:rsidRDefault="0067606D" w:rsidP="0067606D">
            <w:pPr>
              <w:pStyle w:val="TabellRader"/>
            </w:pPr>
            <w:r w:rsidRPr="00B5458D">
              <w:t>10 372</w:t>
            </w:r>
          </w:p>
        </w:tc>
        <w:tc>
          <w:tcPr>
            <w:tcW w:w="895" w:type="dxa"/>
            <w:tcBorders>
              <w:top w:val="nil"/>
              <w:bottom w:val="nil"/>
            </w:tcBorders>
            <w:vAlign w:val="bottom"/>
          </w:tcPr>
          <w:p w14:paraId="01E811B6" w14:textId="2AAEB21F" w:rsidR="0067606D" w:rsidRDefault="0067606D" w:rsidP="0067606D">
            <w:pPr>
              <w:pStyle w:val="TabellRader"/>
            </w:pPr>
            <w:r w:rsidRPr="00B5458D">
              <w:t>10 145</w:t>
            </w:r>
          </w:p>
        </w:tc>
      </w:tr>
      <w:tr w:rsidR="0067606D" w14:paraId="720A55B3" w14:textId="77777777" w:rsidTr="0067606D">
        <w:tc>
          <w:tcPr>
            <w:tcW w:w="284" w:type="dxa"/>
            <w:tcBorders>
              <w:top w:val="nil"/>
              <w:bottom w:val="nil"/>
            </w:tcBorders>
            <w:tcMar>
              <w:left w:w="0" w:type="dxa"/>
              <w:right w:w="0" w:type="dxa"/>
            </w:tcMar>
          </w:tcPr>
          <w:p w14:paraId="6C559063" w14:textId="1747705F" w:rsidR="0067606D" w:rsidRDefault="0067606D" w:rsidP="0067606D">
            <w:pPr>
              <w:pStyle w:val="TabellRader"/>
              <w:jc w:val="left"/>
            </w:pPr>
            <w:r w:rsidRPr="00282F49">
              <w:t>9</w:t>
            </w:r>
          </w:p>
        </w:tc>
        <w:tc>
          <w:tcPr>
            <w:tcW w:w="3402" w:type="dxa"/>
            <w:tcBorders>
              <w:top w:val="nil"/>
              <w:bottom w:val="nil"/>
            </w:tcBorders>
          </w:tcPr>
          <w:p w14:paraId="29912233" w14:textId="77777777" w:rsidR="0067606D" w:rsidRDefault="0067606D" w:rsidP="0067606D">
            <w:pPr>
              <w:pStyle w:val="TabellRader"/>
              <w:jc w:val="left"/>
            </w:pPr>
            <w:r w:rsidRPr="00282F49">
              <w:t>Hälsovård, sjukvård och social omsorg</w:t>
            </w:r>
          </w:p>
        </w:tc>
        <w:tc>
          <w:tcPr>
            <w:tcW w:w="894" w:type="dxa"/>
            <w:tcBorders>
              <w:top w:val="nil"/>
              <w:bottom w:val="nil"/>
            </w:tcBorders>
            <w:vAlign w:val="bottom"/>
          </w:tcPr>
          <w:p w14:paraId="3FD9B84C" w14:textId="36D8ADF3" w:rsidR="0067606D" w:rsidRDefault="0067606D" w:rsidP="0067606D">
            <w:pPr>
              <w:pStyle w:val="TabellRader"/>
            </w:pPr>
            <w:r w:rsidRPr="00D34AEB">
              <w:t>78 418</w:t>
            </w:r>
          </w:p>
        </w:tc>
        <w:tc>
          <w:tcPr>
            <w:tcW w:w="895" w:type="dxa"/>
            <w:tcBorders>
              <w:top w:val="nil"/>
              <w:bottom w:val="nil"/>
            </w:tcBorders>
            <w:vAlign w:val="bottom"/>
          </w:tcPr>
          <w:p w14:paraId="1E80172D" w14:textId="311912FF" w:rsidR="0067606D" w:rsidRDefault="0067606D" w:rsidP="0067606D">
            <w:pPr>
              <w:pStyle w:val="TabellRader"/>
            </w:pPr>
            <w:r w:rsidRPr="00D45BA3">
              <w:t>81 545</w:t>
            </w:r>
          </w:p>
        </w:tc>
        <w:tc>
          <w:tcPr>
            <w:tcW w:w="895" w:type="dxa"/>
            <w:tcBorders>
              <w:top w:val="nil"/>
              <w:bottom w:val="nil"/>
            </w:tcBorders>
            <w:vAlign w:val="bottom"/>
          </w:tcPr>
          <w:p w14:paraId="3305CB7A" w14:textId="7BAC70B4" w:rsidR="0067606D" w:rsidRDefault="0067606D" w:rsidP="0067606D">
            <w:pPr>
              <w:pStyle w:val="TabellRader"/>
            </w:pPr>
            <w:r w:rsidRPr="0079535B">
              <w:t>79 701</w:t>
            </w:r>
          </w:p>
        </w:tc>
        <w:tc>
          <w:tcPr>
            <w:tcW w:w="895" w:type="dxa"/>
            <w:tcBorders>
              <w:top w:val="nil"/>
              <w:bottom w:val="nil"/>
            </w:tcBorders>
            <w:vAlign w:val="bottom"/>
          </w:tcPr>
          <w:p w14:paraId="005BCEA8" w14:textId="3938648C" w:rsidR="0067606D" w:rsidRDefault="0067606D" w:rsidP="0067606D">
            <w:pPr>
              <w:pStyle w:val="TabellRader"/>
            </w:pPr>
            <w:r w:rsidRPr="00B5458D">
              <w:t>84 167</w:t>
            </w:r>
          </w:p>
        </w:tc>
        <w:tc>
          <w:tcPr>
            <w:tcW w:w="895" w:type="dxa"/>
            <w:tcBorders>
              <w:top w:val="nil"/>
              <w:bottom w:val="nil"/>
            </w:tcBorders>
            <w:vAlign w:val="bottom"/>
          </w:tcPr>
          <w:p w14:paraId="5D13B382" w14:textId="43762CE5" w:rsidR="0067606D" w:rsidRDefault="0067606D" w:rsidP="0067606D">
            <w:pPr>
              <w:pStyle w:val="TabellRader"/>
            </w:pPr>
            <w:r w:rsidRPr="00B5458D">
              <w:t>83 266</w:t>
            </w:r>
          </w:p>
        </w:tc>
        <w:tc>
          <w:tcPr>
            <w:tcW w:w="895" w:type="dxa"/>
            <w:tcBorders>
              <w:top w:val="nil"/>
              <w:bottom w:val="nil"/>
            </w:tcBorders>
            <w:vAlign w:val="bottom"/>
          </w:tcPr>
          <w:p w14:paraId="57DA7012" w14:textId="402CF1DD" w:rsidR="0067606D" w:rsidRDefault="0067606D" w:rsidP="0067606D">
            <w:pPr>
              <w:pStyle w:val="TabellRader"/>
            </w:pPr>
            <w:r w:rsidRPr="00B5458D">
              <w:t>80 477</w:t>
            </w:r>
          </w:p>
        </w:tc>
      </w:tr>
      <w:tr w:rsidR="0067606D" w14:paraId="5A7B86F2" w14:textId="77777777" w:rsidTr="0067606D">
        <w:tc>
          <w:tcPr>
            <w:tcW w:w="284" w:type="dxa"/>
            <w:tcBorders>
              <w:top w:val="nil"/>
              <w:bottom w:val="nil"/>
            </w:tcBorders>
            <w:tcMar>
              <w:left w:w="0" w:type="dxa"/>
              <w:right w:w="0" w:type="dxa"/>
            </w:tcMar>
          </w:tcPr>
          <w:p w14:paraId="1186BB33" w14:textId="38340EEA" w:rsidR="0067606D" w:rsidRDefault="0067606D" w:rsidP="0067606D">
            <w:pPr>
              <w:pStyle w:val="TabellRader"/>
              <w:jc w:val="left"/>
            </w:pPr>
            <w:r w:rsidRPr="00282F49">
              <w:t>10</w:t>
            </w:r>
          </w:p>
        </w:tc>
        <w:tc>
          <w:tcPr>
            <w:tcW w:w="3402" w:type="dxa"/>
            <w:tcBorders>
              <w:top w:val="nil"/>
              <w:bottom w:val="nil"/>
            </w:tcBorders>
          </w:tcPr>
          <w:p w14:paraId="78C86113" w14:textId="77777777" w:rsidR="0067606D" w:rsidRDefault="0067606D" w:rsidP="0067606D">
            <w:pPr>
              <w:pStyle w:val="TabellRader"/>
              <w:jc w:val="left"/>
            </w:pPr>
            <w:r w:rsidRPr="00282F49">
              <w:t>Ekonomisk trygghet vid sjukdom och funktionsnedsättning</w:t>
            </w:r>
          </w:p>
        </w:tc>
        <w:tc>
          <w:tcPr>
            <w:tcW w:w="894" w:type="dxa"/>
            <w:tcBorders>
              <w:top w:val="nil"/>
              <w:bottom w:val="nil"/>
            </w:tcBorders>
            <w:vAlign w:val="bottom"/>
          </w:tcPr>
          <w:p w14:paraId="3A411608" w14:textId="31961FE4" w:rsidR="0067606D" w:rsidRDefault="0067606D" w:rsidP="0067606D">
            <w:pPr>
              <w:pStyle w:val="TabellRader"/>
            </w:pPr>
            <w:r w:rsidRPr="00D34AEB">
              <w:t>99 681</w:t>
            </w:r>
          </w:p>
        </w:tc>
        <w:tc>
          <w:tcPr>
            <w:tcW w:w="895" w:type="dxa"/>
            <w:tcBorders>
              <w:top w:val="nil"/>
              <w:bottom w:val="nil"/>
            </w:tcBorders>
            <w:vAlign w:val="bottom"/>
          </w:tcPr>
          <w:p w14:paraId="6DF6FBC2" w14:textId="29FA9ED3" w:rsidR="0067606D" w:rsidRDefault="0067606D" w:rsidP="0067606D">
            <w:pPr>
              <w:pStyle w:val="TabellRader"/>
            </w:pPr>
            <w:r w:rsidRPr="00D45BA3">
              <w:t>97 789</w:t>
            </w:r>
          </w:p>
        </w:tc>
        <w:tc>
          <w:tcPr>
            <w:tcW w:w="895" w:type="dxa"/>
            <w:tcBorders>
              <w:top w:val="nil"/>
              <w:bottom w:val="nil"/>
            </w:tcBorders>
            <w:vAlign w:val="bottom"/>
          </w:tcPr>
          <w:p w14:paraId="37252CED" w14:textId="216CB6C8" w:rsidR="0067606D" w:rsidRDefault="0067606D" w:rsidP="0067606D">
            <w:pPr>
              <w:pStyle w:val="TabellRader"/>
            </w:pPr>
            <w:r w:rsidRPr="0079535B">
              <w:t>98 112</w:t>
            </w:r>
          </w:p>
        </w:tc>
        <w:tc>
          <w:tcPr>
            <w:tcW w:w="895" w:type="dxa"/>
            <w:tcBorders>
              <w:top w:val="nil"/>
              <w:bottom w:val="nil"/>
            </w:tcBorders>
            <w:vAlign w:val="bottom"/>
          </w:tcPr>
          <w:p w14:paraId="283945DC" w14:textId="059AD24C" w:rsidR="0067606D" w:rsidRDefault="0067606D" w:rsidP="0067606D">
            <w:pPr>
              <w:pStyle w:val="TabellRader"/>
            </w:pPr>
            <w:r w:rsidRPr="00B5458D">
              <w:t>95 706</w:t>
            </w:r>
          </w:p>
        </w:tc>
        <w:tc>
          <w:tcPr>
            <w:tcW w:w="895" w:type="dxa"/>
            <w:tcBorders>
              <w:top w:val="nil"/>
              <w:bottom w:val="nil"/>
            </w:tcBorders>
            <w:vAlign w:val="bottom"/>
          </w:tcPr>
          <w:p w14:paraId="3839C085" w14:textId="1F826A74" w:rsidR="0067606D" w:rsidRDefault="0067606D" w:rsidP="0067606D">
            <w:pPr>
              <w:pStyle w:val="TabellRader"/>
            </w:pPr>
            <w:r w:rsidRPr="00B5458D">
              <w:t>94 268</w:t>
            </w:r>
          </w:p>
        </w:tc>
        <w:tc>
          <w:tcPr>
            <w:tcW w:w="895" w:type="dxa"/>
            <w:tcBorders>
              <w:top w:val="nil"/>
              <w:bottom w:val="nil"/>
            </w:tcBorders>
            <w:vAlign w:val="bottom"/>
          </w:tcPr>
          <w:p w14:paraId="1A9B7F9E" w14:textId="6AF79C4C" w:rsidR="0067606D" w:rsidRDefault="0067606D" w:rsidP="0067606D">
            <w:pPr>
              <w:pStyle w:val="TabellRader"/>
            </w:pPr>
            <w:r w:rsidRPr="00B5458D">
              <w:t>93 341</w:t>
            </w:r>
          </w:p>
        </w:tc>
      </w:tr>
      <w:tr w:rsidR="0067606D" w14:paraId="1A3B2558" w14:textId="77777777" w:rsidTr="0067606D">
        <w:tc>
          <w:tcPr>
            <w:tcW w:w="284" w:type="dxa"/>
            <w:tcBorders>
              <w:top w:val="nil"/>
              <w:bottom w:val="nil"/>
            </w:tcBorders>
            <w:tcMar>
              <w:left w:w="0" w:type="dxa"/>
              <w:right w:w="0" w:type="dxa"/>
            </w:tcMar>
          </w:tcPr>
          <w:p w14:paraId="4FF4D4BE" w14:textId="2426437B" w:rsidR="0067606D" w:rsidRDefault="0067606D" w:rsidP="0067606D">
            <w:pPr>
              <w:pStyle w:val="TabellRader"/>
              <w:jc w:val="left"/>
            </w:pPr>
            <w:r w:rsidRPr="00282F49">
              <w:t>11</w:t>
            </w:r>
          </w:p>
        </w:tc>
        <w:tc>
          <w:tcPr>
            <w:tcW w:w="3402" w:type="dxa"/>
            <w:tcBorders>
              <w:top w:val="nil"/>
              <w:bottom w:val="nil"/>
            </w:tcBorders>
          </w:tcPr>
          <w:p w14:paraId="7E926D43" w14:textId="77777777" w:rsidR="0067606D" w:rsidRDefault="0067606D" w:rsidP="0067606D">
            <w:pPr>
              <w:pStyle w:val="TabellRader"/>
              <w:jc w:val="left"/>
            </w:pPr>
            <w:r w:rsidRPr="00282F49">
              <w:t>Ekonomisk trygghet vid ålderdom</w:t>
            </w:r>
          </w:p>
        </w:tc>
        <w:tc>
          <w:tcPr>
            <w:tcW w:w="894" w:type="dxa"/>
            <w:tcBorders>
              <w:top w:val="nil"/>
              <w:bottom w:val="nil"/>
            </w:tcBorders>
            <w:vAlign w:val="bottom"/>
          </w:tcPr>
          <w:p w14:paraId="5276A74A" w14:textId="675234C8" w:rsidR="0067606D" w:rsidRDefault="0067606D" w:rsidP="0067606D">
            <w:pPr>
              <w:pStyle w:val="TabellRader"/>
            </w:pPr>
            <w:r w:rsidRPr="00D34AEB">
              <w:t>34 771</w:t>
            </w:r>
          </w:p>
        </w:tc>
        <w:tc>
          <w:tcPr>
            <w:tcW w:w="895" w:type="dxa"/>
            <w:tcBorders>
              <w:top w:val="nil"/>
              <w:bottom w:val="nil"/>
            </w:tcBorders>
            <w:vAlign w:val="bottom"/>
          </w:tcPr>
          <w:p w14:paraId="2CFC96C7" w14:textId="0EABC47F" w:rsidR="0067606D" w:rsidRDefault="0067606D" w:rsidP="0067606D">
            <w:pPr>
              <w:pStyle w:val="TabellRader"/>
            </w:pPr>
            <w:r w:rsidRPr="00D45BA3">
              <w:t>34 900</w:t>
            </w:r>
          </w:p>
        </w:tc>
        <w:tc>
          <w:tcPr>
            <w:tcW w:w="895" w:type="dxa"/>
            <w:tcBorders>
              <w:top w:val="nil"/>
              <w:bottom w:val="nil"/>
            </w:tcBorders>
            <w:vAlign w:val="bottom"/>
          </w:tcPr>
          <w:p w14:paraId="71312269" w14:textId="62ACE734" w:rsidR="0067606D" w:rsidRDefault="0067606D" w:rsidP="0067606D">
            <w:pPr>
              <w:pStyle w:val="TabellRader"/>
            </w:pPr>
            <w:r w:rsidRPr="0079535B">
              <w:t>34 389</w:t>
            </w:r>
          </w:p>
        </w:tc>
        <w:tc>
          <w:tcPr>
            <w:tcW w:w="895" w:type="dxa"/>
            <w:tcBorders>
              <w:top w:val="nil"/>
              <w:bottom w:val="nil"/>
            </w:tcBorders>
            <w:vAlign w:val="bottom"/>
          </w:tcPr>
          <w:p w14:paraId="05021959" w14:textId="0AABB97C" w:rsidR="0067606D" w:rsidRDefault="0067606D" w:rsidP="0067606D">
            <w:pPr>
              <w:pStyle w:val="TabellRader"/>
            </w:pPr>
            <w:r w:rsidRPr="00B5458D">
              <w:t>36 542</w:t>
            </w:r>
          </w:p>
        </w:tc>
        <w:tc>
          <w:tcPr>
            <w:tcW w:w="895" w:type="dxa"/>
            <w:tcBorders>
              <w:top w:val="nil"/>
              <w:bottom w:val="nil"/>
            </w:tcBorders>
            <w:vAlign w:val="bottom"/>
          </w:tcPr>
          <w:p w14:paraId="3C9320E8" w14:textId="78F77A5F" w:rsidR="0067606D" w:rsidRDefault="0067606D" w:rsidP="0067606D">
            <w:pPr>
              <w:pStyle w:val="TabellRader"/>
            </w:pPr>
            <w:r w:rsidRPr="00B5458D">
              <w:t>35 676</w:t>
            </w:r>
          </w:p>
        </w:tc>
        <w:tc>
          <w:tcPr>
            <w:tcW w:w="895" w:type="dxa"/>
            <w:tcBorders>
              <w:top w:val="nil"/>
              <w:bottom w:val="nil"/>
            </w:tcBorders>
            <w:vAlign w:val="bottom"/>
          </w:tcPr>
          <w:p w14:paraId="7362393F" w14:textId="3B78CB91" w:rsidR="0067606D" w:rsidRDefault="0067606D" w:rsidP="0067606D">
            <w:pPr>
              <w:pStyle w:val="TabellRader"/>
            </w:pPr>
            <w:r w:rsidRPr="00B5458D">
              <w:t>35 579</w:t>
            </w:r>
          </w:p>
        </w:tc>
      </w:tr>
      <w:tr w:rsidR="0067606D" w14:paraId="20A17EF4" w14:textId="77777777" w:rsidTr="0067606D">
        <w:tc>
          <w:tcPr>
            <w:tcW w:w="284" w:type="dxa"/>
            <w:tcBorders>
              <w:top w:val="nil"/>
              <w:bottom w:val="nil"/>
            </w:tcBorders>
            <w:tcMar>
              <w:left w:w="0" w:type="dxa"/>
              <w:right w:w="0" w:type="dxa"/>
            </w:tcMar>
          </w:tcPr>
          <w:p w14:paraId="6A145365" w14:textId="0D4216FE" w:rsidR="0067606D" w:rsidRDefault="0067606D" w:rsidP="0067606D">
            <w:pPr>
              <w:pStyle w:val="TabellRader"/>
              <w:jc w:val="left"/>
            </w:pPr>
            <w:r w:rsidRPr="00282F49">
              <w:t>12</w:t>
            </w:r>
          </w:p>
        </w:tc>
        <w:tc>
          <w:tcPr>
            <w:tcW w:w="3402" w:type="dxa"/>
            <w:tcBorders>
              <w:top w:val="nil"/>
              <w:bottom w:val="nil"/>
            </w:tcBorders>
          </w:tcPr>
          <w:p w14:paraId="28D02CE6" w14:textId="77777777" w:rsidR="0067606D" w:rsidRDefault="0067606D" w:rsidP="0067606D">
            <w:pPr>
              <w:pStyle w:val="TabellRader"/>
              <w:jc w:val="left"/>
            </w:pPr>
            <w:r w:rsidRPr="00282F49">
              <w:t>Ekonomisk trygghet för familjer och barn</w:t>
            </w:r>
          </w:p>
        </w:tc>
        <w:tc>
          <w:tcPr>
            <w:tcW w:w="894" w:type="dxa"/>
            <w:tcBorders>
              <w:top w:val="nil"/>
              <w:bottom w:val="nil"/>
            </w:tcBorders>
            <w:vAlign w:val="bottom"/>
          </w:tcPr>
          <w:p w14:paraId="555739E9" w14:textId="57BFDD62" w:rsidR="0067606D" w:rsidRDefault="0067606D" w:rsidP="0067606D">
            <w:pPr>
              <w:pStyle w:val="TabellRader"/>
            </w:pPr>
            <w:r w:rsidRPr="00D34AEB">
              <w:t>95 208</w:t>
            </w:r>
          </w:p>
        </w:tc>
        <w:tc>
          <w:tcPr>
            <w:tcW w:w="895" w:type="dxa"/>
            <w:tcBorders>
              <w:top w:val="nil"/>
              <w:bottom w:val="nil"/>
            </w:tcBorders>
            <w:vAlign w:val="bottom"/>
          </w:tcPr>
          <w:p w14:paraId="0E558EFE" w14:textId="6E9DE652" w:rsidR="0067606D" w:rsidRDefault="0067606D" w:rsidP="0067606D">
            <w:pPr>
              <w:pStyle w:val="TabellRader"/>
            </w:pPr>
            <w:r w:rsidRPr="00D45BA3">
              <w:t>97 866</w:t>
            </w:r>
          </w:p>
        </w:tc>
        <w:tc>
          <w:tcPr>
            <w:tcW w:w="895" w:type="dxa"/>
            <w:tcBorders>
              <w:top w:val="nil"/>
              <w:bottom w:val="nil"/>
            </w:tcBorders>
            <w:vAlign w:val="bottom"/>
          </w:tcPr>
          <w:p w14:paraId="035B569B" w14:textId="1E2E99D9" w:rsidR="0067606D" w:rsidRDefault="0067606D" w:rsidP="0067606D">
            <w:pPr>
              <w:pStyle w:val="TabellRader"/>
            </w:pPr>
            <w:r w:rsidRPr="0079535B">
              <w:t>98 573</w:t>
            </w:r>
          </w:p>
        </w:tc>
        <w:tc>
          <w:tcPr>
            <w:tcW w:w="895" w:type="dxa"/>
            <w:tcBorders>
              <w:top w:val="nil"/>
              <w:bottom w:val="nil"/>
            </w:tcBorders>
            <w:vAlign w:val="bottom"/>
          </w:tcPr>
          <w:p w14:paraId="621631DA" w14:textId="353EA9AE" w:rsidR="0067606D" w:rsidRDefault="0067606D" w:rsidP="0067606D">
            <w:pPr>
              <w:pStyle w:val="TabellRader"/>
            </w:pPr>
            <w:r w:rsidRPr="00B5458D">
              <w:t>101 430</w:t>
            </w:r>
          </w:p>
        </w:tc>
        <w:tc>
          <w:tcPr>
            <w:tcW w:w="895" w:type="dxa"/>
            <w:tcBorders>
              <w:top w:val="nil"/>
              <w:bottom w:val="nil"/>
            </w:tcBorders>
            <w:vAlign w:val="bottom"/>
          </w:tcPr>
          <w:p w14:paraId="08836538" w14:textId="400036B4" w:rsidR="0067606D" w:rsidRDefault="0067606D" w:rsidP="0067606D">
            <w:pPr>
              <w:pStyle w:val="TabellRader"/>
            </w:pPr>
            <w:r w:rsidRPr="00B5458D">
              <w:t>103 485</w:t>
            </w:r>
          </w:p>
        </w:tc>
        <w:tc>
          <w:tcPr>
            <w:tcW w:w="895" w:type="dxa"/>
            <w:tcBorders>
              <w:top w:val="nil"/>
              <w:bottom w:val="nil"/>
            </w:tcBorders>
            <w:vAlign w:val="bottom"/>
          </w:tcPr>
          <w:p w14:paraId="33CED3D6" w14:textId="4A753369" w:rsidR="0067606D" w:rsidRDefault="0067606D" w:rsidP="0067606D">
            <w:pPr>
              <w:pStyle w:val="TabellRader"/>
            </w:pPr>
            <w:r w:rsidRPr="00B5458D">
              <w:t>106 031</w:t>
            </w:r>
          </w:p>
        </w:tc>
      </w:tr>
      <w:tr w:rsidR="0067606D" w14:paraId="3D53DB07" w14:textId="77777777" w:rsidTr="0067606D">
        <w:tc>
          <w:tcPr>
            <w:tcW w:w="284" w:type="dxa"/>
            <w:tcBorders>
              <w:top w:val="nil"/>
              <w:bottom w:val="nil"/>
            </w:tcBorders>
            <w:tcMar>
              <w:left w:w="0" w:type="dxa"/>
              <w:right w:w="0" w:type="dxa"/>
            </w:tcMar>
          </w:tcPr>
          <w:p w14:paraId="6E9011AE" w14:textId="7F430DCB" w:rsidR="0067606D" w:rsidRDefault="0067606D" w:rsidP="0067606D">
            <w:pPr>
              <w:pStyle w:val="TabellRader"/>
              <w:jc w:val="left"/>
            </w:pPr>
            <w:r w:rsidRPr="00282F49">
              <w:t>13</w:t>
            </w:r>
          </w:p>
        </w:tc>
        <w:tc>
          <w:tcPr>
            <w:tcW w:w="3402" w:type="dxa"/>
            <w:tcBorders>
              <w:top w:val="nil"/>
              <w:bottom w:val="nil"/>
            </w:tcBorders>
          </w:tcPr>
          <w:p w14:paraId="28034583" w14:textId="77777777" w:rsidR="0067606D" w:rsidRDefault="0067606D" w:rsidP="0067606D">
            <w:pPr>
              <w:pStyle w:val="TabellRader"/>
              <w:jc w:val="left"/>
            </w:pPr>
            <w:r w:rsidRPr="00282F49">
              <w:t>Jämställdhet och nyanlända invandrares etablering</w:t>
            </w:r>
          </w:p>
        </w:tc>
        <w:tc>
          <w:tcPr>
            <w:tcW w:w="894" w:type="dxa"/>
            <w:tcBorders>
              <w:top w:val="nil"/>
              <w:bottom w:val="nil"/>
            </w:tcBorders>
            <w:vAlign w:val="bottom"/>
          </w:tcPr>
          <w:p w14:paraId="208E6B76" w14:textId="3D96772B" w:rsidR="0067606D" w:rsidRDefault="0067606D" w:rsidP="0067606D">
            <w:pPr>
              <w:pStyle w:val="TabellRader"/>
            </w:pPr>
            <w:r>
              <w:t>17</w:t>
            </w:r>
            <w:r>
              <w:rPr>
                <w:rFonts w:ascii="Cambria" w:hAnsi="Cambria"/>
              </w:rPr>
              <w:t> </w:t>
            </w:r>
            <w:r>
              <w:t>293</w:t>
            </w:r>
          </w:p>
        </w:tc>
        <w:tc>
          <w:tcPr>
            <w:tcW w:w="895" w:type="dxa"/>
            <w:tcBorders>
              <w:top w:val="nil"/>
              <w:bottom w:val="nil"/>
            </w:tcBorders>
            <w:vAlign w:val="bottom"/>
          </w:tcPr>
          <w:p w14:paraId="12BD628A" w14:textId="3A99BBBE" w:rsidR="0067606D" w:rsidRDefault="0067606D" w:rsidP="0067606D">
            <w:pPr>
              <w:pStyle w:val="TabellRader"/>
            </w:pPr>
            <w:r w:rsidRPr="00D45BA3">
              <w:t>14 726</w:t>
            </w:r>
          </w:p>
        </w:tc>
        <w:tc>
          <w:tcPr>
            <w:tcW w:w="895" w:type="dxa"/>
            <w:tcBorders>
              <w:top w:val="nil"/>
              <w:bottom w:val="nil"/>
            </w:tcBorders>
            <w:vAlign w:val="bottom"/>
          </w:tcPr>
          <w:p w14:paraId="067A055A" w14:textId="7CD0D925" w:rsidR="0067606D" w:rsidRDefault="0067606D" w:rsidP="0067606D">
            <w:pPr>
              <w:pStyle w:val="TabellRader"/>
            </w:pPr>
            <w:r w:rsidRPr="0079535B">
              <w:t>13 982</w:t>
            </w:r>
          </w:p>
        </w:tc>
        <w:tc>
          <w:tcPr>
            <w:tcW w:w="895" w:type="dxa"/>
            <w:tcBorders>
              <w:top w:val="nil"/>
              <w:bottom w:val="nil"/>
            </w:tcBorders>
            <w:vAlign w:val="bottom"/>
          </w:tcPr>
          <w:p w14:paraId="122C1089" w14:textId="10F697FE" w:rsidR="0067606D" w:rsidRDefault="0067606D" w:rsidP="0067606D">
            <w:pPr>
              <w:pStyle w:val="TabellRader"/>
            </w:pPr>
            <w:r w:rsidRPr="00B5458D">
              <w:t>10 066</w:t>
            </w:r>
          </w:p>
        </w:tc>
        <w:tc>
          <w:tcPr>
            <w:tcW w:w="895" w:type="dxa"/>
            <w:tcBorders>
              <w:top w:val="nil"/>
              <w:bottom w:val="nil"/>
            </w:tcBorders>
            <w:vAlign w:val="bottom"/>
          </w:tcPr>
          <w:p w14:paraId="3F830C25" w14:textId="5F31A3D8" w:rsidR="0067606D" w:rsidRDefault="0067606D" w:rsidP="0067606D">
            <w:pPr>
              <w:pStyle w:val="TabellRader"/>
            </w:pPr>
            <w:r w:rsidRPr="00B5458D">
              <w:t>8 159</w:t>
            </w:r>
          </w:p>
        </w:tc>
        <w:tc>
          <w:tcPr>
            <w:tcW w:w="895" w:type="dxa"/>
            <w:tcBorders>
              <w:top w:val="nil"/>
              <w:bottom w:val="nil"/>
            </w:tcBorders>
            <w:vAlign w:val="bottom"/>
          </w:tcPr>
          <w:p w14:paraId="2175C002" w14:textId="47897464" w:rsidR="0067606D" w:rsidRDefault="0067606D" w:rsidP="0067606D">
            <w:pPr>
              <w:pStyle w:val="TabellRader"/>
            </w:pPr>
            <w:r w:rsidRPr="00B5458D">
              <w:t>7 701</w:t>
            </w:r>
          </w:p>
        </w:tc>
      </w:tr>
      <w:tr w:rsidR="0067606D" w14:paraId="142E3D52" w14:textId="77777777" w:rsidTr="0067606D">
        <w:tc>
          <w:tcPr>
            <w:tcW w:w="284" w:type="dxa"/>
            <w:tcBorders>
              <w:top w:val="nil"/>
              <w:bottom w:val="nil"/>
            </w:tcBorders>
            <w:tcMar>
              <w:left w:w="0" w:type="dxa"/>
              <w:right w:w="0" w:type="dxa"/>
            </w:tcMar>
          </w:tcPr>
          <w:p w14:paraId="55066E43" w14:textId="2760CC46" w:rsidR="0067606D" w:rsidRDefault="0067606D" w:rsidP="0067606D">
            <w:pPr>
              <w:pStyle w:val="TabellRader"/>
              <w:jc w:val="left"/>
            </w:pPr>
            <w:r w:rsidRPr="00282F49">
              <w:t>14</w:t>
            </w:r>
          </w:p>
        </w:tc>
        <w:tc>
          <w:tcPr>
            <w:tcW w:w="3402" w:type="dxa"/>
            <w:tcBorders>
              <w:top w:val="nil"/>
              <w:bottom w:val="nil"/>
            </w:tcBorders>
          </w:tcPr>
          <w:p w14:paraId="72C0EE8E" w14:textId="77777777" w:rsidR="0067606D" w:rsidRDefault="0067606D" w:rsidP="0067606D">
            <w:pPr>
              <w:pStyle w:val="TabellRader"/>
              <w:jc w:val="left"/>
            </w:pPr>
            <w:r w:rsidRPr="00282F49">
              <w:t>Arbetsmarknad och arbetsliv</w:t>
            </w:r>
          </w:p>
        </w:tc>
        <w:tc>
          <w:tcPr>
            <w:tcW w:w="894" w:type="dxa"/>
            <w:tcBorders>
              <w:top w:val="nil"/>
              <w:bottom w:val="nil"/>
            </w:tcBorders>
            <w:vAlign w:val="bottom"/>
          </w:tcPr>
          <w:p w14:paraId="6E8CC534" w14:textId="053ED134" w:rsidR="0067606D" w:rsidRDefault="0067606D" w:rsidP="0067606D">
            <w:pPr>
              <w:pStyle w:val="TabellRader"/>
            </w:pPr>
            <w:r>
              <w:t>78</w:t>
            </w:r>
            <w:r>
              <w:rPr>
                <w:rFonts w:ascii="Cambria" w:hAnsi="Cambria"/>
              </w:rPr>
              <w:t> </w:t>
            </w:r>
            <w:r>
              <w:t>786</w:t>
            </w:r>
          </w:p>
        </w:tc>
        <w:tc>
          <w:tcPr>
            <w:tcW w:w="895" w:type="dxa"/>
            <w:tcBorders>
              <w:top w:val="nil"/>
              <w:bottom w:val="nil"/>
            </w:tcBorders>
            <w:vAlign w:val="bottom"/>
          </w:tcPr>
          <w:p w14:paraId="29765367" w14:textId="36C44DDA" w:rsidR="0067606D" w:rsidRDefault="0067606D" w:rsidP="0067606D">
            <w:pPr>
              <w:pStyle w:val="TabellRader"/>
            </w:pPr>
            <w:r w:rsidRPr="00D45BA3">
              <w:t>78 267</w:t>
            </w:r>
          </w:p>
        </w:tc>
        <w:tc>
          <w:tcPr>
            <w:tcW w:w="895" w:type="dxa"/>
            <w:tcBorders>
              <w:top w:val="nil"/>
              <w:bottom w:val="nil"/>
            </w:tcBorders>
            <w:vAlign w:val="bottom"/>
          </w:tcPr>
          <w:p w14:paraId="3B6A6578" w14:textId="73274CEF" w:rsidR="0067606D" w:rsidRDefault="0067606D" w:rsidP="0067606D">
            <w:pPr>
              <w:pStyle w:val="TabellRader"/>
            </w:pPr>
            <w:r w:rsidRPr="0079535B">
              <w:t>77 159</w:t>
            </w:r>
          </w:p>
        </w:tc>
        <w:tc>
          <w:tcPr>
            <w:tcW w:w="895" w:type="dxa"/>
            <w:tcBorders>
              <w:top w:val="nil"/>
              <w:bottom w:val="nil"/>
            </w:tcBorders>
            <w:vAlign w:val="bottom"/>
          </w:tcPr>
          <w:p w14:paraId="7BC37845" w14:textId="31F21231" w:rsidR="0067606D" w:rsidRDefault="0067606D" w:rsidP="0067606D">
            <w:pPr>
              <w:pStyle w:val="TabellRader"/>
            </w:pPr>
            <w:r w:rsidRPr="00B5458D">
              <w:t>77 164</w:t>
            </w:r>
          </w:p>
        </w:tc>
        <w:tc>
          <w:tcPr>
            <w:tcW w:w="895" w:type="dxa"/>
            <w:tcBorders>
              <w:top w:val="nil"/>
              <w:bottom w:val="nil"/>
            </w:tcBorders>
            <w:vAlign w:val="bottom"/>
          </w:tcPr>
          <w:p w14:paraId="14E9DA71" w14:textId="2EB0A324" w:rsidR="0067606D" w:rsidRDefault="0067606D" w:rsidP="0067606D">
            <w:pPr>
              <w:pStyle w:val="TabellRader"/>
            </w:pPr>
            <w:r w:rsidRPr="00B5458D">
              <w:t>77 416</w:t>
            </w:r>
          </w:p>
        </w:tc>
        <w:tc>
          <w:tcPr>
            <w:tcW w:w="895" w:type="dxa"/>
            <w:tcBorders>
              <w:top w:val="nil"/>
              <w:bottom w:val="nil"/>
            </w:tcBorders>
            <w:vAlign w:val="bottom"/>
          </w:tcPr>
          <w:p w14:paraId="6A6DDFC3" w14:textId="5D808AFC" w:rsidR="0067606D" w:rsidRDefault="0067606D" w:rsidP="0067606D">
            <w:pPr>
              <w:pStyle w:val="TabellRader"/>
            </w:pPr>
            <w:r w:rsidRPr="00B5458D">
              <w:t>78 385</w:t>
            </w:r>
          </w:p>
        </w:tc>
      </w:tr>
      <w:tr w:rsidR="0067606D" w14:paraId="6DA9C220" w14:textId="77777777" w:rsidTr="0067606D">
        <w:tc>
          <w:tcPr>
            <w:tcW w:w="284" w:type="dxa"/>
            <w:tcBorders>
              <w:top w:val="nil"/>
              <w:bottom w:val="nil"/>
            </w:tcBorders>
            <w:tcMar>
              <w:left w:w="0" w:type="dxa"/>
              <w:right w:w="0" w:type="dxa"/>
            </w:tcMar>
          </w:tcPr>
          <w:p w14:paraId="4CF32178" w14:textId="7BE00DDB" w:rsidR="0067606D" w:rsidRDefault="0067606D" w:rsidP="0067606D">
            <w:pPr>
              <w:pStyle w:val="TabellRader"/>
              <w:jc w:val="left"/>
            </w:pPr>
            <w:r w:rsidRPr="00282F49">
              <w:t>15</w:t>
            </w:r>
          </w:p>
        </w:tc>
        <w:tc>
          <w:tcPr>
            <w:tcW w:w="3402" w:type="dxa"/>
            <w:tcBorders>
              <w:top w:val="nil"/>
              <w:bottom w:val="nil"/>
            </w:tcBorders>
          </w:tcPr>
          <w:p w14:paraId="2657D8A7" w14:textId="77777777" w:rsidR="0067606D" w:rsidRDefault="0067606D" w:rsidP="0067606D">
            <w:pPr>
              <w:pStyle w:val="TabellRader"/>
              <w:jc w:val="left"/>
            </w:pPr>
            <w:r w:rsidRPr="00282F49">
              <w:t>Studiestöd</w:t>
            </w:r>
          </w:p>
        </w:tc>
        <w:tc>
          <w:tcPr>
            <w:tcW w:w="894" w:type="dxa"/>
            <w:tcBorders>
              <w:top w:val="nil"/>
              <w:bottom w:val="nil"/>
            </w:tcBorders>
            <w:vAlign w:val="bottom"/>
          </w:tcPr>
          <w:p w14:paraId="131F5344" w14:textId="61E29D51" w:rsidR="0067606D" w:rsidRDefault="0067606D" w:rsidP="0067606D">
            <w:pPr>
              <w:pStyle w:val="TabellRader"/>
            </w:pPr>
            <w:r w:rsidRPr="00D34AEB">
              <w:t>21 118</w:t>
            </w:r>
          </w:p>
        </w:tc>
        <w:tc>
          <w:tcPr>
            <w:tcW w:w="895" w:type="dxa"/>
            <w:tcBorders>
              <w:top w:val="nil"/>
              <w:bottom w:val="nil"/>
            </w:tcBorders>
            <w:vAlign w:val="bottom"/>
          </w:tcPr>
          <w:p w14:paraId="33CA0DF4" w14:textId="23EB7844" w:rsidR="0067606D" w:rsidRDefault="0067606D" w:rsidP="0067606D">
            <w:pPr>
              <w:pStyle w:val="TabellRader"/>
            </w:pPr>
            <w:r w:rsidRPr="00D45BA3">
              <w:t>24 710</w:t>
            </w:r>
          </w:p>
        </w:tc>
        <w:tc>
          <w:tcPr>
            <w:tcW w:w="895" w:type="dxa"/>
            <w:tcBorders>
              <w:top w:val="nil"/>
              <w:bottom w:val="nil"/>
            </w:tcBorders>
            <w:vAlign w:val="bottom"/>
          </w:tcPr>
          <w:p w14:paraId="69861098" w14:textId="45BF6DA0" w:rsidR="0067606D" w:rsidRDefault="0067606D" w:rsidP="0067606D">
            <w:pPr>
              <w:pStyle w:val="TabellRader"/>
            </w:pPr>
            <w:r w:rsidRPr="0079535B">
              <w:t>22 700</w:t>
            </w:r>
          </w:p>
        </w:tc>
        <w:tc>
          <w:tcPr>
            <w:tcW w:w="895" w:type="dxa"/>
            <w:tcBorders>
              <w:top w:val="nil"/>
              <w:bottom w:val="nil"/>
            </w:tcBorders>
            <w:vAlign w:val="bottom"/>
          </w:tcPr>
          <w:p w14:paraId="573797F2" w14:textId="508AB264" w:rsidR="0067606D" w:rsidRDefault="0067606D" w:rsidP="0067606D">
            <w:pPr>
              <w:pStyle w:val="TabellRader"/>
            </w:pPr>
            <w:r w:rsidRPr="00B5458D">
              <w:t>25 508</w:t>
            </w:r>
          </w:p>
        </w:tc>
        <w:tc>
          <w:tcPr>
            <w:tcW w:w="895" w:type="dxa"/>
            <w:tcBorders>
              <w:top w:val="nil"/>
              <w:bottom w:val="nil"/>
            </w:tcBorders>
            <w:vAlign w:val="bottom"/>
          </w:tcPr>
          <w:p w14:paraId="0ACCFB01" w14:textId="73EA937F" w:rsidR="0067606D" w:rsidRDefault="0067606D" w:rsidP="0067606D">
            <w:pPr>
              <w:pStyle w:val="TabellRader"/>
            </w:pPr>
            <w:r w:rsidRPr="00B5458D">
              <w:t>26 134</w:t>
            </w:r>
          </w:p>
        </w:tc>
        <w:tc>
          <w:tcPr>
            <w:tcW w:w="895" w:type="dxa"/>
            <w:tcBorders>
              <w:top w:val="nil"/>
              <w:bottom w:val="nil"/>
            </w:tcBorders>
            <w:vAlign w:val="bottom"/>
          </w:tcPr>
          <w:p w14:paraId="74C611E7" w14:textId="37C78257" w:rsidR="0067606D" w:rsidRDefault="0067606D" w:rsidP="0067606D">
            <w:pPr>
              <w:pStyle w:val="TabellRader"/>
            </w:pPr>
            <w:r w:rsidRPr="00B5458D">
              <w:t>27 024</w:t>
            </w:r>
          </w:p>
        </w:tc>
      </w:tr>
      <w:tr w:rsidR="0067606D" w14:paraId="179AA47D" w14:textId="77777777" w:rsidTr="0067606D">
        <w:tc>
          <w:tcPr>
            <w:tcW w:w="284" w:type="dxa"/>
            <w:tcBorders>
              <w:top w:val="nil"/>
              <w:bottom w:val="nil"/>
            </w:tcBorders>
            <w:tcMar>
              <w:left w:w="0" w:type="dxa"/>
              <w:right w:w="0" w:type="dxa"/>
            </w:tcMar>
          </w:tcPr>
          <w:p w14:paraId="24894588" w14:textId="7E37A525" w:rsidR="0067606D" w:rsidRDefault="0067606D" w:rsidP="0067606D">
            <w:pPr>
              <w:pStyle w:val="TabellRader"/>
              <w:jc w:val="left"/>
            </w:pPr>
            <w:r w:rsidRPr="00282F49">
              <w:t>16</w:t>
            </w:r>
          </w:p>
        </w:tc>
        <w:tc>
          <w:tcPr>
            <w:tcW w:w="3402" w:type="dxa"/>
            <w:tcBorders>
              <w:top w:val="nil"/>
              <w:bottom w:val="nil"/>
            </w:tcBorders>
          </w:tcPr>
          <w:p w14:paraId="413D2848" w14:textId="77777777" w:rsidR="0067606D" w:rsidRDefault="0067606D" w:rsidP="0067606D">
            <w:pPr>
              <w:pStyle w:val="TabellRader"/>
              <w:jc w:val="left"/>
            </w:pPr>
            <w:r w:rsidRPr="00282F49">
              <w:t>Utbildning och universitetsforskning</w:t>
            </w:r>
          </w:p>
        </w:tc>
        <w:tc>
          <w:tcPr>
            <w:tcW w:w="894" w:type="dxa"/>
            <w:tcBorders>
              <w:top w:val="nil"/>
              <w:bottom w:val="nil"/>
            </w:tcBorders>
            <w:vAlign w:val="bottom"/>
          </w:tcPr>
          <w:p w14:paraId="623F1CA2" w14:textId="4DBA05F7" w:rsidR="0067606D" w:rsidRDefault="0067606D" w:rsidP="0067606D">
            <w:pPr>
              <w:pStyle w:val="TabellRader"/>
            </w:pPr>
            <w:r w:rsidRPr="00D34AEB">
              <w:t xml:space="preserve">76 002 </w:t>
            </w:r>
          </w:p>
        </w:tc>
        <w:tc>
          <w:tcPr>
            <w:tcW w:w="895" w:type="dxa"/>
            <w:tcBorders>
              <w:top w:val="nil"/>
              <w:bottom w:val="nil"/>
            </w:tcBorders>
            <w:vAlign w:val="bottom"/>
          </w:tcPr>
          <w:p w14:paraId="2A3A61D2" w14:textId="1B719AE7" w:rsidR="0067606D" w:rsidRDefault="0067606D" w:rsidP="0067606D">
            <w:pPr>
              <w:pStyle w:val="TabellRader"/>
            </w:pPr>
            <w:r w:rsidRPr="00D45BA3">
              <w:t>80 465</w:t>
            </w:r>
          </w:p>
        </w:tc>
        <w:tc>
          <w:tcPr>
            <w:tcW w:w="895" w:type="dxa"/>
            <w:tcBorders>
              <w:top w:val="nil"/>
              <w:bottom w:val="nil"/>
            </w:tcBorders>
            <w:vAlign w:val="bottom"/>
          </w:tcPr>
          <w:p w14:paraId="1CC78F81" w14:textId="5BDD7641" w:rsidR="0067606D" w:rsidRDefault="0067606D" w:rsidP="0067606D">
            <w:pPr>
              <w:pStyle w:val="TabellRader"/>
            </w:pPr>
            <w:r w:rsidRPr="0079535B">
              <w:t xml:space="preserve">78 663 </w:t>
            </w:r>
          </w:p>
        </w:tc>
        <w:tc>
          <w:tcPr>
            <w:tcW w:w="895" w:type="dxa"/>
            <w:tcBorders>
              <w:top w:val="nil"/>
              <w:bottom w:val="nil"/>
            </w:tcBorders>
            <w:vAlign w:val="bottom"/>
          </w:tcPr>
          <w:p w14:paraId="2ED91604" w14:textId="139EA56E" w:rsidR="0067606D" w:rsidRDefault="0067606D" w:rsidP="0067606D">
            <w:pPr>
              <w:pStyle w:val="TabellRader"/>
            </w:pPr>
            <w:r w:rsidRPr="00B5458D">
              <w:t>83 316</w:t>
            </w:r>
          </w:p>
        </w:tc>
        <w:tc>
          <w:tcPr>
            <w:tcW w:w="895" w:type="dxa"/>
            <w:tcBorders>
              <w:top w:val="nil"/>
              <w:bottom w:val="nil"/>
            </w:tcBorders>
            <w:vAlign w:val="bottom"/>
          </w:tcPr>
          <w:p w14:paraId="592E5C3C" w14:textId="483D28C1" w:rsidR="0067606D" w:rsidRDefault="0067606D" w:rsidP="0067606D">
            <w:pPr>
              <w:pStyle w:val="TabellRader"/>
            </w:pPr>
            <w:r w:rsidRPr="00B5458D">
              <w:t xml:space="preserve">84 858 </w:t>
            </w:r>
          </w:p>
        </w:tc>
        <w:tc>
          <w:tcPr>
            <w:tcW w:w="895" w:type="dxa"/>
            <w:tcBorders>
              <w:top w:val="nil"/>
              <w:bottom w:val="nil"/>
            </w:tcBorders>
            <w:vAlign w:val="bottom"/>
          </w:tcPr>
          <w:p w14:paraId="62956042" w14:textId="6D0BF15E" w:rsidR="0067606D" w:rsidRDefault="0067606D" w:rsidP="0067606D">
            <w:pPr>
              <w:pStyle w:val="TabellRader"/>
            </w:pPr>
            <w:r w:rsidRPr="00B5458D">
              <w:t xml:space="preserve">85 606 </w:t>
            </w:r>
          </w:p>
        </w:tc>
      </w:tr>
      <w:tr w:rsidR="0067606D" w14:paraId="277971FC" w14:textId="77777777" w:rsidTr="0067606D">
        <w:tc>
          <w:tcPr>
            <w:tcW w:w="284" w:type="dxa"/>
            <w:tcBorders>
              <w:top w:val="nil"/>
              <w:bottom w:val="nil"/>
            </w:tcBorders>
            <w:tcMar>
              <w:left w:w="0" w:type="dxa"/>
              <w:right w:w="0" w:type="dxa"/>
            </w:tcMar>
          </w:tcPr>
          <w:p w14:paraId="22A50117" w14:textId="75703771" w:rsidR="0067606D" w:rsidRDefault="0067606D" w:rsidP="0067606D">
            <w:pPr>
              <w:pStyle w:val="TabellRader"/>
              <w:jc w:val="left"/>
            </w:pPr>
            <w:r w:rsidRPr="00282F49">
              <w:t>17</w:t>
            </w:r>
          </w:p>
        </w:tc>
        <w:tc>
          <w:tcPr>
            <w:tcW w:w="3402" w:type="dxa"/>
            <w:tcBorders>
              <w:top w:val="nil"/>
              <w:bottom w:val="nil"/>
            </w:tcBorders>
          </w:tcPr>
          <w:p w14:paraId="2F27933E" w14:textId="77777777" w:rsidR="0067606D" w:rsidRDefault="0067606D" w:rsidP="0067606D">
            <w:pPr>
              <w:pStyle w:val="TabellRader"/>
              <w:jc w:val="left"/>
            </w:pPr>
            <w:r w:rsidRPr="00282F49">
              <w:t>Kultur, medier, trossamfund och fritid</w:t>
            </w:r>
          </w:p>
        </w:tc>
        <w:tc>
          <w:tcPr>
            <w:tcW w:w="894" w:type="dxa"/>
            <w:tcBorders>
              <w:top w:val="nil"/>
              <w:bottom w:val="nil"/>
            </w:tcBorders>
            <w:vAlign w:val="bottom"/>
          </w:tcPr>
          <w:p w14:paraId="1C487ABB" w14:textId="7483B0E4" w:rsidR="0067606D" w:rsidRDefault="0067606D" w:rsidP="0067606D">
            <w:pPr>
              <w:pStyle w:val="TabellRader"/>
            </w:pPr>
            <w:r w:rsidRPr="00D34AEB">
              <w:t xml:space="preserve">16 008 </w:t>
            </w:r>
          </w:p>
        </w:tc>
        <w:tc>
          <w:tcPr>
            <w:tcW w:w="895" w:type="dxa"/>
            <w:tcBorders>
              <w:top w:val="nil"/>
              <w:bottom w:val="nil"/>
            </w:tcBorders>
            <w:vAlign w:val="bottom"/>
          </w:tcPr>
          <w:p w14:paraId="23991D2B" w14:textId="70504D5B" w:rsidR="0067606D" w:rsidRDefault="0067606D" w:rsidP="0067606D">
            <w:pPr>
              <w:pStyle w:val="TabellRader"/>
            </w:pPr>
            <w:r w:rsidRPr="00D45BA3">
              <w:t>15 853</w:t>
            </w:r>
          </w:p>
        </w:tc>
        <w:tc>
          <w:tcPr>
            <w:tcW w:w="895" w:type="dxa"/>
            <w:tcBorders>
              <w:top w:val="nil"/>
              <w:bottom w:val="nil"/>
            </w:tcBorders>
            <w:vAlign w:val="bottom"/>
          </w:tcPr>
          <w:p w14:paraId="4400CE2B" w14:textId="5A0E815D" w:rsidR="0067606D" w:rsidRDefault="0067606D" w:rsidP="0067606D">
            <w:pPr>
              <w:pStyle w:val="TabellRader"/>
            </w:pPr>
            <w:r w:rsidRPr="0079535B">
              <w:t xml:space="preserve">15 771 </w:t>
            </w:r>
          </w:p>
        </w:tc>
        <w:tc>
          <w:tcPr>
            <w:tcW w:w="895" w:type="dxa"/>
            <w:tcBorders>
              <w:top w:val="nil"/>
              <w:bottom w:val="nil"/>
            </w:tcBorders>
            <w:vAlign w:val="bottom"/>
          </w:tcPr>
          <w:p w14:paraId="6DF20F66" w14:textId="62DD9EAC" w:rsidR="0067606D" w:rsidRDefault="0067606D" w:rsidP="0067606D">
            <w:pPr>
              <w:pStyle w:val="TabellRader"/>
            </w:pPr>
            <w:r w:rsidRPr="00B5458D">
              <w:t>16 061</w:t>
            </w:r>
          </w:p>
        </w:tc>
        <w:tc>
          <w:tcPr>
            <w:tcW w:w="895" w:type="dxa"/>
            <w:tcBorders>
              <w:top w:val="nil"/>
              <w:bottom w:val="nil"/>
            </w:tcBorders>
            <w:vAlign w:val="bottom"/>
          </w:tcPr>
          <w:p w14:paraId="7A45BCB4" w14:textId="6B1D244B" w:rsidR="0067606D" w:rsidRDefault="0067606D" w:rsidP="0067606D">
            <w:pPr>
              <w:pStyle w:val="TabellRader"/>
            </w:pPr>
            <w:r w:rsidRPr="00B5458D">
              <w:t xml:space="preserve">15 551 </w:t>
            </w:r>
          </w:p>
        </w:tc>
        <w:tc>
          <w:tcPr>
            <w:tcW w:w="895" w:type="dxa"/>
            <w:tcBorders>
              <w:top w:val="nil"/>
              <w:bottom w:val="nil"/>
            </w:tcBorders>
            <w:vAlign w:val="bottom"/>
          </w:tcPr>
          <w:p w14:paraId="606540F2" w14:textId="548E62C6" w:rsidR="0067606D" w:rsidRDefault="0067606D" w:rsidP="0067606D">
            <w:pPr>
              <w:pStyle w:val="TabellRader"/>
            </w:pPr>
            <w:r w:rsidRPr="00B5458D">
              <w:t xml:space="preserve">15 608 </w:t>
            </w:r>
          </w:p>
        </w:tc>
      </w:tr>
      <w:tr w:rsidR="0067606D" w14:paraId="6A635F55" w14:textId="77777777" w:rsidTr="0067606D">
        <w:tc>
          <w:tcPr>
            <w:tcW w:w="284" w:type="dxa"/>
            <w:tcBorders>
              <w:top w:val="nil"/>
              <w:bottom w:val="nil"/>
            </w:tcBorders>
            <w:tcMar>
              <w:left w:w="0" w:type="dxa"/>
              <w:right w:w="0" w:type="dxa"/>
            </w:tcMar>
          </w:tcPr>
          <w:p w14:paraId="7916A3DD" w14:textId="13DE5C7A" w:rsidR="0067606D" w:rsidRDefault="0067606D" w:rsidP="0067606D">
            <w:pPr>
              <w:pStyle w:val="TabellRader"/>
              <w:jc w:val="left"/>
            </w:pPr>
            <w:r w:rsidRPr="00282F49">
              <w:t>18</w:t>
            </w:r>
          </w:p>
        </w:tc>
        <w:tc>
          <w:tcPr>
            <w:tcW w:w="3402" w:type="dxa"/>
            <w:tcBorders>
              <w:top w:val="nil"/>
              <w:bottom w:val="nil"/>
            </w:tcBorders>
          </w:tcPr>
          <w:p w14:paraId="749954E3" w14:textId="77777777" w:rsidR="0067606D" w:rsidRDefault="0067606D" w:rsidP="0067606D">
            <w:pPr>
              <w:pStyle w:val="TabellRader"/>
              <w:jc w:val="left"/>
            </w:pPr>
            <w:r w:rsidRPr="00282F49">
              <w:t>Samhällsplanering, bostadsförsörjning och byggande samt konsumentpolitik</w:t>
            </w:r>
          </w:p>
        </w:tc>
        <w:tc>
          <w:tcPr>
            <w:tcW w:w="894" w:type="dxa"/>
            <w:tcBorders>
              <w:top w:val="nil"/>
              <w:bottom w:val="nil"/>
            </w:tcBorders>
            <w:vAlign w:val="bottom"/>
          </w:tcPr>
          <w:p w14:paraId="395A6F31" w14:textId="7B2604B3" w:rsidR="0067606D" w:rsidRDefault="0067606D" w:rsidP="0067606D">
            <w:pPr>
              <w:pStyle w:val="TabellRader"/>
            </w:pPr>
            <w:r w:rsidRPr="00D34AEB">
              <w:t xml:space="preserve">4 616 </w:t>
            </w:r>
          </w:p>
        </w:tc>
        <w:tc>
          <w:tcPr>
            <w:tcW w:w="895" w:type="dxa"/>
            <w:tcBorders>
              <w:top w:val="nil"/>
              <w:bottom w:val="nil"/>
            </w:tcBorders>
            <w:vAlign w:val="bottom"/>
          </w:tcPr>
          <w:p w14:paraId="5D6885D6" w14:textId="53B49A29" w:rsidR="0067606D" w:rsidRDefault="0067606D" w:rsidP="0067606D">
            <w:pPr>
              <w:pStyle w:val="TabellRader"/>
            </w:pPr>
            <w:r w:rsidRPr="00D45BA3">
              <w:t>3 988</w:t>
            </w:r>
          </w:p>
        </w:tc>
        <w:tc>
          <w:tcPr>
            <w:tcW w:w="895" w:type="dxa"/>
            <w:tcBorders>
              <w:top w:val="nil"/>
              <w:bottom w:val="nil"/>
            </w:tcBorders>
            <w:vAlign w:val="bottom"/>
          </w:tcPr>
          <w:p w14:paraId="0DE3572F" w14:textId="7985C03F" w:rsidR="0067606D" w:rsidRDefault="0067606D" w:rsidP="0067606D">
            <w:pPr>
              <w:pStyle w:val="TabellRader"/>
            </w:pPr>
            <w:r w:rsidRPr="0079535B">
              <w:t xml:space="preserve">2 837 </w:t>
            </w:r>
          </w:p>
        </w:tc>
        <w:tc>
          <w:tcPr>
            <w:tcW w:w="895" w:type="dxa"/>
            <w:tcBorders>
              <w:top w:val="nil"/>
              <w:bottom w:val="nil"/>
            </w:tcBorders>
            <w:vAlign w:val="bottom"/>
          </w:tcPr>
          <w:p w14:paraId="659463E3" w14:textId="023C3F76" w:rsidR="0067606D" w:rsidRDefault="0067606D" w:rsidP="0067606D">
            <w:pPr>
              <w:pStyle w:val="TabellRader"/>
            </w:pPr>
            <w:r w:rsidRPr="00B5458D">
              <w:t>3 727</w:t>
            </w:r>
          </w:p>
        </w:tc>
        <w:tc>
          <w:tcPr>
            <w:tcW w:w="895" w:type="dxa"/>
            <w:tcBorders>
              <w:top w:val="nil"/>
              <w:bottom w:val="nil"/>
            </w:tcBorders>
            <w:vAlign w:val="bottom"/>
          </w:tcPr>
          <w:p w14:paraId="08C8F60D" w14:textId="5C5B4411" w:rsidR="0067606D" w:rsidRDefault="0067606D" w:rsidP="0067606D">
            <w:pPr>
              <w:pStyle w:val="TabellRader"/>
            </w:pPr>
            <w:r w:rsidRPr="00B5458D">
              <w:t xml:space="preserve">4 581 </w:t>
            </w:r>
          </w:p>
        </w:tc>
        <w:tc>
          <w:tcPr>
            <w:tcW w:w="895" w:type="dxa"/>
            <w:tcBorders>
              <w:top w:val="nil"/>
              <w:bottom w:val="nil"/>
            </w:tcBorders>
            <w:vAlign w:val="bottom"/>
          </w:tcPr>
          <w:p w14:paraId="20940A7F" w14:textId="198B6640" w:rsidR="0067606D" w:rsidRDefault="0067606D" w:rsidP="0067606D">
            <w:pPr>
              <w:pStyle w:val="TabellRader"/>
            </w:pPr>
            <w:r w:rsidRPr="00B5458D">
              <w:t xml:space="preserve">4 288 </w:t>
            </w:r>
          </w:p>
        </w:tc>
      </w:tr>
      <w:tr w:rsidR="0067606D" w14:paraId="6F7753CC" w14:textId="77777777" w:rsidTr="0067606D">
        <w:tc>
          <w:tcPr>
            <w:tcW w:w="284" w:type="dxa"/>
            <w:tcBorders>
              <w:top w:val="nil"/>
              <w:bottom w:val="nil"/>
            </w:tcBorders>
            <w:tcMar>
              <w:left w:w="0" w:type="dxa"/>
              <w:right w:w="0" w:type="dxa"/>
            </w:tcMar>
          </w:tcPr>
          <w:p w14:paraId="014D3EBD" w14:textId="44C6CBF6" w:rsidR="0067606D" w:rsidRDefault="0067606D" w:rsidP="0067606D">
            <w:pPr>
              <w:pStyle w:val="TabellRader"/>
              <w:jc w:val="left"/>
            </w:pPr>
            <w:r w:rsidRPr="00282F49">
              <w:t>19</w:t>
            </w:r>
          </w:p>
        </w:tc>
        <w:tc>
          <w:tcPr>
            <w:tcW w:w="3402" w:type="dxa"/>
            <w:tcBorders>
              <w:top w:val="nil"/>
              <w:bottom w:val="nil"/>
            </w:tcBorders>
          </w:tcPr>
          <w:p w14:paraId="0B6C79A2" w14:textId="77777777" w:rsidR="0067606D" w:rsidRDefault="0067606D" w:rsidP="0067606D">
            <w:pPr>
              <w:pStyle w:val="TabellRader"/>
              <w:jc w:val="left"/>
            </w:pPr>
            <w:r w:rsidRPr="00282F49">
              <w:t>Regional tillväxt</w:t>
            </w:r>
          </w:p>
        </w:tc>
        <w:tc>
          <w:tcPr>
            <w:tcW w:w="894" w:type="dxa"/>
            <w:tcBorders>
              <w:top w:val="nil"/>
              <w:bottom w:val="nil"/>
            </w:tcBorders>
            <w:vAlign w:val="bottom"/>
          </w:tcPr>
          <w:p w14:paraId="5B82EC54" w14:textId="7C8F3A30" w:rsidR="0067606D" w:rsidRDefault="0067606D" w:rsidP="0067606D">
            <w:pPr>
              <w:pStyle w:val="TabellRader"/>
            </w:pPr>
            <w:r w:rsidRPr="00D34AEB">
              <w:t xml:space="preserve">3 576 </w:t>
            </w:r>
          </w:p>
        </w:tc>
        <w:tc>
          <w:tcPr>
            <w:tcW w:w="895" w:type="dxa"/>
            <w:tcBorders>
              <w:top w:val="nil"/>
              <w:bottom w:val="nil"/>
            </w:tcBorders>
            <w:vAlign w:val="bottom"/>
          </w:tcPr>
          <w:p w14:paraId="48B14BDD" w14:textId="528B0BB5" w:rsidR="0067606D" w:rsidRDefault="0067606D" w:rsidP="0067606D">
            <w:pPr>
              <w:pStyle w:val="TabellRader"/>
            </w:pPr>
            <w:r w:rsidRPr="00D45BA3">
              <w:t>3 568</w:t>
            </w:r>
          </w:p>
        </w:tc>
        <w:tc>
          <w:tcPr>
            <w:tcW w:w="895" w:type="dxa"/>
            <w:tcBorders>
              <w:top w:val="nil"/>
              <w:bottom w:val="nil"/>
            </w:tcBorders>
            <w:vAlign w:val="bottom"/>
          </w:tcPr>
          <w:p w14:paraId="54B82A4F" w14:textId="1B2D2D92" w:rsidR="0067606D" w:rsidRDefault="0067606D" w:rsidP="0067606D">
            <w:pPr>
              <w:pStyle w:val="TabellRader"/>
            </w:pPr>
            <w:r w:rsidRPr="0079535B">
              <w:t xml:space="preserve">3 631 </w:t>
            </w:r>
          </w:p>
        </w:tc>
        <w:tc>
          <w:tcPr>
            <w:tcW w:w="895" w:type="dxa"/>
            <w:tcBorders>
              <w:top w:val="nil"/>
              <w:bottom w:val="nil"/>
            </w:tcBorders>
            <w:vAlign w:val="bottom"/>
          </w:tcPr>
          <w:p w14:paraId="383C0E6A" w14:textId="5DAB05D4" w:rsidR="0067606D" w:rsidRDefault="0067606D" w:rsidP="0067606D">
            <w:pPr>
              <w:pStyle w:val="TabellRader"/>
            </w:pPr>
            <w:r w:rsidRPr="00B5458D">
              <w:t>3 673</w:t>
            </w:r>
          </w:p>
        </w:tc>
        <w:tc>
          <w:tcPr>
            <w:tcW w:w="895" w:type="dxa"/>
            <w:tcBorders>
              <w:top w:val="nil"/>
              <w:bottom w:val="nil"/>
            </w:tcBorders>
            <w:vAlign w:val="bottom"/>
          </w:tcPr>
          <w:p w14:paraId="7301B9B1" w14:textId="050B7B2C" w:rsidR="0067606D" w:rsidRDefault="0067606D" w:rsidP="0067606D">
            <w:pPr>
              <w:pStyle w:val="TabellRader"/>
            </w:pPr>
            <w:r w:rsidRPr="00B5458D">
              <w:t xml:space="preserve">3 683 </w:t>
            </w:r>
          </w:p>
        </w:tc>
        <w:tc>
          <w:tcPr>
            <w:tcW w:w="895" w:type="dxa"/>
            <w:tcBorders>
              <w:top w:val="nil"/>
              <w:bottom w:val="nil"/>
            </w:tcBorders>
            <w:vAlign w:val="bottom"/>
          </w:tcPr>
          <w:p w14:paraId="243DBC8E" w14:textId="062E9996" w:rsidR="0067606D" w:rsidRDefault="0067606D" w:rsidP="0067606D">
            <w:pPr>
              <w:pStyle w:val="TabellRader"/>
            </w:pPr>
            <w:r w:rsidRPr="00B5458D">
              <w:t xml:space="preserve">3 521 </w:t>
            </w:r>
          </w:p>
        </w:tc>
      </w:tr>
      <w:tr w:rsidR="0067606D" w14:paraId="3E987687" w14:textId="77777777" w:rsidTr="0067606D">
        <w:tc>
          <w:tcPr>
            <w:tcW w:w="284" w:type="dxa"/>
            <w:tcBorders>
              <w:top w:val="nil"/>
              <w:bottom w:val="nil"/>
            </w:tcBorders>
            <w:tcMar>
              <w:left w:w="0" w:type="dxa"/>
              <w:right w:w="0" w:type="dxa"/>
            </w:tcMar>
          </w:tcPr>
          <w:p w14:paraId="4FD6AC80" w14:textId="78022ABD" w:rsidR="0067606D" w:rsidRDefault="0067606D" w:rsidP="0067606D">
            <w:pPr>
              <w:pStyle w:val="TabellRader"/>
              <w:jc w:val="left"/>
            </w:pPr>
            <w:r w:rsidRPr="00282F49">
              <w:t>20</w:t>
            </w:r>
          </w:p>
        </w:tc>
        <w:tc>
          <w:tcPr>
            <w:tcW w:w="3402" w:type="dxa"/>
            <w:tcBorders>
              <w:top w:val="nil"/>
              <w:bottom w:val="nil"/>
            </w:tcBorders>
          </w:tcPr>
          <w:p w14:paraId="79A479D9" w14:textId="77777777" w:rsidR="0067606D" w:rsidRDefault="0067606D" w:rsidP="0067606D">
            <w:pPr>
              <w:pStyle w:val="TabellRader"/>
              <w:jc w:val="left"/>
            </w:pPr>
            <w:r w:rsidRPr="00282F49">
              <w:t>Allmän miljö- och naturvård</w:t>
            </w:r>
          </w:p>
        </w:tc>
        <w:tc>
          <w:tcPr>
            <w:tcW w:w="894" w:type="dxa"/>
            <w:tcBorders>
              <w:top w:val="nil"/>
              <w:bottom w:val="nil"/>
            </w:tcBorders>
            <w:vAlign w:val="bottom"/>
          </w:tcPr>
          <w:p w14:paraId="35E36162" w14:textId="1DB84AAF" w:rsidR="0067606D" w:rsidRDefault="0067606D" w:rsidP="0067606D">
            <w:pPr>
              <w:pStyle w:val="TabellRader"/>
            </w:pPr>
            <w:r w:rsidRPr="00D34AEB">
              <w:t xml:space="preserve">10 438 </w:t>
            </w:r>
          </w:p>
        </w:tc>
        <w:tc>
          <w:tcPr>
            <w:tcW w:w="895" w:type="dxa"/>
            <w:tcBorders>
              <w:top w:val="nil"/>
              <w:bottom w:val="nil"/>
            </w:tcBorders>
            <w:vAlign w:val="bottom"/>
          </w:tcPr>
          <w:p w14:paraId="6F1BC7A3" w14:textId="3B4CFF69" w:rsidR="0067606D" w:rsidRDefault="0067606D" w:rsidP="0067606D">
            <w:pPr>
              <w:pStyle w:val="TabellRader"/>
            </w:pPr>
            <w:r w:rsidRPr="00D45BA3">
              <w:t>11 253</w:t>
            </w:r>
          </w:p>
        </w:tc>
        <w:tc>
          <w:tcPr>
            <w:tcW w:w="895" w:type="dxa"/>
            <w:tcBorders>
              <w:top w:val="nil"/>
              <w:bottom w:val="nil"/>
            </w:tcBorders>
            <w:vAlign w:val="bottom"/>
          </w:tcPr>
          <w:p w14:paraId="17C6ACA8" w14:textId="2F39F71B" w:rsidR="0067606D" w:rsidRDefault="0067606D" w:rsidP="0067606D">
            <w:pPr>
              <w:pStyle w:val="TabellRader"/>
            </w:pPr>
            <w:r w:rsidRPr="0079535B">
              <w:t xml:space="preserve">10 703 </w:t>
            </w:r>
          </w:p>
        </w:tc>
        <w:tc>
          <w:tcPr>
            <w:tcW w:w="895" w:type="dxa"/>
            <w:tcBorders>
              <w:top w:val="nil"/>
              <w:bottom w:val="nil"/>
            </w:tcBorders>
            <w:vAlign w:val="bottom"/>
          </w:tcPr>
          <w:p w14:paraId="3BDA66FF" w14:textId="04518451" w:rsidR="0067606D" w:rsidRDefault="0067606D" w:rsidP="0067606D">
            <w:pPr>
              <w:pStyle w:val="TabellRader"/>
            </w:pPr>
            <w:r w:rsidRPr="00B5458D">
              <w:t xml:space="preserve">12 571 </w:t>
            </w:r>
          </w:p>
        </w:tc>
        <w:tc>
          <w:tcPr>
            <w:tcW w:w="895" w:type="dxa"/>
            <w:tcBorders>
              <w:top w:val="nil"/>
              <w:bottom w:val="nil"/>
            </w:tcBorders>
            <w:vAlign w:val="bottom"/>
          </w:tcPr>
          <w:p w14:paraId="44AE26CB" w14:textId="464DD17F" w:rsidR="0067606D" w:rsidRDefault="0067606D" w:rsidP="0067606D">
            <w:pPr>
              <w:pStyle w:val="TabellRader"/>
            </w:pPr>
            <w:r w:rsidRPr="00B5458D">
              <w:t xml:space="preserve">12 978 </w:t>
            </w:r>
          </w:p>
        </w:tc>
        <w:tc>
          <w:tcPr>
            <w:tcW w:w="895" w:type="dxa"/>
            <w:tcBorders>
              <w:top w:val="nil"/>
              <w:bottom w:val="nil"/>
            </w:tcBorders>
            <w:vAlign w:val="bottom"/>
          </w:tcPr>
          <w:p w14:paraId="681311A3" w14:textId="59C1B9CF" w:rsidR="0067606D" w:rsidRDefault="0067606D" w:rsidP="0067606D">
            <w:pPr>
              <w:pStyle w:val="TabellRader"/>
            </w:pPr>
            <w:r w:rsidRPr="00B5458D">
              <w:t xml:space="preserve">13 006 </w:t>
            </w:r>
          </w:p>
        </w:tc>
      </w:tr>
      <w:tr w:rsidR="0067606D" w14:paraId="7E130B60" w14:textId="77777777" w:rsidTr="0067606D">
        <w:tc>
          <w:tcPr>
            <w:tcW w:w="284" w:type="dxa"/>
            <w:tcBorders>
              <w:top w:val="nil"/>
              <w:bottom w:val="nil"/>
            </w:tcBorders>
            <w:tcMar>
              <w:left w:w="0" w:type="dxa"/>
              <w:right w:w="0" w:type="dxa"/>
            </w:tcMar>
          </w:tcPr>
          <w:p w14:paraId="7A07EA7D" w14:textId="00EB30F4" w:rsidR="0067606D" w:rsidRDefault="0067606D" w:rsidP="0067606D">
            <w:pPr>
              <w:pStyle w:val="TabellRader"/>
              <w:jc w:val="left"/>
            </w:pPr>
            <w:r w:rsidRPr="00282F49">
              <w:t>21</w:t>
            </w:r>
          </w:p>
        </w:tc>
        <w:tc>
          <w:tcPr>
            <w:tcW w:w="3402" w:type="dxa"/>
            <w:tcBorders>
              <w:top w:val="nil"/>
              <w:bottom w:val="nil"/>
            </w:tcBorders>
          </w:tcPr>
          <w:p w14:paraId="1CBBA843" w14:textId="77777777" w:rsidR="0067606D" w:rsidRDefault="0067606D" w:rsidP="0067606D">
            <w:pPr>
              <w:pStyle w:val="TabellRader"/>
              <w:jc w:val="left"/>
            </w:pPr>
            <w:r w:rsidRPr="00282F49">
              <w:t>Energi</w:t>
            </w:r>
          </w:p>
        </w:tc>
        <w:tc>
          <w:tcPr>
            <w:tcW w:w="894" w:type="dxa"/>
            <w:tcBorders>
              <w:top w:val="nil"/>
              <w:bottom w:val="nil"/>
            </w:tcBorders>
            <w:vAlign w:val="bottom"/>
          </w:tcPr>
          <w:p w14:paraId="6632C6B6" w14:textId="4215F02B" w:rsidR="0067606D" w:rsidRDefault="0067606D" w:rsidP="0067606D">
            <w:pPr>
              <w:pStyle w:val="TabellRader"/>
            </w:pPr>
            <w:r w:rsidRPr="00D34AEB">
              <w:t xml:space="preserve">3 504 </w:t>
            </w:r>
          </w:p>
        </w:tc>
        <w:tc>
          <w:tcPr>
            <w:tcW w:w="895" w:type="dxa"/>
            <w:tcBorders>
              <w:top w:val="nil"/>
              <w:bottom w:val="nil"/>
            </w:tcBorders>
            <w:vAlign w:val="bottom"/>
          </w:tcPr>
          <w:p w14:paraId="44FE330C" w14:textId="13EF4520" w:rsidR="0067606D" w:rsidRDefault="0067606D" w:rsidP="0067606D">
            <w:pPr>
              <w:pStyle w:val="TabellRader"/>
            </w:pPr>
            <w:r w:rsidRPr="00D45BA3">
              <w:t>3 945</w:t>
            </w:r>
          </w:p>
        </w:tc>
        <w:tc>
          <w:tcPr>
            <w:tcW w:w="895" w:type="dxa"/>
            <w:tcBorders>
              <w:top w:val="nil"/>
              <w:bottom w:val="nil"/>
            </w:tcBorders>
            <w:vAlign w:val="bottom"/>
          </w:tcPr>
          <w:p w14:paraId="66F921A8" w14:textId="5DC9A212" w:rsidR="0067606D" w:rsidRDefault="0067606D" w:rsidP="0067606D">
            <w:pPr>
              <w:pStyle w:val="TabellRader"/>
            </w:pPr>
            <w:r w:rsidRPr="0079535B">
              <w:t xml:space="preserve">3 881 </w:t>
            </w:r>
          </w:p>
        </w:tc>
        <w:tc>
          <w:tcPr>
            <w:tcW w:w="895" w:type="dxa"/>
            <w:tcBorders>
              <w:top w:val="nil"/>
              <w:bottom w:val="nil"/>
            </w:tcBorders>
            <w:vAlign w:val="bottom"/>
          </w:tcPr>
          <w:p w14:paraId="7E8D231D" w14:textId="4542CDA0" w:rsidR="0067606D" w:rsidRDefault="0067606D" w:rsidP="0067606D">
            <w:pPr>
              <w:pStyle w:val="TabellRader"/>
            </w:pPr>
            <w:r w:rsidRPr="00B5458D">
              <w:t xml:space="preserve">3 469 </w:t>
            </w:r>
          </w:p>
        </w:tc>
        <w:tc>
          <w:tcPr>
            <w:tcW w:w="895" w:type="dxa"/>
            <w:tcBorders>
              <w:top w:val="nil"/>
              <w:bottom w:val="nil"/>
            </w:tcBorders>
            <w:vAlign w:val="bottom"/>
          </w:tcPr>
          <w:p w14:paraId="0788FDC2" w14:textId="2ED73BF5" w:rsidR="0067606D" w:rsidRDefault="0067606D" w:rsidP="0067606D">
            <w:pPr>
              <w:pStyle w:val="TabellRader"/>
            </w:pPr>
            <w:r w:rsidRPr="00B5458D">
              <w:t xml:space="preserve">2 406 </w:t>
            </w:r>
          </w:p>
        </w:tc>
        <w:tc>
          <w:tcPr>
            <w:tcW w:w="895" w:type="dxa"/>
            <w:tcBorders>
              <w:top w:val="nil"/>
              <w:bottom w:val="nil"/>
            </w:tcBorders>
            <w:vAlign w:val="bottom"/>
          </w:tcPr>
          <w:p w14:paraId="2D7BB672" w14:textId="7BE7A67E" w:rsidR="0067606D" w:rsidRDefault="0067606D" w:rsidP="0067606D">
            <w:pPr>
              <w:pStyle w:val="TabellRader"/>
            </w:pPr>
            <w:r w:rsidRPr="00B5458D">
              <w:t xml:space="preserve">2 403 </w:t>
            </w:r>
          </w:p>
        </w:tc>
      </w:tr>
      <w:tr w:rsidR="0067606D" w14:paraId="536E1A73" w14:textId="77777777" w:rsidTr="0067606D">
        <w:tc>
          <w:tcPr>
            <w:tcW w:w="284" w:type="dxa"/>
            <w:tcBorders>
              <w:top w:val="nil"/>
              <w:bottom w:val="nil"/>
            </w:tcBorders>
            <w:tcMar>
              <w:left w:w="0" w:type="dxa"/>
              <w:right w:w="0" w:type="dxa"/>
            </w:tcMar>
          </w:tcPr>
          <w:p w14:paraId="3BA86B85" w14:textId="2DB7B6AC" w:rsidR="0067606D" w:rsidRDefault="0067606D" w:rsidP="0067606D">
            <w:pPr>
              <w:pStyle w:val="TabellRader"/>
              <w:jc w:val="left"/>
            </w:pPr>
            <w:r w:rsidRPr="00282F49">
              <w:t>22</w:t>
            </w:r>
          </w:p>
        </w:tc>
        <w:tc>
          <w:tcPr>
            <w:tcW w:w="3402" w:type="dxa"/>
            <w:tcBorders>
              <w:top w:val="nil"/>
              <w:bottom w:val="nil"/>
            </w:tcBorders>
          </w:tcPr>
          <w:p w14:paraId="47319AB8" w14:textId="77777777" w:rsidR="0067606D" w:rsidRDefault="0067606D" w:rsidP="0067606D">
            <w:pPr>
              <w:pStyle w:val="TabellRader"/>
              <w:jc w:val="left"/>
            </w:pPr>
            <w:r w:rsidRPr="00282F49">
              <w:t>Kommunikationer</w:t>
            </w:r>
          </w:p>
        </w:tc>
        <w:tc>
          <w:tcPr>
            <w:tcW w:w="894" w:type="dxa"/>
            <w:tcBorders>
              <w:top w:val="nil"/>
              <w:bottom w:val="nil"/>
            </w:tcBorders>
            <w:vAlign w:val="bottom"/>
          </w:tcPr>
          <w:p w14:paraId="550950AC" w14:textId="5EAB7E3B" w:rsidR="0067606D" w:rsidRDefault="0067606D" w:rsidP="0067606D">
            <w:pPr>
              <w:pStyle w:val="TabellRader"/>
            </w:pPr>
            <w:r w:rsidRPr="00D34AEB">
              <w:t xml:space="preserve">56 594 </w:t>
            </w:r>
          </w:p>
        </w:tc>
        <w:tc>
          <w:tcPr>
            <w:tcW w:w="895" w:type="dxa"/>
            <w:tcBorders>
              <w:top w:val="nil"/>
              <w:bottom w:val="nil"/>
            </w:tcBorders>
            <w:vAlign w:val="bottom"/>
          </w:tcPr>
          <w:p w14:paraId="6168A96E" w14:textId="5D3B9844" w:rsidR="0067606D" w:rsidRDefault="0067606D" w:rsidP="0067606D">
            <w:pPr>
              <w:pStyle w:val="TabellRader"/>
            </w:pPr>
            <w:r w:rsidRPr="00D45BA3">
              <w:t>59 192</w:t>
            </w:r>
          </w:p>
        </w:tc>
        <w:tc>
          <w:tcPr>
            <w:tcW w:w="895" w:type="dxa"/>
            <w:tcBorders>
              <w:top w:val="nil"/>
              <w:bottom w:val="nil"/>
            </w:tcBorders>
            <w:vAlign w:val="bottom"/>
          </w:tcPr>
          <w:p w14:paraId="0738BDBA" w14:textId="1B5B6F86" w:rsidR="0067606D" w:rsidRDefault="0067606D" w:rsidP="0067606D">
            <w:pPr>
              <w:pStyle w:val="TabellRader"/>
            </w:pPr>
            <w:r w:rsidRPr="0079535B">
              <w:t xml:space="preserve">58 470 </w:t>
            </w:r>
          </w:p>
        </w:tc>
        <w:tc>
          <w:tcPr>
            <w:tcW w:w="895" w:type="dxa"/>
            <w:tcBorders>
              <w:top w:val="nil"/>
              <w:bottom w:val="nil"/>
            </w:tcBorders>
            <w:vAlign w:val="bottom"/>
          </w:tcPr>
          <w:p w14:paraId="26D3371A" w14:textId="078B70A1" w:rsidR="0067606D" w:rsidRDefault="0067606D" w:rsidP="0067606D">
            <w:pPr>
              <w:pStyle w:val="TabellRader"/>
            </w:pPr>
            <w:r w:rsidRPr="00B5458D">
              <w:t xml:space="preserve">61 296 </w:t>
            </w:r>
          </w:p>
        </w:tc>
        <w:tc>
          <w:tcPr>
            <w:tcW w:w="895" w:type="dxa"/>
            <w:tcBorders>
              <w:top w:val="nil"/>
              <w:bottom w:val="nil"/>
            </w:tcBorders>
            <w:vAlign w:val="bottom"/>
          </w:tcPr>
          <w:p w14:paraId="0FF5B292" w14:textId="0B6C9666" w:rsidR="0067606D" w:rsidRDefault="0067606D" w:rsidP="0067606D">
            <w:pPr>
              <w:pStyle w:val="TabellRader"/>
            </w:pPr>
            <w:r w:rsidRPr="00B5458D">
              <w:t xml:space="preserve">68 192 </w:t>
            </w:r>
          </w:p>
        </w:tc>
        <w:tc>
          <w:tcPr>
            <w:tcW w:w="895" w:type="dxa"/>
            <w:tcBorders>
              <w:top w:val="nil"/>
              <w:bottom w:val="nil"/>
            </w:tcBorders>
            <w:vAlign w:val="bottom"/>
          </w:tcPr>
          <w:p w14:paraId="5FD04183" w14:textId="4F2085BE" w:rsidR="0067606D" w:rsidRDefault="0067606D" w:rsidP="0067606D">
            <w:pPr>
              <w:pStyle w:val="TabellRader"/>
            </w:pPr>
            <w:r w:rsidRPr="00B5458D">
              <w:t xml:space="preserve">69 500 </w:t>
            </w:r>
          </w:p>
        </w:tc>
      </w:tr>
      <w:tr w:rsidR="0067606D" w14:paraId="6ECA235F" w14:textId="77777777" w:rsidTr="0067606D">
        <w:tc>
          <w:tcPr>
            <w:tcW w:w="284" w:type="dxa"/>
            <w:tcBorders>
              <w:top w:val="nil"/>
              <w:bottom w:val="nil"/>
            </w:tcBorders>
            <w:tcMar>
              <w:left w:w="0" w:type="dxa"/>
              <w:right w:w="0" w:type="dxa"/>
            </w:tcMar>
          </w:tcPr>
          <w:p w14:paraId="41F9A224" w14:textId="403BBF23" w:rsidR="0067606D" w:rsidRDefault="0067606D" w:rsidP="0067606D">
            <w:pPr>
              <w:pStyle w:val="TabellRader"/>
              <w:jc w:val="left"/>
            </w:pPr>
            <w:r w:rsidRPr="00282F49">
              <w:t>23</w:t>
            </w:r>
          </w:p>
        </w:tc>
        <w:tc>
          <w:tcPr>
            <w:tcW w:w="3402" w:type="dxa"/>
            <w:tcBorders>
              <w:top w:val="nil"/>
              <w:bottom w:val="nil"/>
            </w:tcBorders>
          </w:tcPr>
          <w:p w14:paraId="20CE1C4B" w14:textId="77777777" w:rsidR="0067606D" w:rsidRDefault="0067606D" w:rsidP="0067606D">
            <w:pPr>
              <w:pStyle w:val="TabellRader"/>
              <w:jc w:val="left"/>
            </w:pPr>
            <w:r w:rsidRPr="00282F49">
              <w:t>Areella näringar, landsbygd och livsmedel</w:t>
            </w:r>
          </w:p>
        </w:tc>
        <w:tc>
          <w:tcPr>
            <w:tcW w:w="894" w:type="dxa"/>
            <w:tcBorders>
              <w:top w:val="nil"/>
              <w:bottom w:val="nil"/>
            </w:tcBorders>
            <w:vAlign w:val="bottom"/>
          </w:tcPr>
          <w:p w14:paraId="1E201B3A" w14:textId="74168AC0" w:rsidR="0067606D" w:rsidRDefault="0067606D" w:rsidP="0067606D">
            <w:pPr>
              <w:pStyle w:val="TabellRader"/>
            </w:pPr>
            <w:r w:rsidRPr="00D34AEB">
              <w:t xml:space="preserve">19 597 </w:t>
            </w:r>
          </w:p>
        </w:tc>
        <w:tc>
          <w:tcPr>
            <w:tcW w:w="895" w:type="dxa"/>
            <w:tcBorders>
              <w:top w:val="nil"/>
              <w:bottom w:val="nil"/>
            </w:tcBorders>
            <w:vAlign w:val="bottom"/>
          </w:tcPr>
          <w:p w14:paraId="50C13977" w14:textId="524D5905" w:rsidR="0067606D" w:rsidRDefault="0067606D" w:rsidP="0067606D">
            <w:pPr>
              <w:pStyle w:val="TabellRader"/>
            </w:pPr>
            <w:r w:rsidRPr="00D45BA3">
              <w:t>22 023</w:t>
            </w:r>
          </w:p>
        </w:tc>
        <w:tc>
          <w:tcPr>
            <w:tcW w:w="895" w:type="dxa"/>
            <w:tcBorders>
              <w:top w:val="nil"/>
              <w:bottom w:val="nil"/>
            </w:tcBorders>
            <w:vAlign w:val="bottom"/>
          </w:tcPr>
          <w:p w14:paraId="1FC66951" w14:textId="1DD21923" w:rsidR="0067606D" w:rsidRDefault="0067606D" w:rsidP="0067606D">
            <w:pPr>
              <w:pStyle w:val="TabellRader"/>
            </w:pPr>
            <w:r w:rsidRPr="0079535B">
              <w:t xml:space="preserve">20 874 </w:t>
            </w:r>
          </w:p>
        </w:tc>
        <w:tc>
          <w:tcPr>
            <w:tcW w:w="895" w:type="dxa"/>
            <w:tcBorders>
              <w:top w:val="nil"/>
              <w:bottom w:val="nil"/>
            </w:tcBorders>
            <w:vAlign w:val="bottom"/>
          </w:tcPr>
          <w:p w14:paraId="19C30F29" w14:textId="2B6845EA" w:rsidR="0067606D" w:rsidRDefault="0067606D" w:rsidP="0067606D">
            <w:pPr>
              <w:pStyle w:val="TabellRader"/>
            </w:pPr>
            <w:r w:rsidRPr="00B5458D">
              <w:t xml:space="preserve">19 790 </w:t>
            </w:r>
          </w:p>
        </w:tc>
        <w:tc>
          <w:tcPr>
            <w:tcW w:w="895" w:type="dxa"/>
            <w:tcBorders>
              <w:top w:val="nil"/>
              <w:bottom w:val="nil"/>
            </w:tcBorders>
            <w:vAlign w:val="bottom"/>
          </w:tcPr>
          <w:p w14:paraId="6B295D5A" w14:textId="5A4ED94E" w:rsidR="0067606D" w:rsidRDefault="0067606D" w:rsidP="0067606D">
            <w:pPr>
              <w:pStyle w:val="TabellRader"/>
            </w:pPr>
            <w:r w:rsidRPr="00B5458D">
              <w:t xml:space="preserve">17 854 </w:t>
            </w:r>
          </w:p>
        </w:tc>
        <w:tc>
          <w:tcPr>
            <w:tcW w:w="895" w:type="dxa"/>
            <w:tcBorders>
              <w:top w:val="nil"/>
              <w:bottom w:val="nil"/>
            </w:tcBorders>
            <w:vAlign w:val="bottom"/>
          </w:tcPr>
          <w:p w14:paraId="2CEF2E26" w14:textId="64C3A271" w:rsidR="0067606D" w:rsidRDefault="0067606D" w:rsidP="0067606D">
            <w:pPr>
              <w:pStyle w:val="TabellRader"/>
            </w:pPr>
            <w:r w:rsidRPr="00B5458D">
              <w:t xml:space="preserve">16 325 </w:t>
            </w:r>
          </w:p>
        </w:tc>
      </w:tr>
      <w:tr w:rsidR="0067606D" w14:paraId="27F20406" w14:textId="77777777" w:rsidTr="0067606D">
        <w:tc>
          <w:tcPr>
            <w:tcW w:w="284" w:type="dxa"/>
            <w:tcBorders>
              <w:top w:val="nil"/>
              <w:bottom w:val="nil"/>
            </w:tcBorders>
            <w:tcMar>
              <w:left w:w="0" w:type="dxa"/>
              <w:right w:w="0" w:type="dxa"/>
            </w:tcMar>
          </w:tcPr>
          <w:p w14:paraId="5BBBDCDC" w14:textId="56145311" w:rsidR="0067606D" w:rsidRDefault="0067606D" w:rsidP="0067606D">
            <w:pPr>
              <w:pStyle w:val="TabellRader"/>
              <w:jc w:val="left"/>
            </w:pPr>
            <w:r w:rsidRPr="00282F49">
              <w:t>24</w:t>
            </w:r>
          </w:p>
        </w:tc>
        <w:tc>
          <w:tcPr>
            <w:tcW w:w="3402" w:type="dxa"/>
            <w:tcBorders>
              <w:top w:val="nil"/>
              <w:bottom w:val="nil"/>
            </w:tcBorders>
          </w:tcPr>
          <w:p w14:paraId="5114CCBF" w14:textId="77777777" w:rsidR="0067606D" w:rsidRDefault="0067606D" w:rsidP="0067606D">
            <w:pPr>
              <w:pStyle w:val="TabellRader"/>
              <w:jc w:val="left"/>
            </w:pPr>
            <w:r w:rsidRPr="00282F49">
              <w:t>Näringsliv</w:t>
            </w:r>
          </w:p>
        </w:tc>
        <w:tc>
          <w:tcPr>
            <w:tcW w:w="894" w:type="dxa"/>
            <w:tcBorders>
              <w:top w:val="nil"/>
              <w:bottom w:val="nil"/>
            </w:tcBorders>
            <w:vAlign w:val="bottom"/>
          </w:tcPr>
          <w:p w14:paraId="25FF99A6" w14:textId="1FD5E87B" w:rsidR="0067606D" w:rsidRDefault="0067606D" w:rsidP="0067606D">
            <w:pPr>
              <w:pStyle w:val="TabellRader"/>
            </w:pPr>
            <w:r w:rsidRPr="00D34AEB">
              <w:t xml:space="preserve">7 464 </w:t>
            </w:r>
          </w:p>
        </w:tc>
        <w:tc>
          <w:tcPr>
            <w:tcW w:w="895" w:type="dxa"/>
            <w:tcBorders>
              <w:top w:val="nil"/>
              <w:bottom w:val="nil"/>
            </w:tcBorders>
            <w:vAlign w:val="bottom"/>
          </w:tcPr>
          <w:p w14:paraId="59B63C1C" w14:textId="7C5CF95E" w:rsidR="0067606D" w:rsidRDefault="0067606D" w:rsidP="0067606D">
            <w:pPr>
              <w:pStyle w:val="TabellRader"/>
            </w:pPr>
            <w:r w:rsidRPr="00D45BA3">
              <w:t>7 408</w:t>
            </w:r>
          </w:p>
        </w:tc>
        <w:tc>
          <w:tcPr>
            <w:tcW w:w="895" w:type="dxa"/>
            <w:tcBorders>
              <w:top w:val="nil"/>
              <w:bottom w:val="nil"/>
            </w:tcBorders>
            <w:vAlign w:val="bottom"/>
          </w:tcPr>
          <w:p w14:paraId="3F2CF0F6" w14:textId="201B02B2" w:rsidR="0067606D" w:rsidRDefault="0067606D" w:rsidP="0067606D">
            <w:pPr>
              <w:pStyle w:val="TabellRader"/>
            </w:pPr>
            <w:r w:rsidRPr="0079535B">
              <w:t xml:space="preserve">7 304 </w:t>
            </w:r>
          </w:p>
        </w:tc>
        <w:tc>
          <w:tcPr>
            <w:tcW w:w="895" w:type="dxa"/>
            <w:tcBorders>
              <w:top w:val="nil"/>
              <w:bottom w:val="nil"/>
            </w:tcBorders>
            <w:vAlign w:val="bottom"/>
          </w:tcPr>
          <w:p w14:paraId="3A24F1B2" w14:textId="1CE1CFA9" w:rsidR="0067606D" w:rsidRDefault="0067606D" w:rsidP="0067606D">
            <w:pPr>
              <w:pStyle w:val="TabellRader"/>
            </w:pPr>
            <w:r w:rsidRPr="00B5458D">
              <w:t xml:space="preserve">7 264 </w:t>
            </w:r>
          </w:p>
        </w:tc>
        <w:tc>
          <w:tcPr>
            <w:tcW w:w="895" w:type="dxa"/>
            <w:tcBorders>
              <w:top w:val="nil"/>
              <w:bottom w:val="nil"/>
            </w:tcBorders>
            <w:vAlign w:val="bottom"/>
          </w:tcPr>
          <w:p w14:paraId="36591BD2" w14:textId="1DE8415E" w:rsidR="0067606D" w:rsidRDefault="0067606D" w:rsidP="0067606D">
            <w:pPr>
              <w:pStyle w:val="TabellRader"/>
            </w:pPr>
            <w:r w:rsidRPr="00B5458D">
              <w:t xml:space="preserve">6 936 </w:t>
            </w:r>
          </w:p>
        </w:tc>
        <w:tc>
          <w:tcPr>
            <w:tcW w:w="895" w:type="dxa"/>
            <w:tcBorders>
              <w:top w:val="nil"/>
              <w:bottom w:val="nil"/>
            </w:tcBorders>
            <w:vAlign w:val="bottom"/>
          </w:tcPr>
          <w:p w14:paraId="138D1F2F" w14:textId="0D7ED73F" w:rsidR="0067606D" w:rsidRDefault="0067606D" w:rsidP="0067606D">
            <w:pPr>
              <w:pStyle w:val="TabellRader"/>
            </w:pPr>
            <w:r w:rsidRPr="00B5458D">
              <w:t xml:space="preserve">6 731 </w:t>
            </w:r>
          </w:p>
        </w:tc>
      </w:tr>
      <w:tr w:rsidR="0067606D" w14:paraId="6E60447C" w14:textId="77777777" w:rsidTr="0067606D">
        <w:tc>
          <w:tcPr>
            <w:tcW w:w="284" w:type="dxa"/>
            <w:tcBorders>
              <w:top w:val="nil"/>
              <w:bottom w:val="nil"/>
            </w:tcBorders>
            <w:tcMar>
              <w:left w:w="0" w:type="dxa"/>
              <w:right w:w="0" w:type="dxa"/>
            </w:tcMar>
          </w:tcPr>
          <w:p w14:paraId="0A912BA1" w14:textId="245289D8" w:rsidR="0067606D" w:rsidRDefault="0067606D" w:rsidP="0067606D">
            <w:pPr>
              <w:pStyle w:val="TabellRader"/>
              <w:jc w:val="left"/>
            </w:pPr>
            <w:r w:rsidRPr="00282F49">
              <w:t>25</w:t>
            </w:r>
          </w:p>
        </w:tc>
        <w:tc>
          <w:tcPr>
            <w:tcW w:w="3402" w:type="dxa"/>
            <w:tcBorders>
              <w:top w:val="nil"/>
              <w:bottom w:val="nil"/>
            </w:tcBorders>
          </w:tcPr>
          <w:p w14:paraId="7E4383F8" w14:textId="77777777" w:rsidR="0067606D" w:rsidRDefault="0067606D" w:rsidP="0067606D">
            <w:pPr>
              <w:pStyle w:val="TabellRader"/>
              <w:jc w:val="left"/>
            </w:pPr>
            <w:r w:rsidRPr="00282F49">
              <w:t>Allmänna bidrag till kommuner</w:t>
            </w:r>
          </w:p>
        </w:tc>
        <w:tc>
          <w:tcPr>
            <w:tcW w:w="894" w:type="dxa"/>
            <w:tcBorders>
              <w:top w:val="nil"/>
              <w:bottom w:val="nil"/>
            </w:tcBorders>
            <w:vAlign w:val="bottom"/>
          </w:tcPr>
          <w:p w14:paraId="7F2AC20B" w14:textId="6C446C8E" w:rsidR="0067606D" w:rsidRDefault="0067606D" w:rsidP="0067606D">
            <w:pPr>
              <w:pStyle w:val="TabellRader"/>
            </w:pPr>
            <w:r w:rsidRPr="00D34AEB">
              <w:t xml:space="preserve">111 409 </w:t>
            </w:r>
          </w:p>
        </w:tc>
        <w:tc>
          <w:tcPr>
            <w:tcW w:w="895" w:type="dxa"/>
            <w:tcBorders>
              <w:top w:val="nil"/>
              <w:bottom w:val="nil"/>
            </w:tcBorders>
            <w:vAlign w:val="bottom"/>
          </w:tcPr>
          <w:p w14:paraId="26631111" w14:textId="15D78236" w:rsidR="0067606D" w:rsidRDefault="0067606D" w:rsidP="0067606D">
            <w:pPr>
              <w:pStyle w:val="TabellRader"/>
            </w:pPr>
            <w:r w:rsidRPr="00D45BA3">
              <w:t>120 052</w:t>
            </w:r>
          </w:p>
        </w:tc>
        <w:tc>
          <w:tcPr>
            <w:tcW w:w="895" w:type="dxa"/>
            <w:tcBorders>
              <w:top w:val="nil"/>
              <w:bottom w:val="nil"/>
            </w:tcBorders>
            <w:vAlign w:val="bottom"/>
          </w:tcPr>
          <w:p w14:paraId="41927066" w14:textId="47433C3B" w:rsidR="0067606D" w:rsidRDefault="0067606D" w:rsidP="0067606D">
            <w:pPr>
              <w:pStyle w:val="TabellRader"/>
            </w:pPr>
            <w:r w:rsidRPr="0079535B">
              <w:t xml:space="preserve">120 052 </w:t>
            </w:r>
          </w:p>
        </w:tc>
        <w:tc>
          <w:tcPr>
            <w:tcW w:w="895" w:type="dxa"/>
            <w:tcBorders>
              <w:top w:val="nil"/>
              <w:bottom w:val="nil"/>
            </w:tcBorders>
            <w:vAlign w:val="bottom"/>
          </w:tcPr>
          <w:p w14:paraId="29EECDE0" w14:textId="5FC5FD07" w:rsidR="0067606D" w:rsidRDefault="0067606D" w:rsidP="0067606D">
            <w:pPr>
              <w:pStyle w:val="TabellRader"/>
            </w:pPr>
            <w:r w:rsidRPr="00B5458D">
              <w:t xml:space="preserve">128 418 </w:t>
            </w:r>
          </w:p>
        </w:tc>
        <w:tc>
          <w:tcPr>
            <w:tcW w:w="895" w:type="dxa"/>
            <w:tcBorders>
              <w:top w:val="nil"/>
              <w:bottom w:val="nil"/>
            </w:tcBorders>
            <w:vAlign w:val="bottom"/>
          </w:tcPr>
          <w:p w14:paraId="495CD587" w14:textId="4988E94F" w:rsidR="0067606D" w:rsidRDefault="0067606D" w:rsidP="0067606D">
            <w:pPr>
              <w:pStyle w:val="TabellRader"/>
            </w:pPr>
            <w:r w:rsidRPr="00B5458D">
              <w:t xml:space="preserve">128 529 </w:t>
            </w:r>
          </w:p>
        </w:tc>
        <w:tc>
          <w:tcPr>
            <w:tcW w:w="895" w:type="dxa"/>
            <w:tcBorders>
              <w:top w:val="nil"/>
              <w:bottom w:val="nil"/>
            </w:tcBorders>
            <w:vAlign w:val="bottom"/>
          </w:tcPr>
          <w:p w14:paraId="09787D01" w14:textId="3E24C97D" w:rsidR="0067606D" w:rsidRDefault="0067606D" w:rsidP="0067606D">
            <w:pPr>
              <w:pStyle w:val="TabellRader"/>
            </w:pPr>
            <w:r w:rsidRPr="00B5458D">
              <w:t xml:space="preserve">128 881 </w:t>
            </w:r>
          </w:p>
        </w:tc>
      </w:tr>
      <w:tr w:rsidR="0067606D" w14:paraId="2D90428D" w14:textId="77777777" w:rsidTr="0067606D">
        <w:tc>
          <w:tcPr>
            <w:tcW w:w="284" w:type="dxa"/>
            <w:tcBorders>
              <w:top w:val="nil"/>
              <w:bottom w:val="nil"/>
            </w:tcBorders>
            <w:tcMar>
              <w:left w:w="0" w:type="dxa"/>
              <w:right w:w="0" w:type="dxa"/>
            </w:tcMar>
          </w:tcPr>
          <w:p w14:paraId="7E3040EE" w14:textId="16AB212F" w:rsidR="0067606D" w:rsidRDefault="0067606D" w:rsidP="0067606D">
            <w:pPr>
              <w:pStyle w:val="TabellRader"/>
              <w:jc w:val="left"/>
            </w:pPr>
            <w:r w:rsidRPr="00282F49">
              <w:t>26</w:t>
            </w:r>
          </w:p>
        </w:tc>
        <w:tc>
          <w:tcPr>
            <w:tcW w:w="3402" w:type="dxa"/>
            <w:tcBorders>
              <w:top w:val="nil"/>
              <w:bottom w:val="nil"/>
            </w:tcBorders>
          </w:tcPr>
          <w:p w14:paraId="1C37DC48" w14:textId="77777777" w:rsidR="0067606D" w:rsidRDefault="0067606D" w:rsidP="0067606D">
            <w:pPr>
              <w:pStyle w:val="TabellRader"/>
              <w:jc w:val="left"/>
            </w:pPr>
            <w:r w:rsidRPr="00282F49">
              <w:t>Statsskuldsräntor m.m.</w:t>
            </w:r>
          </w:p>
        </w:tc>
        <w:tc>
          <w:tcPr>
            <w:tcW w:w="894" w:type="dxa"/>
            <w:tcBorders>
              <w:top w:val="nil"/>
              <w:bottom w:val="nil"/>
            </w:tcBorders>
            <w:vAlign w:val="bottom"/>
          </w:tcPr>
          <w:p w14:paraId="260A6656" w14:textId="1805746E" w:rsidR="0067606D" w:rsidRDefault="0067606D" w:rsidP="0067606D">
            <w:pPr>
              <w:pStyle w:val="TabellRader"/>
            </w:pPr>
            <w:r w:rsidRPr="00D34AEB">
              <w:t xml:space="preserve">13 603 </w:t>
            </w:r>
          </w:p>
        </w:tc>
        <w:tc>
          <w:tcPr>
            <w:tcW w:w="895" w:type="dxa"/>
            <w:tcBorders>
              <w:top w:val="nil"/>
              <w:bottom w:val="nil"/>
            </w:tcBorders>
            <w:vAlign w:val="bottom"/>
          </w:tcPr>
          <w:p w14:paraId="7804C336" w14:textId="07AB1D39" w:rsidR="0067606D" w:rsidRDefault="0067606D" w:rsidP="0067606D">
            <w:pPr>
              <w:pStyle w:val="TabellRader"/>
            </w:pPr>
            <w:r w:rsidRPr="00D45BA3">
              <w:t>25 155</w:t>
            </w:r>
          </w:p>
        </w:tc>
        <w:tc>
          <w:tcPr>
            <w:tcW w:w="895" w:type="dxa"/>
            <w:tcBorders>
              <w:top w:val="nil"/>
              <w:bottom w:val="nil"/>
            </w:tcBorders>
            <w:vAlign w:val="bottom"/>
          </w:tcPr>
          <w:p w14:paraId="69C1E3E1" w14:textId="796A8DE7" w:rsidR="0067606D" w:rsidRDefault="0067606D" w:rsidP="0067606D">
            <w:pPr>
              <w:pStyle w:val="TabellRader"/>
            </w:pPr>
            <w:r w:rsidRPr="0079535B">
              <w:t xml:space="preserve">21 095 </w:t>
            </w:r>
          </w:p>
        </w:tc>
        <w:tc>
          <w:tcPr>
            <w:tcW w:w="895" w:type="dxa"/>
            <w:tcBorders>
              <w:top w:val="nil"/>
              <w:bottom w:val="nil"/>
            </w:tcBorders>
            <w:vAlign w:val="bottom"/>
          </w:tcPr>
          <w:p w14:paraId="4E5012EB" w14:textId="42A3D8FD" w:rsidR="0067606D" w:rsidRDefault="0067606D" w:rsidP="0067606D">
            <w:pPr>
              <w:pStyle w:val="TabellRader"/>
            </w:pPr>
            <w:r w:rsidRPr="00B5458D">
              <w:t xml:space="preserve">29 655 </w:t>
            </w:r>
          </w:p>
        </w:tc>
        <w:tc>
          <w:tcPr>
            <w:tcW w:w="895" w:type="dxa"/>
            <w:tcBorders>
              <w:top w:val="nil"/>
              <w:bottom w:val="nil"/>
            </w:tcBorders>
            <w:vAlign w:val="bottom"/>
          </w:tcPr>
          <w:p w14:paraId="70F29596" w14:textId="22C83EAC" w:rsidR="0067606D" w:rsidRDefault="0067606D" w:rsidP="0067606D">
            <w:pPr>
              <w:pStyle w:val="TabellRader"/>
            </w:pPr>
            <w:r w:rsidRPr="00B5458D">
              <w:t xml:space="preserve">7 655 </w:t>
            </w:r>
          </w:p>
        </w:tc>
        <w:tc>
          <w:tcPr>
            <w:tcW w:w="895" w:type="dxa"/>
            <w:tcBorders>
              <w:top w:val="nil"/>
              <w:bottom w:val="nil"/>
            </w:tcBorders>
            <w:vAlign w:val="bottom"/>
          </w:tcPr>
          <w:p w14:paraId="2561A1FE" w14:textId="5FDC04A5" w:rsidR="0067606D" w:rsidRDefault="0067606D" w:rsidP="0067606D">
            <w:pPr>
              <w:pStyle w:val="TabellRader"/>
            </w:pPr>
            <w:r w:rsidRPr="00B5458D">
              <w:t xml:space="preserve">7 155 </w:t>
            </w:r>
          </w:p>
        </w:tc>
      </w:tr>
      <w:tr w:rsidR="0067606D" w14:paraId="7F09B452" w14:textId="77777777" w:rsidTr="0067606D">
        <w:tc>
          <w:tcPr>
            <w:tcW w:w="0" w:type="dxa"/>
            <w:tcBorders>
              <w:top w:val="nil"/>
              <w:bottom w:val="single" w:sz="12" w:space="0" w:color="auto"/>
            </w:tcBorders>
            <w:tcMar>
              <w:left w:w="0" w:type="dxa"/>
              <w:right w:w="0" w:type="dxa"/>
            </w:tcMar>
          </w:tcPr>
          <w:p w14:paraId="1255D452" w14:textId="24AB6F5D" w:rsidR="0067606D" w:rsidRDefault="0067606D" w:rsidP="0067606D">
            <w:pPr>
              <w:pStyle w:val="TabellRader"/>
              <w:jc w:val="left"/>
            </w:pPr>
            <w:r w:rsidRPr="00282F49">
              <w:t>27</w:t>
            </w:r>
          </w:p>
        </w:tc>
        <w:tc>
          <w:tcPr>
            <w:tcW w:w="0" w:type="dxa"/>
            <w:tcBorders>
              <w:top w:val="nil"/>
              <w:bottom w:val="single" w:sz="12" w:space="0" w:color="auto"/>
            </w:tcBorders>
          </w:tcPr>
          <w:p w14:paraId="01BF1101" w14:textId="77777777" w:rsidR="0067606D" w:rsidRDefault="0067606D" w:rsidP="0067606D">
            <w:pPr>
              <w:pStyle w:val="TabellRader"/>
              <w:jc w:val="left"/>
            </w:pPr>
            <w:r w:rsidRPr="00282F49">
              <w:t>Avgiften till Europeiska unionen</w:t>
            </w:r>
          </w:p>
        </w:tc>
        <w:tc>
          <w:tcPr>
            <w:tcW w:w="0" w:type="dxa"/>
            <w:tcBorders>
              <w:top w:val="nil"/>
              <w:bottom w:val="single" w:sz="12" w:space="0" w:color="auto"/>
            </w:tcBorders>
            <w:vAlign w:val="bottom"/>
          </w:tcPr>
          <w:p w14:paraId="19FC0438" w14:textId="245068B8" w:rsidR="0067606D" w:rsidRDefault="0067606D" w:rsidP="0067606D">
            <w:pPr>
              <w:pStyle w:val="TabellRader"/>
            </w:pPr>
            <w:r w:rsidRPr="00D34AEB">
              <w:t xml:space="preserve">34 960 </w:t>
            </w:r>
          </w:p>
        </w:tc>
        <w:tc>
          <w:tcPr>
            <w:tcW w:w="0" w:type="dxa"/>
            <w:tcBorders>
              <w:top w:val="nil"/>
              <w:bottom w:val="single" w:sz="12" w:space="0" w:color="auto"/>
            </w:tcBorders>
            <w:vAlign w:val="bottom"/>
          </w:tcPr>
          <w:p w14:paraId="743A9C4E" w14:textId="4A8CD1BF" w:rsidR="0067606D" w:rsidRDefault="0067606D" w:rsidP="0067606D">
            <w:pPr>
              <w:pStyle w:val="TabellRader"/>
            </w:pPr>
            <w:r w:rsidRPr="00D45BA3">
              <w:t>40 914</w:t>
            </w:r>
          </w:p>
        </w:tc>
        <w:tc>
          <w:tcPr>
            <w:tcW w:w="0" w:type="dxa"/>
            <w:tcBorders>
              <w:top w:val="nil"/>
              <w:bottom w:val="single" w:sz="12" w:space="0" w:color="auto"/>
            </w:tcBorders>
            <w:vAlign w:val="bottom"/>
          </w:tcPr>
          <w:p w14:paraId="078B4384" w14:textId="07D2DB65" w:rsidR="0067606D" w:rsidRDefault="0067606D" w:rsidP="0067606D">
            <w:pPr>
              <w:pStyle w:val="TabellRader"/>
            </w:pPr>
            <w:r w:rsidRPr="0079535B">
              <w:t xml:space="preserve">39 383 </w:t>
            </w:r>
          </w:p>
        </w:tc>
        <w:tc>
          <w:tcPr>
            <w:tcW w:w="0" w:type="dxa"/>
            <w:tcBorders>
              <w:top w:val="nil"/>
              <w:bottom w:val="single" w:sz="12" w:space="0" w:color="auto"/>
            </w:tcBorders>
            <w:vAlign w:val="bottom"/>
          </w:tcPr>
          <w:p w14:paraId="04A9D714" w14:textId="1A22585D" w:rsidR="0067606D" w:rsidRDefault="0067606D" w:rsidP="0067606D">
            <w:pPr>
              <w:pStyle w:val="TabellRader"/>
            </w:pPr>
            <w:r w:rsidRPr="00B5458D">
              <w:t xml:space="preserve">41 990 </w:t>
            </w:r>
          </w:p>
        </w:tc>
        <w:tc>
          <w:tcPr>
            <w:tcW w:w="0" w:type="dxa"/>
            <w:tcBorders>
              <w:top w:val="nil"/>
              <w:bottom w:val="single" w:sz="12" w:space="0" w:color="auto"/>
            </w:tcBorders>
            <w:vAlign w:val="bottom"/>
          </w:tcPr>
          <w:p w14:paraId="02ACCF9E" w14:textId="32A49E42" w:rsidR="0067606D" w:rsidRDefault="0067606D" w:rsidP="0067606D">
            <w:pPr>
              <w:pStyle w:val="TabellRader"/>
            </w:pPr>
            <w:r w:rsidRPr="00B5458D">
              <w:t xml:space="preserve">52 046 </w:t>
            </w:r>
          </w:p>
        </w:tc>
        <w:tc>
          <w:tcPr>
            <w:tcW w:w="0" w:type="dxa"/>
            <w:tcBorders>
              <w:top w:val="nil"/>
              <w:bottom w:val="single" w:sz="12" w:space="0" w:color="auto"/>
            </w:tcBorders>
            <w:vAlign w:val="bottom"/>
          </w:tcPr>
          <w:p w14:paraId="3AA5A076" w14:textId="7D0E3245" w:rsidR="0067606D" w:rsidRDefault="0067606D" w:rsidP="0067606D">
            <w:pPr>
              <w:pStyle w:val="TabellRader"/>
            </w:pPr>
            <w:r w:rsidRPr="00B5458D">
              <w:t xml:space="preserve">53 464 </w:t>
            </w:r>
          </w:p>
        </w:tc>
      </w:tr>
      <w:tr w:rsidR="0067606D" w:rsidRPr="00B02DC9" w14:paraId="624AF891" w14:textId="77777777" w:rsidTr="0067606D">
        <w:tc>
          <w:tcPr>
            <w:tcW w:w="0" w:type="dxa"/>
            <w:tcBorders>
              <w:top w:val="single" w:sz="12" w:space="0" w:color="auto"/>
              <w:bottom w:val="single" w:sz="6" w:space="0" w:color="auto"/>
            </w:tcBorders>
            <w:tcMar>
              <w:left w:w="0" w:type="dxa"/>
              <w:right w:w="0" w:type="dxa"/>
            </w:tcMar>
          </w:tcPr>
          <w:p w14:paraId="32579C62" w14:textId="77777777" w:rsidR="0067606D" w:rsidRPr="00B02DC9" w:rsidRDefault="0067606D" w:rsidP="0067606D">
            <w:pPr>
              <w:pStyle w:val="TabellRader"/>
              <w:jc w:val="left"/>
              <w:rPr>
                <w:b/>
              </w:rPr>
            </w:pPr>
          </w:p>
        </w:tc>
        <w:tc>
          <w:tcPr>
            <w:tcW w:w="0" w:type="dxa"/>
            <w:tcBorders>
              <w:top w:val="single" w:sz="12" w:space="0" w:color="auto"/>
              <w:bottom w:val="single" w:sz="6" w:space="0" w:color="auto"/>
            </w:tcBorders>
          </w:tcPr>
          <w:p w14:paraId="66173956" w14:textId="77777777" w:rsidR="0067606D" w:rsidRPr="00B02DC9" w:rsidRDefault="0067606D" w:rsidP="0067606D">
            <w:pPr>
              <w:pStyle w:val="TabellRader"/>
              <w:jc w:val="left"/>
              <w:rPr>
                <w:b/>
              </w:rPr>
            </w:pPr>
            <w:r w:rsidRPr="00B02DC9">
              <w:rPr>
                <w:b/>
              </w:rPr>
              <w:t>Summa utgiftsområden</w:t>
            </w:r>
          </w:p>
        </w:tc>
        <w:tc>
          <w:tcPr>
            <w:tcW w:w="0" w:type="dxa"/>
            <w:tcBorders>
              <w:top w:val="single" w:sz="12" w:space="0" w:color="auto"/>
              <w:bottom w:val="single" w:sz="6" w:space="0" w:color="auto"/>
            </w:tcBorders>
            <w:vAlign w:val="bottom"/>
          </w:tcPr>
          <w:p w14:paraId="23FF7B00" w14:textId="365B2E16" w:rsidR="0067606D" w:rsidRPr="00B02DC9" w:rsidRDefault="0067606D" w:rsidP="0067606D">
            <w:pPr>
              <w:pStyle w:val="TabellRader"/>
              <w:rPr>
                <w:b/>
              </w:rPr>
            </w:pPr>
            <w:r w:rsidRPr="008B3E96">
              <w:rPr>
                <w:b/>
              </w:rPr>
              <w:t>988 527</w:t>
            </w:r>
          </w:p>
        </w:tc>
        <w:tc>
          <w:tcPr>
            <w:tcW w:w="0" w:type="dxa"/>
            <w:tcBorders>
              <w:top w:val="single" w:sz="12" w:space="0" w:color="auto"/>
              <w:bottom w:val="single" w:sz="6" w:space="0" w:color="auto"/>
            </w:tcBorders>
            <w:vAlign w:val="bottom"/>
          </w:tcPr>
          <w:p w14:paraId="1B1E71EA" w14:textId="386F0F36" w:rsidR="0067606D" w:rsidRPr="00B02DC9" w:rsidRDefault="0067606D" w:rsidP="0067606D">
            <w:pPr>
              <w:pStyle w:val="TabellRader"/>
              <w:rPr>
                <w:b/>
              </w:rPr>
            </w:pPr>
            <w:r w:rsidRPr="005A3675">
              <w:rPr>
                <w:b/>
              </w:rPr>
              <w:t>1 036 311</w:t>
            </w:r>
          </w:p>
        </w:tc>
        <w:tc>
          <w:tcPr>
            <w:tcW w:w="0" w:type="dxa"/>
            <w:tcBorders>
              <w:top w:val="single" w:sz="12" w:space="0" w:color="auto"/>
              <w:bottom w:val="single" w:sz="6" w:space="0" w:color="auto"/>
            </w:tcBorders>
            <w:vAlign w:val="bottom"/>
          </w:tcPr>
          <w:p w14:paraId="7A04D959" w14:textId="3E76D82F" w:rsidR="0067606D" w:rsidRPr="00B02DC9" w:rsidRDefault="0067606D" w:rsidP="0067606D">
            <w:pPr>
              <w:pStyle w:val="TabellRader"/>
              <w:rPr>
                <w:b/>
              </w:rPr>
            </w:pPr>
            <w:r w:rsidRPr="008B3E96">
              <w:rPr>
                <w:b/>
              </w:rPr>
              <w:t>1 018 297</w:t>
            </w:r>
          </w:p>
        </w:tc>
        <w:tc>
          <w:tcPr>
            <w:tcW w:w="0" w:type="dxa"/>
            <w:tcBorders>
              <w:top w:val="single" w:sz="12" w:space="0" w:color="auto"/>
              <w:bottom w:val="single" w:sz="6" w:space="0" w:color="auto"/>
            </w:tcBorders>
            <w:vAlign w:val="bottom"/>
          </w:tcPr>
          <w:p w14:paraId="27132624" w14:textId="1D6C1B58" w:rsidR="0067606D" w:rsidRPr="003A48BA" w:rsidRDefault="0067606D" w:rsidP="0067606D">
            <w:pPr>
              <w:pStyle w:val="TabellRader"/>
              <w:rPr>
                <w:b/>
              </w:rPr>
            </w:pPr>
            <w:r w:rsidRPr="003A48BA">
              <w:rPr>
                <w:b/>
              </w:rPr>
              <w:t>1 062 386</w:t>
            </w:r>
          </w:p>
        </w:tc>
        <w:tc>
          <w:tcPr>
            <w:tcW w:w="0" w:type="dxa"/>
            <w:tcBorders>
              <w:top w:val="single" w:sz="12" w:space="0" w:color="auto"/>
              <w:bottom w:val="single" w:sz="6" w:space="0" w:color="auto"/>
            </w:tcBorders>
            <w:vAlign w:val="bottom"/>
          </w:tcPr>
          <w:p w14:paraId="24AB01D4" w14:textId="5761C2ED" w:rsidR="0067606D" w:rsidRPr="003A48BA" w:rsidRDefault="0067606D" w:rsidP="0067606D">
            <w:pPr>
              <w:pStyle w:val="TabellRader"/>
              <w:rPr>
                <w:b/>
              </w:rPr>
            </w:pPr>
            <w:r w:rsidRPr="003A48BA">
              <w:rPr>
                <w:b/>
              </w:rPr>
              <w:t>1 064 666</w:t>
            </w:r>
          </w:p>
        </w:tc>
        <w:tc>
          <w:tcPr>
            <w:tcW w:w="0" w:type="dxa"/>
            <w:tcBorders>
              <w:top w:val="single" w:sz="12" w:space="0" w:color="auto"/>
              <w:bottom w:val="single" w:sz="6" w:space="0" w:color="auto"/>
            </w:tcBorders>
            <w:vAlign w:val="bottom"/>
          </w:tcPr>
          <w:p w14:paraId="4F71F82F" w14:textId="5C7FF4A2" w:rsidR="0067606D" w:rsidRPr="003A48BA" w:rsidRDefault="0067606D" w:rsidP="0067606D">
            <w:pPr>
              <w:pStyle w:val="TabellRader"/>
              <w:rPr>
                <w:b/>
              </w:rPr>
            </w:pPr>
            <w:r w:rsidRPr="003A48BA">
              <w:rPr>
                <w:b/>
              </w:rPr>
              <w:t>1 075 772</w:t>
            </w:r>
          </w:p>
        </w:tc>
      </w:tr>
      <w:tr w:rsidR="0067606D" w14:paraId="35BD2F84" w14:textId="77777777" w:rsidTr="0067606D">
        <w:tc>
          <w:tcPr>
            <w:tcW w:w="0" w:type="dxa"/>
            <w:tcBorders>
              <w:top w:val="single" w:sz="6" w:space="0" w:color="auto"/>
              <w:bottom w:val="single" w:sz="12" w:space="0" w:color="auto"/>
            </w:tcBorders>
            <w:tcMar>
              <w:left w:w="0" w:type="dxa"/>
              <w:right w:w="0" w:type="dxa"/>
            </w:tcMar>
          </w:tcPr>
          <w:p w14:paraId="712EB62E" w14:textId="77777777" w:rsidR="0067606D" w:rsidRDefault="0067606D" w:rsidP="0067606D">
            <w:pPr>
              <w:pStyle w:val="TabellRader"/>
              <w:jc w:val="left"/>
            </w:pPr>
          </w:p>
        </w:tc>
        <w:tc>
          <w:tcPr>
            <w:tcW w:w="0" w:type="dxa"/>
            <w:tcBorders>
              <w:top w:val="single" w:sz="6" w:space="0" w:color="auto"/>
              <w:bottom w:val="single" w:sz="12" w:space="0" w:color="auto"/>
            </w:tcBorders>
          </w:tcPr>
          <w:p w14:paraId="280FE4F2" w14:textId="77777777" w:rsidR="0067606D" w:rsidRDefault="0067606D" w:rsidP="0067606D">
            <w:pPr>
              <w:pStyle w:val="TabellRader"/>
              <w:jc w:val="left"/>
            </w:pPr>
            <w:r w:rsidRPr="00282F49">
              <w:t xml:space="preserve">Minskning av anslagsbehållningar </w:t>
            </w:r>
          </w:p>
        </w:tc>
        <w:tc>
          <w:tcPr>
            <w:tcW w:w="0" w:type="dxa"/>
            <w:tcBorders>
              <w:top w:val="single" w:sz="6" w:space="0" w:color="auto"/>
              <w:bottom w:val="single" w:sz="12" w:space="0" w:color="auto"/>
            </w:tcBorders>
            <w:vAlign w:val="bottom"/>
          </w:tcPr>
          <w:p w14:paraId="04CED07D" w14:textId="77777777" w:rsidR="0067606D" w:rsidRDefault="0067606D" w:rsidP="0067606D">
            <w:pPr>
              <w:pStyle w:val="TabellRader"/>
            </w:pPr>
          </w:p>
        </w:tc>
        <w:tc>
          <w:tcPr>
            <w:tcW w:w="0" w:type="dxa"/>
            <w:tcBorders>
              <w:top w:val="single" w:sz="6" w:space="0" w:color="auto"/>
              <w:bottom w:val="single" w:sz="12" w:space="0" w:color="auto"/>
            </w:tcBorders>
            <w:vAlign w:val="bottom"/>
          </w:tcPr>
          <w:p w14:paraId="0D210436" w14:textId="77777777" w:rsidR="0067606D" w:rsidRDefault="0067606D" w:rsidP="0067606D">
            <w:pPr>
              <w:pStyle w:val="TabellRader"/>
            </w:pPr>
          </w:p>
        </w:tc>
        <w:tc>
          <w:tcPr>
            <w:tcW w:w="0" w:type="dxa"/>
            <w:tcBorders>
              <w:top w:val="single" w:sz="6" w:space="0" w:color="auto"/>
              <w:bottom w:val="single" w:sz="12" w:space="0" w:color="auto"/>
            </w:tcBorders>
            <w:vAlign w:val="bottom"/>
          </w:tcPr>
          <w:p w14:paraId="46AB32F4" w14:textId="77777777" w:rsidR="0067606D" w:rsidRDefault="0067606D" w:rsidP="0067606D">
            <w:pPr>
              <w:pStyle w:val="TabellRader"/>
            </w:pPr>
          </w:p>
        </w:tc>
        <w:tc>
          <w:tcPr>
            <w:tcW w:w="0" w:type="dxa"/>
            <w:tcBorders>
              <w:top w:val="single" w:sz="6" w:space="0" w:color="auto"/>
              <w:bottom w:val="single" w:sz="12" w:space="0" w:color="auto"/>
            </w:tcBorders>
            <w:vAlign w:val="bottom"/>
          </w:tcPr>
          <w:p w14:paraId="30CEA258" w14:textId="51A207CB" w:rsidR="0067606D" w:rsidRDefault="0067606D" w:rsidP="0067606D">
            <w:pPr>
              <w:pStyle w:val="TabellRader"/>
            </w:pPr>
            <w:r w:rsidRPr="00865763">
              <w:t xml:space="preserve">-7 267 </w:t>
            </w:r>
          </w:p>
        </w:tc>
        <w:tc>
          <w:tcPr>
            <w:tcW w:w="0" w:type="dxa"/>
            <w:tcBorders>
              <w:top w:val="single" w:sz="6" w:space="0" w:color="auto"/>
              <w:bottom w:val="single" w:sz="12" w:space="0" w:color="auto"/>
            </w:tcBorders>
            <w:vAlign w:val="bottom"/>
          </w:tcPr>
          <w:p w14:paraId="0236CC6F" w14:textId="5011DFA5" w:rsidR="0067606D" w:rsidRDefault="0067606D" w:rsidP="0067606D">
            <w:pPr>
              <w:pStyle w:val="TabellRader"/>
            </w:pPr>
            <w:r w:rsidRPr="00865763">
              <w:t xml:space="preserve">-4 255 </w:t>
            </w:r>
          </w:p>
        </w:tc>
        <w:tc>
          <w:tcPr>
            <w:tcW w:w="0" w:type="dxa"/>
            <w:tcBorders>
              <w:top w:val="single" w:sz="6" w:space="0" w:color="auto"/>
              <w:bottom w:val="single" w:sz="12" w:space="0" w:color="auto"/>
            </w:tcBorders>
            <w:vAlign w:val="bottom"/>
          </w:tcPr>
          <w:p w14:paraId="0B4D7639" w14:textId="58BDA22B" w:rsidR="0067606D" w:rsidRDefault="0067606D" w:rsidP="0067606D">
            <w:pPr>
              <w:pStyle w:val="TabellRader"/>
            </w:pPr>
            <w:r w:rsidRPr="00865763">
              <w:t xml:space="preserve">-3 606 </w:t>
            </w:r>
          </w:p>
        </w:tc>
      </w:tr>
      <w:tr w:rsidR="0067606D" w:rsidRPr="00B02DC9" w14:paraId="503028A5" w14:textId="77777777" w:rsidTr="0067606D">
        <w:tc>
          <w:tcPr>
            <w:tcW w:w="0" w:type="dxa"/>
            <w:tcBorders>
              <w:top w:val="single" w:sz="12" w:space="0" w:color="auto"/>
              <w:bottom w:val="single" w:sz="6" w:space="0" w:color="auto"/>
            </w:tcBorders>
            <w:tcMar>
              <w:left w:w="0" w:type="dxa"/>
              <w:right w:w="0" w:type="dxa"/>
            </w:tcMar>
          </w:tcPr>
          <w:p w14:paraId="35D4BE60" w14:textId="77777777" w:rsidR="0067606D" w:rsidRPr="00B02DC9" w:rsidRDefault="0067606D" w:rsidP="0067606D">
            <w:pPr>
              <w:pStyle w:val="TabellRader"/>
              <w:jc w:val="left"/>
              <w:rPr>
                <w:b/>
              </w:rPr>
            </w:pPr>
          </w:p>
        </w:tc>
        <w:tc>
          <w:tcPr>
            <w:tcW w:w="0" w:type="dxa"/>
            <w:tcBorders>
              <w:top w:val="single" w:sz="12" w:space="0" w:color="auto"/>
              <w:bottom w:val="single" w:sz="6" w:space="0" w:color="auto"/>
            </w:tcBorders>
          </w:tcPr>
          <w:p w14:paraId="3D9834DA" w14:textId="77777777" w:rsidR="0067606D" w:rsidRPr="00B02DC9" w:rsidRDefault="0067606D" w:rsidP="0067606D">
            <w:pPr>
              <w:pStyle w:val="TabellRader"/>
              <w:jc w:val="left"/>
              <w:rPr>
                <w:b/>
              </w:rPr>
            </w:pPr>
            <w:r w:rsidRPr="00B02DC9">
              <w:rPr>
                <w:b/>
              </w:rPr>
              <w:t>Summa utgifter</w:t>
            </w:r>
            <w:r w:rsidRPr="00B02DC9">
              <w:rPr>
                <w:b/>
                <w:vertAlign w:val="superscript"/>
              </w:rPr>
              <w:t>5</w:t>
            </w:r>
          </w:p>
        </w:tc>
        <w:tc>
          <w:tcPr>
            <w:tcW w:w="0" w:type="dxa"/>
            <w:tcBorders>
              <w:top w:val="single" w:sz="12" w:space="0" w:color="auto"/>
              <w:bottom w:val="single" w:sz="6" w:space="0" w:color="auto"/>
            </w:tcBorders>
            <w:vAlign w:val="bottom"/>
          </w:tcPr>
          <w:p w14:paraId="13307015" w14:textId="72AACA1A" w:rsidR="0067606D" w:rsidRPr="003A48BA" w:rsidRDefault="0067606D" w:rsidP="0067606D">
            <w:pPr>
              <w:pStyle w:val="TabellRader"/>
              <w:rPr>
                <w:b/>
              </w:rPr>
            </w:pPr>
            <w:r w:rsidRPr="003A48BA">
              <w:rPr>
                <w:b/>
              </w:rPr>
              <w:t xml:space="preserve">988 527 </w:t>
            </w:r>
          </w:p>
        </w:tc>
        <w:tc>
          <w:tcPr>
            <w:tcW w:w="0" w:type="dxa"/>
            <w:tcBorders>
              <w:top w:val="single" w:sz="12" w:space="0" w:color="auto"/>
              <w:bottom w:val="single" w:sz="6" w:space="0" w:color="auto"/>
            </w:tcBorders>
            <w:vAlign w:val="bottom"/>
          </w:tcPr>
          <w:p w14:paraId="444883C9" w14:textId="569002B9" w:rsidR="0067606D" w:rsidRPr="003A48BA" w:rsidRDefault="0067606D" w:rsidP="0067606D">
            <w:pPr>
              <w:pStyle w:val="TabellRader"/>
              <w:rPr>
                <w:b/>
              </w:rPr>
            </w:pPr>
          </w:p>
        </w:tc>
        <w:tc>
          <w:tcPr>
            <w:tcW w:w="0" w:type="dxa"/>
            <w:tcBorders>
              <w:top w:val="single" w:sz="12" w:space="0" w:color="auto"/>
              <w:bottom w:val="single" w:sz="6" w:space="0" w:color="auto"/>
            </w:tcBorders>
            <w:vAlign w:val="bottom"/>
          </w:tcPr>
          <w:p w14:paraId="2CF48BAA" w14:textId="41F5F604" w:rsidR="0067606D" w:rsidRPr="003A48BA" w:rsidRDefault="0067606D" w:rsidP="0067606D">
            <w:pPr>
              <w:pStyle w:val="TabellRader"/>
              <w:rPr>
                <w:b/>
              </w:rPr>
            </w:pPr>
            <w:r w:rsidRPr="003A48BA">
              <w:rPr>
                <w:b/>
              </w:rPr>
              <w:t xml:space="preserve">1 018 297 </w:t>
            </w:r>
          </w:p>
        </w:tc>
        <w:tc>
          <w:tcPr>
            <w:tcW w:w="0" w:type="dxa"/>
            <w:tcBorders>
              <w:top w:val="single" w:sz="12" w:space="0" w:color="auto"/>
              <w:bottom w:val="single" w:sz="6" w:space="0" w:color="auto"/>
            </w:tcBorders>
            <w:vAlign w:val="bottom"/>
          </w:tcPr>
          <w:p w14:paraId="3C9EC3D6" w14:textId="15E37064" w:rsidR="0067606D" w:rsidRPr="003A48BA" w:rsidRDefault="0067606D" w:rsidP="0067606D">
            <w:pPr>
              <w:pStyle w:val="TabellRader"/>
              <w:rPr>
                <w:b/>
              </w:rPr>
            </w:pPr>
            <w:r w:rsidRPr="003A48BA">
              <w:rPr>
                <w:b/>
              </w:rPr>
              <w:t xml:space="preserve">1 055 119 </w:t>
            </w:r>
          </w:p>
        </w:tc>
        <w:tc>
          <w:tcPr>
            <w:tcW w:w="0" w:type="dxa"/>
            <w:tcBorders>
              <w:top w:val="single" w:sz="12" w:space="0" w:color="auto"/>
              <w:bottom w:val="single" w:sz="6" w:space="0" w:color="auto"/>
            </w:tcBorders>
            <w:vAlign w:val="bottom"/>
          </w:tcPr>
          <w:p w14:paraId="31CBC2BB" w14:textId="515B5996" w:rsidR="0067606D" w:rsidRPr="003A48BA" w:rsidRDefault="0067606D" w:rsidP="0067606D">
            <w:pPr>
              <w:pStyle w:val="TabellRader"/>
              <w:rPr>
                <w:b/>
              </w:rPr>
            </w:pPr>
            <w:r w:rsidRPr="003A48BA">
              <w:rPr>
                <w:b/>
              </w:rPr>
              <w:t xml:space="preserve">1 060 411 </w:t>
            </w:r>
          </w:p>
        </w:tc>
        <w:tc>
          <w:tcPr>
            <w:tcW w:w="0" w:type="dxa"/>
            <w:tcBorders>
              <w:top w:val="single" w:sz="12" w:space="0" w:color="auto"/>
              <w:bottom w:val="single" w:sz="6" w:space="0" w:color="auto"/>
            </w:tcBorders>
            <w:vAlign w:val="bottom"/>
          </w:tcPr>
          <w:p w14:paraId="70FA5F8A" w14:textId="4AE0D2BB" w:rsidR="0067606D" w:rsidRPr="003A48BA" w:rsidRDefault="0067606D" w:rsidP="0067606D">
            <w:pPr>
              <w:pStyle w:val="TabellRader"/>
              <w:rPr>
                <w:b/>
              </w:rPr>
            </w:pPr>
            <w:r w:rsidRPr="003A48BA">
              <w:rPr>
                <w:b/>
              </w:rPr>
              <w:t xml:space="preserve">1 072 166 </w:t>
            </w:r>
          </w:p>
        </w:tc>
      </w:tr>
      <w:tr w:rsidR="0067606D" w:rsidRPr="00B02DC9" w14:paraId="10E7BA52" w14:textId="77777777" w:rsidTr="0067606D">
        <w:tc>
          <w:tcPr>
            <w:tcW w:w="0" w:type="dxa"/>
            <w:tcBorders>
              <w:top w:val="single" w:sz="6" w:space="0" w:color="auto"/>
              <w:bottom w:val="single" w:sz="6" w:space="0" w:color="auto"/>
            </w:tcBorders>
            <w:tcMar>
              <w:left w:w="0" w:type="dxa"/>
              <w:right w:w="0" w:type="dxa"/>
            </w:tcMar>
          </w:tcPr>
          <w:p w14:paraId="629410FD" w14:textId="77777777" w:rsidR="0067606D" w:rsidRPr="00B02DC9" w:rsidRDefault="0067606D" w:rsidP="0067606D">
            <w:pPr>
              <w:pStyle w:val="TabellRader"/>
              <w:jc w:val="left"/>
              <w:rPr>
                <w:b/>
              </w:rPr>
            </w:pPr>
          </w:p>
        </w:tc>
        <w:tc>
          <w:tcPr>
            <w:tcW w:w="0" w:type="dxa"/>
            <w:tcBorders>
              <w:top w:val="single" w:sz="6" w:space="0" w:color="auto"/>
              <w:bottom w:val="single" w:sz="6" w:space="0" w:color="auto"/>
            </w:tcBorders>
          </w:tcPr>
          <w:p w14:paraId="655CABF3" w14:textId="77777777" w:rsidR="0067606D" w:rsidRPr="00B02DC9" w:rsidRDefault="0067606D" w:rsidP="0067606D">
            <w:pPr>
              <w:pStyle w:val="TabellRader"/>
              <w:jc w:val="left"/>
              <w:rPr>
                <w:b/>
              </w:rPr>
            </w:pPr>
            <w:r w:rsidRPr="00B02DC9">
              <w:rPr>
                <w:b/>
              </w:rPr>
              <w:t>Summa utgifter exkl. statsskuldsräntor</w:t>
            </w:r>
            <w:r w:rsidRPr="00B02DC9">
              <w:rPr>
                <w:b/>
                <w:vertAlign w:val="superscript"/>
              </w:rPr>
              <w:t>6</w:t>
            </w:r>
          </w:p>
        </w:tc>
        <w:tc>
          <w:tcPr>
            <w:tcW w:w="0" w:type="dxa"/>
            <w:tcBorders>
              <w:top w:val="single" w:sz="6" w:space="0" w:color="auto"/>
              <w:bottom w:val="single" w:sz="6" w:space="0" w:color="auto"/>
            </w:tcBorders>
            <w:vAlign w:val="bottom"/>
          </w:tcPr>
          <w:p w14:paraId="2F3D74A7" w14:textId="1D183930" w:rsidR="0067606D" w:rsidRPr="003A48BA" w:rsidRDefault="0067606D" w:rsidP="0067606D">
            <w:pPr>
              <w:pStyle w:val="TabellRader"/>
              <w:rPr>
                <w:b/>
              </w:rPr>
            </w:pPr>
            <w:r w:rsidRPr="003A48BA">
              <w:rPr>
                <w:b/>
              </w:rPr>
              <w:t xml:space="preserve">974 924 </w:t>
            </w:r>
          </w:p>
        </w:tc>
        <w:tc>
          <w:tcPr>
            <w:tcW w:w="0" w:type="dxa"/>
            <w:tcBorders>
              <w:top w:val="single" w:sz="6" w:space="0" w:color="auto"/>
              <w:bottom w:val="single" w:sz="6" w:space="0" w:color="auto"/>
            </w:tcBorders>
            <w:vAlign w:val="bottom"/>
          </w:tcPr>
          <w:p w14:paraId="63B0E94E" w14:textId="6DC545CB" w:rsidR="0067606D" w:rsidRPr="003A48BA" w:rsidRDefault="0067606D" w:rsidP="0067606D">
            <w:pPr>
              <w:pStyle w:val="TabellRader"/>
              <w:rPr>
                <w:b/>
              </w:rPr>
            </w:pPr>
          </w:p>
        </w:tc>
        <w:tc>
          <w:tcPr>
            <w:tcW w:w="0" w:type="dxa"/>
            <w:tcBorders>
              <w:top w:val="single" w:sz="6" w:space="0" w:color="auto"/>
              <w:bottom w:val="single" w:sz="6" w:space="0" w:color="auto"/>
            </w:tcBorders>
            <w:vAlign w:val="bottom"/>
          </w:tcPr>
          <w:p w14:paraId="14F34FD9" w14:textId="2709F272" w:rsidR="0067606D" w:rsidRPr="003A48BA" w:rsidRDefault="0067606D" w:rsidP="0067606D">
            <w:pPr>
              <w:pStyle w:val="TabellRader"/>
              <w:rPr>
                <w:b/>
              </w:rPr>
            </w:pPr>
            <w:r w:rsidRPr="003A48BA">
              <w:rPr>
                <w:b/>
              </w:rPr>
              <w:t xml:space="preserve">997 202 </w:t>
            </w:r>
          </w:p>
        </w:tc>
        <w:tc>
          <w:tcPr>
            <w:tcW w:w="0" w:type="dxa"/>
            <w:tcBorders>
              <w:top w:val="single" w:sz="6" w:space="0" w:color="auto"/>
              <w:bottom w:val="single" w:sz="6" w:space="0" w:color="auto"/>
            </w:tcBorders>
            <w:vAlign w:val="bottom"/>
          </w:tcPr>
          <w:p w14:paraId="554AEAA2" w14:textId="308FCC7E" w:rsidR="0067606D" w:rsidRPr="003A48BA" w:rsidRDefault="0067606D" w:rsidP="0067606D">
            <w:pPr>
              <w:pStyle w:val="TabellRader"/>
              <w:rPr>
                <w:b/>
              </w:rPr>
            </w:pPr>
            <w:r w:rsidRPr="003A48BA">
              <w:rPr>
                <w:b/>
              </w:rPr>
              <w:t xml:space="preserve">1 025 536 </w:t>
            </w:r>
          </w:p>
        </w:tc>
        <w:tc>
          <w:tcPr>
            <w:tcW w:w="0" w:type="dxa"/>
            <w:tcBorders>
              <w:top w:val="single" w:sz="6" w:space="0" w:color="auto"/>
              <w:bottom w:val="single" w:sz="6" w:space="0" w:color="auto"/>
            </w:tcBorders>
            <w:vAlign w:val="bottom"/>
          </w:tcPr>
          <w:p w14:paraId="36182889" w14:textId="17A4DAC3" w:rsidR="0067606D" w:rsidRPr="003A48BA" w:rsidRDefault="0067606D" w:rsidP="0067606D">
            <w:pPr>
              <w:pStyle w:val="TabellRader"/>
              <w:rPr>
                <w:b/>
              </w:rPr>
            </w:pPr>
            <w:r w:rsidRPr="003A48BA">
              <w:rPr>
                <w:b/>
              </w:rPr>
              <w:t xml:space="preserve">1 052 828 </w:t>
            </w:r>
          </w:p>
        </w:tc>
        <w:tc>
          <w:tcPr>
            <w:tcW w:w="0" w:type="dxa"/>
            <w:tcBorders>
              <w:top w:val="single" w:sz="6" w:space="0" w:color="auto"/>
              <w:bottom w:val="single" w:sz="6" w:space="0" w:color="auto"/>
            </w:tcBorders>
            <w:vAlign w:val="bottom"/>
          </w:tcPr>
          <w:p w14:paraId="57D7E7E2" w14:textId="18B7585B" w:rsidR="0067606D" w:rsidRPr="003A48BA" w:rsidRDefault="0067606D" w:rsidP="0067606D">
            <w:pPr>
              <w:pStyle w:val="TabellRader"/>
              <w:rPr>
                <w:b/>
              </w:rPr>
            </w:pPr>
            <w:r w:rsidRPr="003A48BA">
              <w:rPr>
                <w:b/>
              </w:rPr>
              <w:t xml:space="preserve">1 065 085 </w:t>
            </w:r>
          </w:p>
        </w:tc>
      </w:tr>
      <w:tr w:rsidR="0067606D" w14:paraId="09F430AF" w14:textId="77777777" w:rsidTr="0067606D">
        <w:tc>
          <w:tcPr>
            <w:tcW w:w="0" w:type="dxa"/>
            <w:tcBorders>
              <w:top w:val="single" w:sz="6" w:space="0" w:color="auto"/>
              <w:bottom w:val="single" w:sz="6" w:space="0" w:color="auto"/>
            </w:tcBorders>
            <w:tcMar>
              <w:left w:w="0" w:type="dxa"/>
              <w:right w:w="0" w:type="dxa"/>
            </w:tcMar>
          </w:tcPr>
          <w:p w14:paraId="24E3A0E0" w14:textId="77777777" w:rsidR="0067606D" w:rsidRDefault="0067606D" w:rsidP="0067606D">
            <w:pPr>
              <w:pStyle w:val="TabellRader"/>
              <w:jc w:val="left"/>
            </w:pPr>
          </w:p>
        </w:tc>
        <w:tc>
          <w:tcPr>
            <w:tcW w:w="0" w:type="dxa"/>
            <w:tcBorders>
              <w:top w:val="single" w:sz="6" w:space="0" w:color="auto"/>
              <w:bottom w:val="single" w:sz="6" w:space="0" w:color="auto"/>
            </w:tcBorders>
          </w:tcPr>
          <w:p w14:paraId="4B9F76FC" w14:textId="77777777" w:rsidR="0067606D" w:rsidRDefault="0067606D" w:rsidP="0067606D">
            <w:pPr>
              <w:pStyle w:val="TabellRader"/>
              <w:jc w:val="left"/>
            </w:pPr>
            <w:r w:rsidRPr="00282F49">
              <w:t>Ålderspensionssystemet vid sidan av statens budget</w:t>
            </w:r>
          </w:p>
        </w:tc>
        <w:tc>
          <w:tcPr>
            <w:tcW w:w="0" w:type="dxa"/>
            <w:tcBorders>
              <w:top w:val="single" w:sz="6" w:space="0" w:color="auto"/>
              <w:bottom w:val="single" w:sz="6" w:space="0" w:color="auto"/>
            </w:tcBorders>
            <w:vAlign w:val="bottom"/>
          </w:tcPr>
          <w:p w14:paraId="3FA47192" w14:textId="50324649" w:rsidR="0067606D" w:rsidRDefault="0067606D" w:rsidP="0067606D">
            <w:pPr>
              <w:pStyle w:val="TabellRader"/>
            </w:pPr>
            <w:r w:rsidRPr="008B3E96">
              <w:t>307 356</w:t>
            </w:r>
          </w:p>
        </w:tc>
        <w:tc>
          <w:tcPr>
            <w:tcW w:w="0" w:type="dxa"/>
            <w:tcBorders>
              <w:top w:val="single" w:sz="6" w:space="0" w:color="auto"/>
              <w:bottom w:val="single" w:sz="6" w:space="0" w:color="auto"/>
            </w:tcBorders>
            <w:vAlign w:val="bottom"/>
          </w:tcPr>
          <w:p w14:paraId="22A5C795" w14:textId="77777777" w:rsidR="0067606D" w:rsidRDefault="0067606D" w:rsidP="0067606D">
            <w:pPr>
              <w:pStyle w:val="TabellRader"/>
            </w:pPr>
          </w:p>
        </w:tc>
        <w:tc>
          <w:tcPr>
            <w:tcW w:w="0" w:type="dxa"/>
            <w:tcBorders>
              <w:top w:val="single" w:sz="6" w:space="0" w:color="auto"/>
              <w:bottom w:val="single" w:sz="6" w:space="0" w:color="auto"/>
            </w:tcBorders>
            <w:vAlign w:val="bottom"/>
          </w:tcPr>
          <w:p w14:paraId="4CE654ED" w14:textId="56A7E6D5" w:rsidR="0067606D" w:rsidRDefault="0067606D" w:rsidP="0067606D">
            <w:pPr>
              <w:pStyle w:val="TabellRader"/>
            </w:pPr>
            <w:r w:rsidRPr="000424B7">
              <w:t xml:space="preserve">317 415 </w:t>
            </w:r>
          </w:p>
        </w:tc>
        <w:tc>
          <w:tcPr>
            <w:tcW w:w="0" w:type="dxa"/>
            <w:tcBorders>
              <w:top w:val="single" w:sz="6" w:space="0" w:color="auto"/>
              <w:bottom w:val="single" w:sz="6" w:space="0" w:color="auto"/>
            </w:tcBorders>
            <w:vAlign w:val="bottom"/>
          </w:tcPr>
          <w:p w14:paraId="3B54F1F9" w14:textId="024F6355" w:rsidR="0067606D" w:rsidRDefault="0067606D" w:rsidP="0067606D">
            <w:pPr>
              <w:pStyle w:val="TabellRader"/>
            </w:pPr>
            <w:r w:rsidRPr="000424B7">
              <w:t xml:space="preserve">326 046 </w:t>
            </w:r>
          </w:p>
        </w:tc>
        <w:tc>
          <w:tcPr>
            <w:tcW w:w="0" w:type="dxa"/>
            <w:tcBorders>
              <w:top w:val="single" w:sz="6" w:space="0" w:color="auto"/>
              <w:bottom w:val="single" w:sz="6" w:space="0" w:color="auto"/>
            </w:tcBorders>
            <w:vAlign w:val="bottom"/>
          </w:tcPr>
          <w:p w14:paraId="44D3AA2F" w14:textId="3AA26136" w:rsidR="0067606D" w:rsidRDefault="0067606D" w:rsidP="0067606D">
            <w:pPr>
              <w:pStyle w:val="TabellRader"/>
            </w:pPr>
            <w:r w:rsidRPr="000424B7">
              <w:t xml:space="preserve">334 572 </w:t>
            </w:r>
          </w:p>
        </w:tc>
        <w:tc>
          <w:tcPr>
            <w:tcW w:w="0" w:type="dxa"/>
            <w:tcBorders>
              <w:top w:val="single" w:sz="6" w:space="0" w:color="auto"/>
              <w:bottom w:val="single" w:sz="6" w:space="0" w:color="auto"/>
            </w:tcBorders>
            <w:vAlign w:val="bottom"/>
          </w:tcPr>
          <w:p w14:paraId="0734A6EB" w14:textId="02782A57" w:rsidR="0067606D" w:rsidRDefault="0067606D" w:rsidP="0067606D">
            <w:pPr>
              <w:pStyle w:val="TabellRader"/>
            </w:pPr>
            <w:r w:rsidRPr="000424B7">
              <w:t xml:space="preserve">343 549 </w:t>
            </w:r>
          </w:p>
        </w:tc>
      </w:tr>
      <w:tr w:rsidR="0067606D" w:rsidRPr="00B02DC9" w14:paraId="39DD8D8D" w14:textId="77777777" w:rsidTr="0067606D">
        <w:tc>
          <w:tcPr>
            <w:tcW w:w="0" w:type="dxa"/>
            <w:tcBorders>
              <w:top w:val="single" w:sz="6" w:space="0" w:color="auto"/>
              <w:bottom w:val="single" w:sz="12" w:space="0" w:color="auto"/>
            </w:tcBorders>
            <w:tcMar>
              <w:left w:w="0" w:type="dxa"/>
              <w:right w:w="0" w:type="dxa"/>
            </w:tcMar>
          </w:tcPr>
          <w:p w14:paraId="77FC5C99" w14:textId="77777777" w:rsidR="0067606D" w:rsidRPr="00B02DC9" w:rsidRDefault="0067606D" w:rsidP="0067606D">
            <w:pPr>
              <w:pStyle w:val="TabellRader"/>
              <w:jc w:val="left"/>
              <w:rPr>
                <w:b/>
              </w:rPr>
            </w:pPr>
          </w:p>
        </w:tc>
        <w:tc>
          <w:tcPr>
            <w:tcW w:w="0" w:type="dxa"/>
            <w:tcBorders>
              <w:top w:val="single" w:sz="6" w:space="0" w:color="auto"/>
              <w:bottom w:val="single" w:sz="12" w:space="0" w:color="auto"/>
            </w:tcBorders>
          </w:tcPr>
          <w:p w14:paraId="27794E2C" w14:textId="77777777" w:rsidR="0067606D" w:rsidRPr="00B02DC9" w:rsidRDefault="0067606D" w:rsidP="0067606D">
            <w:pPr>
              <w:pStyle w:val="TabellRader"/>
              <w:jc w:val="left"/>
              <w:rPr>
                <w:b/>
              </w:rPr>
            </w:pPr>
            <w:r w:rsidRPr="00B02DC9">
              <w:rPr>
                <w:b/>
              </w:rPr>
              <w:t>Takbegränsade utgifter</w:t>
            </w:r>
          </w:p>
        </w:tc>
        <w:tc>
          <w:tcPr>
            <w:tcW w:w="0" w:type="dxa"/>
            <w:tcBorders>
              <w:top w:val="single" w:sz="6" w:space="0" w:color="auto"/>
              <w:bottom w:val="single" w:sz="12" w:space="0" w:color="auto"/>
            </w:tcBorders>
            <w:vAlign w:val="bottom"/>
          </w:tcPr>
          <w:p w14:paraId="73B8B9BC" w14:textId="1B7CC1C8" w:rsidR="0067606D" w:rsidRPr="00B02DC9" w:rsidRDefault="0067606D" w:rsidP="0067606D">
            <w:pPr>
              <w:pStyle w:val="TabellRader"/>
              <w:rPr>
                <w:b/>
              </w:rPr>
            </w:pPr>
            <w:r w:rsidRPr="008B3E96">
              <w:rPr>
                <w:b/>
              </w:rPr>
              <w:t>1 282 280</w:t>
            </w:r>
          </w:p>
        </w:tc>
        <w:tc>
          <w:tcPr>
            <w:tcW w:w="0" w:type="dxa"/>
            <w:tcBorders>
              <w:top w:val="single" w:sz="6" w:space="0" w:color="auto"/>
              <w:bottom w:val="single" w:sz="12" w:space="0" w:color="auto"/>
            </w:tcBorders>
            <w:vAlign w:val="bottom"/>
          </w:tcPr>
          <w:p w14:paraId="10BA53A4" w14:textId="77777777" w:rsidR="0067606D" w:rsidRPr="00B02DC9" w:rsidRDefault="0067606D" w:rsidP="0067606D">
            <w:pPr>
              <w:pStyle w:val="TabellRader"/>
              <w:rPr>
                <w:b/>
              </w:rPr>
            </w:pPr>
          </w:p>
        </w:tc>
        <w:tc>
          <w:tcPr>
            <w:tcW w:w="0" w:type="dxa"/>
            <w:tcBorders>
              <w:top w:val="single" w:sz="6" w:space="0" w:color="auto"/>
              <w:bottom w:val="single" w:sz="12" w:space="0" w:color="auto"/>
            </w:tcBorders>
            <w:vAlign w:val="bottom"/>
          </w:tcPr>
          <w:p w14:paraId="5727753F" w14:textId="5BF94FFE" w:rsidR="0067606D" w:rsidRPr="003A48BA" w:rsidRDefault="0067606D" w:rsidP="0067606D">
            <w:pPr>
              <w:pStyle w:val="TabellRader"/>
              <w:rPr>
                <w:b/>
              </w:rPr>
            </w:pPr>
            <w:r w:rsidRPr="003A48BA">
              <w:rPr>
                <w:b/>
              </w:rPr>
              <w:t xml:space="preserve">1 314 617 </w:t>
            </w:r>
          </w:p>
        </w:tc>
        <w:tc>
          <w:tcPr>
            <w:tcW w:w="0" w:type="dxa"/>
            <w:tcBorders>
              <w:top w:val="single" w:sz="6" w:space="0" w:color="auto"/>
              <w:bottom w:val="single" w:sz="12" w:space="0" w:color="auto"/>
            </w:tcBorders>
            <w:vAlign w:val="bottom"/>
          </w:tcPr>
          <w:p w14:paraId="1FC9D458" w14:textId="067E99AB" w:rsidR="0067606D" w:rsidRPr="003A48BA" w:rsidRDefault="0067606D" w:rsidP="0067606D">
            <w:pPr>
              <w:pStyle w:val="TabellRader"/>
              <w:rPr>
                <w:b/>
              </w:rPr>
            </w:pPr>
            <w:r w:rsidRPr="003A48BA">
              <w:rPr>
                <w:b/>
              </w:rPr>
              <w:t xml:space="preserve">1 351 582 </w:t>
            </w:r>
          </w:p>
        </w:tc>
        <w:tc>
          <w:tcPr>
            <w:tcW w:w="0" w:type="dxa"/>
            <w:tcBorders>
              <w:top w:val="single" w:sz="6" w:space="0" w:color="auto"/>
              <w:bottom w:val="single" w:sz="12" w:space="0" w:color="auto"/>
            </w:tcBorders>
            <w:vAlign w:val="bottom"/>
          </w:tcPr>
          <w:p w14:paraId="1CE4015F" w14:textId="41D9F928" w:rsidR="0067606D" w:rsidRPr="003A48BA" w:rsidRDefault="0067606D" w:rsidP="0067606D">
            <w:pPr>
              <w:pStyle w:val="TabellRader"/>
              <w:rPr>
                <w:b/>
              </w:rPr>
            </w:pPr>
            <w:r w:rsidRPr="003A48BA">
              <w:rPr>
                <w:b/>
              </w:rPr>
              <w:t xml:space="preserve">1 387 400 </w:t>
            </w:r>
          </w:p>
        </w:tc>
        <w:tc>
          <w:tcPr>
            <w:tcW w:w="0" w:type="dxa"/>
            <w:tcBorders>
              <w:top w:val="single" w:sz="6" w:space="0" w:color="auto"/>
              <w:bottom w:val="single" w:sz="12" w:space="0" w:color="auto"/>
            </w:tcBorders>
            <w:vAlign w:val="bottom"/>
          </w:tcPr>
          <w:p w14:paraId="72156556" w14:textId="62384AAC" w:rsidR="0067606D" w:rsidRPr="003A48BA" w:rsidRDefault="0067606D" w:rsidP="0067606D">
            <w:pPr>
              <w:pStyle w:val="TabellRader"/>
              <w:rPr>
                <w:b/>
              </w:rPr>
            </w:pPr>
            <w:r w:rsidRPr="003A48BA">
              <w:rPr>
                <w:b/>
              </w:rPr>
              <w:t xml:space="preserve">1 408 634 </w:t>
            </w:r>
          </w:p>
        </w:tc>
      </w:tr>
      <w:tr w:rsidR="0067606D" w14:paraId="50AB62C5" w14:textId="77777777" w:rsidTr="0067606D">
        <w:tc>
          <w:tcPr>
            <w:tcW w:w="284" w:type="dxa"/>
            <w:tcBorders>
              <w:top w:val="single" w:sz="12" w:space="0" w:color="auto"/>
            </w:tcBorders>
            <w:tcMar>
              <w:left w:w="0" w:type="dxa"/>
              <w:right w:w="0" w:type="dxa"/>
            </w:tcMar>
          </w:tcPr>
          <w:p w14:paraId="038C3710" w14:textId="77777777" w:rsidR="0067606D" w:rsidRDefault="0067606D" w:rsidP="0067606D">
            <w:pPr>
              <w:pStyle w:val="TabellRader"/>
              <w:jc w:val="left"/>
            </w:pPr>
          </w:p>
        </w:tc>
        <w:tc>
          <w:tcPr>
            <w:tcW w:w="3402" w:type="dxa"/>
            <w:tcBorders>
              <w:top w:val="single" w:sz="12" w:space="0" w:color="auto"/>
            </w:tcBorders>
          </w:tcPr>
          <w:p w14:paraId="35291650" w14:textId="77777777" w:rsidR="0067606D" w:rsidRDefault="0067606D" w:rsidP="0067606D">
            <w:pPr>
              <w:pStyle w:val="TabellRader"/>
              <w:jc w:val="left"/>
            </w:pPr>
            <w:r w:rsidRPr="00282F49">
              <w:t>Budgeteringsmarginal</w:t>
            </w:r>
          </w:p>
        </w:tc>
        <w:tc>
          <w:tcPr>
            <w:tcW w:w="894" w:type="dxa"/>
            <w:tcBorders>
              <w:top w:val="single" w:sz="12" w:space="0" w:color="auto"/>
            </w:tcBorders>
            <w:vAlign w:val="bottom"/>
          </w:tcPr>
          <w:p w14:paraId="0449C911" w14:textId="074CA3EA" w:rsidR="0067606D" w:rsidRDefault="0067606D" w:rsidP="0067606D">
            <w:pPr>
              <w:pStyle w:val="TabellRader"/>
            </w:pPr>
            <w:r w:rsidRPr="008B3E96">
              <w:t>54 720</w:t>
            </w:r>
          </w:p>
        </w:tc>
        <w:tc>
          <w:tcPr>
            <w:tcW w:w="895" w:type="dxa"/>
            <w:tcBorders>
              <w:top w:val="single" w:sz="12" w:space="0" w:color="auto"/>
            </w:tcBorders>
            <w:vAlign w:val="bottom"/>
          </w:tcPr>
          <w:p w14:paraId="1DB34807" w14:textId="77777777" w:rsidR="0067606D" w:rsidRDefault="0067606D" w:rsidP="0067606D">
            <w:pPr>
              <w:pStyle w:val="TabellRader"/>
            </w:pPr>
          </w:p>
        </w:tc>
        <w:tc>
          <w:tcPr>
            <w:tcW w:w="895" w:type="dxa"/>
            <w:tcBorders>
              <w:top w:val="single" w:sz="12" w:space="0" w:color="auto"/>
            </w:tcBorders>
            <w:vAlign w:val="bottom"/>
          </w:tcPr>
          <w:p w14:paraId="01DEE686" w14:textId="5BE9D057" w:rsidR="0067606D" w:rsidRDefault="0067606D" w:rsidP="0067606D">
            <w:pPr>
              <w:pStyle w:val="TabellRader"/>
            </w:pPr>
            <w:r w:rsidRPr="00C745B1">
              <w:t xml:space="preserve">36 383 </w:t>
            </w:r>
          </w:p>
        </w:tc>
        <w:tc>
          <w:tcPr>
            <w:tcW w:w="895" w:type="dxa"/>
            <w:tcBorders>
              <w:top w:val="single" w:sz="12" w:space="0" w:color="auto"/>
            </w:tcBorders>
            <w:vAlign w:val="bottom"/>
          </w:tcPr>
          <w:p w14:paraId="5F3E5C13" w14:textId="33EA78B1" w:rsidR="0067606D" w:rsidRDefault="0067606D" w:rsidP="0067606D">
            <w:pPr>
              <w:pStyle w:val="TabellRader"/>
            </w:pPr>
            <w:r w:rsidRPr="00C745B1">
              <w:t xml:space="preserve">40 418 </w:t>
            </w:r>
          </w:p>
        </w:tc>
        <w:tc>
          <w:tcPr>
            <w:tcW w:w="895" w:type="dxa"/>
            <w:tcBorders>
              <w:top w:val="single" w:sz="12" w:space="0" w:color="auto"/>
            </w:tcBorders>
            <w:vAlign w:val="bottom"/>
          </w:tcPr>
          <w:p w14:paraId="765F23FC" w14:textId="4524E508" w:rsidR="0067606D" w:rsidRDefault="0067606D" w:rsidP="0067606D">
            <w:pPr>
              <w:pStyle w:val="TabellRader"/>
            </w:pPr>
            <w:r w:rsidRPr="00C745B1">
              <w:t xml:space="preserve">55 600 </w:t>
            </w:r>
          </w:p>
        </w:tc>
        <w:tc>
          <w:tcPr>
            <w:tcW w:w="895" w:type="dxa"/>
            <w:tcBorders>
              <w:top w:val="single" w:sz="12" w:space="0" w:color="auto"/>
            </w:tcBorders>
            <w:vAlign w:val="bottom"/>
          </w:tcPr>
          <w:p w14:paraId="3AF47EA5" w14:textId="33734FBB" w:rsidR="0067606D" w:rsidRDefault="0067606D" w:rsidP="0067606D">
            <w:pPr>
              <w:pStyle w:val="TabellRader"/>
            </w:pPr>
            <w:r w:rsidRPr="00C745B1">
              <w:t xml:space="preserve">93 366 </w:t>
            </w:r>
          </w:p>
        </w:tc>
      </w:tr>
      <w:tr w:rsidR="0067606D" w:rsidRPr="00B02DC9" w14:paraId="57B7C475" w14:textId="77777777" w:rsidTr="0067606D">
        <w:trPr>
          <w:cnfStyle w:val="010000000000" w:firstRow="0" w:lastRow="1" w:firstColumn="0" w:lastColumn="0" w:oddVBand="0" w:evenVBand="0" w:oddHBand="0" w:evenHBand="0" w:firstRowFirstColumn="0" w:firstRowLastColumn="0" w:lastRowFirstColumn="0" w:lastRowLastColumn="0"/>
        </w:trPr>
        <w:tc>
          <w:tcPr>
            <w:tcW w:w="284" w:type="dxa"/>
            <w:tcMar>
              <w:left w:w="0" w:type="dxa"/>
              <w:right w:w="0" w:type="dxa"/>
            </w:tcMar>
          </w:tcPr>
          <w:p w14:paraId="59F90FCF" w14:textId="77777777" w:rsidR="0067606D" w:rsidRPr="00B02DC9" w:rsidRDefault="0067606D" w:rsidP="0067606D">
            <w:pPr>
              <w:pStyle w:val="TabellSlutsumma"/>
              <w:jc w:val="left"/>
              <w:rPr>
                <w:b/>
              </w:rPr>
            </w:pPr>
          </w:p>
        </w:tc>
        <w:tc>
          <w:tcPr>
            <w:tcW w:w="3402" w:type="dxa"/>
          </w:tcPr>
          <w:p w14:paraId="42E055C9" w14:textId="77777777" w:rsidR="0067606D" w:rsidRPr="00B02DC9" w:rsidRDefault="0067606D" w:rsidP="0067606D">
            <w:pPr>
              <w:pStyle w:val="TabellSlutsumma"/>
              <w:jc w:val="left"/>
              <w:rPr>
                <w:b/>
              </w:rPr>
            </w:pPr>
            <w:r w:rsidRPr="00B02DC9">
              <w:rPr>
                <w:b/>
              </w:rPr>
              <w:t>Utgiftstak</w:t>
            </w:r>
            <w:r w:rsidRPr="00B02DC9">
              <w:rPr>
                <w:b/>
                <w:vertAlign w:val="superscript"/>
              </w:rPr>
              <w:t>7</w:t>
            </w:r>
          </w:p>
        </w:tc>
        <w:tc>
          <w:tcPr>
            <w:tcW w:w="894" w:type="dxa"/>
            <w:vAlign w:val="bottom"/>
          </w:tcPr>
          <w:p w14:paraId="3347D4D7" w14:textId="48622D28" w:rsidR="0067606D" w:rsidRPr="00B02DC9" w:rsidRDefault="0067606D" w:rsidP="0067606D">
            <w:pPr>
              <w:pStyle w:val="TabellSlutsumma"/>
              <w:rPr>
                <w:b/>
              </w:rPr>
            </w:pPr>
            <w:r w:rsidRPr="008B3E96">
              <w:rPr>
                <w:b/>
              </w:rPr>
              <w:t>1 337 000</w:t>
            </w:r>
          </w:p>
        </w:tc>
        <w:tc>
          <w:tcPr>
            <w:tcW w:w="895" w:type="dxa"/>
            <w:vAlign w:val="bottom"/>
          </w:tcPr>
          <w:p w14:paraId="65BD0742" w14:textId="77777777" w:rsidR="0067606D" w:rsidRPr="00B02DC9" w:rsidRDefault="0067606D" w:rsidP="0067606D">
            <w:pPr>
              <w:pStyle w:val="TabellSlutsumma"/>
              <w:rPr>
                <w:b/>
              </w:rPr>
            </w:pPr>
          </w:p>
        </w:tc>
        <w:tc>
          <w:tcPr>
            <w:tcW w:w="895" w:type="dxa"/>
            <w:vAlign w:val="bottom"/>
          </w:tcPr>
          <w:p w14:paraId="1FCC4FF0" w14:textId="13A8E6E6" w:rsidR="0067606D" w:rsidRPr="003A48BA" w:rsidRDefault="0067606D" w:rsidP="0067606D">
            <w:pPr>
              <w:pStyle w:val="TabellSlutsumma"/>
              <w:rPr>
                <w:b/>
              </w:rPr>
            </w:pPr>
            <w:r w:rsidRPr="003A48BA">
              <w:rPr>
                <w:b/>
              </w:rPr>
              <w:t xml:space="preserve">1 351 000 </w:t>
            </w:r>
          </w:p>
        </w:tc>
        <w:tc>
          <w:tcPr>
            <w:tcW w:w="895" w:type="dxa"/>
            <w:vAlign w:val="bottom"/>
          </w:tcPr>
          <w:p w14:paraId="7C235F4F" w14:textId="51AEC8EA" w:rsidR="0067606D" w:rsidRPr="003A48BA" w:rsidRDefault="0067606D" w:rsidP="0067606D">
            <w:pPr>
              <w:pStyle w:val="TabellSlutsumma"/>
              <w:rPr>
                <w:b/>
              </w:rPr>
            </w:pPr>
            <w:r w:rsidRPr="003A48BA">
              <w:rPr>
                <w:b/>
              </w:rPr>
              <w:t xml:space="preserve">1 392 000 </w:t>
            </w:r>
          </w:p>
        </w:tc>
        <w:tc>
          <w:tcPr>
            <w:tcW w:w="895" w:type="dxa"/>
            <w:vAlign w:val="bottom"/>
          </w:tcPr>
          <w:p w14:paraId="740C5195" w14:textId="395E9E29" w:rsidR="0067606D" w:rsidRPr="003A48BA" w:rsidRDefault="0067606D" w:rsidP="0067606D">
            <w:pPr>
              <w:pStyle w:val="TabellSlutsumma"/>
              <w:rPr>
                <w:b/>
              </w:rPr>
            </w:pPr>
            <w:r w:rsidRPr="003A48BA">
              <w:rPr>
                <w:b/>
              </w:rPr>
              <w:t xml:space="preserve">1 443 000 </w:t>
            </w:r>
          </w:p>
        </w:tc>
        <w:tc>
          <w:tcPr>
            <w:tcW w:w="895" w:type="dxa"/>
            <w:vAlign w:val="bottom"/>
          </w:tcPr>
          <w:p w14:paraId="17A2B2F3" w14:textId="7DE66CF9" w:rsidR="0067606D" w:rsidRPr="003A48BA" w:rsidRDefault="0067606D" w:rsidP="0067606D">
            <w:pPr>
              <w:pStyle w:val="TabellSlutsumma"/>
              <w:rPr>
                <w:b/>
              </w:rPr>
            </w:pPr>
            <w:r w:rsidRPr="003A48BA">
              <w:rPr>
                <w:b/>
              </w:rPr>
              <w:t xml:space="preserve">1 502 000 </w:t>
            </w:r>
          </w:p>
        </w:tc>
      </w:tr>
    </w:tbl>
    <w:p w14:paraId="0C56B298" w14:textId="01554090" w:rsidR="0067606D" w:rsidRDefault="0067606D" w:rsidP="0067606D">
      <w:pPr>
        <w:pStyle w:val="TabellFotnot"/>
      </w:pPr>
      <w:r w:rsidRPr="00B02DC9">
        <w:rPr>
          <w:vertAlign w:val="superscript"/>
        </w:rPr>
        <w:t>1</w:t>
      </w:r>
      <w:r>
        <w:t xml:space="preserve"> Anslagen är fördelade på de utgiftsområden de tillhör i statens budget för 2020.</w:t>
      </w:r>
    </w:p>
    <w:p w14:paraId="750E1AF3" w14:textId="3A9AA120" w:rsidR="0067606D" w:rsidRDefault="0067606D" w:rsidP="0067606D">
      <w:pPr>
        <w:pStyle w:val="TabellFotnot"/>
      </w:pPr>
      <w:r w:rsidRPr="002D7974">
        <w:rPr>
          <w:vertAlign w:val="superscript"/>
        </w:rPr>
        <w:t>2</w:t>
      </w:r>
      <w:r>
        <w:t xml:space="preserve"> Inklusive riksdagens beslut i enlighet med propositionerna Vårändringsbudget för </w:t>
      </w:r>
      <w:r w:rsidRPr="00DF6ABD">
        <w:t>2019</w:t>
      </w:r>
      <w:r>
        <w:t xml:space="preserve"> (prop.</w:t>
      </w:r>
      <w:r>
        <w:rPr>
          <w:rFonts w:ascii="Cambria" w:hAnsi="Cambria"/>
        </w:rPr>
        <w:t> </w:t>
      </w:r>
      <w:r w:rsidRPr="00DF6ABD">
        <w:t>2018/19:</w:t>
      </w:r>
      <w:r>
        <w:t>99, bet.</w:t>
      </w:r>
      <w:r>
        <w:rPr>
          <w:rFonts w:ascii="Cambria" w:hAnsi="Cambria"/>
        </w:rPr>
        <w:t> </w:t>
      </w:r>
      <w:r w:rsidRPr="00DF6ABD">
        <w:t>2018/19:</w:t>
      </w:r>
      <w:r>
        <w:t>FiU21, rskr.</w:t>
      </w:r>
      <w:r>
        <w:rPr>
          <w:rFonts w:ascii="Cambria" w:hAnsi="Cambria"/>
        </w:rPr>
        <w:t> </w:t>
      </w:r>
      <w:r w:rsidRPr="00DF6ABD">
        <w:t>2018/19:288</w:t>
      </w:r>
      <w:r>
        <w:t xml:space="preserve">) och förslag enligt propositionen Höständringsbudget för </w:t>
      </w:r>
      <w:r w:rsidRPr="00E13A85">
        <w:t>2019</w:t>
      </w:r>
      <w:r>
        <w:t xml:space="preserve"> (prop.</w:t>
      </w:r>
      <w:r>
        <w:rPr>
          <w:rFonts w:ascii="Cambria" w:hAnsi="Cambria"/>
        </w:rPr>
        <w:t> </w:t>
      </w:r>
      <w:r w:rsidRPr="00E13A85">
        <w:t>2019/20</w:t>
      </w:r>
      <w:r>
        <w:t>:2).</w:t>
      </w:r>
    </w:p>
    <w:p w14:paraId="392CE326" w14:textId="2B97DECB" w:rsidR="0067606D" w:rsidRDefault="0067606D" w:rsidP="0067606D">
      <w:pPr>
        <w:pStyle w:val="TabellFotnot"/>
      </w:pPr>
      <w:r w:rsidRPr="002D7974">
        <w:rPr>
          <w:vertAlign w:val="superscript"/>
        </w:rPr>
        <w:t>3</w:t>
      </w:r>
      <w:r>
        <w:t xml:space="preserve"> Regeringens förslag till utgiftsramar för </w:t>
      </w:r>
      <w:r w:rsidRPr="00E13A85">
        <w:t>202</w:t>
      </w:r>
      <w:r>
        <w:t xml:space="preserve">0 i denna proposition </w:t>
      </w:r>
      <w:r w:rsidRPr="00E13A85">
        <w:t>(</w:t>
      </w:r>
      <w:r w:rsidRPr="00E13A85">
        <w:fldChar w:fldCharType="begin"/>
      </w:r>
      <w:r w:rsidRPr="00E13A85">
        <w:instrText xml:space="preserve"> REF  _Ref16851916 \* Lower \h </w:instrText>
      </w:r>
      <w:r>
        <w:instrText xml:space="preserve"> \* MERGEFORMAT </w:instrText>
      </w:r>
      <w:r w:rsidRPr="00E13A85">
        <w:fldChar w:fldCharType="separate"/>
      </w:r>
      <w:r w:rsidR="00757DA4">
        <w:t xml:space="preserve">tabell </w:t>
      </w:r>
      <w:r w:rsidR="00757DA4" w:rsidRPr="00757DA4">
        <w:rPr>
          <w:bCs/>
          <w:noProof/>
        </w:rPr>
        <w:t>7</w:t>
      </w:r>
      <w:r w:rsidR="00757DA4">
        <w:t>.</w:t>
      </w:r>
      <w:r w:rsidR="00757DA4">
        <w:rPr>
          <w:noProof/>
        </w:rPr>
        <w:t>3</w:t>
      </w:r>
      <w:r w:rsidRPr="00E13A85">
        <w:fldChar w:fldCharType="end"/>
      </w:r>
      <w:r w:rsidRPr="00E13A85">
        <w:t>).</w:t>
      </w:r>
    </w:p>
    <w:p w14:paraId="0A1300D9" w14:textId="72CDB50D" w:rsidR="0067606D" w:rsidRDefault="0067606D" w:rsidP="0067606D">
      <w:pPr>
        <w:pStyle w:val="TabellFotnot"/>
      </w:pPr>
      <w:r w:rsidRPr="002D7974">
        <w:rPr>
          <w:vertAlign w:val="superscript"/>
        </w:rPr>
        <w:t>4</w:t>
      </w:r>
      <w:r>
        <w:t xml:space="preserve"> Regeringens förslag till preliminära utgiftsramar för </w:t>
      </w:r>
      <w:r w:rsidRPr="00E13A85">
        <w:t>2021</w:t>
      </w:r>
      <w:r>
        <w:t xml:space="preserve"> och </w:t>
      </w:r>
      <w:r w:rsidRPr="00E13A85">
        <w:t>2022</w:t>
      </w:r>
      <w:r>
        <w:t>.</w:t>
      </w:r>
    </w:p>
    <w:p w14:paraId="161448B8" w14:textId="77777777" w:rsidR="0067606D" w:rsidRDefault="0067606D" w:rsidP="0067606D">
      <w:pPr>
        <w:pStyle w:val="TabellFotnot"/>
      </w:pPr>
      <w:r w:rsidRPr="002D7974">
        <w:rPr>
          <w:vertAlign w:val="superscript"/>
        </w:rPr>
        <w:t>5</w:t>
      </w:r>
      <w:r>
        <w:t xml:space="preserve"> Inklusive Minskning av anslagsbehållningar.</w:t>
      </w:r>
    </w:p>
    <w:p w14:paraId="2336840D" w14:textId="6AC9CACC" w:rsidR="0067606D" w:rsidRDefault="0067606D" w:rsidP="0067606D">
      <w:pPr>
        <w:pStyle w:val="TabellFotnot"/>
      </w:pPr>
      <w:r w:rsidRPr="002D7974">
        <w:rPr>
          <w:vertAlign w:val="superscript"/>
        </w:rPr>
        <w:t>6</w:t>
      </w:r>
      <w:r>
        <w:t xml:space="preserve"> Summa utgifter exkl. utg.omr.</w:t>
      </w:r>
      <w:r>
        <w:rPr>
          <w:rFonts w:ascii="Cambria" w:hAnsi="Cambria"/>
        </w:rPr>
        <w:t> </w:t>
      </w:r>
      <w:r>
        <w:t>26 Statsskuldsräntor m.m. med tillhörande minskning av anslagsbehållning för statsskuldsräntor.</w:t>
      </w:r>
    </w:p>
    <w:p w14:paraId="7D74ABF4" w14:textId="37452A35" w:rsidR="0067606D" w:rsidRDefault="0067606D" w:rsidP="0067606D">
      <w:pPr>
        <w:pStyle w:val="TabellFotnot"/>
      </w:pPr>
      <w:r w:rsidRPr="002D7974">
        <w:rPr>
          <w:vertAlign w:val="superscript"/>
        </w:rPr>
        <w:t>7</w:t>
      </w:r>
      <w:r>
        <w:t xml:space="preserve"> Regeringens förslag till utgiftstak för </w:t>
      </w:r>
      <w:r w:rsidRPr="00E13A85">
        <w:t>2022</w:t>
      </w:r>
      <w:r>
        <w:t xml:space="preserve"> (se avsnitt</w:t>
      </w:r>
      <w:r>
        <w:rPr>
          <w:rFonts w:ascii="Cambria" w:hAnsi="Cambria"/>
        </w:rPr>
        <w:t> </w:t>
      </w:r>
      <w:r>
        <w:t>5.2).</w:t>
      </w:r>
    </w:p>
    <w:p w14:paraId="3FF88E7A" w14:textId="7FF5A98C" w:rsidR="0067606D" w:rsidRDefault="0067606D" w:rsidP="0067606D">
      <w:pPr>
        <w:pStyle w:val="TabellFotnot"/>
      </w:pPr>
      <w:r>
        <w:t>Källa: Egna beräkningar.</w:t>
      </w:r>
    </w:p>
    <w:p w14:paraId="5E2CA9F5" w14:textId="0E562759" w:rsidR="0067606D" w:rsidRDefault="0067606D" w:rsidP="0067606D">
      <w:pPr>
        <w:pStyle w:val="Brdtextmedindrag"/>
        <w:keepNext/>
        <w:keepLines/>
        <w:ind w:firstLine="0"/>
      </w:pPr>
    </w:p>
    <w:p w14:paraId="0BB3C496" w14:textId="77777777" w:rsidR="0067606D" w:rsidRDefault="0067606D" w:rsidP="0067606D">
      <w:pPr>
        <w:pStyle w:val="Brdtextmedindrag"/>
        <w:keepNext/>
        <w:keepLines/>
        <w:ind w:firstLine="0"/>
        <w:sectPr w:rsidR="0067606D" w:rsidSect="0067606D">
          <w:headerReference w:type="even" r:id="rId285"/>
          <w:headerReference w:type="default" r:id="rId286"/>
          <w:footerReference w:type="even" r:id="rId287"/>
          <w:footerReference w:type="default" r:id="rId288"/>
          <w:footerReference w:type="first" r:id="rId289"/>
          <w:pgSz w:w="11906" w:h="16838" w:code="9"/>
          <w:pgMar w:top="1304" w:right="1871" w:bottom="1531" w:left="1021" w:header="567" w:footer="1077" w:gutter="0"/>
          <w:cols w:space="340"/>
          <w:docGrid w:linePitch="360"/>
        </w:sectPr>
      </w:pPr>
    </w:p>
    <w:p w14:paraId="44E2EA78" w14:textId="76A31216" w:rsidR="0067606D" w:rsidRDefault="0067606D" w:rsidP="0067606D">
      <w:pPr>
        <w:pStyle w:val="Rubrik2"/>
        <w:spacing w:before="0"/>
      </w:pPr>
      <w:bookmarkStart w:id="219" w:name="_Ref16860713"/>
      <w:bookmarkStart w:id="220" w:name="_Toc19298867"/>
      <w:r>
        <w:lastRenderedPageBreak/>
        <w:t>Utvecklingen av de takbegränsade utgifterna över tid</w:t>
      </w:r>
      <w:bookmarkEnd w:id="219"/>
      <w:bookmarkEnd w:id="220"/>
    </w:p>
    <w:p w14:paraId="64258316" w14:textId="57531C88" w:rsidR="0067606D" w:rsidRDefault="0067606D" w:rsidP="0067606D">
      <w:pPr>
        <w:pStyle w:val="Brdtext"/>
      </w:pPr>
      <w:r w:rsidRPr="00D73664">
        <w:t>Nedan beskrivs prognosen för de takbegränsade</w:t>
      </w:r>
      <w:r>
        <w:t xml:space="preserve"> </w:t>
      </w:r>
      <w:r w:rsidRPr="00D73664">
        <w:t xml:space="preserve">utgifterna 2019–2022. Analysen utgår från ett antal faktorer som är </w:t>
      </w:r>
      <w:r>
        <w:t>väsentliga</w:t>
      </w:r>
      <w:r w:rsidRPr="00D73664">
        <w:t xml:space="preserve"> för utgifts</w:t>
      </w:r>
      <w:r>
        <w:softHyphen/>
      </w:r>
      <w:r w:rsidRPr="00D73664">
        <w:t xml:space="preserve">utvecklingen och generella för utgiftsområdena. Dessa faktorer beskriver hur utgifterna förändras över tiden till följd av bl.a. beslut om </w:t>
      </w:r>
      <w:r>
        <w:t>reform</w:t>
      </w:r>
      <w:r w:rsidRPr="00D73664">
        <w:t xml:space="preserve">er, pris- och löneomräkning, makroekonomisk utveckling och volymförändringar. Den årliga förändringen av de takbegränsade utgifterna uppdelat enligt dessa faktorer redovisas </w:t>
      </w:r>
      <w:r>
        <w:t xml:space="preserve">nedan och sammanfattas </w:t>
      </w:r>
      <w:r w:rsidRPr="00D73664">
        <w:t xml:space="preserve">i </w:t>
      </w:r>
      <w:r w:rsidRPr="00D73664">
        <w:fldChar w:fldCharType="begin"/>
      </w:r>
      <w:r w:rsidRPr="00D73664">
        <w:instrText xml:space="preserve"> REF  _Ref16696532 \* Lower \h </w:instrText>
      </w:r>
      <w:r>
        <w:instrText xml:space="preserve"> \* MERGEFORMAT </w:instrText>
      </w:r>
      <w:r w:rsidRPr="00D73664">
        <w:fldChar w:fldCharType="separate"/>
      </w:r>
      <w:r w:rsidR="00757DA4">
        <w:t xml:space="preserve">tabell </w:t>
      </w:r>
      <w:r w:rsidR="00757DA4">
        <w:rPr>
          <w:bCs/>
          <w:noProof/>
        </w:rPr>
        <w:t>7</w:t>
      </w:r>
      <w:r w:rsidR="00757DA4">
        <w:t>.</w:t>
      </w:r>
      <w:r w:rsidR="00757DA4">
        <w:rPr>
          <w:noProof/>
        </w:rPr>
        <w:t>5</w:t>
      </w:r>
      <w:r w:rsidRPr="00D73664">
        <w:fldChar w:fldCharType="end"/>
      </w:r>
      <w:r>
        <w:t>. Prognoserna inkluderar förslag och aviseringar i denna proposition och tidigare beslutade och aviserade åtgärders effekt på den medelfristiga budget</w:t>
      </w:r>
      <w:r>
        <w:softHyphen/>
        <w:t>utvecklingen. Inga ytterligare framtida regel- eller anslagsförändringar ingår i beräkningarna.</w:t>
      </w:r>
    </w:p>
    <w:p w14:paraId="76BEA7FA" w14:textId="77777777" w:rsidR="0067606D" w:rsidRPr="008040F8" w:rsidRDefault="0067606D" w:rsidP="0067606D">
      <w:pPr>
        <w:pStyle w:val="Brdtext"/>
      </w:pPr>
    </w:p>
    <w:p w14:paraId="0E22C3E1" w14:textId="7313EDDE" w:rsidR="0067606D" w:rsidRDefault="0067606D" w:rsidP="0067606D">
      <w:pPr>
        <w:pStyle w:val="TabellRubrik"/>
      </w:pPr>
      <w:bookmarkStart w:id="221" w:name="_Ref16696532"/>
      <w:bookmarkStart w:id="222" w:name="_Toc19298999"/>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7</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5</w:t>
      </w:r>
      <w:r>
        <w:rPr>
          <w:noProof/>
        </w:rPr>
        <w:fldChar w:fldCharType="end"/>
      </w:r>
      <w:bookmarkEnd w:id="221"/>
      <w:r>
        <w:rPr>
          <w:noProof/>
        </w:rPr>
        <w:tab/>
      </w:r>
      <w:r>
        <w:t>Förändringar av takbegränsade utgifter jämfört med det föregående året</w:t>
      </w:r>
      <w:bookmarkEnd w:id="222"/>
    </w:p>
    <w:p w14:paraId="45A66086" w14:textId="4A14B88A" w:rsidR="0067606D" w:rsidRDefault="0067606D" w:rsidP="0067606D">
      <w:pPr>
        <w:pStyle w:val="TabellUnderrubrik"/>
      </w:pPr>
      <w:r>
        <w:t>Miljarder kronor. Prognos 2019–2022</w:t>
      </w:r>
    </w:p>
    <w:tbl>
      <w:tblPr>
        <w:tblStyle w:val="RKEgentabell"/>
        <w:tblW w:w="4383" w:type="dxa"/>
        <w:tblInd w:w="0" w:type="dxa"/>
        <w:tblLayout w:type="fixed"/>
        <w:tblLook w:val="0460" w:firstRow="1" w:lastRow="1" w:firstColumn="0" w:lastColumn="0" w:noHBand="0" w:noVBand="1"/>
      </w:tblPr>
      <w:tblGrid>
        <w:gridCol w:w="1866"/>
        <w:gridCol w:w="629"/>
        <w:gridCol w:w="629"/>
        <w:gridCol w:w="629"/>
        <w:gridCol w:w="630"/>
      </w:tblGrid>
      <w:tr w:rsidR="0067606D" w14:paraId="71E02698" w14:textId="77777777" w:rsidTr="0067606D">
        <w:trPr>
          <w:cnfStyle w:val="100000000000" w:firstRow="1" w:lastRow="0" w:firstColumn="0" w:lastColumn="0" w:oddVBand="0" w:evenVBand="0" w:oddHBand="0" w:evenHBand="0" w:firstRowFirstColumn="0" w:firstRowLastColumn="0" w:lastRowFirstColumn="0" w:lastRowLastColumn="0"/>
        </w:trPr>
        <w:tc>
          <w:tcPr>
            <w:tcW w:w="1866" w:type="dxa"/>
            <w:tcMar>
              <w:left w:w="0" w:type="dxa"/>
              <w:right w:w="0" w:type="dxa"/>
            </w:tcMar>
          </w:tcPr>
          <w:p w14:paraId="1AD1CBC0" w14:textId="77777777" w:rsidR="0067606D" w:rsidRDefault="0067606D" w:rsidP="0067606D">
            <w:pPr>
              <w:pStyle w:val="TabellHuvud"/>
              <w:keepNext/>
              <w:keepLines/>
              <w:jc w:val="left"/>
            </w:pPr>
          </w:p>
        </w:tc>
        <w:tc>
          <w:tcPr>
            <w:tcW w:w="629" w:type="dxa"/>
          </w:tcPr>
          <w:p w14:paraId="7D823AC5" w14:textId="21953042" w:rsidR="0067606D" w:rsidRDefault="0067606D" w:rsidP="0067606D">
            <w:pPr>
              <w:pStyle w:val="TabellHuvud"/>
              <w:keepNext/>
              <w:keepLines/>
            </w:pPr>
            <w:r>
              <w:t>2019</w:t>
            </w:r>
          </w:p>
        </w:tc>
        <w:tc>
          <w:tcPr>
            <w:tcW w:w="629" w:type="dxa"/>
          </w:tcPr>
          <w:p w14:paraId="08159659" w14:textId="3AE54429" w:rsidR="0067606D" w:rsidRDefault="0067606D" w:rsidP="0067606D">
            <w:pPr>
              <w:pStyle w:val="TabellHuvud"/>
              <w:keepNext/>
              <w:keepLines/>
            </w:pPr>
            <w:r>
              <w:t>2020</w:t>
            </w:r>
          </w:p>
        </w:tc>
        <w:tc>
          <w:tcPr>
            <w:tcW w:w="629" w:type="dxa"/>
          </w:tcPr>
          <w:p w14:paraId="3F3594B2" w14:textId="47B02DA1" w:rsidR="0067606D" w:rsidRDefault="0067606D" w:rsidP="0067606D">
            <w:pPr>
              <w:pStyle w:val="TabellHuvud"/>
              <w:keepNext/>
              <w:keepLines/>
            </w:pPr>
            <w:r>
              <w:t>2021</w:t>
            </w:r>
          </w:p>
        </w:tc>
        <w:tc>
          <w:tcPr>
            <w:tcW w:w="630" w:type="dxa"/>
          </w:tcPr>
          <w:p w14:paraId="05964BA2" w14:textId="61A39241" w:rsidR="0067606D" w:rsidRDefault="0067606D" w:rsidP="0067606D">
            <w:pPr>
              <w:pStyle w:val="TabellHuvud"/>
              <w:keepNext/>
              <w:keepLines/>
            </w:pPr>
            <w:r>
              <w:t>2022</w:t>
            </w:r>
          </w:p>
        </w:tc>
      </w:tr>
      <w:tr w:rsidR="0067606D" w14:paraId="031FB323" w14:textId="77777777" w:rsidTr="0067606D">
        <w:tc>
          <w:tcPr>
            <w:tcW w:w="1866" w:type="dxa"/>
            <w:tcMar>
              <w:left w:w="0" w:type="dxa"/>
              <w:right w:w="0" w:type="dxa"/>
            </w:tcMar>
            <w:vAlign w:val="bottom"/>
          </w:tcPr>
          <w:p w14:paraId="3F357D85" w14:textId="0714FA48" w:rsidR="0067606D" w:rsidRDefault="0067606D" w:rsidP="0067606D">
            <w:pPr>
              <w:pStyle w:val="TabellRader"/>
              <w:keepNext/>
              <w:keepLines/>
              <w:jc w:val="left"/>
            </w:pPr>
            <w:r w:rsidRPr="000D5A5D">
              <w:rPr>
                <w:b/>
              </w:rPr>
              <w:t>Takbegränsade</w:t>
            </w:r>
            <w:r>
              <w:t xml:space="preserve"> </w:t>
            </w:r>
            <w:r w:rsidRPr="000D5A5D">
              <w:rPr>
                <w:b/>
              </w:rPr>
              <w:t>utgifter</w:t>
            </w:r>
          </w:p>
        </w:tc>
        <w:tc>
          <w:tcPr>
            <w:tcW w:w="629" w:type="dxa"/>
          </w:tcPr>
          <w:p w14:paraId="021D2B2A" w14:textId="177EA8FB" w:rsidR="0067606D" w:rsidRPr="00364CC5" w:rsidRDefault="0067606D" w:rsidP="0067606D">
            <w:pPr>
              <w:pStyle w:val="TabellRader"/>
              <w:keepNext/>
              <w:keepLines/>
              <w:rPr>
                <w:b/>
              </w:rPr>
            </w:pPr>
            <w:r w:rsidRPr="00364CC5">
              <w:rPr>
                <w:b/>
              </w:rPr>
              <w:t>32</w:t>
            </w:r>
          </w:p>
        </w:tc>
        <w:tc>
          <w:tcPr>
            <w:tcW w:w="629" w:type="dxa"/>
          </w:tcPr>
          <w:p w14:paraId="340DA78D" w14:textId="44987118" w:rsidR="0067606D" w:rsidRPr="00364CC5" w:rsidRDefault="0067606D" w:rsidP="0067606D">
            <w:pPr>
              <w:pStyle w:val="TabellRader"/>
              <w:keepNext/>
              <w:keepLines/>
              <w:rPr>
                <w:b/>
              </w:rPr>
            </w:pPr>
            <w:r w:rsidRPr="00364CC5">
              <w:rPr>
                <w:b/>
              </w:rPr>
              <w:t>37</w:t>
            </w:r>
          </w:p>
        </w:tc>
        <w:tc>
          <w:tcPr>
            <w:tcW w:w="629" w:type="dxa"/>
          </w:tcPr>
          <w:p w14:paraId="0AE19608" w14:textId="19D74396" w:rsidR="0067606D" w:rsidRPr="00364CC5" w:rsidRDefault="0067606D" w:rsidP="0067606D">
            <w:pPr>
              <w:pStyle w:val="TabellRader"/>
              <w:keepNext/>
              <w:keepLines/>
              <w:rPr>
                <w:b/>
              </w:rPr>
            </w:pPr>
            <w:r w:rsidRPr="00364CC5">
              <w:rPr>
                <w:b/>
              </w:rPr>
              <w:t>36</w:t>
            </w:r>
          </w:p>
        </w:tc>
        <w:tc>
          <w:tcPr>
            <w:tcW w:w="630" w:type="dxa"/>
          </w:tcPr>
          <w:p w14:paraId="0B45782B" w14:textId="6452A20E" w:rsidR="0067606D" w:rsidRPr="00364CC5" w:rsidRDefault="0067606D" w:rsidP="0067606D">
            <w:pPr>
              <w:pStyle w:val="TabellRader"/>
              <w:keepNext/>
              <w:keepLines/>
              <w:rPr>
                <w:b/>
              </w:rPr>
            </w:pPr>
            <w:r w:rsidRPr="00364CC5">
              <w:rPr>
                <w:b/>
              </w:rPr>
              <w:t>21</w:t>
            </w:r>
          </w:p>
        </w:tc>
      </w:tr>
      <w:tr w:rsidR="0067606D" w14:paraId="754F9EC0" w14:textId="77777777" w:rsidTr="0067606D">
        <w:tc>
          <w:tcPr>
            <w:tcW w:w="1866" w:type="dxa"/>
            <w:tcMar>
              <w:left w:w="0" w:type="dxa"/>
              <w:right w:w="0" w:type="dxa"/>
            </w:tcMar>
            <w:vAlign w:val="bottom"/>
          </w:tcPr>
          <w:p w14:paraId="7227EAF4" w14:textId="72C7C002" w:rsidR="0067606D" w:rsidRDefault="0067606D" w:rsidP="0067606D">
            <w:pPr>
              <w:pStyle w:val="TabellRader"/>
              <w:keepNext/>
              <w:keepLines/>
              <w:jc w:val="left"/>
            </w:pPr>
            <w:r w:rsidRPr="00364CC5">
              <w:t>Förklaras</w:t>
            </w:r>
            <w:r>
              <w:t xml:space="preserve"> </w:t>
            </w:r>
            <w:r w:rsidRPr="00364CC5">
              <w:t>av</w:t>
            </w:r>
            <w:r>
              <w:t>:</w:t>
            </w:r>
          </w:p>
        </w:tc>
        <w:tc>
          <w:tcPr>
            <w:tcW w:w="629" w:type="dxa"/>
          </w:tcPr>
          <w:p w14:paraId="006D770D" w14:textId="77777777" w:rsidR="0067606D" w:rsidRPr="00364CC5" w:rsidRDefault="0067606D" w:rsidP="0067606D">
            <w:pPr>
              <w:pStyle w:val="TabellRader"/>
              <w:keepNext/>
              <w:keepLines/>
            </w:pPr>
          </w:p>
        </w:tc>
        <w:tc>
          <w:tcPr>
            <w:tcW w:w="629" w:type="dxa"/>
          </w:tcPr>
          <w:p w14:paraId="027CE134" w14:textId="77777777" w:rsidR="0067606D" w:rsidRPr="00364CC5" w:rsidRDefault="0067606D" w:rsidP="0067606D">
            <w:pPr>
              <w:pStyle w:val="TabellRader"/>
              <w:keepNext/>
              <w:keepLines/>
            </w:pPr>
          </w:p>
        </w:tc>
        <w:tc>
          <w:tcPr>
            <w:tcW w:w="629" w:type="dxa"/>
          </w:tcPr>
          <w:p w14:paraId="0BD83334" w14:textId="77777777" w:rsidR="0067606D" w:rsidRPr="00364CC5" w:rsidRDefault="0067606D" w:rsidP="0067606D">
            <w:pPr>
              <w:pStyle w:val="TabellRader"/>
              <w:keepNext/>
              <w:keepLines/>
            </w:pPr>
          </w:p>
        </w:tc>
        <w:tc>
          <w:tcPr>
            <w:tcW w:w="630" w:type="dxa"/>
          </w:tcPr>
          <w:p w14:paraId="0031106C" w14:textId="77777777" w:rsidR="0067606D" w:rsidRPr="00364CC5" w:rsidRDefault="0067606D" w:rsidP="0067606D">
            <w:pPr>
              <w:pStyle w:val="TabellRader"/>
              <w:keepNext/>
              <w:keepLines/>
            </w:pPr>
          </w:p>
        </w:tc>
      </w:tr>
      <w:tr w:rsidR="0067606D" w14:paraId="12649A02" w14:textId="77777777" w:rsidTr="0067606D">
        <w:tc>
          <w:tcPr>
            <w:tcW w:w="1866" w:type="dxa"/>
            <w:tcMar>
              <w:left w:w="0" w:type="dxa"/>
              <w:right w:w="0" w:type="dxa"/>
            </w:tcMar>
            <w:vAlign w:val="bottom"/>
          </w:tcPr>
          <w:p w14:paraId="0A8A103E" w14:textId="19F7F150" w:rsidR="0067606D" w:rsidRDefault="0067606D" w:rsidP="0067606D">
            <w:pPr>
              <w:pStyle w:val="TabellRader"/>
              <w:keepNext/>
              <w:keepLines/>
              <w:jc w:val="left"/>
            </w:pPr>
            <w:r>
              <w:t>Beslut om reformer</w:t>
            </w:r>
            <w:r w:rsidRPr="000D5A5D">
              <w:rPr>
                <w:vertAlign w:val="superscript"/>
              </w:rPr>
              <w:t>1</w:t>
            </w:r>
          </w:p>
        </w:tc>
        <w:tc>
          <w:tcPr>
            <w:tcW w:w="629" w:type="dxa"/>
          </w:tcPr>
          <w:p w14:paraId="6D9DDBA2" w14:textId="3CBF0089" w:rsidR="0067606D" w:rsidRPr="00364CC5" w:rsidRDefault="0067606D" w:rsidP="0067606D">
            <w:pPr>
              <w:pStyle w:val="TabellRader"/>
              <w:keepNext/>
              <w:keepLines/>
            </w:pPr>
            <w:r w:rsidRPr="007136B7">
              <w:t>12</w:t>
            </w:r>
          </w:p>
        </w:tc>
        <w:tc>
          <w:tcPr>
            <w:tcW w:w="629" w:type="dxa"/>
          </w:tcPr>
          <w:p w14:paraId="5BFFD022" w14:textId="3F0CE2AE" w:rsidR="0067606D" w:rsidRPr="00364CC5" w:rsidRDefault="0067606D" w:rsidP="0067606D">
            <w:pPr>
              <w:pStyle w:val="TabellRader"/>
              <w:keepNext/>
              <w:keepLines/>
            </w:pPr>
            <w:r w:rsidRPr="007136B7">
              <w:t>12</w:t>
            </w:r>
          </w:p>
        </w:tc>
        <w:tc>
          <w:tcPr>
            <w:tcW w:w="629" w:type="dxa"/>
          </w:tcPr>
          <w:p w14:paraId="7FE092F9" w14:textId="63693799" w:rsidR="0067606D" w:rsidRPr="00364CC5" w:rsidRDefault="0067606D" w:rsidP="0067606D">
            <w:pPr>
              <w:pStyle w:val="TabellRader"/>
              <w:keepNext/>
              <w:keepLines/>
            </w:pPr>
            <w:r w:rsidRPr="007136B7">
              <w:t>10</w:t>
            </w:r>
          </w:p>
        </w:tc>
        <w:tc>
          <w:tcPr>
            <w:tcW w:w="630" w:type="dxa"/>
          </w:tcPr>
          <w:p w14:paraId="65734680" w14:textId="0C2AEBE8" w:rsidR="0067606D" w:rsidRPr="00364CC5" w:rsidRDefault="0067606D" w:rsidP="0067606D">
            <w:pPr>
              <w:pStyle w:val="TabellRader"/>
              <w:keepNext/>
              <w:keepLines/>
            </w:pPr>
            <w:r w:rsidRPr="007136B7">
              <w:t>-2</w:t>
            </w:r>
          </w:p>
        </w:tc>
      </w:tr>
      <w:tr w:rsidR="0067606D" w14:paraId="41947023" w14:textId="77777777" w:rsidTr="0067606D">
        <w:tc>
          <w:tcPr>
            <w:tcW w:w="1866" w:type="dxa"/>
            <w:tcMar>
              <w:left w:w="0" w:type="dxa"/>
              <w:right w:w="0" w:type="dxa"/>
            </w:tcMar>
            <w:vAlign w:val="bottom"/>
          </w:tcPr>
          <w:p w14:paraId="3874FBB8" w14:textId="14C87D94" w:rsidR="0067606D" w:rsidRDefault="0067606D" w:rsidP="0067606D">
            <w:pPr>
              <w:pStyle w:val="TabellRader"/>
              <w:keepNext/>
              <w:keepLines/>
              <w:jc w:val="left"/>
            </w:pPr>
            <w:r>
              <w:t>Pris- och löneomräkning</w:t>
            </w:r>
          </w:p>
        </w:tc>
        <w:tc>
          <w:tcPr>
            <w:tcW w:w="629" w:type="dxa"/>
          </w:tcPr>
          <w:p w14:paraId="7AE99623" w14:textId="7CE74D27" w:rsidR="0067606D" w:rsidRPr="00364CC5" w:rsidRDefault="0067606D" w:rsidP="0067606D">
            <w:pPr>
              <w:pStyle w:val="TabellRader"/>
              <w:keepNext/>
              <w:keepLines/>
            </w:pPr>
            <w:r w:rsidRPr="007136B7">
              <w:t>4</w:t>
            </w:r>
          </w:p>
        </w:tc>
        <w:tc>
          <w:tcPr>
            <w:tcW w:w="629" w:type="dxa"/>
          </w:tcPr>
          <w:p w14:paraId="6E31A3D0" w14:textId="62E2F0FE" w:rsidR="0067606D" w:rsidRPr="00364CC5" w:rsidRDefault="0067606D" w:rsidP="0067606D">
            <w:pPr>
              <w:pStyle w:val="TabellRader"/>
              <w:keepNext/>
              <w:keepLines/>
            </w:pPr>
            <w:r w:rsidRPr="007136B7">
              <w:t>6</w:t>
            </w:r>
          </w:p>
        </w:tc>
        <w:tc>
          <w:tcPr>
            <w:tcW w:w="629" w:type="dxa"/>
          </w:tcPr>
          <w:p w14:paraId="0166605F" w14:textId="04388DE6" w:rsidR="0067606D" w:rsidRPr="00364CC5" w:rsidRDefault="0067606D" w:rsidP="0067606D">
            <w:pPr>
              <w:pStyle w:val="TabellRader"/>
              <w:keepNext/>
              <w:keepLines/>
            </w:pPr>
            <w:r w:rsidRPr="007136B7">
              <w:t>5</w:t>
            </w:r>
          </w:p>
        </w:tc>
        <w:tc>
          <w:tcPr>
            <w:tcW w:w="630" w:type="dxa"/>
          </w:tcPr>
          <w:p w14:paraId="4F8BCF16" w14:textId="4740565E" w:rsidR="0067606D" w:rsidRPr="00364CC5" w:rsidRDefault="0067606D" w:rsidP="0067606D">
            <w:pPr>
              <w:pStyle w:val="TabellRader"/>
              <w:keepNext/>
              <w:keepLines/>
            </w:pPr>
            <w:r w:rsidRPr="007136B7">
              <w:t>5</w:t>
            </w:r>
          </w:p>
        </w:tc>
      </w:tr>
      <w:tr w:rsidR="0067606D" w14:paraId="4CC581F8" w14:textId="77777777" w:rsidTr="0067606D">
        <w:tc>
          <w:tcPr>
            <w:tcW w:w="1866" w:type="dxa"/>
            <w:tcMar>
              <w:left w:w="0" w:type="dxa"/>
              <w:right w:w="0" w:type="dxa"/>
            </w:tcMar>
            <w:vAlign w:val="bottom"/>
          </w:tcPr>
          <w:p w14:paraId="769EB84B" w14:textId="799A7033" w:rsidR="0067606D" w:rsidRDefault="0067606D" w:rsidP="0067606D">
            <w:pPr>
              <w:pStyle w:val="TabellRader"/>
              <w:keepNext/>
              <w:keepLines/>
              <w:jc w:val="left"/>
            </w:pPr>
            <w:r>
              <w:t>Makroekonomiska förändringar</w:t>
            </w:r>
          </w:p>
        </w:tc>
        <w:tc>
          <w:tcPr>
            <w:tcW w:w="629" w:type="dxa"/>
          </w:tcPr>
          <w:p w14:paraId="4210FD52" w14:textId="04085A01" w:rsidR="0067606D" w:rsidRPr="00364CC5" w:rsidRDefault="0067606D" w:rsidP="0067606D">
            <w:pPr>
              <w:pStyle w:val="TabellRader"/>
              <w:keepNext/>
              <w:keepLines/>
            </w:pPr>
            <w:r w:rsidRPr="007136B7">
              <w:t>20</w:t>
            </w:r>
          </w:p>
        </w:tc>
        <w:tc>
          <w:tcPr>
            <w:tcW w:w="629" w:type="dxa"/>
          </w:tcPr>
          <w:p w14:paraId="20D3182B" w14:textId="5E879673" w:rsidR="0067606D" w:rsidRPr="00364CC5" w:rsidRDefault="0067606D" w:rsidP="0067606D">
            <w:pPr>
              <w:pStyle w:val="TabellRader"/>
              <w:keepNext/>
              <w:keepLines/>
            </w:pPr>
            <w:r w:rsidRPr="007136B7">
              <w:t>17</w:t>
            </w:r>
          </w:p>
        </w:tc>
        <w:tc>
          <w:tcPr>
            <w:tcW w:w="629" w:type="dxa"/>
          </w:tcPr>
          <w:p w14:paraId="5D52FA3E" w14:textId="69B89358" w:rsidR="0067606D" w:rsidRPr="00364CC5" w:rsidRDefault="0067606D" w:rsidP="0067606D">
            <w:pPr>
              <w:pStyle w:val="TabellRader"/>
              <w:keepNext/>
              <w:keepLines/>
            </w:pPr>
            <w:r w:rsidRPr="007136B7">
              <w:t>15</w:t>
            </w:r>
          </w:p>
        </w:tc>
        <w:tc>
          <w:tcPr>
            <w:tcW w:w="630" w:type="dxa"/>
          </w:tcPr>
          <w:p w14:paraId="53570772" w14:textId="0815E87F" w:rsidR="0067606D" w:rsidRPr="00364CC5" w:rsidRDefault="0067606D" w:rsidP="0067606D">
            <w:pPr>
              <w:pStyle w:val="TabellRader"/>
              <w:keepNext/>
              <w:keepLines/>
            </w:pPr>
            <w:r w:rsidRPr="007136B7">
              <w:t>14</w:t>
            </w:r>
          </w:p>
        </w:tc>
      </w:tr>
      <w:tr w:rsidR="0067606D" w14:paraId="291B8EB7" w14:textId="77777777" w:rsidTr="0067606D">
        <w:tc>
          <w:tcPr>
            <w:tcW w:w="1866" w:type="dxa"/>
            <w:tcMar>
              <w:left w:w="0" w:type="dxa"/>
              <w:right w:w="0" w:type="dxa"/>
            </w:tcMar>
            <w:vAlign w:val="bottom"/>
          </w:tcPr>
          <w:p w14:paraId="76BCE9E7" w14:textId="4537C3DD" w:rsidR="0067606D" w:rsidRDefault="0067606D" w:rsidP="0067606D">
            <w:pPr>
              <w:pStyle w:val="TabellRader"/>
              <w:keepNext/>
              <w:keepLines/>
              <w:jc w:val="left"/>
            </w:pPr>
            <w:r>
              <w:t>Volymer</w:t>
            </w:r>
            <w:r w:rsidRPr="000D5A5D">
              <w:rPr>
                <w:vertAlign w:val="superscript"/>
              </w:rPr>
              <w:t>2</w:t>
            </w:r>
          </w:p>
        </w:tc>
        <w:tc>
          <w:tcPr>
            <w:tcW w:w="629" w:type="dxa"/>
          </w:tcPr>
          <w:p w14:paraId="48663FF9" w14:textId="1DD9C9DC" w:rsidR="0067606D" w:rsidRPr="00364CC5" w:rsidRDefault="0067606D" w:rsidP="0067606D">
            <w:pPr>
              <w:pStyle w:val="TabellRader"/>
              <w:keepNext/>
              <w:keepLines/>
            </w:pPr>
            <w:r w:rsidRPr="007136B7">
              <w:t>-17</w:t>
            </w:r>
          </w:p>
        </w:tc>
        <w:tc>
          <w:tcPr>
            <w:tcW w:w="629" w:type="dxa"/>
          </w:tcPr>
          <w:p w14:paraId="15B11371" w14:textId="535A4F1B" w:rsidR="0067606D" w:rsidRPr="00364CC5" w:rsidRDefault="0067606D" w:rsidP="0067606D">
            <w:pPr>
              <w:pStyle w:val="TabellRader"/>
              <w:keepNext/>
              <w:keepLines/>
            </w:pPr>
            <w:r w:rsidRPr="007136B7">
              <w:t>-4</w:t>
            </w:r>
          </w:p>
        </w:tc>
        <w:tc>
          <w:tcPr>
            <w:tcW w:w="629" w:type="dxa"/>
          </w:tcPr>
          <w:p w14:paraId="4543A3AD" w14:textId="5C080E87" w:rsidR="0067606D" w:rsidRPr="00364CC5" w:rsidRDefault="0067606D" w:rsidP="0067606D">
            <w:pPr>
              <w:pStyle w:val="TabellRader"/>
              <w:keepNext/>
              <w:keepLines/>
            </w:pPr>
            <w:r w:rsidRPr="007136B7">
              <w:t>-3</w:t>
            </w:r>
          </w:p>
        </w:tc>
        <w:tc>
          <w:tcPr>
            <w:tcW w:w="630" w:type="dxa"/>
          </w:tcPr>
          <w:p w14:paraId="4EEB0494" w14:textId="3C22458F" w:rsidR="0067606D" w:rsidRPr="00364CC5" w:rsidRDefault="0067606D" w:rsidP="0067606D">
            <w:pPr>
              <w:pStyle w:val="TabellRader"/>
              <w:keepNext/>
              <w:keepLines/>
            </w:pPr>
            <w:r w:rsidRPr="007136B7">
              <w:t>1</w:t>
            </w:r>
          </w:p>
        </w:tc>
      </w:tr>
      <w:tr w:rsidR="0067606D" w14:paraId="4A66F93D" w14:textId="77777777" w:rsidTr="0067606D">
        <w:tc>
          <w:tcPr>
            <w:tcW w:w="1866" w:type="dxa"/>
            <w:tcMar>
              <w:left w:w="0" w:type="dxa"/>
              <w:right w:w="0" w:type="dxa"/>
            </w:tcMar>
            <w:vAlign w:val="bottom"/>
          </w:tcPr>
          <w:p w14:paraId="49752804" w14:textId="48824B57" w:rsidR="0067606D" w:rsidRDefault="0067606D" w:rsidP="0067606D">
            <w:pPr>
              <w:pStyle w:val="TabellRader"/>
              <w:keepNext/>
              <w:keepLines/>
              <w:jc w:val="left"/>
            </w:pPr>
            <w:r>
              <w:t>Tekniska justeringar</w:t>
            </w:r>
            <w:r w:rsidRPr="000D5A5D">
              <w:rPr>
                <w:vertAlign w:val="superscript"/>
              </w:rPr>
              <w:t>3</w:t>
            </w:r>
          </w:p>
        </w:tc>
        <w:tc>
          <w:tcPr>
            <w:tcW w:w="629" w:type="dxa"/>
          </w:tcPr>
          <w:p w14:paraId="2E8CEC62" w14:textId="3ABE2A33" w:rsidR="0067606D" w:rsidRPr="00364CC5" w:rsidRDefault="0067606D" w:rsidP="0067606D">
            <w:pPr>
              <w:pStyle w:val="TabellRader"/>
              <w:keepNext/>
              <w:keepLines/>
            </w:pPr>
            <w:r w:rsidRPr="007136B7">
              <w:t>6</w:t>
            </w:r>
          </w:p>
        </w:tc>
        <w:tc>
          <w:tcPr>
            <w:tcW w:w="629" w:type="dxa"/>
          </w:tcPr>
          <w:p w14:paraId="6F5537A7" w14:textId="4FA57EC6" w:rsidR="0067606D" w:rsidRPr="00364CC5" w:rsidRDefault="0067606D" w:rsidP="0067606D">
            <w:pPr>
              <w:pStyle w:val="TabellRader"/>
              <w:keepNext/>
              <w:keepLines/>
            </w:pPr>
            <w:r w:rsidRPr="007136B7">
              <w:t>4</w:t>
            </w:r>
          </w:p>
        </w:tc>
        <w:tc>
          <w:tcPr>
            <w:tcW w:w="629" w:type="dxa"/>
          </w:tcPr>
          <w:p w14:paraId="3344E985" w14:textId="0521CE47" w:rsidR="0067606D" w:rsidRPr="00364CC5" w:rsidRDefault="0067606D" w:rsidP="0067606D">
            <w:pPr>
              <w:pStyle w:val="TabellRader"/>
              <w:keepNext/>
              <w:keepLines/>
            </w:pPr>
            <w:r w:rsidRPr="007136B7">
              <w:t>0</w:t>
            </w:r>
          </w:p>
        </w:tc>
        <w:tc>
          <w:tcPr>
            <w:tcW w:w="630" w:type="dxa"/>
          </w:tcPr>
          <w:p w14:paraId="75BF63DD" w14:textId="2E508465" w:rsidR="0067606D" w:rsidRPr="00364CC5" w:rsidRDefault="0067606D" w:rsidP="0067606D">
            <w:pPr>
              <w:pStyle w:val="TabellRader"/>
              <w:keepNext/>
              <w:keepLines/>
            </w:pPr>
            <w:r w:rsidRPr="007136B7">
              <w:t>0</w:t>
            </w:r>
          </w:p>
        </w:tc>
      </w:tr>
      <w:tr w:rsidR="0067606D" w:rsidRPr="00CE35F7" w14:paraId="0CC9FE2B" w14:textId="77777777" w:rsidTr="0067606D">
        <w:trPr>
          <w:cnfStyle w:val="010000000000" w:firstRow="0" w:lastRow="1" w:firstColumn="0" w:lastColumn="0" w:oddVBand="0" w:evenVBand="0" w:oddHBand="0" w:evenHBand="0" w:firstRowFirstColumn="0" w:firstRowLastColumn="0" w:lastRowFirstColumn="0" w:lastRowLastColumn="0"/>
        </w:trPr>
        <w:tc>
          <w:tcPr>
            <w:tcW w:w="1866" w:type="dxa"/>
            <w:tcBorders>
              <w:top w:val="single" w:sz="6" w:space="0" w:color="auto"/>
            </w:tcBorders>
            <w:tcMar>
              <w:left w:w="0" w:type="dxa"/>
              <w:right w:w="0" w:type="dxa"/>
            </w:tcMar>
            <w:vAlign w:val="bottom"/>
          </w:tcPr>
          <w:p w14:paraId="4125C34A" w14:textId="2F186D3C" w:rsidR="0067606D" w:rsidRPr="00CE35F7" w:rsidRDefault="0067606D" w:rsidP="0067606D">
            <w:pPr>
              <w:pStyle w:val="TabellRader"/>
              <w:keepNext/>
              <w:keepLines/>
              <w:jc w:val="left"/>
              <w:rPr>
                <w:b w:val="0"/>
              </w:rPr>
            </w:pPr>
            <w:r w:rsidRPr="00CE35F7">
              <w:rPr>
                <w:b w:val="0"/>
              </w:rPr>
              <w:t>Övrigt</w:t>
            </w:r>
          </w:p>
        </w:tc>
        <w:tc>
          <w:tcPr>
            <w:tcW w:w="629" w:type="dxa"/>
            <w:tcBorders>
              <w:top w:val="single" w:sz="6" w:space="0" w:color="auto"/>
            </w:tcBorders>
          </w:tcPr>
          <w:p w14:paraId="60C1B450" w14:textId="0B7C06B2" w:rsidR="0067606D" w:rsidRPr="00CE35F7" w:rsidRDefault="0067606D" w:rsidP="0067606D">
            <w:pPr>
              <w:pStyle w:val="TabellRader"/>
              <w:keepNext/>
              <w:keepLines/>
              <w:rPr>
                <w:b w:val="0"/>
              </w:rPr>
            </w:pPr>
            <w:r w:rsidRPr="00CE35F7">
              <w:rPr>
                <w:b w:val="0"/>
              </w:rPr>
              <w:t>8</w:t>
            </w:r>
          </w:p>
        </w:tc>
        <w:tc>
          <w:tcPr>
            <w:tcW w:w="629" w:type="dxa"/>
            <w:tcBorders>
              <w:top w:val="single" w:sz="6" w:space="0" w:color="auto"/>
            </w:tcBorders>
          </w:tcPr>
          <w:p w14:paraId="022F5761" w14:textId="60E492EE" w:rsidR="0067606D" w:rsidRPr="00CE35F7" w:rsidRDefault="0067606D" w:rsidP="0067606D">
            <w:pPr>
              <w:pStyle w:val="TabellRader"/>
              <w:keepNext/>
              <w:keepLines/>
              <w:rPr>
                <w:b w:val="0"/>
              </w:rPr>
            </w:pPr>
            <w:r w:rsidRPr="00CE35F7">
              <w:rPr>
                <w:b w:val="0"/>
              </w:rPr>
              <w:t>1</w:t>
            </w:r>
          </w:p>
        </w:tc>
        <w:tc>
          <w:tcPr>
            <w:tcW w:w="629" w:type="dxa"/>
            <w:tcBorders>
              <w:top w:val="single" w:sz="6" w:space="0" w:color="auto"/>
            </w:tcBorders>
          </w:tcPr>
          <w:p w14:paraId="6D37D072" w14:textId="73741573" w:rsidR="0067606D" w:rsidRPr="00CE35F7" w:rsidRDefault="0067606D" w:rsidP="0067606D">
            <w:pPr>
              <w:pStyle w:val="TabellRader"/>
              <w:keepNext/>
              <w:keepLines/>
              <w:rPr>
                <w:b w:val="0"/>
              </w:rPr>
            </w:pPr>
            <w:r w:rsidRPr="00CE35F7">
              <w:rPr>
                <w:b w:val="0"/>
              </w:rPr>
              <w:t>10</w:t>
            </w:r>
          </w:p>
        </w:tc>
        <w:tc>
          <w:tcPr>
            <w:tcW w:w="630" w:type="dxa"/>
            <w:tcBorders>
              <w:top w:val="single" w:sz="6" w:space="0" w:color="auto"/>
            </w:tcBorders>
          </w:tcPr>
          <w:p w14:paraId="114485B4" w14:textId="771F54B8" w:rsidR="0067606D" w:rsidRPr="00CE35F7" w:rsidRDefault="0067606D" w:rsidP="0067606D">
            <w:pPr>
              <w:pStyle w:val="TabellRader"/>
              <w:keepNext/>
              <w:keepLines/>
              <w:rPr>
                <w:b w:val="0"/>
              </w:rPr>
            </w:pPr>
            <w:r w:rsidRPr="00CE35F7">
              <w:rPr>
                <w:b w:val="0"/>
              </w:rPr>
              <w:t>2</w:t>
            </w:r>
          </w:p>
        </w:tc>
      </w:tr>
    </w:tbl>
    <w:p w14:paraId="60E78FA6" w14:textId="77777777" w:rsidR="0067606D" w:rsidRDefault="0067606D" w:rsidP="0067606D">
      <w:pPr>
        <w:pStyle w:val="TabellFotnot"/>
      </w:pPr>
      <w:r w:rsidRPr="009430AA">
        <w:t>Anm.:</w:t>
      </w:r>
      <w:r>
        <w:rPr>
          <w:vertAlign w:val="superscript"/>
        </w:rPr>
        <w:t xml:space="preserve"> </w:t>
      </w:r>
      <w:r>
        <w:t>Beloppen är avrundade och överensstämmer därför inte alltid med summan.</w:t>
      </w:r>
    </w:p>
    <w:p w14:paraId="53AEB6B0" w14:textId="429B65B3" w:rsidR="0067606D" w:rsidRDefault="0067606D" w:rsidP="0067606D">
      <w:pPr>
        <w:pStyle w:val="TabellFotnot"/>
      </w:pPr>
      <w:r w:rsidRPr="000D5A5D">
        <w:rPr>
          <w:vertAlign w:val="superscript"/>
        </w:rPr>
        <w:t>1</w:t>
      </w:r>
      <w:r>
        <w:t xml:space="preserve"> Anslagsförändringar som motiverar teknisk justering av utgiftstaket ingår inte. </w:t>
      </w:r>
      <w:bookmarkStart w:id="223" w:name="_Hlk17361498"/>
      <w:r>
        <w:t>Vidare ingår inte medel som i propositionen Höständringsbudget för 2019 (prop.</w:t>
      </w:r>
      <w:r>
        <w:rPr>
          <w:rFonts w:ascii="Cambria" w:hAnsi="Cambria"/>
        </w:rPr>
        <w:t> </w:t>
      </w:r>
      <w:r>
        <w:t>2019/20:2) eller tidigare propositioner om ändringar i statens budget avses tillföras anslag som påverkas av förändringar i volym och makro</w:t>
      </w:r>
      <w:r>
        <w:softHyphen/>
        <w:t>ekonomiska förutsättningar (i första hand transfereringsanslag).</w:t>
      </w:r>
      <w:bookmarkEnd w:id="223"/>
    </w:p>
    <w:p w14:paraId="1A3295C7" w14:textId="4B12DBBC" w:rsidR="0067606D" w:rsidRDefault="0067606D" w:rsidP="0067606D">
      <w:pPr>
        <w:pStyle w:val="TabellFotnot"/>
      </w:pPr>
      <w:r w:rsidRPr="000D5A5D">
        <w:rPr>
          <w:vertAlign w:val="superscript"/>
        </w:rPr>
        <w:t>2</w:t>
      </w:r>
      <w:r>
        <w:t xml:space="preserve"> Begreppet volym innefattar ett antal olika slags utgiftsförändringar, till följd av bl.a. antalet personer i vissa transfereringssystem, längden på den tid som en person finns i ett transfereringssystem samt förändringar av nivån på styck</w:t>
      </w:r>
      <w:r>
        <w:softHyphen/>
        <w:t>kostnader i transfereringssystemen som inte direkt kan kopplas till den makroekonomiska utvecklingen.</w:t>
      </w:r>
    </w:p>
    <w:p w14:paraId="4D5DA3FF" w14:textId="1D3C4FC3" w:rsidR="0067606D" w:rsidRDefault="0067606D" w:rsidP="0067606D">
      <w:pPr>
        <w:pStyle w:val="TabellFotnot"/>
      </w:pPr>
      <w:r w:rsidRPr="000D5A5D">
        <w:rPr>
          <w:vertAlign w:val="superscript"/>
        </w:rPr>
        <w:t>3</w:t>
      </w:r>
      <w:r>
        <w:t xml:space="preserve"> Utgiftsförändringar som motiverar teknisk justering av utgiftstakets nivå.</w:t>
      </w:r>
    </w:p>
    <w:p w14:paraId="2DCCBB91" w14:textId="20FE584E" w:rsidR="0067606D" w:rsidRPr="007A7CEC" w:rsidRDefault="0067606D" w:rsidP="0067606D">
      <w:pPr>
        <w:pStyle w:val="TabellFotnot"/>
      </w:pPr>
      <w:r>
        <w:t>Källa: Egna beräkningar.</w:t>
      </w:r>
    </w:p>
    <w:p w14:paraId="42291C74" w14:textId="77777777" w:rsidR="0067606D" w:rsidRDefault="0067606D" w:rsidP="0067606D">
      <w:pPr>
        <w:pStyle w:val="Brdtextmedindrag"/>
        <w:ind w:firstLine="0"/>
      </w:pPr>
    </w:p>
    <w:p w14:paraId="2DF91AFA" w14:textId="2BA27B22" w:rsidR="0067606D" w:rsidRPr="00D95DD5" w:rsidRDefault="0067606D" w:rsidP="0067606D">
      <w:pPr>
        <w:pStyle w:val="Brdtext"/>
      </w:pPr>
      <w:r w:rsidRPr="00D73664">
        <w:t xml:space="preserve">De takbegränsade utgifterna beräknas öka med sammanlagt </w:t>
      </w:r>
      <w:r>
        <w:t>126 </w:t>
      </w:r>
      <w:r w:rsidRPr="00D73664">
        <w:t>miljarder kronor 2019–2022. Det motsvarar en genomsnittlig årlig ökning om</w:t>
      </w:r>
      <w:r>
        <w:t xml:space="preserve"> 2,3 </w:t>
      </w:r>
      <w:r w:rsidRPr="00D73664">
        <w:t>procent</w:t>
      </w:r>
      <w:r w:rsidRPr="00E9019B">
        <w:t xml:space="preserve">. Ökningen förklaras i första hand av </w:t>
      </w:r>
      <w:r w:rsidRPr="00D95DD5">
        <w:t>den makroekonomiska utvecklingen,</w:t>
      </w:r>
      <w:r w:rsidRPr="00AC180B">
        <w:t xml:space="preserve"> </w:t>
      </w:r>
      <w:r>
        <w:t xml:space="preserve">som bl.a. medför högre </w:t>
      </w:r>
      <w:r w:rsidRPr="00E9019B">
        <w:t>genomsnittliga ersättningsnivå</w:t>
      </w:r>
      <w:r>
        <w:t>er</w:t>
      </w:r>
      <w:r w:rsidRPr="00E9019B">
        <w:t xml:space="preserve"> i de statliga transfereringssystemen</w:t>
      </w:r>
      <w:r w:rsidRPr="00C1302A">
        <w:t xml:space="preserve">. I andra hand förklaras utvecklingen </w:t>
      </w:r>
      <w:r w:rsidRPr="00D95DD5">
        <w:t>av tidigare beslutade och nu föreslagna eller aviserade utgiftsreformer.</w:t>
      </w:r>
      <w:r>
        <w:t xml:space="preserve"> Volymutvecklingen i de statliga transfererings</w:t>
      </w:r>
      <w:r>
        <w:softHyphen/>
        <w:t>systemen bidrar till lägre utgifter 2019–2021.</w:t>
      </w:r>
    </w:p>
    <w:p w14:paraId="72184C9D" w14:textId="6B80F936" w:rsidR="0067606D" w:rsidRDefault="0067606D" w:rsidP="0067606D">
      <w:pPr>
        <w:pStyle w:val="Rubrik4utannumrering"/>
      </w:pPr>
      <w:r w:rsidRPr="004F10FF">
        <w:t xml:space="preserve">Beslut om </w:t>
      </w:r>
      <w:r>
        <w:t xml:space="preserve">reformer </w:t>
      </w:r>
    </w:p>
    <w:p w14:paraId="115D69CB" w14:textId="2DD9AB86" w:rsidR="0067606D" w:rsidRDefault="0067606D" w:rsidP="0067606D">
      <w:pPr>
        <w:pStyle w:val="Brdtextmedindrag"/>
        <w:ind w:firstLine="0"/>
      </w:pPr>
      <w:r>
        <w:t xml:space="preserve">Nedan beskrivs hur de takbegränsade utgifternas förväntade utveckling påverkas av tidigare riksdagsbeslut, </w:t>
      </w:r>
      <w:r w:rsidRPr="005937AD">
        <w:t xml:space="preserve">av riksdagen </w:t>
      </w:r>
      <w:r>
        <w:t>godkända beräk</w:t>
      </w:r>
      <w:r>
        <w:softHyphen/>
        <w:t>ningar samt regeringens nu aktuella förslag och aviseringar som har ekonomiska konsekvenser. Det är därmed den samlade budgeteffekten på de takbegränsade utgifterna, både vad gäller reformer och finansiering av dessa, i förhållande till det föregående året som redovisas. I beskrivningen ingår därmed även budget</w:t>
      </w:r>
      <w:r>
        <w:softHyphen/>
        <w:t>effekterna av att tidigare reformer och temporära program upphör eller minskar i omfattning.</w:t>
      </w:r>
    </w:p>
    <w:p w14:paraId="41A57DE2" w14:textId="7F30866C" w:rsidR="0067606D" w:rsidRPr="009F0BA4" w:rsidRDefault="0067606D" w:rsidP="0067606D">
      <w:pPr>
        <w:pStyle w:val="Brdtextmedindrag"/>
      </w:pPr>
      <w:r w:rsidRPr="009F0BA4">
        <w:t>Beslutade</w:t>
      </w:r>
      <w:r>
        <w:t xml:space="preserve">, föreslagna och aviserade reformer beräknas öka de takbegränsade utgifterna </w:t>
      </w:r>
      <w:r>
        <w:br/>
        <w:t xml:space="preserve">2019–2021 och minska dessa 2022. Som framgår av </w:t>
      </w:r>
      <w:r>
        <w:fldChar w:fldCharType="begin"/>
      </w:r>
      <w:r>
        <w:instrText xml:space="preserve"> REF  _Ref17890360 \* Lower \h </w:instrText>
      </w:r>
      <w:r>
        <w:fldChar w:fldCharType="separate"/>
      </w:r>
      <w:r w:rsidR="00757DA4">
        <w:t xml:space="preserve">tabell </w:t>
      </w:r>
      <w:r w:rsidR="00757DA4">
        <w:rPr>
          <w:bCs/>
          <w:noProof/>
        </w:rPr>
        <w:t>7</w:t>
      </w:r>
      <w:r w:rsidR="00757DA4">
        <w:t>.</w:t>
      </w:r>
      <w:r w:rsidR="00757DA4">
        <w:rPr>
          <w:noProof/>
        </w:rPr>
        <w:t>6</w:t>
      </w:r>
      <w:r>
        <w:fldChar w:fldCharType="end"/>
      </w:r>
      <w:r>
        <w:t xml:space="preserve"> är de utgiftsområden där de beräknade utgifterna ökar mest under perioden till följd av beslut om reformer, utgiftsområdena 4 Rättsväsendet, 6 Försvar och samhällets krisberedskap, 22 Kommunikationer och 25 Allmänna bidrag till kommuner. </w:t>
      </w:r>
    </w:p>
    <w:p w14:paraId="429261C0" w14:textId="7484BE9A" w:rsidR="0067606D" w:rsidRPr="009F0BA4" w:rsidRDefault="0067606D" w:rsidP="0067606D">
      <w:pPr>
        <w:pStyle w:val="Brdtextmedindrag"/>
      </w:pPr>
      <w:r>
        <w:t>Under flera utgiftsområden beräknas utgift</w:t>
      </w:r>
      <w:r>
        <w:softHyphen/>
        <w:t>erna sammantaget minska 2019–2022. Det gäller bl.a. utgiftsområdena 13 Jämställdhet och nyanlända invandrares etablering, 14 Arbets</w:t>
      </w:r>
      <w:r>
        <w:softHyphen/>
        <w:t>marknad och arbetsliv och 18 Samhällsplanering, bostadsförsörjning och byggande samt konsument</w:t>
      </w:r>
      <w:r>
        <w:softHyphen/>
        <w:t>politik.</w:t>
      </w:r>
    </w:p>
    <w:p w14:paraId="7F7CDA7C" w14:textId="1160DB53" w:rsidR="0067606D" w:rsidRDefault="0067606D" w:rsidP="0067606D">
      <w:pPr>
        <w:pStyle w:val="Brdtextmedindrag"/>
      </w:pPr>
      <w:r>
        <w:t>Nedan kommenteras de utgiftsområden vars utgiftsram beräknas öka eller minska med minst 1 miljard kronor något av åren 2019–2022.</w:t>
      </w:r>
    </w:p>
    <w:p w14:paraId="0D4B134E" w14:textId="3D9F5EF3" w:rsidR="0067606D" w:rsidRDefault="0067606D" w:rsidP="0067606D">
      <w:pPr>
        <w:pStyle w:val="Rubrik5utannumrering"/>
      </w:pPr>
      <w:r>
        <w:t>Utgiftsområde 4 Rättsväsendet</w:t>
      </w:r>
    </w:p>
    <w:p w14:paraId="5907798C" w14:textId="51B76B1D" w:rsidR="0067606D" w:rsidRPr="00C51338" w:rsidRDefault="0067606D" w:rsidP="0067606D">
      <w:pPr>
        <w:pStyle w:val="Brdtext"/>
      </w:pPr>
      <w:r>
        <w:t xml:space="preserve">Utgifterna ökar 2019–2022 jämfört med det föregående året, bl.a. </w:t>
      </w:r>
      <w:r w:rsidRPr="0023227F">
        <w:t>till följd av satsningar</w:t>
      </w:r>
      <w:r>
        <w:t xml:space="preserve"> i denna proposition som syftar till att stärka Kriminalvården och Sveriges Domstolar. Även tidigare beslut och aviseringar</w:t>
      </w:r>
      <w:r w:rsidRPr="0023227F">
        <w:t xml:space="preserve"> som syftar till att stärka</w:t>
      </w:r>
      <w:r>
        <w:t xml:space="preserve"> Polismyndigheten bidrar till de ökade utgifterna (se bl.a. prop. 2017/18:1 och bet. 2018/19:JuU1, rskr. 2018/19:73).</w:t>
      </w:r>
    </w:p>
    <w:p w14:paraId="260A701D" w14:textId="0C691CE7" w:rsidR="0067606D" w:rsidRDefault="0067606D" w:rsidP="0067606D">
      <w:pPr>
        <w:pStyle w:val="Rubrik5utannumrering"/>
      </w:pPr>
      <w:r>
        <w:t>Utgiftsområde 6 Försvar och samhällets krisberedskap</w:t>
      </w:r>
    </w:p>
    <w:p w14:paraId="37869094" w14:textId="0653EB07" w:rsidR="0067606D" w:rsidRPr="006D132B" w:rsidRDefault="0067606D" w:rsidP="0067606D">
      <w:pPr>
        <w:pStyle w:val="Brdtext"/>
      </w:pPr>
      <w:r>
        <w:t xml:space="preserve">Utgifterna ökar 2019–2022 jämfört med det föregående året på grund av stegvisa satsningar som syftar till att stärka Sveriges försvarsförmåga. De ökade utgifterna är till största del hänförliga till tidigare beslut och aviseringar samt nu föreslagna och aviserade ökningar. </w:t>
      </w:r>
    </w:p>
    <w:p w14:paraId="01A82BE5" w14:textId="460E10A9" w:rsidR="0067606D" w:rsidRDefault="0067606D" w:rsidP="0067606D">
      <w:pPr>
        <w:pStyle w:val="Rubrik5utannumrering"/>
      </w:pPr>
      <w:r>
        <w:lastRenderedPageBreak/>
        <w:t>Utgiftsområde 7 Internationellt bistånd</w:t>
      </w:r>
    </w:p>
    <w:p w14:paraId="2B5EE37B" w14:textId="6E2F7A94" w:rsidR="0067606D" w:rsidRDefault="0067606D" w:rsidP="0067606D">
      <w:pPr>
        <w:pStyle w:val="Brdtext"/>
      </w:pPr>
      <w:r>
        <w:t>Utgifterna minskar 2019 jämfört med det föregående året främst på grund av att det förändrade ersättningssystemet för ensam</w:t>
      </w:r>
      <w:r>
        <w:softHyphen/>
        <w:t xml:space="preserve">kommande barn och unga, som </w:t>
      </w:r>
      <w:r w:rsidRPr="007C3FA4">
        <w:t xml:space="preserve">infördes fr.o.m. den 1 juli 2017 </w:t>
      </w:r>
      <w:r>
        <w:t>(prop. 2016/17:1), orsakade större utgiftsökningar 2018 än 2019. Vidare minskar utgifterna 2019 eftersom de kostnader för asyl- och flyktingmottagandet under utgiftsområde 8 som klassificeras som bistånd ökar (</w:t>
      </w:r>
      <w:r w:rsidRPr="00AD0CC4">
        <w:t>prop.</w:t>
      </w:r>
      <w:r>
        <w:t> </w:t>
      </w:r>
      <w:r w:rsidRPr="00AD0CC4">
        <w:t>2018/19:99, bet.</w:t>
      </w:r>
      <w:r>
        <w:t> </w:t>
      </w:r>
      <w:r w:rsidRPr="00AD0CC4">
        <w:t>2018/19:FiU21, rskr.</w:t>
      </w:r>
      <w:r>
        <w:t xml:space="preserve"> </w:t>
      </w:r>
      <w:r w:rsidRPr="00AD0CC4">
        <w:t>2018/19:288)</w:t>
      </w:r>
      <w:r>
        <w:t>.</w:t>
      </w:r>
    </w:p>
    <w:p w14:paraId="16E4F2E2" w14:textId="7986D742" w:rsidR="0067606D" w:rsidRPr="00006F9F" w:rsidRDefault="0067606D" w:rsidP="0067606D">
      <w:pPr>
        <w:pStyle w:val="Brdtextmedindrag"/>
      </w:pPr>
      <w:r>
        <w:t>För 2020 ökar utgifterna jämfört med det föregående året till följd av effekter av förlängningen av lagen (2016:752) om tillfälliga begränsningar av möjligheten att få uppehålls</w:t>
      </w:r>
      <w:r>
        <w:softHyphen/>
        <w:t xml:space="preserve">tillstånd i Sverige </w:t>
      </w:r>
      <w:r w:rsidDel="00E53379">
        <w:t>(</w:t>
      </w:r>
      <w:r>
        <w:t>prop. 2018/19:128, bet. </w:t>
      </w:r>
      <w:r w:rsidRPr="0041576F">
        <w:t>2018/19:SfU26</w:t>
      </w:r>
      <w:r>
        <w:t>, rskr. </w:t>
      </w:r>
      <w:r w:rsidRPr="0041576F">
        <w:t>2018/19:</w:t>
      </w:r>
      <w:r>
        <w:t>295). Även en ny avräkningsmodell avseende biståndet bidrar till de ökade utgifterna 2020.</w:t>
      </w:r>
    </w:p>
    <w:p w14:paraId="24A2028E" w14:textId="3C84BAB5" w:rsidR="0067606D" w:rsidRDefault="0067606D" w:rsidP="0067606D">
      <w:pPr>
        <w:pStyle w:val="Rubrik5utannumrering"/>
      </w:pPr>
      <w:r>
        <w:t>Utgiftsområde 8 Migration</w:t>
      </w:r>
    </w:p>
    <w:p w14:paraId="183CB1C4" w14:textId="7677620A" w:rsidR="0067606D" w:rsidRDefault="0067606D" w:rsidP="0067606D">
      <w:pPr>
        <w:pStyle w:val="Brdtext"/>
      </w:pPr>
      <w:r>
        <w:t>Utgifterna ökar 2019 jämfört med det föregående året främst till följd av det förändrade ersättnings</w:t>
      </w:r>
      <w:r w:rsidR="002A3F5A">
        <w:softHyphen/>
      </w:r>
      <w:r>
        <w:t xml:space="preserve">systemet för mottagande av ensamkommande barn och unga som infördes fr.o.m. den 1 juli 2017 (se ovan under utg.omr. 7). </w:t>
      </w:r>
    </w:p>
    <w:p w14:paraId="4C0FEA96" w14:textId="5ED16379" w:rsidR="0067606D" w:rsidRPr="00BB751B" w:rsidRDefault="0067606D" w:rsidP="0067606D">
      <w:pPr>
        <w:pStyle w:val="Brdtextmedindrag"/>
      </w:pPr>
      <w:r>
        <w:t xml:space="preserve">Utgifterna minskar 2020–2022 jämfört med det föregående året till följd av förlängningen av lagen om tillfälliga begränsningar av möjligheten att få uppehållstillstånd i Sverige. </w:t>
      </w:r>
    </w:p>
    <w:p w14:paraId="4AFB7E2E" w14:textId="2F345934" w:rsidR="0067606D" w:rsidRDefault="0067606D" w:rsidP="0067606D">
      <w:pPr>
        <w:pStyle w:val="Rubrik5utannumrering"/>
      </w:pPr>
      <w:r>
        <w:t>Utgiftsområde 9 Hälsovård, sjukvård och social omsorg</w:t>
      </w:r>
    </w:p>
    <w:p w14:paraId="2E5AADE8" w14:textId="7880402C" w:rsidR="0067606D" w:rsidRDefault="0067606D" w:rsidP="0067606D">
      <w:pPr>
        <w:pStyle w:val="Brdtext"/>
      </w:pPr>
      <w:r>
        <w:t xml:space="preserve">Utgifterna ökar 2019 och 2020 jämfört med det föregående året. Ökningen 2019 och 2020 sker </w:t>
      </w:r>
      <w:r w:rsidRPr="000D2BD5">
        <w:t xml:space="preserve">främst till följd av </w:t>
      </w:r>
      <w:r>
        <w:t>ökade kostnader för läkemedelsförmånerna</w:t>
      </w:r>
      <w:r w:rsidRPr="000D2BD5">
        <w:t xml:space="preserve"> </w:t>
      </w:r>
      <w:r>
        <w:t xml:space="preserve">och satsningar för att korta vårdköerna </w:t>
      </w:r>
      <w:r w:rsidRPr="00975ED0">
        <w:t>(se prop.</w:t>
      </w:r>
      <w:r>
        <w:t> </w:t>
      </w:r>
      <w:r w:rsidRPr="00975ED0">
        <w:t>2018/19:99 och bet.</w:t>
      </w:r>
      <w:r>
        <w:t> </w:t>
      </w:r>
      <w:r w:rsidRPr="00975ED0">
        <w:t>2018/19:SoU1</w:t>
      </w:r>
      <w:r>
        <w:t>, rskr. 2018/19:111 samt denna proposition</w:t>
      </w:r>
      <w:r w:rsidRPr="00975ED0">
        <w:t>)</w:t>
      </w:r>
      <w:r>
        <w:t>. Utgifterna minskar 2021 jämfört med det föregående året främst till följd av att en tillfällig satsning på psykisk hälsa och psykiatri upphör 2020. Den största utgifts</w:t>
      </w:r>
      <w:r>
        <w:softHyphen/>
        <w:t xml:space="preserve">minskningen </w:t>
      </w:r>
      <w:r w:rsidRPr="00261F9C">
        <w:t xml:space="preserve">jämfört med </w:t>
      </w:r>
      <w:r>
        <w:t xml:space="preserve">det </w:t>
      </w:r>
      <w:r w:rsidRPr="00261F9C">
        <w:t>föregående år</w:t>
      </w:r>
      <w:r>
        <w:t xml:space="preserve">et sker 2022, framför allt till följd av att tillfälliga satsningar, främst avseende vårdpersonal i landstingen, upphör. </w:t>
      </w:r>
    </w:p>
    <w:p w14:paraId="7ED68EA9" w14:textId="3E0DB161" w:rsidR="0067606D" w:rsidRDefault="0067606D" w:rsidP="0067606D">
      <w:pPr>
        <w:pStyle w:val="Rubrik5utannumrering"/>
      </w:pPr>
      <w:r>
        <w:t>Utgiftsområde 11 Ekonomisk trygghet vid ålderdom</w:t>
      </w:r>
    </w:p>
    <w:p w14:paraId="552DC9A5" w14:textId="61A7490A" w:rsidR="0067606D" w:rsidRPr="00F72D38" w:rsidRDefault="0067606D" w:rsidP="0067606D">
      <w:pPr>
        <w:pStyle w:val="Brdtext"/>
      </w:pPr>
      <w:r>
        <w:t xml:space="preserve">Utgifterna ökar 2020 jämfört med det föregående året på grund av förslagen i propositionen </w:t>
      </w:r>
      <w:r w:rsidRPr="00F72D38">
        <w:t xml:space="preserve">Förbättrat grundskydd för </w:t>
      </w:r>
      <w:r w:rsidRPr="004B6733">
        <w:t xml:space="preserve">pensionärer </w:t>
      </w:r>
      <w:r w:rsidRPr="004B6733">
        <w:t>(prop. 2018/19:134)</w:t>
      </w:r>
      <w:r>
        <w:t>, dels genom förslaget att g</w:t>
      </w:r>
      <w:r w:rsidRPr="00F72D38">
        <w:t>rundnivån i garantipensionen höjs,</w:t>
      </w:r>
      <w:r>
        <w:t xml:space="preserve"> dels genom förslaget om</w:t>
      </w:r>
      <w:r w:rsidRPr="004B6733" w:rsidDel="005A37B9">
        <w:t xml:space="preserve"> </w:t>
      </w:r>
      <w:r w:rsidRPr="004B6733">
        <w:t>en höjning av taket för bostads</w:t>
      </w:r>
      <w:r>
        <w:softHyphen/>
      </w:r>
      <w:r w:rsidRPr="004B6733">
        <w:t>tillägget för pensionärer.</w:t>
      </w:r>
    </w:p>
    <w:p w14:paraId="48DA4AC4" w14:textId="11B276FA" w:rsidR="0067606D" w:rsidRDefault="0067606D" w:rsidP="0067606D">
      <w:pPr>
        <w:pStyle w:val="Rubrik5utannumrering"/>
      </w:pPr>
      <w:r>
        <w:t>Utgiftsområde 12 Ekonomisk trygghet för familjer och barn</w:t>
      </w:r>
    </w:p>
    <w:p w14:paraId="4AA25327" w14:textId="594F9256" w:rsidR="0067606D" w:rsidRPr="00722B16" w:rsidRDefault="0067606D" w:rsidP="0067606D">
      <w:pPr>
        <w:pStyle w:val="Brdtext"/>
      </w:pPr>
      <w:r>
        <w:t>Utgifterna ökar 2019 jämfört med det föregående året främst till följd av att det allmänna barn</w:t>
      </w:r>
      <w:r>
        <w:softHyphen/>
        <w:t>bidraget höjdes med 200 kronor per barn och månad fr.o.m. den 1 mars 2018 (prop. 2017/18:1, bet. 2017/18:SfU3, rskr. 2017/18:112).</w:t>
      </w:r>
    </w:p>
    <w:p w14:paraId="4316443C" w14:textId="6704A416" w:rsidR="0067606D" w:rsidRDefault="0067606D" w:rsidP="0067606D">
      <w:pPr>
        <w:pStyle w:val="Rubrik5utannumrering"/>
      </w:pPr>
      <w:r>
        <w:t>Utgiftsområde 13 Jämställdhet och nyanlända invandrares etablering</w:t>
      </w:r>
    </w:p>
    <w:p w14:paraId="7828AF2E" w14:textId="6B85CEB0" w:rsidR="0067606D" w:rsidRPr="00CB34CE" w:rsidRDefault="0067606D" w:rsidP="0067606D">
      <w:pPr>
        <w:pStyle w:val="Brdtext"/>
      </w:pPr>
      <w:r>
        <w:t xml:space="preserve">Utgifterna minskar 2019 jämfört med det föregående året och främsta orsaken till det är att ett förändrat ersättningssystem för mottagande av ensamkommande barn och unga infördes fr.o.m. den 1 juli 2017 </w:t>
      </w:r>
      <w:r w:rsidRPr="00BE5DF6">
        <w:t>(se ovan under utg</w:t>
      </w:r>
      <w:r>
        <w:t>.</w:t>
      </w:r>
      <w:r w:rsidRPr="00BE5DF6">
        <w:t>omr</w:t>
      </w:r>
      <w:r>
        <w:t>. </w:t>
      </w:r>
      <w:r w:rsidRPr="00BE5DF6">
        <w:t>7)</w:t>
      </w:r>
      <w:r>
        <w:t xml:space="preserve">. </w:t>
      </w:r>
    </w:p>
    <w:p w14:paraId="3817C226" w14:textId="25C25E4C" w:rsidR="0067606D" w:rsidRDefault="0067606D" w:rsidP="0067606D">
      <w:pPr>
        <w:pStyle w:val="Rubrik5utannumrering"/>
      </w:pPr>
      <w:r>
        <w:t>Utgiftsområde 14 Arbetsmarknad och arbetsliv</w:t>
      </w:r>
    </w:p>
    <w:p w14:paraId="2CA85537" w14:textId="2D4ED310" w:rsidR="0067606D" w:rsidRPr="00D22CA0" w:rsidRDefault="0067606D" w:rsidP="0067606D">
      <w:pPr>
        <w:pStyle w:val="Brdtext"/>
      </w:pPr>
      <w:r>
        <w:t>Utgifterna</w:t>
      </w:r>
      <w:r w:rsidRPr="00422F4A">
        <w:t xml:space="preserve"> minska</w:t>
      </w:r>
      <w:r>
        <w:t>r</w:t>
      </w:r>
      <w:r w:rsidRPr="00422F4A">
        <w:t xml:space="preserve"> </w:t>
      </w:r>
      <w:r>
        <w:t xml:space="preserve">2019 och </w:t>
      </w:r>
      <w:r w:rsidRPr="00422F4A">
        <w:t xml:space="preserve">2020 jämfört med </w:t>
      </w:r>
      <w:r>
        <w:t>det föregående året</w:t>
      </w:r>
      <w:r w:rsidRPr="00422F4A">
        <w:t xml:space="preserve"> främst till följd av </w:t>
      </w:r>
      <w:r>
        <w:t xml:space="preserve">att </w:t>
      </w:r>
      <w:r w:rsidRPr="00422F4A">
        <w:t xml:space="preserve">den beslutade budgeten för 2019 </w:t>
      </w:r>
      <w:r>
        <w:t xml:space="preserve">innebar </w:t>
      </w:r>
      <w:r w:rsidRPr="00422F4A">
        <w:t>minska</w:t>
      </w:r>
      <w:r>
        <w:t>de</w:t>
      </w:r>
      <w:r w:rsidRPr="00422F4A">
        <w:t xml:space="preserve"> </w:t>
      </w:r>
      <w:r>
        <w:t>utgifter</w:t>
      </w:r>
      <w:r w:rsidRPr="00422F4A">
        <w:t xml:space="preserve"> för arbetsmarknadspolitiska program och insatser</w:t>
      </w:r>
      <w:r>
        <w:t xml:space="preserve"> (bet. 2018/19:AU2, rskr. 2018/19:112).</w:t>
      </w:r>
    </w:p>
    <w:p w14:paraId="0670DBB4" w14:textId="27A164FE" w:rsidR="0067606D" w:rsidRDefault="0067606D" w:rsidP="0067606D">
      <w:pPr>
        <w:pStyle w:val="Rubrik5utannumrering"/>
      </w:pPr>
      <w:r>
        <w:t>Utgiftsområde 16 Utbildning och universitetsforskning</w:t>
      </w:r>
    </w:p>
    <w:p w14:paraId="5ED6E66F" w14:textId="41CD3DDD" w:rsidR="0067606D" w:rsidRPr="00A37C10" w:rsidRDefault="0067606D" w:rsidP="0067606D">
      <w:pPr>
        <w:pStyle w:val="Brdtext"/>
      </w:pPr>
      <w:bookmarkStart w:id="224" w:name="_Hlk18587019"/>
      <w:r>
        <w:t xml:space="preserve">Utgifterna ökar 2019 jämfört med det föregående året till följd av ett ökat statligt stöd för stärkt likvärdighet och kunskapsutveckling, som riktar sig till förskoleklass och grundskola. </w:t>
      </w:r>
      <w:r w:rsidRPr="00DA34BB">
        <w:t>Även en satsning på lärarassistenter bidrar till ökade utgifter 2019 (prop.</w:t>
      </w:r>
      <w:r>
        <w:t> </w:t>
      </w:r>
      <w:r w:rsidRPr="00DA34BB">
        <w:t>2018/19:99, bet.</w:t>
      </w:r>
      <w:r>
        <w:t xml:space="preserve"> </w:t>
      </w:r>
      <w:r w:rsidRPr="00DA34BB">
        <w:t>2018/19:FiU21, rskr. 2018/19:288).</w:t>
      </w:r>
      <w:r>
        <w:t xml:space="preserve"> För 2020 ökar utgifterna jämfört med det föregående året till följd av bl.a. utbyggnad av platser på universitet och högskolor, höjda forsknings</w:t>
      </w:r>
      <w:r>
        <w:softHyphen/>
        <w:t xml:space="preserve">anslag, en satsning på fler utbildningsplatser till yrkeshögskolan och bidrag till lärarlöner </w:t>
      </w:r>
      <w:r w:rsidRPr="00AA701A">
        <w:t>(se prop.</w:t>
      </w:r>
      <w:r>
        <w:t> </w:t>
      </w:r>
      <w:r w:rsidRPr="00AA701A">
        <w:t>2017/18:1</w:t>
      </w:r>
      <w:r>
        <w:t>,</w:t>
      </w:r>
      <w:r w:rsidRPr="00AA701A">
        <w:t xml:space="preserve"> bet.</w:t>
      </w:r>
      <w:r>
        <w:t> </w:t>
      </w:r>
      <w:r w:rsidRPr="00AA701A">
        <w:t>2018/19:UbU1</w:t>
      </w:r>
      <w:r>
        <w:t>, rskr. 2018/19:104</w:t>
      </w:r>
      <w:r w:rsidRPr="00AA701A">
        <w:t>).</w:t>
      </w:r>
      <w:r>
        <w:t xml:space="preserve"> </w:t>
      </w:r>
      <w:r w:rsidRPr="00DA34BB">
        <w:t>För 2020 ökar utgifterna även till följd av ett utökat bidrag till lärarassistenter enligt förslag i denna proposition.</w:t>
      </w:r>
    </w:p>
    <w:bookmarkEnd w:id="224"/>
    <w:p w14:paraId="55892BD1" w14:textId="64884B7C" w:rsidR="0067606D" w:rsidRDefault="0067606D" w:rsidP="0067606D">
      <w:pPr>
        <w:pStyle w:val="Rubrik5utannumrering"/>
      </w:pPr>
      <w:r>
        <w:t>Utgiftsområde 18 Samhällsplanering, bostadsförsörjning och byggande samt konsumentpolitik</w:t>
      </w:r>
    </w:p>
    <w:p w14:paraId="248E1A53" w14:textId="79CB2BC3" w:rsidR="0067606D" w:rsidRDefault="0067606D" w:rsidP="0067606D">
      <w:pPr>
        <w:pStyle w:val="Brdtext"/>
      </w:pPr>
      <w:r>
        <w:t>Utgifterna minskar 2019 jämfört med det föregående året främst till följd av åtgärder i</w:t>
      </w:r>
      <w:r w:rsidRPr="00EA430B">
        <w:t xml:space="preserve"> den beslutade budgeten för 2019</w:t>
      </w:r>
      <w:r>
        <w:t xml:space="preserve">, där </w:t>
      </w:r>
      <w:r w:rsidRPr="00EA430B">
        <w:t>anslag</w:t>
      </w:r>
      <w:r>
        <w:t>et </w:t>
      </w:r>
      <w:r w:rsidRPr="00EA430B">
        <w:t xml:space="preserve">1:8 </w:t>
      </w:r>
      <w:r w:rsidRPr="00A9666D">
        <w:rPr>
          <w:i/>
        </w:rPr>
        <w:t xml:space="preserve">Stöd till kommuner för ökat bostadsbyggande </w:t>
      </w:r>
      <w:r w:rsidRPr="00EA430B">
        <w:lastRenderedPageBreak/>
        <w:t>avveckla</w:t>
      </w:r>
      <w:r>
        <w:t>des</w:t>
      </w:r>
      <w:r w:rsidRPr="00EA430B">
        <w:t xml:space="preserve"> och anslag</w:t>
      </w:r>
      <w:r>
        <w:t>et </w:t>
      </w:r>
      <w:r w:rsidRPr="00EA430B">
        <w:t xml:space="preserve">1:7 </w:t>
      </w:r>
      <w:r w:rsidRPr="00A9666D">
        <w:rPr>
          <w:i/>
        </w:rPr>
        <w:t>Energieffektivisering och renovering av flerbostadshus och utomhus</w:t>
      </w:r>
      <w:r>
        <w:rPr>
          <w:i/>
        </w:rPr>
        <w:softHyphen/>
      </w:r>
      <w:r w:rsidRPr="00A9666D">
        <w:rPr>
          <w:i/>
        </w:rPr>
        <w:t>miljöer</w:t>
      </w:r>
      <w:r w:rsidRPr="00EA430B">
        <w:t xml:space="preserve"> minska</w:t>
      </w:r>
      <w:r>
        <w:t>des</w:t>
      </w:r>
      <w:r w:rsidRPr="00EA430B">
        <w:t xml:space="preserve">. </w:t>
      </w:r>
      <w:r>
        <w:t>Efter förslag i</w:t>
      </w:r>
      <w:r w:rsidRPr="00EA430B">
        <w:t xml:space="preserve"> propositionen Vårändringsbudget för 2019 justerades anslags</w:t>
      </w:r>
      <w:r>
        <w:softHyphen/>
      </w:r>
      <w:r w:rsidRPr="00EA430B">
        <w:t>nivån ned för anslag</w:t>
      </w:r>
      <w:r>
        <w:t>et</w:t>
      </w:r>
      <w:r w:rsidRPr="00EA430B">
        <w:t xml:space="preserve"> 1:9 </w:t>
      </w:r>
      <w:r w:rsidRPr="00A9666D">
        <w:rPr>
          <w:i/>
        </w:rPr>
        <w:t>Investeringsstöd för anordnande av hyresbostäder och bostäder för studerande</w:t>
      </w:r>
      <w:r>
        <w:t>,</w:t>
      </w:r>
      <w:r w:rsidRPr="00EA430B">
        <w:t xml:space="preserve"> vilket också bidrar till utgifts</w:t>
      </w:r>
      <w:r>
        <w:softHyphen/>
      </w:r>
      <w:r w:rsidRPr="00EA430B">
        <w:t xml:space="preserve">minskningen </w:t>
      </w:r>
      <w:r>
        <w:t xml:space="preserve">jämfört med det föregående året </w:t>
      </w:r>
      <w:r w:rsidRPr="00681D29">
        <w:t>(prop. 2018/19:99, bet. 2018/19:FiU21, rskr.</w:t>
      </w:r>
      <w:r>
        <w:t> </w:t>
      </w:r>
      <w:r w:rsidRPr="00681D29">
        <w:t>2018/19:288)</w:t>
      </w:r>
      <w:r>
        <w:t>.</w:t>
      </w:r>
    </w:p>
    <w:p w14:paraId="183AF4FF" w14:textId="2F0DD109" w:rsidR="0067606D" w:rsidRDefault="0067606D" w:rsidP="0067606D">
      <w:pPr>
        <w:pStyle w:val="Rubrik5utannumrering"/>
      </w:pPr>
      <w:r>
        <w:t>Utgiftsområde 20 Allmän miljö- och naturvård</w:t>
      </w:r>
    </w:p>
    <w:p w14:paraId="40191D56" w14:textId="10DA2B00" w:rsidR="0067606D" w:rsidRPr="004F54C3" w:rsidRDefault="0067606D" w:rsidP="0067606D">
      <w:pPr>
        <w:pStyle w:val="Brdtext"/>
      </w:pPr>
      <w:r>
        <w:t>Utgifterna ökar 2020 jämfört med det föregående året främst till följd av satsningar i denna proposition, däribland Klimatklivet och åtgärder för respektive skydd av värdefull natur.</w:t>
      </w:r>
    </w:p>
    <w:p w14:paraId="01F86C06" w14:textId="0B6FC98C" w:rsidR="0067606D" w:rsidRDefault="0067606D" w:rsidP="0067606D">
      <w:pPr>
        <w:pStyle w:val="Rubrik5utannumrering"/>
      </w:pPr>
      <w:r>
        <w:t>Utgiftsområde 21 Energi</w:t>
      </w:r>
    </w:p>
    <w:p w14:paraId="5A93B163" w14:textId="7E8CBACD" w:rsidR="0067606D" w:rsidRPr="0064611C" w:rsidRDefault="0067606D" w:rsidP="0067606D">
      <w:pPr>
        <w:pStyle w:val="Brdtext"/>
      </w:pPr>
      <w:r>
        <w:t>Utgifterna minskar 2021 jämfört med det föregående året främst på grund av att en satsning på stöd för installation av solceller upphör 2020, men även till följd av att en satsning på energi- och klimatrådgivare upphör 2020.</w:t>
      </w:r>
    </w:p>
    <w:p w14:paraId="5BC4C6C3" w14:textId="697F9713" w:rsidR="0067606D" w:rsidRDefault="0067606D" w:rsidP="0067606D">
      <w:pPr>
        <w:pStyle w:val="Rubrik5utannumrering"/>
      </w:pPr>
      <w:r>
        <w:t>Utgiftsområde 22 Kommunikationer</w:t>
      </w:r>
    </w:p>
    <w:p w14:paraId="42E3E5DA" w14:textId="3275684D" w:rsidR="0067606D" w:rsidRPr="00147B9C" w:rsidRDefault="0067606D" w:rsidP="0067606D">
      <w:pPr>
        <w:pStyle w:val="Brdtext"/>
      </w:pPr>
      <w:r>
        <w:t>Utgifterna ökar 2019 jämfört med det föregående året på grund av tidigare aviserade satsningar på väg- och järnvägsunderhåll. U</w:t>
      </w:r>
      <w:r w:rsidRPr="00147B9C">
        <w:t xml:space="preserve">tgifterna </w:t>
      </w:r>
      <w:r>
        <w:t xml:space="preserve">ökar </w:t>
      </w:r>
      <w:r w:rsidRPr="00147B9C">
        <w:t>2021</w:t>
      </w:r>
      <w:r>
        <w:t xml:space="preserve"> </w:t>
      </w:r>
      <w:r w:rsidRPr="00147B9C">
        <w:t xml:space="preserve">jämfört med </w:t>
      </w:r>
      <w:r>
        <w:t>det föregående året</w:t>
      </w:r>
      <w:r w:rsidRPr="00147B9C">
        <w:t xml:space="preserve"> med anledning av </w:t>
      </w:r>
      <w:r>
        <w:t>genomförandet av</w:t>
      </w:r>
      <w:r w:rsidRPr="00147B9C" w:rsidDel="00F267C8">
        <w:t xml:space="preserve"> </w:t>
      </w:r>
      <w:r w:rsidRPr="00147B9C">
        <w:t>den trafikslagsövergripande planen för planerings</w:t>
      </w:r>
      <w:r>
        <w:softHyphen/>
      </w:r>
      <w:r w:rsidRPr="00147B9C">
        <w:t>perioden 201</w:t>
      </w:r>
      <w:r>
        <w:t>8</w:t>
      </w:r>
      <w:r w:rsidRPr="00147B9C">
        <w:t>–2029</w:t>
      </w:r>
      <w:r w:rsidRPr="00BE70BF">
        <w:t xml:space="preserve"> (prop.</w:t>
      </w:r>
      <w:r>
        <w:t> </w:t>
      </w:r>
      <w:r w:rsidRPr="00BE70BF">
        <w:t>2016/17:21,</w:t>
      </w:r>
      <w:r>
        <w:t xml:space="preserve"> </w:t>
      </w:r>
      <w:r w:rsidRPr="00BE70BF">
        <w:t>bet.</w:t>
      </w:r>
      <w:r>
        <w:t> </w:t>
      </w:r>
      <w:r w:rsidRPr="00BE70BF">
        <w:t>2016/17:TU4, rskr.</w:t>
      </w:r>
      <w:r>
        <w:t xml:space="preserve"> </w:t>
      </w:r>
      <w:r w:rsidRPr="00BE70BF">
        <w:t xml:space="preserve">2016/17:101). </w:t>
      </w:r>
    </w:p>
    <w:p w14:paraId="5ED3B5AD" w14:textId="6822A63D" w:rsidR="0067606D" w:rsidRDefault="0067606D" w:rsidP="0067606D">
      <w:pPr>
        <w:pStyle w:val="Rubrik5utannumrering"/>
      </w:pPr>
      <w:r>
        <w:t>Utgiftsområde 23 Areella näringar, landsbygd och livsmedel</w:t>
      </w:r>
    </w:p>
    <w:p w14:paraId="7D4216AE" w14:textId="3CFD831D" w:rsidR="0067606D" w:rsidRPr="00774CE8" w:rsidRDefault="0067606D" w:rsidP="0067606D">
      <w:pPr>
        <w:pStyle w:val="Brdtext"/>
      </w:pPr>
      <w:r>
        <w:t>Jämfört med det föregående året ökar utgifterna</w:t>
      </w:r>
      <w:r w:rsidDel="00857903">
        <w:t xml:space="preserve"> </w:t>
      </w:r>
      <w:r>
        <w:t>2019 och 2021 och</w:t>
      </w:r>
      <w:r w:rsidRPr="00774CE8">
        <w:t xml:space="preserve"> </w:t>
      </w:r>
      <w:r>
        <w:t xml:space="preserve">minskar 2020 och </w:t>
      </w:r>
      <w:r w:rsidRPr="00774CE8">
        <w:t>2022</w:t>
      </w:r>
      <w:r>
        <w:t>, främst</w:t>
      </w:r>
      <w:r w:rsidRPr="00774CE8">
        <w:t xml:space="preserve"> </w:t>
      </w:r>
      <w:r>
        <w:t>på grund av</w:t>
      </w:r>
      <w:r w:rsidRPr="00774CE8">
        <w:t xml:space="preserve"> omfördelning</w:t>
      </w:r>
      <w:r>
        <w:t xml:space="preserve"> av medel </w:t>
      </w:r>
      <w:r w:rsidRPr="00774CE8">
        <w:t>mellan år inom landsbygdsprogrammets programram</w:t>
      </w:r>
      <w:r>
        <w:t>. Omfördelningen beror på en ny bedömning avseende utbetalningstakten över tid.</w:t>
      </w:r>
    </w:p>
    <w:p w14:paraId="145060E8" w14:textId="0DEFBE21" w:rsidR="0067606D" w:rsidRPr="00540755" w:rsidRDefault="0067606D" w:rsidP="0067606D">
      <w:pPr>
        <w:pStyle w:val="Rubrik5utannumrering"/>
        <w:keepNext w:val="0"/>
      </w:pPr>
      <w:r>
        <w:t>Utgiftsområde 25 Allmänna bidrag till kommuner</w:t>
      </w:r>
    </w:p>
    <w:p w14:paraId="2FDF39FF" w14:textId="34EB92CC" w:rsidR="0067606D" w:rsidRDefault="0067606D" w:rsidP="0067606D">
      <w:pPr>
        <w:pStyle w:val="Brdtext"/>
      </w:pPr>
      <w:r>
        <w:t>Utgifterna ökar 2019 och 2020 jämfört med det föregående året</w:t>
      </w:r>
      <w:r w:rsidRPr="002F5DAF">
        <w:t xml:space="preserve"> </w:t>
      </w:r>
      <w:r>
        <w:t>främst till följd av</w:t>
      </w:r>
      <w:r w:rsidRPr="00774CE8">
        <w:t xml:space="preserve"> </w:t>
      </w:r>
      <w:r>
        <w:t>en höjning av</w:t>
      </w:r>
      <w:r w:rsidRPr="002F5DAF">
        <w:t xml:space="preserve"> det generella statsbidraget till </w:t>
      </w:r>
      <w:r>
        <w:t>kommunerna på lokal nivå (se prop. 2017/18:1 och bet. 2018/19:FiU3, rskr. 2018/19:116).</w:t>
      </w:r>
    </w:p>
    <w:p w14:paraId="1105CB42" w14:textId="77777777" w:rsidR="0067606D" w:rsidRDefault="0067606D" w:rsidP="0067606D">
      <w:pPr>
        <w:pStyle w:val="Brdtext"/>
        <w:sectPr w:rsidR="0067606D" w:rsidSect="0067606D">
          <w:headerReference w:type="even" r:id="rId290"/>
          <w:headerReference w:type="default" r:id="rId291"/>
          <w:footerReference w:type="even" r:id="rId292"/>
          <w:footerReference w:type="default" r:id="rId293"/>
          <w:footerReference w:type="first" r:id="rId294"/>
          <w:type w:val="continuous"/>
          <w:pgSz w:w="11906" w:h="16838" w:code="9"/>
          <w:pgMar w:top="1304" w:right="1871" w:bottom="1531" w:left="1021" w:header="567" w:footer="1077" w:gutter="0"/>
          <w:cols w:num="2" w:space="340"/>
          <w:docGrid w:linePitch="360"/>
        </w:sectPr>
      </w:pPr>
      <w:bookmarkStart w:id="225" w:name="_Ref16755204"/>
    </w:p>
    <w:p w14:paraId="00621917" w14:textId="4C5E48C0" w:rsidR="0067606D" w:rsidRDefault="0067606D" w:rsidP="0067606D">
      <w:pPr>
        <w:pStyle w:val="TabellRubrik"/>
        <w:keepNext w:val="0"/>
      </w:pPr>
      <w:bookmarkStart w:id="226" w:name="_Ref17890360"/>
      <w:bookmarkStart w:id="227" w:name="_Toc19299000"/>
      <w:r>
        <w:lastRenderedPageBreak/>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7</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6</w:t>
      </w:r>
      <w:r>
        <w:rPr>
          <w:noProof/>
        </w:rPr>
        <w:fldChar w:fldCharType="end"/>
      </w:r>
      <w:bookmarkEnd w:id="225"/>
      <w:bookmarkEnd w:id="226"/>
      <w:r>
        <w:rPr>
          <w:noProof/>
        </w:rPr>
        <w:tab/>
      </w:r>
      <w:r>
        <w:t>Förändring av takbegränsade utgifter till följd av tidigare beslutade och aviserade samt nu föreslagna och aviserade reformer, jämfört med det föregående året</w:t>
      </w:r>
      <w:bookmarkEnd w:id="227"/>
    </w:p>
    <w:p w14:paraId="48B62C33" w14:textId="4D28E71B" w:rsidR="0067606D" w:rsidRDefault="0067606D" w:rsidP="0067606D">
      <w:pPr>
        <w:pStyle w:val="TabellUnderrubrik"/>
        <w:keepNext w:val="0"/>
      </w:pPr>
      <w:r>
        <w:t>Miljarder kronor. Minustecken innebär anslagsminskningar eller att finansieringen av temporära program upphör eller minskar i omfattning</w:t>
      </w:r>
    </w:p>
    <w:tbl>
      <w:tblPr>
        <w:tblStyle w:val="RKEgentabell"/>
        <w:tblW w:w="4383" w:type="dxa"/>
        <w:tblInd w:w="0" w:type="dxa"/>
        <w:tblLayout w:type="fixed"/>
        <w:tblLook w:val="0460" w:firstRow="1" w:lastRow="1" w:firstColumn="0" w:lastColumn="0" w:noHBand="0" w:noVBand="1"/>
      </w:tblPr>
      <w:tblGrid>
        <w:gridCol w:w="2268"/>
        <w:gridCol w:w="528"/>
        <w:gridCol w:w="529"/>
        <w:gridCol w:w="529"/>
        <w:gridCol w:w="529"/>
      </w:tblGrid>
      <w:tr w:rsidR="0067606D" w14:paraId="538105BD" w14:textId="77777777" w:rsidTr="0067606D">
        <w:trPr>
          <w:cnfStyle w:val="100000000000" w:firstRow="1" w:lastRow="0" w:firstColumn="0" w:lastColumn="0" w:oddVBand="0" w:evenVBand="0" w:oddHBand="0" w:evenHBand="0" w:firstRowFirstColumn="0" w:firstRowLastColumn="0" w:lastRowFirstColumn="0" w:lastRowLastColumn="0"/>
        </w:trPr>
        <w:tc>
          <w:tcPr>
            <w:tcW w:w="2268" w:type="dxa"/>
            <w:shd w:val="clear" w:color="auto" w:fill="auto"/>
            <w:tcMar>
              <w:left w:w="0" w:type="dxa"/>
              <w:right w:w="0" w:type="dxa"/>
            </w:tcMar>
          </w:tcPr>
          <w:p w14:paraId="0FCA829D" w14:textId="4531237C" w:rsidR="0067606D" w:rsidRDefault="0067606D" w:rsidP="0067606D">
            <w:pPr>
              <w:pStyle w:val="TabellHuvud"/>
              <w:keepLines/>
              <w:jc w:val="left"/>
            </w:pPr>
            <w:r>
              <w:t>Utgiftsområde</w:t>
            </w:r>
          </w:p>
        </w:tc>
        <w:tc>
          <w:tcPr>
            <w:tcW w:w="528" w:type="dxa"/>
            <w:shd w:val="clear" w:color="auto" w:fill="auto"/>
          </w:tcPr>
          <w:p w14:paraId="67016B98" w14:textId="64D0ADF8" w:rsidR="0067606D" w:rsidRDefault="0067606D" w:rsidP="0067606D">
            <w:pPr>
              <w:pStyle w:val="TabellHuvud"/>
              <w:keepLines/>
            </w:pPr>
            <w:r>
              <w:t>2019</w:t>
            </w:r>
          </w:p>
        </w:tc>
        <w:tc>
          <w:tcPr>
            <w:tcW w:w="529" w:type="dxa"/>
            <w:shd w:val="clear" w:color="auto" w:fill="auto"/>
          </w:tcPr>
          <w:p w14:paraId="3C8986A7" w14:textId="689F658A" w:rsidR="0067606D" w:rsidRDefault="0067606D" w:rsidP="0067606D">
            <w:pPr>
              <w:pStyle w:val="TabellHuvud"/>
              <w:keepLines/>
            </w:pPr>
            <w:r>
              <w:t>2020</w:t>
            </w:r>
          </w:p>
        </w:tc>
        <w:tc>
          <w:tcPr>
            <w:tcW w:w="529" w:type="dxa"/>
            <w:shd w:val="clear" w:color="auto" w:fill="auto"/>
          </w:tcPr>
          <w:p w14:paraId="02FF85BF" w14:textId="24238288" w:rsidR="0067606D" w:rsidRDefault="0067606D" w:rsidP="0067606D">
            <w:pPr>
              <w:pStyle w:val="TabellHuvud"/>
              <w:keepLines/>
            </w:pPr>
            <w:r>
              <w:t>2021</w:t>
            </w:r>
          </w:p>
        </w:tc>
        <w:tc>
          <w:tcPr>
            <w:tcW w:w="529" w:type="dxa"/>
            <w:shd w:val="clear" w:color="auto" w:fill="auto"/>
          </w:tcPr>
          <w:p w14:paraId="1FBA9208" w14:textId="72E63786" w:rsidR="0067606D" w:rsidRDefault="0067606D" w:rsidP="0067606D">
            <w:pPr>
              <w:pStyle w:val="TabellHuvud"/>
              <w:keepLines/>
            </w:pPr>
            <w:r>
              <w:t>2022</w:t>
            </w:r>
          </w:p>
        </w:tc>
      </w:tr>
      <w:tr w:rsidR="0067606D" w14:paraId="6A604A43" w14:textId="77777777" w:rsidTr="0067606D">
        <w:tc>
          <w:tcPr>
            <w:tcW w:w="2268" w:type="dxa"/>
            <w:shd w:val="clear" w:color="auto" w:fill="auto"/>
            <w:tcMar>
              <w:left w:w="0" w:type="dxa"/>
              <w:right w:w="0" w:type="dxa"/>
            </w:tcMar>
            <w:vAlign w:val="bottom"/>
          </w:tcPr>
          <w:p w14:paraId="17C6036C" w14:textId="3CDC569B" w:rsidR="0067606D" w:rsidRDefault="0067606D" w:rsidP="0067606D">
            <w:pPr>
              <w:pStyle w:val="TabellRader"/>
              <w:keepLines/>
              <w:jc w:val="left"/>
            </w:pPr>
            <w:r>
              <w:t>1 Rikets styrelse</w:t>
            </w:r>
          </w:p>
        </w:tc>
        <w:tc>
          <w:tcPr>
            <w:tcW w:w="528" w:type="dxa"/>
            <w:shd w:val="clear" w:color="auto" w:fill="auto"/>
          </w:tcPr>
          <w:p w14:paraId="227DFEF5" w14:textId="1A27C527" w:rsidR="0067606D" w:rsidRPr="001C2D93" w:rsidRDefault="0067606D" w:rsidP="0067606D">
            <w:pPr>
              <w:pStyle w:val="TabellRader"/>
              <w:keepLines/>
              <w:rPr>
                <w:highlight w:val="yellow"/>
              </w:rPr>
            </w:pPr>
            <w:r w:rsidRPr="001B61DD">
              <w:t>-0,1</w:t>
            </w:r>
          </w:p>
        </w:tc>
        <w:tc>
          <w:tcPr>
            <w:tcW w:w="529" w:type="dxa"/>
            <w:shd w:val="clear" w:color="auto" w:fill="auto"/>
          </w:tcPr>
          <w:p w14:paraId="56AAC3BC" w14:textId="133CEB76" w:rsidR="0067606D" w:rsidRPr="001C2D93" w:rsidRDefault="0067606D" w:rsidP="0067606D">
            <w:pPr>
              <w:pStyle w:val="TabellRader"/>
              <w:keepLines/>
              <w:rPr>
                <w:highlight w:val="yellow"/>
              </w:rPr>
            </w:pPr>
            <w:r w:rsidRPr="001B61DD">
              <w:t>0,0</w:t>
            </w:r>
          </w:p>
        </w:tc>
        <w:tc>
          <w:tcPr>
            <w:tcW w:w="529" w:type="dxa"/>
            <w:shd w:val="clear" w:color="auto" w:fill="auto"/>
          </w:tcPr>
          <w:p w14:paraId="7023EF1E" w14:textId="60623CE2" w:rsidR="0067606D" w:rsidRPr="001C2D93" w:rsidRDefault="0067606D" w:rsidP="0067606D">
            <w:pPr>
              <w:pStyle w:val="TabellRader"/>
              <w:keepLines/>
              <w:rPr>
                <w:highlight w:val="yellow"/>
              </w:rPr>
            </w:pPr>
            <w:r w:rsidRPr="001B61DD">
              <w:t>-0,2</w:t>
            </w:r>
          </w:p>
        </w:tc>
        <w:tc>
          <w:tcPr>
            <w:tcW w:w="529" w:type="dxa"/>
            <w:shd w:val="clear" w:color="auto" w:fill="auto"/>
          </w:tcPr>
          <w:p w14:paraId="2D993A5A" w14:textId="662A3365" w:rsidR="0067606D" w:rsidRPr="001C2D93" w:rsidRDefault="0067606D" w:rsidP="0067606D">
            <w:pPr>
              <w:pStyle w:val="TabellRader"/>
              <w:keepLines/>
              <w:rPr>
                <w:highlight w:val="yellow"/>
              </w:rPr>
            </w:pPr>
            <w:r w:rsidRPr="001B61DD">
              <w:t>-0,1</w:t>
            </w:r>
          </w:p>
        </w:tc>
      </w:tr>
      <w:tr w:rsidR="0067606D" w14:paraId="5D00360E" w14:textId="77777777" w:rsidTr="0067606D">
        <w:tc>
          <w:tcPr>
            <w:tcW w:w="2268" w:type="dxa"/>
            <w:shd w:val="clear" w:color="auto" w:fill="auto"/>
            <w:tcMar>
              <w:left w:w="0" w:type="dxa"/>
              <w:right w:w="0" w:type="dxa"/>
            </w:tcMar>
            <w:vAlign w:val="bottom"/>
          </w:tcPr>
          <w:p w14:paraId="43FA562F" w14:textId="36B04732" w:rsidR="0067606D" w:rsidRPr="00D252C5" w:rsidRDefault="0067606D" w:rsidP="0067606D">
            <w:pPr>
              <w:pStyle w:val="TabellRader"/>
              <w:keepLines/>
              <w:jc w:val="left"/>
              <w:rPr>
                <w:i/>
              </w:rPr>
            </w:pPr>
            <w:r w:rsidRPr="00D252C5">
              <w:rPr>
                <w:i/>
              </w:rPr>
              <w:t>varav i denna proposition</w:t>
            </w:r>
          </w:p>
        </w:tc>
        <w:tc>
          <w:tcPr>
            <w:tcW w:w="528" w:type="dxa"/>
            <w:shd w:val="clear" w:color="auto" w:fill="auto"/>
          </w:tcPr>
          <w:p w14:paraId="75C91593" w14:textId="7C02A120" w:rsidR="0067606D" w:rsidRPr="00D252C5" w:rsidRDefault="0067606D" w:rsidP="0067606D">
            <w:pPr>
              <w:pStyle w:val="TabellRader"/>
              <w:keepLines/>
              <w:rPr>
                <w:i/>
                <w:highlight w:val="yellow"/>
              </w:rPr>
            </w:pPr>
            <w:r w:rsidRPr="00D252C5">
              <w:rPr>
                <w:i/>
              </w:rPr>
              <w:t>0,0</w:t>
            </w:r>
          </w:p>
        </w:tc>
        <w:tc>
          <w:tcPr>
            <w:tcW w:w="529" w:type="dxa"/>
            <w:shd w:val="clear" w:color="auto" w:fill="auto"/>
          </w:tcPr>
          <w:p w14:paraId="3E4D93B3" w14:textId="0BEC36FF" w:rsidR="0067606D" w:rsidRPr="00D252C5" w:rsidRDefault="0067606D" w:rsidP="0067606D">
            <w:pPr>
              <w:pStyle w:val="TabellRader"/>
              <w:keepLines/>
              <w:rPr>
                <w:i/>
                <w:highlight w:val="yellow"/>
              </w:rPr>
            </w:pPr>
            <w:r w:rsidRPr="00D252C5">
              <w:rPr>
                <w:i/>
              </w:rPr>
              <w:t>0,3</w:t>
            </w:r>
          </w:p>
        </w:tc>
        <w:tc>
          <w:tcPr>
            <w:tcW w:w="529" w:type="dxa"/>
            <w:shd w:val="clear" w:color="auto" w:fill="auto"/>
          </w:tcPr>
          <w:p w14:paraId="41281810" w14:textId="00069D8C" w:rsidR="0067606D" w:rsidRPr="00D252C5" w:rsidRDefault="0067606D" w:rsidP="0067606D">
            <w:pPr>
              <w:pStyle w:val="TabellRader"/>
              <w:keepLines/>
              <w:rPr>
                <w:i/>
                <w:highlight w:val="yellow"/>
              </w:rPr>
            </w:pPr>
            <w:r w:rsidRPr="00D252C5">
              <w:rPr>
                <w:i/>
              </w:rPr>
              <w:t>-0,1</w:t>
            </w:r>
          </w:p>
        </w:tc>
        <w:tc>
          <w:tcPr>
            <w:tcW w:w="529" w:type="dxa"/>
            <w:shd w:val="clear" w:color="auto" w:fill="auto"/>
          </w:tcPr>
          <w:p w14:paraId="3A2FF614" w14:textId="18D6AD39" w:rsidR="0067606D" w:rsidRPr="00D252C5" w:rsidRDefault="0067606D" w:rsidP="0067606D">
            <w:pPr>
              <w:pStyle w:val="TabellRader"/>
              <w:keepLines/>
              <w:rPr>
                <w:i/>
                <w:highlight w:val="yellow"/>
              </w:rPr>
            </w:pPr>
            <w:r w:rsidRPr="00D252C5">
              <w:rPr>
                <w:i/>
              </w:rPr>
              <w:t>0,0</w:t>
            </w:r>
          </w:p>
        </w:tc>
      </w:tr>
      <w:tr w:rsidR="0067606D" w14:paraId="46C827B8" w14:textId="77777777" w:rsidTr="0067606D">
        <w:tc>
          <w:tcPr>
            <w:tcW w:w="2268" w:type="dxa"/>
            <w:shd w:val="clear" w:color="auto" w:fill="auto"/>
            <w:tcMar>
              <w:left w:w="0" w:type="dxa"/>
              <w:right w:w="0" w:type="dxa"/>
            </w:tcMar>
            <w:vAlign w:val="bottom"/>
          </w:tcPr>
          <w:p w14:paraId="12C2E824" w14:textId="5ED5E653" w:rsidR="0067606D" w:rsidRDefault="0067606D" w:rsidP="0067606D">
            <w:pPr>
              <w:pStyle w:val="TabellRader"/>
              <w:keepLines/>
              <w:jc w:val="left"/>
            </w:pPr>
            <w:r>
              <w:t>2 Samhällsekonomi och finansförvaltning</w:t>
            </w:r>
          </w:p>
        </w:tc>
        <w:tc>
          <w:tcPr>
            <w:tcW w:w="528" w:type="dxa"/>
            <w:shd w:val="clear" w:color="auto" w:fill="auto"/>
            <w:vAlign w:val="bottom"/>
          </w:tcPr>
          <w:p w14:paraId="5A5057A3" w14:textId="2BCD33D1" w:rsidR="0067606D" w:rsidRPr="001C2D93" w:rsidRDefault="0067606D" w:rsidP="0067606D">
            <w:pPr>
              <w:pStyle w:val="TabellRader"/>
              <w:keepLines/>
              <w:rPr>
                <w:highlight w:val="yellow"/>
              </w:rPr>
            </w:pPr>
            <w:r w:rsidRPr="001B61DD">
              <w:t>0,5</w:t>
            </w:r>
          </w:p>
        </w:tc>
        <w:tc>
          <w:tcPr>
            <w:tcW w:w="529" w:type="dxa"/>
            <w:shd w:val="clear" w:color="auto" w:fill="auto"/>
            <w:vAlign w:val="bottom"/>
          </w:tcPr>
          <w:p w14:paraId="573EE8A5" w14:textId="73F50D91" w:rsidR="0067606D" w:rsidRPr="001C2D93" w:rsidRDefault="0067606D" w:rsidP="0067606D">
            <w:pPr>
              <w:pStyle w:val="TabellRader"/>
              <w:keepLines/>
              <w:rPr>
                <w:highlight w:val="yellow"/>
              </w:rPr>
            </w:pPr>
            <w:r w:rsidRPr="001B61DD">
              <w:t>0,2</w:t>
            </w:r>
          </w:p>
        </w:tc>
        <w:tc>
          <w:tcPr>
            <w:tcW w:w="529" w:type="dxa"/>
            <w:shd w:val="clear" w:color="auto" w:fill="auto"/>
            <w:vAlign w:val="bottom"/>
          </w:tcPr>
          <w:p w14:paraId="236FF961" w14:textId="47FDC9C3" w:rsidR="0067606D" w:rsidRPr="001C2D93" w:rsidRDefault="0067606D" w:rsidP="0067606D">
            <w:pPr>
              <w:pStyle w:val="TabellRader"/>
              <w:keepLines/>
              <w:rPr>
                <w:highlight w:val="yellow"/>
              </w:rPr>
            </w:pPr>
            <w:r w:rsidRPr="001B61DD">
              <w:t>-0,2</w:t>
            </w:r>
          </w:p>
        </w:tc>
        <w:tc>
          <w:tcPr>
            <w:tcW w:w="529" w:type="dxa"/>
            <w:shd w:val="clear" w:color="auto" w:fill="auto"/>
            <w:vAlign w:val="bottom"/>
          </w:tcPr>
          <w:p w14:paraId="19BEC63F" w14:textId="105EFB6F" w:rsidR="0067606D" w:rsidRPr="001C2D93" w:rsidRDefault="0067606D" w:rsidP="0067606D">
            <w:pPr>
              <w:pStyle w:val="TabellRader"/>
              <w:keepLines/>
              <w:rPr>
                <w:highlight w:val="yellow"/>
              </w:rPr>
            </w:pPr>
            <w:r w:rsidRPr="001B61DD">
              <w:t>0,0</w:t>
            </w:r>
          </w:p>
        </w:tc>
      </w:tr>
      <w:tr w:rsidR="0067606D" w14:paraId="7E7DE750" w14:textId="77777777" w:rsidTr="0067606D">
        <w:tc>
          <w:tcPr>
            <w:tcW w:w="2268" w:type="dxa"/>
            <w:shd w:val="clear" w:color="auto" w:fill="auto"/>
            <w:tcMar>
              <w:left w:w="0" w:type="dxa"/>
              <w:right w:w="0" w:type="dxa"/>
            </w:tcMar>
            <w:vAlign w:val="bottom"/>
          </w:tcPr>
          <w:p w14:paraId="1362880A" w14:textId="2847FE1D" w:rsidR="0067606D" w:rsidRPr="00D252C5" w:rsidRDefault="0067606D" w:rsidP="0067606D">
            <w:pPr>
              <w:pStyle w:val="TabellRader"/>
              <w:keepLines/>
              <w:jc w:val="left"/>
              <w:rPr>
                <w:i/>
              </w:rPr>
            </w:pPr>
            <w:r w:rsidRPr="00D252C5">
              <w:rPr>
                <w:i/>
              </w:rPr>
              <w:t>varav i denna proposition</w:t>
            </w:r>
          </w:p>
        </w:tc>
        <w:tc>
          <w:tcPr>
            <w:tcW w:w="528" w:type="dxa"/>
            <w:shd w:val="clear" w:color="auto" w:fill="auto"/>
          </w:tcPr>
          <w:p w14:paraId="4609932B" w14:textId="26E07FDB" w:rsidR="0067606D" w:rsidRPr="00D252C5" w:rsidRDefault="0067606D" w:rsidP="0067606D">
            <w:pPr>
              <w:pStyle w:val="TabellRader"/>
              <w:keepLines/>
              <w:rPr>
                <w:i/>
                <w:highlight w:val="yellow"/>
              </w:rPr>
            </w:pPr>
            <w:r w:rsidRPr="00D252C5">
              <w:rPr>
                <w:i/>
              </w:rPr>
              <w:t>0,0</w:t>
            </w:r>
          </w:p>
        </w:tc>
        <w:tc>
          <w:tcPr>
            <w:tcW w:w="529" w:type="dxa"/>
            <w:shd w:val="clear" w:color="auto" w:fill="auto"/>
          </w:tcPr>
          <w:p w14:paraId="785FA08D" w14:textId="0D95C6AF" w:rsidR="0067606D" w:rsidRPr="00D252C5" w:rsidRDefault="0067606D" w:rsidP="0067606D">
            <w:pPr>
              <w:pStyle w:val="TabellRader"/>
              <w:keepLines/>
              <w:rPr>
                <w:i/>
                <w:highlight w:val="yellow"/>
              </w:rPr>
            </w:pPr>
            <w:r w:rsidRPr="00D252C5">
              <w:rPr>
                <w:i/>
              </w:rPr>
              <w:t>0,1</w:t>
            </w:r>
          </w:p>
        </w:tc>
        <w:tc>
          <w:tcPr>
            <w:tcW w:w="529" w:type="dxa"/>
            <w:shd w:val="clear" w:color="auto" w:fill="auto"/>
          </w:tcPr>
          <w:p w14:paraId="079F2974" w14:textId="45F3DE0C" w:rsidR="0067606D" w:rsidRPr="00D252C5" w:rsidRDefault="0067606D" w:rsidP="0067606D">
            <w:pPr>
              <w:pStyle w:val="TabellRader"/>
              <w:keepLines/>
              <w:rPr>
                <w:i/>
                <w:highlight w:val="yellow"/>
              </w:rPr>
            </w:pPr>
            <w:r w:rsidRPr="00D252C5">
              <w:rPr>
                <w:i/>
              </w:rPr>
              <w:t>0,0</w:t>
            </w:r>
          </w:p>
        </w:tc>
        <w:tc>
          <w:tcPr>
            <w:tcW w:w="529" w:type="dxa"/>
            <w:shd w:val="clear" w:color="auto" w:fill="auto"/>
          </w:tcPr>
          <w:p w14:paraId="0005EDBC" w14:textId="379A4E39" w:rsidR="0067606D" w:rsidRPr="00D252C5" w:rsidRDefault="0067606D" w:rsidP="0067606D">
            <w:pPr>
              <w:pStyle w:val="TabellRader"/>
              <w:keepLines/>
              <w:rPr>
                <w:i/>
                <w:highlight w:val="yellow"/>
              </w:rPr>
            </w:pPr>
            <w:r w:rsidRPr="00D252C5">
              <w:rPr>
                <w:i/>
              </w:rPr>
              <w:t>0,0</w:t>
            </w:r>
          </w:p>
        </w:tc>
      </w:tr>
      <w:tr w:rsidR="0067606D" w14:paraId="0E98E300" w14:textId="77777777" w:rsidTr="0067606D">
        <w:tc>
          <w:tcPr>
            <w:tcW w:w="2268" w:type="dxa"/>
            <w:shd w:val="clear" w:color="auto" w:fill="auto"/>
            <w:tcMar>
              <w:left w:w="0" w:type="dxa"/>
              <w:right w:w="0" w:type="dxa"/>
            </w:tcMar>
            <w:vAlign w:val="bottom"/>
          </w:tcPr>
          <w:p w14:paraId="5C6D4140" w14:textId="1E748905" w:rsidR="0067606D" w:rsidRDefault="0067606D" w:rsidP="0067606D">
            <w:pPr>
              <w:pStyle w:val="TabellRader"/>
              <w:keepLines/>
              <w:jc w:val="left"/>
            </w:pPr>
            <w:r>
              <w:t>3 Skatt, tull och exekution</w:t>
            </w:r>
          </w:p>
        </w:tc>
        <w:tc>
          <w:tcPr>
            <w:tcW w:w="528" w:type="dxa"/>
            <w:shd w:val="clear" w:color="auto" w:fill="auto"/>
          </w:tcPr>
          <w:p w14:paraId="666D1821" w14:textId="62B632F7" w:rsidR="0067606D" w:rsidRPr="001C2D93" w:rsidRDefault="0067606D" w:rsidP="0067606D">
            <w:pPr>
              <w:pStyle w:val="TabellRader"/>
              <w:keepLines/>
              <w:rPr>
                <w:highlight w:val="yellow"/>
              </w:rPr>
            </w:pPr>
            <w:r w:rsidRPr="001B61DD">
              <w:t>-0,1</w:t>
            </w:r>
          </w:p>
        </w:tc>
        <w:tc>
          <w:tcPr>
            <w:tcW w:w="529" w:type="dxa"/>
            <w:shd w:val="clear" w:color="auto" w:fill="auto"/>
          </w:tcPr>
          <w:p w14:paraId="024388B4" w14:textId="34CBC04C" w:rsidR="0067606D" w:rsidRPr="001C2D93" w:rsidRDefault="0067606D" w:rsidP="0067606D">
            <w:pPr>
              <w:pStyle w:val="TabellRader"/>
              <w:keepLines/>
              <w:rPr>
                <w:highlight w:val="yellow"/>
              </w:rPr>
            </w:pPr>
            <w:r w:rsidRPr="001B61DD">
              <w:t>0,3</w:t>
            </w:r>
          </w:p>
        </w:tc>
        <w:tc>
          <w:tcPr>
            <w:tcW w:w="529" w:type="dxa"/>
            <w:shd w:val="clear" w:color="auto" w:fill="auto"/>
          </w:tcPr>
          <w:p w14:paraId="73E00547" w14:textId="2D7D4467" w:rsidR="0067606D" w:rsidRPr="001C2D93" w:rsidRDefault="0067606D" w:rsidP="0067606D">
            <w:pPr>
              <w:pStyle w:val="TabellRader"/>
              <w:keepLines/>
              <w:rPr>
                <w:highlight w:val="yellow"/>
              </w:rPr>
            </w:pPr>
            <w:r w:rsidRPr="001B61DD">
              <w:t>0,0</w:t>
            </w:r>
          </w:p>
        </w:tc>
        <w:tc>
          <w:tcPr>
            <w:tcW w:w="529" w:type="dxa"/>
            <w:shd w:val="clear" w:color="auto" w:fill="auto"/>
          </w:tcPr>
          <w:p w14:paraId="74377538" w14:textId="1157F17A" w:rsidR="0067606D" w:rsidRPr="001C2D93" w:rsidRDefault="0067606D" w:rsidP="0067606D">
            <w:pPr>
              <w:pStyle w:val="TabellRader"/>
              <w:keepLines/>
              <w:rPr>
                <w:highlight w:val="yellow"/>
              </w:rPr>
            </w:pPr>
            <w:r w:rsidRPr="001B61DD">
              <w:t>0,0</w:t>
            </w:r>
          </w:p>
        </w:tc>
      </w:tr>
      <w:tr w:rsidR="0067606D" w:rsidRPr="00812EB9" w14:paraId="2385501D" w14:textId="77777777" w:rsidTr="0067606D">
        <w:tc>
          <w:tcPr>
            <w:tcW w:w="2268" w:type="dxa"/>
            <w:shd w:val="clear" w:color="auto" w:fill="auto"/>
            <w:tcMar>
              <w:left w:w="0" w:type="dxa"/>
              <w:right w:w="0" w:type="dxa"/>
            </w:tcMar>
            <w:vAlign w:val="bottom"/>
          </w:tcPr>
          <w:p w14:paraId="0172FEA2" w14:textId="7FDB6514" w:rsidR="0067606D" w:rsidRPr="00D252C5" w:rsidRDefault="0067606D" w:rsidP="0067606D">
            <w:pPr>
              <w:pStyle w:val="TabellRader"/>
              <w:keepLines/>
              <w:jc w:val="left"/>
              <w:rPr>
                <w:i/>
              </w:rPr>
            </w:pPr>
            <w:r w:rsidRPr="00D252C5">
              <w:rPr>
                <w:i/>
              </w:rPr>
              <w:t>varav i denna proposition</w:t>
            </w:r>
          </w:p>
        </w:tc>
        <w:tc>
          <w:tcPr>
            <w:tcW w:w="528" w:type="dxa"/>
            <w:shd w:val="clear" w:color="auto" w:fill="auto"/>
          </w:tcPr>
          <w:p w14:paraId="339F395C" w14:textId="75D790A9" w:rsidR="0067606D" w:rsidRPr="00D252C5" w:rsidRDefault="0067606D" w:rsidP="0067606D">
            <w:pPr>
              <w:pStyle w:val="TabellRader"/>
              <w:keepLines/>
              <w:rPr>
                <w:i/>
                <w:highlight w:val="yellow"/>
              </w:rPr>
            </w:pPr>
            <w:r w:rsidRPr="00D252C5">
              <w:rPr>
                <w:i/>
              </w:rPr>
              <w:t>0,0</w:t>
            </w:r>
          </w:p>
        </w:tc>
        <w:tc>
          <w:tcPr>
            <w:tcW w:w="529" w:type="dxa"/>
            <w:shd w:val="clear" w:color="auto" w:fill="auto"/>
          </w:tcPr>
          <w:p w14:paraId="7E685436" w14:textId="69D59E33" w:rsidR="0067606D" w:rsidRPr="00D252C5" w:rsidRDefault="0067606D" w:rsidP="0067606D">
            <w:pPr>
              <w:pStyle w:val="TabellRader"/>
              <w:keepLines/>
              <w:rPr>
                <w:i/>
                <w:highlight w:val="yellow"/>
              </w:rPr>
            </w:pPr>
            <w:r w:rsidRPr="00D252C5">
              <w:rPr>
                <w:i/>
              </w:rPr>
              <w:t>0,3</w:t>
            </w:r>
          </w:p>
        </w:tc>
        <w:tc>
          <w:tcPr>
            <w:tcW w:w="529" w:type="dxa"/>
            <w:shd w:val="clear" w:color="auto" w:fill="auto"/>
          </w:tcPr>
          <w:p w14:paraId="0373A680" w14:textId="4322FFA4" w:rsidR="0067606D" w:rsidRPr="00D252C5" w:rsidRDefault="0067606D" w:rsidP="0067606D">
            <w:pPr>
              <w:pStyle w:val="TabellRader"/>
              <w:keepLines/>
              <w:rPr>
                <w:i/>
                <w:highlight w:val="yellow"/>
              </w:rPr>
            </w:pPr>
            <w:r w:rsidRPr="00D252C5">
              <w:rPr>
                <w:i/>
              </w:rPr>
              <w:t>-0,1</w:t>
            </w:r>
          </w:p>
        </w:tc>
        <w:tc>
          <w:tcPr>
            <w:tcW w:w="529" w:type="dxa"/>
            <w:shd w:val="clear" w:color="auto" w:fill="auto"/>
          </w:tcPr>
          <w:p w14:paraId="06C73693" w14:textId="30B60CBF" w:rsidR="0067606D" w:rsidRPr="00D252C5" w:rsidRDefault="0067606D" w:rsidP="0067606D">
            <w:pPr>
              <w:pStyle w:val="TabellRader"/>
              <w:keepLines/>
              <w:rPr>
                <w:i/>
                <w:highlight w:val="yellow"/>
              </w:rPr>
            </w:pPr>
            <w:r w:rsidRPr="00D252C5">
              <w:rPr>
                <w:i/>
              </w:rPr>
              <w:t>0,0</w:t>
            </w:r>
          </w:p>
        </w:tc>
      </w:tr>
      <w:tr w:rsidR="0067606D" w14:paraId="10579C20" w14:textId="77777777" w:rsidTr="0067606D">
        <w:tc>
          <w:tcPr>
            <w:tcW w:w="2268" w:type="dxa"/>
            <w:shd w:val="clear" w:color="auto" w:fill="auto"/>
            <w:tcMar>
              <w:left w:w="0" w:type="dxa"/>
              <w:right w:w="0" w:type="dxa"/>
            </w:tcMar>
            <w:vAlign w:val="bottom"/>
          </w:tcPr>
          <w:p w14:paraId="50B34F6C" w14:textId="5CFBECE2" w:rsidR="0067606D" w:rsidRDefault="0067606D" w:rsidP="0067606D">
            <w:pPr>
              <w:pStyle w:val="TabellRader"/>
              <w:keepLines/>
              <w:jc w:val="left"/>
            </w:pPr>
            <w:r>
              <w:t>4 Rättsväsendet</w:t>
            </w:r>
          </w:p>
        </w:tc>
        <w:tc>
          <w:tcPr>
            <w:tcW w:w="528" w:type="dxa"/>
            <w:shd w:val="clear" w:color="auto" w:fill="auto"/>
          </w:tcPr>
          <w:p w14:paraId="09FAC4FE" w14:textId="3A412B3E" w:rsidR="0067606D" w:rsidRPr="001C2D93" w:rsidRDefault="0067606D" w:rsidP="0067606D">
            <w:pPr>
              <w:pStyle w:val="TabellRader"/>
              <w:keepLines/>
              <w:rPr>
                <w:highlight w:val="yellow"/>
              </w:rPr>
            </w:pPr>
            <w:r w:rsidRPr="001B61DD">
              <w:t>2,4</w:t>
            </w:r>
          </w:p>
        </w:tc>
        <w:tc>
          <w:tcPr>
            <w:tcW w:w="529" w:type="dxa"/>
            <w:shd w:val="clear" w:color="auto" w:fill="auto"/>
          </w:tcPr>
          <w:p w14:paraId="7464072E" w14:textId="2BA989F9" w:rsidR="0067606D" w:rsidRPr="001C2D93" w:rsidRDefault="0067606D" w:rsidP="0067606D">
            <w:pPr>
              <w:pStyle w:val="TabellRader"/>
              <w:keepLines/>
              <w:rPr>
                <w:highlight w:val="yellow"/>
              </w:rPr>
            </w:pPr>
            <w:r w:rsidRPr="001B61DD">
              <w:t>2,0</w:t>
            </w:r>
          </w:p>
        </w:tc>
        <w:tc>
          <w:tcPr>
            <w:tcW w:w="529" w:type="dxa"/>
            <w:shd w:val="clear" w:color="auto" w:fill="auto"/>
          </w:tcPr>
          <w:p w14:paraId="3C7477C8" w14:textId="17958ADF" w:rsidR="0067606D" w:rsidRPr="001C2D93" w:rsidRDefault="0067606D" w:rsidP="0067606D">
            <w:pPr>
              <w:pStyle w:val="TabellRader"/>
              <w:keepLines/>
              <w:rPr>
                <w:highlight w:val="yellow"/>
              </w:rPr>
            </w:pPr>
            <w:r w:rsidRPr="001B61DD">
              <w:t>2,0</w:t>
            </w:r>
          </w:p>
        </w:tc>
        <w:tc>
          <w:tcPr>
            <w:tcW w:w="529" w:type="dxa"/>
            <w:shd w:val="clear" w:color="auto" w:fill="auto"/>
          </w:tcPr>
          <w:p w14:paraId="5B240819" w14:textId="35690408" w:rsidR="0067606D" w:rsidRPr="001C2D93" w:rsidRDefault="0067606D" w:rsidP="0067606D">
            <w:pPr>
              <w:pStyle w:val="TabellRader"/>
              <w:keepLines/>
              <w:rPr>
                <w:highlight w:val="yellow"/>
              </w:rPr>
            </w:pPr>
            <w:r w:rsidRPr="001B61DD">
              <w:t>0,3</w:t>
            </w:r>
          </w:p>
        </w:tc>
      </w:tr>
      <w:tr w:rsidR="0067606D" w14:paraId="46568278" w14:textId="77777777" w:rsidTr="0067606D">
        <w:tc>
          <w:tcPr>
            <w:tcW w:w="2268" w:type="dxa"/>
            <w:shd w:val="clear" w:color="auto" w:fill="auto"/>
            <w:tcMar>
              <w:left w:w="0" w:type="dxa"/>
              <w:right w:w="0" w:type="dxa"/>
            </w:tcMar>
            <w:vAlign w:val="bottom"/>
          </w:tcPr>
          <w:p w14:paraId="395F9C39" w14:textId="38389305" w:rsidR="0067606D" w:rsidRPr="00D252C5" w:rsidRDefault="0067606D" w:rsidP="0067606D">
            <w:pPr>
              <w:pStyle w:val="TabellRader"/>
              <w:keepLines/>
              <w:jc w:val="left"/>
              <w:rPr>
                <w:i/>
              </w:rPr>
            </w:pPr>
            <w:r w:rsidRPr="00D252C5">
              <w:rPr>
                <w:i/>
              </w:rPr>
              <w:t>varav i denna proposition</w:t>
            </w:r>
          </w:p>
        </w:tc>
        <w:tc>
          <w:tcPr>
            <w:tcW w:w="528" w:type="dxa"/>
            <w:shd w:val="clear" w:color="auto" w:fill="auto"/>
          </w:tcPr>
          <w:p w14:paraId="23F910D9" w14:textId="18CC6C5E" w:rsidR="0067606D" w:rsidRPr="00D252C5" w:rsidRDefault="0067606D" w:rsidP="0067606D">
            <w:pPr>
              <w:pStyle w:val="TabellRader"/>
              <w:keepLines/>
              <w:rPr>
                <w:i/>
                <w:highlight w:val="yellow"/>
              </w:rPr>
            </w:pPr>
            <w:r w:rsidRPr="00D252C5">
              <w:rPr>
                <w:i/>
              </w:rPr>
              <w:t>0,4</w:t>
            </w:r>
          </w:p>
        </w:tc>
        <w:tc>
          <w:tcPr>
            <w:tcW w:w="529" w:type="dxa"/>
            <w:shd w:val="clear" w:color="auto" w:fill="auto"/>
          </w:tcPr>
          <w:p w14:paraId="25081C04" w14:textId="7566143B" w:rsidR="0067606D" w:rsidRPr="00D252C5" w:rsidRDefault="0067606D" w:rsidP="0067606D">
            <w:pPr>
              <w:pStyle w:val="TabellRader"/>
              <w:keepLines/>
              <w:rPr>
                <w:i/>
                <w:highlight w:val="yellow"/>
              </w:rPr>
            </w:pPr>
            <w:r w:rsidRPr="00D252C5">
              <w:rPr>
                <w:i/>
              </w:rPr>
              <w:t>0,3</w:t>
            </w:r>
          </w:p>
        </w:tc>
        <w:tc>
          <w:tcPr>
            <w:tcW w:w="529" w:type="dxa"/>
            <w:shd w:val="clear" w:color="auto" w:fill="auto"/>
          </w:tcPr>
          <w:p w14:paraId="43278E5C" w14:textId="68232394" w:rsidR="0067606D" w:rsidRPr="00D252C5" w:rsidRDefault="0067606D" w:rsidP="0067606D">
            <w:pPr>
              <w:pStyle w:val="TabellRader"/>
              <w:keepLines/>
              <w:rPr>
                <w:i/>
                <w:highlight w:val="yellow"/>
              </w:rPr>
            </w:pPr>
            <w:r w:rsidRPr="00D252C5">
              <w:rPr>
                <w:i/>
              </w:rPr>
              <w:t>0,4</w:t>
            </w:r>
          </w:p>
        </w:tc>
        <w:tc>
          <w:tcPr>
            <w:tcW w:w="529" w:type="dxa"/>
            <w:shd w:val="clear" w:color="auto" w:fill="auto"/>
          </w:tcPr>
          <w:p w14:paraId="5F8D2F25" w14:textId="2718C041" w:rsidR="0067606D" w:rsidRPr="00D252C5" w:rsidRDefault="0067606D" w:rsidP="0067606D">
            <w:pPr>
              <w:pStyle w:val="TabellRader"/>
              <w:keepLines/>
              <w:rPr>
                <w:i/>
                <w:highlight w:val="yellow"/>
              </w:rPr>
            </w:pPr>
            <w:r w:rsidRPr="00D252C5">
              <w:rPr>
                <w:i/>
              </w:rPr>
              <w:t>0,3</w:t>
            </w:r>
          </w:p>
        </w:tc>
      </w:tr>
      <w:tr w:rsidR="0067606D" w14:paraId="229A4F60" w14:textId="77777777" w:rsidTr="0067606D">
        <w:tc>
          <w:tcPr>
            <w:tcW w:w="2268" w:type="dxa"/>
            <w:shd w:val="clear" w:color="auto" w:fill="auto"/>
            <w:tcMar>
              <w:left w:w="0" w:type="dxa"/>
              <w:right w:w="0" w:type="dxa"/>
            </w:tcMar>
            <w:vAlign w:val="bottom"/>
          </w:tcPr>
          <w:p w14:paraId="0B0DD5B1" w14:textId="6C027AED" w:rsidR="0067606D" w:rsidRDefault="0067606D" w:rsidP="0067606D">
            <w:pPr>
              <w:pStyle w:val="TabellRader"/>
              <w:keepLines/>
              <w:jc w:val="left"/>
            </w:pPr>
            <w:r>
              <w:t>5 Internationell samverkan</w:t>
            </w:r>
          </w:p>
        </w:tc>
        <w:tc>
          <w:tcPr>
            <w:tcW w:w="528" w:type="dxa"/>
            <w:shd w:val="clear" w:color="auto" w:fill="auto"/>
          </w:tcPr>
          <w:p w14:paraId="2CCBA99D" w14:textId="03ACBD2C" w:rsidR="0067606D" w:rsidRPr="001C2D93" w:rsidRDefault="0067606D" w:rsidP="0067606D">
            <w:pPr>
              <w:pStyle w:val="TabellRader"/>
              <w:keepLines/>
              <w:rPr>
                <w:highlight w:val="yellow"/>
              </w:rPr>
            </w:pPr>
            <w:r w:rsidRPr="001B61DD">
              <w:t>0,3</w:t>
            </w:r>
          </w:p>
        </w:tc>
        <w:tc>
          <w:tcPr>
            <w:tcW w:w="529" w:type="dxa"/>
            <w:shd w:val="clear" w:color="auto" w:fill="auto"/>
          </w:tcPr>
          <w:p w14:paraId="1C36BC5C" w14:textId="3AEDAA3B" w:rsidR="0067606D" w:rsidRPr="001C2D93" w:rsidRDefault="0067606D" w:rsidP="0067606D">
            <w:pPr>
              <w:pStyle w:val="TabellRader"/>
              <w:keepLines/>
              <w:rPr>
                <w:highlight w:val="yellow"/>
              </w:rPr>
            </w:pPr>
            <w:r w:rsidRPr="001B61DD">
              <w:t>-0,3</w:t>
            </w:r>
          </w:p>
        </w:tc>
        <w:tc>
          <w:tcPr>
            <w:tcW w:w="529" w:type="dxa"/>
            <w:shd w:val="clear" w:color="auto" w:fill="auto"/>
          </w:tcPr>
          <w:p w14:paraId="7AE4E478" w14:textId="39B768FC" w:rsidR="0067606D" w:rsidRPr="001C2D93" w:rsidRDefault="0067606D" w:rsidP="0067606D">
            <w:pPr>
              <w:pStyle w:val="TabellRader"/>
              <w:keepLines/>
              <w:rPr>
                <w:highlight w:val="yellow"/>
              </w:rPr>
            </w:pPr>
            <w:r w:rsidRPr="001B61DD">
              <w:t>0,0</w:t>
            </w:r>
          </w:p>
        </w:tc>
        <w:tc>
          <w:tcPr>
            <w:tcW w:w="529" w:type="dxa"/>
            <w:shd w:val="clear" w:color="auto" w:fill="auto"/>
          </w:tcPr>
          <w:p w14:paraId="3A1DC1A3" w14:textId="4EB26E5D" w:rsidR="0067606D" w:rsidRPr="001C2D93" w:rsidRDefault="0067606D" w:rsidP="0067606D">
            <w:pPr>
              <w:pStyle w:val="TabellRader"/>
              <w:keepLines/>
              <w:rPr>
                <w:highlight w:val="yellow"/>
              </w:rPr>
            </w:pPr>
            <w:r w:rsidRPr="001B61DD">
              <w:t>0,0</w:t>
            </w:r>
          </w:p>
        </w:tc>
      </w:tr>
      <w:tr w:rsidR="0067606D" w14:paraId="06A903E9" w14:textId="77777777" w:rsidTr="0067606D">
        <w:tc>
          <w:tcPr>
            <w:tcW w:w="2268" w:type="dxa"/>
            <w:shd w:val="clear" w:color="auto" w:fill="auto"/>
            <w:tcMar>
              <w:left w:w="0" w:type="dxa"/>
              <w:right w:w="0" w:type="dxa"/>
            </w:tcMar>
            <w:vAlign w:val="bottom"/>
          </w:tcPr>
          <w:p w14:paraId="62B1811D" w14:textId="4C93CC0D" w:rsidR="0067606D" w:rsidRPr="00D252C5" w:rsidRDefault="0067606D" w:rsidP="0067606D">
            <w:pPr>
              <w:pStyle w:val="TabellRader"/>
              <w:keepLines/>
              <w:jc w:val="left"/>
              <w:rPr>
                <w:i/>
              </w:rPr>
            </w:pPr>
            <w:r w:rsidRPr="00D252C5">
              <w:rPr>
                <w:i/>
              </w:rPr>
              <w:t>varav i denna proposition</w:t>
            </w:r>
          </w:p>
        </w:tc>
        <w:tc>
          <w:tcPr>
            <w:tcW w:w="528" w:type="dxa"/>
            <w:shd w:val="clear" w:color="auto" w:fill="auto"/>
          </w:tcPr>
          <w:p w14:paraId="4EB330A4" w14:textId="2E40C0F9" w:rsidR="0067606D" w:rsidRPr="00D252C5" w:rsidRDefault="0067606D" w:rsidP="0067606D">
            <w:pPr>
              <w:pStyle w:val="TabellRader"/>
              <w:keepLines/>
              <w:rPr>
                <w:i/>
                <w:highlight w:val="yellow"/>
              </w:rPr>
            </w:pPr>
            <w:r w:rsidRPr="00D252C5">
              <w:rPr>
                <w:i/>
              </w:rPr>
              <w:t>0,0</w:t>
            </w:r>
          </w:p>
        </w:tc>
        <w:tc>
          <w:tcPr>
            <w:tcW w:w="529" w:type="dxa"/>
            <w:shd w:val="clear" w:color="auto" w:fill="auto"/>
          </w:tcPr>
          <w:p w14:paraId="4B5DEE20" w14:textId="0537EC79" w:rsidR="0067606D" w:rsidRPr="00D252C5" w:rsidRDefault="0067606D" w:rsidP="0067606D">
            <w:pPr>
              <w:pStyle w:val="TabellRader"/>
              <w:keepLines/>
              <w:rPr>
                <w:i/>
                <w:highlight w:val="yellow"/>
              </w:rPr>
            </w:pPr>
            <w:r w:rsidRPr="00D252C5">
              <w:rPr>
                <w:i/>
              </w:rPr>
              <w:t>0,0</w:t>
            </w:r>
          </w:p>
        </w:tc>
        <w:tc>
          <w:tcPr>
            <w:tcW w:w="529" w:type="dxa"/>
            <w:shd w:val="clear" w:color="auto" w:fill="auto"/>
          </w:tcPr>
          <w:p w14:paraId="6D8526B3" w14:textId="4D779388" w:rsidR="0067606D" w:rsidRPr="00D252C5" w:rsidRDefault="0067606D" w:rsidP="0067606D">
            <w:pPr>
              <w:pStyle w:val="TabellRader"/>
              <w:keepLines/>
              <w:rPr>
                <w:i/>
                <w:highlight w:val="yellow"/>
              </w:rPr>
            </w:pPr>
            <w:r w:rsidRPr="00D252C5">
              <w:rPr>
                <w:i/>
              </w:rPr>
              <w:t>0,0</w:t>
            </w:r>
          </w:p>
        </w:tc>
        <w:tc>
          <w:tcPr>
            <w:tcW w:w="529" w:type="dxa"/>
            <w:shd w:val="clear" w:color="auto" w:fill="auto"/>
          </w:tcPr>
          <w:p w14:paraId="282AA281" w14:textId="7F639D5F" w:rsidR="0067606D" w:rsidRPr="00D252C5" w:rsidRDefault="0067606D" w:rsidP="0067606D">
            <w:pPr>
              <w:pStyle w:val="TabellRader"/>
              <w:keepLines/>
              <w:rPr>
                <w:i/>
                <w:highlight w:val="yellow"/>
              </w:rPr>
            </w:pPr>
            <w:r w:rsidRPr="00D252C5">
              <w:rPr>
                <w:i/>
              </w:rPr>
              <w:t>0,0</w:t>
            </w:r>
          </w:p>
        </w:tc>
      </w:tr>
      <w:tr w:rsidR="0067606D" w14:paraId="6F1902FB" w14:textId="77777777" w:rsidTr="0067606D">
        <w:tc>
          <w:tcPr>
            <w:tcW w:w="2268" w:type="dxa"/>
            <w:shd w:val="clear" w:color="auto" w:fill="auto"/>
            <w:tcMar>
              <w:left w:w="0" w:type="dxa"/>
              <w:right w:w="0" w:type="dxa"/>
            </w:tcMar>
            <w:vAlign w:val="bottom"/>
          </w:tcPr>
          <w:p w14:paraId="14E3E274" w14:textId="38EB81A3" w:rsidR="0067606D" w:rsidRDefault="0067606D" w:rsidP="0067606D">
            <w:pPr>
              <w:pStyle w:val="TabellRader"/>
              <w:keepLines/>
              <w:jc w:val="left"/>
            </w:pPr>
            <w:r>
              <w:t>6 Försvar och samhällets krisberedskap</w:t>
            </w:r>
          </w:p>
        </w:tc>
        <w:tc>
          <w:tcPr>
            <w:tcW w:w="528" w:type="dxa"/>
            <w:shd w:val="clear" w:color="auto" w:fill="auto"/>
            <w:vAlign w:val="bottom"/>
          </w:tcPr>
          <w:p w14:paraId="0573480C" w14:textId="31F79086" w:rsidR="0067606D" w:rsidRPr="001C2D93" w:rsidRDefault="0067606D" w:rsidP="0067606D">
            <w:pPr>
              <w:pStyle w:val="TabellRader"/>
              <w:keepLines/>
              <w:rPr>
                <w:highlight w:val="yellow"/>
              </w:rPr>
            </w:pPr>
            <w:r w:rsidRPr="001B61DD">
              <w:t>4,9</w:t>
            </w:r>
          </w:p>
        </w:tc>
        <w:tc>
          <w:tcPr>
            <w:tcW w:w="529" w:type="dxa"/>
            <w:shd w:val="clear" w:color="auto" w:fill="auto"/>
            <w:vAlign w:val="bottom"/>
          </w:tcPr>
          <w:p w14:paraId="329FA7E9" w14:textId="45C2D80A" w:rsidR="0067606D" w:rsidRPr="001C2D93" w:rsidRDefault="0067606D" w:rsidP="0067606D">
            <w:pPr>
              <w:pStyle w:val="TabellRader"/>
              <w:keepLines/>
              <w:rPr>
                <w:highlight w:val="yellow"/>
              </w:rPr>
            </w:pPr>
            <w:r w:rsidRPr="001B61DD">
              <w:t>2,8</w:t>
            </w:r>
          </w:p>
        </w:tc>
        <w:tc>
          <w:tcPr>
            <w:tcW w:w="529" w:type="dxa"/>
            <w:shd w:val="clear" w:color="auto" w:fill="auto"/>
            <w:vAlign w:val="bottom"/>
          </w:tcPr>
          <w:p w14:paraId="31F96E49" w14:textId="55782931" w:rsidR="0067606D" w:rsidRPr="001C2D93" w:rsidRDefault="0067606D" w:rsidP="0067606D">
            <w:pPr>
              <w:pStyle w:val="TabellRader"/>
              <w:keepLines/>
              <w:rPr>
                <w:highlight w:val="yellow"/>
              </w:rPr>
            </w:pPr>
            <w:r w:rsidRPr="001B61DD">
              <w:t>4,7</w:t>
            </w:r>
          </w:p>
        </w:tc>
        <w:tc>
          <w:tcPr>
            <w:tcW w:w="529" w:type="dxa"/>
            <w:shd w:val="clear" w:color="auto" w:fill="auto"/>
            <w:vAlign w:val="bottom"/>
          </w:tcPr>
          <w:p w14:paraId="4908BBCA" w14:textId="5913A69C" w:rsidR="0067606D" w:rsidRPr="001C2D93" w:rsidRDefault="0067606D" w:rsidP="0067606D">
            <w:pPr>
              <w:pStyle w:val="TabellRader"/>
              <w:keepLines/>
              <w:rPr>
                <w:highlight w:val="yellow"/>
              </w:rPr>
            </w:pPr>
            <w:r w:rsidRPr="001B61DD">
              <w:t>5,2</w:t>
            </w:r>
          </w:p>
        </w:tc>
      </w:tr>
      <w:tr w:rsidR="0067606D" w14:paraId="793DFF43" w14:textId="77777777" w:rsidTr="0067606D">
        <w:tc>
          <w:tcPr>
            <w:tcW w:w="2268" w:type="dxa"/>
            <w:shd w:val="clear" w:color="auto" w:fill="auto"/>
            <w:tcMar>
              <w:left w:w="0" w:type="dxa"/>
              <w:right w:w="0" w:type="dxa"/>
            </w:tcMar>
            <w:vAlign w:val="bottom"/>
          </w:tcPr>
          <w:p w14:paraId="790BAA90" w14:textId="6FB2314B" w:rsidR="0067606D" w:rsidRPr="00D252C5" w:rsidRDefault="0067606D" w:rsidP="0067606D">
            <w:pPr>
              <w:pStyle w:val="TabellRader"/>
              <w:keepLines/>
              <w:jc w:val="left"/>
              <w:rPr>
                <w:i/>
              </w:rPr>
            </w:pPr>
            <w:r w:rsidRPr="00D252C5">
              <w:rPr>
                <w:i/>
              </w:rPr>
              <w:t>varav i denna proposition</w:t>
            </w:r>
          </w:p>
        </w:tc>
        <w:tc>
          <w:tcPr>
            <w:tcW w:w="528" w:type="dxa"/>
            <w:shd w:val="clear" w:color="auto" w:fill="auto"/>
          </w:tcPr>
          <w:p w14:paraId="4F9B5637" w14:textId="61EBA67B" w:rsidR="0067606D" w:rsidRPr="00D252C5" w:rsidRDefault="0067606D" w:rsidP="0067606D">
            <w:pPr>
              <w:pStyle w:val="TabellRader"/>
              <w:keepLines/>
              <w:rPr>
                <w:i/>
                <w:highlight w:val="yellow"/>
              </w:rPr>
            </w:pPr>
            <w:r w:rsidRPr="00D252C5">
              <w:rPr>
                <w:i/>
              </w:rPr>
              <w:t>0,0</w:t>
            </w:r>
          </w:p>
        </w:tc>
        <w:tc>
          <w:tcPr>
            <w:tcW w:w="529" w:type="dxa"/>
            <w:shd w:val="clear" w:color="auto" w:fill="auto"/>
          </w:tcPr>
          <w:p w14:paraId="15475838" w14:textId="285EA788" w:rsidR="0067606D" w:rsidRPr="00D252C5" w:rsidRDefault="0067606D" w:rsidP="0067606D">
            <w:pPr>
              <w:pStyle w:val="TabellRader"/>
              <w:keepLines/>
              <w:rPr>
                <w:i/>
                <w:highlight w:val="yellow"/>
              </w:rPr>
            </w:pPr>
            <w:r w:rsidRPr="00D252C5">
              <w:rPr>
                <w:i/>
              </w:rPr>
              <w:t>0,0</w:t>
            </w:r>
          </w:p>
        </w:tc>
        <w:tc>
          <w:tcPr>
            <w:tcW w:w="529" w:type="dxa"/>
            <w:shd w:val="clear" w:color="auto" w:fill="auto"/>
          </w:tcPr>
          <w:p w14:paraId="6D1026D2" w14:textId="524DE6FE" w:rsidR="0067606D" w:rsidRPr="00D252C5" w:rsidRDefault="0067606D" w:rsidP="0067606D">
            <w:pPr>
              <w:pStyle w:val="TabellRader"/>
              <w:keepLines/>
              <w:rPr>
                <w:i/>
                <w:highlight w:val="yellow"/>
              </w:rPr>
            </w:pPr>
            <w:r w:rsidRPr="00D252C5">
              <w:rPr>
                <w:i/>
              </w:rPr>
              <w:t>0,0</w:t>
            </w:r>
          </w:p>
        </w:tc>
        <w:tc>
          <w:tcPr>
            <w:tcW w:w="529" w:type="dxa"/>
            <w:shd w:val="clear" w:color="auto" w:fill="auto"/>
          </w:tcPr>
          <w:p w14:paraId="1FAE3543" w14:textId="11A38F45" w:rsidR="0067606D" w:rsidRPr="00D252C5" w:rsidRDefault="0067606D" w:rsidP="0067606D">
            <w:pPr>
              <w:pStyle w:val="TabellRader"/>
              <w:keepLines/>
              <w:rPr>
                <w:i/>
                <w:highlight w:val="yellow"/>
              </w:rPr>
            </w:pPr>
            <w:r w:rsidRPr="00D252C5">
              <w:rPr>
                <w:i/>
              </w:rPr>
              <w:t>5,0</w:t>
            </w:r>
          </w:p>
        </w:tc>
      </w:tr>
      <w:tr w:rsidR="0067606D" w14:paraId="77DB99F0" w14:textId="77777777" w:rsidTr="0067606D">
        <w:tc>
          <w:tcPr>
            <w:tcW w:w="2268" w:type="dxa"/>
            <w:shd w:val="clear" w:color="auto" w:fill="auto"/>
            <w:tcMar>
              <w:left w:w="0" w:type="dxa"/>
              <w:right w:w="0" w:type="dxa"/>
            </w:tcMar>
            <w:vAlign w:val="bottom"/>
          </w:tcPr>
          <w:p w14:paraId="2F3BE2A9" w14:textId="7D7F4BAF" w:rsidR="0067606D" w:rsidRDefault="0067606D" w:rsidP="0067606D">
            <w:pPr>
              <w:pStyle w:val="TabellRader"/>
              <w:keepLines/>
              <w:jc w:val="left"/>
            </w:pPr>
            <w:r>
              <w:t>7 Internationellt bistånd</w:t>
            </w:r>
          </w:p>
        </w:tc>
        <w:tc>
          <w:tcPr>
            <w:tcW w:w="528" w:type="dxa"/>
            <w:shd w:val="clear" w:color="auto" w:fill="auto"/>
          </w:tcPr>
          <w:p w14:paraId="27733913" w14:textId="287C14DC" w:rsidR="0067606D" w:rsidRPr="001C2D93" w:rsidRDefault="0067606D" w:rsidP="0067606D">
            <w:pPr>
              <w:pStyle w:val="TabellRader"/>
              <w:keepLines/>
              <w:rPr>
                <w:highlight w:val="yellow"/>
              </w:rPr>
            </w:pPr>
            <w:r w:rsidRPr="001B61DD">
              <w:t>-1,6</w:t>
            </w:r>
          </w:p>
        </w:tc>
        <w:tc>
          <w:tcPr>
            <w:tcW w:w="529" w:type="dxa"/>
            <w:shd w:val="clear" w:color="auto" w:fill="auto"/>
          </w:tcPr>
          <w:p w14:paraId="0A6152EA" w14:textId="1660FE65" w:rsidR="0067606D" w:rsidRPr="001C2D93" w:rsidRDefault="0067606D" w:rsidP="0067606D">
            <w:pPr>
              <w:pStyle w:val="TabellRader"/>
              <w:keepLines/>
              <w:rPr>
                <w:highlight w:val="yellow"/>
              </w:rPr>
            </w:pPr>
            <w:r w:rsidRPr="001B61DD">
              <w:t>1,5</w:t>
            </w:r>
          </w:p>
        </w:tc>
        <w:tc>
          <w:tcPr>
            <w:tcW w:w="529" w:type="dxa"/>
            <w:shd w:val="clear" w:color="auto" w:fill="auto"/>
          </w:tcPr>
          <w:p w14:paraId="52B699A6" w14:textId="497E42CE" w:rsidR="0067606D" w:rsidRPr="001C2D93" w:rsidRDefault="0067606D" w:rsidP="0067606D">
            <w:pPr>
              <w:pStyle w:val="TabellRader"/>
              <w:keepLines/>
              <w:rPr>
                <w:highlight w:val="yellow"/>
              </w:rPr>
            </w:pPr>
            <w:r w:rsidRPr="001B61DD">
              <w:t>0,5</w:t>
            </w:r>
          </w:p>
        </w:tc>
        <w:tc>
          <w:tcPr>
            <w:tcW w:w="529" w:type="dxa"/>
            <w:shd w:val="clear" w:color="auto" w:fill="auto"/>
          </w:tcPr>
          <w:p w14:paraId="42314973" w14:textId="20682632" w:rsidR="0067606D" w:rsidRPr="001C2D93" w:rsidRDefault="0067606D" w:rsidP="0067606D">
            <w:pPr>
              <w:pStyle w:val="TabellRader"/>
              <w:keepLines/>
              <w:rPr>
                <w:highlight w:val="yellow"/>
              </w:rPr>
            </w:pPr>
            <w:r w:rsidRPr="001B61DD">
              <w:t>0,0</w:t>
            </w:r>
          </w:p>
        </w:tc>
      </w:tr>
      <w:tr w:rsidR="0067606D" w14:paraId="5FCF24F5" w14:textId="77777777" w:rsidTr="0067606D">
        <w:tc>
          <w:tcPr>
            <w:tcW w:w="2268" w:type="dxa"/>
            <w:shd w:val="clear" w:color="auto" w:fill="auto"/>
            <w:tcMar>
              <w:left w:w="0" w:type="dxa"/>
              <w:right w:w="0" w:type="dxa"/>
            </w:tcMar>
            <w:vAlign w:val="bottom"/>
          </w:tcPr>
          <w:p w14:paraId="74DEC0A6" w14:textId="12C813C6" w:rsidR="0067606D" w:rsidRPr="00D252C5" w:rsidRDefault="0067606D" w:rsidP="0067606D">
            <w:pPr>
              <w:pStyle w:val="TabellRader"/>
              <w:keepLines/>
              <w:jc w:val="left"/>
              <w:rPr>
                <w:i/>
              </w:rPr>
            </w:pPr>
            <w:r w:rsidRPr="00D252C5">
              <w:rPr>
                <w:i/>
              </w:rPr>
              <w:t>varav i denna proposition</w:t>
            </w:r>
          </w:p>
        </w:tc>
        <w:tc>
          <w:tcPr>
            <w:tcW w:w="528" w:type="dxa"/>
            <w:shd w:val="clear" w:color="auto" w:fill="auto"/>
          </w:tcPr>
          <w:p w14:paraId="2091A395" w14:textId="568E01BD" w:rsidR="0067606D" w:rsidRPr="00D252C5" w:rsidRDefault="0067606D" w:rsidP="0067606D">
            <w:pPr>
              <w:pStyle w:val="TabellRader"/>
              <w:keepLines/>
              <w:rPr>
                <w:i/>
                <w:highlight w:val="yellow"/>
              </w:rPr>
            </w:pPr>
            <w:r w:rsidRPr="00D252C5">
              <w:rPr>
                <w:i/>
              </w:rPr>
              <w:t>0,4</w:t>
            </w:r>
          </w:p>
        </w:tc>
        <w:tc>
          <w:tcPr>
            <w:tcW w:w="529" w:type="dxa"/>
            <w:shd w:val="clear" w:color="auto" w:fill="auto"/>
          </w:tcPr>
          <w:p w14:paraId="0E3D4799" w14:textId="20E584A2" w:rsidR="0067606D" w:rsidRPr="00D252C5" w:rsidRDefault="0067606D" w:rsidP="0067606D">
            <w:pPr>
              <w:pStyle w:val="TabellRader"/>
              <w:keepLines/>
              <w:rPr>
                <w:i/>
                <w:highlight w:val="yellow"/>
              </w:rPr>
            </w:pPr>
            <w:r w:rsidRPr="00D252C5">
              <w:rPr>
                <w:i/>
              </w:rPr>
              <w:t>0,9</w:t>
            </w:r>
          </w:p>
        </w:tc>
        <w:tc>
          <w:tcPr>
            <w:tcW w:w="529" w:type="dxa"/>
            <w:shd w:val="clear" w:color="auto" w:fill="auto"/>
          </w:tcPr>
          <w:p w14:paraId="5FF08276" w14:textId="201DED95" w:rsidR="0067606D" w:rsidRPr="00D252C5" w:rsidRDefault="0067606D" w:rsidP="0067606D">
            <w:pPr>
              <w:pStyle w:val="TabellRader"/>
              <w:keepLines/>
              <w:rPr>
                <w:i/>
                <w:highlight w:val="yellow"/>
              </w:rPr>
            </w:pPr>
            <w:r w:rsidRPr="00D252C5">
              <w:rPr>
                <w:i/>
              </w:rPr>
              <w:t>0,1</w:t>
            </w:r>
          </w:p>
        </w:tc>
        <w:tc>
          <w:tcPr>
            <w:tcW w:w="529" w:type="dxa"/>
            <w:shd w:val="clear" w:color="auto" w:fill="auto"/>
          </w:tcPr>
          <w:p w14:paraId="28C9C674" w14:textId="37301F7B" w:rsidR="0067606D" w:rsidRPr="00D252C5" w:rsidRDefault="0067606D" w:rsidP="0067606D">
            <w:pPr>
              <w:pStyle w:val="TabellRader"/>
              <w:keepLines/>
              <w:rPr>
                <w:i/>
                <w:highlight w:val="yellow"/>
              </w:rPr>
            </w:pPr>
            <w:r w:rsidRPr="00D252C5">
              <w:rPr>
                <w:i/>
              </w:rPr>
              <w:t>0,0</w:t>
            </w:r>
          </w:p>
        </w:tc>
      </w:tr>
      <w:tr w:rsidR="0067606D" w14:paraId="151471AC" w14:textId="77777777" w:rsidTr="0067606D">
        <w:tc>
          <w:tcPr>
            <w:tcW w:w="2268" w:type="dxa"/>
            <w:shd w:val="clear" w:color="auto" w:fill="auto"/>
            <w:tcMar>
              <w:left w:w="0" w:type="dxa"/>
              <w:right w:w="0" w:type="dxa"/>
            </w:tcMar>
            <w:vAlign w:val="bottom"/>
          </w:tcPr>
          <w:p w14:paraId="444198CD" w14:textId="3DEA41C7" w:rsidR="0067606D" w:rsidRDefault="0067606D" w:rsidP="0067606D">
            <w:pPr>
              <w:pStyle w:val="TabellRader"/>
              <w:keepLines/>
              <w:jc w:val="left"/>
            </w:pPr>
            <w:r>
              <w:t>8 Migration</w:t>
            </w:r>
          </w:p>
        </w:tc>
        <w:tc>
          <w:tcPr>
            <w:tcW w:w="528" w:type="dxa"/>
            <w:shd w:val="clear" w:color="auto" w:fill="auto"/>
          </w:tcPr>
          <w:p w14:paraId="238FD4CE" w14:textId="17356137" w:rsidR="0067606D" w:rsidRPr="001C2D93" w:rsidRDefault="0067606D" w:rsidP="0067606D">
            <w:pPr>
              <w:pStyle w:val="TabellRader"/>
              <w:keepLines/>
              <w:rPr>
                <w:highlight w:val="yellow"/>
              </w:rPr>
            </w:pPr>
            <w:r w:rsidRPr="001B61DD">
              <w:t>2,6</w:t>
            </w:r>
          </w:p>
        </w:tc>
        <w:tc>
          <w:tcPr>
            <w:tcW w:w="529" w:type="dxa"/>
            <w:shd w:val="clear" w:color="auto" w:fill="auto"/>
          </w:tcPr>
          <w:p w14:paraId="5FE39EA1" w14:textId="1130ABB6" w:rsidR="0067606D" w:rsidRPr="001C2D93" w:rsidRDefault="0067606D" w:rsidP="0067606D">
            <w:pPr>
              <w:pStyle w:val="TabellRader"/>
              <w:keepLines/>
              <w:rPr>
                <w:highlight w:val="yellow"/>
              </w:rPr>
            </w:pPr>
            <w:r w:rsidRPr="001B61DD">
              <w:t>-0,9</w:t>
            </w:r>
          </w:p>
        </w:tc>
        <w:tc>
          <w:tcPr>
            <w:tcW w:w="529" w:type="dxa"/>
            <w:shd w:val="clear" w:color="auto" w:fill="auto"/>
          </w:tcPr>
          <w:p w14:paraId="3A495E61" w14:textId="6853E510" w:rsidR="0067606D" w:rsidRPr="001C2D93" w:rsidRDefault="0067606D" w:rsidP="0067606D">
            <w:pPr>
              <w:pStyle w:val="TabellRader"/>
              <w:keepLines/>
              <w:rPr>
                <w:highlight w:val="yellow"/>
              </w:rPr>
            </w:pPr>
            <w:r w:rsidRPr="001B61DD">
              <w:t>-0,6</w:t>
            </w:r>
          </w:p>
        </w:tc>
        <w:tc>
          <w:tcPr>
            <w:tcW w:w="529" w:type="dxa"/>
            <w:shd w:val="clear" w:color="auto" w:fill="auto"/>
          </w:tcPr>
          <w:p w14:paraId="2BB68B8D" w14:textId="6C4396EF" w:rsidR="0067606D" w:rsidRPr="001C2D93" w:rsidRDefault="0067606D" w:rsidP="0067606D">
            <w:pPr>
              <w:pStyle w:val="TabellRader"/>
              <w:keepLines/>
              <w:rPr>
                <w:highlight w:val="yellow"/>
              </w:rPr>
            </w:pPr>
            <w:r w:rsidRPr="001B61DD">
              <w:t>-0,5</w:t>
            </w:r>
          </w:p>
        </w:tc>
      </w:tr>
      <w:tr w:rsidR="0067606D" w14:paraId="4A03652E" w14:textId="77777777" w:rsidTr="0067606D">
        <w:tc>
          <w:tcPr>
            <w:tcW w:w="2268" w:type="dxa"/>
            <w:shd w:val="clear" w:color="auto" w:fill="auto"/>
            <w:tcMar>
              <w:left w:w="0" w:type="dxa"/>
              <w:right w:w="0" w:type="dxa"/>
            </w:tcMar>
            <w:vAlign w:val="bottom"/>
          </w:tcPr>
          <w:p w14:paraId="17B2CEE7" w14:textId="43266243" w:rsidR="0067606D" w:rsidRPr="00D252C5" w:rsidRDefault="0067606D" w:rsidP="0067606D">
            <w:pPr>
              <w:pStyle w:val="TabellRader"/>
              <w:keepLines/>
              <w:jc w:val="left"/>
              <w:rPr>
                <w:i/>
              </w:rPr>
            </w:pPr>
            <w:r w:rsidRPr="00D252C5">
              <w:rPr>
                <w:i/>
              </w:rPr>
              <w:t>varav i denna proposition</w:t>
            </w:r>
          </w:p>
        </w:tc>
        <w:tc>
          <w:tcPr>
            <w:tcW w:w="528" w:type="dxa"/>
            <w:shd w:val="clear" w:color="auto" w:fill="auto"/>
          </w:tcPr>
          <w:p w14:paraId="41B83841" w14:textId="78024D3A" w:rsidR="0067606D" w:rsidRPr="00D252C5" w:rsidRDefault="0067606D" w:rsidP="0067606D">
            <w:pPr>
              <w:pStyle w:val="TabellRader"/>
              <w:keepLines/>
              <w:rPr>
                <w:i/>
                <w:highlight w:val="yellow"/>
              </w:rPr>
            </w:pPr>
            <w:r w:rsidRPr="00D252C5">
              <w:rPr>
                <w:i/>
              </w:rPr>
              <w:t>-0,1</w:t>
            </w:r>
          </w:p>
        </w:tc>
        <w:tc>
          <w:tcPr>
            <w:tcW w:w="529" w:type="dxa"/>
            <w:shd w:val="clear" w:color="auto" w:fill="auto"/>
          </w:tcPr>
          <w:p w14:paraId="5352E244" w14:textId="0B599466" w:rsidR="0067606D" w:rsidRPr="00D252C5" w:rsidRDefault="0067606D" w:rsidP="0067606D">
            <w:pPr>
              <w:pStyle w:val="TabellRader"/>
              <w:keepLines/>
              <w:rPr>
                <w:i/>
                <w:highlight w:val="yellow"/>
              </w:rPr>
            </w:pPr>
            <w:r w:rsidRPr="00D252C5">
              <w:rPr>
                <w:i/>
              </w:rPr>
              <w:t>-0,4</w:t>
            </w:r>
          </w:p>
        </w:tc>
        <w:tc>
          <w:tcPr>
            <w:tcW w:w="529" w:type="dxa"/>
            <w:shd w:val="clear" w:color="auto" w:fill="auto"/>
          </w:tcPr>
          <w:p w14:paraId="2DBF1D93" w14:textId="069EB6F2" w:rsidR="0067606D" w:rsidRPr="00D252C5" w:rsidRDefault="0067606D" w:rsidP="0067606D">
            <w:pPr>
              <w:pStyle w:val="TabellRader"/>
              <w:keepLines/>
              <w:rPr>
                <w:i/>
                <w:highlight w:val="yellow"/>
              </w:rPr>
            </w:pPr>
            <w:r w:rsidRPr="00D252C5">
              <w:rPr>
                <w:i/>
              </w:rPr>
              <w:t>-0,6</w:t>
            </w:r>
          </w:p>
        </w:tc>
        <w:tc>
          <w:tcPr>
            <w:tcW w:w="529" w:type="dxa"/>
            <w:shd w:val="clear" w:color="auto" w:fill="auto"/>
          </w:tcPr>
          <w:p w14:paraId="17DE6633" w14:textId="11DD03A3" w:rsidR="0067606D" w:rsidRPr="00D252C5" w:rsidRDefault="0067606D" w:rsidP="0067606D">
            <w:pPr>
              <w:pStyle w:val="TabellRader"/>
              <w:keepLines/>
              <w:rPr>
                <w:i/>
                <w:highlight w:val="yellow"/>
              </w:rPr>
            </w:pPr>
            <w:r w:rsidRPr="00D252C5">
              <w:rPr>
                <w:i/>
              </w:rPr>
              <w:t>-0,5</w:t>
            </w:r>
          </w:p>
        </w:tc>
      </w:tr>
      <w:tr w:rsidR="0067606D" w14:paraId="426AD84C" w14:textId="77777777" w:rsidTr="0067606D">
        <w:tc>
          <w:tcPr>
            <w:tcW w:w="2268" w:type="dxa"/>
            <w:shd w:val="clear" w:color="auto" w:fill="auto"/>
            <w:tcMar>
              <w:left w:w="0" w:type="dxa"/>
              <w:right w:w="0" w:type="dxa"/>
            </w:tcMar>
            <w:vAlign w:val="bottom"/>
          </w:tcPr>
          <w:p w14:paraId="132104E7" w14:textId="7EBBEA65" w:rsidR="0067606D" w:rsidRDefault="0067606D" w:rsidP="0067606D">
            <w:pPr>
              <w:pStyle w:val="TabellRader"/>
              <w:keepLines/>
              <w:jc w:val="left"/>
            </w:pPr>
            <w:r>
              <w:t>9 Hälsovård, sjukvård och social omsorg</w:t>
            </w:r>
          </w:p>
        </w:tc>
        <w:tc>
          <w:tcPr>
            <w:tcW w:w="528" w:type="dxa"/>
            <w:shd w:val="clear" w:color="auto" w:fill="auto"/>
            <w:vAlign w:val="bottom"/>
          </w:tcPr>
          <w:p w14:paraId="74C5C3D1" w14:textId="67A1244D" w:rsidR="0067606D" w:rsidRPr="001C2D93" w:rsidRDefault="0067606D" w:rsidP="0067606D">
            <w:pPr>
              <w:pStyle w:val="TabellRader"/>
              <w:keepLines/>
              <w:rPr>
                <w:highlight w:val="yellow"/>
              </w:rPr>
            </w:pPr>
            <w:r w:rsidRPr="001B61DD">
              <w:t>2,0</w:t>
            </w:r>
          </w:p>
        </w:tc>
        <w:tc>
          <w:tcPr>
            <w:tcW w:w="529" w:type="dxa"/>
            <w:shd w:val="clear" w:color="auto" w:fill="auto"/>
            <w:vAlign w:val="bottom"/>
          </w:tcPr>
          <w:p w14:paraId="61F62814" w14:textId="45069EE3" w:rsidR="0067606D" w:rsidRPr="001C2D93" w:rsidRDefault="0067606D" w:rsidP="0067606D">
            <w:pPr>
              <w:pStyle w:val="TabellRader"/>
              <w:keepLines/>
              <w:rPr>
                <w:highlight w:val="yellow"/>
              </w:rPr>
            </w:pPr>
            <w:r w:rsidRPr="001B61DD">
              <w:t>3,2</w:t>
            </w:r>
          </w:p>
        </w:tc>
        <w:tc>
          <w:tcPr>
            <w:tcW w:w="529" w:type="dxa"/>
            <w:shd w:val="clear" w:color="auto" w:fill="auto"/>
            <w:vAlign w:val="bottom"/>
          </w:tcPr>
          <w:p w14:paraId="3B6C6A8C" w14:textId="66897A67" w:rsidR="0067606D" w:rsidRPr="001C2D93" w:rsidRDefault="0067606D" w:rsidP="0067606D">
            <w:pPr>
              <w:pStyle w:val="TabellRader"/>
              <w:keepLines/>
              <w:rPr>
                <w:highlight w:val="yellow"/>
              </w:rPr>
            </w:pPr>
            <w:r w:rsidRPr="001B61DD">
              <w:t>-1,3</w:t>
            </w:r>
          </w:p>
        </w:tc>
        <w:tc>
          <w:tcPr>
            <w:tcW w:w="529" w:type="dxa"/>
            <w:shd w:val="clear" w:color="auto" w:fill="auto"/>
            <w:vAlign w:val="bottom"/>
          </w:tcPr>
          <w:p w14:paraId="49404A2F" w14:textId="220E2E26" w:rsidR="0067606D" w:rsidRPr="001C2D93" w:rsidRDefault="0067606D" w:rsidP="0067606D">
            <w:pPr>
              <w:pStyle w:val="TabellRader"/>
              <w:keepLines/>
              <w:rPr>
                <w:highlight w:val="yellow"/>
              </w:rPr>
            </w:pPr>
            <w:r w:rsidRPr="001B61DD">
              <w:t>-4,2</w:t>
            </w:r>
          </w:p>
        </w:tc>
      </w:tr>
      <w:tr w:rsidR="0067606D" w14:paraId="40F221FA" w14:textId="77777777" w:rsidTr="0067606D">
        <w:tc>
          <w:tcPr>
            <w:tcW w:w="2268" w:type="dxa"/>
            <w:shd w:val="clear" w:color="auto" w:fill="auto"/>
            <w:tcMar>
              <w:left w:w="0" w:type="dxa"/>
              <w:right w:w="0" w:type="dxa"/>
            </w:tcMar>
            <w:vAlign w:val="bottom"/>
          </w:tcPr>
          <w:p w14:paraId="60ACD2FB" w14:textId="221FFC8B" w:rsidR="0067606D" w:rsidRPr="00D252C5" w:rsidRDefault="0067606D" w:rsidP="0067606D">
            <w:pPr>
              <w:pStyle w:val="TabellRader"/>
              <w:keepLines/>
              <w:jc w:val="left"/>
              <w:rPr>
                <w:i/>
              </w:rPr>
            </w:pPr>
            <w:r w:rsidRPr="00D252C5">
              <w:rPr>
                <w:i/>
              </w:rPr>
              <w:t>varav i denna proposition</w:t>
            </w:r>
          </w:p>
        </w:tc>
        <w:tc>
          <w:tcPr>
            <w:tcW w:w="528" w:type="dxa"/>
            <w:shd w:val="clear" w:color="auto" w:fill="auto"/>
          </w:tcPr>
          <w:p w14:paraId="6126C285" w14:textId="3394D9D5" w:rsidR="0067606D" w:rsidRPr="00D252C5" w:rsidRDefault="0067606D" w:rsidP="0067606D">
            <w:pPr>
              <w:pStyle w:val="TabellRader"/>
              <w:keepLines/>
              <w:rPr>
                <w:i/>
                <w:highlight w:val="yellow"/>
              </w:rPr>
            </w:pPr>
            <w:r w:rsidRPr="00D252C5">
              <w:rPr>
                <w:i/>
              </w:rPr>
              <w:t>0,0</w:t>
            </w:r>
          </w:p>
        </w:tc>
        <w:tc>
          <w:tcPr>
            <w:tcW w:w="529" w:type="dxa"/>
            <w:shd w:val="clear" w:color="auto" w:fill="auto"/>
          </w:tcPr>
          <w:p w14:paraId="27015244" w14:textId="70759665" w:rsidR="0067606D" w:rsidRPr="00D252C5" w:rsidRDefault="0067606D" w:rsidP="0067606D">
            <w:pPr>
              <w:pStyle w:val="TabellRader"/>
              <w:keepLines/>
              <w:rPr>
                <w:i/>
                <w:highlight w:val="yellow"/>
              </w:rPr>
            </w:pPr>
            <w:r w:rsidRPr="00D252C5">
              <w:rPr>
                <w:i/>
              </w:rPr>
              <w:t>2,2</w:t>
            </w:r>
          </w:p>
        </w:tc>
        <w:tc>
          <w:tcPr>
            <w:tcW w:w="529" w:type="dxa"/>
            <w:shd w:val="clear" w:color="auto" w:fill="auto"/>
          </w:tcPr>
          <w:p w14:paraId="78BDCE65" w14:textId="6A178E9C" w:rsidR="0067606D" w:rsidRPr="00D252C5" w:rsidRDefault="0067606D" w:rsidP="0067606D">
            <w:pPr>
              <w:pStyle w:val="TabellRader"/>
              <w:keepLines/>
              <w:rPr>
                <w:i/>
                <w:highlight w:val="yellow"/>
              </w:rPr>
            </w:pPr>
            <w:r w:rsidRPr="00D252C5">
              <w:rPr>
                <w:i/>
              </w:rPr>
              <w:t>0,2</w:t>
            </w:r>
          </w:p>
        </w:tc>
        <w:tc>
          <w:tcPr>
            <w:tcW w:w="529" w:type="dxa"/>
            <w:shd w:val="clear" w:color="auto" w:fill="auto"/>
          </w:tcPr>
          <w:p w14:paraId="24A3F4C6" w14:textId="24C6E27F" w:rsidR="0067606D" w:rsidRPr="00D252C5" w:rsidRDefault="0067606D" w:rsidP="0067606D">
            <w:pPr>
              <w:pStyle w:val="TabellRader"/>
              <w:keepLines/>
              <w:rPr>
                <w:i/>
                <w:highlight w:val="yellow"/>
              </w:rPr>
            </w:pPr>
            <w:r w:rsidRPr="00D252C5">
              <w:rPr>
                <w:i/>
              </w:rPr>
              <w:t>0,1</w:t>
            </w:r>
          </w:p>
        </w:tc>
      </w:tr>
      <w:tr w:rsidR="0067606D" w14:paraId="5CB59C6E" w14:textId="77777777" w:rsidTr="0067606D">
        <w:tc>
          <w:tcPr>
            <w:tcW w:w="2268" w:type="dxa"/>
            <w:shd w:val="clear" w:color="auto" w:fill="auto"/>
            <w:tcMar>
              <w:left w:w="0" w:type="dxa"/>
              <w:right w:w="0" w:type="dxa"/>
            </w:tcMar>
            <w:vAlign w:val="bottom"/>
          </w:tcPr>
          <w:p w14:paraId="563D668C" w14:textId="65397231" w:rsidR="0067606D" w:rsidRDefault="0067606D" w:rsidP="0067606D">
            <w:pPr>
              <w:pStyle w:val="TabellRader"/>
              <w:keepLines/>
              <w:jc w:val="left"/>
            </w:pPr>
            <w:r>
              <w:t>10 Ekonomisk trygghet vid sjukdom och funktionsnedsättning</w:t>
            </w:r>
          </w:p>
        </w:tc>
        <w:tc>
          <w:tcPr>
            <w:tcW w:w="528" w:type="dxa"/>
            <w:shd w:val="clear" w:color="auto" w:fill="auto"/>
            <w:vAlign w:val="bottom"/>
          </w:tcPr>
          <w:p w14:paraId="0C93DE5B" w14:textId="009F407E" w:rsidR="0067606D" w:rsidRPr="001C2D93" w:rsidRDefault="0067606D" w:rsidP="0067606D">
            <w:pPr>
              <w:pStyle w:val="TabellRader"/>
              <w:keepLines/>
              <w:rPr>
                <w:highlight w:val="yellow"/>
              </w:rPr>
            </w:pPr>
            <w:r w:rsidRPr="001B61DD">
              <w:t>0,7</w:t>
            </w:r>
          </w:p>
        </w:tc>
        <w:tc>
          <w:tcPr>
            <w:tcW w:w="529" w:type="dxa"/>
            <w:shd w:val="clear" w:color="auto" w:fill="auto"/>
            <w:vAlign w:val="bottom"/>
          </w:tcPr>
          <w:p w14:paraId="1FC60634" w14:textId="75360713" w:rsidR="0067606D" w:rsidRPr="001C2D93" w:rsidRDefault="0067606D" w:rsidP="0067606D">
            <w:pPr>
              <w:pStyle w:val="TabellRader"/>
              <w:keepLines/>
              <w:rPr>
                <w:highlight w:val="yellow"/>
              </w:rPr>
            </w:pPr>
            <w:r w:rsidRPr="001B61DD">
              <w:t>-0,4</w:t>
            </w:r>
          </w:p>
        </w:tc>
        <w:tc>
          <w:tcPr>
            <w:tcW w:w="529" w:type="dxa"/>
            <w:shd w:val="clear" w:color="auto" w:fill="auto"/>
            <w:vAlign w:val="bottom"/>
          </w:tcPr>
          <w:p w14:paraId="0AE8B4C3" w14:textId="6D31F678" w:rsidR="0067606D" w:rsidRPr="001C2D93" w:rsidRDefault="0067606D" w:rsidP="0067606D">
            <w:pPr>
              <w:pStyle w:val="TabellRader"/>
              <w:keepLines/>
              <w:rPr>
                <w:highlight w:val="yellow"/>
              </w:rPr>
            </w:pPr>
            <w:r w:rsidRPr="001B61DD">
              <w:t>0,0</w:t>
            </w:r>
          </w:p>
        </w:tc>
        <w:tc>
          <w:tcPr>
            <w:tcW w:w="529" w:type="dxa"/>
            <w:shd w:val="clear" w:color="auto" w:fill="auto"/>
            <w:vAlign w:val="bottom"/>
          </w:tcPr>
          <w:p w14:paraId="1C6B5557" w14:textId="3339CA50" w:rsidR="0067606D" w:rsidRPr="001C2D93" w:rsidRDefault="0067606D" w:rsidP="0067606D">
            <w:pPr>
              <w:pStyle w:val="TabellRader"/>
              <w:keepLines/>
              <w:rPr>
                <w:highlight w:val="yellow"/>
              </w:rPr>
            </w:pPr>
            <w:r w:rsidRPr="001B61DD">
              <w:t>0,0</w:t>
            </w:r>
          </w:p>
        </w:tc>
      </w:tr>
      <w:tr w:rsidR="0067606D" w:rsidRPr="00812EB9" w14:paraId="6B3486EF" w14:textId="77777777" w:rsidTr="0067606D">
        <w:tc>
          <w:tcPr>
            <w:tcW w:w="2268" w:type="dxa"/>
            <w:shd w:val="clear" w:color="auto" w:fill="auto"/>
            <w:tcMar>
              <w:left w:w="0" w:type="dxa"/>
              <w:right w:w="0" w:type="dxa"/>
            </w:tcMar>
            <w:vAlign w:val="bottom"/>
          </w:tcPr>
          <w:p w14:paraId="70E1BA46" w14:textId="5E53F912" w:rsidR="0067606D" w:rsidRPr="00D252C5" w:rsidRDefault="0067606D" w:rsidP="0067606D">
            <w:pPr>
              <w:pStyle w:val="TabellRader"/>
              <w:keepLines/>
              <w:jc w:val="left"/>
              <w:rPr>
                <w:i/>
              </w:rPr>
            </w:pPr>
            <w:r w:rsidRPr="00D252C5">
              <w:rPr>
                <w:i/>
              </w:rPr>
              <w:t>varav i denna proposition</w:t>
            </w:r>
          </w:p>
        </w:tc>
        <w:tc>
          <w:tcPr>
            <w:tcW w:w="528" w:type="dxa"/>
            <w:shd w:val="clear" w:color="auto" w:fill="auto"/>
          </w:tcPr>
          <w:p w14:paraId="1EB40093" w14:textId="4B133DEC" w:rsidR="0067606D" w:rsidRPr="00D252C5" w:rsidRDefault="0067606D" w:rsidP="0067606D">
            <w:pPr>
              <w:pStyle w:val="TabellRader"/>
              <w:keepLines/>
              <w:rPr>
                <w:i/>
                <w:highlight w:val="yellow"/>
              </w:rPr>
            </w:pPr>
            <w:r w:rsidRPr="00D252C5">
              <w:rPr>
                <w:i/>
              </w:rPr>
              <w:t>0,0</w:t>
            </w:r>
          </w:p>
        </w:tc>
        <w:tc>
          <w:tcPr>
            <w:tcW w:w="529" w:type="dxa"/>
            <w:shd w:val="clear" w:color="auto" w:fill="auto"/>
          </w:tcPr>
          <w:p w14:paraId="7A86C5AA" w14:textId="3C3B5EED" w:rsidR="0067606D" w:rsidRPr="00D252C5" w:rsidRDefault="0067606D" w:rsidP="0067606D">
            <w:pPr>
              <w:pStyle w:val="TabellRader"/>
              <w:keepLines/>
              <w:rPr>
                <w:i/>
                <w:highlight w:val="yellow"/>
              </w:rPr>
            </w:pPr>
            <w:r w:rsidRPr="00D252C5">
              <w:rPr>
                <w:i/>
              </w:rPr>
              <w:t>-0,3</w:t>
            </w:r>
          </w:p>
        </w:tc>
        <w:tc>
          <w:tcPr>
            <w:tcW w:w="529" w:type="dxa"/>
            <w:shd w:val="clear" w:color="auto" w:fill="auto"/>
          </w:tcPr>
          <w:p w14:paraId="1F5A08CA" w14:textId="4CB57BEB" w:rsidR="0067606D" w:rsidRPr="00D252C5" w:rsidRDefault="0067606D" w:rsidP="0067606D">
            <w:pPr>
              <w:pStyle w:val="TabellRader"/>
              <w:keepLines/>
              <w:rPr>
                <w:i/>
                <w:highlight w:val="yellow"/>
              </w:rPr>
            </w:pPr>
            <w:r w:rsidRPr="00D252C5">
              <w:rPr>
                <w:i/>
              </w:rPr>
              <w:t>0,0</w:t>
            </w:r>
          </w:p>
        </w:tc>
        <w:tc>
          <w:tcPr>
            <w:tcW w:w="529" w:type="dxa"/>
            <w:shd w:val="clear" w:color="auto" w:fill="auto"/>
          </w:tcPr>
          <w:p w14:paraId="5C0FF4F0" w14:textId="695FCDB2" w:rsidR="0067606D" w:rsidRPr="00D252C5" w:rsidRDefault="0067606D" w:rsidP="0067606D">
            <w:pPr>
              <w:pStyle w:val="TabellRader"/>
              <w:keepLines/>
              <w:rPr>
                <w:i/>
                <w:highlight w:val="yellow"/>
              </w:rPr>
            </w:pPr>
            <w:r w:rsidRPr="00D252C5">
              <w:rPr>
                <w:i/>
              </w:rPr>
              <w:t>0,0</w:t>
            </w:r>
          </w:p>
        </w:tc>
      </w:tr>
      <w:tr w:rsidR="0067606D" w14:paraId="3077B66E" w14:textId="77777777" w:rsidTr="0067606D">
        <w:tc>
          <w:tcPr>
            <w:tcW w:w="2268" w:type="dxa"/>
            <w:shd w:val="clear" w:color="auto" w:fill="auto"/>
            <w:tcMar>
              <w:left w:w="0" w:type="dxa"/>
              <w:right w:w="0" w:type="dxa"/>
            </w:tcMar>
            <w:vAlign w:val="bottom"/>
          </w:tcPr>
          <w:p w14:paraId="097CB87A" w14:textId="1456B380" w:rsidR="0067606D" w:rsidRDefault="0067606D" w:rsidP="0067606D">
            <w:pPr>
              <w:pStyle w:val="TabellRader"/>
              <w:keepLines/>
              <w:jc w:val="left"/>
            </w:pPr>
            <w:r>
              <w:t>11 Ekonomisk trygghet vid ålderdom</w:t>
            </w:r>
          </w:p>
        </w:tc>
        <w:tc>
          <w:tcPr>
            <w:tcW w:w="528" w:type="dxa"/>
            <w:shd w:val="clear" w:color="auto" w:fill="auto"/>
          </w:tcPr>
          <w:p w14:paraId="10BDDDFD" w14:textId="42B6C997" w:rsidR="0067606D" w:rsidRPr="001C2D93" w:rsidRDefault="0067606D" w:rsidP="0067606D">
            <w:pPr>
              <w:pStyle w:val="TabellRader"/>
              <w:keepLines/>
              <w:rPr>
                <w:highlight w:val="yellow"/>
              </w:rPr>
            </w:pPr>
            <w:r w:rsidRPr="001B61DD">
              <w:t>0,5</w:t>
            </w:r>
          </w:p>
        </w:tc>
        <w:tc>
          <w:tcPr>
            <w:tcW w:w="529" w:type="dxa"/>
            <w:shd w:val="clear" w:color="auto" w:fill="auto"/>
          </w:tcPr>
          <w:p w14:paraId="5EF9F931" w14:textId="08AD6335" w:rsidR="0067606D" w:rsidRPr="001C2D93" w:rsidRDefault="0067606D" w:rsidP="0067606D">
            <w:pPr>
              <w:pStyle w:val="TabellRader"/>
              <w:keepLines/>
              <w:rPr>
                <w:highlight w:val="yellow"/>
              </w:rPr>
            </w:pPr>
            <w:r w:rsidRPr="001B61DD">
              <w:t>1,8</w:t>
            </w:r>
          </w:p>
        </w:tc>
        <w:tc>
          <w:tcPr>
            <w:tcW w:w="529" w:type="dxa"/>
            <w:shd w:val="clear" w:color="auto" w:fill="auto"/>
          </w:tcPr>
          <w:p w14:paraId="36D9B52D" w14:textId="3100A931" w:rsidR="0067606D" w:rsidRPr="001C2D93" w:rsidRDefault="0067606D" w:rsidP="0067606D">
            <w:pPr>
              <w:pStyle w:val="TabellRader"/>
              <w:keepLines/>
              <w:rPr>
                <w:highlight w:val="yellow"/>
              </w:rPr>
            </w:pPr>
            <w:r w:rsidRPr="001B61DD">
              <w:t>-0,1</w:t>
            </w:r>
          </w:p>
        </w:tc>
        <w:tc>
          <w:tcPr>
            <w:tcW w:w="529" w:type="dxa"/>
            <w:shd w:val="clear" w:color="auto" w:fill="auto"/>
          </w:tcPr>
          <w:p w14:paraId="59085A29" w14:textId="7ED9D9EF" w:rsidR="0067606D" w:rsidRPr="001C2D93" w:rsidRDefault="0067606D" w:rsidP="0067606D">
            <w:pPr>
              <w:pStyle w:val="TabellRader"/>
              <w:keepLines/>
              <w:rPr>
                <w:highlight w:val="yellow"/>
              </w:rPr>
            </w:pPr>
            <w:r w:rsidRPr="001B61DD">
              <w:t>0,0</w:t>
            </w:r>
          </w:p>
        </w:tc>
      </w:tr>
      <w:tr w:rsidR="0067606D" w:rsidRPr="00812EB9" w14:paraId="4328A841" w14:textId="77777777" w:rsidTr="0067606D">
        <w:tc>
          <w:tcPr>
            <w:tcW w:w="2268" w:type="dxa"/>
            <w:shd w:val="clear" w:color="auto" w:fill="auto"/>
            <w:tcMar>
              <w:left w:w="0" w:type="dxa"/>
              <w:right w:w="0" w:type="dxa"/>
            </w:tcMar>
            <w:vAlign w:val="bottom"/>
          </w:tcPr>
          <w:p w14:paraId="5F048FA9" w14:textId="154BE56E" w:rsidR="0067606D" w:rsidRPr="00D252C5" w:rsidRDefault="0067606D" w:rsidP="0067606D">
            <w:pPr>
              <w:pStyle w:val="TabellRader"/>
              <w:keepLines/>
              <w:jc w:val="left"/>
              <w:rPr>
                <w:i/>
              </w:rPr>
            </w:pPr>
            <w:r w:rsidRPr="00D252C5">
              <w:rPr>
                <w:i/>
              </w:rPr>
              <w:t>varav i denna proposition</w:t>
            </w:r>
          </w:p>
        </w:tc>
        <w:tc>
          <w:tcPr>
            <w:tcW w:w="528" w:type="dxa"/>
            <w:shd w:val="clear" w:color="auto" w:fill="auto"/>
          </w:tcPr>
          <w:p w14:paraId="4D0833A4" w14:textId="068AAFC6" w:rsidR="0067606D" w:rsidRPr="00D252C5" w:rsidRDefault="0067606D" w:rsidP="0067606D">
            <w:pPr>
              <w:pStyle w:val="TabellRader"/>
              <w:keepLines/>
              <w:rPr>
                <w:i/>
                <w:highlight w:val="yellow"/>
              </w:rPr>
            </w:pPr>
            <w:r w:rsidRPr="00D252C5">
              <w:rPr>
                <w:i/>
              </w:rPr>
              <w:t>0,0</w:t>
            </w:r>
          </w:p>
        </w:tc>
        <w:tc>
          <w:tcPr>
            <w:tcW w:w="529" w:type="dxa"/>
            <w:shd w:val="clear" w:color="auto" w:fill="auto"/>
          </w:tcPr>
          <w:p w14:paraId="4EB1EDF9" w14:textId="1185E705" w:rsidR="0067606D" w:rsidRPr="00D252C5" w:rsidRDefault="0067606D" w:rsidP="0067606D">
            <w:pPr>
              <w:pStyle w:val="TabellRader"/>
              <w:keepLines/>
              <w:rPr>
                <w:i/>
                <w:highlight w:val="yellow"/>
              </w:rPr>
            </w:pPr>
            <w:r w:rsidRPr="00D252C5">
              <w:rPr>
                <w:i/>
              </w:rPr>
              <w:t>1,4</w:t>
            </w:r>
          </w:p>
        </w:tc>
        <w:tc>
          <w:tcPr>
            <w:tcW w:w="529" w:type="dxa"/>
            <w:shd w:val="clear" w:color="auto" w:fill="auto"/>
          </w:tcPr>
          <w:p w14:paraId="1B0349AB" w14:textId="58FC651C" w:rsidR="0067606D" w:rsidRPr="00D252C5" w:rsidRDefault="0067606D" w:rsidP="0067606D">
            <w:pPr>
              <w:pStyle w:val="TabellRader"/>
              <w:keepLines/>
              <w:rPr>
                <w:i/>
                <w:highlight w:val="yellow"/>
              </w:rPr>
            </w:pPr>
            <w:r w:rsidRPr="00D252C5">
              <w:rPr>
                <w:i/>
              </w:rPr>
              <w:t>0,0</w:t>
            </w:r>
          </w:p>
        </w:tc>
        <w:tc>
          <w:tcPr>
            <w:tcW w:w="529" w:type="dxa"/>
            <w:shd w:val="clear" w:color="auto" w:fill="auto"/>
          </w:tcPr>
          <w:p w14:paraId="682DE149" w14:textId="65BFC926" w:rsidR="0067606D" w:rsidRPr="00D252C5" w:rsidRDefault="0067606D" w:rsidP="0067606D">
            <w:pPr>
              <w:pStyle w:val="TabellRader"/>
              <w:keepLines/>
              <w:rPr>
                <w:i/>
                <w:highlight w:val="yellow"/>
              </w:rPr>
            </w:pPr>
            <w:r w:rsidRPr="00D252C5">
              <w:rPr>
                <w:i/>
              </w:rPr>
              <w:t>0,0</w:t>
            </w:r>
          </w:p>
        </w:tc>
      </w:tr>
      <w:tr w:rsidR="0067606D" w14:paraId="74EC74BF" w14:textId="77777777" w:rsidTr="0067606D">
        <w:tc>
          <w:tcPr>
            <w:tcW w:w="2268" w:type="dxa"/>
            <w:shd w:val="clear" w:color="auto" w:fill="auto"/>
            <w:tcMar>
              <w:left w:w="0" w:type="dxa"/>
              <w:right w:w="0" w:type="dxa"/>
            </w:tcMar>
            <w:vAlign w:val="bottom"/>
          </w:tcPr>
          <w:p w14:paraId="29567D1C" w14:textId="03686E67" w:rsidR="0067606D" w:rsidRDefault="0067606D" w:rsidP="0067606D">
            <w:pPr>
              <w:pStyle w:val="TabellRader"/>
              <w:keepLines/>
              <w:jc w:val="left"/>
            </w:pPr>
            <w:r>
              <w:t>12 Ekonomisk trygghet för familjer och barn</w:t>
            </w:r>
          </w:p>
        </w:tc>
        <w:tc>
          <w:tcPr>
            <w:tcW w:w="528" w:type="dxa"/>
            <w:shd w:val="clear" w:color="auto" w:fill="auto"/>
            <w:vAlign w:val="bottom"/>
          </w:tcPr>
          <w:p w14:paraId="760A6AD1" w14:textId="24B72D85" w:rsidR="0067606D" w:rsidRPr="001C2D93" w:rsidRDefault="0067606D" w:rsidP="0067606D">
            <w:pPr>
              <w:pStyle w:val="TabellRader"/>
              <w:keepLines/>
              <w:rPr>
                <w:highlight w:val="yellow"/>
              </w:rPr>
            </w:pPr>
            <w:r w:rsidRPr="001B61DD">
              <w:t>1,1</w:t>
            </w:r>
          </w:p>
        </w:tc>
        <w:tc>
          <w:tcPr>
            <w:tcW w:w="529" w:type="dxa"/>
            <w:shd w:val="clear" w:color="auto" w:fill="auto"/>
            <w:vAlign w:val="bottom"/>
          </w:tcPr>
          <w:p w14:paraId="08B0D75B" w14:textId="72921CEC" w:rsidR="0067606D" w:rsidRPr="001C2D93" w:rsidRDefault="0067606D" w:rsidP="0067606D">
            <w:pPr>
              <w:pStyle w:val="TabellRader"/>
              <w:keepLines/>
              <w:rPr>
                <w:highlight w:val="yellow"/>
              </w:rPr>
            </w:pPr>
            <w:r w:rsidRPr="001B61DD">
              <w:t>0,1</w:t>
            </w:r>
          </w:p>
        </w:tc>
        <w:tc>
          <w:tcPr>
            <w:tcW w:w="529" w:type="dxa"/>
            <w:shd w:val="clear" w:color="auto" w:fill="auto"/>
            <w:vAlign w:val="bottom"/>
          </w:tcPr>
          <w:p w14:paraId="03426241" w14:textId="5ECF868F" w:rsidR="0067606D" w:rsidRPr="001C2D93" w:rsidRDefault="0067606D" w:rsidP="0067606D">
            <w:pPr>
              <w:pStyle w:val="TabellRader"/>
              <w:keepLines/>
              <w:rPr>
                <w:highlight w:val="yellow"/>
              </w:rPr>
            </w:pPr>
            <w:r w:rsidRPr="001B61DD">
              <w:t>0,0</w:t>
            </w:r>
          </w:p>
        </w:tc>
        <w:tc>
          <w:tcPr>
            <w:tcW w:w="529" w:type="dxa"/>
            <w:shd w:val="clear" w:color="auto" w:fill="auto"/>
            <w:vAlign w:val="bottom"/>
          </w:tcPr>
          <w:p w14:paraId="24C000D3" w14:textId="30EF968F" w:rsidR="0067606D" w:rsidRPr="001C2D93" w:rsidRDefault="0067606D" w:rsidP="0067606D">
            <w:pPr>
              <w:pStyle w:val="TabellRader"/>
              <w:keepLines/>
              <w:rPr>
                <w:highlight w:val="yellow"/>
              </w:rPr>
            </w:pPr>
            <w:r w:rsidRPr="001B61DD">
              <w:t>0,0</w:t>
            </w:r>
          </w:p>
        </w:tc>
      </w:tr>
      <w:tr w:rsidR="0067606D" w14:paraId="7B8265C1" w14:textId="77777777" w:rsidTr="0067606D">
        <w:tc>
          <w:tcPr>
            <w:tcW w:w="2268" w:type="dxa"/>
            <w:shd w:val="clear" w:color="auto" w:fill="auto"/>
            <w:tcMar>
              <w:left w:w="0" w:type="dxa"/>
              <w:right w:w="0" w:type="dxa"/>
            </w:tcMar>
            <w:vAlign w:val="bottom"/>
          </w:tcPr>
          <w:p w14:paraId="57079688" w14:textId="037817B9" w:rsidR="0067606D" w:rsidRPr="00D252C5" w:rsidRDefault="0067606D" w:rsidP="0067606D">
            <w:pPr>
              <w:pStyle w:val="TabellRader"/>
              <w:keepLines/>
              <w:jc w:val="left"/>
              <w:rPr>
                <w:i/>
              </w:rPr>
            </w:pPr>
            <w:r w:rsidRPr="00D252C5">
              <w:rPr>
                <w:i/>
              </w:rPr>
              <w:t>varav i denna proposition</w:t>
            </w:r>
          </w:p>
        </w:tc>
        <w:tc>
          <w:tcPr>
            <w:tcW w:w="528" w:type="dxa"/>
            <w:shd w:val="clear" w:color="auto" w:fill="auto"/>
          </w:tcPr>
          <w:p w14:paraId="5926B174" w14:textId="726FCC28" w:rsidR="0067606D" w:rsidRPr="00D252C5" w:rsidRDefault="0067606D" w:rsidP="0067606D">
            <w:pPr>
              <w:pStyle w:val="TabellRader"/>
              <w:keepLines/>
              <w:rPr>
                <w:i/>
                <w:highlight w:val="yellow"/>
              </w:rPr>
            </w:pPr>
            <w:r w:rsidRPr="00D252C5">
              <w:rPr>
                <w:i/>
              </w:rPr>
              <w:t>0,0</w:t>
            </w:r>
          </w:p>
        </w:tc>
        <w:tc>
          <w:tcPr>
            <w:tcW w:w="529" w:type="dxa"/>
            <w:shd w:val="clear" w:color="auto" w:fill="auto"/>
          </w:tcPr>
          <w:p w14:paraId="3C728502" w14:textId="45F7FD10" w:rsidR="0067606D" w:rsidRPr="00D252C5" w:rsidRDefault="0067606D" w:rsidP="0067606D">
            <w:pPr>
              <w:pStyle w:val="TabellRader"/>
              <w:keepLines/>
              <w:rPr>
                <w:i/>
                <w:highlight w:val="yellow"/>
              </w:rPr>
            </w:pPr>
            <w:r w:rsidRPr="00D252C5">
              <w:rPr>
                <w:i/>
              </w:rPr>
              <w:t>0,0</w:t>
            </w:r>
          </w:p>
        </w:tc>
        <w:tc>
          <w:tcPr>
            <w:tcW w:w="529" w:type="dxa"/>
            <w:shd w:val="clear" w:color="auto" w:fill="auto"/>
          </w:tcPr>
          <w:p w14:paraId="10657DB7" w14:textId="55B42341" w:rsidR="0067606D" w:rsidRPr="00D252C5" w:rsidRDefault="0067606D" w:rsidP="0067606D">
            <w:pPr>
              <w:pStyle w:val="TabellRader"/>
              <w:keepLines/>
              <w:rPr>
                <w:i/>
                <w:highlight w:val="yellow"/>
              </w:rPr>
            </w:pPr>
            <w:r w:rsidRPr="00D252C5">
              <w:rPr>
                <w:i/>
              </w:rPr>
              <w:t>0,0</w:t>
            </w:r>
          </w:p>
        </w:tc>
        <w:tc>
          <w:tcPr>
            <w:tcW w:w="529" w:type="dxa"/>
            <w:shd w:val="clear" w:color="auto" w:fill="auto"/>
          </w:tcPr>
          <w:p w14:paraId="20947CBF" w14:textId="7AB969A6" w:rsidR="0067606D" w:rsidRPr="00D252C5" w:rsidRDefault="0067606D" w:rsidP="0067606D">
            <w:pPr>
              <w:pStyle w:val="TabellRader"/>
              <w:keepLines/>
              <w:rPr>
                <w:i/>
                <w:highlight w:val="yellow"/>
              </w:rPr>
            </w:pPr>
            <w:r w:rsidRPr="00D252C5">
              <w:rPr>
                <w:i/>
              </w:rPr>
              <w:t>0,0</w:t>
            </w:r>
          </w:p>
        </w:tc>
      </w:tr>
      <w:tr w:rsidR="0067606D" w14:paraId="2CEDCDF1" w14:textId="77777777" w:rsidTr="0067606D">
        <w:tc>
          <w:tcPr>
            <w:tcW w:w="2268" w:type="dxa"/>
            <w:shd w:val="clear" w:color="auto" w:fill="auto"/>
            <w:tcMar>
              <w:left w:w="0" w:type="dxa"/>
              <w:right w:w="0" w:type="dxa"/>
            </w:tcMar>
            <w:vAlign w:val="bottom"/>
          </w:tcPr>
          <w:p w14:paraId="42934B2F" w14:textId="45813FF0" w:rsidR="0067606D" w:rsidRDefault="0067606D" w:rsidP="0067606D">
            <w:pPr>
              <w:pStyle w:val="TabellRader"/>
              <w:keepLines/>
              <w:jc w:val="left"/>
            </w:pPr>
            <w:r>
              <w:t>13 Jämställdhet och nyanlända invandrares etablering</w:t>
            </w:r>
          </w:p>
        </w:tc>
        <w:tc>
          <w:tcPr>
            <w:tcW w:w="528" w:type="dxa"/>
            <w:shd w:val="clear" w:color="auto" w:fill="auto"/>
            <w:vAlign w:val="bottom"/>
          </w:tcPr>
          <w:p w14:paraId="27B82018" w14:textId="2AA2F057" w:rsidR="0067606D" w:rsidRPr="001C2D93" w:rsidRDefault="0067606D" w:rsidP="0067606D">
            <w:pPr>
              <w:pStyle w:val="TabellRader"/>
              <w:keepLines/>
              <w:rPr>
                <w:highlight w:val="yellow"/>
              </w:rPr>
            </w:pPr>
            <w:r w:rsidRPr="001B61DD">
              <w:t>-4,1</w:t>
            </w:r>
          </w:p>
        </w:tc>
        <w:tc>
          <w:tcPr>
            <w:tcW w:w="529" w:type="dxa"/>
            <w:shd w:val="clear" w:color="auto" w:fill="auto"/>
            <w:vAlign w:val="bottom"/>
          </w:tcPr>
          <w:p w14:paraId="5DB40BBD" w14:textId="1D05D43D" w:rsidR="0067606D" w:rsidRPr="001C2D93" w:rsidRDefault="0067606D" w:rsidP="0067606D">
            <w:pPr>
              <w:pStyle w:val="TabellRader"/>
              <w:keepLines/>
              <w:rPr>
                <w:highlight w:val="yellow"/>
              </w:rPr>
            </w:pPr>
            <w:r w:rsidRPr="001B61DD">
              <w:t>-0,7</w:t>
            </w:r>
          </w:p>
        </w:tc>
        <w:tc>
          <w:tcPr>
            <w:tcW w:w="529" w:type="dxa"/>
            <w:shd w:val="clear" w:color="auto" w:fill="auto"/>
            <w:vAlign w:val="bottom"/>
          </w:tcPr>
          <w:p w14:paraId="5F333563" w14:textId="76FB4102" w:rsidR="0067606D" w:rsidRPr="001C2D93" w:rsidRDefault="0067606D" w:rsidP="0067606D">
            <w:pPr>
              <w:pStyle w:val="TabellRader"/>
              <w:keepLines/>
              <w:rPr>
                <w:highlight w:val="yellow"/>
              </w:rPr>
            </w:pPr>
            <w:r w:rsidRPr="001B61DD">
              <w:t>-0,7</w:t>
            </w:r>
          </w:p>
        </w:tc>
        <w:tc>
          <w:tcPr>
            <w:tcW w:w="529" w:type="dxa"/>
            <w:shd w:val="clear" w:color="auto" w:fill="auto"/>
            <w:vAlign w:val="bottom"/>
          </w:tcPr>
          <w:p w14:paraId="4A940E1A" w14:textId="4FE99425" w:rsidR="0067606D" w:rsidRPr="001C2D93" w:rsidRDefault="0067606D" w:rsidP="0067606D">
            <w:pPr>
              <w:pStyle w:val="TabellRader"/>
              <w:keepLines/>
              <w:rPr>
                <w:highlight w:val="yellow"/>
              </w:rPr>
            </w:pPr>
            <w:r w:rsidRPr="001B61DD">
              <w:t>-0,5</w:t>
            </w:r>
          </w:p>
        </w:tc>
      </w:tr>
      <w:tr w:rsidR="0067606D" w14:paraId="3E980CD0" w14:textId="77777777" w:rsidTr="0067606D">
        <w:tc>
          <w:tcPr>
            <w:tcW w:w="2268" w:type="dxa"/>
            <w:shd w:val="clear" w:color="auto" w:fill="auto"/>
            <w:tcMar>
              <w:left w:w="0" w:type="dxa"/>
              <w:right w:w="0" w:type="dxa"/>
            </w:tcMar>
            <w:vAlign w:val="bottom"/>
          </w:tcPr>
          <w:p w14:paraId="1073FB20" w14:textId="1FCF19C2" w:rsidR="0067606D" w:rsidRPr="00D252C5" w:rsidRDefault="0067606D" w:rsidP="0067606D">
            <w:pPr>
              <w:pStyle w:val="TabellRader"/>
              <w:keepLines/>
              <w:jc w:val="left"/>
              <w:rPr>
                <w:i/>
              </w:rPr>
            </w:pPr>
            <w:r w:rsidRPr="00D252C5">
              <w:rPr>
                <w:i/>
              </w:rPr>
              <w:t>varav i denna proposition</w:t>
            </w:r>
          </w:p>
        </w:tc>
        <w:tc>
          <w:tcPr>
            <w:tcW w:w="528" w:type="dxa"/>
            <w:shd w:val="clear" w:color="auto" w:fill="auto"/>
          </w:tcPr>
          <w:p w14:paraId="4C75B42B" w14:textId="4EE520D0" w:rsidR="0067606D" w:rsidRPr="00D252C5" w:rsidRDefault="0067606D" w:rsidP="0067606D">
            <w:pPr>
              <w:pStyle w:val="TabellRader"/>
              <w:keepLines/>
              <w:rPr>
                <w:i/>
                <w:highlight w:val="yellow"/>
              </w:rPr>
            </w:pPr>
            <w:r w:rsidRPr="00D252C5">
              <w:rPr>
                <w:i/>
              </w:rPr>
              <w:t>-0,3</w:t>
            </w:r>
          </w:p>
        </w:tc>
        <w:tc>
          <w:tcPr>
            <w:tcW w:w="529" w:type="dxa"/>
            <w:shd w:val="clear" w:color="auto" w:fill="auto"/>
          </w:tcPr>
          <w:p w14:paraId="5A8DC2A4" w14:textId="4728AF71" w:rsidR="0067606D" w:rsidRPr="00D252C5" w:rsidRDefault="0067606D" w:rsidP="0067606D">
            <w:pPr>
              <w:pStyle w:val="TabellRader"/>
              <w:keepLines/>
              <w:rPr>
                <w:i/>
                <w:highlight w:val="yellow"/>
              </w:rPr>
            </w:pPr>
            <w:r w:rsidRPr="00D252C5">
              <w:rPr>
                <w:i/>
              </w:rPr>
              <w:t>0,8</w:t>
            </w:r>
          </w:p>
        </w:tc>
        <w:tc>
          <w:tcPr>
            <w:tcW w:w="529" w:type="dxa"/>
            <w:shd w:val="clear" w:color="auto" w:fill="auto"/>
          </w:tcPr>
          <w:p w14:paraId="0B70F26F" w14:textId="7EDF60C2" w:rsidR="0067606D" w:rsidRPr="00D252C5" w:rsidRDefault="0067606D" w:rsidP="0067606D">
            <w:pPr>
              <w:pStyle w:val="TabellRader"/>
              <w:keepLines/>
              <w:rPr>
                <w:i/>
                <w:highlight w:val="yellow"/>
              </w:rPr>
            </w:pPr>
            <w:r w:rsidRPr="00D252C5">
              <w:rPr>
                <w:i/>
              </w:rPr>
              <w:t>-0,1</w:t>
            </w:r>
          </w:p>
        </w:tc>
        <w:tc>
          <w:tcPr>
            <w:tcW w:w="529" w:type="dxa"/>
            <w:shd w:val="clear" w:color="auto" w:fill="auto"/>
          </w:tcPr>
          <w:p w14:paraId="07115289" w14:textId="5A8FE318" w:rsidR="0067606D" w:rsidRPr="00D252C5" w:rsidRDefault="0067606D" w:rsidP="0067606D">
            <w:pPr>
              <w:pStyle w:val="TabellRader"/>
              <w:keepLines/>
              <w:rPr>
                <w:i/>
                <w:highlight w:val="yellow"/>
              </w:rPr>
            </w:pPr>
            <w:r w:rsidRPr="00D252C5">
              <w:rPr>
                <w:i/>
              </w:rPr>
              <w:t>-0,5</w:t>
            </w:r>
          </w:p>
        </w:tc>
      </w:tr>
      <w:tr w:rsidR="0067606D" w14:paraId="124824A6" w14:textId="77777777" w:rsidTr="0067606D">
        <w:tc>
          <w:tcPr>
            <w:tcW w:w="2268" w:type="dxa"/>
            <w:tcBorders>
              <w:bottom w:val="single" w:sz="6" w:space="0" w:color="auto"/>
            </w:tcBorders>
            <w:shd w:val="clear" w:color="auto" w:fill="auto"/>
            <w:tcMar>
              <w:left w:w="0" w:type="dxa"/>
              <w:right w:w="0" w:type="dxa"/>
            </w:tcMar>
            <w:vAlign w:val="bottom"/>
          </w:tcPr>
          <w:p w14:paraId="2D9445C7" w14:textId="7597444C" w:rsidR="0067606D" w:rsidRDefault="0067606D" w:rsidP="0067606D">
            <w:pPr>
              <w:pStyle w:val="TabellRader"/>
              <w:keepLines/>
              <w:jc w:val="left"/>
            </w:pPr>
            <w:r>
              <w:t>14 Arbetsmarknad och arbetsliv</w:t>
            </w:r>
          </w:p>
        </w:tc>
        <w:tc>
          <w:tcPr>
            <w:tcW w:w="528" w:type="dxa"/>
            <w:tcBorders>
              <w:bottom w:val="single" w:sz="6" w:space="0" w:color="auto"/>
            </w:tcBorders>
            <w:shd w:val="clear" w:color="auto" w:fill="auto"/>
          </w:tcPr>
          <w:p w14:paraId="2C45C108" w14:textId="13A3641B" w:rsidR="0067606D" w:rsidRPr="001C2D93" w:rsidRDefault="0067606D" w:rsidP="0067606D">
            <w:pPr>
              <w:pStyle w:val="TabellRader"/>
              <w:keepLines/>
              <w:rPr>
                <w:highlight w:val="yellow"/>
              </w:rPr>
            </w:pPr>
            <w:r w:rsidRPr="001B61DD">
              <w:t>-2,6</w:t>
            </w:r>
          </w:p>
        </w:tc>
        <w:tc>
          <w:tcPr>
            <w:tcW w:w="529" w:type="dxa"/>
            <w:tcBorders>
              <w:bottom w:val="single" w:sz="6" w:space="0" w:color="auto"/>
            </w:tcBorders>
            <w:shd w:val="clear" w:color="auto" w:fill="auto"/>
          </w:tcPr>
          <w:p w14:paraId="0B0B0C4D" w14:textId="17DAC435" w:rsidR="0067606D" w:rsidRPr="001C2D93" w:rsidRDefault="0067606D" w:rsidP="0067606D">
            <w:pPr>
              <w:pStyle w:val="TabellRader"/>
              <w:keepLines/>
              <w:rPr>
                <w:highlight w:val="yellow"/>
              </w:rPr>
            </w:pPr>
            <w:r w:rsidRPr="001B61DD">
              <w:t>-2,4</w:t>
            </w:r>
          </w:p>
        </w:tc>
        <w:tc>
          <w:tcPr>
            <w:tcW w:w="529" w:type="dxa"/>
            <w:tcBorders>
              <w:bottom w:val="single" w:sz="6" w:space="0" w:color="auto"/>
            </w:tcBorders>
            <w:shd w:val="clear" w:color="auto" w:fill="auto"/>
          </w:tcPr>
          <w:p w14:paraId="41E3A8E2" w14:textId="7CFF3E04" w:rsidR="0067606D" w:rsidRPr="001C2D93" w:rsidRDefault="0067606D" w:rsidP="0067606D">
            <w:pPr>
              <w:pStyle w:val="TabellRader"/>
              <w:keepLines/>
              <w:rPr>
                <w:highlight w:val="yellow"/>
              </w:rPr>
            </w:pPr>
            <w:r w:rsidRPr="001B61DD">
              <w:t>-0,2</w:t>
            </w:r>
          </w:p>
        </w:tc>
        <w:tc>
          <w:tcPr>
            <w:tcW w:w="529" w:type="dxa"/>
            <w:tcBorders>
              <w:bottom w:val="single" w:sz="6" w:space="0" w:color="auto"/>
            </w:tcBorders>
            <w:shd w:val="clear" w:color="auto" w:fill="auto"/>
          </w:tcPr>
          <w:p w14:paraId="55D2C7CF" w14:textId="47682AE7" w:rsidR="0067606D" w:rsidRPr="001C2D93" w:rsidRDefault="0067606D" w:rsidP="0067606D">
            <w:pPr>
              <w:pStyle w:val="TabellRader"/>
              <w:keepLines/>
              <w:rPr>
                <w:highlight w:val="yellow"/>
              </w:rPr>
            </w:pPr>
            <w:r w:rsidRPr="001B61DD">
              <w:t>0,3</w:t>
            </w:r>
          </w:p>
        </w:tc>
      </w:tr>
      <w:tr w:rsidR="0067606D" w14:paraId="53EF9DE1" w14:textId="77777777" w:rsidTr="0067606D">
        <w:tc>
          <w:tcPr>
            <w:tcW w:w="2268" w:type="dxa"/>
            <w:tcBorders>
              <w:top w:val="single" w:sz="6" w:space="0" w:color="auto"/>
              <w:bottom w:val="single" w:sz="6" w:space="0" w:color="auto"/>
            </w:tcBorders>
            <w:shd w:val="clear" w:color="auto" w:fill="auto"/>
            <w:tcMar>
              <w:left w:w="0" w:type="dxa"/>
              <w:right w:w="0" w:type="dxa"/>
            </w:tcMar>
            <w:vAlign w:val="bottom"/>
          </w:tcPr>
          <w:p w14:paraId="20A0E2A1" w14:textId="2D765D23" w:rsidR="0067606D" w:rsidRPr="00D252C5" w:rsidRDefault="0067606D" w:rsidP="0067606D">
            <w:pPr>
              <w:pStyle w:val="TabellRader"/>
              <w:keepLines/>
              <w:jc w:val="left"/>
              <w:rPr>
                <w:i/>
              </w:rPr>
            </w:pPr>
            <w:r w:rsidRPr="00D252C5">
              <w:rPr>
                <w:i/>
              </w:rPr>
              <w:t>varav i denna proposition</w:t>
            </w:r>
          </w:p>
        </w:tc>
        <w:tc>
          <w:tcPr>
            <w:tcW w:w="528" w:type="dxa"/>
            <w:tcBorders>
              <w:top w:val="single" w:sz="6" w:space="0" w:color="auto"/>
              <w:bottom w:val="single" w:sz="6" w:space="0" w:color="auto"/>
            </w:tcBorders>
            <w:shd w:val="clear" w:color="auto" w:fill="auto"/>
          </w:tcPr>
          <w:p w14:paraId="5722F874" w14:textId="0242C66D" w:rsidR="0067606D" w:rsidRPr="00D252C5" w:rsidRDefault="0067606D" w:rsidP="0067606D">
            <w:pPr>
              <w:pStyle w:val="TabellRader"/>
              <w:keepLines/>
              <w:rPr>
                <w:i/>
                <w:highlight w:val="yellow"/>
              </w:rPr>
            </w:pPr>
            <w:r w:rsidRPr="00D252C5">
              <w:rPr>
                <w:i/>
              </w:rPr>
              <w:t>0,3</w:t>
            </w:r>
          </w:p>
        </w:tc>
        <w:tc>
          <w:tcPr>
            <w:tcW w:w="529" w:type="dxa"/>
            <w:tcBorders>
              <w:top w:val="single" w:sz="6" w:space="0" w:color="auto"/>
              <w:bottom w:val="single" w:sz="6" w:space="0" w:color="auto"/>
            </w:tcBorders>
            <w:shd w:val="clear" w:color="auto" w:fill="auto"/>
          </w:tcPr>
          <w:p w14:paraId="73A25C4B" w14:textId="56C2E34B" w:rsidR="0067606D" w:rsidRPr="00D252C5" w:rsidRDefault="0067606D" w:rsidP="0067606D">
            <w:pPr>
              <w:pStyle w:val="TabellRader"/>
              <w:keepLines/>
              <w:rPr>
                <w:i/>
                <w:highlight w:val="yellow"/>
              </w:rPr>
            </w:pPr>
            <w:r w:rsidRPr="00D252C5">
              <w:rPr>
                <w:i/>
              </w:rPr>
              <w:t>0,7</w:t>
            </w:r>
          </w:p>
        </w:tc>
        <w:tc>
          <w:tcPr>
            <w:tcW w:w="529" w:type="dxa"/>
            <w:tcBorders>
              <w:top w:val="single" w:sz="6" w:space="0" w:color="auto"/>
              <w:bottom w:val="single" w:sz="6" w:space="0" w:color="auto"/>
            </w:tcBorders>
            <w:shd w:val="clear" w:color="auto" w:fill="auto"/>
          </w:tcPr>
          <w:p w14:paraId="36BBA780" w14:textId="0D9687B9" w:rsidR="0067606D" w:rsidRPr="00D252C5" w:rsidRDefault="0067606D" w:rsidP="0067606D">
            <w:pPr>
              <w:pStyle w:val="TabellRader"/>
              <w:keepLines/>
              <w:rPr>
                <w:i/>
                <w:highlight w:val="yellow"/>
              </w:rPr>
            </w:pPr>
            <w:r w:rsidRPr="00D252C5">
              <w:rPr>
                <w:i/>
              </w:rPr>
              <w:t>0,7</w:t>
            </w:r>
          </w:p>
        </w:tc>
        <w:tc>
          <w:tcPr>
            <w:tcW w:w="529" w:type="dxa"/>
            <w:tcBorders>
              <w:top w:val="single" w:sz="6" w:space="0" w:color="auto"/>
              <w:bottom w:val="single" w:sz="6" w:space="0" w:color="auto"/>
            </w:tcBorders>
            <w:shd w:val="clear" w:color="auto" w:fill="auto"/>
          </w:tcPr>
          <w:p w14:paraId="5815B5E3" w14:textId="62E175A8" w:rsidR="0067606D" w:rsidRPr="00D252C5" w:rsidRDefault="0067606D" w:rsidP="0067606D">
            <w:pPr>
              <w:pStyle w:val="TabellRader"/>
              <w:keepLines/>
              <w:rPr>
                <w:i/>
                <w:highlight w:val="yellow"/>
              </w:rPr>
            </w:pPr>
            <w:r w:rsidRPr="00D252C5">
              <w:rPr>
                <w:i/>
              </w:rPr>
              <w:t>0,1</w:t>
            </w:r>
          </w:p>
        </w:tc>
      </w:tr>
      <w:tr w:rsidR="0067606D" w14:paraId="354497D2" w14:textId="77777777" w:rsidTr="0067606D">
        <w:tc>
          <w:tcPr>
            <w:tcW w:w="2268" w:type="dxa"/>
            <w:tcBorders>
              <w:top w:val="single" w:sz="6" w:space="0" w:color="auto"/>
              <w:bottom w:val="single" w:sz="6" w:space="0" w:color="auto"/>
            </w:tcBorders>
            <w:shd w:val="clear" w:color="auto" w:fill="auto"/>
            <w:tcMar>
              <w:left w:w="0" w:type="dxa"/>
              <w:right w:w="0" w:type="dxa"/>
            </w:tcMar>
            <w:vAlign w:val="bottom"/>
          </w:tcPr>
          <w:p w14:paraId="461CAEDA" w14:textId="2BF3C3D2" w:rsidR="0067606D" w:rsidRDefault="0067606D" w:rsidP="0067606D">
            <w:pPr>
              <w:pStyle w:val="TabellRader"/>
              <w:keepLines/>
              <w:jc w:val="left"/>
            </w:pPr>
            <w:r>
              <w:t>15 Studiestöd</w:t>
            </w:r>
          </w:p>
        </w:tc>
        <w:tc>
          <w:tcPr>
            <w:tcW w:w="528" w:type="dxa"/>
            <w:tcBorders>
              <w:top w:val="single" w:sz="6" w:space="0" w:color="auto"/>
              <w:bottom w:val="single" w:sz="6" w:space="0" w:color="auto"/>
            </w:tcBorders>
            <w:shd w:val="clear" w:color="auto" w:fill="auto"/>
          </w:tcPr>
          <w:p w14:paraId="556CB929" w14:textId="035B8D3B" w:rsidR="0067606D" w:rsidRPr="001C2D93" w:rsidRDefault="0067606D" w:rsidP="0067606D">
            <w:pPr>
              <w:pStyle w:val="TabellRader"/>
              <w:keepLines/>
              <w:rPr>
                <w:highlight w:val="yellow"/>
              </w:rPr>
            </w:pPr>
            <w:r w:rsidRPr="001B61DD">
              <w:t>0,6</w:t>
            </w:r>
          </w:p>
        </w:tc>
        <w:tc>
          <w:tcPr>
            <w:tcW w:w="529" w:type="dxa"/>
            <w:tcBorders>
              <w:top w:val="single" w:sz="6" w:space="0" w:color="auto"/>
              <w:bottom w:val="single" w:sz="6" w:space="0" w:color="auto"/>
            </w:tcBorders>
            <w:shd w:val="clear" w:color="auto" w:fill="auto"/>
          </w:tcPr>
          <w:p w14:paraId="47083D2D" w14:textId="13FD765A" w:rsidR="0067606D" w:rsidRPr="001C2D93" w:rsidRDefault="0067606D" w:rsidP="0067606D">
            <w:pPr>
              <w:pStyle w:val="TabellRader"/>
              <w:keepLines/>
              <w:rPr>
                <w:highlight w:val="yellow"/>
              </w:rPr>
            </w:pPr>
            <w:r w:rsidRPr="001B61DD">
              <w:t>0,4</w:t>
            </w:r>
          </w:p>
        </w:tc>
        <w:tc>
          <w:tcPr>
            <w:tcW w:w="529" w:type="dxa"/>
            <w:tcBorders>
              <w:top w:val="single" w:sz="6" w:space="0" w:color="auto"/>
              <w:bottom w:val="single" w:sz="6" w:space="0" w:color="auto"/>
            </w:tcBorders>
            <w:shd w:val="clear" w:color="auto" w:fill="auto"/>
          </w:tcPr>
          <w:p w14:paraId="221FB4AD" w14:textId="32694492" w:rsidR="0067606D" w:rsidRPr="001C2D93" w:rsidRDefault="0067606D" w:rsidP="0067606D">
            <w:pPr>
              <w:pStyle w:val="TabellRader"/>
              <w:keepLines/>
              <w:rPr>
                <w:highlight w:val="yellow"/>
              </w:rPr>
            </w:pPr>
            <w:r w:rsidRPr="001B61DD">
              <w:t>0,0</w:t>
            </w:r>
          </w:p>
        </w:tc>
        <w:tc>
          <w:tcPr>
            <w:tcW w:w="529" w:type="dxa"/>
            <w:tcBorders>
              <w:top w:val="single" w:sz="6" w:space="0" w:color="auto"/>
              <w:bottom w:val="single" w:sz="6" w:space="0" w:color="auto"/>
            </w:tcBorders>
            <w:shd w:val="clear" w:color="auto" w:fill="auto"/>
          </w:tcPr>
          <w:p w14:paraId="356315B5" w14:textId="26A9FAC2" w:rsidR="0067606D" w:rsidRPr="001C2D93" w:rsidRDefault="0067606D" w:rsidP="0067606D">
            <w:pPr>
              <w:pStyle w:val="TabellRader"/>
              <w:keepLines/>
              <w:rPr>
                <w:highlight w:val="yellow"/>
              </w:rPr>
            </w:pPr>
            <w:r w:rsidRPr="001B61DD">
              <w:t>0,0</w:t>
            </w:r>
          </w:p>
        </w:tc>
      </w:tr>
      <w:tr w:rsidR="0067606D" w14:paraId="45CCA886" w14:textId="77777777" w:rsidTr="0067606D">
        <w:tc>
          <w:tcPr>
            <w:tcW w:w="2268" w:type="dxa"/>
            <w:tcBorders>
              <w:top w:val="single" w:sz="6" w:space="0" w:color="auto"/>
              <w:bottom w:val="single" w:sz="6" w:space="0" w:color="auto"/>
            </w:tcBorders>
            <w:shd w:val="clear" w:color="auto" w:fill="auto"/>
            <w:tcMar>
              <w:left w:w="0" w:type="dxa"/>
              <w:right w:w="0" w:type="dxa"/>
            </w:tcMar>
            <w:vAlign w:val="bottom"/>
          </w:tcPr>
          <w:p w14:paraId="59A72036" w14:textId="491506FE" w:rsidR="0067606D" w:rsidRPr="00D252C5" w:rsidRDefault="0067606D" w:rsidP="0067606D">
            <w:pPr>
              <w:pStyle w:val="TabellRader"/>
              <w:keepLines/>
              <w:jc w:val="left"/>
              <w:rPr>
                <w:i/>
              </w:rPr>
            </w:pPr>
            <w:r w:rsidRPr="00D252C5">
              <w:rPr>
                <w:i/>
              </w:rPr>
              <w:t>varav i denna proposition</w:t>
            </w:r>
          </w:p>
        </w:tc>
        <w:tc>
          <w:tcPr>
            <w:tcW w:w="528" w:type="dxa"/>
            <w:tcBorders>
              <w:top w:val="single" w:sz="6" w:space="0" w:color="auto"/>
              <w:bottom w:val="single" w:sz="6" w:space="0" w:color="auto"/>
            </w:tcBorders>
            <w:shd w:val="clear" w:color="auto" w:fill="auto"/>
          </w:tcPr>
          <w:p w14:paraId="7B8B90EE" w14:textId="62059C99" w:rsidR="0067606D" w:rsidRPr="00D252C5" w:rsidRDefault="0067606D" w:rsidP="0067606D">
            <w:pPr>
              <w:pStyle w:val="TabellRader"/>
              <w:keepLines/>
              <w:rPr>
                <w:i/>
                <w:highlight w:val="yellow"/>
              </w:rPr>
            </w:pPr>
            <w:r w:rsidRPr="00D252C5">
              <w:rPr>
                <w:i/>
              </w:rPr>
              <w:t>0,0</w:t>
            </w:r>
          </w:p>
        </w:tc>
        <w:tc>
          <w:tcPr>
            <w:tcW w:w="529" w:type="dxa"/>
            <w:tcBorders>
              <w:top w:val="single" w:sz="6" w:space="0" w:color="auto"/>
              <w:bottom w:val="single" w:sz="6" w:space="0" w:color="auto"/>
            </w:tcBorders>
            <w:shd w:val="clear" w:color="auto" w:fill="auto"/>
          </w:tcPr>
          <w:p w14:paraId="3443E815" w14:textId="0C55754C" w:rsidR="0067606D" w:rsidRPr="00D252C5" w:rsidRDefault="0067606D" w:rsidP="0067606D">
            <w:pPr>
              <w:pStyle w:val="TabellRader"/>
              <w:keepLines/>
              <w:rPr>
                <w:i/>
                <w:highlight w:val="yellow"/>
              </w:rPr>
            </w:pPr>
            <w:r w:rsidRPr="00D252C5">
              <w:rPr>
                <w:i/>
              </w:rPr>
              <w:t>0,6</w:t>
            </w:r>
          </w:p>
        </w:tc>
        <w:tc>
          <w:tcPr>
            <w:tcW w:w="529" w:type="dxa"/>
            <w:tcBorders>
              <w:top w:val="single" w:sz="6" w:space="0" w:color="auto"/>
              <w:bottom w:val="single" w:sz="6" w:space="0" w:color="auto"/>
            </w:tcBorders>
            <w:shd w:val="clear" w:color="auto" w:fill="auto"/>
          </w:tcPr>
          <w:p w14:paraId="2C2B3D94" w14:textId="4581A4AC" w:rsidR="0067606D" w:rsidRPr="00D252C5" w:rsidRDefault="0067606D" w:rsidP="0067606D">
            <w:pPr>
              <w:pStyle w:val="TabellRader"/>
              <w:keepLines/>
              <w:rPr>
                <w:i/>
                <w:highlight w:val="yellow"/>
              </w:rPr>
            </w:pPr>
            <w:r w:rsidRPr="00D252C5">
              <w:rPr>
                <w:i/>
              </w:rPr>
              <w:t>0,0</w:t>
            </w:r>
          </w:p>
        </w:tc>
        <w:tc>
          <w:tcPr>
            <w:tcW w:w="529" w:type="dxa"/>
            <w:tcBorders>
              <w:top w:val="single" w:sz="6" w:space="0" w:color="auto"/>
              <w:bottom w:val="single" w:sz="6" w:space="0" w:color="auto"/>
            </w:tcBorders>
            <w:shd w:val="clear" w:color="auto" w:fill="auto"/>
          </w:tcPr>
          <w:p w14:paraId="11E62957" w14:textId="19973FF1" w:rsidR="0067606D" w:rsidRPr="00D252C5" w:rsidRDefault="0067606D" w:rsidP="0067606D">
            <w:pPr>
              <w:pStyle w:val="TabellRader"/>
              <w:keepLines/>
              <w:rPr>
                <w:i/>
                <w:highlight w:val="yellow"/>
              </w:rPr>
            </w:pPr>
            <w:r w:rsidRPr="00D252C5">
              <w:rPr>
                <w:i/>
              </w:rPr>
              <w:t>0,0</w:t>
            </w:r>
          </w:p>
        </w:tc>
      </w:tr>
      <w:tr w:rsidR="0067606D" w14:paraId="7B48357A" w14:textId="77777777" w:rsidTr="0067606D">
        <w:tc>
          <w:tcPr>
            <w:tcW w:w="2268" w:type="dxa"/>
            <w:tcBorders>
              <w:top w:val="single" w:sz="6" w:space="0" w:color="auto"/>
              <w:bottom w:val="single" w:sz="6" w:space="0" w:color="auto"/>
            </w:tcBorders>
            <w:shd w:val="clear" w:color="auto" w:fill="auto"/>
            <w:tcMar>
              <w:left w:w="0" w:type="dxa"/>
              <w:right w:w="0" w:type="dxa"/>
            </w:tcMar>
            <w:vAlign w:val="bottom"/>
          </w:tcPr>
          <w:p w14:paraId="485A77D7" w14:textId="3C61B6BD" w:rsidR="0067606D" w:rsidRDefault="0067606D" w:rsidP="0067606D">
            <w:pPr>
              <w:pStyle w:val="TabellRader"/>
              <w:keepLines/>
              <w:jc w:val="left"/>
            </w:pPr>
            <w:r>
              <w:t>16 Utbildning och universitetsforskning</w:t>
            </w:r>
          </w:p>
        </w:tc>
        <w:tc>
          <w:tcPr>
            <w:tcW w:w="528" w:type="dxa"/>
            <w:tcBorders>
              <w:top w:val="single" w:sz="6" w:space="0" w:color="auto"/>
              <w:bottom w:val="single" w:sz="6" w:space="0" w:color="auto"/>
            </w:tcBorders>
            <w:shd w:val="clear" w:color="auto" w:fill="auto"/>
            <w:vAlign w:val="bottom"/>
          </w:tcPr>
          <w:p w14:paraId="51B453B0" w14:textId="7CBD0617" w:rsidR="0067606D" w:rsidRPr="001C2D93" w:rsidRDefault="0067606D" w:rsidP="0067606D">
            <w:pPr>
              <w:pStyle w:val="TabellRader"/>
              <w:keepLines/>
              <w:rPr>
                <w:highlight w:val="yellow"/>
              </w:rPr>
            </w:pPr>
            <w:r w:rsidRPr="001B61DD">
              <w:t>1,6</w:t>
            </w:r>
          </w:p>
        </w:tc>
        <w:tc>
          <w:tcPr>
            <w:tcW w:w="529" w:type="dxa"/>
            <w:tcBorders>
              <w:top w:val="single" w:sz="6" w:space="0" w:color="auto"/>
              <w:bottom w:val="single" w:sz="6" w:space="0" w:color="auto"/>
            </w:tcBorders>
            <w:shd w:val="clear" w:color="auto" w:fill="auto"/>
            <w:vAlign w:val="bottom"/>
          </w:tcPr>
          <w:p w14:paraId="0DFB65F3" w14:textId="5A15D1BA" w:rsidR="0067606D" w:rsidRPr="001C2D93" w:rsidRDefault="0067606D" w:rsidP="0067606D">
            <w:pPr>
              <w:pStyle w:val="TabellRader"/>
              <w:keepLines/>
              <w:rPr>
                <w:highlight w:val="yellow"/>
              </w:rPr>
            </w:pPr>
            <w:r w:rsidRPr="001B61DD">
              <w:t>1,8</w:t>
            </w:r>
          </w:p>
        </w:tc>
        <w:tc>
          <w:tcPr>
            <w:tcW w:w="529" w:type="dxa"/>
            <w:tcBorders>
              <w:top w:val="single" w:sz="6" w:space="0" w:color="auto"/>
              <w:bottom w:val="single" w:sz="6" w:space="0" w:color="auto"/>
            </w:tcBorders>
            <w:shd w:val="clear" w:color="auto" w:fill="auto"/>
            <w:vAlign w:val="bottom"/>
          </w:tcPr>
          <w:p w14:paraId="0082DB0C" w14:textId="4D13360E" w:rsidR="0067606D" w:rsidRPr="001C2D93" w:rsidRDefault="0067606D" w:rsidP="0067606D">
            <w:pPr>
              <w:pStyle w:val="TabellRader"/>
              <w:keepLines/>
              <w:rPr>
                <w:highlight w:val="yellow"/>
              </w:rPr>
            </w:pPr>
            <w:r w:rsidRPr="001B61DD">
              <w:t>0,7</w:t>
            </w:r>
          </w:p>
        </w:tc>
        <w:tc>
          <w:tcPr>
            <w:tcW w:w="529" w:type="dxa"/>
            <w:tcBorders>
              <w:top w:val="single" w:sz="6" w:space="0" w:color="auto"/>
              <w:bottom w:val="single" w:sz="6" w:space="0" w:color="auto"/>
            </w:tcBorders>
            <w:shd w:val="clear" w:color="auto" w:fill="auto"/>
            <w:vAlign w:val="bottom"/>
          </w:tcPr>
          <w:p w14:paraId="3719FE94" w14:textId="224FFEDC" w:rsidR="0067606D" w:rsidRPr="001C2D93" w:rsidRDefault="0067606D" w:rsidP="0067606D">
            <w:pPr>
              <w:pStyle w:val="TabellRader"/>
              <w:keepLines/>
              <w:rPr>
                <w:highlight w:val="yellow"/>
              </w:rPr>
            </w:pPr>
            <w:r w:rsidRPr="001B61DD">
              <w:t>-0,1</w:t>
            </w:r>
          </w:p>
        </w:tc>
      </w:tr>
      <w:tr w:rsidR="0067606D" w14:paraId="5EDD7A6A" w14:textId="77777777" w:rsidTr="0067606D">
        <w:tc>
          <w:tcPr>
            <w:tcW w:w="2268" w:type="dxa"/>
            <w:tcBorders>
              <w:top w:val="single" w:sz="6" w:space="0" w:color="auto"/>
              <w:bottom w:val="single" w:sz="6" w:space="0" w:color="auto"/>
            </w:tcBorders>
            <w:shd w:val="clear" w:color="auto" w:fill="auto"/>
            <w:tcMar>
              <w:left w:w="0" w:type="dxa"/>
              <w:right w:w="0" w:type="dxa"/>
            </w:tcMar>
            <w:vAlign w:val="bottom"/>
          </w:tcPr>
          <w:p w14:paraId="10009E3F" w14:textId="32C281B9" w:rsidR="0067606D" w:rsidRPr="00D252C5" w:rsidRDefault="0067606D" w:rsidP="0067606D">
            <w:pPr>
              <w:pStyle w:val="TabellRader"/>
              <w:keepLines/>
              <w:jc w:val="left"/>
              <w:rPr>
                <w:i/>
              </w:rPr>
            </w:pPr>
            <w:r w:rsidRPr="00D252C5">
              <w:rPr>
                <w:i/>
              </w:rPr>
              <w:t>varav i denna proposition</w:t>
            </w:r>
          </w:p>
        </w:tc>
        <w:tc>
          <w:tcPr>
            <w:tcW w:w="528" w:type="dxa"/>
            <w:tcBorders>
              <w:top w:val="single" w:sz="6" w:space="0" w:color="auto"/>
              <w:bottom w:val="single" w:sz="6" w:space="0" w:color="auto"/>
            </w:tcBorders>
            <w:shd w:val="clear" w:color="auto" w:fill="auto"/>
          </w:tcPr>
          <w:p w14:paraId="02C3A1D2" w14:textId="71F1112A" w:rsidR="0067606D" w:rsidRPr="00D252C5" w:rsidRDefault="0067606D" w:rsidP="0067606D">
            <w:pPr>
              <w:pStyle w:val="TabellRader"/>
              <w:keepLines/>
              <w:rPr>
                <w:i/>
                <w:highlight w:val="yellow"/>
              </w:rPr>
            </w:pPr>
            <w:r w:rsidRPr="00D252C5">
              <w:rPr>
                <w:i/>
              </w:rPr>
              <w:t>0,2</w:t>
            </w:r>
          </w:p>
        </w:tc>
        <w:tc>
          <w:tcPr>
            <w:tcW w:w="529" w:type="dxa"/>
            <w:tcBorders>
              <w:top w:val="single" w:sz="6" w:space="0" w:color="auto"/>
              <w:bottom w:val="single" w:sz="6" w:space="0" w:color="auto"/>
            </w:tcBorders>
            <w:shd w:val="clear" w:color="auto" w:fill="auto"/>
          </w:tcPr>
          <w:p w14:paraId="26239AFB" w14:textId="482C70E4" w:rsidR="0067606D" w:rsidRPr="00D252C5" w:rsidRDefault="0067606D" w:rsidP="0067606D">
            <w:pPr>
              <w:pStyle w:val="TabellRader"/>
              <w:keepLines/>
              <w:rPr>
                <w:i/>
                <w:highlight w:val="yellow"/>
              </w:rPr>
            </w:pPr>
            <w:r w:rsidRPr="00D252C5">
              <w:rPr>
                <w:i/>
              </w:rPr>
              <w:t>0,5</w:t>
            </w:r>
          </w:p>
        </w:tc>
        <w:tc>
          <w:tcPr>
            <w:tcW w:w="529" w:type="dxa"/>
            <w:tcBorders>
              <w:top w:val="single" w:sz="6" w:space="0" w:color="auto"/>
              <w:bottom w:val="single" w:sz="6" w:space="0" w:color="auto"/>
            </w:tcBorders>
            <w:shd w:val="clear" w:color="auto" w:fill="auto"/>
          </w:tcPr>
          <w:p w14:paraId="3EFD50AC" w14:textId="6BF3C5C0" w:rsidR="0067606D" w:rsidRPr="00D252C5" w:rsidRDefault="0067606D" w:rsidP="0067606D">
            <w:pPr>
              <w:pStyle w:val="TabellRader"/>
              <w:keepLines/>
              <w:rPr>
                <w:i/>
                <w:highlight w:val="yellow"/>
              </w:rPr>
            </w:pPr>
            <w:r w:rsidRPr="00D252C5">
              <w:rPr>
                <w:i/>
              </w:rPr>
              <w:t>0,6</w:t>
            </w:r>
          </w:p>
        </w:tc>
        <w:tc>
          <w:tcPr>
            <w:tcW w:w="529" w:type="dxa"/>
            <w:tcBorders>
              <w:top w:val="single" w:sz="6" w:space="0" w:color="auto"/>
              <w:bottom w:val="single" w:sz="6" w:space="0" w:color="auto"/>
            </w:tcBorders>
            <w:shd w:val="clear" w:color="auto" w:fill="auto"/>
          </w:tcPr>
          <w:p w14:paraId="170CBDE3" w14:textId="01F63850" w:rsidR="0067606D" w:rsidRPr="00D252C5" w:rsidRDefault="0067606D" w:rsidP="0067606D">
            <w:pPr>
              <w:pStyle w:val="TabellRader"/>
              <w:keepLines/>
              <w:rPr>
                <w:i/>
                <w:highlight w:val="yellow"/>
              </w:rPr>
            </w:pPr>
            <w:r w:rsidRPr="00D252C5">
              <w:rPr>
                <w:i/>
              </w:rPr>
              <w:t>-0,1</w:t>
            </w:r>
          </w:p>
        </w:tc>
      </w:tr>
      <w:tr w:rsidR="0067606D" w14:paraId="240A6CCD" w14:textId="77777777" w:rsidTr="0067606D">
        <w:tc>
          <w:tcPr>
            <w:tcW w:w="0" w:type="dxa"/>
            <w:tcBorders>
              <w:top w:val="single" w:sz="6" w:space="0" w:color="auto"/>
              <w:bottom w:val="single" w:sz="6" w:space="0" w:color="auto"/>
            </w:tcBorders>
            <w:shd w:val="clear" w:color="auto" w:fill="auto"/>
            <w:tcMar>
              <w:left w:w="0" w:type="dxa"/>
              <w:right w:w="0" w:type="dxa"/>
            </w:tcMar>
            <w:vAlign w:val="bottom"/>
          </w:tcPr>
          <w:p w14:paraId="50AA0EDC" w14:textId="168A481A" w:rsidR="0067606D" w:rsidRDefault="0067606D" w:rsidP="0067606D">
            <w:pPr>
              <w:pStyle w:val="TabellRader"/>
              <w:keepLines/>
              <w:jc w:val="left"/>
            </w:pPr>
            <w:r>
              <w:t>17 Kultur, medier, trossamfund och fritid</w:t>
            </w:r>
          </w:p>
        </w:tc>
        <w:tc>
          <w:tcPr>
            <w:tcW w:w="0" w:type="dxa"/>
            <w:tcBorders>
              <w:top w:val="single" w:sz="6" w:space="0" w:color="auto"/>
              <w:bottom w:val="single" w:sz="6" w:space="0" w:color="auto"/>
            </w:tcBorders>
            <w:shd w:val="clear" w:color="auto" w:fill="auto"/>
            <w:vAlign w:val="bottom"/>
          </w:tcPr>
          <w:p w14:paraId="2708FD44" w14:textId="340388EA" w:rsidR="0067606D" w:rsidRPr="001C2D93" w:rsidRDefault="0067606D" w:rsidP="0067606D">
            <w:pPr>
              <w:pStyle w:val="TabellRader"/>
              <w:keepLines/>
              <w:rPr>
                <w:highlight w:val="yellow"/>
              </w:rPr>
            </w:pPr>
            <w:r w:rsidRPr="001B61DD">
              <w:t>-0,3</w:t>
            </w:r>
          </w:p>
        </w:tc>
        <w:tc>
          <w:tcPr>
            <w:tcW w:w="0" w:type="dxa"/>
            <w:tcBorders>
              <w:top w:val="single" w:sz="6" w:space="0" w:color="auto"/>
              <w:bottom w:val="single" w:sz="6" w:space="0" w:color="auto"/>
            </w:tcBorders>
            <w:shd w:val="clear" w:color="auto" w:fill="auto"/>
            <w:vAlign w:val="bottom"/>
          </w:tcPr>
          <w:p w14:paraId="1EE8F066" w14:textId="03007AB0" w:rsidR="0067606D" w:rsidRPr="001C2D93" w:rsidRDefault="0067606D" w:rsidP="0067606D">
            <w:pPr>
              <w:pStyle w:val="TabellRader"/>
              <w:keepLines/>
              <w:rPr>
                <w:highlight w:val="yellow"/>
              </w:rPr>
            </w:pPr>
            <w:r w:rsidRPr="001B61DD">
              <w:t>0,1</w:t>
            </w:r>
          </w:p>
        </w:tc>
        <w:tc>
          <w:tcPr>
            <w:tcW w:w="0" w:type="dxa"/>
            <w:tcBorders>
              <w:top w:val="single" w:sz="6" w:space="0" w:color="auto"/>
              <w:bottom w:val="single" w:sz="6" w:space="0" w:color="auto"/>
            </w:tcBorders>
            <w:shd w:val="clear" w:color="auto" w:fill="auto"/>
            <w:vAlign w:val="bottom"/>
          </w:tcPr>
          <w:p w14:paraId="695B3299" w14:textId="01757AF8" w:rsidR="0067606D" w:rsidRPr="001C2D93" w:rsidRDefault="0067606D" w:rsidP="0067606D">
            <w:pPr>
              <w:pStyle w:val="TabellRader"/>
              <w:keepLines/>
              <w:rPr>
                <w:highlight w:val="yellow"/>
              </w:rPr>
            </w:pPr>
            <w:r w:rsidRPr="001B61DD">
              <w:t>-0,6</w:t>
            </w:r>
          </w:p>
        </w:tc>
        <w:tc>
          <w:tcPr>
            <w:tcW w:w="0" w:type="dxa"/>
            <w:tcBorders>
              <w:top w:val="single" w:sz="6" w:space="0" w:color="auto"/>
              <w:bottom w:val="single" w:sz="6" w:space="0" w:color="auto"/>
            </w:tcBorders>
            <w:shd w:val="clear" w:color="auto" w:fill="auto"/>
            <w:vAlign w:val="bottom"/>
          </w:tcPr>
          <w:p w14:paraId="6AB1049A" w14:textId="49F23EFD" w:rsidR="0067606D" w:rsidRPr="001C2D93" w:rsidRDefault="0067606D" w:rsidP="0067606D">
            <w:pPr>
              <w:pStyle w:val="TabellRader"/>
              <w:keepLines/>
              <w:rPr>
                <w:highlight w:val="yellow"/>
              </w:rPr>
            </w:pPr>
            <w:r w:rsidRPr="001B61DD">
              <w:t>0,0</w:t>
            </w:r>
          </w:p>
        </w:tc>
      </w:tr>
      <w:tr w:rsidR="0067606D" w14:paraId="7267D67F" w14:textId="77777777" w:rsidTr="0067606D">
        <w:tc>
          <w:tcPr>
            <w:tcW w:w="2268" w:type="dxa"/>
            <w:tcBorders>
              <w:top w:val="single" w:sz="6" w:space="0" w:color="auto"/>
              <w:bottom w:val="single" w:sz="6" w:space="0" w:color="auto"/>
            </w:tcBorders>
            <w:shd w:val="clear" w:color="auto" w:fill="auto"/>
            <w:tcMar>
              <w:left w:w="0" w:type="dxa"/>
              <w:right w:w="0" w:type="dxa"/>
            </w:tcMar>
            <w:vAlign w:val="bottom"/>
          </w:tcPr>
          <w:p w14:paraId="67A649E6" w14:textId="58962A92" w:rsidR="0067606D" w:rsidRPr="00D252C5" w:rsidRDefault="0067606D" w:rsidP="0067606D">
            <w:pPr>
              <w:pStyle w:val="TabellRader"/>
              <w:keepLines/>
              <w:jc w:val="left"/>
              <w:rPr>
                <w:i/>
              </w:rPr>
            </w:pPr>
            <w:r w:rsidRPr="00D252C5">
              <w:rPr>
                <w:i/>
              </w:rPr>
              <w:t>varav i denna proposition</w:t>
            </w:r>
          </w:p>
        </w:tc>
        <w:tc>
          <w:tcPr>
            <w:tcW w:w="528" w:type="dxa"/>
            <w:tcBorders>
              <w:top w:val="single" w:sz="6" w:space="0" w:color="auto"/>
              <w:bottom w:val="single" w:sz="6" w:space="0" w:color="auto"/>
            </w:tcBorders>
            <w:shd w:val="clear" w:color="auto" w:fill="auto"/>
          </w:tcPr>
          <w:p w14:paraId="716DE7ED" w14:textId="6D673E52" w:rsidR="0067606D" w:rsidRPr="00D252C5" w:rsidRDefault="0067606D" w:rsidP="0067606D">
            <w:pPr>
              <w:pStyle w:val="TabellRader"/>
              <w:keepLines/>
              <w:rPr>
                <w:i/>
                <w:highlight w:val="yellow"/>
              </w:rPr>
            </w:pPr>
            <w:r w:rsidRPr="00D252C5">
              <w:rPr>
                <w:i/>
              </w:rPr>
              <w:t>0,1</w:t>
            </w:r>
          </w:p>
        </w:tc>
        <w:tc>
          <w:tcPr>
            <w:tcW w:w="529" w:type="dxa"/>
            <w:tcBorders>
              <w:top w:val="single" w:sz="6" w:space="0" w:color="auto"/>
              <w:bottom w:val="single" w:sz="6" w:space="0" w:color="auto"/>
            </w:tcBorders>
            <w:shd w:val="clear" w:color="auto" w:fill="auto"/>
          </w:tcPr>
          <w:p w14:paraId="2067541A" w14:textId="2CCEC02F" w:rsidR="0067606D" w:rsidRPr="00D252C5" w:rsidRDefault="0067606D" w:rsidP="0067606D">
            <w:pPr>
              <w:pStyle w:val="TabellRader"/>
              <w:keepLines/>
              <w:rPr>
                <w:i/>
                <w:highlight w:val="yellow"/>
              </w:rPr>
            </w:pPr>
            <w:r w:rsidRPr="00D252C5">
              <w:rPr>
                <w:i/>
              </w:rPr>
              <w:t>0,2</w:t>
            </w:r>
          </w:p>
        </w:tc>
        <w:tc>
          <w:tcPr>
            <w:tcW w:w="529" w:type="dxa"/>
            <w:tcBorders>
              <w:top w:val="single" w:sz="6" w:space="0" w:color="auto"/>
              <w:bottom w:val="single" w:sz="6" w:space="0" w:color="auto"/>
            </w:tcBorders>
            <w:shd w:val="clear" w:color="auto" w:fill="auto"/>
          </w:tcPr>
          <w:p w14:paraId="37123D97" w14:textId="12AF903C" w:rsidR="0067606D" w:rsidRPr="00D252C5" w:rsidRDefault="0067606D" w:rsidP="0067606D">
            <w:pPr>
              <w:pStyle w:val="TabellRader"/>
              <w:keepLines/>
              <w:rPr>
                <w:i/>
                <w:highlight w:val="yellow"/>
              </w:rPr>
            </w:pPr>
            <w:r w:rsidRPr="00D252C5">
              <w:rPr>
                <w:i/>
              </w:rPr>
              <w:t>0,1</w:t>
            </w:r>
          </w:p>
        </w:tc>
        <w:tc>
          <w:tcPr>
            <w:tcW w:w="529" w:type="dxa"/>
            <w:tcBorders>
              <w:top w:val="single" w:sz="6" w:space="0" w:color="auto"/>
              <w:bottom w:val="single" w:sz="6" w:space="0" w:color="auto"/>
            </w:tcBorders>
            <w:shd w:val="clear" w:color="auto" w:fill="auto"/>
          </w:tcPr>
          <w:p w14:paraId="51D1A305" w14:textId="743D1A5F" w:rsidR="0067606D" w:rsidRPr="00D252C5" w:rsidRDefault="0067606D" w:rsidP="0067606D">
            <w:pPr>
              <w:pStyle w:val="TabellRader"/>
              <w:keepLines/>
              <w:rPr>
                <w:i/>
                <w:highlight w:val="yellow"/>
              </w:rPr>
            </w:pPr>
            <w:r w:rsidRPr="00D252C5">
              <w:rPr>
                <w:i/>
              </w:rPr>
              <w:t>0,0</w:t>
            </w:r>
          </w:p>
        </w:tc>
      </w:tr>
      <w:tr w:rsidR="0067606D" w14:paraId="6AAE4B37" w14:textId="77777777" w:rsidTr="0067606D">
        <w:tc>
          <w:tcPr>
            <w:tcW w:w="0" w:type="dxa"/>
            <w:tcBorders>
              <w:top w:val="single" w:sz="6" w:space="0" w:color="auto"/>
              <w:bottom w:val="single" w:sz="6" w:space="0" w:color="auto"/>
            </w:tcBorders>
            <w:shd w:val="clear" w:color="auto" w:fill="auto"/>
            <w:tcMar>
              <w:left w:w="0" w:type="dxa"/>
              <w:right w:w="0" w:type="dxa"/>
            </w:tcMar>
            <w:vAlign w:val="bottom"/>
          </w:tcPr>
          <w:p w14:paraId="10005F44" w14:textId="5500BFD4" w:rsidR="0067606D" w:rsidRDefault="0067606D" w:rsidP="0067606D">
            <w:pPr>
              <w:pStyle w:val="TabellRader"/>
              <w:keepLines/>
              <w:jc w:val="left"/>
            </w:pPr>
            <w:r>
              <w:t>18 Samhällsplanering, bostadsförsörjning och byggande samt konsumentpolitik</w:t>
            </w:r>
          </w:p>
        </w:tc>
        <w:tc>
          <w:tcPr>
            <w:tcW w:w="0" w:type="dxa"/>
            <w:tcBorders>
              <w:top w:val="single" w:sz="6" w:space="0" w:color="auto"/>
              <w:bottom w:val="single" w:sz="6" w:space="0" w:color="auto"/>
            </w:tcBorders>
            <w:shd w:val="clear" w:color="auto" w:fill="auto"/>
            <w:vAlign w:val="bottom"/>
          </w:tcPr>
          <w:p w14:paraId="7953715E" w14:textId="4309CC48" w:rsidR="0067606D" w:rsidRPr="001C2D93" w:rsidRDefault="0067606D" w:rsidP="0067606D">
            <w:pPr>
              <w:pStyle w:val="TabellRader"/>
              <w:keepLines/>
              <w:rPr>
                <w:highlight w:val="yellow"/>
              </w:rPr>
            </w:pPr>
            <w:r w:rsidRPr="001B61DD">
              <w:t>-3,1</w:t>
            </w:r>
          </w:p>
        </w:tc>
        <w:tc>
          <w:tcPr>
            <w:tcW w:w="0" w:type="dxa"/>
            <w:tcBorders>
              <w:top w:val="single" w:sz="6" w:space="0" w:color="auto"/>
              <w:bottom w:val="single" w:sz="6" w:space="0" w:color="auto"/>
            </w:tcBorders>
            <w:shd w:val="clear" w:color="auto" w:fill="auto"/>
            <w:vAlign w:val="bottom"/>
          </w:tcPr>
          <w:p w14:paraId="11310FCC" w14:textId="0825C15B" w:rsidR="0067606D" w:rsidRPr="001C2D93" w:rsidRDefault="0067606D" w:rsidP="0067606D">
            <w:pPr>
              <w:pStyle w:val="TabellRader"/>
              <w:keepLines/>
              <w:rPr>
                <w:highlight w:val="yellow"/>
              </w:rPr>
            </w:pPr>
            <w:r w:rsidRPr="001B61DD">
              <w:t>-0,3</w:t>
            </w:r>
          </w:p>
        </w:tc>
        <w:tc>
          <w:tcPr>
            <w:tcW w:w="0" w:type="dxa"/>
            <w:tcBorders>
              <w:top w:val="single" w:sz="6" w:space="0" w:color="auto"/>
              <w:bottom w:val="single" w:sz="6" w:space="0" w:color="auto"/>
            </w:tcBorders>
            <w:shd w:val="clear" w:color="auto" w:fill="auto"/>
            <w:vAlign w:val="bottom"/>
          </w:tcPr>
          <w:p w14:paraId="2237C746" w14:textId="1EF75332" w:rsidR="0067606D" w:rsidRPr="001C2D93" w:rsidRDefault="0067606D" w:rsidP="0067606D">
            <w:pPr>
              <w:pStyle w:val="TabellRader"/>
              <w:keepLines/>
              <w:rPr>
                <w:highlight w:val="yellow"/>
              </w:rPr>
            </w:pPr>
            <w:r w:rsidRPr="001B61DD">
              <w:t>0,8</w:t>
            </w:r>
          </w:p>
        </w:tc>
        <w:tc>
          <w:tcPr>
            <w:tcW w:w="0" w:type="dxa"/>
            <w:tcBorders>
              <w:top w:val="single" w:sz="6" w:space="0" w:color="auto"/>
              <w:bottom w:val="single" w:sz="6" w:space="0" w:color="auto"/>
            </w:tcBorders>
            <w:shd w:val="clear" w:color="auto" w:fill="auto"/>
            <w:vAlign w:val="bottom"/>
          </w:tcPr>
          <w:p w14:paraId="50E48AD1" w14:textId="497717E0" w:rsidR="0067606D" w:rsidRPr="001C2D93" w:rsidRDefault="0067606D" w:rsidP="0067606D">
            <w:pPr>
              <w:pStyle w:val="TabellRader"/>
              <w:keepLines/>
              <w:rPr>
                <w:highlight w:val="yellow"/>
              </w:rPr>
            </w:pPr>
            <w:r w:rsidRPr="001B61DD">
              <w:t>-0,3</w:t>
            </w:r>
          </w:p>
        </w:tc>
      </w:tr>
      <w:tr w:rsidR="0067606D" w14:paraId="76F6026A" w14:textId="77777777" w:rsidTr="0067606D">
        <w:tc>
          <w:tcPr>
            <w:tcW w:w="2268" w:type="dxa"/>
            <w:tcBorders>
              <w:top w:val="single" w:sz="6" w:space="0" w:color="auto"/>
              <w:bottom w:val="single" w:sz="6" w:space="0" w:color="auto"/>
            </w:tcBorders>
            <w:shd w:val="clear" w:color="auto" w:fill="auto"/>
            <w:tcMar>
              <w:left w:w="0" w:type="dxa"/>
              <w:right w:w="0" w:type="dxa"/>
            </w:tcMar>
            <w:vAlign w:val="bottom"/>
          </w:tcPr>
          <w:p w14:paraId="4818C276" w14:textId="323AF1C9" w:rsidR="0067606D" w:rsidRPr="00D252C5" w:rsidRDefault="0067606D" w:rsidP="0067606D">
            <w:pPr>
              <w:pStyle w:val="TabellRader"/>
              <w:keepLines/>
              <w:jc w:val="left"/>
              <w:rPr>
                <w:i/>
              </w:rPr>
            </w:pPr>
            <w:r w:rsidRPr="00D252C5">
              <w:rPr>
                <w:i/>
              </w:rPr>
              <w:t>varav i denna proposition</w:t>
            </w:r>
          </w:p>
        </w:tc>
        <w:tc>
          <w:tcPr>
            <w:tcW w:w="528" w:type="dxa"/>
            <w:tcBorders>
              <w:top w:val="single" w:sz="6" w:space="0" w:color="auto"/>
              <w:bottom w:val="single" w:sz="6" w:space="0" w:color="auto"/>
            </w:tcBorders>
            <w:shd w:val="clear" w:color="auto" w:fill="auto"/>
          </w:tcPr>
          <w:p w14:paraId="78E90387" w14:textId="62997757" w:rsidR="0067606D" w:rsidRPr="00D252C5" w:rsidRDefault="0067606D" w:rsidP="0067606D">
            <w:pPr>
              <w:pStyle w:val="TabellRader"/>
              <w:keepLines/>
              <w:rPr>
                <w:i/>
                <w:highlight w:val="yellow"/>
              </w:rPr>
            </w:pPr>
            <w:r w:rsidRPr="00D252C5">
              <w:rPr>
                <w:i/>
              </w:rPr>
              <w:t>0,0</w:t>
            </w:r>
          </w:p>
        </w:tc>
        <w:tc>
          <w:tcPr>
            <w:tcW w:w="529" w:type="dxa"/>
            <w:tcBorders>
              <w:top w:val="single" w:sz="6" w:space="0" w:color="auto"/>
              <w:bottom w:val="single" w:sz="6" w:space="0" w:color="auto"/>
            </w:tcBorders>
            <w:shd w:val="clear" w:color="auto" w:fill="auto"/>
          </w:tcPr>
          <w:p w14:paraId="1E394A01" w14:textId="34843F57" w:rsidR="0067606D" w:rsidRPr="00D252C5" w:rsidRDefault="0067606D" w:rsidP="0067606D">
            <w:pPr>
              <w:pStyle w:val="TabellRader"/>
              <w:keepLines/>
              <w:rPr>
                <w:i/>
                <w:highlight w:val="yellow"/>
              </w:rPr>
            </w:pPr>
            <w:r w:rsidRPr="00D252C5">
              <w:rPr>
                <w:i/>
              </w:rPr>
              <w:t>0,6</w:t>
            </w:r>
          </w:p>
        </w:tc>
        <w:tc>
          <w:tcPr>
            <w:tcW w:w="529" w:type="dxa"/>
            <w:tcBorders>
              <w:top w:val="single" w:sz="6" w:space="0" w:color="auto"/>
              <w:bottom w:val="single" w:sz="6" w:space="0" w:color="auto"/>
            </w:tcBorders>
            <w:shd w:val="clear" w:color="auto" w:fill="auto"/>
          </w:tcPr>
          <w:p w14:paraId="16D8DADD" w14:textId="507EB450" w:rsidR="0067606D" w:rsidRPr="00D252C5" w:rsidRDefault="0067606D" w:rsidP="0067606D">
            <w:pPr>
              <w:pStyle w:val="TabellRader"/>
              <w:keepLines/>
              <w:rPr>
                <w:i/>
                <w:highlight w:val="yellow"/>
              </w:rPr>
            </w:pPr>
            <w:r w:rsidRPr="00D252C5">
              <w:rPr>
                <w:i/>
              </w:rPr>
              <w:t>-0,5</w:t>
            </w:r>
          </w:p>
        </w:tc>
        <w:tc>
          <w:tcPr>
            <w:tcW w:w="529" w:type="dxa"/>
            <w:tcBorders>
              <w:top w:val="single" w:sz="6" w:space="0" w:color="auto"/>
              <w:bottom w:val="single" w:sz="6" w:space="0" w:color="auto"/>
            </w:tcBorders>
            <w:shd w:val="clear" w:color="auto" w:fill="auto"/>
          </w:tcPr>
          <w:p w14:paraId="1851033D" w14:textId="27D83462" w:rsidR="0067606D" w:rsidRPr="00D252C5" w:rsidRDefault="0067606D" w:rsidP="0067606D">
            <w:pPr>
              <w:pStyle w:val="TabellRader"/>
              <w:keepLines/>
              <w:rPr>
                <w:i/>
                <w:highlight w:val="yellow"/>
              </w:rPr>
            </w:pPr>
            <w:r w:rsidRPr="00D252C5">
              <w:rPr>
                <w:i/>
              </w:rPr>
              <w:t>1,3</w:t>
            </w:r>
          </w:p>
        </w:tc>
      </w:tr>
      <w:tr w:rsidR="0067606D" w14:paraId="78F6B22A" w14:textId="77777777" w:rsidTr="0067606D">
        <w:tc>
          <w:tcPr>
            <w:tcW w:w="2268" w:type="dxa"/>
            <w:tcBorders>
              <w:top w:val="single" w:sz="6" w:space="0" w:color="auto"/>
              <w:bottom w:val="single" w:sz="6" w:space="0" w:color="auto"/>
            </w:tcBorders>
            <w:shd w:val="clear" w:color="auto" w:fill="auto"/>
            <w:tcMar>
              <w:left w:w="0" w:type="dxa"/>
              <w:right w:w="0" w:type="dxa"/>
            </w:tcMar>
            <w:vAlign w:val="bottom"/>
          </w:tcPr>
          <w:p w14:paraId="336E544E" w14:textId="219F416F" w:rsidR="0067606D" w:rsidRDefault="0067606D" w:rsidP="0067606D">
            <w:pPr>
              <w:pStyle w:val="TabellRader"/>
              <w:keepLines/>
              <w:jc w:val="left"/>
            </w:pPr>
            <w:r>
              <w:t>19 Regional tillväxt</w:t>
            </w:r>
          </w:p>
        </w:tc>
        <w:tc>
          <w:tcPr>
            <w:tcW w:w="528" w:type="dxa"/>
            <w:tcBorders>
              <w:top w:val="single" w:sz="6" w:space="0" w:color="auto"/>
              <w:bottom w:val="single" w:sz="6" w:space="0" w:color="auto"/>
            </w:tcBorders>
            <w:shd w:val="clear" w:color="auto" w:fill="auto"/>
          </w:tcPr>
          <w:p w14:paraId="2AA4F899" w14:textId="3D825AC2" w:rsidR="0067606D" w:rsidRPr="001C2D93" w:rsidRDefault="0067606D" w:rsidP="0067606D">
            <w:pPr>
              <w:pStyle w:val="TabellRader"/>
              <w:keepLines/>
              <w:rPr>
                <w:highlight w:val="yellow"/>
              </w:rPr>
            </w:pPr>
            <w:r w:rsidRPr="00FC5A93">
              <w:t>-0,4</w:t>
            </w:r>
          </w:p>
        </w:tc>
        <w:tc>
          <w:tcPr>
            <w:tcW w:w="529" w:type="dxa"/>
            <w:tcBorders>
              <w:top w:val="single" w:sz="6" w:space="0" w:color="auto"/>
              <w:bottom w:val="single" w:sz="6" w:space="0" w:color="auto"/>
            </w:tcBorders>
            <w:shd w:val="clear" w:color="auto" w:fill="auto"/>
          </w:tcPr>
          <w:p w14:paraId="15E1CB45" w14:textId="5F46252F" w:rsidR="0067606D" w:rsidRPr="001C2D93" w:rsidRDefault="0067606D" w:rsidP="0067606D">
            <w:pPr>
              <w:pStyle w:val="TabellRader"/>
              <w:keepLines/>
              <w:rPr>
                <w:highlight w:val="yellow"/>
              </w:rPr>
            </w:pPr>
            <w:r w:rsidRPr="00FC5A93">
              <w:t>0,2</w:t>
            </w:r>
          </w:p>
        </w:tc>
        <w:tc>
          <w:tcPr>
            <w:tcW w:w="529" w:type="dxa"/>
            <w:tcBorders>
              <w:top w:val="single" w:sz="6" w:space="0" w:color="auto"/>
              <w:bottom w:val="single" w:sz="6" w:space="0" w:color="auto"/>
            </w:tcBorders>
            <w:shd w:val="clear" w:color="auto" w:fill="auto"/>
          </w:tcPr>
          <w:p w14:paraId="123FC6B3" w14:textId="19C22B5E" w:rsidR="0067606D" w:rsidRPr="001C2D93" w:rsidRDefault="0067606D" w:rsidP="0067606D">
            <w:pPr>
              <w:pStyle w:val="TabellRader"/>
              <w:keepLines/>
              <w:rPr>
                <w:highlight w:val="yellow"/>
              </w:rPr>
            </w:pPr>
            <w:r w:rsidRPr="00FC5A93">
              <w:t>0,0</w:t>
            </w:r>
          </w:p>
        </w:tc>
        <w:tc>
          <w:tcPr>
            <w:tcW w:w="529" w:type="dxa"/>
            <w:tcBorders>
              <w:top w:val="single" w:sz="6" w:space="0" w:color="auto"/>
              <w:bottom w:val="single" w:sz="6" w:space="0" w:color="auto"/>
            </w:tcBorders>
            <w:shd w:val="clear" w:color="auto" w:fill="auto"/>
          </w:tcPr>
          <w:p w14:paraId="33B67015" w14:textId="1A779F4B" w:rsidR="0067606D" w:rsidRPr="001C2D93" w:rsidRDefault="0067606D" w:rsidP="0067606D">
            <w:pPr>
              <w:pStyle w:val="TabellRader"/>
              <w:keepLines/>
              <w:rPr>
                <w:highlight w:val="yellow"/>
              </w:rPr>
            </w:pPr>
            <w:r w:rsidRPr="00FC5A93">
              <w:t>-0,2</w:t>
            </w:r>
          </w:p>
        </w:tc>
      </w:tr>
      <w:tr w:rsidR="0067606D" w:rsidRPr="00812EB9" w14:paraId="29CA46E7" w14:textId="77777777" w:rsidTr="0067606D">
        <w:tc>
          <w:tcPr>
            <w:tcW w:w="2268" w:type="dxa"/>
            <w:tcBorders>
              <w:top w:val="single" w:sz="6" w:space="0" w:color="auto"/>
              <w:bottom w:val="single" w:sz="6" w:space="0" w:color="auto"/>
            </w:tcBorders>
            <w:shd w:val="clear" w:color="auto" w:fill="auto"/>
            <w:tcMar>
              <w:left w:w="0" w:type="dxa"/>
              <w:right w:w="0" w:type="dxa"/>
            </w:tcMar>
            <w:vAlign w:val="bottom"/>
          </w:tcPr>
          <w:p w14:paraId="09B0DC06" w14:textId="32A87DBA" w:rsidR="0067606D" w:rsidRPr="00D252C5" w:rsidRDefault="0067606D" w:rsidP="0067606D">
            <w:pPr>
              <w:pStyle w:val="TabellRader"/>
              <w:keepLines/>
              <w:jc w:val="left"/>
              <w:rPr>
                <w:i/>
              </w:rPr>
            </w:pPr>
            <w:r w:rsidRPr="00D252C5">
              <w:rPr>
                <w:i/>
              </w:rPr>
              <w:t>varav i denna proposition</w:t>
            </w:r>
          </w:p>
        </w:tc>
        <w:tc>
          <w:tcPr>
            <w:tcW w:w="528" w:type="dxa"/>
            <w:tcBorders>
              <w:top w:val="single" w:sz="6" w:space="0" w:color="auto"/>
              <w:bottom w:val="single" w:sz="6" w:space="0" w:color="auto"/>
            </w:tcBorders>
            <w:shd w:val="clear" w:color="auto" w:fill="auto"/>
          </w:tcPr>
          <w:p w14:paraId="60F5995C" w14:textId="7A26C21B" w:rsidR="0067606D" w:rsidRPr="00D252C5" w:rsidRDefault="0067606D" w:rsidP="0067606D">
            <w:pPr>
              <w:pStyle w:val="TabellRader"/>
              <w:keepLines/>
              <w:rPr>
                <w:i/>
                <w:highlight w:val="yellow"/>
              </w:rPr>
            </w:pPr>
            <w:r w:rsidRPr="00D252C5">
              <w:rPr>
                <w:i/>
              </w:rPr>
              <w:t>0,0</w:t>
            </w:r>
          </w:p>
        </w:tc>
        <w:tc>
          <w:tcPr>
            <w:tcW w:w="529" w:type="dxa"/>
            <w:tcBorders>
              <w:top w:val="single" w:sz="6" w:space="0" w:color="auto"/>
              <w:bottom w:val="single" w:sz="6" w:space="0" w:color="auto"/>
            </w:tcBorders>
            <w:shd w:val="clear" w:color="auto" w:fill="auto"/>
          </w:tcPr>
          <w:p w14:paraId="49094DB1" w14:textId="3BF1790D" w:rsidR="0067606D" w:rsidRPr="00D252C5" w:rsidRDefault="0067606D" w:rsidP="0067606D">
            <w:pPr>
              <w:pStyle w:val="TabellRader"/>
              <w:keepLines/>
              <w:rPr>
                <w:i/>
                <w:highlight w:val="yellow"/>
              </w:rPr>
            </w:pPr>
            <w:r w:rsidRPr="00D252C5">
              <w:rPr>
                <w:i/>
              </w:rPr>
              <w:t>0,2</w:t>
            </w:r>
          </w:p>
        </w:tc>
        <w:tc>
          <w:tcPr>
            <w:tcW w:w="529" w:type="dxa"/>
            <w:tcBorders>
              <w:top w:val="single" w:sz="6" w:space="0" w:color="auto"/>
              <w:bottom w:val="single" w:sz="6" w:space="0" w:color="auto"/>
            </w:tcBorders>
            <w:shd w:val="clear" w:color="auto" w:fill="auto"/>
          </w:tcPr>
          <w:p w14:paraId="04F64F07" w14:textId="39BDA949" w:rsidR="0067606D" w:rsidRPr="00D252C5" w:rsidRDefault="0067606D" w:rsidP="0067606D">
            <w:pPr>
              <w:pStyle w:val="TabellRader"/>
              <w:keepLines/>
              <w:rPr>
                <w:i/>
                <w:highlight w:val="yellow"/>
              </w:rPr>
            </w:pPr>
            <w:r w:rsidRPr="00D252C5">
              <w:rPr>
                <w:i/>
              </w:rPr>
              <w:t>-0,3</w:t>
            </w:r>
          </w:p>
        </w:tc>
        <w:tc>
          <w:tcPr>
            <w:tcW w:w="529" w:type="dxa"/>
            <w:tcBorders>
              <w:top w:val="single" w:sz="6" w:space="0" w:color="auto"/>
              <w:bottom w:val="single" w:sz="6" w:space="0" w:color="auto"/>
            </w:tcBorders>
            <w:shd w:val="clear" w:color="auto" w:fill="auto"/>
          </w:tcPr>
          <w:p w14:paraId="78427D35" w14:textId="3C142CE3" w:rsidR="0067606D" w:rsidRPr="00D252C5" w:rsidRDefault="0067606D" w:rsidP="0067606D">
            <w:pPr>
              <w:pStyle w:val="TabellRader"/>
              <w:keepLines/>
              <w:rPr>
                <w:i/>
                <w:highlight w:val="yellow"/>
              </w:rPr>
            </w:pPr>
            <w:r w:rsidRPr="00D252C5">
              <w:rPr>
                <w:i/>
              </w:rPr>
              <w:t>-0,2</w:t>
            </w:r>
          </w:p>
        </w:tc>
      </w:tr>
      <w:tr w:rsidR="0067606D" w14:paraId="3E95B264" w14:textId="77777777" w:rsidTr="0067606D">
        <w:tc>
          <w:tcPr>
            <w:tcW w:w="2268" w:type="dxa"/>
            <w:tcBorders>
              <w:top w:val="single" w:sz="6" w:space="0" w:color="auto"/>
              <w:bottom w:val="single" w:sz="6" w:space="0" w:color="auto"/>
            </w:tcBorders>
            <w:shd w:val="clear" w:color="auto" w:fill="auto"/>
            <w:tcMar>
              <w:left w:w="0" w:type="dxa"/>
              <w:right w:w="0" w:type="dxa"/>
            </w:tcMar>
            <w:vAlign w:val="bottom"/>
          </w:tcPr>
          <w:p w14:paraId="51247D94" w14:textId="66DDC99D" w:rsidR="0067606D" w:rsidRDefault="0067606D" w:rsidP="0067606D">
            <w:pPr>
              <w:pStyle w:val="TabellRader"/>
              <w:keepLines/>
              <w:jc w:val="left"/>
            </w:pPr>
            <w:r>
              <w:t>20 Allmän miljö- och naturvård</w:t>
            </w:r>
          </w:p>
        </w:tc>
        <w:tc>
          <w:tcPr>
            <w:tcW w:w="528" w:type="dxa"/>
            <w:tcBorders>
              <w:top w:val="single" w:sz="6" w:space="0" w:color="auto"/>
              <w:bottom w:val="single" w:sz="6" w:space="0" w:color="auto"/>
            </w:tcBorders>
            <w:shd w:val="clear" w:color="auto" w:fill="auto"/>
          </w:tcPr>
          <w:p w14:paraId="7FF279F8" w14:textId="533501B7" w:rsidR="0067606D" w:rsidRPr="001C2D93" w:rsidRDefault="0067606D" w:rsidP="0067606D">
            <w:pPr>
              <w:pStyle w:val="TabellRader"/>
              <w:keepLines/>
              <w:rPr>
                <w:highlight w:val="yellow"/>
              </w:rPr>
            </w:pPr>
            <w:r w:rsidRPr="00FC5A93">
              <w:t>0,4</w:t>
            </w:r>
          </w:p>
        </w:tc>
        <w:tc>
          <w:tcPr>
            <w:tcW w:w="529" w:type="dxa"/>
            <w:tcBorders>
              <w:top w:val="single" w:sz="6" w:space="0" w:color="auto"/>
              <w:bottom w:val="single" w:sz="6" w:space="0" w:color="auto"/>
            </w:tcBorders>
            <w:shd w:val="clear" w:color="auto" w:fill="auto"/>
          </w:tcPr>
          <w:p w14:paraId="143E1748" w14:textId="2AA139A2" w:rsidR="0067606D" w:rsidRPr="001C2D93" w:rsidRDefault="0067606D" w:rsidP="0067606D">
            <w:pPr>
              <w:pStyle w:val="TabellRader"/>
              <w:keepLines/>
              <w:rPr>
                <w:highlight w:val="yellow"/>
              </w:rPr>
            </w:pPr>
            <w:r w:rsidRPr="00FC5A93">
              <w:t>1,3</w:t>
            </w:r>
          </w:p>
        </w:tc>
        <w:tc>
          <w:tcPr>
            <w:tcW w:w="529" w:type="dxa"/>
            <w:tcBorders>
              <w:top w:val="single" w:sz="6" w:space="0" w:color="auto"/>
              <w:bottom w:val="single" w:sz="6" w:space="0" w:color="auto"/>
            </w:tcBorders>
            <w:shd w:val="clear" w:color="auto" w:fill="auto"/>
          </w:tcPr>
          <w:p w14:paraId="2D0FE61F" w14:textId="7D65A321" w:rsidR="0067606D" w:rsidRPr="001C2D93" w:rsidRDefault="0067606D" w:rsidP="0067606D">
            <w:pPr>
              <w:pStyle w:val="TabellRader"/>
              <w:keepLines/>
              <w:rPr>
                <w:highlight w:val="yellow"/>
              </w:rPr>
            </w:pPr>
            <w:r w:rsidRPr="00FC5A93">
              <w:t>0,4</w:t>
            </w:r>
          </w:p>
        </w:tc>
        <w:tc>
          <w:tcPr>
            <w:tcW w:w="529" w:type="dxa"/>
            <w:tcBorders>
              <w:top w:val="single" w:sz="6" w:space="0" w:color="auto"/>
              <w:bottom w:val="single" w:sz="6" w:space="0" w:color="auto"/>
            </w:tcBorders>
            <w:shd w:val="clear" w:color="auto" w:fill="auto"/>
          </w:tcPr>
          <w:p w14:paraId="55FBF93E" w14:textId="35B48E08" w:rsidR="0067606D" w:rsidRPr="001C2D93" w:rsidRDefault="0067606D" w:rsidP="0067606D">
            <w:pPr>
              <w:pStyle w:val="TabellRader"/>
              <w:keepLines/>
              <w:rPr>
                <w:highlight w:val="yellow"/>
              </w:rPr>
            </w:pPr>
            <w:r w:rsidRPr="00FC5A93">
              <w:t>0,0</w:t>
            </w:r>
          </w:p>
        </w:tc>
      </w:tr>
      <w:tr w:rsidR="0067606D" w14:paraId="6C139C20" w14:textId="77777777" w:rsidTr="0067606D">
        <w:tc>
          <w:tcPr>
            <w:tcW w:w="2268" w:type="dxa"/>
            <w:tcBorders>
              <w:top w:val="single" w:sz="6" w:space="0" w:color="auto"/>
              <w:bottom w:val="single" w:sz="6" w:space="0" w:color="auto"/>
            </w:tcBorders>
            <w:shd w:val="clear" w:color="auto" w:fill="auto"/>
            <w:tcMar>
              <w:left w:w="0" w:type="dxa"/>
              <w:right w:w="0" w:type="dxa"/>
            </w:tcMar>
            <w:vAlign w:val="bottom"/>
          </w:tcPr>
          <w:p w14:paraId="3DFCDAA9" w14:textId="71EEA0E0" w:rsidR="0067606D" w:rsidRPr="00D252C5" w:rsidRDefault="0067606D" w:rsidP="0067606D">
            <w:pPr>
              <w:pStyle w:val="TabellRader"/>
              <w:keepLines/>
              <w:jc w:val="left"/>
              <w:rPr>
                <w:i/>
              </w:rPr>
            </w:pPr>
            <w:r w:rsidRPr="00D252C5">
              <w:rPr>
                <w:i/>
              </w:rPr>
              <w:t>varav i denna proposition</w:t>
            </w:r>
          </w:p>
        </w:tc>
        <w:tc>
          <w:tcPr>
            <w:tcW w:w="528" w:type="dxa"/>
            <w:tcBorders>
              <w:top w:val="single" w:sz="6" w:space="0" w:color="auto"/>
              <w:bottom w:val="single" w:sz="6" w:space="0" w:color="auto"/>
            </w:tcBorders>
            <w:shd w:val="clear" w:color="auto" w:fill="auto"/>
          </w:tcPr>
          <w:p w14:paraId="285D5B44" w14:textId="6AB998C7" w:rsidR="0067606D" w:rsidRPr="00D252C5" w:rsidRDefault="0067606D" w:rsidP="0067606D">
            <w:pPr>
              <w:pStyle w:val="TabellRader"/>
              <w:keepLines/>
              <w:rPr>
                <w:i/>
                <w:highlight w:val="yellow"/>
              </w:rPr>
            </w:pPr>
            <w:r w:rsidRPr="00D252C5">
              <w:rPr>
                <w:i/>
              </w:rPr>
              <w:t>0,3</w:t>
            </w:r>
          </w:p>
        </w:tc>
        <w:tc>
          <w:tcPr>
            <w:tcW w:w="529" w:type="dxa"/>
            <w:tcBorders>
              <w:top w:val="single" w:sz="6" w:space="0" w:color="auto"/>
              <w:bottom w:val="single" w:sz="6" w:space="0" w:color="auto"/>
            </w:tcBorders>
            <w:shd w:val="clear" w:color="auto" w:fill="auto"/>
          </w:tcPr>
          <w:p w14:paraId="2082F953" w14:textId="6D26FC42" w:rsidR="0067606D" w:rsidRPr="00D252C5" w:rsidRDefault="0067606D" w:rsidP="0067606D">
            <w:pPr>
              <w:pStyle w:val="TabellRader"/>
              <w:keepLines/>
              <w:rPr>
                <w:i/>
                <w:highlight w:val="yellow"/>
              </w:rPr>
            </w:pPr>
            <w:r w:rsidRPr="00D252C5">
              <w:rPr>
                <w:i/>
              </w:rPr>
              <w:t>2,1</w:t>
            </w:r>
          </w:p>
        </w:tc>
        <w:tc>
          <w:tcPr>
            <w:tcW w:w="529" w:type="dxa"/>
            <w:tcBorders>
              <w:top w:val="single" w:sz="6" w:space="0" w:color="auto"/>
              <w:bottom w:val="single" w:sz="6" w:space="0" w:color="auto"/>
            </w:tcBorders>
            <w:shd w:val="clear" w:color="auto" w:fill="auto"/>
          </w:tcPr>
          <w:p w14:paraId="5BA3B2C7" w14:textId="0BA85462" w:rsidR="0067606D" w:rsidRPr="00D252C5" w:rsidRDefault="0067606D" w:rsidP="0067606D">
            <w:pPr>
              <w:pStyle w:val="TabellRader"/>
              <w:keepLines/>
              <w:rPr>
                <w:i/>
                <w:highlight w:val="yellow"/>
              </w:rPr>
            </w:pPr>
            <w:r w:rsidRPr="00D252C5">
              <w:rPr>
                <w:i/>
              </w:rPr>
              <w:t>0,3</w:t>
            </w:r>
          </w:p>
        </w:tc>
        <w:tc>
          <w:tcPr>
            <w:tcW w:w="529" w:type="dxa"/>
            <w:tcBorders>
              <w:top w:val="single" w:sz="6" w:space="0" w:color="auto"/>
              <w:bottom w:val="single" w:sz="6" w:space="0" w:color="auto"/>
            </w:tcBorders>
            <w:shd w:val="clear" w:color="auto" w:fill="auto"/>
          </w:tcPr>
          <w:p w14:paraId="320E5D07" w14:textId="53B9F65D" w:rsidR="0067606D" w:rsidRPr="00D252C5" w:rsidRDefault="0067606D" w:rsidP="0067606D">
            <w:pPr>
              <w:pStyle w:val="TabellRader"/>
              <w:keepLines/>
              <w:rPr>
                <w:i/>
                <w:highlight w:val="yellow"/>
              </w:rPr>
            </w:pPr>
            <w:r w:rsidRPr="00D252C5">
              <w:rPr>
                <w:i/>
              </w:rPr>
              <w:t>0,2</w:t>
            </w:r>
          </w:p>
        </w:tc>
      </w:tr>
      <w:tr w:rsidR="0067606D" w14:paraId="4B7381C9" w14:textId="77777777" w:rsidTr="0067606D">
        <w:tc>
          <w:tcPr>
            <w:tcW w:w="2268" w:type="dxa"/>
            <w:tcBorders>
              <w:top w:val="single" w:sz="6" w:space="0" w:color="auto"/>
              <w:bottom w:val="single" w:sz="6" w:space="0" w:color="auto"/>
            </w:tcBorders>
            <w:shd w:val="clear" w:color="auto" w:fill="auto"/>
            <w:tcMar>
              <w:left w:w="0" w:type="dxa"/>
              <w:right w:w="0" w:type="dxa"/>
            </w:tcMar>
            <w:vAlign w:val="bottom"/>
          </w:tcPr>
          <w:p w14:paraId="7E5CE93D" w14:textId="0D8E6BB4" w:rsidR="0067606D" w:rsidRDefault="0067606D" w:rsidP="0067606D">
            <w:pPr>
              <w:pStyle w:val="TabellRader"/>
              <w:keepLines/>
              <w:jc w:val="left"/>
            </w:pPr>
            <w:r>
              <w:t>21 Energi</w:t>
            </w:r>
          </w:p>
        </w:tc>
        <w:tc>
          <w:tcPr>
            <w:tcW w:w="528" w:type="dxa"/>
            <w:tcBorders>
              <w:top w:val="single" w:sz="6" w:space="0" w:color="auto"/>
              <w:bottom w:val="single" w:sz="6" w:space="0" w:color="auto"/>
            </w:tcBorders>
            <w:shd w:val="clear" w:color="auto" w:fill="auto"/>
          </w:tcPr>
          <w:p w14:paraId="4D6CC265" w14:textId="7E6D2145" w:rsidR="0067606D" w:rsidRPr="001C2D93" w:rsidRDefault="0067606D" w:rsidP="0067606D">
            <w:pPr>
              <w:pStyle w:val="TabellRader"/>
              <w:keepLines/>
              <w:rPr>
                <w:highlight w:val="yellow"/>
              </w:rPr>
            </w:pPr>
            <w:r w:rsidRPr="00FC5A93">
              <w:t>0,2</w:t>
            </w:r>
          </w:p>
        </w:tc>
        <w:tc>
          <w:tcPr>
            <w:tcW w:w="529" w:type="dxa"/>
            <w:tcBorders>
              <w:top w:val="single" w:sz="6" w:space="0" w:color="auto"/>
              <w:bottom w:val="single" w:sz="6" w:space="0" w:color="auto"/>
            </w:tcBorders>
            <w:shd w:val="clear" w:color="auto" w:fill="auto"/>
          </w:tcPr>
          <w:p w14:paraId="606A72A2" w14:textId="5BBEA14D" w:rsidR="0067606D" w:rsidRPr="001C2D93" w:rsidRDefault="0067606D" w:rsidP="0067606D">
            <w:pPr>
              <w:pStyle w:val="TabellRader"/>
              <w:keepLines/>
              <w:rPr>
                <w:highlight w:val="yellow"/>
              </w:rPr>
            </w:pPr>
            <w:r w:rsidRPr="00FC5A93">
              <w:t>-0,5</w:t>
            </w:r>
          </w:p>
        </w:tc>
        <w:tc>
          <w:tcPr>
            <w:tcW w:w="529" w:type="dxa"/>
            <w:tcBorders>
              <w:top w:val="single" w:sz="6" w:space="0" w:color="auto"/>
              <w:bottom w:val="single" w:sz="6" w:space="0" w:color="auto"/>
            </w:tcBorders>
            <w:shd w:val="clear" w:color="auto" w:fill="auto"/>
          </w:tcPr>
          <w:p w14:paraId="6EBC97CD" w14:textId="76A7F8B4" w:rsidR="0067606D" w:rsidRPr="001C2D93" w:rsidRDefault="0067606D" w:rsidP="0067606D">
            <w:pPr>
              <w:pStyle w:val="TabellRader"/>
              <w:keepLines/>
              <w:rPr>
                <w:highlight w:val="yellow"/>
              </w:rPr>
            </w:pPr>
            <w:r w:rsidRPr="00FC5A93">
              <w:t>-1,1</w:t>
            </w:r>
          </w:p>
        </w:tc>
        <w:tc>
          <w:tcPr>
            <w:tcW w:w="529" w:type="dxa"/>
            <w:tcBorders>
              <w:top w:val="single" w:sz="6" w:space="0" w:color="auto"/>
              <w:bottom w:val="single" w:sz="6" w:space="0" w:color="auto"/>
            </w:tcBorders>
            <w:shd w:val="clear" w:color="auto" w:fill="auto"/>
          </w:tcPr>
          <w:p w14:paraId="54188357" w14:textId="1CE916C3" w:rsidR="0067606D" w:rsidRPr="001C2D93" w:rsidRDefault="0067606D" w:rsidP="0067606D">
            <w:pPr>
              <w:pStyle w:val="TabellRader"/>
              <w:keepLines/>
              <w:rPr>
                <w:highlight w:val="yellow"/>
              </w:rPr>
            </w:pPr>
            <w:r w:rsidRPr="00FC5A93">
              <w:t>0,0</w:t>
            </w:r>
          </w:p>
        </w:tc>
      </w:tr>
      <w:tr w:rsidR="0067606D" w14:paraId="090889E5" w14:textId="77777777" w:rsidTr="0067606D">
        <w:tc>
          <w:tcPr>
            <w:tcW w:w="2268" w:type="dxa"/>
            <w:tcBorders>
              <w:top w:val="single" w:sz="6" w:space="0" w:color="auto"/>
              <w:bottom w:val="single" w:sz="6" w:space="0" w:color="auto"/>
            </w:tcBorders>
            <w:shd w:val="clear" w:color="auto" w:fill="auto"/>
            <w:tcMar>
              <w:left w:w="0" w:type="dxa"/>
              <w:right w:w="0" w:type="dxa"/>
            </w:tcMar>
            <w:vAlign w:val="bottom"/>
          </w:tcPr>
          <w:p w14:paraId="5F4ACF2B" w14:textId="51F7A993" w:rsidR="0067606D" w:rsidRPr="00D252C5" w:rsidRDefault="0067606D" w:rsidP="0067606D">
            <w:pPr>
              <w:pStyle w:val="TabellRader"/>
              <w:keepLines/>
              <w:jc w:val="left"/>
              <w:rPr>
                <w:i/>
              </w:rPr>
            </w:pPr>
            <w:r w:rsidRPr="00D252C5">
              <w:rPr>
                <w:i/>
              </w:rPr>
              <w:t>varav i denna proposition</w:t>
            </w:r>
          </w:p>
        </w:tc>
        <w:tc>
          <w:tcPr>
            <w:tcW w:w="528" w:type="dxa"/>
            <w:tcBorders>
              <w:top w:val="single" w:sz="6" w:space="0" w:color="auto"/>
              <w:bottom w:val="single" w:sz="6" w:space="0" w:color="auto"/>
            </w:tcBorders>
            <w:shd w:val="clear" w:color="auto" w:fill="auto"/>
          </w:tcPr>
          <w:p w14:paraId="53FA8E45" w14:textId="351AFA6D" w:rsidR="0067606D" w:rsidRPr="00D252C5" w:rsidRDefault="0067606D" w:rsidP="0067606D">
            <w:pPr>
              <w:pStyle w:val="TabellRader"/>
              <w:keepLines/>
              <w:rPr>
                <w:i/>
                <w:highlight w:val="yellow"/>
              </w:rPr>
            </w:pPr>
            <w:r w:rsidRPr="00D252C5">
              <w:rPr>
                <w:i/>
              </w:rPr>
              <w:t>0,5</w:t>
            </w:r>
          </w:p>
        </w:tc>
        <w:tc>
          <w:tcPr>
            <w:tcW w:w="529" w:type="dxa"/>
            <w:tcBorders>
              <w:top w:val="single" w:sz="6" w:space="0" w:color="auto"/>
              <w:bottom w:val="single" w:sz="6" w:space="0" w:color="auto"/>
            </w:tcBorders>
            <w:shd w:val="clear" w:color="auto" w:fill="auto"/>
          </w:tcPr>
          <w:p w14:paraId="4E30CB40" w14:textId="6705FB4A" w:rsidR="0067606D" w:rsidRPr="00D252C5" w:rsidRDefault="0067606D" w:rsidP="0067606D">
            <w:pPr>
              <w:pStyle w:val="TabellRader"/>
              <w:keepLines/>
              <w:rPr>
                <w:i/>
                <w:highlight w:val="yellow"/>
              </w:rPr>
            </w:pPr>
            <w:r w:rsidRPr="00D252C5">
              <w:rPr>
                <w:i/>
              </w:rPr>
              <w:t>-0,2</w:t>
            </w:r>
          </w:p>
        </w:tc>
        <w:tc>
          <w:tcPr>
            <w:tcW w:w="529" w:type="dxa"/>
            <w:tcBorders>
              <w:top w:val="single" w:sz="6" w:space="0" w:color="auto"/>
              <w:bottom w:val="single" w:sz="6" w:space="0" w:color="auto"/>
            </w:tcBorders>
            <w:shd w:val="clear" w:color="auto" w:fill="auto"/>
          </w:tcPr>
          <w:p w14:paraId="40F23C74" w14:textId="6B8641F6" w:rsidR="0067606D" w:rsidRPr="00D252C5" w:rsidRDefault="0067606D" w:rsidP="0067606D">
            <w:pPr>
              <w:pStyle w:val="TabellRader"/>
              <w:keepLines/>
              <w:rPr>
                <w:i/>
                <w:highlight w:val="yellow"/>
              </w:rPr>
            </w:pPr>
            <w:r w:rsidRPr="00D252C5">
              <w:rPr>
                <w:i/>
              </w:rPr>
              <w:t>-0,3</w:t>
            </w:r>
          </w:p>
        </w:tc>
        <w:tc>
          <w:tcPr>
            <w:tcW w:w="529" w:type="dxa"/>
            <w:tcBorders>
              <w:top w:val="single" w:sz="6" w:space="0" w:color="auto"/>
              <w:bottom w:val="single" w:sz="6" w:space="0" w:color="auto"/>
            </w:tcBorders>
            <w:shd w:val="clear" w:color="auto" w:fill="auto"/>
          </w:tcPr>
          <w:p w14:paraId="2805FEB1" w14:textId="189D72C8" w:rsidR="0067606D" w:rsidRPr="00D252C5" w:rsidRDefault="0067606D" w:rsidP="0067606D">
            <w:pPr>
              <w:pStyle w:val="TabellRader"/>
              <w:keepLines/>
              <w:rPr>
                <w:i/>
                <w:highlight w:val="yellow"/>
              </w:rPr>
            </w:pPr>
            <w:r w:rsidRPr="00D252C5">
              <w:rPr>
                <w:i/>
              </w:rPr>
              <w:t>0,0</w:t>
            </w:r>
          </w:p>
        </w:tc>
      </w:tr>
      <w:tr w:rsidR="0067606D" w14:paraId="680ED5D0" w14:textId="77777777" w:rsidTr="0067606D">
        <w:tc>
          <w:tcPr>
            <w:tcW w:w="2268" w:type="dxa"/>
            <w:tcBorders>
              <w:top w:val="single" w:sz="6" w:space="0" w:color="auto"/>
              <w:bottom w:val="single" w:sz="6" w:space="0" w:color="auto"/>
            </w:tcBorders>
            <w:shd w:val="clear" w:color="auto" w:fill="auto"/>
            <w:tcMar>
              <w:left w:w="0" w:type="dxa"/>
              <w:right w:w="0" w:type="dxa"/>
            </w:tcMar>
            <w:vAlign w:val="bottom"/>
          </w:tcPr>
          <w:p w14:paraId="4C2B9D9F" w14:textId="66B857EB" w:rsidR="0067606D" w:rsidRDefault="0067606D" w:rsidP="0067606D">
            <w:pPr>
              <w:pStyle w:val="TabellRader"/>
              <w:keepLines/>
              <w:jc w:val="left"/>
            </w:pPr>
            <w:r>
              <w:t>22 Kommunikationer</w:t>
            </w:r>
          </w:p>
        </w:tc>
        <w:tc>
          <w:tcPr>
            <w:tcW w:w="528" w:type="dxa"/>
            <w:tcBorders>
              <w:top w:val="single" w:sz="6" w:space="0" w:color="auto"/>
              <w:bottom w:val="single" w:sz="6" w:space="0" w:color="auto"/>
            </w:tcBorders>
            <w:shd w:val="clear" w:color="auto" w:fill="auto"/>
          </w:tcPr>
          <w:p w14:paraId="404AAB83" w14:textId="6D4D6EBF" w:rsidR="0067606D" w:rsidRPr="001C2D93" w:rsidRDefault="0067606D" w:rsidP="0067606D">
            <w:pPr>
              <w:pStyle w:val="TabellRader"/>
              <w:keepLines/>
              <w:rPr>
                <w:highlight w:val="yellow"/>
              </w:rPr>
            </w:pPr>
            <w:r w:rsidRPr="00FC5A93">
              <w:t>1,8</w:t>
            </w:r>
          </w:p>
        </w:tc>
        <w:tc>
          <w:tcPr>
            <w:tcW w:w="529" w:type="dxa"/>
            <w:tcBorders>
              <w:top w:val="single" w:sz="6" w:space="0" w:color="auto"/>
              <w:bottom w:val="single" w:sz="6" w:space="0" w:color="auto"/>
            </w:tcBorders>
            <w:shd w:val="clear" w:color="auto" w:fill="auto"/>
          </w:tcPr>
          <w:p w14:paraId="0BA296C3" w14:textId="3270AF8A" w:rsidR="0067606D" w:rsidRPr="001C2D93" w:rsidRDefault="0067606D" w:rsidP="0067606D">
            <w:pPr>
              <w:pStyle w:val="TabellRader"/>
              <w:keepLines/>
              <w:rPr>
                <w:highlight w:val="yellow"/>
              </w:rPr>
            </w:pPr>
            <w:r w:rsidRPr="00FC5A93">
              <w:t>0,6</w:t>
            </w:r>
          </w:p>
        </w:tc>
        <w:tc>
          <w:tcPr>
            <w:tcW w:w="529" w:type="dxa"/>
            <w:tcBorders>
              <w:top w:val="single" w:sz="6" w:space="0" w:color="auto"/>
              <w:bottom w:val="single" w:sz="6" w:space="0" w:color="auto"/>
            </w:tcBorders>
            <w:shd w:val="clear" w:color="auto" w:fill="auto"/>
          </w:tcPr>
          <w:p w14:paraId="777E65F7" w14:textId="497BDDA4" w:rsidR="0067606D" w:rsidRPr="001C2D93" w:rsidRDefault="0067606D" w:rsidP="0067606D">
            <w:pPr>
              <w:pStyle w:val="TabellRader"/>
              <w:keepLines/>
              <w:rPr>
                <w:highlight w:val="yellow"/>
              </w:rPr>
            </w:pPr>
            <w:r w:rsidRPr="00FC5A93">
              <w:t>5,8</w:t>
            </w:r>
          </w:p>
        </w:tc>
        <w:tc>
          <w:tcPr>
            <w:tcW w:w="529" w:type="dxa"/>
            <w:tcBorders>
              <w:top w:val="single" w:sz="6" w:space="0" w:color="auto"/>
              <w:bottom w:val="single" w:sz="6" w:space="0" w:color="auto"/>
            </w:tcBorders>
            <w:shd w:val="clear" w:color="auto" w:fill="auto"/>
          </w:tcPr>
          <w:p w14:paraId="471ABE99" w14:textId="1001B961" w:rsidR="0067606D" w:rsidRPr="001C2D93" w:rsidRDefault="0067606D" w:rsidP="0067606D">
            <w:pPr>
              <w:pStyle w:val="TabellRader"/>
              <w:keepLines/>
              <w:rPr>
                <w:highlight w:val="yellow"/>
              </w:rPr>
            </w:pPr>
            <w:r w:rsidRPr="00FC5A93">
              <w:t>0,1</w:t>
            </w:r>
          </w:p>
        </w:tc>
      </w:tr>
      <w:tr w:rsidR="0067606D" w14:paraId="654DB94A" w14:textId="77777777" w:rsidTr="0067606D">
        <w:tc>
          <w:tcPr>
            <w:tcW w:w="2268" w:type="dxa"/>
            <w:tcBorders>
              <w:top w:val="single" w:sz="6" w:space="0" w:color="auto"/>
              <w:bottom w:val="single" w:sz="6" w:space="0" w:color="auto"/>
            </w:tcBorders>
            <w:shd w:val="clear" w:color="auto" w:fill="auto"/>
            <w:tcMar>
              <w:left w:w="0" w:type="dxa"/>
              <w:right w:w="0" w:type="dxa"/>
            </w:tcMar>
            <w:vAlign w:val="bottom"/>
          </w:tcPr>
          <w:p w14:paraId="14A5A12D" w14:textId="39E256A6" w:rsidR="0067606D" w:rsidRPr="00D252C5" w:rsidRDefault="0067606D" w:rsidP="0067606D">
            <w:pPr>
              <w:pStyle w:val="TabellRader"/>
              <w:keepLines/>
              <w:jc w:val="left"/>
              <w:rPr>
                <w:i/>
              </w:rPr>
            </w:pPr>
            <w:r w:rsidRPr="00D252C5">
              <w:rPr>
                <w:i/>
              </w:rPr>
              <w:t>varav i denna proposition</w:t>
            </w:r>
          </w:p>
        </w:tc>
        <w:tc>
          <w:tcPr>
            <w:tcW w:w="528" w:type="dxa"/>
            <w:tcBorders>
              <w:top w:val="single" w:sz="6" w:space="0" w:color="auto"/>
              <w:bottom w:val="single" w:sz="6" w:space="0" w:color="auto"/>
            </w:tcBorders>
            <w:shd w:val="clear" w:color="auto" w:fill="auto"/>
          </w:tcPr>
          <w:p w14:paraId="3125053A" w14:textId="2D317589" w:rsidR="0067606D" w:rsidRPr="00D252C5" w:rsidRDefault="0067606D" w:rsidP="0067606D">
            <w:pPr>
              <w:pStyle w:val="TabellRader"/>
              <w:keepLines/>
              <w:rPr>
                <w:i/>
                <w:highlight w:val="yellow"/>
              </w:rPr>
            </w:pPr>
            <w:r w:rsidRPr="00D252C5">
              <w:rPr>
                <w:i/>
              </w:rPr>
              <w:t>0,0</w:t>
            </w:r>
          </w:p>
        </w:tc>
        <w:tc>
          <w:tcPr>
            <w:tcW w:w="529" w:type="dxa"/>
            <w:tcBorders>
              <w:top w:val="single" w:sz="6" w:space="0" w:color="auto"/>
              <w:bottom w:val="single" w:sz="6" w:space="0" w:color="auto"/>
            </w:tcBorders>
            <w:shd w:val="clear" w:color="auto" w:fill="auto"/>
          </w:tcPr>
          <w:p w14:paraId="74465FA7" w14:textId="5D76E48E" w:rsidR="0067606D" w:rsidRPr="00D252C5" w:rsidRDefault="0067606D" w:rsidP="0067606D">
            <w:pPr>
              <w:pStyle w:val="TabellRader"/>
              <w:keepLines/>
              <w:rPr>
                <w:i/>
                <w:highlight w:val="yellow"/>
              </w:rPr>
            </w:pPr>
            <w:r w:rsidRPr="00D252C5">
              <w:rPr>
                <w:i/>
              </w:rPr>
              <w:t>0,4</w:t>
            </w:r>
          </w:p>
        </w:tc>
        <w:tc>
          <w:tcPr>
            <w:tcW w:w="529" w:type="dxa"/>
            <w:tcBorders>
              <w:top w:val="single" w:sz="6" w:space="0" w:color="auto"/>
              <w:bottom w:val="single" w:sz="6" w:space="0" w:color="auto"/>
            </w:tcBorders>
            <w:shd w:val="clear" w:color="auto" w:fill="auto"/>
          </w:tcPr>
          <w:p w14:paraId="4AD084DA" w14:textId="352B08FB" w:rsidR="0067606D" w:rsidRPr="00D252C5" w:rsidRDefault="0067606D" w:rsidP="0067606D">
            <w:pPr>
              <w:pStyle w:val="TabellRader"/>
              <w:keepLines/>
              <w:rPr>
                <w:i/>
                <w:highlight w:val="yellow"/>
              </w:rPr>
            </w:pPr>
            <w:r w:rsidRPr="00D252C5">
              <w:rPr>
                <w:i/>
              </w:rPr>
              <w:t>0,2</w:t>
            </w:r>
          </w:p>
        </w:tc>
        <w:tc>
          <w:tcPr>
            <w:tcW w:w="529" w:type="dxa"/>
            <w:tcBorders>
              <w:top w:val="single" w:sz="6" w:space="0" w:color="auto"/>
              <w:bottom w:val="single" w:sz="6" w:space="0" w:color="auto"/>
            </w:tcBorders>
            <w:shd w:val="clear" w:color="auto" w:fill="auto"/>
          </w:tcPr>
          <w:p w14:paraId="3C856A59" w14:textId="4F046684" w:rsidR="0067606D" w:rsidRPr="00D252C5" w:rsidRDefault="0067606D" w:rsidP="0067606D">
            <w:pPr>
              <w:pStyle w:val="TabellRader"/>
              <w:keepLines/>
              <w:rPr>
                <w:i/>
                <w:highlight w:val="yellow"/>
              </w:rPr>
            </w:pPr>
            <w:r w:rsidRPr="00D252C5">
              <w:rPr>
                <w:i/>
              </w:rPr>
              <w:t>0,2</w:t>
            </w:r>
          </w:p>
        </w:tc>
      </w:tr>
      <w:tr w:rsidR="0067606D" w14:paraId="09E9D2E8" w14:textId="77777777" w:rsidTr="0067606D">
        <w:tc>
          <w:tcPr>
            <w:tcW w:w="0" w:type="dxa"/>
            <w:tcBorders>
              <w:top w:val="single" w:sz="6" w:space="0" w:color="auto"/>
              <w:bottom w:val="single" w:sz="6" w:space="0" w:color="auto"/>
            </w:tcBorders>
            <w:shd w:val="clear" w:color="auto" w:fill="auto"/>
            <w:tcMar>
              <w:left w:w="0" w:type="dxa"/>
              <w:right w:w="0" w:type="dxa"/>
            </w:tcMar>
            <w:vAlign w:val="bottom"/>
          </w:tcPr>
          <w:p w14:paraId="7BCF4480" w14:textId="32541C00" w:rsidR="0067606D" w:rsidRDefault="0067606D" w:rsidP="0067606D">
            <w:pPr>
              <w:pStyle w:val="TabellRader"/>
              <w:keepLines/>
              <w:jc w:val="left"/>
            </w:pPr>
            <w:r>
              <w:t>23 Areella näringar, landsbygd och livsmedel</w:t>
            </w:r>
          </w:p>
        </w:tc>
        <w:tc>
          <w:tcPr>
            <w:tcW w:w="0" w:type="dxa"/>
            <w:tcBorders>
              <w:top w:val="single" w:sz="6" w:space="0" w:color="auto"/>
              <w:bottom w:val="single" w:sz="6" w:space="0" w:color="auto"/>
            </w:tcBorders>
            <w:shd w:val="clear" w:color="auto" w:fill="auto"/>
            <w:vAlign w:val="bottom"/>
          </w:tcPr>
          <w:p w14:paraId="5983E626" w14:textId="3165F3A7" w:rsidR="0067606D" w:rsidRPr="001C2D93" w:rsidRDefault="0067606D" w:rsidP="0067606D">
            <w:pPr>
              <w:pStyle w:val="TabellRader"/>
              <w:keepLines/>
              <w:rPr>
                <w:highlight w:val="yellow"/>
              </w:rPr>
            </w:pPr>
            <w:r w:rsidRPr="00FC5A93">
              <w:t>1,3</w:t>
            </w:r>
          </w:p>
        </w:tc>
        <w:tc>
          <w:tcPr>
            <w:tcW w:w="0" w:type="dxa"/>
            <w:tcBorders>
              <w:top w:val="single" w:sz="6" w:space="0" w:color="auto"/>
              <w:bottom w:val="single" w:sz="6" w:space="0" w:color="auto"/>
            </w:tcBorders>
            <w:shd w:val="clear" w:color="auto" w:fill="auto"/>
            <w:vAlign w:val="bottom"/>
          </w:tcPr>
          <w:p w14:paraId="34211F30" w14:textId="6FB84D5D" w:rsidR="0067606D" w:rsidRPr="001C2D93" w:rsidRDefault="0067606D" w:rsidP="0067606D">
            <w:pPr>
              <w:pStyle w:val="TabellRader"/>
              <w:keepLines/>
              <w:rPr>
                <w:highlight w:val="yellow"/>
              </w:rPr>
            </w:pPr>
            <w:r w:rsidRPr="00FC5A93">
              <w:t>-2,4</w:t>
            </w:r>
          </w:p>
        </w:tc>
        <w:tc>
          <w:tcPr>
            <w:tcW w:w="0" w:type="dxa"/>
            <w:tcBorders>
              <w:top w:val="single" w:sz="6" w:space="0" w:color="auto"/>
              <w:bottom w:val="single" w:sz="6" w:space="0" w:color="auto"/>
            </w:tcBorders>
            <w:shd w:val="clear" w:color="auto" w:fill="auto"/>
            <w:vAlign w:val="bottom"/>
          </w:tcPr>
          <w:p w14:paraId="75B6570A" w14:textId="2DFA8F8E" w:rsidR="0067606D" w:rsidRPr="001C2D93" w:rsidRDefault="0067606D" w:rsidP="0067606D">
            <w:pPr>
              <w:pStyle w:val="TabellRader"/>
              <w:keepLines/>
              <w:rPr>
                <w:highlight w:val="yellow"/>
              </w:rPr>
            </w:pPr>
            <w:r w:rsidRPr="00FC5A93">
              <w:t>1,1</w:t>
            </w:r>
          </w:p>
        </w:tc>
        <w:tc>
          <w:tcPr>
            <w:tcW w:w="0" w:type="dxa"/>
            <w:tcBorders>
              <w:top w:val="single" w:sz="6" w:space="0" w:color="auto"/>
              <w:bottom w:val="single" w:sz="6" w:space="0" w:color="auto"/>
            </w:tcBorders>
            <w:shd w:val="clear" w:color="auto" w:fill="auto"/>
            <w:vAlign w:val="bottom"/>
          </w:tcPr>
          <w:p w14:paraId="6F361C55" w14:textId="4E0407C7" w:rsidR="0067606D" w:rsidRPr="001C2D93" w:rsidRDefault="0067606D" w:rsidP="0067606D">
            <w:pPr>
              <w:pStyle w:val="TabellRader"/>
              <w:keepLines/>
              <w:rPr>
                <w:highlight w:val="yellow"/>
              </w:rPr>
            </w:pPr>
            <w:r w:rsidRPr="00FC5A93">
              <w:t>-1,7</w:t>
            </w:r>
          </w:p>
        </w:tc>
      </w:tr>
      <w:tr w:rsidR="0067606D" w:rsidRPr="00812EB9" w14:paraId="45386761" w14:textId="77777777" w:rsidTr="0067606D">
        <w:tc>
          <w:tcPr>
            <w:tcW w:w="2268" w:type="dxa"/>
            <w:tcBorders>
              <w:top w:val="single" w:sz="6" w:space="0" w:color="auto"/>
              <w:bottom w:val="single" w:sz="6" w:space="0" w:color="auto"/>
            </w:tcBorders>
            <w:shd w:val="clear" w:color="auto" w:fill="auto"/>
            <w:tcMar>
              <w:left w:w="0" w:type="dxa"/>
              <w:right w:w="0" w:type="dxa"/>
            </w:tcMar>
            <w:vAlign w:val="bottom"/>
          </w:tcPr>
          <w:p w14:paraId="08A31043" w14:textId="11FB513C" w:rsidR="0067606D" w:rsidRPr="00D252C5" w:rsidRDefault="0067606D" w:rsidP="0067606D">
            <w:pPr>
              <w:pStyle w:val="TabellRader"/>
              <w:keepLines/>
              <w:jc w:val="left"/>
              <w:rPr>
                <w:i/>
              </w:rPr>
            </w:pPr>
            <w:r w:rsidRPr="00D252C5">
              <w:rPr>
                <w:i/>
              </w:rPr>
              <w:t>varav i denna proposition</w:t>
            </w:r>
          </w:p>
        </w:tc>
        <w:tc>
          <w:tcPr>
            <w:tcW w:w="528" w:type="dxa"/>
            <w:tcBorders>
              <w:top w:val="single" w:sz="6" w:space="0" w:color="auto"/>
              <w:bottom w:val="single" w:sz="6" w:space="0" w:color="auto"/>
            </w:tcBorders>
            <w:shd w:val="clear" w:color="auto" w:fill="auto"/>
          </w:tcPr>
          <w:p w14:paraId="72B3983A" w14:textId="0BAB3A82" w:rsidR="0067606D" w:rsidRPr="00D252C5" w:rsidRDefault="0067606D" w:rsidP="0067606D">
            <w:pPr>
              <w:pStyle w:val="TabellRader"/>
              <w:keepLines/>
              <w:rPr>
                <w:i/>
                <w:highlight w:val="yellow"/>
              </w:rPr>
            </w:pPr>
            <w:r w:rsidRPr="00D252C5">
              <w:rPr>
                <w:i/>
              </w:rPr>
              <w:t>1,0</w:t>
            </w:r>
          </w:p>
        </w:tc>
        <w:tc>
          <w:tcPr>
            <w:tcW w:w="529" w:type="dxa"/>
            <w:tcBorders>
              <w:top w:val="single" w:sz="6" w:space="0" w:color="auto"/>
              <w:bottom w:val="single" w:sz="6" w:space="0" w:color="auto"/>
            </w:tcBorders>
            <w:shd w:val="clear" w:color="auto" w:fill="auto"/>
          </w:tcPr>
          <w:p w14:paraId="6EE3EA9E" w14:textId="42F04D97" w:rsidR="0067606D" w:rsidRPr="00D252C5" w:rsidRDefault="0067606D" w:rsidP="0067606D">
            <w:pPr>
              <w:pStyle w:val="TabellRader"/>
              <w:keepLines/>
              <w:rPr>
                <w:i/>
                <w:highlight w:val="yellow"/>
              </w:rPr>
            </w:pPr>
            <w:r w:rsidRPr="00D252C5">
              <w:rPr>
                <w:i/>
              </w:rPr>
              <w:t>-1,0</w:t>
            </w:r>
          </w:p>
        </w:tc>
        <w:tc>
          <w:tcPr>
            <w:tcW w:w="529" w:type="dxa"/>
            <w:tcBorders>
              <w:top w:val="single" w:sz="6" w:space="0" w:color="auto"/>
              <w:bottom w:val="single" w:sz="6" w:space="0" w:color="auto"/>
            </w:tcBorders>
            <w:shd w:val="clear" w:color="auto" w:fill="auto"/>
          </w:tcPr>
          <w:p w14:paraId="38ACB1D9" w14:textId="17DD74D2" w:rsidR="0067606D" w:rsidRPr="00D252C5" w:rsidRDefault="0067606D" w:rsidP="0067606D">
            <w:pPr>
              <w:pStyle w:val="TabellRader"/>
              <w:keepLines/>
              <w:rPr>
                <w:i/>
                <w:highlight w:val="yellow"/>
              </w:rPr>
            </w:pPr>
            <w:r w:rsidRPr="00D252C5">
              <w:rPr>
                <w:i/>
              </w:rPr>
              <w:t>5,4</w:t>
            </w:r>
          </w:p>
        </w:tc>
        <w:tc>
          <w:tcPr>
            <w:tcW w:w="529" w:type="dxa"/>
            <w:tcBorders>
              <w:top w:val="single" w:sz="6" w:space="0" w:color="auto"/>
              <w:bottom w:val="single" w:sz="6" w:space="0" w:color="auto"/>
            </w:tcBorders>
            <w:shd w:val="clear" w:color="auto" w:fill="auto"/>
          </w:tcPr>
          <w:p w14:paraId="542FB4D0" w14:textId="25D76366" w:rsidR="0067606D" w:rsidRPr="00D252C5" w:rsidRDefault="0067606D" w:rsidP="0067606D">
            <w:pPr>
              <w:pStyle w:val="TabellRader"/>
              <w:keepLines/>
              <w:rPr>
                <w:i/>
                <w:highlight w:val="yellow"/>
              </w:rPr>
            </w:pPr>
            <w:r w:rsidRPr="00D252C5">
              <w:rPr>
                <w:i/>
              </w:rPr>
              <w:t>-1,5</w:t>
            </w:r>
          </w:p>
        </w:tc>
      </w:tr>
      <w:tr w:rsidR="0067606D" w14:paraId="0E2DB6F1" w14:textId="77777777" w:rsidTr="0067606D">
        <w:tc>
          <w:tcPr>
            <w:tcW w:w="2268" w:type="dxa"/>
            <w:tcBorders>
              <w:top w:val="single" w:sz="6" w:space="0" w:color="auto"/>
              <w:bottom w:val="single" w:sz="6" w:space="0" w:color="auto"/>
            </w:tcBorders>
            <w:shd w:val="clear" w:color="auto" w:fill="auto"/>
            <w:tcMar>
              <w:left w:w="0" w:type="dxa"/>
              <w:right w:w="0" w:type="dxa"/>
            </w:tcMar>
            <w:vAlign w:val="bottom"/>
          </w:tcPr>
          <w:p w14:paraId="3C2785A1" w14:textId="6FADB918" w:rsidR="0067606D" w:rsidRDefault="0067606D" w:rsidP="0067606D">
            <w:pPr>
              <w:pStyle w:val="TabellRader"/>
              <w:keepLines/>
              <w:jc w:val="left"/>
            </w:pPr>
            <w:r>
              <w:t>24 Näringsliv</w:t>
            </w:r>
          </w:p>
        </w:tc>
        <w:tc>
          <w:tcPr>
            <w:tcW w:w="528" w:type="dxa"/>
            <w:tcBorders>
              <w:top w:val="single" w:sz="6" w:space="0" w:color="auto"/>
              <w:bottom w:val="single" w:sz="6" w:space="0" w:color="auto"/>
            </w:tcBorders>
            <w:shd w:val="clear" w:color="auto" w:fill="auto"/>
          </w:tcPr>
          <w:p w14:paraId="533E4F86" w14:textId="3512411F" w:rsidR="0067606D" w:rsidRPr="001C2D93" w:rsidRDefault="0067606D" w:rsidP="0067606D">
            <w:pPr>
              <w:pStyle w:val="TabellRader"/>
              <w:keepLines/>
              <w:rPr>
                <w:highlight w:val="yellow"/>
              </w:rPr>
            </w:pPr>
            <w:r w:rsidRPr="00FC5A93">
              <w:t>0,0</w:t>
            </w:r>
          </w:p>
        </w:tc>
        <w:tc>
          <w:tcPr>
            <w:tcW w:w="529" w:type="dxa"/>
            <w:tcBorders>
              <w:top w:val="single" w:sz="6" w:space="0" w:color="auto"/>
              <w:bottom w:val="single" w:sz="6" w:space="0" w:color="auto"/>
            </w:tcBorders>
            <w:shd w:val="clear" w:color="auto" w:fill="auto"/>
          </w:tcPr>
          <w:p w14:paraId="187D9FF3" w14:textId="2950B464" w:rsidR="0067606D" w:rsidRPr="001C2D93" w:rsidRDefault="0067606D" w:rsidP="0067606D">
            <w:pPr>
              <w:pStyle w:val="TabellRader"/>
              <w:keepLines/>
              <w:rPr>
                <w:highlight w:val="yellow"/>
              </w:rPr>
            </w:pPr>
            <w:r w:rsidRPr="00FC5A93">
              <w:t>-0,2</w:t>
            </w:r>
          </w:p>
        </w:tc>
        <w:tc>
          <w:tcPr>
            <w:tcW w:w="529" w:type="dxa"/>
            <w:tcBorders>
              <w:top w:val="single" w:sz="6" w:space="0" w:color="auto"/>
              <w:bottom w:val="single" w:sz="6" w:space="0" w:color="auto"/>
            </w:tcBorders>
            <w:shd w:val="clear" w:color="auto" w:fill="auto"/>
          </w:tcPr>
          <w:p w14:paraId="266DDFB5" w14:textId="66B9BADA" w:rsidR="0067606D" w:rsidRPr="001C2D93" w:rsidRDefault="0067606D" w:rsidP="0067606D">
            <w:pPr>
              <w:pStyle w:val="TabellRader"/>
              <w:keepLines/>
              <w:rPr>
                <w:highlight w:val="yellow"/>
              </w:rPr>
            </w:pPr>
            <w:r w:rsidRPr="00FC5A93">
              <w:t>-0,4</w:t>
            </w:r>
          </w:p>
        </w:tc>
        <w:tc>
          <w:tcPr>
            <w:tcW w:w="529" w:type="dxa"/>
            <w:tcBorders>
              <w:top w:val="single" w:sz="6" w:space="0" w:color="auto"/>
              <w:bottom w:val="single" w:sz="6" w:space="0" w:color="auto"/>
            </w:tcBorders>
            <w:shd w:val="clear" w:color="auto" w:fill="auto"/>
          </w:tcPr>
          <w:p w14:paraId="602BDF98" w14:textId="4BF87DB8" w:rsidR="0067606D" w:rsidRPr="001C2D93" w:rsidRDefault="0067606D" w:rsidP="0067606D">
            <w:pPr>
              <w:pStyle w:val="TabellRader"/>
              <w:keepLines/>
              <w:rPr>
                <w:highlight w:val="yellow"/>
              </w:rPr>
            </w:pPr>
            <w:r w:rsidRPr="00FC5A93">
              <w:t>-0,2</w:t>
            </w:r>
          </w:p>
        </w:tc>
      </w:tr>
      <w:tr w:rsidR="0067606D" w14:paraId="3681BE1C" w14:textId="77777777" w:rsidTr="0067606D">
        <w:tc>
          <w:tcPr>
            <w:tcW w:w="2268" w:type="dxa"/>
            <w:tcBorders>
              <w:top w:val="single" w:sz="6" w:space="0" w:color="auto"/>
              <w:bottom w:val="single" w:sz="6" w:space="0" w:color="auto"/>
            </w:tcBorders>
            <w:shd w:val="clear" w:color="auto" w:fill="auto"/>
            <w:tcMar>
              <w:left w:w="0" w:type="dxa"/>
              <w:right w:w="0" w:type="dxa"/>
            </w:tcMar>
            <w:vAlign w:val="bottom"/>
          </w:tcPr>
          <w:p w14:paraId="1B76B9AA" w14:textId="279F8A6C" w:rsidR="0067606D" w:rsidRPr="00D252C5" w:rsidRDefault="0067606D" w:rsidP="0067606D">
            <w:pPr>
              <w:pStyle w:val="TabellRader"/>
              <w:keepLines/>
              <w:jc w:val="left"/>
              <w:rPr>
                <w:i/>
              </w:rPr>
            </w:pPr>
            <w:r w:rsidRPr="00D252C5">
              <w:rPr>
                <w:i/>
              </w:rPr>
              <w:t>varav i denna proposition</w:t>
            </w:r>
          </w:p>
        </w:tc>
        <w:tc>
          <w:tcPr>
            <w:tcW w:w="528" w:type="dxa"/>
            <w:tcBorders>
              <w:top w:val="single" w:sz="6" w:space="0" w:color="auto"/>
              <w:bottom w:val="single" w:sz="6" w:space="0" w:color="auto"/>
            </w:tcBorders>
            <w:shd w:val="clear" w:color="auto" w:fill="auto"/>
          </w:tcPr>
          <w:p w14:paraId="34BD6322" w14:textId="16FBEC04" w:rsidR="0067606D" w:rsidRPr="00D252C5" w:rsidRDefault="0067606D" w:rsidP="0067606D">
            <w:pPr>
              <w:pStyle w:val="TabellRader"/>
              <w:keepLines/>
              <w:rPr>
                <w:i/>
                <w:highlight w:val="yellow"/>
              </w:rPr>
            </w:pPr>
            <w:r w:rsidRPr="00D252C5">
              <w:rPr>
                <w:i/>
              </w:rPr>
              <w:t>0,0</w:t>
            </w:r>
          </w:p>
        </w:tc>
        <w:tc>
          <w:tcPr>
            <w:tcW w:w="529" w:type="dxa"/>
            <w:tcBorders>
              <w:top w:val="single" w:sz="6" w:space="0" w:color="auto"/>
              <w:bottom w:val="single" w:sz="6" w:space="0" w:color="auto"/>
            </w:tcBorders>
            <w:shd w:val="clear" w:color="auto" w:fill="auto"/>
          </w:tcPr>
          <w:p w14:paraId="6090E7EA" w14:textId="599A05B5" w:rsidR="0067606D" w:rsidRPr="00D252C5" w:rsidRDefault="0067606D" w:rsidP="0067606D">
            <w:pPr>
              <w:pStyle w:val="TabellRader"/>
              <w:keepLines/>
              <w:rPr>
                <w:i/>
                <w:highlight w:val="yellow"/>
              </w:rPr>
            </w:pPr>
            <w:r w:rsidRPr="00D252C5">
              <w:rPr>
                <w:i/>
              </w:rPr>
              <w:t>0,2</w:t>
            </w:r>
          </w:p>
        </w:tc>
        <w:tc>
          <w:tcPr>
            <w:tcW w:w="529" w:type="dxa"/>
            <w:tcBorders>
              <w:top w:val="single" w:sz="6" w:space="0" w:color="auto"/>
              <w:bottom w:val="single" w:sz="6" w:space="0" w:color="auto"/>
            </w:tcBorders>
            <w:shd w:val="clear" w:color="auto" w:fill="auto"/>
          </w:tcPr>
          <w:p w14:paraId="321DF0AC" w14:textId="04D9C9B3" w:rsidR="0067606D" w:rsidRPr="00D252C5" w:rsidRDefault="0067606D" w:rsidP="0067606D">
            <w:pPr>
              <w:pStyle w:val="TabellRader"/>
              <w:keepLines/>
              <w:rPr>
                <w:i/>
                <w:highlight w:val="yellow"/>
              </w:rPr>
            </w:pPr>
            <w:r w:rsidRPr="00D252C5">
              <w:rPr>
                <w:i/>
              </w:rPr>
              <w:t>-0,2</w:t>
            </w:r>
          </w:p>
        </w:tc>
        <w:tc>
          <w:tcPr>
            <w:tcW w:w="529" w:type="dxa"/>
            <w:tcBorders>
              <w:top w:val="single" w:sz="6" w:space="0" w:color="auto"/>
              <w:bottom w:val="single" w:sz="6" w:space="0" w:color="auto"/>
            </w:tcBorders>
            <w:shd w:val="clear" w:color="auto" w:fill="auto"/>
          </w:tcPr>
          <w:p w14:paraId="41A6C935" w14:textId="321B7C72" w:rsidR="0067606D" w:rsidRPr="00D252C5" w:rsidRDefault="0067606D" w:rsidP="0067606D">
            <w:pPr>
              <w:pStyle w:val="TabellRader"/>
              <w:keepLines/>
              <w:rPr>
                <w:i/>
                <w:highlight w:val="yellow"/>
              </w:rPr>
            </w:pPr>
            <w:r w:rsidRPr="00D252C5">
              <w:rPr>
                <w:i/>
              </w:rPr>
              <w:t>0,1</w:t>
            </w:r>
          </w:p>
        </w:tc>
      </w:tr>
      <w:tr w:rsidR="0067606D" w14:paraId="1473FE3C" w14:textId="77777777" w:rsidTr="0067606D">
        <w:tc>
          <w:tcPr>
            <w:tcW w:w="2268" w:type="dxa"/>
            <w:tcBorders>
              <w:top w:val="single" w:sz="6" w:space="0" w:color="auto"/>
              <w:bottom w:val="single" w:sz="6" w:space="0" w:color="auto"/>
            </w:tcBorders>
            <w:shd w:val="clear" w:color="auto" w:fill="auto"/>
            <w:tcMar>
              <w:left w:w="0" w:type="dxa"/>
              <w:right w:w="0" w:type="dxa"/>
            </w:tcMar>
            <w:vAlign w:val="bottom"/>
          </w:tcPr>
          <w:p w14:paraId="6F709129" w14:textId="0338174C" w:rsidR="0067606D" w:rsidRDefault="0067606D" w:rsidP="0067606D">
            <w:pPr>
              <w:pStyle w:val="TabellRader"/>
              <w:keepLines/>
              <w:jc w:val="left"/>
            </w:pPr>
            <w:r>
              <w:t>25 Allmänna bidrag till kommuner</w:t>
            </w:r>
          </w:p>
        </w:tc>
        <w:tc>
          <w:tcPr>
            <w:tcW w:w="528" w:type="dxa"/>
            <w:tcBorders>
              <w:top w:val="single" w:sz="6" w:space="0" w:color="auto"/>
              <w:bottom w:val="single" w:sz="6" w:space="0" w:color="auto"/>
            </w:tcBorders>
            <w:shd w:val="clear" w:color="auto" w:fill="auto"/>
          </w:tcPr>
          <w:p w14:paraId="4C7DBA1F" w14:textId="08692E24" w:rsidR="0067606D" w:rsidRPr="001C2D93" w:rsidRDefault="0067606D" w:rsidP="0067606D">
            <w:pPr>
              <w:pStyle w:val="TabellRader"/>
              <w:keepLines/>
              <w:rPr>
                <w:highlight w:val="yellow"/>
              </w:rPr>
            </w:pPr>
            <w:r w:rsidRPr="00FC5A93">
              <w:t>3,3</w:t>
            </w:r>
          </w:p>
        </w:tc>
        <w:tc>
          <w:tcPr>
            <w:tcW w:w="529" w:type="dxa"/>
            <w:tcBorders>
              <w:top w:val="single" w:sz="6" w:space="0" w:color="auto"/>
              <w:bottom w:val="single" w:sz="6" w:space="0" w:color="auto"/>
            </w:tcBorders>
            <w:shd w:val="clear" w:color="auto" w:fill="auto"/>
          </w:tcPr>
          <w:p w14:paraId="0E5A0437" w14:textId="324900D9" w:rsidR="0067606D" w:rsidRPr="001C2D93" w:rsidRDefault="0067606D" w:rsidP="0067606D">
            <w:pPr>
              <w:pStyle w:val="TabellRader"/>
              <w:keepLines/>
              <w:rPr>
                <w:highlight w:val="yellow"/>
              </w:rPr>
            </w:pPr>
            <w:r w:rsidRPr="00FC5A93">
              <w:t>4,2</w:t>
            </w:r>
          </w:p>
        </w:tc>
        <w:tc>
          <w:tcPr>
            <w:tcW w:w="529" w:type="dxa"/>
            <w:tcBorders>
              <w:top w:val="single" w:sz="6" w:space="0" w:color="auto"/>
              <w:bottom w:val="single" w:sz="6" w:space="0" w:color="auto"/>
            </w:tcBorders>
            <w:shd w:val="clear" w:color="auto" w:fill="auto"/>
          </w:tcPr>
          <w:p w14:paraId="2E607A5D" w14:textId="149698CD" w:rsidR="0067606D" w:rsidRPr="001C2D93" w:rsidRDefault="0067606D" w:rsidP="0067606D">
            <w:pPr>
              <w:pStyle w:val="TabellRader"/>
              <w:keepLines/>
              <w:rPr>
                <w:highlight w:val="yellow"/>
              </w:rPr>
            </w:pPr>
            <w:r w:rsidRPr="00FC5A93">
              <w:t>0,1</w:t>
            </w:r>
          </w:p>
        </w:tc>
        <w:tc>
          <w:tcPr>
            <w:tcW w:w="529" w:type="dxa"/>
            <w:tcBorders>
              <w:top w:val="single" w:sz="6" w:space="0" w:color="auto"/>
              <w:bottom w:val="single" w:sz="6" w:space="0" w:color="auto"/>
            </w:tcBorders>
            <w:shd w:val="clear" w:color="auto" w:fill="auto"/>
          </w:tcPr>
          <w:p w14:paraId="46430718" w14:textId="2CFAEB31" w:rsidR="0067606D" w:rsidRPr="001C2D93" w:rsidRDefault="0067606D" w:rsidP="0067606D">
            <w:pPr>
              <w:pStyle w:val="TabellRader"/>
              <w:keepLines/>
              <w:rPr>
                <w:highlight w:val="yellow"/>
              </w:rPr>
            </w:pPr>
            <w:r w:rsidRPr="00FC5A93">
              <w:t>0,4</w:t>
            </w:r>
          </w:p>
        </w:tc>
      </w:tr>
      <w:tr w:rsidR="0067606D" w:rsidRPr="00812EB9" w14:paraId="6709E4B1" w14:textId="77777777" w:rsidTr="0067606D">
        <w:tc>
          <w:tcPr>
            <w:tcW w:w="2268" w:type="dxa"/>
            <w:tcBorders>
              <w:top w:val="single" w:sz="6" w:space="0" w:color="auto"/>
              <w:bottom w:val="single" w:sz="6" w:space="0" w:color="auto"/>
            </w:tcBorders>
            <w:shd w:val="clear" w:color="auto" w:fill="auto"/>
            <w:tcMar>
              <w:left w:w="0" w:type="dxa"/>
              <w:right w:w="0" w:type="dxa"/>
            </w:tcMar>
            <w:vAlign w:val="bottom"/>
          </w:tcPr>
          <w:p w14:paraId="031047D3" w14:textId="798A3D23" w:rsidR="0067606D" w:rsidRPr="00D252C5" w:rsidRDefault="0067606D" w:rsidP="0067606D">
            <w:pPr>
              <w:pStyle w:val="TabellRader"/>
              <w:keepLines/>
              <w:jc w:val="left"/>
              <w:rPr>
                <w:i/>
              </w:rPr>
            </w:pPr>
            <w:r w:rsidRPr="00D252C5">
              <w:rPr>
                <w:i/>
              </w:rPr>
              <w:t>varav i denna proposition</w:t>
            </w:r>
          </w:p>
        </w:tc>
        <w:tc>
          <w:tcPr>
            <w:tcW w:w="528" w:type="dxa"/>
            <w:tcBorders>
              <w:top w:val="single" w:sz="6" w:space="0" w:color="auto"/>
              <w:bottom w:val="single" w:sz="6" w:space="0" w:color="auto"/>
            </w:tcBorders>
            <w:shd w:val="clear" w:color="auto" w:fill="auto"/>
          </w:tcPr>
          <w:p w14:paraId="22A01EB4" w14:textId="311D7F42" w:rsidR="0067606D" w:rsidRPr="00D252C5" w:rsidRDefault="0067606D" w:rsidP="0067606D">
            <w:pPr>
              <w:pStyle w:val="TabellRader"/>
              <w:keepLines/>
              <w:rPr>
                <w:i/>
                <w:highlight w:val="yellow"/>
              </w:rPr>
            </w:pPr>
            <w:r w:rsidRPr="00D252C5">
              <w:rPr>
                <w:i/>
              </w:rPr>
              <w:t>0,0</w:t>
            </w:r>
          </w:p>
        </w:tc>
        <w:tc>
          <w:tcPr>
            <w:tcW w:w="529" w:type="dxa"/>
            <w:tcBorders>
              <w:top w:val="single" w:sz="6" w:space="0" w:color="auto"/>
              <w:bottom w:val="single" w:sz="6" w:space="0" w:color="auto"/>
            </w:tcBorders>
            <w:shd w:val="clear" w:color="auto" w:fill="auto"/>
          </w:tcPr>
          <w:p w14:paraId="73C6A9F2" w14:textId="53A7D341" w:rsidR="0067606D" w:rsidRPr="00D252C5" w:rsidRDefault="0067606D" w:rsidP="0067606D">
            <w:pPr>
              <w:pStyle w:val="TabellRader"/>
              <w:keepLines/>
              <w:rPr>
                <w:i/>
                <w:highlight w:val="yellow"/>
              </w:rPr>
            </w:pPr>
            <w:r w:rsidRPr="00D252C5">
              <w:rPr>
                <w:i/>
              </w:rPr>
              <w:t>0,1</w:t>
            </w:r>
          </w:p>
        </w:tc>
        <w:tc>
          <w:tcPr>
            <w:tcW w:w="529" w:type="dxa"/>
            <w:tcBorders>
              <w:top w:val="single" w:sz="6" w:space="0" w:color="auto"/>
              <w:bottom w:val="single" w:sz="6" w:space="0" w:color="auto"/>
            </w:tcBorders>
            <w:shd w:val="clear" w:color="auto" w:fill="auto"/>
          </w:tcPr>
          <w:p w14:paraId="27728F7E" w14:textId="68603B01" w:rsidR="0067606D" w:rsidRPr="00D252C5" w:rsidRDefault="0067606D" w:rsidP="0067606D">
            <w:pPr>
              <w:pStyle w:val="TabellRader"/>
              <w:keepLines/>
              <w:rPr>
                <w:i/>
                <w:highlight w:val="yellow"/>
              </w:rPr>
            </w:pPr>
            <w:r w:rsidRPr="00D252C5">
              <w:rPr>
                <w:i/>
              </w:rPr>
              <w:t>-0,6</w:t>
            </w:r>
          </w:p>
        </w:tc>
        <w:tc>
          <w:tcPr>
            <w:tcW w:w="529" w:type="dxa"/>
            <w:tcBorders>
              <w:top w:val="single" w:sz="6" w:space="0" w:color="auto"/>
              <w:bottom w:val="single" w:sz="6" w:space="0" w:color="auto"/>
            </w:tcBorders>
            <w:shd w:val="clear" w:color="auto" w:fill="auto"/>
          </w:tcPr>
          <w:p w14:paraId="70F7A1DF" w14:textId="4EC47FC3" w:rsidR="0067606D" w:rsidRPr="00D252C5" w:rsidRDefault="0067606D" w:rsidP="0067606D">
            <w:pPr>
              <w:pStyle w:val="TabellRader"/>
              <w:keepLines/>
              <w:rPr>
                <w:i/>
                <w:highlight w:val="yellow"/>
              </w:rPr>
            </w:pPr>
            <w:r w:rsidRPr="00D252C5">
              <w:rPr>
                <w:i/>
              </w:rPr>
              <w:t>0,4</w:t>
            </w:r>
          </w:p>
        </w:tc>
      </w:tr>
      <w:tr w:rsidR="0067606D" w14:paraId="104B1D77" w14:textId="77777777" w:rsidTr="0067606D">
        <w:tc>
          <w:tcPr>
            <w:tcW w:w="2268" w:type="dxa"/>
            <w:tcBorders>
              <w:top w:val="single" w:sz="6" w:space="0" w:color="auto"/>
              <w:bottom w:val="single" w:sz="6" w:space="0" w:color="auto"/>
            </w:tcBorders>
            <w:shd w:val="clear" w:color="auto" w:fill="auto"/>
            <w:tcMar>
              <w:left w:w="0" w:type="dxa"/>
              <w:right w:w="0" w:type="dxa"/>
            </w:tcMar>
            <w:vAlign w:val="bottom"/>
          </w:tcPr>
          <w:p w14:paraId="042CEE76" w14:textId="41DF9CF9" w:rsidR="0067606D" w:rsidRDefault="0067606D" w:rsidP="0067606D">
            <w:pPr>
              <w:pStyle w:val="TabellRader"/>
              <w:keepLines/>
              <w:jc w:val="left"/>
            </w:pPr>
            <w:r>
              <w:t>26 Statsskuldsräntor m.m.</w:t>
            </w:r>
          </w:p>
        </w:tc>
        <w:tc>
          <w:tcPr>
            <w:tcW w:w="528" w:type="dxa"/>
            <w:tcBorders>
              <w:top w:val="single" w:sz="6" w:space="0" w:color="auto"/>
              <w:bottom w:val="single" w:sz="6" w:space="0" w:color="auto"/>
            </w:tcBorders>
            <w:shd w:val="clear" w:color="auto" w:fill="auto"/>
          </w:tcPr>
          <w:p w14:paraId="4AC4D4AC" w14:textId="62BEAA89" w:rsidR="0067606D" w:rsidRPr="001C2D93" w:rsidRDefault="0067606D" w:rsidP="0067606D">
            <w:pPr>
              <w:pStyle w:val="TabellRader"/>
              <w:keepLines/>
              <w:rPr>
                <w:highlight w:val="yellow"/>
              </w:rPr>
            </w:pPr>
            <w:r w:rsidRPr="00FC5A93">
              <w:t>0,0</w:t>
            </w:r>
          </w:p>
        </w:tc>
        <w:tc>
          <w:tcPr>
            <w:tcW w:w="529" w:type="dxa"/>
            <w:tcBorders>
              <w:top w:val="single" w:sz="6" w:space="0" w:color="auto"/>
              <w:bottom w:val="single" w:sz="6" w:space="0" w:color="auto"/>
            </w:tcBorders>
            <w:shd w:val="clear" w:color="auto" w:fill="auto"/>
          </w:tcPr>
          <w:p w14:paraId="7C1F9FF9" w14:textId="10CAF0B4" w:rsidR="0067606D" w:rsidRPr="001C2D93" w:rsidRDefault="0067606D" w:rsidP="0067606D">
            <w:pPr>
              <w:pStyle w:val="TabellRader"/>
              <w:keepLines/>
              <w:rPr>
                <w:highlight w:val="yellow"/>
              </w:rPr>
            </w:pPr>
            <w:r w:rsidRPr="00FC5A93">
              <w:t>0,0</w:t>
            </w:r>
          </w:p>
        </w:tc>
        <w:tc>
          <w:tcPr>
            <w:tcW w:w="529" w:type="dxa"/>
            <w:tcBorders>
              <w:top w:val="single" w:sz="6" w:space="0" w:color="auto"/>
              <w:bottom w:val="single" w:sz="6" w:space="0" w:color="auto"/>
            </w:tcBorders>
            <w:shd w:val="clear" w:color="auto" w:fill="auto"/>
          </w:tcPr>
          <w:p w14:paraId="64491D53" w14:textId="6E4A0675" w:rsidR="0067606D" w:rsidRPr="001C2D93" w:rsidRDefault="0067606D" w:rsidP="0067606D">
            <w:pPr>
              <w:pStyle w:val="TabellRader"/>
              <w:keepLines/>
              <w:rPr>
                <w:highlight w:val="yellow"/>
              </w:rPr>
            </w:pPr>
            <w:r w:rsidRPr="00FC5A93">
              <w:t>0,0</w:t>
            </w:r>
          </w:p>
        </w:tc>
        <w:tc>
          <w:tcPr>
            <w:tcW w:w="529" w:type="dxa"/>
            <w:tcBorders>
              <w:top w:val="single" w:sz="6" w:space="0" w:color="auto"/>
              <w:bottom w:val="single" w:sz="6" w:space="0" w:color="auto"/>
            </w:tcBorders>
            <w:shd w:val="clear" w:color="auto" w:fill="auto"/>
          </w:tcPr>
          <w:p w14:paraId="63F6DB62" w14:textId="32AEF586" w:rsidR="0067606D" w:rsidRPr="001C2D93" w:rsidRDefault="0067606D" w:rsidP="0067606D">
            <w:pPr>
              <w:pStyle w:val="TabellRader"/>
              <w:keepLines/>
              <w:rPr>
                <w:highlight w:val="yellow"/>
              </w:rPr>
            </w:pPr>
            <w:r w:rsidRPr="00FC5A93">
              <w:t>0,0</w:t>
            </w:r>
          </w:p>
        </w:tc>
      </w:tr>
      <w:tr w:rsidR="0067606D" w14:paraId="15F8A0BE" w14:textId="77777777" w:rsidTr="0067606D">
        <w:tc>
          <w:tcPr>
            <w:tcW w:w="2268" w:type="dxa"/>
            <w:tcBorders>
              <w:top w:val="single" w:sz="6" w:space="0" w:color="auto"/>
              <w:bottom w:val="single" w:sz="6" w:space="0" w:color="auto"/>
            </w:tcBorders>
            <w:shd w:val="clear" w:color="auto" w:fill="auto"/>
            <w:tcMar>
              <w:left w:w="0" w:type="dxa"/>
              <w:right w:w="0" w:type="dxa"/>
            </w:tcMar>
            <w:vAlign w:val="bottom"/>
          </w:tcPr>
          <w:p w14:paraId="3D5C51C2" w14:textId="36B2F300" w:rsidR="0067606D" w:rsidRPr="00D252C5" w:rsidRDefault="0067606D" w:rsidP="0067606D">
            <w:pPr>
              <w:pStyle w:val="TabellRader"/>
              <w:keepLines/>
              <w:jc w:val="left"/>
              <w:rPr>
                <w:i/>
              </w:rPr>
            </w:pPr>
            <w:r w:rsidRPr="00D252C5">
              <w:rPr>
                <w:i/>
              </w:rPr>
              <w:t>varav i denna proposition</w:t>
            </w:r>
          </w:p>
        </w:tc>
        <w:tc>
          <w:tcPr>
            <w:tcW w:w="528" w:type="dxa"/>
            <w:tcBorders>
              <w:top w:val="single" w:sz="6" w:space="0" w:color="auto"/>
              <w:bottom w:val="single" w:sz="6" w:space="0" w:color="auto"/>
            </w:tcBorders>
            <w:shd w:val="clear" w:color="auto" w:fill="auto"/>
          </w:tcPr>
          <w:p w14:paraId="19B95F03" w14:textId="7D0DE600" w:rsidR="0067606D" w:rsidRPr="00D252C5" w:rsidRDefault="0067606D" w:rsidP="0067606D">
            <w:pPr>
              <w:pStyle w:val="TabellRader"/>
              <w:keepLines/>
              <w:rPr>
                <w:i/>
                <w:highlight w:val="yellow"/>
              </w:rPr>
            </w:pPr>
            <w:r w:rsidRPr="00D252C5">
              <w:rPr>
                <w:i/>
              </w:rPr>
              <w:t>0,0</w:t>
            </w:r>
          </w:p>
        </w:tc>
        <w:tc>
          <w:tcPr>
            <w:tcW w:w="529" w:type="dxa"/>
            <w:tcBorders>
              <w:top w:val="single" w:sz="6" w:space="0" w:color="auto"/>
              <w:bottom w:val="single" w:sz="6" w:space="0" w:color="auto"/>
            </w:tcBorders>
            <w:shd w:val="clear" w:color="auto" w:fill="auto"/>
          </w:tcPr>
          <w:p w14:paraId="777EC044" w14:textId="193D836A" w:rsidR="0067606D" w:rsidRPr="00D252C5" w:rsidRDefault="0067606D" w:rsidP="0067606D">
            <w:pPr>
              <w:pStyle w:val="TabellRader"/>
              <w:keepLines/>
              <w:rPr>
                <w:i/>
                <w:highlight w:val="yellow"/>
              </w:rPr>
            </w:pPr>
            <w:r w:rsidRPr="00D252C5">
              <w:rPr>
                <w:i/>
              </w:rPr>
              <w:t>0,0</w:t>
            </w:r>
          </w:p>
        </w:tc>
        <w:tc>
          <w:tcPr>
            <w:tcW w:w="529" w:type="dxa"/>
            <w:tcBorders>
              <w:top w:val="single" w:sz="6" w:space="0" w:color="auto"/>
              <w:bottom w:val="single" w:sz="6" w:space="0" w:color="auto"/>
            </w:tcBorders>
            <w:shd w:val="clear" w:color="auto" w:fill="auto"/>
          </w:tcPr>
          <w:p w14:paraId="54A2EA29" w14:textId="67E74542" w:rsidR="0067606D" w:rsidRPr="00D252C5" w:rsidRDefault="0067606D" w:rsidP="0067606D">
            <w:pPr>
              <w:pStyle w:val="TabellRader"/>
              <w:keepLines/>
              <w:rPr>
                <w:i/>
                <w:highlight w:val="yellow"/>
              </w:rPr>
            </w:pPr>
            <w:r w:rsidRPr="00D252C5">
              <w:rPr>
                <w:i/>
              </w:rPr>
              <w:t>0,0</w:t>
            </w:r>
          </w:p>
        </w:tc>
        <w:tc>
          <w:tcPr>
            <w:tcW w:w="529" w:type="dxa"/>
            <w:tcBorders>
              <w:top w:val="single" w:sz="6" w:space="0" w:color="auto"/>
              <w:bottom w:val="single" w:sz="6" w:space="0" w:color="auto"/>
            </w:tcBorders>
            <w:shd w:val="clear" w:color="auto" w:fill="auto"/>
          </w:tcPr>
          <w:p w14:paraId="08FE11AC" w14:textId="2E58E752" w:rsidR="0067606D" w:rsidRPr="00D252C5" w:rsidRDefault="0067606D" w:rsidP="0067606D">
            <w:pPr>
              <w:pStyle w:val="TabellRader"/>
              <w:keepLines/>
              <w:rPr>
                <w:i/>
                <w:highlight w:val="yellow"/>
              </w:rPr>
            </w:pPr>
            <w:r w:rsidRPr="00D252C5">
              <w:rPr>
                <w:i/>
              </w:rPr>
              <w:t>0,0</w:t>
            </w:r>
          </w:p>
        </w:tc>
      </w:tr>
      <w:tr w:rsidR="0067606D" w14:paraId="6965CBAF" w14:textId="77777777" w:rsidTr="0067606D">
        <w:tc>
          <w:tcPr>
            <w:tcW w:w="2268" w:type="dxa"/>
            <w:tcBorders>
              <w:top w:val="single" w:sz="6" w:space="0" w:color="auto"/>
              <w:bottom w:val="single" w:sz="6" w:space="0" w:color="auto"/>
            </w:tcBorders>
            <w:shd w:val="clear" w:color="auto" w:fill="auto"/>
            <w:tcMar>
              <w:left w:w="0" w:type="dxa"/>
              <w:right w:w="0" w:type="dxa"/>
            </w:tcMar>
            <w:vAlign w:val="bottom"/>
          </w:tcPr>
          <w:p w14:paraId="321306A2" w14:textId="49A7F8AD" w:rsidR="0067606D" w:rsidRDefault="0067606D" w:rsidP="0067606D">
            <w:pPr>
              <w:pStyle w:val="TabellRader"/>
              <w:keepLines/>
              <w:jc w:val="left"/>
            </w:pPr>
            <w:r>
              <w:t>27 Avgiften till Europeiska unionen</w:t>
            </w:r>
          </w:p>
        </w:tc>
        <w:tc>
          <w:tcPr>
            <w:tcW w:w="528" w:type="dxa"/>
            <w:tcBorders>
              <w:top w:val="single" w:sz="6" w:space="0" w:color="auto"/>
              <w:bottom w:val="single" w:sz="6" w:space="0" w:color="auto"/>
            </w:tcBorders>
            <w:shd w:val="clear" w:color="auto" w:fill="auto"/>
          </w:tcPr>
          <w:p w14:paraId="1EF24268" w14:textId="091F7E39" w:rsidR="0067606D" w:rsidRPr="001C2D93" w:rsidRDefault="0067606D" w:rsidP="0067606D">
            <w:pPr>
              <w:pStyle w:val="TabellRader"/>
              <w:keepLines/>
              <w:rPr>
                <w:highlight w:val="yellow"/>
              </w:rPr>
            </w:pPr>
            <w:r w:rsidRPr="00FC5A93">
              <w:t>0,0</w:t>
            </w:r>
          </w:p>
        </w:tc>
        <w:tc>
          <w:tcPr>
            <w:tcW w:w="529" w:type="dxa"/>
            <w:tcBorders>
              <w:top w:val="single" w:sz="6" w:space="0" w:color="auto"/>
              <w:bottom w:val="single" w:sz="6" w:space="0" w:color="auto"/>
            </w:tcBorders>
            <w:shd w:val="clear" w:color="auto" w:fill="auto"/>
          </w:tcPr>
          <w:p w14:paraId="4EEA432E" w14:textId="041E57FE" w:rsidR="0067606D" w:rsidRPr="001C2D93" w:rsidRDefault="0067606D" w:rsidP="0067606D">
            <w:pPr>
              <w:pStyle w:val="TabellRader"/>
              <w:keepLines/>
              <w:rPr>
                <w:highlight w:val="yellow"/>
              </w:rPr>
            </w:pPr>
            <w:r w:rsidRPr="00FC5A93">
              <w:t>0,0</w:t>
            </w:r>
          </w:p>
        </w:tc>
        <w:tc>
          <w:tcPr>
            <w:tcW w:w="529" w:type="dxa"/>
            <w:tcBorders>
              <w:top w:val="single" w:sz="6" w:space="0" w:color="auto"/>
              <w:bottom w:val="single" w:sz="6" w:space="0" w:color="auto"/>
            </w:tcBorders>
            <w:shd w:val="clear" w:color="auto" w:fill="auto"/>
          </w:tcPr>
          <w:p w14:paraId="0C202CC8" w14:textId="109F7D2B" w:rsidR="0067606D" w:rsidRPr="001C2D93" w:rsidRDefault="0067606D" w:rsidP="0067606D">
            <w:pPr>
              <w:pStyle w:val="TabellRader"/>
              <w:keepLines/>
              <w:rPr>
                <w:highlight w:val="yellow"/>
              </w:rPr>
            </w:pPr>
            <w:r w:rsidRPr="00FC5A93">
              <w:t>0,0</w:t>
            </w:r>
          </w:p>
        </w:tc>
        <w:tc>
          <w:tcPr>
            <w:tcW w:w="529" w:type="dxa"/>
            <w:tcBorders>
              <w:top w:val="single" w:sz="6" w:space="0" w:color="auto"/>
              <w:bottom w:val="single" w:sz="6" w:space="0" w:color="auto"/>
            </w:tcBorders>
            <w:shd w:val="clear" w:color="auto" w:fill="auto"/>
          </w:tcPr>
          <w:p w14:paraId="4962ABCE" w14:textId="56B7B5C1" w:rsidR="0067606D" w:rsidRPr="001C2D93" w:rsidRDefault="0067606D" w:rsidP="0067606D">
            <w:pPr>
              <w:pStyle w:val="TabellRader"/>
              <w:keepLines/>
              <w:rPr>
                <w:highlight w:val="yellow"/>
              </w:rPr>
            </w:pPr>
            <w:r w:rsidRPr="00FC5A93">
              <w:t>0,0</w:t>
            </w:r>
          </w:p>
        </w:tc>
      </w:tr>
      <w:tr w:rsidR="0067606D" w14:paraId="7FD17F06" w14:textId="77777777" w:rsidTr="0067606D">
        <w:tc>
          <w:tcPr>
            <w:tcW w:w="2268" w:type="dxa"/>
            <w:tcBorders>
              <w:top w:val="single" w:sz="6" w:space="0" w:color="auto"/>
              <w:bottom w:val="single" w:sz="12" w:space="0" w:color="auto"/>
            </w:tcBorders>
            <w:shd w:val="clear" w:color="auto" w:fill="auto"/>
            <w:tcMar>
              <w:left w:w="0" w:type="dxa"/>
              <w:right w:w="0" w:type="dxa"/>
            </w:tcMar>
            <w:vAlign w:val="bottom"/>
          </w:tcPr>
          <w:p w14:paraId="0C7F59BB" w14:textId="7059F267" w:rsidR="0067606D" w:rsidRPr="00D252C5" w:rsidRDefault="0067606D" w:rsidP="0067606D">
            <w:pPr>
              <w:pStyle w:val="TabellRader"/>
              <w:keepLines/>
              <w:jc w:val="left"/>
              <w:rPr>
                <w:i/>
              </w:rPr>
            </w:pPr>
            <w:r w:rsidRPr="00D252C5">
              <w:rPr>
                <w:i/>
              </w:rPr>
              <w:t>varav i denna proposition</w:t>
            </w:r>
          </w:p>
        </w:tc>
        <w:tc>
          <w:tcPr>
            <w:tcW w:w="528" w:type="dxa"/>
            <w:tcBorders>
              <w:top w:val="single" w:sz="6" w:space="0" w:color="auto"/>
              <w:bottom w:val="single" w:sz="12" w:space="0" w:color="auto"/>
            </w:tcBorders>
            <w:shd w:val="clear" w:color="auto" w:fill="auto"/>
          </w:tcPr>
          <w:p w14:paraId="0CA21FCC" w14:textId="20A94AE6" w:rsidR="0067606D" w:rsidRPr="00D252C5" w:rsidRDefault="0067606D" w:rsidP="0067606D">
            <w:pPr>
              <w:pStyle w:val="TabellRader"/>
              <w:keepLines/>
              <w:rPr>
                <w:i/>
              </w:rPr>
            </w:pPr>
            <w:r w:rsidRPr="00D252C5">
              <w:rPr>
                <w:i/>
              </w:rPr>
              <w:t>0,0</w:t>
            </w:r>
          </w:p>
        </w:tc>
        <w:tc>
          <w:tcPr>
            <w:tcW w:w="529" w:type="dxa"/>
            <w:tcBorders>
              <w:top w:val="single" w:sz="6" w:space="0" w:color="auto"/>
              <w:bottom w:val="single" w:sz="12" w:space="0" w:color="auto"/>
            </w:tcBorders>
            <w:shd w:val="clear" w:color="auto" w:fill="auto"/>
          </w:tcPr>
          <w:p w14:paraId="42AA85D0" w14:textId="0CE15B56" w:rsidR="0067606D" w:rsidRPr="00D252C5" w:rsidRDefault="0067606D" w:rsidP="0067606D">
            <w:pPr>
              <w:pStyle w:val="TabellRader"/>
              <w:keepLines/>
              <w:rPr>
                <w:i/>
              </w:rPr>
            </w:pPr>
            <w:r w:rsidRPr="00D252C5">
              <w:rPr>
                <w:i/>
              </w:rPr>
              <w:t>0,0</w:t>
            </w:r>
          </w:p>
        </w:tc>
        <w:tc>
          <w:tcPr>
            <w:tcW w:w="529" w:type="dxa"/>
            <w:tcBorders>
              <w:top w:val="single" w:sz="6" w:space="0" w:color="auto"/>
              <w:bottom w:val="single" w:sz="12" w:space="0" w:color="auto"/>
            </w:tcBorders>
            <w:shd w:val="clear" w:color="auto" w:fill="auto"/>
          </w:tcPr>
          <w:p w14:paraId="22DC58F4" w14:textId="136AEEF2" w:rsidR="0067606D" w:rsidRPr="00D252C5" w:rsidRDefault="0067606D" w:rsidP="0067606D">
            <w:pPr>
              <w:pStyle w:val="TabellRader"/>
              <w:keepLines/>
              <w:rPr>
                <w:i/>
              </w:rPr>
            </w:pPr>
            <w:r w:rsidRPr="00D252C5">
              <w:rPr>
                <w:i/>
              </w:rPr>
              <w:t>0,0</w:t>
            </w:r>
          </w:p>
        </w:tc>
        <w:tc>
          <w:tcPr>
            <w:tcW w:w="529" w:type="dxa"/>
            <w:tcBorders>
              <w:top w:val="single" w:sz="6" w:space="0" w:color="auto"/>
              <w:bottom w:val="single" w:sz="12" w:space="0" w:color="auto"/>
            </w:tcBorders>
            <w:shd w:val="clear" w:color="auto" w:fill="auto"/>
          </w:tcPr>
          <w:p w14:paraId="7A4D3AB1" w14:textId="5F52C1A6" w:rsidR="0067606D" w:rsidRPr="00D252C5" w:rsidRDefault="0067606D" w:rsidP="0067606D">
            <w:pPr>
              <w:pStyle w:val="TabellRader"/>
              <w:keepLines/>
              <w:rPr>
                <w:i/>
              </w:rPr>
            </w:pPr>
            <w:r w:rsidRPr="00D252C5">
              <w:rPr>
                <w:i/>
              </w:rPr>
              <w:t>0,0</w:t>
            </w:r>
          </w:p>
        </w:tc>
      </w:tr>
      <w:tr w:rsidR="0067606D" w14:paraId="4F2200C0" w14:textId="77777777" w:rsidTr="0067606D">
        <w:tc>
          <w:tcPr>
            <w:tcW w:w="2268" w:type="dxa"/>
            <w:tcBorders>
              <w:top w:val="single" w:sz="12" w:space="0" w:color="auto"/>
            </w:tcBorders>
            <w:shd w:val="clear" w:color="auto" w:fill="auto"/>
            <w:tcMar>
              <w:left w:w="0" w:type="dxa"/>
              <w:right w:w="0" w:type="dxa"/>
            </w:tcMar>
          </w:tcPr>
          <w:p w14:paraId="74B29C9D" w14:textId="61748075" w:rsidR="0067606D" w:rsidRDefault="0067606D" w:rsidP="0067606D">
            <w:pPr>
              <w:pStyle w:val="TabellSlutsumma"/>
              <w:keepLines/>
              <w:jc w:val="left"/>
            </w:pPr>
            <w:r>
              <w:t>Summa utgiftsområden</w:t>
            </w:r>
          </w:p>
        </w:tc>
        <w:tc>
          <w:tcPr>
            <w:tcW w:w="528" w:type="dxa"/>
            <w:tcBorders>
              <w:top w:val="single" w:sz="12" w:space="0" w:color="auto"/>
            </w:tcBorders>
            <w:shd w:val="clear" w:color="auto" w:fill="auto"/>
          </w:tcPr>
          <w:p w14:paraId="032F289A" w14:textId="2843C1B9" w:rsidR="0067606D" w:rsidRPr="001C2D93" w:rsidRDefault="0067606D" w:rsidP="0067606D">
            <w:pPr>
              <w:pStyle w:val="TabellRader"/>
              <w:keepLines/>
              <w:rPr>
                <w:b/>
                <w:highlight w:val="yellow"/>
              </w:rPr>
            </w:pPr>
            <w:r w:rsidRPr="00FD52B4">
              <w:rPr>
                <w:b/>
              </w:rPr>
              <w:t>11,9</w:t>
            </w:r>
          </w:p>
        </w:tc>
        <w:tc>
          <w:tcPr>
            <w:tcW w:w="529" w:type="dxa"/>
            <w:tcBorders>
              <w:top w:val="single" w:sz="12" w:space="0" w:color="auto"/>
            </w:tcBorders>
            <w:shd w:val="clear" w:color="auto" w:fill="auto"/>
          </w:tcPr>
          <w:p w14:paraId="43354F45" w14:textId="1DBE2B85" w:rsidR="0067606D" w:rsidRPr="001C2D93" w:rsidRDefault="0067606D" w:rsidP="0067606D">
            <w:pPr>
              <w:pStyle w:val="TabellRader"/>
              <w:keepLines/>
              <w:rPr>
                <w:b/>
                <w:highlight w:val="yellow"/>
              </w:rPr>
            </w:pPr>
            <w:r w:rsidRPr="00FD52B4">
              <w:rPr>
                <w:b/>
              </w:rPr>
              <w:t>12,4</w:t>
            </w:r>
          </w:p>
        </w:tc>
        <w:tc>
          <w:tcPr>
            <w:tcW w:w="529" w:type="dxa"/>
            <w:tcBorders>
              <w:top w:val="single" w:sz="12" w:space="0" w:color="auto"/>
            </w:tcBorders>
            <w:shd w:val="clear" w:color="auto" w:fill="auto"/>
          </w:tcPr>
          <w:p w14:paraId="6F2EF42A" w14:textId="25BD9D9B" w:rsidR="0067606D" w:rsidRPr="001C2D93" w:rsidRDefault="0067606D" w:rsidP="0067606D">
            <w:pPr>
              <w:pStyle w:val="TabellRader"/>
              <w:keepLines/>
              <w:rPr>
                <w:b/>
                <w:highlight w:val="yellow"/>
              </w:rPr>
            </w:pPr>
            <w:r w:rsidRPr="00FD52B4">
              <w:rPr>
                <w:b/>
              </w:rPr>
              <w:t>10,7</w:t>
            </w:r>
          </w:p>
        </w:tc>
        <w:tc>
          <w:tcPr>
            <w:tcW w:w="529" w:type="dxa"/>
            <w:tcBorders>
              <w:top w:val="single" w:sz="12" w:space="0" w:color="auto"/>
            </w:tcBorders>
            <w:shd w:val="clear" w:color="auto" w:fill="auto"/>
          </w:tcPr>
          <w:p w14:paraId="7759E7E4" w14:textId="116B2973" w:rsidR="0067606D" w:rsidRPr="001C2D93" w:rsidRDefault="0067606D" w:rsidP="0067606D">
            <w:pPr>
              <w:pStyle w:val="TabellRader"/>
              <w:keepLines/>
              <w:rPr>
                <w:b/>
                <w:highlight w:val="yellow"/>
              </w:rPr>
            </w:pPr>
            <w:r w:rsidRPr="00FD52B4">
              <w:rPr>
                <w:b/>
              </w:rPr>
              <w:t>-1,6</w:t>
            </w:r>
          </w:p>
        </w:tc>
      </w:tr>
      <w:tr w:rsidR="0067606D" w14:paraId="24E10EA9" w14:textId="77777777" w:rsidTr="0067606D">
        <w:tc>
          <w:tcPr>
            <w:tcW w:w="2268" w:type="dxa"/>
            <w:tcBorders>
              <w:top w:val="single" w:sz="12" w:space="0" w:color="auto"/>
            </w:tcBorders>
            <w:shd w:val="clear" w:color="auto" w:fill="auto"/>
            <w:tcMar>
              <w:left w:w="0" w:type="dxa"/>
              <w:right w:w="0" w:type="dxa"/>
            </w:tcMar>
          </w:tcPr>
          <w:p w14:paraId="045EB3A5" w14:textId="11FAC81D" w:rsidR="0067606D" w:rsidRPr="00C35912" w:rsidRDefault="0067606D" w:rsidP="0067606D">
            <w:pPr>
              <w:pStyle w:val="TabellSlutsumma"/>
              <w:keepLines/>
              <w:jc w:val="left"/>
              <w:rPr>
                <w:b w:val="0"/>
              </w:rPr>
            </w:pPr>
            <w:r w:rsidRPr="00C35912">
              <w:rPr>
                <w:b w:val="0"/>
              </w:rPr>
              <w:t>Ålderspensionssystemet</w:t>
            </w:r>
          </w:p>
        </w:tc>
        <w:tc>
          <w:tcPr>
            <w:tcW w:w="528" w:type="dxa"/>
            <w:tcBorders>
              <w:top w:val="single" w:sz="12" w:space="0" w:color="auto"/>
            </w:tcBorders>
            <w:shd w:val="clear" w:color="auto" w:fill="auto"/>
          </w:tcPr>
          <w:p w14:paraId="401E7EE8" w14:textId="325566DC" w:rsidR="0067606D" w:rsidRPr="00FD52B4" w:rsidRDefault="0067606D" w:rsidP="0067606D">
            <w:pPr>
              <w:pStyle w:val="TabellRader"/>
              <w:keepLines/>
              <w:rPr>
                <w:b/>
              </w:rPr>
            </w:pPr>
            <w:r w:rsidRPr="0055101F">
              <w:t>0,0</w:t>
            </w:r>
          </w:p>
        </w:tc>
        <w:tc>
          <w:tcPr>
            <w:tcW w:w="529" w:type="dxa"/>
            <w:tcBorders>
              <w:top w:val="single" w:sz="12" w:space="0" w:color="auto"/>
            </w:tcBorders>
            <w:shd w:val="clear" w:color="auto" w:fill="auto"/>
          </w:tcPr>
          <w:p w14:paraId="6CF76C6F" w14:textId="1157C803" w:rsidR="0067606D" w:rsidRPr="00FD52B4" w:rsidRDefault="0067606D" w:rsidP="0067606D">
            <w:pPr>
              <w:pStyle w:val="TabellRader"/>
              <w:keepLines/>
              <w:rPr>
                <w:b/>
              </w:rPr>
            </w:pPr>
            <w:r w:rsidRPr="0055101F">
              <w:t>-0,6</w:t>
            </w:r>
          </w:p>
        </w:tc>
        <w:tc>
          <w:tcPr>
            <w:tcW w:w="529" w:type="dxa"/>
            <w:tcBorders>
              <w:top w:val="single" w:sz="12" w:space="0" w:color="auto"/>
            </w:tcBorders>
            <w:shd w:val="clear" w:color="auto" w:fill="auto"/>
          </w:tcPr>
          <w:p w14:paraId="6B07DC93" w14:textId="6FA0D681" w:rsidR="0067606D" w:rsidRPr="00FD52B4" w:rsidRDefault="0067606D" w:rsidP="0067606D">
            <w:pPr>
              <w:pStyle w:val="TabellRader"/>
              <w:keepLines/>
              <w:rPr>
                <w:b/>
              </w:rPr>
            </w:pPr>
            <w:r w:rsidRPr="0055101F">
              <w:t>-0,6</w:t>
            </w:r>
          </w:p>
        </w:tc>
        <w:tc>
          <w:tcPr>
            <w:tcW w:w="529" w:type="dxa"/>
            <w:tcBorders>
              <w:top w:val="single" w:sz="12" w:space="0" w:color="auto"/>
            </w:tcBorders>
            <w:shd w:val="clear" w:color="auto" w:fill="auto"/>
          </w:tcPr>
          <w:p w14:paraId="27A5F627" w14:textId="7251D1E3" w:rsidR="0067606D" w:rsidRDefault="0067606D" w:rsidP="0067606D">
            <w:pPr>
              <w:pStyle w:val="TabellRader"/>
              <w:keepLines/>
              <w:rPr>
                <w:b/>
              </w:rPr>
            </w:pPr>
            <w:r w:rsidRPr="0055101F">
              <w:t>0,1</w:t>
            </w:r>
          </w:p>
        </w:tc>
      </w:tr>
      <w:tr w:rsidR="0067606D" w14:paraId="414A7B82" w14:textId="77777777" w:rsidTr="0067606D">
        <w:tc>
          <w:tcPr>
            <w:tcW w:w="2268" w:type="dxa"/>
            <w:tcBorders>
              <w:top w:val="single" w:sz="6" w:space="0" w:color="auto"/>
            </w:tcBorders>
            <w:shd w:val="clear" w:color="auto" w:fill="auto"/>
            <w:tcMar>
              <w:left w:w="0" w:type="dxa"/>
              <w:right w:w="0" w:type="dxa"/>
            </w:tcMar>
          </w:tcPr>
          <w:p w14:paraId="0027FABA" w14:textId="7078F453" w:rsidR="0067606D" w:rsidRPr="00D252C5" w:rsidRDefault="0067606D" w:rsidP="0067606D">
            <w:pPr>
              <w:pStyle w:val="TabellSlutsumma"/>
              <w:keepLines/>
              <w:jc w:val="left"/>
              <w:rPr>
                <w:b w:val="0"/>
                <w:i/>
              </w:rPr>
            </w:pPr>
            <w:r w:rsidRPr="00D252C5">
              <w:rPr>
                <w:b w:val="0"/>
                <w:i/>
              </w:rPr>
              <w:t>varav i denna proposition</w:t>
            </w:r>
          </w:p>
        </w:tc>
        <w:tc>
          <w:tcPr>
            <w:tcW w:w="528" w:type="dxa"/>
            <w:tcBorders>
              <w:top w:val="single" w:sz="6" w:space="0" w:color="auto"/>
            </w:tcBorders>
            <w:shd w:val="clear" w:color="auto" w:fill="auto"/>
          </w:tcPr>
          <w:p w14:paraId="18CA699F" w14:textId="10CEC1EE" w:rsidR="0067606D" w:rsidRPr="00D252C5" w:rsidRDefault="0067606D" w:rsidP="0067606D">
            <w:pPr>
              <w:pStyle w:val="TabellRader"/>
              <w:keepLines/>
              <w:rPr>
                <w:b/>
                <w:i/>
              </w:rPr>
            </w:pPr>
            <w:r w:rsidRPr="00D252C5">
              <w:rPr>
                <w:i/>
              </w:rPr>
              <w:t>0,0</w:t>
            </w:r>
          </w:p>
        </w:tc>
        <w:tc>
          <w:tcPr>
            <w:tcW w:w="529" w:type="dxa"/>
            <w:tcBorders>
              <w:top w:val="single" w:sz="6" w:space="0" w:color="auto"/>
            </w:tcBorders>
            <w:shd w:val="clear" w:color="auto" w:fill="auto"/>
          </w:tcPr>
          <w:p w14:paraId="2842A725" w14:textId="66F27730" w:rsidR="0067606D" w:rsidRPr="00D252C5" w:rsidRDefault="0067606D" w:rsidP="0067606D">
            <w:pPr>
              <w:pStyle w:val="TabellRader"/>
              <w:keepLines/>
              <w:rPr>
                <w:b/>
                <w:i/>
              </w:rPr>
            </w:pPr>
            <w:r w:rsidRPr="00D252C5">
              <w:rPr>
                <w:i/>
              </w:rPr>
              <w:t>-0,6</w:t>
            </w:r>
          </w:p>
        </w:tc>
        <w:tc>
          <w:tcPr>
            <w:tcW w:w="529" w:type="dxa"/>
            <w:tcBorders>
              <w:top w:val="single" w:sz="6" w:space="0" w:color="auto"/>
            </w:tcBorders>
            <w:shd w:val="clear" w:color="auto" w:fill="auto"/>
          </w:tcPr>
          <w:p w14:paraId="201308FF" w14:textId="7ED36152" w:rsidR="0067606D" w:rsidRPr="00D252C5" w:rsidRDefault="0067606D" w:rsidP="0067606D">
            <w:pPr>
              <w:pStyle w:val="TabellRader"/>
              <w:keepLines/>
              <w:rPr>
                <w:b/>
                <w:i/>
              </w:rPr>
            </w:pPr>
            <w:r w:rsidRPr="00D252C5">
              <w:rPr>
                <w:i/>
              </w:rPr>
              <w:t>-0,6</w:t>
            </w:r>
          </w:p>
        </w:tc>
        <w:tc>
          <w:tcPr>
            <w:tcW w:w="529" w:type="dxa"/>
            <w:tcBorders>
              <w:top w:val="single" w:sz="6" w:space="0" w:color="auto"/>
            </w:tcBorders>
            <w:shd w:val="clear" w:color="auto" w:fill="auto"/>
          </w:tcPr>
          <w:p w14:paraId="154CE06D" w14:textId="17F5F661" w:rsidR="0067606D" w:rsidRPr="00D252C5" w:rsidRDefault="0067606D" w:rsidP="0067606D">
            <w:pPr>
              <w:pStyle w:val="TabellRader"/>
              <w:keepLines/>
              <w:rPr>
                <w:b/>
                <w:i/>
              </w:rPr>
            </w:pPr>
            <w:r w:rsidRPr="00D252C5">
              <w:rPr>
                <w:i/>
              </w:rPr>
              <w:t>0,1</w:t>
            </w:r>
          </w:p>
        </w:tc>
      </w:tr>
      <w:tr w:rsidR="0067606D" w:rsidRPr="009044A4" w14:paraId="2796C612" w14:textId="77777777" w:rsidTr="0067606D">
        <w:trPr>
          <w:cnfStyle w:val="010000000000" w:firstRow="0" w:lastRow="1" w:firstColumn="0" w:lastColumn="0" w:oddVBand="0" w:evenVBand="0" w:oddHBand="0" w:evenHBand="0" w:firstRowFirstColumn="0" w:firstRowLastColumn="0" w:lastRowFirstColumn="0" w:lastRowLastColumn="0"/>
        </w:trPr>
        <w:tc>
          <w:tcPr>
            <w:tcW w:w="2268" w:type="dxa"/>
            <w:tcBorders>
              <w:top w:val="single" w:sz="6" w:space="0" w:color="auto"/>
            </w:tcBorders>
            <w:shd w:val="clear" w:color="auto" w:fill="auto"/>
            <w:tcMar>
              <w:left w:w="0" w:type="dxa"/>
              <w:right w:w="0" w:type="dxa"/>
            </w:tcMar>
          </w:tcPr>
          <w:p w14:paraId="6683A761" w14:textId="77E7B069" w:rsidR="0067606D" w:rsidRPr="001808CD" w:rsidRDefault="0067606D" w:rsidP="0067606D">
            <w:pPr>
              <w:pStyle w:val="TabellSlutsumma"/>
              <w:keepLines/>
              <w:jc w:val="left"/>
              <w:rPr>
                <w:b/>
              </w:rPr>
            </w:pPr>
            <w:r w:rsidRPr="001808CD">
              <w:rPr>
                <w:b/>
              </w:rPr>
              <w:t xml:space="preserve">Takbegränsade </w:t>
            </w:r>
            <w:r>
              <w:rPr>
                <w:b/>
              </w:rPr>
              <w:t>u</w:t>
            </w:r>
            <w:r w:rsidRPr="001808CD">
              <w:rPr>
                <w:b/>
              </w:rPr>
              <w:t>tgifter</w:t>
            </w:r>
          </w:p>
        </w:tc>
        <w:tc>
          <w:tcPr>
            <w:tcW w:w="528" w:type="dxa"/>
            <w:tcBorders>
              <w:top w:val="single" w:sz="6" w:space="0" w:color="auto"/>
            </w:tcBorders>
            <w:shd w:val="clear" w:color="auto" w:fill="auto"/>
          </w:tcPr>
          <w:p w14:paraId="63B92813" w14:textId="48290FAA" w:rsidR="0067606D" w:rsidRPr="001C2D93" w:rsidRDefault="0067606D" w:rsidP="0067606D">
            <w:pPr>
              <w:pStyle w:val="TabellSlutsumma"/>
              <w:keepLines/>
              <w:rPr>
                <w:b/>
                <w:highlight w:val="yellow"/>
              </w:rPr>
            </w:pPr>
            <w:r w:rsidRPr="00FD52B4">
              <w:rPr>
                <w:b/>
              </w:rPr>
              <w:t>11,9</w:t>
            </w:r>
          </w:p>
        </w:tc>
        <w:tc>
          <w:tcPr>
            <w:tcW w:w="529" w:type="dxa"/>
            <w:tcBorders>
              <w:top w:val="single" w:sz="6" w:space="0" w:color="auto"/>
            </w:tcBorders>
            <w:shd w:val="clear" w:color="auto" w:fill="auto"/>
          </w:tcPr>
          <w:p w14:paraId="51435A10" w14:textId="519E2970" w:rsidR="0067606D" w:rsidRPr="001C2D93" w:rsidRDefault="0067606D" w:rsidP="0067606D">
            <w:pPr>
              <w:pStyle w:val="TabellSlutsumma"/>
              <w:keepLines/>
              <w:rPr>
                <w:b/>
                <w:highlight w:val="yellow"/>
              </w:rPr>
            </w:pPr>
            <w:r>
              <w:rPr>
                <w:b/>
              </w:rPr>
              <w:t>11,7</w:t>
            </w:r>
          </w:p>
        </w:tc>
        <w:tc>
          <w:tcPr>
            <w:tcW w:w="529" w:type="dxa"/>
            <w:tcBorders>
              <w:top w:val="single" w:sz="6" w:space="0" w:color="auto"/>
            </w:tcBorders>
            <w:shd w:val="clear" w:color="auto" w:fill="auto"/>
          </w:tcPr>
          <w:p w14:paraId="1FE2E6A4" w14:textId="5B2972D8" w:rsidR="0067606D" w:rsidRPr="001C2D93" w:rsidRDefault="0067606D" w:rsidP="0067606D">
            <w:pPr>
              <w:pStyle w:val="TabellSlutsumma"/>
              <w:keepLines/>
              <w:rPr>
                <w:b/>
                <w:highlight w:val="yellow"/>
              </w:rPr>
            </w:pPr>
            <w:r w:rsidRPr="00FD52B4">
              <w:rPr>
                <w:b/>
              </w:rPr>
              <w:t>10,</w:t>
            </w:r>
            <w:r>
              <w:rPr>
                <w:b/>
              </w:rPr>
              <w:t>1</w:t>
            </w:r>
          </w:p>
        </w:tc>
        <w:tc>
          <w:tcPr>
            <w:tcW w:w="529" w:type="dxa"/>
            <w:tcBorders>
              <w:top w:val="single" w:sz="6" w:space="0" w:color="auto"/>
            </w:tcBorders>
            <w:shd w:val="clear" w:color="auto" w:fill="auto"/>
          </w:tcPr>
          <w:p w14:paraId="5EB6D859" w14:textId="6CEAB3F2" w:rsidR="0067606D" w:rsidRPr="001C2D93" w:rsidRDefault="0067606D" w:rsidP="0067606D">
            <w:pPr>
              <w:pStyle w:val="TabellSlutsumma"/>
              <w:keepLines/>
              <w:rPr>
                <w:b/>
                <w:highlight w:val="yellow"/>
              </w:rPr>
            </w:pPr>
            <w:r w:rsidRPr="00FD52B4">
              <w:rPr>
                <w:b/>
              </w:rPr>
              <w:t>-1,</w:t>
            </w:r>
            <w:r>
              <w:rPr>
                <w:b/>
              </w:rPr>
              <w:t>5</w:t>
            </w:r>
          </w:p>
        </w:tc>
      </w:tr>
    </w:tbl>
    <w:p w14:paraId="5E395E0E" w14:textId="2E50AFCF" w:rsidR="0067606D" w:rsidRDefault="0067606D" w:rsidP="0067606D">
      <w:pPr>
        <w:pStyle w:val="TabellFotnot"/>
        <w:keepNext w:val="0"/>
      </w:pPr>
      <w:r>
        <w:t>Anm.: Anslagsförändringar som motiverar teknisk justering av utgiftstaket ingår inte. V</w:t>
      </w:r>
      <w:r w:rsidDel="00485436">
        <w:t>idare ingår inte medel som i propositionen Höständringsbudget för 2019 (prop.</w:t>
      </w:r>
      <w:r>
        <w:rPr>
          <w:rFonts w:ascii="Cambria" w:hAnsi="Cambria"/>
        </w:rPr>
        <w:t> </w:t>
      </w:r>
      <w:r w:rsidRPr="00485436">
        <w:t>2019/20:2) eller tidigare propositioner om ändringar i statens budget avses tillföras anslag som påverkas av förändringar i volym och makro</w:t>
      </w:r>
      <w:r>
        <w:softHyphen/>
      </w:r>
      <w:r w:rsidRPr="00485436">
        <w:t>ekonomiska förutsättningar (i första hand transfereringsanslag).</w:t>
      </w:r>
    </w:p>
    <w:p w14:paraId="78585F12" w14:textId="77777777" w:rsidR="0067606D" w:rsidRDefault="0067606D" w:rsidP="0067606D">
      <w:pPr>
        <w:pStyle w:val="TabellFotnot"/>
        <w:keepNext w:val="0"/>
        <w:sectPr w:rsidR="0067606D" w:rsidSect="0067606D">
          <w:headerReference w:type="even" r:id="rId295"/>
          <w:headerReference w:type="default" r:id="rId296"/>
          <w:footerReference w:type="even" r:id="rId297"/>
          <w:footerReference w:type="default" r:id="rId298"/>
          <w:footerReference w:type="first" r:id="rId299"/>
          <w:pgSz w:w="11906" w:h="16838" w:code="9"/>
          <w:pgMar w:top="1304" w:right="1871" w:bottom="1531" w:left="1021" w:header="567" w:footer="1077" w:gutter="0"/>
          <w:cols w:num="2" w:space="340"/>
          <w:docGrid w:linePitch="360"/>
        </w:sectPr>
      </w:pPr>
      <w:r>
        <w:t>Källa: Egna beräkningar.</w:t>
      </w:r>
    </w:p>
    <w:p w14:paraId="2EFE0847" w14:textId="415EB8A2" w:rsidR="0067606D" w:rsidRDefault="0067606D" w:rsidP="0067606D">
      <w:pPr>
        <w:pStyle w:val="Rubrik4utannumrering"/>
        <w:spacing w:before="0"/>
      </w:pPr>
      <w:r>
        <w:lastRenderedPageBreak/>
        <w:t>Pris- och löneomräkning</w:t>
      </w:r>
    </w:p>
    <w:p w14:paraId="170C5353" w14:textId="3DE09F8D" w:rsidR="0067606D" w:rsidRDefault="0067606D" w:rsidP="0067606D">
      <w:pPr>
        <w:pStyle w:val="Brdtext"/>
      </w:pPr>
      <w:r w:rsidRPr="009E6358">
        <w:t xml:space="preserve">Pris- och löneomräkningen medför att de takbegränsade utgifterna ökar med </w:t>
      </w:r>
      <w:r>
        <w:t>3,9 </w:t>
      </w:r>
      <w:r w:rsidRPr="009E6358">
        <w:t xml:space="preserve">miljarder kronor 2019 och med </w:t>
      </w:r>
      <w:r>
        <w:t>6,1 </w:t>
      </w:r>
      <w:r w:rsidRPr="009E6358">
        <w:t xml:space="preserve">miljarder kronor 2020, jämfört med det föregående året. Pris- och löneomräkningen beräknas preliminärt ge ökade utgifter med ytterligare </w:t>
      </w:r>
      <w:r>
        <w:t>4,8 </w:t>
      </w:r>
      <w:r w:rsidRPr="009E6358">
        <w:t xml:space="preserve">miljarder kronor 2021 och med </w:t>
      </w:r>
      <w:r>
        <w:t>5,0 </w:t>
      </w:r>
      <w:r w:rsidRPr="009E6358">
        <w:t xml:space="preserve">miljarder kronor 2022, jämfört med det </w:t>
      </w:r>
      <w:r w:rsidRPr="000A2F2D">
        <w:t xml:space="preserve">föregående året. I </w:t>
      </w:r>
      <w:r w:rsidRPr="000A2F2D">
        <w:fldChar w:fldCharType="begin"/>
      </w:r>
      <w:r w:rsidRPr="000A2F2D">
        <w:instrText xml:space="preserve"> REF  _Ref16857463 \* Lower \h  \* MERGEFORMAT </w:instrText>
      </w:r>
      <w:r w:rsidRPr="000A2F2D">
        <w:fldChar w:fldCharType="separate"/>
      </w:r>
      <w:r w:rsidR="00757DA4">
        <w:t xml:space="preserve">tabell </w:t>
      </w:r>
      <w:r w:rsidR="00757DA4">
        <w:rPr>
          <w:bCs/>
          <w:noProof/>
        </w:rPr>
        <w:t>7</w:t>
      </w:r>
      <w:r w:rsidR="00757DA4">
        <w:t>.</w:t>
      </w:r>
      <w:r w:rsidR="00757DA4">
        <w:rPr>
          <w:noProof/>
        </w:rPr>
        <w:t>7</w:t>
      </w:r>
      <w:r w:rsidRPr="000A2F2D">
        <w:fldChar w:fldCharType="end"/>
      </w:r>
      <w:r w:rsidRPr="000A2F2D">
        <w:t xml:space="preserve"> summeras pris- och löneomräkningen för 2019–2022 per utgiftsområde. </w:t>
      </w:r>
    </w:p>
    <w:p w14:paraId="3CFA3A35" w14:textId="720F1CBF" w:rsidR="0067606D" w:rsidRDefault="0067606D" w:rsidP="0067606D">
      <w:pPr>
        <w:pStyle w:val="Brdtextmedindrag"/>
      </w:pPr>
      <w:r>
        <w:t>De mest väsentliga utgiftsförändringarna till följd av pris- och löneomräkning återfinns under utgiftsområden med ett flertal större statliga myndigheter, däribland utgiftsområdena 4 Rätts</w:t>
      </w:r>
      <w:r>
        <w:softHyphen/>
        <w:t>väsendet och 16 Utbildning och universitets</w:t>
      </w:r>
      <w:r>
        <w:softHyphen/>
        <w:t xml:space="preserve">forskning. </w:t>
      </w:r>
    </w:p>
    <w:p w14:paraId="4D6CC516" w14:textId="10856515" w:rsidR="0067606D" w:rsidRPr="009E6358" w:rsidRDefault="0067606D" w:rsidP="0067606D">
      <w:pPr>
        <w:pStyle w:val="Brdtextmedindrag"/>
      </w:pPr>
      <w:r>
        <w:t>Även utgiftsområdena 6 Försvar och samhällets krisberedskap och 22 Kommunika</w:t>
      </w:r>
      <w:r>
        <w:softHyphen/>
        <w:t>tioner tillhör de utgiftsområden som påverkas mest av pris- och löne</w:t>
      </w:r>
      <w:r>
        <w:softHyphen/>
        <w:t>omräkningen, bl.a. beroende på att investerings</w:t>
      </w:r>
      <w:r>
        <w:softHyphen/>
        <w:t>anslagen för försvarsmateriel respektive transport</w:t>
      </w:r>
      <w:r>
        <w:softHyphen/>
        <w:t>infra</w:t>
      </w:r>
      <w:r>
        <w:softHyphen/>
        <w:t>struktur återfinns under dessa.</w:t>
      </w:r>
    </w:p>
    <w:p w14:paraId="2B505CD1" w14:textId="69E8C7FC" w:rsidR="0067606D" w:rsidRDefault="0067606D" w:rsidP="0067606D">
      <w:pPr>
        <w:pStyle w:val="Brdtextmedindrag"/>
      </w:pPr>
      <w:r w:rsidRPr="009E6358">
        <w:t>Pris- och löneomräkningen baseras på utfallsstatistik och avspeglar därför pris- och löneförändringar i övriga samhället med två års eftersläpning. Vid omräkningen av myndig</w:t>
      </w:r>
      <w:r>
        <w:softHyphen/>
      </w:r>
      <w:r w:rsidRPr="009E6358">
        <w:t>heternas förvaltningsanslag, som utgör huvud</w:t>
      </w:r>
      <w:r>
        <w:softHyphen/>
      </w:r>
      <w:r w:rsidRPr="009E6358">
        <w:t>delen av de anslag som pris- och löneomräknas, används separata index för att följa utvecklingen avseende löner, hyreskostnader och övriga förvaltningskostnader. De omräkningsfaktorer som är mest centrala i pris- och löneomräkningen av myndigheternas förvaltningsanslag redovisas i</w:t>
      </w:r>
      <w:r>
        <w:t xml:space="preserve"> </w:t>
      </w:r>
      <w:r>
        <w:fldChar w:fldCharType="begin"/>
      </w:r>
      <w:r>
        <w:instrText xml:space="preserve"> REF  _Ref529308534 \* Lower \h </w:instrText>
      </w:r>
      <w:r>
        <w:fldChar w:fldCharType="separate"/>
      </w:r>
      <w:r w:rsidR="00757DA4">
        <w:t xml:space="preserve">tabell </w:t>
      </w:r>
      <w:r w:rsidR="00757DA4" w:rsidRPr="00757DA4">
        <w:rPr>
          <w:bCs/>
          <w:noProof/>
        </w:rPr>
        <w:t>7</w:t>
      </w:r>
      <w:r w:rsidR="00757DA4">
        <w:t>.</w:t>
      </w:r>
      <w:r w:rsidR="00757DA4">
        <w:rPr>
          <w:noProof/>
        </w:rPr>
        <w:t>8</w:t>
      </w:r>
      <w:r>
        <w:fldChar w:fldCharType="end"/>
      </w:r>
      <w:r w:rsidRPr="009E6358">
        <w:t>.</w:t>
      </w:r>
    </w:p>
    <w:p w14:paraId="3DAFA005" w14:textId="36518DA7" w:rsidR="0067606D" w:rsidRDefault="0067606D" w:rsidP="0067606D">
      <w:pPr>
        <w:pStyle w:val="Brdtextmedindrag"/>
      </w:pPr>
      <w:r>
        <w:t>Omräkningstalet för löner motsvarar för</w:t>
      </w:r>
      <w:r>
        <w:softHyphen/>
        <w:t>ändringen i ett arbetskostnadsindex för tjänstemän i tillverkningsindustrin, med avdrag för ett tioårigt genomsnitt av produktivitets</w:t>
      </w:r>
      <w:r>
        <w:softHyphen/>
        <w:t>utvecklingen i den privata tjänstesektorn.</w:t>
      </w:r>
    </w:p>
    <w:p w14:paraId="159AC38D" w14:textId="77777777" w:rsidR="0067606D" w:rsidRDefault="0067606D" w:rsidP="0067606D">
      <w:pPr>
        <w:pStyle w:val="Brdtextmedindrag"/>
      </w:pPr>
      <w:r>
        <w:t>Omräkningstalet för lokalkostnader beräknas enligt två olika metoder beroende på om avtalet för fastigheten i fråga kan omförhandlas under det kommande budgetåret eller inte.</w:t>
      </w:r>
    </w:p>
    <w:p w14:paraId="5451BD48" w14:textId="71B41B01" w:rsidR="0067606D" w:rsidRDefault="0067606D" w:rsidP="0067606D">
      <w:pPr>
        <w:pStyle w:val="Brdtextmedindrag"/>
      </w:pPr>
      <w:r>
        <w:t>För omräkningen av övriga förvaltnings-kostnader används ett sammanvägt omräknings</w:t>
      </w:r>
      <w:r>
        <w:softHyphen/>
        <w:t>tal som speglar prisutvecklingen för ett urval av varor och tjänster baserat på flera index från Statistiska centralbyrån (SCB).</w:t>
      </w:r>
    </w:p>
    <w:p w14:paraId="316A0D7C" w14:textId="77777777" w:rsidR="0067606D" w:rsidRPr="005D20B5" w:rsidRDefault="0067606D" w:rsidP="0067606D">
      <w:pPr>
        <w:pStyle w:val="Brdtextmedindrag"/>
      </w:pPr>
    </w:p>
    <w:p w14:paraId="450586FB" w14:textId="4313D7E4" w:rsidR="0067606D" w:rsidRDefault="0067606D" w:rsidP="0067606D">
      <w:pPr>
        <w:pStyle w:val="TabellRubrik"/>
      </w:pPr>
      <w:bookmarkStart w:id="228" w:name="_Ref16857463"/>
      <w:bookmarkStart w:id="229" w:name="_Toc19299001"/>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7</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7</w:t>
      </w:r>
      <w:r>
        <w:rPr>
          <w:noProof/>
        </w:rPr>
        <w:fldChar w:fldCharType="end"/>
      </w:r>
      <w:bookmarkEnd w:id="228"/>
      <w:r>
        <w:rPr>
          <w:noProof/>
        </w:rPr>
        <w:tab/>
      </w:r>
      <w:r w:rsidRPr="00927FF1">
        <w:t>Förändring av utgifter till följd av pris- och löneomräkning, jämfört med det föregående året</w:t>
      </w:r>
      <w:bookmarkEnd w:id="229"/>
    </w:p>
    <w:p w14:paraId="4AC49E0B" w14:textId="7AF4F17D" w:rsidR="0067606D" w:rsidRDefault="0067606D" w:rsidP="0067606D">
      <w:pPr>
        <w:pStyle w:val="TabellUnderrubrik"/>
      </w:pPr>
      <w:r>
        <w:t>Miljoner kronor</w:t>
      </w:r>
    </w:p>
    <w:tbl>
      <w:tblPr>
        <w:tblStyle w:val="RKEgentabell"/>
        <w:tblW w:w="4383" w:type="dxa"/>
        <w:tblInd w:w="0" w:type="dxa"/>
        <w:tblLayout w:type="fixed"/>
        <w:tblLook w:val="0460" w:firstRow="1" w:lastRow="1" w:firstColumn="0" w:lastColumn="0" w:noHBand="0" w:noVBand="1"/>
      </w:tblPr>
      <w:tblGrid>
        <w:gridCol w:w="2127"/>
        <w:gridCol w:w="564"/>
        <w:gridCol w:w="564"/>
        <w:gridCol w:w="564"/>
        <w:gridCol w:w="564"/>
      </w:tblGrid>
      <w:tr w:rsidR="0067606D" w14:paraId="5F7870D5" w14:textId="77777777" w:rsidTr="0067606D">
        <w:trPr>
          <w:cnfStyle w:val="100000000000" w:firstRow="1" w:lastRow="0" w:firstColumn="0" w:lastColumn="0" w:oddVBand="0" w:evenVBand="0" w:oddHBand="0" w:evenHBand="0" w:firstRowFirstColumn="0" w:firstRowLastColumn="0" w:lastRowFirstColumn="0" w:lastRowLastColumn="0"/>
        </w:trPr>
        <w:tc>
          <w:tcPr>
            <w:tcW w:w="2127" w:type="dxa"/>
            <w:tcMar>
              <w:left w:w="0" w:type="dxa"/>
              <w:right w:w="0" w:type="dxa"/>
            </w:tcMar>
          </w:tcPr>
          <w:p w14:paraId="73EFF63E" w14:textId="0F4FC8A8" w:rsidR="0067606D" w:rsidRDefault="0067606D" w:rsidP="0067606D">
            <w:pPr>
              <w:pStyle w:val="TabellHuvud"/>
              <w:keepNext/>
              <w:keepLines/>
              <w:jc w:val="left"/>
            </w:pPr>
            <w:r>
              <w:t>Utgiftsområde</w:t>
            </w:r>
          </w:p>
        </w:tc>
        <w:tc>
          <w:tcPr>
            <w:tcW w:w="564" w:type="dxa"/>
          </w:tcPr>
          <w:p w14:paraId="57C69817" w14:textId="16705E36" w:rsidR="0067606D" w:rsidRDefault="0067606D" w:rsidP="0067606D">
            <w:pPr>
              <w:pStyle w:val="TabellHuvud"/>
              <w:keepNext/>
              <w:keepLines/>
            </w:pPr>
            <w:r>
              <w:t>2019</w:t>
            </w:r>
          </w:p>
        </w:tc>
        <w:tc>
          <w:tcPr>
            <w:tcW w:w="564" w:type="dxa"/>
          </w:tcPr>
          <w:p w14:paraId="78C59606" w14:textId="3CC5B4F1" w:rsidR="0067606D" w:rsidRDefault="0067606D" w:rsidP="0067606D">
            <w:pPr>
              <w:pStyle w:val="TabellHuvud"/>
              <w:keepNext/>
              <w:keepLines/>
            </w:pPr>
            <w:r>
              <w:t>2020</w:t>
            </w:r>
          </w:p>
        </w:tc>
        <w:tc>
          <w:tcPr>
            <w:tcW w:w="564" w:type="dxa"/>
          </w:tcPr>
          <w:p w14:paraId="4F19650E" w14:textId="10ABD85A" w:rsidR="0067606D" w:rsidRDefault="0067606D" w:rsidP="0067606D">
            <w:pPr>
              <w:pStyle w:val="TabellHuvud"/>
              <w:keepNext/>
              <w:keepLines/>
            </w:pPr>
            <w:r>
              <w:t>2021</w:t>
            </w:r>
          </w:p>
        </w:tc>
        <w:tc>
          <w:tcPr>
            <w:tcW w:w="564" w:type="dxa"/>
          </w:tcPr>
          <w:p w14:paraId="1C46B41D" w14:textId="1EC1E7DB" w:rsidR="0067606D" w:rsidRDefault="0067606D" w:rsidP="0067606D">
            <w:pPr>
              <w:pStyle w:val="TabellHuvud"/>
              <w:keepNext/>
              <w:keepLines/>
            </w:pPr>
            <w:r>
              <w:t>2022</w:t>
            </w:r>
          </w:p>
        </w:tc>
      </w:tr>
      <w:tr w:rsidR="0067606D" w14:paraId="390BAA3D" w14:textId="77777777" w:rsidTr="0067606D">
        <w:tc>
          <w:tcPr>
            <w:tcW w:w="2127" w:type="dxa"/>
            <w:tcMar>
              <w:left w:w="0" w:type="dxa"/>
              <w:right w:w="0" w:type="dxa"/>
            </w:tcMar>
            <w:vAlign w:val="bottom"/>
          </w:tcPr>
          <w:p w14:paraId="2A8D9357" w14:textId="30254733" w:rsidR="0067606D" w:rsidRDefault="0067606D" w:rsidP="0067606D">
            <w:pPr>
              <w:pStyle w:val="TabellRader"/>
              <w:keepNext/>
              <w:keepLines/>
              <w:jc w:val="left"/>
            </w:pPr>
            <w:r>
              <w:t>1 Rikets styrelse</w:t>
            </w:r>
          </w:p>
        </w:tc>
        <w:tc>
          <w:tcPr>
            <w:tcW w:w="564" w:type="dxa"/>
          </w:tcPr>
          <w:p w14:paraId="145A4308" w14:textId="5E421C4A" w:rsidR="0067606D" w:rsidRPr="001C2D93" w:rsidRDefault="0067606D" w:rsidP="0067606D">
            <w:pPr>
              <w:pStyle w:val="TabellRader"/>
              <w:keepNext/>
              <w:keepLines/>
              <w:rPr>
                <w:highlight w:val="yellow"/>
              </w:rPr>
            </w:pPr>
            <w:r w:rsidRPr="00FA3A62">
              <w:t>240</w:t>
            </w:r>
          </w:p>
        </w:tc>
        <w:tc>
          <w:tcPr>
            <w:tcW w:w="564" w:type="dxa"/>
          </w:tcPr>
          <w:p w14:paraId="65CA35E3" w14:textId="35C3CEBB" w:rsidR="0067606D" w:rsidRPr="001C2D93" w:rsidRDefault="0067606D" w:rsidP="0067606D">
            <w:pPr>
              <w:pStyle w:val="TabellRader"/>
              <w:keepNext/>
              <w:keepLines/>
              <w:rPr>
                <w:highlight w:val="yellow"/>
              </w:rPr>
            </w:pPr>
            <w:r w:rsidRPr="00FA3A62">
              <w:t>315</w:t>
            </w:r>
          </w:p>
        </w:tc>
        <w:tc>
          <w:tcPr>
            <w:tcW w:w="564" w:type="dxa"/>
          </w:tcPr>
          <w:p w14:paraId="19823735" w14:textId="03350FFE" w:rsidR="0067606D" w:rsidRPr="001C2D93" w:rsidRDefault="0067606D" w:rsidP="0067606D">
            <w:pPr>
              <w:pStyle w:val="TabellRader"/>
              <w:keepNext/>
              <w:keepLines/>
              <w:rPr>
                <w:highlight w:val="yellow"/>
              </w:rPr>
            </w:pPr>
            <w:r w:rsidRPr="00FA3A62">
              <w:t>214</w:t>
            </w:r>
          </w:p>
        </w:tc>
        <w:tc>
          <w:tcPr>
            <w:tcW w:w="564" w:type="dxa"/>
          </w:tcPr>
          <w:p w14:paraId="338CBBC1" w14:textId="666ADF61" w:rsidR="0067606D" w:rsidRPr="001C2D93" w:rsidRDefault="0067606D" w:rsidP="0067606D">
            <w:pPr>
              <w:pStyle w:val="TabellRader"/>
              <w:keepNext/>
              <w:keepLines/>
              <w:rPr>
                <w:highlight w:val="yellow"/>
              </w:rPr>
            </w:pPr>
            <w:r w:rsidRPr="00FA3A62">
              <w:t>211</w:t>
            </w:r>
          </w:p>
        </w:tc>
      </w:tr>
      <w:tr w:rsidR="0067606D" w14:paraId="34376078" w14:textId="77777777" w:rsidTr="0067606D">
        <w:tc>
          <w:tcPr>
            <w:tcW w:w="2127" w:type="dxa"/>
            <w:tcMar>
              <w:left w:w="0" w:type="dxa"/>
              <w:right w:w="0" w:type="dxa"/>
            </w:tcMar>
            <w:vAlign w:val="bottom"/>
          </w:tcPr>
          <w:p w14:paraId="1D286AAD" w14:textId="52210BEA" w:rsidR="0067606D" w:rsidRDefault="0067606D" w:rsidP="0067606D">
            <w:pPr>
              <w:pStyle w:val="TabellRader"/>
              <w:keepNext/>
              <w:keepLines/>
              <w:jc w:val="left"/>
            </w:pPr>
            <w:r>
              <w:t>2 Samhällsekonomi och finansförvaltning</w:t>
            </w:r>
          </w:p>
        </w:tc>
        <w:tc>
          <w:tcPr>
            <w:tcW w:w="564" w:type="dxa"/>
            <w:vAlign w:val="bottom"/>
          </w:tcPr>
          <w:p w14:paraId="32912A0B" w14:textId="3B31A609" w:rsidR="0067606D" w:rsidRPr="001C2D93" w:rsidRDefault="0067606D" w:rsidP="0067606D">
            <w:pPr>
              <w:pStyle w:val="TabellRader"/>
              <w:keepNext/>
              <w:keepLines/>
              <w:rPr>
                <w:highlight w:val="yellow"/>
              </w:rPr>
            </w:pPr>
            <w:r w:rsidRPr="00FA3A62">
              <w:t>24</w:t>
            </w:r>
          </w:p>
        </w:tc>
        <w:tc>
          <w:tcPr>
            <w:tcW w:w="564" w:type="dxa"/>
            <w:vAlign w:val="bottom"/>
          </w:tcPr>
          <w:p w14:paraId="0606AE82" w14:textId="04BCB336" w:rsidR="0067606D" w:rsidRPr="001C2D93" w:rsidRDefault="0067606D" w:rsidP="0067606D">
            <w:pPr>
              <w:pStyle w:val="TabellRader"/>
              <w:keepNext/>
              <w:keepLines/>
              <w:rPr>
                <w:highlight w:val="yellow"/>
              </w:rPr>
            </w:pPr>
            <w:r w:rsidRPr="00FA3A62">
              <w:t>57</w:t>
            </w:r>
          </w:p>
        </w:tc>
        <w:tc>
          <w:tcPr>
            <w:tcW w:w="564" w:type="dxa"/>
            <w:vAlign w:val="bottom"/>
          </w:tcPr>
          <w:p w14:paraId="496161C8" w14:textId="1E74245B" w:rsidR="0067606D" w:rsidRPr="001C2D93" w:rsidRDefault="0067606D" w:rsidP="0067606D">
            <w:pPr>
              <w:pStyle w:val="TabellRader"/>
              <w:keepNext/>
              <w:keepLines/>
              <w:rPr>
                <w:highlight w:val="yellow"/>
              </w:rPr>
            </w:pPr>
            <w:r w:rsidRPr="00FA3A62">
              <w:t>44</w:t>
            </w:r>
          </w:p>
        </w:tc>
        <w:tc>
          <w:tcPr>
            <w:tcW w:w="564" w:type="dxa"/>
            <w:vAlign w:val="bottom"/>
          </w:tcPr>
          <w:p w14:paraId="37F1041B" w14:textId="6411EF36" w:rsidR="0067606D" w:rsidRPr="001C2D93" w:rsidRDefault="0067606D" w:rsidP="0067606D">
            <w:pPr>
              <w:pStyle w:val="TabellRader"/>
              <w:keepNext/>
              <w:keepLines/>
              <w:rPr>
                <w:highlight w:val="yellow"/>
              </w:rPr>
            </w:pPr>
            <w:r w:rsidRPr="00FA3A62">
              <w:t>44</w:t>
            </w:r>
          </w:p>
        </w:tc>
      </w:tr>
      <w:tr w:rsidR="0067606D" w14:paraId="6EFF8B16" w14:textId="77777777" w:rsidTr="0067606D">
        <w:tc>
          <w:tcPr>
            <w:tcW w:w="2127" w:type="dxa"/>
            <w:tcMar>
              <w:left w:w="0" w:type="dxa"/>
              <w:right w:w="0" w:type="dxa"/>
            </w:tcMar>
            <w:vAlign w:val="bottom"/>
          </w:tcPr>
          <w:p w14:paraId="1CB9E8C4" w14:textId="2B9DABD4" w:rsidR="0067606D" w:rsidRDefault="0067606D" w:rsidP="0067606D">
            <w:pPr>
              <w:pStyle w:val="TabellRader"/>
              <w:keepNext/>
              <w:keepLines/>
              <w:jc w:val="left"/>
            </w:pPr>
            <w:r>
              <w:t>3 Skatt, tull och exekution</w:t>
            </w:r>
          </w:p>
        </w:tc>
        <w:tc>
          <w:tcPr>
            <w:tcW w:w="564" w:type="dxa"/>
          </w:tcPr>
          <w:p w14:paraId="232378CD" w14:textId="2F777DA0" w:rsidR="0067606D" w:rsidRPr="001C2D93" w:rsidRDefault="0067606D" w:rsidP="0067606D">
            <w:pPr>
              <w:pStyle w:val="TabellRader"/>
              <w:keepNext/>
              <w:keepLines/>
              <w:rPr>
                <w:highlight w:val="yellow"/>
              </w:rPr>
            </w:pPr>
            <w:r w:rsidRPr="00FA3A62">
              <w:t>138</w:t>
            </w:r>
          </w:p>
        </w:tc>
        <w:tc>
          <w:tcPr>
            <w:tcW w:w="564" w:type="dxa"/>
          </w:tcPr>
          <w:p w14:paraId="22DE22E5" w14:textId="299D93D7" w:rsidR="0067606D" w:rsidRPr="001C2D93" w:rsidRDefault="0067606D" w:rsidP="0067606D">
            <w:pPr>
              <w:pStyle w:val="TabellRader"/>
              <w:keepNext/>
              <w:keepLines/>
              <w:rPr>
                <w:highlight w:val="yellow"/>
              </w:rPr>
            </w:pPr>
            <w:r w:rsidRPr="00FA3A62">
              <w:t>275</w:t>
            </w:r>
          </w:p>
        </w:tc>
        <w:tc>
          <w:tcPr>
            <w:tcW w:w="564" w:type="dxa"/>
          </w:tcPr>
          <w:p w14:paraId="3EED7D8A" w14:textId="59A93558" w:rsidR="0067606D" w:rsidRPr="001C2D93" w:rsidRDefault="0067606D" w:rsidP="0067606D">
            <w:pPr>
              <w:pStyle w:val="TabellRader"/>
              <w:keepNext/>
              <w:keepLines/>
              <w:rPr>
                <w:highlight w:val="yellow"/>
              </w:rPr>
            </w:pPr>
            <w:r w:rsidRPr="00FA3A62">
              <w:t>178</w:t>
            </w:r>
          </w:p>
        </w:tc>
        <w:tc>
          <w:tcPr>
            <w:tcW w:w="564" w:type="dxa"/>
          </w:tcPr>
          <w:p w14:paraId="37F5E283" w14:textId="3070DC29" w:rsidR="0067606D" w:rsidRPr="001C2D93" w:rsidRDefault="0067606D" w:rsidP="0067606D">
            <w:pPr>
              <w:pStyle w:val="TabellRader"/>
              <w:keepNext/>
              <w:keepLines/>
              <w:rPr>
                <w:highlight w:val="yellow"/>
              </w:rPr>
            </w:pPr>
            <w:r w:rsidRPr="00FA3A62">
              <w:t>177</w:t>
            </w:r>
          </w:p>
        </w:tc>
      </w:tr>
      <w:tr w:rsidR="0067606D" w14:paraId="2B3288A0" w14:textId="77777777" w:rsidTr="0067606D">
        <w:tc>
          <w:tcPr>
            <w:tcW w:w="2127" w:type="dxa"/>
            <w:tcMar>
              <w:left w:w="0" w:type="dxa"/>
              <w:right w:w="0" w:type="dxa"/>
            </w:tcMar>
            <w:vAlign w:val="bottom"/>
          </w:tcPr>
          <w:p w14:paraId="603F2BCD" w14:textId="3260D5C3" w:rsidR="0067606D" w:rsidRDefault="0067606D" w:rsidP="0067606D">
            <w:pPr>
              <w:pStyle w:val="TabellRader"/>
              <w:keepNext/>
              <w:keepLines/>
              <w:jc w:val="left"/>
            </w:pPr>
            <w:r>
              <w:t>4 Rättsväsendet</w:t>
            </w:r>
          </w:p>
        </w:tc>
        <w:tc>
          <w:tcPr>
            <w:tcW w:w="564" w:type="dxa"/>
          </w:tcPr>
          <w:p w14:paraId="72803654" w14:textId="429AF6A8" w:rsidR="0067606D" w:rsidRPr="001C2D93" w:rsidRDefault="0067606D" w:rsidP="0067606D">
            <w:pPr>
              <w:pStyle w:val="TabellRader"/>
              <w:keepNext/>
              <w:keepLines/>
              <w:rPr>
                <w:highlight w:val="yellow"/>
              </w:rPr>
            </w:pPr>
            <w:r w:rsidRPr="00FA3A62">
              <w:t>494</w:t>
            </w:r>
          </w:p>
        </w:tc>
        <w:tc>
          <w:tcPr>
            <w:tcW w:w="564" w:type="dxa"/>
          </w:tcPr>
          <w:p w14:paraId="3BB13312" w14:textId="5BA6FF9C" w:rsidR="0067606D" w:rsidRPr="001C2D93" w:rsidRDefault="0067606D" w:rsidP="0067606D">
            <w:pPr>
              <w:pStyle w:val="TabellRader"/>
              <w:keepNext/>
              <w:keepLines/>
              <w:rPr>
                <w:highlight w:val="yellow"/>
              </w:rPr>
            </w:pPr>
            <w:r w:rsidRPr="00FA3A62">
              <w:t>827</w:t>
            </w:r>
          </w:p>
        </w:tc>
        <w:tc>
          <w:tcPr>
            <w:tcW w:w="564" w:type="dxa"/>
          </w:tcPr>
          <w:p w14:paraId="18010B70" w14:textId="5DECC6B8" w:rsidR="0067606D" w:rsidRPr="001C2D93" w:rsidRDefault="0067606D" w:rsidP="0067606D">
            <w:pPr>
              <w:pStyle w:val="TabellRader"/>
              <w:keepNext/>
              <w:keepLines/>
              <w:rPr>
                <w:highlight w:val="yellow"/>
              </w:rPr>
            </w:pPr>
            <w:r w:rsidRPr="00FA3A62">
              <w:t>735</w:t>
            </w:r>
          </w:p>
        </w:tc>
        <w:tc>
          <w:tcPr>
            <w:tcW w:w="564" w:type="dxa"/>
          </w:tcPr>
          <w:p w14:paraId="7B208F9E" w14:textId="42EA9B1B" w:rsidR="0067606D" w:rsidRPr="001C2D93" w:rsidRDefault="0067606D" w:rsidP="0067606D">
            <w:pPr>
              <w:pStyle w:val="TabellRader"/>
              <w:keepNext/>
              <w:keepLines/>
              <w:rPr>
                <w:highlight w:val="yellow"/>
              </w:rPr>
            </w:pPr>
            <w:r w:rsidRPr="00FA3A62">
              <w:t>760</w:t>
            </w:r>
          </w:p>
        </w:tc>
      </w:tr>
      <w:tr w:rsidR="0067606D" w14:paraId="1A6EFDA2" w14:textId="77777777" w:rsidTr="0067606D">
        <w:tc>
          <w:tcPr>
            <w:tcW w:w="2127" w:type="dxa"/>
            <w:tcMar>
              <w:left w:w="0" w:type="dxa"/>
              <w:right w:w="0" w:type="dxa"/>
            </w:tcMar>
            <w:vAlign w:val="bottom"/>
          </w:tcPr>
          <w:p w14:paraId="22754373" w14:textId="29C6E0CD" w:rsidR="0067606D" w:rsidRDefault="0067606D" w:rsidP="0067606D">
            <w:pPr>
              <w:pStyle w:val="TabellRader"/>
              <w:keepNext/>
              <w:keepLines/>
              <w:jc w:val="left"/>
            </w:pPr>
            <w:r>
              <w:t>5 Internationell samverkan</w:t>
            </w:r>
          </w:p>
        </w:tc>
        <w:tc>
          <w:tcPr>
            <w:tcW w:w="564" w:type="dxa"/>
          </w:tcPr>
          <w:p w14:paraId="07A9497B" w14:textId="53C76E8C" w:rsidR="0067606D" w:rsidRPr="001C2D93" w:rsidRDefault="0067606D" w:rsidP="0067606D">
            <w:pPr>
              <w:pStyle w:val="TabellRader"/>
              <w:keepNext/>
              <w:keepLines/>
              <w:rPr>
                <w:highlight w:val="yellow"/>
              </w:rPr>
            </w:pPr>
            <w:r w:rsidRPr="00FA3A62">
              <w:t>2</w:t>
            </w:r>
          </w:p>
        </w:tc>
        <w:tc>
          <w:tcPr>
            <w:tcW w:w="564" w:type="dxa"/>
          </w:tcPr>
          <w:p w14:paraId="047497BA" w14:textId="13FF6C52" w:rsidR="0067606D" w:rsidRPr="001C2D93" w:rsidRDefault="0067606D" w:rsidP="0067606D">
            <w:pPr>
              <w:pStyle w:val="TabellRader"/>
              <w:keepNext/>
              <w:keepLines/>
              <w:rPr>
                <w:highlight w:val="yellow"/>
              </w:rPr>
            </w:pPr>
            <w:r w:rsidRPr="00FA3A62">
              <w:t>9</w:t>
            </w:r>
          </w:p>
        </w:tc>
        <w:tc>
          <w:tcPr>
            <w:tcW w:w="564" w:type="dxa"/>
          </w:tcPr>
          <w:p w14:paraId="07ED7C36" w14:textId="036DF277" w:rsidR="0067606D" w:rsidRPr="001C2D93" w:rsidRDefault="0067606D" w:rsidP="0067606D">
            <w:pPr>
              <w:pStyle w:val="TabellRader"/>
              <w:keepNext/>
              <w:keepLines/>
              <w:rPr>
                <w:highlight w:val="yellow"/>
              </w:rPr>
            </w:pPr>
            <w:r w:rsidRPr="00FA3A62">
              <w:t>5</w:t>
            </w:r>
          </w:p>
        </w:tc>
        <w:tc>
          <w:tcPr>
            <w:tcW w:w="564" w:type="dxa"/>
          </w:tcPr>
          <w:p w14:paraId="3CC2DB97" w14:textId="67E261A2" w:rsidR="0067606D" w:rsidRPr="001C2D93" w:rsidRDefault="0067606D" w:rsidP="0067606D">
            <w:pPr>
              <w:pStyle w:val="TabellRader"/>
              <w:keepNext/>
              <w:keepLines/>
              <w:rPr>
                <w:highlight w:val="yellow"/>
              </w:rPr>
            </w:pPr>
            <w:r w:rsidRPr="00FA3A62">
              <w:t>4</w:t>
            </w:r>
          </w:p>
        </w:tc>
      </w:tr>
      <w:tr w:rsidR="0067606D" w14:paraId="13024C7D" w14:textId="77777777" w:rsidTr="0067606D">
        <w:tc>
          <w:tcPr>
            <w:tcW w:w="2127" w:type="dxa"/>
            <w:tcMar>
              <w:left w:w="0" w:type="dxa"/>
              <w:right w:w="0" w:type="dxa"/>
            </w:tcMar>
            <w:vAlign w:val="bottom"/>
          </w:tcPr>
          <w:p w14:paraId="05FE46EC" w14:textId="4932833B" w:rsidR="0067606D" w:rsidRDefault="0067606D" w:rsidP="0067606D">
            <w:pPr>
              <w:pStyle w:val="TabellRader"/>
              <w:keepNext/>
              <w:keepLines/>
              <w:jc w:val="left"/>
            </w:pPr>
            <w:r>
              <w:t>6 Försvar och samhällets krisberedskap</w:t>
            </w:r>
          </w:p>
        </w:tc>
        <w:tc>
          <w:tcPr>
            <w:tcW w:w="564" w:type="dxa"/>
            <w:vAlign w:val="bottom"/>
          </w:tcPr>
          <w:p w14:paraId="06F36D15" w14:textId="0C93D768" w:rsidR="0067606D" w:rsidRPr="001C2D93" w:rsidRDefault="0067606D" w:rsidP="0067606D">
            <w:pPr>
              <w:pStyle w:val="TabellRader"/>
              <w:keepNext/>
              <w:keepLines/>
              <w:rPr>
                <w:highlight w:val="yellow"/>
              </w:rPr>
            </w:pPr>
            <w:r w:rsidRPr="00FA3A62">
              <w:t>1 099</w:t>
            </w:r>
          </w:p>
        </w:tc>
        <w:tc>
          <w:tcPr>
            <w:tcW w:w="564" w:type="dxa"/>
            <w:vAlign w:val="bottom"/>
          </w:tcPr>
          <w:p w14:paraId="43AC6B96" w14:textId="163B8711" w:rsidR="0067606D" w:rsidRPr="001C2D93" w:rsidRDefault="0067606D" w:rsidP="0067606D">
            <w:pPr>
              <w:pStyle w:val="TabellRader"/>
              <w:keepNext/>
              <w:keepLines/>
              <w:rPr>
                <w:highlight w:val="yellow"/>
              </w:rPr>
            </w:pPr>
            <w:r w:rsidRPr="00FA3A62">
              <w:t>1 889</w:t>
            </w:r>
          </w:p>
        </w:tc>
        <w:tc>
          <w:tcPr>
            <w:tcW w:w="564" w:type="dxa"/>
            <w:vAlign w:val="bottom"/>
          </w:tcPr>
          <w:p w14:paraId="48A832BB" w14:textId="528604F2" w:rsidR="0067606D" w:rsidRPr="001C2D93" w:rsidRDefault="0067606D" w:rsidP="0067606D">
            <w:pPr>
              <w:pStyle w:val="TabellRader"/>
              <w:keepNext/>
              <w:keepLines/>
              <w:rPr>
                <w:highlight w:val="yellow"/>
              </w:rPr>
            </w:pPr>
            <w:r w:rsidRPr="00FA3A62">
              <w:t>1 102</w:t>
            </w:r>
          </w:p>
        </w:tc>
        <w:tc>
          <w:tcPr>
            <w:tcW w:w="564" w:type="dxa"/>
            <w:vAlign w:val="bottom"/>
          </w:tcPr>
          <w:p w14:paraId="77AF1695" w14:textId="7D51783B" w:rsidR="0067606D" w:rsidRPr="001C2D93" w:rsidRDefault="0067606D" w:rsidP="0067606D">
            <w:pPr>
              <w:pStyle w:val="TabellRader"/>
              <w:keepNext/>
              <w:keepLines/>
              <w:rPr>
                <w:highlight w:val="yellow"/>
              </w:rPr>
            </w:pPr>
            <w:r w:rsidRPr="00FA3A62">
              <w:t>1 174</w:t>
            </w:r>
          </w:p>
        </w:tc>
      </w:tr>
      <w:tr w:rsidR="0067606D" w14:paraId="79E273F4" w14:textId="77777777" w:rsidTr="0067606D">
        <w:tc>
          <w:tcPr>
            <w:tcW w:w="2127" w:type="dxa"/>
            <w:tcMar>
              <w:left w:w="0" w:type="dxa"/>
              <w:right w:w="0" w:type="dxa"/>
            </w:tcMar>
            <w:vAlign w:val="bottom"/>
          </w:tcPr>
          <w:p w14:paraId="23867661" w14:textId="07DF89F7" w:rsidR="0067606D" w:rsidRDefault="0067606D" w:rsidP="0067606D">
            <w:pPr>
              <w:pStyle w:val="TabellRader"/>
              <w:keepNext/>
              <w:keepLines/>
              <w:jc w:val="left"/>
            </w:pPr>
            <w:r>
              <w:t>7 Internationellt bistånd</w:t>
            </w:r>
          </w:p>
        </w:tc>
        <w:tc>
          <w:tcPr>
            <w:tcW w:w="564" w:type="dxa"/>
          </w:tcPr>
          <w:p w14:paraId="787838FB" w14:textId="437F0719" w:rsidR="0067606D" w:rsidRPr="001C2D93" w:rsidRDefault="0067606D" w:rsidP="0067606D">
            <w:pPr>
              <w:pStyle w:val="TabellRader"/>
              <w:keepNext/>
              <w:keepLines/>
              <w:rPr>
                <w:highlight w:val="yellow"/>
              </w:rPr>
            </w:pPr>
            <w:r w:rsidRPr="00FA3A62">
              <w:t>15</w:t>
            </w:r>
          </w:p>
        </w:tc>
        <w:tc>
          <w:tcPr>
            <w:tcW w:w="564" w:type="dxa"/>
          </w:tcPr>
          <w:p w14:paraId="372EFBE8" w14:textId="67867CB4" w:rsidR="0067606D" w:rsidRPr="001C2D93" w:rsidRDefault="0067606D" w:rsidP="0067606D">
            <w:pPr>
              <w:pStyle w:val="TabellRader"/>
              <w:keepNext/>
              <w:keepLines/>
              <w:rPr>
                <w:highlight w:val="yellow"/>
              </w:rPr>
            </w:pPr>
            <w:r w:rsidRPr="00FA3A62">
              <w:t>23</w:t>
            </w:r>
          </w:p>
        </w:tc>
        <w:tc>
          <w:tcPr>
            <w:tcW w:w="564" w:type="dxa"/>
          </w:tcPr>
          <w:p w14:paraId="2082BD8A" w14:textId="7D60AE49" w:rsidR="0067606D" w:rsidRPr="001C2D93" w:rsidRDefault="0067606D" w:rsidP="0067606D">
            <w:pPr>
              <w:pStyle w:val="TabellRader"/>
              <w:keepNext/>
              <w:keepLines/>
              <w:rPr>
                <w:highlight w:val="yellow"/>
              </w:rPr>
            </w:pPr>
            <w:r w:rsidRPr="00FA3A62">
              <w:t>27</w:t>
            </w:r>
          </w:p>
        </w:tc>
        <w:tc>
          <w:tcPr>
            <w:tcW w:w="564" w:type="dxa"/>
          </w:tcPr>
          <w:p w14:paraId="52AE0AD5" w14:textId="21C870C0" w:rsidR="0067606D" w:rsidRPr="001C2D93" w:rsidRDefault="0067606D" w:rsidP="0067606D">
            <w:pPr>
              <w:pStyle w:val="TabellRader"/>
              <w:keepNext/>
              <w:keepLines/>
              <w:rPr>
                <w:highlight w:val="yellow"/>
              </w:rPr>
            </w:pPr>
            <w:r w:rsidRPr="00FA3A62">
              <w:t>28</w:t>
            </w:r>
          </w:p>
        </w:tc>
      </w:tr>
      <w:tr w:rsidR="0067606D" w14:paraId="579A7751" w14:textId="77777777" w:rsidTr="0067606D">
        <w:tc>
          <w:tcPr>
            <w:tcW w:w="2127" w:type="dxa"/>
            <w:tcMar>
              <w:left w:w="0" w:type="dxa"/>
              <w:right w:w="0" w:type="dxa"/>
            </w:tcMar>
            <w:vAlign w:val="bottom"/>
          </w:tcPr>
          <w:p w14:paraId="3B2C053E" w14:textId="65F6CC79" w:rsidR="0067606D" w:rsidRDefault="0067606D" w:rsidP="0067606D">
            <w:pPr>
              <w:pStyle w:val="TabellRader"/>
              <w:keepNext/>
              <w:keepLines/>
              <w:jc w:val="left"/>
            </w:pPr>
            <w:r>
              <w:t>8 Migration</w:t>
            </w:r>
          </w:p>
        </w:tc>
        <w:tc>
          <w:tcPr>
            <w:tcW w:w="564" w:type="dxa"/>
          </w:tcPr>
          <w:p w14:paraId="22D1E1CF" w14:textId="378D554C" w:rsidR="0067606D" w:rsidRPr="001C2D93" w:rsidRDefault="0067606D" w:rsidP="0067606D">
            <w:pPr>
              <w:pStyle w:val="TabellRader"/>
              <w:keepNext/>
              <w:keepLines/>
              <w:rPr>
                <w:highlight w:val="yellow"/>
              </w:rPr>
            </w:pPr>
            <w:r w:rsidRPr="00FA3A62">
              <w:t>73</w:t>
            </w:r>
          </w:p>
        </w:tc>
        <w:tc>
          <w:tcPr>
            <w:tcW w:w="564" w:type="dxa"/>
          </w:tcPr>
          <w:p w14:paraId="68D08435" w14:textId="6C35E909" w:rsidR="0067606D" w:rsidRPr="001C2D93" w:rsidRDefault="0067606D" w:rsidP="0067606D">
            <w:pPr>
              <w:pStyle w:val="TabellRader"/>
              <w:keepNext/>
              <w:keepLines/>
              <w:rPr>
                <w:highlight w:val="yellow"/>
              </w:rPr>
            </w:pPr>
            <w:r w:rsidRPr="00FA3A62">
              <w:t>101</w:t>
            </w:r>
          </w:p>
        </w:tc>
        <w:tc>
          <w:tcPr>
            <w:tcW w:w="564" w:type="dxa"/>
          </w:tcPr>
          <w:p w14:paraId="226CE66F" w14:textId="286BD628" w:rsidR="0067606D" w:rsidRPr="001C2D93" w:rsidRDefault="0067606D" w:rsidP="0067606D">
            <w:pPr>
              <w:pStyle w:val="TabellRader"/>
              <w:keepNext/>
              <w:keepLines/>
              <w:rPr>
                <w:highlight w:val="yellow"/>
              </w:rPr>
            </w:pPr>
            <w:r w:rsidRPr="00FA3A62">
              <w:t>79</w:t>
            </w:r>
          </w:p>
        </w:tc>
        <w:tc>
          <w:tcPr>
            <w:tcW w:w="564" w:type="dxa"/>
          </w:tcPr>
          <w:p w14:paraId="46D0E97F" w14:textId="3F8D191E" w:rsidR="0067606D" w:rsidRPr="001C2D93" w:rsidRDefault="0067606D" w:rsidP="0067606D">
            <w:pPr>
              <w:pStyle w:val="TabellRader"/>
              <w:keepNext/>
              <w:keepLines/>
              <w:rPr>
                <w:highlight w:val="yellow"/>
              </w:rPr>
            </w:pPr>
            <w:r w:rsidRPr="00FA3A62">
              <w:t>74</w:t>
            </w:r>
          </w:p>
        </w:tc>
      </w:tr>
      <w:tr w:rsidR="0067606D" w14:paraId="7DFDC6F5" w14:textId="77777777" w:rsidTr="0067606D">
        <w:tc>
          <w:tcPr>
            <w:tcW w:w="2127" w:type="dxa"/>
            <w:tcMar>
              <w:left w:w="0" w:type="dxa"/>
              <w:right w:w="0" w:type="dxa"/>
            </w:tcMar>
            <w:vAlign w:val="bottom"/>
          </w:tcPr>
          <w:p w14:paraId="260B8027" w14:textId="323DB944" w:rsidR="0067606D" w:rsidRDefault="0067606D" w:rsidP="0067606D">
            <w:pPr>
              <w:pStyle w:val="TabellRader"/>
              <w:keepNext/>
              <w:keepLines/>
              <w:jc w:val="left"/>
            </w:pPr>
            <w:r>
              <w:t>9 Hälsovård, sjukvård och social omsorg</w:t>
            </w:r>
          </w:p>
        </w:tc>
        <w:tc>
          <w:tcPr>
            <w:tcW w:w="564" w:type="dxa"/>
            <w:vAlign w:val="bottom"/>
          </w:tcPr>
          <w:p w14:paraId="224023EC" w14:textId="3A370F2E" w:rsidR="0067606D" w:rsidRPr="001C2D93" w:rsidRDefault="0067606D" w:rsidP="0067606D">
            <w:pPr>
              <w:pStyle w:val="TabellRader"/>
              <w:keepNext/>
              <w:keepLines/>
              <w:rPr>
                <w:highlight w:val="yellow"/>
              </w:rPr>
            </w:pPr>
            <w:r w:rsidRPr="00FA3A62">
              <w:t>40</w:t>
            </w:r>
          </w:p>
        </w:tc>
        <w:tc>
          <w:tcPr>
            <w:tcW w:w="564" w:type="dxa"/>
            <w:vAlign w:val="bottom"/>
          </w:tcPr>
          <w:p w14:paraId="11AEE0B7" w14:textId="6ABBCC4F" w:rsidR="0067606D" w:rsidRPr="001C2D93" w:rsidRDefault="0067606D" w:rsidP="0067606D">
            <w:pPr>
              <w:pStyle w:val="TabellRader"/>
              <w:keepNext/>
              <w:keepLines/>
              <w:rPr>
                <w:highlight w:val="yellow"/>
              </w:rPr>
            </w:pPr>
            <w:r w:rsidRPr="00FA3A62">
              <w:t>83</w:t>
            </w:r>
          </w:p>
        </w:tc>
        <w:tc>
          <w:tcPr>
            <w:tcW w:w="564" w:type="dxa"/>
            <w:vAlign w:val="bottom"/>
          </w:tcPr>
          <w:p w14:paraId="7CEF86FF" w14:textId="460907A1" w:rsidR="0067606D" w:rsidRPr="001C2D93" w:rsidRDefault="0067606D" w:rsidP="0067606D">
            <w:pPr>
              <w:pStyle w:val="TabellRader"/>
              <w:keepNext/>
              <w:keepLines/>
              <w:rPr>
                <w:highlight w:val="yellow"/>
              </w:rPr>
            </w:pPr>
            <w:r w:rsidRPr="00FA3A62">
              <w:t>56</w:t>
            </w:r>
          </w:p>
        </w:tc>
        <w:tc>
          <w:tcPr>
            <w:tcW w:w="564" w:type="dxa"/>
            <w:vAlign w:val="bottom"/>
          </w:tcPr>
          <w:p w14:paraId="0C1ADF86" w14:textId="5638E9ED" w:rsidR="0067606D" w:rsidRPr="001C2D93" w:rsidRDefault="0067606D" w:rsidP="0067606D">
            <w:pPr>
              <w:pStyle w:val="TabellRader"/>
              <w:keepNext/>
              <w:keepLines/>
              <w:rPr>
                <w:highlight w:val="yellow"/>
              </w:rPr>
            </w:pPr>
            <w:r w:rsidRPr="00FA3A62">
              <w:t>56</w:t>
            </w:r>
          </w:p>
        </w:tc>
      </w:tr>
      <w:tr w:rsidR="0067606D" w14:paraId="617107E0" w14:textId="77777777" w:rsidTr="0067606D">
        <w:tc>
          <w:tcPr>
            <w:tcW w:w="2127" w:type="dxa"/>
            <w:tcMar>
              <w:left w:w="0" w:type="dxa"/>
              <w:right w:w="0" w:type="dxa"/>
            </w:tcMar>
            <w:vAlign w:val="bottom"/>
          </w:tcPr>
          <w:p w14:paraId="0F8EB8CF" w14:textId="7FBD05D4" w:rsidR="0067606D" w:rsidRDefault="0067606D" w:rsidP="0067606D">
            <w:pPr>
              <w:pStyle w:val="TabellRader"/>
              <w:keepNext/>
              <w:keepLines/>
              <w:jc w:val="left"/>
            </w:pPr>
            <w:r>
              <w:t>10 Ekonomisk trygghet vid sjukdom och funktionsnedsättning</w:t>
            </w:r>
          </w:p>
        </w:tc>
        <w:tc>
          <w:tcPr>
            <w:tcW w:w="564" w:type="dxa"/>
            <w:vAlign w:val="bottom"/>
          </w:tcPr>
          <w:p w14:paraId="71549E16" w14:textId="39106E2B" w:rsidR="0067606D" w:rsidRPr="001C2D93" w:rsidRDefault="0067606D" w:rsidP="0067606D">
            <w:pPr>
              <w:pStyle w:val="TabellRader"/>
              <w:keepNext/>
              <w:keepLines/>
              <w:rPr>
                <w:highlight w:val="yellow"/>
              </w:rPr>
            </w:pPr>
            <w:r w:rsidRPr="00FA3A62">
              <w:t>130</w:t>
            </w:r>
          </w:p>
        </w:tc>
        <w:tc>
          <w:tcPr>
            <w:tcW w:w="564" w:type="dxa"/>
            <w:vAlign w:val="bottom"/>
          </w:tcPr>
          <w:p w14:paraId="5641975E" w14:textId="4E39EABB" w:rsidR="0067606D" w:rsidRPr="001C2D93" w:rsidRDefault="0067606D" w:rsidP="0067606D">
            <w:pPr>
              <w:pStyle w:val="TabellRader"/>
              <w:keepNext/>
              <w:keepLines/>
              <w:rPr>
                <w:highlight w:val="yellow"/>
              </w:rPr>
            </w:pPr>
            <w:r w:rsidRPr="00FA3A62">
              <w:t>168</w:t>
            </w:r>
          </w:p>
        </w:tc>
        <w:tc>
          <w:tcPr>
            <w:tcW w:w="564" w:type="dxa"/>
            <w:vAlign w:val="bottom"/>
          </w:tcPr>
          <w:p w14:paraId="2D58E836" w14:textId="4D07BE39" w:rsidR="0067606D" w:rsidRPr="001C2D93" w:rsidRDefault="0067606D" w:rsidP="0067606D">
            <w:pPr>
              <w:pStyle w:val="TabellRader"/>
              <w:keepNext/>
              <w:keepLines/>
              <w:rPr>
                <w:highlight w:val="yellow"/>
              </w:rPr>
            </w:pPr>
            <w:r w:rsidRPr="00FA3A62">
              <w:t>132</w:t>
            </w:r>
          </w:p>
        </w:tc>
        <w:tc>
          <w:tcPr>
            <w:tcW w:w="564" w:type="dxa"/>
            <w:vAlign w:val="bottom"/>
          </w:tcPr>
          <w:p w14:paraId="46D12B25" w14:textId="13138ECB" w:rsidR="0067606D" w:rsidRPr="001C2D93" w:rsidRDefault="0067606D" w:rsidP="0067606D">
            <w:pPr>
              <w:pStyle w:val="TabellRader"/>
              <w:keepNext/>
              <w:keepLines/>
              <w:rPr>
                <w:highlight w:val="yellow"/>
              </w:rPr>
            </w:pPr>
            <w:r w:rsidRPr="00FA3A62">
              <w:t>130</w:t>
            </w:r>
          </w:p>
        </w:tc>
      </w:tr>
      <w:tr w:rsidR="0067606D" w14:paraId="30A2FAB1" w14:textId="77777777" w:rsidTr="0067606D">
        <w:tc>
          <w:tcPr>
            <w:tcW w:w="2127" w:type="dxa"/>
            <w:tcMar>
              <w:left w:w="0" w:type="dxa"/>
              <w:right w:w="0" w:type="dxa"/>
            </w:tcMar>
            <w:vAlign w:val="bottom"/>
          </w:tcPr>
          <w:p w14:paraId="4848099F" w14:textId="4EFD93EA" w:rsidR="0067606D" w:rsidRDefault="0067606D" w:rsidP="0067606D">
            <w:pPr>
              <w:pStyle w:val="TabellRader"/>
              <w:keepNext/>
              <w:keepLines/>
              <w:jc w:val="left"/>
            </w:pPr>
            <w:r>
              <w:t>11 Ekonomisk trygghet vid ålderdom</w:t>
            </w:r>
          </w:p>
        </w:tc>
        <w:tc>
          <w:tcPr>
            <w:tcW w:w="564" w:type="dxa"/>
            <w:vAlign w:val="bottom"/>
          </w:tcPr>
          <w:p w14:paraId="0EA5EC29" w14:textId="3DB50FEE" w:rsidR="0067606D" w:rsidRPr="001C2D93" w:rsidRDefault="0067606D" w:rsidP="0067606D">
            <w:pPr>
              <w:pStyle w:val="TabellRader"/>
              <w:keepNext/>
              <w:keepLines/>
              <w:rPr>
                <w:highlight w:val="yellow"/>
              </w:rPr>
            </w:pPr>
            <w:r w:rsidRPr="00FA3A62">
              <w:t>6</w:t>
            </w:r>
          </w:p>
        </w:tc>
        <w:tc>
          <w:tcPr>
            <w:tcW w:w="564" w:type="dxa"/>
            <w:vAlign w:val="bottom"/>
          </w:tcPr>
          <w:p w14:paraId="0E619ABE" w14:textId="7E83A28A" w:rsidR="0067606D" w:rsidRPr="001C2D93" w:rsidRDefault="0067606D" w:rsidP="0067606D">
            <w:pPr>
              <w:pStyle w:val="TabellRader"/>
              <w:keepNext/>
              <w:keepLines/>
              <w:rPr>
                <w:highlight w:val="yellow"/>
              </w:rPr>
            </w:pPr>
            <w:r w:rsidRPr="00FA3A62">
              <w:t>10</w:t>
            </w:r>
          </w:p>
        </w:tc>
        <w:tc>
          <w:tcPr>
            <w:tcW w:w="564" w:type="dxa"/>
            <w:vAlign w:val="bottom"/>
          </w:tcPr>
          <w:p w14:paraId="517A2731" w14:textId="57606586" w:rsidR="0067606D" w:rsidRPr="001C2D93" w:rsidRDefault="0067606D" w:rsidP="0067606D">
            <w:pPr>
              <w:pStyle w:val="TabellRader"/>
              <w:keepNext/>
              <w:keepLines/>
              <w:rPr>
                <w:highlight w:val="yellow"/>
              </w:rPr>
            </w:pPr>
            <w:r w:rsidRPr="00FA3A62">
              <w:t>10</w:t>
            </w:r>
          </w:p>
        </w:tc>
        <w:tc>
          <w:tcPr>
            <w:tcW w:w="564" w:type="dxa"/>
            <w:vAlign w:val="bottom"/>
          </w:tcPr>
          <w:p w14:paraId="563E572B" w14:textId="7B29D1C9" w:rsidR="0067606D" w:rsidRPr="001C2D93" w:rsidRDefault="0067606D" w:rsidP="0067606D">
            <w:pPr>
              <w:pStyle w:val="TabellRader"/>
              <w:keepNext/>
              <w:keepLines/>
              <w:rPr>
                <w:highlight w:val="yellow"/>
              </w:rPr>
            </w:pPr>
            <w:r w:rsidRPr="00FA3A62">
              <w:t>9</w:t>
            </w:r>
          </w:p>
        </w:tc>
      </w:tr>
      <w:tr w:rsidR="0067606D" w14:paraId="5D787AAD" w14:textId="77777777" w:rsidTr="0067606D">
        <w:tc>
          <w:tcPr>
            <w:tcW w:w="2127" w:type="dxa"/>
            <w:tcMar>
              <w:left w:w="0" w:type="dxa"/>
              <w:right w:w="0" w:type="dxa"/>
            </w:tcMar>
            <w:vAlign w:val="bottom"/>
          </w:tcPr>
          <w:p w14:paraId="77782B9E" w14:textId="6648A3A1" w:rsidR="0067606D" w:rsidRDefault="0067606D" w:rsidP="0067606D">
            <w:pPr>
              <w:pStyle w:val="TabellRader"/>
              <w:keepNext/>
              <w:keepLines/>
              <w:jc w:val="left"/>
            </w:pPr>
            <w:r>
              <w:t>13 Jämställdhet och nyanlända invandrares etablering</w:t>
            </w:r>
          </w:p>
        </w:tc>
        <w:tc>
          <w:tcPr>
            <w:tcW w:w="564" w:type="dxa"/>
            <w:vAlign w:val="bottom"/>
          </w:tcPr>
          <w:p w14:paraId="582E4C00" w14:textId="7C65BE88" w:rsidR="0067606D" w:rsidRPr="001C2D93" w:rsidRDefault="0067606D" w:rsidP="0067606D">
            <w:pPr>
              <w:pStyle w:val="TabellRader"/>
              <w:keepNext/>
              <w:keepLines/>
              <w:rPr>
                <w:highlight w:val="yellow"/>
              </w:rPr>
            </w:pPr>
            <w:r w:rsidRPr="00C262F1">
              <w:t>2</w:t>
            </w:r>
          </w:p>
        </w:tc>
        <w:tc>
          <w:tcPr>
            <w:tcW w:w="564" w:type="dxa"/>
            <w:vAlign w:val="bottom"/>
          </w:tcPr>
          <w:p w14:paraId="032682BB" w14:textId="742650C3" w:rsidR="0067606D" w:rsidRPr="001C2D93" w:rsidRDefault="0067606D" w:rsidP="0067606D">
            <w:pPr>
              <w:pStyle w:val="TabellRader"/>
              <w:keepNext/>
              <w:keepLines/>
              <w:rPr>
                <w:highlight w:val="yellow"/>
              </w:rPr>
            </w:pPr>
            <w:r w:rsidRPr="00C262F1">
              <w:t>3</w:t>
            </w:r>
          </w:p>
        </w:tc>
        <w:tc>
          <w:tcPr>
            <w:tcW w:w="564" w:type="dxa"/>
            <w:vAlign w:val="bottom"/>
          </w:tcPr>
          <w:p w14:paraId="7771F488" w14:textId="654E475D" w:rsidR="0067606D" w:rsidRPr="001C2D93" w:rsidRDefault="0067606D" w:rsidP="0067606D">
            <w:pPr>
              <w:pStyle w:val="TabellRader"/>
              <w:keepNext/>
              <w:keepLines/>
              <w:rPr>
                <w:highlight w:val="yellow"/>
              </w:rPr>
            </w:pPr>
            <w:r w:rsidRPr="00C262F1">
              <w:t>3</w:t>
            </w:r>
          </w:p>
        </w:tc>
        <w:tc>
          <w:tcPr>
            <w:tcW w:w="564" w:type="dxa"/>
            <w:vAlign w:val="bottom"/>
          </w:tcPr>
          <w:p w14:paraId="69BEF2E0" w14:textId="3F95E1C2" w:rsidR="0067606D" w:rsidRPr="001C2D93" w:rsidRDefault="0067606D" w:rsidP="0067606D">
            <w:pPr>
              <w:pStyle w:val="TabellRader"/>
              <w:keepNext/>
              <w:keepLines/>
              <w:rPr>
                <w:highlight w:val="yellow"/>
              </w:rPr>
            </w:pPr>
            <w:r w:rsidRPr="00C262F1">
              <w:t>3</w:t>
            </w:r>
          </w:p>
        </w:tc>
      </w:tr>
      <w:tr w:rsidR="0067606D" w14:paraId="3FE38EA9" w14:textId="77777777" w:rsidTr="0067606D">
        <w:tc>
          <w:tcPr>
            <w:tcW w:w="2127" w:type="dxa"/>
            <w:tcMar>
              <w:left w:w="0" w:type="dxa"/>
              <w:right w:w="0" w:type="dxa"/>
            </w:tcMar>
            <w:vAlign w:val="bottom"/>
          </w:tcPr>
          <w:p w14:paraId="363541DA" w14:textId="23C782D1" w:rsidR="0067606D" w:rsidRDefault="0067606D" w:rsidP="0067606D">
            <w:pPr>
              <w:pStyle w:val="TabellRader"/>
              <w:keepNext/>
              <w:keepLines/>
              <w:jc w:val="left"/>
            </w:pPr>
            <w:r>
              <w:t>14 Arbetsmarknad och arbetsliv</w:t>
            </w:r>
          </w:p>
        </w:tc>
        <w:tc>
          <w:tcPr>
            <w:tcW w:w="564" w:type="dxa"/>
          </w:tcPr>
          <w:p w14:paraId="342C26D5" w14:textId="23B0AAE9" w:rsidR="0067606D" w:rsidRPr="001C2D93" w:rsidRDefault="0067606D" w:rsidP="0067606D">
            <w:pPr>
              <w:pStyle w:val="TabellRader"/>
              <w:keepNext/>
              <w:keepLines/>
              <w:rPr>
                <w:highlight w:val="yellow"/>
              </w:rPr>
            </w:pPr>
            <w:r w:rsidRPr="00C262F1">
              <w:t>109</w:t>
            </w:r>
          </w:p>
        </w:tc>
        <w:tc>
          <w:tcPr>
            <w:tcW w:w="564" w:type="dxa"/>
          </w:tcPr>
          <w:p w14:paraId="1CDA7CAB" w14:textId="5B8417D2" w:rsidR="0067606D" w:rsidRPr="001C2D93" w:rsidRDefault="0067606D" w:rsidP="0067606D">
            <w:pPr>
              <w:pStyle w:val="TabellRader"/>
              <w:keepNext/>
              <w:keepLines/>
              <w:rPr>
                <w:highlight w:val="yellow"/>
              </w:rPr>
            </w:pPr>
            <w:r w:rsidRPr="00C262F1">
              <w:t>171</w:t>
            </w:r>
          </w:p>
        </w:tc>
        <w:tc>
          <w:tcPr>
            <w:tcW w:w="564" w:type="dxa"/>
          </w:tcPr>
          <w:p w14:paraId="04ED63F2" w14:textId="1A4A3729" w:rsidR="0067606D" w:rsidRPr="001C2D93" w:rsidRDefault="0067606D" w:rsidP="0067606D">
            <w:pPr>
              <w:pStyle w:val="TabellRader"/>
              <w:keepNext/>
              <w:keepLines/>
              <w:rPr>
                <w:highlight w:val="yellow"/>
              </w:rPr>
            </w:pPr>
            <w:r w:rsidRPr="00C262F1">
              <w:t>123</w:t>
            </w:r>
          </w:p>
        </w:tc>
        <w:tc>
          <w:tcPr>
            <w:tcW w:w="564" w:type="dxa"/>
          </w:tcPr>
          <w:p w14:paraId="221FFAC1" w14:textId="33F2400C" w:rsidR="0067606D" w:rsidRPr="001C2D93" w:rsidRDefault="0067606D" w:rsidP="0067606D">
            <w:pPr>
              <w:pStyle w:val="TabellRader"/>
              <w:keepNext/>
              <w:keepLines/>
              <w:rPr>
                <w:highlight w:val="yellow"/>
              </w:rPr>
            </w:pPr>
            <w:r w:rsidRPr="00C262F1">
              <w:t>114</w:t>
            </w:r>
          </w:p>
        </w:tc>
      </w:tr>
      <w:tr w:rsidR="0067606D" w14:paraId="2C5CD7D0" w14:textId="77777777" w:rsidTr="0067606D">
        <w:tc>
          <w:tcPr>
            <w:tcW w:w="2127" w:type="dxa"/>
            <w:tcMar>
              <w:left w:w="0" w:type="dxa"/>
              <w:right w:w="0" w:type="dxa"/>
            </w:tcMar>
            <w:vAlign w:val="bottom"/>
          </w:tcPr>
          <w:p w14:paraId="663AAF6D" w14:textId="0AD1D7F5" w:rsidR="0067606D" w:rsidRDefault="0067606D" w:rsidP="0067606D">
            <w:pPr>
              <w:pStyle w:val="TabellRader"/>
              <w:keepNext/>
              <w:keepLines/>
              <w:jc w:val="left"/>
            </w:pPr>
            <w:r>
              <w:t>15 Studiestöd</w:t>
            </w:r>
          </w:p>
        </w:tc>
        <w:tc>
          <w:tcPr>
            <w:tcW w:w="564" w:type="dxa"/>
          </w:tcPr>
          <w:p w14:paraId="7468C50E" w14:textId="7E90436B" w:rsidR="0067606D" w:rsidRPr="001C2D93" w:rsidRDefault="0067606D" w:rsidP="0067606D">
            <w:pPr>
              <w:pStyle w:val="TabellRader"/>
              <w:keepNext/>
              <w:keepLines/>
              <w:rPr>
                <w:highlight w:val="yellow"/>
              </w:rPr>
            </w:pPr>
            <w:r w:rsidRPr="00C262F1">
              <w:t>11</w:t>
            </w:r>
          </w:p>
        </w:tc>
        <w:tc>
          <w:tcPr>
            <w:tcW w:w="564" w:type="dxa"/>
          </w:tcPr>
          <w:p w14:paraId="725CAFD5" w14:textId="23A773E4" w:rsidR="0067606D" w:rsidRPr="001C2D93" w:rsidRDefault="0067606D" w:rsidP="0067606D">
            <w:pPr>
              <w:pStyle w:val="TabellRader"/>
              <w:keepNext/>
              <w:keepLines/>
              <w:rPr>
                <w:highlight w:val="yellow"/>
              </w:rPr>
            </w:pPr>
            <w:r w:rsidRPr="00C262F1">
              <w:t>15</w:t>
            </w:r>
          </w:p>
        </w:tc>
        <w:tc>
          <w:tcPr>
            <w:tcW w:w="564" w:type="dxa"/>
          </w:tcPr>
          <w:p w14:paraId="68D2610F" w14:textId="5CFA616B" w:rsidR="0067606D" w:rsidRPr="001C2D93" w:rsidRDefault="0067606D" w:rsidP="0067606D">
            <w:pPr>
              <w:pStyle w:val="TabellRader"/>
              <w:keepNext/>
              <w:keepLines/>
              <w:rPr>
                <w:highlight w:val="yellow"/>
              </w:rPr>
            </w:pPr>
            <w:r w:rsidRPr="00C262F1">
              <w:t>14</w:t>
            </w:r>
          </w:p>
        </w:tc>
        <w:tc>
          <w:tcPr>
            <w:tcW w:w="564" w:type="dxa"/>
          </w:tcPr>
          <w:p w14:paraId="69E25ED4" w14:textId="799301B2" w:rsidR="0067606D" w:rsidRPr="001C2D93" w:rsidRDefault="0067606D" w:rsidP="0067606D">
            <w:pPr>
              <w:pStyle w:val="TabellRader"/>
              <w:keepNext/>
              <w:keepLines/>
              <w:rPr>
                <w:highlight w:val="yellow"/>
              </w:rPr>
            </w:pPr>
            <w:r w:rsidRPr="00C262F1">
              <w:t>14</w:t>
            </w:r>
          </w:p>
        </w:tc>
      </w:tr>
      <w:tr w:rsidR="0067606D" w14:paraId="3EB494E2" w14:textId="77777777" w:rsidTr="0067606D">
        <w:tc>
          <w:tcPr>
            <w:tcW w:w="2127" w:type="dxa"/>
            <w:tcMar>
              <w:left w:w="0" w:type="dxa"/>
              <w:right w:w="0" w:type="dxa"/>
            </w:tcMar>
            <w:vAlign w:val="bottom"/>
          </w:tcPr>
          <w:p w14:paraId="4BC1CCF3" w14:textId="7D9408C1" w:rsidR="0067606D" w:rsidRDefault="0067606D" w:rsidP="0067606D">
            <w:pPr>
              <w:pStyle w:val="TabellRader"/>
              <w:keepNext/>
              <w:keepLines/>
              <w:jc w:val="left"/>
            </w:pPr>
            <w:r>
              <w:t>16 Utbildning och universitetsforskning</w:t>
            </w:r>
          </w:p>
        </w:tc>
        <w:tc>
          <w:tcPr>
            <w:tcW w:w="564" w:type="dxa"/>
            <w:vAlign w:val="bottom"/>
          </w:tcPr>
          <w:p w14:paraId="64E06EE0" w14:textId="1822D192" w:rsidR="0067606D" w:rsidRPr="001C2D93" w:rsidRDefault="0067606D" w:rsidP="0067606D">
            <w:pPr>
              <w:pStyle w:val="TabellRader"/>
              <w:keepNext/>
              <w:keepLines/>
              <w:rPr>
                <w:highlight w:val="yellow"/>
              </w:rPr>
            </w:pPr>
            <w:r w:rsidRPr="00C262F1">
              <w:t>627</w:t>
            </w:r>
          </w:p>
        </w:tc>
        <w:tc>
          <w:tcPr>
            <w:tcW w:w="564" w:type="dxa"/>
            <w:vAlign w:val="bottom"/>
          </w:tcPr>
          <w:p w14:paraId="110A7719" w14:textId="2F54163D" w:rsidR="0067606D" w:rsidRPr="001C2D93" w:rsidRDefault="0067606D" w:rsidP="0067606D">
            <w:pPr>
              <w:pStyle w:val="TabellRader"/>
              <w:keepNext/>
              <w:keepLines/>
              <w:rPr>
                <w:highlight w:val="yellow"/>
              </w:rPr>
            </w:pPr>
            <w:r w:rsidRPr="00C262F1">
              <w:t>972</w:t>
            </w:r>
          </w:p>
        </w:tc>
        <w:tc>
          <w:tcPr>
            <w:tcW w:w="564" w:type="dxa"/>
            <w:vAlign w:val="bottom"/>
          </w:tcPr>
          <w:p w14:paraId="5987A6E3" w14:textId="5B15D3C9" w:rsidR="0067606D" w:rsidRPr="001C2D93" w:rsidRDefault="0067606D" w:rsidP="0067606D">
            <w:pPr>
              <w:pStyle w:val="TabellRader"/>
              <w:keepNext/>
              <w:keepLines/>
              <w:rPr>
                <w:highlight w:val="yellow"/>
              </w:rPr>
            </w:pPr>
            <w:r w:rsidRPr="00C262F1">
              <w:t>841</w:t>
            </w:r>
          </w:p>
        </w:tc>
        <w:tc>
          <w:tcPr>
            <w:tcW w:w="564" w:type="dxa"/>
            <w:vAlign w:val="bottom"/>
          </w:tcPr>
          <w:p w14:paraId="441A4422" w14:textId="6A9194ED" w:rsidR="0067606D" w:rsidRPr="001C2D93" w:rsidRDefault="0067606D" w:rsidP="0067606D">
            <w:pPr>
              <w:pStyle w:val="TabellRader"/>
              <w:keepNext/>
              <w:keepLines/>
              <w:rPr>
                <w:highlight w:val="yellow"/>
              </w:rPr>
            </w:pPr>
            <w:r w:rsidRPr="00C262F1">
              <w:t>828</w:t>
            </w:r>
          </w:p>
        </w:tc>
      </w:tr>
      <w:tr w:rsidR="0067606D" w14:paraId="09A86E46" w14:textId="77777777" w:rsidTr="0067606D">
        <w:tc>
          <w:tcPr>
            <w:tcW w:w="0" w:type="dxa"/>
            <w:tcMar>
              <w:left w:w="0" w:type="dxa"/>
              <w:right w:w="0" w:type="dxa"/>
            </w:tcMar>
            <w:vAlign w:val="bottom"/>
          </w:tcPr>
          <w:p w14:paraId="2FD33668" w14:textId="2A63087D" w:rsidR="0067606D" w:rsidRDefault="0067606D" w:rsidP="0067606D">
            <w:pPr>
              <w:pStyle w:val="TabellRader"/>
              <w:keepNext/>
              <w:keepLines/>
              <w:jc w:val="left"/>
            </w:pPr>
            <w:r>
              <w:t>17 Kultur, medier, trossamfund och fritid</w:t>
            </w:r>
          </w:p>
        </w:tc>
        <w:tc>
          <w:tcPr>
            <w:tcW w:w="0" w:type="dxa"/>
            <w:vAlign w:val="bottom"/>
          </w:tcPr>
          <w:p w14:paraId="54DAFF62" w14:textId="3E0A6FE0" w:rsidR="0067606D" w:rsidRPr="001C2D93" w:rsidRDefault="0067606D" w:rsidP="0067606D">
            <w:pPr>
              <w:pStyle w:val="TabellRader"/>
              <w:keepNext/>
              <w:keepLines/>
              <w:rPr>
                <w:highlight w:val="yellow"/>
              </w:rPr>
            </w:pPr>
            <w:r w:rsidRPr="00C262F1">
              <w:t>74</w:t>
            </w:r>
          </w:p>
        </w:tc>
        <w:tc>
          <w:tcPr>
            <w:tcW w:w="0" w:type="dxa"/>
            <w:vAlign w:val="bottom"/>
          </w:tcPr>
          <w:p w14:paraId="70843701" w14:textId="1865A7C3" w:rsidR="0067606D" w:rsidRPr="001C2D93" w:rsidRDefault="0067606D" w:rsidP="0067606D">
            <w:pPr>
              <w:pStyle w:val="TabellRader"/>
              <w:keepNext/>
              <w:keepLines/>
              <w:rPr>
                <w:highlight w:val="yellow"/>
              </w:rPr>
            </w:pPr>
            <w:r w:rsidRPr="00C262F1">
              <w:t>98</w:t>
            </w:r>
          </w:p>
        </w:tc>
        <w:tc>
          <w:tcPr>
            <w:tcW w:w="0" w:type="dxa"/>
            <w:vAlign w:val="bottom"/>
          </w:tcPr>
          <w:p w14:paraId="1B3F0A7E" w14:textId="7F9F0E49" w:rsidR="0067606D" w:rsidRPr="001C2D93" w:rsidRDefault="0067606D" w:rsidP="0067606D">
            <w:pPr>
              <w:pStyle w:val="TabellRader"/>
              <w:keepNext/>
              <w:keepLines/>
              <w:rPr>
                <w:highlight w:val="yellow"/>
              </w:rPr>
            </w:pPr>
            <w:r w:rsidRPr="00C262F1">
              <w:t>94</w:t>
            </w:r>
          </w:p>
        </w:tc>
        <w:tc>
          <w:tcPr>
            <w:tcW w:w="0" w:type="dxa"/>
            <w:vAlign w:val="bottom"/>
          </w:tcPr>
          <w:p w14:paraId="5C823141" w14:textId="10BBDB19" w:rsidR="0067606D" w:rsidRPr="001C2D93" w:rsidRDefault="0067606D" w:rsidP="0067606D">
            <w:pPr>
              <w:pStyle w:val="TabellRader"/>
              <w:keepNext/>
              <w:keepLines/>
              <w:rPr>
                <w:highlight w:val="yellow"/>
              </w:rPr>
            </w:pPr>
            <w:r w:rsidRPr="00C262F1">
              <w:t>86</w:t>
            </w:r>
          </w:p>
        </w:tc>
      </w:tr>
      <w:tr w:rsidR="0067606D" w14:paraId="395D7055" w14:textId="77777777" w:rsidTr="0067606D">
        <w:tc>
          <w:tcPr>
            <w:tcW w:w="2127" w:type="dxa"/>
            <w:tcMar>
              <w:left w:w="0" w:type="dxa"/>
              <w:right w:w="0" w:type="dxa"/>
            </w:tcMar>
            <w:vAlign w:val="bottom"/>
          </w:tcPr>
          <w:p w14:paraId="4FC03ABF" w14:textId="49A383F7" w:rsidR="0067606D" w:rsidRDefault="0067606D" w:rsidP="0067606D">
            <w:pPr>
              <w:pStyle w:val="TabellRader"/>
              <w:keepNext/>
              <w:keepLines/>
              <w:jc w:val="left"/>
            </w:pPr>
            <w:r>
              <w:t>18 Samhällsplanering, bostadsförsörjning och byggande samt konsumentpolitik</w:t>
            </w:r>
          </w:p>
        </w:tc>
        <w:tc>
          <w:tcPr>
            <w:tcW w:w="564" w:type="dxa"/>
            <w:vAlign w:val="bottom"/>
          </w:tcPr>
          <w:p w14:paraId="1C9A8A1B" w14:textId="1D409994" w:rsidR="0067606D" w:rsidRPr="001C2D93" w:rsidRDefault="0067606D" w:rsidP="0067606D">
            <w:pPr>
              <w:pStyle w:val="TabellRader"/>
              <w:keepNext/>
              <w:keepLines/>
              <w:rPr>
                <w:highlight w:val="yellow"/>
              </w:rPr>
            </w:pPr>
            <w:r w:rsidRPr="00C262F1">
              <w:t>15</w:t>
            </w:r>
          </w:p>
        </w:tc>
        <w:tc>
          <w:tcPr>
            <w:tcW w:w="564" w:type="dxa"/>
            <w:vAlign w:val="bottom"/>
          </w:tcPr>
          <w:p w14:paraId="6FB0E3AE" w14:textId="731FE257" w:rsidR="0067606D" w:rsidRPr="001C2D93" w:rsidRDefault="0067606D" w:rsidP="0067606D">
            <w:pPr>
              <w:pStyle w:val="TabellRader"/>
              <w:keepNext/>
              <w:keepLines/>
              <w:rPr>
                <w:highlight w:val="yellow"/>
              </w:rPr>
            </w:pPr>
            <w:r w:rsidRPr="00C262F1">
              <w:t>21</w:t>
            </w:r>
          </w:p>
        </w:tc>
        <w:tc>
          <w:tcPr>
            <w:tcW w:w="564" w:type="dxa"/>
            <w:vAlign w:val="bottom"/>
          </w:tcPr>
          <w:p w14:paraId="701B7B0D" w14:textId="5B723E2F" w:rsidR="0067606D" w:rsidRPr="001C2D93" w:rsidRDefault="0067606D" w:rsidP="0067606D">
            <w:pPr>
              <w:pStyle w:val="TabellRader"/>
              <w:keepNext/>
              <w:keepLines/>
              <w:rPr>
                <w:highlight w:val="yellow"/>
              </w:rPr>
            </w:pPr>
            <w:r w:rsidRPr="00C262F1">
              <w:t>20</w:t>
            </w:r>
          </w:p>
        </w:tc>
        <w:tc>
          <w:tcPr>
            <w:tcW w:w="564" w:type="dxa"/>
            <w:vAlign w:val="bottom"/>
          </w:tcPr>
          <w:p w14:paraId="694C90D7" w14:textId="50355114" w:rsidR="0067606D" w:rsidRPr="001C2D93" w:rsidRDefault="0067606D" w:rsidP="0067606D">
            <w:pPr>
              <w:pStyle w:val="TabellRader"/>
              <w:keepNext/>
              <w:keepLines/>
              <w:rPr>
                <w:highlight w:val="yellow"/>
              </w:rPr>
            </w:pPr>
            <w:r w:rsidRPr="00C262F1">
              <w:t>19</w:t>
            </w:r>
          </w:p>
        </w:tc>
      </w:tr>
      <w:tr w:rsidR="0067606D" w14:paraId="0065ED39" w14:textId="77777777" w:rsidTr="0067606D">
        <w:tc>
          <w:tcPr>
            <w:tcW w:w="2127" w:type="dxa"/>
            <w:tcMar>
              <w:left w:w="0" w:type="dxa"/>
              <w:right w:w="0" w:type="dxa"/>
            </w:tcMar>
            <w:vAlign w:val="bottom"/>
          </w:tcPr>
          <w:p w14:paraId="39216BD3" w14:textId="3DB2AF7D" w:rsidR="0067606D" w:rsidRDefault="0067606D" w:rsidP="0067606D">
            <w:pPr>
              <w:pStyle w:val="TabellRader"/>
              <w:keepNext/>
              <w:keepLines/>
              <w:jc w:val="left"/>
            </w:pPr>
            <w:r>
              <w:t>20 Allmän miljö- och naturvård</w:t>
            </w:r>
          </w:p>
        </w:tc>
        <w:tc>
          <w:tcPr>
            <w:tcW w:w="564" w:type="dxa"/>
          </w:tcPr>
          <w:p w14:paraId="52325D56" w14:textId="119ACA01" w:rsidR="0067606D" w:rsidRPr="001C2D93" w:rsidRDefault="0067606D" w:rsidP="0067606D">
            <w:pPr>
              <w:pStyle w:val="TabellRader"/>
              <w:keepNext/>
              <w:keepLines/>
              <w:rPr>
                <w:highlight w:val="yellow"/>
              </w:rPr>
            </w:pPr>
            <w:r w:rsidRPr="00660EE8">
              <w:t>25</w:t>
            </w:r>
          </w:p>
        </w:tc>
        <w:tc>
          <w:tcPr>
            <w:tcW w:w="564" w:type="dxa"/>
          </w:tcPr>
          <w:p w14:paraId="7133845B" w14:textId="2A618E9E" w:rsidR="0067606D" w:rsidRPr="001C2D93" w:rsidRDefault="0067606D" w:rsidP="0067606D">
            <w:pPr>
              <w:pStyle w:val="TabellRader"/>
              <w:keepNext/>
              <w:keepLines/>
              <w:rPr>
                <w:highlight w:val="yellow"/>
              </w:rPr>
            </w:pPr>
            <w:r w:rsidRPr="00660EE8">
              <w:t>24</w:t>
            </w:r>
          </w:p>
        </w:tc>
        <w:tc>
          <w:tcPr>
            <w:tcW w:w="564" w:type="dxa"/>
          </w:tcPr>
          <w:p w14:paraId="60698846" w14:textId="21A580E7" w:rsidR="0067606D" w:rsidRPr="001C2D93" w:rsidRDefault="0067606D" w:rsidP="0067606D">
            <w:pPr>
              <w:pStyle w:val="TabellRader"/>
              <w:keepNext/>
              <w:keepLines/>
              <w:rPr>
                <w:highlight w:val="yellow"/>
              </w:rPr>
            </w:pPr>
            <w:r w:rsidRPr="00660EE8">
              <w:t>22</w:t>
            </w:r>
          </w:p>
        </w:tc>
        <w:tc>
          <w:tcPr>
            <w:tcW w:w="564" w:type="dxa"/>
          </w:tcPr>
          <w:p w14:paraId="4B9DD0F4" w14:textId="47723777" w:rsidR="0067606D" w:rsidRPr="001C2D93" w:rsidRDefault="0067606D" w:rsidP="0067606D">
            <w:pPr>
              <w:pStyle w:val="TabellRader"/>
              <w:keepNext/>
              <w:keepLines/>
              <w:rPr>
                <w:highlight w:val="yellow"/>
              </w:rPr>
            </w:pPr>
            <w:r w:rsidRPr="00660EE8">
              <w:t>20</w:t>
            </w:r>
          </w:p>
        </w:tc>
      </w:tr>
      <w:tr w:rsidR="0067606D" w14:paraId="4255A57E" w14:textId="77777777" w:rsidTr="0067606D">
        <w:tc>
          <w:tcPr>
            <w:tcW w:w="2127" w:type="dxa"/>
            <w:tcMar>
              <w:left w:w="0" w:type="dxa"/>
              <w:right w:w="0" w:type="dxa"/>
            </w:tcMar>
            <w:vAlign w:val="bottom"/>
          </w:tcPr>
          <w:p w14:paraId="60685C66" w14:textId="722FAED2" w:rsidR="0067606D" w:rsidRDefault="0067606D" w:rsidP="0067606D">
            <w:pPr>
              <w:pStyle w:val="TabellRader"/>
              <w:keepNext/>
              <w:keepLines/>
              <w:jc w:val="left"/>
            </w:pPr>
            <w:r>
              <w:t>21 Energi</w:t>
            </w:r>
          </w:p>
        </w:tc>
        <w:tc>
          <w:tcPr>
            <w:tcW w:w="564" w:type="dxa"/>
          </w:tcPr>
          <w:p w14:paraId="1EAD9BDC" w14:textId="670F4461" w:rsidR="0067606D" w:rsidRPr="001C2D93" w:rsidRDefault="0067606D" w:rsidP="0067606D">
            <w:pPr>
              <w:pStyle w:val="TabellRader"/>
              <w:keepNext/>
              <w:keepLines/>
              <w:rPr>
                <w:highlight w:val="yellow"/>
              </w:rPr>
            </w:pPr>
            <w:r w:rsidRPr="00660EE8">
              <w:t>5</w:t>
            </w:r>
          </w:p>
        </w:tc>
        <w:tc>
          <w:tcPr>
            <w:tcW w:w="564" w:type="dxa"/>
          </w:tcPr>
          <w:p w14:paraId="0541027E" w14:textId="72271D73" w:rsidR="0067606D" w:rsidRPr="001C2D93" w:rsidRDefault="0067606D" w:rsidP="0067606D">
            <w:pPr>
              <w:pStyle w:val="TabellRader"/>
              <w:keepNext/>
              <w:keepLines/>
              <w:rPr>
                <w:highlight w:val="yellow"/>
              </w:rPr>
            </w:pPr>
            <w:r w:rsidRPr="00660EE8">
              <w:t>9</w:t>
            </w:r>
          </w:p>
        </w:tc>
        <w:tc>
          <w:tcPr>
            <w:tcW w:w="564" w:type="dxa"/>
          </w:tcPr>
          <w:p w14:paraId="2A095EC3" w14:textId="15CF65C7" w:rsidR="0067606D" w:rsidRPr="001C2D93" w:rsidRDefault="0067606D" w:rsidP="0067606D">
            <w:pPr>
              <w:pStyle w:val="TabellRader"/>
              <w:keepNext/>
              <w:keepLines/>
              <w:rPr>
                <w:highlight w:val="yellow"/>
              </w:rPr>
            </w:pPr>
            <w:r w:rsidRPr="00660EE8">
              <w:t>6</w:t>
            </w:r>
          </w:p>
        </w:tc>
        <w:tc>
          <w:tcPr>
            <w:tcW w:w="564" w:type="dxa"/>
          </w:tcPr>
          <w:p w14:paraId="44852127" w14:textId="4CE6195A" w:rsidR="0067606D" w:rsidRPr="001C2D93" w:rsidRDefault="0067606D" w:rsidP="0067606D">
            <w:pPr>
              <w:pStyle w:val="TabellRader"/>
              <w:keepNext/>
              <w:keepLines/>
              <w:rPr>
                <w:highlight w:val="yellow"/>
              </w:rPr>
            </w:pPr>
            <w:r w:rsidRPr="00660EE8">
              <w:t>6</w:t>
            </w:r>
          </w:p>
        </w:tc>
      </w:tr>
      <w:tr w:rsidR="0067606D" w14:paraId="69412178" w14:textId="77777777" w:rsidTr="0067606D">
        <w:tc>
          <w:tcPr>
            <w:tcW w:w="2127" w:type="dxa"/>
            <w:tcMar>
              <w:left w:w="0" w:type="dxa"/>
              <w:right w:w="0" w:type="dxa"/>
            </w:tcMar>
            <w:vAlign w:val="bottom"/>
          </w:tcPr>
          <w:p w14:paraId="749EC9DD" w14:textId="1C62CE1F" w:rsidR="0067606D" w:rsidRDefault="0067606D" w:rsidP="0067606D">
            <w:pPr>
              <w:pStyle w:val="TabellRader"/>
              <w:keepNext/>
              <w:keepLines/>
              <w:jc w:val="left"/>
            </w:pPr>
            <w:r>
              <w:t>22 Kommunikationer</w:t>
            </w:r>
          </w:p>
        </w:tc>
        <w:tc>
          <w:tcPr>
            <w:tcW w:w="564" w:type="dxa"/>
          </w:tcPr>
          <w:p w14:paraId="0AB30824" w14:textId="7838BCCD" w:rsidR="0067606D" w:rsidRPr="001C2D93" w:rsidRDefault="0067606D" w:rsidP="0067606D">
            <w:pPr>
              <w:pStyle w:val="TabellRader"/>
              <w:keepNext/>
              <w:keepLines/>
              <w:rPr>
                <w:highlight w:val="yellow"/>
              </w:rPr>
            </w:pPr>
            <w:r w:rsidRPr="00660EE8">
              <w:t>698</w:t>
            </w:r>
          </w:p>
        </w:tc>
        <w:tc>
          <w:tcPr>
            <w:tcW w:w="564" w:type="dxa"/>
          </w:tcPr>
          <w:p w14:paraId="114C1370" w14:textId="003AC5ED" w:rsidR="0067606D" w:rsidRPr="001C2D93" w:rsidRDefault="0067606D" w:rsidP="0067606D">
            <w:pPr>
              <w:pStyle w:val="TabellRader"/>
              <w:keepNext/>
              <w:keepLines/>
              <w:rPr>
                <w:highlight w:val="yellow"/>
              </w:rPr>
            </w:pPr>
            <w:r w:rsidRPr="00660EE8">
              <w:t>925</w:t>
            </w:r>
          </w:p>
        </w:tc>
        <w:tc>
          <w:tcPr>
            <w:tcW w:w="564" w:type="dxa"/>
          </w:tcPr>
          <w:p w14:paraId="2E9278AB" w14:textId="2D4A44E6" w:rsidR="0067606D" w:rsidRPr="001C2D93" w:rsidRDefault="0067606D" w:rsidP="0067606D">
            <w:pPr>
              <w:pStyle w:val="TabellRader"/>
              <w:keepNext/>
              <w:keepLines/>
              <w:rPr>
                <w:highlight w:val="yellow"/>
              </w:rPr>
            </w:pPr>
            <w:r w:rsidRPr="00660EE8">
              <w:t>993</w:t>
            </w:r>
          </w:p>
        </w:tc>
        <w:tc>
          <w:tcPr>
            <w:tcW w:w="564" w:type="dxa"/>
          </w:tcPr>
          <w:p w14:paraId="442C0ED0" w14:textId="1EA06D07" w:rsidR="0067606D" w:rsidRPr="001C2D93" w:rsidRDefault="0067606D" w:rsidP="0067606D">
            <w:pPr>
              <w:pStyle w:val="TabellRader"/>
              <w:keepNext/>
              <w:keepLines/>
              <w:rPr>
                <w:highlight w:val="yellow"/>
              </w:rPr>
            </w:pPr>
            <w:r w:rsidRPr="00660EE8">
              <w:t>1 200</w:t>
            </w:r>
          </w:p>
        </w:tc>
      </w:tr>
      <w:tr w:rsidR="0067606D" w14:paraId="1F0A15D5" w14:textId="77777777" w:rsidTr="0067606D">
        <w:tc>
          <w:tcPr>
            <w:tcW w:w="2127" w:type="dxa"/>
            <w:tcMar>
              <w:left w:w="0" w:type="dxa"/>
              <w:right w:w="0" w:type="dxa"/>
            </w:tcMar>
            <w:vAlign w:val="bottom"/>
          </w:tcPr>
          <w:p w14:paraId="1144174D" w14:textId="6B66E210" w:rsidR="0067606D" w:rsidRDefault="0067606D" w:rsidP="0067606D">
            <w:pPr>
              <w:pStyle w:val="TabellRader"/>
              <w:keepNext/>
              <w:keepLines/>
              <w:jc w:val="left"/>
            </w:pPr>
            <w:r>
              <w:t>23 Areella näringar, landsbygd och livsmedel</w:t>
            </w:r>
          </w:p>
        </w:tc>
        <w:tc>
          <w:tcPr>
            <w:tcW w:w="564" w:type="dxa"/>
            <w:vAlign w:val="bottom"/>
          </w:tcPr>
          <w:p w14:paraId="7C3EAF39" w14:textId="4C1C5AF1" w:rsidR="0067606D" w:rsidRPr="001C2D93" w:rsidRDefault="0067606D" w:rsidP="0067606D">
            <w:pPr>
              <w:pStyle w:val="TabellRader"/>
              <w:keepNext/>
              <w:keepLines/>
              <w:rPr>
                <w:highlight w:val="yellow"/>
              </w:rPr>
            </w:pPr>
            <w:r w:rsidRPr="00660EE8">
              <w:t>35</w:t>
            </w:r>
          </w:p>
        </w:tc>
        <w:tc>
          <w:tcPr>
            <w:tcW w:w="564" w:type="dxa"/>
            <w:vAlign w:val="bottom"/>
          </w:tcPr>
          <w:p w14:paraId="0BD529A4" w14:textId="177510CE" w:rsidR="0067606D" w:rsidRPr="001C2D93" w:rsidRDefault="0067606D" w:rsidP="0067606D">
            <w:pPr>
              <w:pStyle w:val="TabellRader"/>
              <w:keepNext/>
              <w:keepLines/>
              <w:rPr>
                <w:highlight w:val="yellow"/>
              </w:rPr>
            </w:pPr>
            <w:r w:rsidRPr="00660EE8">
              <w:t>58</w:t>
            </w:r>
          </w:p>
        </w:tc>
        <w:tc>
          <w:tcPr>
            <w:tcW w:w="564" w:type="dxa"/>
            <w:vAlign w:val="bottom"/>
          </w:tcPr>
          <w:p w14:paraId="0BAB211E" w14:textId="3A43DDDF" w:rsidR="0067606D" w:rsidRPr="001C2D93" w:rsidRDefault="0067606D" w:rsidP="0067606D">
            <w:pPr>
              <w:pStyle w:val="TabellRader"/>
              <w:keepNext/>
              <w:keepLines/>
              <w:rPr>
                <w:highlight w:val="yellow"/>
              </w:rPr>
            </w:pPr>
            <w:r w:rsidRPr="00660EE8">
              <w:t>55</w:t>
            </w:r>
          </w:p>
        </w:tc>
        <w:tc>
          <w:tcPr>
            <w:tcW w:w="564" w:type="dxa"/>
            <w:vAlign w:val="bottom"/>
          </w:tcPr>
          <w:p w14:paraId="3F2239A4" w14:textId="2CDA7ABD" w:rsidR="0067606D" w:rsidRPr="001C2D93" w:rsidRDefault="0067606D" w:rsidP="0067606D">
            <w:pPr>
              <w:pStyle w:val="TabellRader"/>
              <w:keepNext/>
              <w:keepLines/>
              <w:rPr>
                <w:highlight w:val="yellow"/>
              </w:rPr>
            </w:pPr>
            <w:r w:rsidRPr="00660EE8">
              <w:t>54</w:t>
            </w:r>
          </w:p>
        </w:tc>
      </w:tr>
      <w:tr w:rsidR="0067606D" w14:paraId="23823126" w14:textId="77777777" w:rsidTr="0067606D">
        <w:tc>
          <w:tcPr>
            <w:tcW w:w="2127" w:type="dxa"/>
            <w:tcBorders>
              <w:bottom w:val="single" w:sz="12" w:space="0" w:color="auto"/>
            </w:tcBorders>
            <w:tcMar>
              <w:left w:w="0" w:type="dxa"/>
              <w:right w:w="0" w:type="dxa"/>
            </w:tcMar>
            <w:vAlign w:val="bottom"/>
          </w:tcPr>
          <w:p w14:paraId="3CA6C5DF" w14:textId="61F4E40B" w:rsidR="0067606D" w:rsidRDefault="0067606D" w:rsidP="0067606D">
            <w:pPr>
              <w:pStyle w:val="TabellRader"/>
              <w:keepNext/>
              <w:keepLines/>
              <w:jc w:val="left"/>
            </w:pPr>
            <w:r>
              <w:t>24 Näringsliv</w:t>
            </w:r>
          </w:p>
        </w:tc>
        <w:tc>
          <w:tcPr>
            <w:tcW w:w="564" w:type="dxa"/>
            <w:tcBorders>
              <w:bottom w:val="single" w:sz="12" w:space="0" w:color="auto"/>
            </w:tcBorders>
          </w:tcPr>
          <w:p w14:paraId="6501C238" w14:textId="2796F67B" w:rsidR="0067606D" w:rsidRPr="001C2D93" w:rsidRDefault="0067606D" w:rsidP="0067606D">
            <w:pPr>
              <w:pStyle w:val="TabellRader"/>
              <w:keepNext/>
              <w:keepLines/>
              <w:rPr>
                <w:highlight w:val="yellow"/>
              </w:rPr>
            </w:pPr>
            <w:r w:rsidRPr="00660EE8">
              <w:t>31</w:t>
            </w:r>
          </w:p>
        </w:tc>
        <w:tc>
          <w:tcPr>
            <w:tcW w:w="564" w:type="dxa"/>
            <w:tcBorders>
              <w:bottom w:val="single" w:sz="12" w:space="0" w:color="auto"/>
            </w:tcBorders>
          </w:tcPr>
          <w:p w14:paraId="0F84BFC1" w14:textId="2C0E62F8" w:rsidR="0067606D" w:rsidRPr="001C2D93" w:rsidRDefault="0067606D" w:rsidP="0067606D">
            <w:pPr>
              <w:pStyle w:val="TabellRader"/>
              <w:keepNext/>
              <w:keepLines/>
              <w:rPr>
                <w:highlight w:val="yellow"/>
              </w:rPr>
            </w:pPr>
            <w:r w:rsidRPr="00660EE8">
              <w:t>57</w:t>
            </w:r>
          </w:p>
        </w:tc>
        <w:tc>
          <w:tcPr>
            <w:tcW w:w="564" w:type="dxa"/>
            <w:tcBorders>
              <w:bottom w:val="single" w:sz="12" w:space="0" w:color="auto"/>
            </w:tcBorders>
          </w:tcPr>
          <w:p w14:paraId="72BD07AE" w14:textId="376DC54E" w:rsidR="0067606D" w:rsidRPr="001C2D93" w:rsidRDefault="0067606D" w:rsidP="0067606D">
            <w:pPr>
              <w:pStyle w:val="TabellRader"/>
              <w:keepNext/>
              <w:keepLines/>
              <w:rPr>
                <w:highlight w:val="yellow"/>
              </w:rPr>
            </w:pPr>
            <w:r w:rsidRPr="00660EE8">
              <w:t>33</w:t>
            </w:r>
          </w:p>
        </w:tc>
        <w:tc>
          <w:tcPr>
            <w:tcW w:w="564" w:type="dxa"/>
            <w:tcBorders>
              <w:bottom w:val="single" w:sz="12" w:space="0" w:color="auto"/>
            </w:tcBorders>
          </w:tcPr>
          <w:p w14:paraId="58DCA3BB" w14:textId="7DDDA4B2" w:rsidR="0067606D" w:rsidRPr="001C2D93" w:rsidRDefault="0067606D" w:rsidP="0067606D">
            <w:pPr>
              <w:pStyle w:val="TabellRader"/>
              <w:keepNext/>
              <w:keepLines/>
              <w:rPr>
                <w:highlight w:val="yellow"/>
              </w:rPr>
            </w:pPr>
            <w:r w:rsidRPr="00660EE8">
              <w:t>32</w:t>
            </w:r>
          </w:p>
        </w:tc>
      </w:tr>
      <w:tr w:rsidR="0067606D" w14:paraId="76E4A141" w14:textId="77777777" w:rsidTr="0067606D">
        <w:tc>
          <w:tcPr>
            <w:tcW w:w="2127" w:type="dxa"/>
            <w:tcBorders>
              <w:top w:val="single" w:sz="12" w:space="0" w:color="auto"/>
            </w:tcBorders>
            <w:tcMar>
              <w:left w:w="0" w:type="dxa"/>
              <w:right w:w="0" w:type="dxa"/>
            </w:tcMar>
          </w:tcPr>
          <w:p w14:paraId="3C0C39B8" w14:textId="2E0F4BD1" w:rsidR="0067606D" w:rsidRDefault="0067606D" w:rsidP="0067606D">
            <w:pPr>
              <w:pStyle w:val="TabellSlutsumma"/>
              <w:jc w:val="left"/>
            </w:pPr>
            <w:r>
              <w:t>Summa utgiftsområden</w:t>
            </w:r>
          </w:p>
        </w:tc>
        <w:tc>
          <w:tcPr>
            <w:tcW w:w="564" w:type="dxa"/>
            <w:tcBorders>
              <w:top w:val="single" w:sz="12" w:space="0" w:color="auto"/>
            </w:tcBorders>
          </w:tcPr>
          <w:p w14:paraId="3C0F226F" w14:textId="237E715C" w:rsidR="0067606D" w:rsidRPr="000768AB" w:rsidRDefault="0067606D" w:rsidP="0067606D">
            <w:pPr>
              <w:pStyle w:val="TabellRader"/>
              <w:keepNext/>
              <w:keepLines/>
              <w:rPr>
                <w:b/>
                <w:highlight w:val="yellow"/>
              </w:rPr>
            </w:pPr>
            <w:r w:rsidRPr="000768AB">
              <w:rPr>
                <w:b/>
              </w:rPr>
              <w:t>3 894</w:t>
            </w:r>
          </w:p>
        </w:tc>
        <w:tc>
          <w:tcPr>
            <w:tcW w:w="564" w:type="dxa"/>
            <w:tcBorders>
              <w:top w:val="single" w:sz="12" w:space="0" w:color="auto"/>
            </w:tcBorders>
          </w:tcPr>
          <w:p w14:paraId="2BA8C6F4" w14:textId="6D50DB87" w:rsidR="0067606D" w:rsidRPr="000768AB" w:rsidRDefault="0067606D" w:rsidP="0067606D">
            <w:pPr>
              <w:pStyle w:val="TabellRader"/>
              <w:keepNext/>
              <w:keepLines/>
              <w:rPr>
                <w:b/>
                <w:highlight w:val="yellow"/>
              </w:rPr>
            </w:pPr>
            <w:r w:rsidRPr="000768AB">
              <w:rPr>
                <w:b/>
              </w:rPr>
              <w:t>6 108</w:t>
            </w:r>
          </w:p>
        </w:tc>
        <w:tc>
          <w:tcPr>
            <w:tcW w:w="564" w:type="dxa"/>
            <w:tcBorders>
              <w:top w:val="single" w:sz="12" w:space="0" w:color="auto"/>
            </w:tcBorders>
          </w:tcPr>
          <w:p w14:paraId="04E55530" w14:textId="4F636CA7" w:rsidR="0067606D" w:rsidRPr="000768AB" w:rsidRDefault="0067606D" w:rsidP="0067606D">
            <w:pPr>
              <w:pStyle w:val="TabellRader"/>
              <w:keepNext/>
              <w:keepLines/>
              <w:rPr>
                <w:b/>
                <w:highlight w:val="yellow"/>
              </w:rPr>
            </w:pPr>
            <w:r w:rsidRPr="000768AB">
              <w:rPr>
                <w:b/>
              </w:rPr>
              <w:t>4 787</w:t>
            </w:r>
          </w:p>
        </w:tc>
        <w:tc>
          <w:tcPr>
            <w:tcW w:w="564" w:type="dxa"/>
            <w:tcBorders>
              <w:top w:val="single" w:sz="12" w:space="0" w:color="auto"/>
            </w:tcBorders>
          </w:tcPr>
          <w:p w14:paraId="6D01BE0B" w14:textId="65F46426" w:rsidR="0067606D" w:rsidRPr="000768AB" w:rsidRDefault="0067606D" w:rsidP="0067606D">
            <w:pPr>
              <w:pStyle w:val="TabellRader"/>
              <w:keepNext/>
              <w:keepLines/>
              <w:rPr>
                <w:b/>
                <w:highlight w:val="yellow"/>
              </w:rPr>
            </w:pPr>
            <w:r w:rsidRPr="000768AB">
              <w:rPr>
                <w:b/>
              </w:rPr>
              <w:t>5 043</w:t>
            </w:r>
          </w:p>
        </w:tc>
      </w:tr>
      <w:tr w:rsidR="0067606D" w14:paraId="1336A80D" w14:textId="77777777" w:rsidTr="0067606D">
        <w:tc>
          <w:tcPr>
            <w:tcW w:w="2127" w:type="dxa"/>
            <w:tcMar>
              <w:left w:w="0" w:type="dxa"/>
              <w:right w:w="0" w:type="dxa"/>
            </w:tcMar>
          </w:tcPr>
          <w:p w14:paraId="72072FFD" w14:textId="470E1999" w:rsidR="0067606D" w:rsidRDefault="0067606D" w:rsidP="0067606D">
            <w:pPr>
              <w:pStyle w:val="TabellSlutsumma"/>
              <w:jc w:val="left"/>
            </w:pPr>
            <w:r>
              <w:t>Summa utgiftsområden</w:t>
            </w:r>
            <w:r>
              <w:br/>
              <w:t>exkl. statsskuldsräntor</w:t>
            </w:r>
          </w:p>
        </w:tc>
        <w:tc>
          <w:tcPr>
            <w:tcW w:w="564" w:type="dxa"/>
            <w:vAlign w:val="bottom"/>
          </w:tcPr>
          <w:p w14:paraId="18C8E164" w14:textId="187ECDE4" w:rsidR="0067606D" w:rsidRPr="000768AB" w:rsidRDefault="0067606D" w:rsidP="0067606D">
            <w:pPr>
              <w:pStyle w:val="TabellRader"/>
              <w:keepNext/>
              <w:keepLines/>
              <w:rPr>
                <w:b/>
                <w:highlight w:val="yellow"/>
              </w:rPr>
            </w:pPr>
            <w:r w:rsidRPr="000768AB">
              <w:rPr>
                <w:b/>
              </w:rPr>
              <w:t>3 894</w:t>
            </w:r>
          </w:p>
        </w:tc>
        <w:tc>
          <w:tcPr>
            <w:tcW w:w="564" w:type="dxa"/>
            <w:vAlign w:val="bottom"/>
          </w:tcPr>
          <w:p w14:paraId="6D7B8321" w14:textId="4008CE52" w:rsidR="0067606D" w:rsidRPr="000768AB" w:rsidRDefault="0067606D" w:rsidP="0067606D">
            <w:pPr>
              <w:pStyle w:val="TabellRader"/>
              <w:keepNext/>
              <w:keepLines/>
              <w:rPr>
                <w:b/>
                <w:highlight w:val="yellow"/>
              </w:rPr>
            </w:pPr>
            <w:r w:rsidRPr="000768AB">
              <w:rPr>
                <w:b/>
              </w:rPr>
              <w:t>6 108</w:t>
            </w:r>
          </w:p>
        </w:tc>
        <w:tc>
          <w:tcPr>
            <w:tcW w:w="564" w:type="dxa"/>
            <w:vAlign w:val="bottom"/>
          </w:tcPr>
          <w:p w14:paraId="366285F8" w14:textId="28ABF953" w:rsidR="0067606D" w:rsidRPr="000768AB" w:rsidRDefault="0067606D" w:rsidP="0067606D">
            <w:pPr>
              <w:pStyle w:val="TabellRader"/>
              <w:keepNext/>
              <w:keepLines/>
              <w:rPr>
                <w:b/>
                <w:highlight w:val="yellow"/>
              </w:rPr>
            </w:pPr>
            <w:r w:rsidRPr="000768AB">
              <w:rPr>
                <w:b/>
              </w:rPr>
              <w:t>4 787</w:t>
            </w:r>
          </w:p>
        </w:tc>
        <w:tc>
          <w:tcPr>
            <w:tcW w:w="564" w:type="dxa"/>
            <w:vAlign w:val="bottom"/>
          </w:tcPr>
          <w:p w14:paraId="7CBA5408" w14:textId="5E2B6970" w:rsidR="0067606D" w:rsidRPr="000768AB" w:rsidRDefault="0067606D" w:rsidP="0067606D">
            <w:pPr>
              <w:pStyle w:val="TabellRader"/>
              <w:keepNext/>
              <w:keepLines/>
              <w:rPr>
                <w:b/>
                <w:highlight w:val="yellow"/>
              </w:rPr>
            </w:pPr>
            <w:r w:rsidRPr="000768AB">
              <w:rPr>
                <w:b/>
              </w:rPr>
              <w:t>5 043</w:t>
            </w:r>
          </w:p>
        </w:tc>
      </w:tr>
      <w:tr w:rsidR="0067606D" w:rsidRPr="009044A4" w14:paraId="5FFF50BF" w14:textId="77777777" w:rsidTr="0067606D">
        <w:tc>
          <w:tcPr>
            <w:tcW w:w="2127" w:type="dxa"/>
            <w:tcMar>
              <w:left w:w="0" w:type="dxa"/>
              <w:right w:w="0" w:type="dxa"/>
            </w:tcMar>
          </w:tcPr>
          <w:p w14:paraId="32D9B8FD" w14:textId="684F1F93" w:rsidR="0067606D" w:rsidRPr="009044A4" w:rsidRDefault="0067606D" w:rsidP="0067606D">
            <w:pPr>
              <w:pStyle w:val="TabellSlutsumma"/>
              <w:jc w:val="left"/>
            </w:pPr>
            <w:r w:rsidRPr="000058D7">
              <w:rPr>
                <w:b w:val="0"/>
              </w:rPr>
              <w:t>Ålderspensionssystemet</w:t>
            </w:r>
          </w:p>
        </w:tc>
        <w:tc>
          <w:tcPr>
            <w:tcW w:w="564" w:type="dxa"/>
            <w:vAlign w:val="bottom"/>
          </w:tcPr>
          <w:p w14:paraId="659A9993" w14:textId="42021E06" w:rsidR="0067606D" w:rsidRPr="003F2E43" w:rsidRDefault="0067606D" w:rsidP="0067606D">
            <w:pPr>
              <w:pStyle w:val="TabellSlutsumma"/>
              <w:keepNext/>
              <w:keepLines/>
              <w:rPr>
                <w:b w:val="0"/>
              </w:rPr>
            </w:pPr>
            <w:r w:rsidRPr="003F2E43">
              <w:rPr>
                <w:b w:val="0"/>
              </w:rPr>
              <w:t>0</w:t>
            </w:r>
          </w:p>
        </w:tc>
        <w:tc>
          <w:tcPr>
            <w:tcW w:w="564" w:type="dxa"/>
            <w:vAlign w:val="bottom"/>
          </w:tcPr>
          <w:p w14:paraId="77028A2B" w14:textId="3269012E" w:rsidR="0067606D" w:rsidRPr="003F2E43" w:rsidRDefault="0067606D" w:rsidP="0067606D">
            <w:pPr>
              <w:pStyle w:val="TabellSlutsumma"/>
              <w:keepNext/>
              <w:keepLines/>
              <w:rPr>
                <w:b w:val="0"/>
              </w:rPr>
            </w:pPr>
            <w:r w:rsidRPr="003F2E43">
              <w:rPr>
                <w:b w:val="0"/>
              </w:rPr>
              <w:t>0</w:t>
            </w:r>
          </w:p>
        </w:tc>
        <w:tc>
          <w:tcPr>
            <w:tcW w:w="564" w:type="dxa"/>
            <w:vAlign w:val="bottom"/>
          </w:tcPr>
          <w:p w14:paraId="377B97CC" w14:textId="3B81E5E2" w:rsidR="0067606D" w:rsidRPr="003F2E43" w:rsidRDefault="0067606D" w:rsidP="0067606D">
            <w:pPr>
              <w:pStyle w:val="TabellSlutsumma"/>
              <w:keepNext/>
              <w:keepLines/>
              <w:rPr>
                <w:b w:val="0"/>
              </w:rPr>
            </w:pPr>
            <w:r w:rsidRPr="003F2E43">
              <w:rPr>
                <w:b w:val="0"/>
              </w:rPr>
              <w:t>0</w:t>
            </w:r>
          </w:p>
        </w:tc>
        <w:tc>
          <w:tcPr>
            <w:tcW w:w="564" w:type="dxa"/>
            <w:vAlign w:val="bottom"/>
          </w:tcPr>
          <w:p w14:paraId="1B7B3079" w14:textId="5B24E70B" w:rsidR="0067606D" w:rsidRPr="003F2E43" w:rsidRDefault="0067606D" w:rsidP="0067606D">
            <w:pPr>
              <w:pStyle w:val="TabellSlutsumma"/>
              <w:keepNext/>
              <w:keepLines/>
              <w:rPr>
                <w:b w:val="0"/>
              </w:rPr>
            </w:pPr>
            <w:r w:rsidRPr="003F2E43">
              <w:rPr>
                <w:b w:val="0"/>
              </w:rPr>
              <w:t>0</w:t>
            </w:r>
          </w:p>
        </w:tc>
      </w:tr>
      <w:tr w:rsidR="0067606D" w:rsidRPr="009044A4" w14:paraId="63A4791A" w14:textId="77777777" w:rsidTr="0067606D">
        <w:trPr>
          <w:cnfStyle w:val="010000000000" w:firstRow="0" w:lastRow="1" w:firstColumn="0" w:lastColumn="0" w:oddVBand="0" w:evenVBand="0" w:oddHBand="0" w:evenHBand="0" w:firstRowFirstColumn="0" w:firstRowLastColumn="0" w:lastRowFirstColumn="0" w:lastRowLastColumn="0"/>
        </w:trPr>
        <w:tc>
          <w:tcPr>
            <w:tcW w:w="2127" w:type="dxa"/>
            <w:tcMar>
              <w:left w:w="0" w:type="dxa"/>
              <w:right w:w="0" w:type="dxa"/>
            </w:tcMar>
          </w:tcPr>
          <w:p w14:paraId="13102A43" w14:textId="5513872E" w:rsidR="0067606D" w:rsidRPr="009044A4" w:rsidRDefault="0067606D" w:rsidP="0067606D">
            <w:pPr>
              <w:pStyle w:val="TabellSlutsumma"/>
              <w:jc w:val="left"/>
            </w:pPr>
            <w:r w:rsidRPr="000058D7">
              <w:rPr>
                <w:b/>
              </w:rPr>
              <w:t>Takbegränsade</w:t>
            </w:r>
            <w:r>
              <w:t xml:space="preserve"> </w:t>
            </w:r>
            <w:r w:rsidRPr="000058D7">
              <w:rPr>
                <w:b/>
              </w:rPr>
              <w:t>utgifter</w:t>
            </w:r>
          </w:p>
        </w:tc>
        <w:tc>
          <w:tcPr>
            <w:tcW w:w="564" w:type="dxa"/>
          </w:tcPr>
          <w:p w14:paraId="6E320C2D" w14:textId="78F8BCD8" w:rsidR="0067606D" w:rsidRPr="00AA2218" w:rsidRDefault="0067606D" w:rsidP="0067606D">
            <w:pPr>
              <w:pStyle w:val="TabellSlutsumma"/>
              <w:keepNext/>
              <w:keepLines/>
              <w:rPr>
                <w:b/>
                <w:highlight w:val="yellow"/>
              </w:rPr>
            </w:pPr>
            <w:r w:rsidRPr="00AA2218">
              <w:t>3 894</w:t>
            </w:r>
          </w:p>
        </w:tc>
        <w:tc>
          <w:tcPr>
            <w:tcW w:w="564" w:type="dxa"/>
          </w:tcPr>
          <w:p w14:paraId="110A1143" w14:textId="199BEF93" w:rsidR="0067606D" w:rsidRPr="00AA2218" w:rsidRDefault="0067606D" w:rsidP="0067606D">
            <w:pPr>
              <w:pStyle w:val="TabellSlutsumma"/>
              <w:keepNext/>
              <w:keepLines/>
              <w:rPr>
                <w:b/>
                <w:highlight w:val="yellow"/>
              </w:rPr>
            </w:pPr>
            <w:r w:rsidRPr="00AA2218">
              <w:t>6 108</w:t>
            </w:r>
          </w:p>
        </w:tc>
        <w:tc>
          <w:tcPr>
            <w:tcW w:w="564" w:type="dxa"/>
          </w:tcPr>
          <w:p w14:paraId="4A44F501" w14:textId="2CCDA571" w:rsidR="0067606D" w:rsidRPr="00AA2218" w:rsidRDefault="0067606D" w:rsidP="0067606D">
            <w:pPr>
              <w:pStyle w:val="TabellSlutsumma"/>
              <w:keepNext/>
              <w:keepLines/>
              <w:rPr>
                <w:b/>
                <w:highlight w:val="yellow"/>
              </w:rPr>
            </w:pPr>
            <w:r w:rsidRPr="00AA2218">
              <w:t>4 787</w:t>
            </w:r>
          </w:p>
        </w:tc>
        <w:tc>
          <w:tcPr>
            <w:tcW w:w="564" w:type="dxa"/>
          </w:tcPr>
          <w:p w14:paraId="52781402" w14:textId="7B8AF669" w:rsidR="0067606D" w:rsidRPr="00AA2218" w:rsidRDefault="0067606D" w:rsidP="0067606D">
            <w:pPr>
              <w:pStyle w:val="TabellSlutsumma"/>
              <w:keepNext/>
              <w:keepLines/>
              <w:rPr>
                <w:b/>
                <w:highlight w:val="yellow"/>
              </w:rPr>
            </w:pPr>
            <w:r w:rsidRPr="00AA2218">
              <w:t>5 043</w:t>
            </w:r>
          </w:p>
        </w:tc>
      </w:tr>
    </w:tbl>
    <w:p w14:paraId="60C99177" w14:textId="0CD291DD" w:rsidR="0067606D" w:rsidRDefault="0067606D" w:rsidP="0067606D">
      <w:pPr>
        <w:pStyle w:val="TabellFotnot"/>
      </w:pPr>
      <w:r>
        <w:t>Anm.: Beloppen är avrundade och överensstämmer därför inte alltid med summan.</w:t>
      </w:r>
    </w:p>
    <w:p w14:paraId="4FCB8513" w14:textId="310E9CB3" w:rsidR="0067606D" w:rsidRPr="007A7CEC" w:rsidRDefault="0067606D" w:rsidP="0067606D">
      <w:pPr>
        <w:pStyle w:val="TabellFotnot"/>
      </w:pPr>
      <w:r>
        <w:t>Källa: Egna beräkningar.</w:t>
      </w:r>
    </w:p>
    <w:p w14:paraId="4AF01D8D" w14:textId="77777777" w:rsidR="0067606D" w:rsidRDefault="0067606D" w:rsidP="0067606D">
      <w:pPr>
        <w:pStyle w:val="Brdtextmedindrag"/>
        <w:ind w:firstLine="0"/>
      </w:pPr>
    </w:p>
    <w:p w14:paraId="293F2C95" w14:textId="2FB8796D" w:rsidR="0067606D" w:rsidRDefault="0067606D" w:rsidP="0067606D">
      <w:pPr>
        <w:pStyle w:val="TabellRubrik"/>
      </w:pPr>
      <w:bookmarkStart w:id="230" w:name="_Ref529308534"/>
      <w:bookmarkStart w:id="231" w:name="_Toc19299002"/>
      <w:r>
        <w:lastRenderedPageBreak/>
        <w:t xml:space="preserve">Tabell </w:t>
      </w:r>
      <w:fldSimple w:instr=" STYLEREF &quot;Rubrik 1&quot;\n \* MERGEFORMAT ">
        <w:r w:rsidR="00757DA4" w:rsidRPr="00757DA4">
          <w:rPr>
            <w:bCs/>
            <w:noProof/>
          </w:rPr>
          <w:t>7</w:t>
        </w:r>
      </w:fldSimple>
      <w:r>
        <w:t>.</w:t>
      </w:r>
      <w:fldSimple w:instr=" SEQ Tabell \* Arabic \s 1  \* MERGEFORMAT ">
        <w:r w:rsidR="00757DA4">
          <w:rPr>
            <w:noProof/>
          </w:rPr>
          <w:t>8</w:t>
        </w:r>
      </w:fldSimple>
      <w:bookmarkEnd w:id="230"/>
      <w:r>
        <w:rPr>
          <w:noProof/>
        </w:rPr>
        <w:tab/>
      </w:r>
      <w:r w:rsidRPr="0064771B">
        <w:t>Omräkningsfaktorer i pris- och löneomräkningen av myndigheternas förvaltningsanslag</w:t>
      </w:r>
      <w:bookmarkEnd w:id="231"/>
    </w:p>
    <w:p w14:paraId="779E20D3" w14:textId="77777777" w:rsidR="0067606D" w:rsidRDefault="0067606D" w:rsidP="0067606D">
      <w:pPr>
        <w:pStyle w:val="TabellUnderrubrik"/>
      </w:pPr>
      <w:r w:rsidRPr="0064771B">
        <w:t>Procent</w:t>
      </w:r>
    </w:p>
    <w:tbl>
      <w:tblPr>
        <w:tblStyle w:val="RKEgentabell"/>
        <w:tblW w:w="4383" w:type="dxa"/>
        <w:tblInd w:w="0" w:type="dxa"/>
        <w:tblLayout w:type="fixed"/>
        <w:tblLook w:val="0460" w:firstRow="1" w:lastRow="1" w:firstColumn="0" w:lastColumn="0" w:noHBand="0" w:noVBand="1"/>
      </w:tblPr>
      <w:tblGrid>
        <w:gridCol w:w="2694"/>
        <w:gridCol w:w="992"/>
        <w:gridCol w:w="697"/>
      </w:tblGrid>
      <w:tr w:rsidR="0067606D" w14:paraId="3DB0B726" w14:textId="77777777" w:rsidTr="0067606D">
        <w:trPr>
          <w:cnfStyle w:val="100000000000" w:firstRow="1" w:lastRow="0" w:firstColumn="0" w:lastColumn="0" w:oddVBand="0" w:evenVBand="0" w:oddHBand="0" w:evenHBand="0" w:firstRowFirstColumn="0" w:firstRowLastColumn="0" w:lastRowFirstColumn="0" w:lastRowLastColumn="0"/>
        </w:trPr>
        <w:tc>
          <w:tcPr>
            <w:tcW w:w="2694" w:type="dxa"/>
            <w:tcMar>
              <w:left w:w="0" w:type="dxa"/>
              <w:right w:w="0" w:type="dxa"/>
            </w:tcMar>
          </w:tcPr>
          <w:p w14:paraId="085E308C" w14:textId="77777777" w:rsidR="0067606D" w:rsidRDefault="0067606D" w:rsidP="0067606D">
            <w:pPr>
              <w:pStyle w:val="TabellHuvud"/>
              <w:keepNext/>
              <w:keepLines/>
              <w:jc w:val="left"/>
            </w:pPr>
          </w:p>
        </w:tc>
        <w:tc>
          <w:tcPr>
            <w:tcW w:w="992" w:type="dxa"/>
          </w:tcPr>
          <w:p w14:paraId="207921EF" w14:textId="08B64899" w:rsidR="0067606D" w:rsidRDefault="0067606D" w:rsidP="0067606D">
            <w:pPr>
              <w:pStyle w:val="TabellHuvud"/>
              <w:keepNext/>
              <w:keepLines/>
            </w:pPr>
            <w:r w:rsidRPr="00EE04B8">
              <w:t>201</w:t>
            </w:r>
            <w:r>
              <w:t>9</w:t>
            </w:r>
          </w:p>
        </w:tc>
        <w:tc>
          <w:tcPr>
            <w:tcW w:w="697" w:type="dxa"/>
          </w:tcPr>
          <w:p w14:paraId="621794B4" w14:textId="4CB34103" w:rsidR="0067606D" w:rsidRDefault="0067606D" w:rsidP="0067606D">
            <w:pPr>
              <w:pStyle w:val="TabellHuvud"/>
              <w:keepNext/>
              <w:keepLines/>
            </w:pPr>
            <w:r w:rsidRPr="00EE04B8">
              <w:t>20</w:t>
            </w:r>
            <w:r>
              <w:t>20</w:t>
            </w:r>
          </w:p>
        </w:tc>
      </w:tr>
      <w:tr w:rsidR="0067606D" w14:paraId="1EDEE60F" w14:textId="77777777" w:rsidTr="0067606D">
        <w:tc>
          <w:tcPr>
            <w:tcW w:w="2694" w:type="dxa"/>
            <w:tcMar>
              <w:left w:w="0" w:type="dxa"/>
              <w:right w:w="0" w:type="dxa"/>
            </w:tcMar>
          </w:tcPr>
          <w:p w14:paraId="3F6F0D03" w14:textId="77777777" w:rsidR="0067606D" w:rsidRDefault="0067606D" w:rsidP="0067606D">
            <w:pPr>
              <w:pStyle w:val="TabellRader"/>
              <w:keepNext/>
              <w:keepLines/>
              <w:jc w:val="left"/>
            </w:pPr>
            <w:r w:rsidRPr="00EE04B8">
              <w:t>Löneindex</w:t>
            </w:r>
          </w:p>
        </w:tc>
        <w:tc>
          <w:tcPr>
            <w:tcW w:w="992" w:type="dxa"/>
          </w:tcPr>
          <w:p w14:paraId="22530E9F" w14:textId="4A975B75" w:rsidR="0067606D" w:rsidRDefault="0067606D" w:rsidP="0067606D">
            <w:pPr>
              <w:pStyle w:val="TabellRader"/>
              <w:keepNext/>
              <w:keepLines/>
            </w:pPr>
            <w:r>
              <w:t>0,65</w:t>
            </w:r>
          </w:p>
        </w:tc>
        <w:tc>
          <w:tcPr>
            <w:tcW w:w="697" w:type="dxa"/>
          </w:tcPr>
          <w:p w14:paraId="6764BE21" w14:textId="5E8C3479" w:rsidR="0067606D" w:rsidRDefault="0067606D" w:rsidP="0067606D">
            <w:pPr>
              <w:pStyle w:val="TabellRader"/>
              <w:keepNext/>
              <w:keepLines/>
            </w:pPr>
            <w:r>
              <w:t>1,60</w:t>
            </w:r>
          </w:p>
        </w:tc>
      </w:tr>
      <w:tr w:rsidR="0067606D" w:rsidRPr="00715D81" w14:paraId="7CCD0E67" w14:textId="77777777" w:rsidTr="0067606D">
        <w:tc>
          <w:tcPr>
            <w:tcW w:w="2694" w:type="dxa"/>
            <w:tcMar>
              <w:left w:w="0" w:type="dxa"/>
              <w:right w:w="0" w:type="dxa"/>
            </w:tcMar>
          </w:tcPr>
          <w:p w14:paraId="682CA0C4" w14:textId="77777777" w:rsidR="0067606D" w:rsidRPr="00715D81" w:rsidRDefault="0067606D" w:rsidP="0067606D">
            <w:pPr>
              <w:pStyle w:val="TabellRader"/>
              <w:keepNext/>
              <w:keepLines/>
              <w:jc w:val="left"/>
              <w:rPr>
                <w:i/>
              </w:rPr>
            </w:pPr>
            <w:r w:rsidRPr="00715D81">
              <w:rPr>
                <w:i/>
              </w:rPr>
              <w:t>varav arbetskostnadsindex</w:t>
            </w:r>
          </w:p>
        </w:tc>
        <w:tc>
          <w:tcPr>
            <w:tcW w:w="992" w:type="dxa"/>
          </w:tcPr>
          <w:p w14:paraId="13207ECF" w14:textId="62C6C912" w:rsidR="0067606D" w:rsidRPr="00715D81" w:rsidRDefault="0067606D" w:rsidP="0067606D">
            <w:pPr>
              <w:pStyle w:val="TabellRader"/>
              <w:keepNext/>
              <w:keepLines/>
              <w:rPr>
                <w:i/>
              </w:rPr>
            </w:pPr>
            <w:r>
              <w:rPr>
                <w:i/>
              </w:rPr>
              <w:t>1,79</w:t>
            </w:r>
          </w:p>
        </w:tc>
        <w:tc>
          <w:tcPr>
            <w:tcW w:w="697" w:type="dxa"/>
          </w:tcPr>
          <w:p w14:paraId="60AD8B7C" w14:textId="41C244A2" w:rsidR="0067606D" w:rsidRPr="00715D81" w:rsidRDefault="0067606D" w:rsidP="0067606D">
            <w:pPr>
              <w:pStyle w:val="TabellRader"/>
              <w:keepNext/>
              <w:keepLines/>
              <w:rPr>
                <w:i/>
              </w:rPr>
            </w:pPr>
            <w:r>
              <w:rPr>
                <w:i/>
              </w:rPr>
              <w:t>2,87</w:t>
            </w:r>
          </w:p>
        </w:tc>
      </w:tr>
      <w:tr w:rsidR="0067606D" w:rsidRPr="00715D81" w14:paraId="29E5F851" w14:textId="77777777" w:rsidTr="0067606D">
        <w:tc>
          <w:tcPr>
            <w:tcW w:w="2694" w:type="dxa"/>
            <w:tcBorders>
              <w:bottom w:val="single" w:sz="6" w:space="0" w:color="auto"/>
            </w:tcBorders>
            <w:tcMar>
              <w:left w:w="0" w:type="dxa"/>
              <w:right w:w="0" w:type="dxa"/>
            </w:tcMar>
          </w:tcPr>
          <w:p w14:paraId="61AE7702" w14:textId="77777777" w:rsidR="0067606D" w:rsidRPr="00715D81" w:rsidRDefault="0067606D" w:rsidP="0067606D">
            <w:pPr>
              <w:pStyle w:val="TabellRader"/>
              <w:keepNext/>
              <w:keepLines/>
              <w:jc w:val="left"/>
              <w:rPr>
                <w:i/>
              </w:rPr>
            </w:pPr>
            <w:r w:rsidRPr="00715D81">
              <w:rPr>
                <w:i/>
              </w:rPr>
              <w:t>varav produktivitetsavdrag</w:t>
            </w:r>
          </w:p>
        </w:tc>
        <w:tc>
          <w:tcPr>
            <w:tcW w:w="992" w:type="dxa"/>
            <w:tcBorders>
              <w:bottom w:val="single" w:sz="6" w:space="0" w:color="auto"/>
            </w:tcBorders>
          </w:tcPr>
          <w:p w14:paraId="7D186FA6" w14:textId="21949E5A" w:rsidR="0067606D" w:rsidRPr="00715D81" w:rsidRDefault="0067606D" w:rsidP="0067606D">
            <w:pPr>
              <w:pStyle w:val="TabellRader"/>
              <w:keepNext/>
              <w:keepLines/>
              <w:rPr>
                <w:i/>
              </w:rPr>
            </w:pPr>
            <w:r>
              <w:rPr>
                <w:i/>
              </w:rPr>
              <w:t>1,14</w:t>
            </w:r>
          </w:p>
        </w:tc>
        <w:tc>
          <w:tcPr>
            <w:tcW w:w="697" w:type="dxa"/>
            <w:tcBorders>
              <w:bottom w:val="single" w:sz="6" w:space="0" w:color="auto"/>
            </w:tcBorders>
          </w:tcPr>
          <w:p w14:paraId="2D803109" w14:textId="2C2DF1BC" w:rsidR="0067606D" w:rsidRPr="00715D81" w:rsidRDefault="0067606D" w:rsidP="0067606D">
            <w:pPr>
              <w:pStyle w:val="TabellRader"/>
              <w:keepNext/>
              <w:keepLines/>
              <w:rPr>
                <w:i/>
              </w:rPr>
            </w:pPr>
            <w:r>
              <w:rPr>
                <w:i/>
              </w:rPr>
              <w:t>1,27</w:t>
            </w:r>
          </w:p>
        </w:tc>
      </w:tr>
      <w:tr w:rsidR="0067606D" w14:paraId="5F510B0D" w14:textId="77777777" w:rsidTr="0067606D">
        <w:tc>
          <w:tcPr>
            <w:tcW w:w="2694" w:type="dxa"/>
            <w:tcBorders>
              <w:top w:val="single" w:sz="6" w:space="0" w:color="auto"/>
              <w:bottom w:val="single" w:sz="6" w:space="0" w:color="auto"/>
            </w:tcBorders>
            <w:tcMar>
              <w:left w:w="0" w:type="dxa"/>
              <w:right w:w="0" w:type="dxa"/>
            </w:tcMar>
          </w:tcPr>
          <w:p w14:paraId="7674114A" w14:textId="77777777" w:rsidR="0067606D" w:rsidRDefault="0067606D" w:rsidP="0067606D">
            <w:pPr>
              <w:pStyle w:val="TabellRader"/>
              <w:keepNext/>
              <w:keepLines/>
              <w:jc w:val="left"/>
            </w:pPr>
            <w:r w:rsidRPr="00EE04B8">
              <w:t>Hyresindex</w:t>
            </w:r>
          </w:p>
        </w:tc>
        <w:tc>
          <w:tcPr>
            <w:tcW w:w="992" w:type="dxa"/>
            <w:tcBorders>
              <w:top w:val="single" w:sz="6" w:space="0" w:color="auto"/>
              <w:bottom w:val="single" w:sz="6" w:space="0" w:color="auto"/>
            </w:tcBorders>
          </w:tcPr>
          <w:p w14:paraId="5DC84A3A" w14:textId="3DF42A42" w:rsidR="0067606D" w:rsidRDefault="0067606D" w:rsidP="0067606D">
            <w:pPr>
              <w:pStyle w:val="TabellRader"/>
              <w:keepNext/>
              <w:keepLines/>
            </w:pPr>
            <w:r>
              <w:t>1,18</w:t>
            </w:r>
          </w:p>
        </w:tc>
        <w:tc>
          <w:tcPr>
            <w:tcW w:w="697" w:type="dxa"/>
            <w:tcBorders>
              <w:top w:val="single" w:sz="6" w:space="0" w:color="auto"/>
              <w:bottom w:val="single" w:sz="6" w:space="0" w:color="auto"/>
            </w:tcBorders>
          </w:tcPr>
          <w:p w14:paraId="67D48722" w14:textId="6FB10B98" w:rsidR="0067606D" w:rsidRDefault="0067606D" w:rsidP="0067606D">
            <w:pPr>
              <w:pStyle w:val="TabellRader"/>
              <w:keepNext/>
              <w:keepLines/>
            </w:pPr>
            <w:r>
              <w:t>1,59</w:t>
            </w:r>
          </w:p>
        </w:tc>
      </w:tr>
      <w:tr w:rsidR="0067606D" w:rsidRPr="00DA4DCE" w14:paraId="282D5DF8" w14:textId="77777777" w:rsidTr="0067606D">
        <w:trPr>
          <w:cnfStyle w:val="010000000000" w:firstRow="0" w:lastRow="1" w:firstColumn="0" w:lastColumn="0" w:oddVBand="0" w:evenVBand="0" w:oddHBand="0" w:evenHBand="0" w:firstRowFirstColumn="0" w:firstRowLastColumn="0" w:lastRowFirstColumn="0" w:lastRowLastColumn="0"/>
        </w:trPr>
        <w:tc>
          <w:tcPr>
            <w:tcW w:w="2694" w:type="dxa"/>
            <w:tcBorders>
              <w:top w:val="single" w:sz="6" w:space="0" w:color="auto"/>
            </w:tcBorders>
            <w:tcMar>
              <w:left w:w="0" w:type="dxa"/>
              <w:right w:w="0" w:type="dxa"/>
            </w:tcMar>
          </w:tcPr>
          <w:p w14:paraId="4321DA8C" w14:textId="77777777" w:rsidR="0067606D" w:rsidRPr="00DA4DCE" w:rsidRDefault="0067606D" w:rsidP="0067606D">
            <w:pPr>
              <w:pStyle w:val="TabellSlutsumma"/>
              <w:keepNext/>
              <w:keepLines/>
              <w:jc w:val="left"/>
            </w:pPr>
            <w:r w:rsidRPr="00DA4DCE">
              <w:t>Index för övriga förvaltningsutgifter</w:t>
            </w:r>
          </w:p>
        </w:tc>
        <w:tc>
          <w:tcPr>
            <w:tcW w:w="992" w:type="dxa"/>
            <w:tcBorders>
              <w:top w:val="single" w:sz="6" w:space="0" w:color="auto"/>
            </w:tcBorders>
          </w:tcPr>
          <w:p w14:paraId="04CA0B20" w14:textId="3B1E18DD" w:rsidR="0067606D" w:rsidRPr="00DA4DCE" w:rsidRDefault="0067606D" w:rsidP="0067606D">
            <w:pPr>
              <w:pStyle w:val="TabellSlutsumma"/>
              <w:keepNext/>
              <w:keepLines/>
            </w:pPr>
            <w:r w:rsidRPr="00DA4DCE">
              <w:t>1,72</w:t>
            </w:r>
          </w:p>
        </w:tc>
        <w:tc>
          <w:tcPr>
            <w:tcW w:w="697" w:type="dxa"/>
            <w:tcBorders>
              <w:top w:val="single" w:sz="6" w:space="0" w:color="auto"/>
            </w:tcBorders>
          </w:tcPr>
          <w:p w14:paraId="56196B11" w14:textId="6F6FCDD8" w:rsidR="0067606D" w:rsidRPr="00DA4DCE" w:rsidRDefault="0067606D" w:rsidP="0067606D">
            <w:pPr>
              <w:pStyle w:val="TabellSlutsumma"/>
              <w:keepNext/>
              <w:keepLines/>
            </w:pPr>
            <w:r w:rsidRPr="00DA4DCE">
              <w:t>1,53</w:t>
            </w:r>
          </w:p>
        </w:tc>
      </w:tr>
    </w:tbl>
    <w:p w14:paraId="0CB6A8C6" w14:textId="740F48FA" w:rsidR="0067606D" w:rsidRDefault="0067606D" w:rsidP="0067606D">
      <w:pPr>
        <w:pStyle w:val="TabellFotnot"/>
      </w:pPr>
      <w:r>
        <w:t>Anm.: Hyresindex används i de fall myndigheter inte har hyresavtal som kan om-förhandlas under aktuellt budgetår. För myndigheter med hyresavtal som kan omförhandlas används anslagsspecifika omräkningstal.</w:t>
      </w:r>
    </w:p>
    <w:p w14:paraId="1C2E032B" w14:textId="567559D8" w:rsidR="0067606D" w:rsidRDefault="0067606D" w:rsidP="0067606D">
      <w:pPr>
        <w:pStyle w:val="TabellFotnot"/>
      </w:pPr>
      <w:r>
        <w:t>Källor: Ekonomistyrningsverket, Statistiska centralbyrån och egna beräkningar.</w:t>
      </w:r>
    </w:p>
    <w:p w14:paraId="34A0E72D" w14:textId="77777777" w:rsidR="0067606D" w:rsidRDefault="0067606D" w:rsidP="0067606D">
      <w:pPr>
        <w:pStyle w:val="Rubrik4utannumrering"/>
      </w:pPr>
      <w:r>
        <w:t>Makroekonomiska förändringar</w:t>
      </w:r>
    </w:p>
    <w:p w14:paraId="7513F177" w14:textId="63F88904" w:rsidR="0067606D" w:rsidRDefault="0067606D" w:rsidP="0067606D">
      <w:pPr>
        <w:pStyle w:val="Brdtextmedindrag"/>
        <w:ind w:firstLine="0"/>
      </w:pPr>
      <w:r>
        <w:t xml:space="preserve">Den makroekonomiska utvecklingen i Sverige och i omvärlden påverkar utgiftsutvecklingen, bl.a. genom att ersättningen inom flertalet transfereringssystem till hushållen i olika grad följer den allmänna pris- och löneutvecklingen. De takbegränsade utgifterna beräknas öka med sammanlagt knappt </w:t>
      </w:r>
      <w:r w:rsidRPr="00CD5C88">
        <w:t>67</w:t>
      </w:r>
      <w:r>
        <w:t xml:space="preserve"> miljarder kronor </w:t>
      </w:r>
      <w:r>
        <w:br/>
        <w:t xml:space="preserve">2019–2022 till följd av makroekonomiska faktorer (se </w:t>
      </w:r>
      <w:r>
        <w:fldChar w:fldCharType="begin"/>
      </w:r>
      <w:r>
        <w:instrText xml:space="preserve"> REF  _Ref16697003 \* Lower \h </w:instrText>
      </w:r>
      <w:r>
        <w:fldChar w:fldCharType="separate"/>
      </w:r>
      <w:r w:rsidR="00757DA4">
        <w:t xml:space="preserve">tabell </w:t>
      </w:r>
      <w:r w:rsidR="00757DA4">
        <w:rPr>
          <w:bCs/>
          <w:noProof/>
        </w:rPr>
        <w:t>7</w:t>
      </w:r>
      <w:r w:rsidR="00757DA4">
        <w:t>.</w:t>
      </w:r>
      <w:r w:rsidR="00757DA4">
        <w:rPr>
          <w:noProof/>
        </w:rPr>
        <w:t>9</w:t>
      </w:r>
      <w:r>
        <w:fldChar w:fldCharType="end"/>
      </w:r>
      <w:r>
        <w:t>). Nedan redovisas förklaringar till större utgiftsförändringar. D</w:t>
      </w:r>
      <w:r w:rsidRPr="003421D7">
        <w:t>en makro</w:t>
      </w:r>
      <w:r>
        <w:softHyphen/>
      </w:r>
      <w:r w:rsidRPr="003421D7">
        <w:t xml:space="preserve">ekonomiska utvecklingen </w:t>
      </w:r>
      <w:r>
        <w:t xml:space="preserve">beskrivs </w:t>
      </w:r>
      <w:r w:rsidRPr="003421D7">
        <w:t>närmare</w:t>
      </w:r>
      <w:r w:rsidRPr="00167A31">
        <w:t xml:space="preserve"> </w:t>
      </w:r>
      <w:r>
        <w:t xml:space="preserve">i </w:t>
      </w:r>
      <w:r w:rsidRPr="00D577D9">
        <w:t>avsnitt 4.</w:t>
      </w:r>
    </w:p>
    <w:p w14:paraId="5E991B25" w14:textId="3FFC6200" w:rsidR="0067606D" w:rsidRDefault="0067606D" w:rsidP="0067606D">
      <w:pPr>
        <w:pStyle w:val="Brdtextmedindrag"/>
      </w:pPr>
      <w:r>
        <w:t>Den årliga ökningen av utgifterna i ålders</w:t>
      </w:r>
      <w:r>
        <w:softHyphen/>
        <w:t>pensionssystemet vid sidan av statens budget bestäms av inkomstindex, som mäter genom</w:t>
      </w:r>
      <w:r>
        <w:softHyphen/>
        <w:t xml:space="preserve">snittlig pensionsgrundande inkomst. Det medför att utgifterna för ålderspensionssystemet beräknas öka med i genomsnitt </w:t>
      </w:r>
      <w:r w:rsidRPr="000C6FDD">
        <w:t>9,1</w:t>
      </w:r>
      <w:r>
        <w:t> miljarder kronor per år 2019–2022 till följd av den makro</w:t>
      </w:r>
      <w:r>
        <w:softHyphen/>
        <w:t xml:space="preserve">ekonomiska utvecklingen. </w:t>
      </w:r>
    </w:p>
    <w:p w14:paraId="41B69B6C" w14:textId="03B8E954" w:rsidR="0067606D" w:rsidRDefault="0067606D" w:rsidP="0067606D">
      <w:pPr>
        <w:pStyle w:val="Brdtextmedindrag"/>
      </w:pPr>
      <w:r w:rsidRPr="003A4913">
        <w:t>Utgifterna under utgiftsområde</w:t>
      </w:r>
      <w:r>
        <w:t xml:space="preserve"> </w:t>
      </w:r>
      <w:r w:rsidRPr="003A4913">
        <w:t>14</w:t>
      </w:r>
      <w:r>
        <w:t xml:space="preserve"> </w:t>
      </w:r>
      <w:r w:rsidRPr="003A4913">
        <w:t>Arbets</w:t>
      </w:r>
      <w:r>
        <w:softHyphen/>
      </w:r>
      <w:r w:rsidRPr="003A4913">
        <w:t xml:space="preserve">marknad och arbetsliv </w:t>
      </w:r>
      <w:r>
        <w:t>bestäms</w:t>
      </w:r>
      <w:r w:rsidRPr="003A4913">
        <w:t xml:space="preserve"> </w:t>
      </w:r>
      <w:r>
        <w:t xml:space="preserve">till viss del </w:t>
      </w:r>
      <w:r w:rsidRPr="003A4913">
        <w:t>av den makroekonomiska utvecklingen</w:t>
      </w:r>
      <w:r>
        <w:t>,</w:t>
      </w:r>
      <w:r w:rsidRPr="003A4913">
        <w:t xml:space="preserve"> främst genom antalet personer som är arbetslösa</w:t>
      </w:r>
      <w:r>
        <w:t xml:space="preserve">. </w:t>
      </w:r>
      <w:r w:rsidRPr="003A4913">
        <w:t>Den makro</w:t>
      </w:r>
      <w:r w:rsidRPr="003A4913">
        <w:softHyphen/>
        <w:t>ekonomiska utvecklingen beräknas öka utgift</w:t>
      </w:r>
      <w:r>
        <w:softHyphen/>
      </w:r>
      <w:r w:rsidRPr="003A4913">
        <w:t>erna under utgiftsområde</w:t>
      </w:r>
      <w:r>
        <w:t xml:space="preserve">t </w:t>
      </w:r>
      <w:r w:rsidRPr="003A4913">
        <w:t xml:space="preserve">med i genomsnitt </w:t>
      </w:r>
      <w:r>
        <w:t>2,0 </w:t>
      </w:r>
      <w:r w:rsidRPr="003A4913">
        <w:t>miljarder kronor per år 2019–2022.</w:t>
      </w:r>
      <w:r>
        <w:t xml:space="preserve"> </w:t>
      </w:r>
    </w:p>
    <w:p w14:paraId="15755348" w14:textId="1355186B" w:rsidR="0067606D" w:rsidRDefault="0067606D" w:rsidP="0067606D">
      <w:pPr>
        <w:pStyle w:val="Brdtextmedindrag"/>
      </w:pPr>
      <w:r>
        <w:t>Utgifterna under utgiftsområde 7 Inter</w:t>
      </w:r>
      <w:r>
        <w:softHyphen/>
        <w:t>nationellt bistånd är knutna till den makro</w:t>
      </w:r>
      <w:r>
        <w:softHyphen/>
        <w:t>ekonomiska utvecklingen genom att bistånds</w:t>
      </w:r>
      <w:r>
        <w:softHyphen/>
        <w:t>ramen ska motsvara 1 procent av Sveriges bruttonational</w:t>
      </w:r>
      <w:r>
        <w:softHyphen/>
        <w:t>inkomst (BNI). Utvecklingen av BNI beräknas öka biståndsramen med i genom</w:t>
      </w:r>
      <w:r>
        <w:softHyphen/>
        <w:t xml:space="preserve">snitt </w:t>
      </w:r>
      <w:r w:rsidRPr="00711E9D">
        <w:t>1,8</w:t>
      </w:r>
      <w:r>
        <w:t> miljarder kronor per år 2019–2022.</w:t>
      </w:r>
    </w:p>
    <w:p w14:paraId="2B751F27" w14:textId="772A2D1E" w:rsidR="0067606D" w:rsidRDefault="0067606D" w:rsidP="0067606D">
      <w:pPr>
        <w:pStyle w:val="Brdtextmedindrag"/>
        <w:sectPr w:rsidR="0067606D" w:rsidSect="0067606D">
          <w:headerReference w:type="even" r:id="rId300"/>
          <w:headerReference w:type="default" r:id="rId301"/>
          <w:footerReference w:type="even" r:id="rId302"/>
          <w:footerReference w:type="default" r:id="rId303"/>
          <w:footerReference w:type="first" r:id="rId304"/>
          <w:pgSz w:w="11906" w:h="16838" w:code="9"/>
          <w:pgMar w:top="1304" w:right="1871" w:bottom="1531" w:left="1021" w:header="567" w:footer="1077" w:gutter="0"/>
          <w:cols w:num="2" w:space="340"/>
          <w:docGrid w:linePitch="360"/>
        </w:sectPr>
      </w:pPr>
      <w:r>
        <w:t>Utgifterna under utgiftsområde 10 Eko</w:t>
      </w:r>
      <w:r>
        <w:softHyphen/>
        <w:t>nomisk trygghet vid sjukdom och funktion</w:t>
      </w:r>
      <w:r>
        <w:softHyphen/>
        <w:t xml:space="preserve">snedsättning bestäms bl.a. av prisbasbeloppet och </w:t>
      </w:r>
      <w:r>
        <w:t>timlöneutvecklingen. Den makroekonomiska utvecklingen beräknas öka utgifterna under utgiftsområdet med i genom</w:t>
      </w:r>
      <w:r>
        <w:softHyphen/>
        <w:t xml:space="preserve">snitt </w:t>
      </w:r>
      <w:r w:rsidRPr="00711E9D">
        <w:t>1,3</w:t>
      </w:r>
      <w:r>
        <w:t> miljarder kronor per år 2019–2022.</w:t>
      </w:r>
    </w:p>
    <w:p w14:paraId="4D2D58ED" w14:textId="75E1912E" w:rsidR="0067606D" w:rsidRDefault="0067606D" w:rsidP="0067606D">
      <w:pPr>
        <w:pStyle w:val="TabellRubrik"/>
      </w:pPr>
      <w:bookmarkStart w:id="232" w:name="_Ref16697003"/>
      <w:bookmarkStart w:id="233" w:name="_Toc19299003"/>
      <w:r>
        <w:lastRenderedPageBreak/>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7</w:t>
      </w:r>
      <w:r>
        <w:rPr>
          <w:bCs/>
          <w:noProof/>
        </w:rPr>
        <w:fldChar w:fldCharType="end"/>
      </w:r>
      <w:bookmarkStart w:id="234" w:name="_Hlk19188136"/>
      <w:r>
        <w:t>.</w:t>
      </w:r>
      <w:r>
        <w:rPr>
          <w:noProof/>
        </w:rPr>
        <w:fldChar w:fldCharType="begin"/>
      </w:r>
      <w:r>
        <w:rPr>
          <w:noProof/>
        </w:rPr>
        <w:instrText xml:space="preserve"> SEQ Tabell \* Arabic \s 1  \* MERGEFORMAT </w:instrText>
      </w:r>
      <w:r>
        <w:rPr>
          <w:noProof/>
        </w:rPr>
        <w:fldChar w:fldCharType="separate"/>
      </w:r>
      <w:r w:rsidR="00757DA4">
        <w:rPr>
          <w:noProof/>
        </w:rPr>
        <w:t>9</w:t>
      </w:r>
      <w:r>
        <w:rPr>
          <w:noProof/>
        </w:rPr>
        <w:fldChar w:fldCharType="end"/>
      </w:r>
      <w:bookmarkEnd w:id="232"/>
      <w:r>
        <w:rPr>
          <w:noProof/>
        </w:rPr>
        <w:tab/>
      </w:r>
      <w:r>
        <w:t>Förändring av utgifter till följd av den makroekonomiska utvecklingen, jämfört med det föregående året</w:t>
      </w:r>
      <w:bookmarkEnd w:id="233"/>
    </w:p>
    <w:p w14:paraId="5FB96572" w14:textId="27C42461" w:rsidR="0067606D" w:rsidRDefault="0067606D" w:rsidP="0067606D">
      <w:pPr>
        <w:pStyle w:val="TabellUnderrubrik"/>
      </w:pPr>
      <w:r>
        <w:t>Miljarder kronor</w:t>
      </w:r>
    </w:p>
    <w:tbl>
      <w:tblPr>
        <w:tblStyle w:val="RKEgentabell"/>
        <w:tblW w:w="4383" w:type="dxa"/>
        <w:tblInd w:w="0" w:type="dxa"/>
        <w:tblLayout w:type="fixed"/>
        <w:tblLook w:val="0460" w:firstRow="1" w:lastRow="1" w:firstColumn="0" w:lastColumn="0" w:noHBand="0" w:noVBand="1"/>
      </w:tblPr>
      <w:tblGrid>
        <w:gridCol w:w="2410"/>
        <w:gridCol w:w="493"/>
        <w:gridCol w:w="493"/>
        <w:gridCol w:w="493"/>
        <w:gridCol w:w="494"/>
      </w:tblGrid>
      <w:tr w:rsidR="0067606D" w14:paraId="0636CCA9" w14:textId="77777777" w:rsidTr="0067606D">
        <w:trPr>
          <w:cnfStyle w:val="100000000000" w:firstRow="1" w:lastRow="0" w:firstColumn="0" w:lastColumn="0" w:oddVBand="0" w:evenVBand="0" w:oddHBand="0" w:evenHBand="0" w:firstRowFirstColumn="0" w:firstRowLastColumn="0" w:lastRowFirstColumn="0" w:lastRowLastColumn="0"/>
        </w:trPr>
        <w:tc>
          <w:tcPr>
            <w:tcW w:w="2410" w:type="dxa"/>
            <w:tcMar>
              <w:left w:w="0" w:type="dxa"/>
              <w:right w:w="0" w:type="dxa"/>
            </w:tcMar>
          </w:tcPr>
          <w:p w14:paraId="6675AF16" w14:textId="2C7E369E" w:rsidR="0067606D" w:rsidRDefault="0067606D" w:rsidP="0067606D">
            <w:pPr>
              <w:pStyle w:val="TabellHuvud"/>
              <w:keepNext/>
              <w:keepLines/>
              <w:jc w:val="left"/>
            </w:pPr>
            <w:r>
              <w:t>Utgiftsområde</w:t>
            </w:r>
          </w:p>
        </w:tc>
        <w:tc>
          <w:tcPr>
            <w:tcW w:w="493" w:type="dxa"/>
          </w:tcPr>
          <w:p w14:paraId="4BCAD5AE" w14:textId="60316E1A" w:rsidR="0067606D" w:rsidRDefault="0067606D" w:rsidP="0067606D">
            <w:pPr>
              <w:pStyle w:val="TabellHuvud"/>
              <w:keepNext/>
              <w:keepLines/>
            </w:pPr>
            <w:r>
              <w:t>2019</w:t>
            </w:r>
          </w:p>
        </w:tc>
        <w:tc>
          <w:tcPr>
            <w:tcW w:w="493" w:type="dxa"/>
          </w:tcPr>
          <w:p w14:paraId="3F744343" w14:textId="58763F80" w:rsidR="0067606D" w:rsidRDefault="0067606D" w:rsidP="0067606D">
            <w:pPr>
              <w:pStyle w:val="TabellHuvud"/>
              <w:keepNext/>
              <w:keepLines/>
            </w:pPr>
            <w:r>
              <w:t>2020</w:t>
            </w:r>
          </w:p>
        </w:tc>
        <w:tc>
          <w:tcPr>
            <w:tcW w:w="493" w:type="dxa"/>
          </w:tcPr>
          <w:p w14:paraId="6A452D04" w14:textId="0FAE64B6" w:rsidR="0067606D" w:rsidRDefault="0067606D" w:rsidP="0067606D">
            <w:pPr>
              <w:pStyle w:val="TabellHuvud"/>
              <w:keepNext/>
              <w:keepLines/>
            </w:pPr>
            <w:r>
              <w:t>2021</w:t>
            </w:r>
          </w:p>
        </w:tc>
        <w:tc>
          <w:tcPr>
            <w:tcW w:w="494" w:type="dxa"/>
          </w:tcPr>
          <w:p w14:paraId="7ADCDDD2" w14:textId="186F8AE4" w:rsidR="0067606D" w:rsidRDefault="0067606D" w:rsidP="0067606D">
            <w:pPr>
              <w:pStyle w:val="TabellHuvud"/>
              <w:keepNext/>
              <w:keepLines/>
            </w:pPr>
            <w:r>
              <w:t>2022</w:t>
            </w:r>
          </w:p>
        </w:tc>
      </w:tr>
      <w:tr w:rsidR="0067606D" w14:paraId="5C84C4F8" w14:textId="77777777" w:rsidTr="0067606D">
        <w:tc>
          <w:tcPr>
            <w:tcW w:w="2410" w:type="dxa"/>
            <w:tcMar>
              <w:left w:w="0" w:type="dxa"/>
              <w:right w:w="0" w:type="dxa"/>
            </w:tcMar>
            <w:vAlign w:val="bottom"/>
          </w:tcPr>
          <w:p w14:paraId="7F561D2C" w14:textId="3752FE8B" w:rsidR="0067606D" w:rsidRDefault="0067606D" w:rsidP="0067606D">
            <w:pPr>
              <w:pStyle w:val="TabellRader"/>
              <w:keepNext/>
              <w:keepLines/>
              <w:jc w:val="left"/>
            </w:pPr>
            <w:r>
              <w:t>2 Samhällsekonomi och finansförvaltning</w:t>
            </w:r>
          </w:p>
        </w:tc>
        <w:tc>
          <w:tcPr>
            <w:tcW w:w="493" w:type="dxa"/>
            <w:vAlign w:val="bottom"/>
          </w:tcPr>
          <w:p w14:paraId="25AA2084" w14:textId="1576DA53" w:rsidR="0067606D" w:rsidRPr="001C2D93" w:rsidRDefault="0067606D" w:rsidP="0067606D">
            <w:pPr>
              <w:pStyle w:val="TabellRader"/>
              <w:keepNext/>
              <w:keepLines/>
              <w:rPr>
                <w:highlight w:val="yellow"/>
              </w:rPr>
            </w:pPr>
            <w:r w:rsidRPr="00D80350">
              <w:t>0,3</w:t>
            </w:r>
          </w:p>
        </w:tc>
        <w:tc>
          <w:tcPr>
            <w:tcW w:w="493" w:type="dxa"/>
            <w:vAlign w:val="bottom"/>
          </w:tcPr>
          <w:p w14:paraId="0AAE216D" w14:textId="706AD440" w:rsidR="0067606D" w:rsidRPr="001C2D93" w:rsidRDefault="0067606D" w:rsidP="0067606D">
            <w:pPr>
              <w:pStyle w:val="TabellRader"/>
              <w:keepNext/>
              <w:keepLines/>
              <w:rPr>
                <w:highlight w:val="yellow"/>
              </w:rPr>
            </w:pPr>
            <w:r w:rsidRPr="00D80350">
              <w:t>0,3</w:t>
            </w:r>
          </w:p>
        </w:tc>
        <w:tc>
          <w:tcPr>
            <w:tcW w:w="493" w:type="dxa"/>
            <w:vAlign w:val="bottom"/>
          </w:tcPr>
          <w:p w14:paraId="55451249" w14:textId="17309035" w:rsidR="0067606D" w:rsidRPr="001C2D93" w:rsidRDefault="0067606D" w:rsidP="0067606D">
            <w:pPr>
              <w:pStyle w:val="TabellRader"/>
              <w:keepNext/>
              <w:keepLines/>
              <w:rPr>
                <w:highlight w:val="yellow"/>
              </w:rPr>
            </w:pPr>
            <w:r w:rsidRPr="00D80350">
              <w:t>0,3</w:t>
            </w:r>
          </w:p>
        </w:tc>
        <w:tc>
          <w:tcPr>
            <w:tcW w:w="494" w:type="dxa"/>
            <w:vAlign w:val="bottom"/>
          </w:tcPr>
          <w:p w14:paraId="55DB637E" w14:textId="056DEDB3" w:rsidR="0067606D" w:rsidRPr="001C2D93" w:rsidRDefault="0067606D" w:rsidP="0067606D">
            <w:pPr>
              <w:pStyle w:val="TabellRader"/>
              <w:keepNext/>
              <w:keepLines/>
              <w:rPr>
                <w:highlight w:val="yellow"/>
              </w:rPr>
            </w:pPr>
            <w:r w:rsidRPr="00D80350">
              <w:t>0,1</w:t>
            </w:r>
          </w:p>
        </w:tc>
      </w:tr>
      <w:tr w:rsidR="0067606D" w14:paraId="3EED8FD3" w14:textId="77777777" w:rsidTr="0067606D">
        <w:tc>
          <w:tcPr>
            <w:tcW w:w="2410" w:type="dxa"/>
            <w:tcMar>
              <w:left w:w="0" w:type="dxa"/>
              <w:right w:w="0" w:type="dxa"/>
            </w:tcMar>
            <w:vAlign w:val="bottom"/>
          </w:tcPr>
          <w:p w14:paraId="6C854305" w14:textId="147CDB15" w:rsidR="0067606D" w:rsidRDefault="0067606D" w:rsidP="0067606D">
            <w:pPr>
              <w:pStyle w:val="TabellRader"/>
              <w:keepNext/>
              <w:keepLines/>
              <w:jc w:val="left"/>
            </w:pPr>
            <w:r>
              <w:t>7 Internationellt bistånd</w:t>
            </w:r>
          </w:p>
        </w:tc>
        <w:tc>
          <w:tcPr>
            <w:tcW w:w="493" w:type="dxa"/>
          </w:tcPr>
          <w:p w14:paraId="4F690A5B" w14:textId="3E5B3966" w:rsidR="0067606D" w:rsidRPr="001C2D93" w:rsidRDefault="0067606D" w:rsidP="0067606D">
            <w:pPr>
              <w:pStyle w:val="TabellRader"/>
              <w:keepNext/>
              <w:keepLines/>
              <w:rPr>
                <w:highlight w:val="yellow"/>
              </w:rPr>
            </w:pPr>
            <w:r w:rsidRPr="00707861">
              <w:t>1,7</w:t>
            </w:r>
          </w:p>
        </w:tc>
        <w:tc>
          <w:tcPr>
            <w:tcW w:w="493" w:type="dxa"/>
          </w:tcPr>
          <w:p w14:paraId="0BBF227F" w14:textId="76F1A051" w:rsidR="0067606D" w:rsidRPr="001C2D93" w:rsidRDefault="0067606D" w:rsidP="0067606D">
            <w:pPr>
              <w:pStyle w:val="TabellRader"/>
              <w:keepNext/>
              <w:keepLines/>
              <w:rPr>
                <w:highlight w:val="yellow"/>
              </w:rPr>
            </w:pPr>
            <w:r w:rsidRPr="00707861">
              <w:t>1,4</w:t>
            </w:r>
          </w:p>
        </w:tc>
        <w:tc>
          <w:tcPr>
            <w:tcW w:w="493" w:type="dxa"/>
          </w:tcPr>
          <w:p w14:paraId="3E9B2905" w14:textId="557A675E" w:rsidR="0067606D" w:rsidRPr="001C2D93" w:rsidRDefault="0067606D" w:rsidP="0067606D">
            <w:pPr>
              <w:pStyle w:val="TabellRader"/>
              <w:keepNext/>
              <w:keepLines/>
              <w:rPr>
                <w:highlight w:val="yellow"/>
              </w:rPr>
            </w:pPr>
            <w:r w:rsidRPr="00707861">
              <w:t>1,9</w:t>
            </w:r>
          </w:p>
        </w:tc>
        <w:tc>
          <w:tcPr>
            <w:tcW w:w="494" w:type="dxa"/>
          </w:tcPr>
          <w:p w14:paraId="61817836" w14:textId="4BDCDC91" w:rsidR="0067606D" w:rsidRPr="001C2D93" w:rsidRDefault="0067606D" w:rsidP="0067606D">
            <w:pPr>
              <w:pStyle w:val="TabellRader"/>
              <w:keepNext/>
              <w:keepLines/>
              <w:rPr>
                <w:highlight w:val="yellow"/>
              </w:rPr>
            </w:pPr>
            <w:r w:rsidRPr="00707861">
              <w:t>2,2</w:t>
            </w:r>
          </w:p>
        </w:tc>
      </w:tr>
      <w:tr w:rsidR="0067606D" w14:paraId="546151CD" w14:textId="77777777" w:rsidTr="0067606D">
        <w:tc>
          <w:tcPr>
            <w:tcW w:w="2410" w:type="dxa"/>
            <w:tcMar>
              <w:left w:w="0" w:type="dxa"/>
              <w:right w:w="0" w:type="dxa"/>
            </w:tcMar>
            <w:vAlign w:val="bottom"/>
          </w:tcPr>
          <w:p w14:paraId="3AB3742F" w14:textId="5AA7DFF4" w:rsidR="0067606D" w:rsidRDefault="0067606D" w:rsidP="0067606D">
            <w:pPr>
              <w:pStyle w:val="TabellRader"/>
              <w:keepNext/>
              <w:keepLines/>
              <w:jc w:val="left"/>
            </w:pPr>
            <w:r>
              <w:t>9 Hälsovård, sjukvård och social omsorg</w:t>
            </w:r>
          </w:p>
        </w:tc>
        <w:tc>
          <w:tcPr>
            <w:tcW w:w="493" w:type="dxa"/>
            <w:vAlign w:val="bottom"/>
          </w:tcPr>
          <w:p w14:paraId="117D0372" w14:textId="30EE0AE0" w:rsidR="0067606D" w:rsidRPr="001C2D93" w:rsidRDefault="0067606D" w:rsidP="0067606D">
            <w:pPr>
              <w:pStyle w:val="TabellRader"/>
              <w:keepNext/>
              <w:keepLines/>
              <w:rPr>
                <w:highlight w:val="yellow"/>
              </w:rPr>
            </w:pPr>
            <w:r w:rsidRPr="00C85D66">
              <w:t>1,1</w:t>
            </w:r>
          </w:p>
        </w:tc>
        <w:tc>
          <w:tcPr>
            <w:tcW w:w="493" w:type="dxa"/>
            <w:vAlign w:val="bottom"/>
          </w:tcPr>
          <w:p w14:paraId="03F9F420" w14:textId="7955F41A" w:rsidR="0067606D" w:rsidRPr="001C2D93" w:rsidRDefault="0067606D" w:rsidP="0067606D">
            <w:pPr>
              <w:pStyle w:val="TabellRader"/>
              <w:keepNext/>
              <w:keepLines/>
              <w:rPr>
                <w:highlight w:val="yellow"/>
              </w:rPr>
            </w:pPr>
            <w:r w:rsidRPr="00C85D66">
              <w:t>0,4</w:t>
            </w:r>
          </w:p>
        </w:tc>
        <w:tc>
          <w:tcPr>
            <w:tcW w:w="493" w:type="dxa"/>
            <w:vAlign w:val="bottom"/>
          </w:tcPr>
          <w:p w14:paraId="27171C95" w14:textId="3860319F" w:rsidR="0067606D" w:rsidRPr="001C2D93" w:rsidRDefault="0067606D" w:rsidP="0067606D">
            <w:pPr>
              <w:pStyle w:val="TabellRader"/>
              <w:keepNext/>
              <w:keepLines/>
              <w:rPr>
                <w:highlight w:val="yellow"/>
              </w:rPr>
            </w:pPr>
            <w:r w:rsidRPr="00C85D66">
              <w:t>-0,2</w:t>
            </w:r>
          </w:p>
        </w:tc>
        <w:tc>
          <w:tcPr>
            <w:tcW w:w="494" w:type="dxa"/>
            <w:vAlign w:val="bottom"/>
          </w:tcPr>
          <w:p w14:paraId="3CB0595E" w14:textId="3DE40E1F" w:rsidR="0067606D" w:rsidRPr="001C2D93" w:rsidRDefault="0067606D" w:rsidP="0067606D">
            <w:pPr>
              <w:pStyle w:val="TabellRader"/>
              <w:keepNext/>
              <w:keepLines/>
              <w:rPr>
                <w:highlight w:val="yellow"/>
              </w:rPr>
            </w:pPr>
            <w:r w:rsidRPr="00C85D66">
              <w:t>0,0</w:t>
            </w:r>
          </w:p>
        </w:tc>
      </w:tr>
      <w:tr w:rsidR="0067606D" w14:paraId="09F41942" w14:textId="77777777" w:rsidTr="0067606D">
        <w:tc>
          <w:tcPr>
            <w:tcW w:w="2410" w:type="dxa"/>
            <w:tcMar>
              <w:left w:w="0" w:type="dxa"/>
              <w:right w:w="0" w:type="dxa"/>
            </w:tcMar>
            <w:vAlign w:val="bottom"/>
          </w:tcPr>
          <w:p w14:paraId="348BF978" w14:textId="08E40B2C" w:rsidR="0067606D" w:rsidRDefault="0067606D" w:rsidP="0067606D">
            <w:pPr>
              <w:pStyle w:val="TabellRader"/>
              <w:keepNext/>
              <w:keepLines/>
              <w:jc w:val="left"/>
            </w:pPr>
            <w:r>
              <w:t>10 Ekonomisk trygghet vid sjukdom och funktionsnedsättning</w:t>
            </w:r>
          </w:p>
        </w:tc>
        <w:tc>
          <w:tcPr>
            <w:tcW w:w="493" w:type="dxa"/>
            <w:vAlign w:val="bottom"/>
          </w:tcPr>
          <w:p w14:paraId="78EE3BD2" w14:textId="6FD36D53" w:rsidR="0067606D" w:rsidRPr="001C2D93" w:rsidRDefault="0067606D" w:rsidP="0067606D">
            <w:pPr>
              <w:pStyle w:val="TabellRader"/>
              <w:keepNext/>
              <w:keepLines/>
              <w:rPr>
                <w:highlight w:val="yellow"/>
              </w:rPr>
            </w:pPr>
            <w:r w:rsidRPr="00C85D66">
              <w:t>1,5</w:t>
            </w:r>
          </w:p>
        </w:tc>
        <w:tc>
          <w:tcPr>
            <w:tcW w:w="493" w:type="dxa"/>
            <w:vAlign w:val="bottom"/>
          </w:tcPr>
          <w:p w14:paraId="6679CF36" w14:textId="6F32D3AB" w:rsidR="0067606D" w:rsidRPr="001C2D93" w:rsidRDefault="0067606D" w:rsidP="0067606D">
            <w:pPr>
              <w:pStyle w:val="TabellRader"/>
              <w:keepNext/>
              <w:keepLines/>
              <w:rPr>
                <w:highlight w:val="yellow"/>
              </w:rPr>
            </w:pPr>
            <w:r w:rsidRPr="00C85D66">
              <w:t>1,3</w:t>
            </w:r>
          </w:p>
        </w:tc>
        <w:tc>
          <w:tcPr>
            <w:tcW w:w="493" w:type="dxa"/>
            <w:vAlign w:val="bottom"/>
          </w:tcPr>
          <w:p w14:paraId="6A0F486B" w14:textId="739343DD" w:rsidR="0067606D" w:rsidRPr="001C2D93" w:rsidRDefault="0067606D" w:rsidP="0067606D">
            <w:pPr>
              <w:pStyle w:val="TabellRader"/>
              <w:keepNext/>
              <w:keepLines/>
              <w:rPr>
                <w:highlight w:val="yellow"/>
              </w:rPr>
            </w:pPr>
            <w:r w:rsidRPr="00C85D66">
              <w:t>1,2</w:t>
            </w:r>
          </w:p>
        </w:tc>
        <w:tc>
          <w:tcPr>
            <w:tcW w:w="494" w:type="dxa"/>
            <w:vAlign w:val="bottom"/>
          </w:tcPr>
          <w:p w14:paraId="675A3019" w14:textId="43C4D843" w:rsidR="0067606D" w:rsidRPr="001C2D93" w:rsidRDefault="0067606D" w:rsidP="0067606D">
            <w:pPr>
              <w:pStyle w:val="TabellRader"/>
              <w:keepNext/>
              <w:keepLines/>
              <w:rPr>
                <w:highlight w:val="yellow"/>
              </w:rPr>
            </w:pPr>
            <w:r w:rsidRPr="00C85D66">
              <w:t>1,3</w:t>
            </w:r>
          </w:p>
        </w:tc>
      </w:tr>
      <w:tr w:rsidR="0067606D" w14:paraId="2FF31B67" w14:textId="77777777" w:rsidTr="0067606D">
        <w:tc>
          <w:tcPr>
            <w:tcW w:w="2410" w:type="dxa"/>
            <w:tcMar>
              <w:left w:w="0" w:type="dxa"/>
              <w:right w:w="0" w:type="dxa"/>
            </w:tcMar>
            <w:vAlign w:val="bottom"/>
          </w:tcPr>
          <w:p w14:paraId="0928AD14" w14:textId="06A46E5B" w:rsidR="0067606D" w:rsidRDefault="0067606D" w:rsidP="0067606D">
            <w:pPr>
              <w:pStyle w:val="TabellRader"/>
              <w:keepNext/>
              <w:keepLines/>
              <w:jc w:val="left"/>
            </w:pPr>
            <w:r>
              <w:t>11 Ekonomisk trygghet vid ålderdom</w:t>
            </w:r>
          </w:p>
        </w:tc>
        <w:tc>
          <w:tcPr>
            <w:tcW w:w="493" w:type="dxa"/>
          </w:tcPr>
          <w:p w14:paraId="78849807" w14:textId="0AC910CC" w:rsidR="0067606D" w:rsidRPr="001C2D93" w:rsidRDefault="0067606D" w:rsidP="0067606D">
            <w:pPr>
              <w:pStyle w:val="TabellRader"/>
              <w:keepNext/>
              <w:keepLines/>
              <w:rPr>
                <w:highlight w:val="yellow"/>
              </w:rPr>
            </w:pPr>
            <w:r w:rsidRPr="00C85D66">
              <w:t>0,6</w:t>
            </w:r>
          </w:p>
        </w:tc>
        <w:tc>
          <w:tcPr>
            <w:tcW w:w="493" w:type="dxa"/>
          </w:tcPr>
          <w:p w14:paraId="11C93FFE" w14:textId="40FA53D1" w:rsidR="0067606D" w:rsidRPr="001C2D93" w:rsidRDefault="0067606D" w:rsidP="0067606D">
            <w:pPr>
              <w:pStyle w:val="TabellRader"/>
              <w:keepNext/>
              <w:keepLines/>
              <w:rPr>
                <w:highlight w:val="yellow"/>
              </w:rPr>
            </w:pPr>
            <w:r w:rsidRPr="00C85D66">
              <w:t>0,2</w:t>
            </w:r>
          </w:p>
        </w:tc>
        <w:tc>
          <w:tcPr>
            <w:tcW w:w="493" w:type="dxa"/>
          </w:tcPr>
          <w:p w14:paraId="70A89D4E" w14:textId="49083F46" w:rsidR="0067606D" w:rsidRPr="001C2D93" w:rsidRDefault="0067606D" w:rsidP="0067606D">
            <w:pPr>
              <w:pStyle w:val="TabellRader"/>
              <w:keepNext/>
              <w:keepLines/>
              <w:rPr>
                <w:highlight w:val="yellow"/>
              </w:rPr>
            </w:pPr>
            <w:r w:rsidRPr="00C85D66">
              <w:t>0,2</w:t>
            </w:r>
          </w:p>
        </w:tc>
        <w:tc>
          <w:tcPr>
            <w:tcW w:w="494" w:type="dxa"/>
          </w:tcPr>
          <w:p w14:paraId="0FA7B5B8" w14:textId="56675288" w:rsidR="0067606D" w:rsidRPr="001C2D93" w:rsidRDefault="0067606D" w:rsidP="0067606D">
            <w:pPr>
              <w:pStyle w:val="TabellRader"/>
              <w:keepNext/>
              <w:keepLines/>
              <w:rPr>
                <w:highlight w:val="yellow"/>
              </w:rPr>
            </w:pPr>
            <w:r w:rsidRPr="00C85D66">
              <w:t>0,4</w:t>
            </w:r>
          </w:p>
        </w:tc>
      </w:tr>
      <w:tr w:rsidR="0067606D" w14:paraId="47557637" w14:textId="77777777" w:rsidTr="0067606D">
        <w:tc>
          <w:tcPr>
            <w:tcW w:w="2410" w:type="dxa"/>
            <w:tcMar>
              <w:left w:w="0" w:type="dxa"/>
              <w:right w:w="0" w:type="dxa"/>
            </w:tcMar>
            <w:vAlign w:val="bottom"/>
          </w:tcPr>
          <w:p w14:paraId="7BBBB74A" w14:textId="3573DBA9" w:rsidR="0067606D" w:rsidRDefault="0067606D" w:rsidP="0067606D">
            <w:pPr>
              <w:pStyle w:val="TabellRader"/>
              <w:keepNext/>
              <w:keepLines/>
              <w:jc w:val="left"/>
            </w:pPr>
            <w:r>
              <w:t>12 Ekonomisk trygghet för familjer och barn</w:t>
            </w:r>
          </w:p>
        </w:tc>
        <w:tc>
          <w:tcPr>
            <w:tcW w:w="493" w:type="dxa"/>
            <w:vAlign w:val="bottom"/>
          </w:tcPr>
          <w:p w14:paraId="6B7383EC" w14:textId="35E9A1A4" w:rsidR="0067606D" w:rsidRPr="001C2D93" w:rsidRDefault="0067606D" w:rsidP="0067606D">
            <w:pPr>
              <w:pStyle w:val="TabellRader"/>
              <w:keepNext/>
              <w:keepLines/>
              <w:rPr>
                <w:highlight w:val="yellow"/>
              </w:rPr>
            </w:pPr>
            <w:r w:rsidRPr="00C85D66">
              <w:t>1,0</w:t>
            </w:r>
          </w:p>
        </w:tc>
        <w:tc>
          <w:tcPr>
            <w:tcW w:w="493" w:type="dxa"/>
            <w:vAlign w:val="bottom"/>
          </w:tcPr>
          <w:p w14:paraId="4998E042" w14:textId="72727C18" w:rsidR="0067606D" w:rsidRPr="001C2D93" w:rsidRDefault="0067606D" w:rsidP="0067606D">
            <w:pPr>
              <w:pStyle w:val="TabellRader"/>
              <w:keepNext/>
              <w:keepLines/>
              <w:rPr>
                <w:highlight w:val="yellow"/>
              </w:rPr>
            </w:pPr>
            <w:r w:rsidRPr="00C85D66">
              <w:t>0,6</w:t>
            </w:r>
          </w:p>
        </w:tc>
        <w:tc>
          <w:tcPr>
            <w:tcW w:w="493" w:type="dxa"/>
            <w:vAlign w:val="bottom"/>
          </w:tcPr>
          <w:p w14:paraId="08E010A2" w14:textId="4D5BF64A" w:rsidR="0067606D" w:rsidRPr="001C2D93" w:rsidRDefault="0067606D" w:rsidP="0067606D">
            <w:pPr>
              <w:pStyle w:val="TabellRader"/>
              <w:keepNext/>
              <w:keepLines/>
              <w:rPr>
                <w:highlight w:val="yellow"/>
              </w:rPr>
            </w:pPr>
            <w:r w:rsidRPr="00C85D66">
              <w:t>1,2</w:t>
            </w:r>
          </w:p>
        </w:tc>
        <w:tc>
          <w:tcPr>
            <w:tcW w:w="494" w:type="dxa"/>
            <w:vAlign w:val="bottom"/>
          </w:tcPr>
          <w:p w14:paraId="16EAC35D" w14:textId="2D8632C9" w:rsidR="0067606D" w:rsidRPr="001C2D93" w:rsidRDefault="0067606D" w:rsidP="0067606D">
            <w:pPr>
              <w:pStyle w:val="TabellRader"/>
              <w:keepNext/>
              <w:keepLines/>
              <w:rPr>
                <w:highlight w:val="yellow"/>
              </w:rPr>
            </w:pPr>
            <w:r w:rsidRPr="00C85D66">
              <w:t>0,9</w:t>
            </w:r>
          </w:p>
        </w:tc>
      </w:tr>
      <w:tr w:rsidR="0067606D" w14:paraId="20F1CDC3" w14:textId="77777777" w:rsidTr="0067606D">
        <w:tc>
          <w:tcPr>
            <w:tcW w:w="2410" w:type="dxa"/>
            <w:tcMar>
              <w:left w:w="0" w:type="dxa"/>
              <w:right w:w="0" w:type="dxa"/>
            </w:tcMar>
            <w:vAlign w:val="bottom"/>
          </w:tcPr>
          <w:p w14:paraId="3CF89B78" w14:textId="29D78229" w:rsidR="0067606D" w:rsidRDefault="0067606D" w:rsidP="0067606D">
            <w:pPr>
              <w:pStyle w:val="TabellRader"/>
              <w:keepNext/>
              <w:keepLines/>
              <w:jc w:val="left"/>
            </w:pPr>
            <w:r>
              <w:t>13 Jämställdhet och nyanlända invandrares etablering</w:t>
            </w:r>
          </w:p>
        </w:tc>
        <w:tc>
          <w:tcPr>
            <w:tcW w:w="493" w:type="dxa"/>
            <w:vAlign w:val="bottom"/>
          </w:tcPr>
          <w:p w14:paraId="28711274" w14:textId="75BC7350" w:rsidR="0067606D" w:rsidRPr="001C2D93" w:rsidRDefault="0067606D" w:rsidP="0067606D">
            <w:pPr>
              <w:pStyle w:val="TabellRader"/>
              <w:keepNext/>
              <w:keepLines/>
              <w:rPr>
                <w:highlight w:val="yellow"/>
              </w:rPr>
            </w:pPr>
            <w:r w:rsidRPr="00C85D66">
              <w:t>0,0</w:t>
            </w:r>
          </w:p>
        </w:tc>
        <w:tc>
          <w:tcPr>
            <w:tcW w:w="493" w:type="dxa"/>
            <w:vAlign w:val="bottom"/>
          </w:tcPr>
          <w:p w14:paraId="14DDA70A" w14:textId="05712F15" w:rsidR="0067606D" w:rsidRPr="001C2D93" w:rsidRDefault="0067606D" w:rsidP="0067606D">
            <w:pPr>
              <w:pStyle w:val="TabellRader"/>
              <w:keepNext/>
              <w:keepLines/>
              <w:rPr>
                <w:highlight w:val="yellow"/>
              </w:rPr>
            </w:pPr>
            <w:r w:rsidRPr="00C85D66">
              <w:t>-0,1</w:t>
            </w:r>
          </w:p>
        </w:tc>
        <w:tc>
          <w:tcPr>
            <w:tcW w:w="493" w:type="dxa"/>
            <w:vAlign w:val="bottom"/>
          </w:tcPr>
          <w:p w14:paraId="165DD545" w14:textId="2DC25A34" w:rsidR="0067606D" w:rsidRPr="001C2D93" w:rsidRDefault="0067606D" w:rsidP="0067606D">
            <w:pPr>
              <w:pStyle w:val="TabellRader"/>
              <w:keepNext/>
              <w:keepLines/>
              <w:rPr>
                <w:highlight w:val="yellow"/>
              </w:rPr>
            </w:pPr>
            <w:r w:rsidRPr="00C85D66">
              <w:t>0,6</w:t>
            </w:r>
          </w:p>
        </w:tc>
        <w:tc>
          <w:tcPr>
            <w:tcW w:w="494" w:type="dxa"/>
            <w:vAlign w:val="bottom"/>
          </w:tcPr>
          <w:p w14:paraId="28CB791B" w14:textId="0D3FACD5" w:rsidR="0067606D" w:rsidRPr="001C2D93" w:rsidRDefault="0067606D" w:rsidP="0067606D">
            <w:pPr>
              <w:pStyle w:val="TabellRader"/>
              <w:keepNext/>
              <w:keepLines/>
              <w:rPr>
                <w:highlight w:val="yellow"/>
              </w:rPr>
            </w:pPr>
            <w:r w:rsidRPr="00C85D66">
              <w:t>0,1</w:t>
            </w:r>
          </w:p>
        </w:tc>
      </w:tr>
      <w:tr w:rsidR="0067606D" w14:paraId="5A3D688E" w14:textId="77777777" w:rsidTr="0067606D">
        <w:tc>
          <w:tcPr>
            <w:tcW w:w="2410" w:type="dxa"/>
            <w:tcMar>
              <w:left w:w="0" w:type="dxa"/>
              <w:right w:w="0" w:type="dxa"/>
            </w:tcMar>
            <w:vAlign w:val="bottom"/>
          </w:tcPr>
          <w:p w14:paraId="6C6BD321" w14:textId="6F8C135F" w:rsidR="0067606D" w:rsidRDefault="0067606D" w:rsidP="0067606D">
            <w:pPr>
              <w:pStyle w:val="TabellRader"/>
              <w:keepNext/>
              <w:keepLines/>
              <w:jc w:val="left"/>
            </w:pPr>
            <w:r>
              <w:t>14 Arbetsmarknad och arbetsliv</w:t>
            </w:r>
          </w:p>
        </w:tc>
        <w:tc>
          <w:tcPr>
            <w:tcW w:w="493" w:type="dxa"/>
          </w:tcPr>
          <w:p w14:paraId="7F8F7AD7" w14:textId="55FF3EAC" w:rsidR="0067606D" w:rsidRPr="001C2D93" w:rsidRDefault="0067606D" w:rsidP="0067606D">
            <w:pPr>
              <w:pStyle w:val="TabellRader"/>
              <w:keepNext/>
              <w:keepLines/>
              <w:rPr>
                <w:highlight w:val="yellow"/>
              </w:rPr>
            </w:pPr>
            <w:r w:rsidRPr="00C85D66">
              <w:t>3,7</w:t>
            </w:r>
          </w:p>
        </w:tc>
        <w:tc>
          <w:tcPr>
            <w:tcW w:w="493" w:type="dxa"/>
          </w:tcPr>
          <w:p w14:paraId="3E689300" w14:textId="6B14FB13" w:rsidR="0067606D" w:rsidRPr="001C2D93" w:rsidRDefault="0067606D" w:rsidP="0067606D">
            <w:pPr>
              <w:pStyle w:val="TabellRader"/>
              <w:keepNext/>
              <w:keepLines/>
              <w:rPr>
                <w:highlight w:val="yellow"/>
              </w:rPr>
            </w:pPr>
            <w:r w:rsidRPr="00C85D66">
              <w:t>3,1</w:t>
            </w:r>
          </w:p>
        </w:tc>
        <w:tc>
          <w:tcPr>
            <w:tcW w:w="493" w:type="dxa"/>
          </w:tcPr>
          <w:p w14:paraId="4CDC3B72" w14:textId="1BFC91BC" w:rsidR="0067606D" w:rsidRPr="001C2D93" w:rsidRDefault="0067606D" w:rsidP="0067606D">
            <w:pPr>
              <w:pStyle w:val="TabellRader"/>
              <w:keepNext/>
              <w:keepLines/>
              <w:rPr>
                <w:highlight w:val="yellow"/>
              </w:rPr>
            </w:pPr>
            <w:r w:rsidRPr="00C85D66">
              <w:t>0,9</w:t>
            </w:r>
          </w:p>
        </w:tc>
        <w:tc>
          <w:tcPr>
            <w:tcW w:w="494" w:type="dxa"/>
          </w:tcPr>
          <w:p w14:paraId="37E15317" w14:textId="295E7AC4" w:rsidR="0067606D" w:rsidRPr="001C2D93" w:rsidRDefault="0067606D" w:rsidP="0067606D">
            <w:pPr>
              <w:pStyle w:val="TabellRader"/>
              <w:keepNext/>
              <w:keepLines/>
              <w:rPr>
                <w:highlight w:val="yellow"/>
              </w:rPr>
            </w:pPr>
            <w:r w:rsidRPr="00C85D66">
              <w:t>0,4</w:t>
            </w:r>
          </w:p>
        </w:tc>
      </w:tr>
      <w:tr w:rsidR="0067606D" w14:paraId="6D1DA0E6" w14:textId="77777777" w:rsidTr="0067606D">
        <w:tc>
          <w:tcPr>
            <w:tcW w:w="2410" w:type="dxa"/>
            <w:tcMar>
              <w:left w:w="0" w:type="dxa"/>
              <w:right w:w="0" w:type="dxa"/>
            </w:tcMar>
            <w:vAlign w:val="bottom"/>
          </w:tcPr>
          <w:p w14:paraId="08F0E074" w14:textId="3E1FF6E7" w:rsidR="0067606D" w:rsidRDefault="0067606D" w:rsidP="0067606D">
            <w:pPr>
              <w:pStyle w:val="TabellRader"/>
              <w:keepNext/>
              <w:keepLines/>
              <w:jc w:val="left"/>
            </w:pPr>
            <w:r>
              <w:t>15 Studiestöd</w:t>
            </w:r>
          </w:p>
        </w:tc>
        <w:tc>
          <w:tcPr>
            <w:tcW w:w="493" w:type="dxa"/>
          </w:tcPr>
          <w:p w14:paraId="1BDF680F" w14:textId="7ED8D9A4" w:rsidR="0067606D" w:rsidRPr="001C2D93" w:rsidRDefault="0067606D" w:rsidP="0067606D">
            <w:pPr>
              <w:pStyle w:val="TabellRader"/>
              <w:keepNext/>
              <w:keepLines/>
              <w:rPr>
                <w:highlight w:val="yellow"/>
              </w:rPr>
            </w:pPr>
            <w:r w:rsidRPr="00C85D66">
              <w:t>0,4</w:t>
            </w:r>
          </w:p>
        </w:tc>
        <w:tc>
          <w:tcPr>
            <w:tcW w:w="493" w:type="dxa"/>
          </w:tcPr>
          <w:p w14:paraId="64A7B77A" w14:textId="1FFE564E" w:rsidR="0067606D" w:rsidRPr="001C2D93" w:rsidRDefault="0067606D" w:rsidP="0067606D">
            <w:pPr>
              <w:pStyle w:val="TabellRader"/>
              <w:keepNext/>
              <w:keepLines/>
              <w:rPr>
                <w:highlight w:val="yellow"/>
              </w:rPr>
            </w:pPr>
            <w:r w:rsidRPr="00C85D66">
              <w:t>0,3</w:t>
            </w:r>
          </w:p>
        </w:tc>
        <w:tc>
          <w:tcPr>
            <w:tcW w:w="493" w:type="dxa"/>
          </w:tcPr>
          <w:p w14:paraId="1136ADB9" w14:textId="20879320" w:rsidR="0067606D" w:rsidRPr="001C2D93" w:rsidRDefault="0067606D" w:rsidP="0067606D">
            <w:pPr>
              <w:pStyle w:val="TabellRader"/>
              <w:keepNext/>
              <w:keepLines/>
              <w:rPr>
                <w:highlight w:val="yellow"/>
              </w:rPr>
            </w:pPr>
            <w:r w:rsidRPr="00C85D66">
              <w:t>0,3</w:t>
            </w:r>
          </w:p>
        </w:tc>
        <w:tc>
          <w:tcPr>
            <w:tcW w:w="494" w:type="dxa"/>
          </w:tcPr>
          <w:p w14:paraId="79B342FB" w14:textId="58B7FFAF" w:rsidR="0067606D" w:rsidRPr="001C2D93" w:rsidRDefault="0067606D" w:rsidP="0067606D">
            <w:pPr>
              <w:pStyle w:val="TabellRader"/>
              <w:keepNext/>
              <w:keepLines/>
              <w:rPr>
                <w:highlight w:val="yellow"/>
              </w:rPr>
            </w:pPr>
            <w:r w:rsidRPr="00C85D66">
              <w:t>0,4</w:t>
            </w:r>
          </w:p>
        </w:tc>
      </w:tr>
      <w:tr w:rsidR="0067606D" w14:paraId="3CBDB963" w14:textId="77777777" w:rsidTr="0067606D">
        <w:tc>
          <w:tcPr>
            <w:tcW w:w="2410" w:type="dxa"/>
            <w:tcBorders>
              <w:bottom w:val="single" w:sz="12" w:space="0" w:color="auto"/>
            </w:tcBorders>
            <w:tcMar>
              <w:left w:w="0" w:type="dxa"/>
              <w:right w:w="0" w:type="dxa"/>
            </w:tcMar>
            <w:vAlign w:val="bottom"/>
          </w:tcPr>
          <w:p w14:paraId="4FD76885" w14:textId="7D121DBD" w:rsidR="0067606D" w:rsidRDefault="0067606D" w:rsidP="0067606D">
            <w:pPr>
              <w:pStyle w:val="TabellRader"/>
              <w:keepNext/>
              <w:keepLines/>
              <w:jc w:val="left"/>
            </w:pPr>
            <w:r>
              <w:t>23 Areella näringar, landsbygd och livsmedel</w:t>
            </w:r>
          </w:p>
        </w:tc>
        <w:tc>
          <w:tcPr>
            <w:tcW w:w="493" w:type="dxa"/>
            <w:tcBorders>
              <w:bottom w:val="single" w:sz="12" w:space="0" w:color="auto"/>
            </w:tcBorders>
            <w:vAlign w:val="bottom"/>
          </w:tcPr>
          <w:p w14:paraId="15D1866B" w14:textId="6AE1DFDA" w:rsidR="0067606D" w:rsidRPr="001C2D93" w:rsidRDefault="0067606D" w:rsidP="0067606D">
            <w:pPr>
              <w:pStyle w:val="TabellRader"/>
              <w:keepNext/>
              <w:keepLines/>
              <w:rPr>
                <w:highlight w:val="yellow"/>
              </w:rPr>
            </w:pPr>
            <w:r w:rsidRPr="005A2C2E">
              <w:t>0,6</w:t>
            </w:r>
          </w:p>
        </w:tc>
        <w:tc>
          <w:tcPr>
            <w:tcW w:w="493" w:type="dxa"/>
            <w:tcBorders>
              <w:bottom w:val="single" w:sz="12" w:space="0" w:color="auto"/>
            </w:tcBorders>
            <w:vAlign w:val="bottom"/>
          </w:tcPr>
          <w:p w14:paraId="221E7105" w14:textId="4C199E87" w:rsidR="0067606D" w:rsidRPr="001C2D93" w:rsidRDefault="0067606D" w:rsidP="0067606D">
            <w:pPr>
              <w:pStyle w:val="TabellRader"/>
              <w:keepNext/>
              <w:keepLines/>
              <w:rPr>
                <w:highlight w:val="yellow"/>
              </w:rPr>
            </w:pPr>
            <w:r w:rsidRPr="005A2C2E">
              <w:t>0,6</w:t>
            </w:r>
          </w:p>
        </w:tc>
        <w:tc>
          <w:tcPr>
            <w:tcW w:w="493" w:type="dxa"/>
            <w:tcBorders>
              <w:bottom w:val="single" w:sz="12" w:space="0" w:color="auto"/>
            </w:tcBorders>
            <w:vAlign w:val="bottom"/>
          </w:tcPr>
          <w:p w14:paraId="04E27E7F" w14:textId="6C806FAA" w:rsidR="0067606D" w:rsidRPr="001C2D93" w:rsidRDefault="0067606D" w:rsidP="0067606D">
            <w:pPr>
              <w:pStyle w:val="TabellRader"/>
              <w:keepNext/>
              <w:keepLines/>
              <w:rPr>
                <w:highlight w:val="yellow"/>
              </w:rPr>
            </w:pPr>
            <w:r w:rsidRPr="005A2C2E">
              <w:t>-0,7</w:t>
            </w:r>
          </w:p>
        </w:tc>
        <w:tc>
          <w:tcPr>
            <w:tcW w:w="494" w:type="dxa"/>
            <w:tcBorders>
              <w:bottom w:val="single" w:sz="12" w:space="0" w:color="auto"/>
            </w:tcBorders>
            <w:vAlign w:val="bottom"/>
          </w:tcPr>
          <w:p w14:paraId="001B9207" w14:textId="01A10E7B" w:rsidR="0067606D" w:rsidRPr="001C2D93" w:rsidRDefault="0067606D" w:rsidP="0067606D">
            <w:pPr>
              <w:pStyle w:val="TabellRader"/>
              <w:keepNext/>
              <w:keepLines/>
              <w:rPr>
                <w:highlight w:val="yellow"/>
              </w:rPr>
            </w:pPr>
            <w:r w:rsidRPr="005A2C2E">
              <w:t>-0,2</w:t>
            </w:r>
          </w:p>
        </w:tc>
      </w:tr>
      <w:tr w:rsidR="0067606D" w14:paraId="088F1367" w14:textId="77777777" w:rsidTr="0067606D">
        <w:tc>
          <w:tcPr>
            <w:tcW w:w="2410" w:type="dxa"/>
            <w:tcBorders>
              <w:top w:val="single" w:sz="12" w:space="0" w:color="auto"/>
            </w:tcBorders>
            <w:tcMar>
              <w:left w:w="0" w:type="dxa"/>
              <w:right w:w="0" w:type="dxa"/>
            </w:tcMar>
          </w:tcPr>
          <w:p w14:paraId="3E1A8657" w14:textId="5FA1ACD4" w:rsidR="0067606D" w:rsidRPr="0033381F" w:rsidRDefault="0067606D" w:rsidP="0067606D">
            <w:pPr>
              <w:pStyle w:val="TabellSlutsumma"/>
              <w:jc w:val="left"/>
            </w:pPr>
            <w:r>
              <w:t>Summa utgiftsområden</w:t>
            </w:r>
          </w:p>
        </w:tc>
        <w:tc>
          <w:tcPr>
            <w:tcW w:w="493" w:type="dxa"/>
            <w:tcBorders>
              <w:top w:val="single" w:sz="12" w:space="0" w:color="auto"/>
            </w:tcBorders>
          </w:tcPr>
          <w:p w14:paraId="1AA0915F" w14:textId="53D57BE4" w:rsidR="0067606D" w:rsidRPr="00F16515" w:rsidRDefault="0067606D" w:rsidP="0067606D">
            <w:pPr>
              <w:pStyle w:val="TabellRader"/>
              <w:keepNext/>
              <w:keepLines/>
              <w:rPr>
                <w:b/>
                <w:highlight w:val="yellow"/>
              </w:rPr>
            </w:pPr>
            <w:r w:rsidRPr="00F16515">
              <w:rPr>
                <w:b/>
              </w:rPr>
              <w:t>11,0</w:t>
            </w:r>
          </w:p>
        </w:tc>
        <w:tc>
          <w:tcPr>
            <w:tcW w:w="493" w:type="dxa"/>
            <w:tcBorders>
              <w:top w:val="single" w:sz="12" w:space="0" w:color="auto"/>
            </w:tcBorders>
          </w:tcPr>
          <w:p w14:paraId="1CF5B438" w14:textId="2B8CBE48" w:rsidR="0067606D" w:rsidRPr="00F16515" w:rsidRDefault="0067606D" w:rsidP="0067606D">
            <w:pPr>
              <w:pStyle w:val="TabellRader"/>
              <w:keepNext/>
              <w:keepLines/>
              <w:rPr>
                <w:b/>
                <w:highlight w:val="yellow"/>
              </w:rPr>
            </w:pPr>
            <w:r w:rsidRPr="00F16515">
              <w:rPr>
                <w:b/>
              </w:rPr>
              <w:t>8,1</w:t>
            </w:r>
          </w:p>
        </w:tc>
        <w:tc>
          <w:tcPr>
            <w:tcW w:w="493" w:type="dxa"/>
            <w:tcBorders>
              <w:top w:val="single" w:sz="12" w:space="0" w:color="auto"/>
            </w:tcBorders>
          </w:tcPr>
          <w:p w14:paraId="190F7F7E" w14:textId="50918F82" w:rsidR="0067606D" w:rsidRPr="00F16515" w:rsidRDefault="0067606D" w:rsidP="0067606D">
            <w:pPr>
              <w:pStyle w:val="TabellRader"/>
              <w:keepNext/>
              <w:keepLines/>
              <w:rPr>
                <w:b/>
                <w:highlight w:val="yellow"/>
              </w:rPr>
            </w:pPr>
            <w:r w:rsidRPr="00F16515">
              <w:rPr>
                <w:b/>
              </w:rPr>
              <w:t>5,7</w:t>
            </w:r>
          </w:p>
        </w:tc>
        <w:tc>
          <w:tcPr>
            <w:tcW w:w="494" w:type="dxa"/>
            <w:tcBorders>
              <w:top w:val="single" w:sz="12" w:space="0" w:color="auto"/>
            </w:tcBorders>
          </w:tcPr>
          <w:p w14:paraId="029AD2A1" w14:textId="2B377223" w:rsidR="0067606D" w:rsidRPr="00F16515" w:rsidRDefault="0067606D" w:rsidP="0067606D">
            <w:pPr>
              <w:pStyle w:val="TabellRader"/>
              <w:keepNext/>
              <w:keepLines/>
              <w:rPr>
                <w:b/>
                <w:highlight w:val="yellow"/>
              </w:rPr>
            </w:pPr>
            <w:r w:rsidRPr="00F16515">
              <w:rPr>
                <w:b/>
              </w:rPr>
              <w:t>5,5</w:t>
            </w:r>
          </w:p>
        </w:tc>
      </w:tr>
      <w:tr w:rsidR="0067606D" w14:paraId="17531102" w14:textId="77777777" w:rsidTr="0067606D">
        <w:tc>
          <w:tcPr>
            <w:tcW w:w="2410" w:type="dxa"/>
            <w:tcMar>
              <w:left w:w="0" w:type="dxa"/>
              <w:right w:w="0" w:type="dxa"/>
            </w:tcMar>
          </w:tcPr>
          <w:p w14:paraId="5C5BB977" w14:textId="77777777" w:rsidR="0067606D" w:rsidRDefault="0067606D" w:rsidP="0067606D">
            <w:pPr>
              <w:pStyle w:val="TabellSlutsumma"/>
              <w:jc w:val="left"/>
            </w:pPr>
            <w:r>
              <w:t>Summa utgiftsområden exkl.</w:t>
            </w:r>
          </w:p>
          <w:p w14:paraId="67CBCFAF" w14:textId="41FB2F8B" w:rsidR="0067606D" w:rsidRDefault="0067606D" w:rsidP="0067606D">
            <w:pPr>
              <w:pStyle w:val="TabellSlutsumma"/>
              <w:jc w:val="left"/>
            </w:pPr>
            <w:r>
              <w:t>statsskuldsräntor</w:t>
            </w:r>
          </w:p>
        </w:tc>
        <w:tc>
          <w:tcPr>
            <w:tcW w:w="493" w:type="dxa"/>
            <w:vAlign w:val="bottom"/>
          </w:tcPr>
          <w:p w14:paraId="10EB5F25" w14:textId="0757088B" w:rsidR="0067606D" w:rsidRPr="00F16515" w:rsidRDefault="0067606D" w:rsidP="0067606D">
            <w:pPr>
              <w:pStyle w:val="TabellRader"/>
              <w:keepNext/>
              <w:keepLines/>
              <w:rPr>
                <w:b/>
                <w:highlight w:val="yellow"/>
              </w:rPr>
            </w:pPr>
            <w:r w:rsidRPr="00F16515">
              <w:rPr>
                <w:b/>
              </w:rPr>
              <w:t>11,0</w:t>
            </w:r>
          </w:p>
        </w:tc>
        <w:tc>
          <w:tcPr>
            <w:tcW w:w="493" w:type="dxa"/>
            <w:vAlign w:val="bottom"/>
          </w:tcPr>
          <w:p w14:paraId="30ADB781" w14:textId="6E11A4D5" w:rsidR="0067606D" w:rsidRPr="00F16515" w:rsidRDefault="0067606D" w:rsidP="0067606D">
            <w:pPr>
              <w:pStyle w:val="TabellRader"/>
              <w:keepNext/>
              <w:keepLines/>
              <w:rPr>
                <w:b/>
                <w:highlight w:val="yellow"/>
              </w:rPr>
            </w:pPr>
            <w:r w:rsidRPr="00F16515">
              <w:rPr>
                <w:b/>
              </w:rPr>
              <w:t>8,1</w:t>
            </w:r>
          </w:p>
        </w:tc>
        <w:tc>
          <w:tcPr>
            <w:tcW w:w="493" w:type="dxa"/>
            <w:vAlign w:val="bottom"/>
          </w:tcPr>
          <w:p w14:paraId="13659806" w14:textId="701F6D16" w:rsidR="0067606D" w:rsidRPr="00F16515" w:rsidRDefault="0067606D" w:rsidP="0067606D">
            <w:pPr>
              <w:pStyle w:val="TabellRader"/>
              <w:keepNext/>
              <w:keepLines/>
              <w:rPr>
                <w:b/>
                <w:highlight w:val="yellow"/>
              </w:rPr>
            </w:pPr>
            <w:r w:rsidRPr="00F16515">
              <w:rPr>
                <w:b/>
              </w:rPr>
              <w:t>5,7</w:t>
            </w:r>
          </w:p>
        </w:tc>
        <w:tc>
          <w:tcPr>
            <w:tcW w:w="494" w:type="dxa"/>
            <w:vAlign w:val="bottom"/>
          </w:tcPr>
          <w:p w14:paraId="3B85CE95" w14:textId="661AD2C6" w:rsidR="0067606D" w:rsidRPr="00F16515" w:rsidRDefault="0067606D" w:rsidP="0067606D">
            <w:pPr>
              <w:pStyle w:val="TabellRader"/>
              <w:keepNext/>
              <w:keepLines/>
              <w:rPr>
                <w:b/>
                <w:highlight w:val="yellow"/>
              </w:rPr>
            </w:pPr>
            <w:r w:rsidRPr="00F16515">
              <w:rPr>
                <w:b/>
              </w:rPr>
              <w:t>5,5</w:t>
            </w:r>
          </w:p>
        </w:tc>
      </w:tr>
      <w:tr w:rsidR="0067606D" w14:paraId="5FC2030E" w14:textId="77777777" w:rsidTr="0067606D">
        <w:tc>
          <w:tcPr>
            <w:tcW w:w="2410" w:type="dxa"/>
            <w:tcMar>
              <w:left w:w="0" w:type="dxa"/>
              <w:right w:w="0" w:type="dxa"/>
            </w:tcMar>
          </w:tcPr>
          <w:p w14:paraId="7479BB36" w14:textId="6210D252" w:rsidR="0067606D" w:rsidRDefault="0067606D" w:rsidP="0067606D">
            <w:pPr>
              <w:pStyle w:val="TabellSlutsumma"/>
              <w:jc w:val="left"/>
            </w:pPr>
            <w:r w:rsidRPr="0033381F">
              <w:rPr>
                <w:b w:val="0"/>
              </w:rPr>
              <w:t>Ålderspensionssystemet</w:t>
            </w:r>
            <w:r>
              <w:t xml:space="preserve"> </w:t>
            </w:r>
            <w:r w:rsidRPr="0033381F">
              <w:rPr>
                <w:b w:val="0"/>
              </w:rPr>
              <w:t>vid</w:t>
            </w:r>
            <w:r>
              <w:t xml:space="preserve"> </w:t>
            </w:r>
            <w:r w:rsidRPr="0033381F">
              <w:rPr>
                <w:b w:val="0"/>
              </w:rPr>
              <w:t>sidan</w:t>
            </w:r>
            <w:r>
              <w:t xml:space="preserve"> </w:t>
            </w:r>
            <w:r w:rsidRPr="0033381F">
              <w:rPr>
                <w:b w:val="0"/>
              </w:rPr>
              <w:t>av</w:t>
            </w:r>
            <w:r>
              <w:t xml:space="preserve"> </w:t>
            </w:r>
            <w:r w:rsidRPr="0033381F">
              <w:rPr>
                <w:b w:val="0"/>
              </w:rPr>
              <w:t>statens</w:t>
            </w:r>
            <w:r>
              <w:t xml:space="preserve"> </w:t>
            </w:r>
            <w:r w:rsidRPr="0033381F">
              <w:rPr>
                <w:b w:val="0"/>
              </w:rPr>
              <w:t>budget</w:t>
            </w:r>
          </w:p>
        </w:tc>
        <w:tc>
          <w:tcPr>
            <w:tcW w:w="493" w:type="dxa"/>
            <w:vAlign w:val="bottom"/>
          </w:tcPr>
          <w:p w14:paraId="7D0FF655" w14:textId="738706C1" w:rsidR="0067606D" w:rsidRPr="001C2D93" w:rsidRDefault="0067606D" w:rsidP="0067606D">
            <w:pPr>
              <w:pStyle w:val="TabellRader"/>
              <w:keepNext/>
              <w:keepLines/>
              <w:rPr>
                <w:highlight w:val="yellow"/>
              </w:rPr>
            </w:pPr>
            <w:r w:rsidRPr="00A04A1E">
              <w:t>9,4</w:t>
            </w:r>
          </w:p>
        </w:tc>
        <w:tc>
          <w:tcPr>
            <w:tcW w:w="493" w:type="dxa"/>
            <w:vAlign w:val="bottom"/>
          </w:tcPr>
          <w:p w14:paraId="686A147C" w14:textId="0F913567" w:rsidR="0067606D" w:rsidRPr="001C2D93" w:rsidRDefault="0067606D" w:rsidP="0067606D">
            <w:pPr>
              <w:pStyle w:val="TabellRader"/>
              <w:keepNext/>
              <w:keepLines/>
              <w:rPr>
                <w:highlight w:val="yellow"/>
              </w:rPr>
            </w:pPr>
            <w:r w:rsidRPr="00A04A1E">
              <w:t>9,2</w:t>
            </w:r>
          </w:p>
        </w:tc>
        <w:tc>
          <w:tcPr>
            <w:tcW w:w="493" w:type="dxa"/>
            <w:vAlign w:val="bottom"/>
          </w:tcPr>
          <w:p w14:paraId="48A0D1C2" w14:textId="1982FAC5" w:rsidR="0067606D" w:rsidRPr="001C2D93" w:rsidRDefault="0067606D" w:rsidP="0067606D">
            <w:pPr>
              <w:pStyle w:val="TabellRader"/>
              <w:keepNext/>
              <w:keepLines/>
              <w:rPr>
                <w:highlight w:val="yellow"/>
              </w:rPr>
            </w:pPr>
            <w:r w:rsidRPr="00A04A1E">
              <w:t>8,9</w:t>
            </w:r>
          </w:p>
        </w:tc>
        <w:tc>
          <w:tcPr>
            <w:tcW w:w="494" w:type="dxa"/>
            <w:vAlign w:val="bottom"/>
          </w:tcPr>
          <w:p w14:paraId="5C9BCADA" w14:textId="0284E5A8" w:rsidR="0067606D" w:rsidRPr="001C2D93" w:rsidRDefault="0067606D" w:rsidP="0067606D">
            <w:pPr>
              <w:pStyle w:val="TabellRader"/>
              <w:keepNext/>
              <w:keepLines/>
              <w:rPr>
                <w:highlight w:val="yellow"/>
              </w:rPr>
            </w:pPr>
            <w:r w:rsidRPr="00A04A1E">
              <w:t>8,9</w:t>
            </w:r>
          </w:p>
        </w:tc>
      </w:tr>
      <w:tr w:rsidR="0067606D" w:rsidRPr="009044A4" w14:paraId="1577A1E5" w14:textId="77777777" w:rsidTr="0067606D">
        <w:trPr>
          <w:cnfStyle w:val="010000000000" w:firstRow="0" w:lastRow="1" w:firstColumn="0" w:lastColumn="0" w:oddVBand="0" w:evenVBand="0" w:oddHBand="0" w:evenHBand="0" w:firstRowFirstColumn="0" w:firstRowLastColumn="0" w:lastRowFirstColumn="0" w:lastRowLastColumn="0"/>
        </w:trPr>
        <w:tc>
          <w:tcPr>
            <w:tcW w:w="2410" w:type="dxa"/>
            <w:tcMar>
              <w:left w:w="0" w:type="dxa"/>
              <w:right w:w="0" w:type="dxa"/>
            </w:tcMar>
          </w:tcPr>
          <w:p w14:paraId="30FC2593" w14:textId="5B5E3DBE" w:rsidR="0067606D" w:rsidRPr="0033381F" w:rsidRDefault="0067606D" w:rsidP="0067606D">
            <w:pPr>
              <w:pStyle w:val="TabellSlutsumma"/>
              <w:jc w:val="left"/>
            </w:pPr>
            <w:r w:rsidRPr="0033381F">
              <w:rPr>
                <w:b/>
              </w:rPr>
              <w:t>Takbegränsade</w:t>
            </w:r>
            <w:r>
              <w:t xml:space="preserve"> </w:t>
            </w:r>
            <w:r w:rsidRPr="0033381F">
              <w:rPr>
                <w:b/>
              </w:rPr>
              <w:t>utgifter</w:t>
            </w:r>
          </w:p>
        </w:tc>
        <w:tc>
          <w:tcPr>
            <w:tcW w:w="493" w:type="dxa"/>
          </w:tcPr>
          <w:p w14:paraId="543A4B0C" w14:textId="0B20C7AB" w:rsidR="0067606D" w:rsidRPr="001C2D93" w:rsidRDefault="0067606D" w:rsidP="0067606D">
            <w:pPr>
              <w:pStyle w:val="TabellSlutsumma"/>
              <w:keepNext/>
              <w:keepLines/>
              <w:rPr>
                <w:b/>
                <w:highlight w:val="yellow"/>
              </w:rPr>
            </w:pPr>
            <w:r w:rsidRPr="00F16515">
              <w:rPr>
                <w:b/>
              </w:rPr>
              <w:t>20,4</w:t>
            </w:r>
          </w:p>
        </w:tc>
        <w:tc>
          <w:tcPr>
            <w:tcW w:w="493" w:type="dxa"/>
          </w:tcPr>
          <w:p w14:paraId="5B5DF29C" w14:textId="1392C807" w:rsidR="0067606D" w:rsidRPr="001C2D93" w:rsidRDefault="0067606D" w:rsidP="0067606D">
            <w:pPr>
              <w:pStyle w:val="TabellSlutsumma"/>
              <w:keepNext/>
              <w:keepLines/>
              <w:rPr>
                <w:b/>
                <w:highlight w:val="yellow"/>
              </w:rPr>
            </w:pPr>
            <w:r w:rsidRPr="00F16515">
              <w:rPr>
                <w:b/>
              </w:rPr>
              <w:t>17,3</w:t>
            </w:r>
          </w:p>
        </w:tc>
        <w:tc>
          <w:tcPr>
            <w:tcW w:w="493" w:type="dxa"/>
          </w:tcPr>
          <w:p w14:paraId="3E31300D" w14:textId="7189AA69" w:rsidR="0067606D" w:rsidRPr="001C2D93" w:rsidRDefault="0067606D" w:rsidP="0067606D">
            <w:pPr>
              <w:pStyle w:val="TabellSlutsumma"/>
              <w:keepNext/>
              <w:keepLines/>
              <w:rPr>
                <w:b/>
                <w:highlight w:val="yellow"/>
              </w:rPr>
            </w:pPr>
            <w:r w:rsidRPr="00F16515">
              <w:rPr>
                <w:b/>
              </w:rPr>
              <w:t>14,6</w:t>
            </w:r>
          </w:p>
        </w:tc>
        <w:tc>
          <w:tcPr>
            <w:tcW w:w="494" w:type="dxa"/>
          </w:tcPr>
          <w:p w14:paraId="000D335A" w14:textId="5564411E" w:rsidR="0067606D" w:rsidRPr="001C2D93" w:rsidRDefault="0067606D" w:rsidP="0067606D">
            <w:pPr>
              <w:pStyle w:val="TabellSlutsumma"/>
              <w:keepNext/>
              <w:keepLines/>
              <w:rPr>
                <w:b/>
                <w:highlight w:val="yellow"/>
              </w:rPr>
            </w:pPr>
            <w:r w:rsidRPr="00F16515">
              <w:rPr>
                <w:b/>
              </w:rPr>
              <w:t>14,4</w:t>
            </w:r>
          </w:p>
        </w:tc>
      </w:tr>
    </w:tbl>
    <w:p w14:paraId="298A8963" w14:textId="342E588C" w:rsidR="0067606D" w:rsidRDefault="0067606D" w:rsidP="0067606D">
      <w:pPr>
        <w:pStyle w:val="TabellFotnot"/>
      </w:pPr>
      <w:r>
        <w:t>Anm.: Endast förändringar som uppgår till minst 50</w:t>
      </w:r>
      <w:r>
        <w:rPr>
          <w:rFonts w:ascii="Cambria" w:hAnsi="Cambria"/>
        </w:rPr>
        <w:t> </w:t>
      </w:r>
      <w:r>
        <w:t>miljoner kronor redovisas per utgiftsområde. Raderna Summa utgiftsområden, Summa utgiftsområden exkl. statsskuldsräntor och Takbegränsade utgifter inkluderar samtliga förändringar.</w:t>
      </w:r>
    </w:p>
    <w:p w14:paraId="5011B5E5" w14:textId="21C09580" w:rsidR="0067606D" w:rsidRPr="007A7CEC" w:rsidRDefault="0067606D" w:rsidP="0067606D">
      <w:pPr>
        <w:pStyle w:val="TabellFotnot"/>
      </w:pPr>
      <w:r>
        <w:t>Källa: Egna beräkningar.</w:t>
      </w:r>
    </w:p>
    <w:p w14:paraId="50398DA9" w14:textId="77777777" w:rsidR="0067606D" w:rsidRDefault="0067606D" w:rsidP="0067606D">
      <w:pPr>
        <w:pStyle w:val="Rubrik4utannumrering"/>
      </w:pPr>
      <w:r>
        <w:t>Volymer i transfereringssystemen</w:t>
      </w:r>
    </w:p>
    <w:p w14:paraId="339E3419" w14:textId="5AF0BEC7" w:rsidR="0067606D" w:rsidRDefault="0067606D" w:rsidP="0067606D">
      <w:pPr>
        <w:pStyle w:val="Brdtextmedindrag"/>
        <w:ind w:firstLine="0"/>
      </w:pPr>
      <w:r>
        <w:t>Med volymer avses antalet personer i transfereringssystemen och längden på den tid som en person får ersättning. I begreppet kan</w:t>
      </w:r>
      <w:r w:rsidDel="007C1C8D">
        <w:t xml:space="preserve"> </w:t>
      </w:r>
      <w:r>
        <w:t>också ingå förändringar av nivåerna på styckkostnaderna i transfereringssystemen som inte direkt kan kopplas till den makroekonomiska utvecklingen eller är att betrakta som reformer.</w:t>
      </w:r>
    </w:p>
    <w:p w14:paraId="0A67A3CF" w14:textId="56802A59" w:rsidR="0067606D" w:rsidRDefault="0067606D" w:rsidP="0067606D">
      <w:pPr>
        <w:pStyle w:val="Brdtextmedindrag"/>
      </w:pPr>
      <w:r>
        <w:t xml:space="preserve">År </w:t>
      </w:r>
      <w:r w:rsidDel="00234627">
        <w:t>2019</w:t>
      </w:r>
      <w:r>
        <w:t xml:space="preserve">–2022 beräknas de takbegränsade utgifterna minska med sammanlagt 24 miljarder kronor till följd av volymrelaterade förändringar (se </w:t>
      </w:r>
      <w:r>
        <w:fldChar w:fldCharType="begin"/>
      </w:r>
      <w:r>
        <w:instrText xml:space="preserve"> REF  _Ref16696532 \* Lower \h </w:instrText>
      </w:r>
      <w:r>
        <w:fldChar w:fldCharType="separate"/>
      </w:r>
      <w:r w:rsidR="00757DA4">
        <w:t xml:space="preserve">tabell </w:t>
      </w:r>
      <w:r w:rsidR="00757DA4">
        <w:rPr>
          <w:bCs/>
          <w:noProof/>
        </w:rPr>
        <w:t>7</w:t>
      </w:r>
      <w:r w:rsidR="00757DA4">
        <w:t>.</w:t>
      </w:r>
      <w:r w:rsidR="00757DA4">
        <w:rPr>
          <w:noProof/>
        </w:rPr>
        <w:t>5</w:t>
      </w:r>
      <w:r>
        <w:fldChar w:fldCharType="end"/>
      </w:r>
      <w:r>
        <w:t xml:space="preserve"> och </w:t>
      </w:r>
      <w:r>
        <w:fldChar w:fldCharType="begin"/>
      </w:r>
      <w:r>
        <w:instrText xml:space="preserve"> REF  _Ref17124347 \* Lower \h </w:instrText>
      </w:r>
      <w:r>
        <w:fldChar w:fldCharType="separate"/>
      </w:r>
      <w:r w:rsidR="00757DA4">
        <w:t xml:space="preserve">tabell </w:t>
      </w:r>
      <w:r w:rsidR="00757DA4">
        <w:rPr>
          <w:bCs/>
          <w:noProof/>
        </w:rPr>
        <w:t>7</w:t>
      </w:r>
      <w:r w:rsidR="00757DA4">
        <w:t>.</w:t>
      </w:r>
      <w:r w:rsidR="00757DA4">
        <w:rPr>
          <w:noProof/>
        </w:rPr>
        <w:t>10</w:t>
      </w:r>
      <w:r>
        <w:fldChar w:fldCharType="end"/>
      </w:r>
      <w:r>
        <w:t>). Nedan redovisas några av de större bedömda utgifts</w:t>
      </w:r>
      <w:r>
        <w:softHyphen/>
        <w:t>förändringarna.</w:t>
      </w:r>
    </w:p>
    <w:p w14:paraId="1785A1B2" w14:textId="60971780" w:rsidR="0067606D" w:rsidRDefault="0067606D" w:rsidP="0067606D">
      <w:pPr>
        <w:pStyle w:val="Brdtext"/>
      </w:pPr>
    </w:p>
    <w:p w14:paraId="7C98E9A6" w14:textId="14898632" w:rsidR="0067606D" w:rsidRDefault="0067606D" w:rsidP="0067606D">
      <w:pPr>
        <w:pStyle w:val="TabellRubrik"/>
      </w:pPr>
      <w:bookmarkStart w:id="235" w:name="_Ref17124347"/>
      <w:bookmarkStart w:id="236" w:name="_Toc19299004"/>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7</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10</w:t>
      </w:r>
      <w:r>
        <w:rPr>
          <w:noProof/>
        </w:rPr>
        <w:fldChar w:fldCharType="end"/>
      </w:r>
      <w:bookmarkEnd w:id="235"/>
      <w:r>
        <w:rPr>
          <w:noProof/>
        </w:rPr>
        <w:tab/>
      </w:r>
      <w:r>
        <w:t>Förändring av utgifter till följd av volym, jämfört med det föregående året</w:t>
      </w:r>
      <w:bookmarkEnd w:id="236"/>
    </w:p>
    <w:p w14:paraId="11488A28" w14:textId="75DAA920" w:rsidR="0067606D" w:rsidRDefault="0067606D" w:rsidP="0067606D">
      <w:pPr>
        <w:pStyle w:val="TabellUnderrubrik"/>
      </w:pPr>
      <w:r>
        <w:t>Miljarder kronor</w:t>
      </w:r>
    </w:p>
    <w:tbl>
      <w:tblPr>
        <w:tblStyle w:val="RKEgentabell"/>
        <w:tblW w:w="4383" w:type="dxa"/>
        <w:tblInd w:w="0" w:type="dxa"/>
        <w:tblLayout w:type="fixed"/>
        <w:tblLook w:val="0460" w:firstRow="1" w:lastRow="1" w:firstColumn="0" w:lastColumn="0" w:noHBand="0" w:noVBand="1"/>
      </w:tblPr>
      <w:tblGrid>
        <w:gridCol w:w="2227"/>
        <w:gridCol w:w="539"/>
        <w:gridCol w:w="539"/>
        <w:gridCol w:w="539"/>
        <w:gridCol w:w="539"/>
      </w:tblGrid>
      <w:tr w:rsidR="0067606D" w14:paraId="74084578" w14:textId="77777777" w:rsidTr="0067606D">
        <w:trPr>
          <w:cnfStyle w:val="100000000000" w:firstRow="1" w:lastRow="0" w:firstColumn="0" w:lastColumn="0" w:oddVBand="0" w:evenVBand="0" w:oddHBand="0" w:evenHBand="0" w:firstRowFirstColumn="0" w:firstRowLastColumn="0" w:lastRowFirstColumn="0" w:lastRowLastColumn="0"/>
        </w:trPr>
        <w:tc>
          <w:tcPr>
            <w:tcW w:w="2227" w:type="dxa"/>
            <w:tcMar>
              <w:left w:w="0" w:type="dxa"/>
              <w:right w:w="0" w:type="dxa"/>
            </w:tcMar>
          </w:tcPr>
          <w:p w14:paraId="044464E6" w14:textId="77777777" w:rsidR="0067606D" w:rsidRDefault="0067606D" w:rsidP="0067606D">
            <w:pPr>
              <w:pStyle w:val="TabellHuvud"/>
              <w:keepNext/>
              <w:keepLines/>
              <w:jc w:val="left"/>
            </w:pPr>
            <w:r>
              <w:t>Utgiftsområde</w:t>
            </w:r>
          </w:p>
        </w:tc>
        <w:tc>
          <w:tcPr>
            <w:tcW w:w="539" w:type="dxa"/>
          </w:tcPr>
          <w:p w14:paraId="4EDF8D1E" w14:textId="77777777" w:rsidR="0067606D" w:rsidRDefault="0067606D" w:rsidP="0067606D">
            <w:pPr>
              <w:pStyle w:val="TabellHuvud"/>
              <w:keepNext/>
              <w:keepLines/>
            </w:pPr>
            <w:r>
              <w:t>2019</w:t>
            </w:r>
          </w:p>
        </w:tc>
        <w:tc>
          <w:tcPr>
            <w:tcW w:w="539" w:type="dxa"/>
          </w:tcPr>
          <w:p w14:paraId="71358F43" w14:textId="77777777" w:rsidR="0067606D" w:rsidRDefault="0067606D" w:rsidP="0067606D">
            <w:pPr>
              <w:pStyle w:val="TabellHuvud"/>
              <w:keepNext/>
              <w:keepLines/>
            </w:pPr>
            <w:r>
              <w:t>2020</w:t>
            </w:r>
          </w:p>
        </w:tc>
        <w:tc>
          <w:tcPr>
            <w:tcW w:w="539" w:type="dxa"/>
          </w:tcPr>
          <w:p w14:paraId="2EC5F59A" w14:textId="77777777" w:rsidR="0067606D" w:rsidRDefault="0067606D" w:rsidP="0067606D">
            <w:pPr>
              <w:pStyle w:val="TabellHuvud"/>
              <w:keepNext/>
              <w:keepLines/>
            </w:pPr>
            <w:r>
              <w:t>2021</w:t>
            </w:r>
          </w:p>
        </w:tc>
        <w:tc>
          <w:tcPr>
            <w:tcW w:w="539" w:type="dxa"/>
          </w:tcPr>
          <w:p w14:paraId="7B6BDCF3" w14:textId="77777777" w:rsidR="0067606D" w:rsidRDefault="0067606D" w:rsidP="0067606D">
            <w:pPr>
              <w:pStyle w:val="TabellHuvud"/>
              <w:keepNext/>
              <w:keepLines/>
            </w:pPr>
            <w:r>
              <w:t>2022</w:t>
            </w:r>
          </w:p>
        </w:tc>
      </w:tr>
      <w:tr w:rsidR="0067606D" w14:paraId="1F552EC5" w14:textId="77777777" w:rsidTr="0067606D">
        <w:tc>
          <w:tcPr>
            <w:tcW w:w="2227" w:type="dxa"/>
            <w:tcMar>
              <w:left w:w="0" w:type="dxa"/>
              <w:right w:w="0" w:type="dxa"/>
            </w:tcMar>
            <w:vAlign w:val="bottom"/>
          </w:tcPr>
          <w:p w14:paraId="7C5DFBB6" w14:textId="0A913008" w:rsidR="0067606D" w:rsidRDefault="0067606D" w:rsidP="0067606D">
            <w:pPr>
              <w:pStyle w:val="TabellRader"/>
              <w:keepNext/>
              <w:keepLines/>
              <w:jc w:val="left"/>
            </w:pPr>
            <w:r>
              <w:t>2 Samhällsekonomi och finansförvaltning</w:t>
            </w:r>
          </w:p>
        </w:tc>
        <w:tc>
          <w:tcPr>
            <w:tcW w:w="539" w:type="dxa"/>
            <w:vAlign w:val="bottom"/>
          </w:tcPr>
          <w:p w14:paraId="3C8E5D58" w14:textId="6731A8CB" w:rsidR="0067606D" w:rsidRPr="001C2D93" w:rsidRDefault="0067606D" w:rsidP="0067606D">
            <w:pPr>
              <w:pStyle w:val="TabellRader"/>
              <w:keepNext/>
              <w:keepLines/>
              <w:rPr>
                <w:highlight w:val="yellow"/>
              </w:rPr>
            </w:pPr>
            <w:r w:rsidRPr="00D85B10">
              <w:t>0,1</w:t>
            </w:r>
          </w:p>
        </w:tc>
        <w:tc>
          <w:tcPr>
            <w:tcW w:w="539" w:type="dxa"/>
            <w:vAlign w:val="bottom"/>
          </w:tcPr>
          <w:p w14:paraId="3C9FC5EC" w14:textId="71FDCD09" w:rsidR="0067606D" w:rsidRPr="001C2D93" w:rsidRDefault="0067606D" w:rsidP="0067606D">
            <w:pPr>
              <w:pStyle w:val="TabellRader"/>
              <w:keepNext/>
              <w:keepLines/>
              <w:rPr>
                <w:highlight w:val="yellow"/>
              </w:rPr>
            </w:pPr>
            <w:r w:rsidRPr="00D85B10">
              <w:t>0,2</w:t>
            </w:r>
          </w:p>
        </w:tc>
        <w:tc>
          <w:tcPr>
            <w:tcW w:w="539" w:type="dxa"/>
            <w:vAlign w:val="bottom"/>
          </w:tcPr>
          <w:p w14:paraId="5878B71D" w14:textId="6086E79B" w:rsidR="0067606D" w:rsidRPr="001C2D93" w:rsidRDefault="0067606D" w:rsidP="0067606D">
            <w:pPr>
              <w:pStyle w:val="TabellRader"/>
              <w:keepNext/>
              <w:keepLines/>
              <w:rPr>
                <w:highlight w:val="yellow"/>
              </w:rPr>
            </w:pPr>
            <w:r w:rsidRPr="00D85B10">
              <w:t>0,5</w:t>
            </w:r>
          </w:p>
        </w:tc>
        <w:tc>
          <w:tcPr>
            <w:tcW w:w="539" w:type="dxa"/>
            <w:vAlign w:val="bottom"/>
          </w:tcPr>
          <w:p w14:paraId="2A15BF35" w14:textId="0D76C829" w:rsidR="0067606D" w:rsidRPr="001C2D93" w:rsidRDefault="0067606D" w:rsidP="0067606D">
            <w:pPr>
              <w:pStyle w:val="TabellRader"/>
              <w:keepNext/>
              <w:keepLines/>
              <w:rPr>
                <w:highlight w:val="yellow"/>
              </w:rPr>
            </w:pPr>
            <w:r w:rsidRPr="00D85B10">
              <w:t>0,2</w:t>
            </w:r>
          </w:p>
        </w:tc>
      </w:tr>
      <w:tr w:rsidR="0067606D" w14:paraId="56CAC9FA" w14:textId="77777777" w:rsidTr="0067606D">
        <w:tc>
          <w:tcPr>
            <w:tcW w:w="2227" w:type="dxa"/>
            <w:tcMar>
              <w:left w:w="0" w:type="dxa"/>
              <w:right w:w="0" w:type="dxa"/>
            </w:tcMar>
            <w:vAlign w:val="bottom"/>
          </w:tcPr>
          <w:p w14:paraId="21EFFF3B" w14:textId="77777777" w:rsidR="0067606D" w:rsidRDefault="0067606D" w:rsidP="0067606D">
            <w:pPr>
              <w:pStyle w:val="TabellRader"/>
              <w:keepNext/>
              <w:keepLines/>
              <w:jc w:val="left"/>
            </w:pPr>
            <w:r>
              <w:t>8 Migration</w:t>
            </w:r>
          </w:p>
        </w:tc>
        <w:tc>
          <w:tcPr>
            <w:tcW w:w="539" w:type="dxa"/>
          </w:tcPr>
          <w:p w14:paraId="0F1F2EBD" w14:textId="2BA79341" w:rsidR="0067606D" w:rsidRPr="001C2D93" w:rsidRDefault="0067606D" w:rsidP="0067606D">
            <w:pPr>
              <w:pStyle w:val="TabellRader"/>
              <w:keepNext/>
              <w:keepLines/>
              <w:rPr>
                <w:highlight w:val="yellow"/>
              </w:rPr>
            </w:pPr>
            <w:r w:rsidRPr="009D4799">
              <w:t>-9,3</w:t>
            </w:r>
          </w:p>
        </w:tc>
        <w:tc>
          <w:tcPr>
            <w:tcW w:w="539" w:type="dxa"/>
          </w:tcPr>
          <w:p w14:paraId="3A50B3E5" w14:textId="76A2E7A6" w:rsidR="0067606D" w:rsidRPr="001C2D93" w:rsidRDefault="0067606D" w:rsidP="0067606D">
            <w:pPr>
              <w:pStyle w:val="TabellRader"/>
              <w:keepNext/>
              <w:keepLines/>
              <w:rPr>
                <w:highlight w:val="yellow"/>
              </w:rPr>
            </w:pPr>
            <w:r w:rsidRPr="009D4799">
              <w:t>0,1</w:t>
            </w:r>
          </w:p>
        </w:tc>
        <w:tc>
          <w:tcPr>
            <w:tcW w:w="539" w:type="dxa"/>
          </w:tcPr>
          <w:p w14:paraId="45122A9D" w14:textId="579B4E52" w:rsidR="0067606D" w:rsidRPr="001C2D93" w:rsidRDefault="0067606D" w:rsidP="0067606D">
            <w:pPr>
              <w:pStyle w:val="TabellRader"/>
              <w:keepNext/>
              <w:keepLines/>
              <w:rPr>
                <w:highlight w:val="yellow"/>
              </w:rPr>
            </w:pPr>
            <w:r w:rsidRPr="009D4799">
              <w:t>-0,6</w:t>
            </w:r>
          </w:p>
        </w:tc>
        <w:tc>
          <w:tcPr>
            <w:tcW w:w="539" w:type="dxa"/>
          </w:tcPr>
          <w:p w14:paraId="64F99B61" w14:textId="50F39330" w:rsidR="0067606D" w:rsidRPr="001C2D93" w:rsidRDefault="0067606D" w:rsidP="0067606D">
            <w:pPr>
              <w:pStyle w:val="TabellRader"/>
              <w:keepNext/>
              <w:keepLines/>
              <w:rPr>
                <w:highlight w:val="yellow"/>
              </w:rPr>
            </w:pPr>
            <w:r w:rsidRPr="009D4799">
              <w:t>0,3</w:t>
            </w:r>
          </w:p>
        </w:tc>
      </w:tr>
      <w:tr w:rsidR="0067606D" w14:paraId="298E1D8C" w14:textId="77777777" w:rsidTr="0067606D">
        <w:tc>
          <w:tcPr>
            <w:tcW w:w="2227" w:type="dxa"/>
            <w:tcMar>
              <w:left w:w="0" w:type="dxa"/>
              <w:right w:w="0" w:type="dxa"/>
            </w:tcMar>
            <w:vAlign w:val="bottom"/>
          </w:tcPr>
          <w:p w14:paraId="3CB371AF" w14:textId="77777777" w:rsidR="0067606D" w:rsidRDefault="0067606D" w:rsidP="0067606D">
            <w:pPr>
              <w:pStyle w:val="TabellRader"/>
              <w:keepNext/>
              <w:keepLines/>
              <w:jc w:val="left"/>
            </w:pPr>
            <w:r>
              <w:t>9 Hälsovård, sjukvård och social omsorg</w:t>
            </w:r>
          </w:p>
        </w:tc>
        <w:tc>
          <w:tcPr>
            <w:tcW w:w="539" w:type="dxa"/>
            <w:vAlign w:val="bottom"/>
          </w:tcPr>
          <w:p w14:paraId="4B1D15B3" w14:textId="7AAA20C1" w:rsidR="0067606D" w:rsidRPr="001C2D93" w:rsidRDefault="0067606D" w:rsidP="0067606D">
            <w:pPr>
              <w:pStyle w:val="TabellRader"/>
              <w:keepNext/>
              <w:keepLines/>
              <w:rPr>
                <w:highlight w:val="yellow"/>
              </w:rPr>
            </w:pPr>
            <w:r w:rsidRPr="009D4799">
              <w:t>-1,8</w:t>
            </w:r>
          </w:p>
        </w:tc>
        <w:tc>
          <w:tcPr>
            <w:tcW w:w="539" w:type="dxa"/>
            <w:vAlign w:val="bottom"/>
          </w:tcPr>
          <w:p w14:paraId="35D646AD" w14:textId="7BEACD08" w:rsidR="0067606D" w:rsidRPr="001C2D93" w:rsidRDefault="0067606D" w:rsidP="0067606D">
            <w:pPr>
              <w:pStyle w:val="TabellRader"/>
              <w:keepNext/>
              <w:keepLines/>
              <w:rPr>
                <w:highlight w:val="yellow"/>
              </w:rPr>
            </w:pPr>
            <w:r w:rsidRPr="009D4799">
              <w:t>-0,1</w:t>
            </w:r>
          </w:p>
        </w:tc>
        <w:tc>
          <w:tcPr>
            <w:tcW w:w="539" w:type="dxa"/>
            <w:vAlign w:val="bottom"/>
          </w:tcPr>
          <w:p w14:paraId="78621BBC" w14:textId="20F89182" w:rsidR="0067606D" w:rsidRPr="001C2D93" w:rsidRDefault="0067606D" w:rsidP="0067606D">
            <w:pPr>
              <w:pStyle w:val="TabellRader"/>
              <w:keepNext/>
              <w:keepLines/>
              <w:rPr>
                <w:highlight w:val="yellow"/>
              </w:rPr>
            </w:pPr>
            <w:r w:rsidRPr="009D4799">
              <w:t>0,5</w:t>
            </w:r>
          </w:p>
        </w:tc>
        <w:tc>
          <w:tcPr>
            <w:tcW w:w="539" w:type="dxa"/>
            <w:vAlign w:val="bottom"/>
          </w:tcPr>
          <w:p w14:paraId="66CEE0AC" w14:textId="56612655" w:rsidR="0067606D" w:rsidRPr="001C2D93" w:rsidRDefault="0067606D" w:rsidP="0067606D">
            <w:pPr>
              <w:pStyle w:val="TabellRader"/>
              <w:keepNext/>
              <w:keepLines/>
              <w:rPr>
                <w:highlight w:val="yellow"/>
              </w:rPr>
            </w:pPr>
            <w:r w:rsidRPr="009D4799">
              <w:t>1,4</w:t>
            </w:r>
          </w:p>
        </w:tc>
      </w:tr>
      <w:tr w:rsidR="0067606D" w14:paraId="6BB03C96" w14:textId="77777777" w:rsidTr="0067606D">
        <w:tc>
          <w:tcPr>
            <w:tcW w:w="2227" w:type="dxa"/>
            <w:tcMar>
              <w:left w:w="0" w:type="dxa"/>
              <w:right w:w="0" w:type="dxa"/>
            </w:tcMar>
            <w:vAlign w:val="bottom"/>
          </w:tcPr>
          <w:p w14:paraId="4C104F63" w14:textId="77777777" w:rsidR="0067606D" w:rsidRDefault="0067606D" w:rsidP="0067606D">
            <w:pPr>
              <w:pStyle w:val="TabellRader"/>
              <w:keepNext/>
              <w:keepLines/>
              <w:jc w:val="left"/>
            </w:pPr>
            <w:r>
              <w:t>10 Ekonomisk trygghet vid sjukdom och funktionsnedsättning</w:t>
            </w:r>
          </w:p>
        </w:tc>
        <w:tc>
          <w:tcPr>
            <w:tcW w:w="539" w:type="dxa"/>
            <w:vAlign w:val="bottom"/>
          </w:tcPr>
          <w:p w14:paraId="28C26667" w14:textId="252F36F7" w:rsidR="0067606D" w:rsidRPr="001C2D93" w:rsidRDefault="0067606D" w:rsidP="0067606D">
            <w:pPr>
              <w:pStyle w:val="TabellRader"/>
              <w:keepNext/>
              <w:keepLines/>
              <w:rPr>
                <w:highlight w:val="yellow"/>
              </w:rPr>
            </w:pPr>
            <w:r w:rsidRPr="009D4799">
              <w:t>-4,7</w:t>
            </w:r>
          </w:p>
        </w:tc>
        <w:tc>
          <w:tcPr>
            <w:tcW w:w="539" w:type="dxa"/>
            <w:vAlign w:val="bottom"/>
          </w:tcPr>
          <w:p w14:paraId="44DF444D" w14:textId="3842B5A1" w:rsidR="0067606D" w:rsidRPr="001C2D93" w:rsidRDefault="0067606D" w:rsidP="0067606D">
            <w:pPr>
              <w:pStyle w:val="TabellRader"/>
              <w:keepNext/>
              <w:keepLines/>
              <w:rPr>
                <w:highlight w:val="yellow"/>
              </w:rPr>
            </w:pPr>
            <w:r w:rsidRPr="009D4799">
              <w:t>-3,5</w:t>
            </w:r>
          </w:p>
        </w:tc>
        <w:tc>
          <w:tcPr>
            <w:tcW w:w="539" w:type="dxa"/>
            <w:vAlign w:val="bottom"/>
          </w:tcPr>
          <w:p w14:paraId="444C115E" w14:textId="68F37639" w:rsidR="0067606D" w:rsidRPr="001C2D93" w:rsidRDefault="0067606D" w:rsidP="0067606D">
            <w:pPr>
              <w:pStyle w:val="TabellRader"/>
              <w:keepNext/>
              <w:keepLines/>
              <w:rPr>
                <w:highlight w:val="yellow"/>
              </w:rPr>
            </w:pPr>
            <w:r w:rsidRPr="009D4799">
              <w:t>-2,7</w:t>
            </w:r>
          </w:p>
        </w:tc>
        <w:tc>
          <w:tcPr>
            <w:tcW w:w="539" w:type="dxa"/>
            <w:vAlign w:val="bottom"/>
          </w:tcPr>
          <w:p w14:paraId="3543235B" w14:textId="52771351" w:rsidR="0067606D" w:rsidRPr="001C2D93" w:rsidRDefault="0067606D" w:rsidP="0067606D">
            <w:pPr>
              <w:pStyle w:val="TabellRader"/>
              <w:keepNext/>
              <w:keepLines/>
              <w:rPr>
                <w:highlight w:val="yellow"/>
              </w:rPr>
            </w:pPr>
            <w:r w:rsidRPr="009D4799">
              <w:t>-2,4</w:t>
            </w:r>
          </w:p>
        </w:tc>
      </w:tr>
      <w:tr w:rsidR="0067606D" w14:paraId="6B59BA5C" w14:textId="77777777" w:rsidTr="0067606D">
        <w:tc>
          <w:tcPr>
            <w:tcW w:w="2227" w:type="dxa"/>
            <w:tcMar>
              <w:left w:w="0" w:type="dxa"/>
              <w:right w:w="0" w:type="dxa"/>
            </w:tcMar>
            <w:vAlign w:val="bottom"/>
          </w:tcPr>
          <w:p w14:paraId="63114139" w14:textId="77777777" w:rsidR="0067606D" w:rsidRDefault="0067606D" w:rsidP="0067606D">
            <w:pPr>
              <w:pStyle w:val="TabellRader"/>
              <w:keepNext/>
              <w:keepLines/>
              <w:jc w:val="left"/>
            </w:pPr>
            <w:r>
              <w:t>11 Ekonomisk trygghet vid ålderdom</w:t>
            </w:r>
          </w:p>
        </w:tc>
        <w:tc>
          <w:tcPr>
            <w:tcW w:w="539" w:type="dxa"/>
          </w:tcPr>
          <w:p w14:paraId="280015EE" w14:textId="00D2F8A2" w:rsidR="0067606D" w:rsidRPr="001C2D93" w:rsidRDefault="0067606D" w:rsidP="0067606D">
            <w:pPr>
              <w:pStyle w:val="TabellRader"/>
              <w:keepNext/>
              <w:keepLines/>
              <w:rPr>
                <w:highlight w:val="yellow"/>
              </w:rPr>
            </w:pPr>
            <w:r w:rsidRPr="009D4799">
              <w:t>-1,5</w:t>
            </w:r>
          </w:p>
        </w:tc>
        <w:tc>
          <w:tcPr>
            <w:tcW w:w="539" w:type="dxa"/>
          </w:tcPr>
          <w:p w14:paraId="2656065B" w14:textId="64FEDF90" w:rsidR="0067606D" w:rsidRPr="001C2D93" w:rsidRDefault="0067606D" w:rsidP="0067606D">
            <w:pPr>
              <w:pStyle w:val="TabellRader"/>
              <w:keepNext/>
              <w:keepLines/>
              <w:rPr>
                <w:highlight w:val="yellow"/>
              </w:rPr>
            </w:pPr>
            <w:r w:rsidRPr="009D4799">
              <w:t>0,1</w:t>
            </w:r>
          </w:p>
        </w:tc>
        <w:tc>
          <w:tcPr>
            <w:tcW w:w="539" w:type="dxa"/>
          </w:tcPr>
          <w:p w14:paraId="4D3EA20E" w14:textId="6F5D20A6" w:rsidR="0067606D" w:rsidRPr="001C2D93" w:rsidRDefault="0067606D" w:rsidP="0067606D">
            <w:pPr>
              <w:pStyle w:val="TabellRader"/>
              <w:keepNext/>
              <w:keepLines/>
              <w:rPr>
                <w:highlight w:val="yellow"/>
              </w:rPr>
            </w:pPr>
            <w:r w:rsidRPr="009D4799">
              <w:t>-1,1</w:t>
            </w:r>
          </w:p>
        </w:tc>
        <w:tc>
          <w:tcPr>
            <w:tcW w:w="539" w:type="dxa"/>
          </w:tcPr>
          <w:p w14:paraId="76DBDA7C" w14:textId="27C12E53" w:rsidR="0067606D" w:rsidRPr="001C2D93" w:rsidRDefault="0067606D" w:rsidP="0067606D">
            <w:pPr>
              <w:pStyle w:val="TabellRader"/>
              <w:keepNext/>
              <w:keepLines/>
              <w:rPr>
                <w:highlight w:val="yellow"/>
              </w:rPr>
            </w:pPr>
            <w:r w:rsidRPr="009D4799">
              <w:t>-0,5</w:t>
            </w:r>
          </w:p>
        </w:tc>
      </w:tr>
      <w:tr w:rsidR="0067606D" w14:paraId="3E1DCD68" w14:textId="77777777" w:rsidTr="0067606D">
        <w:tc>
          <w:tcPr>
            <w:tcW w:w="2227" w:type="dxa"/>
            <w:tcMar>
              <w:left w:w="0" w:type="dxa"/>
              <w:right w:w="0" w:type="dxa"/>
            </w:tcMar>
            <w:vAlign w:val="bottom"/>
          </w:tcPr>
          <w:p w14:paraId="6C4F4A3D" w14:textId="77777777" w:rsidR="0067606D" w:rsidRDefault="0067606D" w:rsidP="0067606D">
            <w:pPr>
              <w:pStyle w:val="TabellRader"/>
              <w:keepNext/>
              <w:keepLines/>
              <w:jc w:val="left"/>
            </w:pPr>
            <w:r>
              <w:t>12 Ekonomisk trygghet för familjer och barn</w:t>
            </w:r>
          </w:p>
        </w:tc>
        <w:tc>
          <w:tcPr>
            <w:tcW w:w="539" w:type="dxa"/>
            <w:vAlign w:val="bottom"/>
          </w:tcPr>
          <w:p w14:paraId="38DFF8E0" w14:textId="5715DBE8" w:rsidR="0067606D" w:rsidRPr="001C2D93" w:rsidRDefault="0067606D" w:rsidP="0067606D">
            <w:pPr>
              <w:pStyle w:val="TabellRader"/>
              <w:keepNext/>
              <w:keepLines/>
              <w:rPr>
                <w:highlight w:val="yellow"/>
              </w:rPr>
            </w:pPr>
            <w:r w:rsidRPr="009D4799">
              <w:t>0,9</w:t>
            </w:r>
          </w:p>
        </w:tc>
        <w:tc>
          <w:tcPr>
            <w:tcW w:w="539" w:type="dxa"/>
            <w:vAlign w:val="bottom"/>
          </w:tcPr>
          <w:p w14:paraId="035B86D1" w14:textId="785B8562" w:rsidR="0067606D" w:rsidRPr="001C2D93" w:rsidRDefault="0067606D" w:rsidP="0067606D">
            <w:pPr>
              <w:pStyle w:val="TabellRader"/>
              <w:keepNext/>
              <w:keepLines/>
              <w:rPr>
                <w:highlight w:val="yellow"/>
              </w:rPr>
            </w:pPr>
            <w:r w:rsidRPr="009D4799">
              <w:t>2,1</w:t>
            </w:r>
          </w:p>
        </w:tc>
        <w:tc>
          <w:tcPr>
            <w:tcW w:w="539" w:type="dxa"/>
            <w:vAlign w:val="bottom"/>
          </w:tcPr>
          <w:p w14:paraId="694FA071" w14:textId="5A3B47DC" w:rsidR="0067606D" w:rsidRPr="001C2D93" w:rsidRDefault="0067606D" w:rsidP="0067606D">
            <w:pPr>
              <w:pStyle w:val="TabellRader"/>
              <w:keepNext/>
              <w:keepLines/>
              <w:rPr>
                <w:highlight w:val="yellow"/>
              </w:rPr>
            </w:pPr>
            <w:r w:rsidRPr="009D4799">
              <w:t>0,8</w:t>
            </w:r>
          </w:p>
        </w:tc>
        <w:tc>
          <w:tcPr>
            <w:tcW w:w="539" w:type="dxa"/>
            <w:vAlign w:val="bottom"/>
          </w:tcPr>
          <w:p w14:paraId="2ECB08D0" w14:textId="5FB33504" w:rsidR="0067606D" w:rsidRPr="001C2D93" w:rsidRDefault="0067606D" w:rsidP="0067606D">
            <w:pPr>
              <w:pStyle w:val="TabellRader"/>
              <w:keepNext/>
              <w:keepLines/>
              <w:rPr>
                <w:highlight w:val="yellow"/>
              </w:rPr>
            </w:pPr>
            <w:r w:rsidRPr="009D4799">
              <w:t>1,6</w:t>
            </w:r>
          </w:p>
        </w:tc>
      </w:tr>
      <w:tr w:rsidR="0067606D" w14:paraId="2C89655A" w14:textId="77777777" w:rsidTr="0067606D">
        <w:tc>
          <w:tcPr>
            <w:tcW w:w="2227" w:type="dxa"/>
            <w:tcMar>
              <w:left w:w="0" w:type="dxa"/>
              <w:right w:w="0" w:type="dxa"/>
            </w:tcMar>
            <w:vAlign w:val="bottom"/>
          </w:tcPr>
          <w:p w14:paraId="185DF151" w14:textId="77777777" w:rsidR="0067606D" w:rsidRDefault="0067606D" w:rsidP="0067606D">
            <w:pPr>
              <w:pStyle w:val="TabellRader"/>
              <w:keepNext/>
              <w:keepLines/>
              <w:jc w:val="left"/>
            </w:pPr>
            <w:r>
              <w:t>13 Jämställdhet och nyanlända invandrares etablering</w:t>
            </w:r>
          </w:p>
        </w:tc>
        <w:tc>
          <w:tcPr>
            <w:tcW w:w="539" w:type="dxa"/>
            <w:vAlign w:val="bottom"/>
          </w:tcPr>
          <w:p w14:paraId="66FF5E6E" w14:textId="6BD6C7EC" w:rsidR="0067606D" w:rsidRPr="001C2D93" w:rsidRDefault="0067606D" w:rsidP="0067606D">
            <w:pPr>
              <w:pStyle w:val="TabellRader"/>
              <w:keepNext/>
              <w:keepLines/>
              <w:rPr>
                <w:highlight w:val="yellow"/>
              </w:rPr>
            </w:pPr>
            <w:r w:rsidRPr="009D4799">
              <w:t>-2,2</w:t>
            </w:r>
          </w:p>
        </w:tc>
        <w:tc>
          <w:tcPr>
            <w:tcW w:w="539" w:type="dxa"/>
            <w:vAlign w:val="bottom"/>
          </w:tcPr>
          <w:p w14:paraId="6DD69007" w14:textId="5E4EDA3F" w:rsidR="0067606D" w:rsidRPr="001C2D93" w:rsidRDefault="0067606D" w:rsidP="0067606D">
            <w:pPr>
              <w:pStyle w:val="TabellRader"/>
              <w:keepNext/>
              <w:keepLines/>
              <w:rPr>
                <w:highlight w:val="yellow"/>
              </w:rPr>
            </w:pPr>
            <w:r w:rsidRPr="009D4799">
              <w:t>-3,2</w:t>
            </w:r>
          </w:p>
        </w:tc>
        <w:tc>
          <w:tcPr>
            <w:tcW w:w="539" w:type="dxa"/>
            <w:vAlign w:val="bottom"/>
          </w:tcPr>
          <w:p w14:paraId="5B60563A" w14:textId="298BE395" w:rsidR="0067606D" w:rsidRPr="001C2D93" w:rsidRDefault="0067606D" w:rsidP="0067606D">
            <w:pPr>
              <w:pStyle w:val="TabellRader"/>
              <w:keepNext/>
              <w:keepLines/>
              <w:rPr>
                <w:highlight w:val="yellow"/>
              </w:rPr>
            </w:pPr>
            <w:r w:rsidRPr="009D4799">
              <w:t>-1,8</w:t>
            </w:r>
          </w:p>
        </w:tc>
        <w:tc>
          <w:tcPr>
            <w:tcW w:w="539" w:type="dxa"/>
            <w:vAlign w:val="bottom"/>
          </w:tcPr>
          <w:p w14:paraId="19D8C850" w14:textId="6DC6A14C" w:rsidR="0067606D" w:rsidRPr="001C2D93" w:rsidRDefault="0067606D" w:rsidP="0067606D">
            <w:pPr>
              <w:pStyle w:val="TabellRader"/>
              <w:keepNext/>
              <w:keepLines/>
              <w:rPr>
                <w:highlight w:val="yellow"/>
              </w:rPr>
            </w:pPr>
            <w:r w:rsidRPr="009D4799">
              <w:t>0,0</w:t>
            </w:r>
          </w:p>
        </w:tc>
      </w:tr>
      <w:tr w:rsidR="0067606D" w14:paraId="4BBB2835" w14:textId="77777777" w:rsidTr="0067606D">
        <w:tc>
          <w:tcPr>
            <w:tcW w:w="2227" w:type="dxa"/>
            <w:tcMar>
              <w:left w:w="0" w:type="dxa"/>
              <w:right w:w="0" w:type="dxa"/>
            </w:tcMar>
            <w:vAlign w:val="bottom"/>
          </w:tcPr>
          <w:p w14:paraId="2E0201B1" w14:textId="77777777" w:rsidR="0067606D" w:rsidRDefault="0067606D" w:rsidP="0067606D">
            <w:pPr>
              <w:pStyle w:val="TabellRader"/>
              <w:keepNext/>
              <w:keepLines/>
              <w:jc w:val="left"/>
            </w:pPr>
            <w:r>
              <w:t>14 Arbetsmarknad och arbetsliv</w:t>
            </w:r>
          </w:p>
        </w:tc>
        <w:tc>
          <w:tcPr>
            <w:tcW w:w="539" w:type="dxa"/>
          </w:tcPr>
          <w:p w14:paraId="1E07AE88" w14:textId="018F16BC" w:rsidR="0067606D" w:rsidRPr="001C2D93" w:rsidRDefault="0067606D" w:rsidP="0067606D">
            <w:pPr>
              <w:pStyle w:val="TabellRader"/>
              <w:keepNext/>
              <w:keepLines/>
              <w:rPr>
                <w:highlight w:val="yellow"/>
              </w:rPr>
            </w:pPr>
            <w:r w:rsidRPr="009D4799">
              <w:t>-0,1</w:t>
            </w:r>
          </w:p>
        </w:tc>
        <w:tc>
          <w:tcPr>
            <w:tcW w:w="539" w:type="dxa"/>
          </w:tcPr>
          <w:p w14:paraId="27BF58F8" w14:textId="4FF04F65" w:rsidR="0067606D" w:rsidRPr="001C2D93" w:rsidRDefault="0067606D" w:rsidP="0067606D">
            <w:pPr>
              <w:pStyle w:val="TabellRader"/>
              <w:keepNext/>
              <w:keepLines/>
              <w:rPr>
                <w:highlight w:val="yellow"/>
              </w:rPr>
            </w:pPr>
            <w:r w:rsidRPr="009D4799">
              <w:t>-1,1</w:t>
            </w:r>
          </w:p>
        </w:tc>
        <w:tc>
          <w:tcPr>
            <w:tcW w:w="539" w:type="dxa"/>
          </w:tcPr>
          <w:p w14:paraId="72C4F975" w14:textId="3E1BBEE5" w:rsidR="0067606D" w:rsidRPr="001C2D93" w:rsidRDefault="0067606D" w:rsidP="0067606D">
            <w:pPr>
              <w:pStyle w:val="TabellRader"/>
              <w:keepNext/>
              <w:keepLines/>
              <w:rPr>
                <w:highlight w:val="yellow"/>
              </w:rPr>
            </w:pPr>
            <w:r w:rsidRPr="009D4799">
              <w:t>-0,6</w:t>
            </w:r>
          </w:p>
        </w:tc>
        <w:tc>
          <w:tcPr>
            <w:tcW w:w="539" w:type="dxa"/>
          </w:tcPr>
          <w:p w14:paraId="09A2F5C4" w14:textId="7967D6B1" w:rsidR="0067606D" w:rsidRPr="001C2D93" w:rsidRDefault="0067606D" w:rsidP="0067606D">
            <w:pPr>
              <w:pStyle w:val="TabellRader"/>
              <w:keepNext/>
              <w:keepLines/>
              <w:rPr>
                <w:highlight w:val="yellow"/>
              </w:rPr>
            </w:pPr>
            <w:r w:rsidRPr="009D4799">
              <w:t>0,1</w:t>
            </w:r>
          </w:p>
        </w:tc>
      </w:tr>
      <w:tr w:rsidR="0067606D" w14:paraId="2EB0FE8F" w14:textId="77777777" w:rsidTr="0067606D">
        <w:tc>
          <w:tcPr>
            <w:tcW w:w="2227" w:type="dxa"/>
            <w:tcMar>
              <w:left w:w="0" w:type="dxa"/>
              <w:right w:w="0" w:type="dxa"/>
            </w:tcMar>
            <w:vAlign w:val="bottom"/>
          </w:tcPr>
          <w:p w14:paraId="66026872" w14:textId="77777777" w:rsidR="0067606D" w:rsidRDefault="0067606D" w:rsidP="0067606D">
            <w:pPr>
              <w:pStyle w:val="TabellRader"/>
              <w:keepNext/>
              <w:keepLines/>
              <w:jc w:val="left"/>
            </w:pPr>
            <w:r>
              <w:t>15 Studiestöd</w:t>
            </w:r>
          </w:p>
        </w:tc>
        <w:tc>
          <w:tcPr>
            <w:tcW w:w="539" w:type="dxa"/>
          </w:tcPr>
          <w:p w14:paraId="056DCC89" w14:textId="7AD986B6" w:rsidR="0067606D" w:rsidRPr="001C2D93" w:rsidRDefault="0067606D" w:rsidP="0067606D">
            <w:pPr>
              <w:pStyle w:val="TabellRader"/>
              <w:keepNext/>
              <w:keepLines/>
              <w:rPr>
                <w:highlight w:val="yellow"/>
              </w:rPr>
            </w:pPr>
            <w:r w:rsidRPr="009D4799">
              <w:t>0,6</w:t>
            </w:r>
          </w:p>
        </w:tc>
        <w:tc>
          <w:tcPr>
            <w:tcW w:w="539" w:type="dxa"/>
          </w:tcPr>
          <w:p w14:paraId="604C658E" w14:textId="760E0B31" w:rsidR="0067606D" w:rsidRPr="001C2D93" w:rsidRDefault="0067606D" w:rsidP="0067606D">
            <w:pPr>
              <w:pStyle w:val="TabellRader"/>
              <w:keepNext/>
              <w:keepLines/>
              <w:rPr>
                <w:highlight w:val="yellow"/>
              </w:rPr>
            </w:pPr>
            <w:r w:rsidRPr="009D4799">
              <w:t>2,1</w:t>
            </w:r>
          </w:p>
        </w:tc>
        <w:tc>
          <w:tcPr>
            <w:tcW w:w="539" w:type="dxa"/>
          </w:tcPr>
          <w:p w14:paraId="6DE0E4DB" w14:textId="381450CD" w:rsidR="0067606D" w:rsidRPr="001C2D93" w:rsidRDefault="0067606D" w:rsidP="0067606D">
            <w:pPr>
              <w:pStyle w:val="TabellRader"/>
              <w:keepNext/>
              <w:keepLines/>
              <w:rPr>
                <w:highlight w:val="yellow"/>
              </w:rPr>
            </w:pPr>
            <w:r w:rsidRPr="009D4799">
              <w:t>0,4</w:t>
            </w:r>
          </w:p>
        </w:tc>
        <w:tc>
          <w:tcPr>
            <w:tcW w:w="539" w:type="dxa"/>
          </w:tcPr>
          <w:p w14:paraId="67B89174" w14:textId="2853CBF8" w:rsidR="0067606D" w:rsidRPr="001C2D93" w:rsidRDefault="0067606D" w:rsidP="0067606D">
            <w:pPr>
              <w:pStyle w:val="TabellRader"/>
              <w:keepNext/>
              <w:keepLines/>
              <w:rPr>
                <w:highlight w:val="yellow"/>
              </w:rPr>
            </w:pPr>
            <w:r w:rsidRPr="009D4799">
              <w:t>0,2</w:t>
            </w:r>
          </w:p>
        </w:tc>
      </w:tr>
      <w:tr w:rsidR="0067606D" w14:paraId="7E27C51C" w14:textId="77777777" w:rsidTr="0067606D">
        <w:tc>
          <w:tcPr>
            <w:tcW w:w="2227" w:type="dxa"/>
            <w:tcBorders>
              <w:bottom w:val="single" w:sz="12" w:space="0" w:color="auto"/>
            </w:tcBorders>
            <w:tcMar>
              <w:left w:w="0" w:type="dxa"/>
              <w:right w:w="0" w:type="dxa"/>
            </w:tcMar>
            <w:vAlign w:val="bottom"/>
          </w:tcPr>
          <w:p w14:paraId="5722919C" w14:textId="77777777" w:rsidR="0067606D" w:rsidRDefault="0067606D" w:rsidP="0067606D">
            <w:pPr>
              <w:pStyle w:val="TabellRader"/>
              <w:keepNext/>
              <w:keepLines/>
              <w:jc w:val="left"/>
            </w:pPr>
            <w:r>
              <w:t>23 Areella näringar, landsbygd och livsmedel</w:t>
            </w:r>
          </w:p>
        </w:tc>
        <w:tc>
          <w:tcPr>
            <w:tcW w:w="539" w:type="dxa"/>
            <w:tcBorders>
              <w:bottom w:val="single" w:sz="12" w:space="0" w:color="auto"/>
            </w:tcBorders>
            <w:vAlign w:val="bottom"/>
          </w:tcPr>
          <w:p w14:paraId="6438E975" w14:textId="62C95617" w:rsidR="0067606D" w:rsidRPr="001C2D93" w:rsidRDefault="0067606D" w:rsidP="0067606D">
            <w:pPr>
              <w:pStyle w:val="TabellRader"/>
              <w:keepNext/>
              <w:keepLines/>
              <w:rPr>
                <w:highlight w:val="yellow"/>
              </w:rPr>
            </w:pPr>
            <w:r w:rsidRPr="00A57375">
              <w:t>0,2</w:t>
            </w:r>
          </w:p>
        </w:tc>
        <w:tc>
          <w:tcPr>
            <w:tcW w:w="539" w:type="dxa"/>
            <w:tcBorders>
              <w:bottom w:val="single" w:sz="12" w:space="0" w:color="auto"/>
            </w:tcBorders>
            <w:vAlign w:val="bottom"/>
          </w:tcPr>
          <w:p w14:paraId="76611AE5" w14:textId="3D164C97" w:rsidR="0067606D" w:rsidRPr="001C2D93" w:rsidRDefault="0067606D" w:rsidP="0067606D">
            <w:pPr>
              <w:pStyle w:val="TabellRader"/>
              <w:keepNext/>
              <w:keepLines/>
              <w:rPr>
                <w:highlight w:val="yellow"/>
              </w:rPr>
            </w:pPr>
            <w:r w:rsidRPr="00A57375">
              <w:t>-0,8</w:t>
            </w:r>
          </w:p>
        </w:tc>
        <w:tc>
          <w:tcPr>
            <w:tcW w:w="539" w:type="dxa"/>
            <w:tcBorders>
              <w:bottom w:val="single" w:sz="12" w:space="0" w:color="auto"/>
            </w:tcBorders>
            <w:vAlign w:val="bottom"/>
          </w:tcPr>
          <w:p w14:paraId="0651CAE4" w14:textId="5C0F38F9" w:rsidR="0067606D" w:rsidRPr="001C2D93" w:rsidRDefault="0067606D" w:rsidP="0067606D">
            <w:pPr>
              <w:pStyle w:val="TabellRader"/>
              <w:keepNext/>
              <w:keepLines/>
              <w:rPr>
                <w:highlight w:val="yellow"/>
              </w:rPr>
            </w:pPr>
            <w:r w:rsidRPr="00A57375">
              <w:t>0,7</w:t>
            </w:r>
          </w:p>
        </w:tc>
        <w:tc>
          <w:tcPr>
            <w:tcW w:w="539" w:type="dxa"/>
            <w:tcBorders>
              <w:bottom w:val="single" w:sz="12" w:space="0" w:color="auto"/>
            </w:tcBorders>
            <w:vAlign w:val="bottom"/>
          </w:tcPr>
          <w:p w14:paraId="0AE13E82" w14:textId="3BF7E259" w:rsidR="0067606D" w:rsidRPr="001C2D93" w:rsidRDefault="0067606D" w:rsidP="0067606D">
            <w:pPr>
              <w:pStyle w:val="TabellRader"/>
              <w:keepNext/>
              <w:keepLines/>
              <w:rPr>
                <w:highlight w:val="yellow"/>
              </w:rPr>
            </w:pPr>
            <w:r w:rsidRPr="00A57375">
              <w:t>0,0</w:t>
            </w:r>
          </w:p>
        </w:tc>
      </w:tr>
      <w:tr w:rsidR="0067606D" w14:paraId="636B2705" w14:textId="77777777" w:rsidTr="0067606D">
        <w:tc>
          <w:tcPr>
            <w:tcW w:w="2227" w:type="dxa"/>
            <w:tcBorders>
              <w:top w:val="single" w:sz="12" w:space="0" w:color="auto"/>
            </w:tcBorders>
            <w:tcMar>
              <w:left w:w="0" w:type="dxa"/>
              <w:right w:w="0" w:type="dxa"/>
            </w:tcMar>
          </w:tcPr>
          <w:p w14:paraId="56C1B2BD" w14:textId="77777777" w:rsidR="0067606D" w:rsidRDefault="0067606D" w:rsidP="0067606D">
            <w:pPr>
              <w:pStyle w:val="TabellSlutsumma"/>
              <w:jc w:val="left"/>
            </w:pPr>
            <w:r>
              <w:t>Summa utgiftsområden</w:t>
            </w:r>
          </w:p>
        </w:tc>
        <w:tc>
          <w:tcPr>
            <w:tcW w:w="539" w:type="dxa"/>
            <w:tcBorders>
              <w:top w:val="single" w:sz="12" w:space="0" w:color="auto"/>
            </w:tcBorders>
          </w:tcPr>
          <w:p w14:paraId="5FF2E855" w14:textId="041143C9" w:rsidR="0067606D" w:rsidRPr="001C2D93" w:rsidRDefault="0067606D" w:rsidP="0067606D">
            <w:pPr>
              <w:pStyle w:val="TabellRader"/>
              <w:keepNext/>
              <w:keepLines/>
              <w:rPr>
                <w:b/>
                <w:highlight w:val="yellow"/>
              </w:rPr>
            </w:pPr>
            <w:r w:rsidRPr="00F16515">
              <w:rPr>
                <w:b/>
              </w:rPr>
              <w:t>-17,8</w:t>
            </w:r>
          </w:p>
        </w:tc>
        <w:tc>
          <w:tcPr>
            <w:tcW w:w="539" w:type="dxa"/>
            <w:tcBorders>
              <w:top w:val="single" w:sz="12" w:space="0" w:color="auto"/>
            </w:tcBorders>
          </w:tcPr>
          <w:p w14:paraId="04C7DF65" w14:textId="40E789EE" w:rsidR="0067606D" w:rsidRPr="001C2D93" w:rsidRDefault="0067606D" w:rsidP="0067606D">
            <w:pPr>
              <w:pStyle w:val="TabellRader"/>
              <w:keepNext/>
              <w:keepLines/>
              <w:rPr>
                <w:b/>
                <w:highlight w:val="yellow"/>
              </w:rPr>
            </w:pPr>
            <w:r w:rsidRPr="00F16515">
              <w:rPr>
                <w:b/>
              </w:rPr>
              <w:t>-3,9</w:t>
            </w:r>
          </w:p>
        </w:tc>
        <w:tc>
          <w:tcPr>
            <w:tcW w:w="539" w:type="dxa"/>
            <w:tcBorders>
              <w:top w:val="single" w:sz="12" w:space="0" w:color="auto"/>
            </w:tcBorders>
          </w:tcPr>
          <w:p w14:paraId="02D1E95B" w14:textId="4D8D51A4" w:rsidR="0067606D" w:rsidRPr="001C2D93" w:rsidRDefault="0067606D" w:rsidP="0067606D">
            <w:pPr>
              <w:pStyle w:val="TabellRader"/>
              <w:keepNext/>
              <w:keepLines/>
              <w:rPr>
                <w:b/>
                <w:highlight w:val="yellow"/>
              </w:rPr>
            </w:pPr>
            <w:r w:rsidRPr="00F16515">
              <w:rPr>
                <w:b/>
              </w:rPr>
              <w:t>-3,8</w:t>
            </w:r>
          </w:p>
        </w:tc>
        <w:tc>
          <w:tcPr>
            <w:tcW w:w="539" w:type="dxa"/>
            <w:tcBorders>
              <w:top w:val="single" w:sz="12" w:space="0" w:color="auto"/>
            </w:tcBorders>
          </w:tcPr>
          <w:p w14:paraId="49F1FC5C" w14:textId="30AD29A0" w:rsidR="0067606D" w:rsidRPr="001C2D93" w:rsidRDefault="0067606D" w:rsidP="0067606D">
            <w:pPr>
              <w:pStyle w:val="TabellRader"/>
              <w:keepNext/>
              <w:keepLines/>
              <w:rPr>
                <w:b/>
                <w:highlight w:val="yellow"/>
              </w:rPr>
            </w:pPr>
            <w:r w:rsidRPr="00F16515">
              <w:rPr>
                <w:b/>
              </w:rPr>
              <w:t>0,9</w:t>
            </w:r>
          </w:p>
        </w:tc>
      </w:tr>
      <w:tr w:rsidR="0067606D" w14:paraId="5937C113" w14:textId="77777777" w:rsidTr="0067606D">
        <w:tc>
          <w:tcPr>
            <w:tcW w:w="2227" w:type="dxa"/>
            <w:tcMar>
              <w:left w:w="0" w:type="dxa"/>
              <w:right w:w="0" w:type="dxa"/>
            </w:tcMar>
          </w:tcPr>
          <w:p w14:paraId="20C4D43E" w14:textId="77777777" w:rsidR="0067606D" w:rsidRDefault="0067606D" w:rsidP="0067606D">
            <w:pPr>
              <w:pStyle w:val="TabellSlutsumma"/>
              <w:jc w:val="left"/>
            </w:pPr>
            <w:r>
              <w:t>Summa utgiftsområden exkl. statsskuldsräntor</w:t>
            </w:r>
          </w:p>
        </w:tc>
        <w:tc>
          <w:tcPr>
            <w:tcW w:w="539" w:type="dxa"/>
            <w:vAlign w:val="bottom"/>
          </w:tcPr>
          <w:p w14:paraId="3A0F17CE" w14:textId="1507AE71" w:rsidR="0067606D" w:rsidRPr="001C2D93" w:rsidRDefault="0067606D" w:rsidP="0067606D">
            <w:pPr>
              <w:pStyle w:val="TabellRader"/>
              <w:keepNext/>
              <w:keepLines/>
              <w:rPr>
                <w:b/>
                <w:highlight w:val="yellow"/>
              </w:rPr>
            </w:pPr>
            <w:r w:rsidRPr="00F16515">
              <w:rPr>
                <w:b/>
              </w:rPr>
              <w:t>-17,8</w:t>
            </w:r>
          </w:p>
        </w:tc>
        <w:tc>
          <w:tcPr>
            <w:tcW w:w="539" w:type="dxa"/>
            <w:vAlign w:val="bottom"/>
          </w:tcPr>
          <w:p w14:paraId="70110609" w14:textId="5A940E8B" w:rsidR="0067606D" w:rsidRPr="001C2D93" w:rsidRDefault="0067606D" w:rsidP="0067606D">
            <w:pPr>
              <w:pStyle w:val="TabellRader"/>
              <w:keepNext/>
              <w:keepLines/>
              <w:rPr>
                <w:b/>
                <w:highlight w:val="yellow"/>
              </w:rPr>
            </w:pPr>
            <w:r w:rsidRPr="00F16515">
              <w:rPr>
                <w:b/>
              </w:rPr>
              <w:t>-3,9</w:t>
            </w:r>
          </w:p>
        </w:tc>
        <w:tc>
          <w:tcPr>
            <w:tcW w:w="539" w:type="dxa"/>
            <w:vAlign w:val="bottom"/>
          </w:tcPr>
          <w:p w14:paraId="58217D0E" w14:textId="559F1ED3" w:rsidR="0067606D" w:rsidRPr="001C2D93" w:rsidRDefault="0067606D" w:rsidP="0067606D">
            <w:pPr>
              <w:pStyle w:val="TabellRader"/>
              <w:keepNext/>
              <w:keepLines/>
              <w:rPr>
                <w:b/>
                <w:highlight w:val="yellow"/>
              </w:rPr>
            </w:pPr>
            <w:r w:rsidRPr="00F16515">
              <w:rPr>
                <w:b/>
              </w:rPr>
              <w:t>-3,8</w:t>
            </w:r>
          </w:p>
        </w:tc>
        <w:tc>
          <w:tcPr>
            <w:tcW w:w="539" w:type="dxa"/>
            <w:vAlign w:val="bottom"/>
          </w:tcPr>
          <w:p w14:paraId="17C7709C" w14:textId="2CACB119" w:rsidR="0067606D" w:rsidRPr="001C2D93" w:rsidRDefault="0067606D" w:rsidP="0067606D">
            <w:pPr>
              <w:pStyle w:val="TabellRader"/>
              <w:keepNext/>
              <w:keepLines/>
              <w:rPr>
                <w:b/>
                <w:highlight w:val="yellow"/>
              </w:rPr>
            </w:pPr>
            <w:r w:rsidRPr="00F16515">
              <w:rPr>
                <w:b/>
              </w:rPr>
              <w:t>0,9</w:t>
            </w:r>
          </w:p>
        </w:tc>
      </w:tr>
      <w:tr w:rsidR="0067606D" w14:paraId="1955B3AB" w14:textId="77777777" w:rsidTr="0067606D">
        <w:tc>
          <w:tcPr>
            <w:tcW w:w="2227" w:type="dxa"/>
            <w:tcMar>
              <w:left w:w="0" w:type="dxa"/>
              <w:right w:w="0" w:type="dxa"/>
            </w:tcMar>
          </w:tcPr>
          <w:p w14:paraId="4AF6DCC7" w14:textId="77777777" w:rsidR="0067606D" w:rsidRDefault="0067606D" w:rsidP="0067606D">
            <w:pPr>
              <w:pStyle w:val="TabellSlutsumma"/>
              <w:jc w:val="left"/>
            </w:pPr>
            <w:r w:rsidRPr="00473413">
              <w:rPr>
                <w:b w:val="0"/>
              </w:rPr>
              <w:t>Ålderspensionssystemet</w:t>
            </w:r>
            <w:r>
              <w:t xml:space="preserve"> </w:t>
            </w:r>
            <w:r w:rsidRPr="00473413">
              <w:rPr>
                <w:b w:val="0"/>
              </w:rPr>
              <w:t>vid</w:t>
            </w:r>
            <w:r>
              <w:t xml:space="preserve"> </w:t>
            </w:r>
            <w:r w:rsidRPr="00473413">
              <w:rPr>
                <w:b w:val="0"/>
              </w:rPr>
              <w:t>sidan</w:t>
            </w:r>
            <w:r>
              <w:t xml:space="preserve"> </w:t>
            </w:r>
            <w:r w:rsidRPr="00473413">
              <w:rPr>
                <w:b w:val="0"/>
              </w:rPr>
              <w:t>av</w:t>
            </w:r>
            <w:r>
              <w:t xml:space="preserve"> </w:t>
            </w:r>
            <w:r w:rsidRPr="00473413">
              <w:rPr>
                <w:b w:val="0"/>
              </w:rPr>
              <w:t>statens</w:t>
            </w:r>
            <w:r>
              <w:t xml:space="preserve"> </w:t>
            </w:r>
            <w:r w:rsidRPr="00473413">
              <w:rPr>
                <w:b w:val="0"/>
              </w:rPr>
              <w:t>budget</w:t>
            </w:r>
          </w:p>
        </w:tc>
        <w:tc>
          <w:tcPr>
            <w:tcW w:w="539" w:type="dxa"/>
            <w:vAlign w:val="bottom"/>
          </w:tcPr>
          <w:p w14:paraId="7B80A730" w14:textId="05034354" w:rsidR="0067606D" w:rsidRPr="001C2D93" w:rsidRDefault="0067606D" w:rsidP="0067606D">
            <w:pPr>
              <w:pStyle w:val="TabellRader"/>
              <w:keepNext/>
              <w:keepLines/>
              <w:rPr>
                <w:highlight w:val="yellow"/>
              </w:rPr>
            </w:pPr>
            <w:r w:rsidRPr="0057676E">
              <w:t>0,4</w:t>
            </w:r>
          </w:p>
        </w:tc>
        <w:tc>
          <w:tcPr>
            <w:tcW w:w="539" w:type="dxa"/>
            <w:vAlign w:val="bottom"/>
          </w:tcPr>
          <w:p w14:paraId="119AE808" w14:textId="09338277" w:rsidR="0067606D" w:rsidRPr="001C2D93" w:rsidRDefault="0067606D" w:rsidP="0067606D">
            <w:pPr>
              <w:pStyle w:val="TabellRader"/>
              <w:keepNext/>
              <w:keepLines/>
              <w:rPr>
                <w:highlight w:val="yellow"/>
              </w:rPr>
            </w:pPr>
            <w:r w:rsidRPr="0057676E">
              <w:t>0,0</w:t>
            </w:r>
          </w:p>
        </w:tc>
        <w:tc>
          <w:tcPr>
            <w:tcW w:w="539" w:type="dxa"/>
            <w:vAlign w:val="bottom"/>
          </w:tcPr>
          <w:p w14:paraId="7EC43DAA" w14:textId="3E418FC0" w:rsidR="0067606D" w:rsidRPr="001C2D93" w:rsidRDefault="0067606D" w:rsidP="0067606D">
            <w:pPr>
              <w:pStyle w:val="TabellRader"/>
              <w:keepNext/>
              <w:keepLines/>
              <w:rPr>
                <w:highlight w:val="yellow"/>
              </w:rPr>
            </w:pPr>
            <w:r w:rsidRPr="0057676E">
              <w:t>0,3</w:t>
            </w:r>
          </w:p>
        </w:tc>
        <w:tc>
          <w:tcPr>
            <w:tcW w:w="539" w:type="dxa"/>
            <w:vAlign w:val="bottom"/>
          </w:tcPr>
          <w:p w14:paraId="497E9CE4" w14:textId="1FE87C88" w:rsidR="0067606D" w:rsidRPr="001C2D93" w:rsidRDefault="0067606D" w:rsidP="0067606D">
            <w:pPr>
              <w:pStyle w:val="TabellRader"/>
              <w:keepNext/>
              <w:keepLines/>
              <w:rPr>
                <w:highlight w:val="yellow"/>
              </w:rPr>
            </w:pPr>
            <w:r w:rsidRPr="0057676E">
              <w:t>0,1</w:t>
            </w:r>
          </w:p>
        </w:tc>
      </w:tr>
      <w:tr w:rsidR="0067606D" w:rsidRPr="009044A4" w14:paraId="0CD41EFF" w14:textId="77777777" w:rsidTr="0067606D">
        <w:trPr>
          <w:cnfStyle w:val="010000000000" w:firstRow="0" w:lastRow="1" w:firstColumn="0" w:lastColumn="0" w:oddVBand="0" w:evenVBand="0" w:oddHBand="0" w:evenHBand="0" w:firstRowFirstColumn="0" w:firstRowLastColumn="0" w:lastRowFirstColumn="0" w:lastRowLastColumn="0"/>
        </w:trPr>
        <w:tc>
          <w:tcPr>
            <w:tcW w:w="2227" w:type="dxa"/>
            <w:tcMar>
              <w:left w:w="0" w:type="dxa"/>
              <w:right w:w="0" w:type="dxa"/>
            </w:tcMar>
          </w:tcPr>
          <w:p w14:paraId="07DA5CA0" w14:textId="77777777" w:rsidR="0067606D" w:rsidRPr="009044A4" w:rsidRDefault="0067606D" w:rsidP="0067606D">
            <w:pPr>
              <w:pStyle w:val="TabellSlutsumma"/>
              <w:jc w:val="left"/>
            </w:pPr>
            <w:r w:rsidRPr="00473413">
              <w:rPr>
                <w:b/>
              </w:rPr>
              <w:t>Takbegränsade</w:t>
            </w:r>
            <w:r>
              <w:t xml:space="preserve"> </w:t>
            </w:r>
            <w:r w:rsidRPr="00473413">
              <w:rPr>
                <w:b/>
              </w:rPr>
              <w:t>utgifter</w:t>
            </w:r>
          </w:p>
        </w:tc>
        <w:tc>
          <w:tcPr>
            <w:tcW w:w="539" w:type="dxa"/>
          </w:tcPr>
          <w:p w14:paraId="5F200DC3" w14:textId="1434D04B" w:rsidR="0067606D" w:rsidRPr="001C2D93" w:rsidRDefault="0067606D" w:rsidP="0067606D">
            <w:pPr>
              <w:pStyle w:val="TabellSlutsumma"/>
              <w:keepNext/>
              <w:keepLines/>
              <w:rPr>
                <w:b/>
                <w:highlight w:val="yellow"/>
              </w:rPr>
            </w:pPr>
            <w:r w:rsidRPr="00F16515">
              <w:rPr>
                <w:b/>
              </w:rPr>
              <w:t>-17,4</w:t>
            </w:r>
          </w:p>
        </w:tc>
        <w:tc>
          <w:tcPr>
            <w:tcW w:w="539" w:type="dxa"/>
          </w:tcPr>
          <w:p w14:paraId="6BBCCF0C" w14:textId="0DE92F35" w:rsidR="0067606D" w:rsidRPr="001C2D93" w:rsidRDefault="0067606D" w:rsidP="0067606D">
            <w:pPr>
              <w:pStyle w:val="TabellSlutsumma"/>
              <w:keepNext/>
              <w:keepLines/>
              <w:rPr>
                <w:b/>
                <w:highlight w:val="yellow"/>
              </w:rPr>
            </w:pPr>
            <w:r w:rsidRPr="00F16515">
              <w:rPr>
                <w:b/>
              </w:rPr>
              <w:t>-3,9</w:t>
            </w:r>
          </w:p>
        </w:tc>
        <w:tc>
          <w:tcPr>
            <w:tcW w:w="539" w:type="dxa"/>
          </w:tcPr>
          <w:p w14:paraId="455FFE10" w14:textId="26C9529B" w:rsidR="0067606D" w:rsidRPr="001C2D93" w:rsidRDefault="0067606D" w:rsidP="0067606D">
            <w:pPr>
              <w:pStyle w:val="TabellSlutsumma"/>
              <w:keepNext/>
              <w:keepLines/>
              <w:rPr>
                <w:b/>
                <w:highlight w:val="yellow"/>
              </w:rPr>
            </w:pPr>
            <w:r w:rsidRPr="00F16515">
              <w:rPr>
                <w:b/>
              </w:rPr>
              <w:t>-3,5</w:t>
            </w:r>
          </w:p>
        </w:tc>
        <w:tc>
          <w:tcPr>
            <w:tcW w:w="539" w:type="dxa"/>
          </w:tcPr>
          <w:p w14:paraId="0EA28BA6" w14:textId="15AFEA41" w:rsidR="0067606D" w:rsidRPr="001C2D93" w:rsidRDefault="0067606D" w:rsidP="0067606D">
            <w:pPr>
              <w:pStyle w:val="TabellSlutsumma"/>
              <w:keepNext/>
              <w:keepLines/>
              <w:rPr>
                <w:b/>
                <w:highlight w:val="yellow"/>
              </w:rPr>
            </w:pPr>
            <w:r w:rsidRPr="00F16515">
              <w:rPr>
                <w:b/>
              </w:rPr>
              <w:t>1,0</w:t>
            </w:r>
          </w:p>
        </w:tc>
      </w:tr>
    </w:tbl>
    <w:p w14:paraId="7873949C" w14:textId="77777777" w:rsidR="0067606D" w:rsidRDefault="0067606D" w:rsidP="0067606D">
      <w:pPr>
        <w:pStyle w:val="TabellFotnot"/>
      </w:pPr>
      <w:r>
        <w:t>Anm.: Endast förändringar som uppgår till minst 50 miljoner kronor redovisas per utgiftsområde. Raderna Summa utgiftsområden, Summa utgiftsområden exkl. statsskuldsräntor och Takbegränsade utgifter inkluderar samtliga förändringar.</w:t>
      </w:r>
    </w:p>
    <w:p w14:paraId="76EDCD46" w14:textId="1E95D9DA" w:rsidR="0067606D" w:rsidRPr="007A7CEC" w:rsidRDefault="0067606D" w:rsidP="0067606D">
      <w:pPr>
        <w:pStyle w:val="TabellFotnot"/>
      </w:pPr>
      <w:r>
        <w:t>Källa: Egna beräkningar.</w:t>
      </w:r>
    </w:p>
    <w:p w14:paraId="53504100" w14:textId="6DB0202D" w:rsidR="0067606D" w:rsidRDefault="0067606D" w:rsidP="0067606D">
      <w:pPr>
        <w:pStyle w:val="Rubrik5utannumrering"/>
      </w:pPr>
      <w:bookmarkStart w:id="237" w:name="_Hlk17227917"/>
      <w:r>
        <w:t>Färre personer i sjukförsäkringssystemen</w:t>
      </w:r>
    </w:p>
    <w:p w14:paraId="5A9898FD" w14:textId="2D2F17DF" w:rsidR="0067606D" w:rsidRDefault="0067606D" w:rsidP="0067606D">
      <w:pPr>
        <w:pStyle w:val="Brdtext"/>
      </w:pPr>
      <w:r>
        <w:t xml:space="preserve">Antalet personer i sjukförsäkringssystemen väntas minska 2019–2022 (se </w:t>
      </w:r>
      <w:r>
        <w:fldChar w:fldCharType="begin"/>
      </w:r>
      <w:r>
        <w:instrText xml:space="preserve"> REF  _Ref17704283 \* Lower \h </w:instrText>
      </w:r>
      <w:r>
        <w:fldChar w:fldCharType="separate"/>
      </w:r>
      <w:r w:rsidR="00757DA4">
        <w:t xml:space="preserve">tabell </w:t>
      </w:r>
      <w:r w:rsidR="00757DA4">
        <w:rPr>
          <w:bCs/>
          <w:noProof/>
        </w:rPr>
        <w:t>7</w:t>
      </w:r>
      <w:r w:rsidR="00757DA4">
        <w:t>.</w:t>
      </w:r>
      <w:r w:rsidR="00757DA4">
        <w:rPr>
          <w:noProof/>
        </w:rPr>
        <w:t>11</w:t>
      </w:r>
      <w:r>
        <w:fldChar w:fldCharType="end"/>
      </w:r>
      <w:r>
        <w:t>). Det beror huvudsakligen på att antalet personer med sjukersättning som uppnår pensionsålder och lämnar försäkringen är större än inflödet av nya personer.</w:t>
      </w:r>
    </w:p>
    <w:p w14:paraId="6A943A6D" w14:textId="351413CF" w:rsidR="0067606D" w:rsidRPr="00DC1594" w:rsidRDefault="0067606D" w:rsidP="0067606D">
      <w:pPr>
        <w:pStyle w:val="Brdtextmedindrag"/>
      </w:pPr>
      <w:r>
        <w:t>Sammantaget beräknas utgifterna under utgiftsområde 10 Ekonomisk trygghet vid sjukdom och funktionsnedsättning till följd av volymutvecklingen minska med 13,2 miljarder kronor 2019–2022, varav 3,5 miljarder kronor 2020.</w:t>
      </w:r>
    </w:p>
    <w:bookmarkEnd w:id="237"/>
    <w:p w14:paraId="654DE925" w14:textId="51A734FD" w:rsidR="0067606D" w:rsidRDefault="0067606D" w:rsidP="0067606D">
      <w:pPr>
        <w:pStyle w:val="Rubrik5utannumrering"/>
      </w:pPr>
      <w:r>
        <w:t>Minskade utgifter för migration</w:t>
      </w:r>
    </w:p>
    <w:p w14:paraId="16A8B072" w14:textId="4B8749B9" w:rsidR="0067606D" w:rsidRDefault="0067606D" w:rsidP="0067606D">
      <w:pPr>
        <w:pStyle w:val="Brdtext"/>
      </w:pPr>
      <w:r>
        <w:t>Sverige tog 2015 emot 162 877 asylsökande, vilket var en fördubbling jämfört med 2014. De efterföljande tre åren har betydligt färre sökt asyl i Sverige och för 2019 beräknas antalet nya asylsökande uppgå till 21 000. Antalet asyl</w:t>
      </w:r>
      <w:r>
        <w:softHyphen/>
        <w:t>sökande väntas vara kvar på samma nivå de kommande åren.</w:t>
      </w:r>
    </w:p>
    <w:p w14:paraId="3302EDCC" w14:textId="7C8EB67F" w:rsidR="0067606D" w:rsidRDefault="0067606D" w:rsidP="0067606D">
      <w:pPr>
        <w:pStyle w:val="Brdtextmedindrag"/>
      </w:pPr>
      <w:r>
        <w:t xml:space="preserve">En person som söker asyl i Sverige skrivs in i Migrationsverkets mottagningssystem och </w:t>
      </w:r>
      <w:bookmarkEnd w:id="234"/>
      <w:r>
        <w:lastRenderedPageBreak/>
        <w:t xml:space="preserve">lämnar i regel mottagningssystemet efter att personen fått ett lagakraftvunnet beslut avseende sin ansökan om uppehållstillstånd. Antalet inskrivna i mottagningssystemet har minskat och väntas fortsätta minska </w:t>
      </w:r>
      <w:r w:rsidDel="00234627">
        <w:t>2019</w:t>
      </w:r>
      <w:r>
        <w:t>–2022. Det leder till att de volymrelaterade utgifterna under utgifts</w:t>
      </w:r>
      <w:r>
        <w:softHyphen/>
        <w:t xml:space="preserve">område 8 Migration sammantaget beräknas minska med 9,5 miljarder kronor </w:t>
      </w:r>
      <w:r w:rsidDel="00234627">
        <w:t>2019</w:t>
      </w:r>
      <w:r>
        <w:t xml:space="preserve">–2022. </w:t>
      </w:r>
    </w:p>
    <w:p w14:paraId="330E059D" w14:textId="5E9CADD1" w:rsidR="0067606D" w:rsidRDefault="0067606D" w:rsidP="0067606D">
      <w:pPr>
        <w:pStyle w:val="Rubrik5utannumrering"/>
      </w:pPr>
      <w:r>
        <w:t>Minskade utgifter för etablering</w:t>
      </w:r>
    </w:p>
    <w:p w14:paraId="3BC51420" w14:textId="62F1A4EA" w:rsidR="0067606D" w:rsidRDefault="0067606D" w:rsidP="0067606D">
      <w:pPr>
        <w:pStyle w:val="Brdtext"/>
      </w:pPr>
      <w:r>
        <w:t>Utgifterna under utgiftsområde 13 Jämställdhet och nyanlända invandrares etablering påverkas först när de nyanlända fått uppehållstillstånd och mottagits i en kommun.</w:t>
      </w:r>
    </w:p>
    <w:p w14:paraId="42BB84ED" w14:textId="2B9F5569" w:rsidR="0067606D" w:rsidRPr="00190FC6" w:rsidRDefault="0067606D" w:rsidP="0067606D">
      <w:pPr>
        <w:pStyle w:val="Brdtextmedindrag"/>
      </w:pPr>
      <w:r>
        <w:t>Staten har ett ekonomiskt ansvar för asyl</w:t>
      </w:r>
      <w:r>
        <w:softHyphen/>
        <w:t>mottagandet och ersätter kommuner och lands</w:t>
      </w:r>
      <w:r>
        <w:softHyphen/>
        <w:t xml:space="preserve">ting för kostnader relaterade till mottagande av nyanlända inklusive ensamkommande barn och unga. Kommunersättningen består bl.a. av ett schablonbelopp som betalas ut under två år. Kommunmottagandet sker utspritt över året och antalet personer som kommunerna får ersättning för varierar från månad till månad. Det innebär att det genomsnittliga antalet personer som kommunerna får ersättning för 2019 baseras på månadsdata över antalet personer som blev </w:t>
      </w:r>
      <w:r w:rsidRPr="00803B71">
        <w:t>mottagna i en kommun</w:t>
      </w:r>
      <w:r w:rsidRPr="00803B71" w:rsidDel="00803B71">
        <w:t xml:space="preserve"> </w:t>
      </w:r>
      <w:r>
        <w:t xml:space="preserve">2017–2019. År 2018 var det genomsnittliga antalet personer som kommunerna fick schablonersättning för 136 822 personer. Antalet personer bedöms minska 2019–2022 (se </w:t>
      </w:r>
      <w:r>
        <w:fldChar w:fldCharType="begin"/>
      </w:r>
      <w:r>
        <w:instrText xml:space="preserve"> REF  _Ref17704283 \* Lower \h </w:instrText>
      </w:r>
      <w:r>
        <w:fldChar w:fldCharType="separate"/>
      </w:r>
      <w:r w:rsidR="00757DA4">
        <w:t xml:space="preserve">tabell </w:t>
      </w:r>
      <w:r w:rsidR="00757DA4">
        <w:rPr>
          <w:bCs/>
          <w:noProof/>
        </w:rPr>
        <w:t>7</w:t>
      </w:r>
      <w:r w:rsidR="00757DA4">
        <w:t>.</w:t>
      </w:r>
      <w:r w:rsidR="00757DA4">
        <w:rPr>
          <w:noProof/>
        </w:rPr>
        <w:t>11</w:t>
      </w:r>
      <w:r>
        <w:fldChar w:fldCharType="end"/>
      </w:r>
      <w:r>
        <w:t>).</w:t>
      </w:r>
    </w:p>
    <w:p w14:paraId="7F16CCAB" w14:textId="4D51DBF7" w:rsidR="0067606D" w:rsidRDefault="0067606D" w:rsidP="0067606D">
      <w:pPr>
        <w:pStyle w:val="Brdtextmedindrag"/>
      </w:pPr>
      <w:r>
        <w:t>Statlig ersättning betalas ut för bl.a. boende för ensamkommande barn och unga som blivit mot</w:t>
      </w:r>
      <w:r>
        <w:softHyphen/>
        <w:t>tagna i en kommun. Under 2018 fick kommun</w:t>
      </w:r>
      <w:r>
        <w:softHyphen/>
        <w:t xml:space="preserve">erna ersättning för i genomsnitt 14 078 nyanlända ensamkommande barn och unga. Antalet bedöms minska 2019–2022 (se </w:t>
      </w:r>
      <w:r>
        <w:fldChar w:fldCharType="begin"/>
      </w:r>
      <w:r>
        <w:instrText xml:space="preserve"> REF  _Ref17704283 \* Lower \h </w:instrText>
      </w:r>
      <w:r>
        <w:fldChar w:fldCharType="separate"/>
      </w:r>
      <w:r w:rsidR="00757DA4">
        <w:t xml:space="preserve">tabell </w:t>
      </w:r>
      <w:r w:rsidR="00757DA4">
        <w:rPr>
          <w:bCs/>
          <w:noProof/>
        </w:rPr>
        <w:t>7</w:t>
      </w:r>
      <w:r w:rsidR="00757DA4">
        <w:t>.</w:t>
      </w:r>
      <w:r w:rsidR="00757DA4">
        <w:rPr>
          <w:noProof/>
        </w:rPr>
        <w:t>11</w:t>
      </w:r>
      <w:r>
        <w:fldChar w:fldCharType="end"/>
      </w:r>
      <w:r>
        <w:t>).</w:t>
      </w:r>
    </w:p>
    <w:p w14:paraId="1B868F2F" w14:textId="008AD47C" w:rsidR="0067606D" w:rsidRDefault="0067606D" w:rsidP="0067606D">
      <w:pPr>
        <w:pStyle w:val="Brdtextmedindrag"/>
      </w:pPr>
      <w:r>
        <w:t>Sammantaget beräknas utgifterna under utgiftsområde 13 Jämställdhet och nyanlända invandrares etablering till följd av volym</w:t>
      </w:r>
      <w:r>
        <w:softHyphen/>
        <w:t xml:space="preserve">utvecklingen minska med 7,2 miljarder kronor 2019–2022, varav 3,2 miljarder kronor 2020.  </w:t>
      </w:r>
    </w:p>
    <w:p w14:paraId="13261631" w14:textId="6C1C3503" w:rsidR="0067606D" w:rsidRDefault="0067606D" w:rsidP="0067606D">
      <w:pPr>
        <w:pStyle w:val="Rubrik5utannumrering"/>
      </w:pPr>
      <w:r>
        <w:t>Fler barn och ökat uttag av föräldrapenning</w:t>
      </w:r>
    </w:p>
    <w:p w14:paraId="7254137C" w14:textId="682A3BE2" w:rsidR="0067606D" w:rsidRDefault="0067606D" w:rsidP="0067606D">
      <w:pPr>
        <w:pStyle w:val="Brdtext"/>
      </w:pPr>
      <w:r>
        <w:t xml:space="preserve">Under utgiftsområde 12 Ekonomisk trygghet för familjer och barn ökar de volymrelaterade utgifterna. Bland annat beräknas fler barn födas och fler personer beräknas ta ut både föräldrapenning och tillfällig föräldrapenning (se </w:t>
      </w:r>
      <w:r>
        <w:fldChar w:fldCharType="begin"/>
      </w:r>
      <w:r>
        <w:instrText xml:space="preserve"> REF  _Ref17704283 \* Lower \h </w:instrText>
      </w:r>
      <w:r>
        <w:fldChar w:fldCharType="separate"/>
      </w:r>
      <w:r w:rsidR="00757DA4">
        <w:t xml:space="preserve">tabell </w:t>
      </w:r>
      <w:r w:rsidR="00757DA4">
        <w:rPr>
          <w:bCs/>
          <w:noProof/>
        </w:rPr>
        <w:t>7</w:t>
      </w:r>
      <w:r w:rsidR="00757DA4">
        <w:t>.</w:t>
      </w:r>
      <w:r w:rsidR="00757DA4">
        <w:rPr>
          <w:noProof/>
        </w:rPr>
        <w:t>11</w:t>
      </w:r>
      <w:r>
        <w:fldChar w:fldCharType="end"/>
      </w:r>
      <w:r>
        <w:t>). Sammantaget beräknas utgifterna under utgiftsområde 12 Ekonomisk trygghet för familjer och barn öka med 5,5 miljarder kronor 2019–2022, varav 2,1 miljarder kronor 2020.</w:t>
      </w:r>
    </w:p>
    <w:p w14:paraId="59CFE539" w14:textId="46638EBC" w:rsidR="0067606D" w:rsidRDefault="0067606D" w:rsidP="0067606D">
      <w:pPr>
        <w:pStyle w:val="Rubrik5utannumrering"/>
      </w:pPr>
      <w:r>
        <w:t>Fler studenter</w:t>
      </w:r>
    </w:p>
    <w:p w14:paraId="7467AE1E" w14:textId="5E8488AA" w:rsidR="0067606D" w:rsidRDefault="0067606D" w:rsidP="0067606D">
      <w:pPr>
        <w:pStyle w:val="Brdtext"/>
      </w:pPr>
      <w:r>
        <w:t xml:space="preserve">I Sverige väntas befolkningen öka och med det antas också </w:t>
      </w:r>
      <w:bookmarkStart w:id="238" w:name="_Hlk17122905"/>
      <w:r>
        <w:t>antalet personer med studiestöd och studiehjälp öka</w:t>
      </w:r>
      <w:bookmarkEnd w:id="238"/>
      <w:r>
        <w:t xml:space="preserve"> (se </w:t>
      </w:r>
      <w:r>
        <w:fldChar w:fldCharType="begin"/>
      </w:r>
      <w:r>
        <w:instrText xml:space="preserve"> REF  _Ref17704283 \* Lower \h </w:instrText>
      </w:r>
      <w:r>
        <w:fldChar w:fldCharType="separate"/>
      </w:r>
      <w:r w:rsidR="00757DA4">
        <w:t xml:space="preserve">tabell </w:t>
      </w:r>
      <w:r w:rsidR="00757DA4">
        <w:rPr>
          <w:bCs/>
          <w:noProof/>
        </w:rPr>
        <w:t>7</w:t>
      </w:r>
      <w:r w:rsidR="00757DA4">
        <w:t>.</w:t>
      </w:r>
      <w:r w:rsidR="00757DA4">
        <w:rPr>
          <w:noProof/>
        </w:rPr>
        <w:t>11</w:t>
      </w:r>
      <w:r>
        <w:fldChar w:fldCharType="end"/>
      </w:r>
      <w:r>
        <w:t xml:space="preserve">). Sammantaget beräknas utgifterna under utgiftsområde 15 Studiestöd öka med 3,3 miljarder kronor </w:t>
      </w:r>
      <w:r>
        <w:br/>
        <w:t>2019–2022, varav 2,1 miljarder kronor 2020.</w:t>
      </w:r>
    </w:p>
    <w:p w14:paraId="57E0EABF" w14:textId="1F322B54" w:rsidR="0067606D" w:rsidRDefault="0067606D" w:rsidP="0067606D">
      <w:pPr>
        <w:pStyle w:val="Rubrik5utannumrering"/>
      </w:pPr>
      <w:bookmarkStart w:id="239" w:name="_Hlk16791030"/>
      <w:r>
        <w:t>Färre personer med efterlevandepension</w:t>
      </w:r>
    </w:p>
    <w:p w14:paraId="00366A57" w14:textId="7527CD0D" w:rsidR="0067606D" w:rsidRDefault="0067606D" w:rsidP="0067606D">
      <w:pPr>
        <w:pStyle w:val="Brdtext"/>
      </w:pPr>
      <w:r w:rsidRPr="00E9102E">
        <w:t xml:space="preserve">Antalet personer som får garantipension väntas öka </w:t>
      </w:r>
      <w:bookmarkStart w:id="240" w:name="_Hlk17123236"/>
      <w:r>
        <w:t xml:space="preserve">(se </w:t>
      </w:r>
      <w:r>
        <w:fldChar w:fldCharType="begin"/>
      </w:r>
      <w:r>
        <w:instrText xml:space="preserve"> REF  _Ref17704283 \* Lower \h </w:instrText>
      </w:r>
      <w:r>
        <w:fldChar w:fldCharType="separate"/>
      </w:r>
      <w:r w:rsidR="00757DA4">
        <w:t xml:space="preserve">tabell </w:t>
      </w:r>
      <w:r w:rsidR="00757DA4">
        <w:rPr>
          <w:bCs/>
          <w:noProof/>
        </w:rPr>
        <w:t>7</w:t>
      </w:r>
      <w:r w:rsidR="00757DA4">
        <w:t>.</w:t>
      </w:r>
      <w:r w:rsidR="00757DA4">
        <w:rPr>
          <w:noProof/>
        </w:rPr>
        <w:t>11</w:t>
      </w:r>
      <w:r>
        <w:fldChar w:fldCharType="end"/>
      </w:r>
      <w:r>
        <w:t xml:space="preserve">). </w:t>
      </w:r>
      <w:bookmarkEnd w:id="240"/>
      <w:r>
        <w:t>Trots detta minskar de volymrelaterade utgifterna under utgifts</w:t>
      </w:r>
      <w:r>
        <w:softHyphen/>
        <w:t>område 11 Ekonomisk trygghet vid ålderdom med 3,0 miljarder kronor 2019–2022. Den främsta anledningen till det är att antalet personer med efterlevandepension väntas bli lägre över tid.</w:t>
      </w:r>
    </w:p>
    <w:p w14:paraId="7EAEE6DA" w14:textId="157FB7BD" w:rsidR="0067606D" w:rsidRDefault="0067606D" w:rsidP="0067606D">
      <w:pPr>
        <w:pStyle w:val="Rubrik5utannumrering"/>
      </w:pPr>
      <w:r>
        <w:t>Färre deltagare i etableringsinsatser</w:t>
      </w:r>
    </w:p>
    <w:p w14:paraId="5FB890A5" w14:textId="348B6D67" w:rsidR="0067606D" w:rsidRDefault="0067606D" w:rsidP="0067606D">
      <w:pPr>
        <w:pStyle w:val="Brdtext"/>
      </w:pPr>
      <w:r w:rsidRPr="003C26FB">
        <w:t>De flesta av dem som är mellan 20 och 64</w:t>
      </w:r>
      <w:r>
        <w:t> </w:t>
      </w:r>
      <w:r w:rsidRPr="003C26FB">
        <w:t xml:space="preserve">år och </w:t>
      </w:r>
      <w:r>
        <w:t xml:space="preserve">som </w:t>
      </w:r>
      <w:r w:rsidRPr="003C26FB">
        <w:t>beviljats uppehållstillstånd deltar i etableringsinsatser genom Arbetsförmedlingens etableringsuppdrag. Deltagarna är berättigade till etableringsersättning i två år. År 2018 uppgick antalet deltagare till 62</w:t>
      </w:r>
      <w:r>
        <w:t> </w:t>
      </w:r>
      <w:r w:rsidRPr="003C26FB">
        <w:t>405</w:t>
      </w:r>
      <w:r>
        <w:t> </w:t>
      </w:r>
      <w:r w:rsidRPr="003C26FB">
        <w:t xml:space="preserve">personer. Antalet deltagare väntas successivt minska 2019–2022 (se </w:t>
      </w:r>
      <w:r>
        <w:fldChar w:fldCharType="begin"/>
      </w:r>
      <w:r>
        <w:instrText xml:space="preserve"> REF  _Ref17704283 \* Lower \h </w:instrText>
      </w:r>
      <w:r>
        <w:fldChar w:fldCharType="separate"/>
      </w:r>
      <w:r w:rsidR="00757DA4">
        <w:t xml:space="preserve">tabell </w:t>
      </w:r>
      <w:r w:rsidR="00757DA4">
        <w:rPr>
          <w:bCs/>
          <w:noProof/>
        </w:rPr>
        <w:t>7</w:t>
      </w:r>
      <w:r w:rsidR="00757DA4">
        <w:t>.</w:t>
      </w:r>
      <w:r w:rsidR="00757DA4">
        <w:rPr>
          <w:noProof/>
        </w:rPr>
        <w:t>11</w:t>
      </w:r>
      <w:r>
        <w:fldChar w:fldCharType="end"/>
      </w:r>
      <w:r w:rsidRPr="003C26FB">
        <w:t>).</w:t>
      </w:r>
    </w:p>
    <w:p w14:paraId="00514209" w14:textId="140E2064" w:rsidR="0067606D" w:rsidRPr="003C26FB" w:rsidRDefault="0067606D" w:rsidP="0067606D">
      <w:pPr>
        <w:pStyle w:val="Brdtextmedindrag"/>
      </w:pPr>
      <w:r>
        <w:t>Sammantaget beräknas utgifterna under utgiftsområde 14 Arbetsmarknad och arbetsliv minska med 1,7 miljarder kronor 2019–2022, varav 1,1 miljarder kronor 2020.</w:t>
      </w:r>
    </w:p>
    <w:p w14:paraId="4BE49537" w14:textId="31EE15CE" w:rsidR="0067606D" w:rsidRDefault="0067606D" w:rsidP="0067606D">
      <w:pPr>
        <w:pStyle w:val="Rubrik5utannumrering"/>
      </w:pPr>
      <w:bookmarkStart w:id="241" w:name="_Hlk18494123"/>
      <w:r>
        <w:t>Färre personer med statlig assistansersättning</w:t>
      </w:r>
    </w:p>
    <w:p w14:paraId="085EB42D" w14:textId="410C889B" w:rsidR="0067606D" w:rsidRDefault="0067606D" w:rsidP="0067606D">
      <w:pPr>
        <w:pStyle w:val="Brdtext"/>
      </w:pPr>
      <w:r w:rsidRPr="00D34408">
        <w:t xml:space="preserve">Antalet </w:t>
      </w:r>
      <w:r>
        <w:t>personer med statlig assistansersättning väntas successivt minska samtidigt som antalet</w:t>
      </w:r>
      <w:r w:rsidRPr="00D34408">
        <w:t xml:space="preserve"> timmar assistans per brukare väntas öka </w:t>
      </w:r>
      <w:r>
        <w:br/>
      </w:r>
      <w:r w:rsidRPr="00D34408">
        <w:t xml:space="preserve">2019–2022 (se tabell 7.11). Även den beräknade timschablonen </w:t>
      </w:r>
      <w:r>
        <w:t>beräknas bli</w:t>
      </w:r>
      <w:r w:rsidRPr="00D34408">
        <w:t xml:space="preserve"> högre de kommande åren. </w:t>
      </w:r>
    </w:p>
    <w:p w14:paraId="1413703F" w14:textId="1767294D" w:rsidR="0067606D" w:rsidRDefault="0067606D" w:rsidP="0067606D">
      <w:pPr>
        <w:pStyle w:val="Brdtextmedindrag"/>
        <w:sectPr w:rsidR="0067606D" w:rsidSect="0067606D">
          <w:headerReference w:type="even" r:id="rId305"/>
          <w:headerReference w:type="default" r:id="rId306"/>
          <w:footerReference w:type="even" r:id="rId307"/>
          <w:footerReference w:type="default" r:id="rId308"/>
          <w:footerReference w:type="first" r:id="rId309"/>
          <w:pgSz w:w="11906" w:h="16838" w:code="9"/>
          <w:pgMar w:top="1304" w:right="1871" w:bottom="1531" w:left="1021" w:header="567" w:footer="1077" w:gutter="0"/>
          <w:cols w:num="2" w:space="340"/>
          <w:docGrid w:linePitch="360"/>
        </w:sectPr>
      </w:pPr>
      <w:r>
        <w:t>Sammantaget beräknas de volymrelaterade utgifterna under utgiftsområde 9 Hälsovård, sjukvård och social omsorg minska 2019 och 2020 med 1,9 miljarder kronor för att sedan öka 2021 och 2022 med 1,9 miljarder kronor.</w:t>
      </w:r>
      <w:bookmarkEnd w:id="239"/>
    </w:p>
    <w:p w14:paraId="071370E6" w14:textId="6469DA17" w:rsidR="0067606D" w:rsidRDefault="0067606D" w:rsidP="0067606D">
      <w:pPr>
        <w:pStyle w:val="TabellRubrik"/>
      </w:pPr>
      <w:bookmarkStart w:id="242" w:name="_Ref17704283"/>
      <w:bookmarkStart w:id="243" w:name="_Toc19299005"/>
      <w:bookmarkEnd w:id="241"/>
      <w:r>
        <w:lastRenderedPageBreak/>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7</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11</w:t>
      </w:r>
      <w:r>
        <w:rPr>
          <w:noProof/>
        </w:rPr>
        <w:fldChar w:fldCharType="end"/>
      </w:r>
      <w:bookmarkEnd w:id="242"/>
      <w:r>
        <w:rPr>
          <w:noProof/>
        </w:rPr>
        <w:tab/>
      </w:r>
      <w:r w:rsidRPr="003474D7">
        <w:t>Volymer inom olika transfereringssystem</w:t>
      </w:r>
      <w:bookmarkEnd w:id="243"/>
    </w:p>
    <w:tbl>
      <w:tblPr>
        <w:tblStyle w:val="RKEgentabell"/>
        <w:tblW w:w="9055" w:type="dxa"/>
        <w:tblInd w:w="0" w:type="dxa"/>
        <w:tblLayout w:type="fixed"/>
        <w:tblLook w:val="0060" w:firstRow="1" w:lastRow="1" w:firstColumn="0" w:lastColumn="0" w:noHBand="0" w:noVBand="0"/>
      </w:tblPr>
      <w:tblGrid>
        <w:gridCol w:w="350"/>
        <w:gridCol w:w="3772"/>
        <w:gridCol w:w="821"/>
        <w:gridCol w:w="822"/>
        <w:gridCol w:w="823"/>
        <w:gridCol w:w="822"/>
        <w:gridCol w:w="822"/>
        <w:gridCol w:w="823"/>
      </w:tblGrid>
      <w:tr w:rsidR="0067606D" w14:paraId="315F8677" w14:textId="77777777" w:rsidTr="0067606D">
        <w:trPr>
          <w:cnfStyle w:val="100000000000" w:firstRow="1" w:lastRow="0" w:firstColumn="0" w:lastColumn="0" w:oddVBand="0" w:evenVBand="0" w:oddHBand="0" w:evenHBand="0" w:firstRowFirstColumn="0" w:firstRowLastColumn="0" w:lastRowFirstColumn="0" w:lastRowLastColumn="0"/>
        </w:trPr>
        <w:tc>
          <w:tcPr>
            <w:tcW w:w="4111" w:type="dxa"/>
            <w:gridSpan w:val="2"/>
            <w:tcMar>
              <w:left w:w="0" w:type="dxa"/>
              <w:right w:w="0" w:type="dxa"/>
            </w:tcMar>
            <w:vAlign w:val="bottom"/>
          </w:tcPr>
          <w:p w14:paraId="0FDECE25" w14:textId="574BB336" w:rsidR="0067606D" w:rsidRDefault="0067606D" w:rsidP="0067606D">
            <w:pPr>
              <w:pStyle w:val="TabellHuvud"/>
              <w:jc w:val="left"/>
            </w:pPr>
            <w:r>
              <w:t xml:space="preserve">Utgiftsområde </w:t>
            </w:r>
          </w:p>
        </w:tc>
        <w:tc>
          <w:tcPr>
            <w:tcW w:w="819" w:type="dxa"/>
            <w:vAlign w:val="bottom"/>
          </w:tcPr>
          <w:p w14:paraId="719729D2" w14:textId="77777777" w:rsidR="0067606D" w:rsidRDefault="0067606D" w:rsidP="0067606D">
            <w:pPr>
              <w:pStyle w:val="TabellHuvud"/>
            </w:pPr>
            <w:r>
              <w:t>Köns</w:t>
            </w:r>
            <w:r>
              <w:softHyphen/>
              <w:t>fördelning 2018</w:t>
            </w:r>
          </w:p>
        </w:tc>
        <w:tc>
          <w:tcPr>
            <w:tcW w:w="819" w:type="dxa"/>
            <w:vAlign w:val="bottom"/>
          </w:tcPr>
          <w:p w14:paraId="4F2C48F6" w14:textId="77777777" w:rsidR="0067606D" w:rsidRDefault="0067606D" w:rsidP="0067606D">
            <w:pPr>
              <w:pStyle w:val="TabellHuvud"/>
            </w:pPr>
            <w:r>
              <w:t>Utfall</w:t>
            </w:r>
          </w:p>
          <w:p w14:paraId="70F7DFF4" w14:textId="77777777" w:rsidR="0067606D" w:rsidRDefault="0067606D" w:rsidP="0067606D">
            <w:pPr>
              <w:pStyle w:val="TabellHuvud"/>
            </w:pPr>
            <w:r>
              <w:t>2018</w:t>
            </w:r>
          </w:p>
        </w:tc>
        <w:tc>
          <w:tcPr>
            <w:tcW w:w="820" w:type="dxa"/>
            <w:vAlign w:val="bottom"/>
          </w:tcPr>
          <w:p w14:paraId="705784A1" w14:textId="77777777" w:rsidR="0067606D" w:rsidRDefault="0067606D" w:rsidP="0067606D">
            <w:pPr>
              <w:pStyle w:val="TabellHuvud"/>
            </w:pPr>
            <w:r>
              <w:t>Prognos</w:t>
            </w:r>
          </w:p>
          <w:p w14:paraId="68881164" w14:textId="77777777" w:rsidR="0067606D" w:rsidRDefault="0067606D" w:rsidP="0067606D">
            <w:pPr>
              <w:pStyle w:val="TabellHuvud"/>
            </w:pPr>
            <w:r>
              <w:t>2019</w:t>
            </w:r>
          </w:p>
        </w:tc>
        <w:tc>
          <w:tcPr>
            <w:tcW w:w="819" w:type="dxa"/>
            <w:vAlign w:val="bottom"/>
          </w:tcPr>
          <w:p w14:paraId="471021BD" w14:textId="77777777" w:rsidR="0067606D" w:rsidRDefault="0067606D" w:rsidP="0067606D">
            <w:pPr>
              <w:pStyle w:val="TabellHuvud"/>
            </w:pPr>
            <w:r>
              <w:t>Prognos</w:t>
            </w:r>
          </w:p>
          <w:p w14:paraId="50EB2587" w14:textId="77777777" w:rsidR="0067606D" w:rsidRDefault="0067606D" w:rsidP="0067606D">
            <w:pPr>
              <w:pStyle w:val="TabellHuvud"/>
            </w:pPr>
            <w:r>
              <w:t>2020</w:t>
            </w:r>
          </w:p>
        </w:tc>
        <w:tc>
          <w:tcPr>
            <w:tcW w:w="819" w:type="dxa"/>
            <w:vAlign w:val="bottom"/>
          </w:tcPr>
          <w:p w14:paraId="680B8C06" w14:textId="77777777" w:rsidR="0067606D" w:rsidRDefault="0067606D" w:rsidP="0067606D">
            <w:pPr>
              <w:pStyle w:val="TabellHuvud"/>
            </w:pPr>
            <w:r>
              <w:t>Prognos</w:t>
            </w:r>
          </w:p>
          <w:p w14:paraId="1E07B62C" w14:textId="77777777" w:rsidR="0067606D" w:rsidRDefault="0067606D" w:rsidP="0067606D">
            <w:pPr>
              <w:pStyle w:val="TabellHuvud"/>
            </w:pPr>
            <w:r>
              <w:t>2021</w:t>
            </w:r>
          </w:p>
        </w:tc>
        <w:tc>
          <w:tcPr>
            <w:tcW w:w="820" w:type="dxa"/>
            <w:vAlign w:val="bottom"/>
          </w:tcPr>
          <w:p w14:paraId="28E4705B" w14:textId="77777777" w:rsidR="0067606D" w:rsidRDefault="0067606D" w:rsidP="0067606D">
            <w:pPr>
              <w:pStyle w:val="TabellHuvud"/>
            </w:pPr>
            <w:r>
              <w:t>Prognos</w:t>
            </w:r>
          </w:p>
          <w:p w14:paraId="5EB719A4" w14:textId="1A63CB78" w:rsidR="0067606D" w:rsidRDefault="0067606D" w:rsidP="0067606D">
            <w:pPr>
              <w:pStyle w:val="TabellHuvud"/>
            </w:pPr>
            <w:r>
              <w:t>2022</w:t>
            </w:r>
          </w:p>
        </w:tc>
      </w:tr>
      <w:tr w:rsidR="0067606D" w14:paraId="4D66AC98" w14:textId="77777777" w:rsidTr="0067606D">
        <w:trPr>
          <w:trHeight w:val="208"/>
        </w:trPr>
        <w:tc>
          <w:tcPr>
            <w:tcW w:w="350" w:type="dxa"/>
            <w:vMerge w:val="restart"/>
            <w:tcMar>
              <w:left w:w="0" w:type="dxa"/>
              <w:right w:w="0" w:type="dxa"/>
            </w:tcMar>
          </w:tcPr>
          <w:p w14:paraId="38B64D8F" w14:textId="77777777" w:rsidR="0067606D" w:rsidRDefault="0067606D" w:rsidP="0067606D">
            <w:pPr>
              <w:pStyle w:val="TabellRader"/>
              <w:spacing w:before="0"/>
              <w:jc w:val="left"/>
            </w:pPr>
            <w:r w:rsidRPr="00BD2CE6">
              <w:t>8</w:t>
            </w:r>
          </w:p>
        </w:tc>
        <w:tc>
          <w:tcPr>
            <w:tcW w:w="3761" w:type="dxa"/>
            <w:vMerge w:val="restart"/>
          </w:tcPr>
          <w:p w14:paraId="44CA47FB" w14:textId="77777777" w:rsidR="0067606D" w:rsidRDefault="0067606D" w:rsidP="0067606D">
            <w:pPr>
              <w:pStyle w:val="TabellRader"/>
              <w:spacing w:before="0"/>
              <w:jc w:val="left"/>
            </w:pPr>
            <w:r w:rsidRPr="00693DAD">
              <w:t>Asylsökande, genomsnittligt antal inskrivna per dygn</w:t>
            </w:r>
          </w:p>
        </w:tc>
        <w:tc>
          <w:tcPr>
            <w:tcW w:w="819" w:type="dxa"/>
            <w:tcBorders>
              <w:bottom w:val="nil"/>
            </w:tcBorders>
            <w:vAlign w:val="bottom"/>
          </w:tcPr>
          <w:p w14:paraId="1F384AA4" w14:textId="77777777" w:rsidR="0067606D" w:rsidRDefault="0067606D" w:rsidP="0067606D">
            <w:pPr>
              <w:pStyle w:val="TabellRader"/>
              <w:spacing w:before="0"/>
            </w:pPr>
            <w:r>
              <w:t>40 % kv</w:t>
            </w:r>
          </w:p>
        </w:tc>
        <w:tc>
          <w:tcPr>
            <w:tcW w:w="819" w:type="dxa"/>
            <w:vMerge w:val="restart"/>
            <w:vAlign w:val="bottom"/>
          </w:tcPr>
          <w:p w14:paraId="4D9442FB" w14:textId="77777777" w:rsidR="0067606D" w:rsidRDefault="0067606D" w:rsidP="0067606D">
            <w:pPr>
              <w:pStyle w:val="TabellRader"/>
              <w:spacing w:before="0"/>
            </w:pPr>
            <w:r w:rsidRPr="0001220B">
              <w:t>63 544</w:t>
            </w:r>
          </w:p>
        </w:tc>
        <w:tc>
          <w:tcPr>
            <w:tcW w:w="820" w:type="dxa"/>
            <w:vMerge w:val="restart"/>
            <w:vAlign w:val="bottom"/>
          </w:tcPr>
          <w:p w14:paraId="4BDA6303" w14:textId="77777777" w:rsidR="0067606D" w:rsidRDefault="0067606D" w:rsidP="0067606D">
            <w:pPr>
              <w:pStyle w:val="TabellRader"/>
              <w:spacing w:before="0"/>
            </w:pPr>
            <w:r w:rsidRPr="00590050">
              <w:t>45 900</w:t>
            </w:r>
          </w:p>
        </w:tc>
        <w:tc>
          <w:tcPr>
            <w:tcW w:w="819" w:type="dxa"/>
            <w:vMerge w:val="restart"/>
            <w:vAlign w:val="bottom"/>
          </w:tcPr>
          <w:p w14:paraId="14153D0A" w14:textId="77777777" w:rsidR="0067606D" w:rsidRDefault="0067606D" w:rsidP="0067606D">
            <w:pPr>
              <w:pStyle w:val="TabellRader"/>
              <w:spacing w:before="0"/>
            </w:pPr>
            <w:r w:rsidRPr="00590050">
              <w:t>40 900</w:t>
            </w:r>
          </w:p>
        </w:tc>
        <w:tc>
          <w:tcPr>
            <w:tcW w:w="819" w:type="dxa"/>
            <w:vMerge w:val="restart"/>
            <w:vAlign w:val="bottom"/>
          </w:tcPr>
          <w:p w14:paraId="0DD35F09" w14:textId="77777777" w:rsidR="0067606D" w:rsidRDefault="0067606D" w:rsidP="0067606D">
            <w:pPr>
              <w:pStyle w:val="TabellRader"/>
              <w:spacing w:before="0"/>
            </w:pPr>
            <w:r w:rsidRPr="00590050">
              <w:t>39 300</w:t>
            </w:r>
          </w:p>
        </w:tc>
        <w:tc>
          <w:tcPr>
            <w:tcW w:w="820" w:type="dxa"/>
            <w:vMerge w:val="restart"/>
            <w:vAlign w:val="bottom"/>
          </w:tcPr>
          <w:p w14:paraId="00F18ACE" w14:textId="77777777" w:rsidR="0067606D" w:rsidRDefault="0067606D" w:rsidP="0067606D">
            <w:pPr>
              <w:pStyle w:val="TabellRader"/>
              <w:spacing w:before="0"/>
            </w:pPr>
            <w:r w:rsidRPr="00590050">
              <w:t>37 800</w:t>
            </w:r>
          </w:p>
        </w:tc>
      </w:tr>
      <w:tr w:rsidR="0067606D" w14:paraId="29C7B450" w14:textId="77777777" w:rsidTr="0067606D">
        <w:trPr>
          <w:trHeight w:val="51"/>
        </w:trPr>
        <w:tc>
          <w:tcPr>
            <w:tcW w:w="350" w:type="dxa"/>
            <w:vMerge/>
            <w:tcMar>
              <w:left w:w="0" w:type="dxa"/>
              <w:right w:w="0" w:type="dxa"/>
            </w:tcMar>
          </w:tcPr>
          <w:p w14:paraId="76F8200E" w14:textId="77777777" w:rsidR="0067606D" w:rsidRPr="00BD2CE6" w:rsidRDefault="0067606D" w:rsidP="0067606D">
            <w:pPr>
              <w:pStyle w:val="TabellRader"/>
              <w:spacing w:before="0"/>
              <w:jc w:val="left"/>
            </w:pPr>
          </w:p>
        </w:tc>
        <w:tc>
          <w:tcPr>
            <w:tcW w:w="3761" w:type="dxa"/>
            <w:vMerge/>
            <w:tcBorders>
              <w:bottom w:val="nil"/>
            </w:tcBorders>
          </w:tcPr>
          <w:p w14:paraId="27F2A06A" w14:textId="77777777" w:rsidR="0067606D" w:rsidRPr="00693DAD" w:rsidRDefault="0067606D" w:rsidP="0067606D">
            <w:pPr>
              <w:pStyle w:val="TabellRader"/>
              <w:spacing w:before="0"/>
              <w:jc w:val="left"/>
            </w:pPr>
          </w:p>
        </w:tc>
        <w:tc>
          <w:tcPr>
            <w:tcW w:w="819" w:type="dxa"/>
            <w:tcBorders>
              <w:top w:val="nil"/>
            </w:tcBorders>
            <w:vAlign w:val="bottom"/>
          </w:tcPr>
          <w:p w14:paraId="2200C891" w14:textId="77777777" w:rsidR="0067606D" w:rsidRDefault="0067606D" w:rsidP="0067606D">
            <w:pPr>
              <w:pStyle w:val="TabellRader"/>
              <w:spacing w:before="0"/>
            </w:pPr>
            <w:r>
              <w:t>60 % m</w:t>
            </w:r>
          </w:p>
        </w:tc>
        <w:tc>
          <w:tcPr>
            <w:tcW w:w="819" w:type="dxa"/>
            <w:vMerge/>
            <w:vAlign w:val="bottom"/>
          </w:tcPr>
          <w:p w14:paraId="131B3626" w14:textId="77777777" w:rsidR="0067606D" w:rsidRPr="00030BCB" w:rsidRDefault="0067606D" w:rsidP="0067606D">
            <w:pPr>
              <w:pStyle w:val="TabellRader"/>
              <w:spacing w:before="0"/>
            </w:pPr>
          </w:p>
        </w:tc>
        <w:tc>
          <w:tcPr>
            <w:tcW w:w="820" w:type="dxa"/>
            <w:vMerge/>
            <w:vAlign w:val="bottom"/>
          </w:tcPr>
          <w:p w14:paraId="15F9109F" w14:textId="77777777" w:rsidR="0067606D" w:rsidRPr="003C66A6" w:rsidRDefault="0067606D" w:rsidP="0067606D">
            <w:pPr>
              <w:pStyle w:val="TabellRader"/>
              <w:spacing w:before="0"/>
            </w:pPr>
          </w:p>
        </w:tc>
        <w:tc>
          <w:tcPr>
            <w:tcW w:w="819" w:type="dxa"/>
            <w:vMerge/>
            <w:vAlign w:val="bottom"/>
          </w:tcPr>
          <w:p w14:paraId="0EFF5BD0" w14:textId="77777777" w:rsidR="0067606D" w:rsidRPr="003C66A6" w:rsidRDefault="0067606D" w:rsidP="0067606D">
            <w:pPr>
              <w:pStyle w:val="TabellRader"/>
              <w:spacing w:before="0"/>
            </w:pPr>
          </w:p>
        </w:tc>
        <w:tc>
          <w:tcPr>
            <w:tcW w:w="819" w:type="dxa"/>
            <w:vMerge/>
            <w:vAlign w:val="bottom"/>
          </w:tcPr>
          <w:p w14:paraId="7571E8F1" w14:textId="77777777" w:rsidR="0067606D" w:rsidRPr="003C66A6" w:rsidRDefault="0067606D" w:rsidP="0067606D">
            <w:pPr>
              <w:pStyle w:val="TabellRader"/>
              <w:spacing w:before="0"/>
            </w:pPr>
          </w:p>
        </w:tc>
        <w:tc>
          <w:tcPr>
            <w:tcW w:w="820" w:type="dxa"/>
            <w:vMerge/>
            <w:vAlign w:val="bottom"/>
          </w:tcPr>
          <w:p w14:paraId="2E02501A" w14:textId="77777777" w:rsidR="0067606D" w:rsidRPr="003C66A6" w:rsidRDefault="0067606D" w:rsidP="0067606D">
            <w:pPr>
              <w:pStyle w:val="TabellRader"/>
              <w:spacing w:before="0"/>
            </w:pPr>
          </w:p>
        </w:tc>
      </w:tr>
      <w:tr w:rsidR="0067606D" w14:paraId="65A21853" w14:textId="77777777" w:rsidTr="0067606D">
        <w:trPr>
          <w:trHeight w:val="208"/>
        </w:trPr>
        <w:tc>
          <w:tcPr>
            <w:tcW w:w="350" w:type="dxa"/>
            <w:vMerge w:val="restart"/>
            <w:tcMar>
              <w:left w:w="0" w:type="dxa"/>
              <w:right w:w="0" w:type="dxa"/>
            </w:tcMar>
          </w:tcPr>
          <w:p w14:paraId="6D5D23BF" w14:textId="77777777" w:rsidR="0067606D" w:rsidRDefault="0067606D" w:rsidP="0067606D">
            <w:pPr>
              <w:pStyle w:val="TabellRader"/>
              <w:spacing w:before="0"/>
              <w:jc w:val="left"/>
            </w:pPr>
            <w:r w:rsidRPr="00BD2CE6">
              <w:t>9</w:t>
            </w:r>
          </w:p>
        </w:tc>
        <w:tc>
          <w:tcPr>
            <w:tcW w:w="3761" w:type="dxa"/>
            <w:vMerge w:val="restart"/>
          </w:tcPr>
          <w:p w14:paraId="2931498E" w14:textId="77777777" w:rsidR="0067606D" w:rsidRDefault="0067606D" w:rsidP="0067606D">
            <w:pPr>
              <w:pStyle w:val="TabellRader"/>
              <w:spacing w:before="0"/>
              <w:jc w:val="left"/>
            </w:pPr>
            <w:r w:rsidRPr="00693DAD">
              <w:t>Antal personer med assistansersättning</w:t>
            </w:r>
          </w:p>
        </w:tc>
        <w:tc>
          <w:tcPr>
            <w:tcW w:w="819" w:type="dxa"/>
            <w:tcBorders>
              <w:bottom w:val="nil"/>
            </w:tcBorders>
            <w:vAlign w:val="bottom"/>
          </w:tcPr>
          <w:p w14:paraId="62DF871A" w14:textId="77777777" w:rsidR="0067606D" w:rsidRDefault="0067606D" w:rsidP="0067606D">
            <w:pPr>
              <w:pStyle w:val="TabellRader"/>
              <w:spacing w:before="0"/>
            </w:pPr>
            <w:r>
              <w:t>46 % kv</w:t>
            </w:r>
          </w:p>
        </w:tc>
        <w:tc>
          <w:tcPr>
            <w:tcW w:w="819" w:type="dxa"/>
            <w:vMerge w:val="restart"/>
            <w:vAlign w:val="bottom"/>
          </w:tcPr>
          <w:p w14:paraId="344EEB54" w14:textId="77777777" w:rsidR="0067606D" w:rsidRDefault="0067606D" w:rsidP="0067606D">
            <w:pPr>
              <w:pStyle w:val="TabellRader"/>
              <w:spacing w:before="0"/>
            </w:pPr>
            <w:r w:rsidRPr="006E2156">
              <w:t>14 596</w:t>
            </w:r>
          </w:p>
        </w:tc>
        <w:tc>
          <w:tcPr>
            <w:tcW w:w="820" w:type="dxa"/>
            <w:vMerge w:val="restart"/>
            <w:vAlign w:val="bottom"/>
          </w:tcPr>
          <w:p w14:paraId="52A6CB28" w14:textId="77777777" w:rsidR="0067606D" w:rsidRDefault="0067606D" w:rsidP="0067606D">
            <w:pPr>
              <w:pStyle w:val="TabellRader"/>
              <w:spacing w:before="0"/>
            </w:pPr>
            <w:r w:rsidRPr="009F75EC">
              <w:t>14 300</w:t>
            </w:r>
          </w:p>
        </w:tc>
        <w:tc>
          <w:tcPr>
            <w:tcW w:w="819" w:type="dxa"/>
            <w:vMerge w:val="restart"/>
            <w:vAlign w:val="bottom"/>
          </w:tcPr>
          <w:p w14:paraId="63CCAEF9" w14:textId="77777777" w:rsidR="0067606D" w:rsidRDefault="0067606D" w:rsidP="0067606D">
            <w:pPr>
              <w:pStyle w:val="TabellRader"/>
              <w:spacing w:before="0"/>
            </w:pPr>
            <w:r w:rsidRPr="009F75EC">
              <w:t>14 041</w:t>
            </w:r>
          </w:p>
        </w:tc>
        <w:tc>
          <w:tcPr>
            <w:tcW w:w="819" w:type="dxa"/>
            <w:vMerge w:val="restart"/>
            <w:vAlign w:val="bottom"/>
          </w:tcPr>
          <w:p w14:paraId="3E616072" w14:textId="77777777" w:rsidR="0067606D" w:rsidRDefault="0067606D" w:rsidP="0067606D">
            <w:pPr>
              <w:pStyle w:val="TabellRader"/>
              <w:spacing w:before="0"/>
            </w:pPr>
            <w:r w:rsidRPr="009F75EC">
              <w:t>13 798</w:t>
            </w:r>
          </w:p>
        </w:tc>
        <w:tc>
          <w:tcPr>
            <w:tcW w:w="820" w:type="dxa"/>
            <w:vMerge w:val="restart"/>
            <w:vAlign w:val="bottom"/>
          </w:tcPr>
          <w:p w14:paraId="38BDD506" w14:textId="77777777" w:rsidR="0067606D" w:rsidRDefault="0067606D" w:rsidP="0067606D">
            <w:pPr>
              <w:pStyle w:val="TabellRader"/>
              <w:spacing w:before="0"/>
            </w:pPr>
            <w:r w:rsidRPr="009F75EC">
              <w:t>13 553</w:t>
            </w:r>
          </w:p>
        </w:tc>
      </w:tr>
      <w:tr w:rsidR="0067606D" w14:paraId="16755696" w14:textId="77777777" w:rsidTr="0067606D">
        <w:trPr>
          <w:trHeight w:val="207"/>
        </w:trPr>
        <w:tc>
          <w:tcPr>
            <w:tcW w:w="350" w:type="dxa"/>
            <w:vMerge/>
            <w:tcMar>
              <w:left w:w="0" w:type="dxa"/>
              <w:right w:w="0" w:type="dxa"/>
            </w:tcMar>
          </w:tcPr>
          <w:p w14:paraId="168C1D7E" w14:textId="77777777" w:rsidR="0067606D" w:rsidRPr="00BD2CE6" w:rsidRDefault="0067606D" w:rsidP="0067606D">
            <w:pPr>
              <w:pStyle w:val="TabellRader"/>
              <w:spacing w:before="0"/>
              <w:jc w:val="left"/>
            </w:pPr>
          </w:p>
        </w:tc>
        <w:tc>
          <w:tcPr>
            <w:tcW w:w="3761" w:type="dxa"/>
            <w:vMerge/>
            <w:tcBorders>
              <w:bottom w:val="nil"/>
            </w:tcBorders>
          </w:tcPr>
          <w:p w14:paraId="18542F7C" w14:textId="77777777" w:rsidR="0067606D" w:rsidRPr="00693DAD" w:rsidRDefault="0067606D" w:rsidP="0067606D">
            <w:pPr>
              <w:pStyle w:val="TabellRader"/>
              <w:spacing w:before="0"/>
              <w:jc w:val="left"/>
            </w:pPr>
          </w:p>
        </w:tc>
        <w:tc>
          <w:tcPr>
            <w:tcW w:w="819" w:type="dxa"/>
            <w:tcBorders>
              <w:top w:val="nil"/>
            </w:tcBorders>
            <w:vAlign w:val="bottom"/>
          </w:tcPr>
          <w:p w14:paraId="70AE712D" w14:textId="77777777" w:rsidR="0067606D" w:rsidRDefault="0067606D" w:rsidP="0067606D">
            <w:pPr>
              <w:pStyle w:val="TabellRader"/>
              <w:spacing w:before="0"/>
            </w:pPr>
            <w:r>
              <w:t>54 % m</w:t>
            </w:r>
          </w:p>
        </w:tc>
        <w:tc>
          <w:tcPr>
            <w:tcW w:w="819" w:type="dxa"/>
            <w:vMerge/>
            <w:vAlign w:val="bottom"/>
          </w:tcPr>
          <w:p w14:paraId="6F38AFF9" w14:textId="77777777" w:rsidR="0067606D" w:rsidRPr="00030BCB" w:rsidRDefault="0067606D" w:rsidP="0067606D">
            <w:pPr>
              <w:pStyle w:val="TabellRader"/>
              <w:spacing w:before="0"/>
            </w:pPr>
          </w:p>
        </w:tc>
        <w:tc>
          <w:tcPr>
            <w:tcW w:w="820" w:type="dxa"/>
            <w:vMerge/>
            <w:vAlign w:val="bottom"/>
          </w:tcPr>
          <w:p w14:paraId="6CC3E18F" w14:textId="77777777" w:rsidR="0067606D" w:rsidRPr="003E57C7" w:rsidRDefault="0067606D" w:rsidP="0067606D">
            <w:pPr>
              <w:pStyle w:val="TabellRader"/>
              <w:spacing w:before="0"/>
            </w:pPr>
          </w:p>
        </w:tc>
        <w:tc>
          <w:tcPr>
            <w:tcW w:w="819" w:type="dxa"/>
            <w:vMerge/>
            <w:vAlign w:val="bottom"/>
          </w:tcPr>
          <w:p w14:paraId="31B11FC3" w14:textId="77777777" w:rsidR="0067606D" w:rsidRPr="003E57C7" w:rsidRDefault="0067606D" w:rsidP="0067606D">
            <w:pPr>
              <w:pStyle w:val="TabellRader"/>
              <w:spacing w:before="0"/>
            </w:pPr>
          </w:p>
        </w:tc>
        <w:tc>
          <w:tcPr>
            <w:tcW w:w="819" w:type="dxa"/>
            <w:vMerge/>
            <w:vAlign w:val="bottom"/>
          </w:tcPr>
          <w:p w14:paraId="731C5C92" w14:textId="77777777" w:rsidR="0067606D" w:rsidRPr="003E57C7" w:rsidRDefault="0067606D" w:rsidP="0067606D">
            <w:pPr>
              <w:pStyle w:val="TabellRader"/>
              <w:spacing w:before="0"/>
            </w:pPr>
          </w:p>
        </w:tc>
        <w:tc>
          <w:tcPr>
            <w:tcW w:w="820" w:type="dxa"/>
            <w:vMerge/>
            <w:vAlign w:val="bottom"/>
          </w:tcPr>
          <w:p w14:paraId="221839FD" w14:textId="77777777" w:rsidR="0067606D" w:rsidRPr="003E57C7" w:rsidRDefault="0067606D" w:rsidP="0067606D">
            <w:pPr>
              <w:pStyle w:val="TabellRader"/>
              <w:spacing w:before="0"/>
            </w:pPr>
          </w:p>
        </w:tc>
      </w:tr>
      <w:tr w:rsidR="0067606D" w14:paraId="05E811A4" w14:textId="77777777" w:rsidTr="0067606D">
        <w:trPr>
          <w:trHeight w:val="259"/>
        </w:trPr>
        <w:tc>
          <w:tcPr>
            <w:tcW w:w="350" w:type="dxa"/>
            <w:vMerge w:val="restart"/>
            <w:tcMar>
              <w:left w:w="0" w:type="dxa"/>
              <w:right w:w="0" w:type="dxa"/>
            </w:tcMar>
          </w:tcPr>
          <w:p w14:paraId="2E876A65" w14:textId="77777777" w:rsidR="0067606D" w:rsidRDefault="0067606D" w:rsidP="0067606D">
            <w:pPr>
              <w:pStyle w:val="TabellRader"/>
              <w:spacing w:before="0"/>
              <w:jc w:val="left"/>
            </w:pPr>
            <w:r w:rsidRPr="00BD2CE6">
              <w:t>9</w:t>
            </w:r>
          </w:p>
        </w:tc>
        <w:tc>
          <w:tcPr>
            <w:tcW w:w="3761" w:type="dxa"/>
            <w:vMerge w:val="restart"/>
          </w:tcPr>
          <w:p w14:paraId="1C097D7C" w14:textId="77777777" w:rsidR="0067606D" w:rsidRDefault="0067606D" w:rsidP="0067606D">
            <w:pPr>
              <w:pStyle w:val="TabellRader"/>
              <w:spacing w:before="0"/>
              <w:jc w:val="left"/>
            </w:pPr>
            <w:r w:rsidRPr="00693DAD">
              <w:t>Antal timmar assistans per vecka per beviljad brukare, genomsnitt</w:t>
            </w:r>
          </w:p>
        </w:tc>
        <w:tc>
          <w:tcPr>
            <w:tcW w:w="819" w:type="dxa"/>
            <w:tcBorders>
              <w:bottom w:val="nil"/>
            </w:tcBorders>
            <w:vAlign w:val="bottom"/>
          </w:tcPr>
          <w:p w14:paraId="331FBAE4" w14:textId="247D1FCE" w:rsidR="0067606D" w:rsidRDefault="0067606D" w:rsidP="0067606D">
            <w:pPr>
              <w:pStyle w:val="TabellRader"/>
              <w:spacing w:before="0"/>
            </w:pPr>
            <w:r>
              <w:t>97 % kv</w:t>
            </w:r>
            <w:r w:rsidRPr="0004060F">
              <w:rPr>
                <w:vertAlign w:val="superscript"/>
              </w:rPr>
              <w:t>1</w:t>
            </w:r>
          </w:p>
        </w:tc>
        <w:tc>
          <w:tcPr>
            <w:tcW w:w="819" w:type="dxa"/>
            <w:vMerge w:val="restart"/>
            <w:vAlign w:val="bottom"/>
          </w:tcPr>
          <w:p w14:paraId="6351832F" w14:textId="72CBD201" w:rsidR="0067606D" w:rsidRDefault="0067606D" w:rsidP="0067606D">
            <w:pPr>
              <w:pStyle w:val="TabellRader"/>
              <w:spacing w:before="0"/>
            </w:pPr>
            <w:r w:rsidRPr="00735E04">
              <w:t>1</w:t>
            </w:r>
            <w:r>
              <w:t>29,6</w:t>
            </w:r>
          </w:p>
        </w:tc>
        <w:tc>
          <w:tcPr>
            <w:tcW w:w="820" w:type="dxa"/>
            <w:vMerge w:val="restart"/>
            <w:vAlign w:val="bottom"/>
          </w:tcPr>
          <w:p w14:paraId="4922916B" w14:textId="77777777" w:rsidR="0067606D" w:rsidRDefault="0067606D" w:rsidP="0067606D">
            <w:pPr>
              <w:pStyle w:val="TabellRader"/>
              <w:spacing w:before="0"/>
            </w:pPr>
            <w:r w:rsidRPr="005B5692">
              <w:t>130,0</w:t>
            </w:r>
          </w:p>
        </w:tc>
        <w:tc>
          <w:tcPr>
            <w:tcW w:w="819" w:type="dxa"/>
            <w:vMerge w:val="restart"/>
            <w:vAlign w:val="bottom"/>
          </w:tcPr>
          <w:p w14:paraId="4E318C90" w14:textId="77777777" w:rsidR="0067606D" w:rsidRDefault="0067606D" w:rsidP="0067606D">
            <w:pPr>
              <w:pStyle w:val="TabellRader"/>
              <w:spacing w:before="0"/>
            </w:pPr>
            <w:r w:rsidRPr="005B5692">
              <w:t>131,0</w:t>
            </w:r>
          </w:p>
        </w:tc>
        <w:tc>
          <w:tcPr>
            <w:tcW w:w="819" w:type="dxa"/>
            <w:vMerge w:val="restart"/>
            <w:vAlign w:val="bottom"/>
          </w:tcPr>
          <w:p w14:paraId="5DEA5038" w14:textId="77777777" w:rsidR="0067606D" w:rsidRDefault="0067606D" w:rsidP="0067606D">
            <w:pPr>
              <w:pStyle w:val="TabellRader"/>
              <w:spacing w:before="0"/>
            </w:pPr>
            <w:r w:rsidRPr="005B5692">
              <w:t>132,2</w:t>
            </w:r>
          </w:p>
        </w:tc>
        <w:tc>
          <w:tcPr>
            <w:tcW w:w="820" w:type="dxa"/>
            <w:vMerge w:val="restart"/>
            <w:vAlign w:val="bottom"/>
          </w:tcPr>
          <w:p w14:paraId="0114615E" w14:textId="77777777" w:rsidR="0067606D" w:rsidRDefault="0067606D" w:rsidP="0067606D">
            <w:pPr>
              <w:pStyle w:val="TabellRader"/>
              <w:spacing w:before="0"/>
            </w:pPr>
            <w:r w:rsidRPr="005B5692">
              <w:t>133,1</w:t>
            </w:r>
          </w:p>
        </w:tc>
      </w:tr>
      <w:tr w:rsidR="0067606D" w14:paraId="1C395398" w14:textId="77777777" w:rsidTr="0067606D">
        <w:trPr>
          <w:trHeight w:val="259"/>
        </w:trPr>
        <w:tc>
          <w:tcPr>
            <w:tcW w:w="350" w:type="dxa"/>
            <w:vMerge/>
            <w:tcMar>
              <w:left w:w="0" w:type="dxa"/>
              <w:right w:w="0" w:type="dxa"/>
            </w:tcMar>
          </w:tcPr>
          <w:p w14:paraId="32F986CA" w14:textId="77777777" w:rsidR="0067606D" w:rsidRPr="00BD2CE6" w:rsidRDefault="0067606D" w:rsidP="0067606D">
            <w:pPr>
              <w:pStyle w:val="TabellRader"/>
              <w:spacing w:before="0"/>
              <w:jc w:val="left"/>
            </w:pPr>
          </w:p>
        </w:tc>
        <w:tc>
          <w:tcPr>
            <w:tcW w:w="3761" w:type="dxa"/>
            <w:vMerge/>
            <w:tcBorders>
              <w:bottom w:val="nil"/>
            </w:tcBorders>
          </w:tcPr>
          <w:p w14:paraId="29B4B9ED" w14:textId="77777777" w:rsidR="0067606D" w:rsidRPr="00693DAD" w:rsidRDefault="0067606D" w:rsidP="0067606D">
            <w:pPr>
              <w:pStyle w:val="TabellRader"/>
              <w:spacing w:before="0"/>
              <w:jc w:val="left"/>
            </w:pPr>
          </w:p>
        </w:tc>
        <w:tc>
          <w:tcPr>
            <w:tcW w:w="819" w:type="dxa"/>
            <w:tcBorders>
              <w:top w:val="nil"/>
            </w:tcBorders>
            <w:vAlign w:val="bottom"/>
          </w:tcPr>
          <w:p w14:paraId="154D78AD" w14:textId="4BA8F493" w:rsidR="0067606D" w:rsidRDefault="0067606D" w:rsidP="0067606D">
            <w:pPr>
              <w:pStyle w:val="TabellRader"/>
              <w:spacing w:before="0"/>
            </w:pPr>
            <w:r>
              <w:t>102 % m</w:t>
            </w:r>
            <w:r w:rsidRPr="0004060F">
              <w:rPr>
                <w:vertAlign w:val="superscript"/>
              </w:rPr>
              <w:t>1</w:t>
            </w:r>
          </w:p>
        </w:tc>
        <w:tc>
          <w:tcPr>
            <w:tcW w:w="819" w:type="dxa"/>
            <w:vMerge/>
            <w:vAlign w:val="bottom"/>
          </w:tcPr>
          <w:p w14:paraId="581B5030" w14:textId="77777777" w:rsidR="0067606D" w:rsidRPr="00030BCB" w:rsidRDefault="0067606D" w:rsidP="0067606D">
            <w:pPr>
              <w:pStyle w:val="TabellRader"/>
              <w:spacing w:before="0"/>
            </w:pPr>
          </w:p>
        </w:tc>
        <w:tc>
          <w:tcPr>
            <w:tcW w:w="820" w:type="dxa"/>
            <w:vMerge/>
            <w:vAlign w:val="bottom"/>
          </w:tcPr>
          <w:p w14:paraId="2AE020A3" w14:textId="77777777" w:rsidR="0067606D" w:rsidRPr="0018162C" w:rsidRDefault="0067606D" w:rsidP="0067606D">
            <w:pPr>
              <w:pStyle w:val="TabellRader"/>
              <w:spacing w:before="0"/>
            </w:pPr>
          </w:p>
        </w:tc>
        <w:tc>
          <w:tcPr>
            <w:tcW w:w="819" w:type="dxa"/>
            <w:vMerge/>
            <w:vAlign w:val="bottom"/>
          </w:tcPr>
          <w:p w14:paraId="7350CB41" w14:textId="77777777" w:rsidR="0067606D" w:rsidRPr="0018162C" w:rsidRDefault="0067606D" w:rsidP="0067606D">
            <w:pPr>
              <w:pStyle w:val="TabellRader"/>
              <w:spacing w:before="0"/>
            </w:pPr>
          </w:p>
        </w:tc>
        <w:tc>
          <w:tcPr>
            <w:tcW w:w="819" w:type="dxa"/>
            <w:vMerge/>
            <w:vAlign w:val="bottom"/>
          </w:tcPr>
          <w:p w14:paraId="7D9265BC" w14:textId="77777777" w:rsidR="0067606D" w:rsidRPr="0018162C" w:rsidRDefault="0067606D" w:rsidP="0067606D">
            <w:pPr>
              <w:pStyle w:val="TabellRader"/>
              <w:spacing w:before="0"/>
            </w:pPr>
          </w:p>
        </w:tc>
        <w:tc>
          <w:tcPr>
            <w:tcW w:w="820" w:type="dxa"/>
            <w:vMerge/>
            <w:vAlign w:val="bottom"/>
          </w:tcPr>
          <w:p w14:paraId="7455D781" w14:textId="77777777" w:rsidR="0067606D" w:rsidRPr="0018162C" w:rsidRDefault="0067606D" w:rsidP="0067606D">
            <w:pPr>
              <w:pStyle w:val="TabellRader"/>
              <w:spacing w:before="0"/>
            </w:pPr>
          </w:p>
        </w:tc>
      </w:tr>
      <w:tr w:rsidR="0067606D" w14:paraId="154B65FE" w14:textId="77777777" w:rsidTr="0067606D">
        <w:trPr>
          <w:trHeight w:val="208"/>
        </w:trPr>
        <w:tc>
          <w:tcPr>
            <w:tcW w:w="350" w:type="dxa"/>
            <w:vMerge w:val="restart"/>
            <w:tcMar>
              <w:left w:w="0" w:type="dxa"/>
              <w:right w:w="0" w:type="dxa"/>
            </w:tcMar>
          </w:tcPr>
          <w:p w14:paraId="5E48BF11" w14:textId="77777777" w:rsidR="0067606D" w:rsidRDefault="0067606D" w:rsidP="0067606D">
            <w:pPr>
              <w:pStyle w:val="TabellRader"/>
              <w:spacing w:before="0"/>
              <w:jc w:val="left"/>
            </w:pPr>
            <w:r w:rsidRPr="00BD2CE6">
              <w:t>10</w:t>
            </w:r>
          </w:p>
        </w:tc>
        <w:tc>
          <w:tcPr>
            <w:tcW w:w="3761" w:type="dxa"/>
            <w:vMerge w:val="restart"/>
          </w:tcPr>
          <w:p w14:paraId="27D6C8A4" w14:textId="77777777" w:rsidR="0067606D" w:rsidRDefault="0067606D" w:rsidP="0067606D">
            <w:pPr>
              <w:pStyle w:val="TabellRader"/>
              <w:spacing w:before="0"/>
              <w:jc w:val="left"/>
            </w:pPr>
            <w:r w:rsidRPr="00693DAD">
              <w:t>Antal sjukpenningdagar (netto)</w:t>
            </w:r>
            <w:r w:rsidRPr="001B08B0">
              <w:rPr>
                <w:vertAlign w:val="superscript"/>
              </w:rPr>
              <w:t>2</w:t>
            </w:r>
            <w:r w:rsidRPr="00693DAD">
              <w:t>, miljoner</w:t>
            </w:r>
          </w:p>
        </w:tc>
        <w:tc>
          <w:tcPr>
            <w:tcW w:w="819" w:type="dxa"/>
            <w:tcBorders>
              <w:bottom w:val="nil"/>
            </w:tcBorders>
            <w:vAlign w:val="bottom"/>
          </w:tcPr>
          <w:p w14:paraId="75DC10C5" w14:textId="77777777" w:rsidR="0067606D" w:rsidRDefault="0067606D" w:rsidP="0067606D">
            <w:pPr>
              <w:pStyle w:val="TabellRader"/>
              <w:spacing w:before="0"/>
            </w:pPr>
            <w:r>
              <w:t>64 % kv</w:t>
            </w:r>
          </w:p>
        </w:tc>
        <w:tc>
          <w:tcPr>
            <w:tcW w:w="819" w:type="dxa"/>
            <w:vMerge w:val="restart"/>
            <w:vAlign w:val="bottom"/>
          </w:tcPr>
          <w:p w14:paraId="167C4390" w14:textId="63E5515D" w:rsidR="0067606D" w:rsidRDefault="0067606D" w:rsidP="0067606D">
            <w:pPr>
              <w:pStyle w:val="TabellRader"/>
              <w:spacing w:before="0"/>
            </w:pPr>
            <w:r w:rsidRPr="00861252">
              <w:t>54</w:t>
            </w:r>
            <w:r>
              <w:t>,4</w:t>
            </w:r>
          </w:p>
        </w:tc>
        <w:tc>
          <w:tcPr>
            <w:tcW w:w="820" w:type="dxa"/>
            <w:vMerge w:val="restart"/>
            <w:vAlign w:val="bottom"/>
          </w:tcPr>
          <w:p w14:paraId="3838B7AA" w14:textId="77777777" w:rsidR="0067606D" w:rsidRDefault="0067606D" w:rsidP="0067606D">
            <w:pPr>
              <w:pStyle w:val="TabellRader"/>
              <w:spacing w:before="0"/>
            </w:pPr>
            <w:r w:rsidRPr="00A5640E">
              <w:t>53,4</w:t>
            </w:r>
          </w:p>
        </w:tc>
        <w:tc>
          <w:tcPr>
            <w:tcW w:w="819" w:type="dxa"/>
            <w:vMerge w:val="restart"/>
            <w:vAlign w:val="bottom"/>
          </w:tcPr>
          <w:p w14:paraId="72EAD21E" w14:textId="77777777" w:rsidR="0067606D" w:rsidRDefault="0067606D" w:rsidP="0067606D">
            <w:pPr>
              <w:pStyle w:val="TabellRader"/>
              <w:spacing w:before="0"/>
            </w:pPr>
            <w:r w:rsidRPr="00A5640E">
              <w:t>52,1</w:t>
            </w:r>
          </w:p>
        </w:tc>
        <w:tc>
          <w:tcPr>
            <w:tcW w:w="819" w:type="dxa"/>
            <w:vMerge w:val="restart"/>
            <w:vAlign w:val="bottom"/>
          </w:tcPr>
          <w:p w14:paraId="358BAF2D" w14:textId="77777777" w:rsidR="0067606D" w:rsidRDefault="0067606D" w:rsidP="0067606D">
            <w:pPr>
              <w:pStyle w:val="TabellRader"/>
              <w:spacing w:before="0"/>
            </w:pPr>
            <w:r w:rsidRPr="00A5640E">
              <w:t>51,5</w:t>
            </w:r>
          </w:p>
        </w:tc>
        <w:tc>
          <w:tcPr>
            <w:tcW w:w="820" w:type="dxa"/>
            <w:vMerge w:val="restart"/>
            <w:vAlign w:val="bottom"/>
          </w:tcPr>
          <w:p w14:paraId="4ACC28F0" w14:textId="77777777" w:rsidR="0067606D" w:rsidRDefault="0067606D" w:rsidP="0067606D">
            <w:pPr>
              <w:pStyle w:val="TabellRader"/>
              <w:spacing w:before="0"/>
            </w:pPr>
            <w:r w:rsidRPr="00A5640E">
              <w:t>51,3</w:t>
            </w:r>
          </w:p>
        </w:tc>
      </w:tr>
      <w:tr w:rsidR="0067606D" w14:paraId="33DE0336" w14:textId="77777777" w:rsidTr="0067606D">
        <w:trPr>
          <w:trHeight w:val="207"/>
        </w:trPr>
        <w:tc>
          <w:tcPr>
            <w:tcW w:w="350" w:type="dxa"/>
            <w:vMerge/>
            <w:tcMar>
              <w:left w:w="0" w:type="dxa"/>
              <w:right w:w="0" w:type="dxa"/>
            </w:tcMar>
          </w:tcPr>
          <w:p w14:paraId="08947CD8" w14:textId="77777777" w:rsidR="0067606D" w:rsidRPr="00BD2CE6" w:rsidRDefault="0067606D" w:rsidP="0067606D">
            <w:pPr>
              <w:pStyle w:val="TabellRader"/>
              <w:spacing w:before="0"/>
              <w:jc w:val="left"/>
            </w:pPr>
          </w:p>
        </w:tc>
        <w:tc>
          <w:tcPr>
            <w:tcW w:w="3761" w:type="dxa"/>
            <w:vMerge/>
            <w:tcBorders>
              <w:bottom w:val="nil"/>
            </w:tcBorders>
          </w:tcPr>
          <w:p w14:paraId="43862D74" w14:textId="77777777" w:rsidR="0067606D" w:rsidRPr="00693DAD" w:rsidRDefault="0067606D" w:rsidP="0067606D">
            <w:pPr>
              <w:pStyle w:val="TabellRader"/>
              <w:spacing w:before="0"/>
              <w:jc w:val="left"/>
            </w:pPr>
          </w:p>
        </w:tc>
        <w:tc>
          <w:tcPr>
            <w:tcW w:w="819" w:type="dxa"/>
            <w:tcBorders>
              <w:top w:val="nil"/>
            </w:tcBorders>
            <w:vAlign w:val="bottom"/>
          </w:tcPr>
          <w:p w14:paraId="0D8AA3D2" w14:textId="77777777" w:rsidR="0067606D" w:rsidRDefault="0067606D" w:rsidP="0067606D">
            <w:pPr>
              <w:pStyle w:val="TabellRader"/>
              <w:spacing w:before="0"/>
            </w:pPr>
            <w:r>
              <w:t>36 % m</w:t>
            </w:r>
          </w:p>
        </w:tc>
        <w:tc>
          <w:tcPr>
            <w:tcW w:w="819" w:type="dxa"/>
            <w:vMerge/>
            <w:vAlign w:val="bottom"/>
          </w:tcPr>
          <w:p w14:paraId="1ABB5940" w14:textId="77777777" w:rsidR="0067606D" w:rsidRPr="007539F7" w:rsidRDefault="0067606D" w:rsidP="0067606D">
            <w:pPr>
              <w:pStyle w:val="TabellRader"/>
              <w:spacing w:before="0"/>
            </w:pPr>
          </w:p>
        </w:tc>
        <w:tc>
          <w:tcPr>
            <w:tcW w:w="820" w:type="dxa"/>
            <w:vMerge/>
            <w:vAlign w:val="bottom"/>
          </w:tcPr>
          <w:p w14:paraId="205BBB4D" w14:textId="77777777" w:rsidR="0067606D" w:rsidRPr="007539F7" w:rsidRDefault="0067606D" w:rsidP="0067606D">
            <w:pPr>
              <w:pStyle w:val="TabellRader"/>
              <w:spacing w:before="0"/>
            </w:pPr>
          </w:p>
        </w:tc>
        <w:tc>
          <w:tcPr>
            <w:tcW w:w="819" w:type="dxa"/>
            <w:vMerge/>
            <w:vAlign w:val="bottom"/>
          </w:tcPr>
          <w:p w14:paraId="7A2D44A6" w14:textId="77777777" w:rsidR="0067606D" w:rsidRPr="007539F7" w:rsidRDefault="0067606D" w:rsidP="0067606D">
            <w:pPr>
              <w:pStyle w:val="TabellRader"/>
              <w:spacing w:before="0"/>
            </w:pPr>
          </w:p>
        </w:tc>
        <w:tc>
          <w:tcPr>
            <w:tcW w:w="819" w:type="dxa"/>
            <w:vMerge/>
            <w:vAlign w:val="bottom"/>
          </w:tcPr>
          <w:p w14:paraId="35AF7FAE" w14:textId="77777777" w:rsidR="0067606D" w:rsidRPr="007539F7" w:rsidRDefault="0067606D" w:rsidP="0067606D">
            <w:pPr>
              <w:pStyle w:val="TabellRader"/>
              <w:spacing w:before="0"/>
            </w:pPr>
          </w:p>
        </w:tc>
        <w:tc>
          <w:tcPr>
            <w:tcW w:w="820" w:type="dxa"/>
            <w:vMerge/>
            <w:vAlign w:val="bottom"/>
          </w:tcPr>
          <w:p w14:paraId="28C1F4ED" w14:textId="77777777" w:rsidR="0067606D" w:rsidRPr="007539F7" w:rsidRDefault="0067606D" w:rsidP="0067606D">
            <w:pPr>
              <w:pStyle w:val="TabellRader"/>
              <w:spacing w:before="0"/>
            </w:pPr>
          </w:p>
        </w:tc>
      </w:tr>
      <w:tr w:rsidR="0067606D" w14:paraId="6443E79C" w14:textId="77777777" w:rsidTr="0067606D">
        <w:trPr>
          <w:trHeight w:val="208"/>
        </w:trPr>
        <w:tc>
          <w:tcPr>
            <w:tcW w:w="350" w:type="dxa"/>
            <w:vMerge w:val="restart"/>
            <w:tcMar>
              <w:left w:w="0" w:type="dxa"/>
              <w:right w:w="0" w:type="dxa"/>
            </w:tcMar>
          </w:tcPr>
          <w:p w14:paraId="672E03A9" w14:textId="77777777" w:rsidR="0067606D" w:rsidRDefault="0067606D" w:rsidP="0067606D">
            <w:pPr>
              <w:pStyle w:val="TabellRader"/>
              <w:spacing w:before="0"/>
              <w:jc w:val="left"/>
            </w:pPr>
            <w:r w:rsidRPr="00BD2CE6">
              <w:t>10</w:t>
            </w:r>
          </w:p>
        </w:tc>
        <w:tc>
          <w:tcPr>
            <w:tcW w:w="3761" w:type="dxa"/>
            <w:vMerge w:val="restart"/>
          </w:tcPr>
          <w:p w14:paraId="6B4F4A73" w14:textId="77777777" w:rsidR="0067606D" w:rsidRDefault="0067606D" w:rsidP="0067606D">
            <w:pPr>
              <w:pStyle w:val="TabellRader"/>
              <w:spacing w:before="0"/>
              <w:jc w:val="left"/>
            </w:pPr>
            <w:r w:rsidRPr="00693DAD">
              <w:t>Antal rehabiliteringspenningdagar (netto)</w:t>
            </w:r>
            <w:r w:rsidRPr="00AE7575">
              <w:rPr>
                <w:vertAlign w:val="superscript"/>
              </w:rPr>
              <w:t>2</w:t>
            </w:r>
            <w:r w:rsidDel="009F1DB5">
              <w:t>,</w:t>
            </w:r>
            <w:r w:rsidRPr="00693DAD" w:rsidDel="009F1DB5">
              <w:t xml:space="preserve"> </w:t>
            </w:r>
            <w:r w:rsidRPr="00693DAD">
              <w:t>miljoner</w:t>
            </w:r>
          </w:p>
        </w:tc>
        <w:tc>
          <w:tcPr>
            <w:tcW w:w="819" w:type="dxa"/>
            <w:tcBorders>
              <w:bottom w:val="nil"/>
            </w:tcBorders>
            <w:vAlign w:val="bottom"/>
          </w:tcPr>
          <w:p w14:paraId="5BE818BC" w14:textId="77777777" w:rsidR="0067606D" w:rsidRDefault="0067606D" w:rsidP="0067606D">
            <w:pPr>
              <w:pStyle w:val="TabellRader"/>
              <w:spacing w:before="0"/>
            </w:pPr>
            <w:r>
              <w:t>67 % kv</w:t>
            </w:r>
          </w:p>
        </w:tc>
        <w:tc>
          <w:tcPr>
            <w:tcW w:w="819" w:type="dxa"/>
            <w:vMerge w:val="restart"/>
            <w:vAlign w:val="bottom"/>
          </w:tcPr>
          <w:p w14:paraId="7209C0FB" w14:textId="77777777" w:rsidR="0067606D" w:rsidRDefault="0067606D" w:rsidP="0067606D">
            <w:pPr>
              <w:pStyle w:val="TabellRader"/>
              <w:spacing w:before="0"/>
            </w:pPr>
            <w:r w:rsidRPr="00037E40">
              <w:t>1,5</w:t>
            </w:r>
          </w:p>
        </w:tc>
        <w:tc>
          <w:tcPr>
            <w:tcW w:w="820" w:type="dxa"/>
            <w:vMerge w:val="restart"/>
            <w:vAlign w:val="bottom"/>
          </w:tcPr>
          <w:p w14:paraId="7B3D5178" w14:textId="77777777" w:rsidR="0067606D" w:rsidRDefault="0067606D" w:rsidP="0067606D">
            <w:pPr>
              <w:pStyle w:val="TabellRader"/>
              <w:spacing w:before="0"/>
            </w:pPr>
            <w:r w:rsidRPr="00171431">
              <w:t>1,3</w:t>
            </w:r>
          </w:p>
        </w:tc>
        <w:tc>
          <w:tcPr>
            <w:tcW w:w="819" w:type="dxa"/>
            <w:vMerge w:val="restart"/>
            <w:vAlign w:val="bottom"/>
          </w:tcPr>
          <w:p w14:paraId="7A6B6532" w14:textId="77777777" w:rsidR="0067606D" w:rsidRDefault="0067606D" w:rsidP="0067606D">
            <w:pPr>
              <w:pStyle w:val="TabellRader"/>
              <w:spacing w:before="0"/>
            </w:pPr>
            <w:r w:rsidRPr="00171431">
              <w:t>1,3</w:t>
            </w:r>
          </w:p>
        </w:tc>
        <w:tc>
          <w:tcPr>
            <w:tcW w:w="819" w:type="dxa"/>
            <w:vMerge w:val="restart"/>
            <w:vAlign w:val="bottom"/>
          </w:tcPr>
          <w:p w14:paraId="05163211" w14:textId="77777777" w:rsidR="0067606D" w:rsidRDefault="0067606D" w:rsidP="0067606D">
            <w:pPr>
              <w:pStyle w:val="TabellRader"/>
              <w:spacing w:before="0"/>
            </w:pPr>
            <w:r w:rsidRPr="00171431">
              <w:t>1,3</w:t>
            </w:r>
          </w:p>
        </w:tc>
        <w:tc>
          <w:tcPr>
            <w:tcW w:w="820" w:type="dxa"/>
            <w:vMerge w:val="restart"/>
            <w:vAlign w:val="bottom"/>
          </w:tcPr>
          <w:p w14:paraId="3F8B763D" w14:textId="77777777" w:rsidR="0067606D" w:rsidRDefault="0067606D" w:rsidP="0067606D">
            <w:pPr>
              <w:pStyle w:val="TabellRader"/>
              <w:spacing w:before="0"/>
            </w:pPr>
            <w:r w:rsidRPr="00171431">
              <w:t>1,3</w:t>
            </w:r>
          </w:p>
        </w:tc>
      </w:tr>
      <w:tr w:rsidR="0067606D" w14:paraId="17F58E84" w14:textId="77777777" w:rsidTr="0067606D">
        <w:trPr>
          <w:trHeight w:val="207"/>
        </w:trPr>
        <w:tc>
          <w:tcPr>
            <w:tcW w:w="350" w:type="dxa"/>
            <w:vMerge/>
            <w:tcMar>
              <w:left w:w="0" w:type="dxa"/>
              <w:right w:w="0" w:type="dxa"/>
            </w:tcMar>
          </w:tcPr>
          <w:p w14:paraId="1C1949A1" w14:textId="77777777" w:rsidR="0067606D" w:rsidRPr="00BD2CE6" w:rsidRDefault="0067606D" w:rsidP="0067606D">
            <w:pPr>
              <w:pStyle w:val="TabellRader"/>
              <w:spacing w:before="0"/>
              <w:jc w:val="left"/>
            </w:pPr>
          </w:p>
        </w:tc>
        <w:tc>
          <w:tcPr>
            <w:tcW w:w="3761" w:type="dxa"/>
            <w:vMerge/>
            <w:tcBorders>
              <w:bottom w:val="nil"/>
            </w:tcBorders>
          </w:tcPr>
          <w:p w14:paraId="112A65EE" w14:textId="77777777" w:rsidR="0067606D" w:rsidRPr="00693DAD" w:rsidRDefault="0067606D" w:rsidP="0067606D">
            <w:pPr>
              <w:pStyle w:val="TabellRader"/>
              <w:spacing w:before="0"/>
              <w:jc w:val="left"/>
            </w:pPr>
          </w:p>
        </w:tc>
        <w:tc>
          <w:tcPr>
            <w:tcW w:w="819" w:type="dxa"/>
            <w:tcBorders>
              <w:top w:val="nil"/>
            </w:tcBorders>
            <w:vAlign w:val="bottom"/>
          </w:tcPr>
          <w:p w14:paraId="22951708" w14:textId="77777777" w:rsidR="0067606D" w:rsidRDefault="0067606D" w:rsidP="0067606D">
            <w:pPr>
              <w:pStyle w:val="TabellRader"/>
              <w:spacing w:before="0"/>
            </w:pPr>
            <w:r>
              <w:t>33 % m</w:t>
            </w:r>
          </w:p>
        </w:tc>
        <w:tc>
          <w:tcPr>
            <w:tcW w:w="819" w:type="dxa"/>
            <w:vMerge/>
            <w:vAlign w:val="bottom"/>
          </w:tcPr>
          <w:p w14:paraId="4CA150E4" w14:textId="77777777" w:rsidR="0067606D" w:rsidRPr="00A756F3" w:rsidRDefault="0067606D" w:rsidP="0067606D">
            <w:pPr>
              <w:pStyle w:val="TabellRader"/>
              <w:spacing w:before="0"/>
            </w:pPr>
          </w:p>
        </w:tc>
        <w:tc>
          <w:tcPr>
            <w:tcW w:w="820" w:type="dxa"/>
            <w:vMerge/>
            <w:vAlign w:val="bottom"/>
          </w:tcPr>
          <w:p w14:paraId="63A92380" w14:textId="77777777" w:rsidR="0067606D" w:rsidRPr="00216000" w:rsidRDefault="0067606D" w:rsidP="0067606D">
            <w:pPr>
              <w:pStyle w:val="TabellRader"/>
              <w:spacing w:before="0"/>
            </w:pPr>
          </w:p>
        </w:tc>
        <w:tc>
          <w:tcPr>
            <w:tcW w:w="819" w:type="dxa"/>
            <w:vMerge/>
            <w:vAlign w:val="bottom"/>
          </w:tcPr>
          <w:p w14:paraId="6AC3DC2F" w14:textId="77777777" w:rsidR="0067606D" w:rsidRPr="00216000" w:rsidRDefault="0067606D" w:rsidP="0067606D">
            <w:pPr>
              <w:pStyle w:val="TabellRader"/>
              <w:spacing w:before="0"/>
            </w:pPr>
          </w:p>
        </w:tc>
        <w:tc>
          <w:tcPr>
            <w:tcW w:w="819" w:type="dxa"/>
            <w:vMerge/>
            <w:vAlign w:val="bottom"/>
          </w:tcPr>
          <w:p w14:paraId="76E2EC7C" w14:textId="77777777" w:rsidR="0067606D" w:rsidRPr="00216000" w:rsidRDefault="0067606D" w:rsidP="0067606D">
            <w:pPr>
              <w:pStyle w:val="TabellRader"/>
              <w:spacing w:before="0"/>
            </w:pPr>
          </w:p>
        </w:tc>
        <w:tc>
          <w:tcPr>
            <w:tcW w:w="820" w:type="dxa"/>
            <w:vMerge/>
            <w:vAlign w:val="bottom"/>
          </w:tcPr>
          <w:p w14:paraId="7A974316" w14:textId="77777777" w:rsidR="0067606D" w:rsidRPr="00216000" w:rsidRDefault="0067606D" w:rsidP="0067606D">
            <w:pPr>
              <w:pStyle w:val="TabellRader"/>
              <w:spacing w:before="0"/>
            </w:pPr>
          </w:p>
        </w:tc>
      </w:tr>
      <w:tr w:rsidR="0067606D" w14:paraId="33FF26AD" w14:textId="77777777" w:rsidTr="0067606D">
        <w:trPr>
          <w:trHeight w:val="208"/>
        </w:trPr>
        <w:tc>
          <w:tcPr>
            <w:tcW w:w="350" w:type="dxa"/>
            <w:vMerge w:val="restart"/>
            <w:tcMar>
              <w:left w:w="0" w:type="dxa"/>
              <w:right w:w="0" w:type="dxa"/>
            </w:tcMar>
          </w:tcPr>
          <w:p w14:paraId="42692A9B" w14:textId="77777777" w:rsidR="0067606D" w:rsidRDefault="0067606D" w:rsidP="0067606D">
            <w:pPr>
              <w:pStyle w:val="TabellRader"/>
              <w:spacing w:before="0"/>
              <w:jc w:val="left"/>
            </w:pPr>
            <w:r w:rsidRPr="00BD2CE6">
              <w:t>10</w:t>
            </w:r>
          </w:p>
        </w:tc>
        <w:tc>
          <w:tcPr>
            <w:tcW w:w="3761" w:type="dxa"/>
            <w:vMerge w:val="restart"/>
          </w:tcPr>
          <w:p w14:paraId="57944F2E" w14:textId="77777777" w:rsidR="0067606D" w:rsidRDefault="0067606D" w:rsidP="0067606D">
            <w:pPr>
              <w:pStyle w:val="TabellRader"/>
              <w:spacing w:before="0"/>
              <w:jc w:val="left"/>
            </w:pPr>
            <w:r w:rsidRPr="00693DAD">
              <w:t>Antal personer med sjukersättning</w:t>
            </w:r>
          </w:p>
        </w:tc>
        <w:tc>
          <w:tcPr>
            <w:tcW w:w="819" w:type="dxa"/>
            <w:tcBorders>
              <w:bottom w:val="nil"/>
            </w:tcBorders>
            <w:vAlign w:val="bottom"/>
          </w:tcPr>
          <w:p w14:paraId="6FAE6D80" w14:textId="77777777" w:rsidR="0067606D" w:rsidRDefault="0067606D" w:rsidP="0067606D">
            <w:pPr>
              <w:pStyle w:val="TabellRader"/>
              <w:spacing w:before="0"/>
            </w:pPr>
            <w:r>
              <w:t>59 % kv</w:t>
            </w:r>
          </w:p>
        </w:tc>
        <w:tc>
          <w:tcPr>
            <w:tcW w:w="819" w:type="dxa"/>
            <w:vMerge w:val="restart"/>
            <w:vAlign w:val="bottom"/>
          </w:tcPr>
          <w:p w14:paraId="11ABC6E2" w14:textId="77777777" w:rsidR="0067606D" w:rsidRDefault="0067606D" w:rsidP="0067606D">
            <w:pPr>
              <w:pStyle w:val="TabellRader"/>
              <w:spacing w:before="0"/>
            </w:pPr>
            <w:r w:rsidRPr="00C40095">
              <w:t>261 306</w:t>
            </w:r>
          </w:p>
        </w:tc>
        <w:tc>
          <w:tcPr>
            <w:tcW w:w="820" w:type="dxa"/>
            <w:vMerge w:val="restart"/>
            <w:vAlign w:val="bottom"/>
          </w:tcPr>
          <w:p w14:paraId="05F9777D" w14:textId="77777777" w:rsidR="0067606D" w:rsidRDefault="0067606D" w:rsidP="0067606D">
            <w:pPr>
              <w:pStyle w:val="TabellRader"/>
              <w:spacing w:before="0"/>
            </w:pPr>
            <w:r w:rsidRPr="009F3D17">
              <w:t>246 520</w:t>
            </w:r>
          </w:p>
        </w:tc>
        <w:tc>
          <w:tcPr>
            <w:tcW w:w="819" w:type="dxa"/>
            <w:vMerge w:val="restart"/>
            <w:vAlign w:val="bottom"/>
          </w:tcPr>
          <w:p w14:paraId="4E69B067" w14:textId="77777777" w:rsidR="0067606D" w:rsidRDefault="0067606D" w:rsidP="0067606D">
            <w:pPr>
              <w:pStyle w:val="TabellRader"/>
              <w:spacing w:before="0"/>
            </w:pPr>
            <w:r w:rsidRPr="009F3D17">
              <w:t>231 861</w:t>
            </w:r>
          </w:p>
        </w:tc>
        <w:tc>
          <w:tcPr>
            <w:tcW w:w="819" w:type="dxa"/>
            <w:vMerge w:val="restart"/>
            <w:vAlign w:val="bottom"/>
          </w:tcPr>
          <w:p w14:paraId="47A14FE3" w14:textId="77777777" w:rsidR="0067606D" w:rsidRDefault="0067606D" w:rsidP="0067606D">
            <w:pPr>
              <w:pStyle w:val="TabellRader"/>
              <w:spacing w:before="0"/>
            </w:pPr>
            <w:r w:rsidRPr="009F3D17">
              <w:t>217 990</w:t>
            </w:r>
          </w:p>
        </w:tc>
        <w:tc>
          <w:tcPr>
            <w:tcW w:w="820" w:type="dxa"/>
            <w:vMerge w:val="restart"/>
            <w:vAlign w:val="bottom"/>
          </w:tcPr>
          <w:p w14:paraId="12828398" w14:textId="77777777" w:rsidR="0067606D" w:rsidRDefault="0067606D" w:rsidP="0067606D">
            <w:pPr>
              <w:pStyle w:val="TabellRader"/>
              <w:spacing w:before="0"/>
            </w:pPr>
            <w:r w:rsidRPr="009F3D17">
              <w:t>205 047</w:t>
            </w:r>
          </w:p>
        </w:tc>
      </w:tr>
      <w:tr w:rsidR="0067606D" w14:paraId="66B94DB4" w14:textId="77777777" w:rsidTr="0067606D">
        <w:trPr>
          <w:trHeight w:val="207"/>
        </w:trPr>
        <w:tc>
          <w:tcPr>
            <w:tcW w:w="350" w:type="dxa"/>
            <w:vMerge/>
            <w:tcMar>
              <w:left w:w="0" w:type="dxa"/>
              <w:right w:w="0" w:type="dxa"/>
            </w:tcMar>
          </w:tcPr>
          <w:p w14:paraId="5E7B8720" w14:textId="77777777" w:rsidR="0067606D" w:rsidRPr="00BD2CE6" w:rsidRDefault="0067606D" w:rsidP="0067606D">
            <w:pPr>
              <w:pStyle w:val="TabellRader"/>
              <w:spacing w:before="0"/>
              <w:jc w:val="left"/>
            </w:pPr>
          </w:p>
        </w:tc>
        <w:tc>
          <w:tcPr>
            <w:tcW w:w="3761" w:type="dxa"/>
            <w:vMerge/>
            <w:tcBorders>
              <w:bottom w:val="nil"/>
            </w:tcBorders>
          </w:tcPr>
          <w:p w14:paraId="43FBAD04" w14:textId="77777777" w:rsidR="0067606D" w:rsidRPr="00693DAD" w:rsidRDefault="0067606D" w:rsidP="0067606D">
            <w:pPr>
              <w:pStyle w:val="TabellRader"/>
              <w:spacing w:before="0"/>
              <w:jc w:val="left"/>
            </w:pPr>
          </w:p>
        </w:tc>
        <w:tc>
          <w:tcPr>
            <w:tcW w:w="819" w:type="dxa"/>
            <w:tcBorders>
              <w:top w:val="nil"/>
            </w:tcBorders>
            <w:vAlign w:val="bottom"/>
          </w:tcPr>
          <w:p w14:paraId="29295CDA" w14:textId="77777777" w:rsidR="0067606D" w:rsidRDefault="0067606D" w:rsidP="0067606D">
            <w:pPr>
              <w:pStyle w:val="TabellRader"/>
              <w:spacing w:before="0"/>
            </w:pPr>
            <w:r>
              <w:t>41 % m</w:t>
            </w:r>
          </w:p>
        </w:tc>
        <w:tc>
          <w:tcPr>
            <w:tcW w:w="819" w:type="dxa"/>
            <w:vMerge/>
            <w:vAlign w:val="bottom"/>
          </w:tcPr>
          <w:p w14:paraId="32DBEE57" w14:textId="77777777" w:rsidR="0067606D" w:rsidRPr="00030BCB" w:rsidRDefault="0067606D" w:rsidP="0067606D">
            <w:pPr>
              <w:pStyle w:val="TabellRader"/>
              <w:spacing w:before="0"/>
            </w:pPr>
          </w:p>
        </w:tc>
        <w:tc>
          <w:tcPr>
            <w:tcW w:w="820" w:type="dxa"/>
            <w:vMerge/>
            <w:vAlign w:val="bottom"/>
          </w:tcPr>
          <w:p w14:paraId="3A533C99" w14:textId="77777777" w:rsidR="0067606D" w:rsidRPr="00023DCD" w:rsidRDefault="0067606D" w:rsidP="0067606D">
            <w:pPr>
              <w:pStyle w:val="TabellRader"/>
              <w:spacing w:before="0"/>
            </w:pPr>
          </w:p>
        </w:tc>
        <w:tc>
          <w:tcPr>
            <w:tcW w:w="819" w:type="dxa"/>
            <w:vMerge/>
            <w:vAlign w:val="bottom"/>
          </w:tcPr>
          <w:p w14:paraId="26488DE1" w14:textId="77777777" w:rsidR="0067606D" w:rsidRPr="00023DCD" w:rsidRDefault="0067606D" w:rsidP="0067606D">
            <w:pPr>
              <w:pStyle w:val="TabellRader"/>
              <w:spacing w:before="0"/>
            </w:pPr>
          </w:p>
        </w:tc>
        <w:tc>
          <w:tcPr>
            <w:tcW w:w="819" w:type="dxa"/>
            <w:vMerge/>
            <w:vAlign w:val="bottom"/>
          </w:tcPr>
          <w:p w14:paraId="4877B17A" w14:textId="77777777" w:rsidR="0067606D" w:rsidRPr="00023DCD" w:rsidRDefault="0067606D" w:rsidP="0067606D">
            <w:pPr>
              <w:pStyle w:val="TabellRader"/>
              <w:spacing w:before="0"/>
            </w:pPr>
          </w:p>
        </w:tc>
        <w:tc>
          <w:tcPr>
            <w:tcW w:w="820" w:type="dxa"/>
            <w:vMerge/>
            <w:vAlign w:val="bottom"/>
          </w:tcPr>
          <w:p w14:paraId="32E06CC3" w14:textId="77777777" w:rsidR="0067606D" w:rsidRPr="00023DCD" w:rsidRDefault="0067606D" w:rsidP="0067606D">
            <w:pPr>
              <w:pStyle w:val="TabellRader"/>
              <w:spacing w:before="0"/>
            </w:pPr>
          </w:p>
        </w:tc>
      </w:tr>
      <w:tr w:rsidR="0067606D" w14:paraId="3A635C32" w14:textId="77777777" w:rsidTr="0067606D">
        <w:trPr>
          <w:trHeight w:val="169"/>
        </w:trPr>
        <w:tc>
          <w:tcPr>
            <w:tcW w:w="350" w:type="dxa"/>
            <w:vMerge w:val="restart"/>
            <w:tcMar>
              <w:left w:w="0" w:type="dxa"/>
              <w:right w:w="0" w:type="dxa"/>
            </w:tcMar>
          </w:tcPr>
          <w:p w14:paraId="6DE6DC90" w14:textId="77777777" w:rsidR="0067606D" w:rsidRDefault="0067606D" w:rsidP="0067606D">
            <w:pPr>
              <w:pStyle w:val="TabellRader"/>
              <w:spacing w:before="0"/>
              <w:jc w:val="left"/>
            </w:pPr>
            <w:r w:rsidRPr="00BD2CE6">
              <w:t>10</w:t>
            </w:r>
          </w:p>
        </w:tc>
        <w:tc>
          <w:tcPr>
            <w:tcW w:w="3761" w:type="dxa"/>
            <w:vMerge w:val="restart"/>
          </w:tcPr>
          <w:p w14:paraId="4CA868E9" w14:textId="77777777" w:rsidR="0067606D" w:rsidRDefault="0067606D" w:rsidP="0067606D">
            <w:pPr>
              <w:pStyle w:val="TabellRader"/>
              <w:spacing w:before="0"/>
              <w:jc w:val="left"/>
            </w:pPr>
            <w:r w:rsidRPr="00693DAD">
              <w:t>Antal personer med aktivitetsersättning</w:t>
            </w:r>
          </w:p>
        </w:tc>
        <w:tc>
          <w:tcPr>
            <w:tcW w:w="819" w:type="dxa"/>
            <w:tcBorders>
              <w:bottom w:val="nil"/>
            </w:tcBorders>
            <w:vAlign w:val="bottom"/>
          </w:tcPr>
          <w:p w14:paraId="73CDA25C" w14:textId="77777777" w:rsidR="0067606D" w:rsidRDefault="0067606D" w:rsidP="0067606D">
            <w:pPr>
              <w:pStyle w:val="TabellRader"/>
              <w:spacing w:before="0"/>
            </w:pPr>
            <w:r>
              <w:t>46 % kv</w:t>
            </w:r>
          </w:p>
        </w:tc>
        <w:tc>
          <w:tcPr>
            <w:tcW w:w="819" w:type="dxa"/>
            <w:vMerge w:val="restart"/>
            <w:vAlign w:val="bottom"/>
          </w:tcPr>
          <w:p w14:paraId="32DA9CF5" w14:textId="77777777" w:rsidR="0067606D" w:rsidRDefault="0067606D" w:rsidP="0067606D">
            <w:pPr>
              <w:pStyle w:val="TabellRader"/>
              <w:spacing w:before="0"/>
            </w:pPr>
            <w:r w:rsidRPr="00BF57E1">
              <w:t>37 292</w:t>
            </w:r>
          </w:p>
        </w:tc>
        <w:tc>
          <w:tcPr>
            <w:tcW w:w="820" w:type="dxa"/>
            <w:vMerge w:val="restart"/>
            <w:vAlign w:val="bottom"/>
          </w:tcPr>
          <w:p w14:paraId="07C42E76" w14:textId="77777777" w:rsidR="0067606D" w:rsidRDefault="0067606D" w:rsidP="0067606D">
            <w:pPr>
              <w:pStyle w:val="TabellRader"/>
              <w:spacing w:before="0"/>
            </w:pPr>
            <w:r w:rsidRPr="00243C29">
              <w:t>30 910</w:t>
            </w:r>
          </w:p>
        </w:tc>
        <w:tc>
          <w:tcPr>
            <w:tcW w:w="819" w:type="dxa"/>
            <w:vMerge w:val="restart"/>
            <w:vAlign w:val="bottom"/>
          </w:tcPr>
          <w:p w14:paraId="0C3714FA" w14:textId="77777777" w:rsidR="0067606D" w:rsidRDefault="0067606D" w:rsidP="0067606D">
            <w:pPr>
              <w:pStyle w:val="TabellRader"/>
              <w:spacing w:before="0"/>
            </w:pPr>
            <w:r w:rsidRPr="00243C29">
              <w:t>29 045</w:t>
            </w:r>
          </w:p>
        </w:tc>
        <w:tc>
          <w:tcPr>
            <w:tcW w:w="819" w:type="dxa"/>
            <w:vMerge w:val="restart"/>
            <w:vAlign w:val="bottom"/>
          </w:tcPr>
          <w:p w14:paraId="382C5F76" w14:textId="77777777" w:rsidR="0067606D" w:rsidRDefault="0067606D" w:rsidP="0067606D">
            <w:pPr>
              <w:pStyle w:val="TabellRader"/>
              <w:spacing w:before="0"/>
            </w:pPr>
            <w:r w:rsidRPr="00243C29">
              <w:t>26 915</w:t>
            </w:r>
          </w:p>
        </w:tc>
        <w:tc>
          <w:tcPr>
            <w:tcW w:w="820" w:type="dxa"/>
            <w:vMerge w:val="restart"/>
            <w:vAlign w:val="bottom"/>
          </w:tcPr>
          <w:p w14:paraId="195704E4" w14:textId="77777777" w:rsidR="0067606D" w:rsidRDefault="0067606D" w:rsidP="0067606D">
            <w:pPr>
              <w:pStyle w:val="TabellRader"/>
              <w:spacing w:before="0"/>
            </w:pPr>
            <w:r w:rsidRPr="00243C29">
              <w:t>24 716</w:t>
            </w:r>
          </w:p>
        </w:tc>
      </w:tr>
      <w:tr w:rsidR="0067606D" w14:paraId="3D8D2DAF" w14:textId="77777777" w:rsidTr="0067606D">
        <w:trPr>
          <w:trHeight w:val="168"/>
        </w:trPr>
        <w:tc>
          <w:tcPr>
            <w:tcW w:w="350" w:type="dxa"/>
            <w:vMerge/>
            <w:tcMar>
              <w:left w:w="0" w:type="dxa"/>
              <w:right w:w="0" w:type="dxa"/>
            </w:tcMar>
          </w:tcPr>
          <w:p w14:paraId="10D4BAF1" w14:textId="77777777" w:rsidR="0067606D" w:rsidRPr="00BD2CE6" w:rsidRDefault="0067606D" w:rsidP="0067606D">
            <w:pPr>
              <w:pStyle w:val="TabellRader"/>
              <w:spacing w:before="0"/>
              <w:jc w:val="left"/>
            </w:pPr>
          </w:p>
        </w:tc>
        <w:tc>
          <w:tcPr>
            <w:tcW w:w="3761" w:type="dxa"/>
            <w:vMerge/>
          </w:tcPr>
          <w:p w14:paraId="4C145BAF" w14:textId="77777777" w:rsidR="0067606D" w:rsidRPr="00693DAD" w:rsidRDefault="0067606D" w:rsidP="0067606D">
            <w:pPr>
              <w:pStyle w:val="TabellRader"/>
              <w:spacing w:before="0"/>
              <w:jc w:val="left"/>
            </w:pPr>
          </w:p>
        </w:tc>
        <w:tc>
          <w:tcPr>
            <w:tcW w:w="819" w:type="dxa"/>
            <w:tcBorders>
              <w:top w:val="nil"/>
              <w:bottom w:val="nil"/>
            </w:tcBorders>
            <w:vAlign w:val="bottom"/>
          </w:tcPr>
          <w:p w14:paraId="440E21E4" w14:textId="77777777" w:rsidR="0067606D" w:rsidRDefault="0067606D" w:rsidP="0067606D">
            <w:pPr>
              <w:pStyle w:val="TabellRader"/>
              <w:spacing w:before="0"/>
            </w:pPr>
            <w:r>
              <w:t>54 % m</w:t>
            </w:r>
          </w:p>
        </w:tc>
        <w:tc>
          <w:tcPr>
            <w:tcW w:w="819" w:type="dxa"/>
            <w:vMerge/>
            <w:vAlign w:val="bottom"/>
          </w:tcPr>
          <w:p w14:paraId="6D36EF15" w14:textId="77777777" w:rsidR="0067606D" w:rsidRPr="00030BCB" w:rsidRDefault="0067606D" w:rsidP="0067606D">
            <w:pPr>
              <w:pStyle w:val="TabellRader"/>
              <w:spacing w:before="0"/>
            </w:pPr>
          </w:p>
        </w:tc>
        <w:tc>
          <w:tcPr>
            <w:tcW w:w="820" w:type="dxa"/>
            <w:vMerge/>
            <w:vAlign w:val="bottom"/>
          </w:tcPr>
          <w:p w14:paraId="6F7EEEDD" w14:textId="77777777" w:rsidR="0067606D" w:rsidRPr="00023DCD" w:rsidRDefault="0067606D" w:rsidP="0067606D">
            <w:pPr>
              <w:pStyle w:val="TabellRader"/>
              <w:spacing w:before="0"/>
            </w:pPr>
          </w:p>
        </w:tc>
        <w:tc>
          <w:tcPr>
            <w:tcW w:w="819" w:type="dxa"/>
            <w:vMerge/>
            <w:vAlign w:val="bottom"/>
          </w:tcPr>
          <w:p w14:paraId="739E8666" w14:textId="77777777" w:rsidR="0067606D" w:rsidRPr="00023DCD" w:rsidRDefault="0067606D" w:rsidP="0067606D">
            <w:pPr>
              <w:pStyle w:val="TabellRader"/>
              <w:spacing w:before="0"/>
            </w:pPr>
          </w:p>
        </w:tc>
        <w:tc>
          <w:tcPr>
            <w:tcW w:w="819" w:type="dxa"/>
            <w:vMerge/>
            <w:vAlign w:val="bottom"/>
          </w:tcPr>
          <w:p w14:paraId="2396E979" w14:textId="77777777" w:rsidR="0067606D" w:rsidRPr="00023DCD" w:rsidRDefault="0067606D" w:rsidP="0067606D">
            <w:pPr>
              <w:pStyle w:val="TabellRader"/>
              <w:spacing w:before="0"/>
            </w:pPr>
          </w:p>
        </w:tc>
        <w:tc>
          <w:tcPr>
            <w:tcW w:w="820" w:type="dxa"/>
            <w:vMerge/>
            <w:vAlign w:val="bottom"/>
          </w:tcPr>
          <w:p w14:paraId="6F878884" w14:textId="77777777" w:rsidR="0067606D" w:rsidRPr="00023DCD" w:rsidRDefault="0067606D" w:rsidP="0067606D">
            <w:pPr>
              <w:pStyle w:val="TabellRader"/>
              <w:spacing w:before="0"/>
            </w:pPr>
          </w:p>
        </w:tc>
      </w:tr>
      <w:tr w:rsidR="0067606D" w14:paraId="3213E5A7" w14:textId="77777777" w:rsidTr="0067606D">
        <w:trPr>
          <w:trHeight w:val="211"/>
        </w:trPr>
        <w:tc>
          <w:tcPr>
            <w:tcW w:w="350" w:type="dxa"/>
            <w:vMerge w:val="restart"/>
            <w:tcBorders>
              <w:top w:val="single" w:sz="6" w:space="0" w:color="auto"/>
            </w:tcBorders>
            <w:tcMar>
              <w:left w:w="0" w:type="dxa"/>
              <w:right w:w="0" w:type="dxa"/>
            </w:tcMar>
          </w:tcPr>
          <w:p w14:paraId="6C1E649E" w14:textId="77777777" w:rsidR="0067606D" w:rsidRDefault="0067606D" w:rsidP="0067606D">
            <w:pPr>
              <w:pStyle w:val="TabellSlutsumma"/>
              <w:spacing w:before="0"/>
              <w:jc w:val="left"/>
              <w:rPr>
                <w:b w:val="0"/>
              </w:rPr>
            </w:pPr>
            <w:r w:rsidRPr="00BD2CE6">
              <w:rPr>
                <w:b w:val="0"/>
              </w:rPr>
              <w:t>10</w:t>
            </w:r>
          </w:p>
        </w:tc>
        <w:tc>
          <w:tcPr>
            <w:tcW w:w="3761" w:type="dxa"/>
            <w:vMerge w:val="restart"/>
            <w:tcBorders>
              <w:top w:val="single" w:sz="6" w:space="0" w:color="auto"/>
            </w:tcBorders>
          </w:tcPr>
          <w:p w14:paraId="6506FDA1" w14:textId="77777777" w:rsidR="0067606D" w:rsidRDefault="0067606D" w:rsidP="0067606D">
            <w:pPr>
              <w:pStyle w:val="TabellRader"/>
              <w:spacing w:before="0"/>
              <w:jc w:val="left"/>
            </w:pPr>
            <w:r w:rsidRPr="00693DAD">
              <w:t xml:space="preserve">Antal personer med sjuk- och aktivitetsersättning som </w:t>
            </w:r>
            <w:r>
              <w:t xml:space="preserve">får </w:t>
            </w:r>
            <w:r w:rsidRPr="00693DAD">
              <w:t>bostadstillägg</w:t>
            </w:r>
          </w:p>
        </w:tc>
        <w:tc>
          <w:tcPr>
            <w:tcW w:w="819" w:type="dxa"/>
            <w:tcBorders>
              <w:top w:val="single" w:sz="6" w:space="0" w:color="auto"/>
              <w:bottom w:val="nil"/>
            </w:tcBorders>
            <w:vAlign w:val="bottom"/>
          </w:tcPr>
          <w:p w14:paraId="583CE99F" w14:textId="77777777" w:rsidR="0067606D" w:rsidRDefault="0067606D" w:rsidP="0067606D">
            <w:pPr>
              <w:pStyle w:val="TabellRader"/>
              <w:spacing w:before="0"/>
            </w:pPr>
            <w:r>
              <w:t>53 % kv</w:t>
            </w:r>
          </w:p>
        </w:tc>
        <w:tc>
          <w:tcPr>
            <w:tcW w:w="819" w:type="dxa"/>
            <w:vMerge w:val="restart"/>
            <w:tcBorders>
              <w:top w:val="single" w:sz="6" w:space="0" w:color="auto"/>
            </w:tcBorders>
            <w:vAlign w:val="bottom"/>
          </w:tcPr>
          <w:p w14:paraId="33DB5453" w14:textId="77777777" w:rsidR="0067606D" w:rsidRDefault="0067606D" w:rsidP="0067606D">
            <w:pPr>
              <w:pStyle w:val="TabellRader"/>
              <w:spacing w:before="0"/>
            </w:pPr>
            <w:r w:rsidRPr="000308B4">
              <w:t>118 927</w:t>
            </w:r>
          </w:p>
        </w:tc>
        <w:tc>
          <w:tcPr>
            <w:tcW w:w="820" w:type="dxa"/>
            <w:vMerge w:val="restart"/>
            <w:tcBorders>
              <w:top w:val="single" w:sz="6" w:space="0" w:color="auto"/>
            </w:tcBorders>
            <w:vAlign w:val="bottom"/>
          </w:tcPr>
          <w:p w14:paraId="003ECCA6" w14:textId="77777777" w:rsidR="0067606D" w:rsidRDefault="0067606D" w:rsidP="0067606D">
            <w:pPr>
              <w:pStyle w:val="TabellRader"/>
              <w:spacing w:before="0"/>
            </w:pPr>
            <w:r w:rsidRPr="00EE17B9">
              <w:t>116 172</w:t>
            </w:r>
          </w:p>
        </w:tc>
        <w:tc>
          <w:tcPr>
            <w:tcW w:w="819" w:type="dxa"/>
            <w:vMerge w:val="restart"/>
            <w:tcBorders>
              <w:top w:val="single" w:sz="6" w:space="0" w:color="auto"/>
            </w:tcBorders>
            <w:vAlign w:val="bottom"/>
          </w:tcPr>
          <w:p w14:paraId="043D9D47" w14:textId="77777777" w:rsidR="0067606D" w:rsidRDefault="0067606D" w:rsidP="0067606D">
            <w:pPr>
              <w:pStyle w:val="TabellRader"/>
              <w:spacing w:before="0"/>
            </w:pPr>
            <w:r w:rsidRPr="00EE17B9">
              <w:t>114 826</w:t>
            </w:r>
          </w:p>
        </w:tc>
        <w:tc>
          <w:tcPr>
            <w:tcW w:w="819" w:type="dxa"/>
            <w:vMerge w:val="restart"/>
            <w:tcBorders>
              <w:top w:val="single" w:sz="6" w:space="0" w:color="auto"/>
            </w:tcBorders>
            <w:vAlign w:val="bottom"/>
          </w:tcPr>
          <w:p w14:paraId="4AC75D46" w14:textId="77777777" w:rsidR="0067606D" w:rsidRDefault="0067606D" w:rsidP="0067606D">
            <w:pPr>
              <w:pStyle w:val="TabellRader"/>
              <w:spacing w:before="0"/>
            </w:pPr>
            <w:r w:rsidRPr="00EE17B9">
              <w:t>111 959</w:t>
            </w:r>
          </w:p>
        </w:tc>
        <w:tc>
          <w:tcPr>
            <w:tcW w:w="820" w:type="dxa"/>
            <w:vMerge w:val="restart"/>
            <w:tcBorders>
              <w:top w:val="single" w:sz="6" w:space="0" w:color="auto"/>
            </w:tcBorders>
            <w:vAlign w:val="bottom"/>
          </w:tcPr>
          <w:p w14:paraId="5D521C48" w14:textId="77777777" w:rsidR="0067606D" w:rsidRDefault="0067606D" w:rsidP="0067606D">
            <w:pPr>
              <w:pStyle w:val="TabellRader"/>
              <w:spacing w:before="0"/>
            </w:pPr>
            <w:r w:rsidRPr="00EE17B9">
              <w:t>109 070</w:t>
            </w:r>
          </w:p>
        </w:tc>
      </w:tr>
      <w:tr w:rsidR="0067606D" w14:paraId="5F07647C" w14:textId="77777777" w:rsidTr="0067606D">
        <w:trPr>
          <w:trHeight w:val="210"/>
        </w:trPr>
        <w:tc>
          <w:tcPr>
            <w:tcW w:w="350" w:type="dxa"/>
            <w:vMerge/>
            <w:tcMar>
              <w:left w:w="0" w:type="dxa"/>
              <w:right w:w="0" w:type="dxa"/>
            </w:tcMar>
          </w:tcPr>
          <w:p w14:paraId="405DF5EF" w14:textId="77777777" w:rsidR="0067606D" w:rsidRPr="00BD2CE6" w:rsidRDefault="0067606D" w:rsidP="0067606D">
            <w:pPr>
              <w:pStyle w:val="TabellSlutsumma"/>
              <w:spacing w:before="0"/>
              <w:jc w:val="left"/>
              <w:rPr>
                <w:b w:val="0"/>
              </w:rPr>
            </w:pPr>
          </w:p>
        </w:tc>
        <w:tc>
          <w:tcPr>
            <w:tcW w:w="3761" w:type="dxa"/>
            <w:vMerge/>
          </w:tcPr>
          <w:p w14:paraId="6FB0A97D" w14:textId="77777777" w:rsidR="0067606D" w:rsidRPr="00693DAD" w:rsidRDefault="0067606D" w:rsidP="0067606D">
            <w:pPr>
              <w:pStyle w:val="TabellRader"/>
              <w:spacing w:before="0"/>
              <w:jc w:val="left"/>
            </w:pPr>
          </w:p>
        </w:tc>
        <w:tc>
          <w:tcPr>
            <w:tcW w:w="819" w:type="dxa"/>
            <w:tcBorders>
              <w:top w:val="nil"/>
              <w:bottom w:val="nil"/>
            </w:tcBorders>
            <w:vAlign w:val="bottom"/>
          </w:tcPr>
          <w:p w14:paraId="67630E2E" w14:textId="77777777" w:rsidR="0067606D" w:rsidRDefault="0067606D" w:rsidP="0067606D">
            <w:pPr>
              <w:pStyle w:val="TabellRader"/>
              <w:spacing w:before="0"/>
            </w:pPr>
            <w:r>
              <w:t>47 % m</w:t>
            </w:r>
          </w:p>
        </w:tc>
        <w:tc>
          <w:tcPr>
            <w:tcW w:w="819" w:type="dxa"/>
            <w:vMerge/>
            <w:vAlign w:val="bottom"/>
          </w:tcPr>
          <w:p w14:paraId="5E23D898" w14:textId="77777777" w:rsidR="0067606D" w:rsidRPr="00030BCB" w:rsidRDefault="0067606D" w:rsidP="0067606D">
            <w:pPr>
              <w:pStyle w:val="TabellRader"/>
              <w:spacing w:before="0"/>
            </w:pPr>
          </w:p>
        </w:tc>
        <w:tc>
          <w:tcPr>
            <w:tcW w:w="820" w:type="dxa"/>
            <w:vMerge/>
            <w:vAlign w:val="bottom"/>
          </w:tcPr>
          <w:p w14:paraId="20392FEA" w14:textId="77777777" w:rsidR="0067606D" w:rsidRPr="00023DCD" w:rsidRDefault="0067606D" w:rsidP="0067606D">
            <w:pPr>
              <w:pStyle w:val="TabellRader"/>
              <w:spacing w:before="0"/>
            </w:pPr>
          </w:p>
        </w:tc>
        <w:tc>
          <w:tcPr>
            <w:tcW w:w="819" w:type="dxa"/>
            <w:vMerge/>
            <w:vAlign w:val="bottom"/>
          </w:tcPr>
          <w:p w14:paraId="4CEFDEAD" w14:textId="77777777" w:rsidR="0067606D" w:rsidRPr="00023DCD" w:rsidRDefault="0067606D" w:rsidP="0067606D">
            <w:pPr>
              <w:pStyle w:val="TabellRader"/>
              <w:spacing w:before="0"/>
            </w:pPr>
          </w:p>
        </w:tc>
        <w:tc>
          <w:tcPr>
            <w:tcW w:w="819" w:type="dxa"/>
            <w:vMerge/>
            <w:vAlign w:val="bottom"/>
          </w:tcPr>
          <w:p w14:paraId="293E754E" w14:textId="77777777" w:rsidR="0067606D" w:rsidRPr="00023DCD" w:rsidRDefault="0067606D" w:rsidP="0067606D">
            <w:pPr>
              <w:pStyle w:val="TabellRader"/>
              <w:spacing w:before="0"/>
            </w:pPr>
          </w:p>
        </w:tc>
        <w:tc>
          <w:tcPr>
            <w:tcW w:w="820" w:type="dxa"/>
            <w:vMerge/>
            <w:vAlign w:val="bottom"/>
          </w:tcPr>
          <w:p w14:paraId="5C26FEBC" w14:textId="77777777" w:rsidR="0067606D" w:rsidRPr="00023DCD" w:rsidRDefault="0067606D" w:rsidP="0067606D">
            <w:pPr>
              <w:pStyle w:val="TabellRader"/>
              <w:spacing w:before="0"/>
            </w:pPr>
          </w:p>
        </w:tc>
      </w:tr>
      <w:tr w:rsidR="0067606D" w14:paraId="1DFB307B" w14:textId="77777777" w:rsidTr="0067606D">
        <w:trPr>
          <w:trHeight w:val="169"/>
        </w:trPr>
        <w:tc>
          <w:tcPr>
            <w:tcW w:w="350" w:type="dxa"/>
            <w:vMerge w:val="restart"/>
            <w:tcBorders>
              <w:top w:val="single" w:sz="6" w:space="0" w:color="auto"/>
            </w:tcBorders>
            <w:tcMar>
              <w:left w:w="0" w:type="dxa"/>
              <w:right w:w="0" w:type="dxa"/>
            </w:tcMar>
          </w:tcPr>
          <w:p w14:paraId="39A6E25B" w14:textId="77777777" w:rsidR="0067606D" w:rsidRDefault="0067606D" w:rsidP="0067606D">
            <w:pPr>
              <w:pStyle w:val="TabellSlutsumma"/>
              <w:spacing w:before="0"/>
              <w:jc w:val="left"/>
              <w:rPr>
                <w:b w:val="0"/>
              </w:rPr>
            </w:pPr>
            <w:r w:rsidRPr="00BD2CE6">
              <w:rPr>
                <w:b w:val="0"/>
              </w:rPr>
              <w:t>11</w:t>
            </w:r>
          </w:p>
        </w:tc>
        <w:tc>
          <w:tcPr>
            <w:tcW w:w="3761" w:type="dxa"/>
            <w:vMerge w:val="restart"/>
            <w:tcBorders>
              <w:top w:val="single" w:sz="6" w:space="0" w:color="auto"/>
            </w:tcBorders>
          </w:tcPr>
          <w:p w14:paraId="524699D2" w14:textId="77777777" w:rsidR="0067606D" w:rsidRDefault="0067606D" w:rsidP="0067606D">
            <w:pPr>
              <w:pStyle w:val="TabellRader"/>
              <w:spacing w:before="0"/>
              <w:jc w:val="left"/>
            </w:pPr>
            <w:r w:rsidRPr="00693DAD">
              <w:t>Antal personer med garantipension</w:t>
            </w:r>
          </w:p>
        </w:tc>
        <w:tc>
          <w:tcPr>
            <w:tcW w:w="819" w:type="dxa"/>
            <w:tcBorders>
              <w:top w:val="single" w:sz="6" w:space="0" w:color="auto"/>
              <w:bottom w:val="nil"/>
            </w:tcBorders>
            <w:vAlign w:val="bottom"/>
          </w:tcPr>
          <w:p w14:paraId="7987E22E" w14:textId="2014B3A0" w:rsidR="0067606D" w:rsidRDefault="0067606D" w:rsidP="0067606D">
            <w:pPr>
              <w:pStyle w:val="TabellRader"/>
              <w:spacing w:before="0"/>
            </w:pPr>
            <w:r>
              <w:t>79 % kv</w:t>
            </w:r>
          </w:p>
        </w:tc>
        <w:tc>
          <w:tcPr>
            <w:tcW w:w="819" w:type="dxa"/>
            <w:vMerge w:val="restart"/>
            <w:tcBorders>
              <w:top w:val="single" w:sz="6" w:space="0" w:color="auto"/>
            </w:tcBorders>
            <w:vAlign w:val="bottom"/>
          </w:tcPr>
          <w:p w14:paraId="6CFCF731" w14:textId="77777777" w:rsidR="0067606D" w:rsidRDefault="0067606D" w:rsidP="0067606D">
            <w:pPr>
              <w:pStyle w:val="TabellRader"/>
              <w:spacing w:before="0"/>
            </w:pPr>
            <w:r w:rsidRPr="00622249">
              <w:t>661 600</w:t>
            </w:r>
          </w:p>
        </w:tc>
        <w:tc>
          <w:tcPr>
            <w:tcW w:w="820" w:type="dxa"/>
            <w:vMerge w:val="restart"/>
            <w:tcBorders>
              <w:top w:val="single" w:sz="6" w:space="0" w:color="auto"/>
            </w:tcBorders>
            <w:vAlign w:val="bottom"/>
          </w:tcPr>
          <w:p w14:paraId="3FA41600" w14:textId="77777777" w:rsidR="0067606D" w:rsidRDefault="0067606D" w:rsidP="0067606D">
            <w:pPr>
              <w:pStyle w:val="TabellRader"/>
              <w:spacing w:before="0"/>
            </w:pPr>
            <w:r w:rsidRPr="00622249">
              <w:t>657 600</w:t>
            </w:r>
          </w:p>
        </w:tc>
        <w:tc>
          <w:tcPr>
            <w:tcW w:w="819" w:type="dxa"/>
            <w:vMerge w:val="restart"/>
            <w:tcBorders>
              <w:top w:val="single" w:sz="6" w:space="0" w:color="auto"/>
            </w:tcBorders>
            <w:vAlign w:val="bottom"/>
          </w:tcPr>
          <w:p w14:paraId="14ECD9F1" w14:textId="77777777" w:rsidR="0067606D" w:rsidRDefault="0067606D" w:rsidP="0067606D">
            <w:pPr>
              <w:pStyle w:val="TabellRader"/>
              <w:spacing w:before="0"/>
            </w:pPr>
            <w:r w:rsidRPr="00622249">
              <w:t>720 300</w:t>
            </w:r>
          </w:p>
        </w:tc>
        <w:tc>
          <w:tcPr>
            <w:tcW w:w="819" w:type="dxa"/>
            <w:vMerge w:val="restart"/>
            <w:tcBorders>
              <w:top w:val="single" w:sz="6" w:space="0" w:color="auto"/>
            </w:tcBorders>
            <w:vAlign w:val="bottom"/>
          </w:tcPr>
          <w:p w14:paraId="5D71A128" w14:textId="77777777" w:rsidR="0067606D" w:rsidRDefault="0067606D" w:rsidP="0067606D">
            <w:pPr>
              <w:pStyle w:val="TabellRader"/>
              <w:spacing w:before="0"/>
            </w:pPr>
            <w:r w:rsidRPr="00622249">
              <w:t>701 100</w:t>
            </w:r>
          </w:p>
        </w:tc>
        <w:tc>
          <w:tcPr>
            <w:tcW w:w="820" w:type="dxa"/>
            <w:vMerge w:val="restart"/>
            <w:tcBorders>
              <w:top w:val="single" w:sz="6" w:space="0" w:color="auto"/>
            </w:tcBorders>
            <w:vAlign w:val="bottom"/>
          </w:tcPr>
          <w:p w14:paraId="6B40549E" w14:textId="77777777" w:rsidR="0067606D" w:rsidRDefault="0067606D" w:rsidP="0067606D">
            <w:pPr>
              <w:pStyle w:val="TabellRader"/>
              <w:spacing w:before="0"/>
            </w:pPr>
            <w:r w:rsidRPr="00622249">
              <w:t>719 200</w:t>
            </w:r>
          </w:p>
        </w:tc>
      </w:tr>
      <w:tr w:rsidR="0067606D" w14:paraId="7C78E19B" w14:textId="77777777" w:rsidTr="0067606D">
        <w:trPr>
          <w:trHeight w:val="168"/>
        </w:trPr>
        <w:tc>
          <w:tcPr>
            <w:tcW w:w="350" w:type="dxa"/>
            <w:vMerge/>
            <w:tcMar>
              <w:left w:w="0" w:type="dxa"/>
              <w:right w:w="0" w:type="dxa"/>
            </w:tcMar>
          </w:tcPr>
          <w:p w14:paraId="487F948F" w14:textId="77777777" w:rsidR="0067606D" w:rsidRPr="00BD2CE6" w:rsidRDefault="0067606D" w:rsidP="0067606D">
            <w:pPr>
              <w:pStyle w:val="TabellSlutsumma"/>
              <w:spacing w:before="0"/>
              <w:jc w:val="left"/>
              <w:rPr>
                <w:b w:val="0"/>
              </w:rPr>
            </w:pPr>
          </w:p>
        </w:tc>
        <w:tc>
          <w:tcPr>
            <w:tcW w:w="3761" w:type="dxa"/>
            <w:vMerge/>
          </w:tcPr>
          <w:p w14:paraId="6172FC6D" w14:textId="77777777" w:rsidR="0067606D" w:rsidRPr="00693DAD" w:rsidRDefault="0067606D" w:rsidP="0067606D">
            <w:pPr>
              <w:pStyle w:val="TabellRader"/>
              <w:spacing w:before="0"/>
              <w:jc w:val="left"/>
            </w:pPr>
          </w:p>
        </w:tc>
        <w:tc>
          <w:tcPr>
            <w:tcW w:w="819" w:type="dxa"/>
            <w:tcBorders>
              <w:top w:val="nil"/>
            </w:tcBorders>
            <w:vAlign w:val="bottom"/>
          </w:tcPr>
          <w:p w14:paraId="134AD092" w14:textId="77777777" w:rsidR="0067606D" w:rsidRDefault="0067606D" w:rsidP="0067606D">
            <w:pPr>
              <w:pStyle w:val="TabellRader"/>
              <w:spacing w:before="0"/>
            </w:pPr>
            <w:r>
              <w:t>21 % m</w:t>
            </w:r>
          </w:p>
        </w:tc>
        <w:tc>
          <w:tcPr>
            <w:tcW w:w="819" w:type="dxa"/>
            <w:vMerge/>
            <w:vAlign w:val="bottom"/>
          </w:tcPr>
          <w:p w14:paraId="383024E4" w14:textId="77777777" w:rsidR="0067606D" w:rsidRPr="00030BCB" w:rsidRDefault="0067606D" w:rsidP="0067606D">
            <w:pPr>
              <w:pStyle w:val="TabellRader"/>
              <w:spacing w:before="0"/>
            </w:pPr>
          </w:p>
        </w:tc>
        <w:tc>
          <w:tcPr>
            <w:tcW w:w="820" w:type="dxa"/>
            <w:vMerge/>
            <w:vAlign w:val="bottom"/>
          </w:tcPr>
          <w:p w14:paraId="2A040CFB" w14:textId="77777777" w:rsidR="0067606D" w:rsidRPr="00023DCD" w:rsidRDefault="0067606D" w:rsidP="0067606D">
            <w:pPr>
              <w:pStyle w:val="TabellRader"/>
              <w:spacing w:before="0"/>
            </w:pPr>
          </w:p>
        </w:tc>
        <w:tc>
          <w:tcPr>
            <w:tcW w:w="819" w:type="dxa"/>
            <w:vMerge/>
            <w:vAlign w:val="bottom"/>
          </w:tcPr>
          <w:p w14:paraId="7872BDF7" w14:textId="77777777" w:rsidR="0067606D" w:rsidRPr="00023DCD" w:rsidRDefault="0067606D" w:rsidP="0067606D">
            <w:pPr>
              <w:pStyle w:val="TabellRader"/>
              <w:spacing w:before="0"/>
            </w:pPr>
          </w:p>
        </w:tc>
        <w:tc>
          <w:tcPr>
            <w:tcW w:w="819" w:type="dxa"/>
            <w:vMerge/>
            <w:vAlign w:val="bottom"/>
          </w:tcPr>
          <w:p w14:paraId="64EEA331" w14:textId="77777777" w:rsidR="0067606D" w:rsidRPr="00023DCD" w:rsidRDefault="0067606D" w:rsidP="0067606D">
            <w:pPr>
              <w:pStyle w:val="TabellRader"/>
              <w:spacing w:before="0"/>
            </w:pPr>
          </w:p>
        </w:tc>
        <w:tc>
          <w:tcPr>
            <w:tcW w:w="820" w:type="dxa"/>
            <w:vMerge/>
            <w:vAlign w:val="bottom"/>
          </w:tcPr>
          <w:p w14:paraId="31F76F62" w14:textId="77777777" w:rsidR="0067606D" w:rsidRPr="00023DCD" w:rsidRDefault="0067606D" w:rsidP="0067606D">
            <w:pPr>
              <w:pStyle w:val="TabellRader"/>
              <w:spacing w:before="0"/>
            </w:pPr>
          </w:p>
        </w:tc>
      </w:tr>
      <w:tr w:rsidR="0067606D" w14:paraId="23EDD994" w14:textId="77777777" w:rsidTr="0067606D">
        <w:trPr>
          <w:trHeight w:val="169"/>
        </w:trPr>
        <w:tc>
          <w:tcPr>
            <w:tcW w:w="350" w:type="dxa"/>
            <w:vMerge w:val="restart"/>
            <w:tcBorders>
              <w:top w:val="single" w:sz="6" w:space="0" w:color="auto"/>
            </w:tcBorders>
            <w:tcMar>
              <w:left w:w="0" w:type="dxa"/>
              <w:right w:w="0" w:type="dxa"/>
            </w:tcMar>
          </w:tcPr>
          <w:p w14:paraId="447403CD" w14:textId="77777777" w:rsidR="0067606D" w:rsidRDefault="0067606D" w:rsidP="0067606D">
            <w:pPr>
              <w:pStyle w:val="TabellSlutsumma"/>
              <w:spacing w:before="0"/>
              <w:jc w:val="left"/>
              <w:rPr>
                <w:b w:val="0"/>
              </w:rPr>
            </w:pPr>
            <w:r w:rsidRPr="00BD2CE6">
              <w:rPr>
                <w:b w:val="0"/>
              </w:rPr>
              <w:t>11</w:t>
            </w:r>
          </w:p>
        </w:tc>
        <w:tc>
          <w:tcPr>
            <w:tcW w:w="3761" w:type="dxa"/>
            <w:vMerge w:val="restart"/>
            <w:tcBorders>
              <w:top w:val="single" w:sz="6" w:space="0" w:color="auto"/>
            </w:tcBorders>
          </w:tcPr>
          <w:p w14:paraId="31C29921" w14:textId="77777777" w:rsidR="0067606D" w:rsidRDefault="0067606D" w:rsidP="0067606D">
            <w:pPr>
              <w:pStyle w:val="TabellRader"/>
              <w:spacing w:before="0"/>
              <w:jc w:val="left"/>
            </w:pPr>
            <w:r w:rsidRPr="00693DAD">
              <w:t xml:space="preserve">Antal pensionärer som </w:t>
            </w:r>
            <w:r>
              <w:t xml:space="preserve">får </w:t>
            </w:r>
            <w:r w:rsidRPr="00693DAD">
              <w:t>bostadstillägg</w:t>
            </w:r>
          </w:p>
        </w:tc>
        <w:tc>
          <w:tcPr>
            <w:tcW w:w="819" w:type="dxa"/>
            <w:tcBorders>
              <w:top w:val="single" w:sz="6" w:space="0" w:color="auto"/>
              <w:bottom w:val="nil"/>
            </w:tcBorders>
            <w:vAlign w:val="bottom"/>
          </w:tcPr>
          <w:p w14:paraId="11794FAC" w14:textId="77777777" w:rsidR="0067606D" w:rsidRDefault="0067606D" w:rsidP="0067606D">
            <w:pPr>
              <w:pStyle w:val="TabellRader"/>
              <w:spacing w:before="0"/>
            </w:pPr>
            <w:r>
              <w:t>75 % kv</w:t>
            </w:r>
          </w:p>
        </w:tc>
        <w:tc>
          <w:tcPr>
            <w:tcW w:w="819" w:type="dxa"/>
            <w:vMerge w:val="restart"/>
            <w:tcBorders>
              <w:top w:val="single" w:sz="6" w:space="0" w:color="auto"/>
            </w:tcBorders>
            <w:vAlign w:val="bottom"/>
          </w:tcPr>
          <w:p w14:paraId="75F2344D" w14:textId="77777777" w:rsidR="0067606D" w:rsidRDefault="0067606D" w:rsidP="0067606D">
            <w:pPr>
              <w:pStyle w:val="TabellRader"/>
              <w:spacing w:before="0"/>
            </w:pPr>
            <w:r w:rsidRPr="00415E06">
              <w:t>288 500</w:t>
            </w:r>
          </w:p>
        </w:tc>
        <w:tc>
          <w:tcPr>
            <w:tcW w:w="820" w:type="dxa"/>
            <w:vMerge w:val="restart"/>
            <w:tcBorders>
              <w:top w:val="single" w:sz="6" w:space="0" w:color="auto"/>
            </w:tcBorders>
            <w:vAlign w:val="bottom"/>
          </w:tcPr>
          <w:p w14:paraId="67CD5E5D" w14:textId="77777777" w:rsidR="0067606D" w:rsidRDefault="0067606D" w:rsidP="0067606D">
            <w:pPr>
              <w:pStyle w:val="TabellRader"/>
              <w:spacing w:before="0"/>
            </w:pPr>
            <w:r w:rsidRPr="00415E06">
              <w:t>289 800</w:t>
            </w:r>
          </w:p>
        </w:tc>
        <w:tc>
          <w:tcPr>
            <w:tcW w:w="819" w:type="dxa"/>
            <w:vMerge w:val="restart"/>
            <w:tcBorders>
              <w:top w:val="single" w:sz="6" w:space="0" w:color="auto"/>
            </w:tcBorders>
            <w:vAlign w:val="bottom"/>
          </w:tcPr>
          <w:p w14:paraId="4CAA014F" w14:textId="77777777" w:rsidR="0067606D" w:rsidRDefault="0067606D" w:rsidP="0067606D">
            <w:pPr>
              <w:pStyle w:val="TabellRader"/>
              <w:spacing w:before="0"/>
            </w:pPr>
            <w:r w:rsidRPr="00415E06">
              <w:t>293 100</w:t>
            </w:r>
          </w:p>
        </w:tc>
        <w:tc>
          <w:tcPr>
            <w:tcW w:w="819" w:type="dxa"/>
            <w:vMerge w:val="restart"/>
            <w:tcBorders>
              <w:top w:val="single" w:sz="6" w:space="0" w:color="auto"/>
            </w:tcBorders>
            <w:vAlign w:val="bottom"/>
          </w:tcPr>
          <w:p w14:paraId="31010047" w14:textId="77777777" w:rsidR="0067606D" w:rsidRDefault="0067606D" w:rsidP="0067606D">
            <w:pPr>
              <w:pStyle w:val="TabellRader"/>
              <w:spacing w:before="0"/>
            </w:pPr>
            <w:r w:rsidRPr="00415E06">
              <w:t>298 100</w:t>
            </w:r>
          </w:p>
        </w:tc>
        <w:tc>
          <w:tcPr>
            <w:tcW w:w="820" w:type="dxa"/>
            <w:vMerge w:val="restart"/>
            <w:tcBorders>
              <w:top w:val="single" w:sz="6" w:space="0" w:color="auto"/>
            </w:tcBorders>
            <w:vAlign w:val="bottom"/>
          </w:tcPr>
          <w:p w14:paraId="0E746FB3" w14:textId="77777777" w:rsidR="0067606D" w:rsidRDefault="0067606D" w:rsidP="0067606D">
            <w:pPr>
              <w:pStyle w:val="TabellRader"/>
              <w:spacing w:before="0"/>
            </w:pPr>
            <w:r w:rsidRPr="00415E06">
              <w:t>302 700</w:t>
            </w:r>
          </w:p>
        </w:tc>
      </w:tr>
      <w:tr w:rsidR="0067606D" w14:paraId="3EB66D99" w14:textId="77777777" w:rsidTr="0067606D">
        <w:trPr>
          <w:trHeight w:val="168"/>
        </w:trPr>
        <w:tc>
          <w:tcPr>
            <w:tcW w:w="350" w:type="dxa"/>
            <w:vMerge/>
            <w:tcMar>
              <w:left w:w="0" w:type="dxa"/>
              <w:right w:w="0" w:type="dxa"/>
            </w:tcMar>
          </w:tcPr>
          <w:p w14:paraId="76C0DB67" w14:textId="77777777" w:rsidR="0067606D" w:rsidRPr="00BD2CE6" w:rsidRDefault="0067606D" w:rsidP="0067606D">
            <w:pPr>
              <w:pStyle w:val="TabellSlutsumma"/>
              <w:spacing w:before="0"/>
              <w:jc w:val="left"/>
              <w:rPr>
                <w:b w:val="0"/>
              </w:rPr>
            </w:pPr>
          </w:p>
        </w:tc>
        <w:tc>
          <w:tcPr>
            <w:tcW w:w="3761" w:type="dxa"/>
            <w:vMerge/>
          </w:tcPr>
          <w:p w14:paraId="5FADFA0C" w14:textId="77777777" w:rsidR="0067606D" w:rsidRPr="00693DAD" w:rsidRDefault="0067606D" w:rsidP="0067606D">
            <w:pPr>
              <w:pStyle w:val="TabellRader"/>
              <w:spacing w:before="0"/>
              <w:jc w:val="left"/>
            </w:pPr>
          </w:p>
        </w:tc>
        <w:tc>
          <w:tcPr>
            <w:tcW w:w="819" w:type="dxa"/>
            <w:tcBorders>
              <w:top w:val="nil"/>
            </w:tcBorders>
            <w:vAlign w:val="bottom"/>
          </w:tcPr>
          <w:p w14:paraId="305E9379" w14:textId="77777777" w:rsidR="0067606D" w:rsidRDefault="0067606D" w:rsidP="0067606D">
            <w:pPr>
              <w:pStyle w:val="TabellRader"/>
              <w:spacing w:before="0"/>
            </w:pPr>
            <w:r>
              <w:t>25 % m</w:t>
            </w:r>
          </w:p>
        </w:tc>
        <w:tc>
          <w:tcPr>
            <w:tcW w:w="819" w:type="dxa"/>
            <w:vMerge/>
            <w:vAlign w:val="bottom"/>
          </w:tcPr>
          <w:p w14:paraId="374C5F20" w14:textId="77777777" w:rsidR="0067606D" w:rsidRPr="00030BCB" w:rsidRDefault="0067606D" w:rsidP="0067606D">
            <w:pPr>
              <w:pStyle w:val="TabellRader"/>
              <w:spacing w:before="0"/>
            </w:pPr>
          </w:p>
        </w:tc>
        <w:tc>
          <w:tcPr>
            <w:tcW w:w="820" w:type="dxa"/>
            <w:vMerge/>
            <w:vAlign w:val="bottom"/>
          </w:tcPr>
          <w:p w14:paraId="07EA241F" w14:textId="77777777" w:rsidR="0067606D" w:rsidRPr="00023DCD" w:rsidRDefault="0067606D" w:rsidP="0067606D">
            <w:pPr>
              <w:pStyle w:val="TabellRader"/>
              <w:spacing w:before="0"/>
            </w:pPr>
          </w:p>
        </w:tc>
        <w:tc>
          <w:tcPr>
            <w:tcW w:w="819" w:type="dxa"/>
            <w:vMerge/>
            <w:vAlign w:val="bottom"/>
          </w:tcPr>
          <w:p w14:paraId="3C787667" w14:textId="77777777" w:rsidR="0067606D" w:rsidRPr="00023DCD" w:rsidRDefault="0067606D" w:rsidP="0067606D">
            <w:pPr>
              <w:pStyle w:val="TabellRader"/>
              <w:spacing w:before="0"/>
            </w:pPr>
          </w:p>
        </w:tc>
        <w:tc>
          <w:tcPr>
            <w:tcW w:w="819" w:type="dxa"/>
            <w:vMerge/>
            <w:vAlign w:val="bottom"/>
          </w:tcPr>
          <w:p w14:paraId="74632FA5" w14:textId="77777777" w:rsidR="0067606D" w:rsidRPr="00023DCD" w:rsidRDefault="0067606D" w:rsidP="0067606D">
            <w:pPr>
              <w:pStyle w:val="TabellRader"/>
              <w:spacing w:before="0"/>
            </w:pPr>
          </w:p>
        </w:tc>
        <w:tc>
          <w:tcPr>
            <w:tcW w:w="820" w:type="dxa"/>
            <w:vMerge/>
            <w:vAlign w:val="bottom"/>
          </w:tcPr>
          <w:p w14:paraId="1C27D22B" w14:textId="77777777" w:rsidR="0067606D" w:rsidRPr="00023DCD" w:rsidRDefault="0067606D" w:rsidP="0067606D">
            <w:pPr>
              <w:pStyle w:val="TabellRader"/>
              <w:spacing w:before="0"/>
            </w:pPr>
          </w:p>
        </w:tc>
      </w:tr>
      <w:tr w:rsidR="0067606D" w14:paraId="7A3182BB" w14:textId="77777777" w:rsidTr="0067606D">
        <w:trPr>
          <w:trHeight w:val="169"/>
        </w:trPr>
        <w:tc>
          <w:tcPr>
            <w:tcW w:w="350" w:type="dxa"/>
            <w:vMerge w:val="restart"/>
            <w:tcBorders>
              <w:top w:val="single" w:sz="6" w:space="0" w:color="auto"/>
            </w:tcBorders>
            <w:tcMar>
              <w:left w:w="0" w:type="dxa"/>
              <w:right w:w="0" w:type="dxa"/>
            </w:tcMar>
          </w:tcPr>
          <w:p w14:paraId="77976656" w14:textId="77777777" w:rsidR="0067606D" w:rsidRDefault="0067606D" w:rsidP="0067606D">
            <w:pPr>
              <w:pStyle w:val="TabellSlutsumma"/>
              <w:spacing w:before="0"/>
              <w:jc w:val="left"/>
              <w:rPr>
                <w:b w:val="0"/>
              </w:rPr>
            </w:pPr>
            <w:r>
              <w:rPr>
                <w:b w:val="0"/>
              </w:rPr>
              <w:t>12</w:t>
            </w:r>
          </w:p>
        </w:tc>
        <w:tc>
          <w:tcPr>
            <w:tcW w:w="3761" w:type="dxa"/>
            <w:vMerge w:val="restart"/>
            <w:tcBorders>
              <w:top w:val="single" w:sz="6" w:space="0" w:color="auto"/>
            </w:tcBorders>
          </w:tcPr>
          <w:p w14:paraId="063DF6B1" w14:textId="77777777" w:rsidR="0067606D" w:rsidRDefault="0067606D" w:rsidP="0067606D">
            <w:pPr>
              <w:pStyle w:val="TabellRader"/>
              <w:spacing w:before="0"/>
              <w:jc w:val="left"/>
            </w:pPr>
            <w:r>
              <w:t>Antal barnbidrag</w:t>
            </w:r>
            <w:r w:rsidRPr="00AE7575">
              <w:rPr>
                <w:vertAlign w:val="superscript"/>
              </w:rPr>
              <w:t>3</w:t>
            </w:r>
          </w:p>
        </w:tc>
        <w:tc>
          <w:tcPr>
            <w:tcW w:w="819" w:type="dxa"/>
            <w:tcBorders>
              <w:top w:val="single" w:sz="6" w:space="0" w:color="auto"/>
              <w:bottom w:val="nil"/>
            </w:tcBorders>
            <w:vAlign w:val="bottom"/>
          </w:tcPr>
          <w:p w14:paraId="122DAB1C" w14:textId="77777777" w:rsidR="0067606D" w:rsidRDefault="0067606D" w:rsidP="0067606D">
            <w:pPr>
              <w:pStyle w:val="TabellRader"/>
              <w:spacing w:before="0"/>
            </w:pPr>
            <w:r>
              <w:t>73 % kv</w:t>
            </w:r>
          </w:p>
        </w:tc>
        <w:tc>
          <w:tcPr>
            <w:tcW w:w="819" w:type="dxa"/>
            <w:vMerge w:val="restart"/>
            <w:tcBorders>
              <w:top w:val="single" w:sz="6" w:space="0" w:color="auto"/>
            </w:tcBorders>
            <w:vAlign w:val="bottom"/>
          </w:tcPr>
          <w:p w14:paraId="7D0A1D98" w14:textId="77777777" w:rsidR="0067606D" w:rsidRDefault="0067606D" w:rsidP="0067606D">
            <w:pPr>
              <w:pStyle w:val="TabellRader"/>
              <w:spacing w:before="0"/>
            </w:pPr>
            <w:r w:rsidRPr="0002297D">
              <w:t>1 913 383</w:t>
            </w:r>
          </w:p>
        </w:tc>
        <w:tc>
          <w:tcPr>
            <w:tcW w:w="820" w:type="dxa"/>
            <w:vMerge w:val="restart"/>
            <w:tcBorders>
              <w:top w:val="single" w:sz="6" w:space="0" w:color="auto"/>
            </w:tcBorders>
            <w:vAlign w:val="bottom"/>
          </w:tcPr>
          <w:p w14:paraId="081E5AEA" w14:textId="77777777" w:rsidR="0067606D" w:rsidRDefault="0067606D" w:rsidP="0067606D">
            <w:pPr>
              <w:pStyle w:val="TabellRader"/>
              <w:spacing w:before="0"/>
            </w:pPr>
            <w:r w:rsidRPr="0002297D">
              <w:t>1 941 236</w:t>
            </w:r>
          </w:p>
        </w:tc>
        <w:tc>
          <w:tcPr>
            <w:tcW w:w="819" w:type="dxa"/>
            <w:vMerge w:val="restart"/>
            <w:tcBorders>
              <w:top w:val="single" w:sz="6" w:space="0" w:color="auto"/>
            </w:tcBorders>
            <w:vAlign w:val="bottom"/>
          </w:tcPr>
          <w:p w14:paraId="0F927EE1" w14:textId="77777777" w:rsidR="0067606D" w:rsidRDefault="0067606D" w:rsidP="0067606D">
            <w:pPr>
              <w:pStyle w:val="TabellRader"/>
              <w:spacing w:before="0"/>
            </w:pPr>
            <w:r w:rsidRPr="0002297D">
              <w:t>1 960 106</w:t>
            </w:r>
          </w:p>
        </w:tc>
        <w:tc>
          <w:tcPr>
            <w:tcW w:w="819" w:type="dxa"/>
            <w:vMerge w:val="restart"/>
            <w:tcBorders>
              <w:top w:val="single" w:sz="6" w:space="0" w:color="auto"/>
            </w:tcBorders>
            <w:vAlign w:val="bottom"/>
          </w:tcPr>
          <w:p w14:paraId="021A363D" w14:textId="77777777" w:rsidR="0067606D" w:rsidRDefault="0067606D" w:rsidP="0067606D">
            <w:pPr>
              <w:pStyle w:val="TabellRader"/>
              <w:spacing w:before="0"/>
            </w:pPr>
            <w:r w:rsidRPr="0002297D">
              <w:t>1 976 906</w:t>
            </w:r>
          </w:p>
        </w:tc>
        <w:tc>
          <w:tcPr>
            <w:tcW w:w="820" w:type="dxa"/>
            <w:vMerge w:val="restart"/>
            <w:tcBorders>
              <w:top w:val="single" w:sz="6" w:space="0" w:color="auto"/>
            </w:tcBorders>
            <w:vAlign w:val="bottom"/>
          </w:tcPr>
          <w:p w14:paraId="429F73FD" w14:textId="439A1EC5" w:rsidR="0067606D" w:rsidRDefault="0067606D" w:rsidP="0067606D">
            <w:pPr>
              <w:pStyle w:val="TabellRader"/>
              <w:spacing w:before="0"/>
            </w:pPr>
            <w:r w:rsidRPr="0002297D">
              <w:t>1 992 507</w:t>
            </w:r>
          </w:p>
        </w:tc>
      </w:tr>
      <w:tr w:rsidR="0067606D" w14:paraId="59998B56" w14:textId="77777777" w:rsidTr="0067606D">
        <w:trPr>
          <w:trHeight w:val="168"/>
        </w:trPr>
        <w:tc>
          <w:tcPr>
            <w:tcW w:w="350" w:type="dxa"/>
            <w:vMerge/>
            <w:tcMar>
              <w:left w:w="0" w:type="dxa"/>
              <w:right w:w="0" w:type="dxa"/>
            </w:tcMar>
          </w:tcPr>
          <w:p w14:paraId="58713E43" w14:textId="77777777" w:rsidR="0067606D" w:rsidRDefault="0067606D" w:rsidP="0067606D">
            <w:pPr>
              <w:pStyle w:val="TabellSlutsumma"/>
              <w:spacing w:before="0"/>
              <w:jc w:val="left"/>
              <w:rPr>
                <w:b w:val="0"/>
              </w:rPr>
            </w:pPr>
          </w:p>
        </w:tc>
        <w:tc>
          <w:tcPr>
            <w:tcW w:w="3761" w:type="dxa"/>
            <w:vMerge/>
            <w:tcBorders>
              <w:bottom w:val="single" w:sz="6" w:space="0" w:color="auto"/>
            </w:tcBorders>
          </w:tcPr>
          <w:p w14:paraId="0B6E73C6" w14:textId="77777777" w:rsidR="0067606D" w:rsidRDefault="0067606D" w:rsidP="0067606D">
            <w:pPr>
              <w:pStyle w:val="TabellRader"/>
              <w:spacing w:before="0"/>
              <w:jc w:val="left"/>
            </w:pPr>
          </w:p>
        </w:tc>
        <w:tc>
          <w:tcPr>
            <w:tcW w:w="819" w:type="dxa"/>
            <w:tcBorders>
              <w:top w:val="nil"/>
              <w:bottom w:val="single" w:sz="6" w:space="0" w:color="auto"/>
            </w:tcBorders>
            <w:vAlign w:val="bottom"/>
          </w:tcPr>
          <w:p w14:paraId="275C27D5" w14:textId="77777777" w:rsidR="0067606D" w:rsidRDefault="0067606D" w:rsidP="0067606D">
            <w:pPr>
              <w:pStyle w:val="TabellRader"/>
              <w:spacing w:before="0"/>
            </w:pPr>
            <w:r>
              <w:t>27 % m</w:t>
            </w:r>
          </w:p>
        </w:tc>
        <w:tc>
          <w:tcPr>
            <w:tcW w:w="819" w:type="dxa"/>
            <w:vMerge/>
            <w:tcBorders>
              <w:bottom w:val="single" w:sz="6" w:space="0" w:color="auto"/>
            </w:tcBorders>
            <w:vAlign w:val="bottom"/>
          </w:tcPr>
          <w:p w14:paraId="1570D300" w14:textId="77777777" w:rsidR="0067606D" w:rsidRPr="00030BCB" w:rsidRDefault="0067606D" w:rsidP="0067606D">
            <w:pPr>
              <w:pStyle w:val="TabellRader"/>
              <w:spacing w:before="0"/>
            </w:pPr>
          </w:p>
        </w:tc>
        <w:tc>
          <w:tcPr>
            <w:tcW w:w="820" w:type="dxa"/>
            <w:vMerge/>
            <w:tcBorders>
              <w:bottom w:val="single" w:sz="6" w:space="0" w:color="auto"/>
            </w:tcBorders>
            <w:vAlign w:val="bottom"/>
          </w:tcPr>
          <w:p w14:paraId="245B5874" w14:textId="77777777" w:rsidR="0067606D" w:rsidRPr="00023DCD" w:rsidRDefault="0067606D" w:rsidP="0067606D">
            <w:pPr>
              <w:pStyle w:val="TabellRader"/>
              <w:spacing w:before="0"/>
            </w:pPr>
          </w:p>
        </w:tc>
        <w:tc>
          <w:tcPr>
            <w:tcW w:w="819" w:type="dxa"/>
            <w:vMerge/>
            <w:tcBorders>
              <w:bottom w:val="single" w:sz="6" w:space="0" w:color="auto"/>
            </w:tcBorders>
            <w:vAlign w:val="bottom"/>
          </w:tcPr>
          <w:p w14:paraId="5F5D2F7B" w14:textId="77777777" w:rsidR="0067606D" w:rsidRPr="00023DCD" w:rsidRDefault="0067606D" w:rsidP="0067606D">
            <w:pPr>
              <w:pStyle w:val="TabellRader"/>
              <w:spacing w:before="0"/>
            </w:pPr>
          </w:p>
        </w:tc>
        <w:tc>
          <w:tcPr>
            <w:tcW w:w="819" w:type="dxa"/>
            <w:vMerge/>
            <w:tcBorders>
              <w:bottom w:val="single" w:sz="6" w:space="0" w:color="auto"/>
            </w:tcBorders>
            <w:vAlign w:val="bottom"/>
          </w:tcPr>
          <w:p w14:paraId="14F37D9E" w14:textId="77777777" w:rsidR="0067606D" w:rsidRPr="00023DCD" w:rsidRDefault="0067606D" w:rsidP="0067606D">
            <w:pPr>
              <w:pStyle w:val="TabellRader"/>
              <w:spacing w:before="0"/>
            </w:pPr>
          </w:p>
        </w:tc>
        <w:tc>
          <w:tcPr>
            <w:tcW w:w="820" w:type="dxa"/>
            <w:vMerge/>
            <w:tcBorders>
              <w:bottom w:val="single" w:sz="6" w:space="0" w:color="auto"/>
            </w:tcBorders>
            <w:vAlign w:val="bottom"/>
          </w:tcPr>
          <w:p w14:paraId="5C26DA82" w14:textId="77777777" w:rsidR="0067606D" w:rsidRPr="00023DCD" w:rsidRDefault="0067606D" w:rsidP="0067606D">
            <w:pPr>
              <w:pStyle w:val="TabellRader"/>
              <w:spacing w:before="0"/>
            </w:pPr>
          </w:p>
        </w:tc>
      </w:tr>
      <w:tr w:rsidR="0067606D" w14:paraId="6BDC6762" w14:textId="77777777" w:rsidTr="0067606D">
        <w:trPr>
          <w:trHeight w:val="169"/>
        </w:trPr>
        <w:tc>
          <w:tcPr>
            <w:tcW w:w="350" w:type="dxa"/>
            <w:vMerge w:val="restart"/>
            <w:tcBorders>
              <w:top w:val="single" w:sz="6" w:space="0" w:color="auto"/>
            </w:tcBorders>
            <w:tcMar>
              <w:left w:w="0" w:type="dxa"/>
              <w:right w:w="0" w:type="dxa"/>
            </w:tcMar>
          </w:tcPr>
          <w:p w14:paraId="72834179" w14:textId="77777777" w:rsidR="0067606D" w:rsidRDefault="0067606D" w:rsidP="0067606D">
            <w:pPr>
              <w:pStyle w:val="TabellSlutsumma"/>
              <w:spacing w:before="0"/>
              <w:jc w:val="left"/>
              <w:rPr>
                <w:b w:val="0"/>
              </w:rPr>
            </w:pPr>
            <w:r>
              <w:rPr>
                <w:b w:val="0"/>
              </w:rPr>
              <w:t>12</w:t>
            </w:r>
          </w:p>
        </w:tc>
        <w:tc>
          <w:tcPr>
            <w:tcW w:w="3761" w:type="dxa"/>
            <w:vMerge w:val="restart"/>
            <w:tcBorders>
              <w:top w:val="single" w:sz="6" w:space="0" w:color="auto"/>
            </w:tcBorders>
          </w:tcPr>
          <w:p w14:paraId="3073B9FE" w14:textId="77777777" w:rsidR="0067606D" w:rsidRDefault="0067606D" w:rsidP="0067606D">
            <w:pPr>
              <w:pStyle w:val="TabellRader"/>
              <w:spacing w:before="0"/>
              <w:jc w:val="left"/>
            </w:pPr>
            <w:r w:rsidRPr="0062760A">
              <w:t>Antal uttagna föräldrapenningdagar, miljoner</w:t>
            </w:r>
          </w:p>
        </w:tc>
        <w:tc>
          <w:tcPr>
            <w:tcW w:w="819" w:type="dxa"/>
            <w:tcBorders>
              <w:top w:val="single" w:sz="6" w:space="0" w:color="auto"/>
              <w:bottom w:val="nil"/>
            </w:tcBorders>
          </w:tcPr>
          <w:p w14:paraId="62B302A3" w14:textId="77777777" w:rsidR="0067606D" w:rsidRDefault="0067606D" w:rsidP="0067606D">
            <w:pPr>
              <w:pStyle w:val="TabellRader"/>
              <w:spacing w:before="0"/>
            </w:pPr>
            <w:r>
              <w:t>71 % kv</w:t>
            </w:r>
          </w:p>
        </w:tc>
        <w:tc>
          <w:tcPr>
            <w:tcW w:w="819" w:type="dxa"/>
            <w:vMerge w:val="restart"/>
            <w:tcBorders>
              <w:top w:val="single" w:sz="6" w:space="0" w:color="auto"/>
            </w:tcBorders>
            <w:vAlign w:val="bottom"/>
          </w:tcPr>
          <w:p w14:paraId="08791E5B" w14:textId="77777777" w:rsidR="0067606D" w:rsidRDefault="0067606D" w:rsidP="0067606D">
            <w:pPr>
              <w:pStyle w:val="TabellRader"/>
              <w:spacing w:before="0"/>
            </w:pPr>
            <w:r w:rsidRPr="00963E86">
              <w:t>55,1</w:t>
            </w:r>
          </w:p>
        </w:tc>
        <w:tc>
          <w:tcPr>
            <w:tcW w:w="820" w:type="dxa"/>
            <w:vMerge w:val="restart"/>
            <w:tcBorders>
              <w:top w:val="single" w:sz="6" w:space="0" w:color="auto"/>
            </w:tcBorders>
            <w:vAlign w:val="bottom"/>
          </w:tcPr>
          <w:p w14:paraId="298E3531" w14:textId="77777777" w:rsidR="0067606D" w:rsidRDefault="0067606D" w:rsidP="0067606D">
            <w:pPr>
              <w:pStyle w:val="TabellRader"/>
              <w:spacing w:before="0"/>
            </w:pPr>
            <w:r w:rsidRPr="00963E86">
              <w:t>55,4</w:t>
            </w:r>
          </w:p>
        </w:tc>
        <w:tc>
          <w:tcPr>
            <w:tcW w:w="819" w:type="dxa"/>
            <w:vMerge w:val="restart"/>
            <w:tcBorders>
              <w:top w:val="single" w:sz="6" w:space="0" w:color="auto"/>
            </w:tcBorders>
            <w:vAlign w:val="bottom"/>
          </w:tcPr>
          <w:p w14:paraId="4F9B721D" w14:textId="77777777" w:rsidR="0067606D" w:rsidRDefault="0067606D" w:rsidP="0067606D">
            <w:pPr>
              <w:pStyle w:val="TabellRader"/>
              <w:spacing w:before="0"/>
            </w:pPr>
            <w:r w:rsidRPr="00963E86">
              <w:t>55,9</w:t>
            </w:r>
          </w:p>
        </w:tc>
        <w:tc>
          <w:tcPr>
            <w:tcW w:w="819" w:type="dxa"/>
            <w:vMerge w:val="restart"/>
            <w:tcBorders>
              <w:top w:val="single" w:sz="6" w:space="0" w:color="auto"/>
            </w:tcBorders>
            <w:vAlign w:val="bottom"/>
          </w:tcPr>
          <w:p w14:paraId="1975B028" w14:textId="77777777" w:rsidR="0067606D" w:rsidRDefault="0067606D" w:rsidP="0067606D">
            <w:pPr>
              <w:pStyle w:val="TabellRader"/>
              <w:spacing w:before="0"/>
            </w:pPr>
            <w:r w:rsidRPr="00963E86">
              <w:t>56,4</w:t>
            </w:r>
          </w:p>
        </w:tc>
        <w:tc>
          <w:tcPr>
            <w:tcW w:w="820" w:type="dxa"/>
            <w:vMerge w:val="restart"/>
            <w:tcBorders>
              <w:top w:val="single" w:sz="6" w:space="0" w:color="auto"/>
            </w:tcBorders>
            <w:vAlign w:val="bottom"/>
          </w:tcPr>
          <w:p w14:paraId="52F3BE67" w14:textId="77777777" w:rsidR="0067606D" w:rsidRDefault="0067606D" w:rsidP="0067606D">
            <w:pPr>
              <w:pStyle w:val="TabellRader"/>
              <w:spacing w:before="0"/>
            </w:pPr>
            <w:r w:rsidRPr="00963E86">
              <w:t>57,0</w:t>
            </w:r>
          </w:p>
        </w:tc>
      </w:tr>
      <w:tr w:rsidR="0067606D" w14:paraId="12AB65AC" w14:textId="77777777" w:rsidTr="0067606D">
        <w:trPr>
          <w:trHeight w:val="168"/>
        </w:trPr>
        <w:tc>
          <w:tcPr>
            <w:tcW w:w="350" w:type="dxa"/>
            <w:vMerge/>
            <w:tcMar>
              <w:left w:w="0" w:type="dxa"/>
              <w:right w:w="0" w:type="dxa"/>
            </w:tcMar>
          </w:tcPr>
          <w:p w14:paraId="0176FF02" w14:textId="77777777" w:rsidR="0067606D" w:rsidRDefault="0067606D" w:rsidP="0067606D">
            <w:pPr>
              <w:pStyle w:val="TabellSlutsumma"/>
              <w:spacing w:before="0"/>
              <w:jc w:val="left"/>
              <w:rPr>
                <w:b w:val="0"/>
              </w:rPr>
            </w:pPr>
          </w:p>
        </w:tc>
        <w:tc>
          <w:tcPr>
            <w:tcW w:w="3761" w:type="dxa"/>
            <w:vMerge/>
            <w:tcBorders>
              <w:bottom w:val="single" w:sz="6" w:space="0" w:color="auto"/>
            </w:tcBorders>
          </w:tcPr>
          <w:p w14:paraId="4D21B27D" w14:textId="77777777" w:rsidR="0067606D" w:rsidRPr="0062760A" w:rsidRDefault="0067606D" w:rsidP="0067606D">
            <w:pPr>
              <w:pStyle w:val="TabellRader"/>
              <w:spacing w:before="0"/>
              <w:jc w:val="left"/>
            </w:pPr>
          </w:p>
        </w:tc>
        <w:tc>
          <w:tcPr>
            <w:tcW w:w="819" w:type="dxa"/>
            <w:tcBorders>
              <w:top w:val="nil"/>
              <w:bottom w:val="single" w:sz="6" w:space="0" w:color="auto"/>
            </w:tcBorders>
            <w:vAlign w:val="bottom"/>
          </w:tcPr>
          <w:p w14:paraId="20C9392F" w14:textId="77777777" w:rsidR="0067606D" w:rsidRDefault="0067606D" w:rsidP="0067606D">
            <w:pPr>
              <w:pStyle w:val="TabellRader"/>
              <w:spacing w:before="0"/>
            </w:pPr>
            <w:r>
              <w:t>29 % m</w:t>
            </w:r>
          </w:p>
        </w:tc>
        <w:tc>
          <w:tcPr>
            <w:tcW w:w="819" w:type="dxa"/>
            <w:vMerge/>
            <w:tcBorders>
              <w:bottom w:val="single" w:sz="6" w:space="0" w:color="auto"/>
            </w:tcBorders>
            <w:vAlign w:val="bottom"/>
          </w:tcPr>
          <w:p w14:paraId="62A381DC" w14:textId="77777777" w:rsidR="0067606D" w:rsidRPr="008339D7" w:rsidRDefault="0067606D" w:rsidP="0067606D">
            <w:pPr>
              <w:pStyle w:val="TabellRader"/>
              <w:spacing w:before="0"/>
            </w:pPr>
          </w:p>
        </w:tc>
        <w:tc>
          <w:tcPr>
            <w:tcW w:w="820" w:type="dxa"/>
            <w:vMerge/>
            <w:tcBorders>
              <w:bottom w:val="single" w:sz="6" w:space="0" w:color="auto"/>
            </w:tcBorders>
            <w:vAlign w:val="bottom"/>
          </w:tcPr>
          <w:p w14:paraId="35B9C132" w14:textId="77777777" w:rsidR="0067606D" w:rsidRPr="008339D7" w:rsidRDefault="0067606D" w:rsidP="0067606D">
            <w:pPr>
              <w:pStyle w:val="TabellRader"/>
              <w:spacing w:before="0"/>
            </w:pPr>
          </w:p>
        </w:tc>
        <w:tc>
          <w:tcPr>
            <w:tcW w:w="819" w:type="dxa"/>
            <w:vMerge/>
            <w:tcBorders>
              <w:bottom w:val="single" w:sz="6" w:space="0" w:color="auto"/>
            </w:tcBorders>
            <w:vAlign w:val="bottom"/>
          </w:tcPr>
          <w:p w14:paraId="323560B3" w14:textId="77777777" w:rsidR="0067606D" w:rsidRPr="008339D7" w:rsidRDefault="0067606D" w:rsidP="0067606D">
            <w:pPr>
              <w:pStyle w:val="TabellRader"/>
              <w:spacing w:before="0"/>
            </w:pPr>
          </w:p>
        </w:tc>
        <w:tc>
          <w:tcPr>
            <w:tcW w:w="819" w:type="dxa"/>
            <w:vMerge/>
            <w:tcBorders>
              <w:bottom w:val="single" w:sz="6" w:space="0" w:color="auto"/>
            </w:tcBorders>
            <w:vAlign w:val="bottom"/>
          </w:tcPr>
          <w:p w14:paraId="44CB7C15" w14:textId="77777777" w:rsidR="0067606D" w:rsidRPr="008339D7" w:rsidRDefault="0067606D" w:rsidP="0067606D">
            <w:pPr>
              <w:pStyle w:val="TabellRader"/>
              <w:spacing w:before="0"/>
            </w:pPr>
          </w:p>
        </w:tc>
        <w:tc>
          <w:tcPr>
            <w:tcW w:w="820" w:type="dxa"/>
            <w:vMerge/>
            <w:tcBorders>
              <w:bottom w:val="single" w:sz="6" w:space="0" w:color="auto"/>
            </w:tcBorders>
            <w:vAlign w:val="bottom"/>
          </w:tcPr>
          <w:p w14:paraId="4D640F4A" w14:textId="77777777" w:rsidR="0067606D" w:rsidRPr="008339D7" w:rsidRDefault="0067606D" w:rsidP="0067606D">
            <w:pPr>
              <w:pStyle w:val="TabellRader"/>
              <w:spacing w:before="0"/>
            </w:pPr>
          </w:p>
        </w:tc>
      </w:tr>
      <w:tr w:rsidR="0067606D" w14:paraId="780F621B" w14:textId="77777777" w:rsidTr="0067606D">
        <w:trPr>
          <w:trHeight w:val="208"/>
        </w:trPr>
        <w:tc>
          <w:tcPr>
            <w:tcW w:w="350" w:type="dxa"/>
            <w:vMerge w:val="restart"/>
            <w:tcBorders>
              <w:top w:val="single" w:sz="6" w:space="0" w:color="auto"/>
            </w:tcBorders>
            <w:tcMar>
              <w:left w:w="0" w:type="dxa"/>
              <w:right w:w="0" w:type="dxa"/>
            </w:tcMar>
          </w:tcPr>
          <w:p w14:paraId="54683E84" w14:textId="77777777" w:rsidR="0067606D" w:rsidRDefault="0067606D" w:rsidP="0067606D">
            <w:pPr>
              <w:pStyle w:val="TabellSlutsumma"/>
              <w:spacing w:before="0"/>
              <w:jc w:val="left"/>
              <w:rPr>
                <w:b w:val="0"/>
              </w:rPr>
            </w:pPr>
            <w:r w:rsidRPr="00BD2CE6">
              <w:rPr>
                <w:b w:val="0"/>
              </w:rPr>
              <w:t>1</w:t>
            </w:r>
            <w:r>
              <w:rPr>
                <w:b w:val="0"/>
              </w:rPr>
              <w:t>2</w:t>
            </w:r>
          </w:p>
        </w:tc>
        <w:tc>
          <w:tcPr>
            <w:tcW w:w="3761" w:type="dxa"/>
            <w:vMerge w:val="restart"/>
            <w:tcBorders>
              <w:top w:val="single" w:sz="6" w:space="0" w:color="auto"/>
            </w:tcBorders>
          </w:tcPr>
          <w:p w14:paraId="3E332F49" w14:textId="77777777" w:rsidR="0067606D" w:rsidRDefault="0067606D" w:rsidP="0067606D">
            <w:pPr>
              <w:pStyle w:val="TabellRader"/>
              <w:spacing w:before="0"/>
              <w:jc w:val="left"/>
            </w:pPr>
            <w:r w:rsidRPr="0062760A">
              <w:t>Antal uttagna</w:t>
            </w:r>
            <w:r>
              <w:t xml:space="preserve"> dagar med </w:t>
            </w:r>
            <w:r w:rsidRPr="0062760A">
              <w:t>tillfällig</w:t>
            </w:r>
            <w:r>
              <w:t xml:space="preserve"> </w:t>
            </w:r>
            <w:r w:rsidRPr="0062760A">
              <w:t>föräldrapenning, miljoner</w:t>
            </w:r>
          </w:p>
        </w:tc>
        <w:tc>
          <w:tcPr>
            <w:tcW w:w="819" w:type="dxa"/>
            <w:tcBorders>
              <w:top w:val="single" w:sz="6" w:space="0" w:color="auto"/>
              <w:bottom w:val="nil"/>
            </w:tcBorders>
            <w:vAlign w:val="bottom"/>
          </w:tcPr>
          <w:p w14:paraId="4CA9DB7C" w14:textId="77777777" w:rsidR="0067606D" w:rsidRDefault="0067606D" w:rsidP="0067606D">
            <w:pPr>
              <w:pStyle w:val="TabellRader"/>
              <w:spacing w:before="0"/>
            </w:pPr>
            <w:r>
              <w:t>55 % kv</w:t>
            </w:r>
          </w:p>
        </w:tc>
        <w:tc>
          <w:tcPr>
            <w:tcW w:w="819" w:type="dxa"/>
            <w:vMerge w:val="restart"/>
            <w:tcBorders>
              <w:top w:val="single" w:sz="6" w:space="0" w:color="auto"/>
            </w:tcBorders>
            <w:vAlign w:val="bottom"/>
          </w:tcPr>
          <w:p w14:paraId="2B560754" w14:textId="77777777" w:rsidR="0067606D" w:rsidRDefault="0067606D" w:rsidP="0067606D">
            <w:pPr>
              <w:pStyle w:val="TabellRader"/>
              <w:spacing w:before="0"/>
            </w:pPr>
            <w:r>
              <w:t>7,8</w:t>
            </w:r>
          </w:p>
        </w:tc>
        <w:tc>
          <w:tcPr>
            <w:tcW w:w="820" w:type="dxa"/>
            <w:vMerge w:val="restart"/>
            <w:tcBorders>
              <w:top w:val="single" w:sz="6" w:space="0" w:color="auto"/>
            </w:tcBorders>
            <w:vAlign w:val="bottom"/>
          </w:tcPr>
          <w:p w14:paraId="1E63EED8" w14:textId="77777777" w:rsidR="0067606D" w:rsidRDefault="0067606D" w:rsidP="0067606D">
            <w:pPr>
              <w:pStyle w:val="TabellRader"/>
              <w:spacing w:before="0"/>
            </w:pPr>
            <w:r w:rsidRPr="000074FC">
              <w:t>7,8</w:t>
            </w:r>
          </w:p>
        </w:tc>
        <w:tc>
          <w:tcPr>
            <w:tcW w:w="819" w:type="dxa"/>
            <w:vMerge w:val="restart"/>
            <w:tcBorders>
              <w:top w:val="single" w:sz="6" w:space="0" w:color="auto"/>
            </w:tcBorders>
            <w:vAlign w:val="bottom"/>
          </w:tcPr>
          <w:p w14:paraId="7ACE9953" w14:textId="77777777" w:rsidR="0067606D" w:rsidRDefault="0067606D" w:rsidP="0067606D">
            <w:pPr>
              <w:pStyle w:val="TabellRader"/>
              <w:spacing w:before="0"/>
            </w:pPr>
            <w:r w:rsidRPr="000074FC">
              <w:t>8,1</w:t>
            </w:r>
          </w:p>
        </w:tc>
        <w:tc>
          <w:tcPr>
            <w:tcW w:w="819" w:type="dxa"/>
            <w:vMerge w:val="restart"/>
            <w:tcBorders>
              <w:top w:val="single" w:sz="6" w:space="0" w:color="auto"/>
            </w:tcBorders>
            <w:vAlign w:val="bottom"/>
          </w:tcPr>
          <w:p w14:paraId="62DD0295" w14:textId="77777777" w:rsidR="0067606D" w:rsidRDefault="0067606D" w:rsidP="0067606D">
            <w:pPr>
              <w:pStyle w:val="TabellRader"/>
              <w:spacing w:before="0"/>
            </w:pPr>
            <w:r w:rsidRPr="000074FC">
              <w:t>8,2</w:t>
            </w:r>
          </w:p>
        </w:tc>
        <w:tc>
          <w:tcPr>
            <w:tcW w:w="820" w:type="dxa"/>
            <w:vMerge w:val="restart"/>
            <w:tcBorders>
              <w:top w:val="single" w:sz="6" w:space="0" w:color="auto"/>
            </w:tcBorders>
            <w:vAlign w:val="bottom"/>
          </w:tcPr>
          <w:p w14:paraId="53B8EAAA" w14:textId="77777777" w:rsidR="0067606D" w:rsidRDefault="0067606D" w:rsidP="0067606D">
            <w:pPr>
              <w:pStyle w:val="TabellRader"/>
              <w:spacing w:before="0"/>
            </w:pPr>
            <w:r w:rsidRPr="000074FC">
              <w:t>8,3</w:t>
            </w:r>
          </w:p>
        </w:tc>
      </w:tr>
      <w:tr w:rsidR="0067606D" w14:paraId="4E53E554" w14:textId="77777777" w:rsidTr="0067606D">
        <w:trPr>
          <w:trHeight w:val="207"/>
        </w:trPr>
        <w:tc>
          <w:tcPr>
            <w:tcW w:w="350" w:type="dxa"/>
            <w:vMerge/>
            <w:tcMar>
              <w:left w:w="0" w:type="dxa"/>
              <w:right w:w="0" w:type="dxa"/>
            </w:tcMar>
          </w:tcPr>
          <w:p w14:paraId="0133AAA9" w14:textId="77777777" w:rsidR="0067606D" w:rsidRPr="00BD2CE6" w:rsidRDefault="0067606D" w:rsidP="0067606D">
            <w:pPr>
              <w:pStyle w:val="TabellSlutsumma"/>
              <w:spacing w:before="0"/>
              <w:jc w:val="left"/>
              <w:rPr>
                <w:b w:val="0"/>
              </w:rPr>
            </w:pPr>
          </w:p>
        </w:tc>
        <w:tc>
          <w:tcPr>
            <w:tcW w:w="3761" w:type="dxa"/>
            <w:vMerge/>
            <w:tcBorders>
              <w:bottom w:val="single" w:sz="6" w:space="0" w:color="auto"/>
            </w:tcBorders>
          </w:tcPr>
          <w:p w14:paraId="3626CAD2" w14:textId="77777777" w:rsidR="0067606D" w:rsidRPr="0062760A" w:rsidRDefault="0067606D" w:rsidP="0067606D">
            <w:pPr>
              <w:pStyle w:val="TabellRader"/>
              <w:spacing w:before="0"/>
              <w:jc w:val="left"/>
            </w:pPr>
          </w:p>
        </w:tc>
        <w:tc>
          <w:tcPr>
            <w:tcW w:w="819" w:type="dxa"/>
            <w:tcBorders>
              <w:top w:val="nil"/>
              <w:bottom w:val="single" w:sz="6" w:space="0" w:color="auto"/>
            </w:tcBorders>
            <w:vAlign w:val="bottom"/>
          </w:tcPr>
          <w:p w14:paraId="093FA153" w14:textId="77777777" w:rsidR="0067606D" w:rsidRDefault="0067606D" w:rsidP="0067606D">
            <w:pPr>
              <w:pStyle w:val="TabellRader"/>
              <w:spacing w:before="0"/>
            </w:pPr>
            <w:r>
              <w:t>45 % m</w:t>
            </w:r>
          </w:p>
        </w:tc>
        <w:tc>
          <w:tcPr>
            <w:tcW w:w="819" w:type="dxa"/>
            <w:vMerge/>
            <w:tcBorders>
              <w:bottom w:val="single" w:sz="6" w:space="0" w:color="auto"/>
            </w:tcBorders>
            <w:vAlign w:val="bottom"/>
          </w:tcPr>
          <w:p w14:paraId="691CB395" w14:textId="77777777" w:rsidR="0067606D" w:rsidRPr="00685BEE" w:rsidRDefault="0067606D" w:rsidP="0067606D">
            <w:pPr>
              <w:pStyle w:val="TabellRader"/>
              <w:spacing w:before="0"/>
            </w:pPr>
          </w:p>
        </w:tc>
        <w:tc>
          <w:tcPr>
            <w:tcW w:w="820" w:type="dxa"/>
            <w:vMerge/>
            <w:tcBorders>
              <w:bottom w:val="single" w:sz="6" w:space="0" w:color="auto"/>
            </w:tcBorders>
            <w:vAlign w:val="bottom"/>
          </w:tcPr>
          <w:p w14:paraId="0D225172" w14:textId="77777777" w:rsidR="0067606D" w:rsidRPr="00685BEE" w:rsidRDefault="0067606D" w:rsidP="0067606D">
            <w:pPr>
              <w:pStyle w:val="TabellRader"/>
              <w:spacing w:before="0"/>
            </w:pPr>
          </w:p>
        </w:tc>
        <w:tc>
          <w:tcPr>
            <w:tcW w:w="819" w:type="dxa"/>
            <w:vMerge/>
            <w:tcBorders>
              <w:bottom w:val="single" w:sz="6" w:space="0" w:color="auto"/>
            </w:tcBorders>
            <w:vAlign w:val="bottom"/>
          </w:tcPr>
          <w:p w14:paraId="789B2E9E" w14:textId="77777777" w:rsidR="0067606D" w:rsidRPr="00685BEE" w:rsidRDefault="0067606D" w:rsidP="0067606D">
            <w:pPr>
              <w:pStyle w:val="TabellRader"/>
              <w:spacing w:before="0"/>
            </w:pPr>
          </w:p>
        </w:tc>
        <w:tc>
          <w:tcPr>
            <w:tcW w:w="819" w:type="dxa"/>
            <w:vMerge/>
            <w:tcBorders>
              <w:bottom w:val="single" w:sz="6" w:space="0" w:color="auto"/>
            </w:tcBorders>
            <w:vAlign w:val="bottom"/>
          </w:tcPr>
          <w:p w14:paraId="74586A0B" w14:textId="77777777" w:rsidR="0067606D" w:rsidRPr="00685BEE" w:rsidRDefault="0067606D" w:rsidP="0067606D">
            <w:pPr>
              <w:pStyle w:val="TabellRader"/>
              <w:spacing w:before="0"/>
            </w:pPr>
          </w:p>
        </w:tc>
        <w:tc>
          <w:tcPr>
            <w:tcW w:w="820" w:type="dxa"/>
            <w:vMerge/>
            <w:tcBorders>
              <w:bottom w:val="single" w:sz="6" w:space="0" w:color="auto"/>
            </w:tcBorders>
            <w:vAlign w:val="bottom"/>
          </w:tcPr>
          <w:p w14:paraId="7EE91191" w14:textId="77777777" w:rsidR="0067606D" w:rsidRPr="00685BEE" w:rsidRDefault="0067606D" w:rsidP="0067606D">
            <w:pPr>
              <w:pStyle w:val="TabellRader"/>
              <w:spacing w:before="0"/>
            </w:pPr>
          </w:p>
        </w:tc>
      </w:tr>
      <w:tr w:rsidR="0067606D" w14:paraId="47F148FF" w14:textId="77777777" w:rsidTr="0067606D">
        <w:trPr>
          <w:trHeight w:val="208"/>
        </w:trPr>
        <w:tc>
          <w:tcPr>
            <w:tcW w:w="350" w:type="dxa"/>
            <w:vMerge w:val="restart"/>
            <w:tcBorders>
              <w:top w:val="single" w:sz="6" w:space="0" w:color="auto"/>
            </w:tcBorders>
            <w:tcMar>
              <w:left w:w="0" w:type="dxa"/>
              <w:right w:w="0" w:type="dxa"/>
            </w:tcMar>
          </w:tcPr>
          <w:p w14:paraId="0391B8E3" w14:textId="77777777" w:rsidR="0067606D" w:rsidRPr="00D174DB" w:rsidRDefault="0067606D" w:rsidP="0067606D">
            <w:pPr>
              <w:pStyle w:val="TabellSlutsumma"/>
              <w:spacing w:before="0"/>
              <w:jc w:val="left"/>
              <w:rPr>
                <w:b w:val="0"/>
              </w:rPr>
            </w:pPr>
            <w:r w:rsidRPr="00BD2CE6" w:rsidDel="000529F7">
              <w:rPr>
                <w:b w:val="0"/>
              </w:rPr>
              <w:t>1</w:t>
            </w:r>
            <w:r w:rsidDel="000529F7">
              <w:rPr>
                <w:b w:val="0"/>
              </w:rPr>
              <w:t>3</w:t>
            </w:r>
          </w:p>
          <w:p w14:paraId="086E8920" w14:textId="77777777" w:rsidR="0067606D" w:rsidRDefault="0067606D" w:rsidP="0067606D">
            <w:pPr>
              <w:pStyle w:val="TabellSlutsumma"/>
              <w:spacing w:before="0"/>
              <w:jc w:val="left"/>
              <w:rPr>
                <w:b w:val="0"/>
              </w:rPr>
            </w:pPr>
          </w:p>
        </w:tc>
        <w:tc>
          <w:tcPr>
            <w:tcW w:w="3761" w:type="dxa"/>
            <w:vMerge w:val="restart"/>
            <w:tcBorders>
              <w:top w:val="single" w:sz="6" w:space="0" w:color="auto"/>
            </w:tcBorders>
          </w:tcPr>
          <w:p w14:paraId="7BAFDA0B" w14:textId="7158C14A" w:rsidR="0067606D" w:rsidRDefault="0067606D" w:rsidP="0067606D">
            <w:pPr>
              <w:pStyle w:val="TabellRader"/>
              <w:spacing w:before="0"/>
              <w:jc w:val="left"/>
            </w:pPr>
            <w:r w:rsidRPr="003E7EA4">
              <w:t>Genomsnittligt antal ensamkommande barn och unga</w:t>
            </w:r>
            <w:r w:rsidRPr="00D174DB">
              <w:rPr>
                <w:vertAlign w:val="superscript"/>
              </w:rPr>
              <w:t>4</w:t>
            </w:r>
            <w:r w:rsidRPr="003E7EA4">
              <w:t xml:space="preserve"> </w:t>
            </w:r>
          </w:p>
        </w:tc>
        <w:tc>
          <w:tcPr>
            <w:tcW w:w="819" w:type="dxa"/>
            <w:tcBorders>
              <w:top w:val="single" w:sz="6" w:space="0" w:color="auto"/>
              <w:bottom w:val="nil"/>
            </w:tcBorders>
          </w:tcPr>
          <w:p w14:paraId="244CD0DC" w14:textId="77777777" w:rsidR="0067606D" w:rsidRPr="007E2488" w:rsidRDefault="0067606D" w:rsidP="0067606D">
            <w:pPr>
              <w:pStyle w:val="TabellRader"/>
              <w:spacing w:before="0"/>
              <w:rPr>
                <w:highlight w:val="yellow"/>
              </w:rPr>
            </w:pPr>
            <w:r w:rsidRPr="003E7EA4">
              <w:t>15</w:t>
            </w:r>
            <w:r w:rsidRPr="00645E0B">
              <w:t xml:space="preserve"> % kv</w:t>
            </w:r>
          </w:p>
        </w:tc>
        <w:tc>
          <w:tcPr>
            <w:tcW w:w="819" w:type="dxa"/>
            <w:vMerge w:val="restart"/>
            <w:tcBorders>
              <w:top w:val="single" w:sz="6" w:space="0" w:color="auto"/>
            </w:tcBorders>
            <w:vAlign w:val="bottom"/>
          </w:tcPr>
          <w:p w14:paraId="31F53AF3" w14:textId="77777777" w:rsidR="0067606D" w:rsidRDefault="0067606D" w:rsidP="0067606D">
            <w:pPr>
              <w:pStyle w:val="TabellRader"/>
              <w:spacing w:before="0"/>
            </w:pPr>
            <w:r w:rsidRPr="003E7EA4">
              <w:t>14 078</w:t>
            </w:r>
          </w:p>
        </w:tc>
        <w:tc>
          <w:tcPr>
            <w:tcW w:w="820" w:type="dxa"/>
            <w:vMerge w:val="restart"/>
            <w:tcBorders>
              <w:top w:val="single" w:sz="6" w:space="0" w:color="auto"/>
            </w:tcBorders>
            <w:vAlign w:val="bottom"/>
          </w:tcPr>
          <w:p w14:paraId="27E34A81" w14:textId="77777777" w:rsidR="0067606D" w:rsidRDefault="0067606D" w:rsidP="0067606D">
            <w:pPr>
              <w:pStyle w:val="TabellRader"/>
              <w:spacing w:before="0"/>
            </w:pPr>
            <w:r w:rsidRPr="003E7EA4">
              <w:t>12 845</w:t>
            </w:r>
          </w:p>
        </w:tc>
        <w:tc>
          <w:tcPr>
            <w:tcW w:w="819" w:type="dxa"/>
            <w:vMerge w:val="restart"/>
            <w:tcBorders>
              <w:top w:val="single" w:sz="6" w:space="0" w:color="auto"/>
            </w:tcBorders>
            <w:vAlign w:val="bottom"/>
          </w:tcPr>
          <w:p w14:paraId="55AE029D" w14:textId="77777777" w:rsidR="0067606D" w:rsidRDefault="0067606D" w:rsidP="0067606D">
            <w:pPr>
              <w:pStyle w:val="TabellRader"/>
              <w:spacing w:before="0"/>
            </w:pPr>
            <w:r w:rsidRPr="003E7EA4">
              <w:t>7 333</w:t>
            </w:r>
          </w:p>
        </w:tc>
        <w:tc>
          <w:tcPr>
            <w:tcW w:w="819" w:type="dxa"/>
            <w:vMerge w:val="restart"/>
            <w:tcBorders>
              <w:top w:val="single" w:sz="6" w:space="0" w:color="auto"/>
            </w:tcBorders>
            <w:vAlign w:val="bottom"/>
          </w:tcPr>
          <w:p w14:paraId="0FA73361" w14:textId="77777777" w:rsidR="0067606D" w:rsidRDefault="0067606D" w:rsidP="0067606D">
            <w:pPr>
              <w:pStyle w:val="TabellRader"/>
              <w:spacing w:before="0"/>
            </w:pPr>
            <w:r w:rsidRPr="003E7EA4">
              <w:t>4 987</w:t>
            </w:r>
          </w:p>
        </w:tc>
        <w:tc>
          <w:tcPr>
            <w:tcW w:w="820" w:type="dxa"/>
            <w:vMerge w:val="restart"/>
            <w:tcBorders>
              <w:top w:val="single" w:sz="6" w:space="0" w:color="auto"/>
            </w:tcBorders>
            <w:vAlign w:val="bottom"/>
          </w:tcPr>
          <w:p w14:paraId="1C6ACAC3" w14:textId="77777777" w:rsidR="0067606D" w:rsidRDefault="0067606D" w:rsidP="0067606D">
            <w:pPr>
              <w:pStyle w:val="TabellRader"/>
              <w:spacing w:before="0"/>
            </w:pPr>
            <w:r w:rsidRPr="003E7EA4">
              <w:t>3 848</w:t>
            </w:r>
          </w:p>
        </w:tc>
      </w:tr>
      <w:tr w:rsidR="0067606D" w14:paraId="46B6F479" w14:textId="77777777" w:rsidTr="0067606D">
        <w:trPr>
          <w:trHeight w:val="207"/>
        </w:trPr>
        <w:tc>
          <w:tcPr>
            <w:tcW w:w="350" w:type="dxa"/>
            <w:vMerge/>
            <w:tcMar>
              <w:left w:w="0" w:type="dxa"/>
              <w:right w:w="0" w:type="dxa"/>
            </w:tcMar>
          </w:tcPr>
          <w:p w14:paraId="0E8A3448" w14:textId="77777777" w:rsidR="0067606D" w:rsidRPr="00BD2CE6" w:rsidRDefault="0067606D" w:rsidP="0067606D">
            <w:pPr>
              <w:pStyle w:val="TabellSlutsumma"/>
              <w:spacing w:before="0"/>
              <w:jc w:val="left"/>
              <w:rPr>
                <w:b w:val="0"/>
              </w:rPr>
            </w:pPr>
          </w:p>
        </w:tc>
        <w:tc>
          <w:tcPr>
            <w:tcW w:w="3761" w:type="dxa"/>
            <w:vMerge/>
            <w:tcBorders>
              <w:bottom w:val="single" w:sz="6" w:space="0" w:color="auto"/>
            </w:tcBorders>
          </w:tcPr>
          <w:p w14:paraId="6704793B" w14:textId="77777777" w:rsidR="0067606D" w:rsidRPr="0062760A" w:rsidRDefault="0067606D" w:rsidP="0067606D">
            <w:pPr>
              <w:pStyle w:val="TabellRader"/>
              <w:spacing w:before="0"/>
              <w:jc w:val="left"/>
            </w:pPr>
          </w:p>
        </w:tc>
        <w:tc>
          <w:tcPr>
            <w:tcW w:w="819" w:type="dxa"/>
            <w:tcBorders>
              <w:top w:val="nil"/>
              <w:bottom w:val="single" w:sz="6" w:space="0" w:color="auto"/>
            </w:tcBorders>
            <w:vAlign w:val="bottom"/>
          </w:tcPr>
          <w:p w14:paraId="31ABCCC9" w14:textId="77777777" w:rsidR="0067606D" w:rsidRPr="007E2488" w:rsidRDefault="0067606D" w:rsidP="0067606D">
            <w:pPr>
              <w:pStyle w:val="TabellRader"/>
              <w:spacing w:before="0"/>
              <w:rPr>
                <w:highlight w:val="yellow"/>
              </w:rPr>
            </w:pPr>
            <w:r w:rsidRPr="003E7EA4">
              <w:t>85</w:t>
            </w:r>
            <w:r w:rsidRPr="00645E0B">
              <w:t xml:space="preserve"> % m</w:t>
            </w:r>
          </w:p>
        </w:tc>
        <w:tc>
          <w:tcPr>
            <w:tcW w:w="819" w:type="dxa"/>
            <w:vMerge/>
            <w:tcBorders>
              <w:bottom w:val="single" w:sz="6" w:space="0" w:color="auto"/>
            </w:tcBorders>
            <w:vAlign w:val="bottom"/>
          </w:tcPr>
          <w:p w14:paraId="26DC1AA1" w14:textId="77777777" w:rsidR="0067606D" w:rsidRDefault="0067606D" w:rsidP="0067606D">
            <w:pPr>
              <w:pStyle w:val="TabellRader"/>
              <w:spacing w:before="0"/>
            </w:pPr>
          </w:p>
        </w:tc>
        <w:tc>
          <w:tcPr>
            <w:tcW w:w="820" w:type="dxa"/>
            <w:vMerge/>
            <w:tcBorders>
              <w:bottom w:val="single" w:sz="6" w:space="0" w:color="auto"/>
            </w:tcBorders>
            <w:vAlign w:val="bottom"/>
          </w:tcPr>
          <w:p w14:paraId="64F663A2" w14:textId="77777777" w:rsidR="0067606D" w:rsidRPr="00023DCD" w:rsidRDefault="0067606D" w:rsidP="0067606D">
            <w:pPr>
              <w:pStyle w:val="TabellRader"/>
              <w:spacing w:before="0"/>
            </w:pPr>
          </w:p>
        </w:tc>
        <w:tc>
          <w:tcPr>
            <w:tcW w:w="819" w:type="dxa"/>
            <w:vMerge/>
            <w:tcBorders>
              <w:bottom w:val="single" w:sz="6" w:space="0" w:color="auto"/>
            </w:tcBorders>
            <w:vAlign w:val="bottom"/>
          </w:tcPr>
          <w:p w14:paraId="5B593330" w14:textId="77777777" w:rsidR="0067606D" w:rsidRPr="00023DCD" w:rsidRDefault="0067606D" w:rsidP="0067606D">
            <w:pPr>
              <w:pStyle w:val="TabellRader"/>
              <w:spacing w:before="0"/>
            </w:pPr>
          </w:p>
        </w:tc>
        <w:tc>
          <w:tcPr>
            <w:tcW w:w="819" w:type="dxa"/>
            <w:vMerge/>
            <w:tcBorders>
              <w:bottom w:val="single" w:sz="6" w:space="0" w:color="auto"/>
            </w:tcBorders>
            <w:vAlign w:val="bottom"/>
          </w:tcPr>
          <w:p w14:paraId="080DA384" w14:textId="77777777" w:rsidR="0067606D" w:rsidRPr="00023DCD" w:rsidRDefault="0067606D" w:rsidP="0067606D">
            <w:pPr>
              <w:pStyle w:val="TabellRader"/>
              <w:spacing w:before="0"/>
            </w:pPr>
          </w:p>
        </w:tc>
        <w:tc>
          <w:tcPr>
            <w:tcW w:w="820" w:type="dxa"/>
            <w:vMerge/>
            <w:tcBorders>
              <w:bottom w:val="single" w:sz="6" w:space="0" w:color="auto"/>
            </w:tcBorders>
            <w:vAlign w:val="bottom"/>
          </w:tcPr>
          <w:p w14:paraId="0E46A1B9" w14:textId="77777777" w:rsidR="0067606D" w:rsidRPr="00023DCD" w:rsidRDefault="0067606D" w:rsidP="0067606D">
            <w:pPr>
              <w:pStyle w:val="TabellRader"/>
              <w:spacing w:before="0"/>
            </w:pPr>
          </w:p>
        </w:tc>
      </w:tr>
      <w:tr w:rsidR="0067606D" w14:paraId="3BAB1BBD" w14:textId="77777777" w:rsidTr="0067606D">
        <w:trPr>
          <w:trHeight w:val="211"/>
        </w:trPr>
        <w:tc>
          <w:tcPr>
            <w:tcW w:w="350" w:type="dxa"/>
            <w:vMerge w:val="restart"/>
            <w:tcBorders>
              <w:top w:val="single" w:sz="6" w:space="0" w:color="auto"/>
            </w:tcBorders>
            <w:tcMar>
              <w:left w:w="0" w:type="dxa"/>
              <w:right w:w="0" w:type="dxa"/>
            </w:tcMar>
          </w:tcPr>
          <w:p w14:paraId="73CD9D9F" w14:textId="77777777" w:rsidR="0067606D" w:rsidRDefault="0067606D" w:rsidP="0067606D">
            <w:pPr>
              <w:pStyle w:val="TabellSlutsumma"/>
              <w:spacing w:before="0"/>
              <w:jc w:val="left"/>
              <w:rPr>
                <w:b w:val="0"/>
              </w:rPr>
            </w:pPr>
            <w:r>
              <w:rPr>
                <w:b w:val="0"/>
              </w:rPr>
              <w:t>13</w:t>
            </w:r>
          </w:p>
        </w:tc>
        <w:tc>
          <w:tcPr>
            <w:tcW w:w="3761" w:type="dxa"/>
            <w:vMerge w:val="restart"/>
            <w:tcBorders>
              <w:top w:val="single" w:sz="6" w:space="0" w:color="auto"/>
            </w:tcBorders>
          </w:tcPr>
          <w:p w14:paraId="3224CA88" w14:textId="77777777" w:rsidR="0067606D" w:rsidRDefault="0067606D" w:rsidP="0067606D">
            <w:pPr>
              <w:pStyle w:val="TabellRader"/>
              <w:spacing w:before="0"/>
              <w:jc w:val="left"/>
            </w:pPr>
            <w:r w:rsidRPr="003E7EA4">
              <w:t>Genomsnittligt antal nyanlända som kommunerna får schablonersättning för</w:t>
            </w:r>
            <w:r w:rsidRPr="00D174DB">
              <w:rPr>
                <w:vertAlign w:val="superscript"/>
              </w:rPr>
              <w:t>5</w:t>
            </w:r>
          </w:p>
        </w:tc>
        <w:tc>
          <w:tcPr>
            <w:tcW w:w="819" w:type="dxa"/>
            <w:tcBorders>
              <w:top w:val="single" w:sz="6" w:space="0" w:color="auto"/>
              <w:bottom w:val="nil"/>
            </w:tcBorders>
          </w:tcPr>
          <w:p w14:paraId="487AA14B" w14:textId="77777777" w:rsidR="0067606D" w:rsidRDefault="0067606D" w:rsidP="0067606D">
            <w:pPr>
              <w:pStyle w:val="TabellRader"/>
              <w:spacing w:before="0"/>
            </w:pPr>
            <w:r w:rsidRPr="003E7EA4">
              <w:t>43</w:t>
            </w:r>
            <w:r>
              <w:t xml:space="preserve"> % kv</w:t>
            </w:r>
          </w:p>
        </w:tc>
        <w:tc>
          <w:tcPr>
            <w:tcW w:w="819" w:type="dxa"/>
            <w:vMerge w:val="restart"/>
            <w:tcBorders>
              <w:top w:val="single" w:sz="6" w:space="0" w:color="auto"/>
            </w:tcBorders>
            <w:vAlign w:val="bottom"/>
          </w:tcPr>
          <w:p w14:paraId="238A8494" w14:textId="77777777" w:rsidR="0067606D" w:rsidRDefault="0067606D" w:rsidP="0067606D">
            <w:pPr>
              <w:pStyle w:val="TabellRader"/>
              <w:spacing w:before="0"/>
            </w:pPr>
            <w:r w:rsidRPr="003E7EA4">
              <w:t>136 720</w:t>
            </w:r>
          </w:p>
        </w:tc>
        <w:tc>
          <w:tcPr>
            <w:tcW w:w="820" w:type="dxa"/>
            <w:vMerge w:val="restart"/>
            <w:tcBorders>
              <w:top w:val="single" w:sz="6" w:space="0" w:color="auto"/>
            </w:tcBorders>
            <w:vAlign w:val="bottom"/>
          </w:tcPr>
          <w:p w14:paraId="140CDC70" w14:textId="77777777" w:rsidR="0067606D" w:rsidRDefault="0067606D" w:rsidP="0067606D">
            <w:pPr>
              <w:pStyle w:val="TabellRader"/>
              <w:spacing w:before="0"/>
            </w:pPr>
            <w:r w:rsidRPr="003E7EA4">
              <w:t>94 225</w:t>
            </w:r>
          </w:p>
        </w:tc>
        <w:tc>
          <w:tcPr>
            <w:tcW w:w="819" w:type="dxa"/>
            <w:vMerge w:val="restart"/>
            <w:tcBorders>
              <w:top w:val="single" w:sz="6" w:space="0" w:color="auto"/>
            </w:tcBorders>
            <w:vAlign w:val="bottom"/>
          </w:tcPr>
          <w:p w14:paraId="4C7170C8" w14:textId="77777777" w:rsidR="0067606D" w:rsidRDefault="0067606D" w:rsidP="0067606D">
            <w:pPr>
              <w:pStyle w:val="TabellRader"/>
              <w:spacing w:before="0"/>
            </w:pPr>
            <w:r w:rsidRPr="003E7EA4">
              <w:t>60 021</w:t>
            </w:r>
          </w:p>
        </w:tc>
        <w:tc>
          <w:tcPr>
            <w:tcW w:w="819" w:type="dxa"/>
            <w:vMerge w:val="restart"/>
            <w:tcBorders>
              <w:top w:val="single" w:sz="6" w:space="0" w:color="auto"/>
            </w:tcBorders>
            <w:vAlign w:val="bottom"/>
          </w:tcPr>
          <w:p w14:paraId="3700760F" w14:textId="77777777" w:rsidR="0067606D" w:rsidRDefault="0067606D" w:rsidP="0067606D">
            <w:pPr>
              <w:pStyle w:val="TabellRader"/>
              <w:spacing w:before="0"/>
            </w:pPr>
            <w:r w:rsidRPr="003E7EA4">
              <w:t>47 508</w:t>
            </w:r>
          </w:p>
        </w:tc>
        <w:tc>
          <w:tcPr>
            <w:tcW w:w="820" w:type="dxa"/>
            <w:vMerge w:val="restart"/>
            <w:tcBorders>
              <w:top w:val="single" w:sz="6" w:space="0" w:color="auto"/>
            </w:tcBorders>
            <w:vAlign w:val="bottom"/>
          </w:tcPr>
          <w:p w14:paraId="27BDE947" w14:textId="77777777" w:rsidR="0067606D" w:rsidRDefault="0067606D" w:rsidP="0067606D">
            <w:pPr>
              <w:pStyle w:val="TabellRader"/>
              <w:spacing w:before="0"/>
            </w:pPr>
            <w:r w:rsidRPr="003E7EA4">
              <w:t>44 773</w:t>
            </w:r>
          </w:p>
        </w:tc>
      </w:tr>
      <w:tr w:rsidR="0067606D" w14:paraId="00FD5BEF" w14:textId="77777777" w:rsidTr="0067606D">
        <w:trPr>
          <w:trHeight w:val="210"/>
        </w:trPr>
        <w:tc>
          <w:tcPr>
            <w:tcW w:w="350" w:type="dxa"/>
            <w:vMerge/>
            <w:tcMar>
              <w:left w:w="0" w:type="dxa"/>
              <w:right w:w="0" w:type="dxa"/>
            </w:tcMar>
          </w:tcPr>
          <w:p w14:paraId="2E53FE6C" w14:textId="77777777" w:rsidR="0067606D" w:rsidRDefault="0067606D" w:rsidP="0067606D">
            <w:pPr>
              <w:pStyle w:val="TabellSlutsumma"/>
              <w:spacing w:before="0"/>
              <w:jc w:val="left"/>
              <w:rPr>
                <w:b w:val="0"/>
              </w:rPr>
            </w:pPr>
          </w:p>
        </w:tc>
        <w:tc>
          <w:tcPr>
            <w:tcW w:w="3761" w:type="dxa"/>
            <w:vMerge/>
            <w:tcBorders>
              <w:bottom w:val="single" w:sz="6" w:space="0" w:color="auto"/>
            </w:tcBorders>
          </w:tcPr>
          <w:p w14:paraId="67544A20" w14:textId="77777777" w:rsidR="0067606D" w:rsidRPr="0062760A" w:rsidRDefault="0067606D" w:rsidP="0067606D">
            <w:pPr>
              <w:pStyle w:val="TabellRader"/>
              <w:spacing w:before="0"/>
              <w:jc w:val="left"/>
            </w:pPr>
          </w:p>
        </w:tc>
        <w:tc>
          <w:tcPr>
            <w:tcW w:w="819" w:type="dxa"/>
            <w:tcBorders>
              <w:top w:val="nil"/>
              <w:bottom w:val="single" w:sz="6" w:space="0" w:color="auto"/>
            </w:tcBorders>
            <w:vAlign w:val="bottom"/>
          </w:tcPr>
          <w:p w14:paraId="27ACA61D" w14:textId="77777777" w:rsidR="0067606D" w:rsidRDefault="0067606D" w:rsidP="0067606D">
            <w:pPr>
              <w:pStyle w:val="TabellRader"/>
              <w:spacing w:before="0"/>
            </w:pPr>
            <w:r>
              <w:t>57 % m</w:t>
            </w:r>
          </w:p>
        </w:tc>
        <w:tc>
          <w:tcPr>
            <w:tcW w:w="819" w:type="dxa"/>
            <w:vMerge/>
            <w:tcBorders>
              <w:bottom w:val="single" w:sz="6" w:space="0" w:color="auto"/>
            </w:tcBorders>
            <w:vAlign w:val="bottom"/>
          </w:tcPr>
          <w:p w14:paraId="256D5D03" w14:textId="77777777" w:rsidR="0067606D" w:rsidRDefault="0067606D" w:rsidP="0067606D">
            <w:pPr>
              <w:pStyle w:val="TabellRader"/>
              <w:spacing w:before="0"/>
            </w:pPr>
          </w:p>
        </w:tc>
        <w:tc>
          <w:tcPr>
            <w:tcW w:w="820" w:type="dxa"/>
            <w:vMerge/>
            <w:tcBorders>
              <w:bottom w:val="single" w:sz="6" w:space="0" w:color="auto"/>
            </w:tcBorders>
            <w:vAlign w:val="bottom"/>
          </w:tcPr>
          <w:p w14:paraId="6F95F196" w14:textId="77777777" w:rsidR="0067606D" w:rsidRPr="00023DCD" w:rsidRDefault="0067606D" w:rsidP="0067606D">
            <w:pPr>
              <w:pStyle w:val="TabellRader"/>
              <w:spacing w:before="0"/>
            </w:pPr>
          </w:p>
        </w:tc>
        <w:tc>
          <w:tcPr>
            <w:tcW w:w="819" w:type="dxa"/>
            <w:vMerge/>
            <w:tcBorders>
              <w:bottom w:val="single" w:sz="6" w:space="0" w:color="auto"/>
            </w:tcBorders>
            <w:vAlign w:val="bottom"/>
          </w:tcPr>
          <w:p w14:paraId="6661FBDB" w14:textId="77777777" w:rsidR="0067606D" w:rsidRPr="00023DCD" w:rsidRDefault="0067606D" w:rsidP="0067606D">
            <w:pPr>
              <w:pStyle w:val="TabellRader"/>
              <w:spacing w:before="0"/>
            </w:pPr>
          </w:p>
        </w:tc>
        <w:tc>
          <w:tcPr>
            <w:tcW w:w="819" w:type="dxa"/>
            <w:vMerge/>
            <w:tcBorders>
              <w:bottom w:val="single" w:sz="6" w:space="0" w:color="auto"/>
            </w:tcBorders>
            <w:vAlign w:val="bottom"/>
          </w:tcPr>
          <w:p w14:paraId="5807DDD8" w14:textId="77777777" w:rsidR="0067606D" w:rsidRPr="00023DCD" w:rsidRDefault="0067606D" w:rsidP="0067606D">
            <w:pPr>
              <w:pStyle w:val="TabellRader"/>
              <w:spacing w:before="0"/>
            </w:pPr>
          </w:p>
        </w:tc>
        <w:tc>
          <w:tcPr>
            <w:tcW w:w="820" w:type="dxa"/>
            <w:vMerge/>
            <w:tcBorders>
              <w:bottom w:val="single" w:sz="6" w:space="0" w:color="auto"/>
            </w:tcBorders>
            <w:vAlign w:val="bottom"/>
          </w:tcPr>
          <w:p w14:paraId="40D686C7" w14:textId="77777777" w:rsidR="0067606D" w:rsidRPr="00023DCD" w:rsidRDefault="0067606D" w:rsidP="0067606D">
            <w:pPr>
              <w:pStyle w:val="TabellRader"/>
              <w:spacing w:before="0"/>
            </w:pPr>
          </w:p>
        </w:tc>
      </w:tr>
      <w:tr w:rsidR="0067606D" w14:paraId="34E877AF" w14:textId="77777777" w:rsidTr="0067606D">
        <w:trPr>
          <w:trHeight w:val="211"/>
        </w:trPr>
        <w:tc>
          <w:tcPr>
            <w:tcW w:w="350" w:type="dxa"/>
            <w:vMerge w:val="restart"/>
            <w:tcBorders>
              <w:top w:val="single" w:sz="6" w:space="0" w:color="auto"/>
            </w:tcBorders>
            <w:tcMar>
              <w:left w:w="0" w:type="dxa"/>
              <w:right w:w="0" w:type="dxa"/>
            </w:tcMar>
          </w:tcPr>
          <w:p w14:paraId="12BC98EC" w14:textId="77777777" w:rsidR="0067606D" w:rsidRDefault="0067606D" w:rsidP="0067606D">
            <w:pPr>
              <w:pStyle w:val="TabellSlutsumma"/>
              <w:spacing w:before="0"/>
              <w:jc w:val="left"/>
              <w:rPr>
                <w:b w:val="0"/>
              </w:rPr>
            </w:pPr>
            <w:r w:rsidRPr="00D174DB">
              <w:rPr>
                <w:b w:val="0"/>
              </w:rPr>
              <w:t>14</w:t>
            </w:r>
          </w:p>
        </w:tc>
        <w:tc>
          <w:tcPr>
            <w:tcW w:w="3761" w:type="dxa"/>
            <w:vMerge w:val="restart"/>
            <w:tcBorders>
              <w:top w:val="single" w:sz="6" w:space="0" w:color="auto"/>
            </w:tcBorders>
          </w:tcPr>
          <w:p w14:paraId="684358F2" w14:textId="77777777" w:rsidR="0067606D" w:rsidRDefault="0067606D" w:rsidP="0067606D">
            <w:pPr>
              <w:pStyle w:val="TabellRader"/>
              <w:spacing w:before="0"/>
              <w:jc w:val="left"/>
            </w:pPr>
            <w:r w:rsidRPr="00C01E98">
              <w:t>Antal deltagare i etableringsinsatser</w:t>
            </w:r>
          </w:p>
        </w:tc>
        <w:tc>
          <w:tcPr>
            <w:tcW w:w="819" w:type="dxa"/>
            <w:tcBorders>
              <w:top w:val="single" w:sz="6" w:space="0" w:color="auto"/>
              <w:bottom w:val="nil"/>
            </w:tcBorders>
          </w:tcPr>
          <w:p w14:paraId="7AB81EA1" w14:textId="77777777" w:rsidR="0067606D" w:rsidRDefault="0067606D" w:rsidP="0067606D">
            <w:pPr>
              <w:pStyle w:val="TabellRader"/>
              <w:spacing w:before="0"/>
            </w:pPr>
            <w:r w:rsidRPr="00C01E98">
              <w:t>48</w:t>
            </w:r>
            <w:r>
              <w:t xml:space="preserve"> % kv</w:t>
            </w:r>
          </w:p>
        </w:tc>
        <w:tc>
          <w:tcPr>
            <w:tcW w:w="819" w:type="dxa"/>
            <w:vMerge w:val="restart"/>
            <w:tcBorders>
              <w:top w:val="single" w:sz="6" w:space="0" w:color="auto"/>
            </w:tcBorders>
            <w:vAlign w:val="bottom"/>
          </w:tcPr>
          <w:p w14:paraId="047BFF6D" w14:textId="77777777" w:rsidR="0067606D" w:rsidRDefault="0067606D" w:rsidP="0067606D">
            <w:pPr>
              <w:pStyle w:val="TabellRader"/>
              <w:spacing w:before="0"/>
            </w:pPr>
            <w:r w:rsidRPr="00C01E98">
              <w:t>62 405</w:t>
            </w:r>
          </w:p>
        </w:tc>
        <w:tc>
          <w:tcPr>
            <w:tcW w:w="820" w:type="dxa"/>
            <w:vMerge w:val="restart"/>
            <w:tcBorders>
              <w:top w:val="single" w:sz="6" w:space="0" w:color="auto"/>
            </w:tcBorders>
            <w:vAlign w:val="bottom"/>
          </w:tcPr>
          <w:p w14:paraId="2402B2AB" w14:textId="77777777" w:rsidR="0067606D" w:rsidRDefault="0067606D" w:rsidP="0067606D">
            <w:pPr>
              <w:pStyle w:val="TabellRader"/>
              <w:spacing w:before="0"/>
            </w:pPr>
            <w:r w:rsidRPr="00C01E98">
              <w:t>39 000</w:t>
            </w:r>
          </w:p>
        </w:tc>
        <w:tc>
          <w:tcPr>
            <w:tcW w:w="819" w:type="dxa"/>
            <w:vMerge w:val="restart"/>
            <w:tcBorders>
              <w:top w:val="single" w:sz="6" w:space="0" w:color="auto"/>
            </w:tcBorders>
            <w:vAlign w:val="bottom"/>
          </w:tcPr>
          <w:p w14:paraId="168D1B32" w14:textId="1E63D29F" w:rsidR="0067606D" w:rsidRDefault="0067606D" w:rsidP="0067606D">
            <w:pPr>
              <w:pStyle w:val="TabellRader"/>
              <w:spacing w:before="0"/>
            </w:pPr>
            <w:r w:rsidRPr="0085130E">
              <w:t>26 379</w:t>
            </w:r>
          </w:p>
        </w:tc>
        <w:tc>
          <w:tcPr>
            <w:tcW w:w="819" w:type="dxa"/>
            <w:vMerge w:val="restart"/>
            <w:tcBorders>
              <w:top w:val="single" w:sz="6" w:space="0" w:color="auto"/>
            </w:tcBorders>
            <w:vAlign w:val="bottom"/>
          </w:tcPr>
          <w:p w14:paraId="3E59152C" w14:textId="22166895" w:rsidR="0067606D" w:rsidRDefault="0067606D" w:rsidP="0067606D">
            <w:pPr>
              <w:pStyle w:val="TabellRader"/>
              <w:spacing w:before="0"/>
            </w:pPr>
            <w:r w:rsidRPr="0085130E">
              <w:t>19 808</w:t>
            </w:r>
          </w:p>
        </w:tc>
        <w:tc>
          <w:tcPr>
            <w:tcW w:w="820" w:type="dxa"/>
            <w:vMerge w:val="restart"/>
            <w:tcBorders>
              <w:top w:val="single" w:sz="6" w:space="0" w:color="auto"/>
            </w:tcBorders>
            <w:vAlign w:val="bottom"/>
          </w:tcPr>
          <w:p w14:paraId="7A8E01D0" w14:textId="115572D4" w:rsidR="0067606D" w:rsidRDefault="0067606D" w:rsidP="0067606D">
            <w:pPr>
              <w:pStyle w:val="TabellRader"/>
              <w:spacing w:before="0"/>
            </w:pPr>
            <w:r w:rsidRPr="0085130E">
              <w:t>18 101</w:t>
            </w:r>
          </w:p>
        </w:tc>
      </w:tr>
      <w:tr w:rsidR="0067606D" w14:paraId="54E445C8" w14:textId="77777777" w:rsidTr="0067606D">
        <w:trPr>
          <w:trHeight w:val="210"/>
        </w:trPr>
        <w:tc>
          <w:tcPr>
            <w:tcW w:w="350" w:type="dxa"/>
            <w:vMerge/>
            <w:tcMar>
              <w:left w:w="0" w:type="dxa"/>
              <w:right w:w="0" w:type="dxa"/>
            </w:tcMar>
          </w:tcPr>
          <w:p w14:paraId="5544366F" w14:textId="77777777" w:rsidR="0067606D" w:rsidRPr="00BD2CE6" w:rsidRDefault="0067606D" w:rsidP="0067606D">
            <w:pPr>
              <w:pStyle w:val="TabellSlutsumma"/>
              <w:spacing w:before="0"/>
              <w:jc w:val="left"/>
              <w:rPr>
                <w:b w:val="0"/>
              </w:rPr>
            </w:pPr>
          </w:p>
        </w:tc>
        <w:tc>
          <w:tcPr>
            <w:tcW w:w="3761" w:type="dxa"/>
            <w:vMerge/>
            <w:tcBorders>
              <w:bottom w:val="single" w:sz="6" w:space="0" w:color="auto"/>
            </w:tcBorders>
          </w:tcPr>
          <w:p w14:paraId="34E93391" w14:textId="77777777" w:rsidR="0067606D" w:rsidRPr="0062760A" w:rsidRDefault="0067606D" w:rsidP="0067606D">
            <w:pPr>
              <w:pStyle w:val="TabellRader"/>
              <w:spacing w:before="0"/>
              <w:jc w:val="left"/>
            </w:pPr>
          </w:p>
        </w:tc>
        <w:tc>
          <w:tcPr>
            <w:tcW w:w="819" w:type="dxa"/>
            <w:tcBorders>
              <w:top w:val="nil"/>
              <w:bottom w:val="single" w:sz="6" w:space="0" w:color="auto"/>
            </w:tcBorders>
            <w:vAlign w:val="bottom"/>
          </w:tcPr>
          <w:p w14:paraId="716C0316" w14:textId="77777777" w:rsidR="0067606D" w:rsidRDefault="0067606D" w:rsidP="0067606D">
            <w:pPr>
              <w:pStyle w:val="TabellRader"/>
              <w:spacing w:before="0"/>
            </w:pPr>
            <w:r>
              <w:t>52 % m</w:t>
            </w:r>
          </w:p>
        </w:tc>
        <w:tc>
          <w:tcPr>
            <w:tcW w:w="819" w:type="dxa"/>
            <w:vMerge/>
            <w:tcBorders>
              <w:bottom w:val="single" w:sz="6" w:space="0" w:color="auto"/>
            </w:tcBorders>
            <w:vAlign w:val="bottom"/>
          </w:tcPr>
          <w:p w14:paraId="57BF52C9" w14:textId="77777777" w:rsidR="0067606D" w:rsidRDefault="0067606D" w:rsidP="0067606D">
            <w:pPr>
              <w:pStyle w:val="TabellRader"/>
              <w:spacing w:before="0"/>
            </w:pPr>
          </w:p>
        </w:tc>
        <w:tc>
          <w:tcPr>
            <w:tcW w:w="820" w:type="dxa"/>
            <w:vMerge/>
            <w:tcBorders>
              <w:bottom w:val="single" w:sz="6" w:space="0" w:color="auto"/>
            </w:tcBorders>
            <w:vAlign w:val="bottom"/>
          </w:tcPr>
          <w:p w14:paraId="61D7C328" w14:textId="77777777" w:rsidR="0067606D" w:rsidRPr="00023DCD" w:rsidRDefault="0067606D" w:rsidP="0067606D">
            <w:pPr>
              <w:pStyle w:val="TabellRader"/>
              <w:spacing w:before="0"/>
            </w:pPr>
          </w:p>
        </w:tc>
        <w:tc>
          <w:tcPr>
            <w:tcW w:w="819" w:type="dxa"/>
            <w:vMerge/>
            <w:tcBorders>
              <w:bottom w:val="single" w:sz="6" w:space="0" w:color="auto"/>
            </w:tcBorders>
            <w:vAlign w:val="bottom"/>
          </w:tcPr>
          <w:p w14:paraId="2D66C314" w14:textId="77777777" w:rsidR="0067606D" w:rsidRPr="00023DCD" w:rsidRDefault="0067606D" w:rsidP="0067606D">
            <w:pPr>
              <w:pStyle w:val="TabellRader"/>
              <w:spacing w:before="0"/>
            </w:pPr>
          </w:p>
        </w:tc>
        <w:tc>
          <w:tcPr>
            <w:tcW w:w="819" w:type="dxa"/>
            <w:vMerge/>
            <w:tcBorders>
              <w:bottom w:val="single" w:sz="6" w:space="0" w:color="auto"/>
            </w:tcBorders>
            <w:vAlign w:val="bottom"/>
          </w:tcPr>
          <w:p w14:paraId="5A569F2B" w14:textId="77777777" w:rsidR="0067606D" w:rsidRPr="00023DCD" w:rsidRDefault="0067606D" w:rsidP="0067606D">
            <w:pPr>
              <w:pStyle w:val="TabellRader"/>
              <w:spacing w:before="0"/>
            </w:pPr>
          </w:p>
        </w:tc>
        <w:tc>
          <w:tcPr>
            <w:tcW w:w="820" w:type="dxa"/>
            <w:vMerge/>
            <w:tcBorders>
              <w:bottom w:val="single" w:sz="6" w:space="0" w:color="auto"/>
            </w:tcBorders>
            <w:vAlign w:val="bottom"/>
          </w:tcPr>
          <w:p w14:paraId="48252AB5" w14:textId="77777777" w:rsidR="0067606D" w:rsidRPr="00023DCD" w:rsidRDefault="0067606D" w:rsidP="0067606D">
            <w:pPr>
              <w:pStyle w:val="TabellRader"/>
              <w:spacing w:before="0"/>
            </w:pPr>
          </w:p>
        </w:tc>
      </w:tr>
      <w:tr w:rsidR="0067606D" w14:paraId="415F0602" w14:textId="77777777" w:rsidTr="0067606D">
        <w:trPr>
          <w:trHeight w:val="169"/>
        </w:trPr>
        <w:tc>
          <w:tcPr>
            <w:tcW w:w="350" w:type="dxa"/>
            <w:vMerge w:val="restart"/>
            <w:tcBorders>
              <w:top w:val="single" w:sz="6" w:space="0" w:color="auto"/>
            </w:tcBorders>
            <w:tcMar>
              <w:left w:w="0" w:type="dxa"/>
              <w:right w:w="0" w:type="dxa"/>
            </w:tcMar>
          </w:tcPr>
          <w:p w14:paraId="5455F64D" w14:textId="77777777" w:rsidR="0067606D" w:rsidRDefault="0067606D" w:rsidP="0067606D">
            <w:pPr>
              <w:pStyle w:val="TabellSlutsumma"/>
              <w:spacing w:before="0"/>
              <w:jc w:val="left"/>
              <w:rPr>
                <w:b w:val="0"/>
              </w:rPr>
            </w:pPr>
            <w:r w:rsidRPr="00BD2CE6">
              <w:rPr>
                <w:b w:val="0"/>
              </w:rPr>
              <w:t>15</w:t>
            </w:r>
          </w:p>
        </w:tc>
        <w:tc>
          <w:tcPr>
            <w:tcW w:w="3761" w:type="dxa"/>
            <w:vMerge w:val="restart"/>
            <w:tcBorders>
              <w:top w:val="single" w:sz="6" w:space="0" w:color="auto"/>
            </w:tcBorders>
          </w:tcPr>
          <w:p w14:paraId="00D6D05A" w14:textId="0A9B4A6E" w:rsidR="0067606D" w:rsidRDefault="0067606D" w:rsidP="0067606D">
            <w:pPr>
              <w:pStyle w:val="TabellRader"/>
              <w:spacing w:before="0"/>
              <w:jc w:val="left"/>
            </w:pPr>
            <w:r w:rsidRPr="0062760A">
              <w:t>Antal personer med studiehjälp</w:t>
            </w:r>
          </w:p>
        </w:tc>
        <w:tc>
          <w:tcPr>
            <w:tcW w:w="819" w:type="dxa"/>
            <w:tcBorders>
              <w:top w:val="single" w:sz="6" w:space="0" w:color="auto"/>
              <w:bottom w:val="nil"/>
            </w:tcBorders>
            <w:vAlign w:val="bottom"/>
          </w:tcPr>
          <w:p w14:paraId="4C03C125" w14:textId="77777777" w:rsidR="0067606D" w:rsidRDefault="0067606D" w:rsidP="0067606D">
            <w:pPr>
              <w:pStyle w:val="TabellRader"/>
              <w:spacing w:before="0"/>
            </w:pPr>
            <w:r>
              <w:t>47 % kv</w:t>
            </w:r>
          </w:p>
        </w:tc>
        <w:tc>
          <w:tcPr>
            <w:tcW w:w="819" w:type="dxa"/>
            <w:vMerge w:val="restart"/>
            <w:tcBorders>
              <w:top w:val="single" w:sz="6" w:space="0" w:color="auto"/>
            </w:tcBorders>
            <w:vAlign w:val="bottom"/>
          </w:tcPr>
          <w:p w14:paraId="471587FA" w14:textId="77777777" w:rsidR="0067606D" w:rsidRDefault="0067606D" w:rsidP="0067606D">
            <w:pPr>
              <w:pStyle w:val="TabellRader"/>
              <w:spacing w:before="0"/>
            </w:pPr>
            <w:r w:rsidRPr="001C40DB">
              <w:t>416 803</w:t>
            </w:r>
          </w:p>
        </w:tc>
        <w:tc>
          <w:tcPr>
            <w:tcW w:w="820" w:type="dxa"/>
            <w:vMerge w:val="restart"/>
            <w:tcBorders>
              <w:top w:val="single" w:sz="6" w:space="0" w:color="auto"/>
            </w:tcBorders>
            <w:vAlign w:val="bottom"/>
          </w:tcPr>
          <w:p w14:paraId="200E5777" w14:textId="77777777" w:rsidR="0067606D" w:rsidRDefault="0067606D" w:rsidP="0067606D">
            <w:pPr>
              <w:pStyle w:val="TabellRader"/>
              <w:spacing w:before="0"/>
            </w:pPr>
            <w:r w:rsidRPr="001C40DB">
              <w:t>426 500</w:t>
            </w:r>
          </w:p>
        </w:tc>
        <w:tc>
          <w:tcPr>
            <w:tcW w:w="819" w:type="dxa"/>
            <w:vMerge w:val="restart"/>
            <w:tcBorders>
              <w:top w:val="single" w:sz="6" w:space="0" w:color="auto"/>
            </w:tcBorders>
            <w:vAlign w:val="bottom"/>
          </w:tcPr>
          <w:p w14:paraId="613E3B4F" w14:textId="7D010497" w:rsidR="0067606D" w:rsidRDefault="0067606D" w:rsidP="0067606D">
            <w:pPr>
              <w:pStyle w:val="TabellRader"/>
              <w:spacing w:before="0"/>
            </w:pPr>
            <w:r w:rsidRPr="00C425E3">
              <w:t>439 300</w:t>
            </w:r>
          </w:p>
        </w:tc>
        <w:tc>
          <w:tcPr>
            <w:tcW w:w="819" w:type="dxa"/>
            <w:vMerge w:val="restart"/>
            <w:tcBorders>
              <w:top w:val="single" w:sz="6" w:space="0" w:color="auto"/>
            </w:tcBorders>
            <w:vAlign w:val="bottom"/>
          </w:tcPr>
          <w:p w14:paraId="2B761FB1" w14:textId="2470B9A2" w:rsidR="0067606D" w:rsidRDefault="0067606D" w:rsidP="0067606D">
            <w:pPr>
              <w:pStyle w:val="TabellRader"/>
              <w:spacing w:before="0"/>
            </w:pPr>
            <w:r w:rsidRPr="00C425E3">
              <w:t>450 700</w:t>
            </w:r>
          </w:p>
        </w:tc>
        <w:tc>
          <w:tcPr>
            <w:tcW w:w="820" w:type="dxa"/>
            <w:vMerge w:val="restart"/>
            <w:tcBorders>
              <w:top w:val="single" w:sz="6" w:space="0" w:color="auto"/>
            </w:tcBorders>
            <w:vAlign w:val="bottom"/>
          </w:tcPr>
          <w:p w14:paraId="6DAA828B" w14:textId="05492036" w:rsidR="0067606D" w:rsidRDefault="0067606D" w:rsidP="0067606D">
            <w:pPr>
              <w:pStyle w:val="TabellRader"/>
              <w:spacing w:before="0"/>
            </w:pPr>
            <w:r w:rsidRPr="00C425E3">
              <w:t>461 700</w:t>
            </w:r>
          </w:p>
        </w:tc>
      </w:tr>
      <w:tr w:rsidR="0067606D" w14:paraId="5C218909" w14:textId="77777777" w:rsidTr="0067606D">
        <w:trPr>
          <w:trHeight w:val="168"/>
        </w:trPr>
        <w:tc>
          <w:tcPr>
            <w:tcW w:w="350" w:type="dxa"/>
            <w:vMerge/>
            <w:tcMar>
              <w:left w:w="0" w:type="dxa"/>
              <w:right w:w="0" w:type="dxa"/>
            </w:tcMar>
          </w:tcPr>
          <w:p w14:paraId="757649C6" w14:textId="77777777" w:rsidR="0067606D" w:rsidRPr="00BD2CE6" w:rsidRDefault="0067606D" w:rsidP="0067606D">
            <w:pPr>
              <w:pStyle w:val="TabellSlutsumma"/>
              <w:spacing w:before="0"/>
              <w:jc w:val="left"/>
              <w:rPr>
                <w:b w:val="0"/>
              </w:rPr>
            </w:pPr>
          </w:p>
        </w:tc>
        <w:tc>
          <w:tcPr>
            <w:tcW w:w="3761" w:type="dxa"/>
            <w:vMerge/>
            <w:tcBorders>
              <w:bottom w:val="single" w:sz="6" w:space="0" w:color="auto"/>
            </w:tcBorders>
          </w:tcPr>
          <w:p w14:paraId="55F922F8" w14:textId="77777777" w:rsidR="0067606D" w:rsidRPr="0062760A" w:rsidRDefault="0067606D" w:rsidP="0067606D">
            <w:pPr>
              <w:pStyle w:val="TabellRader"/>
              <w:spacing w:before="0"/>
              <w:jc w:val="left"/>
            </w:pPr>
          </w:p>
        </w:tc>
        <w:tc>
          <w:tcPr>
            <w:tcW w:w="819" w:type="dxa"/>
            <w:tcBorders>
              <w:top w:val="nil"/>
              <w:bottom w:val="single" w:sz="6" w:space="0" w:color="auto"/>
            </w:tcBorders>
            <w:vAlign w:val="bottom"/>
          </w:tcPr>
          <w:p w14:paraId="51BF6F9D" w14:textId="77777777" w:rsidR="0067606D" w:rsidRDefault="0067606D" w:rsidP="0067606D">
            <w:pPr>
              <w:pStyle w:val="TabellRader"/>
              <w:spacing w:before="0"/>
            </w:pPr>
            <w:r>
              <w:t>53 % m</w:t>
            </w:r>
          </w:p>
        </w:tc>
        <w:tc>
          <w:tcPr>
            <w:tcW w:w="819" w:type="dxa"/>
            <w:vMerge/>
            <w:tcBorders>
              <w:bottom w:val="single" w:sz="6" w:space="0" w:color="auto"/>
            </w:tcBorders>
            <w:vAlign w:val="bottom"/>
          </w:tcPr>
          <w:p w14:paraId="3829CCFA" w14:textId="77777777" w:rsidR="0067606D" w:rsidRPr="00030BCB" w:rsidRDefault="0067606D" w:rsidP="0067606D">
            <w:pPr>
              <w:pStyle w:val="TabellRader"/>
              <w:spacing w:before="0"/>
            </w:pPr>
          </w:p>
        </w:tc>
        <w:tc>
          <w:tcPr>
            <w:tcW w:w="820" w:type="dxa"/>
            <w:vMerge/>
            <w:tcBorders>
              <w:bottom w:val="single" w:sz="6" w:space="0" w:color="auto"/>
            </w:tcBorders>
            <w:vAlign w:val="bottom"/>
          </w:tcPr>
          <w:p w14:paraId="36A95EB9" w14:textId="77777777" w:rsidR="0067606D" w:rsidRPr="00023DCD" w:rsidRDefault="0067606D" w:rsidP="0067606D">
            <w:pPr>
              <w:pStyle w:val="TabellRader"/>
              <w:spacing w:before="0"/>
            </w:pPr>
          </w:p>
        </w:tc>
        <w:tc>
          <w:tcPr>
            <w:tcW w:w="819" w:type="dxa"/>
            <w:vMerge/>
            <w:tcBorders>
              <w:bottom w:val="single" w:sz="6" w:space="0" w:color="auto"/>
            </w:tcBorders>
            <w:vAlign w:val="bottom"/>
          </w:tcPr>
          <w:p w14:paraId="1AA3B920" w14:textId="77777777" w:rsidR="0067606D" w:rsidRPr="00023DCD" w:rsidRDefault="0067606D" w:rsidP="0067606D">
            <w:pPr>
              <w:pStyle w:val="TabellRader"/>
              <w:spacing w:before="0"/>
            </w:pPr>
          </w:p>
        </w:tc>
        <w:tc>
          <w:tcPr>
            <w:tcW w:w="819" w:type="dxa"/>
            <w:vMerge/>
            <w:tcBorders>
              <w:bottom w:val="single" w:sz="6" w:space="0" w:color="auto"/>
            </w:tcBorders>
            <w:vAlign w:val="bottom"/>
          </w:tcPr>
          <w:p w14:paraId="1601B2E8" w14:textId="77777777" w:rsidR="0067606D" w:rsidRPr="00023DCD" w:rsidRDefault="0067606D" w:rsidP="0067606D">
            <w:pPr>
              <w:pStyle w:val="TabellRader"/>
              <w:spacing w:before="0"/>
            </w:pPr>
          </w:p>
        </w:tc>
        <w:tc>
          <w:tcPr>
            <w:tcW w:w="820" w:type="dxa"/>
            <w:vMerge/>
            <w:tcBorders>
              <w:bottom w:val="single" w:sz="6" w:space="0" w:color="auto"/>
            </w:tcBorders>
            <w:vAlign w:val="bottom"/>
          </w:tcPr>
          <w:p w14:paraId="5A391D2F" w14:textId="77777777" w:rsidR="0067606D" w:rsidRPr="00023DCD" w:rsidRDefault="0067606D" w:rsidP="0067606D">
            <w:pPr>
              <w:pStyle w:val="TabellRader"/>
              <w:spacing w:before="0"/>
            </w:pPr>
          </w:p>
        </w:tc>
      </w:tr>
      <w:tr w:rsidR="0067606D" w14:paraId="01B4CB47" w14:textId="77777777" w:rsidTr="0067606D">
        <w:trPr>
          <w:trHeight w:val="169"/>
        </w:trPr>
        <w:tc>
          <w:tcPr>
            <w:tcW w:w="350" w:type="dxa"/>
            <w:vMerge w:val="restart"/>
            <w:tcBorders>
              <w:top w:val="single" w:sz="6" w:space="0" w:color="auto"/>
            </w:tcBorders>
            <w:tcMar>
              <w:left w:w="0" w:type="dxa"/>
              <w:right w:w="0" w:type="dxa"/>
            </w:tcMar>
          </w:tcPr>
          <w:p w14:paraId="0D930CDE" w14:textId="77777777" w:rsidR="0067606D" w:rsidRDefault="0067606D" w:rsidP="0067606D">
            <w:pPr>
              <w:pStyle w:val="TabellSlutsumma"/>
              <w:spacing w:before="0"/>
              <w:jc w:val="left"/>
              <w:rPr>
                <w:b w:val="0"/>
              </w:rPr>
            </w:pPr>
            <w:r w:rsidRPr="00BD2CE6">
              <w:rPr>
                <w:b w:val="0"/>
              </w:rPr>
              <w:t>15</w:t>
            </w:r>
          </w:p>
        </w:tc>
        <w:tc>
          <w:tcPr>
            <w:tcW w:w="3761" w:type="dxa"/>
            <w:vMerge w:val="restart"/>
            <w:tcBorders>
              <w:top w:val="single" w:sz="6" w:space="0" w:color="auto"/>
            </w:tcBorders>
          </w:tcPr>
          <w:p w14:paraId="5D615805" w14:textId="02830FCB" w:rsidR="0067606D" w:rsidRDefault="0067606D" w:rsidP="0067606D">
            <w:pPr>
              <w:pStyle w:val="TabellRader"/>
              <w:spacing w:before="0"/>
              <w:jc w:val="left"/>
            </w:pPr>
            <w:r w:rsidRPr="0062760A">
              <w:t>Antal personer med studiemedel</w:t>
            </w:r>
          </w:p>
        </w:tc>
        <w:tc>
          <w:tcPr>
            <w:tcW w:w="819" w:type="dxa"/>
            <w:tcBorders>
              <w:top w:val="single" w:sz="6" w:space="0" w:color="auto"/>
              <w:bottom w:val="nil"/>
            </w:tcBorders>
            <w:vAlign w:val="bottom"/>
          </w:tcPr>
          <w:p w14:paraId="7A7A9A92" w14:textId="77777777" w:rsidR="0067606D" w:rsidRDefault="0067606D" w:rsidP="0067606D">
            <w:pPr>
              <w:pStyle w:val="TabellRader"/>
              <w:spacing w:before="0"/>
            </w:pPr>
            <w:r>
              <w:t>60 % kv</w:t>
            </w:r>
          </w:p>
        </w:tc>
        <w:tc>
          <w:tcPr>
            <w:tcW w:w="819" w:type="dxa"/>
            <w:vMerge w:val="restart"/>
            <w:tcBorders>
              <w:top w:val="single" w:sz="6" w:space="0" w:color="auto"/>
            </w:tcBorders>
            <w:vAlign w:val="bottom"/>
          </w:tcPr>
          <w:p w14:paraId="4C88BC50" w14:textId="77777777" w:rsidR="0067606D" w:rsidRDefault="0067606D" w:rsidP="0067606D">
            <w:pPr>
              <w:pStyle w:val="TabellRader"/>
              <w:spacing w:before="0"/>
            </w:pPr>
            <w:r w:rsidRPr="00DD7854">
              <w:t>475 969</w:t>
            </w:r>
          </w:p>
        </w:tc>
        <w:tc>
          <w:tcPr>
            <w:tcW w:w="820" w:type="dxa"/>
            <w:vMerge w:val="restart"/>
            <w:tcBorders>
              <w:top w:val="single" w:sz="6" w:space="0" w:color="auto"/>
            </w:tcBorders>
            <w:vAlign w:val="bottom"/>
          </w:tcPr>
          <w:p w14:paraId="34AD2AD8" w14:textId="77777777" w:rsidR="0067606D" w:rsidRDefault="0067606D" w:rsidP="0067606D">
            <w:pPr>
              <w:pStyle w:val="TabellRader"/>
              <w:spacing w:before="0"/>
            </w:pPr>
            <w:r w:rsidRPr="00DD7854">
              <w:t>489 300</w:t>
            </w:r>
          </w:p>
        </w:tc>
        <w:tc>
          <w:tcPr>
            <w:tcW w:w="819" w:type="dxa"/>
            <w:vMerge w:val="restart"/>
            <w:tcBorders>
              <w:top w:val="single" w:sz="6" w:space="0" w:color="auto"/>
            </w:tcBorders>
            <w:vAlign w:val="bottom"/>
          </w:tcPr>
          <w:p w14:paraId="72517BE1" w14:textId="07CC250F" w:rsidR="0067606D" w:rsidRDefault="0067606D" w:rsidP="0067606D">
            <w:pPr>
              <w:pStyle w:val="TabellRader"/>
              <w:spacing w:before="0"/>
            </w:pPr>
            <w:r>
              <w:t>505 700</w:t>
            </w:r>
          </w:p>
        </w:tc>
        <w:tc>
          <w:tcPr>
            <w:tcW w:w="819" w:type="dxa"/>
            <w:vMerge w:val="restart"/>
            <w:tcBorders>
              <w:top w:val="single" w:sz="6" w:space="0" w:color="auto"/>
            </w:tcBorders>
            <w:vAlign w:val="bottom"/>
          </w:tcPr>
          <w:p w14:paraId="3B0A57A8" w14:textId="64AB29FE" w:rsidR="0067606D" w:rsidRDefault="0067606D" w:rsidP="0067606D">
            <w:pPr>
              <w:pStyle w:val="TabellRader"/>
              <w:spacing w:before="0"/>
            </w:pPr>
            <w:r>
              <w:t>510 500</w:t>
            </w:r>
          </w:p>
        </w:tc>
        <w:tc>
          <w:tcPr>
            <w:tcW w:w="820" w:type="dxa"/>
            <w:vMerge w:val="restart"/>
            <w:tcBorders>
              <w:top w:val="single" w:sz="6" w:space="0" w:color="auto"/>
            </w:tcBorders>
            <w:vAlign w:val="bottom"/>
          </w:tcPr>
          <w:p w14:paraId="16D197AF" w14:textId="1E114E02" w:rsidR="0067606D" w:rsidRDefault="0067606D" w:rsidP="0067606D">
            <w:pPr>
              <w:pStyle w:val="TabellRader"/>
              <w:spacing w:before="0"/>
            </w:pPr>
            <w:r>
              <w:t>511 700</w:t>
            </w:r>
          </w:p>
        </w:tc>
      </w:tr>
      <w:tr w:rsidR="0067606D" w14:paraId="014882F7" w14:textId="77777777" w:rsidTr="0067606D">
        <w:trPr>
          <w:trHeight w:val="168"/>
        </w:trPr>
        <w:tc>
          <w:tcPr>
            <w:tcW w:w="350" w:type="dxa"/>
            <w:vMerge/>
            <w:tcMar>
              <w:left w:w="0" w:type="dxa"/>
              <w:right w:w="0" w:type="dxa"/>
            </w:tcMar>
          </w:tcPr>
          <w:p w14:paraId="0FE706D6" w14:textId="77777777" w:rsidR="0067606D" w:rsidRPr="00BD2CE6" w:rsidRDefault="0067606D" w:rsidP="0067606D">
            <w:pPr>
              <w:pStyle w:val="TabellSlutsumma"/>
              <w:spacing w:before="0"/>
              <w:jc w:val="left"/>
              <w:rPr>
                <w:b w:val="0"/>
              </w:rPr>
            </w:pPr>
          </w:p>
        </w:tc>
        <w:tc>
          <w:tcPr>
            <w:tcW w:w="3761" w:type="dxa"/>
            <w:vMerge/>
            <w:tcBorders>
              <w:bottom w:val="single" w:sz="6" w:space="0" w:color="auto"/>
            </w:tcBorders>
          </w:tcPr>
          <w:p w14:paraId="2CFE0162" w14:textId="77777777" w:rsidR="0067606D" w:rsidRPr="0062760A" w:rsidRDefault="0067606D" w:rsidP="0067606D">
            <w:pPr>
              <w:pStyle w:val="TabellRader"/>
              <w:spacing w:before="0"/>
              <w:jc w:val="left"/>
            </w:pPr>
          </w:p>
        </w:tc>
        <w:tc>
          <w:tcPr>
            <w:tcW w:w="819" w:type="dxa"/>
            <w:tcBorders>
              <w:top w:val="nil"/>
              <w:bottom w:val="single" w:sz="6" w:space="0" w:color="auto"/>
            </w:tcBorders>
            <w:vAlign w:val="bottom"/>
          </w:tcPr>
          <w:p w14:paraId="2787DB94" w14:textId="77777777" w:rsidR="0067606D" w:rsidRDefault="0067606D" w:rsidP="0067606D">
            <w:pPr>
              <w:pStyle w:val="TabellRader"/>
              <w:spacing w:before="0"/>
            </w:pPr>
            <w:r>
              <w:t>40 % m</w:t>
            </w:r>
          </w:p>
        </w:tc>
        <w:tc>
          <w:tcPr>
            <w:tcW w:w="819" w:type="dxa"/>
            <w:vMerge/>
            <w:tcBorders>
              <w:bottom w:val="single" w:sz="6" w:space="0" w:color="auto"/>
            </w:tcBorders>
            <w:vAlign w:val="bottom"/>
          </w:tcPr>
          <w:p w14:paraId="21FF817A" w14:textId="77777777" w:rsidR="0067606D" w:rsidRPr="00DC3E21" w:rsidRDefault="0067606D" w:rsidP="0067606D">
            <w:pPr>
              <w:pStyle w:val="TabellRader"/>
              <w:spacing w:before="0"/>
            </w:pPr>
          </w:p>
        </w:tc>
        <w:tc>
          <w:tcPr>
            <w:tcW w:w="820" w:type="dxa"/>
            <w:vMerge/>
            <w:tcBorders>
              <w:bottom w:val="single" w:sz="6" w:space="0" w:color="auto"/>
            </w:tcBorders>
            <w:vAlign w:val="bottom"/>
          </w:tcPr>
          <w:p w14:paraId="6216EE73" w14:textId="77777777" w:rsidR="0067606D" w:rsidRPr="00DC3E21" w:rsidRDefault="0067606D" w:rsidP="0067606D">
            <w:pPr>
              <w:pStyle w:val="TabellRader"/>
              <w:spacing w:before="0"/>
            </w:pPr>
          </w:p>
        </w:tc>
        <w:tc>
          <w:tcPr>
            <w:tcW w:w="819" w:type="dxa"/>
            <w:vMerge/>
            <w:tcBorders>
              <w:bottom w:val="single" w:sz="6" w:space="0" w:color="auto"/>
            </w:tcBorders>
            <w:vAlign w:val="bottom"/>
          </w:tcPr>
          <w:p w14:paraId="24C69668" w14:textId="77777777" w:rsidR="0067606D" w:rsidRPr="00DC3E21" w:rsidRDefault="0067606D" w:rsidP="0067606D">
            <w:pPr>
              <w:pStyle w:val="TabellRader"/>
              <w:spacing w:before="0"/>
            </w:pPr>
          </w:p>
        </w:tc>
        <w:tc>
          <w:tcPr>
            <w:tcW w:w="819" w:type="dxa"/>
            <w:vMerge/>
            <w:tcBorders>
              <w:bottom w:val="single" w:sz="6" w:space="0" w:color="auto"/>
            </w:tcBorders>
            <w:vAlign w:val="bottom"/>
          </w:tcPr>
          <w:p w14:paraId="7184EB72" w14:textId="77777777" w:rsidR="0067606D" w:rsidRPr="00DC3E21" w:rsidRDefault="0067606D" w:rsidP="0067606D">
            <w:pPr>
              <w:pStyle w:val="TabellRader"/>
              <w:spacing w:before="0"/>
            </w:pPr>
          </w:p>
        </w:tc>
        <w:tc>
          <w:tcPr>
            <w:tcW w:w="820" w:type="dxa"/>
            <w:vMerge/>
            <w:tcBorders>
              <w:bottom w:val="single" w:sz="6" w:space="0" w:color="auto"/>
            </w:tcBorders>
            <w:vAlign w:val="bottom"/>
          </w:tcPr>
          <w:p w14:paraId="13496230" w14:textId="77777777" w:rsidR="0067606D" w:rsidRPr="00DC3E21" w:rsidRDefault="0067606D" w:rsidP="0067606D">
            <w:pPr>
              <w:pStyle w:val="TabellRader"/>
              <w:spacing w:before="0"/>
            </w:pPr>
          </w:p>
        </w:tc>
      </w:tr>
      <w:tr w:rsidR="0067606D" w14:paraId="5669B474" w14:textId="77777777" w:rsidTr="0067606D">
        <w:trPr>
          <w:trHeight w:val="169"/>
        </w:trPr>
        <w:tc>
          <w:tcPr>
            <w:tcW w:w="350" w:type="dxa"/>
            <w:vMerge w:val="restart"/>
            <w:tcBorders>
              <w:top w:val="single" w:sz="6" w:space="0" w:color="auto"/>
            </w:tcBorders>
            <w:tcMar>
              <w:left w:w="0" w:type="dxa"/>
              <w:right w:w="0" w:type="dxa"/>
            </w:tcMar>
          </w:tcPr>
          <w:p w14:paraId="55D4E1B2" w14:textId="77777777" w:rsidR="0067606D" w:rsidRDefault="0067606D" w:rsidP="0067606D">
            <w:pPr>
              <w:pStyle w:val="TabellSlutsumma"/>
              <w:spacing w:before="0"/>
              <w:jc w:val="left"/>
              <w:rPr>
                <w:b w:val="0"/>
              </w:rPr>
            </w:pPr>
            <w:r w:rsidRPr="00BD2CE6">
              <w:rPr>
                <w:b w:val="0"/>
              </w:rPr>
              <w:t>ÅP</w:t>
            </w:r>
          </w:p>
        </w:tc>
        <w:tc>
          <w:tcPr>
            <w:tcW w:w="3761" w:type="dxa"/>
            <w:vMerge w:val="restart"/>
            <w:tcBorders>
              <w:top w:val="single" w:sz="6" w:space="0" w:color="auto"/>
            </w:tcBorders>
          </w:tcPr>
          <w:p w14:paraId="62E34AB2" w14:textId="77777777" w:rsidR="0067606D" w:rsidRDefault="0067606D" w:rsidP="0067606D">
            <w:pPr>
              <w:pStyle w:val="TabellRader"/>
              <w:spacing w:before="0"/>
              <w:jc w:val="left"/>
            </w:pPr>
            <w:r w:rsidRPr="0062760A">
              <w:t>Antal personer med tilläggspension</w:t>
            </w:r>
          </w:p>
        </w:tc>
        <w:tc>
          <w:tcPr>
            <w:tcW w:w="819" w:type="dxa"/>
            <w:tcBorders>
              <w:top w:val="single" w:sz="6" w:space="0" w:color="auto"/>
              <w:bottom w:val="nil"/>
            </w:tcBorders>
            <w:vAlign w:val="bottom"/>
          </w:tcPr>
          <w:p w14:paraId="44B57C95" w14:textId="77777777" w:rsidR="0067606D" w:rsidRDefault="0067606D" w:rsidP="0067606D">
            <w:pPr>
              <w:pStyle w:val="TabellRader"/>
              <w:spacing w:before="0"/>
            </w:pPr>
            <w:r>
              <w:t>52 % kv</w:t>
            </w:r>
          </w:p>
        </w:tc>
        <w:tc>
          <w:tcPr>
            <w:tcW w:w="819" w:type="dxa"/>
            <w:vMerge w:val="restart"/>
            <w:tcBorders>
              <w:top w:val="single" w:sz="6" w:space="0" w:color="auto"/>
            </w:tcBorders>
            <w:vAlign w:val="bottom"/>
          </w:tcPr>
          <w:p w14:paraId="01794BE1" w14:textId="77777777" w:rsidR="0067606D" w:rsidRDefault="0067606D" w:rsidP="0067606D">
            <w:pPr>
              <w:pStyle w:val="TabellRader"/>
              <w:spacing w:before="0"/>
            </w:pPr>
            <w:r w:rsidRPr="00DB67DE">
              <w:t>2 059 600</w:t>
            </w:r>
          </w:p>
        </w:tc>
        <w:tc>
          <w:tcPr>
            <w:tcW w:w="820" w:type="dxa"/>
            <w:vMerge w:val="restart"/>
            <w:tcBorders>
              <w:top w:val="single" w:sz="6" w:space="0" w:color="auto"/>
            </w:tcBorders>
            <w:vAlign w:val="bottom"/>
          </w:tcPr>
          <w:p w14:paraId="2560B1DC" w14:textId="77777777" w:rsidR="0067606D" w:rsidRDefault="0067606D" w:rsidP="0067606D">
            <w:pPr>
              <w:pStyle w:val="TabellRader"/>
              <w:spacing w:before="0"/>
            </w:pPr>
            <w:r w:rsidRPr="00DB67DE">
              <w:t>2 024 300</w:t>
            </w:r>
          </w:p>
        </w:tc>
        <w:tc>
          <w:tcPr>
            <w:tcW w:w="819" w:type="dxa"/>
            <w:vMerge w:val="restart"/>
            <w:tcBorders>
              <w:top w:val="single" w:sz="6" w:space="0" w:color="auto"/>
            </w:tcBorders>
            <w:vAlign w:val="bottom"/>
          </w:tcPr>
          <w:p w14:paraId="09940477" w14:textId="77777777" w:rsidR="0067606D" w:rsidRDefault="0067606D" w:rsidP="0067606D">
            <w:pPr>
              <w:pStyle w:val="TabellRader"/>
              <w:spacing w:before="0"/>
            </w:pPr>
            <w:r w:rsidRPr="00DB67DE">
              <w:t>1 961 300</w:t>
            </w:r>
          </w:p>
        </w:tc>
        <w:tc>
          <w:tcPr>
            <w:tcW w:w="819" w:type="dxa"/>
            <w:vMerge w:val="restart"/>
            <w:tcBorders>
              <w:top w:val="single" w:sz="6" w:space="0" w:color="auto"/>
            </w:tcBorders>
            <w:vAlign w:val="bottom"/>
          </w:tcPr>
          <w:p w14:paraId="0E7C0969" w14:textId="77777777" w:rsidR="0067606D" w:rsidRDefault="0067606D" w:rsidP="0067606D">
            <w:pPr>
              <w:pStyle w:val="TabellRader"/>
              <w:spacing w:before="0"/>
            </w:pPr>
            <w:r w:rsidRPr="00DB67DE">
              <w:t>1 890 700</w:t>
            </w:r>
          </w:p>
        </w:tc>
        <w:tc>
          <w:tcPr>
            <w:tcW w:w="820" w:type="dxa"/>
            <w:vMerge w:val="restart"/>
            <w:tcBorders>
              <w:top w:val="single" w:sz="6" w:space="0" w:color="auto"/>
            </w:tcBorders>
            <w:vAlign w:val="bottom"/>
          </w:tcPr>
          <w:p w14:paraId="4781B781" w14:textId="10B5B617" w:rsidR="0067606D" w:rsidRDefault="0067606D" w:rsidP="0067606D">
            <w:pPr>
              <w:pStyle w:val="TabellRader"/>
              <w:spacing w:before="0"/>
            </w:pPr>
            <w:r w:rsidRPr="00DB67DE">
              <w:t>1 815 700</w:t>
            </w:r>
          </w:p>
        </w:tc>
      </w:tr>
      <w:tr w:rsidR="0067606D" w14:paraId="2818A2B0" w14:textId="77777777" w:rsidTr="0067606D">
        <w:trPr>
          <w:trHeight w:val="168"/>
        </w:trPr>
        <w:tc>
          <w:tcPr>
            <w:tcW w:w="350" w:type="dxa"/>
            <w:vMerge/>
            <w:tcMar>
              <w:left w:w="0" w:type="dxa"/>
              <w:right w:w="0" w:type="dxa"/>
            </w:tcMar>
          </w:tcPr>
          <w:p w14:paraId="303CAD8B" w14:textId="77777777" w:rsidR="0067606D" w:rsidRPr="00BD2CE6" w:rsidRDefault="0067606D" w:rsidP="0067606D">
            <w:pPr>
              <w:pStyle w:val="TabellSlutsumma"/>
              <w:spacing w:before="0"/>
              <w:jc w:val="left"/>
              <w:rPr>
                <w:b w:val="0"/>
              </w:rPr>
            </w:pPr>
          </w:p>
        </w:tc>
        <w:tc>
          <w:tcPr>
            <w:tcW w:w="3761" w:type="dxa"/>
            <w:vMerge/>
            <w:tcBorders>
              <w:bottom w:val="single" w:sz="6" w:space="0" w:color="auto"/>
            </w:tcBorders>
          </w:tcPr>
          <w:p w14:paraId="22DA7A73" w14:textId="77777777" w:rsidR="0067606D" w:rsidRPr="0062760A" w:rsidRDefault="0067606D" w:rsidP="0067606D">
            <w:pPr>
              <w:pStyle w:val="TabellRader"/>
              <w:spacing w:before="0"/>
              <w:jc w:val="left"/>
            </w:pPr>
          </w:p>
        </w:tc>
        <w:tc>
          <w:tcPr>
            <w:tcW w:w="819" w:type="dxa"/>
            <w:tcBorders>
              <w:top w:val="nil"/>
              <w:bottom w:val="single" w:sz="6" w:space="0" w:color="auto"/>
            </w:tcBorders>
            <w:vAlign w:val="bottom"/>
          </w:tcPr>
          <w:p w14:paraId="32985629" w14:textId="77777777" w:rsidR="0067606D" w:rsidRDefault="0067606D" w:rsidP="0067606D">
            <w:pPr>
              <w:pStyle w:val="TabellRader"/>
              <w:spacing w:before="0"/>
            </w:pPr>
            <w:r>
              <w:t>48 % m</w:t>
            </w:r>
          </w:p>
        </w:tc>
        <w:tc>
          <w:tcPr>
            <w:tcW w:w="819" w:type="dxa"/>
            <w:vMerge/>
            <w:tcBorders>
              <w:bottom w:val="single" w:sz="6" w:space="0" w:color="auto"/>
            </w:tcBorders>
            <w:vAlign w:val="bottom"/>
          </w:tcPr>
          <w:p w14:paraId="192E2835" w14:textId="77777777" w:rsidR="0067606D" w:rsidRPr="001255C2" w:rsidRDefault="0067606D" w:rsidP="0067606D">
            <w:pPr>
              <w:pStyle w:val="TabellRader"/>
              <w:spacing w:before="0"/>
            </w:pPr>
          </w:p>
        </w:tc>
        <w:tc>
          <w:tcPr>
            <w:tcW w:w="820" w:type="dxa"/>
            <w:vMerge/>
            <w:tcBorders>
              <w:bottom w:val="single" w:sz="6" w:space="0" w:color="auto"/>
            </w:tcBorders>
            <w:vAlign w:val="bottom"/>
          </w:tcPr>
          <w:p w14:paraId="1AC92D68" w14:textId="77777777" w:rsidR="0067606D" w:rsidRPr="001255C2" w:rsidRDefault="0067606D" w:rsidP="0067606D">
            <w:pPr>
              <w:pStyle w:val="TabellRader"/>
              <w:spacing w:before="0"/>
            </w:pPr>
          </w:p>
        </w:tc>
        <w:tc>
          <w:tcPr>
            <w:tcW w:w="819" w:type="dxa"/>
            <w:vMerge/>
            <w:tcBorders>
              <w:bottom w:val="single" w:sz="6" w:space="0" w:color="auto"/>
            </w:tcBorders>
            <w:vAlign w:val="bottom"/>
          </w:tcPr>
          <w:p w14:paraId="32DFB271" w14:textId="77777777" w:rsidR="0067606D" w:rsidRPr="001255C2" w:rsidRDefault="0067606D" w:rsidP="0067606D">
            <w:pPr>
              <w:pStyle w:val="TabellRader"/>
              <w:spacing w:before="0"/>
            </w:pPr>
          </w:p>
        </w:tc>
        <w:tc>
          <w:tcPr>
            <w:tcW w:w="819" w:type="dxa"/>
            <w:vMerge/>
            <w:tcBorders>
              <w:bottom w:val="single" w:sz="6" w:space="0" w:color="auto"/>
            </w:tcBorders>
            <w:vAlign w:val="bottom"/>
          </w:tcPr>
          <w:p w14:paraId="4ACD73B7" w14:textId="77777777" w:rsidR="0067606D" w:rsidRPr="001255C2" w:rsidRDefault="0067606D" w:rsidP="0067606D">
            <w:pPr>
              <w:pStyle w:val="TabellRader"/>
              <w:spacing w:before="0"/>
            </w:pPr>
          </w:p>
        </w:tc>
        <w:tc>
          <w:tcPr>
            <w:tcW w:w="820" w:type="dxa"/>
            <w:vMerge/>
            <w:tcBorders>
              <w:bottom w:val="single" w:sz="6" w:space="0" w:color="auto"/>
            </w:tcBorders>
            <w:vAlign w:val="bottom"/>
          </w:tcPr>
          <w:p w14:paraId="46DD0514" w14:textId="77777777" w:rsidR="0067606D" w:rsidRPr="001255C2" w:rsidRDefault="0067606D" w:rsidP="0067606D">
            <w:pPr>
              <w:pStyle w:val="TabellRader"/>
              <w:spacing w:before="0"/>
            </w:pPr>
          </w:p>
        </w:tc>
      </w:tr>
      <w:tr w:rsidR="0067606D" w14:paraId="6F9538A9" w14:textId="77777777" w:rsidTr="0067606D">
        <w:trPr>
          <w:trHeight w:val="169"/>
        </w:trPr>
        <w:tc>
          <w:tcPr>
            <w:tcW w:w="350" w:type="dxa"/>
            <w:vMerge w:val="restart"/>
            <w:tcBorders>
              <w:top w:val="single" w:sz="6" w:space="0" w:color="auto"/>
            </w:tcBorders>
            <w:tcMar>
              <w:left w:w="0" w:type="dxa"/>
              <w:right w:w="0" w:type="dxa"/>
            </w:tcMar>
          </w:tcPr>
          <w:p w14:paraId="54260C48" w14:textId="77777777" w:rsidR="0067606D" w:rsidRPr="000A4142" w:rsidRDefault="0067606D" w:rsidP="0067606D">
            <w:pPr>
              <w:pStyle w:val="TabellRader"/>
              <w:spacing w:before="0"/>
              <w:jc w:val="left"/>
            </w:pPr>
            <w:r w:rsidRPr="00B91A63">
              <w:t>ÅP</w:t>
            </w:r>
          </w:p>
        </w:tc>
        <w:tc>
          <w:tcPr>
            <w:tcW w:w="3761" w:type="dxa"/>
            <w:vMerge w:val="restart"/>
            <w:tcBorders>
              <w:top w:val="single" w:sz="6" w:space="0" w:color="auto"/>
            </w:tcBorders>
          </w:tcPr>
          <w:p w14:paraId="52B217E6" w14:textId="77777777" w:rsidR="0067606D" w:rsidRPr="00B91A63" w:rsidRDefault="0067606D" w:rsidP="0067606D">
            <w:pPr>
              <w:pStyle w:val="TabellRader"/>
              <w:keepNext/>
              <w:spacing w:before="0"/>
              <w:jc w:val="left"/>
            </w:pPr>
            <w:r w:rsidRPr="00B91A63">
              <w:t>Antal personer med inkomstpension</w:t>
            </w:r>
          </w:p>
        </w:tc>
        <w:tc>
          <w:tcPr>
            <w:tcW w:w="819" w:type="dxa"/>
            <w:tcBorders>
              <w:top w:val="single" w:sz="6" w:space="0" w:color="auto"/>
              <w:bottom w:val="nil"/>
            </w:tcBorders>
            <w:vAlign w:val="bottom"/>
          </w:tcPr>
          <w:p w14:paraId="154BA20E" w14:textId="77777777" w:rsidR="0067606D" w:rsidRDefault="0067606D" w:rsidP="0067606D">
            <w:pPr>
              <w:pStyle w:val="TabellRader"/>
              <w:spacing w:before="0"/>
            </w:pPr>
            <w:r>
              <w:t>50 % kv</w:t>
            </w:r>
          </w:p>
        </w:tc>
        <w:tc>
          <w:tcPr>
            <w:tcW w:w="819" w:type="dxa"/>
            <w:vMerge w:val="restart"/>
            <w:tcBorders>
              <w:top w:val="single" w:sz="6" w:space="0" w:color="auto"/>
            </w:tcBorders>
            <w:vAlign w:val="bottom"/>
          </w:tcPr>
          <w:p w14:paraId="1194C237" w14:textId="77777777" w:rsidR="0067606D" w:rsidRPr="00B91A63" w:rsidRDefault="0067606D" w:rsidP="0067606D">
            <w:pPr>
              <w:pStyle w:val="TabellRader"/>
              <w:spacing w:before="0"/>
            </w:pPr>
            <w:r w:rsidRPr="000D3B66">
              <w:t>1 671 200</w:t>
            </w:r>
          </w:p>
        </w:tc>
        <w:tc>
          <w:tcPr>
            <w:tcW w:w="820" w:type="dxa"/>
            <w:vMerge w:val="restart"/>
            <w:tcBorders>
              <w:top w:val="single" w:sz="6" w:space="0" w:color="auto"/>
            </w:tcBorders>
            <w:vAlign w:val="bottom"/>
          </w:tcPr>
          <w:p w14:paraId="12EB6444" w14:textId="77777777" w:rsidR="0067606D" w:rsidRPr="00B91A63" w:rsidRDefault="0067606D" w:rsidP="0067606D">
            <w:pPr>
              <w:pStyle w:val="TabellRader"/>
              <w:spacing w:before="0"/>
            </w:pPr>
            <w:r w:rsidRPr="000D3B66">
              <w:t>1 756 000</w:t>
            </w:r>
          </w:p>
        </w:tc>
        <w:tc>
          <w:tcPr>
            <w:tcW w:w="819" w:type="dxa"/>
            <w:vMerge w:val="restart"/>
            <w:tcBorders>
              <w:top w:val="single" w:sz="6" w:space="0" w:color="auto"/>
            </w:tcBorders>
            <w:vAlign w:val="bottom"/>
          </w:tcPr>
          <w:p w14:paraId="6B724597" w14:textId="77777777" w:rsidR="0067606D" w:rsidRPr="00B91A63" w:rsidRDefault="0067606D" w:rsidP="0067606D">
            <w:pPr>
              <w:pStyle w:val="TabellRader"/>
              <w:spacing w:before="0"/>
            </w:pPr>
            <w:r w:rsidRPr="000D3B66">
              <w:t>1 830 500</w:t>
            </w:r>
          </w:p>
        </w:tc>
        <w:tc>
          <w:tcPr>
            <w:tcW w:w="819" w:type="dxa"/>
            <w:vMerge w:val="restart"/>
            <w:tcBorders>
              <w:top w:val="single" w:sz="6" w:space="0" w:color="auto"/>
            </w:tcBorders>
            <w:vAlign w:val="bottom"/>
          </w:tcPr>
          <w:p w14:paraId="19E4973C" w14:textId="77777777" w:rsidR="0067606D" w:rsidRPr="00B91A63" w:rsidRDefault="0067606D" w:rsidP="0067606D">
            <w:pPr>
              <w:pStyle w:val="TabellRader"/>
              <w:spacing w:before="0"/>
            </w:pPr>
            <w:r w:rsidRPr="000D3B66">
              <w:t>1 904 000</w:t>
            </w:r>
          </w:p>
        </w:tc>
        <w:tc>
          <w:tcPr>
            <w:tcW w:w="820" w:type="dxa"/>
            <w:vMerge w:val="restart"/>
            <w:tcBorders>
              <w:top w:val="single" w:sz="6" w:space="0" w:color="auto"/>
            </w:tcBorders>
            <w:vAlign w:val="bottom"/>
          </w:tcPr>
          <w:p w14:paraId="718AA97E" w14:textId="26173DFD" w:rsidR="0067606D" w:rsidRPr="00B91A63" w:rsidRDefault="0067606D" w:rsidP="0067606D">
            <w:pPr>
              <w:pStyle w:val="TabellRader"/>
              <w:spacing w:before="0"/>
            </w:pPr>
            <w:r w:rsidRPr="000D3B66">
              <w:t>1 979 500</w:t>
            </w:r>
          </w:p>
        </w:tc>
      </w:tr>
      <w:tr w:rsidR="0067606D" w:rsidRPr="00B91A63" w14:paraId="4A2FC70D" w14:textId="77777777" w:rsidTr="0067606D">
        <w:trPr>
          <w:cnfStyle w:val="010000000000" w:firstRow="0" w:lastRow="1" w:firstColumn="0" w:lastColumn="0" w:oddVBand="0" w:evenVBand="0" w:oddHBand="0" w:evenHBand="0" w:firstRowFirstColumn="0" w:firstRowLastColumn="0" w:lastRowFirstColumn="0" w:lastRowLastColumn="0"/>
          <w:trHeight w:val="20"/>
        </w:trPr>
        <w:tc>
          <w:tcPr>
            <w:tcW w:w="350" w:type="dxa"/>
            <w:vMerge/>
            <w:tcMar>
              <w:left w:w="0" w:type="dxa"/>
              <w:right w:w="0" w:type="dxa"/>
            </w:tcMar>
          </w:tcPr>
          <w:p w14:paraId="4AABAF31" w14:textId="77777777" w:rsidR="0067606D" w:rsidRPr="00B91A63" w:rsidRDefault="0067606D" w:rsidP="0067606D">
            <w:pPr>
              <w:pStyle w:val="TabellRader"/>
              <w:jc w:val="left"/>
            </w:pPr>
          </w:p>
        </w:tc>
        <w:tc>
          <w:tcPr>
            <w:tcW w:w="3761" w:type="dxa"/>
            <w:vMerge/>
          </w:tcPr>
          <w:p w14:paraId="376CD81F" w14:textId="77777777" w:rsidR="0067606D" w:rsidRPr="00B91A63" w:rsidRDefault="0067606D" w:rsidP="0067606D">
            <w:pPr>
              <w:pStyle w:val="TabellRader"/>
              <w:jc w:val="left"/>
            </w:pPr>
          </w:p>
        </w:tc>
        <w:tc>
          <w:tcPr>
            <w:tcW w:w="819" w:type="dxa"/>
            <w:tcBorders>
              <w:top w:val="nil"/>
            </w:tcBorders>
            <w:vAlign w:val="bottom"/>
          </w:tcPr>
          <w:p w14:paraId="65ABF7A0" w14:textId="77777777" w:rsidR="0067606D" w:rsidRPr="00C95541" w:rsidRDefault="0067606D" w:rsidP="0067606D">
            <w:pPr>
              <w:pStyle w:val="TabellRader"/>
              <w:spacing w:before="0"/>
              <w:rPr>
                <w:b w:val="0"/>
              </w:rPr>
            </w:pPr>
            <w:r>
              <w:rPr>
                <w:b w:val="0"/>
              </w:rPr>
              <w:t>50 % m</w:t>
            </w:r>
          </w:p>
        </w:tc>
        <w:tc>
          <w:tcPr>
            <w:tcW w:w="819" w:type="dxa"/>
            <w:vMerge/>
            <w:vAlign w:val="bottom"/>
          </w:tcPr>
          <w:p w14:paraId="11479137" w14:textId="77777777" w:rsidR="0067606D" w:rsidRPr="00B91A63" w:rsidRDefault="0067606D" w:rsidP="0067606D">
            <w:pPr>
              <w:pStyle w:val="TabellRader"/>
            </w:pPr>
          </w:p>
        </w:tc>
        <w:tc>
          <w:tcPr>
            <w:tcW w:w="820" w:type="dxa"/>
            <w:vMerge/>
            <w:vAlign w:val="bottom"/>
          </w:tcPr>
          <w:p w14:paraId="019AA787" w14:textId="77777777" w:rsidR="0067606D" w:rsidRPr="00B91A63" w:rsidRDefault="0067606D" w:rsidP="0067606D">
            <w:pPr>
              <w:pStyle w:val="TabellRader"/>
            </w:pPr>
          </w:p>
        </w:tc>
        <w:tc>
          <w:tcPr>
            <w:tcW w:w="819" w:type="dxa"/>
            <w:vMerge/>
            <w:vAlign w:val="bottom"/>
          </w:tcPr>
          <w:p w14:paraId="25199087" w14:textId="77777777" w:rsidR="0067606D" w:rsidRPr="00B91A63" w:rsidRDefault="0067606D" w:rsidP="0067606D">
            <w:pPr>
              <w:pStyle w:val="TabellRader"/>
            </w:pPr>
          </w:p>
        </w:tc>
        <w:tc>
          <w:tcPr>
            <w:tcW w:w="819" w:type="dxa"/>
            <w:vMerge/>
            <w:vAlign w:val="bottom"/>
          </w:tcPr>
          <w:p w14:paraId="60CA6482" w14:textId="77777777" w:rsidR="0067606D" w:rsidRPr="00B91A63" w:rsidRDefault="0067606D" w:rsidP="0067606D">
            <w:pPr>
              <w:pStyle w:val="TabellRader"/>
            </w:pPr>
          </w:p>
        </w:tc>
        <w:tc>
          <w:tcPr>
            <w:tcW w:w="820" w:type="dxa"/>
            <w:vMerge/>
            <w:vAlign w:val="bottom"/>
          </w:tcPr>
          <w:p w14:paraId="4F7EAFEC" w14:textId="77777777" w:rsidR="0067606D" w:rsidRPr="00B91A63" w:rsidRDefault="0067606D" w:rsidP="0067606D">
            <w:pPr>
              <w:pStyle w:val="TabellRader"/>
            </w:pPr>
          </w:p>
        </w:tc>
      </w:tr>
    </w:tbl>
    <w:p w14:paraId="25F42128" w14:textId="77777777" w:rsidR="0067606D" w:rsidRDefault="0067606D" w:rsidP="0067606D">
      <w:pPr>
        <w:pStyle w:val="TabellFotnot"/>
      </w:pPr>
      <w:r>
        <w:t>Anm.: Volymuppgifter om antal personer avser årsgenomsnitt och är avrundade till närmaste hundratal om inte annat anges. Arbetslöshet och antal deltagare i arbetsmarknadspolitiska program är nära sammankopplade med den konjunkturella utvecklingen. De redovisas därför inte i denna tabell utan ingår i kategorin makroekonomiska förutsättningar.</w:t>
      </w:r>
    </w:p>
    <w:p w14:paraId="21A8B06F" w14:textId="77777777" w:rsidR="0067606D" w:rsidRDefault="0067606D" w:rsidP="0067606D">
      <w:pPr>
        <w:pStyle w:val="TabellFotnot"/>
      </w:pPr>
      <w:r w:rsidRPr="00252A05">
        <w:rPr>
          <w:vertAlign w:val="superscript"/>
        </w:rPr>
        <w:t xml:space="preserve">1 </w:t>
      </w:r>
      <w:r>
        <w:t>Könsfördelningen baseras på genomsnittligt antal timmar per brukare och inte summan.</w:t>
      </w:r>
    </w:p>
    <w:p w14:paraId="5F854EF1" w14:textId="77777777" w:rsidR="0067606D" w:rsidRDefault="0067606D" w:rsidP="0067606D">
      <w:pPr>
        <w:pStyle w:val="TabellFotnot"/>
      </w:pPr>
      <w:r>
        <w:rPr>
          <w:vertAlign w:val="superscript"/>
        </w:rPr>
        <w:t>2</w:t>
      </w:r>
      <w:r>
        <w:t xml:space="preserve"> Antalet dagar med partiell ersättning är omräknat till hela dagar.</w:t>
      </w:r>
    </w:p>
    <w:p w14:paraId="18324B5F" w14:textId="77777777" w:rsidR="0067606D" w:rsidRDefault="0067606D" w:rsidP="0067606D">
      <w:pPr>
        <w:pStyle w:val="TabellFotnot"/>
      </w:pPr>
      <w:r w:rsidRPr="00252A05">
        <w:rPr>
          <w:vertAlign w:val="superscript"/>
        </w:rPr>
        <w:t>3</w:t>
      </w:r>
      <w:r>
        <w:rPr>
          <w:vertAlign w:val="superscript"/>
        </w:rPr>
        <w:t xml:space="preserve"> </w:t>
      </w:r>
      <w:r>
        <w:t>Könsfördelningen baseras på mottagarens kön.</w:t>
      </w:r>
    </w:p>
    <w:p w14:paraId="5C822A7E" w14:textId="77777777" w:rsidR="0067606D" w:rsidRDefault="0067606D" w:rsidP="0067606D">
      <w:pPr>
        <w:pStyle w:val="TabellFotnot"/>
      </w:pPr>
      <w:r w:rsidRPr="00252A05">
        <w:rPr>
          <w:vertAlign w:val="superscript"/>
        </w:rPr>
        <w:t>4</w:t>
      </w:r>
      <w:r>
        <w:rPr>
          <w:vertAlign w:val="superscript"/>
        </w:rPr>
        <w:t xml:space="preserve"> </w:t>
      </w:r>
      <w:r>
        <w:t>Avser samtliga ensamkommande barn och unga som kommunen får ersättning för. Könsfördelningen är en uppskattning som baseras på ett rullande fyraårigt genomsnitt för kommunmottagna ensamkommande barn och unga.</w:t>
      </w:r>
    </w:p>
    <w:p w14:paraId="08A4F958" w14:textId="77777777" w:rsidR="0067606D" w:rsidRDefault="0067606D" w:rsidP="0067606D">
      <w:pPr>
        <w:pStyle w:val="TabellFotnot"/>
      </w:pPr>
      <w:r w:rsidRPr="00252A05">
        <w:rPr>
          <w:vertAlign w:val="superscript"/>
        </w:rPr>
        <w:t>5</w:t>
      </w:r>
      <w:r>
        <w:t xml:space="preserve"> Könsfördelningen är en uppskattning som baseras på ett rullande treårigt genomsnitt för kommunmottagna.</w:t>
      </w:r>
    </w:p>
    <w:p w14:paraId="3BFE6914" w14:textId="77777777" w:rsidR="0067606D" w:rsidRPr="00252A05" w:rsidRDefault="0067606D" w:rsidP="0067606D">
      <w:pPr>
        <w:pStyle w:val="TabellFotnot"/>
      </w:pPr>
      <w:r>
        <w:t>Källa: Egna beräkningar.</w:t>
      </w:r>
    </w:p>
    <w:p w14:paraId="70284C18" w14:textId="77777777" w:rsidR="0067606D" w:rsidRDefault="0067606D" w:rsidP="0067606D">
      <w:pPr>
        <w:pStyle w:val="Brdtextmedindrag"/>
      </w:pPr>
    </w:p>
    <w:p w14:paraId="5D7DE436" w14:textId="7E0DBD68" w:rsidR="0067606D" w:rsidRDefault="0067606D" w:rsidP="0067606D">
      <w:pPr>
        <w:pStyle w:val="Brdtext"/>
        <w:sectPr w:rsidR="0067606D" w:rsidSect="0067606D">
          <w:headerReference w:type="even" r:id="rId310"/>
          <w:headerReference w:type="default" r:id="rId311"/>
          <w:footerReference w:type="even" r:id="rId312"/>
          <w:footerReference w:type="default" r:id="rId313"/>
          <w:footerReference w:type="first" r:id="rId314"/>
          <w:pgSz w:w="11906" w:h="16838" w:code="9"/>
          <w:pgMar w:top="1304" w:right="1871" w:bottom="1531" w:left="1021" w:header="567" w:footer="1077" w:gutter="0"/>
          <w:cols w:space="340"/>
          <w:docGrid w:linePitch="360"/>
        </w:sectPr>
      </w:pPr>
    </w:p>
    <w:p w14:paraId="12FDD657" w14:textId="67C1CCF4" w:rsidR="0067606D" w:rsidRPr="00FE6E52" w:rsidRDefault="0067606D" w:rsidP="0067606D">
      <w:pPr>
        <w:pStyle w:val="Rubrik5utannumrering"/>
        <w:spacing w:before="0"/>
      </w:pPr>
      <w:r>
        <w:lastRenderedPageBreak/>
        <w:t>Den samlade volymen i vissa transfereringssystem fortsätter att minska</w:t>
      </w:r>
    </w:p>
    <w:p w14:paraId="7B0E2C14" w14:textId="06766AAE" w:rsidR="0067606D" w:rsidRDefault="0067606D" w:rsidP="0067606D">
      <w:pPr>
        <w:pStyle w:val="Brdtext"/>
      </w:pPr>
      <w:r>
        <w:t>Volymen mäts på olika sätt i olika transfereringssystem, t.ex. utbetalda dagar eller genomsnittligt antal personer som får ersättning. Omräkning till helårsekvivalenter är ett sätt att göra volymerna jämförbara mellan olika transfereringssystem. En helårsekvivalent mot</w:t>
      </w:r>
      <w:r>
        <w:softHyphen/>
        <w:t>svarar exempelvis två personer som under ett år är sjukskrivna på halvtid eller två personer som har fulltidsersättning från a-kassa ett halvår vardera.</w:t>
      </w:r>
    </w:p>
    <w:p w14:paraId="282ABB99" w14:textId="77777777" w:rsidR="0067606D" w:rsidRPr="007475DB" w:rsidRDefault="0067606D" w:rsidP="0067606D">
      <w:pPr>
        <w:pStyle w:val="Brdtext"/>
      </w:pPr>
    </w:p>
    <w:p w14:paraId="69BDFCF7" w14:textId="75B32D68" w:rsidR="0067606D" w:rsidRDefault="0067606D" w:rsidP="0067606D">
      <w:pPr>
        <w:pStyle w:val="TabellRubrik"/>
      </w:pPr>
      <w:bookmarkStart w:id="244" w:name="_Ref16769068"/>
      <w:bookmarkStart w:id="245" w:name="_Toc19299006"/>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7</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12</w:t>
      </w:r>
      <w:r>
        <w:rPr>
          <w:noProof/>
        </w:rPr>
        <w:fldChar w:fldCharType="end"/>
      </w:r>
      <w:bookmarkEnd w:id="244"/>
      <w:r>
        <w:rPr>
          <w:noProof/>
        </w:rPr>
        <w:tab/>
      </w:r>
      <w:r>
        <w:t>Helårsekvivalenter inom vissa transfereringssystem</w:t>
      </w:r>
      <w:bookmarkEnd w:id="245"/>
    </w:p>
    <w:p w14:paraId="339747C0" w14:textId="318EC40E" w:rsidR="0067606D" w:rsidRDefault="0067606D" w:rsidP="0067606D">
      <w:pPr>
        <w:pStyle w:val="TabellUnderrubrik"/>
      </w:pPr>
      <w:r>
        <w:t>Tusental, andel av befolkningen 20–64 år i procent inom parentes. Utfall 2018, prognos 2019–2022</w:t>
      </w:r>
    </w:p>
    <w:tbl>
      <w:tblPr>
        <w:tblStyle w:val="RKEgentabell"/>
        <w:tblW w:w="4383" w:type="dxa"/>
        <w:tblInd w:w="0" w:type="dxa"/>
        <w:tblLayout w:type="fixed"/>
        <w:tblLook w:val="0460" w:firstRow="1" w:lastRow="1" w:firstColumn="0" w:lastColumn="0" w:noHBand="0" w:noVBand="1"/>
      </w:tblPr>
      <w:tblGrid>
        <w:gridCol w:w="1560"/>
        <w:gridCol w:w="564"/>
        <w:gridCol w:w="565"/>
        <w:gridCol w:w="564"/>
        <w:gridCol w:w="565"/>
        <w:gridCol w:w="565"/>
      </w:tblGrid>
      <w:tr w:rsidR="0067606D" w14:paraId="45CAC0E7" w14:textId="77777777" w:rsidTr="0067606D">
        <w:trPr>
          <w:cnfStyle w:val="100000000000" w:firstRow="1" w:lastRow="0" w:firstColumn="0" w:lastColumn="0" w:oddVBand="0" w:evenVBand="0" w:oddHBand="0" w:evenHBand="0" w:firstRowFirstColumn="0" w:firstRowLastColumn="0" w:lastRowFirstColumn="0" w:lastRowLastColumn="0"/>
        </w:trPr>
        <w:tc>
          <w:tcPr>
            <w:tcW w:w="1560" w:type="dxa"/>
            <w:tcMar>
              <w:left w:w="0" w:type="dxa"/>
              <w:right w:w="0" w:type="dxa"/>
            </w:tcMar>
          </w:tcPr>
          <w:p w14:paraId="4DA86B43" w14:textId="77777777" w:rsidR="0067606D" w:rsidRDefault="0067606D" w:rsidP="0067606D">
            <w:pPr>
              <w:pStyle w:val="TabellHuvud"/>
              <w:keepNext/>
              <w:keepLines/>
              <w:jc w:val="left"/>
            </w:pPr>
          </w:p>
        </w:tc>
        <w:tc>
          <w:tcPr>
            <w:tcW w:w="564" w:type="dxa"/>
            <w:vAlign w:val="bottom"/>
          </w:tcPr>
          <w:p w14:paraId="122005D2" w14:textId="0611C3F0" w:rsidR="0067606D" w:rsidRDefault="0067606D" w:rsidP="0067606D">
            <w:pPr>
              <w:pStyle w:val="TabellHuvud"/>
              <w:keepNext/>
              <w:keepLines/>
            </w:pPr>
            <w:r>
              <w:t>2018</w:t>
            </w:r>
          </w:p>
        </w:tc>
        <w:tc>
          <w:tcPr>
            <w:tcW w:w="565" w:type="dxa"/>
            <w:vAlign w:val="bottom"/>
          </w:tcPr>
          <w:p w14:paraId="5127D35D" w14:textId="72968854" w:rsidR="0067606D" w:rsidRDefault="0067606D" w:rsidP="0067606D">
            <w:pPr>
              <w:pStyle w:val="TabellHuvud"/>
              <w:keepNext/>
              <w:keepLines/>
            </w:pPr>
            <w:r>
              <w:t>2019</w:t>
            </w:r>
          </w:p>
        </w:tc>
        <w:tc>
          <w:tcPr>
            <w:tcW w:w="564" w:type="dxa"/>
            <w:vAlign w:val="bottom"/>
          </w:tcPr>
          <w:p w14:paraId="7FE47172" w14:textId="13F8FCEC" w:rsidR="0067606D" w:rsidRDefault="0067606D" w:rsidP="0067606D">
            <w:pPr>
              <w:pStyle w:val="TabellHuvud"/>
              <w:keepNext/>
              <w:keepLines/>
            </w:pPr>
            <w:r>
              <w:t>2020</w:t>
            </w:r>
          </w:p>
        </w:tc>
        <w:tc>
          <w:tcPr>
            <w:tcW w:w="565" w:type="dxa"/>
            <w:vAlign w:val="bottom"/>
          </w:tcPr>
          <w:p w14:paraId="79E11A5F" w14:textId="520BADB2" w:rsidR="0067606D" w:rsidRDefault="0067606D" w:rsidP="0067606D">
            <w:pPr>
              <w:pStyle w:val="TabellHuvud"/>
              <w:keepNext/>
              <w:keepLines/>
            </w:pPr>
            <w:r>
              <w:t>2021</w:t>
            </w:r>
          </w:p>
        </w:tc>
        <w:tc>
          <w:tcPr>
            <w:tcW w:w="565" w:type="dxa"/>
            <w:vAlign w:val="bottom"/>
          </w:tcPr>
          <w:p w14:paraId="4BBDA75F" w14:textId="251355D7" w:rsidR="0067606D" w:rsidRDefault="0067606D" w:rsidP="0067606D">
            <w:pPr>
              <w:pStyle w:val="TabellHuvud"/>
              <w:keepNext/>
              <w:keepLines/>
            </w:pPr>
            <w:r>
              <w:t>2022</w:t>
            </w:r>
          </w:p>
        </w:tc>
      </w:tr>
      <w:tr w:rsidR="0067606D" w14:paraId="02FE891D" w14:textId="77777777" w:rsidTr="0067606D">
        <w:tc>
          <w:tcPr>
            <w:tcW w:w="1560" w:type="dxa"/>
            <w:tcMar>
              <w:left w:w="0" w:type="dxa"/>
              <w:right w:w="0" w:type="dxa"/>
            </w:tcMar>
          </w:tcPr>
          <w:p w14:paraId="0E572C25" w14:textId="48132FC3" w:rsidR="0067606D" w:rsidRDefault="0067606D" w:rsidP="0067606D">
            <w:pPr>
              <w:pStyle w:val="TabellRader"/>
              <w:keepNext/>
              <w:keepLines/>
              <w:jc w:val="left"/>
            </w:pPr>
            <w:r w:rsidRPr="00F11851">
              <w:t>Sjuk- och rehabiliteringspenning</w:t>
            </w:r>
            <w:r w:rsidRPr="00B975EA">
              <w:rPr>
                <w:vertAlign w:val="superscript"/>
              </w:rPr>
              <w:t>1</w:t>
            </w:r>
          </w:p>
        </w:tc>
        <w:tc>
          <w:tcPr>
            <w:tcW w:w="564" w:type="dxa"/>
            <w:vAlign w:val="bottom"/>
          </w:tcPr>
          <w:p w14:paraId="7DA3A3FB" w14:textId="231C1FB0" w:rsidR="0067606D" w:rsidRDefault="0067606D" w:rsidP="0067606D">
            <w:pPr>
              <w:pStyle w:val="TabellRader"/>
              <w:keepNext/>
              <w:keepLines/>
            </w:pPr>
            <w:r w:rsidRPr="00F11851">
              <w:t>224</w:t>
            </w:r>
          </w:p>
        </w:tc>
        <w:tc>
          <w:tcPr>
            <w:tcW w:w="565" w:type="dxa"/>
            <w:vAlign w:val="bottom"/>
          </w:tcPr>
          <w:p w14:paraId="41455332" w14:textId="08F8603C" w:rsidR="0067606D" w:rsidRDefault="0067606D" w:rsidP="0067606D">
            <w:pPr>
              <w:pStyle w:val="TabellRader"/>
              <w:keepNext/>
              <w:keepLines/>
            </w:pPr>
            <w:r w:rsidRPr="00F11851">
              <w:t>221</w:t>
            </w:r>
          </w:p>
        </w:tc>
        <w:tc>
          <w:tcPr>
            <w:tcW w:w="564" w:type="dxa"/>
            <w:vAlign w:val="bottom"/>
          </w:tcPr>
          <w:p w14:paraId="1B957125" w14:textId="3B90813D" w:rsidR="0067606D" w:rsidRDefault="0067606D" w:rsidP="0067606D">
            <w:pPr>
              <w:pStyle w:val="TabellRader"/>
              <w:keepNext/>
              <w:keepLines/>
            </w:pPr>
            <w:r w:rsidRPr="00F11851">
              <w:t>217</w:t>
            </w:r>
          </w:p>
        </w:tc>
        <w:tc>
          <w:tcPr>
            <w:tcW w:w="565" w:type="dxa"/>
            <w:vAlign w:val="bottom"/>
          </w:tcPr>
          <w:p w14:paraId="4F2252F6" w14:textId="31BAD7C7" w:rsidR="0067606D" w:rsidRDefault="0067606D" w:rsidP="0067606D">
            <w:pPr>
              <w:pStyle w:val="TabellRader"/>
              <w:keepNext/>
              <w:keepLines/>
            </w:pPr>
            <w:r w:rsidRPr="00F11851">
              <w:t>215</w:t>
            </w:r>
          </w:p>
        </w:tc>
        <w:tc>
          <w:tcPr>
            <w:tcW w:w="565" w:type="dxa"/>
            <w:vAlign w:val="bottom"/>
          </w:tcPr>
          <w:p w14:paraId="72D57BE2" w14:textId="67F4C63B" w:rsidR="0067606D" w:rsidRDefault="0067606D" w:rsidP="0067606D">
            <w:pPr>
              <w:pStyle w:val="TabellRader"/>
              <w:keepNext/>
              <w:keepLines/>
            </w:pPr>
            <w:r w:rsidRPr="00F11851">
              <w:t>215</w:t>
            </w:r>
          </w:p>
        </w:tc>
      </w:tr>
      <w:tr w:rsidR="0067606D" w14:paraId="1CF75777" w14:textId="77777777" w:rsidTr="0067606D">
        <w:tc>
          <w:tcPr>
            <w:tcW w:w="1560" w:type="dxa"/>
            <w:tcMar>
              <w:left w:w="0" w:type="dxa"/>
              <w:right w:w="0" w:type="dxa"/>
            </w:tcMar>
          </w:tcPr>
          <w:p w14:paraId="79DEC252" w14:textId="3465B694" w:rsidR="0067606D" w:rsidRDefault="0067606D" w:rsidP="0067606D">
            <w:pPr>
              <w:pStyle w:val="TabellRader"/>
              <w:keepNext/>
              <w:keepLines/>
              <w:jc w:val="left"/>
            </w:pPr>
            <w:r w:rsidRPr="00F11851">
              <w:t>Sjuk- och aktivitetsersättning</w:t>
            </w:r>
          </w:p>
        </w:tc>
        <w:tc>
          <w:tcPr>
            <w:tcW w:w="564" w:type="dxa"/>
            <w:vAlign w:val="bottom"/>
          </w:tcPr>
          <w:p w14:paraId="64CE409B" w14:textId="3D1A09E2" w:rsidR="0067606D" w:rsidRDefault="0067606D" w:rsidP="0067606D">
            <w:pPr>
              <w:pStyle w:val="TabellRader"/>
              <w:keepNext/>
              <w:keepLines/>
            </w:pPr>
            <w:r w:rsidRPr="00F11851">
              <w:t>265</w:t>
            </w:r>
          </w:p>
        </w:tc>
        <w:tc>
          <w:tcPr>
            <w:tcW w:w="565" w:type="dxa"/>
            <w:vAlign w:val="bottom"/>
          </w:tcPr>
          <w:p w14:paraId="71D1CB1C" w14:textId="2AF9ECD5" w:rsidR="0067606D" w:rsidRDefault="0067606D" w:rsidP="0067606D">
            <w:pPr>
              <w:pStyle w:val="TabellRader"/>
              <w:keepNext/>
              <w:keepLines/>
            </w:pPr>
            <w:r w:rsidRPr="00F11851">
              <w:t>247</w:t>
            </w:r>
          </w:p>
        </w:tc>
        <w:tc>
          <w:tcPr>
            <w:tcW w:w="564" w:type="dxa"/>
            <w:vAlign w:val="bottom"/>
          </w:tcPr>
          <w:p w14:paraId="1869E3BD" w14:textId="50FF7707" w:rsidR="0067606D" w:rsidRDefault="0067606D" w:rsidP="0067606D">
            <w:pPr>
              <w:pStyle w:val="TabellRader"/>
              <w:keepNext/>
              <w:keepLines/>
            </w:pPr>
            <w:r w:rsidRPr="00F11851">
              <w:t>232</w:t>
            </w:r>
          </w:p>
        </w:tc>
        <w:tc>
          <w:tcPr>
            <w:tcW w:w="565" w:type="dxa"/>
            <w:vAlign w:val="bottom"/>
          </w:tcPr>
          <w:p w14:paraId="31529929" w14:textId="7386249A" w:rsidR="0067606D" w:rsidRDefault="0067606D" w:rsidP="0067606D">
            <w:pPr>
              <w:pStyle w:val="TabellRader"/>
              <w:keepNext/>
              <w:keepLines/>
            </w:pPr>
            <w:r w:rsidRPr="00F11851">
              <w:t>218</w:t>
            </w:r>
          </w:p>
        </w:tc>
        <w:tc>
          <w:tcPr>
            <w:tcW w:w="565" w:type="dxa"/>
            <w:vAlign w:val="bottom"/>
          </w:tcPr>
          <w:p w14:paraId="48CA8905" w14:textId="7C3718B6" w:rsidR="0067606D" w:rsidRDefault="0067606D" w:rsidP="0067606D">
            <w:pPr>
              <w:pStyle w:val="TabellRader"/>
              <w:keepNext/>
              <w:keepLines/>
            </w:pPr>
            <w:r w:rsidRPr="00F11851">
              <w:t>205</w:t>
            </w:r>
          </w:p>
        </w:tc>
      </w:tr>
      <w:tr w:rsidR="0067606D" w14:paraId="6263B7D2" w14:textId="77777777" w:rsidTr="0067606D">
        <w:tc>
          <w:tcPr>
            <w:tcW w:w="1560" w:type="dxa"/>
            <w:tcMar>
              <w:left w:w="0" w:type="dxa"/>
              <w:right w:w="0" w:type="dxa"/>
            </w:tcMar>
          </w:tcPr>
          <w:p w14:paraId="57E3311E" w14:textId="68BBE631" w:rsidR="0067606D" w:rsidRDefault="0067606D" w:rsidP="0067606D">
            <w:pPr>
              <w:pStyle w:val="TabellRader"/>
              <w:keepNext/>
              <w:keepLines/>
              <w:jc w:val="left"/>
            </w:pPr>
            <w:r w:rsidRPr="00F11851">
              <w:t>Arbetslöshetsersättning</w:t>
            </w:r>
          </w:p>
        </w:tc>
        <w:tc>
          <w:tcPr>
            <w:tcW w:w="564" w:type="dxa"/>
            <w:vAlign w:val="bottom"/>
          </w:tcPr>
          <w:p w14:paraId="3A7AE972" w14:textId="0B7ACB2F" w:rsidR="0067606D" w:rsidRDefault="0067606D" w:rsidP="0067606D">
            <w:pPr>
              <w:pStyle w:val="TabellRader"/>
              <w:keepNext/>
              <w:keepLines/>
            </w:pPr>
            <w:r w:rsidRPr="00F11851">
              <w:t>72</w:t>
            </w:r>
          </w:p>
        </w:tc>
        <w:tc>
          <w:tcPr>
            <w:tcW w:w="565" w:type="dxa"/>
            <w:vAlign w:val="bottom"/>
          </w:tcPr>
          <w:p w14:paraId="41E03147" w14:textId="00D17457" w:rsidR="0067606D" w:rsidRDefault="0067606D" w:rsidP="0067606D">
            <w:pPr>
              <w:pStyle w:val="TabellRader"/>
              <w:keepNext/>
              <w:keepLines/>
            </w:pPr>
            <w:r w:rsidRPr="00F11851">
              <w:t>77</w:t>
            </w:r>
          </w:p>
        </w:tc>
        <w:tc>
          <w:tcPr>
            <w:tcW w:w="564" w:type="dxa"/>
            <w:vAlign w:val="bottom"/>
          </w:tcPr>
          <w:p w14:paraId="50CF416A" w14:textId="7E68CBCC" w:rsidR="0067606D" w:rsidRDefault="0067606D" w:rsidP="0067606D">
            <w:pPr>
              <w:pStyle w:val="TabellRader"/>
              <w:keepNext/>
              <w:keepLines/>
            </w:pPr>
            <w:r w:rsidRPr="00F11851">
              <w:t>76</w:t>
            </w:r>
          </w:p>
        </w:tc>
        <w:tc>
          <w:tcPr>
            <w:tcW w:w="565" w:type="dxa"/>
            <w:vAlign w:val="bottom"/>
          </w:tcPr>
          <w:p w14:paraId="3A0D6A6E" w14:textId="155F5909" w:rsidR="0067606D" w:rsidRDefault="0067606D" w:rsidP="0067606D">
            <w:pPr>
              <w:pStyle w:val="TabellRader"/>
              <w:keepNext/>
              <w:keepLines/>
            </w:pPr>
            <w:r w:rsidRPr="00F11851">
              <w:t>77</w:t>
            </w:r>
          </w:p>
        </w:tc>
        <w:tc>
          <w:tcPr>
            <w:tcW w:w="565" w:type="dxa"/>
            <w:vAlign w:val="bottom"/>
          </w:tcPr>
          <w:p w14:paraId="2FB8DF85" w14:textId="05E759F5" w:rsidR="0067606D" w:rsidRDefault="0067606D" w:rsidP="0067606D">
            <w:pPr>
              <w:pStyle w:val="TabellRader"/>
              <w:keepNext/>
              <w:keepLines/>
            </w:pPr>
            <w:r w:rsidRPr="00F11851">
              <w:t>78</w:t>
            </w:r>
          </w:p>
        </w:tc>
      </w:tr>
      <w:tr w:rsidR="0067606D" w14:paraId="1A0D8B16" w14:textId="77777777" w:rsidTr="0067606D">
        <w:tc>
          <w:tcPr>
            <w:tcW w:w="1560" w:type="dxa"/>
            <w:tcMar>
              <w:left w:w="0" w:type="dxa"/>
              <w:right w:w="0" w:type="dxa"/>
            </w:tcMar>
          </w:tcPr>
          <w:p w14:paraId="268FF092" w14:textId="1772BB83" w:rsidR="0067606D" w:rsidRDefault="0067606D" w:rsidP="0067606D">
            <w:pPr>
              <w:pStyle w:val="TabellRader"/>
              <w:keepNext/>
              <w:keepLines/>
              <w:jc w:val="left"/>
            </w:pPr>
            <w:r w:rsidRPr="00F11851">
              <w:t>Arbetsmarknadspolitiska program</w:t>
            </w:r>
            <w:r w:rsidRPr="00B975EA">
              <w:rPr>
                <w:vertAlign w:val="superscript"/>
              </w:rPr>
              <w:t>2</w:t>
            </w:r>
          </w:p>
        </w:tc>
        <w:tc>
          <w:tcPr>
            <w:tcW w:w="564" w:type="dxa"/>
            <w:vAlign w:val="bottom"/>
          </w:tcPr>
          <w:p w14:paraId="49051506" w14:textId="27904A36" w:rsidR="0067606D" w:rsidRDefault="0067606D" w:rsidP="0067606D">
            <w:pPr>
              <w:pStyle w:val="TabellRader"/>
              <w:keepNext/>
              <w:keepLines/>
            </w:pPr>
            <w:r w:rsidRPr="00F11851">
              <w:t>153</w:t>
            </w:r>
          </w:p>
        </w:tc>
        <w:tc>
          <w:tcPr>
            <w:tcW w:w="565" w:type="dxa"/>
            <w:vAlign w:val="bottom"/>
          </w:tcPr>
          <w:p w14:paraId="7B0CDF7C" w14:textId="657BC73E" w:rsidR="0067606D" w:rsidRDefault="0067606D" w:rsidP="0067606D">
            <w:pPr>
              <w:pStyle w:val="TabellRader"/>
              <w:keepNext/>
              <w:keepLines/>
            </w:pPr>
            <w:r w:rsidRPr="00F11851">
              <w:t>144</w:t>
            </w:r>
          </w:p>
        </w:tc>
        <w:tc>
          <w:tcPr>
            <w:tcW w:w="564" w:type="dxa"/>
            <w:vAlign w:val="bottom"/>
          </w:tcPr>
          <w:p w14:paraId="37E69F12" w14:textId="58977641" w:rsidR="0067606D" w:rsidRDefault="0067606D" w:rsidP="0067606D">
            <w:pPr>
              <w:pStyle w:val="TabellRader"/>
              <w:keepNext/>
              <w:keepLines/>
            </w:pPr>
            <w:r w:rsidRPr="00F11851">
              <w:t>150</w:t>
            </w:r>
          </w:p>
        </w:tc>
        <w:tc>
          <w:tcPr>
            <w:tcW w:w="565" w:type="dxa"/>
            <w:vAlign w:val="bottom"/>
          </w:tcPr>
          <w:p w14:paraId="2571354E" w14:textId="45A0888F" w:rsidR="0067606D" w:rsidRDefault="0067606D" w:rsidP="0067606D">
            <w:pPr>
              <w:pStyle w:val="TabellRader"/>
              <w:keepNext/>
              <w:keepLines/>
            </w:pPr>
            <w:r w:rsidRPr="00F11851">
              <w:t>148</w:t>
            </w:r>
          </w:p>
        </w:tc>
        <w:tc>
          <w:tcPr>
            <w:tcW w:w="565" w:type="dxa"/>
            <w:vAlign w:val="bottom"/>
          </w:tcPr>
          <w:p w14:paraId="0316BAEB" w14:textId="3AA3B3D6" w:rsidR="0067606D" w:rsidRDefault="0067606D" w:rsidP="0067606D">
            <w:pPr>
              <w:pStyle w:val="TabellRader"/>
              <w:keepNext/>
              <w:keepLines/>
            </w:pPr>
            <w:r w:rsidRPr="00F11851">
              <w:t>149</w:t>
            </w:r>
          </w:p>
        </w:tc>
      </w:tr>
      <w:tr w:rsidR="0067606D" w14:paraId="2FE3B6D4" w14:textId="77777777" w:rsidTr="0067606D">
        <w:tc>
          <w:tcPr>
            <w:tcW w:w="1560" w:type="dxa"/>
            <w:tcBorders>
              <w:bottom w:val="single" w:sz="12" w:space="0" w:color="auto"/>
            </w:tcBorders>
            <w:tcMar>
              <w:left w:w="0" w:type="dxa"/>
              <w:right w:w="0" w:type="dxa"/>
            </w:tcMar>
          </w:tcPr>
          <w:p w14:paraId="149D89F0" w14:textId="3536E312" w:rsidR="0067606D" w:rsidRDefault="0067606D" w:rsidP="0067606D">
            <w:pPr>
              <w:pStyle w:val="TabellRader"/>
              <w:keepNext/>
              <w:keepLines/>
              <w:jc w:val="left"/>
            </w:pPr>
            <w:r w:rsidRPr="00F11851">
              <w:t>Etableringsersättning</w:t>
            </w:r>
          </w:p>
        </w:tc>
        <w:tc>
          <w:tcPr>
            <w:tcW w:w="564" w:type="dxa"/>
            <w:tcBorders>
              <w:bottom w:val="single" w:sz="12" w:space="0" w:color="auto"/>
            </w:tcBorders>
            <w:vAlign w:val="bottom"/>
          </w:tcPr>
          <w:p w14:paraId="08C09591" w14:textId="15B20A93" w:rsidR="0067606D" w:rsidRDefault="0067606D" w:rsidP="0067606D">
            <w:pPr>
              <w:pStyle w:val="TabellRader"/>
              <w:keepNext/>
              <w:keepLines/>
            </w:pPr>
            <w:r w:rsidRPr="00F11851">
              <w:t>66</w:t>
            </w:r>
          </w:p>
        </w:tc>
        <w:tc>
          <w:tcPr>
            <w:tcW w:w="565" w:type="dxa"/>
            <w:tcBorders>
              <w:bottom w:val="single" w:sz="12" w:space="0" w:color="auto"/>
            </w:tcBorders>
            <w:vAlign w:val="bottom"/>
          </w:tcPr>
          <w:p w14:paraId="7AC1767A" w14:textId="6A4C657E" w:rsidR="0067606D" w:rsidRDefault="0067606D" w:rsidP="0067606D">
            <w:pPr>
              <w:pStyle w:val="TabellRader"/>
              <w:keepNext/>
              <w:keepLines/>
            </w:pPr>
            <w:r w:rsidRPr="00F11851">
              <w:t>31</w:t>
            </w:r>
          </w:p>
        </w:tc>
        <w:tc>
          <w:tcPr>
            <w:tcW w:w="564" w:type="dxa"/>
            <w:tcBorders>
              <w:bottom w:val="single" w:sz="12" w:space="0" w:color="auto"/>
            </w:tcBorders>
            <w:vAlign w:val="bottom"/>
          </w:tcPr>
          <w:p w14:paraId="6AEB32A9" w14:textId="0FDE868A" w:rsidR="0067606D" w:rsidRDefault="0067606D" w:rsidP="0067606D">
            <w:pPr>
              <w:pStyle w:val="TabellRader"/>
              <w:keepNext/>
              <w:keepLines/>
            </w:pPr>
            <w:r w:rsidRPr="00F11851">
              <w:t>21</w:t>
            </w:r>
          </w:p>
        </w:tc>
        <w:tc>
          <w:tcPr>
            <w:tcW w:w="565" w:type="dxa"/>
            <w:tcBorders>
              <w:bottom w:val="single" w:sz="12" w:space="0" w:color="auto"/>
            </w:tcBorders>
            <w:vAlign w:val="bottom"/>
          </w:tcPr>
          <w:p w14:paraId="5C035F79" w14:textId="66DC27F5" w:rsidR="0067606D" w:rsidRDefault="0067606D" w:rsidP="0067606D">
            <w:pPr>
              <w:pStyle w:val="TabellRader"/>
              <w:keepNext/>
              <w:keepLines/>
            </w:pPr>
            <w:r w:rsidRPr="00F11851">
              <w:t>16</w:t>
            </w:r>
          </w:p>
        </w:tc>
        <w:tc>
          <w:tcPr>
            <w:tcW w:w="565" w:type="dxa"/>
            <w:tcBorders>
              <w:bottom w:val="single" w:sz="12" w:space="0" w:color="auto"/>
            </w:tcBorders>
            <w:vAlign w:val="bottom"/>
          </w:tcPr>
          <w:p w14:paraId="08729C52" w14:textId="26F5DB51" w:rsidR="0067606D" w:rsidRDefault="0067606D" w:rsidP="0067606D">
            <w:pPr>
              <w:pStyle w:val="TabellRader"/>
              <w:keepNext/>
              <w:keepLines/>
            </w:pPr>
            <w:r w:rsidRPr="00F11851">
              <w:t>15</w:t>
            </w:r>
          </w:p>
        </w:tc>
      </w:tr>
      <w:tr w:rsidR="0067606D" w:rsidRPr="009044A4" w14:paraId="7895ABD7" w14:textId="77777777" w:rsidTr="0067606D">
        <w:tc>
          <w:tcPr>
            <w:tcW w:w="1560" w:type="dxa"/>
            <w:tcBorders>
              <w:top w:val="single" w:sz="12" w:space="0" w:color="auto"/>
            </w:tcBorders>
            <w:tcMar>
              <w:left w:w="0" w:type="dxa"/>
              <w:right w:w="0" w:type="dxa"/>
            </w:tcMar>
          </w:tcPr>
          <w:p w14:paraId="4DE9AFF7" w14:textId="316340C1" w:rsidR="0067606D" w:rsidRPr="00C81A17" w:rsidRDefault="0067606D" w:rsidP="0067606D">
            <w:pPr>
              <w:pStyle w:val="TabellSlutsumma"/>
              <w:jc w:val="left"/>
            </w:pPr>
            <w:r>
              <w:t>Summa</w:t>
            </w:r>
          </w:p>
        </w:tc>
        <w:tc>
          <w:tcPr>
            <w:tcW w:w="564" w:type="dxa"/>
            <w:tcBorders>
              <w:top w:val="single" w:sz="12" w:space="0" w:color="auto"/>
            </w:tcBorders>
            <w:vAlign w:val="bottom"/>
          </w:tcPr>
          <w:p w14:paraId="4F00AC68" w14:textId="053BA189" w:rsidR="0067606D" w:rsidRPr="009044A4" w:rsidRDefault="0067606D" w:rsidP="0067606D">
            <w:pPr>
              <w:pStyle w:val="TabellSlutsumma"/>
              <w:keepNext/>
              <w:keepLines/>
            </w:pPr>
            <w:r w:rsidRPr="00C22C69">
              <w:t>780</w:t>
            </w:r>
          </w:p>
        </w:tc>
        <w:tc>
          <w:tcPr>
            <w:tcW w:w="565" w:type="dxa"/>
            <w:tcBorders>
              <w:top w:val="single" w:sz="12" w:space="0" w:color="auto"/>
            </w:tcBorders>
            <w:vAlign w:val="bottom"/>
          </w:tcPr>
          <w:p w14:paraId="1910857A" w14:textId="5BB0B087" w:rsidR="0067606D" w:rsidRPr="009044A4" w:rsidRDefault="0067606D" w:rsidP="0067606D">
            <w:pPr>
              <w:pStyle w:val="TabellSlutsumma"/>
              <w:keepNext/>
              <w:keepLines/>
              <w:rPr>
                <w:b w:val="0"/>
              </w:rPr>
            </w:pPr>
            <w:r w:rsidRPr="00C22C69">
              <w:t>720</w:t>
            </w:r>
          </w:p>
        </w:tc>
        <w:tc>
          <w:tcPr>
            <w:tcW w:w="564" w:type="dxa"/>
            <w:tcBorders>
              <w:top w:val="single" w:sz="12" w:space="0" w:color="auto"/>
            </w:tcBorders>
            <w:vAlign w:val="bottom"/>
          </w:tcPr>
          <w:p w14:paraId="29DD5EA1" w14:textId="408B10DF" w:rsidR="0067606D" w:rsidRPr="009044A4" w:rsidRDefault="0067606D" w:rsidP="0067606D">
            <w:pPr>
              <w:pStyle w:val="TabellSlutsumma"/>
              <w:keepNext/>
              <w:keepLines/>
              <w:rPr>
                <w:b w:val="0"/>
              </w:rPr>
            </w:pPr>
            <w:r w:rsidRPr="00C22C69">
              <w:t>69</w:t>
            </w:r>
            <w:r>
              <w:t>7</w:t>
            </w:r>
          </w:p>
        </w:tc>
        <w:tc>
          <w:tcPr>
            <w:tcW w:w="565" w:type="dxa"/>
            <w:tcBorders>
              <w:top w:val="single" w:sz="12" w:space="0" w:color="auto"/>
            </w:tcBorders>
            <w:vAlign w:val="bottom"/>
          </w:tcPr>
          <w:p w14:paraId="2C842101" w14:textId="1F481E9A" w:rsidR="0067606D" w:rsidRPr="009044A4" w:rsidRDefault="0067606D" w:rsidP="0067606D">
            <w:pPr>
              <w:pStyle w:val="TabellSlutsumma"/>
              <w:keepNext/>
              <w:keepLines/>
              <w:rPr>
                <w:b w:val="0"/>
              </w:rPr>
            </w:pPr>
            <w:r w:rsidRPr="00C22C69">
              <w:t>674</w:t>
            </w:r>
          </w:p>
        </w:tc>
        <w:tc>
          <w:tcPr>
            <w:tcW w:w="565" w:type="dxa"/>
            <w:tcBorders>
              <w:top w:val="single" w:sz="12" w:space="0" w:color="auto"/>
            </w:tcBorders>
            <w:vAlign w:val="bottom"/>
          </w:tcPr>
          <w:p w14:paraId="63F2E706" w14:textId="2CCAC7F2" w:rsidR="0067606D" w:rsidRPr="009044A4" w:rsidRDefault="0067606D" w:rsidP="0067606D">
            <w:pPr>
              <w:pStyle w:val="TabellSlutsumma"/>
              <w:keepNext/>
              <w:keepLines/>
              <w:rPr>
                <w:b w:val="0"/>
              </w:rPr>
            </w:pPr>
            <w:r w:rsidRPr="00C22C69">
              <w:t>661</w:t>
            </w:r>
          </w:p>
        </w:tc>
      </w:tr>
      <w:tr w:rsidR="0067606D" w:rsidRPr="00C81A17" w14:paraId="7E19385D" w14:textId="77777777" w:rsidTr="0067606D">
        <w:tc>
          <w:tcPr>
            <w:tcW w:w="1560" w:type="dxa"/>
            <w:tcBorders>
              <w:bottom w:val="single" w:sz="12" w:space="0" w:color="auto"/>
            </w:tcBorders>
            <w:tcMar>
              <w:left w:w="0" w:type="dxa"/>
              <w:right w:w="0" w:type="dxa"/>
            </w:tcMar>
          </w:tcPr>
          <w:p w14:paraId="65A202A1" w14:textId="73F55738" w:rsidR="0067606D" w:rsidRPr="00C81A17" w:rsidRDefault="0067606D" w:rsidP="0067606D">
            <w:pPr>
              <w:pStyle w:val="TabellRader"/>
              <w:jc w:val="left"/>
            </w:pPr>
            <w:r w:rsidRPr="00C81A17">
              <w:t>Ekonomiskt bistånd</w:t>
            </w:r>
          </w:p>
        </w:tc>
        <w:tc>
          <w:tcPr>
            <w:tcW w:w="564" w:type="dxa"/>
            <w:tcBorders>
              <w:bottom w:val="single" w:sz="12" w:space="0" w:color="auto"/>
            </w:tcBorders>
            <w:vAlign w:val="bottom"/>
          </w:tcPr>
          <w:p w14:paraId="134BD97F" w14:textId="7A656C1F" w:rsidR="0067606D" w:rsidRPr="00C81A17" w:rsidRDefault="0067606D" w:rsidP="0067606D">
            <w:pPr>
              <w:pStyle w:val="TabellSlutsumma"/>
              <w:keepNext/>
              <w:keepLines/>
              <w:rPr>
                <w:b w:val="0"/>
              </w:rPr>
            </w:pPr>
            <w:r w:rsidRPr="00C81A17">
              <w:rPr>
                <w:b w:val="0"/>
              </w:rPr>
              <w:t>90</w:t>
            </w:r>
          </w:p>
        </w:tc>
        <w:tc>
          <w:tcPr>
            <w:tcW w:w="565" w:type="dxa"/>
            <w:tcBorders>
              <w:bottom w:val="single" w:sz="12" w:space="0" w:color="auto"/>
            </w:tcBorders>
            <w:vAlign w:val="bottom"/>
          </w:tcPr>
          <w:p w14:paraId="5FE38C0A" w14:textId="1FF1DFF8" w:rsidR="0067606D" w:rsidRPr="00C81A17" w:rsidRDefault="0067606D" w:rsidP="0067606D">
            <w:pPr>
              <w:pStyle w:val="TabellSlutsumma"/>
              <w:keepNext/>
              <w:keepLines/>
              <w:rPr>
                <w:b w:val="0"/>
              </w:rPr>
            </w:pPr>
            <w:r w:rsidRPr="00C81A17">
              <w:rPr>
                <w:b w:val="0"/>
              </w:rPr>
              <w:t>93</w:t>
            </w:r>
          </w:p>
        </w:tc>
        <w:tc>
          <w:tcPr>
            <w:tcW w:w="564" w:type="dxa"/>
            <w:tcBorders>
              <w:bottom w:val="single" w:sz="12" w:space="0" w:color="auto"/>
            </w:tcBorders>
            <w:vAlign w:val="bottom"/>
          </w:tcPr>
          <w:p w14:paraId="37805099" w14:textId="1D29E691" w:rsidR="0067606D" w:rsidRPr="00C81A17" w:rsidRDefault="0067606D" w:rsidP="0067606D">
            <w:pPr>
              <w:pStyle w:val="TabellSlutsumma"/>
              <w:keepNext/>
              <w:keepLines/>
              <w:rPr>
                <w:b w:val="0"/>
              </w:rPr>
            </w:pPr>
            <w:r w:rsidRPr="00C81A17">
              <w:rPr>
                <w:b w:val="0"/>
              </w:rPr>
              <w:t>96</w:t>
            </w:r>
          </w:p>
        </w:tc>
        <w:tc>
          <w:tcPr>
            <w:tcW w:w="565" w:type="dxa"/>
            <w:tcBorders>
              <w:bottom w:val="single" w:sz="12" w:space="0" w:color="auto"/>
            </w:tcBorders>
            <w:vAlign w:val="bottom"/>
          </w:tcPr>
          <w:p w14:paraId="50A0C5D0" w14:textId="6B7F085D" w:rsidR="0067606D" w:rsidRPr="00C81A17" w:rsidRDefault="0067606D" w:rsidP="0067606D">
            <w:pPr>
              <w:pStyle w:val="TabellSlutsumma"/>
              <w:keepNext/>
              <w:keepLines/>
              <w:rPr>
                <w:b w:val="0"/>
              </w:rPr>
            </w:pPr>
            <w:r w:rsidRPr="00C81A17">
              <w:rPr>
                <w:b w:val="0"/>
              </w:rPr>
              <w:t>99</w:t>
            </w:r>
          </w:p>
        </w:tc>
        <w:tc>
          <w:tcPr>
            <w:tcW w:w="565" w:type="dxa"/>
            <w:tcBorders>
              <w:bottom w:val="single" w:sz="12" w:space="0" w:color="auto"/>
            </w:tcBorders>
            <w:vAlign w:val="bottom"/>
          </w:tcPr>
          <w:p w14:paraId="42D19A4C" w14:textId="0370C0C4" w:rsidR="0067606D" w:rsidRPr="00C81A17" w:rsidRDefault="0067606D" w:rsidP="0067606D">
            <w:pPr>
              <w:pStyle w:val="TabellSlutsumma"/>
              <w:keepNext/>
              <w:keepLines/>
              <w:rPr>
                <w:b w:val="0"/>
              </w:rPr>
            </w:pPr>
            <w:r w:rsidRPr="00C81A17">
              <w:rPr>
                <w:b w:val="0"/>
              </w:rPr>
              <w:t>102</w:t>
            </w:r>
          </w:p>
        </w:tc>
      </w:tr>
      <w:tr w:rsidR="0067606D" w:rsidRPr="00C81A17" w14:paraId="2721FDCA" w14:textId="77777777" w:rsidTr="0067606D">
        <w:trPr>
          <w:trHeight w:val="218"/>
        </w:trPr>
        <w:tc>
          <w:tcPr>
            <w:tcW w:w="1560" w:type="dxa"/>
            <w:vMerge w:val="restart"/>
            <w:tcBorders>
              <w:top w:val="single" w:sz="12" w:space="0" w:color="auto"/>
            </w:tcBorders>
            <w:tcMar>
              <w:left w:w="0" w:type="dxa"/>
              <w:right w:w="0" w:type="dxa"/>
            </w:tcMar>
          </w:tcPr>
          <w:p w14:paraId="61221D97" w14:textId="271C6D53" w:rsidR="0067606D" w:rsidRPr="00C81A17" w:rsidRDefault="0067606D" w:rsidP="0067606D">
            <w:pPr>
              <w:pStyle w:val="TabellSlutsumma"/>
              <w:jc w:val="left"/>
            </w:pPr>
            <w:r>
              <w:t>Summa inkl. ekonomiskt bistånd</w:t>
            </w:r>
            <w:r w:rsidRPr="000A0108">
              <w:rPr>
                <w:b w:val="0"/>
                <w:vertAlign w:val="superscript"/>
              </w:rPr>
              <w:t>3</w:t>
            </w:r>
          </w:p>
        </w:tc>
        <w:tc>
          <w:tcPr>
            <w:tcW w:w="564" w:type="dxa"/>
            <w:tcBorders>
              <w:top w:val="single" w:sz="12" w:space="0" w:color="auto"/>
              <w:bottom w:val="nil"/>
            </w:tcBorders>
            <w:vAlign w:val="bottom"/>
          </w:tcPr>
          <w:p w14:paraId="74D62675" w14:textId="7EDBE13A" w:rsidR="0067606D" w:rsidRPr="00C81A17" w:rsidRDefault="0067606D" w:rsidP="0067606D">
            <w:pPr>
              <w:pStyle w:val="TabellSlutsumma"/>
              <w:keepNext/>
              <w:keepLines/>
              <w:rPr>
                <w:b w:val="0"/>
              </w:rPr>
            </w:pPr>
            <w:r w:rsidRPr="009B7302">
              <w:t>870</w:t>
            </w:r>
          </w:p>
        </w:tc>
        <w:tc>
          <w:tcPr>
            <w:tcW w:w="565" w:type="dxa"/>
            <w:tcBorders>
              <w:top w:val="single" w:sz="12" w:space="0" w:color="auto"/>
              <w:bottom w:val="nil"/>
            </w:tcBorders>
            <w:vAlign w:val="bottom"/>
          </w:tcPr>
          <w:p w14:paraId="568E5954" w14:textId="32130C03" w:rsidR="0067606D" w:rsidRPr="00C81A17" w:rsidRDefault="0067606D" w:rsidP="0067606D">
            <w:pPr>
              <w:pStyle w:val="TabellSlutsumma"/>
              <w:keepNext/>
              <w:keepLines/>
              <w:rPr>
                <w:b w:val="0"/>
              </w:rPr>
            </w:pPr>
            <w:r w:rsidRPr="009B7302">
              <w:t>813</w:t>
            </w:r>
            <w:r>
              <w:t xml:space="preserve"> </w:t>
            </w:r>
          </w:p>
        </w:tc>
        <w:tc>
          <w:tcPr>
            <w:tcW w:w="564" w:type="dxa"/>
            <w:tcBorders>
              <w:top w:val="single" w:sz="12" w:space="0" w:color="auto"/>
              <w:bottom w:val="nil"/>
            </w:tcBorders>
            <w:vAlign w:val="bottom"/>
          </w:tcPr>
          <w:p w14:paraId="2E05CB0D" w14:textId="52F24D73" w:rsidR="0067606D" w:rsidRPr="00C81A17" w:rsidRDefault="0067606D" w:rsidP="0067606D">
            <w:pPr>
              <w:pStyle w:val="TabellSlutsumma"/>
              <w:keepNext/>
              <w:keepLines/>
              <w:rPr>
                <w:b w:val="0"/>
              </w:rPr>
            </w:pPr>
            <w:r>
              <w:t>793</w:t>
            </w:r>
          </w:p>
        </w:tc>
        <w:tc>
          <w:tcPr>
            <w:tcW w:w="565" w:type="dxa"/>
            <w:tcBorders>
              <w:top w:val="single" w:sz="12" w:space="0" w:color="auto"/>
              <w:bottom w:val="nil"/>
            </w:tcBorders>
            <w:vAlign w:val="bottom"/>
          </w:tcPr>
          <w:p w14:paraId="2F4B7BE7" w14:textId="614200D6" w:rsidR="0067606D" w:rsidRPr="00C81A17" w:rsidRDefault="0067606D" w:rsidP="0067606D">
            <w:pPr>
              <w:pStyle w:val="TabellSlutsumma"/>
              <w:keepNext/>
              <w:keepLines/>
              <w:rPr>
                <w:b w:val="0"/>
              </w:rPr>
            </w:pPr>
            <w:r>
              <w:t>773</w:t>
            </w:r>
          </w:p>
        </w:tc>
        <w:tc>
          <w:tcPr>
            <w:tcW w:w="565" w:type="dxa"/>
            <w:tcBorders>
              <w:top w:val="single" w:sz="12" w:space="0" w:color="auto"/>
              <w:bottom w:val="nil"/>
            </w:tcBorders>
            <w:vAlign w:val="bottom"/>
          </w:tcPr>
          <w:p w14:paraId="7DDD2003" w14:textId="18459891" w:rsidR="0067606D" w:rsidRPr="00C81A17" w:rsidRDefault="0067606D" w:rsidP="0067606D">
            <w:pPr>
              <w:pStyle w:val="TabellSlutsumma"/>
              <w:keepNext/>
              <w:keepLines/>
              <w:rPr>
                <w:b w:val="0"/>
              </w:rPr>
            </w:pPr>
            <w:r>
              <w:t>763</w:t>
            </w:r>
          </w:p>
        </w:tc>
      </w:tr>
      <w:tr w:rsidR="0067606D" w:rsidRPr="00C81A17" w14:paraId="0F15040C" w14:textId="77777777" w:rsidTr="0067606D">
        <w:trPr>
          <w:trHeight w:val="217"/>
        </w:trPr>
        <w:tc>
          <w:tcPr>
            <w:tcW w:w="1560" w:type="dxa"/>
            <w:vMerge/>
            <w:tcMar>
              <w:left w:w="0" w:type="dxa"/>
              <w:right w:w="0" w:type="dxa"/>
            </w:tcMar>
          </w:tcPr>
          <w:p w14:paraId="09D5D960" w14:textId="77777777" w:rsidR="0067606D" w:rsidRDefault="0067606D" w:rsidP="0067606D">
            <w:pPr>
              <w:pStyle w:val="TabellSlutsumma"/>
              <w:jc w:val="left"/>
            </w:pPr>
          </w:p>
        </w:tc>
        <w:tc>
          <w:tcPr>
            <w:tcW w:w="564" w:type="dxa"/>
            <w:tcBorders>
              <w:top w:val="nil"/>
            </w:tcBorders>
            <w:vAlign w:val="bottom"/>
          </w:tcPr>
          <w:p w14:paraId="6C00DED6" w14:textId="01A7BF84" w:rsidR="0067606D" w:rsidRPr="000A0108" w:rsidRDefault="0067606D" w:rsidP="0067606D">
            <w:pPr>
              <w:pStyle w:val="TabellSlutsumma"/>
              <w:keepNext/>
              <w:keepLines/>
            </w:pPr>
            <w:r w:rsidRPr="000A0108">
              <w:t>(15,0)</w:t>
            </w:r>
          </w:p>
        </w:tc>
        <w:tc>
          <w:tcPr>
            <w:tcW w:w="565" w:type="dxa"/>
            <w:tcBorders>
              <w:top w:val="nil"/>
            </w:tcBorders>
            <w:vAlign w:val="bottom"/>
          </w:tcPr>
          <w:p w14:paraId="7871A2F6" w14:textId="1B6AE806" w:rsidR="0067606D" w:rsidRPr="000A0108" w:rsidRDefault="0067606D" w:rsidP="0067606D">
            <w:pPr>
              <w:pStyle w:val="TabellSlutsumma"/>
              <w:keepNext/>
              <w:keepLines/>
            </w:pPr>
            <w:r w:rsidRPr="000A0108">
              <w:t>(13,9)</w:t>
            </w:r>
          </w:p>
        </w:tc>
        <w:tc>
          <w:tcPr>
            <w:tcW w:w="564" w:type="dxa"/>
            <w:tcBorders>
              <w:top w:val="nil"/>
            </w:tcBorders>
            <w:vAlign w:val="bottom"/>
          </w:tcPr>
          <w:p w14:paraId="3A85B4DF" w14:textId="1FFF259F" w:rsidR="0067606D" w:rsidRPr="000A0108" w:rsidRDefault="0067606D" w:rsidP="0067606D">
            <w:pPr>
              <w:pStyle w:val="TabellSlutsumma"/>
              <w:keepNext/>
              <w:keepLines/>
            </w:pPr>
            <w:r w:rsidRPr="000A0108">
              <w:t>(13,5)</w:t>
            </w:r>
          </w:p>
        </w:tc>
        <w:tc>
          <w:tcPr>
            <w:tcW w:w="565" w:type="dxa"/>
            <w:tcBorders>
              <w:top w:val="nil"/>
            </w:tcBorders>
            <w:vAlign w:val="bottom"/>
          </w:tcPr>
          <w:p w14:paraId="3678B271" w14:textId="16B223DB" w:rsidR="0067606D" w:rsidRPr="000A0108" w:rsidRDefault="0067606D" w:rsidP="0067606D">
            <w:pPr>
              <w:pStyle w:val="TabellSlutsumma"/>
              <w:keepNext/>
              <w:keepLines/>
            </w:pPr>
            <w:r w:rsidRPr="000A0108">
              <w:t>(13,1)</w:t>
            </w:r>
          </w:p>
        </w:tc>
        <w:tc>
          <w:tcPr>
            <w:tcW w:w="565" w:type="dxa"/>
            <w:tcBorders>
              <w:top w:val="nil"/>
            </w:tcBorders>
            <w:vAlign w:val="bottom"/>
          </w:tcPr>
          <w:p w14:paraId="4F627450" w14:textId="4D4EA679" w:rsidR="0067606D" w:rsidRPr="000A0108" w:rsidRDefault="0067606D" w:rsidP="0067606D">
            <w:pPr>
              <w:pStyle w:val="TabellSlutsumma"/>
              <w:keepNext/>
              <w:keepLines/>
            </w:pPr>
            <w:r w:rsidRPr="000A0108">
              <w:t>(12,8)</w:t>
            </w:r>
          </w:p>
        </w:tc>
      </w:tr>
      <w:tr w:rsidR="0067606D" w:rsidRPr="00B975EA" w14:paraId="7B8DB231" w14:textId="77777777" w:rsidTr="0067606D">
        <w:trPr>
          <w:cnfStyle w:val="010000000000" w:firstRow="0" w:lastRow="1" w:firstColumn="0" w:lastColumn="0" w:oddVBand="0" w:evenVBand="0" w:oddHBand="0" w:evenHBand="0" w:firstRowFirstColumn="0" w:firstRowLastColumn="0" w:lastRowFirstColumn="0" w:lastRowLastColumn="0"/>
        </w:trPr>
        <w:tc>
          <w:tcPr>
            <w:tcW w:w="1560" w:type="dxa"/>
            <w:tcMar>
              <w:left w:w="0" w:type="dxa"/>
              <w:right w:w="0" w:type="dxa"/>
            </w:tcMar>
          </w:tcPr>
          <w:p w14:paraId="0E725228" w14:textId="768CC5A7" w:rsidR="0067606D" w:rsidRPr="00B975EA" w:rsidRDefault="0067606D" w:rsidP="0067606D">
            <w:pPr>
              <w:pStyle w:val="TabellRader"/>
              <w:jc w:val="left"/>
              <w:rPr>
                <w:b w:val="0"/>
              </w:rPr>
            </w:pPr>
            <w:r w:rsidRPr="00B975EA">
              <w:rPr>
                <w:b w:val="0"/>
              </w:rPr>
              <w:t>Befolkning 20–64 år</w:t>
            </w:r>
          </w:p>
        </w:tc>
        <w:tc>
          <w:tcPr>
            <w:tcW w:w="564" w:type="dxa"/>
            <w:vAlign w:val="bottom"/>
          </w:tcPr>
          <w:p w14:paraId="52C67A22" w14:textId="11878AD6" w:rsidR="0067606D" w:rsidRPr="00B975EA" w:rsidRDefault="0067606D" w:rsidP="0067606D">
            <w:pPr>
              <w:pStyle w:val="TabellSlutsumma"/>
              <w:keepNext/>
              <w:keepLines/>
            </w:pPr>
            <w:r w:rsidRPr="00B975EA">
              <w:t>5 815</w:t>
            </w:r>
          </w:p>
        </w:tc>
        <w:tc>
          <w:tcPr>
            <w:tcW w:w="565" w:type="dxa"/>
            <w:vAlign w:val="bottom"/>
          </w:tcPr>
          <w:p w14:paraId="23484DA2" w14:textId="17E5EE44" w:rsidR="0067606D" w:rsidRPr="00B975EA" w:rsidRDefault="0067606D" w:rsidP="0067606D">
            <w:pPr>
              <w:pStyle w:val="TabellSlutsumma"/>
              <w:keepNext/>
              <w:keepLines/>
            </w:pPr>
            <w:r w:rsidRPr="00B975EA">
              <w:t>5 858</w:t>
            </w:r>
          </w:p>
        </w:tc>
        <w:tc>
          <w:tcPr>
            <w:tcW w:w="564" w:type="dxa"/>
            <w:vAlign w:val="bottom"/>
          </w:tcPr>
          <w:p w14:paraId="27D70D2E" w14:textId="6AF254DB" w:rsidR="0067606D" w:rsidRPr="00B975EA" w:rsidRDefault="0067606D" w:rsidP="0067606D">
            <w:pPr>
              <w:pStyle w:val="TabellSlutsumma"/>
              <w:keepNext/>
              <w:keepLines/>
            </w:pPr>
            <w:r w:rsidRPr="00B975EA">
              <w:t>5 892</w:t>
            </w:r>
          </w:p>
        </w:tc>
        <w:tc>
          <w:tcPr>
            <w:tcW w:w="565" w:type="dxa"/>
            <w:vAlign w:val="bottom"/>
          </w:tcPr>
          <w:p w14:paraId="00216293" w14:textId="6DAE5190" w:rsidR="0067606D" w:rsidRPr="00B975EA" w:rsidRDefault="0067606D" w:rsidP="0067606D">
            <w:pPr>
              <w:pStyle w:val="TabellSlutsumma"/>
              <w:keepNext/>
              <w:keepLines/>
            </w:pPr>
            <w:r w:rsidRPr="00B975EA">
              <w:t>5 918</w:t>
            </w:r>
          </w:p>
        </w:tc>
        <w:tc>
          <w:tcPr>
            <w:tcW w:w="565" w:type="dxa"/>
            <w:vAlign w:val="bottom"/>
          </w:tcPr>
          <w:p w14:paraId="1BCF521C" w14:textId="537BF2D4" w:rsidR="0067606D" w:rsidRPr="00B975EA" w:rsidRDefault="0067606D" w:rsidP="0067606D">
            <w:pPr>
              <w:pStyle w:val="TabellSlutsumma"/>
              <w:keepNext/>
              <w:keepLines/>
            </w:pPr>
            <w:r w:rsidRPr="00B975EA">
              <w:t>5 945</w:t>
            </w:r>
          </w:p>
        </w:tc>
      </w:tr>
    </w:tbl>
    <w:p w14:paraId="252530FD" w14:textId="5A341954" w:rsidR="0067606D" w:rsidRPr="007A7CEC" w:rsidRDefault="0067606D" w:rsidP="0067606D">
      <w:pPr>
        <w:pStyle w:val="TabellFotnot"/>
      </w:pPr>
      <w:r>
        <w:t>Anm.: Beloppen avser åldersgruppen 20–64</w:t>
      </w:r>
      <w:r>
        <w:rPr>
          <w:rFonts w:ascii="Cambria" w:hAnsi="Cambria"/>
        </w:rPr>
        <w:t> </w:t>
      </w:r>
      <w:r>
        <w:t>år och är avrundade varför de inte alltid överensstämmer med summan.</w:t>
      </w:r>
    </w:p>
    <w:p w14:paraId="1ED527C3" w14:textId="77777777" w:rsidR="0067606D" w:rsidRDefault="0067606D" w:rsidP="0067606D">
      <w:pPr>
        <w:pStyle w:val="TabellFotnot"/>
      </w:pPr>
      <w:r w:rsidRPr="007475DB">
        <w:rPr>
          <w:vertAlign w:val="superscript"/>
        </w:rPr>
        <w:t>1</w:t>
      </w:r>
      <w:r>
        <w:rPr>
          <w:vertAlign w:val="superscript"/>
        </w:rPr>
        <w:t xml:space="preserve"> </w:t>
      </w:r>
      <w:r>
        <w:t>Inklusive sjuklön som betalas av arbetsgivaren.</w:t>
      </w:r>
    </w:p>
    <w:p w14:paraId="7263331C" w14:textId="77777777" w:rsidR="0067606D" w:rsidRDefault="0067606D" w:rsidP="0067606D">
      <w:pPr>
        <w:pStyle w:val="TabellFotnot"/>
      </w:pPr>
      <w:r w:rsidRPr="007475DB">
        <w:rPr>
          <w:vertAlign w:val="superscript"/>
        </w:rPr>
        <w:t>2</w:t>
      </w:r>
      <w:r>
        <w:rPr>
          <w:vertAlign w:val="superscript"/>
        </w:rPr>
        <w:t xml:space="preserve"> </w:t>
      </w:r>
      <w:r>
        <w:t>Deltagare i arbetsmarknadspolitiska program som får ersättning i form av rehabiliteringspenning eller etableringsersättning räknas till sjuk- och rehabiliteringspenning respektive etableringsersättning.</w:t>
      </w:r>
    </w:p>
    <w:p w14:paraId="62ACC01E" w14:textId="64B1DE23" w:rsidR="0067606D" w:rsidRDefault="0067606D" w:rsidP="0067606D">
      <w:pPr>
        <w:pStyle w:val="TabellFotnot"/>
      </w:pPr>
      <w:r w:rsidRPr="007475DB">
        <w:rPr>
          <w:vertAlign w:val="superscript"/>
        </w:rPr>
        <w:t>3</w:t>
      </w:r>
      <w:r>
        <w:rPr>
          <w:vertAlign w:val="superscript"/>
        </w:rPr>
        <w:t xml:space="preserve"> </w:t>
      </w:r>
      <w:r>
        <w:t>Summeringen innehåller dubbelräkningar då individer som ingår i andra ersättningssystem också kan vara berättigade till ekonomiskt bistånd.</w:t>
      </w:r>
    </w:p>
    <w:p w14:paraId="18531DFC" w14:textId="77777777" w:rsidR="0067606D" w:rsidRDefault="0067606D" w:rsidP="0067606D">
      <w:pPr>
        <w:pStyle w:val="TabellFotnot"/>
      </w:pPr>
      <w:r>
        <w:t xml:space="preserve">Källor: Statistiska centralbyrån och egna beräkningar. </w:t>
      </w:r>
    </w:p>
    <w:p w14:paraId="2CA11CC6" w14:textId="77777777" w:rsidR="0067606D" w:rsidRPr="00E24937" w:rsidRDefault="0067606D" w:rsidP="0067606D">
      <w:pPr>
        <w:pStyle w:val="Brdtext"/>
      </w:pPr>
    </w:p>
    <w:p w14:paraId="1F22FD20" w14:textId="68E71408" w:rsidR="0067606D" w:rsidRPr="00B15640" w:rsidRDefault="0067606D" w:rsidP="0067606D">
      <w:pPr>
        <w:pStyle w:val="Brdtext"/>
      </w:pPr>
      <w:r>
        <w:t xml:space="preserve">I </w:t>
      </w:r>
      <w:r>
        <w:fldChar w:fldCharType="begin"/>
      </w:r>
      <w:r>
        <w:instrText xml:space="preserve"> REF  _Ref16769068 \* Lower \h </w:instrText>
      </w:r>
      <w:r>
        <w:fldChar w:fldCharType="separate"/>
      </w:r>
      <w:r w:rsidR="00757DA4">
        <w:t xml:space="preserve">tabell </w:t>
      </w:r>
      <w:r w:rsidR="00757DA4">
        <w:rPr>
          <w:bCs/>
          <w:noProof/>
        </w:rPr>
        <w:t>7</w:t>
      </w:r>
      <w:r w:rsidR="00757DA4">
        <w:t>.</w:t>
      </w:r>
      <w:r w:rsidR="00757DA4">
        <w:rPr>
          <w:noProof/>
        </w:rPr>
        <w:t>12</w:t>
      </w:r>
      <w:r>
        <w:fldChar w:fldCharType="end"/>
      </w:r>
      <w:r>
        <w:t xml:space="preserve"> redovisas, för transfereringssystemen för ohälsa och arbetsmarknad, de i </w:t>
      </w:r>
      <w:r>
        <w:fldChar w:fldCharType="begin"/>
      </w:r>
      <w:r>
        <w:instrText xml:space="preserve"> REF  _Ref17704283 \* Lower \h </w:instrText>
      </w:r>
      <w:r>
        <w:fldChar w:fldCharType="separate"/>
      </w:r>
      <w:r w:rsidR="00757DA4">
        <w:t xml:space="preserve">tabell </w:t>
      </w:r>
      <w:r w:rsidR="00757DA4">
        <w:rPr>
          <w:bCs/>
          <w:noProof/>
        </w:rPr>
        <w:t>7</w:t>
      </w:r>
      <w:r w:rsidR="00757DA4">
        <w:t>.</w:t>
      </w:r>
      <w:r w:rsidR="00757DA4">
        <w:rPr>
          <w:noProof/>
        </w:rPr>
        <w:t>11</w:t>
      </w:r>
      <w:r>
        <w:fldChar w:fldCharType="end"/>
      </w:r>
      <w:r>
        <w:t xml:space="preserve"> angivna volymerna omräknade till helårs</w:t>
      </w:r>
      <w:r>
        <w:softHyphen/>
        <w:t xml:space="preserve">ekvivalenter. I </w:t>
      </w:r>
      <w:r>
        <w:fldChar w:fldCharType="begin"/>
      </w:r>
      <w:r>
        <w:instrText xml:space="preserve"> REF  _Ref16769068 \* Lower \h </w:instrText>
      </w:r>
      <w:r>
        <w:fldChar w:fldCharType="separate"/>
      </w:r>
      <w:r w:rsidR="00757DA4">
        <w:t xml:space="preserve">tabell </w:t>
      </w:r>
      <w:r w:rsidR="00757DA4">
        <w:rPr>
          <w:bCs/>
          <w:noProof/>
        </w:rPr>
        <w:t>7</w:t>
      </w:r>
      <w:r w:rsidR="00757DA4">
        <w:t>.</w:t>
      </w:r>
      <w:r w:rsidR="00757DA4">
        <w:rPr>
          <w:noProof/>
        </w:rPr>
        <w:t>12</w:t>
      </w:r>
      <w:r>
        <w:fldChar w:fldCharType="end"/>
      </w:r>
      <w:r>
        <w:t xml:space="preserve"> inkluderas även sjuklön, dvs. ersatt sjukfrånvaro fr.o.m. dag två, i beräkningen av en helårsekvivalent. Det innebär att både personer som står utanför arbets</w:t>
      </w:r>
      <w:r>
        <w:softHyphen/>
        <w:t>marknaden och personer som är i arbete ingår. I tabellen redovisas även ekonomiskt bistånd, som är en kommunal utgift, vilket medför viss dubbelräkning eftersom individer som får ersättning från statliga transfereringssystem också kan ha rätt till ekonomiskt bistånd.</w:t>
      </w:r>
    </w:p>
    <w:p w14:paraId="0A9603BF" w14:textId="19257B98" w:rsidR="0067606D" w:rsidRPr="004F6232" w:rsidRDefault="0067606D" w:rsidP="0067606D">
      <w:pPr>
        <w:pStyle w:val="Brdtextmedindrag"/>
      </w:pPr>
      <w:r>
        <w:t xml:space="preserve">Andelen av befolkningen i åldersgruppen </w:t>
      </w:r>
      <w:r>
        <w:br/>
        <w:t>20–64 år som tar emot ersättning i dessa trans</w:t>
      </w:r>
      <w:r>
        <w:softHyphen/>
        <w:t xml:space="preserve">fereringssystem beräknas minska 2019–2022. </w:t>
      </w:r>
      <w:r>
        <w:t>Mest minskar antalet mottagare i sjuk- och aktivitetsersättning medan antalet helårs</w:t>
      </w:r>
      <w:r>
        <w:softHyphen/>
        <w:t>ekvivalenter inom ekonomiskt bistånd väntas stå för den största ökningen.</w:t>
      </w:r>
    </w:p>
    <w:p w14:paraId="4724B3EF" w14:textId="77777777" w:rsidR="0067606D" w:rsidRDefault="0067606D" w:rsidP="0067606D">
      <w:pPr>
        <w:pStyle w:val="Rubrik4utannumrering"/>
      </w:pPr>
      <w:r>
        <w:t xml:space="preserve">Tekniska justeringar </w:t>
      </w:r>
    </w:p>
    <w:p w14:paraId="6617C165" w14:textId="4E032353" w:rsidR="0067606D" w:rsidRDefault="0067606D" w:rsidP="0067606D">
      <w:pPr>
        <w:pStyle w:val="Brdtextmedindrag"/>
        <w:ind w:firstLine="0"/>
      </w:pPr>
      <w:r>
        <w:t>När en utgiftsförändring inte har samma netto</w:t>
      </w:r>
      <w:r>
        <w:softHyphen/>
        <w:t>effekt på den offentliga sektorns konsoliderade utgifter eller det offentliga finansiella sparandet som på de takbegränsade utgifterna kan det motivera en teknisk justering av utgiftstaket. Tekniska justeringar har genomförts vid behov sedan utgiftstaket infördes 1997 och nya nivåer på utgiftstaket till följd av justeringarna föreslås normalt i budgetpropositionen.</w:t>
      </w:r>
    </w:p>
    <w:p w14:paraId="7CB523AF" w14:textId="02D79877" w:rsidR="0067606D" w:rsidRDefault="0067606D" w:rsidP="0067606D">
      <w:pPr>
        <w:pStyle w:val="Brdtextmedindrag"/>
      </w:pPr>
      <w:r>
        <w:t>I denna proposition föreslås en höjning av statsbidragen till kommunerna för att neutralisera att kommunernas skatteintäkter blir lägre till följd av en skattesänkning för personer över 65 år. Detta föranleder en teknisk justering av utgiftstaket fr.o.m. 2020 (se avsnitt </w:t>
      </w:r>
      <w:r w:rsidRPr="006A4A76">
        <w:t>5.2</w:t>
      </w:r>
      <w:r>
        <w:t>).</w:t>
      </w:r>
    </w:p>
    <w:p w14:paraId="38633D46" w14:textId="77777777" w:rsidR="0067606D" w:rsidRDefault="0067606D" w:rsidP="0067606D">
      <w:pPr>
        <w:pStyle w:val="Rubrik4utannumrering"/>
      </w:pPr>
      <w:r>
        <w:t>Övriga utgiftsförändringar</w:t>
      </w:r>
    </w:p>
    <w:p w14:paraId="73284E80" w14:textId="0413D68E" w:rsidR="0067606D" w:rsidRDefault="0067606D" w:rsidP="0067606D">
      <w:pPr>
        <w:pStyle w:val="Brdtextmedindrag"/>
        <w:ind w:firstLine="0"/>
      </w:pPr>
      <w:r>
        <w:t>Övriga utgiftsförändringar är sådana som inte förklaras av beslut om reformer, pris- och löneomräkning, makroekonomiska förändringar eller volymförändringar. Dessa övriga för</w:t>
      </w:r>
      <w:r>
        <w:softHyphen/>
        <w:t xml:space="preserve">ändringar består exempelvis av förändringar av nivån på medlemsavgiften till EU. Även tidsförskjutningar i olika program eller utbetalningar, exempelvis investeringar i transportinfrastrukturen, kategoriseras som övriga utgiftsförändringar. </w:t>
      </w:r>
      <w:bookmarkStart w:id="246" w:name="_Hlk17063990"/>
      <w:r>
        <w:t>Vidare ingår också den förändring av anslagsbehållningar som följer av skillnaden mellan beräknade anslagsnivåer och prognoser för den faktiska utgiftsförbrukningen.</w:t>
      </w:r>
      <w:bookmarkEnd w:id="246"/>
    </w:p>
    <w:p w14:paraId="73A0BEE7" w14:textId="09B78B43" w:rsidR="0067606D" w:rsidRDefault="0067606D" w:rsidP="0067606D">
      <w:pPr>
        <w:pStyle w:val="Brdtextmedindrag"/>
      </w:pPr>
      <w:r>
        <w:t xml:space="preserve">För 2019–2022 är det i huvudsak den årliga ökningen av EU-avgiften som förklarar övriga utgiftsförändringar (se </w:t>
      </w:r>
      <w:r>
        <w:fldChar w:fldCharType="begin"/>
      </w:r>
      <w:r>
        <w:instrText xml:space="preserve"> REF  _Ref17905504 \* Lower \h </w:instrText>
      </w:r>
      <w:r>
        <w:fldChar w:fldCharType="separate"/>
      </w:r>
      <w:r w:rsidR="00757DA4">
        <w:t xml:space="preserve">tabell </w:t>
      </w:r>
      <w:r w:rsidR="00757DA4">
        <w:rPr>
          <w:bCs/>
          <w:noProof/>
        </w:rPr>
        <w:t>7</w:t>
      </w:r>
      <w:r w:rsidR="00757DA4">
        <w:t>.</w:t>
      </w:r>
      <w:r w:rsidR="00757DA4">
        <w:rPr>
          <w:noProof/>
        </w:rPr>
        <w:t>13</w:t>
      </w:r>
      <w:r>
        <w:fldChar w:fldCharType="end"/>
      </w:r>
      <w:r>
        <w:t xml:space="preserve">). EU-avgiftens utveckling styrs i stort av den fleråriga budgetramen för EU-budgeten. </w:t>
      </w:r>
    </w:p>
    <w:p w14:paraId="2A2C8AC1" w14:textId="109B1C35" w:rsidR="0067606D" w:rsidRDefault="0067606D" w:rsidP="0067606D">
      <w:pPr>
        <w:pStyle w:val="Brdtextmedindrag"/>
      </w:pPr>
      <w:r>
        <w:t xml:space="preserve">Under utgiftsområde 13 </w:t>
      </w:r>
      <w:r w:rsidRPr="00C62B6A">
        <w:t>Jämställdhet och ny</w:t>
      </w:r>
      <w:r>
        <w:softHyphen/>
      </w:r>
      <w:r w:rsidRPr="00C62B6A">
        <w:t>anlända invandrares etablering</w:t>
      </w:r>
      <w:r>
        <w:t xml:space="preserve"> minskar utgifterna 2019 av övriga orsaker. Anledningen är att de utbetalningar som går till kommuner och lands</w:t>
      </w:r>
      <w:r>
        <w:softHyphen/>
        <w:t>ting för mottagande av personer med uppehålls</w:t>
      </w:r>
      <w:r>
        <w:softHyphen/>
        <w:t xml:space="preserve">tillstånd var särskilt stort 2018 på grund av att det var problem i ärendehanteringen 2017 och att utbetalningarna därför senarelades till 2018. </w:t>
      </w:r>
    </w:p>
    <w:p w14:paraId="6106678A" w14:textId="0E60E151" w:rsidR="0067606D" w:rsidRDefault="0067606D" w:rsidP="0067606D">
      <w:pPr>
        <w:pStyle w:val="TabellRubrik"/>
      </w:pPr>
      <w:bookmarkStart w:id="247" w:name="_Ref17905504"/>
      <w:bookmarkStart w:id="248" w:name="_Toc19299007"/>
      <w:bookmarkStart w:id="249" w:name="_Hlk18057853"/>
      <w:r>
        <w:lastRenderedPageBreak/>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7</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13</w:t>
      </w:r>
      <w:r>
        <w:rPr>
          <w:noProof/>
        </w:rPr>
        <w:fldChar w:fldCharType="end"/>
      </w:r>
      <w:bookmarkEnd w:id="247"/>
      <w:r>
        <w:rPr>
          <w:noProof/>
        </w:rPr>
        <w:tab/>
      </w:r>
      <w:r>
        <w:t>Förändring av utgifter till följd av övriga utgiftspåverkande faktorer, jämfört med det föregående året</w:t>
      </w:r>
      <w:bookmarkEnd w:id="248"/>
    </w:p>
    <w:p w14:paraId="4DBF088E" w14:textId="15B0E6F0" w:rsidR="0067606D" w:rsidRDefault="0067606D" w:rsidP="0067606D">
      <w:pPr>
        <w:pStyle w:val="TabellUnderrubrik"/>
      </w:pPr>
      <w:r>
        <w:t>Miljarder kronor</w:t>
      </w:r>
    </w:p>
    <w:tbl>
      <w:tblPr>
        <w:tblStyle w:val="RKEgentabell"/>
        <w:tblW w:w="4383" w:type="dxa"/>
        <w:tblInd w:w="0" w:type="dxa"/>
        <w:tblLayout w:type="fixed"/>
        <w:tblLook w:val="0460" w:firstRow="1" w:lastRow="1" w:firstColumn="0" w:lastColumn="0" w:noHBand="0" w:noVBand="1"/>
      </w:tblPr>
      <w:tblGrid>
        <w:gridCol w:w="2152"/>
        <w:gridCol w:w="557"/>
        <w:gridCol w:w="558"/>
        <w:gridCol w:w="558"/>
        <w:gridCol w:w="558"/>
      </w:tblGrid>
      <w:tr w:rsidR="0067606D" w14:paraId="5A403B10" w14:textId="77777777" w:rsidTr="0067606D">
        <w:trPr>
          <w:cnfStyle w:val="100000000000" w:firstRow="1" w:lastRow="0" w:firstColumn="0" w:lastColumn="0" w:oddVBand="0" w:evenVBand="0" w:oddHBand="0" w:evenHBand="0" w:firstRowFirstColumn="0" w:firstRowLastColumn="0" w:lastRowFirstColumn="0" w:lastRowLastColumn="0"/>
        </w:trPr>
        <w:tc>
          <w:tcPr>
            <w:tcW w:w="2152" w:type="dxa"/>
            <w:tcMar>
              <w:left w:w="0" w:type="dxa"/>
              <w:right w:w="0" w:type="dxa"/>
            </w:tcMar>
          </w:tcPr>
          <w:p w14:paraId="34B7FDE3" w14:textId="72C92DA4" w:rsidR="0067606D" w:rsidRDefault="0067606D" w:rsidP="0067606D">
            <w:pPr>
              <w:pStyle w:val="TabellHuvud"/>
              <w:keepNext/>
              <w:keepLines/>
              <w:jc w:val="left"/>
            </w:pPr>
            <w:r>
              <w:t>Utgiftsområde</w:t>
            </w:r>
          </w:p>
        </w:tc>
        <w:tc>
          <w:tcPr>
            <w:tcW w:w="557" w:type="dxa"/>
            <w:vAlign w:val="bottom"/>
          </w:tcPr>
          <w:p w14:paraId="1193C030" w14:textId="62B75190" w:rsidR="0067606D" w:rsidRDefault="0067606D" w:rsidP="0067606D">
            <w:pPr>
              <w:pStyle w:val="TabellHuvud"/>
              <w:keepNext/>
              <w:keepLines/>
            </w:pPr>
            <w:r>
              <w:t>2019</w:t>
            </w:r>
          </w:p>
        </w:tc>
        <w:tc>
          <w:tcPr>
            <w:tcW w:w="558" w:type="dxa"/>
            <w:vAlign w:val="bottom"/>
          </w:tcPr>
          <w:p w14:paraId="6C40B94B" w14:textId="3EDE995A" w:rsidR="0067606D" w:rsidRDefault="0067606D" w:rsidP="0067606D">
            <w:pPr>
              <w:pStyle w:val="TabellHuvud"/>
              <w:keepNext/>
              <w:keepLines/>
            </w:pPr>
            <w:r>
              <w:t>2020</w:t>
            </w:r>
          </w:p>
        </w:tc>
        <w:tc>
          <w:tcPr>
            <w:tcW w:w="558" w:type="dxa"/>
            <w:vAlign w:val="bottom"/>
          </w:tcPr>
          <w:p w14:paraId="0A115382" w14:textId="2C1FAC2C" w:rsidR="0067606D" w:rsidRDefault="0067606D" w:rsidP="0067606D">
            <w:pPr>
              <w:pStyle w:val="TabellHuvud"/>
              <w:keepNext/>
              <w:keepLines/>
            </w:pPr>
            <w:r>
              <w:t>2021</w:t>
            </w:r>
          </w:p>
        </w:tc>
        <w:tc>
          <w:tcPr>
            <w:tcW w:w="558" w:type="dxa"/>
            <w:vAlign w:val="bottom"/>
          </w:tcPr>
          <w:p w14:paraId="55BD4D02" w14:textId="20C10331" w:rsidR="0067606D" w:rsidRDefault="0067606D" w:rsidP="0067606D">
            <w:pPr>
              <w:pStyle w:val="TabellHuvud"/>
              <w:keepNext/>
              <w:keepLines/>
            </w:pPr>
            <w:r>
              <w:t>2022</w:t>
            </w:r>
          </w:p>
        </w:tc>
      </w:tr>
      <w:tr w:rsidR="0067606D" w14:paraId="7E42DE63" w14:textId="77777777" w:rsidTr="0067606D">
        <w:tc>
          <w:tcPr>
            <w:tcW w:w="2152" w:type="dxa"/>
            <w:tcMar>
              <w:left w:w="0" w:type="dxa"/>
              <w:right w:w="0" w:type="dxa"/>
            </w:tcMar>
            <w:vAlign w:val="bottom"/>
          </w:tcPr>
          <w:p w14:paraId="6D26BFE2" w14:textId="39FA4301" w:rsidR="0067606D" w:rsidRDefault="0067606D" w:rsidP="0067606D">
            <w:pPr>
              <w:pStyle w:val="TabellRader"/>
              <w:keepNext/>
              <w:keepLines/>
              <w:jc w:val="left"/>
            </w:pPr>
            <w:r>
              <w:t>7 Internationellt bistånd</w:t>
            </w:r>
          </w:p>
        </w:tc>
        <w:tc>
          <w:tcPr>
            <w:tcW w:w="557" w:type="dxa"/>
            <w:vAlign w:val="bottom"/>
          </w:tcPr>
          <w:p w14:paraId="029C3099" w14:textId="7E5D45E0" w:rsidR="0067606D" w:rsidRPr="001C2D93" w:rsidRDefault="0067606D" w:rsidP="0067606D">
            <w:pPr>
              <w:pStyle w:val="TabellRader"/>
              <w:keepNext/>
              <w:keepLines/>
              <w:rPr>
                <w:highlight w:val="yellow"/>
              </w:rPr>
            </w:pPr>
            <w:r w:rsidRPr="00947C84">
              <w:t>1,0</w:t>
            </w:r>
          </w:p>
        </w:tc>
        <w:tc>
          <w:tcPr>
            <w:tcW w:w="558" w:type="dxa"/>
            <w:vAlign w:val="bottom"/>
          </w:tcPr>
          <w:p w14:paraId="3D011BD9" w14:textId="710DCCF7" w:rsidR="0067606D" w:rsidRPr="001C2D93" w:rsidRDefault="0067606D">
            <w:pPr>
              <w:pStyle w:val="TabellRader"/>
              <w:keepNext/>
              <w:keepLines/>
              <w:rPr>
                <w:highlight w:val="yellow"/>
              </w:rPr>
            </w:pPr>
            <w:r w:rsidRPr="00947C84">
              <w:t>-0,8</w:t>
            </w:r>
          </w:p>
        </w:tc>
        <w:tc>
          <w:tcPr>
            <w:tcW w:w="558" w:type="dxa"/>
            <w:vAlign w:val="bottom"/>
          </w:tcPr>
          <w:p w14:paraId="6E962B7F" w14:textId="0BB2BA07" w:rsidR="0067606D" w:rsidRPr="001C2D93" w:rsidRDefault="0067606D">
            <w:pPr>
              <w:pStyle w:val="TabellRader"/>
              <w:keepNext/>
              <w:keepLines/>
              <w:rPr>
                <w:highlight w:val="yellow"/>
              </w:rPr>
            </w:pPr>
            <w:r w:rsidRPr="00947C84">
              <w:t>-0,1</w:t>
            </w:r>
          </w:p>
        </w:tc>
        <w:tc>
          <w:tcPr>
            <w:tcW w:w="558" w:type="dxa"/>
            <w:vAlign w:val="bottom"/>
          </w:tcPr>
          <w:p w14:paraId="120FABEA" w14:textId="616084ED" w:rsidR="0067606D" w:rsidRPr="001C2D93" w:rsidRDefault="0067606D">
            <w:pPr>
              <w:pStyle w:val="TabellRader"/>
              <w:keepNext/>
              <w:keepLines/>
              <w:rPr>
                <w:highlight w:val="yellow"/>
              </w:rPr>
            </w:pPr>
            <w:r w:rsidRPr="00947C84">
              <w:t>-0,1</w:t>
            </w:r>
          </w:p>
        </w:tc>
      </w:tr>
      <w:tr w:rsidR="0067606D" w14:paraId="345D8376" w14:textId="77777777" w:rsidTr="0067606D">
        <w:tc>
          <w:tcPr>
            <w:tcW w:w="2152" w:type="dxa"/>
            <w:tcMar>
              <w:left w:w="0" w:type="dxa"/>
              <w:right w:w="0" w:type="dxa"/>
            </w:tcMar>
            <w:vAlign w:val="bottom"/>
          </w:tcPr>
          <w:p w14:paraId="665A6683" w14:textId="21984504" w:rsidR="0067606D" w:rsidRDefault="0067606D" w:rsidP="0067606D">
            <w:pPr>
              <w:pStyle w:val="TabellRader"/>
              <w:keepNext/>
              <w:keepLines/>
              <w:jc w:val="left"/>
            </w:pPr>
            <w:r>
              <w:t>8 Migration</w:t>
            </w:r>
          </w:p>
        </w:tc>
        <w:tc>
          <w:tcPr>
            <w:tcW w:w="557" w:type="dxa"/>
            <w:vAlign w:val="bottom"/>
          </w:tcPr>
          <w:p w14:paraId="351B94D2" w14:textId="6091DEE5" w:rsidR="0067606D" w:rsidRPr="001C2D93" w:rsidRDefault="0067606D" w:rsidP="0067606D">
            <w:pPr>
              <w:pStyle w:val="TabellRader"/>
              <w:keepNext/>
              <w:keepLines/>
              <w:rPr>
                <w:highlight w:val="yellow"/>
              </w:rPr>
            </w:pPr>
            <w:r w:rsidRPr="00947C84">
              <w:t>-1,4</w:t>
            </w:r>
          </w:p>
        </w:tc>
        <w:tc>
          <w:tcPr>
            <w:tcW w:w="558" w:type="dxa"/>
            <w:vAlign w:val="bottom"/>
          </w:tcPr>
          <w:p w14:paraId="7E28FEF9" w14:textId="22EB7B77" w:rsidR="0067606D" w:rsidRPr="001C2D93" w:rsidRDefault="0067606D">
            <w:pPr>
              <w:pStyle w:val="TabellRader"/>
              <w:keepNext/>
              <w:keepLines/>
              <w:rPr>
                <w:highlight w:val="yellow"/>
              </w:rPr>
            </w:pPr>
            <w:r w:rsidRPr="00947C84">
              <w:t>-0,3</w:t>
            </w:r>
          </w:p>
        </w:tc>
        <w:tc>
          <w:tcPr>
            <w:tcW w:w="558" w:type="dxa"/>
            <w:vAlign w:val="bottom"/>
          </w:tcPr>
          <w:p w14:paraId="05CA89A0" w14:textId="0AB1236F" w:rsidR="0067606D" w:rsidRPr="001C2D93" w:rsidRDefault="0067606D">
            <w:pPr>
              <w:pStyle w:val="TabellRader"/>
              <w:keepNext/>
              <w:keepLines/>
              <w:rPr>
                <w:highlight w:val="yellow"/>
              </w:rPr>
            </w:pPr>
            <w:r w:rsidRPr="00947C84">
              <w:t>0,0</w:t>
            </w:r>
          </w:p>
        </w:tc>
        <w:tc>
          <w:tcPr>
            <w:tcW w:w="558" w:type="dxa"/>
            <w:vAlign w:val="bottom"/>
          </w:tcPr>
          <w:p w14:paraId="460E79A5" w14:textId="17FE0A6A" w:rsidR="0067606D" w:rsidRPr="001C2D93" w:rsidRDefault="0067606D">
            <w:pPr>
              <w:pStyle w:val="TabellRader"/>
              <w:keepNext/>
              <w:keepLines/>
              <w:rPr>
                <w:highlight w:val="yellow"/>
              </w:rPr>
            </w:pPr>
            <w:r w:rsidRPr="00947C84">
              <w:t>0,0</w:t>
            </w:r>
          </w:p>
        </w:tc>
      </w:tr>
      <w:tr w:rsidR="0067606D" w14:paraId="0BB2062F" w14:textId="77777777" w:rsidTr="0067606D">
        <w:tc>
          <w:tcPr>
            <w:tcW w:w="2152" w:type="dxa"/>
            <w:tcMar>
              <w:left w:w="0" w:type="dxa"/>
              <w:right w:w="0" w:type="dxa"/>
            </w:tcMar>
            <w:vAlign w:val="bottom"/>
          </w:tcPr>
          <w:p w14:paraId="12C0E23F" w14:textId="2FB7FA88" w:rsidR="0067606D" w:rsidRDefault="0067606D" w:rsidP="0067606D">
            <w:pPr>
              <w:pStyle w:val="TabellRader"/>
              <w:keepNext/>
              <w:keepLines/>
              <w:jc w:val="left"/>
            </w:pPr>
            <w:r>
              <w:t>9 Hälsovård, sjukvård och social omsorg</w:t>
            </w:r>
          </w:p>
        </w:tc>
        <w:tc>
          <w:tcPr>
            <w:tcW w:w="557" w:type="dxa"/>
            <w:vAlign w:val="bottom"/>
          </w:tcPr>
          <w:p w14:paraId="0CB44975" w14:textId="0F9B4CEB" w:rsidR="0067606D" w:rsidRPr="001C2D93" w:rsidRDefault="0067606D" w:rsidP="0067606D">
            <w:pPr>
              <w:pStyle w:val="TabellRader"/>
              <w:keepNext/>
              <w:keepLines/>
              <w:rPr>
                <w:highlight w:val="yellow"/>
              </w:rPr>
            </w:pPr>
            <w:r w:rsidRPr="00947C84">
              <w:t>0,0</w:t>
            </w:r>
          </w:p>
        </w:tc>
        <w:tc>
          <w:tcPr>
            <w:tcW w:w="558" w:type="dxa"/>
            <w:vAlign w:val="bottom"/>
          </w:tcPr>
          <w:p w14:paraId="7B72B450" w14:textId="326ABAE1" w:rsidR="0067606D" w:rsidRPr="001C2D93" w:rsidRDefault="0067606D">
            <w:pPr>
              <w:pStyle w:val="TabellRader"/>
              <w:keepNext/>
              <w:keepLines/>
              <w:rPr>
                <w:highlight w:val="yellow"/>
              </w:rPr>
            </w:pPr>
            <w:r w:rsidRPr="00947C84">
              <w:t>-0,2</w:t>
            </w:r>
          </w:p>
        </w:tc>
        <w:tc>
          <w:tcPr>
            <w:tcW w:w="558" w:type="dxa"/>
            <w:vAlign w:val="bottom"/>
          </w:tcPr>
          <w:p w14:paraId="7A7C64B5" w14:textId="093C32C3" w:rsidR="0067606D" w:rsidRPr="001C2D93" w:rsidRDefault="0067606D">
            <w:pPr>
              <w:pStyle w:val="TabellRader"/>
              <w:keepNext/>
              <w:keepLines/>
              <w:rPr>
                <w:highlight w:val="yellow"/>
              </w:rPr>
            </w:pPr>
            <w:r w:rsidRPr="00947C84">
              <w:t>0,0</w:t>
            </w:r>
          </w:p>
        </w:tc>
        <w:tc>
          <w:tcPr>
            <w:tcW w:w="558" w:type="dxa"/>
            <w:vAlign w:val="bottom"/>
          </w:tcPr>
          <w:p w14:paraId="11307981" w14:textId="347CF116" w:rsidR="0067606D" w:rsidRPr="001C2D93" w:rsidRDefault="0067606D">
            <w:pPr>
              <w:pStyle w:val="TabellRader"/>
              <w:keepNext/>
              <w:keepLines/>
              <w:rPr>
                <w:highlight w:val="yellow"/>
              </w:rPr>
            </w:pPr>
            <w:r w:rsidRPr="00947C84">
              <w:t>0,0</w:t>
            </w:r>
          </w:p>
        </w:tc>
      </w:tr>
      <w:tr w:rsidR="0067606D" w14:paraId="5DDD0543" w14:textId="77777777" w:rsidTr="0067606D">
        <w:tc>
          <w:tcPr>
            <w:tcW w:w="2152" w:type="dxa"/>
            <w:tcMar>
              <w:left w:w="0" w:type="dxa"/>
              <w:right w:w="0" w:type="dxa"/>
            </w:tcMar>
            <w:vAlign w:val="bottom"/>
          </w:tcPr>
          <w:p w14:paraId="408BBE66" w14:textId="3D64C7B6" w:rsidR="0067606D" w:rsidRDefault="0067606D" w:rsidP="0067606D">
            <w:pPr>
              <w:pStyle w:val="TabellRader"/>
              <w:keepNext/>
              <w:keepLines/>
              <w:jc w:val="left"/>
            </w:pPr>
            <w:r>
              <w:t>13 Jämställdhet och nyanlända invandrares etablering</w:t>
            </w:r>
          </w:p>
        </w:tc>
        <w:tc>
          <w:tcPr>
            <w:tcW w:w="557" w:type="dxa"/>
            <w:vAlign w:val="bottom"/>
          </w:tcPr>
          <w:p w14:paraId="4C1425F9" w14:textId="7E56AA78" w:rsidR="0067606D" w:rsidRPr="001C2D93" w:rsidRDefault="0067606D" w:rsidP="0067606D">
            <w:pPr>
              <w:pStyle w:val="TabellRader"/>
              <w:keepNext/>
              <w:keepLines/>
              <w:rPr>
                <w:highlight w:val="yellow"/>
              </w:rPr>
            </w:pPr>
            <w:r w:rsidRPr="00B40E65">
              <w:t>-2,8</w:t>
            </w:r>
          </w:p>
        </w:tc>
        <w:tc>
          <w:tcPr>
            <w:tcW w:w="558" w:type="dxa"/>
            <w:vAlign w:val="bottom"/>
          </w:tcPr>
          <w:p w14:paraId="3C018FE8" w14:textId="101425B1" w:rsidR="0067606D" w:rsidRPr="001C2D93" w:rsidRDefault="0067606D">
            <w:pPr>
              <w:pStyle w:val="TabellRader"/>
              <w:keepNext/>
              <w:keepLines/>
              <w:rPr>
                <w:highlight w:val="yellow"/>
              </w:rPr>
            </w:pPr>
            <w:r w:rsidRPr="00B40E65">
              <w:t>0,0</w:t>
            </w:r>
          </w:p>
        </w:tc>
        <w:tc>
          <w:tcPr>
            <w:tcW w:w="558" w:type="dxa"/>
            <w:vAlign w:val="bottom"/>
          </w:tcPr>
          <w:p w14:paraId="22FA97F1" w14:textId="63D4938B" w:rsidR="0067606D" w:rsidRPr="001C2D93" w:rsidRDefault="0067606D">
            <w:pPr>
              <w:pStyle w:val="TabellRader"/>
              <w:keepNext/>
              <w:keepLines/>
              <w:rPr>
                <w:highlight w:val="yellow"/>
              </w:rPr>
            </w:pPr>
            <w:r w:rsidRPr="00B40E65">
              <w:t>0,0</w:t>
            </w:r>
          </w:p>
        </w:tc>
        <w:tc>
          <w:tcPr>
            <w:tcW w:w="558" w:type="dxa"/>
            <w:vAlign w:val="bottom"/>
          </w:tcPr>
          <w:p w14:paraId="02A3B82B" w14:textId="77250410" w:rsidR="0067606D" w:rsidRPr="001C2D93" w:rsidRDefault="0067606D">
            <w:pPr>
              <w:pStyle w:val="TabellRader"/>
              <w:keepNext/>
              <w:keepLines/>
              <w:rPr>
                <w:highlight w:val="yellow"/>
              </w:rPr>
            </w:pPr>
            <w:r w:rsidRPr="00B40E65">
              <w:t>0,0</w:t>
            </w:r>
          </w:p>
        </w:tc>
      </w:tr>
      <w:tr w:rsidR="0067606D" w14:paraId="79B8CA7A" w14:textId="77777777" w:rsidTr="0067606D">
        <w:tc>
          <w:tcPr>
            <w:tcW w:w="2152" w:type="dxa"/>
            <w:tcMar>
              <w:left w:w="0" w:type="dxa"/>
              <w:right w:w="0" w:type="dxa"/>
            </w:tcMar>
            <w:vAlign w:val="bottom"/>
          </w:tcPr>
          <w:p w14:paraId="0B5671BB" w14:textId="2DD8B564" w:rsidR="0067606D" w:rsidRDefault="0067606D" w:rsidP="0067606D">
            <w:pPr>
              <w:pStyle w:val="TabellRader"/>
              <w:keepNext/>
              <w:keepLines/>
              <w:jc w:val="left"/>
            </w:pPr>
            <w:r>
              <w:t>14 Arbetsmarknad och arbetsliv</w:t>
            </w:r>
          </w:p>
        </w:tc>
        <w:tc>
          <w:tcPr>
            <w:tcW w:w="557" w:type="dxa"/>
            <w:vAlign w:val="bottom"/>
          </w:tcPr>
          <w:p w14:paraId="0E55C73D" w14:textId="15BF1257" w:rsidR="0067606D" w:rsidRPr="001C2D93" w:rsidRDefault="0067606D" w:rsidP="0067606D">
            <w:pPr>
              <w:pStyle w:val="TabellRader"/>
              <w:keepNext/>
              <w:keepLines/>
              <w:rPr>
                <w:highlight w:val="yellow"/>
              </w:rPr>
            </w:pPr>
            <w:r w:rsidRPr="00B40E65">
              <w:t>1,3</w:t>
            </w:r>
          </w:p>
        </w:tc>
        <w:tc>
          <w:tcPr>
            <w:tcW w:w="558" w:type="dxa"/>
            <w:vAlign w:val="bottom"/>
          </w:tcPr>
          <w:p w14:paraId="0BC91A66" w14:textId="579E589A" w:rsidR="0067606D" w:rsidRPr="001C2D93" w:rsidRDefault="0067606D">
            <w:pPr>
              <w:pStyle w:val="TabellRader"/>
              <w:keepNext/>
              <w:keepLines/>
              <w:rPr>
                <w:highlight w:val="yellow"/>
              </w:rPr>
            </w:pPr>
            <w:r w:rsidRPr="00B40E65">
              <w:t>-0,4</w:t>
            </w:r>
          </w:p>
        </w:tc>
        <w:tc>
          <w:tcPr>
            <w:tcW w:w="558" w:type="dxa"/>
            <w:vAlign w:val="bottom"/>
          </w:tcPr>
          <w:p w14:paraId="3D06671D" w14:textId="264C8638" w:rsidR="0067606D" w:rsidRPr="001C2D93" w:rsidRDefault="0067606D">
            <w:pPr>
              <w:pStyle w:val="TabellRader"/>
              <w:keepNext/>
              <w:keepLines/>
              <w:rPr>
                <w:highlight w:val="yellow"/>
              </w:rPr>
            </w:pPr>
            <w:r w:rsidRPr="00B40E65">
              <w:t>0,0</w:t>
            </w:r>
          </w:p>
        </w:tc>
        <w:tc>
          <w:tcPr>
            <w:tcW w:w="558" w:type="dxa"/>
            <w:vAlign w:val="bottom"/>
          </w:tcPr>
          <w:p w14:paraId="39AE95E2" w14:textId="2292A94D" w:rsidR="0067606D" w:rsidRPr="001C2D93" w:rsidRDefault="0067606D">
            <w:pPr>
              <w:pStyle w:val="TabellRader"/>
              <w:keepNext/>
              <w:keepLines/>
              <w:rPr>
                <w:highlight w:val="yellow"/>
              </w:rPr>
            </w:pPr>
            <w:r w:rsidRPr="00B40E65">
              <w:t>0,0</w:t>
            </w:r>
          </w:p>
        </w:tc>
      </w:tr>
      <w:tr w:rsidR="0067606D" w14:paraId="603FA294" w14:textId="77777777" w:rsidTr="0067606D">
        <w:tc>
          <w:tcPr>
            <w:tcW w:w="2152" w:type="dxa"/>
            <w:tcMar>
              <w:left w:w="0" w:type="dxa"/>
              <w:right w:w="0" w:type="dxa"/>
            </w:tcMar>
            <w:vAlign w:val="bottom"/>
          </w:tcPr>
          <w:p w14:paraId="140B61BA" w14:textId="1AAD8BA9" w:rsidR="0067606D" w:rsidRDefault="0067606D" w:rsidP="0067606D">
            <w:pPr>
              <w:pStyle w:val="TabellRader"/>
              <w:keepNext/>
              <w:keepLines/>
              <w:jc w:val="left"/>
            </w:pPr>
            <w:r>
              <w:t>15 Studiestöd</w:t>
            </w:r>
          </w:p>
        </w:tc>
        <w:tc>
          <w:tcPr>
            <w:tcW w:w="557" w:type="dxa"/>
            <w:vAlign w:val="bottom"/>
          </w:tcPr>
          <w:p w14:paraId="13B0D299" w14:textId="13247691" w:rsidR="0067606D" w:rsidRPr="001C2D93" w:rsidRDefault="0067606D" w:rsidP="0067606D">
            <w:pPr>
              <w:pStyle w:val="TabellRader"/>
              <w:keepNext/>
              <w:keepLines/>
              <w:rPr>
                <w:highlight w:val="yellow"/>
              </w:rPr>
            </w:pPr>
            <w:r w:rsidRPr="00B40E65">
              <w:t>-0,1</w:t>
            </w:r>
          </w:p>
        </w:tc>
        <w:tc>
          <w:tcPr>
            <w:tcW w:w="558" w:type="dxa"/>
            <w:vAlign w:val="bottom"/>
          </w:tcPr>
          <w:p w14:paraId="018BE9A3" w14:textId="11DAAC7F" w:rsidR="0067606D" w:rsidRPr="001C2D93" w:rsidRDefault="0067606D">
            <w:pPr>
              <w:pStyle w:val="TabellRader"/>
              <w:keepNext/>
              <w:keepLines/>
              <w:rPr>
                <w:highlight w:val="yellow"/>
              </w:rPr>
            </w:pPr>
            <w:r w:rsidRPr="00B40E65">
              <w:t>0,1</w:t>
            </w:r>
          </w:p>
        </w:tc>
        <w:tc>
          <w:tcPr>
            <w:tcW w:w="558" w:type="dxa"/>
            <w:vAlign w:val="bottom"/>
          </w:tcPr>
          <w:p w14:paraId="6F8ED293" w14:textId="74BE57D8" w:rsidR="0067606D" w:rsidRPr="001C2D93" w:rsidRDefault="0067606D">
            <w:pPr>
              <w:pStyle w:val="TabellRader"/>
              <w:keepNext/>
              <w:keepLines/>
              <w:rPr>
                <w:highlight w:val="yellow"/>
              </w:rPr>
            </w:pPr>
            <w:r w:rsidRPr="00B40E65">
              <w:t>0,0</w:t>
            </w:r>
          </w:p>
        </w:tc>
        <w:tc>
          <w:tcPr>
            <w:tcW w:w="558" w:type="dxa"/>
            <w:vAlign w:val="bottom"/>
          </w:tcPr>
          <w:p w14:paraId="553152BB" w14:textId="4BF5F341" w:rsidR="0067606D" w:rsidRPr="001C2D93" w:rsidRDefault="0067606D">
            <w:pPr>
              <w:pStyle w:val="TabellRader"/>
              <w:keepNext/>
              <w:keepLines/>
              <w:rPr>
                <w:highlight w:val="yellow"/>
              </w:rPr>
            </w:pPr>
            <w:r w:rsidRPr="00B40E65">
              <w:t>0,3</w:t>
            </w:r>
          </w:p>
        </w:tc>
      </w:tr>
      <w:tr w:rsidR="0067606D" w14:paraId="7150704E" w14:textId="77777777" w:rsidTr="0067606D">
        <w:tc>
          <w:tcPr>
            <w:tcW w:w="2152" w:type="dxa"/>
            <w:tcMar>
              <w:left w:w="0" w:type="dxa"/>
              <w:right w:w="0" w:type="dxa"/>
            </w:tcMar>
            <w:vAlign w:val="bottom"/>
          </w:tcPr>
          <w:p w14:paraId="2B630565" w14:textId="681EDB81" w:rsidR="0067606D" w:rsidRDefault="0067606D" w:rsidP="0067606D">
            <w:pPr>
              <w:pStyle w:val="TabellRader"/>
              <w:keepNext/>
              <w:keepLines/>
              <w:jc w:val="left"/>
            </w:pPr>
            <w:r>
              <w:t>16 Utbildning och universitetsforskning</w:t>
            </w:r>
          </w:p>
        </w:tc>
        <w:tc>
          <w:tcPr>
            <w:tcW w:w="557" w:type="dxa"/>
            <w:vAlign w:val="bottom"/>
          </w:tcPr>
          <w:p w14:paraId="10D2B51B" w14:textId="50D2CA3C" w:rsidR="0067606D" w:rsidRPr="001C2D93" w:rsidRDefault="0067606D" w:rsidP="0067606D">
            <w:pPr>
              <w:pStyle w:val="TabellRader"/>
              <w:keepNext/>
              <w:keepLines/>
              <w:rPr>
                <w:highlight w:val="yellow"/>
              </w:rPr>
            </w:pPr>
            <w:r w:rsidRPr="00B40E65">
              <w:t>0,1</w:t>
            </w:r>
          </w:p>
        </w:tc>
        <w:tc>
          <w:tcPr>
            <w:tcW w:w="558" w:type="dxa"/>
            <w:vAlign w:val="bottom"/>
          </w:tcPr>
          <w:p w14:paraId="7E7A963C" w14:textId="7E416A1C" w:rsidR="0067606D" w:rsidRPr="001C2D93" w:rsidRDefault="0067606D">
            <w:pPr>
              <w:pStyle w:val="TabellRader"/>
              <w:keepNext/>
              <w:keepLines/>
              <w:rPr>
                <w:highlight w:val="yellow"/>
              </w:rPr>
            </w:pPr>
            <w:r w:rsidRPr="00B40E65">
              <w:t>0,1</w:t>
            </w:r>
          </w:p>
        </w:tc>
        <w:tc>
          <w:tcPr>
            <w:tcW w:w="558" w:type="dxa"/>
            <w:vAlign w:val="bottom"/>
          </w:tcPr>
          <w:p w14:paraId="3FE27C4D" w14:textId="0210E548" w:rsidR="0067606D" w:rsidRPr="001C2D93" w:rsidRDefault="0067606D">
            <w:pPr>
              <w:pStyle w:val="TabellRader"/>
              <w:keepNext/>
              <w:keepLines/>
              <w:rPr>
                <w:highlight w:val="yellow"/>
              </w:rPr>
            </w:pPr>
            <w:r w:rsidRPr="00B40E65">
              <w:t>0,0</w:t>
            </w:r>
          </w:p>
        </w:tc>
        <w:tc>
          <w:tcPr>
            <w:tcW w:w="558" w:type="dxa"/>
            <w:vAlign w:val="bottom"/>
          </w:tcPr>
          <w:p w14:paraId="6EC75D3A" w14:textId="62766FB0" w:rsidR="0067606D" w:rsidRPr="001C2D93" w:rsidRDefault="0067606D">
            <w:pPr>
              <w:pStyle w:val="TabellRader"/>
              <w:keepNext/>
              <w:keepLines/>
              <w:rPr>
                <w:highlight w:val="yellow"/>
              </w:rPr>
            </w:pPr>
            <w:r w:rsidRPr="00B40E65">
              <w:t>0,0</w:t>
            </w:r>
          </w:p>
        </w:tc>
      </w:tr>
      <w:tr w:rsidR="0067606D" w14:paraId="4B95BF47" w14:textId="77777777" w:rsidTr="0067606D">
        <w:tc>
          <w:tcPr>
            <w:tcW w:w="2152" w:type="dxa"/>
            <w:tcMar>
              <w:left w:w="0" w:type="dxa"/>
              <w:right w:w="0" w:type="dxa"/>
            </w:tcMar>
            <w:vAlign w:val="bottom"/>
          </w:tcPr>
          <w:p w14:paraId="3FBD6AE6" w14:textId="2D6CBE1B" w:rsidR="0067606D" w:rsidRDefault="0067606D" w:rsidP="0067606D">
            <w:pPr>
              <w:pStyle w:val="TabellRader"/>
              <w:keepNext/>
              <w:keepLines/>
              <w:jc w:val="left"/>
            </w:pPr>
            <w:r>
              <w:t>22 Kommunikationer</w:t>
            </w:r>
          </w:p>
        </w:tc>
        <w:tc>
          <w:tcPr>
            <w:tcW w:w="557" w:type="dxa"/>
            <w:vAlign w:val="bottom"/>
          </w:tcPr>
          <w:p w14:paraId="60BABD83" w14:textId="209ACE18" w:rsidR="0067606D" w:rsidRPr="001C2D93" w:rsidRDefault="0067606D" w:rsidP="0067606D">
            <w:pPr>
              <w:pStyle w:val="TabellRader"/>
              <w:keepNext/>
              <w:keepLines/>
              <w:rPr>
                <w:highlight w:val="yellow"/>
              </w:rPr>
            </w:pPr>
            <w:r w:rsidRPr="001F7A8D">
              <w:t>0,1</w:t>
            </w:r>
          </w:p>
        </w:tc>
        <w:tc>
          <w:tcPr>
            <w:tcW w:w="558" w:type="dxa"/>
            <w:vAlign w:val="bottom"/>
          </w:tcPr>
          <w:p w14:paraId="77054120" w14:textId="758FB44B" w:rsidR="0067606D" w:rsidRPr="001C2D93" w:rsidRDefault="0067606D">
            <w:pPr>
              <w:pStyle w:val="TabellRader"/>
              <w:keepNext/>
              <w:keepLines/>
              <w:rPr>
                <w:highlight w:val="yellow"/>
              </w:rPr>
            </w:pPr>
            <w:r w:rsidRPr="001F7A8D">
              <w:t>0,5</w:t>
            </w:r>
          </w:p>
        </w:tc>
        <w:tc>
          <w:tcPr>
            <w:tcW w:w="558" w:type="dxa"/>
            <w:vAlign w:val="bottom"/>
          </w:tcPr>
          <w:p w14:paraId="1FA0501A" w14:textId="3AE9AA99" w:rsidR="0067606D" w:rsidRPr="001C2D93" w:rsidRDefault="0067606D">
            <w:pPr>
              <w:pStyle w:val="TabellRader"/>
              <w:keepNext/>
              <w:keepLines/>
              <w:rPr>
                <w:highlight w:val="yellow"/>
              </w:rPr>
            </w:pPr>
            <w:r w:rsidRPr="001F7A8D">
              <w:t>0,1</w:t>
            </w:r>
          </w:p>
        </w:tc>
        <w:tc>
          <w:tcPr>
            <w:tcW w:w="558" w:type="dxa"/>
            <w:vAlign w:val="bottom"/>
          </w:tcPr>
          <w:p w14:paraId="642DC970" w14:textId="5F87F273" w:rsidR="0067606D" w:rsidRPr="001C2D93" w:rsidRDefault="0067606D">
            <w:pPr>
              <w:pStyle w:val="TabellRader"/>
              <w:keepNext/>
              <w:keepLines/>
              <w:rPr>
                <w:highlight w:val="yellow"/>
              </w:rPr>
            </w:pPr>
            <w:r w:rsidRPr="001F7A8D">
              <w:t>0,1</w:t>
            </w:r>
          </w:p>
        </w:tc>
      </w:tr>
      <w:tr w:rsidR="0067606D" w14:paraId="40ECD5B3" w14:textId="77777777" w:rsidTr="0067606D">
        <w:tc>
          <w:tcPr>
            <w:tcW w:w="2152" w:type="dxa"/>
            <w:tcMar>
              <w:left w:w="0" w:type="dxa"/>
              <w:right w:w="0" w:type="dxa"/>
            </w:tcMar>
            <w:vAlign w:val="bottom"/>
          </w:tcPr>
          <w:p w14:paraId="1D896A00" w14:textId="2672768A" w:rsidR="0067606D" w:rsidRDefault="0067606D" w:rsidP="0067606D">
            <w:pPr>
              <w:pStyle w:val="TabellRader"/>
              <w:keepNext/>
              <w:keepLines/>
              <w:jc w:val="left"/>
            </w:pPr>
            <w:r>
              <w:t>23 Areella näringar, landsbygd och livsmedel</w:t>
            </w:r>
          </w:p>
        </w:tc>
        <w:tc>
          <w:tcPr>
            <w:tcW w:w="557" w:type="dxa"/>
            <w:vAlign w:val="bottom"/>
          </w:tcPr>
          <w:p w14:paraId="3BB44E21" w14:textId="448A62D0" w:rsidR="0067606D" w:rsidRPr="001C2D93" w:rsidRDefault="0067606D" w:rsidP="0067606D">
            <w:pPr>
              <w:pStyle w:val="TabellRader"/>
              <w:keepNext/>
              <w:keepLines/>
              <w:rPr>
                <w:highlight w:val="yellow"/>
              </w:rPr>
            </w:pPr>
            <w:r w:rsidRPr="00D6331E">
              <w:t>-0,6</w:t>
            </w:r>
          </w:p>
        </w:tc>
        <w:tc>
          <w:tcPr>
            <w:tcW w:w="558" w:type="dxa"/>
            <w:vAlign w:val="bottom"/>
          </w:tcPr>
          <w:p w14:paraId="0F261072" w14:textId="1B0CED46" w:rsidR="0067606D" w:rsidRPr="001C2D93" w:rsidRDefault="0067606D">
            <w:pPr>
              <w:pStyle w:val="TabellRader"/>
              <w:keepNext/>
              <w:keepLines/>
              <w:rPr>
                <w:highlight w:val="yellow"/>
              </w:rPr>
            </w:pPr>
            <w:r w:rsidRPr="00D6331E">
              <w:t>-0,1</w:t>
            </w:r>
          </w:p>
        </w:tc>
        <w:tc>
          <w:tcPr>
            <w:tcW w:w="558" w:type="dxa"/>
            <w:vAlign w:val="bottom"/>
          </w:tcPr>
          <w:p w14:paraId="4251B1B1" w14:textId="02649238" w:rsidR="0067606D" w:rsidRPr="001C2D93" w:rsidRDefault="0067606D">
            <w:pPr>
              <w:pStyle w:val="TabellRader"/>
              <w:keepNext/>
              <w:keepLines/>
              <w:rPr>
                <w:highlight w:val="yellow"/>
              </w:rPr>
            </w:pPr>
            <w:r w:rsidRPr="00D6331E">
              <w:t>-3,1</w:t>
            </w:r>
          </w:p>
        </w:tc>
        <w:tc>
          <w:tcPr>
            <w:tcW w:w="558" w:type="dxa"/>
            <w:vAlign w:val="bottom"/>
          </w:tcPr>
          <w:p w14:paraId="531AA9B1" w14:textId="22DD9D02" w:rsidR="0067606D" w:rsidRPr="001C2D93" w:rsidRDefault="0067606D">
            <w:pPr>
              <w:pStyle w:val="TabellRader"/>
              <w:keepNext/>
              <w:keepLines/>
              <w:rPr>
                <w:highlight w:val="yellow"/>
              </w:rPr>
            </w:pPr>
            <w:r w:rsidRPr="00D6331E">
              <w:t>0,2</w:t>
            </w:r>
          </w:p>
        </w:tc>
      </w:tr>
      <w:tr w:rsidR="0067606D" w14:paraId="6931353F" w14:textId="77777777" w:rsidTr="0067606D">
        <w:tc>
          <w:tcPr>
            <w:tcW w:w="2152" w:type="dxa"/>
            <w:tcMar>
              <w:left w:w="0" w:type="dxa"/>
              <w:right w:w="0" w:type="dxa"/>
            </w:tcMar>
          </w:tcPr>
          <w:p w14:paraId="785BDBBF" w14:textId="6713F669" w:rsidR="0067606D" w:rsidRDefault="0067606D" w:rsidP="0067606D">
            <w:pPr>
              <w:pStyle w:val="TabellRader"/>
              <w:keepNext/>
              <w:keepLines/>
              <w:jc w:val="left"/>
            </w:pPr>
            <w:r>
              <w:t>26 Statsskuldsräntor m.m.</w:t>
            </w:r>
          </w:p>
        </w:tc>
        <w:tc>
          <w:tcPr>
            <w:tcW w:w="557" w:type="dxa"/>
            <w:vAlign w:val="bottom"/>
          </w:tcPr>
          <w:p w14:paraId="770A23DF" w14:textId="0742E035" w:rsidR="0067606D" w:rsidRPr="001C2D93" w:rsidRDefault="0067606D" w:rsidP="0067606D">
            <w:pPr>
              <w:pStyle w:val="TabellRader"/>
              <w:keepNext/>
              <w:keepLines/>
              <w:rPr>
                <w:highlight w:val="yellow"/>
              </w:rPr>
            </w:pPr>
            <w:r w:rsidRPr="005C0E03">
              <w:t>7,5</w:t>
            </w:r>
          </w:p>
        </w:tc>
        <w:tc>
          <w:tcPr>
            <w:tcW w:w="558" w:type="dxa"/>
            <w:vAlign w:val="bottom"/>
          </w:tcPr>
          <w:p w14:paraId="5B0F1B05" w14:textId="35B9E1E8" w:rsidR="0067606D" w:rsidRPr="001C2D93" w:rsidRDefault="0067606D">
            <w:pPr>
              <w:pStyle w:val="TabellRader"/>
              <w:keepNext/>
              <w:keepLines/>
              <w:rPr>
                <w:highlight w:val="yellow"/>
              </w:rPr>
            </w:pPr>
            <w:r w:rsidRPr="005C0E03">
              <w:t>8,5</w:t>
            </w:r>
          </w:p>
        </w:tc>
        <w:tc>
          <w:tcPr>
            <w:tcW w:w="558" w:type="dxa"/>
            <w:vAlign w:val="bottom"/>
          </w:tcPr>
          <w:p w14:paraId="6D8C7624" w14:textId="557BEA75" w:rsidR="0067606D" w:rsidRPr="001C2D93" w:rsidRDefault="0067606D">
            <w:pPr>
              <w:pStyle w:val="TabellRader"/>
              <w:keepNext/>
              <w:keepLines/>
              <w:rPr>
                <w:highlight w:val="yellow"/>
              </w:rPr>
            </w:pPr>
            <w:r w:rsidRPr="005C0E03">
              <w:t>-22,0</w:t>
            </w:r>
          </w:p>
        </w:tc>
        <w:tc>
          <w:tcPr>
            <w:tcW w:w="558" w:type="dxa"/>
            <w:vAlign w:val="bottom"/>
          </w:tcPr>
          <w:p w14:paraId="409D2F6D" w14:textId="2C09441C" w:rsidR="0067606D" w:rsidRPr="001C2D93" w:rsidRDefault="0067606D">
            <w:pPr>
              <w:pStyle w:val="TabellRader"/>
              <w:keepNext/>
              <w:keepLines/>
              <w:rPr>
                <w:highlight w:val="yellow"/>
              </w:rPr>
            </w:pPr>
            <w:r w:rsidRPr="005C0E03">
              <w:t>-0,5</w:t>
            </w:r>
          </w:p>
        </w:tc>
      </w:tr>
      <w:tr w:rsidR="0067606D" w14:paraId="2FF8DFCB" w14:textId="77777777" w:rsidTr="0067606D">
        <w:tc>
          <w:tcPr>
            <w:tcW w:w="2152" w:type="dxa"/>
            <w:tcBorders>
              <w:bottom w:val="single" w:sz="12" w:space="0" w:color="auto"/>
            </w:tcBorders>
            <w:tcMar>
              <w:left w:w="0" w:type="dxa"/>
              <w:right w:w="0" w:type="dxa"/>
            </w:tcMar>
            <w:vAlign w:val="bottom"/>
          </w:tcPr>
          <w:p w14:paraId="5D6CCF6C" w14:textId="688F759F" w:rsidR="0067606D" w:rsidRDefault="0067606D" w:rsidP="0067606D">
            <w:pPr>
              <w:pStyle w:val="TabellRader"/>
              <w:keepNext/>
              <w:keepLines/>
              <w:jc w:val="left"/>
            </w:pPr>
            <w:r>
              <w:t>27 Avgiften till Europeiska unionen</w:t>
            </w:r>
          </w:p>
        </w:tc>
        <w:tc>
          <w:tcPr>
            <w:tcW w:w="557" w:type="dxa"/>
            <w:tcBorders>
              <w:bottom w:val="single" w:sz="12" w:space="0" w:color="auto"/>
            </w:tcBorders>
            <w:vAlign w:val="bottom"/>
          </w:tcPr>
          <w:p w14:paraId="325E50E8" w14:textId="369E920E" w:rsidR="0067606D" w:rsidRPr="001C2D93" w:rsidRDefault="0067606D" w:rsidP="0067606D">
            <w:pPr>
              <w:pStyle w:val="TabellRader"/>
              <w:keepNext/>
              <w:keepLines/>
              <w:rPr>
                <w:highlight w:val="yellow"/>
              </w:rPr>
            </w:pPr>
            <w:r w:rsidRPr="002E6441">
              <w:t>4,7</w:t>
            </w:r>
          </w:p>
        </w:tc>
        <w:tc>
          <w:tcPr>
            <w:tcW w:w="558" w:type="dxa"/>
            <w:tcBorders>
              <w:bottom w:val="single" w:sz="12" w:space="0" w:color="auto"/>
            </w:tcBorders>
            <w:vAlign w:val="bottom"/>
          </w:tcPr>
          <w:p w14:paraId="6752929F" w14:textId="090BAAD3" w:rsidR="0067606D" w:rsidRPr="001C2D93" w:rsidRDefault="0067606D">
            <w:pPr>
              <w:pStyle w:val="TabellRader"/>
              <w:keepNext/>
              <w:keepLines/>
              <w:rPr>
                <w:highlight w:val="yellow"/>
              </w:rPr>
            </w:pPr>
            <w:r w:rsidRPr="002E6441">
              <w:t>2,6</w:t>
            </w:r>
          </w:p>
        </w:tc>
        <w:tc>
          <w:tcPr>
            <w:tcW w:w="558" w:type="dxa"/>
            <w:tcBorders>
              <w:bottom w:val="single" w:sz="12" w:space="0" w:color="auto"/>
            </w:tcBorders>
            <w:vAlign w:val="bottom"/>
          </w:tcPr>
          <w:p w14:paraId="65CFBC65" w14:textId="1DED660A" w:rsidR="0067606D" w:rsidRPr="001C2D93" w:rsidRDefault="0067606D">
            <w:pPr>
              <w:pStyle w:val="TabellRader"/>
              <w:keepNext/>
              <w:keepLines/>
              <w:rPr>
                <w:highlight w:val="yellow"/>
              </w:rPr>
            </w:pPr>
            <w:r w:rsidRPr="002E6441">
              <w:t>10,1</w:t>
            </w:r>
          </w:p>
        </w:tc>
        <w:tc>
          <w:tcPr>
            <w:tcW w:w="558" w:type="dxa"/>
            <w:tcBorders>
              <w:bottom w:val="single" w:sz="12" w:space="0" w:color="auto"/>
            </w:tcBorders>
            <w:vAlign w:val="bottom"/>
          </w:tcPr>
          <w:p w14:paraId="6D7B5856" w14:textId="68D4DCF6" w:rsidR="0067606D" w:rsidRPr="001C2D93" w:rsidRDefault="0067606D">
            <w:pPr>
              <w:pStyle w:val="TabellRader"/>
              <w:keepNext/>
              <w:keepLines/>
              <w:rPr>
                <w:highlight w:val="yellow"/>
              </w:rPr>
            </w:pPr>
            <w:r w:rsidRPr="002E6441">
              <w:t>1,4</w:t>
            </w:r>
          </w:p>
        </w:tc>
      </w:tr>
      <w:tr w:rsidR="0067606D" w14:paraId="6683FE48" w14:textId="77777777" w:rsidTr="0067606D">
        <w:tc>
          <w:tcPr>
            <w:tcW w:w="2152" w:type="dxa"/>
            <w:tcBorders>
              <w:top w:val="single" w:sz="12" w:space="0" w:color="auto"/>
              <w:bottom w:val="single" w:sz="12" w:space="0" w:color="auto"/>
            </w:tcBorders>
            <w:tcMar>
              <w:left w:w="0" w:type="dxa"/>
              <w:right w:w="0" w:type="dxa"/>
            </w:tcMar>
          </w:tcPr>
          <w:p w14:paraId="4048074B" w14:textId="142843FC" w:rsidR="0067606D" w:rsidRDefault="0067606D" w:rsidP="0067606D">
            <w:pPr>
              <w:pStyle w:val="TabellSlutsumma"/>
              <w:keepLines/>
              <w:jc w:val="left"/>
            </w:pPr>
            <w:r>
              <w:t>Summa utgiftsområden</w:t>
            </w:r>
          </w:p>
        </w:tc>
        <w:tc>
          <w:tcPr>
            <w:tcW w:w="557" w:type="dxa"/>
            <w:tcBorders>
              <w:top w:val="single" w:sz="12" w:space="0" w:color="auto"/>
              <w:bottom w:val="single" w:sz="12" w:space="0" w:color="auto"/>
            </w:tcBorders>
            <w:vAlign w:val="bottom"/>
          </w:tcPr>
          <w:p w14:paraId="264C9A4B" w14:textId="370B998F" w:rsidR="0067606D" w:rsidRPr="00A3516F" w:rsidRDefault="0067606D" w:rsidP="0067606D">
            <w:pPr>
              <w:pStyle w:val="TabellRader"/>
              <w:keepNext/>
              <w:keepLines/>
              <w:rPr>
                <w:b/>
              </w:rPr>
            </w:pPr>
            <w:r w:rsidRPr="00A3516F">
              <w:rPr>
                <w:b/>
              </w:rPr>
              <w:t>9,8</w:t>
            </w:r>
          </w:p>
        </w:tc>
        <w:tc>
          <w:tcPr>
            <w:tcW w:w="558" w:type="dxa"/>
            <w:tcBorders>
              <w:top w:val="single" w:sz="12" w:space="0" w:color="auto"/>
              <w:bottom w:val="single" w:sz="12" w:space="0" w:color="auto"/>
            </w:tcBorders>
            <w:vAlign w:val="bottom"/>
          </w:tcPr>
          <w:p w14:paraId="63C8051D" w14:textId="0A37F38D" w:rsidR="0067606D" w:rsidRPr="00A3516F" w:rsidRDefault="0067606D">
            <w:pPr>
              <w:pStyle w:val="TabellRader"/>
              <w:keepNext/>
              <w:keepLines/>
              <w:rPr>
                <w:b/>
              </w:rPr>
            </w:pPr>
            <w:r w:rsidRPr="00A3516F">
              <w:rPr>
                <w:b/>
              </w:rPr>
              <w:t>10,2</w:t>
            </w:r>
          </w:p>
        </w:tc>
        <w:tc>
          <w:tcPr>
            <w:tcW w:w="558" w:type="dxa"/>
            <w:tcBorders>
              <w:top w:val="single" w:sz="12" w:space="0" w:color="auto"/>
              <w:bottom w:val="single" w:sz="12" w:space="0" w:color="auto"/>
            </w:tcBorders>
            <w:vAlign w:val="bottom"/>
          </w:tcPr>
          <w:p w14:paraId="0B790986" w14:textId="58ECDFBC" w:rsidR="0067606D" w:rsidRPr="00A3516F" w:rsidRDefault="0067606D">
            <w:pPr>
              <w:pStyle w:val="TabellRader"/>
              <w:keepNext/>
              <w:keepLines/>
              <w:rPr>
                <w:b/>
              </w:rPr>
            </w:pPr>
            <w:r w:rsidRPr="00A3516F">
              <w:rPr>
                <w:b/>
              </w:rPr>
              <w:t>-15,1</w:t>
            </w:r>
          </w:p>
        </w:tc>
        <w:tc>
          <w:tcPr>
            <w:tcW w:w="558" w:type="dxa"/>
            <w:tcBorders>
              <w:top w:val="single" w:sz="12" w:space="0" w:color="auto"/>
              <w:bottom w:val="single" w:sz="12" w:space="0" w:color="auto"/>
            </w:tcBorders>
            <w:vAlign w:val="bottom"/>
          </w:tcPr>
          <w:p w14:paraId="3D6F00F1" w14:textId="61ED59D3" w:rsidR="0067606D" w:rsidRPr="00A3516F" w:rsidRDefault="0067606D">
            <w:pPr>
              <w:pStyle w:val="TabellRader"/>
              <w:keepNext/>
              <w:keepLines/>
              <w:rPr>
                <w:b/>
              </w:rPr>
            </w:pPr>
            <w:r w:rsidRPr="00A3516F">
              <w:rPr>
                <w:b/>
              </w:rPr>
              <w:t>1,5</w:t>
            </w:r>
          </w:p>
        </w:tc>
      </w:tr>
      <w:tr w:rsidR="0067606D" w14:paraId="07016DE4" w14:textId="77777777" w:rsidTr="0067606D">
        <w:tc>
          <w:tcPr>
            <w:tcW w:w="2152" w:type="dxa"/>
            <w:tcBorders>
              <w:top w:val="single" w:sz="12" w:space="0" w:color="auto"/>
              <w:bottom w:val="single" w:sz="12" w:space="0" w:color="auto"/>
            </w:tcBorders>
            <w:tcMar>
              <w:left w:w="0" w:type="dxa"/>
              <w:right w:w="0" w:type="dxa"/>
            </w:tcMar>
          </w:tcPr>
          <w:p w14:paraId="7E19DF31" w14:textId="71620E60" w:rsidR="0067606D" w:rsidRPr="00AB5BA9" w:rsidRDefault="0067606D" w:rsidP="0067606D">
            <w:pPr>
              <w:pStyle w:val="TabellSlutsumma"/>
              <w:keepLines/>
              <w:jc w:val="left"/>
            </w:pPr>
            <w:r w:rsidRPr="00AB5BA9">
              <w:rPr>
                <w:b w:val="0"/>
              </w:rPr>
              <w:t>Minskning av anslagsbehållningar m.m</w:t>
            </w:r>
            <w:r w:rsidRPr="00AB5BA9">
              <w:t>.</w:t>
            </w:r>
          </w:p>
        </w:tc>
        <w:tc>
          <w:tcPr>
            <w:tcW w:w="557" w:type="dxa"/>
            <w:tcBorders>
              <w:top w:val="single" w:sz="12" w:space="0" w:color="auto"/>
              <w:bottom w:val="single" w:sz="12" w:space="0" w:color="auto"/>
            </w:tcBorders>
            <w:vAlign w:val="bottom"/>
          </w:tcPr>
          <w:p w14:paraId="419455C2" w14:textId="35D9C5B8" w:rsidR="0067606D" w:rsidRPr="001807FA" w:rsidRDefault="0067606D" w:rsidP="0067606D">
            <w:pPr>
              <w:pStyle w:val="TabellRader"/>
              <w:keepNext/>
              <w:keepLines/>
            </w:pPr>
            <w:r>
              <w:t>5,1</w:t>
            </w:r>
          </w:p>
        </w:tc>
        <w:tc>
          <w:tcPr>
            <w:tcW w:w="558" w:type="dxa"/>
            <w:tcBorders>
              <w:top w:val="single" w:sz="12" w:space="0" w:color="auto"/>
              <w:bottom w:val="single" w:sz="12" w:space="0" w:color="auto"/>
            </w:tcBorders>
            <w:vAlign w:val="bottom"/>
          </w:tcPr>
          <w:p w14:paraId="72AAD029" w14:textId="0357CF04" w:rsidR="0067606D" w:rsidRPr="001807FA" w:rsidRDefault="0067606D">
            <w:pPr>
              <w:pStyle w:val="TabellRader"/>
              <w:keepNext/>
              <w:keepLines/>
            </w:pPr>
            <w:r>
              <w:t>-0,2</w:t>
            </w:r>
          </w:p>
        </w:tc>
        <w:tc>
          <w:tcPr>
            <w:tcW w:w="558" w:type="dxa"/>
            <w:tcBorders>
              <w:top w:val="single" w:sz="12" w:space="0" w:color="auto"/>
              <w:bottom w:val="single" w:sz="12" w:space="0" w:color="auto"/>
            </w:tcBorders>
            <w:vAlign w:val="bottom"/>
          </w:tcPr>
          <w:p w14:paraId="1E00A930" w14:textId="55D134C4" w:rsidR="0067606D" w:rsidRPr="001807FA" w:rsidRDefault="0067606D">
            <w:pPr>
              <w:pStyle w:val="TabellRader"/>
              <w:keepNext/>
              <w:keepLines/>
            </w:pPr>
            <w:r>
              <w:t>2,9</w:t>
            </w:r>
          </w:p>
        </w:tc>
        <w:tc>
          <w:tcPr>
            <w:tcW w:w="558" w:type="dxa"/>
            <w:tcBorders>
              <w:top w:val="single" w:sz="12" w:space="0" w:color="auto"/>
              <w:bottom w:val="single" w:sz="12" w:space="0" w:color="auto"/>
            </w:tcBorders>
            <w:vAlign w:val="bottom"/>
          </w:tcPr>
          <w:p w14:paraId="1A674652" w14:textId="7FC16CA1" w:rsidR="0067606D" w:rsidRPr="001807FA" w:rsidRDefault="0067606D">
            <w:pPr>
              <w:pStyle w:val="TabellRader"/>
              <w:keepNext/>
              <w:keepLines/>
            </w:pPr>
            <w:r>
              <w:t>0,4</w:t>
            </w:r>
          </w:p>
        </w:tc>
      </w:tr>
      <w:tr w:rsidR="0067606D" w14:paraId="53AF953E" w14:textId="77777777" w:rsidTr="0067606D">
        <w:tc>
          <w:tcPr>
            <w:tcW w:w="2152" w:type="dxa"/>
            <w:tcBorders>
              <w:top w:val="single" w:sz="12" w:space="0" w:color="auto"/>
              <w:bottom w:val="single" w:sz="12" w:space="0" w:color="auto"/>
            </w:tcBorders>
            <w:tcMar>
              <w:left w:w="0" w:type="dxa"/>
              <w:right w:w="0" w:type="dxa"/>
            </w:tcMar>
          </w:tcPr>
          <w:p w14:paraId="02891B84" w14:textId="1D6577FF" w:rsidR="0067606D" w:rsidRPr="00AB5BA9" w:rsidRDefault="0067606D" w:rsidP="0067606D">
            <w:pPr>
              <w:pStyle w:val="TabellSlutsumma"/>
              <w:keepLines/>
              <w:jc w:val="left"/>
            </w:pPr>
            <w:r w:rsidRPr="00AB5BA9">
              <w:t>Summa utgifter</w:t>
            </w:r>
            <w:r w:rsidRPr="00AB5BA9">
              <w:rPr>
                <w:vertAlign w:val="superscript"/>
              </w:rPr>
              <w:t>1</w:t>
            </w:r>
          </w:p>
        </w:tc>
        <w:tc>
          <w:tcPr>
            <w:tcW w:w="557" w:type="dxa"/>
            <w:tcBorders>
              <w:top w:val="single" w:sz="12" w:space="0" w:color="auto"/>
              <w:bottom w:val="single" w:sz="12" w:space="0" w:color="auto"/>
            </w:tcBorders>
            <w:vAlign w:val="bottom"/>
          </w:tcPr>
          <w:p w14:paraId="60F13BAB" w14:textId="2CEF2B37" w:rsidR="0067606D" w:rsidRPr="004C441B" w:rsidRDefault="0067606D" w:rsidP="0067606D">
            <w:pPr>
              <w:pStyle w:val="TabellRader"/>
              <w:keepNext/>
              <w:keepLines/>
              <w:rPr>
                <w:b/>
                <w:highlight w:val="yellow"/>
              </w:rPr>
            </w:pPr>
            <w:r>
              <w:rPr>
                <w:b/>
              </w:rPr>
              <w:t>14,9</w:t>
            </w:r>
          </w:p>
        </w:tc>
        <w:tc>
          <w:tcPr>
            <w:tcW w:w="558" w:type="dxa"/>
            <w:tcBorders>
              <w:top w:val="single" w:sz="12" w:space="0" w:color="auto"/>
              <w:bottom w:val="single" w:sz="12" w:space="0" w:color="auto"/>
            </w:tcBorders>
            <w:vAlign w:val="bottom"/>
          </w:tcPr>
          <w:p w14:paraId="218AE91D" w14:textId="6E59A97B" w:rsidR="0067606D" w:rsidRPr="004C441B" w:rsidRDefault="0067606D">
            <w:pPr>
              <w:pStyle w:val="TabellRader"/>
              <w:keepNext/>
              <w:keepLines/>
              <w:rPr>
                <w:b/>
                <w:highlight w:val="yellow"/>
              </w:rPr>
            </w:pPr>
            <w:r w:rsidRPr="004C441B">
              <w:rPr>
                <w:b/>
              </w:rPr>
              <w:t>10,</w:t>
            </w:r>
            <w:r>
              <w:rPr>
                <w:b/>
              </w:rPr>
              <w:t>0</w:t>
            </w:r>
          </w:p>
        </w:tc>
        <w:tc>
          <w:tcPr>
            <w:tcW w:w="558" w:type="dxa"/>
            <w:tcBorders>
              <w:top w:val="single" w:sz="12" w:space="0" w:color="auto"/>
              <w:bottom w:val="single" w:sz="12" w:space="0" w:color="auto"/>
            </w:tcBorders>
            <w:vAlign w:val="bottom"/>
          </w:tcPr>
          <w:p w14:paraId="691DCDC8" w14:textId="62360A63" w:rsidR="0067606D" w:rsidRPr="004C441B" w:rsidRDefault="0067606D">
            <w:pPr>
              <w:pStyle w:val="TabellRader"/>
              <w:keepNext/>
              <w:keepLines/>
              <w:rPr>
                <w:b/>
                <w:highlight w:val="yellow"/>
              </w:rPr>
            </w:pPr>
            <w:r w:rsidRPr="004C441B">
              <w:rPr>
                <w:b/>
              </w:rPr>
              <w:t>-1</w:t>
            </w:r>
            <w:r>
              <w:rPr>
                <w:b/>
              </w:rPr>
              <w:t>2,1</w:t>
            </w:r>
          </w:p>
        </w:tc>
        <w:tc>
          <w:tcPr>
            <w:tcW w:w="558" w:type="dxa"/>
            <w:tcBorders>
              <w:top w:val="single" w:sz="12" w:space="0" w:color="auto"/>
              <w:bottom w:val="single" w:sz="12" w:space="0" w:color="auto"/>
            </w:tcBorders>
            <w:vAlign w:val="bottom"/>
          </w:tcPr>
          <w:p w14:paraId="376C601A" w14:textId="4E3971B9" w:rsidR="0067606D" w:rsidRPr="004C441B" w:rsidRDefault="0067606D">
            <w:pPr>
              <w:pStyle w:val="TabellRader"/>
              <w:keepNext/>
              <w:keepLines/>
              <w:rPr>
                <w:b/>
                <w:highlight w:val="yellow"/>
              </w:rPr>
            </w:pPr>
            <w:r w:rsidRPr="004C441B">
              <w:rPr>
                <w:b/>
              </w:rPr>
              <w:t>1,</w:t>
            </w:r>
            <w:r>
              <w:rPr>
                <w:b/>
              </w:rPr>
              <w:t>8</w:t>
            </w:r>
          </w:p>
        </w:tc>
      </w:tr>
      <w:tr w:rsidR="0067606D" w14:paraId="097551AE" w14:textId="77777777" w:rsidTr="0067606D">
        <w:tc>
          <w:tcPr>
            <w:tcW w:w="2152" w:type="dxa"/>
            <w:tcBorders>
              <w:top w:val="single" w:sz="12" w:space="0" w:color="auto"/>
              <w:bottom w:val="single" w:sz="12" w:space="0" w:color="auto"/>
            </w:tcBorders>
            <w:tcMar>
              <w:left w:w="0" w:type="dxa"/>
              <w:right w:w="0" w:type="dxa"/>
            </w:tcMar>
          </w:tcPr>
          <w:p w14:paraId="7CF35608" w14:textId="77777777" w:rsidR="0067606D" w:rsidRPr="00AB5BA9" w:rsidRDefault="0067606D" w:rsidP="0067606D">
            <w:pPr>
              <w:pStyle w:val="TabellSlutsumma"/>
              <w:keepLines/>
              <w:jc w:val="left"/>
            </w:pPr>
            <w:r w:rsidRPr="00AB5BA9">
              <w:t>Summa utgifter exkl.</w:t>
            </w:r>
          </w:p>
          <w:p w14:paraId="11FD5686" w14:textId="46924F8D" w:rsidR="0067606D" w:rsidRDefault="0067606D" w:rsidP="0067606D">
            <w:pPr>
              <w:pStyle w:val="TabellSlutsumma"/>
              <w:keepLines/>
              <w:jc w:val="left"/>
            </w:pPr>
            <w:r w:rsidRPr="00AB5BA9">
              <w:t>Statsskuldsräntor</w:t>
            </w:r>
            <w:r w:rsidRPr="00AB5BA9">
              <w:rPr>
                <w:vertAlign w:val="superscript"/>
              </w:rPr>
              <w:t>2</w:t>
            </w:r>
          </w:p>
        </w:tc>
        <w:tc>
          <w:tcPr>
            <w:tcW w:w="557" w:type="dxa"/>
            <w:tcBorders>
              <w:top w:val="single" w:sz="12" w:space="0" w:color="auto"/>
              <w:bottom w:val="single" w:sz="12" w:space="0" w:color="auto"/>
            </w:tcBorders>
            <w:vAlign w:val="bottom"/>
          </w:tcPr>
          <w:p w14:paraId="3EED14D7" w14:textId="42AF4EDC" w:rsidR="0067606D" w:rsidRPr="001C2D93" w:rsidRDefault="0067606D" w:rsidP="0067606D">
            <w:pPr>
              <w:pStyle w:val="TabellRader"/>
              <w:keepNext/>
              <w:keepLines/>
              <w:rPr>
                <w:b/>
                <w:highlight w:val="yellow"/>
              </w:rPr>
            </w:pPr>
            <w:r>
              <w:rPr>
                <w:b/>
              </w:rPr>
              <w:t>7,4</w:t>
            </w:r>
          </w:p>
        </w:tc>
        <w:tc>
          <w:tcPr>
            <w:tcW w:w="558" w:type="dxa"/>
            <w:tcBorders>
              <w:top w:val="single" w:sz="12" w:space="0" w:color="auto"/>
              <w:bottom w:val="single" w:sz="12" w:space="0" w:color="auto"/>
            </w:tcBorders>
            <w:vAlign w:val="bottom"/>
          </w:tcPr>
          <w:p w14:paraId="284564DB" w14:textId="6A516CDA" w:rsidR="0067606D" w:rsidRPr="001C2D93" w:rsidRDefault="0067606D">
            <w:pPr>
              <w:pStyle w:val="TabellRader"/>
              <w:keepNext/>
              <w:keepLines/>
              <w:rPr>
                <w:b/>
                <w:highlight w:val="yellow"/>
              </w:rPr>
            </w:pPr>
            <w:r w:rsidRPr="00F80E92">
              <w:rPr>
                <w:b/>
              </w:rPr>
              <w:t>1,</w:t>
            </w:r>
            <w:r>
              <w:rPr>
                <w:b/>
              </w:rPr>
              <w:t>5</w:t>
            </w:r>
          </w:p>
        </w:tc>
        <w:tc>
          <w:tcPr>
            <w:tcW w:w="558" w:type="dxa"/>
            <w:tcBorders>
              <w:top w:val="single" w:sz="12" w:space="0" w:color="auto"/>
              <w:bottom w:val="single" w:sz="12" w:space="0" w:color="auto"/>
            </w:tcBorders>
            <w:vAlign w:val="bottom"/>
          </w:tcPr>
          <w:p w14:paraId="093AFCDB" w14:textId="49038CFA" w:rsidR="0067606D" w:rsidRPr="001C2D93" w:rsidRDefault="0067606D">
            <w:pPr>
              <w:pStyle w:val="TabellRader"/>
              <w:keepNext/>
              <w:keepLines/>
              <w:rPr>
                <w:b/>
                <w:highlight w:val="yellow"/>
              </w:rPr>
            </w:pPr>
            <w:r>
              <w:rPr>
                <w:b/>
              </w:rPr>
              <w:t>9,9</w:t>
            </w:r>
          </w:p>
        </w:tc>
        <w:tc>
          <w:tcPr>
            <w:tcW w:w="558" w:type="dxa"/>
            <w:tcBorders>
              <w:top w:val="single" w:sz="12" w:space="0" w:color="auto"/>
              <w:bottom w:val="single" w:sz="12" w:space="0" w:color="auto"/>
            </w:tcBorders>
            <w:vAlign w:val="bottom"/>
          </w:tcPr>
          <w:p w14:paraId="37030220" w14:textId="1C3ACD93" w:rsidR="0067606D" w:rsidRPr="001C2D93" w:rsidRDefault="0067606D">
            <w:pPr>
              <w:pStyle w:val="TabellRader"/>
              <w:keepNext/>
              <w:keepLines/>
              <w:rPr>
                <w:b/>
                <w:highlight w:val="yellow"/>
              </w:rPr>
            </w:pPr>
            <w:r w:rsidRPr="00F80E92">
              <w:rPr>
                <w:b/>
              </w:rPr>
              <w:t>2,</w:t>
            </w:r>
            <w:r>
              <w:rPr>
                <w:b/>
              </w:rPr>
              <w:t>3</w:t>
            </w:r>
          </w:p>
        </w:tc>
      </w:tr>
      <w:tr w:rsidR="0067606D" w14:paraId="6F0F3EA6" w14:textId="77777777" w:rsidTr="0067606D">
        <w:tc>
          <w:tcPr>
            <w:tcW w:w="2152" w:type="dxa"/>
            <w:tcBorders>
              <w:top w:val="single" w:sz="12" w:space="0" w:color="auto"/>
            </w:tcBorders>
            <w:tcMar>
              <w:left w:w="0" w:type="dxa"/>
              <w:right w:w="0" w:type="dxa"/>
            </w:tcMar>
          </w:tcPr>
          <w:p w14:paraId="74CB41B2" w14:textId="549E972D" w:rsidR="0067606D" w:rsidRPr="00AB5BA9" w:rsidRDefault="0067606D" w:rsidP="0067606D">
            <w:pPr>
              <w:pStyle w:val="TabellSlutsumma"/>
              <w:keepLines/>
              <w:jc w:val="left"/>
              <w:rPr>
                <w:b w:val="0"/>
              </w:rPr>
            </w:pPr>
            <w:r w:rsidRPr="00AB5BA9">
              <w:rPr>
                <w:b w:val="0"/>
              </w:rPr>
              <w:t>Ålderspension</w:t>
            </w:r>
            <w:r>
              <w:rPr>
                <w:b w:val="0"/>
              </w:rPr>
              <w:t>s</w:t>
            </w:r>
            <w:r w:rsidRPr="00AB5BA9">
              <w:rPr>
                <w:b w:val="0"/>
              </w:rPr>
              <w:t>systemet vid sidan av statens budget</w:t>
            </w:r>
          </w:p>
        </w:tc>
        <w:tc>
          <w:tcPr>
            <w:tcW w:w="557" w:type="dxa"/>
            <w:tcBorders>
              <w:top w:val="single" w:sz="12" w:space="0" w:color="auto"/>
            </w:tcBorders>
            <w:vAlign w:val="bottom"/>
          </w:tcPr>
          <w:p w14:paraId="34A4406D" w14:textId="45D59780" w:rsidR="0067606D" w:rsidRPr="001807FA" w:rsidRDefault="0067606D" w:rsidP="0067606D">
            <w:pPr>
              <w:pStyle w:val="TabellRader"/>
              <w:keepNext/>
              <w:keepLines/>
            </w:pPr>
            <w:r>
              <w:t>0,3</w:t>
            </w:r>
          </w:p>
        </w:tc>
        <w:tc>
          <w:tcPr>
            <w:tcW w:w="558" w:type="dxa"/>
            <w:tcBorders>
              <w:top w:val="single" w:sz="12" w:space="0" w:color="auto"/>
            </w:tcBorders>
            <w:vAlign w:val="bottom"/>
          </w:tcPr>
          <w:p w14:paraId="1C486BB1" w14:textId="46105BE6" w:rsidR="0067606D" w:rsidRPr="001807FA" w:rsidRDefault="0067606D">
            <w:pPr>
              <w:pStyle w:val="TabellRader"/>
              <w:keepNext/>
              <w:keepLines/>
            </w:pPr>
            <w:r w:rsidRPr="001807FA">
              <w:t>0</w:t>
            </w:r>
          </w:p>
        </w:tc>
        <w:tc>
          <w:tcPr>
            <w:tcW w:w="558" w:type="dxa"/>
            <w:tcBorders>
              <w:top w:val="single" w:sz="12" w:space="0" w:color="auto"/>
            </w:tcBorders>
            <w:vAlign w:val="bottom"/>
          </w:tcPr>
          <w:p w14:paraId="215833D4" w14:textId="104C10A6" w:rsidR="0067606D" w:rsidRPr="001807FA" w:rsidRDefault="0067606D">
            <w:pPr>
              <w:pStyle w:val="TabellRader"/>
              <w:keepNext/>
              <w:keepLines/>
            </w:pPr>
            <w:r w:rsidRPr="001807FA">
              <w:t>0</w:t>
            </w:r>
          </w:p>
        </w:tc>
        <w:tc>
          <w:tcPr>
            <w:tcW w:w="558" w:type="dxa"/>
            <w:tcBorders>
              <w:top w:val="single" w:sz="12" w:space="0" w:color="auto"/>
            </w:tcBorders>
            <w:vAlign w:val="bottom"/>
          </w:tcPr>
          <w:p w14:paraId="4FC90D47" w14:textId="258E2B1B" w:rsidR="0067606D" w:rsidRPr="001807FA" w:rsidRDefault="0067606D">
            <w:pPr>
              <w:pStyle w:val="TabellRader"/>
              <w:keepNext/>
              <w:keepLines/>
            </w:pPr>
            <w:r w:rsidRPr="001807FA">
              <w:t>0</w:t>
            </w:r>
          </w:p>
        </w:tc>
      </w:tr>
      <w:tr w:rsidR="0067606D" w:rsidRPr="009044A4" w14:paraId="532A261C" w14:textId="77777777" w:rsidTr="0067606D">
        <w:trPr>
          <w:cnfStyle w:val="010000000000" w:firstRow="0" w:lastRow="1" w:firstColumn="0" w:lastColumn="0" w:oddVBand="0" w:evenVBand="0" w:oddHBand="0" w:evenHBand="0" w:firstRowFirstColumn="0" w:firstRowLastColumn="0" w:lastRowFirstColumn="0" w:lastRowLastColumn="0"/>
        </w:trPr>
        <w:tc>
          <w:tcPr>
            <w:tcW w:w="2152" w:type="dxa"/>
            <w:tcMar>
              <w:left w:w="0" w:type="dxa"/>
              <w:right w:w="0" w:type="dxa"/>
            </w:tcMar>
          </w:tcPr>
          <w:p w14:paraId="36E348B0" w14:textId="2DC6AF0C" w:rsidR="0067606D" w:rsidRPr="00AB5BA9" w:rsidRDefault="0067606D" w:rsidP="0067606D">
            <w:pPr>
              <w:pStyle w:val="TabellSlutsumma"/>
              <w:keepLines/>
              <w:jc w:val="left"/>
              <w:rPr>
                <w:b/>
              </w:rPr>
            </w:pPr>
            <w:r w:rsidRPr="00AB5BA9">
              <w:rPr>
                <w:b/>
              </w:rPr>
              <w:t>Takbegränsade utgifter</w:t>
            </w:r>
          </w:p>
        </w:tc>
        <w:tc>
          <w:tcPr>
            <w:tcW w:w="557" w:type="dxa"/>
            <w:vAlign w:val="bottom"/>
          </w:tcPr>
          <w:p w14:paraId="48684E72" w14:textId="61383EC8" w:rsidR="0067606D" w:rsidRPr="001C2D93" w:rsidRDefault="0067606D" w:rsidP="0067606D">
            <w:pPr>
              <w:pStyle w:val="TabellSlutsumma"/>
              <w:keepNext/>
              <w:keepLines/>
              <w:rPr>
                <w:b/>
                <w:highlight w:val="yellow"/>
              </w:rPr>
            </w:pPr>
            <w:r>
              <w:rPr>
                <w:b/>
              </w:rPr>
              <w:t>7,7</w:t>
            </w:r>
          </w:p>
        </w:tc>
        <w:tc>
          <w:tcPr>
            <w:tcW w:w="558" w:type="dxa"/>
            <w:vAlign w:val="bottom"/>
          </w:tcPr>
          <w:p w14:paraId="64964254" w14:textId="45CD7485" w:rsidR="0067606D" w:rsidRPr="001C2D93" w:rsidRDefault="0067606D">
            <w:pPr>
              <w:pStyle w:val="TabellSlutsumma"/>
              <w:keepNext/>
              <w:keepLines/>
              <w:rPr>
                <w:b/>
                <w:highlight w:val="yellow"/>
              </w:rPr>
            </w:pPr>
            <w:r w:rsidRPr="00F80E92">
              <w:rPr>
                <w:b/>
              </w:rPr>
              <w:t>1,</w:t>
            </w:r>
            <w:r>
              <w:rPr>
                <w:b/>
              </w:rPr>
              <w:t>5</w:t>
            </w:r>
          </w:p>
        </w:tc>
        <w:tc>
          <w:tcPr>
            <w:tcW w:w="558" w:type="dxa"/>
            <w:vAlign w:val="bottom"/>
          </w:tcPr>
          <w:p w14:paraId="737B8553" w14:textId="62724F7A" w:rsidR="0067606D" w:rsidRPr="001C2D93" w:rsidRDefault="0067606D">
            <w:pPr>
              <w:pStyle w:val="TabellSlutsumma"/>
              <w:keepNext/>
              <w:keepLines/>
              <w:rPr>
                <w:b/>
                <w:highlight w:val="yellow"/>
              </w:rPr>
            </w:pPr>
            <w:r>
              <w:rPr>
                <w:b/>
              </w:rPr>
              <w:t>9,9</w:t>
            </w:r>
          </w:p>
        </w:tc>
        <w:tc>
          <w:tcPr>
            <w:tcW w:w="558" w:type="dxa"/>
            <w:vAlign w:val="bottom"/>
          </w:tcPr>
          <w:p w14:paraId="64B6C82C" w14:textId="381F196F" w:rsidR="0067606D" w:rsidRPr="001C2D93" w:rsidRDefault="0067606D">
            <w:pPr>
              <w:pStyle w:val="TabellSlutsumma"/>
              <w:keepNext/>
              <w:keepLines/>
              <w:rPr>
                <w:b/>
                <w:highlight w:val="yellow"/>
              </w:rPr>
            </w:pPr>
            <w:r>
              <w:rPr>
                <w:b/>
              </w:rPr>
              <w:t>2,3</w:t>
            </w:r>
          </w:p>
        </w:tc>
      </w:tr>
    </w:tbl>
    <w:p w14:paraId="598237EC" w14:textId="3978667D" w:rsidR="0067606D" w:rsidRDefault="0067606D" w:rsidP="0067606D">
      <w:pPr>
        <w:pStyle w:val="TabellFotnot"/>
      </w:pPr>
      <w:r>
        <w:t>Anm.: Övriga utgiftspåverkande faktorer innefattar samtliga utgiftsförändringar som inte är en följd av beslut om reformer, pris- och löneomräkningar, den makroekonomiska utvecklingen, volymförändringar eller tekniska justeringar.</w:t>
      </w:r>
    </w:p>
    <w:p w14:paraId="497C73F0" w14:textId="7152BE75" w:rsidR="0067606D" w:rsidRDefault="0067606D" w:rsidP="0067606D">
      <w:pPr>
        <w:pStyle w:val="TabellFotnot"/>
      </w:pPr>
      <w:r>
        <w:t>Endast förändringar som uppgår till minst 50 miljoner kronor redovisas per utgiftsområde. Raderna Summa utgiftsområden, Summa utgiftsområden exkl. statsskuldsräntor och Takbegränsade utgifter inkluderar samtliga förändringar.</w:t>
      </w:r>
    </w:p>
    <w:p w14:paraId="0FAB2AC9" w14:textId="207A8413" w:rsidR="0067606D" w:rsidRDefault="0067606D" w:rsidP="0067606D">
      <w:pPr>
        <w:pStyle w:val="TabellFotnot"/>
      </w:pPr>
      <w:r w:rsidRPr="005170A7">
        <w:rPr>
          <w:vertAlign w:val="superscript"/>
        </w:rPr>
        <w:t>1</w:t>
      </w:r>
      <w:r>
        <w:t xml:space="preserve"> Inklusive posten Minskning av anslagsbehållningar m.m.</w:t>
      </w:r>
    </w:p>
    <w:p w14:paraId="17297FA2" w14:textId="4D9A5F3A" w:rsidR="0067606D" w:rsidRDefault="0067606D" w:rsidP="0067606D">
      <w:pPr>
        <w:pStyle w:val="TabellFotnot"/>
      </w:pPr>
      <w:r w:rsidRPr="00740FCD">
        <w:rPr>
          <w:vertAlign w:val="superscript"/>
        </w:rPr>
        <w:t>2</w:t>
      </w:r>
      <w:r>
        <w:t xml:space="preserve"> Summa utgifter exkl. utg.omr.</w:t>
      </w:r>
      <w:r>
        <w:rPr>
          <w:rFonts w:ascii="Cambria" w:hAnsi="Cambria"/>
        </w:rPr>
        <w:t> </w:t>
      </w:r>
      <w:r>
        <w:t>26 Statsskuldsräntor m.m. med tillhörande minskning av anslagsbehållning för statsskuldsräntor.</w:t>
      </w:r>
    </w:p>
    <w:p w14:paraId="4C7DF5F4" w14:textId="2145EE21" w:rsidR="0067606D" w:rsidRDefault="0067606D" w:rsidP="0067606D">
      <w:pPr>
        <w:pStyle w:val="TabellFotnot"/>
      </w:pPr>
      <w:r>
        <w:t>Källa: Egna beräkningar.</w:t>
      </w:r>
    </w:p>
    <w:bookmarkEnd w:id="249"/>
    <w:p w14:paraId="70FE6F95" w14:textId="79F4A7FB" w:rsidR="0067606D" w:rsidRDefault="0067606D" w:rsidP="0067606D">
      <w:pPr>
        <w:pStyle w:val="Brdtext"/>
      </w:pPr>
    </w:p>
    <w:p w14:paraId="6AA15E49" w14:textId="4D0D923E" w:rsidR="0067606D" w:rsidRDefault="0067606D" w:rsidP="0067606D">
      <w:pPr>
        <w:pStyle w:val="Brdtext"/>
      </w:pPr>
      <w:r w:rsidRPr="00BA177D">
        <w:t>Statsskuldsräntorna</w:t>
      </w:r>
      <w:r>
        <w:t>, som inte ingår i de takbegränsade utgifterna,</w:t>
      </w:r>
      <w:r w:rsidRPr="00BA177D">
        <w:t xml:space="preserve"> varierar mycket under perioden eftersom den upplåningsteknik som Riksgälden använder sig av kan få stora kassamässiga effekter </w:t>
      </w:r>
      <w:r>
        <w:t xml:space="preserve">enskilda år </w:t>
      </w:r>
      <w:r w:rsidRPr="00BA177D">
        <w:t>som inte är direkt relaterade till kostnaden för skulden.</w:t>
      </w:r>
      <w:r>
        <w:t xml:space="preserve"> Minskningen 2021 från 2020 beror främst på en stor betalning som sker 2020 av upplupen inflationskompensation för en realobligation.</w:t>
      </w:r>
    </w:p>
    <w:p w14:paraId="261FE85F" w14:textId="7B6EA2CF" w:rsidR="0067606D" w:rsidRDefault="0067606D" w:rsidP="0067606D">
      <w:pPr>
        <w:pStyle w:val="Rubrik2"/>
      </w:pPr>
      <w:bookmarkStart w:id="250" w:name="_Ref16853077"/>
      <w:bookmarkStart w:id="251" w:name="_Toc19298868"/>
      <w:r w:rsidRPr="003A7C49">
        <w:t xml:space="preserve">Förändring av de takbegränsade utgifterna sedan </w:t>
      </w:r>
      <w:r w:rsidRPr="00AE1F35">
        <w:t>2019</w:t>
      </w:r>
      <w:r w:rsidRPr="003A7C49">
        <w:t xml:space="preserve"> års ekonomiska vårproposition</w:t>
      </w:r>
      <w:bookmarkEnd w:id="250"/>
      <w:bookmarkEnd w:id="251"/>
    </w:p>
    <w:p w14:paraId="28F03160" w14:textId="2F730CA9" w:rsidR="0067606D" w:rsidRPr="00423AF0" w:rsidRDefault="0067606D" w:rsidP="0067606D">
      <w:pPr>
        <w:pStyle w:val="Brdtext"/>
        <w:rPr>
          <w:highlight w:val="yellow"/>
        </w:rPr>
      </w:pPr>
      <w:r w:rsidRPr="009F495E">
        <w:t>I 2019 års ekonomiska vårproposition presenterade regeringen en beräkning av de tak</w:t>
      </w:r>
      <w:r w:rsidR="00FF5B0B">
        <w:softHyphen/>
      </w:r>
      <w:r w:rsidRPr="009F495E">
        <w:t xml:space="preserve">begränsade utgifterna 2020–2022. I denna proposition görs en </w:t>
      </w:r>
      <w:r w:rsidRPr="0048523E">
        <w:t>reviderad beräkning. De tak</w:t>
      </w:r>
      <w:r w:rsidR="00FF5B0B">
        <w:softHyphen/>
      </w:r>
      <w:r w:rsidRPr="0048523E">
        <w:t>begränsade utgifterna beräknas bli 6</w:t>
      </w:r>
      <w:r>
        <w:t> </w:t>
      </w:r>
      <w:r w:rsidRPr="0048523E">
        <w:t>miljarder kronor högre 2020, 15</w:t>
      </w:r>
      <w:r>
        <w:t> </w:t>
      </w:r>
      <w:r w:rsidRPr="0048523E">
        <w:t>miljarder kronor högre 2021 och 21</w:t>
      </w:r>
      <w:r>
        <w:t> </w:t>
      </w:r>
      <w:r w:rsidRPr="0048523E">
        <w:t>miljarder kronor</w:t>
      </w:r>
      <w:r w:rsidRPr="009F495E">
        <w:t xml:space="preserve"> högre 2022, än bedömningen i den ekonomiska vår</w:t>
      </w:r>
      <w:r>
        <w:softHyphen/>
      </w:r>
      <w:r w:rsidRPr="009F495E">
        <w:t>propositionen.</w:t>
      </w:r>
    </w:p>
    <w:p w14:paraId="2A7AF92F" w14:textId="045AF849" w:rsidR="0067606D" w:rsidRDefault="0067606D" w:rsidP="0067606D">
      <w:pPr>
        <w:pStyle w:val="Brdtextmedindrag"/>
      </w:pPr>
      <w:r w:rsidRPr="009F495E">
        <w:t>Förändringarna i förhållande till den tidigare beräkningen redovisas i</w:t>
      </w:r>
      <w:r>
        <w:t xml:space="preserve"> </w:t>
      </w:r>
      <w:r>
        <w:fldChar w:fldCharType="begin"/>
      </w:r>
      <w:r>
        <w:instrText xml:space="preserve"> REF  _Ref16673696 \* Lower \h </w:instrText>
      </w:r>
      <w:r>
        <w:fldChar w:fldCharType="separate"/>
      </w:r>
      <w:r w:rsidR="00757DA4">
        <w:t xml:space="preserve">tabell </w:t>
      </w:r>
      <w:r w:rsidR="00757DA4">
        <w:rPr>
          <w:bCs/>
          <w:noProof/>
        </w:rPr>
        <w:t>7</w:t>
      </w:r>
      <w:r w:rsidR="00757DA4">
        <w:t>.</w:t>
      </w:r>
      <w:r w:rsidR="00757DA4">
        <w:rPr>
          <w:noProof/>
        </w:rPr>
        <w:t>14</w:t>
      </w:r>
      <w:r>
        <w:fldChar w:fldCharType="end"/>
      </w:r>
      <w:r w:rsidRPr="009F495E">
        <w:t>, fördelade på samma förklaringsfaktorer som i avsnitt</w:t>
      </w:r>
      <w:r>
        <w:t xml:space="preserve"> </w:t>
      </w:r>
      <w:r w:rsidRPr="009F495E">
        <w:fldChar w:fldCharType="begin"/>
      </w:r>
      <w:r w:rsidRPr="009F495E">
        <w:instrText xml:space="preserve"> REF _Ref16860713 \r \h </w:instrText>
      </w:r>
      <w:r>
        <w:instrText xml:space="preserve"> \* MERGEFORMAT </w:instrText>
      </w:r>
      <w:r w:rsidRPr="009F495E">
        <w:fldChar w:fldCharType="separate"/>
      </w:r>
      <w:r w:rsidR="00757DA4">
        <w:t>7.3</w:t>
      </w:r>
      <w:r w:rsidRPr="009F495E">
        <w:fldChar w:fldCharType="end"/>
      </w:r>
      <w:r w:rsidRPr="009F495E">
        <w:t>.</w:t>
      </w:r>
    </w:p>
    <w:p w14:paraId="23996E74" w14:textId="77777777" w:rsidR="0067606D" w:rsidRDefault="0067606D" w:rsidP="0067606D">
      <w:pPr>
        <w:pStyle w:val="Brdtext"/>
      </w:pPr>
    </w:p>
    <w:p w14:paraId="4AB64CF3" w14:textId="695B10BA" w:rsidR="0067606D" w:rsidRDefault="0067606D" w:rsidP="0067606D">
      <w:pPr>
        <w:pStyle w:val="TabellRubrik"/>
      </w:pPr>
      <w:bookmarkStart w:id="252" w:name="_Ref16673696"/>
      <w:bookmarkStart w:id="253" w:name="_Toc19299008"/>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7</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14</w:t>
      </w:r>
      <w:r>
        <w:rPr>
          <w:noProof/>
        </w:rPr>
        <w:fldChar w:fldCharType="end"/>
      </w:r>
      <w:bookmarkEnd w:id="252"/>
      <w:r>
        <w:rPr>
          <w:noProof/>
        </w:rPr>
        <w:tab/>
      </w:r>
      <w:r>
        <w:t>Förändringar av takbegränsade utgifter jämfört med bedömningen i 2019 års ekonomiska vårproposition</w:t>
      </w:r>
      <w:bookmarkEnd w:id="253"/>
    </w:p>
    <w:p w14:paraId="4EB2EE0D" w14:textId="291CE781" w:rsidR="0067606D" w:rsidRDefault="0067606D" w:rsidP="0067606D">
      <w:pPr>
        <w:pStyle w:val="TabellUnderrubrik"/>
      </w:pPr>
      <w:r>
        <w:t>Miljarder kronor</w:t>
      </w:r>
    </w:p>
    <w:tbl>
      <w:tblPr>
        <w:tblStyle w:val="RKEgentabell"/>
        <w:tblW w:w="4383" w:type="dxa"/>
        <w:tblInd w:w="0" w:type="dxa"/>
        <w:tblLayout w:type="fixed"/>
        <w:tblLook w:val="0460" w:firstRow="1" w:lastRow="1" w:firstColumn="0" w:lastColumn="0" w:noHBand="0" w:noVBand="1"/>
      </w:tblPr>
      <w:tblGrid>
        <w:gridCol w:w="2268"/>
        <w:gridCol w:w="705"/>
        <w:gridCol w:w="705"/>
        <w:gridCol w:w="705"/>
      </w:tblGrid>
      <w:tr w:rsidR="0067606D" w14:paraId="760CE7E7" w14:textId="77777777" w:rsidTr="0067606D">
        <w:trPr>
          <w:cnfStyle w:val="100000000000" w:firstRow="1" w:lastRow="0" w:firstColumn="0" w:lastColumn="0" w:oddVBand="0" w:evenVBand="0" w:oddHBand="0" w:evenHBand="0" w:firstRowFirstColumn="0" w:firstRowLastColumn="0" w:lastRowFirstColumn="0" w:lastRowLastColumn="0"/>
        </w:trPr>
        <w:tc>
          <w:tcPr>
            <w:tcW w:w="2268" w:type="dxa"/>
            <w:tcMar>
              <w:left w:w="0" w:type="dxa"/>
              <w:right w:w="0" w:type="dxa"/>
            </w:tcMar>
          </w:tcPr>
          <w:p w14:paraId="41635884" w14:textId="77777777" w:rsidR="0067606D" w:rsidRDefault="0067606D" w:rsidP="0067606D">
            <w:pPr>
              <w:pStyle w:val="TabellHuvud"/>
              <w:keepNext/>
              <w:keepLines/>
              <w:jc w:val="left"/>
            </w:pPr>
          </w:p>
        </w:tc>
        <w:tc>
          <w:tcPr>
            <w:tcW w:w="705" w:type="dxa"/>
          </w:tcPr>
          <w:p w14:paraId="1B479A18" w14:textId="34CDEE7F" w:rsidR="0067606D" w:rsidRDefault="0067606D" w:rsidP="0067606D">
            <w:pPr>
              <w:pStyle w:val="TabellHuvud"/>
              <w:keepNext/>
              <w:keepLines/>
            </w:pPr>
            <w:r>
              <w:t>2020</w:t>
            </w:r>
          </w:p>
        </w:tc>
        <w:tc>
          <w:tcPr>
            <w:tcW w:w="705" w:type="dxa"/>
          </w:tcPr>
          <w:p w14:paraId="24EF51E7" w14:textId="256A4F8F" w:rsidR="0067606D" w:rsidRDefault="0067606D" w:rsidP="0067606D">
            <w:pPr>
              <w:pStyle w:val="TabellHuvud"/>
              <w:keepNext/>
              <w:keepLines/>
            </w:pPr>
            <w:r>
              <w:t>2021</w:t>
            </w:r>
          </w:p>
        </w:tc>
        <w:tc>
          <w:tcPr>
            <w:tcW w:w="705" w:type="dxa"/>
          </w:tcPr>
          <w:p w14:paraId="223C1561" w14:textId="6F6591E0" w:rsidR="0067606D" w:rsidRDefault="0067606D" w:rsidP="0067606D">
            <w:pPr>
              <w:pStyle w:val="TabellHuvud"/>
              <w:keepNext/>
              <w:keepLines/>
            </w:pPr>
            <w:r>
              <w:t>2022</w:t>
            </w:r>
          </w:p>
        </w:tc>
      </w:tr>
      <w:tr w:rsidR="0067606D" w14:paraId="1B9422DD" w14:textId="77777777" w:rsidTr="0067606D">
        <w:tc>
          <w:tcPr>
            <w:tcW w:w="2268" w:type="dxa"/>
            <w:tcMar>
              <w:left w:w="0" w:type="dxa"/>
              <w:right w:w="0" w:type="dxa"/>
            </w:tcMar>
            <w:vAlign w:val="bottom"/>
          </w:tcPr>
          <w:p w14:paraId="68297590" w14:textId="646C6EE0" w:rsidR="0067606D" w:rsidRDefault="0067606D" w:rsidP="0067606D">
            <w:pPr>
              <w:pStyle w:val="TabellRader"/>
              <w:keepNext/>
              <w:keepLines/>
              <w:jc w:val="left"/>
            </w:pPr>
            <w:r>
              <w:t>Takbegränsade utgifter i 2019 års ekonomiska vårproposition</w:t>
            </w:r>
          </w:p>
        </w:tc>
        <w:tc>
          <w:tcPr>
            <w:tcW w:w="705" w:type="dxa"/>
            <w:vAlign w:val="bottom"/>
          </w:tcPr>
          <w:p w14:paraId="198FFDD7" w14:textId="21C1C550" w:rsidR="0067606D" w:rsidRPr="004E7F51" w:rsidRDefault="0067606D" w:rsidP="0067606D">
            <w:pPr>
              <w:pStyle w:val="TabellRader"/>
              <w:keepNext/>
              <w:keepLines/>
              <w:rPr>
                <w:highlight w:val="yellow"/>
              </w:rPr>
            </w:pPr>
            <w:r w:rsidRPr="000A45B6">
              <w:t>1 345,3</w:t>
            </w:r>
          </w:p>
        </w:tc>
        <w:tc>
          <w:tcPr>
            <w:tcW w:w="705" w:type="dxa"/>
            <w:vAlign w:val="bottom"/>
          </w:tcPr>
          <w:p w14:paraId="4409E37E" w14:textId="2C1B0B46" w:rsidR="0067606D" w:rsidRPr="004E7F51" w:rsidRDefault="0067606D" w:rsidP="0067606D">
            <w:pPr>
              <w:pStyle w:val="TabellRader"/>
              <w:keepNext/>
              <w:keepLines/>
              <w:rPr>
                <w:highlight w:val="yellow"/>
              </w:rPr>
            </w:pPr>
            <w:r w:rsidRPr="000A45B6">
              <w:t>1 372,0</w:t>
            </w:r>
          </w:p>
        </w:tc>
        <w:tc>
          <w:tcPr>
            <w:tcW w:w="705" w:type="dxa"/>
            <w:vAlign w:val="bottom"/>
          </w:tcPr>
          <w:p w14:paraId="4065C71B" w14:textId="35F350F5" w:rsidR="0067606D" w:rsidRPr="004E7F51" w:rsidRDefault="0067606D" w:rsidP="0067606D">
            <w:pPr>
              <w:pStyle w:val="TabellRader"/>
              <w:keepNext/>
              <w:keepLines/>
              <w:rPr>
                <w:highlight w:val="yellow"/>
              </w:rPr>
            </w:pPr>
            <w:r w:rsidRPr="000A45B6">
              <w:t>1 387,5</w:t>
            </w:r>
          </w:p>
        </w:tc>
      </w:tr>
      <w:tr w:rsidR="0067606D" w14:paraId="5C268C2F" w14:textId="77777777" w:rsidTr="0067606D">
        <w:tc>
          <w:tcPr>
            <w:tcW w:w="2268" w:type="dxa"/>
            <w:tcMar>
              <w:left w:w="0" w:type="dxa"/>
              <w:right w:w="0" w:type="dxa"/>
            </w:tcMar>
            <w:vAlign w:val="bottom"/>
          </w:tcPr>
          <w:p w14:paraId="1D0A39C6" w14:textId="2A656809" w:rsidR="0067606D" w:rsidRDefault="0067606D" w:rsidP="0067606D">
            <w:pPr>
              <w:pStyle w:val="TabellRader"/>
              <w:keepNext/>
              <w:keepLines/>
              <w:jc w:val="left"/>
            </w:pPr>
            <w:r>
              <w:t>Beslut om reformer</w:t>
            </w:r>
          </w:p>
        </w:tc>
        <w:tc>
          <w:tcPr>
            <w:tcW w:w="705" w:type="dxa"/>
          </w:tcPr>
          <w:p w14:paraId="2C573154" w14:textId="52758CB0" w:rsidR="0067606D" w:rsidRPr="004D2091" w:rsidRDefault="0067606D" w:rsidP="0067606D">
            <w:pPr>
              <w:pStyle w:val="TabellRader"/>
              <w:keepNext/>
              <w:keepLines/>
              <w:rPr>
                <w:highlight w:val="yellow"/>
              </w:rPr>
            </w:pPr>
            <w:r w:rsidRPr="000A45B6">
              <w:t>12,0</w:t>
            </w:r>
          </w:p>
        </w:tc>
        <w:tc>
          <w:tcPr>
            <w:tcW w:w="705" w:type="dxa"/>
          </w:tcPr>
          <w:p w14:paraId="280C3989" w14:textId="02A312EF" w:rsidR="0067606D" w:rsidRPr="004D2091" w:rsidRDefault="0067606D" w:rsidP="0067606D">
            <w:pPr>
              <w:pStyle w:val="TabellRader"/>
              <w:keepNext/>
              <w:keepLines/>
              <w:rPr>
                <w:highlight w:val="yellow"/>
              </w:rPr>
            </w:pPr>
            <w:r w:rsidRPr="000A45B6">
              <w:t>16,7</w:t>
            </w:r>
          </w:p>
        </w:tc>
        <w:tc>
          <w:tcPr>
            <w:tcW w:w="705" w:type="dxa"/>
          </w:tcPr>
          <w:p w14:paraId="669ACFE6" w14:textId="451A09E1" w:rsidR="0067606D" w:rsidRPr="004D2091" w:rsidRDefault="0067606D" w:rsidP="0067606D">
            <w:pPr>
              <w:pStyle w:val="TabellRader"/>
              <w:keepNext/>
              <w:keepLines/>
              <w:rPr>
                <w:highlight w:val="yellow"/>
              </w:rPr>
            </w:pPr>
            <w:r w:rsidRPr="000A45B6">
              <w:t>21,5</w:t>
            </w:r>
          </w:p>
        </w:tc>
      </w:tr>
      <w:tr w:rsidR="0067606D" w14:paraId="3C11F60B" w14:textId="77777777" w:rsidTr="0067606D">
        <w:tc>
          <w:tcPr>
            <w:tcW w:w="2268" w:type="dxa"/>
            <w:tcMar>
              <w:left w:w="0" w:type="dxa"/>
              <w:right w:w="0" w:type="dxa"/>
            </w:tcMar>
            <w:vAlign w:val="bottom"/>
          </w:tcPr>
          <w:p w14:paraId="4DDCDAEA" w14:textId="74115441" w:rsidR="0067606D" w:rsidRDefault="0067606D" w:rsidP="0067606D">
            <w:pPr>
              <w:pStyle w:val="TabellRader"/>
              <w:keepNext/>
              <w:keepLines/>
              <w:jc w:val="left"/>
            </w:pPr>
            <w:r>
              <w:t>Reviderad pris- och löneomräkning</w:t>
            </w:r>
          </w:p>
        </w:tc>
        <w:tc>
          <w:tcPr>
            <w:tcW w:w="705" w:type="dxa"/>
          </w:tcPr>
          <w:p w14:paraId="2CC715CE" w14:textId="16114FCA" w:rsidR="0067606D" w:rsidRPr="004D2091" w:rsidRDefault="0067606D" w:rsidP="0067606D">
            <w:pPr>
              <w:pStyle w:val="TabellRader"/>
              <w:keepNext/>
              <w:keepLines/>
              <w:rPr>
                <w:highlight w:val="yellow"/>
              </w:rPr>
            </w:pPr>
            <w:r w:rsidRPr="000A45B6">
              <w:t>0,0</w:t>
            </w:r>
          </w:p>
        </w:tc>
        <w:tc>
          <w:tcPr>
            <w:tcW w:w="705" w:type="dxa"/>
          </w:tcPr>
          <w:p w14:paraId="6C9C4EA8" w14:textId="65DA5039" w:rsidR="0067606D" w:rsidRPr="004D2091" w:rsidRDefault="0067606D" w:rsidP="0067606D">
            <w:pPr>
              <w:pStyle w:val="TabellRader"/>
              <w:keepNext/>
              <w:keepLines/>
              <w:rPr>
                <w:highlight w:val="yellow"/>
              </w:rPr>
            </w:pPr>
            <w:r w:rsidRPr="000A45B6">
              <w:t>0,2</w:t>
            </w:r>
          </w:p>
        </w:tc>
        <w:tc>
          <w:tcPr>
            <w:tcW w:w="705" w:type="dxa"/>
          </w:tcPr>
          <w:p w14:paraId="016FE0DC" w14:textId="7617FAEE" w:rsidR="0067606D" w:rsidRPr="004D2091" w:rsidRDefault="0067606D" w:rsidP="0067606D">
            <w:pPr>
              <w:pStyle w:val="TabellRader"/>
              <w:keepNext/>
              <w:keepLines/>
              <w:rPr>
                <w:highlight w:val="yellow"/>
              </w:rPr>
            </w:pPr>
            <w:r w:rsidRPr="000A45B6">
              <w:t>0,2</w:t>
            </w:r>
          </w:p>
        </w:tc>
      </w:tr>
      <w:tr w:rsidR="0067606D" w14:paraId="6F6142E3" w14:textId="77777777" w:rsidTr="0067606D">
        <w:tc>
          <w:tcPr>
            <w:tcW w:w="2268" w:type="dxa"/>
            <w:tcMar>
              <w:left w:w="0" w:type="dxa"/>
              <w:right w:w="0" w:type="dxa"/>
            </w:tcMar>
            <w:vAlign w:val="bottom"/>
          </w:tcPr>
          <w:p w14:paraId="529F1A2E" w14:textId="0D84F54C" w:rsidR="0067606D" w:rsidRDefault="0067606D" w:rsidP="0067606D">
            <w:pPr>
              <w:pStyle w:val="TabellRader"/>
              <w:keepNext/>
              <w:keepLines/>
              <w:jc w:val="left"/>
            </w:pPr>
            <w:r>
              <w:t>Makroekonomiska förändringar</w:t>
            </w:r>
          </w:p>
        </w:tc>
        <w:tc>
          <w:tcPr>
            <w:tcW w:w="705" w:type="dxa"/>
          </w:tcPr>
          <w:p w14:paraId="3CBC295B" w14:textId="27BD4B47" w:rsidR="0067606D" w:rsidRPr="004D2091" w:rsidRDefault="0067606D" w:rsidP="0067606D">
            <w:pPr>
              <w:pStyle w:val="TabellRader"/>
              <w:keepNext/>
              <w:keepLines/>
              <w:rPr>
                <w:highlight w:val="yellow"/>
              </w:rPr>
            </w:pPr>
            <w:r w:rsidRPr="000A45B6">
              <w:t>0,3</w:t>
            </w:r>
          </w:p>
        </w:tc>
        <w:tc>
          <w:tcPr>
            <w:tcW w:w="705" w:type="dxa"/>
          </w:tcPr>
          <w:p w14:paraId="198B6F50" w14:textId="53E7B650" w:rsidR="0067606D" w:rsidRPr="004D2091" w:rsidRDefault="0067606D" w:rsidP="0067606D">
            <w:pPr>
              <w:pStyle w:val="TabellRader"/>
              <w:keepNext/>
              <w:keepLines/>
              <w:rPr>
                <w:highlight w:val="yellow"/>
              </w:rPr>
            </w:pPr>
            <w:r w:rsidRPr="000A45B6">
              <w:t>0,6</w:t>
            </w:r>
          </w:p>
        </w:tc>
        <w:tc>
          <w:tcPr>
            <w:tcW w:w="705" w:type="dxa"/>
          </w:tcPr>
          <w:p w14:paraId="153A0F15" w14:textId="6141DCB3" w:rsidR="0067606D" w:rsidRPr="004D2091" w:rsidRDefault="0067606D" w:rsidP="0067606D">
            <w:pPr>
              <w:pStyle w:val="TabellRader"/>
              <w:keepNext/>
              <w:keepLines/>
              <w:rPr>
                <w:highlight w:val="yellow"/>
              </w:rPr>
            </w:pPr>
            <w:r w:rsidRPr="000A45B6">
              <w:t>0,3</w:t>
            </w:r>
          </w:p>
        </w:tc>
      </w:tr>
      <w:tr w:rsidR="0067606D" w14:paraId="47026889" w14:textId="77777777" w:rsidTr="0067606D">
        <w:tc>
          <w:tcPr>
            <w:tcW w:w="2268" w:type="dxa"/>
            <w:tcMar>
              <w:left w:w="0" w:type="dxa"/>
              <w:right w:w="0" w:type="dxa"/>
            </w:tcMar>
            <w:vAlign w:val="bottom"/>
          </w:tcPr>
          <w:p w14:paraId="3364ED0B" w14:textId="2D84283E" w:rsidR="0067606D" w:rsidRDefault="0067606D" w:rsidP="0067606D">
            <w:pPr>
              <w:pStyle w:val="TabellRader"/>
              <w:keepNext/>
              <w:keepLines/>
              <w:jc w:val="left"/>
            </w:pPr>
            <w:r>
              <w:t>Volymer</w:t>
            </w:r>
            <w:r w:rsidRPr="005C5C4A">
              <w:rPr>
                <w:vertAlign w:val="superscript"/>
              </w:rPr>
              <w:t>1</w:t>
            </w:r>
          </w:p>
        </w:tc>
        <w:tc>
          <w:tcPr>
            <w:tcW w:w="705" w:type="dxa"/>
          </w:tcPr>
          <w:p w14:paraId="41E68761" w14:textId="7C1ECFDE" w:rsidR="0067606D" w:rsidRPr="004D2091" w:rsidRDefault="0067606D" w:rsidP="0067606D">
            <w:pPr>
              <w:pStyle w:val="TabellRader"/>
              <w:keepNext/>
              <w:keepLines/>
              <w:rPr>
                <w:highlight w:val="yellow"/>
              </w:rPr>
            </w:pPr>
            <w:r w:rsidRPr="000A45B6">
              <w:t>1,3</w:t>
            </w:r>
          </w:p>
        </w:tc>
        <w:tc>
          <w:tcPr>
            <w:tcW w:w="705" w:type="dxa"/>
          </w:tcPr>
          <w:p w14:paraId="43E4598C" w14:textId="7EAFE593" w:rsidR="0067606D" w:rsidRPr="004D2091" w:rsidRDefault="0067606D" w:rsidP="0067606D">
            <w:pPr>
              <w:pStyle w:val="TabellRader"/>
              <w:keepNext/>
              <w:keepLines/>
              <w:rPr>
                <w:highlight w:val="yellow"/>
              </w:rPr>
            </w:pPr>
            <w:r w:rsidRPr="000A45B6">
              <w:t>1,0</w:t>
            </w:r>
          </w:p>
        </w:tc>
        <w:tc>
          <w:tcPr>
            <w:tcW w:w="705" w:type="dxa"/>
          </w:tcPr>
          <w:p w14:paraId="2A4C2A60" w14:textId="5897C98A" w:rsidR="0067606D" w:rsidRPr="004D2091" w:rsidRDefault="0067606D" w:rsidP="0067606D">
            <w:pPr>
              <w:pStyle w:val="TabellRader"/>
              <w:keepNext/>
              <w:keepLines/>
              <w:rPr>
                <w:highlight w:val="yellow"/>
              </w:rPr>
            </w:pPr>
            <w:r w:rsidRPr="000A45B6">
              <w:t>-0,1</w:t>
            </w:r>
          </w:p>
        </w:tc>
      </w:tr>
      <w:tr w:rsidR="0067606D" w14:paraId="10E653B3" w14:textId="77777777" w:rsidTr="0067606D">
        <w:tc>
          <w:tcPr>
            <w:tcW w:w="2268" w:type="dxa"/>
            <w:tcMar>
              <w:left w:w="0" w:type="dxa"/>
              <w:right w:w="0" w:type="dxa"/>
            </w:tcMar>
            <w:vAlign w:val="bottom"/>
          </w:tcPr>
          <w:p w14:paraId="49AE4F6E" w14:textId="791DBB7C" w:rsidR="0067606D" w:rsidRDefault="0067606D" w:rsidP="0067606D">
            <w:pPr>
              <w:pStyle w:val="TabellRader"/>
              <w:keepNext/>
              <w:keepLines/>
              <w:jc w:val="left"/>
            </w:pPr>
            <w:r>
              <w:t>Tekniska justeringar</w:t>
            </w:r>
            <w:r w:rsidRPr="001B288D">
              <w:rPr>
                <w:vertAlign w:val="superscript"/>
              </w:rPr>
              <w:t>2</w:t>
            </w:r>
          </w:p>
        </w:tc>
        <w:tc>
          <w:tcPr>
            <w:tcW w:w="705" w:type="dxa"/>
          </w:tcPr>
          <w:p w14:paraId="3F2A1623" w14:textId="0979F5EA" w:rsidR="0067606D" w:rsidRPr="004D2091" w:rsidRDefault="0067606D" w:rsidP="0067606D">
            <w:pPr>
              <w:pStyle w:val="TabellRader"/>
              <w:keepNext/>
              <w:keepLines/>
              <w:rPr>
                <w:highlight w:val="yellow"/>
              </w:rPr>
            </w:pPr>
            <w:r w:rsidRPr="000A45B6">
              <w:t>4,2</w:t>
            </w:r>
          </w:p>
        </w:tc>
        <w:tc>
          <w:tcPr>
            <w:tcW w:w="705" w:type="dxa"/>
          </w:tcPr>
          <w:p w14:paraId="4CA01B20" w14:textId="55C9F386" w:rsidR="0067606D" w:rsidRPr="004D2091" w:rsidRDefault="0067606D" w:rsidP="0067606D">
            <w:pPr>
              <w:pStyle w:val="TabellRader"/>
              <w:keepNext/>
              <w:keepLines/>
              <w:rPr>
                <w:highlight w:val="yellow"/>
              </w:rPr>
            </w:pPr>
            <w:r w:rsidRPr="000A45B6">
              <w:t>4,2</w:t>
            </w:r>
          </w:p>
        </w:tc>
        <w:tc>
          <w:tcPr>
            <w:tcW w:w="705" w:type="dxa"/>
          </w:tcPr>
          <w:p w14:paraId="353D6F5F" w14:textId="1ADD9B6E" w:rsidR="0067606D" w:rsidRPr="004D2091" w:rsidRDefault="0067606D" w:rsidP="0067606D">
            <w:pPr>
              <w:pStyle w:val="TabellRader"/>
              <w:keepNext/>
              <w:keepLines/>
              <w:rPr>
                <w:highlight w:val="yellow"/>
              </w:rPr>
            </w:pPr>
            <w:r w:rsidRPr="000A45B6">
              <w:t>4,2</w:t>
            </w:r>
          </w:p>
        </w:tc>
      </w:tr>
      <w:tr w:rsidR="0067606D" w14:paraId="5C880CCF" w14:textId="77777777" w:rsidTr="0067606D">
        <w:tc>
          <w:tcPr>
            <w:tcW w:w="2268" w:type="dxa"/>
            <w:tcMar>
              <w:left w:w="0" w:type="dxa"/>
              <w:right w:w="0" w:type="dxa"/>
            </w:tcMar>
            <w:vAlign w:val="bottom"/>
          </w:tcPr>
          <w:p w14:paraId="7153EF3A" w14:textId="5EFFCAC0" w:rsidR="0067606D" w:rsidRDefault="0067606D" w:rsidP="0067606D">
            <w:pPr>
              <w:pStyle w:val="TabellRader"/>
              <w:keepNext/>
              <w:keepLines/>
              <w:jc w:val="left"/>
            </w:pPr>
            <w:r>
              <w:t>Minskning av anslagsbehållningar</w:t>
            </w:r>
          </w:p>
        </w:tc>
        <w:tc>
          <w:tcPr>
            <w:tcW w:w="705" w:type="dxa"/>
          </w:tcPr>
          <w:p w14:paraId="3C0D6D58" w14:textId="42A08C99" w:rsidR="0067606D" w:rsidRPr="004D2091" w:rsidRDefault="0067606D" w:rsidP="0067606D">
            <w:pPr>
              <w:pStyle w:val="TabellRader"/>
              <w:keepNext/>
              <w:keepLines/>
              <w:rPr>
                <w:highlight w:val="yellow"/>
              </w:rPr>
            </w:pPr>
            <w:r w:rsidRPr="000A45B6">
              <w:t>-5,7</w:t>
            </w:r>
          </w:p>
        </w:tc>
        <w:tc>
          <w:tcPr>
            <w:tcW w:w="705" w:type="dxa"/>
          </w:tcPr>
          <w:p w14:paraId="6A28AABF" w14:textId="243EA7EB" w:rsidR="0067606D" w:rsidRPr="004D2091" w:rsidRDefault="0067606D" w:rsidP="0067606D">
            <w:pPr>
              <w:pStyle w:val="TabellRader"/>
              <w:keepNext/>
              <w:keepLines/>
              <w:rPr>
                <w:highlight w:val="yellow"/>
              </w:rPr>
            </w:pPr>
            <w:r w:rsidRPr="000A45B6">
              <w:t>-6,1</w:t>
            </w:r>
          </w:p>
        </w:tc>
        <w:tc>
          <w:tcPr>
            <w:tcW w:w="705" w:type="dxa"/>
          </w:tcPr>
          <w:p w14:paraId="352B632A" w14:textId="12BCB026" w:rsidR="0067606D" w:rsidRPr="004D2091" w:rsidRDefault="0067606D" w:rsidP="0067606D">
            <w:pPr>
              <w:pStyle w:val="TabellRader"/>
              <w:keepNext/>
              <w:keepLines/>
              <w:rPr>
                <w:highlight w:val="yellow"/>
              </w:rPr>
            </w:pPr>
            <w:r w:rsidRPr="000A45B6">
              <w:t>-4,6</w:t>
            </w:r>
          </w:p>
        </w:tc>
      </w:tr>
      <w:tr w:rsidR="0067606D" w14:paraId="56DDD0A4" w14:textId="77777777" w:rsidTr="0067606D">
        <w:tc>
          <w:tcPr>
            <w:tcW w:w="2268" w:type="dxa"/>
            <w:tcBorders>
              <w:bottom w:val="single" w:sz="12" w:space="0" w:color="auto"/>
            </w:tcBorders>
            <w:tcMar>
              <w:left w:w="0" w:type="dxa"/>
              <w:right w:w="0" w:type="dxa"/>
            </w:tcMar>
            <w:vAlign w:val="bottom"/>
          </w:tcPr>
          <w:p w14:paraId="1818DE97" w14:textId="4026533A" w:rsidR="0067606D" w:rsidRDefault="0067606D" w:rsidP="0067606D">
            <w:pPr>
              <w:pStyle w:val="TabellRader"/>
              <w:keepNext/>
              <w:keepLines/>
              <w:jc w:val="left"/>
            </w:pPr>
            <w:r>
              <w:t>Övriga utgiftspåverkande faktorer</w:t>
            </w:r>
          </w:p>
        </w:tc>
        <w:tc>
          <w:tcPr>
            <w:tcW w:w="705" w:type="dxa"/>
            <w:tcBorders>
              <w:bottom w:val="single" w:sz="12" w:space="0" w:color="auto"/>
            </w:tcBorders>
          </w:tcPr>
          <w:p w14:paraId="0D1FF697" w14:textId="5416E23D" w:rsidR="0067606D" w:rsidRPr="004D2091" w:rsidRDefault="0067606D" w:rsidP="0067606D">
            <w:pPr>
              <w:pStyle w:val="TabellRader"/>
              <w:keepNext/>
              <w:keepLines/>
              <w:rPr>
                <w:highlight w:val="yellow"/>
              </w:rPr>
            </w:pPr>
            <w:r w:rsidRPr="002A4BCB">
              <w:t>-5,8</w:t>
            </w:r>
          </w:p>
        </w:tc>
        <w:tc>
          <w:tcPr>
            <w:tcW w:w="705" w:type="dxa"/>
            <w:tcBorders>
              <w:bottom w:val="single" w:sz="12" w:space="0" w:color="auto"/>
            </w:tcBorders>
          </w:tcPr>
          <w:p w14:paraId="1E43A705" w14:textId="0CF225B7" w:rsidR="0067606D" w:rsidRPr="004D2091" w:rsidRDefault="0067606D" w:rsidP="0067606D">
            <w:pPr>
              <w:pStyle w:val="TabellRader"/>
              <w:keepNext/>
              <w:keepLines/>
              <w:rPr>
                <w:highlight w:val="yellow"/>
              </w:rPr>
            </w:pPr>
            <w:r w:rsidRPr="002A4BCB">
              <w:t>-1,2</w:t>
            </w:r>
          </w:p>
        </w:tc>
        <w:tc>
          <w:tcPr>
            <w:tcW w:w="705" w:type="dxa"/>
            <w:tcBorders>
              <w:bottom w:val="single" w:sz="12" w:space="0" w:color="auto"/>
            </w:tcBorders>
          </w:tcPr>
          <w:p w14:paraId="3E86DD1F" w14:textId="409D9201" w:rsidR="0067606D" w:rsidRPr="004D2091" w:rsidRDefault="0067606D" w:rsidP="0067606D">
            <w:pPr>
              <w:pStyle w:val="TabellRader"/>
              <w:keepNext/>
              <w:keepLines/>
              <w:rPr>
                <w:highlight w:val="yellow"/>
              </w:rPr>
            </w:pPr>
            <w:r w:rsidRPr="002A4BCB">
              <w:t>-0,5</w:t>
            </w:r>
          </w:p>
        </w:tc>
      </w:tr>
      <w:tr w:rsidR="0067606D" w14:paraId="56D04464" w14:textId="77777777" w:rsidTr="0067606D">
        <w:tc>
          <w:tcPr>
            <w:tcW w:w="2268" w:type="dxa"/>
            <w:tcBorders>
              <w:top w:val="single" w:sz="12" w:space="0" w:color="auto"/>
            </w:tcBorders>
            <w:tcMar>
              <w:left w:w="0" w:type="dxa"/>
              <w:right w:w="0" w:type="dxa"/>
            </w:tcMar>
            <w:vAlign w:val="bottom"/>
          </w:tcPr>
          <w:p w14:paraId="169A1060" w14:textId="329791A9" w:rsidR="0067606D" w:rsidRPr="001B288D" w:rsidRDefault="0067606D" w:rsidP="0067606D">
            <w:pPr>
              <w:pStyle w:val="TabellRader"/>
              <w:keepNext/>
              <w:keepLines/>
              <w:jc w:val="left"/>
              <w:rPr>
                <w:b/>
              </w:rPr>
            </w:pPr>
            <w:r w:rsidRPr="001B288D">
              <w:rPr>
                <w:b/>
              </w:rPr>
              <w:t>Total utgiftsförändring</w:t>
            </w:r>
          </w:p>
        </w:tc>
        <w:tc>
          <w:tcPr>
            <w:tcW w:w="705" w:type="dxa"/>
            <w:tcBorders>
              <w:top w:val="single" w:sz="12" w:space="0" w:color="auto"/>
            </w:tcBorders>
          </w:tcPr>
          <w:p w14:paraId="2F7302D3" w14:textId="5D3508B4" w:rsidR="0067606D" w:rsidRPr="004D2091" w:rsidRDefault="0067606D" w:rsidP="0067606D">
            <w:pPr>
              <w:pStyle w:val="TabellRader"/>
              <w:keepNext/>
              <w:keepLines/>
              <w:rPr>
                <w:b/>
                <w:highlight w:val="yellow"/>
              </w:rPr>
            </w:pPr>
            <w:r w:rsidRPr="00DA7EA5">
              <w:rPr>
                <w:b/>
              </w:rPr>
              <w:t>6,3</w:t>
            </w:r>
          </w:p>
        </w:tc>
        <w:tc>
          <w:tcPr>
            <w:tcW w:w="705" w:type="dxa"/>
            <w:tcBorders>
              <w:top w:val="single" w:sz="12" w:space="0" w:color="auto"/>
            </w:tcBorders>
          </w:tcPr>
          <w:p w14:paraId="6A402B39" w14:textId="3438E0C1" w:rsidR="0067606D" w:rsidRPr="004D2091" w:rsidRDefault="0067606D" w:rsidP="0067606D">
            <w:pPr>
              <w:pStyle w:val="TabellRader"/>
              <w:keepNext/>
              <w:keepLines/>
              <w:rPr>
                <w:b/>
                <w:highlight w:val="yellow"/>
              </w:rPr>
            </w:pPr>
            <w:r w:rsidRPr="00DA7EA5">
              <w:rPr>
                <w:b/>
              </w:rPr>
              <w:t>15,4</w:t>
            </w:r>
          </w:p>
        </w:tc>
        <w:tc>
          <w:tcPr>
            <w:tcW w:w="705" w:type="dxa"/>
            <w:tcBorders>
              <w:top w:val="single" w:sz="12" w:space="0" w:color="auto"/>
              <w:bottom w:val="single" w:sz="12" w:space="0" w:color="auto"/>
            </w:tcBorders>
          </w:tcPr>
          <w:p w14:paraId="00D7186A" w14:textId="4AB51289" w:rsidR="0067606D" w:rsidRPr="004D2091" w:rsidRDefault="0067606D" w:rsidP="0067606D">
            <w:pPr>
              <w:pStyle w:val="TabellRader"/>
              <w:keepNext/>
              <w:keepLines/>
              <w:rPr>
                <w:b/>
                <w:highlight w:val="yellow"/>
              </w:rPr>
            </w:pPr>
            <w:r w:rsidRPr="00DA7EA5">
              <w:rPr>
                <w:b/>
              </w:rPr>
              <w:t>21,1</w:t>
            </w:r>
          </w:p>
        </w:tc>
      </w:tr>
      <w:tr w:rsidR="0067606D" w:rsidRPr="009044A4" w14:paraId="2534098B" w14:textId="77777777" w:rsidTr="0067606D">
        <w:trPr>
          <w:cnfStyle w:val="010000000000" w:firstRow="0" w:lastRow="1" w:firstColumn="0" w:lastColumn="0" w:oddVBand="0" w:evenVBand="0" w:oddHBand="0" w:evenHBand="0" w:firstRowFirstColumn="0" w:firstRowLastColumn="0" w:lastRowFirstColumn="0" w:lastRowLastColumn="0"/>
        </w:trPr>
        <w:tc>
          <w:tcPr>
            <w:tcW w:w="2268" w:type="dxa"/>
            <w:tcMar>
              <w:left w:w="0" w:type="dxa"/>
              <w:right w:w="0" w:type="dxa"/>
            </w:tcMar>
            <w:vAlign w:val="bottom"/>
          </w:tcPr>
          <w:p w14:paraId="0EDC9EC7" w14:textId="6A88C616" w:rsidR="0067606D" w:rsidRPr="009044A4" w:rsidRDefault="0067606D" w:rsidP="0067606D">
            <w:pPr>
              <w:pStyle w:val="TabellSlutsumma"/>
              <w:keepNext/>
              <w:keepLines/>
              <w:jc w:val="left"/>
              <w:rPr>
                <w:b/>
              </w:rPr>
            </w:pPr>
            <w:r>
              <w:rPr>
                <w:b/>
              </w:rPr>
              <w:t xml:space="preserve">Takbegränsade utgifter i budgetpropositionen för 2020 </w:t>
            </w:r>
          </w:p>
        </w:tc>
        <w:tc>
          <w:tcPr>
            <w:tcW w:w="705" w:type="dxa"/>
            <w:vAlign w:val="bottom"/>
          </w:tcPr>
          <w:p w14:paraId="40C3ED31" w14:textId="31197A95" w:rsidR="0067606D" w:rsidRPr="004D2091" w:rsidRDefault="0067606D" w:rsidP="0067606D">
            <w:pPr>
              <w:pStyle w:val="TabellSlutsumma"/>
              <w:keepNext/>
              <w:keepLines/>
              <w:rPr>
                <w:b/>
                <w:highlight w:val="yellow"/>
              </w:rPr>
            </w:pPr>
            <w:r w:rsidRPr="00DA7EA5">
              <w:rPr>
                <w:b/>
              </w:rPr>
              <w:t>1 351,6</w:t>
            </w:r>
          </w:p>
        </w:tc>
        <w:tc>
          <w:tcPr>
            <w:tcW w:w="705" w:type="dxa"/>
            <w:vAlign w:val="bottom"/>
          </w:tcPr>
          <w:p w14:paraId="376F53C8" w14:textId="1232D956" w:rsidR="0067606D" w:rsidRPr="004D2091" w:rsidRDefault="0067606D" w:rsidP="0067606D">
            <w:pPr>
              <w:pStyle w:val="TabellSlutsumma"/>
              <w:keepNext/>
              <w:keepLines/>
              <w:rPr>
                <w:b/>
                <w:highlight w:val="yellow"/>
              </w:rPr>
            </w:pPr>
            <w:r w:rsidRPr="00DA7EA5">
              <w:rPr>
                <w:b/>
              </w:rPr>
              <w:t>1 387,4</w:t>
            </w:r>
          </w:p>
        </w:tc>
        <w:tc>
          <w:tcPr>
            <w:tcW w:w="705" w:type="dxa"/>
            <w:vAlign w:val="bottom"/>
          </w:tcPr>
          <w:p w14:paraId="783BB24C" w14:textId="7D96A3F5" w:rsidR="0067606D" w:rsidRPr="004D2091" w:rsidRDefault="0067606D" w:rsidP="0067606D">
            <w:pPr>
              <w:pStyle w:val="TabellSlutsumma"/>
              <w:keepNext/>
              <w:keepLines/>
              <w:rPr>
                <w:b/>
                <w:highlight w:val="yellow"/>
              </w:rPr>
            </w:pPr>
            <w:r w:rsidRPr="00DA7EA5">
              <w:rPr>
                <w:b/>
              </w:rPr>
              <w:t>1 408,6</w:t>
            </w:r>
          </w:p>
        </w:tc>
      </w:tr>
    </w:tbl>
    <w:p w14:paraId="585EDDC1" w14:textId="21169E74" w:rsidR="0067606D" w:rsidRPr="007A7CEC" w:rsidRDefault="0067606D" w:rsidP="0067606D">
      <w:pPr>
        <w:pStyle w:val="TabellFotnot"/>
      </w:pPr>
      <w:r w:rsidRPr="00157675">
        <w:rPr>
          <w:vertAlign w:val="superscript"/>
        </w:rPr>
        <w:t>1</w:t>
      </w:r>
      <w:r>
        <w:t xml:space="preserve"> Begreppet volym innefattar ett antal olika slags utgiftsförändringar, till följd av bl.a. antalet personer i vissa transfereringssystem, längden på den tid som en person finns i ett transfereringssystem samt förändringar av nivån på styckkostnader i transfereringssystemen som inte direkt kan kopplas till den makroekonomiska utvecklingen.</w:t>
      </w:r>
    </w:p>
    <w:p w14:paraId="528CEE65" w14:textId="4F74A25C" w:rsidR="0067606D" w:rsidRDefault="0067606D" w:rsidP="0067606D">
      <w:pPr>
        <w:pStyle w:val="TabellFotnot"/>
      </w:pPr>
      <w:r w:rsidRPr="003104A7">
        <w:rPr>
          <w:vertAlign w:val="superscript"/>
        </w:rPr>
        <w:t>2</w:t>
      </w:r>
      <w:r>
        <w:t xml:space="preserve"> Utgiftsförändringar som motiverar tekniska justeringar av utgiftstakets nivå redovisas i avsnitt </w:t>
      </w:r>
      <w:r w:rsidRPr="00BE1EAE">
        <w:t>5.2</w:t>
      </w:r>
      <w:r>
        <w:t>.</w:t>
      </w:r>
    </w:p>
    <w:p w14:paraId="110A94E1" w14:textId="77777777" w:rsidR="0067606D" w:rsidRDefault="0067606D" w:rsidP="0067606D">
      <w:pPr>
        <w:pStyle w:val="Brdtextmedindrag"/>
        <w:ind w:firstLine="0"/>
      </w:pPr>
    </w:p>
    <w:p w14:paraId="217DAC8F" w14:textId="03546D02" w:rsidR="0067606D" w:rsidRDefault="0067606D" w:rsidP="0067606D">
      <w:pPr>
        <w:pStyle w:val="Brdtextmedindrag"/>
        <w:ind w:firstLine="0"/>
      </w:pPr>
      <w:r w:rsidRPr="009F495E">
        <w:t xml:space="preserve">I </w:t>
      </w:r>
      <w:r w:rsidRPr="009F495E">
        <w:fldChar w:fldCharType="begin"/>
      </w:r>
      <w:r w:rsidRPr="009F495E">
        <w:instrText xml:space="preserve"> REF  _Ref529308936 \* Lower \h </w:instrText>
      </w:r>
      <w:r>
        <w:instrText xml:space="preserve"> \* MERGEFORMAT </w:instrText>
      </w:r>
      <w:r w:rsidRPr="009F495E">
        <w:fldChar w:fldCharType="separate"/>
      </w:r>
      <w:r w:rsidR="00757DA4">
        <w:t xml:space="preserve">tabell </w:t>
      </w:r>
      <w:r w:rsidR="00757DA4" w:rsidRPr="00757DA4">
        <w:rPr>
          <w:bCs/>
          <w:noProof/>
        </w:rPr>
        <w:t>7</w:t>
      </w:r>
      <w:r w:rsidR="00757DA4">
        <w:t>.</w:t>
      </w:r>
      <w:r w:rsidR="00757DA4">
        <w:rPr>
          <w:noProof/>
        </w:rPr>
        <w:t>15</w:t>
      </w:r>
      <w:r w:rsidRPr="009F495E">
        <w:fldChar w:fldCharType="end"/>
      </w:r>
      <w:r w:rsidRPr="009F495E">
        <w:t xml:space="preserve"> redovisas förändringarna av utgifts</w:t>
      </w:r>
      <w:r>
        <w:softHyphen/>
      </w:r>
      <w:r w:rsidRPr="009F495E">
        <w:t>ramarna och förändringen av de takbegränsade utgifterna 20</w:t>
      </w:r>
      <w:r>
        <w:t>20</w:t>
      </w:r>
      <w:r w:rsidRPr="009F495E">
        <w:t>–202</w:t>
      </w:r>
      <w:r>
        <w:t>2</w:t>
      </w:r>
      <w:r w:rsidRPr="009F495E">
        <w:t xml:space="preserve"> </w:t>
      </w:r>
      <w:r>
        <w:t>jämfört med</w:t>
      </w:r>
      <w:r w:rsidRPr="009F495E">
        <w:t xml:space="preserve"> 201</w:t>
      </w:r>
      <w:r>
        <w:t>9</w:t>
      </w:r>
      <w:r w:rsidRPr="009F495E">
        <w:t xml:space="preserve"> års ekonomiska vårproposition.</w:t>
      </w:r>
    </w:p>
    <w:p w14:paraId="10A9BBB6" w14:textId="76E74637" w:rsidR="0067606D" w:rsidRDefault="0067606D" w:rsidP="0067606D">
      <w:pPr>
        <w:pStyle w:val="Brdtextmedindrag"/>
        <w:ind w:firstLine="0"/>
        <w:sectPr w:rsidR="0067606D" w:rsidSect="0067606D">
          <w:headerReference w:type="even" r:id="rId315"/>
          <w:headerReference w:type="default" r:id="rId316"/>
          <w:footerReference w:type="even" r:id="rId317"/>
          <w:footerReference w:type="default" r:id="rId318"/>
          <w:footerReference w:type="first" r:id="rId319"/>
          <w:pgSz w:w="11906" w:h="16838" w:code="9"/>
          <w:pgMar w:top="1304" w:right="1871" w:bottom="1531" w:left="1021" w:header="567" w:footer="1077" w:gutter="0"/>
          <w:cols w:num="2" w:space="340"/>
          <w:docGrid w:linePitch="360"/>
        </w:sectPr>
      </w:pPr>
    </w:p>
    <w:p w14:paraId="755439D8" w14:textId="28E72115" w:rsidR="0067606D" w:rsidRDefault="0067606D" w:rsidP="0067606D">
      <w:pPr>
        <w:pStyle w:val="TabellRubrik"/>
      </w:pPr>
      <w:bookmarkStart w:id="254" w:name="_Ref529308936"/>
      <w:bookmarkStart w:id="255" w:name="_Toc19299009"/>
      <w:r>
        <w:lastRenderedPageBreak/>
        <w:t xml:space="preserve">Tabell </w:t>
      </w:r>
      <w:fldSimple w:instr=" STYLEREF &quot;Rubrik 1&quot;\n \* MERGEFORMAT ">
        <w:r w:rsidR="00757DA4" w:rsidRPr="00757DA4">
          <w:rPr>
            <w:bCs/>
            <w:noProof/>
          </w:rPr>
          <w:t>7</w:t>
        </w:r>
      </w:fldSimple>
      <w:r>
        <w:t>.</w:t>
      </w:r>
      <w:fldSimple w:instr=" SEQ Tabell \* Arabic \s 1  \* MERGEFORMAT ">
        <w:r w:rsidR="00757DA4">
          <w:rPr>
            <w:noProof/>
          </w:rPr>
          <w:t>15</w:t>
        </w:r>
      </w:fldSimple>
      <w:bookmarkEnd w:id="254"/>
      <w:r>
        <w:rPr>
          <w:noProof/>
        </w:rPr>
        <w:tab/>
      </w:r>
      <w:r w:rsidRPr="00910D48">
        <w:t xml:space="preserve">Förändring av utgiftsramar </w:t>
      </w:r>
      <w:r>
        <w:t xml:space="preserve">och takbegränsade utgifter </w:t>
      </w:r>
      <w:r w:rsidRPr="00910D48">
        <w:t>jämfört med 201</w:t>
      </w:r>
      <w:r>
        <w:t>9</w:t>
      </w:r>
      <w:r w:rsidRPr="00910D48">
        <w:t xml:space="preserve"> års ekonomiska vårproposition</w:t>
      </w:r>
      <w:bookmarkEnd w:id="255"/>
    </w:p>
    <w:p w14:paraId="3B3BFB65" w14:textId="77777777" w:rsidR="0067606D" w:rsidRDefault="0067606D" w:rsidP="0067606D">
      <w:pPr>
        <w:pStyle w:val="TabellUnderrubrik"/>
      </w:pPr>
      <w:r w:rsidRPr="00910D48">
        <w:t>Miljoner kronor</w:t>
      </w:r>
    </w:p>
    <w:tbl>
      <w:tblPr>
        <w:tblStyle w:val="RKEgentabell"/>
        <w:tblW w:w="9055" w:type="dxa"/>
        <w:tblInd w:w="0" w:type="dxa"/>
        <w:tblLayout w:type="fixed"/>
        <w:tblLook w:val="0060" w:firstRow="1" w:lastRow="1" w:firstColumn="0" w:lastColumn="0" w:noHBand="0" w:noVBand="0"/>
      </w:tblPr>
      <w:tblGrid>
        <w:gridCol w:w="284"/>
        <w:gridCol w:w="2793"/>
        <w:gridCol w:w="854"/>
        <w:gridCol w:w="854"/>
        <w:gridCol w:w="854"/>
        <w:gridCol w:w="854"/>
        <w:gridCol w:w="854"/>
        <w:gridCol w:w="854"/>
        <w:gridCol w:w="854"/>
      </w:tblGrid>
      <w:tr w:rsidR="0067606D" w14:paraId="0F2BC4E8" w14:textId="77777777" w:rsidTr="0067606D">
        <w:trPr>
          <w:cnfStyle w:val="100000000000" w:firstRow="1" w:lastRow="0" w:firstColumn="0" w:lastColumn="0" w:oddVBand="0" w:evenVBand="0" w:oddHBand="0" w:evenHBand="0" w:firstRowFirstColumn="0" w:firstRowLastColumn="0" w:lastRowFirstColumn="0" w:lastRowLastColumn="0"/>
        </w:trPr>
        <w:tc>
          <w:tcPr>
            <w:tcW w:w="3077" w:type="dxa"/>
            <w:gridSpan w:val="2"/>
            <w:tcBorders>
              <w:bottom w:val="nil"/>
            </w:tcBorders>
            <w:tcMar>
              <w:left w:w="0" w:type="dxa"/>
              <w:right w:w="0" w:type="dxa"/>
            </w:tcMar>
          </w:tcPr>
          <w:p w14:paraId="07282923" w14:textId="77777777" w:rsidR="0067606D" w:rsidRDefault="0067606D" w:rsidP="0067606D">
            <w:pPr>
              <w:pStyle w:val="TabellHuvud"/>
              <w:jc w:val="left"/>
            </w:pPr>
          </w:p>
        </w:tc>
        <w:tc>
          <w:tcPr>
            <w:tcW w:w="854" w:type="dxa"/>
            <w:tcBorders>
              <w:bottom w:val="single" w:sz="4" w:space="0" w:color="auto"/>
            </w:tcBorders>
          </w:tcPr>
          <w:p w14:paraId="2ABED638" w14:textId="77777777" w:rsidR="0067606D" w:rsidRDefault="0067606D" w:rsidP="0067606D">
            <w:pPr>
              <w:pStyle w:val="TabellHuvud"/>
            </w:pPr>
            <w:r w:rsidRPr="002F53CB">
              <w:t>Total förändring</w:t>
            </w:r>
          </w:p>
        </w:tc>
        <w:tc>
          <w:tcPr>
            <w:tcW w:w="3416" w:type="dxa"/>
            <w:gridSpan w:val="4"/>
            <w:tcBorders>
              <w:bottom w:val="single" w:sz="4" w:space="0" w:color="auto"/>
            </w:tcBorders>
            <w:vAlign w:val="bottom"/>
          </w:tcPr>
          <w:p w14:paraId="762CE627" w14:textId="77777777" w:rsidR="0067606D" w:rsidRPr="00AE66B1" w:rsidRDefault="0067606D" w:rsidP="0067606D">
            <w:pPr>
              <w:pStyle w:val="TabellHuvud"/>
              <w:jc w:val="both"/>
              <w:rPr>
                <w:i/>
              </w:rPr>
            </w:pPr>
            <w:r w:rsidRPr="00AE66B1">
              <w:rPr>
                <w:i/>
              </w:rPr>
              <w:t>varav</w:t>
            </w:r>
          </w:p>
        </w:tc>
        <w:tc>
          <w:tcPr>
            <w:tcW w:w="854" w:type="dxa"/>
            <w:tcBorders>
              <w:bottom w:val="nil"/>
            </w:tcBorders>
          </w:tcPr>
          <w:p w14:paraId="33864EC5" w14:textId="77777777" w:rsidR="0067606D" w:rsidRDefault="0067606D" w:rsidP="0067606D">
            <w:pPr>
              <w:pStyle w:val="TabellHuvud"/>
            </w:pPr>
            <w:r w:rsidRPr="002F53CB">
              <w:t>Total förändring</w:t>
            </w:r>
          </w:p>
        </w:tc>
        <w:tc>
          <w:tcPr>
            <w:tcW w:w="854" w:type="dxa"/>
            <w:tcBorders>
              <w:bottom w:val="nil"/>
            </w:tcBorders>
          </w:tcPr>
          <w:p w14:paraId="4288A4EC" w14:textId="77777777" w:rsidR="0067606D" w:rsidRDefault="0067606D" w:rsidP="0067606D">
            <w:pPr>
              <w:pStyle w:val="TabellHuvud"/>
            </w:pPr>
            <w:r w:rsidRPr="002F53CB">
              <w:t>Total förändring</w:t>
            </w:r>
          </w:p>
        </w:tc>
      </w:tr>
      <w:tr w:rsidR="0067606D" w14:paraId="6B33C1D2" w14:textId="77777777" w:rsidTr="0067606D">
        <w:tc>
          <w:tcPr>
            <w:tcW w:w="3077" w:type="dxa"/>
            <w:gridSpan w:val="2"/>
            <w:tcBorders>
              <w:top w:val="nil"/>
              <w:bottom w:val="single" w:sz="18" w:space="0" w:color="auto"/>
            </w:tcBorders>
            <w:tcMar>
              <w:left w:w="0" w:type="dxa"/>
              <w:right w:w="0" w:type="dxa"/>
            </w:tcMar>
            <w:vAlign w:val="bottom"/>
          </w:tcPr>
          <w:p w14:paraId="1D2DC396" w14:textId="77777777" w:rsidR="0067606D" w:rsidRDefault="0067606D" w:rsidP="0067606D">
            <w:pPr>
              <w:pStyle w:val="TabellHuvud"/>
              <w:jc w:val="left"/>
            </w:pPr>
            <w:r>
              <w:t>Utgiftsområde</w:t>
            </w:r>
          </w:p>
        </w:tc>
        <w:tc>
          <w:tcPr>
            <w:tcW w:w="854" w:type="dxa"/>
            <w:tcBorders>
              <w:top w:val="single" w:sz="4" w:space="0" w:color="auto"/>
              <w:bottom w:val="single" w:sz="18" w:space="0" w:color="auto"/>
            </w:tcBorders>
            <w:vAlign w:val="bottom"/>
          </w:tcPr>
          <w:p w14:paraId="7FB51A05" w14:textId="607913D5" w:rsidR="0067606D" w:rsidRDefault="0067606D" w:rsidP="0067606D">
            <w:pPr>
              <w:pStyle w:val="TabellHuvud"/>
            </w:pPr>
            <w:r>
              <w:t>2020</w:t>
            </w:r>
          </w:p>
        </w:tc>
        <w:tc>
          <w:tcPr>
            <w:tcW w:w="854" w:type="dxa"/>
            <w:tcBorders>
              <w:top w:val="single" w:sz="4" w:space="0" w:color="auto"/>
              <w:bottom w:val="single" w:sz="18" w:space="0" w:color="auto"/>
            </w:tcBorders>
            <w:vAlign w:val="bottom"/>
          </w:tcPr>
          <w:p w14:paraId="57F2C6F1" w14:textId="3EC66AFD" w:rsidR="0067606D" w:rsidRPr="00F81502" w:rsidRDefault="0067606D" w:rsidP="0067606D">
            <w:pPr>
              <w:pStyle w:val="TabellHuvud"/>
              <w:rPr>
                <w:i/>
              </w:rPr>
            </w:pPr>
            <w:r>
              <w:rPr>
                <w:i/>
              </w:rPr>
              <w:t xml:space="preserve">Beslut om reformer </w:t>
            </w:r>
          </w:p>
        </w:tc>
        <w:tc>
          <w:tcPr>
            <w:tcW w:w="854" w:type="dxa"/>
            <w:tcBorders>
              <w:top w:val="single" w:sz="4" w:space="0" w:color="auto"/>
              <w:bottom w:val="single" w:sz="18" w:space="0" w:color="auto"/>
            </w:tcBorders>
            <w:vAlign w:val="bottom"/>
          </w:tcPr>
          <w:p w14:paraId="516D3368" w14:textId="77777777" w:rsidR="0067606D" w:rsidRDefault="0067606D" w:rsidP="0067606D">
            <w:pPr>
              <w:pStyle w:val="TabellHuvud"/>
              <w:rPr>
                <w:i/>
              </w:rPr>
            </w:pPr>
            <w:r>
              <w:rPr>
                <w:i/>
              </w:rPr>
              <w:t>Makro</w:t>
            </w:r>
          </w:p>
          <w:p w14:paraId="47EFF5BF" w14:textId="2E5774F6" w:rsidR="0067606D" w:rsidRPr="00F81502" w:rsidRDefault="0067606D" w:rsidP="0067606D">
            <w:pPr>
              <w:pStyle w:val="TabellHuvud"/>
              <w:rPr>
                <w:i/>
              </w:rPr>
            </w:pPr>
            <w:r>
              <w:rPr>
                <w:i/>
              </w:rPr>
              <w:t xml:space="preserve"> </w:t>
            </w:r>
          </w:p>
        </w:tc>
        <w:tc>
          <w:tcPr>
            <w:tcW w:w="854" w:type="dxa"/>
            <w:tcBorders>
              <w:top w:val="single" w:sz="4" w:space="0" w:color="auto"/>
              <w:bottom w:val="single" w:sz="18" w:space="0" w:color="auto"/>
            </w:tcBorders>
            <w:vAlign w:val="bottom"/>
          </w:tcPr>
          <w:p w14:paraId="5C362A8D" w14:textId="77777777" w:rsidR="0067606D" w:rsidRDefault="0067606D" w:rsidP="0067606D">
            <w:pPr>
              <w:pStyle w:val="TabellHuvud"/>
              <w:rPr>
                <w:i/>
              </w:rPr>
            </w:pPr>
            <w:r>
              <w:rPr>
                <w:i/>
              </w:rPr>
              <w:t>Volym</w:t>
            </w:r>
          </w:p>
          <w:p w14:paraId="0DC9C73D" w14:textId="33BCD336" w:rsidR="0067606D" w:rsidRPr="00F81502" w:rsidRDefault="0067606D" w:rsidP="0067606D">
            <w:pPr>
              <w:pStyle w:val="TabellHuvud"/>
              <w:rPr>
                <w:i/>
              </w:rPr>
            </w:pPr>
          </w:p>
        </w:tc>
        <w:tc>
          <w:tcPr>
            <w:tcW w:w="854" w:type="dxa"/>
            <w:tcBorders>
              <w:top w:val="single" w:sz="4" w:space="0" w:color="auto"/>
              <w:bottom w:val="single" w:sz="18" w:space="0" w:color="auto"/>
            </w:tcBorders>
            <w:vAlign w:val="bottom"/>
          </w:tcPr>
          <w:p w14:paraId="78060345" w14:textId="1914B259" w:rsidR="0067606D" w:rsidRDefault="0067606D" w:rsidP="0067606D">
            <w:pPr>
              <w:pStyle w:val="TabellHuvud"/>
              <w:rPr>
                <w:i/>
              </w:rPr>
            </w:pPr>
            <w:r>
              <w:rPr>
                <w:i/>
              </w:rPr>
              <w:t>Övrigt</w:t>
            </w:r>
            <w:r w:rsidRPr="0034606A">
              <w:rPr>
                <w:i/>
                <w:vertAlign w:val="superscript"/>
              </w:rPr>
              <w:t>1</w:t>
            </w:r>
          </w:p>
          <w:p w14:paraId="765921BC" w14:textId="6DFF7BD5" w:rsidR="0067606D" w:rsidRPr="00F81502" w:rsidRDefault="0067606D" w:rsidP="0067606D">
            <w:pPr>
              <w:pStyle w:val="TabellHuvud"/>
              <w:rPr>
                <w:i/>
              </w:rPr>
            </w:pPr>
          </w:p>
        </w:tc>
        <w:tc>
          <w:tcPr>
            <w:tcW w:w="854" w:type="dxa"/>
            <w:tcBorders>
              <w:top w:val="nil"/>
              <w:bottom w:val="single" w:sz="18" w:space="0" w:color="auto"/>
            </w:tcBorders>
            <w:vAlign w:val="bottom"/>
          </w:tcPr>
          <w:p w14:paraId="54702048" w14:textId="4B7C76CA" w:rsidR="0067606D" w:rsidRDefault="0067606D" w:rsidP="0067606D">
            <w:pPr>
              <w:pStyle w:val="TabellHuvud"/>
            </w:pPr>
            <w:r>
              <w:t>2021</w:t>
            </w:r>
          </w:p>
        </w:tc>
        <w:tc>
          <w:tcPr>
            <w:tcW w:w="854" w:type="dxa"/>
            <w:tcBorders>
              <w:top w:val="nil"/>
              <w:bottom w:val="single" w:sz="18" w:space="0" w:color="auto"/>
            </w:tcBorders>
            <w:vAlign w:val="bottom"/>
          </w:tcPr>
          <w:p w14:paraId="6C935514" w14:textId="14F9254F" w:rsidR="0067606D" w:rsidRDefault="0067606D" w:rsidP="0067606D">
            <w:pPr>
              <w:pStyle w:val="TabellHuvud"/>
            </w:pPr>
            <w:r>
              <w:t>2022</w:t>
            </w:r>
          </w:p>
        </w:tc>
      </w:tr>
      <w:tr w:rsidR="0067606D" w14:paraId="64B59E35" w14:textId="77777777" w:rsidTr="0067606D">
        <w:tc>
          <w:tcPr>
            <w:tcW w:w="284" w:type="dxa"/>
            <w:tcBorders>
              <w:top w:val="single" w:sz="18" w:space="0" w:color="auto"/>
            </w:tcBorders>
            <w:tcMar>
              <w:left w:w="0" w:type="dxa"/>
              <w:right w:w="0" w:type="dxa"/>
            </w:tcMar>
          </w:tcPr>
          <w:p w14:paraId="3B9F824F" w14:textId="0D53A275" w:rsidR="0067606D" w:rsidRDefault="0067606D" w:rsidP="0067606D">
            <w:pPr>
              <w:pStyle w:val="TabellRader"/>
              <w:jc w:val="left"/>
            </w:pPr>
            <w:r w:rsidRPr="00BE745E">
              <w:t>1</w:t>
            </w:r>
          </w:p>
        </w:tc>
        <w:tc>
          <w:tcPr>
            <w:tcW w:w="2793" w:type="dxa"/>
            <w:tcBorders>
              <w:top w:val="single" w:sz="18" w:space="0" w:color="auto"/>
            </w:tcBorders>
          </w:tcPr>
          <w:p w14:paraId="7156F5A0" w14:textId="77777777" w:rsidR="0067606D" w:rsidRDefault="0067606D" w:rsidP="0067606D">
            <w:pPr>
              <w:pStyle w:val="TabellRader"/>
              <w:jc w:val="left"/>
            </w:pPr>
            <w:r w:rsidRPr="00BE745E">
              <w:t>Rikets styrelse</w:t>
            </w:r>
          </w:p>
        </w:tc>
        <w:tc>
          <w:tcPr>
            <w:tcW w:w="854" w:type="dxa"/>
            <w:tcBorders>
              <w:top w:val="single" w:sz="18" w:space="0" w:color="auto"/>
            </w:tcBorders>
          </w:tcPr>
          <w:p w14:paraId="3019EEAA" w14:textId="3488954C" w:rsidR="0067606D" w:rsidRPr="00457F35" w:rsidRDefault="0067606D" w:rsidP="0067606D">
            <w:pPr>
              <w:pStyle w:val="TabellRader"/>
              <w:rPr>
                <w:highlight w:val="yellow"/>
              </w:rPr>
            </w:pPr>
            <w:r w:rsidRPr="0026079F">
              <w:t>550</w:t>
            </w:r>
          </w:p>
        </w:tc>
        <w:tc>
          <w:tcPr>
            <w:tcW w:w="854" w:type="dxa"/>
            <w:tcBorders>
              <w:top w:val="single" w:sz="18" w:space="0" w:color="auto"/>
            </w:tcBorders>
          </w:tcPr>
          <w:p w14:paraId="6DE5CD31" w14:textId="76D446FE" w:rsidR="0067606D" w:rsidRPr="00A0393B" w:rsidRDefault="0067606D" w:rsidP="0067606D">
            <w:pPr>
              <w:pStyle w:val="TabellRader"/>
              <w:rPr>
                <w:i/>
                <w:highlight w:val="yellow"/>
              </w:rPr>
            </w:pPr>
            <w:r w:rsidRPr="00A0393B">
              <w:rPr>
                <w:i/>
              </w:rPr>
              <w:t>162</w:t>
            </w:r>
          </w:p>
        </w:tc>
        <w:tc>
          <w:tcPr>
            <w:tcW w:w="854" w:type="dxa"/>
            <w:tcBorders>
              <w:top w:val="single" w:sz="18" w:space="0" w:color="auto"/>
            </w:tcBorders>
          </w:tcPr>
          <w:p w14:paraId="23FDBE0C" w14:textId="4F032477" w:rsidR="0067606D" w:rsidRPr="00A0393B" w:rsidRDefault="0067606D" w:rsidP="0067606D">
            <w:pPr>
              <w:pStyle w:val="TabellRader"/>
              <w:rPr>
                <w:i/>
                <w:highlight w:val="yellow"/>
              </w:rPr>
            </w:pPr>
            <w:r w:rsidRPr="00A0393B">
              <w:rPr>
                <w:i/>
              </w:rPr>
              <w:t>0</w:t>
            </w:r>
          </w:p>
        </w:tc>
        <w:tc>
          <w:tcPr>
            <w:tcW w:w="854" w:type="dxa"/>
            <w:tcBorders>
              <w:top w:val="single" w:sz="18" w:space="0" w:color="auto"/>
            </w:tcBorders>
          </w:tcPr>
          <w:p w14:paraId="5870A5E7" w14:textId="3934C6FB" w:rsidR="0067606D" w:rsidRPr="00A0393B" w:rsidRDefault="0067606D" w:rsidP="0067606D">
            <w:pPr>
              <w:pStyle w:val="TabellRader"/>
              <w:rPr>
                <w:i/>
                <w:highlight w:val="yellow"/>
              </w:rPr>
            </w:pPr>
            <w:r w:rsidRPr="00A0393B">
              <w:rPr>
                <w:i/>
              </w:rPr>
              <w:t>0</w:t>
            </w:r>
          </w:p>
        </w:tc>
        <w:tc>
          <w:tcPr>
            <w:tcW w:w="854" w:type="dxa"/>
            <w:tcBorders>
              <w:top w:val="single" w:sz="18" w:space="0" w:color="auto"/>
            </w:tcBorders>
          </w:tcPr>
          <w:p w14:paraId="74997D0F" w14:textId="38C25BF5" w:rsidR="0067606D" w:rsidRPr="00A0393B" w:rsidRDefault="0067606D" w:rsidP="0067606D">
            <w:pPr>
              <w:pStyle w:val="TabellRader"/>
              <w:rPr>
                <w:i/>
                <w:highlight w:val="yellow"/>
              </w:rPr>
            </w:pPr>
            <w:r w:rsidRPr="00A0393B">
              <w:rPr>
                <w:i/>
              </w:rPr>
              <w:t>389</w:t>
            </w:r>
          </w:p>
        </w:tc>
        <w:tc>
          <w:tcPr>
            <w:tcW w:w="854" w:type="dxa"/>
            <w:tcBorders>
              <w:top w:val="single" w:sz="18" w:space="0" w:color="auto"/>
            </w:tcBorders>
          </w:tcPr>
          <w:p w14:paraId="3F5FA91A" w14:textId="493D3FD0" w:rsidR="0067606D" w:rsidRPr="00457F35" w:rsidRDefault="0067606D" w:rsidP="0067606D">
            <w:pPr>
              <w:pStyle w:val="TabellRader"/>
              <w:rPr>
                <w:highlight w:val="yellow"/>
              </w:rPr>
            </w:pPr>
            <w:r w:rsidRPr="0026079F">
              <w:t>457</w:t>
            </w:r>
          </w:p>
        </w:tc>
        <w:tc>
          <w:tcPr>
            <w:tcW w:w="854" w:type="dxa"/>
            <w:tcBorders>
              <w:top w:val="single" w:sz="18" w:space="0" w:color="auto"/>
            </w:tcBorders>
          </w:tcPr>
          <w:p w14:paraId="53E71FA3" w14:textId="3F6866F3" w:rsidR="0067606D" w:rsidRPr="00457F35" w:rsidRDefault="0067606D" w:rsidP="0067606D">
            <w:pPr>
              <w:pStyle w:val="TabellRader"/>
              <w:rPr>
                <w:highlight w:val="yellow"/>
              </w:rPr>
            </w:pPr>
            <w:r w:rsidRPr="0026079F">
              <w:t>436</w:t>
            </w:r>
          </w:p>
        </w:tc>
      </w:tr>
      <w:tr w:rsidR="0067606D" w14:paraId="2F09929A" w14:textId="77777777" w:rsidTr="0067606D">
        <w:tc>
          <w:tcPr>
            <w:tcW w:w="284" w:type="dxa"/>
            <w:tcMar>
              <w:left w:w="0" w:type="dxa"/>
              <w:right w:w="0" w:type="dxa"/>
            </w:tcMar>
          </w:tcPr>
          <w:p w14:paraId="268349F9" w14:textId="1D6E16F2" w:rsidR="0067606D" w:rsidRDefault="0067606D" w:rsidP="0067606D">
            <w:pPr>
              <w:pStyle w:val="TabellRader"/>
              <w:jc w:val="left"/>
            </w:pPr>
            <w:r w:rsidRPr="00BE745E">
              <w:t>2</w:t>
            </w:r>
          </w:p>
        </w:tc>
        <w:tc>
          <w:tcPr>
            <w:tcW w:w="2793" w:type="dxa"/>
          </w:tcPr>
          <w:p w14:paraId="15B98C75" w14:textId="77777777" w:rsidR="0067606D" w:rsidRDefault="0067606D" w:rsidP="0067606D">
            <w:pPr>
              <w:pStyle w:val="TabellRader"/>
              <w:jc w:val="left"/>
            </w:pPr>
            <w:r w:rsidRPr="00BE745E">
              <w:t>Samhällsekonomi och finansförvaltning</w:t>
            </w:r>
          </w:p>
        </w:tc>
        <w:tc>
          <w:tcPr>
            <w:tcW w:w="854" w:type="dxa"/>
          </w:tcPr>
          <w:p w14:paraId="0A4E246C" w14:textId="4032F324" w:rsidR="0067606D" w:rsidRPr="00457F35" w:rsidRDefault="0067606D" w:rsidP="0067606D">
            <w:pPr>
              <w:pStyle w:val="TabellRader"/>
              <w:rPr>
                <w:highlight w:val="yellow"/>
              </w:rPr>
            </w:pPr>
            <w:r w:rsidRPr="0026079F">
              <w:t>-540</w:t>
            </w:r>
          </w:p>
        </w:tc>
        <w:tc>
          <w:tcPr>
            <w:tcW w:w="854" w:type="dxa"/>
          </w:tcPr>
          <w:p w14:paraId="72D7F462" w14:textId="7DA69533" w:rsidR="0067606D" w:rsidRPr="00A0393B" w:rsidRDefault="0067606D" w:rsidP="0067606D">
            <w:pPr>
              <w:pStyle w:val="TabellRader"/>
              <w:rPr>
                <w:i/>
                <w:highlight w:val="yellow"/>
              </w:rPr>
            </w:pPr>
            <w:r w:rsidRPr="00A0393B">
              <w:rPr>
                <w:i/>
              </w:rPr>
              <w:t>98</w:t>
            </w:r>
          </w:p>
        </w:tc>
        <w:tc>
          <w:tcPr>
            <w:tcW w:w="854" w:type="dxa"/>
          </w:tcPr>
          <w:p w14:paraId="61C759CC" w14:textId="4FE3933B" w:rsidR="0067606D" w:rsidRPr="00A0393B" w:rsidRDefault="0067606D" w:rsidP="0067606D">
            <w:pPr>
              <w:pStyle w:val="TabellRader"/>
              <w:rPr>
                <w:i/>
                <w:highlight w:val="yellow"/>
              </w:rPr>
            </w:pPr>
            <w:r w:rsidRPr="00A0393B">
              <w:rPr>
                <w:i/>
              </w:rPr>
              <w:t>0</w:t>
            </w:r>
          </w:p>
        </w:tc>
        <w:tc>
          <w:tcPr>
            <w:tcW w:w="854" w:type="dxa"/>
          </w:tcPr>
          <w:p w14:paraId="37CCCD3D" w14:textId="14C4837C" w:rsidR="0067606D" w:rsidRPr="00A0393B" w:rsidRDefault="0067606D" w:rsidP="0067606D">
            <w:pPr>
              <w:pStyle w:val="TabellRader"/>
              <w:rPr>
                <w:i/>
                <w:highlight w:val="yellow"/>
              </w:rPr>
            </w:pPr>
            <w:r w:rsidRPr="00A0393B">
              <w:rPr>
                <w:i/>
              </w:rPr>
              <w:t>-290</w:t>
            </w:r>
          </w:p>
        </w:tc>
        <w:tc>
          <w:tcPr>
            <w:tcW w:w="854" w:type="dxa"/>
          </w:tcPr>
          <w:p w14:paraId="46EA66BD" w14:textId="51F4DEC6" w:rsidR="0067606D" w:rsidRPr="00A0393B" w:rsidRDefault="0067606D" w:rsidP="0067606D">
            <w:pPr>
              <w:pStyle w:val="TabellRader"/>
              <w:rPr>
                <w:i/>
                <w:highlight w:val="yellow"/>
              </w:rPr>
            </w:pPr>
            <w:r w:rsidRPr="00A0393B">
              <w:rPr>
                <w:i/>
              </w:rPr>
              <w:t>-348</w:t>
            </w:r>
          </w:p>
        </w:tc>
        <w:tc>
          <w:tcPr>
            <w:tcW w:w="854" w:type="dxa"/>
          </w:tcPr>
          <w:p w14:paraId="297448BD" w14:textId="0C57D82E" w:rsidR="0067606D" w:rsidRPr="00457F35" w:rsidRDefault="0067606D" w:rsidP="0067606D">
            <w:pPr>
              <w:pStyle w:val="TabellRader"/>
              <w:rPr>
                <w:highlight w:val="yellow"/>
              </w:rPr>
            </w:pPr>
            <w:r w:rsidRPr="0026079F">
              <w:t>-238</w:t>
            </w:r>
          </w:p>
        </w:tc>
        <w:tc>
          <w:tcPr>
            <w:tcW w:w="854" w:type="dxa"/>
          </w:tcPr>
          <w:p w14:paraId="6D173999" w14:textId="10A54B69" w:rsidR="0067606D" w:rsidRPr="00457F35" w:rsidRDefault="0067606D" w:rsidP="0067606D">
            <w:pPr>
              <w:pStyle w:val="TabellRader"/>
              <w:rPr>
                <w:highlight w:val="yellow"/>
              </w:rPr>
            </w:pPr>
            <w:r w:rsidRPr="0026079F">
              <w:t>-341</w:t>
            </w:r>
          </w:p>
        </w:tc>
      </w:tr>
      <w:tr w:rsidR="0067606D" w14:paraId="33FC8D6E" w14:textId="77777777" w:rsidTr="0067606D">
        <w:tc>
          <w:tcPr>
            <w:tcW w:w="284" w:type="dxa"/>
            <w:tcMar>
              <w:left w:w="0" w:type="dxa"/>
              <w:right w:w="0" w:type="dxa"/>
            </w:tcMar>
          </w:tcPr>
          <w:p w14:paraId="1D49E6B4" w14:textId="21932E6D" w:rsidR="0067606D" w:rsidRDefault="0067606D" w:rsidP="0067606D">
            <w:pPr>
              <w:pStyle w:val="TabellRader"/>
              <w:jc w:val="left"/>
            </w:pPr>
            <w:r w:rsidRPr="00BE745E">
              <w:t>3</w:t>
            </w:r>
          </w:p>
        </w:tc>
        <w:tc>
          <w:tcPr>
            <w:tcW w:w="2793" w:type="dxa"/>
          </w:tcPr>
          <w:p w14:paraId="3724492E" w14:textId="77777777" w:rsidR="0067606D" w:rsidRDefault="0067606D" w:rsidP="0067606D">
            <w:pPr>
              <w:pStyle w:val="TabellRader"/>
              <w:jc w:val="left"/>
            </w:pPr>
            <w:r w:rsidRPr="00BE745E">
              <w:t>Skatt, tull och exekution</w:t>
            </w:r>
          </w:p>
        </w:tc>
        <w:tc>
          <w:tcPr>
            <w:tcW w:w="854" w:type="dxa"/>
          </w:tcPr>
          <w:p w14:paraId="06182F9F" w14:textId="3C283ACA" w:rsidR="0067606D" w:rsidRPr="00457F35" w:rsidRDefault="0067606D" w:rsidP="0067606D">
            <w:pPr>
              <w:pStyle w:val="TabellRader"/>
              <w:rPr>
                <w:highlight w:val="yellow"/>
              </w:rPr>
            </w:pPr>
            <w:r w:rsidRPr="0026079F">
              <w:t>286</w:t>
            </w:r>
          </w:p>
        </w:tc>
        <w:tc>
          <w:tcPr>
            <w:tcW w:w="854" w:type="dxa"/>
          </w:tcPr>
          <w:p w14:paraId="68E7AC4B" w14:textId="6E641C2A" w:rsidR="0067606D" w:rsidRPr="00A0393B" w:rsidRDefault="0067606D" w:rsidP="0067606D">
            <w:pPr>
              <w:pStyle w:val="TabellRader"/>
              <w:rPr>
                <w:i/>
                <w:highlight w:val="yellow"/>
              </w:rPr>
            </w:pPr>
            <w:r w:rsidRPr="00A0393B">
              <w:rPr>
                <w:i/>
              </w:rPr>
              <w:t>286</w:t>
            </w:r>
          </w:p>
        </w:tc>
        <w:tc>
          <w:tcPr>
            <w:tcW w:w="854" w:type="dxa"/>
          </w:tcPr>
          <w:p w14:paraId="1AC9A8AB" w14:textId="46130C6D" w:rsidR="0067606D" w:rsidRPr="00A0393B" w:rsidRDefault="0067606D" w:rsidP="0067606D">
            <w:pPr>
              <w:pStyle w:val="TabellRader"/>
              <w:rPr>
                <w:i/>
                <w:highlight w:val="yellow"/>
              </w:rPr>
            </w:pPr>
            <w:r w:rsidRPr="00A0393B">
              <w:rPr>
                <w:i/>
              </w:rPr>
              <w:t>0</w:t>
            </w:r>
          </w:p>
        </w:tc>
        <w:tc>
          <w:tcPr>
            <w:tcW w:w="854" w:type="dxa"/>
          </w:tcPr>
          <w:p w14:paraId="45585F6B" w14:textId="5348706F" w:rsidR="0067606D" w:rsidRPr="00A0393B" w:rsidRDefault="0067606D" w:rsidP="0067606D">
            <w:pPr>
              <w:pStyle w:val="TabellRader"/>
              <w:rPr>
                <w:i/>
                <w:highlight w:val="yellow"/>
              </w:rPr>
            </w:pPr>
            <w:r w:rsidRPr="00A0393B">
              <w:rPr>
                <w:i/>
              </w:rPr>
              <w:t>0</w:t>
            </w:r>
          </w:p>
        </w:tc>
        <w:tc>
          <w:tcPr>
            <w:tcW w:w="854" w:type="dxa"/>
          </w:tcPr>
          <w:p w14:paraId="6A5167A8" w14:textId="471112C7" w:rsidR="0067606D" w:rsidRPr="00A0393B" w:rsidRDefault="0067606D" w:rsidP="0067606D">
            <w:pPr>
              <w:pStyle w:val="TabellRader"/>
              <w:rPr>
                <w:i/>
                <w:highlight w:val="yellow"/>
              </w:rPr>
            </w:pPr>
            <w:r w:rsidRPr="00A0393B">
              <w:rPr>
                <w:i/>
              </w:rPr>
              <w:t>0</w:t>
            </w:r>
          </w:p>
        </w:tc>
        <w:tc>
          <w:tcPr>
            <w:tcW w:w="854" w:type="dxa"/>
          </w:tcPr>
          <w:p w14:paraId="5002856D" w14:textId="2583543D" w:rsidR="0067606D" w:rsidRPr="00457F35" w:rsidRDefault="0067606D" w:rsidP="0067606D">
            <w:pPr>
              <w:pStyle w:val="TabellRader"/>
              <w:rPr>
                <w:highlight w:val="yellow"/>
              </w:rPr>
            </w:pPr>
            <w:r w:rsidRPr="0026079F">
              <w:t>197</w:t>
            </w:r>
          </w:p>
        </w:tc>
        <w:tc>
          <w:tcPr>
            <w:tcW w:w="854" w:type="dxa"/>
          </w:tcPr>
          <w:p w14:paraId="0BC587EF" w14:textId="484FA928" w:rsidR="0067606D" w:rsidRPr="00457F35" w:rsidRDefault="0067606D" w:rsidP="0067606D">
            <w:pPr>
              <w:pStyle w:val="TabellRader"/>
              <w:rPr>
                <w:highlight w:val="yellow"/>
              </w:rPr>
            </w:pPr>
            <w:r w:rsidRPr="0026079F">
              <w:t>188</w:t>
            </w:r>
          </w:p>
        </w:tc>
      </w:tr>
      <w:tr w:rsidR="0067606D" w14:paraId="37F47757" w14:textId="77777777" w:rsidTr="0067606D">
        <w:tc>
          <w:tcPr>
            <w:tcW w:w="284" w:type="dxa"/>
            <w:tcMar>
              <w:left w:w="0" w:type="dxa"/>
              <w:right w:w="0" w:type="dxa"/>
            </w:tcMar>
          </w:tcPr>
          <w:p w14:paraId="7ACA71E0" w14:textId="3693C596" w:rsidR="0067606D" w:rsidRDefault="0067606D" w:rsidP="0067606D">
            <w:pPr>
              <w:pStyle w:val="TabellRader"/>
              <w:jc w:val="left"/>
            </w:pPr>
            <w:r w:rsidRPr="00BE745E">
              <w:t>4</w:t>
            </w:r>
          </w:p>
        </w:tc>
        <w:tc>
          <w:tcPr>
            <w:tcW w:w="2793" w:type="dxa"/>
          </w:tcPr>
          <w:p w14:paraId="437F9210" w14:textId="77777777" w:rsidR="0067606D" w:rsidRDefault="0067606D" w:rsidP="0067606D">
            <w:pPr>
              <w:pStyle w:val="TabellRader"/>
              <w:jc w:val="left"/>
            </w:pPr>
            <w:r w:rsidRPr="00BE745E">
              <w:t>Rättsväsendet</w:t>
            </w:r>
          </w:p>
        </w:tc>
        <w:tc>
          <w:tcPr>
            <w:tcW w:w="854" w:type="dxa"/>
          </w:tcPr>
          <w:p w14:paraId="10135B0A" w14:textId="6D17575E" w:rsidR="0067606D" w:rsidRPr="00457F35" w:rsidRDefault="0067606D" w:rsidP="0067606D">
            <w:pPr>
              <w:pStyle w:val="TabellRader"/>
              <w:rPr>
                <w:highlight w:val="yellow"/>
              </w:rPr>
            </w:pPr>
            <w:r w:rsidRPr="0026079F">
              <w:t>710</w:t>
            </w:r>
          </w:p>
        </w:tc>
        <w:tc>
          <w:tcPr>
            <w:tcW w:w="854" w:type="dxa"/>
          </w:tcPr>
          <w:p w14:paraId="51983F56" w14:textId="337FA091" w:rsidR="0067606D" w:rsidRPr="00A0393B" w:rsidRDefault="0067606D" w:rsidP="0067606D">
            <w:pPr>
              <w:pStyle w:val="TabellRader"/>
              <w:rPr>
                <w:i/>
                <w:highlight w:val="yellow"/>
              </w:rPr>
            </w:pPr>
            <w:r w:rsidRPr="00A0393B">
              <w:rPr>
                <w:i/>
              </w:rPr>
              <w:t>710</w:t>
            </w:r>
          </w:p>
        </w:tc>
        <w:tc>
          <w:tcPr>
            <w:tcW w:w="854" w:type="dxa"/>
          </w:tcPr>
          <w:p w14:paraId="58C2A2A1" w14:textId="219276E7" w:rsidR="0067606D" w:rsidRPr="00A0393B" w:rsidRDefault="0067606D" w:rsidP="0067606D">
            <w:pPr>
              <w:pStyle w:val="TabellRader"/>
              <w:rPr>
                <w:i/>
                <w:highlight w:val="yellow"/>
              </w:rPr>
            </w:pPr>
            <w:r w:rsidRPr="00A0393B">
              <w:rPr>
                <w:i/>
              </w:rPr>
              <w:t>0</w:t>
            </w:r>
          </w:p>
        </w:tc>
        <w:tc>
          <w:tcPr>
            <w:tcW w:w="854" w:type="dxa"/>
          </w:tcPr>
          <w:p w14:paraId="3DE5D2E7" w14:textId="0ABF2CBA" w:rsidR="0067606D" w:rsidRPr="00A0393B" w:rsidRDefault="0067606D" w:rsidP="0067606D">
            <w:pPr>
              <w:pStyle w:val="TabellRader"/>
              <w:rPr>
                <w:i/>
                <w:highlight w:val="yellow"/>
              </w:rPr>
            </w:pPr>
            <w:r w:rsidRPr="00A0393B">
              <w:rPr>
                <w:i/>
              </w:rPr>
              <w:t>0</w:t>
            </w:r>
          </w:p>
        </w:tc>
        <w:tc>
          <w:tcPr>
            <w:tcW w:w="854" w:type="dxa"/>
          </w:tcPr>
          <w:p w14:paraId="34D8CEA5" w14:textId="65649A57" w:rsidR="0067606D" w:rsidRPr="00A0393B" w:rsidRDefault="0067606D" w:rsidP="0067606D">
            <w:pPr>
              <w:pStyle w:val="TabellRader"/>
              <w:rPr>
                <w:i/>
                <w:highlight w:val="yellow"/>
              </w:rPr>
            </w:pPr>
            <w:r w:rsidRPr="00A0393B">
              <w:rPr>
                <w:i/>
              </w:rPr>
              <w:t>0</w:t>
            </w:r>
          </w:p>
        </w:tc>
        <w:tc>
          <w:tcPr>
            <w:tcW w:w="854" w:type="dxa"/>
          </w:tcPr>
          <w:p w14:paraId="7C7C6AE7" w14:textId="170DD83D" w:rsidR="0067606D" w:rsidRPr="00457F35" w:rsidRDefault="0067606D" w:rsidP="0067606D">
            <w:pPr>
              <w:pStyle w:val="TabellRader"/>
              <w:rPr>
                <w:highlight w:val="yellow"/>
              </w:rPr>
            </w:pPr>
            <w:r w:rsidRPr="0026079F">
              <w:t>1 174</w:t>
            </w:r>
          </w:p>
        </w:tc>
        <w:tc>
          <w:tcPr>
            <w:tcW w:w="854" w:type="dxa"/>
          </w:tcPr>
          <w:p w14:paraId="4C1E0D63" w14:textId="2BB961DA" w:rsidR="0067606D" w:rsidRPr="00457F35" w:rsidRDefault="0067606D" w:rsidP="0067606D">
            <w:pPr>
              <w:pStyle w:val="TabellRader"/>
              <w:rPr>
                <w:highlight w:val="yellow"/>
              </w:rPr>
            </w:pPr>
            <w:r w:rsidRPr="0026079F">
              <w:t>1 476</w:t>
            </w:r>
          </w:p>
        </w:tc>
      </w:tr>
      <w:tr w:rsidR="0067606D" w14:paraId="608F4759" w14:textId="77777777" w:rsidTr="0067606D">
        <w:tc>
          <w:tcPr>
            <w:tcW w:w="284" w:type="dxa"/>
            <w:tcMar>
              <w:left w:w="0" w:type="dxa"/>
              <w:right w:w="0" w:type="dxa"/>
            </w:tcMar>
          </w:tcPr>
          <w:p w14:paraId="38931F6B" w14:textId="6B89BF90" w:rsidR="0067606D" w:rsidRDefault="0067606D" w:rsidP="0067606D">
            <w:pPr>
              <w:pStyle w:val="TabellRader"/>
              <w:jc w:val="left"/>
            </w:pPr>
            <w:r w:rsidRPr="00BE745E">
              <w:t>5</w:t>
            </w:r>
          </w:p>
        </w:tc>
        <w:tc>
          <w:tcPr>
            <w:tcW w:w="2793" w:type="dxa"/>
          </w:tcPr>
          <w:p w14:paraId="7F292B67" w14:textId="77777777" w:rsidR="0067606D" w:rsidRDefault="0067606D" w:rsidP="0067606D">
            <w:pPr>
              <w:pStyle w:val="TabellRader"/>
              <w:jc w:val="left"/>
            </w:pPr>
            <w:r w:rsidRPr="00BE745E">
              <w:t>Internationell samverkan</w:t>
            </w:r>
          </w:p>
        </w:tc>
        <w:tc>
          <w:tcPr>
            <w:tcW w:w="854" w:type="dxa"/>
          </w:tcPr>
          <w:p w14:paraId="6972FEF5" w14:textId="4A96FAED" w:rsidR="0067606D" w:rsidRPr="00457F35" w:rsidRDefault="0067606D" w:rsidP="0067606D">
            <w:pPr>
              <w:pStyle w:val="TabellRader"/>
              <w:rPr>
                <w:highlight w:val="yellow"/>
              </w:rPr>
            </w:pPr>
            <w:r w:rsidRPr="0026079F">
              <w:t>10</w:t>
            </w:r>
          </w:p>
        </w:tc>
        <w:tc>
          <w:tcPr>
            <w:tcW w:w="854" w:type="dxa"/>
          </w:tcPr>
          <w:p w14:paraId="7BABF69C" w14:textId="1D253988" w:rsidR="0067606D" w:rsidRPr="00A0393B" w:rsidRDefault="0067606D" w:rsidP="0067606D">
            <w:pPr>
              <w:pStyle w:val="TabellRader"/>
              <w:rPr>
                <w:i/>
                <w:highlight w:val="yellow"/>
              </w:rPr>
            </w:pPr>
            <w:r w:rsidRPr="00A0393B">
              <w:rPr>
                <w:i/>
              </w:rPr>
              <w:t>10</w:t>
            </w:r>
          </w:p>
        </w:tc>
        <w:tc>
          <w:tcPr>
            <w:tcW w:w="854" w:type="dxa"/>
          </w:tcPr>
          <w:p w14:paraId="0F20B74F" w14:textId="4722CA9D" w:rsidR="0067606D" w:rsidRPr="00A0393B" w:rsidRDefault="0067606D" w:rsidP="0067606D">
            <w:pPr>
              <w:pStyle w:val="TabellRader"/>
              <w:rPr>
                <w:i/>
                <w:highlight w:val="yellow"/>
              </w:rPr>
            </w:pPr>
            <w:r w:rsidRPr="00A0393B">
              <w:rPr>
                <w:i/>
              </w:rPr>
              <w:t>0</w:t>
            </w:r>
          </w:p>
        </w:tc>
        <w:tc>
          <w:tcPr>
            <w:tcW w:w="854" w:type="dxa"/>
          </w:tcPr>
          <w:p w14:paraId="75251641" w14:textId="1CE9DF1E" w:rsidR="0067606D" w:rsidRPr="00A0393B" w:rsidRDefault="0067606D" w:rsidP="0067606D">
            <w:pPr>
              <w:pStyle w:val="TabellRader"/>
              <w:rPr>
                <w:i/>
                <w:highlight w:val="yellow"/>
              </w:rPr>
            </w:pPr>
            <w:r w:rsidRPr="00A0393B">
              <w:rPr>
                <w:i/>
              </w:rPr>
              <w:t>0</w:t>
            </w:r>
          </w:p>
        </w:tc>
        <w:tc>
          <w:tcPr>
            <w:tcW w:w="854" w:type="dxa"/>
          </w:tcPr>
          <w:p w14:paraId="2AD3C389" w14:textId="401A06BB" w:rsidR="0067606D" w:rsidRPr="00A0393B" w:rsidRDefault="0067606D" w:rsidP="0067606D">
            <w:pPr>
              <w:pStyle w:val="TabellRader"/>
              <w:rPr>
                <w:i/>
                <w:highlight w:val="yellow"/>
              </w:rPr>
            </w:pPr>
            <w:r w:rsidRPr="00A0393B">
              <w:rPr>
                <w:i/>
              </w:rPr>
              <w:t>0</w:t>
            </w:r>
          </w:p>
        </w:tc>
        <w:tc>
          <w:tcPr>
            <w:tcW w:w="854" w:type="dxa"/>
          </w:tcPr>
          <w:p w14:paraId="1901256E" w14:textId="0F8FAFE1" w:rsidR="0067606D" w:rsidRPr="00457F35" w:rsidRDefault="0067606D" w:rsidP="0067606D">
            <w:pPr>
              <w:pStyle w:val="TabellRader"/>
              <w:rPr>
                <w:highlight w:val="yellow"/>
              </w:rPr>
            </w:pPr>
            <w:r w:rsidRPr="0026079F">
              <w:t>13</w:t>
            </w:r>
          </w:p>
        </w:tc>
        <w:tc>
          <w:tcPr>
            <w:tcW w:w="854" w:type="dxa"/>
          </w:tcPr>
          <w:p w14:paraId="5C05AB73" w14:textId="3E277B03" w:rsidR="0067606D" w:rsidRPr="00457F35" w:rsidRDefault="0067606D" w:rsidP="0067606D">
            <w:pPr>
              <w:pStyle w:val="TabellRader"/>
              <w:rPr>
                <w:highlight w:val="yellow"/>
              </w:rPr>
            </w:pPr>
            <w:r w:rsidRPr="0026079F">
              <w:t>17</w:t>
            </w:r>
          </w:p>
        </w:tc>
      </w:tr>
      <w:tr w:rsidR="0067606D" w14:paraId="2956722D" w14:textId="77777777" w:rsidTr="0067606D">
        <w:tc>
          <w:tcPr>
            <w:tcW w:w="284" w:type="dxa"/>
            <w:tcMar>
              <w:left w:w="0" w:type="dxa"/>
              <w:right w:w="0" w:type="dxa"/>
            </w:tcMar>
          </w:tcPr>
          <w:p w14:paraId="73B102BC" w14:textId="333E5A34" w:rsidR="0067606D" w:rsidRDefault="0067606D" w:rsidP="0067606D">
            <w:pPr>
              <w:pStyle w:val="TabellRader"/>
              <w:jc w:val="left"/>
            </w:pPr>
            <w:r w:rsidRPr="00BE745E">
              <w:t>6</w:t>
            </w:r>
          </w:p>
        </w:tc>
        <w:tc>
          <w:tcPr>
            <w:tcW w:w="2793" w:type="dxa"/>
          </w:tcPr>
          <w:p w14:paraId="68C2EB98" w14:textId="77777777" w:rsidR="0067606D" w:rsidRDefault="0067606D" w:rsidP="0067606D">
            <w:pPr>
              <w:pStyle w:val="TabellRader"/>
              <w:jc w:val="left"/>
            </w:pPr>
            <w:r w:rsidRPr="00BE745E">
              <w:t>Försvar och samhällets krisberedskap</w:t>
            </w:r>
          </w:p>
        </w:tc>
        <w:tc>
          <w:tcPr>
            <w:tcW w:w="854" w:type="dxa"/>
          </w:tcPr>
          <w:p w14:paraId="18D50575" w14:textId="1F4CB472" w:rsidR="0067606D" w:rsidRPr="00457F35" w:rsidRDefault="0067606D" w:rsidP="0067606D">
            <w:pPr>
              <w:pStyle w:val="TabellRader"/>
              <w:rPr>
                <w:highlight w:val="yellow"/>
              </w:rPr>
            </w:pPr>
            <w:r w:rsidRPr="0026079F">
              <w:t>12</w:t>
            </w:r>
          </w:p>
        </w:tc>
        <w:tc>
          <w:tcPr>
            <w:tcW w:w="854" w:type="dxa"/>
          </w:tcPr>
          <w:p w14:paraId="3F3F07CF" w14:textId="5CB3489D" w:rsidR="0067606D" w:rsidRPr="00A0393B" w:rsidRDefault="0067606D" w:rsidP="0067606D">
            <w:pPr>
              <w:pStyle w:val="TabellRader"/>
              <w:rPr>
                <w:i/>
                <w:highlight w:val="yellow"/>
              </w:rPr>
            </w:pPr>
            <w:r w:rsidRPr="00A0393B">
              <w:rPr>
                <w:i/>
              </w:rPr>
              <w:t>12</w:t>
            </w:r>
          </w:p>
        </w:tc>
        <w:tc>
          <w:tcPr>
            <w:tcW w:w="854" w:type="dxa"/>
          </w:tcPr>
          <w:p w14:paraId="701B73C7" w14:textId="3A882B6F" w:rsidR="0067606D" w:rsidRPr="00A0393B" w:rsidRDefault="0067606D" w:rsidP="0067606D">
            <w:pPr>
              <w:pStyle w:val="TabellRader"/>
              <w:rPr>
                <w:i/>
                <w:highlight w:val="yellow"/>
              </w:rPr>
            </w:pPr>
            <w:r w:rsidRPr="00A0393B">
              <w:rPr>
                <w:i/>
              </w:rPr>
              <w:t>0</w:t>
            </w:r>
          </w:p>
        </w:tc>
        <w:tc>
          <w:tcPr>
            <w:tcW w:w="854" w:type="dxa"/>
          </w:tcPr>
          <w:p w14:paraId="6835827D" w14:textId="68A2F75D" w:rsidR="0067606D" w:rsidRPr="00A0393B" w:rsidRDefault="0067606D" w:rsidP="0067606D">
            <w:pPr>
              <w:pStyle w:val="TabellRader"/>
              <w:rPr>
                <w:i/>
                <w:highlight w:val="yellow"/>
              </w:rPr>
            </w:pPr>
            <w:r w:rsidRPr="00A0393B">
              <w:rPr>
                <w:i/>
              </w:rPr>
              <w:t>0</w:t>
            </w:r>
          </w:p>
        </w:tc>
        <w:tc>
          <w:tcPr>
            <w:tcW w:w="854" w:type="dxa"/>
          </w:tcPr>
          <w:p w14:paraId="67DBF682" w14:textId="343D63A9" w:rsidR="0067606D" w:rsidRPr="00A0393B" w:rsidRDefault="0067606D" w:rsidP="0067606D">
            <w:pPr>
              <w:pStyle w:val="TabellRader"/>
              <w:rPr>
                <w:i/>
                <w:highlight w:val="yellow"/>
              </w:rPr>
            </w:pPr>
            <w:r w:rsidRPr="00A0393B">
              <w:rPr>
                <w:i/>
              </w:rPr>
              <w:t>0</w:t>
            </w:r>
          </w:p>
        </w:tc>
        <w:tc>
          <w:tcPr>
            <w:tcW w:w="854" w:type="dxa"/>
          </w:tcPr>
          <w:p w14:paraId="7C8CD827" w14:textId="56228103" w:rsidR="0067606D" w:rsidRPr="00457F35" w:rsidRDefault="0067606D" w:rsidP="0067606D">
            <w:pPr>
              <w:pStyle w:val="TabellRader"/>
              <w:rPr>
                <w:highlight w:val="yellow"/>
              </w:rPr>
            </w:pPr>
            <w:r w:rsidRPr="0026079F">
              <w:t>80</w:t>
            </w:r>
          </w:p>
        </w:tc>
        <w:tc>
          <w:tcPr>
            <w:tcW w:w="854" w:type="dxa"/>
          </w:tcPr>
          <w:p w14:paraId="424D44D5" w14:textId="4153C4A0" w:rsidR="0067606D" w:rsidRPr="00457F35" w:rsidRDefault="0067606D" w:rsidP="0067606D">
            <w:pPr>
              <w:pStyle w:val="TabellRader"/>
              <w:rPr>
                <w:highlight w:val="yellow"/>
              </w:rPr>
            </w:pPr>
            <w:r w:rsidRPr="0026079F">
              <w:t>5 038</w:t>
            </w:r>
          </w:p>
        </w:tc>
      </w:tr>
      <w:tr w:rsidR="0067606D" w14:paraId="4DA5E8E4" w14:textId="77777777" w:rsidTr="0067606D">
        <w:tc>
          <w:tcPr>
            <w:tcW w:w="284" w:type="dxa"/>
            <w:tcMar>
              <w:left w:w="0" w:type="dxa"/>
              <w:right w:w="0" w:type="dxa"/>
            </w:tcMar>
          </w:tcPr>
          <w:p w14:paraId="7466F72B" w14:textId="452896BA" w:rsidR="0067606D" w:rsidRDefault="0067606D" w:rsidP="0067606D">
            <w:pPr>
              <w:pStyle w:val="TabellRader"/>
              <w:jc w:val="left"/>
            </w:pPr>
            <w:r w:rsidRPr="00BE745E">
              <w:t>7</w:t>
            </w:r>
          </w:p>
        </w:tc>
        <w:tc>
          <w:tcPr>
            <w:tcW w:w="2793" w:type="dxa"/>
          </w:tcPr>
          <w:p w14:paraId="2D25301F" w14:textId="77777777" w:rsidR="0067606D" w:rsidRDefault="0067606D" w:rsidP="0067606D">
            <w:pPr>
              <w:pStyle w:val="TabellRader"/>
              <w:jc w:val="left"/>
            </w:pPr>
            <w:r w:rsidRPr="00BE745E">
              <w:t>Internationellt bistånd</w:t>
            </w:r>
          </w:p>
        </w:tc>
        <w:tc>
          <w:tcPr>
            <w:tcW w:w="854" w:type="dxa"/>
          </w:tcPr>
          <w:p w14:paraId="06B3E6B6" w14:textId="4CB987C6" w:rsidR="0067606D" w:rsidRPr="00457F35" w:rsidRDefault="0067606D" w:rsidP="0067606D">
            <w:pPr>
              <w:pStyle w:val="TabellRader"/>
              <w:rPr>
                <w:highlight w:val="yellow"/>
              </w:rPr>
            </w:pPr>
            <w:r w:rsidRPr="0026079F">
              <w:t>434</w:t>
            </w:r>
          </w:p>
        </w:tc>
        <w:tc>
          <w:tcPr>
            <w:tcW w:w="854" w:type="dxa"/>
          </w:tcPr>
          <w:p w14:paraId="3EA6989A" w14:textId="049A950B" w:rsidR="0067606D" w:rsidRPr="00A0393B" w:rsidRDefault="0067606D" w:rsidP="0067606D">
            <w:pPr>
              <w:pStyle w:val="TabellRader"/>
              <w:rPr>
                <w:i/>
                <w:highlight w:val="yellow"/>
              </w:rPr>
            </w:pPr>
            <w:r w:rsidRPr="00A0393B">
              <w:rPr>
                <w:i/>
              </w:rPr>
              <w:t>1 281</w:t>
            </w:r>
          </w:p>
        </w:tc>
        <w:tc>
          <w:tcPr>
            <w:tcW w:w="854" w:type="dxa"/>
          </w:tcPr>
          <w:p w14:paraId="18392689" w14:textId="79BA3C50" w:rsidR="0067606D" w:rsidRPr="00A0393B" w:rsidRDefault="0067606D" w:rsidP="0067606D">
            <w:pPr>
              <w:pStyle w:val="TabellRader"/>
              <w:rPr>
                <w:i/>
                <w:highlight w:val="yellow"/>
              </w:rPr>
            </w:pPr>
            <w:r w:rsidRPr="00A0393B">
              <w:rPr>
                <w:i/>
              </w:rPr>
              <w:t>-170</w:t>
            </w:r>
          </w:p>
        </w:tc>
        <w:tc>
          <w:tcPr>
            <w:tcW w:w="854" w:type="dxa"/>
          </w:tcPr>
          <w:p w14:paraId="63882065" w14:textId="7FB3B6A2" w:rsidR="0067606D" w:rsidRPr="00A0393B" w:rsidRDefault="0067606D" w:rsidP="0067606D">
            <w:pPr>
              <w:pStyle w:val="TabellRader"/>
              <w:rPr>
                <w:i/>
                <w:highlight w:val="yellow"/>
              </w:rPr>
            </w:pPr>
            <w:r w:rsidRPr="00A0393B">
              <w:rPr>
                <w:i/>
              </w:rPr>
              <w:t>0</w:t>
            </w:r>
          </w:p>
        </w:tc>
        <w:tc>
          <w:tcPr>
            <w:tcW w:w="854" w:type="dxa"/>
          </w:tcPr>
          <w:p w14:paraId="784FBF98" w14:textId="2C726CFF" w:rsidR="0067606D" w:rsidRPr="00A0393B" w:rsidRDefault="0067606D" w:rsidP="0067606D">
            <w:pPr>
              <w:pStyle w:val="TabellRader"/>
              <w:rPr>
                <w:i/>
                <w:highlight w:val="yellow"/>
              </w:rPr>
            </w:pPr>
            <w:r w:rsidRPr="00A0393B">
              <w:rPr>
                <w:i/>
              </w:rPr>
              <w:t>-676</w:t>
            </w:r>
          </w:p>
        </w:tc>
        <w:tc>
          <w:tcPr>
            <w:tcW w:w="854" w:type="dxa"/>
          </w:tcPr>
          <w:p w14:paraId="2676228E" w14:textId="04DDF327" w:rsidR="0067606D" w:rsidRPr="00457F35" w:rsidRDefault="0067606D" w:rsidP="0067606D">
            <w:pPr>
              <w:pStyle w:val="TabellRader"/>
              <w:rPr>
                <w:highlight w:val="yellow"/>
              </w:rPr>
            </w:pPr>
            <w:r w:rsidRPr="0026079F">
              <w:t>811</w:t>
            </w:r>
          </w:p>
        </w:tc>
        <w:tc>
          <w:tcPr>
            <w:tcW w:w="854" w:type="dxa"/>
          </w:tcPr>
          <w:p w14:paraId="1D1870A3" w14:textId="2B06EE72" w:rsidR="0067606D" w:rsidRPr="00457F35" w:rsidRDefault="0067606D" w:rsidP="0067606D">
            <w:pPr>
              <w:pStyle w:val="TabellRader"/>
              <w:rPr>
                <w:highlight w:val="yellow"/>
              </w:rPr>
            </w:pPr>
            <w:r w:rsidRPr="0026079F">
              <w:t>870</w:t>
            </w:r>
          </w:p>
        </w:tc>
      </w:tr>
      <w:tr w:rsidR="0067606D" w14:paraId="009F336C" w14:textId="77777777" w:rsidTr="0067606D">
        <w:tc>
          <w:tcPr>
            <w:tcW w:w="284" w:type="dxa"/>
            <w:tcMar>
              <w:left w:w="0" w:type="dxa"/>
              <w:right w:w="0" w:type="dxa"/>
            </w:tcMar>
          </w:tcPr>
          <w:p w14:paraId="70E45E33" w14:textId="1629B7D2" w:rsidR="0067606D" w:rsidRDefault="0067606D" w:rsidP="0067606D">
            <w:pPr>
              <w:pStyle w:val="TabellRader"/>
              <w:jc w:val="left"/>
            </w:pPr>
            <w:r w:rsidRPr="00BE745E">
              <w:t>8</w:t>
            </w:r>
          </w:p>
        </w:tc>
        <w:tc>
          <w:tcPr>
            <w:tcW w:w="2793" w:type="dxa"/>
          </w:tcPr>
          <w:p w14:paraId="03FEAF89" w14:textId="77777777" w:rsidR="0067606D" w:rsidRDefault="0067606D" w:rsidP="0067606D">
            <w:pPr>
              <w:pStyle w:val="TabellRader"/>
              <w:jc w:val="left"/>
            </w:pPr>
            <w:r w:rsidRPr="00BE745E">
              <w:t>Migration</w:t>
            </w:r>
          </w:p>
        </w:tc>
        <w:tc>
          <w:tcPr>
            <w:tcW w:w="854" w:type="dxa"/>
          </w:tcPr>
          <w:p w14:paraId="5CA0C88D" w14:textId="5C5E19E4" w:rsidR="0067606D" w:rsidRPr="00457F35" w:rsidRDefault="0067606D" w:rsidP="0067606D">
            <w:pPr>
              <w:pStyle w:val="TabellRader"/>
              <w:rPr>
                <w:highlight w:val="yellow"/>
              </w:rPr>
            </w:pPr>
            <w:r w:rsidRPr="0026079F">
              <w:t>-21</w:t>
            </w:r>
          </w:p>
        </w:tc>
        <w:tc>
          <w:tcPr>
            <w:tcW w:w="854" w:type="dxa"/>
          </w:tcPr>
          <w:p w14:paraId="1F3AA264" w14:textId="2114238F" w:rsidR="0067606D" w:rsidRPr="00A0393B" w:rsidRDefault="0067606D" w:rsidP="0067606D">
            <w:pPr>
              <w:pStyle w:val="TabellRader"/>
              <w:rPr>
                <w:i/>
                <w:highlight w:val="yellow"/>
              </w:rPr>
            </w:pPr>
            <w:r w:rsidRPr="00A0393B">
              <w:rPr>
                <w:i/>
              </w:rPr>
              <w:t>-331</w:t>
            </w:r>
          </w:p>
        </w:tc>
        <w:tc>
          <w:tcPr>
            <w:tcW w:w="854" w:type="dxa"/>
          </w:tcPr>
          <w:p w14:paraId="27748FA6" w14:textId="7F738CB3" w:rsidR="0067606D" w:rsidRPr="00A0393B" w:rsidRDefault="0067606D" w:rsidP="0067606D">
            <w:pPr>
              <w:pStyle w:val="TabellRader"/>
              <w:rPr>
                <w:i/>
                <w:highlight w:val="yellow"/>
              </w:rPr>
            </w:pPr>
            <w:r w:rsidRPr="00A0393B">
              <w:rPr>
                <w:i/>
              </w:rPr>
              <w:t>0</w:t>
            </w:r>
          </w:p>
        </w:tc>
        <w:tc>
          <w:tcPr>
            <w:tcW w:w="854" w:type="dxa"/>
          </w:tcPr>
          <w:p w14:paraId="3DB7AB6C" w14:textId="35E01D03" w:rsidR="0067606D" w:rsidRPr="00A0393B" w:rsidRDefault="0067606D" w:rsidP="0067606D">
            <w:pPr>
              <w:pStyle w:val="TabellRader"/>
              <w:rPr>
                <w:i/>
                <w:highlight w:val="yellow"/>
              </w:rPr>
            </w:pPr>
            <w:r w:rsidRPr="00A0393B">
              <w:rPr>
                <w:i/>
              </w:rPr>
              <w:t>310</w:t>
            </w:r>
          </w:p>
        </w:tc>
        <w:tc>
          <w:tcPr>
            <w:tcW w:w="854" w:type="dxa"/>
          </w:tcPr>
          <w:p w14:paraId="4A381916" w14:textId="4C2E8E55" w:rsidR="0067606D" w:rsidRPr="00A0393B" w:rsidRDefault="0067606D" w:rsidP="0067606D">
            <w:pPr>
              <w:pStyle w:val="TabellRader"/>
              <w:rPr>
                <w:i/>
                <w:highlight w:val="yellow"/>
              </w:rPr>
            </w:pPr>
            <w:r w:rsidRPr="00A0393B">
              <w:rPr>
                <w:i/>
              </w:rPr>
              <w:t>0</w:t>
            </w:r>
          </w:p>
        </w:tc>
        <w:tc>
          <w:tcPr>
            <w:tcW w:w="854" w:type="dxa"/>
          </w:tcPr>
          <w:p w14:paraId="65274C70" w14:textId="62B38E26" w:rsidR="0067606D" w:rsidRPr="00457F35" w:rsidRDefault="0067606D" w:rsidP="0067606D">
            <w:pPr>
              <w:pStyle w:val="TabellRader"/>
              <w:rPr>
                <w:highlight w:val="yellow"/>
              </w:rPr>
            </w:pPr>
            <w:r w:rsidRPr="0026079F">
              <w:t>-1 586</w:t>
            </w:r>
          </w:p>
        </w:tc>
        <w:tc>
          <w:tcPr>
            <w:tcW w:w="854" w:type="dxa"/>
          </w:tcPr>
          <w:p w14:paraId="2FAC50A9" w14:textId="368D57FD" w:rsidR="0067606D" w:rsidRPr="00457F35" w:rsidRDefault="0067606D" w:rsidP="0067606D">
            <w:pPr>
              <w:pStyle w:val="TabellRader"/>
              <w:rPr>
                <w:highlight w:val="yellow"/>
              </w:rPr>
            </w:pPr>
            <w:r w:rsidRPr="0026079F">
              <w:t>-2 457</w:t>
            </w:r>
          </w:p>
        </w:tc>
      </w:tr>
      <w:tr w:rsidR="0067606D" w14:paraId="1CDAD6CD" w14:textId="77777777" w:rsidTr="0067606D">
        <w:tc>
          <w:tcPr>
            <w:tcW w:w="284" w:type="dxa"/>
            <w:tcMar>
              <w:left w:w="0" w:type="dxa"/>
              <w:right w:w="0" w:type="dxa"/>
            </w:tcMar>
          </w:tcPr>
          <w:p w14:paraId="76846968" w14:textId="6417EE98" w:rsidR="0067606D" w:rsidRDefault="0067606D" w:rsidP="0067606D">
            <w:pPr>
              <w:pStyle w:val="TabellRader"/>
              <w:jc w:val="left"/>
            </w:pPr>
            <w:r w:rsidRPr="00BE745E">
              <w:t>9</w:t>
            </w:r>
          </w:p>
        </w:tc>
        <w:tc>
          <w:tcPr>
            <w:tcW w:w="2793" w:type="dxa"/>
          </w:tcPr>
          <w:p w14:paraId="50CCBD4F" w14:textId="77777777" w:rsidR="0067606D" w:rsidRDefault="0067606D" w:rsidP="0067606D">
            <w:pPr>
              <w:pStyle w:val="TabellRader"/>
              <w:jc w:val="left"/>
            </w:pPr>
            <w:r w:rsidRPr="00BE745E">
              <w:t>Hälsovård, sjukvård och social omsorg</w:t>
            </w:r>
          </w:p>
        </w:tc>
        <w:tc>
          <w:tcPr>
            <w:tcW w:w="854" w:type="dxa"/>
          </w:tcPr>
          <w:p w14:paraId="59874EBF" w14:textId="1A709811" w:rsidR="0067606D" w:rsidRPr="00457F35" w:rsidRDefault="0067606D" w:rsidP="0067606D">
            <w:pPr>
              <w:pStyle w:val="TabellRader"/>
              <w:rPr>
                <w:highlight w:val="yellow"/>
              </w:rPr>
            </w:pPr>
            <w:r w:rsidRPr="0026079F">
              <w:t>1 203</w:t>
            </w:r>
          </w:p>
        </w:tc>
        <w:tc>
          <w:tcPr>
            <w:tcW w:w="854" w:type="dxa"/>
          </w:tcPr>
          <w:p w14:paraId="36E4E76E" w14:textId="6C867C25" w:rsidR="0067606D" w:rsidRPr="00A0393B" w:rsidRDefault="0067606D" w:rsidP="0067606D">
            <w:pPr>
              <w:pStyle w:val="TabellRader"/>
              <w:rPr>
                <w:i/>
                <w:highlight w:val="yellow"/>
              </w:rPr>
            </w:pPr>
            <w:r w:rsidRPr="00A0393B">
              <w:rPr>
                <w:i/>
              </w:rPr>
              <w:t>2 159</w:t>
            </w:r>
          </w:p>
        </w:tc>
        <w:tc>
          <w:tcPr>
            <w:tcW w:w="854" w:type="dxa"/>
          </w:tcPr>
          <w:p w14:paraId="068F2BF9" w14:textId="32D89B96" w:rsidR="0067606D" w:rsidRPr="00A0393B" w:rsidRDefault="0067606D" w:rsidP="0067606D">
            <w:pPr>
              <w:pStyle w:val="TabellRader"/>
              <w:rPr>
                <w:i/>
                <w:highlight w:val="yellow"/>
              </w:rPr>
            </w:pPr>
            <w:r w:rsidRPr="00A0393B">
              <w:rPr>
                <w:i/>
              </w:rPr>
              <w:t>0</w:t>
            </w:r>
          </w:p>
        </w:tc>
        <w:tc>
          <w:tcPr>
            <w:tcW w:w="854" w:type="dxa"/>
          </w:tcPr>
          <w:p w14:paraId="3D96AE19" w14:textId="2EE25CD5" w:rsidR="0067606D" w:rsidRPr="00A0393B" w:rsidRDefault="0067606D" w:rsidP="0067606D">
            <w:pPr>
              <w:pStyle w:val="TabellRader"/>
              <w:rPr>
                <w:i/>
                <w:highlight w:val="yellow"/>
              </w:rPr>
            </w:pPr>
            <w:r w:rsidRPr="00A0393B">
              <w:rPr>
                <w:i/>
              </w:rPr>
              <w:t>-943</w:t>
            </w:r>
          </w:p>
        </w:tc>
        <w:tc>
          <w:tcPr>
            <w:tcW w:w="854" w:type="dxa"/>
          </w:tcPr>
          <w:p w14:paraId="58A1C93A" w14:textId="2D5A6FC4" w:rsidR="0067606D" w:rsidRPr="00A0393B" w:rsidRDefault="0067606D" w:rsidP="0067606D">
            <w:pPr>
              <w:pStyle w:val="TabellRader"/>
              <w:rPr>
                <w:i/>
                <w:highlight w:val="yellow"/>
              </w:rPr>
            </w:pPr>
            <w:r w:rsidRPr="00A0393B">
              <w:rPr>
                <w:i/>
              </w:rPr>
              <w:t>-13</w:t>
            </w:r>
          </w:p>
        </w:tc>
        <w:tc>
          <w:tcPr>
            <w:tcW w:w="854" w:type="dxa"/>
          </w:tcPr>
          <w:p w14:paraId="51B18F3C" w14:textId="69F58B89" w:rsidR="0067606D" w:rsidRPr="00457F35" w:rsidRDefault="0067606D" w:rsidP="0067606D">
            <w:pPr>
              <w:pStyle w:val="TabellRader"/>
              <w:rPr>
                <w:highlight w:val="yellow"/>
              </w:rPr>
            </w:pPr>
            <w:r w:rsidRPr="0026079F">
              <w:t>1 046</w:t>
            </w:r>
          </w:p>
        </w:tc>
        <w:tc>
          <w:tcPr>
            <w:tcW w:w="854" w:type="dxa"/>
          </w:tcPr>
          <w:p w14:paraId="23D0D07B" w14:textId="1B5843B0" w:rsidR="0067606D" w:rsidRPr="00457F35" w:rsidRDefault="0067606D" w:rsidP="0067606D">
            <w:pPr>
              <w:pStyle w:val="TabellRader"/>
              <w:rPr>
                <w:highlight w:val="yellow"/>
              </w:rPr>
            </w:pPr>
            <w:r w:rsidRPr="0026079F">
              <w:t>683</w:t>
            </w:r>
          </w:p>
        </w:tc>
      </w:tr>
      <w:tr w:rsidR="0067606D" w14:paraId="4878ED10" w14:textId="77777777" w:rsidTr="0067606D">
        <w:tc>
          <w:tcPr>
            <w:tcW w:w="284" w:type="dxa"/>
            <w:tcMar>
              <w:left w:w="0" w:type="dxa"/>
              <w:right w:w="0" w:type="dxa"/>
            </w:tcMar>
          </w:tcPr>
          <w:p w14:paraId="126F4154" w14:textId="09F33812" w:rsidR="0067606D" w:rsidRDefault="0067606D" w:rsidP="0067606D">
            <w:pPr>
              <w:pStyle w:val="TabellRader"/>
              <w:jc w:val="left"/>
            </w:pPr>
            <w:r w:rsidRPr="00BE745E">
              <w:t>10</w:t>
            </w:r>
          </w:p>
        </w:tc>
        <w:tc>
          <w:tcPr>
            <w:tcW w:w="2793" w:type="dxa"/>
          </w:tcPr>
          <w:p w14:paraId="5129F899" w14:textId="77777777" w:rsidR="0067606D" w:rsidRDefault="0067606D" w:rsidP="0067606D">
            <w:pPr>
              <w:pStyle w:val="TabellRader"/>
              <w:jc w:val="left"/>
            </w:pPr>
            <w:r w:rsidRPr="00BE745E">
              <w:t>Ekonomisk trygghet vid sjukdom och funktionsnedsättning</w:t>
            </w:r>
          </w:p>
        </w:tc>
        <w:tc>
          <w:tcPr>
            <w:tcW w:w="854" w:type="dxa"/>
            <w:vAlign w:val="bottom"/>
          </w:tcPr>
          <w:p w14:paraId="5232F18E" w14:textId="645A10E0" w:rsidR="0067606D" w:rsidRPr="00457F35" w:rsidRDefault="0067606D" w:rsidP="0067606D">
            <w:pPr>
              <w:pStyle w:val="TabellRader"/>
              <w:rPr>
                <w:highlight w:val="yellow"/>
              </w:rPr>
            </w:pPr>
            <w:r w:rsidRPr="0026079F">
              <w:t>-1 286</w:t>
            </w:r>
          </w:p>
        </w:tc>
        <w:tc>
          <w:tcPr>
            <w:tcW w:w="854" w:type="dxa"/>
            <w:vAlign w:val="bottom"/>
          </w:tcPr>
          <w:p w14:paraId="0769A49D" w14:textId="6E46519D" w:rsidR="0067606D" w:rsidRPr="00A0393B" w:rsidRDefault="0067606D" w:rsidP="0067606D">
            <w:pPr>
              <w:pStyle w:val="TabellRader"/>
              <w:rPr>
                <w:i/>
                <w:highlight w:val="yellow"/>
              </w:rPr>
            </w:pPr>
            <w:r w:rsidRPr="00A0393B">
              <w:rPr>
                <w:i/>
              </w:rPr>
              <w:t>-339</w:t>
            </w:r>
          </w:p>
        </w:tc>
        <w:tc>
          <w:tcPr>
            <w:tcW w:w="854" w:type="dxa"/>
            <w:vAlign w:val="bottom"/>
          </w:tcPr>
          <w:p w14:paraId="7ADCCE35" w14:textId="51F75371" w:rsidR="0067606D" w:rsidRPr="00A0393B" w:rsidRDefault="0067606D" w:rsidP="0067606D">
            <w:pPr>
              <w:pStyle w:val="TabellRader"/>
              <w:rPr>
                <w:i/>
                <w:highlight w:val="yellow"/>
              </w:rPr>
            </w:pPr>
            <w:r w:rsidRPr="00A0393B">
              <w:rPr>
                <w:i/>
              </w:rPr>
              <w:t>-155</w:t>
            </w:r>
          </w:p>
        </w:tc>
        <w:tc>
          <w:tcPr>
            <w:tcW w:w="854" w:type="dxa"/>
            <w:vAlign w:val="bottom"/>
          </w:tcPr>
          <w:p w14:paraId="03DFC9C8" w14:textId="3FFFBCD2" w:rsidR="0067606D" w:rsidRPr="00A0393B" w:rsidRDefault="0067606D" w:rsidP="0067606D">
            <w:pPr>
              <w:pStyle w:val="TabellRader"/>
              <w:rPr>
                <w:i/>
                <w:highlight w:val="yellow"/>
              </w:rPr>
            </w:pPr>
            <w:r w:rsidRPr="00A0393B">
              <w:rPr>
                <w:i/>
              </w:rPr>
              <w:t>-793</w:t>
            </w:r>
          </w:p>
        </w:tc>
        <w:tc>
          <w:tcPr>
            <w:tcW w:w="854" w:type="dxa"/>
            <w:vAlign w:val="bottom"/>
          </w:tcPr>
          <w:p w14:paraId="3B4CC151" w14:textId="603BC62B" w:rsidR="0067606D" w:rsidRPr="00A0393B" w:rsidRDefault="0067606D" w:rsidP="0067606D">
            <w:pPr>
              <w:pStyle w:val="TabellRader"/>
              <w:rPr>
                <w:i/>
                <w:highlight w:val="yellow"/>
              </w:rPr>
            </w:pPr>
            <w:r w:rsidRPr="00A0393B">
              <w:rPr>
                <w:i/>
              </w:rPr>
              <w:t>0</w:t>
            </w:r>
          </w:p>
        </w:tc>
        <w:tc>
          <w:tcPr>
            <w:tcW w:w="854" w:type="dxa"/>
            <w:vAlign w:val="bottom"/>
          </w:tcPr>
          <w:p w14:paraId="0AA11B18" w14:textId="38E08FB8" w:rsidR="0067606D" w:rsidRPr="00457F35" w:rsidRDefault="0067606D" w:rsidP="0067606D">
            <w:pPr>
              <w:pStyle w:val="TabellRader"/>
              <w:rPr>
                <w:highlight w:val="yellow"/>
              </w:rPr>
            </w:pPr>
            <w:r w:rsidRPr="0026079F">
              <w:t>-1 572</w:t>
            </w:r>
          </w:p>
        </w:tc>
        <w:tc>
          <w:tcPr>
            <w:tcW w:w="854" w:type="dxa"/>
            <w:vAlign w:val="bottom"/>
          </w:tcPr>
          <w:p w14:paraId="619912F3" w14:textId="1CA783E7" w:rsidR="0067606D" w:rsidRPr="00457F35" w:rsidRDefault="0067606D" w:rsidP="0067606D">
            <w:pPr>
              <w:pStyle w:val="TabellRader"/>
              <w:rPr>
                <w:highlight w:val="yellow"/>
              </w:rPr>
            </w:pPr>
            <w:r w:rsidRPr="0026079F">
              <w:t>-1 764</w:t>
            </w:r>
          </w:p>
        </w:tc>
      </w:tr>
      <w:tr w:rsidR="0067606D" w14:paraId="41C35092" w14:textId="77777777" w:rsidTr="0067606D">
        <w:tc>
          <w:tcPr>
            <w:tcW w:w="284" w:type="dxa"/>
            <w:tcMar>
              <w:left w:w="0" w:type="dxa"/>
              <w:right w:w="0" w:type="dxa"/>
            </w:tcMar>
          </w:tcPr>
          <w:p w14:paraId="622B5128" w14:textId="733B5621" w:rsidR="0067606D" w:rsidRDefault="0067606D" w:rsidP="0067606D">
            <w:pPr>
              <w:pStyle w:val="TabellRader"/>
              <w:jc w:val="left"/>
            </w:pPr>
            <w:r w:rsidRPr="00BE745E">
              <w:t>11</w:t>
            </w:r>
          </w:p>
        </w:tc>
        <w:tc>
          <w:tcPr>
            <w:tcW w:w="2793" w:type="dxa"/>
          </w:tcPr>
          <w:p w14:paraId="32D55D46" w14:textId="77777777" w:rsidR="0067606D" w:rsidRDefault="0067606D" w:rsidP="0067606D">
            <w:pPr>
              <w:pStyle w:val="TabellRader"/>
              <w:jc w:val="left"/>
            </w:pPr>
            <w:r w:rsidRPr="00BE745E">
              <w:t>Ekonomisk trygghet vid ålderdom</w:t>
            </w:r>
          </w:p>
        </w:tc>
        <w:tc>
          <w:tcPr>
            <w:tcW w:w="854" w:type="dxa"/>
          </w:tcPr>
          <w:p w14:paraId="3E6815EE" w14:textId="6BD3E23D" w:rsidR="0067606D" w:rsidRPr="00457F35" w:rsidRDefault="0067606D" w:rsidP="0067606D">
            <w:pPr>
              <w:pStyle w:val="TabellRader"/>
              <w:rPr>
                <w:highlight w:val="yellow"/>
              </w:rPr>
            </w:pPr>
            <w:r w:rsidRPr="0026079F">
              <w:t>1 573</w:t>
            </w:r>
          </w:p>
        </w:tc>
        <w:tc>
          <w:tcPr>
            <w:tcW w:w="854" w:type="dxa"/>
          </w:tcPr>
          <w:p w14:paraId="3A1E1A96" w14:textId="3A9B2317" w:rsidR="0067606D" w:rsidRPr="00A0393B" w:rsidRDefault="0067606D" w:rsidP="0067606D">
            <w:pPr>
              <w:pStyle w:val="TabellRader"/>
              <w:rPr>
                <w:i/>
                <w:highlight w:val="yellow"/>
              </w:rPr>
            </w:pPr>
            <w:r w:rsidRPr="00A0393B">
              <w:rPr>
                <w:i/>
              </w:rPr>
              <w:t>1 419</w:t>
            </w:r>
          </w:p>
        </w:tc>
        <w:tc>
          <w:tcPr>
            <w:tcW w:w="854" w:type="dxa"/>
          </w:tcPr>
          <w:p w14:paraId="2FEEBF24" w14:textId="030A7C91" w:rsidR="0067606D" w:rsidRPr="00A0393B" w:rsidRDefault="0067606D" w:rsidP="0067606D">
            <w:pPr>
              <w:pStyle w:val="TabellRader"/>
              <w:rPr>
                <w:i/>
                <w:highlight w:val="yellow"/>
              </w:rPr>
            </w:pPr>
            <w:r w:rsidRPr="00A0393B">
              <w:rPr>
                <w:i/>
              </w:rPr>
              <w:t>-193</w:t>
            </w:r>
          </w:p>
        </w:tc>
        <w:tc>
          <w:tcPr>
            <w:tcW w:w="854" w:type="dxa"/>
          </w:tcPr>
          <w:p w14:paraId="752788F7" w14:textId="37E97942" w:rsidR="0067606D" w:rsidRPr="00A0393B" w:rsidRDefault="0067606D" w:rsidP="0067606D">
            <w:pPr>
              <w:pStyle w:val="TabellRader"/>
              <w:rPr>
                <w:i/>
                <w:highlight w:val="yellow"/>
              </w:rPr>
            </w:pPr>
            <w:r w:rsidRPr="00A0393B">
              <w:rPr>
                <w:i/>
              </w:rPr>
              <w:t>347</w:t>
            </w:r>
          </w:p>
        </w:tc>
        <w:tc>
          <w:tcPr>
            <w:tcW w:w="854" w:type="dxa"/>
          </w:tcPr>
          <w:p w14:paraId="08BE511D" w14:textId="5AE8D2B6" w:rsidR="0067606D" w:rsidRPr="00A0393B" w:rsidRDefault="0067606D" w:rsidP="0067606D">
            <w:pPr>
              <w:pStyle w:val="TabellRader"/>
              <w:rPr>
                <w:i/>
                <w:highlight w:val="yellow"/>
              </w:rPr>
            </w:pPr>
            <w:r w:rsidRPr="00A0393B">
              <w:rPr>
                <w:i/>
              </w:rPr>
              <w:t>0</w:t>
            </w:r>
          </w:p>
        </w:tc>
        <w:tc>
          <w:tcPr>
            <w:tcW w:w="854" w:type="dxa"/>
          </w:tcPr>
          <w:p w14:paraId="083A6FE0" w14:textId="63EA177D" w:rsidR="0067606D" w:rsidRPr="00457F35" w:rsidRDefault="0067606D" w:rsidP="0067606D">
            <w:pPr>
              <w:pStyle w:val="TabellRader"/>
              <w:rPr>
                <w:highlight w:val="yellow"/>
              </w:rPr>
            </w:pPr>
            <w:r w:rsidRPr="0026079F">
              <w:t>931</w:t>
            </w:r>
          </w:p>
        </w:tc>
        <w:tc>
          <w:tcPr>
            <w:tcW w:w="854" w:type="dxa"/>
          </w:tcPr>
          <w:p w14:paraId="44E2898A" w14:textId="1454FA59" w:rsidR="0067606D" w:rsidRPr="00457F35" w:rsidRDefault="0067606D" w:rsidP="0067606D">
            <w:pPr>
              <w:pStyle w:val="TabellRader"/>
              <w:rPr>
                <w:highlight w:val="yellow"/>
              </w:rPr>
            </w:pPr>
            <w:r w:rsidRPr="0026079F">
              <w:t>908</w:t>
            </w:r>
          </w:p>
        </w:tc>
      </w:tr>
      <w:tr w:rsidR="0067606D" w14:paraId="0F569530" w14:textId="77777777" w:rsidTr="0067606D">
        <w:tc>
          <w:tcPr>
            <w:tcW w:w="284" w:type="dxa"/>
            <w:tcMar>
              <w:left w:w="0" w:type="dxa"/>
              <w:right w:w="0" w:type="dxa"/>
            </w:tcMar>
          </w:tcPr>
          <w:p w14:paraId="7CF6B7EB" w14:textId="2E5235C9" w:rsidR="0067606D" w:rsidRDefault="0067606D" w:rsidP="0067606D">
            <w:pPr>
              <w:pStyle w:val="TabellRader"/>
              <w:jc w:val="left"/>
            </w:pPr>
            <w:r w:rsidRPr="00BE745E">
              <w:t>12</w:t>
            </w:r>
          </w:p>
        </w:tc>
        <w:tc>
          <w:tcPr>
            <w:tcW w:w="2793" w:type="dxa"/>
          </w:tcPr>
          <w:p w14:paraId="1FFAAC22" w14:textId="77777777" w:rsidR="0067606D" w:rsidRDefault="0067606D" w:rsidP="0067606D">
            <w:pPr>
              <w:pStyle w:val="TabellRader"/>
              <w:jc w:val="left"/>
            </w:pPr>
            <w:r w:rsidRPr="00BE745E">
              <w:t>Ekonomisk trygghet för familjer och barn</w:t>
            </w:r>
          </w:p>
        </w:tc>
        <w:tc>
          <w:tcPr>
            <w:tcW w:w="854" w:type="dxa"/>
          </w:tcPr>
          <w:p w14:paraId="6EAA4E45" w14:textId="0B3B7AA0" w:rsidR="0067606D" w:rsidRPr="00457F35" w:rsidRDefault="0067606D" w:rsidP="0067606D">
            <w:pPr>
              <w:pStyle w:val="TabellRader"/>
              <w:rPr>
                <w:highlight w:val="yellow"/>
              </w:rPr>
            </w:pPr>
            <w:r w:rsidRPr="0026079F">
              <w:t>991</w:t>
            </w:r>
          </w:p>
        </w:tc>
        <w:tc>
          <w:tcPr>
            <w:tcW w:w="854" w:type="dxa"/>
          </w:tcPr>
          <w:p w14:paraId="16899691" w14:textId="03DBF1E5" w:rsidR="0067606D" w:rsidRPr="00A0393B" w:rsidRDefault="0067606D" w:rsidP="0067606D">
            <w:pPr>
              <w:pStyle w:val="TabellRader"/>
              <w:rPr>
                <w:i/>
                <w:highlight w:val="yellow"/>
              </w:rPr>
            </w:pPr>
            <w:r w:rsidRPr="00A0393B">
              <w:rPr>
                <w:i/>
              </w:rPr>
              <w:t>-10</w:t>
            </w:r>
          </w:p>
        </w:tc>
        <w:tc>
          <w:tcPr>
            <w:tcW w:w="854" w:type="dxa"/>
          </w:tcPr>
          <w:p w14:paraId="376208ED" w14:textId="2AD53CCC" w:rsidR="0067606D" w:rsidRPr="00A0393B" w:rsidRDefault="0067606D" w:rsidP="0067606D">
            <w:pPr>
              <w:pStyle w:val="TabellRader"/>
              <w:rPr>
                <w:i/>
                <w:highlight w:val="yellow"/>
              </w:rPr>
            </w:pPr>
            <w:r w:rsidRPr="00A0393B">
              <w:rPr>
                <w:i/>
              </w:rPr>
              <w:t>-247</w:t>
            </w:r>
          </w:p>
        </w:tc>
        <w:tc>
          <w:tcPr>
            <w:tcW w:w="854" w:type="dxa"/>
          </w:tcPr>
          <w:p w14:paraId="46FD342E" w14:textId="3E0CFCE6" w:rsidR="0067606D" w:rsidRPr="00A0393B" w:rsidRDefault="0067606D" w:rsidP="0067606D">
            <w:pPr>
              <w:pStyle w:val="TabellRader"/>
              <w:rPr>
                <w:i/>
                <w:highlight w:val="yellow"/>
              </w:rPr>
            </w:pPr>
            <w:r w:rsidRPr="00A0393B">
              <w:rPr>
                <w:i/>
              </w:rPr>
              <w:t>1 248</w:t>
            </w:r>
          </w:p>
        </w:tc>
        <w:tc>
          <w:tcPr>
            <w:tcW w:w="854" w:type="dxa"/>
          </w:tcPr>
          <w:p w14:paraId="7AC79882" w14:textId="5328C205" w:rsidR="0067606D" w:rsidRPr="00A0393B" w:rsidRDefault="0067606D" w:rsidP="0067606D">
            <w:pPr>
              <w:pStyle w:val="TabellRader"/>
              <w:rPr>
                <w:i/>
                <w:highlight w:val="yellow"/>
              </w:rPr>
            </w:pPr>
            <w:r w:rsidRPr="00A0393B">
              <w:rPr>
                <w:i/>
              </w:rPr>
              <w:t>0</w:t>
            </w:r>
          </w:p>
        </w:tc>
        <w:tc>
          <w:tcPr>
            <w:tcW w:w="854" w:type="dxa"/>
          </w:tcPr>
          <w:p w14:paraId="56329E39" w14:textId="13322F47" w:rsidR="0067606D" w:rsidRPr="00457F35" w:rsidRDefault="0067606D" w:rsidP="0067606D">
            <w:pPr>
              <w:pStyle w:val="TabellRader"/>
              <w:rPr>
                <w:highlight w:val="yellow"/>
              </w:rPr>
            </w:pPr>
            <w:r w:rsidRPr="0026079F">
              <w:t>862</w:t>
            </w:r>
          </w:p>
        </w:tc>
        <w:tc>
          <w:tcPr>
            <w:tcW w:w="854" w:type="dxa"/>
          </w:tcPr>
          <w:p w14:paraId="6EECD93B" w14:textId="1939AEE1" w:rsidR="0067606D" w:rsidRPr="00457F35" w:rsidRDefault="0067606D" w:rsidP="0067606D">
            <w:pPr>
              <w:pStyle w:val="TabellRader"/>
              <w:rPr>
                <w:highlight w:val="yellow"/>
              </w:rPr>
            </w:pPr>
            <w:r w:rsidRPr="0026079F">
              <w:t>476</w:t>
            </w:r>
          </w:p>
        </w:tc>
      </w:tr>
      <w:tr w:rsidR="0067606D" w14:paraId="5364F8DE" w14:textId="77777777" w:rsidTr="0067606D">
        <w:tc>
          <w:tcPr>
            <w:tcW w:w="284" w:type="dxa"/>
            <w:tcMar>
              <w:left w:w="0" w:type="dxa"/>
              <w:right w:w="0" w:type="dxa"/>
            </w:tcMar>
          </w:tcPr>
          <w:p w14:paraId="07A60385" w14:textId="33F9C812" w:rsidR="0067606D" w:rsidRDefault="0067606D" w:rsidP="0067606D">
            <w:pPr>
              <w:pStyle w:val="TabellRader"/>
              <w:jc w:val="left"/>
            </w:pPr>
            <w:r w:rsidRPr="00BE745E">
              <w:t>13</w:t>
            </w:r>
          </w:p>
        </w:tc>
        <w:tc>
          <w:tcPr>
            <w:tcW w:w="2793" w:type="dxa"/>
          </w:tcPr>
          <w:p w14:paraId="06E1B7D2" w14:textId="77777777" w:rsidR="0067606D" w:rsidRDefault="0067606D" w:rsidP="0067606D">
            <w:pPr>
              <w:pStyle w:val="TabellRader"/>
              <w:jc w:val="left"/>
            </w:pPr>
            <w:r w:rsidRPr="00BE745E">
              <w:t>Jämställdhet och nyanlända invandrares etablering</w:t>
            </w:r>
          </w:p>
        </w:tc>
        <w:tc>
          <w:tcPr>
            <w:tcW w:w="854" w:type="dxa"/>
            <w:vAlign w:val="bottom"/>
          </w:tcPr>
          <w:p w14:paraId="1C55B71A" w14:textId="17063076" w:rsidR="0067606D" w:rsidRPr="00457F35" w:rsidRDefault="0067606D" w:rsidP="0067606D">
            <w:pPr>
              <w:pStyle w:val="TabellRader"/>
              <w:rPr>
                <w:highlight w:val="yellow"/>
              </w:rPr>
            </w:pPr>
            <w:r w:rsidRPr="0026079F">
              <w:t>-758</w:t>
            </w:r>
          </w:p>
        </w:tc>
        <w:tc>
          <w:tcPr>
            <w:tcW w:w="854" w:type="dxa"/>
            <w:vAlign w:val="bottom"/>
          </w:tcPr>
          <w:p w14:paraId="1F5E22AF" w14:textId="637DE838" w:rsidR="0067606D" w:rsidRPr="00A0393B" w:rsidRDefault="0067606D" w:rsidP="0067606D">
            <w:pPr>
              <w:pStyle w:val="TabellRader"/>
              <w:rPr>
                <w:i/>
                <w:highlight w:val="yellow"/>
              </w:rPr>
            </w:pPr>
            <w:r w:rsidRPr="00A0393B">
              <w:rPr>
                <w:i/>
              </w:rPr>
              <w:t>770</w:t>
            </w:r>
          </w:p>
        </w:tc>
        <w:tc>
          <w:tcPr>
            <w:tcW w:w="854" w:type="dxa"/>
            <w:vAlign w:val="bottom"/>
          </w:tcPr>
          <w:p w14:paraId="79655CED" w14:textId="47E2740B" w:rsidR="0067606D" w:rsidRPr="00A0393B" w:rsidRDefault="0067606D" w:rsidP="0067606D">
            <w:pPr>
              <w:pStyle w:val="TabellRader"/>
              <w:rPr>
                <w:i/>
                <w:highlight w:val="yellow"/>
              </w:rPr>
            </w:pPr>
            <w:r w:rsidRPr="00A0393B">
              <w:rPr>
                <w:i/>
              </w:rPr>
              <w:t>-18</w:t>
            </w:r>
          </w:p>
        </w:tc>
        <w:tc>
          <w:tcPr>
            <w:tcW w:w="854" w:type="dxa"/>
            <w:vAlign w:val="bottom"/>
          </w:tcPr>
          <w:p w14:paraId="40AAE9A2" w14:textId="4026F829" w:rsidR="0067606D" w:rsidRPr="00A0393B" w:rsidRDefault="0067606D" w:rsidP="0067606D">
            <w:pPr>
              <w:pStyle w:val="TabellRader"/>
              <w:rPr>
                <w:i/>
                <w:highlight w:val="yellow"/>
              </w:rPr>
            </w:pPr>
            <w:r w:rsidRPr="00A0393B">
              <w:rPr>
                <w:i/>
              </w:rPr>
              <w:t>672</w:t>
            </w:r>
          </w:p>
        </w:tc>
        <w:tc>
          <w:tcPr>
            <w:tcW w:w="854" w:type="dxa"/>
            <w:vAlign w:val="bottom"/>
          </w:tcPr>
          <w:p w14:paraId="77D1B74D" w14:textId="6CB39024" w:rsidR="0067606D" w:rsidRPr="00A0393B" w:rsidRDefault="0067606D" w:rsidP="0067606D">
            <w:pPr>
              <w:pStyle w:val="TabellRader"/>
              <w:rPr>
                <w:i/>
                <w:highlight w:val="yellow"/>
              </w:rPr>
            </w:pPr>
            <w:r w:rsidRPr="00A0393B">
              <w:rPr>
                <w:i/>
              </w:rPr>
              <w:t>-2 182</w:t>
            </w:r>
          </w:p>
        </w:tc>
        <w:tc>
          <w:tcPr>
            <w:tcW w:w="854" w:type="dxa"/>
            <w:vAlign w:val="bottom"/>
          </w:tcPr>
          <w:p w14:paraId="437201CE" w14:textId="049AADB8" w:rsidR="0067606D" w:rsidRPr="00457F35" w:rsidRDefault="0067606D" w:rsidP="0067606D">
            <w:pPr>
              <w:pStyle w:val="TabellRader"/>
              <w:rPr>
                <w:highlight w:val="yellow"/>
              </w:rPr>
            </w:pPr>
            <w:r w:rsidRPr="0026079F">
              <w:t>464</w:t>
            </w:r>
          </w:p>
        </w:tc>
        <w:tc>
          <w:tcPr>
            <w:tcW w:w="854" w:type="dxa"/>
            <w:vAlign w:val="bottom"/>
          </w:tcPr>
          <w:p w14:paraId="07BC06FE" w14:textId="560FB589" w:rsidR="0067606D" w:rsidRPr="00457F35" w:rsidRDefault="0067606D" w:rsidP="0067606D">
            <w:pPr>
              <w:pStyle w:val="TabellRader"/>
              <w:rPr>
                <w:highlight w:val="yellow"/>
              </w:rPr>
            </w:pPr>
            <w:r w:rsidRPr="0026079F">
              <w:t>838</w:t>
            </w:r>
          </w:p>
        </w:tc>
      </w:tr>
      <w:tr w:rsidR="0067606D" w14:paraId="3891BA2C" w14:textId="77777777" w:rsidTr="0067606D">
        <w:tc>
          <w:tcPr>
            <w:tcW w:w="284" w:type="dxa"/>
            <w:tcMar>
              <w:left w:w="0" w:type="dxa"/>
              <w:right w:w="0" w:type="dxa"/>
            </w:tcMar>
          </w:tcPr>
          <w:p w14:paraId="63AC3822" w14:textId="6CBF55BF" w:rsidR="0067606D" w:rsidRDefault="0067606D" w:rsidP="0067606D">
            <w:pPr>
              <w:pStyle w:val="TabellRader"/>
              <w:jc w:val="left"/>
            </w:pPr>
            <w:r w:rsidRPr="00BE745E">
              <w:t>14</w:t>
            </w:r>
          </w:p>
        </w:tc>
        <w:tc>
          <w:tcPr>
            <w:tcW w:w="2793" w:type="dxa"/>
          </w:tcPr>
          <w:p w14:paraId="60F2683C" w14:textId="77777777" w:rsidR="0067606D" w:rsidRDefault="0067606D" w:rsidP="0067606D">
            <w:pPr>
              <w:pStyle w:val="TabellRader"/>
              <w:jc w:val="left"/>
            </w:pPr>
            <w:r w:rsidRPr="00BE745E">
              <w:t>Arbetsmarknad och arbetsliv</w:t>
            </w:r>
          </w:p>
        </w:tc>
        <w:tc>
          <w:tcPr>
            <w:tcW w:w="854" w:type="dxa"/>
          </w:tcPr>
          <w:p w14:paraId="4E95B79D" w14:textId="23F08632" w:rsidR="0067606D" w:rsidRPr="00457F35" w:rsidRDefault="0067606D" w:rsidP="0067606D">
            <w:pPr>
              <w:pStyle w:val="TabellRader"/>
              <w:rPr>
                <w:highlight w:val="yellow"/>
              </w:rPr>
            </w:pPr>
            <w:r w:rsidRPr="0026079F">
              <w:t>3 558</w:t>
            </w:r>
          </w:p>
        </w:tc>
        <w:tc>
          <w:tcPr>
            <w:tcW w:w="854" w:type="dxa"/>
          </w:tcPr>
          <w:p w14:paraId="60B1D880" w14:textId="5D58EB1A" w:rsidR="0067606D" w:rsidRPr="00A0393B" w:rsidRDefault="0067606D" w:rsidP="0067606D">
            <w:pPr>
              <w:pStyle w:val="TabellRader"/>
              <w:rPr>
                <w:i/>
                <w:highlight w:val="yellow"/>
              </w:rPr>
            </w:pPr>
            <w:r w:rsidRPr="00A0393B">
              <w:rPr>
                <w:i/>
              </w:rPr>
              <w:t>707</w:t>
            </w:r>
          </w:p>
        </w:tc>
        <w:tc>
          <w:tcPr>
            <w:tcW w:w="854" w:type="dxa"/>
          </w:tcPr>
          <w:p w14:paraId="21CB97DE" w14:textId="352981E9" w:rsidR="0067606D" w:rsidRPr="00A0393B" w:rsidRDefault="0067606D" w:rsidP="0067606D">
            <w:pPr>
              <w:pStyle w:val="TabellRader"/>
              <w:rPr>
                <w:i/>
                <w:highlight w:val="yellow"/>
              </w:rPr>
            </w:pPr>
            <w:r w:rsidRPr="00A0393B">
              <w:rPr>
                <w:i/>
              </w:rPr>
              <w:t>405</w:t>
            </w:r>
          </w:p>
        </w:tc>
        <w:tc>
          <w:tcPr>
            <w:tcW w:w="854" w:type="dxa"/>
          </w:tcPr>
          <w:p w14:paraId="1A8DF2AC" w14:textId="347E970C" w:rsidR="0067606D" w:rsidRPr="00A0393B" w:rsidRDefault="0067606D" w:rsidP="0067606D">
            <w:pPr>
              <w:pStyle w:val="TabellRader"/>
              <w:rPr>
                <w:i/>
                <w:highlight w:val="yellow"/>
              </w:rPr>
            </w:pPr>
            <w:r w:rsidRPr="00A0393B">
              <w:rPr>
                <w:i/>
              </w:rPr>
              <w:t>264</w:t>
            </w:r>
          </w:p>
        </w:tc>
        <w:tc>
          <w:tcPr>
            <w:tcW w:w="854" w:type="dxa"/>
          </w:tcPr>
          <w:p w14:paraId="52A36DDA" w14:textId="6ED0F6E4" w:rsidR="0067606D" w:rsidRPr="00A0393B" w:rsidRDefault="0067606D" w:rsidP="0067606D">
            <w:pPr>
              <w:pStyle w:val="TabellRader"/>
              <w:rPr>
                <w:i/>
                <w:highlight w:val="yellow"/>
              </w:rPr>
            </w:pPr>
            <w:r w:rsidRPr="00A0393B">
              <w:rPr>
                <w:i/>
              </w:rPr>
              <w:t>2 182</w:t>
            </w:r>
          </w:p>
        </w:tc>
        <w:tc>
          <w:tcPr>
            <w:tcW w:w="854" w:type="dxa"/>
          </w:tcPr>
          <w:p w14:paraId="62BA14F7" w14:textId="4B30E173" w:rsidR="0067606D" w:rsidRPr="00457F35" w:rsidRDefault="0067606D" w:rsidP="0067606D">
            <w:pPr>
              <w:pStyle w:val="TabellRader"/>
              <w:rPr>
                <w:highlight w:val="yellow"/>
              </w:rPr>
            </w:pPr>
            <w:r w:rsidRPr="0026079F">
              <w:t>4 528</w:t>
            </w:r>
          </w:p>
        </w:tc>
        <w:tc>
          <w:tcPr>
            <w:tcW w:w="854" w:type="dxa"/>
          </w:tcPr>
          <w:p w14:paraId="17C34098" w14:textId="6A4EED56" w:rsidR="0067606D" w:rsidRPr="00457F35" w:rsidRDefault="0067606D" w:rsidP="0067606D">
            <w:pPr>
              <w:pStyle w:val="TabellRader"/>
              <w:rPr>
                <w:highlight w:val="yellow"/>
              </w:rPr>
            </w:pPr>
            <w:r w:rsidRPr="0026079F">
              <w:t>4 666</w:t>
            </w:r>
          </w:p>
        </w:tc>
      </w:tr>
      <w:tr w:rsidR="0067606D" w14:paraId="69E864CD" w14:textId="77777777" w:rsidTr="0067606D">
        <w:tc>
          <w:tcPr>
            <w:tcW w:w="284" w:type="dxa"/>
            <w:tcMar>
              <w:left w:w="0" w:type="dxa"/>
              <w:right w:w="0" w:type="dxa"/>
            </w:tcMar>
          </w:tcPr>
          <w:p w14:paraId="499FF13E" w14:textId="40A05DCB" w:rsidR="0067606D" w:rsidRDefault="0067606D" w:rsidP="0067606D">
            <w:pPr>
              <w:pStyle w:val="TabellRader"/>
              <w:jc w:val="left"/>
            </w:pPr>
            <w:r w:rsidRPr="00BE745E">
              <w:t>15</w:t>
            </w:r>
          </w:p>
        </w:tc>
        <w:tc>
          <w:tcPr>
            <w:tcW w:w="2793" w:type="dxa"/>
          </w:tcPr>
          <w:p w14:paraId="17F6A766" w14:textId="77777777" w:rsidR="0067606D" w:rsidRDefault="0067606D" w:rsidP="0067606D">
            <w:pPr>
              <w:pStyle w:val="TabellRader"/>
              <w:jc w:val="left"/>
            </w:pPr>
            <w:r w:rsidRPr="00BE745E">
              <w:t>Studiestöd</w:t>
            </w:r>
          </w:p>
        </w:tc>
        <w:tc>
          <w:tcPr>
            <w:tcW w:w="854" w:type="dxa"/>
          </w:tcPr>
          <w:p w14:paraId="6C80BFA8" w14:textId="587971FE" w:rsidR="0067606D" w:rsidRPr="00457F35" w:rsidRDefault="0067606D" w:rsidP="0067606D">
            <w:pPr>
              <w:pStyle w:val="TabellRader"/>
              <w:rPr>
                <w:highlight w:val="yellow"/>
              </w:rPr>
            </w:pPr>
            <w:r w:rsidRPr="0026079F">
              <w:t>667</w:t>
            </w:r>
          </w:p>
        </w:tc>
        <w:tc>
          <w:tcPr>
            <w:tcW w:w="854" w:type="dxa"/>
          </w:tcPr>
          <w:p w14:paraId="22457470" w14:textId="46171097" w:rsidR="0067606D" w:rsidRPr="00A0393B" w:rsidRDefault="0067606D" w:rsidP="0067606D">
            <w:pPr>
              <w:pStyle w:val="TabellRader"/>
              <w:rPr>
                <w:i/>
                <w:highlight w:val="yellow"/>
              </w:rPr>
            </w:pPr>
            <w:r w:rsidRPr="00A0393B">
              <w:rPr>
                <w:i/>
              </w:rPr>
              <w:t>589</w:t>
            </w:r>
          </w:p>
        </w:tc>
        <w:tc>
          <w:tcPr>
            <w:tcW w:w="854" w:type="dxa"/>
          </w:tcPr>
          <w:p w14:paraId="5D90AF72" w14:textId="37749E78" w:rsidR="0067606D" w:rsidRPr="00A0393B" w:rsidRDefault="0067606D" w:rsidP="0067606D">
            <w:pPr>
              <w:pStyle w:val="TabellRader"/>
              <w:rPr>
                <w:i/>
                <w:highlight w:val="yellow"/>
              </w:rPr>
            </w:pPr>
            <w:r w:rsidRPr="00A0393B">
              <w:rPr>
                <w:i/>
              </w:rPr>
              <w:t>-81</w:t>
            </w:r>
          </w:p>
        </w:tc>
        <w:tc>
          <w:tcPr>
            <w:tcW w:w="854" w:type="dxa"/>
          </w:tcPr>
          <w:p w14:paraId="12A7A28D" w14:textId="0E41A1B5" w:rsidR="0067606D" w:rsidRPr="00A0393B" w:rsidRDefault="0067606D" w:rsidP="0067606D">
            <w:pPr>
              <w:pStyle w:val="TabellRader"/>
              <w:rPr>
                <w:i/>
                <w:highlight w:val="yellow"/>
              </w:rPr>
            </w:pPr>
            <w:r w:rsidRPr="00A0393B">
              <w:rPr>
                <w:i/>
              </w:rPr>
              <w:t>159</w:t>
            </w:r>
          </w:p>
        </w:tc>
        <w:tc>
          <w:tcPr>
            <w:tcW w:w="854" w:type="dxa"/>
          </w:tcPr>
          <w:p w14:paraId="4413B18C" w14:textId="25C53ECC" w:rsidR="0067606D" w:rsidRPr="00A0393B" w:rsidRDefault="0067606D" w:rsidP="0067606D">
            <w:pPr>
              <w:pStyle w:val="TabellRader"/>
              <w:rPr>
                <w:i/>
                <w:highlight w:val="yellow"/>
              </w:rPr>
            </w:pPr>
            <w:r w:rsidRPr="00A0393B">
              <w:rPr>
                <w:i/>
              </w:rPr>
              <w:t>0</w:t>
            </w:r>
          </w:p>
        </w:tc>
        <w:tc>
          <w:tcPr>
            <w:tcW w:w="854" w:type="dxa"/>
          </w:tcPr>
          <w:p w14:paraId="428F15C9" w14:textId="72D91BD4" w:rsidR="0067606D" w:rsidRPr="00457F35" w:rsidRDefault="0067606D" w:rsidP="0067606D">
            <w:pPr>
              <w:pStyle w:val="TabellRader"/>
              <w:rPr>
                <w:highlight w:val="yellow"/>
              </w:rPr>
            </w:pPr>
            <w:r w:rsidRPr="0026079F">
              <w:t>509</w:t>
            </w:r>
          </w:p>
        </w:tc>
        <w:tc>
          <w:tcPr>
            <w:tcW w:w="854" w:type="dxa"/>
          </w:tcPr>
          <w:p w14:paraId="06439644" w14:textId="38190FD1" w:rsidR="0067606D" w:rsidRPr="00457F35" w:rsidRDefault="0067606D" w:rsidP="0067606D">
            <w:pPr>
              <w:pStyle w:val="TabellRader"/>
              <w:rPr>
                <w:highlight w:val="yellow"/>
              </w:rPr>
            </w:pPr>
            <w:r w:rsidRPr="0026079F">
              <w:t>327</w:t>
            </w:r>
          </w:p>
        </w:tc>
      </w:tr>
      <w:tr w:rsidR="0067606D" w14:paraId="7C46EABA" w14:textId="77777777" w:rsidTr="0067606D">
        <w:tc>
          <w:tcPr>
            <w:tcW w:w="284" w:type="dxa"/>
            <w:tcMar>
              <w:left w:w="0" w:type="dxa"/>
              <w:right w:w="0" w:type="dxa"/>
            </w:tcMar>
          </w:tcPr>
          <w:p w14:paraId="136FEBDC" w14:textId="2D681600" w:rsidR="0067606D" w:rsidRDefault="0067606D" w:rsidP="0067606D">
            <w:pPr>
              <w:pStyle w:val="TabellRader"/>
              <w:jc w:val="left"/>
            </w:pPr>
            <w:r w:rsidRPr="00BE745E">
              <w:t>16</w:t>
            </w:r>
          </w:p>
        </w:tc>
        <w:tc>
          <w:tcPr>
            <w:tcW w:w="2793" w:type="dxa"/>
          </w:tcPr>
          <w:p w14:paraId="47B8132A" w14:textId="77777777" w:rsidR="0067606D" w:rsidRDefault="0067606D" w:rsidP="0067606D">
            <w:pPr>
              <w:pStyle w:val="TabellRader"/>
              <w:jc w:val="left"/>
            </w:pPr>
            <w:r w:rsidRPr="00BE745E">
              <w:t>Utbildning och universitetsforskning</w:t>
            </w:r>
          </w:p>
        </w:tc>
        <w:tc>
          <w:tcPr>
            <w:tcW w:w="854" w:type="dxa"/>
          </w:tcPr>
          <w:p w14:paraId="7BC40D98" w14:textId="4696A885" w:rsidR="0067606D" w:rsidRPr="00457F35" w:rsidRDefault="0067606D" w:rsidP="0067606D">
            <w:pPr>
              <w:pStyle w:val="TabellRader"/>
              <w:rPr>
                <w:highlight w:val="yellow"/>
              </w:rPr>
            </w:pPr>
            <w:r w:rsidRPr="0026079F">
              <w:t>694</w:t>
            </w:r>
          </w:p>
        </w:tc>
        <w:tc>
          <w:tcPr>
            <w:tcW w:w="854" w:type="dxa"/>
          </w:tcPr>
          <w:p w14:paraId="2B4A6A2B" w14:textId="1CCBD2A1" w:rsidR="0067606D" w:rsidRPr="00A0393B" w:rsidRDefault="0067606D" w:rsidP="0067606D">
            <w:pPr>
              <w:pStyle w:val="TabellRader"/>
              <w:rPr>
                <w:i/>
                <w:highlight w:val="yellow"/>
              </w:rPr>
            </w:pPr>
            <w:r w:rsidRPr="00A0393B">
              <w:rPr>
                <w:i/>
              </w:rPr>
              <w:t>694</w:t>
            </w:r>
          </w:p>
        </w:tc>
        <w:tc>
          <w:tcPr>
            <w:tcW w:w="854" w:type="dxa"/>
          </w:tcPr>
          <w:p w14:paraId="60D7C777" w14:textId="37742AAC" w:rsidR="0067606D" w:rsidRPr="00A0393B" w:rsidRDefault="0067606D" w:rsidP="0067606D">
            <w:pPr>
              <w:pStyle w:val="TabellRader"/>
              <w:rPr>
                <w:i/>
                <w:highlight w:val="yellow"/>
              </w:rPr>
            </w:pPr>
            <w:r w:rsidRPr="00A0393B">
              <w:rPr>
                <w:i/>
              </w:rPr>
              <w:t>0</w:t>
            </w:r>
          </w:p>
        </w:tc>
        <w:tc>
          <w:tcPr>
            <w:tcW w:w="854" w:type="dxa"/>
          </w:tcPr>
          <w:p w14:paraId="510C03E2" w14:textId="57351A88" w:rsidR="0067606D" w:rsidRPr="00A0393B" w:rsidRDefault="0067606D" w:rsidP="0067606D">
            <w:pPr>
              <w:pStyle w:val="TabellRader"/>
              <w:rPr>
                <w:i/>
                <w:highlight w:val="yellow"/>
              </w:rPr>
            </w:pPr>
            <w:r w:rsidRPr="00A0393B">
              <w:rPr>
                <w:i/>
              </w:rPr>
              <w:t>0</w:t>
            </w:r>
          </w:p>
        </w:tc>
        <w:tc>
          <w:tcPr>
            <w:tcW w:w="854" w:type="dxa"/>
          </w:tcPr>
          <w:p w14:paraId="54FDE545" w14:textId="774FA13F" w:rsidR="0067606D" w:rsidRPr="00A0393B" w:rsidRDefault="0067606D" w:rsidP="0067606D">
            <w:pPr>
              <w:pStyle w:val="TabellRader"/>
              <w:rPr>
                <w:i/>
                <w:highlight w:val="yellow"/>
              </w:rPr>
            </w:pPr>
            <w:r w:rsidRPr="00A0393B">
              <w:rPr>
                <w:i/>
              </w:rPr>
              <w:t>0</w:t>
            </w:r>
          </w:p>
        </w:tc>
        <w:tc>
          <w:tcPr>
            <w:tcW w:w="854" w:type="dxa"/>
          </w:tcPr>
          <w:p w14:paraId="2B515EAF" w14:textId="5BBC0CFC" w:rsidR="0067606D" w:rsidRPr="00457F35" w:rsidRDefault="0067606D" w:rsidP="0067606D">
            <w:pPr>
              <w:pStyle w:val="TabellRader"/>
              <w:rPr>
                <w:highlight w:val="yellow"/>
              </w:rPr>
            </w:pPr>
            <w:r w:rsidRPr="0026079F">
              <w:t>1 318</w:t>
            </w:r>
          </w:p>
        </w:tc>
        <w:tc>
          <w:tcPr>
            <w:tcW w:w="854" w:type="dxa"/>
          </w:tcPr>
          <w:p w14:paraId="6BAA3883" w14:textId="4E768656" w:rsidR="0067606D" w:rsidRPr="00457F35" w:rsidRDefault="0067606D" w:rsidP="0067606D">
            <w:pPr>
              <w:pStyle w:val="TabellRader"/>
              <w:rPr>
                <w:highlight w:val="yellow"/>
              </w:rPr>
            </w:pPr>
            <w:r w:rsidRPr="0026079F">
              <w:t>1 225</w:t>
            </w:r>
          </w:p>
        </w:tc>
      </w:tr>
      <w:tr w:rsidR="0067606D" w14:paraId="17B3E066" w14:textId="77777777" w:rsidTr="0067606D">
        <w:tc>
          <w:tcPr>
            <w:tcW w:w="284" w:type="dxa"/>
            <w:tcMar>
              <w:left w:w="0" w:type="dxa"/>
              <w:right w:w="0" w:type="dxa"/>
            </w:tcMar>
          </w:tcPr>
          <w:p w14:paraId="47A7EC90" w14:textId="1DABCDA8" w:rsidR="0067606D" w:rsidRDefault="0067606D" w:rsidP="0067606D">
            <w:pPr>
              <w:pStyle w:val="TabellRader"/>
              <w:jc w:val="left"/>
            </w:pPr>
            <w:r w:rsidRPr="00BE745E">
              <w:t>17</w:t>
            </w:r>
          </w:p>
        </w:tc>
        <w:tc>
          <w:tcPr>
            <w:tcW w:w="2793" w:type="dxa"/>
          </w:tcPr>
          <w:p w14:paraId="102B280F" w14:textId="77777777" w:rsidR="0067606D" w:rsidRDefault="0067606D" w:rsidP="0067606D">
            <w:pPr>
              <w:pStyle w:val="TabellRader"/>
              <w:jc w:val="left"/>
            </w:pPr>
            <w:r w:rsidRPr="00BE745E">
              <w:t>Kultur, medier, trossamfund och fritid</w:t>
            </w:r>
          </w:p>
        </w:tc>
        <w:tc>
          <w:tcPr>
            <w:tcW w:w="854" w:type="dxa"/>
          </w:tcPr>
          <w:p w14:paraId="62AC6F76" w14:textId="5BB6F353" w:rsidR="0067606D" w:rsidRPr="00457F35" w:rsidRDefault="0067606D" w:rsidP="0067606D">
            <w:pPr>
              <w:pStyle w:val="TabellRader"/>
              <w:rPr>
                <w:highlight w:val="yellow"/>
              </w:rPr>
            </w:pPr>
            <w:r w:rsidRPr="0026079F">
              <w:t>236</w:t>
            </w:r>
          </w:p>
        </w:tc>
        <w:tc>
          <w:tcPr>
            <w:tcW w:w="854" w:type="dxa"/>
          </w:tcPr>
          <w:p w14:paraId="0C3CDB8F" w14:textId="14A1A4DA" w:rsidR="0067606D" w:rsidRPr="00A0393B" w:rsidRDefault="0067606D" w:rsidP="0067606D">
            <w:pPr>
              <w:pStyle w:val="TabellRader"/>
              <w:rPr>
                <w:i/>
                <w:highlight w:val="yellow"/>
              </w:rPr>
            </w:pPr>
            <w:r w:rsidRPr="00A0393B">
              <w:rPr>
                <w:i/>
              </w:rPr>
              <w:t>236</w:t>
            </w:r>
          </w:p>
        </w:tc>
        <w:tc>
          <w:tcPr>
            <w:tcW w:w="854" w:type="dxa"/>
          </w:tcPr>
          <w:p w14:paraId="15BFC0B0" w14:textId="1B208755" w:rsidR="0067606D" w:rsidRPr="00A0393B" w:rsidRDefault="0067606D" w:rsidP="0067606D">
            <w:pPr>
              <w:pStyle w:val="TabellRader"/>
              <w:rPr>
                <w:i/>
                <w:highlight w:val="yellow"/>
              </w:rPr>
            </w:pPr>
            <w:r w:rsidRPr="00A0393B">
              <w:rPr>
                <w:i/>
              </w:rPr>
              <w:t>0</w:t>
            </w:r>
          </w:p>
        </w:tc>
        <w:tc>
          <w:tcPr>
            <w:tcW w:w="854" w:type="dxa"/>
          </w:tcPr>
          <w:p w14:paraId="784FDB34" w14:textId="44D0D0D9" w:rsidR="0067606D" w:rsidRPr="00A0393B" w:rsidRDefault="0067606D" w:rsidP="0067606D">
            <w:pPr>
              <w:pStyle w:val="TabellRader"/>
              <w:rPr>
                <w:i/>
                <w:highlight w:val="yellow"/>
              </w:rPr>
            </w:pPr>
            <w:r w:rsidRPr="00A0393B">
              <w:rPr>
                <w:i/>
              </w:rPr>
              <w:t>0</w:t>
            </w:r>
          </w:p>
        </w:tc>
        <w:tc>
          <w:tcPr>
            <w:tcW w:w="854" w:type="dxa"/>
          </w:tcPr>
          <w:p w14:paraId="2A994DBB" w14:textId="19D979FC" w:rsidR="0067606D" w:rsidRPr="00A0393B" w:rsidRDefault="0067606D" w:rsidP="0067606D">
            <w:pPr>
              <w:pStyle w:val="TabellRader"/>
              <w:rPr>
                <w:i/>
                <w:highlight w:val="yellow"/>
              </w:rPr>
            </w:pPr>
            <w:r w:rsidRPr="00A0393B">
              <w:rPr>
                <w:i/>
              </w:rPr>
              <w:t>0</w:t>
            </w:r>
          </w:p>
        </w:tc>
        <w:tc>
          <w:tcPr>
            <w:tcW w:w="854" w:type="dxa"/>
          </w:tcPr>
          <w:p w14:paraId="5647D1E1" w14:textId="1C752498" w:rsidR="0067606D" w:rsidRPr="00457F35" w:rsidRDefault="0067606D" w:rsidP="0067606D">
            <w:pPr>
              <w:pStyle w:val="TabellRader"/>
              <w:rPr>
                <w:highlight w:val="yellow"/>
              </w:rPr>
            </w:pPr>
            <w:r w:rsidRPr="0026079F">
              <w:t>389</w:t>
            </w:r>
          </w:p>
        </w:tc>
        <w:tc>
          <w:tcPr>
            <w:tcW w:w="854" w:type="dxa"/>
          </w:tcPr>
          <w:p w14:paraId="1C4B8181" w14:textId="6C7FFFA4" w:rsidR="0067606D" w:rsidRPr="00457F35" w:rsidRDefault="0067606D" w:rsidP="0067606D">
            <w:pPr>
              <w:pStyle w:val="TabellRader"/>
              <w:rPr>
                <w:highlight w:val="yellow"/>
              </w:rPr>
            </w:pPr>
            <w:r w:rsidRPr="0026079F">
              <w:t>362</w:t>
            </w:r>
          </w:p>
        </w:tc>
      </w:tr>
      <w:tr w:rsidR="0067606D" w14:paraId="1988FE1E" w14:textId="77777777" w:rsidTr="0067606D">
        <w:tc>
          <w:tcPr>
            <w:tcW w:w="284" w:type="dxa"/>
            <w:tcMar>
              <w:left w:w="0" w:type="dxa"/>
              <w:right w:w="0" w:type="dxa"/>
            </w:tcMar>
          </w:tcPr>
          <w:p w14:paraId="6AB454CF" w14:textId="31B88F23" w:rsidR="0067606D" w:rsidRDefault="0067606D" w:rsidP="0067606D">
            <w:pPr>
              <w:pStyle w:val="TabellRader"/>
              <w:jc w:val="left"/>
            </w:pPr>
            <w:r w:rsidRPr="00BE745E">
              <w:t>18</w:t>
            </w:r>
          </w:p>
        </w:tc>
        <w:tc>
          <w:tcPr>
            <w:tcW w:w="2793" w:type="dxa"/>
          </w:tcPr>
          <w:p w14:paraId="23268C67" w14:textId="77777777" w:rsidR="0067606D" w:rsidRDefault="0067606D" w:rsidP="0067606D">
            <w:pPr>
              <w:pStyle w:val="TabellRader"/>
              <w:jc w:val="left"/>
            </w:pPr>
            <w:r w:rsidRPr="00BE745E">
              <w:t>Samhällsplanering, bostadsförsörjning och byggande samt konsumentpolitik</w:t>
            </w:r>
          </w:p>
        </w:tc>
        <w:tc>
          <w:tcPr>
            <w:tcW w:w="854" w:type="dxa"/>
            <w:vAlign w:val="bottom"/>
          </w:tcPr>
          <w:p w14:paraId="18E500EB" w14:textId="7B403597" w:rsidR="0067606D" w:rsidRPr="00457F35" w:rsidRDefault="0067606D" w:rsidP="0067606D">
            <w:pPr>
              <w:pStyle w:val="TabellRader"/>
              <w:rPr>
                <w:highlight w:val="yellow"/>
              </w:rPr>
            </w:pPr>
            <w:r w:rsidRPr="0026079F">
              <w:t>574</w:t>
            </w:r>
          </w:p>
        </w:tc>
        <w:tc>
          <w:tcPr>
            <w:tcW w:w="854" w:type="dxa"/>
            <w:vAlign w:val="bottom"/>
          </w:tcPr>
          <w:p w14:paraId="24610560" w14:textId="6954E6ED" w:rsidR="0067606D" w:rsidRPr="00A0393B" w:rsidRDefault="0067606D" w:rsidP="0067606D">
            <w:pPr>
              <w:pStyle w:val="TabellRader"/>
              <w:rPr>
                <w:i/>
                <w:highlight w:val="yellow"/>
              </w:rPr>
            </w:pPr>
            <w:r w:rsidRPr="00A0393B">
              <w:rPr>
                <w:i/>
              </w:rPr>
              <w:t>574</w:t>
            </w:r>
          </w:p>
        </w:tc>
        <w:tc>
          <w:tcPr>
            <w:tcW w:w="854" w:type="dxa"/>
            <w:vAlign w:val="bottom"/>
          </w:tcPr>
          <w:p w14:paraId="3917EAB9" w14:textId="2871008C" w:rsidR="0067606D" w:rsidRPr="00A0393B" w:rsidRDefault="0067606D" w:rsidP="0067606D">
            <w:pPr>
              <w:pStyle w:val="TabellRader"/>
              <w:rPr>
                <w:i/>
                <w:highlight w:val="yellow"/>
              </w:rPr>
            </w:pPr>
            <w:r w:rsidRPr="00A0393B">
              <w:rPr>
                <w:i/>
              </w:rPr>
              <w:t>0</w:t>
            </w:r>
          </w:p>
        </w:tc>
        <w:tc>
          <w:tcPr>
            <w:tcW w:w="854" w:type="dxa"/>
            <w:vAlign w:val="bottom"/>
          </w:tcPr>
          <w:p w14:paraId="6594938C" w14:textId="25D154AC" w:rsidR="0067606D" w:rsidRPr="00A0393B" w:rsidRDefault="0067606D" w:rsidP="0067606D">
            <w:pPr>
              <w:pStyle w:val="TabellRader"/>
              <w:rPr>
                <w:i/>
                <w:highlight w:val="yellow"/>
              </w:rPr>
            </w:pPr>
            <w:r w:rsidRPr="00A0393B">
              <w:rPr>
                <w:i/>
              </w:rPr>
              <w:t>0</w:t>
            </w:r>
          </w:p>
        </w:tc>
        <w:tc>
          <w:tcPr>
            <w:tcW w:w="854" w:type="dxa"/>
            <w:vAlign w:val="bottom"/>
          </w:tcPr>
          <w:p w14:paraId="0FED419F" w14:textId="1971B629" w:rsidR="0067606D" w:rsidRPr="00A0393B" w:rsidRDefault="0067606D" w:rsidP="0067606D">
            <w:pPr>
              <w:pStyle w:val="TabellRader"/>
              <w:rPr>
                <w:i/>
                <w:highlight w:val="yellow"/>
              </w:rPr>
            </w:pPr>
            <w:r w:rsidRPr="00A0393B">
              <w:rPr>
                <w:i/>
              </w:rPr>
              <w:t>0</w:t>
            </w:r>
          </w:p>
        </w:tc>
        <w:tc>
          <w:tcPr>
            <w:tcW w:w="854" w:type="dxa"/>
            <w:vAlign w:val="bottom"/>
          </w:tcPr>
          <w:p w14:paraId="1BFB297C" w14:textId="73C37687" w:rsidR="0067606D" w:rsidRPr="00457F35" w:rsidRDefault="0067606D" w:rsidP="0067606D">
            <w:pPr>
              <w:pStyle w:val="TabellRader"/>
              <w:rPr>
                <w:highlight w:val="yellow"/>
              </w:rPr>
            </w:pPr>
            <w:r w:rsidRPr="0026079F">
              <w:t>98</w:t>
            </w:r>
          </w:p>
        </w:tc>
        <w:tc>
          <w:tcPr>
            <w:tcW w:w="854" w:type="dxa"/>
            <w:vAlign w:val="bottom"/>
          </w:tcPr>
          <w:p w14:paraId="0D7340C8" w14:textId="1F193350" w:rsidR="0067606D" w:rsidRPr="00457F35" w:rsidRDefault="0067606D" w:rsidP="0067606D">
            <w:pPr>
              <w:pStyle w:val="TabellRader"/>
              <w:rPr>
                <w:highlight w:val="yellow"/>
              </w:rPr>
            </w:pPr>
            <w:r w:rsidRPr="0026079F">
              <w:t>1 413</w:t>
            </w:r>
          </w:p>
        </w:tc>
      </w:tr>
      <w:tr w:rsidR="0067606D" w14:paraId="1043DC42" w14:textId="77777777" w:rsidTr="0067606D">
        <w:tc>
          <w:tcPr>
            <w:tcW w:w="284" w:type="dxa"/>
            <w:tcMar>
              <w:left w:w="0" w:type="dxa"/>
              <w:right w:w="0" w:type="dxa"/>
            </w:tcMar>
          </w:tcPr>
          <w:p w14:paraId="378986FC" w14:textId="04D2CC22" w:rsidR="0067606D" w:rsidRDefault="0067606D" w:rsidP="0067606D">
            <w:pPr>
              <w:pStyle w:val="TabellRader"/>
              <w:jc w:val="left"/>
            </w:pPr>
            <w:r w:rsidRPr="00BE745E">
              <w:t>19</w:t>
            </w:r>
          </w:p>
        </w:tc>
        <w:tc>
          <w:tcPr>
            <w:tcW w:w="2793" w:type="dxa"/>
          </w:tcPr>
          <w:p w14:paraId="320C5354" w14:textId="77777777" w:rsidR="0067606D" w:rsidRDefault="0067606D" w:rsidP="0067606D">
            <w:pPr>
              <w:pStyle w:val="TabellRader"/>
              <w:jc w:val="left"/>
            </w:pPr>
            <w:r w:rsidRPr="00BE745E">
              <w:t>Regional tillväxt</w:t>
            </w:r>
          </w:p>
        </w:tc>
        <w:tc>
          <w:tcPr>
            <w:tcW w:w="854" w:type="dxa"/>
          </w:tcPr>
          <w:p w14:paraId="1DE598EE" w14:textId="30925055" w:rsidR="0067606D" w:rsidRPr="00457F35" w:rsidRDefault="0067606D" w:rsidP="0067606D">
            <w:pPr>
              <w:pStyle w:val="TabellRader"/>
              <w:rPr>
                <w:highlight w:val="yellow"/>
              </w:rPr>
            </w:pPr>
            <w:r w:rsidRPr="0026079F">
              <w:t>186</w:t>
            </w:r>
          </w:p>
        </w:tc>
        <w:tc>
          <w:tcPr>
            <w:tcW w:w="854" w:type="dxa"/>
          </w:tcPr>
          <w:p w14:paraId="0C28AD05" w14:textId="78208B5E" w:rsidR="0067606D" w:rsidRPr="00A0393B" w:rsidRDefault="0067606D" w:rsidP="0067606D">
            <w:pPr>
              <w:pStyle w:val="TabellRader"/>
              <w:rPr>
                <w:i/>
                <w:highlight w:val="yellow"/>
              </w:rPr>
            </w:pPr>
            <w:r w:rsidRPr="00A0393B">
              <w:rPr>
                <w:i/>
              </w:rPr>
              <w:t>186</w:t>
            </w:r>
          </w:p>
        </w:tc>
        <w:tc>
          <w:tcPr>
            <w:tcW w:w="854" w:type="dxa"/>
          </w:tcPr>
          <w:p w14:paraId="0F824208" w14:textId="03705154" w:rsidR="0067606D" w:rsidRPr="00A0393B" w:rsidRDefault="0067606D" w:rsidP="0067606D">
            <w:pPr>
              <w:pStyle w:val="TabellRader"/>
              <w:rPr>
                <w:i/>
                <w:highlight w:val="yellow"/>
              </w:rPr>
            </w:pPr>
            <w:r w:rsidRPr="00A0393B">
              <w:rPr>
                <w:i/>
              </w:rPr>
              <w:t>0</w:t>
            </w:r>
          </w:p>
        </w:tc>
        <w:tc>
          <w:tcPr>
            <w:tcW w:w="854" w:type="dxa"/>
          </w:tcPr>
          <w:p w14:paraId="132BDCA3" w14:textId="4403CB20" w:rsidR="0067606D" w:rsidRPr="00A0393B" w:rsidRDefault="0067606D" w:rsidP="0067606D">
            <w:pPr>
              <w:pStyle w:val="TabellRader"/>
              <w:rPr>
                <w:i/>
                <w:highlight w:val="yellow"/>
              </w:rPr>
            </w:pPr>
            <w:r w:rsidRPr="00A0393B">
              <w:rPr>
                <w:i/>
              </w:rPr>
              <w:t>0</w:t>
            </w:r>
          </w:p>
        </w:tc>
        <w:tc>
          <w:tcPr>
            <w:tcW w:w="854" w:type="dxa"/>
          </w:tcPr>
          <w:p w14:paraId="14BC27BE" w14:textId="361BAF35" w:rsidR="0067606D" w:rsidRPr="00A0393B" w:rsidRDefault="0067606D" w:rsidP="0067606D">
            <w:pPr>
              <w:pStyle w:val="TabellRader"/>
              <w:rPr>
                <w:i/>
                <w:highlight w:val="yellow"/>
              </w:rPr>
            </w:pPr>
            <w:r w:rsidRPr="00A0393B">
              <w:rPr>
                <w:i/>
              </w:rPr>
              <w:t>0</w:t>
            </w:r>
          </w:p>
        </w:tc>
        <w:tc>
          <w:tcPr>
            <w:tcW w:w="854" w:type="dxa"/>
          </w:tcPr>
          <w:p w14:paraId="114D654A" w14:textId="03D7FA18" w:rsidR="0067606D" w:rsidRPr="00457F35" w:rsidRDefault="0067606D" w:rsidP="0067606D">
            <w:pPr>
              <w:pStyle w:val="TabellRader"/>
              <w:rPr>
                <w:highlight w:val="yellow"/>
              </w:rPr>
            </w:pPr>
            <w:r w:rsidRPr="0026079F">
              <w:t>-130</w:t>
            </w:r>
          </w:p>
        </w:tc>
        <w:tc>
          <w:tcPr>
            <w:tcW w:w="854" w:type="dxa"/>
          </w:tcPr>
          <w:p w14:paraId="61338360" w14:textId="59AF52DC" w:rsidR="0067606D" w:rsidRPr="00457F35" w:rsidRDefault="0067606D" w:rsidP="0067606D">
            <w:pPr>
              <w:pStyle w:val="TabellRader"/>
              <w:rPr>
                <w:highlight w:val="yellow"/>
              </w:rPr>
            </w:pPr>
            <w:r w:rsidRPr="0026079F">
              <w:t>-287</w:t>
            </w:r>
          </w:p>
        </w:tc>
      </w:tr>
      <w:tr w:rsidR="0067606D" w14:paraId="417E4C61" w14:textId="77777777" w:rsidTr="0067606D">
        <w:tc>
          <w:tcPr>
            <w:tcW w:w="284" w:type="dxa"/>
            <w:tcMar>
              <w:left w:w="0" w:type="dxa"/>
              <w:right w:w="0" w:type="dxa"/>
            </w:tcMar>
          </w:tcPr>
          <w:p w14:paraId="16659669" w14:textId="3723E55B" w:rsidR="0067606D" w:rsidRDefault="0067606D" w:rsidP="0067606D">
            <w:pPr>
              <w:pStyle w:val="TabellRader"/>
              <w:jc w:val="left"/>
            </w:pPr>
            <w:r w:rsidRPr="00BE745E">
              <w:t>20</w:t>
            </w:r>
          </w:p>
        </w:tc>
        <w:tc>
          <w:tcPr>
            <w:tcW w:w="2793" w:type="dxa"/>
          </w:tcPr>
          <w:p w14:paraId="52480A18" w14:textId="77777777" w:rsidR="0067606D" w:rsidRDefault="0067606D" w:rsidP="0067606D">
            <w:pPr>
              <w:pStyle w:val="TabellRader"/>
              <w:jc w:val="left"/>
            </w:pPr>
            <w:r w:rsidRPr="00BE745E">
              <w:t>Allmän miljö- och naturvård</w:t>
            </w:r>
          </w:p>
        </w:tc>
        <w:tc>
          <w:tcPr>
            <w:tcW w:w="854" w:type="dxa"/>
          </w:tcPr>
          <w:p w14:paraId="30B80D4A" w14:textId="5300173D" w:rsidR="0067606D" w:rsidRPr="00457F35" w:rsidRDefault="0067606D" w:rsidP="0067606D">
            <w:pPr>
              <w:pStyle w:val="TabellRader"/>
              <w:rPr>
                <w:highlight w:val="yellow"/>
              </w:rPr>
            </w:pPr>
            <w:r w:rsidRPr="0026079F">
              <w:t>2 436</w:t>
            </w:r>
          </w:p>
        </w:tc>
        <w:tc>
          <w:tcPr>
            <w:tcW w:w="854" w:type="dxa"/>
          </w:tcPr>
          <w:p w14:paraId="1FE2B02B" w14:textId="45886D01" w:rsidR="0067606D" w:rsidRPr="00A0393B" w:rsidRDefault="0067606D" w:rsidP="0067606D">
            <w:pPr>
              <w:pStyle w:val="TabellRader"/>
              <w:rPr>
                <w:i/>
                <w:highlight w:val="yellow"/>
              </w:rPr>
            </w:pPr>
            <w:r w:rsidRPr="00A0393B">
              <w:rPr>
                <w:i/>
              </w:rPr>
              <w:t>2 436</w:t>
            </w:r>
          </w:p>
        </w:tc>
        <w:tc>
          <w:tcPr>
            <w:tcW w:w="854" w:type="dxa"/>
          </w:tcPr>
          <w:p w14:paraId="568D24C1" w14:textId="0207DEAF" w:rsidR="0067606D" w:rsidRPr="00A0393B" w:rsidRDefault="0067606D" w:rsidP="0067606D">
            <w:pPr>
              <w:pStyle w:val="TabellRader"/>
              <w:rPr>
                <w:i/>
                <w:highlight w:val="yellow"/>
              </w:rPr>
            </w:pPr>
            <w:r w:rsidRPr="00A0393B">
              <w:rPr>
                <w:i/>
              </w:rPr>
              <w:t>0</w:t>
            </w:r>
          </w:p>
        </w:tc>
        <w:tc>
          <w:tcPr>
            <w:tcW w:w="854" w:type="dxa"/>
          </w:tcPr>
          <w:p w14:paraId="7FC7F6B9" w14:textId="4A349739" w:rsidR="0067606D" w:rsidRPr="00A0393B" w:rsidRDefault="0067606D" w:rsidP="0067606D">
            <w:pPr>
              <w:pStyle w:val="TabellRader"/>
              <w:rPr>
                <w:i/>
                <w:highlight w:val="yellow"/>
              </w:rPr>
            </w:pPr>
            <w:r w:rsidRPr="00A0393B">
              <w:rPr>
                <w:i/>
              </w:rPr>
              <w:t>0</w:t>
            </w:r>
          </w:p>
        </w:tc>
        <w:tc>
          <w:tcPr>
            <w:tcW w:w="854" w:type="dxa"/>
          </w:tcPr>
          <w:p w14:paraId="355105A7" w14:textId="5D8A6CC6" w:rsidR="0067606D" w:rsidRPr="00A0393B" w:rsidRDefault="0067606D" w:rsidP="0067606D">
            <w:pPr>
              <w:pStyle w:val="TabellRader"/>
              <w:rPr>
                <w:i/>
                <w:highlight w:val="yellow"/>
              </w:rPr>
            </w:pPr>
            <w:r w:rsidRPr="00A0393B">
              <w:rPr>
                <w:i/>
              </w:rPr>
              <w:t>0</w:t>
            </w:r>
          </w:p>
        </w:tc>
        <w:tc>
          <w:tcPr>
            <w:tcW w:w="854" w:type="dxa"/>
          </w:tcPr>
          <w:p w14:paraId="0052A79F" w14:textId="05689ED5" w:rsidR="0067606D" w:rsidRPr="00457F35" w:rsidRDefault="0067606D" w:rsidP="0067606D">
            <w:pPr>
              <w:pStyle w:val="TabellRader"/>
              <w:rPr>
                <w:highlight w:val="yellow"/>
              </w:rPr>
            </w:pPr>
            <w:r w:rsidRPr="0026079F">
              <w:t>2 767</w:t>
            </w:r>
          </w:p>
        </w:tc>
        <w:tc>
          <w:tcPr>
            <w:tcW w:w="854" w:type="dxa"/>
          </w:tcPr>
          <w:p w14:paraId="7DF52AF7" w14:textId="75765030" w:rsidR="0067606D" w:rsidRPr="00457F35" w:rsidRDefault="0067606D" w:rsidP="0067606D">
            <w:pPr>
              <w:pStyle w:val="TabellRader"/>
              <w:rPr>
                <w:highlight w:val="yellow"/>
              </w:rPr>
            </w:pPr>
            <w:r w:rsidRPr="0026079F">
              <w:t>2 937</w:t>
            </w:r>
          </w:p>
        </w:tc>
      </w:tr>
      <w:tr w:rsidR="0067606D" w14:paraId="28B2A4E4" w14:textId="77777777" w:rsidTr="0067606D">
        <w:tc>
          <w:tcPr>
            <w:tcW w:w="284" w:type="dxa"/>
            <w:tcMar>
              <w:left w:w="0" w:type="dxa"/>
              <w:right w:w="0" w:type="dxa"/>
            </w:tcMar>
          </w:tcPr>
          <w:p w14:paraId="2544F6D6" w14:textId="23D7D315" w:rsidR="0067606D" w:rsidRDefault="0067606D" w:rsidP="0067606D">
            <w:pPr>
              <w:pStyle w:val="TabellRader"/>
              <w:jc w:val="left"/>
            </w:pPr>
            <w:r w:rsidRPr="00BE745E">
              <w:t>21</w:t>
            </w:r>
          </w:p>
        </w:tc>
        <w:tc>
          <w:tcPr>
            <w:tcW w:w="2793" w:type="dxa"/>
          </w:tcPr>
          <w:p w14:paraId="61BE4229" w14:textId="77777777" w:rsidR="0067606D" w:rsidRDefault="0067606D" w:rsidP="0067606D">
            <w:pPr>
              <w:pStyle w:val="TabellRader"/>
              <w:jc w:val="left"/>
            </w:pPr>
            <w:r w:rsidRPr="00BE745E">
              <w:t>Energi</w:t>
            </w:r>
          </w:p>
        </w:tc>
        <w:tc>
          <w:tcPr>
            <w:tcW w:w="854" w:type="dxa"/>
          </w:tcPr>
          <w:p w14:paraId="5AFD179A" w14:textId="321AF4BF" w:rsidR="0067606D" w:rsidRPr="00457F35" w:rsidRDefault="0067606D" w:rsidP="0067606D">
            <w:pPr>
              <w:pStyle w:val="TabellRader"/>
              <w:rPr>
                <w:highlight w:val="yellow"/>
              </w:rPr>
            </w:pPr>
            <w:r w:rsidRPr="0026079F">
              <w:t>310</w:t>
            </w:r>
          </w:p>
        </w:tc>
        <w:tc>
          <w:tcPr>
            <w:tcW w:w="854" w:type="dxa"/>
          </w:tcPr>
          <w:p w14:paraId="3A7F60B0" w14:textId="4F2C0446" w:rsidR="0067606D" w:rsidRPr="00A0393B" w:rsidRDefault="0067606D" w:rsidP="0067606D">
            <w:pPr>
              <w:pStyle w:val="TabellRader"/>
              <w:rPr>
                <w:i/>
                <w:highlight w:val="yellow"/>
              </w:rPr>
            </w:pPr>
            <w:r w:rsidRPr="00A0393B">
              <w:rPr>
                <w:i/>
              </w:rPr>
              <w:t>310</w:t>
            </w:r>
          </w:p>
        </w:tc>
        <w:tc>
          <w:tcPr>
            <w:tcW w:w="854" w:type="dxa"/>
          </w:tcPr>
          <w:p w14:paraId="43AD0F70" w14:textId="0FB993D3" w:rsidR="0067606D" w:rsidRPr="00A0393B" w:rsidRDefault="0067606D" w:rsidP="0067606D">
            <w:pPr>
              <w:pStyle w:val="TabellRader"/>
              <w:rPr>
                <w:i/>
                <w:highlight w:val="yellow"/>
              </w:rPr>
            </w:pPr>
            <w:r w:rsidRPr="00A0393B">
              <w:rPr>
                <w:i/>
              </w:rPr>
              <w:t>0</w:t>
            </w:r>
          </w:p>
        </w:tc>
        <w:tc>
          <w:tcPr>
            <w:tcW w:w="854" w:type="dxa"/>
          </w:tcPr>
          <w:p w14:paraId="61360ACF" w14:textId="18225B2D" w:rsidR="0067606D" w:rsidRPr="00A0393B" w:rsidRDefault="0067606D" w:rsidP="0067606D">
            <w:pPr>
              <w:pStyle w:val="TabellRader"/>
              <w:rPr>
                <w:i/>
                <w:highlight w:val="yellow"/>
              </w:rPr>
            </w:pPr>
            <w:r w:rsidRPr="00A0393B">
              <w:rPr>
                <w:i/>
              </w:rPr>
              <w:t>0</w:t>
            </w:r>
          </w:p>
        </w:tc>
        <w:tc>
          <w:tcPr>
            <w:tcW w:w="854" w:type="dxa"/>
          </w:tcPr>
          <w:p w14:paraId="7149A035" w14:textId="0C050F7B" w:rsidR="0067606D" w:rsidRPr="00A0393B" w:rsidRDefault="0067606D" w:rsidP="0067606D">
            <w:pPr>
              <w:pStyle w:val="TabellRader"/>
              <w:rPr>
                <w:i/>
                <w:highlight w:val="yellow"/>
              </w:rPr>
            </w:pPr>
            <w:r w:rsidRPr="00A0393B">
              <w:rPr>
                <w:i/>
              </w:rPr>
              <w:t>0</w:t>
            </w:r>
          </w:p>
        </w:tc>
        <w:tc>
          <w:tcPr>
            <w:tcW w:w="854" w:type="dxa"/>
          </w:tcPr>
          <w:p w14:paraId="3093F882" w14:textId="6FC52B39" w:rsidR="0067606D" w:rsidRPr="00457F35" w:rsidRDefault="0067606D" w:rsidP="0067606D">
            <w:pPr>
              <w:pStyle w:val="TabellRader"/>
              <w:rPr>
                <w:highlight w:val="yellow"/>
              </w:rPr>
            </w:pPr>
            <w:r w:rsidRPr="0026079F">
              <w:t>36</w:t>
            </w:r>
          </w:p>
        </w:tc>
        <w:tc>
          <w:tcPr>
            <w:tcW w:w="854" w:type="dxa"/>
          </w:tcPr>
          <w:p w14:paraId="37B15264" w14:textId="081E8EA9" w:rsidR="0067606D" w:rsidRPr="00457F35" w:rsidRDefault="0067606D" w:rsidP="0067606D">
            <w:pPr>
              <w:pStyle w:val="TabellRader"/>
              <w:rPr>
                <w:highlight w:val="yellow"/>
              </w:rPr>
            </w:pPr>
            <w:r w:rsidRPr="0026079F">
              <w:t>27</w:t>
            </w:r>
          </w:p>
        </w:tc>
      </w:tr>
      <w:tr w:rsidR="0067606D" w14:paraId="1EBB8C3B" w14:textId="77777777" w:rsidTr="0067606D">
        <w:tc>
          <w:tcPr>
            <w:tcW w:w="284" w:type="dxa"/>
            <w:tcMar>
              <w:left w:w="0" w:type="dxa"/>
              <w:right w:w="0" w:type="dxa"/>
            </w:tcMar>
          </w:tcPr>
          <w:p w14:paraId="686C7B25" w14:textId="0E98979E" w:rsidR="0067606D" w:rsidRDefault="0067606D" w:rsidP="0067606D">
            <w:pPr>
              <w:pStyle w:val="TabellRader"/>
              <w:jc w:val="left"/>
            </w:pPr>
            <w:r w:rsidRPr="00BE745E">
              <w:t>22</w:t>
            </w:r>
          </w:p>
        </w:tc>
        <w:tc>
          <w:tcPr>
            <w:tcW w:w="2793" w:type="dxa"/>
          </w:tcPr>
          <w:p w14:paraId="24BD1CC0" w14:textId="77777777" w:rsidR="0067606D" w:rsidRDefault="0067606D" w:rsidP="0067606D">
            <w:pPr>
              <w:pStyle w:val="TabellRader"/>
              <w:jc w:val="left"/>
            </w:pPr>
            <w:r w:rsidRPr="00BE745E">
              <w:t>Kommunikationer</w:t>
            </w:r>
          </w:p>
        </w:tc>
        <w:tc>
          <w:tcPr>
            <w:tcW w:w="854" w:type="dxa"/>
          </w:tcPr>
          <w:p w14:paraId="0604B138" w14:textId="7C62B7F1" w:rsidR="0067606D" w:rsidRPr="00457F35" w:rsidRDefault="0067606D" w:rsidP="0067606D">
            <w:pPr>
              <w:pStyle w:val="TabellRader"/>
              <w:rPr>
                <w:highlight w:val="yellow"/>
              </w:rPr>
            </w:pPr>
            <w:r w:rsidRPr="0026079F">
              <w:t>586</w:t>
            </w:r>
          </w:p>
        </w:tc>
        <w:tc>
          <w:tcPr>
            <w:tcW w:w="854" w:type="dxa"/>
          </w:tcPr>
          <w:p w14:paraId="7D0F5F0C" w14:textId="72378BDD" w:rsidR="0067606D" w:rsidRPr="00A0393B" w:rsidRDefault="0067606D" w:rsidP="0067606D">
            <w:pPr>
              <w:pStyle w:val="TabellRader"/>
              <w:rPr>
                <w:i/>
                <w:highlight w:val="yellow"/>
              </w:rPr>
            </w:pPr>
            <w:r w:rsidRPr="00A0393B">
              <w:rPr>
                <w:i/>
              </w:rPr>
              <w:t>423</w:t>
            </w:r>
          </w:p>
        </w:tc>
        <w:tc>
          <w:tcPr>
            <w:tcW w:w="854" w:type="dxa"/>
          </w:tcPr>
          <w:p w14:paraId="51BE47EB" w14:textId="34F4B429" w:rsidR="0067606D" w:rsidRPr="00A0393B" w:rsidRDefault="0067606D" w:rsidP="0067606D">
            <w:pPr>
              <w:pStyle w:val="TabellRader"/>
              <w:rPr>
                <w:i/>
                <w:highlight w:val="yellow"/>
              </w:rPr>
            </w:pPr>
            <w:r w:rsidRPr="00A0393B">
              <w:rPr>
                <w:i/>
              </w:rPr>
              <w:t>0</w:t>
            </w:r>
          </w:p>
        </w:tc>
        <w:tc>
          <w:tcPr>
            <w:tcW w:w="854" w:type="dxa"/>
          </w:tcPr>
          <w:p w14:paraId="0BD9E641" w14:textId="4C4FB1E4" w:rsidR="0067606D" w:rsidRPr="00A0393B" w:rsidRDefault="0067606D" w:rsidP="0067606D">
            <w:pPr>
              <w:pStyle w:val="TabellRader"/>
              <w:rPr>
                <w:i/>
                <w:highlight w:val="yellow"/>
              </w:rPr>
            </w:pPr>
            <w:r w:rsidRPr="00A0393B">
              <w:rPr>
                <w:i/>
              </w:rPr>
              <w:t>0</w:t>
            </w:r>
          </w:p>
        </w:tc>
        <w:tc>
          <w:tcPr>
            <w:tcW w:w="854" w:type="dxa"/>
          </w:tcPr>
          <w:p w14:paraId="416303F6" w14:textId="28684F59" w:rsidR="0067606D" w:rsidRPr="00A0393B" w:rsidRDefault="0067606D" w:rsidP="0067606D">
            <w:pPr>
              <w:pStyle w:val="TabellRader"/>
              <w:rPr>
                <w:i/>
                <w:highlight w:val="yellow"/>
              </w:rPr>
            </w:pPr>
            <w:r w:rsidRPr="00A0393B">
              <w:rPr>
                <w:i/>
              </w:rPr>
              <w:t>164</w:t>
            </w:r>
          </w:p>
        </w:tc>
        <w:tc>
          <w:tcPr>
            <w:tcW w:w="854" w:type="dxa"/>
          </w:tcPr>
          <w:p w14:paraId="0E9BBEA0" w14:textId="7F161885" w:rsidR="0067606D" w:rsidRPr="00457F35" w:rsidRDefault="0067606D" w:rsidP="0067606D">
            <w:pPr>
              <w:pStyle w:val="TabellRader"/>
              <w:rPr>
                <w:highlight w:val="yellow"/>
              </w:rPr>
            </w:pPr>
            <w:r w:rsidRPr="0026079F">
              <w:t>604</w:t>
            </w:r>
          </w:p>
        </w:tc>
        <w:tc>
          <w:tcPr>
            <w:tcW w:w="854" w:type="dxa"/>
          </w:tcPr>
          <w:p w14:paraId="07ECB3D4" w14:textId="5BC0B3F0" w:rsidR="0067606D" w:rsidRPr="00457F35" w:rsidRDefault="0067606D" w:rsidP="0067606D">
            <w:pPr>
              <w:pStyle w:val="TabellRader"/>
              <w:rPr>
                <w:highlight w:val="yellow"/>
              </w:rPr>
            </w:pPr>
            <w:r w:rsidRPr="0026079F">
              <w:t>1 429</w:t>
            </w:r>
          </w:p>
        </w:tc>
      </w:tr>
      <w:tr w:rsidR="0067606D" w14:paraId="3E785606" w14:textId="77777777" w:rsidTr="0067606D">
        <w:tc>
          <w:tcPr>
            <w:tcW w:w="284" w:type="dxa"/>
            <w:tcMar>
              <w:left w:w="0" w:type="dxa"/>
              <w:right w:w="0" w:type="dxa"/>
            </w:tcMar>
          </w:tcPr>
          <w:p w14:paraId="1BFF8076" w14:textId="7987FCC2" w:rsidR="0067606D" w:rsidRDefault="0067606D" w:rsidP="0067606D">
            <w:pPr>
              <w:pStyle w:val="TabellRader"/>
              <w:jc w:val="left"/>
            </w:pPr>
            <w:r w:rsidRPr="00BE745E">
              <w:t>23</w:t>
            </w:r>
          </w:p>
        </w:tc>
        <w:tc>
          <w:tcPr>
            <w:tcW w:w="2793" w:type="dxa"/>
          </w:tcPr>
          <w:p w14:paraId="33EFFE38" w14:textId="77777777" w:rsidR="0067606D" w:rsidRDefault="0067606D" w:rsidP="0067606D">
            <w:pPr>
              <w:pStyle w:val="TabellRader"/>
              <w:jc w:val="left"/>
            </w:pPr>
            <w:r w:rsidRPr="00BE745E">
              <w:t>Areella näringar, landsbygd och livsmedel</w:t>
            </w:r>
          </w:p>
        </w:tc>
        <w:tc>
          <w:tcPr>
            <w:tcW w:w="854" w:type="dxa"/>
          </w:tcPr>
          <w:p w14:paraId="18F86B89" w14:textId="18F8170D" w:rsidR="0067606D" w:rsidRPr="00457F35" w:rsidRDefault="0067606D" w:rsidP="0067606D">
            <w:pPr>
              <w:pStyle w:val="TabellRader"/>
              <w:rPr>
                <w:highlight w:val="yellow"/>
              </w:rPr>
            </w:pPr>
            <w:r w:rsidRPr="0026079F">
              <w:t>205</w:t>
            </w:r>
          </w:p>
        </w:tc>
        <w:tc>
          <w:tcPr>
            <w:tcW w:w="854" w:type="dxa"/>
          </w:tcPr>
          <w:p w14:paraId="0D421B4C" w14:textId="00990506" w:rsidR="0067606D" w:rsidRPr="00A0393B" w:rsidRDefault="0067606D" w:rsidP="0067606D">
            <w:pPr>
              <w:pStyle w:val="TabellRader"/>
              <w:rPr>
                <w:i/>
                <w:highlight w:val="yellow"/>
              </w:rPr>
            </w:pPr>
            <w:r w:rsidRPr="00A0393B">
              <w:rPr>
                <w:i/>
              </w:rPr>
              <w:t>-41</w:t>
            </w:r>
          </w:p>
        </w:tc>
        <w:tc>
          <w:tcPr>
            <w:tcW w:w="854" w:type="dxa"/>
          </w:tcPr>
          <w:p w14:paraId="3C1DF2C0" w14:textId="1FED3D58" w:rsidR="0067606D" w:rsidRPr="00A0393B" w:rsidRDefault="0067606D" w:rsidP="0067606D">
            <w:pPr>
              <w:pStyle w:val="TabellRader"/>
              <w:rPr>
                <w:i/>
                <w:highlight w:val="yellow"/>
              </w:rPr>
            </w:pPr>
            <w:r w:rsidRPr="00A0393B">
              <w:rPr>
                <w:i/>
              </w:rPr>
              <w:t>242</w:t>
            </w:r>
          </w:p>
        </w:tc>
        <w:tc>
          <w:tcPr>
            <w:tcW w:w="854" w:type="dxa"/>
          </w:tcPr>
          <w:p w14:paraId="63F675CE" w14:textId="085DF24E" w:rsidR="0067606D" w:rsidRPr="00A0393B" w:rsidRDefault="0067606D" w:rsidP="0067606D">
            <w:pPr>
              <w:pStyle w:val="TabellRader"/>
              <w:rPr>
                <w:i/>
                <w:highlight w:val="yellow"/>
              </w:rPr>
            </w:pPr>
            <w:r w:rsidRPr="00A0393B">
              <w:rPr>
                <w:i/>
              </w:rPr>
              <w:t>4</w:t>
            </w:r>
          </w:p>
        </w:tc>
        <w:tc>
          <w:tcPr>
            <w:tcW w:w="854" w:type="dxa"/>
          </w:tcPr>
          <w:p w14:paraId="011259AC" w14:textId="0EA2652B" w:rsidR="0067606D" w:rsidRPr="00A0393B" w:rsidRDefault="0067606D" w:rsidP="0067606D">
            <w:pPr>
              <w:pStyle w:val="TabellRader"/>
              <w:rPr>
                <w:i/>
                <w:highlight w:val="yellow"/>
              </w:rPr>
            </w:pPr>
            <w:r w:rsidRPr="00A0393B">
              <w:rPr>
                <w:i/>
              </w:rPr>
              <w:t>0</w:t>
            </w:r>
          </w:p>
        </w:tc>
        <w:tc>
          <w:tcPr>
            <w:tcW w:w="854" w:type="dxa"/>
          </w:tcPr>
          <w:p w14:paraId="3806DC4C" w14:textId="047B9B6F" w:rsidR="0067606D" w:rsidRPr="00457F35" w:rsidRDefault="0067606D" w:rsidP="0067606D">
            <w:pPr>
              <w:pStyle w:val="TabellRader"/>
              <w:rPr>
                <w:highlight w:val="yellow"/>
              </w:rPr>
            </w:pPr>
            <w:r w:rsidRPr="0026079F">
              <w:t>5 675</w:t>
            </w:r>
          </w:p>
        </w:tc>
        <w:tc>
          <w:tcPr>
            <w:tcW w:w="854" w:type="dxa"/>
          </w:tcPr>
          <w:p w14:paraId="7A3E2E04" w14:textId="38243E38" w:rsidR="0067606D" w:rsidRPr="00457F35" w:rsidRDefault="0067606D" w:rsidP="0067606D">
            <w:pPr>
              <w:pStyle w:val="TabellRader"/>
              <w:rPr>
                <w:highlight w:val="yellow"/>
              </w:rPr>
            </w:pPr>
            <w:r w:rsidRPr="0026079F">
              <w:t>4 314</w:t>
            </w:r>
          </w:p>
        </w:tc>
      </w:tr>
      <w:tr w:rsidR="0067606D" w14:paraId="1764FC45" w14:textId="77777777" w:rsidTr="0067606D">
        <w:tc>
          <w:tcPr>
            <w:tcW w:w="284" w:type="dxa"/>
            <w:tcMar>
              <w:left w:w="0" w:type="dxa"/>
              <w:right w:w="0" w:type="dxa"/>
            </w:tcMar>
          </w:tcPr>
          <w:p w14:paraId="298906B6" w14:textId="701131C3" w:rsidR="0067606D" w:rsidRDefault="0067606D" w:rsidP="0067606D">
            <w:pPr>
              <w:pStyle w:val="TabellRader"/>
              <w:jc w:val="left"/>
            </w:pPr>
            <w:r w:rsidRPr="00BE745E">
              <w:t>24</w:t>
            </w:r>
          </w:p>
        </w:tc>
        <w:tc>
          <w:tcPr>
            <w:tcW w:w="2793" w:type="dxa"/>
          </w:tcPr>
          <w:p w14:paraId="08D3487D" w14:textId="77777777" w:rsidR="0067606D" w:rsidRDefault="0067606D" w:rsidP="0067606D">
            <w:pPr>
              <w:pStyle w:val="TabellRader"/>
              <w:jc w:val="left"/>
            </w:pPr>
            <w:r w:rsidRPr="00BE745E">
              <w:t>Näringsliv</w:t>
            </w:r>
          </w:p>
        </w:tc>
        <w:tc>
          <w:tcPr>
            <w:tcW w:w="854" w:type="dxa"/>
          </w:tcPr>
          <w:p w14:paraId="2C90AB1E" w14:textId="2F17E952" w:rsidR="0067606D" w:rsidRPr="00457F35" w:rsidRDefault="0067606D" w:rsidP="0067606D">
            <w:pPr>
              <w:pStyle w:val="TabellRader"/>
              <w:rPr>
                <w:highlight w:val="yellow"/>
              </w:rPr>
            </w:pPr>
            <w:r w:rsidRPr="0026079F">
              <w:t>169</w:t>
            </w:r>
          </w:p>
        </w:tc>
        <w:tc>
          <w:tcPr>
            <w:tcW w:w="854" w:type="dxa"/>
          </w:tcPr>
          <w:p w14:paraId="45017138" w14:textId="435EB18D" w:rsidR="0067606D" w:rsidRPr="00A0393B" w:rsidRDefault="0067606D" w:rsidP="0067606D">
            <w:pPr>
              <w:pStyle w:val="TabellRader"/>
              <w:rPr>
                <w:i/>
                <w:highlight w:val="yellow"/>
              </w:rPr>
            </w:pPr>
            <w:r w:rsidRPr="00A0393B">
              <w:rPr>
                <w:i/>
              </w:rPr>
              <w:t>169</w:t>
            </w:r>
          </w:p>
        </w:tc>
        <w:tc>
          <w:tcPr>
            <w:tcW w:w="854" w:type="dxa"/>
          </w:tcPr>
          <w:p w14:paraId="63614A95" w14:textId="5DC689F5" w:rsidR="0067606D" w:rsidRPr="00A0393B" w:rsidRDefault="0067606D" w:rsidP="0067606D">
            <w:pPr>
              <w:pStyle w:val="TabellRader"/>
              <w:rPr>
                <w:i/>
                <w:highlight w:val="yellow"/>
              </w:rPr>
            </w:pPr>
            <w:r w:rsidRPr="00A0393B">
              <w:rPr>
                <w:i/>
              </w:rPr>
              <w:t>0</w:t>
            </w:r>
          </w:p>
        </w:tc>
        <w:tc>
          <w:tcPr>
            <w:tcW w:w="854" w:type="dxa"/>
          </w:tcPr>
          <w:p w14:paraId="26771CC8" w14:textId="468BC37D" w:rsidR="0067606D" w:rsidRPr="00A0393B" w:rsidRDefault="0067606D" w:rsidP="0067606D">
            <w:pPr>
              <w:pStyle w:val="TabellRader"/>
              <w:rPr>
                <w:i/>
                <w:highlight w:val="yellow"/>
              </w:rPr>
            </w:pPr>
            <w:r w:rsidRPr="00A0393B">
              <w:rPr>
                <w:i/>
              </w:rPr>
              <w:t>0</w:t>
            </w:r>
          </w:p>
        </w:tc>
        <w:tc>
          <w:tcPr>
            <w:tcW w:w="854" w:type="dxa"/>
          </w:tcPr>
          <w:p w14:paraId="4297F8A7" w14:textId="35C54065" w:rsidR="0067606D" w:rsidRPr="00A0393B" w:rsidRDefault="0067606D" w:rsidP="0067606D">
            <w:pPr>
              <w:pStyle w:val="TabellRader"/>
              <w:rPr>
                <w:i/>
                <w:highlight w:val="yellow"/>
              </w:rPr>
            </w:pPr>
            <w:r w:rsidRPr="00A0393B">
              <w:rPr>
                <w:i/>
              </w:rPr>
              <w:t>0</w:t>
            </w:r>
          </w:p>
        </w:tc>
        <w:tc>
          <w:tcPr>
            <w:tcW w:w="854" w:type="dxa"/>
          </w:tcPr>
          <w:p w14:paraId="5B2AE9E5" w14:textId="35262FD2" w:rsidR="0067606D" w:rsidRPr="00457F35" w:rsidRDefault="0067606D" w:rsidP="0067606D">
            <w:pPr>
              <w:pStyle w:val="TabellRader"/>
              <w:rPr>
                <w:highlight w:val="yellow"/>
              </w:rPr>
            </w:pPr>
            <w:r w:rsidRPr="0026079F">
              <w:t>6</w:t>
            </w:r>
          </w:p>
        </w:tc>
        <w:tc>
          <w:tcPr>
            <w:tcW w:w="854" w:type="dxa"/>
          </w:tcPr>
          <w:p w14:paraId="185BDE1F" w14:textId="0711A230" w:rsidR="0067606D" w:rsidRPr="00457F35" w:rsidRDefault="0067606D" w:rsidP="0067606D">
            <w:pPr>
              <w:pStyle w:val="TabellRader"/>
              <w:rPr>
                <w:highlight w:val="yellow"/>
              </w:rPr>
            </w:pPr>
            <w:r w:rsidRPr="0026079F">
              <w:t>104</w:t>
            </w:r>
          </w:p>
        </w:tc>
      </w:tr>
      <w:tr w:rsidR="0067606D" w14:paraId="2A63DBBA" w14:textId="77777777" w:rsidTr="0067606D">
        <w:tc>
          <w:tcPr>
            <w:tcW w:w="284" w:type="dxa"/>
            <w:tcMar>
              <w:left w:w="0" w:type="dxa"/>
              <w:right w:w="0" w:type="dxa"/>
            </w:tcMar>
          </w:tcPr>
          <w:p w14:paraId="182E8E9A" w14:textId="18E26A25" w:rsidR="0067606D" w:rsidRDefault="0067606D" w:rsidP="0067606D">
            <w:pPr>
              <w:pStyle w:val="TabellRader"/>
              <w:jc w:val="left"/>
            </w:pPr>
            <w:r w:rsidRPr="00BE745E">
              <w:t>25</w:t>
            </w:r>
          </w:p>
        </w:tc>
        <w:tc>
          <w:tcPr>
            <w:tcW w:w="2793" w:type="dxa"/>
          </w:tcPr>
          <w:p w14:paraId="4D2171E0" w14:textId="77777777" w:rsidR="0067606D" w:rsidRDefault="0067606D" w:rsidP="0067606D">
            <w:pPr>
              <w:pStyle w:val="TabellRader"/>
              <w:jc w:val="left"/>
            </w:pPr>
            <w:r w:rsidRPr="00BE745E">
              <w:t>Allmänna bidrag till kommuner</w:t>
            </w:r>
          </w:p>
        </w:tc>
        <w:tc>
          <w:tcPr>
            <w:tcW w:w="854" w:type="dxa"/>
          </w:tcPr>
          <w:p w14:paraId="171A869A" w14:textId="538EB5DF" w:rsidR="0067606D" w:rsidRPr="00457F35" w:rsidRDefault="0067606D" w:rsidP="0067606D">
            <w:pPr>
              <w:pStyle w:val="TabellRader"/>
              <w:rPr>
                <w:highlight w:val="yellow"/>
              </w:rPr>
            </w:pPr>
            <w:r w:rsidRPr="0026079F">
              <w:t>4 284</w:t>
            </w:r>
          </w:p>
        </w:tc>
        <w:tc>
          <w:tcPr>
            <w:tcW w:w="854" w:type="dxa"/>
          </w:tcPr>
          <w:p w14:paraId="6FAA8ED2" w14:textId="24E403C1" w:rsidR="0067606D" w:rsidRPr="00A0393B" w:rsidRDefault="0067606D" w:rsidP="0067606D">
            <w:pPr>
              <w:pStyle w:val="TabellRader"/>
              <w:rPr>
                <w:i/>
                <w:highlight w:val="yellow"/>
              </w:rPr>
            </w:pPr>
            <w:r w:rsidRPr="00A0393B">
              <w:rPr>
                <w:i/>
              </w:rPr>
              <w:t>63</w:t>
            </w:r>
          </w:p>
        </w:tc>
        <w:tc>
          <w:tcPr>
            <w:tcW w:w="854" w:type="dxa"/>
          </w:tcPr>
          <w:p w14:paraId="7D35F610" w14:textId="3521821A" w:rsidR="0067606D" w:rsidRPr="00A0393B" w:rsidRDefault="0067606D" w:rsidP="0067606D">
            <w:pPr>
              <w:pStyle w:val="TabellRader"/>
              <w:rPr>
                <w:i/>
                <w:highlight w:val="yellow"/>
              </w:rPr>
            </w:pPr>
            <w:r w:rsidRPr="00A0393B">
              <w:rPr>
                <w:i/>
              </w:rPr>
              <w:t>0</w:t>
            </w:r>
          </w:p>
        </w:tc>
        <w:tc>
          <w:tcPr>
            <w:tcW w:w="854" w:type="dxa"/>
          </w:tcPr>
          <w:p w14:paraId="1A2DB3AF" w14:textId="5B803D57" w:rsidR="0067606D" w:rsidRPr="00A0393B" w:rsidRDefault="0067606D" w:rsidP="0067606D">
            <w:pPr>
              <w:pStyle w:val="TabellRader"/>
              <w:rPr>
                <w:i/>
                <w:highlight w:val="yellow"/>
              </w:rPr>
            </w:pPr>
            <w:r w:rsidRPr="00A0393B">
              <w:rPr>
                <w:i/>
              </w:rPr>
              <w:t>0</w:t>
            </w:r>
          </w:p>
        </w:tc>
        <w:tc>
          <w:tcPr>
            <w:tcW w:w="854" w:type="dxa"/>
          </w:tcPr>
          <w:p w14:paraId="6652FB64" w14:textId="56D5B635" w:rsidR="0067606D" w:rsidRPr="00A0393B" w:rsidRDefault="0067606D" w:rsidP="0067606D">
            <w:pPr>
              <w:pStyle w:val="TabellRader"/>
              <w:rPr>
                <w:i/>
                <w:highlight w:val="yellow"/>
              </w:rPr>
            </w:pPr>
            <w:r w:rsidRPr="00A0393B">
              <w:rPr>
                <w:i/>
              </w:rPr>
              <w:t>4 221</w:t>
            </w:r>
          </w:p>
        </w:tc>
        <w:tc>
          <w:tcPr>
            <w:tcW w:w="854" w:type="dxa"/>
          </w:tcPr>
          <w:p w14:paraId="18831BB9" w14:textId="4B034030" w:rsidR="0067606D" w:rsidRPr="00457F35" w:rsidRDefault="0067606D" w:rsidP="0067606D">
            <w:pPr>
              <w:pStyle w:val="TabellRader"/>
              <w:rPr>
                <w:highlight w:val="yellow"/>
              </w:rPr>
            </w:pPr>
            <w:r w:rsidRPr="0026079F">
              <w:t>3 657</w:t>
            </w:r>
          </w:p>
        </w:tc>
        <w:tc>
          <w:tcPr>
            <w:tcW w:w="854" w:type="dxa"/>
          </w:tcPr>
          <w:p w14:paraId="78CB4D5D" w14:textId="7589E313" w:rsidR="0067606D" w:rsidRPr="00457F35" w:rsidRDefault="0067606D" w:rsidP="0067606D">
            <w:pPr>
              <w:pStyle w:val="TabellRader"/>
              <w:rPr>
                <w:highlight w:val="yellow"/>
              </w:rPr>
            </w:pPr>
            <w:r w:rsidRPr="0026079F">
              <w:t>4 007</w:t>
            </w:r>
          </w:p>
        </w:tc>
      </w:tr>
      <w:tr w:rsidR="0067606D" w14:paraId="74351078" w14:textId="77777777" w:rsidTr="0067606D">
        <w:tc>
          <w:tcPr>
            <w:tcW w:w="284" w:type="dxa"/>
            <w:tcMar>
              <w:left w:w="0" w:type="dxa"/>
              <w:right w:w="0" w:type="dxa"/>
            </w:tcMar>
          </w:tcPr>
          <w:p w14:paraId="53F13A9F" w14:textId="38B662DD" w:rsidR="0067606D" w:rsidRDefault="0067606D" w:rsidP="0067606D">
            <w:pPr>
              <w:pStyle w:val="TabellRader"/>
              <w:jc w:val="left"/>
            </w:pPr>
            <w:r w:rsidRPr="00BE745E">
              <w:t>26</w:t>
            </w:r>
          </w:p>
        </w:tc>
        <w:tc>
          <w:tcPr>
            <w:tcW w:w="2793" w:type="dxa"/>
          </w:tcPr>
          <w:p w14:paraId="6862CD9C" w14:textId="77777777" w:rsidR="0067606D" w:rsidRDefault="0067606D" w:rsidP="0067606D">
            <w:pPr>
              <w:pStyle w:val="TabellRader"/>
              <w:jc w:val="left"/>
            </w:pPr>
            <w:r w:rsidRPr="00BE745E">
              <w:t>Statsskuldsräntor m.m.</w:t>
            </w:r>
          </w:p>
        </w:tc>
        <w:tc>
          <w:tcPr>
            <w:tcW w:w="854" w:type="dxa"/>
          </w:tcPr>
          <w:p w14:paraId="3176D06F" w14:textId="3D9DC513" w:rsidR="0067606D" w:rsidRPr="00457F35" w:rsidRDefault="0067606D" w:rsidP="0067606D">
            <w:pPr>
              <w:pStyle w:val="TabellRader"/>
              <w:rPr>
                <w:highlight w:val="yellow"/>
              </w:rPr>
            </w:pPr>
            <w:r w:rsidRPr="0026079F">
              <w:t>1 331</w:t>
            </w:r>
          </w:p>
        </w:tc>
        <w:tc>
          <w:tcPr>
            <w:tcW w:w="854" w:type="dxa"/>
          </w:tcPr>
          <w:p w14:paraId="36270858" w14:textId="1AA2414F" w:rsidR="0067606D" w:rsidRPr="00A0393B" w:rsidRDefault="0067606D" w:rsidP="0067606D">
            <w:pPr>
              <w:pStyle w:val="TabellRader"/>
              <w:rPr>
                <w:i/>
                <w:highlight w:val="yellow"/>
              </w:rPr>
            </w:pPr>
            <w:r w:rsidRPr="00A0393B">
              <w:rPr>
                <w:i/>
              </w:rPr>
              <w:t>0</w:t>
            </w:r>
          </w:p>
        </w:tc>
        <w:tc>
          <w:tcPr>
            <w:tcW w:w="854" w:type="dxa"/>
          </w:tcPr>
          <w:p w14:paraId="1277DF87" w14:textId="4DAFEEEB" w:rsidR="0067606D" w:rsidRPr="00A0393B" w:rsidRDefault="0067606D" w:rsidP="0067606D">
            <w:pPr>
              <w:pStyle w:val="TabellRader"/>
              <w:rPr>
                <w:i/>
                <w:highlight w:val="yellow"/>
              </w:rPr>
            </w:pPr>
            <w:r w:rsidRPr="00A0393B">
              <w:rPr>
                <w:i/>
              </w:rPr>
              <w:t>0</w:t>
            </w:r>
          </w:p>
        </w:tc>
        <w:tc>
          <w:tcPr>
            <w:tcW w:w="854" w:type="dxa"/>
          </w:tcPr>
          <w:p w14:paraId="1BC7036E" w14:textId="13F6FCA0" w:rsidR="0067606D" w:rsidRPr="00A0393B" w:rsidRDefault="0067606D" w:rsidP="0067606D">
            <w:pPr>
              <w:pStyle w:val="TabellRader"/>
              <w:rPr>
                <w:i/>
                <w:highlight w:val="yellow"/>
              </w:rPr>
            </w:pPr>
            <w:r w:rsidRPr="00A0393B">
              <w:rPr>
                <w:i/>
              </w:rPr>
              <w:t>0</w:t>
            </w:r>
          </w:p>
        </w:tc>
        <w:tc>
          <w:tcPr>
            <w:tcW w:w="854" w:type="dxa"/>
          </w:tcPr>
          <w:p w14:paraId="3CDB4E14" w14:textId="05464658" w:rsidR="0067606D" w:rsidRPr="00A0393B" w:rsidRDefault="0067606D" w:rsidP="0067606D">
            <w:pPr>
              <w:pStyle w:val="TabellRader"/>
              <w:rPr>
                <w:i/>
                <w:highlight w:val="yellow"/>
              </w:rPr>
            </w:pPr>
            <w:r w:rsidRPr="00A0393B">
              <w:rPr>
                <w:i/>
              </w:rPr>
              <w:t>1 331</w:t>
            </w:r>
          </w:p>
        </w:tc>
        <w:tc>
          <w:tcPr>
            <w:tcW w:w="854" w:type="dxa"/>
          </w:tcPr>
          <w:p w14:paraId="444F3B2B" w14:textId="0926CA34" w:rsidR="0067606D" w:rsidRPr="00457F35" w:rsidRDefault="0067606D" w:rsidP="0067606D">
            <w:pPr>
              <w:pStyle w:val="TabellRader"/>
              <w:rPr>
                <w:highlight w:val="yellow"/>
              </w:rPr>
            </w:pPr>
            <w:r w:rsidRPr="0026079F">
              <w:t>-1 737</w:t>
            </w:r>
          </w:p>
        </w:tc>
        <w:tc>
          <w:tcPr>
            <w:tcW w:w="854" w:type="dxa"/>
          </w:tcPr>
          <w:p w14:paraId="2E9DBBA9" w14:textId="06E83007" w:rsidR="0067606D" w:rsidRPr="00457F35" w:rsidRDefault="0067606D" w:rsidP="0067606D">
            <w:pPr>
              <w:pStyle w:val="TabellRader"/>
              <w:rPr>
                <w:highlight w:val="yellow"/>
              </w:rPr>
            </w:pPr>
            <w:r w:rsidRPr="0026079F">
              <w:t>-1 464</w:t>
            </w:r>
          </w:p>
        </w:tc>
      </w:tr>
      <w:tr w:rsidR="0067606D" w14:paraId="24ECB2C9" w14:textId="77777777" w:rsidTr="0067606D">
        <w:tc>
          <w:tcPr>
            <w:tcW w:w="284" w:type="dxa"/>
            <w:tcBorders>
              <w:bottom w:val="single" w:sz="12" w:space="0" w:color="auto"/>
            </w:tcBorders>
            <w:tcMar>
              <w:left w:w="0" w:type="dxa"/>
              <w:right w:w="0" w:type="dxa"/>
            </w:tcMar>
          </w:tcPr>
          <w:p w14:paraId="32C5AFC6" w14:textId="680A518B" w:rsidR="0067606D" w:rsidRDefault="0067606D" w:rsidP="0067606D">
            <w:pPr>
              <w:pStyle w:val="TabellRader"/>
              <w:jc w:val="left"/>
            </w:pPr>
            <w:r w:rsidRPr="00BE745E">
              <w:t>27</w:t>
            </w:r>
          </w:p>
        </w:tc>
        <w:tc>
          <w:tcPr>
            <w:tcW w:w="2793" w:type="dxa"/>
            <w:tcBorders>
              <w:bottom w:val="single" w:sz="12" w:space="0" w:color="auto"/>
            </w:tcBorders>
          </w:tcPr>
          <w:p w14:paraId="64F51339" w14:textId="77777777" w:rsidR="0067606D" w:rsidRDefault="0067606D" w:rsidP="0067606D">
            <w:pPr>
              <w:pStyle w:val="TabellRader"/>
              <w:jc w:val="left"/>
            </w:pPr>
            <w:r w:rsidRPr="00BE745E">
              <w:t>Avgiften till Europeiska unionen</w:t>
            </w:r>
          </w:p>
        </w:tc>
        <w:tc>
          <w:tcPr>
            <w:tcW w:w="854" w:type="dxa"/>
            <w:tcBorders>
              <w:bottom w:val="single" w:sz="12" w:space="0" w:color="auto"/>
            </w:tcBorders>
          </w:tcPr>
          <w:p w14:paraId="28EF58CF" w14:textId="2291B2BF" w:rsidR="0067606D" w:rsidRPr="00457F35" w:rsidRDefault="0067606D" w:rsidP="0067606D">
            <w:pPr>
              <w:pStyle w:val="TabellRader"/>
              <w:rPr>
                <w:highlight w:val="yellow"/>
              </w:rPr>
            </w:pPr>
            <w:r w:rsidRPr="0026079F">
              <w:t>-5 281</w:t>
            </w:r>
          </w:p>
        </w:tc>
        <w:tc>
          <w:tcPr>
            <w:tcW w:w="854" w:type="dxa"/>
            <w:tcBorders>
              <w:bottom w:val="single" w:sz="12" w:space="0" w:color="auto"/>
            </w:tcBorders>
          </w:tcPr>
          <w:p w14:paraId="012ED4A5" w14:textId="226FCAD1" w:rsidR="0067606D" w:rsidRPr="00A0393B" w:rsidRDefault="0067606D" w:rsidP="0067606D">
            <w:pPr>
              <w:pStyle w:val="TabellRader"/>
              <w:rPr>
                <w:i/>
                <w:highlight w:val="yellow"/>
              </w:rPr>
            </w:pPr>
            <w:r w:rsidRPr="00A0393B">
              <w:rPr>
                <w:i/>
              </w:rPr>
              <w:t>0</w:t>
            </w:r>
          </w:p>
        </w:tc>
        <w:tc>
          <w:tcPr>
            <w:tcW w:w="854" w:type="dxa"/>
            <w:tcBorders>
              <w:bottom w:val="single" w:sz="12" w:space="0" w:color="auto"/>
            </w:tcBorders>
          </w:tcPr>
          <w:p w14:paraId="7CA07071" w14:textId="4BB6E0F8" w:rsidR="0067606D" w:rsidRPr="00A0393B" w:rsidRDefault="0067606D" w:rsidP="0067606D">
            <w:pPr>
              <w:pStyle w:val="TabellRader"/>
              <w:rPr>
                <w:i/>
                <w:highlight w:val="yellow"/>
              </w:rPr>
            </w:pPr>
            <w:r w:rsidRPr="00A0393B">
              <w:rPr>
                <w:i/>
              </w:rPr>
              <w:t>0</w:t>
            </w:r>
          </w:p>
        </w:tc>
        <w:tc>
          <w:tcPr>
            <w:tcW w:w="854" w:type="dxa"/>
            <w:tcBorders>
              <w:bottom w:val="single" w:sz="12" w:space="0" w:color="auto"/>
            </w:tcBorders>
          </w:tcPr>
          <w:p w14:paraId="3206893A" w14:textId="7D53AA0C" w:rsidR="0067606D" w:rsidRPr="00A0393B" w:rsidRDefault="0067606D" w:rsidP="0067606D">
            <w:pPr>
              <w:pStyle w:val="TabellRader"/>
              <w:rPr>
                <w:i/>
                <w:highlight w:val="yellow"/>
              </w:rPr>
            </w:pPr>
            <w:r w:rsidRPr="00A0393B">
              <w:rPr>
                <w:i/>
              </w:rPr>
              <w:t>0</w:t>
            </w:r>
          </w:p>
        </w:tc>
        <w:tc>
          <w:tcPr>
            <w:tcW w:w="854" w:type="dxa"/>
            <w:tcBorders>
              <w:bottom w:val="single" w:sz="12" w:space="0" w:color="auto"/>
            </w:tcBorders>
          </w:tcPr>
          <w:p w14:paraId="3FCB43EC" w14:textId="217BCD64" w:rsidR="0067606D" w:rsidRPr="00A0393B" w:rsidRDefault="0067606D" w:rsidP="0067606D">
            <w:pPr>
              <w:pStyle w:val="TabellRader"/>
              <w:rPr>
                <w:i/>
                <w:highlight w:val="yellow"/>
              </w:rPr>
            </w:pPr>
            <w:r w:rsidRPr="00A0393B">
              <w:rPr>
                <w:i/>
              </w:rPr>
              <w:t>-5 281</w:t>
            </w:r>
          </w:p>
        </w:tc>
        <w:tc>
          <w:tcPr>
            <w:tcW w:w="854" w:type="dxa"/>
            <w:tcBorders>
              <w:bottom w:val="single" w:sz="12" w:space="0" w:color="auto"/>
            </w:tcBorders>
          </w:tcPr>
          <w:p w14:paraId="73F98401" w14:textId="36FFF322" w:rsidR="0067606D" w:rsidRPr="00457F35" w:rsidRDefault="0067606D" w:rsidP="0067606D">
            <w:pPr>
              <w:pStyle w:val="TabellRader"/>
              <w:rPr>
                <w:highlight w:val="yellow"/>
              </w:rPr>
            </w:pPr>
            <w:r w:rsidRPr="0026079F">
              <w:t>-649</w:t>
            </w:r>
          </w:p>
        </w:tc>
        <w:tc>
          <w:tcPr>
            <w:tcW w:w="854" w:type="dxa"/>
            <w:tcBorders>
              <w:bottom w:val="single" w:sz="12" w:space="0" w:color="auto"/>
            </w:tcBorders>
          </w:tcPr>
          <w:p w14:paraId="464A214F" w14:textId="0C8E823A" w:rsidR="0067606D" w:rsidRPr="00457F35" w:rsidRDefault="0067606D" w:rsidP="0067606D">
            <w:pPr>
              <w:pStyle w:val="TabellRader"/>
              <w:rPr>
                <w:highlight w:val="yellow"/>
              </w:rPr>
            </w:pPr>
            <w:r w:rsidRPr="0026079F">
              <w:t>-645</w:t>
            </w:r>
          </w:p>
        </w:tc>
      </w:tr>
      <w:tr w:rsidR="0067606D" w:rsidRPr="006D3963" w14:paraId="126ACCDF" w14:textId="77777777" w:rsidTr="0067606D">
        <w:tc>
          <w:tcPr>
            <w:tcW w:w="284" w:type="dxa"/>
            <w:tcBorders>
              <w:top w:val="single" w:sz="12" w:space="0" w:color="auto"/>
              <w:bottom w:val="single" w:sz="12" w:space="0" w:color="auto"/>
            </w:tcBorders>
            <w:tcMar>
              <w:left w:w="0" w:type="dxa"/>
              <w:right w:w="0" w:type="dxa"/>
            </w:tcMar>
          </w:tcPr>
          <w:p w14:paraId="27938FC1" w14:textId="77777777" w:rsidR="0067606D" w:rsidRPr="006D3963" w:rsidRDefault="0067606D" w:rsidP="0067606D">
            <w:pPr>
              <w:pStyle w:val="TabellRader"/>
              <w:jc w:val="left"/>
              <w:rPr>
                <w:b/>
              </w:rPr>
            </w:pPr>
          </w:p>
        </w:tc>
        <w:tc>
          <w:tcPr>
            <w:tcW w:w="2793" w:type="dxa"/>
            <w:tcBorders>
              <w:top w:val="single" w:sz="12" w:space="0" w:color="auto"/>
              <w:bottom w:val="single" w:sz="12" w:space="0" w:color="auto"/>
            </w:tcBorders>
          </w:tcPr>
          <w:p w14:paraId="62FEA492" w14:textId="77777777" w:rsidR="0067606D" w:rsidRPr="006D3963" w:rsidRDefault="0067606D" w:rsidP="0067606D">
            <w:pPr>
              <w:pStyle w:val="TabellRader"/>
              <w:jc w:val="left"/>
              <w:rPr>
                <w:b/>
              </w:rPr>
            </w:pPr>
            <w:r w:rsidRPr="006D3963">
              <w:rPr>
                <w:b/>
              </w:rPr>
              <w:t>Summa utgiftsområden</w:t>
            </w:r>
          </w:p>
        </w:tc>
        <w:tc>
          <w:tcPr>
            <w:tcW w:w="854" w:type="dxa"/>
            <w:tcBorders>
              <w:top w:val="single" w:sz="12" w:space="0" w:color="auto"/>
              <w:bottom w:val="single" w:sz="12" w:space="0" w:color="auto"/>
            </w:tcBorders>
            <w:vAlign w:val="bottom"/>
          </w:tcPr>
          <w:p w14:paraId="5DFC5D7D" w14:textId="0C42E499" w:rsidR="0067606D" w:rsidRPr="00457F35" w:rsidRDefault="0067606D" w:rsidP="0067606D">
            <w:pPr>
              <w:pStyle w:val="TabellRader"/>
              <w:tabs>
                <w:tab w:val="left" w:pos="541"/>
              </w:tabs>
              <w:rPr>
                <w:b/>
                <w:highlight w:val="yellow"/>
              </w:rPr>
            </w:pPr>
            <w:r w:rsidRPr="00601255">
              <w:rPr>
                <w:b/>
              </w:rPr>
              <w:t>13</w:t>
            </w:r>
            <w:r>
              <w:rPr>
                <w:b/>
              </w:rPr>
              <w:t xml:space="preserve"> </w:t>
            </w:r>
            <w:r w:rsidRPr="00601255">
              <w:rPr>
                <w:b/>
              </w:rPr>
              <w:t>122</w:t>
            </w:r>
          </w:p>
        </w:tc>
        <w:tc>
          <w:tcPr>
            <w:tcW w:w="854" w:type="dxa"/>
            <w:tcBorders>
              <w:top w:val="single" w:sz="12" w:space="0" w:color="auto"/>
              <w:bottom w:val="single" w:sz="12" w:space="0" w:color="auto"/>
            </w:tcBorders>
          </w:tcPr>
          <w:p w14:paraId="359B6631" w14:textId="78304A54" w:rsidR="0067606D" w:rsidRPr="00A0393B" w:rsidRDefault="0067606D" w:rsidP="0067606D">
            <w:pPr>
              <w:pStyle w:val="TabellRader"/>
              <w:rPr>
                <w:b/>
                <w:i/>
              </w:rPr>
            </w:pPr>
            <w:r w:rsidRPr="00A0393B">
              <w:rPr>
                <w:b/>
                <w:i/>
              </w:rPr>
              <w:t>12 573</w:t>
            </w:r>
          </w:p>
        </w:tc>
        <w:tc>
          <w:tcPr>
            <w:tcW w:w="854" w:type="dxa"/>
            <w:tcBorders>
              <w:top w:val="single" w:sz="12" w:space="0" w:color="auto"/>
              <w:bottom w:val="single" w:sz="12" w:space="0" w:color="auto"/>
            </w:tcBorders>
          </w:tcPr>
          <w:p w14:paraId="25AC4137" w14:textId="47E08E79" w:rsidR="0067606D" w:rsidRPr="00A0393B" w:rsidRDefault="0067606D" w:rsidP="0067606D">
            <w:pPr>
              <w:pStyle w:val="TabellRader"/>
              <w:rPr>
                <w:b/>
                <w:i/>
              </w:rPr>
            </w:pPr>
            <w:r w:rsidRPr="00A0393B">
              <w:rPr>
                <w:b/>
                <w:i/>
              </w:rPr>
              <w:t>-215</w:t>
            </w:r>
          </w:p>
        </w:tc>
        <w:tc>
          <w:tcPr>
            <w:tcW w:w="854" w:type="dxa"/>
            <w:tcBorders>
              <w:top w:val="single" w:sz="12" w:space="0" w:color="auto"/>
              <w:bottom w:val="single" w:sz="12" w:space="0" w:color="auto"/>
            </w:tcBorders>
          </w:tcPr>
          <w:p w14:paraId="5C4EA588" w14:textId="2B3E646E" w:rsidR="0067606D" w:rsidRPr="00A0393B" w:rsidRDefault="0067606D" w:rsidP="0067606D">
            <w:pPr>
              <w:pStyle w:val="TabellRader"/>
              <w:rPr>
                <w:b/>
                <w:i/>
              </w:rPr>
            </w:pPr>
            <w:r w:rsidRPr="00A0393B">
              <w:rPr>
                <w:b/>
                <w:i/>
              </w:rPr>
              <w:t>978</w:t>
            </w:r>
          </w:p>
        </w:tc>
        <w:tc>
          <w:tcPr>
            <w:tcW w:w="854" w:type="dxa"/>
            <w:tcBorders>
              <w:top w:val="single" w:sz="12" w:space="0" w:color="auto"/>
              <w:bottom w:val="single" w:sz="12" w:space="0" w:color="auto"/>
            </w:tcBorders>
          </w:tcPr>
          <w:p w14:paraId="50314858" w14:textId="5995A2CC" w:rsidR="0067606D" w:rsidRPr="00A0393B" w:rsidRDefault="0067606D" w:rsidP="0067606D">
            <w:pPr>
              <w:pStyle w:val="TabellRader"/>
              <w:rPr>
                <w:b/>
                <w:i/>
              </w:rPr>
            </w:pPr>
            <w:r w:rsidRPr="00A0393B">
              <w:rPr>
                <w:b/>
                <w:i/>
              </w:rPr>
              <w:t>-214</w:t>
            </w:r>
          </w:p>
        </w:tc>
        <w:tc>
          <w:tcPr>
            <w:tcW w:w="854" w:type="dxa"/>
            <w:tcBorders>
              <w:top w:val="single" w:sz="12" w:space="0" w:color="auto"/>
              <w:bottom w:val="single" w:sz="12" w:space="0" w:color="auto"/>
            </w:tcBorders>
          </w:tcPr>
          <w:p w14:paraId="0DB12E11" w14:textId="079791F3" w:rsidR="0067606D" w:rsidRPr="00D83732" w:rsidRDefault="0067606D" w:rsidP="0067606D">
            <w:pPr>
              <w:pStyle w:val="TabellRader"/>
              <w:rPr>
                <w:b/>
              </w:rPr>
            </w:pPr>
            <w:r w:rsidRPr="00D83732">
              <w:rPr>
                <w:b/>
              </w:rPr>
              <w:t>19</w:t>
            </w:r>
            <w:r>
              <w:rPr>
                <w:b/>
              </w:rPr>
              <w:t xml:space="preserve"> </w:t>
            </w:r>
            <w:r w:rsidRPr="00D83732">
              <w:rPr>
                <w:b/>
              </w:rPr>
              <w:t>711</w:t>
            </w:r>
          </w:p>
        </w:tc>
        <w:tc>
          <w:tcPr>
            <w:tcW w:w="854" w:type="dxa"/>
            <w:tcBorders>
              <w:top w:val="single" w:sz="12" w:space="0" w:color="auto"/>
              <w:bottom w:val="single" w:sz="12" w:space="0" w:color="auto"/>
            </w:tcBorders>
          </w:tcPr>
          <w:p w14:paraId="6140EA56" w14:textId="61B6A2CA" w:rsidR="0067606D" w:rsidRPr="00457F35" w:rsidRDefault="0067606D" w:rsidP="0067606D">
            <w:pPr>
              <w:pStyle w:val="TabellRader"/>
              <w:rPr>
                <w:b/>
                <w:highlight w:val="yellow"/>
              </w:rPr>
            </w:pPr>
            <w:r>
              <w:rPr>
                <w:b/>
              </w:rPr>
              <w:t>24 783</w:t>
            </w:r>
          </w:p>
        </w:tc>
      </w:tr>
      <w:tr w:rsidR="0067606D" w14:paraId="2A92D57D" w14:textId="77777777" w:rsidTr="0067606D">
        <w:tc>
          <w:tcPr>
            <w:tcW w:w="284" w:type="dxa"/>
            <w:tcBorders>
              <w:top w:val="single" w:sz="12" w:space="0" w:color="auto"/>
              <w:bottom w:val="single" w:sz="12" w:space="0" w:color="auto"/>
            </w:tcBorders>
            <w:tcMar>
              <w:left w:w="0" w:type="dxa"/>
              <w:right w:w="0" w:type="dxa"/>
            </w:tcMar>
          </w:tcPr>
          <w:p w14:paraId="26424282" w14:textId="77777777" w:rsidR="0067606D" w:rsidRDefault="0067606D" w:rsidP="0067606D">
            <w:pPr>
              <w:pStyle w:val="TabellRader"/>
              <w:jc w:val="left"/>
            </w:pPr>
          </w:p>
        </w:tc>
        <w:tc>
          <w:tcPr>
            <w:tcW w:w="2793" w:type="dxa"/>
            <w:tcBorders>
              <w:top w:val="single" w:sz="12" w:space="0" w:color="auto"/>
              <w:bottom w:val="single" w:sz="12" w:space="0" w:color="auto"/>
            </w:tcBorders>
          </w:tcPr>
          <w:p w14:paraId="56FE313E" w14:textId="77777777" w:rsidR="0067606D" w:rsidRDefault="0067606D" w:rsidP="0067606D">
            <w:pPr>
              <w:pStyle w:val="TabellRader"/>
              <w:jc w:val="left"/>
            </w:pPr>
            <w:r w:rsidRPr="00BE745E">
              <w:t>Minskning av anslagsbehållningar</w:t>
            </w:r>
          </w:p>
        </w:tc>
        <w:tc>
          <w:tcPr>
            <w:tcW w:w="854" w:type="dxa"/>
            <w:tcBorders>
              <w:top w:val="single" w:sz="12" w:space="0" w:color="auto"/>
              <w:bottom w:val="single" w:sz="12" w:space="0" w:color="auto"/>
            </w:tcBorders>
          </w:tcPr>
          <w:p w14:paraId="70B40451" w14:textId="6B848FC4" w:rsidR="0067606D" w:rsidRPr="00457F35" w:rsidRDefault="0067606D" w:rsidP="0067606D">
            <w:pPr>
              <w:pStyle w:val="TabellRader"/>
              <w:rPr>
                <w:highlight w:val="yellow"/>
              </w:rPr>
            </w:pPr>
            <w:r w:rsidRPr="00F94F1C">
              <w:t>-5 651</w:t>
            </w:r>
          </w:p>
        </w:tc>
        <w:tc>
          <w:tcPr>
            <w:tcW w:w="854" w:type="dxa"/>
            <w:tcBorders>
              <w:top w:val="single" w:sz="12" w:space="0" w:color="auto"/>
              <w:bottom w:val="single" w:sz="12" w:space="0" w:color="auto"/>
            </w:tcBorders>
          </w:tcPr>
          <w:p w14:paraId="45168DBD" w14:textId="77777777" w:rsidR="0067606D" w:rsidRPr="00A0393B" w:rsidRDefault="0067606D" w:rsidP="0067606D">
            <w:pPr>
              <w:pStyle w:val="TabellRader"/>
              <w:rPr>
                <w:i/>
                <w:highlight w:val="yellow"/>
              </w:rPr>
            </w:pPr>
          </w:p>
        </w:tc>
        <w:tc>
          <w:tcPr>
            <w:tcW w:w="854" w:type="dxa"/>
            <w:tcBorders>
              <w:top w:val="single" w:sz="12" w:space="0" w:color="auto"/>
              <w:bottom w:val="single" w:sz="12" w:space="0" w:color="auto"/>
            </w:tcBorders>
          </w:tcPr>
          <w:p w14:paraId="0D485E4F" w14:textId="77777777" w:rsidR="0067606D" w:rsidRPr="00A0393B" w:rsidRDefault="0067606D" w:rsidP="0067606D">
            <w:pPr>
              <w:pStyle w:val="TabellRader"/>
              <w:rPr>
                <w:i/>
                <w:highlight w:val="yellow"/>
              </w:rPr>
            </w:pPr>
          </w:p>
        </w:tc>
        <w:tc>
          <w:tcPr>
            <w:tcW w:w="854" w:type="dxa"/>
            <w:tcBorders>
              <w:top w:val="single" w:sz="12" w:space="0" w:color="auto"/>
              <w:bottom w:val="single" w:sz="12" w:space="0" w:color="auto"/>
            </w:tcBorders>
          </w:tcPr>
          <w:p w14:paraId="2C56BD97" w14:textId="77777777" w:rsidR="0067606D" w:rsidRPr="00A0393B" w:rsidRDefault="0067606D" w:rsidP="0067606D">
            <w:pPr>
              <w:pStyle w:val="TabellRader"/>
              <w:rPr>
                <w:i/>
                <w:highlight w:val="yellow"/>
              </w:rPr>
            </w:pPr>
          </w:p>
        </w:tc>
        <w:tc>
          <w:tcPr>
            <w:tcW w:w="854" w:type="dxa"/>
            <w:tcBorders>
              <w:top w:val="single" w:sz="12" w:space="0" w:color="auto"/>
              <w:bottom w:val="single" w:sz="12" w:space="0" w:color="auto"/>
            </w:tcBorders>
          </w:tcPr>
          <w:p w14:paraId="16B408DF" w14:textId="3BDDC191" w:rsidR="0067606D" w:rsidRPr="00A0393B" w:rsidRDefault="0067606D" w:rsidP="0067606D">
            <w:pPr>
              <w:pStyle w:val="TabellRader"/>
              <w:rPr>
                <w:i/>
                <w:highlight w:val="yellow"/>
              </w:rPr>
            </w:pPr>
            <w:r w:rsidRPr="00A0393B">
              <w:rPr>
                <w:i/>
              </w:rPr>
              <w:t>-5 651</w:t>
            </w:r>
          </w:p>
        </w:tc>
        <w:tc>
          <w:tcPr>
            <w:tcW w:w="854" w:type="dxa"/>
            <w:tcBorders>
              <w:top w:val="single" w:sz="12" w:space="0" w:color="auto"/>
              <w:bottom w:val="single" w:sz="12" w:space="0" w:color="auto"/>
            </w:tcBorders>
          </w:tcPr>
          <w:p w14:paraId="13C523A3" w14:textId="4D53A861" w:rsidR="0067606D" w:rsidRPr="00457F35" w:rsidRDefault="0067606D" w:rsidP="0067606D">
            <w:pPr>
              <w:pStyle w:val="TabellRader"/>
              <w:rPr>
                <w:highlight w:val="yellow"/>
              </w:rPr>
            </w:pPr>
            <w:r w:rsidRPr="00F94F1C">
              <w:t>-6 111</w:t>
            </w:r>
          </w:p>
        </w:tc>
        <w:tc>
          <w:tcPr>
            <w:tcW w:w="854" w:type="dxa"/>
            <w:tcBorders>
              <w:top w:val="single" w:sz="12" w:space="0" w:color="auto"/>
              <w:bottom w:val="single" w:sz="12" w:space="0" w:color="auto"/>
            </w:tcBorders>
          </w:tcPr>
          <w:p w14:paraId="0CF4E8C7" w14:textId="56910E41" w:rsidR="0067606D" w:rsidRPr="00457F35" w:rsidRDefault="0067606D" w:rsidP="0067606D">
            <w:pPr>
              <w:pStyle w:val="TabellRader"/>
              <w:rPr>
                <w:highlight w:val="yellow"/>
              </w:rPr>
            </w:pPr>
            <w:r w:rsidRPr="00F94F1C">
              <w:t>-4 559</w:t>
            </w:r>
          </w:p>
        </w:tc>
      </w:tr>
      <w:tr w:rsidR="0067606D" w:rsidRPr="006D3963" w14:paraId="71CC7F44" w14:textId="77777777" w:rsidTr="0067606D">
        <w:tc>
          <w:tcPr>
            <w:tcW w:w="284" w:type="dxa"/>
            <w:tcBorders>
              <w:top w:val="single" w:sz="12" w:space="0" w:color="auto"/>
              <w:bottom w:val="single" w:sz="12" w:space="0" w:color="auto"/>
            </w:tcBorders>
            <w:tcMar>
              <w:left w:w="0" w:type="dxa"/>
              <w:right w:w="0" w:type="dxa"/>
            </w:tcMar>
          </w:tcPr>
          <w:p w14:paraId="5E14E2EB" w14:textId="77777777" w:rsidR="0067606D" w:rsidRPr="006D3963" w:rsidRDefault="0067606D" w:rsidP="0067606D">
            <w:pPr>
              <w:pStyle w:val="TabellRader"/>
              <w:jc w:val="left"/>
              <w:rPr>
                <w:b/>
              </w:rPr>
            </w:pPr>
          </w:p>
        </w:tc>
        <w:tc>
          <w:tcPr>
            <w:tcW w:w="2793" w:type="dxa"/>
            <w:tcBorders>
              <w:top w:val="single" w:sz="12" w:space="0" w:color="auto"/>
              <w:bottom w:val="single" w:sz="12" w:space="0" w:color="auto"/>
            </w:tcBorders>
          </w:tcPr>
          <w:p w14:paraId="62522849" w14:textId="77777777" w:rsidR="0067606D" w:rsidRPr="006D3963" w:rsidRDefault="0067606D" w:rsidP="0067606D">
            <w:pPr>
              <w:pStyle w:val="TabellRader"/>
              <w:jc w:val="left"/>
              <w:rPr>
                <w:b/>
              </w:rPr>
            </w:pPr>
            <w:r w:rsidRPr="006D3963">
              <w:rPr>
                <w:b/>
              </w:rPr>
              <w:t>Summa utgifter</w:t>
            </w:r>
          </w:p>
        </w:tc>
        <w:tc>
          <w:tcPr>
            <w:tcW w:w="854" w:type="dxa"/>
            <w:tcBorders>
              <w:top w:val="single" w:sz="12" w:space="0" w:color="auto"/>
              <w:bottom w:val="single" w:sz="12" w:space="0" w:color="auto"/>
            </w:tcBorders>
          </w:tcPr>
          <w:p w14:paraId="04E06D56" w14:textId="7A65727E" w:rsidR="0067606D" w:rsidRPr="00457F35" w:rsidRDefault="0067606D" w:rsidP="0067606D">
            <w:pPr>
              <w:pStyle w:val="TabellRader"/>
              <w:rPr>
                <w:b/>
                <w:highlight w:val="yellow"/>
              </w:rPr>
            </w:pPr>
            <w:r w:rsidRPr="00601255">
              <w:rPr>
                <w:b/>
              </w:rPr>
              <w:t>7 470</w:t>
            </w:r>
          </w:p>
        </w:tc>
        <w:tc>
          <w:tcPr>
            <w:tcW w:w="854" w:type="dxa"/>
            <w:tcBorders>
              <w:top w:val="single" w:sz="12" w:space="0" w:color="auto"/>
              <w:bottom w:val="single" w:sz="12" w:space="0" w:color="auto"/>
            </w:tcBorders>
          </w:tcPr>
          <w:p w14:paraId="30CF368A" w14:textId="20E6326E" w:rsidR="0067606D" w:rsidRPr="00A0393B" w:rsidRDefault="0067606D" w:rsidP="0067606D">
            <w:pPr>
              <w:pStyle w:val="TabellRader"/>
              <w:rPr>
                <w:b/>
                <w:i/>
                <w:highlight w:val="yellow"/>
              </w:rPr>
            </w:pPr>
            <w:r w:rsidRPr="00A0393B">
              <w:rPr>
                <w:b/>
                <w:i/>
              </w:rPr>
              <w:t>12 573</w:t>
            </w:r>
          </w:p>
        </w:tc>
        <w:tc>
          <w:tcPr>
            <w:tcW w:w="854" w:type="dxa"/>
            <w:tcBorders>
              <w:top w:val="single" w:sz="12" w:space="0" w:color="auto"/>
              <w:bottom w:val="single" w:sz="12" w:space="0" w:color="auto"/>
            </w:tcBorders>
          </w:tcPr>
          <w:p w14:paraId="186C0BC0" w14:textId="60336587" w:rsidR="0067606D" w:rsidRPr="00A0393B" w:rsidRDefault="0067606D" w:rsidP="0067606D">
            <w:pPr>
              <w:pStyle w:val="TabellRader"/>
              <w:rPr>
                <w:b/>
                <w:i/>
                <w:highlight w:val="yellow"/>
              </w:rPr>
            </w:pPr>
            <w:r w:rsidRPr="00A0393B">
              <w:rPr>
                <w:b/>
                <w:i/>
              </w:rPr>
              <w:t>-215</w:t>
            </w:r>
          </w:p>
        </w:tc>
        <w:tc>
          <w:tcPr>
            <w:tcW w:w="854" w:type="dxa"/>
            <w:tcBorders>
              <w:top w:val="single" w:sz="12" w:space="0" w:color="auto"/>
              <w:bottom w:val="single" w:sz="12" w:space="0" w:color="auto"/>
            </w:tcBorders>
          </w:tcPr>
          <w:p w14:paraId="040B8066" w14:textId="38D34A33" w:rsidR="0067606D" w:rsidRPr="00A0393B" w:rsidRDefault="0067606D" w:rsidP="0067606D">
            <w:pPr>
              <w:pStyle w:val="TabellRader"/>
              <w:rPr>
                <w:b/>
                <w:i/>
                <w:highlight w:val="yellow"/>
              </w:rPr>
            </w:pPr>
            <w:r w:rsidRPr="00A0393B">
              <w:rPr>
                <w:b/>
                <w:i/>
              </w:rPr>
              <w:t>978</w:t>
            </w:r>
          </w:p>
        </w:tc>
        <w:tc>
          <w:tcPr>
            <w:tcW w:w="854" w:type="dxa"/>
            <w:tcBorders>
              <w:top w:val="single" w:sz="12" w:space="0" w:color="auto"/>
              <w:bottom w:val="single" w:sz="12" w:space="0" w:color="auto"/>
            </w:tcBorders>
          </w:tcPr>
          <w:p w14:paraId="48496CA5" w14:textId="1CD2532E" w:rsidR="0067606D" w:rsidRPr="00A0393B" w:rsidRDefault="0067606D" w:rsidP="0067606D">
            <w:pPr>
              <w:pStyle w:val="TabellRader"/>
              <w:rPr>
                <w:b/>
                <w:i/>
                <w:highlight w:val="yellow"/>
              </w:rPr>
            </w:pPr>
            <w:r w:rsidRPr="00A0393B">
              <w:rPr>
                <w:b/>
                <w:i/>
              </w:rPr>
              <w:t>-5 865</w:t>
            </w:r>
          </w:p>
        </w:tc>
        <w:tc>
          <w:tcPr>
            <w:tcW w:w="854" w:type="dxa"/>
            <w:tcBorders>
              <w:top w:val="single" w:sz="12" w:space="0" w:color="auto"/>
              <w:bottom w:val="single" w:sz="12" w:space="0" w:color="auto"/>
            </w:tcBorders>
          </w:tcPr>
          <w:p w14:paraId="43D9DA7F" w14:textId="33E0CFEC" w:rsidR="0067606D" w:rsidRPr="00457F35" w:rsidRDefault="0067606D" w:rsidP="0067606D">
            <w:pPr>
              <w:pStyle w:val="TabellRader"/>
              <w:rPr>
                <w:b/>
                <w:highlight w:val="yellow"/>
              </w:rPr>
            </w:pPr>
            <w:r w:rsidRPr="00601255">
              <w:rPr>
                <w:b/>
              </w:rPr>
              <w:t>13 599</w:t>
            </w:r>
          </w:p>
        </w:tc>
        <w:tc>
          <w:tcPr>
            <w:tcW w:w="854" w:type="dxa"/>
            <w:tcBorders>
              <w:top w:val="single" w:sz="12" w:space="0" w:color="auto"/>
              <w:bottom w:val="single" w:sz="12" w:space="0" w:color="auto"/>
            </w:tcBorders>
          </w:tcPr>
          <w:p w14:paraId="17A00AD6" w14:textId="4906BC7F" w:rsidR="0067606D" w:rsidRPr="00457F35" w:rsidRDefault="0067606D" w:rsidP="0067606D">
            <w:pPr>
              <w:pStyle w:val="TabellRader"/>
              <w:rPr>
                <w:b/>
                <w:highlight w:val="yellow"/>
              </w:rPr>
            </w:pPr>
            <w:r w:rsidRPr="00601255">
              <w:rPr>
                <w:b/>
              </w:rPr>
              <w:t>20 224</w:t>
            </w:r>
          </w:p>
        </w:tc>
      </w:tr>
      <w:tr w:rsidR="0067606D" w:rsidRPr="006D3963" w14:paraId="19E91A17" w14:textId="77777777" w:rsidTr="0067606D">
        <w:tc>
          <w:tcPr>
            <w:tcW w:w="284" w:type="dxa"/>
            <w:tcBorders>
              <w:top w:val="single" w:sz="12" w:space="0" w:color="auto"/>
              <w:bottom w:val="single" w:sz="12" w:space="0" w:color="auto"/>
            </w:tcBorders>
            <w:tcMar>
              <w:left w:w="0" w:type="dxa"/>
              <w:right w:w="0" w:type="dxa"/>
            </w:tcMar>
          </w:tcPr>
          <w:p w14:paraId="4D3B5780" w14:textId="77777777" w:rsidR="0067606D" w:rsidRPr="006D3963" w:rsidRDefault="0067606D" w:rsidP="0067606D">
            <w:pPr>
              <w:pStyle w:val="TabellRader"/>
              <w:jc w:val="left"/>
              <w:rPr>
                <w:b/>
              </w:rPr>
            </w:pPr>
          </w:p>
        </w:tc>
        <w:tc>
          <w:tcPr>
            <w:tcW w:w="2793" w:type="dxa"/>
            <w:tcBorders>
              <w:top w:val="single" w:sz="12" w:space="0" w:color="auto"/>
              <w:bottom w:val="single" w:sz="12" w:space="0" w:color="auto"/>
            </w:tcBorders>
          </w:tcPr>
          <w:p w14:paraId="7898B6D1" w14:textId="77777777" w:rsidR="0067606D" w:rsidRPr="006D3963" w:rsidRDefault="0067606D" w:rsidP="0067606D">
            <w:pPr>
              <w:pStyle w:val="TabellRader"/>
              <w:jc w:val="left"/>
              <w:rPr>
                <w:b/>
              </w:rPr>
            </w:pPr>
            <w:r w:rsidRPr="006D3963">
              <w:rPr>
                <w:b/>
              </w:rPr>
              <w:t>Summa utgifter exkl. statsskuldsräntor</w:t>
            </w:r>
            <w:r w:rsidRPr="00EC1474">
              <w:rPr>
                <w:b/>
                <w:vertAlign w:val="superscript"/>
              </w:rPr>
              <w:t>2</w:t>
            </w:r>
          </w:p>
        </w:tc>
        <w:tc>
          <w:tcPr>
            <w:tcW w:w="854" w:type="dxa"/>
            <w:tcBorders>
              <w:top w:val="single" w:sz="12" w:space="0" w:color="auto"/>
              <w:bottom w:val="single" w:sz="12" w:space="0" w:color="auto"/>
            </w:tcBorders>
          </w:tcPr>
          <w:p w14:paraId="15AA70A8" w14:textId="01D578BC" w:rsidR="0067606D" w:rsidRPr="000A10EF" w:rsidRDefault="0067606D" w:rsidP="0067606D">
            <w:pPr>
              <w:pStyle w:val="TabellRader"/>
              <w:rPr>
                <w:b/>
                <w:highlight w:val="yellow"/>
              </w:rPr>
            </w:pPr>
            <w:r w:rsidRPr="00CE35F7">
              <w:rPr>
                <w:b/>
              </w:rPr>
              <w:t>6 137</w:t>
            </w:r>
          </w:p>
        </w:tc>
        <w:tc>
          <w:tcPr>
            <w:tcW w:w="854" w:type="dxa"/>
            <w:tcBorders>
              <w:top w:val="single" w:sz="12" w:space="0" w:color="auto"/>
              <w:bottom w:val="single" w:sz="12" w:space="0" w:color="auto"/>
            </w:tcBorders>
          </w:tcPr>
          <w:p w14:paraId="46B092E8" w14:textId="758579F1" w:rsidR="0067606D" w:rsidRPr="000A10EF" w:rsidRDefault="0067606D" w:rsidP="0067606D">
            <w:pPr>
              <w:pStyle w:val="TabellRader"/>
              <w:rPr>
                <w:b/>
                <w:i/>
                <w:highlight w:val="yellow"/>
              </w:rPr>
            </w:pPr>
            <w:r w:rsidRPr="00CE35F7">
              <w:rPr>
                <w:b/>
                <w:i/>
              </w:rPr>
              <w:t>12 573</w:t>
            </w:r>
          </w:p>
        </w:tc>
        <w:tc>
          <w:tcPr>
            <w:tcW w:w="854" w:type="dxa"/>
            <w:tcBorders>
              <w:top w:val="single" w:sz="12" w:space="0" w:color="auto"/>
              <w:bottom w:val="single" w:sz="12" w:space="0" w:color="auto"/>
            </w:tcBorders>
          </w:tcPr>
          <w:p w14:paraId="7F0098C2" w14:textId="5DC0DB2A" w:rsidR="0067606D" w:rsidRPr="000A10EF" w:rsidRDefault="0067606D" w:rsidP="0067606D">
            <w:pPr>
              <w:pStyle w:val="TabellRader"/>
              <w:rPr>
                <w:b/>
                <w:i/>
                <w:highlight w:val="yellow"/>
              </w:rPr>
            </w:pPr>
            <w:r w:rsidRPr="00CE35F7">
              <w:rPr>
                <w:b/>
                <w:i/>
              </w:rPr>
              <w:t>-215</w:t>
            </w:r>
          </w:p>
        </w:tc>
        <w:tc>
          <w:tcPr>
            <w:tcW w:w="854" w:type="dxa"/>
            <w:tcBorders>
              <w:top w:val="single" w:sz="12" w:space="0" w:color="auto"/>
              <w:bottom w:val="single" w:sz="12" w:space="0" w:color="auto"/>
            </w:tcBorders>
          </w:tcPr>
          <w:p w14:paraId="54F13972" w14:textId="2FE5237B" w:rsidR="0067606D" w:rsidRPr="000A10EF" w:rsidRDefault="0067606D" w:rsidP="0067606D">
            <w:pPr>
              <w:pStyle w:val="TabellRader"/>
              <w:rPr>
                <w:b/>
                <w:i/>
                <w:highlight w:val="yellow"/>
              </w:rPr>
            </w:pPr>
            <w:r w:rsidRPr="00CE35F7">
              <w:rPr>
                <w:b/>
                <w:i/>
              </w:rPr>
              <w:t>978</w:t>
            </w:r>
          </w:p>
        </w:tc>
        <w:tc>
          <w:tcPr>
            <w:tcW w:w="854" w:type="dxa"/>
            <w:tcBorders>
              <w:top w:val="single" w:sz="12" w:space="0" w:color="auto"/>
              <w:bottom w:val="single" w:sz="12" w:space="0" w:color="auto"/>
            </w:tcBorders>
          </w:tcPr>
          <w:p w14:paraId="4535A4B4" w14:textId="048F01D9" w:rsidR="0067606D" w:rsidRPr="000A10EF" w:rsidRDefault="0067606D" w:rsidP="0067606D">
            <w:pPr>
              <w:pStyle w:val="TabellRader"/>
              <w:rPr>
                <w:b/>
                <w:i/>
                <w:highlight w:val="yellow"/>
              </w:rPr>
            </w:pPr>
            <w:r w:rsidRPr="00CE35F7">
              <w:rPr>
                <w:b/>
                <w:i/>
              </w:rPr>
              <w:t>-7 199</w:t>
            </w:r>
          </w:p>
        </w:tc>
        <w:tc>
          <w:tcPr>
            <w:tcW w:w="854" w:type="dxa"/>
            <w:tcBorders>
              <w:top w:val="single" w:sz="12" w:space="0" w:color="auto"/>
              <w:bottom w:val="single" w:sz="12" w:space="0" w:color="auto"/>
            </w:tcBorders>
          </w:tcPr>
          <w:p w14:paraId="35FC6283" w14:textId="1A41EDB3" w:rsidR="0067606D" w:rsidRPr="000A10EF" w:rsidRDefault="0067606D" w:rsidP="0067606D">
            <w:pPr>
              <w:pStyle w:val="TabellRader"/>
              <w:rPr>
                <w:b/>
                <w:highlight w:val="yellow"/>
              </w:rPr>
            </w:pPr>
            <w:r w:rsidRPr="00CE35F7">
              <w:rPr>
                <w:b/>
              </w:rPr>
              <w:t>15 334</w:t>
            </w:r>
          </w:p>
        </w:tc>
        <w:tc>
          <w:tcPr>
            <w:tcW w:w="854" w:type="dxa"/>
            <w:tcBorders>
              <w:top w:val="single" w:sz="12" w:space="0" w:color="auto"/>
              <w:bottom w:val="single" w:sz="12" w:space="0" w:color="auto"/>
            </w:tcBorders>
          </w:tcPr>
          <w:p w14:paraId="2E5BFC41" w14:textId="7375EAE2" w:rsidR="0067606D" w:rsidRPr="000A10EF" w:rsidRDefault="0067606D" w:rsidP="0067606D">
            <w:pPr>
              <w:pStyle w:val="TabellRader"/>
              <w:rPr>
                <w:b/>
                <w:highlight w:val="yellow"/>
              </w:rPr>
            </w:pPr>
            <w:r w:rsidRPr="00CE35F7">
              <w:rPr>
                <w:b/>
              </w:rPr>
              <w:t>21 686</w:t>
            </w:r>
          </w:p>
        </w:tc>
      </w:tr>
      <w:tr w:rsidR="0067606D" w:rsidRPr="006D3963" w14:paraId="1EB77BA6" w14:textId="77777777" w:rsidTr="0067606D">
        <w:tc>
          <w:tcPr>
            <w:tcW w:w="0" w:type="dxa"/>
            <w:tcBorders>
              <w:top w:val="single" w:sz="12" w:space="0" w:color="auto"/>
              <w:bottom w:val="single" w:sz="12" w:space="0" w:color="auto"/>
            </w:tcBorders>
            <w:tcMar>
              <w:left w:w="0" w:type="dxa"/>
              <w:right w:w="0" w:type="dxa"/>
            </w:tcMar>
          </w:tcPr>
          <w:p w14:paraId="1E9A9AFB" w14:textId="77777777" w:rsidR="0067606D" w:rsidRPr="006D3963" w:rsidRDefault="0067606D" w:rsidP="0067606D">
            <w:pPr>
              <w:pStyle w:val="TabellSlutsumma"/>
              <w:jc w:val="left"/>
              <w:rPr>
                <w:b w:val="0"/>
              </w:rPr>
            </w:pPr>
          </w:p>
        </w:tc>
        <w:tc>
          <w:tcPr>
            <w:tcW w:w="0" w:type="dxa"/>
            <w:tcBorders>
              <w:top w:val="single" w:sz="12" w:space="0" w:color="auto"/>
              <w:bottom w:val="single" w:sz="12" w:space="0" w:color="auto"/>
            </w:tcBorders>
          </w:tcPr>
          <w:p w14:paraId="2C38529F" w14:textId="77777777" w:rsidR="0067606D" w:rsidRPr="006D3963" w:rsidRDefault="0067606D" w:rsidP="0067606D">
            <w:pPr>
              <w:pStyle w:val="TabellSlutsumma"/>
              <w:jc w:val="left"/>
              <w:rPr>
                <w:b w:val="0"/>
              </w:rPr>
            </w:pPr>
            <w:r w:rsidRPr="006D3963">
              <w:rPr>
                <w:b w:val="0"/>
              </w:rPr>
              <w:t>Ålderspensionssystemet vid sidan av statens budget</w:t>
            </w:r>
          </w:p>
        </w:tc>
        <w:tc>
          <w:tcPr>
            <w:tcW w:w="0" w:type="dxa"/>
            <w:tcBorders>
              <w:top w:val="single" w:sz="12" w:space="0" w:color="auto"/>
              <w:bottom w:val="single" w:sz="12" w:space="0" w:color="auto"/>
            </w:tcBorders>
            <w:vAlign w:val="bottom"/>
          </w:tcPr>
          <w:p w14:paraId="07C66386" w14:textId="1E7BE133" w:rsidR="0067606D" w:rsidRPr="00457F35" w:rsidRDefault="0067606D" w:rsidP="0067606D">
            <w:pPr>
              <w:pStyle w:val="TabellSlutsumma"/>
              <w:rPr>
                <w:b w:val="0"/>
                <w:highlight w:val="yellow"/>
              </w:rPr>
            </w:pPr>
            <w:r w:rsidRPr="00601255">
              <w:rPr>
                <w:b w:val="0"/>
              </w:rPr>
              <w:t>148</w:t>
            </w:r>
          </w:p>
        </w:tc>
        <w:tc>
          <w:tcPr>
            <w:tcW w:w="0" w:type="dxa"/>
            <w:tcBorders>
              <w:top w:val="single" w:sz="12" w:space="0" w:color="auto"/>
              <w:bottom w:val="single" w:sz="12" w:space="0" w:color="auto"/>
            </w:tcBorders>
            <w:vAlign w:val="bottom"/>
          </w:tcPr>
          <w:p w14:paraId="60E4C346" w14:textId="117B2C89" w:rsidR="0067606D" w:rsidRPr="00A0393B" w:rsidRDefault="0067606D" w:rsidP="0067606D">
            <w:pPr>
              <w:pStyle w:val="TabellSlutsumma"/>
              <w:rPr>
                <w:b w:val="0"/>
                <w:i/>
                <w:highlight w:val="yellow"/>
              </w:rPr>
            </w:pPr>
            <w:r w:rsidRPr="00A0393B">
              <w:rPr>
                <w:b w:val="0"/>
                <w:i/>
              </w:rPr>
              <w:t>-610</w:t>
            </w:r>
          </w:p>
        </w:tc>
        <w:tc>
          <w:tcPr>
            <w:tcW w:w="0" w:type="dxa"/>
            <w:tcBorders>
              <w:top w:val="single" w:sz="12" w:space="0" w:color="auto"/>
              <w:bottom w:val="single" w:sz="12" w:space="0" w:color="auto"/>
            </w:tcBorders>
            <w:vAlign w:val="bottom"/>
          </w:tcPr>
          <w:p w14:paraId="43244C17" w14:textId="6116A953" w:rsidR="0067606D" w:rsidRPr="00A0393B" w:rsidRDefault="0067606D" w:rsidP="0067606D">
            <w:pPr>
              <w:pStyle w:val="TabellSlutsumma"/>
              <w:rPr>
                <w:b w:val="0"/>
                <w:i/>
                <w:highlight w:val="yellow"/>
              </w:rPr>
            </w:pPr>
            <w:r w:rsidRPr="00A0393B">
              <w:rPr>
                <w:b w:val="0"/>
                <w:i/>
              </w:rPr>
              <w:t>481</w:t>
            </w:r>
          </w:p>
        </w:tc>
        <w:tc>
          <w:tcPr>
            <w:tcW w:w="0" w:type="dxa"/>
            <w:tcBorders>
              <w:top w:val="single" w:sz="12" w:space="0" w:color="auto"/>
              <w:bottom w:val="single" w:sz="12" w:space="0" w:color="auto"/>
            </w:tcBorders>
            <w:vAlign w:val="bottom"/>
          </w:tcPr>
          <w:p w14:paraId="6287EB44" w14:textId="452C0561" w:rsidR="0067606D" w:rsidRPr="00A0393B" w:rsidRDefault="0067606D" w:rsidP="0067606D">
            <w:pPr>
              <w:pStyle w:val="TabellSlutsumma"/>
              <w:rPr>
                <w:b w:val="0"/>
                <w:i/>
                <w:highlight w:val="yellow"/>
              </w:rPr>
            </w:pPr>
            <w:r w:rsidRPr="00A0393B">
              <w:rPr>
                <w:b w:val="0"/>
                <w:i/>
              </w:rPr>
              <w:t>277</w:t>
            </w:r>
          </w:p>
        </w:tc>
        <w:tc>
          <w:tcPr>
            <w:tcW w:w="0" w:type="dxa"/>
            <w:tcBorders>
              <w:top w:val="single" w:sz="12" w:space="0" w:color="auto"/>
              <w:bottom w:val="single" w:sz="12" w:space="0" w:color="auto"/>
            </w:tcBorders>
            <w:vAlign w:val="bottom"/>
          </w:tcPr>
          <w:p w14:paraId="13597289" w14:textId="0EE195D9" w:rsidR="0067606D" w:rsidRPr="00A0393B" w:rsidRDefault="0067606D" w:rsidP="0067606D">
            <w:pPr>
              <w:pStyle w:val="TabellSlutsumma"/>
              <w:rPr>
                <w:b w:val="0"/>
                <w:i/>
                <w:highlight w:val="yellow"/>
              </w:rPr>
            </w:pPr>
            <w:r w:rsidRPr="00A0393B">
              <w:rPr>
                <w:b w:val="0"/>
                <w:i/>
              </w:rPr>
              <w:t>0</w:t>
            </w:r>
          </w:p>
        </w:tc>
        <w:tc>
          <w:tcPr>
            <w:tcW w:w="0" w:type="dxa"/>
            <w:tcBorders>
              <w:top w:val="single" w:sz="12" w:space="0" w:color="auto"/>
              <w:bottom w:val="single" w:sz="12" w:space="0" w:color="auto"/>
            </w:tcBorders>
            <w:vAlign w:val="bottom"/>
          </w:tcPr>
          <w:p w14:paraId="698BBBA6" w14:textId="1476AE93" w:rsidR="0067606D" w:rsidRPr="00457F35" w:rsidRDefault="0067606D" w:rsidP="0067606D">
            <w:pPr>
              <w:pStyle w:val="TabellSlutsumma"/>
              <w:rPr>
                <w:b w:val="0"/>
                <w:highlight w:val="yellow"/>
              </w:rPr>
            </w:pPr>
            <w:r w:rsidRPr="00601255">
              <w:rPr>
                <w:b w:val="0"/>
              </w:rPr>
              <w:t>84</w:t>
            </w:r>
          </w:p>
        </w:tc>
        <w:tc>
          <w:tcPr>
            <w:tcW w:w="0" w:type="dxa"/>
            <w:tcBorders>
              <w:top w:val="single" w:sz="12" w:space="0" w:color="auto"/>
              <w:bottom w:val="single" w:sz="12" w:space="0" w:color="auto"/>
            </w:tcBorders>
            <w:vAlign w:val="bottom"/>
          </w:tcPr>
          <w:p w14:paraId="30AAACE4" w14:textId="21A4E70C" w:rsidR="0067606D" w:rsidRPr="00457F35" w:rsidRDefault="0067606D" w:rsidP="0067606D">
            <w:pPr>
              <w:pStyle w:val="TabellSlutsumma"/>
              <w:rPr>
                <w:b w:val="0"/>
                <w:highlight w:val="yellow"/>
              </w:rPr>
            </w:pPr>
            <w:r w:rsidRPr="00601255">
              <w:rPr>
                <w:b w:val="0"/>
              </w:rPr>
              <w:t>-598</w:t>
            </w:r>
          </w:p>
        </w:tc>
      </w:tr>
      <w:tr w:rsidR="0067606D" w:rsidRPr="006D3963" w14:paraId="7E88F942" w14:textId="77777777" w:rsidTr="0067606D">
        <w:trPr>
          <w:cnfStyle w:val="010000000000" w:firstRow="0" w:lastRow="1" w:firstColumn="0" w:lastColumn="0" w:oddVBand="0" w:evenVBand="0" w:oddHBand="0" w:evenHBand="0" w:firstRowFirstColumn="0" w:firstRowLastColumn="0" w:lastRowFirstColumn="0" w:lastRowLastColumn="0"/>
        </w:trPr>
        <w:tc>
          <w:tcPr>
            <w:tcW w:w="284" w:type="dxa"/>
            <w:tcMar>
              <w:left w:w="0" w:type="dxa"/>
              <w:right w:w="0" w:type="dxa"/>
            </w:tcMar>
          </w:tcPr>
          <w:p w14:paraId="000F5A76" w14:textId="77777777" w:rsidR="0067606D" w:rsidRPr="006D3963" w:rsidRDefault="0067606D" w:rsidP="0067606D">
            <w:pPr>
              <w:pStyle w:val="TabellSlutsumma"/>
              <w:jc w:val="left"/>
              <w:rPr>
                <w:b/>
              </w:rPr>
            </w:pPr>
          </w:p>
        </w:tc>
        <w:tc>
          <w:tcPr>
            <w:tcW w:w="2793" w:type="dxa"/>
          </w:tcPr>
          <w:p w14:paraId="680E1B76" w14:textId="77777777" w:rsidR="0067606D" w:rsidRPr="006D3963" w:rsidRDefault="0067606D" w:rsidP="0067606D">
            <w:pPr>
              <w:pStyle w:val="TabellSlutsumma"/>
              <w:jc w:val="left"/>
              <w:rPr>
                <w:b/>
              </w:rPr>
            </w:pPr>
            <w:r w:rsidRPr="006D3963">
              <w:rPr>
                <w:b/>
              </w:rPr>
              <w:t>Takbegränsade utgifter</w:t>
            </w:r>
          </w:p>
        </w:tc>
        <w:tc>
          <w:tcPr>
            <w:tcW w:w="854" w:type="dxa"/>
          </w:tcPr>
          <w:p w14:paraId="0040595C" w14:textId="43912CA6" w:rsidR="0067606D" w:rsidRPr="00457F35" w:rsidRDefault="0067606D" w:rsidP="0067606D">
            <w:pPr>
              <w:pStyle w:val="TabellSlutsumma"/>
              <w:rPr>
                <w:b/>
                <w:highlight w:val="yellow"/>
              </w:rPr>
            </w:pPr>
            <w:r w:rsidRPr="00601255">
              <w:rPr>
                <w:b/>
              </w:rPr>
              <w:t>6 285</w:t>
            </w:r>
          </w:p>
        </w:tc>
        <w:tc>
          <w:tcPr>
            <w:tcW w:w="854" w:type="dxa"/>
          </w:tcPr>
          <w:p w14:paraId="3FB0D738" w14:textId="336AAA02" w:rsidR="0067606D" w:rsidRPr="00457F35" w:rsidRDefault="0067606D" w:rsidP="0067606D">
            <w:pPr>
              <w:pStyle w:val="TabellSlutsumma"/>
              <w:rPr>
                <w:b/>
                <w:i/>
                <w:highlight w:val="yellow"/>
              </w:rPr>
            </w:pPr>
            <w:r w:rsidRPr="00601255">
              <w:rPr>
                <w:b/>
              </w:rPr>
              <w:t>11 963</w:t>
            </w:r>
          </w:p>
        </w:tc>
        <w:tc>
          <w:tcPr>
            <w:tcW w:w="854" w:type="dxa"/>
          </w:tcPr>
          <w:p w14:paraId="7E3D4D0B" w14:textId="5322DEA3" w:rsidR="0067606D" w:rsidRPr="00457F35" w:rsidRDefault="0067606D" w:rsidP="0067606D">
            <w:pPr>
              <w:pStyle w:val="TabellSlutsumma"/>
              <w:rPr>
                <w:b/>
                <w:i/>
                <w:highlight w:val="yellow"/>
              </w:rPr>
            </w:pPr>
            <w:r w:rsidRPr="00601255">
              <w:rPr>
                <w:b/>
              </w:rPr>
              <w:t>266</w:t>
            </w:r>
          </w:p>
        </w:tc>
        <w:tc>
          <w:tcPr>
            <w:tcW w:w="854" w:type="dxa"/>
          </w:tcPr>
          <w:p w14:paraId="10C19516" w14:textId="27139C21" w:rsidR="0067606D" w:rsidRPr="00457F35" w:rsidRDefault="0067606D" w:rsidP="0067606D">
            <w:pPr>
              <w:pStyle w:val="TabellSlutsumma"/>
              <w:rPr>
                <w:b/>
                <w:i/>
                <w:highlight w:val="yellow"/>
              </w:rPr>
            </w:pPr>
            <w:r w:rsidRPr="00601255">
              <w:rPr>
                <w:b/>
              </w:rPr>
              <w:t>1 255</w:t>
            </w:r>
          </w:p>
        </w:tc>
        <w:tc>
          <w:tcPr>
            <w:tcW w:w="854" w:type="dxa"/>
          </w:tcPr>
          <w:p w14:paraId="6D812AA8" w14:textId="36596A7E" w:rsidR="0067606D" w:rsidRPr="00457F35" w:rsidRDefault="0067606D" w:rsidP="0067606D">
            <w:pPr>
              <w:pStyle w:val="TabellSlutsumma"/>
              <w:rPr>
                <w:b/>
                <w:i/>
                <w:highlight w:val="yellow"/>
              </w:rPr>
            </w:pPr>
            <w:r w:rsidRPr="00601255">
              <w:rPr>
                <w:b/>
              </w:rPr>
              <w:t>-7 199</w:t>
            </w:r>
          </w:p>
        </w:tc>
        <w:tc>
          <w:tcPr>
            <w:tcW w:w="854" w:type="dxa"/>
          </w:tcPr>
          <w:p w14:paraId="0F4E5BAE" w14:textId="6DC185C9" w:rsidR="0067606D" w:rsidRPr="00457F35" w:rsidRDefault="0067606D" w:rsidP="0067606D">
            <w:pPr>
              <w:pStyle w:val="TabellSlutsumma"/>
              <w:rPr>
                <w:b/>
                <w:highlight w:val="yellow"/>
              </w:rPr>
            </w:pPr>
            <w:r w:rsidRPr="00601255">
              <w:rPr>
                <w:b/>
              </w:rPr>
              <w:t>15 418</w:t>
            </w:r>
          </w:p>
        </w:tc>
        <w:tc>
          <w:tcPr>
            <w:tcW w:w="854" w:type="dxa"/>
          </w:tcPr>
          <w:p w14:paraId="4C1FE45F" w14:textId="273FAF3F" w:rsidR="0067606D" w:rsidRPr="00457F35" w:rsidRDefault="0067606D" w:rsidP="0067606D">
            <w:pPr>
              <w:pStyle w:val="TabellSlutsumma"/>
              <w:rPr>
                <w:b/>
                <w:highlight w:val="yellow"/>
              </w:rPr>
            </w:pPr>
            <w:r w:rsidRPr="00601255">
              <w:rPr>
                <w:b/>
              </w:rPr>
              <w:t>21 088</w:t>
            </w:r>
          </w:p>
        </w:tc>
      </w:tr>
    </w:tbl>
    <w:p w14:paraId="7CAB7AEB" w14:textId="77777777" w:rsidR="0067606D" w:rsidRPr="0065281C" w:rsidRDefault="0067606D" w:rsidP="0067606D">
      <w:pPr>
        <w:pStyle w:val="TabellFotnot"/>
      </w:pPr>
      <w:r w:rsidRPr="0065281C">
        <w:t>Anm.: Beloppen är avrundade och stämmer därför inte alltid överens med summan.</w:t>
      </w:r>
    </w:p>
    <w:p w14:paraId="67CF56A1" w14:textId="6E78BBEA" w:rsidR="0067606D" w:rsidRDefault="0067606D" w:rsidP="0067606D">
      <w:pPr>
        <w:pStyle w:val="TabellFotnot"/>
      </w:pPr>
      <w:r w:rsidRPr="00AE66B1">
        <w:rPr>
          <w:vertAlign w:val="superscript"/>
        </w:rPr>
        <w:t>1</w:t>
      </w:r>
      <w:r>
        <w:rPr>
          <w:vertAlign w:val="superscript"/>
        </w:rPr>
        <w:t xml:space="preserve"> </w:t>
      </w:r>
      <w:r>
        <w:t xml:space="preserve">Inklusive tekniska justeringar. De förändringar som föranleder teknisk justering av utgiftstaket redovisas i avsnitt </w:t>
      </w:r>
      <w:r w:rsidRPr="002B0A5A">
        <w:t>5.2</w:t>
      </w:r>
      <w:r>
        <w:t>.</w:t>
      </w:r>
    </w:p>
    <w:p w14:paraId="1D42369D" w14:textId="606CFD71" w:rsidR="0067606D" w:rsidRDefault="0067606D" w:rsidP="0067606D">
      <w:pPr>
        <w:pStyle w:val="TabellFotnot"/>
      </w:pPr>
      <w:r w:rsidRPr="00B51F73">
        <w:rPr>
          <w:vertAlign w:val="superscript"/>
        </w:rPr>
        <w:t>2</w:t>
      </w:r>
      <w:r>
        <w:t xml:space="preserve"> Summa utgifter exkl. utg.omr. 26 Statsskuldsräntor m.m. med tillhörande minskning av anslagsbehållning för statsskuldsräntor.</w:t>
      </w:r>
    </w:p>
    <w:p w14:paraId="12AA5A4F" w14:textId="72337EED" w:rsidR="0067606D" w:rsidRPr="00C87D0B" w:rsidRDefault="0067606D" w:rsidP="0067606D">
      <w:pPr>
        <w:pStyle w:val="TabellFotnot"/>
      </w:pPr>
      <w:r>
        <w:t>Källa: Egna beräkningar.</w:t>
      </w:r>
    </w:p>
    <w:p w14:paraId="5F7753A1" w14:textId="77777777" w:rsidR="0067606D" w:rsidRDefault="0067606D" w:rsidP="0067606D">
      <w:pPr>
        <w:pStyle w:val="Brdtextmedindrag"/>
        <w:ind w:firstLine="0"/>
      </w:pPr>
    </w:p>
    <w:p w14:paraId="6FDA76D4" w14:textId="77777777" w:rsidR="0067606D" w:rsidRDefault="0067606D" w:rsidP="0067606D">
      <w:pPr>
        <w:pStyle w:val="Brdtextmedindrag"/>
        <w:ind w:firstLine="0"/>
      </w:pPr>
    </w:p>
    <w:p w14:paraId="2B34DA14" w14:textId="7FD029A4" w:rsidR="0067606D" w:rsidRDefault="0067606D" w:rsidP="0067606D">
      <w:pPr>
        <w:pStyle w:val="Brdtextmedindrag"/>
        <w:ind w:firstLine="0"/>
        <w:sectPr w:rsidR="0067606D" w:rsidSect="0067606D">
          <w:headerReference w:type="even" r:id="rId320"/>
          <w:headerReference w:type="default" r:id="rId321"/>
          <w:footerReference w:type="even" r:id="rId322"/>
          <w:footerReference w:type="default" r:id="rId323"/>
          <w:footerReference w:type="first" r:id="rId324"/>
          <w:pgSz w:w="11906" w:h="16838" w:code="9"/>
          <w:pgMar w:top="1304" w:right="1871" w:bottom="1531" w:left="1021" w:header="567" w:footer="1077" w:gutter="0"/>
          <w:cols w:space="340"/>
          <w:docGrid w:linePitch="360"/>
        </w:sectPr>
      </w:pPr>
    </w:p>
    <w:p w14:paraId="708C8917" w14:textId="5DA20208" w:rsidR="0067606D" w:rsidRDefault="0067606D" w:rsidP="0067606D">
      <w:pPr>
        <w:pStyle w:val="Brdtextmedindrag"/>
        <w:ind w:firstLine="0"/>
      </w:pPr>
    </w:p>
    <w:p w14:paraId="12AFC6AA" w14:textId="21C4845D" w:rsidR="0067606D" w:rsidRDefault="0067606D" w:rsidP="0067606D">
      <w:pPr>
        <w:pStyle w:val="Rubrik4utannumrering"/>
      </w:pPr>
      <w:r w:rsidRPr="009F7406">
        <w:lastRenderedPageBreak/>
        <w:t xml:space="preserve">Beslut om </w:t>
      </w:r>
      <w:r>
        <w:t>reformer</w:t>
      </w:r>
    </w:p>
    <w:p w14:paraId="3E040101" w14:textId="380951CA" w:rsidR="0067606D" w:rsidRDefault="0067606D" w:rsidP="0067606D">
      <w:pPr>
        <w:pStyle w:val="Brdtext"/>
      </w:pPr>
      <w:r>
        <w:t xml:space="preserve">I denna proposition och propositionen Höständringsbudget för 2019 lämnar regeringen förslag om ändrade anslagsnivåer för innevarande år och 2020 samt aviserar ändrade anslagsnivåer för 2021 och 2022. Dessa förslag och aviseringar sammanfattas per utgiftsområde i </w:t>
      </w:r>
      <w:r>
        <w:fldChar w:fldCharType="begin"/>
      </w:r>
      <w:r>
        <w:instrText xml:space="preserve"> REF  _Ref17895338 \* Lower \h </w:instrText>
      </w:r>
      <w:r>
        <w:fldChar w:fldCharType="separate"/>
      </w:r>
      <w:r w:rsidR="00757DA4" w:rsidRPr="00F56814">
        <w:t xml:space="preserve">tabell </w:t>
      </w:r>
      <w:r w:rsidR="00757DA4">
        <w:rPr>
          <w:noProof/>
        </w:rPr>
        <w:t>7</w:t>
      </w:r>
      <w:r w:rsidR="00757DA4" w:rsidRPr="00F56814">
        <w:t>.</w:t>
      </w:r>
      <w:r w:rsidR="00757DA4">
        <w:rPr>
          <w:noProof/>
        </w:rPr>
        <w:t>16</w:t>
      </w:r>
      <w:r>
        <w:fldChar w:fldCharType="end"/>
      </w:r>
      <w:r>
        <w:t xml:space="preserve">. Anslagseffekterna redovisas i förhållande till den beräkning som låg till grund för 2019 års ekonomiska vårproposition. </w:t>
      </w:r>
      <w:r w:rsidRPr="007769B1">
        <w:t>Sedan vår</w:t>
      </w:r>
      <w:r>
        <w:softHyphen/>
      </w:r>
      <w:r w:rsidRPr="007769B1">
        <w:t>propositionen har riksdagen beslutat om eller bereder</w:t>
      </w:r>
      <w:r>
        <w:t xml:space="preserve"> propositionerna Förlängning av lagen om tillfälliga begränsningar av möjligheten att få uppehållstillstånd i Sverige (prop. 2018/19:128, bet. 2018/19:SfU26, rskr. 2018/19:295), En riktålder för höjda pensioner och följsamhet till ett längre liv (prop. 2018/19:133) och Förbättrat grundskydd för pensionärer (prop. 2018/19:134). Budgeteffekterna av dessa propositioner ingår i redovisningen i </w:t>
      </w:r>
      <w:r>
        <w:fldChar w:fldCharType="begin"/>
      </w:r>
      <w:r>
        <w:instrText xml:space="preserve"> REF  _Ref17895338 \* Lower \h </w:instrText>
      </w:r>
      <w:r>
        <w:fldChar w:fldCharType="separate"/>
      </w:r>
      <w:r w:rsidR="00757DA4" w:rsidRPr="00F56814">
        <w:t xml:space="preserve">tabell </w:t>
      </w:r>
      <w:r w:rsidR="00757DA4">
        <w:rPr>
          <w:noProof/>
        </w:rPr>
        <w:t>7</w:t>
      </w:r>
      <w:r w:rsidR="00757DA4" w:rsidRPr="00F56814">
        <w:t>.</w:t>
      </w:r>
      <w:r w:rsidR="00757DA4">
        <w:rPr>
          <w:noProof/>
        </w:rPr>
        <w:t>16</w:t>
      </w:r>
      <w:r>
        <w:fldChar w:fldCharType="end"/>
      </w:r>
      <w:r>
        <w:t xml:space="preserve">. </w:t>
      </w:r>
    </w:p>
    <w:p w14:paraId="3E3B7FB9" w14:textId="77777777" w:rsidR="0067606D" w:rsidRDefault="0067606D" w:rsidP="0067606D">
      <w:pPr>
        <w:pStyle w:val="Brdtextmedindrag"/>
      </w:pPr>
      <w:r>
        <w:t>Endast större anslagsförändringar redovisas separat under varje utgiftsområde.</w:t>
      </w:r>
    </w:p>
    <w:p w14:paraId="663ED16D" w14:textId="77777777" w:rsidR="0067606D" w:rsidRDefault="0067606D" w:rsidP="0067606D">
      <w:pPr>
        <w:pStyle w:val="Brdtextmedindrag"/>
      </w:pPr>
    </w:p>
    <w:p w14:paraId="0038D18E" w14:textId="0181A90C" w:rsidR="0067606D" w:rsidRPr="00C671E5" w:rsidRDefault="0067606D" w:rsidP="0067606D">
      <w:pPr>
        <w:pStyle w:val="Brdtextmedindrag"/>
        <w:sectPr w:rsidR="0067606D" w:rsidRPr="00C671E5" w:rsidSect="0067606D">
          <w:headerReference w:type="even" r:id="rId325"/>
          <w:headerReference w:type="default" r:id="rId326"/>
          <w:footerReference w:type="even" r:id="rId327"/>
          <w:footerReference w:type="default" r:id="rId328"/>
          <w:footerReference w:type="first" r:id="rId329"/>
          <w:type w:val="continuous"/>
          <w:pgSz w:w="11906" w:h="16838" w:code="9"/>
          <w:pgMar w:top="1304" w:right="1871" w:bottom="1531" w:left="1021" w:header="567" w:footer="1077" w:gutter="0"/>
          <w:cols w:num="2" w:space="340"/>
          <w:docGrid w:linePitch="360"/>
        </w:sectPr>
      </w:pPr>
    </w:p>
    <w:p w14:paraId="6711733F" w14:textId="3EC5573D" w:rsidR="0067606D" w:rsidRDefault="0067606D" w:rsidP="0067606D">
      <w:pPr>
        <w:pStyle w:val="TabellRubrik"/>
      </w:pPr>
      <w:bookmarkStart w:id="256" w:name="_Ref17895338"/>
      <w:bookmarkStart w:id="257" w:name="_Toc19299010"/>
      <w:r w:rsidRPr="00F56814">
        <w:lastRenderedPageBreak/>
        <w:t xml:space="preserve">Tabell </w:t>
      </w:r>
      <w:fldSimple w:instr=" STYLEREF &quot;Rubrik 1&quot;\n \* MERGEFORMAT ">
        <w:r w:rsidR="00757DA4">
          <w:rPr>
            <w:noProof/>
          </w:rPr>
          <w:t>7</w:t>
        </w:r>
      </w:fldSimple>
      <w:r w:rsidRPr="00F56814">
        <w:t>.</w:t>
      </w:r>
      <w:fldSimple w:instr=" SEQ Tabell \* Arabic \s 1  \* MERGEFORMAT ">
        <w:r w:rsidR="00757DA4">
          <w:rPr>
            <w:noProof/>
          </w:rPr>
          <w:t>16</w:t>
        </w:r>
      </w:fldSimple>
      <w:bookmarkEnd w:id="256"/>
      <w:r w:rsidRPr="00F56814">
        <w:tab/>
        <w:t>Nu föreslagna och aviserade reformer</w:t>
      </w:r>
      <w:bookmarkEnd w:id="257"/>
    </w:p>
    <w:p w14:paraId="2A7120BC" w14:textId="328E0C54" w:rsidR="0067606D" w:rsidRPr="002A5A31" w:rsidRDefault="0067606D" w:rsidP="0067606D">
      <w:pPr>
        <w:pStyle w:val="TabellUnderrubrik"/>
      </w:pPr>
      <w:r>
        <w:t>Miljoner kronor</w:t>
      </w:r>
    </w:p>
    <w:tbl>
      <w:tblPr>
        <w:tblW w:w="9055" w:type="dxa"/>
        <w:tblLayout w:type="fixed"/>
        <w:tblCellMar>
          <w:left w:w="0" w:type="dxa"/>
        </w:tblCellMar>
        <w:tblLook w:val="04A0" w:firstRow="1" w:lastRow="0" w:firstColumn="1" w:lastColumn="0" w:noHBand="0" w:noVBand="1"/>
      </w:tblPr>
      <w:tblGrid>
        <w:gridCol w:w="532"/>
        <w:gridCol w:w="39"/>
        <w:gridCol w:w="4570"/>
        <w:gridCol w:w="782"/>
        <w:gridCol w:w="783"/>
        <w:gridCol w:w="783"/>
        <w:gridCol w:w="783"/>
        <w:gridCol w:w="783"/>
      </w:tblGrid>
      <w:tr w:rsidR="0067606D" w:rsidRPr="00096265" w14:paraId="2DEB54A2" w14:textId="77777777" w:rsidTr="00C76E6E">
        <w:trPr>
          <w:tblHeader/>
        </w:trPr>
        <w:tc>
          <w:tcPr>
            <w:tcW w:w="5141" w:type="dxa"/>
            <w:gridSpan w:val="3"/>
            <w:tcBorders>
              <w:top w:val="nil"/>
              <w:left w:val="nil"/>
              <w:bottom w:val="single" w:sz="18" w:space="0" w:color="auto"/>
              <w:right w:val="nil"/>
            </w:tcBorders>
            <w:tcMar>
              <w:right w:w="0" w:type="dxa"/>
            </w:tcMar>
            <w:hideMark/>
          </w:tcPr>
          <w:p w14:paraId="3684BCF1" w14:textId="77777777" w:rsidR="0067606D" w:rsidRPr="00250E0C" w:rsidRDefault="0067606D" w:rsidP="0067606D">
            <w:pPr>
              <w:pStyle w:val="TabellSummaText"/>
              <w:spacing w:after="0"/>
              <w:rPr>
                <w:b w:val="0"/>
                <w:sz w:val="14"/>
                <w:szCs w:val="14"/>
              </w:rPr>
            </w:pPr>
            <w:r w:rsidRPr="00250E0C">
              <w:rPr>
                <w:b w:val="0"/>
                <w:sz w:val="14"/>
                <w:szCs w:val="14"/>
              </w:rPr>
              <w:t xml:space="preserve">Utgiftsområde </w:t>
            </w:r>
          </w:p>
        </w:tc>
        <w:tc>
          <w:tcPr>
            <w:tcW w:w="782" w:type="dxa"/>
            <w:tcBorders>
              <w:top w:val="nil"/>
              <w:left w:val="nil"/>
              <w:bottom w:val="single" w:sz="18" w:space="0" w:color="auto"/>
              <w:right w:val="nil"/>
            </w:tcBorders>
            <w:tcMar>
              <w:right w:w="0" w:type="dxa"/>
            </w:tcMar>
            <w:vAlign w:val="bottom"/>
            <w:hideMark/>
          </w:tcPr>
          <w:p w14:paraId="1D5139CD" w14:textId="77777777" w:rsidR="0067606D" w:rsidRPr="00250E0C" w:rsidRDefault="0067606D" w:rsidP="00C76E6E">
            <w:pPr>
              <w:pStyle w:val="TabellHuvud"/>
              <w:jc w:val="left"/>
              <w:rPr>
                <w:szCs w:val="14"/>
              </w:rPr>
            </w:pPr>
            <w:r w:rsidRPr="00250E0C">
              <w:rPr>
                <w:szCs w:val="14"/>
              </w:rPr>
              <w:t xml:space="preserve">Anslag </w:t>
            </w:r>
          </w:p>
        </w:tc>
        <w:tc>
          <w:tcPr>
            <w:tcW w:w="783" w:type="dxa"/>
            <w:tcBorders>
              <w:top w:val="nil"/>
              <w:left w:val="nil"/>
              <w:bottom w:val="single" w:sz="18" w:space="0" w:color="auto"/>
              <w:right w:val="nil"/>
            </w:tcBorders>
            <w:tcMar>
              <w:right w:w="0" w:type="dxa"/>
            </w:tcMar>
            <w:vAlign w:val="bottom"/>
            <w:hideMark/>
          </w:tcPr>
          <w:p w14:paraId="5023358E" w14:textId="77777777" w:rsidR="0067606D" w:rsidRPr="00250E0C" w:rsidRDefault="0067606D" w:rsidP="0067606D">
            <w:pPr>
              <w:pStyle w:val="TabellHuvud"/>
              <w:rPr>
                <w:szCs w:val="14"/>
              </w:rPr>
            </w:pPr>
            <w:r w:rsidRPr="00250E0C">
              <w:rPr>
                <w:szCs w:val="14"/>
              </w:rPr>
              <w:t>2019</w:t>
            </w:r>
          </w:p>
        </w:tc>
        <w:tc>
          <w:tcPr>
            <w:tcW w:w="783" w:type="dxa"/>
            <w:tcBorders>
              <w:top w:val="nil"/>
              <w:left w:val="nil"/>
              <w:bottom w:val="single" w:sz="18" w:space="0" w:color="auto"/>
              <w:right w:val="nil"/>
            </w:tcBorders>
            <w:tcMar>
              <w:right w:w="0" w:type="dxa"/>
            </w:tcMar>
            <w:vAlign w:val="bottom"/>
            <w:hideMark/>
          </w:tcPr>
          <w:p w14:paraId="71CA5862" w14:textId="77777777" w:rsidR="0067606D" w:rsidRPr="00250E0C" w:rsidRDefault="0067606D" w:rsidP="0067606D">
            <w:pPr>
              <w:pStyle w:val="TabellHuvud"/>
              <w:rPr>
                <w:szCs w:val="14"/>
              </w:rPr>
            </w:pPr>
            <w:r w:rsidRPr="00250E0C">
              <w:rPr>
                <w:szCs w:val="14"/>
              </w:rPr>
              <w:t>2020</w:t>
            </w:r>
          </w:p>
        </w:tc>
        <w:tc>
          <w:tcPr>
            <w:tcW w:w="783" w:type="dxa"/>
            <w:tcBorders>
              <w:top w:val="nil"/>
              <w:left w:val="nil"/>
              <w:bottom w:val="single" w:sz="18" w:space="0" w:color="auto"/>
              <w:right w:val="nil"/>
            </w:tcBorders>
            <w:tcMar>
              <w:right w:w="0" w:type="dxa"/>
            </w:tcMar>
            <w:vAlign w:val="bottom"/>
            <w:hideMark/>
          </w:tcPr>
          <w:p w14:paraId="7AAD9299" w14:textId="77777777" w:rsidR="0067606D" w:rsidRPr="00250E0C" w:rsidRDefault="0067606D" w:rsidP="0067606D">
            <w:pPr>
              <w:pStyle w:val="TabellHuvud"/>
              <w:rPr>
                <w:szCs w:val="14"/>
              </w:rPr>
            </w:pPr>
            <w:r w:rsidRPr="00250E0C">
              <w:rPr>
                <w:szCs w:val="14"/>
              </w:rPr>
              <w:t>2021</w:t>
            </w:r>
          </w:p>
        </w:tc>
        <w:tc>
          <w:tcPr>
            <w:tcW w:w="783" w:type="dxa"/>
            <w:tcBorders>
              <w:top w:val="nil"/>
              <w:left w:val="nil"/>
              <w:bottom w:val="single" w:sz="18" w:space="0" w:color="auto"/>
              <w:right w:val="nil"/>
            </w:tcBorders>
            <w:tcMar>
              <w:right w:w="0" w:type="dxa"/>
            </w:tcMar>
            <w:vAlign w:val="bottom"/>
            <w:hideMark/>
          </w:tcPr>
          <w:p w14:paraId="6FDDE01B" w14:textId="77777777" w:rsidR="0067606D" w:rsidRPr="00250E0C" w:rsidRDefault="0067606D" w:rsidP="0067606D">
            <w:pPr>
              <w:pStyle w:val="TabellHuvud"/>
              <w:rPr>
                <w:szCs w:val="14"/>
              </w:rPr>
            </w:pPr>
            <w:r w:rsidRPr="00250E0C">
              <w:rPr>
                <w:szCs w:val="14"/>
              </w:rPr>
              <w:t>2022</w:t>
            </w:r>
          </w:p>
        </w:tc>
      </w:tr>
      <w:tr w:rsidR="0067606D" w:rsidRPr="00096265" w14:paraId="7CBFADAD" w14:textId="77777777" w:rsidTr="00C76E6E">
        <w:tc>
          <w:tcPr>
            <w:tcW w:w="571" w:type="dxa"/>
            <w:gridSpan w:val="2"/>
            <w:tcBorders>
              <w:top w:val="single" w:sz="18" w:space="0" w:color="auto"/>
              <w:left w:val="nil"/>
              <w:bottom w:val="single" w:sz="6" w:space="0" w:color="000000"/>
              <w:right w:val="nil"/>
            </w:tcBorders>
            <w:tcMar>
              <w:right w:w="0" w:type="dxa"/>
            </w:tcMar>
            <w:hideMark/>
          </w:tcPr>
          <w:p w14:paraId="381AA930" w14:textId="77777777" w:rsidR="0067606D" w:rsidRPr="0049379F" w:rsidRDefault="0067606D" w:rsidP="0067606D">
            <w:pPr>
              <w:pStyle w:val="TabellSummaText"/>
            </w:pPr>
            <w:r w:rsidRPr="0049379F">
              <w:t>1</w:t>
            </w:r>
          </w:p>
        </w:tc>
        <w:tc>
          <w:tcPr>
            <w:tcW w:w="4570" w:type="dxa"/>
            <w:tcBorders>
              <w:top w:val="single" w:sz="18" w:space="0" w:color="auto"/>
              <w:left w:val="nil"/>
              <w:bottom w:val="single" w:sz="6" w:space="0" w:color="000000"/>
              <w:right w:val="nil"/>
            </w:tcBorders>
            <w:tcMar>
              <w:right w:w="0" w:type="dxa"/>
            </w:tcMar>
            <w:hideMark/>
          </w:tcPr>
          <w:p w14:paraId="71D96436" w14:textId="77777777" w:rsidR="0067606D" w:rsidRPr="0049379F" w:rsidRDefault="0067606D" w:rsidP="0067606D">
            <w:pPr>
              <w:pStyle w:val="TabellSummaText"/>
            </w:pPr>
            <w:r w:rsidRPr="0049379F">
              <w:t>Rikets styrelse</w:t>
            </w:r>
          </w:p>
        </w:tc>
        <w:tc>
          <w:tcPr>
            <w:tcW w:w="782" w:type="dxa"/>
            <w:tcBorders>
              <w:top w:val="single" w:sz="18" w:space="0" w:color="auto"/>
              <w:left w:val="nil"/>
              <w:bottom w:val="single" w:sz="6" w:space="0" w:color="000000"/>
              <w:right w:val="nil"/>
            </w:tcBorders>
            <w:tcMar>
              <w:right w:w="0" w:type="dxa"/>
            </w:tcMar>
          </w:tcPr>
          <w:p w14:paraId="3BE65A49" w14:textId="77777777" w:rsidR="0067606D" w:rsidRPr="0049379F" w:rsidRDefault="0067606D" w:rsidP="00C76E6E">
            <w:pPr>
              <w:pStyle w:val="TabellSummaText"/>
            </w:pPr>
          </w:p>
        </w:tc>
        <w:tc>
          <w:tcPr>
            <w:tcW w:w="783" w:type="dxa"/>
            <w:tcBorders>
              <w:top w:val="single" w:sz="18" w:space="0" w:color="auto"/>
              <w:left w:val="nil"/>
              <w:bottom w:val="single" w:sz="6" w:space="0" w:color="000000"/>
              <w:right w:val="nil"/>
            </w:tcBorders>
            <w:tcMar>
              <w:right w:w="0" w:type="dxa"/>
            </w:tcMar>
            <w:vAlign w:val="bottom"/>
            <w:hideMark/>
          </w:tcPr>
          <w:p w14:paraId="0F22874D" w14:textId="77777777" w:rsidR="0067606D" w:rsidRPr="0049379F" w:rsidRDefault="0067606D" w:rsidP="0067606D">
            <w:pPr>
              <w:pStyle w:val="TabellSummaText"/>
              <w:jc w:val="right"/>
            </w:pPr>
            <w:r w:rsidRPr="0049379F">
              <w:t>30</w:t>
            </w:r>
          </w:p>
        </w:tc>
        <w:tc>
          <w:tcPr>
            <w:tcW w:w="783" w:type="dxa"/>
            <w:tcBorders>
              <w:top w:val="single" w:sz="18" w:space="0" w:color="auto"/>
              <w:left w:val="nil"/>
              <w:bottom w:val="single" w:sz="6" w:space="0" w:color="000000"/>
              <w:right w:val="nil"/>
            </w:tcBorders>
            <w:tcMar>
              <w:right w:w="0" w:type="dxa"/>
            </w:tcMar>
            <w:vAlign w:val="bottom"/>
            <w:hideMark/>
          </w:tcPr>
          <w:p w14:paraId="3AAD5436" w14:textId="77777777" w:rsidR="0067606D" w:rsidRPr="0049379F" w:rsidRDefault="0067606D" w:rsidP="0067606D">
            <w:pPr>
              <w:pStyle w:val="TabellSummaText"/>
              <w:jc w:val="right"/>
            </w:pPr>
            <w:r w:rsidRPr="0049379F">
              <w:t>162</w:t>
            </w:r>
          </w:p>
        </w:tc>
        <w:tc>
          <w:tcPr>
            <w:tcW w:w="783" w:type="dxa"/>
            <w:tcBorders>
              <w:top w:val="single" w:sz="18" w:space="0" w:color="auto"/>
              <w:left w:val="nil"/>
              <w:bottom w:val="single" w:sz="6" w:space="0" w:color="000000"/>
              <w:right w:val="nil"/>
            </w:tcBorders>
            <w:tcMar>
              <w:right w:w="0" w:type="dxa"/>
            </w:tcMar>
            <w:vAlign w:val="bottom"/>
            <w:hideMark/>
          </w:tcPr>
          <w:p w14:paraId="26848126" w14:textId="77777777" w:rsidR="0067606D" w:rsidRPr="0049379F" w:rsidRDefault="0067606D" w:rsidP="0067606D">
            <w:pPr>
              <w:pStyle w:val="TabellSummaText"/>
              <w:jc w:val="right"/>
            </w:pPr>
            <w:r w:rsidRPr="0049379F">
              <w:t>56</w:t>
            </w:r>
          </w:p>
        </w:tc>
        <w:tc>
          <w:tcPr>
            <w:tcW w:w="783" w:type="dxa"/>
            <w:tcBorders>
              <w:top w:val="single" w:sz="18" w:space="0" w:color="auto"/>
              <w:left w:val="nil"/>
              <w:bottom w:val="single" w:sz="6" w:space="0" w:color="000000"/>
              <w:right w:val="nil"/>
            </w:tcBorders>
            <w:tcMar>
              <w:right w:w="0" w:type="dxa"/>
            </w:tcMar>
            <w:vAlign w:val="bottom"/>
            <w:hideMark/>
          </w:tcPr>
          <w:p w14:paraId="445B4700" w14:textId="77777777" w:rsidR="0067606D" w:rsidRPr="0049379F" w:rsidRDefault="0067606D" w:rsidP="0067606D">
            <w:pPr>
              <w:pStyle w:val="TabellSummaText"/>
              <w:jc w:val="right"/>
            </w:pPr>
            <w:r w:rsidRPr="0049379F">
              <w:t>30</w:t>
            </w:r>
          </w:p>
        </w:tc>
      </w:tr>
      <w:tr w:rsidR="0067606D" w:rsidRPr="00536323" w14:paraId="2B8413FD"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6076CE84" w14:textId="77777777" w:rsidR="0067606D" w:rsidRPr="00536323" w:rsidRDefault="0067606D" w:rsidP="00FF5B0B">
            <w:pPr>
              <w:pStyle w:val="TabellSumma"/>
              <w:jc w:val="left"/>
            </w:pPr>
            <w:r w:rsidRPr="00536323">
              <w:t xml:space="preserve">varav </w:t>
            </w:r>
          </w:p>
        </w:tc>
        <w:tc>
          <w:tcPr>
            <w:tcW w:w="4570" w:type="dxa"/>
            <w:tcBorders>
              <w:top w:val="single" w:sz="6" w:space="0" w:color="000000"/>
              <w:left w:val="nil"/>
              <w:bottom w:val="single" w:sz="6" w:space="0" w:color="000000"/>
              <w:right w:val="nil"/>
            </w:tcBorders>
            <w:tcMar>
              <w:right w:w="0" w:type="dxa"/>
            </w:tcMar>
            <w:vAlign w:val="bottom"/>
            <w:hideMark/>
          </w:tcPr>
          <w:p w14:paraId="48DD83C8" w14:textId="77777777" w:rsidR="0067606D" w:rsidRPr="00536323" w:rsidRDefault="0067606D" w:rsidP="00FF5B0B">
            <w:pPr>
              <w:pStyle w:val="TabellSumma"/>
              <w:jc w:val="left"/>
            </w:pPr>
            <w:r w:rsidRPr="00536323">
              <w:t>Migrationsverksamhet vid utlandsmyndigheterna</w:t>
            </w:r>
          </w:p>
        </w:tc>
        <w:tc>
          <w:tcPr>
            <w:tcW w:w="782" w:type="dxa"/>
            <w:tcBorders>
              <w:top w:val="single" w:sz="6" w:space="0" w:color="000000"/>
              <w:left w:val="nil"/>
              <w:bottom w:val="single" w:sz="6" w:space="0" w:color="000000"/>
              <w:right w:val="nil"/>
            </w:tcBorders>
            <w:tcMar>
              <w:right w:w="0" w:type="dxa"/>
            </w:tcMar>
            <w:hideMark/>
          </w:tcPr>
          <w:p w14:paraId="751563B9" w14:textId="77777777" w:rsidR="0067606D" w:rsidRPr="00536323" w:rsidRDefault="0067606D" w:rsidP="00C76E6E">
            <w:pPr>
              <w:pStyle w:val="TabellSumma"/>
              <w:jc w:val="left"/>
            </w:pPr>
            <w:r w:rsidRPr="00536323">
              <w:t>4:1</w:t>
            </w:r>
          </w:p>
        </w:tc>
        <w:tc>
          <w:tcPr>
            <w:tcW w:w="783" w:type="dxa"/>
            <w:tcBorders>
              <w:top w:val="single" w:sz="6" w:space="0" w:color="000000"/>
              <w:left w:val="nil"/>
              <w:bottom w:val="single" w:sz="6" w:space="0" w:color="000000"/>
              <w:right w:val="nil"/>
            </w:tcBorders>
            <w:tcMar>
              <w:right w:w="0" w:type="dxa"/>
            </w:tcMar>
            <w:vAlign w:val="bottom"/>
          </w:tcPr>
          <w:p w14:paraId="509FA8C4" w14:textId="77777777" w:rsidR="0067606D" w:rsidRPr="00536323"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181A4B16" w14:textId="77777777" w:rsidR="0067606D" w:rsidRPr="00536323" w:rsidRDefault="0067606D" w:rsidP="00FF5B0B">
            <w:pPr>
              <w:pStyle w:val="TabellSumma"/>
            </w:pPr>
            <w:r w:rsidRPr="00536323">
              <w:t>-166</w:t>
            </w:r>
          </w:p>
        </w:tc>
        <w:tc>
          <w:tcPr>
            <w:tcW w:w="783" w:type="dxa"/>
            <w:tcBorders>
              <w:top w:val="single" w:sz="6" w:space="0" w:color="000000"/>
              <w:left w:val="nil"/>
              <w:bottom w:val="single" w:sz="6" w:space="0" w:color="000000"/>
              <w:right w:val="nil"/>
            </w:tcBorders>
            <w:tcMar>
              <w:right w:w="0" w:type="dxa"/>
            </w:tcMar>
            <w:vAlign w:val="bottom"/>
            <w:hideMark/>
          </w:tcPr>
          <w:p w14:paraId="43BF4357" w14:textId="77777777" w:rsidR="0067606D" w:rsidRPr="00536323" w:rsidRDefault="0067606D" w:rsidP="00FF5B0B">
            <w:pPr>
              <w:pStyle w:val="TabellSumma"/>
            </w:pPr>
            <w:r w:rsidRPr="00536323">
              <w:t>-166</w:t>
            </w:r>
          </w:p>
        </w:tc>
        <w:tc>
          <w:tcPr>
            <w:tcW w:w="783" w:type="dxa"/>
            <w:tcBorders>
              <w:top w:val="single" w:sz="6" w:space="0" w:color="000000"/>
              <w:left w:val="nil"/>
              <w:bottom w:val="single" w:sz="6" w:space="0" w:color="000000"/>
              <w:right w:val="nil"/>
            </w:tcBorders>
            <w:tcMar>
              <w:right w:w="0" w:type="dxa"/>
            </w:tcMar>
            <w:vAlign w:val="bottom"/>
            <w:hideMark/>
          </w:tcPr>
          <w:p w14:paraId="1B872ADD" w14:textId="77777777" w:rsidR="0067606D" w:rsidRPr="00536323" w:rsidRDefault="0067606D" w:rsidP="00FF5B0B">
            <w:pPr>
              <w:pStyle w:val="TabellSumma"/>
            </w:pPr>
            <w:r w:rsidRPr="00536323">
              <w:t>-166</w:t>
            </w:r>
          </w:p>
        </w:tc>
      </w:tr>
      <w:tr w:rsidR="0067606D" w:rsidRPr="00096265" w14:paraId="0364178B"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04FF9121" w14:textId="77777777" w:rsidR="0067606D" w:rsidRPr="0049379F" w:rsidRDefault="0067606D" w:rsidP="00FF5B0B">
            <w:pPr>
              <w:pStyle w:val="TabellSumma"/>
            </w:pPr>
            <w:r w:rsidRPr="0049379F">
              <w:rPr>
                <w:rFonts w:ascii="Cambria" w:hAnsi="Cambria" w:cs="Cambria"/>
              </w:rPr>
              <w:t> </w:t>
            </w:r>
            <w:r w:rsidRPr="0049379F">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5B6F45A6" w14:textId="77777777" w:rsidR="0067606D" w:rsidRPr="0049379F" w:rsidRDefault="0067606D" w:rsidP="00FF5B0B">
            <w:pPr>
              <w:pStyle w:val="TabellSumma"/>
              <w:jc w:val="left"/>
            </w:pPr>
            <w:r w:rsidRPr="0049379F">
              <w:t>Förstärkt mediestöd</w:t>
            </w:r>
          </w:p>
        </w:tc>
        <w:tc>
          <w:tcPr>
            <w:tcW w:w="782" w:type="dxa"/>
            <w:tcBorders>
              <w:top w:val="single" w:sz="6" w:space="0" w:color="000000"/>
              <w:left w:val="nil"/>
              <w:bottom w:val="single" w:sz="6" w:space="0" w:color="000000"/>
              <w:right w:val="nil"/>
            </w:tcBorders>
            <w:tcMar>
              <w:right w:w="0" w:type="dxa"/>
            </w:tcMar>
            <w:hideMark/>
          </w:tcPr>
          <w:p w14:paraId="56CFE704" w14:textId="77777777" w:rsidR="0067606D" w:rsidRPr="0049379F" w:rsidRDefault="0067606D" w:rsidP="00C76E6E">
            <w:pPr>
              <w:pStyle w:val="TabellSumma"/>
              <w:jc w:val="left"/>
            </w:pPr>
            <w:r w:rsidRPr="0049379F">
              <w:t>8:1</w:t>
            </w:r>
          </w:p>
        </w:tc>
        <w:tc>
          <w:tcPr>
            <w:tcW w:w="783" w:type="dxa"/>
            <w:tcBorders>
              <w:top w:val="single" w:sz="6" w:space="0" w:color="000000"/>
              <w:left w:val="nil"/>
              <w:bottom w:val="single" w:sz="6" w:space="0" w:color="000000"/>
              <w:right w:val="nil"/>
            </w:tcBorders>
            <w:tcMar>
              <w:right w:w="0" w:type="dxa"/>
            </w:tcMar>
            <w:vAlign w:val="bottom"/>
          </w:tcPr>
          <w:p w14:paraId="00DE6C02" w14:textId="375B6995" w:rsidR="0067606D" w:rsidRPr="0049379F" w:rsidRDefault="0067606D" w:rsidP="00FF5B0B">
            <w:pPr>
              <w:pStyle w:val="TabellSumma"/>
            </w:pPr>
            <w:r>
              <w:t>30</w:t>
            </w:r>
          </w:p>
        </w:tc>
        <w:tc>
          <w:tcPr>
            <w:tcW w:w="783" w:type="dxa"/>
            <w:tcBorders>
              <w:top w:val="single" w:sz="6" w:space="0" w:color="000000"/>
              <w:left w:val="nil"/>
              <w:bottom w:val="single" w:sz="6" w:space="0" w:color="000000"/>
              <w:right w:val="nil"/>
            </w:tcBorders>
            <w:tcMar>
              <w:right w:w="0" w:type="dxa"/>
            </w:tcMar>
            <w:vAlign w:val="bottom"/>
            <w:hideMark/>
          </w:tcPr>
          <w:p w14:paraId="6FE23D40" w14:textId="77777777" w:rsidR="0067606D" w:rsidRPr="0049379F" w:rsidRDefault="0067606D" w:rsidP="00FF5B0B">
            <w:pPr>
              <w:pStyle w:val="TabellSumma"/>
            </w:pPr>
            <w:r w:rsidRPr="0049379F">
              <w:t>85</w:t>
            </w:r>
          </w:p>
        </w:tc>
        <w:tc>
          <w:tcPr>
            <w:tcW w:w="783" w:type="dxa"/>
            <w:tcBorders>
              <w:top w:val="single" w:sz="6" w:space="0" w:color="000000"/>
              <w:left w:val="nil"/>
              <w:bottom w:val="single" w:sz="6" w:space="0" w:color="000000"/>
              <w:right w:val="nil"/>
            </w:tcBorders>
            <w:tcMar>
              <w:right w:w="0" w:type="dxa"/>
            </w:tcMar>
            <w:vAlign w:val="bottom"/>
            <w:hideMark/>
          </w:tcPr>
          <w:p w14:paraId="5554A6C1" w14:textId="77777777" w:rsidR="0067606D" w:rsidRPr="0049379F" w:rsidRDefault="0067606D" w:rsidP="00FF5B0B">
            <w:pPr>
              <w:pStyle w:val="TabellSumma"/>
            </w:pPr>
            <w:r w:rsidRPr="0049379F">
              <w:t>55</w:t>
            </w:r>
          </w:p>
        </w:tc>
        <w:tc>
          <w:tcPr>
            <w:tcW w:w="783" w:type="dxa"/>
            <w:tcBorders>
              <w:top w:val="single" w:sz="6" w:space="0" w:color="000000"/>
              <w:left w:val="nil"/>
              <w:bottom w:val="single" w:sz="6" w:space="0" w:color="000000"/>
              <w:right w:val="nil"/>
            </w:tcBorders>
            <w:tcMar>
              <w:right w:w="0" w:type="dxa"/>
            </w:tcMar>
            <w:vAlign w:val="bottom"/>
            <w:hideMark/>
          </w:tcPr>
          <w:p w14:paraId="2B8E0BB6" w14:textId="77777777" w:rsidR="0067606D" w:rsidRPr="0049379F" w:rsidRDefault="0067606D" w:rsidP="00FF5B0B">
            <w:pPr>
              <w:pStyle w:val="TabellSumma"/>
            </w:pPr>
            <w:r w:rsidRPr="0049379F">
              <w:t>55</w:t>
            </w:r>
          </w:p>
        </w:tc>
      </w:tr>
      <w:tr w:rsidR="0067606D" w:rsidRPr="00096265" w14:paraId="7AA78069"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31E7DB7B" w14:textId="77777777" w:rsidR="0067606D" w:rsidRPr="00B73AF9" w:rsidRDefault="0067606D" w:rsidP="0067606D">
            <w:pPr>
              <w:pStyle w:val="TabellSummaText"/>
            </w:pPr>
            <w:r w:rsidRPr="00B73AF9">
              <w:t>2</w:t>
            </w:r>
          </w:p>
        </w:tc>
        <w:tc>
          <w:tcPr>
            <w:tcW w:w="4570" w:type="dxa"/>
            <w:tcBorders>
              <w:top w:val="single" w:sz="6" w:space="0" w:color="000000"/>
              <w:left w:val="nil"/>
              <w:bottom w:val="single" w:sz="6" w:space="0" w:color="000000"/>
              <w:right w:val="nil"/>
            </w:tcBorders>
            <w:tcMar>
              <w:right w:w="0" w:type="dxa"/>
            </w:tcMar>
            <w:hideMark/>
          </w:tcPr>
          <w:p w14:paraId="26DBC910" w14:textId="77777777" w:rsidR="0067606D" w:rsidRPr="00B73AF9" w:rsidRDefault="0067606D" w:rsidP="0067606D">
            <w:pPr>
              <w:pStyle w:val="TabellSummaText"/>
            </w:pPr>
            <w:r w:rsidRPr="00B73AF9">
              <w:t>Samhällsekonomi och finansförvaltning</w:t>
            </w:r>
          </w:p>
        </w:tc>
        <w:tc>
          <w:tcPr>
            <w:tcW w:w="782" w:type="dxa"/>
            <w:tcBorders>
              <w:top w:val="single" w:sz="6" w:space="0" w:color="000000"/>
              <w:left w:val="nil"/>
              <w:bottom w:val="single" w:sz="6" w:space="0" w:color="000000"/>
              <w:right w:val="nil"/>
            </w:tcBorders>
            <w:tcMar>
              <w:right w:w="0" w:type="dxa"/>
            </w:tcMar>
          </w:tcPr>
          <w:p w14:paraId="58BD3A4F" w14:textId="77777777" w:rsidR="0067606D" w:rsidRPr="00B73AF9" w:rsidRDefault="0067606D" w:rsidP="00C76E6E">
            <w:pPr>
              <w:pStyle w:val="TabellSummaText"/>
            </w:pPr>
          </w:p>
        </w:tc>
        <w:tc>
          <w:tcPr>
            <w:tcW w:w="783" w:type="dxa"/>
            <w:tcBorders>
              <w:top w:val="single" w:sz="6" w:space="0" w:color="000000"/>
              <w:left w:val="nil"/>
              <w:bottom w:val="single" w:sz="6" w:space="0" w:color="000000"/>
              <w:right w:val="nil"/>
            </w:tcBorders>
            <w:tcMar>
              <w:right w:w="0" w:type="dxa"/>
            </w:tcMar>
            <w:vAlign w:val="bottom"/>
            <w:hideMark/>
          </w:tcPr>
          <w:p w14:paraId="6E72DE2F" w14:textId="77777777" w:rsidR="0067606D" w:rsidRPr="00B73AF9" w:rsidRDefault="0067606D" w:rsidP="0067606D">
            <w:pPr>
              <w:pStyle w:val="TabellSummaText"/>
              <w:jc w:val="right"/>
            </w:pPr>
            <w:r w:rsidRPr="00B73AF9">
              <w:t>-1</w:t>
            </w:r>
          </w:p>
        </w:tc>
        <w:tc>
          <w:tcPr>
            <w:tcW w:w="783" w:type="dxa"/>
            <w:tcBorders>
              <w:top w:val="single" w:sz="6" w:space="0" w:color="000000"/>
              <w:left w:val="nil"/>
              <w:bottom w:val="single" w:sz="6" w:space="0" w:color="000000"/>
              <w:right w:val="nil"/>
            </w:tcBorders>
            <w:tcMar>
              <w:right w:w="0" w:type="dxa"/>
            </w:tcMar>
            <w:vAlign w:val="bottom"/>
            <w:hideMark/>
          </w:tcPr>
          <w:p w14:paraId="47C2AA15" w14:textId="77777777" w:rsidR="0067606D" w:rsidRPr="00B73AF9" w:rsidRDefault="0067606D" w:rsidP="0067606D">
            <w:pPr>
              <w:pStyle w:val="TabellSummaText"/>
              <w:jc w:val="right"/>
            </w:pPr>
            <w:r w:rsidRPr="00B73AF9">
              <w:t>98</w:t>
            </w:r>
          </w:p>
        </w:tc>
        <w:tc>
          <w:tcPr>
            <w:tcW w:w="783" w:type="dxa"/>
            <w:tcBorders>
              <w:top w:val="single" w:sz="6" w:space="0" w:color="000000"/>
              <w:left w:val="nil"/>
              <w:bottom w:val="single" w:sz="6" w:space="0" w:color="000000"/>
              <w:right w:val="nil"/>
            </w:tcBorders>
            <w:tcMar>
              <w:right w:w="0" w:type="dxa"/>
            </w:tcMar>
            <w:vAlign w:val="bottom"/>
            <w:hideMark/>
          </w:tcPr>
          <w:p w14:paraId="1203CEF5" w14:textId="77777777" w:rsidR="0067606D" w:rsidRPr="00B73AF9" w:rsidRDefault="0067606D" w:rsidP="0067606D">
            <w:pPr>
              <w:pStyle w:val="TabellSummaText"/>
              <w:jc w:val="right"/>
            </w:pPr>
            <w:r w:rsidRPr="00B73AF9">
              <w:t>120</w:t>
            </w:r>
          </w:p>
        </w:tc>
        <w:tc>
          <w:tcPr>
            <w:tcW w:w="783" w:type="dxa"/>
            <w:tcBorders>
              <w:top w:val="single" w:sz="6" w:space="0" w:color="000000"/>
              <w:left w:val="nil"/>
              <w:bottom w:val="single" w:sz="6" w:space="0" w:color="000000"/>
              <w:right w:val="nil"/>
            </w:tcBorders>
            <w:tcMar>
              <w:right w:w="0" w:type="dxa"/>
            </w:tcMar>
            <w:vAlign w:val="bottom"/>
            <w:hideMark/>
          </w:tcPr>
          <w:p w14:paraId="372752FD" w14:textId="77777777" w:rsidR="0067606D" w:rsidRPr="00B73AF9" w:rsidRDefault="0067606D" w:rsidP="0067606D">
            <w:pPr>
              <w:pStyle w:val="TabellSummaText"/>
              <w:jc w:val="right"/>
            </w:pPr>
            <w:r w:rsidRPr="00B73AF9">
              <w:t>120</w:t>
            </w:r>
          </w:p>
        </w:tc>
      </w:tr>
      <w:tr w:rsidR="0067606D" w:rsidRPr="00096265" w14:paraId="082D222A"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06F62772" w14:textId="77777777" w:rsidR="0067606D" w:rsidRPr="00B73AF9" w:rsidRDefault="0067606D" w:rsidP="00FF5B0B">
            <w:pPr>
              <w:pStyle w:val="TabellSumma"/>
              <w:jc w:val="left"/>
            </w:pPr>
            <w:r w:rsidRPr="00B73AF9">
              <w:t xml:space="preserve">varav </w:t>
            </w:r>
          </w:p>
        </w:tc>
        <w:tc>
          <w:tcPr>
            <w:tcW w:w="4570" w:type="dxa"/>
            <w:tcBorders>
              <w:top w:val="single" w:sz="6" w:space="0" w:color="000000"/>
              <w:left w:val="nil"/>
              <w:bottom w:val="single" w:sz="6" w:space="0" w:color="000000"/>
              <w:right w:val="nil"/>
            </w:tcBorders>
            <w:tcMar>
              <w:right w:w="0" w:type="dxa"/>
            </w:tcMar>
            <w:hideMark/>
          </w:tcPr>
          <w:p w14:paraId="2C53F816" w14:textId="77777777" w:rsidR="0067606D" w:rsidRPr="00B73AF9" w:rsidRDefault="0067606D" w:rsidP="00FF5B0B">
            <w:pPr>
              <w:pStyle w:val="TabellSumma"/>
              <w:jc w:val="left"/>
            </w:pPr>
            <w:r w:rsidRPr="00B73AF9">
              <w:t>Nya servicekontor</w:t>
            </w:r>
          </w:p>
        </w:tc>
        <w:tc>
          <w:tcPr>
            <w:tcW w:w="782" w:type="dxa"/>
            <w:tcBorders>
              <w:top w:val="single" w:sz="6" w:space="0" w:color="000000"/>
              <w:left w:val="nil"/>
              <w:bottom w:val="single" w:sz="6" w:space="0" w:color="000000"/>
              <w:right w:val="nil"/>
            </w:tcBorders>
            <w:tcMar>
              <w:right w:w="0" w:type="dxa"/>
            </w:tcMar>
            <w:hideMark/>
          </w:tcPr>
          <w:p w14:paraId="2C613C42" w14:textId="77777777" w:rsidR="0067606D" w:rsidRPr="00B73AF9" w:rsidRDefault="0067606D" w:rsidP="00C76E6E">
            <w:pPr>
              <w:pStyle w:val="TabellSumma"/>
              <w:jc w:val="left"/>
            </w:pPr>
            <w:r w:rsidRPr="00B73AF9">
              <w:t>1:15</w:t>
            </w:r>
          </w:p>
        </w:tc>
        <w:tc>
          <w:tcPr>
            <w:tcW w:w="783" w:type="dxa"/>
            <w:tcBorders>
              <w:top w:val="single" w:sz="6" w:space="0" w:color="000000"/>
              <w:left w:val="nil"/>
              <w:bottom w:val="single" w:sz="6" w:space="0" w:color="000000"/>
              <w:right w:val="nil"/>
            </w:tcBorders>
            <w:tcMar>
              <w:right w:w="0" w:type="dxa"/>
            </w:tcMar>
            <w:vAlign w:val="bottom"/>
          </w:tcPr>
          <w:p w14:paraId="295188C5" w14:textId="77777777" w:rsidR="0067606D" w:rsidRPr="00B73AF9"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37F8AA69" w14:textId="77777777" w:rsidR="0067606D" w:rsidRPr="00B73AF9" w:rsidRDefault="0067606D" w:rsidP="00FF5B0B">
            <w:pPr>
              <w:pStyle w:val="TabellSumma"/>
            </w:pPr>
            <w:r w:rsidRPr="00B73AF9">
              <w:t>54</w:t>
            </w:r>
          </w:p>
        </w:tc>
        <w:tc>
          <w:tcPr>
            <w:tcW w:w="783" w:type="dxa"/>
            <w:tcBorders>
              <w:top w:val="single" w:sz="6" w:space="0" w:color="000000"/>
              <w:left w:val="nil"/>
              <w:bottom w:val="single" w:sz="6" w:space="0" w:color="000000"/>
              <w:right w:val="nil"/>
            </w:tcBorders>
            <w:tcMar>
              <w:right w:w="0" w:type="dxa"/>
            </w:tcMar>
            <w:vAlign w:val="bottom"/>
            <w:hideMark/>
          </w:tcPr>
          <w:p w14:paraId="59AE4480" w14:textId="77777777" w:rsidR="0067606D" w:rsidRPr="00B73AF9" w:rsidRDefault="0067606D" w:rsidP="00FF5B0B">
            <w:pPr>
              <w:pStyle w:val="TabellSumma"/>
            </w:pPr>
            <w:r w:rsidRPr="00B73AF9">
              <w:t>108</w:t>
            </w:r>
          </w:p>
        </w:tc>
        <w:tc>
          <w:tcPr>
            <w:tcW w:w="783" w:type="dxa"/>
            <w:tcBorders>
              <w:top w:val="single" w:sz="6" w:space="0" w:color="000000"/>
              <w:left w:val="nil"/>
              <w:bottom w:val="single" w:sz="6" w:space="0" w:color="000000"/>
              <w:right w:val="nil"/>
            </w:tcBorders>
            <w:tcMar>
              <w:right w:w="0" w:type="dxa"/>
            </w:tcMar>
            <w:vAlign w:val="bottom"/>
            <w:hideMark/>
          </w:tcPr>
          <w:p w14:paraId="0D86D1D9" w14:textId="77777777" w:rsidR="0067606D" w:rsidRPr="00B73AF9" w:rsidRDefault="0067606D" w:rsidP="00FF5B0B">
            <w:pPr>
              <w:pStyle w:val="TabellSumma"/>
            </w:pPr>
            <w:r w:rsidRPr="00B73AF9">
              <w:t>108</w:t>
            </w:r>
          </w:p>
        </w:tc>
      </w:tr>
      <w:tr w:rsidR="0067606D" w:rsidRPr="00096265" w14:paraId="34232F9A"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46845ECD" w14:textId="77777777" w:rsidR="0067606D" w:rsidRPr="0040464E" w:rsidRDefault="0067606D" w:rsidP="0067606D">
            <w:pPr>
              <w:pStyle w:val="TabellSummaText"/>
            </w:pPr>
            <w:bookmarkStart w:id="258" w:name="_Hlk17878410"/>
            <w:r w:rsidRPr="0040464E">
              <w:t>3</w:t>
            </w:r>
          </w:p>
        </w:tc>
        <w:tc>
          <w:tcPr>
            <w:tcW w:w="4570" w:type="dxa"/>
            <w:tcBorders>
              <w:top w:val="single" w:sz="6" w:space="0" w:color="000000"/>
              <w:left w:val="nil"/>
              <w:bottom w:val="single" w:sz="6" w:space="0" w:color="000000"/>
              <w:right w:val="nil"/>
            </w:tcBorders>
            <w:tcMar>
              <w:right w:w="0" w:type="dxa"/>
            </w:tcMar>
            <w:hideMark/>
          </w:tcPr>
          <w:p w14:paraId="5F35CB7E" w14:textId="77777777" w:rsidR="0067606D" w:rsidRPr="0040464E" w:rsidRDefault="0067606D" w:rsidP="0067606D">
            <w:pPr>
              <w:pStyle w:val="TabellSummaText"/>
            </w:pPr>
            <w:r w:rsidRPr="0040464E">
              <w:t>Skatt, tull och exekution</w:t>
            </w:r>
          </w:p>
        </w:tc>
        <w:tc>
          <w:tcPr>
            <w:tcW w:w="782" w:type="dxa"/>
            <w:tcBorders>
              <w:top w:val="single" w:sz="6" w:space="0" w:color="000000"/>
              <w:left w:val="nil"/>
              <w:bottom w:val="single" w:sz="6" w:space="0" w:color="000000"/>
              <w:right w:val="nil"/>
            </w:tcBorders>
            <w:tcMar>
              <w:right w:w="0" w:type="dxa"/>
            </w:tcMar>
          </w:tcPr>
          <w:p w14:paraId="2DCC85A1" w14:textId="77777777" w:rsidR="0067606D" w:rsidRPr="0040464E" w:rsidRDefault="0067606D" w:rsidP="00C76E6E">
            <w:pPr>
              <w:pStyle w:val="TabellSummaText"/>
            </w:pPr>
          </w:p>
        </w:tc>
        <w:tc>
          <w:tcPr>
            <w:tcW w:w="783" w:type="dxa"/>
            <w:tcBorders>
              <w:top w:val="single" w:sz="6" w:space="0" w:color="000000"/>
              <w:left w:val="nil"/>
              <w:bottom w:val="single" w:sz="6" w:space="0" w:color="000000"/>
              <w:right w:val="nil"/>
            </w:tcBorders>
            <w:tcMar>
              <w:right w:w="0" w:type="dxa"/>
            </w:tcMar>
            <w:vAlign w:val="bottom"/>
          </w:tcPr>
          <w:p w14:paraId="1A2F37B3" w14:textId="77777777" w:rsidR="0067606D" w:rsidRPr="0040464E" w:rsidRDefault="0067606D" w:rsidP="0067606D">
            <w:pPr>
              <w:pStyle w:val="TabellSummaText"/>
              <w:jc w:val="right"/>
            </w:pPr>
          </w:p>
        </w:tc>
        <w:tc>
          <w:tcPr>
            <w:tcW w:w="783" w:type="dxa"/>
            <w:tcBorders>
              <w:top w:val="single" w:sz="6" w:space="0" w:color="000000"/>
              <w:left w:val="nil"/>
              <w:bottom w:val="single" w:sz="6" w:space="0" w:color="000000"/>
              <w:right w:val="nil"/>
            </w:tcBorders>
            <w:tcMar>
              <w:right w:w="0" w:type="dxa"/>
            </w:tcMar>
            <w:vAlign w:val="bottom"/>
            <w:hideMark/>
          </w:tcPr>
          <w:p w14:paraId="20788913" w14:textId="77777777" w:rsidR="0067606D" w:rsidRPr="0040464E" w:rsidRDefault="0067606D" w:rsidP="0067606D">
            <w:pPr>
              <w:pStyle w:val="TabellSummaText"/>
              <w:jc w:val="right"/>
            </w:pPr>
            <w:r w:rsidRPr="0040464E">
              <w:t>286</w:t>
            </w:r>
          </w:p>
        </w:tc>
        <w:tc>
          <w:tcPr>
            <w:tcW w:w="783" w:type="dxa"/>
            <w:tcBorders>
              <w:top w:val="single" w:sz="6" w:space="0" w:color="000000"/>
              <w:left w:val="nil"/>
              <w:bottom w:val="single" w:sz="6" w:space="0" w:color="000000"/>
              <w:right w:val="nil"/>
            </w:tcBorders>
            <w:tcMar>
              <w:right w:w="0" w:type="dxa"/>
            </w:tcMar>
            <w:vAlign w:val="bottom"/>
            <w:hideMark/>
          </w:tcPr>
          <w:p w14:paraId="4B2F5679" w14:textId="77777777" w:rsidR="0067606D" w:rsidRPr="0040464E" w:rsidRDefault="0067606D" w:rsidP="0067606D">
            <w:pPr>
              <w:pStyle w:val="TabellSummaText"/>
              <w:jc w:val="right"/>
            </w:pPr>
            <w:r w:rsidRPr="0040464E">
              <w:t>190</w:t>
            </w:r>
          </w:p>
        </w:tc>
        <w:tc>
          <w:tcPr>
            <w:tcW w:w="783" w:type="dxa"/>
            <w:tcBorders>
              <w:top w:val="single" w:sz="6" w:space="0" w:color="000000"/>
              <w:left w:val="nil"/>
              <w:bottom w:val="single" w:sz="6" w:space="0" w:color="000000"/>
              <w:right w:val="nil"/>
            </w:tcBorders>
            <w:tcMar>
              <w:right w:w="0" w:type="dxa"/>
            </w:tcMar>
            <w:vAlign w:val="bottom"/>
            <w:hideMark/>
          </w:tcPr>
          <w:p w14:paraId="72153F1D" w14:textId="77777777" w:rsidR="0067606D" w:rsidRPr="0040464E" w:rsidRDefault="0067606D" w:rsidP="0067606D">
            <w:pPr>
              <w:pStyle w:val="TabellSummaText"/>
              <w:jc w:val="right"/>
            </w:pPr>
            <w:r w:rsidRPr="0040464E">
              <w:t>180</w:t>
            </w:r>
          </w:p>
        </w:tc>
      </w:tr>
      <w:tr w:rsidR="0067606D" w:rsidRPr="00096265" w14:paraId="7A961009"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44E5E85C" w14:textId="77777777" w:rsidR="0067606D" w:rsidRPr="0040464E" w:rsidRDefault="0067606D" w:rsidP="00FF5B0B">
            <w:pPr>
              <w:pStyle w:val="TabellSumma"/>
              <w:jc w:val="left"/>
            </w:pPr>
            <w:r w:rsidRPr="0040464E">
              <w:t xml:space="preserve">varav </w:t>
            </w:r>
          </w:p>
        </w:tc>
        <w:tc>
          <w:tcPr>
            <w:tcW w:w="4570" w:type="dxa"/>
            <w:tcBorders>
              <w:top w:val="single" w:sz="6" w:space="0" w:color="000000"/>
              <w:left w:val="nil"/>
              <w:bottom w:val="single" w:sz="6" w:space="0" w:color="000000"/>
              <w:right w:val="nil"/>
            </w:tcBorders>
            <w:tcMar>
              <w:right w:w="0" w:type="dxa"/>
            </w:tcMar>
            <w:hideMark/>
          </w:tcPr>
          <w:p w14:paraId="430FDADA" w14:textId="77A72126" w:rsidR="0067606D" w:rsidRPr="0040464E" w:rsidRDefault="0067606D" w:rsidP="00FF5B0B">
            <w:pPr>
              <w:pStyle w:val="TabellSumma"/>
              <w:jc w:val="left"/>
            </w:pPr>
            <w:r w:rsidRPr="0040464E">
              <w:t>Ingångs- och ungdomsavdrag</w:t>
            </w:r>
          </w:p>
        </w:tc>
        <w:tc>
          <w:tcPr>
            <w:tcW w:w="782" w:type="dxa"/>
            <w:tcBorders>
              <w:top w:val="single" w:sz="6" w:space="0" w:color="000000"/>
              <w:left w:val="nil"/>
              <w:bottom w:val="single" w:sz="6" w:space="0" w:color="000000"/>
              <w:right w:val="nil"/>
            </w:tcBorders>
            <w:tcMar>
              <w:right w:w="0" w:type="dxa"/>
            </w:tcMar>
            <w:hideMark/>
          </w:tcPr>
          <w:p w14:paraId="524BB755" w14:textId="77777777" w:rsidR="0067606D" w:rsidRPr="0040464E" w:rsidRDefault="0067606D" w:rsidP="00C76E6E">
            <w:pPr>
              <w:pStyle w:val="TabellSumma"/>
              <w:jc w:val="left"/>
            </w:pPr>
            <w:r w:rsidRPr="0040464E">
              <w:t>1:1</w:t>
            </w:r>
          </w:p>
        </w:tc>
        <w:tc>
          <w:tcPr>
            <w:tcW w:w="783" w:type="dxa"/>
            <w:tcBorders>
              <w:top w:val="single" w:sz="6" w:space="0" w:color="000000"/>
              <w:left w:val="nil"/>
              <w:bottom w:val="single" w:sz="6" w:space="0" w:color="000000"/>
              <w:right w:val="nil"/>
            </w:tcBorders>
            <w:tcMar>
              <w:right w:w="0" w:type="dxa"/>
            </w:tcMar>
            <w:vAlign w:val="bottom"/>
          </w:tcPr>
          <w:p w14:paraId="3DC5256D" w14:textId="77777777" w:rsidR="0067606D" w:rsidRPr="0040464E"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4F398F81" w14:textId="77777777" w:rsidR="0067606D" w:rsidRPr="0040464E" w:rsidRDefault="0067606D" w:rsidP="00FF5B0B">
            <w:pPr>
              <w:pStyle w:val="TabellSumma"/>
            </w:pPr>
            <w:r w:rsidRPr="0040464E">
              <w:t>141</w:t>
            </w:r>
          </w:p>
        </w:tc>
        <w:tc>
          <w:tcPr>
            <w:tcW w:w="783" w:type="dxa"/>
            <w:tcBorders>
              <w:top w:val="single" w:sz="6" w:space="0" w:color="000000"/>
              <w:left w:val="nil"/>
              <w:bottom w:val="single" w:sz="6" w:space="0" w:color="000000"/>
              <w:right w:val="nil"/>
            </w:tcBorders>
            <w:tcMar>
              <w:right w:w="0" w:type="dxa"/>
            </w:tcMar>
            <w:vAlign w:val="bottom"/>
            <w:hideMark/>
          </w:tcPr>
          <w:p w14:paraId="6E431796" w14:textId="77777777" w:rsidR="0067606D" w:rsidRPr="0040464E" w:rsidRDefault="0067606D" w:rsidP="00FF5B0B">
            <w:pPr>
              <w:pStyle w:val="TabellSumma"/>
            </w:pPr>
            <w:r w:rsidRPr="0040464E">
              <w:t>24</w:t>
            </w:r>
          </w:p>
        </w:tc>
        <w:tc>
          <w:tcPr>
            <w:tcW w:w="783" w:type="dxa"/>
            <w:tcBorders>
              <w:top w:val="single" w:sz="6" w:space="0" w:color="000000"/>
              <w:left w:val="nil"/>
              <w:bottom w:val="single" w:sz="6" w:space="0" w:color="000000"/>
              <w:right w:val="nil"/>
            </w:tcBorders>
            <w:tcMar>
              <w:right w:w="0" w:type="dxa"/>
            </w:tcMar>
            <w:vAlign w:val="bottom"/>
            <w:hideMark/>
          </w:tcPr>
          <w:p w14:paraId="1EECB986" w14:textId="77777777" w:rsidR="0067606D" w:rsidRPr="0040464E" w:rsidRDefault="0067606D" w:rsidP="00FF5B0B">
            <w:pPr>
              <w:pStyle w:val="TabellSumma"/>
            </w:pPr>
            <w:r w:rsidRPr="0040464E">
              <w:t>24</w:t>
            </w:r>
          </w:p>
        </w:tc>
      </w:tr>
      <w:tr w:rsidR="0067606D" w:rsidRPr="00096265" w14:paraId="607C6FF1"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69F2189C" w14:textId="77777777" w:rsidR="0067606D" w:rsidRPr="0040464E" w:rsidRDefault="0067606D" w:rsidP="00FF5B0B">
            <w:pPr>
              <w:pStyle w:val="TabellSumma"/>
              <w:jc w:val="left"/>
            </w:pPr>
            <w:r w:rsidRPr="0040464E">
              <w:rPr>
                <w:rFonts w:ascii="Cambria" w:hAnsi="Cambria" w:cs="Cambria"/>
              </w:rPr>
              <w:t> </w:t>
            </w:r>
            <w:r w:rsidRPr="0040464E">
              <w:t xml:space="preserve"> </w:t>
            </w:r>
          </w:p>
        </w:tc>
        <w:tc>
          <w:tcPr>
            <w:tcW w:w="4570" w:type="dxa"/>
            <w:tcBorders>
              <w:top w:val="single" w:sz="6" w:space="0" w:color="000000"/>
              <w:left w:val="nil"/>
              <w:bottom w:val="single" w:sz="6" w:space="0" w:color="000000"/>
              <w:right w:val="nil"/>
            </w:tcBorders>
            <w:tcMar>
              <w:right w:w="0" w:type="dxa"/>
            </w:tcMar>
            <w:hideMark/>
          </w:tcPr>
          <w:p w14:paraId="07A715E1" w14:textId="77777777" w:rsidR="0067606D" w:rsidRPr="0040464E" w:rsidRDefault="0067606D" w:rsidP="00FF5B0B">
            <w:pPr>
              <w:pStyle w:val="TabellSumma"/>
              <w:jc w:val="left"/>
            </w:pPr>
            <w:r w:rsidRPr="0040464E">
              <w:t>Bekämpa välfärdsbrott</w:t>
            </w:r>
          </w:p>
        </w:tc>
        <w:tc>
          <w:tcPr>
            <w:tcW w:w="782" w:type="dxa"/>
            <w:tcBorders>
              <w:top w:val="single" w:sz="6" w:space="0" w:color="000000"/>
              <w:left w:val="nil"/>
              <w:bottom w:val="single" w:sz="6" w:space="0" w:color="000000"/>
              <w:right w:val="nil"/>
            </w:tcBorders>
            <w:tcMar>
              <w:right w:w="0" w:type="dxa"/>
            </w:tcMar>
            <w:hideMark/>
          </w:tcPr>
          <w:p w14:paraId="2FFF2039" w14:textId="11A20C17" w:rsidR="0067606D" w:rsidRPr="0040464E" w:rsidRDefault="0067606D" w:rsidP="00C76E6E">
            <w:pPr>
              <w:pStyle w:val="TabellSumma"/>
              <w:jc w:val="left"/>
            </w:pPr>
            <w:r w:rsidRPr="0040464E">
              <w:t>1:1</w:t>
            </w:r>
          </w:p>
        </w:tc>
        <w:tc>
          <w:tcPr>
            <w:tcW w:w="783" w:type="dxa"/>
            <w:tcBorders>
              <w:top w:val="single" w:sz="6" w:space="0" w:color="000000"/>
              <w:left w:val="nil"/>
              <w:bottom w:val="single" w:sz="6" w:space="0" w:color="000000"/>
              <w:right w:val="nil"/>
            </w:tcBorders>
            <w:tcMar>
              <w:right w:w="0" w:type="dxa"/>
            </w:tcMar>
            <w:vAlign w:val="bottom"/>
          </w:tcPr>
          <w:p w14:paraId="6983E91F" w14:textId="77777777" w:rsidR="0067606D" w:rsidRPr="0040464E"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04932FDE" w14:textId="10E9664C" w:rsidR="0067606D" w:rsidRPr="0040464E" w:rsidRDefault="0067606D" w:rsidP="00FF5B0B">
            <w:pPr>
              <w:pStyle w:val="TabellSumma"/>
            </w:pPr>
            <w:r>
              <w:t>65</w:t>
            </w:r>
          </w:p>
        </w:tc>
        <w:tc>
          <w:tcPr>
            <w:tcW w:w="783" w:type="dxa"/>
            <w:tcBorders>
              <w:top w:val="single" w:sz="6" w:space="0" w:color="000000"/>
              <w:left w:val="nil"/>
              <w:bottom w:val="single" w:sz="6" w:space="0" w:color="000000"/>
              <w:right w:val="nil"/>
            </w:tcBorders>
            <w:tcMar>
              <w:right w:w="0" w:type="dxa"/>
            </w:tcMar>
            <w:vAlign w:val="bottom"/>
            <w:hideMark/>
          </w:tcPr>
          <w:p w14:paraId="1DA016D1" w14:textId="3F04CF61" w:rsidR="0067606D" w:rsidRPr="0040464E" w:rsidRDefault="0067606D" w:rsidP="00FF5B0B">
            <w:pPr>
              <w:pStyle w:val="TabellSumma"/>
            </w:pPr>
            <w:r>
              <w:t>68</w:t>
            </w:r>
          </w:p>
        </w:tc>
        <w:tc>
          <w:tcPr>
            <w:tcW w:w="783" w:type="dxa"/>
            <w:tcBorders>
              <w:top w:val="single" w:sz="6" w:space="0" w:color="000000"/>
              <w:left w:val="nil"/>
              <w:bottom w:val="single" w:sz="6" w:space="0" w:color="000000"/>
              <w:right w:val="nil"/>
            </w:tcBorders>
            <w:tcMar>
              <w:right w:w="0" w:type="dxa"/>
            </w:tcMar>
            <w:vAlign w:val="bottom"/>
            <w:hideMark/>
          </w:tcPr>
          <w:p w14:paraId="21980820" w14:textId="720F0FB4" w:rsidR="0067606D" w:rsidRPr="0040464E" w:rsidRDefault="0067606D" w:rsidP="00FF5B0B">
            <w:pPr>
              <w:pStyle w:val="TabellSumma"/>
            </w:pPr>
            <w:r>
              <w:t>5</w:t>
            </w:r>
            <w:r w:rsidRPr="0040464E">
              <w:t>8</w:t>
            </w:r>
          </w:p>
        </w:tc>
      </w:tr>
      <w:bookmarkEnd w:id="258"/>
      <w:tr w:rsidR="0067606D" w:rsidRPr="00096265" w14:paraId="4C2177EB"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20DF52DC" w14:textId="77777777" w:rsidR="0067606D" w:rsidRPr="007A685E" w:rsidRDefault="0067606D" w:rsidP="0067606D">
            <w:pPr>
              <w:pStyle w:val="TabellSummaText"/>
            </w:pPr>
            <w:r w:rsidRPr="007A685E">
              <w:t>4</w:t>
            </w:r>
          </w:p>
        </w:tc>
        <w:tc>
          <w:tcPr>
            <w:tcW w:w="4570" w:type="dxa"/>
            <w:tcBorders>
              <w:top w:val="single" w:sz="6" w:space="0" w:color="000000"/>
              <w:left w:val="nil"/>
              <w:bottom w:val="single" w:sz="6" w:space="0" w:color="000000"/>
              <w:right w:val="nil"/>
            </w:tcBorders>
            <w:tcMar>
              <w:right w:w="0" w:type="dxa"/>
            </w:tcMar>
            <w:hideMark/>
          </w:tcPr>
          <w:p w14:paraId="327A8163" w14:textId="77777777" w:rsidR="0067606D" w:rsidRPr="007A685E" w:rsidRDefault="0067606D" w:rsidP="0067606D">
            <w:pPr>
              <w:pStyle w:val="TabellSummaText"/>
            </w:pPr>
            <w:r w:rsidRPr="007A685E">
              <w:t>Rättsväsendet</w:t>
            </w:r>
          </w:p>
        </w:tc>
        <w:tc>
          <w:tcPr>
            <w:tcW w:w="782" w:type="dxa"/>
            <w:tcBorders>
              <w:top w:val="single" w:sz="6" w:space="0" w:color="000000"/>
              <w:left w:val="nil"/>
              <w:bottom w:val="single" w:sz="6" w:space="0" w:color="000000"/>
              <w:right w:val="nil"/>
            </w:tcBorders>
            <w:tcMar>
              <w:right w:w="0" w:type="dxa"/>
            </w:tcMar>
          </w:tcPr>
          <w:p w14:paraId="20C28709" w14:textId="77777777" w:rsidR="0067606D" w:rsidRPr="007A685E" w:rsidRDefault="0067606D" w:rsidP="00C76E6E">
            <w:pPr>
              <w:pStyle w:val="TabellSummaText"/>
            </w:pPr>
          </w:p>
        </w:tc>
        <w:tc>
          <w:tcPr>
            <w:tcW w:w="783" w:type="dxa"/>
            <w:tcBorders>
              <w:top w:val="single" w:sz="6" w:space="0" w:color="000000"/>
              <w:left w:val="nil"/>
              <w:bottom w:val="single" w:sz="6" w:space="0" w:color="000000"/>
              <w:right w:val="nil"/>
            </w:tcBorders>
            <w:tcMar>
              <w:right w:w="0" w:type="dxa"/>
            </w:tcMar>
            <w:vAlign w:val="bottom"/>
            <w:hideMark/>
          </w:tcPr>
          <w:p w14:paraId="61C33677" w14:textId="77777777" w:rsidR="0067606D" w:rsidRPr="007A685E" w:rsidRDefault="0067606D" w:rsidP="0067606D">
            <w:pPr>
              <w:pStyle w:val="TabellSummaText"/>
              <w:jc w:val="right"/>
            </w:pPr>
            <w:r w:rsidRPr="007A685E">
              <w:t>399</w:t>
            </w:r>
          </w:p>
        </w:tc>
        <w:tc>
          <w:tcPr>
            <w:tcW w:w="783" w:type="dxa"/>
            <w:tcBorders>
              <w:top w:val="single" w:sz="6" w:space="0" w:color="000000"/>
              <w:left w:val="nil"/>
              <w:bottom w:val="single" w:sz="6" w:space="0" w:color="000000"/>
              <w:right w:val="nil"/>
            </w:tcBorders>
            <w:tcMar>
              <w:right w:w="0" w:type="dxa"/>
            </w:tcMar>
            <w:vAlign w:val="bottom"/>
            <w:hideMark/>
          </w:tcPr>
          <w:p w14:paraId="190D570A" w14:textId="77777777" w:rsidR="0067606D" w:rsidRPr="007A685E" w:rsidRDefault="0067606D" w:rsidP="0067606D">
            <w:pPr>
              <w:pStyle w:val="TabellSummaText"/>
              <w:jc w:val="right"/>
            </w:pPr>
            <w:r w:rsidRPr="007A685E">
              <w:t>710</w:t>
            </w:r>
          </w:p>
        </w:tc>
        <w:tc>
          <w:tcPr>
            <w:tcW w:w="783" w:type="dxa"/>
            <w:tcBorders>
              <w:top w:val="single" w:sz="6" w:space="0" w:color="000000"/>
              <w:left w:val="nil"/>
              <w:bottom w:val="single" w:sz="6" w:space="0" w:color="000000"/>
              <w:right w:val="nil"/>
            </w:tcBorders>
            <w:tcMar>
              <w:right w:w="0" w:type="dxa"/>
            </w:tcMar>
            <w:vAlign w:val="bottom"/>
            <w:hideMark/>
          </w:tcPr>
          <w:p w14:paraId="2FD0CC03" w14:textId="77777777" w:rsidR="0067606D" w:rsidRPr="007A685E" w:rsidRDefault="0067606D" w:rsidP="0067606D">
            <w:pPr>
              <w:pStyle w:val="TabellSummaText"/>
              <w:jc w:val="right"/>
            </w:pPr>
            <w:r w:rsidRPr="007A685E">
              <w:t>1 149</w:t>
            </w:r>
          </w:p>
        </w:tc>
        <w:tc>
          <w:tcPr>
            <w:tcW w:w="783" w:type="dxa"/>
            <w:tcBorders>
              <w:top w:val="single" w:sz="6" w:space="0" w:color="000000"/>
              <w:left w:val="nil"/>
              <w:bottom w:val="single" w:sz="6" w:space="0" w:color="000000"/>
              <w:right w:val="nil"/>
            </w:tcBorders>
            <w:tcMar>
              <w:right w:w="0" w:type="dxa"/>
            </w:tcMar>
            <w:vAlign w:val="bottom"/>
            <w:hideMark/>
          </w:tcPr>
          <w:p w14:paraId="782F5D76" w14:textId="77777777" w:rsidR="0067606D" w:rsidRPr="007A685E" w:rsidRDefault="0067606D" w:rsidP="0067606D">
            <w:pPr>
              <w:pStyle w:val="TabellSummaText"/>
              <w:jc w:val="right"/>
            </w:pPr>
            <w:r w:rsidRPr="007A685E">
              <w:t>1 436</w:t>
            </w:r>
          </w:p>
        </w:tc>
      </w:tr>
      <w:tr w:rsidR="0067606D" w:rsidRPr="00096265" w14:paraId="0144C2F8"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3B025C8C" w14:textId="77777777" w:rsidR="0067606D" w:rsidRPr="007A685E" w:rsidRDefault="0067606D" w:rsidP="0072416C">
            <w:pPr>
              <w:pStyle w:val="TabellSumma"/>
              <w:jc w:val="left"/>
            </w:pPr>
            <w:r w:rsidRPr="007A685E">
              <w:t xml:space="preserve">varav </w:t>
            </w:r>
          </w:p>
        </w:tc>
        <w:tc>
          <w:tcPr>
            <w:tcW w:w="4570" w:type="dxa"/>
            <w:tcBorders>
              <w:top w:val="single" w:sz="6" w:space="0" w:color="000000"/>
              <w:left w:val="nil"/>
              <w:bottom w:val="single" w:sz="6" w:space="0" w:color="000000"/>
              <w:right w:val="nil"/>
            </w:tcBorders>
            <w:tcMar>
              <w:right w:w="0" w:type="dxa"/>
            </w:tcMar>
            <w:vAlign w:val="bottom"/>
            <w:hideMark/>
          </w:tcPr>
          <w:p w14:paraId="64A52918" w14:textId="07DD08F5" w:rsidR="0067606D" w:rsidRPr="007A685E" w:rsidRDefault="0067606D" w:rsidP="00FF5B0B">
            <w:pPr>
              <w:pStyle w:val="TabellSumma"/>
              <w:jc w:val="left"/>
            </w:pPr>
            <w:r w:rsidRPr="007A685E">
              <w:t>Förstärkning av Polismyndigheten</w:t>
            </w:r>
          </w:p>
        </w:tc>
        <w:tc>
          <w:tcPr>
            <w:tcW w:w="782" w:type="dxa"/>
            <w:tcBorders>
              <w:top w:val="single" w:sz="6" w:space="0" w:color="000000"/>
              <w:left w:val="nil"/>
              <w:bottom w:val="single" w:sz="6" w:space="0" w:color="000000"/>
              <w:right w:val="nil"/>
            </w:tcBorders>
            <w:tcMar>
              <w:right w:w="0" w:type="dxa"/>
            </w:tcMar>
            <w:hideMark/>
          </w:tcPr>
          <w:p w14:paraId="2F266D70" w14:textId="77777777" w:rsidR="0067606D" w:rsidRPr="007A685E" w:rsidRDefault="0067606D" w:rsidP="00C76E6E">
            <w:pPr>
              <w:pStyle w:val="TabellSumma"/>
              <w:jc w:val="left"/>
            </w:pPr>
            <w:r w:rsidRPr="007A685E">
              <w:t>1:1</w:t>
            </w:r>
          </w:p>
        </w:tc>
        <w:tc>
          <w:tcPr>
            <w:tcW w:w="783" w:type="dxa"/>
            <w:tcBorders>
              <w:top w:val="single" w:sz="6" w:space="0" w:color="000000"/>
              <w:left w:val="nil"/>
              <w:bottom w:val="single" w:sz="6" w:space="0" w:color="000000"/>
              <w:right w:val="nil"/>
            </w:tcBorders>
            <w:tcMar>
              <w:right w:w="0" w:type="dxa"/>
            </w:tcMar>
            <w:vAlign w:val="bottom"/>
          </w:tcPr>
          <w:p w14:paraId="704134DB" w14:textId="77777777" w:rsidR="0067606D" w:rsidRPr="007A685E"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1095A73A" w14:textId="77777777" w:rsidR="0067606D" w:rsidRPr="007A685E" w:rsidRDefault="0067606D" w:rsidP="00FF5B0B">
            <w:pPr>
              <w:pStyle w:val="TabellSumma"/>
            </w:pPr>
            <w:r w:rsidRPr="007A685E">
              <w:t>120</w:t>
            </w:r>
          </w:p>
        </w:tc>
        <w:tc>
          <w:tcPr>
            <w:tcW w:w="783" w:type="dxa"/>
            <w:tcBorders>
              <w:top w:val="single" w:sz="6" w:space="0" w:color="000000"/>
              <w:left w:val="nil"/>
              <w:bottom w:val="single" w:sz="6" w:space="0" w:color="000000"/>
              <w:right w:val="nil"/>
            </w:tcBorders>
            <w:tcMar>
              <w:right w:w="0" w:type="dxa"/>
            </w:tcMar>
            <w:vAlign w:val="bottom"/>
            <w:hideMark/>
          </w:tcPr>
          <w:p w14:paraId="583D24AD" w14:textId="77777777" w:rsidR="0067606D" w:rsidRPr="007A685E" w:rsidRDefault="0067606D" w:rsidP="00FF5B0B">
            <w:pPr>
              <w:pStyle w:val="TabellSumma"/>
            </w:pPr>
            <w:r w:rsidRPr="007A685E">
              <w:t>120</w:t>
            </w:r>
          </w:p>
        </w:tc>
        <w:tc>
          <w:tcPr>
            <w:tcW w:w="783" w:type="dxa"/>
            <w:tcBorders>
              <w:top w:val="single" w:sz="6" w:space="0" w:color="000000"/>
              <w:left w:val="nil"/>
              <w:bottom w:val="single" w:sz="6" w:space="0" w:color="000000"/>
              <w:right w:val="nil"/>
            </w:tcBorders>
            <w:tcMar>
              <w:right w:w="0" w:type="dxa"/>
            </w:tcMar>
            <w:vAlign w:val="bottom"/>
            <w:hideMark/>
          </w:tcPr>
          <w:p w14:paraId="3CB4DB10" w14:textId="77777777" w:rsidR="0067606D" w:rsidRPr="007A685E" w:rsidRDefault="0067606D" w:rsidP="00FF5B0B">
            <w:pPr>
              <w:pStyle w:val="TabellSumma"/>
            </w:pPr>
            <w:r w:rsidRPr="007A685E">
              <w:t>120</w:t>
            </w:r>
          </w:p>
        </w:tc>
      </w:tr>
      <w:tr w:rsidR="0067606D" w:rsidRPr="00096265" w14:paraId="463E97AD"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45F84284" w14:textId="77777777" w:rsidR="0067606D" w:rsidRPr="007A685E" w:rsidRDefault="0067606D" w:rsidP="00FF5B0B">
            <w:pPr>
              <w:pStyle w:val="TabellSumma"/>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601C920D" w14:textId="57B753B6" w:rsidR="0067606D" w:rsidRPr="007A685E" w:rsidRDefault="0067606D" w:rsidP="00FF5B0B">
            <w:pPr>
              <w:pStyle w:val="TabellSumma"/>
              <w:jc w:val="left"/>
            </w:pPr>
            <w:r w:rsidRPr="007A685E">
              <w:t>Förstärkning av Åklagarmyndigheten</w:t>
            </w:r>
          </w:p>
        </w:tc>
        <w:tc>
          <w:tcPr>
            <w:tcW w:w="782" w:type="dxa"/>
            <w:tcBorders>
              <w:top w:val="single" w:sz="6" w:space="0" w:color="000000"/>
              <w:left w:val="nil"/>
              <w:bottom w:val="single" w:sz="6" w:space="0" w:color="000000"/>
              <w:right w:val="nil"/>
            </w:tcBorders>
            <w:tcMar>
              <w:right w:w="0" w:type="dxa"/>
            </w:tcMar>
            <w:hideMark/>
          </w:tcPr>
          <w:p w14:paraId="431BE8B2" w14:textId="77777777" w:rsidR="0067606D" w:rsidRPr="007A685E" w:rsidRDefault="0067606D" w:rsidP="00C76E6E">
            <w:pPr>
              <w:pStyle w:val="TabellSumma"/>
              <w:jc w:val="left"/>
            </w:pPr>
            <w:r w:rsidRPr="007A685E">
              <w:t>1:3</w:t>
            </w:r>
          </w:p>
        </w:tc>
        <w:tc>
          <w:tcPr>
            <w:tcW w:w="783" w:type="dxa"/>
            <w:tcBorders>
              <w:top w:val="single" w:sz="6" w:space="0" w:color="000000"/>
              <w:left w:val="nil"/>
              <w:bottom w:val="single" w:sz="6" w:space="0" w:color="000000"/>
              <w:right w:val="nil"/>
            </w:tcBorders>
            <w:tcMar>
              <w:right w:w="0" w:type="dxa"/>
            </w:tcMar>
            <w:vAlign w:val="bottom"/>
          </w:tcPr>
          <w:p w14:paraId="20BAC4B1" w14:textId="77777777" w:rsidR="0067606D" w:rsidRPr="007A685E"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38186D7A" w14:textId="77777777" w:rsidR="0067606D" w:rsidRPr="007A685E" w:rsidRDefault="0067606D" w:rsidP="00FF5B0B">
            <w:pPr>
              <w:pStyle w:val="TabellSumma"/>
            </w:pPr>
            <w:r w:rsidRPr="007A685E">
              <w:t>61</w:t>
            </w:r>
          </w:p>
        </w:tc>
        <w:tc>
          <w:tcPr>
            <w:tcW w:w="783" w:type="dxa"/>
            <w:tcBorders>
              <w:top w:val="single" w:sz="6" w:space="0" w:color="000000"/>
              <w:left w:val="nil"/>
              <w:bottom w:val="single" w:sz="6" w:space="0" w:color="000000"/>
              <w:right w:val="nil"/>
            </w:tcBorders>
            <w:tcMar>
              <w:right w:w="0" w:type="dxa"/>
            </w:tcMar>
            <w:vAlign w:val="bottom"/>
            <w:hideMark/>
          </w:tcPr>
          <w:p w14:paraId="1C2CBD7C" w14:textId="77777777" w:rsidR="0067606D" w:rsidRPr="007A685E" w:rsidRDefault="0067606D" w:rsidP="00FF5B0B">
            <w:pPr>
              <w:pStyle w:val="TabellSumma"/>
            </w:pPr>
            <w:r w:rsidRPr="007A685E">
              <w:t>61</w:t>
            </w:r>
          </w:p>
        </w:tc>
        <w:tc>
          <w:tcPr>
            <w:tcW w:w="783" w:type="dxa"/>
            <w:tcBorders>
              <w:top w:val="single" w:sz="6" w:space="0" w:color="000000"/>
              <w:left w:val="nil"/>
              <w:bottom w:val="single" w:sz="6" w:space="0" w:color="000000"/>
              <w:right w:val="nil"/>
            </w:tcBorders>
            <w:tcMar>
              <w:right w:w="0" w:type="dxa"/>
            </w:tcMar>
            <w:vAlign w:val="bottom"/>
            <w:hideMark/>
          </w:tcPr>
          <w:p w14:paraId="7B6E018E" w14:textId="77777777" w:rsidR="0067606D" w:rsidRPr="007A685E" w:rsidRDefault="0067606D" w:rsidP="00FF5B0B">
            <w:pPr>
              <w:pStyle w:val="TabellSumma"/>
            </w:pPr>
            <w:r w:rsidRPr="007A685E">
              <w:t>61</w:t>
            </w:r>
          </w:p>
        </w:tc>
      </w:tr>
      <w:tr w:rsidR="0067606D" w:rsidRPr="00096265" w14:paraId="0F33C0D9"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6A4DA1AF" w14:textId="77777777" w:rsidR="0067606D" w:rsidRPr="007A685E" w:rsidRDefault="0067606D" w:rsidP="00FF5B0B">
            <w:pPr>
              <w:pStyle w:val="TabellSumma"/>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3F40AE9C" w14:textId="77777777" w:rsidR="0067606D" w:rsidRPr="007A685E" w:rsidRDefault="0067606D" w:rsidP="00FF5B0B">
            <w:pPr>
              <w:pStyle w:val="TabellSumma"/>
              <w:jc w:val="left"/>
            </w:pPr>
            <w:r w:rsidRPr="007A685E">
              <w:t>Omprövning av vattenverksamheter</w:t>
            </w:r>
          </w:p>
        </w:tc>
        <w:tc>
          <w:tcPr>
            <w:tcW w:w="782" w:type="dxa"/>
            <w:tcBorders>
              <w:top w:val="single" w:sz="6" w:space="0" w:color="000000"/>
              <w:left w:val="nil"/>
              <w:bottom w:val="single" w:sz="6" w:space="0" w:color="000000"/>
              <w:right w:val="nil"/>
            </w:tcBorders>
            <w:tcMar>
              <w:right w:w="0" w:type="dxa"/>
            </w:tcMar>
            <w:hideMark/>
          </w:tcPr>
          <w:p w14:paraId="2F777010" w14:textId="77777777" w:rsidR="0067606D" w:rsidRPr="007A685E" w:rsidRDefault="0067606D" w:rsidP="00C76E6E">
            <w:pPr>
              <w:pStyle w:val="TabellSumma"/>
              <w:jc w:val="left"/>
            </w:pPr>
            <w:r w:rsidRPr="007A685E">
              <w:t>1:5</w:t>
            </w:r>
          </w:p>
        </w:tc>
        <w:tc>
          <w:tcPr>
            <w:tcW w:w="783" w:type="dxa"/>
            <w:tcBorders>
              <w:top w:val="single" w:sz="6" w:space="0" w:color="000000"/>
              <w:left w:val="nil"/>
              <w:bottom w:val="single" w:sz="6" w:space="0" w:color="000000"/>
              <w:right w:val="nil"/>
            </w:tcBorders>
            <w:tcMar>
              <w:right w:w="0" w:type="dxa"/>
            </w:tcMar>
            <w:vAlign w:val="bottom"/>
          </w:tcPr>
          <w:p w14:paraId="1412E40A" w14:textId="77777777" w:rsidR="0067606D" w:rsidRPr="007A685E"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33C31F63" w14:textId="77777777" w:rsidR="0067606D" w:rsidRPr="007A685E" w:rsidRDefault="0067606D" w:rsidP="00FF5B0B">
            <w:pPr>
              <w:pStyle w:val="TabellSumma"/>
            </w:pPr>
            <w:r w:rsidRPr="007A685E">
              <w:t>30</w:t>
            </w:r>
          </w:p>
        </w:tc>
        <w:tc>
          <w:tcPr>
            <w:tcW w:w="783" w:type="dxa"/>
            <w:tcBorders>
              <w:top w:val="single" w:sz="6" w:space="0" w:color="000000"/>
              <w:left w:val="nil"/>
              <w:bottom w:val="single" w:sz="6" w:space="0" w:color="000000"/>
              <w:right w:val="nil"/>
            </w:tcBorders>
            <w:tcMar>
              <w:right w:w="0" w:type="dxa"/>
            </w:tcMar>
            <w:vAlign w:val="bottom"/>
            <w:hideMark/>
          </w:tcPr>
          <w:p w14:paraId="5F97E4F1" w14:textId="77777777" w:rsidR="0067606D" w:rsidRPr="007A685E" w:rsidRDefault="0067606D" w:rsidP="00FF5B0B">
            <w:pPr>
              <w:pStyle w:val="TabellSumma"/>
            </w:pPr>
            <w:r w:rsidRPr="007A685E">
              <w:t>50</w:t>
            </w:r>
          </w:p>
        </w:tc>
        <w:tc>
          <w:tcPr>
            <w:tcW w:w="783" w:type="dxa"/>
            <w:tcBorders>
              <w:top w:val="single" w:sz="6" w:space="0" w:color="000000"/>
              <w:left w:val="nil"/>
              <w:bottom w:val="single" w:sz="6" w:space="0" w:color="000000"/>
              <w:right w:val="nil"/>
            </w:tcBorders>
            <w:tcMar>
              <w:right w:w="0" w:type="dxa"/>
            </w:tcMar>
            <w:vAlign w:val="bottom"/>
            <w:hideMark/>
          </w:tcPr>
          <w:p w14:paraId="6136D26E" w14:textId="77777777" w:rsidR="0067606D" w:rsidRPr="007A685E" w:rsidRDefault="0067606D" w:rsidP="00FF5B0B">
            <w:pPr>
              <w:pStyle w:val="TabellSumma"/>
            </w:pPr>
            <w:r w:rsidRPr="007A685E">
              <w:t>50</w:t>
            </w:r>
          </w:p>
        </w:tc>
      </w:tr>
      <w:tr w:rsidR="0067606D" w:rsidRPr="00096265" w14:paraId="65A41931"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4F79F41C" w14:textId="77777777" w:rsidR="0067606D" w:rsidRPr="007A685E" w:rsidRDefault="0067606D" w:rsidP="00FF5B0B">
            <w:pPr>
              <w:pStyle w:val="TabellSumma"/>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1496C79E" w14:textId="63C01116" w:rsidR="0067606D" w:rsidRPr="007A685E" w:rsidRDefault="0067606D" w:rsidP="00FF5B0B">
            <w:pPr>
              <w:pStyle w:val="TabellSumma"/>
              <w:jc w:val="left"/>
            </w:pPr>
            <w:r w:rsidRPr="007A685E">
              <w:t>Förstärkning av Sveriges Domstolar</w:t>
            </w:r>
          </w:p>
        </w:tc>
        <w:tc>
          <w:tcPr>
            <w:tcW w:w="782" w:type="dxa"/>
            <w:tcBorders>
              <w:top w:val="single" w:sz="6" w:space="0" w:color="000000"/>
              <w:left w:val="nil"/>
              <w:bottom w:val="single" w:sz="6" w:space="0" w:color="000000"/>
              <w:right w:val="nil"/>
            </w:tcBorders>
            <w:tcMar>
              <w:right w:w="0" w:type="dxa"/>
            </w:tcMar>
            <w:hideMark/>
          </w:tcPr>
          <w:p w14:paraId="7774AC05" w14:textId="77777777" w:rsidR="0067606D" w:rsidRPr="007A685E" w:rsidRDefault="0067606D" w:rsidP="00C76E6E">
            <w:pPr>
              <w:pStyle w:val="TabellSumma"/>
              <w:jc w:val="left"/>
            </w:pPr>
            <w:r w:rsidRPr="007A685E">
              <w:t>1:5</w:t>
            </w:r>
          </w:p>
        </w:tc>
        <w:tc>
          <w:tcPr>
            <w:tcW w:w="783" w:type="dxa"/>
            <w:tcBorders>
              <w:top w:val="single" w:sz="6" w:space="0" w:color="000000"/>
              <w:left w:val="nil"/>
              <w:bottom w:val="single" w:sz="6" w:space="0" w:color="000000"/>
              <w:right w:val="nil"/>
            </w:tcBorders>
            <w:tcMar>
              <w:right w:w="0" w:type="dxa"/>
            </w:tcMar>
            <w:vAlign w:val="bottom"/>
            <w:hideMark/>
          </w:tcPr>
          <w:p w14:paraId="51F841CA" w14:textId="77777777" w:rsidR="0067606D" w:rsidRPr="007A685E" w:rsidRDefault="0067606D" w:rsidP="00FF5B0B">
            <w:pPr>
              <w:pStyle w:val="TabellSumma"/>
            </w:pPr>
            <w:r w:rsidRPr="007A685E">
              <w:t>174</w:t>
            </w:r>
          </w:p>
        </w:tc>
        <w:tc>
          <w:tcPr>
            <w:tcW w:w="783" w:type="dxa"/>
            <w:tcBorders>
              <w:top w:val="single" w:sz="6" w:space="0" w:color="000000"/>
              <w:left w:val="nil"/>
              <w:bottom w:val="single" w:sz="6" w:space="0" w:color="000000"/>
              <w:right w:val="nil"/>
            </w:tcBorders>
            <w:tcMar>
              <w:right w:w="0" w:type="dxa"/>
            </w:tcMar>
            <w:vAlign w:val="bottom"/>
            <w:hideMark/>
          </w:tcPr>
          <w:p w14:paraId="3C00B388" w14:textId="77777777" w:rsidR="0067606D" w:rsidRPr="007A685E" w:rsidRDefault="0067606D" w:rsidP="00FF5B0B">
            <w:pPr>
              <w:pStyle w:val="TabellSumma"/>
            </w:pPr>
            <w:r w:rsidRPr="007A685E">
              <w:t>280</w:t>
            </w:r>
          </w:p>
        </w:tc>
        <w:tc>
          <w:tcPr>
            <w:tcW w:w="783" w:type="dxa"/>
            <w:tcBorders>
              <w:top w:val="single" w:sz="6" w:space="0" w:color="000000"/>
              <w:left w:val="nil"/>
              <w:bottom w:val="single" w:sz="6" w:space="0" w:color="000000"/>
              <w:right w:val="nil"/>
            </w:tcBorders>
            <w:tcMar>
              <w:right w:w="0" w:type="dxa"/>
            </w:tcMar>
            <w:vAlign w:val="bottom"/>
            <w:hideMark/>
          </w:tcPr>
          <w:p w14:paraId="01F43763" w14:textId="77777777" w:rsidR="0067606D" w:rsidRPr="007A685E" w:rsidRDefault="0067606D" w:rsidP="00FF5B0B">
            <w:pPr>
              <w:pStyle w:val="TabellSumma"/>
            </w:pPr>
            <w:r w:rsidRPr="007A685E">
              <w:t>275</w:t>
            </w:r>
          </w:p>
        </w:tc>
        <w:tc>
          <w:tcPr>
            <w:tcW w:w="783" w:type="dxa"/>
            <w:tcBorders>
              <w:top w:val="single" w:sz="6" w:space="0" w:color="000000"/>
              <w:left w:val="nil"/>
              <w:bottom w:val="single" w:sz="6" w:space="0" w:color="000000"/>
              <w:right w:val="nil"/>
            </w:tcBorders>
            <w:tcMar>
              <w:right w:w="0" w:type="dxa"/>
            </w:tcMar>
            <w:vAlign w:val="bottom"/>
            <w:hideMark/>
          </w:tcPr>
          <w:p w14:paraId="10FD6F50" w14:textId="77777777" w:rsidR="0067606D" w:rsidRPr="007A685E" w:rsidRDefault="0067606D" w:rsidP="00FF5B0B">
            <w:pPr>
              <w:pStyle w:val="TabellSumma"/>
            </w:pPr>
            <w:r w:rsidRPr="007A685E">
              <w:t>275</w:t>
            </w:r>
          </w:p>
        </w:tc>
      </w:tr>
      <w:tr w:rsidR="0067606D" w:rsidRPr="00096265" w14:paraId="32D3392E"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6367686E" w14:textId="77777777" w:rsidR="0067606D" w:rsidRPr="007A685E" w:rsidRDefault="0067606D" w:rsidP="00FF5B0B">
            <w:pPr>
              <w:pStyle w:val="TabellSumma"/>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111E38ED" w14:textId="3D22C3FF" w:rsidR="0067606D" w:rsidRPr="007A685E" w:rsidRDefault="0067606D" w:rsidP="00FF5B0B">
            <w:pPr>
              <w:pStyle w:val="TabellSumma"/>
              <w:jc w:val="left"/>
            </w:pPr>
            <w:r w:rsidRPr="007A685E">
              <w:t>Förstärkning av Kriminalvården</w:t>
            </w:r>
          </w:p>
        </w:tc>
        <w:tc>
          <w:tcPr>
            <w:tcW w:w="782" w:type="dxa"/>
            <w:tcBorders>
              <w:top w:val="single" w:sz="6" w:space="0" w:color="000000"/>
              <w:left w:val="nil"/>
              <w:bottom w:val="single" w:sz="6" w:space="0" w:color="000000"/>
              <w:right w:val="nil"/>
            </w:tcBorders>
            <w:tcMar>
              <w:right w:w="0" w:type="dxa"/>
            </w:tcMar>
            <w:hideMark/>
          </w:tcPr>
          <w:p w14:paraId="4F7AA454" w14:textId="77777777" w:rsidR="0067606D" w:rsidRPr="007A685E" w:rsidRDefault="0067606D" w:rsidP="00C76E6E">
            <w:pPr>
              <w:pStyle w:val="TabellSumma"/>
              <w:jc w:val="left"/>
            </w:pPr>
            <w:r w:rsidRPr="007A685E">
              <w:t>1:6</w:t>
            </w:r>
          </w:p>
        </w:tc>
        <w:tc>
          <w:tcPr>
            <w:tcW w:w="783" w:type="dxa"/>
            <w:tcBorders>
              <w:top w:val="single" w:sz="6" w:space="0" w:color="000000"/>
              <w:left w:val="nil"/>
              <w:bottom w:val="single" w:sz="6" w:space="0" w:color="000000"/>
              <w:right w:val="nil"/>
            </w:tcBorders>
            <w:tcMar>
              <w:right w:w="0" w:type="dxa"/>
            </w:tcMar>
            <w:vAlign w:val="bottom"/>
            <w:hideMark/>
          </w:tcPr>
          <w:p w14:paraId="2EFF0841" w14:textId="77777777" w:rsidR="0067606D" w:rsidRPr="007A685E" w:rsidRDefault="0067606D" w:rsidP="00FF5B0B">
            <w:pPr>
              <w:pStyle w:val="TabellSumma"/>
            </w:pPr>
            <w:r w:rsidRPr="007A685E">
              <w:t>200</w:t>
            </w:r>
          </w:p>
        </w:tc>
        <w:tc>
          <w:tcPr>
            <w:tcW w:w="783" w:type="dxa"/>
            <w:tcBorders>
              <w:top w:val="single" w:sz="6" w:space="0" w:color="000000"/>
              <w:left w:val="nil"/>
              <w:bottom w:val="single" w:sz="6" w:space="0" w:color="000000"/>
              <w:right w:val="nil"/>
            </w:tcBorders>
            <w:tcMar>
              <w:right w:w="0" w:type="dxa"/>
            </w:tcMar>
            <w:vAlign w:val="bottom"/>
            <w:hideMark/>
          </w:tcPr>
          <w:p w14:paraId="08EC6202" w14:textId="77777777" w:rsidR="0067606D" w:rsidRPr="007A685E" w:rsidRDefault="0067606D" w:rsidP="00FF5B0B">
            <w:pPr>
              <w:pStyle w:val="TabellSumma"/>
            </w:pPr>
            <w:r w:rsidRPr="007A685E">
              <w:t>130</w:t>
            </w:r>
          </w:p>
        </w:tc>
        <w:tc>
          <w:tcPr>
            <w:tcW w:w="783" w:type="dxa"/>
            <w:tcBorders>
              <w:top w:val="single" w:sz="6" w:space="0" w:color="000000"/>
              <w:left w:val="nil"/>
              <w:bottom w:val="single" w:sz="6" w:space="0" w:color="000000"/>
              <w:right w:val="nil"/>
            </w:tcBorders>
            <w:tcMar>
              <w:right w:w="0" w:type="dxa"/>
            </w:tcMar>
            <w:vAlign w:val="bottom"/>
            <w:hideMark/>
          </w:tcPr>
          <w:p w14:paraId="6F78A9A3" w14:textId="77777777" w:rsidR="0067606D" w:rsidRPr="007A685E" w:rsidRDefault="0067606D" w:rsidP="00FF5B0B">
            <w:pPr>
              <w:pStyle w:val="TabellSumma"/>
            </w:pPr>
            <w:r w:rsidRPr="007A685E">
              <w:t>559</w:t>
            </w:r>
          </w:p>
        </w:tc>
        <w:tc>
          <w:tcPr>
            <w:tcW w:w="783" w:type="dxa"/>
            <w:tcBorders>
              <w:top w:val="single" w:sz="6" w:space="0" w:color="000000"/>
              <w:left w:val="nil"/>
              <w:bottom w:val="single" w:sz="6" w:space="0" w:color="000000"/>
              <w:right w:val="nil"/>
            </w:tcBorders>
            <w:tcMar>
              <w:right w:w="0" w:type="dxa"/>
            </w:tcMar>
            <w:vAlign w:val="bottom"/>
            <w:hideMark/>
          </w:tcPr>
          <w:p w14:paraId="0310B3ED" w14:textId="77777777" w:rsidR="0067606D" w:rsidRPr="007A685E" w:rsidRDefault="0067606D" w:rsidP="00FF5B0B">
            <w:pPr>
              <w:pStyle w:val="TabellSumma"/>
            </w:pPr>
            <w:r w:rsidRPr="007A685E">
              <w:t>719</w:t>
            </w:r>
          </w:p>
        </w:tc>
      </w:tr>
      <w:tr w:rsidR="0067606D" w:rsidRPr="00096265" w14:paraId="6F8DF4D8"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6C456863" w14:textId="77777777" w:rsidR="0067606D" w:rsidRPr="007A685E" w:rsidRDefault="0067606D" w:rsidP="00FF5B0B">
            <w:pPr>
              <w:pStyle w:val="TabellSumma"/>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3DC2842B" w14:textId="191F747E" w:rsidR="0067606D" w:rsidRPr="007A685E" w:rsidRDefault="0067606D" w:rsidP="00FF5B0B">
            <w:pPr>
              <w:pStyle w:val="TabellSumma"/>
              <w:jc w:val="left"/>
            </w:pPr>
            <w:r w:rsidRPr="007A685E">
              <w:t>Ersättning för skador på grund av brott</w:t>
            </w:r>
          </w:p>
        </w:tc>
        <w:tc>
          <w:tcPr>
            <w:tcW w:w="782" w:type="dxa"/>
            <w:tcBorders>
              <w:top w:val="single" w:sz="6" w:space="0" w:color="000000"/>
              <w:left w:val="nil"/>
              <w:bottom w:val="single" w:sz="6" w:space="0" w:color="000000"/>
              <w:right w:val="nil"/>
            </w:tcBorders>
            <w:tcMar>
              <w:right w:w="0" w:type="dxa"/>
            </w:tcMar>
            <w:hideMark/>
          </w:tcPr>
          <w:p w14:paraId="6A55362B" w14:textId="77777777" w:rsidR="0067606D" w:rsidRPr="007A685E" w:rsidRDefault="0067606D" w:rsidP="00C76E6E">
            <w:pPr>
              <w:pStyle w:val="TabellSumma"/>
              <w:jc w:val="left"/>
            </w:pPr>
            <w:r w:rsidRPr="007A685E">
              <w:t>1:11</w:t>
            </w:r>
          </w:p>
        </w:tc>
        <w:tc>
          <w:tcPr>
            <w:tcW w:w="783" w:type="dxa"/>
            <w:tcBorders>
              <w:top w:val="single" w:sz="6" w:space="0" w:color="000000"/>
              <w:left w:val="nil"/>
              <w:bottom w:val="single" w:sz="6" w:space="0" w:color="000000"/>
              <w:right w:val="nil"/>
            </w:tcBorders>
            <w:tcMar>
              <w:right w:w="0" w:type="dxa"/>
            </w:tcMar>
            <w:vAlign w:val="bottom"/>
          </w:tcPr>
          <w:p w14:paraId="620BF393" w14:textId="77777777" w:rsidR="0067606D" w:rsidRPr="007A685E"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7F8C3414" w14:textId="77777777" w:rsidR="0067606D" w:rsidRPr="007A685E" w:rsidRDefault="0067606D" w:rsidP="00FF5B0B">
            <w:pPr>
              <w:pStyle w:val="TabellSumma"/>
            </w:pPr>
            <w:r w:rsidRPr="007A685E">
              <w:t>-40</w:t>
            </w:r>
          </w:p>
        </w:tc>
        <w:tc>
          <w:tcPr>
            <w:tcW w:w="783" w:type="dxa"/>
            <w:tcBorders>
              <w:top w:val="single" w:sz="6" w:space="0" w:color="000000"/>
              <w:left w:val="nil"/>
              <w:bottom w:val="single" w:sz="6" w:space="0" w:color="000000"/>
              <w:right w:val="nil"/>
            </w:tcBorders>
            <w:tcMar>
              <w:right w:w="0" w:type="dxa"/>
            </w:tcMar>
            <w:vAlign w:val="bottom"/>
            <w:hideMark/>
          </w:tcPr>
          <w:p w14:paraId="40B6CFC3" w14:textId="77777777" w:rsidR="0067606D" w:rsidRPr="007A685E" w:rsidRDefault="0067606D" w:rsidP="00FF5B0B">
            <w:pPr>
              <w:pStyle w:val="TabellSumma"/>
            </w:pPr>
            <w:r w:rsidRPr="007A685E">
              <w:t>-80</w:t>
            </w:r>
          </w:p>
        </w:tc>
        <w:tc>
          <w:tcPr>
            <w:tcW w:w="783" w:type="dxa"/>
            <w:tcBorders>
              <w:top w:val="single" w:sz="6" w:space="0" w:color="000000"/>
              <w:left w:val="nil"/>
              <w:bottom w:val="single" w:sz="6" w:space="0" w:color="000000"/>
              <w:right w:val="nil"/>
            </w:tcBorders>
            <w:tcMar>
              <w:right w:w="0" w:type="dxa"/>
            </w:tcMar>
            <w:vAlign w:val="bottom"/>
          </w:tcPr>
          <w:p w14:paraId="404D4647" w14:textId="77777777" w:rsidR="0067606D" w:rsidRPr="007A685E" w:rsidRDefault="0067606D" w:rsidP="00FF5B0B">
            <w:pPr>
              <w:pStyle w:val="TabellSumma"/>
            </w:pPr>
          </w:p>
        </w:tc>
      </w:tr>
      <w:tr w:rsidR="0067606D" w:rsidRPr="00096265" w14:paraId="0E28AE78"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33F7079E" w14:textId="77777777" w:rsidR="0067606D" w:rsidRPr="007A685E" w:rsidRDefault="0067606D" w:rsidP="00FF5B0B">
            <w:pPr>
              <w:pStyle w:val="TabellSumma"/>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26EC09B3" w14:textId="00EDF0EC" w:rsidR="0067606D" w:rsidRPr="007A685E" w:rsidRDefault="0067606D" w:rsidP="00FF5B0B">
            <w:pPr>
              <w:pStyle w:val="TabellSumma"/>
              <w:jc w:val="left"/>
            </w:pPr>
            <w:r w:rsidRPr="007A685E">
              <w:t xml:space="preserve">Fonden för inre säkerhet </w:t>
            </w:r>
          </w:p>
        </w:tc>
        <w:tc>
          <w:tcPr>
            <w:tcW w:w="782" w:type="dxa"/>
            <w:tcBorders>
              <w:top w:val="single" w:sz="6" w:space="0" w:color="000000"/>
              <w:left w:val="nil"/>
              <w:bottom w:val="single" w:sz="6" w:space="0" w:color="000000"/>
              <w:right w:val="nil"/>
            </w:tcBorders>
            <w:tcMar>
              <w:right w:w="0" w:type="dxa"/>
            </w:tcMar>
            <w:hideMark/>
          </w:tcPr>
          <w:p w14:paraId="483CCE93" w14:textId="77777777" w:rsidR="0067606D" w:rsidRPr="007A685E" w:rsidRDefault="0067606D" w:rsidP="00C76E6E">
            <w:pPr>
              <w:pStyle w:val="TabellSumma"/>
              <w:jc w:val="left"/>
            </w:pPr>
            <w:r w:rsidRPr="007A685E">
              <w:t>1:18</w:t>
            </w:r>
          </w:p>
        </w:tc>
        <w:tc>
          <w:tcPr>
            <w:tcW w:w="783" w:type="dxa"/>
            <w:tcBorders>
              <w:top w:val="single" w:sz="6" w:space="0" w:color="000000"/>
              <w:left w:val="nil"/>
              <w:bottom w:val="single" w:sz="6" w:space="0" w:color="000000"/>
              <w:right w:val="nil"/>
            </w:tcBorders>
            <w:tcMar>
              <w:right w:w="0" w:type="dxa"/>
            </w:tcMar>
            <w:vAlign w:val="bottom"/>
          </w:tcPr>
          <w:p w14:paraId="5FCDC03B" w14:textId="77777777" w:rsidR="0067606D" w:rsidRPr="007A685E"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735487AC" w14:textId="77777777" w:rsidR="0067606D" w:rsidRPr="007A685E" w:rsidRDefault="0067606D" w:rsidP="00FF5B0B">
            <w:pPr>
              <w:pStyle w:val="TabellSumma"/>
            </w:pPr>
            <w:r w:rsidRPr="007A685E">
              <w:t>41</w:t>
            </w:r>
          </w:p>
        </w:tc>
        <w:tc>
          <w:tcPr>
            <w:tcW w:w="783" w:type="dxa"/>
            <w:tcBorders>
              <w:top w:val="single" w:sz="6" w:space="0" w:color="000000"/>
              <w:left w:val="nil"/>
              <w:bottom w:val="single" w:sz="6" w:space="0" w:color="000000"/>
              <w:right w:val="nil"/>
            </w:tcBorders>
            <w:tcMar>
              <w:right w:w="0" w:type="dxa"/>
            </w:tcMar>
            <w:vAlign w:val="bottom"/>
            <w:hideMark/>
          </w:tcPr>
          <w:p w14:paraId="0CE5D570" w14:textId="77777777" w:rsidR="0067606D" w:rsidRPr="007A685E" w:rsidRDefault="0067606D" w:rsidP="00FF5B0B">
            <w:pPr>
              <w:pStyle w:val="TabellSumma"/>
            </w:pPr>
            <w:r w:rsidRPr="007A685E">
              <w:t>42</w:t>
            </w:r>
          </w:p>
        </w:tc>
        <w:tc>
          <w:tcPr>
            <w:tcW w:w="783" w:type="dxa"/>
            <w:tcBorders>
              <w:top w:val="single" w:sz="6" w:space="0" w:color="000000"/>
              <w:left w:val="nil"/>
              <w:bottom w:val="single" w:sz="6" w:space="0" w:color="000000"/>
              <w:right w:val="nil"/>
            </w:tcBorders>
            <w:tcMar>
              <w:right w:w="0" w:type="dxa"/>
            </w:tcMar>
            <w:vAlign w:val="bottom"/>
            <w:hideMark/>
          </w:tcPr>
          <w:p w14:paraId="6839D837" w14:textId="77777777" w:rsidR="0067606D" w:rsidRPr="007A685E" w:rsidRDefault="0067606D" w:rsidP="00FF5B0B">
            <w:pPr>
              <w:pStyle w:val="TabellSumma"/>
            </w:pPr>
            <w:r w:rsidRPr="007A685E">
              <w:t>85</w:t>
            </w:r>
          </w:p>
        </w:tc>
      </w:tr>
      <w:tr w:rsidR="0067606D" w:rsidRPr="00096265" w14:paraId="7340BDE1"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49B9E811" w14:textId="77777777" w:rsidR="0067606D" w:rsidRPr="007A685E" w:rsidRDefault="0067606D" w:rsidP="0067606D">
            <w:pPr>
              <w:pStyle w:val="TabellSummaText"/>
            </w:pPr>
            <w:r w:rsidRPr="007A685E">
              <w:t>5</w:t>
            </w:r>
          </w:p>
        </w:tc>
        <w:tc>
          <w:tcPr>
            <w:tcW w:w="4570" w:type="dxa"/>
            <w:tcBorders>
              <w:top w:val="single" w:sz="6" w:space="0" w:color="000000"/>
              <w:left w:val="nil"/>
              <w:bottom w:val="single" w:sz="6" w:space="0" w:color="000000"/>
              <w:right w:val="nil"/>
            </w:tcBorders>
            <w:tcMar>
              <w:right w:w="0" w:type="dxa"/>
            </w:tcMar>
            <w:hideMark/>
          </w:tcPr>
          <w:p w14:paraId="7C08B009" w14:textId="77777777" w:rsidR="0067606D" w:rsidRPr="007A685E" w:rsidRDefault="0067606D" w:rsidP="0067606D">
            <w:pPr>
              <w:pStyle w:val="TabellSummaText"/>
            </w:pPr>
            <w:r w:rsidRPr="007A685E">
              <w:t>Internationell samverkan</w:t>
            </w:r>
          </w:p>
        </w:tc>
        <w:tc>
          <w:tcPr>
            <w:tcW w:w="782" w:type="dxa"/>
            <w:tcBorders>
              <w:top w:val="single" w:sz="6" w:space="0" w:color="000000"/>
              <w:left w:val="nil"/>
              <w:bottom w:val="single" w:sz="6" w:space="0" w:color="000000"/>
              <w:right w:val="nil"/>
            </w:tcBorders>
            <w:tcMar>
              <w:right w:w="0" w:type="dxa"/>
            </w:tcMar>
          </w:tcPr>
          <w:p w14:paraId="74563DA1" w14:textId="77777777" w:rsidR="0067606D" w:rsidRPr="007A685E" w:rsidRDefault="0067606D" w:rsidP="00C76E6E">
            <w:pPr>
              <w:pStyle w:val="TabellSummaText"/>
            </w:pPr>
          </w:p>
        </w:tc>
        <w:tc>
          <w:tcPr>
            <w:tcW w:w="783" w:type="dxa"/>
            <w:tcBorders>
              <w:top w:val="single" w:sz="6" w:space="0" w:color="000000"/>
              <w:left w:val="nil"/>
              <w:bottom w:val="single" w:sz="6" w:space="0" w:color="000000"/>
              <w:right w:val="nil"/>
            </w:tcBorders>
            <w:tcMar>
              <w:right w:w="0" w:type="dxa"/>
            </w:tcMar>
            <w:vAlign w:val="bottom"/>
          </w:tcPr>
          <w:p w14:paraId="2B874D24" w14:textId="77777777" w:rsidR="0067606D" w:rsidRPr="007A685E" w:rsidRDefault="0067606D" w:rsidP="0067606D">
            <w:pPr>
              <w:pStyle w:val="TabellSummaText"/>
              <w:jc w:val="right"/>
            </w:pPr>
          </w:p>
        </w:tc>
        <w:tc>
          <w:tcPr>
            <w:tcW w:w="783" w:type="dxa"/>
            <w:tcBorders>
              <w:top w:val="single" w:sz="6" w:space="0" w:color="000000"/>
              <w:left w:val="nil"/>
              <w:bottom w:val="single" w:sz="6" w:space="0" w:color="000000"/>
              <w:right w:val="nil"/>
            </w:tcBorders>
            <w:tcMar>
              <w:right w:w="0" w:type="dxa"/>
            </w:tcMar>
            <w:vAlign w:val="bottom"/>
            <w:hideMark/>
          </w:tcPr>
          <w:p w14:paraId="00A7171A" w14:textId="77777777" w:rsidR="0067606D" w:rsidRPr="007A685E" w:rsidRDefault="0067606D" w:rsidP="0067606D">
            <w:pPr>
              <w:pStyle w:val="TabellSummaText"/>
              <w:jc w:val="right"/>
            </w:pPr>
            <w:r w:rsidRPr="007A685E">
              <w:t>10</w:t>
            </w:r>
          </w:p>
        </w:tc>
        <w:tc>
          <w:tcPr>
            <w:tcW w:w="783" w:type="dxa"/>
            <w:tcBorders>
              <w:top w:val="single" w:sz="6" w:space="0" w:color="000000"/>
              <w:left w:val="nil"/>
              <w:bottom w:val="single" w:sz="6" w:space="0" w:color="000000"/>
              <w:right w:val="nil"/>
            </w:tcBorders>
            <w:tcMar>
              <w:right w:w="0" w:type="dxa"/>
            </w:tcMar>
            <w:vAlign w:val="bottom"/>
            <w:hideMark/>
          </w:tcPr>
          <w:p w14:paraId="252DFCB1" w14:textId="77777777" w:rsidR="0067606D" w:rsidRPr="007A685E" w:rsidRDefault="0067606D" w:rsidP="0067606D">
            <w:pPr>
              <w:pStyle w:val="TabellSummaText"/>
              <w:jc w:val="right"/>
            </w:pPr>
            <w:r w:rsidRPr="007A685E">
              <w:t>13</w:t>
            </w:r>
          </w:p>
        </w:tc>
        <w:tc>
          <w:tcPr>
            <w:tcW w:w="783" w:type="dxa"/>
            <w:tcBorders>
              <w:top w:val="single" w:sz="6" w:space="0" w:color="000000"/>
              <w:left w:val="nil"/>
              <w:bottom w:val="single" w:sz="6" w:space="0" w:color="000000"/>
              <w:right w:val="nil"/>
            </w:tcBorders>
            <w:tcMar>
              <w:right w:w="0" w:type="dxa"/>
            </w:tcMar>
            <w:vAlign w:val="bottom"/>
            <w:hideMark/>
          </w:tcPr>
          <w:p w14:paraId="7043C746" w14:textId="77777777" w:rsidR="0067606D" w:rsidRPr="007A685E" w:rsidRDefault="0067606D" w:rsidP="0067606D">
            <w:pPr>
              <w:pStyle w:val="TabellSummaText"/>
              <w:jc w:val="right"/>
            </w:pPr>
            <w:r w:rsidRPr="007A685E">
              <w:t>17</w:t>
            </w:r>
          </w:p>
        </w:tc>
      </w:tr>
      <w:tr w:rsidR="0067606D" w:rsidRPr="00126506" w14:paraId="29ED68F0"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15C1431F" w14:textId="77777777" w:rsidR="0067606D" w:rsidRPr="007A685E" w:rsidRDefault="0067606D" w:rsidP="0067606D">
            <w:pPr>
              <w:pStyle w:val="TabellSummaText"/>
            </w:pPr>
            <w:r w:rsidRPr="007A685E">
              <w:t>6</w:t>
            </w:r>
          </w:p>
        </w:tc>
        <w:tc>
          <w:tcPr>
            <w:tcW w:w="4570" w:type="dxa"/>
            <w:tcBorders>
              <w:top w:val="single" w:sz="6" w:space="0" w:color="000000"/>
              <w:left w:val="nil"/>
              <w:bottom w:val="single" w:sz="6" w:space="0" w:color="000000"/>
              <w:right w:val="nil"/>
            </w:tcBorders>
            <w:tcMar>
              <w:right w:w="0" w:type="dxa"/>
            </w:tcMar>
            <w:hideMark/>
          </w:tcPr>
          <w:p w14:paraId="3238C2C5" w14:textId="77777777" w:rsidR="0067606D" w:rsidRPr="007A685E" w:rsidRDefault="0067606D" w:rsidP="0067606D">
            <w:pPr>
              <w:pStyle w:val="TabellSummaText"/>
            </w:pPr>
            <w:r w:rsidRPr="007A685E">
              <w:t>Försvar och samhällets krisberedskap</w:t>
            </w:r>
          </w:p>
        </w:tc>
        <w:tc>
          <w:tcPr>
            <w:tcW w:w="782" w:type="dxa"/>
            <w:tcBorders>
              <w:top w:val="single" w:sz="6" w:space="0" w:color="000000"/>
              <w:left w:val="nil"/>
              <w:bottom w:val="single" w:sz="6" w:space="0" w:color="000000"/>
              <w:right w:val="nil"/>
            </w:tcBorders>
            <w:tcMar>
              <w:right w:w="0" w:type="dxa"/>
            </w:tcMar>
          </w:tcPr>
          <w:p w14:paraId="4694D67C" w14:textId="77777777" w:rsidR="0067606D" w:rsidRPr="007A685E" w:rsidRDefault="0067606D" w:rsidP="00C76E6E">
            <w:pPr>
              <w:pStyle w:val="TabellSummaText"/>
            </w:pPr>
          </w:p>
        </w:tc>
        <w:tc>
          <w:tcPr>
            <w:tcW w:w="783" w:type="dxa"/>
            <w:tcBorders>
              <w:top w:val="single" w:sz="6" w:space="0" w:color="000000"/>
              <w:left w:val="nil"/>
              <w:bottom w:val="single" w:sz="6" w:space="0" w:color="000000"/>
              <w:right w:val="nil"/>
            </w:tcBorders>
            <w:tcMar>
              <w:right w:w="0" w:type="dxa"/>
            </w:tcMar>
            <w:vAlign w:val="bottom"/>
          </w:tcPr>
          <w:p w14:paraId="56F5217F" w14:textId="77777777" w:rsidR="0067606D" w:rsidRPr="007A685E" w:rsidRDefault="0067606D" w:rsidP="0067606D">
            <w:pPr>
              <w:pStyle w:val="TabellSummaText"/>
              <w:jc w:val="right"/>
            </w:pPr>
          </w:p>
        </w:tc>
        <w:tc>
          <w:tcPr>
            <w:tcW w:w="783" w:type="dxa"/>
            <w:tcBorders>
              <w:top w:val="single" w:sz="6" w:space="0" w:color="000000"/>
              <w:left w:val="nil"/>
              <w:bottom w:val="single" w:sz="6" w:space="0" w:color="000000"/>
              <w:right w:val="nil"/>
            </w:tcBorders>
            <w:tcMar>
              <w:right w:w="0" w:type="dxa"/>
            </w:tcMar>
            <w:vAlign w:val="bottom"/>
            <w:hideMark/>
          </w:tcPr>
          <w:p w14:paraId="1512E5CC" w14:textId="77777777" w:rsidR="0067606D" w:rsidRPr="007A685E" w:rsidRDefault="0067606D" w:rsidP="0067606D">
            <w:pPr>
              <w:pStyle w:val="TabellSummaText"/>
              <w:jc w:val="right"/>
            </w:pPr>
            <w:r w:rsidRPr="007A685E">
              <w:t>12</w:t>
            </w:r>
          </w:p>
        </w:tc>
        <w:tc>
          <w:tcPr>
            <w:tcW w:w="783" w:type="dxa"/>
            <w:tcBorders>
              <w:top w:val="single" w:sz="6" w:space="0" w:color="000000"/>
              <w:left w:val="nil"/>
              <w:bottom w:val="single" w:sz="6" w:space="0" w:color="000000"/>
              <w:right w:val="nil"/>
            </w:tcBorders>
            <w:tcMar>
              <w:right w:w="0" w:type="dxa"/>
            </w:tcMar>
            <w:vAlign w:val="bottom"/>
            <w:hideMark/>
          </w:tcPr>
          <w:p w14:paraId="110682BA" w14:textId="77777777" w:rsidR="0067606D" w:rsidRPr="007A685E" w:rsidRDefault="0067606D" w:rsidP="0067606D">
            <w:pPr>
              <w:pStyle w:val="TabellSummaText"/>
              <w:jc w:val="right"/>
            </w:pPr>
            <w:r w:rsidRPr="007A685E">
              <w:t>36</w:t>
            </w:r>
          </w:p>
        </w:tc>
        <w:tc>
          <w:tcPr>
            <w:tcW w:w="783" w:type="dxa"/>
            <w:tcBorders>
              <w:top w:val="single" w:sz="6" w:space="0" w:color="000000"/>
              <w:left w:val="nil"/>
              <w:bottom w:val="single" w:sz="6" w:space="0" w:color="000000"/>
              <w:right w:val="nil"/>
            </w:tcBorders>
            <w:tcMar>
              <w:right w:w="0" w:type="dxa"/>
            </w:tcMar>
            <w:vAlign w:val="bottom"/>
            <w:hideMark/>
          </w:tcPr>
          <w:p w14:paraId="41D1D537" w14:textId="77777777" w:rsidR="0067606D" w:rsidRPr="007A685E" w:rsidRDefault="0067606D" w:rsidP="0067606D">
            <w:pPr>
              <w:pStyle w:val="TabellSummaText"/>
              <w:jc w:val="right"/>
            </w:pPr>
            <w:r w:rsidRPr="007A685E">
              <w:t>4 996</w:t>
            </w:r>
          </w:p>
        </w:tc>
      </w:tr>
      <w:tr w:rsidR="0067606D" w:rsidRPr="00126506" w14:paraId="6C68A35A"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13DF7D62" w14:textId="77777777" w:rsidR="0067606D" w:rsidRPr="007A685E" w:rsidRDefault="0067606D" w:rsidP="00FF5B0B">
            <w:pPr>
              <w:pStyle w:val="TabellSumma"/>
              <w:jc w:val="left"/>
            </w:pPr>
            <w:r w:rsidRPr="007A685E">
              <w:t xml:space="preserve">varav </w:t>
            </w:r>
          </w:p>
        </w:tc>
        <w:tc>
          <w:tcPr>
            <w:tcW w:w="4570" w:type="dxa"/>
            <w:tcBorders>
              <w:top w:val="single" w:sz="6" w:space="0" w:color="000000"/>
              <w:left w:val="nil"/>
              <w:bottom w:val="single" w:sz="6" w:space="0" w:color="000000"/>
              <w:right w:val="nil"/>
            </w:tcBorders>
            <w:tcMar>
              <w:right w:w="0" w:type="dxa"/>
            </w:tcMar>
            <w:vAlign w:val="bottom"/>
            <w:hideMark/>
          </w:tcPr>
          <w:p w14:paraId="7FD9C2EF" w14:textId="77777777" w:rsidR="0067606D" w:rsidRPr="007A685E" w:rsidRDefault="0067606D" w:rsidP="00FF5B0B">
            <w:pPr>
              <w:pStyle w:val="TabellSumma"/>
              <w:jc w:val="left"/>
            </w:pPr>
            <w:r w:rsidRPr="007A685E">
              <w:t>Försvar</w:t>
            </w:r>
          </w:p>
        </w:tc>
        <w:tc>
          <w:tcPr>
            <w:tcW w:w="782" w:type="dxa"/>
            <w:tcBorders>
              <w:top w:val="single" w:sz="6" w:space="0" w:color="000000"/>
              <w:left w:val="nil"/>
              <w:bottom w:val="single" w:sz="6" w:space="0" w:color="000000"/>
              <w:right w:val="nil"/>
            </w:tcBorders>
            <w:tcMar>
              <w:right w:w="0" w:type="dxa"/>
            </w:tcMar>
            <w:hideMark/>
          </w:tcPr>
          <w:p w14:paraId="60183CB7" w14:textId="77777777" w:rsidR="0067606D" w:rsidRPr="007A685E" w:rsidRDefault="0067606D" w:rsidP="00C76E6E">
            <w:pPr>
              <w:pStyle w:val="TabellSumma"/>
              <w:jc w:val="left"/>
            </w:pPr>
            <w:r w:rsidRPr="007A685E">
              <w:t>1:1, 1:3</w:t>
            </w:r>
          </w:p>
        </w:tc>
        <w:tc>
          <w:tcPr>
            <w:tcW w:w="783" w:type="dxa"/>
            <w:tcBorders>
              <w:top w:val="single" w:sz="6" w:space="0" w:color="000000"/>
              <w:left w:val="nil"/>
              <w:bottom w:val="single" w:sz="6" w:space="0" w:color="000000"/>
              <w:right w:val="nil"/>
            </w:tcBorders>
            <w:tcMar>
              <w:right w:w="0" w:type="dxa"/>
            </w:tcMar>
            <w:vAlign w:val="bottom"/>
          </w:tcPr>
          <w:p w14:paraId="1CDE15EB" w14:textId="77777777" w:rsidR="0067606D" w:rsidRPr="007A685E"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0EFB9F42" w14:textId="77777777" w:rsidR="0067606D" w:rsidRPr="007A685E"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66195402" w14:textId="77777777" w:rsidR="0067606D" w:rsidRPr="007A685E"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74B8B0EE" w14:textId="77777777" w:rsidR="0067606D" w:rsidRPr="007A685E" w:rsidRDefault="0067606D" w:rsidP="00FF5B0B">
            <w:pPr>
              <w:pStyle w:val="TabellSumma"/>
            </w:pPr>
            <w:r w:rsidRPr="007A685E">
              <w:t>5 000</w:t>
            </w:r>
          </w:p>
        </w:tc>
      </w:tr>
      <w:tr w:rsidR="0067606D" w:rsidRPr="00126506" w14:paraId="09AA06F8"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054FAE82" w14:textId="77777777" w:rsidR="0067606D" w:rsidRPr="007A685E" w:rsidRDefault="0067606D" w:rsidP="00FF5B0B">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5CE6599D" w14:textId="77777777" w:rsidR="0067606D" w:rsidRPr="007A685E" w:rsidRDefault="0067606D" w:rsidP="00FF5B0B">
            <w:pPr>
              <w:pStyle w:val="TabellSumma"/>
              <w:jc w:val="left"/>
            </w:pPr>
            <w:r w:rsidRPr="007A685E">
              <w:t>SOS Alarm</w:t>
            </w:r>
          </w:p>
        </w:tc>
        <w:tc>
          <w:tcPr>
            <w:tcW w:w="782" w:type="dxa"/>
            <w:tcBorders>
              <w:top w:val="single" w:sz="6" w:space="0" w:color="000000"/>
              <w:left w:val="nil"/>
              <w:bottom w:val="single" w:sz="6" w:space="0" w:color="000000"/>
              <w:right w:val="nil"/>
            </w:tcBorders>
            <w:tcMar>
              <w:right w:w="0" w:type="dxa"/>
            </w:tcMar>
            <w:hideMark/>
          </w:tcPr>
          <w:p w14:paraId="0C08B235" w14:textId="77777777" w:rsidR="0067606D" w:rsidRPr="007A685E" w:rsidRDefault="0067606D" w:rsidP="00C76E6E">
            <w:pPr>
              <w:pStyle w:val="TabellSumma"/>
              <w:jc w:val="left"/>
            </w:pPr>
            <w:r w:rsidRPr="007A685E">
              <w:t>2:5</w:t>
            </w:r>
          </w:p>
        </w:tc>
        <w:tc>
          <w:tcPr>
            <w:tcW w:w="783" w:type="dxa"/>
            <w:tcBorders>
              <w:top w:val="single" w:sz="6" w:space="0" w:color="000000"/>
              <w:left w:val="nil"/>
              <w:bottom w:val="single" w:sz="6" w:space="0" w:color="000000"/>
              <w:right w:val="nil"/>
            </w:tcBorders>
            <w:tcMar>
              <w:right w:w="0" w:type="dxa"/>
            </w:tcMar>
            <w:vAlign w:val="bottom"/>
          </w:tcPr>
          <w:p w14:paraId="44A94A62" w14:textId="77777777" w:rsidR="0067606D" w:rsidRPr="007A685E"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2D97751C" w14:textId="77777777" w:rsidR="0067606D" w:rsidRPr="007A685E"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26746F0B" w14:textId="77777777" w:rsidR="0067606D" w:rsidRPr="007A685E" w:rsidRDefault="0067606D" w:rsidP="00FF5B0B">
            <w:pPr>
              <w:pStyle w:val="TabellSumma"/>
            </w:pPr>
            <w:r w:rsidRPr="007A685E">
              <w:t>70</w:t>
            </w:r>
          </w:p>
        </w:tc>
        <w:tc>
          <w:tcPr>
            <w:tcW w:w="783" w:type="dxa"/>
            <w:tcBorders>
              <w:top w:val="single" w:sz="6" w:space="0" w:color="000000"/>
              <w:left w:val="nil"/>
              <w:bottom w:val="single" w:sz="6" w:space="0" w:color="000000"/>
              <w:right w:val="nil"/>
            </w:tcBorders>
            <w:tcMar>
              <w:right w:w="0" w:type="dxa"/>
            </w:tcMar>
            <w:vAlign w:val="bottom"/>
            <w:hideMark/>
          </w:tcPr>
          <w:p w14:paraId="5BD4B17E" w14:textId="77777777" w:rsidR="0067606D" w:rsidRPr="007A685E" w:rsidRDefault="0067606D" w:rsidP="00FF5B0B">
            <w:pPr>
              <w:pStyle w:val="TabellSumma"/>
            </w:pPr>
            <w:r w:rsidRPr="007A685E">
              <w:t>70</w:t>
            </w:r>
          </w:p>
        </w:tc>
      </w:tr>
      <w:tr w:rsidR="0067606D" w:rsidRPr="008142FB" w14:paraId="4CA66A21"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5ADA038D" w14:textId="77777777" w:rsidR="0067606D" w:rsidRPr="007A685E" w:rsidRDefault="0067606D" w:rsidP="0067606D">
            <w:pPr>
              <w:pStyle w:val="TabellSummaText"/>
            </w:pPr>
            <w:r w:rsidRPr="007A685E">
              <w:t>7</w:t>
            </w:r>
          </w:p>
        </w:tc>
        <w:tc>
          <w:tcPr>
            <w:tcW w:w="4570" w:type="dxa"/>
            <w:tcBorders>
              <w:top w:val="single" w:sz="6" w:space="0" w:color="000000"/>
              <w:left w:val="nil"/>
              <w:bottom w:val="single" w:sz="6" w:space="0" w:color="000000"/>
              <w:right w:val="nil"/>
            </w:tcBorders>
            <w:tcMar>
              <w:right w:w="0" w:type="dxa"/>
            </w:tcMar>
            <w:hideMark/>
          </w:tcPr>
          <w:p w14:paraId="78C71F8C" w14:textId="77777777" w:rsidR="0067606D" w:rsidRPr="007A685E" w:rsidRDefault="0067606D" w:rsidP="0067606D">
            <w:pPr>
              <w:pStyle w:val="TabellSummaText"/>
            </w:pPr>
            <w:r w:rsidRPr="007A685E">
              <w:t>Internationellt bistånd</w:t>
            </w:r>
          </w:p>
        </w:tc>
        <w:tc>
          <w:tcPr>
            <w:tcW w:w="782" w:type="dxa"/>
            <w:tcBorders>
              <w:top w:val="single" w:sz="6" w:space="0" w:color="000000"/>
              <w:left w:val="nil"/>
              <w:bottom w:val="single" w:sz="6" w:space="0" w:color="000000"/>
              <w:right w:val="nil"/>
            </w:tcBorders>
            <w:tcMar>
              <w:right w:w="0" w:type="dxa"/>
            </w:tcMar>
          </w:tcPr>
          <w:p w14:paraId="0A122A36" w14:textId="77777777" w:rsidR="0067606D" w:rsidRPr="007A685E" w:rsidRDefault="0067606D" w:rsidP="00C76E6E">
            <w:pPr>
              <w:pStyle w:val="TabellSummaText"/>
            </w:pPr>
          </w:p>
        </w:tc>
        <w:tc>
          <w:tcPr>
            <w:tcW w:w="783" w:type="dxa"/>
            <w:tcBorders>
              <w:top w:val="single" w:sz="6" w:space="0" w:color="000000"/>
              <w:left w:val="nil"/>
              <w:bottom w:val="single" w:sz="6" w:space="0" w:color="000000"/>
              <w:right w:val="nil"/>
            </w:tcBorders>
            <w:tcMar>
              <w:right w:w="0" w:type="dxa"/>
            </w:tcMar>
            <w:vAlign w:val="bottom"/>
            <w:hideMark/>
          </w:tcPr>
          <w:p w14:paraId="75E9FFE7" w14:textId="1FB6F35E" w:rsidR="0067606D" w:rsidRPr="007A685E" w:rsidRDefault="0067606D" w:rsidP="0067606D">
            <w:pPr>
              <w:pStyle w:val="TabellSummaText"/>
              <w:jc w:val="right"/>
            </w:pPr>
            <w:r w:rsidRPr="007A685E">
              <w:t>300</w:t>
            </w:r>
          </w:p>
        </w:tc>
        <w:tc>
          <w:tcPr>
            <w:tcW w:w="783" w:type="dxa"/>
            <w:tcBorders>
              <w:top w:val="single" w:sz="6" w:space="0" w:color="000000"/>
              <w:left w:val="nil"/>
              <w:bottom w:val="single" w:sz="6" w:space="0" w:color="000000"/>
              <w:right w:val="nil"/>
            </w:tcBorders>
            <w:tcMar>
              <w:right w:w="0" w:type="dxa"/>
            </w:tcMar>
            <w:vAlign w:val="bottom"/>
            <w:hideMark/>
          </w:tcPr>
          <w:p w14:paraId="2D0B3A27" w14:textId="77777777" w:rsidR="0067606D" w:rsidRPr="007A685E" w:rsidRDefault="0067606D" w:rsidP="0067606D">
            <w:pPr>
              <w:pStyle w:val="TabellSummaText"/>
              <w:jc w:val="right"/>
            </w:pPr>
            <w:r w:rsidRPr="007A685E">
              <w:t>1 281</w:t>
            </w:r>
          </w:p>
        </w:tc>
        <w:tc>
          <w:tcPr>
            <w:tcW w:w="783" w:type="dxa"/>
            <w:tcBorders>
              <w:top w:val="single" w:sz="6" w:space="0" w:color="000000"/>
              <w:left w:val="nil"/>
              <w:bottom w:val="single" w:sz="6" w:space="0" w:color="000000"/>
              <w:right w:val="nil"/>
            </w:tcBorders>
            <w:tcMar>
              <w:right w:w="0" w:type="dxa"/>
            </w:tcMar>
            <w:vAlign w:val="bottom"/>
            <w:hideMark/>
          </w:tcPr>
          <w:p w14:paraId="22C2C01D" w14:textId="77777777" w:rsidR="0067606D" w:rsidRPr="007A685E" w:rsidRDefault="0067606D" w:rsidP="0067606D">
            <w:pPr>
              <w:pStyle w:val="TabellSummaText"/>
              <w:jc w:val="right"/>
            </w:pPr>
            <w:r w:rsidRPr="007A685E">
              <w:t>1 374</w:t>
            </w:r>
          </w:p>
        </w:tc>
        <w:tc>
          <w:tcPr>
            <w:tcW w:w="783" w:type="dxa"/>
            <w:tcBorders>
              <w:top w:val="single" w:sz="6" w:space="0" w:color="000000"/>
              <w:left w:val="nil"/>
              <w:bottom w:val="single" w:sz="6" w:space="0" w:color="000000"/>
              <w:right w:val="nil"/>
            </w:tcBorders>
            <w:tcMar>
              <w:right w:w="0" w:type="dxa"/>
            </w:tcMar>
            <w:vAlign w:val="bottom"/>
            <w:hideMark/>
          </w:tcPr>
          <w:p w14:paraId="2450D920" w14:textId="77777777" w:rsidR="0067606D" w:rsidRPr="007A685E" w:rsidRDefault="0067606D" w:rsidP="0067606D">
            <w:pPr>
              <w:pStyle w:val="TabellSummaText"/>
              <w:jc w:val="right"/>
            </w:pPr>
            <w:r w:rsidRPr="007A685E">
              <w:t>1 398</w:t>
            </w:r>
          </w:p>
        </w:tc>
      </w:tr>
      <w:tr w:rsidR="0067606D" w:rsidRPr="008142FB" w14:paraId="57558156"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27425519" w14:textId="77777777" w:rsidR="0067606D" w:rsidRPr="007A685E" w:rsidRDefault="0067606D" w:rsidP="00FF5B0B">
            <w:pPr>
              <w:pStyle w:val="TabellSumma"/>
              <w:jc w:val="left"/>
            </w:pPr>
            <w:r w:rsidRPr="007A685E">
              <w:t xml:space="preserve">varav </w:t>
            </w:r>
          </w:p>
        </w:tc>
        <w:tc>
          <w:tcPr>
            <w:tcW w:w="4570" w:type="dxa"/>
            <w:tcBorders>
              <w:top w:val="single" w:sz="6" w:space="0" w:color="000000"/>
              <w:left w:val="nil"/>
              <w:bottom w:val="single" w:sz="6" w:space="0" w:color="000000"/>
              <w:right w:val="nil"/>
            </w:tcBorders>
            <w:tcMar>
              <w:right w:w="0" w:type="dxa"/>
            </w:tcMar>
            <w:vAlign w:val="bottom"/>
            <w:hideMark/>
          </w:tcPr>
          <w:p w14:paraId="36C76325" w14:textId="56AD1CE8" w:rsidR="0067606D" w:rsidRPr="007A685E" w:rsidRDefault="0067606D" w:rsidP="00FF5B0B">
            <w:pPr>
              <w:pStyle w:val="TabellSumma"/>
              <w:jc w:val="left"/>
            </w:pPr>
            <w:r w:rsidRPr="007A685E">
              <w:t>Förlängning av tillfälliga lagen</w:t>
            </w:r>
          </w:p>
        </w:tc>
        <w:tc>
          <w:tcPr>
            <w:tcW w:w="782" w:type="dxa"/>
            <w:tcBorders>
              <w:top w:val="single" w:sz="6" w:space="0" w:color="000000"/>
              <w:left w:val="nil"/>
              <w:bottom w:val="single" w:sz="6" w:space="0" w:color="000000"/>
              <w:right w:val="nil"/>
            </w:tcBorders>
            <w:tcMar>
              <w:right w:w="0" w:type="dxa"/>
            </w:tcMar>
            <w:hideMark/>
          </w:tcPr>
          <w:p w14:paraId="1A334BB9" w14:textId="77777777" w:rsidR="0067606D" w:rsidRPr="007A685E" w:rsidRDefault="0067606D" w:rsidP="00C76E6E">
            <w:pPr>
              <w:pStyle w:val="TabellSumma"/>
              <w:jc w:val="left"/>
            </w:pPr>
            <w:r w:rsidRPr="007A685E">
              <w:t>1:1</w:t>
            </w:r>
          </w:p>
        </w:tc>
        <w:tc>
          <w:tcPr>
            <w:tcW w:w="783" w:type="dxa"/>
            <w:tcBorders>
              <w:top w:val="single" w:sz="6" w:space="0" w:color="000000"/>
              <w:left w:val="nil"/>
              <w:bottom w:val="single" w:sz="6" w:space="0" w:color="000000"/>
              <w:right w:val="nil"/>
            </w:tcBorders>
            <w:tcMar>
              <w:right w:w="0" w:type="dxa"/>
            </w:tcMar>
            <w:vAlign w:val="bottom"/>
            <w:hideMark/>
          </w:tcPr>
          <w:p w14:paraId="3CECC469" w14:textId="6BCA986E" w:rsidR="0067606D" w:rsidRPr="007A685E"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6237BF91" w14:textId="77777777" w:rsidR="0067606D" w:rsidRPr="007A685E" w:rsidRDefault="0067606D" w:rsidP="00FF5B0B">
            <w:pPr>
              <w:pStyle w:val="TabellSumma"/>
            </w:pPr>
            <w:r w:rsidRPr="007A685E">
              <w:t>1 022</w:t>
            </w:r>
          </w:p>
        </w:tc>
        <w:tc>
          <w:tcPr>
            <w:tcW w:w="783" w:type="dxa"/>
            <w:tcBorders>
              <w:top w:val="single" w:sz="6" w:space="0" w:color="000000"/>
              <w:left w:val="nil"/>
              <w:bottom w:val="single" w:sz="6" w:space="0" w:color="000000"/>
              <w:right w:val="nil"/>
            </w:tcBorders>
            <w:tcMar>
              <w:right w:w="0" w:type="dxa"/>
            </w:tcMar>
            <w:vAlign w:val="bottom"/>
            <w:hideMark/>
          </w:tcPr>
          <w:p w14:paraId="0FBD0C33" w14:textId="77777777" w:rsidR="0067606D" w:rsidRPr="007A685E" w:rsidRDefault="0067606D" w:rsidP="00FF5B0B">
            <w:pPr>
              <w:pStyle w:val="TabellSumma"/>
            </w:pPr>
            <w:r w:rsidRPr="007A685E">
              <w:t>1 093</w:t>
            </w:r>
          </w:p>
        </w:tc>
        <w:tc>
          <w:tcPr>
            <w:tcW w:w="783" w:type="dxa"/>
            <w:tcBorders>
              <w:top w:val="single" w:sz="6" w:space="0" w:color="000000"/>
              <w:left w:val="nil"/>
              <w:bottom w:val="single" w:sz="6" w:space="0" w:color="000000"/>
              <w:right w:val="nil"/>
            </w:tcBorders>
            <w:tcMar>
              <w:right w:w="0" w:type="dxa"/>
            </w:tcMar>
            <w:vAlign w:val="bottom"/>
            <w:hideMark/>
          </w:tcPr>
          <w:p w14:paraId="6289B0EE" w14:textId="77777777" w:rsidR="0067606D" w:rsidRPr="007A685E" w:rsidRDefault="0067606D" w:rsidP="00FF5B0B">
            <w:pPr>
              <w:pStyle w:val="TabellSumma"/>
            </w:pPr>
            <w:r w:rsidRPr="007A685E">
              <w:t>1 220</w:t>
            </w:r>
          </w:p>
        </w:tc>
      </w:tr>
      <w:tr w:rsidR="0067606D" w:rsidRPr="008142FB" w14:paraId="04440E1C"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064FA925" w14:textId="77777777" w:rsidR="0067606D" w:rsidRPr="007A685E" w:rsidRDefault="0067606D" w:rsidP="00FF5B0B">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3918AF4F" w14:textId="49092625" w:rsidR="0067606D" w:rsidRPr="007A685E" w:rsidRDefault="0067606D" w:rsidP="00FF5B0B">
            <w:pPr>
              <w:pStyle w:val="TabellSumma"/>
              <w:jc w:val="left"/>
            </w:pPr>
            <w:r w:rsidRPr="007A685E">
              <w:t>Kärnstöd IOM</w:t>
            </w:r>
          </w:p>
        </w:tc>
        <w:tc>
          <w:tcPr>
            <w:tcW w:w="782" w:type="dxa"/>
            <w:tcBorders>
              <w:top w:val="single" w:sz="6" w:space="0" w:color="000000"/>
              <w:left w:val="nil"/>
              <w:bottom w:val="single" w:sz="6" w:space="0" w:color="000000"/>
              <w:right w:val="nil"/>
            </w:tcBorders>
            <w:tcMar>
              <w:right w:w="0" w:type="dxa"/>
            </w:tcMar>
            <w:hideMark/>
          </w:tcPr>
          <w:p w14:paraId="030A2C64" w14:textId="77777777" w:rsidR="0067606D" w:rsidRPr="007A685E" w:rsidRDefault="0067606D" w:rsidP="00C76E6E">
            <w:pPr>
              <w:pStyle w:val="TabellSumma"/>
              <w:jc w:val="left"/>
            </w:pPr>
            <w:r w:rsidRPr="007A685E">
              <w:t>1:1</w:t>
            </w:r>
          </w:p>
        </w:tc>
        <w:tc>
          <w:tcPr>
            <w:tcW w:w="783" w:type="dxa"/>
            <w:tcBorders>
              <w:top w:val="single" w:sz="6" w:space="0" w:color="000000"/>
              <w:left w:val="nil"/>
              <w:bottom w:val="single" w:sz="6" w:space="0" w:color="000000"/>
              <w:right w:val="nil"/>
            </w:tcBorders>
            <w:tcMar>
              <w:right w:w="0" w:type="dxa"/>
            </w:tcMar>
            <w:vAlign w:val="bottom"/>
          </w:tcPr>
          <w:p w14:paraId="38559EC4" w14:textId="77777777" w:rsidR="0067606D" w:rsidRPr="007A685E"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47B8A603" w14:textId="77777777" w:rsidR="0067606D" w:rsidRPr="007A685E" w:rsidRDefault="0067606D" w:rsidP="00FF5B0B">
            <w:pPr>
              <w:pStyle w:val="TabellSumma"/>
            </w:pPr>
            <w:r w:rsidRPr="007A685E">
              <w:t>-50</w:t>
            </w:r>
          </w:p>
        </w:tc>
        <w:tc>
          <w:tcPr>
            <w:tcW w:w="783" w:type="dxa"/>
            <w:tcBorders>
              <w:top w:val="single" w:sz="6" w:space="0" w:color="000000"/>
              <w:left w:val="nil"/>
              <w:bottom w:val="single" w:sz="6" w:space="0" w:color="000000"/>
              <w:right w:val="nil"/>
            </w:tcBorders>
            <w:tcMar>
              <w:right w:w="0" w:type="dxa"/>
            </w:tcMar>
            <w:vAlign w:val="bottom"/>
            <w:hideMark/>
          </w:tcPr>
          <w:p w14:paraId="11C5A5A6" w14:textId="77777777" w:rsidR="0067606D" w:rsidRPr="007A685E" w:rsidRDefault="0067606D" w:rsidP="00FF5B0B">
            <w:pPr>
              <w:pStyle w:val="TabellSumma"/>
            </w:pPr>
            <w:r w:rsidRPr="007A685E">
              <w:t>-50</w:t>
            </w:r>
          </w:p>
        </w:tc>
        <w:tc>
          <w:tcPr>
            <w:tcW w:w="783" w:type="dxa"/>
            <w:tcBorders>
              <w:top w:val="single" w:sz="6" w:space="0" w:color="000000"/>
              <w:left w:val="nil"/>
              <w:bottom w:val="single" w:sz="6" w:space="0" w:color="000000"/>
              <w:right w:val="nil"/>
            </w:tcBorders>
            <w:tcMar>
              <w:right w:w="0" w:type="dxa"/>
            </w:tcMar>
            <w:vAlign w:val="bottom"/>
            <w:hideMark/>
          </w:tcPr>
          <w:p w14:paraId="66707BA3" w14:textId="77777777" w:rsidR="0067606D" w:rsidRPr="007A685E" w:rsidRDefault="0067606D" w:rsidP="00FF5B0B">
            <w:pPr>
              <w:pStyle w:val="TabellSumma"/>
            </w:pPr>
            <w:r w:rsidRPr="007A685E">
              <w:t>-50</w:t>
            </w:r>
          </w:p>
        </w:tc>
      </w:tr>
      <w:tr w:rsidR="0067606D" w:rsidRPr="00096265" w14:paraId="445F4FB3"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41DDFF3F" w14:textId="77777777" w:rsidR="0067606D" w:rsidRPr="007A685E" w:rsidRDefault="0067606D" w:rsidP="00FF5B0B">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7C95DAC4" w14:textId="77777777" w:rsidR="0067606D" w:rsidRPr="007A685E" w:rsidRDefault="0067606D" w:rsidP="00FF5B0B">
            <w:pPr>
              <w:pStyle w:val="TabellSumma"/>
              <w:jc w:val="left"/>
            </w:pPr>
            <w:r w:rsidRPr="007A685E">
              <w:t>Ny avräkningsmodell</w:t>
            </w:r>
          </w:p>
        </w:tc>
        <w:tc>
          <w:tcPr>
            <w:tcW w:w="782" w:type="dxa"/>
            <w:tcBorders>
              <w:top w:val="single" w:sz="6" w:space="0" w:color="000000"/>
              <w:left w:val="nil"/>
              <w:bottom w:val="single" w:sz="6" w:space="0" w:color="000000"/>
              <w:right w:val="nil"/>
            </w:tcBorders>
            <w:tcMar>
              <w:right w:w="0" w:type="dxa"/>
            </w:tcMar>
            <w:hideMark/>
          </w:tcPr>
          <w:p w14:paraId="1BF68AF7" w14:textId="77777777" w:rsidR="0067606D" w:rsidRPr="007A685E" w:rsidRDefault="0067606D" w:rsidP="00C76E6E">
            <w:pPr>
              <w:pStyle w:val="TabellSumma"/>
              <w:jc w:val="left"/>
            </w:pPr>
            <w:r w:rsidRPr="007A685E">
              <w:t>1:1</w:t>
            </w:r>
          </w:p>
        </w:tc>
        <w:tc>
          <w:tcPr>
            <w:tcW w:w="783" w:type="dxa"/>
            <w:tcBorders>
              <w:top w:val="single" w:sz="6" w:space="0" w:color="000000"/>
              <w:left w:val="nil"/>
              <w:bottom w:val="single" w:sz="6" w:space="0" w:color="000000"/>
              <w:right w:val="nil"/>
            </w:tcBorders>
            <w:tcMar>
              <w:right w:w="0" w:type="dxa"/>
            </w:tcMar>
            <w:vAlign w:val="bottom"/>
          </w:tcPr>
          <w:p w14:paraId="5C3DDFA6" w14:textId="77777777" w:rsidR="0067606D" w:rsidRPr="007A685E"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4CB9CCCE" w14:textId="77777777" w:rsidR="0067606D" w:rsidRPr="007A685E" w:rsidRDefault="0067606D" w:rsidP="00FF5B0B">
            <w:pPr>
              <w:pStyle w:val="TabellSumma"/>
            </w:pPr>
            <w:r w:rsidRPr="007A685E">
              <w:t>367</w:t>
            </w:r>
          </w:p>
        </w:tc>
        <w:tc>
          <w:tcPr>
            <w:tcW w:w="783" w:type="dxa"/>
            <w:tcBorders>
              <w:top w:val="single" w:sz="6" w:space="0" w:color="000000"/>
              <w:left w:val="nil"/>
              <w:bottom w:val="single" w:sz="6" w:space="0" w:color="000000"/>
              <w:right w:val="nil"/>
            </w:tcBorders>
            <w:tcMar>
              <w:right w:w="0" w:type="dxa"/>
            </w:tcMar>
            <w:vAlign w:val="bottom"/>
            <w:hideMark/>
          </w:tcPr>
          <w:p w14:paraId="0EF2CB16" w14:textId="77777777" w:rsidR="0067606D" w:rsidRPr="007A685E" w:rsidRDefault="0067606D" w:rsidP="00FF5B0B">
            <w:pPr>
              <w:pStyle w:val="TabellSumma"/>
            </w:pPr>
            <w:r w:rsidRPr="007A685E">
              <w:t>356</w:t>
            </w:r>
          </w:p>
        </w:tc>
        <w:tc>
          <w:tcPr>
            <w:tcW w:w="783" w:type="dxa"/>
            <w:tcBorders>
              <w:top w:val="single" w:sz="6" w:space="0" w:color="000000"/>
              <w:left w:val="nil"/>
              <w:bottom w:val="single" w:sz="6" w:space="0" w:color="000000"/>
              <w:right w:val="nil"/>
            </w:tcBorders>
            <w:tcMar>
              <w:right w:w="0" w:type="dxa"/>
            </w:tcMar>
            <w:vAlign w:val="bottom"/>
            <w:hideMark/>
          </w:tcPr>
          <w:p w14:paraId="1365D314" w14:textId="77777777" w:rsidR="0067606D" w:rsidRPr="007A685E" w:rsidRDefault="0067606D" w:rsidP="00FF5B0B">
            <w:pPr>
              <w:pStyle w:val="TabellSumma"/>
            </w:pPr>
            <w:r w:rsidRPr="007A685E">
              <w:t>253</w:t>
            </w:r>
          </w:p>
        </w:tc>
      </w:tr>
      <w:tr w:rsidR="0067606D" w:rsidRPr="00096265" w14:paraId="56283C28"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17817107" w14:textId="77777777" w:rsidR="0067606D" w:rsidRPr="007A685E" w:rsidRDefault="0067606D" w:rsidP="00FF5B0B">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5BD9DBB4" w14:textId="528BE2B9" w:rsidR="0067606D" w:rsidRPr="007A685E" w:rsidRDefault="0067606D" w:rsidP="00FF5B0B">
            <w:pPr>
              <w:pStyle w:val="TabellSumma"/>
              <w:jc w:val="left"/>
              <w:rPr>
                <w:vertAlign w:val="superscript"/>
              </w:rPr>
            </w:pPr>
            <w:r w:rsidRPr="007A685E">
              <w:t>Minskade avräkningar för asylkostnader</w:t>
            </w:r>
          </w:p>
        </w:tc>
        <w:tc>
          <w:tcPr>
            <w:tcW w:w="782" w:type="dxa"/>
            <w:tcBorders>
              <w:top w:val="single" w:sz="6" w:space="0" w:color="000000"/>
              <w:left w:val="nil"/>
              <w:bottom w:val="single" w:sz="6" w:space="0" w:color="000000"/>
              <w:right w:val="nil"/>
            </w:tcBorders>
            <w:tcMar>
              <w:right w:w="0" w:type="dxa"/>
            </w:tcMar>
            <w:hideMark/>
          </w:tcPr>
          <w:p w14:paraId="4FCE7124" w14:textId="77777777" w:rsidR="0067606D" w:rsidRPr="007A685E" w:rsidRDefault="0067606D" w:rsidP="00C76E6E">
            <w:pPr>
              <w:pStyle w:val="TabellSumma"/>
              <w:jc w:val="left"/>
            </w:pPr>
            <w:r w:rsidRPr="007A685E">
              <w:t>1:1</w:t>
            </w:r>
          </w:p>
        </w:tc>
        <w:tc>
          <w:tcPr>
            <w:tcW w:w="783" w:type="dxa"/>
            <w:tcBorders>
              <w:top w:val="single" w:sz="6" w:space="0" w:color="000000"/>
              <w:left w:val="nil"/>
              <w:bottom w:val="single" w:sz="6" w:space="0" w:color="000000"/>
              <w:right w:val="nil"/>
            </w:tcBorders>
            <w:tcMar>
              <w:right w:w="0" w:type="dxa"/>
            </w:tcMar>
            <w:vAlign w:val="bottom"/>
            <w:hideMark/>
          </w:tcPr>
          <w:p w14:paraId="3DD7495F" w14:textId="61AF9E99" w:rsidR="0067606D" w:rsidRPr="008142FB" w:rsidRDefault="0067606D" w:rsidP="00FF5B0B">
            <w:pPr>
              <w:pStyle w:val="TabellSumma"/>
            </w:pPr>
            <w:r w:rsidRPr="008142FB">
              <w:t>299</w:t>
            </w:r>
          </w:p>
        </w:tc>
        <w:tc>
          <w:tcPr>
            <w:tcW w:w="783" w:type="dxa"/>
            <w:tcBorders>
              <w:top w:val="single" w:sz="6" w:space="0" w:color="000000"/>
              <w:left w:val="nil"/>
              <w:bottom w:val="single" w:sz="6" w:space="0" w:color="000000"/>
              <w:right w:val="nil"/>
            </w:tcBorders>
            <w:tcMar>
              <w:right w:w="0" w:type="dxa"/>
            </w:tcMar>
            <w:vAlign w:val="bottom"/>
          </w:tcPr>
          <w:p w14:paraId="07268C72" w14:textId="77777777" w:rsidR="0067606D" w:rsidRPr="008142FB"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6CE6971A" w14:textId="77777777" w:rsidR="0067606D" w:rsidRPr="008142FB"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653FA84B" w14:textId="77777777" w:rsidR="0067606D" w:rsidRPr="008142FB" w:rsidRDefault="0067606D" w:rsidP="00FF5B0B">
            <w:pPr>
              <w:pStyle w:val="TabellSumma"/>
            </w:pPr>
          </w:p>
        </w:tc>
      </w:tr>
      <w:tr w:rsidR="0067606D" w:rsidRPr="00096265" w14:paraId="5CF32AD1"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6098AE7C" w14:textId="77777777" w:rsidR="0067606D" w:rsidRPr="007A685E" w:rsidRDefault="0067606D" w:rsidP="0067606D">
            <w:pPr>
              <w:pStyle w:val="TabellSummaText"/>
            </w:pPr>
            <w:r w:rsidRPr="007A685E">
              <w:t>8</w:t>
            </w:r>
          </w:p>
        </w:tc>
        <w:tc>
          <w:tcPr>
            <w:tcW w:w="4570" w:type="dxa"/>
            <w:tcBorders>
              <w:top w:val="single" w:sz="6" w:space="0" w:color="000000"/>
              <w:left w:val="nil"/>
              <w:bottom w:val="single" w:sz="6" w:space="0" w:color="000000"/>
              <w:right w:val="nil"/>
            </w:tcBorders>
            <w:tcMar>
              <w:right w:w="0" w:type="dxa"/>
            </w:tcMar>
            <w:hideMark/>
          </w:tcPr>
          <w:p w14:paraId="5C6AB0B9" w14:textId="77777777" w:rsidR="0067606D" w:rsidRPr="007A685E" w:rsidRDefault="0067606D" w:rsidP="0067606D">
            <w:pPr>
              <w:pStyle w:val="TabellSummaText"/>
            </w:pPr>
            <w:r w:rsidRPr="007A685E">
              <w:t>Migration</w:t>
            </w:r>
          </w:p>
        </w:tc>
        <w:tc>
          <w:tcPr>
            <w:tcW w:w="782" w:type="dxa"/>
            <w:tcBorders>
              <w:top w:val="single" w:sz="6" w:space="0" w:color="000000"/>
              <w:left w:val="nil"/>
              <w:bottom w:val="single" w:sz="6" w:space="0" w:color="000000"/>
              <w:right w:val="nil"/>
            </w:tcBorders>
            <w:tcMar>
              <w:right w:w="0" w:type="dxa"/>
            </w:tcMar>
          </w:tcPr>
          <w:p w14:paraId="040A95B5" w14:textId="77777777" w:rsidR="0067606D" w:rsidRPr="007A685E" w:rsidRDefault="0067606D" w:rsidP="00C76E6E">
            <w:pPr>
              <w:pStyle w:val="TabellSummaText"/>
            </w:pPr>
          </w:p>
        </w:tc>
        <w:tc>
          <w:tcPr>
            <w:tcW w:w="783" w:type="dxa"/>
            <w:tcBorders>
              <w:top w:val="single" w:sz="6" w:space="0" w:color="000000"/>
              <w:left w:val="nil"/>
              <w:bottom w:val="single" w:sz="6" w:space="0" w:color="000000"/>
              <w:right w:val="nil"/>
            </w:tcBorders>
            <w:tcMar>
              <w:right w:w="0" w:type="dxa"/>
            </w:tcMar>
            <w:vAlign w:val="bottom"/>
            <w:hideMark/>
          </w:tcPr>
          <w:p w14:paraId="251DF4D5" w14:textId="4114B38F" w:rsidR="0067606D" w:rsidRPr="008142FB" w:rsidRDefault="0067606D" w:rsidP="0067606D">
            <w:pPr>
              <w:pStyle w:val="TabellSummaText"/>
              <w:jc w:val="right"/>
            </w:pPr>
          </w:p>
        </w:tc>
        <w:tc>
          <w:tcPr>
            <w:tcW w:w="783" w:type="dxa"/>
            <w:tcBorders>
              <w:top w:val="single" w:sz="6" w:space="0" w:color="000000"/>
              <w:left w:val="nil"/>
              <w:bottom w:val="single" w:sz="6" w:space="0" w:color="000000"/>
              <w:right w:val="nil"/>
            </w:tcBorders>
            <w:tcMar>
              <w:right w:w="0" w:type="dxa"/>
            </w:tcMar>
            <w:vAlign w:val="bottom"/>
            <w:hideMark/>
          </w:tcPr>
          <w:p w14:paraId="09464C13" w14:textId="77777777" w:rsidR="0067606D" w:rsidRPr="008142FB" w:rsidRDefault="0067606D" w:rsidP="0067606D">
            <w:pPr>
              <w:pStyle w:val="TabellSummaText"/>
              <w:jc w:val="right"/>
            </w:pPr>
            <w:r w:rsidRPr="008142FB">
              <w:t>-331</w:t>
            </w:r>
          </w:p>
        </w:tc>
        <w:tc>
          <w:tcPr>
            <w:tcW w:w="783" w:type="dxa"/>
            <w:tcBorders>
              <w:top w:val="single" w:sz="6" w:space="0" w:color="000000"/>
              <w:left w:val="nil"/>
              <w:bottom w:val="single" w:sz="6" w:space="0" w:color="000000"/>
              <w:right w:val="nil"/>
            </w:tcBorders>
            <w:tcMar>
              <w:right w:w="0" w:type="dxa"/>
            </w:tcMar>
            <w:vAlign w:val="bottom"/>
            <w:hideMark/>
          </w:tcPr>
          <w:p w14:paraId="68E12D52" w14:textId="77777777" w:rsidR="0067606D" w:rsidRPr="008142FB" w:rsidRDefault="0067606D" w:rsidP="0067606D">
            <w:pPr>
              <w:pStyle w:val="TabellSummaText"/>
              <w:jc w:val="right"/>
            </w:pPr>
            <w:r w:rsidRPr="008142FB">
              <w:t>-954</w:t>
            </w:r>
          </w:p>
        </w:tc>
        <w:tc>
          <w:tcPr>
            <w:tcW w:w="783" w:type="dxa"/>
            <w:tcBorders>
              <w:top w:val="single" w:sz="6" w:space="0" w:color="000000"/>
              <w:left w:val="nil"/>
              <w:bottom w:val="single" w:sz="6" w:space="0" w:color="000000"/>
              <w:right w:val="nil"/>
            </w:tcBorders>
            <w:tcMar>
              <w:right w:w="0" w:type="dxa"/>
            </w:tcMar>
            <w:vAlign w:val="bottom"/>
            <w:hideMark/>
          </w:tcPr>
          <w:p w14:paraId="21949A60" w14:textId="77777777" w:rsidR="0067606D" w:rsidRPr="008142FB" w:rsidRDefault="0067606D" w:rsidP="0067606D">
            <w:pPr>
              <w:pStyle w:val="TabellSummaText"/>
              <w:jc w:val="right"/>
            </w:pPr>
            <w:r w:rsidRPr="008142FB">
              <w:t>-1 482</w:t>
            </w:r>
          </w:p>
        </w:tc>
      </w:tr>
      <w:tr w:rsidR="0067606D" w:rsidRPr="00096265" w14:paraId="4E91E2C0"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77BE7AE0" w14:textId="77777777" w:rsidR="0067606D" w:rsidRPr="007A685E" w:rsidRDefault="0067606D" w:rsidP="00FF5B0B">
            <w:pPr>
              <w:pStyle w:val="TabellSumma"/>
              <w:jc w:val="left"/>
            </w:pPr>
            <w:r w:rsidRPr="007A685E">
              <w:t xml:space="preserve">varav </w:t>
            </w:r>
          </w:p>
        </w:tc>
        <w:tc>
          <w:tcPr>
            <w:tcW w:w="4570" w:type="dxa"/>
            <w:tcBorders>
              <w:top w:val="single" w:sz="6" w:space="0" w:color="000000"/>
              <w:left w:val="nil"/>
              <w:bottom w:val="single" w:sz="6" w:space="0" w:color="000000"/>
              <w:right w:val="nil"/>
            </w:tcBorders>
            <w:tcMar>
              <w:right w:w="0" w:type="dxa"/>
            </w:tcMar>
            <w:vAlign w:val="bottom"/>
            <w:hideMark/>
          </w:tcPr>
          <w:p w14:paraId="617CD33E" w14:textId="77777777" w:rsidR="0067606D" w:rsidRPr="007A685E" w:rsidRDefault="0067606D" w:rsidP="00FF5B0B">
            <w:pPr>
              <w:pStyle w:val="TabellSumma"/>
              <w:jc w:val="left"/>
            </w:pPr>
            <w:r w:rsidRPr="007A685E">
              <w:t>Förvarsverksamhet</w:t>
            </w:r>
          </w:p>
        </w:tc>
        <w:tc>
          <w:tcPr>
            <w:tcW w:w="782" w:type="dxa"/>
            <w:tcBorders>
              <w:top w:val="single" w:sz="6" w:space="0" w:color="000000"/>
              <w:left w:val="nil"/>
              <w:bottom w:val="single" w:sz="6" w:space="0" w:color="000000"/>
              <w:right w:val="nil"/>
            </w:tcBorders>
            <w:tcMar>
              <w:right w:w="0" w:type="dxa"/>
            </w:tcMar>
            <w:hideMark/>
          </w:tcPr>
          <w:p w14:paraId="0CC0D2B5" w14:textId="77777777" w:rsidR="0067606D" w:rsidRPr="007A685E" w:rsidRDefault="0067606D" w:rsidP="00C76E6E">
            <w:pPr>
              <w:pStyle w:val="TabellSumma"/>
              <w:jc w:val="left"/>
            </w:pPr>
            <w:r w:rsidRPr="007A685E">
              <w:t>1:1</w:t>
            </w:r>
          </w:p>
        </w:tc>
        <w:tc>
          <w:tcPr>
            <w:tcW w:w="783" w:type="dxa"/>
            <w:tcBorders>
              <w:top w:val="single" w:sz="6" w:space="0" w:color="000000"/>
              <w:left w:val="nil"/>
              <w:bottom w:val="single" w:sz="6" w:space="0" w:color="000000"/>
              <w:right w:val="nil"/>
            </w:tcBorders>
            <w:tcMar>
              <w:right w:w="0" w:type="dxa"/>
            </w:tcMar>
            <w:vAlign w:val="bottom"/>
          </w:tcPr>
          <w:p w14:paraId="5C6033C8" w14:textId="77777777" w:rsidR="0067606D" w:rsidRPr="008142FB"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71AF6B2D" w14:textId="77777777" w:rsidR="0067606D" w:rsidRPr="008142FB" w:rsidRDefault="0067606D" w:rsidP="00FF5B0B">
            <w:pPr>
              <w:pStyle w:val="TabellSumma"/>
            </w:pPr>
            <w:r w:rsidRPr="008142FB">
              <w:t>125</w:t>
            </w:r>
          </w:p>
        </w:tc>
        <w:tc>
          <w:tcPr>
            <w:tcW w:w="783" w:type="dxa"/>
            <w:tcBorders>
              <w:top w:val="single" w:sz="6" w:space="0" w:color="000000"/>
              <w:left w:val="nil"/>
              <w:bottom w:val="single" w:sz="6" w:space="0" w:color="000000"/>
              <w:right w:val="nil"/>
            </w:tcBorders>
            <w:tcMar>
              <w:right w:w="0" w:type="dxa"/>
            </w:tcMar>
            <w:vAlign w:val="bottom"/>
            <w:hideMark/>
          </w:tcPr>
          <w:p w14:paraId="71AF9049" w14:textId="77777777" w:rsidR="0067606D" w:rsidRPr="008142FB" w:rsidRDefault="0067606D" w:rsidP="00FF5B0B">
            <w:pPr>
              <w:pStyle w:val="TabellSumma"/>
            </w:pPr>
            <w:r w:rsidRPr="008142FB">
              <w:t>200</w:t>
            </w:r>
          </w:p>
        </w:tc>
        <w:tc>
          <w:tcPr>
            <w:tcW w:w="783" w:type="dxa"/>
            <w:tcBorders>
              <w:top w:val="single" w:sz="6" w:space="0" w:color="000000"/>
              <w:left w:val="nil"/>
              <w:bottom w:val="single" w:sz="6" w:space="0" w:color="000000"/>
              <w:right w:val="nil"/>
            </w:tcBorders>
            <w:tcMar>
              <w:right w:w="0" w:type="dxa"/>
            </w:tcMar>
            <w:vAlign w:val="bottom"/>
            <w:hideMark/>
          </w:tcPr>
          <w:p w14:paraId="773F32EF" w14:textId="77777777" w:rsidR="0067606D" w:rsidRPr="008142FB" w:rsidRDefault="0067606D" w:rsidP="00FF5B0B">
            <w:pPr>
              <w:pStyle w:val="TabellSumma"/>
            </w:pPr>
            <w:r w:rsidRPr="008142FB">
              <w:t>200</w:t>
            </w:r>
          </w:p>
        </w:tc>
      </w:tr>
      <w:tr w:rsidR="0067606D" w:rsidRPr="008142FB" w14:paraId="17936255"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4DB4B731" w14:textId="77777777" w:rsidR="0067606D" w:rsidRPr="007A685E" w:rsidRDefault="0067606D" w:rsidP="00FF5B0B">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28E4ABAB" w14:textId="77777777" w:rsidR="0067606D" w:rsidRPr="007A685E" w:rsidRDefault="0067606D" w:rsidP="00FF5B0B">
            <w:pPr>
              <w:pStyle w:val="TabellSumma"/>
              <w:jc w:val="left"/>
            </w:pPr>
            <w:r w:rsidRPr="007A685E">
              <w:t>Migrationsverksamhet vid utlandsmyndigheterna</w:t>
            </w:r>
          </w:p>
        </w:tc>
        <w:tc>
          <w:tcPr>
            <w:tcW w:w="782" w:type="dxa"/>
            <w:tcBorders>
              <w:top w:val="single" w:sz="6" w:space="0" w:color="000000"/>
              <w:left w:val="nil"/>
              <w:bottom w:val="single" w:sz="6" w:space="0" w:color="000000"/>
              <w:right w:val="nil"/>
            </w:tcBorders>
            <w:tcMar>
              <w:right w:w="0" w:type="dxa"/>
            </w:tcMar>
            <w:hideMark/>
          </w:tcPr>
          <w:p w14:paraId="679A82EE" w14:textId="77777777" w:rsidR="0067606D" w:rsidRPr="007A685E" w:rsidRDefault="0067606D" w:rsidP="00C76E6E">
            <w:pPr>
              <w:pStyle w:val="TabellSumma"/>
              <w:jc w:val="left"/>
            </w:pPr>
            <w:r w:rsidRPr="007A685E">
              <w:t>1:1</w:t>
            </w:r>
          </w:p>
        </w:tc>
        <w:tc>
          <w:tcPr>
            <w:tcW w:w="783" w:type="dxa"/>
            <w:tcBorders>
              <w:top w:val="single" w:sz="6" w:space="0" w:color="000000"/>
              <w:left w:val="nil"/>
              <w:bottom w:val="single" w:sz="6" w:space="0" w:color="000000"/>
              <w:right w:val="nil"/>
            </w:tcBorders>
            <w:tcMar>
              <w:right w:w="0" w:type="dxa"/>
            </w:tcMar>
            <w:vAlign w:val="bottom"/>
          </w:tcPr>
          <w:p w14:paraId="2D9DCD10" w14:textId="77777777" w:rsidR="0067606D" w:rsidRPr="008142FB"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19D0A82C" w14:textId="77777777" w:rsidR="0067606D" w:rsidRPr="008142FB" w:rsidRDefault="0067606D" w:rsidP="00FF5B0B">
            <w:pPr>
              <w:pStyle w:val="TabellSumma"/>
            </w:pPr>
            <w:r w:rsidRPr="008142FB">
              <w:t>166</w:t>
            </w:r>
          </w:p>
        </w:tc>
        <w:tc>
          <w:tcPr>
            <w:tcW w:w="783" w:type="dxa"/>
            <w:tcBorders>
              <w:top w:val="single" w:sz="6" w:space="0" w:color="000000"/>
              <w:left w:val="nil"/>
              <w:bottom w:val="single" w:sz="6" w:space="0" w:color="000000"/>
              <w:right w:val="nil"/>
            </w:tcBorders>
            <w:tcMar>
              <w:right w:w="0" w:type="dxa"/>
            </w:tcMar>
            <w:vAlign w:val="bottom"/>
            <w:hideMark/>
          </w:tcPr>
          <w:p w14:paraId="74D04CCA" w14:textId="77777777" w:rsidR="0067606D" w:rsidRPr="008142FB" w:rsidRDefault="0067606D" w:rsidP="00FF5B0B">
            <w:pPr>
              <w:pStyle w:val="TabellSumma"/>
            </w:pPr>
            <w:r w:rsidRPr="008142FB">
              <w:t>166</w:t>
            </w:r>
          </w:p>
        </w:tc>
        <w:tc>
          <w:tcPr>
            <w:tcW w:w="783" w:type="dxa"/>
            <w:tcBorders>
              <w:top w:val="single" w:sz="6" w:space="0" w:color="000000"/>
              <w:left w:val="nil"/>
              <w:bottom w:val="single" w:sz="6" w:space="0" w:color="000000"/>
              <w:right w:val="nil"/>
            </w:tcBorders>
            <w:tcMar>
              <w:right w:w="0" w:type="dxa"/>
            </w:tcMar>
            <w:vAlign w:val="bottom"/>
            <w:hideMark/>
          </w:tcPr>
          <w:p w14:paraId="761ED30C" w14:textId="77777777" w:rsidR="0067606D" w:rsidRPr="008142FB" w:rsidRDefault="0067606D" w:rsidP="00FF5B0B">
            <w:pPr>
              <w:pStyle w:val="TabellSumma"/>
            </w:pPr>
            <w:r w:rsidRPr="008142FB">
              <w:t>166</w:t>
            </w:r>
          </w:p>
        </w:tc>
      </w:tr>
      <w:tr w:rsidR="0067606D" w:rsidRPr="00096265" w14:paraId="07FD5237" w14:textId="77777777" w:rsidTr="00C76E6E">
        <w:tc>
          <w:tcPr>
            <w:tcW w:w="571" w:type="dxa"/>
            <w:gridSpan w:val="2"/>
            <w:tcBorders>
              <w:top w:val="single" w:sz="6" w:space="0" w:color="000000"/>
              <w:left w:val="nil"/>
              <w:bottom w:val="single" w:sz="6" w:space="0" w:color="000000"/>
              <w:right w:val="nil"/>
            </w:tcBorders>
            <w:tcMar>
              <w:right w:w="0" w:type="dxa"/>
            </w:tcMar>
            <w:vAlign w:val="bottom"/>
          </w:tcPr>
          <w:p w14:paraId="073AC2C9" w14:textId="6347F11F" w:rsidR="0067606D" w:rsidRPr="007A685E" w:rsidRDefault="0067606D" w:rsidP="00FF5B0B">
            <w:pPr>
              <w:pStyle w:val="TabellSumma"/>
              <w:jc w:val="left"/>
              <w:rPr>
                <w:rFonts w:ascii="Cambria" w:hAnsi="Cambria" w:cs="Cambria"/>
              </w:rPr>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tcPr>
          <w:p w14:paraId="744F4081" w14:textId="68C36AE8" w:rsidR="0067606D" w:rsidRPr="007A685E" w:rsidRDefault="0067606D" w:rsidP="00FF5B0B">
            <w:pPr>
              <w:pStyle w:val="TabellSumma"/>
              <w:jc w:val="left"/>
            </w:pPr>
            <w:r w:rsidRPr="007A685E">
              <w:t>Ett socialt hållbart eget boende för asylsökande</w:t>
            </w:r>
          </w:p>
        </w:tc>
        <w:tc>
          <w:tcPr>
            <w:tcW w:w="782" w:type="dxa"/>
            <w:tcBorders>
              <w:top w:val="single" w:sz="6" w:space="0" w:color="000000"/>
              <w:left w:val="nil"/>
              <w:bottom w:val="single" w:sz="6" w:space="0" w:color="000000"/>
              <w:right w:val="nil"/>
            </w:tcBorders>
            <w:tcMar>
              <w:right w:w="0" w:type="dxa"/>
            </w:tcMar>
          </w:tcPr>
          <w:p w14:paraId="1F6A8A81" w14:textId="2BE931BB" w:rsidR="0067606D" w:rsidRPr="007A685E" w:rsidRDefault="0067606D" w:rsidP="00C76E6E">
            <w:pPr>
              <w:pStyle w:val="TabellSumma"/>
              <w:jc w:val="left"/>
            </w:pPr>
            <w:r w:rsidRPr="007A685E">
              <w:t>1:1, 1:2</w:t>
            </w:r>
          </w:p>
        </w:tc>
        <w:tc>
          <w:tcPr>
            <w:tcW w:w="783" w:type="dxa"/>
            <w:tcBorders>
              <w:top w:val="single" w:sz="6" w:space="0" w:color="000000"/>
              <w:left w:val="nil"/>
              <w:bottom w:val="single" w:sz="6" w:space="0" w:color="000000"/>
              <w:right w:val="nil"/>
            </w:tcBorders>
            <w:tcMar>
              <w:right w:w="0" w:type="dxa"/>
            </w:tcMar>
            <w:vAlign w:val="bottom"/>
          </w:tcPr>
          <w:p w14:paraId="5550313B" w14:textId="77777777" w:rsidR="0067606D" w:rsidRPr="00250E0C"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007D9162" w14:textId="2C25988B" w:rsidR="0067606D" w:rsidRPr="00250E0C" w:rsidRDefault="0067606D" w:rsidP="00FF5B0B">
            <w:pPr>
              <w:pStyle w:val="TabellSumma"/>
            </w:pPr>
            <w:r w:rsidRPr="008142FB">
              <w:t>38</w:t>
            </w:r>
          </w:p>
        </w:tc>
        <w:tc>
          <w:tcPr>
            <w:tcW w:w="783" w:type="dxa"/>
            <w:tcBorders>
              <w:top w:val="single" w:sz="6" w:space="0" w:color="000000"/>
              <w:left w:val="nil"/>
              <w:bottom w:val="single" w:sz="6" w:space="0" w:color="000000"/>
              <w:right w:val="nil"/>
            </w:tcBorders>
            <w:tcMar>
              <w:right w:w="0" w:type="dxa"/>
            </w:tcMar>
            <w:vAlign w:val="bottom"/>
          </w:tcPr>
          <w:p w14:paraId="6C3F141F" w14:textId="3959DC85" w:rsidR="0067606D" w:rsidRPr="00250E0C" w:rsidRDefault="0067606D" w:rsidP="00FF5B0B">
            <w:pPr>
              <w:pStyle w:val="TabellSumma"/>
            </w:pPr>
            <w:r w:rsidRPr="008142FB">
              <w:t>73</w:t>
            </w:r>
          </w:p>
        </w:tc>
        <w:tc>
          <w:tcPr>
            <w:tcW w:w="783" w:type="dxa"/>
            <w:tcBorders>
              <w:top w:val="single" w:sz="6" w:space="0" w:color="000000"/>
              <w:left w:val="nil"/>
              <w:bottom w:val="single" w:sz="6" w:space="0" w:color="000000"/>
              <w:right w:val="nil"/>
            </w:tcBorders>
            <w:tcMar>
              <w:right w:w="0" w:type="dxa"/>
            </w:tcMar>
            <w:vAlign w:val="bottom"/>
          </w:tcPr>
          <w:p w14:paraId="4AF3D9F4" w14:textId="4788B9AD" w:rsidR="0067606D" w:rsidRPr="00250E0C" w:rsidRDefault="0067606D" w:rsidP="00FF5B0B">
            <w:pPr>
              <w:pStyle w:val="TabellSumma"/>
            </w:pPr>
            <w:r w:rsidRPr="008142FB">
              <w:t>73</w:t>
            </w:r>
          </w:p>
        </w:tc>
      </w:tr>
      <w:tr w:rsidR="0067606D" w:rsidRPr="00096265" w14:paraId="24D033B5"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0C300ACF"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hideMark/>
          </w:tcPr>
          <w:p w14:paraId="2A1B55F5" w14:textId="5E3621E5" w:rsidR="0067606D" w:rsidRPr="007A685E" w:rsidRDefault="0067606D" w:rsidP="00083E49">
            <w:pPr>
              <w:pStyle w:val="TabellSumma"/>
              <w:jc w:val="left"/>
            </w:pPr>
            <w:r w:rsidRPr="007A685E">
              <w:t>Förlängning av tillfälliga lagen</w:t>
            </w:r>
          </w:p>
        </w:tc>
        <w:tc>
          <w:tcPr>
            <w:tcW w:w="782" w:type="dxa"/>
            <w:tcBorders>
              <w:top w:val="single" w:sz="6" w:space="0" w:color="000000"/>
              <w:left w:val="nil"/>
              <w:bottom w:val="single" w:sz="6" w:space="0" w:color="000000"/>
              <w:right w:val="nil"/>
            </w:tcBorders>
            <w:tcMar>
              <w:right w:w="0" w:type="dxa"/>
            </w:tcMar>
            <w:hideMark/>
          </w:tcPr>
          <w:p w14:paraId="75BD58AA" w14:textId="6C89328C" w:rsidR="0067606D" w:rsidRPr="007A685E" w:rsidRDefault="0067606D" w:rsidP="00C76E6E">
            <w:pPr>
              <w:pStyle w:val="TabellSumma"/>
              <w:jc w:val="left"/>
            </w:pPr>
            <w:r w:rsidRPr="007A685E">
              <w:t>1:2, 1:6, 1:7</w:t>
            </w:r>
          </w:p>
        </w:tc>
        <w:tc>
          <w:tcPr>
            <w:tcW w:w="783" w:type="dxa"/>
            <w:tcBorders>
              <w:top w:val="single" w:sz="6" w:space="0" w:color="000000"/>
              <w:left w:val="nil"/>
              <w:bottom w:val="single" w:sz="6" w:space="0" w:color="000000"/>
              <w:right w:val="nil"/>
            </w:tcBorders>
            <w:tcMar>
              <w:right w:w="0" w:type="dxa"/>
            </w:tcMar>
            <w:vAlign w:val="bottom"/>
            <w:hideMark/>
          </w:tcPr>
          <w:p w14:paraId="7BFF6897" w14:textId="7A9A5848" w:rsidR="0067606D" w:rsidRPr="00BD09C7" w:rsidRDefault="0067606D" w:rsidP="00FF5B0B">
            <w:pPr>
              <w:pStyle w:val="TabellSumma"/>
              <w:rPr>
                <w:highlight w:val="yellow"/>
              </w:rPr>
            </w:pPr>
          </w:p>
        </w:tc>
        <w:tc>
          <w:tcPr>
            <w:tcW w:w="783" w:type="dxa"/>
            <w:tcBorders>
              <w:top w:val="single" w:sz="6" w:space="0" w:color="000000"/>
              <w:left w:val="nil"/>
              <w:bottom w:val="single" w:sz="6" w:space="0" w:color="000000"/>
              <w:right w:val="nil"/>
            </w:tcBorders>
            <w:tcMar>
              <w:right w:w="0" w:type="dxa"/>
            </w:tcMar>
            <w:vAlign w:val="bottom"/>
            <w:hideMark/>
          </w:tcPr>
          <w:p w14:paraId="105C6C5C" w14:textId="17332C00" w:rsidR="0067606D" w:rsidRPr="00F24370" w:rsidRDefault="0067606D" w:rsidP="00FF5B0B">
            <w:pPr>
              <w:pStyle w:val="TabellSumma"/>
            </w:pPr>
            <w:r w:rsidRPr="00F24370">
              <w:t>-830</w:t>
            </w:r>
          </w:p>
        </w:tc>
        <w:tc>
          <w:tcPr>
            <w:tcW w:w="783" w:type="dxa"/>
            <w:tcBorders>
              <w:top w:val="single" w:sz="6" w:space="0" w:color="000000"/>
              <w:left w:val="nil"/>
              <w:bottom w:val="single" w:sz="6" w:space="0" w:color="000000"/>
              <w:right w:val="nil"/>
            </w:tcBorders>
            <w:tcMar>
              <w:right w:w="0" w:type="dxa"/>
            </w:tcMar>
            <w:vAlign w:val="bottom"/>
            <w:hideMark/>
          </w:tcPr>
          <w:p w14:paraId="44B5B081" w14:textId="03DE39CC" w:rsidR="0067606D" w:rsidRPr="00F24370" w:rsidRDefault="0067606D" w:rsidP="00FF5B0B">
            <w:pPr>
              <w:pStyle w:val="TabellSumma"/>
            </w:pPr>
            <w:r w:rsidRPr="00F24370">
              <w:t>-1 545</w:t>
            </w:r>
          </w:p>
        </w:tc>
        <w:tc>
          <w:tcPr>
            <w:tcW w:w="783" w:type="dxa"/>
            <w:tcBorders>
              <w:top w:val="single" w:sz="6" w:space="0" w:color="000000"/>
              <w:left w:val="nil"/>
              <w:bottom w:val="single" w:sz="6" w:space="0" w:color="000000"/>
              <w:right w:val="nil"/>
            </w:tcBorders>
            <w:tcMar>
              <w:right w:w="0" w:type="dxa"/>
            </w:tcMar>
            <w:vAlign w:val="bottom"/>
            <w:hideMark/>
          </w:tcPr>
          <w:p w14:paraId="09412FB7" w14:textId="00F0ABDA" w:rsidR="0067606D" w:rsidRPr="00F24370" w:rsidRDefault="0067606D" w:rsidP="00FF5B0B">
            <w:pPr>
              <w:pStyle w:val="TabellSumma"/>
            </w:pPr>
            <w:r w:rsidRPr="00F24370">
              <w:t>-2 050</w:t>
            </w:r>
          </w:p>
        </w:tc>
      </w:tr>
      <w:tr w:rsidR="0067606D" w:rsidRPr="003A3DF8" w14:paraId="1DF02588"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255B033A" w14:textId="77777777" w:rsidR="0067606D" w:rsidRPr="007A685E" w:rsidRDefault="0067606D" w:rsidP="00FF5B0B">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2F97A0B6" w14:textId="253D2A0B" w:rsidR="0067606D" w:rsidRPr="007A685E" w:rsidRDefault="0067606D" w:rsidP="00FF5B0B">
            <w:pPr>
              <w:pStyle w:val="TabellSumma"/>
              <w:jc w:val="left"/>
            </w:pPr>
            <w:r w:rsidRPr="007A685E">
              <w:t>Kärnstöd IOM</w:t>
            </w:r>
          </w:p>
        </w:tc>
        <w:tc>
          <w:tcPr>
            <w:tcW w:w="782" w:type="dxa"/>
            <w:tcBorders>
              <w:top w:val="single" w:sz="6" w:space="0" w:color="000000"/>
              <w:left w:val="nil"/>
              <w:bottom w:val="single" w:sz="6" w:space="0" w:color="000000"/>
              <w:right w:val="nil"/>
            </w:tcBorders>
            <w:tcMar>
              <w:right w:w="0" w:type="dxa"/>
            </w:tcMar>
            <w:hideMark/>
          </w:tcPr>
          <w:p w14:paraId="66FD3B62" w14:textId="77777777" w:rsidR="0067606D" w:rsidRPr="007A685E" w:rsidRDefault="0067606D" w:rsidP="00C76E6E">
            <w:pPr>
              <w:pStyle w:val="TabellSumma"/>
              <w:jc w:val="left"/>
            </w:pPr>
            <w:r w:rsidRPr="007A685E">
              <w:t>1:3</w:t>
            </w:r>
          </w:p>
        </w:tc>
        <w:tc>
          <w:tcPr>
            <w:tcW w:w="783" w:type="dxa"/>
            <w:tcBorders>
              <w:top w:val="single" w:sz="6" w:space="0" w:color="000000"/>
              <w:left w:val="nil"/>
              <w:bottom w:val="single" w:sz="6" w:space="0" w:color="000000"/>
              <w:right w:val="nil"/>
            </w:tcBorders>
            <w:tcMar>
              <w:right w:w="0" w:type="dxa"/>
            </w:tcMar>
            <w:vAlign w:val="bottom"/>
          </w:tcPr>
          <w:p w14:paraId="1BDC1391" w14:textId="77777777" w:rsidR="0067606D" w:rsidRPr="003A3DF8"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64E769E8" w14:textId="77777777" w:rsidR="0067606D" w:rsidRPr="003A3DF8" w:rsidRDefault="0067606D" w:rsidP="00FF5B0B">
            <w:pPr>
              <w:pStyle w:val="TabellSumma"/>
            </w:pPr>
            <w:r w:rsidRPr="003A3DF8">
              <w:t>50</w:t>
            </w:r>
          </w:p>
        </w:tc>
        <w:tc>
          <w:tcPr>
            <w:tcW w:w="783" w:type="dxa"/>
            <w:tcBorders>
              <w:top w:val="single" w:sz="6" w:space="0" w:color="000000"/>
              <w:left w:val="nil"/>
              <w:bottom w:val="single" w:sz="6" w:space="0" w:color="000000"/>
              <w:right w:val="nil"/>
            </w:tcBorders>
            <w:tcMar>
              <w:right w:w="0" w:type="dxa"/>
            </w:tcMar>
            <w:vAlign w:val="bottom"/>
            <w:hideMark/>
          </w:tcPr>
          <w:p w14:paraId="1CD6C705" w14:textId="77777777" w:rsidR="0067606D" w:rsidRPr="003A3DF8" w:rsidRDefault="0067606D" w:rsidP="00FF5B0B">
            <w:pPr>
              <w:pStyle w:val="TabellSumma"/>
            </w:pPr>
            <w:r w:rsidRPr="003A3DF8">
              <w:t>50</w:t>
            </w:r>
          </w:p>
        </w:tc>
        <w:tc>
          <w:tcPr>
            <w:tcW w:w="783" w:type="dxa"/>
            <w:tcBorders>
              <w:top w:val="single" w:sz="6" w:space="0" w:color="000000"/>
              <w:left w:val="nil"/>
              <w:bottom w:val="single" w:sz="6" w:space="0" w:color="000000"/>
              <w:right w:val="nil"/>
            </w:tcBorders>
            <w:tcMar>
              <w:right w:w="0" w:type="dxa"/>
            </w:tcMar>
            <w:vAlign w:val="bottom"/>
            <w:hideMark/>
          </w:tcPr>
          <w:p w14:paraId="769DC735" w14:textId="77777777" w:rsidR="0067606D" w:rsidRPr="003A3DF8" w:rsidRDefault="0067606D" w:rsidP="00FF5B0B">
            <w:pPr>
              <w:pStyle w:val="TabellSumma"/>
            </w:pPr>
            <w:r w:rsidRPr="003A3DF8">
              <w:t>50</w:t>
            </w:r>
          </w:p>
        </w:tc>
      </w:tr>
      <w:tr w:rsidR="0067606D" w:rsidRPr="008142FB" w14:paraId="50D580CB"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20DC8DD4" w14:textId="77777777" w:rsidR="0067606D" w:rsidRPr="007A685E" w:rsidRDefault="0067606D" w:rsidP="00FF5B0B">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4839B311" w14:textId="76393B62" w:rsidR="0067606D" w:rsidRPr="007A685E" w:rsidRDefault="0067606D" w:rsidP="00FF5B0B">
            <w:pPr>
              <w:pStyle w:val="TabellSumma"/>
              <w:jc w:val="left"/>
            </w:pPr>
            <w:r w:rsidRPr="007A685E">
              <w:t>Tillskott till migrationsdomstolarna</w:t>
            </w:r>
          </w:p>
        </w:tc>
        <w:tc>
          <w:tcPr>
            <w:tcW w:w="782" w:type="dxa"/>
            <w:tcBorders>
              <w:top w:val="single" w:sz="6" w:space="0" w:color="000000"/>
              <w:left w:val="nil"/>
              <w:bottom w:val="single" w:sz="6" w:space="0" w:color="000000"/>
              <w:right w:val="nil"/>
            </w:tcBorders>
            <w:tcMar>
              <w:right w:w="0" w:type="dxa"/>
            </w:tcMar>
            <w:hideMark/>
          </w:tcPr>
          <w:p w14:paraId="68975DBA" w14:textId="77777777" w:rsidR="0067606D" w:rsidRPr="007A685E" w:rsidRDefault="0067606D" w:rsidP="00C76E6E">
            <w:pPr>
              <w:pStyle w:val="TabellSumma"/>
              <w:jc w:val="left"/>
            </w:pPr>
            <w:r w:rsidRPr="007A685E">
              <w:t>1:4</w:t>
            </w:r>
          </w:p>
        </w:tc>
        <w:tc>
          <w:tcPr>
            <w:tcW w:w="783" w:type="dxa"/>
            <w:tcBorders>
              <w:top w:val="single" w:sz="6" w:space="0" w:color="000000"/>
              <w:left w:val="nil"/>
              <w:bottom w:val="single" w:sz="6" w:space="0" w:color="000000"/>
              <w:right w:val="nil"/>
            </w:tcBorders>
            <w:tcMar>
              <w:right w:w="0" w:type="dxa"/>
            </w:tcMar>
            <w:vAlign w:val="bottom"/>
          </w:tcPr>
          <w:p w14:paraId="11F39E83" w14:textId="77777777" w:rsidR="0067606D" w:rsidRPr="00BD09C7" w:rsidRDefault="0067606D" w:rsidP="00FF5B0B">
            <w:pPr>
              <w:pStyle w:val="TabellSumma"/>
              <w:rPr>
                <w:highlight w:val="yellow"/>
              </w:rPr>
            </w:pPr>
          </w:p>
        </w:tc>
        <w:tc>
          <w:tcPr>
            <w:tcW w:w="783" w:type="dxa"/>
            <w:tcBorders>
              <w:top w:val="single" w:sz="6" w:space="0" w:color="000000"/>
              <w:left w:val="nil"/>
              <w:bottom w:val="single" w:sz="6" w:space="0" w:color="000000"/>
              <w:right w:val="nil"/>
            </w:tcBorders>
            <w:tcMar>
              <w:right w:w="0" w:type="dxa"/>
            </w:tcMar>
            <w:vAlign w:val="bottom"/>
            <w:hideMark/>
          </w:tcPr>
          <w:p w14:paraId="4A14B752" w14:textId="77777777" w:rsidR="0067606D" w:rsidRPr="008142FB" w:rsidRDefault="0067606D" w:rsidP="00FF5B0B">
            <w:pPr>
              <w:pStyle w:val="TabellSumma"/>
            </w:pPr>
            <w:r w:rsidRPr="008142FB">
              <w:t>122</w:t>
            </w:r>
          </w:p>
        </w:tc>
        <w:tc>
          <w:tcPr>
            <w:tcW w:w="783" w:type="dxa"/>
            <w:tcBorders>
              <w:top w:val="single" w:sz="6" w:space="0" w:color="000000"/>
              <w:left w:val="nil"/>
              <w:bottom w:val="single" w:sz="6" w:space="0" w:color="000000"/>
              <w:right w:val="nil"/>
            </w:tcBorders>
            <w:tcMar>
              <w:right w:w="0" w:type="dxa"/>
            </w:tcMar>
            <w:vAlign w:val="bottom"/>
            <w:hideMark/>
          </w:tcPr>
          <w:p w14:paraId="17C99351" w14:textId="77777777" w:rsidR="0067606D" w:rsidRPr="008142FB" w:rsidRDefault="0067606D" w:rsidP="00FF5B0B">
            <w:pPr>
              <w:pStyle w:val="TabellSumma"/>
            </w:pPr>
            <w:r w:rsidRPr="008142FB">
              <w:t>104</w:t>
            </w:r>
          </w:p>
        </w:tc>
        <w:tc>
          <w:tcPr>
            <w:tcW w:w="783" w:type="dxa"/>
            <w:tcBorders>
              <w:top w:val="single" w:sz="6" w:space="0" w:color="000000"/>
              <w:left w:val="nil"/>
              <w:bottom w:val="single" w:sz="6" w:space="0" w:color="000000"/>
              <w:right w:val="nil"/>
            </w:tcBorders>
            <w:tcMar>
              <w:right w:w="0" w:type="dxa"/>
            </w:tcMar>
            <w:vAlign w:val="bottom"/>
            <w:hideMark/>
          </w:tcPr>
          <w:p w14:paraId="2B254BB1" w14:textId="77777777" w:rsidR="0067606D" w:rsidRPr="008142FB" w:rsidRDefault="0067606D" w:rsidP="00FF5B0B">
            <w:pPr>
              <w:pStyle w:val="TabellSumma"/>
            </w:pPr>
            <w:r w:rsidRPr="008142FB">
              <w:t>81</w:t>
            </w:r>
          </w:p>
        </w:tc>
      </w:tr>
      <w:tr w:rsidR="0067606D" w:rsidRPr="00096265" w14:paraId="1BFCE6AF"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4A0F5744" w14:textId="77777777" w:rsidR="0067606D" w:rsidRPr="007A685E" w:rsidRDefault="0067606D" w:rsidP="0067606D">
            <w:pPr>
              <w:pStyle w:val="TabellSummaText"/>
            </w:pPr>
            <w:r w:rsidRPr="007A685E">
              <w:t>9</w:t>
            </w:r>
          </w:p>
        </w:tc>
        <w:tc>
          <w:tcPr>
            <w:tcW w:w="4570" w:type="dxa"/>
            <w:tcBorders>
              <w:top w:val="single" w:sz="6" w:space="0" w:color="000000"/>
              <w:left w:val="nil"/>
              <w:bottom w:val="single" w:sz="6" w:space="0" w:color="000000"/>
              <w:right w:val="nil"/>
            </w:tcBorders>
            <w:tcMar>
              <w:right w:w="0" w:type="dxa"/>
            </w:tcMar>
            <w:hideMark/>
          </w:tcPr>
          <w:p w14:paraId="4993A76A" w14:textId="77777777" w:rsidR="0067606D" w:rsidRPr="007A685E" w:rsidRDefault="0067606D" w:rsidP="0067606D">
            <w:pPr>
              <w:pStyle w:val="TabellSummaText"/>
            </w:pPr>
            <w:r w:rsidRPr="007A685E">
              <w:t>Hälsovård, sjukvård och social omsorg</w:t>
            </w:r>
          </w:p>
        </w:tc>
        <w:tc>
          <w:tcPr>
            <w:tcW w:w="782" w:type="dxa"/>
            <w:tcBorders>
              <w:top w:val="single" w:sz="6" w:space="0" w:color="000000"/>
              <w:left w:val="nil"/>
              <w:bottom w:val="single" w:sz="6" w:space="0" w:color="000000"/>
              <w:right w:val="nil"/>
            </w:tcBorders>
            <w:tcMar>
              <w:right w:w="0" w:type="dxa"/>
            </w:tcMar>
          </w:tcPr>
          <w:p w14:paraId="408A73EF" w14:textId="77777777" w:rsidR="0067606D" w:rsidRPr="007A685E" w:rsidRDefault="0067606D" w:rsidP="00C76E6E">
            <w:pPr>
              <w:pStyle w:val="TabellSummaText"/>
            </w:pPr>
          </w:p>
        </w:tc>
        <w:tc>
          <w:tcPr>
            <w:tcW w:w="783" w:type="dxa"/>
            <w:tcBorders>
              <w:top w:val="single" w:sz="6" w:space="0" w:color="000000"/>
              <w:left w:val="nil"/>
              <w:bottom w:val="single" w:sz="6" w:space="0" w:color="000000"/>
              <w:right w:val="nil"/>
            </w:tcBorders>
            <w:tcMar>
              <w:right w:w="0" w:type="dxa"/>
            </w:tcMar>
            <w:vAlign w:val="bottom"/>
            <w:hideMark/>
          </w:tcPr>
          <w:p w14:paraId="1A8E7D48" w14:textId="77777777" w:rsidR="0067606D" w:rsidRPr="00250E0C" w:rsidRDefault="0067606D" w:rsidP="0067606D">
            <w:pPr>
              <w:pStyle w:val="TabellSummaText"/>
              <w:jc w:val="right"/>
            </w:pPr>
            <w:r w:rsidRPr="00250E0C">
              <w:t>43</w:t>
            </w:r>
          </w:p>
        </w:tc>
        <w:tc>
          <w:tcPr>
            <w:tcW w:w="783" w:type="dxa"/>
            <w:tcBorders>
              <w:top w:val="single" w:sz="6" w:space="0" w:color="000000"/>
              <w:left w:val="nil"/>
              <w:bottom w:val="single" w:sz="6" w:space="0" w:color="000000"/>
              <w:right w:val="nil"/>
            </w:tcBorders>
            <w:tcMar>
              <w:right w:w="0" w:type="dxa"/>
            </w:tcMar>
            <w:vAlign w:val="bottom"/>
            <w:hideMark/>
          </w:tcPr>
          <w:p w14:paraId="6768E462" w14:textId="77777777" w:rsidR="0067606D" w:rsidRPr="00250E0C" w:rsidRDefault="0067606D" w:rsidP="0067606D">
            <w:pPr>
              <w:pStyle w:val="TabellSummaText"/>
              <w:jc w:val="right"/>
            </w:pPr>
            <w:r w:rsidRPr="00250E0C">
              <w:t>2 159</w:t>
            </w:r>
          </w:p>
        </w:tc>
        <w:tc>
          <w:tcPr>
            <w:tcW w:w="783" w:type="dxa"/>
            <w:tcBorders>
              <w:top w:val="single" w:sz="6" w:space="0" w:color="000000"/>
              <w:left w:val="nil"/>
              <w:bottom w:val="single" w:sz="6" w:space="0" w:color="000000"/>
              <w:right w:val="nil"/>
            </w:tcBorders>
            <w:tcMar>
              <w:right w:w="0" w:type="dxa"/>
            </w:tcMar>
            <w:vAlign w:val="bottom"/>
            <w:hideMark/>
          </w:tcPr>
          <w:p w14:paraId="3E0E6A67" w14:textId="77777777" w:rsidR="0067606D" w:rsidRPr="00250E0C" w:rsidRDefault="0067606D" w:rsidP="0067606D">
            <w:pPr>
              <w:pStyle w:val="TabellSummaText"/>
              <w:jc w:val="right"/>
            </w:pPr>
            <w:r w:rsidRPr="00250E0C">
              <w:t>2 347</w:t>
            </w:r>
          </w:p>
        </w:tc>
        <w:tc>
          <w:tcPr>
            <w:tcW w:w="783" w:type="dxa"/>
            <w:tcBorders>
              <w:top w:val="single" w:sz="6" w:space="0" w:color="000000"/>
              <w:left w:val="nil"/>
              <w:bottom w:val="single" w:sz="6" w:space="0" w:color="000000"/>
              <w:right w:val="nil"/>
            </w:tcBorders>
            <w:tcMar>
              <w:right w:w="0" w:type="dxa"/>
            </w:tcMar>
            <w:vAlign w:val="bottom"/>
            <w:hideMark/>
          </w:tcPr>
          <w:p w14:paraId="4A14D359" w14:textId="77777777" w:rsidR="0067606D" w:rsidRPr="00250E0C" w:rsidRDefault="0067606D" w:rsidP="0067606D">
            <w:pPr>
              <w:pStyle w:val="TabellSummaText"/>
              <w:jc w:val="right"/>
            </w:pPr>
            <w:r w:rsidRPr="00250E0C">
              <w:t>2 429</w:t>
            </w:r>
          </w:p>
        </w:tc>
      </w:tr>
      <w:tr w:rsidR="0067606D" w:rsidRPr="00096265" w14:paraId="39A36765"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502A89E3" w14:textId="77777777" w:rsidR="0067606D" w:rsidRPr="007A685E" w:rsidRDefault="0067606D" w:rsidP="00083E49">
            <w:pPr>
              <w:pStyle w:val="TabellSumma"/>
              <w:jc w:val="left"/>
            </w:pPr>
            <w:r w:rsidRPr="007A685E">
              <w:t xml:space="preserve">varav </w:t>
            </w:r>
          </w:p>
        </w:tc>
        <w:tc>
          <w:tcPr>
            <w:tcW w:w="4570" w:type="dxa"/>
            <w:tcBorders>
              <w:top w:val="single" w:sz="6" w:space="0" w:color="000000"/>
              <w:left w:val="nil"/>
              <w:bottom w:val="single" w:sz="6" w:space="0" w:color="000000"/>
              <w:right w:val="nil"/>
            </w:tcBorders>
            <w:tcMar>
              <w:right w:w="0" w:type="dxa"/>
            </w:tcMar>
            <w:vAlign w:val="bottom"/>
            <w:hideMark/>
          </w:tcPr>
          <w:p w14:paraId="0AF899CB" w14:textId="4EA14597" w:rsidR="0067606D" w:rsidRPr="007A685E" w:rsidRDefault="0067606D" w:rsidP="00083E49">
            <w:pPr>
              <w:pStyle w:val="TabellSumma"/>
              <w:jc w:val="left"/>
              <w:rPr>
                <w:vertAlign w:val="superscript"/>
              </w:rPr>
            </w:pPr>
            <w:r w:rsidRPr="007A685E">
              <w:t>Ökade kostnader för läkemedelsförmånerna</w:t>
            </w:r>
          </w:p>
        </w:tc>
        <w:tc>
          <w:tcPr>
            <w:tcW w:w="782" w:type="dxa"/>
            <w:tcBorders>
              <w:top w:val="single" w:sz="6" w:space="0" w:color="000000"/>
              <w:left w:val="nil"/>
              <w:bottom w:val="single" w:sz="6" w:space="0" w:color="000000"/>
              <w:right w:val="nil"/>
            </w:tcBorders>
            <w:tcMar>
              <w:right w:w="0" w:type="dxa"/>
            </w:tcMar>
            <w:hideMark/>
          </w:tcPr>
          <w:p w14:paraId="7E30A96E" w14:textId="77777777" w:rsidR="0067606D" w:rsidRPr="007A685E" w:rsidRDefault="0067606D" w:rsidP="00C76E6E">
            <w:pPr>
              <w:pStyle w:val="TabellSumma"/>
              <w:jc w:val="left"/>
            </w:pPr>
            <w:r w:rsidRPr="007A685E">
              <w:t>1:5</w:t>
            </w:r>
          </w:p>
        </w:tc>
        <w:tc>
          <w:tcPr>
            <w:tcW w:w="783" w:type="dxa"/>
            <w:tcBorders>
              <w:top w:val="single" w:sz="6" w:space="0" w:color="000000"/>
              <w:left w:val="nil"/>
              <w:bottom w:val="single" w:sz="6" w:space="0" w:color="000000"/>
              <w:right w:val="nil"/>
            </w:tcBorders>
            <w:tcMar>
              <w:right w:w="0" w:type="dxa"/>
            </w:tcMar>
            <w:vAlign w:val="bottom"/>
          </w:tcPr>
          <w:p w14:paraId="2BE0D301" w14:textId="77777777" w:rsidR="0067606D" w:rsidRPr="00250E0C"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6B0B9285" w14:textId="77777777" w:rsidR="0067606D" w:rsidRPr="00250E0C" w:rsidRDefault="0067606D" w:rsidP="00FF5B0B">
            <w:pPr>
              <w:pStyle w:val="TabellSumma"/>
            </w:pPr>
            <w:r w:rsidRPr="00250E0C">
              <w:t>1 891</w:t>
            </w:r>
          </w:p>
        </w:tc>
        <w:tc>
          <w:tcPr>
            <w:tcW w:w="783" w:type="dxa"/>
            <w:tcBorders>
              <w:top w:val="single" w:sz="6" w:space="0" w:color="000000"/>
              <w:left w:val="nil"/>
              <w:bottom w:val="single" w:sz="6" w:space="0" w:color="000000"/>
              <w:right w:val="nil"/>
            </w:tcBorders>
            <w:tcMar>
              <w:right w:w="0" w:type="dxa"/>
            </w:tcMar>
            <w:vAlign w:val="bottom"/>
            <w:hideMark/>
          </w:tcPr>
          <w:p w14:paraId="3600EB42" w14:textId="77777777" w:rsidR="0067606D" w:rsidRPr="00250E0C" w:rsidRDefault="0067606D" w:rsidP="00FF5B0B">
            <w:pPr>
              <w:pStyle w:val="TabellSumma"/>
            </w:pPr>
            <w:r w:rsidRPr="00250E0C">
              <w:t>1 891</w:t>
            </w:r>
          </w:p>
        </w:tc>
        <w:tc>
          <w:tcPr>
            <w:tcW w:w="783" w:type="dxa"/>
            <w:tcBorders>
              <w:top w:val="single" w:sz="6" w:space="0" w:color="000000"/>
              <w:left w:val="nil"/>
              <w:bottom w:val="single" w:sz="6" w:space="0" w:color="000000"/>
              <w:right w:val="nil"/>
            </w:tcBorders>
            <w:tcMar>
              <w:right w:w="0" w:type="dxa"/>
            </w:tcMar>
            <w:vAlign w:val="bottom"/>
            <w:hideMark/>
          </w:tcPr>
          <w:p w14:paraId="5C4E0F07" w14:textId="77777777" w:rsidR="0067606D" w:rsidRPr="00250E0C" w:rsidRDefault="0067606D" w:rsidP="00FF5B0B">
            <w:pPr>
              <w:pStyle w:val="TabellSumma"/>
            </w:pPr>
            <w:r w:rsidRPr="00250E0C">
              <w:t>1 891</w:t>
            </w:r>
          </w:p>
        </w:tc>
      </w:tr>
      <w:tr w:rsidR="0067606D" w:rsidRPr="00096265" w14:paraId="3E1E8754"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4CC25E17"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57A06E5F" w14:textId="00617534" w:rsidR="0067606D" w:rsidRPr="007A685E" w:rsidRDefault="0067606D" w:rsidP="00083E49">
            <w:pPr>
              <w:pStyle w:val="TabellSumma"/>
              <w:jc w:val="left"/>
            </w:pPr>
            <w:r w:rsidRPr="007A685E">
              <w:t>Kapitaltillskott Apotek Produktion &amp; Laboratori</w:t>
            </w:r>
            <w:r>
              <w:t>er</w:t>
            </w:r>
            <w:r w:rsidRPr="007A685E">
              <w:t xml:space="preserve"> AB (APL)</w:t>
            </w:r>
          </w:p>
        </w:tc>
        <w:tc>
          <w:tcPr>
            <w:tcW w:w="782" w:type="dxa"/>
            <w:tcBorders>
              <w:top w:val="single" w:sz="6" w:space="0" w:color="000000"/>
              <w:left w:val="nil"/>
              <w:bottom w:val="single" w:sz="6" w:space="0" w:color="000000"/>
              <w:right w:val="nil"/>
            </w:tcBorders>
            <w:tcMar>
              <w:right w:w="0" w:type="dxa"/>
            </w:tcMar>
            <w:hideMark/>
          </w:tcPr>
          <w:p w14:paraId="40B7206F" w14:textId="77777777" w:rsidR="0067606D" w:rsidRPr="007A685E" w:rsidRDefault="0067606D" w:rsidP="00C76E6E">
            <w:pPr>
              <w:pStyle w:val="TabellSumma"/>
              <w:jc w:val="left"/>
            </w:pPr>
            <w:r w:rsidRPr="007A685E">
              <w:t>1:6</w:t>
            </w:r>
          </w:p>
        </w:tc>
        <w:tc>
          <w:tcPr>
            <w:tcW w:w="783" w:type="dxa"/>
            <w:tcBorders>
              <w:top w:val="single" w:sz="6" w:space="0" w:color="000000"/>
              <w:left w:val="nil"/>
              <w:bottom w:val="single" w:sz="6" w:space="0" w:color="000000"/>
              <w:right w:val="nil"/>
            </w:tcBorders>
            <w:tcMar>
              <w:right w:w="0" w:type="dxa"/>
            </w:tcMar>
            <w:vAlign w:val="bottom"/>
          </w:tcPr>
          <w:p w14:paraId="4C6407B5" w14:textId="77777777" w:rsidR="0067606D" w:rsidRPr="00250E0C"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34888C3D" w14:textId="77777777" w:rsidR="0067606D" w:rsidRPr="00250E0C" w:rsidRDefault="0067606D" w:rsidP="00FF5B0B">
            <w:pPr>
              <w:pStyle w:val="TabellSumma"/>
            </w:pPr>
            <w:r w:rsidRPr="00250E0C">
              <w:t>-75</w:t>
            </w:r>
          </w:p>
        </w:tc>
        <w:tc>
          <w:tcPr>
            <w:tcW w:w="783" w:type="dxa"/>
            <w:tcBorders>
              <w:top w:val="single" w:sz="6" w:space="0" w:color="000000"/>
              <w:left w:val="nil"/>
              <w:bottom w:val="single" w:sz="6" w:space="0" w:color="000000"/>
              <w:right w:val="nil"/>
            </w:tcBorders>
            <w:tcMar>
              <w:right w:w="0" w:type="dxa"/>
            </w:tcMar>
            <w:vAlign w:val="bottom"/>
          </w:tcPr>
          <w:p w14:paraId="7578BFB2" w14:textId="77777777" w:rsidR="0067606D" w:rsidRPr="00250E0C"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345F1111" w14:textId="77777777" w:rsidR="0067606D" w:rsidRPr="00250E0C" w:rsidRDefault="0067606D" w:rsidP="00FF5B0B">
            <w:pPr>
              <w:pStyle w:val="TabellSumma"/>
            </w:pPr>
          </w:p>
        </w:tc>
      </w:tr>
      <w:tr w:rsidR="0067606D" w:rsidRPr="003C6A7A" w14:paraId="0B18917B"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343A664D"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3F736812" w14:textId="1FCCBB89" w:rsidR="0067606D" w:rsidRPr="007A685E" w:rsidRDefault="0067606D" w:rsidP="00083E49">
            <w:pPr>
              <w:pStyle w:val="TabellSumma"/>
              <w:jc w:val="left"/>
            </w:pPr>
            <w:r w:rsidRPr="007A685E">
              <w:t>HPV-vaccination av pojkar</w:t>
            </w:r>
          </w:p>
        </w:tc>
        <w:tc>
          <w:tcPr>
            <w:tcW w:w="782" w:type="dxa"/>
            <w:tcBorders>
              <w:top w:val="single" w:sz="6" w:space="0" w:color="000000"/>
              <w:left w:val="nil"/>
              <w:bottom w:val="single" w:sz="6" w:space="0" w:color="000000"/>
              <w:right w:val="nil"/>
            </w:tcBorders>
            <w:tcMar>
              <w:right w:w="0" w:type="dxa"/>
            </w:tcMar>
            <w:hideMark/>
          </w:tcPr>
          <w:p w14:paraId="496C5B0C" w14:textId="77777777" w:rsidR="0067606D" w:rsidRPr="007A685E" w:rsidRDefault="0067606D" w:rsidP="00C76E6E">
            <w:pPr>
              <w:pStyle w:val="TabellSumma"/>
              <w:jc w:val="left"/>
            </w:pPr>
            <w:r w:rsidRPr="007A685E">
              <w:t>1:6</w:t>
            </w:r>
          </w:p>
        </w:tc>
        <w:tc>
          <w:tcPr>
            <w:tcW w:w="783" w:type="dxa"/>
            <w:tcBorders>
              <w:top w:val="single" w:sz="6" w:space="0" w:color="000000"/>
              <w:left w:val="nil"/>
              <w:bottom w:val="single" w:sz="6" w:space="0" w:color="000000"/>
              <w:right w:val="nil"/>
            </w:tcBorders>
            <w:tcMar>
              <w:right w:w="0" w:type="dxa"/>
            </w:tcMar>
            <w:vAlign w:val="bottom"/>
          </w:tcPr>
          <w:p w14:paraId="5CEDB366" w14:textId="77777777" w:rsidR="0067606D" w:rsidRPr="003C6A7A"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26083A4E" w14:textId="77777777" w:rsidR="0067606D" w:rsidRPr="003C6A7A" w:rsidRDefault="0067606D" w:rsidP="00FF5B0B">
            <w:pPr>
              <w:pStyle w:val="TabellSumma"/>
            </w:pPr>
            <w:r w:rsidRPr="003C6A7A">
              <w:t>-56</w:t>
            </w:r>
          </w:p>
        </w:tc>
        <w:tc>
          <w:tcPr>
            <w:tcW w:w="783" w:type="dxa"/>
            <w:tcBorders>
              <w:top w:val="single" w:sz="6" w:space="0" w:color="000000"/>
              <w:left w:val="nil"/>
              <w:bottom w:val="single" w:sz="6" w:space="0" w:color="000000"/>
              <w:right w:val="nil"/>
            </w:tcBorders>
            <w:tcMar>
              <w:right w:w="0" w:type="dxa"/>
            </w:tcMar>
            <w:vAlign w:val="bottom"/>
            <w:hideMark/>
          </w:tcPr>
          <w:p w14:paraId="24B18B8B" w14:textId="77777777" w:rsidR="0067606D" w:rsidRPr="003C6A7A" w:rsidRDefault="0067606D" w:rsidP="00FF5B0B">
            <w:pPr>
              <w:pStyle w:val="TabellSumma"/>
            </w:pPr>
            <w:r w:rsidRPr="003C6A7A">
              <w:t>-56</w:t>
            </w:r>
          </w:p>
        </w:tc>
        <w:tc>
          <w:tcPr>
            <w:tcW w:w="783" w:type="dxa"/>
            <w:tcBorders>
              <w:top w:val="single" w:sz="6" w:space="0" w:color="000000"/>
              <w:left w:val="nil"/>
              <w:bottom w:val="single" w:sz="6" w:space="0" w:color="000000"/>
              <w:right w:val="nil"/>
            </w:tcBorders>
            <w:tcMar>
              <w:right w:w="0" w:type="dxa"/>
            </w:tcMar>
            <w:vAlign w:val="bottom"/>
            <w:hideMark/>
          </w:tcPr>
          <w:p w14:paraId="4A4318BB" w14:textId="77777777" w:rsidR="0067606D" w:rsidRPr="003C6A7A" w:rsidRDefault="0067606D" w:rsidP="00FF5B0B">
            <w:pPr>
              <w:pStyle w:val="TabellSumma"/>
            </w:pPr>
            <w:r w:rsidRPr="003C6A7A">
              <w:t>-56</w:t>
            </w:r>
          </w:p>
        </w:tc>
      </w:tr>
      <w:tr w:rsidR="0067606D" w:rsidRPr="00096265" w14:paraId="67EBE0EE"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4891E377"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1FD02685" w14:textId="77777777" w:rsidR="0067606D" w:rsidRPr="007A685E" w:rsidRDefault="0067606D" w:rsidP="00083E49">
            <w:pPr>
              <w:pStyle w:val="TabellSumma"/>
              <w:jc w:val="left"/>
            </w:pPr>
            <w:r w:rsidRPr="007A685E">
              <w:t>Vidareutbildning till specialistsjuksköterska</w:t>
            </w:r>
          </w:p>
        </w:tc>
        <w:tc>
          <w:tcPr>
            <w:tcW w:w="782" w:type="dxa"/>
            <w:tcBorders>
              <w:top w:val="single" w:sz="6" w:space="0" w:color="000000"/>
              <w:left w:val="nil"/>
              <w:bottom w:val="single" w:sz="6" w:space="0" w:color="000000"/>
              <w:right w:val="nil"/>
            </w:tcBorders>
            <w:tcMar>
              <w:right w:w="0" w:type="dxa"/>
            </w:tcMar>
            <w:hideMark/>
          </w:tcPr>
          <w:p w14:paraId="0F629170" w14:textId="77777777" w:rsidR="0067606D" w:rsidRPr="007A685E" w:rsidRDefault="0067606D" w:rsidP="00C76E6E">
            <w:pPr>
              <w:pStyle w:val="TabellSumma"/>
              <w:jc w:val="left"/>
            </w:pPr>
            <w:r w:rsidRPr="007A685E">
              <w:t>1:6</w:t>
            </w:r>
          </w:p>
        </w:tc>
        <w:tc>
          <w:tcPr>
            <w:tcW w:w="783" w:type="dxa"/>
            <w:tcBorders>
              <w:top w:val="single" w:sz="6" w:space="0" w:color="000000"/>
              <w:left w:val="nil"/>
              <w:bottom w:val="single" w:sz="6" w:space="0" w:color="000000"/>
              <w:right w:val="nil"/>
            </w:tcBorders>
            <w:tcMar>
              <w:right w:w="0" w:type="dxa"/>
            </w:tcMar>
            <w:vAlign w:val="bottom"/>
          </w:tcPr>
          <w:p w14:paraId="5372365A" w14:textId="77777777" w:rsidR="0067606D" w:rsidRPr="00250E0C"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5F9BEB2B" w14:textId="77777777" w:rsidR="0067606D" w:rsidRPr="00250E0C" w:rsidRDefault="0067606D" w:rsidP="00FF5B0B">
            <w:pPr>
              <w:pStyle w:val="TabellSumma"/>
            </w:pPr>
            <w:r w:rsidRPr="00250E0C">
              <w:t>100</w:t>
            </w:r>
          </w:p>
        </w:tc>
        <w:tc>
          <w:tcPr>
            <w:tcW w:w="783" w:type="dxa"/>
            <w:tcBorders>
              <w:top w:val="single" w:sz="6" w:space="0" w:color="000000"/>
              <w:left w:val="nil"/>
              <w:bottom w:val="single" w:sz="6" w:space="0" w:color="000000"/>
              <w:right w:val="nil"/>
            </w:tcBorders>
            <w:tcMar>
              <w:right w:w="0" w:type="dxa"/>
            </w:tcMar>
            <w:vAlign w:val="bottom"/>
            <w:hideMark/>
          </w:tcPr>
          <w:p w14:paraId="7B99AD9B" w14:textId="77777777" w:rsidR="0067606D" w:rsidRPr="00250E0C" w:rsidRDefault="0067606D" w:rsidP="00FF5B0B">
            <w:pPr>
              <w:pStyle w:val="TabellSumma"/>
            </w:pPr>
            <w:r w:rsidRPr="00250E0C">
              <w:t>100</w:t>
            </w:r>
          </w:p>
        </w:tc>
        <w:tc>
          <w:tcPr>
            <w:tcW w:w="783" w:type="dxa"/>
            <w:tcBorders>
              <w:top w:val="single" w:sz="6" w:space="0" w:color="000000"/>
              <w:left w:val="nil"/>
              <w:bottom w:val="single" w:sz="6" w:space="0" w:color="000000"/>
              <w:right w:val="nil"/>
            </w:tcBorders>
            <w:tcMar>
              <w:right w:w="0" w:type="dxa"/>
            </w:tcMar>
            <w:vAlign w:val="bottom"/>
            <w:hideMark/>
          </w:tcPr>
          <w:p w14:paraId="51A5FD1B" w14:textId="77777777" w:rsidR="0067606D" w:rsidRPr="00250E0C" w:rsidRDefault="0067606D" w:rsidP="00FF5B0B">
            <w:pPr>
              <w:pStyle w:val="TabellSumma"/>
            </w:pPr>
            <w:r w:rsidRPr="00250E0C">
              <w:t>100</w:t>
            </w:r>
          </w:p>
        </w:tc>
      </w:tr>
      <w:tr w:rsidR="0067606D" w:rsidRPr="00096265" w14:paraId="69F4D17E"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5F20E86B"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0C814889" w14:textId="77777777" w:rsidR="0067606D" w:rsidRPr="007A685E" w:rsidRDefault="0067606D" w:rsidP="00083E49">
            <w:pPr>
              <w:pStyle w:val="TabellSumma"/>
              <w:jc w:val="left"/>
            </w:pPr>
            <w:r w:rsidRPr="007A685E">
              <w:t>Karriärtjänster för sjuksköterskor</w:t>
            </w:r>
          </w:p>
        </w:tc>
        <w:tc>
          <w:tcPr>
            <w:tcW w:w="782" w:type="dxa"/>
            <w:tcBorders>
              <w:top w:val="single" w:sz="6" w:space="0" w:color="000000"/>
              <w:left w:val="nil"/>
              <w:bottom w:val="single" w:sz="6" w:space="0" w:color="000000"/>
              <w:right w:val="nil"/>
            </w:tcBorders>
            <w:tcMar>
              <w:right w:w="0" w:type="dxa"/>
            </w:tcMar>
            <w:hideMark/>
          </w:tcPr>
          <w:p w14:paraId="56C86651" w14:textId="77777777" w:rsidR="0067606D" w:rsidRPr="007A685E" w:rsidRDefault="0067606D" w:rsidP="00C76E6E">
            <w:pPr>
              <w:pStyle w:val="TabellSumma"/>
              <w:jc w:val="left"/>
            </w:pPr>
            <w:r w:rsidRPr="007A685E">
              <w:t>1:6</w:t>
            </w:r>
          </w:p>
        </w:tc>
        <w:tc>
          <w:tcPr>
            <w:tcW w:w="783" w:type="dxa"/>
            <w:tcBorders>
              <w:top w:val="single" w:sz="6" w:space="0" w:color="000000"/>
              <w:left w:val="nil"/>
              <w:bottom w:val="single" w:sz="6" w:space="0" w:color="000000"/>
              <w:right w:val="nil"/>
            </w:tcBorders>
            <w:tcMar>
              <w:right w:w="0" w:type="dxa"/>
            </w:tcMar>
            <w:vAlign w:val="bottom"/>
          </w:tcPr>
          <w:p w14:paraId="610A1441" w14:textId="77777777" w:rsidR="0067606D" w:rsidRPr="00250E0C"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5AB7F1DB" w14:textId="77777777" w:rsidR="0067606D" w:rsidRPr="00250E0C" w:rsidRDefault="0067606D" w:rsidP="00FF5B0B">
            <w:pPr>
              <w:pStyle w:val="TabellSumma"/>
            </w:pPr>
            <w:r w:rsidRPr="00250E0C">
              <w:t>100</w:t>
            </w:r>
          </w:p>
        </w:tc>
        <w:tc>
          <w:tcPr>
            <w:tcW w:w="783" w:type="dxa"/>
            <w:tcBorders>
              <w:top w:val="single" w:sz="6" w:space="0" w:color="000000"/>
              <w:left w:val="nil"/>
              <w:bottom w:val="single" w:sz="6" w:space="0" w:color="000000"/>
              <w:right w:val="nil"/>
            </w:tcBorders>
            <w:tcMar>
              <w:right w:w="0" w:type="dxa"/>
            </w:tcMar>
            <w:vAlign w:val="bottom"/>
            <w:hideMark/>
          </w:tcPr>
          <w:p w14:paraId="5DC63C24" w14:textId="77777777" w:rsidR="0067606D" w:rsidRPr="00250E0C" w:rsidRDefault="0067606D" w:rsidP="00FF5B0B">
            <w:pPr>
              <w:pStyle w:val="TabellSumma"/>
            </w:pPr>
            <w:r w:rsidRPr="00250E0C">
              <w:t>100</w:t>
            </w:r>
          </w:p>
        </w:tc>
        <w:tc>
          <w:tcPr>
            <w:tcW w:w="783" w:type="dxa"/>
            <w:tcBorders>
              <w:top w:val="single" w:sz="6" w:space="0" w:color="000000"/>
              <w:left w:val="nil"/>
              <w:bottom w:val="single" w:sz="6" w:space="0" w:color="000000"/>
              <w:right w:val="nil"/>
            </w:tcBorders>
            <w:tcMar>
              <w:right w:w="0" w:type="dxa"/>
            </w:tcMar>
            <w:vAlign w:val="bottom"/>
            <w:hideMark/>
          </w:tcPr>
          <w:p w14:paraId="18FE2C43" w14:textId="77777777" w:rsidR="0067606D" w:rsidRPr="00250E0C" w:rsidRDefault="0067606D" w:rsidP="00FF5B0B">
            <w:pPr>
              <w:pStyle w:val="TabellSumma"/>
            </w:pPr>
            <w:r w:rsidRPr="00250E0C">
              <w:t>100</w:t>
            </w:r>
          </w:p>
        </w:tc>
      </w:tr>
      <w:tr w:rsidR="0067606D" w:rsidRPr="00096265" w14:paraId="532EB019"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7015AFBA"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0B03746D" w14:textId="77777777" w:rsidR="0067606D" w:rsidRPr="007A685E" w:rsidRDefault="0067606D" w:rsidP="00083E49">
            <w:pPr>
              <w:pStyle w:val="TabellSumma"/>
              <w:jc w:val="left"/>
            </w:pPr>
            <w:r w:rsidRPr="007A685E">
              <w:t>Ersättning bemanningstjänster</w:t>
            </w:r>
          </w:p>
        </w:tc>
        <w:tc>
          <w:tcPr>
            <w:tcW w:w="782" w:type="dxa"/>
            <w:tcBorders>
              <w:top w:val="single" w:sz="6" w:space="0" w:color="000000"/>
              <w:left w:val="nil"/>
              <w:bottom w:val="single" w:sz="6" w:space="0" w:color="000000"/>
              <w:right w:val="nil"/>
            </w:tcBorders>
            <w:tcMar>
              <w:right w:w="0" w:type="dxa"/>
            </w:tcMar>
            <w:hideMark/>
          </w:tcPr>
          <w:p w14:paraId="1E9624D5" w14:textId="77777777" w:rsidR="0067606D" w:rsidRPr="007A685E" w:rsidRDefault="0067606D" w:rsidP="00C76E6E">
            <w:pPr>
              <w:pStyle w:val="TabellSumma"/>
              <w:jc w:val="left"/>
            </w:pPr>
            <w:r w:rsidRPr="007A685E">
              <w:t>1:6</w:t>
            </w:r>
          </w:p>
        </w:tc>
        <w:tc>
          <w:tcPr>
            <w:tcW w:w="783" w:type="dxa"/>
            <w:tcBorders>
              <w:top w:val="single" w:sz="6" w:space="0" w:color="000000"/>
              <w:left w:val="nil"/>
              <w:bottom w:val="single" w:sz="6" w:space="0" w:color="000000"/>
              <w:right w:val="nil"/>
            </w:tcBorders>
            <w:tcMar>
              <w:right w:w="0" w:type="dxa"/>
            </w:tcMar>
            <w:vAlign w:val="bottom"/>
          </w:tcPr>
          <w:p w14:paraId="010FD1CE" w14:textId="77777777" w:rsidR="0067606D" w:rsidRPr="00250E0C"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56F077D1" w14:textId="77777777" w:rsidR="0067606D" w:rsidRPr="00250E0C" w:rsidRDefault="0067606D" w:rsidP="00FF5B0B">
            <w:pPr>
              <w:pStyle w:val="TabellSumma"/>
            </w:pPr>
            <w:r w:rsidRPr="00250E0C">
              <w:t>210</w:t>
            </w:r>
          </w:p>
        </w:tc>
        <w:tc>
          <w:tcPr>
            <w:tcW w:w="783" w:type="dxa"/>
            <w:tcBorders>
              <w:top w:val="single" w:sz="6" w:space="0" w:color="000000"/>
              <w:left w:val="nil"/>
              <w:bottom w:val="single" w:sz="6" w:space="0" w:color="000000"/>
              <w:right w:val="nil"/>
            </w:tcBorders>
            <w:tcMar>
              <w:right w:w="0" w:type="dxa"/>
            </w:tcMar>
            <w:vAlign w:val="bottom"/>
            <w:hideMark/>
          </w:tcPr>
          <w:p w14:paraId="62317EAB" w14:textId="77777777" w:rsidR="0067606D" w:rsidRPr="00250E0C" w:rsidRDefault="0067606D" w:rsidP="00FF5B0B">
            <w:pPr>
              <w:pStyle w:val="TabellSumma"/>
            </w:pPr>
            <w:r w:rsidRPr="00250E0C">
              <w:t>210</w:t>
            </w:r>
          </w:p>
        </w:tc>
        <w:tc>
          <w:tcPr>
            <w:tcW w:w="783" w:type="dxa"/>
            <w:tcBorders>
              <w:top w:val="single" w:sz="6" w:space="0" w:color="000000"/>
              <w:left w:val="nil"/>
              <w:bottom w:val="single" w:sz="6" w:space="0" w:color="000000"/>
              <w:right w:val="nil"/>
            </w:tcBorders>
            <w:tcMar>
              <w:right w:w="0" w:type="dxa"/>
            </w:tcMar>
            <w:vAlign w:val="bottom"/>
            <w:hideMark/>
          </w:tcPr>
          <w:p w14:paraId="1FD54116" w14:textId="77777777" w:rsidR="0067606D" w:rsidRPr="00250E0C" w:rsidRDefault="0067606D" w:rsidP="00FF5B0B">
            <w:pPr>
              <w:pStyle w:val="TabellSumma"/>
            </w:pPr>
            <w:r w:rsidRPr="00250E0C">
              <w:t>210</w:t>
            </w:r>
          </w:p>
        </w:tc>
      </w:tr>
      <w:tr w:rsidR="0067606D" w:rsidRPr="003C6A7A" w14:paraId="67C789F2"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41269762"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008A5E73" w14:textId="4504587A" w:rsidR="0067606D" w:rsidRPr="007A685E" w:rsidRDefault="0067606D" w:rsidP="00083E49">
            <w:pPr>
              <w:pStyle w:val="TabellSumma"/>
              <w:jc w:val="left"/>
            </w:pPr>
            <w:r w:rsidRPr="007A685E">
              <w:t>Screening livmoderhalscancer</w:t>
            </w:r>
          </w:p>
        </w:tc>
        <w:tc>
          <w:tcPr>
            <w:tcW w:w="782" w:type="dxa"/>
            <w:tcBorders>
              <w:top w:val="single" w:sz="6" w:space="0" w:color="000000"/>
              <w:left w:val="nil"/>
              <w:bottom w:val="single" w:sz="6" w:space="0" w:color="000000"/>
              <w:right w:val="nil"/>
            </w:tcBorders>
            <w:tcMar>
              <w:right w:w="0" w:type="dxa"/>
            </w:tcMar>
            <w:hideMark/>
          </w:tcPr>
          <w:p w14:paraId="57561F11" w14:textId="77777777" w:rsidR="0067606D" w:rsidRPr="007A685E" w:rsidRDefault="0067606D" w:rsidP="00C76E6E">
            <w:pPr>
              <w:pStyle w:val="TabellSumma"/>
              <w:jc w:val="left"/>
            </w:pPr>
            <w:r w:rsidRPr="007A685E">
              <w:t>1:6</w:t>
            </w:r>
          </w:p>
        </w:tc>
        <w:tc>
          <w:tcPr>
            <w:tcW w:w="783" w:type="dxa"/>
            <w:tcBorders>
              <w:top w:val="single" w:sz="6" w:space="0" w:color="000000"/>
              <w:left w:val="nil"/>
              <w:bottom w:val="single" w:sz="6" w:space="0" w:color="000000"/>
              <w:right w:val="nil"/>
            </w:tcBorders>
            <w:tcMar>
              <w:right w:w="0" w:type="dxa"/>
            </w:tcMar>
            <w:vAlign w:val="bottom"/>
          </w:tcPr>
          <w:p w14:paraId="1DF2BF59" w14:textId="77777777" w:rsidR="0067606D" w:rsidRPr="003C6A7A"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04A3750E" w14:textId="77777777" w:rsidR="0067606D" w:rsidRPr="003C6A7A" w:rsidRDefault="0067606D" w:rsidP="00FF5B0B">
            <w:pPr>
              <w:pStyle w:val="TabellSumma"/>
            </w:pPr>
            <w:r w:rsidRPr="003C6A7A">
              <w:t>-141</w:t>
            </w:r>
          </w:p>
        </w:tc>
        <w:tc>
          <w:tcPr>
            <w:tcW w:w="783" w:type="dxa"/>
            <w:tcBorders>
              <w:top w:val="single" w:sz="6" w:space="0" w:color="000000"/>
              <w:left w:val="nil"/>
              <w:bottom w:val="single" w:sz="6" w:space="0" w:color="000000"/>
              <w:right w:val="nil"/>
            </w:tcBorders>
            <w:tcMar>
              <w:right w:w="0" w:type="dxa"/>
            </w:tcMar>
            <w:vAlign w:val="bottom"/>
            <w:hideMark/>
          </w:tcPr>
          <w:p w14:paraId="0DCE44A6" w14:textId="77777777" w:rsidR="0067606D" w:rsidRPr="003C6A7A" w:rsidRDefault="0067606D" w:rsidP="00FF5B0B">
            <w:pPr>
              <w:pStyle w:val="TabellSumma"/>
            </w:pPr>
            <w:r w:rsidRPr="003C6A7A">
              <w:t>-141</w:t>
            </w:r>
          </w:p>
        </w:tc>
        <w:tc>
          <w:tcPr>
            <w:tcW w:w="783" w:type="dxa"/>
            <w:tcBorders>
              <w:top w:val="single" w:sz="6" w:space="0" w:color="000000"/>
              <w:left w:val="nil"/>
              <w:bottom w:val="single" w:sz="6" w:space="0" w:color="000000"/>
              <w:right w:val="nil"/>
            </w:tcBorders>
            <w:tcMar>
              <w:right w:w="0" w:type="dxa"/>
            </w:tcMar>
            <w:vAlign w:val="bottom"/>
            <w:hideMark/>
          </w:tcPr>
          <w:p w14:paraId="3D2C4E60" w14:textId="77777777" w:rsidR="0067606D" w:rsidRPr="003C6A7A" w:rsidRDefault="0067606D" w:rsidP="00FF5B0B">
            <w:pPr>
              <w:pStyle w:val="TabellSumma"/>
            </w:pPr>
            <w:r w:rsidRPr="003C6A7A">
              <w:t>-141</w:t>
            </w:r>
          </w:p>
        </w:tc>
      </w:tr>
      <w:tr w:rsidR="0067606D" w:rsidRPr="00096265" w14:paraId="0CC8D510"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6D03F748" w14:textId="77777777" w:rsidR="0067606D" w:rsidRPr="00250E0C" w:rsidRDefault="0067606D" w:rsidP="00083E49">
            <w:pPr>
              <w:pStyle w:val="TabellSumma"/>
              <w:jc w:val="left"/>
            </w:pPr>
            <w:r w:rsidRPr="00250E0C">
              <w:rPr>
                <w:rFonts w:ascii="Cambria" w:hAnsi="Cambria" w:cs="Cambria"/>
              </w:rPr>
              <w:t> </w:t>
            </w:r>
            <w:r w:rsidRPr="00250E0C">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4C327459" w14:textId="77777777" w:rsidR="0067606D" w:rsidRPr="00250E0C" w:rsidRDefault="0067606D" w:rsidP="00083E49">
            <w:pPr>
              <w:pStyle w:val="TabellSumma"/>
              <w:jc w:val="left"/>
            </w:pPr>
            <w:r w:rsidRPr="00250E0C">
              <w:t>Begränsa tvångsåtgärder mot barn i psykiatri</w:t>
            </w:r>
          </w:p>
        </w:tc>
        <w:tc>
          <w:tcPr>
            <w:tcW w:w="782" w:type="dxa"/>
            <w:tcBorders>
              <w:top w:val="single" w:sz="6" w:space="0" w:color="000000"/>
              <w:left w:val="nil"/>
              <w:bottom w:val="single" w:sz="6" w:space="0" w:color="000000"/>
              <w:right w:val="nil"/>
            </w:tcBorders>
            <w:tcMar>
              <w:right w:w="0" w:type="dxa"/>
            </w:tcMar>
            <w:hideMark/>
          </w:tcPr>
          <w:p w14:paraId="46A66973" w14:textId="77777777" w:rsidR="0067606D" w:rsidRPr="00250E0C" w:rsidRDefault="0067606D" w:rsidP="00C76E6E">
            <w:pPr>
              <w:pStyle w:val="TabellSumma"/>
              <w:jc w:val="left"/>
            </w:pPr>
            <w:r w:rsidRPr="00250E0C">
              <w:t>1:8</w:t>
            </w:r>
          </w:p>
        </w:tc>
        <w:tc>
          <w:tcPr>
            <w:tcW w:w="783" w:type="dxa"/>
            <w:tcBorders>
              <w:top w:val="single" w:sz="6" w:space="0" w:color="000000"/>
              <w:left w:val="nil"/>
              <w:bottom w:val="single" w:sz="6" w:space="0" w:color="000000"/>
              <w:right w:val="nil"/>
            </w:tcBorders>
            <w:tcMar>
              <w:right w:w="0" w:type="dxa"/>
            </w:tcMar>
            <w:vAlign w:val="bottom"/>
          </w:tcPr>
          <w:p w14:paraId="792848ED" w14:textId="77777777" w:rsidR="0067606D" w:rsidRPr="00250E0C"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1982985F" w14:textId="77777777" w:rsidR="0067606D" w:rsidRPr="00250E0C" w:rsidRDefault="0067606D" w:rsidP="00FF5B0B">
            <w:pPr>
              <w:pStyle w:val="TabellSumma"/>
            </w:pPr>
            <w:r w:rsidRPr="00250E0C">
              <w:t>-100</w:t>
            </w:r>
          </w:p>
        </w:tc>
        <w:tc>
          <w:tcPr>
            <w:tcW w:w="783" w:type="dxa"/>
            <w:tcBorders>
              <w:top w:val="single" w:sz="6" w:space="0" w:color="000000"/>
              <w:left w:val="nil"/>
              <w:bottom w:val="single" w:sz="6" w:space="0" w:color="000000"/>
              <w:right w:val="nil"/>
            </w:tcBorders>
            <w:tcMar>
              <w:right w:w="0" w:type="dxa"/>
            </w:tcMar>
            <w:vAlign w:val="bottom"/>
            <w:hideMark/>
          </w:tcPr>
          <w:p w14:paraId="421C3A1F" w14:textId="77777777" w:rsidR="0067606D" w:rsidRPr="00250E0C" w:rsidRDefault="0067606D" w:rsidP="00FF5B0B">
            <w:pPr>
              <w:pStyle w:val="TabellSumma"/>
            </w:pPr>
            <w:r w:rsidRPr="00250E0C">
              <w:t>-100</w:t>
            </w:r>
          </w:p>
        </w:tc>
        <w:tc>
          <w:tcPr>
            <w:tcW w:w="783" w:type="dxa"/>
            <w:tcBorders>
              <w:top w:val="single" w:sz="6" w:space="0" w:color="000000"/>
              <w:left w:val="nil"/>
              <w:bottom w:val="single" w:sz="6" w:space="0" w:color="000000"/>
              <w:right w:val="nil"/>
            </w:tcBorders>
            <w:tcMar>
              <w:right w:w="0" w:type="dxa"/>
            </w:tcMar>
            <w:vAlign w:val="bottom"/>
            <w:hideMark/>
          </w:tcPr>
          <w:p w14:paraId="4FEE8749" w14:textId="77777777" w:rsidR="0067606D" w:rsidRPr="00250E0C" w:rsidRDefault="0067606D" w:rsidP="00FF5B0B">
            <w:pPr>
              <w:pStyle w:val="TabellSumma"/>
            </w:pPr>
            <w:r w:rsidRPr="00250E0C">
              <w:t>-100</w:t>
            </w:r>
          </w:p>
        </w:tc>
      </w:tr>
      <w:tr w:rsidR="0067606D" w:rsidRPr="00096265" w14:paraId="5BE9DBF6"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0FA27C9D" w14:textId="77777777" w:rsidR="0067606D" w:rsidRPr="003C6A7A" w:rsidRDefault="0067606D" w:rsidP="00083E49">
            <w:pPr>
              <w:pStyle w:val="TabellSumma"/>
              <w:jc w:val="left"/>
            </w:pPr>
            <w:r w:rsidRPr="003C6A7A">
              <w:rPr>
                <w:rFonts w:ascii="Cambria" w:hAnsi="Cambria" w:cs="Cambria"/>
              </w:rPr>
              <w:t> </w:t>
            </w:r>
            <w:r w:rsidRPr="003C6A7A">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6793568B" w14:textId="5E393F29" w:rsidR="0067606D" w:rsidRPr="003C6A7A" w:rsidRDefault="0067606D" w:rsidP="00083E49">
            <w:pPr>
              <w:pStyle w:val="TabellSumma"/>
              <w:jc w:val="left"/>
            </w:pPr>
            <w:r w:rsidRPr="003C6A7A">
              <w:t>Tillskott barn- och ungdomspsykiatrin</w:t>
            </w:r>
          </w:p>
        </w:tc>
        <w:tc>
          <w:tcPr>
            <w:tcW w:w="782" w:type="dxa"/>
            <w:tcBorders>
              <w:top w:val="single" w:sz="6" w:space="0" w:color="000000"/>
              <w:left w:val="nil"/>
              <w:bottom w:val="single" w:sz="6" w:space="0" w:color="000000"/>
              <w:right w:val="nil"/>
            </w:tcBorders>
            <w:tcMar>
              <w:right w:w="0" w:type="dxa"/>
            </w:tcMar>
            <w:hideMark/>
          </w:tcPr>
          <w:p w14:paraId="1A6C0597" w14:textId="77777777" w:rsidR="0067606D" w:rsidRPr="003C6A7A" w:rsidRDefault="0067606D" w:rsidP="00C76E6E">
            <w:pPr>
              <w:pStyle w:val="TabellSumma"/>
              <w:jc w:val="left"/>
            </w:pPr>
            <w:r w:rsidRPr="003C6A7A">
              <w:t>1:8</w:t>
            </w:r>
          </w:p>
        </w:tc>
        <w:tc>
          <w:tcPr>
            <w:tcW w:w="783" w:type="dxa"/>
            <w:tcBorders>
              <w:top w:val="single" w:sz="6" w:space="0" w:color="000000"/>
              <w:left w:val="nil"/>
              <w:bottom w:val="single" w:sz="6" w:space="0" w:color="000000"/>
              <w:right w:val="nil"/>
            </w:tcBorders>
            <w:tcMar>
              <w:right w:w="0" w:type="dxa"/>
            </w:tcMar>
            <w:vAlign w:val="bottom"/>
          </w:tcPr>
          <w:p w14:paraId="3D1F2555" w14:textId="77777777" w:rsidR="0067606D" w:rsidRPr="003C6A7A" w:rsidRDefault="0067606D" w:rsidP="00FF5B0B">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6EE7FF8C" w14:textId="77777777" w:rsidR="0067606D" w:rsidRPr="003C6A7A" w:rsidRDefault="0067606D" w:rsidP="00FF5B0B">
            <w:pPr>
              <w:pStyle w:val="TabellSumma"/>
            </w:pPr>
            <w:r w:rsidRPr="003C6A7A">
              <w:t>300</w:t>
            </w:r>
          </w:p>
        </w:tc>
        <w:tc>
          <w:tcPr>
            <w:tcW w:w="783" w:type="dxa"/>
            <w:tcBorders>
              <w:top w:val="single" w:sz="6" w:space="0" w:color="000000"/>
              <w:left w:val="nil"/>
              <w:bottom w:val="single" w:sz="6" w:space="0" w:color="000000"/>
              <w:right w:val="nil"/>
            </w:tcBorders>
            <w:tcMar>
              <w:right w:w="0" w:type="dxa"/>
            </w:tcMar>
            <w:vAlign w:val="bottom"/>
            <w:hideMark/>
          </w:tcPr>
          <w:p w14:paraId="55439D9C" w14:textId="77777777" w:rsidR="0067606D" w:rsidRPr="003C6A7A" w:rsidRDefault="0067606D" w:rsidP="00FF5B0B">
            <w:pPr>
              <w:pStyle w:val="TabellSumma"/>
            </w:pPr>
            <w:r w:rsidRPr="003C6A7A">
              <w:t>300</w:t>
            </w:r>
          </w:p>
        </w:tc>
        <w:tc>
          <w:tcPr>
            <w:tcW w:w="783" w:type="dxa"/>
            <w:tcBorders>
              <w:top w:val="single" w:sz="6" w:space="0" w:color="000000"/>
              <w:left w:val="nil"/>
              <w:bottom w:val="single" w:sz="6" w:space="0" w:color="000000"/>
              <w:right w:val="nil"/>
            </w:tcBorders>
            <w:tcMar>
              <w:right w:w="0" w:type="dxa"/>
            </w:tcMar>
            <w:vAlign w:val="bottom"/>
            <w:hideMark/>
          </w:tcPr>
          <w:p w14:paraId="1E025E56" w14:textId="77777777" w:rsidR="0067606D" w:rsidRPr="003C6A7A" w:rsidRDefault="0067606D" w:rsidP="00FF5B0B">
            <w:pPr>
              <w:pStyle w:val="TabellSumma"/>
            </w:pPr>
            <w:r w:rsidRPr="003C6A7A">
              <w:t>300</w:t>
            </w:r>
          </w:p>
        </w:tc>
      </w:tr>
      <w:tr w:rsidR="0067606D" w:rsidRPr="00096265" w14:paraId="069005D7"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35A85A96" w14:textId="77777777" w:rsidR="0067606D" w:rsidRPr="001C2ABE" w:rsidRDefault="0067606D" w:rsidP="00083E49">
            <w:pPr>
              <w:pStyle w:val="TabellSumma"/>
              <w:jc w:val="left"/>
            </w:pPr>
            <w:r w:rsidRPr="001C2ABE">
              <w:rPr>
                <w:rFonts w:ascii="Cambria" w:hAnsi="Cambria" w:cs="Cambria"/>
              </w:rPr>
              <w:t> </w:t>
            </w:r>
            <w:r w:rsidRPr="001C2ABE">
              <w:t xml:space="preserve"> </w:t>
            </w:r>
          </w:p>
        </w:tc>
        <w:tc>
          <w:tcPr>
            <w:tcW w:w="4570" w:type="dxa"/>
            <w:tcBorders>
              <w:top w:val="single" w:sz="6" w:space="0" w:color="000000"/>
              <w:left w:val="nil"/>
              <w:bottom w:val="single" w:sz="6" w:space="0" w:color="000000"/>
              <w:right w:val="nil"/>
            </w:tcBorders>
            <w:shd w:val="clear" w:color="auto" w:fill="auto"/>
            <w:tcMar>
              <w:right w:w="0" w:type="dxa"/>
            </w:tcMar>
            <w:vAlign w:val="bottom"/>
            <w:hideMark/>
          </w:tcPr>
          <w:p w14:paraId="16A80DC1" w14:textId="25CCE4BD" w:rsidR="0067606D" w:rsidRPr="001C2ABE" w:rsidRDefault="0067606D" w:rsidP="00083E49">
            <w:pPr>
              <w:pStyle w:val="TabellSumma"/>
              <w:jc w:val="left"/>
            </w:pPr>
            <w:r w:rsidRPr="001C2ABE">
              <w:t>Bilstöd: Ökad möjlighet till anpassning</w:t>
            </w:r>
          </w:p>
        </w:tc>
        <w:tc>
          <w:tcPr>
            <w:tcW w:w="782" w:type="dxa"/>
            <w:tcBorders>
              <w:top w:val="single" w:sz="6" w:space="0" w:color="000000"/>
              <w:left w:val="nil"/>
              <w:bottom w:val="single" w:sz="6" w:space="0" w:color="000000"/>
              <w:right w:val="nil"/>
            </w:tcBorders>
            <w:shd w:val="clear" w:color="auto" w:fill="auto"/>
            <w:tcMar>
              <w:right w:w="0" w:type="dxa"/>
            </w:tcMar>
            <w:hideMark/>
          </w:tcPr>
          <w:p w14:paraId="48244FBF" w14:textId="77777777" w:rsidR="0067606D" w:rsidRPr="001C2ABE" w:rsidRDefault="0067606D" w:rsidP="00C76E6E">
            <w:pPr>
              <w:pStyle w:val="TabellSumma"/>
              <w:jc w:val="left"/>
            </w:pPr>
            <w:r w:rsidRPr="001C2ABE">
              <w:t>4:3</w:t>
            </w:r>
          </w:p>
        </w:tc>
        <w:tc>
          <w:tcPr>
            <w:tcW w:w="783" w:type="dxa"/>
            <w:tcBorders>
              <w:top w:val="single" w:sz="6" w:space="0" w:color="000000"/>
              <w:left w:val="nil"/>
              <w:bottom w:val="single" w:sz="6" w:space="0" w:color="000000"/>
              <w:right w:val="nil"/>
            </w:tcBorders>
            <w:shd w:val="clear" w:color="auto" w:fill="auto"/>
            <w:tcMar>
              <w:right w:w="0" w:type="dxa"/>
            </w:tcMar>
            <w:vAlign w:val="bottom"/>
          </w:tcPr>
          <w:p w14:paraId="341439CA" w14:textId="77777777" w:rsidR="0067606D" w:rsidRPr="001C2ABE" w:rsidRDefault="0067606D" w:rsidP="00FF5B0B">
            <w:pPr>
              <w:pStyle w:val="TabellSumma"/>
            </w:pPr>
          </w:p>
        </w:tc>
        <w:tc>
          <w:tcPr>
            <w:tcW w:w="783" w:type="dxa"/>
            <w:tcBorders>
              <w:top w:val="single" w:sz="6" w:space="0" w:color="000000"/>
              <w:left w:val="nil"/>
              <w:bottom w:val="single" w:sz="6" w:space="0" w:color="000000"/>
              <w:right w:val="nil"/>
            </w:tcBorders>
            <w:shd w:val="clear" w:color="auto" w:fill="auto"/>
            <w:tcMar>
              <w:right w:w="0" w:type="dxa"/>
            </w:tcMar>
            <w:vAlign w:val="bottom"/>
            <w:hideMark/>
          </w:tcPr>
          <w:p w14:paraId="06F9C757" w14:textId="77777777" w:rsidR="0067606D" w:rsidRPr="001C2ABE" w:rsidRDefault="0067606D" w:rsidP="00FF5B0B">
            <w:pPr>
              <w:pStyle w:val="TabellSumma"/>
            </w:pPr>
            <w:r w:rsidRPr="001C2ABE">
              <w:t>13</w:t>
            </w:r>
          </w:p>
        </w:tc>
        <w:tc>
          <w:tcPr>
            <w:tcW w:w="783" w:type="dxa"/>
            <w:tcBorders>
              <w:top w:val="single" w:sz="6" w:space="0" w:color="000000"/>
              <w:left w:val="nil"/>
              <w:bottom w:val="single" w:sz="6" w:space="0" w:color="000000"/>
              <w:right w:val="nil"/>
            </w:tcBorders>
            <w:shd w:val="clear" w:color="auto" w:fill="auto"/>
            <w:tcMar>
              <w:right w:w="0" w:type="dxa"/>
            </w:tcMar>
            <w:vAlign w:val="bottom"/>
            <w:hideMark/>
          </w:tcPr>
          <w:p w14:paraId="3760F6A0" w14:textId="77777777" w:rsidR="0067606D" w:rsidRPr="001C2ABE" w:rsidRDefault="0067606D" w:rsidP="00FF5B0B">
            <w:pPr>
              <w:pStyle w:val="TabellSumma"/>
            </w:pPr>
            <w:r w:rsidRPr="001C2ABE">
              <w:t>52</w:t>
            </w:r>
          </w:p>
        </w:tc>
        <w:tc>
          <w:tcPr>
            <w:tcW w:w="783" w:type="dxa"/>
            <w:tcBorders>
              <w:top w:val="single" w:sz="6" w:space="0" w:color="000000"/>
              <w:left w:val="nil"/>
              <w:bottom w:val="single" w:sz="6" w:space="0" w:color="000000"/>
              <w:right w:val="nil"/>
            </w:tcBorders>
            <w:shd w:val="clear" w:color="auto" w:fill="auto"/>
            <w:tcMar>
              <w:right w:w="0" w:type="dxa"/>
            </w:tcMar>
            <w:vAlign w:val="bottom"/>
            <w:hideMark/>
          </w:tcPr>
          <w:p w14:paraId="1DE21D70" w14:textId="77777777" w:rsidR="0067606D" w:rsidRPr="001C2ABE" w:rsidRDefault="0067606D" w:rsidP="00FF5B0B">
            <w:pPr>
              <w:pStyle w:val="TabellSumma"/>
            </w:pPr>
            <w:r w:rsidRPr="001C2ABE">
              <w:t>52</w:t>
            </w:r>
          </w:p>
        </w:tc>
      </w:tr>
      <w:tr w:rsidR="0067606D" w:rsidRPr="00096265" w14:paraId="4FDD47C2"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5E3CCCC4" w14:textId="77777777" w:rsidR="0067606D" w:rsidRPr="00250E0C" w:rsidRDefault="0067606D" w:rsidP="00083E49">
            <w:pPr>
              <w:pStyle w:val="TabellSumma"/>
              <w:jc w:val="left"/>
            </w:pPr>
            <w:r w:rsidRPr="00250E0C">
              <w:rPr>
                <w:rFonts w:ascii="Cambria" w:hAnsi="Cambria" w:cs="Cambria"/>
              </w:rPr>
              <w:t> </w:t>
            </w:r>
            <w:r w:rsidRPr="00250E0C">
              <w:t xml:space="preserve"> </w:t>
            </w:r>
          </w:p>
        </w:tc>
        <w:tc>
          <w:tcPr>
            <w:tcW w:w="4570" w:type="dxa"/>
            <w:tcBorders>
              <w:top w:val="single" w:sz="6" w:space="0" w:color="000000"/>
              <w:left w:val="nil"/>
              <w:bottom w:val="single" w:sz="6" w:space="0" w:color="000000"/>
              <w:right w:val="nil"/>
            </w:tcBorders>
            <w:shd w:val="clear" w:color="auto" w:fill="auto"/>
            <w:tcMar>
              <w:right w:w="0" w:type="dxa"/>
            </w:tcMar>
            <w:vAlign w:val="bottom"/>
            <w:hideMark/>
          </w:tcPr>
          <w:p w14:paraId="5D8855DD" w14:textId="6C3542DF" w:rsidR="0067606D" w:rsidRPr="00250E0C" w:rsidRDefault="0067606D" w:rsidP="00083E49">
            <w:pPr>
              <w:pStyle w:val="TabellSumma"/>
              <w:jc w:val="left"/>
            </w:pPr>
            <w:r w:rsidRPr="000D66E7">
              <w:t>LSS: Andning och sondmatning (ny prop</w:t>
            </w:r>
            <w:r>
              <w:t>.</w:t>
            </w:r>
            <w:r w:rsidRPr="000D66E7">
              <w:t>)</w:t>
            </w:r>
          </w:p>
        </w:tc>
        <w:tc>
          <w:tcPr>
            <w:tcW w:w="782" w:type="dxa"/>
            <w:tcBorders>
              <w:top w:val="single" w:sz="6" w:space="0" w:color="000000"/>
              <w:left w:val="nil"/>
              <w:bottom w:val="single" w:sz="6" w:space="0" w:color="000000"/>
              <w:right w:val="nil"/>
            </w:tcBorders>
            <w:shd w:val="clear" w:color="auto" w:fill="auto"/>
            <w:tcMar>
              <w:right w:w="0" w:type="dxa"/>
            </w:tcMar>
            <w:hideMark/>
          </w:tcPr>
          <w:p w14:paraId="5252F73F" w14:textId="77777777" w:rsidR="0067606D" w:rsidRPr="00250E0C" w:rsidRDefault="0067606D" w:rsidP="00C76E6E">
            <w:pPr>
              <w:pStyle w:val="TabellSumma"/>
              <w:jc w:val="left"/>
            </w:pPr>
            <w:r w:rsidRPr="00250E0C">
              <w:t>4:4</w:t>
            </w:r>
          </w:p>
        </w:tc>
        <w:tc>
          <w:tcPr>
            <w:tcW w:w="783" w:type="dxa"/>
            <w:tcBorders>
              <w:top w:val="single" w:sz="6" w:space="0" w:color="000000"/>
              <w:left w:val="nil"/>
              <w:bottom w:val="single" w:sz="6" w:space="0" w:color="000000"/>
              <w:right w:val="nil"/>
            </w:tcBorders>
            <w:shd w:val="clear" w:color="auto" w:fill="auto"/>
            <w:tcMar>
              <w:right w:w="0" w:type="dxa"/>
            </w:tcMar>
            <w:vAlign w:val="bottom"/>
          </w:tcPr>
          <w:p w14:paraId="53E3FE4F" w14:textId="77777777" w:rsidR="0067606D" w:rsidRPr="00250E0C" w:rsidRDefault="0067606D" w:rsidP="00FF5B0B">
            <w:pPr>
              <w:pStyle w:val="TabellSumma"/>
            </w:pPr>
          </w:p>
        </w:tc>
        <w:tc>
          <w:tcPr>
            <w:tcW w:w="783" w:type="dxa"/>
            <w:tcBorders>
              <w:top w:val="single" w:sz="6" w:space="0" w:color="000000"/>
              <w:left w:val="nil"/>
              <w:bottom w:val="single" w:sz="6" w:space="0" w:color="000000"/>
              <w:right w:val="nil"/>
            </w:tcBorders>
            <w:shd w:val="clear" w:color="auto" w:fill="auto"/>
            <w:tcMar>
              <w:right w:w="0" w:type="dxa"/>
            </w:tcMar>
            <w:vAlign w:val="bottom"/>
            <w:hideMark/>
          </w:tcPr>
          <w:p w14:paraId="6C9FEF0B" w14:textId="77777777" w:rsidR="0067606D" w:rsidRPr="00250E0C" w:rsidRDefault="0067606D" w:rsidP="00FF5B0B">
            <w:pPr>
              <w:pStyle w:val="TabellSumma"/>
            </w:pPr>
            <w:r w:rsidRPr="00250E0C">
              <w:t>85</w:t>
            </w:r>
          </w:p>
        </w:tc>
        <w:tc>
          <w:tcPr>
            <w:tcW w:w="783" w:type="dxa"/>
            <w:tcBorders>
              <w:top w:val="single" w:sz="6" w:space="0" w:color="000000"/>
              <w:left w:val="nil"/>
              <w:bottom w:val="single" w:sz="6" w:space="0" w:color="000000"/>
              <w:right w:val="nil"/>
            </w:tcBorders>
            <w:shd w:val="clear" w:color="auto" w:fill="auto"/>
            <w:tcMar>
              <w:right w:w="0" w:type="dxa"/>
            </w:tcMar>
            <w:vAlign w:val="bottom"/>
            <w:hideMark/>
          </w:tcPr>
          <w:p w14:paraId="4EA26ABD" w14:textId="77777777" w:rsidR="0067606D" w:rsidRPr="00250E0C" w:rsidRDefault="0067606D" w:rsidP="00FF5B0B">
            <w:pPr>
              <w:pStyle w:val="TabellSumma"/>
            </w:pPr>
            <w:r w:rsidRPr="00250E0C">
              <w:t>100</w:t>
            </w:r>
          </w:p>
        </w:tc>
        <w:tc>
          <w:tcPr>
            <w:tcW w:w="783" w:type="dxa"/>
            <w:tcBorders>
              <w:top w:val="single" w:sz="6" w:space="0" w:color="000000"/>
              <w:left w:val="nil"/>
              <w:bottom w:val="single" w:sz="6" w:space="0" w:color="000000"/>
              <w:right w:val="nil"/>
            </w:tcBorders>
            <w:shd w:val="clear" w:color="auto" w:fill="auto"/>
            <w:tcMar>
              <w:right w:w="0" w:type="dxa"/>
            </w:tcMar>
            <w:vAlign w:val="bottom"/>
            <w:hideMark/>
          </w:tcPr>
          <w:p w14:paraId="47E5A44F" w14:textId="77777777" w:rsidR="0067606D" w:rsidRPr="00250E0C" w:rsidRDefault="0067606D" w:rsidP="00FF5B0B">
            <w:pPr>
              <w:pStyle w:val="TabellSumma"/>
            </w:pPr>
            <w:r w:rsidRPr="00250E0C">
              <w:t>100</w:t>
            </w:r>
          </w:p>
        </w:tc>
      </w:tr>
      <w:tr w:rsidR="0067606D" w:rsidRPr="00096265" w14:paraId="7B9BE885"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7716CE3E" w14:textId="77777777" w:rsidR="0067606D" w:rsidRPr="001A7AC8" w:rsidRDefault="0067606D" w:rsidP="00083E49">
            <w:pPr>
              <w:pStyle w:val="TabellSumma"/>
              <w:jc w:val="left"/>
            </w:pPr>
            <w:r w:rsidRPr="001A7AC8">
              <w:rPr>
                <w:rFonts w:ascii="Cambria" w:hAnsi="Cambria" w:cs="Cambria"/>
              </w:rPr>
              <w:lastRenderedPageBreak/>
              <w:t> </w:t>
            </w:r>
            <w:r w:rsidRPr="001A7AC8">
              <w:t xml:space="preserve"> </w:t>
            </w:r>
          </w:p>
        </w:tc>
        <w:tc>
          <w:tcPr>
            <w:tcW w:w="4570" w:type="dxa"/>
            <w:tcBorders>
              <w:top w:val="single" w:sz="6" w:space="0" w:color="000000"/>
              <w:left w:val="nil"/>
              <w:bottom w:val="single" w:sz="6" w:space="0" w:color="000000"/>
              <w:right w:val="nil"/>
            </w:tcBorders>
            <w:shd w:val="clear" w:color="auto" w:fill="auto"/>
            <w:tcMar>
              <w:right w:w="0" w:type="dxa"/>
            </w:tcMar>
            <w:vAlign w:val="bottom"/>
            <w:hideMark/>
          </w:tcPr>
          <w:p w14:paraId="40F30886" w14:textId="224A1733" w:rsidR="0067606D" w:rsidRPr="001A7AC8" w:rsidRDefault="0067606D" w:rsidP="00083E49">
            <w:pPr>
              <w:pStyle w:val="TabellSumma"/>
              <w:jc w:val="left"/>
            </w:pPr>
            <w:r w:rsidRPr="001A7AC8">
              <w:t>Tillskott Statens institutionsstyrelse</w:t>
            </w:r>
          </w:p>
        </w:tc>
        <w:tc>
          <w:tcPr>
            <w:tcW w:w="782" w:type="dxa"/>
            <w:tcBorders>
              <w:top w:val="single" w:sz="6" w:space="0" w:color="000000"/>
              <w:left w:val="nil"/>
              <w:bottom w:val="single" w:sz="6" w:space="0" w:color="000000"/>
              <w:right w:val="nil"/>
            </w:tcBorders>
            <w:shd w:val="clear" w:color="auto" w:fill="auto"/>
            <w:tcMar>
              <w:right w:w="0" w:type="dxa"/>
            </w:tcMar>
            <w:hideMark/>
          </w:tcPr>
          <w:p w14:paraId="469ADB04" w14:textId="77777777" w:rsidR="0067606D" w:rsidRPr="001A7AC8" w:rsidRDefault="0067606D" w:rsidP="00C76E6E">
            <w:pPr>
              <w:pStyle w:val="TabellSumma"/>
              <w:jc w:val="left"/>
            </w:pPr>
            <w:r w:rsidRPr="001A7AC8">
              <w:t>4:6</w:t>
            </w:r>
          </w:p>
        </w:tc>
        <w:tc>
          <w:tcPr>
            <w:tcW w:w="783" w:type="dxa"/>
            <w:tcBorders>
              <w:top w:val="single" w:sz="6" w:space="0" w:color="000000"/>
              <w:left w:val="nil"/>
              <w:bottom w:val="single" w:sz="6" w:space="0" w:color="000000"/>
              <w:right w:val="nil"/>
            </w:tcBorders>
            <w:shd w:val="clear" w:color="auto" w:fill="auto"/>
            <w:tcMar>
              <w:right w:w="0" w:type="dxa"/>
            </w:tcMar>
            <w:vAlign w:val="bottom"/>
          </w:tcPr>
          <w:p w14:paraId="3DD0F63B" w14:textId="77777777" w:rsidR="0067606D" w:rsidRPr="001A7AC8" w:rsidRDefault="0067606D" w:rsidP="00FF5B0B">
            <w:pPr>
              <w:pStyle w:val="TabellSumma"/>
            </w:pPr>
          </w:p>
        </w:tc>
        <w:tc>
          <w:tcPr>
            <w:tcW w:w="783" w:type="dxa"/>
            <w:tcBorders>
              <w:top w:val="single" w:sz="6" w:space="0" w:color="000000"/>
              <w:left w:val="nil"/>
              <w:bottom w:val="single" w:sz="6" w:space="0" w:color="000000"/>
              <w:right w:val="nil"/>
            </w:tcBorders>
            <w:shd w:val="clear" w:color="auto" w:fill="auto"/>
            <w:tcMar>
              <w:right w:w="0" w:type="dxa"/>
            </w:tcMar>
            <w:vAlign w:val="bottom"/>
            <w:hideMark/>
          </w:tcPr>
          <w:p w14:paraId="1482FDBE" w14:textId="77777777" w:rsidR="0067606D" w:rsidRPr="001A7AC8" w:rsidRDefault="0067606D" w:rsidP="00FF5B0B">
            <w:pPr>
              <w:pStyle w:val="TabellSumma"/>
            </w:pPr>
            <w:r w:rsidRPr="001A7AC8">
              <w:t>4</w:t>
            </w:r>
          </w:p>
        </w:tc>
        <w:tc>
          <w:tcPr>
            <w:tcW w:w="783" w:type="dxa"/>
            <w:tcBorders>
              <w:top w:val="single" w:sz="6" w:space="0" w:color="000000"/>
              <w:left w:val="nil"/>
              <w:bottom w:val="single" w:sz="6" w:space="0" w:color="000000"/>
              <w:right w:val="nil"/>
            </w:tcBorders>
            <w:shd w:val="clear" w:color="auto" w:fill="auto"/>
            <w:tcMar>
              <w:right w:w="0" w:type="dxa"/>
            </w:tcMar>
            <w:vAlign w:val="bottom"/>
            <w:hideMark/>
          </w:tcPr>
          <w:p w14:paraId="004D205E" w14:textId="77777777" w:rsidR="0067606D" w:rsidRPr="001A7AC8" w:rsidRDefault="0067606D" w:rsidP="00FF5B0B">
            <w:pPr>
              <w:pStyle w:val="TabellSumma"/>
            </w:pPr>
            <w:r w:rsidRPr="001A7AC8">
              <w:t>68</w:t>
            </w:r>
          </w:p>
        </w:tc>
        <w:tc>
          <w:tcPr>
            <w:tcW w:w="783" w:type="dxa"/>
            <w:tcBorders>
              <w:top w:val="single" w:sz="6" w:space="0" w:color="000000"/>
              <w:left w:val="nil"/>
              <w:bottom w:val="single" w:sz="6" w:space="0" w:color="000000"/>
              <w:right w:val="nil"/>
            </w:tcBorders>
            <w:shd w:val="clear" w:color="auto" w:fill="auto"/>
            <w:tcMar>
              <w:right w:w="0" w:type="dxa"/>
            </w:tcMar>
            <w:vAlign w:val="bottom"/>
            <w:hideMark/>
          </w:tcPr>
          <w:p w14:paraId="29DF6E6C" w14:textId="77777777" w:rsidR="0067606D" w:rsidRPr="001A7AC8" w:rsidRDefault="0067606D" w:rsidP="00FF5B0B">
            <w:pPr>
              <w:pStyle w:val="TabellSumma"/>
            </w:pPr>
            <w:r w:rsidRPr="001A7AC8">
              <w:t>150</w:t>
            </w:r>
          </w:p>
        </w:tc>
      </w:tr>
      <w:tr w:rsidR="0067606D" w:rsidRPr="00096265" w14:paraId="6695779E" w14:textId="77777777" w:rsidTr="00C76E6E">
        <w:tc>
          <w:tcPr>
            <w:tcW w:w="571" w:type="dxa"/>
            <w:gridSpan w:val="2"/>
            <w:tcBorders>
              <w:top w:val="single" w:sz="6" w:space="0" w:color="000000"/>
              <w:left w:val="nil"/>
              <w:bottom w:val="single" w:sz="6" w:space="0" w:color="000000"/>
              <w:right w:val="nil"/>
            </w:tcBorders>
            <w:shd w:val="clear" w:color="auto" w:fill="auto"/>
            <w:tcMar>
              <w:right w:w="0" w:type="dxa"/>
            </w:tcMar>
            <w:vAlign w:val="bottom"/>
            <w:hideMark/>
          </w:tcPr>
          <w:p w14:paraId="273422E4" w14:textId="77777777" w:rsidR="0067606D" w:rsidRPr="009D61B3" w:rsidRDefault="0067606D" w:rsidP="00083E49">
            <w:pPr>
              <w:pStyle w:val="TabellSumma"/>
              <w:jc w:val="left"/>
            </w:pPr>
            <w:r w:rsidRPr="009D61B3">
              <w:rPr>
                <w:rFonts w:ascii="Cambria" w:hAnsi="Cambria" w:cs="Cambria"/>
              </w:rPr>
              <w:t> </w:t>
            </w:r>
            <w:r w:rsidRPr="009D61B3">
              <w:t xml:space="preserve"> </w:t>
            </w:r>
          </w:p>
        </w:tc>
        <w:tc>
          <w:tcPr>
            <w:tcW w:w="4570" w:type="dxa"/>
            <w:tcBorders>
              <w:top w:val="single" w:sz="6" w:space="0" w:color="000000"/>
              <w:left w:val="nil"/>
              <w:bottom w:val="single" w:sz="6" w:space="0" w:color="000000"/>
              <w:right w:val="nil"/>
            </w:tcBorders>
            <w:shd w:val="clear" w:color="auto" w:fill="auto"/>
            <w:tcMar>
              <w:right w:w="0" w:type="dxa"/>
            </w:tcMar>
            <w:vAlign w:val="bottom"/>
            <w:hideMark/>
          </w:tcPr>
          <w:p w14:paraId="162B3FF3" w14:textId="2C097DED" w:rsidR="0067606D" w:rsidRPr="009D61B3" w:rsidRDefault="0067606D" w:rsidP="00083E49">
            <w:pPr>
              <w:pStyle w:val="TabellSumma"/>
              <w:jc w:val="left"/>
            </w:pPr>
            <w:r w:rsidRPr="009D61B3">
              <w:t>Minskning föräldraskapsprogram och fritidspeng</w:t>
            </w:r>
          </w:p>
        </w:tc>
        <w:tc>
          <w:tcPr>
            <w:tcW w:w="782" w:type="dxa"/>
            <w:tcBorders>
              <w:top w:val="single" w:sz="6" w:space="0" w:color="000000"/>
              <w:left w:val="nil"/>
              <w:bottom w:val="single" w:sz="6" w:space="0" w:color="000000"/>
              <w:right w:val="nil"/>
            </w:tcBorders>
            <w:shd w:val="clear" w:color="auto" w:fill="auto"/>
            <w:tcMar>
              <w:right w:w="0" w:type="dxa"/>
            </w:tcMar>
            <w:hideMark/>
          </w:tcPr>
          <w:p w14:paraId="14410CD2" w14:textId="77777777" w:rsidR="0067606D" w:rsidRPr="009D61B3" w:rsidRDefault="0067606D" w:rsidP="00C76E6E">
            <w:pPr>
              <w:pStyle w:val="TabellSumma"/>
              <w:jc w:val="left"/>
            </w:pPr>
            <w:r w:rsidRPr="009D61B3">
              <w:t>4:7</w:t>
            </w:r>
          </w:p>
        </w:tc>
        <w:tc>
          <w:tcPr>
            <w:tcW w:w="783" w:type="dxa"/>
            <w:tcBorders>
              <w:top w:val="single" w:sz="6" w:space="0" w:color="000000"/>
              <w:left w:val="nil"/>
              <w:bottom w:val="single" w:sz="6" w:space="0" w:color="000000"/>
              <w:right w:val="nil"/>
            </w:tcBorders>
            <w:shd w:val="clear" w:color="auto" w:fill="auto"/>
            <w:tcMar>
              <w:right w:w="0" w:type="dxa"/>
            </w:tcMar>
            <w:vAlign w:val="bottom"/>
          </w:tcPr>
          <w:p w14:paraId="1E9588F7" w14:textId="77777777" w:rsidR="0067606D" w:rsidRPr="009D61B3" w:rsidRDefault="0067606D" w:rsidP="00FF5B0B">
            <w:pPr>
              <w:pStyle w:val="TabellSumma"/>
            </w:pPr>
          </w:p>
        </w:tc>
        <w:tc>
          <w:tcPr>
            <w:tcW w:w="783" w:type="dxa"/>
            <w:tcBorders>
              <w:top w:val="single" w:sz="6" w:space="0" w:color="000000"/>
              <w:left w:val="nil"/>
              <w:bottom w:val="single" w:sz="6" w:space="0" w:color="000000"/>
              <w:right w:val="nil"/>
            </w:tcBorders>
            <w:shd w:val="clear" w:color="auto" w:fill="auto"/>
            <w:tcMar>
              <w:right w:w="0" w:type="dxa"/>
            </w:tcMar>
            <w:vAlign w:val="bottom"/>
            <w:hideMark/>
          </w:tcPr>
          <w:p w14:paraId="69B439CE" w14:textId="77777777" w:rsidR="0067606D" w:rsidRPr="009D61B3" w:rsidRDefault="0067606D" w:rsidP="00FF5B0B">
            <w:pPr>
              <w:pStyle w:val="TabellSumma"/>
            </w:pPr>
            <w:r w:rsidRPr="009D61B3">
              <w:t>-175</w:t>
            </w:r>
          </w:p>
        </w:tc>
        <w:tc>
          <w:tcPr>
            <w:tcW w:w="783" w:type="dxa"/>
            <w:tcBorders>
              <w:top w:val="single" w:sz="6" w:space="0" w:color="000000"/>
              <w:left w:val="nil"/>
              <w:bottom w:val="single" w:sz="6" w:space="0" w:color="000000"/>
              <w:right w:val="nil"/>
            </w:tcBorders>
            <w:shd w:val="clear" w:color="auto" w:fill="auto"/>
            <w:tcMar>
              <w:right w:w="0" w:type="dxa"/>
            </w:tcMar>
            <w:vAlign w:val="bottom"/>
            <w:hideMark/>
          </w:tcPr>
          <w:p w14:paraId="421A7804" w14:textId="77777777" w:rsidR="0067606D" w:rsidRPr="009D61B3" w:rsidRDefault="0067606D" w:rsidP="00FF5B0B">
            <w:pPr>
              <w:pStyle w:val="TabellSumma"/>
            </w:pPr>
            <w:r w:rsidRPr="009D61B3">
              <w:t>-175</w:t>
            </w:r>
          </w:p>
        </w:tc>
        <w:tc>
          <w:tcPr>
            <w:tcW w:w="783" w:type="dxa"/>
            <w:tcBorders>
              <w:top w:val="single" w:sz="6" w:space="0" w:color="000000"/>
              <w:left w:val="nil"/>
              <w:bottom w:val="single" w:sz="6" w:space="0" w:color="000000"/>
              <w:right w:val="nil"/>
            </w:tcBorders>
            <w:shd w:val="clear" w:color="auto" w:fill="auto"/>
            <w:tcMar>
              <w:right w:w="0" w:type="dxa"/>
            </w:tcMar>
            <w:vAlign w:val="bottom"/>
            <w:hideMark/>
          </w:tcPr>
          <w:p w14:paraId="0C7B05AD" w14:textId="77777777" w:rsidR="0067606D" w:rsidRPr="009D61B3" w:rsidRDefault="0067606D" w:rsidP="00FF5B0B">
            <w:pPr>
              <w:pStyle w:val="TabellSumma"/>
            </w:pPr>
            <w:r w:rsidRPr="009D61B3">
              <w:t>-175</w:t>
            </w:r>
          </w:p>
        </w:tc>
      </w:tr>
      <w:tr w:rsidR="0067606D" w:rsidRPr="00096265" w14:paraId="7E4D8895"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0F1AC3F7" w14:textId="77777777" w:rsidR="0067606D" w:rsidRPr="00B55503" w:rsidRDefault="0067606D" w:rsidP="0067606D">
            <w:pPr>
              <w:pStyle w:val="TabellSummaText"/>
            </w:pPr>
            <w:r w:rsidRPr="00B55503">
              <w:t>10</w:t>
            </w:r>
          </w:p>
        </w:tc>
        <w:tc>
          <w:tcPr>
            <w:tcW w:w="4570" w:type="dxa"/>
            <w:tcBorders>
              <w:top w:val="single" w:sz="6" w:space="0" w:color="000000"/>
              <w:left w:val="nil"/>
              <w:bottom w:val="single" w:sz="6" w:space="0" w:color="000000"/>
              <w:right w:val="nil"/>
            </w:tcBorders>
            <w:tcMar>
              <w:right w:w="0" w:type="dxa"/>
            </w:tcMar>
            <w:hideMark/>
          </w:tcPr>
          <w:p w14:paraId="10DC8CDC" w14:textId="77777777" w:rsidR="0067606D" w:rsidRPr="00B55503" w:rsidRDefault="0067606D" w:rsidP="0067606D">
            <w:pPr>
              <w:pStyle w:val="TabellSummaText"/>
            </w:pPr>
            <w:r w:rsidRPr="00B55503">
              <w:t>Ekonomisk trygghet vid sjukdom och funktionsnedsättning</w:t>
            </w:r>
          </w:p>
        </w:tc>
        <w:tc>
          <w:tcPr>
            <w:tcW w:w="782" w:type="dxa"/>
            <w:tcBorders>
              <w:top w:val="single" w:sz="6" w:space="0" w:color="000000"/>
              <w:left w:val="nil"/>
              <w:bottom w:val="single" w:sz="6" w:space="0" w:color="000000"/>
              <w:right w:val="nil"/>
            </w:tcBorders>
            <w:tcMar>
              <w:right w:w="0" w:type="dxa"/>
            </w:tcMar>
          </w:tcPr>
          <w:p w14:paraId="78149B40" w14:textId="77777777" w:rsidR="0067606D" w:rsidRPr="00B55503" w:rsidRDefault="0067606D" w:rsidP="00C76E6E">
            <w:pPr>
              <w:pStyle w:val="TabellSummaText"/>
            </w:pPr>
          </w:p>
        </w:tc>
        <w:tc>
          <w:tcPr>
            <w:tcW w:w="783" w:type="dxa"/>
            <w:tcBorders>
              <w:top w:val="single" w:sz="6" w:space="0" w:color="000000"/>
              <w:left w:val="nil"/>
              <w:bottom w:val="single" w:sz="6" w:space="0" w:color="000000"/>
              <w:right w:val="nil"/>
            </w:tcBorders>
            <w:tcMar>
              <w:right w:w="0" w:type="dxa"/>
            </w:tcMar>
            <w:vAlign w:val="bottom"/>
            <w:hideMark/>
          </w:tcPr>
          <w:p w14:paraId="4994E374" w14:textId="77777777" w:rsidR="0067606D" w:rsidRPr="00B55503" w:rsidRDefault="0067606D" w:rsidP="0067606D">
            <w:pPr>
              <w:pStyle w:val="TabellSummaText"/>
              <w:jc w:val="right"/>
            </w:pPr>
            <w:r w:rsidRPr="00B55503">
              <w:t>135</w:t>
            </w:r>
          </w:p>
        </w:tc>
        <w:tc>
          <w:tcPr>
            <w:tcW w:w="783" w:type="dxa"/>
            <w:tcBorders>
              <w:top w:val="single" w:sz="6" w:space="0" w:color="000000"/>
              <w:left w:val="nil"/>
              <w:bottom w:val="single" w:sz="6" w:space="0" w:color="000000"/>
              <w:right w:val="nil"/>
            </w:tcBorders>
            <w:tcMar>
              <w:right w:w="0" w:type="dxa"/>
            </w:tcMar>
            <w:vAlign w:val="bottom"/>
            <w:hideMark/>
          </w:tcPr>
          <w:p w14:paraId="6FE6C70F" w14:textId="77777777" w:rsidR="0067606D" w:rsidRPr="00B55503" w:rsidRDefault="0067606D" w:rsidP="0067606D">
            <w:pPr>
              <w:pStyle w:val="TabellSummaText"/>
              <w:jc w:val="right"/>
            </w:pPr>
            <w:r w:rsidRPr="00B55503">
              <w:t>-339</w:t>
            </w:r>
          </w:p>
        </w:tc>
        <w:tc>
          <w:tcPr>
            <w:tcW w:w="783" w:type="dxa"/>
            <w:tcBorders>
              <w:top w:val="single" w:sz="6" w:space="0" w:color="000000"/>
              <w:left w:val="nil"/>
              <w:bottom w:val="single" w:sz="6" w:space="0" w:color="000000"/>
              <w:right w:val="nil"/>
            </w:tcBorders>
            <w:tcMar>
              <w:right w:w="0" w:type="dxa"/>
            </w:tcMar>
            <w:vAlign w:val="bottom"/>
            <w:hideMark/>
          </w:tcPr>
          <w:p w14:paraId="036F7633" w14:textId="77777777" w:rsidR="0067606D" w:rsidRPr="00B55503" w:rsidRDefault="0067606D" w:rsidP="0067606D">
            <w:pPr>
              <w:pStyle w:val="TabellSummaText"/>
              <w:jc w:val="right"/>
            </w:pPr>
            <w:r w:rsidRPr="00B55503">
              <w:t>-304</w:t>
            </w:r>
          </w:p>
        </w:tc>
        <w:tc>
          <w:tcPr>
            <w:tcW w:w="783" w:type="dxa"/>
            <w:tcBorders>
              <w:top w:val="single" w:sz="6" w:space="0" w:color="000000"/>
              <w:left w:val="nil"/>
              <w:bottom w:val="single" w:sz="6" w:space="0" w:color="000000"/>
              <w:right w:val="nil"/>
            </w:tcBorders>
            <w:tcMar>
              <w:right w:w="0" w:type="dxa"/>
            </w:tcMar>
            <w:vAlign w:val="bottom"/>
            <w:hideMark/>
          </w:tcPr>
          <w:p w14:paraId="66163DCB" w14:textId="77777777" w:rsidR="0067606D" w:rsidRPr="00B55503" w:rsidRDefault="0067606D" w:rsidP="0067606D">
            <w:pPr>
              <w:pStyle w:val="TabellSummaText"/>
              <w:jc w:val="right"/>
            </w:pPr>
            <w:r w:rsidRPr="00B55503">
              <w:t>-297</w:t>
            </w:r>
          </w:p>
        </w:tc>
      </w:tr>
      <w:tr w:rsidR="0067606D" w:rsidRPr="00096265" w14:paraId="05E1A96F"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7F7DB549" w14:textId="77777777" w:rsidR="0067606D" w:rsidRPr="00B55503" w:rsidRDefault="0067606D" w:rsidP="00083E49">
            <w:pPr>
              <w:pStyle w:val="TabellSumma"/>
              <w:jc w:val="left"/>
            </w:pPr>
            <w:r w:rsidRPr="00B55503">
              <w:t xml:space="preserve">varav </w:t>
            </w:r>
          </w:p>
        </w:tc>
        <w:tc>
          <w:tcPr>
            <w:tcW w:w="4570" w:type="dxa"/>
            <w:tcBorders>
              <w:top w:val="single" w:sz="6" w:space="0" w:color="000000"/>
              <w:left w:val="nil"/>
              <w:bottom w:val="single" w:sz="6" w:space="0" w:color="000000"/>
              <w:right w:val="nil"/>
            </w:tcBorders>
            <w:tcMar>
              <w:right w:w="0" w:type="dxa"/>
            </w:tcMar>
            <w:vAlign w:val="bottom"/>
            <w:hideMark/>
          </w:tcPr>
          <w:p w14:paraId="14A0A6C9" w14:textId="7BF204BF" w:rsidR="0067606D" w:rsidRPr="00B55503" w:rsidRDefault="0067606D" w:rsidP="00083E49">
            <w:pPr>
              <w:pStyle w:val="TabellSumma"/>
              <w:jc w:val="left"/>
            </w:pPr>
            <w:r w:rsidRPr="00B55503">
              <w:t>Koordineringsinsatser inom hälso- och sjukvården</w:t>
            </w:r>
          </w:p>
        </w:tc>
        <w:tc>
          <w:tcPr>
            <w:tcW w:w="782" w:type="dxa"/>
            <w:tcBorders>
              <w:top w:val="single" w:sz="6" w:space="0" w:color="000000"/>
              <w:left w:val="nil"/>
              <w:bottom w:val="single" w:sz="6" w:space="0" w:color="000000"/>
              <w:right w:val="nil"/>
            </w:tcBorders>
            <w:tcMar>
              <w:right w:w="0" w:type="dxa"/>
            </w:tcMar>
            <w:hideMark/>
          </w:tcPr>
          <w:p w14:paraId="722B2AD5" w14:textId="77777777" w:rsidR="0067606D" w:rsidRPr="00B55503" w:rsidRDefault="0067606D" w:rsidP="00C76E6E">
            <w:pPr>
              <w:pStyle w:val="TabellSumma"/>
              <w:jc w:val="left"/>
            </w:pPr>
            <w:r w:rsidRPr="00B55503">
              <w:t>1:6</w:t>
            </w:r>
          </w:p>
        </w:tc>
        <w:tc>
          <w:tcPr>
            <w:tcW w:w="783" w:type="dxa"/>
            <w:tcBorders>
              <w:top w:val="single" w:sz="6" w:space="0" w:color="000000"/>
              <w:left w:val="nil"/>
              <w:bottom w:val="single" w:sz="6" w:space="0" w:color="000000"/>
              <w:right w:val="nil"/>
            </w:tcBorders>
            <w:tcMar>
              <w:right w:w="0" w:type="dxa"/>
            </w:tcMar>
            <w:vAlign w:val="bottom"/>
          </w:tcPr>
          <w:p w14:paraId="7D1727F5" w14:textId="77777777" w:rsidR="0067606D" w:rsidRPr="00B55503"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7C64E87F" w14:textId="77777777" w:rsidR="0067606D" w:rsidRPr="00B55503" w:rsidRDefault="0067606D" w:rsidP="00083E49">
            <w:pPr>
              <w:pStyle w:val="TabellSumma"/>
            </w:pPr>
            <w:r w:rsidRPr="00B55503">
              <w:t>-361</w:t>
            </w:r>
          </w:p>
        </w:tc>
        <w:tc>
          <w:tcPr>
            <w:tcW w:w="783" w:type="dxa"/>
            <w:tcBorders>
              <w:top w:val="single" w:sz="6" w:space="0" w:color="000000"/>
              <w:left w:val="nil"/>
              <w:bottom w:val="single" w:sz="6" w:space="0" w:color="000000"/>
              <w:right w:val="nil"/>
            </w:tcBorders>
            <w:tcMar>
              <w:right w:w="0" w:type="dxa"/>
            </w:tcMar>
            <w:vAlign w:val="bottom"/>
            <w:hideMark/>
          </w:tcPr>
          <w:p w14:paraId="46385223" w14:textId="77777777" w:rsidR="0067606D" w:rsidRPr="00B55503" w:rsidRDefault="0067606D" w:rsidP="00083E49">
            <w:pPr>
              <w:pStyle w:val="TabellSumma"/>
            </w:pPr>
            <w:r w:rsidRPr="00B55503">
              <w:t>-361</w:t>
            </w:r>
          </w:p>
        </w:tc>
        <w:tc>
          <w:tcPr>
            <w:tcW w:w="783" w:type="dxa"/>
            <w:tcBorders>
              <w:top w:val="single" w:sz="6" w:space="0" w:color="000000"/>
              <w:left w:val="nil"/>
              <w:bottom w:val="single" w:sz="6" w:space="0" w:color="000000"/>
              <w:right w:val="nil"/>
            </w:tcBorders>
            <w:tcMar>
              <w:right w:w="0" w:type="dxa"/>
            </w:tcMar>
            <w:vAlign w:val="bottom"/>
            <w:hideMark/>
          </w:tcPr>
          <w:p w14:paraId="79B3E83F" w14:textId="77777777" w:rsidR="0067606D" w:rsidRPr="00B55503" w:rsidRDefault="0067606D" w:rsidP="00083E49">
            <w:pPr>
              <w:pStyle w:val="TabellSumma"/>
            </w:pPr>
            <w:r w:rsidRPr="00B55503">
              <w:t>-361</w:t>
            </w:r>
          </w:p>
        </w:tc>
      </w:tr>
      <w:tr w:rsidR="0067606D" w:rsidRPr="00096265" w14:paraId="697251FD"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3D2DB435" w14:textId="662DC9D5" w:rsidR="0067606D" w:rsidRPr="00B55503" w:rsidRDefault="0067606D" w:rsidP="00083E49">
            <w:pPr>
              <w:pStyle w:val="TabellSumma"/>
              <w:jc w:val="left"/>
            </w:pPr>
            <w:r w:rsidRPr="00B55503">
              <w:rPr>
                <w:rFonts w:ascii="Cambria" w:hAnsi="Cambria" w:cs="Cambria"/>
              </w:rPr>
              <w:t> </w:t>
            </w:r>
            <w:r w:rsidRPr="00B55503">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1D672787" w14:textId="7099BBC4" w:rsidR="0067606D" w:rsidRPr="00F22343" w:rsidRDefault="0067606D" w:rsidP="00083E49">
            <w:pPr>
              <w:pStyle w:val="TabellSumma"/>
              <w:jc w:val="left"/>
              <w:rPr>
                <w:vertAlign w:val="superscript"/>
              </w:rPr>
            </w:pPr>
            <w:r w:rsidRPr="00D54B84">
              <w:t>Ersättning för höga sjuklönekostnader</w:t>
            </w:r>
          </w:p>
        </w:tc>
        <w:tc>
          <w:tcPr>
            <w:tcW w:w="782" w:type="dxa"/>
            <w:tcBorders>
              <w:top w:val="single" w:sz="6" w:space="0" w:color="000000"/>
              <w:left w:val="nil"/>
              <w:bottom w:val="single" w:sz="6" w:space="0" w:color="000000"/>
              <w:right w:val="nil"/>
            </w:tcBorders>
            <w:tcMar>
              <w:right w:w="0" w:type="dxa"/>
            </w:tcMar>
            <w:hideMark/>
          </w:tcPr>
          <w:p w14:paraId="19642A75" w14:textId="77777777" w:rsidR="0067606D" w:rsidRPr="00D54B84" w:rsidRDefault="0067606D" w:rsidP="00C76E6E">
            <w:pPr>
              <w:pStyle w:val="TabellSumma"/>
              <w:jc w:val="left"/>
            </w:pPr>
            <w:r w:rsidRPr="00D54B84">
              <w:t>1:7</w:t>
            </w:r>
          </w:p>
        </w:tc>
        <w:tc>
          <w:tcPr>
            <w:tcW w:w="783" w:type="dxa"/>
            <w:tcBorders>
              <w:top w:val="single" w:sz="6" w:space="0" w:color="000000"/>
              <w:left w:val="nil"/>
              <w:bottom w:val="single" w:sz="6" w:space="0" w:color="000000"/>
              <w:right w:val="nil"/>
            </w:tcBorders>
            <w:tcMar>
              <w:right w:w="0" w:type="dxa"/>
            </w:tcMar>
            <w:vAlign w:val="bottom"/>
            <w:hideMark/>
          </w:tcPr>
          <w:p w14:paraId="32BD77C3" w14:textId="77777777" w:rsidR="0067606D" w:rsidRPr="00D54B84" w:rsidRDefault="0067606D" w:rsidP="00083E49">
            <w:pPr>
              <w:pStyle w:val="TabellSumma"/>
            </w:pPr>
            <w:r w:rsidRPr="00D54B84">
              <w:t>135</w:t>
            </w:r>
          </w:p>
        </w:tc>
        <w:tc>
          <w:tcPr>
            <w:tcW w:w="783" w:type="dxa"/>
            <w:tcBorders>
              <w:top w:val="single" w:sz="6" w:space="0" w:color="000000"/>
              <w:left w:val="nil"/>
              <w:bottom w:val="single" w:sz="6" w:space="0" w:color="000000"/>
              <w:right w:val="nil"/>
            </w:tcBorders>
            <w:tcMar>
              <w:right w:w="0" w:type="dxa"/>
            </w:tcMar>
            <w:vAlign w:val="bottom"/>
          </w:tcPr>
          <w:p w14:paraId="29A84297" w14:textId="77777777" w:rsidR="0067606D" w:rsidRPr="00D54B84"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370F7106" w14:textId="77777777" w:rsidR="0067606D" w:rsidRPr="00D54B84"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666FC8AC" w14:textId="77777777" w:rsidR="0067606D" w:rsidRPr="00D54B84" w:rsidRDefault="0067606D" w:rsidP="00083E49">
            <w:pPr>
              <w:pStyle w:val="TabellSumma"/>
            </w:pPr>
          </w:p>
        </w:tc>
      </w:tr>
      <w:tr w:rsidR="0067606D" w:rsidRPr="00E97FAD" w14:paraId="249B148C"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61C03924" w14:textId="77777777" w:rsidR="0067606D" w:rsidRPr="007A685E" w:rsidRDefault="0067606D" w:rsidP="0067606D">
            <w:pPr>
              <w:pStyle w:val="TabellSummaText"/>
            </w:pPr>
            <w:r w:rsidRPr="007A685E">
              <w:t>11</w:t>
            </w:r>
          </w:p>
        </w:tc>
        <w:tc>
          <w:tcPr>
            <w:tcW w:w="4570" w:type="dxa"/>
            <w:tcBorders>
              <w:top w:val="single" w:sz="6" w:space="0" w:color="000000"/>
              <w:left w:val="nil"/>
              <w:bottom w:val="single" w:sz="6" w:space="0" w:color="000000"/>
              <w:right w:val="nil"/>
            </w:tcBorders>
            <w:tcMar>
              <w:right w:w="0" w:type="dxa"/>
            </w:tcMar>
            <w:hideMark/>
          </w:tcPr>
          <w:p w14:paraId="265CF8F0" w14:textId="77777777" w:rsidR="0067606D" w:rsidRPr="007A685E" w:rsidRDefault="0067606D" w:rsidP="0067606D">
            <w:pPr>
              <w:pStyle w:val="TabellSummaText"/>
            </w:pPr>
            <w:r w:rsidRPr="007A685E">
              <w:t>Ekonomisk trygghet vid ålderdom</w:t>
            </w:r>
          </w:p>
        </w:tc>
        <w:tc>
          <w:tcPr>
            <w:tcW w:w="782" w:type="dxa"/>
            <w:tcBorders>
              <w:top w:val="single" w:sz="6" w:space="0" w:color="000000"/>
              <w:left w:val="nil"/>
              <w:bottom w:val="single" w:sz="6" w:space="0" w:color="000000"/>
              <w:right w:val="nil"/>
            </w:tcBorders>
            <w:tcMar>
              <w:right w:w="0" w:type="dxa"/>
            </w:tcMar>
          </w:tcPr>
          <w:p w14:paraId="57C6E761" w14:textId="77777777" w:rsidR="0067606D" w:rsidRPr="00E97FAD" w:rsidRDefault="0067606D" w:rsidP="00C76E6E">
            <w:pPr>
              <w:pStyle w:val="TabellSummaText"/>
            </w:pPr>
          </w:p>
        </w:tc>
        <w:tc>
          <w:tcPr>
            <w:tcW w:w="783" w:type="dxa"/>
            <w:tcBorders>
              <w:top w:val="single" w:sz="6" w:space="0" w:color="000000"/>
              <w:left w:val="nil"/>
              <w:bottom w:val="single" w:sz="6" w:space="0" w:color="000000"/>
              <w:right w:val="nil"/>
            </w:tcBorders>
            <w:tcMar>
              <w:right w:w="0" w:type="dxa"/>
            </w:tcMar>
            <w:vAlign w:val="bottom"/>
            <w:hideMark/>
          </w:tcPr>
          <w:p w14:paraId="04A74610" w14:textId="77777777" w:rsidR="0067606D" w:rsidRPr="00E97FAD" w:rsidRDefault="0067606D" w:rsidP="0067606D">
            <w:pPr>
              <w:pStyle w:val="TabellSummaText"/>
              <w:jc w:val="right"/>
            </w:pPr>
            <w:r w:rsidRPr="00E97FAD">
              <w:t>22</w:t>
            </w:r>
          </w:p>
        </w:tc>
        <w:tc>
          <w:tcPr>
            <w:tcW w:w="783" w:type="dxa"/>
            <w:tcBorders>
              <w:top w:val="single" w:sz="6" w:space="0" w:color="000000"/>
              <w:left w:val="nil"/>
              <w:bottom w:val="single" w:sz="6" w:space="0" w:color="000000"/>
              <w:right w:val="nil"/>
            </w:tcBorders>
            <w:tcMar>
              <w:right w:w="0" w:type="dxa"/>
            </w:tcMar>
            <w:vAlign w:val="bottom"/>
            <w:hideMark/>
          </w:tcPr>
          <w:p w14:paraId="203794C7" w14:textId="77777777" w:rsidR="0067606D" w:rsidRPr="00E97FAD" w:rsidRDefault="0067606D" w:rsidP="0067606D">
            <w:pPr>
              <w:pStyle w:val="TabellSummaText"/>
              <w:jc w:val="right"/>
            </w:pPr>
            <w:r w:rsidRPr="00E97FAD">
              <w:t>1 419</w:t>
            </w:r>
          </w:p>
        </w:tc>
        <w:tc>
          <w:tcPr>
            <w:tcW w:w="783" w:type="dxa"/>
            <w:tcBorders>
              <w:top w:val="single" w:sz="6" w:space="0" w:color="000000"/>
              <w:left w:val="nil"/>
              <w:bottom w:val="single" w:sz="6" w:space="0" w:color="000000"/>
              <w:right w:val="nil"/>
            </w:tcBorders>
            <w:tcMar>
              <w:right w:w="0" w:type="dxa"/>
            </w:tcMar>
            <w:vAlign w:val="bottom"/>
            <w:hideMark/>
          </w:tcPr>
          <w:p w14:paraId="0F535C47" w14:textId="77777777" w:rsidR="0067606D" w:rsidRPr="00E97FAD" w:rsidRDefault="0067606D" w:rsidP="0067606D">
            <w:pPr>
              <w:pStyle w:val="TabellSummaText"/>
              <w:jc w:val="right"/>
            </w:pPr>
            <w:r w:rsidRPr="00E97FAD">
              <w:t>1 397</w:t>
            </w:r>
          </w:p>
        </w:tc>
        <w:tc>
          <w:tcPr>
            <w:tcW w:w="783" w:type="dxa"/>
            <w:tcBorders>
              <w:top w:val="single" w:sz="6" w:space="0" w:color="000000"/>
              <w:left w:val="nil"/>
              <w:bottom w:val="single" w:sz="6" w:space="0" w:color="000000"/>
              <w:right w:val="nil"/>
            </w:tcBorders>
            <w:tcMar>
              <w:right w:w="0" w:type="dxa"/>
            </w:tcMar>
            <w:vAlign w:val="bottom"/>
            <w:hideMark/>
          </w:tcPr>
          <w:p w14:paraId="0C07DC4C" w14:textId="77777777" w:rsidR="0067606D" w:rsidRPr="00E97FAD" w:rsidRDefault="0067606D" w:rsidP="0067606D">
            <w:pPr>
              <w:pStyle w:val="TabellSummaText"/>
              <w:jc w:val="right"/>
            </w:pPr>
            <w:r w:rsidRPr="00E97FAD">
              <w:t>1 389</w:t>
            </w:r>
          </w:p>
        </w:tc>
      </w:tr>
      <w:tr w:rsidR="0067606D" w:rsidRPr="00E97FAD" w14:paraId="3821F1F8"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6C6FF687" w14:textId="77777777" w:rsidR="0067606D" w:rsidRPr="007A685E" w:rsidRDefault="0067606D" w:rsidP="00083E49">
            <w:pPr>
              <w:pStyle w:val="TabellSumma"/>
              <w:jc w:val="left"/>
            </w:pPr>
            <w:r w:rsidRPr="007A685E">
              <w:t xml:space="preserve">varav </w:t>
            </w:r>
          </w:p>
        </w:tc>
        <w:tc>
          <w:tcPr>
            <w:tcW w:w="4570" w:type="dxa"/>
            <w:tcBorders>
              <w:top w:val="single" w:sz="6" w:space="0" w:color="000000"/>
              <w:left w:val="nil"/>
              <w:bottom w:val="single" w:sz="6" w:space="0" w:color="000000"/>
              <w:right w:val="nil"/>
            </w:tcBorders>
            <w:tcMar>
              <w:right w:w="0" w:type="dxa"/>
            </w:tcMar>
            <w:vAlign w:val="bottom"/>
            <w:hideMark/>
          </w:tcPr>
          <w:p w14:paraId="1E5197AD" w14:textId="77777777" w:rsidR="0067606D" w:rsidRPr="007A685E" w:rsidRDefault="0067606D" w:rsidP="00083E49">
            <w:pPr>
              <w:pStyle w:val="TabellSumma"/>
              <w:jc w:val="left"/>
            </w:pPr>
            <w:r w:rsidRPr="007A685E">
              <w:t>Förbättrat grundskydd för pensionärer</w:t>
            </w:r>
          </w:p>
        </w:tc>
        <w:tc>
          <w:tcPr>
            <w:tcW w:w="782" w:type="dxa"/>
            <w:tcBorders>
              <w:top w:val="single" w:sz="6" w:space="0" w:color="000000"/>
              <w:left w:val="nil"/>
              <w:bottom w:val="single" w:sz="6" w:space="0" w:color="000000"/>
              <w:right w:val="nil"/>
            </w:tcBorders>
            <w:tcMar>
              <w:right w:w="0" w:type="dxa"/>
            </w:tcMar>
            <w:hideMark/>
          </w:tcPr>
          <w:p w14:paraId="3B347A6D" w14:textId="0B164B09" w:rsidR="0067606D" w:rsidRPr="00E97FAD" w:rsidRDefault="0067606D" w:rsidP="00C76E6E">
            <w:pPr>
              <w:pStyle w:val="TabellSumma"/>
              <w:jc w:val="left"/>
            </w:pPr>
            <w:r w:rsidRPr="00E97FAD">
              <w:t>1:1, 1:4</w:t>
            </w:r>
          </w:p>
        </w:tc>
        <w:tc>
          <w:tcPr>
            <w:tcW w:w="783" w:type="dxa"/>
            <w:tcBorders>
              <w:top w:val="single" w:sz="6" w:space="0" w:color="000000"/>
              <w:left w:val="nil"/>
              <w:bottom w:val="single" w:sz="6" w:space="0" w:color="000000"/>
              <w:right w:val="nil"/>
            </w:tcBorders>
            <w:tcMar>
              <w:right w:w="0" w:type="dxa"/>
            </w:tcMar>
            <w:vAlign w:val="bottom"/>
          </w:tcPr>
          <w:p w14:paraId="67497260" w14:textId="77777777" w:rsidR="0067606D" w:rsidRPr="00E97FAD"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07B5B15C" w14:textId="6C4AC81B" w:rsidR="0067606D" w:rsidRPr="00E97FAD" w:rsidRDefault="0067606D" w:rsidP="00083E49">
            <w:pPr>
              <w:pStyle w:val="TabellSumma"/>
            </w:pPr>
            <w:r w:rsidRPr="00E97FAD">
              <w:t>1 383</w:t>
            </w:r>
          </w:p>
        </w:tc>
        <w:tc>
          <w:tcPr>
            <w:tcW w:w="783" w:type="dxa"/>
            <w:tcBorders>
              <w:top w:val="single" w:sz="6" w:space="0" w:color="000000"/>
              <w:left w:val="nil"/>
              <w:bottom w:val="single" w:sz="6" w:space="0" w:color="000000"/>
              <w:right w:val="nil"/>
            </w:tcBorders>
            <w:tcMar>
              <w:right w:w="0" w:type="dxa"/>
            </w:tcMar>
            <w:vAlign w:val="bottom"/>
          </w:tcPr>
          <w:p w14:paraId="6061B9C9" w14:textId="3AC0FE75" w:rsidR="0067606D" w:rsidRPr="00E97FAD" w:rsidRDefault="0067606D" w:rsidP="00083E49">
            <w:pPr>
              <w:pStyle w:val="TabellSumma"/>
            </w:pPr>
            <w:r w:rsidRPr="00E97FAD">
              <w:t>1 383</w:t>
            </w:r>
          </w:p>
        </w:tc>
        <w:tc>
          <w:tcPr>
            <w:tcW w:w="783" w:type="dxa"/>
            <w:tcBorders>
              <w:top w:val="single" w:sz="6" w:space="0" w:color="000000"/>
              <w:left w:val="nil"/>
              <w:bottom w:val="single" w:sz="6" w:space="0" w:color="000000"/>
              <w:right w:val="nil"/>
            </w:tcBorders>
            <w:tcMar>
              <w:right w:w="0" w:type="dxa"/>
            </w:tcMar>
            <w:vAlign w:val="bottom"/>
          </w:tcPr>
          <w:p w14:paraId="20214A09" w14:textId="2ED9F077" w:rsidR="0067606D" w:rsidRPr="00E97FAD" w:rsidRDefault="0067606D" w:rsidP="00083E49">
            <w:pPr>
              <w:pStyle w:val="TabellSumma"/>
            </w:pPr>
            <w:r w:rsidRPr="00E97FAD">
              <w:t>1 383</w:t>
            </w:r>
          </w:p>
        </w:tc>
      </w:tr>
      <w:tr w:rsidR="0067606D" w:rsidRPr="00096265" w14:paraId="15D4ABDB"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094C8180" w14:textId="77777777" w:rsidR="0067606D" w:rsidRPr="007A685E" w:rsidRDefault="0067606D" w:rsidP="0067606D">
            <w:pPr>
              <w:pStyle w:val="TabellSummaText"/>
            </w:pPr>
            <w:r w:rsidRPr="007A685E">
              <w:t>12</w:t>
            </w:r>
          </w:p>
        </w:tc>
        <w:tc>
          <w:tcPr>
            <w:tcW w:w="4570" w:type="dxa"/>
            <w:tcBorders>
              <w:top w:val="single" w:sz="6" w:space="0" w:color="000000"/>
              <w:left w:val="nil"/>
              <w:bottom w:val="single" w:sz="6" w:space="0" w:color="000000"/>
              <w:right w:val="nil"/>
            </w:tcBorders>
            <w:tcMar>
              <w:right w:w="0" w:type="dxa"/>
            </w:tcMar>
            <w:hideMark/>
          </w:tcPr>
          <w:p w14:paraId="5710CD23" w14:textId="77777777" w:rsidR="0067606D" w:rsidRPr="007A685E" w:rsidRDefault="0067606D" w:rsidP="0067606D">
            <w:pPr>
              <w:pStyle w:val="TabellSummaText"/>
            </w:pPr>
            <w:r w:rsidRPr="007A685E">
              <w:t>Ekonomisk trygghet för familjer och barn</w:t>
            </w:r>
          </w:p>
        </w:tc>
        <w:tc>
          <w:tcPr>
            <w:tcW w:w="782" w:type="dxa"/>
            <w:tcBorders>
              <w:top w:val="single" w:sz="6" w:space="0" w:color="000000"/>
              <w:left w:val="nil"/>
              <w:bottom w:val="single" w:sz="6" w:space="0" w:color="000000"/>
              <w:right w:val="nil"/>
            </w:tcBorders>
            <w:tcMar>
              <w:right w:w="0" w:type="dxa"/>
            </w:tcMar>
          </w:tcPr>
          <w:p w14:paraId="3A9A960D" w14:textId="77777777" w:rsidR="0067606D" w:rsidRPr="00250E0C" w:rsidRDefault="0067606D" w:rsidP="00C76E6E">
            <w:pPr>
              <w:pStyle w:val="TabellSummaText"/>
            </w:pPr>
          </w:p>
        </w:tc>
        <w:tc>
          <w:tcPr>
            <w:tcW w:w="783" w:type="dxa"/>
            <w:tcBorders>
              <w:top w:val="single" w:sz="6" w:space="0" w:color="000000"/>
              <w:left w:val="nil"/>
              <w:bottom w:val="single" w:sz="6" w:space="0" w:color="000000"/>
              <w:right w:val="nil"/>
            </w:tcBorders>
            <w:tcMar>
              <w:right w:w="0" w:type="dxa"/>
            </w:tcMar>
            <w:vAlign w:val="bottom"/>
            <w:hideMark/>
          </w:tcPr>
          <w:p w14:paraId="577B3E7F" w14:textId="77777777" w:rsidR="0067606D" w:rsidRPr="00250E0C" w:rsidRDefault="0067606D" w:rsidP="0067606D">
            <w:pPr>
              <w:pStyle w:val="TabellSummaText"/>
              <w:jc w:val="right"/>
            </w:pPr>
            <w:r w:rsidRPr="00250E0C">
              <w:t>534</w:t>
            </w:r>
          </w:p>
        </w:tc>
        <w:tc>
          <w:tcPr>
            <w:tcW w:w="783" w:type="dxa"/>
            <w:tcBorders>
              <w:top w:val="single" w:sz="6" w:space="0" w:color="000000"/>
              <w:left w:val="nil"/>
              <w:bottom w:val="single" w:sz="6" w:space="0" w:color="000000"/>
              <w:right w:val="nil"/>
            </w:tcBorders>
            <w:tcMar>
              <w:right w:w="0" w:type="dxa"/>
            </w:tcMar>
            <w:vAlign w:val="bottom"/>
            <w:hideMark/>
          </w:tcPr>
          <w:p w14:paraId="2E197CCF" w14:textId="77777777" w:rsidR="0067606D" w:rsidRPr="00250E0C" w:rsidRDefault="0067606D" w:rsidP="0067606D">
            <w:pPr>
              <w:pStyle w:val="TabellSummaText"/>
              <w:jc w:val="right"/>
            </w:pPr>
            <w:r w:rsidRPr="00250E0C">
              <w:t>-10</w:t>
            </w:r>
          </w:p>
        </w:tc>
        <w:tc>
          <w:tcPr>
            <w:tcW w:w="783" w:type="dxa"/>
            <w:tcBorders>
              <w:top w:val="single" w:sz="6" w:space="0" w:color="000000"/>
              <w:left w:val="nil"/>
              <w:bottom w:val="single" w:sz="6" w:space="0" w:color="000000"/>
              <w:right w:val="nil"/>
            </w:tcBorders>
            <w:tcMar>
              <w:right w:w="0" w:type="dxa"/>
            </w:tcMar>
            <w:vAlign w:val="bottom"/>
            <w:hideMark/>
          </w:tcPr>
          <w:p w14:paraId="22D5CF8B" w14:textId="77777777" w:rsidR="0067606D" w:rsidRPr="00250E0C" w:rsidRDefault="0067606D" w:rsidP="0067606D">
            <w:pPr>
              <w:pStyle w:val="TabellSummaText"/>
              <w:jc w:val="right"/>
            </w:pPr>
            <w:r w:rsidRPr="00250E0C">
              <w:t>-5</w:t>
            </w:r>
          </w:p>
        </w:tc>
        <w:tc>
          <w:tcPr>
            <w:tcW w:w="783" w:type="dxa"/>
            <w:tcBorders>
              <w:top w:val="single" w:sz="6" w:space="0" w:color="000000"/>
              <w:left w:val="nil"/>
              <w:bottom w:val="single" w:sz="6" w:space="0" w:color="000000"/>
              <w:right w:val="nil"/>
            </w:tcBorders>
            <w:tcMar>
              <w:right w:w="0" w:type="dxa"/>
            </w:tcMar>
            <w:vAlign w:val="bottom"/>
            <w:hideMark/>
          </w:tcPr>
          <w:p w14:paraId="7F87BFC4" w14:textId="77777777" w:rsidR="0067606D" w:rsidRPr="00250E0C" w:rsidRDefault="0067606D" w:rsidP="0067606D">
            <w:pPr>
              <w:pStyle w:val="TabellSummaText"/>
              <w:jc w:val="right"/>
            </w:pPr>
            <w:r w:rsidRPr="00250E0C">
              <w:t>-6</w:t>
            </w:r>
          </w:p>
        </w:tc>
      </w:tr>
      <w:tr w:rsidR="0067606D" w:rsidRPr="00096265" w14:paraId="528EC7E6"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1AD1A888" w14:textId="77777777" w:rsidR="0067606D" w:rsidRPr="007A685E" w:rsidRDefault="0067606D" w:rsidP="00083E49">
            <w:pPr>
              <w:pStyle w:val="TabellSumma"/>
              <w:jc w:val="left"/>
            </w:pPr>
            <w:r w:rsidRPr="007A685E">
              <w:t xml:space="preserve">varav </w:t>
            </w:r>
          </w:p>
        </w:tc>
        <w:tc>
          <w:tcPr>
            <w:tcW w:w="4570" w:type="dxa"/>
            <w:tcBorders>
              <w:top w:val="single" w:sz="6" w:space="0" w:color="000000"/>
              <w:left w:val="nil"/>
              <w:bottom w:val="single" w:sz="6" w:space="0" w:color="000000"/>
              <w:right w:val="nil"/>
            </w:tcBorders>
            <w:tcMar>
              <w:right w:w="0" w:type="dxa"/>
            </w:tcMar>
            <w:vAlign w:val="bottom"/>
            <w:hideMark/>
          </w:tcPr>
          <w:p w14:paraId="783B372E" w14:textId="011698BA" w:rsidR="0067606D" w:rsidRPr="007A685E" w:rsidRDefault="0067606D" w:rsidP="00083E49">
            <w:pPr>
              <w:pStyle w:val="TabellSumma"/>
              <w:jc w:val="left"/>
              <w:rPr>
                <w:vertAlign w:val="superscript"/>
              </w:rPr>
            </w:pPr>
            <w:r w:rsidRPr="007A685E">
              <w:t>Ökade medel för allmänt barnbidrag och flerbarnstillägg</w:t>
            </w:r>
            <w:r w:rsidRPr="007A685E">
              <w:rPr>
                <w:vertAlign w:val="superscript"/>
              </w:rPr>
              <w:t>2</w:t>
            </w:r>
          </w:p>
        </w:tc>
        <w:tc>
          <w:tcPr>
            <w:tcW w:w="782" w:type="dxa"/>
            <w:tcBorders>
              <w:top w:val="single" w:sz="6" w:space="0" w:color="000000"/>
              <w:left w:val="nil"/>
              <w:bottom w:val="single" w:sz="6" w:space="0" w:color="000000"/>
              <w:right w:val="nil"/>
            </w:tcBorders>
            <w:tcMar>
              <w:right w:w="0" w:type="dxa"/>
            </w:tcMar>
            <w:hideMark/>
          </w:tcPr>
          <w:p w14:paraId="12C0CE62" w14:textId="77777777" w:rsidR="0067606D" w:rsidRPr="00250E0C" w:rsidRDefault="0067606D" w:rsidP="00C76E6E">
            <w:pPr>
              <w:pStyle w:val="TabellSumma"/>
              <w:jc w:val="left"/>
            </w:pPr>
            <w:r w:rsidRPr="00250E0C">
              <w:t>1:1</w:t>
            </w:r>
          </w:p>
        </w:tc>
        <w:tc>
          <w:tcPr>
            <w:tcW w:w="783" w:type="dxa"/>
            <w:tcBorders>
              <w:top w:val="single" w:sz="6" w:space="0" w:color="000000"/>
              <w:left w:val="nil"/>
              <w:bottom w:val="single" w:sz="6" w:space="0" w:color="000000"/>
              <w:right w:val="nil"/>
            </w:tcBorders>
            <w:tcMar>
              <w:right w:w="0" w:type="dxa"/>
            </w:tcMar>
            <w:vAlign w:val="bottom"/>
            <w:hideMark/>
          </w:tcPr>
          <w:p w14:paraId="09BA4405" w14:textId="77777777" w:rsidR="0067606D" w:rsidRPr="00250E0C" w:rsidRDefault="0067606D" w:rsidP="00083E49">
            <w:pPr>
              <w:pStyle w:val="TabellSumma"/>
            </w:pPr>
            <w:r w:rsidRPr="00250E0C">
              <w:t>534</w:t>
            </w:r>
          </w:p>
        </w:tc>
        <w:tc>
          <w:tcPr>
            <w:tcW w:w="783" w:type="dxa"/>
            <w:tcBorders>
              <w:top w:val="single" w:sz="6" w:space="0" w:color="000000"/>
              <w:left w:val="nil"/>
              <w:bottom w:val="single" w:sz="6" w:space="0" w:color="000000"/>
              <w:right w:val="nil"/>
            </w:tcBorders>
            <w:tcMar>
              <w:right w:w="0" w:type="dxa"/>
            </w:tcMar>
            <w:vAlign w:val="bottom"/>
          </w:tcPr>
          <w:p w14:paraId="49D0330E" w14:textId="77777777" w:rsidR="0067606D" w:rsidRPr="00250E0C"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5343859D" w14:textId="77777777" w:rsidR="0067606D" w:rsidRPr="00250E0C"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6069B698" w14:textId="77777777" w:rsidR="0067606D" w:rsidRPr="00250E0C" w:rsidRDefault="0067606D" w:rsidP="00083E49">
            <w:pPr>
              <w:pStyle w:val="TabellSumma"/>
            </w:pPr>
          </w:p>
        </w:tc>
      </w:tr>
      <w:tr w:rsidR="0067606D" w:rsidRPr="000F2676" w14:paraId="430E8100"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4A97A4DC" w14:textId="77777777" w:rsidR="0067606D" w:rsidRPr="007A685E" w:rsidRDefault="0067606D" w:rsidP="0067606D">
            <w:pPr>
              <w:pStyle w:val="TabellSummaText"/>
            </w:pPr>
            <w:r w:rsidRPr="007A685E">
              <w:t>13</w:t>
            </w:r>
          </w:p>
        </w:tc>
        <w:tc>
          <w:tcPr>
            <w:tcW w:w="4570" w:type="dxa"/>
            <w:tcBorders>
              <w:top w:val="single" w:sz="6" w:space="0" w:color="000000"/>
              <w:left w:val="nil"/>
              <w:bottom w:val="single" w:sz="6" w:space="0" w:color="000000"/>
              <w:right w:val="nil"/>
            </w:tcBorders>
            <w:tcMar>
              <w:right w:w="0" w:type="dxa"/>
            </w:tcMar>
            <w:hideMark/>
          </w:tcPr>
          <w:p w14:paraId="369C71C0" w14:textId="77777777" w:rsidR="0067606D" w:rsidRPr="007A685E" w:rsidRDefault="0067606D" w:rsidP="0067606D">
            <w:pPr>
              <w:pStyle w:val="TabellSummaText"/>
            </w:pPr>
            <w:r w:rsidRPr="007A685E">
              <w:t>Jämställdhet och nyanlända invandrares etablering</w:t>
            </w:r>
          </w:p>
        </w:tc>
        <w:tc>
          <w:tcPr>
            <w:tcW w:w="782" w:type="dxa"/>
            <w:tcBorders>
              <w:top w:val="single" w:sz="6" w:space="0" w:color="000000"/>
              <w:left w:val="nil"/>
              <w:bottom w:val="single" w:sz="6" w:space="0" w:color="000000"/>
              <w:right w:val="nil"/>
            </w:tcBorders>
            <w:tcMar>
              <w:right w:w="0" w:type="dxa"/>
            </w:tcMar>
          </w:tcPr>
          <w:p w14:paraId="2AC4A6D2" w14:textId="77777777" w:rsidR="0067606D" w:rsidRPr="000F2676" w:rsidRDefault="0067606D" w:rsidP="00C76E6E">
            <w:pPr>
              <w:pStyle w:val="TabellSummaText"/>
            </w:pPr>
          </w:p>
        </w:tc>
        <w:tc>
          <w:tcPr>
            <w:tcW w:w="783" w:type="dxa"/>
            <w:tcBorders>
              <w:top w:val="single" w:sz="6" w:space="0" w:color="000000"/>
              <w:left w:val="nil"/>
              <w:bottom w:val="single" w:sz="6" w:space="0" w:color="000000"/>
              <w:right w:val="nil"/>
            </w:tcBorders>
            <w:tcMar>
              <w:right w:w="0" w:type="dxa"/>
            </w:tcMar>
            <w:vAlign w:val="bottom"/>
          </w:tcPr>
          <w:p w14:paraId="5540987C" w14:textId="77777777" w:rsidR="0067606D" w:rsidRPr="000F2676" w:rsidRDefault="0067606D" w:rsidP="0067606D">
            <w:pPr>
              <w:pStyle w:val="TabellSummaText"/>
              <w:jc w:val="right"/>
            </w:pPr>
          </w:p>
        </w:tc>
        <w:tc>
          <w:tcPr>
            <w:tcW w:w="783" w:type="dxa"/>
            <w:tcBorders>
              <w:top w:val="single" w:sz="6" w:space="0" w:color="000000"/>
              <w:left w:val="nil"/>
              <w:bottom w:val="single" w:sz="6" w:space="0" w:color="000000"/>
              <w:right w:val="nil"/>
            </w:tcBorders>
            <w:tcMar>
              <w:right w:w="0" w:type="dxa"/>
            </w:tcMar>
            <w:vAlign w:val="bottom"/>
            <w:hideMark/>
          </w:tcPr>
          <w:p w14:paraId="2A26B0DA" w14:textId="77777777" w:rsidR="0067606D" w:rsidRPr="000F2676" w:rsidRDefault="0067606D" w:rsidP="0067606D">
            <w:pPr>
              <w:pStyle w:val="TabellSummaText"/>
              <w:jc w:val="right"/>
            </w:pPr>
            <w:r w:rsidRPr="000F2676">
              <w:t>532</w:t>
            </w:r>
          </w:p>
        </w:tc>
        <w:tc>
          <w:tcPr>
            <w:tcW w:w="783" w:type="dxa"/>
            <w:tcBorders>
              <w:top w:val="single" w:sz="6" w:space="0" w:color="000000"/>
              <w:left w:val="nil"/>
              <w:bottom w:val="single" w:sz="6" w:space="0" w:color="000000"/>
              <w:right w:val="nil"/>
            </w:tcBorders>
            <w:tcMar>
              <w:right w:w="0" w:type="dxa"/>
            </w:tcMar>
            <w:vAlign w:val="bottom"/>
            <w:hideMark/>
          </w:tcPr>
          <w:p w14:paraId="295B72F0" w14:textId="77777777" w:rsidR="0067606D" w:rsidRPr="000F2676" w:rsidRDefault="0067606D" w:rsidP="0067606D">
            <w:pPr>
              <w:pStyle w:val="TabellSummaText"/>
              <w:jc w:val="right"/>
            </w:pPr>
            <w:r w:rsidRPr="000F2676">
              <w:t>399</w:t>
            </w:r>
          </w:p>
        </w:tc>
        <w:tc>
          <w:tcPr>
            <w:tcW w:w="783" w:type="dxa"/>
            <w:tcBorders>
              <w:top w:val="single" w:sz="6" w:space="0" w:color="000000"/>
              <w:left w:val="nil"/>
              <w:bottom w:val="single" w:sz="6" w:space="0" w:color="000000"/>
              <w:right w:val="nil"/>
            </w:tcBorders>
            <w:tcMar>
              <w:right w:w="0" w:type="dxa"/>
            </w:tcMar>
            <w:vAlign w:val="bottom"/>
            <w:hideMark/>
          </w:tcPr>
          <w:p w14:paraId="34552F90" w14:textId="77777777" w:rsidR="0067606D" w:rsidRPr="000F2676" w:rsidRDefault="0067606D" w:rsidP="0067606D">
            <w:pPr>
              <w:pStyle w:val="TabellSummaText"/>
              <w:jc w:val="right"/>
            </w:pPr>
            <w:r w:rsidRPr="000F2676">
              <w:t>-104</w:t>
            </w:r>
          </w:p>
        </w:tc>
      </w:tr>
      <w:tr w:rsidR="0067606D" w:rsidRPr="000F2676" w14:paraId="5339C918"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1E77C71A" w14:textId="77777777" w:rsidR="0067606D" w:rsidRPr="007A685E" w:rsidRDefault="0067606D" w:rsidP="00083E49">
            <w:pPr>
              <w:pStyle w:val="TabellSumma"/>
              <w:jc w:val="left"/>
            </w:pPr>
            <w:r w:rsidRPr="007A685E">
              <w:t xml:space="preserve">varav </w:t>
            </w:r>
          </w:p>
        </w:tc>
        <w:tc>
          <w:tcPr>
            <w:tcW w:w="4570" w:type="dxa"/>
            <w:tcBorders>
              <w:top w:val="single" w:sz="6" w:space="0" w:color="000000"/>
              <w:left w:val="nil"/>
              <w:bottom w:val="single" w:sz="6" w:space="0" w:color="000000"/>
              <w:right w:val="nil"/>
            </w:tcBorders>
            <w:tcMar>
              <w:right w:w="0" w:type="dxa"/>
            </w:tcMar>
            <w:vAlign w:val="bottom"/>
            <w:hideMark/>
          </w:tcPr>
          <w:p w14:paraId="741DEBB6" w14:textId="77777777" w:rsidR="0067606D" w:rsidRPr="007A685E" w:rsidRDefault="0067606D" w:rsidP="00083E49">
            <w:pPr>
              <w:pStyle w:val="TabellSumma"/>
              <w:jc w:val="left"/>
            </w:pPr>
            <w:r w:rsidRPr="007A685E">
              <w:t>Förlängning av tillfälliga lagen</w:t>
            </w:r>
          </w:p>
        </w:tc>
        <w:tc>
          <w:tcPr>
            <w:tcW w:w="782" w:type="dxa"/>
            <w:tcBorders>
              <w:top w:val="single" w:sz="6" w:space="0" w:color="000000"/>
              <w:left w:val="nil"/>
              <w:bottom w:val="single" w:sz="6" w:space="0" w:color="000000"/>
              <w:right w:val="nil"/>
            </w:tcBorders>
            <w:tcMar>
              <w:right w:w="0" w:type="dxa"/>
            </w:tcMar>
            <w:hideMark/>
          </w:tcPr>
          <w:p w14:paraId="3AE898F5" w14:textId="77777777" w:rsidR="0067606D" w:rsidRPr="000F2676" w:rsidRDefault="0067606D" w:rsidP="00C76E6E">
            <w:pPr>
              <w:pStyle w:val="TabellSumma"/>
              <w:jc w:val="left"/>
            </w:pPr>
            <w:r w:rsidRPr="000F2676">
              <w:t>1:2</w:t>
            </w:r>
          </w:p>
        </w:tc>
        <w:tc>
          <w:tcPr>
            <w:tcW w:w="783" w:type="dxa"/>
            <w:tcBorders>
              <w:top w:val="single" w:sz="6" w:space="0" w:color="000000"/>
              <w:left w:val="nil"/>
              <w:bottom w:val="single" w:sz="6" w:space="0" w:color="000000"/>
              <w:right w:val="nil"/>
            </w:tcBorders>
            <w:tcMar>
              <w:right w:w="0" w:type="dxa"/>
            </w:tcMar>
            <w:vAlign w:val="bottom"/>
          </w:tcPr>
          <w:p w14:paraId="0840C1F4" w14:textId="77777777" w:rsidR="0067606D" w:rsidRPr="000F2676"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375D640A" w14:textId="77777777" w:rsidR="0067606D" w:rsidRPr="000F2676" w:rsidRDefault="0067606D" w:rsidP="00083E49">
            <w:pPr>
              <w:pStyle w:val="TabellSumma"/>
            </w:pPr>
            <w:r w:rsidRPr="000F2676">
              <w:t>62</w:t>
            </w:r>
          </w:p>
        </w:tc>
        <w:tc>
          <w:tcPr>
            <w:tcW w:w="783" w:type="dxa"/>
            <w:tcBorders>
              <w:top w:val="single" w:sz="6" w:space="0" w:color="000000"/>
              <w:left w:val="nil"/>
              <w:bottom w:val="single" w:sz="6" w:space="0" w:color="000000"/>
              <w:right w:val="nil"/>
            </w:tcBorders>
            <w:tcMar>
              <w:right w:w="0" w:type="dxa"/>
            </w:tcMar>
            <w:vAlign w:val="bottom"/>
            <w:hideMark/>
          </w:tcPr>
          <w:p w14:paraId="14D3A888" w14:textId="77777777" w:rsidR="0067606D" w:rsidRPr="000F2676" w:rsidRDefault="0067606D" w:rsidP="00083E49">
            <w:pPr>
              <w:pStyle w:val="TabellSumma"/>
            </w:pPr>
            <w:r w:rsidRPr="000F2676">
              <w:t>206</w:t>
            </w:r>
          </w:p>
        </w:tc>
        <w:tc>
          <w:tcPr>
            <w:tcW w:w="783" w:type="dxa"/>
            <w:tcBorders>
              <w:top w:val="single" w:sz="6" w:space="0" w:color="000000"/>
              <w:left w:val="nil"/>
              <w:bottom w:val="single" w:sz="6" w:space="0" w:color="000000"/>
              <w:right w:val="nil"/>
            </w:tcBorders>
            <w:tcMar>
              <w:right w:w="0" w:type="dxa"/>
            </w:tcMar>
            <w:vAlign w:val="bottom"/>
            <w:hideMark/>
          </w:tcPr>
          <w:p w14:paraId="16F5152B" w14:textId="77777777" w:rsidR="0067606D" w:rsidRPr="000F2676" w:rsidRDefault="0067606D" w:rsidP="00083E49">
            <w:pPr>
              <w:pStyle w:val="TabellSumma"/>
            </w:pPr>
            <w:r w:rsidRPr="000F2676">
              <w:t>-319</w:t>
            </w:r>
          </w:p>
        </w:tc>
      </w:tr>
      <w:tr w:rsidR="0067606D" w:rsidRPr="000F2676" w14:paraId="04931544"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6AE47994" w14:textId="77777777" w:rsidR="0067606D" w:rsidRPr="007A685E" w:rsidRDefault="0067606D" w:rsidP="00083E49">
            <w:pPr>
              <w:pStyle w:val="TabellSumma"/>
              <w:jc w:val="left"/>
            </w:pPr>
            <w:bookmarkStart w:id="259" w:name="_Hlk17880973"/>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5A191721" w14:textId="65FDA7C4" w:rsidR="0067606D" w:rsidRPr="007A685E" w:rsidRDefault="0067606D" w:rsidP="00083E49">
            <w:pPr>
              <w:pStyle w:val="TabellSumma"/>
              <w:jc w:val="left"/>
            </w:pPr>
            <w:r w:rsidRPr="007A685E">
              <w:t>Mer och förbättrad samhällsorientering</w:t>
            </w:r>
          </w:p>
        </w:tc>
        <w:tc>
          <w:tcPr>
            <w:tcW w:w="782" w:type="dxa"/>
            <w:tcBorders>
              <w:top w:val="single" w:sz="6" w:space="0" w:color="000000"/>
              <w:left w:val="nil"/>
              <w:bottom w:val="single" w:sz="6" w:space="0" w:color="000000"/>
              <w:right w:val="nil"/>
            </w:tcBorders>
            <w:tcMar>
              <w:right w:w="0" w:type="dxa"/>
            </w:tcMar>
            <w:hideMark/>
          </w:tcPr>
          <w:p w14:paraId="0F992A47" w14:textId="77777777" w:rsidR="0067606D" w:rsidRPr="000F2676" w:rsidRDefault="0067606D" w:rsidP="00C76E6E">
            <w:pPr>
              <w:pStyle w:val="TabellSumma"/>
              <w:jc w:val="left"/>
            </w:pPr>
            <w:r w:rsidRPr="000F2676">
              <w:t>1:2</w:t>
            </w:r>
          </w:p>
        </w:tc>
        <w:tc>
          <w:tcPr>
            <w:tcW w:w="783" w:type="dxa"/>
            <w:tcBorders>
              <w:top w:val="single" w:sz="6" w:space="0" w:color="000000"/>
              <w:left w:val="nil"/>
              <w:bottom w:val="single" w:sz="6" w:space="0" w:color="000000"/>
              <w:right w:val="nil"/>
            </w:tcBorders>
            <w:tcMar>
              <w:right w:w="0" w:type="dxa"/>
            </w:tcMar>
            <w:vAlign w:val="bottom"/>
          </w:tcPr>
          <w:p w14:paraId="01F79EBE" w14:textId="77777777" w:rsidR="0067606D" w:rsidRPr="000F2676"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1391944D" w14:textId="77777777" w:rsidR="0067606D" w:rsidRPr="000F2676" w:rsidRDefault="0067606D" w:rsidP="00083E49">
            <w:pPr>
              <w:pStyle w:val="TabellSumma"/>
            </w:pPr>
            <w:r w:rsidRPr="000F2676">
              <w:t>-40</w:t>
            </w:r>
          </w:p>
        </w:tc>
        <w:tc>
          <w:tcPr>
            <w:tcW w:w="783" w:type="dxa"/>
            <w:tcBorders>
              <w:top w:val="single" w:sz="6" w:space="0" w:color="000000"/>
              <w:left w:val="nil"/>
              <w:bottom w:val="single" w:sz="6" w:space="0" w:color="000000"/>
              <w:right w:val="nil"/>
            </w:tcBorders>
            <w:tcMar>
              <w:right w:w="0" w:type="dxa"/>
            </w:tcMar>
            <w:vAlign w:val="bottom"/>
            <w:hideMark/>
          </w:tcPr>
          <w:p w14:paraId="52F30712" w14:textId="77777777" w:rsidR="0067606D" w:rsidRPr="000F2676" w:rsidRDefault="0067606D" w:rsidP="00083E49">
            <w:pPr>
              <w:pStyle w:val="TabellSumma"/>
            </w:pPr>
            <w:r w:rsidRPr="000F2676">
              <w:t>-50</w:t>
            </w:r>
          </w:p>
        </w:tc>
        <w:tc>
          <w:tcPr>
            <w:tcW w:w="783" w:type="dxa"/>
            <w:tcBorders>
              <w:top w:val="single" w:sz="6" w:space="0" w:color="000000"/>
              <w:left w:val="nil"/>
              <w:bottom w:val="single" w:sz="6" w:space="0" w:color="000000"/>
              <w:right w:val="nil"/>
            </w:tcBorders>
            <w:tcMar>
              <w:right w:w="0" w:type="dxa"/>
            </w:tcMar>
            <w:vAlign w:val="bottom"/>
            <w:hideMark/>
          </w:tcPr>
          <w:p w14:paraId="506317C1" w14:textId="77777777" w:rsidR="0067606D" w:rsidRPr="000F2676" w:rsidRDefault="0067606D" w:rsidP="00083E49">
            <w:pPr>
              <w:pStyle w:val="TabellSumma"/>
            </w:pPr>
            <w:r w:rsidRPr="000F2676">
              <w:t>-50</w:t>
            </w:r>
          </w:p>
        </w:tc>
      </w:tr>
      <w:bookmarkEnd w:id="259"/>
      <w:tr w:rsidR="0067606D" w:rsidRPr="000F2676" w14:paraId="0C2B0F83"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19A3967D"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33D10982" w14:textId="77777777" w:rsidR="0067606D" w:rsidRPr="007A685E" w:rsidRDefault="0067606D" w:rsidP="00083E49">
            <w:pPr>
              <w:pStyle w:val="TabellSumma"/>
              <w:jc w:val="left"/>
            </w:pPr>
            <w:r w:rsidRPr="007A685E">
              <w:t>Grundersättningen för flyktingmottagande avskaffas</w:t>
            </w:r>
          </w:p>
        </w:tc>
        <w:tc>
          <w:tcPr>
            <w:tcW w:w="782" w:type="dxa"/>
            <w:tcBorders>
              <w:top w:val="single" w:sz="6" w:space="0" w:color="000000"/>
              <w:left w:val="nil"/>
              <w:bottom w:val="single" w:sz="6" w:space="0" w:color="000000"/>
              <w:right w:val="nil"/>
            </w:tcBorders>
            <w:tcMar>
              <w:right w:w="0" w:type="dxa"/>
            </w:tcMar>
            <w:hideMark/>
          </w:tcPr>
          <w:p w14:paraId="7566A0BB" w14:textId="77777777" w:rsidR="0067606D" w:rsidRPr="000F2676" w:rsidRDefault="0067606D" w:rsidP="00C76E6E">
            <w:pPr>
              <w:pStyle w:val="TabellSumma"/>
              <w:jc w:val="left"/>
            </w:pPr>
            <w:r w:rsidRPr="000F2676">
              <w:t>1:2</w:t>
            </w:r>
          </w:p>
        </w:tc>
        <w:tc>
          <w:tcPr>
            <w:tcW w:w="783" w:type="dxa"/>
            <w:tcBorders>
              <w:top w:val="single" w:sz="6" w:space="0" w:color="000000"/>
              <w:left w:val="nil"/>
              <w:bottom w:val="single" w:sz="6" w:space="0" w:color="000000"/>
              <w:right w:val="nil"/>
            </w:tcBorders>
            <w:tcMar>
              <w:right w:w="0" w:type="dxa"/>
            </w:tcMar>
            <w:vAlign w:val="bottom"/>
          </w:tcPr>
          <w:p w14:paraId="7D312456" w14:textId="77777777" w:rsidR="0067606D" w:rsidRPr="000F2676"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614BE190" w14:textId="77777777" w:rsidR="0067606D" w:rsidRPr="000F2676" w:rsidRDefault="0067606D" w:rsidP="00083E49">
            <w:pPr>
              <w:pStyle w:val="TabellSumma"/>
            </w:pPr>
            <w:r w:rsidRPr="000F2676">
              <w:t>-69</w:t>
            </w:r>
          </w:p>
        </w:tc>
        <w:tc>
          <w:tcPr>
            <w:tcW w:w="783" w:type="dxa"/>
            <w:tcBorders>
              <w:top w:val="single" w:sz="6" w:space="0" w:color="000000"/>
              <w:left w:val="nil"/>
              <w:bottom w:val="single" w:sz="6" w:space="0" w:color="000000"/>
              <w:right w:val="nil"/>
            </w:tcBorders>
            <w:tcMar>
              <w:right w:w="0" w:type="dxa"/>
            </w:tcMar>
            <w:vAlign w:val="bottom"/>
            <w:hideMark/>
          </w:tcPr>
          <w:p w14:paraId="371947ED" w14:textId="77777777" w:rsidR="0067606D" w:rsidRPr="000F2676" w:rsidRDefault="0067606D" w:rsidP="00083E49">
            <w:pPr>
              <w:pStyle w:val="TabellSumma"/>
            </w:pPr>
            <w:r w:rsidRPr="000F2676">
              <w:t>-70</w:t>
            </w:r>
          </w:p>
        </w:tc>
        <w:tc>
          <w:tcPr>
            <w:tcW w:w="783" w:type="dxa"/>
            <w:tcBorders>
              <w:top w:val="single" w:sz="6" w:space="0" w:color="000000"/>
              <w:left w:val="nil"/>
              <w:bottom w:val="single" w:sz="6" w:space="0" w:color="000000"/>
              <w:right w:val="nil"/>
            </w:tcBorders>
            <w:tcMar>
              <w:right w:w="0" w:type="dxa"/>
            </w:tcMar>
            <w:vAlign w:val="bottom"/>
            <w:hideMark/>
          </w:tcPr>
          <w:p w14:paraId="5FE9172D" w14:textId="77777777" w:rsidR="0067606D" w:rsidRPr="000F2676" w:rsidRDefault="0067606D" w:rsidP="00083E49">
            <w:pPr>
              <w:pStyle w:val="TabellSumma"/>
            </w:pPr>
            <w:r w:rsidRPr="000F2676">
              <w:t>-71</w:t>
            </w:r>
          </w:p>
        </w:tc>
      </w:tr>
      <w:tr w:rsidR="0067606D" w:rsidRPr="000F2676" w14:paraId="6F7FC818"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6AFED939"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4DE0483B" w14:textId="77777777" w:rsidR="0067606D" w:rsidRPr="007A685E" w:rsidRDefault="0067606D" w:rsidP="00083E49">
            <w:pPr>
              <w:pStyle w:val="TabellSumma"/>
              <w:jc w:val="left"/>
            </w:pPr>
            <w:r w:rsidRPr="007A685E">
              <w:t>Utebliven indexering av schablonersättningen</w:t>
            </w:r>
          </w:p>
        </w:tc>
        <w:tc>
          <w:tcPr>
            <w:tcW w:w="782" w:type="dxa"/>
            <w:tcBorders>
              <w:top w:val="single" w:sz="6" w:space="0" w:color="000000"/>
              <w:left w:val="nil"/>
              <w:bottom w:val="single" w:sz="6" w:space="0" w:color="000000"/>
              <w:right w:val="nil"/>
            </w:tcBorders>
            <w:tcMar>
              <w:right w:w="0" w:type="dxa"/>
            </w:tcMar>
            <w:hideMark/>
          </w:tcPr>
          <w:p w14:paraId="303FE842" w14:textId="77777777" w:rsidR="0067606D" w:rsidRPr="000F2676" w:rsidRDefault="0067606D" w:rsidP="00C76E6E">
            <w:pPr>
              <w:pStyle w:val="TabellSumma"/>
              <w:jc w:val="left"/>
            </w:pPr>
            <w:r w:rsidRPr="000F2676">
              <w:t>1:2</w:t>
            </w:r>
          </w:p>
        </w:tc>
        <w:tc>
          <w:tcPr>
            <w:tcW w:w="783" w:type="dxa"/>
            <w:tcBorders>
              <w:top w:val="single" w:sz="6" w:space="0" w:color="000000"/>
              <w:left w:val="nil"/>
              <w:bottom w:val="single" w:sz="6" w:space="0" w:color="000000"/>
              <w:right w:val="nil"/>
            </w:tcBorders>
            <w:tcMar>
              <w:right w:w="0" w:type="dxa"/>
            </w:tcMar>
            <w:vAlign w:val="bottom"/>
          </w:tcPr>
          <w:p w14:paraId="1EBE0A3D" w14:textId="77777777" w:rsidR="0067606D" w:rsidRPr="000F2676"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7B9B8CF7" w14:textId="77777777" w:rsidR="0067606D" w:rsidRPr="000F2676" w:rsidRDefault="0067606D" w:rsidP="00083E49">
            <w:pPr>
              <w:pStyle w:val="TabellSumma"/>
            </w:pPr>
            <w:r w:rsidRPr="000F2676">
              <w:t>-60</w:t>
            </w:r>
          </w:p>
        </w:tc>
        <w:tc>
          <w:tcPr>
            <w:tcW w:w="783" w:type="dxa"/>
            <w:tcBorders>
              <w:top w:val="single" w:sz="6" w:space="0" w:color="000000"/>
              <w:left w:val="nil"/>
              <w:bottom w:val="single" w:sz="6" w:space="0" w:color="000000"/>
              <w:right w:val="nil"/>
            </w:tcBorders>
            <w:tcMar>
              <w:right w:w="0" w:type="dxa"/>
            </w:tcMar>
            <w:vAlign w:val="bottom"/>
          </w:tcPr>
          <w:p w14:paraId="197BD286" w14:textId="77777777" w:rsidR="0067606D" w:rsidRPr="000F2676"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3E481CA5" w14:textId="77777777" w:rsidR="0067606D" w:rsidRPr="000F2676" w:rsidRDefault="0067606D" w:rsidP="00083E49">
            <w:pPr>
              <w:pStyle w:val="TabellSumma"/>
            </w:pPr>
          </w:p>
        </w:tc>
      </w:tr>
      <w:tr w:rsidR="0067606D" w:rsidRPr="000F2676" w14:paraId="387FB0DC"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142C3EFA"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0078B2D9" w14:textId="77777777" w:rsidR="0067606D" w:rsidRPr="007A685E" w:rsidRDefault="0067606D" w:rsidP="00083E49">
            <w:pPr>
              <w:pStyle w:val="TabellSumma"/>
              <w:jc w:val="left"/>
            </w:pPr>
            <w:r w:rsidRPr="007A685E">
              <w:t>Bidrag till kommuner med högt flyktingmottagande</w:t>
            </w:r>
          </w:p>
        </w:tc>
        <w:tc>
          <w:tcPr>
            <w:tcW w:w="782" w:type="dxa"/>
            <w:tcBorders>
              <w:top w:val="single" w:sz="6" w:space="0" w:color="000000"/>
              <w:left w:val="nil"/>
              <w:bottom w:val="single" w:sz="6" w:space="0" w:color="000000"/>
              <w:right w:val="nil"/>
            </w:tcBorders>
            <w:tcMar>
              <w:right w:w="0" w:type="dxa"/>
            </w:tcMar>
            <w:hideMark/>
          </w:tcPr>
          <w:p w14:paraId="3171E0E3" w14:textId="77777777" w:rsidR="0067606D" w:rsidRPr="000F2676" w:rsidRDefault="0067606D" w:rsidP="00C76E6E">
            <w:pPr>
              <w:pStyle w:val="TabellSumma"/>
              <w:jc w:val="left"/>
            </w:pPr>
            <w:r w:rsidRPr="000F2676">
              <w:t>1:2</w:t>
            </w:r>
          </w:p>
        </w:tc>
        <w:tc>
          <w:tcPr>
            <w:tcW w:w="783" w:type="dxa"/>
            <w:tcBorders>
              <w:top w:val="single" w:sz="6" w:space="0" w:color="000000"/>
              <w:left w:val="nil"/>
              <w:bottom w:val="single" w:sz="6" w:space="0" w:color="000000"/>
              <w:right w:val="nil"/>
            </w:tcBorders>
            <w:tcMar>
              <w:right w:w="0" w:type="dxa"/>
            </w:tcMar>
            <w:vAlign w:val="bottom"/>
          </w:tcPr>
          <w:p w14:paraId="78CD24D4" w14:textId="77777777" w:rsidR="0067606D" w:rsidRPr="000F2676"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710ABF7A" w14:textId="77777777" w:rsidR="0067606D" w:rsidRPr="000F2676" w:rsidRDefault="0067606D" w:rsidP="00083E49">
            <w:pPr>
              <w:pStyle w:val="TabellSumma"/>
            </w:pPr>
            <w:r w:rsidRPr="000F2676">
              <w:t>80</w:t>
            </w:r>
          </w:p>
        </w:tc>
        <w:tc>
          <w:tcPr>
            <w:tcW w:w="783" w:type="dxa"/>
            <w:tcBorders>
              <w:top w:val="single" w:sz="6" w:space="0" w:color="000000"/>
              <w:left w:val="nil"/>
              <w:bottom w:val="single" w:sz="6" w:space="0" w:color="000000"/>
              <w:right w:val="nil"/>
            </w:tcBorders>
            <w:tcMar>
              <w:right w:w="0" w:type="dxa"/>
            </w:tcMar>
            <w:vAlign w:val="bottom"/>
          </w:tcPr>
          <w:p w14:paraId="4460A77A" w14:textId="77777777" w:rsidR="0067606D" w:rsidRPr="000F2676"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4B05CC69" w14:textId="77777777" w:rsidR="0067606D" w:rsidRPr="000F2676" w:rsidRDefault="0067606D" w:rsidP="00083E49">
            <w:pPr>
              <w:pStyle w:val="TabellSumma"/>
            </w:pPr>
          </w:p>
        </w:tc>
      </w:tr>
      <w:tr w:rsidR="0067606D" w:rsidRPr="000F2676" w14:paraId="2BB0DCF2"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15B0C429"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39622360" w14:textId="6B042293" w:rsidR="0067606D" w:rsidRPr="007A685E" w:rsidRDefault="0067606D" w:rsidP="00083E49">
            <w:pPr>
              <w:pStyle w:val="TabellSumma"/>
              <w:jc w:val="left"/>
            </w:pPr>
            <w:r w:rsidRPr="007A685E">
              <w:t>Flytt av medel för etableringsersättning</w:t>
            </w:r>
          </w:p>
        </w:tc>
        <w:tc>
          <w:tcPr>
            <w:tcW w:w="782" w:type="dxa"/>
            <w:tcBorders>
              <w:top w:val="single" w:sz="6" w:space="0" w:color="000000"/>
              <w:left w:val="nil"/>
              <w:bottom w:val="single" w:sz="6" w:space="0" w:color="000000"/>
              <w:right w:val="nil"/>
            </w:tcBorders>
            <w:tcMar>
              <w:right w:w="0" w:type="dxa"/>
            </w:tcMar>
            <w:hideMark/>
          </w:tcPr>
          <w:p w14:paraId="04F3E27C" w14:textId="77777777" w:rsidR="0067606D" w:rsidRPr="000F2676" w:rsidRDefault="0067606D" w:rsidP="00C76E6E">
            <w:pPr>
              <w:pStyle w:val="TabellSumma"/>
              <w:jc w:val="left"/>
            </w:pPr>
            <w:r w:rsidRPr="000F2676">
              <w:t>1:3</w:t>
            </w:r>
          </w:p>
        </w:tc>
        <w:tc>
          <w:tcPr>
            <w:tcW w:w="783" w:type="dxa"/>
            <w:tcBorders>
              <w:top w:val="single" w:sz="6" w:space="0" w:color="000000"/>
              <w:left w:val="nil"/>
              <w:bottom w:val="single" w:sz="6" w:space="0" w:color="000000"/>
              <w:right w:val="nil"/>
            </w:tcBorders>
            <w:tcMar>
              <w:right w:w="0" w:type="dxa"/>
            </w:tcMar>
            <w:vAlign w:val="bottom"/>
          </w:tcPr>
          <w:p w14:paraId="1B4462E6" w14:textId="77777777" w:rsidR="0067606D" w:rsidRPr="000F2676"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2992DFB5" w14:textId="3ACFE67A" w:rsidR="0067606D" w:rsidRPr="000F2676" w:rsidRDefault="0067606D" w:rsidP="00083E49">
            <w:pPr>
              <w:pStyle w:val="TabellSumma"/>
            </w:pPr>
            <w:r w:rsidRPr="000F2676">
              <w:t>-2 484</w:t>
            </w:r>
          </w:p>
        </w:tc>
        <w:tc>
          <w:tcPr>
            <w:tcW w:w="783" w:type="dxa"/>
            <w:tcBorders>
              <w:top w:val="single" w:sz="6" w:space="0" w:color="000000"/>
              <w:left w:val="nil"/>
              <w:bottom w:val="single" w:sz="6" w:space="0" w:color="000000"/>
              <w:right w:val="nil"/>
            </w:tcBorders>
            <w:tcMar>
              <w:right w:w="0" w:type="dxa"/>
            </w:tcMar>
            <w:vAlign w:val="bottom"/>
            <w:hideMark/>
          </w:tcPr>
          <w:p w14:paraId="029CE78B" w14:textId="2EC4C2B6" w:rsidR="0067606D" w:rsidRPr="000F2676" w:rsidRDefault="0067606D" w:rsidP="00083E49">
            <w:pPr>
              <w:pStyle w:val="TabellSumma"/>
            </w:pPr>
            <w:r w:rsidRPr="000F2676">
              <w:t>-1 834</w:t>
            </w:r>
          </w:p>
        </w:tc>
        <w:tc>
          <w:tcPr>
            <w:tcW w:w="783" w:type="dxa"/>
            <w:tcBorders>
              <w:top w:val="single" w:sz="6" w:space="0" w:color="000000"/>
              <w:left w:val="nil"/>
              <w:bottom w:val="single" w:sz="6" w:space="0" w:color="000000"/>
              <w:right w:val="nil"/>
            </w:tcBorders>
            <w:tcMar>
              <w:right w:w="0" w:type="dxa"/>
            </w:tcMar>
            <w:vAlign w:val="bottom"/>
            <w:hideMark/>
          </w:tcPr>
          <w:p w14:paraId="586B693B" w14:textId="05A7AD7A" w:rsidR="0067606D" w:rsidRPr="000F2676" w:rsidRDefault="0067606D" w:rsidP="00083E49">
            <w:pPr>
              <w:pStyle w:val="TabellSumma"/>
            </w:pPr>
            <w:r w:rsidRPr="000F2676">
              <w:t>-1 688</w:t>
            </w:r>
          </w:p>
        </w:tc>
      </w:tr>
      <w:tr w:rsidR="0067606D" w:rsidRPr="000F2676" w14:paraId="3ACDCB88"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508A4269"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63228544" w14:textId="77BBA365" w:rsidR="0067606D" w:rsidRPr="007A685E" w:rsidRDefault="0067606D" w:rsidP="00083E49">
            <w:pPr>
              <w:pStyle w:val="TabellSumma"/>
              <w:jc w:val="left"/>
            </w:pPr>
            <w:r w:rsidRPr="007A685E">
              <w:t>Insatser för jämställdhet och mot hedersrelaterat våld och förtryck</w:t>
            </w:r>
          </w:p>
        </w:tc>
        <w:tc>
          <w:tcPr>
            <w:tcW w:w="782" w:type="dxa"/>
            <w:tcBorders>
              <w:top w:val="single" w:sz="6" w:space="0" w:color="000000"/>
              <w:left w:val="nil"/>
              <w:bottom w:val="single" w:sz="6" w:space="0" w:color="000000"/>
              <w:right w:val="nil"/>
            </w:tcBorders>
            <w:tcMar>
              <w:right w:w="0" w:type="dxa"/>
            </w:tcMar>
            <w:hideMark/>
          </w:tcPr>
          <w:p w14:paraId="3E5F7AB6" w14:textId="77777777" w:rsidR="0067606D" w:rsidRPr="000F2676" w:rsidRDefault="0067606D" w:rsidP="00C76E6E">
            <w:pPr>
              <w:pStyle w:val="TabellSumma"/>
              <w:jc w:val="left"/>
            </w:pPr>
            <w:r w:rsidRPr="000F2676">
              <w:t>3:1</w:t>
            </w:r>
          </w:p>
        </w:tc>
        <w:tc>
          <w:tcPr>
            <w:tcW w:w="783" w:type="dxa"/>
            <w:tcBorders>
              <w:top w:val="single" w:sz="6" w:space="0" w:color="000000"/>
              <w:left w:val="nil"/>
              <w:bottom w:val="single" w:sz="6" w:space="0" w:color="000000"/>
              <w:right w:val="nil"/>
            </w:tcBorders>
            <w:tcMar>
              <w:right w:w="0" w:type="dxa"/>
            </w:tcMar>
            <w:vAlign w:val="bottom"/>
          </w:tcPr>
          <w:p w14:paraId="6FF37F5E" w14:textId="77777777" w:rsidR="0067606D" w:rsidRPr="000F2676"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6B6A1E86" w14:textId="77777777" w:rsidR="0067606D" w:rsidRPr="000F2676" w:rsidRDefault="0067606D" w:rsidP="00083E49">
            <w:pPr>
              <w:pStyle w:val="TabellSumma"/>
            </w:pPr>
            <w:r w:rsidRPr="000F2676">
              <w:t>155</w:t>
            </w:r>
          </w:p>
        </w:tc>
        <w:tc>
          <w:tcPr>
            <w:tcW w:w="783" w:type="dxa"/>
            <w:tcBorders>
              <w:top w:val="single" w:sz="6" w:space="0" w:color="000000"/>
              <w:left w:val="nil"/>
              <w:bottom w:val="single" w:sz="6" w:space="0" w:color="000000"/>
              <w:right w:val="nil"/>
            </w:tcBorders>
            <w:tcMar>
              <w:right w:w="0" w:type="dxa"/>
            </w:tcMar>
            <w:vAlign w:val="bottom"/>
            <w:hideMark/>
          </w:tcPr>
          <w:p w14:paraId="6121F1BD" w14:textId="77777777" w:rsidR="0067606D" w:rsidRPr="000F2676" w:rsidRDefault="0067606D" w:rsidP="00083E49">
            <w:pPr>
              <w:pStyle w:val="TabellSumma"/>
            </w:pPr>
            <w:r w:rsidRPr="000F2676">
              <w:t>155</w:t>
            </w:r>
          </w:p>
        </w:tc>
        <w:tc>
          <w:tcPr>
            <w:tcW w:w="783" w:type="dxa"/>
            <w:tcBorders>
              <w:top w:val="single" w:sz="6" w:space="0" w:color="000000"/>
              <w:left w:val="nil"/>
              <w:bottom w:val="single" w:sz="6" w:space="0" w:color="000000"/>
              <w:right w:val="nil"/>
            </w:tcBorders>
            <w:tcMar>
              <w:right w:w="0" w:type="dxa"/>
            </w:tcMar>
            <w:vAlign w:val="bottom"/>
            <w:hideMark/>
          </w:tcPr>
          <w:p w14:paraId="6E43D1A0" w14:textId="77777777" w:rsidR="0067606D" w:rsidRPr="000F2676" w:rsidRDefault="0067606D" w:rsidP="00083E49">
            <w:pPr>
              <w:pStyle w:val="TabellSumma"/>
            </w:pPr>
            <w:r w:rsidRPr="000F2676">
              <w:t>155</w:t>
            </w:r>
          </w:p>
        </w:tc>
      </w:tr>
      <w:tr w:rsidR="0067606D" w:rsidRPr="000F2676" w14:paraId="74EBF0A0"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0405E32C"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70E8BC63" w14:textId="61700840" w:rsidR="0067606D" w:rsidRPr="007A685E" w:rsidRDefault="0067606D" w:rsidP="00083E49">
            <w:pPr>
              <w:pStyle w:val="TabellSumma"/>
              <w:jc w:val="left"/>
            </w:pPr>
            <w:r w:rsidRPr="007A685E">
              <w:t>Återinrättande av Jämställdhetsmyndigheten</w:t>
            </w:r>
          </w:p>
        </w:tc>
        <w:tc>
          <w:tcPr>
            <w:tcW w:w="782" w:type="dxa"/>
            <w:tcBorders>
              <w:top w:val="single" w:sz="6" w:space="0" w:color="000000"/>
              <w:left w:val="nil"/>
              <w:bottom w:val="single" w:sz="6" w:space="0" w:color="000000"/>
              <w:right w:val="nil"/>
            </w:tcBorders>
            <w:tcMar>
              <w:right w:w="0" w:type="dxa"/>
            </w:tcMar>
            <w:hideMark/>
          </w:tcPr>
          <w:p w14:paraId="2B902504" w14:textId="77777777" w:rsidR="0067606D" w:rsidRPr="000F2676" w:rsidRDefault="0067606D" w:rsidP="00C76E6E">
            <w:pPr>
              <w:pStyle w:val="TabellSumma"/>
              <w:jc w:val="left"/>
            </w:pPr>
            <w:r w:rsidRPr="000F2676">
              <w:t>3:2</w:t>
            </w:r>
          </w:p>
        </w:tc>
        <w:tc>
          <w:tcPr>
            <w:tcW w:w="783" w:type="dxa"/>
            <w:tcBorders>
              <w:top w:val="single" w:sz="6" w:space="0" w:color="000000"/>
              <w:left w:val="nil"/>
              <w:bottom w:val="single" w:sz="6" w:space="0" w:color="000000"/>
              <w:right w:val="nil"/>
            </w:tcBorders>
            <w:tcMar>
              <w:right w:w="0" w:type="dxa"/>
            </w:tcMar>
            <w:vAlign w:val="bottom"/>
          </w:tcPr>
          <w:p w14:paraId="53E8D874" w14:textId="77777777" w:rsidR="0067606D" w:rsidRPr="000F2676"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26C4B75A" w14:textId="77777777" w:rsidR="0067606D" w:rsidRPr="000F2676" w:rsidRDefault="0067606D" w:rsidP="00083E49">
            <w:pPr>
              <w:pStyle w:val="TabellSumma"/>
            </w:pPr>
            <w:r w:rsidRPr="000F2676">
              <w:t>70</w:t>
            </w:r>
          </w:p>
        </w:tc>
        <w:tc>
          <w:tcPr>
            <w:tcW w:w="783" w:type="dxa"/>
            <w:tcBorders>
              <w:top w:val="single" w:sz="6" w:space="0" w:color="000000"/>
              <w:left w:val="nil"/>
              <w:bottom w:val="single" w:sz="6" w:space="0" w:color="000000"/>
              <w:right w:val="nil"/>
            </w:tcBorders>
            <w:tcMar>
              <w:right w:w="0" w:type="dxa"/>
            </w:tcMar>
            <w:vAlign w:val="bottom"/>
            <w:hideMark/>
          </w:tcPr>
          <w:p w14:paraId="63BAD009" w14:textId="77777777" w:rsidR="0067606D" w:rsidRPr="000F2676" w:rsidRDefault="0067606D" w:rsidP="00083E49">
            <w:pPr>
              <w:pStyle w:val="TabellSumma"/>
            </w:pPr>
            <w:r w:rsidRPr="000F2676">
              <w:t>70</w:t>
            </w:r>
          </w:p>
        </w:tc>
        <w:tc>
          <w:tcPr>
            <w:tcW w:w="783" w:type="dxa"/>
            <w:tcBorders>
              <w:top w:val="single" w:sz="6" w:space="0" w:color="000000"/>
              <w:left w:val="nil"/>
              <w:bottom w:val="single" w:sz="6" w:space="0" w:color="000000"/>
              <w:right w:val="nil"/>
            </w:tcBorders>
            <w:tcMar>
              <w:right w:w="0" w:type="dxa"/>
            </w:tcMar>
            <w:vAlign w:val="bottom"/>
            <w:hideMark/>
          </w:tcPr>
          <w:p w14:paraId="10CBC908" w14:textId="77777777" w:rsidR="0067606D" w:rsidRPr="000F2676" w:rsidRDefault="0067606D" w:rsidP="00083E49">
            <w:pPr>
              <w:pStyle w:val="TabellSumma"/>
            </w:pPr>
            <w:r w:rsidRPr="000F2676">
              <w:t>70</w:t>
            </w:r>
          </w:p>
        </w:tc>
      </w:tr>
      <w:tr w:rsidR="0067606D" w:rsidRPr="000F2676" w14:paraId="2DF74CD2" w14:textId="77777777" w:rsidTr="00C76E6E">
        <w:tc>
          <w:tcPr>
            <w:tcW w:w="571" w:type="dxa"/>
            <w:gridSpan w:val="2"/>
            <w:tcBorders>
              <w:top w:val="single" w:sz="6" w:space="0" w:color="000000"/>
              <w:left w:val="nil"/>
              <w:bottom w:val="single" w:sz="6" w:space="0" w:color="000000"/>
              <w:right w:val="nil"/>
            </w:tcBorders>
            <w:tcMar>
              <w:right w:w="0" w:type="dxa"/>
            </w:tcMar>
            <w:vAlign w:val="bottom"/>
            <w:hideMark/>
          </w:tcPr>
          <w:p w14:paraId="374FB9FD"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vAlign w:val="bottom"/>
            <w:hideMark/>
          </w:tcPr>
          <w:p w14:paraId="089EF5C1" w14:textId="77777777" w:rsidR="0067606D" w:rsidRPr="007A685E" w:rsidRDefault="0067606D" w:rsidP="00083E49">
            <w:pPr>
              <w:pStyle w:val="TabellSumma"/>
              <w:jc w:val="left"/>
            </w:pPr>
            <w:r w:rsidRPr="007A685E">
              <w:t>Statsbidrag mot segregation</w:t>
            </w:r>
          </w:p>
        </w:tc>
        <w:tc>
          <w:tcPr>
            <w:tcW w:w="782" w:type="dxa"/>
            <w:tcBorders>
              <w:top w:val="single" w:sz="6" w:space="0" w:color="000000"/>
              <w:left w:val="nil"/>
              <w:bottom w:val="single" w:sz="6" w:space="0" w:color="000000"/>
              <w:right w:val="nil"/>
            </w:tcBorders>
            <w:tcMar>
              <w:right w:w="0" w:type="dxa"/>
            </w:tcMar>
            <w:hideMark/>
          </w:tcPr>
          <w:p w14:paraId="5546B498" w14:textId="77777777" w:rsidR="0067606D" w:rsidRPr="000F2676" w:rsidRDefault="0067606D" w:rsidP="00C76E6E">
            <w:pPr>
              <w:pStyle w:val="TabellSumma"/>
              <w:jc w:val="left"/>
            </w:pPr>
            <w:r w:rsidRPr="000F2676">
              <w:t>4:1</w:t>
            </w:r>
          </w:p>
        </w:tc>
        <w:tc>
          <w:tcPr>
            <w:tcW w:w="783" w:type="dxa"/>
            <w:tcBorders>
              <w:top w:val="single" w:sz="6" w:space="0" w:color="000000"/>
              <w:left w:val="nil"/>
              <w:bottom w:val="single" w:sz="6" w:space="0" w:color="000000"/>
              <w:right w:val="nil"/>
            </w:tcBorders>
            <w:tcMar>
              <w:right w:w="0" w:type="dxa"/>
            </w:tcMar>
            <w:vAlign w:val="bottom"/>
          </w:tcPr>
          <w:p w14:paraId="148B1000" w14:textId="77777777" w:rsidR="0067606D" w:rsidRPr="000F2676"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35F18F3E" w14:textId="70026C51" w:rsidR="0067606D" w:rsidRPr="000F2676" w:rsidRDefault="0067606D" w:rsidP="00083E49">
            <w:pPr>
              <w:pStyle w:val="TabellSumma"/>
            </w:pPr>
            <w:r w:rsidRPr="000F2676">
              <w:t>500</w:t>
            </w:r>
          </w:p>
        </w:tc>
        <w:tc>
          <w:tcPr>
            <w:tcW w:w="783" w:type="dxa"/>
            <w:tcBorders>
              <w:top w:val="single" w:sz="6" w:space="0" w:color="000000"/>
              <w:left w:val="nil"/>
              <w:bottom w:val="single" w:sz="6" w:space="0" w:color="000000"/>
              <w:right w:val="nil"/>
            </w:tcBorders>
            <w:tcMar>
              <w:right w:w="0" w:type="dxa"/>
            </w:tcMar>
            <w:vAlign w:val="bottom"/>
            <w:hideMark/>
          </w:tcPr>
          <w:p w14:paraId="0F10FCB1" w14:textId="77777777" w:rsidR="0067606D" w:rsidRPr="000F2676" w:rsidRDefault="0067606D" w:rsidP="00083E49">
            <w:pPr>
              <w:pStyle w:val="TabellSumma"/>
            </w:pPr>
            <w:r w:rsidRPr="000F2676">
              <w:t>250</w:t>
            </w:r>
          </w:p>
        </w:tc>
        <w:tc>
          <w:tcPr>
            <w:tcW w:w="783" w:type="dxa"/>
            <w:tcBorders>
              <w:top w:val="single" w:sz="6" w:space="0" w:color="000000"/>
              <w:left w:val="nil"/>
              <w:bottom w:val="single" w:sz="6" w:space="0" w:color="000000"/>
              <w:right w:val="nil"/>
            </w:tcBorders>
            <w:tcMar>
              <w:right w:w="0" w:type="dxa"/>
            </w:tcMar>
            <w:vAlign w:val="bottom"/>
            <w:hideMark/>
          </w:tcPr>
          <w:p w14:paraId="19BACA80" w14:textId="77777777" w:rsidR="0067606D" w:rsidRPr="000F2676" w:rsidRDefault="0067606D" w:rsidP="00083E49">
            <w:pPr>
              <w:pStyle w:val="TabellSumma"/>
            </w:pPr>
            <w:r w:rsidRPr="000F2676">
              <w:t>250</w:t>
            </w:r>
          </w:p>
        </w:tc>
      </w:tr>
      <w:tr w:rsidR="0067606D" w:rsidRPr="000F2676" w14:paraId="0D85A714"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034AD03C" w14:textId="77777777" w:rsidR="0067606D" w:rsidRPr="007A685E" w:rsidRDefault="0067606D" w:rsidP="0067606D">
            <w:pPr>
              <w:pStyle w:val="TabellSummaText"/>
            </w:pPr>
            <w:r w:rsidRPr="007A685E">
              <w:t>14</w:t>
            </w:r>
          </w:p>
        </w:tc>
        <w:tc>
          <w:tcPr>
            <w:tcW w:w="4570" w:type="dxa"/>
            <w:tcBorders>
              <w:top w:val="single" w:sz="6" w:space="0" w:color="000000"/>
              <w:left w:val="nil"/>
              <w:bottom w:val="single" w:sz="6" w:space="0" w:color="000000"/>
              <w:right w:val="nil"/>
            </w:tcBorders>
            <w:tcMar>
              <w:right w:w="0" w:type="dxa"/>
            </w:tcMar>
            <w:hideMark/>
          </w:tcPr>
          <w:p w14:paraId="68234D42" w14:textId="77777777" w:rsidR="0067606D" w:rsidRPr="007A685E" w:rsidRDefault="0067606D" w:rsidP="0067606D">
            <w:pPr>
              <w:pStyle w:val="TabellSummaText"/>
            </w:pPr>
            <w:r w:rsidRPr="007A685E">
              <w:t>Arbetsmarknad och arbetsliv</w:t>
            </w:r>
          </w:p>
        </w:tc>
        <w:tc>
          <w:tcPr>
            <w:tcW w:w="782" w:type="dxa"/>
            <w:tcBorders>
              <w:top w:val="single" w:sz="6" w:space="0" w:color="000000"/>
              <w:left w:val="nil"/>
              <w:bottom w:val="single" w:sz="6" w:space="0" w:color="000000"/>
              <w:right w:val="nil"/>
            </w:tcBorders>
            <w:tcMar>
              <w:right w:w="0" w:type="dxa"/>
            </w:tcMar>
          </w:tcPr>
          <w:p w14:paraId="2D57D76A" w14:textId="77777777" w:rsidR="0067606D" w:rsidRPr="000F2676" w:rsidRDefault="0067606D" w:rsidP="00C76E6E">
            <w:pPr>
              <w:pStyle w:val="TabellSummaText"/>
            </w:pPr>
          </w:p>
        </w:tc>
        <w:tc>
          <w:tcPr>
            <w:tcW w:w="783" w:type="dxa"/>
            <w:tcBorders>
              <w:top w:val="single" w:sz="6" w:space="0" w:color="000000"/>
              <w:left w:val="nil"/>
              <w:bottom w:val="single" w:sz="6" w:space="0" w:color="000000"/>
              <w:right w:val="nil"/>
            </w:tcBorders>
            <w:tcMar>
              <w:right w:w="0" w:type="dxa"/>
            </w:tcMar>
            <w:vAlign w:val="bottom"/>
            <w:hideMark/>
          </w:tcPr>
          <w:p w14:paraId="1DEFC059" w14:textId="77777777" w:rsidR="0067606D" w:rsidRPr="000F2676" w:rsidRDefault="0067606D" w:rsidP="0067606D">
            <w:pPr>
              <w:pStyle w:val="TabellSummaText"/>
              <w:jc w:val="right"/>
            </w:pPr>
            <w:r w:rsidRPr="000F2676">
              <w:t>260</w:t>
            </w:r>
          </w:p>
        </w:tc>
        <w:tc>
          <w:tcPr>
            <w:tcW w:w="783" w:type="dxa"/>
            <w:tcBorders>
              <w:top w:val="single" w:sz="6" w:space="0" w:color="000000"/>
              <w:left w:val="nil"/>
              <w:bottom w:val="single" w:sz="6" w:space="0" w:color="000000"/>
              <w:right w:val="nil"/>
            </w:tcBorders>
            <w:tcMar>
              <w:right w:w="0" w:type="dxa"/>
            </w:tcMar>
            <w:vAlign w:val="bottom"/>
            <w:hideMark/>
          </w:tcPr>
          <w:p w14:paraId="11B2CAB6" w14:textId="77777777" w:rsidR="0067606D" w:rsidRPr="000F2676" w:rsidRDefault="0067606D" w:rsidP="0067606D">
            <w:pPr>
              <w:pStyle w:val="TabellSummaText"/>
              <w:jc w:val="right"/>
            </w:pPr>
            <w:r w:rsidRPr="000F2676">
              <w:t>945</w:t>
            </w:r>
          </w:p>
        </w:tc>
        <w:tc>
          <w:tcPr>
            <w:tcW w:w="783" w:type="dxa"/>
            <w:tcBorders>
              <w:top w:val="single" w:sz="6" w:space="0" w:color="000000"/>
              <w:left w:val="nil"/>
              <w:bottom w:val="single" w:sz="6" w:space="0" w:color="000000"/>
              <w:right w:val="nil"/>
            </w:tcBorders>
            <w:tcMar>
              <w:right w:w="0" w:type="dxa"/>
            </w:tcMar>
            <w:vAlign w:val="bottom"/>
            <w:hideMark/>
          </w:tcPr>
          <w:p w14:paraId="13175A52" w14:textId="77777777" w:rsidR="0067606D" w:rsidRPr="000F2676" w:rsidRDefault="0067606D" w:rsidP="0067606D">
            <w:pPr>
              <w:pStyle w:val="TabellSummaText"/>
              <w:jc w:val="right"/>
            </w:pPr>
            <w:r w:rsidRPr="000F2676">
              <w:t>1 655</w:t>
            </w:r>
          </w:p>
        </w:tc>
        <w:tc>
          <w:tcPr>
            <w:tcW w:w="783" w:type="dxa"/>
            <w:tcBorders>
              <w:top w:val="single" w:sz="6" w:space="0" w:color="000000"/>
              <w:left w:val="nil"/>
              <w:bottom w:val="single" w:sz="6" w:space="0" w:color="000000"/>
              <w:right w:val="nil"/>
            </w:tcBorders>
            <w:tcMar>
              <w:right w:w="0" w:type="dxa"/>
            </w:tcMar>
            <w:vAlign w:val="bottom"/>
            <w:hideMark/>
          </w:tcPr>
          <w:p w14:paraId="01F0CA18" w14:textId="77777777" w:rsidR="0067606D" w:rsidRPr="000F2676" w:rsidRDefault="0067606D" w:rsidP="0067606D">
            <w:pPr>
              <w:pStyle w:val="TabellSummaText"/>
              <w:jc w:val="right"/>
            </w:pPr>
            <w:r w:rsidRPr="000F2676">
              <w:t>1 786</w:t>
            </w:r>
          </w:p>
        </w:tc>
      </w:tr>
      <w:tr w:rsidR="0067606D" w:rsidRPr="000F2676" w14:paraId="66E2AA7E"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5B67721F" w14:textId="77777777" w:rsidR="0067606D" w:rsidRPr="007A685E" w:rsidRDefault="0067606D" w:rsidP="00083E49">
            <w:pPr>
              <w:pStyle w:val="TabellSumma"/>
              <w:jc w:val="left"/>
            </w:pPr>
            <w:r w:rsidRPr="007A685E">
              <w:t xml:space="preserve">varav </w:t>
            </w:r>
          </w:p>
        </w:tc>
        <w:tc>
          <w:tcPr>
            <w:tcW w:w="4570" w:type="dxa"/>
            <w:tcBorders>
              <w:top w:val="single" w:sz="6" w:space="0" w:color="000000"/>
              <w:left w:val="nil"/>
              <w:bottom w:val="single" w:sz="6" w:space="0" w:color="000000"/>
              <w:right w:val="nil"/>
            </w:tcBorders>
            <w:tcMar>
              <w:right w:w="0" w:type="dxa"/>
            </w:tcMar>
            <w:hideMark/>
          </w:tcPr>
          <w:p w14:paraId="2A920786" w14:textId="76DF6BD7" w:rsidR="0067606D" w:rsidRPr="007A685E" w:rsidRDefault="0067606D" w:rsidP="00083E49">
            <w:pPr>
              <w:pStyle w:val="TabellSumma"/>
              <w:jc w:val="left"/>
            </w:pPr>
            <w:r w:rsidRPr="007A685E">
              <w:t>Arbetsförmedlingens förvaltningsresurser</w:t>
            </w:r>
          </w:p>
        </w:tc>
        <w:tc>
          <w:tcPr>
            <w:tcW w:w="782" w:type="dxa"/>
            <w:tcBorders>
              <w:top w:val="single" w:sz="6" w:space="0" w:color="000000"/>
              <w:left w:val="nil"/>
              <w:bottom w:val="single" w:sz="6" w:space="0" w:color="000000"/>
              <w:right w:val="nil"/>
            </w:tcBorders>
            <w:tcMar>
              <w:right w:w="0" w:type="dxa"/>
            </w:tcMar>
            <w:hideMark/>
          </w:tcPr>
          <w:p w14:paraId="3F37679C" w14:textId="77777777" w:rsidR="0067606D" w:rsidRPr="000F2676" w:rsidRDefault="0067606D" w:rsidP="00C76E6E">
            <w:pPr>
              <w:pStyle w:val="TabellSumma"/>
              <w:jc w:val="left"/>
            </w:pPr>
            <w:r w:rsidRPr="000F2676">
              <w:t>1:1</w:t>
            </w:r>
          </w:p>
        </w:tc>
        <w:tc>
          <w:tcPr>
            <w:tcW w:w="783" w:type="dxa"/>
            <w:tcBorders>
              <w:top w:val="single" w:sz="6" w:space="0" w:color="000000"/>
              <w:left w:val="nil"/>
              <w:bottom w:val="single" w:sz="6" w:space="0" w:color="000000"/>
              <w:right w:val="nil"/>
            </w:tcBorders>
            <w:tcMar>
              <w:right w:w="0" w:type="dxa"/>
            </w:tcMar>
            <w:vAlign w:val="bottom"/>
          </w:tcPr>
          <w:p w14:paraId="4B8EB3E6" w14:textId="77777777" w:rsidR="0067606D" w:rsidRPr="000F2676"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3C984B6F" w14:textId="77777777" w:rsidR="0067606D" w:rsidRPr="000F2676"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3992A2BD" w14:textId="77777777" w:rsidR="0067606D" w:rsidRPr="000F2676" w:rsidRDefault="0067606D" w:rsidP="00083E49">
            <w:pPr>
              <w:pStyle w:val="TabellSumma"/>
            </w:pPr>
            <w:r w:rsidRPr="000F2676">
              <w:t>350</w:t>
            </w:r>
          </w:p>
        </w:tc>
        <w:tc>
          <w:tcPr>
            <w:tcW w:w="783" w:type="dxa"/>
            <w:tcBorders>
              <w:top w:val="single" w:sz="6" w:space="0" w:color="000000"/>
              <w:left w:val="nil"/>
              <w:bottom w:val="single" w:sz="6" w:space="0" w:color="000000"/>
              <w:right w:val="nil"/>
            </w:tcBorders>
            <w:tcMar>
              <w:right w:w="0" w:type="dxa"/>
            </w:tcMar>
            <w:vAlign w:val="bottom"/>
            <w:hideMark/>
          </w:tcPr>
          <w:p w14:paraId="4979F617" w14:textId="77777777" w:rsidR="0067606D" w:rsidRPr="000F2676" w:rsidRDefault="0067606D" w:rsidP="00083E49">
            <w:pPr>
              <w:pStyle w:val="TabellSumma"/>
            </w:pPr>
            <w:r w:rsidRPr="000F2676">
              <w:t>150</w:t>
            </w:r>
          </w:p>
        </w:tc>
      </w:tr>
      <w:tr w:rsidR="0067606D" w:rsidRPr="000F2676" w14:paraId="599468D7"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20B39152"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hideMark/>
          </w:tcPr>
          <w:p w14:paraId="23DABFB2" w14:textId="77777777" w:rsidR="0067606D" w:rsidRPr="007A685E" w:rsidRDefault="0067606D" w:rsidP="00083E49">
            <w:pPr>
              <w:pStyle w:val="TabellSumma"/>
              <w:jc w:val="left"/>
            </w:pPr>
            <w:r w:rsidRPr="007A685E">
              <w:t>Utvecklingstid</w:t>
            </w:r>
          </w:p>
        </w:tc>
        <w:tc>
          <w:tcPr>
            <w:tcW w:w="782" w:type="dxa"/>
            <w:tcBorders>
              <w:top w:val="single" w:sz="6" w:space="0" w:color="000000"/>
              <w:left w:val="nil"/>
              <w:bottom w:val="single" w:sz="6" w:space="0" w:color="000000"/>
              <w:right w:val="nil"/>
            </w:tcBorders>
            <w:tcMar>
              <w:right w:w="0" w:type="dxa"/>
            </w:tcMar>
            <w:hideMark/>
          </w:tcPr>
          <w:p w14:paraId="19F8DF64" w14:textId="77777777" w:rsidR="0067606D" w:rsidRPr="000F2676" w:rsidRDefault="0067606D" w:rsidP="00C76E6E">
            <w:pPr>
              <w:pStyle w:val="TabellSumma"/>
              <w:jc w:val="left"/>
            </w:pPr>
            <w:r w:rsidRPr="000F2676">
              <w:t>1:1, 1:2</w:t>
            </w:r>
          </w:p>
        </w:tc>
        <w:tc>
          <w:tcPr>
            <w:tcW w:w="783" w:type="dxa"/>
            <w:tcBorders>
              <w:top w:val="single" w:sz="6" w:space="0" w:color="000000"/>
              <w:left w:val="nil"/>
              <w:bottom w:val="single" w:sz="6" w:space="0" w:color="000000"/>
              <w:right w:val="nil"/>
            </w:tcBorders>
            <w:tcMar>
              <w:right w:w="0" w:type="dxa"/>
            </w:tcMar>
            <w:vAlign w:val="bottom"/>
          </w:tcPr>
          <w:p w14:paraId="7B9EBCFE" w14:textId="77777777" w:rsidR="0067606D" w:rsidRPr="000F2676"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13C548EC" w14:textId="77777777" w:rsidR="0067606D" w:rsidRPr="000F2676" w:rsidRDefault="0067606D" w:rsidP="00083E49">
            <w:pPr>
              <w:pStyle w:val="TabellSumma"/>
            </w:pPr>
            <w:r w:rsidRPr="000F2676">
              <w:t>216</w:t>
            </w:r>
          </w:p>
        </w:tc>
        <w:tc>
          <w:tcPr>
            <w:tcW w:w="783" w:type="dxa"/>
            <w:tcBorders>
              <w:top w:val="single" w:sz="6" w:space="0" w:color="000000"/>
              <w:left w:val="nil"/>
              <w:bottom w:val="single" w:sz="6" w:space="0" w:color="000000"/>
              <w:right w:val="nil"/>
            </w:tcBorders>
            <w:tcMar>
              <w:right w:w="0" w:type="dxa"/>
            </w:tcMar>
            <w:vAlign w:val="bottom"/>
            <w:hideMark/>
          </w:tcPr>
          <w:p w14:paraId="128B47E6" w14:textId="77777777" w:rsidR="0067606D" w:rsidRPr="000F2676" w:rsidRDefault="0067606D" w:rsidP="00083E49">
            <w:pPr>
              <w:pStyle w:val="TabellSumma"/>
            </w:pPr>
            <w:r w:rsidRPr="000F2676">
              <w:t>589</w:t>
            </w:r>
          </w:p>
        </w:tc>
        <w:tc>
          <w:tcPr>
            <w:tcW w:w="783" w:type="dxa"/>
            <w:tcBorders>
              <w:top w:val="single" w:sz="6" w:space="0" w:color="000000"/>
              <w:left w:val="nil"/>
              <w:bottom w:val="single" w:sz="6" w:space="0" w:color="000000"/>
              <w:right w:val="nil"/>
            </w:tcBorders>
            <w:tcMar>
              <w:right w:w="0" w:type="dxa"/>
            </w:tcMar>
            <w:vAlign w:val="bottom"/>
            <w:hideMark/>
          </w:tcPr>
          <w:p w14:paraId="045204F2" w14:textId="77777777" w:rsidR="0067606D" w:rsidRPr="000F2676" w:rsidRDefault="0067606D" w:rsidP="00083E49">
            <w:pPr>
              <w:pStyle w:val="TabellSumma"/>
            </w:pPr>
            <w:r w:rsidRPr="000F2676">
              <w:t>979</w:t>
            </w:r>
          </w:p>
        </w:tc>
      </w:tr>
      <w:tr w:rsidR="0067606D" w:rsidRPr="000F2676" w14:paraId="346C2931"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2D86F166"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hideMark/>
          </w:tcPr>
          <w:p w14:paraId="2CE7A21C" w14:textId="5DBF29AD" w:rsidR="0067606D" w:rsidRPr="007A685E" w:rsidRDefault="0067606D" w:rsidP="00083E49">
            <w:pPr>
              <w:pStyle w:val="TabellSumma"/>
              <w:jc w:val="left"/>
            </w:pPr>
            <w:r w:rsidRPr="007A685E">
              <w:t>Etableringsjobb</w:t>
            </w:r>
          </w:p>
        </w:tc>
        <w:tc>
          <w:tcPr>
            <w:tcW w:w="782" w:type="dxa"/>
            <w:tcBorders>
              <w:top w:val="single" w:sz="6" w:space="0" w:color="000000"/>
              <w:left w:val="nil"/>
              <w:bottom w:val="single" w:sz="6" w:space="0" w:color="000000"/>
              <w:right w:val="nil"/>
            </w:tcBorders>
            <w:tcMar>
              <w:right w:w="0" w:type="dxa"/>
            </w:tcMar>
            <w:hideMark/>
          </w:tcPr>
          <w:p w14:paraId="4D42CDA9" w14:textId="77777777" w:rsidR="0067606D" w:rsidRPr="000F2676" w:rsidRDefault="0067606D" w:rsidP="00C76E6E">
            <w:pPr>
              <w:pStyle w:val="TabellSumma"/>
              <w:jc w:val="left"/>
            </w:pPr>
            <w:r w:rsidRPr="000F2676">
              <w:t>1:1, 1:2, 1:3, 1:12, 1:14</w:t>
            </w:r>
          </w:p>
        </w:tc>
        <w:tc>
          <w:tcPr>
            <w:tcW w:w="783" w:type="dxa"/>
            <w:tcBorders>
              <w:top w:val="single" w:sz="6" w:space="0" w:color="000000"/>
              <w:left w:val="nil"/>
              <w:bottom w:val="single" w:sz="6" w:space="0" w:color="000000"/>
              <w:right w:val="nil"/>
            </w:tcBorders>
            <w:tcMar>
              <w:right w:w="0" w:type="dxa"/>
            </w:tcMar>
            <w:vAlign w:val="bottom"/>
          </w:tcPr>
          <w:p w14:paraId="16D89CCC" w14:textId="77777777" w:rsidR="0067606D" w:rsidRPr="000F2676"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0F03EDC4" w14:textId="77777777" w:rsidR="0067606D" w:rsidRPr="000F2676" w:rsidRDefault="0067606D" w:rsidP="00083E49">
            <w:pPr>
              <w:pStyle w:val="TabellSumma"/>
            </w:pPr>
            <w:r w:rsidRPr="000F2676">
              <w:t>47</w:t>
            </w:r>
          </w:p>
        </w:tc>
        <w:tc>
          <w:tcPr>
            <w:tcW w:w="783" w:type="dxa"/>
            <w:tcBorders>
              <w:top w:val="single" w:sz="6" w:space="0" w:color="000000"/>
              <w:left w:val="nil"/>
              <w:bottom w:val="single" w:sz="6" w:space="0" w:color="000000"/>
              <w:right w:val="nil"/>
            </w:tcBorders>
            <w:tcMar>
              <w:right w:w="0" w:type="dxa"/>
            </w:tcMar>
            <w:vAlign w:val="bottom"/>
            <w:hideMark/>
          </w:tcPr>
          <w:p w14:paraId="24C53FC3" w14:textId="77777777" w:rsidR="0067606D" w:rsidRPr="000F2676" w:rsidRDefault="0067606D" w:rsidP="00083E49">
            <w:pPr>
              <w:pStyle w:val="TabellSumma"/>
            </w:pPr>
            <w:r w:rsidRPr="000F2676">
              <w:t>43</w:t>
            </w:r>
          </w:p>
        </w:tc>
        <w:tc>
          <w:tcPr>
            <w:tcW w:w="783" w:type="dxa"/>
            <w:tcBorders>
              <w:top w:val="single" w:sz="6" w:space="0" w:color="000000"/>
              <w:left w:val="nil"/>
              <w:bottom w:val="single" w:sz="6" w:space="0" w:color="000000"/>
              <w:right w:val="nil"/>
            </w:tcBorders>
            <w:tcMar>
              <w:right w:w="0" w:type="dxa"/>
            </w:tcMar>
            <w:vAlign w:val="bottom"/>
            <w:hideMark/>
          </w:tcPr>
          <w:p w14:paraId="3E2BE139" w14:textId="77777777" w:rsidR="0067606D" w:rsidRPr="000F2676" w:rsidRDefault="0067606D" w:rsidP="00083E49">
            <w:pPr>
              <w:pStyle w:val="TabellSumma"/>
            </w:pPr>
            <w:r w:rsidRPr="000F2676">
              <w:t>75</w:t>
            </w:r>
          </w:p>
        </w:tc>
      </w:tr>
      <w:tr w:rsidR="0067606D" w:rsidRPr="000F2676" w14:paraId="75099AA2"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3474FC57"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hideMark/>
          </w:tcPr>
          <w:p w14:paraId="070170A6" w14:textId="6974A25B" w:rsidR="0067606D" w:rsidRPr="007A685E" w:rsidRDefault="0067606D" w:rsidP="00083E49">
            <w:pPr>
              <w:pStyle w:val="TabellSumma"/>
              <w:jc w:val="left"/>
            </w:pPr>
            <w:r w:rsidRPr="007A685E">
              <w:t>Integrationsår/intensivår för nyanlända</w:t>
            </w:r>
          </w:p>
        </w:tc>
        <w:tc>
          <w:tcPr>
            <w:tcW w:w="782" w:type="dxa"/>
            <w:tcBorders>
              <w:top w:val="single" w:sz="6" w:space="0" w:color="000000"/>
              <w:left w:val="nil"/>
              <w:bottom w:val="single" w:sz="6" w:space="0" w:color="000000"/>
              <w:right w:val="nil"/>
            </w:tcBorders>
            <w:tcMar>
              <w:right w:w="0" w:type="dxa"/>
            </w:tcMar>
            <w:hideMark/>
          </w:tcPr>
          <w:p w14:paraId="5D4B3804" w14:textId="77777777" w:rsidR="0067606D" w:rsidRPr="000F2676" w:rsidRDefault="0067606D" w:rsidP="00C76E6E">
            <w:pPr>
              <w:pStyle w:val="TabellSumma"/>
              <w:jc w:val="left"/>
            </w:pPr>
            <w:r w:rsidRPr="000F2676">
              <w:t>1:1, 1:3</w:t>
            </w:r>
          </w:p>
        </w:tc>
        <w:tc>
          <w:tcPr>
            <w:tcW w:w="783" w:type="dxa"/>
            <w:tcBorders>
              <w:top w:val="single" w:sz="6" w:space="0" w:color="000000"/>
              <w:left w:val="nil"/>
              <w:bottom w:val="single" w:sz="6" w:space="0" w:color="000000"/>
              <w:right w:val="nil"/>
            </w:tcBorders>
            <w:tcMar>
              <w:right w:w="0" w:type="dxa"/>
            </w:tcMar>
            <w:vAlign w:val="bottom"/>
          </w:tcPr>
          <w:p w14:paraId="29B0D5A2" w14:textId="77777777" w:rsidR="0067606D" w:rsidRPr="000F2676"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00007C13" w14:textId="77777777" w:rsidR="0067606D" w:rsidRPr="000F2676" w:rsidRDefault="0067606D" w:rsidP="00083E49">
            <w:pPr>
              <w:pStyle w:val="TabellSumma"/>
            </w:pPr>
            <w:r w:rsidRPr="000F2676">
              <w:t>56</w:t>
            </w:r>
          </w:p>
        </w:tc>
        <w:tc>
          <w:tcPr>
            <w:tcW w:w="783" w:type="dxa"/>
            <w:tcBorders>
              <w:top w:val="single" w:sz="6" w:space="0" w:color="000000"/>
              <w:left w:val="nil"/>
              <w:bottom w:val="single" w:sz="6" w:space="0" w:color="000000"/>
              <w:right w:val="nil"/>
            </w:tcBorders>
            <w:tcMar>
              <w:right w:w="0" w:type="dxa"/>
            </w:tcMar>
            <w:vAlign w:val="bottom"/>
            <w:hideMark/>
          </w:tcPr>
          <w:p w14:paraId="2DA49EAC" w14:textId="77777777" w:rsidR="0067606D" w:rsidRPr="000F2676" w:rsidRDefault="0067606D" w:rsidP="00083E49">
            <w:pPr>
              <w:pStyle w:val="TabellSumma"/>
            </w:pPr>
            <w:r w:rsidRPr="000F2676">
              <w:t>56</w:t>
            </w:r>
          </w:p>
        </w:tc>
        <w:tc>
          <w:tcPr>
            <w:tcW w:w="783" w:type="dxa"/>
            <w:tcBorders>
              <w:top w:val="single" w:sz="6" w:space="0" w:color="000000"/>
              <w:left w:val="nil"/>
              <w:bottom w:val="single" w:sz="6" w:space="0" w:color="000000"/>
              <w:right w:val="nil"/>
            </w:tcBorders>
            <w:tcMar>
              <w:right w:w="0" w:type="dxa"/>
            </w:tcMar>
            <w:vAlign w:val="bottom"/>
            <w:hideMark/>
          </w:tcPr>
          <w:p w14:paraId="1F68080D" w14:textId="77777777" w:rsidR="0067606D" w:rsidRPr="000F2676" w:rsidRDefault="0067606D" w:rsidP="00083E49">
            <w:pPr>
              <w:pStyle w:val="TabellSumma"/>
            </w:pPr>
            <w:r w:rsidRPr="000F2676">
              <w:t>96</w:t>
            </w:r>
          </w:p>
        </w:tc>
      </w:tr>
      <w:tr w:rsidR="0067606D" w:rsidRPr="000F2676" w14:paraId="02003CF1"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0C7E36BC"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hideMark/>
          </w:tcPr>
          <w:p w14:paraId="610683C4" w14:textId="77777777" w:rsidR="0067606D" w:rsidRPr="007A685E" w:rsidRDefault="0067606D" w:rsidP="00083E49">
            <w:pPr>
              <w:pStyle w:val="TabellSumma"/>
              <w:jc w:val="left"/>
            </w:pPr>
            <w:r w:rsidRPr="007A685E">
              <w:t>Studiestartsstöd</w:t>
            </w:r>
          </w:p>
        </w:tc>
        <w:tc>
          <w:tcPr>
            <w:tcW w:w="782" w:type="dxa"/>
            <w:tcBorders>
              <w:top w:val="single" w:sz="6" w:space="0" w:color="000000"/>
              <w:left w:val="nil"/>
              <w:bottom w:val="single" w:sz="6" w:space="0" w:color="000000"/>
              <w:right w:val="nil"/>
            </w:tcBorders>
            <w:tcMar>
              <w:right w:w="0" w:type="dxa"/>
            </w:tcMar>
            <w:hideMark/>
          </w:tcPr>
          <w:p w14:paraId="51F9DC41" w14:textId="77777777" w:rsidR="0067606D" w:rsidRPr="007A685E" w:rsidRDefault="0067606D" w:rsidP="00C76E6E">
            <w:pPr>
              <w:pStyle w:val="TabellSumma"/>
              <w:jc w:val="left"/>
            </w:pPr>
            <w:r w:rsidRPr="007A685E">
              <w:t>1:2, 1:3</w:t>
            </w:r>
          </w:p>
        </w:tc>
        <w:tc>
          <w:tcPr>
            <w:tcW w:w="783" w:type="dxa"/>
            <w:tcBorders>
              <w:top w:val="single" w:sz="6" w:space="0" w:color="000000"/>
              <w:left w:val="nil"/>
              <w:bottom w:val="single" w:sz="6" w:space="0" w:color="000000"/>
              <w:right w:val="nil"/>
            </w:tcBorders>
            <w:tcMar>
              <w:right w:w="0" w:type="dxa"/>
            </w:tcMar>
            <w:vAlign w:val="bottom"/>
          </w:tcPr>
          <w:p w14:paraId="79839296"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479B70B0" w14:textId="77777777" w:rsidR="0067606D" w:rsidRPr="007A685E" w:rsidRDefault="0067606D" w:rsidP="00083E49">
            <w:pPr>
              <w:pStyle w:val="TabellSumma"/>
            </w:pPr>
            <w:r w:rsidRPr="007A685E">
              <w:t>-313</w:t>
            </w:r>
          </w:p>
        </w:tc>
        <w:tc>
          <w:tcPr>
            <w:tcW w:w="783" w:type="dxa"/>
            <w:tcBorders>
              <w:top w:val="single" w:sz="6" w:space="0" w:color="000000"/>
              <w:left w:val="nil"/>
              <w:bottom w:val="single" w:sz="6" w:space="0" w:color="000000"/>
              <w:right w:val="nil"/>
            </w:tcBorders>
            <w:tcMar>
              <w:right w:w="0" w:type="dxa"/>
            </w:tcMar>
            <w:vAlign w:val="bottom"/>
            <w:hideMark/>
          </w:tcPr>
          <w:p w14:paraId="313EF4DE" w14:textId="77777777" w:rsidR="0067606D" w:rsidRPr="007A685E" w:rsidRDefault="0067606D" w:rsidP="00083E49">
            <w:pPr>
              <w:pStyle w:val="TabellSumma"/>
            </w:pPr>
            <w:r w:rsidRPr="007A685E">
              <w:t>-313</w:t>
            </w:r>
          </w:p>
        </w:tc>
        <w:tc>
          <w:tcPr>
            <w:tcW w:w="783" w:type="dxa"/>
            <w:tcBorders>
              <w:top w:val="single" w:sz="6" w:space="0" w:color="000000"/>
              <w:left w:val="nil"/>
              <w:bottom w:val="single" w:sz="6" w:space="0" w:color="000000"/>
              <w:right w:val="nil"/>
            </w:tcBorders>
            <w:tcMar>
              <w:right w:w="0" w:type="dxa"/>
            </w:tcMar>
            <w:vAlign w:val="bottom"/>
            <w:hideMark/>
          </w:tcPr>
          <w:p w14:paraId="5744B5D3" w14:textId="77777777" w:rsidR="0067606D" w:rsidRPr="007A685E" w:rsidRDefault="0067606D" w:rsidP="00083E49">
            <w:pPr>
              <w:pStyle w:val="TabellSumma"/>
            </w:pPr>
            <w:r w:rsidRPr="007A685E">
              <w:t>-313</w:t>
            </w:r>
          </w:p>
        </w:tc>
      </w:tr>
      <w:tr w:rsidR="0067606D" w:rsidRPr="000F2676" w14:paraId="52D2C3A5"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5E2EA27F"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hideMark/>
          </w:tcPr>
          <w:p w14:paraId="3E1CBDC7" w14:textId="77777777" w:rsidR="0067606D" w:rsidRPr="007A685E" w:rsidRDefault="0067606D" w:rsidP="00083E49">
            <w:pPr>
              <w:pStyle w:val="TabellSumma"/>
              <w:jc w:val="left"/>
            </w:pPr>
            <w:r w:rsidRPr="007A685E">
              <w:t>Extratjänster och introduktionsjobb</w:t>
            </w:r>
          </w:p>
        </w:tc>
        <w:tc>
          <w:tcPr>
            <w:tcW w:w="782" w:type="dxa"/>
            <w:tcBorders>
              <w:top w:val="single" w:sz="6" w:space="0" w:color="000000"/>
              <w:left w:val="nil"/>
              <w:bottom w:val="single" w:sz="6" w:space="0" w:color="000000"/>
              <w:right w:val="nil"/>
            </w:tcBorders>
            <w:tcMar>
              <w:right w:w="0" w:type="dxa"/>
            </w:tcMar>
            <w:hideMark/>
          </w:tcPr>
          <w:p w14:paraId="6FA94B64" w14:textId="77777777" w:rsidR="0067606D" w:rsidRPr="007A685E" w:rsidRDefault="0067606D" w:rsidP="00C76E6E">
            <w:pPr>
              <w:pStyle w:val="TabellSumma"/>
              <w:jc w:val="left"/>
            </w:pPr>
            <w:r w:rsidRPr="007A685E">
              <w:t>1:2, 1:3</w:t>
            </w:r>
          </w:p>
        </w:tc>
        <w:tc>
          <w:tcPr>
            <w:tcW w:w="783" w:type="dxa"/>
            <w:tcBorders>
              <w:top w:val="single" w:sz="6" w:space="0" w:color="000000"/>
              <w:left w:val="nil"/>
              <w:bottom w:val="single" w:sz="6" w:space="0" w:color="000000"/>
              <w:right w:val="nil"/>
            </w:tcBorders>
            <w:tcMar>
              <w:right w:w="0" w:type="dxa"/>
            </w:tcMar>
            <w:vAlign w:val="bottom"/>
          </w:tcPr>
          <w:p w14:paraId="4CBE1BD6"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343EB8C9" w14:textId="77777777" w:rsidR="0067606D" w:rsidRPr="007A685E" w:rsidRDefault="0067606D" w:rsidP="00083E49">
            <w:pPr>
              <w:pStyle w:val="TabellSumma"/>
            </w:pPr>
            <w:r w:rsidRPr="007A685E">
              <w:t>427</w:t>
            </w:r>
          </w:p>
        </w:tc>
        <w:tc>
          <w:tcPr>
            <w:tcW w:w="783" w:type="dxa"/>
            <w:tcBorders>
              <w:top w:val="single" w:sz="6" w:space="0" w:color="000000"/>
              <w:left w:val="nil"/>
              <w:bottom w:val="single" w:sz="6" w:space="0" w:color="000000"/>
              <w:right w:val="nil"/>
            </w:tcBorders>
            <w:tcMar>
              <w:right w:w="0" w:type="dxa"/>
            </w:tcMar>
            <w:vAlign w:val="bottom"/>
            <w:hideMark/>
          </w:tcPr>
          <w:p w14:paraId="6543BAE7" w14:textId="77777777" w:rsidR="0067606D" w:rsidRPr="007A685E" w:rsidRDefault="0067606D" w:rsidP="00083E49">
            <w:pPr>
              <w:pStyle w:val="TabellSumma"/>
            </w:pPr>
            <w:r w:rsidRPr="007A685E">
              <w:t>77</w:t>
            </w:r>
          </w:p>
        </w:tc>
        <w:tc>
          <w:tcPr>
            <w:tcW w:w="783" w:type="dxa"/>
            <w:tcBorders>
              <w:top w:val="single" w:sz="6" w:space="0" w:color="000000"/>
              <w:left w:val="nil"/>
              <w:bottom w:val="single" w:sz="6" w:space="0" w:color="000000"/>
              <w:right w:val="nil"/>
            </w:tcBorders>
            <w:tcMar>
              <w:right w:w="0" w:type="dxa"/>
            </w:tcMar>
            <w:vAlign w:val="bottom"/>
            <w:hideMark/>
          </w:tcPr>
          <w:p w14:paraId="72661F7C" w14:textId="77777777" w:rsidR="0067606D" w:rsidRPr="007A685E" w:rsidRDefault="0067606D" w:rsidP="00083E49">
            <w:pPr>
              <w:pStyle w:val="TabellSumma"/>
            </w:pPr>
            <w:r w:rsidRPr="007A685E">
              <w:t>77</w:t>
            </w:r>
          </w:p>
        </w:tc>
      </w:tr>
      <w:tr w:rsidR="0067606D" w:rsidRPr="00096265" w14:paraId="3E5C7016"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7AA8647C"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hideMark/>
          </w:tcPr>
          <w:p w14:paraId="2923D731" w14:textId="77777777" w:rsidR="0067606D" w:rsidRPr="007A685E" w:rsidRDefault="0067606D" w:rsidP="00083E49">
            <w:pPr>
              <w:pStyle w:val="TabellSumma"/>
              <w:jc w:val="left"/>
            </w:pPr>
            <w:r w:rsidRPr="007A685E">
              <w:t>Upphandlade matchningstjänster</w:t>
            </w:r>
          </w:p>
        </w:tc>
        <w:tc>
          <w:tcPr>
            <w:tcW w:w="782" w:type="dxa"/>
            <w:tcBorders>
              <w:top w:val="single" w:sz="6" w:space="0" w:color="000000"/>
              <w:left w:val="nil"/>
              <w:bottom w:val="single" w:sz="6" w:space="0" w:color="000000"/>
              <w:right w:val="nil"/>
            </w:tcBorders>
            <w:tcMar>
              <w:right w:w="0" w:type="dxa"/>
            </w:tcMar>
            <w:hideMark/>
          </w:tcPr>
          <w:p w14:paraId="5F034D3D" w14:textId="77777777" w:rsidR="0067606D" w:rsidRPr="007A685E" w:rsidRDefault="0067606D" w:rsidP="00C76E6E">
            <w:pPr>
              <w:pStyle w:val="TabellSumma"/>
              <w:jc w:val="left"/>
            </w:pPr>
            <w:r w:rsidRPr="007A685E">
              <w:t>1:2, 1:3</w:t>
            </w:r>
          </w:p>
        </w:tc>
        <w:tc>
          <w:tcPr>
            <w:tcW w:w="783" w:type="dxa"/>
            <w:tcBorders>
              <w:top w:val="single" w:sz="6" w:space="0" w:color="000000"/>
              <w:left w:val="nil"/>
              <w:bottom w:val="single" w:sz="6" w:space="0" w:color="000000"/>
              <w:right w:val="nil"/>
            </w:tcBorders>
            <w:tcMar>
              <w:right w:w="0" w:type="dxa"/>
            </w:tcMar>
            <w:vAlign w:val="bottom"/>
          </w:tcPr>
          <w:p w14:paraId="1CB70038"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33901CC4" w14:textId="77777777" w:rsidR="0067606D" w:rsidRPr="007A685E" w:rsidRDefault="0067606D" w:rsidP="00083E49">
            <w:pPr>
              <w:pStyle w:val="TabellSumma"/>
            </w:pPr>
            <w:r w:rsidRPr="007A685E">
              <w:t>193</w:t>
            </w:r>
          </w:p>
        </w:tc>
        <w:tc>
          <w:tcPr>
            <w:tcW w:w="783" w:type="dxa"/>
            <w:tcBorders>
              <w:top w:val="single" w:sz="6" w:space="0" w:color="000000"/>
              <w:left w:val="nil"/>
              <w:bottom w:val="single" w:sz="6" w:space="0" w:color="000000"/>
              <w:right w:val="nil"/>
            </w:tcBorders>
            <w:tcMar>
              <w:right w:w="0" w:type="dxa"/>
            </w:tcMar>
            <w:vAlign w:val="bottom"/>
            <w:hideMark/>
          </w:tcPr>
          <w:p w14:paraId="3AAC5C6D" w14:textId="77777777" w:rsidR="0067606D" w:rsidRPr="007A685E" w:rsidRDefault="0067606D" w:rsidP="00083E49">
            <w:pPr>
              <w:pStyle w:val="TabellSumma"/>
            </w:pPr>
            <w:r w:rsidRPr="007A685E">
              <w:t>348</w:t>
            </w:r>
          </w:p>
        </w:tc>
        <w:tc>
          <w:tcPr>
            <w:tcW w:w="783" w:type="dxa"/>
            <w:tcBorders>
              <w:top w:val="single" w:sz="6" w:space="0" w:color="000000"/>
              <w:left w:val="nil"/>
              <w:bottom w:val="single" w:sz="6" w:space="0" w:color="000000"/>
              <w:right w:val="nil"/>
            </w:tcBorders>
            <w:tcMar>
              <w:right w:w="0" w:type="dxa"/>
            </w:tcMar>
            <w:vAlign w:val="bottom"/>
            <w:hideMark/>
          </w:tcPr>
          <w:p w14:paraId="0162978B" w14:textId="77777777" w:rsidR="0067606D" w:rsidRPr="007A685E" w:rsidRDefault="0067606D" w:rsidP="00083E49">
            <w:pPr>
              <w:pStyle w:val="TabellSumma"/>
            </w:pPr>
            <w:r w:rsidRPr="007A685E">
              <w:t>427</w:t>
            </w:r>
          </w:p>
        </w:tc>
      </w:tr>
      <w:tr w:rsidR="0067606D" w:rsidRPr="00096265" w14:paraId="28864C2F"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7B44C57F"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hideMark/>
          </w:tcPr>
          <w:p w14:paraId="185985B6" w14:textId="769C5270" w:rsidR="0067606D" w:rsidRPr="007A685E" w:rsidRDefault="0067606D" w:rsidP="00083E49">
            <w:pPr>
              <w:pStyle w:val="TabellSumma"/>
              <w:jc w:val="left"/>
            </w:pPr>
            <w:r w:rsidRPr="007A685E">
              <w:t>Förlängning av tillfälliga lagen</w:t>
            </w:r>
          </w:p>
        </w:tc>
        <w:tc>
          <w:tcPr>
            <w:tcW w:w="782" w:type="dxa"/>
            <w:tcBorders>
              <w:top w:val="single" w:sz="6" w:space="0" w:color="000000"/>
              <w:left w:val="nil"/>
              <w:bottom w:val="single" w:sz="6" w:space="0" w:color="000000"/>
              <w:right w:val="nil"/>
            </w:tcBorders>
            <w:tcMar>
              <w:right w:w="0" w:type="dxa"/>
            </w:tcMar>
            <w:hideMark/>
          </w:tcPr>
          <w:p w14:paraId="3D6B523C" w14:textId="37C5D02C" w:rsidR="0067606D" w:rsidRPr="007A685E" w:rsidRDefault="0067606D" w:rsidP="00C76E6E">
            <w:pPr>
              <w:pStyle w:val="TabellSumma"/>
              <w:jc w:val="left"/>
            </w:pPr>
            <w:r w:rsidRPr="007A685E">
              <w:t>1:3, 1:14</w:t>
            </w:r>
          </w:p>
        </w:tc>
        <w:tc>
          <w:tcPr>
            <w:tcW w:w="783" w:type="dxa"/>
            <w:tcBorders>
              <w:top w:val="single" w:sz="6" w:space="0" w:color="000000"/>
              <w:left w:val="nil"/>
              <w:bottom w:val="single" w:sz="6" w:space="0" w:color="000000"/>
              <w:right w:val="nil"/>
            </w:tcBorders>
            <w:tcMar>
              <w:right w:w="0" w:type="dxa"/>
            </w:tcMar>
            <w:vAlign w:val="bottom"/>
          </w:tcPr>
          <w:p w14:paraId="593EADB3"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549A8710" w14:textId="62725FC9" w:rsidR="0067606D" w:rsidRPr="007A685E" w:rsidRDefault="0067606D" w:rsidP="00083E49">
            <w:pPr>
              <w:pStyle w:val="TabellSumma"/>
            </w:pPr>
            <w:r w:rsidRPr="007A685E">
              <w:t>52</w:t>
            </w:r>
          </w:p>
        </w:tc>
        <w:tc>
          <w:tcPr>
            <w:tcW w:w="783" w:type="dxa"/>
            <w:tcBorders>
              <w:top w:val="single" w:sz="6" w:space="0" w:color="000000"/>
              <w:left w:val="nil"/>
              <w:bottom w:val="single" w:sz="6" w:space="0" w:color="000000"/>
              <w:right w:val="nil"/>
            </w:tcBorders>
            <w:tcMar>
              <w:right w:w="0" w:type="dxa"/>
            </w:tcMar>
            <w:vAlign w:val="bottom"/>
            <w:hideMark/>
          </w:tcPr>
          <w:p w14:paraId="473C6540" w14:textId="07D82426" w:rsidR="0067606D" w:rsidRPr="007A685E" w:rsidRDefault="0067606D" w:rsidP="00083E49">
            <w:pPr>
              <w:pStyle w:val="TabellSumma"/>
            </w:pPr>
            <w:r w:rsidRPr="007A685E">
              <w:t>-49</w:t>
            </w:r>
          </w:p>
        </w:tc>
        <w:tc>
          <w:tcPr>
            <w:tcW w:w="783" w:type="dxa"/>
            <w:tcBorders>
              <w:top w:val="single" w:sz="6" w:space="0" w:color="000000"/>
              <w:left w:val="nil"/>
              <w:bottom w:val="single" w:sz="6" w:space="0" w:color="000000"/>
              <w:right w:val="nil"/>
            </w:tcBorders>
            <w:tcMar>
              <w:right w:w="0" w:type="dxa"/>
            </w:tcMar>
            <w:vAlign w:val="bottom"/>
            <w:hideMark/>
          </w:tcPr>
          <w:p w14:paraId="73052C6D" w14:textId="4EBA8A93" w:rsidR="0067606D" w:rsidRPr="007A685E" w:rsidRDefault="0067606D" w:rsidP="00083E49">
            <w:pPr>
              <w:pStyle w:val="TabellSumma"/>
            </w:pPr>
            <w:r w:rsidRPr="007A685E">
              <w:t>-293</w:t>
            </w:r>
          </w:p>
        </w:tc>
      </w:tr>
      <w:tr w:rsidR="0067606D" w:rsidRPr="00096265" w14:paraId="5F9C9B41"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432560D8"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hideMark/>
          </w:tcPr>
          <w:p w14:paraId="0C011A09" w14:textId="77777777" w:rsidR="0067606D" w:rsidRPr="007A685E" w:rsidRDefault="0067606D" w:rsidP="00083E49">
            <w:pPr>
              <w:pStyle w:val="TabellSumma"/>
              <w:jc w:val="left"/>
            </w:pPr>
            <w:r w:rsidRPr="007A685E">
              <w:t>Delegationen för unga och nyanlända till arbete (DUA)</w:t>
            </w:r>
          </w:p>
        </w:tc>
        <w:tc>
          <w:tcPr>
            <w:tcW w:w="782" w:type="dxa"/>
            <w:tcBorders>
              <w:top w:val="single" w:sz="6" w:space="0" w:color="000000"/>
              <w:left w:val="nil"/>
              <w:bottom w:val="single" w:sz="6" w:space="0" w:color="000000"/>
              <w:right w:val="nil"/>
            </w:tcBorders>
            <w:tcMar>
              <w:right w:w="0" w:type="dxa"/>
            </w:tcMar>
            <w:hideMark/>
          </w:tcPr>
          <w:p w14:paraId="21507D66" w14:textId="77777777" w:rsidR="0067606D" w:rsidRPr="007A685E" w:rsidRDefault="0067606D" w:rsidP="00C76E6E">
            <w:pPr>
              <w:pStyle w:val="TabellSumma"/>
              <w:jc w:val="left"/>
            </w:pPr>
            <w:r w:rsidRPr="007A685E">
              <w:t>1:3</w:t>
            </w:r>
          </w:p>
        </w:tc>
        <w:tc>
          <w:tcPr>
            <w:tcW w:w="783" w:type="dxa"/>
            <w:tcBorders>
              <w:top w:val="single" w:sz="6" w:space="0" w:color="000000"/>
              <w:left w:val="nil"/>
              <w:bottom w:val="single" w:sz="6" w:space="0" w:color="000000"/>
              <w:right w:val="nil"/>
            </w:tcBorders>
            <w:tcMar>
              <w:right w:w="0" w:type="dxa"/>
            </w:tcMar>
            <w:vAlign w:val="bottom"/>
          </w:tcPr>
          <w:p w14:paraId="27E77963"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7628A1CE" w14:textId="77777777" w:rsidR="0067606D" w:rsidRPr="007A685E" w:rsidRDefault="0067606D" w:rsidP="00083E49">
            <w:pPr>
              <w:pStyle w:val="TabellSumma"/>
            </w:pPr>
            <w:r w:rsidRPr="007A685E">
              <w:t>52</w:t>
            </w:r>
          </w:p>
        </w:tc>
        <w:tc>
          <w:tcPr>
            <w:tcW w:w="783" w:type="dxa"/>
            <w:tcBorders>
              <w:top w:val="single" w:sz="6" w:space="0" w:color="000000"/>
              <w:left w:val="nil"/>
              <w:bottom w:val="single" w:sz="6" w:space="0" w:color="000000"/>
              <w:right w:val="nil"/>
            </w:tcBorders>
            <w:tcMar>
              <w:right w:w="0" w:type="dxa"/>
            </w:tcMar>
            <w:vAlign w:val="bottom"/>
          </w:tcPr>
          <w:p w14:paraId="0FD449AF"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5E1B7D23" w14:textId="77777777" w:rsidR="0067606D" w:rsidRPr="007A685E" w:rsidRDefault="0067606D" w:rsidP="00083E49">
            <w:pPr>
              <w:pStyle w:val="TabellSumma"/>
            </w:pPr>
          </w:p>
        </w:tc>
      </w:tr>
      <w:tr w:rsidR="0067606D" w:rsidRPr="00096265" w14:paraId="7D9DF361"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15FCE9E7"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hideMark/>
          </w:tcPr>
          <w:p w14:paraId="22A5FBDE" w14:textId="77777777" w:rsidR="0067606D" w:rsidRPr="007A685E" w:rsidRDefault="0067606D" w:rsidP="00083E49">
            <w:pPr>
              <w:pStyle w:val="TabellSumma"/>
              <w:jc w:val="left"/>
            </w:pPr>
            <w:r w:rsidRPr="007A685E">
              <w:t>Arbetsmarknadsutbildning</w:t>
            </w:r>
          </w:p>
        </w:tc>
        <w:tc>
          <w:tcPr>
            <w:tcW w:w="782" w:type="dxa"/>
            <w:tcBorders>
              <w:top w:val="single" w:sz="6" w:space="0" w:color="000000"/>
              <w:left w:val="nil"/>
              <w:bottom w:val="single" w:sz="6" w:space="0" w:color="000000"/>
              <w:right w:val="nil"/>
            </w:tcBorders>
            <w:tcMar>
              <w:right w:w="0" w:type="dxa"/>
            </w:tcMar>
            <w:hideMark/>
          </w:tcPr>
          <w:p w14:paraId="54BC28EC" w14:textId="77777777" w:rsidR="0067606D" w:rsidRPr="007A685E" w:rsidRDefault="0067606D" w:rsidP="00C76E6E">
            <w:pPr>
              <w:pStyle w:val="TabellSumma"/>
              <w:jc w:val="left"/>
            </w:pPr>
            <w:r w:rsidRPr="007A685E">
              <w:t>1:3</w:t>
            </w:r>
          </w:p>
        </w:tc>
        <w:tc>
          <w:tcPr>
            <w:tcW w:w="783" w:type="dxa"/>
            <w:tcBorders>
              <w:top w:val="single" w:sz="6" w:space="0" w:color="000000"/>
              <w:left w:val="nil"/>
              <w:bottom w:val="single" w:sz="6" w:space="0" w:color="000000"/>
              <w:right w:val="nil"/>
            </w:tcBorders>
            <w:tcMar>
              <w:right w:w="0" w:type="dxa"/>
            </w:tcMar>
            <w:vAlign w:val="bottom"/>
          </w:tcPr>
          <w:p w14:paraId="517AC531"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6DEBD25F" w14:textId="77777777" w:rsidR="0067606D" w:rsidRPr="007A685E" w:rsidRDefault="0067606D" w:rsidP="00083E49">
            <w:pPr>
              <w:pStyle w:val="TabellSumma"/>
            </w:pPr>
            <w:r w:rsidRPr="007A685E">
              <w:t>281</w:t>
            </w:r>
          </w:p>
        </w:tc>
        <w:tc>
          <w:tcPr>
            <w:tcW w:w="783" w:type="dxa"/>
            <w:tcBorders>
              <w:top w:val="single" w:sz="6" w:space="0" w:color="000000"/>
              <w:left w:val="nil"/>
              <w:bottom w:val="single" w:sz="6" w:space="0" w:color="000000"/>
              <w:right w:val="nil"/>
            </w:tcBorders>
            <w:tcMar>
              <w:right w:w="0" w:type="dxa"/>
            </w:tcMar>
            <w:vAlign w:val="bottom"/>
            <w:hideMark/>
          </w:tcPr>
          <w:p w14:paraId="0AF28418" w14:textId="77777777" w:rsidR="0067606D" w:rsidRPr="007A685E" w:rsidRDefault="0067606D" w:rsidP="00083E49">
            <w:pPr>
              <w:pStyle w:val="TabellSumma"/>
            </w:pPr>
            <w:r w:rsidRPr="007A685E">
              <w:t>177</w:t>
            </w:r>
          </w:p>
        </w:tc>
        <w:tc>
          <w:tcPr>
            <w:tcW w:w="783" w:type="dxa"/>
            <w:tcBorders>
              <w:top w:val="single" w:sz="6" w:space="0" w:color="000000"/>
              <w:left w:val="nil"/>
              <w:bottom w:val="single" w:sz="6" w:space="0" w:color="000000"/>
              <w:right w:val="nil"/>
            </w:tcBorders>
            <w:tcMar>
              <w:right w:w="0" w:type="dxa"/>
            </w:tcMar>
            <w:vAlign w:val="bottom"/>
            <w:hideMark/>
          </w:tcPr>
          <w:p w14:paraId="14C250AF" w14:textId="77777777" w:rsidR="0067606D" w:rsidRPr="007A685E" w:rsidRDefault="0067606D" w:rsidP="00083E49">
            <w:pPr>
              <w:pStyle w:val="TabellSumma"/>
            </w:pPr>
            <w:r w:rsidRPr="007A685E">
              <w:t>226</w:t>
            </w:r>
          </w:p>
        </w:tc>
      </w:tr>
      <w:tr w:rsidR="0067606D" w:rsidRPr="00096265" w14:paraId="7CB3ECD6"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2F8EDE14"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hideMark/>
          </w:tcPr>
          <w:p w14:paraId="16EA7943" w14:textId="77777777" w:rsidR="0067606D" w:rsidRPr="007A685E" w:rsidRDefault="0067606D" w:rsidP="00083E49">
            <w:pPr>
              <w:pStyle w:val="TabellSumma"/>
              <w:jc w:val="left"/>
            </w:pPr>
            <w:r w:rsidRPr="007A685E">
              <w:t>Justering av tidigare tillskott till Samhall</w:t>
            </w:r>
          </w:p>
        </w:tc>
        <w:tc>
          <w:tcPr>
            <w:tcW w:w="782" w:type="dxa"/>
            <w:tcBorders>
              <w:top w:val="single" w:sz="6" w:space="0" w:color="000000"/>
              <w:left w:val="nil"/>
              <w:bottom w:val="single" w:sz="6" w:space="0" w:color="000000"/>
              <w:right w:val="nil"/>
            </w:tcBorders>
            <w:tcMar>
              <w:right w:w="0" w:type="dxa"/>
            </w:tcMar>
            <w:hideMark/>
          </w:tcPr>
          <w:p w14:paraId="3C3ACA92" w14:textId="77777777" w:rsidR="0067606D" w:rsidRPr="007A685E" w:rsidRDefault="0067606D" w:rsidP="00C76E6E">
            <w:pPr>
              <w:pStyle w:val="TabellSumma"/>
              <w:jc w:val="left"/>
            </w:pPr>
            <w:r w:rsidRPr="007A685E">
              <w:t>1:4</w:t>
            </w:r>
          </w:p>
        </w:tc>
        <w:tc>
          <w:tcPr>
            <w:tcW w:w="783" w:type="dxa"/>
            <w:tcBorders>
              <w:top w:val="single" w:sz="6" w:space="0" w:color="000000"/>
              <w:left w:val="nil"/>
              <w:bottom w:val="single" w:sz="6" w:space="0" w:color="000000"/>
              <w:right w:val="nil"/>
            </w:tcBorders>
            <w:tcMar>
              <w:right w:w="0" w:type="dxa"/>
            </w:tcMar>
            <w:vAlign w:val="bottom"/>
          </w:tcPr>
          <w:p w14:paraId="367A049A"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020F5F51" w14:textId="77777777" w:rsidR="0067606D" w:rsidRPr="007A685E" w:rsidRDefault="0067606D" w:rsidP="00083E49">
            <w:pPr>
              <w:pStyle w:val="TabellSumma"/>
            </w:pPr>
            <w:r w:rsidRPr="007A685E">
              <w:t>-130</w:t>
            </w:r>
          </w:p>
        </w:tc>
        <w:tc>
          <w:tcPr>
            <w:tcW w:w="783" w:type="dxa"/>
            <w:tcBorders>
              <w:top w:val="single" w:sz="6" w:space="0" w:color="000000"/>
              <w:left w:val="nil"/>
              <w:bottom w:val="single" w:sz="6" w:space="0" w:color="000000"/>
              <w:right w:val="nil"/>
            </w:tcBorders>
            <w:tcMar>
              <w:right w:w="0" w:type="dxa"/>
            </w:tcMar>
            <w:vAlign w:val="bottom"/>
            <w:hideMark/>
          </w:tcPr>
          <w:p w14:paraId="22C851F6" w14:textId="77777777" w:rsidR="0067606D" w:rsidRPr="007A685E" w:rsidRDefault="0067606D" w:rsidP="00083E49">
            <w:pPr>
              <w:pStyle w:val="TabellSumma"/>
            </w:pPr>
            <w:r w:rsidRPr="007A685E">
              <w:t>-130</w:t>
            </w:r>
          </w:p>
        </w:tc>
        <w:tc>
          <w:tcPr>
            <w:tcW w:w="783" w:type="dxa"/>
            <w:tcBorders>
              <w:top w:val="single" w:sz="6" w:space="0" w:color="000000"/>
              <w:left w:val="nil"/>
              <w:bottom w:val="single" w:sz="6" w:space="0" w:color="000000"/>
              <w:right w:val="nil"/>
            </w:tcBorders>
            <w:tcMar>
              <w:right w:w="0" w:type="dxa"/>
            </w:tcMar>
            <w:vAlign w:val="bottom"/>
            <w:hideMark/>
          </w:tcPr>
          <w:p w14:paraId="79FD124C" w14:textId="77777777" w:rsidR="0067606D" w:rsidRPr="007A685E" w:rsidRDefault="0067606D" w:rsidP="00083E49">
            <w:pPr>
              <w:pStyle w:val="TabellSumma"/>
            </w:pPr>
            <w:r w:rsidRPr="007A685E">
              <w:t>-130</w:t>
            </w:r>
          </w:p>
        </w:tc>
      </w:tr>
      <w:tr w:rsidR="0067606D" w:rsidRPr="00096265" w14:paraId="6AE8F19A"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1D91B811"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hideMark/>
          </w:tcPr>
          <w:p w14:paraId="7A4F346C" w14:textId="572272C7" w:rsidR="0067606D" w:rsidRPr="007A685E" w:rsidRDefault="0067606D" w:rsidP="00083E49">
            <w:pPr>
              <w:pStyle w:val="TabellSumma"/>
              <w:jc w:val="left"/>
            </w:pPr>
            <w:r w:rsidRPr="007A685E">
              <w:t>Ny programperiod för Europeiska socialfonden 2021–2027</w:t>
            </w:r>
          </w:p>
        </w:tc>
        <w:tc>
          <w:tcPr>
            <w:tcW w:w="782" w:type="dxa"/>
            <w:tcBorders>
              <w:top w:val="single" w:sz="6" w:space="0" w:color="000000"/>
              <w:left w:val="nil"/>
              <w:bottom w:val="single" w:sz="6" w:space="0" w:color="000000"/>
              <w:right w:val="nil"/>
            </w:tcBorders>
            <w:tcMar>
              <w:right w:w="0" w:type="dxa"/>
            </w:tcMar>
            <w:hideMark/>
          </w:tcPr>
          <w:p w14:paraId="4B9B01AE" w14:textId="77777777" w:rsidR="0067606D" w:rsidRPr="007A685E" w:rsidRDefault="0067606D" w:rsidP="00C76E6E">
            <w:pPr>
              <w:pStyle w:val="TabellSumma"/>
              <w:jc w:val="left"/>
            </w:pPr>
            <w:r w:rsidRPr="007A685E">
              <w:t>1:6</w:t>
            </w:r>
          </w:p>
        </w:tc>
        <w:tc>
          <w:tcPr>
            <w:tcW w:w="783" w:type="dxa"/>
            <w:tcBorders>
              <w:top w:val="single" w:sz="6" w:space="0" w:color="000000"/>
              <w:left w:val="nil"/>
              <w:bottom w:val="single" w:sz="6" w:space="0" w:color="000000"/>
              <w:right w:val="nil"/>
            </w:tcBorders>
            <w:tcMar>
              <w:right w:w="0" w:type="dxa"/>
            </w:tcMar>
            <w:vAlign w:val="bottom"/>
          </w:tcPr>
          <w:p w14:paraId="149C402A"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49563777"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0B9AB084" w14:textId="77777777" w:rsidR="0067606D" w:rsidRPr="007A685E" w:rsidRDefault="0067606D" w:rsidP="00083E49">
            <w:pPr>
              <w:pStyle w:val="TabellSumma"/>
            </w:pPr>
            <w:r w:rsidRPr="007A685E">
              <w:t>50</w:t>
            </w:r>
          </w:p>
        </w:tc>
        <w:tc>
          <w:tcPr>
            <w:tcW w:w="783" w:type="dxa"/>
            <w:tcBorders>
              <w:top w:val="single" w:sz="6" w:space="0" w:color="000000"/>
              <w:left w:val="nil"/>
              <w:bottom w:val="single" w:sz="6" w:space="0" w:color="000000"/>
              <w:right w:val="nil"/>
            </w:tcBorders>
            <w:tcMar>
              <w:right w:w="0" w:type="dxa"/>
            </w:tcMar>
            <w:vAlign w:val="bottom"/>
            <w:hideMark/>
          </w:tcPr>
          <w:p w14:paraId="48727B17" w14:textId="77777777" w:rsidR="0067606D" w:rsidRPr="007A685E" w:rsidRDefault="0067606D" w:rsidP="00083E49">
            <w:pPr>
              <w:pStyle w:val="TabellSumma"/>
            </w:pPr>
            <w:r w:rsidRPr="007A685E">
              <w:t>200</w:t>
            </w:r>
          </w:p>
        </w:tc>
      </w:tr>
      <w:tr w:rsidR="0067606D" w:rsidRPr="00096265" w14:paraId="689B890E"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05898F65"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hideMark/>
          </w:tcPr>
          <w:p w14:paraId="094EBF48" w14:textId="50544CFA" w:rsidR="0067606D" w:rsidRPr="007A685E" w:rsidRDefault="0067606D" w:rsidP="00083E49">
            <w:pPr>
              <w:pStyle w:val="TabellSumma"/>
              <w:jc w:val="left"/>
            </w:pPr>
            <w:r w:rsidRPr="007A685E">
              <w:t>Omfördelning inom Europeiska socialfonden över tid</w:t>
            </w:r>
          </w:p>
        </w:tc>
        <w:tc>
          <w:tcPr>
            <w:tcW w:w="782" w:type="dxa"/>
            <w:tcBorders>
              <w:top w:val="single" w:sz="6" w:space="0" w:color="000000"/>
              <w:left w:val="nil"/>
              <w:bottom w:val="single" w:sz="6" w:space="0" w:color="000000"/>
              <w:right w:val="nil"/>
            </w:tcBorders>
            <w:tcMar>
              <w:right w:w="0" w:type="dxa"/>
            </w:tcMar>
            <w:hideMark/>
          </w:tcPr>
          <w:p w14:paraId="2D0CD95E" w14:textId="77777777" w:rsidR="0067606D" w:rsidRPr="007A685E" w:rsidRDefault="0067606D" w:rsidP="00C76E6E">
            <w:pPr>
              <w:pStyle w:val="TabellSumma"/>
              <w:jc w:val="left"/>
            </w:pPr>
            <w:r w:rsidRPr="007A685E">
              <w:t>1:6</w:t>
            </w:r>
          </w:p>
        </w:tc>
        <w:tc>
          <w:tcPr>
            <w:tcW w:w="783" w:type="dxa"/>
            <w:tcBorders>
              <w:top w:val="single" w:sz="6" w:space="0" w:color="000000"/>
              <w:left w:val="nil"/>
              <w:bottom w:val="single" w:sz="6" w:space="0" w:color="000000"/>
              <w:right w:val="nil"/>
            </w:tcBorders>
            <w:tcMar>
              <w:right w:w="0" w:type="dxa"/>
            </w:tcMar>
            <w:vAlign w:val="bottom"/>
          </w:tcPr>
          <w:p w14:paraId="60FBA511"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30F866AD" w14:textId="77777777" w:rsidR="0067606D" w:rsidRPr="007A685E" w:rsidRDefault="0067606D" w:rsidP="00083E49">
            <w:pPr>
              <w:pStyle w:val="TabellSumma"/>
            </w:pPr>
            <w:r w:rsidRPr="007A685E">
              <w:t>-169</w:t>
            </w:r>
          </w:p>
        </w:tc>
        <w:tc>
          <w:tcPr>
            <w:tcW w:w="783" w:type="dxa"/>
            <w:tcBorders>
              <w:top w:val="single" w:sz="6" w:space="0" w:color="000000"/>
              <w:left w:val="nil"/>
              <w:bottom w:val="single" w:sz="6" w:space="0" w:color="000000"/>
              <w:right w:val="nil"/>
            </w:tcBorders>
            <w:tcMar>
              <w:right w:w="0" w:type="dxa"/>
            </w:tcMar>
            <w:vAlign w:val="bottom"/>
            <w:hideMark/>
          </w:tcPr>
          <w:p w14:paraId="4487CB19" w14:textId="77777777" w:rsidR="0067606D" w:rsidRPr="007A685E" w:rsidRDefault="0067606D" w:rsidP="00083E49">
            <w:pPr>
              <w:pStyle w:val="TabellSumma"/>
            </w:pPr>
            <w:r w:rsidRPr="007A685E">
              <w:t>223</w:t>
            </w:r>
          </w:p>
        </w:tc>
        <w:tc>
          <w:tcPr>
            <w:tcW w:w="783" w:type="dxa"/>
            <w:tcBorders>
              <w:top w:val="single" w:sz="6" w:space="0" w:color="000000"/>
              <w:left w:val="nil"/>
              <w:bottom w:val="single" w:sz="6" w:space="0" w:color="000000"/>
              <w:right w:val="nil"/>
            </w:tcBorders>
            <w:tcMar>
              <w:right w:w="0" w:type="dxa"/>
            </w:tcMar>
            <w:vAlign w:val="bottom"/>
            <w:hideMark/>
          </w:tcPr>
          <w:p w14:paraId="2887462A" w14:textId="77777777" w:rsidR="0067606D" w:rsidRPr="007A685E" w:rsidRDefault="0067606D" w:rsidP="00083E49">
            <w:pPr>
              <w:pStyle w:val="TabellSumma"/>
            </w:pPr>
            <w:r w:rsidRPr="007A685E">
              <w:t>62</w:t>
            </w:r>
          </w:p>
        </w:tc>
      </w:tr>
      <w:tr w:rsidR="0067606D" w:rsidRPr="00096265" w14:paraId="6610163C"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31E5C916"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hideMark/>
          </w:tcPr>
          <w:p w14:paraId="57601327" w14:textId="12D113C1" w:rsidR="0067606D" w:rsidRPr="007A685E" w:rsidRDefault="0067606D" w:rsidP="00083E49">
            <w:pPr>
              <w:pStyle w:val="TabellSumma"/>
              <w:jc w:val="left"/>
              <w:rPr>
                <w:vertAlign w:val="superscript"/>
              </w:rPr>
            </w:pPr>
            <w:r w:rsidRPr="007A685E">
              <w:t>Ökade utbetalningar lönegarantiersättning</w:t>
            </w:r>
            <w:r w:rsidRPr="007A685E">
              <w:rPr>
                <w:vertAlign w:val="superscript"/>
              </w:rPr>
              <w:t>2</w:t>
            </w:r>
          </w:p>
        </w:tc>
        <w:tc>
          <w:tcPr>
            <w:tcW w:w="782" w:type="dxa"/>
            <w:tcBorders>
              <w:top w:val="single" w:sz="6" w:space="0" w:color="000000"/>
              <w:left w:val="nil"/>
              <w:bottom w:val="single" w:sz="6" w:space="0" w:color="000000"/>
              <w:right w:val="nil"/>
            </w:tcBorders>
            <w:tcMar>
              <w:right w:w="0" w:type="dxa"/>
            </w:tcMar>
            <w:hideMark/>
          </w:tcPr>
          <w:p w14:paraId="1BCBA7EC" w14:textId="77777777" w:rsidR="0067606D" w:rsidRPr="007A685E" w:rsidRDefault="0067606D" w:rsidP="00C76E6E">
            <w:pPr>
              <w:pStyle w:val="TabellSumma"/>
              <w:jc w:val="left"/>
            </w:pPr>
            <w:r w:rsidRPr="007A685E">
              <w:t>1:11</w:t>
            </w:r>
          </w:p>
        </w:tc>
        <w:tc>
          <w:tcPr>
            <w:tcW w:w="783" w:type="dxa"/>
            <w:tcBorders>
              <w:top w:val="single" w:sz="6" w:space="0" w:color="000000"/>
              <w:left w:val="nil"/>
              <w:bottom w:val="single" w:sz="6" w:space="0" w:color="000000"/>
              <w:right w:val="nil"/>
            </w:tcBorders>
            <w:tcMar>
              <w:right w:w="0" w:type="dxa"/>
            </w:tcMar>
            <w:vAlign w:val="bottom"/>
            <w:hideMark/>
          </w:tcPr>
          <w:p w14:paraId="6EF5B9A9" w14:textId="77777777" w:rsidR="0067606D" w:rsidRPr="007A685E" w:rsidRDefault="0067606D" w:rsidP="00083E49">
            <w:pPr>
              <w:pStyle w:val="TabellSumma"/>
            </w:pPr>
            <w:r w:rsidRPr="007A685E">
              <w:t>260</w:t>
            </w:r>
          </w:p>
        </w:tc>
        <w:tc>
          <w:tcPr>
            <w:tcW w:w="783" w:type="dxa"/>
            <w:tcBorders>
              <w:top w:val="single" w:sz="6" w:space="0" w:color="000000"/>
              <w:left w:val="nil"/>
              <w:bottom w:val="single" w:sz="6" w:space="0" w:color="000000"/>
              <w:right w:val="nil"/>
            </w:tcBorders>
            <w:tcMar>
              <w:right w:w="0" w:type="dxa"/>
            </w:tcMar>
            <w:vAlign w:val="bottom"/>
          </w:tcPr>
          <w:p w14:paraId="63E079AF"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35A920FE"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346371C3" w14:textId="77777777" w:rsidR="0067606D" w:rsidRPr="007A685E" w:rsidRDefault="0067606D" w:rsidP="00083E49">
            <w:pPr>
              <w:pStyle w:val="TabellSumma"/>
            </w:pPr>
          </w:p>
        </w:tc>
      </w:tr>
      <w:tr w:rsidR="0067606D" w:rsidRPr="00096265" w14:paraId="50AE6654"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1231F82E"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hideMark/>
          </w:tcPr>
          <w:p w14:paraId="220AC445" w14:textId="22AEDB68" w:rsidR="0067606D" w:rsidRPr="007A685E" w:rsidRDefault="0067606D" w:rsidP="00083E49">
            <w:pPr>
              <w:pStyle w:val="TabellSumma"/>
              <w:jc w:val="left"/>
            </w:pPr>
            <w:r w:rsidRPr="007A685E">
              <w:t>Flytt av medel för etableringsersättning</w:t>
            </w:r>
          </w:p>
        </w:tc>
        <w:tc>
          <w:tcPr>
            <w:tcW w:w="782" w:type="dxa"/>
            <w:tcBorders>
              <w:top w:val="single" w:sz="6" w:space="0" w:color="000000"/>
              <w:left w:val="nil"/>
              <w:bottom w:val="single" w:sz="6" w:space="0" w:color="000000"/>
              <w:right w:val="nil"/>
            </w:tcBorders>
            <w:tcMar>
              <w:right w:w="0" w:type="dxa"/>
            </w:tcMar>
            <w:hideMark/>
          </w:tcPr>
          <w:p w14:paraId="12185074" w14:textId="77777777" w:rsidR="0067606D" w:rsidRPr="007A685E" w:rsidRDefault="0067606D" w:rsidP="00C76E6E">
            <w:pPr>
              <w:pStyle w:val="TabellSumma"/>
              <w:jc w:val="left"/>
            </w:pPr>
            <w:r w:rsidRPr="007A685E">
              <w:t>1:14</w:t>
            </w:r>
          </w:p>
        </w:tc>
        <w:tc>
          <w:tcPr>
            <w:tcW w:w="783" w:type="dxa"/>
            <w:tcBorders>
              <w:top w:val="single" w:sz="6" w:space="0" w:color="000000"/>
              <w:left w:val="nil"/>
              <w:bottom w:val="single" w:sz="6" w:space="0" w:color="000000"/>
              <w:right w:val="nil"/>
            </w:tcBorders>
            <w:tcMar>
              <w:right w:w="0" w:type="dxa"/>
            </w:tcMar>
            <w:vAlign w:val="bottom"/>
          </w:tcPr>
          <w:p w14:paraId="49D32D42"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457C22E1" w14:textId="0A8D1D5F" w:rsidR="0067606D" w:rsidRPr="007A685E" w:rsidRDefault="0067606D" w:rsidP="00083E49">
            <w:pPr>
              <w:pStyle w:val="TabellSumma"/>
            </w:pPr>
            <w:r w:rsidRPr="007A685E">
              <w:t>2 484</w:t>
            </w:r>
          </w:p>
        </w:tc>
        <w:tc>
          <w:tcPr>
            <w:tcW w:w="783" w:type="dxa"/>
            <w:tcBorders>
              <w:top w:val="single" w:sz="6" w:space="0" w:color="000000"/>
              <w:left w:val="nil"/>
              <w:bottom w:val="single" w:sz="6" w:space="0" w:color="000000"/>
              <w:right w:val="nil"/>
            </w:tcBorders>
            <w:tcMar>
              <w:right w:w="0" w:type="dxa"/>
            </w:tcMar>
            <w:vAlign w:val="bottom"/>
            <w:hideMark/>
          </w:tcPr>
          <w:p w14:paraId="4652ECC7" w14:textId="1C544D3D" w:rsidR="0067606D" w:rsidRPr="007A685E" w:rsidRDefault="0067606D" w:rsidP="00083E49">
            <w:pPr>
              <w:pStyle w:val="TabellSumma"/>
            </w:pPr>
            <w:r w:rsidRPr="007A685E">
              <w:t>1 8</w:t>
            </w:r>
            <w:r>
              <w:t>34</w:t>
            </w:r>
          </w:p>
        </w:tc>
        <w:tc>
          <w:tcPr>
            <w:tcW w:w="783" w:type="dxa"/>
            <w:tcBorders>
              <w:top w:val="single" w:sz="6" w:space="0" w:color="000000"/>
              <w:left w:val="nil"/>
              <w:bottom w:val="single" w:sz="6" w:space="0" w:color="000000"/>
              <w:right w:val="nil"/>
            </w:tcBorders>
            <w:tcMar>
              <w:right w:w="0" w:type="dxa"/>
            </w:tcMar>
            <w:vAlign w:val="bottom"/>
            <w:hideMark/>
          </w:tcPr>
          <w:p w14:paraId="76525C5E" w14:textId="652301E6" w:rsidR="0067606D" w:rsidRPr="007A685E" w:rsidRDefault="0067606D" w:rsidP="00083E49">
            <w:pPr>
              <w:pStyle w:val="TabellSumma"/>
            </w:pPr>
            <w:r w:rsidRPr="007A685E">
              <w:t>1 688</w:t>
            </w:r>
          </w:p>
        </w:tc>
      </w:tr>
      <w:tr w:rsidR="0067606D" w:rsidRPr="00096265" w14:paraId="16C0B3B9"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4152A306" w14:textId="77777777" w:rsidR="0067606D" w:rsidRPr="007A685E" w:rsidRDefault="0067606D" w:rsidP="0067606D">
            <w:pPr>
              <w:pStyle w:val="TabellSummaText"/>
            </w:pPr>
            <w:r w:rsidRPr="007A685E">
              <w:t>15</w:t>
            </w:r>
          </w:p>
        </w:tc>
        <w:tc>
          <w:tcPr>
            <w:tcW w:w="4570" w:type="dxa"/>
            <w:tcBorders>
              <w:top w:val="single" w:sz="6" w:space="0" w:color="000000"/>
              <w:left w:val="nil"/>
              <w:bottom w:val="single" w:sz="6" w:space="0" w:color="000000"/>
              <w:right w:val="nil"/>
            </w:tcBorders>
            <w:tcMar>
              <w:right w:w="0" w:type="dxa"/>
            </w:tcMar>
            <w:hideMark/>
          </w:tcPr>
          <w:p w14:paraId="1A44F513" w14:textId="77777777" w:rsidR="0067606D" w:rsidRPr="007A685E" w:rsidRDefault="0067606D" w:rsidP="0067606D">
            <w:pPr>
              <w:pStyle w:val="TabellSummaText"/>
            </w:pPr>
            <w:r w:rsidRPr="007A685E">
              <w:t>Studiestöd</w:t>
            </w:r>
          </w:p>
        </w:tc>
        <w:tc>
          <w:tcPr>
            <w:tcW w:w="782" w:type="dxa"/>
            <w:tcBorders>
              <w:top w:val="single" w:sz="6" w:space="0" w:color="000000"/>
              <w:left w:val="nil"/>
              <w:bottom w:val="single" w:sz="6" w:space="0" w:color="000000"/>
              <w:right w:val="nil"/>
            </w:tcBorders>
            <w:tcMar>
              <w:right w:w="0" w:type="dxa"/>
            </w:tcMar>
          </w:tcPr>
          <w:p w14:paraId="627A8FD9" w14:textId="77777777" w:rsidR="0067606D" w:rsidRPr="007A685E" w:rsidRDefault="0067606D" w:rsidP="00C76E6E">
            <w:pPr>
              <w:pStyle w:val="TabellSummaText"/>
            </w:pPr>
          </w:p>
        </w:tc>
        <w:tc>
          <w:tcPr>
            <w:tcW w:w="783" w:type="dxa"/>
            <w:tcBorders>
              <w:top w:val="single" w:sz="6" w:space="0" w:color="000000"/>
              <w:left w:val="nil"/>
              <w:bottom w:val="single" w:sz="6" w:space="0" w:color="000000"/>
              <w:right w:val="nil"/>
            </w:tcBorders>
            <w:tcMar>
              <w:right w:w="0" w:type="dxa"/>
            </w:tcMar>
            <w:vAlign w:val="bottom"/>
            <w:hideMark/>
          </w:tcPr>
          <w:p w14:paraId="12ED6FA5" w14:textId="77777777" w:rsidR="0067606D" w:rsidRPr="007A685E" w:rsidRDefault="0067606D" w:rsidP="0067606D">
            <w:pPr>
              <w:pStyle w:val="TabellSummaText"/>
              <w:jc w:val="right"/>
            </w:pPr>
            <w:r w:rsidRPr="007A685E">
              <w:t>16</w:t>
            </w:r>
          </w:p>
        </w:tc>
        <w:tc>
          <w:tcPr>
            <w:tcW w:w="783" w:type="dxa"/>
            <w:tcBorders>
              <w:top w:val="single" w:sz="6" w:space="0" w:color="000000"/>
              <w:left w:val="nil"/>
              <w:bottom w:val="single" w:sz="6" w:space="0" w:color="000000"/>
              <w:right w:val="nil"/>
            </w:tcBorders>
            <w:tcMar>
              <w:right w:w="0" w:type="dxa"/>
            </w:tcMar>
            <w:vAlign w:val="bottom"/>
            <w:hideMark/>
          </w:tcPr>
          <w:p w14:paraId="39E0D16D" w14:textId="77777777" w:rsidR="0067606D" w:rsidRPr="007A685E" w:rsidRDefault="0067606D" w:rsidP="0067606D">
            <w:pPr>
              <w:pStyle w:val="TabellSummaText"/>
              <w:jc w:val="right"/>
            </w:pPr>
            <w:r w:rsidRPr="007A685E">
              <w:t>589</w:t>
            </w:r>
          </w:p>
        </w:tc>
        <w:tc>
          <w:tcPr>
            <w:tcW w:w="783" w:type="dxa"/>
            <w:tcBorders>
              <w:top w:val="single" w:sz="6" w:space="0" w:color="000000"/>
              <w:left w:val="nil"/>
              <w:bottom w:val="single" w:sz="6" w:space="0" w:color="000000"/>
              <w:right w:val="nil"/>
            </w:tcBorders>
            <w:tcMar>
              <w:right w:w="0" w:type="dxa"/>
            </w:tcMar>
            <w:vAlign w:val="bottom"/>
            <w:hideMark/>
          </w:tcPr>
          <w:p w14:paraId="00CF1D31" w14:textId="77777777" w:rsidR="0067606D" w:rsidRPr="007A685E" w:rsidRDefault="0067606D" w:rsidP="0067606D">
            <w:pPr>
              <w:pStyle w:val="TabellSummaText"/>
              <w:jc w:val="right"/>
            </w:pPr>
            <w:r w:rsidRPr="007A685E">
              <w:t>592</w:t>
            </w:r>
          </w:p>
        </w:tc>
        <w:tc>
          <w:tcPr>
            <w:tcW w:w="783" w:type="dxa"/>
            <w:tcBorders>
              <w:top w:val="single" w:sz="6" w:space="0" w:color="000000"/>
              <w:left w:val="nil"/>
              <w:bottom w:val="single" w:sz="6" w:space="0" w:color="000000"/>
              <w:right w:val="nil"/>
            </w:tcBorders>
            <w:tcMar>
              <w:right w:w="0" w:type="dxa"/>
            </w:tcMar>
            <w:vAlign w:val="bottom"/>
            <w:hideMark/>
          </w:tcPr>
          <w:p w14:paraId="249F8511" w14:textId="77777777" w:rsidR="0067606D" w:rsidRPr="007A685E" w:rsidRDefault="0067606D" w:rsidP="0067606D">
            <w:pPr>
              <w:pStyle w:val="TabellSummaText"/>
              <w:jc w:val="right"/>
            </w:pPr>
            <w:r w:rsidRPr="007A685E">
              <w:t>594</w:t>
            </w:r>
          </w:p>
        </w:tc>
      </w:tr>
      <w:tr w:rsidR="0067606D" w:rsidRPr="00096265" w14:paraId="792DF34B"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79BB7750" w14:textId="77777777" w:rsidR="0067606D" w:rsidRPr="007A685E" w:rsidRDefault="0067606D" w:rsidP="00083E49">
            <w:pPr>
              <w:pStyle w:val="TabellSumma"/>
              <w:jc w:val="left"/>
            </w:pPr>
            <w:r w:rsidRPr="007A685E">
              <w:t xml:space="preserve">varav </w:t>
            </w:r>
          </w:p>
        </w:tc>
        <w:tc>
          <w:tcPr>
            <w:tcW w:w="4570" w:type="dxa"/>
            <w:tcBorders>
              <w:top w:val="single" w:sz="6" w:space="0" w:color="000000"/>
              <w:left w:val="nil"/>
              <w:bottom w:val="single" w:sz="6" w:space="0" w:color="000000"/>
              <w:right w:val="nil"/>
            </w:tcBorders>
            <w:tcMar>
              <w:right w:w="0" w:type="dxa"/>
            </w:tcMar>
            <w:hideMark/>
          </w:tcPr>
          <w:p w14:paraId="27DD3BFA" w14:textId="09AEC9BD" w:rsidR="0067606D" w:rsidRPr="007A685E" w:rsidRDefault="0067606D" w:rsidP="00083E49">
            <w:pPr>
              <w:pStyle w:val="TabellSumma"/>
              <w:jc w:val="left"/>
            </w:pPr>
            <w:r w:rsidRPr="007A685E">
              <w:t>Fler studerande på universitet och högskola</w:t>
            </w:r>
          </w:p>
        </w:tc>
        <w:tc>
          <w:tcPr>
            <w:tcW w:w="782" w:type="dxa"/>
            <w:tcBorders>
              <w:top w:val="single" w:sz="6" w:space="0" w:color="000000"/>
              <w:left w:val="nil"/>
              <w:bottom w:val="single" w:sz="6" w:space="0" w:color="000000"/>
              <w:right w:val="nil"/>
            </w:tcBorders>
            <w:tcMar>
              <w:right w:w="0" w:type="dxa"/>
            </w:tcMar>
            <w:hideMark/>
          </w:tcPr>
          <w:p w14:paraId="6D52A415" w14:textId="77777777" w:rsidR="0067606D" w:rsidRPr="007A685E" w:rsidRDefault="0067606D" w:rsidP="00C76E6E">
            <w:pPr>
              <w:pStyle w:val="TabellSumma"/>
              <w:jc w:val="left"/>
            </w:pPr>
            <w:r w:rsidRPr="007A685E">
              <w:t>1:2, 1:3, 1:4</w:t>
            </w:r>
          </w:p>
        </w:tc>
        <w:tc>
          <w:tcPr>
            <w:tcW w:w="783" w:type="dxa"/>
            <w:tcBorders>
              <w:top w:val="single" w:sz="6" w:space="0" w:color="000000"/>
              <w:left w:val="nil"/>
              <w:bottom w:val="single" w:sz="6" w:space="0" w:color="000000"/>
              <w:right w:val="nil"/>
            </w:tcBorders>
            <w:tcMar>
              <w:right w:w="0" w:type="dxa"/>
            </w:tcMar>
            <w:vAlign w:val="bottom"/>
          </w:tcPr>
          <w:p w14:paraId="166DB7A9"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0A2B95F4" w14:textId="1534418F" w:rsidR="0067606D" w:rsidRPr="007A685E" w:rsidRDefault="0067606D" w:rsidP="00083E49">
            <w:pPr>
              <w:pStyle w:val="TabellSumma"/>
            </w:pPr>
            <w:r w:rsidRPr="007A685E">
              <w:t>182</w:t>
            </w:r>
          </w:p>
        </w:tc>
        <w:tc>
          <w:tcPr>
            <w:tcW w:w="783" w:type="dxa"/>
            <w:tcBorders>
              <w:top w:val="single" w:sz="6" w:space="0" w:color="000000"/>
              <w:left w:val="nil"/>
              <w:bottom w:val="single" w:sz="6" w:space="0" w:color="000000"/>
              <w:right w:val="nil"/>
            </w:tcBorders>
            <w:tcMar>
              <w:right w:w="0" w:type="dxa"/>
            </w:tcMar>
            <w:vAlign w:val="bottom"/>
            <w:hideMark/>
          </w:tcPr>
          <w:p w14:paraId="45247706" w14:textId="56918096" w:rsidR="0067606D" w:rsidRPr="007A685E" w:rsidRDefault="0067606D" w:rsidP="00083E49">
            <w:pPr>
              <w:pStyle w:val="TabellSumma"/>
            </w:pPr>
            <w:r w:rsidRPr="007A685E">
              <w:t>185</w:t>
            </w:r>
          </w:p>
        </w:tc>
        <w:tc>
          <w:tcPr>
            <w:tcW w:w="783" w:type="dxa"/>
            <w:tcBorders>
              <w:top w:val="single" w:sz="6" w:space="0" w:color="000000"/>
              <w:left w:val="nil"/>
              <w:bottom w:val="single" w:sz="6" w:space="0" w:color="000000"/>
              <w:right w:val="nil"/>
            </w:tcBorders>
            <w:tcMar>
              <w:right w:w="0" w:type="dxa"/>
            </w:tcMar>
            <w:vAlign w:val="bottom"/>
            <w:hideMark/>
          </w:tcPr>
          <w:p w14:paraId="22F702AA" w14:textId="637DD05A" w:rsidR="0067606D" w:rsidRPr="007A685E" w:rsidRDefault="0067606D" w:rsidP="00083E49">
            <w:pPr>
              <w:pStyle w:val="TabellSumma"/>
            </w:pPr>
            <w:r w:rsidRPr="007A685E">
              <w:t>187</w:t>
            </w:r>
          </w:p>
        </w:tc>
      </w:tr>
      <w:tr w:rsidR="0067606D" w:rsidRPr="00096265" w14:paraId="1CC759AC"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72DB85A5"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hideMark/>
          </w:tcPr>
          <w:p w14:paraId="6AA2FF74" w14:textId="77777777" w:rsidR="0067606D" w:rsidRPr="007A685E" w:rsidRDefault="0067606D" w:rsidP="00083E49">
            <w:pPr>
              <w:pStyle w:val="TabellSumma"/>
              <w:jc w:val="left"/>
            </w:pPr>
            <w:r w:rsidRPr="007A685E">
              <w:t>Studiestartsstöd</w:t>
            </w:r>
          </w:p>
        </w:tc>
        <w:tc>
          <w:tcPr>
            <w:tcW w:w="782" w:type="dxa"/>
            <w:tcBorders>
              <w:top w:val="single" w:sz="6" w:space="0" w:color="000000"/>
              <w:left w:val="nil"/>
              <w:bottom w:val="single" w:sz="6" w:space="0" w:color="000000"/>
              <w:right w:val="nil"/>
            </w:tcBorders>
            <w:tcMar>
              <w:right w:w="0" w:type="dxa"/>
            </w:tcMar>
            <w:hideMark/>
          </w:tcPr>
          <w:p w14:paraId="0A2EF05E" w14:textId="77777777" w:rsidR="0067606D" w:rsidRPr="007A685E" w:rsidRDefault="0067606D" w:rsidP="00C76E6E">
            <w:pPr>
              <w:pStyle w:val="TabellSumma"/>
              <w:jc w:val="left"/>
            </w:pPr>
            <w:r w:rsidRPr="007A685E">
              <w:t>1:7</w:t>
            </w:r>
          </w:p>
        </w:tc>
        <w:tc>
          <w:tcPr>
            <w:tcW w:w="783" w:type="dxa"/>
            <w:tcBorders>
              <w:top w:val="single" w:sz="6" w:space="0" w:color="000000"/>
              <w:left w:val="nil"/>
              <w:bottom w:val="single" w:sz="6" w:space="0" w:color="000000"/>
              <w:right w:val="nil"/>
            </w:tcBorders>
            <w:tcMar>
              <w:right w:w="0" w:type="dxa"/>
            </w:tcMar>
            <w:vAlign w:val="bottom"/>
          </w:tcPr>
          <w:p w14:paraId="45C7F6DA"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2355E595" w14:textId="77777777" w:rsidR="0067606D" w:rsidRPr="007A685E" w:rsidRDefault="0067606D" w:rsidP="00083E49">
            <w:pPr>
              <w:pStyle w:val="TabellSumma"/>
            </w:pPr>
            <w:r w:rsidRPr="007A685E">
              <w:t>410</w:t>
            </w:r>
          </w:p>
        </w:tc>
        <w:tc>
          <w:tcPr>
            <w:tcW w:w="783" w:type="dxa"/>
            <w:tcBorders>
              <w:top w:val="single" w:sz="6" w:space="0" w:color="000000"/>
              <w:left w:val="nil"/>
              <w:bottom w:val="single" w:sz="6" w:space="0" w:color="000000"/>
              <w:right w:val="nil"/>
            </w:tcBorders>
            <w:tcMar>
              <w:right w:w="0" w:type="dxa"/>
            </w:tcMar>
            <w:vAlign w:val="bottom"/>
            <w:hideMark/>
          </w:tcPr>
          <w:p w14:paraId="31555D8C" w14:textId="77777777" w:rsidR="0067606D" w:rsidRPr="007A685E" w:rsidRDefault="0067606D" w:rsidP="00083E49">
            <w:pPr>
              <w:pStyle w:val="TabellSumma"/>
            </w:pPr>
            <w:r w:rsidRPr="007A685E">
              <w:t>410</w:t>
            </w:r>
          </w:p>
        </w:tc>
        <w:tc>
          <w:tcPr>
            <w:tcW w:w="783" w:type="dxa"/>
            <w:tcBorders>
              <w:top w:val="single" w:sz="6" w:space="0" w:color="000000"/>
              <w:left w:val="nil"/>
              <w:bottom w:val="single" w:sz="6" w:space="0" w:color="000000"/>
              <w:right w:val="nil"/>
            </w:tcBorders>
            <w:tcMar>
              <w:right w:w="0" w:type="dxa"/>
            </w:tcMar>
            <w:vAlign w:val="bottom"/>
            <w:hideMark/>
          </w:tcPr>
          <w:p w14:paraId="32F28439" w14:textId="77777777" w:rsidR="0067606D" w:rsidRPr="007A685E" w:rsidRDefault="0067606D" w:rsidP="00083E49">
            <w:pPr>
              <w:pStyle w:val="TabellSumma"/>
            </w:pPr>
            <w:r w:rsidRPr="007A685E">
              <w:t>410</w:t>
            </w:r>
          </w:p>
        </w:tc>
      </w:tr>
      <w:tr w:rsidR="0067606D" w:rsidRPr="00096265" w14:paraId="643D0B70"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26C7E298" w14:textId="77777777" w:rsidR="0067606D" w:rsidRPr="007A685E" w:rsidRDefault="0067606D" w:rsidP="0067606D">
            <w:pPr>
              <w:pStyle w:val="TabellSummaText"/>
            </w:pPr>
            <w:r w:rsidRPr="007A685E">
              <w:t>16</w:t>
            </w:r>
          </w:p>
        </w:tc>
        <w:tc>
          <w:tcPr>
            <w:tcW w:w="4570" w:type="dxa"/>
            <w:tcBorders>
              <w:top w:val="single" w:sz="6" w:space="0" w:color="000000"/>
              <w:left w:val="nil"/>
              <w:bottom w:val="single" w:sz="6" w:space="0" w:color="000000"/>
              <w:right w:val="nil"/>
            </w:tcBorders>
            <w:tcMar>
              <w:right w:w="0" w:type="dxa"/>
            </w:tcMar>
            <w:hideMark/>
          </w:tcPr>
          <w:p w14:paraId="5D4CA327" w14:textId="77777777" w:rsidR="0067606D" w:rsidRPr="007A685E" w:rsidRDefault="0067606D" w:rsidP="0067606D">
            <w:pPr>
              <w:pStyle w:val="TabellSummaText"/>
            </w:pPr>
            <w:r w:rsidRPr="007A685E">
              <w:t>Utbildning och universitetsforskning</w:t>
            </w:r>
          </w:p>
        </w:tc>
        <w:tc>
          <w:tcPr>
            <w:tcW w:w="782" w:type="dxa"/>
            <w:tcBorders>
              <w:top w:val="single" w:sz="6" w:space="0" w:color="000000"/>
              <w:left w:val="nil"/>
              <w:bottom w:val="single" w:sz="6" w:space="0" w:color="000000"/>
              <w:right w:val="nil"/>
            </w:tcBorders>
            <w:tcMar>
              <w:right w:w="0" w:type="dxa"/>
            </w:tcMar>
          </w:tcPr>
          <w:p w14:paraId="601C0960" w14:textId="77777777" w:rsidR="0067606D" w:rsidRPr="007A685E" w:rsidRDefault="0067606D" w:rsidP="00C76E6E">
            <w:pPr>
              <w:pStyle w:val="TabellSummaText"/>
            </w:pPr>
          </w:p>
        </w:tc>
        <w:tc>
          <w:tcPr>
            <w:tcW w:w="783" w:type="dxa"/>
            <w:tcBorders>
              <w:top w:val="single" w:sz="6" w:space="0" w:color="000000"/>
              <w:left w:val="nil"/>
              <w:bottom w:val="single" w:sz="6" w:space="0" w:color="000000"/>
              <w:right w:val="nil"/>
            </w:tcBorders>
            <w:tcMar>
              <w:right w:w="0" w:type="dxa"/>
            </w:tcMar>
            <w:vAlign w:val="bottom"/>
            <w:hideMark/>
          </w:tcPr>
          <w:p w14:paraId="2EA08B88" w14:textId="77777777" w:rsidR="0067606D" w:rsidRPr="007A685E" w:rsidRDefault="0067606D" w:rsidP="0067606D">
            <w:pPr>
              <w:pStyle w:val="TabellSummaText"/>
              <w:jc w:val="right"/>
            </w:pPr>
            <w:r w:rsidRPr="007A685E">
              <w:t>153</w:t>
            </w:r>
          </w:p>
        </w:tc>
        <w:tc>
          <w:tcPr>
            <w:tcW w:w="783" w:type="dxa"/>
            <w:tcBorders>
              <w:top w:val="single" w:sz="6" w:space="0" w:color="000000"/>
              <w:left w:val="nil"/>
              <w:bottom w:val="single" w:sz="6" w:space="0" w:color="000000"/>
              <w:right w:val="nil"/>
            </w:tcBorders>
            <w:tcMar>
              <w:right w:w="0" w:type="dxa"/>
            </w:tcMar>
            <w:vAlign w:val="bottom"/>
            <w:hideMark/>
          </w:tcPr>
          <w:p w14:paraId="6015AA36" w14:textId="77777777" w:rsidR="0067606D" w:rsidRPr="007A685E" w:rsidRDefault="0067606D" w:rsidP="0067606D">
            <w:pPr>
              <w:pStyle w:val="TabellSummaText"/>
              <w:jc w:val="right"/>
            </w:pPr>
            <w:r w:rsidRPr="007A685E">
              <w:t>694</w:t>
            </w:r>
          </w:p>
        </w:tc>
        <w:tc>
          <w:tcPr>
            <w:tcW w:w="783" w:type="dxa"/>
            <w:tcBorders>
              <w:top w:val="single" w:sz="6" w:space="0" w:color="000000"/>
              <w:left w:val="nil"/>
              <w:bottom w:val="single" w:sz="6" w:space="0" w:color="000000"/>
              <w:right w:val="nil"/>
            </w:tcBorders>
            <w:tcMar>
              <w:right w:w="0" w:type="dxa"/>
            </w:tcMar>
            <w:vAlign w:val="bottom"/>
            <w:hideMark/>
          </w:tcPr>
          <w:p w14:paraId="3A2FB03C" w14:textId="77777777" w:rsidR="0067606D" w:rsidRPr="007A685E" w:rsidRDefault="0067606D" w:rsidP="0067606D">
            <w:pPr>
              <w:pStyle w:val="TabellSummaText"/>
              <w:jc w:val="right"/>
            </w:pPr>
            <w:r w:rsidRPr="007A685E">
              <w:t>1 286</w:t>
            </w:r>
          </w:p>
        </w:tc>
        <w:tc>
          <w:tcPr>
            <w:tcW w:w="783" w:type="dxa"/>
            <w:tcBorders>
              <w:top w:val="single" w:sz="6" w:space="0" w:color="000000"/>
              <w:left w:val="nil"/>
              <w:bottom w:val="single" w:sz="6" w:space="0" w:color="000000"/>
              <w:right w:val="nil"/>
            </w:tcBorders>
            <w:tcMar>
              <w:right w:w="0" w:type="dxa"/>
            </w:tcMar>
            <w:vAlign w:val="bottom"/>
            <w:hideMark/>
          </w:tcPr>
          <w:p w14:paraId="5288C6BC" w14:textId="77777777" w:rsidR="0067606D" w:rsidRPr="007A685E" w:rsidRDefault="0067606D" w:rsidP="0067606D">
            <w:pPr>
              <w:pStyle w:val="TabellSummaText"/>
              <w:jc w:val="right"/>
            </w:pPr>
            <w:r w:rsidRPr="007A685E">
              <w:t>1 190</w:t>
            </w:r>
          </w:p>
        </w:tc>
      </w:tr>
      <w:tr w:rsidR="0067606D" w:rsidRPr="00096265" w14:paraId="1C640190"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14ECAC2B" w14:textId="77777777" w:rsidR="0067606D" w:rsidRPr="007A685E" w:rsidRDefault="0067606D" w:rsidP="00083E49">
            <w:pPr>
              <w:pStyle w:val="TabellSumma"/>
              <w:jc w:val="left"/>
            </w:pPr>
            <w:r w:rsidRPr="007A685E">
              <w:t xml:space="preserve">varav </w:t>
            </w:r>
          </w:p>
        </w:tc>
        <w:tc>
          <w:tcPr>
            <w:tcW w:w="4570" w:type="dxa"/>
            <w:tcBorders>
              <w:top w:val="single" w:sz="6" w:space="0" w:color="000000"/>
              <w:left w:val="nil"/>
              <w:bottom w:val="single" w:sz="6" w:space="0" w:color="000000"/>
              <w:right w:val="nil"/>
            </w:tcBorders>
            <w:tcMar>
              <w:right w:w="0" w:type="dxa"/>
            </w:tcMar>
            <w:hideMark/>
          </w:tcPr>
          <w:p w14:paraId="5695B759" w14:textId="0B38A937" w:rsidR="0067606D" w:rsidRPr="007A685E" w:rsidRDefault="0067606D" w:rsidP="00083E49">
            <w:pPr>
              <w:pStyle w:val="TabellSumma"/>
              <w:jc w:val="left"/>
            </w:pPr>
            <w:r w:rsidRPr="007A685E">
              <w:t>Specialpedagogik för lärande förlängs och utvidgas</w:t>
            </w:r>
          </w:p>
        </w:tc>
        <w:tc>
          <w:tcPr>
            <w:tcW w:w="782" w:type="dxa"/>
            <w:tcBorders>
              <w:top w:val="single" w:sz="6" w:space="0" w:color="000000"/>
              <w:left w:val="nil"/>
              <w:bottom w:val="single" w:sz="6" w:space="0" w:color="000000"/>
              <w:right w:val="nil"/>
            </w:tcBorders>
            <w:tcMar>
              <w:right w:w="0" w:type="dxa"/>
            </w:tcMar>
            <w:hideMark/>
          </w:tcPr>
          <w:p w14:paraId="48A7C758" w14:textId="4B5CEC29" w:rsidR="0067606D" w:rsidRPr="007A685E" w:rsidRDefault="0067606D" w:rsidP="00C76E6E">
            <w:pPr>
              <w:pStyle w:val="TabellSumma"/>
              <w:jc w:val="left"/>
            </w:pPr>
            <w:r w:rsidRPr="007A685E">
              <w:t>1:1, 1:5</w:t>
            </w:r>
          </w:p>
        </w:tc>
        <w:tc>
          <w:tcPr>
            <w:tcW w:w="783" w:type="dxa"/>
            <w:tcBorders>
              <w:top w:val="single" w:sz="6" w:space="0" w:color="000000"/>
              <w:left w:val="nil"/>
              <w:bottom w:val="single" w:sz="6" w:space="0" w:color="000000"/>
              <w:right w:val="nil"/>
            </w:tcBorders>
            <w:tcMar>
              <w:right w:w="0" w:type="dxa"/>
            </w:tcMar>
            <w:vAlign w:val="bottom"/>
          </w:tcPr>
          <w:p w14:paraId="67975807"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3418F550" w14:textId="58C1F483" w:rsidR="0067606D" w:rsidRPr="007A685E" w:rsidRDefault="0067606D" w:rsidP="00083E49">
            <w:pPr>
              <w:pStyle w:val="TabellSumma"/>
            </w:pPr>
            <w:r w:rsidRPr="007A685E">
              <w:t>39</w:t>
            </w:r>
          </w:p>
        </w:tc>
        <w:tc>
          <w:tcPr>
            <w:tcW w:w="783" w:type="dxa"/>
            <w:tcBorders>
              <w:top w:val="single" w:sz="6" w:space="0" w:color="000000"/>
              <w:left w:val="nil"/>
              <w:bottom w:val="single" w:sz="6" w:space="0" w:color="000000"/>
              <w:right w:val="nil"/>
            </w:tcBorders>
            <w:tcMar>
              <w:right w:w="0" w:type="dxa"/>
            </w:tcMar>
            <w:vAlign w:val="bottom"/>
            <w:hideMark/>
          </w:tcPr>
          <w:p w14:paraId="3C87BFB3" w14:textId="41A4631A" w:rsidR="0067606D" w:rsidRPr="007A685E" w:rsidRDefault="0067606D" w:rsidP="00083E49">
            <w:pPr>
              <w:pStyle w:val="TabellSumma"/>
            </w:pPr>
            <w:r w:rsidRPr="007A685E">
              <w:t>120</w:t>
            </w:r>
          </w:p>
        </w:tc>
        <w:tc>
          <w:tcPr>
            <w:tcW w:w="783" w:type="dxa"/>
            <w:tcBorders>
              <w:top w:val="single" w:sz="6" w:space="0" w:color="000000"/>
              <w:left w:val="nil"/>
              <w:bottom w:val="single" w:sz="6" w:space="0" w:color="000000"/>
              <w:right w:val="nil"/>
            </w:tcBorders>
            <w:tcMar>
              <w:right w:w="0" w:type="dxa"/>
            </w:tcMar>
            <w:vAlign w:val="bottom"/>
            <w:hideMark/>
          </w:tcPr>
          <w:p w14:paraId="3ED2145D" w14:textId="56F9A664" w:rsidR="0067606D" w:rsidRPr="007A685E" w:rsidRDefault="0067606D" w:rsidP="00083E49">
            <w:pPr>
              <w:pStyle w:val="TabellSumma"/>
            </w:pPr>
            <w:r w:rsidRPr="007A685E">
              <w:t>81</w:t>
            </w:r>
          </w:p>
        </w:tc>
      </w:tr>
      <w:tr w:rsidR="0067606D" w:rsidRPr="00096265" w14:paraId="054D87D8"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439CB99E"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hideMark/>
          </w:tcPr>
          <w:p w14:paraId="6E89C719" w14:textId="1E9E40EE" w:rsidR="0067606D" w:rsidRPr="007A685E" w:rsidRDefault="0067606D" w:rsidP="00083E49">
            <w:pPr>
              <w:pStyle w:val="TabellSumma"/>
              <w:jc w:val="left"/>
            </w:pPr>
            <w:r w:rsidRPr="007A685E">
              <w:t>Fler lärarassistenter</w:t>
            </w:r>
          </w:p>
        </w:tc>
        <w:tc>
          <w:tcPr>
            <w:tcW w:w="782" w:type="dxa"/>
            <w:tcBorders>
              <w:top w:val="single" w:sz="6" w:space="0" w:color="000000"/>
              <w:left w:val="nil"/>
              <w:bottom w:val="single" w:sz="6" w:space="0" w:color="000000"/>
              <w:right w:val="nil"/>
            </w:tcBorders>
            <w:tcMar>
              <w:right w:w="0" w:type="dxa"/>
            </w:tcMar>
            <w:hideMark/>
          </w:tcPr>
          <w:p w14:paraId="36A80F15" w14:textId="77777777" w:rsidR="0067606D" w:rsidRPr="007A685E" w:rsidRDefault="0067606D" w:rsidP="00C76E6E">
            <w:pPr>
              <w:pStyle w:val="TabellSumma"/>
              <w:jc w:val="left"/>
            </w:pPr>
            <w:r w:rsidRPr="007A685E">
              <w:t>1:5</w:t>
            </w:r>
          </w:p>
        </w:tc>
        <w:tc>
          <w:tcPr>
            <w:tcW w:w="783" w:type="dxa"/>
            <w:tcBorders>
              <w:top w:val="single" w:sz="6" w:space="0" w:color="000000"/>
              <w:left w:val="nil"/>
              <w:bottom w:val="single" w:sz="6" w:space="0" w:color="000000"/>
              <w:right w:val="nil"/>
            </w:tcBorders>
            <w:tcMar>
              <w:right w:w="0" w:type="dxa"/>
            </w:tcMar>
            <w:vAlign w:val="bottom"/>
          </w:tcPr>
          <w:p w14:paraId="68575BFD"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7A70DE0F" w14:textId="77777777" w:rsidR="0067606D" w:rsidRPr="007A685E" w:rsidRDefault="0067606D" w:rsidP="00083E49">
            <w:pPr>
              <w:pStyle w:val="TabellSumma"/>
            </w:pPr>
            <w:r w:rsidRPr="007A685E">
              <w:t>500</w:t>
            </w:r>
          </w:p>
        </w:tc>
        <w:tc>
          <w:tcPr>
            <w:tcW w:w="783" w:type="dxa"/>
            <w:tcBorders>
              <w:top w:val="single" w:sz="6" w:space="0" w:color="000000"/>
              <w:left w:val="nil"/>
              <w:bottom w:val="single" w:sz="6" w:space="0" w:color="000000"/>
              <w:right w:val="nil"/>
            </w:tcBorders>
            <w:tcMar>
              <w:right w:w="0" w:type="dxa"/>
            </w:tcMar>
            <w:vAlign w:val="bottom"/>
            <w:hideMark/>
          </w:tcPr>
          <w:p w14:paraId="5703EDE4" w14:textId="77777777" w:rsidR="0067606D" w:rsidRPr="007A685E" w:rsidRDefault="0067606D" w:rsidP="00083E49">
            <w:pPr>
              <w:pStyle w:val="TabellSumma"/>
            </w:pPr>
            <w:r w:rsidRPr="007A685E">
              <w:t>500</w:t>
            </w:r>
          </w:p>
        </w:tc>
        <w:tc>
          <w:tcPr>
            <w:tcW w:w="783" w:type="dxa"/>
            <w:tcBorders>
              <w:top w:val="single" w:sz="6" w:space="0" w:color="000000"/>
              <w:left w:val="nil"/>
              <w:bottom w:val="single" w:sz="6" w:space="0" w:color="000000"/>
              <w:right w:val="nil"/>
            </w:tcBorders>
            <w:tcMar>
              <w:right w:w="0" w:type="dxa"/>
            </w:tcMar>
            <w:vAlign w:val="bottom"/>
            <w:hideMark/>
          </w:tcPr>
          <w:p w14:paraId="4CCA3B30" w14:textId="77777777" w:rsidR="0067606D" w:rsidRPr="007A685E" w:rsidRDefault="0067606D" w:rsidP="00083E49">
            <w:pPr>
              <w:pStyle w:val="TabellSumma"/>
            </w:pPr>
            <w:r w:rsidRPr="007A685E">
              <w:t>500</w:t>
            </w:r>
          </w:p>
        </w:tc>
      </w:tr>
      <w:tr w:rsidR="0067606D" w:rsidRPr="00096265" w14:paraId="7853CC39"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0A61100F"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hideMark/>
          </w:tcPr>
          <w:p w14:paraId="48B1D7D4" w14:textId="4190B66B" w:rsidR="0067606D" w:rsidRPr="007A685E" w:rsidRDefault="0067606D" w:rsidP="00083E49">
            <w:pPr>
              <w:pStyle w:val="TabellSumma"/>
              <w:jc w:val="left"/>
            </w:pPr>
            <w:r w:rsidRPr="007A685E">
              <w:t>Medel för specialpedagogik</w:t>
            </w:r>
          </w:p>
        </w:tc>
        <w:tc>
          <w:tcPr>
            <w:tcW w:w="782" w:type="dxa"/>
            <w:tcBorders>
              <w:top w:val="single" w:sz="6" w:space="0" w:color="000000"/>
              <w:left w:val="nil"/>
              <w:bottom w:val="single" w:sz="6" w:space="0" w:color="000000"/>
              <w:right w:val="nil"/>
            </w:tcBorders>
            <w:tcMar>
              <w:right w:w="0" w:type="dxa"/>
            </w:tcMar>
            <w:hideMark/>
          </w:tcPr>
          <w:p w14:paraId="69B1CBAF" w14:textId="657A7083" w:rsidR="0067606D" w:rsidRPr="007A685E" w:rsidRDefault="0067606D" w:rsidP="00C76E6E">
            <w:pPr>
              <w:pStyle w:val="TabellSumma"/>
              <w:jc w:val="left"/>
            </w:pPr>
            <w:r w:rsidRPr="007A685E">
              <w:t>1:5</w:t>
            </w:r>
          </w:p>
        </w:tc>
        <w:tc>
          <w:tcPr>
            <w:tcW w:w="783" w:type="dxa"/>
            <w:tcBorders>
              <w:top w:val="single" w:sz="6" w:space="0" w:color="000000"/>
              <w:left w:val="nil"/>
              <w:bottom w:val="single" w:sz="6" w:space="0" w:color="000000"/>
              <w:right w:val="nil"/>
            </w:tcBorders>
            <w:tcMar>
              <w:right w:w="0" w:type="dxa"/>
            </w:tcMar>
            <w:vAlign w:val="bottom"/>
          </w:tcPr>
          <w:p w14:paraId="64DFF973"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7F719ACC" w14:textId="3136E8F5" w:rsidR="0067606D" w:rsidRPr="007A685E" w:rsidRDefault="0067606D" w:rsidP="00083E49">
            <w:pPr>
              <w:pStyle w:val="TabellSumma"/>
            </w:pPr>
            <w:r w:rsidRPr="007A685E">
              <w:t>-32</w:t>
            </w:r>
          </w:p>
        </w:tc>
        <w:tc>
          <w:tcPr>
            <w:tcW w:w="783" w:type="dxa"/>
            <w:tcBorders>
              <w:top w:val="single" w:sz="6" w:space="0" w:color="000000"/>
              <w:left w:val="nil"/>
              <w:bottom w:val="single" w:sz="6" w:space="0" w:color="000000"/>
              <w:right w:val="nil"/>
            </w:tcBorders>
            <w:tcMar>
              <w:right w:w="0" w:type="dxa"/>
            </w:tcMar>
            <w:vAlign w:val="bottom"/>
            <w:hideMark/>
          </w:tcPr>
          <w:p w14:paraId="444C8523" w14:textId="088FE4B9" w:rsidR="0067606D" w:rsidRPr="007A685E" w:rsidRDefault="0067606D" w:rsidP="00083E49">
            <w:pPr>
              <w:pStyle w:val="TabellSumma"/>
            </w:pPr>
            <w:r w:rsidRPr="007A685E">
              <w:t>-91</w:t>
            </w:r>
          </w:p>
        </w:tc>
        <w:tc>
          <w:tcPr>
            <w:tcW w:w="783" w:type="dxa"/>
            <w:tcBorders>
              <w:top w:val="single" w:sz="6" w:space="0" w:color="000000"/>
              <w:left w:val="nil"/>
              <w:bottom w:val="single" w:sz="6" w:space="0" w:color="000000"/>
              <w:right w:val="nil"/>
            </w:tcBorders>
            <w:tcMar>
              <w:right w:w="0" w:type="dxa"/>
            </w:tcMar>
            <w:vAlign w:val="bottom"/>
            <w:hideMark/>
          </w:tcPr>
          <w:p w14:paraId="469C6176" w14:textId="34AE837A" w:rsidR="0067606D" w:rsidRPr="007A685E" w:rsidRDefault="0067606D" w:rsidP="00083E49">
            <w:pPr>
              <w:pStyle w:val="TabellSumma"/>
            </w:pPr>
            <w:r w:rsidRPr="007A685E">
              <w:t>-91</w:t>
            </w:r>
          </w:p>
        </w:tc>
      </w:tr>
      <w:tr w:rsidR="0067606D" w:rsidRPr="00C0522D" w14:paraId="47FBCD88" w14:textId="77777777" w:rsidTr="00C76E6E">
        <w:tc>
          <w:tcPr>
            <w:tcW w:w="571" w:type="dxa"/>
            <w:gridSpan w:val="2"/>
            <w:tcBorders>
              <w:top w:val="single" w:sz="6" w:space="0" w:color="000000"/>
              <w:left w:val="nil"/>
              <w:bottom w:val="single" w:sz="6" w:space="0" w:color="000000"/>
              <w:right w:val="nil"/>
            </w:tcBorders>
            <w:tcMar>
              <w:right w:w="0" w:type="dxa"/>
            </w:tcMar>
          </w:tcPr>
          <w:p w14:paraId="1452743C" w14:textId="77777777" w:rsidR="0067606D" w:rsidRPr="007A685E" w:rsidRDefault="0067606D" w:rsidP="00083E49">
            <w:pPr>
              <w:pStyle w:val="TabellSumma"/>
              <w:jc w:val="left"/>
              <w:rPr>
                <w:rFonts w:ascii="Cambria" w:hAnsi="Cambria" w:cs="Cambria"/>
              </w:rPr>
            </w:pPr>
          </w:p>
        </w:tc>
        <w:tc>
          <w:tcPr>
            <w:tcW w:w="4570" w:type="dxa"/>
            <w:tcBorders>
              <w:top w:val="single" w:sz="6" w:space="0" w:color="000000"/>
              <w:left w:val="nil"/>
              <w:bottom w:val="single" w:sz="6" w:space="0" w:color="000000"/>
              <w:right w:val="nil"/>
            </w:tcBorders>
            <w:tcMar>
              <w:right w:w="0" w:type="dxa"/>
            </w:tcMar>
          </w:tcPr>
          <w:p w14:paraId="3A41DDAA" w14:textId="6F876A72" w:rsidR="0067606D" w:rsidRPr="007A685E" w:rsidRDefault="0067606D" w:rsidP="00083E49">
            <w:pPr>
              <w:pStyle w:val="TabellSumma"/>
              <w:jc w:val="left"/>
            </w:pPr>
            <w:r w:rsidRPr="007A685E">
              <w:t>Flytt av befintliga bidrag karriärtjänster</w:t>
            </w:r>
          </w:p>
        </w:tc>
        <w:tc>
          <w:tcPr>
            <w:tcW w:w="782" w:type="dxa"/>
            <w:tcBorders>
              <w:top w:val="single" w:sz="6" w:space="0" w:color="000000"/>
              <w:left w:val="nil"/>
              <w:bottom w:val="single" w:sz="6" w:space="0" w:color="000000"/>
              <w:right w:val="nil"/>
            </w:tcBorders>
            <w:tcMar>
              <w:right w:w="0" w:type="dxa"/>
            </w:tcMar>
          </w:tcPr>
          <w:p w14:paraId="0BE1A19F" w14:textId="236EB4D0" w:rsidR="0067606D" w:rsidRPr="007A685E" w:rsidRDefault="0067606D" w:rsidP="00C76E6E">
            <w:pPr>
              <w:pStyle w:val="TabellSumma"/>
              <w:jc w:val="left"/>
            </w:pPr>
            <w:r w:rsidRPr="007A685E">
              <w:t>1:5</w:t>
            </w:r>
          </w:p>
        </w:tc>
        <w:tc>
          <w:tcPr>
            <w:tcW w:w="783" w:type="dxa"/>
            <w:tcBorders>
              <w:top w:val="single" w:sz="6" w:space="0" w:color="000000"/>
              <w:left w:val="nil"/>
              <w:bottom w:val="single" w:sz="6" w:space="0" w:color="000000"/>
              <w:right w:val="nil"/>
            </w:tcBorders>
            <w:tcMar>
              <w:right w:w="0" w:type="dxa"/>
            </w:tcMar>
            <w:vAlign w:val="bottom"/>
          </w:tcPr>
          <w:p w14:paraId="6A020296"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6A2A2CAD" w14:textId="2D89BFCB" w:rsidR="0067606D" w:rsidRPr="007A685E" w:rsidRDefault="0067606D" w:rsidP="00083E49">
            <w:pPr>
              <w:pStyle w:val="TabellSumma"/>
            </w:pPr>
            <w:r w:rsidRPr="007A685E">
              <w:t>-43</w:t>
            </w:r>
          </w:p>
        </w:tc>
        <w:tc>
          <w:tcPr>
            <w:tcW w:w="783" w:type="dxa"/>
            <w:tcBorders>
              <w:top w:val="single" w:sz="6" w:space="0" w:color="000000"/>
              <w:left w:val="nil"/>
              <w:bottom w:val="single" w:sz="6" w:space="0" w:color="000000"/>
              <w:right w:val="nil"/>
            </w:tcBorders>
            <w:tcMar>
              <w:right w:w="0" w:type="dxa"/>
            </w:tcMar>
            <w:vAlign w:val="bottom"/>
          </w:tcPr>
          <w:p w14:paraId="6F00D02C" w14:textId="0663E537" w:rsidR="0067606D" w:rsidRPr="007A685E" w:rsidRDefault="0067606D" w:rsidP="00083E49">
            <w:pPr>
              <w:pStyle w:val="TabellSumma"/>
            </w:pPr>
            <w:r w:rsidRPr="007A685E">
              <w:t>-94</w:t>
            </w:r>
          </w:p>
        </w:tc>
        <w:tc>
          <w:tcPr>
            <w:tcW w:w="783" w:type="dxa"/>
            <w:tcBorders>
              <w:top w:val="single" w:sz="6" w:space="0" w:color="000000"/>
              <w:left w:val="nil"/>
              <w:bottom w:val="single" w:sz="6" w:space="0" w:color="000000"/>
              <w:right w:val="nil"/>
            </w:tcBorders>
            <w:tcMar>
              <w:right w:w="0" w:type="dxa"/>
            </w:tcMar>
            <w:vAlign w:val="bottom"/>
          </w:tcPr>
          <w:p w14:paraId="0D3F1456" w14:textId="0A1D26CA" w:rsidR="0067606D" w:rsidRPr="007A685E" w:rsidRDefault="0067606D" w:rsidP="00083E49">
            <w:pPr>
              <w:pStyle w:val="TabellSumma"/>
            </w:pPr>
            <w:r w:rsidRPr="007A685E">
              <w:t>-94</w:t>
            </w:r>
          </w:p>
        </w:tc>
      </w:tr>
      <w:tr w:rsidR="0067606D" w:rsidRPr="00C0522D" w14:paraId="43D02876" w14:textId="77777777" w:rsidTr="00C76E6E">
        <w:tc>
          <w:tcPr>
            <w:tcW w:w="571" w:type="dxa"/>
            <w:gridSpan w:val="2"/>
            <w:tcBorders>
              <w:top w:val="single" w:sz="6" w:space="0" w:color="000000"/>
              <w:left w:val="nil"/>
              <w:bottom w:val="single" w:sz="6" w:space="0" w:color="000000"/>
              <w:right w:val="nil"/>
            </w:tcBorders>
            <w:tcMar>
              <w:right w:w="0" w:type="dxa"/>
            </w:tcMar>
          </w:tcPr>
          <w:p w14:paraId="1F8527B9" w14:textId="77777777" w:rsidR="0067606D" w:rsidRPr="007A685E" w:rsidRDefault="0067606D" w:rsidP="00083E49">
            <w:pPr>
              <w:pStyle w:val="TabellSumma"/>
              <w:jc w:val="left"/>
              <w:rPr>
                <w:rFonts w:ascii="Cambria" w:hAnsi="Cambria" w:cs="Cambria"/>
              </w:rPr>
            </w:pPr>
          </w:p>
        </w:tc>
        <w:tc>
          <w:tcPr>
            <w:tcW w:w="4570" w:type="dxa"/>
            <w:tcBorders>
              <w:top w:val="single" w:sz="6" w:space="0" w:color="000000"/>
              <w:left w:val="nil"/>
              <w:bottom w:val="single" w:sz="6" w:space="0" w:color="000000"/>
              <w:right w:val="nil"/>
            </w:tcBorders>
            <w:tcMar>
              <w:right w:w="0" w:type="dxa"/>
            </w:tcMar>
          </w:tcPr>
          <w:p w14:paraId="5251A744" w14:textId="6C43DA1A" w:rsidR="0067606D" w:rsidRPr="007A685E" w:rsidRDefault="0067606D" w:rsidP="00083E49">
            <w:pPr>
              <w:pStyle w:val="TabellSumma"/>
              <w:jc w:val="left"/>
            </w:pPr>
            <w:r w:rsidRPr="007A685E">
              <w:t>Förlängning av lärarlyftet</w:t>
            </w:r>
          </w:p>
        </w:tc>
        <w:tc>
          <w:tcPr>
            <w:tcW w:w="782" w:type="dxa"/>
            <w:tcBorders>
              <w:top w:val="single" w:sz="6" w:space="0" w:color="000000"/>
              <w:left w:val="nil"/>
              <w:bottom w:val="single" w:sz="6" w:space="0" w:color="000000"/>
              <w:right w:val="nil"/>
            </w:tcBorders>
            <w:tcMar>
              <w:right w:w="0" w:type="dxa"/>
            </w:tcMar>
          </w:tcPr>
          <w:p w14:paraId="218ACB59" w14:textId="09227E1B" w:rsidR="0067606D" w:rsidRPr="007A685E" w:rsidRDefault="0067606D" w:rsidP="00C76E6E">
            <w:pPr>
              <w:pStyle w:val="TabellSumma"/>
              <w:jc w:val="left"/>
            </w:pPr>
            <w:r w:rsidRPr="007A685E">
              <w:t>1:5, 1:10</w:t>
            </w:r>
          </w:p>
        </w:tc>
        <w:tc>
          <w:tcPr>
            <w:tcW w:w="783" w:type="dxa"/>
            <w:tcBorders>
              <w:top w:val="single" w:sz="6" w:space="0" w:color="000000"/>
              <w:left w:val="nil"/>
              <w:bottom w:val="single" w:sz="6" w:space="0" w:color="000000"/>
              <w:right w:val="nil"/>
            </w:tcBorders>
            <w:tcMar>
              <w:right w:w="0" w:type="dxa"/>
            </w:tcMar>
            <w:vAlign w:val="bottom"/>
          </w:tcPr>
          <w:p w14:paraId="64A7E188"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17841432" w14:textId="08F90D9E" w:rsidR="0067606D" w:rsidRPr="007A685E" w:rsidRDefault="0067606D" w:rsidP="00083E49">
            <w:pPr>
              <w:pStyle w:val="TabellSumma"/>
            </w:pPr>
            <w:r w:rsidRPr="007A685E">
              <w:t>135</w:t>
            </w:r>
          </w:p>
        </w:tc>
        <w:tc>
          <w:tcPr>
            <w:tcW w:w="783" w:type="dxa"/>
            <w:tcBorders>
              <w:top w:val="single" w:sz="6" w:space="0" w:color="000000"/>
              <w:left w:val="nil"/>
              <w:bottom w:val="single" w:sz="6" w:space="0" w:color="000000"/>
              <w:right w:val="nil"/>
            </w:tcBorders>
            <w:tcMar>
              <w:right w:w="0" w:type="dxa"/>
            </w:tcMar>
            <w:vAlign w:val="bottom"/>
          </w:tcPr>
          <w:p w14:paraId="41078A52" w14:textId="52FDC5DD" w:rsidR="0067606D" w:rsidRPr="007A685E" w:rsidRDefault="0067606D" w:rsidP="00083E49">
            <w:pPr>
              <w:pStyle w:val="TabellSumma"/>
            </w:pPr>
            <w:r w:rsidRPr="007A685E">
              <w:t>135</w:t>
            </w:r>
          </w:p>
        </w:tc>
        <w:tc>
          <w:tcPr>
            <w:tcW w:w="783" w:type="dxa"/>
            <w:tcBorders>
              <w:top w:val="single" w:sz="6" w:space="0" w:color="000000"/>
              <w:left w:val="nil"/>
              <w:bottom w:val="single" w:sz="6" w:space="0" w:color="000000"/>
              <w:right w:val="nil"/>
            </w:tcBorders>
            <w:tcMar>
              <w:right w:w="0" w:type="dxa"/>
            </w:tcMar>
            <w:vAlign w:val="bottom"/>
          </w:tcPr>
          <w:p w14:paraId="5952428E" w14:textId="540B9AA6" w:rsidR="0067606D" w:rsidRPr="007A685E" w:rsidRDefault="0067606D" w:rsidP="00083E49">
            <w:pPr>
              <w:pStyle w:val="TabellSumma"/>
            </w:pPr>
            <w:r w:rsidRPr="007A685E">
              <w:t>135</w:t>
            </w:r>
          </w:p>
        </w:tc>
      </w:tr>
      <w:tr w:rsidR="0067606D" w:rsidRPr="00096265" w14:paraId="331EABD3"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41CE972D"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shd w:val="clear" w:color="auto" w:fill="auto"/>
            <w:tcMar>
              <w:right w:w="0" w:type="dxa"/>
            </w:tcMar>
            <w:hideMark/>
          </w:tcPr>
          <w:p w14:paraId="2D8A658D" w14:textId="77777777" w:rsidR="0067606D" w:rsidRPr="007A685E" w:rsidRDefault="0067606D" w:rsidP="00083E49">
            <w:pPr>
              <w:pStyle w:val="TabellSumma"/>
              <w:jc w:val="left"/>
            </w:pPr>
            <w:r w:rsidRPr="007A685E">
              <w:t>Indexering av maxtaxan</w:t>
            </w:r>
          </w:p>
        </w:tc>
        <w:tc>
          <w:tcPr>
            <w:tcW w:w="782" w:type="dxa"/>
            <w:tcBorders>
              <w:top w:val="single" w:sz="6" w:space="0" w:color="000000"/>
              <w:left w:val="nil"/>
              <w:bottom w:val="single" w:sz="6" w:space="0" w:color="000000"/>
              <w:right w:val="nil"/>
            </w:tcBorders>
            <w:shd w:val="clear" w:color="auto" w:fill="auto"/>
            <w:tcMar>
              <w:right w:w="0" w:type="dxa"/>
            </w:tcMar>
            <w:hideMark/>
          </w:tcPr>
          <w:p w14:paraId="3166A1A6" w14:textId="77777777" w:rsidR="0067606D" w:rsidRPr="007A685E" w:rsidRDefault="0067606D" w:rsidP="00C76E6E">
            <w:pPr>
              <w:pStyle w:val="TabellSumma"/>
              <w:jc w:val="left"/>
            </w:pPr>
            <w:r w:rsidRPr="007A685E">
              <w:t>1:7</w:t>
            </w:r>
          </w:p>
        </w:tc>
        <w:tc>
          <w:tcPr>
            <w:tcW w:w="783" w:type="dxa"/>
            <w:tcBorders>
              <w:top w:val="single" w:sz="6" w:space="0" w:color="000000"/>
              <w:left w:val="nil"/>
              <w:bottom w:val="single" w:sz="6" w:space="0" w:color="000000"/>
              <w:right w:val="nil"/>
            </w:tcBorders>
            <w:shd w:val="clear" w:color="auto" w:fill="auto"/>
            <w:tcMar>
              <w:right w:w="0" w:type="dxa"/>
            </w:tcMar>
            <w:vAlign w:val="bottom"/>
          </w:tcPr>
          <w:p w14:paraId="49542576"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shd w:val="clear" w:color="auto" w:fill="auto"/>
            <w:tcMar>
              <w:right w:w="0" w:type="dxa"/>
            </w:tcMar>
            <w:vAlign w:val="bottom"/>
            <w:hideMark/>
          </w:tcPr>
          <w:p w14:paraId="3C2DF6A2" w14:textId="79A39ECF" w:rsidR="0067606D" w:rsidRPr="007A685E" w:rsidRDefault="0067606D" w:rsidP="00083E49">
            <w:pPr>
              <w:pStyle w:val="TabellSumma"/>
            </w:pPr>
            <w:r w:rsidRPr="007A685E">
              <w:t>-192</w:t>
            </w:r>
          </w:p>
        </w:tc>
        <w:tc>
          <w:tcPr>
            <w:tcW w:w="783" w:type="dxa"/>
            <w:tcBorders>
              <w:top w:val="single" w:sz="6" w:space="0" w:color="000000"/>
              <w:left w:val="nil"/>
              <w:bottom w:val="single" w:sz="6" w:space="0" w:color="000000"/>
              <w:right w:val="nil"/>
            </w:tcBorders>
            <w:shd w:val="clear" w:color="auto" w:fill="auto"/>
            <w:tcMar>
              <w:right w:w="0" w:type="dxa"/>
            </w:tcMar>
            <w:vAlign w:val="bottom"/>
            <w:hideMark/>
          </w:tcPr>
          <w:p w14:paraId="4A5B8BBA" w14:textId="30420CDB" w:rsidR="0067606D" w:rsidRPr="007A685E" w:rsidRDefault="0067606D" w:rsidP="00083E49">
            <w:pPr>
              <w:pStyle w:val="TabellSumma"/>
            </w:pPr>
            <w:r w:rsidRPr="007A685E">
              <w:t>-192</w:t>
            </w:r>
          </w:p>
        </w:tc>
        <w:tc>
          <w:tcPr>
            <w:tcW w:w="783" w:type="dxa"/>
            <w:tcBorders>
              <w:top w:val="single" w:sz="6" w:space="0" w:color="000000"/>
              <w:left w:val="nil"/>
              <w:bottom w:val="single" w:sz="6" w:space="0" w:color="000000"/>
              <w:right w:val="nil"/>
            </w:tcBorders>
            <w:shd w:val="clear" w:color="auto" w:fill="auto"/>
            <w:tcMar>
              <w:right w:w="0" w:type="dxa"/>
            </w:tcMar>
            <w:vAlign w:val="bottom"/>
            <w:hideMark/>
          </w:tcPr>
          <w:p w14:paraId="350C4779" w14:textId="20A26B2C" w:rsidR="0067606D" w:rsidRPr="007A685E" w:rsidRDefault="0067606D" w:rsidP="00083E49">
            <w:pPr>
              <w:pStyle w:val="TabellSumma"/>
            </w:pPr>
            <w:r w:rsidRPr="007A685E">
              <w:t>-192</w:t>
            </w:r>
          </w:p>
        </w:tc>
      </w:tr>
      <w:tr w:rsidR="0067606D" w:rsidRPr="00C0522D" w14:paraId="373BE893" w14:textId="77777777" w:rsidTr="00C76E6E">
        <w:tc>
          <w:tcPr>
            <w:tcW w:w="571" w:type="dxa"/>
            <w:gridSpan w:val="2"/>
            <w:tcBorders>
              <w:top w:val="single" w:sz="6" w:space="0" w:color="000000"/>
              <w:left w:val="nil"/>
              <w:bottom w:val="single" w:sz="6" w:space="0" w:color="000000"/>
              <w:right w:val="nil"/>
            </w:tcBorders>
            <w:tcMar>
              <w:right w:w="0" w:type="dxa"/>
            </w:tcMar>
          </w:tcPr>
          <w:p w14:paraId="02564C8E" w14:textId="77777777" w:rsidR="0067606D" w:rsidRPr="007A685E" w:rsidRDefault="0067606D" w:rsidP="00083E49">
            <w:pPr>
              <w:pStyle w:val="TabellSumma"/>
              <w:jc w:val="left"/>
              <w:rPr>
                <w:rFonts w:ascii="Cambria" w:hAnsi="Cambria" w:cs="Cambria"/>
              </w:rPr>
            </w:pPr>
          </w:p>
        </w:tc>
        <w:tc>
          <w:tcPr>
            <w:tcW w:w="4570" w:type="dxa"/>
            <w:tcBorders>
              <w:top w:val="single" w:sz="6" w:space="0" w:color="000000"/>
              <w:left w:val="nil"/>
              <w:bottom w:val="single" w:sz="6" w:space="0" w:color="000000"/>
              <w:right w:val="nil"/>
            </w:tcBorders>
            <w:shd w:val="clear" w:color="auto" w:fill="auto"/>
            <w:tcMar>
              <w:right w:w="0" w:type="dxa"/>
            </w:tcMar>
          </w:tcPr>
          <w:p w14:paraId="43C3A36D" w14:textId="4B2D2E05" w:rsidR="0067606D" w:rsidRPr="007A685E" w:rsidRDefault="0067606D" w:rsidP="00083E49">
            <w:pPr>
              <w:pStyle w:val="TabellSumma"/>
              <w:jc w:val="left"/>
            </w:pPr>
            <w:r w:rsidRPr="007A685E">
              <w:t>Fortbildning för förskollärare vid införande av tioårig grundskola</w:t>
            </w:r>
          </w:p>
        </w:tc>
        <w:tc>
          <w:tcPr>
            <w:tcW w:w="782" w:type="dxa"/>
            <w:tcBorders>
              <w:top w:val="single" w:sz="6" w:space="0" w:color="000000"/>
              <w:left w:val="nil"/>
              <w:bottom w:val="single" w:sz="6" w:space="0" w:color="000000"/>
              <w:right w:val="nil"/>
            </w:tcBorders>
            <w:shd w:val="clear" w:color="auto" w:fill="auto"/>
            <w:tcMar>
              <w:right w:w="0" w:type="dxa"/>
            </w:tcMar>
          </w:tcPr>
          <w:p w14:paraId="43615D26" w14:textId="7C3C92AC" w:rsidR="0067606D" w:rsidRPr="007A685E" w:rsidRDefault="0067606D" w:rsidP="00C76E6E">
            <w:pPr>
              <w:pStyle w:val="TabellSumma"/>
              <w:jc w:val="left"/>
            </w:pPr>
            <w:r w:rsidRPr="007A685E">
              <w:t>1:10</w:t>
            </w:r>
          </w:p>
        </w:tc>
        <w:tc>
          <w:tcPr>
            <w:tcW w:w="783" w:type="dxa"/>
            <w:tcBorders>
              <w:top w:val="single" w:sz="6" w:space="0" w:color="000000"/>
              <w:left w:val="nil"/>
              <w:bottom w:val="single" w:sz="6" w:space="0" w:color="000000"/>
              <w:right w:val="nil"/>
            </w:tcBorders>
            <w:shd w:val="clear" w:color="auto" w:fill="auto"/>
            <w:tcMar>
              <w:right w:w="0" w:type="dxa"/>
            </w:tcMar>
            <w:vAlign w:val="bottom"/>
          </w:tcPr>
          <w:p w14:paraId="093F4F67"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shd w:val="clear" w:color="auto" w:fill="auto"/>
            <w:tcMar>
              <w:right w:w="0" w:type="dxa"/>
            </w:tcMar>
            <w:vAlign w:val="bottom"/>
          </w:tcPr>
          <w:p w14:paraId="5CD5D8AA" w14:textId="47AB5AF5" w:rsidR="0067606D" w:rsidRPr="007A685E" w:rsidRDefault="0067606D" w:rsidP="00083E49">
            <w:pPr>
              <w:pStyle w:val="TabellSumma"/>
            </w:pPr>
            <w:r w:rsidRPr="007A685E">
              <w:t>-170</w:t>
            </w:r>
          </w:p>
        </w:tc>
        <w:tc>
          <w:tcPr>
            <w:tcW w:w="783" w:type="dxa"/>
            <w:tcBorders>
              <w:top w:val="single" w:sz="6" w:space="0" w:color="000000"/>
              <w:left w:val="nil"/>
              <w:bottom w:val="single" w:sz="6" w:space="0" w:color="000000"/>
              <w:right w:val="nil"/>
            </w:tcBorders>
            <w:shd w:val="clear" w:color="auto" w:fill="auto"/>
            <w:tcMar>
              <w:right w:w="0" w:type="dxa"/>
            </w:tcMar>
            <w:vAlign w:val="bottom"/>
          </w:tcPr>
          <w:p w14:paraId="12E5DF15" w14:textId="2FFAF379" w:rsidR="0067606D" w:rsidRPr="007A685E" w:rsidRDefault="0067606D" w:rsidP="00083E49">
            <w:pPr>
              <w:pStyle w:val="TabellSumma"/>
            </w:pPr>
            <w:r>
              <w:t>20</w:t>
            </w:r>
          </w:p>
        </w:tc>
        <w:tc>
          <w:tcPr>
            <w:tcW w:w="783" w:type="dxa"/>
            <w:tcBorders>
              <w:top w:val="single" w:sz="6" w:space="0" w:color="000000"/>
              <w:left w:val="nil"/>
              <w:bottom w:val="single" w:sz="6" w:space="0" w:color="000000"/>
              <w:right w:val="nil"/>
            </w:tcBorders>
            <w:shd w:val="clear" w:color="auto" w:fill="auto"/>
            <w:tcMar>
              <w:right w:w="0" w:type="dxa"/>
            </w:tcMar>
            <w:vAlign w:val="bottom"/>
          </w:tcPr>
          <w:p w14:paraId="17ABDCA2" w14:textId="5A7F6D8C" w:rsidR="0067606D" w:rsidRPr="007A685E" w:rsidRDefault="0067606D" w:rsidP="00083E49">
            <w:pPr>
              <w:pStyle w:val="TabellSumma"/>
            </w:pPr>
            <w:r>
              <w:t>20</w:t>
            </w:r>
          </w:p>
        </w:tc>
      </w:tr>
      <w:tr w:rsidR="0067606D" w:rsidRPr="00C0522D" w14:paraId="05440154" w14:textId="77777777" w:rsidTr="00C76E6E">
        <w:tc>
          <w:tcPr>
            <w:tcW w:w="571" w:type="dxa"/>
            <w:gridSpan w:val="2"/>
            <w:tcBorders>
              <w:top w:val="single" w:sz="6" w:space="0" w:color="000000"/>
              <w:left w:val="nil"/>
              <w:bottom w:val="single" w:sz="6" w:space="0" w:color="000000"/>
              <w:right w:val="nil"/>
            </w:tcBorders>
            <w:tcMar>
              <w:right w:w="0" w:type="dxa"/>
            </w:tcMar>
          </w:tcPr>
          <w:p w14:paraId="5CC4C9B3" w14:textId="77777777" w:rsidR="0067606D" w:rsidRPr="007A685E" w:rsidRDefault="0067606D" w:rsidP="00083E49">
            <w:pPr>
              <w:pStyle w:val="TabellSumma"/>
              <w:jc w:val="left"/>
              <w:rPr>
                <w:rFonts w:ascii="Cambria" w:hAnsi="Cambria" w:cs="Cambria"/>
              </w:rPr>
            </w:pPr>
          </w:p>
        </w:tc>
        <w:tc>
          <w:tcPr>
            <w:tcW w:w="4570" w:type="dxa"/>
            <w:tcBorders>
              <w:top w:val="single" w:sz="6" w:space="0" w:color="000000"/>
              <w:left w:val="nil"/>
              <w:bottom w:val="single" w:sz="6" w:space="0" w:color="000000"/>
              <w:right w:val="nil"/>
            </w:tcBorders>
            <w:tcMar>
              <w:right w:w="0" w:type="dxa"/>
            </w:tcMar>
          </w:tcPr>
          <w:p w14:paraId="047AC19B" w14:textId="48A7D971" w:rsidR="0067606D" w:rsidRPr="007A685E" w:rsidRDefault="0067606D" w:rsidP="00083E49">
            <w:pPr>
              <w:pStyle w:val="TabellSumma"/>
              <w:jc w:val="left"/>
            </w:pPr>
            <w:r w:rsidRPr="007A685E">
              <w:t>Medel för kompetensutveckling för lärare och förskolepersonal</w:t>
            </w:r>
          </w:p>
        </w:tc>
        <w:tc>
          <w:tcPr>
            <w:tcW w:w="782" w:type="dxa"/>
            <w:tcBorders>
              <w:top w:val="single" w:sz="6" w:space="0" w:color="000000"/>
              <w:left w:val="nil"/>
              <w:bottom w:val="single" w:sz="6" w:space="0" w:color="000000"/>
              <w:right w:val="nil"/>
            </w:tcBorders>
            <w:tcMar>
              <w:right w:w="0" w:type="dxa"/>
            </w:tcMar>
          </w:tcPr>
          <w:p w14:paraId="74620829" w14:textId="11AF224B" w:rsidR="0067606D" w:rsidRPr="007A685E" w:rsidRDefault="0067606D" w:rsidP="00C76E6E">
            <w:pPr>
              <w:pStyle w:val="TabellSumma"/>
              <w:jc w:val="left"/>
            </w:pPr>
            <w:r w:rsidRPr="007A685E">
              <w:t>1:10</w:t>
            </w:r>
          </w:p>
        </w:tc>
        <w:tc>
          <w:tcPr>
            <w:tcW w:w="783" w:type="dxa"/>
            <w:tcBorders>
              <w:top w:val="single" w:sz="6" w:space="0" w:color="000000"/>
              <w:left w:val="nil"/>
              <w:bottom w:val="single" w:sz="6" w:space="0" w:color="000000"/>
              <w:right w:val="nil"/>
            </w:tcBorders>
            <w:tcMar>
              <w:right w:w="0" w:type="dxa"/>
            </w:tcMar>
            <w:vAlign w:val="bottom"/>
          </w:tcPr>
          <w:p w14:paraId="6FDFF737"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7E1BEF97" w14:textId="3873D1D0" w:rsidR="0067606D" w:rsidRPr="007A685E" w:rsidRDefault="0067606D" w:rsidP="00083E49">
            <w:pPr>
              <w:pStyle w:val="TabellSumma"/>
            </w:pPr>
            <w:r w:rsidRPr="007A685E">
              <w:t>-82</w:t>
            </w:r>
          </w:p>
        </w:tc>
        <w:tc>
          <w:tcPr>
            <w:tcW w:w="783" w:type="dxa"/>
            <w:tcBorders>
              <w:top w:val="single" w:sz="6" w:space="0" w:color="000000"/>
              <w:left w:val="nil"/>
              <w:bottom w:val="single" w:sz="6" w:space="0" w:color="000000"/>
              <w:right w:val="nil"/>
            </w:tcBorders>
            <w:tcMar>
              <w:right w:w="0" w:type="dxa"/>
            </w:tcMar>
            <w:vAlign w:val="bottom"/>
          </w:tcPr>
          <w:p w14:paraId="10C36261" w14:textId="7F6FAD20" w:rsidR="0067606D" w:rsidRPr="007A685E" w:rsidRDefault="0067606D" w:rsidP="00083E49">
            <w:pPr>
              <w:pStyle w:val="TabellSumma"/>
            </w:pPr>
            <w:r w:rsidRPr="007A685E">
              <w:t>-82</w:t>
            </w:r>
          </w:p>
        </w:tc>
        <w:tc>
          <w:tcPr>
            <w:tcW w:w="783" w:type="dxa"/>
            <w:tcBorders>
              <w:top w:val="single" w:sz="6" w:space="0" w:color="000000"/>
              <w:left w:val="nil"/>
              <w:bottom w:val="single" w:sz="6" w:space="0" w:color="000000"/>
              <w:right w:val="nil"/>
            </w:tcBorders>
            <w:tcMar>
              <w:right w:w="0" w:type="dxa"/>
            </w:tcMar>
            <w:vAlign w:val="bottom"/>
          </w:tcPr>
          <w:p w14:paraId="32A1D3B8" w14:textId="4D249A2B" w:rsidR="0067606D" w:rsidRPr="007A685E" w:rsidRDefault="0067606D" w:rsidP="00083E49">
            <w:pPr>
              <w:pStyle w:val="TabellSumma"/>
            </w:pPr>
            <w:r w:rsidRPr="007A685E">
              <w:t>-82</w:t>
            </w:r>
          </w:p>
        </w:tc>
      </w:tr>
      <w:tr w:rsidR="0067606D" w:rsidRPr="00096265" w14:paraId="0B3EA1CF" w14:textId="77777777" w:rsidTr="00C76E6E">
        <w:tc>
          <w:tcPr>
            <w:tcW w:w="571" w:type="dxa"/>
            <w:gridSpan w:val="2"/>
            <w:tcBorders>
              <w:top w:val="single" w:sz="6" w:space="0" w:color="000000"/>
              <w:left w:val="nil"/>
              <w:bottom w:val="single" w:sz="6" w:space="0" w:color="000000"/>
              <w:right w:val="nil"/>
            </w:tcBorders>
            <w:shd w:val="clear" w:color="auto" w:fill="auto"/>
            <w:tcMar>
              <w:right w:w="0" w:type="dxa"/>
            </w:tcMar>
          </w:tcPr>
          <w:p w14:paraId="61A756E5" w14:textId="77777777" w:rsidR="0067606D" w:rsidRPr="007A685E" w:rsidRDefault="0067606D" w:rsidP="00083E49">
            <w:pPr>
              <w:pStyle w:val="TabellSumma"/>
              <w:jc w:val="left"/>
              <w:rPr>
                <w:rFonts w:ascii="Cambria" w:hAnsi="Cambria" w:cs="Cambria"/>
              </w:rPr>
            </w:pPr>
          </w:p>
        </w:tc>
        <w:tc>
          <w:tcPr>
            <w:tcW w:w="4570" w:type="dxa"/>
            <w:tcBorders>
              <w:top w:val="single" w:sz="6" w:space="0" w:color="000000"/>
              <w:left w:val="nil"/>
              <w:bottom w:val="single" w:sz="6" w:space="0" w:color="000000"/>
              <w:right w:val="nil"/>
            </w:tcBorders>
            <w:shd w:val="clear" w:color="auto" w:fill="auto"/>
            <w:tcMar>
              <w:right w:w="0" w:type="dxa"/>
            </w:tcMar>
          </w:tcPr>
          <w:p w14:paraId="6BBD8846" w14:textId="23DC7F69" w:rsidR="0067606D" w:rsidRPr="007A685E" w:rsidRDefault="0067606D" w:rsidP="00083E49">
            <w:pPr>
              <w:pStyle w:val="TabellSumma"/>
              <w:jc w:val="left"/>
            </w:pPr>
            <w:r w:rsidRPr="007A685E">
              <w:t>Statsbidrag lågstadiesatsningen</w:t>
            </w:r>
          </w:p>
        </w:tc>
        <w:tc>
          <w:tcPr>
            <w:tcW w:w="782" w:type="dxa"/>
            <w:tcBorders>
              <w:top w:val="single" w:sz="6" w:space="0" w:color="000000"/>
              <w:left w:val="nil"/>
              <w:bottom w:val="single" w:sz="6" w:space="0" w:color="000000"/>
              <w:right w:val="nil"/>
            </w:tcBorders>
            <w:shd w:val="clear" w:color="auto" w:fill="auto"/>
            <w:tcMar>
              <w:right w:w="0" w:type="dxa"/>
            </w:tcMar>
          </w:tcPr>
          <w:p w14:paraId="6121D3A6" w14:textId="2EB18BEF" w:rsidR="0067606D" w:rsidRPr="007A685E" w:rsidRDefault="0067606D" w:rsidP="00C76E6E">
            <w:pPr>
              <w:pStyle w:val="TabellSumma"/>
              <w:jc w:val="left"/>
            </w:pPr>
            <w:r w:rsidRPr="007A685E">
              <w:t>1:11</w:t>
            </w:r>
          </w:p>
        </w:tc>
        <w:tc>
          <w:tcPr>
            <w:tcW w:w="783" w:type="dxa"/>
            <w:tcBorders>
              <w:top w:val="single" w:sz="6" w:space="0" w:color="000000"/>
              <w:left w:val="nil"/>
              <w:bottom w:val="single" w:sz="6" w:space="0" w:color="000000"/>
              <w:right w:val="nil"/>
            </w:tcBorders>
            <w:shd w:val="clear" w:color="auto" w:fill="auto"/>
            <w:tcMar>
              <w:right w:w="0" w:type="dxa"/>
            </w:tcMar>
            <w:vAlign w:val="bottom"/>
          </w:tcPr>
          <w:p w14:paraId="69C168A2"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shd w:val="clear" w:color="auto" w:fill="auto"/>
            <w:tcMar>
              <w:right w:w="0" w:type="dxa"/>
            </w:tcMar>
            <w:vAlign w:val="bottom"/>
          </w:tcPr>
          <w:p w14:paraId="3BD80D2E" w14:textId="2B14EFDE" w:rsidR="0067606D" w:rsidRPr="007A685E" w:rsidRDefault="0067606D" w:rsidP="00083E49">
            <w:pPr>
              <w:pStyle w:val="TabellSumma"/>
            </w:pPr>
            <w:r w:rsidRPr="007A685E">
              <w:t>-986</w:t>
            </w:r>
          </w:p>
        </w:tc>
        <w:tc>
          <w:tcPr>
            <w:tcW w:w="783" w:type="dxa"/>
            <w:tcBorders>
              <w:top w:val="single" w:sz="6" w:space="0" w:color="000000"/>
              <w:left w:val="nil"/>
              <w:bottom w:val="single" w:sz="6" w:space="0" w:color="000000"/>
              <w:right w:val="nil"/>
            </w:tcBorders>
            <w:shd w:val="clear" w:color="auto" w:fill="auto"/>
            <w:tcMar>
              <w:right w:w="0" w:type="dxa"/>
            </w:tcMar>
            <w:vAlign w:val="bottom"/>
          </w:tcPr>
          <w:p w14:paraId="6A7E80FD" w14:textId="13726FD8" w:rsidR="0067606D" w:rsidRPr="007A685E" w:rsidRDefault="0067606D" w:rsidP="00083E49">
            <w:pPr>
              <w:pStyle w:val="TabellSumma"/>
            </w:pPr>
            <w:r w:rsidRPr="007A685E">
              <w:t>-1 971</w:t>
            </w:r>
          </w:p>
        </w:tc>
        <w:tc>
          <w:tcPr>
            <w:tcW w:w="783" w:type="dxa"/>
            <w:tcBorders>
              <w:top w:val="single" w:sz="6" w:space="0" w:color="000000"/>
              <w:left w:val="nil"/>
              <w:bottom w:val="single" w:sz="6" w:space="0" w:color="000000"/>
              <w:right w:val="nil"/>
            </w:tcBorders>
            <w:shd w:val="clear" w:color="auto" w:fill="auto"/>
            <w:tcMar>
              <w:right w:w="0" w:type="dxa"/>
            </w:tcMar>
            <w:vAlign w:val="bottom"/>
          </w:tcPr>
          <w:p w14:paraId="12275D9A" w14:textId="73D114F3" w:rsidR="0067606D" w:rsidRPr="007A685E" w:rsidRDefault="0067606D" w:rsidP="00083E49">
            <w:pPr>
              <w:pStyle w:val="TabellSumma"/>
            </w:pPr>
            <w:r w:rsidRPr="007A685E">
              <w:t>-1 971</w:t>
            </w:r>
          </w:p>
        </w:tc>
      </w:tr>
      <w:tr w:rsidR="0067606D" w:rsidRPr="00096265" w14:paraId="12CF80A9" w14:textId="77777777" w:rsidTr="00C76E6E">
        <w:tc>
          <w:tcPr>
            <w:tcW w:w="571" w:type="dxa"/>
            <w:gridSpan w:val="2"/>
            <w:tcBorders>
              <w:top w:val="single" w:sz="6" w:space="0" w:color="000000"/>
              <w:left w:val="nil"/>
              <w:bottom w:val="single" w:sz="6" w:space="0" w:color="000000"/>
              <w:right w:val="nil"/>
            </w:tcBorders>
            <w:tcMar>
              <w:right w:w="0" w:type="dxa"/>
            </w:tcMar>
          </w:tcPr>
          <w:p w14:paraId="7F4A4B2B" w14:textId="77777777" w:rsidR="0067606D" w:rsidRPr="007A685E" w:rsidRDefault="0067606D" w:rsidP="00083E49">
            <w:pPr>
              <w:pStyle w:val="TabellSumma"/>
              <w:jc w:val="left"/>
              <w:rPr>
                <w:rFonts w:ascii="Cambria" w:hAnsi="Cambria" w:cs="Cambria"/>
              </w:rPr>
            </w:pPr>
          </w:p>
        </w:tc>
        <w:tc>
          <w:tcPr>
            <w:tcW w:w="4570" w:type="dxa"/>
            <w:tcBorders>
              <w:top w:val="single" w:sz="6" w:space="0" w:color="000000"/>
              <w:left w:val="nil"/>
              <w:bottom w:val="single" w:sz="6" w:space="0" w:color="000000"/>
              <w:right w:val="nil"/>
            </w:tcBorders>
            <w:tcMar>
              <w:right w:w="0" w:type="dxa"/>
            </w:tcMar>
          </w:tcPr>
          <w:p w14:paraId="6032AFD9" w14:textId="1257284D" w:rsidR="0067606D" w:rsidRPr="007A685E" w:rsidRDefault="0067606D" w:rsidP="00083E49">
            <w:pPr>
              <w:pStyle w:val="TabellSumma"/>
              <w:jc w:val="left"/>
            </w:pPr>
            <w:r w:rsidRPr="007A685E">
              <w:t>Nytt, samlat bidrag för karriärsteg för förstelärare</w:t>
            </w:r>
          </w:p>
        </w:tc>
        <w:tc>
          <w:tcPr>
            <w:tcW w:w="782" w:type="dxa"/>
            <w:tcBorders>
              <w:top w:val="single" w:sz="6" w:space="0" w:color="000000"/>
              <w:left w:val="nil"/>
              <w:bottom w:val="single" w:sz="6" w:space="0" w:color="000000"/>
              <w:right w:val="nil"/>
            </w:tcBorders>
            <w:tcMar>
              <w:right w:w="0" w:type="dxa"/>
            </w:tcMar>
          </w:tcPr>
          <w:p w14:paraId="13910229" w14:textId="7A114B7B" w:rsidR="0067606D" w:rsidRPr="007A685E" w:rsidRDefault="0067606D" w:rsidP="00C76E6E">
            <w:pPr>
              <w:pStyle w:val="TabellSumma"/>
              <w:jc w:val="left"/>
            </w:pPr>
            <w:r w:rsidRPr="007A685E">
              <w:t>1:14</w:t>
            </w:r>
          </w:p>
        </w:tc>
        <w:tc>
          <w:tcPr>
            <w:tcW w:w="783" w:type="dxa"/>
            <w:tcBorders>
              <w:top w:val="single" w:sz="6" w:space="0" w:color="000000"/>
              <w:left w:val="nil"/>
              <w:bottom w:val="single" w:sz="6" w:space="0" w:color="000000"/>
              <w:right w:val="nil"/>
            </w:tcBorders>
            <w:tcMar>
              <w:right w:w="0" w:type="dxa"/>
            </w:tcMar>
            <w:vAlign w:val="bottom"/>
          </w:tcPr>
          <w:p w14:paraId="3D0C88B4"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24E548DE" w14:textId="2D34B96D" w:rsidR="0067606D" w:rsidRPr="007A685E" w:rsidRDefault="0067606D" w:rsidP="00083E49">
            <w:pPr>
              <w:pStyle w:val="TabellSumma"/>
            </w:pPr>
            <w:r w:rsidRPr="007A685E">
              <w:t>43</w:t>
            </w:r>
          </w:p>
        </w:tc>
        <w:tc>
          <w:tcPr>
            <w:tcW w:w="783" w:type="dxa"/>
            <w:tcBorders>
              <w:top w:val="single" w:sz="6" w:space="0" w:color="000000"/>
              <w:left w:val="nil"/>
              <w:bottom w:val="single" w:sz="6" w:space="0" w:color="000000"/>
              <w:right w:val="nil"/>
            </w:tcBorders>
            <w:tcMar>
              <w:right w:w="0" w:type="dxa"/>
            </w:tcMar>
            <w:vAlign w:val="bottom"/>
          </w:tcPr>
          <w:p w14:paraId="0B294092" w14:textId="3C5586BB" w:rsidR="0067606D" w:rsidRPr="007A685E" w:rsidRDefault="0067606D" w:rsidP="00083E49">
            <w:pPr>
              <w:pStyle w:val="TabellSumma"/>
            </w:pPr>
            <w:r w:rsidRPr="007A685E">
              <w:t>94</w:t>
            </w:r>
          </w:p>
        </w:tc>
        <w:tc>
          <w:tcPr>
            <w:tcW w:w="783" w:type="dxa"/>
            <w:tcBorders>
              <w:top w:val="single" w:sz="6" w:space="0" w:color="000000"/>
              <w:left w:val="nil"/>
              <w:bottom w:val="single" w:sz="6" w:space="0" w:color="000000"/>
              <w:right w:val="nil"/>
            </w:tcBorders>
            <w:tcMar>
              <w:right w:w="0" w:type="dxa"/>
            </w:tcMar>
            <w:vAlign w:val="bottom"/>
          </w:tcPr>
          <w:p w14:paraId="489EE54C" w14:textId="052F2DC1" w:rsidR="0067606D" w:rsidRPr="007A685E" w:rsidRDefault="0067606D" w:rsidP="00083E49">
            <w:pPr>
              <w:pStyle w:val="TabellSumma"/>
            </w:pPr>
            <w:r w:rsidRPr="007A685E">
              <w:t>94</w:t>
            </w:r>
          </w:p>
        </w:tc>
      </w:tr>
      <w:tr w:rsidR="0067606D" w:rsidRPr="008F1938" w14:paraId="71118FF4" w14:textId="77777777" w:rsidTr="00C76E6E">
        <w:tc>
          <w:tcPr>
            <w:tcW w:w="571" w:type="dxa"/>
            <w:gridSpan w:val="2"/>
            <w:tcBorders>
              <w:top w:val="single" w:sz="6" w:space="0" w:color="000000"/>
              <w:left w:val="nil"/>
              <w:bottom w:val="single" w:sz="6" w:space="0" w:color="000000"/>
              <w:right w:val="nil"/>
            </w:tcBorders>
            <w:tcMar>
              <w:right w:w="0" w:type="dxa"/>
            </w:tcMar>
          </w:tcPr>
          <w:p w14:paraId="2F031E9F" w14:textId="77777777" w:rsidR="0067606D" w:rsidRPr="007A685E" w:rsidRDefault="0067606D" w:rsidP="00083E49">
            <w:pPr>
              <w:pStyle w:val="TabellSumma"/>
              <w:jc w:val="left"/>
              <w:rPr>
                <w:rFonts w:ascii="Cambria" w:hAnsi="Cambria" w:cs="Cambria"/>
              </w:rPr>
            </w:pPr>
          </w:p>
        </w:tc>
        <w:tc>
          <w:tcPr>
            <w:tcW w:w="4570" w:type="dxa"/>
            <w:tcBorders>
              <w:top w:val="single" w:sz="6" w:space="0" w:color="000000"/>
              <w:left w:val="nil"/>
              <w:bottom w:val="single" w:sz="6" w:space="0" w:color="000000"/>
              <w:right w:val="nil"/>
            </w:tcBorders>
            <w:tcMar>
              <w:right w:w="0" w:type="dxa"/>
            </w:tcMar>
          </w:tcPr>
          <w:p w14:paraId="25BA9434" w14:textId="17BACB6E" w:rsidR="0067606D" w:rsidRPr="007A685E" w:rsidRDefault="0067606D" w:rsidP="00083E49">
            <w:pPr>
              <w:pStyle w:val="TabellSumma"/>
              <w:jc w:val="left"/>
            </w:pPr>
            <w:r w:rsidRPr="007A685E">
              <w:t>Förstärkt stöd för likvärdighet och kunskapsutveckling</w:t>
            </w:r>
          </w:p>
        </w:tc>
        <w:tc>
          <w:tcPr>
            <w:tcW w:w="782" w:type="dxa"/>
            <w:tcBorders>
              <w:top w:val="single" w:sz="6" w:space="0" w:color="000000"/>
              <w:left w:val="nil"/>
              <w:bottom w:val="single" w:sz="6" w:space="0" w:color="000000"/>
              <w:right w:val="nil"/>
            </w:tcBorders>
            <w:tcMar>
              <w:right w:w="0" w:type="dxa"/>
            </w:tcMar>
          </w:tcPr>
          <w:p w14:paraId="01D44B96" w14:textId="1F1C9DAC" w:rsidR="0067606D" w:rsidRPr="007A685E" w:rsidRDefault="0067606D" w:rsidP="00C76E6E">
            <w:pPr>
              <w:pStyle w:val="TabellSumma"/>
              <w:jc w:val="left"/>
            </w:pPr>
            <w:r w:rsidRPr="007A685E">
              <w:t>1:16</w:t>
            </w:r>
          </w:p>
        </w:tc>
        <w:tc>
          <w:tcPr>
            <w:tcW w:w="783" w:type="dxa"/>
            <w:tcBorders>
              <w:top w:val="single" w:sz="6" w:space="0" w:color="000000"/>
              <w:left w:val="nil"/>
              <w:bottom w:val="single" w:sz="6" w:space="0" w:color="000000"/>
              <w:right w:val="nil"/>
            </w:tcBorders>
            <w:tcMar>
              <w:right w:w="0" w:type="dxa"/>
            </w:tcMar>
            <w:vAlign w:val="bottom"/>
          </w:tcPr>
          <w:p w14:paraId="486471EA"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5072EF3B" w14:textId="58A19D39" w:rsidR="0067606D" w:rsidRPr="007A685E" w:rsidRDefault="0067606D" w:rsidP="00083E49">
            <w:pPr>
              <w:pStyle w:val="TabellSumma"/>
            </w:pPr>
            <w:r w:rsidRPr="007A685E">
              <w:t>1 386</w:t>
            </w:r>
          </w:p>
        </w:tc>
        <w:tc>
          <w:tcPr>
            <w:tcW w:w="783" w:type="dxa"/>
            <w:tcBorders>
              <w:top w:val="single" w:sz="6" w:space="0" w:color="000000"/>
              <w:left w:val="nil"/>
              <w:bottom w:val="single" w:sz="6" w:space="0" w:color="000000"/>
              <w:right w:val="nil"/>
            </w:tcBorders>
            <w:tcMar>
              <w:right w:w="0" w:type="dxa"/>
            </w:tcMar>
            <w:vAlign w:val="bottom"/>
          </w:tcPr>
          <w:p w14:paraId="64509761" w14:textId="4EBD538C" w:rsidR="0067606D" w:rsidRPr="007A685E" w:rsidRDefault="0067606D" w:rsidP="00083E49">
            <w:pPr>
              <w:pStyle w:val="TabellSumma"/>
            </w:pPr>
            <w:r w:rsidRPr="007A685E">
              <w:t>2 730</w:t>
            </w:r>
          </w:p>
        </w:tc>
        <w:tc>
          <w:tcPr>
            <w:tcW w:w="783" w:type="dxa"/>
            <w:tcBorders>
              <w:top w:val="single" w:sz="6" w:space="0" w:color="000000"/>
              <w:left w:val="nil"/>
              <w:bottom w:val="single" w:sz="6" w:space="0" w:color="000000"/>
              <w:right w:val="nil"/>
            </w:tcBorders>
            <w:tcMar>
              <w:right w:w="0" w:type="dxa"/>
            </w:tcMar>
            <w:vAlign w:val="bottom"/>
          </w:tcPr>
          <w:p w14:paraId="02CC4221" w14:textId="2D38762C" w:rsidR="0067606D" w:rsidRPr="007A685E" w:rsidRDefault="0067606D" w:rsidP="00083E49">
            <w:pPr>
              <w:pStyle w:val="TabellSumma"/>
            </w:pPr>
            <w:r w:rsidRPr="007A685E">
              <w:t>2 730</w:t>
            </w:r>
          </w:p>
        </w:tc>
      </w:tr>
      <w:tr w:rsidR="0067606D" w:rsidRPr="00096265" w14:paraId="1A6AC381"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3AB28057" w14:textId="77777777" w:rsidR="0067606D" w:rsidRPr="007A685E" w:rsidRDefault="0067606D" w:rsidP="00083E49">
            <w:pPr>
              <w:pStyle w:val="TabellSumma"/>
              <w:jc w:val="left"/>
            </w:pPr>
            <w:bookmarkStart w:id="260" w:name="_Hlk17881028"/>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shd w:val="clear" w:color="auto" w:fill="auto"/>
            <w:tcMar>
              <w:right w:w="0" w:type="dxa"/>
            </w:tcMar>
            <w:hideMark/>
          </w:tcPr>
          <w:p w14:paraId="6CF25668" w14:textId="1B2B3104" w:rsidR="0067606D" w:rsidRPr="007A685E" w:rsidRDefault="0067606D" w:rsidP="00083E49">
            <w:pPr>
              <w:pStyle w:val="TabellSumma"/>
              <w:jc w:val="left"/>
            </w:pPr>
            <w:r w:rsidRPr="007A685E">
              <w:t>Justering av bidrag till regional yrkesvux</w:t>
            </w:r>
          </w:p>
        </w:tc>
        <w:tc>
          <w:tcPr>
            <w:tcW w:w="782" w:type="dxa"/>
            <w:tcBorders>
              <w:top w:val="single" w:sz="6" w:space="0" w:color="000000"/>
              <w:left w:val="nil"/>
              <w:bottom w:val="single" w:sz="6" w:space="0" w:color="000000"/>
              <w:right w:val="nil"/>
            </w:tcBorders>
            <w:shd w:val="clear" w:color="auto" w:fill="auto"/>
            <w:tcMar>
              <w:right w:w="0" w:type="dxa"/>
            </w:tcMar>
            <w:hideMark/>
          </w:tcPr>
          <w:p w14:paraId="27E9B497" w14:textId="77777777" w:rsidR="0067606D" w:rsidRPr="007A685E" w:rsidRDefault="0067606D" w:rsidP="00C76E6E">
            <w:pPr>
              <w:pStyle w:val="TabellSumma"/>
              <w:jc w:val="left"/>
            </w:pPr>
            <w:r w:rsidRPr="007A685E">
              <w:t>1:18</w:t>
            </w:r>
          </w:p>
        </w:tc>
        <w:tc>
          <w:tcPr>
            <w:tcW w:w="783" w:type="dxa"/>
            <w:tcBorders>
              <w:top w:val="single" w:sz="6" w:space="0" w:color="000000"/>
              <w:left w:val="nil"/>
              <w:bottom w:val="single" w:sz="6" w:space="0" w:color="000000"/>
              <w:right w:val="nil"/>
            </w:tcBorders>
            <w:shd w:val="clear" w:color="auto" w:fill="auto"/>
            <w:tcMar>
              <w:right w:w="0" w:type="dxa"/>
            </w:tcMar>
            <w:vAlign w:val="bottom"/>
          </w:tcPr>
          <w:p w14:paraId="4BC1D268"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shd w:val="clear" w:color="auto" w:fill="auto"/>
            <w:tcMar>
              <w:right w:w="0" w:type="dxa"/>
            </w:tcMar>
            <w:vAlign w:val="bottom"/>
            <w:hideMark/>
          </w:tcPr>
          <w:p w14:paraId="65B1B98B" w14:textId="77777777" w:rsidR="0067606D" w:rsidRPr="007A685E" w:rsidRDefault="0067606D" w:rsidP="00083E49">
            <w:pPr>
              <w:pStyle w:val="TabellSumma"/>
            </w:pPr>
            <w:r w:rsidRPr="007A685E">
              <w:t>-190</w:t>
            </w:r>
          </w:p>
        </w:tc>
        <w:tc>
          <w:tcPr>
            <w:tcW w:w="783" w:type="dxa"/>
            <w:tcBorders>
              <w:top w:val="single" w:sz="6" w:space="0" w:color="000000"/>
              <w:left w:val="nil"/>
              <w:bottom w:val="single" w:sz="6" w:space="0" w:color="000000"/>
              <w:right w:val="nil"/>
            </w:tcBorders>
            <w:shd w:val="clear" w:color="auto" w:fill="auto"/>
            <w:tcMar>
              <w:right w:w="0" w:type="dxa"/>
            </w:tcMar>
            <w:vAlign w:val="bottom"/>
            <w:hideMark/>
          </w:tcPr>
          <w:p w14:paraId="6E27FA8F" w14:textId="77777777" w:rsidR="0067606D" w:rsidRPr="007A685E" w:rsidRDefault="0067606D" w:rsidP="00083E49">
            <w:pPr>
              <w:pStyle w:val="TabellSumma"/>
            </w:pPr>
            <w:r w:rsidRPr="007A685E">
              <w:t>-190</w:t>
            </w:r>
          </w:p>
        </w:tc>
        <w:tc>
          <w:tcPr>
            <w:tcW w:w="783" w:type="dxa"/>
            <w:tcBorders>
              <w:top w:val="single" w:sz="6" w:space="0" w:color="000000"/>
              <w:left w:val="nil"/>
              <w:bottom w:val="single" w:sz="6" w:space="0" w:color="000000"/>
              <w:right w:val="nil"/>
            </w:tcBorders>
            <w:shd w:val="clear" w:color="auto" w:fill="auto"/>
            <w:tcMar>
              <w:right w:w="0" w:type="dxa"/>
            </w:tcMar>
            <w:vAlign w:val="bottom"/>
            <w:hideMark/>
          </w:tcPr>
          <w:p w14:paraId="0EC443D4" w14:textId="77777777" w:rsidR="0067606D" w:rsidRPr="007A685E" w:rsidRDefault="0067606D" w:rsidP="00083E49">
            <w:pPr>
              <w:pStyle w:val="TabellSumma"/>
            </w:pPr>
            <w:r w:rsidRPr="007A685E">
              <w:t>-190</w:t>
            </w:r>
          </w:p>
        </w:tc>
      </w:tr>
      <w:tr w:rsidR="0067606D" w:rsidRPr="00096265" w14:paraId="5D99091D" w14:textId="77777777" w:rsidTr="00C76E6E">
        <w:tc>
          <w:tcPr>
            <w:tcW w:w="571" w:type="dxa"/>
            <w:gridSpan w:val="2"/>
            <w:tcBorders>
              <w:top w:val="single" w:sz="6" w:space="0" w:color="000000"/>
              <w:left w:val="nil"/>
              <w:bottom w:val="single" w:sz="6" w:space="0" w:color="000000"/>
              <w:right w:val="nil"/>
            </w:tcBorders>
            <w:tcMar>
              <w:right w:w="0" w:type="dxa"/>
            </w:tcMar>
          </w:tcPr>
          <w:p w14:paraId="13879B8D" w14:textId="77777777" w:rsidR="0067606D" w:rsidRPr="007A685E" w:rsidRDefault="0067606D" w:rsidP="00083E49">
            <w:pPr>
              <w:pStyle w:val="TabellSumma"/>
              <w:jc w:val="left"/>
              <w:rPr>
                <w:rFonts w:ascii="Cambria" w:hAnsi="Cambria" w:cs="Cambria"/>
              </w:rPr>
            </w:pPr>
          </w:p>
        </w:tc>
        <w:tc>
          <w:tcPr>
            <w:tcW w:w="4570" w:type="dxa"/>
            <w:tcBorders>
              <w:top w:val="single" w:sz="6" w:space="0" w:color="000000"/>
              <w:left w:val="nil"/>
              <w:bottom w:val="single" w:sz="6" w:space="0" w:color="000000"/>
              <w:right w:val="nil"/>
            </w:tcBorders>
            <w:shd w:val="clear" w:color="auto" w:fill="auto"/>
            <w:tcMar>
              <w:right w:w="0" w:type="dxa"/>
            </w:tcMar>
          </w:tcPr>
          <w:p w14:paraId="54672D97" w14:textId="5E7F5ED3" w:rsidR="0067606D" w:rsidRPr="007A685E" w:rsidRDefault="0067606D" w:rsidP="00083E49">
            <w:pPr>
              <w:pStyle w:val="TabellSumma"/>
              <w:jc w:val="left"/>
            </w:pPr>
            <w:r w:rsidRPr="007A685E">
              <w:t>Åtgärder för stärkt lärarförsörjning</w:t>
            </w:r>
          </w:p>
        </w:tc>
        <w:tc>
          <w:tcPr>
            <w:tcW w:w="782" w:type="dxa"/>
            <w:tcBorders>
              <w:top w:val="single" w:sz="6" w:space="0" w:color="000000"/>
              <w:left w:val="nil"/>
              <w:bottom w:val="single" w:sz="6" w:space="0" w:color="000000"/>
              <w:right w:val="nil"/>
            </w:tcBorders>
            <w:shd w:val="clear" w:color="auto" w:fill="auto"/>
            <w:tcMar>
              <w:right w:w="0" w:type="dxa"/>
            </w:tcMar>
          </w:tcPr>
          <w:p w14:paraId="154CCAA2" w14:textId="19F03EB1" w:rsidR="0067606D" w:rsidRPr="007A685E" w:rsidRDefault="0067606D" w:rsidP="00C76E6E">
            <w:pPr>
              <w:pStyle w:val="TabellSumma"/>
              <w:jc w:val="left"/>
            </w:pPr>
            <w:r w:rsidRPr="007A685E">
              <w:t>2:14, 2:64, flera anslag</w:t>
            </w:r>
          </w:p>
        </w:tc>
        <w:tc>
          <w:tcPr>
            <w:tcW w:w="783" w:type="dxa"/>
            <w:tcBorders>
              <w:top w:val="single" w:sz="6" w:space="0" w:color="000000"/>
              <w:left w:val="nil"/>
              <w:bottom w:val="single" w:sz="6" w:space="0" w:color="000000"/>
              <w:right w:val="nil"/>
            </w:tcBorders>
            <w:shd w:val="clear" w:color="auto" w:fill="auto"/>
            <w:tcMar>
              <w:right w:w="0" w:type="dxa"/>
            </w:tcMar>
            <w:vAlign w:val="bottom"/>
          </w:tcPr>
          <w:p w14:paraId="3E0654FC"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shd w:val="clear" w:color="auto" w:fill="auto"/>
            <w:tcMar>
              <w:right w:w="0" w:type="dxa"/>
            </w:tcMar>
            <w:vAlign w:val="bottom"/>
          </w:tcPr>
          <w:p w14:paraId="13F720DD" w14:textId="7538FA92" w:rsidR="0067606D" w:rsidRPr="007A685E" w:rsidRDefault="0067606D" w:rsidP="00083E49">
            <w:pPr>
              <w:pStyle w:val="TabellSumma"/>
            </w:pPr>
            <w:r w:rsidRPr="007A685E">
              <w:t>142</w:t>
            </w:r>
          </w:p>
        </w:tc>
        <w:tc>
          <w:tcPr>
            <w:tcW w:w="783" w:type="dxa"/>
            <w:tcBorders>
              <w:top w:val="single" w:sz="6" w:space="0" w:color="000000"/>
              <w:left w:val="nil"/>
              <w:bottom w:val="single" w:sz="6" w:space="0" w:color="000000"/>
              <w:right w:val="nil"/>
            </w:tcBorders>
            <w:shd w:val="clear" w:color="auto" w:fill="auto"/>
            <w:tcMar>
              <w:right w:w="0" w:type="dxa"/>
            </w:tcMar>
            <w:vAlign w:val="bottom"/>
          </w:tcPr>
          <w:p w14:paraId="0AB4858C" w14:textId="58BB94AC" w:rsidR="0067606D" w:rsidRPr="007A685E" w:rsidRDefault="0067606D" w:rsidP="00083E49">
            <w:pPr>
              <w:pStyle w:val="TabellSumma"/>
            </w:pPr>
            <w:r w:rsidRPr="007A685E">
              <w:t>133</w:t>
            </w:r>
          </w:p>
        </w:tc>
        <w:tc>
          <w:tcPr>
            <w:tcW w:w="783" w:type="dxa"/>
            <w:tcBorders>
              <w:top w:val="single" w:sz="6" w:space="0" w:color="000000"/>
              <w:left w:val="nil"/>
              <w:bottom w:val="single" w:sz="6" w:space="0" w:color="000000"/>
              <w:right w:val="nil"/>
            </w:tcBorders>
            <w:shd w:val="clear" w:color="auto" w:fill="auto"/>
            <w:tcMar>
              <w:right w:w="0" w:type="dxa"/>
            </w:tcMar>
            <w:vAlign w:val="bottom"/>
          </w:tcPr>
          <w:p w14:paraId="4A73F55F" w14:textId="3B12D6A9" w:rsidR="0067606D" w:rsidRPr="007A685E" w:rsidRDefault="0067606D" w:rsidP="00083E49">
            <w:pPr>
              <w:pStyle w:val="TabellSumma"/>
            </w:pPr>
            <w:r w:rsidRPr="007A685E">
              <w:t>125</w:t>
            </w:r>
          </w:p>
        </w:tc>
      </w:tr>
      <w:bookmarkEnd w:id="260"/>
      <w:tr w:rsidR="0067606D" w:rsidRPr="00096265" w14:paraId="5507F303" w14:textId="77777777" w:rsidTr="00C76E6E">
        <w:tc>
          <w:tcPr>
            <w:tcW w:w="571" w:type="dxa"/>
            <w:gridSpan w:val="2"/>
            <w:tcBorders>
              <w:top w:val="single" w:sz="6" w:space="0" w:color="000000"/>
              <w:left w:val="nil"/>
              <w:bottom w:val="single" w:sz="6" w:space="0" w:color="000000"/>
              <w:right w:val="nil"/>
            </w:tcBorders>
            <w:tcMar>
              <w:right w:w="0" w:type="dxa"/>
            </w:tcMar>
            <w:hideMark/>
          </w:tcPr>
          <w:p w14:paraId="0CDAFB24"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570" w:type="dxa"/>
            <w:tcBorders>
              <w:top w:val="single" w:sz="6" w:space="0" w:color="000000"/>
              <w:left w:val="nil"/>
              <w:bottom w:val="single" w:sz="6" w:space="0" w:color="000000"/>
              <w:right w:val="nil"/>
            </w:tcBorders>
            <w:tcMar>
              <w:right w:w="0" w:type="dxa"/>
            </w:tcMar>
            <w:hideMark/>
          </w:tcPr>
          <w:p w14:paraId="47E14E4C" w14:textId="2D16295E" w:rsidR="0067606D" w:rsidRPr="007A685E" w:rsidRDefault="0067606D" w:rsidP="00083E49">
            <w:pPr>
              <w:pStyle w:val="TabellSumma"/>
              <w:jc w:val="left"/>
            </w:pPr>
            <w:r w:rsidRPr="007A685E">
              <w:t>Förstärkning rymdforskning</w:t>
            </w:r>
          </w:p>
        </w:tc>
        <w:tc>
          <w:tcPr>
            <w:tcW w:w="782" w:type="dxa"/>
            <w:tcBorders>
              <w:top w:val="single" w:sz="6" w:space="0" w:color="000000"/>
              <w:left w:val="nil"/>
              <w:bottom w:val="single" w:sz="6" w:space="0" w:color="000000"/>
              <w:right w:val="nil"/>
            </w:tcBorders>
            <w:tcMar>
              <w:right w:w="0" w:type="dxa"/>
            </w:tcMar>
            <w:hideMark/>
          </w:tcPr>
          <w:p w14:paraId="2985989F" w14:textId="7969C681" w:rsidR="0067606D" w:rsidRPr="007A685E" w:rsidRDefault="0067606D" w:rsidP="00C76E6E">
            <w:pPr>
              <w:pStyle w:val="TabellSumma"/>
              <w:jc w:val="left"/>
            </w:pPr>
            <w:r w:rsidRPr="007A685E">
              <w:t>2:64, 3:1</w:t>
            </w:r>
          </w:p>
        </w:tc>
        <w:tc>
          <w:tcPr>
            <w:tcW w:w="783" w:type="dxa"/>
            <w:tcBorders>
              <w:top w:val="single" w:sz="6" w:space="0" w:color="000000"/>
              <w:left w:val="nil"/>
              <w:bottom w:val="single" w:sz="6" w:space="0" w:color="000000"/>
              <w:right w:val="nil"/>
            </w:tcBorders>
            <w:tcMar>
              <w:right w:w="0" w:type="dxa"/>
            </w:tcMar>
            <w:vAlign w:val="bottom"/>
          </w:tcPr>
          <w:p w14:paraId="053CCB88" w14:textId="76CD4BDE"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0858C3A0" w14:textId="553E2AC6" w:rsidR="0067606D" w:rsidRPr="007A685E" w:rsidRDefault="0067606D" w:rsidP="00083E49">
            <w:pPr>
              <w:pStyle w:val="TabellSumma"/>
            </w:pPr>
            <w:r w:rsidRPr="007A685E">
              <w:t>-75</w:t>
            </w:r>
          </w:p>
        </w:tc>
        <w:tc>
          <w:tcPr>
            <w:tcW w:w="783" w:type="dxa"/>
            <w:tcBorders>
              <w:top w:val="single" w:sz="6" w:space="0" w:color="000000"/>
              <w:left w:val="nil"/>
              <w:bottom w:val="single" w:sz="6" w:space="0" w:color="000000"/>
              <w:right w:val="nil"/>
            </w:tcBorders>
            <w:tcMar>
              <w:right w:w="0" w:type="dxa"/>
            </w:tcMar>
            <w:vAlign w:val="bottom"/>
          </w:tcPr>
          <w:p w14:paraId="505592D6" w14:textId="6CA0B824" w:rsidR="0067606D" w:rsidRPr="007A685E" w:rsidRDefault="0067606D" w:rsidP="00083E49">
            <w:pPr>
              <w:pStyle w:val="TabellSumma"/>
            </w:pPr>
            <w:r w:rsidRPr="007A685E">
              <w:t>-150</w:t>
            </w:r>
          </w:p>
        </w:tc>
        <w:tc>
          <w:tcPr>
            <w:tcW w:w="783" w:type="dxa"/>
            <w:tcBorders>
              <w:top w:val="single" w:sz="6" w:space="0" w:color="000000"/>
              <w:left w:val="nil"/>
              <w:bottom w:val="single" w:sz="6" w:space="0" w:color="000000"/>
              <w:right w:val="nil"/>
            </w:tcBorders>
            <w:tcMar>
              <w:right w:w="0" w:type="dxa"/>
            </w:tcMar>
            <w:vAlign w:val="bottom"/>
          </w:tcPr>
          <w:p w14:paraId="7DEF010B" w14:textId="5A02DE04" w:rsidR="0067606D" w:rsidRPr="007A685E" w:rsidRDefault="0067606D" w:rsidP="00083E49">
            <w:pPr>
              <w:pStyle w:val="TabellSumma"/>
            </w:pPr>
            <w:r w:rsidRPr="007A685E">
              <w:t>-150</w:t>
            </w:r>
          </w:p>
        </w:tc>
      </w:tr>
      <w:tr w:rsidR="0067606D" w:rsidRPr="00BA6A4E" w14:paraId="72E65F05" w14:textId="77777777" w:rsidTr="00C76E6E">
        <w:tc>
          <w:tcPr>
            <w:tcW w:w="571" w:type="dxa"/>
            <w:gridSpan w:val="2"/>
            <w:tcBorders>
              <w:top w:val="single" w:sz="6" w:space="0" w:color="000000"/>
              <w:left w:val="nil"/>
              <w:bottom w:val="single" w:sz="6" w:space="0" w:color="000000"/>
              <w:right w:val="nil"/>
            </w:tcBorders>
            <w:tcMar>
              <w:right w:w="0" w:type="dxa"/>
            </w:tcMar>
          </w:tcPr>
          <w:p w14:paraId="52AA1FCB" w14:textId="77777777" w:rsidR="0067606D" w:rsidRPr="007A685E" w:rsidRDefault="0067606D" w:rsidP="00083E49">
            <w:pPr>
              <w:pStyle w:val="TabellSumma"/>
              <w:jc w:val="left"/>
              <w:rPr>
                <w:rFonts w:ascii="Cambria" w:hAnsi="Cambria" w:cs="Cambria"/>
              </w:rPr>
            </w:pPr>
          </w:p>
        </w:tc>
        <w:tc>
          <w:tcPr>
            <w:tcW w:w="4570" w:type="dxa"/>
            <w:tcBorders>
              <w:top w:val="single" w:sz="6" w:space="0" w:color="000000"/>
              <w:left w:val="nil"/>
              <w:bottom w:val="single" w:sz="6" w:space="0" w:color="000000"/>
              <w:right w:val="nil"/>
            </w:tcBorders>
            <w:tcMar>
              <w:right w:w="0" w:type="dxa"/>
            </w:tcMar>
          </w:tcPr>
          <w:p w14:paraId="6392982B" w14:textId="68A8335C" w:rsidR="0067606D" w:rsidRPr="007A685E" w:rsidRDefault="0067606D" w:rsidP="00083E49">
            <w:pPr>
              <w:pStyle w:val="TabellSumma"/>
              <w:jc w:val="left"/>
            </w:pPr>
            <w:r w:rsidRPr="007A685E">
              <w:t>Förstärkning rymdforskning</w:t>
            </w:r>
          </w:p>
        </w:tc>
        <w:tc>
          <w:tcPr>
            <w:tcW w:w="782" w:type="dxa"/>
            <w:tcBorders>
              <w:top w:val="single" w:sz="6" w:space="0" w:color="000000"/>
              <w:left w:val="nil"/>
              <w:bottom w:val="single" w:sz="6" w:space="0" w:color="000000"/>
              <w:right w:val="nil"/>
            </w:tcBorders>
            <w:tcMar>
              <w:right w:w="0" w:type="dxa"/>
            </w:tcMar>
          </w:tcPr>
          <w:p w14:paraId="09E49945" w14:textId="3988BE05" w:rsidR="0067606D" w:rsidRPr="007A685E" w:rsidRDefault="0067606D" w:rsidP="00C76E6E">
            <w:pPr>
              <w:pStyle w:val="TabellSumma"/>
              <w:jc w:val="left"/>
            </w:pPr>
            <w:r w:rsidRPr="007A685E">
              <w:t>3:4</w:t>
            </w:r>
          </w:p>
        </w:tc>
        <w:tc>
          <w:tcPr>
            <w:tcW w:w="783" w:type="dxa"/>
            <w:tcBorders>
              <w:top w:val="single" w:sz="6" w:space="0" w:color="000000"/>
              <w:left w:val="nil"/>
              <w:bottom w:val="single" w:sz="6" w:space="0" w:color="000000"/>
              <w:right w:val="nil"/>
            </w:tcBorders>
            <w:tcMar>
              <w:right w:w="0" w:type="dxa"/>
            </w:tcMar>
            <w:vAlign w:val="bottom"/>
          </w:tcPr>
          <w:p w14:paraId="21D891E8" w14:textId="7C8F53D0" w:rsidR="0067606D" w:rsidRPr="007A685E" w:rsidRDefault="0067606D" w:rsidP="00083E49">
            <w:pPr>
              <w:pStyle w:val="TabellSumma"/>
            </w:pPr>
            <w:r w:rsidRPr="007A685E">
              <w:t>150</w:t>
            </w:r>
          </w:p>
        </w:tc>
        <w:tc>
          <w:tcPr>
            <w:tcW w:w="783" w:type="dxa"/>
            <w:tcBorders>
              <w:top w:val="single" w:sz="6" w:space="0" w:color="000000"/>
              <w:left w:val="nil"/>
              <w:bottom w:val="single" w:sz="6" w:space="0" w:color="000000"/>
              <w:right w:val="nil"/>
            </w:tcBorders>
            <w:tcMar>
              <w:right w:w="0" w:type="dxa"/>
            </w:tcMar>
            <w:vAlign w:val="bottom"/>
          </w:tcPr>
          <w:p w14:paraId="0C6240B5" w14:textId="370D0B9E" w:rsidR="0067606D" w:rsidRPr="007A685E" w:rsidRDefault="0067606D" w:rsidP="00083E49">
            <w:pPr>
              <w:pStyle w:val="TabellSumma"/>
            </w:pPr>
            <w:r w:rsidRPr="007A685E">
              <w:t>150</w:t>
            </w:r>
          </w:p>
        </w:tc>
        <w:tc>
          <w:tcPr>
            <w:tcW w:w="783" w:type="dxa"/>
            <w:tcBorders>
              <w:top w:val="single" w:sz="6" w:space="0" w:color="000000"/>
              <w:left w:val="nil"/>
              <w:bottom w:val="single" w:sz="6" w:space="0" w:color="000000"/>
              <w:right w:val="nil"/>
            </w:tcBorders>
            <w:tcMar>
              <w:right w:w="0" w:type="dxa"/>
            </w:tcMar>
            <w:vAlign w:val="bottom"/>
          </w:tcPr>
          <w:p w14:paraId="305927E9" w14:textId="1377AA4E" w:rsidR="0067606D" w:rsidRPr="007A685E" w:rsidRDefault="0067606D" w:rsidP="00083E49">
            <w:pPr>
              <w:pStyle w:val="TabellSumma"/>
            </w:pPr>
            <w:r w:rsidRPr="007A685E">
              <w:t>150</w:t>
            </w:r>
          </w:p>
        </w:tc>
        <w:tc>
          <w:tcPr>
            <w:tcW w:w="783" w:type="dxa"/>
            <w:tcBorders>
              <w:top w:val="single" w:sz="6" w:space="0" w:color="000000"/>
              <w:left w:val="nil"/>
              <w:bottom w:val="single" w:sz="6" w:space="0" w:color="000000"/>
              <w:right w:val="nil"/>
            </w:tcBorders>
            <w:tcMar>
              <w:right w:w="0" w:type="dxa"/>
            </w:tcMar>
            <w:vAlign w:val="bottom"/>
          </w:tcPr>
          <w:p w14:paraId="675CEC69" w14:textId="7C6982D6" w:rsidR="0067606D" w:rsidRPr="007A685E" w:rsidRDefault="0067606D" w:rsidP="00083E49">
            <w:pPr>
              <w:pStyle w:val="TabellSumma"/>
            </w:pPr>
            <w:r w:rsidRPr="007A685E">
              <w:t>150</w:t>
            </w:r>
          </w:p>
        </w:tc>
      </w:tr>
      <w:tr w:rsidR="0067606D" w:rsidRPr="00096265" w14:paraId="345D6C41" w14:textId="77777777" w:rsidTr="00C76E6E">
        <w:tc>
          <w:tcPr>
            <w:tcW w:w="532" w:type="dxa"/>
            <w:tcBorders>
              <w:left w:val="nil"/>
              <w:bottom w:val="single" w:sz="6" w:space="0" w:color="000000"/>
              <w:right w:val="nil"/>
            </w:tcBorders>
            <w:tcMar>
              <w:right w:w="0" w:type="dxa"/>
            </w:tcMar>
            <w:hideMark/>
          </w:tcPr>
          <w:p w14:paraId="3393DBE4" w14:textId="466EA4EA" w:rsidR="0067606D" w:rsidRPr="007A685E" w:rsidRDefault="0067606D" w:rsidP="0067606D">
            <w:pPr>
              <w:pStyle w:val="TabellSummaText"/>
            </w:pPr>
            <w:r w:rsidRPr="007A685E">
              <w:t>17</w:t>
            </w:r>
          </w:p>
        </w:tc>
        <w:tc>
          <w:tcPr>
            <w:tcW w:w="4609" w:type="dxa"/>
            <w:gridSpan w:val="2"/>
            <w:tcBorders>
              <w:left w:val="nil"/>
              <w:bottom w:val="single" w:sz="6" w:space="0" w:color="000000"/>
              <w:right w:val="nil"/>
            </w:tcBorders>
            <w:tcMar>
              <w:right w:w="0" w:type="dxa"/>
            </w:tcMar>
            <w:hideMark/>
          </w:tcPr>
          <w:p w14:paraId="4A678E46" w14:textId="77777777" w:rsidR="0067606D" w:rsidRPr="007A685E" w:rsidRDefault="0067606D" w:rsidP="0067606D">
            <w:pPr>
              <w:pStyle w:val="TabellSummaText"/>
            </w:pPr>
            <w:r w:rsidRPr="007A685E">
              <w:t>Kultur, medier, trossamfund och fritid</w:t>
            </w:r>
          </w:p>
        </w:tc>
        <w:tc>
          <w:tcPr>
            <w:tcW w:w="782" w:type="dxa"/>
            <w:tcBorders>
              <w:left w:val="nil"/>
              <w:bottom w:val="single" w:sz="6" w:space="0" w:color="000000"/>
              <w:right w:val="nil"/>
            </w:tcBorders>
            <w:tcMar>
              <w:right w:w="0" w:type="dxa"/>
            </w:tcMar>
          </w:tcPr>
          <w:p w14:paraId="01C9E21C" w14:textId="77777777" w:rsidR="0067606D" w:rsidRPr="007A685E" w:rsidRDefault="0067606D" w:rsidP="00C76E6E">
            <w:pPr>
              <w:pStyle w:val="TabellSummaText"/>
            </w:pPr>
          </w:p>
        </w:tc>
        <w:tc>
          <w:tcPr>
            <w:tcW w:w="783" w:type="dxa"/>
            <w:tcBorders>
              <w:left w:val="nil"/>
              <w:bottom w:val="single" w:sz="6" w:space="0" w:color="000000"/>
              <w:right w:val="nil"/>
            </w:tcBorders>
            <w:tcMar>
              <w:right w:w="0" w:type="dxa"/>
            </w:tcMar>
            <w:vAlign w:val="bottom"/>
            <w:hideMark/>
          </w:tcPr>
          <w:p w14:paraId="38F3F502" w14:textId="77777777" w:rsidR="0067606D" w:rsidRPr="007A685E" w:rsidRDefault="0067606D" w:rsidP="0067606D">
            <w:pPr>
              <w:pStyle w:val="TabellSummaText"/>
              <w:jc w:val="right"/>
            </w:pPr>
            <w:r w:rsidRPr="007A685E">
              <w:t>52</w:t>
            </w:r>
          </w:p>
        </w:tc>
        <w:tc>
          <w:tcPr>
            <w:tcW w:w="783" w:type="dxa"/>
            <w:tcBorders>
              <w:left w:val="nil"/>
              <w:bottom w:val="single" w:sz="6" w:space="0" w:color="000000"/>
              <w:right w:val="nil"/>
            </w:tcBorders>
            <w:tcMar>
              <w:right w:w="0" w:type="dxa"/>
            </w:tcMar>
            <w:vAlign w:val="bottom"/>
            <w:hideMark/>
          </w:tcPr>
          <w:p w14:paraId="020B2759" w14:textId="77777777" w:rsidR="0067606D" w:rsidRPr="007A685E" w:rsidRDefault="0067606D" w:rsidP="0067606D">
            <w:pPr>
              <w:pStyle w:val="TabellSummaText"/>
              <w:jc w:val="right"/>
            </w:pPr>
            <w:r w:rsidRPr="007A685E">
              <w:t>236</w:t>
            </w:r>
          </w:p>
        </w:tc>
        <w:tc>
          <w:tcPr>
            <w:tcW w:w="783" w:type="dxa"/>
            <w:tcBorders>
              <w:left w:val="nil"/>
              <w:bottom w:val="single" w:sz="6" w:space="0" w:color="000000"/>
              <w:right w:val="nil"/>
            </w:tcBorders>
            <w:tcMar>
              <w:right w:w="0" w:type="dxa"/>
            </w:tcMar>
            <w:vAlign w:val="bottom"/>
            <w:hideMark/>
          </w:tcPr>
          <w:p w14:paraId="00F12EBE" w14:textId="77777777" w:rsidR="0067606D" w:rsidRPr="007A685E" w:rsidRDefault="0067606D" w:rsidP="0067606D">
            <w:pPr>
              <w:pStyle w:val="TabellSummaText"/>
              <w:jc w:val="right"/>
            </w:pPr>
            <w:r w:rsidRPr="007A685E">
              <w:t>385</w:t>
            </w:r>
          </w:p>
        </w:tc>
        <w:tc>
          <w:tcPr>
            <w:tcW w:w="783" w:type="dxa"/>
            <w:tcBorders>
              <w:left w:val="nil"/>
              <w:bottom w:val="single" w:sz="6" w:space="0" w:color="000000"/>
              <w:right w:val="nil"/>
            </w:tcBorders>
            <w:tcMar>
              <w:right w:w="0" w:type="dxa"/>
            </w:tcMar>
            <w:vAlign w:val="bottom"/>
            <w:hideMark/>
          </w:tcPr>
          <w:p w14:paraId="3F9AE559" w14:textId="77777777" w:rsidR="0067606D" w:rsidRPr="007A685E" w:rsidRDefault="0067606D" w:rsidP="0067606D">
            <w:pPr>
              <w:pStyle w:val="TabellSummaText"/>
              <w:jc w:val="right"/>
            </w:pPr>
            <w:r w:rsidRPr="007A685E">
              <w:t>357</w:t>
            </w:r>
          </w:p>
        </w:tc>
      </w:tr>
      <w:tr w:rsidR="0067606D" w:rsidRPr="00096265" w14:paraId="0F8B3049" w14:textId="77777777" w:rsidTr="00C76E6E">
        <w:tc>
          <w:tcPr>
            <w:tcW w:w="532" w:type="dxa"/>
            <w:tcBorders>
              <w:top w:val="single" w:sz="6" w:space="0" w:color="000000"/>
              <w:left w:val="nil"/>
              <w:bottom w:val="single" w:sz="6" w:space="0" w:color="000000"/>
              <w:right w:val="nil"/>
            </w:tcBorders>
            <w:tcMar>
              <w:right w:w="0" w:type="dxa"/>
            </w:tcMar>
            <w:hideMark/>
          </w:tcPr>
          <w:p w14:paraId="7F0EDA0B" w14:textId="77777777" w:rsidR="0067606D" w:rsidRPr="007A685E" w:rsidRDefault="0067606D" w:rsidP="00083E49">
            <w:pPr>
              <w:pStyle w:val="TabellSumma"/>
              <w:jc w:val="left"/>
            </w:pPr>
            <w:r w:rsidRPr="007A685E">
              <w:t xml:space="preserve">varav </w:t>
            </w:r>
          </w:p>
        </w:tc>
        <w:tc>
          <w:tcPr>
            <w:tcW w:w="4609" w:type="dxa"/>
            <w:gridSpan w:val="2"/>
            <w:tcBorders>
              <w:top w:val="single" w:sz="6" w:space="0" w:color="000000"/>
              <w:left w:val="nil"/>
              <w:bottom w:val="single" w:sz="6" w:space="0" w:color="000000"/>
              <w:right w:val="nil"/>
            </w:tcBorders>
            <w:tcMar>
              <w:right w:w="0" w:type="dxa"/>
            </w:tcMar>
            <w:hideMark/>
          </w:tcPr>
          <w:p w14:paraId="77CFCF6E" w14:textId="77777777" w:rsidR="0067606D" w:rsidRPr="007A685E" w:rsidRDefault="0067606D" w:rsidP="00083E49">
            <w:pPr>
              <w:pStyle w:val="TabellSumma"/>
              <w:jc w:val="left"/>
            </w:pPr>
            <w:r w:rsidRPr="007A685E">
              <w:t>Statsbidrag till kulturskoleverksamhet</w:t>
            </w:r>
          </w:p>
        </w:tc>
        <w:tc>
          <w:tcPr>
            <w:tcW w:w="782" w:type="dxa"/>
            <w:tcBorders>
              <w:top w:val="single" w:sz="6" w:space="0" w:color="000000"/>
              <w:left w:val="nil"/>
              <w:bottom w:val="single" w:sz="6" w:space="0" w:color="000000"/>
              <w:right w:val="nil"/>
            </w:tcBorders>
            <w:tcMar>
              <w:right w:w="0" w:type="dxa"/>
            </w:tcMar>
            <w:hideMark/>
          </w:tcPr>
          <w:p w14:paraId="7A559D7A" w14:textId="77777777" w:rsidR="0067606D" w:rsidRPr="007A685E" w:rsidRDefault="0067606D" w:rsidP="00C76E6E">
            <w:pPr>
              <w:pStyle w:val="TabellSumma"/>
              <w:jc w:val="left"/>
            </w:pPr>
            <w:r w:rsidRPr="007A685E">
              <w:t>1:2</w:t>
            </w:r>
          </w:p>
        </w:tc>
        <w:tc>
          <w:tcPr>
            <w:tcW w:w="783" w:type="dxa"/>
            <w:tcBorders>
              <w:top w:val="single" w:sz="6" w:space="0" w:color="000000"/>
              <w:left w:val="nil"/>
              <w:bottom w:val="single" w:sz="6" w:space="0" w:color="000000"/>
              <w:right w:val="nil"/>
            </w:tcBorders>
            <w:tcMar>
              <w:right w:w="0" w:type="dxa"/>
            </w:tcMar>
            <w:vAlign w:val="bottom"/>
          </w:tcPr>
          <w:p w14:paraId="41874E87"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7EDC5899" w14:textId="77777777" w:rsidR="0067606D" w:rsidRPr="007A685E" w:rsidRDefault="0067606D" w:rsidP="00083E49">
            <w:pPr>
              <w:pStyle w:val="TabellSumma"/>
            </w:pPr>
            <w:r w:rsidRPr="007A685E">
              <w:t>100</w:t>
            </w:r>
          </w:p>
        </w:tc>
        <w:tc>
          <w:tcPr>
            <w:tcW w:w="783" w:type="dxa"/>
            <w:tcBorders>
              <w:top w:val="single" w:sz="6" w:space="0" w:color="000000"/>
              <w:left w:val="nil"/>
              <w:bottom w:val="single" w:sz="6" w:space="0" w:color="000000"/>
              <w:right w:val="nil"/>
            </w:tcBorders>
            <w:tcMar>
              <w:right w:w="0" w:type="dxa"/>
            </w:tcMar>
            <w:vAlign w:val="bottom"/>
            <w:hideMark/>
          </w:tcPr>
          <w:p w14:paraId="663FD154" w14:textId="77777777" w:rsidR="0067606D" w:rsidRPr="007A685E" w:rsidRDefault="0067606D" w:rsidP="00083E49">
            <w:pPr>
              <w:pStyle w:val="TabellSumma"/>
            </w:pPr>
            <w:r w:rsidRPr="007A685E">
              <w:t>100</w:t>
            </w:r>
          </w:p>
        </w:tc>
        <w:tc>
          <w:tcPr>
            <w:tcW w:w="783" w:type="dxa"/>
            <w:tcBorders>
              <w:top w:val="single" w:sz="6" w:space="0" w:color="000000"/>
              <w:left w:val="nil"/>
              <w:bottom w:val="single" w:sz="6" w:space="0" w:color="000000"/>
              <w:right w:val="nil"/>
            </w:tcBorders>
            <w:tcMar>
              <w:right w:w="0" w:type="dxa"/>
            </w:tcMar>
            <w:vAlign w:val="bottom"/>
            <w:hideMark/>
          </w:tcPr>
          <w:p w14:paraId="394E6526" w14:textId="77777777" w:rsidR="0067606D" w:rsidRPr="007A685E" w:rsidRDefault="0067606D" w:rsidP="00083E49">
            <w:pPr>
              <w:pStyle w:val="TabellSumma"/>
            </w:pPr>
            <w:r w:rsidRPr="007A685E">
              <w:t>100</w:t>
            </w:r>
          </w:p>
        </w:tc>
      </w:tr>
      <w:tr w:rsidR="0067606D" w:rsidRPr="00096265" w14:paraId="4AB7DFEE" w14:textId="77777777" w:rsidTr="00C76E6E">
        <w:tc>
          <w:tcPr>
            <w:tcW w:w="532" w:type="dxa"/>
            <w:tcBorders>
              <w:top w:val="single" w:sz="6" w:space="0" w:color="000000"/>
              <w:left w:val="nil"/>
              <w:bottom w:val="single" w:sz="6" w:space="0" w:color="000000"/>
              <w:right w:val="nil"/>
            </w:tcBorders>
            <w:tcMar>
              <w:right w:w="0" w:type="dxa"/>
            </w:tcMar>
            <w:hideMark/>
          </w:tcPr>
          <w:p w14:paraId="69C80CF3"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3AA5BB77" w14:textId="77777777" w:rsidR="0067606D" w:rsidRPr="007A685E" w:rsidRDefault="0067606D" w:rsidP="00083E49">
            <w:pPr>
              <w:pStyle w:val="TabellSumma"/>
              <w:jc w:val="left"/>
            </w:pPr>
            <w:r w:rsidRPr="007A685E">
              <w:t>Fri entré vid vissa statliga museer</w:t>
            </w:r>
          </w:p>
        </w:tc>
        <w:tc>
          <w:tcPr>
            <w:tcW w:w="782" w:type="dxa"/>
            <w:tcBorders>
              <w:top w:val="single" w:sz="6" w:space="0" w:color="000000"/>
              <w:left w:val="nil"/>
              <w:bottom w:val="single" w:sz="6" w:space="0" w:color="000000"/>
              <w:right w:val="nil"/>
            </w:tcBorders>
            <w:tcMar>
              <w:right w:w="0" w:type="dxa"/>
            </w:tcMar>
            <w:hideMark/>
          </w:tcPr>
          <w:p w14:paraId="0315A15F" w14:textId="77777777" w:rsidR="0067606D" w:rsidRPr="007A685E" w:rsidRDefault="0067606D" w:rsidP="00C76E6E">
            <w:pPr>
              <w:pStyle w:val="TabellSumma"/>
              <w:jc w:val="left"/>
            </w:pPr>
            <w:r w:rsidRPr="007A685E">
              <w:t>8:1</w:t>
            </w:r>
          </w:p>
        </w:tc>
        <w:tc>
          <w:tcPr>
            <w:tcW w:w="783" w:type="dxa"/>
            <w:tcBorders>
              <w:top w:val="single" w:sz="6" w:space="0" w:color="000000"/>
              <w:left w:val="nil"/>
              <w:bottom w:val="single" w:sz="6" w:space="0" w:color="000000"/>
              <w:right w:val="nil"/>
            </w:tcBorders>
            <w:tcMar>
              <w:right w:w="0" w:type="dxa"/>
            </w:tcMar>
            <w:vAlign w:val="bottom"/>
          </w:tcPr>
          <w:p w14:paraId="6FDC6485"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75092632" w14:textId="77777777" w:rsidR="0067606D" w:rsidRPr="007A685E" w:rsidRDefault="0067606D" w:rsidP="00083E49">
            <w:pPr>
              <w:pStyle w:val="TabellSumma"/>
            </w:pPr>
            <w:r w:rsidRPr="007A685E">
              <w:t>90</w:t>
            </w:r>
          </w:p>
        </w:tc>
        <w:tc>
          <w:tcPr>
            <w:tcW w:w="783" w:type="dxa"/>
            <w:tcBorders>
              <w:top w:val="single" w:sz="6" w:space="0" w:color="000000"/>
              <w:left w:val="nil"/>
              <w:bottom w:val="single" w:sz="6" w:space="0" w:color="000000"/>
              <w:right w:val="nil"/>
            </w:tcBorders>
            <w:tcMar>
              <w:right w:w="0" w:type="dxa"/>
            </w:tcMar>
            <w:vAlign w:val="bottom"/>
            <w:hideMark/>
          </w:tcPr>
          <w:p w14:paraId="7B0B41E0" w14:textId="77777777" w:rsidR="0067606D" w:rsidRPr="007A685E" w:rsidRDefault="0067606D" w:rsidP="00083E49">
            <w:pPr>
              <w:pStyle w:val="TabellSumma"/>
            </w:pPr>
            <w:r w:rsidRPr="007A685E">
              <w:t>90</w:t>
            </w:r>
          </w:p>
        </w:tc>
        <w:tc>
          <w:tcPr>
            <w:tcW w:w="783" w:type="dxa"/>
            <w:tcBorders>
              <w:top w:val="single" w:sz="6" w:space="0" w:color="000000"/>
              <w:left w:val="nil"/>
              <w:bottom w:val="single" w:sz="6" w:space="0" w:color="000000"/>
              <w:right w:val="nil"/>
            </w:tcBorders>
            <w:tcMar>
              <w:right w:w="0" w:type="dxa"/>
            </w:tcMar>
            <w:vAlign w:val="bottom"/>
            <w:hideMark/>
          </w:tcPr>
          <w:p w14:paraId="79EB15FF" w14:textId="77777777" w:rsidR="0067606D" w:rsidRPr="007A685E" w:rsidRDefault="0067606D" w:rsidP="00083E49">
            <w:pPr>
              <w:pStyle w:val="TabellSumma"/>
            </w:pPr>
            <w:r w:rsidRPr="007A685E">
              <w:t>90</w:t>
            </w:r>
          </w:p>
        </w:tc>
      </w:tr>
      <w:tr w:rsidR="0067606D" w:rsidRPr="00096265" w14:paraId="3567613F" w14:textId="77777777" w:rsidTr="00C76E6E">
        <w:tc>
          <w:tcPr>
            <w:tcW w:w="532" w:type="dxa"/>
            <w:tcBorders>
              <w:top w:val="single" w:sz="6" w:space="0" w:color="000000"/>
              <w:left w:val="nil"/>
              <w:bottom w:val="single" w:sz="6" w:space="0" w:color="000000"/>
              <w:right w:val="nil"/>
            </w:tcBorders>
            <w:tcMar>
              <w:right w:w="0" w:type="dxa"/>
            </w:tcMar>
            <w:hideMark/>
          </w:tcPr>
          <w:p w14:paraId="0B1696E3"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7CA74BBE" w14:textId="32D35EC5" w:rsidR="0067606D" w:rsidRPr="007A685E" w:rsidRDefault="0067606D" w:rsidP="00083E49">
            <w:pPr>
              <w:pStyle w:val="TabellSumma"/>
              <w:jc w:val="left"/>
            </w:pPr>
            <w:r w:rsidRPr="007A685E">
              <w:t>Renovering av Nationalmuseum</w:t>
            </w:r>
          </w:p>
        </w:tc>
        <w:tc>
          <w:tcPr>
            <w:tcW w:w="782" w:type="dxa"/>
            <w:tcBorders>
              <w:top w:val="single" w:sz="6" w:space="0" w:color="000000"/>
              <w:left w:val="nil"/>
              <w:bottom w:val="single" w:sz="6" w:space="0" w:color="000000"/>
              <w:right w:val="nil"/>
            </w:tcBorders>
            <w:tcMar>
              <w:right w:w="0" w:type="dxa"/>
            </w:tcMar>
            <w:hideMark/>
          </w:tcPr>
          <w:p w14:paraId="3911AA97" w14:textId="77777777" w:rsidR="0067606D" w:rsidRPr="007A685E" w:rsidRDefault="0067606D" w:rsidP="00C76E6E">
            <w:pPr>
              <w:pStyle w:val="TabellSumma"/>
              <w:jc w:val="left"/>
            </w:pPr>
            <w:r w:rsidRPr="007A685E">
              <w:t>8:1</w:t>
            </w:r>
          </w:p>
        </w:tc>
        <w:tc>
          <w:tcPr>
            <w:tcW w:w="783" w:type="dxa"/>
            <w:tcBorders>
              <w:top w:val="single" w:sz="6" w:space="0" w:color="000000"/>
              <w:left w:val="nil"/>
              <w:bottom w:val="single" w:sz="6" w:space="0" w:color="000000"/>
              <w:right w:val="nil"/>
            </w:tcBorders>
            <w:tcMar>
              <w:right w:w="0" w:type="dxa"/>
            </w:tcMar>
            <w:vAlign w:val="bottom"/>
            <w:hideMark/>
          </w:tcPr>
          <w:p w14:paraId="75CA325A" w14:textId="77777777" w:rsidR="0067606D" w:rsidRPr="007A685E" w:rsidRDefault="0067606D" w:rsidP="00083E49">
            <w:pPr>
              <w:pStyle w:val="TabellSumma"/>
            </w:pPr>
            <w:r w:rsidRPr="007A685E">
              <w:t>52</w:t>
            </w:r>
          </w:p>
        </w:tc>
        <w:tc>
          <w:tcPr>
            <w:tcW w:w="783" w:type="dxa"/>
            <w:tcBorders>
              <w:top w:val="single" w:sz="6" w:space="0" w:color="000000"/>
              <w:left w:val="nil"/>
              <w:bottom w:val="single" w:sz="6" w:space="0" w:color="000000"/>
              <w:right w:val="nil"/>
            </w:tcBorders>
            <w:tcMar>
              <w:right w:w="0" w:type="dxa"/>
            </w:tcMar>
            <w:vAlign w:val="bottom"/>
          </w:tcPr>
          <w:p w14:paraId="68FA9C2E" w14:textId="6A31875C" w:rsidR="0067606D" w:rsidRPr="007A685E" w:rsidRDefault="0067606D" w:rsidP="00083E49">
            <w:pPr>
              <w:pStyle w:val="TabellSumma"/>
            </w:pPr>
            <w:r w:rsidRPr="007A685E">
              <w:t>11</w:t>
            </w:r>
          </w:p>
        </w:tc>
        <w:tc>
          <w:tcPr>
            <w:tcW w:w="783" w:type="dxa"/>
            <w:tcBorders>
              <w:top w:val="single" w:sz="6" w:space="0" w:color="000000"/>
              <w:left w:val="nil"/>
              <w:bottom w:val="single" w:sz="6" w:space="0" w:color="000000"/>
              <w:right w:val="nil"/>
            </w:tcBorders>
            <w:tcMar>
              <w:right w:w="0" w:type="dxa"/>
            </w:tcMar>
            <w:vAlign w:val="bottom"/>
          </w:tcPr>
          <w:p w14:paraId="714689B8" w14:textId="21975DD3" w:rsidR="0067606D" w:rsidRPr="007A685E" w:rsidRDefault="0067606D" w:rsidP="00083E49">
            <w:pPr>
              <w:pStyle w:val="TabellSumma"/>
            </w:pPr>
            <w:r w:rsidRPr="007A685E">
              <w:t>11</w:t>
            </w:r>
          </w:p>
        </w:tc>
        <w:tc>
          <w:tcPr>
            <w:tcW w:w="783" w:type="dxa"/>
            <w:tcBorders>
              <w:top w:val="single" w:sz="6" w:space="0" w:color="000000"/>
              <w:left w:val="nil"/>
              <w:bottom w:val="single" w:sz="6" w:space="0" w:color="000000"/>
              <w:right w:val="nil"/>
            </w:tcBorders>
            <w:tcMar>
              <w:right w:w="0" w:type="dxa"/>
            </w:tcMar>
            <w:vAlign w:val="bottom"/>
          </w:tcPr>
          <w:p w14:paraId="3A1E3F18" w14:textId="6C440E86" w:rsidR="0067606D" w:rsidRPr="007A685E" w:rsidRDefault="0067606D" w:rsidP="00083E49">
            <w:pPr>
              <w:pStyle w:val="TabellSumma"/>
            </w:pPr>
            <w:r w:rsidRPr="007A685E">
              <w:t>11</w:t>
            </w:r>
          </w:p>
        </w:tc>
      </w:tr>
      <w:tr w:rsidR="0067606D" w:rsidRPr="00096265" w14:paraId="1C8B43D2" w14:textId="77777777" w:rsidTr="00C76E6E">
        <w:tc>
          <w:tcPr>
            <w:tcW w:w="532" w:type="dxa"/>
            <w:tcBorders>
              <w:top w:val="single" w:sz="6" w:space="0" w:color="000000"/>
              <w:left w:val="nil"/>
              <w:bottom w:val="single" w:sz="6" w:space="0" w:color="000000"/>
              <w:right w:val="nil"/>
            </w:tcBorders>
            <w:tcMar>
              <w:right w:w="0" w:type="dxa"/>
            </w:tcMar>
            <w:hideMark/>
          </w:tcPr>
          <w:p w14:paraId="5A0A8C72"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61BAD418" w14:textId="77777777" w:rsidR="0067606D" w:rsidRPr="007A685E" w:rsidRDefault="0067606D" w:rsidP="00083E49">
            <w:pPr>
              <w:pStyle w:val="TabellSumma"/>
              <w:jc w:val="left"/>
            </w:pPr>
            <w:r w:rsidRPr="007A685E">
              <w:t>Ökad kvalitet i folkhögskolan</w:t>
            </w:r>
          </w:p>
        </w:tc>
        <w:tc>
          <w:tcPr>
            <w:tcW w:w="782" w:type="dxa"/>
            <w:tcBorders>
              <w:top w:val="single" w:sz="6" w:space="0" w:color="000000"/>
              <w:left w:val="nil"/>
              <w:bottom w:val="single" w:sz="6" w:space="0" w:color="000000"/>
              <w:right w:val="nil"/>
            </w:tcBorders>
            <w:tcMar>
              <w:right w:w="0" w:type="dxa"/>
            </w:tcMar>
            <w:hideMark/>
          </w:tcPr>
          <w:p w14:paraId="57677F06" w14:textId="77777777" w:rsidR="0067606D" w:rsidRPr="007A685E" w:rsidRDefault="0067606D" w:rsidP="00C76E6E">
            <w:pPr>
              <w:pStyle w:val="TabellSumma"/>
              <w:jc w:val="left"/>
            </w:pPr>
            <w:r w:rsidRPr="007A685E">
              <w:t>14:1</w:t>
            </w:r>
          </w:p>
        </w:tc>
        <w:tc>
          <w:tcPr>
            <w:tcW w:w="783" w:type="dxa"/>
            <w:tcBorders>
              <w:top w:val="single" w:sz="6" w:space="0" w:color="000000"/>
              <w:left w:val="nil"/>
              <w:bottom w:val="single" w:sz="6" w:space="0" w:color="000000"/>
              <w:right w:val="nil"/>
            </w:tcBorders>
            <w:tcMar>
              <w:right w:w="0" w:type="dxa"/>
            </w:tcMar>
            <w:vAlign w:val="bottom"/>
          </w:tcPr>
          <w:p w14:paraId="3880EF02"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455DF3CC" w14:textId="77777777" w:rsidR="0067606D" w:rsidRPr="007A685E" w:rsidRDefault="0067606D" w:rsidP="00083E49">
            <w:pPr>
              <w:pStyle w:val="TabellSumma"/>
            </w:pPr>
            <w:r w:rsidRPr="007A685E">
              <w:t>22</w:t>
            </w:r>
          </w:p>
        </w:tc>
        <w:tc>
          <w:tcPr>
            <w:tcW w:w="783" w:type="dxa"/>
            <w:tcBorders>
              <w:top w:val="single" w:sz="6" w:space="0" w:color="000000"/>
              <w:left w:val="nil"/>
              <w:bottom w:val="single" w:sz="6" w:space="0" w:color="000000"/>
              <w:right w:val="nil"/>
            </w:tcBorders>
            <w:tcMar>
              <w:right w:w="0" w:type="dxa"/>
            </w:tcMar>
            <w:vAlign w:val="bottom"/>
            <w:hideMark/>
          </w:tcPr>
          <w:p w14:paraId="405EAB4E" w14:textId="77777777" w:rsidR="0067606D" w:rsidRPr="007A685E" w:rsidRDefault="0067606D" w:rsidP="00083E49">
            <w:pPr>
              <w:pStyle w:val="TabellSumma"/>
            </w:pPr>
            <w:r w:rsidRPr="007A685E">
              <w:t>38</w:t>
            </w:r>
          </w:p>
        </w:tc>
        <w:tc>
          <w:tcPr>
            <w:tcW w:w="783" w:type="dxa"/>
            <w:tcBorders>
              <w:top w:val="single" w:sz="6" w:space="0" w:color="000000"/>
              <w:left w:val="nil"/>
              <w:bottom w:val="single" w:sz="6" w:space="0" w:color="000000"/>
              <w:right w:val="nil"/>
            </w:tcBorders>
            <w:tcMar>
              <w:right w:w="0" w:type="dxa"/>
            </w:tcMar>
            <w:vAlign w:val="bottom"/>
            <w:hideMark/>
          </w:tcPr>
          <w:p w14:paraId="0ADEB325" w14:textId="77777777" w:rsidR="0067606D" w:rsidRPr="007A685E" w:rsidRDefault="0067606D" w:rsidP="00083E49">
            <w:pPr>
              <w:pStyle w:val="TabellSumma"/>
            </w:pPr>
            <w:r w:rsidRPr="007A685E">
              <w:t>70</w:t>
            </w:r>
          </w:p>
        </w:tc>
      </w:tr>
      <w:tr w:rsidR="0067606D" w:rsidRPr="00096265" w14:paraId="6FBC9CF8" w14:textId="77777777" w:rsidTr="00C76E6E">
        <w:tc>
          <w:tcPr>
            <w:tcW w:w="532" w:type="dxa"/>
            <w:tcBorders>
              <w:top w:val="single" w:sz="6" w:space="0" w:color="000000"/>
              <w:left w:val="nil"/>
              <w:bottom w:val="single" w:sz="6" w:space="0" w:color="000000"/>
              <w:right w:val="nil"/>
            </w:tcBorders>
            <w:tcMar>
              <w:right w:w="0" w:type="dxa"/>
            </w:tcMar>
            <w:hideMark/>
          </w:tcPr>
          <w:p w14:paraId="25B59DAA"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436E5C72" w14:textId="77777777" w:rsidR="0067606D" w:rsidRPr="007A685E" w:rsidRDefault="0067606D" w:rsidP="00083E49">
            <w:pPr>
              <w:pStyle w:val="TabellSumma"/>
              <w:jc w:val="left"/>
            </w:pPr>
            <w:r w:rsidRPr="007A685E">
              <w:t>Svenska från dag ett</w:t>
            </w:r>
          </w:p>
        </w:tc>
        <w:tc>
          <w:tcPr>
            <w:tcW w:w="782" w:type="dxa"/>
            <w:tcBorders>
              <w:top w:val="single" w:sz="6" w:space="0" w:color="000000"/>
              <w:left w:val="nil"/>
              <w:bottom w:val="single" w:sz="6" w:space="0" w:color="000000"/>
              <w:right w:val="nil"/>
            </w:tcBorders>
            <w:tcMar>
              <w:right w:w="0" w:type="dxa"/>
            </w:tcMar>
            <w:hideMark/>
          </w:tcPr>
          <w:p w14:paraId="7BDD6B82" w14:textId="77777777" w:rsidR="0067606D" w:rsidRPr="007A685E" w:rsidRDefault="0067606D" w:rsidP="00C76E6E">
            <w:pPr>
              <w:pStyle w:val="TabellSumma"/>
              <w:jc w:val="left"/>
            </w:pPr>
            <w:r w:rsidRPr="007A685E">
              <w:t>14:3</w:t>
            </w:r>
          </w:p>
        </w:tc>
        <w:tc>
          <w:tcPr>
            <w:tcW w:w="783" w:type="dxa"/>
            <w:tcBorders>
              <w:top w:val="single" w:sz="6" w:space="0" w:color="000000"/>
              <w:left w:val="nil"/>
              <w:bottom w:val="single" w:sz="6" w:space="0" w:color="000000"/>
              <w:right w:val="nil"/>
            </w:tcBorders>
            <w:tcMar>
              <w:right w:w="0" w:type="dxa"/>
            </w:tcMar>
            <w:vAlign w:val="bottom"/>
          </w:tcPr>
          <w:p w14:paraId="78726238"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572EF242"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3F10A7D1" w14:textId="77777777" w:rsidR="0067606D" w:rsidRPr="007A685E" w:rsidRDefault="0067606D" w:rsidP="00083E49">
            <w:pPr>
              <w:pStyle w:val="TabellSumma"/>
            </w:pPr>
            <w:r w:rsidRPr="007A685E">
              <w:t>100</w:t>
            </w:r>
          </w:p>
        </w:tc>
        <w:tc>
          <w:tcPr>
            <w:tcW w:w="783" w:type="dxa"/>
            <w:tcBorders>
              <w:top w:val="single" w:sz="6" w:space="0" w:color="000000"/>
              <w:left w:val="nil"/>
              <w:bottom w:val="single" w:sz="6" w:space="0" w:color="000000"/>
              <w:right w:val="nil"/>
            </w:tcBorders>
            <w:tcMar>
              <w:right w:w="0" w:type="dxa"/>
            </w:tcMar>
            <w:vAlign w:val="bottom"/>
            <w:hideMark/>
          </w:tcPr>
          <w:p w14:paraId="7D02CE98" w14:textId="77777777" w:rsidR="0067606D" w:rsidRPr="007A685E" w:rsidRDefault="0067606D" w:rsidP="00083E49">
            <w:pPr>
              <w:pStyle w:val="TabellSumma"/>
            </w:pPr>
            <w:r w:rsidRPr="007A685E">
              <w:t>60</w:t>
            </w:r>
          </w:p>
        </w:tc>
      </w:tr>
      <w:tr w:rsidR="0067606D" w:rsidRPr="00096265" w14:paraId="5AFFEFA3" w14:textId="77777777" w:rsidTr="00C76E6E">
        <w:tc>
          <w:tcPr>
            <w:tcW w:w="532" w:type="dxa"/>
            <w:tcBorders>
              <w:top w:val="single" w:sz="6" w:space="0" w:color="000000"/>
              <w:left w:val="nil"/>
              <w:bottom w:val="single" w:sz="6" w:space="0" w:color="000000"/>
              <w:right w:val="nil"/>
            </w:tcBorders>
            <w:tcMar>
              <w:right w:w="0" w:type="dxa"/>
            </w:tcMar>
            <w:hideMark/>
          </w:tcPr>
          <w:p w14:paraId="31DECAC2" w14:textId="77777777" w:rsidR="0067606D" w:rsidRPr="007A685E" w:rsidRDefault="0067606D" w:rsidP="0067606D">
            <w:pPr>
              <w:pStyle w:val="TabellSummaText"/>
            </w:pPr>
            <w:r w:rsidRPr="007A685E">
              <w:t>18</w:t>
            </w:r>
          </w:p>
        </w:tc>
        <w:tc>
          <w:tcPr>
            <w:tcW w:w="4609" w:type="dxa"/>
            <w:gridSpan w:val="2"/>
            <w:tcBorders>
              <w:top w:val="single" w:sz="6" w:space="0" w:color="000000"/>
              <w:left w:val="nil"/>
              <w:bottom w:val="single" w:sz="6" w:space="0" w:color="000000"/>
              <w:right w:val="nil"/>
            </w:tcBorders>
            <w:tcMar>
              <w:right w:w="0" w:type="dxa"/>
            </w:tcMar>
            <w:hideMark/>
          </w:tcPr>
          <w:p w14:paraId="4B154746" w14:textId="77777777" w:rsidR="0067606D" w:rsidRPr="007A685E" w:rsidRDefault="0067606D" w:rsidP="0067606D">
            <w:pPr>
              <w:pStyle w:val="TabellSummaText"/>
            </w:pPr>
            <w:r w:rsidRPr="007A685E">
              <w:t>Samhällsplanering, bostadsförsörjning och byggande samt konsumentpolitik</w:t>
            </w:r>
          </w:p>
        </w:tc>
        <w:tc>
          <w:tcPr>
            <w:tcW w:w="782" w:type="dxa"/>
            <w:tcBorders>
              <w:top w:val="single" w:sz="6" w:space="0" w:color="000000"/>
              <w:left w:val="nil"/>
              <w:bottom w:val="single" w:sz="6" w:space="0" w:color="000000"/>
              <w:right w:val="nil"/>
            </w:tcBorders>
            <w:tcMar>
              <w:right w:w="0" w:type="dxa"/>
            </w:tcMar>
          </w:tcPr>
          <w:p w14:paraId="0A5C1742" w14:textId="77777777" w:rsidR="0067606D" w:rsidRPr="007A685E" w:rsidRDefault="0067606D" w:rsidP="00C76E6E">
            <w:pPr>
              <w:pStyle w:val="TabellSummaText"/>
            </w:pPr>
          </w:p>
        </w:tc>
        <w:tc>
          <w:tcPr>
            <w:tcW w:w="783" w:type="dxa"/>
            <w:tcBorders>
              <w:top w:val="single" w:sz="6" w:space="0" w:color="000000"/>
              <w:left w:val="nil"/>
              <w:bottom w:val="single" w:sz="6" w:space="0" w:color="000000"/>
              <w:right w:val="nil"/>
            </w:tcBorders>
            <w:tcMar>
              <w:right w:w="0" w:type="dxa"/>
            </w:tcMar>
            <w:vAlign w:val="bottom"/>
            <w:hideMark/>
          </w:tcPr>
          <w:p w14:paraId="09F4F5C1" w14:textId="77777777" w:rsidR="0067606D" w:rsidRPr="007A685E" w:rsidRDefault="0067606D" w:rsidP="0067606D">
            <w:pPr>
              <w:pStyle w:val="TabellSummaText"/>
              <w:jc w:val="right"/>
            </w:pPr>
            <w:r w:rsidRPr="007A685E">
              <w:t>1</w:t>
            </w:r>
          </w:p>
        </w:tc>
        <w:tc>
          <w:tcPr>
            <w:tcW w:w="783" w:type="dxa"/>
            <w:tcBorders>
              <w:top w:val="single" w:sz="6" w:space="0" w:color="000000"/>
              <w:left w:val="nil"/>
              <w:bottom w:val="single" w:sz="6" w:space="0" w:color="000000"/>
              <w:right w:val="nil"/>
            </w:tcBorders>
            <w:tcMar>
              <w:right w:w="0" w:type="dxa"/>
            </w:tcMar>
            <w:vAlign w:val="bottom"/>
            <w:hideMark/>
          </w:tcPr>
          <w:p w14:paraId="15849820" w14:textId="77777777" w:rsidR="0067606D" w:rsidRPr="007A685E" w:rsidRDefault="0067606D" w:rsidP="0067606D">
            <w:pPr>
              <w:pStyle w:val="TabellSummaText"/>
              <w:jc w:val="right"/>
            </w:pPr>
            <w:r w:rsidRPr="007A685E">
              <w:t>574</w:t>
            </w:r>
          </w:p>
        </w:tc>
        <w:tc>
          <w:tcPr>
            <w:tcW w:w="783" w:type="dxa"/>
            <w:tcBorders>
              <w:top w:val="single" w:sz="6" w:space="0" w:color="000000"/>
              <w:left w:val="nil"/>
              <w:bottom w:val="single" w:sz="6" w:space="0" w:color="000000"/>
              <w:right w:val="nil"/>
            </w:tcBorders>
            <w:tcMar>
              <w:right w:w="0" w:type="dxa"/>
            </w:tcMar>
            <w:vAlign w:val="bottom"/>
            <w:hideMark/>
          </w:tcPr>
          <w:p w14:paraId="1ACCC125" w14:textId="77777777" w:rsidR="0067606D" w:rsidRPr="007A685E" w:rsidRDefault="0067606D" w:rsidP="0067606D">
            <w:pPr>
              <w:pStyle w:val="TabellSummaText"/>
              <w:jc w:val="right"/>
            </w:pPr>
            <w:r w:rsidRPr="007A685E">
              <w:t>97</w:t>
            </w:r>
          </w:p>
        </w:tc>
        <w:tc>
          <w:tcPr>
            <w:tcW w:w="783" w:type="dxa"/>
            <w:tcBorders>
              <w:top w:val="single" w:sz="6" w:space="0" w:color="000000"/>
              <w:left w:val="nil"/>
              <w:bottom w:val="single" w:sz="6" w:space="0" w:color="000000"/>
              <w:right w:val="nil"/>
            </w:tcBorders>
            <w:tcMar>
              <w:right w:w="0" w:type="dxa"/>
            </w:tcMar>
            <w:vAlign w:val="bottom"/>
            <w:hideMark/>
          </w:tcPr>
          <w:p w14:paraId="3C1A60CA" w14:textId="77777777" w:rsidR="0067606D" w:rsidRPr="007A685E" w:rsidRDefault="0067606D" w:rsidP="0067606D">
            <w:pPr>
              <w:pStyle w:val="TabellSummaText"/>
              <w:jc w:val="right"/>
            </w:pPr>
            <w:r w:rsidRPr="007A685E">
              <w:t>1 411</w:t>
            </w:r>
          </w:p>
        </w:tc>
      </w:tr>
      <w:tr w:rsidR="0067606D" w:rsidRPr="00096265" w14:paraId="0204F988" w14:textId="77777777" w:rsidTr="00C76E6E">
        <w:tc>
          <w:tcPr>
            <w:tcW w:w="532" w:type="dxa"/>
            <w:tcBorders>
              <w:top w:val="single" w:sz="6" w:space="0" w:color="000000"/>
              <w:left w:val="nil"/>
              <w:bottom w:val="single" w:sz="6" w:space="0" w:color="000000"/>
              <w:right w:val="nil"/>
            </w:tcBorders>
            <w:tcMar>
              <w:right w:w="0" w:type="dxa"/>
            </w:tcMar>
            <w:hideMark/>
          </w:tcPr>
          <w:p w14:paraId="27991A48" w14:textId="77777777" w:rsidR="0067606D" w:rsidRPr="007A685E" w:rsidRDefault="0067606D" w:rsidP="00083E49">
            <w:pPr>
              <w:pStyle w:val="TabellSumma"/>
              <w:jc w:val="left"/>
            </w:pPr>
            <w:r w:rsidRPr="007A685E">
              <w:t xml:space="preserve">varav </w:t>
            </w:r>
          </w:p>
        </w:tc>
        <w:tc>
          <w:tcPr>
            <w:tcW w:w="4609" w:type="dxa"/>
            <w:gridSpan w:val="2"/>
            <w:tcBorders>
              <w:top w:val="single" w:sz="6" w:space="0" w:color="000000"/>
              <w:left w:val="nil"/>
              <w:bottom w:val="single" w:sz="6" w:space="0" w:color="000000"/>
              <w:right w:val="nil"/>
            </w:tcBorders>
            <w:tcMar>
              <w:right w:w="0" w:type="dxa"/>
            </w:tcMar>
            <w:hideMark/>
          </w:tcPr>
          <w:p w14:paraId="3791FC5F" w14:textId="0021F034" w:rsidR="0067606D" w:rsidRPr="007A685E" w:rsidRDefault="0067606D" w:rsidP="00083E49">
            <w:pPr>
              <w:pStyle w:val="TabellSumma"/>
              <w:jc w:val="left"/>
            </w:pPr>
            <w:r w:rsidRPr="007A685E">
              <w:t>Neddragning av stöd till omstrukturering av kommunala bostadsföretag</w:t>
            </w:r>
          </w:p>
        </w:tc>
        <w:tc>
          <w:tcPr>
            <w:tcW w:w="782" w:type="dxa"/>
            <w:tcBorders>
              <w:top w:val="single" w:sz="6" w:space="0" w:color="000000"/>
              <w:left w:val="nil"/>
              <w:bottom w:val="single" w:sz="6" w:space="0" w:color="000000"/>
              <w:right w:val="nil"/>
            </w:tcBorders>
            <w:tcMar>
              <w:right w:w="0" w:type="dxa"/>
            </w:tcMar>
            <w:hideMark/>
          </w:tcPr>
          <w:p w14:paraId="768B9589" w14:textId="77777777" w:rsidR="0067606D" w:rsidRPr="007A685E" w:rsidRDefault="0067606D" w:rsidP="00C76E6E">
            <w:pPr>
              <w:pStyle w:val="TabellSumma"/>
              <w:jc w:val="left"/>
            </w:pPr>
            <w:r w:rsidRPr="007A685E">
              <w:t>1:2</w:t>
            </w:r>
          </w:p>
        </w:tc>
        <w:tc>
          <w:tcPr>
            <w:tcW w:w="783" w:type="dxa"/>
            <w:tcBorders>
              <w:top w:val="single" w:sz="6" w:space="0" w:color="000000"/>
              <w:left w:val="nil"/>
              <w:bottom w:val="single" w:sz="6" w:space="0" w:color="000000"/>
              <w:right w:val="nil"/>
            </w:tcBorders>
            <w:tcMar>
              <w:right w:w="0" w:type="dxa"/>
            </w:tcMar>
            <w:vAlign w:val="bottom"/>
          </w:tcPr>
          <w:p w14:paraId="63F49E7B"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3A70BC4F" w14:textId="77777777" w:rsidR="0067606D" w:rsidRPr="007A685E" w:rsidRDefault="0067606D" w:rsidP="00083E49">
            <w:pPr>
              <w:pStyle w:val="TabellSumma"/>
            </w:pPr>
            <w:r w:rsidRPr="007A685E">
              <w:t>-70</w:t>
            </w:r>
          </w:p>
        </w:tc>
        <w:tc>
          <w:tcPr>
            <w:tcW w:w="783" w:type="dxa"/>
            <w:tcBorders>
              <w:top w:val="single" w:sz="6" w:space="0" w:color="000000"/>
              <w:left w:val="nil"/>
              <w:bottom w:val="single" w:sz="6" w:space="0" w:color="000000"/>
              <w:right w:val="nil"/>
            </w:tcBorders>
            <w:tcMar>
              <w:right w:w="0" w:type="dxa"/>
            </w:tcMar>
            <w:vAlign w:val="bottom"/>
            <w:hideMark/>
          </w:tcPr>
          <w:p w14:paraId="11F5048F" w14:textId="77777777" w:rsidR="0067606D" w:rsidRPr="007A685E" w:rsidRDefault="0067606D" w:rsidP="00083E49">
            <w:pPr>
              <w:pStyle w:val="TabellSumma"/>
            </w:pPr>
            <w:r w:rsidRPr="007A685E">
              <w:t>-82</w:t>
            </w:r>
          </w:p>
        </w:tc>
        <w:tc>
          <w:tcPr>
            <w:tcW w:w="783" w:type="dxa"/>
            <w:tcBorders>
              <w:top w:val="single" w:sz="6" w:space="0" w:color="000000"/>
              <w:left w:val="nil"/>
              <w:bottom w:val="single" w:sz="6" w:space="0" w:color="000000"/>
              <w:right w:val="nil"/>
            </w:tcBorders>
            <w:tcMar>
              <w:right w:w="0" w:type="dxa"/>
            </w:tcMar>
            <w:vAlign w:val="bottom"/>
            <w:hideMark/>
          </w:tcPr>
          <w:p w14:paraId="7FBC9DF7" w14:textId="77777777" w:rsidR="0067606D" w:rsidRPr="007A685E" w:rsidRDefault="0067606D" w:rsidP="00083E49">
            <w:pPr>
              <w:pStyle w:val="TabellSumma"/>
            </w:pPr>
            <w:r w:rsidRPr="007A685E">
              <w:t>-82</w:t>
            </w:r>
          </w:p>
        </w:tc>
      </w:tr>
      <w:tr w:rsidR="0067606D" w:rsidRPr="00096265" w14:paraId="12DE4D60" w14:textId="77777777" w:rsidTr="00C76E6E">
        <w:tc>
          <w:tcPr>
            <w:tcW w:w="532" w:type="dxa"/>
            <w:tcBorders>
              <w:top w:val="single" w:sz="6" w:space="0" w:color="000000"/>
              <w:left w:val="nil"/>
              <w:bottom w:val="single" w:sz="6" w:space="0" w:color="000000"/>
              <w:right w:val="nil"/>
            </w:tcBorders>
            <w:tcMar>
              <w:right w:w="0" w:type="dxa"/>
            </w:tcMar>
            <w:hideMark/>
          </w:tcPr>
          <w:p w14:paraId="13E57FFF"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666C05D8" w14:textId="77777777" w:rsidR="0067606D" w:rsidRPr="007A685E" w:rsidRDefault="0067606D" w:rsidP="00083E49">
            <w:pPr>
              <w:pStyle w:val="TabellSumma"/>
              <w:jc w:val="left"/>
            </w:pPr>
            <w:r w:rsidRPr="007A685E">
              <w:t>Investeringsstöd för hyresbostäder och bostäder för studerande</w:t>
            </w:r>
          </w:p>
        </w:tc>
        <w:tc>
          <w:tcPr>
            <w:tcW w:w="782" w:type="dxa"/>
            <w:tcBorders>
              <w:top w:val="single" w:sz="6" w:space="0" w:color="000000"/>
              <w:left w:val="nil"/>
              <w:bottom w:val="single" w:sz="6" w:space="0" w:color="000000"/>
              <w:right w:val="nil"/>
            </w:tcBorders>
            <w:tcMar>
              <w:right w:w="0" w:type="dxa"/>
            </w:tcMar>
            <w:hideMark/>
          </w:tcPr>
          <w:p w14:paraId="592926C1" w14:textId="77777777" w:rsidR="0067606D" w:rsidRPr="007A685E" w:rsidRDefault="0067606D" w:rsidP="00C76E6E">
            <w:pPr>
              <w:pStyle w:val="TabellSumma"/>
              <w:jc w:val="left"/>
            </w:pPr>
            <w:r w:rsidRPr="007A685E">
              <w:t>1:8</w:t>
            </w:r>
          </w:p>
        </w:tc>
        <w:tc>
          <w:tcPr>
            <w:tcW w:w="783" w:type="dxa"/>
            <w:tcBorders>
              <w:top w:val="single" w:sz="6" w:space="0" w:color="000000"/>
              <w:left w:val="nil"/>
              <w:bottom w:val="single" w:sz="6" w:space="0" w:color="000000"/>
              <w:right w:val="nil"/>
            </w:tcBorders>
            <w:tcMar>
              <w:right w:w="0" w:type="dxa"/>
            </w:tcMar>
            <w:vAlign w:val="bottom"/>
          </w:tcPr>
          <w:p w14:paraId="1AC09A8C"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69F5BDEE" w14:textId="77777777" w:rsidR="0067606D" w:rsidRPr="007A685E" w:rsidRDefault="0067606D" w:rsidP="00083E49">
            <w:pPr>
              <w:pStyle w:val="TabellSumma"/>
            </w:pPr>
            <w:r w:rsidRPr="007A685E">
              <w:t>600</w:t>
            </w:r>
          </w:p>
        </w:tc>
        <w:tc>
          <w:tcPr>
            <w:tcW w:w="783" w:type="dxa"/>
            <w:tcBorders>
              <w:top w:val="single" w:sz="6" w:space="0" w:color="000000"/>
              <w:left w:val="nil"/>
              <w:bottom w:val="single" w:sz="6" w:space="0" w:color="000000"/>
              <w:right w:val="nil"/>
            </w:tcBorders>
            <w:tcMar>
              <w:right w:w="0" w:type="dxa"/>
            </w:tcMar>
            <w:vAlign w:val="bottom"/>
            <w:hideMark/>
          </w:tcPr>
          <w:p w14:paraId="138441D5" w14:textId="77777777" w:rsidR="0067606D" w:rsidRPr="007A685E" w:rsidRDefault="0067606D" w:rsidP="00083E49">
            <w:pPr>
              <w:pStyle w:val="TabellSumma"/>
            </w:pPr>
            <w:r w:rsidRPr="007A685E">
              <w:t>150</w:t>
            </w:r>
          </w:p>
        </w:tc>
        <w:tc>
          <w:tcPr>
            <w:tcW w:w="783" w:type="dxa"/>
            <w:tcBorders>
              <w:top w:val="single" w:sz="6" w:space="0" w:color="000000"/>
              <w:left w:val="nil"/>
              <w:bottom w:val="single" w:sz="6" w:space="0" w:color="000000"/>
              <w:right w:val="nil"/>
            </w:tcBorders>
            <w:tcMar>
              <w:right w:w="0" w:type="dxa"/>
            </w:tcMar>
            <w:vAlign w:val="bottom"/>
            <w:hideMark/>
          </w:tcPr>
          <w:p w14:paraId="53DE5135" w14:textId="77777777" w:rsidR="0067606D" w:rsidRPr="007A685E" w:rsidRDefault="0067606D" w:rsidP="00083E49">
            <w:pPr>
              <w:pStyle w:val="TabellSumma"/>
            </w:pPr>
            <w:r w:rsidRPr="007A685E">
              <w:t>1 450</w:t>
            </w:r>
          </w:p>
        </w:tc>
      </w:tr>
      <w:tr w:rsidR="0067606D" w:rsidRPr="00096265" w14:paraId="02F33CC1" w14:textId="77777777" w:rsidTr="00C76E6E">
        <w:tc>
          <w:tcPr>
            <w:tcW w:w="532" w:type="dxa"/>
            <w:tcBorders>
              <w:top w:val="single" w:sz="6" w:space="0" w:color="000000"/>
              <w:left w:val="nil"/>
              <w:bottom w:val="single" w:sz="6" w:space="0" w:color="000000"/>
              <w:right w:val="nil"/>
            </w:tcBorders>
            <w:tcMar>
              <w:right w:w="0" w:type="dxa"/>
            </w:tcMar>
            <w:hideMark/>
          </w:tcPr>
          <w:p w14:paraId="754B1DA9" w14:textId="77777777" w:rsidR="0067606D" w:rsidRPr="007A685E" w:rsidRDefault="0067606D" w:rsidP="0067606D">
            <w:pPr>
              <w:pStyle w:val="TabellSummaText"/>
            </w:pPr>
            <w:r w:rsidRPr="007A685E">
              <w:t>19</w:t>
            </w:r>
          </w:p>
        </w:tc>
        <w:tc>
          <w:tcPr>
            <w:tcW w:w="4609" w:type="dxa"/>
            <w:gridSpan w:val="2"/>
            <w:tcBorders>
              <w:top w:val="single" w:sz="6" w:space="0" w:color="000000"/>
              <w:left w:val="nil"/>
              <w:bottom w:val="single" w:sz="6" w:space="0" w:color="000000"/>
              <w:right w:val="nil"/>
            </w:tcBorders>
            <w:tcMar>
              <w:right w:w="0" w:type="dxa"/>
            </w:tcMar>
            <w:hideMark/>
          </w:tcPr>
          <w:p w14:paraId="5DBDC8AA" w14:textId="77777777" w:rsidR="0067606D" w:rsidRPr="007A685E" w:rsidRDefault="0067606D" w:rsidP="0067606D">
            <w:pPr>
              <w:pStyle w:val="TabellSummaText"/>
            </w:pPr>
            <w:r w:rsidRPr="007A685E">
              <w:t>Regional tillväxt</w:t>
            </w:r>
          </w:p>
        </w:tc>
        <w:tc>
          <w:tcPr>
            <w:tcW w:w="782" w:type="dxa"/>
            <w:tcBorders>
              <w:top w:val="single" w:sz="6" w:space="0" w:color="000000"/>
              <w:left w:val="nil"/>
              <w:bottom w:val="single" w:sz="6" w:space="0" w:color="000000"/>
              <w:right w:val="nil"/>
            </w:tcBorders>
            <w:tcMar>
              <w:right w:w="0" w:type="dxa"/>
            </w:tcMar>
          </w:tcPr>
          <w:p w14:paraId="54C80DBB" w14:textId="77777777" w:rsidR="0067606D" w:rsidRPr="007A685E" w:rsidRDefault="0067606D" w:rsidP="00C76E6E">
            <w:pPr>
              <w:pStyle w:val="TabellSummaText"/>
            </w:pPr>
          </w:p>
        </w:tc>
        <w:tc>
          <w:tcPr>
            <w:tcW w:w="783" w:type="dxa"/>
            <w:tcBorders>
              <w:top w:val="single" w:sz="6" w:space="0" w:color="000000"/>
              <w:left w:val="nil"/>
              <w:bottom w:val="single" w:sz="6" w:space="0" w:color="000000"/>
              <w:right w:val="nil"/>
            </w:tcBorders>
            <w:tcMar>
              <w:right w:w="0" w:type="dxa"/>
            </w:tcMar>
            <w:vAlign w:val="bottom"/>
            <w:hideMark/>
          </w:tcPr>
          <w:p w14:paraId="19C38EF6" w14:textId="77777777" w:rsidR="0067606D" w:rsidRPr="007A685E" w:rsidRDefault="0067606D" w:rsidP="0067606D">
            <w:pPr>
              <w:pStyle w:val="TabellSummaText"/>
              <w:jc w:val="right"/>
            </w:pPr>
            <w:r w:rsidRPr="007A685E">
              <w:t>41</w:t>
            </w:r>
          </w:p>
        </w:tc>
        <w:tc>
          <w:tcPr>
            <w:tcW w:w="783" w:type="dxa"/>
            <w:tcBorders>
              <w:top w:val="single" w:sz="6" w:space="0" w:color="000000"/>
              <w:left w:val="nil"/>
              <w:bottom w:val="single" w:sz="6" w:space="0" w:color="000000"/>
              <w:right w:val="nil"/>
            </w:tcBorders>
            <w:tcMar>
              <w:right w:w="0" w:type="dxa"/>
            </w:tcMar>
            <w:vAlign w:val="bottom"/>
            <w:hideMark/>
          </w:tcPr>
          <w:p w14:paraId="7E50268A" w14:textId="77777777" w:rsidR="0067606D" w:rsidRPr="007A685E" w:rsidRDefault="0067606D" w:rsidP="0067606D">
            <w:pPr>
              <w:pStyle w:val="TabellSummaText"/>
              <w:jc w:val="right"/>
            </w:pPr>
            <w:r w:rsidRPr="007A685E">
              <w:t>186</w:t>
            </w:r>
          </w:p>
        </w:tc>
        <w:tc>
          <w:tcPr>
            <w:tcW w:w="783" w:type="dxa"/>
            <w:tcBorders>
              <w:top w:val="single" w:sz="6" w:space="0" w:color="000000"/>
              <w:left w:val="nil"/>
              <w:bottom w:val="single" w:sz="6" w:space="0" w:color="000000"/>
              <w:right w:val="nil"/>
            </w:tcBorders>
            <w:tcMar>
              <w:right w:w="0" w:type="dxa"/>
            </w:tcMar>
            <w:vAlign w:val="bottom"/>
            <w:hideMark/>
          </w:tcPr>
          <w:p w14:paraId="63E37EA8" w14:textId="77777777" w:rsidR="0067606D" w:rsidRPr="007A685E" w:rsidRDefault="0067606D" w:rsidP="0067606D">
            <w:pPr>
              <w:pStyle w:val="TabellSummaText"/>
              <w:jc w:val="right"/>
            </w:pPr>
            <w:r w:rsidRPr="007A685E">
              <w:t>-130</w:t>
            </w:r>
          </w:p>
        </w:tc>
        <w:tc>
          <w:tcPr>
            <w:tcW w:w="783" w:type="dxa"/>
            <w:tcBorders>
              <w:top w:val="single" w:sz="6" w:space="0" w:color="000000"/>
              <w:left w:val="nil"/>
              <w:bottom w:val="single" w:sz="6" w:space="0" w:color="000000"/>
              <w:right w:val="nil"/>
            </w:tcBorders>
            <w:tcMar>
              <w:right w:w="0" w:type="dxa"/>
            </w:tcMar>
            <w:vAlign w:val="bottom"/>
            <w:hideMark/>
          </w:tcPr>
          <w:p w14:paraId="297EDD0E" w14:textId="77777777" w:rsidR="0067606D" w:rsidRPr="007A685E" w:rsidRDefault="0067606D" w:rsidP="0067606D">
            <w:pPr>
              <w:pStyle w:val="TabellSummaText"/>
              <w:jc w:val="right"/>
            </w:pPr>
            <w:r w:rsidRPr="007A685E">
              <w:t>-287</w:t>
            </w:r>
          </w:p>
        </w:tc>
      </w:tr>
      <w:tr w:rsidR="0067606D" w:rsidRPr="00096265" w14:paraId="6A9B6866" w14:textId="77777777" w:rsidTr="00C76E6E">
        <w:tc>
          <w:tcPr>
            <w:tcW w:w="532" w:type="dxa"/>
            <w:tcBorders>
              <w:top w:val="single" w:sz="6" w:space="0" w:color="000000"/>
              <w:left w:val="nil"/>
              <w:bottom w:val="single" w:sz="6" w:space="0" w:color="000000"/>
              <w:right w:val="nil"/>
            </w:tcBorders>
            <w:tcMar>
              <w:right w:w="0" w:type="dxa"/>
            </w:tcMar>
            <w:hideMark/>
          </w:tcPr>
          <w:p w14:paraId="486E6359" w14:textId="77777777" w:rsidR="0067606D" w:rsidRPr="007A685E" w:rsidRDefault="0067606D" w:rsidP="00083E49">
            <w:pPr>
              <w:pStyle w:val="TabellSumma"/>
              <w:jc w:val="left"/>
            </w:pPr>
            <w:r w:rsidRPr="007A685E">
              <w:t xml:space="preserve">varav </w:t>
            </w:r>
          </w:p>
        </w:tc>
        <w:tc>
          <w:tcPr>
            <w:tcW w:w="4609" w:type="dxa"/>
            <w:gridSpan w:val="2"/>
            <w:tcBorders>
              <w:top w:val="single" w:sz="6" w:space="0" w:color="000000"/>
              <w:left w:val="nil"/>
              <w:bottom w:val="single" w:sz="6" w:space="0" w:color="000000"/>
              <w:right w:val="nil"/>
            </w:tcBorders>
            <w:tcMar>
              <w:right w:w="0" w:type="dxa"/>
            </w:tcMar>
            <w:hideMark/>
          </w:tcPr>
          <w:p w14:paraId="4DE61FC1" w14:textId="77777777" w:rsidR="0067606D" w:rsidRPr="007A685E" w:rsidRDefault="0067606D" w:rsidP="00083E49">
            <w:pPr>
              <w:pStyle w:val="TabellSumma"/>
              <w:jc w:val="left"/>
            </w:pPr>
            <w:r w:rsidRPr="007A685E">
              <w:t>Ökade utgifter för transportbidraget</w:t>
            </w:r>
          </w:p>
        </w:tc>
        <w:tc>
          <w:tcPr>
            <w:tcW w:w="782" w:type="dxa"/>
            <w:tcBorders>
              <w:top w:val="single" w:sz="6" w:space="0" w:color="000000"/>
              <w:left w:val="nil"/>
              <w:bottom w:val="single" w:sz="6" w:space="0" w:color="000000"/>
              <w:right w:val="nil"/>
            </w:tcBorders>
            <w:tcMar>
              <w:right w:w="0" w:type="dxa"/>
            </w:tcMar>
            <w:hideMark/>
          </w:tcPr>
          <w:p w14:paraId="105D1877" w14:textId="77777777" w:rsidR="0067606D" w:rsidRPr="007A685E" w:rsidRDefault="0067606D" w:rsidP="00C76E6E">
            <w:pPr>
              <w:pStyle w:val="TabellSumma"/>
              <w:jc w:val="left"/>
            </w:pPr>
            <w:r w:rsidRPr="007A685E">
              <w:t>1:2</w:t>
            </w:r>
          </w:p>
        </w:tc>
        <w:tc>
          <w:tcPr>
            <w:tcW w:w="783" w:type="dxa"/>
            <w:tcBorders>
              <w:top w:val="single" w:sz="6" w:space="0" w:color="000000"/>
              <w:left w:val="nil"/>
              <w:bottom w:val="single" w:sz="6" w:space="0" w:color="000000"/>
              <w:right w:val="nil"/>
            </w:tcBorders>
            <w:tcMar>
              <w:right w:w="0" w:type="dxa"/>
            </w:tcMar>
            <w:vAlign w:val="bottom"/>
          </w:tcPr>
          <w:p w14:paraId="5E804F8A" w14:textId="4338AB2C" w:rsidR="0067606D" w:rsidRPr="007A685E" w:rsidRDefault="0067606D" w:rsidP="00083E49">
            <w:pPr>
              <w:pStyle w:val="TabellSumma"/>
            </w:pPr>
            <w:r w:rsidRPr="007A685E">
              <w:t>41</w:t>
            </w:r>
          </w:p>
        </w:tc>
        <w:tc>
          <w:tcPr>
            <w:tcW w:w="783" w:type="dxa"/>
            <w:tcBorders>
              <w:top w:val="single" w:sz="6" w:space="0" w:color="000000"/>
              <w:left w:val="nil"/>
              <w:bottom w:val="single" w:sz="6" w:space="0" w:color="000000"/>
              <w:right w:val="nil"/>
            </w:tcBorders>
            <w:tcMar>
              <w:right w:w="0" w:type="dxa"/>
            </w:tcMar>
            <w:vAlign w:val="bottom"/>
            <w:hideMark/>
          </w:tcPr>
          <w:p w14:paraId="7B7857D1" w14:textId="77777777" w:rsidR="0067606D" w:rsidRPr="007A685E" w:rsidRDefault="0067606D" w:rsidP="00083E49">
            <w:pPr>
              <w:pStyle w:val="TabellSumma"/>
            </w:pPr>
            <w:r w:rsidRPr="007A685E">
              <w:t>54</w:t>
            </w:r>
          </w:p>
        </w:tc>
        <w:tc>
          <w:tcPr>
            <w:tcW w:w="783" w:type="dxa"/>
            <w:tcBorders>
              <w:top w:val="single" w:sz="6" w:space="0" w:color="000000"/>
              <w:left w:val="nil"/>
              <w:bottom w:val="single" w:sz="6" w:space="0" w:color="000000"/>
              <w:right w:val="nil"/>
            </w:tcBorders>
            <w:tcMar>
              <w:right w:w="0" w:type="dxa"/>
            </w:tcMar>
            <w:vAlign w:val="bottom"/>
          </w:tcPr>
          <w:p w14:paraId="52CDE256"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3F70EF5C" w14:textId="77777777" w:rsidR="0067606D" w:rsidRPr="007A685E" w:rsidRDefault="0067606D" w:rsidP="00083E49">
            <w:pPr>
              <w:pStyle w:val="TabellSumma"/>
            </w:pPr>
          </w:p>
        </w:tc>
      </w:tr>
      <w:tr w:rsidR="0067606D" w:rsidRPr="00096265" w14:paraId="44C19BF6" w14:textId="77777777" w:rsidTr="00C76E6E">
        <w:tc>
          <w:tcPr>
            <w:tcW w:w="532" w:type="dxa"/>
            <w:tcBorders>
              <w:top w:val="single" w:sz="6" w:space="0" w:color="000000"/>
              <w:left w:val="nil"/>
              <w:bottom w:val="single" w:sz="6" w:space="0" w:color="000000"/>
              <w:right w:val="nil"/>
            </w:tcBorders>
            <w:tcMar>
              <w:right w:w="0" w:type="dxa"/>
            </w:tcMar>
            <w:hideMark/>
          </w:tcPr>
          <w:p w14:paraId="6700F1EF"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2A4E58B5" w14:textId="084678FD" w:rsidR="0067606D" w:rsidRPr="007A685E" w:rsidRDefault="0067606D" w:rsidP="00083E49">
            <w:pPr>
              <w:pStyle w:val="TabellSumma"/>
              <w:jc w:val="left"/>
            </w:pPr>
            <w:r w:rsidRPr="007A685E">
              <w:t>Ny programperiod för Europeiska regionalfonden 2021–2027</w:t>
            </w:r>
          </w:p>
        </w:tc>
        <w:tc>
          <w:tcPr>
            <w:tcW w:w="782" w:type="dxa"/>
            <w:tcBorders>
              <w:top w:val="single" w:sz="6" w:space="0" w:color="000000"/>
              <w:left w:val="nil"/>
              <w:bottom w:val="single" w:sz="6" w:space="0" w:color="000000"/>
              <w:right w:val="nil"/>
            </w:tcBorders>
            <w:tcMar>
              <w:right w:w="0" w:type="dxa"/>
            </w:tcMar>
            <w:hideMark/>
          </w:tcPr>
          <w:p w14:paraId="1AADED66" w14:textId="77777777" w:rsidR="0067606D" w:rsidRPr="007A685E" w:rsidRDefault="0067606D" w:rsidP="00C76E6E">
            <w:pPr>
              <w:pStyle w:val="TabellSumma"/>
              <w:jc w:val="left"/>
            </w:pPr>
            <w:r w:rsidRPr="007A685E">
              <w:t>1:3</w:t>
            </w:r>
          </w:p>
        </w:tc>
        <w:tc>
          <w:tcPr>
            <w:tcW w:w="783" w:type="dxa"/>
            <w:tcBorders>
              <w:top w:val="single" w:sz="6" w:space="0" w:color="000000"/>
              <w:left w:val="nil"/>
              <w:bottom w:val="single" w:sz="6" w:space="0" w:color="000000"/>
              <w:right w:val="nil"/>
            </w:tcBorders>
            <w:tcMar>
              <w:right w:w="0" w:type="dxa"/>
            </w:tcMar>
            <w:vAlign w:val="bottom"/>
          </w:tcPr>
          <w:p w14:paraId="1D792D23"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4CC54B57"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47E82837" w14:textId="77777777" w:rsidR="0067606D" w:rsidRPr="007A685E" w:rsidRDefault="0067606D" w:rsidP="00083E49">
            <w:pPr>
              <w:pStyle w:val="TabellSumma"/>
            </w:pPr>
            <w:r w:rsidRPr="007A685E">
              <w:t>150</w:t>
            </w:r>
          </w:p>
        </w:tc>
        <w:tc>
          <w:tcPr>
            <w:tcW w:w="783" w:type="dxa"/>
            <w:tcBorders>
              <w:top w:val="single" w:sz="6" w:space="0" w:color="000000"/>
              <w:left w:val="nil"/>
              <w:bottom w:val="single" w:sz="6" w:space="0" w:color="000000"/>
              <w:right w:val="nil"/>
            </w:tcBorders>
            <w:tcMar>
              <w:right w:w="0" w:type="dxa"/>
            </w:tcMar>
            <w:vAlign w:val="bottom"/>
            <w:hideMark/>
          </w:tcPr>
          <w:p w14:paraId="305B9721" w14:textId="77777777" w:rsidR="0067606D" w:rsidRPr="007A685E" w:rsidRDefault="0067606D" w:rsidP="00083E49">
            <w:pPr>
              <w:pStyle w:val="TabellSumma"/>
            </w:pPr>
            <w:r w:rsidRPr="007A685E">
              <w:t>600</w:t>
            </w:r>
          </w:p>
        </w:tc>
      </w:tr>
      <w:tr w:rsidR="0067606D" w:rsidRPr="00096265" w14:paraId="76511E4E" w14:textId="77777777" w:rsidTr="00C76E6E">
        <w:tc>
          <w:tcPr>
            <w:tcW w:w="532" w:type="dxa"/>
            <w:tcBorders>
              <w:top w:val="single" w:sz="6" w:space="0" w:color="000000"/>
              <w:left w:val="nil"/>
              <w:bottom w:val="single" w:sz="6" w:space="0" w:color="000000"/>
              <w:right w:val="nil"/>
            </w:tcBorders>
            <w:tcMar>
              <w:right w:w="0" w:type="dxa"/>
            </w:tcMar>
            <w:hideMark/>
          </w:tcPr>
          <w:p w14:paraId="52891770"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7055132E" w14:textId="40E66D8E" w:rsidR="0067606D" w:rsidRPr="007A685E" w:rsidRDefault="0067606D" w:rsidP="00083E49">
            <w:pPr>
              <w:pStyle w:val="TabellSumma"/>
              <w:jc w:val="left"/>
            </w:pPr>
            <w:r w:rsidRPr="007A685E">
              <w:t>Omfördelning inom Europeiska regionalfonden över tid</w:t>
            </w:r>
          </w:p>
        </w:tc>
        <w:tc>
          <w:tcPr>
            <w:tcW w:w="782" w:type="dxa"/>
            <w:tcBorders>
              <w:top w:val="single" w:sz="6" w:space="0" w:color="000000"/>
              <w:left w:val="nil"/>
              <w:bottom w:val="single" w:sz="6" w:space="0" w:color="000000"/>
              <w:right w:val="nil"/>
            </w:tcBorders>
            <w:tcMar>
              <w:right w:w="0" w:type="dxa"/>
            </w:tcMar>
            <w:hideMark/>
          </w:tcPr>
          <w:p w14:paraId="0ACDB058" w14:textId="77777777" w:rsidR="0067606D" w:rsidRPr="007A685E" w:rsidRDefault="0067606D" w:rsidP="00C76E6E">
            <w:pPr>
              <w:pStyle w:val="TabellSumma"/>
              <w:jc w:val="left"/>
            </w:pPr>
            <w:r w:rsidRPr="007A685E">
              <w:t>1:3</w:t>
            </w:r>
          </w:p>
        </w:tc>
        <w:tc>
          <w:tcPr>
            <w:tcW w:w="783" w:type="dxa"/>
            <w:tcBorders>
              <w:top w:val="single" w:sz="6" w:space="0" w:color="000000"/>
              <w:left w:val="nil"/>
              <w:bottom w:val="single" w:sz="6" w:space="0" w:color="000000"/>
              <w:right w:val="nil"/>
            </w:tcBorders>
            <w:tcMar>
              <w:right w:w="0" w:type="dxa"/>
            </w:tcMar>
            <w:vAlign w:val="bottom"/>
          </w:tcPr>
          <w:p w14:paraId="0FF2D15A"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715611B4" w14:textId="77777777" w:rsidR="0067606D" w:rsidRPr="007A685E" w:rsidRDefault="0067606D" w:rsidP="00083E49">
            <w:pPr>
              <w:pStyle w:val="TabellSumma"/>
            </w:pPr>
            <w:r w:rsidRPr="007A685E">
              <w:t>52</w:t>
            </w:r>
          </w:p>
        </w:tc>
        <w:tc>
          <w:tcPr>
            <w:tcW w:w="783" w:type="dxa"/>
            <w:tcBorders>
              <w:top w:val="single" w:sz="6" w:space="0" w:color="000000"/>
              <w:left w:val="nil"/>
              <w:bottom w:val="single" w:sz="6" w:space="0" w:color="000000"/>
              <w:right w:val="nil"/>
            </w:tcBorders>
            <w:tcMar>
              <w:right w:w="0" w:type="dxa"/>
            </w:tcMar>
            <w:vAlign w:val="bottom"/>
            <w:hideMark/>
          </w:tcPr>
          <w:p w14:paraId="0DF22672" w14:textId="77777777" w:rsidR="0067606D" w:rsidRPr="007A685E" w:rsidRDefault="0067606D" w:rsidP="00083E49">
            <w:pPr>
              <w:pStyle w:val="TabellSumma"/>
            </w:pPr>
            <w:r w:rsidRPr="007A685E">
              <w:t>-317</w:t>
            </w:r>
          </w:p>
        </w:tc>
        <w:tc>
          <w:tcPr>
            <w:tcW w:w="783" w:type="dxa"/>
            <w:tcBorders>
              <w:top w:val="single" w:sz="6" w:space="0" w:color="000000"/>
              <w:left w:val="nil"/>
              <w:bottom w:val="single" w:sz="6" w:space="0" w:color="000000"/>
              <w:right w:val="nil"/>
            </w:tcBorders>
            <w:tcMar>
              <w:right w:w="0" w:type="dxa"/>
            </w:tcMar>
            <w:vAlign w:val="bottom"/>
            <w:hideMark/>
          </w:tcPr>
          <w:p w14:paraId="1DB9A73A" w14:textId="77777777" w:rsidR="0067606D" w:rsidRPr="007A685E" w:rsidRDefault="0067606D" w:rsidP="00083E49">
            <w:pPr>
              <w:pStyle w:val="TabellSumma"/>
            </w:pPr>
            <w:r w:rsidRPr="007A685E">
              <w:t>-882</w:t>
            </w:r>
          </w:p>
        </w:tc>
      </w:tr>
      <w:tr w:rsidR="0067606D" w:rsidRPr="00096265" w14:paraId="526141F2" w14:textId="77777777" w:rsidTr="00C76E6E">
        <w:tc>
          <w:tcPr>
            <w:tcW w:w="532" w:type="dxa"/>
            <w:tcBorders>
              <w:top w:val="single" w:sz="6" w:space="0" w:color="000000"/>
              <w:left w:val="nil"/>
              <w:bottom w:val="single" w:sz="6" w:space="0" w:color="000000"/>
              <w:right w:val="nil"/>
            </w:tcBorders>
            <w:tcMar>
              <w:right w:w="0" w:type="dxa"/>
            </w:tcMar>
            <w:hideMark/>
          </w:tcPr>
          <w:p w14:paraId="2104860E" w14:textId="77777777" w:rsidR="0067606D" w:rsidRPr="007A685E" w:rsidRDefault="0067606D" w:rsidP="0067606D">
            <w:pPr>
              <w:pStyle w:val="TabellSummaText"/>
            </w:pPr>
            <w:r w:rsidRPr="007A685E">
              <w:t>20</w:t>
            </w:r>
          </w:p>
        </w:tc>
        <w:tc>
          <w:tcPr>
            <w:tcW w:w="4609" w:type="dxa"/>
            <w:gridSpan w:val="2"/>
            <w:tcBorders>
              <w:top w:val="single" w:sz="6" w:space="0" w:color="000000"/>
              <w:left w:val="nil"/>
              <w:bottom w:val="single" w:sz="6" w:space="0" w:color="000000"/>
              <w:right w:val="nil"/>
            </w:tcBorders>
            <w:tcMar>
              <w:right w:w="0" w:type="dxa"/>
            </w:tcMar>
            <w:hideMark/>
          </w:tcPr>
          <w:p w14:paraId="45979A55" w14:textId="77777777" w:rsidR="0067606D" w:rsidRPr="007A685E" w:rsidRDefault="0067606D" w:rsidP="0067606D">
            <w:pPr>
              <w:pStyle w:val="TabellSummaText"/>
            </w:pPr>
            <w:r w:rsidRPr="007A685E">
              <w:t>Allmän miljö- och naturvård</w:t>
            </w:r>
          </w:p>
        </w:tc>
        <w:tc>
          <w:tcPr>
            <w:tcW w:w="782" w:type="dxa"/>
            <w:tcBorders>
              <w:top w:val="single" w:sz="6" w:space="0" w:color="000000"/>
              <w:left w:val="nil"/>
              <w:bottom w:val="single" w:sz="6" w:space="0" w:color="000000"/>
              <w:right w:val="nil"/>
            </w:tcBorders>
            <w:tcMar>
              <w:right w:w="0" w:type="dxa"/>
            </w:tcMar>
          </w:tcPr>
          <w:p w14:paraId="64088126" w14:textId="77777777" w:rsidR="0067606D" w:rsidRPr="007A685E" w:rsidRDefault="0067606D" w:rsidP="00C76E6E">
            <w:pPr>
              <w:pStyle w:val="TabellSummaText"/>
            </w:pPr>
          </w:p>
        </w:tc>
        <w:tc>
          <w:tcPr>
            <w:tcW w:w="783" w:type="dxa"/>
            <w:tcBorders>
              <w:top w:val="single" w:sz="6" w:space="0" w:color="000000"/>
              <w:left w:val="nil"/>
              <w:bottom w:val="single" w:sz="6" w:space="0" w:color="000000"/>
              <w:right w:val="nil"/>
            </w:tcBorders>
            <w:tcMar>
              <w:right w:w="0" w:type="dxa"/>
            </w:tcMar>
            <w:vAlign w:val="bottom"/>
            <w:hideMark/>
          </w:tcPr>
          <w:p w14:paraId="354F7994" w14:textId="77777777" w:rsidR="0067606D" w:rsidRPr="007A685E" w:rsidRDefault="0067606D" w:rsidP="0067606D">
            <w:pPr>
              <w:pStyle w:val="TabellSummaText"/>
              <w:jc w:val="right"/>
            </w:pPr>
            <w:r w:rsidRPr="007A685E">
              <w:t>321</w:t>
            </w:r>
          </w:p>
        </w:tc>
        <w:tc>
          <w:tcPr>
            <w:tcW w:w="783" w:type="dxa"/>
            <w:tcBorders>
              <w:top w:val="single" w:sz="6" w:space="0" w:color="000000"/>
              <w:left w:val="nil"/>
              <w:bottom w:val="single" w:sz="6" w:space="0" w:color="000000"/>
              <w:right w:val="nil"/>
            </w:tcBorders>
            <w:tcMar>
              <w:right w:w="0" w:type="dxa"/>
            </w:tcMar>
            <w:vAlign w:val="bottom"/>
            <w:hideMark/>
          </w:tcPr>
          <w:p w14:paraId="44F7F663" w14:textId="77777777" w:rsidR="0067606D" w:rsidRPr="007A685E" w:rsidRDefault="0067606D" w:rsidP="0067606D">
            <w:pPr>
              <w:pStyle w:val="TabellSummaText"/>
              <w:jc w:val="right"/>
            </w:pPr>
            <w:r w:rsidRPr="007A685E">
              <w:t>2 436</w:t>
            </w:r>
          </w:p>
        </w:tc>
        <w:tc>
          <w:tcPr>
            <w:tcW w:w="783" w:type="dxa"/>
            <w:tcBorders>
              <w:top w:val="single" w:sz="6" w:space="0" w:color="000000"/>
              <w:left w:val="nil"/>
              <w:bottom w:val="single" w:sz="6" w:space="0" w:color="000000"/>
              <w:right w:val="nil"/>
            </w:tcBorders>
            <w:tcMar>
              <w:right w:w="0" w:type="dxa"/>
            </w:tcMar>
            <w:vAlign w:val="bottom"/>
            <w:hideMark/>
          </w:tcPr>
          <w:p w14:paraId="77B402B6" w14:textId="77777777" w:rsidR="0067606D" w:rsidRPr="007A685E" w:rsidRDefault="0067606D" w:rsidP="0067606D">
            <w:pPr>
              <w:pStyle w:val="TabellSummaText"/>
              <w:jc w:val="right"/>
            </w:pPr>
            <w:r w:rsidRPr="007A685E">
              <w:t>2 765</w:t>
            </w:r>
          </w:p>
        </w:tc>
        <w:tc>
          <w:tcPr>
            <w:tcW w:w="783" w:type="dxa"/>
            <w:tcBorders>
              <w:top w:val="single" w:sz="6" w:space="0" w:color="000000"/>
              <w:left w:val="nil"/>
              <w:bottom w:val="single" w:sz="6" w:space="0" w:color="000000"/>
              <w:right w:val="nil"/>
            </w:tcBorders>
            <w:tcMar>
              <w:right w:w="0" w:type="dxa"/>
            </w:tcMar>
            <w:vAlign w:val="bottom"/>
            <w:hideMark/>
          </w:tcPr>
          <w:p w14:paraId="4FD8FCA6" w14:textId="77777777" w:rsidR="0067606D" w:rsidRPr="007A685E" w:rsidRDefault="0067606D" w:rsidP="0067606D">
            <w:pPr>
              <w:pStyle w:val="TabellSummaText"/>
              <w:jc w:val="right"/>
            </w:pPr>
            <w:r w:rsidRPr="007A685E">
              <w:t>2 935</w:t>
            </w:r>
          </w:p>
        </w:tc>
      </w:tr>
      <w:tr w:rsidR="0067606D" w:rsidRPr="00096265" w14:paraId="225817ED" w14:textId="77777777" w:rsidTr="00C76E6E">
        <w:tc>
          <w:tcPr>
            <w:tcW w:w="532" w:type="dxa"/>
            <w:tcBorders>
              <w:top w:val="single" w:sz="6" w:space="0" w:color="000000"/>
              <w:left w:val="nil"/>
              <w:bottom w:val="single" w:sz="6" w:space="0" w:color="000000"/>
              <w:right w:val="nil"/>
            </w:tcBorders>
            <w:tcMar>
              <w:right w:w="0" w:type="dxa"/>
            </w:tcMar>
            <w:hideMark/>
          </w:tcPr>
          <w:p w14:paraId="782BD25A" w14:textId="77777777" w:rsidR="0067606D" w:rsidRPr="007A685E" w:rsidRDefault="0067606D" w:rsidP="00083E49">
            <w:pPr>
              <w:pStyle w:val="TabellSumma"/>
              <w:jc w:val="left"/>
            </w:pPr>
            <w:r w:rsidRPr="007A685E">
              <w:t xml:space="preserve">varav </w:t>
            </w:r>
          </w:p>
        </w:tc>
        <w:tc>
          <w:tcPr>
            <w:tcW w:w="4609" w:type="dxa"/>
            <w:gridSpan w:val="2"/>
            <w:tcBorders>
              <w:top w:val="single" w:sz="6" w:space="0" w:color="000000"/>
              <w:left w:val="nil"/>
              <w:bottom w:val="single" w:sz="6" w:space="0" w:color="000000"/>
              <w:right w:val="nil"/>
            </w:tcBorders>
            <w:tcMar>
              <w:right w:w="0" w:type="dxa"/>
            </w:tcMar>
            <w:hideMark/>
          </w:tcPr>
          <w:p w14:paraId="4431C70C" w14:textId="77777777" w:rsidR="0067606D" w:rsidRPr="007A685E" w:rsidRDefault="0067606D" w:rsidP="00083E49">
            <w:pPr>
              <w:pStyle w:val="TabellSumma"/>
              <w:jc w:val="left"/>
            </w:pPr>
            <w:r w:rsidRPr="007A685E">
              <w:t>Åtgärdspaket pollinatörer</w:t>
            </w:r>
          </w:p>
        </w:tc>
        <w:tc>
          <w:tcPr>
            <w:tcW w:w="782" w:type="dxa"/>
            <w:tcBorders>
              <w:top w:val="single" w:sz="6" w:space="0" w:color="000000"/>
              <w:left w:val="nil"/>
              <w:bottom w:val="single" w:sz="6" w:space="0" w:color="000000"/>
              <w:right w:val="nil"/>
            </w:tcBorders>
            <w:tcMar>
              <w:right w:w="0" w:type="dxa"/>
            </w:tcMar>
            <w:hideMark/>
          </w:tcPr>
          <w:p w14:paraId="44ADF70B" w14:textId="77777777" w:rsidR="0067606D" w:rsidRPr="007A685E" w:rsidRDefault="0067606D" w:rsidP="00C76E6E">
            <w:pPr>
              <w:pStyle w:val="TabellSumma"/>
              <w:jc w:val="left"/>
            </w:pPr>
            <w:r w:rsidRPr="007A685E">
              <w:t>1:2, 1:3</w:t>
            </w:r>
          </w:p>
        </w:tc>
        <w:tc>
          <w:tcPr>
            <w:tcW w:w="783" w:type="dxa"/>
            <w:tcBorders>
              <w:top w:val="single" w:sz="6" w:space="0" w:color="000000"/>
              <w:left w:val="nil"/>
              <w:bottom w:val="single" w:sz="6" w:space="0" w:color="000000"/>
              <w:right w:val="nil"/>
            </w:tcBorders>
            <w:tcMar>
              <w:right w:w="0" w:type="dxa"/>
            </w:tcMar>
            <w:vAlign w:val="bottom"/>
          </w:tcPr>
          <w:p w14:paraId="60EB391C"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3AFAD864" w14:textId="77777777" w:rsidR="0067606D" w:rsidRPr="007A685E" w:rsidRDefault="0067606D" w:rsidP="00083E49">
            <w:pPr>
              <w:pStyle w:val="TabellSumma"/>
            </w:pPr>
            <w:r w:rsidRPr="007A685E">
              <w:t>70</w:t>
            </w:r>
          </w:p>
        </w:tc>
        <w:tc>
          <w:tcPr>
            <w:tcW w:w="783" w:type="dxa"/>
            <w:tcBorders>
              <w:top w:val="single" w:sz="6" w:space="0" w:color="000000"/>
              <w:left w:val="nil"/>
              <w:bottom w:val="single" w:sz="6" w:space="0" w:color="000000"/>
              <w:right w:val="nil"/>
            </w:tcBorders>
            <w:tcMar>
              <w:right w:w="0" w:type="dxa"/>
            </w:tcMar>
            <w:vAlign w:val="bottom"/>
            <w:hideMark/>
          </w:tcPr>
          <w:p w14:paraId="444C3969" w14:textId="77777777" w:rsidR="0067606D" w:rsidRPr="007A685E" w:rsidRDefault="0067606D" w:rsidP="00083E49">
            <w:pPr>
              <w:pStyle w:val="TabellSumma"/>
            </w:pPr>
            <w:r w:rsidRPr="007A685E">
              <w:t>70</w:t>
            </w:r>
          </w:p>
        </w:tc>
        <w:tc>
          <w:tcPr>
            <w:tcW w:w="783" w:type="dxa"/>
            <w:tcBorders>
              <w:top w:val="single" w:sz="6" w:space="0" w:color="000000"/>
              <w:left w:val="nil"/>
              <w:bottom w:val="single" w:sz="6" w:space="0" w:color="000000"/>
              <w:right w:val="nil"/>
            </w:tcBorders>
            <w:tcMar>
              <w:right w:w="0" w:type="dxa"/>
            </w:tcMar>
            <w:vAlign w:val="bottom"/>
            <w:hideMark/>
          </w:tcPr>
          <w:p w14:paraId="3B435D1E" w14:textId="77777777" w:rsidR="0067606D" w:rsidRPr="007A685E" w:rsidRDefault="0067606D" w:rsidP="00083E49">
            <w:pPr>
              <w:pStyle w:val="TabellSumma"/>
            </w:pPr>
            <w:r w:rsidRPr="007A685E">
              <w:t>70</w:t>
            </w:r>
          </w:p>
        </w:tc>
      </w:tr>
      <w:tr w:rsidR="0067606D" w:rsidRPr="00096265" w14:paraId="0A1ADCC7" w14:textId="77777777" w:rsidTr="00C76E6E">
        <w:tc>
          <w:tcPr>
            <w:tcW w:w="532" w:type="dxa"/>
            <w:tcBorders>
              <w:top w:val="single" w:sz="6" w:space="0" w:color="000000"/>
              <w:left w:val="nil"/>
              <w:bottom w:val="single" w:sz="6" w:space="0" w:color="000000"/>
              <w:right w:val="nil"/>
            </w:tcBorders>
            <w:tcMar>
              <w:right w:w="0" w:type="dxa"/>
            </w:tcMar>
            <w:hideMark/>
          </w:tcPr>
          <w:p w14:paraId="289A9247"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4CEA6397" w14:textId="117DFCC1" w:rsidR="0067606D" w:rsidRPr="007A685E" w:rsidRDefault="0067606D" w:rsidP="00083E49">
            <w:pPr>
              <w:pStyle w:val="TabellSumma"/>
              <w:jc w:val="left"/>
            </w:pPr>
            <w:r w:rsidRPr="007A685E">
              <w:t>Rent hav</w:t>
            </w:r>
          </w:p>
        </w:tc>
        <w:tc>
          <w:tcPr>
            <w:tcW w:w="782" w:type="dxa"/>
            <w:tcBorders>
              <w:top w:val="single" w:sz="6" w:space="0" w:color="000000"/>
              <w:left w:val="nil"/>
              <w:bottom w:val="single" w:sz="6" w:space="0" w:color="000000"/>
              <w:right w:val="nil"/>
            </w:tcBorders>
            <w:tcMar>
              <w:right w:w="0" w:type="dxa"/>
            </w:tcMar>
            <w:hideMark/>
          </w:tcPr>
          <w:p w14:paraId="56FB81BA" w14:textId="77777777" w:rsidR="0067606D" w:rsidRPr="007A685E" w:rsidRDefault="0067606D" w:rsidP="00C76E6E">
            <w:pPr>
              <w:pStyle w:val="TabellSumma"/>
              <w:jc w:val="left"/>
            </w:pPr>
            <w:r w:rsidRPr="007A685E">
              <w:t>1:2, 1:4, 1:11</w:t>
            </w:r>
          </w:p>
        </w:tc>
        <w:tc>
          <w:tcPr>
            <w:tcW w:w="783" w:type="dxa"/>
            <w:tcBorders>
              <w:top w:val="single" w:sz="6" w:space="0" w:color="000000"/>
              <w:left w:val="nil"/>
              <w:bottom w:val="single" w:sz="6" w:space="0" w:color="000000"/>
              <w:right w:val="nil"/>
            </w:tcBorders>
            <w:tcMar>
              <w:right w:w="0" w:type="dxa"/>
            </w:tcMar>
            <w:vAlign w:val="bottom"/>
          </w:tcPr>
          <w:p w14:paraId="09ACAFAA"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40DBC03C" w14:textId="77777777" w:rsidR="0067606D" w:rsidRPr="007A685E" w:rsidRDefault="0067606D" w:rsidP="00083E49">
            <w:pPr>
              <w:pStyle w:val="TabellSumma"/>
            </w:pPr>
            <w:r w:rsidRPr="007A685E">
              <w:t>385</w:t>
            </w:r>
          </w:p>
        </w:tc>
        <w:tc>
          <w:tcPr>
            <w:tcW w:w="783" w:type="dxa"/>
            <w:tcBorders>
              <w:top w:val="single" w:sz="6" w:space="0" w:color="000000"/>
              <w:left w:val="nil"/>
              <w:bottom w:val="single" w:sz="6" w:space="0" w:color="000000"/>
              <w:right w:val="nil"/>
            </w:tcBorders>
            <w:tcMar>
              <w:right w:w="0" w:type="dxa"/>
            </w:tcMar>
            <w:vAlign w:val="bottom"/>
            <w:hideMark/>
          </w:tcPr>
          <w:p w14:paraId="496A8F78" w14:textId="77777777" w:rsidR="0067606D" w:rsidRPr="007A685E" w:rsidRDefault="0067606D" w:rsidP="00083E49">
            <w:pPr>
              <w:pStyle w:val="TabellSumma"/>
            </w:pPr>
            <w:r w:rsidRPr="007A685E">
              <w:t>385</w:t>
            </w:r>
          </w:p>
        </w:tc>
        <w:tc>
          <w:tcPr>
            <w:tcW w:w="783" w:type="dxa"/>
            <w:tcBorders>
              <w:top w:val="single" w:sz="6" w:space="0" w:color="000000"/>
              <w:left w:val="nil"/>
              <w:bottom w:val="single" w:sz="6" w:space="0" w:color="000000"/>
              <w:right w:val="nil"/>
            </w:tcBorders>
            <w:tcMar>
              <w:right w:w="0" w:type="dxa"/>
            </w:tcMar>
            <w:vAlign w:val="bottom"/>
            <w:hideMark/>
          </w:tcPr>
          <w:p w14:paraId="180EC7FC" w14:textId="77777777" w:rsidR="0067606D" w:rsidRPr="007A685E" w:rsidRDefault="0067606D" w:rsidP="00083E49">
            <w:pPr>
              <w:pStyle w:val="TabellSumma"/>
            </w:pPr>
            <w:r w:rsidRPr="007A685E">
              <w:t>385</w:t>
            </w:r>
          </w:p>
        </w:tc>
      </w:tr>
      <w:tr w:rsidR="0067606D" w:rsidRPr="00096265" w14:paraId="04365007" w14:textId="77777777" w:rsidTr="00C76E6E">
        <w:tc>
          <w:tcPr>
            <w:tcW w:w="532" w:type="dxa"/>
            <w:tcBorders>
              <w:top w:val="single" w:sz="6" w:space="0" w:color="000000"/>
              <w:left w:val="nil"/>
              <w:bottom w:val="single" w:sz="6" w:space="0" w:color="000000"/>
              <w:right w:val="nil"/>
            </w:tcBorders>
            <w:tcMar>
              <w:right w:w="0" w:type="dxa"/>
            </w:tcMar>
            <w:hideMark/>
          </w:tcPr>
          <w:p w14:paraId="439463AF"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2EC0FC8E" w14:textId="013F41B3" w:rsidR="0067606D" w:rsidRPr="007A685E" w:rsidRDefault="0067606D" w:rsidP="00083E49">
            <w:pPr>
              <w:pStyle w:val="TabellSumma"/>
              <w:jc w:val="left"/>
            </w:pPr>
            <w:r w:rsidRPr="007A685E">
              <w:t>Åtgärder för värdefull natur</w:t>
            </w:r>
          </w:p>
        </w:tc>
        <w:tc>
          <w:tcPr>
            <w:tcW w:w="782" w:type="dxa"/>
            <w:tcBorders>
              <w:top w:val="single" w:sz="6" w:space="0" w:color="000000"/>
              <w:left w:val="nil"/>
              <w:bottom w:val="single" w:sz="6" w:space="0" w:color="000000"/>
              <w:right w:val="nil"/>
            </w:tcBorders>
            <w:tcMar>
              <w:right w:w="0" w:type="dxa"/>
            </w:tcMar>
            <w:hideMark/>
          </w:tcPr>
          <w:p w14:paraId="3CA58E1B" w14:textId="77777777" w:rsidR="0067606D" w:rsidRPr="007A685E" w:rsidRDefault="0067606D" w:rsidP="00C76E6E">
            <w:pPr>
              <w:pStyle w:val="TabellSumma"/>
              <w:jc w:val="left"/>
            </w:pPr>
            <w:r w:rsidRPr="007A685E">
              <w:t>1:3</w:t>
            </w:r>
          </w:p>
        </w:tc>
        <w:tc>
          <w:tcPr>
            <w:tcW w:w="783" w:type="dxa"/>
            <w:tcBorders>
              <w:top w:val="single" w:sz="6" w:space="0" w:color="000000"/>
              <w:left w:val="nil"/>
              <w:bottom w:val="single" w:sz="6" w:space="0" w:color="000000"/>
              <w:right w:val="nil"/>
            </w:tcBorders>
            <w:tcMar>
              <w:right w:w="0" w:type="dxa"/>
            </w:tcMar>
            <w:vAlign w:val="bottom"/>
          </w:tcPr>
          <w:p w14:paraId="36497654" w14:textId="77777777" w:rsidR="0067606D" w:rsidRPr="007A685E"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3B4D4A29" w14:textId="1B8697C5" w:rsidR="0067606D" w:rsidRPr="007A685E" w:rsidRDefault="0067606D" w:rsidP="00083E49">
            <w:pPr>
              <w:pStyle w:val="TabellSumma"/>
            </w:pPr>
            <w:r w:rsidRPr="007A685E">
              <w:t>420</w:t>
            </w:r>
          </w:p>
        </w:tc>
        <w:tc>
          <w:tcPr>
            <w:tcW w:w="783" w:type="dxa"/>
            <w:tcBorders>
              <w:top w:val="single" w:sz="6" w:space="0" w:color="000000"/>
              <w:left w:val="nil"/>
              <w:bottom w:val="single" w:sz="6" w:space="0" w:color="000000"/>
              <w:right w:val="nil"/>
            </w:tcBorders>
            <w:tcMar>
              <w:right w:w="0" w:type="dxa"/>
            </w:tcMar>
            <w:vAlign w:val="bottom"/>
            <w:hideMark/>
          </w:tcPr>
          <w:p w14:paraId="1F22D1FA" w14:textId="5307169E" w:rsidR="0067606D" w:rsidRPr="007A685E" w:rsidRDefault="0067606D" w:rsidP="00083E49">
            <w:pPr>
              <w:pStyle w:val="TabellSumma"/>
            </w:pPr>
            <w:r w:rsidRPr="007A685E">
              <w:t>420</w:t>
            </w:r>
          </w:p>
        </w:tc>
        <w:tc>
          <w:tcPr>
            <w:tcW w:w="783" w:type="dxa"/>
            <w:tcBorders>
              <w:top w:val="single" w:sz="6" w:space="0" w:color="000000"/>
              <w:left w:val="nil"/>
              <w:bottom w:val="single" w:sz="6" w:space="0" w:color="000000"/>
              <w:right w:val="nil"/>
            </w:tcBorders>
            <w:tcMar>
              <w:right w:w="0" w:type="dxa"/>
            </w:tcMar>
            <w:vAlign w:val="bottom"/>
            <w:hideMark/>
          </w:tcPr>
          <w:p w14:paraId="15DE1773" w14:textId="2A0686B2" w:rsidR="0067606D" w:rsidRPr="007A685E" w:rsidRDefault="0067606D" w:rsidP="00083E49">
            <w:pPr>
              <w:pStyle w:val="TabellSumma"/>
            </w:pPr>
            <w:r w:rsidRPr="007A685E">
              <w:t>420</w:t>
            </w:r>
          </w:p>
        </w:tc>
      </w:tr>
      <w:tr w:rsidR="0067606D" w:rsidRPr="00096265" w14:paraId="66606DBC" w14:textId="77777777" w:rsidTr="00C76E6E">
        <w:tc>
          <w:tcPr>
            <w:tcW w:w="532" w:type="dxa"/>
            <w:tcBorders>
              <w:top w:val="single" w:sz="6" w:space="0" w:color="000000"/>
              <w:left w:val="nil"/>
              <w:bottom w:val="single" w:sz="6" w:space="0" w:color="000000"/>
              <w:right w:val="nil"/>
            </w:tcBorders>
            <w:tcMar>
              <w:right w:w="0" w:type="dxa"/>
            </w:tcMar>
            <w:hideMark/>
          </w:tcPr>
          <w:p w14:paraId="32A8C754"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0FF3B07E" w14:textId="73A72B5B" w:rsidR="0067606D" w:rsidRPr="007A685E" w:rsidRDefault="0067606D" w:rsidP="00083E49">
            <w:pPr>
              <w:pStyle w:val="TabellSumma"/>
              <w:jc w:val="left"/>
            </w:pPr>
            <w:r w:rsidRPr="007A685E">
              <w:t>Klimatbonus, inkl. justering av gräns för bonus</w:t>
            </w:r>
          </w:p>
        </w:tc>
        <w:tc>
          <w:tcPr>
            <w:tcW w:w="782" w:type="dxa"/>
            <w:tcBorders>
              <w:top w:val="single" w:sz="6" w:space="0" w:color="000000"/>
              <w:left w:val="nil"/>
              <w:bottom w:val="single" w:sz="6" w:space="0" w:color="000000"/>
              <w:right w:val="nil"/>
            </w:tcBorders>
            <w:tcMar>
              <w:right w:w="0" w:type="dxa"/>
            </w:tcMar>
            <w:hideMark/>
          </w:tcPr>
          <w:p w14:paraId="12C6967C" w14:textId="77777777" w:rsidR="0067606D" w:rsidRPr="006C45B5" w:rsidRDefault="0067606D" w:rsidP="00C76E6E">
            <w:pPr>
              <w:pStyle w:val="TabellSumma"/>
              <w:jc w:val="left"/>
            </w:pPr>
            <w:r w:rsidRPr="006C45B5">
              <w:t>1:8</w:t>
            </w:r>
          </w:p>
        </w:tc>
        <w:tc>
          <w:tcPr>
            <w:tcW w:w="783" w:type="dxa"/>
            <w:tcBorders>
              <w:top w:val="single" w:sz="6" w:space="0" w:color="000000"/>
              <w:left w:val="nil"/>
              <w:bottom w:val="single" w:sz="6" w:space="0" w:color="000000"/>
              <w:right w:val="nil"/>
            </w:tcBorders>
            <w:tcMar>
              <w:right w:w="0" w:type="dxa"/>
            </w:tcMar>
            <w:vAlign w:val="bottom"/>
          </w:tcPr>
          <w:p w14:paraId="6787DC2D" w14:textId="12D71EF7" w:rsidR="0067606D" w:rsidRPr="006C45B5" w:rsidRDefault="0067606D" w:rsidP="00083E49">
            <w:pPr>
              <w:pStyle w:val="TabellSumma"/>
            </w:pPr>
            <w:r w:rsidRPr="006C45B5">
              <w:t>100</w:t>
            </w:r>
          </w:p>
        </w:tc>
        <w:tc>
          <w:tcPr>
            <w:tcW w:w="783" w:type="dxa"/>
            <w:tcBorders>
              <w:top w:val="single" w:sz="6" w:space="0" w:color="000000"/>
              <w:left w:val="nil"/>
              <w:bottom w:val="single" w:sz="6" w:space="0" w:color="000000"/>
              <w:right w:val="nil"/>
            </w:tcBorders>
            <w:tcMar>
              <w:right w:w="0" w:type="dxa"/>
            </w:tcMar>
            <w:vAlign w:val="bottom"/>
            <w:hideMark/>
          </w:tcPr>
          <w:p w14:paraId="62168EF9" w14:textId="77777777" w:rsidR="0067606D" w:rsidRPr="006C45B5" w:rsidRDefault="0067606D" w:rsidP="00083E49">
            <w:pPr>
              <w:pStyle w:val="TabellSumma"/>
            </w:pPr>
            <w:r w:rsidRPr="006C45B5">
              <w:t>130</w:t>
            </w:r>
          </w:p>
        </w:tc>
        <w:tc>
          <w:tcPr>
            <w:tcW w:w="783" w:type="dxa"/>
            <w:tcBorders>
              <w:top w:val="single" w:sz="6" w:space="0" w:color="000000"/>
              <w:left w:val="nil"/>
              <w:bottom w:val="single" w:sz="6" w:space="0" w:color="000000"/>
              <w:right w:val="nil"/>
            </w:tcBorders>
            <w:tcMar>
              <w:right w:w="0" w:type="dxa"/>
            </w:tcMar>
            <w:vAlign w:val="bottom"/>
            <w:hideMark/>
          </w:tcPr>
          <w:p w14:paraId="1677E47D" w14:textId="77777777" w:rsidR="0067606D" w:rsidRPr="006C45B5" w:rsidRDefault="0067606D" w:rsidP="00083E49">
            <w:pPr>
              <w:pStyle w:val="TabellSumma"/>
            </w:pPr>
            <w:r w:rsidRPr="006C45B5">
              <w:t>280</w:t>
            </w:r>
          </w:p>
        </w:tc>
        <w:tc>
          <w:tcPr>
            <w:tcW w:w="783" w:type="dxa"/>
            <w:tcBorders>
              <w:top w:val="single" w:sz="6" w:space="0" w:color="000000"/>
              <w:left w:val="nil"/>
              <w:bottom w:val="single" w:sz="6" w:space="0" w:color="000000"/>
              <w:right w:val="nil"/>
            </w:tcBorders>
            <w:tcMar>
              <w:right w:w="0" w:type="dxa"/>
            </w:tcMar>
            <w:vAlign w:val="bottom"/>
            <w:hideMark/>
          </w:tcPr>
          <w:p w14:paraId="108556D2" w14:textId="77777777" w:rsidR="0067606D" w:rsidRPr="006C45B5" w:rsidRDefault="0067606D" w:rsidP="00083E49">
            <w:pPr>
              <w:pStyle w:val="TabellSumma"/>
            </w:pPr>
            <w:r w:rsidRPr="006C45B5">
              <w:t>340</w:t>
            </w:r>
          </w:p>
        </w:tc>
      </w:tr>
      <w:tr w:rsidR="0067606D" w:rsidRPr="00096265" w14:paraId="1108C391" w14:textId="77777777" w:rsidTr="00C76E6E">
        <w:tc>
          <w:tcPr>
            <w:tcW w:w="532" w:type="dxa"/>
            <w:tcBorders>
              <w:top w:val="single" w:sz="6" w:space="0" w:color="000000"/>
              <w:left w:val="nil"/>
              <w:bottom w:val="single" w:sz="6" w:space="0" w:color="000000"/>
              <w:right w:val="nil"/>
            </w:tcBorders>
            <w:tcMar>
              <w:right w:w="0" w:type="dxa"/>
            </w:tcMar>
            <w:hideMark/>
          </w:tcPr>
          <w:p w14:paraId="2151F17C"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5FA9E5B5" w14:textId="29562838" w:rsidR="0067606D" w:rsidRPr="007A685E" w:rsidRDefault="0067606D" w:rsidP="00083E49">
            <w:pPr>
              <w:pStyle w:val="TabellSumma"/>
              <w:jc w:val="left"/>
            </w:pPr>
            <w:r w:rsidRPr="007A685E">
              <w:t>Effektivisering miljöpolitik</w:t>
            </w:r>
          </w:p>
        </w:tc>
        <w:tc>
          <w:tcPr>
            <w:tcW w:w="782" w:type="dxa"/>
            <w:tcBorders>
              <w:top w:val="single" w:sz="6" w:space="0" w:color="000000"/>
              <w:left w:val="nil"/>
              <w:bottom w:val="single" w:sz="6" w:space="0" w:color="000000"/>
              <w:right w:val="nil"/>
            </w:tcBorders>
            <w:tcMar>
              <w:right w:w="0" w:type="dxa"/>
            </w:tcMar>
            <w:hideMark/>
          </w:tcPr>
          <w:p w14:paraId="13DE2B6C" w14:textId="626DFB47" w:rsidR="0067606D" w:rsidRPr="006C45B5" w:rsidRDefault="0067606D" w:rsidP="00C76E6E">
            <w:pPr>
              <w:pStyle w:val="TabellSumma"/>
              <w:jc w:val="left"/>
            </w:pPr>
            <w:r w:rsidRPr="006C45B5">
              <w:t>1:10,1:12, 1:13,1:21, 2:2</w:t>
            </w:r>
          </w:p>
        </w:tc>
        <w:tc>
          <w:tcPr>
            <w:tcW w:w="783" w:type="dxa"/>
            <w:tcBorders>
              <w:top w:val="single" w:sz="6" w:space="0" w:color="000000"/>
              <w:left w:val="nil"/>
              <w:bottom w:val="single" w:sz="6" w:space="0" w:color="000000"/>
              <w:right w:val="nil"/>
            </w:tcBorders>
            <w:tcMar>
              <w:right w:w="0" w:type="dxa"/>
            </w:tcMar>
            <w:vAlign w:val="bottom"/>
          </w:tcPr>
          <w:p w14:paraId="4D347978" w14:textId="77777777" w:rsidR="0067606D" w:rsidRPr="006C45B5"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7124C303" w14:textId="0C63E837" w:rsidR="0067606D" w:rsidRPr="006C45B5" w:rsidRDefault="0067606D" w:rsidP="00083E49">
            <w:pPr>
              <w:pStyle w:val="TabellSumma"/>
            </w:pPr>
            <w:r w:rsidRPr="006C45B5">
              <w:t>-356</w:t>
            </w:r>
          </w:p>
        </w:tc>
        <w:tc>
          <w:tcPr>
            <w:tcW w:w="783" w:type="dxa"/>
            <w:tcBorders>
              <w:top w:val="single" w:sz="6" w:space="0" w:color="000000"/>
              <w:left w:val="nil"/>
              <w:bottom w:val="single" w:sz="6" w:space="0" w:color="000000"/>
              <w:right w:val="nil"/>
            </w:tcBorders>
            <w:tcMar>
              <w:right w:w="0" w:type="dxa"/>
            </w:tcMar>
            <w:vAlign w:val="bottom"/>
            <w:hideMark/>
          </w:tcPr>
          <w:p w14:paraId="2A5A42CD" w14:textId="6FD049F0" w:rsidR="0067606D" w:rsidRPr="006C45B5" w:rsidRDefault="0067606D" w:rsidP="00083E49">
            <w:pPr>
              <w:pStyle w:val="TabellSumma"/>
            </w:pPr>
            <w:r w:rsidRPr="006C45B5">
              <w:t>-249</w:t>
            </w:r>
          </w:p>
        </w:tc>
        <w:tc>
          <w:tcPr>
            <w:tcW w:w="783" w:type="dxa"/>
            <w:tcBorders>
              <w:top w:val="single" w:sz="6" w:space="0" w:color="000000"/>
              <w:left w:val="nil"/>
              <w:bottom w:val="single" w:sz="6" w:space="0" w:color="000000"/>
              <w:right w:val="nil"/>
            </w:tcBorders>
            <w:tcMar>
              <w:right w:w="0" w:type="dxa"/>
            </w:tcMar>
            <w:vAlign w:val="bottom"/>
            <w:hideMark/>
          </w:tcPr>
          <w:p w14:paraId="63C17DEC" w14:textId="2EB78564" w:rsidR="0067606D" w:rsidRPr="006C45B5" w:rsidRDefault="0067606D" w:rsidP="00083E49">
            <w:pPr>
              <w:pStyle w:val="TabellSumma"/>
            </w:pPr>
            <w:r w:rsidRPr="006C45B5">
              <w:t>-209</w:t>
            </w:r>
          </w:p>
        </w:tc>
      </w:tr>
      <w:tr w:rsidR="0067606D" w:rsidRPr="00096265" w14:paraId="0426EAD6" w14:textId="77777777" w:rsidTr="00C76E6E">
        <w:tc>
          <w:tcPr>
            <w:tcW w:w="532" w:type="dxa"/>
            <w:tcBorders>
              <w:top w:val="single" w:sz="6" w:space="0" w:color="000000"/>
              <w:left w:val="nil"/>
              <w:bottom w:val="single" w:sz="6" w:space="0" w:color="000000"/>
              <w:right w:val="nil"/>
            </w:tcBorders>
            <w:tcMar>
              <w:right w:w="0" w:type="dxa"/>
            </w:tcMar>
            <w:hideMark/>
          </w:tcPr>
          <w:p w14:paraId="18435CAF"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6B47523B" w14:textId="77777777" w:rsidR="0067606D" w:rsidRPr="007A685E" w:rsidRDefault="0067606D" w:rsidP="00083E49">
            <w:pPr>
              <w:pStyle w:val="TabellSumma"/>
              <w:jc w:val="left"/>
            </w:pPr>
            <w:r w:rsidRPr="007A685E">
              <w:t>Skydd av värdefull natur</w:t>
            </w:r>
          </w:p>
        </w:tc>
        <w:tc>
          <w:tcPr>
            <w:tcW w:w="782" w:type="dxa"/>
            <w:tcBorders>
              <w:top w:val="single" w:sz="6" w:space="0" w:color="000000"/>
              <w:left w:val="nil"/>
              <w:bottom w:val="single" w:sz="6" w:space="0" w:color="000000"/>
              <w:right w:val="nil"/>
            </w:tcBorders>
            <w:tcMar>
              <w:right w:w="0" w:type="dxa"/>
            </w:tcMar>
            <w:hideMark/>
          </w:tcPr>
          <w:p w14:paraId="2A2A852A" w14:textId="77777777" w:rsidR="0067606D" w:rsidRPr="006C45B5" w:rsidRDefault="0067606D" w:rsidP="00C76E6E">
            <w:pPr>
              <w:pStyle w:val="TabellSumma"/>
              <w:jc w:val="left"/>
            </w:pPr>
            <w:r w:rsidRPr="006C45B5">
              <w:t>1:14</w:t>
            </w:r>
          </w:p>
        </w:tc>
        <w:tc>
          <w:tcPr>
            <w:tcW w:w="783" w:type="dxa"/>
            <w:tcBorders>
              <w:top w:val="single" w:sz="6" w:space="0" w:color="000000"/>
              <w:left w:val="nil"/>
              <w:bottom w:val="single" w:sz="6" w:space="0" w:color="000000"/>
              <w:right w:val="nil"/>
            </w:tcBorders>
            <w:tcMar>
              <w:right w:w="0" w:type="dxa"/>
            </w:tcMar>
            <w:vAlign w:val="bottom"/>
            <w:hideMark/>
          </w:tcPr>
          <w:p w14:paraId="3C436D1B" w14:textId="77777777" w:rsidR="0067606D" w:rsidRPr="006C45B5" w:rsidRDefault="0067606D" w:rsidP="00083E49">
            <w:pPr>
              <w:pStyle w:val="TabellSumma"/>
            </w:pPr>
            <w:r w:rsidRPr="006C45B5">
              <w:t>200</w:t>
            </w:r>
          </w:p>
        </w:tc>
        <w:tc>
          <w:tcPr>
            <w:tcW w:w="783" w:type="dxa"/>
            <w:tcBorders>
              <w:top w:val="single" w:sz="6" w:space="0" w:color="000000"/>
              <w:left w:val="nil"/>
              <w:bottom w:val="single" w:sz="6" w:space="0" w:color="000000"/>
              <w:right w:val="nil"/>
            </w:tcBorders>
            <w:tcMar>
              <w:right w:w="0" w:type="dxa"/>
            </w:tcMar>
            <w:vAlign w:val="bottom"/>
            <w:hideMark/>
          </w:tcPr>
          <w:p w14:paraId="01BD7E47" w14:textId="77777777" w:rsidR="0067606D" w:rsidRPr="006C45B5" w:rsidRDefault="0067606D" w:rsidP="00083E49">
            <w:pPr>
              <w:pStyle w:val="TabellSumma"/>
            </w:pPr>
            <w:r w:rsidRPr="006C45B5">
              <w:t>200</w:t>
            </w:r>
          </w:p>
        </w:tc>
        <w:tc>
          <w:tcPr>
            <w:tcW w:w="783" w:type="dxa"/>
            <w:tcBorders>
              <w:top w:val="single" w:sz="6" w:space="0" w:color="000000"/>
              <w:left w:val="nil"/>
              <w:bottom w:val="single" w:sz="6" w:space="0" w:color="000000"/>
              <w:right w:val="nil"/>
            </w:tcBorders>
            <w:tcMar>
              <w:right w:w="0" w:type="dxa"/>
            </w:tcMar>
            <w:vAlign w:val="bottom"/>
            <w:hideMark/>
          </w:tcPr>
          <w:p w14:paraId="5DA2189F" w14:textId="77777777" w:rsidR="0067606D" w:rsidRPr="006C45B5" w:rsidRDefault="0067606D" w:rsidP="00083E49">
            <w:pPr>
              <w:pStyle w:val="TabellSumma"/>
            </w:pPr>
            <w:r w:rsidRPr="006C45B5">
              <w:t>200</w:t>
            </w:r>
          </w:p>
        </w:tc>
        <w:tc>
          <w:tcPr>
            <w:tcW w:w="783" w:type="dxa"/>
            <w:tcBorders>
              <w:top w:val="single" w:sz="6" w:space="0" w:color="000000"/>
              <w:left w:val="nil"/>
              <w:bottom w:val="single" w:sz="6" w:space="0" w:color="000000"/>
              <w:right w:val="nil"/>
            </w:tcBorders>
            <w:tcMar>
              <w:right w:w="0" w:type="dxa"/>
            </w:tcMar>
            <w:vAlign w:val="bottom"/>
            <w:hideMark/>
          </w:tcPr>
          <w:p w14:paraId="2E9779C3" w14:textId="77777777" w:rsidR="0067606D" w:rsidRPr="006C45B5" w:rsidRDefault="0067606D" w:rsidP="00083E49">
            <w:pPr>
              <w:pStyle w:val="TabellSumma"/>
            </w:pPr>
            <w:r w:rsidRPr="006C45B5">
              <w:t>200</w:t>
            </w:r>
          </w:p>
        </w:tc>
      </w:tr>
      <w:tr w:rsidR="0067606D" w:rsidRPr="00096265" w14:paraId="19727119" w14:textId="77777777" w:rsidTr="00C76E6E">
        <w:tc>
          <w:tcPr>
            <w:tcW w:w="532" w:type="dxa"/>
            <w:tcBorders>
              <w:top w:val="single" w:sz="6" w:space="0" w:color="000000"/>
              <w:left w:val="nil"/>
              <w:bottom w:val="single" w:sz="6" w:space="0" w:color="000000"/>
              <w:right w:val="nil"/>
            </w:tcBorders>
            <w:tcMar>
              <w:right w:w="0" w:type="dxa"/>
            </w:tcMar>
            <w:hideMark/>
          </w:tcPr>
          <w:p w14:paraId="640BC1AC"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3211CA96" w14:textId="77777777" w:rsidR="0067606D" w:rsidRPr="007A685E" w:rsidRDefault="0067606D" w:rsidP="00083E49">
            <w:pPr>
              <w:pStyle w:val="TabellSumma"/>
              <w:jc w:val="left"/>
            </w:pPr>
            <w:r w:rsidRPr="007A685E">
              <w:t>Klimatklivet</w:t>
            </w:r>
          </w:p>
        </w:tc>
        <w:tc>
          <w:tcPr>
            <w:tcW w:w="782" w:type="dxa"/>
            <w:tcBorders>
              <w:top w:val="single" w:sz="6" w:space="0" w:color="000000"/>
              <w:left w:val="nil"/>
              <w:bottom w:val="single" w:sz="6" w:space="0" w:color="000000"/>
              <w:right w:val="nil"/>
            </w:tcBorders>
            <w:tcMar>
              <w:right w:w="0" w:type="dxa"/>
            </w:tcMar>
            <w:hideMark/>
          </w:tcPr>
          <w:p w14:paraId="6F95B3EE" w14:textId="77777777" w:rsidR="0067606D" w:rsidRPr="006C45B5" w:rsidRDefault="0067606D" w:rsidP="00C76E6E">
            <w:pPr>
              <w:pStyle w:val="TabellSumma"/>
              <w:jc w:val="left"/>
            </w:pPr>
            <w:r w:rsidRPr="006C45B5">
              <w:t>1:16</w:t>
            </w:r>
          </w:p>
        </w:tc>
        <w:tc>
          <w:tcPr>
            <w:tcW w:w="783" w:type="dxa"/>
            <w:tcBorders>
              <w:top w:val="single" w:sz="6" w:space="0" w:color="000000"/>
              <w:left w:val="nil"/>
              <w:bottom w:val="single" w:sz="6" w:space="0" w:color="000000"/>
              <w:right w:val="nil"/>
            </w:tcBorders>
            <w:tcMar>
              <w:right w:w="0" w:type="dxa"/>
            </w:tcMar>
            <w:vAlign w:val="bottom"/>
          </w:tcPr>
          <w:p w14:paraId="5D24B0B0" w14:textId="77777777" w:rsidR="0067606D" w:rsidRPr="006C45B5"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639B3A42" w14:textId="77777777" w:rsidR="0067606D" w:rsidRPr="006C45B5" w:rsidRDefault="0067606D" w:rsidP="00083E49">
            <w:pPr>
              <w:pStyle w:val="TabellSumma"/>
            </w:pPr>
            <w:r w:rsidRPr="006C45B5">
              <w:t>1 155</w:t>
            </w:r>
          </w:p>
        </w:tc>
        <w:tc>
          <w:tcPr>
            <w:tcW w:w="783" w:type="dxa"/>
            <w:tcBorders>
              <w:top w:val="single" w:sz="6" w:space="0" w:color="000000"/>
              <w:left w:val="nil"/>
              <w:bottom w:val="single" w:sz="6" w:space="0" w:color="000000"/>
              <w:right w:val="nil"/>
            </w:tcBorders>
            <w:tcMar>
              <w:right w:w="0" w:type="dxa"/>
            </w:tcMar>
            <w:vAlign w:val="bottom"/>
            <w:hideMark/>
          </w:tcPr>
          <w:p w14:paraId="5516EC83" w14:textId="77777777" w:rsidR="0067606D" w:rsidRPr="006C45B5" w:rsidRDefault="0067606D" w:rsidP="00083E49">
            <w:pPr>
              <w:pStyle w:val="TabellSumma"/>
            </w:pPr>
            <w:r w:rsidRPr="006C45B5">
              <w:t>1 135</w:t>
            </w:r>
          </w:p>
        </w:tc>
        <w:tc>
          <w:tcPr>
            <w:tcW w:w="783" w:type="dxa"/>
            <w:tcBorders>
              <w:top w:val="single" w:sz="6" w:space="0" w:color="000000"/>
              <w:left w:val="nil"/>
              <w:bottom w:val="single" w:sz="6" w:space="0" w:color="000000"/>
              <w:right w:val="nil"/>
            </w:tcBorders>
            <w:tcMar>
              <w:right w:w="0" w:type="dxa"/>
            </w:tcMar>
            <w:vAlign w:val="bottom"/>
            <w:hideMark/>
          </w:tcPr>
          <w:p w14:paraId="6B7C4510" w14:textId="77777777" w:rsidR="0067606D" w:rsidRPr="006C45B5" w:rsidRDefault="0067606D" w:rsidP="00083E49">
            <w:pPr>
              <w:pStyle w:val="TabellSumma"/>
            </w:pPr>
            <w:r w:rsidRPr="006C45B5">
              <w:t>1 155</w:t>
            </w:r>
          </w:p>
        </w:tc>
      </w:tr>
      <w:tr w:rsidR="0067606D" w:rsidRPr="00096265" w14:paraId="5B2C13E9" w14:textId="77777777" w:rsidTr="00C76E6E">
        <w:tc>
          <w:tcPr>
            <w:tcW w:w="532" w:type="dxa"/>
            <w:tcBorders>
              <w:top w:val="single" w:sz="6" w:space="0" w:color="000000"/>
              <w:left w:val="nil"/>
              <w:bottom w:val="single" w:sz="6" w:space="0" w:color="000000"/>
              <w:right w:val="nil"/>
            </w:tcBorders>
            <w:tcMar>
              <w:right w:w="0" w:type="dxa"/>
            </w:tcMar>
            <w:hideMark/>
          </w:tcPr>
          <w:p w14:paraId="56699057"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2AD345A7" w14:textId="48F82C99" w:rsidR="0067606D" w:rsidRPr="007A685E" w:rsidRDefault="0067606D" w:rsidP="00083E49">
            <w:pPr>
              <w:pStyle w:val="TabellSumma"/>
              <w:jc w:val="left"/>
            </w:pPr>
            <w:r w:rsidRPr="007A685E">
              <w:t>Klimatpremier</w:t>
            </w:r>
          </w:p>
        </w:tc>
        <w:tc>
          <w:tcPr>
            <w:tcW w:w="782" w:type="dxa"/>
            <w:tcBorders>
              <w:top w:val="single" w:sz="6" w:space="0" w:color="000000"/>
              <w:left w:val="nil"/>
              <w:bottom w:val="single" w:sz="6" w:space="0" w:color="000000"/>
              <w:right w:val="nil"/>
            </w:tcBorders>
            <w:tcMar>
              <w:right w:w="0" w:type="dxa"/>
            </w:tcMar>
            <w:hideMark/>
          </w:tcPr>
          <w:p w14:paraId="0623EEAA" w14:textId="77777777" w:rsidR="0067606D" w:rsidRPr="006C45B5" w:rsidRDefault="0067606D" w:rsidP="00C76E6E">
            <w:pPr>
              <w:pStyle w:val="TabellSumma"/>
              <w:jc w:val="left"/>
            </w:pPr>
            <w:r w:rsidRPr="006C45B5">
              <w:t>1:17</w:t>
            </w:r>
          </w:p>
        </w:tc>
        <w:tc>
          <w:tcPr>
            <w:tcW w:w="783" w:type="dxa"/>
            <w:tcBorders>
              <w:top w:val="single" w:sz="6" w:space="0" w:color="000000"/>
              <w:left w:val="nil"/>
              <w:bottom w:val="single" w:sz="6" w:space="0" w:color="000000"/>
              <w:right w:val="nil"/>
            </w:tcBorders>
            <w:tcMar>
              <w:right w:w="0" w:type="dxa"/>
            </w:tcMar>
            <w:vAlign w:val="bottom"/>
          </w:tcPr>
          <w:p w14:paraId="2B879ED0" w14:textId="77777777" w:rsidR="0067606D" w:rsidRPr="006C45B5"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0CE46E1A" w14:textId="065031E0" w:rsidR="0067606D" w:rsidRPr="006C45B5" w:rsidRDefault="0067606D" w:rsidP="00083E49">
            <w:pPr>
              <w:pStyle w:val="TabellSumma"/>
            </w:pPr>
            <w:r w:rsidRPr="006C45B5">
              <w:t>70</w:t>
            </w:r>
          </w:p>
        </w:tc>
        <w:tc>
          <w:tcPr>
            <w:tcW w:w="783" w:type="dxa"/>
            <w:tcBorders>
              <w:top w:val="single" w:sz="6" w:space="0" w:color="000000"/>
              <w:left w:val="nil"/>
              <w:bottom w:val="single" w:sz="6" w:space="0" w:color="000000"/>
              <w:right w:val="nil"/>
            </w:tcBorders>
            <w:tcMar>
              <w:right w:w="0" w:type="dxa"/>
            </w:tcMar>
            <w:vAlign w:val="bottom"/>
            <w:hideMark/>
          </w:tcPr>
          <w:p w14:paraId="32609B6F" w14:textId="4771B919" w:rsidR="0067606D" w:rsidRPr="006C45B5" w:rsidRDefault="0067606D" w:rsidP="00083E49">
            <w:pPr>
              <w:pStyle w:val="TabellSumma"/>
            </w:pPr>
            <w:r w:rsidRPr="006C45B5">
              <w:t>70</w:t>
            </w:r>
          </w:p>
        </w:tc>
        <w:tc>
          <w:tcPr>
            <w:tcW w:w="783" w:type="dxa"/>
            <w:tcBorders>
              <w:top w:val="single" w:sz="6" w:space="0" w:color="000000"/>
              <w:left w:val="nil"/>
              <w:bottom w:val="single" w:sz="6" w:space="0" w:color="000000"/>
              <w:right w:val="nil"/>
            </w:tcBorders>
            <w:tcMar>
              <w:right w:w="0" w:type="dxa"/>
            </w:tcMar>
            <w:vAlign w:val="bottom"/>
            <w:hideMark/>
          </w:tcPr>
          <w:p w14:paraId="3F37CFCF" w14:textId="5C34BCD2" w:rsidR="0067606D" w:rsidRPr="006C45B5" w:rsidRDefault="0067606D" w:rsidP="00083E49">
            <w:pPr>
              <w:pStyle w:val="TabellSumma"/>
            </w:pPr>
            <w:r w:rsidRPr="006C45B5">
              <w:t>70</w:t>
            </w:r>
          </w:p>
        </w:tc>
      </w:tr>
      <w:tr w:rsidR="0067606D" w:rsidRPr="00096265" w14:paraId="5087091F" w14:textId="77777777" w:rsidTr="00C76E6E">
        <w:tc>
          <w:tcPr>
            <w:tcW w:w="532" w:type="dxa"/>
            <w:tcBorders>
              <w:top w:val="single" w:sz="6" w:space="0" w:color="000000"/>
              <w:left w:val="nil"/>
              <w:bottom w:val="single" w:sz="6" w:space="0" w:color="000000"/>
              <w:right w:val="nil"/>
            </w:tcBorders>
            <w:tcMar>
              <w:right w:w="0" w:type="dxa"/>
            </w:tcMar>
            <w:hideMark/>
          </w:tcPr>
          <w:p w14:paraId="4504B812"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61166FFE" w14:textId="77777777" w:rsidR="0067606D" w:rsidRPr="007A685E" w:rsidRDefault="0067606D" w:rsidP="00083E49">
            <w:pPr>
              <w:pStyle w:val="TabellSumma"/>
              <w:jc w:val="left"/>
            </w:pPr>
            <w:r w:rsidRPr="007A685E">
              <w:t>Stöd för gröna och trygga samhällen</w:t>
            </w:r>
          </w:p>
        </w:tc>
        <w:tc>
          <w:tcPr>
            <w:tcW w:w="782" w:type="dxa"/>
            <w:tcBorders>
              <w:top w:val="single" w:sz="6" w:space="0" w:color="000000"/>
              <w:left w:val="nil"/>
              <w:bottom w:val="single" w:sz="6" w:space="0" w:color="000000"/>
              <w:right w:val="nil"/>
            </w:tcBorders>
            <w:tcMar>
              <w:right w:w="0" w:type="dxa"/>
            </w:tcMar>
            <w:hideMark/>
          </w:tcPr>
          <w:p w14:paraId="34D33ADE" w14:textId="77777777" w:rsidR="0067606D" w:rsidRPr="006C45B5" w:rsidRDefault="0067606D" w:rsidP="00C76E6E">
            <w:pPr>
              <w:pStyle w:val="TabellSumma"/>
              <w:jc w:val="left"/>
            </w:pPr>
            <w:r w:rsidRPr="006C45B5">
              <w:t>1:18</w:t>
            </w:r>
          </w:p>
        </w:tc>
        <w:tc>
          <w:tcPr>
            <w:tcW w:w="783" w:type="dxa"/>
            <w:tcBorders>
              <w:top w:val="single" w:sz="6" w:space="0" w:color="000000"/>
              <w:left w:val="nil"/>
              <w:bottom w:val="single" w:sz="6" w:space="0" w:color="000000"/>
              <w:right w:val="nil"/>
            </w:tcBorders>
            <w:tcMar>
              <w:right w:w="0" w:type="dxa"/>
            </w:tcMar>
            <w:vAlign w:val="bottom"/>
          </w:tcPr>
          <w:p w14:paraId="26861717" w14:textId="77777777" w:rsidR="0067606D" w:rsidRPr="006C45B5"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013088ED" w14:textId="77777777" w:rsidR="0067606D" w:rsidRPr="006C45B5" w:rsidRDefault="0067606D" w:rsidP="00083E49">
            <w:pPr>
              <w:pStyle w:val="TabellSumma"/>
            </w:pPr>
            <w:r w:rsidRPr="006C45B5">
              <w:t>50</w:t>
            </w:r>
          </w:p>
        </w:tc>
        <w:tc>
          <w:tcPr>
            <w:tcW w:w="783" w:type="dxa"/>
            <w:tcBorders>
              <w:top w:val="single" w:sz="6" w:space="0" w:color="000000"/>
              <w:left w:val="nil"/>
              <w:bottom w:val="single" w:sz="6" w:space="0" w:color="000000"/>
              <w:right w:val="nil"/>
            </w:tcBorders>
            <w:tcMar>
              <w:right w:w="0" w:type="dxa"/>
            </w:tcMar>
            <w:vAlign w:val="bottom"/>
            <w:hideMark/>
          </w:tcPr>
          <w:p w14:paraId="3E01AF16" w14:textId="77777777" w:rsidR="0067606D" w:rsidRPr="006C45B5" w:rsidRDefault="0067606D" w:rsidP="00083E49">
            <w:pPr>
              <w:pStyle w:val="TabellSumma"/>
            </w:pPr>
            <w:r w:rsidRPr="006C45B5">
              <w:t>150</w:t>
            </w:r>
          </w:p>
        </w:tc>
        <w:tc>
          <w:tcPr>
            <w:tcW w:w="783" w:type="dxa"/>
            <w:tcBorders>
              <w:top w:val="single" w:sz="6" w:space="0" w:color="000000"/>
              <w:left w:val="nil"/>
              <w:bottom w:val="single" w:sz="6" w:space="0" w:color="000000"/>
              <w:right w:val="nil"/>
            </w:tcBorders>
            <w:tcMar>
              <w:right w:w="0" w:type="dxa"/>
            </w:tcMar>
            <w:vAlign w:val="bottom"/>
            <w:hideMark/>
          </w:tcPr>
          <w:p w14:paraId="61A6A14E" w14:textId="77777777" w:rsidR="0067606D" w:rsidRPr="006C45B5" w:rsidRDefault="0067606D" w:rsidP="00083E49">
            <w:pPr>
              <w:pStyle w:val="TabellSumma"/>
            </w:pPr>
            <w:r w:rsidRPr="006C45B5">
              <w:t>200</w:t>
            </w:r>
          </w:p>
        </w:tc>
      </w:tr>
      <w:tr w:rsidR="0067606D" w:rsidRPr="00096265" w14:paraId="6C189677" w14:textId="77777777" w:rsidTr="00C76E6E">
        <w:tc>
          <w:tcPr>
            <w:tcW w:w="532" w:type="dxa"/>
            <w:tcBorders>
              <w:top w:val="single" w:sz="6" w:space="0" w:color="000000"/>
              <w:left w:val="nil"/>
              <w:bottom w:val="single" w:sz="6" w:space="0" w:color="000000"/>
              <w:right w:val="nil"/>
            </w:tcBorders>
            <w:tcMar>
              <w:right w:w="0" w:type="dxa"/>
            </w:tcMar>
            <w:hideMark/>
          </w:tcPr>
          <w:p w14:paraId="6775D7A8" w14:textId="77777777" w:rsidR="0067606D" w:rsidRPr="007A685E" w:rsidRDefault="0067606D" w:rsidP="00083E49">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2EDF295D" w14:textId="77777777" w:rsidR="0067606D" w:rsidRPr="007A685E" w:rsidRDefault="0067606D" w:rsidP="00083E49">
            <w:pPr>
              <w:pStyle w:val="TabellSumma"/>
              <w:jc w:val="left"/>
            </w:pPr>
            <w:r w:rsidRPr="007A685E">
              <w:t>Industriklivet inkl. minusutsläpp</w:t>
            </w:r>
          </w:p>
        </w:tc>
        <w:tc>
          <w:tcPr>
            <w:tcW w:w="782" w:type="dxa"/>
            <w:tcBorders>
              <w:top w:val="single" w:sz="6" w:space="0" w:color="000000"/>
              <w:left w:val="nil"/>
              <w:bottom w:val="single" w:sz="6" w:space="0" w:color="000000"/>
              <w:right w:val="nil"/>
            </w:tcBorders>
            <w:tcMar>
              <w:right w:w="0" w:type="dxa"/>
            </w:tcMar>
            <w:hideMark/>
          </w:tcPr>
          <w:p w14:paraId="4242ACC0" w14:textId="77777777" w:rsidR="0067606D" w:rsidRPr="006C45B5" w:rsidRDefault="0067606D" w:rsidP="00C76E6E">
            <w:pPr>
              <w:pStyle w:val="TabellSumma"/>
              <w:jc w:val="left"/>
            </w:pPr>
            <w:r w:rsidRPr="006C45B5">
              <w:t>1:19</w:t>
            </w:r>
          </w:p>
        </w:tc>
        <w:tc>
          <w:tcPr>
            <w:tcW w:w="783" w:type="dxa"/>
            <w:tcBorders>
              <w:top w:val="single" w:sz="6" w:space="0" w:color="000000"/>
              <w:left w:val="nil"/>
              <w:bottom w:val="single" w:sz="6" w:space="0" w:color="000000"/>
              <w:right w:val="nil"/>
            </w:tcBorders>
            <w:tcMar>
              <w:right w:w="0" w:type="dxa"/>
            </w:tcMar>
            <w:vAlign w:val="bottom"/>
          </w:tcPr>
          <w:p w14:paraId="12EA2508" w14:textId="77777777" w:rsidR="0067606D" w:rsidRPr="006C45B5" w:rsidRDefault="0067606D" w:rsidP="00083E49">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3B9B713C" w14:textId="77777777" w:rsidR="0067606D" w:rsidRPr="006C45B5" w:rsidRDefault="0067606D" w:rsidP="00083E49">
            <w:pPr>
              <w:pStyle w:val="TabellSumma"/>
            </w:pPr>
            <w:r w:rsidRPr="006C45B5">
              <w:t>300</w:t>
            </w:r>
          </w:p>
        </w:tc>
        <w:tc>
          <w:tcPr>
            <w:tcW w:w="783" w:type="dxa"/>
            <w:tcBorders>
              <w:top w:val="single" w:sz="6" w:space="0" w:color="000000"/>
              <w:left w:val="nil"/>
              <w:bottom w:val="single" w:sz="6" w:space="0" w:color="000000"/>
              <w:right w:val="nil"/>
            </w:tcBorders>
            <w:tcMar>
              <w:right w:w="0" w:type="dxa"/>
            </w:tcMar>
            <w:vAlign w:val="bottom"/>
            <w:hideMark/>
          </w:tcPr>
          <w:p w14:paraId="5553CFA8" w14:textId="77777777" w:rsidR="0067606D" w:rsidRPr="006C45B5" w:rsidRDefault="0067606D" w:rsidP="00083E49">
            <w:pPr>
              <w:pStyle w:val="TabellSumma"/>
            </w:pPr>
            <w:r w:rsidRPr="006C45B5">
              <w:t>300</w:t>
            </w:r>
          </w:p>
        </w:tc>
        <w:tc>
          <w:tcPr>
            <w:tcW w:w="783" w:type="dxa"/>
            <w:tcBorders>
              <w:top w:val="single" w:sz="6" w:space="0" w:color="000000"/>
              <w:left w:val="nil"/>
              <w:bottom w:val="single" w:sz="6" w:space="0" w:color="000000"/>
              <w:right w:val="nil"/>
            </w:tcBorders>
            <w:tcMar>
              <w:right w:w="0" w:type="dxa"/>
            </w:tcMar>
            <w:vAlign w:val="bottom"/>
            <w:hideMark/>
          </w:tcPr>
          <w:p w14:paraId="0B52371A" w14:textId="77777777" w:rsidR="0067606D" w:rsidRPr="006C45B5" w:rsidRDefault="0067606D" w:rsidP="00083E49">
            <w:pPr>
              <w:pStyle w:val="TabellSumma"/>
            </w:pPr>
            <w:r w:rsidRPr="006C45B5">
              <w:t>300</w:t>
            </w:r>
          </w:p>
        </w:tc>
      </w:tr>
      <w:tr w:rsidR="0067606D" w:rsidRPr="00096265" w14:paraId="7639F10B" w14:textId="77777777" w:rsidTr="00C76E6E">
        <w:tc>
          <w:tcPr>
            <w:tcW w:w="532" w:type="dxa"/>
            <w:tcBorders>
              <w:top w:val="single" w:sz="6" w:space="0" w:color="000000"/>
              <w:left w:val="nil"/>
              <w:bottom w:val="single" w:sz="6" w:space="0" w:color="000000"/>
              <w:right w:val="nil"/>
            </w:tcBorders>
            <w:tcMar>
              <w:right w:w="0" w:type="dxa"/>
            </w:tcMar>
            <w:hideMark/>
          </w:tcPr>
          <w:p w14:paraId="0989C69F" w14:textId="77777777" w:rsidR="0067606D" w:rsidRPr="007A685E" w:rsidRDefault="0067606D" w:rsidP="0067606D">
            <w:pPr>
              <w:pStyle w:val="TabellSummaText"/>
            </w:pPr>
            <w:r w:rsidRPr="007A685E">
              <w:t>21</w:t>
            </w:r>
          </w:p>
        </w:tc>
        <w:tc>
          <w:tcPr>
            <w:tcW w:w="4609" w:type="dxa"/>
            <w:gridSpan w:val="2"/>
            <w:tcBorders>
              <w:top w:val="single" w:sz="6" w:space="0" w:color="000000"/>
              <w:left w:val="nil"/>
              <w:bottom w:val="single" w:sz="6" w:space="0" w:color="000000"/>
              <w:right w:val="nil"/>
            </w:tcBorders>
            <w:tcMar>
              <w:right w:w="0" w:type="dxa"/>
            </w:tcMar>
            <w:hideMark/>
          </w:tcPr>
          <w:p w14:paraId="05958799" w14:textId="77777777" w:rsidR="0067606D" w:rsidRPr="007A685E" w:rsidRDefault="0067606D" w:rsidP="0067606D">
            <w:pPr>
              <w:pStyle w:val="TabellSummaText"/>
            </w:pPr>
            <w:r w:rsidRPr="007A685E">
              <w:t>Energi</w:t>
            </w:r>
          </w:p>
        </w:tc>
        <w:tc>
          <w:tcPr>
            <w:tcW w:w="782" w:type="dxa"/>
            <w:tcBorders>
              <w:top w:val="single" w:sz="6" w:space="0" w:color="000000"/>
              <w:left w:val="nil"/>
              <w:bottom w:val="single" w:sz="6" w:space="0" w:color="000000"/>
              <w:right w:val="nil"/>
            </w:tcBorders>
            <w:tcMar>
              <w:right w:w="0" w:type="dxa"/>
            </w:tcMar>
          </w:tcPr>
          <w:p w14:paraId="547FB725" w14:textId="77777777" w:rsidR="0067606D" w:rsidRPr="00250E0C" w:rsidRDefault="0067606D" w:rsidP="00C76E6E">
            <w:pPr>
              <w:pStyle w:val="TabellSummaText"/>
            </w:pPr>
          </w:p>
        </w:tc>
        <w:tc>
          <w:tcPr>
            <w:tcW w:w="783" w:type="dxa"/>
            <w:tcBorders>
              <w:top w:val="single" w:sz="6" w:space="0" w:color="000000"/>
              <w:left w:val="nil"/>
              <w:bottom w:val="single" w:sz="6" w:space="0" w:color="000000"/>
              <w:right w:val="nil"/>
            </w:tcBorders>
            <w:tcMar>
              <w:right w:w="0" w:type="dxa"/>
            </w:tcMar>
            <w:vAlign w:val="bottom"/>
            <w:hideMark/>
          </w:tcPr>
          <w:p w14:paraId="42A1F9FB" w14:textId="77777777" w:rsidR="0067606D" w:rsidRPr="00250E0C" w:rsidRDefault="0067606D" w:rsidP="0067606D">
            <w:pPr>
              <w:pStyle w:val="TabellSummaText"/>
              <w:jc w:val="right"/>
            </w:pPr>
            <w:r w:rsidRPr="00250E0C">
              <w:t>500</w:t>
            </w:r>
          </w:p>
        </w:tc>
        <w:tc>
          <w:tcPr>
            <w:tcW w:w="783" w:type="dxa"/>
            <w:tcBorders>
              <w:top w:val="single" w:sz="6" w:space="0" w:color="000000"/>
              <w:left w:val="nil"/>
              <w:bottom w:val="single" w:sz="6" w:space="0" w:color="000000"/>
              <w:right w:val="nil"/>
            </w:tcBorders>
            <w:tcMar>
              <w:right w:w="0" w:type="dxa"/>
            </w:tcMar>
            <w:vAlign w:val="bottom"/>
            <w:hideMark/>
          </w:tcPr>
          <w:p w14:paraId="5AFFEF78" w14:textId="77777777" w:rsidR="0067606D" w:rsidRPr="00250E0C" w:rsidRDefault="0067606D" w:rsidP="0067606D">
            <w:pPr>
              <w:pStyle w:val="TabellSummaText"/>
              <w:jc w:val="right"/>
            </w:pPr>
            <w:r w:rsidRPr="00250E0C">
              <w:t>310</w:t>
            </w:r>
          </w:p>
        </w:tc>
        <w:tc>
          <w:tcPr>
            <w:tcW w:w="783" w:type="dxa"/>
            <w:tcBorders>
              <w:top w:val="single" w:sz="6" w:space="0" w:color="000000"/>
              <w:left w:val="nil"/>
              <w:bottom w:val="single" w:sz="6" w:space="0" w:color="000000"/>
              <w:right w:val="nil"/>
            </w:tcBorders>
            <w:tcMar>
              <w:right w:w="0" w:type="dxa"/>
            </w:tcMar>
            <w:vAlign w:val="bottom"/>
            <w:hideMark/>
          </w:tcPr>
          <w:p w14:paraId="2792ADE8" w14:textId="77777777" w:rsidR="0067606D" w:rsidRPr="00250E0C" w:rsidRDefault="0067606D" w:rsidP="0067606D">
            <w:pPr>
              <w:pStyle w:val="TabellSummaText"/>
              <w:jc w:val="right"/>
            </w:pPr>
            <w:r w:rsidRPr="00250E0C">
              <w:t>36</w:t>
            </w:r>
          </w:p>
        </w:tc>
        <w:tc>
          <w:tcPr>
            <w:tcW w:w="783" w:type="dxa"/>
            <w:tcBorders>
              <w:top w:val="single" w:sz="6" w:space="0" w:color="000000"/>
              <w:left w:val="nil"/>
              <w:bottom w:val="single" w:sz="6" w:space="0" w:color="000000"/>
              <w:right w:val="nil"/>
            </w:tcBorders>
            <w:tcMar>
              <w:right w:w="0" w:type="dxa"/>
            </w:tcMar>
            <w:vAlign w:val="bottom"/>
            <w:hideMark/>
          </w:tcPr>
          <w:p w14:paraId="4126528E" w14:textId="77777777" w:rsidR="0067606D" w:rsidRPr="00250E0C" w:rsidRDefault="0067606D" w:rsidP="0067606D">
            <w:pPr>
              <w:pStyle w:val="TabellSummaText"/>
              <w:jc w:val="right"/>
            </w:pPr>
            <w:r w:rsidRPr="00250E0C">
              <w:t>27</w:t>
            </w:r>
          </w:p>
        </w:tc>
      </w:tr>
      <w:tr w:rsidR="0067606D" w:rsidRPr="00096265" w14:paraId="0331C05E" w14:textId="77777777" w:rsidTr="00C76E6E">
        <w:tc>
          <w:tcPr>
            <w:tcW w:w="532" w:type="dxa"/>
            <w:tcBorders>
              <w:top w:val="single" w:sz="6" w:space="0" w:color="000000"/>
              <w:left w:val="nil"/>
              <w:bottom w:val="single" w:sz="6" w:space="0" w:color="000000"/>
              <w:right w:val="nil"/>
            </w:tcBorders>
            <w:tcMar>
              <w:right w:w="0" w:type="dxa"/>
            </w:tcMar>
            <w:hideMark/>
          </w:tcPr>
          <w:p w14:paraId="27E11C92" w14:textId="77777777" w:rsidR="0067606D" w:rsidRPr="007A685E" w:rsidRDefault="0067606D" w:rsidP="0072416C">
            <w:pPr>
              <w:pStyle w:val="TabellSumma"/>
              <w:jc w:val="left"/>
            </w:pPr>
            <w:r w:rsidRPr="007A685E">
              <w:t xml:space="preserve">varav </w:t>
            </w:r>
          </w:p>
        </w:tc>
        <w:tc>
          <w:tcPr>
            <w:tcW w:w="4609" w:type="dxa"/>
            <w:gridSpan w:val="2"/>
            <w:tcBorders>
              <w:top w:val="single" w:sz="6" w:space="0" w:color="000000"/>
              <w:left w:val="nil"/>
              <w:bottom w:val="single" w:sz="6" w:space="0" w:color="000000"/>
              <w:right w:val="nil"/>
            </w:tcBorders>
            <w:tcMar>
              <w:right w:w="0" w:type="dxa"/>
            </w:tcMar>
            <w:hideMark/>
          </w:tcPr>
          <w:p w14:paraId="0211E456" w14:textId="77777777" w:rsidR="0067606D" w:rsidRPr="007A685E" w:rsidRDefault="0067606D" w:rsidP="0072416C">
            <w:pPr>
              <w:pStyle w:val="TabellSumma"/>
              <w:jc w:val="left"/>
            </w:pPr>
            <w:r w:rsidRPr="007A685E">
              <w:t>Laddinfrastruktur större vägar</w:t>
            </w:r>
          </w:p>
        </w:tc>
        <w:tc>
          <w:tcPr>
            <w:tcW w:w="782" w:type="dxa"/>
            <w:tcBorders>
              <w:top w:val="single" w:sz="6" w:space="0" w:color="000000"/>
              <w:left w:val="nil"/>
              <w:bottom w:val="single" w:sz="6" w:space="0" w:color="000000"/>
              <w:right w:val="nil"/>
            </w:tcBorders>
            <w:tcMar>
              <w:right w:w="0" w:type="dxa"/>
            </w:tcMar>
            <w:hideMark/>
          </w:tcPr>
          <w:p w14:paraId="03715BD0" w14:textId="77777777" w:rsidR="0067606D" w:rsidRPr="00250E0C" w:rsidRDefault="0067606D" w:rsidP="00C76E6E">
            <w:pPr>
              <w:pStyle w:val="TabellSumma"/>
              <w:jc w:val="left"/>
            </w:pPr>
            <w:r w:rsidRPr="00250E0C">
              <w:t>1:5</w:t>
            </w:r>
          </w:p>
        </w:tc>
        <w:tc>
          <w:tcPr>
            <w:tcW w:w="783" w:type="dxa"/>
            <w:tcBorders>
              <w:top w:val="single" w:sz="6" w:space="0" w:color="000000"/>
              <w:left w:val="nil"/>
              <w:bottom w:val="single" w:sz="6" w:space="0" w:color="000000"/>
              <w:right w:val="nil"/>
            </w:tcBorders>
            <w:tcMar>
              <w:right w:w="0" w:type="dxa"/>
            </w:tcMar>
            <w:vAlign w:val="bottom"/>
          </w:tcPr>
          <w:p w14:paraId="2EDBE041" w14:textId="77777777" w:rsidR="0067606D" w:rsidRPr="00250E0C"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4436F618" w14:textId="77777777" w:rsidR="0067606D" w:rsidRPr="00250E0C" w:rsidRDefault="0067606D" w:rsidP="0072416C">
            <w:pPr>
              <w:pStyle w:val="TabellSumma"/>
            </w:pPr>
            <w:r w:rsidRPr="00250E0C">
              <w:t>50</w:t>
            </w:r>
          </w:p>
        </w:tc>
        <w:tc>
          <w:tcPr>
            <w:tcW w:w="783" w:type="dxa"/>
            <w:tcBorders>
              <w:top w:val="single" w:sz="6" w:space="0" w:color="000000"/>
              <w:left w:val="nil"/>
              <w:bottom w:val="single" w:sz="6" w:space="0" w:color="000000"/>
              <w:right w:val="nil"/>
            </w:tcBorders>
            <w:tcMar>
              <w:right w:w="0" w:type="dxa"/>
            </w:tcMar>
            <w:vAlign w:val="bottom"/>
            <w:hideMark/>
          </w:tcPr>
          <w:p w14:paraId="0B8BD52B" w14:textId="77777777" w:rsidR="0067606D" w:rsidRPr="00250E0C" w:rsidRDefault="0067606D" w:rsidP="0072416C">
            <w:pPr>
              <w:pStyle w:val="TabellSumma"/>
            </w:pPr>
            <w:r w:rsidRPr="00250E0C">
              <w:t>50</w:t>
            </w:r>
          </w:p>
        </w:tc>
        <w:tc>
          <w:tcPr>
            <w:tcW w:w="783" w:type="dxa"/>
            <w:tcBorders>
              <w:top w:val="single" w:sz="6" w:space="0" w:color="000000"/>
              <w:left w:val="nil"/>
              <w:bottom w:val="single" w:sz="6" w:space="0" w:color="000000"/>
              <w:right w:val="nil"/>
            </w:tcBorders>
            <w:tcMar>
              <w:right w:w="0" w:type="dxa"/>
            </w:tcMar>
            <w:vAlign w:val="bottom"/>
            <w:hideMark/>
          </w:tcPr>
          <w:p w14:paraId="0E7D97B5" w14:textId="77777777" w:rsidR="0067606D" w:rsidRPr="00250E0C" w:rsidRDefault="0067606D" w:rsidP="0072416C">
            <w:pPr>
              <w:pStyle w:val="TabellSumma"/>
            </w:pPr>
            <w:r w:rsidRPr="00250E0C">
              <w:t>50</w:t>
            </w:r>
          </w:p>
        </w:tc>
      </w:tr>
      <w:tr w:rsidR="0067606D" w:rsidRPr="00096265" w14:paraId="5B8800C5" w14:textId="77777777" w:rsidTr="00C76E6E">
        <w:tc>
          <w:tcPr>
            <w:tcW w:w="532" w:type="dxa"/>
            <w:tcBorders>
              <w:top w:val="single" w:sz="6" w:space="0" w:color="000000"/>
              <w:left w:val="nil"/>
              <w:bottom w:val="single" w:sz="6" w:space="0" w:color="000000"/>
              <w:right w:val="nil"/>
            </w:tcBorders>
            <w:tcMar>
              <w:right w:w="0" w:type="dxa"/>
            </w:tcMar>
            <w:hideMark/>
          </w:tcPr>
          <w:p w14:paraId="26AD7FCF" w14:textId="77777777" w:rsidR="0067606D" w:rsidRPr="007A685E" w:rsidRDefault="0067606D" w:rsidP="0072416C">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690D01BD" w14:textId="77777777" w:rsidR="0067606D" w:rsidRPr="007A685E" w:rsidRDefault="0067606D" w:rsidP="0072416C">
            <w:pPr>
              <w:pStyle w:val="TabellSumma"/>
              <w:jc w:val="left"/>
            </w:pPr>
            <w:r w:rsidRPr="007A685E">
              <w:t>Stöd till solceller</w:t>
            </w:r>
          </w:p>
        </w:tc>
        <w:tc>
          <w:tcPr>
            <w:tcW w:w="782" w:type="dxa"/>
            <w:tcBorders>
              <w:top w:val="single" w:sz="6" w:space="0" w:color="000000"/>
              <w:left w:val="nil"/>
              <w:bottom w:val="single" w:sz="6" w:space="0" w:color="000000"/>
              <w:right w:val="nil"/>
            </w:tcBorders>
            <w:tcMar>
              <w:right w:w="0" w:type="dxa"/>
            </w:tcMar>
            <w:hideMark/>
          </w:tcPr>
          <w:p w14:paraId="3308A2D3" w14:textId="77777777" w:rsidR="0067606D" w:rsidRPr="00250E0C" w:rsidRDefault="0067606D" w:rsidP="00C76E6E">
            <w:pPr>
              <w:pStyle w:val="TabellSumma"/>
              <w:jc w:val="left"/>
            </w:pPr>
            <w:r w:rsidRPr="00250E0C">
              <w:t>1:7</w:t>
            </w:r>
          </w:p>
        </w:tc>
        <w:tc>
          <w:tcPr>
            <w:tcW w:w="783" w:type="dxa"/>
            <w:tcBorders>
              <w:top w:val="single" w:sz="6" w:space="0" w:color="000000"/>
              <w:left w:val="nil"/>
              <w:bottom w:val="single" w:sz="6" w:space="0" w:color="000000"/>
              <w:right w:val="nil"/>
            </w:tcBorders>
            <w:tcMar>
              <w:right w:w="0" w:type="dxa"/>
            </w:tcMar>
            <w:vAlign w:val="bottom"/>
          </w:tcPr>
          <w:p w14:paraId="6D5B5975" w14:textId="5D445951" w:rsidR="0067606D" w:rsidRPr="00250E0C" w:rsidRDefault="0067606D" w:rsidP="0072416C">
            <w:pPr>
              <w:pStyle w:val="TabellSumma"/>
            </w:pPr>
            <w:r w:rsidRPr="00250E0C">
              <w:t>500</w:t>
            </w:r>
          </w:p>
        </w:tc>
        <w:tc>
          <w:tcPr>
            <w:tcW w:w="783" w:type="dxa"/>
            <w:tcBorders>
              <w:top w:val="single" w:sz="6" w:space="0" w:color="000000"/>
              <w:left w:val="nil"/>
              <w:bottom w:val="single" w:sz="6" w:space="0" w:color="000000"/>
              <w:right w:val="nil"/>
            </w:tcBorders>
            <w:tcMar>
              <w:right w:w="0" w:type="dxa"/>
            </w:tcMar>
            <w:vAlign w:val="bottom"/>
            <w:hideMark/>
          </w:tcPr>
          <w:p w14:paraId="6483D16B" w14:textId="77777777" w:rsidR="0067606D" w:rsidRPr="00250E0C" w:rsidRDefault="0067606D" w:rsidP="0072416C">
            <w:pPr>
              <w:pStyle w:val="TabellSumma"/>
            </w:pPr>
            <w:r w:rsidRPr="00250E0C">
              <w:t>300</w:t>
            </w:r>
          </w:p>
        </w:tc>
        <w:tc>
          <w:tcPr>
            <w:tcW w:w="783" w:type="dxa"/>
            <w:tcBorders>
              <w:top w:val="single" w:sz="6" w:space="0" w:color="000000"/>
              <w:left w:val="nil"/>
              <w:bottom w:val="single" w:sz="6" w:space="0" w:color="000000"/>
              <w:right w:val="nil"/>
            </w:tcBorders>
            <w:tcMar>
              <w:right w:w="0" w:type="dxa"/>
            </w:tcMar>
            <w:vAlign w:val="bottom"/>
          </w:tcPr>
          <w:p w14:paraId="3005CFB6" w14:textId="77777777" w:rsidR="0067606D" w:rsidRPr="00250E0C"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69FE4AC9" w14:textId="77777777" w:rsidR="0067606D" w:rsidRPr="00250E0C" w:rsidRDefault="0067606D" w:rsidP="0072416C">
            <w:pPr>
              <w:pStyle w:val="TabellSumma"/>
            </w:pPr>
          </w:p>
        </w:tc>
      </w:tr>
      <w:tr w:rsidR="0067606D" w:rsidRPr="00096265" w14:paraId="252D4F51" w14:textId="77777777" w:rsidTr="00C76E6E">
        <w:tc>
          <w:tcPr>
            <w:tcW w:w="532" w:type="dxa"/>
            <w:tcBorders>
              <w:top w:val="single" w:sz="6" w:space="0" w:color="000000"/>
              <w:left w:val="nil"/>
              <w:bottom w:val="single" w:sz="6" w:space="0" w:color="000000"/>
              <w:right w:val="nil"/>
            </w:tcBorders>
            <w:tcMar>
              <w:right w:w="0" w:type="dxa"/>
            </w:tcMar>
            <w:hideMark/>
          </w:tcPr>
          <w:p w14:paraId="78EDD205" w14:textId="77777777" w:rsidR="0067606D" w:rsidRPr="007A685E" w:rsidRDefault="0067606D" w:rsidP="0067606D">
            <w:pPr>
              <w:pStyle w:val="TabellSummaText"/>
            </w:pPr>
            <w:r w:rsidRPr="007A685E">
              <w:t>22</w:t>
            </w:r>
          </w:p>
        </w:tc>
        <w:tc>
          <w:tcPr>
            <w:tcW w:w="4609" w:type="dxa"/>
            <w:gridSpan w:val="2"/>
            <w:tcBorders>
              <w:top w:val="single" w:sz="6" w:space="0" w:color="000000"/>
              <w:left w:val="nil"/>
              <w:bottom w:val="single" w:sz="6" w:space="0" w:color="000000"/>
              <w:right w:val="nil"/>
            </w:tcBorders>
            <w:tcMar>
              <w:right w:w="0" w:type="dxa"/>
            </w:tcMar>
            <w:hideMark/>
          </w:tcPr>
          <w:p w14:paraId="569F1315" w14:textId="77777777" w:rsidR="0067606D" w:rsidRPr="007A685E" w:rsidRDefault="0067606D" w:rsidP="0067606D">
            <w:pPr>
              <w:pStyle w:val="TabellSummaText"/>
            </w:pPr>
            <w:r w:rsidRPr="007A685E">
              <w:t>Kommunikationer</w:t>
            </w:r>
          </w:p>
        </w:tc>
        <w:tc>
          <w:tcPr>
            <w:tcW w:w="782" w:type="dxa"/>
            <w:tcBorders>
              <w:top w:val="single" w:sz="6" w:space="0" w:color="000000"/>
              <w:left w:val="nil"/>
              <w:bottom w:val="single" w:sz="6" w:space="0" w:color="000000"/>
              <w:right w:val="nil"/>
            </w:tcBorders>
            <w:tcMar>
              <w:right w:w="0" w:type="dxa"/>
            </w:tcMar>
          </w:tcPr>
          <w:p w14:paraId="2FAC03D7" w14:textId="77777777" w:rsidR="0067606D" w:rsidRPr="00250E0C" w:rsidRDefault="0067606D" w:rsidP="00C76E6E">
            <w:pPr>
              <w:pStyle w:val="TabellSummaText"/>
            </w:pPr>
          </w:p>
        </w:tc>
        <w:tc>
          <w:tcPr>
            <w:tcW w:w="783" w:type="dxa"/>
            <w:tcBorders>
              <w:top w:val="single" w:sz="6" w:space="0" w:color="000000"/>
              <w:left w:val="nil"/>
              <w:bottom w:val="single" w:sz="6" w:space="0" w:color="000000"/>
              <w:right w:val="nil"/>
            </w:tcBorders>
            <w:tcMar>
              <w:right w:w="0" w:type="dxa"/>
            </w:tcMar>
            <w:vAlign w:val="bottom"/>
            <w:hideMark/>
          </w:tcPr>
          <w:p w14:paraId="751C2891" w14:textId="77777777" w:rsidR="0067606D" w:rsidRPr="00250E0C" w:rsidRDefault="0067606D" w:rsidP="0067606D">
            <w:pPr>
              <w:pStyle w:val="TabellSummaText"/>
              <w:jc w:val="right"/>
            </w:pPr>
            <w:r w:rsidRPr="00250E0C">
              <w:t>0</w:t>
            </w:r>
          </w:p>
        </w:tc>
        <w:tc>
          <w:tcPr>
            <w:tcW w:w="783" w:type="dxa"/>
            <w:tcBorders>
              <w:top w:val="single" w:sz="6" w:space="0" w:color="000000"/>
              <w:left w:val="nil"/>
              <w:bottom w:val="single" w:sz="6" w:space="0" w:color="000000"/>
              <w:right w:val="nil"/>
            </w:tcBorders>
            <w:tcMar>
              <w:right w:w="0" w:type="dxa"/>
            </w:tcMar>
            <w:vAlign w:val="bottom"/>
            <w:hideMark/>
          </w:tcPr>
          <w:p w14:paraId="544D3E3B" w14:textId="77777777" w:rsidR="0067606D" w:rsidRPr="00250E0C" w:rsidRDefault="0067606D" w:rsidP="0067606D">
            <w:pPr>
              <w:pStyle w:val="TabellSummaText"/>
              <w:jc w:val="right"/>
            </w:pPr>
            <w:r w:rsidRPr="00250E0C">
              <w:t>423</w:t>
            </w:r>
          </w:p>
        </w:tc>
        <w:tc>
          <w:tcPr>
            <w:tcW w:w="783" w:type="dxa"/>
            <w:tcBorders>
              <w:top w:val="single" w:sz="6" w:space="0" w:color="000000"/>
              <w:left w:val="nil"/>
              <w:bottom w:val="single" w:sz="6" w:space="0" w:color="000000"/>
              <w:right w:val="nil"/>
            </w:tcBorders>
            <w:tcMar>
              <w:right w:w="0" w:type="dxa"/>
            </w:tcMar>
            <w:vAlign w:val="bottom"/>
            <w:hideMark/>
          </w:tcPr>
          <w:p w14:paraId="32594B81" w14:textId="77777777" w:rsidR="0067606D" w:rsidRPr="00250E0C" w:rsidRDefault="0067606D" w:rsidP="0067606D">
            <w:pPr>
              <w:pStyle w:val="TabellSummaText"/>
              <w:jc w:val="right"/>
            </w:pPr>
            <w:r w:rsidRPr="00250E0C">
              <w:t>586</w:t>
            </w:r>
          </w:p>
        </w:tc>
        <w:tc>
          <w:tcPr>
            <w:tcW w:w="783" w:type="dxa"/>
            <w:tcBorders>
              <w:top w:val="single" w:sz="6" w:space="0" w:color="000000"/>
              <w:left w:val="nil"/>
              <w:bottom w:val="single" w:sz="6" w:space="0" w:color="000000"/>
              <w:right w:val="nil"/>
            </w:tcBorders>
            <w:tcMar>
              <w:right w:w="0" w:type="dxa"/>
            </w:tcMar>
            <w:vAlign w:val="bottom"/>
            <w:hideMark/>
          </w:tcPr>
          <w:p w14:paraId="26B2672F" w14:textId="77777777" w:rsidR="0067606D" w:rsidRPr="00250E0C" w:rsidRDefault="0067606D" w:rsidP="0067606D">
            <w:pPr>
              <w:pStyle w:val="TabellSummaText"/>
              <w:jc w:val="right"/>
            </w:pPr>
            <w:r w:rsidRPr="00250E0C">
              <w:t>754</w:t>
            </w:r>
          </w:p>
        </w:tc>
      </w:tr>
      <w:tr w:rsidR="0067606D" w:rsidRPr="00096265" w14:paraId="666A4834" w14:textId="77777777" w:rsidTr="00C76E6E">
        <w:tc>
          <w:tcPr>
            <w:tcW w:w="532" w:type="dxa"/>
            <w:tcBorders>
              <w:top w:val="single" w:sz="6" w:space="0" w:color="000000"/>
              <w:left w:val="nil"/>
              <w:bottom w:val="single" w:sz="6" w:space="0" w:color="000000"/>
              <w:right w:val="nil"/>
            </w:tcBorders>
            <w:tcMar>
              <w:right w:w="0" w:type="dxa"/>
            </w:tcMar>
            <w:hideMark/>
          </w:tcPr>
          <w:p w14:paraId="564896B7" w14:textId="77777777" w:rsidR="0067606D" w:rsidRPr="007A685E" w:rsidRDefault="0067606D" w:rsidP="0072416C">
            <w:pPr>
              <w:pStyle w:val="TabellSumma"/>
              <w:jc w:val="left"/>
            </w:pPr>
            <w:r w:rsidRPr="007A685E">
              <w:t xml:space="preserve">varav </w:t>
            </w:r>
          </w:p>
        </w:tc>
        <w:tc>
          <w:tcPr>
            <w:tcW w:w="4609" w:type="dxa"/>
            <w:gridSpan w:val="2"/>
            <w:tcBorders>
              <w:top w:val="single" w:sz="6" w:space="0" w:color="000000"/>
              <w:left w:val="nil"/>
              <w:bottom w:val="single" w:sz="6" w:space="0" w:color="000000"/>
              <w:right w:val="nil"/>
            </w:tcBorders>
            <w:tcMar>
              <w:right w:w="0" w:type="dxa"/>
            </w:tcMar>
            <w:hideMark/>
          </w:tcPr>
          <w:p w14:paraId="39CABE7A" w14:textId="08E9D5D2" w:rsidR="0067606D" w:rsidRPr="007A685E" w:rsidRDefault="0067606D" w:rsidP="0072416C">
            <w:pPr>
              <w:pStyle w:val="TabellSumma"/>
              <w:jc w:val="left"/>
            </w:pPr>
            <w:r w:rsidRPr="007A685E">
              <w:t>Åtgärder och investeringar samt drift avseende viss infrastruktur</w:t>
            </w:r>
          </w:p>
        </w:tc>
        <w:tc>
          <w:tcPr>
            <w:tcW w:w="782" w:type="dxa"/>
            <w:tcBorders>
              <w:top w:val="single" w:sz="6" w:space="0" w:color="000000"/>
              <w:left w:val="nil"/>
              <w:bottom w:val="single" w:sz="6" w:space="0" w:color="000000"/>
              <w:right w:val="nil"/>
            </w:tcBorders>
            <w:tcMar>
              <w:right w:w="0" w:type="dxa"/>
            </w:tcMar>
            <w:hideMark/>
          </w:tcPr>
          <w:p w14:paraId="31FA198D" w14:textId="77777777" w:rsidR="0067606D" w:rsidRPr="00250E0C" w:rsidRDefault="0067606D" w:rsidP="00C76E6E">
            <w:pPr>
              <w:pStyle w:val="TabellSumma"/>
              <w:jc w:val="left"/>
            </w:pPr>
            <w:r w:rsidRPr="00250E0C">
              <w:t>1:1, 1:17</w:t>
            </w:r>
          </w:p>
        </w:tc>
        <w:tc>
          <w:tcPr>
            <w:tcW w:w="783" w:type="dxa"/>
            <w:tcBorders>
              <w:top w:val="single" w:sz="6" w:space="0" w:color="000000"/>
              <w:left w:val="nil"/>
              <w:bottom w:val="single" w:sz="6" w:space="0" w:color="000000"/>
              <w:right w:val="nil"/>
            </w:tcBorders>
            <w:tcMar>
              <w:right w:w="0" w:type="dxa"/>
            </w:tcMar>
            <w:vAlign w:val="bottom"/>
          </w:tcPr>
          <w:p w14:paraId="62B2F7C8" w14:textId="77777777" w:rsidR="0067606D" w:rsidRPr="00250E0C"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06D8B164" w14:textId="77777777" w:rsidR="0067606D" w:rsidRPr="00250E0C"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4219F4DD" w14:textId="77777777" w:rsidR="0067606D" w:rsidRPr="00250E0C"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78D38A37" w14:textId="77777777" w:rsidR="0067606D" w:rsidRPr="00250E0C" w:rsidRDefault="0067606D" w:rsidP="0072416C">
            <w:pPr>
              <w:pStyle w:val="TabellSumma"/>
            </w:pPr>
            <w:r w:rsidRPr="00250E0C">
              <w:t>68</w:t>
            </w:r>
          </w:p>
        </w:tc>
      </w:tr>
      <w:tr w:rsidR="0067606D" w:rsidRPr="00096265" w14:paraId="106057AE" w14:textId="77777777" w:rsidTr="00C76E6E">
        <w:tc>
          <w:tcPr>
            <w:tcW w:w="532" w:type="dxa"/>
            <w:tcBorders>
              <w:top w:val="single" w:sz="6" w:space="0" w:color="000000"/>
              <w:left w:val="nil"/>
              <w:bottom w:val="single" w:sz="6" w:space="0" w:color="000000"/>
              <w:right w:val="nil"/>
            </w:tcBorders>
            <w:tcMar>
              <w:right w:w="0" w:type="dxa"/>
            </w:tcMar>
            <w:hideMark/>
          </w:tcPr>
          <w:p w14:paraId="1660E635" w14:textId="77777777" w:rsidR="0067606D" w:rsidRPr="007A685E" w:rsidRDefault="0067606D" w:rsidP="0072416C">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1E6C47A3" w14:textId="77777777" w:rsidR="0067606D" w:rsidRPr="007A685E" w:rsidRDefault="0067606D" w:rsidP="0072416C">
            <w:pPr>
              <w:pStyle w:val="TabellSumma"/>
              <w:jc w:val="left"/>
            </w:pPr>
            <w:r w:rsidRPr="007A685E">
              <w:t>Vägunderhåll bärighet och tjälsäkring</w:t>
            </w:r>
          </w:p>
        </w:tc>
        <w:tc>
          <w:tcPr>
            <w:tcW w:w="782" w:type="dxa"/>
            <w:tcBorders>
              <w:top w:val="single" w:sz="6" w:space="0" w:color="000000"/>
              <w:left w:val="nil"/>
              <w:bottom w:val="single" w:sz="6" w:space="0" w:color="000000"/>
              <w:right w:val="nil"/>
            </w:tcBorders>
            <w:tcMar>
              <w:right w:w="0" w:type="dxa"/>
            </w:tcMar>
            <w:hideMark/>
          </w:tcPr>
          <w:p w14:paraId="3B04FD86" w14:textId="77777777" w:rsidR="0067606D" w:rsidRPr="00250E0C" w:rsidRDefault="0067606D" w:rsidP="00C76E6E">
            <w:pPr>
              <w:pStyle w:val="TabellSumma"/>
              <w:jc w:val="left"/>
            </w:pPr>
            <w:r w:rsidRPr="00250E0C">
              <w:t>1:2</w:t>
            </w:r>
          </w:p>
        </w:tc>
        <w:tc>
          <w:tcPr>
            <w:tcW w:w="783" w:type="dxa"/>
            <w:tcBorders>
              <w:top w:val="single" w:sz="6" w:space="0" w:color="000000"/>
              <w:left w:val="nil"/>
              <w:bottom w:val="single" w:sz="6" w:space="0" w:color="000000"/>
              <w:right w:val="nil"/>
            </w:tcBorders>
            <w:tcMar>
              <w:right w:w="0" w:type="dxa"/>
            </w:tcMar>
            <w:vAlign w:val="bottom"/>
          </w:tcPr>
          <w:p w14:paraId="497ED831" w14:textId="77777777" w:rsidR="0067606D" w:rsidRPr="00250E0C"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2238B9D4" w14:textId="77777777" w:rsidR="0067606D" w:rsidRPr="00250E0C" w:rsidRDefault="0067606D" w:rsidP="0072416C">
            <w:pPr>
              <w:pStyle w:val="TabellSumma"/>
            </w:pPr>
            <w:r w:rsidRPr="00250E0C">
              <w:t>118</w:t>
            </w:r>
          </w:p>
        </w:tc>
        <w:tc>
          <w:tcPr>
            <w:tcW w:w="783" w:type="dxa"/>
            <w:tcBorders>
              <w:top w:val="single" w:sz="6" w:space="0" w:color="000000"/>
              <w:left w:val="nil"/>
              <w:bottom w:val="single" w:sz="6" w:space="0" w:color="000000"/>
              <w:right w:val="nil"/>
            </w:tcBorders>
            <w:tcMar>
              <w:right w:w="0" w:type="dxa"/>
            </w:tcMar>
            <w:vAlign w:val="bottom"/>
            <w:hideMark/>
          </w:tcPr>
          <w:p w14:paraId="753DAE50" w14:textId="77777777" w:rsidR="0067606D" w:rsidRPr="00250E0C" w:rsidRDefault="0067606D" w:rsidP="0072416C">
            <w:pPr>
              <w:pStyle w:val="TabellSumma"/>
            </w:pPr>
            <w:r w:rsidRPr="00250E0C">
              <w:t>118</w:t>
            </w:r>
          </w:p>
        </w:tc>
        <w:tc>
          <w:tcPr>
            <w:tcW w:w="783" w:type="dxa"/>
            <w:tcBorders>
              <w:top w:val="single" w:sz="6" w:space="0" w:color="000000"/>
              <w:left w:val="nil"/>
              <w:bottom w:val="single" w:sz="6" w:space="0" w:color="000000"/>
              <w:right w:val="nil"/>
            </w:tcBorders>
            <w:tcMar>
              <w:right w:w="0" w:type="dxa"/>
            </w:tcMar>
            <w:vAlign w:val="bottom"/>
            <w:hideMark/>
          </w:tcPr>
          <w:p w14:paraId="5A552B05" w14:textId="77777777" w:rsidR="0067606D" w:rsidRPr="00250E0C" w:rsidRDefault="0067606D" w:rsidP="0072416C">
            <w:pPr>
              <w:pStyle w:val="TabellSumma"/>
            </w:pPr>
            <w:r w:rsidRPr="00250E0C">
              <w:t>118</w:t>
            </w:r>
          </w:p>
        </w:tc>
      </w:tr>
      <w:tr w:rsidR="0067606D" w:rsidRPr="00096265" w14:paraId="5B02A640" w14:textId="77777777" w:rsidTr="00C76E6E">
        <w:tc>
          <w:tcPr>
            <w:tcW w:w="532" w:type="dxa"/>
            <w:tcBorders>
              <w:top w:val="single" w:sz="6" w:space="0" w:color="000000"/>
              <w:left w:val="nil"/>
              <w:bottom w:val="single" w:sz="6" w:space="0" w:color="000000"/>
              <w:right w:val="nil"/>
            </w:tcBorders>
            <w:tcMar>
              <w:right w:w="0" w:type="dxa"/>
            </w:tcMar>
            <w:hideMark/>
          </w:tcPr>
          <w:p w14:paraId="5B106129" w14:textId="77777777" w:rsidR="0067606D" w:rsidRPr="007A685E" w:rsidRDefault="0067606D" w:rsidP="0072416C">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1E6C4F84" w14:textId="77777777" w:rsidR="0067606D" w:rsidRPr="007A685E" w:rsidRDefault="0067606D" w:rsidP="0072416C">
            <w:pPr>
              <w:pStyle w:val="TabellSumma"/>
              <w:jc w:val="left"/>
            </w:pPr>
            <w:r w:rsidRPr="007A685E">
              <w:t>Järnvägsunderhåll</w:t>
            </w:r>
          </w:p>
        </w:tc>
        <w:tc>
          <w:tcPr>
            <w:tcW w:w="782" w:type="dxa"/>
            <w:tcBorders>
              <w:top w:val="single" w:sz="6" w:space="0" w:color="000000"/>
              <w:left w:val="nil"/>
              <w:bottom w:val="single" w:sz="6" w:space="0" w:color="000000"/>
              <w:right w:val="nil"/>
            </w:tcBorders>
            <w:tcMar>
              <w:right w:w="0" w:type="dxa"/>
            </w:tcMar>
            <w:hideMark/>
          </w:tcPr>
          <w:p w14:paraId="3C334AD4" w14:textId="77777777" w:rsidR="0067606D" w:rsidRPr="00250E0C" w:rsidRDefault="0067606D" w:rsidP="00C76E6E">
            <w:pPr>
              <w:pStyle w:val="TabellSumma"/>
              <w:jc w:val="left"/>
            </w:pPr>
            <w:r w:rsidRPr="00250E0C">
              <w:t>1:2</w:t>
            </w:r>
          </w:p>
        </w:tc>
        <w:tc>
          <w:tcPr>
            <w:tcW w:w="783" w:type="dxa"/>
            <w:tcBorders>
              <w:top w:val="single" w:sz="6" w:space="0" w:color="000000"/>
              <w:left w:val="nil"/>
              <w:bottom w:val="single" w:sz="6" w:space="0" w:color="000000"/>
              <w:right w:val="nil"/>
            </w:tcBorders>
            <w:tcMar>
              <w:right w:w="0" w:type="dxa"/>
            </w:tcMar>
            <w:vAlign w:val="bottom"/>
          </w:tcPr>
          <w:p w14:paraId="16CA729F" w14:textId="77777777" w:rsidR="0067606D" w:rsidRPr="00250E0C"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6F9BFBCD" w14:textId="77777777" w:rsidR="0067606D" w:rsidRPr="00250E0C" w:rsidRDefault="0067606D" w:rsidP="0072416C">
            <w:pPr>
              <w:pStyle w:val="TabellSumma"/>
            </w:pPr>
            <w:r w:rsidRPr="00250E0C">
              <w:t>100</w:t>
            </w:r>
          </w:p>
        </w:tc>
        <w:tc>
          <w:tcPr>
            <w:tcW w:w="783" w:type="dxa"/>
            <w:tcBorders>
              <w:top w:val="single" w:sz="6" w:space="0" w:color="000000"/>
              <w:left w:val="nil"/>
              <w:bottom w:val="single" w:sz="6" w:space="0" w:color="000000"/>
              <w:right w:val="nil"/>
            </w:tcBorders>
            <w:tcMar>
              <w:right w:w="0" w:type="dxa"/>
            </w:tcMar>
            <w:vAlign w:val="bottom"/>
            <w:hideMark/>
          </w:tcPr>
          <w:p w14:paraId="4E17D099" w14:textId="77777777" w:rsidR="0067606D" w:rsidRPr="00250E0C" w:rsidRDefault="0067606D" w:rsidP="0072416C">
            <w:pPr>
              <w:pStyle w:val="TabellSumma"/>
            </w:pPr>
            <w:r w:rsidRPr="00250E0C">
              <w:t>100</w:t>
            </w:r>
          </w:p>
        </w:tc>
        <w:tc>
          <w:tcPr>
            <w:tcW w:w="783" w:type="dxa"/>
            <w:tcBorders>
              <w:top w:val="single" w:sz="6" w:space="0" w:color="000000"/>
              <w:left w:val="nil"/>
              <w:bottom w:val="single" w:sz="6" w:space="0" w:color="000000"/>
              <w:right w:val="nil"/>
            </w:tcBorders>
            <w:tcMar>
              <w:right w:w="0" w:type="dxa"/>
            </w:tcMar>
            <w:vAlign w:val="bottom"/>
            <w:hideMark/>
          </w:tcPr>
          <w:p w14:paraId="02AA516E" w14:textId="77777777" w:rsidR="0067606D" w:rsidRPr="00250E0C" w:rsidRDefault="0067606D" w:rsidP="0072416C">
            <w:pPr>
              <w:pStyle w:val="TabellSumma"/>
            </w:pPr>
            <w:r w:rsidRPr="00250E0C">
              <w:t>100</w:t>
            </w:r>
          </w:p>
        </w:tc>
      </w:tr>
      <w:tr w:rsidR="0067606D" w:rsidRPr="00096265" w14:paraId="6309ADCB" w14:textId="77777777" w:rsidTr="00C76E6E">
        <w:tc>
          <w:tcPr>
            <w:tcW w:w="532" w:type="dxa"/>
            <w:tcBorders>
              <w:top w:val="single" w:sz="6" w:space="0" w:color="000000"/>
              <w:left w:val="nil"/>
              <w:bottom w:val="single" w:sz="6" w:space="0" w:color="000000"/>
              <w:right w:val="nil"/>
            </w:tcBorders>
            <w:tcMar>
              <w:right w:w="0" w:type="dxa"/>
            </w:tcMar>
            <w:hideMark/>
          </w:tcPr>
          <w:p w14:paraId="0FB0D56C" w14:textId="77777777" w:rsidR="0067606D" w:rsidRPr="007A685E" w:rsidRDefault="0067606D" w:rsidP="0072416C">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0DF8577F" w14:textId="77777777" w:rsidR="0067606D" w:rsidRPr="007A685E" w:rsidRDefault="0067606D" w:rsidP="0072416C">
            <w:pPr>
              <w:pStyle w:val="TabellSumma"/>
              <w:jc w:val="left"/>
            </w:pPr>
            <w:r w:rsidRPr="007A685E">
              <w:t>Förstärkning av trafikavtal</w:t>
            </w:r>
          </w:p>
        </w:tc>
        <w:tc>
          <w:tcPr>
            <w:tcW w:w="782" w:type="dxa"/>
            <w:tcBorders>
              <w:top w:val="single" w:sz="6" w:space="0" w:color="000000"/>
              <w:left w:val="nil"/>
              <w:bottom w:val="single" w:sz="6" w:space="0" w:color="000000"/>
              <w:right w:val="nil"/>
            </w:tcBorders>
            <w:tcMar>
              <w:right w:w="0" w:type="dxa"/>
            </w:tcMar>
            <w:hideMark/>
          </w:tcPr>
          <w:p w14:paraId="0B414CA7" w14:textId="77777777" w:rsidR="0067606D" w:rsidRPr="00250E0C" w:rsidRDefault="0067606D" w:rsidP="00C76E6E">
            <w:pPr>
              <w:pStyle w:val="TabellSumma"/>
              <w:jc w:val="left"/>
            </w:pPr>
            <w:r w:rsidRPr="00250E0C">
              <w:t>1:2, 1:7</w:t>
            </w:r>
          </w:p>
        </w:tc>
        <w:tc>
          <w:tcPr>
            <w:tcW w:w="783" w:type="dxa"/>
            <w:tcBorders>
              <w:top w:val="single" w:sz="6" w:space="0" w:color="000000"/>
              <w:left w:val="nil"/>
              <w:bottom w:val="single" w:sz="6" w:space="0" w:color="000000"/>
              <w:right w:val="nil"/>
            </w:tcBorders>
            <w:tcMar>
              <w:right w:w="0" w:type="dxa"/>
            </w:tcMar>
            <w:vAlign w:val="bottom"/>
          </w:tcPr>
          <w:p w14:paraId="632647E8" w14:textId="77777777" w:rsidR="0067606D" w:rsidRPr="00250E0C"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4EA173AF" w14:textId="77777777" w:rsidR="0067606D" w:rsidRPr="00250E0C"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22DFE9B3" w14:textId="77777777" w:rsidR="0067606D" w:rsidRPr="00250E0C" w:rsidRDefault="0067606D" w:rsidP="0072416C">
            <w:pPr>
              <w:pStyle w:val="TabellSumma"/>
            </w:pPr>
            <w:r w:rsidRPr="00250E0C">
              <w:t>115</w:t>
            </w:r>
          </w:p>
        </w:tc>
        <w:tc>
          <w:tcPr>
            <w:tcW w:w="783" w:type="dxa"/>
            <w:tcBorders>
              <w:top w:val="single" w:sz="6" w:space="0" w:color="000000"/>
              <w:left w:val="nil"/>
              <w:bottom w:val="single" w:sz="6" w:space="0" w:color="000000"/>
              <w:right w:val="nil"/>
            </w:tcBorders>
            <w:tcMar>
              <w:right w:w="0" w:type="dxa"/>
            </w:tcMar>
            <w:vAlign w:val="bottom"/>
            <w:hideMark/>
          </w:tcPr>
          <w:p w14:paraId="03154BCD" w14:textId="77777777" w:rsidR="0067606D" w:rsidRPr="00250E0C" w:rsidRDefault="0067606D" w:rsidP="0072416C">
            <w:pPr>
              <w:pStyle w:val="TabellSumma"/>
            </w:pPr>
            <w:r w:rsidRPr="00250E0C">
              <w:t>115</w:t>
            </w:r>
          </w:p>
        </w:tc>
      </w:tr>
      <w:tr w:rsidR="0067606D" w:rsidRPr="00096265" w14:paraId="7283DAFB" w14:textId="77777777" w:rsidTr="00C76E6E">
        <w:tc>
          <w:tcPr>
            <w:tcW w:w="532" w:type="dxa"/>
            <w:tcBorders>
              <w:top w:val="single" w:sz="6" w:space="0" w:color="000000"/>
              <w:left w:val="nil"/>
              <w:bottom w:val="single" w:sz="6" w:space="0" w:color="000000"/>
              <w:right w:val="nil"/>
            </w:tcBorders>
            <w:tcMar>
              <w:right w:w="0" w:type="dxa"/>
            </w:tcMar>
            <w:hideMark/>
          </w:tcPr>
          <w:p w14:paraId="055D390B" w14:textId="77777777" w:rsidR="0067606D" w:rsidRPr="007A685E" w:rsidRDefault="0067606D" w:rsidP="0072416C">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6461FB83" w14:textId="77777777" w:rsidR="0067606D" w:rsidRPr="007A685E" w:rsidRDefault="0067606D" w:rsidP="0072416C">
            <w:pPr>
              <w:pStyle w:val="TabellSumma"/>
              <w:jc w:val="left"/>
            </w:pPr>
            <w:r w:rsidRPr="007A685E">
              <w:t>Nattåg till europeiska städer</w:t>
            </w:r>
          </w:p>
        </w:tc>
        <w:tc>
          <w:tcPr>
            <w:tcW w:w="782" w:type="dxa"/>
            <w:tcBorders>
              <w:top w:val="single" w:sz="6" w:space="0" w:color="000000"/>
              <w:left w:val="nil"/>
              <w:bottom w:val="single" w:sz="6" w:space="0" w:color="000000"/>
              <w:right w:val="nil"/>
            </w:tcBorders>
            <w:tcMar>
              <w:right w:w="0" w:type="dxa"/>
            </w:tcMar>
            <w:hideMark/>
          </w:tcPr>
          <w:p w14:paraId="1DFACA5A" w14:textId="77777777" w:rsidR="0067606D" w:rsidRPr="00250E0C" w:rsidRDefault="0067606D" w:rsidP="00C76E6E">
            <w:pPr>
              <w:pStyle w:val="TabellSumma"/>
              <w:jc w:val="left"/>
            </w:pPr>
            <w:r w:rsidRPr="00250E0C">
              <w:t>1:16</w:t>
            </w:r>
          </w:p>
        </w:tc>
        <w:tc>
          <w:tcPr>
            <w:tcW w:w="783" w:type="dxa"/>
            <w:tcBorders>
              <w:top w:val="single" w:sz="6" w:space="0" w:color="000000"/>
              <w:left w:val="nil"/>
              <w:bottom w:val="single" w:sz="6" w:space="0" w:color="000000"/>
              <w:right w:val="nil"/>
            </w:tcBorders>
            <w:tcMar>
              <w:right w:w="0" w:type="dxa"/>
            </w:tcMar>
            <w:vAlign w:val="bottom"/>
          </w:tcPr>
          <w:p w14:paraId="3931988A" w14:textId="77777777" w:rsidR="0067606D" w:rsidRPr="00250E0C"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3EB5C8AA" w14:textId="77777777" w:rsidR="0067606D" w:rsidRPr="00250E0C" w:rsidRDefault="0067606D" w:rsidP="0072416C">
            <w:pPr>
              <w:pStyle w:val="TabellSumma"/>
            </w:pPr>
            <w:r w:rsidRPr="00250E0C">
              <w:t>50</w:t>
            </w:r>
          </w:p>
        </w:tc>
        <w:tc>
          <w:tcPr>
            <w:tcW w:w="783" w:type="dxa"/>
            <w:tcBorders>
              <w:top w:val="single" w:sz="6" w:space="0" w:color="000000"/>
              <w:left w:val="nil"/>
              <w:bottom w:val="single" w:sz="6" w:space="0" w:color="000000"/>
              <w:right w:val="nil"/>
            </w:tcBorders>
            <w:tcMar>
              <w:right w:w="0" w:type="dxa"/>
            </w:tcMar>
            <w:vAlign w:val="bottom"/>
            <w:hideMark/>
          </w:tcPr>
          <w:p w14:paraId="5EDFF620" w14:textId="77777777" w:rsidR="0067606D" w:rsidRPr="00250E0C" w:rsidRDefault="0067606D" w:rsidP="0072416C">
            <w:pPr>
              <w:pStyle w:val="TabellSumma"/>
            </w:pPr>
            <w:r w:rsidRPr="00250E0C">
              <w:t>50</w:t>
            </w:r>
          </w:p>
        </w:tc>
        <w:tc>
          <w:tcPr>
            <w:tcW w:w="783" w:type="dxa"/>
            <w:tcBorders>
              <w:top w:val="single" w:sz="6" w:space="0" w:color="000000"/>
              <w:left w:val="nil"/>
              <w:bottom w:val="single" w:sz="6" w:space="0" w:color="000000"/>
              <w:right w:val="nil"/>
            </w:tcBorders>
            <w:tcMar>
              <w:right w:w="0" w:type="dxa"/>
            </w:tcMar>
            <w:vAlign w:val="bottom"/>
            <w:hideMark/>
          </w:tcPr>
          <w:p w14:paraId="50F217B2" w14:textId="77777777" w:rsidR="0067606D" w:rsidRPr="00250E0C" w:rsidRDefault="0067606D" w:rsidP="0072416C">
            <w:pPr>
              <w:pStyle w:val="TabellSumma"/>
            </w:pPr>
            <w:r w:rsidRPr="00250E0C">
              <w:t>50</w:t>
            </w:r>
          </w:p>
        </w:tc>
      </w:tr>
      <w:tr w:rsidR="0067606D" w:rsidRPr="00096265" w14:paraId="719C164B" w14:textId="77777777" w:rsidTr="00C76E6E">
        <w:tc>
          <w:tcPr>
            <w:tcW w:w="532" w:type="dxa"/>
            <w:tcBorders>
              <w:top w:val="single" w:sz="6" w:space="0" w:color="000000"/>
              <w:left w:val="nil"/>
              <w:bottom w:val="single" w:sz="6" w:space="0" w:color="000000"/>
              <w:right w:val="nil"/>
            </w:tcBorders>
            <w:tcMar>
              <w:right w:w="0" w:type="dxa"/>
            </w:tcMar>
            <w:hideMark/>
          </w:tcPr>
          <w:p w14:paraId="4774CEC9" w14:textId="77777777" w:rsidR="0067606D" w:rsidRPr="007A685E" w:rsidRDefault="0067606D" w:rsidP="0072416C">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672DDBBF" w14:textId="77777777" w:rsidR="0067606D" w:rsidRPr="007A685E" w:rsidRDefault="0067606D" w:rsidP="0072416C">
            <w:pPr>
              <w:pStyle w:val="TabellSumma"/>
              <w:jc w:val="left"/>
            </w:pPr>
            <w:r w:rsidRPr="007A685E">
              <w:t>Bredbandsutbyggnad</w:t>
            </w:r>
          </w:p>
        </w:tc>
        <w:tc>
          <w:tcPr>
            <w:tcW w:w="782" w:type="dxa"/>
            <w:tcBorders>
              <w:top w:val="single" w:sz="6" w:space="0" w:color="000000"/>
              <w:left w:val="nil"/>
              <w:bottom w:val="single" w:sz="6" w:space="0" w:color="000000"/>
              <w:right w:val="nil"/>
            </w:tcBorders>
            <w:tcMar>
              <w:right w:w="0" w:type="dxa"/>
            </w:tcMar>
            <w:hideMark/>
          </w:tcPr>
          <w:p w14:paraId="65540959" w14:textId="77777777" w:rsidR="0067606D" w:rsidRPr="00250E0C" w:rsidRDefault="0067606D" w:rsidP="00C76E6E">
            <w:pPr>
              <w:pStyle w:val="TabellSumma"/>
              <w:jc w:val="left"/>
            </w:pPr>
            <w:r w:rsidRPr="00250E0C">
              <w:t>2:5</w:t>
            </w:r>
          </w:p>
        </w:tc>
        <w:tc>
          <w:tcPr>
            <w:tcW w:w="783" w:type="dxa"/>
            <w:tcBorders>
              <w:top w:val="single" w:sz="6" w:space="0" w:color="000000"/>
              <w:left w:val="nil"/>
              <w:bottom w:val="single" w:sz="6" w:space="0" w:color="000000"/>
              <w:right w:val="nil"/>
            </w:tcBorders>
            <w:tcMar>
              <w:right w:w="0" w:type="dxa"/>
            </w:tcMar>
            <w:vAlign w:val="bottom"/>
          </w:tcPr>
          <w:p w14:paraId="63F788CD" w14:textId="77777777" w:rsidR="0067606D" w:rsidRPr="00250E0C"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2A4808C6" w14:textId="77777777" w:rsidR="0067606D" w:rsidRPr="00250E0C" w:rsidRDefault="0067606D" w:rsidP="0072416C">
            <w:pPr>
              <w:pStyle w:val="TabellSumma"/>
            </w:pPr>
            <w:r w:rsidRPr="00250E0C">
              <w:t>150</w:t>
            </w:r>
          </w:p>
        </w:tc>
        <w:tc>
          <w:tcPr>
            <w:tcW w:w="783" w:type="dxa"/>
            <w:tcBorders>
              <w:top w:val="single" w:sz="6" w:space="0" w:color="000000"/>
              <w:left w:val="nil"/>
              <w:bottom w:val="single" w:sz="6" w:space="0" w:color="000000"/>
              <w:right w:val="nil"/>
            </w:tcBorders>
            <w:tcMar>
              <w:right w:w="0" w:type="dxa"/>
            </w:tcMar>
            <w:vAlign w:val="bottom"/>
            <w:hideMark/>
          </w:tcPr>
          <w:p w14:paraId="288567C7" w14:textId="77777777" w:rsidR="0067606D" w:rsidRPr="00250E0C" w:rsidRDefault="0067606D" w:rsidP="0072416C">
            <w:pPr>
              <w:pStyle w:val="TabellSumma"/>
            </w:pPr>
            <w:r w:rsidRPr="00250E0C">
              <w:t>200</w:t>
            </w:r>
          </w:p>
        </w:tc>
        <w:tc>
          <w:tcPr>
            <w:tcW w:w="783" w:type="dxa"/>
            <w:tcBorders>
              <w:top w:val="single" w:sz="6" w:space="0" w:color="000000"/>
              <w:left w:val="nil"/>
              <w:bottom w:val="single" w:sz="6" w:space="0" w:color="000000"/>
              <w:right w:val="nil"/>
            </w:tcBorders>
            <w:tcMar>
              <w:right w:w="0" w:type="dxa"/>
            </w:tcMar>
            <w:vAlign w:val="bottom"/>
            <w:hideMark/>
          </w:tcPr>
          <w:p w14:paraId="20EAFA96" w14:textId="77777777" w:rsidR="0067606D" w:rsidRPr="00250E0C" w:rsidRDefault="0067606D" w:rsidP="0072416C">
            <w:pPr>
              <w:pStyle w:val="TabellSumma"/>
            </w:pPr>
            <w:r w:rsidRPr="00250E0C">
              <w:t>300</w:t>
            </w:r>
          </w:p>
        </w:tc>
      </w:tr>
      <w:tr w:rsidR="0067606D" w:rsidRPr="00096265" w14:paraId="627B7F25" w14:textId="77777777" w:rsidTr="00C76E6E">
        <w:tc>
          <w:tcPr>
            <w:tcW w:w="532" w:type="dxa"/>
            <w:tcBorders>
              <w:top w:val="single" w:sz="6" w:space="0" w:color="000000"/>
              <w:left w:val="nil"/>
              <w:bottom w:val="single" w:sz="6" w:space="0" w:color="000000"/>
              <w:right w:val="nil"/>
            </w:tcBorders>
            <w:tcMar>
              <w:right w:w="0" w:type="dxa"/>
            </w:tcMar>
            <w:hideMark/>
          </w:tcPr>
          <w:p w14:paraId="0C10383B" w14:textId="77777777" w:rsidR="0067606D" w:rsidRPr="007A685E" w:rsidRDefault="0067606D" w:rsidP="0067606D">
            <w:pPr>
              <w:pStyle w:val="TabellSummaText"/>
            </w:pPr>
            <w:r w:rsidRPr="007A685E">
              <w:lastRenderedPageBreak/>
              <w:t>23</w:t>
            </w:r>
          </w:p>
        </w:tc>
        <w:tc>
          <w:tcPr>
            <w:tcW w:w="4609" w:type="dxa"/>
            <w:gridSpan w:val="2"/>
            <w:tcBorders>
              <w:top w:val="single" w:sz="6" w:space="0" w:color="000000"/>
              <w:left w:val="nil"/>
              <w:bottom w:val="single" w:sz="6" w:space="0" w:color="000000"/>
              <w:right w:val="nil"/>
            </w:tcBorders>
            <w:tcMar>
              <w:right w:w="0" w:type="dxa"/>
            </w:tcMar>
            <w:hideMark/>
          </w:tcPr>
          <w:p w14:paraId="6549E202" w14:textId="77777777" w:rsidR="0067606D" w:rsidRPr="007A685E" w:rsidRDefault="0067606D" w:rsidP="0067606D">
            <w:pPr>
              <w:pStyle w:val="TabellSummaText"/>
            </w:pPr>
            <w:r w:rsidRPr="007A685E">
              <w:t>Areella näringar, landsbygd och livsmedel</w:t>
            </w:r>
          </w:p>
        </w:tc>
        <w:tc>
          <w:tcPr>
            <w:tcW w:w="782" w:type="dxa"/>
            <w:tcBorders>
              <w:top w:val="single" w:sz="6" w:space="0" w:color="000000"/>
              <w:left w:val="nil"/>
              <w:bottom w:val="single" w:sz="6" w:space="0" w:color="000000"/>
              <w:right w:val="nil"/>
            </w:tcBorders>
            <w:tcMar>
              <w:right w:w="0" w:type="dxa"/>
            </w:tcMar>
          </w:tcPr>
          <w:p w14:paraId="5E7057DE" w14:textId="77777777" w:rsidR="0067606D" w:rsidRPr="00F7555D" w:rsidRDefault="0067606D" w:rsidP="00C76E6E">
            <w:pPr>
              <w:pStyle w:val="TabellSummaText"/>
            </w:pPr>
          </w:p>
        </w:tc>
        <w:tc>
          <w:tcPr>
            <w:tcW w:w="783" w:type="dxa"/>
            <w:tcBorders>
              <w:top w:val="single" w:sz="6" w:space="0" w:color="000000"/>
              <w:left w:val="nil"/>
              <w:bottom w:val="single" w:sz="6" w:space="0" w:color="000000"/>
              <w:right w:val="nil"/>
            </w:tcBorders>
            <w:tcMar>
              <w:right w:w="0" w:type="dxa"/>
            </w:tcMar>
            <w:vAlign w:val="bottom"/>
            <w:hideMark/>
          </w:tcPr>
          <w:p w14:paraId="16E7C421" w14:textId="77777777" w:rsidR="0067606D" w:rsidRPr="00F7555D" w:rsidRDefault="0067606D" w:rsidP="0067606D">
            <w:pPr>
              <w:pStyle w:val="TabellSummaText"/>
              <w:jc w:val="right"/>
            </w:pPr>
            <w:r w:rsidRPr="00F7555D">
              <w:t>1 022</w:t>
            </w:r>
          </w:p>
        </w:tc>
        <w:tc>
          <w:tcPr>
            <w:tcW w:w="783" w:type="dxa"/>
            <w:tcBorders>
              <w:top w:val="single" w:sz="6" w:space="0" w:color="000000"/>
              <w:left w:val="nil"/>
              <w:bottom w:val="single" w:sz="6" w:space="0" w:color="000000"/>
              <w:right w:val="nil"/>
            </w:tcBorders>
            <w:tcMar>
              <w:right w:w="0" w:type="dxa"/>
            </w:tcMar>
            <w:vAlign w:val="bottom"/>
            <w:hideMark/>
          </w:tcPr>
          <w:p w14:paraId="545BEFB8" w14:textId="77777777" w:rsidR="0067606D" w:rsidRPr="00F7555D" w:rsidRDefault="0067606D" w:rsidP="0067606D">
            <w:pPr>
              <w:pStyle w:val="TabellSummaText"/>
              <w:jc w:val="right"/>
            </w:pPr>
            <w:r w:rsidRPr="00F7555D">
              <w:t>-41</w:t>
            </w:r>
          </w:p>
        </w:tc>
        <w:tc>
          <w:tcPr>
            <w:tcW w:w="783" w:type="dxa"/>
            <w:tcBorders>
              <w:top w:val="single" w:sz="6" w:space="0" w:color="000000"/>
              <w:left w:val="nil"/>
              <w:bottom w:val="single" w:sz="6" w:space="0" w:color="000000"/>
              <w:right w:val="nil"/>
            </w:tcBorders>
            <w:tcMar>
              <w:right w:w="0" w:type="dxa"/>
            </w:tcMar>
            <w:vAlign w:val="bottom"/>
            <w:hideMark/>
          </w:tcPr>
          <w:p w14:paraId="6608357E" w14:textId="77777777" w:rsidR="0067606D" w:rsidRPr="00F7555D" w:rsidRDefault="0067606D" w:rsidP="0067606D">
            <w:pPr>
              <w:pStyle w:val="TabellSummaText"/>
              <w:jc w:val="right"/>
            </w:pPr>
            <w:r w:rsidRPr="00F7555D">
              <w:t>5 411</w:t>
            </w:r>
          </w:p>
        </w:tc>
        <w:tc>
          <w:tcPr>
            <w:tcW w:w="783" w:type="dxa"/>
            <w:tcBorders>
              <w:top w:val="single" w:sz="6" w:space="0" w:color="000000"/>
              <w:left w:val="nil"/>
              <w:bottom w:val="single" w:sz="6" w:space="0" w:color="000000"/>
              <w:right w:val="nil"/>
            </w:tcBorders>
            <w:tcMar>
              <w:right w:w="0" w:type="dxa"/>
            </w:tcMar>
            <w:vAlign w:val="bottom"/>
            <w:hideMark/>
          </w:tcPr>
          <w:p w14:paraId="63F8FFD5" w14:textId="77777777" w:rsidR="0067606D" w:rsidRPr="00F7555D" w:rsidRDefault="0067606D" w:rsidP="0067606D">
            <w:pPr>
              <w:pStyle w:val="TabellSummaText"/>
              <w:jc w:val="right"/>
            </w:pPr>
            <w:r w:rsidRPr="00F7555D">
              <w:t>3 920</w:t>
            </w:r>
          </w:p>
        </w:tc>
      </w:tr>
      <w:tr w:rsidR="0067606D" w:rsidRPr="00096265" w14:paraId="09E7C04D" w14:textId="77777777" w:rsidTr="00C76E6E">
        <w:tc>
          <w:tcPr>
            <w:tcW w:w="532" w:type="dxa"/>
            <w:tcBorders>
              <w:top w:val="single" w:sz="6" w:space="0" w:color="000000"/>
              <w:left w:val="nil"/>
              <w:bottom w:val="single" w:sz="6" w:space="0" w:color="000000"/>
              <w:right w:val="nil"/>
            </w:tcBorders>
            <w:tcMar>
              <w:right w:w="0" w:type="dxa"/>
            </w:tcMar>
            <w:hideMark/>
          </w:tcPr>
          <w:p w14:paraId="36C99671" w14:textId="77777777" w:rsidR="0067606D" w:rsidRPr="007A685E" w:rsidRDefault="0067606D" w:rsidP="0072416C">
            <w:pPr>
              <w:pStyle w:val="TabellSumma"/>
              <w:jc w:val="left"/>
            </w:pPr>
            <w:r w:rsidRPr="007A685E">
              <w:t xml:space="preserve">varav </w:t>
            </w:r>
          </w:p>
        </w:tc>
        <w:tc>
          <w:tcPr>
            <w:tcW w:w="4609" w:type="dxa"/>
            <w:gridSpan w:val="2"/>
            <w:tcBorders>
              <w:top w:val="single" w:sz="6" w:space="0" w:color="000000"/>
              <w:left w:val="nil"/>
              <w:bottom w:val="single" w:sz="6" w:space="0" w:color="000000"/>
              <w:right w:val="nil"/>
            </w:tcBorders>
            <w:tcMar>
              <w:right w:w="0" w:type="dxa"/>
            </w:tcMar>
            <w:hideMark/>
          </w:tcPr>
          <w:p w14:paraId="6E9D4B62" w14:textId="094F5D79" w:rsidR="0067606D" w:rsidRPr="007A685E" w:rsidRDefault="0067606D" w:rsidP="0072416C">
            <w:pPr>
              <w:pStyle w:val="TabellSumma"/>
              <w:jc w:val="left"/>
            </w:pPr>
            <w:r w:rsidRPr="007A685E">
              <w:t>Värna äganderätt till skog</w:t>
            </w:r>
          </w:p>
        </w:tc>
        <w:tc>
          <w:tcPr>
            <w:tcW w:w="782" w:type="dxa"/>
            <w:tcBorders>
              <w:top w:val="single" w:sz="6" w:space="0" w:color="000000"/>
              <w:left w:val="nil"/>
              <w:bottom w:val="single" w:sz="6" w:space="0" w:color="000000"/>
              <w:right w:val="nil"/>
            </w:tcBorders>
            <w:tcMar>
              <w:right w:w="0" w:type="dxa"/>
            </w:tcMar>
            <w:hideMark/>
          </w:tcPr>
          <w:p w14:paraId="2361E2BE" w14:textId="77777777" w:rsidR="0067606D" w:rsidRPr="00F7555D" w:rsidRDefault="0067606D" w:rsidP="00C76E6E">
            <w:pPr>
              <w:pStyle w:val="TabellSumma"/>
              <w:jc w:val="left"/>
            </w:pPr>
            <w:r w:rsidRPr="00F7555D">
              <w:t>1:1, 1:2</w:t>
            </w:r>
          </w:p>
        </w:tc>
        <w:tc>
          <w:tcPr>
            <w:tcW w:w="783" w:type="dxa"/>
            <w:tcBorders>
              <w:top w:val="single" w:sz="6" w:space="0" w:color="000000"/>
              <w:left w:val="nil"/>
              <w:bottom w:val="single" w:sz="6" w:space="0" w:color="000000"/>
              <w:right w:val="nil"/>
            </w:tcBorders>
            <w:tcMar>
              <w:right w:w="0" w:type="dxa"/>
            </w:tcMar>
            <w:vAlign w:val="bottom"/>
          </w:tcPr>
          <w:p w14:paraId="7D445B7A" w14:textId="77777777" w:rsidR="0067606D" w:rsidRPr="00F7555D"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427649F6" w14:textId="77777777" w:rsidR="0067606D" w:rsidRPr="00F7555D" w:rsidRDefault="0067606D" w:rsidP="0072416C">
            <w:pPr>
              <w:pStyle w:val="TabellSumma"/>
            </w:pPr>
            <w:r w:rsidRPr="00F7555D">
              <w:t>50</w:t>
            </w:r>
          </w:p>
        </w:tc>
        <w:tc>
          <w:tcPr>
            <w:tcW w:w="783" w:type="dxa"/>
            <w:tcBorders>
              <w:top w:val="single" w:sz="6" w:space="0" w:color="000000"/>
              <w:left w:val="nil"/>
              <w:bottom w:val="single" w:sz="6" w:space="0" w:color="000000"/>
              <w:right w:val="nil"/>
            </w:tcBorders>
            <w:tcMar>
              <w:right w:w="0" w:type="dxa"/>
            </w:tcMar>
            <w:vAlign w:val="bottom"/>
            <w:hideMark/>
          </w:tcPr>
          <w:p w14:paraId="4F0038E9" w14:textId="77777777" w:rsidR="0067606D" w:rsidRPr="00F7555D" w:rsidRDefault="0067606D" w:rsidP="0072416C">
            <w:pPr>
              <w:pStyle w:val="TabellSumma"/>
            </w:pPr>
            <w:r w:rsidRPr="00F7555D">
              <w:t>50</w:t>
            </w:r>
          </w:p>
        </w:tc>
        <w:tc>
          <w:tcPr>
            <w:tcW w:w="783" w:type="dxa"/>
            <w:tcBorders>
              <w:top w:val="single" w:sz="6" w:space="0" w:color="000000"/>
              <w:left w:val="nil"/>
              <w:bottom w:val="single" w:sz="6" w:space="0" w:color="000000"/>
              <w:right w:val="nil"/>
            </w:tcBorders>
            <w:tcMar>
              <w:right w:w="0" w:type="dxa"/>
            </w:tcMar>
            <w:vAlign w:val="bottom"/>
            <w:hideMark/>
          </w:tcPr>
          <w:p w14:paraId="5694149D" w14:textId="77777777" w:rsidR="0067606D" w:rsidRPr="00F7555D" w:rsidRDefault="0067606D" w:rsidP="0072416C">
            <w:pPr>
              <w:pStyle w:val="TabellSumma"/>
            </w:pPr>
            <w:r w:rsidRPr="00F7555D">
              <w:t>50</w:t>
            </w:r>
          </w:p>
        </w:tc>
      </w:tr>
      <w:tr w:rsidR="0067606D" w:rsidRPr="00096265" w14:paraId="6286FF74" w14:textId="77777777" w:rsidTr="00C76E6E">
        <w:tc>
          <w:tcPr>
            <w:tcW w:w="532" w:type="dxa"/>
            <w:tcBorders>
              <w:top w:val="single" w:sz="6" w:space="0" w:color="000000"/>
              <w:left w:val="nil"/>
              <w:bottom w:val="single" w:sz="6" w:space="0" w:color="000000"/>
              <w:right w:val="nil"/>
            </w:tcBorders>
            <w:tcMar>
              <w:right w:w="0" w:type="dxa"/>
            </w:tcMar>
            <w:hideMark/>
          </w:tcPr>
          <w:p w14:paraId="1AC907B7" w14:textId="77777777" w:rsidR="0067606D" w:rsidRPr="007A685E" w:rsidRDefault="0067606D" w:rsidP="0072416C">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2D39C4BC" w14:textId="2C32415F" w:rsidR="0067606D" w:rsidRPr="007A685E" w:rsidRDefault="0067606D" w:rsidP="0072416C">
            <w:pPr>
              <w:pStyle w:val="TabellSumma"/>
              <w:jc w:val="left"/>
            </w:pPr>
            <w:r w:rsidRPr="007A685E">
              <w:t>Förändrad växelkurs m.m.</w:t>
            </w:r>
          </w:p>
        </w:tc>
        <w:tc>
          <w:tcPr>
            <w:tcW w:w="782" w:type="dxa"/>
            <w:tcBorders>
              <w:top w:val="single" w:sz="6" w:space="0" w:color="000000"/>
              <w:left w:val="nil"/>
              <w:bottom w:val="single" w:sz="6" w:space="0" w:color="000000"/>
              <w:right w:val="nil"/>
            </w:tcBorders>
            <w:tcMar>
              <w:right w:w="0" w:type="dxa"/>
            </w:tcMar>
            <w:hideMark/>
          </w:tcPr>
          <w:p w14:paraId="1C3D1E31" w14:textId="77777777" w:rsidR="0067606D" w:rsidRPr="007F67BB" w:rsidRDefault="0067606D" w:rsidP="00C76E6E">
            <w:pPr>
              <w:pStyle w:val="TabellSumma"/>
              <w:jc w:val="left"/>
            </w:pPr>
            <w:r w:rsidRPr="007F67BB">
              <w:t>1:10</w:t>
            </w:r>
          </w:p>
        </w:tc>
        <w:tc>
          <w:tcPr>
            <w:tcW w:w="783" w:type="dxa"/>
            <w:tcBorders>
              <w:top w:val="single" w:sz="6" w:space="0" w:color="000000"/>
              <w:left w:val="nil"/>
              <w:bottom w:val="single" w:sz="6" w:space="0" w:color="000000"/>
              <w:right w:val="nil"/>
            </w:tcBorders>
            <w:tcMar>
              <w:right w:w="0" w:type="dxa"/>
            </w:tcMar>
            <w:vAlign w:val="bottom"/>
            <w:hideMark/>
          </w:tcPr>
          <w:p w14:paraId="6FBBF29F" w14:textId="77777777" w:rsidR="0067606D" w:rsidRPr="007F67BB" w:rsidRDefault="0067606D" w:rsidP="0072416C">
            <w:pPr>
              <w:pStyle w:val="TabellSumma"/>
            </w:pPr>
            <w:r w:rsidRPr="007F67BB">
              <w:t>850</w:t>
            </w:r>
          </w:p>
        </w:tc>
        <w:tc>
          <w:tcPr>
            <w:tcW w:w="783" w:type="dxa"/>
            <w:tcBorders>
              <w:top w:val="single" w:sz="6" w:space="0" w:color="000000"/>
              <w:left w:val="nil"/>
              <w:bottom w:val="single" w:sz="6" w:space="0" w:color="000000"/>
              <w:right w:val="nil"/>
            </w:tcBorders>
            <w:tcMar>
              <w:right w:w="0" w:type="dxa"/>
            </w:tcMar>
            <w:vAlign w:val="bottom"/>
          </w:tcPr>
          <w:p w14:paraId="1857C024" w14:textId="77777777" w:rsidR="0067606D" w:rsidRPr="007F67BB"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7972DAA6" w14:textId="77777777" w:rsidR="0067606D" w:rsidRPr="007F67BB"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463B0DA3" w14:textId="77777777" w:rsidR="0067606D" w:rsidRPr="007F67BB" w:rsidRDefault="0067606D" w:rsidP="0072416C">
            <w:pPr>
              <w:pStyle w:val="TabellSumma"/>
            </w:pPr>
          </w:p>
        </w:tc>
      </w:tr>
      <w:tr w:rsidR="0067606D" w:rsidRPr="00096265" w14:paraId="0960717F" w14:textId="77777777" w:rsidTr="00C76E6E">
        <w:tc>
          <w:tcPr>
            <w:tcW w:w="532" w:type="dxa"/>
            <w:tcBorders>
              <w:top w:val="single" w:sz="6" w:space="0" w:color="000000"/>
              <w:left w:val="nil"/>
              <w:bottom w:val="single" w:sz="6" w:space="0" w:color="000000"/>
              <w:right w:val="nil"/>
            </w:tcBorders>
            <w:tcMar>
              <w:right w:w="0" w:type="dxa"/>
            </w:tcMar>
            <w:hideMark/>
          </w:tcPr>
          <w:p w14:paraId="7002EBCA" w14:textId="77777777" w:rsidR="0067606D" w:rsidRPr="007A685E" w:rsidRDefault="0067606D" w:rsidP="0072416C">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3B1C9EBE" w14:textId="4E6BAB57" w:rsidR="0067606D" w:rsidRPr="007A685E" w:rsidRDefault="0067606D" w:rsidP="0072416C">
            <w:pPr>
              <w:pStyle w:val="TabellSumma"/>
              <w:jc w:val="left"/>
              <w:rPr>
                <w:vertAlign w:val="superscript"/>
              </w:rPr>
            </w:pPr>
            <w:r w:rsidRPr="007A685E">
              <w:t>Skolmjölksstöd</w:t>
            </w:r>
            <w:r w:rsidRPr="007A685E">
              <w:rPr>
                <w:vertAlign w:val="superscript"/>
              </w:rPr>
              <w:t>2</w:t>
            </w:r>
          </w:p>
        </w:tc>
        <w:tc>
          <w:tcPr>
            <w:tcW w:w="782" w:type="dxa"/>
            <w:tcBorders>
              <w:top w:val="single" w:sz="6" w:space="0" w:color="000000"/>
              <w:left w:val="nil"/>
              <w:bottom w:val="single" w:sz="6" w:space="0" w:color="000000"/>
              <w:right w:val="nil"/>
            </w:tcBorders>
            <w:tcMar>
              <w:right w:w="0" w:type="dxa"/>
            </w:tcMar>
            <w:hideMark/>
          </w:tcPr>
          <w:p w14:paraId="5402AA53" w14:textId="77777777" w:rsidR="0067606D" w:rsidRPr="007F67BB" w:rsidRDefault="0067606D" w:rsidP="00C76E6E">
            <w:pPr>
              <w:pStyle w:val="TabellSumma"/>
              <w:jc w:val="left"/>
            </w:pPr>
            <w:r w:rsidRPr="007F67BB">
              <w:t>1:11</w:t>
            </w:r>
          </w:p>
        </w:tc>
        <w:tc>
          <w:tcPr>
            <w:tcW w:w="783" w:type="dxa"/>
            <w:tcBorders>
              <w:top w:val="single" w:sz="6" w:space="0" w:color="000000"/>
              <w:left w:val="nil"/>
              <w:bottom w:val="single" w:sz="6" w:space="0" w:color="000000"/>
              <w:right w:val="nil"/>
            </w:tcBorders>
            <w:tcMar>
              <w:right w:w="0" w:type="dxa"/>
            </w:tcMar>
            <w:vAlign w:val="bottom"/>
            <w:hideMark/>
          </w:tcPr>
          <w:p w14:paraId="054D210D" w14:textId="77777777" w:rsidR="0067606D" w:rsidRPr="007F67BB" w:rsidRDefault="0067606D" w:rsidP="0072416C">
            <w:pPr>
              <w:pStyle w:val="TabellSumma"/>
            </w:pPr>
            <w:r w:rsidRPr="007F67BB">
              <w:t>72</w:t>
            </w:r>
          </w:p>
        </w:tc>
        <w:tc>
          <w:tcPr>
            <w:tcW w:w="783" w:type="dxa"/>
            <w:tcBorders>
              <w:top w:val="single" w:sz="6" w:space="0" w:color="000000"/>
              <w:left w:val="nil"/>
              <w:bottom w:val="single" w:sz="6" w:space="0" w:color="000000"/>
              <w:right w:val="nil"/>
            </w:tcBorders>
            <w:tcMar>
              <w:right w:w="0" w:type="dxa"/>
            </w:tcMar>
            <w:vAlign w:val="bottom"/>
          </w:tcPr>
          <w:p w14:paraId="7AF99C9A" w14:textId="77777777" w:rsidR="0067606D" w:rsidRPr="007F67BB"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54F9B894" w14:textId="77777777" w:rsidR="0067606D" w:rsidRPr="007F67BB"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0B2AF0B1" w14:textId="77777777" w:rsidR="0067606D" w:rsidRPr="00F7555D" w:rsidRDefault="0067606D" w:rsidP="0072416C">
            <w:pPr>
              <w:pStyle w:val="TabellSumma"/>
            </w:pPr>
          </w:p>
        </w:tc>
      </w:tr>
      <w:tr w:rsidR="0067606D" w:rsidRPr="00096265" w14:paraId="5CEF2033" w14:textId="77777777" w:rsidTr="00C76E6E">
        <w:tc>
          <w:tcPr>
            <w:tcW w:w="532" w:type="dxa"/>
            <w:tcBorders>
              <w:top w:val="single" w:sz="6" w:space="0" w:color="000000"/>
              <w:left w:val="nil"/>
              <w:bottom w:val="single" w:sz="6" w:space="0" w:color="000000"/>
              <w:right w:val="nil"/>
            </w:tcBorders>
            <w:tcMar>
              <w:right w:w="0" w:type="dxa"/>
            </w:tcMar>
            <w:hideMark/>
          </w:tcPr>
          <w:p w14:paraId="53EEDBA5" w14:textId="77777777" w:rsidR="0067606D" w:rsidRPr="007A685E" w:rsidRDefault="0067606D" w:rsidP="0072416C">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0D6D1FDD" w14:textId="7BCEE3C4" w:rsidR="0067606D" w:rsidRPr="007A685E" w:rsidRDefault="0067606D" w:rsidP="0072416C">
            <w:pPr>
              <w:pStyle w:val="TabellSumma"/>
              <w:jc w:val="left"/>
            </w:pPr>
            <w:r w:rsidRPr="007A685E">
              <w:t xml:space="preserve">Omfördelning mellan år inom programram 2014–2020 </w:t>
            </w:r>
          </w:p>
        </w:tc>
        <w:tc>
          <w:tcPr>
            <w:tcW w:w="782" w:type="dxa"/>
            <w:tcBorders>
              <w:top w:val="single" w:sz="6" w:space="0" w:color="000000"/>
              <w:left w:val="nil"/>
              <w:bottom w:val="single" w:sz="6" w:space="0" w:color="000000"/>
              <w:right w:val="nil"/>
            </w:tcBorders>
            <w:tcMar>
              <w:right w:w="0" w:type="dxa"/>
            </w:tcMar>
            <w:hideMark/>
          </w:tcPr>
          <w:p w14:paraId="2E6C0960" w14:textId="77777777" w:rsidR="0067606D" w:rsidRPr="00F7555D" w:rsidRDefault="0067606D" w:rsidP="00C76E6E">
            <w:pPr>
              <w:pStyle w:val="TabellSumma"/>
              <w:jc w:val="left"/>
            </w:pPr>
            <w:r w:rsidRPr="00F7555D">
              <w:t>1:13</w:t>
            </w:r>
          </w:p>
        </w:tc>
        <w:tc>
          <w:tcPr>
            <w:tcW w:w="783" w:type="dxa"/>
            <w:tcBorders>
              <w:top w:val="single" w:sz="6" w:space="0" w:color="000000"/>
              <w:left w:val="nil"/>
              <w:bottom w:val="single" w:sz="6" w:space="0" w:color="000000"/>
              <w:right w:val="nil"/>
            </w:tcBorders>
            <w:tcMar>
              <w:right w:w="0" w:type="dxa"/>
            </w:tcMar>
            <w:vAlign w:val="bottom"/>
          </w:tcPr>
          <w:p w14:paraId="01B0622C" w14:textId="77777777" w:rsidR="0067606D" w:rsidRPr="00F7555D"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66B2F199" w14:textId="77777777" w:rsidR="0067606D" w:rsidRPr="00F7555D" w:rsidRDefault="0067606D" w:rsidP="0072416C">
            <w:pPr>
              <w:pStyle w:val="TabellSumma"/>
            </w:pPr>
            <w:r w:rsidRPr="00F7555D">
              <w:t>26</w:t>
            </w:r>
          </w:p>
        </w:tc>
        <w:tc>
          <w:tcPr>
            <w:tcW w:w="783" w:type="dxa"/>
            <w:tcBorders>
              <w:top w:val="single" w:sz="6" w:space="0" w:color="000000"/>
              <w:left w:val="nil"/>
              <w:bottom w:val="single" w:sz="6" w:space="0" w:color="000000"/>
              <w:right w:val="nil"/>
            </w:tcBorders>
            <w:tcMar>
              <w:right w:w="0" w:type="dxa"/>
            </w:tcMar>
            <w:vAlign w:val="bottom"/>
            <w:hideMark/>
          </w:tcPr>
          <w:p w14:paraId="79EB5C96" w14:textId="77777777" w:rsidR="0067606D" w:rsidRPr="00F7555D" w:rsidRDefault="0067606D" w:rsidP="0072416C">
            <w:pPr>
              <w:pStyle w:val="TabellSumma"/>
            </w:pPr>
            <w:r w:rsidRPr="00F7555D">
              <w:t>39</w:t>
            </w:r>
          </w:p>
        </w:tc>
        <w:tc>
          <w:tcPr>
            <w:tcW w:w="783" w:type="dxa"/>
            <w:tcBorders>
              <w:top w:val="single" w:sz="6" w:space="0" w:color="000000"/>
              <w:left w:val="nil"/>
              <w:bottom w:val="single" w:sz="6" w:space="0" w:color="000000"/>
              <w:right w:val="nil"/>
            </w:tcBorders>
            <w:tcMar>
              <w:right w:w="0" w:type="dxa"/>
            </w:tcMar>
            <w:vAlign w:val="bottom"/>
            <w:hideMark/>
          </w:tcPr>
          <w:p w14:paraId="554BEDD0" w14:textId="77777777" w:rsidR="0067606D" w:rsidRPr="00F7555D" w:rsidRDefault="0067606D" w:rsidP="0072416C">
            <w:pPr>
              <w:pStyle w:val="TabellSumma"/>
            </w:pPr>
            <w:r w:rsidRPr="00F7555D">
              <w:t>81</w:t>
            </w:r>
          </w:p>
        </w:tc>
      </w:tr>
      <w:tr w:rsidR="0067606D" w:rsidRPr="00096265" w14:paraId="52252A48" w14:textId="77777777" w:rsidTr="00C76E6E">
        <w:tc>
          <w:tcPr>
            <w:tcW w:w="532" w:type="dxa"/>
            <w:tcBorders>
              <w:top w:val="single" w:sz="6" w:space="0" w:color="000000"/>
              <w:left w:val="nil"/>
              <w:bottom w:val="single" w:sz="6" w:space="0" w:color="000000"/>
              <w:right w:val="nil"/>
            </w:tcBorders>
            <w:tcMar>
              <w:right w:w="0" w:type="dxa"/>
            </w:tcMar>
            <w:hideMark/>
          </w:tcPr>
          <w:p w14:paraId="5CB323FC" w14:textId="77777777" w:rsidR="0067606D" w:rsidRPr="007A685E" w:rsidRDefault="0067606D" w:rsidP="0072416C">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5F78641F" w14:textId="70EAC430" w:rsidR="0067606D" w:rsidRPr="007A685E" w:rsidRDefault="0067606D" w:rsidP="0072416C">
            <w:pPr>
              <w:pStyle w:val="TabellSumma"/>
              <w:jc w:val="left"/>
            </w:pPr>
            <w:r w:rsidRPr="007A685E">
              <w:t>Förstärkning av livsmedelsstrategin</w:t>
            </w:r>
          </w:p>
        </w:tc>
        <w:tc>
          <w:tcPr>
            <w:tcW w:w="782" w:type="dxa"/>
            <w:tcBorders>
              <w:top w:val="single" w:sz="6" w:space="0" w:color="000000"/>
              <w:left w:val="nil"/>
              <w:bottom w:val="single" w:sz="6" w:space="0" w:color="000000"/>
              <w:right w:val="nil"/>
            </w:tcBorders>
            <w:tcMar>
              <w:right w:w="0" w:type="dxa"/>
            </w:tcMar>
            <w:hideMark/>
          </w:tcPr>
          <w:p w14:paraId="28A5D07B" w14:textId="77777777" w:rsidR="0067606D" w:rsidRPr="00F7555D" w:rsidRDefault="0067606D" w:rsidP="00C76E6E">
            <w:pPr>
              <w:pStyle w:val="TabellSumma"/>
              <w:jc w:val="left"/>
            </w:pPr>
            <w:r w:rsidRPr="00F7555D">
              <w:t>1:15</w:t>
            </w:r>
          </w:p>
        </w:tc>
        <w:tc>
          <w:tcPr>
            <w:tcW w:w="783" w:type="dxa"/>
            <w:tcBorders>
              <w:top w:val="single" w:sz="6" w:space="0" w:color="000000"/>
              <w:left w:val="nil"/>
              <w:bottom w:val="single" w:sz="6" w:space="0" w:color="000000"/>
              <w:right w:val="nil"/>
            </w:tcBorders>
            <w:tcMar>
              <w:right w:w="0" w:type="dxa"/>
            </w:tcMar>
            <w:vAlign w:val="bottom"/>
          </w:tcPr>
          <w:p w14:paraId="7C3BC2A4" w14:textId="77777777" w:rsidR="0067606D" w:rsidRPr="00F7555D"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1BA7041E" w14:textId="77777777" w:rsidR="0067606D" w:rsidRPr="00F7555D" w:rsidRDefault="0067606D" w:rsidP="0072416C">
            <w:pPr>
              <w:pStyle w:val="TabellSumma"/>
            </w:pPr>
            <w:r w:rsidRPr="00F7555D">
              <w:t>176</w:t>
            </w:r>
          </w:p>
        </w:tc>
        <w:tc>
          <w:tcPr>
            <w:tcW w:w="783" w:type="dxa"/>
            <w:tcBorders>
              <w:top w:val="single" w:sz="6" w:space="0" w:color="000000"/>
              <w:left w:val="nil"/>
              <w:bottom w:val="single" w:sz="6" w:space="0" w:color="000000"/>
              <w:right w:val="nil"/>
            </w:tcBorders>
            <w:tcMar>
              <w:right w:w="0" w:type="dxa"/>
            </w:tcMar>
            <w:vAlign w:val="bottom"/>
            <w:hideMark/>
          </w:tcPr>
          <w:p w14:paraId="7155B429" w14:textId="77777777" w:rsidR="0067606D" w:rsidRPr="00F7555D" w:rsidRDefault="0067606D" w:rsidP="0072416C">
            <w:pPr>
              <w:pStyle w:val="TabellSumma"/>
            </w:pPr>
            <w:r w:rsidRPr="00F7555D">
              <w:t>62</w:t>
            </w:r>
          </w:p>
        </w:tc>
        <w:tc>
          <w:tcPr>
            <w:tcW w:w="783" w:type="dxa"/>
            <w:tcBorders>
              <w:top w:val="single" w:sz="6" w:space="0" w:color="000000"/>
              <w:left w:val="nil"/>
              <w:bottom w:val="single" w:sz="6" w:space="0" w:color="000000"/>
              <w:right w:val="nil"/>
            </w:tcBorders>
            <w:tcMar>
              <w:right w:w="0" w:type="dxa"/>
            </w:tcMar>
            <w:vAlign w:val="bottom"/>
            <w:hideMark/>
          </w:tcPr>
          <w:p w14:paraId="7FED6ABF" w14:textId="77777777" w:rsidR="0067606D" w:rsidRPr="00F7555D" w:rsidRDefault="0067606D" w:rsidP="0072416C">
            <w:pPr>
              <w:pStyle w:val="TabellSumma"/>
            </w:pPr>
            <w:r w:rsidRPr="00F7555D">
              <w:t>62</w:t>
            </w:r>
          </w:p>
        </w:tc>
      </w:tr>
      <w:tr w:rsidR="0067606D" w:rsidRPr="00096265" w14:paraId="482F9FAC" w14:textId="77777777" w:rsidTr="00C76E6E">
        <w:tc>
          <w:tcPr>
            <w:tcW w:w="532" w:type="dxa"/>
            <w:tcBorders>
              <w:top w:val="single" w:sz="6" w:space="0" w:color="000000"/>
              <w:left w:val="nil"/>
              <w:bottom w:val="single" w:sz="6" w:space="0" w:color="000000"/>
              <w:right w:val="nil"/>
            </w:tcBorders>
            <w:tcMar>
              <w:right w:w="0" w:type="dxa"/>
            </w:tcMar>
            <w:hideMark/>
          </w:tcPr>
          <w:p w14:paraId="76D3E099" w14:textId="77777777" w:rsidR="0067606D" w:rsidRPr="007A685E" w:rsidRDefault="0067606D" w:rsidP="0072416C">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395C429F" w14:textId="2FBFA6E4" w:rsidR="0067606D" w:rsidRPr="007A685E" w:rsidRDefault="0067606D" w:rsidP="0072416C">
            <w:pPr>
              <w:pStyle w:val="TabellSumma"/>
              <w:jc w:val="left"/>
            </w:pPr>
            <w:r w:rsidRPr="007A685E">
              <w:t>Medfinansiering till landsbygdsutvecklingsfonden 2021–2027</w:t>
            </w:r>
          </w:p>
        </w:tc>
        <w:tc>
          <w:tcPr>
            <w:tcW w:w="782" w:type="dxa"/>
            <w:tcBorders>
              <w:top w:val="single" w:sz="6" w:space="0" w:color="000000"/>
              <w:left w:val="nil"/>
              <w:bottom w:val="single" w:sz="6" w:space="0" w:color="000000"/>
              <w:right w:val="nil"/>
            </w:tcBorders>
            <w:tcMar>
              <w:right w:w="0" w:type="dxa"/>
            </w:tcMar>
            <w:hideMark/>
          </w:tcPr>
          <w:p w14:paraId="23749D1D" w14:textId="77777777" w:rsidR="0067606D" w:rsidRPr="00F7555D" w:rsidRDefault="0067606D" w:rsidP="00C76E6E">
            <w:pPr>
              <w:pStyle w:val="TabellSumma"/>
              <w:jc w:val="left"/>
            </w:pPr>
            <w:r w:rsidRPr="00F7555D">
              <w:t>1:17</w:t>
            </w:r>
          </w:p>
        </w:tc>
        <w:tc>
          <w:tcPr>
            <w:tcW w:w="783" w:type="dxa"/>
            <w:tcBorders>
              <w:top w:val="single" w:sz="6" w:space="0" w:color="000000"/>
              <w:left w:val="nil"/>
              <w:bottom w:val="single" w:sz="6" w:space="0" w:color="000000"/>
              <w:right w:val="nil"/>
            </w:tcBorders>
            <w:tcMar>
              <w:right w:w="0" w:type="dxa"/>
            </w:tcMar>
            <w:vAlign w:val="bottom"/>
          </w:tcPr>
          <w:p w14:paraId="4BBC22B9" w14:textId="77777777" w:rsidR="0067606D" w:rsidRPr="00F7555D"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0B8CEE19" w14:textId="77777777" w:rsidR="0067606D" w:rsidRPr="00F7555D"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3896F539" w14:textId="77777777" w:rsidR="0067606D" w:rsidRPr="00F7555D" w:rsidRDefault="0067606D" w:rsidP="0072416C">
            <w:pPr>
              <w:pStyle w:val="TabellSumma"/>
            </w:pPr>
            <w:r w:rsidRPr="00F7555D">
              <w:t>1 074</w:t>
            </w:r>
          </w:p>
        </w:tc>
        <w:tc>
          <w:tcPr>
            <w:tcW w:w="783" w:type="dxa"/>
            <w:tcBorders>
              <w:top w:val="single" w:sz="6" w:space="0" w:color="000000"/>
              <w:left w:val="nil"/>
              <w:bottom w:val="single" w:sz="6" w:space="0" w:color="000000"/>
              <w:right w:val="nil"/>
            </w:tcBorders>
            <w:tcMar>
              <w:right w:w="0" w:type="dxa"/>
            </w:tcMar>
            <w:vAlign w:val="bottom"/>
            <w:hideMark/>
          </w:tcPr>
          <w:p w14:paraId="124A51C5" w14:textId="77777777" w:rsidR="0067606D" w:rsidRPr="00F7555D" w:rsidRDefault="0067606D" w:rsidP="0072416C">
            <w:pPr>
              <w:pStyle w:val="TabellSumma"/>
            </w:pPr>
            <w:r w:rsidRPr="00F7555D">
              <w:t>1 000</w:t>
            </w:r>
          </w:p>
        </w:tc>
      </w:tr>
      <w:tr w:rsidR="0067606D" w:rsidRPr="00096265" w14:paraId="00162C88" w14:textId="77777777" w:rsidTr="00C76E6E">
        <w:tc>
          <w:tcPr>
            <w:tcW w:w="532" w:type="dxa"/>
            <w:tcBorders>
              <w:top w:val="single" w:sz="6" w:space="0" w:color="000000"/>
              <w:left w:val="nil"/>
              <w:bottom w:val="single" w:sz="6" w:space="0" w:color="000000"/>
              <w:right w:val="nil"/>
            </w:tcBorders>
            <w:tcMar>
              <w:right w:w="0" w:type="dxa"/>
            </w:tcMar>
            <w:hideMark/>
          </w:tcPr>
          <w:p w14:paraId="660D70A9" w14:textId="77777777" w:rsidR="0067606D" w:rsidRPr="007A685E" w:rsidRDefault="0067606D" w:rsidP="0072416C">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2CA7E1CE" w14:textId="4E818A22" w:rsidR="0067606D" w:rsidRPr="007A685E" w:rsidRDefault="0067606D" w:rsidP="0072416C">
            <w:pPr>
              <w:pStyle w:val="TabellSumma"/>
              <w:jc w:val="left"/>
            </w:pPr>
            <w:r w:rsidRPr="007A685E">
              <w:t>Justerad anslagsnivå</w:t>
            </w:r>
          </w:p>
        </w:tc>
        <w:tc>
          <w:tcPr>
            <w:tcW w:w="782" w:type="dxa"/>
            <w:tcBorders>
              <w:top w:val="single" w:sz="6" w:space="0" w:color="000000"/>
              <w:left w:val="nil"/>
              <w:bottom w:val="single" w:sz="6" w:space="0" w:color="000000"/>
              <w:right w:val="nil"/>
            </w:tcBorders>
            <w:tcMar>
              <w:right w:w="0" w:type="dxa"/>
            </w:tcMar>
            <w:hideMark/>
          </w:tcPr>
          <w:p w14:paraId="3F8E7095" w14:textId="77777777" w:rsidR="0067606D" w:rsidRPr="00F7555D" w:rsidRDefault="0067606D" w:rsidP="00C76E6E">
            <w:pPr>
              <w:pStyle w:val="TabellSumma"/>
              <w:jc w:val="left"/>
            </w:pPr>
            <w:r w:rsidRPr="00F7555D">
              <w:t>1:17</w:t>
            </w:r>
          </w:p>
        </w:tc>
        <w:tc>
          <w:tcPr>
            <w:tcW w:w="783" w:type="dxa"/>
            <w:tcBorders>
              <w:top w:val="single" w:sz="6" w:space="0" w:color="000000"/>
              <w:left w:val="nil"/>
              <w:bottom w:val="single" w:sz="6" w:space="0" w:color="000000"/>
              <w:right w:val="nil"/>
            </w:tcBorders>
            <w:tcMar>
              <w:right w:w="0" w:type="dxa"/>
            </w:tcMar>
            <w:vAlign w:val="bottom"/>
          </w:tcPr>
          <w:p w14:paraId="5681C850" w14:textId="77777777" w:rsidR="0067606D" w:rsidRPr="00F7555D"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4BEE8A24" w14:textId="77777777" w:rsidR="0067606D" w:rsidRPr="00F7555D"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19366232" w14:textId="77777777" w:rsidR="0067606D" w:rsidRPr="00F7555D" w:rsidRDefault="0067606D" w:rsidP="0072416C">
            <w:pPr>
              <w:pStyle w:val="TabellSumma"/>
            </w:pPr>
            <w:r w:rsidRPr="00F7555D">
              <w:t>2 000</w:t>
            </w:r>
          </w:p>
        </w:tc>
        <w:tc>
          <w:tcPr>
            <w:tcW w:w="783" w:type="dxa"/>
            <w:tcBorders>
              <w:top w:val="single" w:sz="6" w:space="0" w:color="000000"/>
              <w:left w:val="nil"/>
              <w:bottom w:val="single" w:sz="6" w:space="0" w:color="000000"/>
              <w:right w:val="nil"/>
            </w:tcBorders>
            <w:tcMar>
              <w:right w:w="0" w:type="dxa"/>
            </w:tcMar>
            <w:vAlign w:val="bottom"/>
            <w:hideMark/>
          </w:tcPr>
          <w:p w14:paraId="5661C6D8" w14:textId="49A743D3" w:rsidR="0067606D" w:rsidRPr="00F7555D" w:rsidRDefault="0067606D" w:rsidP="0072416C">
            <w:pPr>
              <w:pStyle w:val="TabellSumma"/>
            </w:pPr>
            <w:r w:rsidRPr="00F7555D">
              <w:t xml:space="preserve">2 </w:t>
            </w:r>
            <w:r>
              <w:t>867</w:t>
            </w:r>
          </w:p>
        </w:tc>
      </w:tr>
      <w:tr w:rsidR="0067606D" w:rsidRPr="00096265" w14:paraId="626E8B97" w14:textId="77777777" w:rsidTr="00C76E6E">
        <w:tc>
          <w:tcPr>
            <w:tcW w:w="532" w:type="dxa"/>
            <w:tcBorders>
              <w:top w:val="single" w:sz="6" w:space="0" w:color="000000"/>
              <w:left w:val="nil"/>
              <w:bottom w:val="single" w:sz="6" w:space="0" w:color="000000"/>
              <w:right w:val="nil"/>
            </w:tcBorders>
            <w:tcMar>
              <w:right w:w="0" w:type="dxa"/>
            </w:tcMar>
            <w:hideMark/>
          </w:tcPr>
          <w:p w14:paraId="7BC207DD" w14:textId="77777777" w:rsidR="0067606D" w:rsidRPr="007A685E" w:rsidRDefault="0067606D" w:rsidP="0072416C">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5DB4A969" w14:textId="74949201" w:rsidR="0067606D" w:rsidRPr="007A685E" w:rsidRDefault="0067606D" w:rsidP="0072416C">
            <w:pPr>
              <w:pStyle w:val="TabellSumma"/>
              <w:jc w:val="left"/>
            </w:pPr>
            <w:r w:rsidRPr="007A685E">
              <w:t>Omfördelning mellan år inom programram för landsbygdsprogrammet</w:t>
            </w:r>
          </w:p>
        </w:tc>
        <w:tc>
          <w:tcPr>
            <w:tcW w:w="782" w:type="dxa"/>
            <w:tcBorders>
              <w:top w:val="single" w:sz="6" w:space="0" w:color="000000"/>
              <w:left w:val="nil"/>
              <w:bottom w:val="single" w:sz="6" w:space="0" w:color="000000"/>
              <w:right w:val="nil"/>
            </w:tcBorders>
            <w:tcMar>
              <w:right w:w="0" w:type="dxa"/>
            </w:tcMar>
            <w:hideMark/>
          </w:tcPr>
          <w:p w14:paraId="76D4125C" w14:textId="77777777" w:rsidR="0067606D" w:rsidRPr="00F7555D" w:rsidRDefault="0067606D" w:rsidP="00C76E6E">
            <w:pPr>
              <w:pStyle w:val="TabellSumma"/>
              <w:jc w:val="left"/>
            </w:pPr>
            <w:r w:rsidRPr="00F7555D">
              <w:t>1:17</w:t>
            </w:r>
          </w:p>
        </w:tc>
        <w:tc>
          <w:tcPr>
            <w:tcW w:w="783" w:type="dxa"/>
            <w:tcBorders>
              <w:top w:val="single" w:sz="6" w:space="0" w:color="000000"/>
              <w:left w:val="nil"/>
              <w:bottom w:val="single" w:sz="6" w:space="0" w:color="000000"/>
              <w:right w:val="nil"/>
            </w:tcBorders>
            <w:tcMar>
              <w:right w:w="0" w:type="dxa"/>
            </w:tcMar>
            <w:vAlign w:val="bottom"/>
          </w:tcPr>
          <w:p w14:paraId="40D13EDF" w14:textId="77777777" w:rsidR="0067606D" w:rsidRPr="00F7555D"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3665B6C5" w14:textId="77156B21" w:rsidR="0067606D" w:rsidRPr="00F7555D" w:rsidRDefault="0067606D" w:rsidP="0072416C">
            <w:pPr>
              <w:pStyle w:val="TabellSumma"/>
            </w:pPr>
            <w:r>
              <w:t>-105</w:t>
            </w:r>
          </w:p>
        </w:tc>
        <w:tc>
          <w:tcPr>
            <w:tcW w:w="783" w:type="dxa"/>
            <w:tcBorders>
              <w:top w:val="single" w:sz="6" w:space="0" w:color="000000"/>
              <w:left w:val="nil"/>
              <w:bottom w:val="single" w:sz="6" w:space="0" w:color="000000"/>
              <w:right w:val="nil"/>
            </w:tcBorders>
            <w:tcMar>
              <w:right w:w="0" w:type="dxa"/>
            </w:tcMar>
            <w:vAlign w:val="bottom"/>
          </w:tcPr>
          <w:p w14:paraId="77218186" w14:textId="73F53019" w:rsidR="0067606D" w:rsidRPr="00F7555D" w:rsidRDefault="0067606D" w:rsidP="0072416C">
            <w:pPr>
              <w:pStyle w:val="TabellSumma"/>
            </w:pPr>
            <w:r>
              <w:t>751</w:t>
            </w:r>
          </w:p>
        </w:tc>
        <w:tc>
          <w:tcPr>
            <w:tcW w:w="783" w:type="dxa"/>
            <w:tcBorders>
              <w:top w:val="single" w:sz="6" w:space="0" w:color="000000"/>
              <w:left w:val="nil"/>
              <w:bottom w:val="single" w:sz="6" w:space="0" w:color="000000"/>
              <w:right w:val="nil"/>
            </w:tcBorders>
            <w:tcMar>
              <w:right w:w="0" w:type="dxa"/>
            </w:tcMar>
            <w:vAlign w:val="bottom"/>
          </w:tcPr>
          <w:p w14:paraId="5B72E957" w14:textId="6FE46EC7" w:rsidR="0067606D" w:rsidRPr="00F7555D" w:rsidRDefault="0067606D" w:rsidP="0072416C">
            <w:pPr>
              <w:pStyle w:val="TabellSumma"/>
            </w:pPr>
            <w:r>
              <w:t>-1 250</w:t>
            </w:r>
          </w:p>
        </w:tc>
      </w:tr>
      <w:tr w:rsidR="0067606D" w:rsidRPr="00096265" w14:paraId="38DF4EEC" w14:textId="77777777" w:rsidTr="00C76E6E">
        <w:tc>
          <w:tcPr>
            <w:tcW w:w="532" w:type="dxa"/>
            <w:tcBorders>
              <w:top w:val="single" w:sz="6" w:space="0" w:color="000000"/>
              <w:left w:val="nil"/>
              <w:bottom w:val="single" w:sz="6" w:space="0" w:color="000000"/>
              <w:right w:val="nil"/>
            </w:tcBorders>
            <w:tcMar>
              <w:right w:w="0" w:type="dxa"/>
            </w:tcMar>
            <w:hideMark/>
          </w:tcPr>
          <w:p w14:paraId="1AA2041D" w14:textId="77777777" w:rsidR="0067606D" w:rsidRPr="007A685E" w:rsidRDefault="0067606D" w:rsidP="0072416C">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54848302" w14:textId="3A0C82A1" w:rsidR="0067606D" w:rsidRPr="007A685E" w:rsidRDefault="0067606D" w:rsidP="0072416C">
            <w:pPr>
              <w:pStyle w:val="TabellSumma"/>
              <w:jc w:val="left"/>
            </w:pPr>
            <w:r w:rsidRPr="007A685E">
              <w:rPr>
                <w:rFonts w:cs="Calibri"/>
              </w:rPr>
              <w:t xml:space="preserve">Fördelning </w:t>
            </w:r>
            <w:r>
              <w:rPr>
                <w:rFonts w:cs="Calibri"/>
              </w:rPr>
              <w:t xml:space="preserve">av </w:t>
            </w:r>
            <w:r w:rsidRPr="007A685E">
              <w:rPr>
                <w:rFonts w:cs="Calibri"/>
              </w:rPr>
              <w:t>medel för landsbygdsproposition</w:t>
            </w:r>
          </w:p>
        </w:tc>
        <w:tc>
          <w:tcPr>
            <w:tcW w:w="782" w:type="dxa"/>
            <w:tcBorders>
              <w:top w:val="single" w:sz="6" w:space="0" w:color="000000"/>
              <w:left w:val="nil"/>
              <w:bottom w:val="single" w:sz="6" w:space="0" w:color="000000"/>
              <w:right w:val="nil"/>
            </w:tcBorders>
            <w:tcMar>
              <w:right w:w="0" w:type="dxa"/>
            </w:tcMar>
            <w:hideMark/>
          </w:tcPr>
          <w:p w14:paraId="7AA2BF96" w14:textId="77777777" w:rsidR="0067606D" w:rsidRPr="00F7555D" w:rsidRDefault="0067606D" w:rsidP="00C76E6E">
            <w:pPr>
              <w:pStyle w:val="TabellSumma"/>
              <w:jc w:val="left"/>
            </w:pPr>
            <w:r w:rsidRPr="00F7555D">
              <w:t>1:17</w:t>
            </w:r>
          </w:p>
        </w:tc>
        <w:tc>
          <w:tcPr>
            <w:tcW w:w="783" w:type="dxa"/>
            <w:tcBorders>
              <w:top w:val="single" w:sz="6" w:space="0" w:color="000000"/>
              <w:left w:val="nil"/>
              <w:bottom w:val="single" w:sz="6" w:space="0" w:color="000000"/>
              <w:right w:val="nil"/>
            </w:tcBorders>
            <w:tcMar>
              <w:right w:w="0" w:type="dxa"/>
            </w:tcMar>
            <w:vAlign w:val="bottom"/>
          </w:tcPr>
          <w:p w14:paraId="509CD1DB" w14:textId="77777777" w:rsidR="0067606D" w:rsidRPr="00F7555D"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2B2B9BD9" w14:textId="77777777" w:rsidR="0067606D" w:rsidRPr="00F7555D" w:rsidRDefault="0067606D" w:rsidP="0072416C">
            <w:pPr>
              <w:pStyle w:val="TabellSumma"/>
            </w:pPr>
            <w:r w:rsidRPr="00F7555D">
              <w:t>-650</w:t>
            </w:r>
          </w:p>
        </w:tc>
        <w:tc>
          <w:tcPr>
            <w:tcW w:w="783" w:type="dxa"/>
            <w:tcBorders>
              <w:top w:val="single" w:sz="6" w:space="0" w:color="000000"/>
              <w:left w:val="nil"/>
              <w:bottom w:val="single" w:sz="6" w:space="0" w:color="000000"/>
              <w:right w:val="nil"/>
            </w:tcBorders>
            <w:tcMar>
              <w:right w:w="0" w:type="dxa"/>
            </w:tcMar>
            <w:vAlign w:val="bottom"/>
            <w:hideMark/>
          </w:tcPr>
          <w:p w14:paraId="43068CC7" w14:textId="77777777" w:rsidR="0067606D" w:rsidRPr="00F7555D" w:rsidRDefault="0067606D" w:rsidP="0072416C">
            <w:pPr>
              <w:pStyle w:val="TabellSumma"/>
            </w:pPr>
            <w:r w:rsidRPr="00F7555D">
              <w:t>-300</w:t>
            </w:r>
          </w:p>
        </w:tc>
        <w:tc>
          <w:tcPr>
            <w:tcW w:w="783" w:type="dxa"/>
            <w:tcBorders>
              <w:top w:val="single" w:sz="6" w:space="0" w:color="000000"/>
              <w:left w:val="nil"/>
              <w:bottom w:val="single" w:sz="6" w:space="0" w:color="000000"/>
              <w:right w:val="nil"/>
            </w:tcBorders>
            <w:tcMar>
              <w:right w:w="0" w:type="dxa"/>
            </w:tcMar>
            <w:vAlign w:val="bottom"/>
            <w:hideMark/>
          </w:tcPr>
          <w:p w14:paraId="6D5389EE" w14:textId="77777777" w:rsidR="0067606D" w:rsidRPr="00F7555D" w:rsidRDefault="0067606D" w:rsidP="0072416C">
            <w:pPr>
              <w:pStyle w:val="TabellSumma"/>
            </w:pPr>
            <w:r w:rsidRPr="00F7555D">
              <w:t>-300</w:t>
            </w:r>
          </w:p>
        </w:tc>
      </w:tr>
      <w:tr w:rsidR="0067606D" w:rsidRPr="0072416C" w14:paraId="206C8289" w14:textId="77777777" w:rsidTr="00C76E6E">
        <w:tc>
          <w:tcPr>
            <w:tcW w:w="532" w:type="dxa"/>
            <w:tcBorders>
              <w:top w:val="single" w:sz="6" w:space="0" w:color="000000"/>
              <w:left w:val="nil"/>
              <w:bottom w:val="single" w:sz="6" w:space="0" w:color="000000"/>
              <w:right w:val="nil"/>
            </w:tcBorders>
            <w:tcMar>
              <w:right w:w="0" w:type="dxa"/>
            </w:tcMar>
            <w:hideMark/>
          </w:tcPr>
          <w:p w14:paraId="69E37718" w14:textId="77777777" w:rsidR="0067606D" w:rsidRPr="0072416C" w:rsidRDefault="0067606D" w:rsidP="0072416C">
            <w:pPr>
              <w:pStyle w:val="TabellSumma"/>
            </w:pPr>
            <w:r w:rsidRPr="0072416C">
              <w:rPr>
                <w:rFonts w:ascii="Cambria" w:hAnsi="Cambria" w:cs="Cambria"/>
              </w:rPr>
              <w:t> </w:t>
            </w:r>
            <w:r w:rsidRPr="0072416C">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565CB8DF" w14:textId="30C855EF" w:rsidR="0067606D" w:rsidRPr="0072416C" w:rsidRDefault="0067606D" w:rsidP="0072416C">
            <w:pPr>
              <w:pStyle w:val="TabellSumma"/>
              <w:jc w:val="left"/>
            </w:pPr>
            <w:r w:rsidRPr="0072416C">
              <w:t>Ny programperiod landsbygdsutvecklingsfonden 2021–2027</w:t>
            </w:r>
          </w:p>
        </w:tc>
        <w:tc>
          <w:tcPr>
            <w:tcW w:w="782" w:type="dxa"/>
            <w:tcBorders>
              <w:top w:val="single" w:sz="6" w:space="0" w:color="000000"/>
              <w:left w:val="nil"/>
              <w:bottom w:val="single" w:sz="6" w:space="0" w:color="000000"/>
              <w:right w:val="nil"/>
            </w:tcBorders>
            <w:tcMar>
              <w:right w:w="0" w:type="dxa"/>
            </w:tcMar>
            <w:hideMark/>
          </w:tcPr>
          <w:p w14:paraId="3E2D2518" w14:textId="77777777" w:rsidR="0067606D" w:rsidRPr="0072416C" w:rsidRDefault="0067606D" w:rsidP="00C76E6E">
            <w:pPr>
              <w:pStyle w:val="TabellSumma"/>
              <w:jc w:val="left"/>
            </w:pPr>
            <w:r w:rsidRPr="0072416C">
              <w:t>1:18</w:t>
            </w:r>
          </w:p>
        </w:tc>
        <w:tc>
          <w:tcPr>
            <w:tcW w:w="783" w:type="dxa"/>
            <w:tcBorders>
              <w:top w:val="single" w:sz="6" w:space="0" w:color="000000"/>
              <w:left w:val="nil"/>
              <w:bottom w:val="single" w:sz="6" w:space="0" w:color="000000"/>
              <w:right w:val="nil"/>
            </w:tcBorders>
            <w:tcMar>
              <w:right w:w="0" w:type="dxa"/>
            </w:tcMar>
            <w:vAlign w:val="bottom"/>
          </w:tcPr>
          <w:p w14:paraId="64F4DAA4" w14:textId="77777777" w:rsidR="0067606D" w:rsidRPr="0072416C"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2074A603" w14:textId="77777777" w:rsidR="0067606D" w:rsidRPr="0072416C"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3611922A" w14:textId="77777777" w:rsidR="0067606D" w:rsidRPr="0072416C"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5B211D43" w14:textId="77777777" w:rsidR="0067606D" w:rsidRPr="0072416C" w:rsidRDefault="0067606D" w:rsidP="0072416C">
            <w:pPr>
              <w:pStyle w:val="TabellSumma"/>
            </w:pPr>
            <w:r w:rsidRPr="0072416C">
              <w:t>1 000</w:t>
            </w:r>
          </w:p>
        </w:tc>
      </w:tr>
      <w:tr w:rsidR="0067606D" w:rsidRPr="00096265" w14:paraId="0F7DC020" w14:textId="77777777" w:rsidTr="00C76E6E">
        <w:tc>
          <w:tcPr>
            <w:tcW w:w="532" w:type="dxa"/>
            <w:tcBorders>
              <w:top w:val="single" w:sz="6" w:space="0" w:color="000000"/>
              <w:left w:val="nil"/>
              <w:bottom w:val="single" w:sz="6" w:space="0" w:color="000000"/>
              <w:right w:val="nil"/>
            </w:tcBorders>
            <w:tcMar>
              <w:right w:w="0" w:type="dxa"/>
            </w:tcMar>
            <w:hideMark/>
          </w:tcPr>
          <w:p w14:paraId="7DD88A85" w14:textId="77777777" w:rsidR="0067606D" w:rsidRPr="007A685E" w:rsidRDefault="0067606D" w:rsidP="0072416C">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77471ED4" w14:textId="64AE9276" w:rsidR="0067606D" w:rsidRPr="007A685E" w:rsidRDefault="0067606D" w:rsidP="0072416C">
            <w:pPr>
              <w:pStyle w:val="TabellSumma"/>
              <w:jc w:val="left"/>
            </w:pPr>
            <w:r w:rsidRPr="007A685E">
              <w:t>Omfördelning mellan åren inom programram för landsbygdsprogrammet</w:t>
            </w:r>
          </w:p>
        </w:tc>
        <w:tc>
          <w:tcPr>
            <w:tcW w:w="782" w:type="dxa"/>
            <w:tcBorders>
              <w:top w:val="single" w:sz="6" w:space="0" w:color="000000"/>
              <w:left w:val="nil"/>
              <w:bottom w:val="single" w:sz="6" w:space="0" w:color="000000"/>
              <w:right w:val="nil"/>
            </w:tcBorders>
            <w:tcMar>
              <w:right w:w="0" w:type="dxa"/>
            </w:tcMar>
            <w:hideMark/>
          </w:tcPr>
          <w:p w14:paraId="7E76976F" w14:textId="77777777" w:rsidR="0067606D" w:rsidRPr="007F67BB" w:rsidRDefault="0067606D" w:rsidP="00C76E6E">
            <w:pPr>
              <w:pStyle w:val="TabellSumma"/>
              <w:jc w:val="left"/>
            </w:pPr>
            <w:r w:rsidRPr="007F67BB">
              <w:t>1:18</w:t>
            </w:r>
          </w:p>
        </w:tc>
        <w:tc>
          <w:tcPr>
            <w:tcW w:w="783" w:type="dxa"/>
            <w:tcBorders>
              <w:top w:val="single" w:sz="6" w:space="0" w:color="000000"/>
              <w:left w:val="nil"/>
              <w:bottom w:val="single" w:sz="6" w:space="0" w:color="000000"/>
              <w:right w:val="nil"/>
            </w:tcBorders>
            <w:tcMar>
              <w:right w:w="0" w:type="dxa"/>
            </w:tcMar>
            <w:vAlign w:val="bottom"/>
          </w:tcPr>
          <w:p w14:paraId="269C773C" w14:textId="77777777" w:rsidR="0067606D" w:rsidRPr="007F67BB"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5B9700A7" w14:textId="29B97FBB" w:rsidR="0067606D" w:rsidRPr="007F67BB" w:rsidRDefault="0067606D" w:rsidP="0072416C">
            <w:pPr>
              <w:pStyle w:val="TabellSumma"/>
            </w:pPr>
            <w:r w:rsidRPr="007F67BB">
              <w:t>355</w:t>
            </w:r>
          </w:p>
        </w:tc>
        <w:tc>
          <w:tcPr>
            <w:tcW w:w="783" w:type="dxa"/>
            <w:tcBorders>
              <w:top w:val="single" w:sz="6" w:space="0" w:color="000000"/>
              <w:left w:val="nil"/>
              <w:bottom w:val="single" w:sz="6" w:space="0" w:color="000000"/>
              <w:right w:val="nil"/>
            </w:tcBorders>
            <w:tcMar>
              <w:right w:w="0" w:type="dxa"/>
            </w:tcMar>
            <w:vAlign w:val="bottom"/>
            <w:hideMark/>
          </w:tcPr>
          <w:p w14:paraId="4B00E7ED" w14:textId="1101DD4D" w:rsidR="0067606D" w:rsidRPr="007F67BB" w:rsidRDefault="0067606D" w:rsidP="0072416C">
            <w:pPr>
              <w:pStyle w:val="TabellSumma"/>
            </w:pPr>
            <w:r w:rsidRPr="007F67BB">
              <w:t>1 623</w:t>
            </w:r>
          </w:p>
        </w:tc>
        <w:tc>
          <w:tcPr>
            <w:tcW w:w="783" w:type="dxa"/>
            <w:tcBorders>
              <w:top w:val="single" w:sz="6" w:space="0" w:color="000000"/>
              <w:left w:val="nil"/>
              <w:bottom w:val="single" w:sz="6" w:space="0" w:color="000000"/>
              <w:right w:val="nil"/>
            </w:tcBorders>
            <w:tcMar>
              <w:right w:w="0" w:type="dxa"/>
            </w:tcMar>
            <w:vAlign w:val="bottom"/>
            <w:hideMark/>
          </w:tcPr>
          <w:p w14:paraId="7CCE4017" w14:textId="77777777" w:rsidR="0067606D" w:rsidRPr="007F67BB" w:rsidRDefault="0067606D" w:rsidP="0072416C">
            <w:pPr>
              <w:pStyle w:val="TabellSumma"/>
            </w:pPr>
            <w:r w:rsidRPr="007F67BB">
              <w:t>306</w:t>
            </w:r>
          </w:p>
        </w:tc>
      </w:tr>
      <w:tr w:rsidR="0067606D" w:rsidRPr="00096265" w14:paraId="6FABACA4" w14:textId="77777777" w:rsidTr="00C76E6E">
        <w:tc>
          <w:tcPr>
            <w:tcW w:w="532" w:type="dxa"/>
            <w:tcBorders>
              <w:top w:val="single" w:sz="6" w:space="0" w:color="000000"/>
              <w:left w:val="nil"/>
              <w:bottom w:val="single" w:sz="6" w:space="0" w:color="000000"/>
              <w:right w:val="nil"/>
            </w:tcBorders>
            <w:tcMar>
              <w:right w:w="0" w:type="dxa"/>
            </w:tcMar>
            <w:hideMark/>
          </w:tcPr>
          <w:p w14:paraId="294FFE8D" w14:textId="77777777" w:rsidR="0067606D" w:rsidRPr="007A685E" w:rsidRDefault="0067606D" w:rsidP="0072416C">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7CE53299" w14:textId="6EEDDCB7" w:rsidR="0067606D" w:rsidRPr="007A685E" w:rsidRDefault="0067606D" w:rsidP="0072416C">
            <w:pPr>
              <w:pStyle w:val="TabellSumma"/>
              <w:jc w:val="left"/>
            </w:pPr>
            <w:r w:rsidRPr="007A685E">
              <w:t>Metangasreduceringsstöd</w:t>
            </w:r>
          </w:p>
        </w:tc>
        <w:tc>
          <w:tcPr>
            <w:tcW w:w="782" w:type="dxa"/>
            <w:tcBorders>
              <w:top w:val="single" w:sz="6" w:space="0" w:color="000000"/>
              <w:left w:val="nil"/>
              <w:bottom w:val="single" w:sz="6" w:space="0" w:color="000000"/>
              <w:right w:val="nil"/>
            </w:tcBorders>
            <w:tcMar>
              <w:right w:w="0" w:type="dxa"/>
            </w:tcMar>
            <w:hideMark/>
          </w:tcPr>
          <w:p w14:paraId="7FD30D71" w14:textId="77777777" w:rsidR="0067606D" w:rsidRPr="00443ABE" w:rsidRDefault="0067606D" w:rsidP="00C76E6E">
            <w:pPr>
              <w:pStyle w:val="TabellSumma"/>
              <w:jc w:val="left"/>
            </w:pPr>
            <w:r w:rsidRPr="00443ABE">
              <w:t>1:19</w:t>
            </w:r>
          </w:p>
        </w:tc>
        <w:tc>
          <w:tcPr>
            <w:tcW w:w="783" w:type="dxa"/>
            <w:tcBorders>
              <w:top w:val="single" w:sz="6" w:space="0" w:color="000000"/>
              <w:left w:val="nil"/>
              <w:bottom w:val="single" w:sz="6" w:space="0" w:color="000000"/>
              <w:right w:val="nil"/>
            </w:tcBorders>
            <w:tcMar>
              <w:right w:w="0" w:type="dxa"/>
            </w:tcMar>
            <w:vAlign w:val="bottom"/>
            <w:hideMark/>
          </w:tcPr>
          <w:p w14:paraId="5EB79D9D" w14:textId="77777777" w:rsidR="0067606D" w:rsidRPr="00443ABE" w:rsidRDefault="0067606D" w:rsidP="0072416C">
            <w:pPr>
              <w:pStyle w:val="TabellSumma"/>
            </w:pPr>
            <w:r w:rsidRPr="00443ABE">
              <w:t>100</w:t>
            </w:r>
          </w:p>
        </w:tc>
        <w:tc>
          <w:tcPr>
            <w:tcW w:w="783" w:type="dxa"/>
            <w:tcBorders>
              <w:top w:val="single" w:sz="6" w:space="0" w:color="000000"/>
              <w:left w:val="nil"/>
              <w:bottom w:val="single" w:sz="6" w:space="0" w:color="000000"/>
              <w:right w:val="nil"/>
            </w:tcBorders>
            <w:tcMar>
              <w:right w:w="0" w:type="dxa"/>
            </w:tcMar>
            <w:vAlign w:val="bottom"/>
          </w:tcPr>
          <w:p w14:paraId="452669B9" w14:textId="77777777" w:rsidR="0067606D" w:rsidRPr="00443ABE"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6DB2C84E" w14:textId="77777777" w:rsidR="0067606D" w:rsidRPr="00443ABE"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7EBB39F7" w14:textId="77777777" w:rsidR="0067606D" w:rsidRPr="00250E0C" w:rsidRDefault="0067606D" w:rsidP="0072416C">
            <w:pPr>
              <w:pStyle w:val="TabellSumma"/>
            </w:pPr>
          </w:p>
        </w:tc>
      </w:tr>
      <w:tr w:rsidR="0067606D" w:rsidRPr="00096265" w14:paraId="73CBF0F7" w14:textId="77777777" w:rsidTr="00C76E6E">
        <w:tc>
          <w:tcPr>
            <w:tcW w:w="532" w:type="dxa"/>
            <w:tcBorders>
              <w:left w:val="nil"/>
              <w:bottom w:val="single" w:sz="6" w:space="0" w:color="000000"/>
              <w:right w:val="nil"/>
            </w:tcBorders>
            <w:tcMar>
              <w:right w:w="0" w:type="dxa"/>
            </w:tcMar>
            <w:hideMark/>
          </w:tcPr>
          <w:p w14:paraId="280B0FC8" w14:textId="77777777" w:rsidR="0067606D" w:rsidRPr="007A685E" w:rsidRDefault="0067606D" w:rsidP="0067606D">
            <w:pPr>
              <w:pStyle w:val="TabellSummaText"/>
            </w:pPr>
            <w:r w:rsidRPr="007A685E">
              <w:t>24</w:t>
            </w:r>
          </w:p>
        </w:tc>
        <w:tc>
          <w:tcPr>
            <w:tcW w:w="4609" w:type="dxa"/>
            <w:gridSpan w:val="2"/>
            <w:tcBorders>
              <w:left w:val="nil"/>
              <w:bottom w:val="single" w:sz="6" w:space="0" w:color="000000"/>
              <w:right w:val="nil"/>
            </w:tcBorders>
            <w:tcMar>
              <w:right w:w="0" w:type="dxa"/>
            </w:tcMar>
            <w:hideMark/>
          </w:tcPr>
          <w:p w14:paraId="4B693D67" w14:textId="1A9FAE3F" w:rsidR="0067606D" w:rsidRPr="007A685E" w:rsidRDefault="0067606D" w:rsidP="0067606D">
            <w:pPr>
              <w:pStyle w:val="TabellSummaText"/>
            </w:pPr>
            <w:r w:rsidRPr="007A685E">
              <w:t>Näringsliv</w:t>
            </w:r>
          </w:p>
        </w:tc>
        <w:tc>
          <w:tcPr>
            <w:tcW w:w="782" w:type="dxa"/>
            <w:tcBorders>
              <w:left w:val="nil"/>
              <w:bottom w:val="single" w:sz="6" w:space="0" w:color="000000"/>
              <w:right w:val="nil"/>
            </w:tcBorders>
            <w:tcMar>
              <w:right w:w="0" w:type="dxa"/>
            </w:tcMar>
          </w:tcPr>
          <w:p w14:paraId="1F6578C7" w14:textId="77777777" w:rsidR="0067606D" w:rsidRPr="00250E0C" w:rsidRDefault="0067606D" w:rsidP="00C76E6E">
            <w:pPr>
              <w:pStyle w:val="TabellSummaText"/>
            </w:pPr>
          </w:p>
        </w:tc>
        <w:tc>
          <w:tcPr>
            <w:tcW w:w="783" w:type="dxa"/>
            <w:tcBorders>
              <w:left w:val="nil"/>
              <w:bottom w:val="single" w:sz="6" w:space="0" w:color="000000"/>
              <w:right w:val="nil"/>
            </w:tcBorders>
            <w:tcMar>
              <w:right w:w="0" w:type="dxa"/>
            </w:tcMar>
            <w:vAlign w:val="bottom"/>
            <w:hideMark/>
          </w:tcPr>
          <w:p w14:paraId="12D73466" w14:textId="77777777" w:rsidR="0067606D" w:rsidRPr="00250E0C" w:rsidRDefault="0067606D" w:rsidP="0067606D">
            <w:pPr>
              <w:pStyle w:val="TabellSummaText"/>
              <w:jc w:val="right"/>
            </w:pPr>
            <w:r w:rsidRPr="00250E0C">
              <w:t>6</w:t>
            </w:r>
          </w:p>
        </w:tc>
        <w:tc>
          <w:tcPr>
            <w:tcW w:w="783" w:type="dxa"/>
            <w:tcBorders>
              <w:left w:val="nil"/>
              <w:bottom w:val="single" w:sz="6" w:space="0" w:color="000000"/>
              <w:right w:val="nil"/>
            </w:tcBorders>
            <w:tcMar>
              <w:right w:w="0" w:type="dxa"/>
            </w:tcMar>
            <w:vAlign w:val="bottom"/>
            <w:hideMark/>
          </w:tcPr>
          <w:p w14:paraId="6501F92E" w14:textId="77777777" w:rsidR="0067606D" w:rsidRPr="00250E0C" w:rsidRDefault="0067606D" w:rsidP="0067606D">
            <w:pPr>
              <w:pStyle w:val="TabellSummaText"/>
              <w:jc w:val="right"/>
            </w:pPr>
            <w:r w:rsidRPr="00250E0C">
              <w:t>169</w:t>
            </w:r>
          </w:p>
        </w:tc>
        <w:tc>
          <w:tcPr>
            <w:tcW w:w="783" w:type="dxa"/>
            <w:tcBorders>
              <w:left w:val="nil"/>
              <w:bottom w:val="single" w:sz="6" w:space="0" w:color="000000"/>
              <w:right w:val="nil"/>
            </w:tcBorders>
            <w:tcMar>
              <w:right w:w="0" w:type="dxa"/>
            </w:tcMar>
            <w:vAlign w:val="bottom"/>
            <w:hideMark/>
          </w:tcPr>
          <w:p w14:paraId="17C14888" w14:textId="77777777" w:rsidR="0067606D" w:rsidRPr="00250E0C" w:rsidRDefault="0067606D" w:rsidP="0067606D">
            <w:pPr>
              <w:pStyle w:val="TabellSummaText"/>
              <w:jc w:val="right"/>
            </w:pPr>
            <w:r w:rsidRPr="00250E0C">
              <w:t>5</w:t>
            </w:r>
          </w:p>
        </w:tc>
        <w:tc>
          <w:tcPr>
            <w:tcW w:w="783" w:type="dxa"/>
            <w:tcBorders>
              <w:left w:val="nil"/>
              <w:bottom w:val="single" w:sz="6" w:space="0" w:color="000000"/>
              <w:right w:val="nil"/>
            </w:tcBorders>
            <w:tcMar>
              <w:right w:w="0" w:type="dxa"/>
            </w:tcMar>
            <w:vAlign w:val="bottom"/>
            <w:hideMark/>
          </w:tcPr>
          <w:p w14:paraId="6D0855AE" w14:textId="77777777" w:rsidR="0067606D" w:rsidRPr="00250E0C" w:rsidRDefault="0067606D" w:rsidP="0067606D">
            <w:pPr>
              <w:pStyle w:val="TabellSummaText"/>
              <w:jc w:val="right"/>
            </w:pPr>
            <w:r w:rsidRPr="00250E0C">
              <w:t>103</w:t>
            </w:r>
          </w:p>
        </w:tc>
      </w:tr>
      <w:tr w:rsidR="0067606D" w:rsidRPr="00096265" w14:paraId="5ADD27BD" w14:textId="77777777" w:rsidTr="00C76E6E">
        <w:tc>
          <w:tcPr>
            <w:tcW w:w="532" w:type="dxa"/>
            <w:tcBorders>
              <w:top w:val="single" w:sz="6" w:space="0" w:color="000000"/>
              <w:left w:val="nil"/>
              <w:bottom w:val="single" w:sz="6" w:space="0" w:color="000000"/>
              <w:right w:val="nil"/>
            </w:tcBorders>
            <w:tcMar>
              <w:right w:w="0" w:type="dxa"/>
            </w:tcMar>
            <w:hideMark/>
          </w:tcPr>
          <w:p w14:paraId="71E81E33" w14:textId="77777777" w:rsidR="0067606D" w:rsidRPr="007A685E" w:rsidRDefault="0067606D" w:rsidP="0072416C">
            <w:pPr>
              <w:pStyle w:val="TabellSumma"/>
              <w:jc w:val="left"/>
            </w:pPr>
            <w:r w:rsidRPr="007A685E">
              <w:t xml:space="preserve">varav </w:t>
            </w:r>
          </w:p>
        </w:tc>
        <w:tc>
          <w:tcPr>
            <w:tcW w:w="4609" w:type="dxa"/>
            <w:gridSpan w:val="2"/>
            <w:tcBorders>
              <w:top w:val="single" w:sz="6" w:space="0" w:color="000000"/>
              <w:left w:val="nil"/>
              <w:bottom w:val="single" w:sz="6" w:space="0" w:color="000000"/>
              <w:right w:val="nil"/>
            </w:tcBorders>
            <w:tcMar>
              <w:right w:w="0" w:type="dxa"/>
            </w:tcMar>
            <w:hideMark/>
          </w:tcPr>
          <w:p w14:paraId="70DB8F13" w14:textId="6951B758" w:rsidR="0067606D" w:rsidRPr="007A685E" w:rsidRDefault="0067606D" w:rsidP="0072416C">
            <w:pPr>
              <w:pStyle w:val="TabellSumma"/>
              <w:jc w:val="left"/>
            </w:pPr>
            <w:r w:rsidRPr="007A685E">
              <w:t>Effektivisering av näringslivspolitik</w:t>
            </w:r>
          </w:p>
        </w:tc>
        <w:tc>
          <w:tcPr>
            <w:tcW w:w="782" w:type="dxa"/>
            <w:tcBorders>
              <w:top w:val="single" w:sz="6" w:space="0" w:color="000000"/>
              <w:left w:val="nil"/>
              <w:bottom w:val="single" w:sz="6" w:space="0" w:color="000000"/>
              <w:right w:val="nil"/>
            </w:tcBorders>
            <w:tcMar>
              <w:right w:w="0" w:type="dxa"/>
            </w:tcMar>
            <w:hideMark/>
          </w:tcPr>
          <w:p w14:paraId="320CB22E" w14:textId="77777777" w:rsidR="0067606D" w:rsidRPr="00250E0C" w:rsidRDefault="0067606D" w:rsidP="00C76E6E">
            <w:pPr>
              <w:pStyle w:val="TabellSumma"/>
              <w:jc w:val="left"/>
            </w:pPr>
            <w:r w:rsidRPr="00250E0C">
              <w:t>1:2, 1:5, 1:14</w:t>
            </w:r>
          </w:p>
        </w:tc>
        <w:tc>
          <w:tcPr>
            <w:tcW w:w="783" w:type="dxa"/>
            <w:tcBorders>
              <w:top w:val="single" w:sz="6" w:space="0" w:color="000000"/>
              <w:left w:val="nil"/>
              <w:bottom w:val="single" w:sz="6" w:space="0" w:color="000000"/>
              <w:right w:val="nil"/>
            </w:tcBorders>
            <w:tcMar>
              <w:right w:w="0" w:type="dxa"/>
            </w:tcMar>
            <w:vAlign w:val="bottom"/>
            <w:hideMark/>
          </w:tcPr>
          <w:p w14:paraId="2C1C664E" w14:textId="77777777" w:rsidR="0067606D" w:rsidRPr="00250E0C" w:rsidRDefault="0067606D" w:rsidP="0072416C">
            <w:pPr>
              <w:pStyle w:val="TabellSumma"/>
            </w:pPr>
            <w:r w:rsidRPr="00250E0C">
              <w:t>-10</w:t>
            </w:r>
          </w:p>
        </w:tc>
        <w:tc>
          <w:tcPr>
            <w:tcW w:w="783" w:type="dxa"/>
            <w:tcBorders>
              <w:top w:val="single" w:sz="6" w:space="0" w:color="000000"/>
              <w:left w:val="nil"/>
              <w:bottom w:val="single" w:sz="6" w:space="0" w:color="000000"/>
              <w:right w:val="nil"/>
            </w:tcBorders>
            <w:tcMar>
              <w:right w:w="0" w:type="dxa"/>
            </w:tcMar>
            <w:vAlign w:val="bottom"/>
            <w:hideMark/>
          </w:tcPr>
          <w:p w14:paraId="588D7EC6" w14:textId="77777777" w:rsidR="0067606D" w:rsidRPr="00250E0C" w:rsidRDefault="0067606D" w:rsidP="0072416C">
            <w:pPr>
              <w:pStyle w:val="TabellSumma"/>
            </w:pPr>
            <w:r w:rsidRPr="00250E0C">
              <w:t>-275</w:t>
            </w:r>
          </w:p>
        </w:tc>
        <w:tc>
          <w:tcPr>
            <w:tcW w:w="783" w:type="dxa"/>
            <w:tcBorders>
              <w:top w:val="single" w:sz="6" w:space="0" w:color="000000"/>
              <w:left w:val="nil"/>
              <w:bottom w:val="single" w:sz="6" w:space="0" w:color="000000"/>
              <w:right w:val="nil"/>
            </w:tcBorders>
            <w:tcMar>
              <w:right w:w="0" w:type="dxa"/>
            </w:tcMar>
            <w:vAlign w:val="bottom"/>
            <w:hideMark/>
          </w:tcPr>
          <w:p w14:paraId="474553DC" w14:textId="77777777" w:rsidR="0067606D" w:rsidRPr="00250E0C" w:rsidRDefault="0067606D" w:rsidP="0072416C">
            <w:pPr>
              <w:pStyle w:val="TabellSumma"/>
            </w:pPr>
            <w:r w:rsidRPr="00250E0C">
              <w:t>-275</w:t>
            </w:r>
          </w:p>
        </w:tc>
        <w:tc>
          <w:tcPr>
            <w:tcW w:w="783" w:type="dxa"/>
            <w:tcBorders>
              <w:top w:val="single" w:sz="6" w:space="0" w:color="000000"/>
              <w:left w:val="nil"/>
              <w:bottom w:val="single" w:sz="6" w:space="0" w:color="000000"/>
              <w:right w:val="nil"/>
            </w:tcBorders>
            <w:tcMar>
              <w:right w:w="0" w:type="dxa"/>
            </w:tcMar>
            <w:vAlign w:val="bottom"/>
            <w:hideMark/>
          </w:tcPr>
          <w:p w14:paraId="49AF0845" w14:textId="77777777" w:rsidR="0067606D" w:rsidRPr="00250E0C" w:rsidRDefault="0067606D" w:rsidP="0072416C">
            <w:pPr>
              <w:pStyle w:val="TabellSumma"/>
            </w:pPr>
            <w:r w:rsidRPr="00250E0C">
              <w:t>-275</w:t>
            </w:r>
          </w:p>
        </w:tc>
      </w:tr>
      <w:tr w:rsidR="0067606D" w:rsidRPr="00096265" w14:paraId="01032D36" w14:textId="77777777" w:rsidTr="00C76E6E">
        <w:tc>
          <w:tcPr>
            <w:tcW w:w="532" w:type="dxa"/>
            <w:tcBorders>
              <w:top w:val="single" w:sz="6" w:space="0" w:color="000000"/>
              <w:left w:val="nil"/>
              <w:bottom w:val="single" w:sz="6" w:space="0" w:color="000000"/>
              <w:right w:val="nil"/>
            </w:tcBorders>
            <w:tcMar>
              <w:right w:w="0" w:type="dxa"/>
            </w:tcMar>
            <w:hideMark/>
          </w:tcPr>
          <w:p w14:paraId="714A7458" w14:textId="77777777" w:rsidR="0067606D" w:rsidRPr="007A685E" w:rsidRDefault="0067606D" w:rsidP="0072416C">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505E4961" w14:textId="77777777" w:rsidR="0067606D" w:rsidRPr="007A685E" w:rsidRDefault="0067606D" w:rsidP="0072416C">
            <w:pPr>
              <w:pStyle w:val="TabellSumma"/>
              <w:jc w:val="left"/>
            </w:pPr>
            <w:r w:rsidRPr="007A685E">
              <w:t>Innovationsrådet</w:t>
            </w:r>
          </w:p>
        </w:tc>
        <w:tc>
          <w:tcPr>
            <w:tcW w:w="782" w:type="dxa"/>
            <w:tcBorders>
              <w:top w:val="single" w:sz="6" w:space="0" w:color="000000"/>
              <w:left w:val="nil"/>
              <w:bottom w:val="single" w:sz="6" w:space="0" w:color="000000"/>
              <w:right w:val="nil"/>
            </w:tcBorders>
            <w:tcMar>
              <w:right w:w="0" w:type="dxa"/>
            </w:tcMar>
            <w:hideMark/>
          </w:tcPr>
          <w:p w14:paraId="4C32005B" w14:textId="77777777" w:rsidR="0067606D" w:rsidRPr="00250E0C" w:rsidRDefault="0067606D" w:rsidP="00C76E6E">
            <w:pPr>
              <w:pStyle w:val="TabellSumma"/>
              <w:jc w:val="left"/>
            </w:pPr>
            <w:r w:rsidRPr="00250E0C">
              <w:t>1:5</w:t>
            </w:r>
          </w:p>
        </w:tc>
        <w:tc>
          <w:tcPr>
            <w:tcW w:w="783" w:type="dxa"/>
            <w:tcBorders>
              <w:top w:val="single" w:sz="6" w:space="0" w:color="000000"/>
              <w:left w:val="nil"/>
              <w:bottom w:val="single" w:sz="6" w:space="0" w:color="000000"/>
              <w:right w:val="nil"/>
            </w:tcBorders>
            <w:tcMar>
              <w:right w:w="0" w:type="dxa"/>
            </w:tcMar>
            <w:vAlign w:val="bottom"/>
          </w:tcPr>
          <w:p w14:paraId="35446F09" w14:textId="77777777" w:rsidR="0067606D" w:rsidRPr="00250E0C"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1D648D27" w14:textId="77777777" w:rsidR="0067606D" w:rsidRPr="00250E0C" w:rsidRDefault="0067606D" w:rsidP="0072416C">
            <w:pPr>
              <w:pStyle w:val="TabellSumma"/>
            </w:pPr>
            <w:r w:rsidRPr="00250E0C">
              <w:t>100</w:t>
            </w:r>
          </w:p>
        </w:tc>
        <w:tc>
          <w:tcPr>
            <w:tcW w:w="783" w:type="dxa"/>
            <w:tcBorders>
              <w:top w:val="single" w:sz="6" w:space="0" w:color="000000"/>
              <w:left w:val="nil"/>
              <w:bottom w:val="single" w:sz="6" w:space="0" w:color="000000"/>
              <w:right w:val="nil"/>
            </w:tcBorders>
            <w:tcMar>
              <w:right w:w="0" w:type="dxa"/>
            </w:tcMar>
            <w:vAlign w:val="bottom"/>
            <w:hideMark/>
          </w:tcPr>
          <w:p w14:paraId="3587E5B0" w14:textId="77777777" w:rsidR="0067606D" w:rsidRPr="00250E0C" w:rsidRDefault="0067606D" w:rsidP="0072416C">
            <w:pPr>
              <w:pStyle w:val="TabellSumma"/>
            </w:pPr>
            <w:r w:rsidRPr="00250E0C">
              <w:t>100</w:t>
            </w:r>
          </w:p>
        </w:tc>
        <w:tc>
          <w:tcPr>
            <w:tcW w:w="783" w:type="dxa"/>
            <w:tcBorders>
              <w:top w:val="single" w:sz="6" w:space="0" w:color="000000"/>
              <w:left w:val="nil"/>
              <w:bottom w:val="single" w:sz="6" w:space="0" w:color="000000"/>
              <w:right w:val="nil"/>
            </w:tcBorders>
            <w:tcMar>
              <w:right w:w="0" w:type="dxa"/>
            </w:tcMar>
            <w:vAlign w:val="bottom"/>
            <w:hideMark/>
          </w:tcPr>
          <w:p w14:paraId="39836695" w14:textId="77777777" w:rsidR="0067606D" w:rsidRPr="00250E0C" w:rsidRDefault="0067606D" w:rsidP="0072416C">
            <w:pPr>
              <w:pStyle w:val="TabellSumma"/>
            </w:pPr>
            <w:r w:rsidRPr="00250E0C">
              <w:t>100</w:t>
            </w:r>
          </w:p>
        </w:tc>
      </w:tr>
      <w:tr w:rsidR="0067606D" w:rsidRPr="00096265" w14:paraId="7AEC24E2" w14:textId="77777777" w:rsidTr="00C76E6E">
        <w:tc>
          <w:tcPr>
            <w:tcW w:w="532" w:type="dxa"/>
            <w:tcBorders>
              <w:top w:val="single" w:sz="6" w:space="0" w:color="000000"/>
              <w:left w:val="nil"/>
              <w:bottom w:val="single" w:sz="6" w:space="0" w:color="000000"/>
              <w:right w:val="nil"/>
            </w:tcBorders>
            <w:tcMar>
              <w:right w:w="0" w:type="dxa"/>
            </w:tcMar>
            <w:hideMark/>
          </w:tcPr>
          <w:p w14:paraId="71EA243D" w14:textId="77777777" w:rsidR="0067606D" w:rsidRPr="007A685E" w:rsidRDefault="0067606D" w:rsidP="0072416C">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3E7D3E22" w14:textId="77777777" w:rsidR="0067606D" w:rsidRPr="007A685E" w:rsidRDefault="0067606D" w:rsidP="0072416C">
            <w:pPr>
              <w:pStyle w:val="TabellSumma"/>
              <w:jc w:val="left"/>
            </w:pPr>
            <w:r w:rsidRPr="007A685E">
              <w:t>Elektrifiering av fordonsparken</w:t>
            </w:r>
          </w:p>
        </w:tc>
        <w:tc>
          <w:tcPr>
            <w:tcW w:w="782" w:type="dxa"/>
            <w:tcBorders>
              <w:top w:val="single" w:sz="6" w:space="0" w:color="000000"/>
              <w:left w:val="nil"/>
              <w:bottom w:val="single" w:sz="6" w:space="0" w:color="000000"/>
              <w:right w:val="nil"/>
            </w:tcBorders>
            <w:tcMar>
              <w:right w:w="0" w:type="dxa"/>
            </w:tcMar>
            <w:hideMark/>
          </w:tcPr>
          <w:p w14:paraId="65C57B09" w14:textId="77777777" w:rsidR="0067606D" w:rsidRPr="00250E0C" w:rsidRDefault="0067606D" w:rsidP="00C76E6E">
            <w:pPr>
              <w:pStyle w:val="TabellSumma"/>
              <w:jc w:val="left"/>
            </w:pPr>
            <w:r w:rsidRPr="00250E0C">
              <w:t>1:5</w:t>
            </w:r>
          </w:p>
        </w:tc>
        <w:tc>
          <w:tcPr>
            <w:tcW w:w="783" w:type="dxa"/>
            <w:tcBorders>
              <w:top w:val="single" w:sz="6" w:space="0" w:color="000000"/>
              <w:left w:val="nil"/>
              <w:bottom w:val="single" w:sz="6" w:space="0" w:color="000000"/>
              <w:right w:val="nil"/>
            </w:tcBorders>
            <w:tcMar>
              <w:right w:w="0" w:type="dxa"/>
            </w:tcMar>
            <w:vAlign w:val="bottom"/>
          </w:tcPr>
          <w:p w14:paraId="640DFC8E" w14:textId="77777777" w:rsidR="0067606D" w:rsidRPr="00250E0C"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079ED032" w14:textId="77777777" w:rsidR="0067606D" w:rsidRPr="00250E0C"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72A5C442" w14:textId="77777777" w:rsidR="0067606D" w:rsidRPr="00250E0C" w:rsidRDefault="0067606D" w:rsidP="0072416C">
            <w:pPr>
              <w:pStyle w:val="TabellSumma"/>
            </w:pPr>
            <w:r w:rsidRPr="00250E0C">
              <w:t>55</w:t>
            </w:r>
          </w:p>
        </w:tc>
        <w:tc>
          <w:tcPr>
            <w:tcW w:w="783" w:type="dxa"/>
            <w:tcBorders>
              <w:top w:val="single" w:sz="6" w:space="0" w:color="000000"/>
              <w:left w:val="nil"/>
              <w:bottom w:val="single" w:sz="6" w:space="0" w:color="000000"/>
              <w:right w:val="nil"/>
            </w:tcBorders>
            <w:tcMar>
              <w:right w:w="0" w:type="dxa"/>
            </w:tcMar>
            <w:vAlign w:val="bottom"/>
            <w:hideMark/>
          </w:tcPr>
          <w:p w14:paraId="5C671DB9" w14:textId="77777777" w:rsidR="0067606D" w:rsidRPr="00250E0C" w:rsidRDefault="0067606D" w:rsidP="0072416C">
            <w:pPr>
              <w:pStyle w:val="TabellSumma"/>
            </w:pPr>
            <w:r w:rsidRPr="00250E0C">
              <w:t>85</w:t>
            </w:r>
          </w:p>
        </w:tc>
      </w:tr>
      <w:tr w:rsidR="0067606D" w:rsidRPr="00096265" w14:paraId="6330741D" w14:textId="77777777" w:rsidTr="00C76E6E">
        <w:tc>
          <w:tcPr>
            <w:tcW w:w="532" w:type="dxa"/>
            <w:tcBorders>
              <w:top w:val="single" w:sz="6" w:space="0" w:color="000000"/>
              <w:left w:val="nil"/>
              <w:bottom w:val="single" w:sz="6" w:space="0" w:color="000000"/>
              <w:right w:val="nil"/>
            </w:tcBorders>
            <w:tcMar>
              <w:right w:w="0" w:type="dxa"/>
            </w:tcMar>
            <w:hideMark/>
          </w:tcPr>
          <w:p w14:paraId="504FFAC5" w14:textId="77777777" w:rsidR="0067606D" w:rsidRPr="007A685E" w:rsidRDefault="0067606D" w:rsidP="0072416C">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27543D65" w14:textId="6F467646" w:rsidR="0067606D" w:rsidRPr="007A685E" w:rsidRDefault="0067606D" w:rsidP="0072416C">
            <w:pPr>
              <w:pStyle w:val="TabellSumma"/>
              <w:jc w:val="left"/>
            </w:pPr>
            <w:r w:rsidRPr="007A685E">
              <w:t xml:space="preserve">Göta kanal: korrigering </w:t>
            </w:r>
          </w:p>
        </w:tc>
        <w:tc>
          <w:tcPr>
            <w:tcW w:w="782" w:type="dxa"/>
            <w:tcBorders>
              <w:top w:val="single" w:sz="6" w:space="0" w:color="000000"/>
              <w:left w:val="nil"/>
              <w:bottom w:val="single" w:sz="6" w:space="0" w:color="000000"/>
              <w:right w:val="nil"/>
            </w:tcBorders>
            <w:tcMar>
              <w:right w:w="0" w:type="dxa"/>
            </w:tcMar>
            <w:hideMark/>
          </w:tcPr>
          <w:p w14:paraId="65C41FC2" w14:textId="77777777" w:rsidR="0067606D" w:rsidRPr="00250E0C" w:rsidRDefault="0067606D" w:rsidP="00C76E6E">
            <w:pPr>
              <w:pStyle w:val="TabellSumma"/>
              <w:jc w:val="left"/>
            </w:pPr>
            <w:r w:rsidRPr="00250E0C">
              <w:t>1:15</w:t>
            </w:r>
          </w:p>
        </w:tc>
        <w:tc>
          <w:tcPr>
            <w:tcW w:w="783" w:type="dxa"/>
            <w:tcBorders>
              <w:top w:val="single" w:sz="6" w:space="0" w:color="000000"/>
              <w:left w:val="nil"/>
              <w:bottom w:val="single" w:sz="6" w:space="0" w:color="000000"/>
              <w:right w:val="nil"/>
            </w:tcBorders>
            <w:tcMar>
              <w:right w:w="0" w:type="dxa"/>
            </w:tcMar>
            <w:vAlign w:val="bottom"/>
          </w:tcPr>
          <w:p w14:paraId="30034E0A" w14:textId="77777777" w:rsidR="0067606D" w:rsidRPr="00250E0C"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09D59314" w14:textId="77777777" w:rsidR="0067606D" w:rsidRPr="00250E0C"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617817A4" w14:textId="77777777" w:rsidR="0067606D" w:rsidRPr="00250E0C" w:rsidRDefault="0067606D" w:rsidP="0072416C">
            <w:pPr>
              <w:pStyle w:val="TabellSumma"/>
            </w:pPr>
            <w:r w:rsidRPr="00250E0C">
              <w:t>-140</w:t>
            </w:r>
          </w:p>
        </w:tc>
        <w:tc>
          <w:tcPr>
            <w:tcW w:w="783" w:type="dxa"/>
            <w:tcBorders>
              <w:top w:val="single" w:sz="6" w:space="0" w:color="000000"/>
              <w:left w:val="nil"/>
              <w:bottom w:val="single" w:sz="6" w:space="0" w:color="000000"/>
              <w:right w:val="nil"/>
            </w:tcBorders>
            <w:tcMar>
              <w:right w:w="0" w:type="dxa"/>
            </w:tcMar>
            <w:vAlign w:val="bottom"/>
            <w:hideMark/>
          </w:tcPr>
          <w:p w14:paraId="572FE351" w14:textId="77777777" w:rsidR="0067606D" w:rsidRPr="00250E0C" w:rsidRDefault="0067606D" w:rsidP="0072416C">
            <w:pPr>
              <w:pStyle w:val="TabellSumma"/>
            </w:pPr>
            <w:r w:rsidRPr="00250E0C">
              <w:t>-80</w:t>
            </w:r>
          </w:p>
        </w:tc>
      </w:tr>
      <w:tr w:rsidR="0067606D" w:rsidRPr="00096265" w14:paraId="28878575" w14:textId="77777777" w:rsidTr="00C76E6E">
        <w:tc>
          <w:tcPr>
            <w:tcW w:w="532" w:type="dxa"/>
            <w:tcBorders>
              <w:top w:val="single" w:sz="6" w:space="0" w:color="000000"/>
              <w:left w:val="nil"/>
              <w:bottom w:val="single" w:sz="6" w:space="0" w:color="000000"/>
              <w:right w:val="nil"/>
            </w:tcBorders>
            <w:tcMar>
              <w:right w:w="0" w:type="dxa"/>
            </w:tcMar>
            <w:hideMark/>
          </w:tcPr>
          <w:p w14:paraId="54E366A2" w14:textId="77777777" w:rsidR="0067606D" w:rsidRPr="007A685E" w:rsidRDefault="0067606D" w:rsidP="0072416C">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32E5367C" w14:textId="54DBCE6E" w:rsidR="0067606D" w:rsidRPr="007A685E" w:rsidRDefault="0067606D" w:rsidP="0072416C">
            <w:pPr>
              <w:pStyle w:val="TabellSumma"/>
              <w:jc w:val="left"/>
            </w:pPr>
            <w:r w:rsidRPr="007A685E">
              <w:t>Kapitaltillskott Apotek Produktion &amp; Laboratori</w:t>
            </w:r>
            <w:r>
              <w:t>er</w:t>
            </w:r>
            <w:r w:rsidRPr="007A685E">
              <w:t xml:space="preserve"> AB (APL)</w:t>
            </w:r>
          </w:p>
        </w:tc>
        <w:tc>
          <w:tcPr>
            <w:tcW w:w="782" w:type="dxa"/>
            <w:tcBorders>
              <w:top w:val="single" w:sz="6" w:space="0" w:color="000000"/>
              <w:left w:val="nil"/>
              <w:bottom w:val="single" w:sz="6" w:space="0" w:color="000000"/>
              <w:right w:val="nil"/>
            </w:tcBorders>
            <w:tcMar>
              <w:right w:w="0" w:type="dxa"/>
            </w:tcMar>
            <w:hideMark/>
          </w:tcPr>
          <w:p w14:paraId="1E680086" w14:textId="77777777" w:rsidR="0067606D" w:rsidRPr="003C6A7A" w:rsidRDefault="0067606D" w:rsidP="00C76E6E">
            <w:pPr>
              <w:pStyle w:val="TabellSumma"/>
              <w:jc w:val="left"/>
            </w:pPr>
            <w:r w:rsidRPr="003C6A7A">
              <w:t>1:17</w:t>
            </w:r>
          </w:p>
        </w:tc>
        <w:tc>
          <w:tcPr>
            <w:tcW w:w="783" w:type="dxa"/>
            <w:tcBorders>
              <w:top w:val="single" w:sz="6" w:space="0" w:color="000000"/>
              <w:left w:val="nil"/>
              <w:bottom w:val="single" w:sz="6" w:space="0" w:color="000000"/>
              <w:right w:val="nil"/>
            </w:tcBorders>
            <w:tcMar>
              <w:right w:w="0" w:type="dxa"/>
            </w:tcMar>
            <w:vAlign w:val="bottom"/>
          </w:tcPr>
          <w:p w14:paraId="16E8E77A" w14:textId="77777777" w:rsidR="0067606D" w:rsidRPr="003C6A7A"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00050226" w14:textId="77777777" w:rsidR="0067606D" w:rsidRPr="003C6A7A" w:rsidRDefault="0067606D" w:rsidP="0072416C">
            <w:pPr>
              <w:pStyle w:val="TabellSumma"/>
            </w:pPr>
            <w:r w:rsidRPr="003C6A7A">
              <w:t>75</w:t>
            </w:r>
          </w:p>
        </w:tc>
        <w:tc>
          <w:tcPr>
            <w:tcW w:w="783" w:type="dxa"/>
            <w:tcBorders>
              <w:top w:val="single" w:sz="6" w:space="0" w:color="000000"/>
              <w:left w:val="nil"/>
              <w:bottom w:val="single" w:sz="6" w:space="0" w:color="000000"/>
              <w:right w:val="nil"/>
            </w:tcBorders>
            <w:tcMar>
              <w:right w:w="0" w:type="dxa"/>
            </w:tcMar>
            <w:vAlign w:val="bottom"/>
          </w:tcPr>
          <w:p w14:paraId="5B302293" w14:textId="77777777" w:rsidR="0067606D" w:rsidRPr="003C6A7A"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tcPr>
          <w:p w14:paraId="60AB5923" w14:textId="77777777" w:rsidR="0067606D" w:rsidRPr="00250E0C" w:rsidRDefault="0067606D" w:rsidP="0072416C">
            <w:pPr>
              <w:pStyle w:val="TabellSumma"/>
            </w:pPr>
          </w:p>
        </w:tc>
      </w:tr>
      <w:tr w:rsidR="0067606D" w:rsidRPr="00096265" w14:paraId="5A5F74A4" w14:textId="77777777" w:rsidTr="00C76E6E">
        <w:tc>
          <w:tcPr>
            <w:tcW w:w="532" w:type="dxa"/>
            <w:tcBorders>
              <w:top w:val="single" w:sz="6" w:space="0" w:color="000000"/>
              <w:left w:val="nil"/>
              <w:bottom w:val="single" w:sz="6" w:space="0" w:color="000000"/>
              <w:right w:val="nil"/>
            </w:tcBorders>
            <w:tcMar>
              <w:right w:w="0" w:type="dxa"/>
            </w:tcMar>
            <w:hideMark/>
          </w:tcPr>
          <w:p w14:paraId="7217A900" w14:textId="77777777" w:rsidR="0067606D" w:rsidRPr="007A685E" w:rsidRDefault="0067606D" w:rsidP="0072416C">
            <w:pPr>
              <w:pStyle w:val="TabellSumma"/>
              <w:jc w:val="left"/>
            </w:pPr>
            <w:r w:rsidRPr="007A685E">
              <w:rPr>
                <w:rFonts w:ascii="Cambria" w:hAnsi="Cambria" w:cs="Cambria"/>
              </w:rPr>
              <w:t> </w:t>
            </w:r>
            <w:r w:rsidRPr="007A685E">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10BB5A7E" w14:textId="4581AB02" w:rsidR="0067606D" w:rsidRPr="007A685E" w:rsidRDefault="0067606D" w:rsidP="0072416C">
            <w:pPr>
              <w:pStyle w:val="TabellSumma"/>
              <w:jc w:val="left"/>
            </w:pPr>
            <w:r w:rsidRPr="007A685E">
              <w:t>Tillskott för drift ALMI</w:t>
            </w:r>
          </w:p>
        </w:tc>
        <w:tc>
          <w:tcPr>
            <w:tcW w:w="782" w:type="dxa"/>
            <w:tcBorders>
              <w:top w:val="single" w:sz="6" w:space="0" w:color="000000"/>
              <w:left w:val="nil"/>
              <w:bottom w:val="single" w:sz="6" w:space="0" w:color="000000"/>
              <w:right w:val="nil"/>
            </w:tcBorders>
            <w:tcMar>
              <w:right w:w="0" w:type="dxa"/>
            </w:tcMar>
            <w:hideMark/>
          </w:tcPr>
          <w:p w14:paraId="7E8B400D" w14:textId="77777777" w:rsidR="0067606D" w:rsidRPr="00250E0C" w:rsidRDefault="0067606D" w:rsidP="00C76E6E">
            <w:pPr>
              <w:pStyle w:val="TabellSumma"/>
              <w:jc w:val="left"/>
            </w:pPr>
            <w:r w:rsidRPr="00250E0C">
              <w:t>1:20</w:t>
            </w:r>
          </w:p>
        </w:tc>
        <w:tc>
          <w:tcPr>
            <w:tcW w:w="783" w:type="dxa"/>
            <w:tcBorders>
              <w:top w:val="single" w:sz="6" w:space="0" w:color="000000"/>
              <w:left w:val="nil"/>
              <w:bottom w:val="single" w:sz="6" w:space="0" w:color="000000"/>
              <w:right w:val="nil"/>
            </w:tcBorders>
            <w:tcMar>
              <w:right w:w="0" w:type="dxa"/>
            </w:tcMar>
            <w:vAlign w:val="bottom"/>
            <w:hideMark/>
          </w:tcPr>
          <w:p w14:paraId="3F254056" w14:textId="77777777" w:rsidR="0067606D" w:rsidRPr="00250E0C" w:rsidRDefault="0067606D" w:rsidP="0072416C">
            <w:pPr>
              <w:pStyle w:val="TabellSumma"/>
            </w:pPr>
            <w:r w:rsidRPr="00250E0C">
              <w:t>10</w:t>
            </w:r>
          </w:p>
        </w:tc>
        <w:tc>
          <w:tcPr>
            <w:tcW w:w="783" w:type="dxa"/>
            <w:tcBorders>
              <w:top w:val="single" w:sz="6" w:space="0" w:color="000000"/>
              <w:left w:val="nil"/>
              <w:bottom w:val="single" w:sz="6" w:space="0" w:color="000000"/>
              <w:right w:val="nil"/>
            </w:tcBorders>
            <w:tcMar>
              <w:right w:w="0" w:type="dxa"/>
            </w:tcMar>
            <w:vAlign w:val="bottom"/>
            <w:hideMark/>
          </w:tcPr>
          <w:p w14:paraId="132208C6" w14:textId="77777777" w:rsidR="0067606D" w:rsidRPr="00250E0C" w:rsidRDefault="0067606D" w:rsidP="0072416C">
            <w:pPr>
              <w:pStyle w:val="TabellSumma"/>
            </w:pPr>
            <w:r w:rsidRPr="00250E0C">
              <w:t>110</w:t>
            </w:r>
          </w:p>
        </w:tc>
        <w:tc>
          <w:tcPr>
            <w:tcW w:w="783" w:type="dxa"/>
            <w:tcBorders>
              <w:top w:val="single" w:sz="6" w:space="0" w:color="000000"/>
              <w:left w:val="nil"/>
              <w:bottom w:val="single" w:sz="6" w:space="0" w:color="000000"/>
              <w:right w:val="nil"/>
            </w:tcBorders>
            <w:tcMar>
              <w:right w:w="0" w:type="dxa"/>
            </w:tcMar>
            <w:vAlign w:val="bottom"/>
            <w:hideMark/>
          </w:tcPr>
          <w:p w14:paraId="1BB74C21" w14:textId="77777777" w:rsidR="0067606D" w:rsidRPr="00250E0C" w:rsidRDefault="0067606D" w:rsidP="0072416C">
            <w:pPr>
              <w:pStyle w:val="TabellSumma"/>
            </w:pPr>
            <w:r w:rsidRPr="00250E0C">
              <w:t>110</w:t>
            </w:r>
          </w:p>
        </w:tc>
        <w:tc>
          <w:tcPr>
            <w:tcW w:w="783" w:type="dxa"/>
            <w:tcBorders>
              <w:top w:val="single" w:sz="6" w:space="0" w:color="000000"/>
              <w:left w:val="nil"/>
              <w:bottom w:val="single" w:sz="6" w:space="0" w:color="000000"/>
              <w:right w:val="nil"/>
            </w:tcBorders>
            <w:tcMar>
              <w:right w:w="0" w:type="dxa"/>
            </w:tcMar>
            <w:vAlign w:val="bottom"/>
            <w:hideMark/>
          </w:tcPr>
          <w:p w14:paraId="61F04A4E" w14:textId="77777777" w:rsidR="0067606D" w:rsidRPr="00250E0C" w:rsidRDefault="0067606D" w:rsidP="0072416C">
            <w:pPr>
              <w:pStyle w:val="TabellSumma"/>
            </w:pPr>
            <w:r w:rsidRPr="00250E0C">
              <w:t>110</w:t>
            </w:r>
          </w:p>
        </w:tc>
      </w:tr>
      <w:tr w:rsidR="0067606D" w:rsidRPr="00096265" w14:paraId="0F96230E" w14:textId="77777777" w:rsidTr="00C76E6E">
        <w:tc>
          <w:tcPr>
            <w:tcW w:w="532" w:type="dxa"/>
            <w:tcBorders>
              <w:top w:val="single" w:sz="6" w:space="0" w:color="000000"/>
              <w:left w:val="nil"/>
              <w:bottom w:val="single" w:sz="6" w:space="0" w:color="000000"/>
              <w:right w:val="nil"/>
            </w:tcBorders>
            <w:tcMar>
              <w:right w:w="0" w:type="dxa"/>
            </w:tcMar>
            <w:hideMark/>
          </w:tcPr>
          <w:p w14:paraId="1B0A9D69" w14:textId="77777777" w:rsidR="0067606D" w:rsidRPr="00250E0C" w:rsidRDefault="0067606D" w:rsidP="0072416C">
            <w:pPr>
              <w:pStyle w:val="TabellSumma"/>
              <w:jc w:val="left"/>
            </w:pPr>
            <w:r w:rsidRPr="00250E0C">
              <w:rPr>
                <w:rFonts w:ascii="Cambria" w:hAnsi="Cambria" w:cs="Cambria"/>
              </w:rPr>
              <w:t> </w:t>
            </w:r>
            <w:r w:rsidRPr="00250E0C">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014572DB" w14:textId="77777777" w:rsidR="0067606D" w:rsidRPr="00250E0C" w:rsidRDefault="0067606D" w:rsidP="0072416C">
            <w:pPr>
              <w:pStyle w:val="TabellSumma"/>
              <w:jc w:val="left"/>
            </w:pPr>
            <w:r w:rsidRPr="00250E0C">
              <w:t>Exportstrategi</w:t>
            </w:r>
          </w:p>
        </w:tc>
        <w:tc>
          <w:tcPr>
            <w:tcW w:w="782" w:type="dxa"/>
            <w:tcBorders>
              <w:top w:val="single" w:sz="6" w:space="0" w:color="000000"/>
              <w:left w:val="nil"/>
              <w:bottom w:val="single" w:sz="6" w:space="0" w:color="000000"/>
              <w:right w:val="nil"/>
            </w:tcBorders>
            <w:tcMar>
              <w:right w:w="0" w:type="dxa"/>
            </w:tcMar>
            <w:hideMark/>
          </w:tcPr>
          <w:p w14:paraId="6053E764" w14:textId="77777777" w:rsidR="0067606D" w:rsidRPr="00250E0C" w:rsidRDefault="0067606D" w:rsidP="00C76E6E">
            <w:pPr>
              <w:pStyle w:val="TabellSumma"/>
              <w:jc w:val="left"/>
            </w:pPr>
            <w:r w:rsidRPr="00250E0C">
              <w:t>2:3, 2:4</w:t>
            </w:r>
          </w:p>
        </w:tc>
        <w:tc>
          <w:tcPr>
            <w:tcW w:w="783" w:type="dxa"/>
            <w:tcBorders>
              <w:top w:val="single" w:sz="6" w:space="0" w:color="000000"/>
              <w:left w:val="nil"/>
              <w:bottom w:val="single" w:sz="6" w:space="0" w:color="000000"/>
              <w:right w:val="nil"/>
            </w:tcBorders>
            <w:tcMar>
              <w:right w:w="0" w:type="dxa"/>
            </w:tcMar>
            <w:vAlign w:val="bottom"/>
          </w:tcPr>
          <w:p w14:paraId="0DE0CB23" w14:textId="77777777" w:rsidR="0067606D" w:rsidRPr="00250E0C"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03DDBA90" w14:textId="77777777" w:rsidR="0067606D" w:rsidRPr="00250E0C" w:rsidRDefault="0067606D" w:rsidP="0072416C">
            <w:pPr>
              <w:pStyle w:val="TabellSumma"/>
            </w:pPr>
            <w:r w:rsidRPr="00250E0C">
              <w:t>175</w:t>
            </w:r>
          </w:p>
        </w:tc>
        <w:tc>
          <w:tcPr>
            <w:tcW w:w="783" w:type="dxa"/>
            <w:tcBorders>
              <w:top w:val="single" w:sz="6" w:space="0" w:color="000000"/>
              <w:left w:val="nil"/>
              <w:bottom w:val="single" w:sz="6" w:space="0" w:color="000000"/>
              <w:right w:val="nil"/>
            </w:tcBorders>
            <w:tcMar>
              <w:right w:w="0" w:type="dxa"/>
            </w:tcMar>
            <w:vAlign w:val="bottom"/>
            <w:hideMark/>
          </w:tcPr>
          <w:p w14:paraId="6C4AC64E" w14:textId="77777777" w:rsidR="0067606D" w:rsidRPr="00250E0C" w:rsidRDefault="0067606D" w:rsidP="0072416C">
            <w:pPr>
              <w:pStyle w:val="TabellSumma"/>
            </w:pPr>
            <w:r w:rsidRPr="00250E0C">
              <w:t>175</w:t>
            </w:r>
          </w:p>
        </w:tc>
        <w:tc>
          <w:tcPr>
            <w:tcW w:w="783" w:type="dxa"/>
            <w:tcBorders>
              <w:top w:val="single" w:sz="6" w:space="0" w:color="000000"/>
              <w:left w:val="nil"/>
              <w:bottom w:val="single" w:sz="6" w:space="0" w:color="000000"/>
              <w:right w:val="nil"/>
            </w:tcBorders>
            <w:tcMar>
              <w:right w:w="0" w:type="dxa"/>
            </w:tcMar>
            <w:vAlign w:val="bottom"/>
            <w:hideMark/>
          </w:tcPr>
          <w:p w14:paraId="0BA68DAF" w14:textId="77777777" w:rsidR="0067606D" w:rsidRPr="00250E0C" w:rsidRDefault="0067606D" w:rsidP="0072416C">
            <w:pPr>
              <w:pStyle w:val="TabellSumma"/>
            </w:pPr>
            <w:r w:rsidRPr="00250E0C">
              <w:t>175</w:t>
            </w:r>
          </w:p>
        </w:tc>
      </w:tr>
      <w:tr w:rsidR="0067606D" w:rsidRPr="00096265" w14:paraId="6A94C2AF" w14:textId="77777777" w:rsidTr="00C76E6E">
        <w:tc>
          <w:tcPr>
            <w:tcW w:w="532" w:type="dxa"/>
            <w:tcBorders>
              <w:top w:val="single" w:sz="6" w:space="0" w:color="000000"/>
              <w:left w:val="nil"/>
              <w:bottom w:val="single" w:sz="6" w:space="0" w:color="000000"/>
              <w:right w:val="nil"/>
            </w:tcBorders>
            <w:tcMar>
              <w:right w:w="0" w:type="dxa"/>
            </w:tcMar>
            <w:hideMark/>
          </w:tcPr>
          <w:p w14:paraId="0DCB9792" w14:textId="77777777" w:rsidR="0067606D" w:rsidRPr="00725599" w:rsidRDefault="0067606D" w:rsidP="0067606D">
            <w:pPr>
              <w:pStyle w:val="TabellSummaText"/>
            </w:pPr>
            <w:r w:rsidRPr="00725599">
              <w:t>25</w:t>
            </w:r>
          </w:p>
        </w:tc>
        <w:tc>
          <w:tcPr>
            <w:tcW w:w="4609" w:type="dxa"/>
            <w:gridSpan w:val="2"/>
            <w:tcBorders>
              <w:top w:val="single" w:sz="6" w:space="0" w:color="000000"/>
              <w:left w:val="nil"/>
              <w:bottom w:val="single" w:sz="6" w:space="0" w:color="000000"/>
              <w:right w:val="nil"/>
            </w:tcBorders>
            <w:tcMar>
              <w:right w:w="0" w:type="dxa"/>
            </w:tcMar>
            <w:hideMark/>
          </w:tcPr>
          <w:p w14:paraId="56827A74" w14:textId="77777777" w:rsidR="0067606D" w:rsidRPr="00725599" w:rsidRDefault="0067606D" w:rsidP="0067606D">
            <w:pPr>
              <w:pStyle w:val="TabellSummaText"/>
            </w:pPr>
            <w:r w:rsidRPr="00725599">
              <w:t>Allmänna bidrag till kommuner</w:t>
            </w:r>
          </w:p>
        </w:tc>
        <w:tc>
          <w:tcPr>
            <w:tcW w:w="782" w:type="dxa"/>
            <w:tcBorders>
              <w:top w:val="single" w:sz="6" w:space="0" w:color="000000"/>
              <w:left w:val="nil"/>
              <w:bottom w:val="single" w:sz="6" w:space="0" w:color="000000"/>
              <w:right w:val="nil"/>
            </w:tcBorders>
            <w:tcMar>
              <w:right w:w="0" w:type="dxa"/>
            </w:tcMar>
          </w:tcPr>
          <w:p w14:paraId="66A099BE" w14:textId="77777777" w:rsidR="0067606D" w:rsidRPr="00725599" w:rsidRDefault="0067606D" w:rsidP="00C76E6E">
            <w:pPr>
              <w:pStyle w:val="TabellSummaText"/>
            </w:pPr>
          </w:p>
        </w:tc>
        <w:tc>
          <w:tcPr>
            <w:tcW w:w="783" w:type="dxa"/>
            <w:tcBorders>
              <w:top w:val="single" w:sz="6" w:space="0" w:color="000000"/>
              <w:left w:val="nil"/>
              <w:bottom w:val="single" w:sz="6" w:space="0" w:color="000000"/>
              <w:right w:val="nil"/>
            </w:tcBorders>
            <w:tcMar>
              <w:right w:w="0" w:type="dxa"/>
            </w:tcMar>
            <w:vAlign w:val="bottom"/>
            <w:hideMark/>
          </w:tcPr>
          <w:p w14:paraId="3A36F38D" w14:textId="77777777" w:rsidR="0067606D" w:rsidRPr="00725599" w:rsidRDefault="0067606D" w:rsidP="0067606D">
            <w:pPr>
              <w:pStyle w:val="TabellSummaText"/>
              <w:jc w:val="right"/>
            </w:pPr>
            <w:r w:rsidRPr="00725599">
              <w:t>59</w:t>
            </w:r>
          </w:p>
        </w:tc>
        <w:tc>
          <w:tcPr>
            <w:tcW w:w="783" w:type="dxa"/>
            <w:tcBorders>
              <w:top w:val="single" w:sz="6" w:space="0" w:color="000000"/>
              <w:left w:val="nil"/>
              <w:bottom w:val="single" w:sz="6" w:space="0" w:color="000000"/>
              <w:right w:val="nil"/>
            </w:tcBorders>
            <w:tcMar>
              <w:right w:w="0" w:type="dxa"/>
            </w:tcMar>
            <w:vAlign w:val="bottom"/>
            <w:hideMark/>
          </w:tcPr>
          <w:p w14:paraId="692A46C8" w14:textId="77777777" w:rsidR="0067606D" w:rsidRPr="00725599" w:rsidRDefault="0067606D" w:rsidP="0067606D">
            <w:pPr>
              <w:pStyle w:val="TabellSummaText"/>
              <w:jc w:val="right"/>
            </w:pPr>
            <w:r w:rsidRPr="00725599">
              <w:t>4 284</w:t>
            </w:r>
          </w:p>
        </w:tc>
        <w:tc>
          <w:tcPr>
            <w:tcW w:w="783" w:type="dxa"/>
            <w:tcBorders>
              <w:top w:val="single" w:sz="6" w:space="0" w:color="000000"/>
              <w:left w:val="nil"/>
              <w:bottom w:val="single" w:sz="6" w:space="0" w:color="000000"/>
              <w:right w:val="nil"/>
            </w:tcBorders>
            <w:tcMar>
              <w:right w:w="0" w:type="dxa"/>
            </w:tcMar>
            <w:vAlign w:val="bottom"/>
            <w:hideMark/>
          </w:tcPr>
          <w:p w14:paraId="15EA4957" w14:textId="77777777" w:rsidR="0067606D" w:rsidRPr="00725599" w:rsidRDefault="0067606D" w:rsidP="0067606D">
            <w:pPr>
              <w:pStyle w:val="TabellSummaText"/>
              <w:jc w:val="right"/>
            </w:pPr>
            <w:r w:rsidRPr="00725599">
              <w:t>3 657</w:t>
            </w:r>
          </w:p>
        </w:tc>
        <w:tc>
          <w:tcPr>
            <w:tcW w:w="783" w:type="dxa"/>
            <w:tcBorders>
              <w:top w:val="single" w:sz="6" w:space="0" w:color="000000"/>
              <w:left w:val="nil"/>
              <w:bottom w:val="single" w:sz="6" w:space="0" w:color="000000"/>
              <w:right w:val="nil"/>
            </w:tcBorders>
            <w:tcMar>
              <w:right w:w="0" w:type="dxa"/>
            </w:tcMar>
            <w:vAlign w:val="bottom"/>
            <w:hideMark/>
          </w:tcPr>
          <w:p w14:paraId="580C4A8C" w14:textId="77777777" w:rsidR="0067606D" w:rsidRPr="00725599" w:rsidRDefault="0067606D" w:rsidP="0067606D">
            <w:pPr>
              <w:pStyle w:val="TabellSummaText"/>
              <w:jc w:val="right"/>
            </w:pPr>
            <w:r w:rsidRPr="00725599">
              <w:t>4 007</w:t>
            </w:r>
          </w:p>
        </w:tc>
      </w:tr>
      <w:tr w:rsidR="0067606D" w:rsidRPr="00096265" w14:paraId="5B0352A6" w14:textId="77777777" w:rsidTr="00C76E6E">
        <w:tc>
          <w:tcPr>
            <w:tcW w:w="532" w:type="dxa"/>
            <w:tcBorders>
              <w:top w:val="single" w:sz="6" w:space="0" w:color="000000"/>
              <w:left w:val="nil"/>
              <w:bottom w:val="single" w:sz="6" w:space="0" w:color="000000"/>
              <w:right w:val="nil"/>
            </w:tcBorders>
            <w:tcMar>
              <w:right w:w="0" w:type="dxa"/>
            </w:tcMar>
            <w:hideMark/>
          </w:tcPr>
          <w:p w14:paraId="67FDAE01" w14:textId="77777777" w:rsidR="0067606D" w:rsidRPr="00725599" w:rsidRDefault="0067606D" w:rsidP="0072416C">
            <w:pPr>
              <w:pStyle w:val="TabellSumma"/>
              <w:jc w:val="left"/>
            </w:pPr>
            <w:r w:rsidRPr="00725599">
              <w:t xml:space="preserve">varav </w:t>
            </w:r>
          </w:p>
        </w:tc>
        <w:tc>
          <w:tcPr>
            <w:tcW w:w="4609" w:type="dxa"/>
            <w:gridSpan w:val="2"/>
            <w:tcBorders>
              <w:top w:val="single" w:sz="6" w:space="0" w:color="000000"/>
              <w:left w:val="nil"/>
              <w:bottom w:val="single" w:sz="6" w:space="0" w:color="000000"/>
              <w:right w:val="nil"/>
            </w:tcBorders>
            <w:tcMar>
              <w:right w:w="0" w:type="dxa"/>
            </w:tcMar>
            <w:hideMark/>
          </w:tcPr>
          <w:p w14:paraId="0A0954ED" w14:textId="1B2B1CBD" w:rsidR="0067606D" w:rsidRPr="00725599" w:rsidRDefault="0067606D" w:rsidP="0072416C">
            <w:pPr>
              <w:pStyle w:val="TabellSumma"/>
              <w:jc w:val="left"/>
            </w:pPr>
            <w:r w:rsidRPr="00725599">
              <w:t>Koordineringsinsatser inom hälso- och sjukvården</w:t>
            </w:r>
          </w:p>
        </w:tc>
        <w:tc>
          <w:tcPr>
            <w:tcW w:w="782" w:type="dxa"/>
            <w:tcBorders>
              <w:top w:val="single" w:sz="6" w:space="0" w:color="000000"/>
              <w:left w:val="nil"/>
              <w:bottom w:val="single" w:sz="6" w:space="0" w:color="000000"/>
              <w:right w:val="nil"/>
            </w:tcBorders>
            <w:tcMar>
              <w:right w:w="0" w:type="dxa"/>
            </w:tcMar>
            <w:hideMark/>
          </w:tcPr>
          <w:p w14:paraId="230BC58A" w14:textId="77777777" w:rsidR="0067606D" w:rsidRPr="00725599" w:rsidRDefault="0067606D" w:rsidP="00C76E6E">
            <w:pPr>
              <w:pStyle w:val="TabellSumma"/>
              <w:jc w:val="left"/>
            </w:pPr>
            <w:r w:rsidRPr="00725599">
              <w:t>1:1</w:t>
            </w:r>
          </w:p>
        </w:tc>
        <w:tc>
          <w:tcPr>
            <w:tcW w:w="783" w:type="dxa"/>
            <w:tcBorders>
              <w:top w:val="single" w:sz="6" w:space="0" w:color="000000"/>
              <w:left w:val="nil"/>
              <w:bottom w:val="single" w:sz="6" w:space="0" w:color="000000"/>
              <w:right w:val="nil"/>
            </w:tcBorders>
            <w:tcMar>
              <w:right w:w="0" w:type="dxa"/>
            </w:tcMar>
            <w:vAlign w:val="bottom"/>
          </w:tcPr>
          <w:p w14:paraId="15A616E0" w14:textId="77777777" w:rsidR="0067606D" w:rsidRPr="00725599"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1FC85DC1" w14:textId="77777777" w:rsidR="0067606D" w:rsidRPr="00725599" w:rsidRDefault="0067606D" w:rsidP="0072416C">
            <w:pPr>
              <w:pStyle w:val="TabellSumma"/>
            </w:pPr>
            <w:r w:rsidRPr="00725599">
              <w:t>361</w:t>
            </w:r>
          </w:p>
        </w:tc>
        <w:tc>
          <w:tcPr>
            <w:tcW w:w="783" w:type="dxa"/>
            <w:tcBorders>
              <w:top w:val="single" w:sz="6" w:space="0" w:color="000000"/>
              <w:left w:val="nil"/>
              <w:bottom w:val="single" w:sz="6" w:space="0" w:color="000000"/>
              <w:right w:val="nil"/>
            </w:tcBorders>
            <w:tcMar>
              <w:right w:w="0" w:type="dxa"/>
            </w:tcMar>
            <w:vAlign w:val="bottom"/>
            <w:hideMark/>
          </w:tcPr>
          <w:p w14:paraId="64C16870" w14:textId="77777777" w:rsidR="0067606D" w:rsidRPr="00725599" w:rsidRDefault="0067606D" w:rsidP="0072416C">
            <w:pPr>
              <w:pStyle w:val="TabellSumma"/>
            </w:pPr>
            <w:r w:rsidRPr="00725599">
              <w:t>361</w:t>
            </w:r>
          </w:p>
        </w:tc>
        <w:tc>
          <w:tcPr>
            <w:tcW w:w="783" w:type="dxa"/>
            <w:tcBorders>
              <w:top w:val="single" w:sz="6" w:space="0" w:color="000000"/>
              <w:left w:val="nil"/>
              <w:bottom w:val="single" w:sz="6" w:space="0" w:color="000000"/>
              <w:right w:val="nil"/>
            </w:tcBorders>
            <w:tcMar>
              <w:right w:w="0" w:type="dxa"/>
            </w:tcMar>
            <w:vAlign w:val="bottom"/>
            <w:hideMark/>
          </w:tcPr>
          <w:p w14:paraId="6AD07AC9" w14:textId="77777777" w:rsidR="0067606D" w:rsidRPr="00725599" w:rsidRDefault="0067606D" w:rsidP="0072416C">
            <w:pPr>
              <w:pStyle w:val="TabellSumma"/>
            </w:pPr>
            <w:r w:rsidRPr="00725599">
              <w:t>361</w:t>
            </w:r>
          </w:p>
        </w:tc>
      </w:tr>
      <w:tr w:rsidR="0067606D" w:rsidRPr="00096265" w14:paraId="4D8F80AE" w14:textId="77777777" w:rsidTr="00C76E6E">
        <w:tc>
          <w:tcPr>
            <w:tcW w:w="532" w:type="dxa"/>
            <w:tcBorders>
              <w:top w:val="single" w:sz="6" w:space="0" w:color="000000"/>
              <w:left w:val="nil"/>
              <w:bottom w:val="single" w:sz="6" w:space="0" w:color="000000"/>
              <w:right w:val="nil"/>
            </w:tcBorders>
            <w:tcMar>
              <w:right w:w="0" w:type="dxa"/>
            </w:tcMar>
            <w:hideMark/>
          </w:tcPr>
          <w:p w14:paraId="29869E38" w14:textId="77777777" w:rsidR="0067606D" w:rsidRPr="00725599" w:rsidRDefault="0067606D" w:rsidP="0072416C">
            <w:pPr>
              <w:pStyle w:val="TabellSumma"/>
              <w:jc w:val="left"/>
            </w:pPr>
            <w:r w:rsidRPr="00725599">
              <w:rPr>
                <w:rFonts w:ascii="Cambria" w:hAnsi="Cambria" w:cs="Cambria"/>
              </w:rPr>
              <w:t> </w:t>
            </w:r>
            <w:r w:rsidRPr="00725599">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2C70A41C" w14:textId="77777777" w:rsidR="0067606D" w:rsidRPr="00725599" w:rsidRDefault="0067606D" w:rsidP="0072416C">
            <w:pPr>
              <w:pStyle w:val="TabellSumma"/>
              <w:jc w:val="left"/>
            </w:pPr>
            <w:r w:rsidRPr="00725599">
              <w:t>Begränsa tvångsåtgärder mot barn i psykiatri</w:t>
            </w:r>
          </w:p>
        </w:tc>
        <w:tc>
          <w:tcPr>
            <w:tcW w:w="782" w:type="dxa"/>
            <w:tcBorders>
              <w:top w:val="single" w:sz="6" w:space="0" w:color="000000"/>
              <w:left w:val="nil"/>
              <w:bottom w:val="single" w:sz="6" w:space="0" w:color="000000"/>
              <w:right w:val="nil"/>
            </w:tcBorders>
            <w:tcMar>
              <w:right w:w="0" w:type="dxa"/>
            </w:tcMar>
            <w:hideMark/>
          </w:tcPr>
          <w:p w14:paraId="785490DF" w14:textId="77777777" w:rsidR="0067606D" w:rsidRPr="00725599" w:rsidRDefault="0067606D" w:rsidP="00C76E6E">
            <w:pPr>
              <w:pStyle w:val="TabellSumma"/>
              <w:jc w:val="left"/>
            </w:pPr>
            <w:r w:rsidRPr="00725599">
              <w:t>1:1</w:t>
            </w:r>
          </w:p>
        </w:tc>
        <w:tc>
          <w:tcPr>
            <w:tcW w:w="783" w:type="dxa"/>
            <w:tcBorders>
              <w:top w:val="single" w:sz="6" w:space="0" w:color="000000"/>
              <w:left w:val="nil"/>
              <w:bottom w:val="single" w:sz="6" w:space="0" w:color="000000"/>
              <w:right w:val="nil"/>
            </w:tcBorders>
            <w:tcMar>
              <w:right w:w="0" w:type="dxa"/>
            </w:tcMar>
            <w:vAlign w:val="bottom"/>
          </w:tcPr>
          <w:p w14:paraId="5F46BEE2" w14:textId="77777777" w:rsidR="0067606D" w:rsidRPr="00725599"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3815D851" w14:textId="77777777" w:rsidR="0067606D" w:rsidRPr="00725599" w:rsidRDefault="0067606D" w:rsidP="0072416C">
            <w:pPr>
              <w:pStyle w:val="TabellSumma"/>
            </w:pPr>
            <w:r w:rsidRPr="00725599">
              <w:t>100</w:t>
            </w:r>
          </w:p>
        </w:tc>
        <w:tc>
          <w:tcPr>
            <w:tcW w:w="783" w:type="dxa"/>
            <w:tcBorders>
              <w:top w:val="single" w:sz="6" w:space="0" w:color="000000"/>
              <w:left w:val="nil"/>
              <w:bottom w:val="single" w:sz="6" w:space="0" w:color="000000"/>
              <w:right w:val="nil"/>
            </w:tcBorders>
            <w:tcMar>
              <w:right w:w="0" w:type="dxa"/>
            </w:tcMar>
            <w:vAlign w:val="bottom"/>
            <w:hideMark/>
          </w:tcPr>
          <w:p w14:paraId="39186AB3" w14:textId="77777777" w:rsidR="0067606D" w:rsidRPr="00725599" w:rsidRDefault="0067606D" w:rsidP="0072416C">
            <w:pPr>
              <w:pStyle w:val="TabellSumma"/>
            </w:pPr>
            <w:r w:rsidRPr="00725599">
              <w:t>100</w:t>
            </w:r>
          </w:p>
        </w:tc>
        <w:tc>
          <w:tcPr>
            <w:tcW w:w="783" w:type="dxa"/>
            <w:tcBorders>
              <w:top w:val="single" w:sz="6" w:space="0" w:color="000000"/>
              <w:left w:val="nil"/>
              <w:bottom w:val="single" w:sz="6" w:space="0" w:color="000000"/>
              <w:right w:val="nil"/>
            </w:tcBorders>
            <w:tcMar>
              <w:right w:w="0" w:type="dxa"/>
            </w:tcMar>
            <w:vAlign w:val="bottom"/>
            <w:hideMark/>
          </w:tcPr>
          <w:p w14:paraId="78C2359B" w14:textId="77777777" w:rsidR="0067606D" w:rsidRPr="00725599" w:rsidRDefault="0067606D" w:rsidP="0072416C">
            <w:pPr>
              <w:pStyle w:val="TabellSumma"/>
            </w:pPr>
            <w:r w:rsidRPr="00725599">
              <w:t>100</w:t>
            </w:r>
          </w:p>
        </w:tc>
      </w:tr>
      <w:tr w:rsidR="0067606D" w:rsidRPr="00096265" w14:paraId="125953C1" w14:textId="77777777" w:rsidTr="00C76E6E">
        <w:tc>
          <w:tcPr>
            <w:tcW w:w="532" w:type="dxa"/>
            <w:tcBorders>
              <w:top w:val="single" w:sz="6" w:space="0" w:color="000000"/>
              <w:left w:val="nil"/>
              <w:bottom w:val="single" w:sz="6" w:space="0" w:color="000000"/>
              <w:right w:val="nil"/>
            </w:tcBorders>
            <w:tcMar>
              <w:right w:w="0" w:type="dxa"/>
            </w:tcMar>
            <w:hideMark/>
          </w:tcPr>
          <w:p w14:paraId="15487957" w14:textId="77777777" w:rsidR="0067606D" w:rsidRPr="003C6A7A" w:rsidRDefault="0067606D" w:rsidP="0072416C">
            <w:pPr>
              <w:pStyle w:val="TabellSumma"/>
              <w:jc w:val="left"/>
            </w:pPr>
            <w:r w:rsidRPr="003C6A7A">
              <w:rPr>
                <w:rFonts w:ascii="Cambria" w:hAnsi="Cambria" w:cs="Cambria"/>
              </w:rPr>
              <w:t> </w:t>
            </w:r>
            <w:r w:rsidRPr="003C6A7A">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1863C830" w14:textId="3C98B830" w:rsidR="0067606D" w:rsidRPr="003C6A7A" w:rsidRDefault="0067606D" w:rsidP="0072416C">
            <w:pPr>
              <w:pStyle w:val="TabellSumma"/>
              <w:jc w:val="left"/>
            </w:pPr>
            <w:r w:rsidRPr="003C6A7A">
              <w:t>HPV-</w:t>
            </w:r>
            <w:r w:rsidRPr="00725599">
              <w:t>vaccin</w:t>
            </w:r>
            <w:r>
              <w:t>ation av</w:t>
            </w:r>
            <w:r w:rsidRPr="003C6A7A">
              <w:t xml:space="preserve"> pojkar</w:t>
            </w:r>
          </w:p>
        </w:tc>
        <w:tc>
          <w:tcPr>
            <w:tcW w:w="782" w:type="dxa"/>
            <w:tcBorders>
              <w:top w:val="single" w:sz="6" w:space="0" w:color="000000"/>
              <w:left w:val="nil"/>
              <w:bottom w:val="single" w:sz="6" w:space="0" w:color="000000"/>
              <w:right w:val="nil"/>
            </w:tcBorders>
            <w:tcMar>
              <w:right w:w="0" w:type="dxa"/>
            </w:tcMar>
            <w:hideMark/>
          </w:tcPr>
          <w:p w14:paraId="47039B26" w14:textId="77777777" w:rsidR="0067606D" w:rsidRPr="003C6A7A" w:rsidRDefault="0067606D" w:rsidP="00C76E6E">
            <w:pPr>
              <w:pStyle w:val="TabellSumma"/>
              <w:jc w:val="left"/>
            </w:pPr>
            <w:r w:rsidRPr="003C6A7A">
              <w:t>1:1</w:t>
            </w:r>
          </w:p>
        </w:tc>
        <w:tc>
          <w:tcPr>
            <w:tcW w:w="783" w:type="dxa"/>
            <w:tcBorders>
              <w:top w:val="single" w:sz="6" w:space="0" w:color="000000"/>
              <w:left w:val="nil"/>
              <w:bottom w:val="single" w:sz="6" w:space="0" w:color="000000"/>
              <w:right w:val="nil"/>
            </w:tcBorders>
            <w:tcMar>
              <w:right w:w="0" w:type="dxa"/>
            </w:tcMar>
            <w:vAlign w:val="bottom"/>
          </w:tcPr>
          <w:p w14:paraId="7063E61B" w14:textId="77777777" w:rsidR="0067606D" w:rsidRPr="003C6A7A"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437F89D4" w14:textId="77777777" w:rsidR="0067606D" w:rsidRPr="003C6A7A" w:rsidRDefault="0067606D" w:rsidP="0072416C">
            <w:pPr>
              <w:pStyle w:val="TabellSumma"/>
            </w:pPr>
            <w:r w:rsidRPr="003C6A7A">
              <w:t>56</w:t>
            </w:r>
          </w:p>
        </w:tc>
        <w:tc>
          <w:tcPr>
            <w:tcW w:w="783" w:type="dxa"/>
            <w:tcBorders>
              <w:top w:val="single" w:sz="6" w:space="0" w:color="000000"/>
              <w:left w:val="nil"/>
              <w:bottom w:val="single" w:sz="6" w:space="0" w:color="000000"/>
              <w:right w:val="nil"/>
            </w:tcBorders>
            <w:tcMar>
              <w:right w:w="0" w:type="dxa"/>
            </w:tcMar>
            <w:vAlign w:val="bottom"/>
            <w:hideMark/>
          </w:tcPr>
          <w:p w14:paraId="0ED752C6" w14:textId="77777777" w:rsidR="0067606D" w:rsidRPr="003C6A7A" w:rsidRDefault="0067606D" w:rsidP="0072416C">
            <w:pPr>
              <w:pStyle w:val="TabellSumma"/>
            </w:pPr>
            <w:r w:rsidRPr="003C6A7A">
              <w:t>56</w:t>
            </w:r>
          </w:p>
        </w:tc>
        <w:tc>
          <w:tcPr>
            <w:tcW w:w="783" w:type="dxa"/>
            <w:tcBorders>
              <w:top w:val="single" w:sz="6" w:space="0" w:color="000000"/>
              <w:left w:val="nil"/>
              <w:bottom w:val="single" w:sz="6" w:space="0" w:color="000000"/>
              <w:right w:val="nil"/>
            </w:tcBorders>
            <w:tcMar>
              <w:right w:w="0" w:type="dxa"/>
            </w:tcMar>
            <w:vAlign w:val="bottom"/>
            <w:hideMark/>
          </w:tcPr>
          <w:p w14:paraId="758F37B7" w14:textId="77777777" w:rsidR="0067606D" w:rsidRPr="003C6A7A" w:rsidRDefault="0067606D" w:rsidP="0072416C">
            <w:pPr>
              <w:pStyle w:val="TabellSumma"/>
            </w:pPr>
            <w:r w:rsidRPr="003C6A7A">
              <w:t>56</w:t>
            </w:r>
          </w:p>
        </w:tc>
      </w:tr>
      <w:tr w:rsidR="0067606D" w:rsidRPr="00096265" w14:paraId="25C15F8E" w14:textId="77777777" w:rsidTr="00C76E6E">
        <w:tc>
          <w:tcPr>
            <w:tcW w:w="532" w:type="dxa"/>
            <w:tcBorders>
              <w:top w:val="single" w:sz="6" w:space="0" w:color="000000"/>
              <w:left w:val="nil"/>
              <w:bottom w:val="single" w:sz="6" w:space="0" w:color="000000"/>
              <w:right w:val="nil"/>
            </w:tcBorders>
            <w:tcMar>
              <w:right w:w="0" w:type="dxa"/>
            </w:tcMar>
            <w:hideMark/>
          </w:tcPr>
          <w:p w14:paraId="07EED8BA" w14:textId="77777777" w:rsidR="0067606D" w:rsidRPr="00725599" w:rsidRDefault="0067606D" w:rsidP="0072416C">
            <w:pPr>
              <w:pStyle w:val="TabellSumma"/>
              <w:jc w:val="left"/>
            </w:pPr>
            <w:r w:rsidRPr="00725599">
              <w:rPr>
                <w:rFonts w:ascii="Cambria" w:hAnsi="Cambria" w:cs="Cambria"/>
              </w:rPr>
              <w:t> </w:t>
            </w:r>
            <w:r w:rsidRPr="00725599">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70FD013A" w14:textId="625643CF" w:rsidR="0067606D" w:rsidRPr="00725599" w:rsidRDefault="0067606D" w:rsidP="0072416C">
            <w:pPr>
              <w:pStyle w:val="TabellSumma"/>
              <w:jc w:val="left"/>
            </w:pPr>
            <w:r>
              <w:t>Prioriterade satsningar inom skolområdet</w:t>
            </w:r>
          </w:p>
        </w:tc>
        <w:tc>
          <w:tcPr>
            <w:tcW w:w="782" w:type="dxa"/>
            <w:tcBorders>
              <w:top w:val="single" w:sz="6" w:space="0" w:color="000000"/>
              <w:left w:val="nil"/>
              <w:bottom w:val="single" w:sz="6" w:space="0" w:color="000000"/>
              <w:right w:val="nil"/>
            </w:tcBorders>
            <w:tcMar>
              <w:right w:w="0" w:type="dxa"/>
            </w:tcMar>
            <w:hideMark/>
          </w:tcPr>
          <w:p w14:paraId="35250DF9" w14:textId="77777777" w:rsidR="0067606D" w:rsidRPr="00725599" w:rsidRDefault="0067606D" w:rsidP="00C76E6E">
            <w:pPr>
              <w:pStyle w:val="TabellSumma"/>
              <w:jc w:val="left"/>
            </w:pPr>
            <w:r w:rsidRPr="00725599">
              <w:t>1:1</w:t>
            </w:r>
          </w:p>
        </w:tc>
        <w:tc>
          <w:tcPr>
            <w:tcW w:w="783" w:type="dxa"/>
            <w:tcBorders>
              <w:top w:val="single" w:sz="6" w:space="0" w:color="000000"/>
              <w:left w:val="nil"/>
              <w:bottom w:val="single" w:sz="6" w:space="0" w:color="000000"/>
              <w:right w:val="nil"/>
            </w:tcBorders>
            <w:tcMar>
              <w:right w:w="0" w:type="dxa"/>
            </w:tcMar>
            <w:vAlign w:val="bottom"/>
          </w:tcPr>
          <w:p w14:paraId="6995E5B1" w14:textId="77777777" w:rsidR="0067606D" w:rsidRPr="00725599"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3699A825" w14:textId="77777777" w:rsidR="0067606D" w:rsidRPr="00725599" w:rsidRDefault="0067606D" w:rsidP="0072416C">
            <w:pPr>
              <w:pStyle w:val="TabellSumma"/>
            </w:pPr>
            <w:r w:rsidRPr="00725599">
              <w:t>-575</w:t>
            </w:r>
          </w:p>
        </w:tc>
        <w:tc>
          <w:tcPr>
            <w:tcW w:w="783" w:type="dxa"/>
            <w:tcBorders>
              <w:top w:val="single" w:sz="6" w:space="0" w:color="000000"/>
              <w:left w:val="nil"/>
              <w:bottom w:val="single" w:sz="6" w:space="0" w:color="000000"/>
              <w:right w:val="nil"/>
            </w:tcBorders>
            <w:tcMar>
              <w:right w:w="0" w:type="dxa"/>
            </w:tcMar>
            <w:vAlign w:val="bottom"/>
            <w:hideMark/>
          </w:tcPr>
          <w:p w14:paraId="3FD45C0C" w14:textId="77777777" w:rsidR="0067606D" w:rsidRPr="00725599" w:rsidRDefault="0067606D" w:rsidP="0072416C">
            <w:pPr>
              <w:pStyle w:val="TabellSumma"/>
            </w:pPr>
            <w:r w:rsidRPr="00725599">
              <w:t>-1 250</w:t>
            </w:r>
          </w:p>
        </w:tc>
        <w:tc>
          <w:tcPr>
            <w:tcW w:w="783" w:type="dxa"/>
            <w:tcBorders>
              <w:top w:val="single" w:sz="6" w:space="0" w:color="000000"/>
              <w:left w:val="nil"/>
              <w:bottom w:val="single" w:sz="6" w:space="0" w:color="000000"/>
              <w:right w:val="nil"/>
            </w:tcBorders>
            <w:tcMar>
              <w:right w:w="0" w:type="dxa"/>
            </w:tcMar>
            <w:vAlign w:val="bottom"/>
            <w:hideMark/>
          </w:tcPr>
          <w:p w14:paraId="50DC1293" w14:textId="77777777" w:rsidR="0067606D" w:rsidRPr="00725599" w:rsidRDefault="0067606D" w:rsidP="0072416C">
            <w:pPr>
              <w:pStyle w:val="TabellSumma"/>
            </w:pPr>
            <w:r w:rsidRPr="00725599">
              <w:t>-900</w:t>
            </w:r>
          </w:p>
        </w:tc>
      </w:tr>
      <w:tr w:rsidR="0067606D" w:rsidRPr="00096265" w14:paraId="5469CE28" w14:textId="77777777" w:rsidTr="00C76E6E">
        <w:tc>
          <w:tcPr>
            <w:tcW w:w="532" w:type="dxa"/>
            <w:tcBorders>
              <w:top w:val="single" w:sz="6" w:space="0" w:color="000000"/>
              <w:left w:val="nil"/>
              <w:bottom w:val="single" w:sz="6" w:space="0" w:color="000000"/>
              <w:right w:val="nil"/>
            </w:tcBorders>
            <w:tcMar>
              <w:right w:w="0" w:type="dxa"/>
            </w:tcMar>
            <w:hideMark/>
          </w:tcPr>
          <w:p w14:paraId="067B8F60" w14:textId="77777777" w:rsidR="0067606D" w:rsidRPr="00725599" w:rsidRDefault="0067606D" w:rsidP="0072416C">
            <w:pPr>
              <w:pStyle w:val="TabellSumma"/>
              <w:jc w:val="left"/>
            </w:pPr>
            <w:r w:rsidRPr="00725599">
              <w:rPr>
                <w:rFonts w:ascii="Cambria" w:hAnsi="Cambria" w:cs="Cambria"/>
              </w:rPr>
              <w:t> </w:t>
            </w:r>
            <w:r w:rsidRPr="00725599">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4D37FF9C" w14:textId="569DCBD5" w:rsidR="0067606D" w:rsidRPr="00725599" w:rsidRDefault="0067606D" w:rsidP="0072416C">
            <w:pPr>
              <w:pStyle w:val="TabellSumma"/>
              <w:jc w:val="left"/>
              <w:rPr>
                <w:vertAlign w:val="superscript"/>
              </w:rPr>
            </w:pPr>
            <w:r>
              <w:t>S</w:t>
            </w:r>
            <w:r w:rsidRPr="00725599">
              <w:t>änkt skatt för personer över 65</w:t>
            </w:r>
            <w:r>
              <w:rPr>
                <w:vertAlign w:val="superscript"/>
              </w:rPr>
              <w:t>3</w:t>
            </w:r>
          </w:p>
        </w:tc>
        <w:tc>
          <w:tcPr>
            <w:tcW w:w="782" w:type="dxa"/>
            <w:tcBorders>
              <w:top w:val="single" w:sz="6" w:space="0" w:color="000000"/>
              <w:left w:val="nil"/>
              <w:bottom w:val="single" w:sz="6" w:space="0" w:color="000000"/>
              <w:right w:val="nil"/>
            </w:tcBorders>
            <w:tcMar>
              <w:right w:w="0" w:type="dxa"/>
            </w:tcMar>
            <w:hideMark/>
          </w:tcPr>
          <w:p w14:paraId="7855E42D" w14:textId="77777777" w:rsidR="0067606D" w:rsidRPr="00725599" w:rsidRDefault="0067606D" w:rsidP="00C76E6E">
            <w:pPr>
              <w:pStyle w:val="TabellSumma"/>
              <w:jc w:val="left"/>
            </w:pPr>
            <w:r w:rsidRPr="00725599">
              <w:t>1:1</w:t>
            </w:r>
          </w:p>
        </w:tc>
        <w:tc>
          <w:tcPr>
            <w:tcW w:w="783" w:type="dxa"/>
            <w:tcBorders>
              <w:top w:val="single" w:sz="6" w:space="0" w:color="000000"/>
              <w:left w:val="nil"/>
              <w:bottom w:val="single" w:sz="6" w:space="0" w:color="000000"/>
              <w:right w:val="nil"/>
            </w:tcBorders>
            <w:tcMar>
              <w:right w:w="0" w:type="dxa"/>
            </w:tcMar>
            <w:vAlign w:val="bottom"/>
          </w:tcPr>
          <w:p w14:paraId="121F90C1" w14:textId="77777777" w:rsidR="0067606D" w:rsidRPr="00725599"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60010012" w14:textId="77777777" w:rsidR="0067606D" w:rsidRPr="00725599" w:rsidRDefault="0067606D" w:rsidP="0072416C">
            <w:pPr>
              <w:pStyle w:val="TabellSumma"/>
            </w:pPr>
            <w:r w:rsidRPr="00725599">
              <w:t>4 060</w:t>
            </w:r>
          </w:p>
        </w:tc>
        <w:tc>
          <w:tcPr>
            <w:tcW w:w="783" w:type="dxa"/>
            <w:tcBorders>
              <w:top w:val="single" w:sz="6" w:space="0" w:color="000000"/>
              <w:left w:val="nil"/>
              <w:bottom w:val="single" w:sz="6" w:space="0" w:color="000000"/>
              <w:right w:val="nil"/>
            </w:tcBorders>
            <w:tcMar>
              <w:right w:w="0" w:type="dxa"/>
            </w:tcMar>
            <w:vAlign w:val="bottom"/>
            <w:hideMark/>
          </w:tcPr>
          <w:p w14:paraId="216CA914" w14:textId="77777777" w:rsidR="0067606D" w:rsidRPr="00725599" w:rsidRDefault="0067606D" w:rsidP="0072416C">
            <w:pPr>
              <w:pStyle w:val="TabellSumma"/>
            </w:pPr>
            <w:r w:rsidRPr="00725599">
              <w:t>4 060</w:t>
            </w:r>
          </w:p>
        </w:tc>
        <w:tc>
          <w:tcPr>
            <w:tcW w:w="783" w:type="dxa"/>
            <w:tcBorders>
              <w:top w:val="single" w:sz="6" w:space="0" w:color="000000"/>
              <w:left w:val="nil"/>
              <w:bottom w:val="single" w:sz="6" w:space="0" w:color="000000"/>
              <w:right w:val="nil"/>
            </w:tcBorders>
            <w:tcMar>
              <w:right w:w="0" w:type="dxa"/>
            </w:tcMar>
            <w:vAlign w:val="bottom"/>
            <w:hideMark/>
          </w:tcPr>
          <w:p w14:paraId="609F2560" w14:textId="77777777" w:rsidR="0067606D" w:rsidRPr="00725599" w:rsidRDefault="0067606D" w:rsidP="0072416C">
            <w:pPr>
              <w:pStyle w:val="TabellSumma"/>
            </w:pPr>
            <w:r w:rsidRPr="00725599">
              <w:t>4 060</w:t>
            </w:r>
          </w:p>
        </w:tc>
      </w:tr>
      <w:tr w:rsidR="0067606D" w:rsidRPr="00096265" w14:paraId="70E8EA8C" w14:textId="77777777" w:rsidTr="00C76E6E">
        <w:tc>
          <w:tcPr>
            <w:tcW w:w="532" w:type="dxa"/>
            <w:tcBorders>
              <w:top w:val="single" w:sz="6" w:space="0" w:color="000000"/>
              <w:left w:val="nil"/>
              <w:bottom w:val="single" w:sz="6" w:space="0" w:color="000000"/>
              <w:right w:val="nil"/>
            </w:tcBorders>
            <w:tcMar>
              <w:right w:w="0" w:type="dxa"/>
            </w:tcMar>
            <w:hideMark/>
          </w:tcPr>
          <w:p w14:paraId="7A16BF27" w14:textId="77777777" w:rsidR="0067606D" w:rsidRPr="00725599" w:rsidRDefault="0067606D" w:rsidP="0072416C">
            <w:pPr>
              <w:pStyle w:val="TabellSumma"/>
              <w:jc w:val="left"/>
            </w:pPr>
            <w:r w:rsidRPr="00725599">
              <w:rPr>
                <w:rFonts w:ascii="Cambria" w:hAnsi="Cambria" w:cs="Cambria"/>
              </w:rPr>
              <w:t> </w:t>
            </w:r>
            <w:r w:rsidRPr="00725599">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55B02737" w14:textId="0FBF66B2" w:rsidR="0067606D" w:rsidRPr="00725599" w:rsidRDefault="0067606D" w:rsidP="0072416C">
            <w:pPr>
              <w:pStyle w:val="TabellSumma"/>
              <w:jc w:val="left"/>
            </w:pPr>
            <w:r>
              <w:t>Screening l</w:t>
            </w:r>
            <w:r w:rsidRPr="00725599">
              <w:t>ivmoderha</w:t>
            </w:r>
            <w:r>
              <w:t>lscancer</w:t>
            </w:r>
          </w:p>
        </w:tc>
        <w:tc>
          <w:tcPr>
            <w:tcW w:w="782" w:type="dxa"/>
            <w:tcBorders>
              <w:top w:val="single" w:sz="6" w:space="0" w:color="000000"/>
              <w:left w:val="nil"/>
              <w:bottom w:val="single" w:sz="6" w:space="0" w:color="000000"/>
              <w:right w:val="nil"/>
            </w:tcBorders>
            <w:tcMar>
              <w:right w:w="0" w:type="dxa"/>
            </w:tcMar>
            <w:hideMark/>
          </w:tcPr>
          <w:p w14:paraId="61DD401F" w14:textId="77777777" w:rsidR="0067606D" w:rsidRPr="00725599" w:rsidRDefault="0067606D" w:rsidP="00C76E6E">
            <w:pPr>
              <w:pStyle w:val="TabellSumma"/>
              <w:jc w:val="left"/>
            </w:pPr>
            <w:r w:rsidRPr="00725599">
              <w:t>1:1</w:t>
            </w:r>
          </w:p>
        </w:tc>
        <w:tc>
          <w:tcPr>
            <w:tcW w:w="783" w:type="dxa"/>
            <w:tcBorders>
              <w:top w:val="single" w:sz="6" w:space="0" w:color="000000"/>
              <w:left w:val="nil"/>
              <w:bottom w:val="single" w:sz="6" w:space="0" w:color="000000"/>
              <w:right w:val="nil"/>
            </w:tcBorders>
            <w:tcMar>
              <w:right w:w="0" w:type="dxa"/>
            </w:tcMar>
            <w:vAlign w:val="bottom"/>
          </w:tcPr>
          <w:p w14:paraId="7FF1C89D" w14:textId="77777777" w:rsidR="0067606D" w:rsidRPr="00725599" w:rsidRDefault="0067606D" w:rsidP="0072416C">
            <w:pPr>
              <w:pStyle w:val="TabellSumma"/>
            </w:pPr>
          </w:p>
        </w:tc>
        <w:tc>
          <w:tcPr>
            <w:tcW w:w="783" w:type="dxa"/>
            <w:tcBorders>
              <w:top w:val="single" w:sz="6" w:space="0" w:color="000000"/>
              <w:left w:val="nil"/>
              <w:bottom w:val="single" w:sz="6" w:space="0" w:color="000000"/>
              <w:right w:val="nil"/>
            </w:tcBorders>
            <w:tcMar>
              <w:right w:w="0" w:type="dxa"/>
            </w:tcMar>
            <w:vAlign w:val="bottom"/>
            <w:hideMark/>
          </w:tcPr>
          <w:p w14:paraId="79AA29B1" w14:textId="77777777" w:rsidR="0067606D" w:rsidRPr="00725599" w:rsidRDefault="0067606D" w:rsidP="0072416C">
            <w:pPr>
              <w:pStyle w:val="TabellSumma"/>
            </w:pPr>
            <w:r w:rsidRPr="00725599">
              <w:t>141</w:t>
            </w:r>
          </w:p>
        </w:tc>
        <w:tc>
          <w:tcPr>
            <w:tcW w:w="783" w:type="dxa"/>
            <w:tcBorders>
              <w:top w:val="single" w:sz="6" w:space="0" w:color="000000"/>
              <w:left w:val="nil"/>
              <w:bottom w:val="single" w:sz="6" w:space="0" w:color="000000"/>
              <w:right w:val="nil"/>
            </w:tcBorders>
            <w:tcMar>
              <w:right w:w="0" w:type="dxa"/>
            </w:tcMar>
            <w:vAlign w:val="bottom"/>
            <w:hideMark/>
          </w:tcPr>
          <w:p w14:paraId="100E527B" w14:textId="77777777" w:rsidR="0067606D" w:rsidRPr="00725599" w:rsidRDefault="0067606D" w:rsidP="0072416C">
            <w:pPr>
              <w:pStyle w:val="TabellSumma"/>
            </w:pPr>
            <w:r w:rsidRPr="00725599">
              <w:t>141</w:t>
            </w:r>
          </w:p>
        </w:tc>
        <w:tc>
          <w:tcPr>
            <w:tcW w:w="783" w:type="dxa"/>
            <w:tcBorders>
              <w:top w:val="single" w:sz="6" w:space="0" w:color="000000"/>
              <w:left w:val="nil"/>
              <w:bottom w:val="single" w:sz="6" w:space="0" w:color="000000"/>
              <w:right w:val="nil"/>
            </w:tcBorders>
            <w:tcMar>
              <w:right w:w="0" w:type="dxa"/>
            </w:tcMar>
            <w:vAlign w:val="bottom"/>
            <w:hideMark/>
          </w:tcPr>
          <w:p w14:paraId="107EF0CF" w14:textId="77777777" w:rsidR="0067606D" w:rsidRPr="00725599" w:rsidRDefault="0067606D" w:rsidP="0072416C">
            <w:pPr>
              <w:pStyle w:val="TabellSumma"/>
            </w:pPr>
            <w:r w:rsidRPr="00725599">
              <w:t>141</w:t>
            </w:r>
          </w:p>
        </w:tc>
      </w:tr>
      <w:tr w:rsidR="0067606D" w:rsidRPr="00096265" w14:paraId="28234254" w14:textId="77777777" w:rsidTr="00C76E6E">
        <w:tc>
          <w:tcPr>
            <w:tcW w:w="532" w:type="dxa"/>
            <w:tcBorders>
              <w:top w:val="single" w:sz="6" w:space="0" w:color="000000"/>
              <w:left w:val="nil"/>
              <w:bottom w:val="single" w:sz="6" w:space="0" w:color="000000"/>
              <w:right w:val="nil"/>
            </w:tcBorders>
            <w:tcMar>
              <w:right w:w="0" w:type="dxa"/>
            </w:tcMar>
            <w:hideMark/>
          </w:tcPr>
          <w:p w14:paraId="327AE34A" w14:textId="77777777" w:rsidR="0067606D" w:rsidRPr="00725599" w:rsidRDefault="0067606D" w:rsidP="0072416C">
            <w:pPr>
              <w:pStyle w:val="TabellSumma"/>
              <w:jc w:val="left"/>
            </w:pPr>
            <w:r w:rsidRPr="00725599">
              <w:rPr>
                <w:rFonts w:ascii="Cambria" w:hAnsi="Cambria" w:cs="Cambria"/>
              </w:rPr>
              <w:t> </w:t>
            </w:r>
            <w:r w:rsidRPr="00725599">
              <w:t xml:space="preserve"> </w:t>
            </w:r>
          </w:p>
        </w:tc>
        <w:tc>
          <w:tcPr>
            <w:tcW w:w="4609" w:type="dxa"/>
            <w:gridSpan w:val="2"/>
            <w:tcBorders>
              <w:top w:val="single" w:sz="6" w:space="0" w:color="000000"/>
              <w:left w:val="nil"/>
              <w:bottom w:val="single" w:sz="6" w:space="0" w:color="000000"/>
              <w:right w:val="nil"/>
            </w:tcBorders>
            <w:tcMar>
              <w:right w:w="0" w:type="dxa"/>
            </w:tcMar>
            <w:hideMark/>
          </w:tcPr>
          <w:p w14:paraId="2F6E4D0C" w14:textId="77A33432" w:rsidR="0067606D" w:rsidRPr="00725599" w:rsidRDefault="0067606D" w:rsidP="0072416C">
            <w:pPr>
              <w:pStyle w:val="TabellSumma"/>
              <w:jc w:val="left"/>
              <w:rPr>
                <w:vertAlign w:val="superscript"/>
              </w:rPr>
            </w:pPr>
            <w:r w:rsidRPr="00DB1B94">
              <w:t>Utjämningsbidrag för LSS-</w:t>
            </w:r>
            <w:r w:rsidRPr="00250E0C">
              <w:t>kostnade</w:t>
            </w:r>
            <w:r>
              <w:t xml:space="preserve">r </w:t>
            </w:r>
            <w:r w:rsidRPr="00250E0C">
              <w:rPr>
                <w:vertAlign w:val="superscript"/>
              </w:rPr>
              <w:t>2</w:t>
            </w:r>
            <w:r>
              <w:rPr>
                <w:vertAlign w:val="superscript"/>
              </w:rPr>
              <w:t>,3</w:t>
            </w:r>
          </w:p>
        </w:tc>
        <w:tc>
          <w:tcPr>
            <w:tcW w:w="782" w:type="dxa"/>
            <w:tcBorders>
              <w:top w:val="single" w:sz="6" w:space="0" w:color="000000"/>
              <w:left w:val="nil"/>
              <w:bottom w:val="single" w:sz="6" w:space="0" w:color="000000"/>
              <w:right w:val="nil"/>
            </w:tcBorders>
            <w:tcMar>
              <w:right w:w="0" w:type="dxa"/>
            </w:tcMar>
            <w:hideMark/>
          </w:tcPr>
          <w:p w14:paraId="358EA3EB" w14:textId="77777777" w:rsidR="0067606D" w:rsidRPr="00725599" w:rsidRDefault="0067606D" w:rsidP="00C76E6E">
            <w:pPr>
              <w:pStyle w:val="TabellSumma"/>
              <w:jc w:val="left"/>
            </w:pPr>
            <w:r w:rsidRPr="00725599">
              <w:t>1:2</w:t>
            </w:r>
          </w:p>
        </w:tc>
        <w:tc>
          <w:tcPr>
            <w:tcW w:w="783" w:type="dxa"/>
            <w:tcBorders>
              <w:top w:val="single" w:sz="6" w:space="0" w:color="000000"/>
              <w:left w:val="nil"/>
              <w:bottom w:val="single" w:sz="6" w:space="0" w:color="000000"/>
              <w:right w:val="nil"/>
            </w:tcBorders>
            <w:tcMar>
              <w:right w:w="0" w:type="dxa"/>
            </w:tcMar>
            <w:vAlign w:val="bottom"/>
          </w:tcPr>
          <w:p w14:paraId="3C33510D" w14:textId="2B7507DB" w:rsidR="0067606D" w:rsidRPr="00725599" w:rsidRDefault="0067606D" w:rsidP="0072416C">
            <w:pPr>
              <w:pStyle w:val="TabellSumma"/>
            </w:pPr>
            <w:r>
              <w:t>59</w:t>
            </w:r>
          </w:p>
        </w:tc>
        <w:tc>
          <w:tcPr>
            <w:tcW w:w="783" w:type="dxa"/>
            <w:tcBorders>
              <w:top w:val="single" w:sz="6" w:space="0" w:color="000000"/>
              <w:left w:val="nil"/>
              <w:bottom w:val="single" w:sz="6" w:space="0" w:color="000000"/>
              <w:right w:val="nil"/>
            </w:tcBorders>
            <w:tcMar>
              <w:right w:w="0" w:type="dxa"/>
            </w:tcMar>
            <w:vAlign w:val="bottom"/>
            <w:hideMark/>
          </w:tcPr>
          <w:p w14:paraId="17B94208" w14:textId="77777777" w:rsidR="0067606D" w:rsidRPr="00725599" w:rsidRDefault="0067606D" w:rsidP="0072416C">
            <w:pPr>
              <w:pStyle w:val="TabellSumma"/>
            </w:pPr>
            <w:r w:rsidRPr="00725599">
              <w:t>154</w:t>
            </w:r>
          </w:p>
        </w:tc>
        <w:tc>
          <w:tcPr>
            <w:tcW w:w="783" w:type="dxa"/>
            <w:tcBorders>
              <w:top w:val="single" w:sz="6" w:space="0" w:color="000000"/>
              <w:left w:val="nil"/>
              <w:bottom w:val="single" w:sz="6" w:space="0" w:color="000000"/>
              <w:right w:val="nil"/>
            </w:tcBorders>
            <w:tcMar>
              <w:right w:w="0" w:type="dxa"/>
            </w:tcMar>
            <w:vAlign w:val="bottom"/>
            <w:hideMark/>
          </w:tcPr>
          <w:p w14:paraId="3926EC5F" w14:textId="77777777" w:rsidR="0067606D" w:rsidRPr="00725599" w:rsidRDefault="0067606D" w:rsidP="0072416C">
            <w:pPr>
              <w:pStyle w:val="TabellSumma"/>
            </w:pPr>
            <w:r w:rsidRPr="00725599">
              <w:t>154</w:t>
            </w:r>
          </w:p>
        </w:tc>
        <w:tc>
          <w:tcPr>
            <w:tcW w:w="783" w:type="dxa"/>
            <w:tcBorders>
              <w:top w:val="single" w:sz="6" w:space="0" w:color="000000"/>
              <w:left w:val="nil"/>
              <w:bottom w:val="single" w:sz="6" w:space="0" w:color="000000"/>
              <w:right w:val="nil"/>
            </w:tcBorders>
            <w:tcMar>
              <w:right w:w="0" w:type="dxa"/>
            </w:tcMar>
            <w:vAlign w:val="bottom"/>
            <w:hideMark/>
          </w:tcPr>
          <w:p w14:paraId="2546CC95" w14:textId="77777777" w:rsidR="0067606D" w:rsidRPr="00725599" w:rsidRDefault="0067606D" w:rsidP="0072416C">
            <w:pPr>
              <w:pStyle w:val="TabellSumma"/>
            </w:pPr>
            <w:r w:rsidRPr="00725599">
              <w:t>154</w:t>
            </w:r>
          </w:p>
        </w:tc>
      </w:tr>
      <w:tr w:rsidR="0067606D" w:rsidRPr="00096265" w14:paraId="527ADECD" w14:textId="77777777" w:rsidTr="00C76E6E">
        <w:tc>
          <w:tcPr>
            <w:tcW w:w="532" w:type="dxa"/>
            <w:tcBorders>
              <w:top w:val="single" w:sz="6" w:space="0" w:color="000000"/>
              <w:left w:val="nil"/>
              <w:bottom w:val="single" w:sz="6" w:space="0" w:color="000000"/>
              <w:right w:val="nil"/>
            </w:tcBorders>
            <w:tcMar>
              <w:right w:w="0" w:type="dxa"/>
            </w:tcMar>
            <w:hideMark/>
          </w:tcPr>
          <w:p w14:paraId="1EC164EA" w14:textId="77777777" w:rsidR="0067606D" w:rsidRPr="00250E0C" w:rsidRDefault="0067606D" w:rsidP="0067606D">
            <w:pPr>
              <w:pStyle w:val="TabellSummaText"/>
            </w:pPr>
            <w:r w:rsidRPr="00250E0C">
              <w:t>93</w:t>
            </w:r>
          </w:p>
        </w:tc>
        <w:tc>
          <w:tcPr>
            <w:tcW w:w="4609" w:type="dxa"/>
            <w:gridSpan w:val="2"/>
            <w:tcBorders>
              <w:top w:val="single" w:sz="6" w:space="0" w:color="000000"/>
              <w:left w:val="nil"/>
              <w:bottom w:val="single" w:sz="6" w:space="0" w:color="000000"/>
              <w:right w:val="nil"/>
            </w:tcBorders>
            <w:tcMar>
              <w:right w:w="0" w:type="dxa"/>
            </w:tcMar>
            <w:hideMark/>
          </w:tcPr>
          <w:p w14:paraId="7C491A47" w14:textId="77777777" w:rsidR="0067606D" w:rsidRPr="00250E0C" w:rsidRDefault="0067606D" w:rsidP="0067606D">
            <w:pPr>
              <w:pStyle w:val="TabellSummaText"/>
            </w:pPr>
            <w:r w:rsidRPr="00250E0C">
              <w:t>Ålderspensionssystemet vid sidan av statens budget</w:t>
            </w:r>
          </w:p>
        </w:tc>
        <w:tc>
          <w:tcPr>
            <w:tcW w:w="782" w:type="dxa"/>
            <w:tcBorders>
              <w:top w:val="single" w:sz="6" w:space="0" w:color="000000"/>
              <w:left w:val="nil"/>
              <w:bottom w:val="single" w:sz="6" w:space="0" w:color="000000"/>
              <w:right w:val="nil"/>
            </w:tcBorders>
            <w:tcMar>
              <w:right w:w="0" w:type="dxa"/>
            </w:tcMar>
          </w:tcPr>
          <w:p w14:paraId="1B821B9E" w14:textId="77777777" w:rsidR="0067606D" w:rsidRPr="00250E0C" w:rsidRDefault="0067606D" w:rsidP="00C76E6E">
            <w:pPr>
              <w:pStyle w:val="TabellSummaText"/>
            </w:pPr>
          </w:p>
        </w:tc>
        <w:tc>
          <w:tcPr>
            <w:tcW w:w="783" w:type="dxa"/>
            <w:tcBorders>
              <w:top w:val="single" w:sz="6" w:space="0" w:color="000000"/>
              <w:left w:val="nil"/>
              <w:bottom w:val="single" w:sz="6" w:space="0" w:color="000000"/>
              <w:right w:val="nil"/>
            </w:tcBorders>
            <w:tcMar>
              <w:right w:w="0" w:type="dxa"/>
            </w:tcMar>
            <w:vAlign w:val="bottom"/>
          </w:tcPr>
          <w:p w14:paraId="696A3FC2" w14:textId="77777777" w:rsidR="0067606D" w:rsidRPr="00250E0C" w:rsidRDefault="0067606D" w:rsidP="0067606D">
            <w:pPr>
              <w:pStyle w:val="TabellSummaText"/>
              <w:jc w:val="right"/>
            </w:pPr>
          </w:p>
        </w:tc>
        <w:tc>
          <w:tcPr>
            <w:tcW w:w="783" w:type="dxa"/>
            <w:tcBorders>
              <w:top w:val="single" w:sz="6" w:space="0" w:color="000000"/>
              <w:left w:val="nil"/>
              <w:bottom w:val="single" w:sz="6" w:space="0" w:color="000000"/>
              <w:right w:val="nil"/>
            </w:tcBorders>
            <w:tcMar>
              <w:right w:w="0" w:type="dxa"/>
            </w:tcMar>
            <w:vAlign w:val="bottom"/>
            <w:hideMark/>
          </w:tcPr>
          <w:p w14:paraId="2C1CDAA2" w14:textId="77777777" w:rsidR="0067606D" w:rsidRPr="00250E0C" w:rsidRDefault="0067606D" w:rsidP="0067606D">
            <w:pPr>
              <w:pStyle w:val="TabellSummaText"/>
              <w:jc w:val="right"/>
            </w:pPr>
            <w:r w:rsidRPr="00250E0C">
              <w:t>-610</w:t>
            </w:r>
          </w:p>
        </w:tc>
        <w:tc>
          <w:tcPr>
            <w:tcW w:w="783" w:type="dxa"/>
            <w:tcBorders>
              <w:top w:val="single" w:sz="6" w:space="0" w:color="000000"/>
              <w:left w:val="nil"/>
              <w:bottom w:val="single" w:sz="6" w:space="0" w:color="000000"/>
              <w:right w:val="nil"/>
            </w:tcBorders>
            <w:tcMar>
              <w:right w:w="0" w:type="dxa"/>
            </w:tcMar>
            <w:vAlign w:val="bottom"/>
            <w:hideMark/>
          </w:tcPr>
          <w:p w14:paraId="69FC3491" w14:textId="77777777" w:rsidR="0067606D" w:rsidRPr="00250E0C" w:rsidRDefault="0067606D" w:rsidP="0067606D">
            <w:pPr>
              <w:pStyle w:val="TabellSummaText"/>
              <w:jc w:val="right"/>
            </w:pPr>
            <w:r w:rsidRPr="00250E0C">
              <w:t>-1 220</w:t>
            </w:r>
          </w:p>
        </w:tc>
        <w:tc>
          <w:tcPr>
            <w:tcW w:w="783" w:type="dxa"/>
            <w:tcBorders>
              <w:top w:val="single" w:sz="6" w:space="0" w:color="000000"/>
              <w:left w:val="nil"/>
              <w:bottom w:val="single" w:sz="6" w:space="0" w:color="000000"/>
              <w:right w:val="nil"/>
            </w:tcBorders>
            <w:tcMar>
              <w:right w:w="0" w:type="dxa"/>
            </w:tcMar>
            <w:vAlign w:val="bottom"/>
            <w:hideMark/>
          </w:tcPr>
          <w:p w14:paraId="0B7995F7" w14:textId="77777777" w:rsidR="0067606D" w:rsidRPr="00250E0C" w:rsidRDefault="0067606D" w:rsidP="0067606D">
            <w:pPr>
              <w:pStyle w:val="TabellSummaText"/>
              <w:jc w:val="right"/>
            </w:pPr>
            <w:r w:rsidRPr="00250E0C">
              <w:t>-1 170</w:t>
            </w:r>
          </w:p>
        </w:tc>
      </w:tr>
      <w:tr w:rsidR="0067606D" w:rsidRPr="00096265" w14:paraId="691573F7" w14:textId="77777777" w:rsidTr="00C76E6E">
        <w:tc>
          <w:tcPr>
            <w:tcW w:w="532" w:type="dxa"/>
            <w:tcBorders>
              <w:top w:val="single" w:sz="6" w:space="0" w:color="000000"/>
              <w:left w:val="nil"/>
              <w:bottom w:val="single" w:sz="12" w:space="0" w:color="auto"/>
              <w:right w:val="nil"/>
            </w:tcBorders>
            <w:tcMar>
              <w:right w:w="0" w:type="dxa"/>
            </w:tcMar>
            <w:hideMark/>
          </w:tcPr>
          <w:p w14:paraId="4EC22F8B" w14:textId="77777777" w:rsidR="0067606D" w:rsidRPr="00250E0C" w:rsidRDefault="0067606D" w:rsidP="0072416C">
            <w:pPr>
              <w:pStyle w:val="TabellSumma"/>
              <w:jc w:val="left"/>
            </w:pPr>
            <w:r w:rsidRPr="00250E0C">
              <w:t xml:space="preserve">varav </w:t>
            </w:r>
          </w:p>
        </w:tc>
        <w:tc>
          <w:tcPr>
            <w:tcW w:w="4609" w:type="dxa"/>
            <w:gridSpan w:val="2"/>
            <w:tcBorders>
              <w:top w:val="single" w:sz="6" w:space="0" w:color="000000"/>
              <w:left w:val="nil"/>
              <w:bottom w:val="single" w:sz="12" w:space="0" w:color="auto"/>
              <w:right w:val="nil"/>
            </w:tcBorders>
            <w:tcMar>
              <w:right w:w="0" w:type="dxa"/>
            </w:tcMar>
            <w:hideMark/>
          </w:tcPr>
          <w:p w14:paraId="0AA6D5DE" w14:textId="592EAA1A" w:rsidR="0067606D" w:rsidRPr="00250E0C" w:rsidRDefault="0067606D" w:rsidP="0072416C">
            <w:pPr>
              <w:pStyle w:val="TabellSumma"/>
              <w:jc w:val="left"/>
            </w:pPr>
            <w:r w:rsidRPr="00250E0C">
              <w:t>Höjd pensions- och LAS-ålder 2020</w:t>
            </w:r>
            <w:r w:rsidRPr="0024432A">
              <w:rPr>
                <w:vertAlign w:val="superscript"/>
              </w:rPr>
              <w:t>3</w:t>
            </w:r>
          </w:p>
        </w:tc>
        <w:tc>
          <w:tcPr>
            <w:tcW w:w="782" w:type="dxa"/>
            <w:tcBorders>
              <w:top w:val="single" w:sz="6" w:space="0" w:color="000000"/>
              <w:left w:val="nil"/>
              <w:bottom w:val="single" w:sz="12" w:space="0" w:color="auto"/>
              <w:right w:val="nil"/>
            </w:tcBorders>
            <w:tcMar>
              <w:right w:w="0" w:type="dxa"/>
            </w:tcMar>
            <w:hideMark/>
          </w:tcPr>
          <w:p w14:paraId="3D676E7B" w14:textId="77777777" w:rsidR="0067606D" w:rsidRPr="00250E0C" w:rsidRDefault="0067606D" w:rsidP="00C76E6E">
            <w:pPr>
              <w:pStyle w:val="TabellSumma"/>
              <w:jc w:val="left"/>
            </w:pPr>
            <w:r w:rsidRPr="00250E0C">
              <w:t>1:1</w:t>
            </w:r>
          </w:p>
        </w:tc>
        <w:tc>
          <w:tcPr>
            <w:tcW w:w="783" w:type="dxa"/>
            <w:tcBorders>
              <w:top w:val="single" w:sz="6" w:space="0" w:color="000000"/>
              <w:left w:val="nil"/>
              <w:bottom w:val="single" w:sz="12" w:space="0" w:color="auto"/>
              <w:right w:val="nil"/>
            </w:tcBorders>
            <w:tcMar>
              <w:right w:w="0" w:type="dxa"/>
            </w:tcMar>
            <w:vAlign w:val="bottom"/>
          </w:tcPr>
          <w:p w14:paraId="44062D70" w14:textId="77777777" w:rsidR="0067606D" w:rsidRPr="00250E0C" w:rsidRDefault="0067606D" w:rsidP="0072416C">
            <w:pPr>
              <w:pStyle w:val="TabellSumma"/>
            </w:pPr>
          </w:p>
        </w:tc>
        <w:tc>
          <w:tcPr>
            <w:tcW w:w="783" w:type="dxa"/>
            <w:tcBorders>
              <w:top w:val="single" w:sz="6" w:space="0" w:color="000000"/>
              <w:left w:val="nil"/>
              <w:bottom w:val="single" w:sz="12" w:space="0" w:color="auto"/>
              <w:right w:val="nil"/>
            </w:tcBorders>
            <w:tcMar>
              <w:right w:w="0" w:type="dxa"/>
            </w:tcMar>
            <w:vAlign w:val="bottom"/>
            <w:hideMark/>
          </w:tcPr>
          <w:p w14:paraId="3C0A09D7" w14:textId="77777777" w:rsidR="0067606D" w:rsidRPr="00250E0C" w:rsidRDefault="0067606D" w:rsidP="0072416C">
            <w:pPr>
              <w:pStyle w:val="TabellSumma"/>
            </w:pPr>
            <w:r w:rsidRPr="00250E0C">
              <w:t>-610</w:t>
            </w:r>
          </w:p>
        </w:tc>
        <w:tc>
          <w:tcPr>
            <w:tcW w:w="783" w:type="dxa"/>
            <w:tcBorders>
              <w:top w:val="single" w:sz="6" w:space="0" w:color="000000"/>
              <w:left w:val="nil"/>
              <w:bottom w:val="single" w:sz="12" w:space="0" w:color="auto"/>
              <w:right w:val="nil"/>
            </w:tcBorders>
            <w:tcMar>
              <w:right w:w="0" w:type="dxa"/>
            </w:tcMar>
            <w:vAlign w:val="bottom"/>
            <w:hideMark/>
          </w:tcPr>
          <w:p w14:paraId="68284303" w14:textId="77777777" w:rsidR="0067606D" w:rsidRPr="00250E0C" w:rsidRDefault="0067606D" w:rsidP="0072416C">
            <w:pPr>
              <w:pStyle w:val="TabellSumma"/>
            </w:pPr>
            <w:r w:rsidRPr="00250E0C">
              <w:t>-1 220</w:t>
            </w:r>
          </w:p>
        </w:tc>
        <w:tc>
          <w:tcPr>
            <w:tcW w:w="783" w:type="dxa"/>
            <w:tcBorders>
              <w:top w:val="single" w:sz="6" w:space="0" w:color="000000"/>
              <w:left w:val="nil"/>
              <w:bottom w:val="single" w:sz="12" w:space="0" w:color="auto"/>
              <w:right w:val="nil"/>
            </w:tcBorders>
            <w:tcMar>
              <w:right w:w="0" w:type="dxa"/>
            </w:tcMar>
            <w:vAlign w:val="bottom"/>
            <w:hideMark/>
          </w:tcPr>
          <w:p w14:paraId="6B9FB5FC" w14:textId="77777777" w:rsidR="0067606D" w:rsidRPr="00250E0C" w:rsidRDefault="0067606D" w:rsidP="0072416C">
            <w:pPr>
              <w:pStyle w:val="TabellSumma"/>
            </w:pPr>
            <w:r w:rsidRPr="00250E0C">
              <w:t>-1 170</w:t>
            </w:r>
          </w:p>
        </w:tc>
      </w:tr>
      <w:tr w:rsidR="0067606D" w:rsidRPr="008428D6" w14:paraId="432BA9FD" w14:textId="77777777" w:rsidTr="00C76E6E">
        <w:tc>
          <w:tcPr>
            <w:tcW w:w="532" w:type="dxa"/>
            <w:tcBorders>
              <w:top w:val="single" w:sz="12" w:space="0" w:color="auto"/>
              <w:left w:val="nil"/>
              <w:bottom w:val="single" w:sz="12" w:space="0" w:color="auto"/>
              <w:right w:val="nil"/>
            </w:tcBorders>
            <w:tcMar>
              <w:right w:w="0" w:type="dxa"/>
            </w:tcMar>
          </w:tcPr>
          <w:p w14:paraId="477FD7F9" w14:textId="230E447B" w:rsidR="0067606D" w:rsidRPr="00250E0C" w:rsidRDefault="0067606D" w:rsidP="0067606D">
            <w:pPr>
              <w:pStyle w:val="TabellAnslagSumma"/>
            </w:pPr>
          </w:p>
        </w:tc>
        <w:tc>
          <w:tcPr>
            <w:tcW w:w="4609" w:type="dxa"/>
            <w:gridSpan w:val="2"/>
            <w:tcBorders>
              <w:top w:val="single" w:sz="12" w:space="0" w:color="auto"/>
              <w:left w:val="nil"/>
              <w:bottom w:val="single" w:sz="12" w:space="0" w:color="auto"/>
              <w:right w:val="nil"/>
            </w:tcBorders>
            <w:tcMar>
              <w:right w:w="0" w:type="dxa"/>
            </w:tcMar>
          </w:tcPr>
          <w:p w14:paraId="0E8D3471" w14:textId="7D65BE20" w:rsidR="0067606D" w:rsidRPr="008428D6" w:rsidRDefault="0067606D" w:rsidP="0067606D">
            <w:pPr>
              <w:pStyle w:val="TabellSummaText"/>
            </w:pPr>
            <w:r w:rsidRPr="008428D6">
              <w:t>Summa anslagsförändringar</w:t>
            </w:r>
          </w:p>
        </w:tc>
        <w:tc>
          <w:tcPr>
            <w:tcW w:w="782" w:type="dxa"/>
            <w:tcBorders>
              <w:top w:val="single" w:sz="12" w:space="0" w:color="auto"/>
              <w:left w:val="nil"/>
              <w:bottom w:val="single" w:sz="12" w:space="0" w:color="auto"/>
              <w:right w:val="nil"/>
            </w:tcBorders>
            <w:tcMar>
              <w:right w:w="0" w:type="dxa"/>
            </w:tcMar>
          </w:tcPr>
          <w:p w14:paraId="5A218361" w14:textId="77777777" w:rsidR="0067606D" w:rsidRPr="008428D6" w:rsidRDefault="0067606D" w:rsidP="00C76E6E">
            <w:pPr>
              <w:pStyle w:val="TabellAnslagSumma"/>
            </w:pPr>
          </w:p>
        </w:tc>
        <w:tc>
          <w:tcPr>
            <w:tcW w:w="783" w:type="dxa"/>
            <w:tcBorders>
              <w:top w:val="single" w:sz="12" w:space="0" w:color="auto"/>
              <w:left w:val="nil"/>
              <w:bottom w:val="single" w:sz="12" w:space="0" w:color="auto"/>
              <w:right w:val="nil"/>
            </w:tcBorders>
            <w:tcMar>
              <w:right w:w="0" w:type="dxa"/>
            </w:tcMar>
            <w:vAlign w:val="bottom"/>
          </w:tcPr>
          <w:p w14:paraId="52BA0025" w14:textId="1AA05077" w:rsidR="0067606D" w:rsidRPr="008428D6" w:rsidRDefault="0067606D" w:rsidP="0067606D">
            <w:pPr>
              <w:pStyle w:val="TabellSlutsumma"/>
            </w:pPr>
            <w:r w:rsidRPr="008428D6">
              <w:t xml:space="preserve">3 </w:t>
            </w:r>
            <w:r>
              <w:t>892</w:t>
            </w:r>
          </w:p>
        </w:tc>
        <w:tc>
          <w:tcPr>
            <w:tcW w:w="783" w:type="dxa"/>
            <w:tcBorders>
              <w:top w:val="single" w:sz="12" w:space="0" w:color="auto"/>
              <w:left w:val="nil"/>
              <w:bottom w:val="single" w:sz="12" w:space="0" w:color="auto"/>
              <w:right w:val="nil"/>
            </w:tcBorders>
            <w:tcMar>
              <w:right w:w="0" w:type="dxa"/>
            </w:tcMar>
            <w:vAlign w:val="bottom"/>
          </w:tcPr>
          <w:p w14:paraId="44A47876" w14:textId="0DC1DD4C" w:rsidR="0067606D" w:rsidRPr="008428D6" w:rsidRDefault="0067606D" w:rsidP="0067606D">
            <w:pPr>
              <w:pStyle w:val="TabellSlutsumma"/>
            </w:pPr>
            <w:r w:rsidRPr="008428D6">
              <w:t>16 185</w:t>
            </w:r>
          </w:p>
        </w:tc>
        <w:tc>
          <w:tcPr>
            <w:tcW w:w="783" w:type="dxa"/>
            <w:tcBorders>
              <w:top w:val="single" w:sz="12" w:space="0" w:color="auto"/>
              <w:left w:val="nil"/>
              <w:bottom w:val="single" w:sz="12" w:space="0" w:color="auto"/>
              <w:right w:val="nil"/>
            </w:tcBorders>
            <w:tcMar>
              <w:right w:w="0" w:type="dxa"/>
            </w:tcMar>
            <w:vAlign w:val="bottom"/>
          </w:tcPr>
          <w:p w14:paraId="74AE2BB8" w14:textId="61536421" w:rsidR="0067606D" w:rsidRPr="008428D6" w:rsidRDefault="0067606D" w:rsidP="0067606D">
            <w:pPr>
              <w:pStyle w:val="TabellSlutsumma"/>
            </w:pPr>
            <w:r w:rsidRPr="008428D6">
              <w:t>20 943</w:t>
            </w:r>
          </w:p>
        </w:tc>
        <w:tc>
          <w:tcPr>
            <w:tcW w:w="783" w:type="dxa"/>
            <w:tcBorders>
              <w:top w:val="single" w:sz="12" w:space="0" w:color="auto"/>
              <w:left w:val="nil"/>
              <w:bottom w:val="single" w:sz="12" w:space="0" w:color="auto"/>
              <w:right w:val="nil"/>
            </w:tcBorders>
            <w:tcMar>
              <w:right w:w="0" w:type="dxa"/>
            </w:tcMar>
            <w:vAlign w:val="bottom"/>
          </w:tcPr>
          <w:p w14:paraId="58D01E6A" w14:textId="5DE486A5" w:rsidR="0067606D" w:rsidRPr="008428D6" w:rsidRDefault="0067606D" w:rsidP="0067606D">
            <w:pPr>
              <w:pStyle w:val="TabellSlutsumma"/>
            </w:pPr>
            <w:r w:rsidRPr="008428D6">
              <w:t>25 733</w:t>
            </w:r>
          </w:p>
        </w:tc>
      </w:tr>
      <w:tr w:rsidR="0067606D" w:rsidRPr="008428D6" w14:paraId="1C948656" w14:textId="77777777" w:rsidTr="00C76E6E">
        <w:tc>
          <w:tcPr>
            <w:tcW w:w="532" w:type="dxa"/>
            <w:tcBorders>
              <w:top w:val="single" w:sz="12" w:space="0" w:color="auto"/>
              <w:left w:val="nil"/>
              <w:bottom w:val="single" w:sz="6" w:space="0" w:color="000000"/>
              <w:right w:val="nil"/>
            </w:tcBorders>
            <w:tcMar>
              <w:right w:w="0" w:type="dxa"/>
            </w:tcMar>
          </w:tcPr>
          <w:p w14:paraId="4A5A9368" w14:textId="3E65AE82" w:rsidR="0067606D" w:rsidRPr="008428D6" w:rsidRDefault="0067606D" w:rsidP="0072416C">
            <w:pPr>
              <w:pStyle w:val="TabellSumma"/>
            </w:pPr>
          </w:p>
        </w:tc>
        <w:tc>
          <w:tcPr>
            <w:tcW w:w="4609" w:type="dxa"/>
            <w:gridSpan w:val="2"/>
            <w:tcBorders>
              <w:top w:val="single" w:sz="12" w:space="0" w:color="auto"/>
              <w:left w:val="nil"/>
              <w:bottom w:val="single" w:sz="6" w:space="0" w:color="000000"/>
              <w:right w:val="nil"/>
            </w:tcBorders>
            <w:tcMar>
              <w:right w:w="0" w:type="dxa"/>
            </w:tcMar>
          </w:tcPr>
          <w:p w14:paraId="0FD5E28A" w14:textId="433BCEFB" w:rsidR="0067606D" w:rsidRPr="008428D6" w:rsidRDefault="0067606D" w:rsidP="0072416C">
            <w:pPr>
              <w:pStyle w:val="TabellSumma"/>
              <w:jc w:val="left"/>
            </w:pPr>
            <w:r w:rsidRPr="008428D6">
              <w:t>varav anslagsökningar</w:t>
            </w:r>
          </w:p>
        </w:tc>
        <w:tc>
          <w:tcPr>
            <w:tcW w:w="782" w:type="dxa"/>
            <w:tcBorders>
              <w:top w:val="single" w:sz="12" w:space="0" w:color="auto"/>
              <w:left w:val="nil"/>
              <w:bottom w:val="single" w:sz="6" w:space="0" w:color="000000"/>
              <w:right w:val="nil"/>
            </w:tcBorders>
            <w:tcMar>
              <w:right w:w="0" w:type="dxa"/>
            </w:tcMar>
          </w:tcPr>
          <w:p w14:paraId="1B606EE0" w14:textId="77777777" w:rsidR="0067606D" w:rsidRPr="008428D6" w:rsidRDefault="0067606D" w:rsidP="00C76E6E">
            <w:pPr>
              <w:pStyle w:val="TabellSumma"/>
              <w:jc w:val="left"/>
            </w:pPr>
          </w:p>
        </w:tc>
        <w:tc>
          <w:tcPr>
            <w:tcW w:w="783" w:type="dxa"/>
            <w:tcBorders>
              <w:top w:val="single" w:sz="12" w:space="0" w:color="auto"/>
              <w:left w:val="nil"/>
              <w:bottom w:val="single" w:sz="6" w:space="0" w:color="000000"/>
              <w:right w:val="nil"/>
            </w:tcBorders>
            <w:tcMar>
              <w:right w:w="0" w:type="dxa"/>
            </w:tcMar>
            <w:vAlign w:val="bottom"/>
          </w:tcPr>
          <w:p w14:paraId="5D8A3754" w14:textId="710AA1AA" w:rsidR="0067606D" w:rsidRPr="008428D6" w:rsidRDefault="0067606D" w:rsidP="0072416C">
            <w:pPr>
              <w:pStyle w:val="TabellSumma"/>
            </w:pPr>
            <w:r w:rsidRPr="008428D6">
              <w:t>4 02</w:t>
            </w:r>
            <w:r>
              <w:t>1</w:t>
            </w:r>
          </w:p>
        </w:tc>
        <w:tc>
          <w:tcPr>
            <w:tcW w:w="783" w:type="dxa"/>
            <w:tcBorders>
              <w:top w:val="single" w:sz="12" w:space="0" w:color="auto"/>
              <w:left w:val="nil"/>
              <w:bottom w:val="single" w:sz="6" w:space="0" w:color="000000"/>
              <w:right w:val="nil"/>
            </w:tcBorders>
            <w:tcMar>
              <w:right w:w="0" w:type="dxa"/>
            </w:tcMar>
            <w:vAlign w:val="bottom"/>
          </w:tcPr>
          <w:p w14:paraId="1A7974F3" w14:textId="24BC0896" w:rsidR="0067606D" w:rsidRPr="008428D6" w:rsidRDefault="0067606D" w:rsidP="0072416C">
            <w:pPr>
              <w:pStyle w:val="TabellSumma"/>
            </w:pPr>
            <w:r w:rsidRPr="008428D6">
              <w:t>27 344</w:t>
            </w:r>
          </w:p>
        </w:tc>
        <w:tc>
          <w:tcPr>
            <w:tcW w:w="783" w:type="dxa"/>
            <w:tcBorders>
              <w:top w:val="single" w:sz="12" w:space="0" w:color="auto"/>
              <w:left w:val="nil"/>
              <w:bottom w:val="single" w:sz="6" w:space="0" w:color="000000"/>
              <w:right w:val="nil"/>
            </w:tcBorders>
            <w:tcMar>
              <w:right w:w="0" w:type="dxa"/>
            </w:tcMar>
            <w:vAlign w:val="bottom"/>
          </w:tcPr>
          <w:p w14:paraId="4088432D" w14:textId="5CA22E51" w:rsidR="0067606D" w:rsidRPr="008428D6" w:rsidRDefault="0067606D" w:rsidP="0072416C">
            <w:pPr>
              <w:pStyle w:val="TabellSumma"/>
            </w:pPr>
            <w:r w:rsidRPr="008428D6">
              <w:t>34 387</w:t>
            </w:r>
          </w:p>
        </w:tc>
        <w:tc>
          <w:tcPr>
            <w:tcW w:w="783" w:type="dxa"/>
            <w:tcBorders>
              <w:top w:val="single" w:sz="12" w:space="0" w:color="auto"/>
              <w:left w:val="nil"/>
              <w:bottom w:val="single" w:sz="6" w:space="0" w:color="000000"/>
              <w:right w:val="nil"/>
            </w:tcBorders>
            <w:tcMar>
              <w:right w:w="0" w:type="dxa"/>
            </w:tcMar>
            <w:vAlign w:val="bottom"/>
          </w:tcPr>
          <w:p w14:paraId="4685F854" w14:textId="3D173554" w:rsidR="0067606D" w:rsidRPr="008428D6" w:rsidRDefault="0067606D" w:rsidP="0072416C">
            <w:pPr>
              <w:pStyle w:val="TabellSumma"/>
            </w:pPr>
            <w:r w:rsidRPr="008428D6">
              <w:t>41 665</w:t>
            </w:r>
          </w:p>
        </w:tc>
      </w:tr>
      <w:tr w:rsidR="0067606D" w:rsidRPr="008428D6" w14:paraId="72D2D893" w14:textId="77777777" w:rsidTr="00C76E6E">
        <w:tc>
          <w:tcPr>
            <w:tcW w:w="532" w:type="dxa"/>
            <w:tcBorders>
              <w:top w:val="single" w:sz="6" w:space="0" w:color="000000"/>
              <w:left w:val="nil"/>
              <w:bottom w:val="single" w:sz="12" w:space="0" w:color="auto"/>
              <w:right w:val="nil"/>
            </w:tcBorders>
            <w:tcMar>
              <w:right w:w="0" w:type="dxa"/>
            </w:tcMar>
          </w:tcPr>
          <w:p w14:paraId="2ED6D06C" w14:textId="356349E9" w:rsidR="0067606D" w:rsidRPr="008428D6" w:rsidRDefault="0067606D" w:rsidP="0072416C">
            <w:pPr>
              <w:pStyle w:val="TabellSumma"/>
            </w:pPr>
          </w:p>
        </w:tc>
        <w:tc>
          <w:tcPr>
            <w:tcW w:w="4609" w:type="dxa"/>
            <w:gridSpan w:val="2"/>
            <w:tcBorders>
              <w:top w:val="single" w:sz="6" w:space="0" w:color="000000"/>
              <w:left w:val="nil"/>
              <w:bottom w:val="single" w:sz="12" w:space="0" w:color="auto"/>
              <w:right w:val="nil"/>
            </w:tcBorders>
            <w:tcMar>
              <w:right w:w="0" w:type="dxa"/>
            </w:tcMar>
          </w:tcPr>
          <w:p w14:paraId="020698B4" w14:textId="688048AD" w:rsidR="0067606D" w:rsidRPr="008428D6" w:rsidRDefault="0067606D" w:rsidP="0072416C">
            <w:pPr>
              <w:pStyle w:val="TabellSumma"/>
              <w:jc w:val="left"/>
            </w:pPr>
            <w:r w:rsidRPr="008428D6">
              <w:t>varav anslagsminskningar</w:t>
            </w:r>
          </w:p>
        </w:tc>
        <w:tc>
          <w:tcPr>
            <w:tcW w:w="782" w:type="dxa"/>
            <w:tcBorders>
              <w:top w:val="single" w:sz="6" w:space="0" w:color="000000"/>
              <w:left w:val="nil"/>
              <w:bottom w:val="single" w:sz="12" w:space="0" w:color="auto"/>
              <w:right w:val="nil"/>
            </w:tcBorders>
            <w:tcMar>
              <w:right w:w="0" w:type="dxa"/>
            </w:tcMar>
          </w:tcPr>
          <w:p w14:paraId="521CE038" w14:textId="77777777" w:rsidR="0067606D" w:rsidRPr="008428D6" w:rsidRDefault="0067606D" w:rsidP="00C76E6E">
            <w:pPr>
              <w:pStyle w:val="TabellSumma"/>
              <w:jc w:val="left"/>
            </w:pPr>
          </w:p>
        </w:tc>
        <w:tc>
          <w:tcPr>
            <w:tcW w:w="783" w:type="dxa"/>
            <w:tcBorders>
              <w:top w:val="single" w:sz="6" w:space="0" w:color="000000"/>
              <w:left w:val="nil"/>
              <w:bottom w:val="single" w:sz="12" w:space="0" w:color="auto"/>
              <w:right w:val="nil"/>
            </w:tcBorders>
            <w:tcMar>
              <w:right w:w="0" w:type="dxa"/>
            </w:tcMar>
            <w:vAlign w:val="bottom"/>
          </w:tcPr>
          <w:p w14:paraId="38D2B257" w14:textId="5B99455D" w:rsidR="0067606D" w:rsidRPr="008428D6" w:rsidRDefault="0067606D" w:rsidP="0072416C">
            <w:pPr>
              <w:pStyle w:val="TabellSumma"/>
            </w:pPr>
            <w:r w:rsidRPr="008428D6">
              <w:t>-</w:t>
            </w:r>
            <w:r>
              <w:t>128</w:t>
            </w:r>
          </w:p>
        </w:tc>
        <w:tc>
          <w:tcPr>
            <w:tcW w:w="783" w:type="dxa"/>
            <w:tcBorders>
              <w:top w:val="single" w:sz="6" w:space="0" w:color="000000"/>
              <w:left w:val="nil"/>
              <w:bottom w:val="single" w:sz="12" w:space="0" w:color="auto"/>
              <w:right w:val="nil"/>
            </w:tcBorders>
            <w:tcMar>
              <w:right w:w="0" w:type="dxa"/>
            </w:tcMar>
            <w:vAlign w:val="bottom"/>
          </w:tcPr>
          <w:p w14:paraId="061096F7" w14:textId="5CB0712A" w:rsidR="0067606D" w:rsidRPr="008428D6" w:rsidRDefault="0067606D" w:rsidP="0072416C">
            <w:pPr>
              <w:pStyle w:val="TabellSumma"/>
            </w:pPr>
            <w:r w:rsidRPr="008428D6">
              <w:t>-11 159</w:t>
            </w:r>
          </w:p>
        </w:tc>
        <w:tc>
          <w:tcPr>
            <w:tcW w:w="783" w:type="dxa"/>
            <w:tcBorders>
              <w:top w:val="single" w:sz="6" w:space="0" w:color="000000"/>
              <w:left w:val="nil"/>
              <w:bottom w:val="single" w:sz="12" w:space="0" w:color="auto"/>
              <w:right w:val="nil"/>
            </w:tcBorders>
            <w:tcMar>
              <w:right w:w="0" w:type="dxa"/>
            </w:tcMar>
            <w:vAlign w:val="bottom"/>
          </w:tcPr>
          <w:p w14:paraId="457C2FA9" w14:textId="77F23C0F" w:rsidR="0067606D" w:rsidRPr="008428D6" w:rsidRDefault="0067606D" w:rsidP="0072416C">
            <w:pPr>
              <w:pStyle w:val="TabellSumma"/>
            </w:pPr>
            <w:r w:rsidRPr="008428D6">
              <w:t>-13 444</w:t>
            </w:r>
          </w:p>
        </w:tc>
        <w:tc>
          <w:tcPr>
            <w:tcW w:w="783" w:type="dxa"/>
            <w:tcBorders>
              <w:top w:val="single" w:sz="6" w:space="0" w:color="000000"/>
              <w:left w:val="nil"/>
              <w:bottom w:val="single" w:sz="12" w:space="0" w:color="auto"/>
              <w:right w:val="nil"/>
            </w:tcBorders>
            <w:tcMar>
              <w:right w:w="0" w:type="dxa"/>
            </w:tcMar>
            <w:vAlign w:val="bottom"/>
          </w:tcPr>
          <w:p w14:paraId="483D4D7F" w14:textId="2F1435DE" w:rsidR="0067606D" w:rsidRPr="008428D6" w:rsidRDefault="0067606D" w:rsidP="0072416C">
            <w:pPr>
              <w:pStyle w:val="TabellSumma"/>
            </w:pPr>
            <w:r w:rsidRPr="008428D6">
              <w:t>-15 932</w:t>
            </w:r>
          </w:p>
        </w:tc>
      </w:tr>
      <w:tr w:rsidR="0067606D" w:rsidRPr="008428D6" w14:paraId="5CE72647" w14:textId="77777777" w:rsidTr="00C76E6E">
        <w:tc>
          <w:tcPr>
            <w:tcW w:w="532" w:type="dxa"/>
            <w:tcBorders>
              <w:top w:val="single" w:sz="12" w:space="0" w:color="auto"/>
              <w:left w:val="nil"/>
              <w:bottom w:val="single" w:sz="12" w:space="0" w:color="auto"/>
              <w:right w:val="nil"/>
            </w:tcBorders>
            <w:tcMar>
              <w:right w:w="0" w:type="dxa"/>
            </w:tcMar>
          </w:tcPr>
          <w:p w14:paraId="1FB914C7" w14:textId="1650A69B" w:rsidR="0067606D" w:rsidRPr="008428D6" w:rsidRDefault="0067606D" w:rsidP="0067606D">
            <w:pPr>
              <w:spacing w:before="20"/>
              <w:jc w:val="left"/>
            </w:pPr>
          </w:p>
        </w:tc>
        <w:tc>
          <w:tcPr>
            <w:tcW w:w="4609" w:type="dxa"/>
            <w:gridSpan w:val="2"/>
            <w:tcBorders>
              <w:top w:val="single" w:sz="12" w:space="0" w:color="auto"/>
              <w:left w:val="nil"/>
              <w:bottom w:val="single" w:sz="12" w:space="0" w:color="auto"/>
              <w:right w:val="nil"/>
            </w:tcBorders>
            <w:tcMar>
              <w:right w:w="0" w:type="dxa"/>
            </w:tcMar>
          </w:tcPr>
          <w:p w14:paraId="1A5ED649" w14:textId="1C70F85B" w:rsidR="0067606D" w:rsidRPr="008428D6" w:rsidRDefault="0067606D" w:rsidP="0067606D">
            <w:pPr>
              <w:pStyle w:val="TabellSummaText"/>
            </w:pPr>
            <w:r w:rsidRPr="008428D6">
              <w:t xml:space="preserve">Summa ökning av takbegränsade utgifter </w:t>
            </w:r>
          </w:p>
        </w:tc>
        <w:tc>
          <w:tcPr>
            <w:tcW w:w="782" w:type="dxa"/>
            <w:tcBorders>
              <w:top w:val="single" w:sz="12" w:space="0" w:color="auto"/>
              <w:left w:val="nil"/>
              <w:bottom w:val="single" w:sz="12" w:space="0" w:color="auto"/>
              <w:right w:val="nil"/>
            </w:tcBorders>
            <w:tcMar>
              <w:right w:w="0" w:type="dxa"/>
            </w:tcMar>
          </w:tcPr>
          <w:p w14:paraId="434F66A4" w14:textId="77777777" w:rsidR="0067606D" w:rsidRPr="008428D6" w:rsidRDefault="0067606D" w:rsidP="00C76E6E">
            <w:pPr>
              <w:spacing w:before="20"/>
              <w:jc w:val="left"/>
            </w:pPr>
          </w:p>
        </w:tc>
        <w:tc>
          <w:tcPr>
            <w:tcW w:w="783" w:type="dxa"/>
            <w:tcBorders>
              <w:top w:val="single" w:sz="12" w:space="0" w:color="auto"/>
              <w:left w:val="nil"/>
              <w:bottom w:val="single" w:sz="12" w:space="0" w:color="auto"/>
              <w:right w:val="nil"/>
            </w:tcBorders>
            <w:tcMar>
              <w:right w:w="0" w:type="dxa"/>
            </w:tcMar>
            <w:vAlign w:val="bottom"/>
          </w:tcPr>
          <w:p w14:paraId="58217D4A" w14:textId="5C486FB7" w:rsidR="0067606D" w:rsidRPr="008428D6" w:rsidRDefault="0067606D" w:rsidP="0067606D">
            <w:pPr>
              <w:pStyle w:val="TabellSlutsumma"/>
            </w:pPr>
            <w:r w:rsidRPr="008428D6">
              <w:t xml:space="preserve">3 </w:t>
            </w:r>
            <w:r>
              <w:t>892</w:t>
            </w:r>
          </w:p>
        </w:tc>
        <w:tc>
          <w:tcPr>
            <w:tcW w:w="783" w:type="dxa"/>
            <w:tcBorders>
              <w:top w:val="single" w:sz="12" w:space="0" w:color="auto"/>
              <w:left w:val="nil"/>
              <w:bottom w:val="single" w:sz="12" w:space="0" w:color="auto"/>
              <w:right w:val="nil"/>
            </w:tcBorders>
            <w:tcMar>
              <w:right w:w="0" w:type="dxa"/>
            </w:tcMar>
            <w:vAlign w:val="bottom"/>
          </w:tcPr>
          <w:p w14:paraId="17D06650" w14:textId="06AD923B" w:rsidR="0067606D" w:rsidRPr="008428D6" w:rsidRDefault="0067606D" w:rsidP="0067606D">
            <w:pPr>
              <w:pStyle w:val="TabellSlutsumma"/>
            </w:pPr>
            <w:r w:rsidRPr="008428D6">
              <w:t>16 185</w:t>
            </w:r>
          </w:p>
        </w:tc>
        <w:tc>
          <w:tcPr>
            <w:tcW w:w="783" w:type="dxa"/>
            <w:tcBorders>
              <w:top w:val="single" w:sz="12" w:space="0" w:color="auto"/>
              <w:left w:val="nil"/>
              <w:bottom w:val="single" w:sz="12" w:space="0" w:color="auto"/>
              <w:right w:val="nil"/>
            </w:tcBorders>
            <w:tcMar>
              <w:right w:w="0" w:type="dxa"/>
            </w:tcMar>
            <w:vAlign w:val="bottom"/>
          </w:tcPr>
          <w:p w14:paraId="30F1CA27" w14:textId="4BCF84A6" w:rsidR="0067606D" w:rsidRPr="008428D6" w:rsidRDefault="0067606D" w:rsidP="0067606D">
            <w:pPr>
              <w:pStyle w:val="TabellSlutsumma"/>
            </w:pPr>
            <w:r w:rsidRPr="008428D6">
              <w:t>20 943</w:t>
            </w:r>
          </w:p>
        </w:tc>
        <w:tc>
          <w:tcPr>
            <w:tcW w:w="783" w:type="dxa"/>
            <w:tcBorders>
              <w:top w:val="single" w:sz="12" w:space="0" w:color="auto"/>
              <w:left w:val="nil"/>
              <w:bottom w:val="single" w:sz="12" w:space="0" w:color="auto"/>
              <w:right w:val="nil"/>
            </w:tcBorders>
            <w:tcMar>
              <w:right w:w="0" w:type="dxa"/>
            </w:tcMar>
            <w:vAlign w:val="bottom"/>
          </w:tcPr>
          <w:p w14:paraId="46E511C2" w14:textId="4EF489A0" w:rsidR="0067606D" w:rsidRPr="008428D6" w:rsidRDefault="0067606D" w:rsidP="0067606D">
            <w:pPr>
              <w:pStyle w:val="TabellSlutsumma"/>
            </w:pPr>
            <w:r w:rsidRPr="008428D6">
              <w:t>25 733</w:t>
            </w:r>
          </w:p>
        </w:tc>
      </w:tr>
      <w:tr w:rsidR="0067606D" w:rsidRPr="008428D6" w14:paraId="1A88310E" w14:textId="77777777" w:rsidTr="00C76E6E">
        <w:tc>
          <w:tcPr>
            <w:tcW w:w="532" w:type="dxa"/>
            <w:tcBorders>
              <w:top w:val="single" w:sz="12" w:space="0" w:color="auto"/>
              <w:left w:val="nil"/>
              <w:bottom w:val="single" w:sz="12" w:space="0" w:color="auto"/>
              <w:right w:val="nil"/>
            </w:tcBorders>
            <w:tcMar>
              <w:right w:w="0" w:type="dxa"/>
            </w:tcMar>
          </w:tcPr>
          <w:p w14:paraId="413FB632" w14:textId="52D1A004" w:rsidR="0067606D" w:rsidRPr="008428D6" w:rsidRDefault="0067606D" w:rsidP="0072416C">
            <w:pPr>
              <w:pStyle w:val="TabellSumma"/>
            </w:pPr>
          </w:p>
        </w:tc>
        <w:tc>
          <w:tcPr>
            <w:tcW w:w="4609" w:type="dxa"/>
            <w:gridSpan w:val="2"/>
            <w:tcBorders>
              <w:top w:val="single" w:sz="12" w:space="0" w:color="auto"/>
              <w:left w:val="nil"/>
              <w:bottom w:val="single" w:sz="12" w:space="0" w:color="auto"/>
              <w:right w:val="nil"/>
            </w:tcBorders>
            <w:tcMar>
              <w:right w:w="0" w:type="dxa"/>
            </w:tcMar>
          </w:tcPr>
          <w:p w14:paraId="443D82D1" w14:textId="34F476ED" w:rsidR="0067606D" w:rsidRPr="00354A29" w:rsidRDefault="0067606D" w:rsidP="0072416C">
            <w:pPr>
              <w:pStyle w:val="TabellSumma"/>
              <w:jc w:val="left"/>
            </w:pPr>
            <w:r w:rsidRPr="00354A29">
              <w:t>Anslagsförändringar som motiverar teknisk justering av utgiftstaket</w:t>
            </w:r>
          </w:p>
        </w:tc>
        <w:tc>
          <w:tcPr>
            <w:tcW w:w="782" w:type="dxa"/>
            <w:tcBorders>
              <w:top w:val="single" w:sz="12" w:space="0" w:color="auto"/>
              <w:left w:val="nil"/>
              <w:bottom w:val="single" w:sz="12" w:space="0" w:color="auto"/>
              <w:right w:val="nil"/>
            </w:tcBorders>
            <w:tcMar>
              <w:right w:w="0" w:type="dxa"/>
            </w:tcMar>
          </w:tcPr>
          <w:p w14:paraId="06D05FED" w14:textId="747C6E50" w:rsidR="0067606D" w:rsidRPr="00354A29" w:rsidRDefault="0067606D" w:rsidP="00C76E6E">
            <w:pPr>
              <w:pStyle w:val="TabellSumma"/>
              <w:jc w:val="left"/>
            </w:pPr>
          </w:p>
        </w:tc>
        <w:tc>
          <w:tcPr>
            <w:tcW w:w="783" w:type="dxa"/>
            <w:tcBorders>
              <w:top w:val="single" w:sz="12" w:space="0" w:color="auto"/>
              <w:left w:val="nil"/>
              <w:bottom w:val="single" w:sz="12" w:space="0" w:color="auto"/>
              <w:right w:val="nil"/>
            </w:tcBorders>
            <w:tcMar>
              <w:right w:w="0" w:type="dxa"/>
            </w:tcMar>
            <w:vAlign w:val="bottom"/>
          </w:tcPr>
          <w:p w14:paraId="02FCABF7" w14:textId="6191B1C6" w:rsidR="0067606D" w:rsidRPr="00354A29" w:rsidRDefault="0067606D" w:rsidP="0072416C">
            <w:pPr>
              <w:pStyle w:val="TabellSumma"/>
            </w:pPr>
            <w:r w:rsidRPr="00354A29">
              <w:t>59</w:t>
            </w:r>
          </w:p>
        </w:tc>
        <w:tc>
          <w:tcPr>
            <w:tcW w:w="783" w:type="dxa"/>
            <w:tcBorders>
              <w:top w:val="single" w:sz="12" w:space="0" w:color="auto"/>
              <w:left w:val="nil"/>
              <w:bottom w:val="single" w:sz="12" w:space="0" w:color="auto"/>
              <w:right w:val="nil"/>
            </w:tcBorders>
            <w:tcMar>
              <w:right w:w="0" w:type="dxa"/>
            </w:tcMar>
            <w:vAlign w:val="bottom"/>
          </w:tcPr>
          <w:p w14:paraId="325DE44B" w14:textId="59EC3026" w:rsidR="0067606D" w:rsidRPr="00354A29" w:rsidRDefault="0067606D" w:rsidP="0072416C">
            <w:pPr>
              <w:pStyle w:val="TabellSumma"/>
            </w:pPr>
            <w:r w:rsidRPr="00354A29">
              <w:t>4 214</w:t>
            </w:r>
          </w:p>
        </w:tc>
        <w:tc>
          <w:tcPr>
            <w:tcW w:w="783" w:type="dxa"/>
            <w:tcBorders>
              <w:top w:val="single" w:sz="12" w:space="0" w:color="auto"/>
              <w:left w:val="nil"/>
              <w:bottom w:val="single" w:sz="12" w:space="0" w:color="auto"/>
              <w:right w:val="nil"/>
            </w:tcBorders>
            <w:tcMar>
              <w:right w:w="0" w:type="dxa"/>
            </w:tcMar>
            <w:vAlign w:val="bottom"/>
          </w:tcPr>
          <w:p w14:paraId="570BE89D" w14:textId="550010D9" w:rsidR="0067606D" w:rsidRPr="00354A29" w:rsidRDefault="0067606D" w:rsidP="0072416C">
            <w:pPr>
              <w:pStyle w:val="TabellSumma"/>
            </w:pPr>
            <w:r w:rsidRPr="00354A29">
              <w:t>4 214</w:t>
            </w:r>
          </w:p>
        </w:tc>
        <w:tc>
          <w:tcPr>
            <w:tcW w:w="783" w:type="dxa"/>
            <w:tcBorders>
              <w:top w:val="single" w:sz="12" w:space="0" w:color="auto"/>
              <w:left w:val="nil"/>
              <w:bottom w:val="single" w:sz="12" w:space="0" w:color="auto"/>
              <w:right w:val="nil"/>
            </w:tcBorders>
            <w:tcMar>
              <w:right w:w="0" w:type="dxa"/>
            </w:tcMar>
            <w:vAlign w:val="bottom"/>
          </w:tcPr>
          <w:p w14:paraId="7EE7B7EE" w14:textId="43ACAF65" w:rsidR="0067606D" w:rsidRPr="00354A29" w:rsidRDefault="0067606D" w:rsidP="0072416C">
            <w:pPr>
              <w:pStyle w:val="TabellSumma"/>
            </w:pPr>
            <w:r w:rsidRPr="00354A29">
              <w:t>4 214</w:t>
            </w:r>
          </w:p>
        </w:tc>
      </w:tr>
      <w:tr w:rsidR="0067606D" w:rsidRPr="008428D6" w14:paraId="7D5EC09E" w14:textId="77777777" w:rsidTr="00C76E6E">
        <w:tc>
          <w:tcPr>
            <w:tcW w:w="532" w:type="dxa"/>
            <w:tcBorders>
              <w:top w:val="single" w:sz="12" w:space="0" w:color="auto"/>
              <w:left w:val="nil"/>
              <w:bottom w:val="single" w:sz="18" w:space="0" w:color="auto"/>
              <w:right w:val="nil"/>
            </w:tcBorders>
            <w:tcMar>
              <w:right w:w="0" w:type="dxa"/>
            </w:tcMar>
          </w:tcPr>
          <w:p w14:paraId="6443F256" w14:textId="49079A06" w:rsidR="0067606D" w:rsidRPr="008428D6" w:rsidRDefault="0067606D" w:rsidP="0067606D">
            <w:pPr>
              <w:spacing w:before="20"/>
              <w:jc w:val="left"/>
            </w:pPr>
          </w:p>
        </w:tc>
        <w:tc>
          <w:tcPr>
            <w:tcW w:w="4609" w:type="dxa"/>
            <w:gridSpan w:val="2"/>
            <w:tcBorders>
              <w:top w:val="single" w:sz="12" w:space="0" w:color="auto"/>
              <w:left w:val="nil"/>
              <w:bottom w:val="single" w:sz="18" w:space="0" w:color="auto"/>
              <w:right w:val="nil"/>
            </w:tcBorders>
            <w:tcMar>
              <w:right w:w="0" w:type="dxa"/>
            </w:tcMar>
          </w:tcPr>
          <w:p w14:paraId="1DB4B266" w14:textId="218340F6" w:rsidR="0067606D" w:rsidRPr="008428D6" w:rsidRDefault="0067606D" w:rsidP="0067606D">
            <w:pPr>
              <w:pStyle w:val="TabellSummaText"/>
            </w:pPr>
            <w:r w:rsidRPr="008428D6">
              <w:t>Ökning av takbegränsade utgifter exkl. utgiftsförändringar som motiverar teknisk justering av utgiftstaket</w:t>
            </w:r>
            <w:r w:rsidRPr="008428D6">
              <w:rPr>
                <w:vertAlign w:val="superscript"/>
              </w:rPr>
              <w:t>4</w:t>
            </w:r>
          </w:p>
        </w:tc>
        <w:tc>
          <w:tcPr>
            <w:tcW w:w="782" w:type="dxa"/>
            <w:tcBorders>
              <w:top w:val="single" w:sz="12" w:space="0" w:color="auto"/>
              <w:left w:val="nil"/>
              <w:bottom w:val="single" w:sz="18" w:space="0" w:color="auto"/>
              <w:right w:val="nil"/>
            </w:tcBorders>
            <w:tcMar>
              <w:right w:w="0" w:type="dxa"/>
            </w:tcMar>
          </w:tcPr>
          <w:p w14:paraId="382CAEC6" w14:textId="77777777" w:rsidR="0067606D" w:rsidRPr="008428D6" w:rsidRDefault="0067606D" w:rsidP="00C76E6E">
            <w:pPr>
              <w:spacing w:before="20"/>
              <w:jc w:val="left"/>
            </w:pPr>
          </w:p>
        </w:tc>
        <w:tc>
          <w:tcPr>
            <w:tcW w:w="783" w:type="dxa"/>
            <w:tcBorders>
              <w:top w:val="single" w:sz="12" w:space="0" w:color="auto"/>
              <w:left w:val="nil"/>
              <w:bottom w:val="single" w:sz="18" w:space="0" w:color="auto"/>
              <w:right w:val="nil"/>
            </w:tcBorders>
            <w:tcMar>
              <w:right w:w="0" w:type="dxa"/>
            </w:tcMar>
            <w:vAlign w:val="bottom"/>
          </w:tcPr>
          <w:p w14:paraId="2539B2DB" w14:textId="3232C29E" w:rsidR="0067606D" w:rsidRPr="008428D6" w:rsidRDefault="0067606D" w:rsidP="0067606D">
            <w:pPr>
              <w:pStyle w:val="TabellSlutsumma"/>
            </w:pPr>
            <w:r w:rsidRPr="008428D6">
              <w:t xml:space="preserve">3 </w:t>
            </w:r>
            <w:r>
              <w:t>833</w:t>
            </w:r>
          </w:p>
        </w:tc>
        <w:tc>
          <w:tcPr>
            <w:tcW w:w="783" w:type="dxa"/>
            <w:tcBorders>
              <w:top w:val="single" w:sz="12" w:space="0" w:color="auto"/>
              <w:left w:val="nil"/>
              <w:bottom w:val="single" w:sz="18" w:space="0" w:color="auto"/>
              <w:right w:val="nil"/>
            </w:tcBorders>
            <w:tcMar>
              <w:right w:w="0" w:type="dxa"/>
            </w:tcMar>
            <w:vAlign w:val="bottom"/>
          </w:tcPr>
          <w:p w14:paraId="318F35A1" w14:textId="167E38E9" w:rsidR="0067606D" w:rsidRPr="008428D6" w:rsidRDefault="0067606D" w:rsidP="0067606D">
            <w:pPr>
              <w:pStyle w:val="TabellSlutsumma"/>
            </w:pPr>
            <w:r w:rsidRPr="008428D6">
              <w:t>11 971</w:t>
            </w:r>
          </w:p>
        </w:tc>
        <w:tc>
          <w:tcPr>
            <w:tcW w:w="783" w:type="dxa"/>
            <w:tcBorders>
              <w:top w:val="single" w:sz="12" w:space="0" w:color="auto"/>
              <w:left w:val="nil"/>
              <w:bottom w:val="single" w:sz="18" w:space="0" w:color="auto"/>
              <w:right w:val="nil"/>
            </w:tcBorders>
            <w:tcMar>
              <w:right w:w="0" w:type="dxa"/>
            </w:tcMar>
            <w:vAlign w:val="bottom"/>
          </w:tcPr>
          <w:p w14:paraId="5E09328F" w14:textId="0359EF28" w:rsidR="0067606D" w:rsidRPr="008428D6" w:rsidRDefault="0067606D" w:rsidP="0067606D">
            <w:pPr>
              <w:pStyle w:val="TabellSlutsumma"/>
            </w:pPr>
            <w:r w:rsidRPr="008428D6">
              <w:t>16 729</w:t>
            </w:r>
          </w:p>
        </w:tc>
        <w:tc>
          <w:tcPr>
            <w:tcW w:w="783" w:type="dxa"/>
            <w:tcBorders>
              <w:top w:val="single" w:sz="12" w:space="0" w:color="auto"/>
              <w:left w:val="nil"/>
              <w:bottom w:val="single" w:sz="18" w:space="0" w:color="auto"/>
              <w:right w:val="nil"/>
            </w:tcBorders>
            <w:tcMar>
              <w:right w:w="0" w:type="dxa"/>
            </w:tcMar>
            <w:vAlign w:val="bottom"/>
          </w:tcPr>
          <w:p w14:paraId="21E58652" w14:textId="4951250F" w:rsidR="0067606D" w:rsidRPr="008428D6" w:rsidRDefault="0067606D" w:rsidP="0067606D">
            <w:pPr>
              <w:pStyle w:val="TabellSlutsumma"/>
            </w:pPr>
            <w:r w:rsidRPr="008428D6">
              <w:t>21 519</w:t>
            </w:r>
          </w:p>
        </w:tc>
      </w:tr>
    </w:tbl>
    <w:p w14:paraId="4F0E9D9D" w14:textId="7E4052AC" w:rsidR="0067606D" w:rsidRPr="008428D6" w:rsidRDefault="0067606D" w:rsidP="0067606D">
      <w:pPr>
        <w:pStyle w:val="TabellFotnot"/>
      </w:pPr>
      <w:r w:rsidRPr="008428D6">
        <w:t xml:space="preserve">Anm.: Där 0 anges har </w:t>
      </w:r>
      <w:r>
        <w:t>reformer</w:t>
      </w:r>
      <w:r w:rsidRPr="008428D6">
        <w:t xml:space="preserve"> föreslagits eller förslag till ändringsbudget lämnats, men beloppet för utgiftsområdet totalt uppgår till mindre än 50</w:t>
      </w:r>
      <w:r>
        <w:rPr>
          <w:rFonts w:ascii="Cambria" w:hAnsi="Cambria"/>
        </w:rPr>
        <w:t> </w:t>
      </w:r>
      <w:r w:rsidRPr="008428D6">
        <w:t>miljoner kronor.</w:t>
      </w:r>
    </w:p>
    <w:p w14:paraId="52F4672C" w14:textId="16B9AAEF" w:rsidR="0067606D" w:rsidRPr="002D7F0E" w:rsidRDefault="0067606D" w:rsidP="0067606D">
      <w:pPr>
        <w:pStyle w:val="TabellFotnot"/>
      </w:pPr>
      <w:r w:rsidRPr="008428D6">
        <w:rPr>
          <w:vertAlign w:val="superscript"/>
        </w:rPr>
        <w:t>1</w:t>
      </w:r>
      <w:r w:rsidRPr="008428D6">
        <w:t xml:space="preserve"> </w:t>
      </w:r>
      <w:r>
        <w:t>Vissa av anslagsförändringarna</w:t>
      </w:r>
      <w:r w:rsidRPr="008428D6">
        <w:t xml:space="preserve"> </w:t>
      </w:r>
      <w:r w:rsidRPr="002D7F0E">
        <w:t xml:space="preserve">ingår </w:t>
      </w:r>
      <w:r>
        <w:t xml:space="preserve">inte </w:t>
      </w:r>
      <w:r w:rsidRPr="002D7F0E">
        <w:t>i tabell</w:t>
      </w:r>
      <w:r>
        <w:rPr>
          <w:rFonts w:ascii="Cambria" w:hAnsi="Cambria"/>
        </w:rPr>
        <w:t> </w:t>
      </w:r>
      <w:r w:rsidRPr="002D7F0E">
        <w:t>1.1</w:t>
      </w:r>
      <w:r>
        <w:t>, men påverkar de offentliga finanserna (se tabell</w:t>
      </w:r>
      <w:r>
        <w:rPr>
          <w:rFonts w:ascii="Cambria" w:hAnsi="Cambria"/>
        </w:rPr>
        <w:t> </w:t>
      </w:r>
      <w:r>
        <w:t>8.1)</w:t>
      </w:r>
      <w:r w:rsidRPr="002D7F0E">
        <w:t>.</w:t>
      </w:r>
    </w:p>
    <w:p w14:paraId="7EC178B5" w14:textId="38D8F814" w:rsidR="0067606D" w:rsidRPr="002D7F0E" w:rsidRDefault="0067606D" w:rsidP="0067606D">
      <w:pPr>
        <w:pStyle w:val="TabellFotnot"/>
      </w:pPr>
      <w:r w:rsidRPr="00D63375">
        <w:rPr>
          <w:vertAlign w:val="superscript"/>
        </w:rPr>
        <w:t>2</w:t>
      </w:r>
      <w:r w:rsidRPr="008428D6">
        <w:t xml:space="preserve"> </w:t>
      </w:r>
      <w:r w:rsidRPr="002D7F0E">
        <w:t>Förslag i propositionen Höständringsbudget för 2020 (prop.</w:t>
      </w:r>
      <w:r>
        <w:rPr>
          <w:rFonts w:ascii="Cambria" w:hAnsi="Cambria"/>
        </w:rPr>
        <w:t> </w:t>
      </w:r>
      <w:r w:rsidRPr="002D7F0E">
        <w:t>2019/20:2) som främst avser regelstyrda transfereringsanslag till följd av ändrade volymer eller makroekonomiska förutsättningar utan att någon ny reform föreslås uppgår netto till sammanlagt 1</w:t>
      </w:r>
      <w:r>
        <w:t xml:space="preserve"> </w:t>
      </w:r>
      <w:r w:rsidRPr="002D7F0E">
        <w:t>2</w:t>
      </w:r>
      <w:r>
        <w:t>04</w:t>
      </w:r>
      <w:r>
        <w:rPr>
          <w:rFonts w:ascii="Cambria" w:hAnsi="Cambria"/>
        </w:rPr>
        <w:t> </w:t>
      </w:r>
      <w:r>
        <w:t>miljoner</w:t>
      </w:r>
      <w:r w:rsidRPr="002D7F0E">
        <w:t xml:space="preserve"> kronor.</w:t>
      </w:r>
    </w:p>
    <w:p w14:paraId="5F40AE70" w14:textId="53A4B82E" w:rsidR="0067606D" w:rsidRPr="002D7F0E" w:rsidRDefault="0067606D" w:rsidP="0067606D">
      <w:pPr>
        <w:pStyle w:val="TabellFotnot"/>
      </w:pPr>
      <w:r w:rsidRPr="00354A29">
        <w:rPr>
          <w:vertAlign w:val="superscript"/>
        </w:rPr>
        <w:t>3</w:t>
      </w:r>
      <w:r w:rsidRPr="002D7F0E">
        <w:t xml:space="preserve"> Anslagsförändringar som motiverar teknisk justering av utgiftstaket, se avsnitt</w:t>
      </w:r>
      <w:r>
        <w:rPr>
          <w:rFonts w:ascii="Cambria" w:hAnsi="Cambria"/>
        </w:rPr>
        <w:t> </w:t>
      </w:r>
      <w:r w:rsidRPr="002D7F0E">
        <w:t xml:space="preserve">5.2. </w:t>
      </w:r>
    </w:p>
    <w:p w14:paraId="3B515520" w14:textId="77777777" w:rsidR="0067606D" w:rsidRPr="002D7F0E" w:rsidRDefault="0067606D" w:rsidP="0067606D">
      <w:pPr>
        <w:pStyle w:val="TabellFotnot"/>
      </w:pPr>
      <w:r w:rsidRPr="002D7F0E">
        <w:rPr>
          <w:vertAlign w:val="superscript"/>
        </w:rPr>
        <w:t>4</w:t>
      </w:r>
      <w:r w:rsidRPr="002D7F0E">
        <w:t xml:space="preserve"> Motsvarar de utgifter som till följd av reformer minskar budgeteringsmarginalen.</w:t>
      </w:r>
    </w:p>
    <w:p w14:paraId="3A3B71A2" w14:textId="77777777" w:rsidR="0067606D" w:rsidRDefault="0067606D" w:rsidP="0067606D">
      <w:pPr>
        <w:pStyle w:val="TabellFotnot"/>
      </w:pPr>
      <w:r w:rsidRPr="002D7F0E">
        <w:t>Källa: Egna beräkningar.</w:t>
      </w:r>
    </w:p>
    <w:p w14:paraId="04CAAB03" w14:textId="77777777" w:rsidR="0067606D" w:rsidRDefault="0067606D" w:rsidP="0067606D">
      <w:pPr>
        <w:pStyle w:val="Brdtextmedindrag"/>
      </w:pPr>
    </w:p>
    <w:p w14:paraId="1D64A151" w14:textId="6A602079" w:rsidR="0067606D" w:rsidRDefault="0067606D" w:rsidP="0067606D">
      <w:pPr>
        <w:pStyle w:val="Brdtext"/>
        <w:sectPr w:rsidR="0067606D" w:rsidSect="0067606D">
          <w:headerReference w:type="even" r:id="rId330"/>
          <w:headerReference w:type="default" r:id="rId331"/>
          <w:footerReference w:type="even" r:id="rId332"/>
          <w:footerReference w:type="default" r:id="rId333"/>
          <w:footerReference w:type="first" r:id="rId334"/>
          <w:pgSz w:w="11906" w:h="16838" w:code="9"/>
          <w:pgMar w:top="1304" w:right="1871" w:bottom="1531" w:left="1021" w:header="567" w:footer="1077" w:gutter="0"/>
          <w:cols w:space="720"/>
          <w:docGrid w:linePitch="360"/>
        </w:sectPr>
      </w:pPr>
    </w:p>
    <w:p w14:paraId="36675FB9" w14:textId="77777777" w:rsidR="0067606D" w:rsidRDefault="0067606D" w:rsidP="0067606D">
      <w:pPr>
        <w:pStyle w:val="Rubrik4utannumrering"/>
        <w:spacing w:before="0"/>
      </w:pPr>
      <w:r w:rsidRPr="00915AF8">
        <w:lastRenderedPageBreak/>
        <w:t>Reviderad pris- och löneomräkning</w:t>
      </w:r>
      <w:r>
        <w:t xml:space="preserve"> </w:t>
      </w:r>
    </w:p>
    <w:p w14:paraId="44DD33F4" w14:textId="11590E44" w:rsidR="0067606D" w:rsidRDefault="0067606D" w:rsidP="0067606D">
      <w:pPr>
        <w:pStyle w:val="Brdtext"/>
      </w:pPr>
      <w:r w:rsidRPr="00A83415">
        <w:t xml:space="preserve">Mot bakgrund av nya </w:t>
      </w:r>
      <w:r>
        <w:t xml:space="preserve">prognoser för den </w:t>
      </w:r>
      <w:r w:rsidRPr="00A83415">
        <w:t>makro</w:t>
      </w:r>
      <w:r>
        <w:softHyphen/>
      </w:r>
      <w:r w:rsidRPr="00A83415">
        <w:t xml:space="preserve">ekonomiska </w:t>
      </w:r>
      <w:r>
        <w:t xml:space="preserve">utvecklingen </w:t>
      </w:r>
      <w:r w:rsidRPr="00A83415">
        <w:t xml:space="preserve">har de beräknade utgifterna till följd av pris- och löneomräkning av anslag för förvaltnings- och investeringsändamål reviderats. I denna proposition bedöms utgifterna 2020–2022 bli </w:t>
      </w:r>
      <w:r>
        <w:t xml:space="preserve">något </w:t>
      </w:r>
      <w:r w:rsidRPr="00A83415">
        <w:t xml:space="preserve">högre </w:t>
      </w:r>
      <w:r>
        <w:t>än</w:t>
      </w:r>
      <w:r w:rsidRPr="00A83415">
        <w:t xml:space="preserve"> i beräkningen i 2019 års </w:t>
      </w:r>
      <w:r>
        <w:t xml:space="preserve">ekonomiska </w:t>
      </w:r>
      <w:r w:rsidRPr="00A83415">
        <w:t xml:space="preserve">vårproposition (se </w:t>
      </w:r>
      <w:r w:rsidRPr="00A83415">
        <w:fldChar w:fldCharType="begin"/>
      </w:r>
      <w:r w:rsidRPr="00A83415">
        <w:instrText xml:space="preserve"> REF  _Ref16673696 \* Lower \h </w:instrText>
      </w:r>
      <w:r>
        <w:instrText xml:space="preserve"> \* MERGEFORMAT </w:instrText>
      </w:r>
      <w:r w:rsidRPr="00A83415">
        <w:fldChar w:fldCharType="separate"/>
      </w:r>
      <w:r w:rsidR="00757DA4">
        <w:t xml:space="preserve">tabell </w:t>
      </w:r>
      <w:r w:rsidR="00757DA4">
        <w:rPr>
          <w:bCs/>
          <w:noProof/>
        </w:rPr>
        <w:t>7</w:t>
      </w:r>
      <w:r w:rsidR="00757DA4">
        <w:t>.</w:t>
      </w:r>
      <w:r w:rsidR="00757DA4">
        <w:rPr>
          <w:noProof/>
        </w:rPr>
        <w:t>14</w:t>
      </w:r>
      <w:r w:rsidRPr="00A83415">
        <w:fldChar w:fldCharType="end"/>
      </w:r>
      <w:r w:rsidRPr="00A83415">
        <w:t>).</w:t>
      </w:r>
    </w:p>
    <w:p w14:paraId="4BCB1CC1" w14:textId="77777777" w:rsidR="0067606D" w:rsidRDefault="0067606D" w:rsidP="0067606D">
      <w:pPr>
        <w:pStyle w:val="Rubrik4utannumrering"/>
      </w:pPr>
      <w:r w:rsidRPr="00915AF8">
        <w:t>Makroekonomiska förändringar</w:t>
      </w:r>
      <w:r>
        <w:t xml:space="preserve"> </w:t>
      </w:r>
    </w:p>
    <w:p w14:paraId="1E3D0B3B" w14:textId="2C06F493" w:rsidR="0067606D" w:rsidRDefault="0067606D" w:rsidP="0067606D">
      <w:pPr>
        <w:pStyle w:val="Brdtextmedindrag"/>
        <w:ind w:firstLine="0"/>
      </w:pPr>
      <w:r>
        <w:t xml:space="preserve">Den nya makroekonomiska bedömningen, som redovisas i </w:t>
      </w:r>
      <w:r w:rsidRPr="009454F2">
        <w:t>avsnitt</w:t>
      </w:r>
      <w:r>
        <w:t> </w:t>
      </w:r>
      <w:r w:rsidRPr="009454F2">
        <w:t>4</w:t>
      </w:r>
      <w:r>
        <w:t xml:space="preserve">, beräknas sammantaget medföra något högre utgifter i jämförelse med 2019 års ekonomiska vårproposition 2020–2022 (se </w:t>
      </w:r>
      <w:r>
        <w:fldChar w:fldCharType="begin"/>
      </w:r>
      <w:r>
        <w:instrText xml:space="preserve"> REF  _Ref16673696 \* Lower \h </w:instrText>
      </w:r>
      <w:r>
        <w:fldChar w:fldCharType="separate"/>
      </w:r>
      <w:r w:rsidR="00757DA4">
        <w:t xml:space="preserve">tabell </w:t>
      </w:r>
      <w:r w:rsidR="00757DA4">
        <w:rPr>
          <w:bCs/>
          <w:noProof/>
        </w:rPr>
        <w:t>7</w:t>
      </w:r>
      <w:r w:rsidR="00757DA4">
        <w:t>.</w:t>
      </w:r>
      <w:r w:rsidR="00757DA4">
        <w:rPr>
          <w:noProof/>
        </w:rPr>
        <w:t>14</w:t>
      </w:r>
      <w:r>
        <w:fldChar w:fldCharType="end"/>
      </w:r>
      <w:r>
        <w:t xml:space="preserve"> och </w:t>
      </w:r>
      <w:r>
        <w:fldChar w:fldCharType="begin"/>
      </w:r>
      <w:r>
        <w:instrText xml:space="preserve"> REF  _Ref529308936 \* Lower \h </w:instrText>
      </w:r>
      <w:r>
        <w:fldChar w:fldCharType="separate"/>
      </w:r>
      <w:r w:rsidR="00757DA4">
        <w:t xml:space="preserve">tabell </w:t>
      </w:r>
      <w:r w:rsidR="00757DA4" w:rsidRPr="00757DA4">
        <w:rPr>
          <w:bCs/>
          <w:noProof/>
        </w:rPr>
        <w:t>7</w:t>
      </w:r>
      <w:r w:rsidR="00757DA4">
        <w:t>.</w:t>
      </w:r>
      <w:r w:rsidR="00757DA4">
        <w:rPr>
          <w:noProof/>
        </w:rPr>
        <w:t>15</w:t>
      </w:r>
      <w:r>
        <w:fldChar w:fldCharType="end"/>
      </w:r>
      <w:r>
        <w:t>).</w:t>
      </w:r>
    </w:p>
    <w:p w14:paraId="2885197A" w14:textId="3A32C03E" w:rsidR="0067606D" w:rsidRPr="003D7668" w:rsidRDefault="0067606D" w:rsidP="0067606D">
      <w:pPr>
        <w:pStyle w:val="Brdtextmedindrag"/>
        <w:rPr>
          <w:vanish/>
        </w:rPr>
      </w:pPr>
      <w:r>
        <w:t>Utgifterna under utgiftsområde 14 Arbets</w:t>
      </w:r>
      <w:r>
        <w:softHyphen/>
        <w:t>marknad och arbetsliv</w:t>
      </w:r>
      <w:r w:rsidDel="00FB5CAA">
        <w:t xml:space="preserve"> </w:t>
      </w:r>
      <w:r>
        <w:t>påverkas bl.a. av</w:t>
      </w:r>
      <w:r w:rsidRPr="002B0517" w:rsidDel="00FB5CAA">
        <w:t xml:space="preserve"> att </w:t>
      </w:r>
      <w:r w:rsidRPr="002B0517">
        <w:t>en större andel</w:t>
      </w:r>
      <w:r>
        <w:t xml:space="preserve"> av </w:t>
      </w:r>
      <w:r w:rsidRPr="002B0517">
        <w:t>de</w:t>
      </w:r>
      <w:r>
        <w:t xml:space="preserve"> arbetslösa bedöms ha rätt till </w:t>
      </w:r>
      <w:r>
        <w:br/>
        <w:t xml:space="preserve">a-kassa, den genomsnittliga ersättningen i </w:t>
      </w:r>
      <w:r>
        <w:br/>
        <w:t xml:space="preserve">a-kassan har ökat </w:t>
      </w:r>
      <w:r w:rsidRPr="002B0517">
        <w:t>och</w:t>
      </w:r>
      <w:r>
        <w:t xml:space="preserve"> att andelen arbetslösa som får ersättning inom ramen för Jobb- och utvecklingsgarantin beräknas</w:t>
      </w:r>
      <w:r w:rsidRPr="002B0517">
        <w:t xml:space="preserve"> bli större, jämfört med vårproposition</w:t>
      </w:r>
      <w:r>
        <w:t>en</w:t>
      </w:r>
      <w:r w:rsidRPr="002B0517">
        <w:t>.</w:t>
      </w:r>
      <w:r>
        <w:t xml:space="preserve"> Utgifterna under utgifts</w:t>
      </w:r>
      <w:r>
        <w:softHyphen/>
        <w:t xml:space="preserve">område 12 Ekonomisk trygghet för familjer och barn har reviderats ned 2020–2022 jämfört med </w:t>
      </w:r>
      <w:r w:rsidRPr="00A92EEB">
        <w:t>vårpropositionen</w:t>
      </w:r>
      <w:r>
        <w:t xml:space="preserve">. Nya prognoser för timlön och prisbasbelopp beräknas bidra till lägre utgifter för bl.a. föräldraförsäkring, omvårdnadsbidrag och vårdbidrag. </w:t>
      </w:r>
    </w:p>
    <w:p w14:paraId="022FB09A" w14:textId="393393CC" w:rsidR="0067606D" w:rsidRDefault="0067606D" w:rsidP="0067606D">
      <w:pPr>
        <w:pStyle w:val="Brdtextmedindrag"/>
      </w:pPr>
      <w:r>
        <w:t xml:space="preserve">Jämfört med </w:t>
      </w:r>
      <w:r w:rsidRPr="002B0517">
        <w:t>vårproposition</w:t>
      </w:r>
      <w:r>
        <w:t>en</w:t>
      </w:r>
      <w:r w:rsidDel="00A92EEB">
        <w:t xml:space="preserve"> </w:t>
      </w:r>
      <w:r>
        <w:t>beräknas högre utgifter för bl.a. gårdsstöd under utgifts</w:t>
      </w:r>
      <w:r>
        <w:softHyphen/>
        <w:t>område 23 Areella näringar, landsbygd och livs</w:t>
      </w:r>
      <w:r w:rsidR="00C76E6E">
        <w:softHyphen/>
      </w:r>
      <w:r>
        <w:t xml:space="preserve">medel, med anledning av att växelkursen för den svenska kronan försvagats gentemot euron. </w:t>
      </w:r>
    </w:p>
    <w:p w14:paraId="007259A8" w14:textId="7ADF3B7E" w:rsidR="0067606D" w:rsidRDefault="0067606D" w:rsidP="0067606D">
      <w:pPr>
        <w:pStyle w:val="Brdtextmedindrag"/>
      </w:pPr>
      <w:r>
        <w:t xml:space="preserve">Prognosen för inkomstindex har reviderats upp för 2020 och 2021 och ned för 2022 i jämförelse med </w:t>
      </w:r>
      <w:r w:rsidRPr="002B0517">
        <w:t>vårproposition</w:t>
      </w:r>
      <w:r>
        <w:t>en, vilket ger högre utgifter för ålderspensionssystemet vid sidan om statens budget för 2020 och 2021 och lägre utgifter för 2022.</w:t>
      </w:r>
    </w:p>
    <w:p w14:paraId="09F54840" w14:textId="00CDA943" w:rsidR="0067606D" w:rsidRDefault="0067606D" w:rsidP="0067606D">
      <w:pPr>
        <w:pStyle w:val="Brdtextmedindrag"/>
      </w:pPr>
      <w:r>
        <w:t xml:space="preserve">Vidare har BNI reviderats ned jämfört med bedömningen i </w:t>
      </w:r>
      <w:r w:rsidRPr="002B0517">
        <w:t>vårproposition</w:t>
      </w:r>
      <w:r>
        <w:t>en, vilket ger lägre anslag under utgiftsområde 7 Internationellt bistånd.</w:t>
      </w:r>
    </w:p>
    <w:p w14:paraId="691E1180" w14:textId="77777777" w:rsidR="0067606D" w:rsidRDefault="0067606D" w:rsidP="0067606D">
      <w:pPr>
        <w:pStyle w:val="Rubrik4utannumrering"/>
      </w:pPr>
      <w:r>
        <w:t xml:space="preserve">Volymförändringar </w:t>
      </w:r>
    </w:p>
    <w:p w14:paraId="2527812D" w14:textId="0F3D1658" w:rsidR="0067606D" w:rsidRDefault="0067606D" w:rsidP="0067606D">
      <w:pPr>
        <w:pStyle w:val="Brdtextmedindrag"/>
        <w:ind w:firstLine="0"/>
      </w:pPr>
      <w:r>
        <w:t xml:space="preserve">De beräknade utgifterna 2020–2022 har också förändrats till följd av nya prognoser för antalet personer inom regelstyrda transfereringssystem. </w:t>
      </w:r>
      <w:r>
        <w:t xml:space="preserve">Sammantaget innebär det högre utgifter </w:t>
      </w:r>
      <w:r>
        <w:br/>
        <w:t>2020 och 2021 och lägre</w:t>
      </w:r>
      <w:r w:rsidRPr="00EA7333">
        <w:t xml:space="preserve"> utgifter 2022</w:t>
      </w:r>
      <w:r>
        <w:t xml:space="preserve"> (se </w:t>
      </w:r>
      <w:r>
        <w:br/>
      </w:r>
      <w:r>
        <w:fldChar w:fldCharType="begin"/>
      </w:r>
      <w:r>
        <w:instrText xml:space="preserve"> REF  _Ref16673696 \* Lower \h </w:instrText>
      </w:r>
      <w:r>
        <w:fldChar w:fldCharType="separate"/>
      </w:r>
      <w:r w:rsidR="00757DA4">
        <w:t xml:space="preserve">tabell </w:t>
      </w:r>
      <w:r w:rsidR="00757DA4">
        <w:rPr>
          <w:bCs/>
          <w:noProof/>
        </w:rPr>
        <w:t>7</w:t>
      </w:r>
      <w:r w:rsidR="00757DA4">
        <w:t>.</w:t>
      </w:r>
      <w:r w:rsidR="00757DA4">
        <w:rPr>
          <w:noProof/>
        </w:rPr>
        <w:t>14</w:t>
      </w:r>
      <w:r>
        <w:fldChar w:fldCharType="end"/>
      </w:r>
      <w:r>
        <w:t xml:space="preserve"> och </w:t>
      </w:r>
      <w:r>
        <w:fldChar w:fldCharType="begin"/>
      </w:r>
      <w:r>
        <w:instrText xml:space="preserve"> REF  _Ref529308936 \* Lower \h </w:instrText>
      </w:r>
      <w:r>
        <w:fldChar w:fldCharType="separate"/>
      </w:r>
      <w:r w:rsidR="00757DA4">
        <w:t xml:space="preserve">tabell </w:t>
      </w:r>
      <w:r w:rsidR="00757DA4" w:rsidRPr="00757DA4">
        <w:rPr>
          <w:bCs/>
          <w:noProof/>
        </w:rPr>
        <w:t>7</w:t>
      </w:r>
      <w:r w:rsidR="00757DA4">
        <w:t>.</w:t>
      </w:r>
      <w:r w:rsidR="00757DA4">
        <w:rPr>
          <w:noProof/>
        </w:rPr>
        <w:t>15</w:t>
      </w:r>
      <w:r>
        <w:fldChar w:fldCharType="end"/>
      </w:r>
      <w:r>
        <w:t>).</w:t>
      </w:r>
    </w:p>
    <w:p w14:paraId="09CC8856" w14:textId="2BDA4BFC" w:rsidR="0067606D" w:rsidRDefault="0067606D" w:rsidP="0067606D">
      <w:pPr>
        <w:pStyle w:val="Brdtextmedindrag"/>
      </w:pPr>
      <w:r>
        <w:t>En betydande del av denna utgiftsförändring 2020–2022 sker under utgiftsområde 8 Migration och utgiftsområde 13 Jämställdhet och nyanlända invandrares etablering. Jämfört med bedömn</w:t>
      </w:r>
      <w:r>
        <w:softHyphen/>
        <w:t>ingarna i 2019 års ekonomiska vårproposition väntas migrationsdomstolarna avgöra fler asyl</w:t>
      </w:r>
      <w:r>
        <w:softHyphen/>
        <w:t>ärenden, efter tillskott av medel i propositionen Vårändringsbudget för 2019 (prop. 2018/19:99). Det leder till att fler får lagakraftvunna beslut och lämnar Migrationsverkets mottagningssystem. Även ett lägre antal asylsökande väntas komma och sammantaget leder detta till minskade volymrelaterade utgifter under utgiftsområde 8 Migration under perioden 2020–2022.</w:t>
      </w:r>
    </w:p>
    <w:p w14:paraId="34A4C389" w14:textId="5BEC2937" w:rsidR="0067606D" w:rsidRDefault="0067606D" w:rsidP="0067606D">
      <w:pPr>
        <w:pStyle w:val="Brdtextmedindrag"/>
      </w:pPr>
      <w:r>
        <w:t>Fler avgjorda överklagade asylärenden i migrationsdomstolarna tillsammans med ett lägre antal nya asylsökande medför att Migrations</w:t>
      </w:r>
      <w:r>
        <w:softHyphen/>
        <w:t>verket omfördelar resurser från mottagnings</w:t>
      </w:r>
      <w:r>
        <w:softHyphen/>
        <w:t>verksamhet till asylprövning och kan avgöra fler ärenden. Det innebär att fler personer blir aktuella för kommunmottagning och tillsammans med att fler väntas beviljas uppehållstillstånd på grund av anknytning så antas fler personer bli kommun</w:t>
      </w:r>
      <w:r>
        <w:softHyphen/>
        <w:t xml:space="preserve">mottagna jämfört med </w:t>
      </w:r>
      <w:r w:rsidRPr="002B0517">
        <w:t>vårproposition</w:t>
      </w:r>
      <w:r>
        <w:t>en. Det leder till ökade utgifter</w:t>
      </w:r>
      <w:r w:rsidDel="007C4D73">
        <w:t xml:space="preserve"> </w:t>
      </w:r>
      <w:r>
        <w:t xml:space="preserve">under utgiftsområde 13 Jämställdhet och nyanlända invandrares etablering. </w:t>
      </w:r>
    </w:p>
    <w:p w14:paraId="60E2E8D8" w14:textId="45AAA192" w:rsidR="0067606D" w:rsidRDefault="0067606D" w:rsidP="0067606D">
      <w:pPr>
        <w:pStyle w:val="Brdtextmedindrag"/>
      </w:pPr>
      <w:r>
        <w:t>De volymrelaterade utgifterna under utgifts</w:t>
      </w:r>
      <w:r>
        <w:softHyphen/>
        <w:t>område 9 Hälsovård, sjukvård och social omsorg har reviderats ned. Jämfört med 2019 års ekonomiska vårproposition visar nya utfall att det är fler personer som lämnar assistansersättningen än som nybeviljas ersättning och att ökningen av genomsnittligt antal timmar per brukare är lägre än vad som tidigare prognostiserats.</w:t>
      </w:r>
    </w:p>
    <w:p w14:paraId="60942F21" w14:textId="3E053DDF" w:rsidR="0067606D" w:rsidRDefault="0067606D" w:rsidP="0067606D">
      <w:pPr>
        <w:pStyle w:val="Brdtextmedindrag"/>
      </w:pPr>
      <w:r>
        <w:t>De volymrelaterande utgifterna under utgifts</w:t>
      </w:r>
      <w:r>
        <w:softHyphen/>
        <w:t xml:space="preserve">område 10 Ekonomisk trygghet vid sjukdom och funktionsnedsättning har reviderats ned. Jämfört med 2019 års ekonomiska vårproposition visar nya utfall att antalet sjukpenningdagar är lägre på grund av att antalet startade sjukfall, dvs. beviljade ansökningar om sjukpenning där sjukfallslängden blir minst 30 dagar, inte är lika högt som tidigare beräknat. </w:t>
      </w:r>
    </w:p>
    <w:p w14:paraId="085B7902" w14:textId="77777777" w:rsidR="0067606D" w:rsidRDefault="0067606D" w:rsidP="0067606D">
      <w:pPr>
        <w:pStyle w:val="Brdtext"/>
      </w:pPr>
    </w:p>
    <w:p w14:paraId="383DFD72" w14:textId="00E6068B" w:rsidR="0067606D" w:rsidRDefault="0067606D" w:rsidP="0067606D">
      <w:pPr>
        <w:pStyle w:val="TabellRubrik"/>
      </w:pPr>
      <w:bookmarkStart w:id="261" w:name="_Ref16776855"/>
      <w:bookmarkStart w:id="262" w:name="_Toc19299011"/>
      <w:r>
        <w:lastRenderedPageBreak/>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7</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17</w:t>
      </w:r>
      <w:r>
        <w:rPr>
          <w:noProof/>
        </w:rPr>
        <w:fldChar w:fldCharType="end"/>
      </w:r>
      <w:bookmarkEnd w:id="261"/>
      <w:r>
        <w:rPr>
          <w:noProof/>
        </w:rPr>
        <w:tab/>
      </w:r>
      <w:r>
        <w:t>Volymer inom olika transfereringssystem 2020–2022</w:t>
      </w:r>
      <w:bookmarkEnd w:id="262"/>
    </w:p>
    <w:p w14:paraId="3D30CF56" w14:textId="3B03E19C" w:rsidR="0067606D" w:rsidRDefault="0067606D" w:rsidP="0067606D">
      <w:pPr>
        <w:pStyle w:val="TabellUnderrubrik"/>
      </w:pPr>
      <w:r>
        <w:t>Förändringar mot 2019 års ekonomiska vårproposition</w:t>
      </w:r>
    </w:p>
    <w:tbl>
      <w:tblPr>
        <w:tblStyle w:val="RKEgentabell"/>
        <w:tblW w:w="4383" w:type="dxa"/>
        <w:tblInd w:w="0" w:type="dxa"/>
        <w:tblLayout w:type="fixed"/>
        <w:tblLook w:val="0460" w:firstRow="1" w:lastRow="1" w:firstColumn="0" w:lastColumn="0" w:noHBand="0" w:noVBand="1"/>
      </w:tblPr>
      <w:tblGrid>
        <w:gridCol w:w="2123"/>
        <w:gridCol w:w="758"/>
        <w:gridCol w:w="757"/>
        <w:gridCol w:w="745"/>
      </w:tblGrid>
      <w:tr w:rsidR="0067606D" w14:paraId="446CA436" w14:textId="77777777" w:rsidTr="0067606D">
        <w:trPr>
          <w:cnfStyle w:val="100000000000" w:firstRow="1" w:lastRow="0" w:firstColumn="0" w:lastColumn="0" w:oddVBand="0" w:evenVBand="0" w:oddHBand="0" w:evenHBand="0" w:firstRowFirstColumn="0" w:firstRowLastColumn="0" w:lastRowFirstColumn="0" w:lastRowLastColumn="0"/>
        </w:trPr>
        <w:tc>
          <w:tcPr>
            <w:tcW w:w="1985" w:type="dxa"/>
          </w:tcPr>
          <w:p w14:paraId="4B9A1BEB" w14:textId="33BE421F" w:rsidR="0067606D" w:rsidRDefault="0067606D" w:rsidP="0067606D">
            <w:pPr>
              <w:pStyle w:val="TabellHuvud"/>
              <w:keepNext/>
              <w:keepLines/>
              <w:jc w:val="left"/>
            </w:pPr>
            <w:r>
              <w:t xml:space="preserve">Utgiftsområde </w:t>
            </w:r>
          </w:p>
        </w:tc>
        <w:tc>
          <w:tcPr>
            <w:tcW w:w="709" w:type="dxa"/>
          </w:tcPr>
          <w:p w14:paraId="722DF4BD" w14:textId="34BC8A01" w:rsidR="0067606D" w:rsidRDefault="0067606D" w:rsidP="0067606D">
            <w:pPr>
              <w:pStyle w:val="TabellHuvud"/>
              <w:keepNext/>
              <w:keepLines/>
            </w:pPr>
            <w:r>
              <w:t>2020</w:t>
            </w:r>
          </w:p>
        </w:tc>
        <w:tc>
          <w:tcPr>
            <w:tcW w:w="708" w:type="dxa"/>
          </w:tcPr>
          <w:p w14:paraId="6812E5DA" w14:textId="336F8D2E" w:rsidR="0067606D" w:rsidRDefault="0067606D" w:rsidP="0067606D">
            <w:pPr>
              <w:pStyle w:val="TabellHuvud"/>
              <w:keepNext/>
              <w:keepLines/>
            </w:pPr>
            <w:r>
              <w:t>2021</w:t>
            </w:r>
          </w:p>
        </w:tc>
        <w:tc>
          <w:tcPr>
            <w:tcW w:w="697" w:type="dxa"/>
          </w:tcPr>
          <w:p w14:paraId="3808CB51" w14:textId="24AA7C95" w:rsidR="0067606D" w:rsidRDefault="0067606D" w:rsidP="0067606D">
            <w:pPr>
              <w:pStyle w:val="TabellHuvud"/>
              <w:keepNext/>
              <w:keepLines/>
            </w:pPr>
            <w:r>
              <w:t>2022</w:t>
            </w:r>
          </w:p>
        </w:tc>
      </w:tr>
      <w:tr w:rsidR="0067606D" w14:paraId="5DB7B961" w14:textId="77777777" w:rsidTr="0067606D">
        <w:tc>
          <w:tcPr>
            <w:tcW w:w="0" w:type="dxa"/>
          </w:tcPr>
          <w:p w14:paraId="5AA3CB5C" w14:textId="60A9CCB5" w:rsidR="0067606D" w:rsidRDefault="0067606D" w:rsidP="0067606D">
            <w:pPr>
              <w:pStyle w:val="TabellRader"/>
              <w:keepNext/>
              <w:keepLines/>
              <w:jc w:val="left"/>
            </w:pPr>
            <w:r>
              <w:t>8 Asylsökande, genomsnittligt antal inskrivna per dygn</w:t>
            </w:r>
          </w:p>
        </w:tc>
        <w:tc>
          <w:tcPr>
            <w:tcW w:w="0" w:type="dxa"/>
            <w:vAlign w:val="bottom"/>
          </w:tcPr>
          <w:p w14:paraId="58BD77D7" w14:textId="01FFCF81" w:rsidR="0067606D" w:rsidRDefault="0067606D" w:rsidP="0067606D">
            <w:pPr>
              <w:pStyle w:val="TabellRader"/>
              <w:keepNext/>
              <w:keepLines/>
            </w:pPr>
            <w:r w:rsidRPr="00C7587D">
              <w:t>-14 000</w:t>
            </w:r>
          </w:p>
        </w:tc>
        <w:tc>
          <w:tcPr>
            <w:tcW w:w="0" w:type="dxa"/>
            <w:vAlign w:val="bottom"/>
          </w:tcPr>
          <w:p w14:paraId="77AB50C3" w14:textId="12ADEBE8" w:rsidR="0067606D" w:rsidRDefault="0067606D">
            <w:pPr>
              <w:pStyle w:val="TabellRader"/>
              <w:keepNext/>
              <w:keepLines/>
            </w:pPr>
            <w:r w:rsidRPr="00C7587D">
              <w:t>-25 700</w:t>
            </w:r>
          </w:p>
        </w:tc>
        <w:tc>
          <w:tcPr>
            <w:tcW w:w="0" w:type="dxa"/>
            <w:vAlign w:val="bottom"/>
          </w:tcPr>
          <w:p w14:paraId="02464AFF" w14:textId="70185FE0" w:rsidR="0067606D" w:rsidRDefault="0067606D">
            <w:pPr>
              <w:pStyle w:val="TabellRader"/>
              <w:keepNext/>
              <w:keepLines/>
            </w:pPr>
            <w:r w:rsidRPr="00C7587D">
              <w:t>-35 800</w:t>
            </w:r>
          </w:p>
        </w:tc>
      </w:tr>
      <w:tr w:rsidR="0067606D" w14:paraId="01F24078" w14:textId="77777777" w:rsidTr="0067606D">
        <w:tc>
          <w:tcPr>
            <w:tcW w:w="0" w:type="dxa"/>
          </w:tcPr>
          <w:p w14:paraId="66CCD4AD" w14:textId="4808A36F" w:rsidR="0067606D" w:rsidRDefault="0067606D" w:rsidP="0067606D">
            <w:pPr>
              <w:pStyle w:val="TabellRader"/>
              <w:keepNext/>
              <w:keepLines/>
              <w:jc w:val="left"/>
            </w:pPr>
            <w:r>
              <w:t>9 Antal personer med assistansersättning</w:t>
            </w:r>
          </w:p>
        </w:tc>
        <w:tc>
          <w:tcPr>
            <w:tcW w:w="0" w:type="dxa"/>
            <w:vAlign w:val="bottom"/>
          </w:tcPr>
          <w:p w14:paraId="5B07D64D" w14:textId="576F4739" w:rsidR="0067606D" w:rsidRPr="00C7587D" w:rsidRDefault="0067606D" w:rsidP="0067606D">
            <w:pPr>
              <w:pStyle w:val="TabellRader"/>
              <w:keepNext/>
              <w:keepLines/>
            </w:pPr>
            <w:r w:rsidRPr="00ED6F76">
              <w:t>-216</w:t>
            </w:r>
          </w:p>
        </w:tc>
        <w:tc>
          <w:tcPr>
            <w:tcW w:w="0" w:type="dxa"/>
            <w:vAlign w:val="bottom"/>
          </w:tcPr>
          <w:p w14:paraId="56B51F90" w14:textId="630C4593" w:rsidR="0067606D" w:rsidRPr="00C7587D" w:rsidRDefault="0067606D">
            <w:pPr>
              <w:pStyle w:val="TabellRader"/>
              <w:keepNext/>
              <w:keepLines/>
            </w:pPr>
            <w:r w:rsidRPr="00ED6F76">
              <w:t>-307</w:t>
            </w:r>
          </w:p>
        </w:tc>
        <w:tc>
          <w:tcPr>
            <w:tcW w:w="0" w:type="dxa"/>
            <w:vAlign w:val="bottom"/>
          </w:tcPr>
          <w:p w14:paraId="7D88BE1C" w14:textId="052D5FDA" w:rsidR="0067606D" w:rsidRPr="00C7587D" w:rsidRDefault="0067606D">
            <w:pPr>
              <w:pStyle w:val="TabellRader"/>
              <w:keepNext/>
              <w:keepLines/>
            </w:pPr>
            <w:r w:rsidRPr="00ED6F76">
              <w:t>-414</w:t>
            </w:r>
          </w:p>
        </w:tc>
      </w:tr>
      <w:tr w:rsidR="0067606D" w14:paraId="2844D36B" w14:textId="77777777" w:rsidTr="0067606D">
        <w:tc>
          <w:tcPr>
            <w:tcW w:w="0" w:type="dxa"/>
          </w:tcPr>
          <w:p w14:paraId="1C87070B" w14:textId="13C638BD" w:rsidR="0067606D" w:rsidRDefault="0067606D" w:rsidP="0067606D">
            <w:pPr>
              <w:pStyle w:val="TabellRader"/>
              <w:keepNext/>
              <w:keepLines/>
              <w:jc w:val="left"/>
            </w:pPr>
            <w:r>
              <w:t>10 Antal sjukpenningdagar (netto), miljoner</w:t>
            </w:r>
          </w:p>
        </w:tc>
        <w:tc>
          <w:tcPr>
            <w:tcW w:w="0" w:type="dxa"/>
            <w:vAlign w:val="bottom"/>
          </w:tcPr>
          <w:p w14:paraId="0325EB4B" w14:textId="54C4CCD3" w:rsidR="0067606D" w:rsidRPr="00C7587D" w:rsidRDefault="0067606D" w:rsidP="0067606D">
            <w:pPr>
              <w:pStyle w:val="TabellRader"/>
              <w:keepNext/>
              <w:keepLines/>
            </w:pPr>
            <w:r w:rsidRPr="008F1D09">
              <w:t>-2,6</w:t>
            </w:r>
          </w:p>
        </w:tc>
        <w:tc>
          <w:tcPr>
            <w:tcW w:w="0" w:type="dxa"/>
            <w:vAlign w:val="bottom"/>
          </w:tcPr>
          <w:p w14:paraId="60C05BDC" w14:textId="1CF28D00" w:rsidR="0067606D" w:rsidRPr="00C7587D" w:rsidRDefault="0067606D">
            <w:pPr>
              <w:pStyle w:val="TabellRader"/>
              <w:keepNext/>
              <w:keepLines/>
            </w:pPr>
            <w:r w:rsidRPr="008F1D09">
              <w:t>-3,2</w:t>
            </w:r>
          </w:p>
        </w:tc>
        <w:tc>
          <w:tcPr>
            <w:tcW w:w="0" w:type="dxa"/>
            <w:vAlign w:val="bottom"/>
          </w:tcPr>
          <w:p w14:paraId="4E90E8EE" w14:textId="20180461" w:rsidR="0067606D" w:rsidRPr="00C7587D" w:rsidRDefault="0067606D">
            <w:pPr>
              <w:pStyle w:val="TabellRader"/>
              <w:keepNext/>
              <w:keepLines/>
            </w:pPr>
            <w:r w:rsidRPr="008F1D09">
              <w:t>-3,5</w:t>
            </w:r>
          </w:p>
        </w:tc>
      </w:tr>
      <w:tr w:rsidR="0067606D" w:rsidRPr="009044A4" w14:paraId="7E08E3FA" w14:textId="77777777" w:rsidTr="0067606D">
        <w:trPr>
          <w:cnfStyle w:val="010000000000" w:firstRow="0" w:lastRow="1" w:firstColumn="0" w:lastColumn="0" w:oddVBand="0" w:evenVBand="0" w:oddHBand="0" w:evenHBand="0" w:firstRowFirstColumn="0" w:firstRowLastColumn="0" w:lastRowFirstColumn="0" w:lastRowLastColumn="0"/>
        </w:trPr>
        <w:tc>
          <w:tcPr>
            <w:tcW w:w="0" w:type="dxa"/>
            <w:tcBorders>
              <w:top w:val="single" w:sz="4" w:space="0" w:color="auto"/>
            </w:tcBorders>
          </w:tcPr>
          <w:p w14:paraId="44868E95" w14:textId="6C5F5EC4" w:rsidR="0067606D" w:rsidRPr="000061D9" w:rsidRDefault="0067606D" w:rsidP="0067606D">
            <w:pPr>
              <w:pStyle w:val="TabellRader"/>
              <w:jc w:val="left"/>
              <w:rPr>
                <w:b w:val="0"/>
              </w:rPr>
            </w:pPr>
            <w:r w:rsidRPr="000061D9">
              <w:rPr>
                <w:b w:val="0"/>
              </w:rPr>
              <w:t>13 Genomsnittligt antal nyanlända som kommunerna får schablonersättning för</w:t>
            </w:r>
          </w:p>
        </w:tc>
        <w:tc>
          <w:tcPr>
            <w:tcW w:w="0" w:type="dxa"/>
            <w:tcBorders>
              <w:top w:val="single" w:sz="4" w:space="0" w:color="auto"/>
            </w:tcBorders>
            <w:vAlign w:val="bottom"/>
          </w:tcPr>
          <w:p w14:paraId="7918C5B0" w14:textId="62B0D8E7" w:rsidR="0067606D" w:rsidRPr="009044A4" w:rsidRDefault="0067606D" w:rsidP="0067606D">
            <w:pPr>
              <w:pStyle w:val="TabellSlutsumma"/>
              <w:keepNext/>
              <w:keepLines/>
              <w:rPr>
                <w:b/>
              </w:rPr>
            </w:pPr>
            <w:r w:rsidRPr="005829DF">
              <w:t>2 982</w:t>
            </w:r>
          </w:p>
        </w:tc>
        <w:tc>
          <w:tcPr>
            <w:tcW w:w="0" w:type="dxa"/>
            <w:tcBorders>
              <w:top w:val="single" w:sz="4" w:space="0" w:color="auto"/>
            </w:tcBorders>
            <w:vAlign w:val="bottom"/>
          </w:tcPr>
          <w:p w14:paraId="4664EFCB" w14:textId="357DFC6C" w:rsidR="0067606D" w:rsidRPr="009044A4" w:rsidRDefault="0067606D">
            <w:pPr>
              <w:pStyle w:val="TabellSlutsumma"/>
              <w:keepNext/>
              <w:keepLines/>
              <w:rPr>
                <w:b/>
              </w:rPr>
            </w:pPr>
            <w:r w:rsidRPr="005829DF">
              <w:t>11 947</w:t>
            </w:r>
          </w:p>
        </w:tc>
        <w:tc>
          <w:tcPr>
            <w:tcW w:w="0" w:type="dxa"/>
            <w:tcBorders>
              <w:top w:val="single" w:sz="4" w:space="0" w:color="auto"/>
            </w:tcBorders>
            <w:vAlign w:val="bottom"/>
          </w:tcPr>
          <w:p w14:paraId="29500628" w14:textId="3D49814B" w:rsidR="0067606D" w:rsidRPr="009044A4" w:rsidRDefault="0067606D">
            <w:pPr>
              <w:pStyle w:val="TabellSlutsumma"/>
              <w:keepNext/>
              <w:keepLines/>
              <w:rPr>
                <w:b/>
              </w:rPr>
            </w:pPr>
            <w:r w:rsidRPr="005829DF">
              <w:t>16 782</w:t>
            </w:r>
          </w:p>
        </w:tc>
      </w:tr>
    </w:tbl>
    <w:p w14:paraId="361ED78C" w14:textId="6CAC30B9" w:rsidR="0067606D" w:rsidRDefault="0067606D" w:rsidP="0067606D">
      <w:pPr>
        <w:pStyle w:val="TabellFotnot"/>
      </w:pPr>
      <w:r>
        <w:t xml:space="preserve">Anm.: Volymuppgifter om antal personer avser årsgenomsnitt och är avrundade. Endast ett urval volymer med större förändringar mot beslutad budget för 2019 redovisas i tabellen. Se </w:t>
      </w:r>
      <w:r w:rsidRPr="009713A1">
        <w:fldChar w:fldCharType="begin"/>
      </w:r>
      <w:r w:rsidRPr="009713A1">
        <w:instrText xml:space="preserve"> REF  _Ref17704283 \* Lower \h </w:instrText>
      </w:r>
      <w:r>
        <w:instrText xml:space="preserve"> \* MERGEFORMAT </w:instrText>
      </w:r>
      <w:r w:rsidRPr="009713A1">
        <w:fldChar w:fldCharType="separate"/>
      </w:r>
      <w:r w:rsidR="00757DA4">
        <w:t xml:space="preserve">tabell </w:t>
      </w:r>
      <w:r w:rsidR="00757DA4">
        <w:rPr>
          <w:bCs/>
          <w:noProof/>
        </w:rPr>
        <w:t>7</w:t>
      </w:r>
      <w:r w:rsidR="00757DA4">
        <w:t>.</w:t>
      </w:r>
      <w:r w:rsidR="00757DA4">
        <w:rPr>
          <w:noProof/>
        </w:rPr>
        <w:t>11</w:t>
      </w:r>
      <w:r w:rsidRPr="009713A1">
        <w:fldChar w:fldCharType="end"/>
      </w:r>
      <w:r w:rsidRPr="009713A1">
        <w:t xml:space="preserve"> för</w:t>
      </w:r>
      <w:r>
        <w:t xml:space="preserve"> könsuppdelade utfall.</w:t>
      </w:r>
    </w:p>
    <w:p w14:paraId="537FF979" w14:textId="4128EB82" w:rsidR="0067606D" w:rsidRPr="007A7CEC" w:rsidRDefault="0067606D" w:rsidP="0067606D">
      <w:pPr>
        <w:pStyle w:val="TabellFotnot"/>
      </w:pPr>
      <w:r>
        <w:t>Källa: Egna beräkningar.</w:t>
      </w:r>
    </w:p>
    <w:p w14:paraId="337AAA2C" w14:textId="110317B3" w:rsidR="0067606D" w:rsidRDefault="0067606D" w:rsidP="0067606D">
      <w:pPr>
        <w:pStyle w:val="Rubrik4utannumrering"/>
      </w:pPr>
      <w:r>
        <w:t xml:space="preserve">Tekniska justeringar </w:t>
      </w:r>
    </w:p>
    <w:p w14:paraId="69AC9282" w14:textId="27D93BC2" w:rsidR="0067606D" w:rsidRDefault="0067606D" w:rsidP="0067606D">
      <w:pPr>
        <w:pStyle w:val="Brdtextmedindrag"/>
        <w:ind w:firstLine="0"/>
      </w:pPr>
      <w:r>
        <w:t xml:space="preserve">Vissa av de förslag som regeringen lämnar i denna proposition motiverar tekniska justeringar av utgiftstakets nivå (se </w:t>
      </w:r>
      <w:r>
        <w:fldChar w:fldCharType="begin"/>
      </w:r>
      <w:r>
        <w:instrText xml:space="preserve"> REF  _Ref16673696 \* Lower \h </w:instrText>
      </w:r>
      <w:r>
        <w:fldChar w:fldCharType="separate"/>
      </w:r>
      <w:r w:rsidR="00757DA4">
        <w:t xml:space="preserve">tabell </w:t>
      </w:r>
      <w:r w:rsidR="00757DA4">
        <w:rPr>
          <w:bCs/>
          <w:noProof/>
        </w:rPr>
        <w:t>7</w:t>
      </w:r>
      <w:r w:rsidR="00757DA4">
        <w:t>.</w:t>
      </w:r>
      <w:r w:rsidR="00757DA4">
        <w:rPr>
          <w:noProof/>
        </w:rPr>
        <w:t>14</w:t>
      </w:r>
      <w:r>
        <w:fldChar w:fldCharType="end"/>
      </w:r>
      <w:r>
        <w:t>). Dessa budgetförändringar uppgår sammantaget till 4,2 miljarder kronor per år fr.o.m. 2020. Den enskilt största tekniska justeringen beror på att statsbidragen till kommunerna föreslås höjas för att neutralisera att skatteintäkterna till kommunerna blir lägre till följd av den föreslagna skattesänkningen för personer över 65 år. I enlighet med praxis avrundas de årsvisa tekniska justeringarna till hela miljarder kronor och uppgår till 4 miljarder kronor årligen 2020–2022 (se avsnitt 5.2).</w:t>
      </w:r>
    </w:p>
    <w:p w14:paraId="05CDC9ED" w14:textId="77777777" w:rsidR="0067606D" w:rsidRDefault="0067606D" w:rsidP="0067606D">
      <w:pPr>
        <w:pStyle w:val="Rubrik4utannumrering"/>
      </w:pPr>
      <w:r>
        <w:t xml:space="preserve">Minskning av anslagsbehållningar </w:t>
      </w:r>
    </w:p>
    <w:p w14:paraId="5787817E" w14:textId="5C723E09" w:rsidR="0067606D" w:rsidRDefault="0067606D" w:rsidP="0067606D">
      <w:pPr>
        <w:pStyle w:val="Brdtext"/>
      </w:pPr>
      <w:r w:rsidRPr="00245811">
        <w:t>Anslagsbehållningarna utgörs av skillnaden mellan anvisade medel och förbrukningen av anslagsmedel.</w:t>
      </w:r>
      <w:r>
        <w:t xml:space="preserve"> Beräkningsposten Minskning av anslagsbehållningar beskrivs närmare i </w:t>
      </w:r>
      <w:r w:rsidRPr="009E0689">
        <w:t>avsnitt</w:t>
      </w:r>
      <w:r>
        <w:t> </w:t>
      </w:r>
      <w:r w:rsidRPr="009E0689">
        <w:fldChar w:fldCharType="begin"/>
      </w:r>
      <w:r w:rsidRPr="009E0689">
        <w:instrText xml:space="preserve"> REF _Ref17185804 \r \h </w:instrText>
      </w:r>
      <w:r>
        <w:instrText xml:space="preserve"> \* MERGEFORMAT </w:instrText>
      </w:r>
      <w:r w:rsidRPr="009E0689">
        <w:fldChar w:fldCharType="separate"/>
      </w:r>
      <w:r w:rsidR="00757DA4">
        <w:t>7.1</w:t>
      </w:r>
      <w:r w:rsidRPr="009E0689">
        <w:fldChar w:fldCharType="end"/>
      </w:r>
      <w:r w:rsidRPr="009E0689">
        <w:t>.</w:t>
      </w:r>
      <w:r>
        <w:t xml:space="preserve"> Sedan 2019 års ekonomiska vårproposition har en ny beräkning gjorts avseende anslags</w:t>
      </w:r>
      <w:r>
        <w:softHyphen/>
        <w:t>behållningarnas förändring 2019–2022. Den nya beräkningen medför att förändringen av anslags</w:t>
      </w:r>
      <w:r>
        <w:softHyphen/>
        <w:t>behållningarna blir större 2019–2022. Föränd</w:t>
      </w:r>
      <w:r>
        <w:softHyphen/>
        <w:t>ringarna är bl.a. hänförliga till utgifts</w:t>
      </w:r>
      <w:r>
        <w:softHyphen/>
        <w:t>område 6 Försvar och samhällets krisberedskap. För 2019 förklaras förändringen till stor del av en generell nedjustering av utgiftsprognosen i syfte att beakta systematisk överskattning i utgifts</w:t>
      </w:r>
      <w:r>
        <w:softHyphen/>
        <w:t>prognoserna. Posten Minskning av anslags</w:t>
      </w:r>
      <w:r>
        <w:softHyphen/>
        <w:t>behållningar är negativt definierad, dvs. ett nega</w:t>
      </w:r>
      <w:r>
        <w:softHyphen/>
        <w:t>tivt värde innebär att anslagsbehållningarna ökar.</w:t>
      </w:r>
    </w:p>
    <w:p w14:paraId="6A35A1A0" w14:textId="77777777" w:rsidR="0067606D" w:rsidRDefault="0067606D" w:rsidP="0067606D">
      <w:pPr>
        <w:pStyle w:val="Rubrik4utannumrering"/>
      </w:pPr>
      <w:r>
        <w:t xml:space="preserve">Övriga utgiftsförändringar </w:t>
      </w:r>
    </w:p>
    <w:p w14:paraId="4208FCF8" w14:textId="746CFAB7" w:rsidR="0067606D" w:rsidRDefault="0067606D" w:rsidP="0067606D">
      <w:pPr>
        <w:pStyle w:val="Brdtext"/>
      </w:pPr>
      <w:r>
        <w:t xml:space="preserve">Utgiftsprognoserna kan revideras till följd av justeringar som motiveras av ny information som inte avser makroekonomiska förutsättningar eller volymer, t.ex. nya prognosmetoder, korrigeringar av tidigare gjorda fel och regeländringar utom regeringens direkta kontroll, t.ex. ändringar i EU-rättsakter. </w:t>
      </w:r>
    </w:p>
    <w:p w14:paraId="5C7C8C10" w14:textId="769810C9" w:rsidR="0067606D" w:rsidRPr="00EA7333" w:rsidRDefault="0067606D" w:rsidP="0067606D">
      <w:pPr>
        <w:pStyle w:val="Brdtextmedindrag"/>
      </w:pPr>
      <w:r>
        <w:t>Jämfört med 2019 års ekonomiska vårproposition revideras övriga utgifter ned för 2020–2022</w:t>
      </w:r>
      <w:r w:rsidRPr="00A53326">
        <w:t xml:space="preserve"> </w:t>
      </w:r>
      <w:r>
        <w:t xml:space="preserve">främst på grund av ändrade antaganden om EU-avgiften. Dels kommer Europeiska kommissionen göra en retroaktiv betalning till Sverige efter en översyn av inbetalda medel från 1995 fram till i dag, dels är kommissionens förslag till budget för 2020 nu beaktad i prognosen. </w:t>
      </w:r>
    </w:p>
    <w:p w14:paraId="18F1CCAC" w14:textId="7ED58D18" w:rsidR="0067606D" w:rsidRDefault="0067606D" w:rsidP="0067606D">
      <w:pPr>
        <w:pStyle w:val="Rubrik2"/>
      </w:pPr>
      <w:bookmarkStart w:id="263" w:name="_Toc19298869"/>
      <w:bookmarkStart w:id="264" w:name="_Hlk18495832"/>
      <w:r w:rsidRPr="00915AF8">
        <w:t>Uppföljning av utgifterna i statens budget och takbegränsade utgifter 2019</w:t>
      </w:r>
      <w:bookmarkEnd w:id="263"/>
    </w:p>
    <w:bookmarkEnd w:id="264"/>
    <w:p w14:paraId="20C2B398" w14:textId="49FF8811" w:rsidR="0067606D" w:rsidRDefault="0067606D" w:rsidP="0067606D">
      <w:pPr>
        <w:pStyle w:val="Brdtext"/>
      </w:pPr>
      <w:r>
        <w:t xml:space="preserve">Utgiftsramarna för 2019 följer dels av statens budget för 2019, dels av de ramar som beslutades av riksdagen efter förslag i </w:t>
      </w:r>
      <w:r w:rsidRPr="00804766">
        <w:t>proposition</w:t>
      </w:r>
      <w:r>
        <w:t>en</w:t>
      </w:r>
      <w:r w:rsidRPr="00804766">
        <w:t xml:space="preserve"> Vårändringsbudget för 201</w:t>
      </w:r>
      <w:r>
        <w:t>9. Därutöver beaktas</w:t>
      </w:r>
      <w:r w:rsidRPr="00804766">
        <w:t xml:space="preserve"> förslagen i propositionen </w:t>
      </w:r>
      <w:r w:rsidRPr="00A3559B">
        <w:t xml:space="preserve">Höständringsbudget för 2019. I </w:t>
      </w:r>
      <w:r w:rsidRPr="00A3559B">
        <w:fldChar w:fldCharType="begin"/>
      </w:r>
      <w:r w:rsidRPr="00A3559B">
        <w:instrText xml:space="preserve"> REF  _Ref16779117 \* Lower \h </w:instrText>
      </w:r>
      <w:r>
        <w:instrText xml:space="preserve"> \* MERGEFORMAT </w:instrText>
      </w:r>
      <w:r w:rsidRPr="00A3559B">
        <w:fldChar w:fldCharType="separate"/>
      </w:r>
      <w:r w:rsidR="00757DA4" w:rsidRPr="008F1F6F">
        <w:t xml:space="preserve">tabell </w:t>
      </w:r>
      <w:r w:rsidR="00757DA4">
        <w:t>7</w:t>
      </w:r>
      <w:r w:rsidR="00757DA4" w:rsidRPr="008F1F6F">
        <w:t>.</w:t>
      </w:r>
      <w:r w:rsidR="00757DA4">
        <w:rPr>
          <w:noProof/>
        </w:rPr>
        <w:t>18</w:t>
      </w:r>
      <w:r w:rsidRPr="00A3559B">
        <w:fldChar w:fldCharType="end"/>
      </w:r>
      <w:r w:rsidRPr="00A3559B">
        <w:t xml:space="preserve"> redovisas den </w:t>
      </w:r>
      <w:r>
        <w:t>beslutade</w:t>
      </w:r>
      <w:r w:rsidRPr="00A3559B">
        <w:t xml:space="preserve"> budgeten för 2019, samt beräkningarna i ovan nämnda propositioner</w:t>
      </w:r>
      <w:r w:rsidRPr="00804766">
        <w:t xml:space="preserve">. </w:t>
      </w:r>
    </w:p>
    <w:p w14:paraId="33CAA65B" w14:textId="0D439A42" w:rsidR="0067606D" w:rsidRPr="00C23A63" w:rsidRDefault="0067606D" w:rsidP="0067606D">
      <w:pPr>
        <w:pStyle w:val="Brdtextmedindrag"/>
        <w:rPr>
          <w:highlight w:val="yellow"/>
        </w:rPr>
      </w:pPr>
      <w:r w:rsidRPr="00EA792D">
        <w:t>Statens utgifter under 2019 beräknas samman</w:t>
      </w:r>
      <w:r>
        <w:softHyphen/>
      </w:r>
      <w:r w:rsidRPr="00EA792D">
        <w:t xml:space="preserve">taget understiga de utgiftsramar som riksdagen </w:t>
      </w:r>
      <w:r>
        <w:t>fastställt</w:t>
      </w:r>
      <w:r w:rsidRPr="00EA792D">
        <w:t xml:space="preserve">. </w:t>
      </w:r>
      <w:r w:rsidRPr="00804766">
        <w:t xml:space="preserve">I den nu aktuella prognosen uppgår utgifterna under samtliga utgiftsområden till sammanlagt </w:t>
      </w:r>
      <w:r>
        <w:t>1 018 </w:t>
      </w:r>
      <w:r w:rsidRPr="00804766">
        <w:t>miljarder kronor. I</w:t>
      </w:r>
      <w:r w:rsidRPr="00804766" w:rsidDel="00C21584">
        <w:t xml:space="preserve"> </w:t>
      </w:r>
      <w:r>
        <w:t>den beslutade budgeten</w:t>
      </w:r>
      <w:r w:rsidRPr="00804766">
        <w:t xml:space="preserve"> för 201</w:t>
      </w:r>
      <w:r>
        <w:t>9</w:t>
      </w:r>
      <w:r w:rsidRPr="00804766">
        <w:t xml:space="preserve"> anvisades </w:t>
      </w:r>
      <w:r>
        <w:t>1 030 </w:t>
      </w:r>
      <w:r w:rsidRPr="00804766">
        <w:t>miljarder kronor</w:t>
      </w:r>
      <w:r>
        <w:t>. Inklusive</w:t>
      </w:r>
      <w:r w:rsidRPr="00804766">
        <w:t xml:space="preserve"> posten Minskning av anslagsbehållningar</w:t>
      </w:r>
      <w:r>
        <w:t xml:space="preserve"> bedömdes utgifterna </w:t>
      </w:r>
      <w:r w:rsidRPr="00804766">
        <w:t>totalt</w:t>
      </w:r>
      <w:r>
        <w:t xml:space="preserve"> uppgå till</w:t>
      </w:r>
      <w:r w:rsidRPr="00804766">
        <w:t xml:space="preserve"> </w:t>
      </w:r>
      <w:r>
        <w:t>1 019 </w:t>
      </w:r>
      <w:r w:rsidRPr="00804766">
        <w:t xml:space="preserve">miljarder kronor. </w:t>
      </w:r>
      <w:r>
        <w:t>Med hänsyn tagen till</w:t>
      </w:r>
      <w:r w:rsidRPr="00804766">
        <w:t xml:space="preserve"> ovan angivna ändrings</w:t>
      </w:r>
      <w:r w:rsidR="00C76E6E">
        <w:softHyphen/>
      </w:r>
      <w:r w:rsidRPr="00804766">
        <w:t>budgetar har totalt 1</w:t>
      </w:r>
      <w:r>
        <w:t> </w:t>
      </w:r>
      <w:r w:rsidRPr="00804766">
        <w:t>0</w:t>
      </w:r>
      <w:r>
        <w:t>36 </w:t>
      </w:r>
      <w:r w:rsidRPr="00804766">
        <w:t>miljarder kronor anvisats.</w:t>
      </w:r>
    </w:p>
    <w:p w14:paraId="4ED5925D" w14:textId="2170D81D" w:rsidR="0067606D" w:rsidRDefault="0067606D">
      <w:pPr>
        <w:jc w:val="left"/>
        <w:rPr>
          <w:rFonts w:eastAsia="Times New Roman" w:cs="Times New Roman"/>
          <w:spacing w:val="-4"/>
          <w:szCs w:val="20"/>
        </w:rPr>
      </w:pPr>
    </w:p>
    <w:p w14:paraId="448F0058" w14:textId="77777777" w:rsidR="0067606D" w:rsidRDefault="0067606D" w:rsidP="0067606D">
      <w:pPr>
        <w:pStyle w:val="Brdtext"/>
        <w:sectPr w:rsidR="0067606D" w:rsidSect="0067606D">
          <w:headerReference w:type="even" r:id="rId335"/>
          <w:headerReference w:type="default" r:id="rId336"/>
          <w:footerReference w:type="even" r:id="rId337"/>
          <w:footerReference w:type="default" r:id="rId338"/>
          <w:footerReference w:type="first" r:id="rId339"/>
          <w:type w:val="continuous"/>
          <w:pgSz w:w="11906" w:h="16838" w:code="9"/>
          <w:pgMar w:top="1304" w:right="1871" w:bottom="1531" w:left="1021" w:header="567" w:footer="1077" w:gutter="0"/>
          <w:cols w:num="2" w:space="340"/>
          <w:docGrid w:linePitch="360"/>
        </w:sectPr>
      </w:pPr>
    </w:p>
    <w:p w14:paraId="725CD678" w14:textId="26C50C80" w:rsidR="0067606D" w:rsidRDefault="0067606D" w:rsidP="0067606D">
      <w:pPr>
        <w:pStyle w:val="TabellRubrik"/>
      </w:pPr>
      <w:bookmarkStart w:id="265" w:name="_Ref16779117"/>
      <w:bookmarkStart w:id="266" w:name="_Toc19299012"/>
      <w:r w:rsidRPr="008F1F6F">
        <w:lastRenderedPageBreak/>
        <w:t xml:space="preserve">Tabell </w:t>
      </w:r>
      <w:fldSimple w:instr=" STYLEREF &quot;Rubrik 1&quot;\n \* MERGEFORMAT ">
        <w:r w:rsidR="00757DA4">
          <w:rPr>
            <w:noProof/>
          </w:rPr>
          <w:t>7</w:t>
        </w:r>
      </w:fldSimple>
      <w:r w:rsidRPr="008F1F6F">
        <w:t>.</w:t>
      </w:r>
      <w:r w:rsidRPr="008F1F6F">
        <w:fldChar w:fldCharType="begin"/>
      </w:r>
      <w:r>
        <w:rPr>
          <w:noProof/>
        </w:rPr>
        <w:instrText xml:space="preserve"> SEQ Tabell \* Arabic \s 1  \* MERGEFORMAT </w:instrText>
      </w:r>
      <w:r w:rsidRPr="008F1F6F">
        <w:fldChar w:fldCharType="separate"/>
      </w:r>
      <w:r w:rsidR="00757DA4">
        <w:rPr>
          <w:noProof/>
        </w:rPr>
        <w:t>18</w:t>
      </w:r>
      <w:r w:rsidRPr="008F1F6F">
        <w:fldChar w:fldCharType="end"/>
      </w:r>
      <w:bookmarkEnd w:id="265"/>
      <w:r w:rsidRPr="008F1F6F">
        <w:tab/>
        <w:t>Utgifter 2019</w:t>
      </w:r>
      <w:bookmarkEnd w:id="266"/>
    </w:p>
    <w:p w14:paraId="7D517102" w14:textId="552945B4" w:rsidR="0067606D" w:rsidRPr="00775020" w:rsidRDefault="0067606D" w:rsidP="0067606D">
      <w:pPr>
        <w:pStyle w:val="TabellUnderrubrik"/>
      </w:pPr>
      <w:r>
        <w:t>Miljarder kronor</w:t>
      </w:r>
    </w:p>
    <w:tbl>
      <w:tblPr>
        <w:tblW w:w="0" w:type="auto"/>
        <w:tblLayout w:type="fixed"/>
        <w:tblCellMar>
          <w:left w:w="0" w:type="dxa"/>
          <w:right w:w="0" w:type="dxa"/>
        </w:tblCellMar>
        <w:tblLook w:val="04A0" w:firstRow="1" w:lastRow="0" w:firstColumn="1" w:lastColumn="0" w:noHBand="0" w:noVBand="1"/>
      </w:tblPr>
      <w:tblGrid>
        <w:gridCol w:w="231"/>
        <w:gridCol w:w="3030"/>
        <w:gridCol w:w="821"/>
        <w:gridCol w:w="822"/>
        <w:gridCol w:w="822"/>
        <w:gridCol w:w="822"/>
        <w:gridCol w:w="822"/>
        <w:gridCol w:w="822"/>
        <w:gridCol w:w="822"/>
      </w:tblGrid>
      <w:tr w:rsidR="0067606D" w:rsidRPr="00D55FD9" w14:paraId="0A668AE9" w14:textId="77777777" w:rsidTr="0067606D">
        <w:tc>
          <w:tcPr>
            <w:tcW w:w="3261" w:type="dxa"/>
            <w:gridSpan w:val="2"/>
            <w:tcBorders>
              <w:bottom w:val="single" w:sz="18" w:space="0" w:color="auto"/>
            </w:tcBorders>
            <w:tcMar>
              <w:top w:w="0" w:type="dxa"/>
              <w:left w:w="0" w:type="dxa"/>
              <w:bottom w:w="0" w:type="dxa"/>
              <w:right w:w="71" w:type="dxa"/>
            </w:tcMar>
            <w:vAlign w:val="bottom"/>
            <w:hideMark/>
          </w:tcPr>
          <w:p w14:paraId="60615923" w14:textId="77777777" w:rsidR="0067606D" w:rsidRPr="00D55FD9" w:rsidRDefault="0067606D" w:rsidP="0067606D">
            <w:pPr>
              <w:pStyle w:val="TabellHuvud"/>
              <w:jc w:val="left"/>
            </w:pPr>
            <w:r w:rsidRPr="00D55FD9">
              <w:t xml:space="preserve">Utgiftsområde </w:t>
            </w:r>
          </w:p>
        </w:tc>
        <w:tc>
          <w:tcPr>
            <w:tcW w:w="821" w:type="dxa"/>
            <w:tcBorders>
              <w:bottom w:val="single" w:sz="18" w:space="0" w:color="auto"/>
            </w:tcBorders>
            <w:tcMar>
              <w:top w:w="0" w:type="dxa"/>
              <w:left w:w="0" w:type="dxa"/>
              <w:bottom w:w="0" w:type="dxa"/>
              <w:right w:w="71" w:type="dxa"/>
            </w:tcMar>
            <w:vAlign w:val="bottom"/>
            <w:hideMark/>
          </w:tcPr>
          <w:p w14:paraId="11A58622" w14:textId="17230FB3" w:rsidR="0067606D" w:rsidRPr="00D55FD9" w:rsidRDefault="0067606D" w:rsidP="0067606D">
            <w:pPr>
              <w:pStyle w:val="TabellHuvud"/>
            </w:pPr>
            <w:r w:rsidRPr="00D55FD9">
              <w:t>Urspr. budget</w:t>
            </w:r>
            <w:r w:rsidRPr="00D55FD9">
              <w:rPr>
                <w:vertAlign w:val="superscript"/>
              </w:rPr>
              <w:t>1</w:t>
            </w:r>
          </w:p>
        </w:tc>
        <w:tc>
          <w:tcPr>
            <w:tcW w:w="822" w:type="dxa"/>
            <w:tcBorders>
              <w:bottom w:val="single" w:sz="18" w:space="0" w:color="auto"/>
            </w:tcBorders>
            <w:tcMar>
              <w:top w:w="0" w:type="dxa"/>
              <w:left w:w="0" w:type="dxa"/>
              <w:bottom w:w="0" w:type="dxa"/>
              <w:right w:w="71" w:type="dxa"/>
            </w:tcMar>
            <w:vAlign w:val="bottom"/>
            <w:hideMark/>
          </w:tcPr>
          <w:p w14:paraId="5348DF5C" w14:textId="77777777" w:rsidR="0067606D" w:rsidRDefault="0067606D" w:rsidP="0067606D">
            <w:pPr>
              <w:pStyle w:val="TabellHuvud"/>
            </w:pPr>
            <w:r w:rsidRPr="00D55FD9">
              <w:t>Ändrings</w:t>
            </w:r>
            <w:r>
              <w:softHyphen/>
            </w:r>
            <w:r w:rsidRPr="00D55FD9">
              <w:t>budget</w:t>
            </w:r>
            <w:r w:rsidRPr="00D55FD9">
              <w:rPr>
                <w:vertAlign w:val="superscript"/>
              </w:rPr>
              <w:t>2</w:t>
            </w:r>
          </w:p>
          <w:p w14:paraId="161787D7" w14:textId="5B5E7F5C" w:rsidR="0067606D" w:rsidRPr="00D55FD9" w:rsidRDefault="0067606D" w:rsidP="0067606D">
            <w:pPr>
              <w:pStyle w:val="TabellHuvud"/>
            </w:pPr>
            <w:r w:rsidRPr="00D55FD9">
              <w:t>(VÄB)</w:t>
            </w:r>
          </w:p>
        </w:tc>
        <w:tc>
          <w:tcPr>
            <w:tcW w:w="822" w:type="dxa"/>
            <w:tcBorders>
              <w:bottom w:val="single" w:sz="18" w:space="0" w:color="auto"/>
            </w:tcBorders>
            <w:tcMar>
              <w:top w:w="0" w:type="dxa"/>
              <w:left w:w="0" w:type="dxa"/>
              <w:bottom w:w="0" w:type="dxa"/>
              <w:right w:w="71" w:type="dxa"/>
            </w:tcMar>
            <w:vAlign w:val="bottom"/>
            <w:hideMark/>
          </w:tcPr>
          <w:p w14:paraId="6BB3228F" w14:textId="77777777" w:rsidR="0067606D" w:rsidRDefault="0067606D" w:rsidP="0067606D">
            <w:pPr>
              <w:pStyle w:val="TabellHuvud"/>
            </w:pPr>
            <w:r w:rsidRPr="00D55FD9">
              <w:t>Förslag till ändrings</w:t>
            </w:r>
            <w:r>
              <w:softHyphen/>
            </w:r>
            <w:r w:rsidRPr="00D55FD9">
              <w:t>budget</w:t>
            </w:r>
            <w:r w:rsidRPr="00D55FD9">
              <w:rPr>
                <w:vertAlign w:val="superscript"/>
              </w:rPr>
              <w:t>2</w:t>
            </w:r>
            <w:r w:rsidRPr="00D55FD9">
              <w:t xml:space="preserve"> </w:t>
            </w:r>
          </w:p>
          <w:p w14:paraId="1FC31381" w14:textId="44DCF516" w:rsidR="0067606D" w:rsidRPr="00D55FD9" w:rsidRDefault="0067606D" w:rsidP="0067606D">
            <w:pPr>
              <w:pStyle w:val="TabellHuvud"/>
            </w:pPr>
            <w:r w:rsidRPr="00D55FD9">
              <w:t>(HÄB)</w:t>
            </w:r>
          </w:p>
        </w:tc>
        <w:tc>
          <w:tcPr>
            <w:tcW w:w="822" w:type="dxa"/>
            <w:tcBorders>
              <w:bottom w:val="single" w:sz="18" w:space="0" w:color="auto"/>
            </w:tcBorders>
            <w:tcMar>
              <w:top w:w="0" w:type="dxa"/>
              <w:left w:w="0" w:type="dxa"/>
              <w:bottom w:w="0" w:type="dxa"/>
              <w:right w:w="71" w:type="dxa"/>
            </w:tcMar>
            <w:vAlign w:val="bottom"/>
            <w:hideMark/>
          </w:tcPr>
          <w:p w14:paraId="19D011E2" w14:textId="6C362D5A" w:rsidR="0067606D" w:rsidRPr="00D55FD9" w:rsidRDefault="0067606D" w:rsidP="0067606D">
            <w:pPr>
              <w:pStyle w:val="TabellHuvud"/>
            </w:pPr>
            <w:r w:rsidRPr="00D55FD9">
              <w:t>Totalt anvisat</w:t>
            </w:r>
            <w:r w:rsidRPr="00D55FD9">
              <w:rPr>
                <w:vertAlign w:val="superscript"/>
              </w:rPr>
              <w:t>3</w:t>
            </w:r>
          </w:p>
        </w:tc>
        <w:tc>
          <w:tcPr>
            <w:tcW w:w="822" w:type="dxa"/>
            <w:tcBorders>
              <w:bottom w:val="single" w:sz="18" w:space="0" w:color="auto"/>
            </w:tcBorders>
            <w:tcMar>
              <w:top w:w="0" w:type="dxa"/>
              <w:left w:w="0" w:type="dxa"/>
              <w:bottom w:w="0" w:type="dxa"/>
              <w:right w:w="71" w:type="dxa"/>
            </w:tcMar>
            <w:vAlign w:val="bottom"/>
            <w:hideMark/>
          </w:tcPr>
          <w:p w14:paraId="5E4AD2A8" w14:textId="77777777" w:rsidR="0067606D" w:rsidRPr="00D55FD9" w:rsidRDefault="0067606D" w:rsidP="0067606D">
            <w:pPr>
              <w:pStyle w:val="TabellHuvud"/>
            </w:pPr>
            <w:r w:rsidRPr="00D55FD9">
              <w:t>Prognos</w:t>
            </w:r>
          </w:p>
        </w:tc>
        <w:tc>
          <w:tcPr>
            <w:tcW w:w="822" w:type="dxa"/>
            <w:tcBorders>
              <w:bottom w:val="single" w:sz="18" w:space="0" w:color="auto"/>
            </w:tcBorders>
            <w:tcMar>
              <w:top w:w="0" w:type="dxa"/>
              <w:left w:w="0" w:type="dxa"/>
              <w:bottom w:w="0" w:type="dxa"/>
              <w:right w:w="71" w:type="dxa"/>
            </w:tcMar>
            <w:vAlign w:val="bottom"/>
            <w:hideMark/>
          </w:tcPr>
          <w:p w14:paraId="778062C6" w14:textId="53CD2B73" w:rsidR="0067606D" w:rsidRPr="00D55FD9" w:rsidRDefault="0067606D" w:rsidP="0067606D">
            <w:pPr>
              <w:pStyle w:val="TabellHuvud"/>
            </w:pPr>
            <w:r w:rsidRPr="00D55FD9">
              <w:t xml:space="preserve">Differens </w:t>
            </w:r>
            <w:r>
              <w:t>p</w:t>
            </w:r>
            <w:r w:rsidRPr="00D55FD9">
              <w:t>rognos urspr. budget</w:t>
            </w:r>
          </w:p>
        </w:tc>
        <w:tc>
          <w:tcPr>
            <w:tcW w:w="822" w:type="dxa"/>
            <w:tcBorders>
              <w:bottom w:val="single" w:sz="18" w:space="0" w:color="auto"/>
            </w:tcBorders>
            <w:tcMar>
              <w:top w:w="0" w:type="dxa"/>
              <w:left w:w="0" w:type="dxa"/>
              <w:bottom w:w="0" w:type="dxa"/>
              <w:right w:w="71" w:type="dxa"/>
            </w:tcMar>
            <w:vAlign w:val="bottom"/>
            <w:hideMark/>
          </w:tcPr>
          <w:p w14:paraId="440E4392" w14:textId="77777777" w:rsidR="0067606D" w:rsidRDefault="0067606D" w:rsidP="0067606D">
            <w:pPr>
              <w:pStyle w:val="TabellHuvud"/>
            </w:pPr>
            <w:r w:rsidRPr="00D55FD9">
              <w:t xml:space="preserve">Differens </w:t>
            </w:r>
            <w:r>
              <w:t>p</w:t>
            </w:r>
            <w:r w:rsidRPr="00D55FD9">
              <w:t xml:space="preserve">rognos </w:t>
            </w:r>
          </w:p>
          <w:p w14:paraId="135A4DC7" w14:textId="1C92BAA0" w:rsidR="0067606D" w:rsidRPr="00D55FD9" w:rsidRDefault="0067606D" w:rsidP="0067606D">
            <w:pPr>
              <w:pStyle w:val="TabellHuvud"/>
            </w:pPr>
            <w:r w:rsidRPr="00D55FD9">
              <w:t>totalt anvisat</w:t>
            </w:r>
          </w:p>
        </w:tc>
      </w:tr>
      <w:tr w:rsidR="0067606D" w:rsidRPr="009652EC" w14:paraId="19DEDE8B" w14:textId="77777777" w:rsidTr="0067606D">
        <w:tc>
          <w:tcPr>
            <w:tcW w:w="231" w:type="dxa"/>
            <w:tcBorders>
              <w:top w:val="single" w:sz="18" w:space="0" w:color="auto"/>
            </w:tcBorders>
            <w:tcMar>
              <w:top w:w="0" w:type="dxa"/>
              <w:left w:w="0" w:type="dxa"/>
              <w:bottom w:w="0" w:type="dxa"/>
              <w:right w:w="71" w:type="dxa"/>
            </w:tcMar>
            <w:hideMark/>
          </w:tcPr>
          <w:p w14:paraId="1AEBC84A" w14:textId="77777777" w:rsidR="0067606D" w:rsidRPr="009652EC" w:rsidRDefault="0067606D" w:rsidP="0067606D">
            <w:pPr>
              <w:pStyle w:val="TabellRader"/>
              <w:rPr>
                <w:lang w:eastAsia="sv-SE"/>
              </w:rPr>
            </w:pPr>
            <w:r w:rsidRPr="009652EC">
              <w:rPr>
                <w:lang w:eastAsia="sv-SE"/>
              </w:rPr>
              <w:t>1</w:t>
            </w:r>
          </w:p>
        </w:tc>
        <w:tc>
          <w:tcPr>
            <w:tcW w:w="3030" w:type="dxa"/>
            <w:tcBorders>
              <w:top w:val="single" w:sz="18" w:space="0" w:color="auto"/>
            </w:tcBorders>
            <w:tcMar>
              <w:top w:w="0" w:type="dxa"/>
              <w:left w:w="0" w:type="dxa"/>
              <w:bottom w:w="0" w:type="dxa"/>
              <w:right w:w="71" w:type="dxa"/>
            </w:tcMar>
            <w:hideMark/>
          </w:tcPr>
          <w:p w14:paraId="626F88D6" w14:textId="77777777" w:rsidR="0067606D" w:rsidRPr="009652EC" w:rsidRDefault="0067606D" w:rsidP="0067606D">
            <w:pPr>
              <w:pStyle w:val="TabellRader"/>
              <w:jc w:val="left"/>
              <w:rPr>
                <w:lang w:eastAsia="sv-SE"/>
              </w:rPr>
            </w:pPr>
            <w:r w:rsidRPr="009652EC">
              <w:rPr>
                <w:lang w:eastAsia="sv-SE"/>
              </w:rPr>
              <w:t>Rikets styrelse</w:t>
            </w:r>
          </w:p>
        </w:tc>
        <w:tc>
          <w:tcPr>
            <w:tcW w:w="821" w:type="dxa"/>
            <w:tcBorders>
              <w:top w:val="single" w:sz="18" w:space="0" w:color="auto"/>
            </w:tcBorders>
            <w:tcMar>
              <w:top w:w="0" w:type="dxa"/>
              <w:left w:w="0" w:type="dxa"/>
              <w:bottom w:w="0" w:type="dxa"/>
              <w:right w:w="71" w:type="dxa"/>
            </w:tcMar>
            <w:vAlign w:val="bottom"/>
            <w:hideMark/>
          </w:tcPr>
          <w:p w14:paraId="6BE15E4B" w14:textId="77777777" w:rsidR="0067606D" w:rsidRPr="009652EC" w:rsidRDefault="0067606D" w:rsidP="0067606D">
            <w:pPr>
              <w:pStyle w:val="TabellRader"/>
              <w:rPr>
                <w:lang w:eastAsia="sv-SE"/>
              </w:rPr>
            </w:pPr>
            <w:r w:rsidRPr="009652EC">
              <w:rPr>
                <w:lang w:eastAsia="sv-SE"/>
              </w:rPr>
              <w:t>14,6</w:t>
            </w:r>
          </w:p>
        </w:tc>
        <w:tc>
          <w:tcPr>
            <w:tcW w:w="822" w:type="dxa"/>
            <w:tcBorders>
              <w:top w:val="single" w:sz="18" w:space="0" w:color="auto"/>
            </w:tcBorders>
            <w:tcMar>
              <w:top w:w="0" w:type="dxa"/>
              <w:left w:w="0" w:type="dxa"/>
              <w:bottom w:w="0" w:type="dxa"/>
              <w:right w:w="71" w:type="dxa"/>
            </w:tcMar>
            <w:vAlign w:val="bottom"/>
            <w:hideMark/>
          </w:tcPr>
          <w:p w14:paraId="3FEB5A4F" w14:textId="77777777" w:rsidR="0067606D" w:rsidRPr="009652EC" w:rsidRDefault="0067606D" w:rsidP="0067606D">
            <w:pPr>
              <w:pStyle w:val="TabellRader"/>
              <w:rPr>
                <w:lang w:eastAsia="sv-SE"/>
              </w:rPr>
            </w:pPr>
            <w:r w:rsidRPr="009652EC">
              <w:rPr>
                <w:lang w:eastAsia="sv-SE"/>
              </w:rPr>
              <w:t>0,1</w:t>
            </w:r>
          </w:p>
        </w:tc>
        <w:tc>
          <w:tcPr>
            <w:tcW w:w="822" w:type="dxa"/>
            <w:tcBorders>
              <w:top w:val="single" w:sz="18" w:space="0" w:color="auto"/>
            </w:tcBorders>
            <w:tcMar>
              <w:top w:w="0" w:type="dxa"/>
              <w:left w:w="0" w:type="dxa"/>
              <w:bottom w:w="0" w:type="dxa"/>
              <w:right w:w="71" w:type="dxa"/>
            </w:tcMar>
            <w:vAlign w:val="bottom"/>
            <w:hideMark/>
          </w:tcPr>
          <w:p w14:paraId="42F4544D" w14:textId="77777777" w:rsidR="0067606D" w:rsidRPr="009652EC" w:rsidRDefault="0067606D" w:rsidP="0067606D">
            <w:pPr>
              <w:pStyle w:val="TabellRader"/>
              <w:rPr>
                <w:lang w:eastAsia="sv-SE"/>
              </w:rPr>
            </w:pPr>
            <w:r w:rsidRPr="009652EC">
              <w:rPr>
                <w:lang w:eastAsia="sv-SE"/>
              </w:rPr>
              <w:t>0,0</w:t>
            </w:r>
          </w:p>
        </w:tc>
        <w:tc>
          <w:tcPr>
            <w:tcW w:w="822" w:type="dxa"/>
            <w:tcBorders>
              <w:top w:val="single" w:sz="18" w:space="0" w:color="auto"/>
            </w:tcBorders>
            <w:tcMar>
              <w:top w:w="0" w:type="dxa"/>
              <w:left w:w="0" w:type="dxa"/>
              <w:bottom w:w="0" w:type="dxa"/>
              <w:right w:w="71" w:type="dxa"/>
            </w:tcMar>
            <w:vAlign w:val="bottom"/>
            <w:hideMark/>
          </w:tcPr>
          <w:p w14:paraId="3252F261" w14:textId="77777777" w:rsidR="0067606D" w:rsidRPr="00111430" w:rsidRDefault="0067606D" w:rsidP="0067606D">
            <w:pPr>
              <w:pStyle w:val="TabellRader"/>
              <w:rPr>
                <w:lang w:eastAsia="sv-SE"/>
              </w:rPr>
            </w:pPr>
            <w:r w:rsidRPr="00111430">
              <w:rPr>
                <w:lang w:eastAsia="sv-SE"/>
              </w:rPr>
              <w:t>14,8</w:t>
            </w:r>
          </w:p>
        </w:tc>
        <w:tc>
          <w:tcPr>
            <w:tcW w:w="822" w:type="dxa"/>
            <w:tcBorders>
              <w:top w:val="single" w:sz="18" w:space="0" w:color="auto"/>
            </w:tcBorders>
            <w:tcMar>
              <w:top w:w="0" w:type="dxa"/>
              <w:left w:w="0" w:type="dxa"/>
              <w:bottom w:w="0" w:type="dxa"/>
              <w:right w:w="71" w:type="dxa"/>
            </w:tcMar>
            <w:vAlign w:val="bottom"/>
            <w:hideMark/>
          </w:tcPr>
          <w:p w14:paraId="33293600" w14:textId="53CCA908" w:rsidR="0067606D" w:rsidRPr="00111430" w:rsidRDefault="0067606D" w:rsidP="0067606D">
            <w:pPr>
              <w:pStyle w:val="TabellRader"/>
              <w:rPr>
                <w:lang w:eastAsia="sv-SE"/>
              </w:rPr>
            </w:pPr>
            <w:r w:rsidRPr="00735E3F">
              <w:rPr>
                <w:lang w:eastAsia="sv-SE"/>
              </w:rPr>
              <w:t>14,8</w:t>
            </w:r>
          </w:p>
        </w:tc>
        <w:tc>
          <w:tcPr>
            <w:tcW w:w="822" w:type="dxa"/>
            <w:tcBorders>
              <w:top w:val="single" w:sz="18" w:space="0" w:color="auto"/>
            </w:tcBorders>
            <w:tcMar>
              <w:top w:w="0" w:type="dxa"/>
              <w:left w:w="0" w:type="dxa"/>
              <w:bottom w:w="0" w:type="dxa"/>
              <w:right w:w="71" w:type="dxa"/>
            </w:tcMar>
            <w:vAlign w:val="bottom"/>
            <w:hideMark/>
          </w:tcPr>
          <w:p w14:paraId="4F0971C5" w14:textId="0CCCC7BD" w:rsidR="0067606D" w:rsidRPr="00111430" w:rsidRDefault="0067606D" w:rsidP="0067606D">
            <w:pPr>
              <w:pStyle w:val="TabellRader"/>
              <w:rPr>
                <w:lang w:eastAsia="sv-SE"/>
              </w:rPr>
            </w:pPr>
            <w:r w:rsidRPr="00111430">
              <w:rPr>
                <w:lang w:eastAsia="sv-SE"/>
              </w:rPr>
              <w:t>0,</w:t>
            </w:r>
            <w:r w:rsidRPr="00735E3F">
              <w:rPr>
                <w:lang w:eastAsia="sv-SE"/>
              </w:rPr>
              <w:t>2</w:t>
            </w:r>
          </w:p>
        </w:tc>
        <w:tc>
          <w:tcPr>
            <w:tcW w:w="822" w:type="dxa"/>
            <w:tcBorders>
              <w:top w:val="single" w:sz="18" w:space="0" w:color="auto"/>
            </w:tcBorders>
            <w:tcMar>
              <w:top w:w="0" w:type="dxa"/>
              <w:left w:w="0" w:type="dxa"/>
              <w:bottom w:w="0" w:type="dxa"/>
              <w:right w:w="71" w:type="dxa"/>
            </w:tcMar>
            <w:vAlign w:val="bottom"/>
            <w:hideMark/>
          </w:tcPr>
          <w:p w14:paraId="385E6F41" w14:textId="7DC2A89B" w:rsidR="0067606D" w:rsidRPr="00111430" w:rsidRDefault="0067606D" w:rsidP="0067606D">
            <w:pPr>
              <w:pStyle w:val="TabellRader"/>
              <w:rPr>
                <w:lang w:eastAsia="sv-SE"/>
              </w:rPr>
            </w:pPr>
            <w:r w:rsidRPr="00111430">
              <w:rPr>
                <w:lang w:eastAsia="sv-SE"/>
              </w:rPr>
              <w:t>0,</w:t>
            </w:r>
            <w:r w:rsidRPr="00735E3F">
              <w:rPr>
                <w:lang w:eastAsia="sv-SE"/>
              </w:rPr>
              <w:t>0</w:t>
            </w:r>
          </w:p>
        </w:tc>
      </w:tr>
      <w:tr w:rsidR="0067606D" w:rsidRPr="009652EC" w14:paraId="54B0E876" w14:textId="77777777" w:rsidTr="0067606D">
        <w:tc>
          <w:tcPr>
            <w:tcW w:w="231" w:type="dxa"/>
            <w:tcMar>
              <w:top w:w="0" w:type="dxa"/>
              <w:left w:w="0" w:type="dxa"/>
              <w:bottom w:w="0" w:type="dxa"/>
              <w:right w:w="71" w:type="dxa"/>
            </w:tcMar>
            <w:hideMark/>
          </w:tcPr>
          <w:p w14:paraId="160C2A61" w14:textId="77777777" w:rsidR="0067606D" w:rsidRPr="009652EC" w:rsidRDefault="0067606D" w:rsidP="0067606D">
            <w:pPr>
              <w:pStyle w:val="TabellRader"/>
              <w:rPr>
                <w:lang w:eastAsia="sv-SE"/>
              </w:rPr>
            </w:pPr>
            <w:r w:rsidRPr="009652EC">
              <w:rPr>
                <w:lang w:eastAsia="sv-SE"/>
              </w:rPr>
              <w:t>2</w:t>
            </w:r>
          </w:p>
        </w:tc>
        <w:tc>
          <w:tcPr>
            <w:tcW w:w="3030" w:type="dxa"/>
            <w:tcMar>
              <w:top w:w="0" w:type="dxa"/>
              <w:left w:w="0" w:type="dxa"/>
              <w:bottom w:w="0" w:type="dxa"/>
              <w:right w:w="71" w:type="dxa"/>
            </w:tcMar>
            <w:hideMark/>
          </w:tcPr>
          <w:p w14:paraId="6BC28156" w14:textId="77777777" w:rsidR="0067606D" w:rsidRPr="009652EC" w:rsidRDefault="0067606D" w:rsidP="0067606D">
            <w:pPr>
              <w:pStyle w:val="TabellRader"/>
              <w:jc w:val="left"/>
              <w:rPr>
                <w:lang w:eastAsia="sv-SE"/>
              </w:rPr>
            </w:pPr>
            <w:r w:rsidRPr="009652EC">
              <w:rPr>
                <w:lang w:eastAsia="sv-SE"/>
              </w:rPr>
              <w:t>Samhällsekonomi och finansförvaltning</w:t>
            </w:r>
          </w:p>
        </w:tc>
        <w:tc>
          <w:tcPr>
            <w:tcW w:w="821" w:type="dxa"/>
            <w:tcMar>
              <w:top w:w="0" w:type="dxa"/>
              <w:left w:w="0" w:type="dxa"/>
              <w:bottom w:w="0" w:type="dxa"/>
              <w:right w:w="71" w:type="dxa"/>
            </w:tcMar>
            <w:vAlign w:val="bottom"/>
            <w:hideMark/>
          </w:tcPr>
          <w:p w14:paraId="1FE89FA1" w14:textId="77777777" w:rsidR="0067606D" w:rsidRPr="009652EC" w:rsidRDefault="0067606D" w:rsidP="0067606D">
            <w:pPr>
              <w:pStyle w:val="TabellRader"/>
              <w:rPr>
                <w:lang w:eastAsia="sv-SE"/>
              </w:rPr>
            </w:pPr>
            <w:r w:rsidRPr="009652EC">
              <w:rPr>
                <w:lang w:eastAsia="sv-SE"/>
              </w:rPr>
              <w:t>17,3</w:t>
            </w:r>
          </w:p>
        </w:tc>
        <w:tc>
          <w:tcPr>
            <w:tcW w:w="822" w:type="dxa"/>
            <w:tcMar>
              <w:top w:w="0" w:type="dxa"/>
              <w:left w:w="0" w:type="dxa"/>
              <w:bottom w:w="0" w:type="dxa"/>
              <w:right w:w="71" w:type="dxa"/>
            </w:tcMar>
            <w:vAlign w:val="bottom"/>
            <w:hideMark/>
          </w:tcPr>
          <w:p w14:paraId="3A409FCE" w14:textId="77777777" w:rsidR="0067606D" w:rsidRPr="009652EC" w:rsidRDefault="0067606D" w:rsidP="0067606D">
            <w:pPr>
              <w:pStyle w:val="TabellRader"/>
              <w:rPr>
                <w:lang w:eastAsia="sv-SE"/>
              </w:rPr>
            </w:pPr>
            <w:r w:rsidRPr="009652EC">
              <w:rPr>
                <w:lang w:eastAsia="sv-SE"/>
              </w:rPr>
              <w:t>0,0</w:t>
            </w:r>
          </w:p>
        </w:tc>
        <w:tc>
          <w:tcPr>
            <w:tcW w:w="822" w:type="dxa"/>
            <w:tcMar>
              <w:top w:w="0" w:type="dxa"/>
              <w:left w:w="0" w:type="dxa"/>
              <w:bottom w:w="0" w:type="dxa"/>
              <w:right w:w="71" w:type="dxa"/>
            </w:tcMar>
            <w:vAlign w:val="bottom"/>
            <w:hideMark/>
          </w:tcPr>
          <w:p w14:paraId="5C3F8424" w14:textId="77777777" w:rsidR="0067606D" w:rsidRPr="009652EC" w:rsidRDefault="0067606D" w:rsidP="0067606D">
            <w:pPr>
              <w:pStyle w:val="TabellRader"/>
              <w:rPr>
                <w:lang w:eastAsia="sv-SE"/>
              </w:rPr>
            </w:pPr>
            <w:r w:rsidRPr="009652EC">
              <w:rPr>
                <w:lang w:eastAsia="sv-SE"/>
              </w:rPr>
              <w:t>0,0</w:t>
            </w:r>
          </w:p>
        </w:tc>
        <w:tc>
          <w:tcPr>
            <w:tcW w:w="822" w:type="dxa"/>
            <w:tcMar>
              <w:top w:w="0" w:type="dxa"/>
              <w:left w:w="0" w:type="dxa"/>
              <w:bottom w:w="0" w:type="dxa"/>
              <w:right w:w="71" w:type="dxa"/>
            </w:tcMar>
            <w:vAlign w:val="bottom"/>
            <w:hideMark/>
          </w:tcPr>
          <w:p w14:paraId="0BBD3EE9" w14:textId="77777777" w:rsidR="0067606D" w:rsidRPr="00111430" w:rsidRDefault="0067606D" w:rsidP="0067606D">
            <w:pPr>
              <w:pStyle w:val="TabellRader"/>
              <w:rPr>
                <w:lang w:eastAsia="sv-SE"/>
              </w:rPr>
            </w:pPr>
            <w:r w:rsidRPr="00111430">
              <w:rPr>
                <w:lang w:eastAsia="sv-SE"/>
              </w:rPr>
              <w:t>17,3</w:t>
            </w:r>
          </w:p>
        </w:tc>
        <w:tc>
          <w:tcPr>
            <w:tcW w:w="822" w:type="dxa"/>
            <w:tcMar>
              <w:top w:w="0" w:type="dxa"/>
              <w:left w:w="0" w:type="dxa"/>
              <w:bottom w:w="0" w:type="dxa"/>
              <w:right w:w="71" w:type="dxa"/>
            </w:tcMar>
            <w:vAlign w:val="bottom"/>
            <w:hideMark/>
          </w:tcPr>
          <w:p w14:paraId="76231E59" w14:textId="2634E748" w:rsidR="0067606D" w:rsidRPr="00111430" w:rsidRDefault="0067606D" w:rsidP="0067606D">
            <w:pPr>
              <w:pStyle w:val="TabellRader"/>
              <w:rPr>
                <w:lang w:eastAsia="sv-SE"/>
              </w:rPr>
            </w:pPr>
            <w:r w:rsidRPr="00111430">
              <w:rPr>
                <w:lang w:eastAsia="sv-SE"/>
              </w:rPr>
              <w:t>16,</w:t>
            </w:r>
            <w:r w:rsidRPr="00735E3F">
              <w:rPr>
                <w:lang w:eastAsia="sv-SE"/>
              </w:rPr>
              <w:t>9</w:t>
            </w:r>
          </w:p>
        </w:tc>
        <w:tc>
          <w:tcPr>
            <w:tcW w:w="822" w:type="dxa"/>
            <w:tcMar>
              <w:top w:w="0" w:type="dxa"/>
              <w:left w:w="0" w:type="dxa"/>
              <w:bottom w:w="0" w:type="dxa"/>
              <w:right w:w="71" w:type="dxa"/>
            </w:tcMar>
            <w:vAlign w:val="bottom"/>
            <w:hideMark/>
          </w:tcPr>
          <w:p w14:paraId="3C5034E4" w14:textId="56997631" w:rsidR="0067606D" w:rsidRPr="00111430" w:rsidRDefault="0067606D" w:rsidP="0067606D">
            <w:pPr>
              <w:pStyle w:val="TabellRader"/>
              <w:rPr>
                <w:lang w:eastAsia="sv-SE"/>
              </w:rPr>
            </w:pPr>
            <w:r w:rsidRPr="00111430">
              <w:rPr>
                <w:lang w:eastAsia="sv-SE"/>
              </w:rPr>
              <w:t>-0,</w:t>
            </w:r>
            <w:r w:rsidRPr="00735E3F">
              <w:rPr>
                <w:lang w:eastAsia="sv-SE"/>
              </w:rPr>
              <w:t>4</w:t>
            </w:r>
          </w:p>
        </w:tc>
        <w:tc>
          <w:tcPr>
            <w:tcW w:w="822" w:type="dxa"/>
            <w:tcMar>
              <w:top w:w="0" w:type="dxa"/>
              <w:left w:w="0" w:type="dxa"/>
              <w:bottom w:w="0" w:type="dxa"/>
              <w:right w:w="71" w:type="dxa"/>
            </w:tcMar>
            <w:vAlign w:val="bottom"/>
            <w:hideMark/>
          </w:tcPr>
          <w:p w14:paraId="6C09F2B5" w14:textId="0B658B78" w:rsidR="0067606D" w:rsidRPr="00111430" w:rsidRDefault="0067606D" w:rsidP="0067606D">
            <w:pPr>
              <w:pStyle w:val="TabellRader"/>
              <w:rPr>
                <w:lang w:eastAsia="sv-SE"/>
              </w:rPr>
            </w:pPr>
            <w:r w:rsidRPr="00111430">
              <w:rPr>
                <w:lang w:eastAsia="sv-SE"/>
              </w:rPr>
              <w:t>-0,</w:t>
            </w:r>
            <w:r w:rsidRPr="00735E3F">
              <w:rPr>
                <w:lang w:eastAsia="sv-SE"/>
              </w:rPr>
              <w:t>4</w:t>
            </w:r>
          </w:p>
        </w:tc>
      </w:tr>
      <w:tr w:rsidR="0067606D" w:rsidRPr="009652EC" w14:paraId="3F838594" w14:textId="77777777" w:rsidTr="0067606D">
        <w:tc>
          <w:tcPr>
            <w:tcW w:w="231" w:type="dxa"/>
            <w:tcMar>
              <w:top w:w="0" w:type="dxa"/>
              <w:left w:w="0" w:type="dxa"/>
              <w:bottom w:w="0" w:type="dxa"/>
              <w:right w:w="71" w:type="dxa"/>
            </w:tcMar>
            <w:hideMark/>
          </w:tcPr>
          <w:p w14:paraId="21D2E77D" w14:textId="77777777" w:rsidR="0067606D" w:rsidRPr="009652EC" w:rsidRDefault="0067606D" w:rsidP="0067606D">
            <w:pPr>
              <w:pStyle w:val="TabellRader"/>
              <w:rPr>
                <w:lang w:eastAsia="sv-SE"/>
              </w:rPr>
            </w:pPr>
            <w:r w:rsidRPr="009652EC">
              <w:rPr>
                <w:lang w:eastAsia="sv-SE"/>
              </w:rPr>
              <w:t>3</w:t>
            </w:r>
          </w:p>
        </w:tc>
        <w:tc>
          <w:tcPr>
            <w:tcW w:w="3030" w:type="dxa"/>
            <w:tcMar>
              <w:top w:w="0" w:type="dxa"/>
              <w:left w:w="0" w:type="dxa"/>
              <w:bottom w:w="0" w:type="dxa"/>
              <w:right w:w="71" w:type="dxa"/>
            </w:tcMar>
            <w:hideMark/>
          </w:tcPr>
          <w:p w14:paraId="33075A1D" w14:textId="77777777" w:rsidR="0067606D" w:rsidRPr="009652EC" w:rsidRDefault="0067606D" w:rsidP="0067606D">
            <w:pPr>
              <w:pStyle w:val="TabellRader"/>
              <w:jc w:val="left"/>
              <w:rPr>
                <w:lang w:eastAsia="sv-SE"/>
              </w:rPr>
            </w:pPr>
            <w:r w:rsidRPr="009652EC">
              <w:rPr>
                <w:lang w:eastAsia="sv-SE"/>
              </w:rPr>
              <w:t>Skatt, tull och exekution</w:t>
            </w:r>
          </w:p>
        </w:tc>
        <w:tc>
          <w:tcPr>
            <w:tcW w:w="821" w:type="dxa"/>
            <w:tcMar>
              <w:top w:w="0" w:type="dxa"/>
              <w:left w:w="0" w:type="dxa"/>
              <w:bottom w:w="0" w:type="dxa"/>
              <w:right w:w="71" w:type="dxa"/>
            </w:tcMar>
            <w:vAlign w:val="bottom"/>
            <w:hideMark/>
          </w:tcPr>
          <w:p w14:paraId="3C18CAC0" w14:textId="77777777" w:rsidR="0067606D" w:rsidRPr="009652EC" w:rsidRDefault="0067606D" w:rsidP="0067606D">
            <w:pPr>
              <w:pStyle w:val="TabellRader"/>
              <w:rPr>
                <w:lang w:eastAsia="sv-SE"/>
              </w:rPr>
            </w:pPr>
            <w:r w:rsidRPr="009652EC">
              <w:rPr>
                <w:lang w:eastAsia="sv-SE"/>
              </w:rPr>
              <w:t>11,5</w:t>
            </w:r>
          </w:p>
        </w:tc>
        <w:tc>
          <w:tcPr>
            <w:tcW w:w="822" w:type="dxa"/>
            <w:tcMar>
              <w:top w:w="0" w:type="dxa"/>
              <w:left w:w="0" w:type="dxa"/>
              <w:bottom w:w="0" w:type="dxa"/>
              <w:right w:w="71" w:type="dxa"/>
            </w:tcMar>
            <w:vAlign w:val="bottom"/>
            <w:hideMark/>
          </w:tcPr>
          <w:p w14:paraId="1E26F4C7" w14:textId="77777777" w:rsidR="0067606D" w:rsidRPr="009652EC" w:rsidRDefault="0067606D" w:rsidP="0067606D">
            <w:pPr>
              <w:pStyle w:val="TabellRader"/>
              <w:rPr>
                <w:lang w:eastAsia="sv-SE"/>
              </w:rPr>
            </w:pPr>
            <w:r w:rsidRPr="009652EC">
              <w:rPr>
                <w:lang w:eastAsia="sv-SE"/>
              </w:rPr>
              <w:t>0,0</w:t>
            </w:r>
          </w:p>
        </w:tc>
        <w:tc>
          <w:tcPr>
            <w:tcW w:w="822" w:type="dxa"/>
            <w:tcMar>
              <w:top w:w="0" w:type="dxa"/>
              <w:left w:w="0" w:type="dxa"/>
              <w:bottom w:w="0" w:type="dxa"/>
              <w:right w:w="71" w:type="dxa"/>
            </w:tcMar>
            <w:vAlign w:val="bottom"/>
            <w:hideMark/>
          </w:tcPr>
          <w:p w14:paraId="578945A4" w14:textId="77777777" w:rsidR="0067606D" w:rsidRPr="009652EC" w:rsidRDefault="0067606D" w:rsidP="0067606D">
            <w:pPr>
              <w:pStyle w:val="TabellRader"/>
              <w:rPr>
                <w:lang w:eastAsia="sv-SE"/>
              </w:rPr>
            </w:pPr>
            <w:r w:rsidRPr="009652EC">
              <w:rPr>
                <w:rFonts w:ascii="Cambria" w:hAnsi="Cambria" w:cs="Cambria"/>
                <w:lang w:eastAsia="sv-SE"/>
              </w:rPr>
              <w:t> </w:t>
            </w:r>
          </w:p>
        </w:tc>
        <w:tc>
          <w:tcPr>
            <w:tcW w:w="822" w:type="dxa"/>
            <w:tcMar>
              <w:top w:w="0" w:type="dxa"/>
              <w:left w:w="0" w:type="dxa"/>
              <w:bottom w:w="0" w:type="dxa"/>
              <w:right w:w="71" w:type="dxa"/>
            </w:tcMar>
            <w:vAlign w:val="bottom"/>
            <w:hideMark/>
          </w:tcPr>
          <w:p w14:paraId="48418C21" w14:textId="77777777" w:rsidR="0067606D" w:rsidRPr="00111430" w:rsidRDefault="0067606D" w:rsidP="0067606D">
            <w:pPr>
              <w:pStyle w:val="TabellRader"/>
              <w:rPr>
                <w:lang w:eastAsia="sv-SE"/>
              </w:rPr>
            </w:pPr>
            <w:r w:rsidRPr="00111430">
              <w:rPr>
                <w:lang w:eastAsia="sv-SE"/>
              </w:rPr>
              <w:t>11,5</w:t>
            </w:r>
          </w:p>
        </w:tc>
        <w:tc>
          <w:tcPr>
            <w:tcW w:w="822" w:type="dxa"/>
            <w:tcMar>
              <w:top w:w="0" w:type="dxa"/>
              <w:left w:w="0" w:type="dxa"/>
              <w:bottom w:w="0" w:type="dxa"/>
              <w:right w:w="71" w:type="dxa"/>
            </w:tcMar>
            <w:vAlign w:val="bottom"/>
            <w:hideMark/>
          </w:tcPr>
          <w:p w14:paraId="15A9A8E1" w14:textId="77777777" w:rsidR="0067606D" w:rsidRPr="00111430" w:rsidRDefault="0067606D" w:rsidP="0067606D">
            <w:pPr>
              <w:pStyle w:val="TabellRader"/>
              <w:rPr>
                <w:lang w:eastAsia="sv-SE"/>
              </w:rPr>
            </w:pPr>
            <w:r w:rsidRPr="00111430">
              <w:rPr>
                <w:lang w:eastAsia="sv-SE"/>
              </w:rPr>
              <w:t>11,4</w:t>
            </w:r>
          </w:p>
        </w:tc>
        <w:tc>
          <w:tcPr>
            <w:tcW w:w="822" w:type="dxa"/>
            <w:tcMar>
              <w:top w:w="0" w:type="dxa"/>
              <w:left w:w="0" w:type="dxa"/>
              <w:bottom w:w="0" w:type="dxa"/>
              <w:right w:w="71" w:type="dxa"/>
            </w:tcMar>
            <w:vAlign w:val="bottom"/>
            <w:hideMark/>
          </w:tcPr>
          <w:p w14:paraId="28C07FE1" w14:textId="77777777" w:rsidR="0067606D" w:rsidRPr="00111430" w:rsidRDefault="0067606D" w:rsidP="0067606D">
            <w:pPr>
              <w:pStyle w:val="TabellRader"/>
              <w:rPr>
                <w:lang w:eastAsia="sv-SE"/>
              </w:rPr>
            </w:pPr>
            <w:r w:rsidRPr="00111430">
              <w:rPr>
                <w:lang w:eastAsia="sv-SE"/>
              </w:rPr>
              <w:t>-0,1</w:t>
            </w:r>
          </w:p>
        </w:tc>
        <w:tc>
          <w:tcPr>
            <w:tcW w:w="822" w:type="dxa"/>
            <w:tcMar>
              <w:top w:w="0" w:type="dxa"/>
              <w:left w:w="0" w:type="dxa"/>
              <w:bottom w:w="0" w:type="dxa"/>
              <w:right w:w="71" w:type="dxa"/>
            </w:tcMar>
            <w:vAlign w:val="bottom"/>
            <w:hideMark/>
          </w:tcPr>
          <w:p w14:paraId="7BF6A0CB" w14:textId="77777777" w:rsidR="0067606D" w:rsidRPr="00111430" w:rsidRDefault="0067606D" w:rsidP="0067606D">
            <w:pPr>
              <w:pStyle w:val="TabellRader"/>
              <w:rPr>
                <w:lang w:eastAsia="sv-SE"/>
              </w:rPr>
            </w:pPr>
            <w:r w:rsidRPr="00111430">
              <w:rPr>
                <w:lang w:eastAsia="sv-SE"/>
              </w:rPr>
              <w:t>-0,1</w:t>
            </w:r>
          </w:p>
        </w:tc>
      </w:tr>
      <w:tr w:rsidR="0067606D" w:rsidRPr="009652EC" w14:paraId="5F033D4D" w14:textId="77777777" w:rsidTr="0067606D">
        <w:tc>
          <w:tcPr>
            <w:tcW w:w="231" w:type="dxa"/>
            <w:tcMar>
              <w:top w:w="0" w:type="dxa"/>
              <w:left w:w="0" w:type="dxa"/>
              <w:bottom w:w="0" w:type="dxa"/>
              <w:right w:w="71" w:type="dxa"/>
            </w:tcMar>
            <w:hideMark/>
          </w:tcPr>
          <w:p w14:paraId="33A86618" w14:textId="77777777" w:rsidR="0067606D" w:rsidRPr="009652EC" w:rsidRDefault="0067606D" w:rsidP="0067606D">
            <w:pPr>
              <w:pStyle w:val="TabellRader"/>
              <w:rPr>
                <w:lang w:eastAsia="sv-SE"/>
              </w:rPr>
            </w:pPr>
            <w:r w:rsidRPr="009652EC">
              <w:rPr>
                <w:lang w:eastAsia="sv-SE"/>
              </w:rPr>
              <w:t>4</w:t>
            </w:r>
          </w:p>
        </w:tc>
        <w:tc>
          <w:tcPr>
            <w:tcW w:w="3030" w:type="dxa"/>
            <w:tcMar>
              <w:top w:w="0" w:type="dxa"/>
              <w:left w:w="0" w:type="dxa"/>
              <w:bottom w:w="0" w:type="dxa"/>
              <w:right w:w="71" w:type="dxa"/>
            </w:tcMar>
            <w:hideMark/>
          </w:tcPr>
          <w:p w14:paraId="5E616CB3" w14:textId="77777777" w:rsidR="0067606D" w:rsidRPr="009652EC" w:rsidRDefault="0067606D" w:rsidP="0067606D">
            <w:pPr>
              <w:pStyle w:val="TabellRader"/>
              <w:jc w:val="left"/>
              <w:rPr>
                <w:lang w:eastAsia="sv-SE"/>
              </w:rPr>
            </w:pPr>
            <w:r w:rsidRPr="009652EC">
              <w:rPr>
                <w:lang w:eastAsia="sv-SE"/>
              </w:rPr>
              <w:t>Rättsväsendet</w:t>
            </w:r>
          </w:p>
        </w:tc>
        <w:tc>
          <w:tcPr>
            <w:tcW w:w="821" w:type="dxa"/>
            <w:tcMar>
              <w:top w:w="0" w:type="dxa"/>
              <w:left w:w="0" w:type="dxa"/>
              <w:bottom w:w="0" w:type="dxa"/>
              <w:right w:w="71" w:type="dxa"/>
            </w:tcMar>
            <w:vAlign w:val="bottom"/>
            <w:hideMark/>
          </w:tcPr>
          <w:p w14:paraId="5A9401E4" w14:textId="77777777" w:rsidR="0067606D" w:rsidRPr="009652EC" w:rsidRDefault="0067606D" w:rsidP="0067606D">
            <w:pPr>
              <w:pStyle w:val="TabellRader"/>
              <w:rPr>
                <w:lang w:eastAsia="sv-SE"/>
              </w:rPr>
            </w:pPr>
            <w:r w:rsidRPr="009652EC">
              <w:rPr>
                <w:lang w:eastAsia="sv-SE"/>
              </w:rPr>
              <w:t>48,4</w:t>
            </w:r>
          </w:p>
        </w:tc>
        <w:tc>
          <w:tcPr>
            <w:tcW w:w="822" w:type="dxa"/>
            <w:tcMar>
              <w:top w:w="0" w:type="dxa"/>
              <w:left w:w="0" w:type="dxa"/>
              <w:bottom w:w="0" w:type="dxa"/>
              <w:right w:w="71" w:type="dxa"/>
            </w:tcMar>
            <w:vAlign w:val="bottom"/>
            <w:hideMark/>
          </w:tcPr>
          <w:p w14:paraId="7B19731F" w14:textId="77777777" w:rsidR="0067606D" w:rsidRPr="009652EC" w:rsidRDefault="0067606D" w:rsidP="0067606D">
            <w:pPr>
              <w:pStyle w:val="TabellRader"/>
              <w:rPr>
                <w:lang w:eastAsia="sv-SE"/>
              </w:rPr>
            </w:pPr>
            <w:r w:rsidRPr="009652EC">
              <w:rPr>
                <w:lang w:eastAsia="sv-SE"/>
              </w:rPr>
              <w:t>0,8</w:t>
            </w:r>
          </w:p>
        </w:tc>
        <w:tc>
          <w:tcPr>
            <w:tcW w:w="822" w:type="dxa"/>
            <w:tcMar>
              <w:top w:w="0" w:type="dxa"/>
              <w:left w:w="0" w:type="dxa"/>
              <w:bottom w:w="0" w:type="dxa"/>
              <w:right w:w="71" w:type="dxa"/>
            </w:tcMar>
            <w:vAlign w:val="bottom"/>
            <w:hideMark/>
          </w:tcPr>
          <w:p w14:paraId="1A6270AA" w14:textId="77777777" w:rsidR="0067606D" w:rsidRPr="009652EC" w:rsidRDefault="0067606D" w:rsidP="0067606D">
            <w:pPr>
              <w:pStyle w:val="TabellRader"/>
              <w:rPr>
                <w:lang w:eastAsia="sv-SE"/>
              </w:rPr>
            </w:pPr>
            <w:r w:rsidRPr="009652EC">
              <w:rPr>
                <w:lang w:eastAsia="sv-SE"/>
              </w:rPr>
              <w:t>0,4</w:t>
            </w:r>
          </w:p>
        </w:tc>
        <w:tc>
          <w:tcPr>
            <w:tcW w:w="822" w:type="dxa"/>
            <w:tcMar>
              <w:top w:w="0" w:type="dxa"/>
              <w:left w:w="0" w:type="dxa"/>
              <w:bottom w:w="0" w:type="dxa"/>
              <w:right w:w="71" w:type="dxa"/>
            </w:tcMar>
            <w:vAlign w:val="bottom"/>
            <w:hideMark/>
          </w:tcPr>
          <w:p w14:paraId="4D88DBBC" w14:textId="77777777" w:rsidR="0067606D" w:rsidRPr="00111430" w:rsidRDefault="0067606D" w:rsidP="0067606D">
            <w:pPr>
              <w:pStyle w:val="TabellRader"/>
              <w:rPr>
                <w:lang w:eastAsia="sv-SE"/>
              </w:rPr>
            </w:pPr>
            <w:r w:rsidRPr="00111430">
              <w:rPr>
                <w:lang w:eastAsia="sv-SE"/>
              </w:rPr>
              <w:t>49,6</w:t>
            </w:r>
          </w:p>
        </w:tc>
        <w:tc>
          <w:tcPr>
            <w:tcW w:w="822" w:type="dxa"/>
            <w:tcMar>
              <w:top w:w="0" w:type="dxa"/>
              <w:left w:w="0" w:type="dxa"/>
              <w:bottom w:w="0" w:type="dxa"/>
              <w:right w:w="71" w:type="dxa"/>
            </w:tcMar>
            <w:vAlign w:val="bottom"/>
            <w:hideMark/>
          </w:tcPr>
          <w:p w14:paraId="16629B0F" w14:textId="77777777" w:rsidR="0067606D" w:rsidRPr="00111430" w:rsidRDefault="0067606D" w:rsidP="0067606D">
            <w:pPr>
              <w:pStyle w:val="TabellRader"/>
              <w:rPr>
                <w:lang w:eastAsia="sv-SE"/>
              </w:rPr>
            </w:pPr>
            <w:r w:rsidRPr="00111430">
              <w:rPr>
                <w:lang w:eastAsia="sv-SE"/>
              </w:rPr>
              <w:t>49,2</w:t>
            </w:r>
          </w:p>
        </w:tc>
        <w:tc>
          <w:tcPr>
            <w:tcW w:w="822" w:type="dxa"/>
            <w:tcMar>
              <w:top w:w="0" w:type="dxa"/>
              <w:left w:w="0" w:type="dxa"/>
              <w:bottom w:w="0" w:type="dxa"/>
              <w:right w:w="71" w:type="dxa"/>
            </w:tcMar>
            <w:vAlign w:val="bottom"/>
            <w:hideMark/>
          </w:tcPr>
          <w:p w14:paraId="5FE3472B" w14:textId="77777777" w:rsidR="0067606D" w:rsidRPr="00111430" w:rsidRDefault="0067606D" w:rsidP="0067606D">
            <w:pPr>
              <w:pStyle w:val="TabellRader"/>
              <w:rPr>
                <w:lang w:eastAsia="sv-SE"/>
              </w:rPr>
            </w:pPr>
            <w:r w:rsidRPr="00111430">
              <w:rPr>
                <w:lang w:eastAsia="sv-SE"/>
              </w:rPr>
              <w:t>0,9</w:t>
            </w:r>
          </w:p>
        </w:tc>
        <w:tc>
          <w:tcPr>
            <w:tcW w:w="822" w:type="dxa"/>
            <w:tcMar>
              <w:top w:w="0" w:type="dxa"/>
              <w:left w:w="0" w:type="dxa"/>
              <w:bottom w:w="0" w:type="dxa"/>
              <w:right w:w="71" w:type="dxa"/>
            </w:tcMar>
            <w:vAlign w:val="bottom"/>
            <w:hideMark/>
          </w:tcPr>
          <w:p w14:paraId="2D2E29B8" w14:textId="77777777" w:rsidR="0067606D" w:rsidRPr="00111430" w:rsidRDefault="0067606D" w:rsidP="0067606D">
            <w:pPr>
              <w:pStyle w:val="TabellRader"/>
              <w:rPr>
                <w:lang w:eastAsia="sv-SE"/>
              </w:rPr>
            </w:pPr>
            <w:r w:rsidRPr="00111430">
              <w:rPr>
                <w:lang w:eastAsia="sv-SE"/>
              </w:rPr>
              <w:t>-0,4</w:t>
            </w:r>
          </w:p>
        </w:tc>
      </w:tr>
      <w:tr w:rsidR="0067606D" w:rsidRPr="009652EC" w14:paraId="7B2405AE" w14:textId="77777777" w:rsidTr="0067606D">
        <w:tc>
          <w:tcPr>
            <w:tcW w:w="231" w:type="dxa"/>
            <w:tcMar>
              <w:top w:w="0" w:type="dxa"/>
              <w:left w:w="0" w:type="dxa"/>
              <w:bottom w:w="0" w:type="dxa"/>
              <w:right w:w="71" w:type="dxa"/>
            </w:tcMar>
            <w:hideMark/>
          </w:tcPr>
          <w:p w14:paraId="1A539B6D" w14:textId="77777777" w:rsidR="0067606D" w:rsidRPr="009652EC" w:rsidRDefault="0067606D" w:rsidP="0067606D">
            <w:pPr>
              <w:pStyle w:val="TabellRader"/>
              <w:rPr>
                <w:lang w:eastAsia="sv-SE"/>
              </w:rPr>
            </w:pPr>
            <w:r w:rsidRPr="009652EC">
              <w:rPr>
                <w:lang w:eastAsia="sv-SE"/>
              </w:rPr>
              <w:t>5</w:t>
            </w:r>
          </w:p>
        </w:tc>
        <w:tc>
          <w:tcPr>
            <w:tcW w:w="3030" w:type="dxa"/>
            <w:tcMar>
              <w:top w:w="0" w:type="dxa"/>
              <w:left w:w="0" w:type="dxa"/>
              <w:bottom w:w="0" w:type="dxa"/>
              <w:right w:w="71" w:type="dxa"/>
            </w:tcMar>
            <w:hideMark/>
          </w:tcPr>
          <w:p w14:paraId="147E6005" w14:textId="77777777" w:rsidR="0067606D" w:rsidRPr="009652EC" w:rsidRDefault="0067606D" w:rsidP="0067606D">
            <w:pPr>
              <w:pStyle w:val="TabellRader"/>
              <w:jc w:val="left"/>
              <w:rPr>
                <w:lang w:eastAsia="sv-SE"/>
              </w:rPr>
            </w:pPr>
            <w:r w:rsidRPr="009652EC">
              <w:rPr>
                <w:lang w:eastAsia="sv-SE"/>
              </w:rPr>
              <w:t>Internationell samverkan</w:t>
            </w:r>
          </w:p>
        </w:tc>
        <w:tc>
          <w:tcPr>
            <w:tcW w:w="821" w:type="dxa"/>
            <w:tcMar>
              <w:top w:w="0" w:type="dxa"/>
              <w:left w:w="0" w:type="dxa"/>
              <w:bottom w:w="0" w:type="dxa"/>
              <w:right w:w="71" w:type="dxa"/>
            </w:tcMar>
            <w:vAlign w:val="bottom"/>
            <w:hideMark/>
          </w:tcPr>
          <w:p w14:paraId="4F3654DD" w14:textId="77777777" w:rsidR="0067606D" w:rsidRPr="009652EC" w:rsidRDefault="0067606D" w:rsidP="0067606D">
            <w:pPr>
              <w:pStyle w:val="TabellRader"/>
              <w:rPr>
                <w:lang w:eastAsia="sv-SE"/>
              </w:rPr>
            </w:pPr>
            <w:r w:rsidRPr="009652EC">
              <w:rPr>
                <w:lang w:eastAsia="sv-SE"/>
              </w:rPr>
              <w:t>2,4</w:t>
            </w:r>
          </w:p>
        </w:tc>
        <w:tc>
          <w:tcPr>
            <w:tcW w:w="822" w:type="dxa"/>
            <w:tcMar>
              <w:top w:w="0" w:type="dxa"/>
              <w:left w:w="0" w:type="dxa"/>
              <w:bottom w:w="0" w:type="dxa"/>
              <w:right w:w="71" w:type="dxa"/>
            </w:tcMar>
            <w:vAlign w:val="bottom"/>
            <w:hideMark/>
          </w:tcPr>
          <w:p w14:paraId="72629333" w14:textId="77777777" w:rsidR="0067606D" w:rsidRPr="009652EC" w:rsidRDefault="0067606D" w:rsidP="0067606D">
            <w:pPr>
              <w:pStyle w:val="TabellRader"/>
              <w:rPr>
                <w:lang w:eastAsia="sv-SE"/>
              </w:rPr>
            </w:pPr>
            <w:r w:rsidRPr="009652EC">
              <w:rPr>
                <w:lang w:eastAsia="sv-SE"/>
              </w:rPr>
              <w:t>0,0</w:t>
            </w:r>
          </w:p>
        </w:tc>
        <w:tc>
          <w:tcPr>
            <w:tcW w:w="822" w:type="dxa"/>
            <w:tcMar>
              <w:top w:w="0" w:type="dxa"/>
              <w:left w:w="0" w:type="dxa"/>
              <w:bottom w:w="0" w:type="dxa"/>
              <w:right w:w="71" w:type="dxa"/>
            </w:tcMar>
            <w:vAlign w:val="bottom"/>
            <w:hideMark/>
          </w:tcPr>
          <w:p w14:paraId="4AB60177" w14:textId="77777777" w:rsidR="0067606D" w:rsidRPr="009652EC" w:rsidRDefault="0067606D" w:rsidP="0067606D">
            <w:pPr>
              <w:pStyle w:val="TabellRader"/>
              <w:rPr>
                <w:lang w:eastAsia="sv-SE"/>
              </w:rPr>
            </w:pPr>
            <w:r w:rsidRPr="009652EC">
              <w:rPr>
                <w:rFonts w:ascii="Cambria" w:hAnsi="Cambria" w:cs="Cambria"/>
                <w:lang w:eastAsia="sv-SE"/>
              </w:rPr>
              <w:t> </w:t>
            </w:r>
          </w:p>
        </w:tc>
        <w:tc>
          <w:tcPr>
            <w:tcW w:w="822" w:type="dxa"/>
            <w:tcMar>
              <w:top w:w="0" w:type="dxa"/>
              <w:left w:w="0" w:type="dxa"/>
              <w:bottom w:w="0" w:type="dxa"/>
              <w:right w:w="71" w:type="dxa"/>
            </w:tcMar>
            <w:vAlign w:val="bottom"/>
            <w:hideMark/>
          </w:tcPr>
          <w:p w14:paraId="43630879" w14:textId="77777777" w:rsidR="0067606D" w:rsidRPr="00111430" w:rsidRDefault="0067606D" w:rsidP="0067606D">
            <w:pPr>
              <w:pStyle w:val="TabellRader"/>
              <w:rPr>
                <w:lang w:eastAsia="sv-SE"/>
              </w:rPr>
            </w:pPr>
            <w:r w:rsidRPr="00111430">
              <w:rPr>
                <w:lang w:eastAsia="sv-SE"/>
              </w:rPr>
              <w:t>2,4</w:t>
            </w:r>
          </w:p>
        </w:tc>
        <w:tc>
          <w:tcPr>
            <w:tcW w:w="822" w:type="dxa"/>
            <w:tcMar>
              <w:top w:w="0" w:type="dxa"/>
              <w:left w:w="0" w:type="dxa"/>
              <w:bottom w:w="0" w:type="dxa"/>
              <w:right w:w="71" w:type="dxa"/>
            </w:tcMar>
            <w:vAlign w:val="bottom"/>
            <w:hideMark/>
          </w:tcPr>
          <w:p w14:paraId="4948E66B" w14:textId="77777777" w:rsidR="0067606D" w:rsidRPr="00111430" w:rsidRDefault="0067606D" w:rsidP="0067606D">
            <w:pPr>
              <w:pStyle w:val="TabellRader"/>
              <w:rPr>
                <w:lang w:eastAsia="sv-SE"/>
              </w:rPr>
            </w:pPr>
            <w:r w:rsidRPr="00111430">
              <w:rPr>
                <w:lang w:eastAsia="sv-SE"/>
              </w:rPr>
              <w:t>2,3</w:t>
            </w:r>
          </w:p>
        </w:tc>
        <w:tc>
          <w:tcPr>
            <w:tcW w:w="822" w:type="dxa"/>
            <w:tcMar>
              <w:top w:w="0" w:type="dxa"/>
              <w:left w:w="0" w:type="dxa"/>
              <w:bottom w:w="0" w:type="dxa"/>
              <w:right w:w="71" w:type="dxa"/>
            </w:tcMar>
            <w:vAlign w:val="bottom"/>
            <w:hideMark/>
          </w:tcPr>
          <w:p w14:paraId="0CBC7642" w14:textId="77777777" w:rsidR="0067606D" w:rsidRPr="00111430" w:rsidRDefault="0067606D" w:rsidP="0067606D">
            <w:pPr>
              <w:pStyle w:val="TabellRader"/>
              <w:rPr>
                <w:lang w:eastAsia="sv-SE"/>
              </w:rPr>
            </w:pPr>
            <w:r w:rsidRPr="00111430">
              <w:rPr>
                <w:lang w:eastAsia="sv-SE"/>
              </w:rPr>
              <w:t>-0,1</w:t>
            </w:r>
          </w:p>
        </w:tc>
        <w:tc>
          <w:tcPr>
            <w:tcW w:w="822" w:type="dxa"/>
            <w:tcMar>
              <w:top w:w="0" w:type="dxa"/>
              <w:left w:w="0" w:type="dxa"/>
              <w:bottom w:w="0" w:type="dxa"/>
              <w:right w:w="71" w:type="dxa"/>
            </w:tcMar>
            <w:vAlign w:val="bottom"/>
            <w:hideMark/>
          </w:tcPr>
          <w:p w14:paraId="35117E38" w14:textId="77777777" w:rsidR="0067606D" w:rsidRPr="00111430" w:rsidRDefault="0067606D" w:rsidP="0067606D">
            <w:pPr>
              <w:pStyle w:val="TabellRader"/>
              <w:rPr>
                <w:lang w:eastAsia="sv-SE"/>
              </w:rPr>
            </w:pPr>
            <w:r w:rsidRPr="00111430">
              <w:rPr>
                <w:lang w:eastAsia="sv-SE"/>
              </w:rPr>
              <w:t>-0,1</w:t>
            </w:r>
          </w:p>
        </w:tc>
      </w:tr>
      <w:tr w:rsidR="0067606D" w:rsidRPr="009652EC" w14:paraId="64065ED5" w14:textId="77777777" w:rsidTr="0067606D">
        <w:tc>
          <w:tcPr>
            <w:tcW w:w="231" w:type="dxa"/>
            <w:tcMar>
              <w:top w:w="0" w:type="dxa"/>
              <w:left w:w="0" w:type="dxa"/>
              <w:bottom w:w="0" w:type="dxa"/>
              <w:right w:w="71" w:type="dxa"/>
            </w:tcMar>
            <w:hideMark/>
          </w:tcPr>
          <w:p w14:paraId="2FFACE29" w14:textId="77777777" w:rsidR="0067606D" w:rsidRPr="009652EC" w:rsidRDefault="0067606D" w:rsidP="0067606D">
            <w:pPr>
              <w:pStyle w:val="TabellRader"/>
              <w:rPr>
                <w:lang w:eastAsia="sv-SE"/>
              </w:rPr>
            </w:pPr>
            <w:r w:rsidRPr="009652EC">
              <w:rPr>
                <w:lang w:eastAsia="sv-SE"/>
              </w:rPr>
              <w:t>6</w:t>
            </w:r>
          </w:p>
        </w:tc>
        <w:tc>
          <w:tcPr>
            <w:tcW w:w="3030" w:type="dxa"/>
            <w:tcMar>
              <w:top w:w="0" w:type="dxa"/>
              <w:left w:w="0" w:type="dxa"/>
              <w:bottom w:w="0" w:type="dxa"/>
              <w:right w:w="71" w:type="dxa"/>
            </w:tcMar>
            <w:hideMark/>
          </w:tcPr>
          <w:p w14:paraId="43C3CEBD" w14:textId="77777777" w:rsidR="0067606D" w:rsidRPr="009652EC" w:rsidRDefault="0067606D" w:rsidP="0067606D">
            <w:pPr>
              <w:pStyle w:val="TabellRader"/>
              <w:jc w:val="left"/>
              <w:rPr>
                <w:lang w:eastAsia="sv-SE"/>
              </w:rPr>
            </w:pPr>
            <w:r w:rsidRPr="009652EC">
              <w:rPr>
                <w:lang w:eastAsia="sv-SE"/>
              </w:rPr>
              <w:t>Försvar och samhällets krisberedskap</w:t>
            </w:r>
          </w:p>
        </w:tc>
        <w:tc>
          <w:tcPr>
            <w:tcW w:w="821" w:type="dxa"/>
            <w:tcMar>
              <w:top w:w="0" w:type="dxa"/>
              <w:left w:w="0" w:type="dxa"/>
              <w:bottom w:w="0" w:type="dxa"/>
              <w:right w:w="71" w:type="dxa"/>
            </w:tcMar>
            <w:vAlign w:val="bottom"/>
            <w:hideMark/>
          </w:tcPr>
          <w:p w14:paraId="49DF0C51" w14:textId="77777777" w:rsidR="0067606D" w:rsidRPr="009652EC" w:rsidRDefault="0067606D" w:rsidP="0067606D">
            <w:pPr>
              <w:pStyle w:val="TabellRader"/>
              <w:rPr>
                <w:lang w:eastAsia="sv-SE"/>
              </w:rPr>
            </w:pPr>
            <w:r w:rsidRPr="009652EC">
              <w:rPr>
                <w:lang w:eastAsia="sv-SE"/>
              </w:rPr>
              <w:t>60,1</w:t>
            </w:r>
          </w:p>
        </w:tc>
        <w:tc>
          <w:tcPr>
            <w:tcW w:w="822" w:type="dxa"/>
            <w:tcMar>
              <w:top w:w="0" w:type="dxa"/>
              <w:left w:w="0" w:type="dxa"/>
              <w:bottom w:w="0" w:type="dxa"/>
              <w:right w:w="71" w:type="dxa"/>
            </w:tcMar>
            <w:vAlign w:val="bottom"/>
            <w:hideMark/>
          </w:tcPr>
          <w:p w14:paraId="0CE8493C" w14:textId="77777777" w:rsidR="0067606D" w:rsidRPr="009652EC" w:rsidRDefault="0067606D" w:rsidP="0067606D">
            <w:pPr>
              <w:pStyle w:val="TabellRader"/>
              <w:rPr>
                <w:lang w:eastAsia="sv-SE"/>
              </w:rPr>
            </w:pPr>
            <w:r w:rsidRPr="009652EC">
              <w:rPr>
                <w:lang w:eastAsia="sv-SE"/>
              </w:rPr>
              <w:t>0,2</w:t>
            </w:r>
          </w:p>
        </w:tc>
        <w:tc>
          <w:tcPr>
            <w:tcW w:w="822" w:type="dxa"/>
            <w:tcMar>
              <w:top w:w="0" w:type="dxa"/>
              <w:left w:w="0" w:type="dxa"/>
              <w:bottom w:w="0" w:type="dxa"/>
              <w:right w:w="71" w:type="dxa"/>
            </w:tcMar>
            <w:vAlign w:val="bottom"/>
            <w:hideMark/>
          </w:tcPr>
          <w:p w14:paraId="464E330D" w14:textId="77777777" w:rsidR="0067606D" w:rsidRPr="009652EC" w:rsidRDefault="0067606D" w:rsidP="0067606D">
            <w:pPr>
              <w:pStyle w:val="TabellRader"/>
              <w:rPr>
                <w:lang w:eastAsia="sv-SE"/>
              </w:rPr>
            </w:pPr>
            <w:r w:rsidRPr="009652EC">
              <w:rPr>
                <w:rFonts w:ascii="Cambria" w:hAnsi="Cambria" w:cs="Cambria"/>
                <w:lang w:eastAsia="sv-SE"/>
              </w:rPr>
              <w:t> </w:t>
            </w:r>
          </w:p>
        </w:tc>
        <w:tc>
          <w:tcPr>
            <w:tcW w:w="822" w:type="dxa"/>
            <w:tcMar>
              <w:top w:w="0" w:type="dxa"/>
              <w:left w:w="0" w:type="dxa"/>
              <w:bottom w:w="0" w:type="dxa"/>
              <w:right w:w="71" w:type="dxa"/>
            </w:tcMar>
            <w:vAlign w:val="bottom"/>
            <w:hideMark/>
          </w:tcPr>
          <w:p w14:paraId="410952AA" w14:textId="77777777" w:rsidR="0067606D" w:rsidRPr="00111430" w:rsidRDefault="0067606D" w:rsidP="0067606D">
            <w:pPr>
              <w:pStyle w:val="TabellRader"/>
              <w:rPr>
                <w:lang w:eastAsia="sv-SE"/>
              </w:rPr>
            </w:pPr>
            <w:r w:rsidRPr="00111430">
              <w:rPr>
                <w:lang w:eastAsia="sv-SE"/>
              </w:rPr>
              <w:t>60,3</w:t>
            </w:r>
          </w:p>
        </w:tc>
        <w:tc>
          <w:tcPr>
            <w:tcW w:w="822" w:type="dxa"/>
            <w:tcMar>
              <w:top w:w="0" w:type="dxa"/>
              <w:left w:w="0" w:type="dxa"/>
              <w:bottom w:w="0" w:type="dxa"/>
              <w:right w:w="71" w:type="dxa"/>
            </w:tcMar>
            <w:vAlign w:val="bottom"/>
            <w:hideMark/>
          </w:tcPr>
          <w:p w14:paraId="1DB50E8A" w14:textId="77777777" w:rsidR="0067606D" w:rsidRPr="00111430" w:rsidRDefault="0067606D" w:rsidP="0067606D">
            <w:pPr>
              <w:pStyle w:val="TabellRader"/>
              <w:rPr>
                <w:lang w:eastAsia="sv-SE"/>
              </w:rPr>
            </w:pPr>
            <w:r w:rsidRPr="00111430">
              <w:rPr>
                <w:lang w:eastAsia="sv-SE"/>
              </w:rPr>
              <w:t>59,8</w:t>
            </w:r>
          </w:p>
        </w:tc>
        <w:tc>
          <w:tcPr>
            <w:tcW w:w="822" w:type="dxa"/>
            <w:tcMar>
              <w:top w:w="0" w:type="dxa"/>
              <w:left w:w="0" w:type="dxa"/>
              <w:bottom w:w="0" w:type="dxa"/>
              <w:right w:w="71" w:type="dxa"/>
            </w:tcMar>
            <w:vAlign w:val="bottom"/>
            <w:hideMark/>
          </w:tcPr>
          <w:p w14:paraId="45FB8240" w14:textId="77777777" w:rsidR="0067606D" w:rsidRPr="00111430" w:rsidRDefault="0067606D" w:rsidP="0067606D">
            <w:pPr>
              <w:pStyle w:val="TabellRader"/>
              <w:rPr>
                <w:lang w:eastAsia="sv-SE"/>
              </w:rPr>
            </w:pPr>
            <w:r w:rsidRPr="00111430">
              <w:rPr>
                <w:lang w:eastAsia="sv-SE"/>
              </w:rPr>
              <w:t>-0,3</w:t>
            </w:r>
          </w:p>
        </w:tc>
        <w:tc>
          <w:tcPr>
            <w:tcW w:w="822" w:type="dxa"/>
            <w:tcMar>
              <w:top w:w="0" w:type="dxa"/>
              <w:left w:w="0" w:type="dxa"/>
              <w:bottom w:w="0" w:type="dxa"/>
              <w:right w:w="71" w:type="dxa"/>
            </w:tcMar>
            <w:vAlign w:val="bottom"/>
            <w:hideMark/>
          </w:tcPr>
          <w:p w14:paraId="5CC09AFA" w14:textId="77777777" w:rsidR="0067606D" w:rsidRPr="00111430" w:rsidRDefault="0067606D" w:rsidP="0067606D">
            <w:pPr>
              <w:pStyle w:val="TabellRader"/>
              <w:rPr>
                <w:lang w:eastAsia="sv-SE"/>
              </w:rPr>
            </w:pPr>
            <w:r w:rsidRPr="00111430">
              <w:rPr>
                <w:lang w:eastAsia="sv-SE"/>
              </w:rPr>
              <w:t>-0,5</w:t>
            </w:r>
          </w:p>
        </w:tc>
      </w:tr>
      <w:tr w:rsidR="0067606D" w:rsidRPr="009652EC" w14:paraId="4B3DC776" w14:textId="77777777" w:rsidTr="0067606D">
        <w:tc>
          <w:tcPr>
            <w:tcW w:w="231" w:type="dxa"/>
            <w:tcMar>
              <w:top w:w="0" w:type="dxa"/>
              <w:left w:w="0" w:type="dxa"/>
              <w:bottom w:w="0" w:type="dxa"/>
              <w:right w:w="71" w:type="dxa"/>
            </w:tcMar>
            <w:hideMark/>
          </w:tcPr>
          <w:p w14:paraId="6370EE70" w14:textId="77777777" w:rsidR="0067606D" w:rsidRPr="009652EC" w:rsidRDefault="0067606D" w:rsidP="0067606D">
            <w:pPr>
              <w:pStyle w:val="TabellRader"/>
              <w:rPr>
                <w:lang w:eastAsia="sv-SE"/>
              </w:rPr>
            </w:pPr>
            <w:r w:rsidRPr="009652EC">
              <w:rPr>
                <w:lang w:eastAsia="sv-SE"/>
              </w:rPr>
              <w:t>7</w:t>
            </w:r>
          </w:p>
        </w:tc>
        <w:tc>
          <w:tcPr>
            <w:tcW w:w="3030" w:type="dxa"/>
            <w:tcMar>
              <w:top w:w="0" w:type="dxa"/>
              <w:left w:w="0" w:type="dxa"/>
              <w:bottom w:w="0" w:type="dxa"/>
              <w:right w:w="71" w:type="dxa"/>
            </w:tcMar>
            <w:hideMark/>
          </w:tcPr>
          <w:p w14:paraId="7E782F73" w14:textId="77777777" w:rsidR="0067606D" w:rsidRPr="009652EC" w:rsidRDefault="0067606D" w:rsidP="0067606D">
            <w:pPr>
              <w:pStyle w:val="TabellRader"/>
              <w:jc w:val="left"/>
              <w:rPr>
                <w:lang w:eastAsia="sv-SE"/>
              </w:rPr>
            </w:pPr>
            <w:r w:rsidRPr="009652EC">
              <w:rPr>
                <w:lang w:eastAsia="sv-SE"/>
              </w:rPr>
              <w:t>Internationellt bistånd</w:t>
            </w:r>
          </w:p>
        </w:tc>
        <w:tc>
          <w:tcPr>
            <w:tcW w:w="821" w:type="dxa"/>
            <w:tcMar>
              <w:top w:w="0" w:type="dxa"/>
              <w:left w:w="0" w:type="dxa"/>
              <w:bottom w:w="0" w:type="dxa"/>
              <w:right w:w="71" w:type="dxa"/>
            </w:tcMar>
            <w:vAlign w:val="bottom"/>
            <w:hideMark/>
          </w:tcPr>
          <w:p w14:paraId="63C15D24" w14:textId="77777777" w:rsidR="0067606D" w:rsidRPr="009652EC" w:rsidRDefault="0067606D" w:rsidP="0067606D">
            <w:pPr>
              <w:pStyle w:val="TabellRader"/>
              <w:rPr>
                <w:lang w:eastAsia="sv-SE"/>
              </w:rPr>
            </w:pPr>
            <w:r w:rsidRPr="009652EC">
              <w:rPr>
                <w:lang w:eastAsia="sv-SE"/>
              </w:rPr>
              <w:t>44,9</w:t>
            </w:r>
          </w:p>
        </w:tc>
        <w:tc>
          <w:tcPr>
            <w:tcW w:w="822" w:type="dxa"/>
            <w:tcMar>
              <w:top w:w="0" w:type="dxa"/>
              <w:left w:w="0" w:type="dxa"/>
              <w:bottom w:w="0" w:type="dxa"/>
              <w:right w:w="71" w:type="dxa"/>
            </w:tcMar>
            <w:vAlign w:val="bottom"/>
            <w:hideMark/>
          </w:tcPr>
          <w:p w14:paraId="0C1F0C6B" w14:textId="77777777" w:rsidR="0067606D" w:rsidRPr="009652EC" w:rsidRDefault="0067606D" w:rsidP="0067606D">
            <w:pPr>
              <w:pStyle w:val="TabellRader"/>
              <w:rPr>
                <w:lang w:eastAsia="sv-SE"/>
              </w:rPr>
            </w:pPr>
            <w:r w:rsidRPr="009652EC">
              <w:rPr>
                <w:lang w:eastAsia="sv-SE"/>
              </w:rPr>
              <w:t>-0,8</w:t>
            </w:r>
          </w:p>
        </w:tc>
        <w:tc>
          <w:tcPr>
            <w:tcW w:w="822" w:type="dxa"/>
            <w:tcMar>
              <w:top w:w="0" w:type="dxa"/>
              <w:left w:w="0" w:type="dxa"/>
              <w:bottom w:w="0" w:type="dxa"/>
              <w:right w:w="71" w:type="dxa"/>
            </w:tcMar>
            <w:vAlign w:val="bottom"/>
            <w:hideMark/>
          </w:tcPr>
          <w:p w14:paraId="1E2C0C49" w14:textId="77777777" w:rsidR="0067606D" w:rsidRPr="009652EC" w:rsidRDefault="0067606D" w:rsidP="0067606D">
            <w:pPr>
              <w:pStyle w:val="TabellRader"/>
              <w:rPr>
                <w:lang w:eastAsia="sv-SE"/>
              </w:rPr>
            </w:pPr>
            <w:r w:rsidRPr="009652EC">
              <w:rPr>
                <w:lang w:eastAsia="sv-SE"/>
              </w:rPr>
              <w:t>0,3</w:t>
            </w:r>
          </w:p>
        </w:tc>
        <w:tc>
          <w:tcPr>
            <w:tcW w:w="822" w:type="dxa"/>
            <w:tcMar>
              <w:top w:w="0" w:type="dxa"/>
              <w:left w:w="0" w:type="dxa"/>
              <w:bottom w:w="0" w:type="dxa"/>
              <w:right w:w="71" w:type="dxa"/>
            </w:tcMar>
            <w:vAlign w:val="bottom"/>
            <w:hideMark/>
          </w:tcPr>
          <w:p w14:paraId="1AE014D4" w14:textId="77777777" w:rsidR="0067606D" w:rsidRPr="00111430" w:rsidRDefault="0067606D" w:rsidP="0067606D">
            <w:pPr>
              <w:pStyle w:val="TabellRader"/>
              <w:rPr>
                <w:lang w:eastAsia="sv-SE"/>
              </w:rPr>
            </w:pPr>
            <w:r w:rsidRPr="00111430">
              <w:rPr>
                <w:lang w:eastAsia="sv-SE"/>
              </w:rPr>
              <w:t>44,5</w:t>
            </w:r>
          </w:p>
        </w:tc>
        <w:tc>
          <w:tcPr>
            <w:tcW w:w="822" w:type="dxa"/>
            <w:tcMar>
              <w:top w:w="0" w:type="dxa"/>
              <w:left w:w="0" w:type="dxa"/>
              <w:bottom w:w="0" w:type="dxa"/>
              <w:right w:w="71" w:type="dxa"/>
            </w:tcMar>
            <w:vAlign w:val="bottom"/>
            <w:hideMark/>
          </w:tcPr>
          <w:p w14:paraId="218BC75C" w14:textId="77777777" w:rsidR="0067606D" w:rsidRPr="00111430" w:rsidRDefault="0067606D" w:rsidP="0067606D">
            <w:pPr>
              <w:pStyle w:val="TabellRader"/>
              <w:rPr>
                <w:lang w:eastAsia="sv-SE"/>
              </w:rPr>
            </w:pPr>
            <w:r w:rsidRPr="00111430">
              <w:rPr>
                <w:lang w:eastAsia="sv-SE"/>
              </w:rPr>
              <w:t>44,4</w:t>
            </w:r>
          </w:p>
        </w:tc>
        <w:tc>
          <w:tcPr>
            <w:tcW w:w="822" w:type="dxa"/>
            <w:tcMar>
              <w:top w:w="0" w:type="dxa"/>
              <w:left w:w="0" w:type="dxa"/>
              <w:bottom w:w="0" w:type="dxa"/>
              <w:right w:w="71" w:type="dxa"/>
            </w:tcMar>
            <w:vAlign w:val="bottom"/>
            <w:hideMark/>
          </w:tcPr>
          <w:p w14:paraId="0A6BCCB2" w14:textId="77777777" w:rsidR="0067606D" w:rsidRPr="00111430" w:rsidRDefault="0067606D" w:rsidP="0067606D">
            <w:pPr>
              <w:pStyle w:val="TabellRader"/>
              <w:rPr>
                <w:lang w:eastAsia="sv-SE"/>
              </w:rPr>
            </w:pPr>
            <w:r w:rsidRPr="00111430">
              <w:rPr>
                <w:lang w:eastAsia="sv-SE"/>
              </w:rPr>
              <w:t>-0,6</w:t>
            </w:r>
          </w:p>
        </w:tc>
        <w:tc>
          <w:tcPr>
            <w:tcW w:w="822" w:type="dxa"/>
            <w:tcMar>
              <w:top w:w="0" w:type="dxa"/>
              <w:left w:w="0" w:type="dxa"/>
              <w:bottom w:w="0" w:type="dxa"/>
              <w:right w:w="71" w:type="dxa"/>
            </w:tcMar>
            <w:vAlign w:val="bottom"/>
            <w:hideMark/>
          </w:tcPr>
          <w:p w14:paraId="64988BF3" w14:textId="77777777" w:rsidR="0067606D" w:rsidRPr="00111430" w:rsidRDefault="0067606D" w:rsidP="0067606D">
            <w:pPr>
              <w:pStyle w:val="TabellRader"/>
              <w:rPr>
                <w:lang w:eastAsia="sv-SE"/>
              </w:rPr>
            </w:pPr>
            <w:r w:rsidRPr="00111430">
              <w:rPr>
                <w:lang w:eastAsia="sv-SE"/>
              </w:rPr>
              <w:t>-0,1</w:t>
            </w:r>
          </w:p>
        </w:tc>
      </w:tr>
      <w:tr w:rsidR="0067606D" w:rsidRPr="009652EC" w14:paraId="06A2D65F" w14:textId="77777777" w:rsidTr="0067606D">
        <w:tc>
          <w:tcPr>
            <w:tcW w:w="231" w:type="dxa"/>
            <w:tcMar>
              <w:top w:w="0" w:type="dxa"/>
              <w:left w:w="0" w:type="dxa"/>
              <w:bottom w:w="0" w:type="dxa"/>
              <w:right w:w="71" w:type="dxa"/>
            </w:tcMar>
            <w:hideMark/>
          </w:tcPr>
          <w:p w14:paraId="1C19E012" w14:textId="77777777" w:rsidR="0067606D" w:rsidRPr="009652EC" w:rsidRDefault="0067606D" w:rsidP="0067606D">
            <w:pPr>
              <w:pStyle w:val="TabellRader"/>
              <w:rPr>
                <w:lang w:eastAsia="sv-SE"/>
              </w:rPr>
            </w:pPr>
            <w:r w:rsidRPr="009652EC">
              <w:rPr>
                <w:lang w:eastAsia="sv-SE"/>
              </w:rPr>
              <w:t>8</w:t>
            </w:r>
          </w:p>
        </w:tc>
        <w:tc>
          <w:tcPr>
            <w:tcW w:w="3030" w:type="dxa"/>
            <w:tcMar>
              <w:top w:w="0" w:type="dxa"/>
              <w:left w:w="0" w:type="dxa"/>
              <w:bottom w:w="0" w:type="dxa"/>
              <w:right w:w="71" w:type="dxa"/>
            </w:tcMar>
            <w:hideMark/>
          </w:tcPr>
          <w:p w14:paraId="27B5E317" w14:textId="77777777" w:rsidR="0067606D" w:rsidRPr="009652EC" w:rsidRDefault="0067606D" w:rsidP="0067606D">
            <w:pPr>
              <w:pStyle w:val="TabellRader"/>
              <w:jc w:val="left"/>
              <w:rPr>
                <w:lang w:eastAsia="sv-SE"/>
              </w:rPr>
            </w:pPr>
            <w:r w:rsidRPr="009652EC">
              <w:rPr>
                <w:lang w:eastAsia="sv-SE"/>
              </w:rPr>
              <w:t>Migration</w:t>
            </w:r>
          </w:p>
        </w:tc>
        <w:tc>
          <w:tcPr>
            <w:tcW w:w="821" w:type="dxa"/>
            <w:tcMar>
              <w:top w:w="0" w:type="dxa"/>
              <w:left w:w="0" w:type="dxa"/>
              <w:bottom w:w="0" w:type="dxa"/>
              <w:right w:w="71" w:type="dxa"/>
            </w:tcMar>
            <w:vAlign w:val="bottom"/>
            <w:hideMark/>
          </w:tcPr>
          <w:p w14:paraId="07D5A6F3" w14:textId="77777777" w:rsidR="0067606D" w:rsidRPr="009652EC" w:rsidRDefault="0067606D" w:rsidP="0067606D">
            <w:pPr>
              <w:pStyle w:val="TabellRader"/>
              <w:rPr>
                <w:lang w:eastAsia="sv-SE"/>
              </w:rPr>
            </w:pPr>
            <w:r w:rsidRPr="009652EC">
              <w:rPr>
                <w:lang w:eastAsia="sv-SE"/>
              </w:rPr>
              <w:t>12,1</w:t>
            </w:r>
          </w:p>
        </w:tc>
        <w:tc>
          <w:tcPr>
            <w:tcW w:w="822" w:type="dxa"/>
            <w:tcMar>
              <w:top w:w="0" w:type="dxa"/>
              <w:left w:w="0" w:type="dxa"/>
              <w:bottom w:w="0" w:type="dxa"/>
              <w:right w:w="71" w:type="dxa"/>
            </w:tcMar>
            <w:vAlign w:val="bottom"/>
            <w:hideMark/>
          </w:tcPr>
          <w:p w14:paraId="2A727798" w14:textId="77777777" w:rsidR="0067606D" w:rsidRPr="009652EC" w:rsidRDefault="0067606D" w:rsidP="0067606D">
            <w:pPr>
              <w:pStyle w:val="TabellRader"/>
              <w:rPr>
                <w:lang w:eastAsia="sv-SE"/>
              </w:rPr>
            </w:pPr>
            <w:r w:rsidRPr="009652EC">
              <w:rPr>
                <w:lang w:eastAsia="sv-SE"/>
              </w:rPr>
              <w:t>0,3</w:t>
            </w:r>
          </w:p>
        </w:tc>
        <w:tc>
          <w:tcPr>
            <w:tcW w:w="822" w:type="dxa"/>
            <w:tcMar>
              <w:top w:w="0" w:type="dxa"/>
              <w:left w:w="0" w:type="dxa"/>
              <w:bottom w:w="0" w:type="dxa"/>
              <w:right w:w="71" w:type="dxa"/>
            </w:tcMar>
            <w:vAlign w:val="bottom"/>
            <w:hideMark/>
          </w:tcPr>
          <w:p w14:paraId="0462C85B" w14:textId="77777777" w:rsidR="0067606D" w:rsidRPr="009652EC" w:rsidRDefault="0067606D" w:rsidP="0067606D">
            <w:pPr>
              <w:pStyle w:val="TabellRader"/>
              <w:rPr>
                <w:lang w:eastAsia="sv-SE"/>
              </w:rPr>
            </w:pPr>
            <w:r w:rsidRPr="009652EC">
              <w:rPr>
                <w:rFonts w:ascii="Cambria" w:hAnsi="Cambria" w:cs="Cambria"/>
                <w:lang w:eastAsia="sv-SE"/>
              </w:rPr>
              <w:t> </w:t>
            </w:r>
          </w:p>
        </w:tc>
        <w:tc>
          <w:tcPr>
            <w:tcW w:w="822" w:type="dxa"/>
            <w:tcMar>
              <w:top w:w="0" w:type="dxa"/>
              <w:left w:w="0" w:type="dxa"/>
              <w:bottom w:w="0" w:type="dxa"/>
              <w:right w:w="71" w:type="dxa"/>
            </w:tcMar>
            <w:vAlign w:val="bottom"/>
            <w:hideMark/>
          </w:tcPr>
          <w:p w14:paraId="5CACFF22" w14:textId="77777777" w:rsidR="0067606D" w:rsidRPr="00111430" w:rsidRDefault="0067606D" w:rsidP="0067606D">
            <w:pPr>
              <w:pStyle w:val="TabellRader"/>
              <w:rPr>
                <w:lang w:eastAsia="sv-SE"/>
              </w:rPr>
            </w:pPr>
            <w:r w:rsidRPr="00111430">
              <w:rPr>
                <w:lang w:eastAsia="sv-SE"/>
              </w:rPr>
              <w:t>12,4</w:t>
            </w:r>
          </w:p>
        </w:tc>
        <w:tc>
          <w:tcPr>
            <w:tcW w:w="822" w:type="dxa"/>
            <w:tcMar>
              <w:top w:w="0" w:type="dxa"/>
              <w:left w:w="0" w:type="dxa"/>
              <w:bottom w:w="0" w:type="dxa"/>
              <w:right w:w="71" w:type="dxa"/>
            </w:tcMar>
            <w:vAlign w:val="bottom"/>
            <w:hideMark/>
          </w:tcPr>
          <w:p w14:paraId="73C49E67" w14:textId="77777777" w:rsidR="0067606D" w:rsidRPr="00111430" w:rsidRDefault="0067606D" w:rsidP="0067606D">
            <w:pPr>
              <w:pStyle w:val="TabellRader"/>
              <w:rPr>
                <w:lang w:eastAsia="sv-SE"/>
              </w:rPr>
            </w:pPr>
            <w:r w:rsidRPr="00111430">
              <w:rPr>
                <w:lang w:eastAsia="sv-SE"/>
              </w:rPr>
              <w:t>12,2</w:t>
            </w:r>
          </w:p>
        </w:tc>
        <w:tc>
          <w:tcPr>
            <w:tcW w:w="822" w:type="dxa"/>
            <w:tcMar>
              <w:top w:w="0" w:type="dxa"/>
              <w:left w:w="0" w:type="dxa"/>
              <w:bottom w:w="0" w:type="dxa"/>
              <w:right w:w="71" w:type="dxa"/>
            </w:tcMar>
            <w:vAlign w:val="bottom"/>
            <w:hideMark/>
          </w:tcPr>
          <w:p w14:paraId="58FDDA90" w14:textId="77777777" w:rsidR="0067606D" w:rsidRPr="00111430" w:rsidRDefault="0067606D" w:rsidP="0067606D">
            <w:pPr>
              <w:pStyle w:val="TabellRader"/>
              <w:rPr>
                <w:lang w:eastAsia="sv-SE"/>
              </w:rPr>
            </w:pPr>
            <w:r w:rsidRPr="00111430">
              <w:rPr>
                <w:lang w:eastAsia="sv-SE"/>
              </w:rPr>
              <w:t>0,1</w:t>
            </w:r>
          </w:p>
        </w:tc>
        <w:tc>
          <w:tcPr>
            <w:tcW w:w="822" w:type="dxa"/>
            <w:tcMar>
              <w:top w:w="0" w:type="dxa"/>
              <w:left w:w="0" w:type="dxa"/>
              <w:bottom w:w="0" w:type="dxa"/>
              <w:right w:w="71" w:type="dxa"/>
            </w:tcMar>
            <w:vAlign w:val="bottom"/>
            <w:hideMark/>
          </w:tcPr>
          <w:p w14:paraId="1DB6BDFA" w14:textId="77777777" w:rsidR="0067606D" w:rsidRPr="00111430" w:rsidRDefault="0067606D" w:rsidP="0067606D">
            <w:pPr>
              <w:pStyle w:val="TabellRader"/>
              <w:rPr>
                <w:lang w:eastAsia="sv-SE"/>
              </w:rPr>
            </w:pPr>
            <w:r w:rsidRPr="00111430">
              <w:rPr>
                <w:lang w:eastAsia="sv-SE"/>
              </w:rPr>
              <w:t>-0,2</w:t>
            </w:r>
          </w:p>
        </w:tc>
      </w:tr>
      <w:tr w:rsidR="0067606D" w:rsidRPr="009652EC" w14:paraId="34565A43" w14:textId="77777777" w:rsidTr="0067606D">
        <w:tc>
          <w:tcPr>
            <w:tcW w:w="231" w:type="dxa"/>
            <w:tcMar>
              <w:top w:w="0" w:type="dxa"/>
              <w:left w:w="0" w:type="dxa"/>
              <w:bottom w:w="0" w:type="dxa"/>
              <w:right w:w="71" w:type="dxa"/>
            </w:tcMar>
            <w:hideMark/>
          </w:tcPr>
          <w:p w14:paraId="3006B6FB" w14:textId="77777777" w:rsidR="0067606D" w:rsidRPr="009652EC" w:rsidRDefault="0067606D" w:rsidP="0067606D">
            <w:pPr>
              <w:pStyle w:val="TabellRader"/>
              <w:rPr>
                <w:lang w:eastAsia="sv-SE"/>
              </w:rPr>
            </w:pPr>
            <w:r w:rsidRPr="009652EC">
              <w:rPr>
                <w:lang w:eastAsia="sv-SE"/>
              </w:rPr>
              <w:t>9</w:t>
            </w:r>
          </w:p>
        </w:tc>
        <w:tc>
          <w:tcPr>
            <w:tcW w:w="3030" w:type="dxa"/>
            <w:tcMar>
              <w:top w:w="0" w:type="dxa"/>
              <w:left w:w="0" w:type="dxa"/>
              <w:bottom w:w="0" w:type="dxa"/>
              <w:right w:w="71" w:type="dxa"/>
            </w:tcMar>
            <w:hideMark/>
          </w:tcPr>
          <w:p w14:paraId="0CA68511" w14:textId="77777777" w:rsidR="0067606D" w:rsidRPr="009652EC" w:rsidRDefault="0067606D" w:rsidP="0067606D">
            <w:pPr>
              <w:pStyle w:val="TabellRader"/>
              <w:jc w:val="left"/>
              <w:rPr>
                <w:lang w:eastAsia="sv-SE"/>
              </w:rPr>
            </w:pPr>
            <w:r w:rsidRPr="009652EC">
              <w:rPr>
                <w:lang w:eastAsia="sv-SE"/>
              </w:rPr>
              <w:t>Hälsovård, sjukvård och social omsorg</w:t>
            </w:r>
          </w:p>
        </w:tc>
        <w:tc>
          <w:tcPr>
            <w:tcW w:w="821" w:type="dxa"/>
            <w:tcMar>
              <w:top w:w="0" w:type="dxa"/>
              <w:left w:w="0" w:type="dxa"/>
              <w:bottom w:w="0" w:type="dxa"/>
              <w:right w:w="71" w:type="dxa"/>
            </w:tcMar>
            <w:vAlign w:val="bottom"/>
            <w:hideMark/>
          </w:tcPr>
          <w:p w14:paraId="6B4B9465" w14:textId="77777777" w:rsidR="0067606D" w:rsidRPr="009652EC" w:rsidRDefault="0067606D" w:rsidP="0067606D">
            <w:pPr>
              <w:pStyle w:val="TabellRader"/>
              <w:rPr>
                <w:lang w:eastAsia="sv-SE"/>
              </w:rPr>
            </w:pPr>
            <w:r w:rsidRPr="009652EC">
              <w:rPr>
                <w:lang w:eastAsia="sv-SE"/>
              </w:rPr>
              <w:t>81,3</w:t>
            </w:r>
          </w:p>
        </w:tc>
        <w:tc>
          <w:tcPr>
            <w:tcW w:w="822" w:type="dxa"/>
            <w:tcMar>
              <w:top w:w="0" w:type="dxa"/>
              <w:left w:w="0" w:type="dxa"/>
              <w:bottom w:w="0" w:type="dxa"/>
              <w:right w:w="71" w:type="dxa"/>
            </w:tcMar>
            <w:vAlign w:val="bottom"/>
            <w:hideMark/>
          </w:tcPr>
          <w:p w14:paraId="4D88E1DF" w14:textId="77777777" w:rsidR="0067606D" w:rsidRPr="009652EC" w:rsidRDefault="0067606D" w:rsidP="0067606D">
            <w:pPr>
              <w:pStyle w:val="TabellRader"/>
              <w:rPr>
                <w:lang w:eastAsia="sv-SE"/>
              </w:rPr>
            </w:pPr>
            <w:r w:rsidRPr="009652EC">
              <w:rPr>
                <w:lang w:eastAsia="sv-SE"/>
              </w:rPr>
              <w:t>0,2</w:t>
            </w:r>
          </w:p>
        </w:tc>
        <w:tc>
          <w:tcPr>
            <w:tcW w:w="822" w:type="dxa"/>
            <w:tcMar>
              <w:top w:w="0" w:type="dxa"/>
              <w:left w:w="0" w:type="dxa"/>
              <w:bottom w:w="0" w:type="dxa"/>
              <w:right w:w="71" w:type="dxa"/>
            </w:tcMar>
            <w:vAlign w:val="bottom"/>
            <w:hideMark/>
          </w:tcPr>
          <w:p w14:paraId="174E1988" w14:textId="77777777" w:rsidR="0067606D" w:rsidRPr="009652EC" w:rsidRDefault="0067606D" w:rsidP="0067606D">
            <w:pPr>
              <w:pStyle w:val="TabellRader"/>
              <w:rPr>
                <w:lang w:eastAsia="sv-SE"/>
              </w:rPr>
            </w:pPr>
            <w:r w:rsidRPr="009652EC">
              <w:rPr>
                <w:lang w:eastAsia="sv-SE"/>
              </w:rPr>
              <w:t>0,0</w:t>
            </w:r>
          </w:p>
        </w:tc>
        <w:tc>
          <w:tcPr>
            <w:tcW w:w="822" w:type="dxa"/>
            <w:tcMar>
              <w:top w:w="0" w:type="dxa"/>
              <w:left w:w="0" w:type="dxa"/>
              <w:bottom w:w="0" w:type="dxa"/>
              <w:right w:w="71" w:type="dxa"/>
            </w:tcMar>
            <w:vAlign w:val="bottom"/>
            <w:hideMark/>
          </w:tcPr>
          <w:p w14:paraId="2A363100" w14:textId="77777777" w:rsidR="0067606D" w:rsidRPr="00111430" w:rsidRDefault="0067606D" w:rsidP="0067606D">
            <w:pPr>
              <w:pStyle w:val="TabellRader"/>
              <w:rPr>
                <w:lang w:eastAsia="sv-SE"/>
              </w:rPr>
            </w:pPr>
            <w:r w:rsidRPr="00111430">
              <w:rPr>
                <w:lang w:eastAsia="sv-SE"/>
              </w:rPr>
              <w:t>81,5</w:t>
            </w:r>
          </w:p>
        </w:tc>
        <w:tc>
          <w:tcPr>
            <w:tcW w:w="822" w:type="dxa"/>
            <w:tcMar>
              <w:top w:w="0" w:type="dxa"/>
              <w:left w:w="0" w:type="dxa"/>
              <w:bottom w:w="0" w:type="dxa"/>
              <w:right w:w="71" w:type="dxa"/>
            </w:tcMar>
            <w:vAlign w:val="bottom"/>
            <w:hideMark/>
          </w:tcPr>
          <w:p w14:paraId="7C02A87C" w14:textId="77777777" w:rsidR="0067606D" w:rsidRPr="00111430" w:rsidRDefault="0067606D" w:rsidP="0067606D">
            <w:pPr>
              <w:pStyle w:val="TabellRader"/>
              <w:rPr>
                <w:lang w:eastAsia="sv-SE"/>
              </w:rPr>
            </w:pPr>
            <w:r w:rsidRPr="00111430">
              <w:rPr>
                <w:lang w:eastAsia="sv-SE"/>
              </w:rPr>
              <w:t>79,7</w:t>
            </w:r>
          </w:p>
        </w:tc>
        <w:tc>
          <w:tcPr>
            <w:tcW w:w="822" w:type="dxa"/>
            <w:tcMar>
              <w:top w:w="0" w:type="dxa"/>
              <w:left w:w="0" w:type="dxa"/>
              <w:bottom w:w="0" w:type="dxa"/>
              <w:right w:w="71" w:type="dxa"/>
            </w:tcMar>
            <w:vAlign w:val="bottom"/>
            <w:hideMark/>
          </w:tcPr>
          <w:p w14:paraId="0D0694F0" w14:textId="77777777" w:rsidR="0067606D" w:rsidRPr="00111430" w:rsidRDefault="0067606D" w:rsidP="0067606D">
            <w:pPr>
              <w:pStyle w:val="TabellRader"/>
              <w:rPr>
                <w:lang w:eastAsia="sv-SE"/>
              </w:rPr>
            </w:pPr>
            <w:r w:rsidRPr="00111430">
              <w:rPr>
                <w:lang w:eastAsia="sv-SE"/>
              </w:rPr>
              <w:t>-1,6</w:t>
            </w:r>
          </w:p>
        </w:tc>
        <w:tc>
          <w:tcPr>
            <w:tcW w:w="822" w:type="dxa"/>
            <w:tcMar>
              <w:top w:w="0" w:type="dxa"/>
              <w:left w:w="0" w:type="dxa"/>
              <w:bottom w:w="0" w:type="dxa"/>
              <w:right w:w="71" w:type="dxa"/>
            </w:tcMar>
            <w:vAlign w:val="bottom"/>
            <w:hideMark/>
          </w:tcPr>
          <w:p w14:paraId="508C6047" w14:textId="77777777" w:rsidR="0067606D" w:rsidRPr="00111430" w:rsidRDefault="0067606D" w:rsidP="0067606D">
            <w:pPr>
              <w:pStyle w:val="TabellRader"/>
              <w:rPr>
                <w:lang w:eastAsia="sv-SE"/>
              </w:rPr>
            </w:pPr>
            <w:r w:rsidRPr="00111430">
              <w:rPr>
                <w:lang w:eastAsia="sv-SE"/>
              </w:rPr>
              <w:t>-1,8</w:t>
            </w:r>
          </w:p>
        </w:tc>
      </w:tr>
      <w:tr w:rsidR="0067606D" w:rsidRPr="009652EC" w14:paraId="5119D301" w14:textId="77777777" w:rsidTr="0067606D">
        <w:tc>
          <w:tcPr>
            <w:tcW w:w="231" w:type="dxa"/>
            <w:tcMar>
              <w:top w:w="0" w:type="dxa"/>
              <w:left w:w="0" w:type="dxa"/>
              <w:bottom w:w="0" w:type="dxa"/>
              <w:right w:w="71" w:type="dxa"/>
            </w:tcMar>
            <w:hideMark/>
          </w:tcPr>
          <w:p w14:paraId="6FD18757" w14:textId="77777777" w:rsidR="0067606D" w:rsidRPr="009652EC" w:rsidRDefault="0067606D" w:rsidP="0067606D">
            <w:pPr>
              <w:pStyle w:val="TabellRader"/>
              <w:rPr>
                <w:lang w:eastAsia="sv-SE"/>
              </w:rPr>
            </w:pPr>
            <w:r w:rsidRPr="009652EC">
              <w:rPr>
                <w:lang w:eastAsia="sv-SE"/>
              </w:rPr>
              <w:t>10</w:t>
            </w:r>
          </w:p>
        </w:tc>
        <w:tc>
          <w:tcPr>
            <w:tcW w:w="3030" w:type="dxa"/>
            <w:tcMar>
              <w:top w:w="0" w:type="dxa"/>
              <w:left w:w="0" w:type="dxa"/>
              <w:bottom w:w="0" w:type="dxa"/>
              <w:right w:w="71" w:type="dxa"/>
            </w:tcMar>
            <w:hideMark/>
          </w:tcPr>
          <w:p w14:paraId="54420DFD" w14:textId="77777777" w:rsidR="0067606D" w:rsidRPr="009652EC" w:rsidRDefault="0067606D" w:rsidP="0067606D">
            <w:pPr>
              <w:pStyle w:val="TabellRader"/>
              <w:jc w:val="left"/>
              <w:rPr>
                <w:lang w:eastAsia="sv-SE"/>
              </w:rPr>
            </w:pPr>
            <w:r w:rsidRPr="009652EC">
              <w:rPr>
                <w:lang w:eastAsia="sv-SE"/>
              </w:rPr>
              <w:t>Ekonomisk trygghet vid sjukdom och funktionsnedsättning</w:t>
            </w:r>
          </w:p>
        </w:tc>
        <w:tc>
          <w:tcPr>
            <w:tcW w:w="821" w:type="dxa"/>
            <w:tcMar>
              <w:top w:w="0" w:type="dxa"/>
              <w:left w:w="0" w:type="dxa"/>
              <w:bottom w:w="0" w:type="dxa"/>
              <w:right w:w="71" w:type="dxa"/>
            </w:tcMar>
            <w:vAlign w:val="bottom"/>
            <w:hideMark/>
          </w:tcPr>
          <w:p w14:paraId="051F86A5" w14:textId="77777777" w:rsidR="0067606D" w:rsidRPr="009652EC" w:rsidRDefault="0067606D" w:rsidP="0067606D">
            <w:pPr>
              <w:pStyle w:val="TabellRader"/>
              <w:rPr>
                <w:lang w:eastAsia="sv-SE"/>
              </w:rPr>
            </w:pPr>
            <w:r w:rsidRPr="009652EC">
              <w:rPr>
                <w:lang w:eastAsia="sv-SE"/>
              </w:rPr>
              <w:t>97,7</w:t>
            </w:r>
          </w:p>
        </w:tc>
        <w:tc>
          <w:tcPr>
            <w:tcW w:w="822" w:type="dxa"/>
            <w:tcMar>
              <w:top w:w="0" w:type="dxa"/>
              <w:left w:w="0" w:type="dxa"/>
              <w:bottom w:w="0" w:type="dxa"/>
              <w:right w:w="71" w:type="dxa"/>
            </w:tcMar>
            <w:vAlign w:val="bottom"/>
            <w:hideMark/>
          </w:tcPr>
          <w:p w14:paraId="257D125A" w14:textId="77777777" w:rsidR="0067606D" w:rsidRPr="009652EC" w:rsidRDefault="0067606D" w:rsidP="0067606D">
            <w:pPr>
              <w:pStyle w:val="TabellRader"/>
              <w:rPr>
                <w:lang w:eastAsia="sv-SE"/>
              </w:rPr>
            </w:pPr>
            <w:r w:rsidRPr="009652EC">
              <w:rPr>
                <w:lang w:eastAsia="sv-SE"/>
              </w:rPr>
              <w:t>0,0</w:t>
            </w:r>
          </w:p>
        </w:tc>
        <w:tc>
          <w:tcPr>
            <w:tcW w:w="822" w:type="dxa"/>
            <w:tcMar>
              <w:top w:w="0" w:type="dxa"/>
              <w:left w:w="0" w:type="dxa"/>
              <w:bottom w:w="0" w:type="dxa"/>
              <w:right w:w="71" w:type="dxa"/>
            </w:tcMar>
            <w:vAlign w:val="bottom"/>
            <w:hideMark/>
          </w:tcPr>
          <w:p w14:paraId="4A35D931" w14:textId="77777777" w:rsidR="0067606D" w:rsidRPr="009652EC" w:rsidRDefault="0067606D" w:rsidP="0067606D">
            <w:pPr>
              <w:pStyle w:val="TabellRader"/>
              <w:rPr>
                <w:lang w:eastAsia="sv-SE"/>
              </w:rPr>
            </w:pPr>
            <w:r w:rsidRPr="009652EC">
              <w:rPr>
                <w:lang w:eastAsia="sv-SE"/>
              </w:rPr>
              <w:t>0,1</w:t>
            </w:r>
          </w:p>
        </w:tc>
        <w:tc>
          <w:tcPr>
            <w:tcW w:w="822" w:type="dxa"/>
            <w:tcMar>
              <w:top w:w="0" w:type="dxa"/>
              <w:left w:w="0" w:type="dxa"/>
              <w:bottom w:w="0" w:type="dxa"/>
              <w:right w:w="71" w:type="dxa"/>
            </w:tcMar>
            <w:vAlign w:val="bottom"/>
            <w:hideMark/>
          </w:tcPr>
          <w:p w14:paraId="0EDA061E" w14:textId="77777777" w:rsidR="0067606D" w:rsidRPr="00111430" w:rsidRDefault="0067606D" w:rsidP="0067606D">
            <w:pPr>
              <w:pStyle w:val="TabellRader"/>
              <w:rPr>
                <w:lang w:eastAsia="sv-SE"/>
              </w:rPr>
            </w:pPr>
            <w:r w:rsidRPr="00111430">
              <w:rPr>
                <w:lang w:eastAsia="sv-SE"/>
              </w:rPr>
              <w:t>97,8</w:t>
            </w:r>
          </w:p>
        </w:tc>
        <w:tc>
          <w:tcPr>
            <w:tcW w:w="822" w:type="dxa"/>
            <w:tcMar>
              <w:top w:w="0" w:type="dxa"/>
              <w:left w:w="0" w:type="dxa"/>
              <w:bottom w:w="0" w:type="dxa"/>
              <w:right w:w="71" w:type="dxa"/>
            </w:tcMar>
            <w:vAlign w:val="bottom"/>
            <w:hideMark/>
          </w:tcPr>
          <w:p w14:paraId="5D297427" w14:textId="77777777" w:rsidR="0067606D" w:rsidRPr="00111430" w:rsidRDefault="0067606D" w:rsidP="0067606D">
            <w:pPr>
              <w:pStyle w:val="TabellRader"/>
              <w:rPr>
                <w:lang w:eastAsia="sv-SE"/>
              </w:rPr>
            </w:pPr>
            <w:r w:rsidRPr="00111430">
              <w:rPr>
                <w:lang w:eastAsia="sv-SE"/>
              </w:rPr>
              <w:t>98,1</w:t>
            </w:r>
          </w:p>
        </w:tc>
        <w:tc>
          <w:tcPr>
            <w:tcW w:w="822" w:type="dxa"/>
            <w:tcMar>
              <w:top w:w="0" w:type="dxa"/>
              <w:left w:w="0" w:type="dxa"/>
              <w:bottom w:w="0" w:type="dxa"/>
              <w:right w:w="71" w:type="dxa"/>
            </w:tcMar>
            <w:vAlign w:val="bottom"/>
            <w:hideMark/>
          </w:tcPr>
          <w:p w14:paraId="1A59F268" w14:textId="77777777" w:rsidR="0067606D" w:rsidRPr="00111430" w:rsidRDefault="0067606D" w:rsidP="0067606D">
            <w:pPr>
              <w:pStyle w:val="TabellRader"/>
              <w:rPr>
                <w:lang w:eastAsia="sv-SE"/>
              </w:rPr>
            </w:pPr>
            <w:r w:rsidRPr="00111430">
              <w:rPr>
                <w:lang w:eastAsia="sv-SE"/>
              </w:rPr>
              <w:t>0,5</w:t>
            </w:r>
          </w:p>
        </w:tc>
        <w:tc>
          <w:tcPr>
            <w:tcW w:w="822" w:type="dxa"/>
            <w:tcMar>
              <w:top w:w="0" w:type="dxa"/>
              <w:left w:w="0" w:type="dxa"/>
              <w:bottom w:w="0" w:type="dxa"/>
              <w:right w:w="71" w:type="dxa"/>
            </w:tcMar>
            <w:vAlign w:val="bottom"/>
            <w:hideMark/>
          </w:tcPr>
          <w:p w14:paraId="07B54B63" w14:textId="77777777" w:rsidR="0067606D" w:rsidRPr="00111430" w:rsidRDefault="0067606D" w:rsidP="0067606D">
            <w:pPr>
              <w:pStyle w:val="TabellRader"/>
              <w:rPr>
                <w:lang w:eastAsia="sv-SE"/>
              </w:rPr>
            </w:pPr>
            <w:r w:rsidRPr="00111430">
              <w:rPr>
                <w:lang w:eastAsia="sv-SE"/>
              </w:rPr>
              <w:t>0,3</w:t>
            </w:r>
          </w:p>
        </w:tc>
      </w:tr>
      <w:tr w:rsidR="0067606D" w:rsidRPr="009652EC" w14:paraId="7AD9CA1F" w14:textId="77777777" w:rsidTr="0067606D">
        <w:tc>
          <w:tcPr>
            <w:tcW w:w="231" w:type="dxa"/>
            <w:tcMar>
              <w:top w:w="0" w:type="dxa"/>
              <w:left w:w="0" w:type="dxa"/>
              <w:bottom w:w="0" w:type="dxa"/>
              <w:right w:w="71" w:type="dxa"/>
            </w:tcMar>
            <w:hideMark/>
          </w:tcPr>
          <w:p w14:paraId="66C0B67C" w14:textId="77777777" w:rsidR="0067606D" w:rsidRPr="009652EC" w:rsidRDefault="0067606D" w:rsidP="0067606D">
            <w:pPr>
              <w:pStyle w:val="TabellRader"/>
              <w:rPr>
                <w:lang w:eastAsia="sv-SE"/>
              </w:rPr>
            </w:pPr>
            <w:r w:rsidRPr="009652EC">
              <w:rPr>
                <w:lang w:eastAsia="sv-SE"/>
              </w:rPr>
              <w:t>11</w:t>
            </w:r>
          </w:p>
        </w:tc>
        <w:tc>
          <w:tcPr>
            <w:tcW w:w="3030" w:type="dxa"/>
            <w:tcMar>
              <w:top w:w="0" w:type="dxa"/>
              <w:left w:w="0" w:type="dxa"/>
              <w:bottom w:w="0" w:type="dxa"/>
              <w:right w:w="71" w:type="dxa"/>
            </w:tcMar>
            <w:hideMark/>
          </w:tcPr>
          <w:p w14:paraId="0A25AD2F" w14:textId="77777777" w:rsidR="0067606D" w:rsidRPr="009652EC" w:rsidRDefault="0067606D" w:rsidP="0067606D">
            <w:pPr>
              <w:pStyle w:val="TabellRader"/>
              <w:jc w:val="left"/>
              <w:rPr>
                <w:lang w:eastAsia="sv-SE"/>
              </w:rPr>
            </w:pPr>
            <w:r w:rsidRPr="009652EC">
              <w:rPr>
                <w:lang w:eastAsia="sv-SE"/>
              </w:rPr>
              <w:t>Ekonomisk trygghet vid ålderdom</w:t>
            </w:r>
          </w:p>
        </w:tc>
        <w:tc>
          <w:tcPr>
            <w:tcW w:w="821" w:type="dxa"/>
            <w:tcMar>
              <w:top w:w="0" w:type="dxa"/>
              <w:left w:w="0" w:type="dxa"/>
              <w:bottom w:w="0" w:type="dxa"/>
              <w:right w:w="71" w:type="dxa"/>
            </w:tcMar>
            <w:vAlign w:val="bottom"/>
            <w:hideMark/>
          </w:tcPr>
          <w:p w14:paraId="62719A65" w14:textId="77777777" w:rsidR="0067606D" w:rsidRPr="009652EC" w:rsidRDefault="0067606D" w:rsidP="0067606D">
            <w:pPr>
              <w:pStyle w:val="TabellRader"/>
              <w:rPr>
                <w:lang w:eastAsia="sv-SE"/>
              </w:rPr>
            </w:pPr>
            <w:r w:rsidRPr="009652EC">
              <w:rPr>
                <w:lang w:eastAsia="sv-SE"/>
              </w:rPr>
              <w:t>34,9</w:t>
            </w:r>
          </w:p>
        </w:tc>
        <w:tc>
          <w:tcPr>
            <w:tcW w:w="822" w:type="dxa"/>
            <w:tcMar>
              <w:top w:w="0" w:type="dxa"/>
              <w:left w:w="0" w:type="dxa"/>
              <w:bottom w:w="0" w:type="dxa"/>
              <w:right w:w="71" w:type="dxa"/>
            </w:tcMar>
            <w:vAlign w:val="bottom"/>
            <w:hideMark/>
          </w:tcPr>
          <w:p w14:paraId="3B3D08FB" w14:textId="77777777" w:rsidR="0067606D" w:rsidRPr="009652EC" w:rsidRDefault="0067606D" w:rsidP="0067606D">
            <w:pPr>
              <w:pStyle w:val="TabellRader"/>
              <w:rPr>
                <w:lang w:eastAsia="sv-SE"/>
              </w:rPr>
            </w:pPr>
            <w:r w:rsidRPr="009652EC">
              <w:rPr>
                <w:lang w:eastAsia="sv-SE"/>
              </w:rPr>
              <w:t>0,0</w:t>
            </w:r>
          </w:p>
        </w:tc>
        <w:tc>
          <w:tcPr>
            <w:tcW w:w="822" w:type="dxa"/>
            <w:tcMar>
              <w:top w:w="0" w:type="dxa"/>
              <w:left w:w="0" w:type="dxa"/>
              <w:bottom w:w="0" w:type="dxa"/>
              <w:right w:w="71" w:type="dxa"/>
            </w:tcMar>
            <w:vAlign w:val="bottom"/>
            <w:hideMark/>
          </w:tcPr>
          <w:p w14:paraId="2F8E5B6D" w14:textId="77777777" w:rsidR="0067606D" w:rsidRPr="009652EC" w:rsidRDefault="0067606D" w:rsidP="0067606D">
            <w:pPr>
              <w:pStyle w:val="TabellRader"/>
              <w:rPr>
                <w:lang w:eastAsia="sv-SE"/>
              </w:rPr>
            </w:pPr>
            <w:r w:rsidRPr="009652EC">
              <w:rPr>
                <w:lang w:eastAsia="sv-SE"/>
              </w:rPr>
              <w:t>0,0</w:t>
            </w:r>
          </w:p>
        </w:tc>
        <w:tc>
          <w:tcPr>
            <w:tcW w:w="822" w:type="dxa"/>
            <w:tcMar>
              <w:top w:w="0" w:type="dxa"/>
              <w:left w:w="0" w:type="dxa"/>
              <w:bottom w:w="0" w:type="dxa"/>
              <w:right w:w="71" w:type="dxa"/>
            </w:tcMar>
            <w:vAlign w:val="bottom"/>
            <w:hideMark/>
          </w:tcPr>
          <w:p w14:paraId="03564110" w14:textId="77777777" w:rsidR="0067606D" w:rsidRPr="00111430" w:rsidRDefault="0067606D" w:rsidP="0067606D">
            <w:pPr>
              <w:pStyle w:val="TabellRader"/>
              <w:rPr>
                <w:lang w:eastAsia="sv-SE"/>
              </w:rPr>
            </w:pPr>
            <w:r w:rsidRPr="00111430">
              <w:rPr>
                <w:lang w:eastAsia="sv-SE"/>
              </w:rPr>
              <w:t>34,9</w:t>
            </w:r>
          </w:p>
        </w:tc>
        <w:tc>
          <w:tcPr>
            <w:tcW w:w="822" w:type="dxa"/>
            <w:tcMar>
              <w:top w:w="0" w:type="dxa"/>
              <w:left w:w="0" w:type="dxa"/>
              <w:bottom w:w="0" w:type="dxa"/>
              <w:right w:w="71" w:type="dxa"/>
            </w:tcMar>
            <w:vAlign w:val="bottom"/>
            <w:hideMark/>
          </w:tcPr>
          <w:p w14:paraId="1F0ABBD6" w14:textId="77777777" w:rsidR="0067606D" w:rsidRPr="00111430" w:rsidRDefault="0067606D" w:rsidP="0067606D">
            <w:pPr>
              <w:pStyle w:val="TabellRader"/>
              <w:rPr>
                <w:lang w:eastAsia="sv-SE"/>
              </w:rPr>
            </w:pPr>
            <w:r w:rsidRPr="00111430">
              <w:rPr>
                <w:lang w:eastAsia="sv-SE"/>
              </w:rPr>
              <w:t>34,4</w:t>
            </w:r>
          </w:p>
        </w:tc>
        <w:tc>
          <w:tcPr>
            <w:tcW w:w="822" w:type="dxa"/>
            <w:tcMar>
              <w:top w:w="0" w:type="dxa"/>
              <w:left w:w="0" w:type="dxa"/>
              <w:bottom w:w="0" w:type="dxa"/>
              <w:right w:w="71" w:type="dxa"/>
            </w:tcMar>
            <w:vAlign w:val="bottom"/>
            <w:hideMark/>
          </w:tcPr>
          <w:p w14:paraId="79D4BCFB" w14:textId="77777777" w:rsidR="0067606D" w:rsidRPr="00111430" w:rsidRDefault="0067606D" w:rsidP="0067606D">
            <w:pPr>
              <w:pStyle w:val="TabellRader"/>
              <w:rPr>
                <w:lang w:eastAsia="sv-SE"/>
              </w:rPr>
            </w:pPr>
            <w:r w:rsidRPr="00111430">
              <w:rPr>
                <w:lang w:eastAsia="sv-SE"/>
              </w:rPr>
              <w:t>-0,5</w:t>
            </w:r>
          </w:p>
        </w:tc>
        <w:tc>
          <w:tcPr>
            <w:tcW w:w="822" w:type="dxa"/>
            <w:tcMar>
              <w:top w:w="0" w:type="dxa"/>
              <w:left w:w="0" w:type="dxa"/>
              <w:bottom w:w="0" w:type="dxa"/>
              <w:right w:w="71" w:type="dxa"/>
            </w:tcMar>
            <w:vAlign w:val="bottom"/>
            <w:hideMark/>
          </w:tcPr>
          <w:p w14:paraId="7162EAE2" w14:textId="77777777" w:rsidR="0067606D" w:rsidRPr="00111430" w:rsidRDefault="0067606D" w:rsidP="0067606D">
            <w:pPr>
              <w:pStyle w:val="TabellRader"/>
              <w:rPr>
                <w:lang w:eastAsia="sv-SE"/>
              </w:rPr>
            </w:pPr>
            <w:r w:rsidRPr="00111430">
              <w:rPr>
                <w:lang w:eastAsia="sv-SE"/>
              </w:rPr>
              <w:t>-0,5</w:t>
            </w:r>
          </w:p>
        </w:tc>
      </w:tr>
      <w:tr w:rsidR="0067606D" w:rsidRPr="009652EC" w14:paraId="69141D48" w14:textId="77777777" w:rsidTr="0067606D">
        <w:tc>
          <w:tcPr>
            <w:tcW w:w="231" w:type="dxa"/>
            <w:tcMar>
              <w:top w:w="0" w:type="dxa"/>
              <w:left w:w="0" w:type="dxa"/>
              <w:bottom w:w="0" w:type="dxa"/>
              <w:right w:w="71" w:type="dxa"/>
            </w:tcMar>
            <w:hideMark/>
          </w:tcPr>
          <w:p w14:paraId="102C085E" w14:textId="77777777" w:rsidR="0067606D" w:rsidRPr="009652EC" w:rsidRDefault="0067606D" w:rsidP="0067606D">
            <w:pPr>
              <w:pStyle w:val="TabellRader"/>
              <w:rPr>
                <w:lang w:eastAsia="sv-SE"/>
              </w:rPr>
            </w:pPr>
            <w:r w:rsidRPr="009652EC">
              <w:rPr>
                <w:lang w:eastAsia="sv-SE"/>
              </w:rPr>
              <w:t>12</w:t>
            </w:r>
          </w:p>
        </w:tc>
        <w:tc>
          <w:tcPr>
            <w:tcW w:w="3030" w:type="dxa"/>
            <w:tcMar>
              <w:top w:w="0" w:type="dxa"/>
              <w:left w:w="0" w:type="dxa"/>
              <w:bottom w:w="0" w:type="dxa"/>
              <w:right w:w="71" w:type="dxa"/>
            </w:tcMar>
            <w:hideMark/>
          </w:tcPr>
          <w:p w14:paraId="0449B06E" w14:textId="77777777" w:rsidR="0067606D" w:rsidRPr="009652EC" w:rsidRDefault="0067606D" w:rsidP="0067606D">
            <w:pPr>
              <w:pStyle w:val="TabellRader"/>
              <w:jc w:val="left"/>
              <w:rPr>
                <w:lang w:eastAsia="sv-SE"/>
              </w:rPr>
            </w:pPr>
            <w:r w:rsidRPr="009652EC">
              <w:rPr>
                <w:lang w:eastAsia="sv-SE"/>
              </w:rPr>
              <w:t>Ekonomisk trygghet för familjer och barn</w:t>
            </w:r>
          </w:p>
        </w:tc>
        <w:tc>
          <w:tcPr>
            <w:tcW w:w="821" w:type="dxa"/>
            <w:tcMar>
              <w:top w:w="0" w:type="dxa"/>
              <w:left w:w="0" w:type="dxa"/>
              <w:bottom w:w="0" w:type="dxa"/>
              <w:right w:w="71" w:type="dxa"/>
            </w:tcMar>
            <w:vAlign w:val="bottom"/>
            <w:hideMark/>
          </w:tcPr>
          <w:p w14:paraId="1A021ADE" w14:textId="77777777" w:rsidR="0067606D" w:rsidRPr="009652EC" w:rsidRDefault="0067606D" w:rsidP="0067606D">
            <w:pPr>
              <w:pStyle w:val="TabellRader"/>
              <w:rPr>
                <w:lang w:eastAsia="sv-SE"/>
              </w:rPr>
            </w:pPr>
            <w:r w:rsidRPr="009652EC">
              <w:rPr>
                <w:lang w:eastAsia="sv-SE"/>
              </w:rPr>
              <w:t>97,3</w:t>
            </w:r>
          </w:p>
        </w:tc>
        <w:tc>
          <w:tcPr>
            <w:tcW w:w="822" w:type="dxa"/>
            <w:tcMar>
              <w:top w:w="0" w:type="dxa"/>
              <w:left w:w="0" w:type="dxa"/>
              <w:bottom w:w="0" w:type="dxa"/>
              <w:right w:w="71" w:type="dxa"/>
            </w:tcMar>
            <w:vAlign w:val="bottom"/>
            <w:hideMark/>
          </w:tcPr>
          <w:p w14:paraId="5DCD853F" w14:textId="77777777" w:rsidR="0067606D" w:rsidRPr="009652EC" w:rsidRDefault="0067606D" w:rsidP="0067606D">
            <w:pPr>
              <w:pStyle w:val="TabellRader"/>
              <w:rPr>
                <w:lang w:eastAsia="sv-SE"/>
              </w:rPr>
            </w:pPr>
            <w:r w:rsidRPr="009652EC">
              <w:rPr>
                <w:rFonts w:ascii="Cambria" w:hAnsi="Cambria" w:cs="Cambria"/>
                <w:lang w:eastAsia="sv-SE"/>
              </w:rPr>
              <w:t> </w:t>
            </w:r>
          </w:p>
        </w:tc>
        <w:tc>
          <w:tcPr>
            <w:tcW w:w="822" w:type="dxa"/>
            <w:tcMar>
              <w:top w:w="0" w:type="dxa"/>
              <w:left w:w="0" w:type="dxa"/>
              <w:bottom w:w="0" w:type="dxa"/>
              <w:right w:w="71" w:type="dxa"/>
            </w:tcMar>
            <w:vAlign w:val="bottom"/>
            <w:hideMark/>
          </w:tcPr>
          <w:p w14:paraId="307DB07B" w14:textId="77777777" w:rsidR="0067606D" w:rsidRPr="009652EC" w:rsidRDefault="0067606D" w:rsidP="0067606D">
            <w:pPr>
              <w:pStyle w:val="TabellRader"/>
              <w:rPr>
                <w:lang w:eastAsia="sv-SE"/>
              </w:rPr>
            </w:pPr>
            <w:r w:rsidRPr="009652EC">
              <w:rPr>
                <w:lang w:eastAsia="sv-SE"/>
              </w:rPr>
              <w:t>0,5</w:t>
            </w:r>
          </w:p>
        </w:tc>
        <w:tc>
          <w:tcPr>
            <w:tcW w:w="822" w:type="dxa"/>
            <w:tcMar>
              <w:top w:w="0" w:type="dxa"/>
              <w:left w:w="0" w:type="dxa"/>
              <w:bottom w:w="0" w:type="dxa"/>
              <w:right w:w="71" w:type="dxa"/>
            </w:tcMar>
            <w:vAlign w:val="bottom"/>
            <w:hideMark/>
          </w:tcPr>
          <w:p w14:paraId="60E83C6B" w14:textId="77777777" w:rsidR="0067606D" w:rsidRPr="00111430" w:rsidRDefault="0067606D" w:rsidP="0067606D">
            <w:pPr>
              <w:pStyle w:val="TabellRader"/>
              <w:rPr>
                <w:lang w:eastAsia="sv-SE"/>
              </w:rPr>
            </w:pPr>
            <w:r w:rsidRPr="00111430">
              <w:rPr>
                <w:lang w:eastAsia="sv-SE"/>
              </w:rPr>
              <w:t>97,9</w:t>
            </w:r>
          </w:p>
        </w:tc>
        <w:tc>
          <w:tcPr>
            <w:tcW w:w="822" w:type="dxa"/>
            <w:tcMar>
              <w:top w:w="0" w:type="dxa"/>
              <w:left w:w="0" w:type="dxa"/>
              <w:bottom w:w="0" w:type="dxa"/>
              <w:right w:w="71" w:type="dxa"/>
            </w:tcMar>
            <w:vAlign w:val="bottom"/>
            <w:hideMark/>
          </w:tcPr>
          <w:p w14:paraId="4862B7A0" w14:textId="77777777" w:rsidR="0067606D" w:rsidRPr="00111430" w:rsidRDefault="0067606D" w:rsidP="0067606D">
            <w:pPr>
              <w:pStyle w:val="TabellRader"/>
              <w:rPr>
                <w:lang w:eastAsia="sv-SE"/>
              </w:rPr>
            </w:pPr>
            <w:r w:rsidRPr="00111430">
              <w:rPr>
                <w:lang w:eastAsia="sv-SE"/>
              </w:rPr>
              <w:t>98,6</w:t>
            </w:r>
          </w:p>
        </w:tc>
        <w:tc>
          <w:tcPr>
            <w:tcW w:w="822" w:type="dxa"/>
            <w:tcMar>
              <w:top w:w="0" w:type="dxa"/>
              <w:left w:w="0" w:type="dxa"/>
              <w:bottom w:w="0" w:type="dxa"/>
              <w:right w:w="71" w:type="dxa"/>
            </w:tcMar>
            <w:vAlign w:val="bottom"/>
            <w:hideMark/>
          </w:tcPr>
          <w:p w14:paraId="0E2B5E67" w14:textId="77777777" w:rsidR="0067606D" w:rsidRPr="00111430" w:rsidRDefault="0067606D" w:rsidP="0067606D">
            <w:pPr>
              <w:pStyle w:val="TabellRader"/>
              <w:rPr>
                <w:lang w:eastAsia="sv-SE"/>
              </w:rPr>
            </w:pPr>
            <w:r w:rsidRPr="00111430">
              <w:rPr>
                <w:lang w:eastAsia="sv-SE"/>
              </w:rPr>
              <w:t>1,2</w:t>
            </w:r>
          </w:p>
        </w:tc>
        <w:tc>
          <w:tcPr>
            <w:tcW w:w="822" w:type="dxa"/>
            <w:tcMar>
              <w:top w:w="0" w:type="dxa"/>
              <w:left w:w="0" w:type="dxa"/>
              <w:bottom w:w="0" w:type="dxa"/>
              <w:right w:w="71" w:type="dxa"/>
            </w:tcMar>
            <w:vAlign w:val="bottom"/>
            <w:hideMark/>
          </w:tcPr>
          <w:p w14:paraId="30D150C3" w14:textId="77777777" w:rsidR="0067606D" w:rsidRPr="00111430" w:rsidRDefault="0067606D" w:rsidP="0067606D">
            <w:pPr>
              <w:pStyle w:val="TabellRader"/>
              <w:rPr>
                <w:lang w:eastAsia="sv-SE"/>
              </w:rPr>
            </w:pPr>
            <w:r w:rsidRPr="00111430">
              <w:rPr>
                <w:lang w:eastAsia="sv-SE"/>
              </w:rPr>
              <w:t>0,7</w:t>
            </w:r>
          </w:p>
        </w:tc>
      </w:tr>
      <w:tr w:rsidR="0067606D" w:rsidRPr="009652EC" w14:paraId="4E15E8AB" w14:textId="77777777" w:rsidTr="0067606D">
        <w:tc>
          <w:tcPr>
            <w:tcW w:w="231" w:type="dxa"/>
            <w:tcMar>
              <w:top w:w="0" w:type="dxa"/>
              <w:left w:w="0" w:type="dxa"/>
              <w:bottom w:w="0" w:type="dxa"/>
              <w:right w:w="71" w:type="dxa"/>
            </w:tcMar>
            <w:hideMark/>
          </w:tcPr>
          <w:p w14:paraId="43B44832" w14:textId="77777777" w:rsidR="0067606D" w:rsidRPr="009652EC" w:rsidRDefault="0067606D" w:rsidP="0067606D">
            <w:pPr>
              <w:pStyle w:val="TabellRader"/>
              <w:rPr>
                <w:lang w:eastAsia="sv-SE"/>
              </w:rPr>
            </w:pPr>
            <w:r w:rsidRPr="009652EC">
              <w:rPr>
                <w:lang w:eastAsia="sv-SE"/>
              </w:rPr>
              <w:t>13</w:t>
            </w:r>
          </w:p>
        </w:tc>
        <w:tc>
          <w:tcPr>
            <w:tcW w:w="3030" w:type="dxa"/>
            <w:tcMar>
              <w:top w:w="0" w:type="dxa"/>
              <w:left w:w="0" w:type="dxa"/>
              <w:bottom w:w="0" w:type="dxa"/>
              <w:right w:w="71" w:type="dxa"/>
            </w:tcMar>
            <w:hideMark/>
          </w:tcPr>
          <w:p w14:paraId="7642755C" w14:textId="77777777" w:rsidR="0067606D" w:rsidRPr="009652EC" w:rsidRDefault="0067606D" w:rsidP="0067606D">
            <w:pPr>
              <w:pStyle w:val="TabellRader"/>
              <w:jc w:val="left"/>
              <w:rPr>
                <w:lang w:eastAsia="sv-SE"/>
              </w:rPr>
            </w:pPr>
            <w:r w:rsidRPr="009652EC">
              <w:rPr>
                <w:lang w:eastAsia="sv-SE"/>
              </w:rPr>
              <w:t>Jämställdhet och nyanlända invandrares etablering</w:t>
            </w:r>
          </w:p>
        </w:tc>
        <w:tc>
          <w:tcPr>
            <w:tcW w:w="821" w:type="dxa"/>
            <w:tcMar>
              <w:top w:w="0" w:type="dxa"/>
              <w:left w:w="0" w:type="dxa"/>
              <w:bottom w:w="0" w:type="dxa"/>
              <w:right w:w="71" w:type="dxa"/>
            </w:tcMar>
            <w:vAlign w:val="bottom"/>
            <w:hideMark/>
          </w:tcPr>
          <w:p w14:paraId="6E9D4A66" w14:textId="77777777" w:rsidR="0067606D" w:rsidRPr="009652EC" w:rsidRDefault="0067606D" w:rsidP="0067606D">
            <w:pPr>
              <w:pStyle w:val="TabellRader"/>
              <w:rPr>
                <w:lang w:eastAsia="sv-SE"/>
              </w:rPr>
            </w:pPr>
            <w:r w:rsidRPr="009652EC">
              <w:rPr>
                <w:lang w:eastAsia="sv-SE"/>
              </w:rPr>
              <w:t>18,0</w:t>
            </w:r>
          </w:p>
        </w:tc>
        <w:tc>
          <w:tcPr>
            <w:tcW w:w="822" w:type="dxa"/>
            <w:tcMar>
              <w:top w:w="0" w:type="dxa"/>
              <w:left w:w="0" w:type="dxa"/>
              <w:bottom w:w="0" w:type="dxa"/>
              <w:right w:w="71" w:type="dxa"/>
            </w:tcMar>
            <w:vAlign w:val="bottom"/>
            <w:hideMark/>
          </w:tcPr>
          <w:p w14:paraId="233C0E30" w14:textId="77777777" w:rsidR="0067606D" w:rsidRPr="009652EC" w:rsidRDefault="0067606D" w:rsidP="0067606D">
            <w:pPr>
              <w:pStyle w:val="TabellRader"/>
              <w:rPr>
                <w:lang w:eastAsia="sv-SE"/>
              </w:rPr>
            </w:pPr>
            <w:r w:rsidRPr="009652EC">
              <w:rPr>
                <w:lang w:eastAsia="sv-SE"/>
              </w:rPr>
              <w:t>0,5</w:t>
            </w:r>
          </w:p>
        </w:tc>
        <w:tc>
          <w:tcPr>
            <w:tcW w:w="822" w:type="dxa"/>
            <w:tcMar>
              <w:top w:w="0" w:type="dxa"/>
              <w:left w:w="0" w:type="dxa"/>
              <w:bottom w:w="0" w:type="dxa"/>
              <w:right w:w="71" w:type="dxa"/>
            </w:tcMar>
            <w:vAlign w:val="bottom"/>
            <w:hideMark/>
          </w:tcPr>
          <w:p w14:paraId="51F906E7" w14:textId="77777777" w:rsidR="0067606D" w:rsidRPr="009652EC" w:rsidRDefault="0067606D" w:rsidP="0067606D">
            <w:pPr>
              <w:pStyle w:val="TabellRader"/>
              <w:rPr>
                <w:lang w:eastAsia="sv-SE"/>
              </w:rPr>
            </w:pPr>
            <w:r w:rsidRPr="009652EC">
              <w:rPr>
                <w:rFonts w:ascii="Cambria" w:hAnsi="Cambria" w:cs="Cambria"/>
                <w:lang w:eastAsia="sv-SE"/>
              </w:rPr>
              <w:t> </w:t>
            </w:r>
          </w:p>
        </w:tc>
        <w:tc>
          <w:tcPr>
            <w:tcW w:w="822" w:type="dxa"/>
            <w:tcMar>
              <w:top w:w="0" w:type="dxa"/>
              <w:left w:w="0" w:type="dxa"/>
              <w:bottom w:w="0" w:type="dxa"/>
              <w:right w:w="71" w:type="dxa"/>
            </w:tcMar>
            <w:vAlign w:val="bottom"/>
            <w:hideMark/>
          </w:tcPr>
          <w:p w14:paraId="598A9FFC" w14:textId="77777777" w:rsidR="0067606D" w:rsidRPr="00111430" w:rsidRDefault="0067606D" w:rsidP="0067606D">
            <w:pPr>
              <w:pStyle w:val="TabellRader"/>
              <w:rPr>
                <w:lang w:eastAsia="sv-SE"/>
              </w:rPr>
            </w:pPr>
            <w:r w:rsidRPr="00111430">
              <w:rPr>
                <w:lang w:eastAsia="sv-SE"/>
              </w:rPr>
              <w:t>18,4</w:t>
            </w:r>
          </w:p>
        </w:tc>
        <w:tc>
          <w:tcPr>
            <w:tcW w:w="822" w:type="dxa"/>
            <w:tcMar>
              <w:top w:w="0" w:type="dxa"/>
              <w:left w:w="0" w:type="dxa"/>
              <w:bottom w:w="0" w:type="dxa"/>
              <w:right w:w="71" w:type="dxa"/>
            </w:tcMar>
            <w:vAlign w:val="bottom"/>
            <w:hideMark/>
          </w:tcPr>
          <w:p w14:paraId="36287F1B" w14:textId="3FA7BC06" w:rsidR="0067606D" w:rsidRPr="00111430" w:rsidRDefault="0067606D" w:rsidP="0067606D">
            <w:pPr>
              <w:pStyle w:val="TabellRader"/>
              <w:rPr>
                <w:lang w:eastAsia="sv-SE"/>
              </w:rPr>
            </w:pPr>
            <w:r w:rsidRPr="00735E3F">
              <w:rPr>
                <w:lang w:eastAsia="sv-SE"/>
              </w:rPr>
              <w:t>17,6</w:t>
            </w:r>
          </w:p>
        </w:tc>
        <w:tc>
          <w:tcPr>
            <w:tcW w:w="822" w:type="dxa"/>
            <w:tcMar>
              <w:top w:w="0" w:type="dxa"/>
              <w:left w:w="0" w:type="dxa"/>
              <w:bottom w:w="0" w:type="dxa"/>
              <w:right w:w="71" w:type="dxa"/>
            </w:tcMar>
            <w:vAlign w:val="bottom"/>
            <w:hideMark/>
          </w:tcPr>
          <w:p w14:paraId="4AA1129D" w14:textId="72042DD3" w:rsidR="0067606D" w:rsidRPr="00111430" w:rsidRDefault="0067606D" w:rsidP="0067606D">
            <w:pPr>
              <w:pStyle w:val="TabellRader"/>
              <w:rPr>
                <w:lang w:eastAsia="sv-SE"/>
              </w:rPr>
            </w:pPr>
            <w:r w:rsidRPr="00735E3F">
              <w:rPr>
                <w:lang w:eastAsia="sv-SE"/>
              </w:rPr>
              <w:t>-0,4</w:t>
            </w:r>
          </w:p>
        </w:tc>
        <w:tc>
          <w:tcPr>
            <w:tcW w:w="822" w:type="dxa"/>
            <w:tcMar>
              <w:top w:w="0" w:type="dxa"/>
              <w:left w:w="0" w:type="dxa"/>
              <w:bottom w:w="0" w:type="dxa"/>
              <w:right w:w="71" w:type="dxa"/>
            </w:tcMar>
            <w:vAlign w:val="bottom"/>
            <w:hideMark/>
          </w:tcPr>
          <w:p w14:paraId="2053E8C7" w14:textId="5AB6C1AA" w:rsidR="0067606D" w:rsidRPr="00111430" w:rsidRDefault="0067606D" w:rsidP="0067606D">
            <w:pPr>
              <w:pStyle w:val="TabellRader"/>
              <w:rPr>
                <w:lang w:eastAsia="sv-SE"/>
              </w:rPr>
            </w:pPr>
            <w:r w:rsidRPr="00735E3F">
              <w:rPr>
                <w:lang w:eastAsia="sv-SE"/>
              </w:rPr>
              <w:t>-0,8</w:t>
            </w:r>
          </w:p>
        </w:tc>
      </w:tr>
      <w:tr w:rsidR="0067606D" w:rsidRPr="009652EC" w14:paraId="1099BD1B" w14:textId="77777777" w:rsidTr="0067606D">
        <w:tc>
          <w:tcPr>
            <w:tcW w:w="231" w:type="dxa"/>
            <w:tcMar>
              <w:top w:w="0" w:type="dxa"/>
              <w:left w:w="0" w:type="dxa"/>
              <w:bottom w:w="0" w:type="dxa"/>
              <w:right w:w="71" w:type="dxa"/>
            </w:tcMar>
            <w:hideMark/>
          </w:tcPr>
          <w:p w14:paraId="398BC1D0" w14:textId="77777777" w:rsidR="0067606D" w:rsidRPr="009652EC" w:rsidRDefault="0067606D" w:rsidP="0067606D">
            <w:pPr>
              <w:pStyle w:val="TabellRader"/>
              <w:rPr>
                <w:lang w:eastAsia="sv-SE"/>
              </w:rPr>
            </w:pPr>
            <w:r w:rsidRPr="009652EC">
              <w:rPr>
                <w:lang w:eastAsia="sv-SE"/>
              </w:rPr>
              <w:t>14</w:t>
            </w:r>
          </w:p>
        </w:tc>
        <w:tc>
          <w:tcPr>
            <w:tcW w:w="3030" w:type="dxa"/>
            <w:tcMar>
              <w:top w:w="0" w:type="dxa"/>
              <w:left w:w="0" w:type="dxa"/>
              <w:bottom w:w="0" w:type="dxa"/>
              <w:right w:w="71" w:type="dxa"/>
            </w:tcMar>
            <w:hideMark/>
          </w:tcPr>
          <w:p w14:paraId="41970C4C" w14:textId="77777777" w:rsidR="0067606D" w:rsidRPr="009652EC" w:rsidRDefault="0067606D" w:rsidP="0067606D">
            <w:pPr>
              <w:pStyle w:val="TabellRader"/>
              <w:jc w:val="left"/>
              <w:rPr>
                <w:lang w:eastAsia="sv-SE"/>
              </w:rPr>
            </w:pPr>
            <w:r w:rsidRPr="009652EC">
              <w:rPr>
                <w:lang w:eastAsia="sv-SE"/>
              </w:rPr>
              <w:t>Arbetsmarknad och arbetsliv</w:t>
            </w:r>
          </w:p>
        </w:tc>
        <w:tc>
          <w:tcPr>
            <w:tcW w:w="821" w:type="dxa"/>
            <w:tcMar>
              <w:top w:w="0" w:type="dxa"/>
              <w:left w:w="0" w:type="dxa"/>
              <w:bottom w:w="0" w:type="dxa"/>
              <w:right w:w="71" w:type="dxa"/>
            </w:tcMar>
            <w:vAlign w:val="bottom"/>
            <w:hideMark/>
          </w:tcPr>
          <w:p w14:paraId="5ABFA13D" w14:textId="77777777" w:rsidR="0067606D" w:rsidRPr="009652EC" w:rsidRDefault="0067606D" w:rsidP="0067606D">
            <w:pPr>
              <w:pStyle w:val="TabellRader"/>
              <w:rPr>
                <w:lang w:eastAsia="sv-SE"/>
              </w:rPr>
            </w:pPr>
            <w:r w:rsidRPr="009652EC">
              <w:rPr>
                <w:lang w:eastAsia="sv-SE"/>
              </w:rPr>
              <w:t>73,9</w:t>
            </w:r>
          </w:p>
        </w:tc>
        <w:tc>
          <w:tcPr>
            <w:tcW w:w="822" w:type="dxa"/>
            <w:tcMar>
              <w:top w:w="0" w:type="dxa"/>
              <w:left w:w="0" w:type="dxa"/>
              <w:bottom w:w="0" w:type="dxa"/>
              <w:right w:w="71" w:type="dxa"/>
            </w:tcMar>
            <w:vAlign w:val="bottom"/>
            <w:hideMark/>
          </w:tcPr>
          <w:p w14:paraId="04999501" w14:textId="77777777" w:rsidR="0067606D" w:rsidRPr="009652EC" w:rsidRDefault="0067606D" w:rsidP="0067606D">
            <w:pPr>
              <w:pStyle w:val="TabellRader"/>
              <w:rPr>
                <w:lang w:eastAsia="sv-SE"/>
              </w:rPr>
            </w:pPr>
            <w:r w:rsidRPr="009652EC">
              <w:rPr>
                <w:lang w:eastAsia="sv-SE"/>
              </w:rPr>
              <w:t>0,4</w:t>
            </w:r>
          </w:p>
        </w:tc>
        <w:tc>
          <w:tcPr>
            <w:tcW w:w="822" w:type="dxa"/>
            <w:tcMar>
              <w:top w:w="0" w:type="dxa"/>
              <w:left w:w="0" w:type="dxa"/>
              <w:bottom w:w="0" w:type="dxa"/>
              <w:right w:w="71" w:type="dxa"/>
            </w:tcMar>
            <w:vAlign w:val="bottom"/>
            <w:hideMark/>
          </w:tcPr>
          <w:p w14:paraId="12F5F3CD" w14:textId="77777777" w:rsidR="0067606D" w:rsidRPr="009652EC" w:rsidRDefault="0067606D" w:rsidP="0067606D">
            <w:pPr>
              <w:pStyle w:val="TabellRader"/>
              <w:rPr>
                <w:lang w:eastAsia="sv-SE"/>
              </w:rPr>
            </w:pPr>
            <w:r w:rsidRPr="009652EC">
              <w:rPr>
                <w:lang w:eastAsia="sv-SE"/>
              </w:rPr>
              <w:t>0,3</w:t>
            </w:r>
          </w:p>
        </w:tc>
        <w:tc>
          <w:tcPr>
            <w:tcW w:w="822" w:type="dxa"/>
            <w:tcMar>
              <w:top w:w="0" w:type="dxa"/>
              <w:left w:w="0" w:type="dxa"/>
              <w:bottom w:w="0" w:type="dxa"/>
              <w:right w:w="71" w:type="dxa"/>
            </w:tcMar>
            <w:vAlign w:val="bottom"/>
            <w:hideMark/>
          </w:tcPr>
          <w:p w14:paraId="0096A7F0" w14:textId="77777777" w:rsidR="0067606D" w:rsidRPr="00111430" w:rsidRDefault="0067606D" w:rsidP="0067606D">
            <w:pPr>
              <w:pStyle w:val="TabellRader"/>
              <w:rPr>
                <w:lang w:eastAsia="sv-SE"/>
              </w:rPr>
            </w:pPr>
            <w:r w:rsidRPr="00111430">
              <w:rPr>
                <w:lang w:eastAsia="sv-SE"/>
              </w:rPr>
              <w:t>74,6</w:t>
            </w:r>
          </w:p>
        </w:tc>
        <w:tc>
          <w:tcPr>
            <w:tcW w:w="822" w:type="dxa"/>
            <w:tcMar>
              <w:top w:w="0" w:type="dxa"/>
              <w:left w:w="0" w:type="dxa"/>
              <w:bottom w:w="0" w:type="dxa"/>
              <w:right w:w="71" w:type="dxa"/>
            </w:tcMar>
            <w:vAlign w:val="bottom"/>
            <w:hideMark/>
          </w:tcPr>
          <w:p w14:paraId="2EB558F6" w14:textId="3E4F7C8C" w:rsidR="0067606D" w:rsidRPr="00111430" w:rsidRDefault="0067606D" w:rsidP="0067606D">
            <w:pPr>
              <w:pStyle w:val="TabellRader"/>
              <w:rPr>
                <w:lang w:eastAsia="sv-SE"/>
              </w:rPr>
            </w:pPr>
            <w:r w:rsidRPr="00735E3F">
              <w:rPr>
                <w:lang w:eastAsia="sv-SE"/>
              </w:rPr>
              <w:t>73,6</w:t>
            </w:r>
          </w:p>
        </w:tc>
        <w:tc>
          <w:tcPr>
            <w:tcW w:w="822" w:type="dxa"/>
            <w:tcMar>
              <w:top w:w="0" w:type="dxa"/>
              <w:left w:w="0" w:type="dxa"/>
              <w:bottom w:w="0" w:type="dxa"/>
              <w:right w:w="71" w:type="dxa"/>
            </w:tcMar>
            <w:vAlign w:val="bottom"/>
            <w:hideMark/>
          </w:tcPr>
          <w:p w14:paraId="7E22A6BD" w14:textId="781E8804" w:rsidR="0067606D" w:rsidRPr="00111430" w:rsidRDefault="0067606D" w:rsidP="0067606D">
            <w:pPr>
              <w:pStyle w:val="TabellRader"/>
              <w:rPr>
                <w:lang w:eastAsia="sv-SE"/>
              </w:rPr>
            </w:pPr>
            <w:r w:rsidRPr="00735E3F">
              <w:rPr>
                <w:lang w:eastAsia="sv-SE"/>
              </w:rPr>
              <w:t>-0,3</w:t>
            </w:r>
          </w:p>
        </w:tc>
        <w:tc>
          <w:tcPr>
            <w:tcW w:w="822" w:type="dxa"/>
            <w:tcMar>
              <w:top w:w="0" w:type="dxa"/>
              <w:left w:w="0" w:type="dxa"/>
              <w:bottom w:w="0" w:type="dxa"/>
              <w:right w:w="71" w:type="dxa"/>
            </w:tcMar>
            <w:vAlign w:val="bottom"/>
            <w:hideMark/>
          </w:tcPr>
          <w:p w14:paraId="1263900B" w14:textId="66C13AA7" w:rsidR="0067606D" w:rsidRPr="00111430" w:rsidRDefault="0067606D" w:rsidP="0067606D">
            <w:pPr>
              <w:pStyle w:val="TabellRader"/>
              <w:rPr>
                <w:lang w:eastAsia="sv-SE"/>
              </w:rPr>
            </w:pPr>
            <w:r w:rsidRPr="00735E3F">
              <w:rPr>
                <w:lang w:eastAsia="sv-SE"/>
              </w:rPr>
              <w:t>-1,0</w:t>
            </w:r>
          </w:p>
        </w:tc>
      </w:tr>
      <w:tr w:rsidR="0067606D" w:rsidRPr="009652EC" w14:paraId="5377700F" w14:textId="77777777" w:rsidTr="0067606D">
        <w:tc>
          <w:tcPr>
            <w:tcW w:w="231" w:type="dxa"/>
            <w:tcMar>
              <w:top w:w="0" w:type="dxa"/>
              <w:left w:w="0" w:type="dxa"/>
              <w:bottom w:w="0" w:type="dxa"/>
              <w:right w:w="71" w:type="dxa"/>
            </w:tcMar>
            <w:hideMark/>
          </w:tcPr>
          <w:p w14:paraId="74F876BE" w14:textId="77777777" w:rsidR="0067606D" w:rsidRPr="009652EC" w:rsidRDefault="0067606D" w:rsidP="0067606D">
            <w:pPr>
              <w:pStyle w:val="TabellRader"/>
              <w:rPr>
                <w:lang w:eastAsia="sv-SE"/>
              </w:rPr>
            </w:pPr>
            <w:r w:rsidRPr="009652EC">
              <w:rPr>
                <w:lang w:eastAsia="sv-SE"/>
              </w:rPr>
              <w:t>15</w:t>
            </w:r>
          </w:p>
        </w:tc>
        <w:tc>
          <w:tcPr>
            <w:tcW w:w="3030" w:type="dxa"/>
            <w:tcMar>
              <w:top w:w="0" w:type="dxa"/>
              <w:left w:w="0" w:type="dxa"/>
              <w:bottom w:w="0" w:type="dxa"/>
              <w:right w:w="71" w:type="dxa"/>
            </w:tcMar>
            <w:hideMark/>
          </w:tcPr>
          <w:p w14:paraId="7AF0513A" w14:textId="77777777" w:rsidR="0067606D" w:rsidRPr="009652EC" w:rsidRDefault="0067606D" w:rsidP="0067606D">
            <w:pPr>
              <w:pStyle w:val="TabellRader"/>
              <w:jc w:val="left"/>
              <w:rPr>
                <w:lang w:eastAsia="sv-SE"/>
              </w:rPr>
            </w:pPr>
            <w:r w:rsidRPr="009652EC">
              <w:rPr>
                <w:lang w:eastAsia="sv-SE"/>
              </w:rPr>
              <w:t>Studiestöd</w:t>
            </w:r>
          </w:p>
        </w:tc>
        <w:tc>
          <w:tcPr>
            <w:tcW w:w="821" w:type="dxa"/>
            <w:tcMar>
              <w:top w:w="0" w:type="dxa"/>
              <w:left w:w="0" w:type="dxa"/>
              <w:bottom w:w="0" w:type="dxa"/>
              <w:right w:w="71" w:type="dxa"/>
            </w:tcMar>
            <w:vAlign w:val="bottom"/>
            <w:hideMark/>
          </w:tcPr>
          <w:p w14:paraId="70692829" w14:textId="77777777" w:rsidR="0067606D" w:rsidRPr="009652EC" w:rsidRDefault="0067606D" w:rsidP="0067606D">
            <w:pPr>
              <w:pStyle w:val="TabellRader"/>
              <w:rPr>
                <w:lang w:eastAsia="sv-SE"/>
              </w:rPr>
            </w:pPr>
            <w:r w:rsidRPr="009652EC">
              <w:rPr>
                <w:lang w:eastAsia="sv-SE"/>
              </w:rPr>
              <w:t>24,7</w:t>
            </w:r>
          </w:p>
        </w:tc>
        <w:tc>
          <w:tcPr>
            <w:tcW w:w="822" w:type="dxa"/>
            <w:tcMar>
              <w:top w:w="0" w:type="dxa"/>
              <w:left w:w="0" w:type="dxa"/>
              <w:bottom w:w="0" w:type="dxa"/>
              <w:right w:w="71" w:type="dxa"/>
            </w:tcMar>
            <w:vAlign w:val="bottom"/>
            <w:hideMark/>
          </w:tcPr>
          <w:p w14:paraId="0D36A41C" w14:textId="77777777" w:rsidR="0067606D" w:rsidRPr="009652EC" w:rsidRDefault="0067606D" w:rsidP="0067606D">
            <w:pPr>
              <w:pStyle w:val="TabellRader"/>
              <w:rPr>
                <w:lang w:eastAsia="sv-SE"/>
              </w:rPr>
            </w:pPr>
            <w:r w:rsidRPr="009652EC">
              <w:rPr>
                <w:lang w:eastAsia="sv-SE"/>
              </w:rPr>
              <w:t>0,0</w:t>
            </w:r>
          </w:p>
        </w:tc>
        <w:tc>
          <w:tcPr>
            <w:tcW w:w="822" w:type="dxa"/>
            <w:tcMar>
              <w:top w:w="0" w:type="dxa"/>
              <w:left w:w="0" w:type="dxa"/>
              <w:bottom w:w="0" w:type="dxa"/>
              <w:right w:w="71" w:type="dxa"/>
            </w:tcMar>
            <w:vAlign w:val="bottom"/>
            <w:hideMark/>
          </w:tcPr>
          <w:p w14:paraId="0442795A" w14:textId="77777777" w:rsidR="0067606D" w:rsidRPr="009652EC" w:rsidRDefault="0067606D" w:rsidP="0067606D">
            <w:pPr>
              <w:pStyle w:val="TabellRader"/>
              <w:rPr>
                <w:lang w:eastAsia="sv-SE"/>
              </w:rPr>
            </w:pPr>
            <w:r w:rsidRPr="009652EC">
              <w:rPr>
                <w:lang w:eastAsia="sv-SE"/>
              </w:rPr>
              <w:t>0,0</w:t>
            </w:r>
          </w:p>
        </w:tc>
        <w:tc>
          <w:tcPr>
            <w:tcW w:w="822" w:type="dxa"/>
            <w:tcMar>
              <w:top w:w="0" w:type="dxa"/>
              <w:left w:w="0" w:type="dxa"/>
              <w:bottom w:w="0" w:type="dxa"/>
              <w:right w:w="71" w:type="dxa"/>
            </w:tcMar>
            <w:vAlign w:val="bottom"/>
            <w:hideMark/>
          </w:tcPr>
          <w:p w14:paraId="0536277F" w14:textId="77777777" w:rsidR="0067606D" w:rsidRPr="009652EC" w:rsidRDefault="0067606D" w:rsidP="0067606D">
            <w:pPr>
              <w:pStyle w:val="TabellRader"/>
              <w:rPr>
                <w:lang w:eastAsia="sv-SE"/>
              </w:rPr>
            </w:pPr>
            <w:r w:rsidRPr="009652EC">
              <w:rPr>
                <w:lang w:eastAsia="sv-SE"/>
              </w:rPr>
              <w:t>24,7</w:t>
            </w:r>
          </w:p>
        </w:tc>
        <w:tc>
          <w:tcPr>
            <w:tcW w:w="822" w:type="dxa"/>
            <w:tcMar>
              <w:top w:w="0" w:type="dxa"/>
              <w:left w:w="0" w:type="dxa"/>
              <w:bottom w:w="0" w:type="dxa"/>
              <w:right w:w="71" w:type="dxa"/>
            </w:tcMar>
            <w:vAlign w:val="bottom"/>
            <w:hideMark/>
          </w:tcPr>
          <w:p w14:paraId="0995F6A7" w14:textId="77777777" w:rsidR="0067606D" w:rsidRPr="009652EC" w:rsidRDefault="0067606D" w:rsidP="0067606D">
            <w:pPr>
              <w:pStyle w:val="TabellRader"/>
              <w:rPr>
                <w:lang w:eastAsia="sv-SE"/>
              </w:rPr>
            </w:pPr>
            <w:r w:rsidRPr="009652EC">
              <w:rPr>
                <w:lang w:eastAsia="sv-SE"/>
              </w:rPr>
              <w:t>22,7</w:t>
            </w:r>
          </w:p>
        </w:tc>
        <w:tc>
          <w:tcPr>
            <w:tcW w:w="822" w:type="dxa"/>
            <w:tcMar>
              <w:top w:w="0" w:type="dxa"/>
              <w:left w:w="0" w:type="dxa"/>
              <w:bottom w:w="0" w:type="dxa"/>
              <w:right w:w="71" w:type="dxa"/>
            </w:tcMar>
            <w:vAlign w:val="bottom"/>
            <w:hideMark/>
          </w:tcPr>
          <w:p w14:paraId="59240B08" w14:textId="77777777" w:rsidR="0067606D" w:rsidRPr="009652EC" w:rsidRDefault="0067606D" w:rsidP="0067606D">
            <w:pPr>
              <w:pStyle w:val="TabellRader"/>
              <w:rPr>
                <w:lang w:eastAsia="sv-SE"/>
              </w:rPr>
            </w:pPr>
            <w:r w:rsidRPr="009652EC">
              <w:rPr>
                <w:lang w:eastAsia="sv-SE"/>
              </w:rPr>
              <w:t>-2,0</w:t>
            </w:r>
          </w:p>
        </w:tc>
        <w:tc>
          <w:tcPr>
            <w:tcW w:w="822" w:type="dxa"/>
            <w:tcMar>
              <w:top w:w="0" w:type="dxa"/>
              <w:left w:w="0" w:type="dxa"/>
              <w:bottom w:w="0" w:type="dxa"/>
              <w:right w:w="71" w:type="dxa"/>
            </w:tcMar>
            <w:vAlign w:val="bottom"/>
            <w:hideMark/>
          </w:tcPr>
          <w:p w14:paraId="56C80BBF" w14:textId="77777777" w:rsidR="0067606D" w:rsidRPr="009652EC" w:rsidRDefault="0067606D" w:rsidP="0067606D">
            <w:pPr>
              <w:pStyle w:val="TabellRader"/>
              <w:rPr>
                <w:lang w:eastAsia="sv-SE"/>
              </w:rPr>
            </w:pPr>
            <w:r w:rsidRPr="009652EC">
              <w:rPr>
                <w:lang w:eastAsia="sv-SE"/>
              </w:rPr>
              <w:t>-2,0</w:t>
            </w:r>
          </w:p>
        </w:tc>
      </w:tr>
      <w:tr w:rsidR="0067606D" w:rsidRPr="009652EC" w14:paraId="25B6D351" w14:textId="77777777" w:rsidTr="0067606D">
        <w:tc>
          <w:tcPr>
            <w:tcW w:w="231" w:type="dxa"/>
            <w:tcMar>
              <w:top w:w="0" w:type="dxa"/>
              <w:left w:w="0" w:type="dxa"/>
              <w:bottom w:w="0" w:type="dxa"/>
              <w:right w:w="71" w:type="dxa"/>
            </w:tcMar>
            <w:hideMark/>
          </w:tcPr>
          <w:p w14:paraId="2812C8D7" w14:textId="77777777" w:rsidR="0067606D" w:rsidRPr="009652EC" w:rsidRDefault="0067606D" w:rsidP="0067606D">
            <w:pPr>
              <w:pStyle w:val="TabellRader"/>
              <w:rPr>
                <w:lang w:eastAsia="sv-SE"/>
              </w:rPr>
            </w:pPr>
            <w:r w:rsidRPr="009652EC">
              <w:rPr>
                <w:lang w:eastAsia="sv-SE"/>
              </w:rPr>
              <w:t>16</w:t>
            </w:r>
          </w:p>
        </w:tc>
        <w:tc>
          <w:tcPr>
            <w:tcW w:w="3030" w:type="dxa"/>
            <w:tcMar>
              <w:top w:w="0" w:type="dxa"/>
              <w:left w:w="0" w:type="dxa"/>
              <w:bottom w:w="0" w:type="dxa"/>
              <w:right w:w="71" w:type="dxa"/>
            </w:tcMar>
            <w:hideMark/>
          </w:tcPr>
          <w:p w14:paraId="73AFAE54" w14:textId="77777777" w:rsidR="0067606D" w:rsidRPr="009652EC" w:rsidRDefault="0067606D" w:rsidP="0067606D">
            <w:pPr>
              <w:pStyle w:val="TabellRader"/>
              <w:jc w:val="left"/>
              <w:rPr>
                <w:lang w:eastAsia="sv-SE"/>
              </w:rPr>
            </w:pPr>
            <w:r w:rsidRPr="009652EC">
              <w:rPr>
                <w:lang w:eastAsia="sv-SE"/>
              </w:rPr>
              <w:t>Utbildning och universitetsforskning</w:t>
            </w:r>
          </w:p>
        </w:tc>
        <w:tc>
          <w:tcPr>
            <w:tcW w:w="821" w:type="dxa"/>
            <w:tcMar>
              <w:top w:w="0" w:type="dxa"/>
              <w:left w:w="0" w:type="dxa"/>
              <w:bottom w:w="0" w:type="dxa"/>
              <w:right w:w="71" w:type="dxa"/>
            </w:tcMar>
            <w:vAlign w:val="bottom"/>
            <w:hideMark/>
          </w:tcPr>
          <w:p w14:paraId="35BFBEA2" w14:textId="77777777" w:rsidR="0067606D" w:rsidRPr="009652EC" w:rsidRDefault="0067606D" w:rsidP="0067606D">
            <w:pPr>
              <w:pStyle w:val="TabellRader"/>
              <w:rPr>
                <w:lang w:eastAsia="sv-SE"/>
              </w:rPr>
            </w:pPr>
            <w:r w:rsidRPr="009652EC">
              <w:rPr>
                <w:lang w:eastAsia="sv-SE"/>
              </w:rPr>
              <w:t>80,8</w:t>
            </w:r>
          </w:p>
        </w:tc>
        <w:tc>
          <w:tcPr>
            <w:tcW w:w="822" w:type="dxa"/>
            <w:tcMar>
              <w:top w:w="0" w:type="dxa"/>
              <w:left w:w="0" w:type="dxa"/>
              <w:bottom w:w="0" w:type="dxa"/>
              <w:right w:w="71" w:type="dxa"/>
            </w:tcMar>
            <w:vAlign w:val="bottom"/>
            <w:hideMark/>
          </w:tcPr>
          <w:p w14:paraId="180118E8" w14:textId="77777777" w:rsidR="0067606D" w:rsidRPr="009652EC" w:rsidRDefault="0067606D" w:rsidP="0067606D">
            <w:pPr>
              <w:pStyle w:val="TabellRader"/>
              <w:rPr>
                <w:lang w:eastAsia="sv-SE"/>
              </w:rPr>
            </w:pPr>
            <w:r w:rsidRPr="009652EC">
              <w:rPr>
                <w:lang w:eastAsia="sv-SE"/>
              </w:rPr>
              <w:t>-0,5</w:t>
            </w:r>
          </w:p>
        </w:tc>
        <w:tc>
          <w:tcPr>
            <w:tcW w:w="822" w:type="dxa"/>
            <w:tcMar>
              <w:top w:w="0" w:type="dxa"/>
              <w:left w:w="0" w:type="dxa"/>
              <w:bottom w:w="0" w:type="dxa"/>
              <w:right w:w="71" w:type="dxa"/>
            </w:tcMar>
            <w:vAlign w:val="bottom"/>
            <w:hideMark/>
          </w:tcPr>
          <w:p w14:paraId="7D253DC4" w14:textId="77777777" w:rsidR="0067606D" w:rsidRPr="009652EC" w:rsidRDefault="0067606D" w:rsidP="0067606D">
            <w:pPr>
              <w:pStyle w:val="TabellRader"/>
              <w:rPr>
                <w:lang w:eastAsia="sv-SE"/>
              </w:rPr>
            </w:pPr>
            <w:r w:rsidRPr="009652EC">
              <w:rPr>
                <w:lang w:eastAsia="sv-SE"/>
              </w:rPr>
              <w:t>0,2</w:t>
            </w:r>
          </w:p>
        </w:tc>
        <w:tc>
          <w:tcPr>
            <w:tcW w:w="822" w:type="dxa"/>
            <w:tcMar>
              <w:top w:w="0" w:type="dxa"/>
              <w:left w:w="0" w:type="dxa"/>
              <w:bottom w:w="0" w:type="dxa"/>
              <w:right w:w="71" w:type="dxa"/>
            </w:tcMar>
            <w:vAlign w:val="bottom"/>
            <w:hideMark/>
          </w:tcPr>
          <w:p w14:paraId="18BF7EF8" w14:textId="77777777" w:rsidR="0067606D" w:rsidRPr="009652EC" w:rsidRDefault="0067606D" w:rsidP="0067606D">
            <w:pPr>
              <w:pStyle w:val="TabellRader"/>
              <w:rPr>
                <w:lang w:eastAsia="sv-SE"/>
              </w:rPr>
            </w:pPr>
            <w:r w:rsidRPr="009652EC">
              <w:rPr>
                <w:lang w:eastAsia="sv-SE"/>
              </w:rPr>
              <w:t>80,5</w:t>
            </w:r>
          </w:p>
        </w:tc>
        <w:tc>
          <w:tcPr>
            <w:tcW w:w="822" w:type="dxa"/>
            <w:tcMar>
              <w:top w:w="0" w:type="dxa"/>
              <w:left w:w="0" w:type="dxa"/>
              <w:bottom w:w="0" w:type="dxa"/>
              <w:right w:w="71" w:type="dxa"/>
            </w:tcMar>
            <w:vAlign w:val="bottom"/>
            <w:hideMark/>
          </w:tcPr>
          <w:p w14:paraId="05769FD4" w14:textId="77777777" w:rsidR="0067606D" w:rsidRPr="009652EC" w:rsidRDefault="0067606D" w:rsidP="0067606D">
            <w:pPr>
              <w:pStyle w:val="TabellRader"/>
              <w:rPr>
                <w:lang w:eastAsia="sv-SE"/>
              </w:rPr>
            </w:pPr>
            <w:r w:rsidRPr="009652EC">
              <w:rPr>
                <w:lang w:eastAsia="sv-SE"/>
              </w:rPr>
              <w:t>78,7</w:t>
            </w:r>
          </w:p>
        </w:tc>
        <w:tc>
          <w:tcPr>
            <w:tcW w:w="822" w:type="dxa"/>
            <w:tcMar>
              <w:top w:w="0" w:type="dxa"/>
              <w:left w:w="0" w:type="dxa"/>
              <w:bottom w:w="0" w:type="dxa"/>
              <w:right w:w="71" w:type="dxa"/>
            </w:tcMar>
            <w:vAlign w:val="bottom"/>
            <w:hideMark/>
          </w:tcPr>
          <w:p w14:paraId="32DE302E" w14:textId="77777777" w:rsidR="0067606D" w:rsidRPr="009652EC" w:rsidRDefault="0067606D" w:rsidP="0067606D">
            <w:pPr>
              <w:pStyle w:val="TabellRader"/>
              <w:rPr>
                <w:lang w:eastAsia="sv-SE"/>
              </w:rPr>
            </w:pPr>
            <w:r w:rsidRPr="009652EC">
              <w:rPr>
                <w:lang w:eastAsia="sv-SE"/>
              </w:rPr>
              <w:t>-2,2</w:t>
            </w:r>
          </w:p>
        </w:tc>
        <w:tc>
          <w:tcPr>
            <w:tcW w:w="822" w:type="dxa"/>
            <w:tcMar>
              <w:top w:w="0" w:type="dxa"/>
              <w:left w:w="0" w:type="dxa"/>
              <w:bottom w:w="0" w:type="dxa"/>
              <w:right w:w="71" w:type="dxa"/>
            </w:tcMar>
            <w:vAlign w:val="bottom"/>
            <w:hideMark/>
          </w:tcPr>
          <w:p w14:paraId="10EB15FA" w14:textId="77777777" w:rsidR="0067606D" w:rsidRPr="009652EC" w:rsidRDefault="0067606D" w:rsidP="0067606D">
            <w:pPr>
              <w:pStyle w:val="TabellRader"/>
              <w:rPr>
                <w:lang w:eastAsia="sv-SE"/>
              </w:rPr>
            </w:pPr>
            <w:r w:rsidRPr="009652EC">
              <w:rPr>
                <w:lang w:eastAsia="sv-SE"/>
              </w:rPr>
              <w:t>-1,8</w:t>
            </w:r>
          </w:p>
        </w:tc>
      </w:tr>
      <w:tr w:rsidR="0067606D" w:rsidRPr="009652EC" w14:paraId="4BDF9026" w14:textId="77777777" w:rsidTr="0067606D">
        <w:tc>
          <w:tcPr>
            <w:tcW w:w="231" w:type="dxa"/>
            <w:tcMar>
              <w:top w:w="0" w:type="dxa"/>
              <w:left w:w="0" w:type="dxa"/>
              <w:bottom w:w="0" w:type="dxa"/>
              <w:right w:w="71" w:type="dxa"/>
            </w:tcMar>
            <w:hideMark/>
          </w:tcPr>
          <w:p w14:paraId="71D58671" w14:textId="77777777" w:rsidR="0067606D" w:rsidRPr="009652EC" w:rsidRDefault="0067606D" w:rsidP="0067606D">
            <w:pPr>
              <w:pStyle w:val="TabellRader"/>
              <w:rPr>
                <w:lang w:eastAsia="sv-SE"/>
              </w:rPr>
            </w:pPr>
            <w:r w:rsidRPr="009652EC">
              <w:rPr>
                <w:lang w:eastAsia="sv-SE"/>
              </w:rPr>
              <w:t>17</w:t>
            </w:r>
          </w:p>
        </w:tc>
        <w:tc>
          <w:tcPr>
            <w:tcW w:w="3030" w:type="dxa"/>
            <w:tcMar>
              <w:top w:w="0" w:type="dxa"/>
              <w:left w:w="0" w:type="dxa"/>
              <w:bottom w:w="0" w:type="dxa"/>
              <w:right w:w="71" w:type="dxa"/>
            </w:tcMar>
            <w:hideMark/>
          </w:tcPr>
          <w:p w14:paraId="279389D9" w14:textId="77777777" w:rsidR="0067606D" w:rsidRPr="009652EC" w:rsidRDefault="0067606D" w:rsidP="0067606D">
            <w:pPr>
              <w:pStyle w:val="TabellRader"/>
              <w:jc w:val="left"/>
              <w:rPr>
                <w:lang w:eastAsia="sv-SE"/>
              </w:rPr>
            </w:pPr>
            <w:r w:rsidRPr="009652EC">
              <w:rPr>
                <w:lang w:eastAsia="sv-SE"/>
              </w:rPr>
              <w:t>Kultur, medier, trossamfund och fritid</w:t>
            </w:r>
          </w:p>
        </w:tc>
        <w:tc>
          <w:tcPr>
            <w:tcW w:w="821" w:type="dxa"/>
            <w:tcMar>
              <w:top w:w="0" w:type="dxa"/>
              <w:left w:w="0" w:type="dxa"/>
              <w:bottom w:w="0" w:type="dxa"/>
              <w:right w:w="71" w:type="dxa"/>
            </w:tcMar>
            <w:vAlign w:val="bottom"/>
            <w:hideMark/>
          </w:tcPr>
          <w:p w14:paraId="621C19C7" w14:textId="77777777" w:rsidR="0067606D" w:rsidRPr="009652EC" w:rsidRDefault="0067606D" w:rsidP="0067606D">
            <w:pPr>
              <w:pStyle w:val="TabellRader"/>
              <w:rPr>
                <w:lang w:eastAsia="sv-SE"/>
              </w:rPr>
            </w:pPr>
            <w:r w:rsidRPr="009652EC">
              <w:rPr>
                <w:lang w:eastAsia="sv-SE"/>
              </w:rPr>
              <w:t>15,8</w:t>
            </w:r>
          </w:p>
        </w:tc>
        <w:tc>
          <w:tcPr>
            <w:tcW w:w="822" w:type="dxa"/>
            <w:tcMar>
              <w:top w:w="0" w:type="dxa"/>
              <w:left w:w="0" w:type="dxa"/>
              <w:bottom w:w="0" w:type="dxa"/>
              <w:right w:w="71" w:type="dxa"/>
            </w:tcMar>
            <w:vAlign w:val="bottom"/>
            <w:hideMark/>
          </w:tcPr>
          <w:p w14:paraId="6B15E03A" w14:textId="77777777" w:rsidR="0067606D" w:rsidRPr="009652EC" w:rsidRDefault="0067606D" w:rsidP="0067606D">
            <w:pPr>
              <w:pStyle w:val="TabellRader"/>
              <w:rPr>
                <w:lang w:eastAsia="sv-SE"/>
              </w:rPr>
            </w:pPr>
            <w:r w:rsidRPr="009652EC">
              <w:rPr>
                <w:lang w:eastAsia="sv-SE"/>
              </w:rPr>
              <w:t>0,0</w:t>
            </w:r>
          </w:p>
        </w:tc>
        <w:tc>
          <w:tcPr>
            <w:tcW w:w="822" w:type="dxa"/>
            <w:tcMar>
              <w:top w:w="0" w:type="dxa"/>
              <w:left w:w="0" w:type="dxa"/>
              <w:bottom w:w="0" w:type="dxa"/>
              <w:right w:w="71" w:type="dxa"/>
            </w:tcMar>
            <w:vAlign w:val="bottom"/>
            <w:hideMark/>
          </w:tcPr>
          <w:p w14:paraId="4147F15A" w14:textId="77777777" w:rsidR="0067606D" w:rsidRPr="009652EC" w:rsidRDefault="0067606D" w:rsidP="0067606D">
            <w:pPr>
              <w:pStyle w:val="TabellRader"/>
              <w:rPr>
                <w:lang w:eastAsia="sv-SE"/>
              </w:rPr>
            </w:pPr>
            <w:r w:rsidRPr="009652EC">
              <w:rPr>
                <w:lang w:eastAsia="sv-SE"/>
              </w:rPr>
              <w:t>0,1</w:t>
            </w:r>
          </w:p>
        </w:tc>
        <w:tc>
          <w:tcPr>
            <w:tcW w:w="822" w:type="dxa"/>
            <w:tcMar>
              <w:top w:w="0" w:type="dxa"/>
              <w:left w:w="0" w:type="dxa"/>
              <w:bottom w:w="0" w:type="dxa"/>
              <w:right w:w="71" w:type="dxa"/>
            </w:tcMar>
            <w:vAlign w:val="bottom"/>
            <w:hideMark/>
          </w:tcPr>
          <w:p w14:paraId="0002F346" w14:textId="77777777" w:rsidR="0067606D" w:rsidRPr="009652EC" w:rsidRDefault="0067606D" w:rsidP="0067606D">
            <w:pPr>
              <w:pStyle w:val="TabellRader"/>
              <w:rPr>
                <w:lang w:eastAsia="sv-SE"/>
              </w:rPr>
            </w:pPr>
            <w:r w:rsidRPr="009652EC">
              <w:rPr>
                <w:lang w:eastAsia="sv-SE"/>
              </w:rPr>
              <w:t>15,9</w:t>
            </w:r>
          </w:p>
        </w:tc>
        <w:tc>
          <w:tcPr>
            <w:tcW w:w="822" w:type="dxa"/>
            <w:tcMar>
              <w:top w:w="0" w:type="dxa"/>
              <w:left w:w="0" w:type="dxa"/>
              <w:bottom w:w="0" w:type="dxa"/>
              <w:right w:w="71" w:type="dxa"/>
            </w:tcMar>
            <w:vAlign w:val="bottom"/>
            <w:hideMark/>
          </w:tcPr>
          <w:p w14:paraId="0C3B7549" w14:textId="77777777" w:rsidR="0067606D" w:rsidRPr="009652EC" w:rsidRDefault="0067606D" w:rsidP="0067606D">
            <w:pPr>
              <w:pStyle w:val="TabellRader"/>
              <w:rPr>
                <w:lang w:eastAsia="sv-SE"/>
              </w:rPr>
            </w:pPr>
            <w:r w:rsidRPr="009652EC">
              <w:rPr>
                <w:lang w:eastAsia="sv-SE"/>
              </w:rPr>
              <w:t>15,8</w:t>
            </w:r>
          </w:p>
        </w:tc>
        <w:tc>
          <w:tcPr>
            <w:tcW w:w="822" w:type="dxa"/>
            <w:tcMar>
              <w:top w:w="0" w:type="dxa"/>
              <w:left w:w="0" w:type="dxa"/>
              <w:bottom w:w="0" w:type="dxa"/>
              <w:right w:w="71" w:type="dxa"/>
            </w:tcMar>
            <w:vAlign w:val="bottom"/>
            <w:hideMark/>
          </w:tcPr>
          <w:p w14:paraId="600F357B" w14:textId="77777777" w:rsidR="0067606D" w:rsidRPr="009652EC" w:rsidRDefault="0067606D" w:rsidP="0067606D">
            <w:pPr>
              <w:pStyle w:val="TabellRader"/>
              <w:rPr>
                <w:lang w:eastAsia="sv-SE"/>
              </w:rPr>
            </w:pPr>
            <w:r w:rsidRPr="009652EC">
              <w:rPr>
                <w:lang w:eastAsia="sv-SE"/>
              </w:rPr>
              <w:t>0,0</w:t>
            </w:r>
          </w:p>
        </w:tc>
        <w:tc>
          <w:tcPr>
            <w:tcW w:w="822" w:type="dxa"/>
            <w:tcMar>
              <w:top w:w="0" w:type="dxa"/>
              <w:left w:w="0" w:type="dxa"/>
              <w:bottom w:w="0" w:type="dxa"/>
              <w:right w:w="71" w:type="dxa"/>
            </w:tcMar>
            <w:vAlign w:val="bottom"/>
            <w:hideMark/>
          </w:tcPr>
          <w:p w14:paraId="42838DB1" w14:textId="77777777" w:rsidR="0067606D" w:rsidRPr="009652EC" w:rsidRDefault="0067606D" w:rsidP="0067606D">
            <w:pPr>
              <w:pStyle w:val="TabellRader"/>
              <w:rPr>
                <w:lang w:eastAsia="sv-SE"/>
              </w:rPr>
            </w:pPr>
            <w:r w:rsidRPr="009652EC">
              <w:rPr>
                <w:lang w:eastAsia="sv-SE"/>
              </w:rPr>
              <w:t>-0,1</w:t>
            </w:r>
          </w:p>
        </w:tc>
      </w:tr>
      <w:tr w:rsidR="0067606D" w:rsidRPr="009652EC" w14:paraId="03048E05" w14:textId="77777777" w:rsidTr="0067606D">
        <w:tc>
          <w:tcPr>
            <w:tcW w:w="231" w:type="dxa"/>
            <w:tcMar>
              <w:top w:w="0" w:type="dxa"/>
              <w:left w:w="0" w:type="dxa"/>
              <w:bottom w:w="0" w:type="dxa"/>
              <w:right w:w="71" w:type="dxa"/>
            </w:tcMar>
            <w:hideMark/>
          </w:tcPr>
          <w:p w14:paraId="5AA9DB45" w14:textId="77777777" w:rsidR="0067606D" w:rsidRPr="009652EC" w:rsidRDefault="0067606D" w:rsidP="0067606D">
            <w:pPr>
              <w:pStyle w:val="TabellRader"/>
              <w:rPr>
                <w:lang w:eastAsia="sv-SE"/>
              </w:rPr>
            </w:pPr>
            <w:r w:rsidRPr="009652EC">
              <w:rPr>
                <w:lang w:eastAsia="sv-SE"/>
              </w:rPr>
              <w:t>18</w:t>
            </w:r>
          </w:p>
        </w:tc>
        <w:tc>
          <w:tcPr>
            <w:tcW w:w="3030" w:type="dxa"/>
            <w:tcMar>
              <w:top w:w="0" w:type="dxa"/>
              <w:left w:w="0" w:type="dxa"/>
              <w:bottom w:w="0" w:type="dxa"/>
              <w:right w:w="71" w:type="dxa"/>
            </w:tcMar>
            <w:hideMark/>
          </w:tcPr>
          <w:p w14:paraId="414DBB43" w14:textId="77777777" w:rsidR="0067606D" w:rsidRPr="009652EC" w:rsidRDefault="0067606D" w:rsidP="0067606D">
            <w:pPr>
              <w:pStyle w:val="TabellRader"/>
              <w:jc w:val="left"/>
              <w:rPr>
                <w:lang w:eastAsia="sv-SE"/>
              </w:rPr>
            </w:pPr>
            <w:r w:rsidRPr="009652EC">
              <w:rPr>
                <w:lang w:eastAsia="sv-SE"/>
              </w:rPr>
              <w:t>Samhällsplanering, bostadsförsörjning och byggande samt konsumentpolitik</w:t>
            </w:r>
          </w:p>
        </w:tc>
        <w:tc>
          <w:tcPr>
            <w:tcW w:w="821" w:type="dxa"/>
            <w:tcMar>
              <w:top w:w="0" w:type="dxa"/>
              <w:left w:w="0" w:type="dxa"/>
              <w:bottom w:w="0" w:type="dxa"/>
              <w:right w:w="71" w:type="dxa"/>
            </w:tcMar>
            <w:vAlign w:val="bottom"/>
            <w:hideMark/>
          </w:tcPr>
          <w:p w14:paraId="5E15C0F8" w14:textId="77777777" w:rsidR="0067606D" w:rsidRPr="009652EC" w:rsidRDefault="0067606D" w:rsidP="0067606D">
            <w:pPr>
              <w:pStyle w:val="TabellRader"/>
              <w:rPr>
                <w:lang w:eastAsia="sv-SE"/>
              </w:rPr>
            </w:pPr>
            <w:r w:rsidRPr="009652EC">
              <w:rPr>
                <w:lang w:eastAsia="sv-SE"/>
              </w:rPr>
              <w:t>4,7</w:t>
            </w:r>
          </w:p>
        </w:tc>
        <w:tc>
          <w:tcPr>
            <w:tcW w:w="822" w:type="dxa"/>
            <w:tcMar>
              <w:top w:w="0" w:type="dxa"/>
              <w:left w:w="0" w:type="dxa"/>
              <w:bottom w:w="0" w:type="dxa"/>
              <w:right w:w="71" w:type="dxa"/>
            </w:tcMar>
            <w:vAlign w:val="bottom"/>
            <w:hideMark/>
          </w:tcPr>
          <w:p w14:paraId="0398DCD0" w14:textId="77777777" w:rsidR="0067606D" w:rsidRPr="009652EC" w:rsidRDefault="0067606D" w:rsidP="0067606D">
            <w:pPr>
              <w:pStyle w:val="TabellRader"/>
              <w:rPr>
                <w:lang w:eastAsia="sv-SE"/>
              </w:rPr>
            </w:pPr>
            <w:r w:rsidRPr="009652EC">
              <w:rPr>
                <w:lang w:eastAsia="sv-SE"/>
              </w:rPr>
              <w:t>-0,8</w:t>
            </w:r>
          </w:p>
        </w:tc>
        <w:tc>
          <w:tcPr>
            <w:tcW w:w="822" w:type="dxa"/>
            <w:tcMar>
              <w:top w:w="0" w:type="dxa"/>
              <w:left w:w="0" w:type="dxa"/>
              <w:bottom w:w="0" w:type="dxa"/>
              <w:right w:w="71" w:type="dxa"/>
            </w:tcMar>
            <w:vAlign w:val="bottom"/>
            <w:hideMark/>
          </w:tcPr>
          <w:p w14:paraId="1A5BCE90" w14:textId="77777777" w:rsidR="0067606D" w:rsidRPr="009652EC" w:rsidRDefault="0067606D" w:rsidP="0067606D">
            <w:pPr>
              <w:pStyle w:val="TabellRader"/>
              <w:rPr>
                <w:lang w:eastAsia="sv-SE"/>
              </w:rPr>
            </w:pPr>
            <w:r w:rsidRPr="009652EC">
              <w:rPr>
                <w:lang w:eastAsia="sv-SE"/>
              </w:rPr>
              <w:t>0,0</w:t>
            </w:r>
          </w:p>
        </w:tc>
        <w:tc>
          <w:tcPr>
            <w:tcW w:w="822" w:type="dxa"/>
            <w:tcMar>
              <w:top w:w="0" w:type="dxa"/>
              <w:left w:w="0" w:type="dxa"/>
              <w:bottom w:w="0" w:type="dxa"/>
              <w:right w:w="71" w:type="dxa"/>
            </w:tcMar>
            <w:vAlign w:val="bottom"/>
            <w:hideMark/>
          </w:tcPr>
          <w:p w14:paraId="4F102A3A" w14:textId="77777777" w:rsidR="0067606D" w:rsidRPr="009652EC" w:rsidRDefault="0067606D" w:rsidP="0067606D">
            <w:pPr>
              <w:pStyle w:val="TabellRader"/>
              <w:rPr>
                <w:lang w:eastAsia="sv-SE"/>
              </w:rPr>
            </w:pPr>
            <w:r w:rsidRPr="009652EC">
              <w:rPr>
                <w:lang w:eastAsia="sv-SE"/>
              </w:rPr>
              <w:t>4,0</w:t>
            </w:r>
          </w:p>
        </w:tc>
        <w:tc>
          <w:tcPr>
            <w:tcW w:w="822" w:type="dxa"/>
            <w:tcMar>
              <w:top w:w="0" w:type="dxa"/>
              <w:left w:w="0" w:type="dxa"/>
              <w:bottom w:w="0" w:type="dxa"/>
              <w:right w:w="71" w:type="dxa"/>
            </w:tcMar>
            <w:vAlign w:val="bottom"/>
            <w:hideMark/>
          </w:tcPr>
          <w:p w14:paraId="3A30CA96" w14:textId="77777777" w:rsidR="0067606D" w:rsidRPr="009652EC" w:rsidRDefault="0067606D" w:rsidP="0067606D">
            <w:pPr>
              <w:pStyle w:val="TabellRader"/>
              <w:rPr>
                <w:lang w:eastAsia="sv-SE"/>
              </w:rPr>
            </w:pPr>
            <w:r w:rsidRPr="009652EC">
              <w:rPr>
                <w:lang w:eastAsia="sv-SE"/>
              </w:rPr>
              <w:t>2,8</w:t>
            </w:r>
          </w:p>
        </w:tc>
        <w:tc>
          <w:tcPr>
            <w:tcW w:w="822" w:type="dxa"/>
            <w:tcMar>
              <w:top w:w="0" w:type="dxa"/>
              <w:left w:w="0" w:type="dxa"/>
              <w:bottom w:w="0" w:type="dxa"/>
              <w:right w:w="71" w:type="dxa"/>
            </w:tcMar>
            <w:vAlign w:val="bottom"/>
            <w:hideMark/>
          </w:tcPr>
          <w:p w14:paraId="7CD8BC52" w14:textId="77777777" w:rsidR="0067606D" w:rsidRPr="009652EC" w:rsidRDefault="0067606D" w:rsidP="0067606D">
            <w:pPr>
              <w:pStyle w:val="TabellRader"/>
              <w:rPr>
                <w:lang w:eastAsia="sv-SE"/>
              </w:rPr>
            </w:pPr>
            <w:r w:rsidRPr="009652EC">
              <w:rPr>
                <w:lang w:eastAsia="sv-SE"/>
              </w:rPr>
              <w:t>-1,9</w:t>
            </w:r>
          </w:p>
        </w:tc>
        <w:tc>
          <w:tcPr>
            <w:tcW w:w="822" w:type="dxa"/>
            <w:tcMar>
              <w:top w:w="0" w:type="dxa"/>
              <w:left w:w="0" w:type="dxa"/>
              <w:bottom w:w="0" w:type="dxa"/>
              <w:right w:w="71" w:type="dxa"/>
            </w:tcMar>
            <w:vAlign w:val="bottom"/>
            <w:hideMark/>
          </w:tcPr>
          <w:p w14:paraId="21BDA235" w14:textId="77777777" w:rsidR="0067606D" w:rsidRPr="009652EC" w:rsidRDefault="0067606D" w:rsidP="0067606D">
            <w:pPr>
              <w:pStyle w:val="TabellRader"/>
              <w:rPr>
                <w:lang w:eastAsia="sv-SE"/>
              </w:rPr>
            </w:pPr>
            <w:r w:rsidRPr="009652EC">
              <w:rPr>
                <w:lang w:eastAsia="sv-SE"/>
              </w:rPr>
              <w:t>-1,2</w:t>
            </w:r>
          </w:p>
        </w:tc>
      </w:tr>
      <w:tr w:rsidR="0067606D" w:rsidRPr="009652EC" w14:paraId="149962ED" w14:textId="77777777" w:rsidTr="0067606D">
        <w:tc>
          <w:tcPr>
            <w:tcW w:w="231" w:type="dxa"/>
            <w:tcMar>
              <w:top w:w="0" w:type="dxa"/>
              <w:left w:w="0" w:type="dxa"/>
              <w:bottom w:w="0" w:type="dxa"/>
              <w:right w:w="71" w:type="dxa"/>
            </w:tcMar>
            <w:hideMark/>
          </w:tcPr>
          <w:p w14:paraId="60C90339" w14:textId="77777777" w:rsidR="0067606D" w:rsidRPr="009652EC" w:rsidRDefault="0067606D" w:rsidP="0067606D">
            <w:pPr>
              <w:pStyle w:val="TabellRader"/>
              <w:rPr>
                <w:lang w:eastAsia="sv-SE"/>
              </w:rPr>
            </w:pPr>
            <w:r w:rsidRPr="009652EC">
              <w:rPr>
                <w:lang w:eastAsia="sv-SE"/>
              </w:rPr>
              <w:t>19</w:t>
            </w:r>
          </w:p>
        </w:tc>
        <w:tc>
          <w:tcPr>
            <w:tcW w:w="3030" w:type="dxa"/>
            <w:tcMar>
              <w:top w:w="0" w:type="dxa"/>
              <w:left w:w="0" w:type="dxa"/>
              <w:bottom w:w="0" w:type="dxa"/>
              <w:right w:w="71" w:type="dxa"/>
            </w:tcMar>
            <w:hideMark/>
          </w:tcPr>
          <w:p w14:paraId="1A8D7E66" w14:textId="77777777" w:rsidR="0067606D" w:rsidRPr="009652EC" w:rsidRDefault="0067606D" w:rsidP="0067606D">
            <w:pPr>
              <w:pStyle w:val="TabellRader"/>
              <w:jc w:val="left"/>
              <w:rPr>
                <w:lang w:eastAsia="sv-SE"/>
              </w:rPr>
            </w:pPr>
            <w:r w:rsidRPr="009652EC">
              <w:rPr>
                <w:lang w:eastAsia="sv-SE"/>
              </w:rPr>
              <w:t>Regional tillväxt</w:t>
            </w:r>
          </w:p>
        </w:tc>
        <w:tc>
          <w:tcPr>
            <w:tcW w:w="821" w:type="dxa"/>
            <w:tcMar>
              <w:top w:w="0" w:type="dxa"/>
              <w:left w:w="0" w:type="dxa"/>
              <w:bottom w:w="0" w:type="dxa"/>
              <w:right w:w="71" w:type="dxa"/>
            </w:tcMar>
            <w:vAlign w:val="bottom"/>
            <w:hideMark/>
          </w:tcPr>
          <w:p w14:paraId="4136CD9F" w14:textId="77777777" w:rsidR="0067606D" w:rsidRPr="009652EC" w:rsidRDefault="0067606D" w:rsidP="0067606D">
            <w:pPr>
              <w:pStyle w:val="TabellRader"/>
              <w:rPr>
                <w:lang w:eastAsia="sv-SE"/>
              </w:rPr>
            </w:pPr>
            <w:r w:rsidRPr="009652EC">
              <w:rPr>
                <w:lang w:eastAsia="sv-SE"/>
              </w:rPr>
              <w:t>3,5</w:t>
            </w:r>
          </w:p>
        </w:tc>
        <w:tc>
          <w:tcPr>
            <w:tcW w:w="822" w:type="dxa"/>
            <w:tcMar>
              <w:top w:w="0" w:type="dxa"/>
              <w:left w:w="0" w:type="dxa"/>
              <w:bottom w:w="0" w:type="dxa"/>
              <w:right w:w="71" w:type="dxa"/>
            </w:tcMar>
            <w:vAlign w:val="bottom"/>
            <w:hideMark/>
          </w:tcPr>
          <w:p w14:paraId="6E7B19EF" w14:textId="77777777" w:rsidR="0067606D" w:rsidRPr="009652EC" w:rsidRDefault="0067606D" w:rsidP="0067606D">
            <w:pPr>
              <w:pStyle w:val="TabellRader"/>
              <w:rPr>
                <w:lang w:eastAsia="sv-SE"/>
              </w:rPr>
            </w:pPr>
            <w:r w:rsidRPr="009652EC">
              <w:rPr>
                <w:lang w:eastAsia="sv-SE"/>
              </w:rPr>
              <w:t>0,0</w:t>
            </w:r>
          </w:p>
        </w:tc>
        <w:tc>
          <w:tcPr>
            <w:tcW w:w="822" w:type="dxa"/>
            <w:tcMar>
              <w:top w:w="0" w:type="dxa"/>
              <w:left w:w="0" w:type="dxa"/>
              <w:bottom w:w="0" w:type="dxa"/>
              <w:right w:w="71" w:type="dxa"/>
            </w:tcMar>
            <w:vAlign w:val="bottom"/>
            <w:hideMark/>
          </w:tcPr>
          <w:p w14:paraId="039EE97A" w14:textId="77777777" w:rsidR="0067606D" w:rsidRPr="009652EC" w:rsidRDefault="0067606D" w:rsidP="0067606D">
            <w:pPr>
              <w:pStyle w:val="TabellRader"/>
              <w:rPr>
                <w:lang w:eastAsia="sv-SE"/>
              </w:rPr>
            </w:pPr>
            <w:r w:rsidRPr="009652EC">
              <w:rPr>
                <w:lang w:eastAsia="sv-SE"/>
              </w:rPr>
              <w:t>0,0</w:t>
            </w:r>
          </w:p>
        </w:tc>
        <w:tc>
          <w:tcPr>
            <w:tcW w:w="822" w:type="dxa"/>
            <w:tcMar>
              <w:top w:w="0" w:type="dxa"/>
              <w:left w:w="0" w:type="dxa"/>
              <w:bottom w:w="0" w:type="dxa"/>
              <w:right w:w="71" w:type="dxa"/>
            </w:tcMar>
            <w:vAlign w:val="bottom"/>
            <w:hideMark/>
          </w:tcPr>
          <w:p w14:paraId="026FA658" w14:textId="77777777" w:rsidR="0067606D" w:rsidRPr="009652EC" w:rsidRDefault="0067606D" w:rsidP="0067606D">
            <w:pPr>
              <w:pStyle w:val="TabellRader"/>
              <w:rPr>
                <w:lang w:eastAsia="sv-SE"/>
              </w:rPr>
            </w:pPr>
            <w:r w:rsidRPr="009652EC">
              <w:rPr>
                <w:lang w:eastAsia="sv-SE"/>
              </w:rPr>
              <w:t>3,6</w:t>
            </w:r>
          </w:p>
        </w:tc>
        <w:tc>
          <w:tcPr>
            <w:tcW w:w="822" w:type="dxa"/>
            <w:tcMar>
              <w:top w:w="0" w:type="dxa"/>
              <w:left w:w="0" w:type="dxa"/>
              <w:bottom w:w="0" w:type="dxa"/>
              <w:right w:w="71" w:type="dxa"/>
            </w:tcMar>
            <w:vAlign w:val="bottom"/>
            <w:hideMark/>
          </w:tcPr>
          <w:p w14:paraId="104D3A37" w14:textId="77777777" w:rsidR="0067606D" w:rsidRPr="009652EC" w:rsidRDefault="0067606D" w:rsidP="0067606D">
            <w:pPr>
              <w:pStyle w:val="TabellRader"/>
              <w:rPr>
                <w:lang w:eastAsia="sv-SE"/>
              </w:rPr>
            </w:pPr>
            <w:r w:rsidRPr="009652EC">
              <w:rPr>
                <w:lang w:eastAsia="sv-SE"/>
              </w:rPr>
              <w:t>3,6</w:t>
            </w:r>
          </w:p>
        </w:tc>
        <w:tc>
          <w:tcPr>
            <w:tcW w:w="822" w:type="dxa"/>
            <w:tcMar>
              <w:top w:w="0" w:type="dxa"/>
              <w:left w:w="0" w:type="dxa"/>
              <w:bottom w:w="0" w:type="dxa"/>
              <w:right w:w="71" w:type="dxa"/>
            </w:tcMar>
            <w:vAlign w:val="bottom"/>
            <w:hideMark/>
          </w:tcPr>
          <w:p w14:paraId="7DBF04F4" w14:textId="77777777" w:rsidR="0067606D" w:rsidRPr="009652EC" w:rsidRDefault="0067606D" w:rsidP="0067606D">
            <w:pPr>
              <w:pStyle w:val="TabellRader"/>
              <w:rPr>
                <w:lang w:eastAsia="sv-SE"/>
              </w:rPr>
            </w:pPr>
            <w:r w:rsidRPr="009652EC">
              <w:rPr>
                <w:lang w:eastAsia="sv-SE"/>
              </w:rPr>
              <w:t>0,1</w:t>
            </w:r>
          </w:p>
        </w:tc>
        <w:tc>
          <w:tcPr>
            <w:tcW w:w="822" w:type="dxa"/>
            <w:tcMar>
              <w:top w:w="0" w:type="dxa"/>
              <w:left w:w="0" w:type="dxa"/>
              <w:bottom w:w="0" w:type="dxa"/>
              <w:right w:w="71" w:type="dxa"/>
            </w:tcMar>
            <w:vAlign w:val="bottom"/>
            <w:hideMark/>
          </w:tcPr>
          <w:p w14:paraId="242E0598" w14:textId="77777777" w:rsidR="0067606D" w:rsidRPr="009652EC" w:rsidRDefault="0067606D" w:rsidP="0067606D">
            <w:pPr>
              <w:pStyle w:val="TabellRader"/>
              <w:rPr>
                <w:lang w:eastAsia="sv-SE"/>
              </w:rPr>
            </w:pPr>
            <w:r w:rsidRPr="009652EC">
              <w:rPr>
                <w:lang w:eastAsia="sv-SE"/>
              </w:rPr>
              <w:t>0,1</w:t>
            </w:r>
          </w:p>
        </w:tc>
      </w:tr>
      <w:tr w:rsidR="0067606D" w:rsidRPr="009652EC" w14:paraId="56C7E887" w14:textId="77777777" w:rsidTr="0067606D">
        <w:tc>
          <w:tcPr>
            <w:tcW w:w="231" w:type="dxa"/>
            <w:tcMar>
              <w:top w:w="0" w:type="dxa"/>
              <w:left w:w="0" w:type="dxa"/>
              <w:bottom w:w="0" w:type="dxa"/>
              <w:right w:w="71" w:type="dxa"/>
            </w:tcMar>
            <w:hideMark/>
          </w:tcPr>
          <w:p w14:paraId="5B74D53E" w14:textId="77777777" w:rsidR="0067606D" w:rsidRPr="009652EC" w:rsidRDefault="0067606D" w:rsidP="0067606D">
            <w:pPr>
              <w:pStyle w:val="TabellRader"/>
              <w:rPr>
                <w:lang w:eastAsia="sv-SE"/>
              </w:rPr>
            </w:pPr>
            <w:r w:rsidRPr="009652EC">
              <w:rPr>
                <w:lang w:eastAsia="sv-SE"/>
              </w:rPr>
              <w:t>20</w:t>
            </w:r>
          </w:p>
        </w:tc>
        <w:tc>
          <w:tcPr>
            <w:tcW w:w="3030" w:type="dxa"/>
            <w:tcMar>
              <w:top w:w="0" w:type="dxa"/>
              <w:left w:w="0" w:type="dxa"/>
              <w:bottom w:w="0" w:type="dxa"/>
              <w:right w:w="71" w:type="dxa"/>
            </w:tcMar>
            <w:hideMark/>
          </w:tcPr>
          <w:p w14:paraId="2C259FBD" w14:textId="77777777" w:rsidR="0067606D" w:rsidRPr="009652EC" w:rsidRDefault="0067606D" w:rsidP="0067606D">
            <w:pPr>
              <w:pStyle w:val="TabellRader"/>
              <w:jc w:val="left"/>
              <w:rPr>
                <w:lang w:eastAsia="sv-SE"/>
              </w:rPr>
            </w:pPr>
            <w:r w:rsidRPr="009652EC">
              <w:rPr>
                <w:lang w:eastAsia="sv-SE"/>
              </w:rPr>
              <w:t>Allmän miljö- och naturvård</w:t>
            </w:r>
          </w:p>
        </w:tc>
        <w:tc>
          <w:tcPr>
            <w:tcW w:w="821" w:type="dxa"/>
            <w:tcMar>
              <w:top w:w="0" w:type="dxa"/>
              <w:left w:w="0" w:type="dxa"/>
              <w:bottom w:w="0" w:type="dxa"/>
              <w:right w:w="71" w:type="dxa"/>
            </w:tcMar>
            <w:vAlign w:val="bottom"/>
            <w:hideMark/>
          </w:tcPr>
          <w:p w14:paraId="3A6DE4EF" w14:textId="77777777" w:rsidR="0067606D" w:rsidRPr="009652EC" w:rsidRDefault="0067606D" w:rsidP="0067606D">
            <w:pPr>
              <w:pStyle w:val="TabellRader"/>
              <w:rPr>
                <w:lang w:eastAsia="sv-SE"/>
              </w:rPr>
            </w:pPr>
            <w:r w:rsidRPr="009652EC">
              <w:rPr>
                <w:lang w:eastAsia="sv-SE"/>
              </w:rPr>
              <w:t>9,7</w:t>
            </w:r>
          </w:p>
        </w:tc>
        <w:tc>
          <w:tcPr>
            <w:tcW w:w="822" w:type="dxa"/>
            <w:tcMar>
              <w:top w:w="0" w:type="dxa"/>
              <w:left w:w="0" w:type="dxa"/>
              <w:bottom w:w="0" w:type="dxa"/>
              <w:right w:w="71" w:type="dxa"/>
            </w:tcMar>
            <w:vAlign w:val="bottom"/>
            <w:hideMark/>
          </w:tcPr>
          <w:p w14:paraId="24F48569" w14:textId="77777777" w:rsidR="0067606D" w:rsidRPr="009652EC" w:rsidRDefault="0067606D" w:rsidP="0067606D">
            <w:pPr>
              <w:pStyle w:val="TabellRader"/>
              <w:rPr>
                <w:lang w:eastAsia="sv-SE"/>
              </w:rPr>
            </w:pPr>
            <w:r w:rsidRPr="009652EC">
              <w:rPr>
                <w:lang w:eastAsia="sv-SE"/>
              </w:rPr>
              <w:t>1,2</w:t>
            </w:r>
          </w:p>
        </w:tc>
        <w:tc>
          <w:tcPr>
            <w:tcW w:w="822" w:type="dxa"/>
            <w:tcMar>
              <w:top w:w="0" w:type="dxa"/>
              <w:left w:w="0" w:type="dxa"/>
              <w:bottom w:w="0" w:type="dxa"/>
              <w:right w:w="71" w:type="dxa"/>
            </w:tcMar>
            <w:vAlign w:val="bottom"/>
            <w:hideMark/>
          </w:tcPr>
          <w:p w14:paraId="53AEC5CA" w14:textId="77777777" w:rsidR="0067606D" w:rsidRPr="009652EC" w:rsidRDefault="0067606D" w:rsidP="0067606D">
            <w:pPr>
              <w:pStyle w:val="TabellRader"/>
              <w:rPr>
                <w:lang w:eastAsia="sv-SE"/>
              </w:rPr>
            </w:pPr>
            <w:r w:rsidRPr="009652EC">
              <w:rPr>
                <w:lang w:eastAsia="sv-SE"/>
              </w:rPr>
              <w:t>0,3</w:t>
            </w:r>
          </w:p>
        </w:tc>
        <w:tc>
          <w:tcPr>
            <w:tcW w:w="822" w:type="dxa"/>
            <w:tcMar>
              <w:top w:w="0" w:type="dxa"/>
              <w:left w:w="0" w:type="dxa"/>
              <w:bottom w:w="0" w:type="dxa"/>
              <w:right w:w="71" w:type="dxa"/>
            </w:tcMar>
            <w:vAlign w:val="bottom"/>
            <w:hideMark/>
          </w:tcPr>
          <w:p w14:paraId="72E6BC82" w14:textId="77777777" w:rsidR="0067606D" w:rsidRPr="009652EC" w:rsidRDefault="0067606D" w:rsidP="0067606D">
            <w:pPr>
              <w:pStyle w:val="TabellRader"/>
              <w:rPr>
                <w:lang w:eastAsia="sv-SE"/>
              </w:rPr>
            </w:pPr>
            <w:r w:rsidRPr="009652EC">
              <w:rPr>
                <w:lang w:eastAsia="sv-SE"/>
              </w:rPr>
              <w:t>11,3</w:t>
            </w:r>
          </w:p>
        </w:tc>
        <w:tc>
          <w:tcPr>
            <w:tcW w:w="822" w:type="dxa"/>
            <w:tcMar>
              <w:top w:w="0" w:type="dxa"/>
              <w:left w:w="0" w:type="dxa"/>
              <w:bottom w:w="0" w:type="dxa"/>
              <w:right w:w="71" w:type="dxa"/>
            </w:tcMar>
            <w:vAlign w:val="bottom"/>
            <w:hideMark/>
          </w:tcPr>
          <w:p w14:paraId="18DAB72C" w14:textId="77777777" w:rsidR="0067606D" w:rsidRPr="009652EC" w:rsidRDefault="0067606D" w:rsidP="0067606D">
            <w:pPr>
              <w:pStyle w:val="TabellRader"/>
              <w:rPr>
                <w:lang w:eastAsia="sv-SE"/>
              </w:rPr>
            </w:pPr>
            <w:r w:rsidRPr="009652EC">
              <w:rPr>
                <w:lang w:eastAsia="sv-SE"/>
              </w:rPr>
              <w:t>10,7</w:t>
            </w:r>
          </w:p>
        </w:tc>
        <w:tc>
          <w:tcPr>
            <w:tcW w:w="822" w:type="dxa"/>
            <w:tcMar>
              <w:top w:w="0" w:type="dxa"/>
              <w:left w:w="0" w:type="dxa"/>
              <w:bottom w:w="0" w:type="dxa"/>
              <w:right w:w="71" w:type="dxa"/>
            </w:tcMar>
            <w:vAlign w:val="bottom"/>
            <w:hideMark/>
          </w:tcPr>
          <w:p w14:paraId="19B1D4D9" w14:textId="77777777" w:rsidR="0067606D" w:rsidRPr="009652EC" w:rsidRDefault="0067606D" w:rsidP="0067606D">
            <w:pPr>
              <w:pStyle w:val="TabellRader"/>
              <w:rPr>
                <w:lang w:eastAsia="sv-SE"/>
              </w:rPr>
            </w:pPr>
            <w:r w:rsidRPr="009652EC">
              <w:rPr>
                <w:lang w:eastAsia="sv-SE"/>
              </w:rPr>
              <w:t>1,0</w:t>
            </w:r>
          </w:p>
        </w:tc>
        <w:tc>
          <w:tcPr>
            <w:tcW w:w="822" w:type="dxa"/>
            <w:tcMar>
              <w:top w:w="0" w:type="dxa"/>
              <w:left w:w="0" w:type="dxa"/>
              <w:bottom w:w="0" w:type="dxa"/>
              <w:right w:w="71" w:type="dxa"/>
            </w:tcMar>
            <w:vAlign w:val="bottom"/>
            <w:hideMark/>
          </w:tcPr>
          <w:p w14:paraId="563F55B5" w14:textId="77777777" w:rsidR="0067606D" w:rsidRPr="009652EC" w:rsidRDefault="0067606D" w:rsidP="0067606D">
            <w:pPr>
              <w:pStyle w:val="TabellRader"/>
              <w:rPr>
                <w:lang w:eastAsia="sv-SE"/>
              </w:rPr>
            </w:pPr>
            <w:r w:rsidRPr="009652EC">
              <w:rPr>
                <w:lang w:eastAsia="sv-SE"/>
              </w:rPr>
              <w:t>-0,5</w:t>
            </w:r>
          </w:p>
        </w:tc>
      </w:tr>
      <w:tr w:rsidR="0067606D" w:rsidRPr="009652EC" w14:paraId="16A8E653" w14:textId="77777777" w:rsidTr="0067606D">
        <w:tc>
          <w:tcPr>
            <w:tcW w:w="231" w:type="dxa"/>
            <w:tcMar>
              <w:top w:w="0" w:type="dxa"/>
              <w:left w:w="0" w:type="dxa"/>
              <w:bottom w:w="0" w:type="dxa"/>
              <w:right w:w="71" w:type="dxa"/>
            </w:tcMar>
            <w:hideMark/>
          </w:tcPr>
          <w:p w14:paraId="4E3072D6" w14:textId="77777777" w:rsidR="0067606D" w:rsidRPr="009652EC" w:rsidRDefault="0067606D" w:rsidP="0067606D">
            <w:pPr>
              <w:pStyle w:val="TabellRader"/>
              <w:rPr>
                <w:lang w:eastAsia="sv-SE"/>
              </w:rPr>
            </w:pPr>
            <w:r w:rsidRPr="009652EC">
              <w:rPr>
                <w:lang w:eastAsia="sv-SE"/>
              </w:rPr>
              <w:t>21</w:t>
            </w:r>
          </w:p>
        </w:tc>
        <w:tc>
          <w:tcPr>
            <w:tcW w:w="3030" w:type="dxa"/>
            <w:tcMar>
              <w:top w:w="0" w:type="dxa"/>
              <w:left w:w="0" w:type="dxa"/>
              <w:bottom w:w="0" w:type="dxa"/>
              <w:right w:w="71" w:type="dxa"/>
            </w:tcMar>
            <w:hideMark/>
          </w:tcPr>
          <w:p w14:paraId="33B255E2" w14:textId="77777777" w:rsidR="0067606D" w:rsidRPr="009652EC" w:rsidRDefault="0067606D" w:rsidP="0067606D">
            <w:pPr>
              <w:pStyle w:val="TabellRader"/>
              <w:jc w:val="left"/>
              <w:rPr>
                <w:lang w:eastAsia="sv-SE"/>
              </w:rPr>
            </w:pPr>
            <w:r w:rsidRPr="009652EC">
              <w:rPr>
                <w:lang w:eastAsia="sv-SE"/>
              </w:rPr>
              <w:t>Energi</w:t>
            </w:r>
          </w:p>
        </w:tc>
        <w:tc>
          <w:tcPr>
            <w:tcW w:w="821" w:type="dxa"/>
            <w:tcMar>
              <w:top w:w="0" w:type="dxa"/>
              <w:left w:w="0" w:type="dxa"/>
              <w:bottom w:w="0" w:type="dxa"/>
              <w:right w:w="71" w:type="dxa"/>
            </w:tcMar>
            <w:vAlign w:val="bottom"/>
            <w:hideMark/>
          </w:tcPr>
          <w:p w14:paraId="5B958648" w14:textId="77777777" w:rsidR="0067606D" w:rsidRPr="009652EC" w:rsidRDefault="0067606D" w:rsidP="0067606D">
            <w:pPr>
              <w:pStyle w:val="TabellRader"/>
              <w:rPr>
                <w:lang w:eastAsia="sv-SE"/>
              </w:rPr>
            </w:pPr>
            <w:r w:rsidRPr="009652EC">
              <w:rPr>
                <w:lang w:eastAsia="sv-SE"/>
              </w:rPr>
              <w:t>3,1</w:t>
            </w:r>
          </w:p>
        </w:tc>
        <w:tc>
          <w:tcPr>
            <w:tcW w:w="822" w:type="dxa"/>
            <w:tcMar>
              <w:top w:w="0" w:type="dxa"/>
              <w:left w:w="0" w:type="dxa"/>
              <w:bottom w:w="0" w:type="dxa"/>
              <w:right w:w="71" w:type="dxa"/>
            </w:tcMar>
            <w:vAlign w:val="bottom"/>
            <w:hideMark/>
          </w:tcPr>
          <w:p w14:paraId="124D676E" w14:textId="77777777" w:rsidR="0067606D" w:rsidRPr="009652EC" w:rsidRDefault="0067606D" w:rsidP="0067606D">
            <w:pPr>
              <w:pStyle w:val="TabellRader"/>
              <w:rPr>
                <w:lang w:eastAsia="sv-SE"/>
              </w:rPr>
            </w:pPr>
            <w:r w:rsidRPr="009652EC">
              <w:rPr>
                <w:lang w:eastAsia="sv-SE"/>
              </w:rPr>
              <w:t>0,3</w:t>
            </w:r>
          </w:p>
        </w:tc>
        <w:tc>
          <w:tcPr>
            <w:tcW w:w="822" w:type="dxa"/>
            <w:tcMar>
              <w:top w:w="0" w:type="dxa"/>
              <w:left w:w="0" w:type="dxa"/>
              <w:bottom w:w="0" w:type="dxa"/>
              <w:right w:w="71" w:type="dxa"/>
            </w:tcMar>
            <w:vAlign w:val="bottom"/>
            <w:hideMark/>
          </w:tcPr>
          <w:p w14:paraId="3E859052" w14:textId="77777777" w:rsidR="0067606D" w:rsidRPr="009652EC" w:rsidRDefault="0067606D" w:rsidP="0067606D">
            <w:pPr>
              <w:pStyle w:val="TabellRader"/>
              <w:rPr>
                <w:lang w:eastAsia="sv-SE"/>
              </w:rPr>
            </w:pPr>
            <w:r w:rsidRPr="009652EC">
              <w:rPr>
                <w:lang w:eastAsia="sv-SE"/>
              </w:rPr>
              <w:t>0,5</w:t>
            </w:r>
          </w:p>
        </w:tc>
        <w:tc>
          <w:tcPr>
            <w:tcW w:w="822" w:type="dxa"/>
            <w:tcMar>
              <w:top w:w="0" w:type="dxa"/>
              <w:left w:w="0" w:type="dxa"/>
              <w:bottom w:w="0" w:type="dxa"/>
              <w:right w:w="71" w:type="dxa"/>
            </w:tcMar>
            <w:vAlign w:val="bottom"/>
            <w:hideMark/>
          </w:tcPr>
          <w:p w14:paraId="24FE7DD2" w14:textId="77777777" w:rsidR="0067606D" w:rsidRPr="009652EC" w:rsidRDefault="0067606D" w:rsidP="0067606D">
            <w:pPr>
              <w:pStyle w:val="TabellRader"/>
              <w:rPr>
                <w:lang w:eastAsia="sv-SE"/>
              </w:rPr>
            </w:pPr>
            <w:r w:rsidRPr="009652EC">
              <w:rPr>
                <w:lang w:eastAsia="sv-SE"/>
              </w:rPr>
              <w:t>3,9</w:t>
            </w:r>
          </w:p>
        </w:tc>
        <w:tc>
          <w:tcPr>
            <w:tcW w:w="822" w:type="dxa"/>
            <w:tcMar>
              <w:top w:w="0" w:type="dxa"/>
              <w:left w:w="0" w:type="dxa"/>
              <w:bottom w:w="0" w:type="dxa"/>
              <w:right w:w="71" w:type="dxa"/>
            </w:tcMar>
            <w:vAlign w:val="bottom"/>
            <w:hideMark/>
          </w:tcPr>
          <w:p w14:paraId="522DA792" w14:textId="77777777" w:rsidR="0067606D" w:rsidRPr="009652EC" w:rsidRDefault="0067606D" w:rsidP="0067606D">
            <w:pPr>
              <w:pStyle w:val="TabellRader"/>
              <w:rPr>
                <w:lang w:eastAsia="sv-SE"/>
              </w:rPr>
            </w:pPr>
            <w:r w:rsidRPr="009652EC">
              <w:rPr>
                <w:lang w:eastAsia="sv-SE"/>
              </w:rPr>
              <w:t>3,9</w:t>
            </w:r>
          </w:p>
        </w:tc>
        <w:tc>
          <w:tcPr>
            <w:tcW w:w="822" w:type="dxa"/>
            <w:tcMar>
              <w:top w:w="0" w:type="dxa"/>
              <w:left w:w="0" w:type="dxa"/>
              <w:bottom w:w="0" w:type="dxa"/>
              <w:right w:w="71" w:type="dxa"/>
            </w:tcMar>
            <w:vAlign w:val="bottom"/>
            <w:hideMark/>
          </w:tcPr>
          <w:p w14:paraId="3C82746A" w14:textId="77777777" w:rsidR="0067606D" w:rsidRPr="009652EC" w:rsidRDefault="0067606D" w:rsidP="0067606D">
            <w:pPr>
              <w:pStyle w:val="TabellRader"/>
              <w:rPr>
                <w:lang w:eastAsia="sv-SE"/>
              </w:rPr>
            </w:pPr>
            <w:r w:rsidRPr="009652EC">
              <w:rPr>
                <w:lang w:eastAsia="sv-SE"/>
              </w:rPr>
              <w:t>0,7</w:t>
            </w:r>
          </w:p>
        </w:tc>
        <w:tc>
          <w:tcPr>
            <w:tcW w:w="822" w:type="dxa"/>
            <w:tcMar>
              <w:top w:w="0" w:type="dxa"/>
              <w:left w:w="0" w:type="dxa"/>
              <w:bottom w:w="0" w:type="dxa"/>
              <w:right w:w="71" w:type="dxa"/>
            </w:tcMar>
            <w:vAlign w:val="bottom"/>
            <w:hideMark/>
          </w:tcPr>
          <w:p w14:paraId="73B8E151" w14:textId="77777777" w:rsidR="0067606D" w:rsidRPr="009652EC" w:rsidRDefault="0067606D" w:rsidP="0067606D">
            <w:pPr>
              <w:pStyle w:val="TabellRader"/>
              <w:rPr>
                <w:lang w:eastAsia="sv-SE"/>
              </w:rPr>
            </w:pPr>
            <w:r w:rsidRPr="009652EC">
              <w:rPr>
                <w:lang w:eastAsia="sv-SE"/>
              </w:rPr>
              <w:t>-0,1</w:t>
            </w:r>
          </w:p>
        </w:tc>
      </w:tr>
      <w:tr w:rsidR="0067606D" w:rsidRPr="009652EC" w14:paraId="27B1831D" w14:textId="77777777" w:rsidTr="0067606D">
        <w:tc>
          <w:tcPr>
            <w:tcW w:w="231" w:type="dxa"/>
            <w:tcMar>
              <w:top w:w="0" w:type="dxa"/>
              <w:left w:w="0" w:type="dxa"/>
              <w:bottom w:w="0" w:type="dxa"/>
              <w:right w:w="71" w:type="dxa"/>
            </w:tcMar>
            <w:hideMark/>
          </w:tcPr>
          <w:p w14:paraId="6898C867" w14:textId="77777777" w:rsidR="0067606D" w:rsidRPr="009652EC" w:rsidRDefault="0067606D" w:rsidP="0067606D">
            <w:pPr>
              <w:pStyle w:val="TabellRader"/>
              <w:rPr>
                <w:lang w:eastAsia="sv-SE"/>
              </w:rPr>
            </w:pPr>
            <w:r w:rsidRPr="009652EC">
              <w:rPr>
                <w:lang w:eastAsia="sv-SE"/>
              </w:rPr>
              <w:t>22</w:t>
            </w:r>
          </w:p>
        </w:tc>
        <w:tc>
          <w:tcPr>
            <w:tcW w:w="3030" w:type="dxa"/>
            <w:tcMar>
              <w:top w:w="0" w:type="dxa"/>
              <w:left w:w="0" w:type="dxa"/>
              <w:bottom w:w="0" w:type="dxa"/>
              <w:right w:w="71" w:type="dxa"/>
            </w:tcMar>
            <w:hideMark/>
          </w:tcPr>
          <w:p w14:paraId="484D17D8" w14:textId="77777777" w:rsidR="0067606D" w:rsidRPr="009652EC" w:rsidRDefault="0067606D" w:rsidP="0067606D">
            <w:pPr>
              <w:pStyle w:val="TabellRader"/>
              <w:jc w:val="left"/>
              <w:rPr>
                <w:lang w:eastAsia="sv-SE"/>
              </w:rPr>
            </w:pPr>
            <w:r w:rsidRPr="009652EC">
              <w:rPr>
                <w:lang w:eastAsia="sv-SE"/>
              </w:rPr>
              <w:t>Kommunikationer</w:t>
            </w:r>
          </w:p>
        </w:tc>
        <w:tc>
          <w:tcPr>
            <w:tcW w:w="821" w:type="dxa"/>
            <w:tcMar>
              <w:top w:w="0" w:type="dxa"/>
              <w:left w:w="0" w:type="dxa"/>
              <w:bottom w:w="0" w:type="dxa"/>
              <w:right w:w="71" w:type="dxa"/>
            </w:tcMar>
            <w:vAlign w:val="bottom"/>
            <w:hideMark/>
          </w:tcPr>
          <w:p w14:paraId="5098A00B" w14:textId="77777777" w:rsidR="0067606D" w:rsidRPr="009652EC" w:rsidRDefault="0067606D" w:rsidP="0067606D">
            <w:pPr>
              <w:pStyle w:val="TabellRader"/>
              <w:rPr>
                <w:lang w:eastAsia="sv-SE"/>
              </w:rPr>
            </w:pPr>
            <w:r w:rsidRPr="009652EC">
              <w:rPr>
                <w:lang w:eastAsia="sv-SE"/>
              </w:rPr>
              <w:t>59,0</w:t>
            </w:r>
          </w:p>
        </w:tc>
        <w:tc>
          <w:tcPr>
            <w:tcW w:w="822" w:type="dxa"/>
            <w:tcMar>
              <w:top w:w="0" w:type="dxa"/>
              <w:left w:w="0" w:type="dxa"/>
              <w:bottom w:w="0" w:type="dxa"/>
              <w:right w:w="71" w:type="dxa"/>
            </w:tcMar>
            <w:vAlign w:val="bottom"/>
            <w:hideMark/>
          </w:tcPr>
          <w:p w14:paraId="0A40B964" w14:textId="77777777" w:rsidR="0067606D" w:rsidRPr="009652EC" w:rsidRDefault="0067606D" w:rsidP="0067606D">
            <w:pPr>
              <w:pStyle w:val="TabellRader"/>
              <w:rPr>
                <w:lang w:eastAsia="sv-SE"/>
              </w:rPr>
            </w:pPr>
            <w:r w:rsidRPr="009652EC">
              <w:rPr>
                <w:lang w:eastAsia="sv-SE"/>
              </w:rPr>
              <w:t>0,2</w:t>
            </w:r>
          </w:p>
        </w:tc>
        <w:tc>
          <w:tcPr>
            <w:tcW w:w="822" w:type="dxa"/>
            <w:tcMar>
              <w:top w:w="0" w:type="dxa"/>
              <w:left w:w="0" w:type="dxa"/>
              <w:bottom w:w="0" w:type="dxa"/>
              <w:right w:w="71" w:type="dxa"/>
            </w:tcMar>
            <w:vAlign w:val="bottom"/>
            <w:hideMark/>
          </w:tcPr>
          <w:p w14:paraId="7014DA50" w14:textId="77777777" w:rsidR="0067606D" w:rsidRPr="009652EC" w:rsidRDefault="0067606D" w:rsidP="0067606D">
            <w:pPr>
              <w:pStyle w:val="TabellRader"/>
              <w:rPr>
                <w:lang w:eastAsia="sv-SE"/>
              </w:rPr>
            </w:pPr>
            <w:r w:rsidRPr="009652EC">
              <w:rPr>
                <w:rFonts w:ascii="Cambria" w:hAnsi="Cambria" w:cs="Cambria"/>
                <w:lang w:eastAsia="sv-SE"/>
              </w:rPr>
              <w:t> </w:t>
            </w:r>
          </w:p>
        </w:tc>
        <w:tc>
          <w:tcPr>
            <w:tcW w:w="822" w:type="dxa"/>
            <w:tcMar>
              <w:top w:w="0" w:type="dxa"/>
              <w:left w:w="0" w:type="dxa"/>
              <w:bottom w:w="0" w:type="dxa"/>
              <w:right w:w="71" w:type="dxa"/>
            </w:tcMar>
            <w:vAlign w:val="bottom"/>
            <w:hideMark/>
          </w:tcPr>
          <w:p w14:paraId="6B08169C" w14:textId="77777777" w:rsidR="0067606D" w:rsidRPr="009652EC" w:rsidRDefault="0067606D" w:rsidP="0067606D">
            <w:pPr>
              <w:pStyle w:val="TabellRader"/>
              <w:rPr>
                <w:lang w:eastAsia="sv-SE"/>
              </w:rPr>
            </w:pPr>
            <w:r w:rsidRPr="009652EC">
              <w:rPr>
                <w:lang w:eastAsia="sv-SE"/>
              </w:rPr>
              <w:t>59,2</w:t>
            </w:r>
          </w:p>
        </w:tc>
        <w:tc>
          <w:tcPr>
            <w:tcW w:w="822" w:type="dxa"/>
            <w:tcMar>
              <w:top w:w="0" w:type="dxa"/>
              <w:left w:w="0" w:type="dxa"/>
              <w:bottom w:w="0" w:type="dxa"/>
              <w:right w:w="71" w:type="dxa"/>
            </w:tcMar>
            <w:vAlign w:val="bottom"/>
            <w:hideMark/>
          </w:tcPr>
          <w:p w14:paraId="30586013" w14:textId="77777777" w:rsidR="0067606D" w:rsidRPr="009652EC" w:rsidRDefault="0067606D" w:rsidP="0067606D">
            <w:pPr>
              <w:pStyle w:val="TabellRader"/>
              <w:rPr>
                <w:lang w:eastAsia="sv-SE"/>
              </w:rPr>
            </w:pPr>
            <w:r w:rsidRPr="009652EC">
              <w:rPr>
                <w:lang w:eastAsia="sv-SE"/>
              </w:rPr>
              <w:t>58,5</w:t>
            </w:r>
          </w:p>
        </w:tc>
        <w:tc>
          <w:tcPr>
            <w:tcW w:w="822" w:type="dxa"/>
            <w:tcMar>
              <w:top w:w="0" w:type="dxa"/>
              <w:left w:w="0" w:type="dxa"/>
              <w:bottom w:w="0" w:type="dxa"/>
              <w:right w:w="71" w:type="dxa"/>
            </w:tcMar>
            <w:vAlign w:val="bottom"/>
            <w:hideMark/>
          </w:tcPr>
          <w:p w14:paraId="496A870D" w14:textId="77777777" w:rsidR="0067606D" w:rsidRPr="009652EC" w:rsidRDefault="0067606D" w:rsidP="0067606D">
            <w:pPr>
              <w:pStyle w:val="TabellRader"/>
              <w:rPr>
                <w:lang w:eastAsia="sv-SE"/>
              </w:rPr>
            </w:pPr>
            <w:r w:rsidRPr="009652EC">
              <w:rPr>
                <w:lang w:eastAsia="sv-SE"/>
              </w:rPr>
              <w:t>-0,5</w:t>
            </w:r>
          </w:p>
        </w:tc>
        <w:tc>
          <w:tcPr>
            <w:tcW w:w="822" w:type="dxa"/>
            <w:tcMar>
              <w:top w:w="0" w:type="dxa"/>
              <w:left w:w="0" w:type="dxa"/>
              <w:bottom w:w="0" w:type="dxa"/>
              <w:right w:w="71" w:type="dxa"/>
            </w:tcMar>
            <w:vAlign w:val="bottom"/>
            <w:hideMark/>
          </w:tcPr>
          <w:p w14:paraId="16CBE8DF" w14:textId="77777777" w:rsidR="0067606D" w:rsidRPr="009652EC" w:rsidRDefault="0067606D" w:rsidP="0067606D">
            <w:pPr>
              <w:pStyle w:val="TabellRader"/>
              <w:rPr>
                <w:lang w:eastAsia="sv-SE"/>
              </w:rPr>
            </w:pPr>
            <w:r w:rsidRPr="009652EC">
              <w:rPr>
                <w:lang w:eastAsia="sv-SE"/>
              </w:rPr>
              <w:t>-0,7</w:t>
            </w:r>
          </w:p>
        </w:tc>
      </w:tr>
      <w:tr w:rsidR="0067606D" w:rsidRPr="009652EC" w14:paraId="7B158EAA" w14:textId="77777777" w:rsidTr="0067606D">
        <w:tc>
          <w:tcPr>
            <w:tcW w:w="231" w:type="dxa"/>
            <w:tcMar>
              <w:top w:w="0" w:type="dxa"/>
              <w:left w:w="0" w:type="dxa"/>
              <w:bottom w:w="0" w:type="dxa"/>
              <w:right w:w="71" w:type="dxa"/>
            </w:tcMar>
            <w:hideMark/>
          </w:tcPr>
          <w:p w14:paraId="5FFFA9AE" w14:textId="77777777" w:rsidR="0067606D" w:rsidRPr="009652EC" w:rsidRDefault="0067606D" w:rsidP="0067606D">
            <w:pPr>
              <w:pStyle w:val="TabellRader"/>
              <w:rPr>
                <w:lang w:eastAsia="sv-SE"/>
              </w:rPr>
            </w:pPr>
            <w:r w:rsidRPr="009652EC">
              <w:rPr>
                <w:lang w:eastAsia="sv-SE"/>
              </w:rPr>
              <w:t>23</w:t>
            </w:r>
          </w:p>
        </w:tc>
        <w:tc>
          <w:tcPr>
            <w:tcW w:w="3030" w:type="dxa"/>
            <w:tcMar>
              <w:top w:w="0" w:type="dxa"/>
              <w:left w:w="0" w:type="dxa"/>
              <w:bottom w:w="0" w:type="dxa"/>
              <w:right w:w="71" w:type="dxa"/>
            </w:tcMar>
            <w:hideMark/>
          </w:tcPr>
          <w:p w14:paraId="6E1D5040" w14:textId="77777777" w:rsidR="0067606D" w:rsidRPr="009652EC" w:rsidRDefault="0067606D" w:rsidP="0067606D">
            <w:pPr>
              <w:pStyle w:val="TabellRader"/>
              <w:jc w:val="left"/>
              <w:rPr>
                <w:lang w:eastAsia="sv-SE"/>
              </w:rPr>
            </w:pPr>
            <w:r w:rsidRPr="009652EC">
              <w:rPr>
                <w:lang w:eastAsia="sv-SE"/>
              </w:rPr>
              <w:t>Areella näringar, landsbygd och livsmedel</w:t>
            </w:r>
          </w:p>
        </w:tc>
        <w:tc>
          <w:tcPr>
            <w:tcW w:w="821" w:type="dxa"/>
            <w:tcMar>
              <w:top w:w="0" w:type="dxa"/>
              <w:left w:w="0" w:type="dxa"/>
              <w:bottom w:w="0" w:type="dxa"/>
              <w:right w:w="71" w:type="dxa"/>
            </w:tcMar>
            <w:vAlign w:val="bottom"/>
            <w:hideMark/>
          </w:tcPr>
          <w:p w14:paraId="759C917F" w14:textId="77777777" w:rsidR="0067606D" w:rsidRPr="009652EC" w:rsidRDefault="0067606D" w:rsidP="0067606D">
            <w:pPr>
              <w:pStyle w:val="TabellRader"/>
              <w:rPr>
                <w:lang w:eastAsia="sv-SE"/>
              </w:rPr>
            </w:pPr>
            <w:r w:rsidRPr="009652EC">
              <w:rPr>
                <w:lang w:eastAsia="sv-SE"/>
              </w:rPr>
              <w:t>20,9</w:t>
            </w:r>
          </w:p>
        </w:tc>
        <w:tc>
          <w:tcPr>
            <w:tcW w:w="822" w:type="dxa"/>
            <w:tcMar>
              <w:top w:w="0" w:type="dxa"/>
              <w:left w:w="0" w:type="dxa"/>
              <w:bottom w:w="0" w:type="dxa"/>
              <w:right w:w="71" w:type="dxa"/>
            </w:tcMar>
            <w:vAlign w:val="bottom"/>
            <w:hideMark/>
          </w:tcPr>
          <w:p w14:paraId="1286A4DC" w14:textId="77777777" w:rsidR="0067606D" w:rsidRPr="009652EC" w:rsidRDefault="0067606D" w:rsidP="0067606D">
            <w:pPr>
              <w:pStyle w:val="TabellRader"/>
              <w:rPr>
                <w:lang w:eastAsia="sv-SE"/>
              </w:rPr>
            </w:pPr>
            <w:r w:rsidRPr="009652EC">
              <w:rPr>
                <w:lang w:eastAsia="sv-SE"/>
              </w:rPr>
              <w:t>0,1</w:t>
            </w:r>
          </w:p>
        </w:tc>
        <w:tc>
          <w:tcPr>
            <w:tcW w:w="822" w:type="dxa"/>
            <w:tcMar>
              <w:top w:w="0" w:type="dxa"/>
              <w:left w:w="0" w:type="dxa"/>
              <w:bottom w:w="0" w:type="dxa"/>
              <w:right w:w="71" w:type="dxa"/>
            </w:tcMar>
            <w:vAlign w:val="bottom"/>
            <w:hideMark/>
          </w:tcPr>
          <w:p w14:paraId="526F38CE" w14:textId="77777777" w:rsidR="0067606D" w:rsidRPr="009652EC" w:rsidRDefault="0067606D" w:rsidP="0067606D">
            <w:pPr>
              <w:pStyle w:val="TabellRader"/>
              <w:rPr>
                <w:lang w:eastAsia="sv-SE"/>
              </w:rPr>
            </w:pPr>
            <w:r w:rsidRPr="009652EC">
              <w:rPr>
                <w:lang w:eastAsia="sv-SE"/>
              </w:rPr>
              <w:t>1,0</w:t>
            </w:r>
          </w:p>
        </w:tc>
        <w:tc>
          <w:tcPr>
            <w:tcW w:w="822" w:type="dxa"/>
            <w:tcMar>
              <w:top w:w="0" w:type="dxa"/>
              <w:left w:w="0" w:type="dxa"/>
              <w:bottom w:w="0" w:type="dxa"/>
              <w:right w:w="71" w:type="dxa"/>
            </w:tcMar>
            <w:vAlign w:val="bottom"/>
            <w:hideMark/>
          </w:tcPr>
          <w:p w14:paraId="0FE3091C" w14:textId="77777777" w:rsidR="0067606D" w:rsidRPr="009652EC" w:rsidRDefault="0067606D" w:rsidP="0067606D">
            <w:pPr>
              <w:pStyle w:val="TabellRader"/>
              <w:rPr>
                <w:lang w:eastAsia="sv-SE"/>
              </w:rPr>
            </w:pPr>
            <w:r w:rsidRPr="009652EC">
              <w:rPr>
                <w:lang w:eastAsia="sv-SE"/>
              </w:rPr>
              <w:t>22,0</w:t>
            </w:r>
          </w:p>
        </w:tc>
        <w:tc>
          <w:tcPr>
            <w:tcW w:w="822" w:type="dxa"/>
            <w:tcMar>
              <w:top w:w="0" w:type="dxa"/>
              <w:left w:w="0" w:type="dxa"/>
              <w:bottom w:w="0" w:type="dxa"/>
              <w:right w:w="71" w:type="dxa"/>
            </w:tcMar>
            <w:vAlign w:val="bottom"/>
            <w:hideMark/>
          </w:tcPr>
          <w:p w14:paraId="13E13B96" w14:textId="77777777" w:rsidR="0067606D" w:rsidRPr="009652EC" w:rsidRDefault="0067606D" w:rsidP="0067606D">
            <w:pPr>
              <w:pStyle w:val="TabellRader"/>
              <w:rPr>
                <w:lang w:eastAsia="sv-SE"/>
              </w:rPr>
            </w:pPr>
            <w:r w:rsidRPr="009652EC">
              <w:rPr>
                <w:lang w:eastAsia="sv-SE"/>
              </w:rPr>
              <w:t>20,9</w:t>
            </w:r>
          </w:p>
        </w:tc>
        <w:tc>
          <w:tcPr>
            <w:tcW w:w="822" w:type="dxa"/>
            <w:tcMar>
              <w:top w:w="0" w:type="dxa"/>
              <w:left w:w="0" w:type="dxa"/>
              <w:bottom w:w="0" w:type="dxa"/>
              <w:right w:w="71" w:type="dxa"/>
            </w:tcMar>
            <w:vAlign w:val="bottom"/>
            <w:hideMark/>
          </w:tcPr>
          <w:p w14:paraId="42B796C0" w14:textId="77777777" w:rsidR="0067606D" w:rsidRPr="009652EC" w:rsidRDefault="0067606D" w:rsidP="0067606D">
            <w:pPr>
              <w:pStyle w:val="TabellRader"/>
              <w:rPr>
                <w:lang w:eastAsia="sv-SE"/>
              </w:rPr>
            </w:pPr>
            <w:r w:rsidRPr="009652EC">
              <w:rPr>
                <w:lang w:eastAsia="sv-SE"/>
              </w:rPr>
              <w:t>0,0</w:t>
            </w:r>
          </w:p>
        </w:tc>
        <w:tc>
          <w:tcPr>
            <w:tcW w:w="822" w:type="dxa"/>
            <w:tcMar>
              <w:top w:w="0" w:type="dxa"/>
              <w:left w:w="0" w:type="dxa"/>
              <w:bottom w:w="0" w:type="dxa"/>
              <w:right w:w="71" w:type="dxa"/>
            </w:tcMar>
            <w:vAlign w:val="bottom"/>
            <w:hideMark/>
          </w:tcPr>
          <w:p w14:paraId="181F1281" w14:textId="77777777" w:rsidR="0067606D" w:rsidRPr="009652EC" w:rsidRDefault="0067606D" w:rsidP="0067606D">
            <w:pPr>
              <w:pStyle w:val="TabellRader"/>
              <w:rPr>
                <w:lang w:eastAsia="sv-SE"/>
              </w:rPr>
            </w:pPr>
            <w:r w:rsidRPr="009652EC">
              <w:rPr>
                <w:lang w:eastAsia="sv-SE"/>
              </w:rPr>
              <w:t>-1,1</w:t>
            </w:r>
          </w:p>
        </w:tc>
      </w:tr>
      <w:tr w:rsidR="0067606D" w:rsidRPr="009652EC" w14:paraId="7E95C203" w14:textId="77777777" w:rsidTr="0067606D">
        <w:tc>
          <w:tcPr>
            <w:tcW w:w="231" w:type="dxa"/>
            <w:tcMar>
              <w:top w:w="0" w:type="dxa"/>
              <w:left w:w="0" w:type="dxa"/>
              <w:bottom w:w="0" w:type="dxa"/>
              <w:right w:w="71" w:type="dxa"/>
            </w:tcMar>
            <w:hideMark/>
          </w:tcPr>
          <w:p w14:paraId="050F0B9E" w14:textId="77777777" w:rsidR="0067606D" w:rsidRPr="009652EC" w:rsidRDefault="0067606D" w:rsidP="0067606D">
            <w:pPr>
              <w:pStyle w:val="TabellRader"/>
              <w:rPr>
                <w:lang w:eastAsia="sv-SE"/>
              </w:rPr>
            </w:pPr>
            <w:r w:rsidRPr="009652EC">
              <w:rPr>
                <w:lang w:eastAsia="sv-SE"/>
              </w:rPr>
              <w:t>24</w:t>
            </w:r>
          </w:p>
        </w:tc>
        <w:tc>
          <w:tcPr>
            <w:tcW w:w="3030" w:type="dxa"/>
            <w:tcMar>
              <w:top w:w="0" w:type="dxa"/>
              <w:left w:w="0" w:type="dxa"/>
              <w:bottom w:w="0" w:type="dxa"/>
              <w:right w:w="71" w:type="dxa"/>
            </w:tcMar>
            <w:hideMark/>
          </w:tcPr>
          <w:p w14:paraId="2D3D699E" w14:textId="77777777" w:rsidR="0067606D" w:rsidRPr="009652EC" w:rsidRDefault="0067606D" w:rsidP="0067606D">
            <w:pPr>
              <w:pStyle w:val="TabellRader"/>
              <w:jc w:val="left"/>
              <w:rPr>
                <w:lang w:eastAsia="sv-SE"/>
              </w:rPr>
            </w:pPr>
            <w:r w:rsidRPr="009652EC">
              <w:rPr>
                <w:lang w:eastAsia="sv-SE"/>
              </w:rPr>
              <w:t>Näringsliv</w:t>
            </w:r>
          </w:p>
        </w:tc>
        <w:tc>
          <w:tcPr>
            <w:tcW w:w="821" w:type="dxa"/>
            <w:tcMar>
              <w:top w:w="0" w:type="dxa"/>
              <w:left w:w="0" w:type="dxa"/>
              <w:bottom w:w="0" w:type="dxa"/>
              <w:right w:w="71" w:type="dxa"/>
            </w:tcMar>
            <w:vAlign w:val="bottom"/>
            <w:hideMark/>
          </w:tcPr>
          <w:p w14:paraId="2809953C" w14:textId="77777777" w:rsidR="0067606D" w:rsidRPr="009652EC" w:rsidRDefault="0067606D" w:rsidP="0067606D">
            <w:pPr>
              <w:pStyle w:val="TabellRader"/>
              <w:rPr>
                <w:lang w:eastAsia="sv-SE"/>
              </w:rPr>
            </w:pPr>
            <w:r w:rsidRPr="009652EC">
              <w:rPr>
                <w:lang w:eastAsia="sv-SE"/>
              </w:rPr>
              <w:t>7,4</w:t>
            </w:r>
          </w:p>
        </w:tc>
        <w:tc>
          <w:tcPr>
            <w:tcW w:w="822" w:type="dxa"/>
            <w:tcMar>
              <w:top w:w="0" w:type="dxa"/>
              <w:left w:w="0" w:type="dxa"/>
              <w:bottom w:w="0" w:type="dxa"/>
              <w:right w:w="71" w:type="dxa"/>
            </w:tcMar>
            <w:vAlign w:val="bottom"/>
            <w:hideMark/>
          </w:tcPr>
          <w:p w14:paraId="12AEF98A" w14:textId="77777777" w:rsidR="0067606D" w:rsidRPr="009652EC" w:rsidRDefault="0067606D" w:rsidP="0067606D">
            <w:pPr>
              <w:pStyle w:val="TabellRader"/>
              <w:rPr>
                <w:lang w:eastAsia="sv-SE"/>
              </w:rPr>
            </w:pPr>
            <w:r w:rsidRPr="009652EC">
              <w:rPr>
                <w:lang w:eastAsia="sv-SE"/>
              </w:rPr>
              <w:t>0,0</w:t>
            </w:r>
          </w:p>
        </w:tc>
        <w:tc>
          <w:tcPr>
            <w:tcW w:w="822" w:type="dxa"/>
            <w:tcMar>
              <w:top w:w="0" w:type="dxa"/>
              <w:left w:w="0" w:type="dxa"/>
              <w:bottom w:w="0" w:type="dxa"/>
              <w:right w:w="71" w:type="dxa"/>
            </w:tcMar>
            <w:vAlign w:val="bottom"/>
            <w:hideMark/>
          </w:tcPr>
          <w:p w14:paraId="5DA7D555" w14:textId="77777777" w:rsidR="0067606D" w:rsidRPr="009652EC" w:rsidRDefault="0067606D" w:rsidP="0067606D">
            <w:pPr>
              <w:pStyle w:val="TabellRader"/>
              <w:rPr>
                <w:lang w:eastAsia="sv-SE"/>
              </w:rPr>
            </w:pPr>
            <w:r w:rsidRPr="009652EC">
              <w:rPr>
                <w:lang w:eastAsia="sv-SE"/>
              </w:rPr>
              <w:t>0,0</w:t>
            </w:r>
          </w:p>
        </w:tc>
        <w:tc>
          <w:tcPr>
            <w:tcW w:w="822" w:type="dxa"/>
            <w:tcMar>
              <w:top w:w="0" w:type="dxa"/>
              <w:left w:w="0" w:type="dxa"/>
              <w:bottom w:w="0" w:type="dxa"/>
              <w:right w:w="71" w:type="dxa"/>
            </w:tcMar>
            <w:vAlign w:val="bottom"/>
            <w:hideMark/>
          </w:tcPr>
          <w:p w14:paraId="0AB0128C" w14:textId="77777777" w:rsidR="0067606D" w:rsidRPr="009652EC" w:rsidRDefault="0067606D" w:rsidP="0067606D">
            <w:pPr>
              <w:pStyle w:val="TabellRader"/>
              <w:rPr>
                <w:lang w:eastAsia="sv-SE"/>
              </w:rPr>
            </w:pPr>
            <w:r w:rsidRPr="009652EC">
              <w:rPr>
                <w:lang w:eastAsia="sv-SE"/>
              </w:rPr>
              <w:t>7,4</w:t>
            </w:r>
          </w:p>
        </w:tc>
        <w:tc>
          <w:tcPr>
            <w:tcW w:w="822" w:type="dxa"/>
            <w:tcMar>
              <w:top w:w="0" w:type="dxa"/>
              <w:left w:w="0" w:type="dxa"/>
              <w:bottom w:w="0" w:type="dxa"/>
              <w:right w:w="71" w:type="dxa"/>
            </w:tcMar>
            <w:vAlign w:val="bottom"/>
            <w:hideMark/>
          </w:tcPr>
          <w:p w14:paraId="1FC43138" w14:textId="77777777" w:rsidR="0067606D" w:rsidRPr="009652EC" w:rsidRDefault="0067606D" w:rsidP="0067606D">
            <w:pPr>
              <w:pStyle w:val="TabellRader"/>
              <w:rPr>
                <w:lang w:eastAsia="sv-SE"/>
              </w:rPr>
            </w:pPr>
            <w:r w:rsidRPr="009652EC">
              <w:rPr>
                <w:lang w:eastAsia="sv-SE"/>
              </w:rPr>
              <w:t>7,3</w:t>
            </w:r>
          </w:p>
        </w:tc>
        <w:tc>
          <w:tcPr>
            <w:tcW w:w="822" w:type="dxa"/>
            <w:tcMar>
              <w:top w:w="0" w:type="dxa"/>
              <w:left w:w="0" w:type="dxa"/>
              <w:bottom w:w="0" w:type="dxa"/>
              <w:right w:w="71" w:type="dxa"/>
            </w:tcMar>
            <w:vAlign w:val="bottom"/>
            <w:hideMark/>
          </w:tcPr>
          <w:p w14:paraId="44A0F933" w14:textId="77777777" w:rsidR="0067606D" w:rsidRPr="009652EC" w:rsidRDefault="0067606D" w:rsidP="0067606D">
            <w:pPr>
              <w:pStyle w:val="TabellRader"/>
              <w:rPr>
                <w:lang w:eastAsia="sv-SE"/>
              </w:rPr>
            </w:pPr>
            <w:r w:rsidRPr="009652EC">
              <w:rPr>
                <w:lang w:eastAsia="sv-SE"/>
              </w:rPr>
              <w:t>-0,1</w:t>
            </w:r>
          </w:p>
        </w:tc>
        <w:tc>
          <w:tcPr>
            <w:tcW w:w="822" w:type="dxa"/>
            <w:tcMar>
              <w:top w:w="0" w:type="dxa"/>
              <w:left w:w="0" w:type="dxa"/>
              <w:bottom w:w="0" w:type="dxa"/>
              <w:right w:w="71" w:type="dxa"/>
            </w:tcMar>
            <w:vAlign w:val="bottom"/>
            <w:hideMark/>
          </w:tcPr>
          <w:p w14:paraId="6E84FAC8" w14:textId="77777777" w:rsidR="0067606D" w:rsidRPr="009652EC" w:rsidRDefault="0067606D" w:rsidP="0067606D">
            <w:pPr>
              <w:pStyle w:val="TabellRader"/>
              <w:rPr>
                <w:lang w:eastAsia="sv-SE"/>
              </w:rPr>
            </w:pPr>
            <w:r w:rsidRPr="009652EC">
              <w:rPr>
                <w:lang w:eastAsia="sv-SE"/>
              </w:rPr>
              <w:t>-0,1</w:t>
            </w:r>
          </w:p>
        </w:tc>
      </w:tr>
      <w:tr w:rsidR="0067606D" w:rsidRPr="009652EC" w14:paraId="5C1C4ED2" w14:textId="77777777" w:rsidTr="0067606D">
        <w:tc>
          <w:tcPr>
            <w:tcW w:w="231" w:type="dxa"/>
            <w:tcMar>
              <w:top w:w="0" w:type="dxa"/>
              <w:left w:w="0" w:type="dxa"/>
              <w:bottom w:w="0" w:type="dxa"/>
              <w:right w:w="71" w:type="dxa"/>
            </w:tcMar>
            <w:hideMark/>
          </w:tcPr>
          <w:p w14:paraId="5240FAEE" w14:textId="77777777" w:rsidR="0067606D" w:rsidRPr="009652EC" w:rsidRDefault="0067606D" w:rsidP="0067606D">
            <w:pPr>
              <w:pStyle w:val="TabellRader"/>
              <w:rPr>
                <w:lang w:eastAsia="sv-SE"/>
              </w:rPr>
            </w:pPr>
            <w:r w:rsidRPr="009652EC">
              <w:rPr>
                <w:lang w:eastAsia="sv-SE"/>
              </w:rPr>
              <w:t>25</w:t>
            </w:r>
          </w:p>
        </w:tc>
        <w:tc>
          <w:tcPr>
            <w:tcW w:w="3030" w:type="dxa"/>
            <w:tcMar>
              <w:top w:w="0" w:type="dxa"/>
              <w:left w:w="0" w:type="dxa"/>
              <w:bottom w:w="0" w:type="dxa"/>
              <w:right w:w="71" w:type="dxa"/>
            </w:tcMar>
            <w:hideMark/>
          </w:tcPr>
          <w:p w14:paraId="21E75075" w14:textId="77777777" w:rsidR="0067606D" w:rsidRPr="009652EC" w:rsidRDefault="0067606D" w:rsidP="0067606D">
            <w:pPr>
              <w:pStyle w:val="TabellRader"/>
              <w:jc w:val="left"/>
              <w:rPr>
                <w:lang w:eastAsia="sv-SE"/>
              </w:rPr>
            </w:pPr>
            <w:r w:rsidRPr="009652EC">
              <w:rPr>
                <w:lang w:eastAsia="sv-SE"/>
              </w:rPr>
              <w:t>Allmänna bidrag till kommuner</w:t>
            </w:r>
          </w:p>
        </w:tc>
        <w:tc>
          <w:tcPr>
            <w:tcW w:w="821" w:type="dxa"/>
            <w:tcMar>
              <w:top w:w="0" w:type="dxa"/>
              <w:left w:w="0" w:type="dxa"/>
              <w:bottom w:w="0" w:type="dxa"/>
              <w:right w:w="71" w:type="dxa"/>
            </w:tcMar>
            <w:vAlign w:val="bottom"/>
            <w:hideMark/>
          </w:tcPr>
          <w:p w14:paraId="420663BB" w14:textId="77777777" w:rsidR="0067606D" w:rsidRPr="009652EC" w:rsidRDefault="0067606D" w:rsidP="0067606D">
            <w:pPr>
              <w:pStyle w:val="TabellRader"/>
              <w:rPr>
                <w:lang w:eastAsia="sv-SE"/>
              </w:rPr>
            </w:pPr>
            <w:r w:rsidRPr="009652EC">
              <w:rPr>
                <w:lang w:eastAsia="sv-SE"/>
              </w:rPr>
              <w:t>120,0</w:t>
            </w:r>
          </w:p>
        </w:tc>
        <w:tc>
          <w:tcPr>
            <w:tcW w:w="822" w:type="dxa"/>
            <w:tcMar>
              <w:top w:w="0" w:type="dxa"/>
              <w:left w:w="0" w:type="dxa"/>
              <w:bottom w:w="0" w:type="dxa"/>
              <w:right w:w="71" w:type="dxa"/>
            </w:tcMar>
            <w:vAlign w:val="bottom"/>
            <w:hideMark/>
          </w:tcPr>
          <w:p w14:paraId="0A2CE4DD" w14:textId="77777777" w:rsidR="0067606D" w:rsidRPr="009652EC" w:rsidRDefault="0067606D" w:rsidP="0067606D">
            <w:pPr>
              <w:pStyle w:val="TabellRader"/>
              <w:rPr>
                <w:lang w:eastAsia="sv-SE"/>
              </w:rPr>
            </w:pPr>
            <w:r w:rsidRPr="009652EC">
              <w:rPr>
                <w:rFonts w:ascii="Cambria" w:hAnsi="Cambria" w:cs="Cambria"/>
                <w:lang w:eastAsia="sv-SE"/>
              </w:rPr>
              <w:t> </w:t>
            </w:r>
          </w:p>
        </w:tc>
        <w:tc>
          <w:tcPr>
            <w:tcW w:w="822" w:type="dxa"/>
            <w:tcMar>
              <w:top w:w="0" w:type="dxa"/>
              <w:left w:w="0" w:type="dxa"/>
              <w:bottom w:w="0" w:type="dxa"/>
              <w:right w:w="71" w:type="dxa"/>
            </w:tcMar>
            <w:vAlign w:val="bottom"/>
            <w:hideMark/>
          </w:tcPr>
          <w:p w14:paraId="7754A349" w14:textId="77777777" w:rsidR="0067606D" w:rsidRPr="009652EC" w:rsidRDefault="0067606D" w:rsidP="0067606D">
            <w:pPr>
              <w:pStyle w:val="TabellRader"/>
              <w:rPr>
                <w:lang w:eastAsia="sv-SE"/>
              </w:rPr>
            </w:pPr>
            <w:r w:rsidRPr="009652EC">
              <w:rPr>
                <w:lang w:eastAsia="sv-SE"/>
              </w:rPr>
              <w:t>0,1</w:t>
            </w:r>
          </w:p>
        </w:tc>
        <w:tc>
          <w:tcPr>
            <w:tcW w:w="822" w:type="dxa"/>
            <w:tcMar>
              <w:top w:w="0" w:type="dxa"/>
              <w:left w:w="0" w:type="dxa"/>
              <w:bottom w:w="0" w:type="dxa"/>
              <w:right w:w="71" w:type="dxa"/>
            </w:tcMar>
            <w:vAlign w:val="bottom"/>
            <w:hideMark/>
          </w:tcPr>
          <w:p w14:paraId="05091FC9" w14:textId="77777777" w:rsidR="0067606D" w:rsidRPr="009652EC" w:rsidRDefault="0067606D" w:rsidP="0067606D">
            <w:pPr>
              <w:pStyle w:val="TabellRader"/>
              <w:rPr>
                <w:lang w:eastAsia="sv-SE"/>
              </w:rPr>
            </w:pPr>
            <w:r w:rsidRPr="009652EC">
              <w:rPr>
                <w:lang w:eastAsia="sv-SE"/>
              </w:rPr>
              <w:t>120,1</w:t>
            </w:r>
          </w:p>
        </w:tc>
        <w:tc>
          <w:tcPr>
            <w:tcW w:w="822" w:type="dxa"/>
            <w:tcMar>
              <w:top w:w="0" w:type="dxa"/>
              <w:left w:w="0" w:type="dxa"/>
              <w:bottom w:w="0" w:type="dxa"/>
              <w:right w:w="71" w:type="dxa"/>
            </w:tcMar>
            <w:vAlign w:val="bottom"/>
            <w:hideMark/>
          </w:tcPr>
          <w:p w14:paraId="4A1503A9" w14:textId="77777777" w:rsidR="0067606D" w:rsidRPr="009652EC" w:rsidRDefault="0067606D" w:rsidP="0067606D">
            <w:pPr>
              <w:pStyle w:val="TabellRader"/>
              <w:rPr>
                <w:lang w:eastAsia="sv-SE"/>
              </w:rPr>
            </w:pPr>
            <w:r w:rsidRPr="009652EC">
              <w:rPr>
                <w:lang w:eastAsia="sv-SE"/>
              </w:rPr>
              <w:t>120,1</w:t>
            </w:r>
          </w:p>
        </w:tc>
        <w:tc>
          <w:tcPr>
            <w:tcW w:w="822" w:type="dxa"/>
            <w:tcMar>
              <w:top w:w="0" w:type="dxa"/>
              <w:left w:w="0" w:type="dxa"/>
              <w:bottom w:w="0" w:type="dxa"/>
              <w:right w:w="71" w:type="dxa"/>
            </w:tcMar>
            <w:vAlign w:val="bottom"/>
            <w:hideMark/>
          </w:tcPr>
          <w:p w14:paraId="233A5997" w14:textId="77777777" w:rsidR="0067606D" w:rsidRPr="009652EC" w:rsidRDefault="0067606D" w:rsidP="0067606D">
            <w:pPr>
              <w:pStyle w:val="TabellRader"/>
              <w:rPr>
                <w:lang w:eastAsia="sv-SE"/>
              </w:rPr>
            </w:pPr>
            <w:r w:rsidRPr="009652EC">
              <w:rPr>
                <w:lang w:eastAsia="sv-SE"/>
              </w:rPr>
              <w:t>0,1</w:t>
            </w:r>
          </w:p>
        </w:tc>
        <w:tc>
          <w:tcPr>
            <w:tcW w:w="822" w:type="dxa"/>
            <w:tcMar>
              <w:top w:w="0" w:type="dxa"/>
              <w:left w:w="0" w:type="dxa"/>
              <w:bottom w:w="0" w:type="dxa"/>
              <w:right w:w="71" w:type="dxa"/>
            </w:tcMar>
            <w:vAlign w:val="bottom"/>
            <w:hideMark/>
          </w:tcPr>
          <w:p w14:paraId="108BBE9D" w14:textId="77777777" w:rsidR="0067606D" w:rsidRPr="009652EC" w:rsidRDefault="0067606D" w:rsidP="0067606D">
            <w:pPr>
              <w:pStyle w:val="TabellRader"/>
              <w:rPr>
                <w:lang w:eastAsia="sv-SE"/>
              </w:rPr>
            </w:pPr>
            <w:r w:rsidRPr="009652EC">
              <w:rPr>
                <w:lang w:eastAsia="sv-SE"/>
              </w:rPr>
              <w:t>0,0</w:t>
            </w:r>
          </w:p>
        </w:tc>
      </w:tr>
      <w:tr w:rsidR="0067606D" w:rsidRPr="009652EC" w14:paraId="2979813C" w14:textId="77777777" w:rsidTr="0067606D">
        <w:tc>
          <w:tcPr>
            <w:tcW w:w="231" w:type="dxa"/>
            <w:tcMar>
              <w:top w:w="0" w:type="dxa"/>
              <w:left w:w="0" w:type="dxa"/>
              <w:bottom w:w="0" w:type="dxa"/>
              <w:right w:w="71" w:type="dxa"/>
            </w:tcMar>
            <w:hideMark/>
          </w:tcPr>
          <w:p w14:paraId="4508BA8F" w14:textId="77777777" w:rsidR="0067606D" w:rsidRPr="009652EC" w:rsidRDefault="0067606D" w:rsidP="0067606D">
            <w:pPr>
              <w:pStyle w:val="TabellRader"/>
              <w:rPr>
                <w:lang w:eastAsia="sv-SE"/>
              </w:rPr>
            </w:pPr>
            <w:r w:rsidRPr="009652EC">
              <w:rPr>
                <w:lang w:eastAsia="sv-SE"/>
              </w:rPr>
              <w:t>26</w:t>
            </w:r>
          </w:p>
        </w:tc>
        <w:tc>
          <w:tcPr>
            <w:tcW w:w="3030" w:type="dxa"/>
            <w:tcMar>
              <w:top w:w="0" w:type="dxa"/>
              <w:left w:w="0" w:type="dxa"/>
              <w:bottom w:w="0" w:type="dxa"/>
              <w:right w:w="71" w:type="dxa"/>
            </w:tcMar>
            <w:hideMark/>
          </w:tcPr>
          <w:p w14:paraId="7AE9EBD8" w14:textId="77777777" w:rsidR="0067606D" w:rsidRPr="009652EC" w:rsidRDefault="0067606D" w:rsidP="0067606D">
            <w:pPr>
              <w:pStyle w:val="TabellRader"/>
              <w:jc w:val="left"/>
              <w:rPr>
                <w:lang w:eastAsia="sv-SE"/>
              </w:rPr>
            </w:pPr>
            <w:r w:rsidRPr="009652EC">
              <w:rPr>
                <w:lang w:eastAsia="sv-SE"/>
              </w:rPr>
              <w:t>Statsskuldsräntor m.m.</w:t>
            </w:r>
          </w:p>
        </w:tc>
        <w:tc>
          <w:tcPr>
            <w:tcW w:w="821" w:type="dxa"/>
            <w:tcMar>
              <w:top w:w="0" w:type="dxa"/>
              <w:left w:w="0" w:type="dxa"/>
              <w:bottom w:w="0" w:type="dxa"/>
              <w:right w:w="71" w:type="dxa"/>
            </w:tcMar>
            <w:vAlign w:val="bottom"/>
            <w:hideMark/>
          </w:tcPr>
          <w:p w14:paraId="7B09ACE2" w14:textId="77777777" w:rsidR="0067606D" w:rsidRPr="009652EC" w:rsidRDefault="0067606D" w:rsidP="0067606D">
            <w:pPr>
              <w:pStyle w:val="TabellRader"/>
              <w:rPr>
                <w:lang w:eastAsia="sv-SE"/>
              </w:rPr>
            </w:pPr>
            <w:r w:rsidRPr="009652EC">
              <w:rPr>
                <w:lang w:eastAsia="sv-SE"/>
              </w:rPr>
              <w:t>25,2</w:t>
            </w:r>
          </w:p>
        </w:tc>
        <w:tc>
          <w:tcPr>
            <w:tcW w:w="822" w:type="dxa"/>
            <w:tcMar>
              <w:top w:w="0" w:type="dxa"/>
              <w:left w:w="0" w:type="dxa"/>
              <w:bottom w:w="0" w:type="dxa"/>
              <w:right w:w="71" w:type="dxa"/>
            </w:tcMar>
            <w:vAlign w:val="bottom"/>
            <w:hideMark/>
          </w:tcPr>
          <w:p w14:paraId="3D3A5E33" w14:textId="77777777" w:rsidR="0067606D" w:rsidRPr="009652EC" w:rsidRDefault="0067606D" w:rsidP="0067606D">
            <w:pPr>
              <w:pStyle w:val="TabellRader"/>
              <w:rPr>
                <w:lang w:eastAsia="sv-SE"/>
              </w:rPr>
            </w:pPr>
            <w:r w:rsidRPr="009652EC">
              <w:rPr>
                <w:rFonts w:ascii="Cambria" w:hAnsi="Cambria" w:cs="Cambria"/>
                <w:lang w:eastAsia="sv-SE"/>
              </w:rPr>
              <w:t> </w:t>
            </w:r>
          </w:p>
        </w:tc>
        <w:tc>
          <w:tcPr>
            <w:tcW w:w="822" w:type="dxa"/>
            <w:tcMar>
              <w:top w:w="0" w:type="dxa"/>
              <w:left w:w="0" w:type="dxa"/>
              <w:bottom w:w="0" w:type="dxa"/>
              <w:right w:w="71" w:type="dxa"/>
            </w:tcMar>
            <w:vAlign w:val="bottom"/>
            <w:hideMark/>
          </w:tcPr>
          <w:p w14:paraId="033CAD5D" w14:textId="77777777" w:rsidR="0067606D" w:rsidRPr="009652EC" w:rsidRDefault="0067606D" w:rsidP="0067606D">
            <w:pPr>
              <w:pStyle w:val="TabellRader"/>
              <w:rPr>
                <w:lang w:eastAsia="sv-SE"/>
              </w:rPr>
            </w:pPr>
            <w:r w:rsidRPr="009652EC">
              <w:rPr>
                <w:rFonts w:ascii="Cambria" w:hAnsi="Cambria" w:cs="Cambria"/>
                <w:lang w:eastAsia="sv-SE"/>
              </w:rPr>
              <w:t> </w:t>
            </w:r>
          </w:p>
        </w:tc>
        <w:tc>
          <w:tcPr>
            <w:tcW w:w="822" w:type="dxa"/>
            <w:tcMar>
              <w:top w:w="0" w:type="dxa"/>
              <w:left w:w="0" w:type="dxa"/>
              <w:bottom w:w="0" w:type="dxa"/>
              <w:right w:w="71" w:type="dxa"/>
            </w:tcMar>
            <w:vAlign w:val="bottom"/>
            <w:hideMark/>
          </w:tcPr>
          <w:p w14:paraId="49D36C4D" w14:textId="77777777" w:rsidR="0067606D" w:rsidRPr="009652EC" w:rsidRDefault="0067606D" w:rsidP="0067606D">
            <w:pPr>
              <w:pStyle w:val="TabellRader"/>
              <w:rPr>
                <w:lang w:eastAsia="sv-SE"/>
              </w:rPr>
            </w:pPr>
            <w:r w:rsidRPr="009652EC">
              <w:rPr>
                <w:lang w:eastAsia="sv-SE"/>
              </w:rPr>
              <w:t>25,2</w:t>
            </w:r>
          </w:p>
        </w:tc>
        <w:tc>
          <w:tcPr>
            <w:tcW w:w="822" w:type="dxa"/>
            <w:tcMar>
              <w:top w:w="0" w:type="dxa"/>
              <w:left w:w="0" w:type="dxa"/>
              <w:bottom w:w="0" w:type="dxa"/>
              <w:right w:w="71" w:type="dxa"/>
            </w:tcMar>
            <w:vAlign w:val="bottom"/>
            <w:hideMark/>
          </w:tcPr>
          <w:p w14:paraId="4EEEA38F" w14:textId="77777777" w:rsidR="0067606D" w:rsidRPr="009652EC" w:rsidRDefault="0067606D" w:rsidP="0067606D">
            <w:pPr>
              <w:pStyle w:val="TabellRader"/>
              <w:rPr>
                <w:lang w:eastAsia="sv-SE"/>
              </w:rPr>
            </w:pPr>
            <w:r w:rsidRPr="009652EC">
              <w:rPr>
                <w:lang w:eastAsia="sv-SE"/>
              </w:rPr>
              <w:t>21,1</w:t>
            </w:r>
          </w:p>
        </w:tc>
        <w:tc>
          <w:tcPr>
            <w:tcW w:w="822" w:type="dxa"/>
            <w:tcMar>
              <w:top w:w="0" w:type="dxa"/>
              <w:left w:w="0" w:type="dxa"/>
              <w:bottom w:w="0" w:type="dxa"/>
              <w:right w:w="71" w:type="dxa"/>
            </w:tcMar>
            <w:vAlign w:val="bottom"/>
            <w:hideMark/>
          </w:tcPr>
          <w:p w14:paraId="340590C6" w14:textId="77777777" w:rsidR="0067606D" w:rsidRPr="009652EC" w:rsidRDefault="0067606D" w:rsidP="0067606D">
            <w:pPr>
              <w:pStyle w:val="TabellRader"/>
              <w:rPr>
                <w:lang w:eastAsia="sv-SE"/>
              </w:rPr>
            </w:pPr>
            <w:r w:rsidRPr="009652EC">
              <w:rPr>
                <w:lang w:eastAsia="sv-SE"/>
              </w:rPr>
              <w:t>-4,1</w:t>
            </w:r>
          </w:p>
        </w:tc>
        <w:tc>
          <w:tcPr>
            <w:tcW w:w="822" w:type="dxa"/>
            <w:tcMar>
              <w:top w:w="0" w:type="dxa"/>
              <w:left w:w="0" w:type="dxa"/>
              <w:bottom w:w="0" w:type="dxa"/>
              <w:right w:w="71" w:type="dxa"/>
            </w:tcMar>
            <w:vAlign w:val="bottom"/>
            <w:hideMark/>
          </w:tcPr>
          <w:p w14:paraId="548FBE04" w14:textId="77777777" w:rsidR="0067606D" w:rsidRPr="009652EC" w:rsidRDefault="0067606D" w:rsidP="0067606D">
            <w:pPr>
              <w:pStyle w:val="TabellRader"/>
              <w:rPr>
                <w:lang w:eastAsia="sv-SE"/>
              </w:rPr>
            </w:pPr>
            <w:r w:rsidRPr="009652EC">
              <w:rPr>
                <w:lang w:eastAsia="sv-SE"/>
              </w:rPr>
              <w:t>-4,1</w:t>
            </w:r>
          </w:p>
        </w:tc>
      </w:tr>
      <w:tr w:rsidR="0067606D" w:rsidRPr="009652EC" w14:paraId="0DB52632" w14:textId="77777777" w:rsidTr="0067606D">
        <w:tc>
          <w:tcPr>
            <w:tcW w:w="231" w:type="dxa"/>
            <w:tcBorders>
              <w:bottom w:val="single" w:sz="12" w:space="0" w:color="auto"/>
            </w:tcBorders>
            <w:tcMar>
              <w:top w:w="0" w:type="dxa"/>
              <w:left w:w="0" w:type="dxa"/>
              <w:bottom w:w="0" w:type="dxa"/>
              <w:right w:w="71" w:type="dxa"/>
            </w:tcMar>
            <w:hideMark/>
          </w:tcPr>
          <w:p w14:paraId="355FB636" w14:textId="77777777" w:rsidR="0067606D" w:rsidRPr="009652EC" w:rsidRDefault="0067606D" w:rsidP="0067606D">
            <w:pPr>
              <w:pStyle w:val="TabellRader"/>
              <w:rPr>
                <w:lang w:eastAsia="sv-SE"/>
              </w:rPr>
            </w:pPr>
            <w:r w:rsidRPr="009652EC">
              <w:rPr>
                <w:lang w:eastAsia="sv-SE"/>
              </w:rPr>
              <w:t>27</w:t>
            </w:r>
          </w:p>
        </w:tc>
        <w:tc>
          <w:tcPr>
            <w:tcW w:w="3030" w:type="dxa"/>
            <w:tcBorders>
              <w:bottom w:val="single" w:sz="12" w:space="0" w:color="auto"/>
            </w:tcBorders>
            <w:tcMar>
              <w:top w:w="0" w:type="dxa"/>
              <w:left w:w="0" w:type="dxa"/>
              <w:bottom w:w="0" w:type="dxa"/>
              <w:right w:w="71" w:type="dxa"/>
            </w:tcMar>
            <w:hideMark/>
          </w:tcPr>
          <w:p w14:paraId="33DE002C" w14:textId="77777777" w:rsidR="0067606D" w:rsidRPr="009652EC" w:rsidRDefault="0067606D" w:rsidP="0067606D">
            <w:pPr>
              <w:pStyle w:val="TabellRader"/>
              <w:jc w:val="left"/>
              <w:rPr>
                <w:lang w:eastAsia="sv-SE"/>
              </w:rPr>
            </w:pPr>
            <w:r w:rsidRPr="009652EC">
              <w:rPr>
                <w:lang w:eastAsia="sv-SE"/>
              </w:rPr>
              <w:t>Avgiften till Europeiska unionen</w:t>
            </w:r>
          </w:p>
        </w:tc>
        <w:tc>
          <w:tcPr>
            <w:tcW w:w="821" w:type="dxa"/>
            <w:tcBorders>
              <w:bottom w:val="single" w:sz="12" w:space="0" w:color="auto"/>
            </w:tcBorders>
            <w:tcMar>
              <w:top w:w="0" w:type="dxa"/>
              <w:left w:w="0" w:type="dxa"/>
              <w:bottom w:w="0" w:type="dxa"/>
              <w:right w:w="71" w:type="dxa"/>
            </w:tcMar>
            <w:vAlign w:val="bottom"/>
            <w:hideMark/>
          </w:tcPr>
          <w:p w14:paraId="66B9678E" w14:textId="77777777" w:rsidR="0067606D" w:rsidRPr="009652EC" w:rsidRDefault="0067606D" w:rsidP="0067606D">
            <w:pPr>
              <w:pStyle w:val="TabellRader"/>
              <w:rPr>
                <w:lang w:eastAsia="sv-SE"/>
              </w:rPr>
            </w:pPr>
            <w:r w:rsidRPr="009652EC">
              <w:rPr>
                <w:lang w:eastAsia="sv-SE"/>
              </w:rPr>
              <w:t>40,9</w:t>
            </w:r>
          </w:p>
        </w:tc>
        <w:tc>
          <w:tcPr>
            <w:tcW w:w="822" w:type="dxa"/>
            <w:tcBorders>
              <w:bottom w:val="single" w:sz="12" w:space="0" w:color="auto"/>
            </w:tcBorders>
            <w:tcMar>
              <w:top w:w="0" w:type="dxa"/>
              <w:left w:w="0" w:type="dxa"/>
              <w:bottom w:w="0" w:type="dxa"/>
              <w:right w:w="71" w:type="dxa"/>
            </w:tcMar>
            <w:vAlign w:val="bottom"/>
            <w:hideMark/>
          </w:tcPr>
          <w:p w14:paraId="71C6AF0A" w14:textId="77777777" w:rsidR="0067606D" w:rsidRPr="009652EC" w:rsidRDefault="0067606D" w:rsidP="0067606D">
            <w:pPr>
              <w:pStyle w:val="TabellRader"/>
              <w:rPr>
                <w:lang w:eastAsia="sv-SE"/>
              </w:rPr>
            </w:pPr>
            <w:r w:rsidRPr="009652EC">
              <w:rPr>
                <w:rFonts w:ascii="Cambria" w:hAnsi="Cambria" w:cs="Cambria"/>
                <w:lang w:eastAsia="sv-SE"/>
              </w:rPr>
              <w:t> </w:t>
            </w:r>
          </w:p>
        </w:tc>
        <w:tc>
          <w:tcPr>
            <w:tcW w:w="822" w:type="dxa"/>
            <w:tcBorders>
              <w:bottom w:val="single" w:sz="12" w:space="0" w:color="auto"/>
            </w:tcBorders>
            <w:tcMar>
              <w:top w:w="0" w:type="dxa"/>
              <w:left w:w="0" w:type="dxa"/>
              <w:bottom w:w="0" w:type="dxa"/>
              <w:right w:w="71" w:type="dxa"/>
            </w:tcMar>
            <w:vAlign w:val="bottom"/>
            <w:hideMark/>
          </w:tcPr>
          <w:p w14:paraId="6E360785" w14:textId="77777777" w:rsidR="0067606D" w:rsidRPr="009652EC" w:rsidRDefault="0067606D" w:rsidP="0067606D">
            <w:pPr>
              <w:pStyle w:val="TabellRader"/>
              <w:rPr>
                <w:lang w:eastAsia="sv-SE"/>
              </w:rPr>
            </w:pPr>
            <w:r w:rsidRPr="009652EC">
              <w:rPr>
                <w:rFonts w:ascii="Cambria" w:hAnsi="Cambria" w:cs="Cambria"/>
                <w:lang w:eastAsia="sv-SE"/>
              </w:rPr>
              <w:t> </w:t>
            </w:r>
          </w:p>
        </w:tc>
        <w:tc>
          <w:tcPr>
            <w:tcW w:w="822" w:type="dxa"/>
            <w:tcBorders>
              <w:bottom w:val="single" w:sz="12" w:space="0" w:color="auto"/>
            </w:tcBorders>
            <w:tcMar>
              <w:top w:w="0" w:type="dxa"/>
              <w:left w:w="0" w:type="dxa"/>
              <w:bottom w:w="0" w:type="dxa"/>
              <w:right w:w="71" w:type="dxa"/>
            </w:tcMar>
            <w:vAlign w:val="bottom"/>
            <w:hideMark/>
          </w:tcPr>
          <w:p w14:paraId="29CB60F2" w14:textId="77777777" w:rsidR="0067606D" w:rsidRPr="009652EC" w:rsidRDefault="0067606D" w:rsidP="0067606D">
            <w:pPr>
              <w:pStyle w:val="TabellRader"/>
              <w:rPr>
                <w:lang w:eastAsia="sv-SE"/>
              </w:rPr>
            </w:pPr>
            <w:r w:rsidRPr="009652EC">
              <w:rPr>
                <w:lang w:eastAsia="sv-SE"/>
              </w:rPr>
              <w:t>40,9</w:t>
            </w:r>
          </w:p>
        </w:tc>
        <w:tc>
          <w:tcPr>
            <w:tcW w:w="822" w:type="dxa"/>
            <w:tcBorders>
              <w:bottom w:val="single" w:sz="12" w:space="0" w:color="auto"/>
            </w:tcBorders>
            <w:tcMar>
              <w:top w:w="0" w:type="dxa"/>
              <w:left w:w="0" w:type="dxa"/>
              <w:bottom w:w="0" w:type="dxa"/>
              <w:right w:w="71" w:type="dxa"/>
            </w:tcMar>
            <w:vAlign w:val="bottom"/>
            <w:hideMark/>
          </w:tcPr>
          <w:p w14:paraId="7A52DF7B" w14:textId="77777777" w:rsidR="0067606D" w:rsidRPr="009652EC" w:rsidRDefault="0067606D" w:rsidP="0067606D">
            <w:pPr>
              <w:pStyle w:val="TabellRader"/>
              <w:rPr>
                <w:lang w:eastAsia="sv-SE"/>
              </w:rPr>
            </w:pPr>
            <w:r w:rsidRPr="009652EC">
              <w:rPr>
                <w:lang w:eastAsia="sv-SE"/>
              </w:rPr>
              <w:t>39,4</w:t>
            </w:r>
          </w:p>
        </w:tc>
        <w:tc>
          <w:tcPr>
            <w:tcW w:w="822" w:type="dxa"/>
            <w:tcBorders>
              <w:bottom w:val="single" w:sz="12" w:space="0" w:color="auto"/>
            </w:tcBorders>
            <w:tcMar>
              <w:top w:w="0" w:type="dxa"/>
              <w:left w:w="0" w:type="dxa"/>
              <w:bottom w:w="0" w:type="dxa"/>
              <w:right w:w="71" w:type="dxa"/>
            </w:tcMar>
            <w:vAlign w:val="bottom"/>
            <w:hideMark/>
          </w:tcPr>
          <w:p w14:paraId="58545B08" w14:textId="77777777" w:rsidR="0067606D" w:rsidRPr="009652EC" w:rsidRDefault="0067606D" w:rsidP="0067606D">
            <w:pPr>
              <w:pStyle w:val="TabellRader"/>
              <w:rPr>
                <w:lang w:eastAsia="sv-SE"/>
              </w:rPr>
            </w:pPr>
            <w:r w:rsidRPr="009652EC">
              <w:rPr>
                <w:lang w:eastAsia="sv-SE"/>
              </w:rPr>
              <w:t>-1,5</w:t>
            </w:r>
          </w:p>
        </w:tc>
        <w:tc>
          <w:tcPr>
            <w:tcW w:w="822" w:type="dxa"/>
            <w:tcBorders>
              <w:bottom w:val="single" w:sz="12" w:space="0" w:color="auto"/>
            </w:tcBorders>
            <w:tcMar>
              <w:top w:w="0" w:type="dxa"/>
              <w:left w:w="0" w:type="dxa"/>
              <w:bottom w:w="0" w:type="dxa"/>
              <w:right w:w="71" w:type="dxa"/>
            </w:tcMar>
            <w:vAlign w:val="bottom"/>
            <w:hideMark/>
          </w:tcPr>
          <w:p w14:paraId="37352ABB" w14:textId="77777777" w:rsidR="0067606D" w:rsidRPr="009652EC" w:rsidRDefault="0067606D" w:rsidP="0067606D">
            <w:pPr>
              <w:pStyle w:val="TabellRader"/>
              <w:rPr>
                <w:lang w:eastAsia="sv-SE"/>
              </w:rPr>
            </w:pPr>
            <w:r w:rsidRPr="009652EC">
              <w:rPr>
                <w:lang w:eastAsia="sv-SE"/>
              </w:rPr>
              <w:t>-1,5</w:t>
            </w:r>
          </w:p>
        </w:tc>
      </w:tr>
      <w:tr w:rsidR="0067606D" w:rsidRPr="009652EC" w14:paraId="5325017E" w14:textId="77777777" w:rsidTr="0067606D">
        <w:tc>
          <w:tcPr>
            <w:tcW w:w="231" w:type="dxa"/>
            <w:tcBorders>
              <w:top w:val="single" w:sz="12" w:space="0" w:color="auto"/>
              <w:bottom w:val="single" w:sz="12" w:space="0" w:color="000000"/>
            </w:tcBorders>
            <w:tcMar>
              <w:top w:w="0" w:type="dxa"/>
              <w:left w:w="0" w:type="dxa"/>
              <w:bottom w:w="0" w:type="dxa"/>
              <w:right w:w="71" w:type="dxa"/>
            </w:tcMar>
          </w:tcPr>
          <w:p w14:paraId="5215A49B" w14:textId="3BB63A18" w:rsidR="0067606D" w:rsidRPr="009652EC" w:rsidRDefault="0067606D" w:rsidP="0067606D">
            <w:pPr>
              <w:pStyle w:val="TabellRader"/>
              <w:rPr>
                <w:rFonts w:ascii="Cambria" w:hAnsi="Cambria" w:cs="Cambria"/>
                <w:lang w:eastAsia="sv-SE"/>
              </w:rPr>
            </w:pPr>
          </w:p>
        </w:tc>
        <w:tc>
          <w:tcPr>
            <w:tcW w:w="3030" w:type="dxa"/>
            <w:tcBorders>
              <w:top w:val="single" w:sz="12" w:space="0" w:color="auto"/>
              <w:bottom w:val="single" w:sz="12" w:space="0" w:color="000000"/>
            </w:tcBorders>
            <w:tcMar>
              <w:top w:w="0" w:type="dxa"/>
              <w:left w:w="0" w:type="dxa"/>
              <w:bottom w:w="0" w:type="dxa"/>
              <w:right w:w="71" w:type="dxa"/>
            </w:tcMar>
          </w:tcPr>
          <w:p w14:paraId="2358BE07" w14:textId="20898605" w:rsidR="0067606D" w:rsidRPr="00413741" w:rsidRDefault="0067606D" w:rsidP="0067606D">
            <w:pPr>
              <w:pStyle w:val="TabellRader"/>
              <w:jc w:val="left"/>
              <w:rPr>
                <w:b/>
                <w:lang w:eastAsia="sv-SE"/>
              </w:rPr>
            </w:pPr>
            <w:r w:rsidRPr="00413741">
              <w:rPr>
                <w:b/>
                <w:lang w:eastAsia="sv-SE"/>
              </w:rPr>
              <w:t>Summa utgiftsområden</w:t>
            </w:r>
          </w:p>
        </w:tc>
        <w:tc>
          <w:tcPr>
            <w:tcW w:w="821" w:type="dxa"/>
            <w:tcBorders>
              <w:top w:val="single" w:sz="12" w:space="0" w:color="auto"/>
              <w:bottom w:val="single" w:sz="12" w:space="0" w:color="000000"/>
            </w:tcBorders>
            <w:tcMar>
              <w:top w:w="0" w:type="dxa"/>
              <w:left w:w="0" w:type="dxa"/>
              <w:bottom w:w="0" w:type="dxa"/>
              <w:right w:w="71" w:type="dxa"/>
            </w:tcMar>
            <w:vAlign w:val="bottom"/>
          </w:tcPr>
          <w:p w14:paraId="1E7EE5B7" w14:textId="43539A7A" w:rsidR="0067606D" w:rsidRPr="00413741" w:rsidRDefault="0067606D" w:rsidP="0067606D">
            <w:pPr>
              <w:pStyle w:val="TabellRader"/>
              <w:rPr>
                <w:b/>
                <w:lang w:eastAsia="sv-SE"/>
              </w:rPr>
            </w:pPr>
            <w:r>
              <w:rPr>
                <w:b/>
                <w:lang w:eastAsia="sv-SE"/>
              </w:rPr>
              <w:t>1</w:t>
            </w:r>
            <w:r>
              <w:rPr>
                <w:rFonts w:ascii="Cambria" w:hAnsi="Cambria" w:cs="Cambria"/>
                <w:b/>
                <w:lang w:eastAsia="sv-SE"/>
              </w:rPr>
              <w:t> </w:t>
            </w:r>
            <w:r>
              <w:rPr>
                <w:b/>
                <w:lang w:eastAsia="sv-SE"/>
              </w:rPr>
              <w:t>030,2</w:t>
            </w:r>
          </w:p>
        </w:tc>
        <w:tc>
          <w:tcPr>
            <w:tcW w:w="822" w:type="dxa"/>
            <w:tcBorders>
              <w:top w:val="single" w:sz="12" w:space="0" w:color="auto"/>
              <w:bottom w:val="single" w:sz="12" w:space="0" w:color="000000"/>
            </w:tcBorders>
            <w:tcMar>
              <w:top w:w="0" w:type="dxa"/>
              <w:left w:w="0" w:type="dxa"/>
              <w:bottom w:w="0" w:type="dxa"/>
              <w:right w:w="71" w:type="dxa"/>
            </w:tcMar>
            <w:vAlign w:val="bottom"/>
          </w:tcPr>
          <w:p w14:paraId="053F68CA" w14:textId="3D8D1C70" w:rsidR="0067606D" w:rsidRPr="00413741" w:rsidRDefault="0067606D" w:rsidP="0067606D">
            <w:pPr>
              <w:pStyle w:val="TabellRader"/>
              <w:rPr>
                <w:rFonts w:ascii="Cambria" w:hAnsi="Cambria" w:cs="Cambria"/>
                <w:b/>
                <w:lang w:eastAsia="sv-SE"/>
              </w:rPr>
            </w:pPr>
            <w:r w:rsidRPr="00413741">
              <w:rPr>
                <w:rFonts w:cs="TradeGothic CondEighteen"/>
                <w:b/>
                <w:bCs/>
                <w:lang w:eastAsia="sv-SE"/>
              </w:rPr>
              <w:t>2,2</w:t>
            </w:r>
          </w:p>
        </w:tc>
        <w:tc>
          <w:tcPr>
            <w:tcW w:w="822" w:type="dxa"/>
            <w:tcBorders>
              <w:top w:val="single" w:sz="12" w:space="0" w:color="auto"/>
              <w:bottom w:val="single" w:sz="12" w:space="0" w:color="000000"/>
            </w:tcBorders>
            <w:tcMar>
              <w:top w:w="0" w:type="dxa"/>
              <w:left w:w="0" w:type="dxa"/>
              <w:bottom w:w="0" w:type="dxa"/>
              <w:right w:w="71" w:type="dxa"/>
            </w:tcMar>
            <w:vAlign w:val="bottom"/>
          </w:tcPr>
          <w:p w14:paraId="6CA3AF8C" w14:textId="6988DB56" w:rsidR="0067606D" w:rsidRPr="00413741" w:rsidRDefault="0067606D" w:rsidP="0067606D">
            <w:pPr>
              <w:pStyle w:val="TabellRader"/>
              <w:rPr>
                <w:rFonts w:ascii="Cambria" w:hAnsi="Cambria" w:cs="Cambria"/>
                <w:b/>
                <w:lang w:eastAsia="sv-SE"/>
              </w:rPr>
            </w:pPr>
            <w:r w:rsidRPr="00413741">
              <w:rPr>
                <w:rFonts w:cs="TradeGothic CondEighteen"/>
                <w:b/>
                <w:bCs/>
                <w:lang w:eastAsia="sv-SE"/>
              </w:rPr>
              <w:t>3,9</w:t>
            </w:r>
          </w:p>
        </w:tc>
        <w:tc>
          <w:tcPr>
            <w:tcW w:w="822" w:type="dxa"/>
            <w:tcBorders>
              <w:top w:val="single" w:sz="12" w:space="0" w:color="auto"/>
              <w:bottom w:val="single" w:sz="12" w:space="0" w:color="000000"/>
            </w:tcBorders>
            <w:tcMar>
              <w:top w:w="0" w:type="dxa"/>
              <w:left w:w="0" w:type="dxa"/>
              <w:bottom w:w="0" w:type="dxa"/>
              <w:right w:w="71" w:type="dxa"/>
            </w:tcMar>
            <w:vAlign w:val="bottom"/>
          </w:tcPr>
          <w:p w14:paraId="5E928777" w14:textId="42536C9A" w:rsidR="0067606D" w:rsidRPr="00413741" w:rsidRDefault="0067606D" w:rsidP="0067606D">
            <w:pPr>
              <w:pStyle w:val="TabellRader"/>
              <w:rPr>
                <w:rFonts w:ascii="Times New Roman" w:hAnsi="Times New Roman"/>
                <w:b/>
                <w:sz w:val="24"/>
                <w:lang w:eastAsia="sv-SE"/>
              </w:rPr>
            </w:pPr>
            <w:r w:rsidRPr="00413741">
              <w:rPr>
                <w:rFonts w:cs="TradeGothic CondEighteen"/>
                <w:b/>
                <w:bCs/>
                <w:lang w:eastAsia="sv-SE"/>
              </w:rPr>
              <w:t>1 036,3</w:t>
            </w:r>
          </w:p>
        </w:tc>
        <w:tc>
          <w:tcPr>
            <w:tcW w:w="822" w:type="dxa"/>
            <w:tcBorders>
              <w:top w:val="single" w:sz="12" w:space="0" w:color="auto"/>
              <w:bottom w:val="single" w:sz="12" w:space="0" w:color="000000"/>
            </w:tcBorders>
            <w:tcMar>
              <w:top w:w="0" w:type="dxa"/>
              <w:left w:w="0" w:type="dxa"/>
              <w:bottom w:w="0" w:type="dxa"/>
              <w:right w:w="71" w:type="dxa"/>
            </w:tcMar>
            <w:vAlign w:val="bottom"/>
          </w:tcPr>
          <w:p w14:paraId="3663D8F1" w14:textId="1D7555E9" w:rsidR="0067606D" w:rsidRPr="00413741" w:rsidRDefault="0067606D" w:rsidP="0067606D">
            <w:pPr>
              <w:pStyle w:val="TabellRader"/>
              <w:rPr>
                <w:rFonts w:ascii="Times New Roman" w:hAnsi="Times New Roman"/>
                <w:b/>
                <w:sz w:val="20"/>
                <w:lang w:eastAsia="sv-SE"/>
              </w:rPr>
            </w:pPr>
          </w:p>
        </w:tc>
        <w:tc>
          <w:tcPr>
            <w:tcW w:w="822" w:type="dxa"/>
            <w:tcBorders>
              <w:top w:val="single" w:sz="12" w:space="0" w:color="auto"/>
              <w:bottom w:val="single" w:sz="12" w:space="0" w:color="000000"/>
            </w:tcBorders>
            <w:tcMar>
              <w:top w:w="0" w:type="dxa"/>
              <w:left w:w="0" w:type="dxa"/>
              <w:bottom w:w="0" w:type="dxa"/>
              <w:right w:w="71" w:type="dxa"/>
            </w:tcMar>
            <w:vAlign w:val="bottom"/>
          </w:tcPr>
          <w:p w14:paraId="2F8660EE" w14:textId="3DA68C66" w:rsidR="0067606D" w:rsidRPr="00413741" w:rsidRDefault="0067606D" w:rsidP="0067606D">
            <w:pPr>
              <w:pStyle w:val="TabellRader"/>
              <w:rPr>
                <w:rFonts w:ascii="Times New Roman" w:hAnsi="Times New Roman"/>
                <w:b/>
                <w:sz w:val="20"/>
                <w:lang w:eastAsia="sv-SE"/>
              </w:rPr>
            </w:pPr>
          </w:p>
        </w:tc>
        <w:tc>
          <w:tcPr>
            <w:tcW w:w="822" w:type="dxa"/>
            <w:tcBorders>
              <w:top w:val="single" w:sz="12" w:space="0" w:color="auto"/>
              <w:bottom w:val="single" w:sz="12" w:space="0" w:color="000000"/>
            </w:tcBorders>
            <w:tcMar>
              <w:top w:w="0" w:type="dxa"/>
              <w:left w:w="0" w:type="dxa"/>
              <w:bottom w:w="0" w:type="dxa"/>
              <w:right w:w="71" w:type="dxa"/>
            </w:tcMar>
            <w:vAlign w:val="bottom"/>
          </w:tcPr>
          <w:p w14:paraId="514159F6" w14:textId="29AB1111" w:rsidR="0067606D" w:rsidRPr="00413741" w:rsidRDefault="0067606D" w:rsidP="0067606D">
            <w:pPr>
              <w:pStyle w:val="TabellRader"/>
              <w:rPr>
                <w:rFonts w:ascii="Times New Roman" w:hAnsi="Times New Roman"/>
                <w:b/>
                <w:sz w:val="20"/>
                <w:lang w:eastAsia="sv-SE"/>
              </w:rPr>
            </w:pPr>
          </w:p>
        </w:tc>
      </w:tr>
      <w:tr w:rsidR="0067606D" w:rsidRPr="009652EC" w14:paraId="023ED852" w14:textId="77777777" w:rsidTr="0067606D">
        <w:tc>
          <w:tcPr>
            <w:tcW w:w="231" w:type="dxa"/>
            <w:tcBorders>
              <w:bottom w:val="single" w:sz="12" w:space="0" w:color="000000"/>
            </w:tcBorders>
            <w:tcMar>
              <w:top w:w="0" w:type="dxa"/>
              <w:left w:w="0" w:type="dxa"/>
              <w:bottom w:w="0" w:type="dxa"/>
              <w:right w:w="71" w:type="dxa"/>
            </w:tcMar>
          </w:tcPr>
          <w:p w14:paraId="6457180D" w14:textId="77777777" w:rsidR="0067606D" w:rsidRDefault="0067606D" w:rsidP="0067606D">
            <w:pPr>
              <w:pStyle w:val="TabellRader"/>
              <w:rPr>
                <w:rFonts w:ascii="Cambria" w:hAnsi="Cambria" w:cs="Cambria"/>
                <w:lang w:eastAsia="sv-SE"/>
              </w:rPr>
            </w:pPr>
          </w:p>
        </w:tc>
        <w:tc>
          <w:tcPr>
            <w:tcW w:w="3030" w:type="dxa"/>
            <w:tcBorders>
              <w:bottom w:val="single" w:sz="12" w:space="0" w:color="000000"/>
            </w:tcBorders>
            <w:tcMar>
              <w:top w:w="0" w:type="dxa"/>
              <w:left w:w="0" w:type="dxa"/>
              <w:bottom w:w="0" w:type="dxa"/>
              <w:right w:w="71" w:type="dxa"/>
            </w:tcMar>
          </w:tcPr>
          <w:p w14:paraId="7C428C47" w14:textId="2DDCBF0A" w:rsidR="0067606D" w:rsidRDefault="0067606D" w:rsidP="0067606D">
            <w:pPr>
              <w:pStyle w:val="TabellRader"/>
              <w:jc w:val="left"/>
              <w:rPr>
                <w:lang w:eastAsia="sv-SE"/>
              </w:rPr>
            </w:pPr>
            <w:r>
              <w:rPr>
                <w:lang w:eastAsia="sv-SE"/>
              </w:rPr>
              <w:t>Minskning av anslagsbehållningar</w:t>
            </w:r>
          </w:p>
        </w:tc>
        <w:tc>
          <w:tcPr>
            <w:tcW w:w="821" w:type="dxa"/>
            <w:tcBorders>
              <w:bottom w:val="single" w:sz="12" w:space="0" w:color="000000"/>
            </w:tcBorders>
            <w:tcMar>
              <w:top w:w="0" w:type="dxa"/>
              <w:left w:w="0" w:type="dxa"/>
              <w:bottom w:w="0" w:type="dxa"/>
              <w:right w:w="71" w:type="dxa"/>
            </w:tcMar>
            <w:vAlign w:val="bottom"/>
          </w:tcPr>
          <w:p w14:paraId="200C6CAB" w14:textId="467A8992" w:rsidR="0067606D" w:rsidRPr="009652EC" w:rsidRDefault="0067606D" w:rsidP="0067606D">
            <w:pPr>
              <w:pStyle w:val="TabellRader"/>
              <w:rPr>
                <w:lang w:eastAsia="sv-SE"/>
              </w:rPr>
            </w:pPr>
            <w:r>
              <w:rPr>
                <w:lang w:eastAsia="sv-SE"/>
              </w:rPr>
              <w:t>-11,3</w:t>
            </w:r>
          </w:p>
        </w:tc>
        <w:tc>
          <w:tcPr>
            <w:tcW w:w="822" w:type="dxa"/>
            <w:tcBorders>
              <w:bottom w:val="single" w:sz="12" w:space="0" w:color="000000"/>
            </w:tcBorders>
            <w:tcMar>
              <w:top w:w="0" w:type="dxa"/>
              <w:left w:w="0" w:type="dxa"/>
              <w:bottom w:w="0" w:type="dxa"/>
              <w:right w:w="71" w:type="dxa"/>
            </w:tcMar>
            <w:vAlign w:val="bottom"/>
          </w:tcPr>
          <w:p w14:paraId="17B18CC1" w14:textId="77777777" w:rsidR="0067606D" w:rsidRPr="009652EC" w:rsidRDefault="0067606D" w:rsidP="0067606D">
            <w:pPr>
              <w:pStyle w:val="TabellRader"/>
              <w:rPr>
                <w:rFonts w:ascii="Cambria" w:hAnsi="Cambria" w:cs="Cambria"/>
                <w:lang w:eastAsia="sv-SE"/>
              </w:rPr>
            </w:pPr>
          </w:p>
        </w:tc>
        <w:tc>
          <w:tcPr>
            <w:tcW w:w="822" w:type="dxa"/>
            <w:tcBorders>
              <w:bottom w:val="single" w:sz="12" w:space="0" w:color="000000"/>
            </w:tcBorders>
            <w:tcMar>
              <w:top w:w="0" w:type="dxa"/>
              <w:left w:w="0" w:type="dxa"/>
              <w:bottom w:w="0" w:type="dxa"/>
              <w:right w:w="71" w:type="dxa"/>
            </w:tcMar>
            <w:vAlign w:val="bottom"/>
          </w:tcPr>
          <w:p w14:paraId="1171772C" w14:textId="77777777" w:rsidR="0067606D" w:rsidRPr="009652EC" w:rsidRDefault="0067606D" w:rsidP="0067606D">
            <w:pPr>
              <w:pStyle w:val="TabellRader"/>
              <w:rPr>
                <w:rFonts w:ascii="Cambria" w:hAnsi="Cambria" w:cs="Cambria"/>
                <w:lang w:eastAsia="sv-SE"/>
              </w:rPr>
            </w:pPr>
          </w:p>
        </w:tc>
        <w:tc>
          <w:tcPr>
            <w:tcW w:w="822" w:type="dxa"/>
            <w:tcBorders>
              <w:bottom w:val="single" w:sz="12" w:space="0" w:color="000000"/>
            </w:tcBorders>
            <w:tcMar>
              <w:top w:w="0" w:type="dxa"/>
              <w:left w:w="0" w:type="dxa"/>
              <w:bottom w:w="0" w:type="dxa"/>
              <w:right w:w="71" w:type="dxa"/>
            </w:tcMar>
            <w:vAlign w:val="bottom"/>
          </w:tcPr>
          <w:p w14:paraId="48F58928" w14:textId="77777777" w:rsidR="0067606D" w:rsidRPr="009652EC" w:rsidRDefault="0067606D" w:rsidP="0067606D">
            <w:pPr>
              <w:pStyle w:val="TabellRader"/>
              <w:rPr>
                <w:rFonts w:ascii="Times New Roman" w:hAnsi="Times New Roman"/>
                <w:sz w:val="24"/>
                <w:lang w:eastAsia="sv-SE"/>
              </w:rPr>
            </w:pPr>
          </w:p>
        </w:tc>
        <w:tc>
          <w:tcPr>
            <w:tcW w:w="822" w:type="dxa"/>
            <w:tcBorders>
              <w:bottom w:val="single" w:sz="12" w:space="0" w:color="000000"/>
            </w:tcBorders>
            <w:tcMar>
              <w:top w:w="0" w:type="dxa"/>
              <w:left w:w="0" w:type="dxa"/>
              <w:bottom w:w="0" w:type="dxa"/>
              <w:right w:w="71" w:type="dxa"/>
            </w:tcMar>
            <w:vAlign w:val="bottom"/>
          </w:tcPr>
          <w:p w14:paraId="0E9BA9E3" w14:textId="77777777" w:rsidR="0067606D" w:rsidRPr="009652EC" w:rsidRDefault="0067606D" w:rsidP="0067606D">
            <w:pPr>
              <w:pStyle w:val="TabellRader"/>
              <w:rPr>
                <w:rFonts w:ascii="Times New Roman" w:hAnsi="Times New Roman"/>
                <w:sz w:val="20"/>
                <w:lang w:eastAsia="sv-SE"/>
              </w:rPr>
            </w:pPr>
          </w:p>
        </w:tc>
        <w:tc>
          <w:tcPr>
            <w:tcW w:w="822" w:type="dxa"/>
            <w:tcBorders>
              <w:bottom w:val="single" w:sz="12" w:space="0" w:color="000000"/>
            </w:tcBorders>
            <w:tcMar>
              <w:top w:w="0" w:type="dxa"/>
              <w:left w:w="0" w:type="dxa"/>
              <w:bottom w:w="0" w:type="dxa"/>
              <w:right w:w="71" w:type="dxa"/>
            </w:tcMar>
            <w:vAlign w:val="bottom"/>
          </w:tcPr>
          <w:p w14:paraId="04D12197" w14:textId="77777777" w:rsidR="0067606D" w:rsidRPr="009652EC" w:rsidRDefault="0067606D" w:rsidP="0067606D">
            <w:pPr>
              <w:pStyle w:val="TabellRader"/>
              <w:rPr>
                <w:rFonts w:ascii="Times New Roman" w:hAnsi="Times New Roman"/>
                <w:sz w:val="20"/>
                <w:lang w:eastAsia="sv-SE"/>
              </w:rPr>
            </w:pPr>
          </w:p>
        </w:tc>
        <w:tc>
          <w:tcPr>
            <w:tcW w:w="822" w:type="dxa"/>
            <w:tcBorders>
              <w:bottom w:val="single" w:sz="12" w:space="0" w:color="000000"/>
            </w:tcBorders>
            <w:tcMar>
              <w:top w:w="0" w:type="dxa"/>
              <w:left w:w="0" w:type="dxa"/>
              <w:bottom w:w="0" w:type="dxa"/>
              <w:right w:w="71" w:type="dxa"/>
            </w:tcMar>
            <w:vAlign w:val="bottom"/>
          </w:tcPr>
          <w:p w14:paraId="66025334" w14:textId="77777777" w:rsidR="0067606D" w:rsidRDefault="0067606D" w:rsidP="0067606D">
            <w:pPr>
              <w:pStyle w:val="TabellRader"/>
              <w:rPr>
                <w:rFonts w:ascii="Times New Roman" w:hAnsi="Times New Roman"/>
                <w:sz w:val="20"/>
                <w:lang w:eastAsia="sv-SE"/>
              </w:rPr>
            </w:pPr>
          </w:p>
        </w:tc>
      </w:tr>
      <w:tr w:rsidR="0067606D" w:rsidRPr="009652EC" w14:paraId="678AA8A8" w14:textId="77777777" w:rsidTr="0067606D">
        <w:tc>
          <w:tcPr>
            <w:tcW w:w="231" w:type="dxa"/>
            <w:tcBorders>
              <w:top w:val="single" w:sz="12" w:space="0" w:color="000000"/>
              <w:bottom w:val="single" w:sz="12" w:space="0" w:color="auto"/>
            </w:tcBorders>
            <w:tcMar>
              <w:top w:w="0" w:type="dxa"/>
              <w:left w:w="0" w:type="dxa"/>
              <w:bottom w:w="0" w:type="dxa"/>
              <w:right w:w="71" w:type="dxa"/>
            </w:tcMar>
            <w:vAlign w:val="center"/>
            <w:hideMark/>
          </w:tcPr>
          <w:p w14:paraId="6435B3BB" w14:textId="77777777" w:rsidR="0067606D" w:rsidRPr="009652EC" w:rsidRDefault="0067606D" w:rsidP="0067606D">
            <w:pPr>
              <w:pStyle w:val="TabellSlutsumma"/>
              <w:rPr>
                <w:lang w:eastAsia="sv-SE"/>
              </w:rPr>
            </w:pPr>
            <w:r w:rsidRPr="009652EC">
              <w:rPr>
                <w:rFonts w:ascii="Cambria" w:hAnsi="Cambria" w:cs="Cambria"/>
                <w:lang w:eastAsia="sv-SE"/>
              </w:rPr>
              <w:t> </w:t>
            </w:r>
          </w:p>
        </w:tc>
        <w:tc>
          <w:tcPr>
            <w:tcW w:w="3030" w:type="dxa"/>
            <w:tcBorders>
              <w:top w:val="single" w:sz="12" w:space="0" w:color="000000"/>
              <w:bottom w:val="single" w:sz="12" w:space="0" w:color="auto"/>
            </w:tcBorders>
            <w:tcMar>
              <w:top w:w="0" w:type="dxa"/>
              <w:left w:w="0" w:type="dxa"/>
              <w:bottom w:w="0" w:type="dxa"/>
              <w:right w:w="71" w:type="dxa"/>
            </w:tcMar>
            <w:hideMark/>
          </w:tcPr>
          <w:p w14:paraId="7B3D0591" w14:textId="6A3FE9EE" w:rsidR="0067606D" w:rsidRPr="009652EC" w:rsidRDefault="0067606D" w:rsidP="0067606D">
            <w:pPr>
              <w:pStyle w:val="TabellSlutsumma"/>
              <w:jc w:val="left"/>
              <w:rPr>
                <w:rFonts w:cs="TradeGothic CondEighteen"/>
                <w:bCs/>
                <w:lang w:eastAsia="sv-SE"/>
              </w:rPr>
            </w:pPr>
            <w:r w:rsidRPr="009652EC">
              <w:rPr>
                <w:rFonts w:cs="TradeGothic CondEighteen"/>
                <w:bCs/>
                <w:lang w:eastAsia="sv-SE"/>
              </w:rPr>
              <w:t>Summa utgif</w:t>
            </w:r>
            <w:r>
              <w:rPr>
                <w:rFonts w:cs="TradeGothic CondEighteen"/>
                <w:bCs/>
                <w:lang w:eastAsia="sv-SE"/>
              </w:rPr>
              <w:t>ter</w:t>
            </w:r>
          </w:p>
        </w:tc>
        <w:tc>
          <w:tcPr>
            <w:tcW w:w="821" w:type="dxa"/>
            <w:tcBorders>
              <w:top w:val="single" w:sz="12" w:space="0" w:color="000000"/>
              <w:bottom w:val="single" w:sz="12" w:space="0" w:color="auto"/>
            </w:tcBorders>
            <w:tcMar>
              <w:top w:w="0" w:type="dxa"/>
              <w:left w:w="0" w:type="dxa"/>
              <w:bottom w:w="0" w:type="dxa"/>
              <w:right w:w="71" w:type="dxa"/>
            </w:tcMar>
            <w:vAlign w:val="bottom"/>
            <w:hideMark/>
          </w:tcPr>
          <w:p w14:paraId="6F0B7672" w14:textId="5A1B12D2" w:rsidR="0067606D" w:rsidRPr="00CA4D63" w:rsidRDefault="0067606D" w:rsidP="0067606D">
            <w:pPr>
              <w:pStyle w:val="TabellSlutsumma"/>
              <w:rPr>
                <w:rFonts w:cs="TradeGothic CondEighteen"/>
                <w:vertAlign w:val="superscript"/>
                <w:lang w:eastAsia="sv-SE"/>
              </w:rPr>
            </w:pPr>
            <w:r w:rsidRPr="009652EC">
              <w:rPr>
                <w:rFonts w:cs="TradeGothic CondEighteen"/>
                <w:bCs/>
                <w:lang w:eastAsia="sv-SE"/>
              </w:rPr>
              <w:t>1 018,9</w:t>
            </w:r>
          </w:p>
        </w:tc>
        <w:tc>
          <w:tcPr>
            <w:tcW w:w="822" w:type="dxa"/>
            <w:tcBorders>
              <w:top w:val="single" w:sz="12" w:space="0" w:color="000000"/>
              <w:bottom w:val="single" w:sz="12" w:space="0" w:color="auto"/>
            </w:tcBorders>
            <w:tcMar>
              <w:top w:w="0" w:type="dxa"/>
              <w:left w:w="0" w:type="dxa"/>
              <w:bottom w:w="0" w:type="dxa"/>
              <w:right w:w="71" w:type="dxa"/>
            </w:tcMar>
            <w:vAlign w:val="bottom"/>
            <w:hideMark/>
          </w:tcPr>
          <w:p w14:paraId="25CBED79" w14:textId="656BE70F" w:rsidR="0067606D" w:rsidRPr="009652EC" w:rsidRDefault="0067606D" w:rsidP="0067606D">
            <w:pPr>
              <w:pStyle w:val="TabellSlutsumma"/>
              <w:rPr>
                <w:rFonts w:cs="TradeGothic CondEighteen"/>
                <w:bCs/>
                <w:lang w:eastAsia="sv-SE"/>
              </w:rPr>
            </w:pPr>
          </w:p>
        </w:tc>
        <w:tc>
          <w:tcPr>
            <w:tcW w:w="822" w:type="dxa"/>
            <w:tcBorders>
              <w:top w:val="single" w:sz="12" w:space="0" w:color="000000"/>
              <w:bottom w:val="single" w:sz="12" w:space="0" w:color="auto"/>
            </w:tcBorders>
            <w:tcMar>
              <w:top w:w="0" w:type="dxa"/>
              <w:left w:w="0" w:type="dxa"/>
              <w:bottom w:w="0" w:type="dxa"/>
              <w:right w:w="71" w:type="dxa"/>
            </w:tcMar>
            <w:vAlign w:val="bottom"/>
            <w:hideMark/>
          </w:tcPr>
          <w:p w14:paraId="1B6210C1" w14:textId="7B8982CD" w:rsidR="0067606D" w:rsidRPr="009652EC" w:rsidRDefault="0067606D" w:rsidP="0067606D">
            <w:pPr>
              <w:pStyle w:val="TabellSlutsumma"/>
              <w:rPr>
                <w:rFonts w:cs="TradeGothic CondEighteen"/>
                <w:bCs/>
                <w:lang w:eastAsia="sv-SE"/>
              </w:rPr>
            </w:pPr>
          </w:p>
        </w:tc>
        <w:tc>
          <w:tcPr>
            <w:tcW w:w="822" w:type="dxa"/>
            <w:tcBorders>
              <w:top w:val="single" w:sz="12" w:space="0" w:color="000000"/>
              <w:bottom w:val="single" w:sz="12" w:space="0" w:color="auto"/>
            </w:tcBorders>
            <w:tcMar>
              <w:top w:w="0" w:type="dxa"/>
              <w:left w:w="0" w:type="dxa"/>
              <w:bottom w:w="0" w:type="dxa"/>
              <w:right w:w="71" w:type="dxa"/>
            </w:tcMar>
            <w:vAlign w:val="bottom"/>
            <w:hideMark/>
          </w:tcPr>
          <w:p w14:paraId="1C296EC4" w14:textId="39B8A472" w:rsidR="0067606D" w:rsidRPr="009652EC" w:rsidRDefault="0067606D" w:rsidP="0067606D">
            <w:pPr>
              <w:pStyle w:val="TabellSlutsumma"/>
              <w:rPr>
                <w:rFonts w:cs="TradeGothic CondEighteen"/>
                <w:bCs/>
                <w:lang w:eastAsia="sv-SE"/>
              </w:rPr>
            </w:pPr>
          </w:p>
        </w:tc>
        <w:tc>
          <w:tcPr>
            <w:tcW w:w="822" w:type="dxa"/>
            <w:tcBorders>
              <w:top w:val="single" w:sz="12" w:space="0" w:color="000000"/>
              <w:bottom w:val="single" w:sz="12" w:space="0" w:color="auto"/>
            </w:tcBorders>
            <w:tcMar>
              <w:top w:w="0" w:type="dxa"/>
              <w:left w:w="0" w:type="dxa"/>
              <w:bottom w:w="0" w:type="dxa"/>
              <w:right w:w="71" w:type="dxa"/>
            </w:tcMar>
            <w:vAlign w:val="bottom"/>
            <w:hideMark/>
          </w:tcPr>
          <w:p w14:paraId="7C8B26F2" w14:textId="77777777" w:rsidR="0067606D" w:rsidRPr="009652EC" w:rsidRDefault="0067606D" w:rsidP="0067606D">
            <w:pPr>
              <w:pStyle w:val="TabellSlutsumma"/>
              <w:rPr>
                <w:rFonts w:cs="TradeGothic CondEighteen"/>
                <w:bCs/>
                <w:lang w:eastAsia="sv-SE"/>
              </w:rPr>
            </w:pPr>
            <w:r w:rsidRPr="009652EC">
              <w:rPr>
                <w:rFonts w:cs="TradeGothic CondEighteen"/>
                <w:bCs/>
                <w:lang w:eastAsia="sv-SE"/>
              </w:rPr>
              <w:t>1 018,3</w:t>
            </w:r>
          </w:p>
        </w:tc>
        <w:tc>
          <w:tcPr>
            <w:tcW w:w="822" w:type="dxa"/>
            <w:tcBorders>
              <w:top w:val="single" w:sz="12" w:space="0" w:color="000000"/>
              <w:bottom w:val="single" w:sz="12" w:space="0" w:color="auto"/>
            </w:tcBorders>
            <w:tcMar>
              <w:top w:w="0" w:type="dxa"/>
              <w:left w:w="0" w:type="dxa"/>
              <w:bottom w:w="0" w:type="dxa"/>
              <w:right w:w="71" w:type="dxa"/>
            </w:tcMar>
            <w:vAlign w:val="bottom"/>
            <w:hideMark/>
          </w:tcPr>
          <w:p w14:paraId="016218A4" w14:textId="77777777" w:rsidR="0067606D" w:rsidRPr="009652EC" w:rsidRDefault="0067606D" w:rsidP="0067606D">
            <w:pPr>
              <w:pStyle w:val="TabellSlutsumma"/>
              <w:rPr>
                <w:rFonts w:cs="TradeGothic CondEighteen"/>
                <w:bCs/>
                <w:lang w:eastAsia="sv-SE"/>
              </w:rPr>
            </w:pPr>
            <w:r w:rsidRPr="009652EC">
              <w:rPr>
                <w:rFonts w:cs="TradeGothic CondEighteen"/>
                <w:bCs/>
                <w:lang w:eastAsia="sv-SE"/>
              </w:rPr>
              <w:t>-0,6</w:t>
            </w:r>
          </w:p>
        </w:tc>
        <w:tc>
          <w:tcPr>
            <w:tcW w:w="822" w:type="dxa"/>
            <w:tcBorders>
              <w:top w:val="single" w:sz="12" w:space="0" w:color="000000"/>
              <w:bottom w:val="single" w:sz="12" w:space="0" w:color="auto"/>
            </w:tcBorders>
            <w:tcMar>
              <w:top w:w="0" w:type="dxa"/>
              <w:left w:w="0" w:type="dxa"/>
              <w:bottom w:w="0" w:type="dxa"/>
              <w:right w:w="71" w:type="dxa"/>
            </w:tcMar>
            <w:vAlign w:val="bottom"/>
            <w:hideMark/>
          </w:tcPr>
          <w:p w14:paraId="2B57EF78" w14:textId="77777777" w:rsidR="0067606D" w:rsidRPr="009652EC" w:rsidRDefault="0067606D" w:rsidP="0067606D">
            <w:pPr>
              <w:pStyle w:val="TabellSlutsumma"/>
              <w:rPr>
                <w:rFonts w:cs="TradeGothic CondEighteen"/>
                <w:bCs/>
                <w:lang w:eastAsia="sv-SE"/>
              </w:rPr>
            </w:pPr>
            <w:r w:rsidRPr="009652EC">
              <w:rPr>
                <w:rFonts w:cs="TradeGothic CondEighteen"/>
                <w:bCs/>
                <w:lang w:eastAsia="sv-SE"/>
              </w:rPr>
              <w:t>-18,0</w:t>
            </w:r>
          </w:p>
        </w:tc>
      </w:tr>
      <w:tr w:rsidR="0067606D" w:rsidRPr="009652EC" w14:paraId="0F651600" w14:textId="77777777" w:rsidTr="0067606D">
        <w:tc>
          <w:tcPr>
            <w:tcW w:w="231" w:type="dxa"/>
            <w:tcBorders>
              <w:top w:val="single" w:sz="12" w:space="0" w:color="auto"/>
              <w:bottom w:val="single" w:sz="12" w:space="0" w:color="auto"/>
            </w:tcBorders>
            <w:tcMar>
              <w:top w:w="0" w:type="dxa"/>
              <w:left w:w="0" w:type="dxa"/>
              <w:bottom w:w="0" w:type="dxa"/>
              <w:right w:w="71" w:type="dxa"/>
            </w:tcMar>
            <w:vAlign w:val="center"/>
            <w:hideMark/>
          </w:tcPr>
          <w:p w14:paraId="4D75271C" w14:textId="77777777" w:rsidR="0067606D" w:rsidRPr="009652EC" w:rsidRDefault="0067606D" w:rsidP="0067606D">
            <w:pPr>
              <w:pStyle w:val="TabellSlutsumma"/>
              <w:rPr>
                <w:lang w:eastAsia="sv-SE"/>
              </w:rPr>
            </w:pPr>
            <w:r w:rsidRPr="009652EC">
              <w:rPr>
                <w:rFonts w:ascii="Cambria" w:hAnsi="Cambria" w:cs="Cambria"/>
                <w:lang w:eastAsia="sv-SE"/>
              </w:rPr>
              <w:t> </w:t>
            </w:r>
          </w:p>
        </w:tc>
        <w:tc>
          <w:tcPr>
            <w:tcW w:w="3030" w:type="dxa"/>
            <w:tcBorders>
              <w:top w:val="single" w:sz="12" w:space="0" w:color="auto"/>
              <w:bottom w:val="single" w:sz="12" w:space="0" w:color="auto"/>
            </w:tcBorders>
            <w:tcMar>
              <w:top w:w="0" w:type="dxa"/>
              <w:left w:w="0" w:type="dxa"/>
              <w:bottom w:w="0" w:type="dxa"/>
              <w:right w:w="71" w:type="dxa"/>
            </w:tcMar>
            <w:hideMark/>
          </w:tcPr>
          <w:p w14:paraId="226A38E3" w14:textId="0615530A" w:rsidR="0067606D" w:rsidRPr="009652EC" w:rsidRDefault="0067606D" w:rsidP="0067606D">
            <w:pPr>
              <w:pStyle w:val="TabellSlutsumma"/>
              <w:jc w:val="left"/>
              <w:rPr>
                <w:rFonts w:cs="TradeGothic CondEighteen"/>
                <w:bCs/>
                <w:lang w:eastAsia="sv-SE"/>
              </w:rPr>
            </w:pPr>
            <w:r w:rsidRPr="009652EC">
              <w:rPr>
                <w:rFonts w:cs="TradeGothic CondEighteen"/>
                <w:bCs/>
                <w:lang w:eastAsia="sv-SE"/>
              </w:rPr>
              <w:t>Summa utgift</w:t>
            </w:r>
            <w:r>
              <w:rPr>
                <w:rFonts w:cs="TradeGothic CondEighteen"/>
                <w:bCs/>
                <w:lang w:eastAsia="sv-SE"/>
              </w:rPr>
              <w:t>er</w:t>
            </w:r>
            <w:r w:rsidRPr="009652EC">
              <w:rPr>
                <w:rFonts w:cs="TradeGothic CondEighteen"/>
                <w:bCs/>
                <w:lang w:eastAsia="sv-SE"/>
              </w:rPr>
              <w:t xml:space="preserve"> exkl</w:t>
            </w:r>
            <w:r>
              <w:rPr>
                <w:rFonts w:cs="TradeGothic CondEighteen"/>
                <w:bCs/>
                <w:lang w:eastAsia="sv-SE"/>
              </w:rPr>
              <w:t>.</w:t>
            </w:r>
            <w:r w:rsidRPr="009652EC">
              <w:rPr>
                <w:rFonts w:cs="TradeGothic CondEighteen"/>
                <w:bCs/>
                <w:lang w:eastAsia="sv-SE"/>
              </w:rPr>
              <w:t xml:space="preserve"> statsskuldsräntor</w:t>
            </w:r>
          </w:p>
        </w:tc>
        <w:tc>
          <w:tcPr>
            <w:tcW w:w="821" w:type="dxa"/>
            <w:tcBorders>
              <w:top w:val="single" w:sz="12" w:space="0" w:color="auto"/>
              <w:bottom w:val="single" w:sz="12" w:space="0" w:color="auto"/>
            </w:tcBorders>
            <w:tcMar>
              <w:top w:w="0" w:type="dxa"/>
              <w:left w:w="0" w:type="dxa"/>
              <w:bottom w:w="0" w:type="dxa"/>
              <w:right w:w="71" w:type="dxa"/>
            </w:tcMar>
            <w:vAlign w:val="bottom"/>
            <w:hideMark/>
          </w:tcPr>
          <w:p w14:paraId="60151C87" w14:textId="77777777" w:rsidR="0067606D" w:rsidRPr="009652EC" w:rsidRDefault="0067606D" w:rsidP="0067606D">
            <w:pPr>
              <w:pStyle w:val="TabellSlutsumma"/>
              <w:rPr>
                <w:rFonts w:cs="TradeGothic CondEighteen"/>
                <w:bCs/>
                <w:lang w:eastAsia="sv-SE"/>
              </w:rPr>
            </w:pPr>
            <w:r w:rsidRPr="009652EC">
              <w:rPr>
                <w:rFonts w:cs="TradeGothic CondEighteen"/>
                <w:bCs/>
                <w:lang w:eastAsia="sv-SE"/>
              </w:rPr>
              <w:t>993,9</w:t>
            </w:r>
          </w:p>
        </w:tc>
        <w:tc>
          <w:tcPr>
            <w:tcW w:w="822" w:type="dxa"/>
            <w:tcBorders>
              <w:top w:val="single" w:sz="12" w:space="0" w:color="auto"/>
              <w:bottom w:val="single" w:sz="12" w:space="0" w:color="auto"/>
            </w:tcBorders>
            <w:tcMar>
              <w:top w:w="0" w:type="dxa"/>
              <w:left w:w="0" w:type="dxa"/>
              <w:bottom w:w="0" w:type="dxa"/>
              <w:right w:w="71" w:type="dxa"/>
            </w:tcMar>
            <w:vAlign w:val="bottom"/>
            <w:hideMark/>
          </w:tcPr>
          <w:p w14:paraId="24F44C7F" w14:textId="77777777" w:rsidR="0067606D" w:rsidRPr="009652EC" w:rsidRDefault="0067606D" w:rsidP="0067606D">
            <w:pPr>
              <w:pStyle w:val="TabellSlutsumma"/>
              <w:rPr>
                <w:rFonts w:ascii="Times New Roman" w:hAnsi="Times New Roman"/>
                <w:bCs/>
                <w:sz w:val="24"/>
                <w:lang w:eastAsia="sv-SE"/>
              </w:rPr>
            </w:pPr>
          </w:p>
        </w:tc>
        <w:tc>
          <w:tcPr>
            <w:tcW w:w="822" w:type="dxa"/>
            <w:tcBorders>
              <w:top w:val="single" w:sz="12" w:space="0" w:color="auto"/>
              <w:bottom w:val="single" w:sz="12" w:space="0" w:color="auto"/>
            </w:tcBorders>
            <w:tcMar>
              <w:top w:w="0" w:type="dxa"/>
              <w:left w:w="0" w:type="dxa"/>
              <w:bottom w:w="0" w:type="dxa"/>
              <w:right w:w="71" w:type="dxa"/>
            </w:tcMar>
            <w:vAlign w:val="bottom"/>
            <w:hideMark/>
          </w:tcPr>
          <w:p w14:paraId="4B277BBA" w14:textId="77777777" w:rsidR="0067606D" w:rsidRPr="009652EC" w:rsidRDefault="0067606D" w:rsidP="0067606D">
            <w:pPr>
              <w:pStyle w:val="TabellSlutsumma"/>
              <w:rPr>
                <w:rFonts w:ascii="Times New Roman" w:hAnsi="Times New Roman"/>
                <w:sz w:val="20"/>
                <w:lang w:eastAsia="sv-SE"/>
              </w:rPr>
            </w:pPr>
          </w:p>
        </w:tc>
        <w:tc>
          <w:tcPr>
            <w:tcW w:w="822" w:type="dxa"/>
            <w:tcBorders>
              <w:top w:val="single" w:sz="12" w:space="0" w:color="auto"/>
              <w:bottom w:val="single" w:sz="12" w:space="0" w:color="auto"/>
            </w:tcBorders>
            <w:tcMar>
              <w:top w:w="0" w:type="dxa"/>
              <w:left w:w="0" w:type="dxa"/>
              <w:bottom w:w="0" w:type="dxa"/>
              <w:right w:w="71" w:type="dxa"/>
            </w:tcMar>
            <w:vAlign w:val="bottom"/>
            <w:hideMark/>
          </w:tcPr>
          <w:p w14:paraId="44C2755F" w14:textId="21F27442" w:rsidR="0067606D" w:rsidRPr="009652EC" w:rsidRDefault="0067606D" w:rsidP="0067606D">
            <w:pPr>
              <w:pStyle w:val="TabellSlutsumma"/>
              <w:rPr>
                <w:rFonts w:cs="TradeGothic CondEighteen"/>
                <w:bCs/>
                <w:lang w:eastAsia="sv-SE"/>
              </w:rPr>
            </w:pPr>
          </w:p>
        </w:tc>
        <w:tc>
          <w:tcPr>
            <w:tcW w:w="822" w:type="dxa"/>
            <w:tcBorders>
              <w:top w:val="single" w:sz="12" w:space="0" w:color="auto"/>
              <w:bottom w:val="single" w:sz="12" w:space="0" w:color="auto"/>
            </w:tcBorders>
            <w:tcMar>
              <w:top w:w="0" w:type="dxa"/>
              <w:left w:w="0" w:type="dxa"/>
              <w:bottom w:w="0" w:type="dxa"/>
              <w:right w:w="71" w:type="dxa"/>
            </w:tcMar>
            <w:vAlign w:val="bottom"/>
            <w:hideMark/>
          </w:tcPr>
          <w:p w14:paraId="731D9F71" w14:textId="77777777" w:rsidR="0067606D" w:rsidRPr="009652EC" w:rsidRDefault="0067606D" w:rsidP="0067606D">
            <w:pPr>
              <w:pStyle w:val="TabellSlutsumma"/>
              <w:rPr>
                <w:rFonts w:cs="TradeGothic CondEighteen"/>
                <w:bCs/>
                <w:lang w:eastAsia="sv-SE"/>
              </w:rPr>
            </w:pPr>
            <w:r w:rsidRPr="009652EC">
              <w:rPr>
                <w:rFonts w:cs="TradeGothic CondEighteen"/>
                <w:bCs/>
                <w:lang w:eastAsia="sv-SE"/>
              </w:rPr>
              <w:t>997,2</w:t>
            </w:r>
          </w:p>
        </w:tc>
        <w:tc>
          <w:tcPr>
            <w:tcW w:w="822" w:type="dxa"/>
            <w:tcBorders>
              <w:top w:val="single" w:sz="12" w:space="0" w:color="auto"/>
              <w:bottom w:val="single" w:sz="12" w:space="0" w:color="auto"/>
            </w:tcBorders>
            <w:tcMar>
              <w:top w:w="0" w:type="dxa"/>
              <w:left w:w="0" w:type="dxa"/>
              <w:bottom w:w="0" w:type="dxa"/>
              <w:right w:w="71" w:type="dxa"/>
            </w:tcMar>
            <w:vAlign w:val="bottom"/>
            <w:hideMark/>
          </w:tcPr>
          <w:p w14:paraId="527A9B66" w14:textId="77777777" w:rsidR="0067606D" w:rsidRPr="009652EC" w:rsidRDefault="0067606D" w:rsidP="0067606D">
            <w:pPr>
              <w:pStyle w:val="TabellSlutsumma"/>
              <w:rPr>
                <w:rFonts w:cs="TradeGothic CondEighteen"/>
                <w:bCs/>
                <w:lang w:eastAsia="sv-SE"/>
              </w:rPr>
            </w:pPr>
            <w:r w:rsidRPr="009652EC">
              <w:rPr>
                <w:rFonts w:cs="TradeGothic CondEighteen"/>
                <w:bCs/>
                <w:lang w:eastAsia="sv-SE"/>
              </w:rPr>
              <w:t>3,3</w:t>
            </w:r>
          </w:p>
        </w:tc>
        <w:tc>
          <w:tcPr>
            <w:tcW w:w="822" w:type="dxa"/>
            <w:tcBorders>
              <w:top w:val="single" w:sz="12" w:space="0" w:color="auto"/>
              <w:bottom w:val="single" w:sz="12" w:space="0" w:color="auto"/>
            </w:tcBorders>
            <w:tcMar>
              <w:top w:w="0" w:type="dxa"/>
              <w:left w:w="0" w:type="dxa"/>
              <w:bottom w:w="0" w:type="dxa"/>
              <w:right w:w="71" w:type="dxa"/>
            </w:tcMar>
            <w:vAlign w:val="bottom"/>
            <w:hideMark/>
          </w:tcPr>
          <w:p w14:paraId="44A880E1" w14:textId="77777777" w:rsidR="0067606D" w:rsidRPr="009652EC" w:rsidRDefault="0067606D" w:rsidP="0067606D">
            <w:pPr>
              <w:pStyle w:val="TabellSlutsumma"/>
              <w:rPr>
                <w:rFonts w:cs="TradeGothic CondEighteen"/>
                <w:bCs/>
                <w:lang w:eastAsia="sv-SE"/>
              </w:rPr>
            </w:pPr>
            <w:r w:rsidRPr="009652EC">
              <w:rPr>
                <w:rFonts w:cs="TradeGothic CondEighteen"/>
                <w:bCs/>
                <w:lang w:eastAsia="sv-SE"/>
              </w:rPr>
              <w:t>-14,0</w:t>
            </w:r>
          </w:p>
        </w:tc>
      </w:tr>
      <w:tr w:rsidR="0067606D" w:rsidRPr="009652EC" w14:paraId="5C91400E" w14:textId="77777777" w:rsidTr="0067606D">
        <w:tc>
          <w:tcPr>
            <w:tcW w:w="231" w:type="dxa"/>
            <w:tcBorders>
              <w:top w:val="single" w:sz="12" w:space="0" w:color="auto"/>
              <w:bottom w:val="single" w:sz="12" w:space="0" w:color="000000"/>
            </w:tcBorders>
            <w:tcMar>
              <w:top w:w="0" w:type="dxa"/>
              <w:left w:w="0" w:type="dxa"/>
              <w:bottom w:w="0" w:type="dxa"/>
              <w:right w:w="71" w:type="dxa"/>
            </w:tcMar>
            <w:vAlign w:val="center"/>
            <w:hideMark/>
          </w:tcPr>
          <w:p w14:paraId="3409C4CF" w14:textId="77777777" w:rsidR="0067606D" w:rsidRPr="009652EC" w:rsidRDefault="0067606D" w:rsidP="0067606D">
            <w:pPr>
              <w:pStyle w:val="TabellRader"/>
              <w:rPr>
                <w:lang w:eastAsia="sv-SE"/>
              </w:rPr>
            </w:pPr>
            <w:r w:rsidRPr="009652EC">
              <w:rPr>
                <w:rFonts w:ascii="Cambria" w:hAnsi="Cambria" w:cs="Cambria"/>
                <w:lang w:eastAsia="sv-SE"/>
              </w:rPr>
              <w:t> </w:t>
            </w:r>
          </w:p>
        </w:tc>
        <w:tc>
          <w:tcPr>
            <w:tcW w:w="3030" w:type="dxa"/>
            <w:tcBorders>
              <w:top w:val="single" w:sz="12" w:space="0" w:color="auto"/>
              <w:bottom w:val="single" w:sz="12" w:space="0" w:color="000000"/>
            </w:tcBorders>
            <w:tcMar>
              <w:top w:w="0" w:type="dxa"/>
              <w:left w:w="0" w:type="dxa"/>
              <w:bottom w:w="0" w:type="dxa"/>
              <w:right w:w="71" w:type="dxa"/>
            </w:tcMar>
            <w:hideMark/>
          </w:tcPr>
          <w:p w14:paraId="75D005A0" w14:textId="77777777" w:rsidR="0067606D" w:rsidRPr="009652EC" w:rsidRDefault="0067606D" w:rsidP="0067606D">
            <w:pPr>
              <w:pStyle w:val="TabellRader"/>
              <w:jc w:val="left"/>
              <w:rPr>
                <w:rFonts w:cs="TradeGothic CondEighteen"/>
                <w:szCs w:val="16"/>
                <w:lang w:eastAsia="sv-SE"/>
              </w:rPr>
            </w:pPr>
            <w:r w:rsidRPr="009652EC">
              <w:rPr>
                <w:rFonts w:cs="TradeGothic CondEighteen"/>
                <w:szCs w:val="16"/>
                <w:lang w:eastAsia="sv-SE"/>
              </w:rPr>
              <w:t>Ålderspensionssystemet vid sidan av statens budget</w:t>
            </w:r>
          </w:p>
        </w:tc>
        <w:tc>
          <w:tcPr>
            <w:tcW w:w="821" w:type="dxa"/>
            <w:tcBorders>
              <w:top w:val="single" w:sz="12" w:space="0" w:color="auto"/>
              <w:bottom w:val="single" w:sz="12" w:space="0" w:color="000000"/>
            </w:tcBorders>
            <w:tcMar>
              <w:top w:w="0" w:type="dxa"/>
              <w:left w:w="0" w:type="dxa"/>
              <w:bottom w:w="0" w:type="dxa"/>
              <w:right w:w="71" w:type="dxa"/>
            </w:tcMar>
            <w:vAlign w:val="bottom"/>
            <w:hideMark/>
          </w:tcPr>
          <w:p w14:paraId="4874AF74" w14:textId="77777777" w:rsidR="0067606D" w:rsidRPr="009652EC" w:rsidRDefault="0067606D" w:rsidP="0067606D">
            <w:pPr>
              <w:pStyle w:val="TabellRader"/>
              <w:rPr>
                <w:rFonts w:cs="TradeGothic CondEighteen"/>
                <w:szCs w:val="16"/>
                <w:lang w:eastAsia="sv-SE"/>
              </w:rPr>
            </w:pPr>
            <w:r w:rsidRPr="009652EC">
              <w:rPr>
                <w:rFonts w:cs="TradeGothic CondEighteen"/>
                <w:szCs w:val="16"/>
                <w:lang w:eastAsia="sv-SE"/>
              </w:rPr>
              <w:t>317,6</w:t>
            </w:r>
          </w:p>
        </w:tc>
        <w:tc>
          <w:tcPr>
            <w:tcW w:w="822" w:type="dxa"/>
            <w:tcBorders>
              <w:top w:val="single" w:sz="12" w:space="0" w:color="auto"/>
              <w:bottom w:val="single" w:sz="12" w:space="0" w:color="000000"/>
            </w:tcBorders>
            <w:tcMar>
              <w:top w:w="0" w:type="dxa"/>
              <w:left w:w="0" w:type="dxa"/>
              <w:bottom w:w="0" w:type="dxa"/>
              <w:right w:w="71" w:type="dxa"/>
            </w:tcMar>
            <w:vAlign w:val="bottom"/>
            <w:hideMark/>
          </w:tcPr>
          <w:p w14:paraId="3F7BD75F" w14:textId="77777777" w:rsidR="0067606D" w:rsidRPr="009652EC" w:rsidRDefault="0067606D" w:rsidP="0067606D">
            <w:pPr>
              <w:pStyle w:val="TabellRader"/>
              <w:rPr>
                <w:rFonts w:cs="TradeGothic CondEighteen"/>
                <w:szCs w:val="16"/>
                <w:lang w:eastAsia="sv-SE"/>
              </w:rPr>
            </w:pPr>
            <w:r w:rsidRPr="009652EC">
              <w:rPr>
                <w:rFonts w:ascii="Cambria" w:hAnsi="Cambria" w:cs="Cambria"/>
                <w:szCs w:val="16"/>
                <w:lang w:eastAsia="sv-SE"/>
              </w:rPr>
              <w:t> </w:t>
            </w:r>
          </w:p>
        </w:tc>
        <w:tc>
          <w:tcPr>
            <w:tcW w:w="822" w:type="dxa"/>
            <w:tcBorders>
              <w:top w:val="single" w:sz="12" w:space="0" w:color="auto"/>
              <w:bottom w:val="single" w:sz="12" w:space="0" w:color="000000"/>
            </w:tcBorders>
            <w:tcMar>
              <w:top w:w="0" w:type="dxa"/>
              <w:left w:w="0" w:type="dxa"/>
              <w:bottom w:w="0" w:type="dxa"/>
              <w:right w:w="71" w:type="dxa"/>
            </w:tcMar>
            <w:vAlign w:val="bottom"/>
            <w:hideMark/>
          </w:tcPr>
          <w:p w14:paraId="0D023660" w14:textId="77777777" w:rsidR="0067606D" w:rsidRPr="009652EC" w:rsidRDefault="0067606D" w:rsidP="0067606D">
            <w:pPr>
              <w:pStyle w:val="TabellRader"/>
              <w:rPr>
                <w:rFonts w:cs="TradeGothic CondEighteen"/>
                <w:szCs w:val="16"/>
                <w:lang w:eastAsia="sv-SE"/>
              </w:rPr>
            </w:pPr>
            <w:r w:rsidRPr="009652EC">
              <w:rPr>
                <w:rFonts w:ascii="Cambria" w:hAnsi="Cambria" w:cs="Cambria"/>
                <w:szCs w:val="16"/>
                <w:lang w:eastAsia="sv-SE"/>
              </w:rPr>
              <w:t> </w:t>
            </w:r>
          </w:p>
        </w:tc>
        <w:tc>
          <w:tcPr>
            <w:tcW w:w="822" w:type="dxa"/>
            <w:tcBorders>
              <w:top w:val="single" w:sz="12" w:space="0" w:color="auto"/>
              <w:bottom w:val="single" w:sz="12" w:space="0" w:color="000000"/>
            </w:tcBorders>
            <w:tcMar>
              <w:top w:w="0" w:type="dxa"/>
              <w:left w:w="0" w:type="dxa"/>
              <w:bottom w:w="0" w:type="dxa"/>
              <w:right w:w="71" w:type="dxa"/>
            </w:tcMar>
            <w:vAlign w:val="bottom"/>
            <w:hideMark/>
          </w:tcPr>
          <w:p w14:paraId="28ECB2B4" w14:textId="4A1D247C" w:rsidR="0067606D" w:rsidRPr="009652EC" w:rsidRDefault="0067606D" w:rsidP="0067606D">
            <w:pPr>
              <w:pStyle w:val="TabellRader"/>
              <w:rPr>
                <w:rFonts w:cs="TradeGothic CondEighteen"/>
                <w:szCs w:val="16"/>
                <w:lang w:eastAsia="sv-SE"/>
              </w:rPr>
            </w:pPr>
          </w:p>
        </w:tc>
        <w:tc>
          <w:tcPr>
            <w:tcW w:w="822" w:type="dxa"/>
            <w:tcBorders>
              <w:top w:val="single" w:sz="12" w:space="0" w:color="auto"/>
              <w:bottom w:val="single" w:sz="12" w:space="0" w:color="000000"/>
            </w:tcBorders>
            <w:tcMar>
              <w:top w:w="0" w:type="dxa"/>
              <w:left w:w="0" w:type="dxa"/>
              <w:bottom w:w="0" w:type="dxa"/>
              <w:right w:w="71" w:type="dxa"/>
            </w:tcMar>
            <w:vAlign w:val="bottom"/>
            <w:hideMark/>
          </w:tcPr>
          <w:p w14:paraId="1B907537" w14:textId="77777777" w:rsidR="0067606D" w:rsidRPr="009652EC" w:rsidRDefault="0067606D" w:rsidP="0067606D">
            <w:pPr>
              <w:pStyle w:val="TabellRader"/>
              <w:rPr>
                <w:rFonts w:cs="TradeGothic CondEighteen"/>
                <w:szCs w:val="16"/>
                <w:lang w:eastAsia="sv-SE"/>
              </w:rPr>
            </w:pPr>
            <w:r w:rsidRPr="009652EC">
              <w:rPr>
                <w:rFonts w:cs="TradeGothic CondEighteen"/>
                <w:szCs w:val="16"/>
                <w:lang w:eastAsia="sv-SE"/>
              </w:rPr>
              <w:t>317,4</w:t>
            </w:r>
          </w:p>
        </w:tc>
        <w:tc>
          <w:tcPr>
            <w:tcW w:w="822" w:type="dxa"/>
            <w:tcBorders>
              <w:top w:val="single" w:sz="12" w:space="0" w:color="auto"/>
              <w:bottom w:val="single" w:sz="12" w:space="0" w:color="000000"/>
            </w:tcBorders>
            <w:tcMar>
              <w:top w:w="0" w:type="dxa"/>
              <w:left w:w="0" w:type="dxa"/>
              <w:bottom w:w="0" w:type="dxa"/>
              <w:right w:w="71" w:type="dxa"/>
            </w:tcMar>
            <w:vAlign w:val="bottom"/>
            <w:hideMark/>
          </w:tcPr>
          <w:p w14:paraId="0FED7FF2" w14:textId="28FAEDA4" w:rsidR="0067606D" w:rsidRPr="00FB0566" w:rsidRDefault="0067606D" w:rsidP="0067606D">
            <w:pPr>
              <w:pStyle w:val="TabellRader"/>
            </w:pPr>
            <w:r>
              <w:t>-0,2</w:t>
            </w:r>
          </w:p>
        </w:tc>
        <w:tc>
          <w:tcPr>
            <w:tcW w:w="822" w:type="dxa"/>
            <w:tcBorders>
              <w:top w:val="single" w:sz="12" w:space="0" w:color="auto"/>
              <w:bottom w:val="single" w:sz="12" w:space="0" w:color="000000"/>
            </w:tcBorders>
            <w:tcMar>
              <w:top w:w="0" w:type="dxa"/>
              <w:left w:w="0" w:type="dxa"/>
              <w:bottom w:w="0" w:type="dxa"/>
              <w:right w:w="71" w:type="dxa"/>
            </w:tcMar>
            <w:vAlign w:val="bottom"/>
            <w:hideMark/>
          </w:tcPr>
          <w:p w14:paraId="25522CE6" w14:textId="77777777" w:rsidR="0067606D" w:rsidRPr="009652EC" w:rsidRDefault="0067606D" w:rsidP="0067606D">
            <w:pPr>
              <w:pStyle w:val="TabellRader"/>
              <w:rPr>
                <w:rFonts w:ascii="Times New Roman" w:hAnsi="Times New Roman"/>
                <w:sz w:val="20"/>
                <w:lang w:eastAsia="sv-SE"/>
              </w:rPr>
            </w:pPr>
          </w:p>
        </w:tc>
      </w:tr>
      <w:tr w:rsidR="0067606D" w:rsidRPr="009652EC" w14:paraId="25F9E51E" w14:textId="77777777" w:rsidTr="0067606D">
        <w:tc>
          <w:tcPr>
            <w:tcW w:w="231" w:type="dxa"/>
            <w:tcBorders>
              <w:bottom w:val="single" w:sz="12" w:space="0" w:color="auto"/>
            </w:tcBorders>
            <w:tcMar>
              <w:top w:w="0" w:type="dxa"/>
              <w:left w:w="0" w:type="dxa"/>
              <w:bottom w:w="0" w:type="dxa"/>
              <w:right w:w="71" w:type="dxa"/>
            </w:tcMar>
            <w:vAlign w:val="center"/>
            <w:hideMark/>
          </w:tcPr>
          <w:p w14:paraId="4B534462" w14:textId="77777777" w:rsidR="0067606D" w:rsidRPr="009652EC" w:rsidRDefault="0067606D" w:rsidP="0067606D">
            <w:pPr>
              <w:pStyle w:val="TabellRader"/>
              <w:rPr>
                <w:lang w:eastAsia="sv-SE"/>
              </w:rPr>
            </w:pPr>
            <w:r w:rsidRPr="009652EC">
              <w:rPr>
                <w:rFonts w:ascii="Cambria" w:hAnsi="Cambria" w:cs="Cambria"/>
                <w:lang w:eastAsia="sv-SE"/>
              </w:rPr>
              <w:t> </w:t>
            </w:r>
          </w:p>
        </w:tc>
        <w:tc>
          <w:tcPr>
            <w:tcW w:w="3030" w:type="dxa"/>
            <w:tcBorders>
              <w:bottom w:val="single" w:sz="12" w:space="0" w:color="auto"/>
            </w:tcBorders>
            <w:tcMar>
              <w:top w:w="0" w:type="dxa"/>
              <w:left w:w="0" w:type="dxa"/>
              <w:bottom w:w="0" w:type="dxa"/>
              <w:right w:w="71" w:type="dxa"/>
            </w:tcMar>
            <w:hideMark/>
          </w:tcPr>
          <w:p w14:paraId="547341A3" w14:textId="77777777" w:rsidR="0067606D" w:rsidRPr="009652EC" w:rsidRDefault="0067606D" w:rsidP="0067606D">
            <w:pPr>
              <w:pStyle w:val="TabellRader"/>
              <w:jc w:val="left"/>
              <w:rPr>
                <w:rFonts w:cs="TradeGothic CondEighteen"/>
                <w:b/>
                <w:bCs/>
                <w:lang w:eastAsia="sv-SE"/>
              </w:rPr>
            </w:pPr>
            <w:r w:rsidRPr="009652EC">
              <w:rPr>
                <w:rFonts w:cs="TradeGothic CondEighteen"/>
                <w:b/>
                <w:bCs/>
                <w:lang w:eastAsia="sv-SE"/>
              </w:rPr>
              <w:t>Takbegränsade utgifter</w:t>
            </w:r>
          </w:p>
        </w:tc>
        <w:tc>
          <w:tcPr>
            <w:tcW w:w="821" w:type="dxa"/>
            <w:tcBorders>
              <w:bottom w:val="single" w:sz="12" w:space="0" w:color="auto"/>
            </w:tcBorders>
            <w:tcMar>
              <w:top w:w="0" w:type="dxa"/>
              <w:left w:w="0" w:type="dxa"/>
              <w:bottom w:w="0" w:type="dxa"/>
              <w:right w:w="71" w:type="dxa"/>
            </w:tcMar>
            <w:vAlign w:val="bottom"/>
            <w:hideMark/>
          </w:tcPr>
          <w:p w14:paraId="64A9E27A" w14:textId="77777777" w:rsidR="0067606D" w:rsidRPr="009652EC" w:rsidRDefault="0067606D" w:rsidP="0067606D">
            <w:pPr>
              <w:pStyle w:val="TabellRader"/>
              <w:rPr>
                <w:rFonts w:cs="TradeGothic CondEighteen"/>
                <w:b/>
                <w:bCs/>
                <w:lang w:eastAsia="sv-SE"/>
              </w:rPr>
            </w:pPr>
            <w:r w:rsidRPr="009652EC">
              <w:rPr>
                <w:rFonts w:cs="TradeGothic CondEighteen"/>
                <w:b/>
                <w:bCs/>
                <w:lang w:eastAsia="sv-SE"/>
              </w:rPr>
              <w:t>1 311,4</w:t>
            </w:r>
          </w:p>
        </w:tc>
        <w:tc>
          <w:tcPr>
            <w:tcW w:w="822" w:type="dxa"/>
            <w:tcBorders>
              <w:bottom w:val="single" w:sz="12" w:space="0" w:color="auto"/>
            </w:tcBorders>
            <w:tcMar>
              <w:top w:w="0" w:type="dxa"/>
              <w:left w:w="0" w:type="dxa"/>
              <w:bottom w:w="0" w:type="dxa"/>
              <w:right w:w="71" w:type="dxa"/>
            </w:tcMar>
            <w:vAlign w:val="bottom"/>
            <w:hideMark/>
          </w:tcPr>
          <w:p w14:paraId="64626179" w14:textId="77777777" w:rsidR="0067606D" w:rsidRPr="009652EC" w:rsidRDefault="0067606D" w:rsidP="0067606D">
            <w:pPr>
              <w:pStyle w:val="TabellRader"/>
              <w:rPr>
                <w:rFonts w:cs="TradeGothic CondEighteen"/>
                <w:b/>
                <w:bCs/>
                <w:lang w:eastAsia="sv-SE"/>
              </w:rPr>
            </w:pPr>
            <w:r w:rsidRPr="009652EC">
              <w:rPr>
                <w:rFonts w:ascii="Cambria" w:hAnsi="Cambria" w:cs="Cambria"/>
                <w:b/>
                <w:bCs/>
                <w:lang w:eastAsia="sv-SE"/>
              </w:rPr>
              <w:t> </w:t>
            </w:r>
          </w:p>
        </w:tc>
        <w:tc>
          <w:tcPr>
            <w:tcW w:w="822" w:type="dxa"/>
            <w:tcBorders>
              <w:bottom w:val="single" w:sz="12" w:space="0" w:color="auto"/>
            </w:tcBorders>
            <w:tcMar>
              <w:top w:w="0" w:type="dxa"/>
              <w:left w:w="0" w:type="dxa"/>
              <w:bottom w:w="0" w:type="dxa"/>
              <w:right w:w="71" w:type="dxa"/>
            </w:tcMar>
            <w:vAlign w:val="bottom"/>
            <w:hideMark/>
          </w:tcPr>
          <w:p w14:paraId="2D42422A" w14:textId="77777777" w:rsidR="0067606D" w:rsidRPr="009652EC" w:rsidRDefault="0067606D" w:rsidP="0067606D">
            <w:pPr>
              <w:pStyle w:val="TabellRader"/>
              <w:rPr>
                <w:rFonts w:cs="TradeGothic CondEighteen"/>
                <w:b/>
                <w:bCs/>
                <w:lang w:eastAsia="sv-SE"/>
              </w:rPr>
            </w:pPr>
            <w:r w:rsidRPr="009652EC">
              <w:rPr>
                <w:rFonts w:ascii="Cambria" w:hAnsi="Cambria" w:cs="Cambria"/>
                <w:b/>
                <w:bCs/>
                <w:lang w:eastAsia="sv-SE"/>
              </w:rPr>
              <w:t> </w:t>
            </w:r>
          </w:p>
        </w:tc>
        <w:tc>
          <w:tcPr>
            <w:tcW w:w="822" w:type="dxa"/>
            <w:tcBorders>
              <w:bottom w:val="single" w:sz="12" w:space="0" w:color="auto"/>
            </w:tcBorders>
            <w:tcMar>
              <w:top w:w="0" w:type="dxa"/>
              <w:left w:w="0" w:type="dxa"/>
              <w:bottom w:w="0" w:type="dxa"/>
              <w:right w:w="71" w:type="dxa"/>
            </w:tcMar>
            <w:vAlign w:val="bottom"/>
            <w:hideMark/>
          </w:tcPr>
          <w:p w14:paraId="61F10B9D" w14:textId="77777777" w:rsidR="0067606D" w:rsidRPr="009652EC" w:rsidRDefault="0067606D" w:rsidP="0067606D">
            <w:pPr>
              <w:pStyle w:val="TabellRader"/>
              <w:rPr>
                <w:rFonts w:ascii="Times New Roman" w:hAnsi="Times New Roman"/>
                <w:b/>
                <w:bCs/>
                <w:sz w:val="24"/>
                <w:lang w:eastAsia="sv-SE"/>
              </w:rPr>
            </w:pPr>
          </w:p>
        </w:tc>
        <w:tc>
          <w:tcPr>
            <w:tcW w:w="822" w:type="dxa"/>
            <w:tcBorders>
              <w:bottom w:val="single" w:sz="12" w:space="0" w:color="auto"/>
            </w:tcBorders>
            <w:tcMar>
              <w:top w:w="0" w:type="dxa"/>
              <w:left w:w="0" w:type="dxa"/>
              <w:bottom w:w="0" w:type="dxa"/>
              <w:right w:w="71" w:type="dxa"/>
            </w:tcMar>
            <w:vAlign w:val="bottom"/>
            <w:hideMark/>
          </w:tcPr>
          <w:p w14:paraId="77577560" w14:textId="77777777" w:rsidR="0067606D" w:rsidRPr="009652EC" w:rsidRDefault="0067606D" w:rsidP="0067606D">
            <w:pPr>
              <w:pStyle w:val="TabellRader"/>
              <w:rPr>
                <w:rFonts w:cs="TradeGothic CondEighteen"/>
                <w:b/>
                <w:bCs/>
                <w:lang w:eastAsia="sv-SE"/>
              </w:rPr>
            </w:pPr>
            <w:r w:rsidRPr="009652EC">
              <w:rPr>
                <w:rFonts w:cs="TradeGothic CondEighteen"/>
                <w:b/>
                <w:bCs/>
                <w:lang w:eastAsia="sv-SE"/>
              </w:rPr>
              <w:t>1 314,6</w:t>
            </w:r>
          </w:p>
        </w:tc>
        <w:tc>
          <w:tcPr>
            <w:tcW w:w="822" w:type="dxa"/>
            <w:tcBorders>
              <w:bottom w:val="single" w:sz="12" w:space="0" w:color="auto"/>
            </w:tcBorders>
            <w:tcMar>
              <w:top w:w="0" w:type="dxa"/>
              <w:left w:w="0" w:type="dxa"/>
              <w:bottom w:w="0" w:type="dxa"/>
              <w:right w:w="71" w:type="dxa"/>
            </w:tcMar>
            <w:vAlign w:val="bottom"/>
            <w:hideMark/>
          </w:tcPr>
          <w:p w14:paraId="713EE0ED" w14:textId="77777777" w:rsidR="0067606D" w:rsidRPr="009652EC" w:rsidRDefault="0067606D" w:rsidP="0067606D">
            <w:pPr>
              <w:pStyle w:val="TabellRader"/>
              <w:rPr>
                <w:rFonts w:cs="TradeGothic CondEighteen"/>
                <w:b/>
                <w:bCs/>
                <w:lang w:eastAsia="sv-SE"/>
              </w:rPr>
            </w:pPr>
            <w:r w:rsidRPr="009652EC">
              <w:rPr>
                <w:rFonts w:cs="TradeGothic CondEighteen"/>
                <w:b/>
                <w:bCs/>
                <w:lang w:eastAsia="sv-SE"/>
              </w:rPr>
              <w:t>3,2</w:t>
            </w:r>
          </w:p>
        </w:tc>
        <w:tc>
          <w:tcPr>
            <w:tcW w:w="822" w:type="dxa"/>
            <w:tcBorders>
              <w:bottom w:val="single" w:sz="12" w:space="0" w:color="auto"/>
            </w:tcBorders>
            <w:tcMar>
              <w:top w:w="0" w:type="dxa"/>
              <w:left w:w="0" w:type="dxa"/>
              <w:bottom w:w="0" w:type="dxa"/>
              <w:right w:w="71" w:type="dxa"/>
            </w:tcMar>
            <w:vAlign w:val="bottom"/>
            <w:hideMark/>
          </w:tcPr>
          <w:p w14:paraId="1447EA72" w14:textId="77777777" w:rsidR="0067606D" w:rsidRPr="009652EC" w:rsidRDefault="0067606D" w:rsidP="0067606D">
            <w:pPr>
              <w:pStyle w:val="TabellRader"/>
              <w:rPr>
                <w:rFonts w:ascii="Times New Roman" w:hAnsi="Times New Roman"/>
                <w:b/>
                <w:bCs/>
                <w:sz w:val="24"/>
                <w:lang w:eastAsia="sv-SE"/>
              </w:rPr>
            </w:pPr>
          </w:p>
        </w:tc>
      </w:tr>
      <w:tr w:rsidR="0067606D" w:rsidRPr="009652EC" w14:paraId="62514B6C" w14:textId="77777777" w:rsidTr="0067606D">
        <w:tc>
          <w:tcPr>
            <w:tcW w:w="231" w:type="dxa"/>
            <w:tcBorders>
              <w:top w:val="single" w:sz="12" w:space="0" w:color="auto"/>
              <w:bottom w:val="single" w:sz="12" w:space="0" w:color="000000"/>
            </w:tcBorders>
            <w:tcMar>
              <w:top w:w="0" w:type="dxa"/>
              <w:left w:w="0" w:type="dxa"/>
              <w:bottom w:w="0" w:type="dxa"/>
              <w:right w:w="71" w:type="dxa"/>
            </w:tcMar>
            <w:vAlign w:val="center"/>
            <w:hideMark/>
          </w:tcPr>
          <w:p w14:paraId="7ED7713B" w14:textId="77777777" w:rsidR="0067606D" w:rsidRPr="009652EC" w:rsidRDefault="0067606D" w:rsidP="0067606D">
            <w:pPr>
              <w:pStyle w:val="TabellRader"/>
              <w:rPr>
                <w:lang w:eastAsia="sv-SE"/>
              </w:rPr>
            </w:pPr>
            <w:r w:rsidRPr="009652EC">
              <w:rPr>
                <w:rFonts w:ascii="Cambria" w:hAnsi="Cambria" w:cs="Cambria"/>
                <w:lang w:eastAsia="sv-SE"/>
              </w:rPr>
              <w:t> </w:t>
            </w:r>
          </w:p>
        </w:tc>
        <w:tc>
          <w:tcPr>
            <w:tcW w:w="3030" w:type="dxa"/>
            <w:tcBorders>
              <w:top w:val="single" w:sz="12" w:space="0" w:color="auto"/>
              <w:bottom w:val="single" w:sz="12" w:space="0" w:color="000000"/>
            </w:tcBorders>
            <w:tcMar>
              <w:top w:w="0" w:type="dxa"/>
              <w:left w:w="0" w:type="dxa"/>
              <w:bottom w:w="0" w:type="dxa"/>
              <w:right w:w="71" w:type="dxa"/>
            </w:tcMar>
            <w:hideMark/>
          </w:tcPr>
          <w:p w14:paraId="2A1FF3A0" w14:textId="77777777" w:rsidR="0067606D" w:rsidRPr="009652EC" w:rsidRDefault="0067606D" w:rsidP="0067606D">
            <w:pPr>
              <w:pStyle w:val="TabellRader"/>
              <w:jc w:val="left"/>
              <w:rPr>
                <w:rFonts w:cs="TradeGothic CondEighteen"/>
                <w:szCs w:val="16"/>
                <w:lang w:eastAsia="sv-SE"/>
              </w:rPr>
            </w:pPr>
            <w:r w:rsidRPr="009652EC">
              <w:rPr>
                <w:rFonts w:cs="TradeGothic CondEighteen"/>
                <w:szCs w:val="16"/>
                <w:lang w:eastAsia="sv-SE"/>
              </w:rPr>
              <w:t>Budgeteringsmarginal</w:t>
            </w:r>
          </w:p>
        </w:tc>
        <w:tc>
          <w:tcPr>
            <w:tcW w:w="821" w:type="dxa"/>
            <w:tcBorders>
              <w:top w:val="single" w:sz="12" w:space="0" w:color="auto"/>
              <w:bottom w:val="single" w:sz="12" w:space="0" w:color="000000"/>
            </w:tcBorders>
            <w:tcMar>
              <w:top w:w="0" w:type="dxa"/>
              <w:left w:w="0" w:type="dxa"/>
              <w:bottom w:w="0" w:type="dxa"/>
              <w:right w:w="71" w:type="dxa"/>
            </w:tcMar>
            <w:vAlign w:val="bottom"/>
            <w:hideMark/>
          </w:tcPr>
          <w:p w14:paraId="26D1F919" w14:textId="4FA76EEB" w:rsidR="0067606D" w:rsidRPr="009652EC" w:rsidRDefault="0067606D" w:rsidP="0067606D">
            <w:pPr>
              <w:pStyle w:val="TabellRader"/>
              <w:rPr>
                <w:rFonts w:cs="TradeGothic CondEighteen"/>
                <w:szCs w:val="16"/>
                <w:lang w:eastAsia="sv-SE"/>
              </w:rPr>
            </w:pPr>
            <w:r>
              <w:rPr>
                <w:rFonts w:cs="TradeGothic CondEighteen"/>
                <w:szCs w:val="16"/>
                <w:lang w:eastAsia="sv-SE"/>
              </w:rPr>
              <w:t>39,6</w:t>
            </w:r>
          </w:p>
        </w:tc>
        <w:tc>
          <w:tcPr>
            <w:tcW w:w="822" w:type="dxa"/>
            <w:tcBorders>
              <w:top w:val="single" w:sz="12" w:space="0" w:color="auto"/>
              <w:bottom w:val="single" w:sz="12" w:space="0" w:color="000000"/>
            </w:tcBorders>
            <w:tcMar>
              <w:top w:w="0" w:type="dxa"/>
              <w:left w:w="0" w:type="dxa"/>
              <w:bottom w:w="0" w:type="dxa"/>
              <w:right w:w="71" w:type="dxa"/>
            </w:tcMar>
            <w:vAlign w:val="bottom"/>
            <w:hideMark/>
          </w:tcPr>
          <w:p w14:paraId="604E01DB" w14:textId="77777777" w:rsidR="0067606D" w:rsidRPr="009652EC" w:rsidRDefault="0067606D" w:rsidP="0067606D">
            <w:pPr>
              <w:pStyle w:val="TabellRader"/>
              <w:rPr>
                <w:rFonts w:cs="TradeGothic CondEighteen"/>
                <w:szCs w:val="16"/>
                <w:lang w:eastAsia="sv-SE"/>
              </w:rPr>
            </w:pPr>
            <w:r w:rsidRPr="009652EC">
              <w:rPr>
                <w:rFonts w:ascii="Cambria" w:hAnsi="Cambria" w:cs="Cambria"/>
                <w:szCs w:val="16"/>
                <w:lang w:eastAsia="sv-SE"/>
              </w:rPr>
              <w:t> </w:t>
            </w:r>
          </w:p>
        </w:tc>
        <w:tc>
          <w:tcPr>
            <w:tcW w:w="822" w:type="dxa"/>
            <w:tcBorders>
              <w:top w:val="single" w:sz="12" w:space="0" w:color="auto"/>
              <w:bottom w:val="single" w:sz="12" w:space="0" w:color="000000"/>
            </w:tcBorders>
            <w:tcMar>
              <w:top w:w="0" w:type="dxa"/>
              <w:left w:w="0" w:type="dxa"/>
              <w:bottom w:w="0" w:type="dxa"/>
              <w:right w:w="71" w:type="dxa"/>
            </w:tcMar>
            <w:vAlign w:val="bottom"/>
            <w:hideMark/>
          </w:tcPr>
          <w:p w14:paraId="2BAA1D3B" w14:textId="77777777" w:rsidR="0067606D" w:rsidRPr="009652EC" w:rsidRDefault="0067606D" w:rsidP="0067606D">
            <w:pPr>
              <w:pStyle w:val="TabellRader"/>
              <w:rPr>
                <w:rFonts w:cs="TradeGothic CondEighteen"/>
                <w:szCs w:val="16"/>
                <w:lang w:eastAsia="sv-SE"/>
              </w:rPr>
            </w:pPr>
            <w:r w:rsidRPr="009652EC">
              <w:rPr>
                <w:rFonts w:ascii="Cambria" w:hAnsi="Cambria" w:cs="Cambria"/>
                <w:szCs w:val="16"/>
                <w:lang w:eastAsia="sv-SE"/>
              </w:rPr>
              <w:t> </w:t>
            </w:r>
          </w:p>
        </w:tc>
        <w:tc>
          <w:tcPr>
            <w:tcW w:w="822" w:type="dxa"/>
            <w:tcBorders>
              <w:top w:val="single" w:sz="12" w:space="0" w:color="auto"/>
              <w:bottom w:val="single" w:sz="12" w:space="0" w:color="000000"/>
            </w:tcBorders>
            <w:tcMar>
              <w:top w:w="0" w:type="dxa"/>
              <w:left w:w="0" w:type="dxa"/>
              <w:bottom w:w="0" w:type="dxa"/>
              <w:right w:w="71" w:type="dxa"/>
            </w:tcMar>
            <w:vAlign w:val="bottom"/>
            <w:hideMark/>
          </w:tcPr>
          <w:p w14:paraId="38301EC6" w14:textId="77777777" w:rsidR="0067606D" w:rsidRPr="009652EC" w:rsidRDefault="0067606D" w:rsidP="0067606D">
            <w:pPr>
              <w:pStyle w:val="TabellRader"/>
              <w:rPr>
                <w:rFonts w:ascii="Times New Roman" w:hAnsi="Times New Roman"/>
                <w:sz w:val="24"/>
                <w:lang w:eastAsia="sv-SE"/>
              </w:rPr>
            </w:pPr>
          </w:p>
        </w:tc>
        <w:tc>
          <w:tcPr>
            <w:tcW w:w="822" w:type="dxa"/>
            <w:tcBorders>
              <w:top w:val="single" w:sz="12" w:space="0" w:color="auto"/>
              <w:bottom w:val="single" w:sz="12" w:space="0" w:color="000000"/>
            </w:tcBorders>
            <w:tcMar>
              <w:top w:w="0" w:type="dxa"/>
              <w:left w:w="0" w:type="dxa"/>
              <w:bottom w:w="0" w:type="dxa"/>
              <w:right w:w="71" w:type="dxa"/>
            </w:tcMar>
            <w:vAlign w:val="bottom"/>
            <w:hideMark/>
          </w:tcPr>
          <w:p w14:paraId="29197091" w14:textId="77777777" w:rsidR="0067606D" w:rsidRPr="001F1D7C" w:rsidRDefault="0067606D" w:rsidP="0067606D">
            <w:pPr>
              <w:pStyle w:val="TabellRader"/>
              <w:rPr>
                <w:rFonts w:cs="TradeGothic CondEighteen"/>
                <w:szCs w:val="16"/>
                <w:lang w:eastAsia="sv-SE"/>
              </w:rPr>
            </w:pPr>
            <w:r w:rsidRPr="001F1D7C">
              <w:rPr>
                <w:rFonts w:cs="TradeGothic CondEighteen"/>
                <w:szCs w:val="16"/>
                <w:lang w:eastAsia="sv-SE"/>
              </w:rPr>
              <w:t>36,4</w:t>
            </w:r>
          </w:p>
        </w:tc>
        <w:tc>
          <w:tcPr>
            <w:tcW w:w="822" w:type="dxa"/>
            <w:tcBorders>
              <w:top w:val="single" w:sz="12" w:space="0" w:color="auto"/>
              <w:bottom w:val="single" w:sz="12" w:space="0" w:color="000000"/>
            </w:tcBorders>
            <w:tcMar>
              <w:top w:w="0" w:type="dxa"/>
              <w:left w:w="0" w:type="dxa"/>
              <w:bottom w:w="0" w:type="dxa"/>
              <w:right w:w="71" w:type="dxa"/>
            </w:tcMar>
            <w:vAlign w:val="bottom"/>
            <w:hideMark/>
          </w:tcPr>
          <w:p w14:paraId="50002DF6" w14:textId="3097AF11" w:rsidR="0067606D" w:rsidRPr="001F1D7C" w:rsidRDefault="0067606D" w:rsidP="0067606D">
            <w:pPr>
              <w:pStyle w:val="TabellRader"/>
              <w:rPr>
                <w:rFonts w:cs="TradeGothic CondEighteen"/>
                <w:szCs w:val="16"/>
                <w:lang w:eastAsia="sv-SE"/>
              </w:rPr>
            </w:pPr>
            <w:r w:rsidRPr="001F1D7C">
              <w:rPr>
                <w:rFonts w:cs="TradeGothic CondEighteen"/>
                <w:szCs w:val="16"/>
                <w:lang w:eastAsia="sv-SE"/>
              </w:rPr>
              <w:t>-</w:t>
            </w:r>
            <w:r w:rsidRPr="00735E3F">
              <w:rPr>
                <w:rFonts w:cs="TradeGothic CondEighteen"/>
                <w:szCs w:val="16"/>
                <w:lang w:eastAsia="sv-SE"/>
              </w:rPr>
              <w:t>3,2</w:t>
            </w:r>
          </w:p>
        </w:tc>
        <w:tc>
          <w:tcPr>
            <w:tcW w:w="822" w:type="dxa"/>
            <w:tcBorders>
              <w:top w:val="single" w:sz="12" w:space="0" w:color="auto"/>
              <w:bottom w:val="single" w:sz="12" w:space="0" w:color="000000"/>
            </w:tcBorders>
            <w:tcMar>
              <w:top w:w="0" w:type="dxa"/>
              <w:left w:w="0" w:type="dxa"/>
              <w:bottom w:w="0" w:type="dxa"/>
              <w:right w:w="71" w:type="dxa"/>
            </w:tcMar>
            <w:vAlign w:val="bottom"/>
            <w:hideMark/>
          </w:tcPr>
          <w:p w14:paraId="31F0148E" w14:textId="77777777" w:rsidR="0067606D" w:rsidRPr="009652EC" w:rsidRDefault="0067606D" w:rsidP="0067606D">
            <w:pPr>
              <w:pStyle w:val="TabellRader"/>
              <w:rPr>
                <w:rFonts w:ascii="Times New Roman" w:hAnsi="Times New Roman"/>
                <w:sz w:val="24"/>
                <w:lang w:eastAsia="sv-SE"/>
              </w:rPr>
            </w:pPr>
          </w:p>
        </w:tc>
      </w:tr>
      <w:tr w:rsidR="0067606D" w:rsidRPr="009652EC" w14:paraId="6F82566F" w14:textId="77777777" w:rsidTr="0067606D">
        <w:tc>
          <w:tcPr>
            <w:tcW w:w="231" w:type="dxa"/>
            <w:tcBorders>
              <w:top w:val="single" w:sz="12" w:space="0" w:color="000000"/>
              <w:bottom w:val="single" w:sz="18" w:space="0" w:color="auto"/>
            </w:tcBorders>
            <w:tcMar>
              <w:top w:w="0" w:type="dxa"/>
              <w:left w:w="0" w:type="dxa"/>
              <w:bottom w:w="0" w:type="dxa"/>
              <w:right w:w="71" w:type="dxa"/>
            </w:tcMar>
            <w:vAlign w:val="center"/>
            <w:hideMark/>
          </w:tcPr>
          <w:p w14:paraId="63C76525" w14:textId="77777777" w:rsidR="0067606D" w:rsidRPr="009652EC" w:rsidRDefault="0067606D" w:rsidP="0067606D">
            <w:pPr>
              <w:pStyle w:val="TabellSlutsumma"/>
              <w:rPr>
                <w:lang w:eastAsia="sv-SE"/>
              </w:rPr>
            </w:pPr>
            <w:r w:rsidRPr="009652EC">
              <w:rPr>
                <w:rFonts w:ascii="Cambria" w:hAnsi="Cambria" w:cs="Cambria"/>
                <w:lang w:eastAsia="sv-SE"/>
              </w:rPr>
              <w:t> </w:t>
            </w:r>
          </w:p>
        </w:tc>
        <w:tc>
          <w:tcPr>
            <w:tcW w:w="3030" w:type="dxa"/>
            <w:tcBorders>
              <w:top w:val="single" w:sz="12" w:space="0" w:color="000000"/>
              <w:bottom w:val="single" w:sz="18" w:space="0" w:color="auto"/>
            </w:tcBorders>
            <w:tcMar>
              <w:top w:w="0" w:type="dxa"/>
              <w:left w:w="0" w:type="dxa"/>
              <w:bottom w:w="0" w:type="dxa"/>
              <w:right w:w="71" w:type="dxa"/>
            </w:tcMar>
            <w:hideMark/>
          </w:tcPr>
          <w:p w14:paraId="73802065" w14:textId="77777777" w:rsidR="0067606D" w:rsidRPr="009652EC" w:rsidRDefault="0067606D" w:rsidP="0067606D">
            <w:pPr>
              <w:pStyle w:val="TabellSlutsumma"/>
              <w:jc w:val="left"/>
              <w:rPr>
                <w:rFonts w:cs="TradeGothic CondEighteen"/>
                <w:lang w:eastAsia="sv-SE"/>
              </w:rPr>
            </w:pPr>
            <w:r w:rsidRPr="009652EC">
              <w:rPr>
                <w:rFonts w:cs="TradeGothic CondEighteen"/>
                <w:lang w:eastAsia="sv-SE"/>
              </w:rPr>
              <w:t xml:space="preserve">Utgiftstak för staten </w:t>
            </w:r>
          </w:p>
        </w:tc>
        <w:tc>
          <w:tcPr>
            <w:tcW w:w="821" w:type="dxa"/>
            <w:tcBorders>
              <w:top w:val="single" w:sz="12" w:space="0" w:color="000000"/>
              <w:bottom w:val="single" w:sz="18" w:space="0" w:color="auto"/>
            </w:tcBorders>
            <w:tcMar>
              <w:top w:w="0" w:type="dxa"/>
              <w:left w:w="0" w:type="dxa"/>
              <w:bottom w:w="0" w:type="dxa"/>
              <w:right w:w="71" w:type="dxa"/>
            </w:tcMar>
            <w:vAlign w:val="bottom"/>
            <w:hideMark/>
          </w:tcPr>
          <w:p w14:paraId="1567A85F" w14:textId="012CD70B" w:rsidR="0067606D" w:rsidRPr="009652EC" w:rsidRDefault="0067606D" w:rsidP="0067606D">
            <w:pPr>
              <w:pStyle w:val="TabellSlutsumma"/>
              <w:rPr>
                <w:rFonts w:cs="TradeGothic CondEighteen"/>
                <w:lang w:eastAsia="sv-SE"/>
              </w:rPr>
            </w:pPr>
            <w:r w:rsidRPr="009652EC">
              <w:rPr>
                <w:rFonts w:cs="TradeGothic CondEighteen"/>
                <w:lang w:eastAsia="sv-SE"/>
              </w:rPr>
              <w:t>1 3</w:t>
            </w:r>
            <w:r>
              <w:rPr>
                <w:rFonts w:cs="TradeGothic CondEighteen"/>
                <w:lang w:eastAsia="sv-SE"/>
              </w:rPr>
              <w:t>51</w:t>
            </w:r>
            <w:r w:rsidRPr="009652EC">
              <w:rPr>
                <w:rFonts w:cs="TradeGothic CondEighteen"/>
                <w:lang w:eastAsia="sv-SE"/>
              </w:rPr>
              <w:t>,0</w:t>
            </w:r>
          </w:p>
        </w:tc>
        <w:tc>
          <w:tcPr>
            <w:tcW w:w="822" w:type="dxa"/>
            <w:tcBorders>
              <w:top w:val="single" w:sz="12" w:space="0" w:color="000000"/>
              <w:bottom w:val="single" w:sz="18" w:space="0" w:color="auto"/>
            </w:tcBorders>
            <w:tcMar>
              <w:top w:w="0" w:type="dxa"/>
              <w:left w:w="0" w:type="dxa"/>
              <w:bottom w:w="0" w:type="dxa"/>
              <w:right w:w="71" w:type="dxa"/>
            </w:tcMar>
            <w:vAlign w:val="bottom"/>
            <w:hideMark/>
          </w:tcPr>
          <w:p w14:paraId="44B30AB8" w14:textId="77777777" w:rsidR="0067606D" w:rsidRPr="009652EC" w:rsidRDefault="0067606D" w:rsidP="0067606D">
            <w:pPr>
              <w:pStyle w:val="TabellSlutsumma"/>
              <w:rPr>
                <w:rFonts w:cs="TradeGothic CondEighteen"/>
                <w:lang w:eastAsia="sv-SE"/>
              </w:rPr>
            </w:pPr>
            <w:r w:rsidRPr="009652EC">
              <w:rPr>
                <w:rFonts w:ascii="Cambria" w:hAnsi="Cambria" w:cs="Cambria"/>
                <w:lang w:eastAsia="sv-SE"/>
              </w:rPr>
              <w:t> </w:t>
            </w:r>
          </w:p>
        </w:tc>
        <w:tc>
          <w:tcPr>
            <w:tcW w:w="822" w:type="dxa"/>
            <w:tcBorders>
              <w:top w:val="single" w:sz="12" w:space="0" w:color="000000"/>
              <w:bottom w:val="single" w:sz="18" w:space="0" w:color="auto"/>
            </w:tcBorders>
            <w:tcMar>
              <w:top w:w="0" w:type="dxa"/>
              <w:left w:w="0" w:type="dxa"/>
              <w:bottom w:w="0" w:type="dxa"/>
              <w:right w:w="71" w:type="dxa"/>
            </w:tcMar>
            <w:vAlign w:val="bottom"/>
            <w:hideMark/>
          </w:tcPr>
          <w:p w14:paraId="23AF1641" w14:textId="77777777" w:rsidR="0067606D" w:rsidRPr="009652EC" w:rsidRDefault="0067606D" w:rsidP="0067606D">
            <w:pPr>
              <w:pStyle w:val="TabellSlutsumma"/>
              <w:rPr>
                <w:rFonts w:cs="TradeGothic CondEighteen"/>
                <w:lang w:eastAsia="sv-SE"/>
              </w:rPr>
            </w:pPr>
            <w:r w:rsidRPr="009652EC">
              <w:rPr>
                <w:rFonts w:ascii="Cambria" w:hAnsi="Cambria" w:cs="Cambria"/>
                <w:lang w:eastAsia="sv-SE"/>
              </w:rPr>
              <w:t> </w:t>
            </w:r>
          </w:p>
        </w:tc>
        <w:tc>
          <w:tcPr>
            <w:tcW w:w="822" w:type="dxa"/>
            <w:tcBorders>
              <w:top w:val="single" w:sz="12" w:space="0" w:color="000000"/>
              <w:bottom w:val="single" w:sz="18" w:space="0" w:color="auto"/>
            </w:tcBorders>
            <w:tcMar>
              <w:top w:w="0" w:type="dxa"/>
              <w:left w:w="0" w:type="dxa"/>
              <w:bottom w:w="0" w:type="dxa"/>
              <w:right w:w="71" w:type="dxa"/>
            </w:tcMar>
            <w:vAlign w:val="bottom"/>
            <w:hideMark/>
          </w:tcPr>
          <w:p w14:paraId="0EF57430" w14:textId="77777777" w:rsidR="0067606D" w:rsidRPr="009652EC" w:rsidRDefault="0067606D" w:rsidP="0067606D">
            <w:pPr>
              <w:pStyle w:val="TabellSlutsumma"/>
              <w:rPr>
                <w:rFonts w:ascii="Times New Roman" w:hAnsi="Times New Roman"/>
                <w:sz w:val="24"/>
                <w:lang w:eastAsia="sv-SE"/>
              </w:rPr>
            </w:pPr>
          </w:p>
        </w:tc>
        <w:tc>
          <w:tcPr>
            <w:tcW w:w="822" w:type="dxa"/>
            <w:tcBorders>
              <w:top w:val="single" w:sz="12" w:space="0" w:color="000000"/>
              <w:bottom w:val="single" w:sz="18" w:space="0" w:color="auto"/>
            </w:tcBorders>
            <w:tcMar>
              <w:top w:w="0" w:type="dxa"/>
              <w:left w:w="0" w:type="dxa"/>
              <w:bottom w:w="0" w:type="dxa"/>
              <w:right w:w="71" w:type="dxa"/>
            </w:tcMar>
            <w:vAlign w:val="bottom"/>
            <w:hideMark/>
          </w:tcPr>
          <w:p w14:paraId="79770E3B" w14:textId="77777777" w:rsidR="0067606D" w:rsidRPr="009652EC" w:rsidRDefault="0067606D" w:rsidP="0067606D">
            <w:pPr>
              <w:pStyle w:val="TabellSlutsumma"/>
              <w:rPr>
                <w:rFonts w:cs="TradeGothic CondEighteen"/>
                <w:lang w:eastAsia="sv-SE"/>
              </w:rPr>
            </w:pPr>
            <w:r w:rsidRPr="009652EC">
              <w:rPr>
                <w:rFonts w:cs="TradeGothic CondEighteen"/>
                <w:lang w:eastAsia="sv-SE"/>
              </w:rPr>
              <w:t>1 351,0</w:t>
            </w:r>
          </w:p>
        </w:tc>
        <w:tc>
          <w:tcPr>
            <w:tcW w:w="822" w:type="dxa"/>
            <w:tcBorders>
              <w:top w:val="single" w:sz="12" w:space="0" w:color="000000"/>
              <w:bottom w:val="single" w:sz="18" w:space="0" w:color="auto"/>
            </w:tcBorders>
            <w:tcMar>
              <w:top w:w="0" w:type="dxa"/>
              <w:left w:w="0" w:type="dxa"/>
              <w:bottom w:w="0" w:type="dxa"/>
              <w:right w:w="71" w:type="dxa"/>
            </w:tcMar>
            <w:vAlign w:val="bottom"/>
            <w:hideMark/>
          </w:tcPr>
          <w:p w14:paraId="6769E17F" w14:textId="352D23F3" w:rsidR="0067606D" w:rsidRPr="009652EC" w:rsidRDefault="0067606D" w:rsidP="0067606D">
            <w:pPr>
              <w:pStyle w:val="TabellSlutsumma"/>
              <w:rPr>
                <w:rFonts w:ascii="Times New Roman" w:hAnsi="Times New Roman"/>
                <w:sz w:val="24"/>
                <w:lang w:eastAsia="sv-SE"/>
              </w:rPr>
            </w:pPr>
          </w:p>
        </w:tc>
        <w:tc>
          <w:tcPr>
            <w:tcW w:w="822" w:type="dxa"/>
            <w:tcBorders>
              <w:top w:val="single" w:sz="12" w:space="0" w:color="000000"/>
              <w:bottom w:val="single" w:sz="18" w:space="0" w:color="auto"/>
            </w:tcBorders>
            <w:tcMar>
              <w:top w:w="0" w:type="dxa"/>
              <w:left w:w="0" w:type="dxa"/>
              <w:bottom w:w="0" w:type="dxa"/>
              <w:right w:w="71" w:type="dxa"/>
            </w:tcMar>
            <w:vAlign w:val="bottom"/>
            <w:hideMark/>
          </w:tcPr>
          <w:p w14:paraId="63FCACE9" w14:textId="77777777" w:rsidR="0067606D" w:rsidRPr="009652EC" w:rsidRDefault="0067606D" w:rsidP="0067606D">
            <w:pPr>
              <w:pStyle w:val="TabellSlutsumma"/>
              <w:rPr>
                <w:rFonts w:ascii="Times New Roman" w:hAnsi="Times New Roman"/>
                <w:sz w:val="20"/>
                <w:lang w:eastAsia="sv-SE"/>
              </w:rPr>
            </w:pPr>
          </w:p>
        </w:tc>
      </w:tr>
    </w:tbl>
    <w:p w14:paraId="567D11DC" w14:textId="77777777" w:rsidR="0067606D" w:rsidRPr="00D62EAA" w:rsidRDefault="0067606D" w:rsidP="0067606D">
      <w:pPr>
        <w:pStyle w:val="TabellFotnot"/>
      </w:pPr>
      <w:r w:rsidRPr="00D62EAA">
        <w:t>Anm.: Beloppen är avrundade och överensstämmer därför inte alltid med summan.</w:t>
      </w:r>
    </w:p>
    <w:p w14:paraId="7B66C571" w14:textId="6DE8B6F2" w:rsidR="0067606D" w:rsidRPr="00972E0A" w:rsidRDefault="0067606D" w:rsidP="0067606D">
      <w:pPr>
        <w:pStyle w:val="TabellFotnot"/>
      </w:pPr>
      <w:r w:rsidRPr="00972E0A">
        <w:rPr>
          <w:vertAlign w:val="superscript"/>
        </w:rPr>
        <w:t>1</w:t>
      </w:r>
      <w:r w:rsidRPr="00972E0A">
        <w:t xml:space="preserve"> Enligt finansutskottets sammanställning (bet.</w:t>
      </w:r>
      <w:r>
        <w:rPr>
          <w:rFonts w:ascii="Cambria" w:hAnsi="Cambria"/>
        </w:rPr>
        <w:t> </w:t>
      </w:r>
      <w:r w:rsidRPr="00972E0A">
        <w:t>2018/19:FiU1</w:t>
      </w:r>
      <w:r>
        <w:t>0</w:t>
      </w:r>
      <w:r w:rsidRPr="00972E0A">
        <w:t>).</w:t>
      </w:r>
    </w:p>
    <w:p w14:paraId="277F4ED4" w14:textId="521980D4" w:rsidR="0067606D" w:rsidRPr="00972E0A" w:rsidRDefault="0067606D" w:rsidP="0067606D">
      <w:pPr>
        <w:pStyle w:val="TabellFotnot"/>
      </w:pPr>
      <w:r w:rsidRPr="00972E0A">
        <w:rPr>
          <w:vertAlign w:val="superscript"/>
        </w:rPr>
        <w:t>2</w:t>
      </w:r>
      <w:r w:rsidRPr="00972E0A">
        <w:t xml:space="preserve"> Där 0,0 anges har ändringsbudget beslutats eller förslag till ändringsbudget lämnats, men beloppet för utgiftsområdet totalt uppgår till mindre än 50</w:t>
      </w:r>
      <w:r>
        <w:rPr>
          <w:rFonts w:ascii="Cambria" w:hAnsi="Cambria"/>
        </w:rPr>
        <w:t> </w:t>
      </w:r>
      <w:r w:rsidRPr="00972E0A">
        <w:t xml:space="preserve">miljoner kronor. </w:t>
      </w:r>
    </w:p>
    <w:p w14:paraId="12B6B250" w14:textId="1CF9F552" w:rsidR="0067606D" w:rsidRPr="00972E0A" w:rsidRDefault="0067606D" w:rsidP="0067606D">
      <w:pPr>
        <w:pStyle w:val="TabellFotnot"/>
      </w:pPr>
      <w:r w:rsidRPr="00972E0A">
        <w:rPr>
          <w:vertAlign w:val="superscript"/>
        </w:rPr>
        <w:t>3</w:t>
      </w:r>
      <w:r w:rsidRPr="00972E0A">
        <w:t xml:space="preserve"> Anvisat i statens budget enligt riksdagens beslut efter förslag i propositionen Vårändringsbudget för 2019 (prop.</w:t>
      </w:r>
      <w:r>
        <w:rPr>
          <w:rFonts w:ascii="Cambria" w:hAnsi="Cambria"/>
        </w:rPr>
        <w:t> </w:t>
      </w:r>
      <w:r w:rsidRPr="00972E0A">
        <w:t>2018/219:99, bet.</w:t>
      </w:r>
      <w:r>
        <w:rPr>
          <w:rFonts w:ascii="Cambria" w:hAnsi="Cambria"/>
        </w:rPr>
        <w:t> </w:t>
      </w:r>
      <w:r w:rsidRPr="00972E0A">
        <w:t>2018/19:FiU21, rskr.</w:t>
      </w:r>
      <w:r>
        <w:rPr>
          <w:rFonts w:ascii="Cambria" w:hAnsi="Cambria"/>
        </w:rPr>
        <w:t> </w:t>
      </w:r>
      <w:r w:rsidRPr="00972E0A">
        <w:t>2018/19:288) och Höständringsbudget för 2019 (prop.</w:t>
      </w:r>
      <w:r>
        <w:rPr>
          <w:rFonts w:ascii="Cambria" w:hAnsi="Cambria"/>
        </w:rPr>
        <w:t> </w:t>
      </w:r>
      <w:r w:rsidRPr="00972E0A">
        <w:t>2019/20:2).</w:t>
      </w:r>
    </w:p>
    <w:p w14:paraId="0BC78D59" w14:textId="4205A43A" w:rsidR="0067606D" w:rsidRDefault="0067606D" w:rsidP="0067606D">
      <w:pPr>
        <w:pStyle w:val="TabellFotnot"/>
      </w:pPr>
      <w:r w:rsidRPr="00972E0A">
        <w:t>Källa: Egna beräkningar</w:t>
      </w:r>
      <w:r>
        <w:t>.</w:t>
      </w:r>
      <w:r w:rsidRPr="00972E0A">
        <w:t xml:space="preserve"> </w:t>
      </w:r>
    </w:p>
    <w:p w14:paraId="01864582" w14:textId="3989F094" w:rsidR="0067606D" w:rsidRDefault="0067606D" w:rsidP="0067606D">
      <w:pPr>
        <w:pStyle w:val="Brdtextmedindrag"/>
        <w:ind w:firstLine="0"/>
        <w:sectPr w:rsidR="0067606D" w:rsidSect="0067606D">
          <w:headerReference w:type="even" r:id="rId340"/>
          <w:headerReference w:type="default" r:id="rId341"/>
          <w:footerReference w:type="even" r:id="rId342"/>
          <w:footerReference w:type="default" r:id="rId343"/>
          <w:footerReference w:type="first" r:id="rId344"/>
          <w:pgSz w:w="11906" w:h="16838" w:code="9"/>
          <w:pgMar w:top="1304" w:right="1871" w:bottom="1531" w:left="1021" w:header="567" w:footer="1077" w:gutter="0"/>
          <w:cols w:space="720"/>
          <w:docGrid w:linePitch="360"/>
        </w:sectPr>
      </w:pPr>
    </w:p>
    <w:p w14:paraId="1AB49D65" w14:textId="1F7399C7" w:rsidR="0067606D" w:rsidRPr="00D376A8" w:rsidRDefault="0067606D" w:rsidP="0067606D">
      <w:pPr>
        <w:pStyle w:val="DiagramRubrik"/>
      </w:pPr>
      <w:bookmarkStart w:id="267" w:name="_Ref17190763"/>
      <w:bookmarkStart w:id="268" w:name="_Toc19290720"/>
      <w:r w:rsidRPr="00D376A8">
        <w:lastRenderedPageBreak/>
        <w:t xml:space="preserve">Diagram </w:t>
      </w:r>
      <w:r w:rsidRPr="00D376A8">
        <w:rPr>
          <w:bCs/>
          <w:noProof/>
        </w:rPr>
        <w:fldChar w:fldCharType="begin"/>
      </w:r>
      <w:r w:rsidRPr="00D376A8">
        <w:rPr>
          <w:bCs/>
          <w:noProof/>
        </w:rPr>
        <w:instrText xml:space="preserve"> STYLEREF "Rubrik 1"\n \* MERGEFORMAT </w:instrText>
      </w:r>
      <w:r w:rsidRPr="00D376A8">
        <w:rPr>
          <w:bCs/>
          <w:noProof/>
        </w:rPr>
        <w:fldChar w:fldCharType="separate"/>
      </w:r>
      <w:r w:rsidR="00757DA4">
        <w:rPr>
          <w:bCs/>
          <w:noProof/>
        </w:rPr>
        <w:t>7</w:t>
      </w:r>
      <w:r w:rsidRPr="00D376A8">
        <w:rPr>
          <w:bCs/>
          <w:noProof/>
        </w:rPr>
        <w:fldChar w:fldCharType="end"/>
      </w:r>
      <w:r w:rsidRPr="00D376A8">
        <w:rPr>
          <w:noProof/>
        </w:rPr>
        <w:t>.</w:t>
      </w:r>
      <w:r w:rsidRPr="00D376A8">
        <w:rPr>
          <w:noProof/>
        </w:rPr>
        <w:fldChar w:fldCharType="begin"/>
      </w:r>
      <w:r w:rsidRPr="00D376A8">
        <w:rPr>
          <w:noProof/>
        </w:rPr>
        <w:instrText xml:space="preserve"> SEQ Diagram \* ARABIC \s 1 </w:instrText>
      </w:r>
      <w:r w:rsidRPr="00D376A8">
        <w:rPr>
          <w:noProof/>
        </w:rPr>
        <w:fldChar w:fldCharType="separate"/>
      </w:r>
      <w:r w:rsidR="00757DA4">
        <w:rPr>
          <w:noProof/>
        </w:rPr>
        <w:t>1</w:t>
      </w:r>
      <w:r w:rsidRPr="00D376A8">
        <w:rPr>
          <w:noProof/>
        </w:rPr>
        <w:fldChar w:fldCharType="end"/>
      </w:r>
      <w:bookmarkEnd w:id="267"/>
      <w:r w:rsidRPr="00D376A8">
        <w:rPr>
          <w:noProof/>
        </w:rPr>
        <w:tab/>
      </w:r>
      <w:r w:rsidRPr="00D376A8">
        <w:t>Skillnad mellan utgiftsprognos för 2019 och ursprungligt anvisade medel för vissa utgiftsområden</w:t>
      </w:r>
      <w:bookmarkEnd w:id="268"/>
    </w:p>
    <w:p w14:paraId="1E06F13A" w14:textId="1D0A0B6A" w:rsidR="0067606D" w:rsidRPr="00D376A8" w:rsidRDefault="0067606D" w:rsidP="0067606D">
      <w:pPr>
        <w:pStyle w:val="DiagramUnderrubrik"/>
      </w:pPr>
      <w:r w:rsidRPr="00D376A8">
        <w:t>Miljarder kronor</w:t>
      </w:r>
    </w:p>
    <w:p w14:paraId="245B344A" w14:textId="1ED4EAD4" w:rsidR="0067606D" w:rsidRPr="00D376A8" w:rsidRDefault="0067606D" w:rsidP="0067606D">
      <w:pPr>
        <w:pStyle w:val="Brdtext"/>
        <w:spacing w:line="260" w:lineRule="atLeast"/>
      </w:pPr>
      <w:r>
        <w:rPr>
          <w:noProof/>
        </w:rPr>
        <w:drawing>
          <wp:inline distT="0" distB="0" distL="0" distR="0" wp14:anchorId="443A5D86" wp14:editId="113A1661">
            <wp:extent cx="2753995" cy="2419350"/>
            <wp:effectExtent l="0" t="0" r="0" b="0"/>
            <wp:docPr id="31" name="Diagram 3">
              <a:extLst xmlns:a="http://schemas.openxmlformats.org/drawingml/2006/main">
                <a:ext uri="{FF2B5EF4-FFF2-40B4-BE49-F238E27FC236}">
                  <a16:creationId xmlns:a16="http://schemas.microsoft.com/office/drawing/2014/main" id="{00000000-0008-0000-0100-000007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5"/>
              </a:graphicData>
            </a:graphic>
          </wp:inline>
        </w:drawing>
      </w:r>
    </w:p>
    <w:p w14:paraId="13E784FF" w14:textId="5BFD7C18" w:rsidR="0067606D" w:rsidRPr="002D7F0E" w:rsidRDefault="0067606D" w:rsidP="0067606D">
      <w:pPr>
        <w:pStyle w:val="DiagramFotnot"/>
      </w:pPr>
      <w:r>
        <w:t>Anm.:</w:t>
      </w:r>
      <w:r w:rsidRPr="002D7F0E">
        <w:t xml:space="preserve"> Enligt finansutskottets sammanställning (bet.</w:t>
      </w:r>
      <w:r>
        <w:rPr>
          <w:rFonts w:ascii="Cambria" w:hAnsi="Cambria"/>
        </w:rPr>
        <w:t> </w:t>
      </w:r>
      <w:r w:rsidRPr="002D7F0E">
        <w:t>2018/19:FiU1</w:t>
      </w:r>
      <w:r>
        <w:t>0</w:t>
      </w:r>
      <w:r w:rsidRPr="002D7F0E">
        <w:t>).</w:t>
      </w:r>
    </w:p>
    <w:p w14:paraId="59F1B04E" w14:textId="7E1C1CE8" w:rsidR="0067606D" w:rsidRDefault="0067606D" w:rsidP="0067606D">
      <w:pPr>
        <w:pStyle w:val="DiagramFotnot"/>
      </w:pPr>
      <w:r w:rsidRPr="002D7F0E">
        <w:t>Källa: Egna beräkningar.</w:t>
      </w:r>
    </w:p>
    <w:p w14:paraId="1A73C053" w14:textId="50FD7386" w:rsidR="0067606D" w:rsidRDefault="0067606D" w:rsidP="0067606D">
      <w:pPr>
        <w:pStyle w:val="Brdtextmedindrag"/>
        <w:ind w:firstLine="0"/>
      </w:pPr>
    </w:p>
    <w:p w14:paraId="4801F3B3" w14:textId="6E92FDBC" w:rsidR="0067606D" w:rsidRDefault="0067606D" w:rsidP="0067606D">
      <w:pPr>
        <w:pStyle w:val="Brdtext"/>
      </w:pPr>
      <w:r>
        <w:t xml:space="preserve">Nedan redogörs för de utgiftsområden som redovisas i </w:t>
      </w:r>
      <w:r>
        <w:fldChar w:fldCharType="begin"/>
      </w:r>
      <w:r>
        <w:instrText xml:space="preserve"> REF  _Ref17190763 \* Lower \h </w:instrText>
      </w:r>
      <w:r>
        <w:fldChar w:fldCharType="separate"/>
      </w:r>
      <w:r w:rsidR="00757DA4" w:rsidRPr="00D376A8">
        <w:t xml:space="preserve">diagram </w:t>
      </w:r>
      <w:r w:rsidR="00757DA4">
        <w:rPr>
          <w:bCs/>
          <w:noProof/>
        </w:rPr>
        <w:t>7</w:t>
      </w:r>
      <w:r w:rsidR="00757DA4" w:rsidRPr="00D376A8">
        <w:rPr>
          <w:noProof/>
        </w:rPr>
        <w:t>.</w:t>
      </w:r>
      <w:r w:rsidR="00757DA4">
        <w:rPr>
          <w:noProof/>
        </w:rPr>
        <w:t>1</w:t>
      </w:r>
      <w:r>
        <w:fldChar w:fldCharType="end"/>
      </w:r>
      <w:r>
        <w:t xml:space="preserve">, under vilka de största sammantagna avvikelserna finns mellan denna utgiftsprognos och ursprungligt anvisade medel i budgeten för 2019. </w:t>
      </w:r>
    </w:p>
    <w:p w14:paraId="7029B017" w14:textId="100767DC" w:rsidR="0067606D" w:rsidRPr="007D76BB" w:rsidRDefault="0067606D" w:rsidP="0067606D">
      <w:pPr>
        <w:pStyle w:val="Rubrik5utannumrering"/>
        <w:rPr>
          <w:rStyle w:val="BrdtextChar"/>
        </w:rPr>
      </w:pPr>
      <w:bookmarkStart w:id="269" w:name="_Hlk18496868"/>
      <w:r w:rsidRPr="007D76BB">
        <w:t xml:space="preserve">Utgiftsområde </w:t>
      </w:r>
      <w:r>
        <w:t>9 Hälsovård, sjukvård och social omsorg</w:t>
      </w:r>
    </w:p>
    <w:p w14:paraId="6D4F4ED5" w14:textId="6C439D71" w:rsidR="0067606D" w:rsidRPr="004A2553" w:rsidRDefault="0067606D" w:rsidP="0067606D">
      <w:pPr>
        <w:pStyle w:val="Brdtext"/>
        <w:rPr>
          <w:highlight w:val="yellow"/>
        </w:rPr>
      </w:pPr>
      <w:r w:rsidRPr="004A2553">
        <w:t>Nedrevideringen i förhållande till ursprungligt anvisade medel förklaras främst av att antalet personer med statlig assistansersättning förväntas bli lägre än beräknat. Nedrevideringen förklaras även av att ursprungligt anvisade medel för riktade insatser inom äldreområdet samt bidrag för utvecklingen av socialt arbete inte fullt ut beräknas förbrukas.</w:t>
      </w:r>
    </w:p>
    <w:bookmarkEnd w:id="269"/>
    <w:p w14:paraId="5BF29CED" w14:textId="77777777" w:rsidR="0067606D" w:rsidRDefault="0067606D" w:rsidP="0067606D">
      <w:pPr>
        <w:pStyle w:val="Rubrik5utannumrering"/>
      </w:pPr>
      <w:r>
        <w:t xml:space="preserve">Utgiftsområde 15 Studiestöd </w:t>
      </w:r>
    </w:p>
    <w:p w14:paraId="446F684B" w14:textId="1A5BC8A3" w:rsidR="0067606D" w:rsidRDefault="0067606D" w:rsidP="0067606D">
      <w:pPr>
        <w:pStyle w:val="Brdtextmedindrag"/>
        <w:ind w:firstLine="0"/>
      </w:pPr>
      <w:r w:rsidRPr="005934BE">
        <w:t>Nedrevideringen i förhållande till de ursprungligt anvisade medlen beror framför allt på att antalet studerande med högre bidragsdel inom studie</w:t>
      </w:r>
      <w:r>
        <w:softHyphen/>
      </w:r>
      <w:r w:rsidRPr="005934BE">
        <w:t xml:space="preserve">medlet förväntas </w:t>
      </w:r>
      <w:r>
        <w:t>bli lägre än beräknat</w:t>
      </w:r>
      <w:r w:rsidRPr="005934BE">
        <w:t xml:space="preserve">. Vidare beräknas färre studerande utnyttja bidragsdelen inom studiemedlet, jämfört med bedömningen i budgetpropositionen för 2019. </w:t>
      </w:r>
      <w:r>
        <w:t>N</w:t>
      </w:r>
      <w:r w:rsidRPr="005934BE">
        <w:t xml:space="preserve">yttjandegraden mellan olika utbildningar </w:t>
      </w:r>
      <w:r>
        <w:t xml:space="preserve">varierar </w:t>
      </w:r>
      <w:r w:rsidRPr="005934BE">
        <w:t>och i den aktuella prognosen beräknas färre av de studerande utnyttja bidraget.</w:t>
      </w:r>
    </w:p>
    <w:p w14:paraId="14C73500" w14:textId="21B508A9" w:rsidR="0067606D" w:rsidRDefault="0067606D" w:rsidP="0067606D">
      <w:pPr>
        <w:pStyle w:val="Rubrik5utannumrering"/>
      </w:pPr>
      <w:r>
        <w:t xml:space="preserve">Utgiftsområde 16 </w:t>
      </w:r>
      <w:r w:rsidRPr="00001EE0">
        <w:t>Utbildning och universitetsforskning</w:t>
      </w:r>
    </w:p>
    <w:p w14:paraId="41EE3A6E" w14:textId="03C285EC" w:rsidR="0067606D" w:rsidRDefault="0067606D" w:rsidP="0067606D">
      <w:pPr>
        <w:pStyle w:val="Brdtext"/>
      </w:pPr>
      <w:r w:rsidRPr="00437256">
        <w:t xml:space="preserve">Nedrevideringen i förhållande till ursprungligt anvisade medel i statens budget beror i huvudsak på </w:t>
      </w:r>
      <w:r>
        <w:t xml:space="preserve">satsningar, bl.a. utveckling av skolväsendet och </w:t>
      </w:r>
      <w:r>
        <w:t>annan pedagogisk verksamhet,</w:t>
      </w:r>
      <w:r w:rsidRPr="00437256">
        <w:t xml:space="preserve"> som inte nått full kapacitet </w:t>
      </w:r>
      <w:r>
        <w:t xml:space="preserve">eller </w:t>
      </w:r>
      <w:r w:rsidRPr="00437256">
        <w:t xml:space="preserve">ännu inte har </w:t>
      </w:r>
      <w:r>
        <w:t>startats.</w:t>
      </w:r>
    </w:p>
    <w:p w14:paraId="6B445298" w14:textId="20D4A8EB" w:rsidR="0067606D" w:rsidRDefault="0067606D" w:rsidP="0067606D">
      <w:pPr>
        <w:pStyle w:val="Rubrik5utannumrering"/>
      </w:pPr>
      <w:r>
        <w:t xml:space="preserve">Utgiftsområde 18 </w:t>
      </w:r>
      <w:r w:rsidRPr="007B3D13">
        <w:t>Samhällsplanering, bostadsförsörjning och byggande samt konsumentpolitik</w:t>
      </w:r>
    </w:p>
    <w:p w14:paraId="777ABEBB" w14:textId="71866A02" w:rsidR="0067606D" w:rsidRPr="00A84708" w:rsidRDefault="0067606D" w:rsidP="0067606D">
      <w:pPr>
        <w:pStyle w:val="Brdtextmedindrag"/>
        <w:ind w:firstLine="0"/>
      </w:pPr>
      <w:r w:rsidRPr="00A84708">
        <w:t xml:space="preserve">Nedrevideringen i förhållande till ursprungligt anvisade medel i statens budget beror främst på ändrade </w:t>
      </w:r>
      <w:r w:rsidRPr="002249B3">
        <w:t xml:space="preserve">antaganden </w:t>
      </w:r>
      <w:r>
        <w:t>om</w:t>
      </w:r>
      <w:r w:rsidRPr="002249B3">
        <w:t xml:space="preserve"> tidpunkten</w:t>
      </w:r>
      <w:r w:rsidRPr="00A84708">
        <w:t xml:space="preserve"> för infriandet av tidigare ingångna åtaganden samt osäkerhet kring när nya åtaganden som kommer göras under 2019 faller ut till betalning.</w:t>
      </w:r>
    </w:p>
    <w:p w14:paraId="36CF90D9" w14:textId="77777777" w:rsidR="0067606D" w:rsidRDefault="0067606D" w:rsidP="0067606D">
      <w:pPr>
        <w:pStyle w:val="Rubrik5utannumrering"/>
      </w:pPr>
      <w:r>
        <w:t xml:space="preserve">Utgiftsområde 26 Statsskuldsräntor m.m. </w:t>
      </w:r>
    </w:p>
    <w:p w14:paraId="5914BDCB" w14:textId="3D7E7A51" w:rsidR="0067606D" w:rsidRDefault="0067606D" w:rsidP="0067606D">
      <w:pPr>
        <w:pStyle w:val="Brdtext"/>
      </w:pPr>
      <w:r w:rsidRPr="00532C76">
        <w:t xml:space="preserve">Nedrevideringen i förhållande till ursprungligt aviserade medel i statens budget beror främst på överkurser vid emission när gamla obligationer emitterats på nytt till </w:t>
      </w:r>
      <w:r>
        <w:t xml:space="preserve">en </w:t>
      </w:r>
      <w:r w:rsidRPr="00532C76">
        <w:t>ursprunglig kupongränta</w:t>
      </w:r>
      <w:r>
        <w:t xml:space="preserve"> som är </w:t>
      </w:r>
      <w:r w:rsidRPr="006A299A">
        <w:t xml:space="preserve">högre </w:t>
      </w:r>
      <w:r>
        <w:t>än</w:t>
      </w:r>
      <w:r w:rsidRPr="006A299A">
        <w:t xml:space="preserve"> marknadsräntan</w:t>
      </w:r>
      <w:r w:rsidRPr="00532C76">
        <w:t>.</w:t>
      </w:r>
      <w:r>
        <w:t xml:space="preserve"> Jämfört med den beslutade budgeten för 2019 är det</w:t>
      </w:r>
      <w:r w:rsidRPr="00C23A63">
        <w:t xml:space="preserve"> en kassa</w:t>
      </w:r>
      <w:r>
        <w:softHyphen/>
      </w:r>
      <w:r w:rsidRPr="00C23A63">
        <w:t>mässig förskjutning</w:t>
      </w:r>
      <w:r>
        <w:t>,</w:t>
      </w:r>
      <w:r w:rsidRPr="00C23A63">
        <w:t xml:space="preserve"> som är budgetneutral över tid, med lägre ränteutgifter 2019 och högre ränte</w:t>
      </w:r>
      <w:r>
        <w:softHyphen/>
      </w:r>
      <w:r w:rsidRPr="00C23A63">
        <w:t>utg</w:t>
      </w:r>
      <w:r>
        <w:t xml:space="preserve">ifter under obligationernas resterande </w:t>
      </w:r>
      <w:r w:rsidRPr="00AD55B4">
        <w:t>löptid.</w:t>
      </w:r>
    </w:p>
    <w:p w14:paraId="6F5995C9" w14:textId="77777777" w:rsidR="0067606D" w:rsidRDefault="0067606D" w:rsidP="0067606D">
      <w:pPr>
        <w:pStyle w:val="Rubrik5utannumrering"/>
      </w:pPr>
      <w:bookmarkStart w:id="270" w:name="_Hlk18496969"/>
      <w:r>
        <w:t xml:space="preserve">Utgiftsområde 27 Avgiften till Europeiska unionen </w:t>
      </w:r>
    </w:p>
    <w:p w14:paraId="77CF988E" w14:textId="118130A3" w:rsidR="0067606D" w:rsidRPr="005C4457" w:rsidRDefault="0067606D" w:rsidP="0067606D">
      <w:pPr>
        <w:pStyle w:val="Brdtext"/>
        <w:rPr>
          <w:highlight w:val="yellow"/>
        </w:rPr>
      </w:pPr>
      <w:r>
        <w:t>Nedrevideringen i förhållande till ursprungligt aviserade medel i statens budget beror på en reglering i samband med uppdatering av statistik för BNI-, tull- och mervärdesskatteavgifter, och som en konsekvens, en omräkning av den sammanlagda EU-avgiften fr.o.m. 1995 och framåt.</w:t>
      </w:r>
    </w:p>
    <w:p w14:paraId="1DE38293" w14:textId="2A8716EE" w:rsidR="0067606D" w:rsidRDefault="0067606D" w:rsidP="0067606D">
      <w:pPr>
        <w:pStyle w:val="Rubrik2"/>
      </w:pPr>
      <w:bookmarkStart w:id="271" w:name="_Toc19298870"/>
      <w:bookmarkEnd w:id="270"/>
      <w:r>
        <w:t>Uppdaterad metod för p</w:t>
      </w:r>
      <w:r w:rsidRPr="001D2236">
        <w:t xml:space="preserve">ris- och löneomräkning </w:t>
      </w:r>
      <w:r>
        <w:t>på försvarsområdet</w:t>
      </w:r>
      <w:bookmarkEnd w:id="271"/>
    </w:p>
    <w:p w14:paraId="1B876767" w14:textId="1F189C0A" w:rsidR="0067606D" w:rsidRDefault="0067606D" w:rsidP="0067606D">
      <w:pPr>
        <w:pStyle w:val="Brdtext"/>
      </w:pPr>
      <w:r w:rsidRPr="00B31BA7">
        <w:t>Anslag</w:t>
      </w:r>
      <w:r>
        <w:t>et</w:t>
      </w:r>
      <w:r w:rsidRPr="00B31BA7">
        <w:t xml:space="preserve"> 1:1 </w:t>
      </w:r>
      <w:r w:rsidRPr="002D67C8">
        <w:rPr>
          <w:i/>
        </w:rPr>
        <w:t>Förbandsverksamhet och beredskap</w:t>
      </w:r>
      <w:r w:rsidRPr="00B31BA7">
        <w:t xml:space="preserve"> under utgiftsområde 6</w:t>
      </w:r>
      <w:r>
        <w:t> </w:t>
      </w:r>
      <w:r w:rsidRPr="00B31BA7">
        <w:t>Försvar och samhällets krisberedskap pris- och löneomräknas årligen. Den del av anslaget som används för förbands</w:t>
      </w:r>
      <w:r>
        <w:softHyphen/>
      </w:r>
      <w:r w:rsidRPr="00B31BA7">
        <w:t>verksamhet och beredskap delas utifrån det senaste årets förbrukning in i kategorierna Löner, Lokaler, Övrigt och Olja/Drivmedel, varefter omräkning görs med motsvarande pris- eller löneindex. Kategorin Övrigt räknas om med nettoprisindex (NPI) rensat för oljeprodukter.</w:t>
      </w:r>
    </w:p>
    <w:p w14:paraId="14D43FC9" w14:textId="0E26E4BB" w:rsidR="0067606D" w:rsidRDefault="0067606D" w:rsidP="0067606D">
      <w:pPr>
        <w:pStyle w:val="Brdtextmedindrag"/>
      </w:pPr>
      <w:r w:rsidRPr="00B31BA7">
        <w:t>SCB slutade publicera NPI på sin webbplats 2014, men har i enlighet med ett regerings</w:t>
      </w:r>
      <w:r>
        <w:softHyphen/>
      </w:r>
      <w:r w:rsidRPr="00B31BA7">
        <w:t>uppdrag (N2014/04176/TE) beräknat NPI t.o.m. den 31</w:t>
      </w:r>
      <w:r>
        <w:t> </w:t>
      </w:r>
      <w:r w:rsidRPr="00B31BA7">
        <w:t>december</w:t>
      </w:r>
      <w:r>
        <w:t> </w:t>
      </w:r>
      <w:r w:rsidRPr="00B31BA7">
        <w:t xml:space="preserve">2018 med publicering på Trafikverkets webbplats. Prisomräkningen sker </w:t>
      </w:r>
      <w:r w:rsidRPr="00B31BA7">
        <w:lastRenderedPageBreak/>
        <w:t>med två års eftersläpning. NPI behöver därför ersättas fr.o.m. budgetåret 2021.</w:t>
      </w:r>
    </w:p>
    <w:p w14:paraId="441DEF47" w14:textId="4DD8EF05" w:rsidR="0067606D" w:rsidRDefault="0067606D" w:rsidP="0067606D">
      <w:pPr>
        <w:pStyle w:val="Rubrik4utannumrering"/>
      </w:pPr>
      <w:r w:rsidRPr="005758DB">
        <w:t>KPI-KS ersätter NPI</w:t>
      </w:r>
    </w:p>
    <w:p w14:paraId="47C63227" w14:textId="77777777" w:rsidR="0067606D" w:rsidRDefault="0067606D" w:rsidP="0067606D">
      <w:pPr>
        <w:pStyle w:val="Brdtextmedindrag"/>
        <w:keepNext/>
        <w:keepLines/>
        <w:pBdr>
          <w:top w:val="single" w:sz="24" w:space="0" w:color="808080"/>
        </w:pBdr>
        <w:spacing w:before="20" w:line="140" w:lineRule="exact"/>
      </w:pPr>
    </w:p>
    <w:p w14:paraId="197EE347" w14:textId="0BEF5C75" w:rsidR="0067606D" w:rsidRPr="00C0621B" w:rsidRDefault="0067606D" w:rsidP="0067606D">
      <w:pPr>
        <w:pStyle w:val="Brdtext"/>
        <w:keepNext/>
        <w:keepLines/>
        <w:rPr>
          <w:szCs w:val="22"/>
        </w:rPr>
      </w:pPr>
      <w:r>
        <w:rPr>
          <w:b/>
        </w:rPr>
        <w:t>Regeringens </w:t>
      </w:r>
      <w:r w:rsidRPr="00061F6B">
        <w:rPr>
          <w:b/>
        </w:rPr>
        <w:t>bedömning:</w:t>
      </w:r>
      <w:r w:rsidRPr="00C0621B">
        <w:rPr>
          <w:szCs w:val="22"/>
        </w:rPr>
        <w:t xml:space="preserve"> </w:t>
      </w:r>
      <w:r w:rsidRPr="005758DB">
        <w:rPr>
          <w:szCs w:val="22"/>
        </w:rPr>
        <w:t xml:space="preserve">Vid pris- och löneomräkning av anslag 1:1 </w:t>
      </w:r>
      <w:r w:rsidRPr="005C3E5B">
        <w:rPr>
          <w:i/>
          <w:szCs w:val="22"/>
        </w:rPr>
        <w:t>Förbandsverksamhet och beredskap</w:t>
      </w:r>
      <w:r w:rsidRPr="005758DB">
        <w:rPr>
          <w:szCs w:val="22"/>
        </w:rPr>
        <w:t xml:space="preserve"> under utgiftsområde 6</w:t>
      </w:r>
      <w:r>
        <w:rPr>
          <w:szCs w:val="22"/>
        </w:rPr>
        <w:t> </w:t>
      </w:r>
      <w:r w:rsidRPr="005758DB">
        <w:rPr>
          <w:szCs w:val="22"/>
        </w:rPr>
        <w:t xml:space="preserve">Försvar och samhällets krisberedskap bör </w:t>
      </w:r>
      <w:r w:rsidRPr="005758DB" w:rsidDel="00C53DC3">
        <w:rPr>
          <w:szCs w:val="22"/>
        </w:rPr>
        <w:t xml:space="preserve">NPI rensat för oljeprodukter ersättas med </w:t>
      </w:r>
      <w:r w:rsidRPr="005758DB">
        <w:rPr>
          <w:szCs w:val="22"/>
        </w:rPr>
        <w:t>KPI-KS rensat för oljeprodukter</w:t>
      </w:r>
      <w:r>
        <w:rPr>
          <w:szCs w:val="22"/>
        </w:rPr>
        <w:t xml:space="preserve"> fr.o.m.</w:t>
      </w:r>
      <w:r w:rsidRPr="005758DB">
        <w:rPr>
          <w:szCs w:val="22"/>
        </w:rPr>
        <w:t xml:space="preserve"> budgetåret 2021.</w:t>
      </w:r>
    </w:p>
    <w:p w14:paraId="33E1DDDB" w14:textId="77777777" w:rsidR="0067606D" w:rsidRDefault="0067606D" w:rsidP="0067606D">
      <w:pPr>
        <w:pStyle w:val="Brdtextmedindrag"/>
        <w:keepNext/>
        <w:keepLines/>
        <w:pBdr>
          <w:bottom w:val="single" w:sz="24" w:space="0" w:color="808080"/>
        </w:pBdr>
        <w:spacing w:after="60" w:line="180" w:lineRule="exact"/>
      </w:pPr>
    </w:p>
    <w:p w14:paraId="7B08E3D6" w14:textId="77777777" w:rsidR="0067606D" w:rsidRDefault="0067606D" w:rsidP="0067606D">
      <w:pPr>
        <w:pStyle w:val="Brdtextmedindrag"/>
        <w:keepNext/>
        <w:keepLines/>
      </w:pPr>
    </w:p>
    <w:p w14:paraId="1F197B4F" w14:textId="0CDE1837" w:rsidR="0067606D" w:rsidRDefault="0067606D" w:rsidP="0067606D">
      <w:pPr>
        <w:pStyle w:val="Brdtextmedindrag"/>
        <w:keepNext/>
        <w:keepLines/>
      </w:pPr>
      <w:r w:rsidRPr="006E5C54">
        <w:rPr>
          <w:b/>
        </w:rPr>
        <w:t>Skälen</w:t>
      </w:r>
      <w:r>
        <w:rPr>
          <w:b/>
        </w:rPr>
        <w:t> </w:t>
      </w:r>
      <w:r w:rsidRPr="006E5C54">
        <w:rPr>
          <w:b/>
        </w:rPr>
        <w:t>för</w:t>
      </w:r>
      <w:r>
        <w:rPr>
          <w:b/>
        </w:rPr>
        <w:t> </w:t>
      </w:r>
      <w:r w:rsidRPr="006E5C54">
        <w:rPr>
          <w:b/>
        </w:rPr>
        <w:t>regeringens</w:t>
      </w:r>
      <w:r>
        <w:rPr>
          <w:b/>
        </w:rPr>
        <w:t> </w:t>
      </w:r>
      <w:r w:rsidRPr="006E5C54">
        <w:rPr>
          <w:b/>
        </w:rPr>
        <w:t>bedömning:</w:t>
      </w:r>
      <w:r>
        <w:t xml:space="preserve"> </w:t>
      </w:r>
      <w:r w:rsidRPr="005758DB">
        <w:t>Utredningen om översyn av Konsument</w:t>
      </w:r>
      <w:r>
        <w:softHyphen/>
      </w:r>
      <w:r w:rsidRPr="005758DB">
        <w:t xml:space="preserve">prisindex föreslog att de löpande beräkningarna av </w:t>
      </w:r>
      <w:r>
        <w:t>NPI</w:t>
      </w:r>
      <w:r w:rsidRPr="005758DB">
        <w:t xml:space="preserve"> skulle upphöra och ersättas av ett konstantskatteindex (SOU</w:t>
      </w:r>
      <w:r>
        <w:t xml:space="preserve"> </w:t>
      </w:r>
      <w:r w:rsidRPr="005758DB">
        <w:t>1999:124). Regeringen, som behandlade utredningens betänkande i budgetpropositionen för 2002 (prop.</w:t>
      </w:r>
      <w:r>
        <w:t> </w:t>
      </w:r>
      <w:r w:rsidRPr="005758DB">
        <w:t>2001/02:1 bilaga</w:t>
      </w:r>
      <w:r>
        <w:t> </w:t>
      </w:r>
      <w:r w:rsidRPr="005758DB">
        <w:t>4), delade utredningens bedömning. Sedan 2014 publicerar SCB löpande konsumentprisindex med konstant skatt (KPI-KS), vilket beskrivs närmare i SCB:s promemoria KPI-KS (KPI med konstant skatt) och KPIF-KS (KPI med fast ränta och konstant skatt), daterad den 18</w:t>
      </w:r>
      <w:r>
        <w:t> </w:t>
      </w:r>
      <w:r w:rsidRPr="005758DB">
        <w:t>februari</w:t>
      </w:r>
      <w:r>
        <w:t> </w:t>
      </w:r>
      <w:r w:rsidRPr="005758DB">
        <w:t>2014. Regeringen bedömer att KPI-KS är det alternativ som närmast liknar NPI. Konsekvenserna av att ersätta NPI med KPI-KS bedöms vara marginella.</w:t>
      </w:r>
    </w:p>
    <w:p w14:paraId="0B7ADE31" w14:textId="18F7DBA1" w:rsidR="0067606D" w:rsidRDefault="0067606D" w:rsidP="0067606D">
      <w:pPr>
        <w:pStyle w:val="Brdtextmedindrag"/>
        <w:keepNext/>
        <w:keepLines/>
      </w:pPr>
      <w:r w:rsidRPr="005758DB">
        <w:t>Försvarsmakten har ombetts att lämna eventuella synpunkter på regeringens bedömning och har inget att erinra (Fö2019/00708/MFI).</w:t>
      </w:r>
    </w:p>
    <w:p w14:paraId="31BD28C6" w14:textId="4F591948" w:rsidR="0067606D" w:rsidRDefault="0067606D" w:rsidP="0067606D">
      <w:pPr>
        <w:pStyle w:val="Brdtextmedindrag"/>
        <w:keepNext/>
        <w:keepLines/>
      </w:pPr>
      <w:r w:rsidRPr="00AE23C2">
        <w:t xml:space="preserve">Indexet kommer att tillgängliggöras för </w:t>
      </w:r>
      <w:r>
        <w:t>F</w:t>
      </w:r>
      <w:r w:rsidRPr="00AE23C2">
        <w:t>örsvarsmakten</w:t>
      </w:r>
      <w:r>
        <w:t>.</w:t>
      </w:r>
    </w:p>
    <w:p w14:paraId="16567ECA" w14:textId="290EEFE4" w:rsidR="0067606D" w:rsidRPr="005758DB" w:rsidRDefault="0067606D" w:rsidP="0067606D">
      <w:pPr>
        <w:pStyle w:val="Brdtext"/>
        <w:rPr>
          <w:highlight w:val="yellow"/>
        </w:rPr>
        <w:sectPr w:rsidR="0067606D" w:rsidRPr="005758DB" w:rsidSect="0067606D">
          <w:headerReference w:type="even" r:id="rId346"/>
          <w:headerReference w:type="default" r:id="rId347"/>
          <w:footerReference w:type="even" r:id="rId348"/>
          <w:footerReference w:type="default" r:id="rId349"/>
          <w:footerReference w:type="first" r:id="rId350"/>
          <w:pgSz w:w="11906" w:h="16838" w:code="9"/>
          <w:pgMar w:top="1304" w:right="1871" w:bottom="1531" w:left="1021" w:header="567" w:footer="1077" w:gutter="0"/>
          <w:cols w:num="2" w:space="340"/>
          <w:docGrid w:linePitch="360"/>
        </w:sectPr>
      </w:pPr>
    </w:p>
    <w:p w14:paraId="6B789512" w14:textId="21EB4650" w:rsidR="0067606D" w:rsidRDefault="00757DA4" w:rsidP="0067606D">
      <w:pPr>
        <w:pStyle w:val="Brdtext"/>
        <w:spacing w:line="240" w:lineRule="auto"/>
        <w:jc w:val="center"/>
        <w:rPr>
          <w:sz w:val="84"/>
          <w:szCs w:val="84"/>
        </w:rPr>
      </w:pPr>
      <w:sdt>
        <w:sdtPr>
          <w:rPr>
            <w:sz w:val="84"/>
            <w:szCs w:val="84"/>
          </w:rPr>
          <w:alias w:val="Avsnittsnummer"/>
          <w:tag w:val="Avsnittsnummer"/>
          <w:id w:val="-1813323157"/>
          <w:lock w:val="sdtContentLocked"/>
          <w:dataBinding w:prefixMappings="xmlns:ns0='http://rkdhs/mallar/budget/BP Del 1/BP Del 1.xsd'" w:xpath="/ns0:dokumentvärden[1]/ns0:avsnitt[1]/ns0:avsnitt[9]/@avsnittsnummer" w:storeItemID="{05362479-D7DD-42A6-9715-445895EE037E}"/>
          <w:text w:multiLine="1"/>
        </w:sdtPr>
        <w:sdtEndPr/>
        <w:sdtContent>
          <w:r w:rsidR="00A60C40">
            <w:rPr>
              <w:sz w:val="84"/>
              <w:szCs w:val="84"/>
            </w:rPr>
            <w:t>8</w:t>
          </w:r>
        </w:sdtContent>
      </w:sdt>
      <w:r w:rsidR="0067606D">
        <w:rPr>
          <w:noProof/>
          <w:lang w:eastAsia="sv-SE"/>
        </w:rPr>
        <w:drawing>
          <wp:anchor distT="0" distB="0" distL="114300" distR="114300" simplePos="0" relativeHeight="251657216" behindDoc="0" locked="0" layoutInCell="0" allowOverlap="1" wp14:anchorId="161A3DCA" wp14:editId="07C13724">
            <wp:simplePos x="0" y="0"/>
            <wp:positionH relativeFrom="page">
              <wp:posOffset>6448425</wp:posOffset>
            </wp:positionH>
            <wp:positionV relativeFrom="page">
              <wp:posOffset>0</wp:posOffset>
            </wp:positionV>
            <wp:extent cx="903600" cy="10746000"/>
            <wp:effectExtent l="0" t="0" r="0" b="0"/>
            <wp:wrapNone/>
            <wp:docPr id="32" name="Bildobjekt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7">
                      <a:extLst>
                        <a:ext uri="{BEBA8EAE-BF5A-486C-A8C5-ECC9F3942E4B}">
                          <a14:imgProps xmlns:a14="http://schemas.microsoft.com/office/drawing/2010/main">
                            <a14:imgLayer>
                              <a14:imgEffect>
                                <a14:sharpenSoften amount="25000"/>
                              </a14:imgEffect>
                            </a14:imgLayer>
                          </a14:imgProps>
                        </a:ext>
                        <a:ext uri="{28A0092B-C50C-407E-A947-70E740481C1C}">
                          <a14:useLocalDpi xmlns:a14="http://schemas.microsoft.com/office/drawing/2010/main" val="0"/>
                        </a:ext>
                      </a:extLst>
                    </a:blip>
                    <a:srcRect/>
                    <a:stretch>
                      <a:fillRect/>
                    </a:stretch>
                  </pic:blipFill>
                  <pic:spPr bwMode="auto">
                    <a:xfrm>
                      <a:off x="0" y="0"/>
                      <a:ext cx="903600" cy="1074600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0BFBC941" w14:textId="77777777" w:rsidR="0067606D" w:rsidRDefault="00757DA4" w:rsidP="0067606D">
      <w:pPr>
        <w:pStyle w:val="Brdtext"/>
        <w:spacing w:before="480" w:line="240" w:lineRule="auto"/>
        <w:jc w:val="center"/>
        <w:rPr>
          <w:sz w:val="84"/>
          <w:szCs w:val="84"/>
        </w:rPr>
      </w:pPr>
      <w:sdt>
        <w:sdtPr>
          <w:rPr>
            <w:sz w:val="84"/>
            <w:szCs w:val="84"/>
          </w:rPr>
          <w:alias w:val="AvsnittsrubrikKopia"/>
          <w:tag w:val="AvsnittsrubrikKopia"/>
          <w:id w:val="-2067244434"/>
          <w:lock w:val="sdtContentLocked"/>
          <w:dataBinding w:prefixMappings="xmlns:ns0='http://rkdhs/mallar/budget/BP Del 1/BP Del 1.xsd'" w:xpath="/ns0:dokumentvärden[1]/ns0:avsnitt[1]/ns0:avsnitt[9]/@avsnittsrubrik" w:storeItemID="{05362479-D7DD-42A6-9715-445895EE037E}"/>
          <w:text w:multiLine="1"/>
        </w:sdtPr>
        <w:sdtEndPr/>
        <w:sdtContent>
          <w:r w:rsidR="0067606D">
            <w:rPr>
              <w:sz w:val="84"/>
              <w:szCs w:val="84"/>
            </w:rPr>
            <w:t>Den offentliga sektorns finanser, statens budgetsaldo och statsskulden</w:t>
          </w:r>
        </w:sdtContent>
      </w:sdt>
    </w:p>
    <w:p w14:paraId="556483E0" w14:textId="77777777" w:rsidR="0067606D" w:rsidRDefault="0067606D" w:rsidP="0067606D">
      <w:pPr>
        <w:pStyle w:val="Brdtext"/>
        <w:spacing w:before="480" w:line="240" w:lineRule="auto"/>
        <w:jc w:val="center"/>
        <w:rPr>
          <w:sz w:val="84"/>
          <w:szCs w:val="84"/>
        </w:rPr>
      </w:pPr>
    </w:p>
    <w:p w14:paraId="0C240A3C" w14:textId="77777777" w:rsidR="0067606D" w:rsidRDefault="0067606D" w:rsidP="0067606D">
      <w:pPr>
        <w:pStyle w:val="Brdtext"/>
      </w:pPr>
    </w:p>
    <w:p w14:paraId="5DA95BD0" w14:textId="77777777" w:rsidR="0067606D" w:rsidRPr="00267A90" w:rsidRDefault="0067606D" w:rsidP="0067606D">
      <w:pPr>
        <w:pStyle w:val="Brdtext"/>
      </w:pPr>
    </w:p>
    <w:p w14:paraId="4534275C" w14:textId="77777777" w:rsidR="0067606D" w:rsidRPr="00401986" w:rsidRDefault="0067606D" w:rsidP="0067606D">
      <w:pPr>
        <w:pStyle w:val="Brdtext"/>
        <w:spacing w:line="240" w:lineRule="atLeast"/>
        <w:rPr>
          <w:spacing w:val="0"/>
        </w:rPr>
      </w:pPr>
    </w:p>
    <w:p w14:paraId="7CD6C45E" w14:textId="77777777" w:rsidR="0067606D" w:rsidRDefault="0067606D" w:rsidP="0067606D">
      <w:pPr>
        <w:pStyle w:val="Brdtextmedindrag"/>
        <w:sectPr w:rsidR="0067606D" w:rsidSect="0067606D">
          <w:headerReference w:type="even" r:id="rId351"/>
          <w:headerReference w:type="default" r:id="rId352"/>
          <w:footerReference w:type="even" r:id="rId353"/>
          <w:footerReference w:type="default" r:id="rId354"/>
          <w:headerReference w:type="first" r:id="rId355"/>
          <w:footerReference w:type="first" r:id="rId356"/>
          <w:type w:val="oddPage"/>
          <w:pgSz w:w="11906" w:h="16838" w:code="9"/>
          <w:pgMar w:top="1304" w:right="1871" w:bottom="1531" w:left="1021" w:header="567" w:footer="1077" w:gutter="0"/>
          <w:cols w:space="708"/>
          <w:titlePg/>
          <w:docGrid w:linePitch="360"/>
        </w:sectPr>
      </w:pPr>
    </w:p>
    <w:bookmarkStart w:id="272" w:name="_Toc19298871"/>
    <w:p w14:paraId="56384315" w14:textId="77777777" w:rsidR="0067606D" w:rsidRDefault="00757DA4" w:rsidP="0067606D">
      <w:pPr>
        <w:pStyle w:val="Rubrik1"/>
      </w:pPr>
      <w:sdt>
        <w:sdtPr>
          <w:alias w:val="Avsnittsrubrik"/>
          <w:tag w:val="Avsnittsrubrik"/>
          <w:id w:val="-2098404056"/>
          <w:lock w:val="sdtLocked"/>
          <w:dataBinding w:prefixMappings="xmlns:ns0='http://rkdhs/mallar/budget/BP Del 1/BP Del 1.xsd'" w:xpath="/ns0:dokumentvärden[1]/ns0:avsnitt[1]/ns0:avsnitt[9]/@avsnittsrubrik" w:storeItemID="{05362479-D7DD-42A6-9715-445895EE037E}"/>
          <w:text w:multiLine="1"/>
        </w:sdtPr>
        <w:sdtEndPr/>
        <w:sdtContent>
          <w:r w:rsidR="0067606D" w:rsidRPr="00576055">
            <w:t>Den offentliga sektorns finanser, statens budgetsaldo och statsskulden</w:t>
          </w:r>
        </w:sdtContent>
      </w:sdt>
      <w:bookmarkEnd w:id="272"/>
    </w:p>
    <w:p w14:paraId="47725D10" w14:textId="77777777" w:rsidR="0067606D" w:rsidRDefault="0067606D" w:rsidP="0067606D">
      <w:pPr>
        <w:pStyle w:val="Brdtext"/>
        <w:sectPr w:rsidR="0067606D" w:rsidSect="0067606D">
          <w:headerReference w:type="even" r:id="rId357"/>
          <w:headerReference w:type="default" r:id="rId358"/>
          <w:footerReference w:type="even" r:id="rId359"/>
          <w:footerReference w:type="default" r:id="rId360"/>
          <w:footerReference w:type="first" r:id="rId361"/>
          <w:type w:val="oddPage"/>
          <w:pgSz w:w="11906" w:h="16838" w:code="9"/>
          <w:pgMar w:top="1304" w:right="1871" w:bottom="1531" w:left="1021" w:header="567" w:footer="1077" w:gutter="0"/>
          <w:cols w:space="708"/>
          <w:docGrid w:linePitch="360"/>
        </w:sectPr>
      </w:pPr>
    </w:p>
    <w:p w14:paraId="5B62C990" w14:textId="70FF97FA" w:rsidR="0067606D" w:rsidRDefault="0067606D" w:rsidP="0067606D">
      <w:pPr>
        <w:pStyle w:val="Brdtext"/>
      </w:pPr>
      <w:r>
        <w:t>I detta avsnitt redovisas budgeteffekterna av regeringens förslag och aviseringar och de beräknade förändringarna på den offentliga sektorns finansiella sparande samt prognoser för den offentliga sektorns finanser, netto</w:t>
      </w:r>
      <w:r>
        <w:softHyphen/>
        <w:t>förmögenhet och skuldutveckling. Redo</w:t>
      </w:r>
      <w:r>
        <w:softHyphen/>
        <w:t>visningen görs för såväl delsektorerna staten, ålderspensionssystemet och kommunsektorn som för den totala konsoliderade offentliga sektorn. Konsolideringen innebär att trans</w:t>
      </w:r>
      <w:r>
        <w:softHyphen/>
        <w:t>fereringar mellan de olika delsektorerna räknas av.</w:t>
      </w:r>
    </w:p>
    <w:p w14:paraId="1F3C96DF" w14:textId="406F90C1" w:rsidR="0067606D" w:rsidRDefault="0067606D" w:rsidP="0067606D">
      <w:pPr>
        <w:pStyle w:val="Brdtextmedindrag"/>
      </w:pPr>
      <w:r>
        <w:t>Avsnittet innehåller avslutningsvis en jämförelse mellan olika bedömares prognoser för finansiellt och strukturellt sparande samt en uppföljning av den offentliga sektorns finanser.</w:t>
      </w:r>
    </w:p>
    <w:p w14:paraId="0968FFE3" w14:textId="623F21E5" w:rsidR="0067606D" w:rsidRDefault="0067606D" w:rsidP="0067606D">
      <w:pPr>
        <w:pStyle w:val="Brdtextmedindrag"/>
      </w:pPr>
      <w:r>
        <w:t>Tabeller med prognosens innehåll i detalj redovisas i bilaga 2.</w:t>
      </w:r>
    </w:p>
    <w:p w14:paraId="181E7E9F" w14:textId="77777777" w:rsidR="0067606D" w:rsidRDefault="0067606D" w:rsidP="0067606D">
      <w:pPr>
        <w:pStyle w:val="Rubrik4utannumrering"/>
      </w:pPr>
      <w:r>
        <w:t>Sammanfattning</w:t>
      </w:r>
    </w:p>
    <w:p w14:paraId="64EC52A1" w14:textId="77777777" w:rsidR="0067606D" w:rsidRDefault="0067606D" w:rsidP="0067606D">
      <w:pPr>
        <w:pStyle w:val="Brdtextmedindrag"/>
        <w:keepNext/>
        <w:keepLines/>
        <w:pBdr>
          <w:top w:val="single" w:sz="24" w:space="0" w:color="808080"/>
        </w:pBdr>
        <w:spacing w:before="20" w:line="140" w:lineRule="exact"/>
      </w:pPr>
    </w:p>
    <w:p w14:paraId="1D75FF1C" w14:textId="64AA445C" w:rsidR="0067606D" w:rsidRPr="00AC522F" w:rsidRDefault="0067606D" w:rsidP="0067606D">
      <w:pPr>
        <w:pStyle w:val="Strecklista"/>
        <w:rPr>
          <w:szCs w:val="22"/>
        </w:rPr>
      </w:pPr>
      <w:r w:rsidRPr="00AC522F">
        <w:rPr>
          <w:szCs w:val="22"/>
        </w:rPr>
        <w:t>Den offentliga sektorns finanser har redovisat överskott 2015–2018. År 2018 blev överskottet 0,</w:t>
      </w:r>
      <w:r>
        <w:rPr>
          <w:szCs w:val="22"/>
        </w:rPr>
        <w:t>9 </w:t>
      </w:r>
      <w:r w:rsidRPr="00AC522F">
        <w:rPr>
          <w:szCs w:val="22"/>
        </w:rPr>
        <w:t xml:space="preserve">procent av BNP. Det finansiella sparandet </w:t>
      </w:r>
      <w:r>
        <w:rPr>
          <w:szCs w:val="22"/>
        </w:rPr>
        <w:t>väntas även 2019 vara positivt men försvagas med 0,5 procent av BNP jämfört med</w:t>
      </w:r>
      <w:r w:rsidRPr="00AC522F">
        <w:rPr>
          <w:szCs w:val="22"/>
        </w:rPr>
        <w:t xml:space="preserve"> 2018. </w:t>
      </w:r>
      <w:r>
        <w:rPr>
          <w:szCs w:val="22"/>
        </w:rPr>
        <w:t>Givet beslutade, föreslagna och aviserade finanspolitiska</w:t>
      </w:r>
      <w:r w:rsidRPr="00AC522F">
        <w:rPr>
          <w:szCs w:val="22"/>
        </w:rPr>
        <w:t xml:space="preserve"> </w:t>
      </w:r>
      <w:r>
        <w:rPr>
          <w:szCs w:val="22"/>
        </w:rPr>
        <w:t>åtgärder beräknas sparandet vara i stort sett oförändrat mellan 2019 och 2021 för att sedan</w:t>
      </w:r>
      <w:r w:rsidRPr="00AC522F">
        <w:rPr>
          <w:szCs w:val="22"/>
        </w:rPr>
        <w:t xml:space="preserve"> </w:t>
      </w:r>
      <w:r>
        <w:rPr>
          <w:szCs w:val="22"/>
        </w:rPr>
        <w:t xml:space="preserve">växa </w:t>
      </w:r>
      <w:r w:rsidRPr="00AC522F">
        <w:rPr>
          <w:szCs w:val="22"/>
        </w:rPr>
        <w:t>2022. Det strukturella sparandet beräknas</w:t>
      </w:r>
      <w:r>
        <w:rPr>
          <w:szCs w:val="22"/>
        </w:rPr>
        <w:t xml:space="preserve"> vara i balans</w:t>
      </w:r>
      <w:r w:rsidRPr="00AC522F">
        <w:rPr>
          <w:szCs w:val="22"/>
        </w:rPr>
        <w:t xml:space="preserve"> 2019 och successivt förstärk</w:t>
      </w:r>
      <w:r>
        <w:rPr>
          <w:szCs w:val="22"/>
        </w:rPr>
        <w:t>a</w:t>
      </w:r>
      <w:r w:rsidRPr="00AC522F">
        <w:rPr>
          <w:szCs w:val="22"/>
        </w:rPr>
        <w:t>s t.o.m. 2022.</w:t>
      </w:r>
    </w:p>
    <w:p w14:paraId="04D4B0B3" w14:textId="3AE5610A" w:rsidR="0067606D" w:rsidRDefault="0067606D" w:rsidP="0067606D">
      <w:pPr>
        <w:pStyle w:val="Strecklista"/>
        <w:spacing w:before="0"/>
        <w:rPr>
          <w:szCs w:val="22"/>
        </w:rPr>
      </w:pPr>
      <w:r w:rsidRPr="001D0B1B">
        <w:rPr>
          <w:szCs w:val="22"/>
        </w:rPr>
        <w:t>Staten</w:t>
      </w:r>
      <w:r>
        <w:rPr>
          <w:szCs w:val="22"/>
        </w:rPr>
        <w:t xml:space="preserve"> förväntas redovisa stora överskott under hela prognosperioden (2019–2022). </w:t>
      </w:r>
      <w:r>
        <w:rPr>
          <w:szCs w:val="22"/>
        </w:rPr>
        <w:t>Det finansiella sparandet beräknas varje år överstiga 1 procent av BNP</w:t>
      </w:r>
      <w:r w:rsidRPr="001D0B1B">
        <w:rPr>
          <w:szCs w:val="22"/>
        </w:rPr>
        <w:t xml:space="preserve">. </w:t>
      </w:r>
      <w:r>
        <w:rPr>
          <w:szCs w:val="22"/>
        </w:rPr>
        <w:t>Likaså beräknas b</w:t>
      </w:r>
      <w:r w:rsidRPr="001D0B1B">
        <w:rPr>
          <w:szCs w:val="22"/>
        </w:rPr>
        <w:t xml:space="preserve">udgetsaldot </w:t>
      </w:r>
      <w:r>
        <w:rPr>
          <w:szCs w:val="22"/>
        </w:rPr>
        <w:t xml:space="preserve">uppvisa stora överskott som </w:t>
      </w:r>
      <w:r w:rsidRPr="001D0B1B">
        <w:rPr>
          <w:szCs w:val="22"/>
        </w:rPr>
        <w:t xml:space="preserve">dock </w:t>
      </w:r>
      <w:r>
        <w:rPr>
          <w:szCs w:val="22"/>
        </w:rPr>
        <w:t xml:space="preserve">förväntas variera </w:t>
      </w:r>
      <w:r w:rsidRPr="001D0B1B">
        <w:rPr>
          <w:szCs w:val="22"/>
        </w:rPr>
        <w:t>kraftig</w:t>
      </w:r>
      <w:r>
        <w:rPr>
          <w:szCs w:val="22"/>
        </w:rPr>
        <w:t>t</w:t>
      </w:r>
      <w:r w:rsidRPr="001D0B1B">
        <w:rPr>
          <w:szCs w:val="22"/>
        </w:rPr>
        <w:t xml:space="preserve"> mellan åren</w:t>
      </w:r>
      <w:r>
        <w:rPr>
          <w:szCs w:val="22"/>
        </w:rPr>
        <w:t>,</w:t>
      </w:r>
      <w:r w:rsidRPr="001D0B1B">
        <w:rPr>
          <w:szCs w:val="22"/>
        </w:rPr>
        <w:t xml:space="preserve"> bl.a. </w:t>
      </w:r>
      <w:r>
        <w:rPr>
          <w:szCs w:val="22"/>
        </w:rPr>
        <w:t xml:space="preserve">till följd av </w:t>
      </w:r>
      <w:r w:rsidRPr="001D0B1B">
        <w:rPr>
          <w:szCs w:val="22"/>
        </w:rPr>
        <w:t>kapitalplaceringar på skattekonton.</w:t>
      </w:r>
    </w:p>
    <w:p w14:paraId="06DFC27C" w14:textId="48D4E448" w:rsidR="0067606D" w:rsidRPr="00AC522F" w:rsidRDefault="0067606D" w:rsidP="0067606D">
      <w:pPr>
        <w:pStyle w:val="Strecklista"/>
        <w:rPr>
          <w:szCs w:val="22"/>
        </w:rPr>
      </w:pPr>
      <w:r w:rsidRPr="00AC522F">
        <w:rPr>
          <w:szCs w:val="22"/>
        </w:rPr>
        <w:t>Ålderspensionssystemet</w:t>
      </w:r>
      <w:r>
        <w:rPr>
          <w:szCs w:val="22"/>
        </w:rPr>
        <w:t xml:space="preserve"> beräknas redovisa </w:t>
      </w:r>
      <w:r w:rsidRPr="00AC522F">
        <w:rPr>
          <w:szCs w:val="22"/>
        </w:rPr>
        <w:t>överskott under hela prognosperioden.</w:t>
      </w:r>
    </w:p>
    <w:p w14:paraId="5134C43F" w14:textId="30AEACE5" w:rsidR="0067606D" w:rsidRPr="009B4B23" w:rsidRDefault="0067606D" w:rsidP="0067606D">
      <w:pPr>
        <w:pStyle w:val="Strecklista"/>
        <w:rPr>
          <w:szCs w:val="22"/>
        </w:rPr>
      </w:pPr>
      <w:r w:rsidRPr="00AC522F">
        <w:rPr>
          <w:szCs w:val="22"/>
        </w:rPr>
        <w:t xml:space="preserve">Kommunsektorns finansiella sparande och resultat 2019 bedöms </w:t>
      </w:r>
      <w:r>
        <w:rPr>
          <w:szCs w:val="22"/>
        </w:rPr>
        <w:t>försvagas något</w:t>
      </w:r>
      <w:r w:rsidRPr="009B4B23">
        <w:rPr>
          <w:szCs w:val="22"/>
        </w:rPr>
        <w:t xml:space="preserve"> jämfört med 2018. Underskottet i kommun</w:t>
      </w:r>
      <w:r>
        <w:rPr>
          <w:szCs w:val="22"/>
        </w:rPr>
        <w:softHyphen/>
      </w:r>
      <w:r w:rsidRPr="009B4B23">
        <w:rPr>
          <w:szCs w:val="22"/>
        </w:rPr>
        <w:t>sektorns finans</w:t>
      </w:r>
      <w:r>
        <w:rPr>
          <w:szCs w:val="22"/>
        </w:rPr>
        <w:t>i</w:t>
      </w:r>
      <w:r w:rsidRPr="009B4B23">
        <w:rPr>
          <w:szCs w:val="22"/>
        </w:rPr>
        <w:t>e</w:t>
      </w:r>
      <w:r>
        <w:rPr>
          <w:szCs w:val="22"/>
        </w:rPr>
        <w:t>lla sparande</w:t>
      </w:r>
      <w:r w:rsidRPr="009B4B23">
        <w:rPr>
          <w:szCs w:val="22"/>
        </w:rPr>
        <w:t xml:space="preserve"> beräknas </w:t>
      </w:r>
      <w:r>
        <w:rPr>
          <w:szCs w:val="22"/>
        </w:rPr>
        <w:t>uppgå till</w:t>
      </w:r>
      <w:r w:rsidRPr="009B4B23">
        <w:rPr>
          <w:szCs w:val="22"/>
        </w:rPr>
        <w:t xml:space="preserve"> 0,</w:t>
      </w:r>
      <w:r>
        <w:rPr>
          <w:szCs w:val="22"/>
        </w:rPr>
        <w:t>8 </w:t>
      </w:r>
      <w:r w:rsidRPr="009B4B23">
        <w:rPr>
          <w:szCs w:val="22"/>
        </w:rPr>
        <w:t xml:space="preserve">procent av BNP </w:t>
      </w:r>
      <w:r>
        <w:rPr>
          <w:szCs w:val="22"/>
        </w:rPr>
        <w:t>under prognosperioden</w:t>
      </w:r>
      <w:r w:rsidRPr="009B4B23">
        <w:rPr>
          <w:szCs w:val="22"/>
        </w:rPr>
        <w:t>.</w:t>
      </w:r>
    </w:p>
    <w:p w14:paraId="70597D60" w14:textId="7AD1B364" w:rsidR="0067606D" w:rsidRPr="009B4B23" w:rsidRDefault="0067606D" w:rsidP="0067606D">
      <w:pPr>
        <w:pStyle w:val="Strecklista"/>
        <w:rPr>
          <w:szCs w:val="22"/>
        </w:rPr>
      </w:pPr>
      <w:r w:rsidRPr="009B4B23">
        <w:rPr>
          <w:szCs w:val="22"/>
        </w:rPr>
        <w:t>Den offentliga sektorns konsoliderade bruttoskuld understeg 40</w:t>
      </w:r>
      <w:r>
        <w:rPr>
          <w:szCs w:val="22"/>
        </w:rPr>
        <w:t> </w:t>
      </w:r>
      <w:r w:rsidRPr="009B4B23">
        <w:rPr>
          <w:szCs w:val="22"/>
        </w:rPr>
        <w:t>procent av BNP 2018. Den beräknas fortsätta minska under prognosperioden både till följd av över</w:t>
      </w:r>
      <w:r>
        <w:rPr>
          <w:szCs w:val="22"/>
        </w:rPr>
        <w:softHyphen/>
      </w:r>
      <w:r w:rsidRPr="009B4B23">
        <w:rPr>
          <w:szCs w:val="22"/>
        </w:rPr>
        <w:t xml:space="preserve">skotten i </w:t>
      </w:r>
      <w:r>
        <w:rPr>
          <w:szCs w:val="22"/>
        </w:rPr>
        <w:t xml:space="preserve">de offentliga </w:t>
      </w:r>
      <w:r w:rsidRPr="009B4B23">
        <w:rPr>
          <w:szCs w:val="22"/>
        </w:rPr>
        <w:t xml:space="preserve">finanserna och </w:t>
      </w:r>
      <w:r>
        <w:rPr>
          <w:szCs w:val="22"/>
        </w:rPr>
        <w:t xml:space="preserve">till följd </w:t>
      </w:r>
      <w:r w:rsidRPr="009B4B23">
        <w:rPr>
          <w:szCs w:val="22"/>
        </w:rPr>
        <w:t xml:space="preserve">av att Riksbanken amorterar på </w:t>
      </w:r>
      <w:r>
        <w:rPr>
          <w:szCs w:val="22"/>
        </w:rPr>
        <w:t xml:space="preserve">delar av </w:t>
      </w:r>
      <w:r w:rsidRPr="009B4B23">
        <w:rPr>
          <w:szCs w:val="22"/>
        </w:rPr>
        <w:t>sitt valutalån i Riksgäldskontoret.</w:t>
      </w:r>
    </w:p>
    <w:p w14:paraId="592AE585" w14:textId="7CB4A979" w:rsidR="0067606D" w:rsidRPr="009B4B23" w:rsidRDefault="0067606D" w:rsidP="0067606D">
      <w:pPr>
        <w:pStyle w:val="Strecklista"/>
        <w:keepNext/>
        <w:keepLines/>
        <w:rPr>
          <w:szCs w:val="22"/>
        </w:rPr>
      </w:pPr>
      <w:r w:rsidRPr="009B4B23">
        <w:rPr>
          <w:szCs w:val="22"/>
        </w:rPr>
        <w:t>Den konsoliderade statsskulden minskade under 2018 från 1</w:t>
      </w:r>
      <w:r>
        <w:rPr>
          <w:szCs w:val="22"/>
        </w:rPr>
        <w:t> </w:t>
      </w:r>
      <w:r w:rsidRPr="009B4B23">
        <w:rPr>
          <w:szCs w:val="22"/>
        </w:rPr>
        <w:t>265</w:t>
      </w:r>
      <w:r>
        <w:rPr>
          <w:szCs w:val="22"/>
        </w:rPr>
        <w:t> </w:t>
      </w:r>
      <w:r w:rsidRPr="009B4B23">
        <w:rPr>
          <w:szCs w:val="22"/>
        </w:rPr>
        <w:t>miljarder kronor till 1</w:t>
      </w:r>
      <w:r>
        <w:rPr>
          <w:szCs w:val="22"/>
        </w:rPr>
        <w:t> </w:t>
      </w:r>
      <w:r w:rsidRPr="009B4B23">
        <w:rPr>
          <w:szCs w:val="22"/>
        </w:rPr>
        <w:t>197</w:t>
      </w:r>
      <w:r>
        <w:rPr>
          <w:szCs w:val="22"/>
        </w:rPr>
        <w:t> </w:t>
      </w:r>
      <w:r w:rsidRPr="009B4B23">
        <w:rPr>
          <w:szCs w:val="22"/>
        </w:rPr>
        <w:t>miljarder kronor, vilket innebar att skulden motsvarade 25</w:t>
      </w:r>
      <w:r>
        <w:rPr>
          <w:szCs w:val="22"/>
        </w:rPr>
        <w:t> </w:t>
      </w:r>
      <w:r w:rsidRPr="009B4B23">
        <w:rPr>
          <w:szCs w:val="22"/>
        </w:rPr>
        <w:t>procent av BNP vid utgången av året. Den konsoliderade stats</w:t>
      </w:r>
      <w:r>
        <w:rPr>
          <w:szCs w:val="22"/>
        </w:rPr>
        <w:softHyphen/>
      </w:r>
      <w:r w:rsidRPr="009B4B23">
        <w:rPr>
          <w:szCs w:val="22"/>
        </w:rPr>
        <w:t>skulden beräknas minska både nominellt och som andel av BNP samtliga år under prognosperioden.</w:t>
      </w:r>
    </w:p>
    <w:p w14:paraId="5DB402E5" w14:textId="77777777" w:rsidR="0067606D" w:rsidRDefault="0067606D" w:rsidP="0067606D">
      <w:pPr>
        <w:pStyle w:val="Brdtextmedindrag"/>
        <w:keepNext/>
        <w:keepLines/>
        <w:pBdr>
          <w:bottom w:val="single" w:sz="24" w:space="0" w:color="808080"/>
        </w:pBdr>
        <w:spacing w:after="60" w:line="180" w:lineRule="exact"/>
      </w:pPr>
    </w:p>
    <w:p w14:paraId="5DDFF464" w14:textId="35EF2043" w:rsidR="0067606D" w:rsidRDefault="0067606D" w:rsidP="0067606D">
      <w:pPr>
        <w:pStyle w:val="Brdtextmedindrag"/>
        <w:keepNext/>
        <w:keepLines/>
      </w:pPr>
    </w:p>
    <w:p w14:paraId="559E63E1" w14:textId="77777777" w:rsidR="0067606D" w:rsidRDefault="0067606D">
      <w:pPr>
        <w:jc w:val="left"/>
        <w:rPr>
          <w:rFonts w:eastAsia="Times New Roman" w:cs="Times New Roman"/>
          <w:spacing w:val="-4"/>
          <w:szCs w:val="20"/>
        </w:rPr>
      </w:pPr>
      <w:r>
        <w:br w:type="page"/>
      </w:r>
    </w:p>
    <w:p w14:paraId="494F31C3" w14:textId="0F58269B" w:rsidR="0067606D" w:rsidRDefault="0067606D" w:rsidP="0067606D">
      <w:pPr>
        <w:pStyle w:val="Brdtext"/>
      </w:pPr>
      <w:r>
        <w:lastRenderedPageBreak/>
        <w:t>Redovisningen av den offentliga sektorns finanser i detta avsnitt följer generellt principerna i nationalräkenskaperna (NR). Skatter och statsbidrag redovisas dock enligt den ordning som gällde före den genomgripande revideringen av NR i maj 2010. Därmed överensstämmer redo-visningen av skatter och statsbidrag i detta avsnitt bättre med redovisningen i statens budget och den kommunala redovisningen än med NR:s redovisningsprinciper. Det finansiella sparandet för den offentliga sektorn och dess delsektorer påverkas emellertid inte av denna avvikelse. Redovisningen av inkomster och utgifter för den konsoliderade offentliga sektorn påverkas inte heller. I samband med att NR gick över till EU:s nya regelverk för nationalräkenskaper (ENS 2010) ändrades benämningarna på flera sektorer i NR. Här används dock de äldre men vedertagna benämningarna offentlig sektor (som i NR numera benämns offentlig förvaltning), stat (statlig förvaltning), ålderspensionssystem (sociala trygghetsfonder) och kommunsektor (kommunal förvaltning).</w:t>
      </w:r>
    </w:p>
    <w:p w14:paraId="1E00CAAF" w14:textId="432475E5" w:rsidR="0067606D" w:rsidRDefault="0067606D" w:rsidP="0067606D">
      <w:pPr>
        <w:pStyle w:val="Brdtextmedindrag"/>
      </w:pPr>
      <w:r w:rsidRPr="00804706">
        <w:t xml:space="preserve">Regeringens beräkningar av de offentliga finansernas utveckling baseras på en aktuell prognos för den makroekonomiska utvecklingen samt på de regelverk för skatter och transfereringssystem och de anslagsnivåer som har beslutats av riksdagen, har aviserats och föreslagits av regeringen att träda i kraft under det kommande budgetåret </w:t>
      </w:r>
      <w:r>
        <w:t>eller</w:t>
      </w:r>
      <w:r w:rsidRPr="00804706">
        <w:t xml:space="preserve"> har aviserats av regeringen att träda i</w:t>
      </w:r>
      <w:r>
        <w:t xml:space="preserve"> </w:t>
      </w:r>
      <w:r w:rsidRPr="00804706">
        <w:t>kraft efter det kommande budgetåret. Utöver detta ingår inte några ytterligare framtida finanspolitiska regel- eller anslagsändringar för den redovisade prognos</w:t>
      </w:r>
      <w:r>
        <w:softHyphen/>
      </w:r>
      <w:r w:rsidRPr="00804706">
        <w:t>perioden. Beräkningen av de offentliga finanserna bortom det kommande budgetåret ska därmed ses som en konsekvensanalys av budgetförslagets och tidigare beslutade och aviserade åtgärders effekt på den medelfristiga budgetutvecklingen.</w:t>
      </w:r>
    </w:p>
    <w:p w14:paraId="1BC85741" w14:textId="25C8189B" w:rsidR="0067606D" w:rsidRDefault="0067606D" w:rsidP="0067606D">
      <w:pPr>
        <w:pStyle w:val="Rubrik2"/>
      </w:pPr>
      <w:bookmarkStart w:id="273" w:name="_Toc19298872"/>
      <w:r w:rsidRPr="003E7AC1">
        <w:t>Effekterna</w:t>
      </w:r>
      <w:r w:rsidRPr="00E87FA0">
        <w:t xml:space="preserve"> av regeringens politik </w:t>
      </w:r>
      <w:r>
        <w:t xml:space="preserve">på </w:t>
      </w:r>
      <w:r w:rsidRPr="00E87FA0">
        <w:t xml:space="preserve">de offentliga finanserna </w:t>
      </w:r>
      <w:r>
        <w:t>sedan 2019 års ekonomiska vårproposition</w:t>
      </w:r>
      <w:bookmarkEnd w:id="273"/>
    </w:p>
    <w:p w14:paraId="20064E4C" w14:textId="09618557" w:rsidR="0067606D" w:rsidRDefault="0067606D" w:rsidP="0067606D">
      <w:pPr>
        <w:pStyle w:val="Brdtext"/>
      </w:pPr>
      <w:r>
        <w:t xml:space="preserve">Nedan följer en </w:t>
      </w:r>
      <w:r w:rsidRPr="00E90A09">
        <w:t>översiktlig redovisning av budgeteffekterna för de offentliga finanserna av riksdagsbeslut samt förslag och beräkningar från regeringen sedan 201</w:t>
      </w:r>
      <w:r>
        <w:t>9</w:t>
      </w:r>
      <w:r w:rsidRPr="00E90A09">
        <w:t xml:space="preserve"> års ekonomiska vårproposition (prop.</w:t>
      </w:r>
      <w:r>
        <w:t> </w:t>
      </w:r>
      <w:r w:rsidRPr="00E90A09">
        <w:t>201</w:t>
      </w:r>
      <w:r>
        <w:t>8</w:t>
      </w:r>
      <w:r w:rsidRPr="00E90A09">
        <w:t>/1</w:t>
      </w:r>
      <w:r>
        <w:t>9</w:t>
      </w:r>
      <w:r w:rsidRPr="00E90A09">
        <w:t xml:space="preserve">:100) och </w:t>
      </w:r>
      <w:r w:rsidRPr="00E90A09">
        <w:t>propositionen Vårändringsbudget för 201</w:t>
      </w:r>
      <w:r>
        <w:t>9</w:t>
      </w:r>
      <w:r w:rsidRPr="00E90A09">
        <w:t xml:space="preserve"> (prop.</w:t>
      </w:r>
      <w:r>
        <w:t> </w:t>
      </w:r>
      <w:r w:rsidRPr="00E90A09">
        <w:t>201</w:t>
      </w:r>
      <w:r>
        <w:t>8</w:t>
      </w:r>
      <w:r w:rsidRPr="00E90A09">
        <w:t>/1</w:t>
      </w:r>
      <w:r>
        <w:t>9</w:t>
      </w:r>
      <w:r w:rsidRPr="00E90A09">
        <w:t>:99).</w:t>
      </w:r>
      <w:r>
        <w:t xml:space="preserve"> I redovisningen ingår de f</w:t>
      </w:r>
      <w:r w:rsidRPr="00797BE3">
        <w:t>örslag för 20</w:t>
      </w:r>
      <w:r>
        <w:t>20</w:t>
      </w:r>
      <w:r w:rsidRPr="00797BE3">
        <w:t xml:space="preserve"> och </w:t>
      </w:r>
      <w:r>
        <w:t xml:space="preserve">aviserade </w:t>
      </w:r>
      <w:r w:rsidRPr="00797BE3">
        <w:t>förändringar för 202</w:t>
      </w:r>
      <w:r>
        <w:t>1</w:t>
      </w:r>
      <w:r w:rsidRPr="00797BE3">
        <w:t xml:space="preserve"> och 202</w:t>
      </w:r>
      <w:r>
        <w:t>2</w:t>
      </w:r>
      <w:r w:rsidRPr="00797BE3">
        <w:t xml:space="preserve"> </w:t>
      </w:r>
      <w:r>
        <w:t xml:space="preserve">som lämnas i denna proposition och förslagen </w:t>
      </w:r>
      <w:r w:rsidRPr="00797BE3">
        <w:t>i propositionen Höständrings</w:t>
      </w:r>
      <w:r>
        <w:softHyphen/>
      </w:r>
      <w:r w:rsidRPr="00797BE3">
        <w:t>budget för 201</w:t>
      </w:r>
      <w:r>
        <w:t>9</w:t>
      </w:r>
      <w:r w:rsidRPr="00797BE3">
        <w:t xml:space="preserve"> (prop.</w:t>
      </w:r>
      <w:r>
        <w:t> </w:t>
      </w:r>
      <w:r w:rsidRPr="00797BE3">
        <w:t>201</w:t>
      </w:r>
      <w:r>
        <w:t>9</w:t>
      </w:r>
      <w:r w:rsidRPr="00797BE3">
        <w:t>/</w:t>
      </w:r>
      <w:r>
        <w:t>20</w:t>
      </w:r>
      <w:r w:rsidRPr="00797BE3">
        <w:t>:2).</w:t>
      </w:r>
      <w:r>
        <w:t xml:space="preserve"> Utgångs</w:t>
      </w:r>
      <w:r>
        <w:softHyphen/>
        <w:t>punkten för redovisningen är att beslutade, föreslagna och aviserade ökningar och minskningar av anslag fullt ut motsvaras av en förändring av den faktiska förbrukningen av utgifter på anslagen.</w:t>
      </w:r>
    </w:p>
    <w:p w14:paraId="5BFF92C4" w14:textId="3398013A" w:rsidR="0067606D" w:rsidRDefault="0067606D" w:rsidP="0067606D">
      <w:pPr>
        <w:pStyle w:val="Brdtextmedindrag"/>
      </w:pPr>
      <w:r>
        <w:t>Nivån på den offentliga sektorns inkomster och utgifter påverkas även av andra förändringar, som i detta sammanhang inte definieras som nya förslag. Exempel på sådana förändringar är variationer i volymer i rättighetsbaserade transfereringssystem eller förändrade makro</w:t>
      </w:r>
      <w:r>
        <w:softHyphen/>
        <w:t>ekonomiska förutsättningar.</w:t>
      </w:r>
    </w:p>
    <w:p w14:paraId="6F53E02D" w14:textId="531ADDBF" w:rsidR="0067606D" w:rsidRDefault="0067606D" w:rsidP="0067606D">
      <w:pPr>
        <w:pStyle w:val="Brdtextmedindrag"/>
      </w:pPr>
      <w:r w:rsidRPr="00A7396F">
        <w:t xml:space="preserve">I </w:t>
      </w:r>
      <w:r>
        <w:fldChar w:fldCharType="begin"/>
      </w:r>
      <w:r>
        <w:instrText xml:space="preserve"> REF  _Ref522092590 \* Lower \h  \* MERGEFORMAT </w:instrText>
      </w:r>
      <w:r>
        <w:fldChar w:fldCharType="separate"/>
      </w:r>
      <w:r w:rsidR="00757DA4" w:rsidRPr="00150923">
        <w:t xml:space="preserve">tabell </w:t>
      </w:r>
      <w:r w:rsidR="00757DA4">
        <w:rPr>
          <w:noProof/>
        </w:rPr>
        <w:t>8</w:t>
      </w:r>
      <w:r w:rsidR="00757DA4" w:rsidRPr="00150923">
        <w:t>.</w:t>
      </w:r>
      <w:r w:rsidR="00757DA4">
        <w:rPr>
          <w:noProof/>
        </w:rPr>
        <w:t>1</w:t>
      </w:r>
      <w:r>
        <w:fldChar w:fldCharType="end"/>
      </w:r>
      <w:r w:rsidRPr="00A7396F">
        <w:t xml:space="preserve"> redovisas budgeteffekterna på den offentliga sektorns finansiella sparande. Det framgår att de nu föreslagna och aviserade reformerna och finansieringarna på budgetens utgifts- och </w:t>
      </w:r>
      <w:r w:rsidRPr="00CF6F8C">
        <w:t xml:space="preserve">inkomstsida sammantaget medför att den offentliga sektorns finanser försvagas </w:t>
      </w:r>
      <w:r>
        <w:br/>
      </w:r>
      <w:r w:rsidRPr="00CF6F8C">
        <w:t>2019–2022, jämfört med beräkningarna i vårpropositionen. Vidare framgår det att försvagningen är något större för 202</w:t>
      </w:r>
      <w:r>
        <w:t>1</w:t>
      </w:r>
      <w:r w:rsidRPr="00CF6F8C">
        <w:t xml:space="preserve"> och 202</w:t>
      </w:r>
      <w:r>
        <w:t>2</w:t>
      </w:r>
      <w:r w:rsidRPr="00CF6F8C">
        <w:t xml:space="preserve"> än för 20</w:t>
      </w:r>
      <w:r>
        <w:t>20</w:t>
      </w:r>
      <w:r w:rsidRPr="00CF6F8C">
        <w:t>, vilket följer av de åtgärder som aviseras i denna proposition med ikraftträdande dessa år.</w:t>
      </w:r>
    </w:p>
    <w:p w14:paraId="1EA722C7" w14:textId="77777777" w:rsidR="0067606D" w:rsidRDefault="0067606D" w:rsidP="0067606D">
      <w:pPr>
        <w:pStyle w:val="Brdtext"/>
      </w:pPr>
    </w:p>
    <w:p w14:paraId="6AC28956" w14:textId="4E684E9D" w:rsidR="0067606D" w:rsidRPr="00150923" w:rsidRDefault="0067606D" w:rsidP="0067606D">
      <w:pPr>
        <w:pStyle w:val="TabellRubrik"/>
      </w:pPr>
      <w:bookmarkStart w:id="274" w:name="_Ref522092590"/>
      <w:bookmarkStart w:id="275" w:name="_Ref3461130"/>
      <w:bookmarkStart w:id="276" w:name="_Toc19299013"/>
      <w:r w:rsidRPr="00150923">
        <w:lastRenderedPageBreak/>
        <w:t xml:space="preserve">Tabell </w:t>
      </w:r>
      <w:fldSimple w:instr=" STYLEREF &quot;Rubrik 1&quot;\n \* MERGEFORMAT ">
        <w:r w:rsidR="00757DA4">
          <w:rPr>
            <w:noProof/>
          </w:rPr>
          <w:t>8</w:t>
        </w:r>
      </w:fldSimple>
      <w:r w:rsidRPr="00150923">
        <w:t>.</w:t>
      </w:r>
      <w:fldSimple w:instr=" SEQ Tabell \* Arabic \s 1  \* MERGEFORMAT ">
        <w:r w:rsidR="00757DA4">
          <w:rPr>
            <w:noProof/>
          </w:rPr>
          <w:t>1</w:t>
        </w:r>
      </w:fldSimple>
      <w:bookmarkEnd w:id="274"/>
      <w:r w:rsidRPr="00150923">
        <w:tab/>
        <w:t xml:space="preserve">Budgeteffekter av föreslagna och </w:t>
      </w:r>
      <w:r>
        <w:t xml:space="preserve">aviserade </w:t>
      </w:r>
      <w:r w:rsidRPr="00150923">
        <w:t xml:space="preserve">åtgärder sedan </w:t>
      </w:r>
      <w:r>
        <w:t>2019 års ekonomiska vårproposition</w:t>
      </w:r>
      <w:bookmarkEnd w:id="275"/>
      <w:bookmarkEnd w:id="276"/>
    </w:p>
    <w:p w14:paraId="441B98B6" w14:textId="77777777" w:rsidR="0067606D" w:rsidRPr="00471F29" w:rsidRDefault="0067606D" w:rsidP="0067606D">
      <w:pPr>
        <w:pStyle w:val="TabellUnderrubrik"/>
      </w:pPr>
      <w:r w:rsidRPr="00471F29">
        <w:t>Budgeteffekt på den offentliga sektorns finansiella sparande</w:t>
      </w:r>
      <w:r w:rsidRPr="00471F29">
        <w:br/>
        <w:t>Miljarder kronor om inte annat anges</w:t>
      </w:r>
    </w:p>
    <w:tbl>
      <w:tblPr>
        <w:tblStyle w:val="RKEgentabell"/>
        <w:tblW w:w="4383" w:type="dxa"/>
        <w:tblInd w:w="0" w:type="dxa"/>
        <w:tblLayout w:type="fixed"/>
        <w:tblLook w:val="0460" w:firstRow="1" w:lastRow="1" w:firstColumn="0" w:lastColumn="0" w:noHBand="0" w:noVBand="1"/>
      </w:tblPr>
      <w:tblGrid>
        <w:gridCol w:w="2127"/>
        <w:gridCol w:w="564"/>
        <w:gridCol w:w="564"/>
        <w:gridCol w:w="564"/>
        <w:gridCol w:w="564"/>
      </w:tblGrid>
      <w:tr w:rsidR="0067606D" w:rsidRPr="006779A9" w14:paraId="74B577A0" w14:textId="77777777" w:rsidTr="0067606D">
        <w:trPr>
          <w:cnfStyle w:val="100000000000" w:firstRow="1" w:lastRow="0" w:firstColumn="0" w:lastColumn="0" w:oddVBand="0" w:evenVBand="0" w:oddHBand="0" w:evenHBand="0" w:firstRowFirstColumn="0" w:firstRowLastColumn="0" w:lastRowFirstColumn="0" w:lastRowLastColumn="0"/>
        </w:trPr>
        <w:tc>
          <w:tcPr>
            <w:tcW w:w="2127" w:type="dxa"/>
            <w:tcMar>
              <w:left w:w="0" w:type="dxa"/>
              <w:right w:w="0" w:type="dxa"/>
            </w:tcMar>
          </w:tcPr>
          <w:p w14:paraId="71BE55B5" w14:textId="77777777" w:rsidR="0067606D" w:rsidRPr="00471F29" w:rsidRDefault="0067606D" w:rsidP="0067606D">
            <w:pPr>
              <w:pStyle w:val="TabellHuvud"/>
              <w:keepNext/>
              <w:keepLines/>
              <w:jc w:val="left"/>
            </w:pPr>
          </w:p>
        </w:tc>
        <w:tc>
          <w:tcPr>
            <w:tcW w:w="564" w:type="dxa"/>
          </w:tcPr>
          <w:p w14:paraId="2DEAE78F" w14:textId="77777777" w:rsidR="0067606D" w:rsidRPr="00471F29" w:rsidRDefault="0067606D" w:rsidP="0067606D">
            <w:pPr>
              <w:pStyle w:val="TabellHuvud"/>
              <w:keepNext/>
              <w:keepLines/>
            </w:pPr>
            <w:r w:rsidRPr="00471F29">
              <w:t>2019</w:t>
            </w:r>
          </w:p>
        </w:tc>
        <w:tc>
          <w:tcPr>
            <w:tcW w:w="564" w:type="dxa"/>
          </w:tcPr>
          <w:p w14:paraId="27C21485" w14:textId="77777777" w:rsidR="0067606D" w:rsidRPr="00471F29" w:rsidRDefault="0067606D" w:rsidP="0067606D">
            <w:pPr>
              <w:pStyle w:val="TabellHuvud"/>
              <w:keepNext/>
              <w:keepLines/>
            </w:pPr>
            <w:r w:rsidRPr="00471F29">
              <w:t>2020</w:t>
            </w:r>
          </w:p>
        </w:tc>
        <w:tc>
          <w:tcPr>
            <w:tcW w:w="564" w:type="dxa"/>
          </w:tcPr>
          <w:p w14:paraId="5B99F54D" w14:textId="77777777" w:rsidR="0067606D" w:rsidRPr="00471F29" w:rsidRDefault="0067606D" w:rsidP="0067606D">
            <w:pPr>
              <w:pStyle w:val="TabellHuvud"/>
              <w:keepNext/>
              <w:keepLines/>
            </w:pPr>
            <w:r w:rsidRPr="00471F29">
              <w:t>2021</w:t>
            </w:r>
          </w:p>
        </w:tc>
        <w:tc>
          <w:tcPr>
            <w:tcW w:w="564" w:type="dxa"/>
          </w:tcPr>
          <w:p w14:paraId="3C6473A6" w14:textId="77777777" w:rsidR="0067606D" w:rsidRPr="00471F29" w:rsidRDefault="0067606D" w:rsidP="0067606D">
            <w:pPr>
              <w:pStyle w:val="TabellHuvud"/>
              <w:keepNext/>
              <w:keepLines/>
            </w:pPr>
            <w:r w:rsidRPr="00471F29">
              <w:t>2022</w:t>
            </w:r>
          </w:p>
        </w:tc>
      </w:tr>
      <w:tr w:rsidR="0067606D" w:rsidRPr="006779A9" w14:paraId="195B488F" w14:textId="77777777" w:rsidTr="0067606D">
        <w:tc>
          <w:tcPr>
            <w:tcW w:w="2127" w:type="dxa"/>
            <w:tcBorders>
              <w:top w:val="single" w:sz="18" w:space="0" w:color="auto"/>
              <w:bottom w:val="nil"/>
            </w:tcBorders>
            <w:tcMar>
              <w:left w:w="0" w:type="dxa"/>
              <w:right w:w="0" w:type="dxa"/>
            </w:tcMar>
            <w:vAlign w:val="bottom"/>
          </w:tcPr>
          <w:p w14:paraId="70BB2A89" w14:textId="66A6E583" w:rsidR="0067606D" w:rsidRPr="00471F29" w:rsidRDefault="0067606D" w:rsidP="0067606D">
            <w:pPr>
              <w:pStyle w:val="TabellRader"/>
              <w:keepNext/>
              <w:keepLines/>
              <w:jc w:val="left"/>
            </w:pPr>
            <w:r w:rsidRPr="00471F29">
              <w:t>Förändring av takbegränsade utgifter</w:t>
            </w:r>
            <w:r w:rsidRPr="00471F29">
              <w:rPr>
                <w:vertAlign w:val="superscript"/>
              </w:rPr>
              <w:t>1</w:t>
            </w:r>
            <w:r>
              <w:rPr>
                <w:vertAlign w:val="superscript"/>
              </w:rPr>
              <w:t>,4</w:t>
            </w:r>
          </w:p>
        </w:tc>
        <w:tc>
          <w:tcPr>
            <w:tcW w:w="564" w:type="dxa"/>
            <w:tcBorders>
              <w:top w:val="single" w:sz="18" w:space="0" w:color="auto"/>
              <w:bottom w:val="nil"/>
            </w:tcBorders>
            <w:vAlign w:val="bottom"/>
          </w:tcPr>
          <w:p w14:paraId="575BBBE2" w14:textId="012C0BB4" w:rsidR="0067606D" w:rsidRPr="00471F29" w:rsidRDefault="0067606D" w:rsidP="0067606D">
            <w:pPr>
              <w:pStyle w:val="TabellRader"/>
              <w:keepNext/>
              <w:keepLines/>
            </w:pPr>
            <w:r w:rsidRPr="005578AD">
              <w:t>2,7</w:t>
            </w:r>
          </w:p>
        </w:tc>
        <w:tc>
          <w:tcPr>
            <w:tcW w:w="564" w:type="dxa"/>
            <w:tcBorders>
              <w:top w:val="single" w:sz="18" w:space="0" w:color="auto"/>
              <w:bottom w:val="nil"/>
            </w:tcBorders>
            <w:vAlign w:val="bottom"/>
          </w:tcPr>
          <w:p w14:paraId="7543BF84" w14:textId="11C9B7DC" w:rsidR="0067606D" w:rsidRPr="00471F29" w:rsidRDefault="0067606D" w:rsidP="0067606D">
            <w:pPr>
              <w:pStyle w:val="TabellRader"/>
              <w:keepNext/>
              <w:keepLines/>
            </w:pPr>
            <w:r w:rsidRPr="005578AD">
              <w:t>12,0</w:t>
            </w:r>
          </w:p>
        </w:tc>
        <w:tc>
          <w:tcPr>
            <w:tcW w:w="564" w:type="dxa"/>
            <w:tcBorders>
              <w:top w:val="single" w:sz="18" w:space="0" w:color="auto"/>
              <w:bottom w:val="nil"/>
            </w:tcBorders>
            <w:vAlign w:val="bottom"/>
          </w:tcPr>
          <w:p w14:paraId="431712CE" w14:textId="029F20A2" w:rsidR="0067606D" w:rsidRPr="00471F29" w:rsidRDefault="0067606D" w:rsidP="0067606D">
            <w:pPr>
              <w:pStyle w:val="TabellRader"/>
              <w:keepNext/>
              <w:keepLines/>
            </w:pPr>
            <w:r w:rsidRPr="005578AD">
              <w:t>16,7</w:t>
            </w:r>
          </w:p>
        </w:tc>
        <w:tc>
          <w:tcPr>
            <w:tcW w:w="564" w:type="dxa"/>
            <w:tcBorders>
              <w:top w:val="single" w:sz="18" w:space="0" w:color="auto"/>
              <w:bottom w:val="nil"/>
            </w:tcBorders>
            <w:vAlign w:val="bottom"/>
          </w:tcPr>
          <w:p w14:paraId="67393962" w14:textId="2DB39E30" w:rsidR="0067606D" w:rsidRPr="00471F29" w:rsidRDefault="0067606D" w:rsidP="0067606D">
            <w:pPr>
              <w:pStyle w:val="TabellRader"/>
              <w:keepNext/>
              <w:keepLines/>
            </w:pPr>
            <w:r w:rsidRPr="005578AD">
              <w:t>21,5</w:t>
            </w:r>
          </w:p>
        </w:tc>
      </w:tr>
      <w:tr w:rsidR="0067606D" w:rsidRPr="006779A9" w14:paraId="2D1E4622" w14:textId="77777777" w:rsidTr="0067606D">
        <w:tc>
          <w:tcPr>
            <w:tcW w:w="2127" w:type="dxa"/>
            <w:tcBorders>
              <w:top w:val="nil"/>
              <w:bottom w:val="single" w:sz="6" w:space="0" w:color="auto"/>
            </w:tcBorders>
            <w:tcMar>
              <w:left w:w="0" w:type="dxa"/>
              <w:right w:w="0" w:type="dxa"/>
            </w:tcMar>
            <w:vAlign w:val="bottom"/>
          </w:tcPr>
          <w:p w14:paraId="5DFB5543" w14:textId="562E79D0" w:rsidR="0067606D" w:rsidRPr="00471F29" w:rsidRDefault="0067606D" w:rsidP="0067606D">
            <w:pPr>
              <w:pStyle w:val="TabellRader"/>
              <w:keepNext/>
              <w:keepLines/>
              <w:jc w:val="left"/>
            </w:pPr>
            <w:r w:rsidRPr="00471F29">
              <w:t>Justering för olika redovisnings</w:t>
            </w:r>
            <w:r w:rsidRPr="00471F29" w:rsidDel="00260957">
              <w:t>-</w:t>
            </w:r>
            <w:r w:rsidRPr="00471F29">
              <w:t xml:space="preserve">principer i statens budget och </w:t>
            </w:r>
            <w:r>
              <w:t>nationalräkenskaperna</w:t>
            </w:r>
          </w:p>
        </w:tc>
        <w:tc>
          <w:tcPr>
            <w:tcW w:w="564" w:type="dxa"/>
            <w:tcBorders>
              <w:top w:val="nil"/>
              <w:bottom w:val="single" w:sz="6" w:space="0" w:color="auto"/>
            </w:tcBorders>
            <w:vAlign w:val="bottom"/>
          </w:tcPr>
          <w:p w14:paraId="0E02D7D7" w14:textId="5EC86387" w:rsidR="0067606D" w:rsidRPr="00471F29" w:rsidRDefault="0067606D" w:rsidP="0067606D">
            <w:pPr>
              <w:pStyle w:val="TabellRader"/>
              <w:keepNext/>
              <w:keepLines/>
            </w:pPr>
            <w:r w:rsidRPr="005578AD">
              <w:t>-0,9</w:t>
            </w:r>
          </w:p>
        </w:tc>
        <w:tc>
          <w:tcPr>
            <w:tcW w:w="564" w:type="dxa"/>
            <w:tcBorders>
              <w:top w:val="nil"/>
              <w:bottom w:val="single" w:sz="6" w:space="0" w:color="auto"/>
            </w:tcBorders>
            <w:vAlign w:val="bottom"/>
          </w:tcPr>
          <w:p w14:paraId="1E1F072F" w14:textId="489F2133" w:rsidR="0067606D" w:rsidRPr="00471F29" w:rsidRDefault="0067606D" w:rsidP="0067606D">
            <w:pPr>
              <w:pStyle w:val="TabellRader"/>
              <w:keepNext/>
              <w:keepLines/>
            </w:pPr>
            <w:r w:rsidRPr="005578AD">
              <w:t>0,2</w:t>
            </w:r>
          </w:p>
        </w:tc>
        <w:tc>
          <w:tcPr>
            <w:tcW w:w="564" w:type="dxa"/>
            <w:tcBorders>
              <w:top w:val="nil"/>
              <w:bottom w:val="single" w:sz="6" w:space="0" w:color="auto"/>
            </w:tcBorders>
            <w:vAlign w:val="bottom"/>
          </w:tcPr>
          <w:p w14:paraId="276352C5" w14:textId="1BC979F2" w:rsidR="0067606D" w:rsidRPr="00471F29" w:rsidRDefault="0067606D" w:rsidP="0067606D">
            <w:pPr>
              <w:pStyle w:val="TabellRader"/>
              <w:keepNext/>
              <w:keepLines/>
            </w:pPr>
            <w:r w:rsidRPr="005578AD">
              <w:t>-1,6</w:t>
            </w:r>
          </w:p>
        </w:tc>
        <w:tc>
          <w:tcPr>
            <w:tcW w:w="564" w:type="dxa"/>
            <w:tcBorders>
              <w:top w:val="nil"/>
              <w:bottom w:val="single" w:sz="6" w:space="0" w:color="auto"/>
            </w:tcBorders>
            <w:vAlign w:val="bottom"/>
          </w:tcPr>
          <w:p w14:paraId="286B07FD" w14:textId="1B57F948" w:rsidR="0067606D" w:rsidRPr="00471F29" w:rsidRDefault="0067606D" w:rsidP="0067606D">
            <w:pPr>
              <w:pStyle w:val="TabellRader"/>
              <w:keepNext/>
              <w:keepLines/>
            </w:pPr>
            <w:r w:rsidRPr="005578AD">
              <w:t>-1,5</w:t>
            </w:r>
          </w:p>
        </w:tc>
      </w:tr>
      <w:tr w:rsidR="0067606D" w:rsidRPr="006779A9" w14:paraId="59CB07A3" w14:textId="77777777" w:rsidTr="0067606D">
        <w:tc>
          <w:tcPr>
            <w:tcW w:w="2127" w:type="dxa"/>
            <w:tcBorders>
              <w:top w:val="single" w:sz="6" w:space="0" w:color="auto"/>
              <w:bottom w:val="single" w:sz="6" w:space="0" w:color="auto"/>
            </w:tcBorders>
            <w:tcMar>
              <w:left w:w="0" w:type="dxa"/>
              <w:right w:w="0" w:type="dxa"/>
            </w:tcMar>
            <w:vAlign w:val="bottom"/>
          </w:tcPr>
          <w:p w14:paraId="7D755C4A" w14:textId="77777777" w:rsidR="0067606D" w:rsidRPr="00471F29" w:rsidRDefault="0067606D" w:rsidP="0067606D">
            <w:pPr>
              <w:pStyle w:val="TabellRader"/>
              <w:keepNext/>
              <w:keepLines/>
              <w:jc w:val="left"/>
              <w:rPr>
                <w:b/>
              </w:rPr>
            </w:pPr>
            <w:r w:rsidRPr="00471F29">
              <w:rPr>
                <w:b/>
              </w:rPr>
              <w:t>Summa utgiftsförändringar</w:t>
            </w:r>
          </w:p>
        </w:tc>
        <w:tc>
          <w:tcPr>
            <w:tcW w:w="564" w:type="dxa"/>
            <w:tcBorders>
              <w:top w:val="single" w:sz="6" w:space="0" w:color="auto"/>
              <w:bottom w:val="single" w:sz="6" w:space="0" w:color="auto"/>
            </w:tcBorders>
            <w:vAlign w:val="bottom"/>
          </w:tcPr>
          <w:p w14:paraId="1A629033" w14:textId="1902F3C2" w:rsidR="0067606D" w:rsidRPr="00B91FF5" w:rsidRDefault="0067606D" w:rsidP="0067606D">
            <w:pPr>
              <w:pStyle w:val="TabellRader"/>
              <w:keepNext/>
              <w:keepLines/>
              <w:rPr>
                <w:b/>
              </w:rPr>
            </w:pPr>
            <w:r w:rsidRPr="00B91FF5">
              <w:rPr>
                <w:b/>
              </w:rPr>
              <w:t>1,8</w:t>
            </w:r>
          </w:p>
        </w:tc>
        <w:tc>
          <w:tcPr>
            <w:tcW w:w="564" w:type="dxa"/>
            <w:tcBorders>
              <w:top w:val="single" w:sz="6" w:space="0" w:color="auto"/>
              <w:bottom w:val="single" w:sz="6" w:space="0" w:color="auto"/>
            </w:tcBorders>
            <w:vAlign w:val="bottom"/>
          </w:tcPr>
          <w:p w14:paraId="5242BE2E" w14:textId="214E2096" w:rsidR="0067606D" w:rsidRPr="00B91FF5" w:rsidRDefault="0067606D" w:rsidP="0067606D">
            <w:pPr>
              <w:pStyle w:val="TabellRader"/>
              <w:keepNext/>
              <w:keepLines/>
              <w:rPr>
                <w:b/>
              </w:rPr>
            </w:pPr>
            <w:r w:rsidRPr="00B91FF5">
              <w:rPr>
                <w:b/>
              </w:rPr>
              <w:t>12,2</w:t>
            </w:r>
          </w:p>
        </w:tc>
        <w:tc>
          <w:tcPr>
            <w:tcW w:w="564" w:type="dxa"/>
            <w:tcBorders>
              <w:top w:val="single" w:sz="6" w:space="0" w:color="auto"/>
              <w:bottom w:val="single" w:sz="6" w:space="0" w:color="auto"/>
            </w:tcBorders>
            <w:vAlign w:val="bottom"/>
          </w:tcPr>
          <w:p w14:paraId="6586D9C1" w14:textId="4D44DC6E" w:rsidR="0067606D" w:rsidRPr="00B91FF5" w:rsidRDefault="0067606D" w:rsidP="0067606D">
            <w:pPr>
              <w:pStyle w:val="TabellRader"/>
              <w:keepNext/>
              <w:keepLines/>
              <w:rPr>
                <w:b/>
              </w:rPr>
            </w:pPr>
            <w:r w:rsidRPr="00B91FF5">
              <w:rPr>
                <w:b/>
              </w:rPr>
              <w:t>15,2</w:t>
            </w:r>
          </w:p>
        </w:tc>
        <w:tc>
          <w:tcPr>
            <w:tcW w:w="564" w:type="dxa"/>
            <w:tcBorders>
              <w:top w:val="single" w:sz="6" w:space="0" w:color="auto"/>
              <w:bottom w:val="single" w:sz="6" w:space="0" w:color="auto"/>
            </w:tcBorders>
            <w:vAlign w:val="bottom"/>
          </w:tcPr>
          <w:p w14:paraId="015CA24D" w14:textId="65C93BCE" w:rsidR="0067606D" w:rsidRPr="00B91FF5" w:rsidRDefault="0067606D" w:rsidP="0067606D">
            <w:pPr>
              <w:pStyle w:val="TabellRader"/>
              <w:keepNext/>
              <w:keepLines/>
              <w:rPr>
                <w:b/>
              </w:rPr>
            </w:pPr>
            <w:r w:rsidRPr="00B91FF5">
              <w:rPr>
                <w:b/>
              </w:rPr>
              <w:t>20,1</w:t>
            </w:r>
          </w:p>
        </w:tc>
      </w:tr>
      <w:tr w:rsidR="0067606D" w:rsidRPr="006779A9" w14:paraId="4A7B1957" w14:textId="77777777" w:rsidTr="0067606D">
        <w:tc>
          <w:tcPr>
            <w:tcW w:w="2127" w:type="dxa"/>
            <w:tcBorders>
              <w:top w:val="single" w:sz="6" w:space="0" w:color="auto"/>
              <w:bottom w:val="nil"/>
            </w:tcBorders>
            <w:tcMar>
              <w:left w:w="0" w:type="dxa"/>
              <w:right w:w="0" w:type="dxa"/>
            </w:tcMar>
            <w:vAlign w:val="bottom"/>
          </w:tcPr>
          <w:p w14:paraId="5CF0E3BD" w14:textId="77777777" w:rsidR="0067606D" w:rsidRPr="00471F29" w:rsidRDefault="0067606D" w:rsidP="0067606D">
            <w:pPr>
              <w:pStyle w:val="TabellRader"/>
              <w:keepNext/>
              <w:keepLines/>
              <w:jc w:val="left"/>
            </w:pPr>
            <w:r w:rsidRPr="00471F29">
              <w:t>Skatter, netto</w:t>
            </w:r>
            <w:r w:rsidRPr="00471F29">
              <w:rPr>
                <w:vertAlign w:val="superscript"/>
              </w:rPr>
              <w:t>2</w:t>
            </w:r>
          </w:p>
        </w:tc>
        <w:tc>
          <w:tcPr>
            <w:tcW w:w="564" w:type="dxa"/>
            <w:tcBorders>
              <w:top w:val="single" w:sz="6" w:space="0" w:color="auto"/>
              <w:bottom w:val="nil"/>
            </w:tcBorders>
            <w:vAlign w:val="bottom"/>
          </w:tcPr>
          <w:p w14:paraId="205DA1B4" w14:textId="7408317D" w:rsidR="0067606D" w:rsidRPr="00471F29" w:rsidRDefault="0067606D" w:rsidP="0067606D">
            <w:pPr>
              <w:pStyle w:val="TabellRader"/>
              <w:keepNext/>
              <w:keepLines/>
            </w:pPr>
            <w:r w:rsidRPr="005578AD">
              <w:t>0,0</w:t>
            </w:r>
          </w:p>
        </w:tc>
        <w:tc>
          <w:tcPr>
            <w:tcW w:w="564" w:type="dxa"/>
            <w:tcBorders>
              <w:top w:val="single" w:sz="6" w:space="0" w:color="auto"/>
              <w:bottom w:val="nil"/>
            </w:tcBorders>
            <w:vAlign w:val="bottom"/>
          </w:tcPr>
          <w:p w14:paraId="43113A47" w14:textId="795F7893" w:rsidR="0067606D" w:rsidRPr="00471F29" w:rsidRDefault="0067606D" w:rsidP="0067606D">
            <w:pPr>
              <w:pStyle w:val="TabellRader"/>
              <w:keepNext/>
              <w:keepLines/>
            </w:pPr>
            <w:r w:rsidRPr="005578AD">
              <w:t>-13,6</w:t>
            </w:r>
          </w:p>
        </w:tc>
        <w:tc>
          <w:tcPr>
            <w:tcW w:w="564" w:type="dxa"/>
            <w:tcBorders>
              <w:top w:val="single" w:sz="6" w:space="0" w:color="auto"/>
              <w:bottom w:val="nil"/>
            </w:tcBorders>
            <w:vAlign w:val="bottom"/>
          </w:tcPr>
          <w:p w14:paraId="06F57F00" w14:textId="09996AAA" w:rsidR="0067606D" w:rsidRPr="00471F29" w:rsidRDefault="0067606D" w:rsidP="0067606D">
            <w:pPr>
              <w:pStyle w:val="TabellRader"/>
              <w:keepNext/>
              <w:keepLines/>
            </w:pPr>
            <w:r w:rsidRPr="005578AD">
              <w:t>-1</w:t>
            </w:r>
            <w:r>
              <w:t>8,6</w:t>
            </w:r>
          </w:p>
        </w:tc>
        <w:tc>
          <w:tcPr>
            <w:tcW w:w="564" w:type="dxa"/>
            <w:tcBorders>
              <w:top w:val="single" w:sz="6" w:space="0" w:color="auto"/>
              <w:bottom w:val="nil"/>
            </w:tcBorders>
            <w:vAlign w:val="bottom"/>
          </w:tcPr>
          <w:p w14:paraId="1315E83D" w14:textId="02E9E91B" w:rsidR="0067606D" w:rsidRPr="00471F29" w:rsidRDefault="0067606D" w:rsidP="0067606D">
            <w:pPr>
              <w:pStyle w:val="TabellRader"/>
              <w:keepNext/>
              <w:keepLines/>
            </w:pPr>
            <w:r w:rsidRPr="005578AD">
              <w:t>-1</w:t>
            </w:r>
            <w:r>
              <w:t>5</w:t>
            </w:r>
            <w:r w:rsidRPr="005578AD">
              <w:t>,0</w:t>
            </w:r>
          </w:p>
        </w:tc>
      </w:tr>
      <w:tr w:rsidR="0067606D" w:rsidRPr="006779A9" w14:paraId="6FB9D264" w14:textId="77777777" w:rsidTr="0067606D">
        <w:tc>
          <w:tcPr>
            <w:tcW w:w="2127" w:type="dxa"/>
            <w:tcBorders>
              <w:top w:val="nil"/>
              <w:bottom w:val="single" w:sz="6" w:space="0" w:color="auto"/>
            </w:tcBorders>
            <w:tcMar>
              <w:left w:w="0" w:type="dxa"/>
              <w:right w:w="0" w:type="dxa"/>
            </w:tcMar>
            <w:vAlign w:val="bottom"/>
          </w:tcPr>
          <w:p w14:paraId="6F880CBF" w14:textId="4E4BB9CE" w:rsidR="0067606D" w:rsidRPr="00471F29" w:rsidRDefault="0067606D" w:rsidP="0067606D">
            <w:pPr>
              <w:pStyle w:val="TabellRader"/>
              <w:keepNext/>
              <w:keepLines/>
              <w:jc w:val="left"/>
            </w:pPr>
            <w:r w:rsidRPr="00471F29">
              <w:t>Övriga inkomstreformer</w:t>
            </w:r>
            <w:r w:rsidRPr="00656646">
              <w:rPr>
                <w:vertAlign w:val="superscript"/>
              </w:rPr>
              <w:t>3</w:t>
            </w:r>
            <w:r>
              <w:rPr>
                <w:vertAlign w:val="superscript"/>
              </w:rPr>
              <w:t>,4</w:t>
            </w:r>
          </w:p>
        </w:tc>
        <w:tc>
          <w:tcPr>
            <w:tcW w:w="564" w:type="dxa"/>
            <w:tcBorders>
              <w:top w:val="nil"/>
              <w:bottom w:val="single" w:sz="6" w:space="0" w:color="auto"/>
            </w:tcBorders>
            <w:vAlign w:val="bottom"/>
          </w:tcPr>
          <w:p w14:paraId="515DFC0A" w14:textId="79AACD08" w:rsidR="0067606D" w:rsidRPr="00471F29" w:rsidRDefault="0067606D" w:rsidP="0067606D">
            <w:pPr>
              <w:pStyle w:val="TabellRader"/>
              <w:keepNext/>
              <w:keepLines/>
            </w:pPr>
            <w:r w:rsidRPr="005578AD">
              <w:t>0,0</w:t>
            </w:r>
          </w:p>
        </w:tc>
        <w:tc>
          <w:tcPr>
            <w:tcW w:w="564" w:type="dxa"/>
            <w:tcBorders>
              <w:top w:val="nil"/>
              <w:bottom w:val="single" w:sz="6" w:space="0" w:color="auto"/>
            </w:tcBorders>
            <w:vAlign w:val="bottom"/>
          </w:tcPr>
          <w:p w14:paraId="1D9AE0D4" w14:textId="2888B301" w:rsidR="0067606D" w:rsidRPr="00471F29" w:rsidRDefault="0067606D" w:rsidP="0067606D">
            <w:pPr>
              <w:pStyle w:val="TabellRader"/>
              <w:keepNext/>
              <w:keepLines/>
            </w:pPr>
            <w:r w:rsidRPr="005578AD">
              <w:t>0,8</w:t>
            </w:r>
          </w:p>
        </w:tc>
        <w:tc>
          <w:tcPr>
            <w:tcW w:w="564" w:type="dxa"/>
            <w:tcBorders>
              <w:top w:val="nil"/>
              <w:bottom w:val="single" w:sz="6" w:space="0" w:color="auto"/>
            </w:tcBorders>
            <w:vAlign w:val="bottom"/>
          </w:tcPr>
          <w:p w14:paraId="59AFECA5" w14:textId="1F47F406" w:rsidR="0067606D" w:rsidRPr="00471F29" w:rsidRDefault="0067606D" w:rsidP="0067606D">
            <w:pPr>
              <w:pStyle w:val="TabellRader"/>
              <w:keepNext/>
              <w:keepLines/>
            </w:pPr>
            <w:r w:rsidRPr="005578AD">
              <w:t>1,4</w:t>
            </w:r>
          </w:p>
        </w:tc>
        <w:tc>
          <w:tcPr>
            <w:tcW w:w="564" w:type="dxa"/>
            <w:tcBorders>
              <w:top w:val="nil"/>
              <w:bottom w:val="single" w:sz="6" w:space="0" w:color="auto"/>
            </w:tcBorders>
            <w:vAlign w:val="bottom"/>
          </w:tcPr>
          <w:p w14:paraId="4D1668A8" w14:textId="266948AC" w:rsidR="0067606D" w:rsidRPr="00471F29" w:rsidRDefault="0067606D" w:rsidP="0067606D">
            <w:pPr>
              <w:pStyle w:val="TabellRader"/>
              <w:keepNext/>
              <w:keepLines/>
            </w:pPr>
            <w:r w:rsidRPr="005578AD">
              <w:t>1,5</w:t>
            </w:r>
          </w:p>
        </w:tc>
      </w:tr>
      <w:tr w:rsidR="0067606D" w:rsidRPr="006779A9" w14:paraId="5A588ACD" w14:textId="77777777" w:rsidTr="0067606D">
        <w:tc>
          <w:tcPr>
            <w:tcW w:w="2127" w:type="dxa"/>
            <w:tcBorders>
              <w:top w:val="single" w:sz="6" w:space="0" w:color="auto"/>
              <w:bottom w:val="single" w:sz="12" w:space="0" w:color="auto"/>
            </w:tcBorders>
            <w:tcMar>
              <w:left w:w="0" w:type="dxa"/>
              <w:right w:w="0" w:type="dxa"/>
            </w:tcMar>
            <w:vAlign w:val="bottom"/>
          </w:tcPr>
          <w:p w14:paraId="46C92C9B" w14:textId="77777777" w:rsidR="0067606D" w:rsidRPr="00471F29" w:rsidRDefault="0067606D" w:rsidP="0067606D">
            <w:pPr>
              <w:pStyle w:val="TabellRader"/>
              <w:keepNext/>
              <w:keepLines/>
              <w:jc w:val="left"/>
              <w:rPr>
                <w:b/>
              </w:rPr>
            </w:pPr>
            <w:r w:rsidRPr="00471F29">
              <w:rPr>
                <w:b/>
              </w:rPr>
              <w:t>Summa inkomstförändringar, netto</w:t>
            </w:r>
          </w:p>
        </w:tc>
        <w:tc>
          <w:tcPr>
            <w:tcW w:w="564" w:type="dxa"/>
            <w:tcBorders>
              <w:top w:val="single" w:sz="6" w:space="0" w:color="auto"/>
              <w:bottom w:val="single" w:sz="12" w:space="0" w:color="auto"/>
              <w:right w:val="nil"/>
            </w:tcBorders>
            <w:vAlign w:val="bottom"/>
          </w:tcPr>
          <w:p w14:paraId="2EC10DE7" w14:textId="3015B4B2" w:rsidR="0067606D" w:rsidRPr="00B91FF5" w:rsidRDefault="0067606D" w:rsidP="0067606D">
            <w:pPr>
              <w:pStyle w:val="TabellRader"/>
              <w:keepNext/>
              <w:keepLines/>
              <w:rPr>
                <w:b/>
              </w:rPr>
            </w:pPr>
            <w:r w:rsidRPr="00B91FF5">
              <w:rPr>
                <w:b/>
              </w:rPr>
              <w:t>0,0</w:t>
            </w:r>
          </w:p>
        </w:tc>
        <w:tc>
          <w:tcPr>
            <w:tcW w:w="564" w:type="dxa"/>
            <w:tcBorders>
              <w:top w:val="single" w:sz="6" w:space="0" w:color="auto"/>
              <w:left w:val="nil"/>
              <w:bottom w:val="single" w:sz="12" w:space="0" w:color="auto"/>
            </w:tcBorders>
            <w:vAlign w:val="bottom"/>
          </w:tcPr>
          <w:p w14:paraId="3F3F175B" w14:textId="4BC1CBB5" w:rsidR="0067606D" w:rsidRPr="00B91FF5" w:rsidRDefault="0067606D" w:rsidP="0067606D">
            <w:pPr>
              <w:pStyle w:val="TabellRader"/>
              <w:keepNext/>
              <w:keepLines/>
              <w:rPr>
                <w:b/>
              </w:rPr>
            </w:pPr>
            <w:r w:rsidRPr="00B91FF5">
              <w:rPr>
                <w:b/>
              </w:rPr>
              <w:t>-12,8</w:t>
            </w:r>
          </w:p>
        </w:tc>
        <w:tc>
          <w:tcPr>
            <w:tcW w:w="564" w:type="dxa"/>
            <w:tcBorders>
              <w:top w:val="single" w:sz="6" w:space="0" w:color="auto"/>
              <w:bottom w:val="single" w:sz="12" w:space="0" w:color="auto"/>
            </w:tcBorders>
            <w:vAlign w:val="bottom"/>
          </w:tcPr>
          <w:p w14:paraId="726FDFFD" w14:textId="65E3C4C9" w:rsidR="0067606D" w:rsidRPr="00B91FF5" w:rsidRDefault="0067606D" w:rsidP="0067606D">
            <w:pPr>
              <w:pStyle w:val="TabellRader"/>
              <w:keepNext/>
              <w:keepLines/>
              <w:rPr>
                <w:b/>
              </w:rPr>
            </w:pPr>
            <w:r w:rsidRPr="00B91FF5">
              <w:rPr>
                <w:b/>
              </w:rPr>
              <w:t>-1</w:t>
            </w:r>
            <w:r>
              <w:rPr>
                <w:b/>
              </w:rPr>
              <w:t>7,2</w:t>
            </w:r>
          </w:p>
        </w:tc>
        <w:tc>
          <w:tcPr>
            <w:tcW w:w="564" w:type="dxa"/>
            <w:tcBorders>
              <w:top w:val="single" w:sz="6" w:space="0" w:color="auto"/>
              <w:bottom w:val="single" w:sz="12" w:space="0" w:color="auto"/>
            </w:tcBorders>
            <w:vAlign w:val="bottom"/>
          </w:tcPr>
          <w:p w14:paraId="48F0D642" w14:textId="7F8F788E" w:rsidR="0067606D" w:rsidRPr="00B91FF5" w:rsidRDefault="0067606D" w:rsidP="0067606D">
            <w:pPr>
              <w:pStyle w:val="TabellRader"/>
              <w:keepNext/>
              <w:keepLines/>
              <w:rPr>
                <w:b/>
              </w:rPr>
            </w:pPr>
            <w:r w:rsidRPr="00B91FF5">
              <w:rPr>
                <w:b/>
              </w:rPr>
              <w:t>-1</w:t>
            </w:r>
            <w:r>
              <w:rPr>
                <w:b/>
              </w:rPr>
              <w:t>3</w:t>
            </w:r>
            <w:r w:rsidRPr="00B91FF5">
              <w:rPr>
                <w:b/>
              </w:rPr>
              <w:t>,5</w:t>
            </w:r>
          </w:p>
        </w:tc>
      </w:tr>
      <w:tr w:rsidR="0067606D" w:rsidRPr="006779A9" w14:paraId="6ADC0E8B" w14:textId="77777777" w:rsidTr="0067606D">
        <w:tc>
          <w:tcPr>
            <w:tcW w:w="2127" w:type="dxa"/>
            <w:tcBorders>
              <w:top w:val="single" w:sz="12" w:space="0" w:color="auto"/>
              <w:bottom w:val="nil"/>
            </w:tcBorders>
            <w:tcMar>
              <w:left w:w="0" w:type="dxa"/>
              <w:right w:w="0" w:type="dxa"/>
            </w:tcMar>
            <w:vAlign w:val="bottom"/>
          </w:tcPr>
          <w:p w14:paraId="11D1B8BC" w14:textId="77777777" w:rsidR="0067606D" w:rsidRPr="00186C45" w:rsidRDefault="0067606D" w:rsidP="0067606D">
            <w:pPr>
              <w:pStyle w:val="TabellSlutsumma"/>
              <w:keepNext/>
              <w:keepLines/>
              <w:jc w:val="left"/>
            </w:pPr>
            <w:r w:rsidRPr="00186C45">
              <w:t>Förändring finansiellt sparande offentlig sektor</w:t>
            </w:r>
          </w:p>
        </w:tc>
        <w:tc>
          <w:tcPr>
            <w:tcW w:w="564" w:type="dxa"/>
            <w:tcBorders>
              <w:top w:val="single" w:sz="12" w:space="0" w:color="auto"/>
              <w:bottom w:val="nil"/>
            </w:tcBorders>
            <w:vAlign w:val="bottom"/>
          </w:tcPr>
          <w:p w14:paraId="35A8CB1B" w14:textId="477F6525" w:rsidR="0067606D" w:rsidRPr="00186C45" w:rsidRDefault="0067606D" w:rsidP="0067606D">
            <w:pPr>
              <w:pStyle w:val="TabellRader"/>
              <w:keepNext/>
              <w:keepLines/>
              <w:rPr>
                <w:b/>
              </w:rPr>
            </w:pPr>
            <w:r w:rsidRPr="00186C45">
              <w:rPr>
                <w:b/>
              </w:rPr>
              <w:t>-1,8</w:t>
            </w:r>
          </w:p>
        </w:tc>
        <w:tc>
          <w:tcPr>
            <w:tcW w:w="564" w:type="dxa"/>
            <w:tcBorders>
              <w:top w:val="single" w:sz="12" w:space="0" w:color="auto"/>
              <w:bottom w:val="nil"/>
            </w:tcBorders>
            <w:vAlign w:val="bottom"/>
          </w:tcPr>
          <w:p w14:paraId="2784973D" w14:textId="5634885C" w:rsidR="0067606D" w:rsidRPr="00186C45" w:rsidRDefault="0067606D" w:rsidP="0067606D">
            <w:pPr>
              <w:pStyle w:val="TabellRader"/>
              <w:keepNext/>
              <w:keepLines/>
              <w:rPr>
                <w:b/>
              </w:rPr>
            </w:pPr>
            <w:r w:rsidRPr="00186C45">
              <w:rPr>
                <w:b/>
              </w:rPr>
              <w:t>-25,0</w:t>
            </w:r>
          </w:p>
        </w:tc>
        <w:tc>
          <w:tcPr>
            <w:tcW w:w="564" w:type="dxa"/>
            <w:tcBorders>
              <w:top w:val="single" w:sz="12" w:space="0" w:color="auto"/>
              <w:bottom w:val="nil"/>
            </w:tcBorders>
            <w:vAlign w:val="bottom"/>
          </w:tcPr>
          <w:p w14:paraId="24AABD21" w14:textId="3B3F83AC" w:rsidR="0067606D" w:rsidRPr="00186C45" w:rsidRDefault="0067606D" w:rsidP="0067606D">
            <w:pPr>
              <w:pStyle w:val="TabellRader"/>
              <w:keepNext/>
              <w:keepLines/>
              <w:rPr>
                <w:b/>
              </w:rPr>
            </w:pPr>
            <w:r w:rsidRPr="00186C45">
              <w:rPr>
                <w:b/>
              </w:rPr>
              <w:t>-3</w:t>
            </w:r>
            <w:r>
              <w:rPr>
                <w:b/>
              </w:rPr>
              <w:t>2,4</w:t>
            </w:r>
          </w:p>
        </w:tc>
        <w:tc>
          <w:tcPr>
            <w:tcW w:w="564" w:type="dxa"/>
            <w:tcBorders>
              <w:top w:val="single" w:sz="12" w:space="0" w:color="auto"/>
              <w:bottom w:val="nil"/>
            </w:tcBorders>
            <w:vAlign w:val="bottom"/>
          </w:tcPr>
          <w:p w14:paraId="452656C8" w14:textId="4FE4C9EC" w:rsidR="0067606D" w:rsidRPr="00186C45" w:rsidRDefault="0067606D" w:rsidP="0067606D">
            <w:pPr>
              <w:pStyle w:val="TabellRader"/>
              <w:keepNext/>
              <w:keepLines/>
              <w:rPr>
                <w:b/>
              </w:rPr>
            </w:pPr>
            <w:r w:rsidRPr="00186C45">
              <w:rPr>
                <w:b/>
              </w:rPr>
              <w:t>-3</w:t>
            </w:r>
            <w:r>
              <w:rPr>
                <w:b/>
              </w:rPr>
              <w:t>3</w:t>
            </w:r>
            <w:r w:rsidRPr="00186C45">
              <w:rPr>
                <w:b/>
              </w:rPr>
              <w:t>,5</w:t>
            </w:r>
          </w:p>
        </w:tc>
      </w:tr>
      <w:tr w:rsidR="0067606D" w:rsidRPr="006779A9" w14:paraId="2E9750A2" w14:textId="77777777" w:rsidTr="0067606D">
        <w:trPr>
          <w:cnfStyle w:val="010000000000" w:firstRow="0" w:lastRow="1" w:firstColumn="0" w:lastColumn="0" w:oddVBand="0" w:evenVBand="0" w:oddHBand="0" w:evenHBand="0" w:firstRowFirstColumn="0" w:firstRowLastColumn="0" w:lastRowFirstColumn="0" w:lastRowLastColumn="0"/>
        </w:trPr>
        <w:tc>
          <w:tcPr>
            <w:tcW w:w="2127" w:type="dxa"/>
            <w:tcBorders>
              <w:top w:val="nil"/>
            </w:tcBorders>
            <w:tcMar>
              <w:left w:w="0" w:type="dxa"/>
              <w:right w:w="0" w:type="dxa"/>
            </w:tcMar>
            <w:vAlign w:val="bottom"/>
          </w:tcPr>
          <w:p w14:paraId="1726ED2D" w14:textId="77777777" w:rsidR="0067606D" w:rsidRPr="00186C45" w:rsidRDefault="0067606D" w:rsidP="0067606D">
            <w:pPr>
              <w:pStyle w:val="TabellSlutsumma"/>
              <w:keepNext/>
              <w:keepLines/>
              <w:jc w:val="left"/>
            </w:pPr>
            <w:r w:rsidRPr="00186C45">
              <w:t>Procent av BNP</w:t>
            </w:r>
          </w:p>
        </w:tc>
        <w:tc>
          <w:tcPr>
            <w:tcW w:w="564" w:type="dxa"/>
            <w:tcBorders>
              <w:top w:val="nil"/>
            </w:tcBorders>
            <w:vAlign w:val="bottom"/>
          </w:tcPr>
          <w:p w14:paraId="4B65826E" w14:textId="52D7E9CB" w:rsidR="0067606D" w:rsidRPr="00186C45" w:rsidRDefault="0067606D" w:rsidP="0067606D">
            <w:pPr>
              <w:pStyle w:val="TabellRader"/>
              <w:keepNext/>
              <w:keepLines/>
              <w:rPr>
                <w:b w:val="0"/>
                <w:i/>
              </w:rPr>
            </w:pPr>
            <w:r w:rsidRPr="00186C45">
              <w:rPr>
                <w:b w:val="0"/>
              </w:rPr>
              <w:t>0,0</w:t>
            </w:r>
          </w:p>
        </w:tc>
        <w:tc>
          <w:tcPr>
            <w:tcW w:w="564" w:type="dxa"/>
            <w:tcBorders>
              <w:top w:val="nil"/>
            </w:tcBorders>
            <w:vAlign w:val="bottom"/>
          </w:tcPr>
          <w:p w14:paraId="1049A0D0" w14:textId="40310004" w:rsidR="0067606D" w:rsidRPr="00186C45" w:rsidRDefault="0067606D" w:rsidP="0067606D">
            <w:pPr>
              <w:pStyle w:val="TabellRader"/>
              <w:keepNext/>
              <w:keepLines/>
              <w:rPr>
                <w:b w:val="0"/>
                <w:i/>
              </w:rPr>
            </w:pPr>
            <w:r w:rsidRPr="00186C45">
              <w:rPr>
                <w:b w:val="0"/>
              </w:rPr>
              <w:t>-0,5</w:t>
            </w:r>
          </w:p>
        </w:tc>
        <w:tc>
          <w:tcPr>
            <w:tcW w:w="564" w:type="dxa"/>
            <w:tcBorders>
              <w:top w:val="nil"/>
            </w:tcBorders>
            <w:vAlign w:val="bottom"/>
          </w:tcPr>
          <w:p w14:paraId="73AAFFC9" w14:textId="32DA692E" w:rsidR="0067606D" w:rsidRPr="00186C45" w:rsidRDefault="0067606D" w:rsidP="0067606D">
            <w:pPr>
              <w:pStyle w:val="TabellRader"/>
              <w:keepNext/>
              <w:keepLines/>
              <w:rPr>
                <w:b w:val="0"/>
                <w:i/>
              </w:rPr>
            </w:pPr>
            <w:r w:rsidRPr="00186C45">
              <w:rPr>
                <w:b w:val="0"/>
              </w:rPr>
              <w:t>-0,6</w:t>
            </w:r>
          </w:p>
        </w:tc>
        <w:tc>
          <w:tcPr>
            <w:tcW w:w="564" w:type="dxa"/>
            <w:tcBorders>
              <w:top w:val="nil"/>
            </w:tcBorders>
            <w:vAlign w:val="bottom"/>
          </w:tcPr>
          <w:p w14:paraId="0223B304" w14:textId="0001C762" w:rsidR="0067606D" w:rsidRPr="00186C45" w:rsidRDefault="0067606D" w:rsidP="0067606D">
            <w:pPr>
              <w:pStyle w:val="TabellRader"/>
              <w:keepNext/>
              <w:keepLines/>
              <w:rPr>
                <w:b w:val="0"/>
                <w:i/>
              </w:rPr>
            </w:pPr>
            <w:r w:rsidRPr="00186C45">
              <w:rPr>
                <w:b w:val="0"/>
              </w:rPr>
              <w:t>-0,6</w:t>
            </w:r>
          </w:p>
        </w:tc>
      </w:tr>
    </w:tbl>
    <w:p w14:paraId="7DFD28D2" w14:textId="169B83D7" w:rsidR="0067606D" w:rsidRPr="0041162D" w:rsidRDefault="0067606D" w:rsidP="0067606D">
      <w:pPr>
        <w:pStyle w:val="TabellFotnot"/>
      </w:pPr>
      <w:r w:rsidRPr="003D6109">
        <w:rPr>
          <w:vertAlign w:val="superscript"/>
        </w:rPr>
        <w:t xml:space="preserve">1 </w:t>
      </w:r>
      <w:r>
        <w:t>S</w:t>
      </w:r>
      <w:r w:rsidRPr="0041162D">
        <w:t>e avsnitt</w:t>
      </w:r>
      <w:r w:rsidRPr="00856BA2">
        <w:rPr>
          <w:rFonts w:ascii="Cambria" w:hAnsi="Cambria" w:cs="Cambria"/>
        </w:rPr>
        <w:t> </w:t>
      </w:r>
      <w:r w:rsidRPr="0041162D">
        <w:t>7.4 för en mer detaljerad genomgång av de förslag som påverkar budgetens utgiftssida. Tabell</w:t>
      </w:r>
      <w:r w:rsidRPr="00856BA2">
        <w:rPr>
          <w:rFonts w:ascii="Cambria" w:hAnsi="Cambria" w:cs="Cambria"/>
        </w:rPr>
        <w:t> </w:t>
      </w:r>
      <w:r w:rsidRPr="00856BA2">
        <w:t>7</w:t>
      </w:r>
      <w:r w:rsidRPr="0041162D">
        <w:t>.16 visar de beräknade budgeteffekterna per utgiftsområde.</w:t>
      </w:r>
      <w:r>
        <w:t xml:space="preserve"> </w:t>
      </w:r>
    </w:p>
    <w:p w14:paraId="74140C8D" w14:textId="3049159A" w:rsidR="0067606D" w:rsidRPr="00D32C20" w:rsidRDefault="0067606D" w:rsidP="0067606D">
      <w:pPr>
        <w:pStyle w:val="TabellFotnot"/>
      </w:pPr>
      <w:r w:rsidRPr="0041162D">
        <w:rPr>
          <w:vertAlign w:val="superscript"/>
        </w:rPr>
        <w:t>2</w:t>
      </w:r>
      <w:r w:rsidRPr="0041162D">
        <w:t xml:space="preserve"> Effekterna på de</w:t>
      </w:r>
      <w:r>
        <w:t>n</w:t>
      </w:r>
      <w:r w:rsidRPr="0041162D">
        <w:t xml:space="preserve"> offentliga </w:t>
      </w:r>
      <w:r>
        <w:t xml:space="preserve">sektorns </w:t>
      </w:r>
      <w:r w:rsidRPr="0041162D">
        <w:t>finans</w:t>
      </w:r>
      <w:r>
        <w:t>iella</w:t>
      </w:r>
      <w:r w:rsidRPr="0041162D">
        <w:t xml:space="preserve"> </w:t>
      </w:r>
      <w:r>
        <w:t xml:space="preserve">sparande </w:t>
      </w:r>
      <w:r w:rsidRPr="0041162D">
        <w:t xml:space="preserve">av föreslagna förändringar av </w:t>
      </w:r>
      <w:r w:rsidRPr="00D32C20">
        <w:t>skatteregler beskrivs närmare i tabell 12.4.</w:t>
      </w:r>
    </w:p>
    <w:p w14:paraId="55DE8E9B" w14:textId="0D3EC194" w:rsidR="0067606D" w:rsidRDefault="0067606D" w:rsidP="0067606D">
      <w:pPr>
        <w:pStyle w:val="TabellFotnot"/>
      </w:pPr>
      <w:r w:rsidRPr="00D32C20">
        <w:rPr>
          <w:vertAlign w:val="superscript"/>
        </w:rPr>
        <w:t>3</w:t>
      </w:r>
      <w:r w:rsidRPr="00D32C20">
        <w:t xml:space="preserve"> Avser effekterna på den offentliga sektorns skatteintäkter av förslagen i propositionen En riktålder för höjda pensioner och följsamhet till ett längre liv (prop. 2018/19:133</w:t>
      </w:r>
      <w:r>
        <w:t>, s</w:t>
      </w:r>
      <w:r w:rsidRPr="00D32C20">
        <w:t>e även tabell 6.1</w:t>
      </w:r>
      <w:r>
        <w:t>) samt höjda avgifter för vissa tillståndsärenden (se även tabell 6.9)</w:t>
      </w:r>
      <w:r w:rsidRPr="00D32C20">
        <w:t>.</w:t>
      </w:r>
      <w:r w:rsidRPr="00690B0B">
        <w:t xml:space="preserve"> </w:t>
      </w:r>
    </w:p>
    <w:p w14:paraId="40327EA0" w14:textId="7A6F6AEB" w:rsidR="0067606D" w:rsidRPr="00D32C20" w:rsidRDefault="0067606D" w:rsidP="0067606D">
      <w:pPr>
        <w:pStyle w:val="TabellFotnot"/>
      </w:pPr>
      <w:r w:rsidRPr="00B6055B">
        <w:rPr>
          <w:vertAlign w:val="superscript"/>
        </w:rPr>
        <w:t>4</w:t>
      </w:r>
      <w:r>
        <w:t xml:space="preserve"> Vissa förslag till anslagsändringar och budgeteffekterna av propositionen En riktålder för höjda pensioner ingår inte i tabell 1.1.</w:t>
      </w:r>
    </w:p>
    <w:p w14:paraId="6C308E46" w14:textId="77777777" w:rsidR="0067606D" w:rsidRPr="003D6109" w:rsidRDefault="0067606D" w:rsidP="0067606D">
      <w:pPr>
        <w:pStyle w:val="TabellFotnot"/>
      </w:pPr>
      <w:r w:rsidRPr="00D32C20">
        <w:t>Källa: Egna beräkningar.</w:t>
      </w:r>
    </w:p>
    <w:p w14:paraId="1A4B3CAC" w14:textId="08F70082" w:rsidR="0067606D" w:rsidRDefault="0067606D" w:rsidP="0067606D">
      <w:pPr>
        <w:pStyle w:val="Brdtext"/>
      </w:pPr>
    </w:p>
    <w:p w14:paraId="0EAF43F1" w14:textId="6A56F79E" w:rsidR="0067606D" w:rsidRPr="003B71BC" w:rsidRDefault="0067606D" w:rsidP="0067606D">
      <w:pPr>
        <w:pStyle w:val="Brdtext"/>
      </w:pPr>
      <w:r w:rsidRPr="002144D0">
        <w:t xml:space="preserve">Av förslagen för 2019 i </w:t>
      </w:r>
      <w:r>
        <w:t>propositionen Höst</w:t>
      </w:r>
      <w:r w:rsidRPr="002144D0">
        <w:t xml:space="preserve">ändringsbudget för 2019 ingår i </w:t>
      </w:r>
      <w:r>
        <w:fldChar w:fldCharType="begin"/>
      </w:r>
      <w:r>
        <w:instrText xml:space="preserve"> REF  _Ref522092590 \* Lower \h  \* MERGEFORMAT </w:instrText>
      </w:r>
      <w:r>
        <w:fldChar w:fldCharType="separate"/>
      </w:r>
      <w:r w:rsidR="00757DA4" w:rsidRPr="00150923">
        <w:t xml:space="preserve">tabell </w:t>
      </w:r>
      <w:r w:rsidR="00757DA4">
        <w:rPr>
          <w:noProof/>
        </w:rPr>
        <w:t>8</w:t>
      </w:r>
      <w:r w:rsidR="00757DA4" w:rsidRPr="00150923">
        <w:t>.</w:t>
      </w:r>
      <w:r w:rsidR="00757DA4">
        <w:rPr>
          <w:noProof/>
        </w:rPr>
        <w:t>1</w:t>
      </w:r>
      <w:r>
        <w:fldChar w:fldCharType="end"/>
      </w:r>
      <w:r w:rsidRPr="00A7396F">
        <w:t xml:space="preserve"> </w:t>
      </w:r>
      <w:r>
        <w:t>endast</w:t>
      </w:r>
      <w:r w:rsidRPr="002144D0">
        <w:t xml:space="preserve"> de som avser nya </w:t>
      </w:r>
      <w:r>
        <w:t>reformer och</w:t>
      </w:r>
      <w:r w:rsidRPr="002144D0">
        <w:t xml:space="preserve"> finansiering. I </w:t>
      </w:r>
      <w:r>
        <w:fldChar w:fldCharType="begin"/>
      </w:r>
      <w:r>
        <w:instrText xml:space="preserve"> REF  _Ref522092590 \* Lower \h  \* MERGEFORMAT </w:instrText>
      </w:r>
      <w:r>
        <w:fldChar w:fldCharType="separate"/>
      </w:r>
      <w:r w:rsidR="00757DA4" w:rsidRPr="00150923">
        <w:t xml:space="preserve">tabell </w:t>
      </w:r>
      <w:r w:rsidR="00757DA4">
        <w:rPr>
          <w:noProof/>
        </w:rPr>
        <w:t>8</w:t>
      </w:r>
      <w:r w:rsidR="00757DA4" w:rsidRPr="00150923">
        <w:t>.</w:t>
      </w:r>
      <w:r w:rsidR="00757DA4">
        <w:rPr>
          <w:noProof/>
        </w:rPr>
        <w:t>1</w:t>
      </w:r>
      <w:r>
        <w:fldChar w:fldCharType="end"/>
      </w:r>
      <w:r w:rsidRPr="00A7396F">
        <w:t xml:space="preserve"> </w:t>
      </w:r>
      <w:r w:rsidRPr="002144D0">
        <w:t>ingår inte medel som föreslås tillföras regelstyrda anslag som påverkas av förändringar av volym och makroekonomiska förutsättningar (i första hand transfererings</w:t>
      </w:r>
      <w:r>
        <w:softHyphen/>
      </w:r>
      <w:r w:rsidRPr="002144D0">
        <w:t xml:space="preserve">anslag) utan att någon ny reform föreslås (se tabell </w:t>
      </w:r>
      <w:r>
        <w:t>7.</w:t>
      </w:r>
      <w:r w:rsidRPr="003B71BC">
        <w:t>16). Dessa medför höjda anslagsnivåer om ca 1,2 miljarder kronor.</w:t>
      </w:r>
    </w:p>
    <w:p w14:paraId="5F2AF090" w14:textId="7C7A897D" w:rsidR="0067606D" w:rsidRPr="002144D0" w:rsidRDefault="0067606D" w:rsidP="0067606D">
      <w:pPr>
        <w:pStyle w:val="Brdtextmedindrag"/>
      </w:pPr>
      <w:r w:rsidRPr="003B71BC">
        <w:t xml:space="preserve">I </w:t>
      </w:r>
      <w:r w:rsidRPr="003B71BC">
        <w:fldChar w:fldCharType="begin"/>
      </w:r>
      <w:r w:rsidRPr="003B71BC">
        <w:instrText xml:space="preserve"> REF  _Ref4088607 \* Lower \h </w:instrText>
      </w:r>
      <w:r>
        <w:instrText xml:space="preserve"> \* MERGEFORMAT </w:instrText>
      </w:r>
      <w:r w:rsidRPr="003B71BC">
        <w:fldChar w:fldCharType="separate"/>
      </w:r>
      <w:r w:rsidR="00757DA4">
        <w:t xml:space="preserve">tabell </w:t>
      </w:r>
      <w:r w:rsidR="00757DA4">
        <w:rPr>
          <w:bCs/>
          <w:noProof/>
        </w:rPr>
        <w:t>8</w:t>
      </w:r>
      <w:r w:rsidR="00757DA4">
        <w:t>.</w:t>
      </w:r>
      <w:r w:rsidR="00757DA4">
        <w:rPr>
          <w:noProof/>
        </w:rPr>
        <w:t>6</w:t>
      </w:r>
      <w:r w:rsidRPr="003B71BC">
        <w:fldChar w:fldCharType="end"/>
      </w:r>
      <w:r w:rsidRPr="003B71BC">
        <w:t xml:space="preserve"> redovisa</w:t>
      </w:r>
      <w:r w:rsidRPr="0081249A">
        <w:t>s den samlade budget</w:t>
      </w:r>
      <w:r w:rsidR="00C76E6E">
        <w:softHyphen/>
      </w:r>
      <w:r w:rsidRPr="0081249A">
        <w:t>effekten i förhållande till föregående år av alla tidigare beslut från riksdagen samt nu aktuella förslag och aviseringar med ekonomiska konsekvenser, som en del av analysen av förändringen av det strukturella sparandet och finanspolitikens effekt på efterfrågan.</w:t>
      </w:r>
    </w:p>
    <w:p w14:paraId="7E9FAF57" w14:textId="2B42C3DA" w:rsidR="0067606D" w:rsidRDefault="0067606D" w:rsidP="0067606D">
      <w:pPr>
        <w:pStyle w:val="Rubrik2"/>
      </w:pPr>
      <w:bookmarkStart w:id="277" w:name="_Toc19298873"/>
      <w:r>
        <w:t>Den offentliga sektorns finanser</w:t>
      </w:r>
      <w:bookmarkEnd w:id="277"/>
    </w:p>
    <w:p w14:paraId="2FB2A163" w14:textId="61628B24" w:rsidR="0067606D" w:rsidRPr="00D8769C" w:rsidRDefault="0067606D" w:rsidP="0067606D">
      <w:pPr>
        <w:pStyle w:val="Brdtext"/>
      </w:pPr>
      <w:r w:rsidRPr="00D8769C">
        <w:t>Den offentliga sektorns finanser har redovisat överskott 2015–2018. Det finansiella sparandet förstärktes något mellan 2016 och 2017 och uppgick till 1,4</w:t>
      </w:r>
      <w:r>
        <w:t> </w:t>
      </w:r>
      <w:r w:rsidRPr="00D8769C">
        <w:t xml:space="preserve">procent av BNP (se </w:t>
      </w:r>
      <w:r>
        <w:fldChar w:fldCharType="begin"/>
      </w:r>
      <w:r>
        <w:instrText xml:space="preserve"> REF  _Ref16688607 \* Lower \h  \* MERGEFORMAT </w:instrText>
      </w:r>
      <w:r>
        <w:fldChar w:fldCharType="separate"/>
      </w:r>
      <w:r w:rsidR="00757DA4" w:rsidRPr="00D41A08">
        <w:t xml:space="preserve">diagram </w:t>
      </w:r>
      <w:r w:rsidR="00757DA4">
        <w:rPr>
          <w:bCs/>
          <w:noProof/>
        </w:rPr>
        <w:t>8</w:t>
      </w:r>
      <w:r w:rsidR="00757DA4" w:rsidRPr="00D41A08">
        <w:rPr>
          <w:noProof/>
        </w:rPr>
        <w:t>.</w:t>
      </w:r>
      <w:r w:rsidR="00757DA4">
        <w:rPr>
          <w:noProof/>
        </w:rPr>
        <w:t>1</w:t>
      </w:r>
      <w:r>
        <w:fldChar w:fldCharType="end"/>
      </w:r>
      <w:r w:rsidRPr="00D8769C">
        <w:t xml:space="preserve">). Ett lägre överskott förväntas både 2018 och 2019 jämfört med 2017. Detta gäller både för staten </w:t>
      </w:r>
      <w:r w:rsidRPr="00D8769C">
        <w:t xml:space="preserve">och kommunsektorn. Från och med 2020 </w:t>
      </w:r>
      <w:r w:rsidRPr="004A0211">
        <w:t>förväntas den offentliga sektorns sparande stärkas och uppgå till 1,2 procent</w:t>
      </w:r>
      <w:r w:rsidRPr="00D8769C">
        <w:t xml:space="preserve"> av BNP år 2022.</w:t>
      </w:r>
    </w:p>
    <w:p w14:paraId="1D617732" w14:textId="6C77D615" w:rsidR="0067606D" w:rsidRPr="00D41A08" w:rsidRDefault="0067606D" w:rsidP="0067606D">
      <w:pPr>
        <w:pStyle w:val="Brdtext"/>
      </w:pPr>
    </w:p>
    <w:p w14:paraId="10B54F16" w14:textId="433F74F0" w:rsidR="0067606D" w:rsidRPr="00D41A08" w:rsidRDefault="0067606D" w:rsidP="0067606D">
      <w:pPr>
        <w:pStyle w:val="DiagramRubrik"/>
      </w:pPr>
      <w:bookmarkStart w:id="278" w:name="_Ref16688607"/>
      <w:bookmarkStart w:id="279" w:name="_Toc19290721"/>
      <w:r w:rsidRPr="00D41A08">
        <w:t xml:space="preserve">Diagram </w:t>
      </w:r>
      <w:r w:rsidRPr="00D41A08">
        <w:rPr>
          <w:bCs/>
          <w:noProof/>
        </w:rPr>
        <w:fldChar w:fldCharType="begin"/>
      </w:r>
      <w:r w:rsidRPr="00D41A08">
        <w:rPr>
          <w:bCs/>
          <w:noProof/>
        </w:rPr>
        <w:instrText xml:space="preserve"> STYLEREF "Rubrik 1"\n \* MERGEFORMAT </w:instrText>
      </w:r>
      <w:r w:rsidRPr="00D41A08">
        <w:rPr>
          <w:bCs/>
          <w:noProof/>
        </w:rPr>
        <w:fldChar w:fldCharType="separate"/>
      </w:r>
      <w:r w:rsidR="00757DA4">
        <w:rPr>
          <w:bCs/>
          <w:noProof/>
        </w:rPr>
        <w:t>8</w:t>
      </w:r>
      <w:r w:rsidRPr="00D41A08">
        <w:rPr>
          <w:bCs/>
          <w:noProof/>
        </w:rPr>
        <w:fldChar w:fldCharType="end"/>
      </w:r>
      <w:r w:rsidRPr="00D41A08">
        <w:rPr>
          <w:noProof/>
        </w:rPr>
        <w:t>.</w:t>
      </w:r>
      <w:r w:rsidRPr="00D41A08">
        <w:rPr>
          <w:noProof/>
        </w:rPr>
        <w:fldChar w:fldCharType="begin"/>
      </w:r>
      <w:r w:rsidRPr="00D41A08">
        <w:rPr>
          <w:noProof/>
        </w:rPr>
        <w:instrText xml:space="preserve"> SEQ Diagram \* ARABIC \s 1 </w:instrText>
      </w:r>
      <w:r w:rsidRPr="00D41A08">
        <w:rPr>
          <w:noProof/>
        </w:rPr>
        <w:fldChar w:fldCharType="separate"/>
      </w:r>
      <w:r w:rsidR="00757DA4">
        <w:rPr>
          <w:noProof/>
        </w:rPr>
        <w:t>1</w:t>
      </w:r>
      <w:r w:rsidRPr="00D41A08">
        <w:rPr>
          <w:noProof/>
        </w:rPr>
        <w:fldChar w:fldCharType="end"/>
      </w:r>
      <w:bookmarkEnd w:id="278"/>
      <w:r w:rsidRPr="00D41A08">
        <w:rPr>
          <w:noProof/>
        </w:rPr>
        <w:tab/>
      </w:r>
      <w:r w:rsidRPr="00D41A08">
        <w:t>Den offentliga sektorns finansiella och strukturella sparande</w:t>
      </w:r>
      <w:bookmarkEnd w:id="279"/>
    </w:p>
    <w:p w14:paraId="16A7A9C7" w14:textId="26D52894" w:rsidR="0067606D" w:rsidRPr="00D41A08" w:rsidRDefault="0067606D" w:rsidP="0067606D">
      <w:pPr>
        <w:pStyle w:val="DiagramUnderrubrik"/>
      </w:pPr>
      <w:r>
        <w:t xml:space="preserve">Procent av BNP samt potentiell BNP. Utfall </w:t>
      </w:r>
      <w:r w:rsidRPr="00D5076B">
        <w:t>20</w:t>
      </w:r>
      <w:r>
        <w:t>00</w:t>
      </w:r>
      <w:r w:rsidRPr="00D5076B">
        <w:t>–</w:t>
      </w:r>
      <w:r>
        <w:t xml:space="preserve">2018, prognos </w:t>
      </w:r>
      <w:r>
        <w:br/>
        <w:t>2019–2022</w:t>
      </w:r>
    </w:p>
    <w:p w14:paraId="75E249C6" w14:textId="0F9E0578" w:rsidR="0067606D" w:rsidRDefault="0067606D" w:rsidP="0067606D">
      <w:pPr>
        <w:pStyle w:val="Brdtext"/>
        <w:spacing w:line="260" w:lineRule="atLeast"/>
      </w:pPr>
      <w:r>
        <w:rPr>
          <w:noProof/>
        </w:rPr>
        <w:drawing>
          <wp:inline distT="0" distB="0" distL="0" distR="0" wp14:anchorId="2634FE5A" wp14:editId="1CEE6CCC">
            <wp:extent cx="2753995" cy="2044065"/>
            <wp:effectExtent l="0" t="0" r="8255" b="0"/>
            <wp:docPr id="33" name="Diagram 3">
              <a:extLst xmlns:a="http://schemas.openxmlformats.org/drawingml/2006/main">
                <a:ext uri="{FF2B5EF4-FFF2-40B4-BE49-F238E27FC236}">
                  <a16:creationId xmlns:a16="http://schemas.microsoft.com/office/drawing/2014/main" id="{00000000-0008-0000-0000-000004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2"/>
              </a:graphicData>
            </a:graphic>
          </wp:inline>
        </w:drawing>
      </w:r>
    </w:p>
    <w:p w14:paraId="3F98A775" w14:textId="77777777" w:rsidR="0067606D" w:rsidRDefault="0067606D" w:rsidP="0067606D">
      <w:pPr>
        <w:pStyle w:val="DiagramFotnot"/>
      </w:pPr>
      <w:r w:rsidRPr="00D41A08">
        <w:rPr>
          <w:spacing w:val="-4"/>
        </w:rPr>
        <w:t>Källor: Statistiska centralbyrån och egna beräkningar.</w:t>
      </w:r>
    </w:p>
    <w:p w14:paraId="5E5D12E3" w14:textId="77777777" w:rsidR="0067606D" w:rsidRPr="003C2A7B" w:rsidRDefault="0067606D" w:rsidP="0067606D">
      <w:pPr>
        <w:pStyle w:val="Brdtext"/>
        <w:rPr>
          <w:highlight w:val="yellow"/>
        </w:rPr>
      </w:pPr>
    </w:p>
    <w:p w14:paraId="33AA7112" w14:textId="430EA54B" w:rsidR="0067606D" w:rsidRPr="00D8769C" w:rsidRDefault="0067606D" w:rsidP="0067606D">
      <w:pPr>
        <w:pStyle w:val="Brdtext"/>
      </w:pPr>
      <w:r w:rsidRPr="00D8769C">
        <w:t>Det lägre överskottet 2018 jämfört med 2017 följde främst av att utgifterna växte något snabbare än BNP. År 2019 beräknas inkomsterna minska som andel av BNP samtidigt som även utgiftsandelen minskar. Mot slutet av prognos</w:t>
      </w:r>
      <w:r>
        <w:softHyphen/>
      </w:r>
      <w:r w:rsidRPr="00D8769C">
        <w:t xml:space="preserve">perioden bedöms inkomsterna växa något svagare än BNP medan utgifterna i framför allt staten successivt minskar som andel av BNP (se </w:t>
      </w:r>
      <w:r>
        <w:fldChar w:fldCharType="begin"/>
      </w:r>
      <w:r>
        <w:instrText xml:space="preserve"> REF  _Ref16775419 \* Lower \h </w:instrText>
      </w:r>
      <w:r>
        <w:fldChar w:fldCharType="separate"/>
      </w:r>
      <w:r w:rsidR="00757DA4" w:rsidRPr="00D5076B">
        <w:t xml:space="preserve">diagram </w:t>
      </w:r>
      <w:r w:rsidR="00757DA4">
        <w:rPr>
          <w:bCs/>
          <w:noProof/>
        </w:rPr>
        <w:t>8</w:t>
      </w:r>
      <w:r w:rsidR="00757DA4" w:rsidRPr="00D5076B">
        <w:rPr>
          <w:noProof/>
        </w:rPr>
        <w:t>.</w:t>
      </w:r>
      <w:r w:rsidR="00757DA4">
        <w:rPr>
          <w:noProof/>
        </w:rPr>
        <w:t>2</w:t>
      </w:r>
      <w:r>
        <w:fldChar w:fldCharType="end"/>
      </w:r>
      <w:r w:rsidRPr="00D8769C">
        <w:t>).</w:t>
      </w:r>
    </w:p>
    <w:p w14:paraId="2CC09AE1" w14:textId="5F8E8342" w:rsidR="0067606D" w:rsidRPr="00D8769C" w:rsidRDefault="0067606D" w:rsidP="0067606D">
      <w:pPr>
        <w:pStyle w:val="Brdtext"/>
      </w:pPr>
    </w:p>
    <w:p w14:paraId="4F44E313" w14:textId="6048E3E7" w:rsidR="0067606D" w:rsidRDefault="0067606D" w:rsidP="0067606D">
      <w:pPr>
        <w:pStyle w:val="DiagramRubrik"/>
      </w:pPr>
      <w:bookmarkStart w:id="280" w:name="_Ref16775419"/>
      <w:bookmarkStart w:id="281" w:name="_Toc19290722"/>
      <w:r w:rsidRPr="00D5076B">
        <w:t xml:space="preserve">Diagram </w:t>
      </w:r>
      <w:r w:rsidRPr="00D5076B">
        <w:rPr>
          <w:bCs/>
          <w:noProof/>
        </w:rPr>
        <w:fldChar w:fldCharType="begin"/>
      </w:r>
      <w:r w:rsidRPr="00D5076B">
        <w:rPr>
          <w:bCs/>
          <w:noProof/>
        </w:rPr>
        <w:instrText xml:space="preserve"> STYLEREF "Rubrik 1"\n \* MERGEFORMAT </w:instrText>
      </w:r>
      <w:r w:rsidRPr="00D5076B">
        <w:rPr>
          <w:bCs/>
          <w:noProof/>
        </w:rPr>
        <w:fldChar w:fldCharType="separate"/>
      </w:r>
      <w:r w:rsidR="00757DA4">
        <w:rPr>
          <w:bCs/>
          <w:noProof/>
        </w:rPr>
        <w:t>8</w:t>
      </w:r>
      <w:r w:rsidRPr="00D5076B">
        <w:rPr>
          <w:bCs/>
          <w:noProof/>
        </w:rPr>
        <w:fldChar w:fldCharType="end"/>
      </w:r>
      <w:r w:rsidRPr="00D5076B">
        <w:rPr>
          <w:noProof/>
        </w:rPr>
        <w:t>.</w:t>
      </w:r>
      <w:r w:rsidRPr="00D5076B">
        <w:rPr>
          <w:noProof/>
        </w:rPr>
        <w:fldChar w:fldCharType="begin"/>
      </w:r>
      <w:r w:rsidRPr="00D5076B">
        <w:rPr>
          <w:noProof/>
        </w:rPr>
        <w:instrText xml:space="preserve"> SEQ Diagram \* ARABIC \s 1 </w:instrText>
      </w:r>
      <w:r w:rsidRPr="00D5076B">
        <w:rPr>
          <w:noProof/>
        </w:rPr>
        <w:fldChar w:fldCharType="separate"/>
      </w:r>
      <w:r w:rsidR="00757DA4">
        <w:rPr>
          <w:noProof/>
        </w:rPr>
        <w:t>2</w:t>
      </w:r>
      <w:r w:rsidRPr="00D5076B">
        <w:rPr>
          <w:noProof/>
        </w:rPr>
        <w:fldChar w:fldCharType="end"/>
      </w:r>
      <w:bookmarkEnd w:id="280"/>
      <w:r>
        <w:rPr>
          <w:noProof/>
        </w:rPr>
        <w:tab/>
      </w:r>
      <w:r w:rsidRPr="003028F1">
        <w:t>Den offentliga sektorns inkomster och utgifter</w:t>
      </w:r>
      <w:bookmarkEnd w:id="281"/>
    </w:p>
    <w:p w14:paraId="7D966593" w14:textId="5B7849E5" w:rsidR="0067606D" w:rsidRDefault="0067606D" w:rsidP="0067606D">
      <w:pPr>
        <w:pStyle w:val="DiagramUnderrubrik"/>
      </w:pPr>
      <w:r w:rsidRPr="00D5076B">
        <w:t>Procent av BNP. Utfall 20</w:t>
      </w:r>
      <w:r>
        <w:t>00</w:t>
      </w:r>
      <w:r w:rsidRPr="00D5076B">
        <w:t>–2018, prognos 2019–2022</w:t>
      </w:r>
    </w:p>
    <w:p w14:paraId="277430BB" w14:textId="1DE93363" w:rsidR="0067606D" w:rsidRDefault="0067606D" w:rsidP="0067606D">
      <w:pPr>
        <w:pStyle w:val="Brdtext"/>
        <w:spacing w:line="260" w:lineRule="atLeast"/>
      </w:pPr>
      <w:r>
        <w:rPr>
          <w:noProof/>
        </w:rPr>
        <w:drawing>
          <wp:inline distT="0" distB="0" distL="0" distR="0" wp14:anchorId="33950098" wp14:editId="4B4D4A8D">
            <wp:extent cx="2753995" cy="2044065"/>
            <wp:effectExtent l="0" t="0" r="0" b="0"/>
            <wp:docPr id="34" name="Diagram 20">
              <a:extLst xmlns:a="http://schemas.openxmlformats.org/drawingml/2006/main">
                <a:ext uri="{FF2B5EF4-FFF2-40B4-BE49-F238E27FC236}">
                  <a16:creationId xmlns:a16="http://schemas.microsoft.com/office/drawing/2014/main" id="{00000000-0008-0000-0000-000004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3"/>
              </a:graphicData>
            </a:graphic>
          </wp:inline>
        </w:drawing>
      </w:r>
    </w:p>
    <w:p w14:paraId="207B4124" w14:textId="77777777" w:rsidR="0067606D" w:rsidRDefault="0067606D" w:rsidP="0067606D">
      <w:pPr>
        <w:pStyle w:val="DiagramFotnot"/>
      </w:pPr>
      <w:r w:rsidRPr="00D5076B">
        <w:rPr>
          <w:spacing w:val="-4"/>
        </w:rPr>
        <w:t>Källor: Statistiska centralbyrån och egna beräkningar.</w:t>
      </w:r>
    </w:p>
    <w:p w14:paraId="337ED3D3" w14:textId="77777777" w:rsidR="0067606D" w:rsidRPr="003C2A7B" w:rsidRDefault="0067606D" w:rsidP="0067606D">
      <w:pPr>
        <w:pStyle w:val="Brdtext"/>
        <w:rPr>
          <w:highlight w:val="yellow"/>
        </w:rPr>
      </w:pPr>
    </w:p>
    <w:p w14:paraId="3B6039CB" w14:textId="16C137B3" w:rsidR="0067606D" w:rsidRPr="00595C25" w:rsidRDefault="0067606D" w:rsidP="0067606D">
      <w:pPr>
        <w:pStyle w:val="Brdtext"/>
      </w:pPr>
      <w:r w:rsidRPr="00595C25">
        <w:t xml:space="preserve">Det strukturella sparandet, som är justerat för konjunkturella variationer och vissa engångs-effekter, är tänkt att visa den underliggande nivån på det finansiella sparandet. Det strukturella sparandet beräknas vara i det närmaste oförändrat </w:t>
      </w:r>
      <w:r w:rsidRPr="00595C25">
        <w:lastRenderedPageBreak/>
        <w:t>2018 och 2019 och sedan successivt förstärkas</w:t>
      </w:r>
      <w:r w:rsidRPr="00595C25" w:rsidDel="00784ABE">
        <w:t xml:space="preserve"> t.o.m.</w:t>
      </w:r>
      <w:r w:rsidRPr="00595C25">
        <w:t xml:space="preserve"> 202</w:t>
      </w:r>
      <w:r>
        <w:t xml:space="preserve">2 (se </w:t>
      </w:r>
      <w:r>
        <w:fldChar w:fldCharType="begin"/>
      </w:r>
      <w:r>
        <w:instrText xml:space="preserve"> REF  _Ref17450770 \* Lower \h </w:instrText>
      </w:r>
      <w:r>
        <w:fldChar w:fldCharType="separate"/>
      </w:r>
      <w:r w:rsidR="00757DA4" w:rsidRPr="00595C25">
        <w:t xml:space="preserve">tabell </w:t>
      </w:r>
      <w:r w:rsidR="00757DA4">
        <w:rPr>
          <w:noProof/>
        </w:rPr>
        <w:t>8</w:t>
      </w:r>
      <w:r w:rsidR="00757DA4" w:rsidRPr="00EF66F5">
        <w:t>.</w:t>
      </w:r>
      <w:r w:rsidR="00757DA4">
        <w:rPr>
          <w:noProof/>
        </w:rPr>
        <w:t>2</w:t>
      </w:r>
      <w:r>
        <w:fldChar w:fldCharType="end"/>
      </w:r>
      <w:r>
        <w:t>)</w:t>
      </w:r>
      <w:r w:rsidRPr="00595C25">
        <w:t>.</w:t>
      </w:r>
    </w:p>
    <w:p w14:paraId="15560B84" w14:textId="77777777" w:rsidR="0067606D" w:rsidRPr="003C2A7B" w:rsidRDefault="0067606D" w:rsidP="0067606D">
      <w:pPr>
        <w:pStyle w:val="Brdtext"/>
        <w:rPr>
          <w:highlight w:val="yellow"/>
        </w:rPr>
      </w:pPr>
    </w:p>
    <w:p w14:paraId="21047A6E" w14:textId="6E5A2190" w:rsidR="0067606D" w:rsidRPr="002F1875" w:rsidRDefault="0067606D" w:rsidP="0067606D">
      <w:pPr>
        <w:pStyle w:val="TabellRubrik"/>
      </w:pPr>
      <w:bookmarkStart w:id="282" w:name="_Ref17450770"/>
      <w:bookmarkStart w:id="283" w:name="_Toc19299014"/>
      <w:r w:rsidRPr="00595C25">
        <w:t xml:space="preserve">Tabell </w:t>
      </w:r>
      <w:fldSimple w:instr=" STYLEREF &quot;Rubrik 1&quot;\n \* MERGEFORMAT ">
        <w:r w:rsidR="00757DA4">
          <w:rPr>
            <w:noProof/>
          </w:rPr>
          <w:t>8</w:t>
        </w:r>
      </w:fldSimple>
      <w:r w:rsidRPr="00EF66F5">
        <w:t>.</w:t>
      </w:r>
      <w:fldSimple w:instr=" SEQ Tabell \* Arabic \s 1  \* MERGEFORMAT ">
        <w:r w:rsidR="00757DA4">
          <w:rPr>
            <w:noProof/>
          </w:rPr>
          <w:t>2</w:t>
        </w:r>
      </w:fldSimple>
      <w:bookmarkEnd w:id="282"/>
      <w:r w:rsidRPr="00EF66F5">
        <w:tab/>
        <w:t>Den konsoliderade</w:t>
      </w:r>
      <w:r w:rsidRPr="002F1875">
        <w:t xml:space="preserve"> offentliga sektorns finanser</w:t>
      </w:r>
      <w:bookmarkEnd w:id="283"/>
    </w:p>
    <w:p w14:paraId="43D99FA2" w14:textId="553851B0" w:rsidR="0067606D" w:rsidRPr="002F1875" w:rsidRDefault="0067606D" w:rsidP="0067606D">
      <w:pPr>
        <w:pStyle w:val="TabellUnderrubrik"/>
      </w:pPr>
      <w:r w:rsidRPr="00EF66F5">
        <w:t xml:space="preserve">Miljarder kronor om inte annat anges. Utfall 2018, prognos </w:t>
      </w:r>
      <w:r w:rsidRPr="00EF66F5">
        <w:br/>
        <w:t>2019–2022</w:t>
      </w:r>
    </w:p>
    <w:tbl>
      <w:tblPr>
        <w:tblStyle w:val="RKEgentabell"/>
        <w:tblW w:w="4383" w:type="dxa"/>
        <w:tblInd w:w="0" w:type="dxa"/>
        <w:tblLayout w:type="fixed"/>
        <w:tblLook w:val="0460" w:firstRow="1" w:lastRow="1" w:firstColumn="0" w:lastColumn="0" w:noHBand="0" w:noVBand="1"/>
      </w:tblPr>
      <w:tblGrid>
        <w:gridCol w:w="1560"/>
        <w:gridCol w:w="564"/>
        <w:gridCol w:w="565"/>
        <w:gridCol w:w="564"/>
        <w:gridCol w:w="565"/>
        <w:gridCol w:w="565"/>
      </w:tblGrid>
      <w:tr w:rsidR="0067606D" w14:paraId="46162A6E" w14:textId="77777777" w:rsidTr="0067606D">
        <w:trPr>
          <w:cnfStyle w:val="100000000000" w:firstRow="1" w:lastRow="0" w:firstColumn="0" w:lastColumn="0" w:oddVBand="0" w:evenVBand="0" w:oddHBand="0" w:evenHBand="0" w:firstRowFirstColumn="0" w:firstRowLastColumn="0" w:lastRowFirstColumn="0" w:lastRowLastColumn="0"/>
        </w:trPr>
        <w:tc>
          <w:tcPr>
            <w:tcW w:w="1560" w:type="dxa"/>
            <w:tcMar>
              <w:left w:w="0" w:type="dxa"/>
              <w:right w:w="0" w:type="dxa"/>
            </w:tcMar>
          </w:tcPr>
          <w:p w14:paraId="0ECDE33F" w14:textId="77777777" w:rsidR="0067606D" w:rsidRPr="002F1875" w:rsidRDefault="0067606D" w:rsidP="0067606D">
            <w:pPr>
              <w:pStyle w:val="TabellHuvud"/>
              <w:keepNext/>
              <w:keepLines/>
              <w:jc w:val="left"/>
            </w:pPr>
          </w:p>
        </w:tc>
        <w:tc>
          <w:tcPr>
            <w:tcW w:w="564" w:type="dxa"/>
          </w:tcPr>
          <w:p w14:paraId="1D48382A" w14:textId="0DE8EDDE" w:rsidR="0067606D" w:rsidRPr="002F1875" w:rsidRDefault="0067606D" w:rsidP="0067606D">
            <w:pPr>
              <w:pStyle w:val="TabellHuvud"/>
              <w:keepNext/>
              <w:keepLines/>
            </w:pPr>
            <w:r w:rsidRPr="002F1875">
              <w:t>2018</w:t>
            </w:r>
          </w:p>
        </w:tc>
        <w:tc>
          <w:tcPr>
            <w:tcW w:w="565" w:type="dxa"/>
          </w:tcPr>
          <w:p w14:paraId="0B938FC1" w14:textId="35BC7DE7" w:rsidR="0067606D" w:rsidRPr="002F1875" w:rsidRDefault="0067606D" w:rsidP="0067606D">
            <w:pPr>
              <w:pStyle w:val="TabellHuvud"/>
              <w:keepNext/>
              <w:keepLines/>
            </w:pPr>
            <w:r w:rsidRPr="002F1875">
              <w:t>2019</w:t>
            </w:r>
          </w:p>
        </w:tc>
        <w:tc>
          <w:tcPr>
            <w:tcW w:w="564" w:type="dxa"/>
          </w:tcPr>
          <w:p w14:paraId="36FE8481" w14:textId="7B15B5F8" w:rsidR="0067606D" w:rsidRPr="002F1875" w:rsidRDefault="0067606D" w:rsidP="0067606D">
            <w:pPr>
              <w:pStyle w:val="TabellHuvud"/>
              <w:keepNext/>
              <w:keepLines/>
            </w:pPr>
            <w:r w:rsidRPr="002F1875">
              <w:t>2020</w:t>
            </w:r>
          </w:p>
        </w:tc>
        <w:tc>
          <w:tcPr>
            <w:tcW w:w="565" w:type="dxa"/>
          </w:tcPr>
          <w:p w14:paraId="5D2E14D7" w14:textId="0D67E660" w:rsidR="0067606D" w:rsidRPr="002F1875" w:rsidRDefault="0067606D" w:rsidP="0067606D">
            <w:pPr>
              <w:pStyle w:val="TabellHuvud"/>
              <w:keepNext/>
              <w:keepLines/>
            </w:pPr>
            <w:r w:rsidRPr="002F1875">
              <w:t>2021</w:t>
            </w:r>
          </w:p>
        </w:tc>
        <w:tc>
          <w:tcPr>
            <w:tcW w:w="565" w:type="dxa"/>
          </w:tcPr>
          <w:p w14:paraId="4BE25CFD" w14:textId="38B431B6" w:rsidR="0067606D" w:rsidRPr="002F1875" w:rsidRDefault="0067606D" w:rsidP="0067606D">
            <w:pPr>
              <w:pStyle w:val="TabellHuvud"/>
              <w:keepNext/>
              <w:keepLines/>
            </w:pPr>
            <w:r w:rsidRPr="002F1875">
              <w:t>2022</w:t>
            </w:r>
          </w:p>
        </w:tc>
      </w:tr>
      <w:tr w:rsidR="0067606D" w14:paraId="36C86708" w14:textId="77777777" w:rsidTr="0067606D">
        <w:tc>
          <w:tcPr>
            <w:tcW w:w="1560" w:type="dxa"/>
            <w:tcBorders>
              <w:bottom w:val="nil"/>
            </w:tcBorders>
            <w:tcMar>
              <w:left w:w="0" w:type="dxa"/>
              <w:right w:w="0" w:type="dxa"/>
            </w:tcMar>
          </w:tcPr>
          <w:p w14:paraId="5B66939A" w14:textId="2B27CCB4" w:rsidR="0067606D" w:rsidRPr="00EF66F5" w:rsidRDefault="0067606D" w:rsidP="0067606D">
            <w:pPr>
              <w:pStyle w:val="TabellRader"/>
              <w:keepNext/>
              <w:keepLines/>
              <w:jc w:val="left"/>
              <w:rPr>
                <w:b/>
              </w:rPr>
            </w:pPr>
            <w:r w:rsidRPr="00EF66F5">
              <w:rPr>
                <w:b/>
              </w:rPr>
              <w:t>Inkomster</w:t>
            </w:r>
          </w:p>
        </w:tc>
        <w:tc>
          <w:tcPr>
            <w:tcW w:w="564" w:type="dxa"/>
            <w:tcBorders>
              <w:bottom w:val="nil"/>
            </w:tcBorders>
            <w:vAlign w:val="bottom"/>
          </w:tcPr>
          <w:p w14:paraId="1B032F43" w14:textId="50843BA3" w:rsidR="0067606D" w:rsidRPr="00EF66F5" w:rsidRDefault="0067606D" w:rsidP="0067606D">
            <w:pPr>
              <w:pStyle w:val="TabellRader"/>
              <w:keepNext/>
              <w:keepLines/>
              <w:rPr>
                <w:b/>
              </w:rPr>
            </w:pPr>
            <w:r w:rsidRPr="00203F92">
              <w:rPr>
                <w:b/>
              </w:rPr>
              <w:t>2 383</w:t>
            </w:r>
          </w:p>
        </w:tc>
        <w:tc>
          <w:tcPr>
            <w:tcW w:w="565" w:type="dxa"/>
            <w:tcBorders>
              <w:bottom w:val="nil"/>
            </w:tcBorders>
            <w:vAlign w:val="bottom"/>
          </w:tcPr>
          <w:p w14:paraId="09396C64" w14:textId="1AB62956" w:rsidR="0067606D" w:rsidRPr="00EF66F5" w:rsidRDefault="0067606D" w:rsidP="0067606D">
            <w:pPr>
              <w:pStyle w:val="TabellRader"/>
              <w:keepNext/>
              <w:keepLines/>
              <w:rPr>
                <w:b/>
              </w:rPr>
            </w:pPr>
            <w:r w:rsidRPr="00203F92">
              <w:rPr>
                <w:b/>
              </w:rPr>
              <w:t>2 439</w:t>
            </w:r>
          </w:p>
        </w:tc>
        <w:tc>
          <w:tcPr>
            <w:tcW w:w="564" w:type="dxa"/>
            <w:tcBorders>
              <w:bottom w:val="nil"/>
            </w:tcBorders>
            <w:vAlign w:val="bottom"/>
          </w:tcPr>
          <w:p w14:paraId="7AFFEBF3" w14:textId="7FF164C7" w:rsidR="0067606D" w:rsidRPr="00EF66F5" w:rsidRDefault="0067606D" w:rsidP="0067606D">
            <w:pPr>
              <w:pStyle w:val="TabellRader"/>
              <w:keepNext/>
              <w:keepLines/>
              <w:rPr>
                <w:b/>
              </w:rPr>
            </w:pPr>
            <w:r w:rsidRPr="00203F92">
              <w:rPr>
                <w:b/>
              </w:rPr>
              <w:t>2 510</w:t>
            </w:r>
          </w:p>
        </w:tc>
        <w:tc>
          <w:tcPr>
            <w:tcW w:w="565" w:type="dxa"/>
            <w:tcBorders>
              <w:bottom w:val="nil"/>
            </w:tcBorders>
            <w:vAlign w:val="bottom"/>
          </w:tcPr>
          <w:p w14:paraId="470BCF40" w14:textId="79CF9E5D" w:rsidR="0067606D" w:rsidRPr="00EF66F5" w:rsidRDefault="0067606D" w:rsidP="0067606D">
            <w:pPr>
              <w:pStyle w:val="TabellRader"/>
              <w:keepNext/>
              <w:keepLines/>
              <w:rPr>
                <w:b/>
              </w:rPr>
            </w:pPr>
            <w:r w:rsidRPr="00203F92">
              <w:rPr>
                <w:b/>
              </w:rPr>
              <w:t>2 586</w:t>
            </w:r>
          </w:p>
        </w:tc>
        <w:tc>
          <w:tcPr>
            <w:tcW w:w="565" w:type="dxa"/>
            <w:tcBorders>
              <w:bottom w:val="nil"/>
            </w:tcBorders>
            <w:vAlign w:val="bottom"/>
          </w:tcPr>
          <w:p w14:paraId="2B1A9B66" w14:textId="61919E08" w:rsidR="0067606D" w:rsidRPr="005A0E1C" w:rsidRDefault="0067606D" w:rsidP="0067606D">
            <w:pPr>
              <w:pStyle w:val="TabellRader"/>
              <w:keepNext/>
              <w:keepLines/>
              <w:rPr>
                <w:b/>
              </w:rPr>
            </w:pPr>
            <w:r w:rsidRPr="00203F92">
              <w:rPr>
                <w:b/>
              </w:rPr>
              <w:t>2 688</w:t>
            </w:r>
          </w:p>
        </w:tc>
      </w:tr>
      <w:tr w:rsidR="0067606D" w14:paraId="4D0FC028" w14:textId="77777777" w:rsidTr="0067606D">
        <w:tc>
          <w:tcPr>
            <w:tcW w:w="1560" w:type="dxa"/>
            <w:tcBorders>
              <w:top w:val="nil"/>
              <w:bottom w:val="nil"/>
            </w:tcBorders>
            <w:tcMar>
              <w:left w:w="0" w:type="dxa"/>
              <w:right w:w="0" w:type="dxa"/>
            </w:tcMar>
          </w:tcPr>
          <w:p w14:paraId="57C3AA5B" w14:textId="704A26BE" w:rsidR="0067606D" w:rsidRPr="0013312E" w:rsidRDefault="0067606D" w:rsidP="0067606D">
            <w:pPr>
              <w:pStyle w:val="TabellRader"/>
              <w:keepNext/>
              <w:keepLines/>
              <w:jc w:val="left"/>
            </w:pPr>
            <w:r w:rsidRPr="0013312E">
              <w:t>Procent av BNP</w:t>
            </w:r>
          </w:p>
        </w:tc>
        <w:tc>
          <w:tcPr>
            <w:tcW w:w="564" w:type="dxa"/>
            <w:tcBorders>
              <w:top w:val="nil"/>
              <w:bottom w:val="nil"/>
            </w:tcBorders>
            <w:vAlign w:val="bottom"/>
          </w:tcPr>
          <w:p w14:paraId="086B4D23" w14:textId="37ADFB06" w:rsidR="0067606D" w:rsidRPr="0013312E" w:rsidRDefault="0067606D" w:rsidP="0067606D">
            <w:pPr>
              <w:pStyle w:val="TabellRader"/>
              <w:keepNext/>
              <w:keepLines/>
            </w:pPr>
            <w:r w:rsidRPr="00413DFE">
              <w:t>49,7</w:t>
            </w:r>
          </w:p>
        </w:tc>
        <w:tc>
          <w:tcPr>
            <w:tcW w:w="565" w:type="dxa"/>
            <w:tcBorders>
              <w:top w:val="nil"/>
              <w:bottom w:val="nil"/>
            </w:tcBorders>
            <w:vAlign w:val="bottom"/>
          </w:tcPr>
          <w:p w14:paraId="177AF6A8" w14:textId="5EAC7B9D" w:rsidR="0067606D" w:rsidRPr="0013312E" w:rsidRDefault="0067606D" w:rsidP="0067606D">
            <w:pPr>
              <w:pStyle w:val="TabellRader"/>
              <w:keepNext/>
              <w:keepLines/>
            </w:pPr>
            <w:r w:rsidRPr="00413DFE">
              <w:t>49,0</w:t>
            </w:r>
          </w:p>
        </w:tc>
        <w:tc>
          <w:tcPr>
            <w:tcW w:w="564" w:type="dxa"/>
            <w:tcBorders>
              <w:top w:val="nil"/>
              <w:bottom w:val="nil"/>
            </w:tcBorders>
            <w:vAlign w:val="bottom"/>
          </w:tcPr>
          <w:p w14:paraId="635554AF" w14:textId="1773CA42" w:rsidR="0067606D" w:rsidRPr="0013312E" w:rsidRDefault="0067606D">
            <w:pPr>
              <w:pStyle w:val="TabellRader"/>
              <w:keepNext/>
              <w:keepLines/>
            </w:pPr>
            <w:r w:rsidRPr="00413DFE">
              <w:t>48,9</w:t>
            </w:r>
          </w:p>
        </w:tc>
        <w:tc>
          <w:tcPr>
            <w:tcW w:w="565" w:type="dxa"/>
            <w:tcBorders>
              <w:top w:val="nil"/>
              <w:bottom w:val="nil"/>
            </w:tcBorders>
            <w:vAlign w:val="bottom"/>
          </w:tcPr>
          <w:p w14:paraId="5B9EAC9E" w14:textId="2B532858" w:rsidR="0067606D" w:rsidRPr="0013312E" w:rsidRDefault="0067606D">
            <w:pPr>
              <w:pStyle w:val="TabellRader"/>
              <w:keepNext/>
              <w:keepLines/>
            </w:pPr>
            <w:r w:rsidRPr="00413DFE">
              <w:t>48,5</w:t>
            </w:r>
          </w:p>
        </w:tc>
        <w:tc>
          <w:tcPr>
            <w:tcW w:w="565" w:type="dxa"/>
            <w:tcBorders>
              <w:top w:val="nil"/>
              <w:bottom w:val="nil"/>
            </w:tcBorders>
            <w:vAlign w:val="bottom"/>
          </w:tcPr>
          <w:p w14:paraId="71510A94" w14:textId="0F297A9E" w:rsidR="0067606D" w:rsidRPr="0013312E" w:rsidRDefault="0067606D">
            <w:pPr>
              <w:pStyle w:val="TabellRader"/>
              <w:keepNext/>
              <w:keepLines/>
            </w:pPr>
            <w:r w:rsidRPr="00413DFE">
              <w:t>48,5</w:t>
            </w:r>
          </w:p>
        </w:tc>
      </w:tr>
      <w:tr w:rsidR="0067606D" w14:paraId="37C2DB5B" w14:textId="77777777" w:rsidTr="0067606D">
        <w:tc>
          <w:tcPr>
            <w:tcW w:w="1560" w:type="dxa"/>
            <w:tcBorders>
              <w:top w:val="nil"/>
              <w:bottom w:val="nil"/>
            </w:tcBorders>
            <w:tcMar>
              <w:left w:w="0" w:type="dxa"/>
              <w:right w:w="0" w:type="dxa"/>
            </w:tcMar>
          </w:tcPr>
          <w:p w14:paraId="09F6C729" w14:textId="1A040534" w:rsidR="0067606D" w:rsidRPr="002F1875" w:rsidRDefault="0067606D" w:rsidP="0067606D">
            <w:pPr>
              <w:pStyle w:val="TabellRader"/>
              <w:keepNext/>
              <w:keepLines/>
              <w:jc w:val="left"/>
            </w:pPr>
            <w:r w:rsidRPr="002F1875">
              <w:t>Skatter och avgifter</w:t>
            </w:r>
            <w:r w:rsidRPr="002F1875">
              <w:rPr>
                <w:vertAlign w:val="superscript"/>
              </w:rPr>
              <w:t>1</w:t>
            </w:r>
          </w:p>
        </w:tc>
        <w:tc>
          <w:tcPr>
            <w:tcW w:w="564" w:type="dxa"/>
            <w:tcBorders>
              <w:top w:val="nil"/>
              <w:bottom w:val="nil"/>
            </w:tcBorders>
            <w:vAlign w:val="bottom"/>
          </w:tcPr>
          <w:p w14:paraId="5B43156F" w14:textId="4BA17050" w:rsidR="0067606D" w:rsidRPr="002F1875" w:rsidRDefault="0067606D" w:rsidP="0067606D">
            <w:pPr>
              <w:pStyle w:val="TabellRader"/>
              <w:keepNext/>
              <w:keepLines/>
            </w:pPr>
            <w:r w:rsidRPr="00413DFE">
              <w:t>2 106</w:t>
            </w:r>
          </w:p>
        </w:tc>
        <w:tc>
          <w:tcPr>
            <w:tcW w:w="565" w:type="dxa"/>
            <w:tcBorders>
              <w:top w:val="nil"/>
              <w:bottom w:val="nil"/>
            </w:tcBorders>
            <w:vAlign w:val="bottom"/>
          </w:tcPr>
          <w:p w14:paraId="379A1D3D" w14:textId="279E39A8" w:rsidR="0067606D" w:rsidRPr="002F1875" w:rsidRDefault="0067606D" w:rsidP="0067606D">
            <w:pPr>
              <w:pStyle w:val="TabellRader"/>
              <w:keepNext/>
              <w:keepLines/>
            </w:pPr>
            <w:r w:rsidRPr="00413DFE">
              <w:t>2 157</w:t>
            </w:r>
          </w:p>
        </w:tc>
        <w:tc>
          <w:tcPr>
            <w:tcW w:w="564" w:type="dxa"/>
            <w:tcBorders>
              <w:top w:val="nil"/>
              <w:bottom w:val="nil"/>
            </w:tcBorders>
            <w:vAlign w:val="bottom"/>
          </w:tcPr>
          <w:p w14:paraId="2E6085CD" w14:textId="1E9637BB" w:rsidR="0067606D" w:rsidRPr="002F1875" w:rsidRDefault="0067606D">
            <w:pPr>
              <w:pStyle w:val="TabellRader"/>
              <w:keepNext/>
              <w:keepLines/>
            </w:pPr>
            <w:r w:rsidRPr="00413DFE">
              <w:t>2 209</w:t>
            </w:r>
          </w:p>
        </w:tc>
        <w:tc>
          <w:tcPr>
            <w:tcW w:w="565" w:type="dxa"/>
            <w:tcBorders>
              <w:top w:val="nil"/>
              <w:bottom w:val="nil"/>
            </w:tcBorders>
            <w:vAlign w:val="bottom"/>
          </w:tcPr>
          <w:p w14:paraId="47F9DEBE" w14:textId="56726A3E" w:rsidR="0067606D" w:rsidRPr="002F1875" w:rsidRDefault="0067606D">
            <w:pPr>
              <w:pStyle w:val="TabellRader"/>
              <w:keepNext/>
              <w:keepLines/>
            </w:pPr>
            <w:r w:rsidRPr="00413DFE">
              <w:t>2 277</w:t>
            </w:r>
          </w:p>
        </w:tc>
        <w:tc>
          <w:tcPr>
            <w:tcW w:w="565" w:type="dxa"/>
            <w:tcBorders>
              <w:top w:val="nil"/>
              <w:bottom w:val="nil"/>
            </w:tcBorders>
            <w:vAlign w:val="bottom"/>
          </w:tcPr>
          <w:p w14:paraId="57E2ED9F" w14:textId="426A8E19" w:rsidR="0067606D" w:rsidRPr="002F1875" w:rsidRDefault="0067606D">
            <w:pPr>
              <w:pStyle w:val="TabellRader"/>
              <w:keepNext/>
              <w:keepLines/>
            </w:pPr>
            <w:r w:rsidRPr="00413DFE">
              <w:t>2 368</w:t>
            </w:r>
          </w:p>
        </w:tc>
      </w:tr>
      <w:tr w:rsidR="0067606D" w14:paraId="763C1540" w14:textId="77777777" w:rsidTr="0067606D">
        <w:tc>
          <w:tcPr>
            <w:tcW w:w="1560" w:type="dxa"/>
            <w:tcBorders>
              <w:top w:val="nil"/>
              <w:bottom w:val="nil"/>
            </w:tcBorders>
            <w:tcMar>
              <w:left w:w="0" w:type="dxa"/>
              <w:right w:w="0" w:type="dxa"/>
            </w:tcMar>
          </w:tcPr>
          <w:p w14:paraId="2B031B77" w14:textId="02651AF7" w:rsidR="0067606D" w:rsidRPr="002F1875" w:rsidRDefault="0067606D" w:rsidP="0067606D">
            <w:pPr>
              <w:pStyle w:val="TabellRader"/>
              <w:keepNext/>
              <w:keepLines/>
              <w:jc w:val="left"/>
            </w:pPr>
            <w:r w:rsidRPr="002F1875">
              <w:t>Kapitalinkomster</w:t>
            </w:r>
          </w:p>
        </w:tc>
        <w:tc>
          <w:tcPr>
            <w:tcW w:w="564" w:type="dxa"/>
            <w:tcBorders>
              <w:top w:val="nil"/>
              <w:bottom w:val="nil"/>
            </w:tcBorders>
            <w:vAlign w:val="bottom"/>
          </w:tcPr>
          <w:p w14:paraId="31417A66" w14:textId="7C827C6A" w:rsidR="0067606D" w:rsidRPr="002F1875" w:rsidRDefault="0067606D" w:rsidP="0067606D">
            <w:pPr>
              <w:pStyle w:val="TabellRader"/>
              <w:keepNext/>
              <w:keepLines/>
            </w:pPr>
            <w:r w:rsidRPr="00413DFE">
              <w:t>75</w:t>
            </w:r>
          </w:p>
        </w:tc>
        <w:tc>
          <w:tcPr>
            <w:tcW w:w="565" w:type="dxa"/>
            <w:tcBorders>
              <w:top w:val="nil"/>
              <w:bottom w:val="nil"/>
            </w:tcBorders>
            <w:vAlign w:val="bottom"/>
          </w:tcPr>
          <w:p w14:paraId="3801708C" w14:textId="04649D53" w:rsidR="0067606D" w:rsidRPr="002F1875" w:rsidRDefault="0067606D" w:rsidP="0067606D">
            <w:pPr>
              <w:pStyle w:val="TabellRader"/>
              <w:keepNext/>
              <w:keepLines/>
            </w:pPr>
            <w:r w:rsidRPr="00413DFE">
              <w:t>73</w:t>
            </w:r>
          </w:p>
        </w:tc>
        <w:tc>
          <w:tcPr>
            <w:tcW w:w="564" w:type="dxa"/>
            <w:tcBorders>
              <w:top w:val="nil"/>
              <w:bottom w:val="nil"/>
            </w:tcBorders>
            <w:vAlign w:val="bottom"/>
          </w:tcPr>
          <w:p w14:paraId="2A478E5E" w14:textId="48155FE6" w:rsidR="0067606D" w:rsidRPr="002F1875" w:rsidRDefault="0067606D">
            <w:pPr>
              <w:pStyle w:val="TabellRader"/>
              <w:keepNext/>
              <w:keepLines/>
            </w:pPr>
            <w:r w:rsidRPr="00413DFE">
              <w:t>84</w:t>
            </w:r>
          </w:p>
        </w:tc>
        <w:tc>
          <w:tcPr>
            <w:tcW w:w="565" w:type="dxa"/>
            <w:tcBorders>
              <w:top w:val="nil"/>
              <w:bottom w:val="nil"/>
            </w:tcBorders>
            <w:vAlign w:val="bottom"/>
          </w:tcPr>
          <w:p w14:paraId="162D6805" w14:textId="479C402D" w:rsidR="0067606D" w:rsidRPr="002F1875" w:rsidRDefault="0067606D">
            <w:pPr>
              <w:pStyle w:val="TabellRader"/>
              <w:keepNext/>
              <w:keepLines/>
            </w:pPr>
            <w:r w:rsidRPr="00413DFE">
              <w:t>87</w:t>
            </w:r>
          </w:p>
        </w:tc>
        <w:tc>
          <w:tcPr>
            <w:tcW w:w="565" w:type="dxa"/>
            <w:tcBorders>
              <w:top w:val="nil"/>
              <w:bottom w:val="nil"/>
            </w:tcBorders>
            <w:vAlign w:val="bottom"/>
          </w:tcPr>
          <w:p w14:paraId="66FC404F" w14:textId="35B8B1A1" w:rsidR="0067606D" w:rsidRPr="002F1875" w:rsidRDefault="0067606D">
            <w:pPr>
              <w:pStyle w:val="TabellRader"/>
              <w:keepNext/>
              <w:keepLines/>
            </w:pPr>
            <w:r w:rsidRPr="00413DFE">
              <w:t>89</w:t>
            </w:r>
          </w:p>
        </w:tc>
      </w:tr>
      <w:tr w:rsidR="0067606D" w14:paraId="15E48E97" w14:textId="77777777" w:rsidTr="0067606D">
        <w:tc>
          <w:tcPr>
            <w:tcW w:w="1560" w:type="dxa"/>
            <w:tcBorders>
              <w:top w:val="nil"/>
              <w:bottom w:val="single" w:sz="6" w:space="0" w:color="auto"/>
            </w:tcBorders>
            <w:tcMar>
              <w:left w:w="0" w:type="dxa"/>
              <w:right w:w="0" w:type="dxa"/>
            </w:tcMar>
          </w:tcPr>
          <w:p w14:paraId="49D89E2E" w14:textId="2DC3360F" w:rsidR="0067606D" w:rsidRPr="002F1875" w:rsidRDefault="0067606D" w:rsidP="0067606D">
            <w:pPr>
              <w:pStyle w:val="TabellRader"/>
              <w:keepNext/>
              <w:keepLines/>
              <w:jc w:val="left"/>
            </w:pPr>
            <w:r w:rsidRPr="002F1875">
              <w:t>Övriga inkomster</w:t>
            </w:r>
          </w:p>
        </w:tc>
        <w:tc>
          <w:tcPr>
            <w:tcW w:w="564" w:type="dxa"/>
            <w:tcBorders>
              <w:top w:val="nil"/>
              <w:bottom w:val="single" w:sz="6" w:space="0" w:color="auto"/>
            </w:tcBorders>
            <w:vAlign w:val="bottom"/>
          </w:tcPr>
          <w:p w14:paraId="16392AEC" w14:textId="02A53C90" w:rsidR="0067606D" w:rsidRPr="002F1875" w:rsidRDefault="0067606D" w:rsidP="0067606D">
            <w:pPr>
              <w:pStyle w:val="TabellRader"/>
              <w:keepNext/>
              <w:keepLines/>
            </w:pPr>
            <w:r w:rsidRPr="00413DFE">
              <w:t>202</w:t>
            </w:r>
          </w:p>
        </w:tc>
        <w:tc>
          <w:tcPr>
            <w:tcW w:w="565" w:type="dxa"/>
            <w:tcBorders>
              <w:top w:val="nil"/>
              <w:bottom w:val="single" w:sz="6" w:space="0" w:color="auto"/>
            </w:tcBorders>
            <w:vAlign w:val="bottom"/>
          </w:tcPr>
          <w:p w14:paraId="2A305BE7" w14:textId="5DE8F32F" w:rsidR="0067606D" w:rsidRPr="002F1875" w:rsidRDefault="0067606D" w:rsidP="0067606D">
            <w:pPr>
              <w:pStyle w:val="TabellRader"/>
              <w:keepNext/>
              <w:keepLines/>
            </w:pPr>
            <w:r w:rsidRPr="00413DFE">
              <w:t>209</w:t>
            </w:r>
          </w:p>
        </w:tc>
        <w:tc>
          <w:tcPr>
            <w:tcW w:w="564" w:type="dxa"/>
            <w:tcBorders>
              <w:top w:val="nil"/>
              <w:bottom w:val="single" w:sz="6" w:space="0" w:color="auto"/>
            </w:tcBorders>
            <w:vAlign w:val="bottom"/>
          </w:tcPr>
          <w:p w14:paraId="1C42814A" w14:textId="2DA28116" w:rsidR="0067606D" w:rsidRPr="002F1875" w:rsidRDefault="0067606D">
            <w:pPr>
              <w:pStyle w:val="TabellRader"/>
              <w:keepNext/>
              <w:keepLines/>
            </w:pPr>
            <w:r w:rsidRPr="00413DFE">
              <w:t>216</w:t>
            </w:r>
          </w:p>
        </w:tc>
        <w:tc>
          <w:tcPr>
            <w:tcW w:w="565" w:type="dxa"/>
            <w:tcBorders>
              <w:top w:val="nil"/>
              <w:bottom w:val="single" w:sz="6" w:space="0" w:color="auto"/>
            </w:tcBorders>
            <w:vAlign w:val="bottom"/>
          </w:tcPr>
          <w:p w14:paraId="3E66BB97" w14:textId="1890BFD9" w:rsidR="0067606D" w:rsidRPr="002F1875" w:rsidRDefault="0067606D">
            <w:pPr>
              <w:pStyle w:val="TabellRader"/>
              <w:keepNext/>
              <w:keepLines/>
            </w:pPr>
            <w:r w:rsidRPr="00413DFE">
              <w:t>223</w:t>
            </w:r>
          </w:p>
        </w:tc>
        <w:tc>
          <w:tcPr>
            <w:tcW w:w="565" w:type="dxa"/>
            <w:tcBorders>
              <w:top w:val="nil"/>
              <w:bottom w:val="single" w:sz="6" w:space="0" w:color="auto"/>
            </w:tcBorders>
            <w:vAlign w:val="bottom"/>
          </w:tcPr>
          <w:p w14:paraId="0637632E" w14:textId="44D790AE" w:rsidR="0067606D" w:rsidRPr="002F1875" w:rsidRDefault="0067606D">
            <w:pPr>
              <w:pStyle w:val="TabellRader"/>
              <w:keepNext/>
              <w:keepLines/>
            </w:pPr>
            <w:r w:rsidRPr="00413DFE">
              <w:t>231</w:t>
            </w:r>
          </w:p>
        </w:tc>
      </w:tr>
      <w:tr w:rsidR="0067606D" w14:paraId="57838EF1" w14:textId="77777777" w:rsidTr="0067606D">
        <w:tc>
          <w:tcPr>
            <w:tcW w:w="1560" w:type="dxa"/>
            <w:tcBorders>
              <w:top w:val="single" w:sz="6" w:space="0" w:color="auto"/>
              <w:bottom w:val="nil"/>
            </w:tcBorders>
            <w:tcMar>
              <w:left w:w="0" w:type="dxa"/>
              <w:right w:w="0" w:type="dxa"/>
            </w:tcMar>
          </w:tcPr>
          <w:p w14:paraId="0D54E92C" w14:textId="516EED34" w:rsidR="0067606D" w:rsidRPr="002F1875" w:rsidRDefault="0067606D" w:rsidP="0067606D">
            <w:pPr>
              <w:pStyle w:val="TabellRader"/>
              <w:keepNext/>
              <w:keepLines/>
              <w:jc w:val="left"/>
              <w:rPr>
                <w:b/>
              </w:rPr>
            </w:pPr>
            <w:r w:rsidRPr="002F1875">
              <w:rPr>
                <w:b/>
              </w:rPr>
              <w:t>Utgifter</w:t>
            </w:r>
          </w:p>
        </w:tc>
        <w:tc>
          <w:tcPr>
            <w:tcW w:w="564" w:type="dxa"/>
            <w:tcBorders>
              <w:top w:val="single" w:sz="6" w:space="0" w:color="auto"/>
              <w:bottom w:val="nil"/>
            </w:tcBorders>
            <w:vAlign w:val="bottom"/>
          </w:tcPr>
          <w:p w14:paraId="0D81E719" w14:textId="6E3A48FA" w:rsidR="0067606D" w:rsidRPr="005A0E1C" w:rsidRDefault="0067606D" w:rsidP="0067606D">
            <w:pPr>
              <w:pStyle w:val="TabellRader"/>
              <w:keepNext/>
              <w:keepLines/>
              <w:rPr>
                <w:b/>
              </w:rPr>
            </w:pPr>
            <w:r w:rsidRPr="00203F92">
              <w:rPr>
                <w:b/>
              </w:rPr>
              <w:t>2 340</w:t>
            </w:r>
          </w:p>
        </w:tc>
        <w:tc>
          <w:tcPr>
            <w:tcW w:w="565" w:type="dxa"/>
            <w:tcBorders>
              <w:top w:val="single" w:sz="6" w:space="0" w:color="auto"/>
              <w:bottom w:val="nil"/>
            </w:tcBorders>
            <w:vAlign w:val="bottom"/>
          </w:tcPr>
          <w:p w14:paraId="4B8B60B4" w14:textId="4A1B2B9B" w:rsidR="0067606D" w:rsidRPr="005A0E1C" w:rsidRDefault="0067606D" w:rsidP="0067606D">
            <w:pPr>
              <w:pStyle w:val="TabellRader"/>
              <w:keepNext/>
              <w:keepLines/>
              <w:rPr>
                <w:b/>
              </w:rPr>
            </w:pPr>
            <w:r w:rsidRPr="00203F92">
              <w:rPr>
                <w:b/>
              </w:rPr>
              <w:t>2 418</w:t>
            </w:r>
          </w:p>
        </w:tc>
        <w:tc>
          <w:tcPr>
            <w:tcW w:w="564" w:type="dxa"/>
            <w:tcBorders>
              <w:top w:val="single" w:sz="6" w:space="0" w:color="auto"/>
              <w:bottom w:val="nil"/>
            </w:tcBorders>
            <w:vAlign w:val="bottom"/>
          </w:tcPr>
          <w:p w14:paraId="3D09C331" w14:textId="65D04EF4" w:rsidR="0067606D" w:rsidRPr="005A0E1C" w:rsidRDefault="0067606D" w:rsidP="0067606D">
            <w:pPr>
              <w:pStyle w:val="TabellRader"/>
              <w:keepNext/>
              <w:keepLines/>
              <w:rPr>
                <w:b/>
              </w:rPr>
            </w:pPr>
            <w:r w:rsidRPr="00203F92">
              <w:rPr>
                <w:b/>
              </w:rPr>
              <w:t>2 493</w:t>
            </w:r>
          </w:p>
        </w:tc>
        <w:tc>
          <w:tcPr>
            <w:tcW w:w="565" w:type="dxa"/>
            <w:tcBorders>
              <w:top w:val="single" w:sz="6" w:space="0" w:color="auto"/>
              <w:bottom w:val="nil"/>
            </w:tcBorders>
            <w:vAlign w:val="bottom"/>
          </w:tcPr>
          <w:p w14:paraId="3A91F48F" w14:textId="2A1739A2" w:rsidR="0067606D" w:rsidRPr="005A0E1C" w:rsidRDefault="0067606D" w:rsidP="0067606D">
            <w:pPr>
              <w:pStyle w:val="TabellRader"/>
              <w:keepNext/>
              <w:keepLines/>
              <w:rPr>
                <w:b/>
              </w:rPr>
            </w:pPr>
            <w:r w:rsidRPr="00203F92">
              <w:rPr>
                <w:b/>
              </w:rPr>
              <w:t>2 564</w:t>
            </w:r>
          </w:p>
        </w:tc>
        <w:tc>
          <w:tcPr>
            <w:tcW w:w="565" w:type="dxa"/>
            <w:tcBorders>
              <w:top w:val="single" w:sz="6" w:space="0" w:color="auto"/>
              <w:bottom w:val="nil"/>
            </w:tcBorders>
            <w:vAlign w:val="bottom"/>
          </w:tcPr>
          <w:p w14:paraId="0C5FEFEA" w14:textId="36108DC1" w:rsidR="0067606D" w:rsidRPr="005A0E1C" w:rsidRDefault="0067606D" w:rsidP="0067606D">
            <w:pPr>
              <w:pStyle w:val="TabellRader"/>
              <w:keepNext/>
              <w:keepLines/>
              <w:rPr>
                <w:b/>
              </w:rPr>
            </w:pPr>
            <w:r w:rsidRPr="00203F92">
              <w:rPr>
                <w:b/>
              </w:rPr>
              <w:t>2 621</w:t>
            </w:r>
          </w:p>
        </w:tc>
      </w:tr>
      <w:tr w:rsidR="0067606D" w14:paraId="6B74EC11" w14:textId="77777777" w:rsidTr="0067606D">
        <w:tc>
          <w:tcPr>
            <w:tcW w:w="1560" w:type="dxa"/>
            <w:tcBorders>
              <w:top w:val="nil"/>
              <w:bottom w:val="nil"/>
            </w:tcBorders>
            <w:tcMar>
              <w:left w:w="0" w:type="dxa"/>
              <w:right w:w="0" w:type="dxa"/>
            </w:tcMar>
          </w:tcPr>
          <w:p w14:paraId="61E1F8F4" w14:textId="42387CA8" w:rsidR="0067606D" w:rsidRPr="0013312E" w:rsidRDefault="0067606D" w:rsidP="0067606D">
            <w:pPr>
              <w:pStyle w:val="TabellRader"/>
              <w:keepNext/>
              <w:keepLines/>
              <w:jc w:val="left"/>
            </w:pPr>
            <w:r w:rsidRPr="0013312E">
              <w:t>Procent av BNP</w:t>
            </w:r>
          </w:p>
        </w:tc>
        <w:tc>
          <w:tcPr>
            <w:tcW w:w="564" w:type="dxa"/>
            <w:tcBorders>
              <w:top w:val="nil"/>
              <w:bottom w:val="nil"/>
            </w:tcBorders>
            <w:vAlign w:val="bottom"/>
          </w:tcPr>
          <w:p w14:paraId="351884BA" w14:textId="13F572DD" w:rsidR="0067606D" w:rsidRPr="0013312E" w:rsidRDefault="0067606D" w:rsidP="0067606D">
            <w:pPr>
              <w:pStyle w:val="TabellRader"/>
              <w:keepNext/>
              <w:keepLines/>
            </w:pPr>
            <w:r w:rsidRPr="00413DFE">
              <w:t>48,9</w:t>
            </w:r>
          </w:p>
        </w:tc>
        <w:tc>
          <w:tcPr>
            <w:tcW w:w="565" w:type="dxa"/>
            <w:tcBorders>
              <w:top w:val="nil"/>
              <w:bottom w:val="nil"/>
            </w:tcBorders>
            <w:vAlign w:val="bottom"/>
          </w:tcPr>
          <w:p w14:paraId="08A8B67B" w14:textId="65D70980" w:rsidR="0067606D" w:rsidRPr="0013312E" w:rsidRDefault="0067606D" w:rsidP="0067606D">
            <w:pPr>
              <w:pStyle w:val="TabellRader"/>
              <w:keepNext/>
              <w:keepLines/>
            </w:pPr>
            <w:r w:rsidRPr="00413DFE">
              <w:t>48,6</w:t>
            </w:r>
          </w:p>
        </w:tc>
        <w:tc>
          <w:tcPr>
            <w:tcW w:w="564" w:type="dxa"/>
            <w:tcBorders>
              <w:top w:val="nil"/>
              <w:bottom w:val="nil"/>
            </w:tcBorders>
            <w:vAlign w:val="bottom"/>
          </w:tcPr>
          <w:p w14:paraId="4B6D372B" w14:textId="329FA0A1" w:rsidR="0067606D" w:rsidRPr="0013312E" w:rsidRDefault="0067606D">
            <w:pPr>
              <w:pStyle w:val="TabellRader"/>
              <w:keepNext/>
              <w:keepLines/>
            </w:pPr>
            <w:r w:rsidRPr="00413DFE">
              <w:t>48,6</w:t>
            </w:r>
          </w:p>
        </w:tc>
        <w:tc>
          <w:tcPr>
            <w:tcW w:w="565" w:type="dxa"/>
            <w:tcBorders>
              <w:top w:val="nil"/>
              <w:bottom w:val="nil"/>
            </w:tcBorders>
            <w:vAlign w:val="bottom"/>
          </w:tcPr>
          <w:p w14:paraId="37EA4616" w14:textId="14E3287A" w:rsidR="0067606D" w:rsidRPr="0013312E" w:rsidRDefault="0067606D">
            <w:pPr>
              <w:pStyle w:val="TabellRader"/>
              <w:keepNext/>
              <w:keepLines/>
            </w:pPr>
            <w:r w:rsidRPr="00413DFE">
              <w:t>48,1</w:t>
            </w:r>
          </w:p>
        </w:tc>
        <w:tc>
          <w:tcPr>
            <w:tcW w:w="565" w:type="dxa"/>
            <w:tcBorders>
              <w:top w:val="nil"/>
              <w:bottom w:val="nil"/>
            </w:tcBorders>
            <w:vAlign w:val="bottom"/>
          </w:tcPr>
          <w:p w14:paraId="318F8F30" w14:textId="0228BB16" w:rsidR="0067606D" w:rsidRPr="0013312E" w:rsidRDefault="0067606D">
            <w:pPr>
              <w:pStyle w:val="TabellRader"/>
              <w:keepNext/>
              <w:keepLines/>
            </w:pPr>
            <w:r w:rsidRPr="00413DFE">
              <w:t>47,3</w:t>
            </w:r>
          </w:p>
        </w:tc>
      </w:tr>
      <w:tr w:rsidR="0067606D" w14:paraId="53286136" w14:textId="77777777" w:rsidTr="0067606D">
        <w:tc>
          <w:tcPr>
            <w:tcW w:w="1560" w:type="dxa"/>
            <w:tcBorders>
              <w:top w:val="nil"/>
              <w:bottom w:val="nil"/>
            </w:tcBorders>
            <w:tcMar>
              <w:left w:w="0" w:type="dxa"/>
              <w:right w:w="0" w:type="dxa"/>
            </w:tcMar>
          </w:tcPr>
          <w:p w14:paraId="4125629E" w14:textId="12642FC3" w:rsidR="0067606D" w:rsidRPr="002F1875" w:rsidRDefault="0067606D" w:rsidP="0067606D">
            <w:pPr>
              <w:pStyle w:val="TabellRader"/>
              <w:keepNext/>
              <w:keepLines/>
              <w:jc w:val="left"/>
            </w:pPr>
            <w:r w:rsidRPr="002F1875">
              <w:t>Utgifter exkl. räntor</w:t>
            </w:r>
          </w:p>
        </w:tc>
        <w:tc>
          <w:tcPr>
            <w:tcW w:w="564" w:type="dxa"/>
            <w:tcBorders>
              <w:top w:val="nil"/>
              <w:bottom w:val="nil"/>
            </w:tcBorders>
            <w:vAlign w:val="bottom"/>
          </w:tcPr>
          <w:p w14:paraId="7F627479" w14:textId="7A079AA3" w:rsidR="0067606D" w:rsidRPr="002F1875" w:rsidRDefault="0067606D" w:rsidP="0067606D">
            <w:pPr>
              <w:pStyle w:val="TabellRader"/>
              <w:keepNext/>
              <w:keepLines/>
            </w:pPr>
            <w:r w:rsidRPr="00413DFE">
              <w:t>2 308</w:t>
            </w:r>
          </w:p>
        </w:tc>
        <w:tc>
          <w:tcPr>
            <w:tcW w:w="565" w:type="dxa"/>
            <w:tcBorders>
              <w:top w:val="nil"/>
              <w:bottom w:val="nil"/>
            </w:tcBorders>
            <w:vAlign w:val="bottom"/>
          </w:tcPr>
          <w:p w14:paraId="52451087" w14:textId="66071961" w:rsidR="0067606D" w:rsidRPr="002F1875" w:rsidRDefault="0067606D" w:rsidP="0067606D">
            <w:pPr>
              <w:pStyle w:val="TabellRader"/>
              <w:keepNext/>
              <w:keepLines/>
            </w:pPr>
            <w:r w:rsidRPr="00413DFE">
              <w:t>2 391</w:t>
            </w:r>
          </w:p>
        </w:tc>
        <w:tc>
          <w:tcPr>
            <w:tcW w:w="564" w:type="dxa"/>
            <w:tcBorders>
              <w:top w:val="nil"/>
              <w:bottom w:val="nil"/>
            </w:tcBorders>
            <w:vAlign w:val="bottom"/>
          </w:tcPr>
          <w:p w14:paraId="3E97EFAC" w14:textId="4C3EFC81" w:rsidR="0067606D" w:rsidRPr="002F1875" w:rsidRDefault="0067606D">
            <w:pPr>
              <w:pStyle w:val="TabellRader"/>
              <w:keepNext/>
              <w:keepLines/>
            </w:pPr>
            <w:r w:rsidRPr="00413DFE">
              <w:t>2 466</w:t>
            </w:r>
          </w:p>
        </w:tc>
        <w:tc>
          <w:tcPr>
            <w:tcW w:w="565" w:type="dxa"/>
            <w:tcBorders>
              <w:top w:val="nil"/>
              <w:bottom w:val="nil"/>
            </w:tcBorders>
            <w:vAlign w:val="bottom"/>
          </w:tcPr>
          <w:p w14:paraId="65D27126" w14:textId="3BE12E54" w:rsidR="0067606D" w:rsidRPr="002F1875" w:rsidRDefault="0067606D">
            <w:pPr>
              <w:pStyle w:val="TabellRader"/>
              <w:keepNext/>
              <w:keepLines/>
            </w:pPr>
            <w:r w:rsidRPr="00413DFE">
              <w:t>2 538</w:t>
            </w:r>
          </w:p>
        </w:tc>
        <w:tc>
          <w:tcPr>
            <w:tcW w:w="565" w:type="dxa"/>
            <w:tcBorders>
              <w:top w:val="nil"/>
              <w:bottom w:val="nil"/>
            </w:tcBorders>
            <w:vAlign w:val="bottom"/>
          </w:tcPr>
          <w:p w14:paraId="554BAC93" w14:textId="28B78BF5" w:rsidR="0067606D" w:rsidRPr="002F1875" w:rsidRDefault="0067606D">
            <w:pPr>
              <w:pStyle w:val="TabellRader"/>
              <w:keepNext/>
              <w:keepLines/>
            </w:pPr>
            <w:r w:rsidRPr="00413DFE">
              <w:t>2 595</w:t>
            </w:r>
          </w:p>
        </w:tc>
      </w:tr>
      <w:tr w:rsidR="0067606D" w14:paraId="6B084B7C" w14:textId="77777777" w:rsidTr="0067606D">
        <w:tc>
          <w:tcPr>
            <w:tcW w:w="1560" w:type="dxa"/>
            <w:tcBorders>
              <w:top w:val="nil"/>
              <w:bottom w:val="single" w:sz="6" w:space="0" w:color="auto"/>
            </w:tcBorders>
            <w:tcMar>
              <w:left w:w="0" w:type="dxa"/>
              <w:right w:w="0" w:type="dxa"/>
            </w:tcMar>
          </w:tcPr>
          <w:p w14:paraId="4F263E57" w14:textId="288903E3" w:rsidR="0067606D" w:rsidRPr="002F1875" w:rsidRDefault="0067606D" w:rsidP="0067606D">
            <w:pPr>
              <w:pStyle w:val="TabellRader"/>
              <w:keepNext/>
              <w:keepLines/>
              <w:jc w:val="left"/>
            </w:pPr>
            <w:r w:rsidRPr="002F1875">
              <w:t>Räntor</w:t>
            </w:r>
            <w:r w:rsidRPr="002F1875">
              <w:rPr>
                <w:vertAlign w:val="superscript"/>
              </w:rPr>
              <w:t>2</w:t>
            </w:r>
          </w:p>
        </w:tc>
        <w:tc>
          <w:tcPr>
            <w:tcW w:w="564" w:type="dxa"/>
            <w:tcBorders>
              <w:top w:val="nil"/>
              <w:bottom w:val="single" w:sz="6" w:space="0" w:color="auto"/>
            </w:tcBorders>
            <w:vAlign w:val="bottom"/>
          </w:tcPr>
          <w:p w14:paraId="0701D35C" w14:textId="1C4A88F8" w:rsidR="0067606D" w:rsidRPr="002F1875" w:rsidRDefault="0067606D" w:rsidP="0067606D">
            <w:pPr>
              <w:pStyle w:val="TabellRader"/>
              <w:keepNext/>
              <w:keepLines/>
            </w:pPr>
            <w:r w:rsidRPr="00413DFE">
              <w:t>32</w:t>
            </w:r>
          </w:p>
        </w:tc>
        <w:tc>
          <w:tcPr>
            <w:tcW w:w="565" w:type="dxa"/>
            <w:tcBorders>
              <w:top w:val="nil"/>
              <w:bottom w:val="single" w:sz="6" w:space="0" w:color="auto"/>
            </w:tcBorders>
            <w:vAlign w:val="bottom"/>
          </w:tcPr>
          <w:p w14:paraId="093274C3" w14:textId="064763BC" w:rsidR="0067606D" w:rsidRPr="002F1875" w:rsidRDefault="0067606D" w:rsidP="0067606D">
            <w:pPr>
              <w:pStyle w:val="TabellRader"/>
              <w:keepNext/>
              <w:keepLines/>
            </w:pPr>
            <w:r w:rsidRPr="00413DFE">
              <w:t>27</w:t>
            </w:r>
          </w:p>
        </w:tc>
        <w:tc>
          <w:tcPr>
            <w:tcW w:w="564" w:type="dxa"/>
            <w:tcBorders>
              <w:top w:val="nil"/>
              <w:bottom w:val="single" w:sz="6" w:space="0" w:color="auto"/>
            </w:tcBorders>
            <w:vAlign w:val="bottom"/>
          </w:tcPr>
          <w:p w14:paraId="6FB6188E" w14:textId="64E90727" w:rsidR="0067606D" w:rsidRPr="002F1875" w:rsidRDefault="0067606D">
            <w:pPr>
              <w:pStyle w:val="TabellRader"/>
              <w:keepNext/>
              <w:keepLines/>
            </w:pPr>
            <w:r w:rsidRPr="00413DFE">
              <w:t>27</w:t>
            </w:r>
          </w:p>
        </w:tc>
        <w:tc>
          <w:tcPr>
            <w:tcW w:w="565" w:type="dxa"/>
            <w:tcBorders>
              <w:top w:val="nil"/>
              <w:bottom w:val="single" w:sz="6" w:space="0" w:color="auto"/>
            </w:tcBorders>
            <w:vAlign w:val="bottom"/>
          </w:tcPr>
          <w:p w14:paraId="37D8F6DF" w14:textId="260C9015" w:rsidR="0067606D" w:rsidRPr="002F1875" w:rsidRDefault="0067606D">
            <w:pPr>
              <w:pStyle w:val="TabellRader"/>
              <w:keepNext/>
              <w:keepLines/>
            </w:pPr>
            <w:r w:rsidRPr="00413DFE">
              <w:t>26</w:t>
            </w:r>
          </w:p>
        </w:tc>
        <w:tc>
          <w:tcPr>
            <w:tcW w:w="565" w:type="dxa"/>
            <w:tcBorders>
              <w:top w:val="nil"/>
              <w:bottom w:val="single" w:sz="6" w:space="0" w:color="auto"/>
            </w:tcBorders>
            <w:vAlign w:val="bottom"/>
          </w:tcPr>
          <w:p w14:paraId="1983A972" w14:textId="36E0F268" w:rsidR="0067606D" w:rsidRPr="002F1875" w:rsidRDefault="0067606D">
            <w:pPr>
              <w:pStyle w:val="TabellRader"/>
              <w:keepNext/>
              <w:keepLines/>
            </w:pPr>
            <w:r w:rsidRPr="00413DFE">
              <w:t>26</w:t>
            </w:r>
          </w:p>
        </w:tc>
      </w:tr>
      <w:tr w:rsidR="0067606D" w14:paraId="3C04F7C3" w14:textId="77777777" w:rsidTr="0067606D">
        <w:tc>
          <w:tcPr>
            <w:tcW w:w="1560" w:type="dxa"/>
            <w:tcBorders>
              <w:top w:val="single" w:sz="6" w:space="0" w:color="auto"/>
              <w:bottom w:val="nil"/>
            </w:tcBorders>
            <w:tcMar>
              <w:left w:w="0" w:type="dxa"/>
              <w:right w:w="0" w:type="dxa"/>
            </w:tcMar>
          </w:tcPr>
          <w:p w14:paraId="3844C26B" w14:textId="2B66F036" w:rsidR="0067606D" w:rsidRPr="002F1875" w:rsidRDefault="0067606D" w:rsidP="0067606D">
            <w:pPr>
              <w:pStyle w:val="TabellRader"/>
              <w:keepNext/>
              <w:keepLines/>
              <w:jc w:val="left"/>
              <w:rPr>
                <w:b/>
              </w:rPr>
            </w:pPr>
            <w:r w:rsidRPr="002F1875">
              <w:rPr>
                <w:b/>
              </w:rPr>
              <w:t xml:space="preserve">Finansiellt sparande </w:t>
            </w:r>
          </w:p>
        </w:tc>
        <w:tc>
          <w:tcPr>
            <w:tcW w:w="564" w:type="dxa"/>
            <w:tcBorders>
              <w:top w:val="single" w:sz="6" w:space="0" w:color="auto"/>
              <w:bottom w:val="nil"/>
            </w:tcBorders>
            <w:vAlign w:val="bottom"/>
          </w:tcPr>
          <w:p w14:paraId="15E2F1D5" w14:textId="396D746C" w:rsidR="0067606D" w:rsidRPr="005A0E1C" w:rsidRDefault="0067606D" w:rsidP="0067606D">
            <w:pPr>
              <w:pStyle w:val="TabellRader"/>
              <w:keepNext/>
              <w:keepLines/>
              <w:rPr>
                <w:b/>
              </w:rPr>
            </w:pPr>
            <w:r w:rsidRPr="00203F92">
              <w:rPr>
                <w:b/>
              </w:rPr>
              <w:t>43</w:t>
            </w:r>
          </w:p>
        </w:tc>
        <w:tc>
          <w:tcPr>
            <w:tcW w:w="565" w:type="dxa"/>
            <w:tcBorders>
              <w:top w:val="single" w:sz="6" w:space="0" w:color="auto"/>
              <w:bottom w:val="nil"/>
            </w:tcBorders>
            <w:vAlign w:val="bottom"/>
          </w:tcPr>
          <w:p w14:paraId="40E34BC7" w14:textId="0AC928D6" w:rsidR="0067606D" w:rsidRPr="005A0E1C" w:rsidRDefault="0067606D" w:rsidP="0067606D">
            <w:pPr>
              <w:pStyle w:val="TabellRader"/>
              <w:keepNext/>
              <w:keepLines/>
              <w:rPr>
                <w:b/>
              </w:rPr>
            </w:pPr>
            <w:r w:rsidRPr="00203F92">
              <w:rPr>
                <w:b/>
              </w:rPr>
              <w:t>21</w:t>
            </w:r>
          </w:p>
        </w:tc>
        <w:tc>
          <w:tcPr>
            <w:tcW w:w="564" w:type="dxa"/>
            <w:tcBorders>
              <w:top w:val="single" w:sz="6" w:space="0" w:color="auto"/>
              <w:bottom w:val="nil"/>
            </w:tcBorders>
            <w:vAlign w:val="bottom"/>
          </w:tcPr>
          <w:p w14:paraId="6ADEE104" w14:textId="4C675E98" w:rsidR="0067606D" w:rsidRPr="005A0E1C" w:rsidRDefault="0067606D" w:rsidP="0067606D">
            <w:pPr>
              <w:pStyle w:val="TabellRader"/>
              <w:keepNext/>
              <w:keepLines/>
              <w:rPr>
                <w:b/>
              </w:rPr>
            </w:pPr>
            <w:r w:rsidRPr="00203F92">
              <w:rPr>
                <w:b/>
              </w:rPr>
              <w:t>17</w:t>
            </w:r>
          </w:p>
        </w:tc>
        <w:tc>
          <w:tcPr>
            <w:tcW w:w="565" w:type="dxa"/>
            <w:tcBorders>
              <w:top w:val="single" w:sz="6" w:space="0" w:color="auto"/>
              <w:bottom w:val="nil"/>
            </w:tcBorders>
            <w:vAlign w:val="bottom"/>
          </w:tcPr>
          <w:p w14:paraId="036B3A7D" w14:textId="5FAF3A51" w:rsidR="0067606D" w:rsidRPr="005A0E1C" w:rsidRDefault="0067606D" w:rsidP="0067606D">
            <w:pPr>
              <w:pStyle w:val="TabellRader"/>
              <w:keepNext/>
              <w:keepLines/>
              <w:rPr>
                <w:b/>
              </w:rPr>
            </w:pPr>
            <w:r w:rsidRPr="00203F92">
              <w:rPr>
                <w:b/>
              </w:rPr>
              <w:t>22</w:t>
            </w:r>
          </w:p>
        </w:tc>
        <w:tc>
          <w:tcPr>
            <w:tcW w:w="565" w:type="dxa"/>
            <w:tcBorders>
              <w:top w:val="single" w:sz="6" w:space="0" w:color="auto"/>
              <w:bottom w:val="nil"/>
            </w:tcBorders>
            <w:vAlign w:val="bottom"/>
          </w:tcPr>
          <w:p w14:paraId="43AF6D68" w14:textId="055040B9" w:rsidR="0067606D" w:rsidRPr="005A0E1C" w:rsidRDefault="0067606D" w:rsidP="0067606D">
            <w:pPr>
              <w:pStyle w:val="TabellRader"/>
              <w:keepNext/>
              <w:keepLines/>
              <w:rPr>
                <w:b/>
              </w:rPr>
            </w:pPr>
            <w:r w:rsidRPr="00203F92">
              <w:rPr>
                <w:b/>
              </w:rPr>
              <w:t>67</w:t>
            </w:r>
          </w:p>
        </w:tc>
      </w:tr>
      <w:tr w:rsidR="0067606D" w14:paraId="20B02D06" w14:textId="77777777" w:rsidTr="0067606D">
        <w:tc>
          <w:tcPr>
            <w:tcW w:w="1560" w:type="dxa"/>
            <w:tcBorders>
              <w:top w:val="nil"/>
              <w:bottom w:val="nil"/>
            </w:tcBorders>
            <w:tcMar>
              <w:left w:w="0" w:type="dxa"/>
              <w:right w:w="0" w:type="dxa"/>
            </w:tcMar>
          </w:tcPr>
          <w:p w14:paraId="25A1CA89" w14:textId="271A0BCE" w:rsidR="0067606D" w:rsidRPr="0013312E" w:rsidRDefault="0067606D" w:rsidP="0067606D">
            <w:pPr>
              <w:pStyle w:val="TabellRader"/>
              <w:keepNext/>
              <w:keepLines/>
              <w:jc w:val="left"/>
            </w:pPr>
            <w:r w:rsidRPr="0013312E">
              <w:t>Procent av BNP</w:t>
            </w:r>
          </w:p>
        </w:tc>
        <w:tc>
          <w:tcPr>
            <w:tcW w:w="564" w:type="dxa"/>
            <w:tcBorders>
              <w:top w:val="nil"/>
              <w:bottom w:val="nil"/>
            </w:tcBorders>
            <w:vAlign w:val="bottom"/>
          </w:tcPr>
          <w:p w14:paraId="63DE84AB" w14:textId="549E9523" w:rsidR="0067606D" w:rsidRPr="0013312E" w:rsidRDefault="0067606D" w:rsidP="0067606D">
            <w:pPr>
              <w:pStyle w:val="TabellRader"/>
              <w:keepNext/>
              <w:keepLines/>
            </w:pPr>
            <w:r w:rsidRPr="00413DFE">
              <w:t>0,9</w:t>
            </w:r>
          </w:p>
        </w:tc>
        <w:tc>
          <w:tcPr>
            <w:tcW w:w="565" w:type="dxa"/>
            <w:tcBorders>
              <w:top w:val="nil"/>
              <w:bottom w:val="nil"/>
            </w:tcBorders>
            <w:vAlign w:val="bottom"/>
          </w:tcPr>
          <w:p w14:paraId="4AE3A350" w14:textId="628CF694" w:rsidR="0067606D" w:rsidRPr="0013312E" w:rsidRDefault="0067606D" w:rsidP="0067606D">
            <w:pPr>
              <w:pStyle w:val="TabellRader"/>
              <w:keepNext/>
              <w:keepLines/>
            </w:pPr>
            <w:r w:rsidRPr="00413DFE">
              <w:t>0,4</w:t>
            </w:r>
          </w:p>
        </w:tc>
        <w:tc>
          <w:tcPr>
            <w:tcW w:w="564" w:type="dxa"/>
            <w:tcBorders>
              <w:top w:val="nil"/>
              <w:bottom w:val="nil"/>
            </w:tcBorders>
            <w:vAlign w:val="bottom"/>
          </w:tcPr>
          <w:p w14:paraId="19FD2116" w14:textId="7E830345" w:rsidR="0067606D" w:rsidRPr="0013312E" w:rsidRDefault="0067606D">
            <w:pPr>
              <w:pStyle w:val="TabellRader"/>
              <w:keepNext/>
              <w:keepLines/>
            </w:pPr>
            <w:r w:rsidRPr="00413DFE">
              <w:t>0,3</w:t>
            </w:r>
          </w:p>
        </w:tc>
        <w:tc>
          <w:tcPr>
            <w:tcW w:w="565" w:type="dxa"/>
            <w:tcBorders>
              <w:top w:val="nil"/>
              <w:bottom w:val="nil"/>
            </w:tcBorders>
            <w:vAlign w:val="bottom"/>
          </w:tcPr>
          <w:p w14:paraId="1EEB077C" w14:textId="2F35A5AC" w:rsidR="0067606D" w:rsidRPr="0013312E" w:rsidRDefault="0067606D">
            <w:pPr>
              <w:pStyle w:val="TabellRader"/>
              <w:keepNext/>
              <w:keepLines/>
            </w:pPr>
            <w:r w:rsidRPr="00413DFE">
              <w:t>0,4</w:t>
            </w:r>
          </w:p>
        </w:tc>
        <w:tc>
          <w:tcPr>
            <w:tcW w:w="565" w:type="dxa"/>
            <w:tcBorders>
              <w:top w:val="nil"/>
              <w:bottom w:val="nil"/>
            </w:tcBorders>
            <w:vAlign w:val="bottom"/>
          </w:tcPr>
          <w:p w14:paraId="398AE641" w14:textId="3BF2F852" w:rsidR="0067606D" w:rsidRPr="0013312E" w:rsidRDefault="0067606D">
            <w:pPr>
              <w:pStyle w:val="TabellRader"/>
              <w:keepNext/>
              <w:keepLines/>
            </w:pPr>
            <w:r w:rsidRPr="00413DFE">
              <w:t>1,2</w:t>
            </w:r>
          </w:p>
        </w:tc>
      </w:tr>
      <w:tr w:rsidR="0067606D" w14:paraId="51CDECA5" w14:textId="77777777" w:rsidTr="0067606D">
        <w:tc>
          <w:tcPr>
            <w:tcW w:w="1560" w:type="dxa"/>
            <w:tcBorders>
              <w:top w:val="nil"/>
              <w:bottom w:val="nil"/>
            </w:tcBorders>
            <w:tcMar>
              <w:left w:w="0" w:type="dxa"/>
              <w:right w:w="0" w:type="dxa"/>
            </w:tcMar>
          </w:tcPr>
          <w:p w14:paraId="366DFE5F" w14:textId="3ED8E214" w:rsidR="0067606D" w:rsidRPr="002F1875" w:rsidRDefault="0067606D" w:rsidP="0067606D">
            <w:pPr>
              <w:pStyle w:val="TabellRader"/>
              <w:keepNext/>
              <w:keepLines/>
              <w:jc w:val="left"/>
              <w:rPr>
                <w:b/>
              </w:rPr>
            </w:pPr>
            <w:r w:rsidRPr="002F1875">
              <w:rPr>
                <w:b/>
              </w:rPr>
              <w:t>Strukturellt sparande</w:t>
            </w:r>
          </w:p>
        </w:tc>
        <w:tc>
          <w:tcPr>
            <w:tcW w:w="564" w:type="dxa"/>
            <w:tcBorders>
              <w:top w:val="nil"/>
              <w:bottom w:val="nil"/>
            </w:tcBorders>
            <w:vAlign w:val="bottom"/>
          </w:tcPr>
          <w:p w14:paraId="34C45349" w14:textId="77777777" w:rsidR="0067606D" w:rsidRPr="002F1875" w:rsidRDefault="0067606D" w:rsidP="0067606D">
            <w:pPr>
              <w:pStyle w:val="TabellRader"/>
              <w:keepNext/>
              <w:keepLines/>
              <w:rPr>
                <w:b/>
              </w:rPr>
            </w:pPr>
          </w:p>
        </w:tc>
        <w:tc>
          <w:tcPr>
            <w:tcW w:w="565" w:type="dxa"/>
            <w:tcBorders>
              <w:top w:val="nil"/>
              <w:bottom w:val="nil"/>
            </w:tcBorders>
            <w:vAlign w:val="bottom"/>
          </w:tcPr>
          <w:p w14:paraId="6ABBEA03" w14:textId="77777777" w:rsidR="0067606D" w:rsidRPr="002F1875" w:rsidRDefault="0067606D" w:rsidP="0067606D">
            <w:pPr>
              <w:pStyle w:val="TabellRader"/>
              <w:keepNext/>
              <w:keepLines/>
              <w:rPr>
                <w:b/>
              </w:rPr>
            </w:pPr>
          </w:p>
        </w:tc>
        <w:tc>
          <w:tcPr>
            <w:tcW w:w="564" w:type="dxa"/>
            <w:tcBorders>
              <w:top w:val="nil"/>
              <w:bottom w:val="nil"/>
            </w:tcBorders>
            <w:vAlign w:val="bottom"/>
          </w:tcPr>
          <w:p w14:paraId="460D74C5" w14:textId="77777777" w:rsidR="0067606D" w:rsidRPr="002F1875" w:rsidRDefault="0067606D">
            <w:pPr>
              <w:pStyle w:val="TabellRader"/>
              <w:keepNext/>
              <w:keepLines/>
              <w:rPr>
                <w:b/>
              </w:rPr>
            </w:pPr>
          </w:p>
        </w:tc>
        <w:tc>
          <w:tcPr>
            <w:tcW w:w="565" w:type="dxa"/>
            <w:tcBorders>
              <w:top w:val="nil"/>
              <w:bottom w:val="nil"/>
            </w:tcBorders>
            <w:vAlign w:val="bottom"/>
          </w:tcPr>
          <w:p w14:paraId="0D4570D4" w14:textId="77777777" w:rsidR="0067606D" w:rsidRPr="002F1875" w:rsidRDefault="0067606D">
            <w:pPr>
              <w:pStyle w:val="TabellRader"/>
              <w:keepNext/>
              <w:keepLines/>
              <w:rPr>
                <w:b/>
              </w:rPr>
            </w:pPr>
          </w:p>
        </w:tc>
        <w:tc>
          <w:tcPr>
            <w:tcW w:w="565" w:type="dxa"/>
            <w:tcBorders>
              <w:top w:val="nil"/>
              <w:bottom w:val="nil"/>
            </w:tcBorders>
            <w:vAlign w:val="bottom"/>
          </w:tcPr>
          <w:p w14:paraId="3C061E87" w14:textId="77777777" w:rsidR="0067606D" w:rsidRPr="002F1875" w:rsidRDefault="0067606D">
            <w:pPr>
              <w:pStyle w:val="TabellRader"/>
              <w:keepNext/>
              <w:keepLines/>
              <w:rPr>
                <w:b/>
              </w:rPr>
            </w:pPr>
          </w:p>
        </w:tc>
      </w:tr>
      <w:tr w:rsidR="0067606D" w:rsidRPr="009044A4" w14:paraId="6FE8C02C" w14:textId="77777777" w:rsidTr="0067606D">
        <w:trPr>
          <w:cnfStyle w:val="010000000000" w:firstRow="0" w:lastRow="1" w:firstColumn="0" w:lastColumn="0" w:oddVBand="0" w:evenVBand="0" w:oddHBand="0" w:evenHBand="0" w:firstRowFirstColumn="0" w:firstRowLastColumn="0" w:lastRowFirstColumn="0" w:lastRowLastColumn="0"/>
        </w:trPr>
        <w:tc>
          <w:tcPr>
            <w:tcW w:w="1560" w:type="dxa"/>
            <w:tcBorders>
              <w:top w:val="nil"/>
            </w:tcBorders>
            <w:tcMar>
              <w:left w:w="0" w:type="dxa"/>
              <w:right w:w="0" w:type="dxa"/>
            </w:tcMar>
          </w:tcPr>
          <w:p w14:paraId="21BBF7C1" w14:textId="55BB0270" w:rsidR="0067606D" w:rsidRPr="0013312E" w:rsidRDefault="0067606D" w:rsidP="0067606D">
            <w:pPr>
              <w:pStyle w:val="TabellSlutsumma"/>
              <w:keepNext/>
              <w:keepLines/>
              <w:jc w:val="left"/>
            </w:pPr>
            <w:r w:rsidRPr="0013312E">
              <w:t>Procent av potentiell BNP</w:t>
            </w:r>
          </w:p>
        </w:tc>
        <w:tc>
          <w:tcPr>
            <w:tcW w:w="564" w:type="dxa"/>
            <w:tcBorders>
              <w:top w:val="nil"/>
            </w:tcBorders>
            <w:vAlign w:val="bottom"/>
          </w:tcPr>
          <w:p w14:paraId="7FF685A5" w14:textId="29218495" w:rsidR="0067606D" w:rsidRPr="0013312E" w:rsidRDefault="0067606D" w:rsidP="0067606D">
            <w:pPr>
              <w:pStyle w:val="TabellSlutsumma"/>
              <w:keepNext/>
              <w:keepLines/>
            </w:pPr>
            <w:r w:rsidRPr="00413DFE">
              <w:t>0,0</w:t>
            </w:r>
          </w:p>
        </w:tc>
        <w:tc>
          <w:tcPr>
            <w:tcW w:w="565" w:type="dxa"/>
            <w:tcBorders>
              <w:top w:val="nil"/>
            </w:tcBorders>
            <w:vAlign w:val="bottom"/>
          </w:tcPr>
          <w:p w14:paraId="431C5FE9" w14:textId="3874F09C" w:rsidR="0067606D" w:rsidRPr="0013312E" w:rsidRDefault="0067606D" w:rsidP="0067606D">
            <w:pPr>
              <w:pStyle w:val="TabellSlutsumma"/>
              <w:keepNext/>
              <w:keepLines/>
            </w:pPr>
            <w:r w:rsidRPr="00413DFE">
              <w:t>0,0</w:t>
            </w:r>
          </w:p>
        </w:tc>
        <w:tc>
          <w:tcPr>
            <w:tcW w:w="564" w:type="dxa"/>
            <w:tcBorders>
              <w:top w:val="nil"/>
            </w:tcBorders>
            <w:vAlign w:val="bottom"/>
          </w:tcPr>
          <w:p w14:paraId="32983B59" w14:textId="74294565" w:rsidR="0067606D" w:rsidRPr="0013312E" w:rsidRDefault="0067606D">
            <w:pPr>
              <w:pStyle w:val="TabellSlutsumma"/>
              <w:keepNext/>
              <w:keepLines/>
            </w:pPr>
            <w:r w:rsidRPr="00413DFE">
              <w:t>0,2</w:t>
            </w:r>
          </w:p>
        </w:tc>
        <w:tc>
          <w:tcPr>
            <w:tcW w:w="565" w:type="dxa"/>
            <w:tcBorders>
              <w:top w:val="nil"/>
            </w:tcBorders>
            <w:vAlign w:val="bottom"/>
          </w:tcPr>
          <w:p w14:paraId="152986AC" w14:textId="2130CAF7" w:rsidR="0067606D" w:rsidRPr="0013312E" w:rsidRDefault="0067606D">
            <w:pPr>
              <w:pStyle w:val="TabellSlutsumma"/>
              <w:keepNext/>
              <w:keepLines/>
            </w:pPr>
            <w:r w:rsidRPr="00413DFE">
              <w:t>0,5</w:t>
            </w:r>
          </w:p>
        </w:tc>
        <w:tc>
          <w:tcPr>
            <w:tcW w:w="565" w:type="dxa"/>
            <w:tcBorders>
              <w:top w:val="nil"/>
            </w:tcBorders>
            <w:vAlign w:val="bottom"/>
          </w:tcPr>
          <w:p w14:paraId="752036F1" w14:textId="209FD0BE" w:rsidR="0067606D" w:rsidRPr="0013312E" w:rsidRDefault="0067606D">
            <w:pPr>
              <w:pStyle w:val="TabellSlutsumma"/>
              <w:keepNext/>
              <w:keepLines/>
            </w:pPr>
            <w:r w:rsidRPr="00413DFE">
              <w:t>1,3</w:t>
            </w:r>
          </w:p>
        </w:tc>
      </w:tr>
    </w:tbl>
    <w:p w14:paraId="32298BCD" w14:textId="77777777" w:rsidR="0067606D" w:rsidRPr="00097E42" w:rsidRDefault="0067606D" w:rsidP="0067606D">
      <w:pPr>
        <w:pStyle w:val="TabellFotnot"/>
      </w:pPr>
      <w:r w:rsidRPr="00097E42">
        <w:t>Anm.: Beloppen är avrundade och stämmer därför inte alltid överens med summan.</w:t>
      </w:r>
    </w:p>
    <w:p w14:paraId="368BC456" w14:textId="62EF5D0C" w:rsidR="0067606D" w:rsidRPr="002F1875" w:rsidRDefault="0067606D" w:rsidP="0067606D">
      <w:pPr>
        <w:pStyle w:val="TabellFotnot"/>
      </w:pPr>
      <w:r w:rsidRPr="002F1875">
        <w:rPr>
          <w:vertAlign w:val="superscript"/>
        </w:rPr>
        <w:t>1</w:t>
      </w:r>
      <w:r w:rsidRPr="002F1875">
        <w:t xml:space="preserve"> Utfallet 2018 bygger än så länge delvis på beräkningar och kan enligt </w:t>
      </w:r>
      <w:r>
        <w:t>nationalräkenskaperna</w:t>
      </w:r>
      <w:r w:rsidRPr="002F1875">
        <w:t xml:space="preserve"> skilja sig från regeringens prognos för skatteintäkter 2018 som redovisas i avsnitt </w:t>
      </w:r>
      <w:r>
        <w:t>6</w:t>
      </w:r>
      <w:r w:rsidRPr="002F1875">
        <w:t>.</w:t>
      </w:r>
    </w:p>
    <w:p w14:paraId="2AF7EA0A" w14:textId="6D43A37F" w:rsidR="0067606D" w:rsidRPr="002F1875" w:rsidRDefault="0067606D" w:rsidP="0067606D">
      <w:pPr>
        <w:pStyle w:val="TabellFotnot"/>
      </w:pPr>
      <w:r w:rsidRPr="002F1875">
        <w:rPr>
          <w:vertAlign w:val="superscript"/>
        </w:rPr>
        <w:t>2</w:t>
      </w:r>
      <w:r w:rsidRPr="002F1875">
        <w:t xml:space="preserve"> Inklusive utgifter för kapitalavkastning på pensionsskulden.</w:t>
      </w:r>
    </w:p>
    <w:p w14:paraId="4F21454E" w14:textId="03DA5076" w:rsidR="0067606D" w:rsidRPr="002F1875" w:rsidRDefault="0067606D" w:rsidP="0067606D">
      <w:pPr>
        <w:pStyle w:val="TabellFotnot"/>
      </w:pPr>
      <w:r w:rsidRPr="002F1875">
        <w:t>Källor: Statistiska centralbyrån och egna beräkningar.</w:t>
      </w:r>
    </w:p>
    <w:p w14:paraId="4FEE0A61" w14:textId="0046BBBC" w:rsidR="0067606D" w:rsidRPr="002E6A87" w:rsidRDefault="0067606D" w:rsidP="0067606D">
      <w:pPr>
        <w:pStyle w:val="Rubrik4utannumrering"/>
      </w:pPr>
      <w:r w:rsidRPr="002E6A87">
        <w:t>Inkomster</w:t>
      </w:r>
    </w:p>
    <w:p w14:paraId="1271A3D1" w14:textId="51FB91A8" w:rsidR="0067606D" w:rsidRPr="002E6A87" w:rsidRDefault="0067606D" w:rsidP="0067606D">
      <w:pPr>
        <w:pStyle w:val="Brdtext"/>
      </w:pPr>
      <w:r w:rsidRPr="002E6A87">
        <w:t xml:space="preserve">Den offentliga sektorns inkomster utgörs i huvudsak av inkomster från skatt på arbete samt skatt på kapital och konsumtion. Dessa inkomster uppgick 2018 </w:t>
      </w:r>
      <w:r>
        <w:t xml:space="preserve">enligt NR </w:t>
      </w:r>
      <w:r w:rsidRPr="002E6A87">
        <w:t>till närmare 90</w:t>
      </w:r>
      <w:r>
        <w:t> </w:t>
      </w:r>
      <w:r w:rsidRPr="002E6A87">
        <w:t xml:space="preserve">procent av de totala inkomsterna. Av </w:t>
      </w:r>
      <w:r>
        <w:t>skatte</w:t>
      </w:r>
      <w:r>
        <w:softHyphen/>
      </w:r>
      <w:r w:rsidRPr="002E6A87">
        <w:t>inkomsterna tillföll ca 52</w:t>
      </w:r>
      <w:r>
        <w:t> </w:t>
      </w:r>
      <w:r w:rsidRPr="002E6A87">
        <w:t>procent staten, ca</w:t>
      </w:r>
      <w:r>
        <w:t> </w:t>
      </w:r>
      <w:r w:rsidRPr="002E6A87">
        <w:t>1</w:t>
      </w:r>
      <w:r>
        <w:t>2 </w:t>
      </w:r>
      <w:r w:rsidRPr="002E6A87">
        <w:t>procent ålderspensionssystemet och ca</w:t>
      </w:r>
      <w:r>
        <w:t> </w:t>
      </w:r>
      <w:r w:rsidRPr="002E6A87">
        <w:t>3</w:t>
      </w:r>
      <w:r>
        <w:t>5 </w:t>
      </w:r>
      <w:r w:rsidRPr="002E6A87">
        <w:t>procent kommunsektorn.</w:t>
      </w:r>
    </w:p>
    <w:p w14:paraId="2CA6526F" w14:textId="20980557" w:rsidR="0067606D" w:rsidRPr="002E6A87" w:rsidRDefault="0067606D" w:rsidP="0067606D">
      <w:pPr>
        <w:pStyle w:val="Brdtextmedindrag"/>
      </w:pPr>
      <w:r w:rsidRPr="002E6A87">
        <w:t>Inkomster i övrigt utgörs av kapitalinkomster, som 2018 svarade för ca 3</w:t>
      </w:r>
      <w:r>
        <w:t> </w:t>
      </w:r>
      <w:r w:rsidRPr="002E6A87">
        <w:t>procent av den offentliga sektorns inkomster, och trans</w:t>
      </w:r>
      <w:r>
        <w:softHyphen/>
      </w:r>
      <w:r w:rsidRPr="002E6A87">
        <w:t>fereringar från övriga sektorer, som uppgick till ca 1</w:t>
      </w:r>
      <w:r>
        <w:t> </w:t>
      </w:r>
      <w:r w:rsidRPr="002E6A87">
        <w:t>procent. Enligt principerna i NR brutto</w:t>
      </w:r>
      <w:r>
        <w:softHyphen/>
      </w:r>
      <w:r w:rsidRPr="002E6A87">
        <w:t>redovisas även vissa kalkylmässiga poster som inte belastar det finansiella sparandet, i huvudsak kapitalförslitning, både på inkomst- och utgiftssidan. Dessa poster uppgick till resterande ca</w:t>
      </w:r>
      <w:r>
        <w:t> </w:t>
      </w:r>
      <w:r w:rsidRPr="002E6A87">
        <w:t>7</w:t>
      </w:r>
      <w:r>
        <w:t> </w:t>
      </w:r>
      <w:r w:rsidRPr="002E6A87">
        <w:t>procent av inkomsterna 2018.</w:t>
      </w:r>
    </w:p>
    <w:p w14:paraId="349CD24C" w14:textId="727F6A34" w:rsidR="0067606D" w:rsidRPr="002E6A87" w:rsidRDefault="0067606D" w:rsidP="0067606D">
      <w:pPr>
        <w:pStyle w:val="Brdtextmedindrag"/>
      </w:pPr>
      <w:r w:rsidRPr="002E6A87">
        <w:t xml:space="preserve">Den offentliga sektorns inkomster som andel av BNP beräknas minska 2019 jämfört med 2018. Det beror främst på en svagare skattetillväxt som följer dels av </w:t>
      </w:r>
      <w:r w:rsidRPr="00E9109C">
        <w:t>förändringarna i skattelag</w:t>
      </w:r>
      <w:r w:rsidRPr="00E9109C">
        <w:softHyphen/>
        <w:t>stiftningen, dels av att hushållens kapitalskatter</w:t>
      </w:r>
      <w:r w:rsidRPr="002E6A87">
        <w:t xml:space="preserve"> beräknas </w:t>
      </w:r>
      <w:r>
        <w:t xml:space="preserve">minska något jämfört med </w:t>
      </w:r>
      <w:r w:rsidRPr="002E6A87">
        <w:t xml:space="preserve">2018. </w:t>
      </w:r>
      <w:r>
        <w:t xml:space="preserve">Även </w:t>
      </w:r>
      <w:r>
        <w:t>för efterföljande år t.o.m. 2022 väntas</w:t>
      </w:r>
      <w:r w:rsidRPr="002E6A87">
        <w:t xml:space="preserve"> inkomsterna </w:t>
      </w:r>
      <w:r>
        <w:t xml:space="preserve">växa långsammare än </w:t>
      </w:r>
      <w:r w:rsidRPr="002E6A87">
        <w:t>BNP</w:t>
      </w:r>
      <w:r>
        <w:t xml:space="preserve">, </w:t>
      </w:r>
      <w:r w:rsidRPr="00EF66F5">
        <w:t>dock</w:t>
      </w:r>
      <w:r>
        <w:t xml:space="preserve"> endast i mindre utsträckning</w:t>
      </w:r>
      <w:r w:rsidRPr="002E6A87">
        <w:t xml:space="preserve">. I </w:t>
      </w:r>
      <w:r>
        <w:fldChar w:fldCharType="begin"/>
      </w:r>
      <w:r>
        <w:instrText xml:space="preserve"> REF  _Ref16773214 \* Lower \h </w:instrText>
      </w:r>
      <w:r>
        <w:fldChar w:fldCharType="separate"/>
      </w:r>
      <w:r w:rsidR="00757DA4" w:rsidRPr="002F1875">
        <w:t xml:space="preserve">tabell </w:t>
      </w:r>
      <w:r w:rsidR="00757DA4">
        <w:rPr>
          <w:noProof/>
        </w:rPr>
        <w:t>8</w:t>
      </w:r>
      <w:r w:rsidR="00757DA4" w:rsidRPr="002F1875">
        <w:t>.</w:t>
      </w:r>
      <w:r w:rsidR="00757DA4">
        <w:rPr>
          <w:noProof/>
        </w:rPr>
        <w:t>3</w:t>
      </w:r>
      <w:r>
        <w:fldChar w:fldCharType="end"/>
      </w:r>
      <w:r w:rsidRPr="002E6A87">
        <w:t xml:space="preserve"> redovisas skatteinkomsterna efter NR:s redo</w:t>
      </w:r>
      <w:r>
        <w:softHyphen/>
      </w:r>
      <w:r w:rsidRPr="002E6A87">
        <w:t>visning. Den offentliga sektorns totala skatte</w:t>
      </w:r>
      <w:r>
        <w:softHyphen/>
      </w:r>
      <w:r w:rsidRPr="002E6A87">
        <w:t xml:space="preserve">inkomster som andel av BNP är lägre än skattekvoten (se avsnitt </w:t>
      </w:r>
      <w:r>
        <w:t>6</w:t>
      </w:r>
      <w:r w:rsidRPr="002E6A87">
        <w:t>) eftersom en mindre del av de totala skatteintäkterna tillfaller EU.</w:t>
      </w:r>
    </w:p>
    <w:p w14:paraId="5E7C786F" w14:textId="77777777" w:rsidR="0067606D" w:rsidRPr="002E6A87" w:rsidRDefault="0067606D" w:rsidP="0067606D">
      <w:pPr>
        <w:pStyle w:val="Brdtext"/>
      </w:pPr>
    </w:p>
    <w:p w14:paraId="6825270B" w14:textId="6A598EA4" w:rsidR="0067606D" w:rsidRPr="002F1875" w:rsidRDefault="0067606D" w:rsidP="0067606D">
      <w:pPr>
        <w:pStyle w:val="TabellRubrik"/>
      </w:pPr>
      <w:bookmarkStart w:id="284" w:name="_Ref16773214"/>
      <w:bookmarkStart w:id="285" w:name="_Toc19299015"/>
      <w:r w:rsidRPr="002F1875">
        <w:t xml:space="preserve">Tabell </w:t>
      </w:r>
      <w:fldSimple w:instr=" STYLEREF &quot;Rubrik 1&quot;\n \* MERGEFORMAT ">
        <w:r w:rsidR="00757DA4">
          <w:rPr>
            <w:noProof/>
          </w:rPr>
          <w:t>8</w:t>
        </w:r>
      </w:fldSimple>
      <w:r w:rsidRPr="002F1875">
        <w:t>.</w:t>
      </w:r>
      <w:fldSimple w:instr=" SEQ Tabell \* Arabic \s 1  \* MERGEFORMAT ">
        <w:r w:rsidR="00757DA4">
          <w:rPr>
            <w:noProof/>
          </w:rPr>
          <w:t>3</w:t>
        </w:r>
      </w:fldSimple>
      <w:bookmarkEnd w:id="284"/>
      <w:r w:rsidRPr="002F1875">
        <w:tab/>
        <w:t>Den offentliga sektorns skatter och avgifter</w:t>
      </w:r>
      <w:bookmarkEnd w:id="285"/>
    </w:p>
    <w:p w14:paraId="7457C056" w14:textId="44546F15" w:rsidR="0067606D" w:rsidRPr="002F1875" w:rsidRDefault="0067606D" w:rsidP="0067606D">
      <w:pPr>
        <w:pStyle w:val="TabellUnderrubrik"/>
      </w:pPr>
      <w:r w:rsidRPr="002F1875">
        <w:t>Procent av BNP. Utfall 2018, prognos 2019–2022</w:t>
      </w:r>
    </w:p>
    <w:tbl>
      <w:tblPr>
        <w:tblStyle w:val="RKEgentabell"/>
        <w:tblW w:w="4383" w:type="dxa"/>
        <w:tblInd w:w="0" w:type="dxa"/>
        <w:tblLayout w:type="fixed"/>
        <w:tblLook w:val="0460" w:firstRow="1" w:lastRow="1" w:firstColumn="0" w:lastColumn="0" w:noHBand="0" w:noVBand="1"/>
      </w:tblPr>
      <w:tblGrid>
        <w:gridCol w:w="1866"/>
        <w:gridCol w:w="503"/>
        <w:gridCol w:w="503"/>
        <w:gridCol w:w="504"/>
        <w:gridCol w:w="503"/>
        <w:gridCol w:w="504"/>
      </w:tblGrid>
      <w:tr w:rsidR="0067606D" w14:paraId="0F42DAD8" w14:textId="77777777" w:rsidTr="0067606D">
        <w:trPr>
          <w:cnfStyle w:val="100000000000" w:firstRow="1" w:lastRow="0" w:firstColumn="0" w:lastColumn="0" w:oddVBand="0" w:evenVBand="0" w:oddHBand="0" w:evenHBand="0" w:firstRowFirstColumn="0" w:firstRowLastColumn="0" w:lastRowFirstColumn="0" w:lastRowLastColumn="0"/>
        </w:trPr>
        <w:tc>
          <w:tcPr>
            <w:tcW w:w="1866" w:type="dxa"/>
            <w:tcMar>
              <w:left w:w="0" w:type="dxa"/>
              <w:right w:w="0" w:type="dxa"/>
            </w:tcMar>
          </w:tcPr>
          <w:p w14:paraId="657AA04C" w14:textId="77777777" w:rsidR="0067606D" w:rsidRPr="002F1875" w:rsidRDefault="0067606D" w:rsidP="0067606D">
            <w:pPr>
              <w:pStyle w:val="TabellHuvud"/>
              <w:keepNext/>
              <w:keepLines/>
              <w:jc w:val="left"/>
            </w:pPr>
          </w:p>
        </w:tc>
        <w:tc>
          <w:tcPr>
            <w:tcW w:w="503" w:type="dxa"/>
          </w:tcPr>
          <w:p w14:paraId="79426CCE" w14:textId="7CD89E20" w:rsidR="0067606D" w:rsidRPr="002F1875" w:rsidRDefault="0067606D" w:rsidP="0067606D">
            <w:pPr>
              <w:pStyle w:val="TabellHuvud"/>
              <w:keepNext/>
              <w:keepLines/>
            </w:pPr>
            <w:r w:rsidRPr="002F1875">
              <w:t>2018</w:t>
            </w:r>
          </w:p>
        </w:tc>
        <w:tc>
          <w:tcPr>
            <w:tcW w:w="503" w:type="dxa"/>
          </w:tcPr>
          <w:p w14:paraId="2C646398" w14:textId="7A0424DE" w:rsidR="0067606D" w:rsidRPr="002F1875" w:rsidRDefault="0067606D" w:rsidP="0067606D">
            <w:pPr>
              <w:pStyle w:val="TabellHuvud"/>
              <w:keepNext/>
              <w:keepLines/>
            </w:pPr>
            <w:r w:rsidRPr="002F1875">
              <w:t>2019</w:t>
            </w:r>
          </w:p>
        </w:tc>
        <w:tc>
          <w:tcPr>
            <w:tcW w:w="504" w:type="dxa"/>
          </w:tcPr>
          <w:p w14:paraId="224D8BD9" w14:textId="498DE905" w:rsidR="0067606D" w:rsidRPr="002F1875" w:rsidRDefault="0067606D" w:rsidP="0067606D">
            <w:pPr>
              <w:pStyle w:val="TabellHuvud"/>
              <w:keepNext/>
              <w:keepLines/>
            </w:pPr>
            <w:r w:rsidRPr="002F1875">
              <w:t>2020</w:t>
            </w:r>
          </w:p>
        </w:tc>
        <w:tc>
          <w:tcPr>
            <w:tcW w:w="503" w:type="dxa"/>
          </w:tcPr>
          <w:p w14:paraId="13FABE34" w14:textId="36D0B40D" w:rsidR="0067606D" w:rsidRPr="002F1875" w:rsidRDefault="0067606D" w:rsidP="0067606D">
            <w:pPr>
              <w:pStyle w:val="TabellHuvud"/>
              <w:keepNext/>
              <w:keepLines/>
            </w:pPr>
            <w:r w:rsidRPr="002F1875">
              <w:t>2021</w:t>
            </w:r>
          </w:p>
        </w:tc>
        <w:tc>
          <w:tcPr>
            <w:tcW w:w="504" w:type="dxa"/>
          </w:tcPr>
          <w:p w14:paraId="155F977A" w14:textId="2A3DF871" w:rsidR="0067606D" w:rsidRPr="002F1875" w:rsidRDefault="0067606D" w:rsidP="0067606D">
            <w:pPr>
              <w:pStyle w:val="TabellHuvud"/>
              <w:keepNext/>
              <w:keepLines/>
            </w:pPr>
            <w:r w:rsidRPr="002F1875">
              <w:t>2022</w:t>
            </w:r>
          </w:p>
        </w:tc>
      </w:tr>
      <w:tr w:rsidR="0067606D" w14:paraId="163C4A83" w14:textId="77777777" w:rsidTr="0067606D">
        <w:tc>
          <w:tcPr>
            <w:tcW w:w="0" w:type="dxa"/>
            <w:tcBorders>
              <w:bottom w:val="nil"/>
            </w:tcBorders>
            <w:tcMar>
              <w:left w:w="0" w:type="dxa"/>
              <w:right w:w="0" w:type="dxa"/>
            </w:tcMar>
          </w:tcPr>
          <w:p w14:paraId="12D25ACD" w14:textId="7056F094" w:rsidR="0067606D" w:rsidRPr="002F1875" w:rsidRDefault="0067606D" w:rsidP="0067606D">
            <w:pPr>
              <w:pStyle w:val="TabellRader"/>
              <w:keepNext/>
              <w:keepLines/>
              <w:jc w:val="left"/>
            </w:pPr>
            <w:r w:rsidRPr="002F1875">
              <w:t>Hushållens direkta skatter</w:t>
            </w:r>
          </w:p>
        </w:tc>
        <w:tc>
          <w:tcPr>
            <w:tcW w:w="0" w:type="dxa"/>
            <w:tcBorders>
              <w:bottom w:val="nil"/>
            </w:tcBorders>
            <w:vAlign w:val="bottom"/>
          </w:tcPr>
          <w:p w14:paraId="4CDE5579" w14:textId="5C5344B4" w:rsidR="0067606D" w:rsidRPr="002F1875" w:rsidRDefault="0067606D" w:rsidP="0067606D">
            <w:pPr>
              <w:pStyle w:val="TabellRader"/>
              <w:keepNext/>
              <w:keepLines/>
            </w:pPr>
            <w:r w:rsidRPr="00E7096C">
              <w:t>15,6</w:t>
            </w:r>
          </w:p>
        </w:tc>
        <w:tc>
          <w:tcPr>
            <w:tcW w:w="0" w:type="dxa"/>
            <w:tcBorders>
              <w:bottom w:val="nil"/>
            </w:tcBorders>
            <w:vAlign w:val="bottom"/>
          </w:tcPr>
          <w:p w14:paraId="2AF22525" w14:textId="017FA714" w:rsidR="0067606D" w:rsidRPr="002F1875" w:rsidRDefault="0067606D" w:rsidP="0067606D">
            <w:pPr>
              <w:pStyle w:val="TabellRader"/>
              <w:keepNext/>
              <w:keepLines/>
            </w:pPr>
            <w:r w:rsidRPr="00E7096C">
              <w:t>15,2</w:t>
            </w:r>
          </w:p>
        </w:tc>
        <w:tc>
          <w:tcPr>
            <w:tcW w:w="0" w:type="dxa"/>
            <w:tcBorders>
              <w:bottom w:val="nil"/>
            </w:tcBorders>
            <w:vAlign w:val="bottom"/>
          </w:tcPr>
          <w:p w14:paraId="2687B889" w14:textId="19395D25" w:rsidR="0067606D" w:rsidRPr="002F1875" w:rsidRDefault="0067606D">
            <w:pPr>
              <w:pStyle w:val="TabellRader"/>
              <w:keepNext/>
              <w:keepLines/>
            </w:pPr>
            <w:r w:rsidRPr="00E7096C">
              <w:t>15,0</w:t>
            </w:r>
          </w:p>
        </w:tc>
        <w:tc>
          <w:tcPr>
            <w:tcW w:w="0" w:type="dxa"/>
            <w:tcBorders>
              <w:bottom w:val="nil"/>
            </w:tcBorders>
            <w:vAlign w:val="bottom"/>
          </w:tcPr>
          <w:p w14:paraId="3FBF2D2C" w14:textId="48B714BB" w:rsidR="0067606D" w:rsidRPr="002F1875" w:rsidRDefault="0067606D">
            <w:pPr>
              <w:pStyle w:val="TabellRader"/>
              <w:keepNext/>
              <w:keepLines/>
            </w:pPr>
            <w:r w:rsidRPr="00E7096C">
              <w:t>14,8</w:t>
            </w:r>
          </w:p>
        </w:tc>
        <w:tc>
          <w:tcPr>
            <w:tcW w:w="0" w:type="dxa"/>
            <w:tcBorders>
              <w:bottom w:val="nil"/>
            </w:tcBorders>
            <w:vAlign w:val="bottom"/>
          </w:tcPr>
          <w:p w14:paraId="2434BCD0" w14:textId="32A3296E" w:rsidR="0067606D" w:rsidRPr="002F1875" w:rsidRDefault="0067606D">
            <w:pPr>
              <w:pStyle w:val="TabellRader"/>
              <w:keepNext/>
              <w:keepLines/>
            </w:pPr>
            <w:r w:rsidRPr="00E7096C">
              <w:t>14,7</w:t>
            </w:r>
          </w:p>
        </w:tc>
      </w:tr>
      <w:tr w:rsidR="0067606D" w14:paraId="7CE89D17" w14:textId="77777777" w:rsidTr="0067606D">
        <w:tc>
          <w:tcPr>
            <w:tcW w:w="0" w:type="dxa"/>
            <w:tcBorders>
              <w:top w:val="nil"/>
              <w:bottom w:val="nil"/>
            </w:tcBorders>
            <w:tcMar>
              <w:left w:w="0" w:type="dxa"/>
              <w:right w:w="0" w:type="dxa"/>
            </w:tcMar>
          </w:tcPr>
          <w:p w14:paraId="220339FD" w14:textId="525851E7" w:rsidR="0067606D" w:rsidRPr="002F1875" w:rsidRDefault="0067606D" w:rsidP="0067606D">
            <w:pPr>
              <w:pStyle w:val="TabellRader"/>
              <w:keepNext/>
              <w:keepLines/>
              <w:jc w:val="left"/>
            </w:pPr>
            <w:r w:rsidRPr="002F1875">
              <w:t>Företagens direkta skatter</w:t>
            </w:r>
          </w:p>
        </w:tc>
        <w:tc>
          <w:tcPr>
            <w:tcW w:w="0" w:type="dxa"/>
            <w:tcBorders>
              <w:top w:val="nil"/>
              <w:bottom w:val="nil"/>
            </w:tcBorders>
            <w:vAlign w:val="bottom"/>
          </w:tcPr>
          <w:p w14:paraId="0C4F3888" w14:textId="00B6A282" w:rsidR="0067606D" w:rsidRPr="002F1875" w:rsidRDefault="0067606D" w:rsidP="0067606D">
            <w:pPr>
              <w:pStyle w:val="TabellRader"/>
              <w:keepNext/>
              <w:keepLines/>
            </w:pPr>
            <w:r w:rsidRPr="00E7096C">
              <w:t>3,2</w:t>
            </w:r>
          </w:p>
        </w:tc>
        <w:tc>
          <w:tcPr>
            <w:tcW w:w="0" w:type="dxa"/>
            <w:tcBorders>
              <w:top w:val="nil"/>
              <w:bottom w:val="nil"/>
            </w:tcBorders>
            <w:vAlign w:val="bottom"/>
          </w:tcPr>
          <w:p w14:paraId="70D473CD" w14:textId="79851390" w:rsidR="0067606D" w:rsidRPr="002F1875" w:rsidRDefault="0067606D" w:rsidP="0067606D">
            <w:pPr>
              <w:pStyle w:val="TabellRader"/>
              <w:keepNext/>
              <w:keepLines/>
            </w:pPr>
            <w:r w:rsidRPr="00E7096C">
              <w:t>3,2</w:t>
            </w:r>
          </w:p>
        </w:tc>
        <w:tc>
          <w:tcPr>
            <w:tcW w:w="0" w:type="dxa"/>
            <w:tcBorders>
              <w:top w:val="nil"/>
              <w:bottom w:val="nil"/>
            </w:tcBorders>
            <w:vAlign w:val="bottom"/>
          </w:tcPr>
          <w:p w14:paraId="216B77F6" w14:textId="014C8051" w:rsidR="0067606D" w:rsidRPr="002F1875" w:rsidRDefault="0067606D">
            <w:pPr>
              <w:pStyle w:val="TabellRader"/>
              <w:keepNext/>
              <w:keepLines/>
            </w:pPr>
            <w:r w:rsidRPr="00E7096C">
              <w:t>3,3</w:t>
            </w:r>
          </w:p>
        </w:tc>
        <w:tc>
          <w:tcPr>
            <w:tcW w:w="0" w:type="dxa"/>
            <w:tcBorders>
              <w:top w:val="nil"/>
              <w:bottom w:val="nil"/>
            </w:tcBorders>
            <w:vAlign w:val="bottom"/>
          </w:tcPr>
          <w:p w14:paraId="32E5CED7" w14:textId="6EE34BF6" w:rsidR="0067606D" w:rsidRPr="002F1875" w:rsidRDefault="0067606D">
            <w:pPr>
              <w:pStyle w:val="TabellRader"/>
              <w:keepNext/>
              <w:keepLines/>
            </w:pPr>
            <w:r w:rsidRPr="00E7096C">
              <w:t>3,2</w:t>
            </w:r>
          </w:p>
        </w:tc>
        <w:tc>
          <w:tcPr>
            <w:tcW w:w="0" w:type="dxa"/>
            <w:tcBorders>
              <w:top w:val="nil"/>
              <w:bottom w:val="nil"/>
            </w:tcBorders>
            <w:vAlign w:val="bottom"/>
          </w:tcPr>
          <w:p w14:paraId="353CE9F8" w14:textId="20E6007A" w:rsidR="0067606D" w:rsidRPr="002F1875" w:rsidRDefault="0067606D">
            <w:pPr>
              <w:pStyle w:val="TabellRader"/>
              <w:keepNext/>
              <w:keepLines/>
            </w:pPr>
            <w:r w:rsidRPr="00E7096C">
              <w:t>3,4</w:t>
            </w:r>
          </w:p>
        </w:tc>
      </w:tr>
      <w:tr w:rsidR="0067606D" w14:paraId="2FA85596" w14:textId="77777777" w:rsidTr="0067606D">
        <w:tc>
          <w:tcPr>
            <w:tcW w:w="0" w:type="dxa"/>
            <w:tcBorders>
              <w:top w:val="nil"/>
              <w:bottom w:val="nil"/>
            </w:tcBorders>
            <w:tcMar>
              <w:left w:w="0" w:type="dxa"/>
              <w:right w:w="0" w:type="dxa"/>
            </w:tcMar>
          </w:tcPr>
          <w:p w14:paraId="3F3098B1" w14:textId="214AF9BD" w:rsidR="0067606D" w:rsidRPr="002F1875" w:rsidRDefault="0067606D" w:rsidP="0067606D">
            <w:pPr>
              <w:pStyle w:val="TabellRader"/>
              <w:keepNext/>
              <w:keepLines/>
              <w:jc w:val="left"/>
            </w:pPr>
            <w:r w:rsidRPr="002F1875">
              <w:t>Arbetsgivar- och egenavgifter</w:t>
            </w:r>
          </w:p>
        </w:tc>
        <w:tc>
          <w:tcPr>
            <w:tcW w:w="0" w:type="dxa"/>
            <w:tcBorders>
              <w:top w:val="nil"/>
              <w:bottom w:val="nil"/>
            </w:tcBorders>
            <w:vAlign w:val="bottom"/>
          </w:tcPr>
          <w:p w14:paraId="354B4AE2" w14:textId="3B912D14" w:rsidR="0067606D" w:rsidRPr="002F1875" w:rsidRDefault="0067606D" w:rsidP="0067606D">
            <w:pPr>
              <w:pStyle w:val="TabellRader"/>
              <w:keepNext/>
              <w:keepLines/>
            </w:pPr>
            <w:r w:rsidRPr="00E7096C">
              <w:t>12,2</w:t>
            </w:r>
          </w:p>
        </w:tc>
        <w:tc>
          <w:tcPr>
            <w:tcW w:w="0" w:type="dxa"/>
            <w:tcBorders>
              <w:top w:val="nil"/>
              <w:bottom w:val="nil"/>
            </w:tcBorders>
            <w:vAlign w:val="bottom"/>
          </w:tcPr>
          <w:p w14:paraId="465E9B49" w14:textId="5126DD01" w:rsidR="0067606D" w:rsidRPr="002F1875" w:rsidRDefault="0067606D" w:rsidP="0067606D">
            <w:pPr>
              <w:pStyle w:val="TabellRader"/>
              <w:keepNext/>
              <w:keepLines/>
            </w:pPr>
            <w:r w:rsidRPr="00E7096C">
              <w:t>12,2</w:t>
            </w:r>
          </w:p>
        </w:tc>
        <w:tc>
          <w:tcPr>
            <w:tcW w:w="0" w:type="dxa"/>
            <w:tcBorders>
              <w:top w:val="nil"/>
              <w:bottom w:val="nil"/>
            </w:tcBorders>
            <w:vAlign w:val="bottom"/>
          </w:tcPr>
          <w:p w14:paraId="36782952" w14:textId="5AF95437" w:rsidR="0067606D" w:rsidRPr="002F1875" w:rsidRDefault="0067606D">
            <w:pPr>
              <w:pStyle w:val="TabellRader"/>
              <w:keepNext/>
              <w:keepLines/>
            </w:pPr>
            <w:r w:rsidRPr="00E7096C">
              <w:t>12,1</w:t>
            </w:r>
          </w:p>
        </w:tc>
        <w:tc>
          <w:tcPr>
            <w:tcW w:w="0" w:type="dxa"/>
            <w:tcBorders>
              <w:top w:val="nil"/>
              <w:bottom w:val="nil"/>
            </w:tcBorders>
            <w:vAlign w:val="bottom"/>
          </w:tcPr>
          <w:p w14:paraId="3AD5F48C" w14:textId="2A20AE8E" w:rsidR="0067606D" w:rsidRPr="002F1875" w:rsidRDefault="0067606D">
            <w:pPr>
              <w:pStyle w:val="TabellRader"/>
              <w:keepNext/>
              <w:keepLines/>
            </w:pPr>
            <w:r w:rsidRPr="00E7096C">
              <w:t>12,0</w:t>
            </w:r>
          </w:p>
        </w:tc>
        <w:tc>
          <w:tcPr>
            <w:tcW w:w="0" w:type="dxa"/>
            <w:tcBorders>
              <w:top w:val="nil"/>
              <w:bottom w:val="nil"/>
            </w:tcBorders>
            <w:vAlign w:val="bottom"/>
          </w:tcPr>
          <w:p w14:paraId="3D137CD2" w14:textId="42D538A1" w:rsidR="0067606D" w:rsidRPr="002F1875" w:rsidRDefault="0067606D">
            <w:pPr>
              <w:pStyle w:val="TabellRader"/>
              <w:keepNext/>
              <w:keepLines/>
            </w:pPr>
            <w:r w:rsidRPr="00E7096C">
              <w:t>11,9</w:t>
            </w:r>
          </w:p>
        </w:tc>
      </w:tr>
      <w:tr w:rsidR="0067606D" w14:paraId="51EC9DBA" w14:textId="77777777" w:rsidTr="0067606D">
        <w:tc>
          <w:tcPr>
            <w:tcW w:w="0" w:type="dxa"/>
            <w:tcBorders>
              <w:top w:val="nil"/>
              <w:bottom w:val="nil"/>
            </w:tcBorders>
            <w:tcMar>
              <w:left w:w="0" w:type="dxa"/>
              <w:right w:w="0" w:type="dxa"/>
            </w:tcMar>
          </w:tcPr>
          <w:p w14:paraId="29C94A5C" w14:textId="545B93F0" w:rsidR="0067606D" w:rsidRPr="002F1875" w:rsidRDefault="0067606D" w:rsidP="0067606D">
            <w:pPr>
              <w:pStyle w:val="TabellRader"/>
              <w:keepNext/>
              <w:keepLines/>
              <w:jc w:val="left"/>
            </w:pPr>
            <w:r w:rsidRPr="002F1875">
              <w:t>Mervärdesskatt</w:t>
            </w:r>
          </w:p>
        </w:tc>
        <w:tc>
          <w:tcPr>
            <w:tcW w:w="0" w:type="dxa"/>
            <w:tcBorders>
              <w:top w:val="nil"/>
              <w:bottom w:val="nil"/>
            </w:tcBorders>
            <w:vAlign w:val="bottom"/>
          </w:tcPr>
          <w:p w14:paraId="3FB68C05" w14:textId="45FA865E" w:rsidR="0067606D" w:rsidRPr="002F1875" w:rsidRDefault="0067606D" w:rsidP="0067606D">
            <w:pPr>
              <w:pStyle w:val="TabellRader"/>
              <w:keepNext/>
              <w:keepLines/>
            </w:pPr>
            <w:r w:rsidRPr="00E7096C">
              <w:t>9,3</w:t>
            </w:r>
          </w:p>
        </w:tc>
        <w:tc>
          <w:tcPr>
            <w:tcW w:w="0" w:type="dxa"/>
            <w:tcBorders>
              <w:top w:val="nil"/>
              <w:bottom w:val="nil"/>
            </w:tcBorders>
            <w:vAlign w:val="bottom"/>
          </w:tcPr>
          <w:p w14:paraId="2A36875C" w14:textId="3701A269" w:rsidR="0067606D" w:rsidRPr="002F1875" w:rsidRDefault="0067606D" w:rsidP="0067606D">
            <w:pPr>
              <w:pStyle w:val="TabellRader"/>
              <w:keepNext/>
              <w:keepLines/>
            </w:pPr>
            <w:r w:rsidRPr="00E7096C">
              <w:t>9,2</w:t>
            </w:r>
          </w:p>
        </w:tc>
        <w:tc>
          <w:tcPr>
            <w:tcW w:w="0" w:type="dxa"/>
            <w:tcBorders>
              <w:top w:val="nil"/>
              <w:bottom w:val="nil"/>
            </w:tcBorders>
            <w:vAlign w:val="bottom"/>
          </w:tcPr>
          <w:p w14:paraId="08F3A965" w14:textId="54C05CF3" w:rsidR="0067606D" w:rsidRPr="002F1875" w:rsidRDefault="0067606D">
            <w:pPr>
              <w:pStyle w:val="TabellRader"/>
              <w:keepNext/>
              <w:keepLines/>
            </w:pPr>
            <w:r w:rsidRPr="00E7096C">
              <w:t>9,2</w:t>
            </w:r>
          </w:p>
        </w:tc>
        <w:tc>
          <w:tcPr>
            <w:tcW w:w="0" w:type="dxa"/>
            <w:tcBorders>
              <w:top w:val="nil"/>
              <w:bottom w:val="nil"/>
            </w:tcBorders>
            <w:vAlign w:val="bottom"/>
          </w:tcPr>
          <w:p w14:paraId="06B63A6C" w14:textId="72BAC911" w:rsidR="0067606D" w:rsidRPr="002F1875" w:rsidRDefault="0067606D">
            <w:pPr>
              <w:pStyle w:val="TabellRader"/>
              <w:keepNext/>
              <w:keepLines/>
            </w:pPr>
            <w:r w:rsidRPr="00E7096C">
              <w:t>9,3</w:t>
            </w:r>
          </w:p>
        </w:tc>
        <w:tc>
          <w:tcPr>
            <w:tcW w:w="0" w:type="dxa"/>
            <w:tcBorders>
              <w:top w:val="nil"/>
              <w:bottom w:val="nil"/>
            </w:tcBorders>
            <w:vAlign w:val="bottom"/>
          </w:tcPr>
          <w:p w14:paraId="17EBF397" w14:textId="02C07582" w:rsidR="0067606D" w:rsidRPr="002F1875" w:rsidRDefault="0067606D">
            <w:pPr>
              <w:pStyle w:val="TabellRader"/>
              <w:keepNext/>
              <w:keepLines/>
            </w:pPr>
            <w:r w:rsidRPr="00E7096C">
              <w:t>9,3</w:t>
            </w:r>
          </w:p>
        </w:tc>
      </w:tr>
      <w:tr w:rsidR="0067606D" w14:paraId="4CAEB179" w14:textId="77777777" w:rsidTr="0067606D">
        <w:tc>
          <w:tcPr>
            <w:tcW w:w="1866" w:type="dxa"/>
            <w:tcBorders>
              <w:top w:val="nil"/>
              <w:bottom w:val="nil"/>
            </w:tcBorders>
            <w:tcMar>
              <w:left w:w="0" w:type="dxa"/>
              <w:right w:w="0" w:type="dxa"/>
            </w:tcMar>
          </w:tcPr>
          <w:p w14:paraId="1931F05B" w14:textId="58473494" w:rsidR="0067606D" w:rsidRPr="002F1875" w:rsidRDefault="0067606D" w:rsidP="0067606D">
            <w:pPr>
              <w:pStyle w:val="TabellRader"/>
              <w:keepNext/>
              <w:keepLines/>
              <w:jc w:val="left"/>
            </w:pPr>
            <w:r w:rsidRPr="002F1875">
              <w:t>Fastighetsskatt och fastighetsavgift</w:t>
            </w:r>
          </w:p>
        </w:tc>
        <w:tc>
          <w:tcPr>
            <w:tcW w:w="503" w:type="dxa"/>
            <w:tcBorders>
              <w:top w:val="nil"/>
              <w:bottom w:val="nil"/>
            </w:tcBorders>
            <w:vAlign w:val="bottom"/>
          </w:tcPr>
          <w:p w14:paraId="2AAC5270" w14:textId="55CC6269" w:rsidR="0067606D" w:rsidRPr="002F1875" w:rsidRDefault="0067606D" w:rsidP="0067606D">
            <w:pPr>
              <w:pStyle w:val="TabellRader"/>
              <w:keepNext/>
              <w:keepLines/>
            </w:pPr>
            <w:r w:rsidRPr="00E7096C">
              <w:t>0,7</w:t>
            </w:r>
          </w:p>
        </w:tc>
        <w:tc>
          <w:tcPr>
            <w:tcW w:w="503" w:type="dxa"/>
            <w:tcBorders>
              <w:top w:val="nil"/>
              <w:bottom w:val="nil"/>
            </w:tcBorders>
            <w:vAlign w:val="bottom"/>
          </w:tcPr>
          <w:p w14:paraId="2BDE8A95" w14:textId="1CE8426B" w:rsidR="0067606D" w:rsidRPr="002F1875" w:rsidRDefault="0067606D" w:rsidP="0067606D">
            <w:pPr>
              <w:pStyle w:val="TabellRader"/>
              <w:keepNext/>
              <w:keepLines/>
            </w:pPr>
            <w:r w:rsidRPr="00E7096C">
              <w:t>0,6</w:t>
            </w:r>
          </w:p>
        </w:tc>
        <w:tc>
          <w:tcPr>
            <w:tcW w:w="504" w:type="dxa"/>
            <w:tcBorders>
              <w:top w:val="nil"/>
              <w:bottom w:val="nil"/>
            </w:tcBorders>
            <w:vAlign w:val="bottom"/>
          </w:tcPr>
          <w:p w14:paraId="13774076" w14:textId="1548C868" w:rsidR="0067606D" w:rsidRPr="002F1875" w:rsidRDefault="0067606D">
            <w:pPr>
              <w:pStyle w:val="TabellRader"/>
              <w:keepNext/>
              <w:keepLines/>
            </w:pPr>
            <w:r w:rsidRPr="00E7096C">
              <w:t>0,6</w:t>
            </w:r>
          </w:p>
        </w:tc>
        <w:tc>
          <w:tcPr>
            <w:tcW w:w="503" w:type="dxa"/>
            <w:tcBorders>
              <w:top w:val="nil"/>
              <w:bottom w:val="nil"/>
            </w:tcBorders>
            <w:vAlign w:val="bottom"/>
          </w:tcPr>
          <w:p w14:paraId="60F0A989" w14:textId="243D06D7" w:rsidR="0067606D" w:rsidRPr="002F1875" w:rsidRDefault="0067606D">
            <w:pPr>
              <w:pStyle w:val="TabellRader"/>
              <w:keepNext/>
              <w:keepLines/>
            </w:pPr>
            <w:r w:rsidRPr="00E7096C">
              <w:t>0,6</w:t>
            </w:r>
          </w:p>
        </w:tc>
        <w:tc>
          <w:tcPr>
            <w:tcW w:w="504" w:type="dxa"/>
            <w:tcBorders>
              <w:top w:val="nil"/>
              <w:bottom w:val="nil"/>
            </w:tcBorders>
            <w:vAlign w:val="bottom"/>
          </w:tcPr>
          <w:p w14:paraId="0BA4CF3B" w14:textId="543C1D67" w:rsidR="0067606D" w:rsidRPr="002F1875" w:rsidRDefault="0067606D">
            <w:pPr>
              <w:pStyle w:val="TabellRader"/>
              <w:keepNext/>
              <w:keepLines/>
            </w:pPr>
            <w:r w:rsidRPr="00E7096C">
              <w:t>0,6</w:t>
            </w:r>
          </w:p>
        </w:tc>
      </w:tr>
      <w:tr w:rsidR="0067606D" w14:paraId="679B1B9D" w14:textId="77777777" w:rsidTr="0067606D">
        <w:tc>
          <w:tcPr>
            <w:tcW w:w="0" w:type="dxa"/>
            <w:tcBorders>
              <w:top w:val="nil"/>
              <w:bottom w:val="nil"/>
            </w:tcBorders>
            <w:tcMar>
              <w:left w:w="0" w:type="dxa"/>
              <w:right w:w="0" w:type="dxa"/>
            </w:tcMar>
          </w:tcPr>
          <w:p w14:paraId="02DF7EEF" w14:textId="3EB8FC2A" w:rsidR="0067606D" w:rsidRPr="002F1875" w:rsidRDefault="0067606D" w:rsidP="0067606D">
            <w:pPr>
              <w:pStyle w:val="TabellRader"/>
              <w:keepNext/>
              <w:keepLines/>
              <w:jc w:val="left"/>
            </w:pPr>
            <w:r w:rsidRPr="002F1875">
              <w:t>Övriga indirekta skatter</w:t>
            </w:r>
          </w:p>
        </w:tc>
        <w:tc>
          <w:tcPr>
            <w:tcW w:w="0" w:type="dxa"/>
            <w:tcBorders>
              <w:top w:val="nil"/>
              <w:bottom w:val="nil"/>
            </w:tcBorders>
            <w:vAlign w:val="bottom"/>
          </w:tcPr>
          <w:p w14:paraId="46D9EC90" w14:textId="206E642D" w:rsidR="0067606D" w:rsidRPr="002F1875" w:rsidRDefault="0067606D" w:rsidP="0067606D">
            <w:pPr>
              <w:pStyle w:val="TabellRader"/>
              <w:keepNext/>
              <w:keepLines/>
            </w:pPr>
            <w:r w:rsidRPr="00E7096C">
              <w:t>3,2</w:t>
            </w:r>
          </w:p>
        </w:tc>
        <w:tc>
          <w:tcPr>
            <w:tcW w:w="0" w:type="dxa"/>
            <w:tcBorders>
              <w:top w:val="nil"/>
              <w:bottom w:val="nil"/>
            </w:tcBorders>
            <w:vAlign w:val="bottom"/>
          </w:tcPr>
          <w:p w14:paraId="531548CD" w14:textId="4605DFAC" w:rsidR="0067606D" w:rsidRPr="002F1875" w:rsidRDefault="0067606D" w:rsidP="0067606D">
            <w:pPr>
              <w:pStyle w:val="TabellRader"/>
              <w:keepNext/>
              <w:keepLines/>
            </w:pPr>
            <w:r w:rsidRPr="00E7096C">
              <w:t>3,1</w:t>
            </w:r>
          </w:p>
        </w:tc>
        <w:tc>
          <w:tcPr>
            <w:tcW w:w="0" w:type="dxa"/>
            <w:tcBorders>
              <w:top w:val="nil"/>
              <w:bottom w:val="nil"/>
            </w:tcBorders>
            <w:vAlign w:val="bottom"/>
          </w:tcPr>
          <w:p w14:paraId="7296C03B" w14:textId="6A62B4B4" w:rsidR="0067606D" w:rsidRPr="002F1875" w:rsidRDefault="0067606D">
            <w:pPr>
              <w:pStyle w:val="TabellRader"/>
              <w:keepNext/>
              <w:keepLines/>
            </w:pPr>
            <w:r w:rsidRPr="00E7096C">
              <w:t>3,0</w:t>
            </w:r>
          </w:p>
        </w:tc>
        <w:tc>
          <w:tcPr>
            <w:tcW w:w="0" w:type="dxa"/>
            <w:tcBorders>
              <w:top w:val="nil"/>
              <w:bottom w:val="nil"/>
            </w:tcBorders>
            <w:vAlign w:val="bottom"/>
          </w:tcPr>
          <w:p w14:paraId="1C598D86" w14:textId="67BB5AD2" w:rsidR="0067606D" w:rsidRPr="002F1875" w:rsidRDefault="0067606D">
            <w:pPr>
              <w:pStyle w:val="TabellRader"/>
              <w:keepNext/>
              <w:keepLines/>
            </w:pPr>
            <w:r w:rsidRPr="00E7096C">
              <w:t>3,0</w:t>
            </w:r>
          </w:p>
        </w:tc>
        <w:tc>
          <w:tcPr>
            <w:tcW w:w="0" w:type="dxa"/>
            <w:tcBorders>
              <w:top w:val="nil"/>
              <w:bottom w:val="nil"/>
            </w:tcBorders>
            <w:vAlign w:val="bottom"/>
          </w:tcPr>
          <w:p w14:paraId="32970B59" w14:textId="199806AE" w:rsidR="0067606D" w:rsidRPr="002F1875" w:rsidRDefault="0067606D">
            <w:pPr>
              <w:pStyle w:val="TabellRader"/>
              <w:keepNext/>
              <w:keepLines/>
            </w:pPr>
            <w:r w:rsidRPr="00E7096C">
              <w:t>3,0</w:t>
            </w:r>
          </w:p>
        </w:tc>
      </w:tr>
      <w:tr w:rsidR="0067606D" w14:paraId="76027B4D" w14:textId="77777777" w:rsidTr="0067606D">
        <w:tc>
          <w:tcPr>
            <w:tcW w:w="0" w:type="dxa"/>
            <w:tcBorders>
              <w:top w:val="nil"/>
              <w:bottom w:val="single" w:sz="4" w:space="0" w:color="auto"/>
            </w:tcBorders>
            <w:tcMar>
              <w:left w:w="0" w:type="dxa"/>
              <w:right w:w="0" w:type="dxa"/>
            </w:tcMar>
          </w:tcPr>
          <w:p w14:paraId="447F3E69" w14:textId="59AEAE66" w:rsidR="0067606D" w:rsidRPr="00D70468" w:rsidRDefault="0067606D" w:rsidP="0067606D">
            <w:pPr>
              <w:pStyle w:val="TabellRader"/>
              <w:keepNext/>
              <w:keepLines/>
              <w:jc w:val="left"/>
              <w:rPr>
                <w:b/>
              </w:rPr>
            </w:pPr>
            <w:r w:rsidRPr="00D70468">
              <w:rPr>
                <w:b/>
              </w:rPr>
              <w:t>Summa (skattekvoten)</w:t>
            </w:r>
          </w:p>
        </w:tc>
        <w:tc>
          <w:tcPr>
            <w:tcW w:w="0" w:type="dxa"/>
            <w:tcBorders>
              <w:top w:val="nil"/>
              <w:bottom w:val="single" w:sz="4" w:space="0" w:color="auto"/>
            </w:tcBorders>
            <w:vAlign w:val="bottom"/>
          </w:tcPr>
          <w:p w14:paraId="5011F238" w14:textId="6D69506A" w:rsidR="0067606D" w:rsidRPr="005A0E1C" w:rsidRDefault="0067606D" w:rsidP="0067606D">
            <w:pPr>
              <w:pStyle w:val="TabellRader"/>
              <w:keepNext/>
              <w:keepLines/>
              <w:rPr>
                <w:b/>
              </w:rPr>
            </w:pPr>
            <w:r w:rsidRPr="00752910">
              <w:rPr>
                <w:b/>
              </w:rPr>
              <w:t>44,1</w:t>
            </w:r>
          </w:p>
        </w:tc>
        <w:tc>
          <w:tcPr>
            <w:tcW w:w="0" w:type="dxa"/>
            <w:tcBorders>
              <w:top w:val="nil"/>
              <w:bottom w:val="single" w:sz="4" w:space="0" w:color="auto"/>
            </w:tcBorders>
            <w:vAlign w:val="bottom"/>
          </w:tcPr>
          <w:p w14:paraId="608A1CF5" w14:textId="7C3ED4A9" w:rsidR="0067606D" w:rsidRPr="005A0E1C" w:rsidRDefault="0067606D" w:rsidP="0067606D">
            <w:pPr>
              <w:pStyle w:val="TabellRader"/>
              <w:keepNext/>
              <w:keepLines/>
              <w:rPr>
                <w:b/>
              </w:rPr>
            </w:pPr>
            <w:r w:rsidRPr="00752910">
              <w:rPr>
                <w:b/>
              </w:rPr>
              <w:t>43,5</w:t>
            </w:r>
          </w:p>
        </w:tc>
        <w:tc>
          <w:tcPr>
            <w:tcW w:w="0" w:type="dxa"/>
            <w:tcBorders>
              <w:top w:val="nil"/>
              <w:bottom w:val="single" w:sz="4" w:space="0" w:color="auto"/>
            </w:tcBorders>
            <w:vAlign w:val="bottom"/>
          </w:tcPr>
          <w:p w14:paraId="2D85C28A" w14:textId="117155CD" w:rsidR="0067606D" w:rsidRPr="005A0E1C" w:rsidRDefault="0067606D" w:rsidP="0067606D">
            <w:pPr>
              <w:pStyle w:val="TabellRader"/>
              <w:keepNext/>
              <w:keepLines/>
              <w:rPr>
                <w:b/>
              </w:rPr>
            </w:pPr>
            <w:r w:rsidRPr="00752910">
              <w:rPr>
                <w:b/>
              </w:rPr>
              <w:t>43,2</w:t>
            </w:r>
          </w:p>
        </w:tc>
        <w:tc>
          <w:tcPr>
            <w:tcW w:w="0" w:type="dxa"/>
            <w:tcBorders>
              <w:top w:val="nil"/>
              <w:bottom w:val="single" w:sz="4" w:space="0" w:color="auto"/>
            </w:tcBorders>
            <w:vAlign w:val="bottom"/>
          </w:tcPr>
          <w:p w14:paraId="7F84F24F" w14:textId="43F55D6F" w:rsidR="0067606D" w:rsidRPr="005A0E1C" w:rsidRDefault="0067606D" w:rsidP="0067606D">
            <w:pPr>
              <w:pStyle w:val="TabellRader"/>
              <w:keepNext/>
              <w:keepLines/>
              <w:rPr>
                <w:b/>
              </w:rPr>
            </w:pPr>
            <w:r w:rsidRPr="00752910">
              <w:rPr>
                <w:b/>
              </w:rPr>
              <w:t>42,9</w:t>
            </w:r>
          </w:p>
        </w:tc>
        <w:tc>
          <w:tcPr>
            <w:tcW w:w="0" w:type="dxa"/>
            <w:tcBorders>
              <w:top w:val="nil"/>
              <w:bottom w:val="single" w:sz="4" w:space="0" w:color="auto"/>
            </w:tcBorders>
            <w:vAlign w:val="bottom"/>
          </w:tcPr>
          <w:p w14:paraId="2A50BA29" w14:textId="370E3B80" w:rsidR="0067606D" w:rsidRPr="005A0E1C" w:rsidRDefault="0067606D" w:rsidP="0067606D">
            <w:pPr>
              <w:pStyle w:val="TabellRader"/>
              <w:keepNext/>
              <w:keepLines/>
              <w:rPr>
                <w:b/>
              </w:rPr>
            </w:pPr>
            <w:r w:rsidRPr="00752910">
              <w:rPr>
                <w:b/>
              </w:rPr>
              <w:t>42,9</w:t>
            </w:r>
          </w:p>
        </w:tc>
      </w:tr>
      <w:tr w:rsidR="0067606D" w:rsidRPr="00EA2746" w14:paraId="48293E6E" w14:textId="77777777" w:rsidTr="0067606D">
        <w:tc>
          <w:tcPr>
            <w:tcW w:w="0" w:type="dxa"/>
            <w:tcBorders>
              <w:top w:val="single" w:sz="4" w:space="0" w:color="auto"/>
              <w:bottom w:val="nil"/>
            </w:tcBorders>
            <w:tcMar>
              <w:left w:w="0" w:type="dxa"/>
              <w:right w:w="0" w:type="dxa"/>
            </w:tcMar>
          </w:tcPr>
          <w:p w14:paraId="584132F4" w14:textId="1D656269" w:rsidR="0067606D" w:rsidRPr="0013312E" w:rsidRDefault="0067606D" w:rsidP="0067606D">
            <w:pPr>
              <w:pStyle w:val="TabellRader"/>
              <w:keepNext/>
              <w:keepLines/>
              <w:jc w:val="left"/>
              <w:rPr>
                <w:i/>
              </w:rPr>
            </w:pPr>
            <w:r w:rsidRPr="0013312E">
              <w:rPr>
                <w:i/>
              </w:rPr>
              <w:t>varav till offentlig sektor</w:t>
            </w:r>
          </w:p>
        </w:tc>
        <w:tc>
          <w:tcPr>
            <w:tcW w:w="0" w:type="dxa"/>
            <w:tcBorders>
              <w:top w:val="single" w:sz="4" w:space="0" w:color="auto"/>
              <w:bottom w:val="nil"/>
            </w:tcBorders>
            <w:vAlign w:val="bottom"/>
          </w:tcPr>
          <w:p w14:paraId="2861028D" w14:textId="0163FDD5" w:rsidR="0067606D" w:rsidRPr="005A0E1C" w:rsidRDefault="0067606D" w:rsidP="0067606D">
            <w:pPr>
              <w:pStyle w:val="TabellRader"/>
              <w:keepNext/>
              <w:keepLines/>
              <w:rPr>
                <w:i/>
              </w:rPr>
            </w:pPr>
            <w:r w:rsidRPr="00752910">
              <w:rPr>
                <w:i/>
              </w:rPr>
              <w:t>44,0</w:t>
            </w:r>
          </w:p>
        </w:tc>
        <w:tc>
          <w:tcPr>
            <w:tcW w:w="0" w:type="dxa"/>
            <w:tcBorders>
              <w:top w:val="single" w:sz="4" w:space="0" w:color="auto"/>
              <w:bottom w:val="nil"/>
            </w:tcBorders>
            <w:vAlign w:val="bottom"/>
          </w:tcPr>
          <w:p w14:paraId="584CAFC1" w14:textId="740D7F4F" w:rsidR="0067606D" w:rsidRPr="005A0E1C" w:rsidRDefault="0067606D" w:rsidP="0067606D">
            <w:pPr>
              <w:pStyle w:val="TabellRader"/>
              <w:keepNext/>
              <w:keepLines/>
              <w:rPr>
                <w:i/>
              </w:rPr>
            </w:pPr>
            <w:r w:rsidRPr="00752910">
              <w:rPr>
                <w:i/>
              </w:rPr>
              <w:t>43,3</w:t>
            </w:r>
          </w:p>
        </w:tc>
        <w:tc>
          <w:tcPr>
            <w:tcW w:w="0" w:type="dxa"/>
            <w:tcBorders>
              <w:top w:val="single" w:sz="4" w:space="0" w:color="auto"/>
              <w:bottom w:val="nil"/>
            </w:tcBorders>
            <w:vAlign w:val="bottom"/>
          </w:tcPr>
          <w:p w14:paraId="10FF5549" w14:textId="44D9FCFA" w:rsidR="0067606D" w:rsidRPr="005A0E1C" w:rsidRDefault="0067606D" w:rsidP="0067606D">
            <w:pPr>
              <w:pStyle w:val="TabellRader"/>
              <w:keepNext/>
              <w:keepLines/>
              <w:rPr>
                <w:i/>
              </w:rPr>
            </w:pPr>
            <w:r w:rsidRPr="00752910">
              <w:rPr>
                <w:i/>
              </w:rPr>
              <w:t>43,0</w:t>
            </w:r>
          </w:p>
        </w:tc>
        <w:tc>
          <w:tcPr>
            <w:tcW w:w="0" w:type="dxa"/>
            <w:tcBorders>
              <w:top w:val="single" w:sz="4" w:space="0" w:color="auto"/>
              <w:bottom w:val="nil"/>
            </w:tcBorders>
            <w:vAlign w:val="bottom"/>
          </w:tcPr>
          <w:p w14:paraId="2E7780A7" w14:textId="79CACAD3" w:rsidR="0067606D" w:rsidRPr="005A0E1C" w:rsidRDefault="0067606D" w:rsidP="0067606D">
            <w:pPr>
              <w:pStyle w:val="TabellRader"/>
              <w:keepNext/>
              <w:keepLines/>
              <w:rPr>
                <w:i/>
              </w:rPr>
            </w:pPr>
            <w:r w:rsidRPr="00752910">
              <w:rPr>
                <w:i/>
              </w:rPr>
              <w:t>42,7</w:t>
            </w:r>
          </w:p>
        </w:tc>
        <w:tc>
          <w:tcPr>
            <w:tcW w:w="0" w:type="dxa"/>
            <w:tcBorders>
              <w:top w:val="single" w:sz="4" w:space="0" w:color="auto"/>
              <w:bottom w:val="nil"/>
            </w:tcBorders>
            <w:vAlign w:val="bottom"/>
          </w:tcPr>
          <w:p w14:paraId="398F43CF" w14:textId="73D3EFD8" w:rsidR="0067606D" w:rsidRPr="005A0E1C" w:rsidRDefault="0067606D" w:rsidP="0067606D">
            <w:pPr>
              <w:pStyle w:val="TabellRader"/>
              <w:keepNext/>
              <w:keepLines/>
              <w:rPr>
                <w:i/>
              </w:rPr>
            </w:pPr>
            <w:r w:rsidRPr="00752910">
              <w:rPr>
                <w:i/>
              </w:rPr>
              <w:t>42,7</w:t>
            </w:r>
          </w:p>
        </w:tc>
      </w:tr>
      <w:tr w:rsidR="0067606D" w:rsidRPr="00EA2746" w14:paraId="1B53D0BA" w14:textId="77777777" w:rsidTr="0067606D">
        <w:trPr>
          <w:cnfStyle w:val="010000000000" w:firstRow="0" w:lastRow="1" w:firstColumn="0" w:lastColumn="0" w:oddVBand="0" w:evenVBand="0" w:oddHBand="0" w:evenHBand="0" w:firstRowFirstColumn="0" w:firstRowLastColumn="0" w:lastRowFirstColumn="0" w:lastRowLastColumn="0"/>
        </w:trPr>
        <w:tc>
          <w:tcPr>
            <w:tcW w:w="0" w:type="dxa"/>
            <w:tcBorders>
              <w:top w:val="nil"/>
            </w:tcBorders>
            <w:tcMar>
              <w:left w:w="0" w:type="dxa"/>
              <w:right w:w="0" w:type="dxa"/>
            </w:tcMar>
          </w:tcPr>
          <w:p w14:paraId="714CE0D1" w14:textId="557D2A70" w:rsidR="0067606D" w:rsidRPr="0013312E" w:rsidRDefault="0067606D" w:rsidP="0067606D">
            <w:pPr>
              <w:pStyle w:val="TabellSlutsumma"/>
              <w:keepNext/>
              <w:keepLines/>
              <w:jc w:val="left"/>
              <w:rPr>
                <w:b/>
                <w:i/>
              </w:rPr>
            </w:pPr>
            <w:r w:rsidRPr="0013312E">
              <w:rPr>
                <w:i/>
              </w:rPr>
              <w:t>varav till EU</w:t>
            </w:r>
          </w:p>
        </w:tc>
        <w:tc>
          <w:tcPr>
            <w:tcW w:w="0" w:type="dxa"/>
            <w:tcBorders>
              <w:top w:val="nil"/>
            </w:tcBorders>
            <w:vAlign w:val="bottom"/>
          </w:tcPr>
          <w:p w14:paraId="3E54CA73" w14:textId="49C04FEF" w:rsidR="0067606D" w:rsidRPr="005A0E1C" w:rsidRDefault="0067606D" w:rsidP="0067606D">
            <w:pPr>
              <w:pStyle w:val="TabellSlutsumma"/>
              <w:keepNext/>
              <w:keepLines/>
              <w:rPr>
                <w:i/>
              </w:rPr>
            </w:pPr>
            <w:r w:rsidRPr="00752910">
              <w:rPr>
                <w:i/>
              </w:rPr>
              <w:t>0,1</w:t>
            </w:r>
          </w:p>
        </w:tc>
        <w:tc>
          <w:tcPr>
            <w:tcW w:w="0" w:type="dxa"/>
            <w:tcBorders>
              <w:top w:val="nil"/>
            </w:tcBorders>
            <w:vAlign w:val="bottom"/>
          </w:tcPr>
          <w:p w14:paraId="2D59B07B" w14:textId="71C755B8" w:rsidR="0067606D" w:rsidRPr="005A0E1C" w:rsidRDefault="0067606D" w:rsidP="0067606D">
            <w:pPr>
              <w:pStyle w:val="TabellSlutsumma"/>
              <w:keepNext/>
              <w:keepLines/>
              <w:rPr>
                <w:b/>
                <w:i/>
              </w:rPr>
            </w:pPr>
            <w:r w:rsidRPr="00752910">
              <w:rPr>
                <w:i/>
              </w:rPr>
              <w:t>0,1</w:t>
            </w:r>
          </w:p>
        </w:tc>
        <w:tc>
          <w:tcPr>
            <w:tcW w:w="0" w:type="dxa"/>
            <w:tcBorders>
              <w:top w:val="nil"/>
            </w:tcBorders>
            <w:vAlign w:val="bottom"/>
          </w:tcPr>
          <w:p w14:paraId="64D43094" w14:textId="07306224" w:rsidR="0067606D" w:rsidRPr="005A0E1C" w:rsidRDefault="0067606D" w:rsidP="0067606D">
            <w:pPr>
              <w:pStyle w:val="TabellSlutsumma"/>
              <w:keepNext/>
              <w:keepLines/>
              <w:rPr>
                <w:b/>
                <w:i/>
              </w:rPr>
            </w:pPr>
            <w:r w:rsidRPr="00752910">
              <w:rPr>
                <w:i/>
              </w:rPr>
              <w:t>0,1</w:t>
            </w:r>
          </w:p>
        </w:tc>
        <w:tc>
          <w:tcPr>
            <w:tcW w:w="0" w:type="dxa"/>
            <w:tcBorders>
              <w:top w:val="nil"/>
            </w:tcBorders>
            <w:vAlign w:val="bottom"/>
          </w:tcPr>
          <w:p w14:paraId="3B588C10" w14:textId="6631C0F0" w:rsidR="0067606D" w:rsidRPr="005A0E1C" w:rsidRDefault="0067606D" w:rsidP="0067606D">
            <w:pPr>
              <w:pStyle w:val="TabellSlutsumma"/>
              <w:keepNext/>
              <w:keepLines/>
              <w:rPr>
                <w:b/>
                <w:i/>
              </w:rPr>
            </w:pPr>
            <w:r w:rsidRPr="00752910">
              <w:rPr>
                <w:i/>
              </w:rPr>
              <w:t>0,1</w:t>
            </w:r>
          </w:p>
        </w:tc>
        <w:tc>
          <w:tcPr>
            <w:tcW w:w="0" w:type="dxa"/>
            <w:tcBorders>
              <w:top w:val="nil"/>
            </w:tcBorders>
            <w:vAlign w:val="bottom"/>
          </w:tcPr>
          <w:p w14:paraId="4F0203AD" w14:textId="1DC3AA6E" w:rsidR="0067606D" w:rsidRPr="005A0E1C" w:rsidRDefault="0067606D" w:rsidP="0067606D">
            <w:pPr>
              <w:pStyle w:val="TabellSlutsumma"/>
              <w:keepNext/>
              <w:keepLines/>
              <w:rPr>
                <w:b/>
                <w:i/>
              </w:rPr>
            </w:pPr>
            <w:r w:rsidRPr="00752910">
              <w:rPr>
                <w:i/>
              </w:rPr>
              <w:t>0,1</w:t>
            </w:r>
          </w:p>
        </w:tc>
      </w:tr>
    </w:tbl>
    <w:p w14:paraId="282FB7F1" w14:textId="0FDBFFDC" w:rsidR="0067606D" w:rsidRPr="002F1875" w:rsidRDefault="0067606D" w:rsidP="0067606D">
      <w:pPr>
        <w:pStyle w:val="TabellFotnot"/>
      </w:pPr>
      <w:r w:rsidRPr="002F1875">
        <w:t xml:space="preserve">Anm.: Utfallet 2018 bygger än så länge delvis på beräkningar och kan enligt </w:t>
      </w:r>
      <w:r>
        <w:t>nationalräkenskaperna</w:t>
      </w:r>
      <w:r w:rsidRPr="002F1875">
        <w:t xml:space="preserve"> skilja sig från regeringens prognos för skatteintäkter 2018 som redovisas i avsnitt </w:t>
      </w:r>
      <w:r>
        <w:t>6</w:t>
      </w:r>
      <w:r w:rsidRPr="002F1875">
        <w:t xml:space="preserve">. </w:t>
      </w:r>
      <w:r>
        <w:t>Beloppen är avrundade och överensstämmer inte alltid med summan</w:t>
      </w:r>
      <w:r w:rsidRPr="002F1875">
        <w:t>.</w:t>
      </w:r>
    </w:p>
    <w:p w14:paraId="797B30FB" w14:textId="4A253EB5" w:rsidR="0067606D" w:rsidRPr="002F1875" w:rsidRDefault="0067606D" w:rsidP="0067606D">
      <w:pPr>
        <w:pStyle w:val="TabellFotnot"/>
      </w:pPr>
      <w:r w:rsidRPr="002F1875">
        <w:t>Källor: Statistiska centralbyrån och egna beräkningar.</w:t>
      </w:r>
    </w:p>
    <w:p w14:paraId="7D72E7AF" w14:textId="39E03714" w:rsidR="0067606D" w:rsidRPr="002E6A87" w:rsidRDefault="0067606D" w:rsidP="0067606D">
      <w:pPr>
        <w:pStyle w:val="Rubrik4utannumrering"/>
      </w:pPr>
      <w:r w:rsidRPr="002E6A87">
        <w:t>Utgiftskvoten</w:t>
      </w:r>
    </w:p>
    <w:p w14:paraId="69ADC32B" w14:textId="2851ABFE" w:rsidR="0067606D" w:rsidRPr="002E6A87" w:rsidRDefault="0067606D" w:rsidP="0067606D">
      <w:pPr>
        <w:pStyle w:val="Brdtext"/>
      </w:pPr>
      <w:r w:rsidRPr="002E6A87">
        <w:t>Utgiftskvoten, dvs. utgifternas storlek i förhållande till BNP, uppgick 2018 till 48,</w:t>
      </w:r>
      <w:r>
        <w:t>9 </w:t>
      </w:r>
      <w:r w:rsidRPr="002E6A87">
        <w:t xml:space="preserve">procent. Denna kvot </w:t>
      </w:r>
      <w:r>
        <w:t>beräknas</w:t>
      </w:r>
      <w:r w:rsidRPr="002E6A87">
        <w:t xml:space="preserve"> successivt minska under prognosperioden (se </w:t>
      </w:r>
      <w:r>
        <w:fldChar w:fldCharType="begin"/>
      </w:r>
      <w:r>
        <w:instrText xml:space="preserve"> REF  _Ref16773264 \* Lower \h </w:instrText>
      </w:r>
      <w:r>
        <w:fldChar w:fldCharType="separate"/>
      </w:r>
      <w:r w:rsidR="00757DA4" w:rsidRPr="00525452">
        <w:t xml:space="preserve">tabell </w:t>
      </w:r>
      <w:r w:rsidR="00757DA4">
        <w:rPr>
          <w:noProof/>
        </w:rPr>
        <w:t>8</w:t>
      </w:r>
      <w:r w:rsidR="00757DA4" w:rsidRPr="00525452">
        <w:t>.</w:t>
      </w:r>
      <w:r w:rsidR="00757DA4">
        <w:rPr>
          <w:noProof/>
        </w:rPr>
        <w:t>4</w:t>
      </w:r>
      <w:r>
        <w:fldChar w:fldCharType="end"/>
      </w:r>
      <w:r w:rsidRPr="002E6A87">
        <w:t xml:space="preserve">). </w:t>
      </w:r>
      <w:bookmarkStart w:id="286" w:name="_Hlk19184803"/>
      <w:r w:rsidRPr="002E6A87">
        <w:t xml:space="preserve">I stor utsträckning är detta en följd av dels </w:t>
      </w:r>
      <w:r>
        <w:t xml:space="preserve">att beräkningarna inte innehåller någon aktiv finanspolitik utöver de i denna proposition föreslagna och aviserade åtgärderna, samt </w:t>
      </w:r>
      <w:r w:rsidRPr="002962C7">
        <w:t>tidigare beslutade och aviserade åtgärde</w:t>
      </w:r>
      <w:r>
        <w:t xml:space="preserve">r, </w:t>
      </w:r>
      <w:r w:rsidRPr="002E6A87">
        <w:t>dels antagandet om att kommunsektorn bedriver en utgiftspolitik som är förenlig med balanskravet.</w:t>
      </w:r>
      <w:bookmarkEnd w:id="286"/>
      <w:r w:rsidRPr="002E6A87">
        <w:t xml:space="preserve"> Främst är det den offentliga konsumtionen och transfereringar till hushåll som påverkas av dessa antaganden.</w:t>
      </w:r>
    </w:p>
    <w:p w14:paraId="7BC28FCC" w14:textId="77777777" w:rsidR="0067606D" w:rsidRPr="00525452" w:rsidRDefault="0067606D" w:rsidP="0067606D">
      <w:pPr>
        <w:pStyle w:val="Brdtext"/>
      </w:pPr>
    </w:p>
    <w:p w14:paraId="721382E9" w14:textId="2903D6FD" w:rsidR="0067606D" w:rsidRPr="002F1875" w:rsidRDefault="0067606D" w:rsidP="0067606D">
      <w:pPr>
        <w:pStyle w:val="TabellRubrik"/>
      </w:pPr>
      <w:bookmarkStart w:id="287" w:name="_Ref16773264"/>
      <w:bookmarkStart w:id="288" w:name="_Toc19299016"/>
      <w:r w:rsidRPr="00525452">
        <w:lastRenderedPageBreak/>
        <w:t xml:space="preserve">Tabell </w:t>
      </w:r>
      <w:fldSimple w:instr=" STYLEREF &quot;Rubrik 1&quot;\n \* MERGEFORMAT ">
        <w:r w:rsidR="00757DA4">
          <w:rPr>
            <w:noProof/>
          </w:rPr>
          <w:t>8</w:t>
        </w:r>
      </w:fldSimple>
      <w:r w:rsidRPr="00525452">
        <w:t>.</w:t>
      </w:r>
      <w:fldSimple w:instr=" SEQ Tabell \* Arabic \s 1  \* MERGEFORMAT ">
        <w:r w:rsidR="00757DA4">
          <w:rPr>
            <w:noProof/>
          </w:rPr>
          <w:t>4</w:t>
        </w:r>
      </w:fldSimple>
      <w:bookmarkEnd w:id="287"/>
      <w:r w:rsidRPr="00525452">
        <w:tab/>
        <w:t>Den offentliga</w:t>
      </w:r>
      <w:r w:rsidRPr="002F1875">
        <w:t xml:space="preserve"> sektorns utgifter</w:t>
      </w:r>
      <w:bookmarkEnd w:id="288"/>
    </w:p>
    <w:p w14:paraId="719223F2" w14:textId="7149C159" w:rsidR="0067606D" w:rsidRPr="002F1875" w:rsidRDefault="0067606D" w:rsidP="0067606D">
      <w:pPr>
        <w:pStyle w:val="TabellUnderrubrik"/>
      </w:pPr>
      <w:r w:rsidRPr="002F1875">
        <w:t>Procent av BNP. Utfall 2018, prognos 2019–2022</w:t>
      </w:r>
    </w:p>
    <w:tbl>
      <w:tblPr>
        <w:tblStyle w:val="RKEgentabell"/>
        <w:tblW w:w="4383" w:type="dxa"/>
        <w:tblInd w:w="0" w:type="dxa"/>
        <w:tblLayout w:type="fixed"/>
        <w:tblLook w:val="0460" w:firstRow="1" w:lastRow="1" w:firstColumn="0" w:lastColumn="0" w:noHBand="0" w:noVBand="1"/>
      </w:tblPr>
      <w:tblGrid>
        <w:gridCol w:w="1560"/>
        <w:gridCol w:w="564"/>
        <w:gridCol w:w="565"/>
        <w:gridCol w:w="564"/>
        <w:gridCol w:w="565"/>
        <w:gridCol w:w="565"/>
      </w:tblGrid>
      <w:tr w:rsidR="0067606D" w14:paraId="7860DDA3" w14:textId="77777777" w:rsidTr="0067606D">
        <w:trPr>
          <w:cnfStyle w:val="100000000000" w:firstRow="1" w:lastRow="0" w:firstColumn="0" w:lastColumn="0" w:oddVBand="0" w:evenVBand="0" w:oddHBand="0" w:evenHBand="0" w:firstRowFirstColumn="0" w:firstRowLastColumn="0" w:lastRowFirstColumn="0" w:lastRowLastColumn="0"/>
        </w:trPr>
        <w:tc>
          <w:tcPr>
            <w:tcW w:w="1560" w:type="dxa"/>
            <w:tcMar>
              <w:left w:w="0" w:type="dxa"/>
              <w:right w:w="0" w:type="dxa"/>
            </w:tcMar>
          </w:tcPr>
          <w:p w14:paraId="0E79EC22" w14:textId="77777777" w:rsidR="0067606D" w:rsidRPr="002F1875" w:rsidRDefault="0067606D" w:rsidP="0067606D">
            <w:pPr>
              <w:pStyle w:val="TabellHuvud"/>
              <w:keepNext/>
              <w:keepLines/>
              <w:jc w:val="left"/>
            </w:pPr>
          </w:p>
        </w:tc>
        <w:tc>
          <w:tcPr>
            <w:tcW w:w="564" w:type="dxa"/>
          </w:tcPr>
          <w:p w14:paraId="59C7FFF3" w14:textId="792C7312" w:rsidR="0067606D" w:rsidRPr="002F1875" w:rsidRDefault="0067606D" w:rsidP="0067606D">
            <w:pPr>
              <w:pStyle w:val="TabellHuvud"/>
              <w:keepNext/>
              <w:keepLines/>
            </w:pPr>
            <w:r w:rsidRPr="002F1875">
              <w:t>2018</w:t>
            </w:r>
          </w:p>
        </w:tc>
        <w:tc>
          <w:tcPr>
            <w:tcW w:w="565" w:type="dxa"/>
          </w:tcPr>
          <w:p w14:paraId="76649982" w14:textId="564317ED" w:rsidR="0067606D" w:rsidRPr="002F1875" w:rsidRDefault="0067606D" w:rsidP="0067606D">
            <w:pPr>
              <w:pStyle w:val="TabellHuvud"/>
              <w:keepNext/>
              <w:keepLines/>
            </w:pPr>
            <w:r w:rsidRPr="002F1875">
              <w:t>2019</w:t>
            </w:r>
          </w:p>
        </w:tc>
        <w:tc>
          <w:tcPr>
            <w:tcW w:w="564" w:type="dxa"/>
          </w:tcPr>
          <w:p w14:paraId="0C62032C" w14:textId="1B165EDA" w:rsidR="0067606D" w:rsidRPr="002F1875" w:rsidRDefault="0067606D" w:rsidP="0067606D">
            <w:pPr>
              <w:pStyle w:val="TabellHuvud"/>
              <w:keepNext/>
              <w:keepLines/>
            </w:pPr>
            <w:r w:rsidRPr="002F1875">
              <w:t>2020</w:t>
            </w:r>
          </w:p>
        </w:tc>
        <w:tc>
          <w:tcPr>
            <w:tcW w:w="565" w:type="dxa"/>
          </w:tcPr>
          <w:p w14:paraId="272054AD" w14:textId="4DCD7A55" w:rsidR="0067606D" w:rsidRPr="002F1875" w:rsidRDefault="0067606D" w:rsidP="0067606D">
            <w:pPr>
              <w:pStyle w:val="TabellHuvud"/>
              <w:keepNext/>
              <w:keepLines/>
            </w:pPr>
            <w:r w:rsidRPr="002F1875">
              <w:t>2021</w:t>
            </w:r>
          </w:p>
        </w:tc>
        <w:tc>
          <w:tcPr>
            <w:tcW w:w="565" w:type="dxa"/>
          </w:tcPr>
          <w:p w14:paraId="1E5D3256" w14:textId="42CEE873" w:rsidR="0067606D" w:rsidRPr="002F1875" w:rsidRDefault="0067606D" w:rsidP="0067606D">
            <w:pPr>
              <w:pStyle w:val="TabellHuvud"/>
              <w:keepNext/>
              <w:keepLines/>
            </w:pPr>
            <w:r w:rsidRPr="002F1875">
              <w:t>2022</w:t>
            </w:r>
          </w:p>
        </w:tc>
      </w:tr>
      <w:tr w:rsidR="0067606D" w14:paraId="3B49E99E" w14:textId="77777777" w:rsidTr="0067606D">
        <w:tc>
          <w:tcPr>
            <w:tcW w:w="0" w:type="dxa"/>
            <w:tcBorders>
              <w:bottom w:val="nil"/>
            </w:tcBorders>
            <w:tcMar>
              <w:left w:w="0" w:type="dxa"/>
              <w:right w:w="0" w:type="dxa"/>
            </w:tcMar>
          </w:tcPr>
          <w:p w14:paraId="3723B299" w14:textId="378387AC" w:rsidR="0067606D" w:rsidRPr="002F1875" w:rsidRDefault="0067606D" w:rsidP="0067606D">
            <w:pPr>
              <w:pStyle w:val="TabellRader"/>
              <w:keepNext/>
              <w:keepLines/>
              <w:jc w:val="left"/>
            </w:pPr>
            <w:r w:rsidRPr="002F1875">
              <w:t>Konsumtion</w:t>
            </w:r>
          </w:p>
        </w:tc>
        <w:tc>
          <w:tcPr>
            <w:tcW w:w="0" w:type="dxa"/>
            <w:tcBorders>
              <w:bottom w:val="nil"/>
            </w:tcBorders>
            <w:vAlign w:val="bottom"/>
          </w:tcPr>
          <w:p w14:paraId="295BC551" w14:textId="74E86498" w:rsidR="0067606D" w:rsidRPr="002F1875" w:rsidRDefault="0067606D" w:rsidP="0067606D">
            <w:pPr>
              <w:pStyle w:val="TabellRader"/>
              <w:keepNext/>
              <w:keepLines/>
            </w:pPr>
            <w:r w:rsidRPr="008F1E16">
              <w:t>26,2</w:t>
            </w:r>
          </w:p>
        </w:tc>
        <w:tc>
          <w:tcPr>
            <w:tcW w:w="0" w:type="dxa"/>
            <w:tcBorders>
              <w:bottom w:val="nil"/>
            </w:tcBorders>
            <w:vAlign w:val="bottom"/>
          </w:tcPr>
          <w:p w14:paraId="6F875F23" w14:textId="1268022C" w:rsidR="0067606D" w:rsidRPr="002F1875" w:rsidRDefault="0067606D" w:rsidP="0067606D">
            <w:pPr>
              <w:pStyle w:val="TabellRader"/>
              <w:keepNext/>
              <w:keepLines/>
            </w:pPr>
            <w:r w:rsidRPr="008F1E16">
              <w:t>26,0</w:t>
            </w:r>
          </w:p>
        </w:tc>
        <w:tc>
          <w:tcPr>
            <w:tcW w:w="0" w:type="dxa"/>
            <w:tcBorders>
              <w:bottom w:val="nil"/>
            </w:tcBorders>
            <w:vAlign w:val="bottom"/>
          </w:tcPr>
          <w:p w14:paraId="3759AD76" w14:textId="3B281BA4" w:rsidR="0067606D" w:rsidRPr="002F1875" w:rsidRDefault="0067606D">
            <w:pPr>
              <w:pStyle w:val="TabellRader"/>
              <w:keepNext/>
              <w:keepLines/>
            </w:pPr>
            <w:r w:rsidRPr="008F1E16">
              <w:t>25,9</w:t>
            </w:r>
          </w:p>
        </w:tc>
        <w:tc>
          <w:tcPr>
            <w:tcW w:w="0" w:type="dxa"/>
            <w:tcBorders>
              <w:bottom w:val="nil"/>
            </w:tcBorders>
            <w:vAlign w:val="bottom"/>
          </w:tcPr>
          <w:p w14:paraId="06606981" w14:textId="0CB92B43" w:rsidR="0067606D" w:rsidRPr="002F1875" w:rsidRDefault="0067606D">
            <w:pPr>
              <w:pStyle w:val="TabellRader"/>
              <w:keepNext/>
              <w:keepLines/>
            </w:pPr>
            <w:r w:rsidRPr="008F1E16">
              <w:t>25,6</w:t>
            </w:r>
          </w:p>
        </w:tc>
        <w:tc>
          <w:tcPr>
            <w:tcW w:w="0" w:type="dxa"/>
            <w:tcBorders>
              <w:bottom w:val="nil"/>
            </w:tcBorders>
            <w:vAlign w:val="bottom"/>
          </w:tcPr>
          <w:p w14:paraId="3BBC20FA" w14:textId="36BD6429" w:rsidR="0067606D" w:rsidRPr="002F1875" w:rsidRDefault="0067606D">
            <w:pPr>
              <w:pStyle w:val="TabellRader"/>
              <w:keepNext/>
              <w:keepLines/>
            </w:pPr>
            <w:r w:rsidRPr="008F1E16">
              <w:t>25,2</w:t>
            </w:r>
          </w:p>
        </w:tc>
      </w:tr>
      <w:tr w:rsidR="0067606D" w14:paraId="0BC34A3C" w14:textId="77777777" w:rsidTr="0067606D">
        <w:tc>
          <w:tcPr>
            <w:tcW w:w="0" w:type="dxa"/>
            <w:tcBorders>
              <w:top w:val="nil"/>
              <w:bottom w:val="single" w:sz="6" w:space="0" w:color="auto"/>
            </w:tcBorders>
            <w:tcMar>
              <w:left w:w="0" w:type="dxa"/>
              <w:right w:w="0" w:type="dxa"/>
            </w:tcMar>
          </w:tcPr>
          <w:p w14:paraId="1D94213A" w14:textId="4BF8AA46" w:rsidR="0067606D" w:rsidRPr="002F1875" w:rsidRDefault="0067606D" w:rsidP="0067606D">
            <w:pPr>
              <w:pStyle w:val="TabellRader"/>
              <w:keepNext/>
              <w:keepLines/>
              <w:jc w:val="left"/>
            </w:pPr>
            <w:r w:rsidRPr="002F1875">
              <w:t>Investeringar</w:t>
            </w:r>
          </w:p>
        </w:tc>
        <w:tc>
          <w:tcPr>
            <w:tcW w:w="0" w:type="dxa"/>
            <w:tcBorders>
              <w:top w:val="nil"/>
              <w:bottom w:val="single" w:sz="6" w:space="0" w:color="auto"/>
            </w:tcBorders>
            <w:vAlign w:val="bottom"/>
          </w:tcPr>
          <w:p w14:paraId="52B368AB" w14:textId="7907FB52" w:rsidR="0067606D" w:rsidRPr="002F1875" w:rsidRDefault="0067606D" w:rsidP="0067606D">
            <w:pPr>
              <w:pStyle w:val="TabellRader"/>
              <w:keepNext/>
              <w:keepLines/>
            </w:pPr>
            <w:r w:rsidRPr="008F1E16">
              <w:t>4,8</w:t>
            </w:r>
          </w:p>
        </w:tc>
        <w:tc>
          <w:tcPr>
            <w:tcW w:w="0" w:type="dxa"/>
            <w:tcBorders>
              <w:top w:val="nil"/>
              <w:bottom w:val="single" w:sz="6" w:space="0" w:color="auto"/>
            </w:tcBorders>
            <w:vAlign w:val="bottom"/>
          </w:tcPr>
          <w:p w14:paraId="56CB64D8" w14:textId="424177CB" w:rsidR="0067606D" w:rsidRPr="002F1875" w:rsidRDefault="0067606D" w:rsidP="0067606D">
            <w:pPr>
              <w:pStyle w:val="TabellRader"/>
              <w:keepNext/>
              <w:keepLines/>
            </w:pPr>
            <w:r w:rsidRPr="008F1E16">
              <w:t>4,9</w:t>
            </w:r>
          </w:p>
        </w:tc>
        <w:tc>
          <w:tcPr>
            <w:tcW w:w="0" w:type="dxa"/>
            <w:tcBorders>
              <w:top w:val="nil"/>
              <w:bottom w:val="single" w:sz="6" w:space="0" w:color="auto"/>
            </w:tcBorders>
            <w:vAlign w:val="bottom"/>
          </w:tcPr>
          <w:p w14:paraId="53E883D7" w14:textId="649D7C16" w:rsidR="0067606D" w:rsidRPr="002F1875" w:rsidRDefault="0067606D">
            <w:pPr>
              <w:pStyle w:val="TabellRader"/>
              <w:keepNext/>
              <w:keepLines/>
            </w:pPr>
            <w:r w:rsidRPr="008F1E16">
              <w:t>5,1</w:t>
            </w:r>
          </w:p>
        </w:tc>
        <w:tc>
          <w:tcPr>
            <w:tcW w:w="0" w:type="dxa"/>
            <w:tcBorders>
              <w:top w:val="nil"/>
              <w:bottom w:val="single" w:sz="6" w:space="0" w:color="auto"/>
            </w:tcBorders>
            <w:vAlign w:val="bottom"/>
          </w:tcPr>
          <w:p w14:paraId="1A16B2FD" w14:textId="08AE53ED" w:rsidR="0067606D" w:rsidRPr="002F1875" w:rsidRDefault="0067606D">
            <w:pPr>
              <w:pStyle w:val="TabellRader"/>
              <w:keepNext/>
              <w:keepLines/>
            </w:pPr>
            <w:r w:rsidRPr="008F1E16">
              <w:t>5,1</w:t>
            </w:r>
          </w:p>
        </w:tc>
        <w:tc>
          <w:tcPr>
            <w:tcW w:w="0" w:type="dxa"/>
            <w:tcBorders>
              <w:top w:val="nil"/>
              <w:bottom w:val="single" w:sz="6" w:space="0" w:color="auto"/>
            </w:tcBorders>
            <w:vAlign w:val="bottom"/>
          </w:tcPr>
          <w:p w14:paraId="73DD4C41" w14:textId="22D66F36" w:rsidR="0067606D" w:rsidRPr="002F1875" w:rsidRDefault="0067606D">
            <w:pPr>
              <w:pStyle w:val="TabellRader"/>
              <w:keepNext/>
              <w:keepLines/>
            </w:pPr>
            <w:r w:rsidRPr="008F1E16">
              <w:t>5,0</w:t>
            </w:r>
          </w:p>
        </w:tc>
      </w:tr>
      <w:tr w:rsidR="0067606D" w14:paraId="07FFC070" w14:textId="77777777" w:rsidTr="0067606D">
        <w:tc>
          <w:tcPr>
            <w:tcW w:w="0" w:type="dxa"/>
            <w:tcBorders>
              <w:top w:val="single" w:sz="6" w:space="0" w:color="auto"/>
              <w:bottom w:val="nil"/>
            </w:tcBorders>
            <w:tcMar>
              <w:left w:w="0" w:type="dxa"/>
              <w:right w:w="0" w:type="dxa"/>
            </w:tcMar>
          </w:tcPr>
          <w:p w14:paraId="5E039392" w14:textId="1DA922A3" w:rsidR="0067606D" w:rsidRPr="002F1875" w:rsidRDefault="0067606D" w:rsidP="0067606D">
            <w:pPr>
              <w:pStyle w:val="TabellRader"/>
              <w:keepNext/>
              <w:keepLines/>
              <w:jc w:val="left"/>
            </w:pPr>
            <w:r w:rsidRPr="002F1875">
              <w:t>Transfereringar till hushåll</w:t>
            </w:r>
          </w:p>
        </w:tc>
        <w:tc>
          <w:tcPr>
            <w:tcW w:w="0" w:type="dxa"/>
            <w:tcBorders>
              <w:top w:val="single" w:sz="6" w:space="0" w:color="auto"/>
              <w:bottom w:val="nil"/>
            </w:tcBorders>
            <w:vAlign w:val="bottom"/>
          </w:tcPr>
          <w:p w14:paraId="5012698E" w14:textId="6EDD7C52" w:rsidR="0067606D" w:rsidRPr="002F1875" w:rsidRDefault="0067606D" w:rsidP="0067606D">
            <w:pPr>
              <w:pStyle w:val="TabellRader"/>
              <w:keepNext/>
              <w:keepLines/>
            </w:pPr>
            <w:r w:rsidRPr="008F1E16">
              <w:t>13,7</w:t>
            </w:r>
          </w:p>
        </w:tc>
        <w:tc>
          <w:tcPr>
            <w:tcW w:w="0" w:type="dxa"/>
            <w:tcBorders>
              <w:top w:val="single" w:sz="6" w:space="0" w:color="auto"/>
              <w:bottom w:val="nil"/>
            </w:tcBorders>
            <w:vAlign w:val="bottom"/>
          </w:tcPr>
          <w:p w14:paraId="4A413595" w14:textId="41F756E4" w:rsidR="0067606D" w:rsidRPr="002F1875" w:rsidRDefault="0067606D" w:rsidP="0067606D">
            <w:pPr>
              <w:pStyle w:val="TabellRader"/>
              <w:keepNext/>
              <w:keepLines/>
            </w:pPr>
            <w:r w:rsidRPr="008F1E16">
              <w:t>13,4</w:t>
            </w:r>
          </w:p>
        </w:tc>
        <w:tc>
          <w:tcPr>
            <w:tcW w:w="0" w:type="dxa"/>
            <w:tcBorders>
              <w:top w:val="single" w:sz="6" w:space="0" w:color="auto"/>
              <w:bottom w:val="nil"/>
            </w:tcBorders>
            <w:vAlign w:val="bottom"/>
          </w:tcPr>
          <w:p w14:paraId="42B18466" w14:textId="48CD4178" w:rsidR="0067606D" w:rsidRPr="002F1875" w:rsidRDefault="0067606D">
            <w:pPr>
              <w:pStyle w:val="TabellRader"/>
              <w:keepNext/>
              <w:keepLines/>
            </w:pPr>
            <w:r w:rsidRPr="008F1E16">
              <w:t>13,3</w:t>
            </w:r>
          </w:p>
        </w:tc>
        <w:tc>
          <w:tcPr>
            <w:tcW w:w="0" w:type="dxa"/>
            <w:tcBorders>
              <w:top w:val="single" w:sz="6" w:space="0" w:color="auto"/>
              <w:bottom w:val="nil"/>
            </w:tcBorders>
            <w:vAlign w:val="bottom"/>
          </w:tcPr>
          <w:p w14:paraId="2F310CC8" w14:textId="05556DDE" w:rsidR="0067606D" w:rsidRPr="002F1875" w:rsidRDefault="0067606D">
            <w:pPr>
              <w:pStyle w:val="TabellRader"/>
              <w:keepNext/>
              <w:keepLines/>
            </w:pPr>
            <w:r w:rsidRPr="008F1E16">
              <w:t>13,0</w:t>
            </w:r>
          </w:p>
        </w:tc>
        <w:tc>
          <w:tcPr>
            <w:tcW w:w="0" w:type="dxa"/>
            <w:tcBorders>
              <w:top w:val="single" w:sz="6" w:space="0" w:color="auto"/>
              <w:bottom w:val="nil"/>
            </w:tcBorders>
            <w:vAlign w:val="bottom"/>
          </w:tcPr>
          <w:p w14:paraId="07C41253" w14:textId="396485E3" w:rsidR="0067606D" w:rsidRPr="002F1875" w:rsidRDefault="0067606D">
            <w:pPr>
              <w:pStyle w:val="TabellRader"/>
              <w:keepNext/>
              <w:keepLines/>
            </w:pPr>
            <w:r w:rsidRPr="008F1E16">
              <w:t>12,7</w:t>
            </w:r>
          </w:p>
        </w:tc>
      </w:tr>
      <w:tr w:rsidR="0067606D" w14:paraId="2055DDD8" w14:textId="77777777" w:rsidTr="0067606D">
        <w:tc>
          <w:tcPr>
            <w:tcW w:w="0" w:type="dxa"/>
            <w:tcBorders>
              <w:top w:val="nil"/>
              <w:bottom w:val="nil"/>
            </w:tcBorders>
            <w:tcMar>
              <w:left w:w="0" w:type="dxa"/>
              <w:right w:w="0" w:type="dxa"/>
            </w:tcMar>
          </w:tcPr>
          <w:p w14:paraId="2255F964" w14:textId="1A6CEE17" w:rsidR="0067606D" w:rsidRPr="002F1875" w:rsidRDefault="0067606D" w:rsidP="0067606D">
            <w:pPr>
              <w:pStyle w:val="TabellRader"/>
              <w:keepNext/>
              <w:keepLines/>
              <w:jc w:val="left"/>
              <w:rPr>
                <w:i/>
              </w:rPr>
            </w:pPr>
            <w:r>
              <w:rPr>
                <w:i/>
              </w:rPr>
              <w:t>V</w:t>
            </w:r>
            <w:r w:rsidRPr="002F1875">
              <w:rPr>
                <w:i/>
              </w:rPr>
              <w:t>arav</w:t>
            </w:r>
          </w:p>
        </w:tc>
        <w:tc>
          <w:tcPr>
            <w:tcW w:w="0" w:type="dxa"/>
            <w:tcBorders>
              <w:top w:val="nil"/>
              <w:bottom w:val="nil"/>
            </w:tcBorders>
            <w:vAlign w:val="bottom"/>
          </w:tcPr>
          <w:p w14:paraId="574D30B7" w14:textId="77777777" w:rsidR="0067606D" w:rsidRPr="008E05AC" w:rsidRDefault="0067606D" w:rsidP="0067606D">
            <w:pPr>
              <w:pStyle w:val="TabellRader"/>
              <w:keepNext/>
              <w:keepLines/>
              <w:rPr>
                <w:i/>
              </w:rPr>
            </w:pPr>
          </w:p>
        </w:tc>
        <w:tc>
          <w:tcPr>
            <w:tcW w:w="0" w:type="dxa"/>
            <w:tcBorders>
              <w:top w:val="nil"/>
              <w:bottom w:val="nil"/>
            </w:tcBorders>
            <w:vAlign w:val="bottom"/>
          </w:tcPr>
          <w:p w14:paraId="4752CFF2" w14:textId="77777777" w:rsidR="0067606D" w:rsidRPr="008E05AC" w:rsidRDefault="0067606D" w:rsidP="0067606D">
            <w:pPr>
              <w:pStyle w:val="TabellRader"/>
              <w:keepNext/>
              <w:keepLines/>
              <w:rPr>
                <w:i/>
              </w:rPr>
            </w:pPr>
          </w:p>
        </w:tc>
        <w:tc>
          <w:tcPr>
            <w:tcW w:w="0" w:type="dxa"/>
            <w:tcBorders>
              <w:top w:val="nil"/>
              <w:bottom w:val="nil"/>
            </w:tcBorders>
            <w:vAlign w:val="bottom"/>
          </w:tcPr>
          <w:p w14:paraId="4F004D3B" w14:textId="77777777" w:rsidR="0067606D" w:rsidRPr="008E05AC" w:rsidRDefault="0067606D">
            <w:pPr>
              <w:pStyle w:val="TabellRader"/>
              <w:keepNext/>
              <w:keepLines/>
              <w:rPr>
                <w:i/>
              </w:rPr>
            </w:pPr>
          </w:p>
        </w:tc>
        <w:tc>
          <w:tcPr>
            <w:tcW w:w="0" w:type="dxa"/>
            <w:tcBorders>
              <w:top w:val="nil"/>
              <w:bottom w:val="nil"/>
            </w:tcBorders>
            <w:vAlign w:val="bottom"/>
          </w:tcPr>
          <w:p w14:paraId="599FB3DD" w14:textId="77777777" w:rsidR="0067606D" w:rsidRPr="008E05AC" w:rsidRDefault="0067606D">
            <w:pPr>
              <w:pStyle w:val="TabellRader"/>
              <w:keepNext/>
              <w:keepLines/>
              <w:rPr>
                <w:i/>
              </w:rPr>
            </w:pPr>
          </w:p>
        </w:tc>
        <w:tc>
          <w:tcPr>
            <w:tcW w:w="0" w:type="dxa"/>
            <w:tcBorders>
              <w:top w:val="nil"/>
              <w:bottom w:val="nil"/>
            </w:tcBorders>
            <w:vAlign w:val="bottom"/>
          </w:tcPr>
          <w:p w14:paraId="5EC4008C" w14:textId="77777777" w:rsidR="0067606D" w:rsidRPr="008E05AC" w:rsidRDefault="0067606D">
            <w:pPr>
              <w:pStyle w:val="TabellRader"/>
              <w:keepNext/>
              <w:keepLines/>
              <w:rPr>
                <w:i/>
              </w:rPr>
            </w:pPr>
          </w:p>
        </w:tc>
      </w:tr>
      <w:tr w:rsidR="0067606D" w:rsidRPr="00BD08D2" w14:paraId="33D2BDC9" w14:textId="77777777" w:rsidTr="0067606D">
        <w:tc>
          <w:tcPr>
            <w:tcW w:w="0" w:type="dxa"/>
            <w:tcBorders>
              <w:top w:val="nil"/>
              <w:bottom w:val="nil"/>
            </w:tcBorders>
            <w:tcMar>
              <w:left w:w="0" w:type="dxa"/>
              <w:right w:w="0" w:type="dxa"/>
            </w:tcMar>
          </w:tcPr>
          <w:p w14:paraId="1730B813" w14:textId="031E0963" w:rsidR="0067606D" w:rsidRPr="002F1875" w:rsidRDefault="0067606D" w:rsidP="0067606D">
            <w:pPr>
              <w:pStyle w:val="TabellRader"/>
              <w:keepNext/>
              <w:keepLines/>
              <w:jc w:val="left"/>
              <w:rPr>
                <w:i/>
              </w:rPr>
            </w:pPr>
            <w:r w:rsidRPr="002F1875">
              <w:rPr>
                <w:i/>
              </w:rPr>
              <w:t>Pensioner</w:t>
            </w:r>
            <w:r w:rsidRPr="002F1875">
              <w:rPr>
                <w:i/>
                <w:vertAlign w:val="superscript"/>
              </w:rPr>
              <w:t>1</w:t>
            </w:r>
          </w:p>
        </w:tc>
        <w:tc>
          <w:tcPr>
            <w:tcW w:w="0" w:type="dxa"/>
            <w:tcBorders>
              <w:top w:val="nil"/>
              <w:bottom w:val="nil"/>
            </w:tcBorders>
            <w:vAlign w:val="bottom"/>
          </w:tcPr>
          <w:p w14:paraId="4312813A" w14:textId="2CC6E7CE" w:rsidR="0067606D" w:rsidRPr="005A0E1C" w:rsidRDefault="0067606D" w:rsidP="0067606D">
            <w:pPr>
              <w:pStyle w:val="TabellRader"/>
              <w:keepNext/>
              <w:keepLines/>
              <w:rPr>
                <w:i/>
              </w:rPr>
            </w:pPr>
            <w:r w:rsidRPr="00752910">
              <w:rPr>
                <w:i/>
              </w:rPr>
              <w:t>7,6</w:t>
            </w:r>
          </w:p>
        </w:tc>
        <w:tc>
          <w:tcPr>
            <w:tcW w:w="0" w:type="dxa"/>
            <w:tcBorders>
              <w:top w:val="nil"/>
              <w:bottom w:val="nil"/>
            </w:tcBorders>
            <w:vAlign w:val="bottom"/>
          </w:tcPr>
          <w:p w14:paraId="37F45D1F" w14:textId="65B78A7F" w:rsidR="0067606D" w:rsidRPr="005A0E1C" w:rsidRDefault="0067606D" w:rsidP="0067606D">
            <w:pPr>
              <w:pStyle w:val="TabellRader"/>
              <w:keepNext/>
              <w:keepLines/>
              <w:rPr>
                <w:i/>
              </w:rPr>
            </w:pPr>
            <w:r w:rsidRPr="00752910">
              <w:rPr>
                <w:i/>
              </w:rPr>
              <w:t>7,5</w:t>
            </w:r>
          </w:p>
        </w:tc>
        <w:tc>
          <w:tcPr>
            <w:tcW w:w="0" w:type="dxa"/>
            <w:tcBorders>
              <w:top w:val="nil"/>
              <w:bottom w:val="nil"/>
            </w:tcBorders>
            <w:vAlign w:val="bottom"/>
          </w:tcPr>
          <w:p w14:paraId="34A539F1" w14:textId="4D4920F9" w:rsidR="0067606D" w:rsidRPr="005A0E1C" w:rsidRDefault="0067606D" w:rsidP="0067606D">
            <w:pPr>
              <w:pStyle w:val="TabellRader"/>
              <w:keepNext/>
              <w:keepLines/>
              <w:rPr>
                <w:i/>
              </w:rPr>
            </w:pPr>
            <w:r w:rsidRPr="00752910">
              <w:rPr>
                <w:i/>
              </w:rPr>
              <w:t>7,5</w:t>
            </w:r>
          </w:p>
        </w:tc>
        <w:tc>
          <w:tcPr>
            <w:tcW w:w="0" w:type="dxa"/>
            <w:tcBorders>
              <w:top w:val="nil"/>
              <w:bottom w:val="nil"/>
            </w:tcBorders>
            <w:vAlign w:val="bottom"/>
          </w:tcPr>
          <w:p w14:paraId="41AC978F" w14:textId="0982CD72" w:rsidR="0067606D" w:rsidRPr="005A0E1C" w:rsidRDefault="0067606D" w:rsidP="0067606D">
            <w:pPr>
              <w:pStyle w:val="TabellRader"/>
              <w:keepNext/>
              <w:keepLines/>
              <w:rPr>
                <w:i/>
              </w:rPr>
            </w:pPr>
            <w:r w:rsidRPr="00752910">
              <w:rPr>
                <w:i/>
              </w:rPr>
              <w:t>7,4</w:t>
            </w:r>
          </w:p>
        </w:tc>
        <w:tc>
          <w:tcPr>
            <w:tcW w:w="0" w:type="dxa"/>
            <w:tcBorders>
              <w:top w:val="nil"/>
              <w:bottom w:val="nil"/>
            </w:tcBorders>
            <w:vAlign w:val="bottom"/>
          </w:tcPr>
          <w:p w14:paraId="153F2DF5" w14:textId="7A1051D9" w:rsidR="0067606D" w:rsidRPr="005A0E1C" w:rsidRDefault="0067606D" w:rsidP="0067606D">
            <w:pPr>
              <w:pStyle w:val="TabellRader"/>
              <w:keepNext/>
              <w:keepLines/>
              <w:rPr>
                <w:i/>
              </w:rPr>
            </w:pPr>
            <w:r w:rsidRPr="00752910">
              <w:rPr>
                <w:i/>
              </w:rPr>
              <w:t>7,3</w:t>
            </w:r>
          </w:p>
        </w:tc>
      </w:tr>
      <w:tr w:rsidR="0067606D" w:rsidRPr="00BD08D2" w14:paraId="19A87103" w14:textId="77777777" w:rsidTr="0067606D">
        <w:tc>
          <w:tcPr>
            <w:tcW w:w="0" w:type="dxa"/>
            <w:tcBorders>
              <w:top w:val="nil"/>
              <w:bottom w:val="nil"/>
            </w:tcBorders>
            <w:tcMar>
              <w:left w:w="0" w:type="dxa"/>
              <w:right w:w="0" w:type="dxa"/>
            </w:tcMar>
          </w:tcPr>
          <w:p w14:paraId="573CFB73" w14:textId="325ACB72" w:rsidR="0067606D" w:rsidRPr="002F1875" w:rsidRDefault="0067606D" w:rsidP="0067606D">
            <w:pPr>
              <w:pStyle w:val="TabellRader"/>
              <w:keepNext/>
              <w:keepLines/>
              <w:jc w:val="left"/>
              <w:rPr>
                <w:i/>
              </w:rPr>
            </w:pPr>
            <w:r w:rsidRPr="002F1875">
              <w:rPr>
                <w:i/>
              </w:rPr>
              <w:t>Hälsorelaterat</w:t>
            </w:r>
            <w:r w:rsidRPr="002F1875">
              <w:rPr>
                <w:i/>
                <w:vertAlign w:val="superscript"/>
              </w:rPr>
              <w:t>2</w:t>
            </w:r>
          </w:p>
        </w:tc>
        <w:tc>
          <w:tcPr>
            <w:tcW w:w="0" w:type="dxa"/>
            <w:tcBorders>
              <w:top w:val="nil"/>
              <w:bottom w:val="nil"/>
            </w:tcBorders>
            <w:vAlign w:val="bottom"/>
          </w:tcPr>
          <w:p w14:paraId="5987540D" w14:textId="3C26605C" w:rsidR="0067606D" w:rsidRPr="005A0E1C" w:rsidRDefault="0067606D" w:rsidP="0067606D">
            <w:pPr>
              <w:pStyle w:val="TabellRader"/>
              <w:keepNext/>
              <w:keepLines/>
              <w:rPr>
                <w:i/>
              </w:rPr>
            </w:pPr>
            <w:r w:rsidRPr="00752910">
              <w:rPr>
                <w:i/>
              </w:rPr>
              <w:t>2,3</w:t>
            </w:r>
          </w:p>
        </w:tc>
        <w:tc>
          <w:tcPr>
            <w:tcW w:w="0" w:type="dxa"/>
            <w:tcBorders>
              <w:top w:val="nil"/>
              <w:bottom w:val="nil"/>
            </w:tcBorders>
            <w:vAlign w:val="bottom"/>
          </w:tcPr>
          <w:p w14:paraId="37B0586E" w14:textId="274B6FC8" w:rsidR="0067606D" w:rsidRPr="005A0E1C" w:rsidRDefault="0067606D" w:rsidP="0067606D">
            <w:pPr>
              <w:pStyle w:val="TabellRader"/>
              <w:keepNext/>
              <w:keepLines/>
              <w:rPr>
                <w:i/>
              </w:rPr>
            </w:pPr>
            <w:r w:rsidRPr="00752910">
              <w:rPr>
                <w:i/>
              </w:rPr>
              <w:t>2,2</w:t>
            </w:r>
          </w:p>
        </w:tc>
        <w:tc>
          <w:tcPr>
            <w:tcW w:w="0" w:type="dxa"/>
            <w:tcBorders>
              <w:top w:val="nil"/>
              <w:bottom w:val="nil"/>
            </w:tcBorders>
            <w:vAlign w:val="bottom"/>
          </w:tcPr>
          <w:p w14:paraId="033D4869" w14:textId="140C14A4" w:rsidR="0067606D" w:rsidRPr="005A0E1C" w:rsidRDefault="0067606D" w:rsidP="0067606D">
            <w:pPr>
              <w:pStyle w:val="TabellRader"/>
              <w:keepNext/>
              <w:keepLines/>
              <w:rPr>
                <w:i/>
              </w:rPr>
            </w:pPr>
            <w:r w:rsidRPr="00752910">
              <w:rPr>
                <w:i/>
              </w:rPr>
              <w:t>2,1</w:t>
            </w:r>
          </w:p>
        </w:tc>
        <w:tc>
          <w:tcPr>
            <w:tcW w:w="0" w:type="dxa"/>
            <w:tcBorders>
              <w:top w:val="nil"/>
              <w:bottom w:val="nil"/>
            </w:tcBorders>
            <w:vAlign w:val="bottom"/>
          </w:tcPr>
          <w:p w14:paraId="610F8C74" w14:textId="2E8087E9" w:rsidR="0067606D" w:rsidRPr="005A0E1C" w:rsidRDefault="0067606D" w:rsidP="0067606D">
            <w:pPr>
              <w:pStyle w:val="TabellRader"/>
              <w:keepNext/>
              <w:keepLines/>
              <w:rPr>
                <w:i/>
              </w:rPr>
            </w:pPr>
            <w:r w:rsidRPr="00752910">
              <w:rPr>
                <w:i/>
              </w:rPr>
              <w:t>2,0</w:t>
            </w:r>
          </w:p>
        </w:tc>
        <w:tc>
          <w:tcPr>
            <w:tcW w:w="0" w:type="dxa"/>
            <w:tcBorders>
              <w:top w:val="nil"/>
              <w:bottom w:val="nil"/>
            </w:tcBorders>
            <w:vAlign w:val="bottom"/>
          </w:tcPr>
          <w:p w14:paraId="2C8C33B5" w14:textId="13EAAF31" w:rsidR="0067606D" w:rsidRPr="005A0E1C" w:rsidRDefault="0067606D" w:rsidP="0067606D">
            <w:pPr>
              <w:pStyle w:val="TabellRader"/>
              <w:keepNext/>
              <w:keepLines/>
              <w:rPr>
                <w:i/>
              </w:rPr>
            </w:pPr>
            <w:r w:rsidRPr="00752910">
              <w:rPr>
                <w:i/>
              </w:rPr>
              <w:t>1,9</w:t>
            </w:r>
          </w:p>
        </w:tc>
      </w:tr>
      <w:tr w:rsidR="0067606D" w:rsidRPr="00BD08D2" w14:paraId="4173FC56" w14:textId="77777777" w:rsidTr="0067606D">
        <w:tc>
          <w:tcPr>
            <w:tcW w:w="0" w:type="dxa"/>
            <w:tcBorders>
              <w:top w:val="nil"/>
              <w:bottom w:val="nil"/>
            </w:tcBorders>
            <w:tcMar>
              <w:left w:w="0" w:type="dxa"/>
              <w:right w:w="0" w:type="dxa"/>
            </w:tcMar>
          </w:tcPr>
          <w:p w14:paraId="69A9CF64" w14:textId="603B9BE5" w:rsidR="0067606D" w:rsidRPr="002F1875" w:rsidRDefault="0067606D" w:rsidP="0067606D">
            <w:pPr>
              <w:pStyle w:val="TabellRader"/>
              <w:keepNext/>
              <w:keepLines/>
              <w:jc w:val="left"/>
              <w:rPr>
                <w:i/>
              </w:rPr>
            </w:pPr>
            <w:r w:rsidRPr="002F1875">
              <w:rPr>
                <w:i/>
              </w:rPr>
              <w:t>Arbetsmarknad</w:t>
            </w:r>
          </w:p>
        </w:tc>
        <w:tc>
          <w:tcPr>
            <w:tcW w:w="0" w:type="dxa"/>
            <w:tcBorders>
              <w:top w:val="nil"/>
              <w:bottom w:val="nil"/>
            </w:tcBorders>
            <w:vAlign w:val="bottom"/>
          </w:tcPr>
          <w:p w14:paraId="32861E5F" w14:textId="5C3A7620" w:rsidR="0067606D" w:rsidRPr="005A0E1C" w:rsidRDefault="0067606D" w:rsidP="0067606D">
            <w:pPr>
              <w:pStyle w:val="TabellRader"/>
              <w:keepNext/>
              <w:keepLines/>
              <w:rPr>
                <w:i/>
              </w:rPr>
            </w:pPr>
            <w:r w:rsidRPr="00752910">
              <w:rPr>
                <w:i/>
              </w:rPr>
              <w:t>0,6</w:t>
            </w:r>
          </w:p>
        </w:tc>
        <w:tc>
          <w:tcPr>
            <w:tcW w:w="0" w:type="dxa"/>
            <w:tcBorders>
              <w:top w:val="nil"/>
              <w:bottom w:val="nil"/>
            </w:tcBorders>
            <w:vAlign w:val="bottom"/>
          </w:tcPr>
          <w:p w14:paraId="5E4803B1" w14:textId="49D288C9" w:rsidR="0067606D" w:rsidRPr="005A0E1C" w:rsidRDefault="0067606D" w:rsidP="0067606D">
            <w:pPr>
              <w:pStyle w:val="TabellRader"/>
              <w:keepNext/>
              <w:keepLines/>
              <w:rPr>
                <w:i/>
              </w:rPr>
            </w:pPr>
            <w:r w:rsidRPr="00752910">
              <w:rPr>
                <w:i/>
              </w:rPr>
              <w:t>0,6</w:t>
            </w:r>
          </w:p>
        </w:tc>
        <w:tc>
          <w:tcPr>
            <w:tcW w:w="0" w:type="dxa"/>
            <w:tcBorders>
              <w:top w:val="nil"/>
              <w:bottom w:val="nil"/>
            </w:tcBorders>
            <w:vAlign w:val="bottom"/>
          </w:tcPr>
          <w:p w14:paraId="0BC28DB2" w14:textId="2CD66030" w:rsidR="0067606D" w:rsidRPr="005A0E1C" w:rsidRDefault="0067606D" w:rsidP="0067606D">
            <w:pPr>
              <w:pStyle w:val="TabellRader"/>
              <w:keepNext/>
              <w:keepLines/>
              <w:rPr>
                <w:i/>
              </w:rPr>
            </w:pPr>
            <w:r w:rsidRPr="00752910">
              <w:rPr>
                <w:i/>
              </w:rPr>
              <w:t>0,6</w:t>
            </w:r>
          </w:p>
        </w:tc>
        <w:tc>
          <w:tcPr>
            <w:tcW w:w="0" w:type="dxa"/>
            <w:tcBorders>
              <w:top w:val="nil"/>
              <w:bottom w:val="nil"/>
            </w:tcBorders>
            <w:vAlign w:val="bottom"/>
          </w:tcPr>
          <w:p w14:paraId="41C2AAD3" w14:textId="7F534C97" w:rsidR="0067606D" w:rsidRPr="00FB1AC7" w:rsidRDefault="0067606D" w:rsidP="0067606D">
            <w:pPr>
              <w:pStyle w:val="TabellRader"/>
              <w:keepNext/>
              <w:keepLines/>
              <w:rPr>
                <w:i/>
              </w:rPr>
            </w:pPr>
            <w:r w:rsidRPr="00752910">
              <w:rPr>
                <w:i/>
              </w:rPr>
              <w:t>0,6</w:t>
            </w:r>
          </w:p>
        </w:tc>
        <w:tc>
          <w:tcPr>
            <w:tcW w:w="0" w:type="dxa"/>
            <w:tcBorders>
              <w:top w:val="nil"/>
              <w:bottom w:val="nil"/>
            </w:tcBorders>
            <w:vAlign w:val="bottom"/>
          </w:tcPr>
          <w:p w14:paraId="64202D3A" w14:textId="39AE2E13" w:rsidR="0067606D" w:rsidRPr="005A0E1C" w:rsidRDefault="0067606D" w:rsidP="0067606D">
            <w:pPr>
              <w:pStyle w:val="TabellRader"/>
              <w:keepNext/>
              <w:keepLines/>
              <w:rPr>
                <w:i/>
              </w:rPr>
            </w:pPr>
            <w:r w:rsidRPr="00752910">
              <w:rPr>
                <w:i/>
              </w:rPr>
              <w:t>0,6</w:t>
            </w:r>
          </w:p>
        </w:tc>
      </w:tr>
      <w:tr w:rsidR="0067606D" w:rsidRPr="00BD08D2" w14:paraId="13ECB210" w14:textId="77777777" w:rsidTr="0067606D">
        <w:tc>
          <w:tcPr>
            <w:tcW w:w="0" w:type="dxa"/>
            <w:tcBorders>
              <w:top w:val="nil"/>
              <w:bottom w:val="nil"/>
            </w:tcBorders>
            <w:tcMar>
              <w:left w:w="0" w:type="dxa"/>
              <w:right w:w="0" w:type="dxa"/>
            </w:tcMar>
          </w:tcPr>
          <w:p w14:paraId="13AFAFAF" w14:textId="69D89BF9" w:rsidR="0067606D" w:rsidRPr="002F1875" w:rsidRDefault="0067606D" w:rsidP="0067606D">
            <w:pPr>
              <w:pStyle w:val="TabellRader"/>
              <w:keepNext/>
              <w:keepLines/>
              <w:jc w:val="left"/>
              <w:rPr>
                <w:i/>
              </w:rPr>
            </w:pPr>
            <w:r w:rsidRPr="002F1875">
              <w:rPr>
                <w:i/>
              </w:rPr>
              <w:t>Familjer och barn</w:t>
            </w:r>
          </w:p>
        </w:tc>
        <w:tc>
          <w:tcPr>
            <w:tcW w:w="0" w:type="dxa"/>
            <w:tcBorders>
              <w:top w:val="nil"/>
              <w:bottom w:val="nil"/>
            </w:tcBorders>
            <w:vAlign w:val="bottom"/>
          </w:tcPr>
          <w:p w14:paraId="55F392DB" w14:textId="7E72F1EA" w:rsidR="0067606D" w:rsidRPr="005A0E1C" w:rsidRDefault="0067606D" w:rsidP="0067606D">
            <w:pPr>
              <w:pStyle w:val="TabellRader"/>
              <w:keepNext/>
              <w:keepLines/>
              <w:rPr>
                <w:i/>
              </w:rPr>
            </w:pPr>
            <w:r w:rsidRPr="00752910">
              <w:rPr>
                <w:i/>
              </w:rPr>
              <w:t>1,6</w:t>
            </w:r>
          </w:p>
        </w:tc>
        <w:tc>
          <w:tcPr>
            <w:tcW w:w="0" w:type="dxa"/>
            <w:tcBorders>
              <w:top w:val="nil"/>
              <w:bottom w:val="nil"/>
            </w:tcBorders>
            <w:vAlign w:val="bottom"/>
          </w:tcPr>
          <w:p w14:paraId="7C55C3EE" w14:textId="1AB79C7D" w:rsidR="0067606D" w:rsidRPr="005A0E1C" w:rsidRDefault="0067606D" w:rsidP="0067606D">
            <w:pPr>
              <w:pStyle w:val="TabellRader"/>
              <w:keepNext/>
              <w:keepLines/>
              <w:rPr>
                <w:i/>
              </w:rPr>
            </w:pPr>
            <w:r w:rsidRPr="00752910">
              <w:rPr>
                <w:i/>
              </w:rPr>
              <w:t>1,6</w:t>
            </w:r>
          </w:p>
        </w:tc>
        <w:tc>
          <w:tcPr>
            <w:tcW w:w="0" w:type="dxa"/>
            <w:tcBorders>
              <w:top w:val="nil"/>
              <w:bottom w:val="nil"/>
            </w:tcBorders>
            <w:vAlign w:val="bottom"/>
          </w:tcPr>
          <w:p w14:paraId="014A82A4" w14:textId="10FB3244" w:rsidR="0067606D" w:rsidRPr="005A0E1C" w:rsidRDefault="0067606D" w:rsidP="0067606D">
            <w:pPr>
              <w:pStyle w:val="TabellRader"/>
              <w:keepNext/>
              <w:keepLines/>
              <w:rPr>
                <w:i/>
              </w:rPr>
            </w:pPr>
            <w:r w:rsidRPr="00752910">
              <w:rPr>
                <w:i/>
              </w:rPr>
              <w:t>1,6</w:t>
            </w:r>
          </w:p>
        </w:tc>
        <w:tc>
          <w:tcPr>
            <w:tcW w:w="0" w:type="dxa"/>
            <w:tcBorders>
              <w:top w:val="nil"/>
              <w:bottom w:val="nil"/>
            </w:tcBorders>
            <w:vAlign w:val="bottom"/>
          </w:tcPr>
          <w:p w14:paraId="228286C0" w14:textId="0FC41FCA" w:rsidR="0067606D" w:rsidRPr="005A0E1C" w:rsidRDefault="0067606D" w:rsidP="0067606D">
            <w:pPr>
              <w:pStyle w:val="TabellRader"/>
              <w:keepNext/>
              <w:keepLines/>
              <w:rPr>
                <w:i/>
              </w:rPr>
            </w:pPr>
            <w:r w:rsidRPr="00752910">
              <w:rPr>
                <w:i/>
              </w:rPr>
              <w:t>1,6</w:t>
            </w:r>
          </w:p>
        </w:tc>
        <w:tc>
          <w:tcPr>
            <w:tcW w:w="0" w:type="dxa"/>
            <w:tcBorders>
              <w:top w:val="nil"/>
              <w:bottom w:val="nil"/>
            </w:tcBorders>
            <w:vAlign w:val="bottom"/>
          </w:tcPr>
          <w:p w14:paraId="04783DEF" w14:textId="72044DFD" w:rsidR="0067606D" w:rsidRPr="005A0E1C" w:rsidRDefault="0067606D" w:rsidP="0067606D">
            <w:pPr>
              <w:pStyle w:val="TabellRader"/>
              <w:keepNext/>
              <w:keepLines/>
              <w:rPr>
                <w:i/>
              </w:rPr>
            </w:pPr>
            <w:r w:rsidRPr="00752910">
              <w:rPr>
                <w:i/>
              </w:rPr>
              <w:t>1,6</w:t>
            </w:r>
          </w:p>
        </w:tc>
      </w:tr>
      <w:tr w:rsidR="0067606D" w:rsidRPr="00BD08D2" w14:paraId="1AEF9F5F" w14:textId="77777777" w:rsidTr="0067606D">
        <w:tc>
          <w:tcPr>
            <w:tcW w:w="0" w:type="dxa"/>
            <w:tcBorders>
              <w:top w:val="nil"/>
            </w:tcBorders>
            <w:tcMar>
              <w:left w:w="0" w:type="dxa"/>
              <w:right w:w="0" w:type="dxa"/>
            </w:tcMar>
          </w:tcPr>
          <w:p w14:paraId="67076E0B" w14:textId="35E47BFF" w:rsidR="0067606D" w:rsidRPr="002F1875" w:rsidRDefault="0067606D" w:rsidP="0067606D">
            <w:pPr>
              <w:pStyle w:val="TabellRader"/>
              <w:keepNext/>
              <w:keepLines/>
              <w:jc w:val="left"/>
              <w:rPr>
                <w:i/>
              </w:rPr>
            </w:pPr>
            <w:r w:rsidRPr="002F1875">
              <w:rPr>
                <w:i/>
              </w:rPr>
              <w:t>Övrigt</w:t>
            </w:r>
          </w:p>
        </w:tc>
        <w:tc>
          <w:tcPr>
            <w:tcW w:w="0" w:type="dxa"/>
            <w:tcBorders>
              <w:top w:val="nil"/>
            </w:tcBorders>
            <w:vAlign w:val="bottom"/>
          </w:tcPr>
          <w:p w14:paraId="231580DA" w14:textId="01C9461D" w:rsidR="0067606D" w:rsidRPr="00FB1AC7" w:rsidRDefault="0067606D" w:rsidP="0067606D">
            <w:pPr>
              <w:pStyle w:val="TabellRader"/>
              <w:keepNext/>
              <w:keepLines/>
              <w:rPr>
                <w:i/>
              </w:rPr>
            </w:pPr>
            <w:r w:rsidRPr="00752910">
              <w:rPr>
                <w:i/>
              </w:rPr>
              <w:t>1,5</w:t>
            </w:r>
          </w:p>
        </w:tc>
        <w:tc>
          <w:tcPr>
            <w:tcW w:w="0" w:type="dxa"/>
            <w:tcBorders>
              <w:top w:val="nil"/>
            </w:tcBorders>
            <w:vAlign w:val="bottom"/>
          </w:tcPr>
          <w:p w14:paraId="0AFCF168" w14:textId="219371D9" w:rsidR="0067606D" w:rsidRPr="005A0E1C" w:rsidRDefault="0067606D" w:rsidP="0067606D">
            <w:pPr>
              <w:pStyle w:val="TabellRader"/>
              <w:keepNext/>
              <w:keepLines/>
              <w:rPr>
                <w:i/>
              </w:rPr>
            </w:pPr>
            <w:r w:rsidRPr="00752910">
              <w:rPr>
                <w:i/>
              </w:rPr>
              <w:t>1,5</w:t>
            </w:r>
          </w:p>
        </w:tc>
        <w:tc>
          <w:tcPr>
            <w:tcW w:w="0" w:type="dxa"/>
            <w:tcBorders>
              <w:top w:val="nil"/>
            </w:tcBorders>
            <w:vAlign w:val="bottom"/>
          </w:tcPr>
          <w:p w14:paraId="24C5DDD4" w14:textId="308344DD" w:rsidR="0067606D" w:rsidRPr="005A0E1C" w:rsidRDefault="0067606D" w:rsidP="0067606D">
            <w:pPr>
              <w:pStyle w:val="TabellRader"/>
              <w:keepNext/>
              <w:keepLines/>
              <w:rPr>
                <w:i/>
              </w:rPr>
            </w:pPr>
            <w:r w:rsidRPr="00752910">
              <w:rPr>
                <w:i/>
              </w:rPr>
              <w:t>1,5</w:t>
            </w:r>
          </w:p>
        </w:tc>
        <w:tc>
          <w:tcPr>
            <w:tcW w:w="0" w:type="dxa"/>
            <w:tcBorders>
              <w:top w:val="nil"/>
            </w:tcBorders>
            <w:vAlign w:val="bottom"/>
          </w:tcPr>
          <w:p w14:paraId="55DBC696" w14:textId="36F59127" w:rsidR="0067606D" w:rsidRPr="005A0E1C" w:rsidRDefault="0067606D" w:rsidP="0067606D">
            <w:pPr>
              <w:pStyle w:val="TabellRader"/>
              <w:keepNext/>
              <w:keepLines/>
              <w:rPr>
                <w:i/>
              </w:rPr>
            </w:pPr>
            <w:r w:rsidRPr="00752910">
              <w:rPr>
                <w:i/>
              </w:rPr>
              <w:t>1,4</w:t>
            </w:r>
          </w:p>
        </w:tc>
        <w:tc>
          <w:tcPr>
            <w:tcW w:w="0" w:type="dxa"/>
            <w:tcBorders>
              <w:top w:val="nil"/>
            </w:tcBorders>
            <w:vAlign w:val="bottom"/>
          </w:tcPr>
          <w:p w14:paraId="6B5E47A6" w14:textId="05CE47DC" w:rsidR="0067606D" w:rsidRPr="005A0E1C" w:rsidRDefault="0067606D" w:rsidP="0067606D">
            <w:pPr>
              <w:pStyle w:val="TabellRader"/>
              <w:keepNext/>
              <w:keepLines/>
              <w:rPr>
                <w:i/>
              </w:rPr>
            </w:pPr>
            <w:r w:rsidRPr="00752910">
              <w:rPr>
                <w:i/>
              </w:rPr>
              <w:t>1,4</w:t>
            </w:r>
          </w:p>
        </w:tc>
      </w:tr>
      <w:tr w:rsidR="0067606D" w14:paraId="46A8F4EE" w14:textId="77777777" w:rsidTr="0067606D">
        <w:tc>
          <w:tcPr>
            <w:tcW w:w="1560" w:type="dxa"/>
            <w:tcBorders>
              <w:bottom w:val="nil"/>
            </w:tcBorders>
            <w:tcMar>
              <w:left w:w="0" w:type="dxa"/>
              <w:right w:w="0" w:type="dxa"/>
            </w:tcMar>
          </w:tcPr>
          <w:p w14:paraId="2487525C" w14:textId="1975A5A1" w:rsidR="0067606D" w:rsidRPr="002F1875" w:rsidRDefault="0067606D" w:rsidP="0067606D">
            <w:pPr>
              <w:pStyle w:val="TabellRader"/>
              <w:keepNext/>
              <w:keepLines/>
              <w:jc w:val="left"/>
            </w:pPr>
            <w:r w:rsidRPr="002F1875">
              <w:t>Övriga transfereringar och subventioner m.m.</w:t>
            </w:r>
          </w:p>
        </w:tc>
        <w:tc>
          <w:tcPr>
            <w:tcW w:w="564" w:type="dxa"/>
            <w:tcBorders>
              <w:bottom w:val="nil"/>
            </w:tcBorders>
            <w:vAlign w:val="bottom"/>
          </w:tcPr>
          <w:p w14:paraId="766F63E4" w14:textId="7D1C9FC3" w:rsidR="0067606D" w:rsidRPr="002F1875" w:rsidRDefault="0067606D" w:rsidP="0067606D">
            <w:pPr>
              <w:pStyle w:val="TabellRader"/>
              <w:keepNext/>
              <w:keepLines/>
            </w:pPr>
            <w:r w:rsidRPr="008F1E16">
              <w:t>3,5</w:t>
            </w:r>
          </w:p>
        </w:tc>
        <w:tc>
          <w:tcPr>
            <w:tcW w:w="565" w:type="dxa"/>
            <w:tcBorders>
              <w:bottom w:val="nil"/>
            </w:tcBorders>
            <w:vAlign w:val="bottom"/>
          </w:tcPr>
          <w:p w14:paraId="2A58252E" w14:textId="4E29FFCA" w:rsidR="0067606D" w:rsidRPr="002F1875" w:rsidRDefault="0067606D" w:rsidP="0067606D">
            <w:pPr>
              <w:pStyle w:val="TabellRader"/>
              <w:keepNext/>
              <w:keepLines/>
            </w:pPr>
            <w:r w:rsidRPr="008F1E16">
              <w:t>3,7</w:t>
            </w:r>
          </w:p>
        </w:tc>
        <w:tc>
          <w:tcPr>
            <w:tcW w:w="564" w:type="dxa"/>
            <w:tcBorders>
              <w:bottom w:val="nil"/>
            </w:tcBorders>
            <w:vAlign w:val="bottom"/>
          </w:tcPr>
          <w:p w14:paraId="12971939" w14:textId="3C46BD47" w:rsidR="0067606D" w:rsidRPr="002F1875" w:rsidRDefault="0067606D">
            <w:pPr>
              <w:pStyle w:val="TabellRader"/>
              <w:keepNext/>
              <w:keepLines/>
            </w:pPr>
            <w:r w:rsidRPr="008F1E16">
              <w:t>3,8</w:t>
            </w:r>
          </w:p>
        </w:tc>
        <w:tc>
          <w:tcPr>
            <w:tcW w:w="565" w:type="dxa"/>
            <w:tcBorders>
              <w:bottom w:val="nil"/>
            </w:tcBorders>
            <w:vAlign w:val="bottom"/>
          </w:tcPr>
          <w:p w14:paraId="49AF6C6F" w14:textId="00D81EEB" w:rsidR="0067606D" w:rsidRPr="002F1875" w:rsidRDefault="0067606D">
            <w:pPr>
              <w:pStyle w:val="TabellRader"/>
              <w:keepNext/>
              <w:keepLines/>
            </w:pPr>
            <w:r w:rsidRPr="008F1E16">
              <w:t>3,9</w:t>
            </w:r>
          </w:p>
        </w:tc>
        <w:tc>
          <w:tcPr>
            <w:tcW w:w="565" w:type="dxa"/>
            <w:tcBorders>
              <w:bottom w:val="nil"/>
            </w:tcBorders>
            <w:vAlign w:val="bottom"/>
          </w:tcPr>
          <w:p w14:paraId="69DFB829" w14:textId="7E26D3D7" w:rsidR="0067606D" w:rsidRPr="002F1875" w:rsidRDefault="0067606D">
            <w:pPr>
              <w:pStyle w:val="TabellRader"/>
              <w:keepNext/>
              <w:keepLines/>
            </w:pPr>
            <w:r w:rsidRPr="008F1E16">
              <w:t>3,9</w:t>
            </w:r>
          </w:p>
        </w:tc>
      </w:tr>
      <w:tr w:rsidR="0067606D" w14:paraId="20F47520" w14:textId="77777777" w:rsidTr="0067606D">
        <w:tc>
          <w:tcPr>
            <w:tcW w:w="0" w:type="dxa"/>
            <w:tcBorders>
              <w:top w:val="nil"/>
              <w:bottom w:val="nil"/>
            </w:tcBorders>
            <w:tcMar>
              <w:left w:w="0" w:type="dxa"/>
              <w:right w:w="0" w:type="dxa"/>
            </w:tcMar>
          </w:tcPr>
          <w:p w14:paraId="1DD3EF35" w14:textId="515FC99C" w:rsidR="0067606D" w:rsidRPr="002F1875" w:rsidRDefault="0067606D" w:rsidP="0067606D">
            <w:pPr>
              <w:pStyle w:val="TabellRader"/>
              <w:keepNext/>
              <w:keepLines/>
              <w:jc w:val="left"/>
            </w:pPr>
            <w:r w:rsidRPr="002F1875">
              <w:t>Ränteutgifter</w:t>
            </w:r>
            <w:r w:rsidRPr="002F1875">
              <w:rPr>
                <w:vertAlign w:val="superscript"/>
              </w:rPr>
              <w:t>3</w:t>
            </w:r>
          </w:p>
        </w:tc>
        <w:tc>
          <w:tcPr>
            <w:tcW w:w="0" w:type="dxa"/>
            <w:tcBorders>
              <w:top w:val="nil"/>
              <w:bottom w:val="nil"/>
            </w:tcBorders>
            <w:vAlign w:val="bottom"/>
          </w:tcPr>
          <w:p w14:paraId="668C8225" w14:textId="010B5D76" w:rsidR="0067606D" w:rsidRPr="002F1875" w:rsidRDefault="0067606D" w:rsidP="0067606D">
            <w:pPr>
              <w:pStyle w:val="TabellRader"/>
              <w:keepNext/>
              <w:keepLines/>
            </w:pPr>
            <w:r w:rsidRPr="008F1E16">
              <w:t>0,7</w:t>
            </w:r>
          </w:p>
        </w:tc>
        <w:tc>
          <w:tcPr>
            <w:tcW w:w="0" w:type="dxa"/>
            <w:tcBorders>
              <w:top w:val="nil"/>
              <w:bottom w:val="nil"/>
            </w:tcBorders>
            <w:vAlign w:val="bottom"/>
          </w:tcPr>
          <w:p w14:paraId="3769A0A1" w14:textId="2C0D3263" w:rsidR="0067606D" w:rsidRPr="002F1875" w:rsidRDefault="0067606D" w:rsidP="0067606D">
            <w:pPr>
              <w:pStyle w:val="TabellRader"/>
              <w:keepNext/>
              <w:keepLines/>
            </w:pPr>
            <w:r w:rsidRPr="008F1E16">
              <w:t>0,5</w:t>
            </w:r>
          </w:p>
        </w:tc>
        <w:tc>
          <w:tcPr>
            <w:tcW w:w="0" w:type="dxa"/>
            <w:tcBorders>
              <w:top w:val="nil"/>
              <w:bottom w:val="nil"/>
            </w:tcBorders>
            <w:vAlign w:val="bottom"/>
          </w:tcPr>
          <w:p w14:paraId="6A441C7F" w14:textId="1152D47D" w:rsidR="0067606D" w:rsidRPr="002F1875" w:rsidRDefault="0067606D">
            <w:pPr>
              <w:pStyle w:val="TabellRader"/>
              <w:keepNext/>
              <w:keepLines/>
            </w:pPr>
            <w:r w:rsidRPr="008F1E16">
              <w:t>0,5</w:t>
            </w:r>
          </w:p>
        </w:tc>
        <w:tc>
          <w:tcPr>
            <w:tcW w:w="0" w:type="dxa"/>
            <w:tcBorders>
              <w:top w:val="nil"/>
              <w:bottom w:val="nil"/>
            </w:tcBorders>
            <w:vAlign w:val="bottom"/>
          </w:tcPr>
          <w:p w14:paraId="52063670" w14:textId="31AE7A31" w:rsidR="0067606D" w:rsidRPr="002F1875" w:rsidRDefault="0067606D">
            <w:pPr>
              <w:pStyle w:val="TabellRader"/>
              <w:keepNext/>
              <w:keepLines/>
            </w:pPr>
            <w:r w:rsidRPr="008F1E16">
              <w:t>0,5</w:t>
            </w:r>
          </w:p>
        </w:tc>
        <w:tc>
          <w:tcPr>
            <w:tcW w:w="0" w:type="dxa"/>
            <w:tcBorders>
              <w:top w:val="nil"/>
              <w:bottom w:val="nil"/>
            </w:tcBorders>
            <w:vAlign w:val="bottom"/>
          </w:tcPr>
          <w:p w14:paraId="53633BA8" w14:textId="0D928388" w:rsidR="0067606D" w:rsidRPr="002F1875" w:rsidRDefault="0067606D">
            <w:pPr>
              <w:pStyle w:val="TabellRader"/>
              <w:keepNext/>
              <w:keepLines/>
            </w:pPr>
            <w:r w:rsidRPr="008F1E16">
              <w:t>0,5</w:t>
            </w:r>
          </w:p>
        </w:tc>
      </w:tr>
      <w:tr w:rsidR="0067606D" w14:paraId="5EDB33BC" w14:textId="77777777" w:rsidTr="0067606D">
        <w:tc>
          <w:tcPr>
            <w:tcW w:w="0" w:type="dxa"/>
            <w:tcBorders>
              <w:top w:val="nil"/>
              <w:bottom w:val="single" w:sz="6" w:space="0" w:color="auto"/>
            </w:tcBorders>
            <w:tcMar>
              <w:left w:w="0" w:type="dxa"/>
              <w:right w:w="0" w:type="dxa"/>
            </w:tcMar>
          </w:tcPr>
          <w:p w14:paraId="79864AB2" w14:textId="62C64162" w:rsidR="0067606D" w:rsidRPr="002F1875" w:rsidRDefault="0067606D" w:rsidP="0067606D">
            <w:pPr>
              <w:pStyle w:val="TabellRader"/>
              <w:keepNext/>
              <w:keepLines/>
              <w:jc w:val="left"/>
              <w:rPr>
                <w:b/>
              </w:rPr>
            </w:pPr>
            <w:r w:rsidRPr="002F1875">
              <w:rPr>
                <w:b/>
              </w:rPr>
              <w:t>Summa utgifter</w:t>
            </w:r>
          </w:p>
        </w:tc>
        <w:tc>
          <w:tcPr>
            <w:tcW w:w="0" w:type="dxa"/>
            <w:tcBorders>
              <w:top w:val="nil"/>
              <w:bottom w:val="single" w:sz="6" w:space="0" w:color="auto"/>
            </w:tcBorders>
            <w:vAlign w:val="bottom"/>
          </w:tcPr>
          <w:p w14:paraId="5BE7EC16" w14:textId="0067AA9B" w:rsidR="0067606D" w:rsidRPr="005A0E1C" w:rsidRDefault="0067606D" w:rsidP="0067606D">
            <w:pPr>
              <w:pStyle w:val="TabellRader"/>
              <w:keepNext/>
              <w:keepLines/>
              <w:rPr>
                <w:b/>
              </w:rPr>
            </w:pPr>
            <w:r w:rsidRPr="00752910">
              <w:rPr>
                <w:b/>
              </w:rPr>
              <w:t>48,9</w:t>
            </w:r>
          </w:p>
        </w:tc>
        <w:tc>
          <w:tcPr>
            <w:tcW w:w="0" w:type="dxa"/>
            <w:tcBorders>
              <w:top w:val="nil"/>
              <w:bottom w:val="single" w:sz="6" w:space="0" w:color="auto"/>
            </w:tcBorders>
            <w:vAlign w:val="bottom"/>
          </w:tcPr>
          <w:p w14:paraId="2FEC8FD7" w14:textId="2408BACD" w:rsidR="0067606D" w:rsidRPr="005A0E1C" w:rsidRDefault="0067606D" w:rsidP="0067606D">
            <w:pPr>
              <w:pStyle w:val="TabellRader"/>
              <w:keepNext/>
              <w:keepLines/>
              <w:rPr>
                <w:b/>
              </w:rPr>
            </w:pPr>
            <w:r w:rsidRPr="00752910">
              <w:rPr>
                <w:b/>
              </w:rPr>
              <w:t>48,6</w:t>
            </w:r>
          </w:p>
        </w:tc>
        <w:tc>
          <w:tcPr>
            <w:tcW w:w="0" w:type="dxa"/>
            <w:tcBorders>
              <w:top w:val="nil"/>
              <w:bottom w:val="single" w:sz="6" w:space="0" w:color="auto"/>
            </w:tcBorders>
            <w:vAlign w:val="bottom"/>
          </w:tcPr>
          <w:p w14:paraId="21570AA4" w14:textId="7DF310AE" w:rsidR="0067606D" w:rsidRPr="005A0E1C" w:rsidRDefault="0067606D" w:rsidP="0067606D">
            <w:pPr>
              <w:pStyle w:val="TabellRader"/>
              <w:keepNext/>
              <w:keepLines/>
              <w:rPr>
                <w:b/>
              </w:rPr>
            </w:pPr>
            <w:r w:rsidRPr="00752910">
              <w:rPr>
                <w:b/>
              </w:rPr>
              <w:t>48,6</w:t>
            </w:r>
          </w:p>
        </w:tc>
        <w:tc>
          <w:tcPr>
            <w:tcW w:w="0" w:type="dxa"/>
            <w:tcBorders>
              <w:top w:val="nil"/>
              <w:bottom w:val="single" w:sz="6" w:space="0" w:color="auto"/>
            </w:tcBorders>
            <w:vAlign w:val="bottom"/>
          </w:tcPr>
          <w:p w14:paraId="233FFFC2" w14:textId="70D3D300" w:rsidR="0067606D" w:rsidRPr="005A0E1C" w:rsidRDefault="0067606D" w:rsidP="0067606D">
            <w:pPr>
              <w:pStyle w:val="TabellRader"/>
              <w:keepNext/>
              <w:keepLines/>
              <w:rPr>
                <w:b/>
              </w:rPr>
            </w:pPr>
            <w:r w:rsidRPr="00752910">
              <w:rPr>
                <w:b/>
              </w:rPr>
              <w:t>48,1</w:t>
            </w:r>
          </w:p>
        </w:tc>
        <w:tc>
          <w:tcPr>
            <w:tcW w:w="0" w:type="dxa"/>
            <w:tcBorders>
              <w:top w:val="nil"/>
              <w:bottom w:val="single" w:sz="6" w:space="0" w:color="auto"/>
            </w:tcBorders>
            <w:vAlign w:val="bottom"/>
          </w:tcPr>
          <w:p w14:paraId="69438892" w14:textId="0952A781" w:rsidR="0067606D" w:rsidRPr="005A0E1C" w:rsidRDefault="0067606D" w:rsidP="0067606D">
            <w:pPr>
              <w:pStyle w:val="TabellRader"/>
              <w:keepNext/>
              <w:keepLines/>
              <w:rPr>
                <w:b/>
              </w:rPr>
            </w:pPr>
            <w:r w:rsidRPr="00752910">
              <w:rPr>
                <w:b/>
              </w:rPr>
              <w:t>47,3</w:t>
            </w:r>
          </w:p>
        </w:tc>
      </w:tr>
      <w:tr w:rsidR="0067606D" w:rsidRPr="009044A4" w14:paraId="6888710E" w14:textId="77777777" w:rsidTr="0067606D">
        <w:trPr>
          <w:cnfStyle w:val="010000000000" w:firstRow="0" w:lastRow="1" w:firstColumn="0" w:lastColumn="0" w:oddVBand="0" w:evenVBand="0" w:oddHBand="0" w:evenHBand="0" w:firstRowFirstColumn="0" w:firstRowLastColumn="0" w:lastRowFirstColumn="0" w:lastRowLastColumn="0"/>
        </w:trPr>
        <w:tc>
          <w:tcPr>
            <w:tcW w:w="0" w:type="dxa"/>
            <w:tcBorders>
              <w:top w:val="single" w:sz="6" w:space="0" w:color="auto"/>
            </w:tcBorders>
            <w:tcMar>
              <w:left w:w="0" w:type="dxa"/>
              <w:right w:w="0" w:type="dxa"/>
            </w:tcMar>
          </w:tcPr>
          <w:p w14:paraId="3740C4C4" w14:textId="333CD324" w:rsidR="0067606D" w:rsidRPr="002F1875" w:rsidRDefault="0067606D" w:rsidP="0067606D">
            <w:pPr>
              <w:pStyle w:val="TabellSlutsumma"/>
              <w:keepNext/>
              <w:keepLines/>
              <w:jc w:val="left"/>
              <w:rPr>
                <w:b/>
              </w:rPr>
            </w:pPr>
            <w:r w:rsidRPr="002F1875">
              <w:t>Exkl</w:t>
            </w:r>
            <w:r>
              <w:t>.</w:t>
            </w:r>
            <w:r w:rsidRPr="002F1875">
              <w:t xml:space="preserve"> räntor</w:t>
            </w:r>
          </w:p>
        </w:tc>
        <w:tc>
          <w:tcPr>
            <w:tcW w:w="0" w:type="dxa"/>
            <w:tcBorders>
              <w:top w:val="single" w:sz="6" w:space="0" w:color="auto"/>
            </w:tcBorders>
            <w:vAlign w:val="bottom"/>
          </w:tcPr>
          <w:p w14:paraId="305213C1" w14:textId="3F7CDFEC" w:rsidR="0067606D" w:rsidRPr="002F1875" w:rsidRDefault="0067606D" w:rsidP="0067606D">
            <w:pPr>
              <w:pStyle w:val="TabellSlutsumma"/>
              <w:keepNext/>
              <w:keepLines/>
            </w:pPr>
            <w:r w:rsidRPr="008F1E16">
              <w:t>48,2</w:t>
            </w:r>
          </w:p>
        </w:tc>
        <w:tc>
          <w:tcPr>
            <w:tcW w:w="0" w:type="dxa"/>
            <w:tcBorders>
              <w:top w:val="single" w:sz="6" w:space="0" w:color="auto"/>
            </w:tcBorders>
            <w:vAlign w:val="bottom"/>
          </w:tcPr>
          <w:p w14:paraId="4AC95BD0" w14:textId="34A74464" w:rsidR="0067606D" w:rsidRPr="002F1875" w:rsidRDefault="0067606D" w:rsidP="0067606D">
            <w:pPr>
              <w:pStyle w:val="TabellSlutsumma"/>
              <w:keepNext/>
              <w:keepLines/>
              <w:rPr>
                <w:b/>
              </w:rPr>
            </w:pPr>
            <w:r w:rsidRPr="008F1E16">
              <w:t>48,0</w:t>
            </w:r>
          </w:p>
        </w:tc>
        <w:tc>
          <w:tcPr>
            <w:tcW w:w="0" w:type="dxa"/>
            <w:tcBorders>
              <w:top w:val="single" w:sz="6" w:space="0" w:color="auto"/>
            </w:tcBorders>
            <w:vAlign w:val="bottom"/>
          </w:tcPr>
          <w:p w14:paraId="29D4056B" w14:textId="0FF77A23" w:rsidR="0067606D" w:rsidRPr="002F1875" w:rsidRDefault="0067606D">
            <w:pPr>
              <w:pStyle w:val="TabellSlutsumma"/>
              <w:keepNext/>
              <w:keepLines/>
              <w:rPr>
                <w:b/>
              </w:rPr>
            </w:pPr>
            <w:r w:rsidRPr="008F1E16">
              <w:t>48,0</w:t>
            </w:r>
          </w:p>
        </w:tc>
        <w:tc>
          <w:tcPr>
            <w:tcW w:w="0" w:type="dxa"/>
            <w:tcBorders>
              <w:top w:val="single" w:sz="6" w:space="0" w:color="auto"/>
            </w:tcBorders>
            <w:vAlign w:val="bottom"/>
          </w:tcPr>
          <w:p w14:paraId="45E09EF4" w14:textId="241540F8" w:rsidR="0067606D" w:rsidRPr="002F1875" w:rsidRDefault="0067606D">
            <w:pPr>
              <w:pStyle w:val="TabellSlutsumma"/>
              <w:keepNext/>
              <w:keepLines/>
              <w:rPr>
                <w:b/>
              </w:rPr>
            </w:pPr>
            <w:r w:rsidRPr="008F1E16">
              <w:t>47,6</w:t>
            </w:r>
          </w:p>
        </w:tc>
        <w:tc>
          <w:tcPr>
            <w:tcW w:w="0" w:type="dxa"/>
            <w:tcBorders>
              <w:top w:val="single" w:sz="6" w:space="0" w:color="auto"/>
            </w:tcBorders>
            <w:vAlign w:val="bottom"/>
          </w:tcPr>
          <w:p w14:paraId="553EE29C" w14:textId="5E6A4308" w:rsidR="0067606D" w:rsidRPr="002F1875" w:rsidRDefault="0067606D">
            <w:pPr>
              <w:pStyle w:val="TabellSlutsumma"/>
              <w:keepNext/>
              <w:keepLines/>
              <w:rPr>
                <w:b/>
              </w:rPr>
            </w:pPr>
            <w:r w:rsidRPr="008F1E16">
              <w:t>46,8</w:t>
            </w:r>
          </w:p>
        </w:tc>
      </w:tr>
    </w:tbl>
    <w:p w14:paraId="4FCB6923" w14:textId="77777777" w:rsidR="0067606D" w:rsidRPr="00097E42" w:rsidRDefault="0067606D" w:rsidP="0067606D">
      <w:pPr>
        <w:pStyle w:val="TabellFotnot"/>
      </w:pPr>
      <w:r w:rsidRPr="00097E42">
        <w:t>Anm.: Beloppen är avrundade och stämmer därför inte alltid överens med summan.</w:t>
      </w:r>
    </w:p>
    <w:p w14:paraId="19A70297" w14:textId="60B64677" w:rsidR="0067606D" w:rsidRPr="002F1875" w:rsidRDefault="0067606D" w:rsidP="0067606D">
      <w:pPr>
        <w:pStyle w:val="TabellFotnot"/>
      </w:pPr>
      <w:r w:rsidRPr="002F1875">
        <w:rPr>
          <w:vertAlign w:val="superscript"/>
        </w:rPr>
        <w:t>1</w:t>
      </w:r>
      <w:r w:rsidRPr="002F1875">
        <w:t xml:space="preserve"> Avser totala pensionsutbetalningar till hushåll. Utöver ålderspensioner inkluderas exempelvis utbetalningar för garantipensioner.</w:t>
      </w:r>
    </w:p>
    <w:p w14:paraId="371B2376" w14:textId="77777777" w:rsidR="0067606D" w:rsidRPr="002F1875" w:rsidRDefault="0067606D" w:rsidP="0067606D">
      <w:pPr>
        <w:pStyle w:val="TabellFotnot"/>
      </w:pPr>
      <w:r w:rsidRPr="002F1875">
        <w:rPr>
          <w:vertAlign w:val="superscript"/>
        </w:rPr>
        <w:t>2</w:t>
      </w:r>
      <w:r w:rsidRPr="002F1875">
        <w:t xml:space="preserve"> Omfattar bl.a. sjukpenning samt sjuk- och aktivitetsersättning.</w:t>
      </w:r>
    </w:p>
    <w:p w14:paraId="272C4015" w14:textId="2D9A7B0D" w:rsidR="0067606D" w:rsidRPr="002F1875" w:rsidRDefault="0067606D" w:rsidP="0067606D">
      <w:pPr>
        <w:pStyle w:val="TabellFotnot"/>
      </w:pPr>
      <w:r w:rsidRPr="002F1875">
        <w:rPr>
          <w:vertAlign w:val="superscript"/>
        </w:rPr>
        <w:t>3</w:t>
      </w:r>
      <w:r w:rsidRPr="002F1875">
        <w:t xml:space="preserve"> Inkl</w:t>
      </w:r>
      <w:r>
        <w:t>.</w:t>
      </w:r>
      <w:r w:rsidRPr="002F1875">
        <w:t xml:space="preserve"> utgifter för kapitalavkastning på pensionsskulden.</w:t>
      </w:r>
    </w:p>
    <w:p w14:paraId="556625FD" w14:textId="67A333C7" w:rsidR="0067606D" w:rsidRPr="002F1875" w:rsidRDefault="0067606D" w:rsidP="0067606D">
      <w:pPr>
        <w:pStyle w:val="TabellFotnot"/>
      </w:pPr>
      <w:r w:rsidRPr="002F1875">
        <w:t>Källor: Statistiska centralbyrån och egna beräkningar.</w:t>
      </w:r>
    </w:p>
    <w:p w14:paraId="32DCAB05" w14:textId="4FF5F954" w:rsidR="0067606D" w:rsidRPr="00FD13D6" w:rsidRDefault="0067606D" w:rsidP="0067606D">
      <w:pPr>
        <w:pStyle w:val="Rubrik4utannumrering"/>
      </w:pPr>
      <w:r w:rsidRPr="00FD13D6">
        <w:t>Finanspolitikens effekter på efterfrågan</w:t>
      </w:r>
    </w:p>
    <w:p w14:paraId="249720F7" w14:textId="66943021" w:rsidR="0067606D" w:rsidRPr="00FD13D6" w:rsidRDefault="0067606D" w:rsidP="0067606D">
      <w:pPr>
        <w:pStyle w:val="Brdtext"/>
      </w:pPr>
      <w:r w:rsidRPr="00FD13D6">
        <w:t>I avsnittet nedan redovisas en analys av förändringen av det finansiella och strukturella sparandet 2019–2022. Analysen ger en över</w:t>
      </w:r>
      <w:r>
        <w:softHyphen/>
      </w:r>
      <w:r w:rsidRPr="00FD13D6">
        <w:t>gripande bild av hur finanspolitiken förväntas påverka den allmänna efterfrågan på varor och tjänster i ekonomin de närmaste åren. Analyser av detta slag är dock osäkra och beaktar inte att själva utformningen av finanspolitiken även kan påverka efterfrågan, dvs. att två finansiellt sett lika kostsamma åtgärder kan påverka efterfrågan på olika sätt.</w:t>
      </w:r>
    </w:p>
    <w:p w14:paraId="54D868F7" w14:textId="1853D593" w:rsidR="0067606D" w:rsidRPr="00FD13D6" w:rsidRDefault="0067606D" w:rsidP="0067606D">
      <w:pPr>
        <w:pStyle w:val="Brdtextmedindrag"/>
      </w:pPr>
      <w:r w:rsidRPr="00FD13D6">
        <w:t>Förändringen av det finansiella sparandet är ett övergripande mått på finanspolitikens effekt på efterfrågan. Det finansiella sparandet förväntas vara i stort sett oförändrat mellan 2018 och 2019 för att därefter stärkas. Det</w:t>
      </w:r>
      <w:r w:rsidRPr="00FD13D6" w:rsidDel="002962C7">
        <w:t xml:space="preserve"> </w:t>
      </w:r>
      <w:r w:rsidRPr="00FD13D6">
        <w:t>finansiella sparandets förändring fångar de offentliga finansernas totala effekter på efterfrågan, dvs. såväl de s.k.</w:t>
      </w:r>
      <w:r>
        <w:t xml:space="preserve"> </w:t>
      </w:r>
      <w:r w:rsidRPr="00FD13D6">
        <w:t xml:space="preserve">automatiska stabilisatorerna som </w:t>
      </w:r>
      <w:r>
        <w:t xml:space="preserve">aktiva </w:t>
      </w:r>
      <w:r w:rsidRPr="00FD13D6">
        <w:t>finans</w:t>
      </w:r>
      <w:r>
        <w:softHyphen/>
      </w:r>
      <w:r w:rsidRPr="00FD13D6">
        <w:t>politiska beslut. En automatisk stabilisator är e</w:t>
      </w:r>
      <w:r>
        <w:t>tt</w:t>
      </w:r>
      <w:r w:rsidRPr="00FD13D6">
        <w:t xml:space="preserve"> regel</w:t>
      </w:r>
      <w:r>
        <w:t>system</w:t>
      </w:r>
      <w:r w:rsidRPr="00FD13D6">
        <w:t xml:space="preserve"> som innebär att den </w:t>
      </w:r>
      <w:r>
        <w:t>samlade</w:t>
      </w:r>
      <w:r w:rsidRPr="00FD13D6">
        <w:t xml:space="preserve"> efterfrågan i ekonomin med automatik hålls nere vid en hög tillväxt och uppe vid en låg tillväxt. Exempelvis minskar hushållens disponibla inkomster mindre än den ekonomiska aktiviteten generellt i en lågkonjunktur, eftersom skatte</w:t>
      </w:r>
      <w:r>
        <w:softHyphen/>
      </w:r>
      <w:r w:rsidRPr="00FD13D6">
        <w:t>intäkterna minskar som andel av BNP medan ersättningarna för arbetslöshet ökar. På så sätt stabiliseras efterfrågan automatiskt i ekonomin.</w:t>
      </w:r>
    </w:p>
    <w:p w14:paraId="0D3F9F47" w14:textId="72AF0A71" w:rsidR="0067606D" w:rsidRPr="00FD13D6" w:rsidRDefault="0067606D" w:rsidP="0067606D">
      <w:pPr>
        <w:pStyle w:val="Brdtextmedindrag"/>
      </w:pPr>
      <w:r w:rsidRPr="00FD13D6">
        <w:t xml:space="preserve">För att </w:t>
      </w:r>
      <w:r>
        <w:t>fånga in</w:t>
      </w:r>
      <w:r w:rsidRPr="00FD13D6">
        <w:t xml:space="preserve"> effekten på efterfrågan av finanspolitikens utformning används ofta förändringen av det strukturella sparandet som en indikator.</w:t>
      </w:r>
    </w:p>
    <w:p w14:paraId="5EC3ECE6" w14:textId="1D6421A0" w:rsidR="0067606D" w:rsidRPr="003C2A7B" w:rsidRDefault="0067606D" w:rsidP="0067606D">
      <w:pPr>
        <w:pStyle w:val="Brdtext"/>
        <w:rPr>
          <w:highlight w:val="yellow"/>
        </w:rPr>
      </w:pPr>
    </w:p>
    <w:p w14:paraId="4686E2D7" w14:textId="3EF97D1F" w:rsidR="0067606D" w:rsidRPr="002F1875" w:rsidRDefault="0067606D" w:rsidP="0067606D">
      <w:pPr>
        <w:pStyle w:val="TabellRubrik"/>
      </w:pPr>
      <w:bookmarkStart w:id="289" w:name="_Ref16773680"/>
      <w:bookmarkStart w:id="290" w:name="_Toc19299017"/>
      <w:r w:rsidRPr="002F1875">
        <w:t xml:space="preserve">Tabell </w:t>
      </w:r>
      <w:fldSimple w:instr=" STYLEREF &quot;Rubrik 1&quot;\n \* MERGEFORMAT ">
        <w:r w:rsidR="00757DA4">
          <w:rPr>
            <w:noProof/>
          </w:rPr>
          <w:t>8</w:t>
        </w:r>
      </w:fldSimple>
      <w:r w:rsidRPr="002F1875">
        <w:t>.</w:t>
      </w:r>
      <w:fldSimple w:instr=" SEQ Tabell \* Arabic \s 1  \* MERGEFORMAT ">
        <w:r w:rsidR="00757DA4">
          <w:rPr>
            <w:noProof/>
          </w:rPr>
          <w:t>5</w:t>
        </w:r>
      </w:fldSimple>
      <w:bookmarkEnd w:id="289"/>
      <w:r w:rsidRPr="002F1875">
        <w:tab/>
        <w:t>Indikatorer för impuls till efterfrågan</w:t>
      </w:r>
      <w:bookmarkEnd w:id="290"/>
    </w:p>
    <w:p w14:paraId="3FB93875" w14:textId="37CD83F5" w:rsidR="0067606D" w:rsidRPr="002F1875" w:rsidRDefault="0067606D" w:rsidP="0067606D">
      <w:pPr>
        <w:pStyle w:val="TabellUnderrubrik"/>
      </w:pPr>
      <w:r w:rsidRPr="002F1875">
        <w:t>Årlig förändring, procent av BNP och potentiell BNP</w:t>
      </w:r>
    </w:p>
    <w:tbl>
      <w:tblPr>
        <w:tblStyle w:val="RKEgentabell"/>
        <w:tblW w:w="4388" w:type="dxa"/>
        <w:tblInd w:w="0" w:type="dxa"/>
        <w:tblLayout w:type="fixed"/>
        <w:tblLook w:val="0460" w:firstRow="1" w:lastRow="1" w:firstColumn="0" w:lastColumn="0" w:noHBand="0" w:noVBand="1"/>
      </w:tblPr>
      <w:tblGrid>
        <w:gridCol w:w="2264"/>
        <w:gridCol w:w="531"/>
        <w:gridCol w:w="531"/>
        <w:gridCol w:w="531"/>
        <w:gridCol w:w="531"/>
      </w:tblGrid>
      <w:tr w:rsidR="0067606D" w14:paraId="4FE60C6A" w14:textId="77777777" w:rsidTr="0067606D">
        <w:trPr>
          <w:cnfStyle w:val="100000000000" w:firstRow="1" w:lastRow="0" w:firstColumn="0" w:lastColumn="0" w:oddVBand="0" w:evenVBand="0" w:oddHBand="0" w:evenHBand="0" w:firstRowFirstColumn="0" w:firstRowLastColumn="0" w:lastRowFirstColumn="0" w:lastRowLastColumn="0"/>
        </w:trPr>
        <w:tc>
          <w:tcPr>
            <w:tcW w:w="2264" w:type="dxa"/>
            <w:tcMar>
              <w:left w:w="0" w:type="dxa"/>
              <w:right w:w="0" w:type="dxa"/>
            </w:tcMar>
          </w:tcPr>
          <w:p w14:paraId="3FB7BEFD" w14:textId="77777777" w:rsidR="0067606D" w:rsidRPr="002F1875" w:rsidRDefault="0067606D" w:rsidP="0067606D">
            <w:pPr>
              <w:pStyle w:val="TabellHuvud"/>
              <w:keepNext/>
              <w:keepLines/>
              <w:jc w:val="left"/>
            </w:pPr>
          </w:p>
        </w:tc>
        <w:tc>
          <w:tcPr>
            <w:tcW w:w="531" w:type="dxa"/>
          </w:tcPr>
          <w:p w14:paraId="0726CBA0" w14:textId="571875C9" w:rsidR="0067606D" w:rsidRPr="002F1875" w:rsidRDefault="0067606D" w:rsidP="0067606D">
            <w:pPr>
              <w:pStyle w:val="TabellHuvud"/>
              <w:keepNext/>
              <w:keepLines/>
            </w:pPr>
            <w:r w:rsidRPr="002F1875">
              <w:t>2019</w:t>
            </w:r>
          </w:p>
        </w:tc>
        <w:tc>
          <w:tcPr>
            <w:tcW w:w="531" w:type="dxa"/>
          </w:tcPr>
          <w:p w14:paraId="765E7930" w14:textId="2D0CC846" w:rsidR="0067606D" w:rsidRPr="002F1875" w:rsidRDefault="0067606D" w:rsidP="0067606D">
            <w:pPr>
              <w:pStyle w:val="TabellHuvud"/>
              <w:keepNext/>
              <w:keepLines/>
            </w:pPr>
            <w:r w:rsidRPr="002F1875">
              <w:t>2020</w:t>
            </w:r>
          </w:p>
        </w:tc>
        <w:tc>
          <w:tcPr>
            <w:tcW w:w="531" w:type="dxa"/>
          </w:tcPr>
          <w:p w14:paraId="215C0BE5" w14:textId="2CA04113" w:rsidR="0067606D" w:rsidRPr="002F1875" w:rsidRDefault="0067606D" w:rsidP="0067606D">
            <w:pPr>
              <w:pStyle w:val="TabellHuvud"/>
              <w:keepNext/>
              <w:keepLines/>
            </w:pPr>
            <w:r w:rsidRPr="002F1875">
              <w:t>2021</w:t>
            </w:r>
          </w:p>
        </w:tc>
        <w:tc>
          <w:tcPr>
            <w:tcW w:w="531" w:type="dxa"/>
          </w:tcPr>
          <w:p w14:paraId="63410191" w14:textId="108CF62F" w:rsidR="0067606D" w:rsidRPr="002F1875" w:rsidRDefault="0067606D" w:rsidP="0067606D">
            <w:pPr>
              <w:pStyle w:val="TabellHuvud"/>
              <w:keepNext/>
              <w:keepLines/>
            </w:pPr>
            <w:r w:rsidRPr="002F1875">
              <w:t>2022</w:t>
            </w:r>
          </w:p>
        </w:tc>
      </w:tr>
      <w:tr w:rsidR="0067606D" w:rsidRPr="0055015A" w14:paraId="113055AA" w14:textId="77777777" w:rsidTr="0067606D">
        <w:tc>
          <w:tcPr>
            <w:tcW w:w="2264" w:type="dxa"/>
            <w:tcBorders>
              <w:top w:val="single" w:sz="18" w:space="0" w:color="auto"/>
              <w:bottom w:val="nil"/>
            </w:tcBorders>
            <w:tcMar>
              <w:left w:w="0" w:type="dxa"/>
              <w:right w:w="0" w:type="dxa"/>
            </w:tcMar>
          </w:tcPr>
          <w:p w14:paraId="47771832" w14:textId="4F4081F4" w:rsidR="0067606D" w:rsidRPr="00194871" w:rsidRDefault="0067606D" w:rsidP="0067606D">
            <w:pPr>
              <w:pStyle w:val="TabellRader"/>
              <w:keepNext/>
              <w:keepLines/>
              <w:jc w:val="left"/>
              <w:rPr>
                <w:b/>
              </w:rPr>
            </w:pPr>
            <w:r w:rsidRPr="00194871">
              <w:rPr>
                <w:b/>
              </w:rPr>
              <w:t>1 Förändring av finansiellt sparande, procent av BNP</w:t>
            </w:r>
          </w:p>
        </w:tc>
        <w:tc>
          <w:tcPr>
            <w:tcW w:w="531" w:type="dxa"/>
            <w:tcBorders>
              <w:top w:val="single" w:sz="18" w:space="0" w:color="auto"/>
              <w:bottom w:val="nil"/>
            </w:tcBorders>
            <w:vAlign w:val="bottom"/>
          </w:tcPr>
          <w:p w14:paraId="3EE82043" w14:textId="00342FE2" w:rsidR="0067606D" w:rsidRPr="00194871" w:rsidRDefault="0067606D" w:rsidP="0067606D">
            <w:pPr>
              <w:pStyle w:val="TabellRader"/>
              <w:keepNext/>
              <w:keepLines/>
              <w:rPr>
                <w:b/>
              </w:rPr>
            </w:pPr>
            <w:r w:rsidRPr="00194871">
              <w:rPr>
                <w:b/>
              </w:rPr>
              <w:t>-0,5</w:t>
            </w:r>
          </w:p>
        </w:tc>
        <w:tc>
          <w:tcPr>
            <w:tcW w:w="531" w:type="dxa"/>
            <w:tcBorders>
              <w:top w:val="single" w:sz="18" w:space="0" w:color="auto"/>
              <w:bottom w:val="nil"/>
            </w:tcBorders>
            <w:vAlign w:val="bottom"/>
          </w:tcPr>
          <w:p w14:paraId="6A2A8BF8" w14:textId="6D1DA792" w:rsidR="0067606D" w:rsidRPr="00194871" w:rsidRDefault="0067606D" w:rsidP="0067606D">
            <w:pPr>
              <w:pStyle w:val="TabellRader"/>
              <w:keepNext/>
              <w:keepLines/>
              <w:rPr>
                <w:b/>
              </w:rPr>
            </w:pPr>
            <w:r w:rsidRPr="00194871">
              <w:rPr>
                <w:b/>
              </w:rPr>
              <w:t>-0,1</w:t>
            </w:r>
          </w:p>
        </w:tc>
        <w:tc>
          <w:tcPr>
            <w:tcW w:w="531" w:type="dxa"/>
            <w:tcBorders>
              <w:top w:val="single" w:sz="18" w:space="0" w:color="auto"/>
              <w:bottom w:val="nil"/>
            </w:tcBorders>
            <w:vAlign w:val="bottom"/>
          </w:tcPr>
          <w:p w14:paraId="7D489CEE" w14:textId="25B28E45" w:rsidR="0067606D" w:rsidRPr="00194871" w:rsidRDefault="0067606D">
            <w:pPr>
              <w:pStyle w:val="TabellRader"/>
              <w:keepNext/>
              <w:keepLines/>
              <w:rPr>
                <w:b/>
              </w:rPr>
            </w:pPr>
            <w:r w:rsidRPr="00194871">
              <w:rPr>
                <w:b/>
              </w:rPr>
              <w:t>0,1</w:t>
            </w:r>
          </w:p>
        </w:tc>
        <w:tc>
          <w:tcPr>
            <w:tcW w:w="531" w:type="dxa"/>
            <w:tcBorders>
              <w:top w:val="single" w:sz="18" w:space="0" w:color="auto"/>
              <w:bottom w:val="nil"/>
            </w:tcBorders>
            <w:vAlign w:val="bottom"/>
          </w:tcPr>
          <w:p w14:paraId="65B94F9E" w14:textId="4E08A317" w:rsidR="0067606D" w:rsidRPr="00194871" w:rsidRDefault="0067606D">
            <w:pPr>
              <w:pStyle w:val="TabellRader"/>
              <w:keepNext/>
              <w:keepLines/>
              <w:rPr>
                <w:b/>
              </w:rPr>
            </w:pPr>
            <w:r w:rsidRPr="00194871">
              <w:rPr>
                <w:b/>
              </w:rPr>
              <w:t>0,8</w:t>
            </w:r>
          </w:p>
        </w:tc>
      </w:tr>
      <w:tr w:rsidR="0067606D" w14:paraId="5E38E09A" w14:textId="77777777" w:rsidTr="0067606D">
        <w:tc>
          <w:tcPr>
            <w:tcW w:w="2264" w:type="dxa"/>
            <w:tcBorders>
              <w:top w:val="nil"/>
              <w:bottom w:val="nil"/>
            </w:tcBorders>
            <w:tcMar>
              <w:left w:w="0" w:type="dxa"/>
              <w:right w:w="0" w:type="dxa"/>
            </w:tcMar>
          </w:tcPr>
          <w:p w14:paraId="06531881" w14:textId="78C6453B" w:rsidR="0067606D" w:rsidRPr="002F1875" w:rsidRDefault="0067606D" w:rsidP="0067606D">
            <w:pPr>
              <w:pStyle w:val="TabellRader"/>
              <w:keepNext/>
              <w:keepLines/>
              <w:jc w:val="left"/>
            </w:pPr>
            <w:r w:rsidRPr="002F1875">
              <w:t>2 Automatiska stabilisatorer</w:t>
            </w:r>
          </w:p>
        </w:tc>
        <w:tc>
          <w:tcPr>
            <w:tcW w:w="531" w:type="dxa"/>
            <w:tcBorders>
              <w:top w:val="nil"/>
              <w:bottom w:val="nil"/>
            </w:tcBorders>
            <w:vAlign w:val="bottom"/>
          </w:tcPr>
          <w:p w14:paraId="3CDFB3C0" w14:textId="3C6581C5" w:rsidR="0067606D" w:rsidRPr="002F1875" w:rsidRDefault="0067606D" w:rsidP="0067606D">
            <w:pPr>
              <w:pStyle w:val="TabellRader"/>
              <w:keepNext/>
              <w:keepLines/>
            </w:pPr>
            <w:r w:rsidRPr="00281A80">
              <w:t>-0,2</w:t>
            </w:r>
          </w:p>
        </w:tc>
        <w:tc>
          <w:tcPr>
            <w:tcW w:w="531" w:type="dxa"/>
            <w:tcBorders>
              <w:top w:val="nil"/>
              <w:bottom w:val="nil"/>
            </w:tcBorders>
            <w:vAlign w:val="bottom"/>
          </w:tcPr>
          <w:p w14:paraId="6CFFB100" w14:textId="1D30494C" w:rsidR="0067606D" w:rsidRPr="002F1875" w:rsidRDefault="0067606D" w:rsidP="0067606D">
            <w:pPr>
              <w:pStyle w:val="TabellRader"/>
              <w:keepNext/>
              <w:keepLines/>
            </w:pPr>
            <w:r w:rsidRPr="00281A80">
              <w:t>-0,3</w:t>
            </w:r>
          </w:p>
        </w:tc>
        <w:tc>
          <w:tcPr>
            <w:tcW w:w="531" w:type="dxa"/>
            <w:tcBorders>
              <w:top w:val="nil"/>
              <w:bottom w:val="nil"/>
            </w:tcBorders>
            <w:vAlign w:val="bottom"/>
          </w:tcPr>
          <w:p w14:paraId="28364E8E" w14:textId="60789D35" w:rsidR="0067606D" w:rsidRPr="002F1875" w:rsidRDefault="0067606D">
            <w:pPr>
              <w:pStyle w:val="TabellRader"/>
              <w:keepNext/>
              <w:keepLines/>
            </w:pPr>
            <w:r w:rsidRPr="00281A80">
              <w:t>-0,1</w:t>
            </w:r>
          </w:p>
        </w:tc>
        <w:tc>
          <w:tcPr>
            <w:tcW w:w="531" w:type="dxa"/>
            <w:tcBorders>
              <w:top w:val="nil"/>
              <w:bottom w:val="nil"/>
            </w:tcBorders>
            <w:vAlign w:val="bottom"/>
          </w:tcPr>
          <w:p w14:paraId="4670534F" w14:textId="0E33E7BA" w:rsidR="0067606D" w:rsidRPr="002F1875" w:rsidRDefault="0067606D">
            <w:pPr>
              <w:pStyle w:val="TabellRader"/>
              <w:keepNext/>
              <w:keepLines/>
            </w:pPr>
            <w:r w:rsidRPr="00281A80">
              <w:t>0,0</w:t>
            </w:r>
          </w:p>
        </w:tc>
      </w:tr>
      <w:tr w:rsidR="0067606D" w14:paraId="2E01076A" w14:textId="77777777" w:rsidTr="0067606D">
        <w:tc>
          <w:tcPr>
            <w:tcW w:w="2264" w:type="dxa"/>
            <w:tcBorders>
              <w:top w:val="nil"/>
              <w:bottom w:val="nil"/>
            </w:tcBorders>
            <w:tcMar>
              <w:left w:w="0" w:type="dxa"/>
              <w:right w:w="0" w:type="dxa"/>
            </w:tcMar>
          </w:tcPr>
          <w:p w14:paraId="470D6B28" w14:textId="695ACF3C" w:rsidR="0067606D" w:rsidRPr="002F1875" w:rsidRDefault="0067606D" w:rsidP="0067606D">
            <w:pPr>
              <w:pStyle w:val="TabellRader"/>
              <w:keepNext/>
              <w:keepLines/>
              <w:jc w:val="left"/>
            </w:pPr>
            <w:r w:rsidRPr="002F1875">
              <w:t>3 Skattebasernas sammansättning</w:t>
            </w:r>
          </w:p>
        </w:tc>
        <w:tc>
          <w:tcPr>
            <w:tcW w:w="531" w:type="dxa"/>
            <w:tcBorders>
              <w:top w:val="nil"/>
              <w:bottom w:val="nil"/>
            </w:tcBorders>
            <w:vAlign w:val="bottom"/>
          </w:tcPr>
          <w:p w14:paraId="68D4B6FE" w14:textId="2166BD58" w:rsidR="0067606D" w:rsidRPr="002F1875" w:rsidRDefault="0067606D" w:rsidP="0067606D">
            <w:pPr>
              <w:pStyle w:val="TabellRader"/>
              <w:keepNext/>
              <w:keepLines/>
            </w:pPr>
            <w:r w:rsidRPr="00281A80">
              <w:t>-0,</w:t>
            </w:r>
            <w:r>
              <w:t>3</w:t>
            </w:r>
          </w:p>
        </w:tc>
        <w:tc>
          <w:tcPr>
            <w:tcW w:w="531" w:type="dxa"/>
            <w:tcBorders>
              <w:top w:val="nil"/>
              <w:bottom w:val="nil"/>
            </w:tcBorders>
            <w:vAlign w:val="bottom"/>
          </w:tcPr>
          <w:p w14:paraId="437D29D5" w14:textId="52142B12" w:rsidR="0067606D" w:rsidRPr="002F1875" w:rsidRDefault="0067606D" w:rsidP="0067606D">
            <w:pPr>
              <w:pStyle w:val="TabellRader"/>
              <w:keepNext/>
              <w:keepLines/>
            </w:pPr>
            <w:r w:rsidRPr="00281A80">
              <w:t>0,0</w:t>
            </w:r>
          </w:p>
        </w:tc>
        <w:tc>
          <w:tcPr>
            <w:tcW w:w="531" w:type="dxa"/>
            <w:tcBorders>
              <w:top w:val="nil"/>
              <w:bottom w:val="nil"/>
            </w:tcBorders>
            <w:vAlign w:val="bottom"/>
          </w:tcPr>
          <w:p w14:paraId="33BA9803" w14:textId="6AC53544" w:rsidR="0067606D" w:rsidRPr="002F1875" w:rsidRDefault="0067606D">
            <w:pPr>
              <w:pStyle w:val="TabellRader"/>
              <w:keepNext/>
              <w:keepLines/>
            </w:pPr>
            <w:r w:rsidRPr="00281A80">
              <w:t>-0,1</w:t>
            </w:r>
          </w:p>
        </w:tc>
        <w:tc>
          <w:tcPr>
            <w:tcW w:w="531" w:type="dxa"/>
            <w:tcBorders>
              <w:top w:val="nil"/>
              <w:bottom w:val="nil"/>
            </w:tcBorders>
            <w:vAlign w:val="bottom"/>
          </w:tcPr>
          <w:p w14:paraId="18667772" w14:textId="2A9968D7" w:rsidR="0067606D" w:rsidRPr="002F1875" w:rsidRDefault="0067606D">
            <w:pPr>
              <w:pStyle w:val="TabellRader"/>
              <w:keepNext/>
              <w:keepLines/>
            </w:pPr>
            <w:r w:rsidRPr="00281A80">
              <w:t>0,1</w:t>
            </w:r>
          </w:p>
        </w:tc>
      </w:tr>
      <w:tr w:rsidR="0067606D" w14:paraId="4B58F0C5" w14:textId="77777777" w:rsidTr="0067606D">
        <w:tc>
          <w:tcPr>
            <w:tcW w:w="2264" w:type="dxa"/>
            <w:tcBorders>
              <w:top w:val="nil"/>
              <w:bottom w:val="nil"/>
            </w:tcBorders>
            <w:tcMar>
              <w:left w:w="0" w:type="dxa"/>
              <w:right w:w="0" w:type="dxa"/>
            </w:tcMar>
          </w:tcPr>
          <w:p w14:paraId="78862D6B" w14:textId="5BCD12BA" w:rsidR="0067606D" w:rsidRPr="002F1875" w:rsidRDefault="0067606D" w:rsidP="0067606D">
            <w:pPr>
              <w:pStyle w:val="TabellRader"/>
              <w:keepNext/>
              <w:keepLines/>
              <w:jc w:val="left"/>
            </w:pPr>
            <w:r w:rsidRPr="002F1875">
              <w:t>4 Engångseffekter</w:t>
            </w:r>
          </w:p>
        </w:tc>
        <w:tc>
          <w:tcPr>
            <w:tcW w:w="531" w:type="dxa"/>
            <w:tcBorders>
              <w:top w:val="nil"/>
              <w:bottom w:val="nil"/>
            </w:tcBorders>
            <w:vAlign w:val="bottom"/>
          </w:tcPr>
          <w:p w14:paraId="4E895FC0" w14:textId="5A57D2C0" w:rsidR="0067606D" w:rsidRPr="002F1875" w:rsidRDefault="0067606D" w:rsidP="0067606D">
            <w:pPr>
              <w:pStyle w:val="TabellRader"/>
              <w:keepNext/>
              <w:keepLines/>
            </w:pPr>
            <w:r w:rsidRPr="00281A80">
              <w:t>0,0</w:t>
            </w:r>
          </w:p>
        </w:tc>
        <w:tc>
          <w:tcPr>
            <w:tcW w:w="531" w:type="dxa"/>
            <w:tcBorders>
              <w:top w:val="nil"/>
              <w:bottom w:val="nil"/>
            </w:tcBorders>
            <w:vAlign w:val="bottom"/>
          </w:tcPr>
          <w:p w14:paraId="072B2896" w14:textId="763CF700" w:rsidR="0067606D" w:rsidRPr="002F1875" w:rsidRDefault="0067606D" w:rsidP="0067606D">
            <w:pPr>
              <w:pStyle w:val="TabellRader"/>
              <w:keepNext/>
              <w:keepLines/>
            </w:pPr>
            <w:r w:rsidRPr="00281A80">
              <w:t>0,0</w:t>
            </w:r>
          </w:p>
        </w:tc>
        <w:tc>
          <w:tcPr>
            <w:tcW w:w="531" w:type="dxa"/>
            <w:tcBorders>
              <w:top w:val="nil"/>
              <w:bottom w:val="nil"/>
            </w:tcBorders>
            <w:vAlign w:val="bottom"/>
          </w:tcPr>
          <w:p w14:paraId="1DC0C22F" w14:textId="1BDCA061" w:rsidR="0067606D" w:rsidRPr="002F1875" w:rsidRDefault="0067606D">
            <w:pPr>
              <w:pStyle w:val="TabellRader"/>
              <w:keepNext/>
              <w:keepLines/>
            </w:pPr>
            <w:r w:rsidRPr="00281A80">
              <w:t>0,0</w:t>
            </w:r>
          </w:p>
        </w:tc>
        <w:tc>
          <w:tcPr>
            <w:tcW w:w="531" w:type="dxa"/>
            <w:tcBorders>
              <w:top w:val="nil"/>
              <w:bottom w:val="nil"/>
            </w:tcBorders>
            <w:vAlign w:val="bottom"/>
          </w:tcPr>
          <w:p w14:paraId="06E647B0" w14:textId="7A0179EF" w:rsidR="0067606D" w:rsidRPr="002F1875" w:rsidRDefault="0067606D">
            <w:pPr>
              <w:pStyle w:val="TabellRader"/>
              <w:keepNext/>
              <w:keepLines/>
            </w:pPr>
            <w:r w:rsidRPr="00281A80">
              <w:t>0,0</w:t>
            </w:r>
          </w:p>
        </w:tc>
      </w:tr>
      <w:tr w:rsidR="0067606D" w:rsidRPr="0055015A" w14:paraId="274805EB" w14:textId="77777777" w:rsidTr="0067606D">
        <w:tc>
          <w:tcPr>
            <w:tcW w:w="2264" w:type="dxa"/>
            <w:tcBorders>
              <w:top w:val="nil"/>
              <w:bottom w:val="single" w:sz="6" w:space="0" w:color="4D4D4D" w:themeColor="accent6"/>
            </w:tcBorders>
            <w:tcMar>
              <w:left w:w="0" w:type="dxa"/>
              <w:right w:w="0" w:type="dxa"/>
            </w:tcMar>
          </w:tcPr>
          <w:p w14:paraId="6DBD5DE7" w14:textId="655452EB" w:rsidR="0067606D" w:rsidRPr="00194871" w:rsidRDefault="0067606D" w:rsidP="0067606D">
            <w:pPr>
              <w:pStyle w:val="TabellRader"/>
              <w:keepNext/>
              <w:keepLines/>
              <w:jc w:val="left"/>
              <w:rPr>
                <w:b/>
              </w:rPr>
            </w:pPr>
            <w:r w:rsidRPr="00194871">
              <w:rPr>
                <w:b/>
              </w:rPr>
              <w:t>5 Förändring av strukturellt sparande, procent av potentiell BNP</w:t>
            </w:r>
          </w:p>
        </w:tc>
        <w:tc>
          <w:tcPr>
            <w:tcW w:w="531" w:type="dxa"/>
            <w:tcBorders>
              <w:top w:val="nil"/>
              <w:bottom w:val="single" w:sz="6" w:space="0" w:color="4D4D4D" w:themeColor="accent6"/>
            </w:tcBorders>
            <w:vAlign w:val="bottom"/>
          </w:tcPr>
          <w:p w14:paraId="14C84EB2" w14:textId="25AFB7B8" w:rsidR="0067606D" w:rsidRPr="00194871" w:rsidRDefault="0067606D" w:rsidP="0067606D">
            <w:pPr>
              <w:pStyle w:val="TabellRader"/>
              <w:keepNext/>
              <w:keepLines/>
              <w:rPr>
                <w:b/>
              </w:rPr>
            </w:pPr>
            <w:r w:rsidRPr="00194871">
              <w:rPr>
                <w:b/>
              </w:rPr>
              <w:t>0,0</w:t>
            </w:r>
          </w:p>
        </w:tc>
        <w:tc>
          <w:tcPr>
            <w:tcW w:w="531" w:type="dxa"/>
            <w:tcBorders>
              <w:top w:val="nil"/>
              <w:bottom w:val="single" w:sz="6" w:space="0" w:color="4D4D4D" w:themeColor="accent6"/>
            </w:tcBorders>
            <w:vAlign w:val="bottom"/>
          </w:tcPr>
          <w:p w14:paraId="637FCC2B" w14:textId="6127C4EA" w:rsidR="0067606D" w:rsidRPr="00194871" w:rsidRDefault="0067606D" w:rsidP="0067606D">
            <w:pPr>
              <w:pStyle w:val="TabellRader"/>
              <w:keepNext/>
              <w:keepLines/>
              <w:rPr>
                <w:b/>
              </w:rPr>
            </w:pPr>
            <w:r w:rsidRPr="00194871">
              <w:rPr>
                <w:b/>
              </w:rPr>
              <w:t>0,2</w:t>
            </w:r>
          </w:p>
        </w:tc>
        <w:tc>
          <w:tcPr>
            <w:tcW w:w="531" w:type="dxa"/>
            <w:tcBorders>
              <w:top w:val="nil"/>
              <w:bottom w:val="single" w:sz="6" w:space="0" w:color="4D4D4D" w:themeColor="accent6"/>
            </w:tcBorders>
            <w:vAlign w:val="bottom"/>
          </w:tcPr>
          <w:p w14:paraId="38C86EBB" w14:textId="4DBA3241" w:rsidR="0067606D" w:rsidRPr="00194871" w:rsidRDefault="0067606D">
            <w:pPr>
              <w:pStyle w:val="TabellRader"/>
              <w:keepNext/>
              <w:keepLines/>
              <w:rPr>
                <w:b/>
              </w:rPr>
            </w:pPr>
            <w:r w:rsidRPr="00194871">
              <w:rPr>
                <w:b/>
              </w:rPr>
              <w:t>0,3</w:t>
            </w:r>
          </w:p>
        </w:tc>
        <w:tc>
          <w:tcPr>
            <w:tcW w:w="531" w:type="dxa"/>
            <w:tcBorders>
              <w:top w:val="nil"/>
              <w:bottom w:val="single" w:sz="6" w:space="0" w:color="4D4D4D" w:themeColor="accent6"/>
            </w:tcBorders>
            <w:vAlign w:val="bottom"/>
          </w:tcPr>
          <w:p w14:paraId="7C4CBEFE" w14:textId="7B26BB01" w:rsidR="0067606D" w:rsidRPr="00194871" w:rsidRDefault="0067606D">
            <w:pPr>
              <w:pStyle w:val="TabellRader"/>
              <w:keepNext/>
              <w:keepLines/>
              <w:rPr>
                <w:b/>
              </w:rPr>
            </w:pPr>
            <w:r w:rsidRPr="00194871">
              <w:rPr>
                <w:b/>
              </w:rPr>
              <w:t>0,7</w:t>
            </w:r>
          </w:p>
        </w:tc>
      </w:tr>
      <w:tr w:rsidR="0067606D" w14:paraId="74F71DAA" w14:textId="77777777" w:rsidTr="0067606D">
        <w:tc>
          <w:tcPr>
            <w:tcW w:w="2264" w:type="dxa"/>
            <w:tcBorders>
              <w:top w:val="single" w:sz="6" w:space="0" w:color="4D4D4D" w:themeColor="accent6"/>
              <w:bottom w:val="nil"/>
            </w:tcBorders>
            <w:tcMar>
              <w:left w:w="0" w:type="dxa"/>
              <w:right w:w="0" w:type="dxa"/>
            </w:tcMar>
          </w:tcPr>
          <w:p w14:paraId="3C5E0AD6" w14:textId="6EFDEA0B" w:rsidR="0067606D" w:rsidRPr="002F1875" w:rsidRDefault="0067606D" w:rsidP="0067606D">
            <w:pPr>
              <w:pStyle w:val="TabellRader"/>
              <w:keepNext/>
              <w:keepLines/>
              <w:jc w:val="left"/>
            </w:pPr>
            <w:r w:rsidRPr="002F1875">
              <w:t>6 Aktiv finanspolitik</w:t>
            </w:r>
            <w:r w:rsidRPr="002F1875">
              <w:rPr>
                <w:vertAlign w:val="superscript"/>
              </w:rPr>
              <w:t>1</w:t>
            </w:r>
          </w:p>
        </w:tc>
        <w:tc>
          <w:tcPr>
            <w:tcW w:w="531" w:type="dxa"/>
            <w:tcBorders>
              <w:top w:val="single" w:sz="6" w:space="0" w:color="4D4D4D" w:themeColor="accent6"/>
              <w:bottom w:val="nil"/>
            </w:tcBorders>
            <w:vAlign w:val="bottom"/>
          </w:tcPr>
          <w:p w14:paraId="7ED28B08" w14:textId="17E11BF0" w:rsidR="0067606D" w:rsidRPr="002F1875" w:rsidRDefault="0067606D" w:rsidP="0067606D">
            <w:pPr>
              <w:pStyle w:val="TabellRader"/>
              <w:keepNext/>
              <w:keepLines/>
            </w:pPr>
            <w:r w:rsidRPr="001C3F00">
              <w:t>-0,7</w:t>
            </w:r>
          </w:p>
        </w:tc>
        <w:tc>
          <w:tcPr>
            <w:tcW w:w="531" w:type="dxa"/>
            <w:tcBorders>
              <w:top w:val="single" w:sz="6" w:space="0" w:color="4D4D4D" w:themeColor="accent6"/>
              <w:bottom w:val="nil"/>
            </w:tcBorders>
            <w:vAlign w:val="bottom"/>
          </w:tcPr>
          <w:p w14:paraId="6E2CA332" w14:textId="31F9825B" w:rsidR="0067606D" w:rsidRPr="002F1875" w:rsidRDefault="0067606D" w:rsidP="0067606D">
            <w:pPr>
              <w:pStyle w:val="TabellRader"/>
              <w:keepNext/>
              <w:keepLines/>
            </w:pPr>
            <w:r w:rsidRPr="001C3F00">
              <w:t>-0,6</w:t>
            </w:r>
          </w:p>
        </w:tc>
        <w:tc>
          <w:tcPr>
            <w:tcW w:w="531" w:type="dxa"/>
            <w:tcBorders>
              <w:top w:val="single" w:sz="6" w:space="0" w:color="4D4D4D" w:themeColor="accent6"/>
              <w:bottom w:val="nil"/>
            </w:tcBorders>
            <w:vAlign w:val="bottom"/>
          </w:tcPr>
          <w:p w14:paraId="417DA794" w14:textId="4C0AB16D" w:rsidR="0067606D" w:rsidRPr="002F1875" w:rsidRDefault="0067606D" w:rsidP="0067606D">
            <w:pPr>
              <w:pStyle w:val="TabellRader"/>
              <w:keepNext/>
              <w:keepLines/>
            </w:pPr>
            <w:r w:rsidRPr="001C3F00">
              <w:t>-0,3</w:t>
            </w:r>
          </w:p>
        </w:tc>
        <w:tc>
          <w:tcPr>
            <w:tcW w:w="531" w:type="dxa"/>
            <w:tcBorders>
              <w:top w:val="single" w:sz="6" w:space="0" w:color="4D4D4D" w:themeColor="accent6"/>
              <w:bottom w:val="nil"/>
            </w:tcBorders>
            <w:vAlign w:val="bottom"/>
          </w:tcPr>
          <w:p w14:paraId="0C92C0B2" w14:textId="514590AB" w:rsidR="0067606D" w:rsidRPr="002F1875" w:rsidRDefault="0067606D" w:rsidP="0067606D">
            <w:pPr>
              <w:pStyle w:val="TabellRader"/>
              <w:keepNext/>
              <w:keepLines/>
            </w:pPr>
            <w:r w:rsidRPr="001C3F00">
              <w:t>0,1</w:t>
            </w:r>
          </w:p>
        </w:tc>
      </w:tr>
      <w:tr w:rsidR="0067606D" w14:paraId="4F4EC250" w14:textId="77777777" w:rsidTr="0067606D">
        <w:tc>
          <w:tcPr>
            <w:tcW w:w="2264" w:type="dxa"/>
            <w:tcBorders>
              <w:top w:val="nil"/>
              <w:bottom w:val="nil"/>
            </w:tcBorders>
            <w:tcMar>
              <w:left w:w="0" w:type="dxa"/>
              <w:right w:w="0" w:type="dxa"/>
            </w:tcMar>
          </w:tcPr>
          <w:p w14:paraId="7A109CE5" w14:textId="1E089EAF" w:rsidR="0067606D" w:rsidRPr="002F1875" w:rsidRDefault="0067606D" w:rsidP="0067606D">
            <w:pPr>
              <w:pStyle w:val="TabellRader"/>
              <w:keepNext/>
              <w:keepLines/>
              <w:jc w:val="left"/>
            </w:pPr>
            <w:r w:rsidRPr="002F1875">
              <w:t>7 Kapitalnetto</w:t>
            </w:r>
            <w:r w:rsidRPr="002F1875">
              <w:rPr>
                <w:vertAlign w:val="superscript"/>
              </w:rPr>
              <w:t>2</w:t>
            </w:r>
          </w:p>
        </w:tc>
        <w:tc>
          <w:tcPr>
            <w:tcW w:w="531" w:type="dxa"/>
            <w:tcBorders>
              <w:top w:val="nil"/>
              <w:bottom w:val="nil"/>
            </w:tcBorders>
            <w:vAlign w:val="bottom"/>
          </w:tcPr>
          <w:p w14:paraId="6A6002C9" w14:textId="74CBC370" w:rsidR="0067606D" w:rsidRPr="002F1875" w:rsidRDefault="0067606D" w:rsidP="0067606D">
            <w:pPr>
              <w:pStyle w:val="TabellRader"/>
              <w:keepNext/>
              <w:keepLines/>
            </w:pPr>
            <w:r w:rsidRPr="001C3F00">
              <w:t>0,0</w:t>
            </w:r>
          </w:p>
        </w:tc>
        <w:tc>
          <w:tcPr>
            <w:tcW w:w="531" w:type="dxa"/>
            <w:tcBorders>
              <w:top w:val="nil"/>
              <w:bottom w:val="nil"/>
            </w:tcBorders>
            <w:vAlign w:val="bottom"/>
          </w:tcPr>
          <w:p w14:paraId="0057D422" w14:textId="48159F4A" w:rsidR="0067606D" w:rsidRPr="002F1875" w:rsidRDefault="0067606D" w:rsidP="0067606D">
            <w:pPr>
              <w:pStyle w:val="TabellRader"/>
              <w:keepNext/>
              <w:keepLines/>
            </w:pPr>
            <w:r w:rsidRPr="001C3F00">
              <w:t>0,2</w:t>
            </w:r>
          </w:p>
        </w:tc>
        <w:tc>
          <w:tcPr>
            <w:tcW w:w="531" w:type="dxa"/>
            <w:tcBorders>
              <w:top w:val="nil"/>
              <w:bottom w:val="nil"/>
            </w:tcBorders>
            <w:vAlign w:val="bottom"/>
          </w:tcPr>
          <w:p w14:paraId="4471BA2C" w14:textId="008CC09D" w:rsidR="0067606D" w:rsidRPr="002F1875" w:rsidRDefault="0067606D" w:rsidP="0067606D">
            <w:pPr>
              <w:pStyle w:val="TabellRader"/>
              <w:keepNext/>
              <w:keepLines/>
            </w:pPr>
            <w:r w:rsidRPr="001C3F00">
              <w:t>0,0</w:t>
            </w:r>
          </w:p>
        </w:tc>
        <w:tc>
          <w:tcPr>
            <w:tcW w:w="531" w:type="dxa"/>
            <w:tcBorders>
              <w:top w:val="nil"/>
              <w:bottom w:val="nil"/>
            </w:tcBorders>
            <w:vAlign w:val="bottom"/>
          </w:tcPr>
          <w:p w14:paraId="5A000F10" w14:textId="32C5FBA3" w:rsidR="0067606D" w:rsidRPr="002F1875" w:rsidRDefault="0067606D" w:rsidP="0067606D">
            <w:pPr>
              <w:pStyle w:val="TabellRader"/>
              <w:keepNext/>
              <w:keepLines/>
            </w:pPr>
            <w:r w:rsidRPr="001C3F00">
              <w:t>0,0</w:t>
            </w:r>
          </w:p>
        </w:tc>
      </w:tr>
      <w:tr w:rsidR="0067606D" w14:paraId="13819CF9" w14:textId="77777777" w:rsidTr="0067606D">
        <w:tc>
          <w:tcPr>
            <w:tcW w:w="2264" w:type="dxa"/>
            <w:tcBorders>
              <w:top w:val="nil"/>
              <w:bottom w:val="nil"/>
            </w:tcBorders>
            <w:tcMar>
              <w:left w:w="0" w:type="dxa"/>
              <w:right w:w="0" w:type="dxa"/>
            </w:tcMar>
          </w:tcPr>
          <w:p w14:paraId="4C1E6392" w14:textId="4BBC6EA0" w:rsidR="0067606D" w:rsidRPr="002F1875" w:rsidRDefault="0067606D" w:rsidP="0067606D">
            <w:pPr>
              <w:pStyle w:val="TabellRader"/>
              <w:keepNext/>
              <w:keepLines/>
              <w:jc w:val="left"/>
            </w:pPr>
            <w:r w:rsidRPr="002F1875">
              <w:t>8 Kommunsektorns sparande</w:t>
            </w:r>
            <w:r w:rsidRPr="002F1875">
              <w:rPr>
                <w:vertAlign w:val="superscript"/>
              </w:rPr>
              <w:t>3</w:t>
            </w:r>
          </w:p>
        </w:tc>
        <w:tc>
          <w:tcPr>
            <w:tcW w:w="531" w:type="dxa"/>
            <w:tcBorders>
              <w:top w:val="nil"/>
              <w:bottom w:val="nil"/>
            </w:tcBorders>
            <w:vAlign w:val="bottom"/>
          </w:tcPr>
          <w:p w14:paraId="44DEB8B2" w14:textId="70536352" w:rsidR="0067606D" w:rsidRPr="002F1875" w:rsidRDefault="0067606D" w:rsidP="0067606D">
            <w:pPr>
              <w:pStyle w:val="TabellRader"/>
              <w:keepNext/>
              <w:keepLines/>
            </w:pPr>
            <w:r w:rsidRPr="001C3F00">
              <w:t>-0,1</w:t>
            </w:r>
          </w:p>
        </w:tc>
        <w:tc>
          <w:tcPr>
            <w:tcW w:w="531" w:type="dxa"/>
            <w:tcBorders>
              <w:top w:val="nil"/>
              <w:bottom w:val="nil"/>
            </w:tcBorders>
            <w:vAlign w:val="bottom"/>
          </w:tcPr>
          <w:p w14:paraId="2F606AA5" w14:textId="4A163497" w:rsidR="0067606D" w:rsidRPr="002F1875" w:rsidRDefault="0067606D" w:rsidP="0067606D">
            <w:pPr>
              <w:pStyle w:val="TabellRader"/>
              <w:keepNext/>
              <w:keepLines/>
            </w:pPr>
            <w:r w:rsidRPr="001C3F00">
              <w:t>0,1</w:t>
            </w:r>
          </w:p>
        </w:tc>
        <w:tc>
          <w:tcPr>
            <w:tcW w:w="531" w:type="dxa"/>
            <w:tcBorders>
              <w:top w:val="nil"/>
              <w:bottom w:val="nil"/>
            </w:tcBorders>
            <w:vAlign w:val="bottom"/>
          </w:tcPr>
          <w:p w14:paraId="20E7F796" w14:textId="50EC6763" w:rsidR="0067606D" w:rsidRPr="002F1875" w:rsidRDefault="0067606D" w:rsidP="0067606D">
            <w:pPr>
              <w:pStyle w:val="TabellRader"/>
              <w:keepNext/>
              <w:keepLines/>
            </w:pPr>
            <w:r w:rsidRPr="001C3F00">
              <w:t>0,1</w:t>
            </w:r>
          </w:p>
        </w:tc>
        <w:tc>
          <w:tcPr>
            <w:tcW w:w="531" w:type="dxa"/>
            <w:tcBorders>
              <w:top w:val="nil"/>
              <w:bottom w:val="nil"/>
            </w:tcBorders>
            <w:vAlign w:val="bottom"/>
          </w:tcPr>
          <w:p w14:paraId="7E11FF71" w14:textId="18471556" w:rsidR="0067606D" w:rsidRPr="002F1875" w:rsidRDefault="0067606D" w:rsidP="0067606D">
            <w:pPr>
              <w:pStyle w:val="TabellRader"/>
              <w:keepNext/>
              <w:keepLines/>
            </w:pPr>
            <w:r w:rsidRPr="001C3F00">
              <w:t>0,1</w:t>
            </w:r>
          </w:p>
        </w:tc>
      </w:tr>
      <w:tr w:rsidR="0067606D" w14:paraId="6EC9F2C5" w14:textId="77777777" w:rsidTr="0067606D">
        <w:tc>
          <w:tcPr>
            <w:tcW w:w="2264" w:type="dxa"/>
            <w:tcBorders>
              <w:top w:val="nil"/>
              <w:bottom w:val="nil"/>
            </w:tcBorders>
            <w:tcMar>
              <w:left w:w="0" w:type="dxa"/>
              <w:right w:w="0" w:type="dxa"/>
            </w:tcMar>
          </w:tcPr>
          <w:p w14:paraId="0543406E" w14:textId="16ECBBCE" w:rsidR="0067606D" w:rsidRPr="002F1875" w:rsidRDefault="0067606D" w:rsidP="0067606D">
            <w:pPr>
              <w:pStyle w:val="TabellRader"/>
              <w:keepNext/>
              <w:keepLines/>
              <w:jc w:val="left"/>
            </w:pPr>
            <w:r w:rsidRPr="002F1875">
              <w:t>9 Pensionssystemets sparande</w:t>
            </w:r>
            <w:r w:rsidRPr="002F1875">
              <w:rPr>
                <w:vertAlign w:val="superscript"/>
              </w:rPr>
              <w:t>3</w:t>
            </w:r>
          </w:p>
        </w:tc>
        <w:tc>
          <w:tcPr>
            <w:tcW w:w="531" w:type="dxa"/>
            <w:tcBorders>
              <w:top w:val="nil"/>
              <w:bottom w:val="nil"/>
            </w:tcBorders>
            <w:vAlign w:val="bottom"/>
          </w:tcPr>
          <w:p w14:paraId="000B63E7" w14:textId="7A0A4BF2" w:rsidR="0067606D" w:rsidRPr="002F1875" w:rsidRDefault="0067606D" w:rsidP="0067606D">
            <w:pPr>
              <w:pStyle w:val="TabellRader"/>
              <w:keepNext/>
              <w:keepLines/>
            </w:pPr>
            <w:r w:rsidRPr="001C3F00">
              <w:t>0,0</w:t>
            </w:r>
          </w:p>
        </w:tc>
        <w:tc>
          <w:tcPr>
            <w:tcW w:w="531" w:type="dxa"/>
            <w:tcBorders>
              <w:top w:val="nil"/>
              <w:bottom w:val="nil"/>
            </w:tcBorders>
            <w:vAlign w:val="bottom"/>
          </w:tcPr>
          <w:p w14:paraId="50044146" w14:textId="78107C98" w:rsidR="0067606D" w:rsidRPr="002F1875" w:rsidRDefault="0067606D" w:rsidP="0067606D">
            <w:pPr>
              <w:pStyle w:val="TabellRader"/>
              <w:keepNext/>
              <w:keepLines/>
            </w:pPr>
            <w:r w:rsidRPr="001C3F00">
              <w:t>0,1</w:t>
            </w:r>
          </w:p>
        </w:tc>
        <w:tc>
          <w:tcPr>
            <w:tcW w:w="531" w:type="dxa"/>
            <w:tcBorders>
              <w:top w:val="nil"/>
              <w:bottom w:val="nil"/>
            </w:tcBorders>
            <w:vAlign w:val="bottom"/>
          </w:tcPr>
          <w:p w14:paraId="4E4908A6" w14:textId="2B88D2D3" w:rsidR="0067606D" w:rsidRPr="002F1875" w:rsidRDefault="0067606D" w:rsidP="0067606D">
            <w:pPr>
              <w:pStyle w:val="TabellRader"/>
              <w:keepNext/>
              <w:keepLines/>
            </w:pPr>
            <w:r w:rsidRPr="001C3F00">
              <w:t>0,1</w:t>
            </w:r>
          </w:p>
        </w:tc>
        <w:tc>
          <w:tcPr>
            <w:tcW w:w="531" w:type="dxa"/>
            <w:tcBorders>
              <w:top w:val="nil"/>
              <w:bottom w:val="nil"/>
            </w:tcBorders>
            <w:vAlign w:val="bottom"/>
          </w:tcPr>
          <w:p w14:paraId="62DDB732" w14:textId="3B0CA904" w:rsidR="0067606D" w:rsidRPr="002F1875" w:rsidRDefault="0067606D" w:rsidP="0067606D">
            <w:pPr>
              <w:pStyle w:val="TabellRader"/>
              <w:keepNext/>
              <w:keepLines/>
            </w:pPr>
            <w:r w:rsidRPr="001C3F00">
              <w:t>0,1</w:t>
            </w:r>
          </w:p>
        </w:tc>
      </w:tr>
      <w:tr w:rsidR="0067606D" w14:paraId="64F35AA5" w14:textId="77777777" w:rsidTr="0067606D">
        <w:tc>
          <w:tcPr>
            <w:tcW w:w="2264" w:type="dxa"/>
            <w:tcBorders>
              <w:top w:val="nil"/>
              <w:bottom w:val="single" w:sz="6" w:space="0" w:color="auto"/>
            </w:tcBorders>
            <w:tcMar>
              <w:left w:w="0" w:type="dxa"/>
              <w:right w:w="0" w:type="dxa"/>
            </w:tcMar>
          </w:tcPr>
          <w:p w14:paraId="38F79881" w14:textId="12ED92D9" w:rsidR="0067606D" w:rsidRPr="002F1875" w:rsidRDefault="0067606D" w:rsidP="0067606D">
            <w:pPr>
              <w:pStyle w:val="TabellRader"/>
              <w:keepNext/>
              <w:keepLines/>
              <w:jc w:val="left"/>
            </w:pPr>
            <w:r w:rsidRPr="002F1875">
              <w:t>10 Övrigt</w:t>
            </w:r>
          </w:p>
        </w:tc>
        <w:tc>
          <w:tcPr>
            <w:tcW w:w="531" w:type="dxa"/>
            <w:tcBorders>
              <w:top w:val="nil"/>
              <w:bottom w:val="single" w:sz="6" w:space="0" w:color="auto"/>
            </w:tcBorders>
            <w:vAlign w:val="bottom"/>
          </w:tcPr>
          <w:p w14:paraId="0DA26309" w14:textId="6FBCD96A" w:rsidR="0067606D" w:rsidRPr="002F1875" w:rsidRDefault="0067606D" w:rsidP="0067606D">
            <w:pPr>
              <w:pStyle w:val="TabellRader"/>
              <w:keepNext/>
              <w:keepLines/>
            </w:pPr>
            <w:r w:rsidRPr="001C3F00">
              <w:t>0,7</w:t>
            </w:r>
          </w:p>
        </w:tc>
        <w:tc>
          <w:tcPr>
            <w:tcW w:w="531" w:type="dxa"/>
            <w:tcBorders>
              <w:top w:val="nil"/>
              <w:bottom w:val="single" w:sz="6" w:space="0" w:color="auto"/>
            </w:tcBorders>
            <w:vAlign w:val="bottom"/>
          </w:tcPr>
          <w:p w14:paraId="29BDFF67" w14:textId="3AEDA4FB" w:rsidR="0067606D" w:rsidRPr="002F1875" w:rsidRDefault="0067606D" w:rsidP="0067606D">
            <w:pPr>
              <w:pStyle w:val="TabellRader"/>
              <w:keepNext/>
              <w:keepLines/>
            </w:pPr>
            <w:r w:rsidRPr="001C3F00">
              <w:t>0,5</w:t>
            </w:r>
          </w:p>
        </w:tc>
        <w:tc>
          <w:tcPr>
            <w:tcW w:w="531" w:type="dxa"/>
            <w:tcBorders>
              <w:top w:val="nil"/>
              <w:bottom w:val="single" w:sz="6" w:space="0" w:color="auto"/>
            </w:tcBorders>
            <w:vAlign w:val="bottom"/>
          </w:tcPr>
          <w:p w14:paraId="78FBCF8E" w14:textId="49DEF332" w:rsidR="0067606D" w:rsidRPr="002F1875" w:rsidRDefault="0067606D" w:rsidP="0067606D">
            <w:pPr>
              <w:pStyle w:val="TabellRader"/>
              <w:keepNext/>
              <w:keepLines/>
            </w:pPr>
            <w:r w:rsidRPr="001C3F00">
              <w:t>0,4</w:t>
            </w:r>
          </w:p>
        </w:tc>
        <w:tc>
          <w:tcPr>
            <w:tcW w:w="531" w:type="dxa"/>
            <w:tcBorders>
              <w:top w:val="nil"/>
              <w:bottom w:val="single" w:sz="6" w:space="0" w:color="auto"/>
            </w:tcBorders>
            <w:vAlign w:val="bottom"/>
          </w:tcPr>
          <w:p w14:paraId="6F56832D" w14:textId="09249FFB" w:rsidR="0067606D" w:rsidRPr="002F1875" w:rsidRDefault="0067606D" w:rsidP="0067606D">
            <w:pPr>
              <w:pStyle w:val="TabellRader"/>
              <w:keepNext/>
              <w:keepLines/>
            </w:pPr>
            <w:r w:rsidRPr="001C3F00">
              <w:t>0,5</w:t>
            </w:r>
          </w:p>
        </w:tc>
      </w:tr>
      <w:tr w:rsidR="0067606D" w14:paraId="0C24C671" w14:textId="77777777" w:rsidTr="0067606D">
        <w:trPr>
          <w:cnfStyle w:val="010000000000" w:firstRow="0" w:lastRow="1" w:firstColumn="0" w:lastColumn="0" w:oddVBand="0" w:evenVBand="0" w:oddHBand="0" w:evenHBand="0" w:firstRowFirstColumn="0" w:firstRowLastColumn="0" w:lastRowFirstColumn="0" w:lastRowLastColumn="0"/>
        </w:trPr>
        <w:tc>
          <w:tcPr>
            <w:tcW w:w="2264" w:type="dxa"/>
            <w:tcBorders>
              <w:top w:val="single" w:sz="6" w:space="0" w:color="auto"/>
            </w:tcBorders>
            <w:tcMar>
              <w:left w:w="0" w:type="dxa"/>
              <w:right w:w="0" w:type="dxa"/>
            </w:tcMar>
          </w:tcPr>
          <w:p w14:paraId="2E199A7F" w14:textId="3F274D79" w:rsidR="0067606D" w:rsidRPr="007762D3" w:rsidRDefault="0067606D" w:rsidP="0067606D">
            <w:pPr>
              <w:pStyle w:val="TabellRader"/>
              <w:keepNext/>
              <w:keepLines/>
              <w:jc w:val="left"/>
              <w:rPr>
                <w:b w:val="0"/>
              </w:rPr>
            </w:pPr>
            <w:r w:rsidRPr="007762D3">
              <w:rPr>
                <w:b w:val="0"/>
              </w:rPr>
              <w:t>11 BNP-gap, förändring i procentenheter</w:t>
            </w:r>
          </w:p>
        </w:tc>
        <w:tc>
          <w:tcPr>
            <w:tcW w:w="531" w:type="dxa"/>
            <w:tcBorders>
              <w:top w:val="single" w:sz="6" w:space="0" w:color="auto"/>
            </w:tcBorders>
            <w:vAlign w:val="bottom"/>
          </w:tcPr>
          <w:p w14:paraId="2748C751" w14:textId="21FE7550" w:rsidR="0067606D" w:rsidRPr="007762D3" w:rsidRDefault="0067606D" w:rsidP="0067606D">
            <w:pPr>
              <w:pStyle w:val="TabellRader"/>
              <w:keepNext/>
              <w:keepLines/>
              <w:rPr>
                <w:b w:val="0"/>
              </w:rPr>
            </w:pPr>
            <w:r w:rsidRPr="007762D3">
              <w:rPr>
                <w:b w:val="0"/>
              </w:rPr>
              <w:t>-0,3</w:t>
            </w:r>
          </w:p>
        </w:tc>
        <w:tc>
          <w:tcPr>
            <w:tcW w:w="531" w:type="dxa"/>
            <w:tcBorders>
              <w:top w:val="single" w:sz="6" w:space="0" w:color="auto"/>
            </w:tcBorders>
            <w:vAlign w:val="bottom"/>
          </w:tcPr>
          <w:p w14:paraId="2E13255A" w14:textId="39E74AB7" w:rsidR="0067606D" w:rsidRPr="007762D3" w:rsidRDefault="0067606D" w:rsidP="0067606D">
            <w:pPr>
              <w:pStyle w:val="TabellRader"/>
              <w:keepNext/>
              <w:keepLines/>
              <w:rPr>
                <w:b w:val="0"/>
              </w:rPr>
            </w:pPr>
            <w:r w:rsidRPr="007762D3">
              <w:rPr>
                <w:b w:val="0"/>
              </w:rPr>
              <w:t>-0,7</w:t>
            </w:r>
          </w:p>
        </w:tc>
        <w:tc>
          <w:tcPr>
            <w:tcW w:w="531" w:type="dxa"/>
            <w:tcBorders>
              <w:top w:val="single" w:sz="6" w:space="0" w:color="auto"/>
            </w:tcBorders>
            <w:vAlign w:val="bottom"/>
          </w:tcPr>
          <w:p w14:paraId="2F8CA6A4" w14:textId="792A2159" w:rsidR="0067606D" w:rsidRPr="007762D3" w:rsidRDefault="0067606D" w:rsidP="0067606D">
            <w:pPr>
              <w:pStyle w:val="TabellRader"/>
              <w:keepNext/>
              <w:keepLines/>
              <w:rPr>
                <w:b w:val="0"/>
              </w:rPr>
            </w:pPr>
            <w:r w:rsidRPr="007762D3">
              <w:rPr>
                <w:b w:val="0"/>
              </w:rPr>
              <w:t>-0,2</w:t>
            </w:r>
          </w:p>
        </w:tc>
        <w:tc>
          <w:tcPr>
            <w:tcW w:w="531" w:type="dxa"/>
            <w:tcBorders>
              <w:top w:val="single" w:sz="6" w:space="0" w:color="auto"/>
            </w:tcBorders>
            <w:vAlign w:val="bottom"/>
          </w:tcPr>
          <w:p w14:paraId="41E1BD37" w14:textId="604E4F7D" w:rsidR="0067606D" w:rsidRPr="007762D3" w:rsidRDefault="0067606D" w:rsidP="0067606D">
            <w:pPr>
              <w:pStyle w:val="TabellRader"/>
              <w:keepNext/>
              <w:keepLines/>
              <w:rPr>
                <w:b w:val="0"/>
              </w:rPr>
            </w:pPr>
            <w:r w:rsidRPr="007762D3">
              <w:rPr>
                <w:b w:val="0"/>
              </w:rPr>
              <w:t>0,0</w:t>
            </w:r>
          </w:p>
        </w:tc>
      </w:tr>
    </w:tbl>
    <w:p w14:paraId="1463E270" w14:textId="1F262384" w:rsidR="0067606D" w:rsidRPr="002F1875" w:rsidRDefault="0067606D" w:rsidP="0067606D">
      <w:pPr>
        <w:pStyle w:val="TabellFotnot"/>
      </w:pPr>
      <w:r w:rsidRPr="002F1875">
        <w:t>Anm.: Raderna 2–5 i tabellen summerar till rad 1, medan raderna 6–10 summerar till rad 5.</w:t>
      </w:r>
      <w:r>
        <w:t xml:space="preserve"> Beloppen är avrundade och stämmer därför inte alltid överens med summan.</w:t>
      </w:r>
    </w:p>
    <w:p w14:paraId="56F2956A" w14:textId="0E11A4BC" w:rsidR="0067606D" w:rsidRPr="002F1875" w:rsidRDefault="0067606D" w:rsidP="0067606D">
      <w:pPr>
        <w:pStyle w:val="TabellFotnot"/>
      </w:pPr>
      <w:r w:rsidRPr="002F1875">
        <w:rPr>
          <w:vertAlign w:val="superscript"/>
        </w:rPr>
        <w:t>1</w:t>
      </w:r>
      <w:r w:rsidRPr="002F1875">
        <w:t xml:space="preserve"> Avser utgifts- och inkomstförändringar </w:t>
      </w:r>
      <w:r>
        <w:t>2019–2022</w:t>
      </w:r>
      <w:r w:rsidRPr="002F1875">
        <w:t xml:space="preserve"> till följd av tidigare beslutade samt nu föreslagna och beräknade åtgärder (se </w:t>
      </w:r>
      <w:r>
        <w:fldChar w:fldCharType="begin"/>
      </w:r>
      <w:r>
        <w:instrText xml:space="preserve"> REF  _Ref4088607 \* Lower \h </w:instrText>
      </w:r>
      <w:r>
        <w:fldChar w:fldCharType="separate"/>
      </w:r>
      <w:r w:rsidR="00757DA4">
        <w:t xml:space="preserve">tabell </w:t>
      </w:r>
      <w:r w:rsidR="00757DA4">
        <w:rPr>
          <w:bCs/>
          <w:noProof/>
        </w:rPr>
        <w:t>8</w:t>
      </w:r>
      <w:r w:rsidR="00757DA4">
        <w:t>.</w:t>
      </w:r>
      <w:r w:rsidR="00757DA4">
        <w:rPr>
          <w:noProof/>
        </w:rPr>
        <w:t>6</w:t>
      </w:r>
      <w:r>
        <w:fldChar w:fldCharType="end"/>
      </w:r>
      <w:r w:rsidRPr="002F1875">
        <w:t>).</w:t>
      </w:r>
    </w:p>
    <w:p w14:paraId="335ADC39" w14:textId="77777777" w:rsidR="0067606D" w:rsidRPr="002F1875" w:rsidRDefault="0067606D" w:rsidP="0067606D">
      <w:pPr>
        <w:pStyle w:val="TabellFotnot"/>
      </w:pPr>
      <w:r w:rsidRPr="002F1875">
        <w:rPr>
          <w:vertAlign w:val="superscript"/>
        </w:rPr>
        <w:t>2</w:t>
      </w:r>
      <w:r w:rsidRPr="002F1875">
        <w:t xml:space="preserve"> Intäkter från räntor och utdelningar minus räntekostnader.</w:t>
      </w:r>
    </w:p>
    <w:p w14:paraId="3FBF52F2" w14:textId="0CE88C48" w:rsidR="0067606D" w:rsidRPr="002F1875" w:rsidRDefault="0067606D" w:rsidP="0067606D">
      <w:pPr>
        <w:pStyle w:val="TabellFotnot"/>
      </w:pPr>
      <w:r w:rsidRPr="002F1875">
        <w:rPr>
          <w:vertAlign w:val="superscript"/>
        </w:rPr>
        <w:t>3</w:t>
      </w:r>
      <w:r w:rsidRPr="002F1875">
        <w:t xml:space="preserve"> Konjunkturjusterat sparande exkl. kapitalnetto.</w:t>
      </w:r>
    </w:p>
    <w:p w14:paraId="390F55BD" w14:textId="29DDD865" w:rsidR="0067606D" w:rsidRPr="002F1875" w:rsidRDefault="0067606D" w:rsidP="0067606D">
      <w:pPr>
        <w:pStyle w:val="TabellFotnot"/>
      </w:pPr>
      <w:r w:rsidRPr="002F1875">
        <w:t>Källa: Egna beräkningar.</w:t>
      </w:r>
    </w:p>
    <w:p w14:paraId="2D4FD2EE" w14:textId="1BF384F2" w:rsidR="0067606D" w:rsidRDefault="0067606D" w:rsidP="0067606D">
      <w:pPr>
        <w:pStyle w:val="Brdtext"/>
        <w:rPr>
          <w:highlight w:val="yellow"/>
        </w:rPr>
      </w:pPr>
    </w:p>
    <w:p w14:paraId="38992F07" w14:textId="74D8C6F0" w:rsidR="0067606D" w:rsidRPr="00FD13D6" w:rsidRDefault="0067606D" w:rsidP="0067606D">
      <w:pPr>
        <w:pStyle w:val="Brdtext"/>
      </w:pPr>
      <w:r w:rsidRPr="00FD13D6">
        <w:t xml:space="preserve">I </w:t>
      </w:r>
      <w:r>
        <w:fldChar w:fldCharType="begin"/>
      </w:r>
      <w:r>
        <w:instrText xml:space="preserve"> REF  _Ref16773680 \* Lower \h  \* MERGEFORMAT </w:instrText>
      </w:r>
      <w:r>
        <w:fldChar w:fldCharType="separate"/>
      </w:r>
      <w:r w:rsidR="00757DA4" w:rsidRPr="002F1875">
        <w:t xml:space="preserve">tabell </w:t>
      </w:r>
      <w:r w:rsidR="00757DA4">
        <w:t>8</w:t>
      </w:r>
      <w:r w:rsidR="00757DA4" w:rsidRPr="002F1875">
        <w:t>.</w:t>
      </w:r>
      <w:r w:rsidR="00757DA4">
        <w:t>5</w:t>
      </w:r>
      <w:r>
        <w:fldChar w:fldCharType="end"/>
      </w:r>
      <w:r w:rsidRPr="00FD13D6">
        <w:t xml:space="preserve"> redovisas den årliga förändringen av det </w:t>
      </w:r>
      <w:r>
        <w:t>finansiella</w:t>
      </w:r>
      <w:r w:rsidRPr="00FD13D6">
        <w:t xml:space="preserve"> och det </w:t>
      </w:r>
      <w:r>
        <w:t>strukturella</w:t>
      </w:r>
      <w:r w:rsidRPr="00FD13D6">
        <w:t xml:space="preserve"> sparandet. Skillnaden mellan utvecklingen av det finansiella sparandet och förändringen av det strukturella sparandet utgörs av nettoeffekten av de automatiska stabilisatorerna och skattebasernas sammansättning samt engångseffekter (om raderna 2–4 i tabellen </w:t>
      </w:r>
      <w:r>
        <w:t>subtraheras från</w:t>
      </w:r>
      <w:r w:rsidRPr="00FD13D6">
        <w:t xml:space="preserve"> rad</w:t>
      </w:r>
      <w:r>
        <w:t> </w:t>
      </w:r>
      <w:r w:rsidRPr="00FD13D6">
        <w:t>1 erhålls rad</w:t>
      </w:r>
      <w:r>
        <w:t> </w:t>
      </w:r>
      <w:r w:rsidRPr="00FD13D6">
        <w:t>5). År 2019 förväntas resurs</w:t>
      </w:r>
      <w:r>
        <w:softHyphen/>
      </w:r>
      <w:r w:rsidRPr="00FD13D6">
        <w:t>utnyttjandet i ekonomin</w:t>
      </w:r>
      <w:r>
        <w:t xml:space="preserve"> bli mindre ansträngt</w:t>
      </w:r>
      <w:r w:rsidRPr="00FD13D6">
        <w:t xml:space="preserve"> (rad</w:t>
      </w:r>
      <w:r>
        <w:t> </w:t>
      </w:r>
      <w:r w:rsidRPr="00FD13D6">
        <w:t xml:space="preserve">11 i tabellen), vilket </w:t>
      </w:r>
      <w:r>
        <w:t>bidrar till</w:t>
      </w:r>
      <w:r w:rsidRPr="00FD13D6">
        <w:t xml:space="preserve"> försvagningen av det finansiella sparandet genom de automatiska stabilisatorerna (rad</w:t>
      </w:r>
      <w:r>
        <w:t> </w:t>
      </w:r>
      <w:r w:rsidRPr="00FD13D6">
        <w:t xml:space="preserve">2 i tabellen). Denna försvagning dras bort vid beräkningen av det strukturella sparandet. </w:t>
      </w:r>
      <w:r>
        <w:t xml:space="preserve">Även förändringar i skattebasens sammansättning </w:t>
      </w:r>
      <w:r w:rsidRPr="00FD13D6">
        <w:t xml:space="preserve">kan </w:t>
      </w:r>
      <w:r>
        <w:t>påverka</w:t>
      </w:r>
      <w:r w:rsidRPr="00FD13D6">
        <w:t xml:space="preserve"> de offentliga finanserna</w:t>
      </w:r>
      <w:r>
        <w:t xml:space="preserve"> och rensas bort vid beräkning av det strukturella sparandet. Exempelvis</w:t>
      </w:r>
      <w:r w:rsidRPr="00FD13D6">
        <w:t xml:space="preserve"> är hushållens </w:t>
      </w:r>
      <w:r w:rsidRPr="00172FC5">
        <w:t>konsumtion i större utsträckning beskattad än export. Skattebasernas sammansättning beräknas bli</w:t>
      </w:r>
      <w:r>
        <w:t xml:space="preserve"> </w:t>
      </w:r>
      <w:r w:rsidRPr="00FD13D6">
        <w:t>något mindre gynnsam</w:t>
      </w:r>
      <w:r>
        <w:t xml:space="preserve"> för finanserna 2019 </w:t>
      </w:r>
      <w:r w:rsidRPr="00172FC5">
        <w:t>(rad 3 i tabellen)</w:t>
      </w:r>
      <w:r>
        <w:t xml:space="preserve">, </w:t>
      </w:r>
      <w:r>
        <w:lastRenderedPageBreak/>
        <w:t>vilket därmed dras bort i beräkningen av det strukturella sparandet</w:t>
      </w:r>
      <w:r w:rsidRPr="00FD13D6">
        <w:t xml:space="preserve">. </w:t>
      </w:r>
      <w:r>
        <w:t xml:space="preserve">Framöver väntas skattebasernas sammansättning vara i stort sett neutrala för finanserna. </w:t>
      </w:r>
      <w:r w:rsidRPr="00FD13D6">
        <w:t>Under den redovisade tidsperioden bedöms det inte finnas någon engångseffekt som påverkar det finansiella sparandet (rad</w:t>
      </w:r>
      <w:r>
        <w:t> </w:t>
      </w:r>
      <w:r w:rsidRPr="00FD13D6">
        <w:t>4 i tabellen).</w:t>
      </w:r>
    </w:p>
    <w:p w14:paraId="7A7C31C2" w14:textId="6066BAB2" w:rsidR="0067606D" w:rsidRDefault="0067606D" w:rsidP="0067606D">
      <w:pPr>
        <w:pStyle w:val="Brdtextmedindrag"/>
      </w:pPr>
      <w:r w:rsidRPr="00FD13D6">
        <w:t xml:space="preserve">Om förändringen </w:t>
      </w:r>
      <w:r w:rsidRPr="00D61501">
        <w:t>av det strukturella sparandet är nära noll indikerar det att finanspolitiken,</w:t>
      </w:r>
      <w:r w:rsidRPr="00FD13D6">
        <w:t xml:space="preserve"> utöver effekten av de automatiska stabilisa</w:t>
      </w:r>
      <w:r>
        <w:softHyphen/>
      </w:r>
      <w:r w:rsidRPr="00FD13D6">
        <w:t xml:space="preserve">torerna, har en neutral effekt på </w:t>
      </w:r>
      <w:r>
        <w:t>efterfrågan</w:t>
      </w:r>
      <w:r w:rsidRPr="00FD13D6">
        <w:t xml:space="preserve"> i ekonomin det aktuella året. Om det strukturella sparandet i stället ökar eller minskar indikerar det att finanspolitiken har en åtstramande respektive expansiv effekt på </w:t>
      </w:r>
      <w:r>
        <w:t>efterfrågan</w:t>
      </w:r>
      <w:r w:rsidRPr="00FD13D6">
        <w:t>.</w:t>
      </w:r>
    </w:p>
    <w:p w14:paraId="4007C3FC" w14:textId="42E6AA71" w:rsidR="0067606D" w:rsidRPr="00FD13D6" w:rsidRDefault="0067606D" w:rsidP="0067606D">
      <w:pPr>
        <w:pStyle w:val="Brdtextmedindrag"/>
      </w:pPr>
      <w:r>
        <w:t>F</w:t>
      </w:r>
      <w:r w:rsidRPr="00FD13D6">
        <w:t>örändringen av det strukturella sparandet enligt rad</w:t>
      </w:r>
      <w:r>
        <w:t> </w:t>
      </w:r>
      <w:r w:rsidRPr="00FD13D6">
        <w:t xml:space="preserve">5 kan även </w:t>
      </w:r>
      <w:r>
        <w:t xml:space="preserve">fördelas på ett antal andra komponenter </w:t>
      </w:r>
      <w:r w:rsidRPr="00FD13D6">
        <w:t>(raderna</w:t>
      </w:r>
      <w:r>
        <w:t> </w:t>
      </w:r>
      <w:r w:rsidRPr="00FD13D6">
        <w:t xml:space="preserve">6–10 i tabellen). En av dessa </w:t>
      </w:r>
      <w:r>
        <w:t>komponenter</w:t>
      </w:r>
      <w:r w:rsidRPr="00FD13D6">
        <w:t xml:space="preserve"> är den aktiva finanspolitiken (se </w:t>
      </w:r>
      <w:r>
        <w:fldChar w:fldCharType="begin"/>
      </w:r>
      <w:r>
        <w:instrText xml:space="preserve"> REF  _Ref4088607 \* Lower \h </w:instrText>
      </w:r>
      <w:r>
        <w:fldChar w:fldCharType="separate"/>
      </w:r>
      <w:r w:rsidR="00757DA4">
        <w:t xml:space="preserve">tabell </w:t>
      </w:r>
      <w:r w:rsidR="00757DA4">
        <w:rPr>
          <w:bCs/>
          <w:noProof/>
        </w:rPr>
        <w:t>8</w:t>
      </w:r>
      <w:r w:rsidR="00757DA4">
        <w:t>.</w:t>
      </w:r>
      <w:r w:rsidR="00757DA4">
        <w:rPr>
          <w:noProof/>
        </w:rPr>
        <w:t>6</w:t>
      </w:r>
      <w:r>
        <w:fldChar w:fldCharType="end"/>
      </w:r>
      <w:r w:rsidRPr="00FD13D6">
        <w:t xml:space="preserve"> för en mer utförlig redovisning av aktiva finanspolitiska åtgärder). Den aktiva finanspolitiken bidrar till att det strukturella sparandet minskar 2019–2021, om än i mindre grad efter 2019, givet aviserade åtgärder som är planerade att träda i kraft efter </w:t>
      </w:r>
      <w:r>
        <w:t>2020</w:t>
      </w:r>
      <w:r w:rsidRPr="00FD13D6">
        <w:t>. För 2022 medför den aviserade aktiva finanspolitiken att sparandet förstärks.</w:t>
      </w:r>
    </w:p>
    <w:p w14:paraId="04F66D92" w14:textId="54B5524D" w:rsidR="0067606D" w:rsidRPr="00FD13D6" w:rsidRDefault="0067606D" w:rsidP="0067606D">
      <w:pPr>
        <w:pStyle w:val="Brdtextmedindrag"/>
      </w:pPr>
      <w:r w:rsidRPr="00FD13D6">
        <w:t>Förändringen av det strukturella sparandet förklaras också av utvecklingen av nettointäkter från kapital samt utvecklingen av det strukturella sparandet i kommunsektorn och pensions</w:t>
      </w:r>
      <w:r>
        <w:softHyphen/>
      </w:r>
      <w:r w:rsidRPr="00FD13D6">
        <w:t>systemet. Kapitalnettot (rad</w:t>
      </w:r>
      <w:r>
        <w:t> </w:t>
      </w:r>
      <w:r w:rsidRPr="00FD13D6">
        <w:t>7</w:t>
      </w:r>
      <w:r>
        <w:t xml:space="preserve"> i tabellen</w:t>
      </w:r>
      <w:r w:rsidRPr="00FD13D6">
        <w:t xml:space="preserve">) förstärks </w:t>
      </w:r>
      <w:r>
        <w:t xml:space="preserve">något </w:t>
      </w:r>
      <w:r w:rsidRPr="00FD13D6">
        <w:t>under perioden vilket har en positiv effekt.</w:t>
      </w:r>
    </w:p>
    <w:p w14:paraId="737710FE" w14:textId="77777777" w:rsidR="0067606D" w:rsidRDefault="0067606D" w:rsidP="0067606D">
      <w:pPr>
        <w:pStyle w:val="Brdtextmedindrag"/>
      </w:pPr>
      <w:r w:rsidRPr="00FD13D6">
        <w:t>Det strukturella sparandet i kommunsektorn och pensionssystemet (rad</w:t>
      </w:r>
      <w:r>
        <w:t> </w:t>
      </w:r>
      <w:r w:rsidRPr="00FD13D6">
        <w:t>8 respektive</w:t>
      </w:r>
      <w:r>
        <w:t> </w:t>
      </w:r>
      <w:r w:rsidRPr="00FD13D6">
        <w:t xml:space="preserve">9) har för innevarande år en </w:t>
      </w:r>
      <w:r>
        <w:t xml:space="preserve">i stort sett </w:t>
      </w:r>
      <w:r w:rsidRPr="00FD13D6">
        <w:t>neutral effekt på efterfrågan. F</w:t>
      </w:r>
      <w:r>
        <w:t>rån och med 2020</w:t>
      </w:r>
      <w:r w:rsidRPr="00FD13D6">
        <w:t xml:space="preserve"> väntas de sammantaget ge en något åtstramande effekt på efterfrågan.</w:t>
      </w:r>
    </w:p>
    <w:p w14:paraId="3D9E9B49" w14:textId="60854363" w:rsidR="0067606D" w:rsidRDefault="0067606D" w:rsidP="0067606D">
      <w:pPr>
        <w:pStyle w:val="Brdtextmedindrag"/>
      </w:pPr>
      <w:r w:rsidRPr="00FD13D6">
        <w:t>Förändringen i det strukturella sparandet (rad</w:t>
      </w:r>
      <w:r>
        <w:t> </w:t>
      </w:r>
      <w:r w:rsidRPr="00FD13D6">
        <w:t>5) reducerat med ovan uppräknade faktorer (rad</w:t>
      </w:r>
      <w:r>
        <w:t> </w:t>
      </w:r>
      <w:r w:rsidRPr="00FD13D6">
        <w:t>6–9) benämns Övrigt i tabellen (rad</w:t>
      </w:r>
      <w:r>
        <w:t> </w:t>
      </w:r>
      <w:r w:rsidRPr="00FD13D6">
        <w:t xml:space="preserve">10). Posten Övrigt innehåller bl.a. effekten av en underliggande automatisk budgetförstärkning. Denna uppkommer då skatteintäkterna ökar i ungefär samma takt som BNP i löpande priser, medan de statliga utgifterna ökar något långsammare. Anledningen till att utgifterna ökar långsammare än BNP är att många transfereringar och andra anslag inte automatiskt räknas upp i takt med att ekonomin växer. Anslagen till de statliga myndigheterna kompenseras vidare inte </w:t>
      </w:r>
      <w:r w:rsidRPr="00FD13D6">
        <w:t>fullt ut för att lönerna ökar, eftersom viss produktivitetsökning förutsätts i pris- och löneomräkningssystemet. Utan nya aktiva beslut förstärks därför normalt de offentliga finanserna. Även inkomstförändringar som inte bedöms bero på konjunkturen ingår i posten Övrigt.</w:t>
      </w:r>
    </w:p>
    <w:p w14:paraId="6AE77CE6" w14:textId="77777777" w:rsidR="0067606D" w:rsidRPr="00FD13D6" w:rsidRDefault="0067606D" w:rsidP="0067606D">
      <w:pPr>
        <w:pStyle w:val="Brdtext"/>
      </w:pPr>
    </w:p>
    <w:p w14:paraId="10CDC77A" w14:textId="62001B8E" w:rsidR="0067606D" w:rsidRDefault="0067606D" w:rsidP="0067606D">
      <w:pPr>
        <w:pStyle w:val="TabellRubrik"/>
      </w:pPr>
      <w:bookmarkStart w:id="291" w:name="_Ref4088607"/>
      <w:bookmarkStart w:id="292" w:name="_Toc19299018"/>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8</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6</w:t>
      </w:r>
      <w:r>
        <w:rPr>
          <w:noProof/>
        </w:rPr>
        <w:fldChar w:fldCharType="end"/>
      </w:r>
      <w:bookmarkEnd w:id="291"/>
      <w:r>
        <w:rPr>
          <w:noProof/>
        </w:rPr>
        <w:tab/>
      </w:r>
      <w:r>
        <w:t>Samlade budgeteffekter av tidigare beslut och nu aktuella förslag och aviseringar i förhållande till föregående år</w:t>
      </w:r>
      <w:bookmarkEnd w:id="292"/>
    </w:p>
    <w:p w14:paraId="263345E3" w14:textId="3A463978" w:rsidR="0067606D" w:rsidRPr="00FD13D6" w:rsidRDefault="0067606D" w:rsidP="0067606D">
      <w:pPr>
        <w:pStyle w:val="TabellUnderrubrik"/>
      </w:pPr>
      <w:r w:rsidRPr="00FD13D6">
        <w:t>Budgeteffekter i förhållande till föregående år av tidigare beslutade samt nu föreslagna och aviserade åtgärder på den offentliga sektorns finansiella sparande</w:t>
      </w:r>
      <w:r>
        <w:br/>
      </w:r>
      <w:r w:rsidRPr="00FD13D6">
        <w:t>Miljarder kronor om inte annat anges</w:t>
      </w:r>
    </w:p>
    <w:tbl>
      <w:tblPr>
        <w:tblStyle w:val="RKEgentabell"/>
        <w:tblW w:w="4395" w:type="dxa"/>
        <w:tblInd w:w="0" w:type="dxa"/>
        <w:tblLayout w:type="fixed"/>
        <w:tblLook w:val="0460" w:firstRow="1" w:lastRow="1" w:firstColumn="0" w:lastColumn="0" w:noHBand="0" w:noVBand="1"/>
      </w:tblPr>
      <w:tblGrid>
        <w:gridCol w:w="1843"/>
        <w:gridCol w:w="425"/>
        <w:gridCol w:w="425"/>
        <w:gridCol w:w="426"/>
        <w:gridCol w:w="425"/>
        <w:gridCol w:w="425"/>
        <w:gridCol w:w="426"/>
      </w:tblGrid>
      <w:tr w:rsidR="0067606D" w:rsidRPr="00092E17" w14:paraId="2BCD8206" w14:textId="77777777" w:rsidTr="0067606D">
        <w:trPr>
          <w:cnfStyle w:val="100000000000" w:firstRow="1" w:lastRow="0" w:firstColumn="0" w:lastColumn="0" w:oddVBand="0" w:evenVBand="0" w:oddHBand="0" w:evenHBand="0" w:firstRowFirstColumn="0" w:firstRowLastColumn="0" w:lastRowFirstColumn="0" w:lastRowLastColumn="0"/>
        </w:trPr>
        <w:tc>
          <w:tcPr>
            <w:tcW w:w="1843" w:type="dxa"/>
            <w:tcMar>
              <w:left w:w="0" w:type="dxa"/>
              <w:right w:w="0" w:type="dxa"/>
            </w:tcMar>
          </w:tcPr>
          <w:p w14:paraId="180CCCFD" w14:textId="77777777" w:rsidR="0067606D" w:rsidRPr="00FD13D6" w:rsidRDefault="0067606D" w:rsidP="0067606D">
            <w:pPr>
              <w:pStyle w:val="TabellHuvud"/>
              <w:keepNext/>
              <w:keepLines/>
              <w:jc w:val="left"/>
            </w:pPr>
          </w:p>
        </w:tc>
        <w:tc>
          <w:tcPr>
            <w:tcW w:w="425" w:type="dxa"/>
            <w:tcMar>
              <w:left w:w="28" w:type="dxa"/>
              <w:right w:w="57" w:type="dxa"/>
            </w:tcMar>
          </w:tcPr>
          <w:p w14:paraId="3E20D03D" w14:textId="77777777" w:rsidR="0067606D" w:rsidRPr="00FD13D6" w:rsidRDefault="0067606D" w:rsidP="0067606D">
            <w:pPr>
              <w:pStyle w:val="TabellHuvud"/>
              <w:keepNext/>
              <w:keepLines/>
            </w:pPr>
            <w:r w:rsidRPr="00FD13D6">
              <w:t>2017</w:t>
            </w:r>
          </w:p>
        </w:tc>
        <w:tc>
          <w:tcPr>
            <w:tcW w:w="425" w:type="dxa"/>
            <w:tcMar>
              <w:left w:w="28" w:type="dxa"/>
              <w:right w:w="57" w:type="dxa"/>
            </w:tcMar>
          </w:tcPr>
          <w:p w14:paraId="0BE19532" w14:textId="77777777" w:rsidR="0067606D" w:rsidRPr="00FD13D6" w:rsidRDefault="0067606D" w:rsidP="0067606D">
            <w:pPr>
              <w:pStyle w:val="TabellHuvud"/>
              <w:keepNext/>
              <w:keepLines/>
            </w:pPr>
            <w:r w:rsidRPr="00FD13D6">
              <w:t>2018</w:t>
            </w:r>
          </w:p>
        </w:tc>
        <w:tc>
          <w:tcPr>
            <w:tcW w:w="426" w:type="dxa"/>
            <w:tcMar>
              <w:left w:w="28" w:type="dxa"/>
              <w:right w:w="57" w:type="dxa"/>
            </w:tcMar>
          </w:tcPr>
          <w:p w14:paraId="68255B41" w14:textId="77777777" w:rsidR="0067606D" w:rsidRPr="00FD13D6" w:rsidRDefault="0067606D" w:rsidP="0067606D">
            <w:pPr>
              <w:pStyle w:val="TabellHuvud"/>
              <w:keepNext/>
              <w:keepLines/>
            </w:pPr>
            <w:r w:rsidRPr="00FD13D6">
              <w:t>2019</w:t>
            </w:r>
          </w:p>
        </w:tc>
        <w:tc>
          <w:tcPr>
            <w:tcW w:w="425" w:type="dxa"/>
            <w:tcMar>
              <w:left w:w="28" w:type="dxa"/>
              <w:right w:w="57" w:type="dxa"/>
            </w:tcMar>
          </w:tcPr>
          <w:p w14:paraId="7C2AC060" w14:textId="77777777" w:rsidR="0067606D" w:rsidRPr="00FD13D6" w:rsidRDefault="0067606D" w:rsidP="0067606D">
            <w:pPr>
              <w:pStyle w:val="TabellHuvud"/>
              <w:keepNext/>
              <w:keepLines/>
            </w:pPr>
            <w:r w:rsidRPr="00FD13D6">
              <w:t>2020</w:t>
            </w:r>
          </w:p>
        </w:tc>
        <w:tc>
          <w:tcPr>
            <w:tcW w:w="425" w:type="dxa"/>
            <w:tcMar>
              <w:left w:w="28" w:type="dxa"/>
              <w:right w:w="57" w:type="dxa"/>
            </w:tcMar>
          </w:tcPr>
          <w:p w14:paraId="0F231512" w14:textId="77777777" w:rsidR="0067606D" w:rsidRPr="00FD13D6" w:rsidRDefault="0067606D" w:rsidP="0067606D">
            <w:pPr>
              <w:pStyle w:val="TabellHuvud"/>
              <w:keepNext/>
              <w:keepLines/>
            </w:pPr>
            <w:r w:rsidRPr="00FD13D6">
              <w:t>2021</w:t>
            </w:r>
          </w:p>
        </w:tc>
        <w:tc>
          <w:tcPr>
            <w:tcW w:w="426" w:type="dxa"/>
            <w:tcMar>
              <w:left w:w="28" w:type="dxa"/>
              <w:right w:w="57" w:type="dxa"/>
            </w:tcMar>
          </w:tcPr>
          <w:p w14:paraId="4FEC001F" w14:textId="77777777" w:rsidR="0067606D" w:rsidRPr="00FD13D6" w:rsidRDefault="0067606D" w:rsidP="0067606D">
            <w:pPr>
              <w:pStyle w:val="TabellHuvud"/>
              <w:keepNext/>
              <w:keepLines/>
            </w:pPr>
            <w:r w:rsidRPr="00FD13D6">
              <w:t>2022</w:t>
            </w:r>
          </w:p>
        </w:tc>
      </w:tr>
      <w:tr w:rsidR="0067606D" w:rsidRPr="00092E17" w14:paraId="57FD0FC8" w14:textId="77777777" w:rsidTr="0067606D">
        <w:tc>
          <w:tcPr>
            <w:tcW w:w="1843" w:type="dxa"/>
            <w:tcBorders>
              <w:bottom w:val="nil"/>
            </w:tcBorders>
            <w:tcMar>
              <w:left w:w="0" w:type="dxa"/>
              <w:right w:w="0" w:type="dxa"/>
            </w:tcMar>
            <w:vAlign w:val="bottom"/>
          </w:tcPr>
          <w:p w14:paraId="0601F514" w14:textId="77777777" w:rsidR="0067606D" w:rsidRPr="00FD13D6" w:rsidRDefault="0067606D" w:rsidP="0067606D">
            <w:pPr>
              <w:pStyle w:val="TabellRader"/>
              <w:keepNext/>
              <w:keepLines/>
              <w:jc w:val="left"/>
            </w:pPr>
            <w:r w:rsidRPr="00FD13D6">
              <w:t>Förändring av takbegränsade utgifter</w:t>
            </w:r>
            <w:r w:rsidRPr="00FD13D6">
              <w:rPr>
                <w:vertAlign w:val="superscript"/>
              </w:rPr>
              <w:t>1</w:t>
            </w:r>
          </w:p>
        </w:tc>
        <w:tc>
          <w:tcPr>
            <w:tcW w:w="425" w:type="dxa"/>
            <w:tcBorders>
              <w:bottom w:val="nil"/>
            </w:tcBorders>
            <w:tcMar>
              <w:left w:w="28" w:type="dxa"/>
              <w:right w:w="57" w:type="dxa"/>
            </w:tcMar>
            <w:vAlign w:val="bottom"/>
          </w:tcPr>
          <w:p w14:paraId="1423AC07" w14:textId="0A56C2D3" w:rsidR="0067606D" w:rsidRPr="00FD13D6" w:rsidRDefault="0067606D" w:rsidP="0067606D">
            <w:pPr>
              <w:pStyle w:val="TabellRader"/>
              <w:keepNext/>
              <w:keepLines/>
            </w:pPr>
            <w:r w:rsidRPr="00F131B8">
              <w:t>26,4</w:t>
            </w:r>
          </w:p>
        </w:tc>
        <w:tc>
          <w:tcPr>
            <w:tcW w:w="425" w:type="dxa"/>
            <w:tcBorders>
              <w:bottom w:val="nil"/>
            </w:tcBorders>
            <w:tcMar>
              <w:left w:w="28" w:type="dxa"/>
              <w:right w:w="57" w:type="dxa"/>
            </w:tcMar>
            <w:vAlign w:val="bottom"/>
          </w:tcPr>
          <w:p w14:paraId="378B3F04" w14:textId="3D7CC130" w:rsidR="0067606D" w:rsidRPr="00FD13D6" w:rsidRDefault="0067606D" w:rsidP="0067606D">
            <w:pPr>
              <w:pStyle w:val="TabellRader"/>
              <w:keepNext/>
              <w:keepLines/>
            </w:pPr>
            <w:r w:rsidRPr="00F131B8">
              <w:t>26,3</w:t>
            </w:r>
          </w:p>
        </w:tc>
        <w:tc>
          <w:tcPr>
            <w:tcW w:w="426" w:type="dxa"/>
            <w:tcBorders>
              <w:bottom w:val="nil"/>
            </w:tcBorders>
            <w:tcMar>
              <w:left w:w="28" w:type="dxa"/>
              <w:right w:w="57" w:type="dxa"/>
            </w:tcMar>
            <w:vAlign w:val="bottom"/>
          </w:tcPr>
          <w:p w14:paraId="73FD5850" w14:textId="760C328A" w:rsidR="0067606D" w:rsidRPr="00FD13D6" w:rsidRDefault="0067606D" w:rsidP="0067606D">
            <w:pPr>
              <w:pStyle w:val="TabellRader"/>
              <w:keepNext/>
              <w:keepLines/>
            </w:pPr>
            <w:r w:rsidRPr="00F131B8">
              <w:t>11,9</w:t>
            </w:r>
          </w:p>
        </w:tc>
        <w:tc>
          <w:tcPr>
            <w:tcW w:w="425" w:type="dxa"/>
            <w:tcBorders>
              <w:bottom w:val="nil"/>
            </w:tcBorders>
            <w:tcMar>
              <w:left w:w="28" w:type="dxa"/>
              <w:right w:w="57" w:type="dxa"/>
            </w:tcMar>
            <w:vAlign w:val="bottom"/>
          </w:tcPr>
          <w:p w14:paraId="5931E96D" w14:textId="6B86311B" w:rsidR="0067606D" w:rsidRPr="00FD13D6" w:rsidRDefault="0067606D" w:rsidP="0067606D">
            <w:pPr>
              <w:pStyle w:val="TabellRader"/>
              <w:keepNext/>
              <w:keepLines/>
            </w:pPr>
            <w:r w:rsidRPr="007824EF">
              <w:t>11,7</w:t>
            </w:r>
          </w:p>
        </w:tc>
        <w:tc>
          <w:tcPr>
            <w:tcW w:w="425" w:type="dxa"/>
            <w:tcBorders>
              <w:bottom w:val="nil"/>
            </w:tcBorders>
            <w:tcMar>
              <w:left w:w="28" w:type="dxa"/>
              <w:right w:w="57" w:type="dxa"/>
            </w:tcMar>
            <w:vAlign w:val="bottom"/>
          </w:tcPr>
          <w:p w14:paraId="6AD4D7E2" w14:textId="0451081F" w:rsidR="0067606D" w:rsidRPr="00FD13D6" w:rsidRDefault="0067606D" w:rsidP="0067606D">
            <w:pPr>
              <w:pStyle w:val="TabellRader"/>
              <w:keepNext/>
              <w:keepLines/>
            </w:pPr>
            <w:r w:rsidRPr="00F131B8">
              <w:t>10,</w:t>
            </w:r>
            <w:r w:rsidRPr="007824EF">
              <w:t>1</w:t>
            </w:r>
          </w:p>
        </w:tc>
        <w:tc>
          <w:tcPr>
            <w:tcW w:w="426" w:type="dxa"/>
            <w:tcBorders>
              <w:bottom w:val="nil"/>
            </w:tcBorders>
            <w:tcMar>
              <w:left w:w="28" w:type="dxa"/>
              <w:right w:w="57" w:type="dxa"/>
            </w:tcMar>
            <w:vAlign w:val="bottom"/>
          </w:tcPr>
          <w:p w14:paraId="026AD86A" w14:textId="318C0A27" w:rsidR="0067606D" w:rsidRPr="00FD13D6" w:rsidRDefault="0067606D" w:rsidP="0067606D">
            <w:pPr>
              <w:pStyle w:val="TabellRader"/>
              <w:keepNext/>
              <w:keepLines/>
            </w:pPr>
            <w:r w:rsidRPr="00F131B8">
              <w:t>-1,</w:t>
            </w:r>
            <w:r w:rsidRPr="007824EF">
              <w:t>5</w:t>
            </w:r>
          </w:p>
        </w:tc>
      </w:tr>
      <w:tr w:rsidR="0067606D" w:rsidRPr="00092E17" w14:paraId="1389CE0F" w14:textId="77777777" w:rsidTr="0067606D">
        <w:tc>
          <w:tcPr>
            <w:tcW w:w="1843" w:type="dxa"/>
            <w:tcBorders>
              <w:top w:val="nil"/>
              <w:bottom w:val="nil"/>
            </w:tcBorders>
            <w:tcMar>
              <w:left w:w="0" w:type="dxa"/>
              <w:right w:w="0" w:type="dxa"/>
            </w:tcMar>
            <w:vAlign w:val="bottom"/>
          </w:tcPr>
          <w:p w14:paraId="22534B1F" w14:textId="5D85CB53" w:rsidR="0067606D" w:rsidRPr="00FD13D6" w:rsidRDefault="0067606D" w:rsidP="0067606D">
            <w:pPr>
              <w:pStyle w:val="TabellRader"/>
              <w:keepNext/>
              <w:keepLines/>
              <w:jc w:val="left"/>
            </w:pPr>
            <w:r w:rsidRPr="00FD13D6">
              <w:t>Justering för olika redovis</w:t>
            </w:r>
            <w:r w:rsidRPr="00FD13D6">
              <w:softHyphen/>
              <w:t xml:space="preserve">ningsprinciper i statens budget och </w:t>
            </w:r>
            <w:r>
              <w:t>nationalräkenskaperna</w:t>
            </w:r>
          </w:p>
        </w:tc>
        <w:tc>
          <w:tcPr>
            <w:tcW w:w="425" w:type="dxa"/>
            <w:tcBorders>
              <w:top w:val="nil"/>
              <w:bottom w:val="nil"/>
            </w:tcBorders>
            <w:tcMar>
              <w:left w:w="28" w:type="dxa"/>
              <w:right w:w="57" w:type="dxa"/>
            </w:tcMar>
            <w:vAlign w:val="bottom"/>
          </w:tcPr>
          <w:p w14:paraId="7075981C" w14:textId="332F6D42" w:rsidR="0067606D" w:rsidRPr="00FD13D6" w:rsidRDefault="0067606D" w:rsidP="0067606D">
            <w:pPr>
              <w:pStyle w:val="TabellRader"/>
              <w:keepNext/>
              <w:keepLines/>
            </w:pPr>
            <w:r w:rsidRPr="00F131B8">
              <w:t>-10,6</w:t>
            </w:r>
          </w:p>
        </w:tc>
        <w:tc>
          <w:tcPr>
            <w:tcW w:w="425" w:type="dxa"/>
            <w:tcBorders>
              <w:top w:val="nil"/>
              <w:bottom w:val="nil"/>
            </w:tcBorders>
            <w:tcMar>
              <w:left w:w="28" w:type="dxa"/>
              <w:right w:w="57" w:type="dxa"/>
            </w:tcMar>
            <w:vAlign w:val="bottom"/>
          </w:tcPr>
          <w:p w14:paraId="6A595EAF" w14:textId="3D7F40F0" w:rsidR="0067606D" w:rsidRPr="00FD13D6" w:rsidRDefault="0067606D" w:rsidP="0067606D">
            <w:pPr>
              <w:pStyle w:val="TabellRader"/>
              <w:keepNext/>
              <w:keepLines/>
            </w:pPr>
            <w:r w:rsidRPr="00F131B8">
              <w:t>2,1</w:t>
            </w:r>
          </w:p>
        </w:tc>
        <w:tc>
          <w:tcPr>
            <w:tcW w:w="426" w:type="dxa"/>
            <w:tcBorders>
              <w:top w:val="nil"/>
              <w:bottom w:val="nil"/>
            </w:tcBorders>
            <w:tcMar>
              <w:left w:w="28" w:type="dxa"/>
              <w:right w:w="57" w:type="dxa"/>
            </w:tcMar>
            <w:vAlign w:val="bottom"/>
          </w:tcPr>
          <w:p w14:paraId="01924ACD" w14:textId="55EB075C" w:rsidR="0067606D" w:rsidRPr="00FD13D6" w:rsidRDefault="0067606D" w:rsidP="0067606D">
            <w:pPr>
              <w:pStyle w:val="TabellRader"/>
              <w:keepNext/>
              <w:keepLines/>
            </w:pPr>
            <w:r w:rsidRPr="00F131B8">
              <w:t>4,4</w:t>
            </w:r>
          </w:p>
        </w:tc>
        <w:tc>
          <w:tcPr>
            <w:tcW w:w="425" w:type="dxa"/>
            <w:tcBorders>
              <w:top w:val="nil"/>
              <w:bottom w:val="nil"/>
            </w:tcBorders>
            <w:tcMar>
              <w:left w:w="28" w:type="dxa"/>
              <w:right w:w="57" w:type="dxa"/>
            </w:tcMar>
            <w:vAlign w:val="bottom"/>
          </w:tcPr>
          <w:p w14:paraId="644C4B2D" w14:textId="34863BE6" w:rsidR="0067606D" w:rsidRPr="00FD13D6" w:rsidRDefault="0067606D" w:rsidP="0067606D">
            <w:pPr>
              <w:pStyle w:val="TabellRader"/>
              <w:keepNext/>
              <w:keepLines/>
            </w:pPr>
            <w:r w:rsidRPr="00F131B8">
              <w:t>3,3</w:t>
            </w:r>
          </w:p>
        </w:tc>
        <w:tc>
          <w:tcPr>
            <w:tcW w:w="425" w:type="dxa"/>
            <w:tcBorders>
              <w:top w:val="nil"/>
              <w:bottom w:val="nil"/>
            </w:tcBorders>
            <w:tcMar>
              <w:left w:w="28" w:type="dxa"/>
              <w:right w:w="57" w:type="dxa"/>
            </w:tcMar>
            <w:vAlign w:val="bottom"/>
          </w:tcPr>
          <w:p w14:paraId="5DECD9BC" w14:textId="1CB4BA7A" w:rsidR="0067606D" w:rsidRPr="00FD13D6" w:rsidRDefault="0067606D" w:rsidP="0067606D">
            <w:pPr>
              <w:pStyle w:val="TabellRader"/>
              <w:keepNext/>
              <w:keepLines/>
            </w:pPr>
            <w:r w:rsidRPr="00F131B8">
              <w:t>-2,6</w:t>
            </w:r>
          </w:p>
        </w:tc>
        <w:tc>
          <w:tcPr>
            <w:tcW w:w="426" w:type="dxa"/>
            <w:tcBorders>
              <w:top w:val="nil"/>
              <w:bottom w:val="nil"/>
            </w:tcBorders>
            <w:tcMar>
              <w:left w:w="28" w:type="dxa"/>
              <w:right w:w="57" w:type="dxa"/>
            </w:tcMar>
            <w:vAlign w:val="bottom"/>
          </w:tcPr>
          <w:p w14:paraId="6269E52D" w14:textId="5C629E94" w:rsidR="0067606D" w:rsidRPr="00FD13D6" w:rsidRDefault="0067606D" w:rsidP="0067606D">
            <w:pPr>
              <w:pStyle w:val="TabellRader"/>
              <w:keepNext/>
              <w:keepLines/>
            </w:pPr>
            <w:r w:rsidRPr="00F131B8">
              <w:t>-1,4</w:t>
            </w:r>
          </w:p>
        </w:tc>
      </w:tr>
      <w:tr w:rsidR="0067606D" w:rsidRPr="00557766" w14:paraId="715CDBC8" w14:textId="77777777" w:rsidTr="0067606D">
        <w:tc>
          <w:tcPr>
            <w:tcW w:w="1843" w:type="dxa"/>
            <w:tcBorders>
              <w:top w:val="nil"/>
              <w:bottom w:val="nil"/>
            </w:tcBorders>
            <w:tcMar>
              <w:left w:w="0" w:type="dxa"/>
              <w:right w:w="0" w:type="dxa"/>
            </w:tcMar>
            <w:vAlign w:val="bottom"/>
          </w:tcPr>
          <w:p w14:paraId="28B2DFB4" w14:textId="77777777" w:rsidR="0067606D" w:rsidRPr="00557766" w:rsidRDefault="0067606D" w:rsidP="0067606D">
            <w:pPr>
              <w:pStyle w:val="TabellRader"/>
              <w:keepNext/>
              <w:keepLines/>
              <w:jc w:val="left"/>
              <w:rPr>
                <w:i/>
              </w:rPr>
            </w:pPr>
            <w:r w:rsidRPr="00557766">
              <w:rPr>
                <w:i/>
              </w:rPr>
              <w:t>varav stöd till kommuner och landsting</w:t>
            </w:r>
          </w:p>
        </w:tc>
        <w:tc>
          <w:tcPr>
            <w:tcW w:w="425" w:type="dxa"/>
            <w:tcBorders>
              <w:top w:val="nil"/>
              <w:bottom w:val="nil"/>
            </w:tcBorders>
            <w:tcMar>
              <w:left w:w="28" w:type="dxa"/>
              <w:right w:w="57" w:type="dxa"/>
            </w:tcMar>
            <w:vAlign w:val="bottom"/>
          </w:tcPr>
          <w:p w14:paraId="713CD674" w14:textId="4E6A7FD0" w:rsidR="0067606D" w:rsidRPr="00A1437B" w:rsidRDefault="0067606D" w:rsidP="0067606D">
            <w:pPr>
              <w:pStyle w:val="TabellRader"/>
              <w:keepNext/>
              <w:keepLines/>
              <w:rPr>
                <w:i/>
              </w:rPr>
            </w:pPr>
            <w:r w:rsidRPr="00035FFB">
              <w:rPr>
                <w:i/>
              </w:rPr>
              <w:t>-8,8</w:t>
            </w:r>
          </w:p>
        </w:tc>
        <w:tc>
          <w:tcPr>
            <w:tcW w:w="425" w:type="dxa"/>
            <w:tcBorders>
              <w:top w:val="nil"/>
              <w:bottom w:val="nil"/>
            </w:tcBorders>
            <w:tcMar>
              <w:left w:w="28" w:type="dxa"/>
              <w:right w:w="57" w:type="dxa"/>
            </w:tcMar>
            <w:vAlign w:val="bottom"/>
          </w:tcPr>
          <w:p w14:paraId="45FC06B8" w14:textId="66B6258D" w:rsidR="0067606D" w:rsidRPr="00A1437B" w:rsidRDefault="0067606D" w:rsidP="0067606D">
            <w:pPr>
              <w:pStyle w:val="TabellRader"/>
              <w:keepNext/>
              <w:keepLines/>
              <w:rPr>
                <w:i/>
              </w:rPr>
            </w:pPr>
            <w:r w:rsidRPr="00035FFB">
              <w:rPr>
                <w:i/>
              </w:rPr>
              <w:t>0,0</w:t>
            </w:r>
          </w:p>
        </w:tc>
        <w:tc>
          <w:tcPr>
            <w:tcW w:w="426" w:type="dxa"/>
            <w:tcBorders>
              <w:top w:val="nil"/>
              <w:bottom w:val="nil"/>
            </w:tcBorders>
            <w:tcMar>
              <w:left w:w="28" w:type="dxa"/>
              <w:right w:w="57" w:type="dxa"/>
            </w:tcMar>
            <w:vAlign w:val="bottom"/>
          </w:tcPr>
          <w:p w14:paraId="709A8DF1" w14:textId="74CB8E00" w:rsidR="0067606D" w:rsidRPr="00A1437B" w:rsidRDefault="0067606D" w:rsidP="0067606D">
            <w:pPr>
              <w:pStyle w:val="TabellRader"/>
              <w:keepNext/>
              <w:keepLines/>
              <w:rPr>
                <w:i/>
              </w:rPr>
            </w:pPr>
            <w:r w:rsidRPr="00035FFB">
              <w:rPr>
                <w:i/>
              </w:rPr>
              <w:t>0,0</w:t>
            </w:r>
          </w:p>
        </w:tc>
        <w:tc>
          <w:tcPr>
            <w:tcW w:w="425" w:type="dxa"/>
            <w:tcBorders>
              <w:top w:val="nil"/>
              <w:bottom w:val="nil"/>
            </w:tcBorders>
            <w:tcMar>
              <w:left w:w="28" w:type="dxa"/>
              <w:right w:w="57" w:type="dxa"/>
            </w:tcMar>
            <w:vAlign w:val="bottom"/>
          </w:tcPr>
          <w:p w14:paraId="7444533B" w14:textId="401398E6" w:rsidR="0067606D" w:rsidRPr="00A1437B" w:rsidRDefault="0067606D" w:rsidP="0067606D">
            <w:pPr>
              <w:pStyle w:val="TabellRader"/>
              <w:keepNext/>
              <w:keepLines/>
              <w:rPr>
                <w:i/>
              </w:rPr>
            </w:pPr>
            <w:r w:rsidRPr="00035FFB">
              <w:rPr>
                <w:i/>
              </w:rPr>
              <w:t>0,0</w:t>
            </w:r>
          </w:p>
        </w:tc>
        <w:tc>
          <w:tcPr>
            <w:tcW w:w="425" w:type="dxa"/>
            <w:tcBorders>
              <w:top w:val="nil"/>
              <w:bottom w:val="nil"/>
            </w:tcBorders>
            <w:tcMar>
              <w:left w:w="28" w:type="dxa"/>
              <w:right w:w="57" w:type="dxa"/>
            </w:tcMar>
            <w:vAlign w:val="bottom"/>
          </w:tcPr>
          <w:p w14:paraId="7C39E1DC" w14:textId="4ADD95FB" w:rsidR="0067606D" w:rsidRPr="00A1437B" w:rsidRDefault="0067606D" w:rsidP="0067606D">
            <w:pPr>
              <w:pStyle w:val="TabellRader"/>
              <w:keepNext/>
              <w:keepLines/>
              <w:rPr>
                <w:i/>
              </w:rPr>
            </w:pPr>
            <w:r w:rsidRPr="00035FFB">
              <w:rPr>
                <w:i/>
              </w:rPr>
              <w:t>0,0</w:t>
            </w:r>
          </w:p>
        </w:tc>
        <w:tc>
          <w:tcPr>
            <w:tcW w:w="426" w:type="dxa"/>
            <w:tcBorders>
              <w:top w:val="nil"/>
              <w:bottom w:val="nil"/>
            </w:tcBorders>
            <w:tcMar>
              <w:left w:w="28" w:type="dxa"/>
              <w:right w:w="57" w:type="dxa"/>
            </w:tcMar>
            <w:vAlign w:val="bottom"/>
          </w:tcPr>
          <w:p w14:paraId="539AB69F" w14:textId="31CFA3A3" w:rsidR="0067606D" w:rsidRPr="00A1437B" w:rsidRDefault="0067606D" w:rsidP="0067606D">
            <w:pPr>
              <w:pStyle w:val="TabellRader"/>
              <w:keepNext/>
              <w:keepLines/>
              <w:rPr>
                <w:i/>
              </w:rPr>
            </w:pPr>
            <w:r w:rsidRPr="00035FFB">
              <w:rPr>
                <w:i/>
              </w:rPr>
              <w:t>0,0</w:t>
            </w:r>
          </w:p>
        </w:tc>
      </w:tr>
      <w:tr w:rsidR="0067606D" w:rsidRPr="00557766" w14:paraId="784624EA" w14:textId="77777777" w:rsidTr="0067606D">
        <w:tc>
          <w:tcPr>
            <w:tcW w:w="1843" w:type="dxa"/>
            <w:tcBorders>
              <w:top w:val="nil"/>
            </w:tcBorders>
            <w:tcMar>
              <w:left w:w="0" w:type="dxa"/>
              <w:right w:w="0" w:type="dxa"/>
            </w:tcMar>
            <w:vAlign w:val="bottom"/>
          </w:tcPr>
          <w:p w14:paraId="126888B0" w14:textId="77777777" w:rsidR="0067606D" w:rsidRPr="00557766" w:rsidRDefault="0067606D" w:rsidP="0067606D">
            <w:pPr>
              <w:pStyle w:val="TabellRader"/>
              <w:keepNext/>
              <w:keepLines/>
              <w:jc w:val="left"/>
              <w:rPr>
                <w:i/>
              </w:rPr>
            </w:pPr>
            <w:r w:rsidRPr="00557766">
              <w:rPr>
                <w:i/>
              </w:rPr>
              <w:t>varav lånefinansierade infrastrukturinvesteringar</w:t>
            </w:r>
            <w:r w:rsidRPr="00557766">
              <w:rPr>
                <w:i/>
                <w:vertAlign w:val="superscript"/>
              </w:rPr>
              <w:t>2</w:t>
            </w:r>
          </w:p>
        </w:tc>
        <w:tc>
          <w:tcPr>
            <w:tcW w:w="425" w:type="dxa"/>
            <w:tcBorders>
              <w:top w:val="nil"/>
            </w:tcBorders>
            <w:tcMar>
              <w:left w:w="28" w:type="dxa"/>
              <w:right w:w="57" w:type="dxa"/>
            </w:tcMar>
            <w:vAlign w:val="bottom"/>
          </w:tcPr>
          <w:p w14:paraId="4F507352" w14:textId="05C57BCF" w:rsidR="0067606D" w:rsidRPr="00A1437B" w:rsidRDefault="0067606D" w:rsidP="0067606D">
            <w:pPr>
              <w:pStyle w:val="TabellRader"/>
              <w:keepNext/>
              <w:keepLines/>
              <w:rPr>
                <w:i/>
              </w:rPr>
            </w:pPr>
            <w:r w:rsidRPr="00035FFB">
              <w:rPr>
                <w:i/>
              </w:rPr>
              <w:t>-0,4</w:t>
            </w:r>
          </w:p>
        </w:tc>
        <w:tc>
          <w:tcPr>
            <w:tcW w:w="425" w:type="dxa"/>
            <w:tcBorders>
              <w:top w:val="nil"/>
            </w:tcBorders>
            <w:tcMar>
              <w:left w:w="28" w:type="dxa"/>
              <w:right w:w="57" w:type="dxa"/>
            </w:tcMar>
            <w:vAlign w:val="bottom"/>
          </w:tcPr>
          <w:p w14:paraId="5C64F125" w14:textId="042B74A4" w:rsidR="0067606D" w:rsidRPr="00A1437B" w:rsidRDefault="0067606D" w:rsidP="0067606D">
            <w:pPr>
              <w:pStyle w:val="TabellRader"/>
              <w:keepNext/>
              <w:keepLines/>
              <w:rPr>
                <w:i/>
              </w:rPr>
            </w:pPr>
            <w:r w:rsidRPr="00035FFB">
              <w:rPr>
                <w:i/>
              </w:rPr>
              <w:t>1,4</w:t>
            </w:r>
          </w:p>
        </w:tc>
        <w:tc>
          <w:tcPr>
            <w:tcW w:w="426" w:type="dxa"/>
            <w:tcBorders>
              <w:top w:val="nil"/>
            </w:tcBorders>
            <w:tcMar>
              <w:left w:w="28" w:type="dxa"/>
              <w:right w:w="57" w:type="dxa"/>
            </w:tcMar>
            <w:vAlign w:val="bottom"/>
          </w:tcPr>
          <w:p w14:paraId="278408E9" w14:textId="12267326" w:rsidR="0067606D" w:rsidRPr="00A1437B" w:rsidRDefault="0067606D" w:rsidP="0067606D">
            <w:pPr>
              <w:pStyle w:val="TabellRader"/>
              <w:keepNext/>
              <w:keepLines/>
              <w:rPr>
                <w:i/>
              </w:rPr>
            </w:pPr>
            <w:r w:rsidRPr="00035FFB">
              <w:rPr>
                <w:i/>
              </w:rPr>
              <w:t>3,2</w:t>
            </w:r>
          </w:p>
        </w:tc>
        <w:tc>
          <w:tcPr>
            <w:tcW w:w="425" w:type="dxa"/>
            <w:tcBorders>
              <w:top w:val="nil"/>
            </w:tcBorders>
            <w:tcMar>
              <w:left w:w="28" w:type="dxa"/>
              <w:right w:w="57" w:type="dxa"/>
            </w:tcMar>
            <w:vAlign w:val="bottom"/>
          </w:tcPr>
          <w:p w14:paraId="0F569EC6" w14:textId="681C3BCA" w:rsidR="0067606D" w:rsidRPr="00A1437B" w:rsidRDefault="0067606D" w:rsidP="0067606D">
            <w:pPr>
              <w:pStyle w:val="TabellRader"/>
              <w:keepNext/>
              <w:keepLines/>
              <w:rPr>
                <w:i/>
              </w:rPr>
            </w:pPr>
            <w:r w:rsidRPr="00035FFB">
              <w:rPr>
                <w:i/>
              </w:rPr>
              <w:t>3,6</w:t>
            </w:r>
          </w:p>
        </w:tc>
        <w:tc>
          <w:tcPr>
            <w:tcW w:w="425" w:type="dxa"/>
            <w:tcBorders>
              <w:top w:val="nil"/>
            </w:tcBorders>
            <w:tcMar>
              <w:left w:w="28" w:type="dxa"/>
              <w:right w:w="57" w:type="dxa"/>
            </w:tcMar>
            <w:vAlign w:val="bottom"/>
          </w:tcPr>
          <w:p w14:paraId="0915DA64" w14:textId="1E2E9D0F" w:rsidR="0067606D" w:rsidRPr="00A1437B" w:rsidRDefault="0067606D" w:rsidP="0067606D">
            <w:pPr>
              <w:pStyle w:val="TabellRader"/>
              <w:keepNext/>
              <w:keepLines/>
              <w:rPr>
                <w:i/>
              </w:rPr>
            </w:pPr>
            <w:r w:rsidRPr="00035FFB">
              <w:rPr>
                <w:i/>
              </w:rPr>
              <w:t>-0,9</w:t>
            </w:r>
          </w:p>
        </w:tc>
        <w:tc>
          <w:tcPr>
            <w:tcW w:w="426" w:type="dxa"/>
            <w:tcBorders>
              <w:top w:val="nil"/>
            </w:tcBorders>
            <w:tcMar>
              <w:left w:w="28" w:type="dxa"/>
              <w:right w:w="57" w:type="dxa"/>
            </w:tcMar>
            <w:vAlign w:val="bottom"/>
          </w:tcPr>
          <w:p w14:paraId="2667D43E" w14:textId="7D4C18C5" w:rsidR="0067606D" w:rsidRPr="00A1437B" w:rsidRDefault="0067606D" w:rsidP="0067606D">
            <w:pPr>
              <w:pStyle w:val="TabellRader"/>
              <w:keepNext/>
              <w:keepLines/>
              <w:rPr>
                <w:i/>
              </w:rPr>
            </w:pPr>
            <w:r w:rsidRPr="00035FFB">
              <w:rPr>
                <w:i/>
              </w:rPr>
              <w:t>-1,5</w:t>
            </w:r>
          </w:p>
        </w:tc>
      </w:tr>
      <w:tr w:rsidR="0067606D" w:rsidRPr="00557766" w14:paraId="2EDC5437" w14:textId="77777777" w:rsidTr="0067606D">
        <w:tc>
          <w:tcPr>
            <w:tcW w:w="1843" w:type="dxa"/>
            <w:tcMar>
              <w:left w:w="0" w:type="dxa"/>
              <w:right w:w="0" w:type="dxa"/>
            </w:tcMar>
            <w:vAlign w:val="bottom"/>
          </w:tcPr>
          <w:p w14:paraId="36030F68" w14:textId="77777777" w:rsidR="0067606D" w:rsidRPr="00557766" w:rsidRDefault="0067606D" w:rsidP="0067606D">
            <w:pPr>
              <w:pStyle w:val="TabellRader"/>
              <w:keepNext/>
              <w:keepLines/>
              <w:jc w:val="left"/>
              <w:rPr>
                <w:b/>
              </w:rPr>
            </w:pPr>
            <w:r w:rsidRPr="00557766">
              <w:rPr>
                <w:b/>
              </w:rPr>
              <w:t>Summa utgiftsförändringar</w:t>
            </w:r>
            <w:r w:rsidRPr="00A77407">
              <w:rPr>
                <w:vertAlign w:val="superscript"/>
              </w:rPr>
              <w:t>3</w:t>
            </w:r>
          </w:p>
        </w:tc>
        <w:tc>
          <w:tcPr>
            <w:tcW w:w="425" w:type="dxa"/>
            <w:tcMar>
              <w:left w:w="28" w:type="dxa"/>
              <w:right w:w="57" w:type="dxa"/>
            </w:tcMar>
            <w:vAlign w:val="bottom"/>
          </w:tcPr>
          <w:p w14:paraId="2E72DFED" w14:textId="6B5F32FA" w:rsidR="0067606D" w:rsidRPr="00417416" w:rsidRDefault="0067606D" w:rsidP="0067606D">
            <w:pPr>
              <w:pStyle w:val="TabellRader"/>
              <w:keepNext/>
              <w:keepLines/>
              <w:rPr>
                <w:b/>
              </w:rPr>
            </w:pPr>
            <w:r w:rsidRPr="00417416">
              <w:rPr>
                <w:b/>
              </w:rPr>
              <w:t>15,9</w:t>
            </w:r>
          </w:p>
        </w:tc>
        <w:tc>
          <w:tcPr>
            <w:tcW w:w="425" w:type="dxa"/>
            <w:tcMar>
              <w:left w:w="28" w:type="dxa"/>
              <w:right w:w="57" w:type="dxa"/>
            </w:tcMar>
            <w:vAlign w:val="bottom"/>
          </w:tcPr>
          <w:p w14:paraId="08054418" w14:textId="3E3392F0" w:rsidR="0067606D" w:rsidRPr="00417416" w:rsidRDefault="0067606D" w:rsidP="0067606D">
            <w:pPr>
              <w:pStyle w:val="TabellRader"/>
              <w:keepNext/>
              <w:keepLines/>
              <w:rPr>
                <w:b/>
              </w:rPr>
            </w:pPr>
            <w:r w:rsidRPr="00417416">
              <w:rPr>
                <w:b/>
              </w:rPr>
              <w:t>28,4</w:t>
            </w:r>
          </w:p>
        </w:tc>
        <w:tc>
          <w:tcPr>
            <w:tcW w:w="426" w:type="dxa"/>
            <w:tcMar>
              <w:left w:w="28" w:type="dxa"/>
              <w:right w:w="57" w:type="dxa"/>
            </w:tcMar>
            <w:vAlign w:val="bottom"/>
          </w:tcPr>
          <w:p w14:paraId="4D11FAA6" w14:textId="5B98CD3D" w:rsidR="0067606D" w:rsidRPr="00417416" w:rsidRDefault="0067606D" w:rsidP="0067606D">
            <w:pPr>
              <w:pStyle w:val="TabellRader"/>
              <w:keepNext/>
              <w:keepLines/>
              <w:rPr>
                <w:b/>
              </w:rPr>
            </w:pPr>
            <w:r w:rsidRPr="00417416">
              <w:rPr>
                <w:b/>
              </w:rPr>
              <w:t>16,3</w:t>
            </w:r>
          </w:p>
        </w:tc>
        <w:tc>
          <w:tcPr>
            <w:tcW w:w="425" w:type="dxa"/>
            <w:tcMar>
              <w:left w:w="28" w:type="dxa"/>
              <w:right w:w="57" w:type="dxa"/>
            </w:tcMar>
            <w:vAlign w:val="bottom"/>
          </w:tcPr>
          <w:p w14:paraId="45C99968" w14:textId="7DC24D76" w:rsidR="0067606D" w:rsidRPr="00417416" w:rsidRDefault="0067606D" w:rsidP="0067606D">
            <w:pPr>
              <w:pStyle w:val="TabellRader"/>
              <w:keepNext/>
              <w:keepLines/>
              <w:rPr>
                <w:b/>
              </w:rPr>
            </w:pPr>
            <w:r w:rsidRPr="00417416">
              <w:rPr>
                <w:b/>
              </w:rPr>
              <w:t>15,</w:t>
            </w:r>
            <w:r w:rsidRPr="00E97D5E">
              <w:rPr>
                <w:b/>
              </w:rPr>
              <w:t>0</w:t>
            </w:r>
          </w:p>
        </w:tc>
        <w:tc>
          <w:tcPr>
            <w:tcW w:w="425" w:type="dxa"/>
            <w:tcMar>
              <w:left w:w="28" w:type="dxa"/>
              <w:right w:w="57" w:type="dxa"/>
            </w:tcMar>
            <w:vAlign w:val="bottom"/>
          </w:tcPr>
          <w:p w14:paraId="620F0239" w14:textId="284B78A1" w:rsidR="0067606D" w:rsidRPr="00417416" w:rsidRDefault="0067606D" w:rsidP="0067606D">
            <w:pPr>
              <w:pStyle w:val="TabellRader"/>
              <w:keepNext/>
              <w:keepLines/>
              <w:rPr>
                <w:b/>
              </w:rPr>
            </w:pPr>
            <w:r w:rsidRPr="00E97D5E">
              <w:rPr>
                <w:b/>
              </w:rPr>
              <w:t>7,4</w:t>
            </w:r>
          </w:p>
        </w:tc>
        <w:tc>
          <w:tcPr>
            <w:tcW w:w="426" w:type="dxa"/>
            <w:tcMar>
              <w:left w:w="28" w:type="dxa"/>
              <w:right w:w="57" w:type="dxa"/>
            </w:tcMar>
            <w:vAlign w:val="bottom"/>
          </w:tcPr>
          <w:p w14:paraId="74D51D92" w14:textId="56949CA9" w:rsidR="0067606D" w:rsidRPr="00417416" w:rsidRDefault="0067606D" w:rsidP="0067606D">
            <w:pPr>
              <w:pStyle w:val="TabellRader"/>
              <w:keepNext/>
              <w:keepLines/>
              <w:rPr>
                <w:b/>
              </w:rPr>
            </w:pPr>
            <w:r w:rsidRPr="00417416">
              <w:rPr>
                <w:b/>
              </w:rPr>
              <w:t>-</w:t>
            </w:r>
            <w:r w:rsidRPr="00E97D5E">
              <w:rPr>
                <w:b/>
              </w:rPr>
              <w:t>2,9</w:t>
            </w:r>
          </w:p>
        </w:tc>
      </w:tr>
      <w:tr w:rsidR="0067606D" w:rsidRPr="00557766" w14:paraId="223BA9C8" w14:textId="77777777" w:rsidTr="0067606D">
        <w:tc>
          <w:tcPr>
            <w:tcW w:w="1843" w:type="dxa"/>
            <w:tcBorders>
              <w:bottom w:val="nil"/>
            </w:tcBorders>
            <w:tcMar>
              <w:left w:w="0" w:type="dxa"/>
              <w:right w:w="0" w:type="dxa"/>
            </w:tcMar>
            <w:vAlign w:val="bottom"/>
          </w:tcPr>
          <w:p w14:paraId="5597844B" w14:textId="77777777" w:rsidR="0067606D" w:rsidRPr="00557766" w:rsidRDefault="0067606D" w:rsidP="0067606D">
            <w:pPr>
              <w:pStyle w:val="TabellRader"/>
              <w:keepNext/>
              <w:keepLines/>
              <w:jc w:val="left"/>
            </w:pPr>
            <w:r w:rsidRPr="00557766">
              <w:t>Skatter, brutto</w:t>
            </w:r>
            <w:r w:rsidRPr="00557766">
              <w:rPr>
                <w:vertAlign w:val="superscript"/>
              </w:rPr>
              <w:t>4,5</w:t>
            </w:r>
          </w:p>
        </w:tc>
        <w:tc>
          <w:tcPr>
            <w:tcW w:w="425" w:type="dxa"/>
            <w:tcBorders>
              <w:bottom w:val="nil"/>
            </w:tcBorders>
            <w:tcMar>
              <w:left w:w="28" w:type="dxa"/>
              <w:right w:w="57" w:type="dxa"/>
            </w:tcMar>
            <w:vAlign w:val="bottom"/>
          </w:tcPr>
          <w:p w14:paraId="30BB0192" w14:textId="31042485" w:rsidR="0067606D" w:rsidRPr="00557766" w:rsidRDefault="0067606D" w:rsidP="0067606D">
            <w:pPr>
              <w:pStyle w:val="TabellRader"/>
              <w:keepNext/>
              <w:keepLines/>
            </w:pPr>
            <w:r w:rsidRPr="00F131B8">
              <w:t>6,7</w:t>
            </w:r>
          </w:p>
        </w:tc>
        <w:tc>
          <w:tcPr>
            <w:tcW w:w="425" w:type="dxa"/>
            <w:tcBorders>
              <w:bottom w:val="nil"/>
            </w:tcBorders>
            <w:tcMar>
              <w:left w:w="28" w:type="dxa"/>
              <w:right w:w="57" w:type="dxa"/>
            </w:tcMar>
            <w:vAlign w:val="bottom"/>
          </w:tcPr>
          <w:p w14:paraId="11380D17" w14:textId="06F9C7B4" w:rsidR="0067606D" w:rsidRPr="00557766" w:rsidRDefault="0067606D" w:rsidP="0067606D">
            <w:pPr>
              <w:pStyle w:val="TabellRader"/>
              <w:keepNext/>
              <w:keepLines/>
            </w:pPr>
            <w:r w:rsidRPr="00F131B8">
              <w:t>-3,9</w:t>
            </w:r>
          </w:p>
        </w:tc>
        <w:tc>
          <w:tcPr>
            <w:tcW w:w="426" w:type="dxa"/>
            <w:tcBorders>
              <w:bottom w:val="nil"/>
            </w:tcBorders>
            <w:tcMar>
              <w:left w:w="28" w:type="dxa"/>
              <w:right w:w="57" w:type="dxa"/>
            </w:tcMar>
            <w:vAlign w:val="bottom"/>
          </w:tcPr>
          <w:p w14:paraId="2E5AF709" w14:textId="376EFF83" w:rsidR="0067606D" w:rsidRPr="00557766" w:rsidRDefault="0067606D" w:rsidP="0067606D">
            <w:pPr>
              <w:pStyle w:val="TabellRader"/>
              <w:keepNext/>
              <w:keepLines/>
            </w:pPr>
            <w:r w:rsidRPr="00F131B8">
              <w:t>-18,5</w:t>
            </w:r>
          </w:p>
        </w:tc>
        <w:tc>
          <w:tcPr>
            <w:tcW w:w="425" w:type="dxa"/>
            <w:tcBorders>
              <w:bottom w:val="nil"/>
            </w:tcBorders>
            <w:tcMar>
              <w:left w:w="28" w:type="dxa"/>
              <w:right w:w="57" w:type="dxa"/>
            </w:tcMar>
            <w:vAlign w:val="bottom"/>
          </w:tcPr>
          <w:p w14:paraId="72C3D947" w14:textId="13F114D3" w:rsidR="0067606D" w:rsidRPr="00557766" w:rsidRDefault="0067606D" w:rsidP="0067606D">
            <w:pPr>
              <w:pStyle w:val="TabellRader"/>
              <w:keepNext/>
              <w:keepLines/>
            </w:pPr>
            <w:r w:rsidRPr="00F131B8">
              <w:t>-1</w:t>
            </w:r>
            <w:r>
              <w:t>6,0</w:t>
            </w:r>
          </w:p>
        </w:tc>
        <w:tc>
          <w:tcPr>
            <w:tcW w:w="425" w:type="dxa"/>
            <w:tcBorders>
              <w:bottom w:val="nil"/>
            </w:tcBorders>
            <w:tcMar>
              <w:left w:w="28" w:type="dxa"/>
              <w:right w:w="57" w:type="dxa"/>
            </w:tcMar>
            <w:vAlign w:val="bottom"/>
          </w:tcPr>
          <w:p w14:paraId="5E735DCB" w14:textId="097EB25F" w:rsidR="0067606D" w:rsidRPr="00557766" w:rsidRDefault="0067606D" w:rsidP="0067606D">
            <w:pPr>
              <w:pStyle w:val="TabellRader"/>
              <w:keepNext/>
              <w:keepLines/>
            </w:pPr>
            <w:r w:rsidRPr="00F131B8">
              <w:t>-</w:t>
            </w:r>
            <w:r>
              <w:t>10,2</w:t>
            </w:r>
          </w:p>
        </w:tc>
        <w:tc>
          <w:tcPr>
            <w:tcW w:w="426" w:type="dxa"/>
            <w:tcBorders>
              <w:bottom w:val="nil"/>
            </w:tcBorders>
            <w:tcMar>
              <w:left w:w="28" w:type="dxa"/>
              <w:right w:w="57" w:type="dxa"/>
            </w:tcMar>
            <w:vAlign w:val="bottom"/>
          </w:tcPr>
          <w:p w14:paraId="0AE22F42" w14:textId="5C8D896D" w:rsidR="0067606D" w:rsidRPr="00557766" w:rsidRDefault="0067606D" w:rsidP="0067606D">
            <w:pPr>
              <w:pStyle w:val="TabellRader"/>
              <w:keepNext/>
              <w:keepLines/>
            </w:pPr>
            <w:r w:rsidRPr="00F131B8">
              <w:t>4,</w:t>
            </w:r>
            <w:r>
              <w:t>2</w:t>
            </w:r>
          </w:p>
        </w:tc>
      </w:tr>
      <w:tr w:rsidR="0067606D" w:rsidRPr="00557766" w14:paraId="470B639A" w14:textId="77777777" w:rsidTr="0067606D">
        <w:tc>
          <w:tcPr>
            <w:tcW w:w="1843" w:type="dxa"/>
            <w:tcBorders>
              <w:top w:val="nil"/>
              <w:bottom w:val="nil"/>
            </w:tcBorders>
            <w:tcMar>
              <w:left w:w="0" w:type="dxa"/>
              <w:right w:w="0" w:type="dxa"/>
            </w:tcMar>
            <w:vAlign w:val="bottom"/>
          </w:tcPr>
          <w:p w14:paraId="65ED16F9" w14:textId="77777777" w:rsidR="0067606D" w:rsidRPr="00557766" w:rsidRDefault="0067606D" w:rsidP="0067606D">
            <w:pPr>
              <w:pStyle w:val="TabellRader"/>
              <w:keepNext/>
              <w:keepLines/>
              <w:jc w:val="left"/>
            </w:pPr>
            <w:r w:rsidRPr="00557766">
              <w:t>Indirekta effekter av skatter</w:t>
            </w:r>
            <w:r w:rsidRPr="00557766">
              <w:rPr>
                <w:vertAlign w:val="superscript"/>
              </w:rPr>
              <w:t>5</w:t>
            </w:r>
          </w:p>
        </w:tc>
        <w:tc>
          <w:tcPr>
            <w:tcW w:w="425" w:type="dxa"/>
            <w:tcBorders>
              <w:top w:val="nil"/>
              <w:bottom w:val="nil"/>
            </w:tcBorders>
            <w:tcMar>
              <w:left w:w="28" w:type="dxa"/>
              <w:right w:w="57" w:type="dxa"/>
            </w:tcMar>
            <w:vAlign w:val="bottom"/>
          </w:tcPr>
          <w:p w14:paraId="53974CEF" w14:textId="667CCCBA" w:rsidR="0067606D" w:rsidRPr="00557766" w:rsidRDefault="0067606D" w:rsidP="0067606D">
            <w:pPr>
              <w:pStyle w:val="TabellRader"/>
              <w:keepNext/>
              <w:keepLines/>
            </w:pPr>
            <w:r w:rsidRPr="00F131B8">
              <w:t>1,4</w:t>
            </w:r>
          </w:p>
        </w:tc>
        <w:tc>
          <w:tcPr>
            <w:tcW w:w="425" w:type="dxa"/>
            <w:tcBorders>
              <w:top w:val="nil"/>
              <w:bottom w:val="nil"/>
            </w:tcBorders>
            <w:tcMar>
              <w:left w:w="28" w:type="dxa"/>
              <w:right w:w="57" w:type="dxa"/>
            </w:tcMar>
            <w:vAlign w:val="bottom"/>
          </w:tcPr>
          <w:p w14:paraId="6E6F5E0A" w14:textId="5CC6DDBA" w:rsidR="0067606D" w:rsidRPr="00557766" w:rsidRDefault="0067606D" w:rsidP="0067606D">
            <w:pPr>
              <w:pStyle w:val="TabellRader"/>
              <w:keepNext/>
              <w:keepLines/>
            </w:pPr>
            <w:r w:rsidRPr="00F131B8">
              <w:t>2,1</w:t>
            </w:r>
          </w:p>
        </w:tc>
        <w:tc>
          <w:tcPr>
            <w:tcW w:w="426" w:type="dxa"/>
            <w:tcBorders>
              <w:top w:val="nil"/>
              <w:bottom w:val="nil"/>
            </w:tcBorders>
            <w:tcMar>
              <w:left w:w="28" w:type="dxa"/>
              <w:right w:w="57" w:type="dxa"/>
            </w:tcMar>
            <w:vAlign w:val="bottom"/>
          </w:tcPr>
          <w:p w14:paraId="41779115" w14:textId="54350076" w:rsidR="0067606D" w:rsidRPr="00557766" w:rsidRDefault="0067606D" w:rsidP="0067606D">
            <w:pPr>
              <w:pStyle w:val="TabellRader"/>
              <w:keepNext/>
              <w:keepLines/>
            </w:pPr>
            <w:r w:rsidRPr="00F131B8">
              <w:t>0,5</w:t>
            </w:r>
          </w:p>
        </w:tc>
        <w:tc>
          <w:tcPr>
            <w:tcW w:w="425" w:type="dxa"/>
            <w:tcBorders>
              <w:top w:val="nil"/>
              <w:bottom w:val="nil"/>
            </w:tcBorders>
            <w:tcMar>
              <w:left w:w="28" w:type="dxa"/>
              <w:right w:w="57" w:type="dxa"/>
            </w:tcMar>
            <w:vAlign w:val="bottom"/>
          </w:tcPr>
          <w:p w14:paraId="23059864" w14:textId="105F8B2F" w:rsidR="0067606D" w:rsidRPr="00557766" w:rsidRDefault="0067606D" w:rsidP="0067606D">
            <w:pPr>
              <w:pStyle w:val="TabellRader"/>
              <w:keepNext/>
              <w:keepLines/>
            </w:pPr>
            <w:r w:rsidRPr="00F131B8">
              <w:t>1,8</w:t>
            </w:r>
          </w:p>
        </w:tc>
        <w:tc>
          <w:tcPr>
            <w:tcW w:w="425" w:type="dxa"/>
            <w:tcBorders>
              <w:top w:val="nil"/>
              <w:bottom w:val="nil"/>
            </w:tcBorders>
            <w:tcMar>
              <w:left w:w="28" w:type="dxa"/>
              <w:right w:w="57" w:type="dxa"/>
            </w:tcMar>
            <w:vAlign w:val="bottom"/>
          </w:tcPr>
          <w:p w14:paraId="28B3EBED" w14:textId="3C6B3529" w:rsidR="0067606D" w:rsidRPr="00557766" w:rsidRDefault="0067606D" w:rsidP="0067606D">
            <w:pPr>
              <w:pStyle w:val="TabellRader"/>
              <w:keepNext/>
              <w:keepLines/>
            </w:pPr>
            <w:r w:rsidRPr="00F131B8">
              <w:t>0,8</w:t>
            </w:r>
          </w:p>
        </w:tc>
        <w:tc>
          <w:tcPr>
            <w:tcW w:w="426" w:type="dxa"/>
            <w:tcBorders>
              <w:top w:val="nil"/>
              <w:bottom w:val="nil"/>
            </w:tcBorders>
            <w:tcMar>
              <w:left w:w="28" w:type="dxa"/>
              <w:right w:w="57" w:type="dxa"/>
            </w:tcMar>
            <w:vAlign w:val="bottom"/>
          </w:tcPr>
          <w:p w14:paraId="196EB466" w14:textId="77E32A60" w:rsidR="0067606D" w:rsidRPr="00557766" w:rsidRDefault="0067606D" w:rsidP="0067606D">
            <w:pPr>
              <w:pStyle w:val="TabellRader"/>
              <w:keepNext/>
              <w:keepLines/>
            </w:pPr>
            <w:r w:rsidRPr="00F131B8">
              <w:t>-0,8</w:t>
            </w:r>
          </w:p>
        </w:tc>
      </w:tr>
      <w:tr w:rsidR="0067606D" w:rsidRPr="00557766" w14:paraId="23CE07AB" w14:textId="77777777" w:rsidTr="0067606D">
        <w:tc>
          <w:tcPr>
            <w:tcW w:w="1843" w:type="dxa"/>
            <w:tcBorders>
              <w:top w:val="nil"/>
            </w:tcBorders>
            <w:tcMar>
              <w:left w:w="0" w:type="dxa"/>
              <w:right w:w="0" w:type="dxa"/>
            </w:tcMar>
            <w:vAlign w:val="bottom"/>
          </w:tcPr>
          <w:p w14:paraId="1AF8EDC7" w14:textId="77777777" w:rsidR="0067606D" w:rsidRPr="00557766" w:rsidRDefault="0067606D" w:rsidP="0067606D">
            <w:pPr>
              <w:pStyle w:val="TabellRader"/>
              <w:keepNext/>
              <w:keepLines/>
              <w:jc w:val="left"/>
            </w:pPr>
            <w:r w:rsidRPr="00557766">
              <w:t>Övriga inkomstreformer</w:t>
            </w:r>
          </w:p>
        </w:tc>
        <w:tc>
          <w:tcPr>
            <w:tcW w:w="425" w:type="dxa"/>
            <w:tcBorders>
              <w:top w:val="nil"/>
              <w:bottom w:val="single" w:sz="6" w:space="0" w:color="auto"/>
            </w:tcBorders>
            <w:tcMar>
              <w:left w:w="28" w:type="dxa"/>
              <w:right w:w="57" w:type="dxa"/>
            </w:tcMar>
            <w:vAlign w:val="bottom"/>
          </w:tcPr>
          <w:p w14:paraId="5AC6B52C" w14:textId="60DDA5D3" w:rsidR="0067606D" w:rsidRPr="00557766" w:rsidRDefault="0067606D" w:rsidP="0067606D">
            <w:pPr>
              <w:pStyle w:val="TabellRader"/>
              <w:keepNext/>
              <w:keepLines/>
            </w:pPr>
            <w:r w:rsidRPr="00F131B8">
              <w:t>0,3</w:t>
            </w:r>
          </w:p>
        </w:tc>
        <w:tc>
          <w:tcPr>
            <w:tcW w:w="425" w:type="dxa"/>
            <w:tcBorders>
              <w:top w:val="nil"/>
            </w:tcBorders>
            <w:tcMar>
              <w:left w:w="28" w:type="dxa"/>
              <w:right w:w="57" w:type="dxa"/>
            </w:tcMar>
            <w:vAlign w:val="bottom"/>
          </w:tcPr>
          <w:p w14:paraId="14213693" w14:textId="322F80B8" w:rsidR="0067606D" w:rsidRPr="00557766" w:rsidRDefault="0067606D" w:rsidP="0067606D">
            <w:pPr>
              <w:pStyle w:val="TabellRader"/>
              <w:keepNext/>
              <w:keepLines/>
            </w:pPr>
            <w:r w:rsidRPr="00F131B8">
              <w:t>-1,4</w:t>
            </w:r>
          </w:p>
        </w:tc>
        <w:tc>
          <w:tcPr>
            <w:tcW w:w="426" w:type="dxa"/>
            <w:tcBorders>
              <w:top w:val="nil"/>
            </w:tcBorders>
            <w:tcMar>
              <w:left w:w="28" w:type="dxa"/>
              <w:right w:w="57" w:type="dxa"/>
            </w:tcMar>
            <w:vAlign w:val="bottom"/>
          </w:tcPr>
          <w:p w14:paraId="593753DB" w14:textId="6369F05A" w:rsidR="0067606D" w:rsidRPr="00557766" w:rsidRDefault="0067606D" w:rsidP="0067606D">
            <w:pPr>
              <w:pStyle w:val="TabellRader"/>
              <w:keepNext/>
              <w:keepLines/>
            </w:pPr>
            <w:r w:rsidRPr="00F131B8">
              <w:t>-0,1</w:t>
            </w:r>
          </w:p>
        </w:tc>
        <w:tc>
          <w:tcPr>
            <w:tcW w:w="425" w:type="dxa"/>
            <w:tcBorders>
              <w:top w:val="nil"/>
            </w:tcBorders>
            <w:tcMar>
              <w:left w:w="28" w:type="dxa"/>
              <w:right w:w="57" w:type="dxa"/>
            </w:tcMar>
            <w:vAlign w:val="bottom"/>
          </w:tcPr>
          <w:p w14:paraId="3A98EA13" w14:textId="7236A0E8" w:rsidR="0067606D" w:rsidRPr="00557766" w:rsidRDefault="0067606D" w:rsidP="0067606D">
            <w:pPr>
              <w:pStyle w:val="TabellRader"/>
              <w:keepNext/>
              <w:keepLines/>
            </w:pPr>
            <w:r w:rsidRPr="00F131B8">
              <w:t>0,8</w:t>
            </w:r>
          </w:p>
        </w:tc>
        <w:tc>
          <w:tcPr>
            <w:tcW w:w="425" w:type="dxa"/>
            <w:tcBorders>
              <w:top w:val="nil"/>
            </w:tcBorders>
            <w:tcMar>
              <w:left w:w="28" w:type="dxa"/>
              <w:right w:w="57" w:type="dxa"/>
            </w:tcMar>
            <w:vAlign w:val="bottom"/>
          </w:tcPr>
          <w:p w14:paraId="1758BBDD" w14:textId="34C7D9EB" w:rsidR="0067606D" w:rsidRPr="00557766" w:rsidRDefault="0067606D" w:rsidP="0067606D">
            <w:pPr>
              <w:pStyle w:val="TabellRader"/>
              <w:keepNext/>
              <w:keepLines/>
            </w:pPr>
            <w:r w:rsidRPr="00F131B8">
              <w:t>0,6</w:t>
            </w:r>
          </w:p>
        </w:tc>
        <w:tc>
          <w:tcPr>
            <w:tcW w:w="426" w:type="dxa"/>
            <w:tcBorders>
              <w:top w:val="nil"/>
            </w:tcBorders>
            <w:tcMar>
              <w:left w:w="28" w:type="dxa"/>
              <w:right w:w="57" w:type="dxa"/>
            </w:tcMar>
            <w:vAlign w:val="bottom"/>
          </w:tcPr>
          <w:p w14:paraId="422BC269" w14:textId="71FFED1A" w:rsidR="0067606D" w:rsidRPr="00557766" w:rsidRDefault="0067606D" w:rsidP="0067606D">
            <w:pPr>
              <w:pStyle w:val="TabellRader"/>
              <w:keepNext/>
              <w:keepLines/>
            </w:pPr>
            <w:r w:rsidRPr="00F131B8">
              <w:t>0,1</w:t>
            </w:r>
          </w:p>
        </w:tc>
      </w:tr>
      <w:tr w:rsidR="0067606D" w:rsidRPr="00557766" w14:paraId="55E646A5" w14:textId="77777777" w:rsidTr="0067606D">
        <w:tc>
          <w:tcPr>
            <w:tcW w:w="1843" w:type="dxa"/>
            <w:tcBorders>
              <w:bottom w:val="single" w:sz="8" w:space="0" w:color="auto"/>
            </w:tcBorders>
            <w:tcMar>
              <w:left w:w="0" w:type="dxa"/>
              <w:right w:w="0" w:type="dxa"/>
            </w:tcMar>
            <w:vAlign w:val="bottom"/>
          </w:tcPr>
          <w:p w14:paraId="3208F693" w14:textId="77777777" w:rsidR="0067606D" w:rsidRPr="00557766" w:rsidRDefault="0067606D" w:rsidP="0067606D">
            <w:pPr>
              <w:pStyle w:val="TabellRader"/>
              <w:keepNext/>
              <w:keepLines/>
              <w:jc w:val="left"/>
              <w:rPr>
                <w:b/>
              </w:rPr>
            </w:pPr>
            <w:r w:rsidRPr="00557766">
              <w:rPr>
                <w:b/>
              </w:rPr>
              <w:t>Summa inkomstförändringar, netto</w:t>
            </w:r>
            <w:r w:rsidRPr="00557766">
              <w:rPr>
                <w:vertAlign w:val="superscript"/>
              </w:rPr>
              <w:t>3</w:t>
            </w:r>
          </w:p>
        </w:tc>
        <w:tc>
          <w:tcPr>
            <w:tcW w:w="425" w:type="dxa"/>
            <w:tcBorders>
              <w:top w:val="single" w:sz="6" w:space="0" w:color="auto"/>
              <w:bottom w:val="single" w:sz="8" w:space="0" w:color="auto"/>
              <w:right w:val="nil"/>
            </w:tcBorders>
            <w:tcMar>
              <w:left w:w="28" w:type="dxa"/>
              <w:right w:w="57" w:type="dxa"/>
            </w:tcMar>
            <w:vAlign w:val="bottom"/>
          </w:tcPr>
          <w:p w14:paraId="1CE83BDF" w14:textId="0237EB65" w:rsidR="0067606D" w:rsidRPr="00417416" w:rsidRDefault="0067606D" w:rsidP="0067606D">
            <w:pPr>
              <w:pStyle w:val="TabellRader"/>
              <w:keepNext/>
              <w:keepLines/>
              <w:rPr>
                <w:b/>
              </w:rPr>
            </w:pPr>
            <w:r w:rsidRPr="00417416">
              <w:rPr>
                <w:b/>
              </w:rPr>
              <w:t>8,4</w:t>
            </w:r>
          </w:p>
        </w:tc>
        <w:tc>
          <w:tcPr>
            <w:tcW w:w="425" w:type="dxa"/>
            <w:tcBorders>
              <w:left w:val="nil"/>
              <w:bottom w:val="single" w:sz="8" w:space="0" w:color="auto"/>
            </w:tcBorders>
            <w:tcMar>
              <w:left w:w="28" w:type="dxa"/>
              <w:right w:w="57" w:type="dxa"/>
            </w:tcMar>
            <w:vAlign w:val="bottom"/>
          </w:tcPr>
          <w:p w14:paraId="144DA505" w14:textId="364E395D" w:rsidR="0067606D" w:rsidRPr="00417416" w:rsidRDefault="0067606D" w:rsidP="0067606D">
            <w:pPr>
              <w:pStyle w:val="TabellRader"/>
              <w:keepNext/>
              <w:keepLines/>
              <w:rPr>
                <w:b/>
              </w:rPr>
            </w:pPr>
            <w:r w:rsidRPr="00417416">
              <w:rPr>
                <w:b/>
              </w:rPr>
              <w:t>-3,2</w:t>
            </w:r>
          </w:p>
        </w:tc>
        <w:tc>
          <w:tcPr>
            <w:tcW w:w="426" w:type="dxa"/>
            <w:tcBorders>
              <w:bottom w:val="single" w:sz="8" w:space="0" w:color="auto"/>
            </w:tcBorders>
            <w:tcMar>
              <w:left w:w="28" w:type="dxa"/>
              <w:right w:w="57" w:type="dxa"/>
            </w:tcMar>
            <w:vAlign w:val="bottom"/>
          </w:tcPr>
          <w:p w14:paraId="01C05D7A" w14:textId="71FB7D0D" w:rsidR="0067606D" w:rsidRPr="00417416" w:rsidRDefault="0067606D" w:rsidP="0067606D">
            <w:pPr>
              <w:pStyle w:val="TabellRader"/>
              <w:keepNext/>
              <w:keepLines/>
              <w:rPr>
                <w:b/>
              </w:rPr>
            </w:pPr>
            <w:r w:rsidRPr="00417416">
              <w:rPr>
                <w:b/>
              </w:rPr>
              <w:t>-18,1</w:t>
            </w:r>
          </w:p>
        </w:tc>
        <w:tc>
          <w:tcPr>
            <w:tcW w:w="425" w:type="dxa"/>
            <w:tcBorders>
              <w:bottom w:val="single" w:sz="8" w:space="0" w:color="auto"/>
            </w:tcBorders>
            <w:tcMar>
              <w:left w:w="28" w:type="dxa"/>
              <w:right w:w="57" w:type="dxa"/>
            </w:tcMar>
            <w:vAlign w:val="bottom"/>
          </w:tcPr>
          <w:p w14:paraId="4BCECEB0" w14:textId="70378DE7" w:rsidR="0067606D" w:rsidRPr="00417416" w:rsidRDefault="0067606D" w:rsidP="0067606D">
            <w:pPr>
              <w:pStyle w:val="TabellRader"/>
              <w:keepNext/>
              <w:keepLines/>
              <w:rPr>
                <w:b/>
              </w:rPr>
            </w:pPr>
            <w:r w:rsidRPr="00417416">
              <w:rPr>
                <w:b/>
              </w:rPr>
              <w:t>-1</w:t>
            </w:r>
            <w:r>
              <w:rPr>
                <w:b/>
              </w:rPr>
              <w:t>3,4</w:t>
            </w:r>
          </w:p>
        </w:tc>
        <w:tc>
          <w:tcPr>
            <w:tcW w:w="425" w:type="dxa"/>
            <w:tcBorders>
              <w:bottom w:val="single" w:sz="8" w:space="0" w:color="auto"/>
            </w:tcBorders>
            <w:tcMar>
              <w:left w:w="28" w:type="dxa"/>
              <w:right w:w="57" w:type="dxa"/>
            </w:tcMar>
            <w:vAlign w:val="bottom"/>
          </w:tcPr>
          <w:p w14:paraId="57DC06B6" w14:textId="40C8B338" w:rsidR="0067606D" w:rsidRPr="00417416" w:rsidRDefault="0067606D" w:rsidP="0067606D">
            <w:pPr>
              <w:pStyle w:val="TabellRader"/>
              <w:keepNext/>
              <w:keepLines/>
              <w:rPr>
                <w:b/>
              </w:rPr>
            </w:pPr>
            <w:r w:rsidRPr="00417416">
              <w:rPr>
                <w:b/>
              </w:rPr>
              <w:t>-8,</w:t>
            </w:r>
            <w:r>
              <w:rPr>
                <w:b/>
              </w:rPr>
              <w:t>7</w:t>
            </w:r>
          </w:p>
        </w:tc>
        <w:tc>
          <w:tcPr>
            <w:tcW w:w="426" w:type="dxa"/>
            <w:tcBorders>
              <w:bottom w:val="single" w:sz="8" w:space="0" w:color="auto"/>
            </w:tcBorders>
            <w:tcMar>
              <w:left w:w="28" w:type="dxa"/>
              <w:right w:w="57" w:type="dxa"/>
            </w:tcMar>
            <w:vAlign w:val="bottom"/>
          </w:tcPr>
          <w:p w14:paraId="2EFA5D9E" w14:textId="6E903825" w:rsidR="0067606D" w:rsidRPr="00417416" w:rsidRDefault="0067606D" w:rsidP="0067606D">
            <w:pPr>
              <w:pStyle w:val="TabellRader"/>
              <w:keepNext/>
              <w:keepLines/>
              <w:rPr>
                <w:b/>
              </w:rPr>
            </w:pPr>
            <w:r w:rsidRPr="00417416">
              <w:rPr>
                <w:b/>
              </w:rPr>
              <w:t>3,</w:t>
            </w:r>
            <w:r>
              <w:rPr>
                <w:b/>
              </w:rPr>
              <w:t>5</w:t>
            </w:r>
          </w:p>
        </w:tc>
      </w:tr>
      <w:tr w:rsidR="0067606D" w:rsidRPr="00557766" w14:paraId="1805799D" w14:textId="77777777" w:rsidTr="0067606D">
        <w:tc>
          <w:tcPr>
            <w:tcW w:w="1843" w:type="dxa"/>
            <w:tcBorders>
              <w:top w:val="single" w:sz="8" w:space="0" w:color="auto"/>
              <w:bottom w:val="nil"/>
            </w:tcBorders>
            <w:tcMar>
              <w:left w:w="0" w:type="dxa"/>
              <w:right w:w="0" w:type="dxa"/>
            </w:tcMar>
            <w:vAlign w:val="bottom"/>
          </w:tcPr>
          <w:p w14:paraId="7E311662" w14:textId="77777777" w:rsidR="0067606D" w:rsidRPr="00557766" w:rsidRDefault="0067606D" w:rsidP="0067606D">
            <w:pPr>
              <w:pStyle w:val="TabellRader"/>
              <w:keepNext/>
              <w:keepLines/>
              <w:jc w:val="left"/>
              <w:rPr>
                <w:b/>
              </w:rPr>
            </w:pPr>
            <w:r w:rsidRPr="00557766">
              <w:rPr>
                <w:b/>
              </w:rPr>
              <w:t>Utgifts- och inkomst-förändringar, effekt på offentliga sektorns finansiella sparande</w:t>
            </w:r>
            <w:r w:rsidRPr="00557766">
              <w:rPr>
                <w:vertAlign w:val="superscript"/>
              </w:rPr>
              <w:t>3,6</w:t>
            </w:r>
          </w:p>
        </w:tc>
        <w:tc>
          <w:tcPr>
            <w:tcW w:w="425" w:type="dxa"/>
            <w:tcBorders>
              <w:top w:val="single" w:sz="8" w:space="0" w:color="auto"/>
              <w:bottom w:val="nil"/>
            </w:tcBorders>
            <w:tcMar>
              <w:left w:w="28" w:type="dxa"/>
              <w:right w:w="57" w:type="dxa"/>
            </w:tcMar>
            <w:vAlign w:val="bottom"/>
          </w:tcPr>
          <w:p w14:paraId="3C34A3C4" w14:textId="6BEB92D2" w:rsidR="0067606D" w:rsidRPr="00417416" w:rsidRDefault="0067606D" w:rsidP="0067606D">
            <w:pPr>
              <w:pStyle w:val="TabellRader"/>
              <w:keepNext/>
              <w:keepLines/>
              <w:rPr>
                <w:b/>
              </w:rPr>
            </w:pPr>
            <w:r w:rsidRPr="00417416">
              <w:rPr>
                <w:b/>
              </w:rPr>
              <w:t>-7,5</w:t>
            </w:r>
          </w:p>
        </w:tc>
        <w:tc>
          <w:tcPr>
            <w:tcW w:w="425" w:type="dxa"/>
            <w:tcBorders>
              <w:top w:val="single" w:sz="8" w:space="0" w:color="auto"/>
              <w:bottom w:val="nil"/>
            </w:tcBorders>
            <w:tcMar>
              <w:left w:w="28" w:type="dxa"/>
              <w:right w:w="57" w:type="dxa"/>
            </w:tcMar>
            <w:vAlign w:val="bottom"/>
          </w:tcPr>
          <w:p w14:paraId="4A7B5AE9" w14:textId="476C7860" w:rsidR="0067606D" w:rsidRPr="00417416" w:rsidRDefault="0067606D" w:rsidP="0067606D">
            <w:pPr>
              <w:pStyle w:val="TabellRader"/>
              <w:keepNext/>
              <w:keepLines/>
              <w:rPr>
                <w:b/>
              </w:rPr>
            </w:pPr>
            <w:r w:rsidRPr="00417416">
              <w:rPr>
                <w:b/>
              </w:rPr>
              <w:t>-31,6</w:t>
            </w:r>
          </w:p>
        </w:tc>
        <w:tc>
          <w:tcPr>
            <w:tcW w:w="426" w:type="dxa"/>
            <w:tcBorders>
              <w:top w:val="single" w:sz="8" w:space="0" w:color="auto"/>
              <w:bottom w:val="nil"/>
            </w:tcBorders>
            <w:tcMar>
              <w:left w:w="28" w:type="dxa"/>
              <w:right w:w="57" w:type="dxa"/>
            </w:tcMar>
            <w:vAlign w:val="bottom"/>
          </w:tcPr>
          <w:p w14:paraId="795B8C22" w14:textId="2752DEE8" w:rsidR="0067606D" w:rsidRPr="00417416" w:rsidRDefault="0067606D" w:rsidP="0067606D">
            <w:pPr>
              <w:pStyle w:val="TabellRader"/>
              <w:keepNext/>
              <w:keepLines/>
              <w:rPr>
                <w:b/>
              </w:rPr>
            </w:pPr>
            <w:r w:rsidRPr="00417416">
              <w:rPr>
                <w:b/>
              </w:rPr>
              <w:t>-34,3</w:t>
            </w:r>
          </w:p>
        </w:tc>
        <w:tc>
          <w:tcPr>
            <w:tcW w:w="425" w:type="dxa"/>
            <w:tcBorders>
              <w:top w:val="single" w:sz="8" w:space="0" w:color="auto"/>
              <w:bottom w:val="nil"/>
            </w:tcBorders>
            <w:tcMar>
              <w:left w:w="28" w:type="dxa"/>
              <w:right w:w="57" w:type="dxa"/>
            </w:tcMar>
            <w:vAlign w:val="bottom"/>
          </w:tcPr>
          <w:p w14:paraId="481BFF58" w14:textId="46033932" w:rsidR="0067606D" w:rsidRPr="00417416" w:rsidRDefault="0067606D" w:rsidP="0067606D">
            <w:pPr>
              <w:pStyle w:val="TabellRader"/>
              <w:keepNext/>
              <w:keepLines/>
              <w:rPr>
                <w:b/>
              </w:rPr>
            </w:pPr>
            <w:r w:rsidRPr="00E97D5E">
              <w:rPr>
                <w:b/>
              </w:rPr>
              <w:t>-28,4</w:t>
            </w:r>
          </w:p>
        </w:tc>
        <w:tc>
          <w:tcPr>
            <w:tcW w:w="425" w:type="dxa"/>
            <w:tcBorders>
              <w:top w:val="single" w:sz="8" w:space="0" w:color="auto"/>
              <w:bottom w:val="nil"/>
            </w:tcBorders>
            <w:tcMar>
              <w:left w:w="28" w:type="dxa"/>
              <w:right w:w="57" w:type="dxa"/>
            </w:tcMar>
            <w:vAlign w:val="bottom"/>
          </w:tcPr>
          <w:p w14:paraId="751FAAB5" w14:textId="5731D021" w:rsidR="0067606D" w:rsidRPr="00417416" w:rsidRDefault="0067606D" w:rsidP="0067606D">
            <w:pPr>
              <w:pStyle w:val="TabellRader"/>
              <w:keepNext/>
              <w:keepLines/>
              <w:rPr>
                <w:b/>
              </w:rPr>
            </w:pPr>
            <w:r w:rsidRPr="00417416">
              <w:rPr>
                <w:b/>
              </w:rPr>
              <w:t>-16,</w:t>
            </w:r>
            <w:r w:rsidRPr="00E97D5E">
              <w:rPr>
                <w:b/>
              </w:rPr>
              <w:t>2</w:t>
            </w:r>
          </w:p>
        </w:tc>
        <w:tc>
          <w:tcPr>
            <w:tcW w:w="426" w:type="dxa"/>
            <w:tcBorders>
              <w:top w:val="single" w:sz="8" w:space="0" w:color="auto"/>
              <w:bottom w:val="nil"/>
            </w:tcBorders>
            <w:tcMar>
              <w:left w:w="28" w:type="dxa"/>
              <w:right w:w="57" w:type="dxa"/>
            </w:tcMar>
            <w:vAlign w:val="bottom"/>
          </w:tcPr>
          <w:p w14:paraId="5AE4D67E" w14:textId="02CD760B" w:rsidR="0067606D" w:rsidRPr="00417416" w:rsidRDefault="0067606D" w:rsidP="0067606D">
            <w:pPr>
              <w:pStyle w:val="TabellRader"/>
              <w:keepNext/>
              <w:keepLines/>
              <w:rPr>
                <w:b/>
              </w:rPr>
            </w:pPr>
            <w:r w:rsidRPr="00417416">
              <w:rPr>
                <w:b/>
              </w:rPr>
              <w:t>6,</w:t>
            </w:r>
            <w:r>
              <w:rPr>
                <w:b/>
              </w:rPr>
              <w:t>4</w:t>
            </w:r>
          </w:p>
        </w:tc>
      </w:tr>
      <w:tr w:rsidR="0067606D" w:rsidRPr="00557766" w14:paraId="72ADB829" w14:textId="77777777" w:rsidTr="0067606D">
        <w:trPr>
          <w:cnfStyle w:val="010000000000" w:firstRow="0" w:lastRow="1" w:firstColumn="0" w:lastColumn="0" w:oddVBand="0" w:evenVBand="0" w:oddHBand="0" w:evenHBand="0" w:firstRowFirstColumn="0" w:firstRowLastColumn="0" w:lastRowFirstColumn="0" w:lastRowLastColumn="0"/>
        </w:trPr>
        <w:tc>
          <w:tcPr>
            <w:tcW w:w="1843" w:type="dxa"/>
            <w:tcBorders>
              <w:top w:val="nil"/>
            </w:tcBorders>
            <w:tcMar>
              <w:left w:w="0" w:type="dxa"/>
              <w:right w:w="0" w:type="dxa"/>
            </w:tcMar>
            <w:vAlign w:val="bottom"/>
          </w:tcPr>
          <w:p w14:paraId="25174DB5" w14:textId="77777777" w:rsidR="0067606D" w:rsidRPr="00322E99" w:rsidRDefault="0067606D" w:rsidP="0067606D">
            <w:pPr>
              <w:pStyle w:val="TabellSlutsumma"/>
              <w:keepNext/>
              <w:keepLines/>
              <w:jc w:val="left"/>
            </w:pPr>
            <w:r w:rsidRPr="00322E99">
              <w:t>Procent av BNP</w:t>
            </w:r>
          </w:p>
        </w:tc>
        <w:tc>
          <w:tcPr>
            <w:tcW w:w="425" w:type="dxa"/>
            <w:tcBorders>
              <w:top w:val="nil"/>
            </w:tcBorders>
            <w:tcMar>
              <w:left w:w="28" w:type="dxa"/>
              <w:right w:w="57" w:type="dxa"/>
            </w:tcMar>
            <w:vAlign w:val="bottom"/>
          </w:tcPr>
          <w:p w14:paraId="0A0CF226" w14:textId="2E5C0349" w:rsidR="0067606D" w:rsidRPr="00417416" w:rsidRDefault="0067606D" w:rsidP="0067606D">
            <w:pPr>
              <w:pStyle w:val="TabellRader"/>
              <w:keepNext/>
              <w:keepLines/>
              <w:rPr>
                <w:b w:val="0"/>
                <w:i/>
              </w:rPr>
            </w:pPr>
            <w:r w:rsidRPr="00417416">
              <w:rPr>
                <w:b w:val="0"/>
              </w:rPr>
              <w:t>-0,2</w:t>
            </w:r>
          </w:p>
        </w:tc>
        <w:tc>
          <w:tcPr>
            <w:tcW w:w="425" w:type="dxa"/>
            <w:tcBorders>
              <w:top w:val="nil"/>
            </w:tcBorders>
            <w:tcMar>
              <w:left w:w="28" w:type="dxa"/>
              <w:right w:w="57" w:type="dxa"/>
            </w:tcMar>
            <w:vAlign w:val="bottom"/>
          </w:tcPr>
          <w:p w14:paraId="2DB243AB" w14:textId="1AF6D1C7" w:rsidR="0067606D" w:rsidRPr="00417416" w:rsidRDefault="0067606D" w:rsidP="0067606D">
            <w:pPr>
              <w:pStyle w:val="TabellRader"/>
              <w:keepNext/>
              <w:keepLines/>
              <w:rPr>
                <w:b w:val="0"/>
                <w:i/>
              </w:rPr>
            </w:pPr>
            <w:r w:rsidRPr="00417416">
              <w:rPr>
                <w:b w:val="0"/>
              </w:rPr>
              <w:t>-0,7</w:t>
            </w:r>
          </w:p>
        </w:tc>
        <w:tc>
          <w:tcPr>
            <w:tcW w:w="426" w:type="dxa"/>
            <w:tcBorders>
              <w:top w:val="nil"/>
            </w:tcBorders>
            <w:tcMar>
              <w:left w:w="28" w:type="dxa"/>
              <w:right w:w="57" w:type="dxa"/>
            </w:tcMar>
            <w:vAlign w:val="bottom"/>
          </w:tcPr>
          <w:p w14:paraId="2ADAC2E0" w14:textId="09DA72FF" w:rsidR="0067606D" w:rsidRPr="00417416" w:rsidRDefault="0067606D" w:rsidP="0067606D">
            <w:pPr>
              <w:pStyle w:val="TabellRader"/>
              <w:keepNext/>
              <w:keepLines/>
              <w:rPr>
                <w:b w:val="0"/>
                <w:i/>
              </w:rPr>
            </w:pPr>
            <w:r w:rsidRPr="00417416">
              <w:rPr>
                <w:b w:val="0"/>
              </w:rPr>
              <w:t>-0,7</w:t>
            </w:r>
          </w:p>
        </w:tc>
        <w:tc>
          <w:tcPr>
            <w:tcW w:w="425" w:type="dxa"/>
            <w:tcBorders>
              <w:top w:val="nil"/>
            </w:tcBorders>
            <w:tcMar>
              <w:left w:w="28" w:type="dxa"/>
              <w:right w:w="57" w:type="dxa"/>
            </w:tcMar>
            <w:vAlign w:val="bottom"/>
          </w:tcPr>
          <w:p w14:paraId="2572D75B" w14:textId="1C7A60DA" w:rsidR="0067606D" w:rsidRPr="00417416" w:rsidRDefault="0067606D" w:rsidP="0067606D">
            <w:pPr>
              <w:pStyle w:val="TabellRader"/>
              <w:keepNext/>
              <w:keepLines/>
              <w:rPr>
                <w:b w:val="0"/>
                <w:i/>
              </w:rPr>
            </w:pPr>
            <w:r w:rsidRPr="00417416">
              <w:rPr>
                <w:b w:val="0"/>
              </w:rPr>
              <w:t>-0,6</w:t>
            </w:r>
          </w:p>
        </w:tc>
        <w:tc>
          <w:tcPr>
            <w:tcW w:w="425" w:type="dxa"/>
            <w:tcBorders>
              <w:top w:val="nil"/>
            </w:tcBorders>
            <w:tcMar>
              <w:left w:w="28" w:type="dxa"/>
              <w:right w:w="57" w:type="dxa"/>
            </w:tcMar>
            <w:vAlign w:val="bottom"/>
          </w:tcPr>
          <w:p w14:paraId="41BC7894" w14:textId="1DE25839" w:rsidR="0067606D" w:rsidRPr="00417416" w:rsidRDefault="0067606D" w:rsidP="0067606D">
            <w:pPr>
              <w:pStyle w:val="TabellRader"/>
              <w:keepNext/>
              <w:keepLines/>
              <w:rPr>
                <w:b w:val="0"/>
                <w:i/>
              </w:rPr>
            </w:pPr>
            <w:r w:rsidRPr="00417416">
              <w:rPr>
                <w:b w:val="0"/>
              </w:rPr>
              <w:t>-0,3</w:t>
            </w:r>
          </w:p>
        </w:tc>
        <w:tc>
          <w:tcPr>
            <w:tcW w:w="426" w:type="dxa"/>
            <w:tcBorders>
              <w:top w:val="nil"/>
            </w:tcBorders>
            <w:tcMar>
              <w:left w:w="28" w:type="dxa"/>
              <w:right w:w="57" w:type="dxa"/>
            </w:tcMar>
            <w:vAlign w:val="bottom"/>
          </w:tcPr>
          <w:p w14:paraId="766A9A48" w14:textId="0F5F520F" w:rsidR="0067606D" w:rsidRPr="00417416" w:rsidRDefault="0067606D" w:rsidP="0067606D">
            <w:pPr>
              <w:pStyle w:val="TabellRader"/>
              <w:keepNext/>
              <w:keepLines/>
              <w:rPr>
                <w:b w:val="0"/>
                <w:i/>
              </w:rPr>
            </w:pPr>
            <w:r w:rsidRPr="00417416">
              <w:rPr>
                <w:b w:val="0"/>
              </w:rPr>
              <w:t>0,1</w:t>
            </w:r>
          </w:p>
        </w:tc>
      </w:tr>
    </w:tbl>
    <w:p w14:paraId="0D7EEE6A" w14:textId="77777777" w:rsidR="0067606D" w:rsidRPr="00557766" w:rsidRDefault="0067606D" w:rsidP="0067606D">
      <w:pPr>
        <w:pStyle w:val="TabellFotnot"/>
      </w:pPr>
      <w:r w:rsidRPr="00557766">
        <w:t>Anm.: Beloppen är avrundade och stämmer därför inte alltid överens med summan.</w:t>
      </w:r>
    </w:p>
    <w:p w14:paraId="598D132D" w14:textId="66416C03" w:rsidR="0067606D" w:rsidRPr="00557766" w:rsidRDefault="0067606D" w:rsidP="0067606D">
      <w:pPr>
        <w:pStyle w:val="TabellFotnot"/>
      </w:pPr>
      <w:r w:rsidRPr="00557766">
        <w:rPr>
          <w:vertAlign w:val="superscript"/>
        </w:rPr>
        <w:t>1</w:t>
      </w:r>
      <w:r w:rsidRPr="00557766">
        <w:t xml:space="preserve"> Avsnitt</w:t>
      </w:r>
      <w:r w:rsidRPr="008C6F53">
        <w:rPr>
          <w:rFonts w:ascii="Cambria" w:hAnsi="Cambria" w:cs="Cambria"/>
        </w:rPr>
        <w:t> </w:t>
      </w:r>
      <w:r w:rsidRPr="00557766">
        <w:t>7.3 innehåller en mer detaljerad genomgång av utvecklingen av de takbegränsade utgifterna. I tabell</w:t>
      </w:r>
      <w:r w:rsidRPr="008C6F53">
        <w:rPr>
          <w:rFonts w:ascii="Cambria" w:hAnsi="Cambria" w:cs="Cambria"/>
        </w:rPr>
        <w:t> </w:t>
      </w:r>
      <w:r w:rsidRPr="008C6F53">
        <w:t>7.6</w:t>
      </w:r>
      <w:r w:rsidRPr="00557766">
        <w:t xml:space="preserve"> redovisas budgeteffekterna per utgiftsområde.</w:t>
      </w:r>
    </w:p>
    <w:p w14:paraId="142587CE" w14:textId="77777777" w:rsidR="0067606D" w:rsidRPr="00557766" w:rsidRDefault="0067606D" w:rsidP="0067606D">
      <w:pPr>
        <w:pStyle w:val="TabellFotnot"/>
      </w:pPr>
      <w:r w:rsidRPr="00557766">
        <w:rPr>
          <w:vertAlign w:val="superscript"/>
        </w:rPr>
        <w:t>2</w:t>
      </w:r>
      <w:r w:rsidRPr="00557766">
        <w:t xml:space="preserve"> Posten visar förändringen av nettoupplåningen för väg- och järnvägsobjekt. Nettoupplåning utgör skillnaden mellan nyupplåning och amortering.</w:t>
      </w:r>
    </w:p>
    <w:p w14:paraId="7ED7B73C" w14:textId="29BF0937" w:rsidR="0067606D" w:rsidRPr="00557766" w:rsidRDefault="0067606D" w:rsidP="0067606D">
      <w:pPr>
        <w:pStyle w:val="TabellFotnot"/>
      </w:pPr>
      <w:r w:rsidRPr="00557766">
        <w:rPr>
          <w:vertAlign w:val="superscript"/>
        </w:rPr>
        <w:t>3</w:t>
      </w:r>
      <w:r w:rsidRPr="00557766">
        <w:t xml:space="preserve"> För utgiftssidan innebär minustecken anslagsminskningar eller att temporära program upphör eller minskar i omfattning. För inkomstsidan innebär minustecken att skatteinkomsterna minskar. För den sammanlagda budgeteffekten av åtgärder på utgifts- och inkomstsidan innebär minustecken att de offentliga finanserna försvagas jämfört med året innan.</w:t>
      </w:r>
    </w:p>
    <w:p w14:paraId="349D6AFD" w14:textId="309C9613" w:rsidR="0067606D" w:rsidRPr="00557766" w:rsidRDefault="0067606D" w:rsidP="0067606D">
      <w:pPr>
        <w:pStyle w:val="TabellFotnot"/>
      </w:pPr>
      <w:r w:rsidRPr="00557766">
        <w:rPr>
          <w:vertAlign w:val="superscript"/>
        </w:rPr>
        <w:t>4</w:t>
      </w:r>
      <w:r w:rsidRPr="00557766">
        <w:t xml:space="preserve"> Se tabell</w:t>
      </w:r>
      <w:r w:rsidRPr="008C6F53">
        <w:rPr>
          <w:rFonts w:ascii="Cambria" w:hAnsi="Cambria" w:cs="Cambria"/>
        </w:rPr>
        <w:t> </w:t>
      </w:r>
      <w:r w:rsidRPr="00557766">
        <w:t>6.</w:t>
      </w:r>
      <w:r>
        <w:t>10</w:t>
      </w:r>
      <w:r w:rsidRPr="00557766">
        <w:t>. Förändrad kommunal utdebitering ingår i tabell</w:t>
      </w:r>
      <w:r w:rsidRPr="008C6F53">
        <w:rPr>
          <w:rFonts w:ascii="Cambria" w:hAnsi="Cambria" w:cs="Cambria"/>
        </w:rPr>
        <w:t> </w:t>
      </w:r>
      <w:r w:rsidRPr="008C6F53">
        <w:t>6</w:t>
      </w:r>
      <w:r w:rsidRPr="00557766">
        <w:t>.</w:t>
      </w:r>
      <w:r>
        <w:t>10</w:t>
      </w:r>
      <w:r w:rsidRPr="00557766">
        <w:t xml:space="preserve"> men </w:t>
      </w:r>
      <w:r>
        <w:t>inte</w:t>
      </w:r>
      <w:r w:rsidRPr="00557766">
        <w:t xml:space="preserve"> i </w:t>
      </w:r>
      <w:r w:rsidRPr="00557766">
        <w:fldChar w:fldCharType="begin"/>
      </w:r>
      <w:r w:rsidRPr="00557766">
        <w:instrText xml:space="preserve"> REF  _Ref4088607 \* Lower \h  \* MERGEFORMAT </w:instrText>
      </w:r>
      <w:r w:rsidRPr="00557766">
        <w:fldChar w:fldCharType="separate"/>
      </w:r>
      <w:r w:rsidR="00757DA4">
        <w:t xml:space="preserve">tabell </w:t>
      </w:r>
      <w:r w:rsidR="00757DA4" w:rsidRPr="00757DA4">
        <w:t>8</w:t>
      </w:r>
      <w:r w:rsidR="00757DA4">
        <w:t>.6</w:t>
      </w:r>
      <w:r w:rsidRPr="00557766">
        <w:fldChar w:fldCharType="end"/>
      </w:r>
      <w:r w:rsidRPr="00557766">
        <w:t xml:space="preserve"> eftersom den </w:t>
      </w:r>
      <w:r>
        <w:t>visar</w:t>
      </w:r>
      <w:r w:rsidRPr="00557766">
        <w:t xml:space="preserve"> budgeteffekter av tidigare riksdagsbeslut och förslag från regeringen.</w:t>
      </w:r>
    </w:p>
    <w:p w14:paraId="161E3EDC" w14:textId="35525354" w:rsidR="0067606D" w:rsidRPr="00557766" w:rsidRDefault="0067606D" w:rsidP="0067606D">
      <w:pPr>
        <w:pStyle w:val="TabellFotnot"/>
      </w:pPr>
      <w:r w:rsidRPr="00557766">
        <w:rPr>
          <w:vertAlign w:val="superscript"/>
        </w:rPr>
        <w:t>5</w:t>
      </w:r>
      <w:r w:rsidRPr="00557766">
        <w:t xml:space="preserve"> För åtgärder på skatteområdet beskriver bruttoeffekten den statiskt beräknade förändringen i intäkterna från den skatt som regeländringen avser. En indirekt effekt kan uppkomma om regeländringen påverkar andra skattebaser eller konsumentprisindex (om konsumentprisindex påverkas består den indirekta effekten bl.a. av att utgiftsnivån i olika offentliga transfereringssystem påverkas via prisbasbeloppet).</w:t>
      </w:r>
    </w:p>
    <w:p w14:paraId="215E3452" w14:textId="77777777" w:rsidR="0067606D" w:rsidRDefault="0067606D" w:rsidP="0067606D">
      <w:pPr>
        <w:pStyle w:val="TabellFotnot"/>
      </w:pPr>
      <w:r w:rsidRPr="00557766">
        <w:rPr>
          <w:vertAlign w:val="superscript"/>
        </w:rPr>
        <w:t>6</w:t>
      </w:r>
      <w:r w:rsidRPr="00557766">
        <w:t xml:space="preserve"> Exklusive indirekta effekter på inkomstsidan till följd av åtgärder på utgiftssidan.</w:t>
      </w:r>
    </w:p>
    <w:p w14:paraId="50D05961" w14:textId="50F9279D" w:rsidR="0067606D" w:rsidRDefault="0067606D" w:rsidP="0067606D">
      <w:pPr>
        <w:pStyle w:val="TabellFotnot"/>
      </w:pPr>
      <w:r w:rsidRPr="00557766">
        <w:t>Källa: Egna beräkningar.</w:t>
      </w:r>
    </w:p>
    <w:p w14:paraId="01718FC6" w14:textId="07CC4D23" w:rsidR="0067606D" w:rsidRDefault="0067606D" w:rsidP="0067606D">
      <w:pPr>
        <w:pStyle w:val="Brdtext"/>
      </w:pPr>
    </w:p>
    <w:p w14:paraId="5242FAB3" w14:textId="2DAE5055" w:rsidR="0067606D" w:rsidRDefault="0067606D" w:rsidP="0067606D">
      <w:pPr>
        <w:pStyle w:val="Rubrik2"/>
      </w:pPr>
      <w:bookmarkStart w:id="293" w:name="_Toc19298874"/>
      <w:r>
        <w:lastRenderedPageBreak/>
        <w:t>Statens finanser</w:t>
      </w:r>
      <w:bookmarkEnd w:id="293"/>
    </w:p>
    <w:p w14:paraId="134CA6F2" w14:textId="25B34BF2" w:rsidR="0067606D" w:rsidRPr="00FD13D6" w:rsidRDefault="0067606D" w:rsidP="0067606D">
      <w:pPr>
        <w:pStyle w:val="Rubrik4utannumrering"/>
        <w:spacing w:before="0"/>
      </w:pPr>
      <w:r w:rsidRPr="00FD13D6">
        <w:t>Det finansiella sparandet i staten</w:t>
      </w:r>
    </w:p>
    <w:p w14:paraId="15F145E2" w14:textId="2E25CEA2" w:rsidR="0067606D" w:rsidRPr="00FD13D6" w:rsidRDefault="0067606D" w:rsidP="0067606D">
      <w:pPr>
        <w:pStyle w:val="Brdtext"/>
      </w:pPr>
      <w:r w:rsidRPr="00FD13D6">
        <w:t>Det finansiella sparandet i staten uppgick 2018 till 1,</w:t>
      </w:r>
      <w:r>
        <w:t>5 </w:t>
      </w:r>
      <w:r w:rsidRPr="00FD13D6">
        <w:t xml:space="preserve">procent av BNP. Överskottet i sektorn för 2019 beräknas </w:t>
      </w:r>
      <w:r>
        <w:t>minska</w:t>
      </w:r>
      <w:r w:rsidRPr="00FD13D6">
        <w:t xml:space="preserve"> i förhållande till 2018 (se </w:t>
      </w:r>
      <w:r>
        <w:fldChar w:fldCharType="begin"/>
      </w:r>
      <w:r>
        <w:instrText xml:space="preserve"> REF  _Ref17121072 \* Lower \h </w:instrText>
      </w:r>
      <w:r>
        <w:fldChar w:fldCharType="separate"/>
      </w:r>
      <w:r w:rsidR="00757DA4" w:rsidRPr="00D46CC9">
        <w:t xml:space="preserve">tabell </w:t>
      </w:r>
      <w:r w:rsidR="00757DA4">
        <w:rPr>
          <w:noProof/>
        </w:rPr>
        <w:t>8</w:t>
      </w:r>
      <w:r w:rsidR="00757DA4" w:rsidRPr="00D46CC9">
        <w:t>.</w:t>
      </w:r>
      <w:r w:rsidR="00757DA4">
        <w:rPr>
          <w:noProof/>
        </w:rPr>
        <w:t>7</w:t>
      </w:r>
      <w:r>
        <w:fldChar w:fldCharType="end"/>
      </w:r>
      <w:r w:rsidRPr="00FD13D6">
        <w:t xml:space="preserve">). De åtgärder som tidigare beslutats innebär att skatteintäkterna till sektorn </w:t>
      </w:r>
      <w:r>
        <w:t>2019 minskar som andel av</w:t>
      </w:r>
      <w:r w:rsidRPr="00FD13D6">
        <w:t xml:space="preserve"> BNP jämfört med 2018</w:t>
      </w:r>
      <w:r>
        <w:t>. U</w:t>
      </w:r>
      <w:r w:rsidRPr="00FD13D6">
        <w:t xml:space="preserve">tgifterna </w:t>
      </w:r>
      <w:r>
        <w:t xml:space="preserve">beräknas också </w:t>
      </w:r>
      <w:r w:rsidRPr="00FD13D6">
        <w:t>växa långsammare</w:t>
      </w:r>
      <w:r>
        <w:t xml:space="preserve"> än BNP, dock endast marginellt.</w:t>
      </w:r>
      <w:r w:rsidRPr="00FD13D6">
        <w:t xml:space="preserve"> Främst är det utgifterna </w:t>
      </w:r>
      <w:r>
        <w:t xml:space="preserve">inom migrationsområdet som minskar men även lägre </w:t>
      </w:r>
      <w:r w:rsidRPr="00FD13D6">
        <w:t>räntebetalningar bidrar till den svagare utgifts</w:t>
      </w:r>
      <w:r>
        <w:t>utveckl</w:t>
      </w:r>
      <w:r w:rsidRPr="00FD13D6">
        <w:t>ingen.</w:t>
      </w:r>
    </w:p>
    <w:p w14:paraId="52EF4AAF" w14:textId="77777777" w:rsidR="0067606D" w:rsidRPr="00D46CC9" w:rsidRDefault="0067606D" w:rsidP="0067606D">
      <w:pPr>
        <w:pStyle w:val="Brdtext"/>
      </w:pPr>
    </w:p>
    <w:p w14:paraId="4110F1D1" w14:textId="496782B3" w:rsidR="0067606D" w:rsidRPr="00D46CC9" w:rsidRDefault="0067606D" w:rsidP="0067606D">
      <w:pPr>
        <w:pStyle w:val="TabellRubrik"/>
      </w:pPr>
      <w:bookmarkStart w:id="294" w:name="_Ref17121072"/>
      <w:bookmarkStart w:id="295" w:name="_Toc19299019"/>
      <w:r w:rsidRPr="00D46CC9">
        <w:t xml:space="preserve">Tabell </w:t>
      </w:r>
      <w:fldSimple w:instr=" STYLEREF &quot;Rubrik 1&quot;\n \* MERGEFORMAT ">
        <w:r w:rsidR="00757DA4">
          <w:rPr>
            <w:noProof/>
          </w:rPr>
          <w:t>8</w:t>
        </w:r>
      </w:fldSimple>
      <w:r w:rsidRPr="00D46CC9">
        <w:t>.</w:t>
      </w:r>
      <w:fldSimple w:instr=" SEQ Tabell \* Arabic \s 1  \* MERGEFORMAT ">
        <w:r w:rsidR="00757DA4">
          <w:rPr>
            <w:noProof/>
          </w:rPr>
          <w:t>7</w:t>
        </w:r>
      </w:fldSimple>
      <w:bookmarkEnd w:id="294"/>
      <w:r w:rsidRPr="00D46CC9">
        <w:tab/>
        <w:t>Statens inkomster och utgifter</w:t>
      </w:r>
      <w:bookmarkEnd w:id="295"/>
    </w:p>
    <w:p w14:paraId="4219BB63" w14:textId="1D774929" w:rsidR="0067606D" w:rsidRPr="00D46CC9" w:rsidRDefault="0067606D" w:rsidP="0067606D">
      <w:pPr>
        <w:pStyle w:val="TabellUnderrubrik"/>
      </w:pPr>
      <w:r w:rsidRPr="00D46CC9">
        <w:t xml:space="preserve">Miljarder kronor om inte annat anges. Utfall 2018, prognos </w:t>
      </w:r>
      <w:r w:rsidRPr="00D46CC9">
        <w:br/>
        <w:t>2019–2022</w:t>
      </w:r>
    </w:p>
    <w:tbl>
      <w:tblPr>
        <w:tblStyle w:val="RKEgentabell"/>
        <w:tblW w:w="4383" w:type="dxa"/>
        <w:tblInd w:w="0" w:type="dxa"/>
        <w:tblLayout w:type="fixed"/>
        <w:tblCellMar>
          <w:left w:w="57" w:type="dxa"/>
          <w:right w:w="57" w:type="dxa"/>
        </w:tblCellMar>
        <w:tblLook w:val="0460" w:firstRow="1" w:lastRow="1" w:firstColumn="0" w:lastColumn="0" w:noHBand="0" w:noVBand="1"/>
      </w:tblPr>
      <w:tblGrid>
        <w:gridCol w:w="1866"/>
        <w:gridCol w:w="503"/>
        <w:gridCol w:w="503"/>
        <w:gridCol w:w="504"/>
        <w:gridCol w:w="503"/>
        <w:gridCol w:w="504"/>
      </w:tblGrid>
      <w:tr w:rsidR="0067606D" w14:paraId="766602AE" w14:textId="77777777" w:rsidTr="0067606D">
        <w:trPr>
          <w:cnfStyle w:val="100000000000" w:firstRow="1" w:lastRow="0" w:firstColumn="0" w:lastColumn="0" w:oddVBand="0" w:evenVBand="0" w:oddHBand="0" w:evenHBand="0" w:firstRowFirstColumn="0" w:firstRowLastColumn="0" w:lastRowFirstColumn="0" w:lastRowLastColumn="0"/>
        </w:trPr>
        <w:tc>
          <w:tcPr>
            <w:tcW w:w="1866" w:type="dxa"/>
            <w:tcMar>
              <w:left w:w="0" w:type="dxa"/>
              <w:right w:w="0" w:type="dxa"/>
            </w:tcMar>
          </w:tcPr>
          <w:p w14:paraId="7036A459" w14:textId="77777777" w:rsidR="0067606D" w:rsidRPr="00D46CC9" w:rsidRDefault="0067606D" w:rsidP="0067606D">
            <w:pPr>
              <w:pStyle w:val="TabellHuvud"/>
              <w:keepNext/>
              <w:keepLines/>
              <w:jc w:val="left"/>
            </w:pPr>
          </w:p>
        </w:tc>
        <w:tc>
          <w:tcPr>
            <w:tcW w:w="503" w:type="dxa"/>
          </w:tcPr>
          <w:p w14:paraId="70ABDE05" w14:textId="3D400D91" w:rsidR="0067606D" w:rsidRPr="00D46CC9" w:rsidRDefault="0067606D" w:rsidP="0067606D">
            <w:pPr>
              <w:pStyle w:val="TabellHuvud"/>
              <w:keepNext/>
              <w:keepLines/>
            </w:pPr>
            <w:r w:rsidRPr="00D46CC9">
              <w:t>2018</w:t>
            </w:r>
          </w:p>
        </w:tc>
        <w:tc>
          <w:tcPr>
            <w:tcW w:w="503" w:type="dxa"/>
          </w:tcPr>
          <w:p w14:paraId="7B4BCCEF" w14:textId="5AC5776F" w:rsidR="0067606D" w:rsidRPr="00D46CC9" w:rsidRDefault="0067606D" w:rsidP="0067606D">
            <w:pPr>
              <w:pStyle w:val="TabellHuvud"/>
              <w:keepNext/>
              <w:keepLines/>
            </w:pPr>
            <w:r w:rsidRPr="00D46CC9">
              <w:t>2019</w:t>
            </w:r>
          </w:p>
        </w:tc>
        <w:tc>
          <w:tcPr>
            <w:tcW w:w="504" w:type="dxa"/>
          </w:tcPr>
          <w:p w14:paraId="2601EE87" w14:textId="42DAE04E" w:rsidR="0067606D" w:rsidRPr="00D46CC9" w:rsidRDefault="0067606D" w:rsidP="0067606D">
            <w:pPr>
              <w:pStyle w:val="TabellHuvud"/>
              <w:keepNext/>
              <w:keepLines/>
            </w:pPr>
            <w:r w:rsidRPr="00D46CC9">
              <w:t>2020</w:t>
            </w:r>
          </w:p>
        </w:tc>
        <w:tc>
          <w:tcPr>
            <w:tcW w:w="503" w:type="dxa"/>
          </w:tcPr>
          <w:p w14:paraId="332874B4" w14:textId="60DC513E" w:rsidR="0067606D" w:rsidRPr="00D46CC9" w:rsidRDefault="0067606D" w:rsidP="0067606D">
            <w:pPr>
              <w:pStyle w:val="TabellHuvud"/>
              <w:keepNext/>
              <w:keepLines/>
            </w:pPr>
            <w:r w:rsidRPr="00D46CC9">
              <w:t>2021</w:t>
            </w:r>
          </w:p>
        </w:tc>
        <w:tc>
          <w:tcPr>
            <w:tcW w:w="504" w:type="dxa"/>
          </w:tcPr>
          <w:p w14:paraId="3211F80E" w14:textId="3DD92FB0" w:rsidR="0067606D" w:rsidRPr="00D46CC9" w:rsidRDefault="0067606D" w:rsidP="0067606D">
            <w:pPr>
              <w:pStyle w:val="TabellHuvud"/>
              <w:keepNext/>
              <w:keepLines/>
            </w:pPr>
            <w:r w:rsidRPr="00D46CC9">
              <w:t>2022</w:t>
            </w:r>
          </w:p>
        </w:tc>
      </w:tr>
      <w:tr w:rsidR="0067606D" w14:paraId="4AE11866" w14:textId="77777777" w:rsidTr="0067606D">
        <w:tc>
          <w:tcPr>
            <w:tcW w:w="0" w:type="dxa"/>
            <w:tcBorders>
              <w:top w:val="single" w:sz="18" w:space="0" w:color="auto"/>
              <w:bottom w:val="nil"/>
            </w:tcBorders>
            <w:tcMar>
              <w:left w:w="0" w:type="dxa"/>
              <w:right w:w="0" w:type="dxa"/>
            </w:tcMar>
          </w:tcPr>
          <w:p w14:paraId="4281C5FF" w14:textId="5B3A84C7" w:rsidR="0067606D" w:rsidRPr="00D46CC9" w:rsidRDefault="0067606D" w:rsidP="0067606D">
            <w:pPr>
              <w:pStyle w:val="TabellRader"/>
              <w:keepNext/>
              <w:keepLines/>
              <w:jc w:val="left"/>
            </w:pPr>
            <w:r w:rsidRPr="00D46CC9">
              <w:rPr>
                <w:b/>
              </w:rPr>
              <w:t>Inkomste</w:t>
            </w:r>
            <w:r w:rsidRPr="00667D2D">
              <w:rPr>
                <w:b/>
              </w:rPr>
              <w:t>r</w:t>
            </w:r>
          </w:p>
        </w:tc>
        <w:tc>
          <w:tcPr>
            <w:tcW w:w="0" w:type="dxa"/>
            <w:tcBorders>
              <w:top w:val="single" w:sz="18" w:space="0" w:color="auto"/>
              <w:bottom w:val="nil"/>
            </w:tcBorders>
            <w:vAlign w:val="bottom"/>
          </w:tcPr>
          <w:p w14:paraId="6AFE545F" w14:textId="0E8FAA52" w:rsidR="0067606D" w:rsidRPr="00071444" w:rsidRDefault="0067606D">
            <w:pPr>
              <w:pStyle w:val="TabellRader"/>
              <w:keepNext/>
              <w:keepLines/>
              <w:rPr>
                <w:b/>
              </w:rPr>
            </w:pPr>
            <w:r w:rsidRPr="00194871">
              <w:rPr>
                <w:b/>
              </w:rPr>
              <w:t>1 258</w:t>
            </w:r>
          </w:p>
        </w:tc>
        <w:tc>
          <w:tcPr>
            <w:tcW w:w="0" w:type="dxa"/>
            <w:tcBorders>
              <w:top w:val="single" w:sz="18" w:space="0" w:color="auto"/>
              <w:bottom w:val="nil"/>
            </w:tcBorders>
            <w:vAlign w:val="bottom"/>
          </w:tcPr>
          <w:p w14:paraId="079599FD" w14:textId="3885B886" w:rsidR="0067606D" w:rsidRPr="00071444" w:rsidRDefault="0067606D">
            <w:pPr>
              <w:pStyle w:val="TabellRader"/>
              <w:keepNext/>
              <w:keepLines/>
              <w:rPr>
                <w:b/>
              </w:rPr>
            </w:pPr>
            <w:r w:rsidRPr="00194871">
              <w:rPr>
                <w:b/>
              </w:rPr>
              <w:t>1 279</w:t>
            </w:r>
          </w:p>
        </w:tc>
        <w:tc>
          <w:tcPr>
            <w:tcW w:w="0" w:type="dxa"/>
            <w:tcBorders>
              <w:top w:val="single" w:sz="18" w:space="0" w:color="auto"/>
              <w:bottom w:val="nil"/>
            </w:tcBorders>
            <w:vAlign w:val="bottom"/>
          </w:tcPr>
          <w:p w14:paraId="114123EE" w14:textId="7D04B103" w:rsidR="0067606D" w:rsidRPr="00071444" w:rsidRDefault="0067606D">
            <w:pPr>
              <w:pStyle w:val="TabellRader"/>
              <w:keepNext/>
              <w:keepLines/>
              <w:rPr>
                <w:b/>
              </w:rPr>
            </w:pPr>
            <w:r w:rsidRPr="00194871">
              <w:rPr>
                <w:b/>
              </w:rPr>
              <w:t>1 315</w:t>
            </w:r>
          </w:p>
        </w:tc>
        <w:tc>
          <w:tcPr>
            <w:tcW w:w="0" w:type="dxa"/>
            <w:tcBorders>
              <w:top w:val="single" w:sz="18" w:space="0" w:color="auto"/>
              <w:bottom w:val="nil"/>
            </w:tcBorders>
            <w:vAlign w:val="bottom"/>
          </w:tcPr>
          <w:p w14:paraId="0B0C0A9A" w14:textId="3807B31B" w:rsidR="0067606D" w:rsidRPr="00071444" w:rsidRDefault="0067606D">
            <w:pPr>
              <w:pStyle w:val="TabellRader"/>
              <w:keepNext/>
              <w:keepLines/>
              <w:rPr>
                <w:b/>
              </w:rPr>
            </w:pPr>
            <w:r w:rsidRPr="00194871">
              <w:rPr>
                <w:b/>
              </w:rPr>
              <w:t>1 351</w:t>
            </w:r>
          </w:p>
        </w:tc>
        <w:tc>
          <w:tcPr>
            <w:tcW w:w="0" w:type="dxa"/>
            <w:tcBorders>
              <w:top w:val="single" w:sz="18" w:space="0" w:color="auto"/>
              <w:bottom w:val="nil"/>
            </w:tcBorders>
            <w:vAlign w:val="bottom"/>
          </w:tcPr>
          <w:p w14:paraId="67FF5EB4" w14:textId="1A6EE5C2" w:rsidR="0067606D" w:rsidRPr="00071444" w:rsidRDefault="0067606D">
            <w:pPr>
              <w:pStyle w:val="TabellRader"/>
              <w:keepNext/>
              <w:keepLines/>
              <w:rPr>
                <w:b/>
              </w:rPr>
            </w:pPr>
            <w:r w:rsidRPr="00194871">
              <w:rPr>
                <w:b/>
              </w:rPr>
              <w:t>1 407</w:t>
            </w:r>
          </w:p>
        </w:tc>
      </w:tr>
      <w:tr w:rsidR="0067606D" w14:paraId="47AA8F43" w14:textId="77777777" w:rsidTr="0067606D">
        <w:tc>
          <w:tcPr>
            <w:tcW w:w="0" w:type="dxa"/>
            <w:tcBorders>
              <w:top w:val="nil"/>
              <w:bottom w:val="nil"/>
            </w:tcBorders>
            <w:tcMar>
              <w:left w:w="0" w:type="dxa"/>
              <w:right w:w="0" w:type="dxa"/>
            </w:tcMar>
          </w:tcPr>
          <w:p w14:paraId="3871E84F" w14:textId="6F04A41A" w:rsidR="0067606D" w:rsidRPr="00D46CC9" w:rsidRDefault="0067606D" w:rsidP="0067606D">
            <w:pPr>
              <w:pStyle w:val="TabellRader"/>
              <w:keepNext/>
              <w:keepLines/>
              <w:jc w:val="left"/>
            </w:pPr>
            <w:r w:rsidRPr="00D46CC9">
              <w:t>Procent av BNP</w:t>
            </w:r>
          </w:p>
        </w:tc>
        <w:tc>
          <w:tcPr>
            <w:tcW w:w="0" w:type="dxa"/>
            <w:tcBorders>
              <w:top w:val="nil"/>
              <w:bottom w:val="nil"/>
            </w:tcBorders>
            <w:vAlign w:val="bottom"/>
          </w:tcPr>
          <w:p w14:paraId="7D188FC9" w14:textId="45EAE74B" w:rsidR="0067606D" w:rsidRPr="00D46CC9" w:rsidRDefault="0067606D">
            <w:pPr>
              <w:pStyle w:val="TabellRader"/>
              <w:keepNext/>
              <w:keepLines/>
            </w:pPr>
            <w:r w:rsidRPr="0066144E">
              <w:t>26,3</w:t>
            </w:r>
          </w:p>
        </w:tc>
        <w:tc>
          <w:tcPr>
            <w:tcW w:w="0" w:type="dxa"/>
            <w:tcBorders>
              <w:top w:val="nil"/>
              <w:bottom w:val="nil"/>
            </w:tcBorders>
            <w:vAlign w:val="bottom"/>
          </w:tcPr>
          <w:p w14:paraId="04E9DDB8" w14:textId="5FB7F665" w:rsidR="0067606D" w:rsidRPr="00D46CC9" w:rsidRDefault="0067606D">
            <w:pPr>
              <w:pStyle w:val="TabellRader"/>
              <w:keepNext/>
              <w:keepLines/>
            </w:pPr>
            <w:r w:rsidRPr="0066144E">
              <w:t>25,7</w:t>
            </w:r>
          </w:p>
        </w:tc>
        <w:tc>
          <w:tcPr>
            <w:tcW w:w="0" w:type="dxa"/>
            <w:tcBorders>
              <w:top w:val="nil"/>
              <w:bottom w:val="nil"/>
            </w:tcBorders>
            <w:vAlign w:val="bottom"/>
          </w:tcPr>
          <w:p w14:paraId="1AEB861B" w14:textId="2F746BD7" w:rsidR="0067606D" w:rsidRPr="00D46CC9" w:rsidRDefault="0067606D">
            <w:pPr>
              <w:pStyle w:val="TabellRader"/>
              <w:keepNext/>
              <w:keepLines/>
            </w:pPr>
            <w:r w:rsidRPr="0066144E">
              <w:t>25,6</w:t>
            </w:r>
          </w:p>
        </w:tc>
        <w:tc>
          <w:tcPr>
            <w:tcW w:w="0" w:type="dxa"/>
            <w:tcBorders>
              <w:top w:val="nil"/>
              <w:bottom w:val="nil"/>
            </w:tcBorders>
            <w:vAlign w:val="bottom"/>
          </w:tcPr>
          <w:p w14:paraId="58847E5E" w14:textId="2059E735" w:rsidR="0067606D" w:rsidRPr="00D46CC9" w:rsidRDefault="0067606D">
            <w:pPr>
              <w:pStyle w:val="TabellRader"/>
              <w:keepNext/>
              <w:keepLines/>
            </w:pPr>
            <w:r w:rsidRPr="0066144E">
              <w:t>25,4</w:t>
            </w:r>
          </w:p>
        </w:tc>
        <w:tc>
          <w:tcPr>
            <w:tcW w:w="0" w:type="dxa"/>
            <w:tcBorders>
              <w:top w:val="nil"/>
              <w:bottom w:val="nil"/>
            </w:tcBorders>
            <w:vAlign w:val="bottom"/>
          </w:tcPr>
          <w:p w14:paraId="6DF0BDB4" w14:textId="34079666" w:rsidR="0067606D" w:rsidRPr="00D46CC9" w:rsidRDefault="0067606D">
            <w:pPr>
              <w:pStyle w:val="TabellRader"/>
              <w:keepNext/>
              <w:keepLines/>
            </w:pPr>
            <w:r w:rsidRPr="0066144E">
              <w:t>25,4</w:t>
            </w:r>
          </w:p>
        </w:tc>
      </w:tr>
      <w:tr w:rsidR="0067606D" w14:paraId="6F67F1B7" w14:textId="77777777" w:rsidTr="0067606D">
        <w:tc>
          <w:tcPr>
            <w:tcW w:w="0" w:type="dxa"/>
            <w:tcBorders>
              <w:top w:val="nil"/>
              <w:bottom w:val="nil"/>
            </w:tcBorders>
            <w:tcMar>
              <w:left w:w="0" w:type="dxa"/>
              <w:right w:w="0" w:type="dxa"/>
            </w:tcMar>
          </w:tcPr>
          <w:p w14:paraId="08E1A8D4" w14:textId="155CC9BF" w:rsidR="0067606D" w:rsidRPr="00D46CC9" w:rsidRDefault="0067606D" w:rsidP="0067606D">
            <w:pPr>
              <w:pStyle w:val="TabellRader"/>
              <w:keepNext/>
              <w:keepLines/>
              <w:jc w:val="left"/>
            </w:pPr>
            <w:r w:rsidRPr="00D46CC9">
              <w:t>Skatter och avgifter</w:t>
            </w:r>
            <w:r>
              <w:rPr>
                <w:vertAlign w:val="superscript"/>
              </w:rPr>
              <w:t>1</w:t>
            </w:r>
          </w:p>
        </w:tc>
        <w:tc>
          <w:tcPr>
            <w:tcW w:w="0" w:type="dxa"/>
            <w:tcBorders>
              <w:top w:val="nil"/>
              <w:bottom w:val="nil"/>
            </w:tcBorders>
            <w:vAlign w:val="bottom"/>
          </w:tcPr>
          <w:p w14:paraId="54168F07" w14:textId="6D937BAB" w:rsidR="0067606D" w:rsidRPr="00D46CC9" w:rsidRDefault="0067606D">
            <w:pPr>
              <w:pStyle w:val="TabellRader"/>
              <w:keepNext/>
              <w:keepLines/>
            </w:pPr>
            <w:r w:rsidRPr="0066144E">
              <w:t>1 104</w:t>
            </w:r>
          </w:p>
        </w:tc>
        <w:tc>
          <w:tcPr>
            <w:tcW w:w="0" w:type="dxa"/>
            <w:tcBorders>
              <w:top w:val="nil"/>
              <w:bottom w:val="nil"/>
            </w:tcBorders>
            <w:vAlign w:val="bottom"/>
          </w:tcPr>
          <w:p w14:paraId="0079DA5C" w14:textId="4DFC3925" w:rsidR="0067606D" w:rsidRPr="00D46CC9" w:rsidRDefault="0067606D">
            <w:pPr>
              <w:pStyle w:val="TabellRader"/>
              <w:keepNext/>
              <w:keepLines/>
            </w:pPr>
            <w:r w:rsidRPr="0066144E">
              <w:t>1 120</w:t>
            </w:r>
          </w:p>
        </w:tc>
        <w:tc>
          <w:tcPr>
            <w:tcW w:w="0" w:type="dxa"/>
            <w:tcBorders>
              <w:top w:val="nil"/>
              <w:bottom w:val="nil"/>
            </w:tcBorders>
            <w:vAlign w:val="bottom"/>
          </w:tcPr>
          <w:p w14:paraId="5DBAB497" w14:textId="60291B2E" w:rsidR="0067606D" w:rsidRPr="00D46CC9" w:rsidRDefault="0067606D">
            <w:pPr>
              <w:pStyle w:val="TabellRader"/>
              <w:keepNext/>
              <w:keepLines/>
            </w:pPr>
            <w:r w:rsidRPr="0066144E">
              <w:t>1 144</w:t>
            </w:r>
          </w:p>
        </w:tc>
        <w:tc>
          <w:tcPr>
            <w:tcW w:w="0" w:type="dxa"/>
            <w:tcBorders>
              <w:top w:val="nil"/>
              <w:bottom w:val="nil"/>
            </w:tcBorders>
            <w:vAlign w:val="bottom"/>
          </w:tcPr>
          <w:p w14:paraId="5EAEF566" w14:textId="24048C47" w:rsidR="0067606D" w:rsidRPr="00D46CC9" w:rsidRDefault="0067606D">
            <w:pPr>
              <w:pStyle w:val="TabellRader"/>
              <w:keepNext/>
              <w:keepLines/>
            </w:pPr>
            <w:r w:rsidRPr="0066144E">
              <w:t>1 177</w:t>
            </w:r>
          </w:p>
        </w:tc>
        <w:tc>
          <w:tcPr>
            <w:tcW w:w="0" w:type="dxa"/>
            <w:tcBorders>
              <w:top w:val="nil"/>
              <w:bottom w:val="nil"/>
            </w:tcBorders>
            <w:vAlign w:val="bottom"/>
          </w:tcPr>
          <w:p w14:paraId="7909289C" w14:textId="5D864E17" w:rsidR="0067606D" w:rsidRPr="00D46CC9" w:rsidRDefault="0067606D">
            <w:pPr>
              <w:pStyle w:val="TabellRader"/>
              <w:keepNext/>
              <w:keepLines/>
            </w:pPr>
            <w:r w:rsidRPr="0066144E">
              <w:t>1 231</w:t>
            </w:r>
          </w:p>
        </w:tc>
      </w:tr>
      <w:tr w:rsidR="0067606D" w14:paraId="7BE4A928" w14:textId="77777777" w:rsidTr="0067606D">
        <w:tc>
          <w:tcPr>
            <w:tcW w:w="0" w:type="dxa"/>
            <w:tcBorders>
              <w:top w:val="nil"/>
              <w:bottom w:val="nil"/>
            </w:tcBorders>
            <w:tcMar>
              <w:left w:w="0" w:type="dxa"/>
              <w:right w:w="0" w:type="dxa"/>
            </w:tcMar>
          </w:tcPr>
          <w:p w14:paraId="49A801F0" w14:textId="62A14DD9" w:rsidR="0067606D" w:rsidRPr="00D46CC9" w:rsidRDefault="0067606D" w:rsidP="0067606D">
            <w:pPr>
              <w:pStyle w:val="TabellRader"/>
              <w:keepNext/>
              <w:keepLines/>
              <w:jc w:val="left"/>
            </w:pPr>
            <w:r w:rsidRPr="00D46CC9">
              <w:t>Kapitalinkomster</w:t>
            </w:r>
          </w:p>
        </w:tc>
        <w:tc>
          <w:tcPr>
            <w:tcW w:w="0" w:type="dxa"/>
            <w:tcBorders>
              <w:top w:val="nil"/>
              <w:bottom w:val="nil"/>
            </w:tcBorders>
            <w:vAlign w:val="bottom"/>
          </w:tcPr>
          <w:p w14:paraId="4D5F4182" w14:textId="1D27A864" w:rsidR="0067606D" w:rsidRPr="00D46CC9" w:rsidRDefault="0067606D">
            <w:pPr>
              <w:pStyle w:val="TabellRader"/>
              <w:keepNext/>
              <w:keepLines/>
            </w:pPr>
            <w:r w:rsidRPr="0066144E">
              <w:t>28</w:t>
            </w:r>
          </w:p>
        </w:tc>
        <w:tc>
          <w:tcPr>
            <w:tcW w:w="0" w:type="dxa"/>
            <w:tcBorders>
              <w:top w:val="nil"/>
              <w:bottom w:val="nil"/>
            </w:tcBorders>
            <w:vAlign w:val="bottom"/>
          </w:tcPr>
          <w:p w14:paraId="5A60F297" w14:textId="1573D148" w:rsidR="0067606D" w:rsidRPr="00D46CC9" w:rsidRDefault="0067606D">
            <w:pPr>
              <w:pStyle w:val="TabellRader"/>
              <w:keepNext/>
              <w:keepLines/>
            </w:pPr>
            <w:r w:rsidRPr="0066144E">
              <w:t>27</w:t>
            </w:r>
          </w:p>
        </w:tc>
        <w:tc>
          <w:tcPr>
            <w:tcW w:w="0" w:type="dxa"/>
            <w:tcBorders>
              <w:top w:val="nil"/>
              <w:bottom w:val="nil"/>
            </w:tcBorders>
            <w:vAlign w:val="bottom"/>
          </w:tcPr>
          <w:p w14:paraId="544766F1" w14:textId="17307F8A" w:rsidR="0067606D" w:rsidRPr="00D46CC9" w:rsidRDefault="0067606D">
            <w:pPr>
              <w:pStyle w:val="TabellRader"/>
              <w:keepNext/>
              <w:keepLines/>
            </w:pPr>
            <w:r w:rsidRPr="0066144E">
              <w:t>36</w:t>
            </w:r>
          </w:p>
        </w:tc>
        <w:tc>
          <w:tcPr>
            <w:tcW w:w="0" w:type="dxa"/>
            <w:tcBorders>
              <w:top w:val="nil"/>
              <w:bottom w:val="nil"/>
            </w:tcBorders>
            <w:vAlign w:val="bottom"/>
          </w:tcPr>
          <w:p w14:paraId="52450E75" w14:textId="3A999671" w:rsidR="0067606D" w:rsidRPr="00D46CC9" w:rsidRDefault="0067606D">
            <w:pPr>
              <w:pStyle w:val="TabellRader"/>
              <w:keepNext/>
              <w:keepLines/>
            </w:pPr>
            <w:r w:rsidRPr="0066144E">
              <w:t>36</w:t>
            </w:r>
          </w:p>
        </w:tc>
        <w:tc>
          <w:tcPr>
            <w:tcW w:w="0" w:type="dxa"/>
            <w:tcBorders>
              <w:top w:val="nil"/>
              <w:bottom w:val="nil"/>
            </w:tcBorders>
            <w:vAlign w:val="bottom"/>
          </w:tcPr>
          <w:p w14:paraId="3E486F5A" w14:textId="312D4791" w:rsidR="0067606D" w:rsidRPr="00D46CC9" w:rsidRDefault="0067606D">
            <w:pPr>
              <w:pStyle w:val="TabellRader"/>
              <w:keepNext/>
              <w:keepLines/>
            </w:pPr>
            <w:r w:rsidRPr="0066144E">
              <w:t>34</w:t>
            </w:r>
          </w:p>
        </w:tc>
      </w:tr>
      <w:tr w:rsidR="0067606D" w14:paraId="521F5339" w14:textId="77777777" w:rsidTr="0067606D">
        <w:tc>
          <w:tcPr>
            <w:tcW w:w="0" w:type="dxa"/>
            <w:tcBorders>
              <w:top w:val="nil"/>
              <w:bottom w:val="single" w:sz="6" w:space="0" w:color="auto"/>
            </w:tcBorders>
            <w:tcMar>
              <w:left w:w="0" w:type="dxa"/>
              <w:right w:w="0" w:type="dxa"/>
            </w:tcMar>
          </w:tcPr>
          <w:p w14:paraId="25A66E5D" w14:textId="613466E1" w:rsidR="0067606D" w:rsidRPr="00D46CC9" w:rsidRDefault="0067606D" w:rsidP="0067606D">
            <w:pPr>
              <w:pStyle w:val="TabellRader"/>
              <w:keepNext/>
              <w:keepLines/>
              <w:jc w:val="left"/>
            </w:pPr>
            <w:r w:rsidRPr="00D46CC9">
              <w:t>Övriga inkomster</w:t>
            </w:r>
          </w:p>
        </w:tc>
        <w:tc>
          <w:tcPr>
            <w:tcW w:w="0" w:type="dxa"/>
            <w:tcBorders>
              <w:top w:val="nil"/>
              <w:bottom w:val="single" w:sz="6" w:space="0" w:color="auto"/>
            </w:tcBorders>
            <w:vAlign w:val="bottom"/>
          </w:tcPr>
          <w:p w14:paraId="7CE4A146" w14:textId="42E6603E" w:rsidR="0067606D" w:rsidRPr="00D46CC9" w:rsidRDefault="0067606D">
            <w:pPr>
              <w:pStyle w:val="TabellRader"/>
              <w:keepNext/>
              <w:keepLines/>
            </w:pPr>
            <w:r w:rsidRPr="0066144E">
              <w:t>126</w:t>
            </w:r>
          </w:p>
        </w:tc>
        <w:tc>
          <w:tcPr>
            <w:tcW w:w="0" w:type="dxa"/>
            <w:tcBorders>
              <w:top w:val="nil"/>
              <w:bottom w:val="single" w:sz="6" w:space="0" w:color="auto"/>
            </w:tcBorders>
            <w:vAlign w:val="bottom"/>
          </w:tcPr>
          <w:p w14:paraId="6A0C032C" w14:textId="1B06F5E7" w:rsidR="0067606D" w:rsidRPr="00D46CC9" w:rsidRDefault="0067606D">
            <w:pPr>
              <w:pStyle w:val="TabellRader"/>
              <w:keepNext/>
              <w:keepLines/>
            </w:pPr>
            <w:r w:rsidRPr="0066144E">
              <w:t>132</w:t>
            </w:r>
          </w:p>
        </w:tc>
        <w:tc>
          <w:tcPr>
            <w:tcW w:w="0" w:type="dxa"/>
            <w:tcBorders>
              <w:top w:val="nil"/>
              <w:bottom w:val="single" w:sz="6" w:space="0" w:color="auto"/>
            </w:tcBorders>
            <w:vAlign w:val="bottom"/>
          </w:tcPr>
          <w:p w14:paraId="69E29BDA" w14:textId="75146E6A" w:rsidR="0067606D" w:rsidRPr="00D46CC9" w:rsidRDefault="0067606D">
            <w:pPr>
              <w:pStyle w:val="TabellRader"/>
              <w:keepNext/>
              <w:keepLines/>
            </w:pPr>
            <w:r w:rsidRPr="0066144E">
              <w:t>135</w:t>
            </w:r>
          </w:p>
        </w:tc>
        <w:tc>
          <w:tcPr>
            <w:tcW w:w="0" w:type="dxa"/>
            <w:tcBorders>
              <w:top w:val="nil"/>
              <w:bottom w:val="single" w:sz="6" w:space="0" w:color="auto"/>
            </w:tcBorders>
            <w:vAlign w:val="bottom"/>
          </w:tcPr>
          <w:p w14:paraId="3581F77A" w14:textId="2BDCCDFF" w:rsidR="0067606D" w:rsidRPr="00D46CC9" w:rsidRDefault="0067606D">
            <w:pPr>
              <w:pStyle w:val="TabellRader"/>
              <w:keepNext/>
              <w:keepLines/>
            </w:pPr>
            <w:r w:rsidRPr="0066144E">
              <w:t>139</w:t>
            </w:r>
          </w:p>
        </w:tc>
        <w:tc>
          <w:tcPr>
            <w:tcW w:w="0" w:type="dxa"/>
            <w:tcBorders>
              <w:top w:val="nil"/>
              <w:bottom w:val="single" w:sz="6" w:space="0" w:color="auto"/>
            </w:tcBorders>
            <w:vAlign w:val="bottom"/>
          </w:tcPr>
          <w:p w14:paraId="55FFD1C5" w14:textId="50D78248" w:rsidR="0067606D" w:rsidRPr="00D46CC9" w:rsidRDefault="0067606D">
            <w:pPr>
              <w:pStyle w:val="TabellRader"/>
              <w:keepNext/>
              <w:keepLines/>
            </w:pPr>
            <w:r w:rsidRPr="0066144E">
              <w:t>143</w:t>
            </w:r>
          </w:p>
        </w:tc>
      </w:tr>
      <w:tr w:rsidR="0067606D" w14:paraId="2033A378" w14:textId="77777777" w:rsidTr="0067606D">
        <w:tc>
          <w:tcPr>
            <w:tcW w:w="0" w:type="dxa"/>
            <w:tcBorders>
              <w:top w:val="single" w:sz="6" w:space="0" w:color="auto"/>
              <w:bottom w:val="nil"/>
            </w:tcBorders>
            <w:tcMar>
              <w:left w:w="0" w:type="dxa"/>
              <w:right w:w="0" w:type="dxa"/>
            </w:tcMar>
          </w:tcPr>
          <w:p w14:paraId="32DE5DF6" w14:textId="325BB8E7" w:rsidR="0067606D" w:rsidRPr="00D46CC9" w:rsidRDefault="0067606D" w:rsidP="0067606D">
            <w:pPr>
              <w:pStyle w:val="TabellRader"/>
              <w:keepNext/>
              <w:keepLines/>
              <w:jc w:val="left"/>
              <w:rPr>
                <w:b/>
              </w:rPr>
            </w:pPr>
            <w:r w:rsidRPr="00D46CC9">
              <w:rPr>
                <w:b/>
              </w:rPr>
              <w:t>Utgifter</w:t>
            </w:r>
          </w:p>
        </w:tc>
        <w:tc>
          <w:tcPr>
            <w:tcW w:w="0" w:type="dxa"/>
            <w:tcBorders>
              <w:top w:val="single" w:sz="6" w:space="0" w:color="auto"/>
              <w:bottom w:val="nil"/>
            </w:tcBorders>
            <w:vAlign w:val="bottom"/>
          </w:tcPr>
          <w:p w14:paraId="17C783F5" w14:textId="30B525D3" w:rsidR="0067606D" w:rsidRPr="00071444" w:rsidRDefault="0067606D">
            <w:pPr>
              <w:pStyle w:val="TabellRader"/>
              <w:keepNext/>
              <w:keepLines/>
              <w:rPr>
                <w:b/>
              </w:rPr>
            </w:pPr>
            <w:r w:rsidRPr="00194871">
              <w:rPr>
                <w:b/>
              </w:rPr>
              <w:t>1 186</w:t>
            </w:r>
          </w:p>
        </w:tc>
        <w:tc>
          <w:tcPr>
            <w:tcW w:w="0" w:type="dxa"/>
            <w:tcBorders>
              <w:top w:val="single" w:sz="6" w:space="0" w:color="auto"/>
              <w:bottom w:val="nil"/>
            </w:tcBorders>
            <w:vAlign w:val="bottom"/>
          </w:tcPr>
          <w:p w14:paraId="5C1DFC75" w14:textId="3078D689" w:rsidR="0067606D" w:rsidRPr="00071444" w:rsidRDefault="0067606D">
            <w:pPr>
              <w:pStyle w:val="TabellRader"/>
              <w:keepNext/>
              <w:keepLines/>
              <w:rPr>
                <w:b/>
              </w:rPr>
            </w:pPr>
            <w:r w:rsidRPr="00194871">
              <w:rPr>
                <w:b/>
              </w:rPr>
              <w:t>1 221</w:t>
            </w:r>
          </w:p>
        </w:tc>
        <w:tc>
          <w:tcPr>
            <w:tcW w:w="0" w:type="dxa"/>
            <w:tcBorders>
              <w:top w:val="single" w:sz="6" w:space="0" w:color="auto"/>
              <w:bottom w:val="nil"/>
            </w:tcBorders>
            <w:vAlign w:val="bottom"/>
          </w:tcPr>
          <w:p w14:paraId="056B0606" w14:textId="26CB192B" w:rsidR="0067606D" w:rsidRPr="00071444" w:rsidRDefault="0067606D">
            <w:pPr>
              <w:pStyle w:val="TabellRader"/>
              <w:keepNext/>
              <w:keepLines/>
              <w:rPr>
                <w:b/>
              </w:rPr>
            </w:pPr>
            <w:r w:rsidRPr="00194871">
              <w:rPr>
                <w:b/>
              </w:rPr>
              <w:t>1 262</w:t>
            </w:r>
          </w:p>
        </w:tc>
        <w:tc>
          <w:tcPr>
            <w:tcW w:w="0" w:type="dxa"/>
            <w:tcBorders>
              <w:top w:val="single" w:sz="6" w:space="0" w:color="auto"/>
              <w:bottom w:val="nil"/>
            </w:tcBorders>
            <w:vAlign w:val="bottom"/>
          </w:tcPr>
          <w:p w14:paraId="75D2CEC5" w14:textId="58914077" w:rsidR="0067606D" w:rsidRPr="00071444" w:rsidRDefault="0067606D">
            <w:pPr>
              <w:pStyle w:val="TabellRader"/>
              <w:keepNext/>
              <w:keepLines/>
              <w:rPr>
                <w:b/>
              </w:rPr>
            </w:pPr>
            <w:r w:rsidRPr="00194871">
              <w:rPr>
                <w:b/>
              </w:rPr>
              <w:t>1 295</w:t>
            </w:r>
          </w:p>
        </w:tc>
        <w:tc>
          <w:tcPr>
            <w:tcW w:w="0" w:type="dxa"/>
            <w:tcBorders>
              <w:top w:val="single" w:sz="6" w:space="0" w:color="auto"/>
              <w:bottom w:val="nil"/>
            </w:tcBorders>
            <w:vAlign w:val="bottom"/>
          </w:tcPr>
          <w:p w14:paraId="33535D6B" w14:textId="5762F7C3" w:rsidR="0067606D" w:rsidRPr="00071444" w:rsidRDefault="0067606D">
            <w:pPr>
              <w:pStyle w:val="TabellRader"/>
              <w:keepNext/>
              <w:keepLines/>
              <w:rPr>
                <w:b/>
              </w:rPr>
            </w:pPr>
            <w:r w:rsidRPr="00194871">
              <w:rPr>
                <w:b/>
              </w:rPr>
              <w:t>1 310</w:t>
            </w:r>
          </w:p>
        </w:tc>
      </w:tr>
      <w:tr w:rsidR="0067606D" w14:paraId="1D78C884" w14:textId="77777777" w:rsidTr="0067606D">
        <w:tc>
          <w:tcPr>
            <w:tcW w:w="0" w:type="dxa"/>
            <w:tcBorders>
              <w:top w:val="nil"/>
              <w:bottom w:val="nil"/>
            </w:tcBorders>
            <w:tcMar>
              <w:left w:w="0" w:type="dxa"/>
              <w:right w:w="0" w:type="dxa"/>
            </w:tcMar>
          </w:tcPr>
          <w:p w14:paraId="297ABBB0" w14:textId="03D156BB" w:rsidR="0067606D" w:rsidRPr="00D46CC9" w:rsidRDefault="0067606D" w:rsidP="0067606D">
            <w:pPr>
              <w:pStyle w:val="TabellRader"/>
              <w:keepNext/>
              <w:keepLines/>
              <w:jc w:val="left"/>
            </w:pPr>
            <w:r w:rsidRPr="00D46CC9">
              <w:t>Procent av BNP</w:t>
            </w:r>
          </w:p>
        </w:tc>
        <w:tc>
          <w:tcPr>
            <w:tcW w:w="0" w:type="dxa"/>
            <w:tcBorders>
              <w:top w:val="nil"/>
              <w:bottom w:val="nil"/>
            </w:tcBorders>
            <w:vAlign w:val="bottom"/>
          </w:tcPr>
          <w:p w14:paraId="647F106C" w14:textId="4A16D1D1" w:rsidR="0067606D" w:rsidRPr="00D46CC9" w:rsidRDefault="0067606D">
            <w:pPr>
              <w:pStyle w:val="TabellRader"/>
              <w:keepNext/>
              <w:keepLines/>
            </w:pPr>
            <w:r w:rsidRPr="0066144E">
              <w:t>24,8</w:t>
            </w:r>
          </w:p>
        </w:tc>
        <w:tc>
          <w:tcPr>
            <w:tcW w:w="0" w:type="dxa"/>
            <w:tcBorders>
              <w:top w:val="nil"/>
              <w:bottom w:val="nil"/>
            </w:tcBorders>
            <w:vAlign w:val="bottom"/>
          </w:tcPr>
          <w:p w14:paraId="79A5F5FE" w14:textId="687C12EB" w:rsidR="0067606D" w:rsidRPr="00D46CC9" w:rsidRDefault="0067606D">
            <w:pPr>
              <w:pStyle w:val="TabellRader"/>
              <w:keepNext/>
              <w:keepLines/>
            </w:pPr>
            <w:r w:rsidRPr="0066144E">
              <w:t>24,5</w:t>
            </w:r>
          </w:p>
        </w:tc>
        <w:tc>
          <w:tcPr>
            <w:tcW w:w="0" w:type="dxa"/>
            <w:tcBorders>
              <w:top w:val="nil"/>
              <w:bottom w:val="nil"/>
            </w:tcBorders>
            <w:vAlign w:val="bottom"/>
          </w:tcPr>
          <w:p w14:paraId="6EDB0DA7" w14:textId="7AEEB2F6" w:rsidR="0067606D" w:rsidRPr="00D46CC9" w:rsidRDefault="0067606D">
            <w:pPr>
              <w:pStyle w:val="TabellRader"/>
              <w:keepNext/>
              <w:keepLines/>
            </w:pPr>
            <w:r w:rsidRPr="0066144E">
              <w:t>24,6</w:t>
            </w:r>
          </w:p>
        </w:tc>
        <w:tc>
          <w:tcPr>
            <w:tcW w:w="0" w:type="dxa"/>
            <w:tcBorders>
              <w:top w:val="nil"/>
              <w:bottom w:val="nil"/>
            </w:tcBorders>
            <w:vAlign w:val="bottom"/>
          </w:tcPr>
          <w:p w14:paraId="64A7AD96" w14:textId="32546F4B" w:rsidR="0067606D" w:rsidRPr="00D46CC9" w:rsidRDefault="0067606D">
            <w:pPr>
              <w:pStyle w:val="TabellRader"/>
              <w:keepNext/>
              <w:keepLines/>
            </w:pPr>
            <w:r w:rsidRPr="0066144E">
              <w:t>24,3</w:t>
            </w:r>
          </w:p>
        </w:tc>
        <w:tc>
          <w:tcPr>
            <w:tcW w:w="0" w:type="dxa"/>
            <w:tcBorders>
              <w:top w:val="nil"/>
              <w:bottom w:val="nil"/>
            </w:tcBorders>
            <w:vAlign w:val="bottom"/>
          </w:tcPr>
          <w:p w14:paraId="0FBB3F51" w14:textId="6C3E67AF" w:rsidR="0067606D" w:rsidRPr="00D46CC9" w:rsidRDefault="0067606D">
            <w:pPr>
              <w:pStyle w:val="TabellRader"/>
              <w:keepNext/>
              <w:keepLines/>
            </w:pPr>
            <w:r w:rsidRPr="0066144E">
              <w:t>23,6</w:t>
            </w:r>
          </w:p>
        </w:tc>
      </w:tr>
      <w:tr w:rsidR="0067606D" w14:paraId="77FE342E" w14:textId="77777777" w:rsidTr="0067606D">
        <w:tc>
          <w:tcPr>
            <w:tcW w:w="0" w:type="dxa"/>
            <w:tcBorders>
              <w:top w:val="nil"/>
              <w:bottom w:val="nil"/>
            </w:tcBorders>
            <w:tcMar>
              <w:left w:w="0" w:type="dxa"/>
              <w:right w:w="0" w:type="dxa"/>
            </w:tcMar>
          </w:tcPr>
          <w:p w14:paraId="45D66B88" w14:textId="10F8EB20" w:rsidR="0067606D" w:rsidRPr="00D46CC9" w:rsidRDefault="0067606D" w:rsidP="0067606D">
            <w:pPr>
              <w:pStyle w:val="TabellRader"/>
              <w:keepNext/>
              <w:keepLines/>
              <w:jc w:val="left"/>
            </w:pPr>
            <w:r w:rsidRPr="00D46CC9">
              <w:t>Utgifter exkl. räntor</w:t>
            </w:r>
          </w:p>
        </w:tc>
        <w:tc>
          <w:tcPr>
            <w:tcW w:w="0" w:type="dxa"/>
            <w:tcBorders>
              <w:top w:val="nil"/>
              <w:bottom w:val="nil"/>
            </w:tcBorders>
            <w:vAlign w:val="bottom"/>
          </w:tcPr>
          <w:p w14:paraId="4DE8118E" w14:textId="13D096C6" w:rsidR="0067606D" w:rsidRPr="00D46CC9" w:rsidRDefault="0067606D">
            <w:pPr>
              <w:pStyle w:val="TabellRader"/>
              <w:keepNext/>
              <w:keepLines/>
            </w:pPr>
            <w:r w:rsidRPr="0066144E">
              <w:t>1 161</w:t>
            </w:r>
          </w:p>
        </w:tc>
        <w:tc>
          <w:tcPr>
            <w:tcW w:w="0" w:type="dxa"/>
            <w:tcBorders>
              <w:top w:val="nil"/>
              <w:bottom w:val="nil"/>
            </w:tcBorders>
            <w:vAlign w:val="bottom"/>
          </w:tcPr>
          <w:p w14:paraId="5AF6438F" w14:textId="4434EE31" w:rsidR="0067606D" w:rsidRPr="00D46CC9" w:rsidRDefault="0067606D">
            <w:pPr>
              <w:pStyle w:val="TabellRader"/>
              <w:keepNext/>
              <w:keepLines/>
            </w:pPr>
            <w:r w:rsidRPr="0066144E">
              <w:t>1 202</w:t>
            </w:r>
          </w:p>
        </w:tc>
        <w:tc>
          <w:tcPr>
            <w:tcW w:w="0" w:type="dxa"/>
            <w:tcBorders>
              <w:top w:val="nil"/>
              <w:bottom w:val="nil"/>
            </w:tcBorders>
            <w:vAlign w:val="bottom"/>
          </w:tcPr>
          <w:p w14:paraId="348AB006" w14:textId="3DA2AA7D" w:rsidR="0067606D" w:rsidRPr="00D46CC9" w:rsidRDefault="0067606D">
            <w:pPr>
              <w:pStyle w:val="TabellRader"/>
              <w:keepNext/>
              <w:keepLines/>
            </w:pPr>
            <w:r w:rsidRPr="0066144E">
              <w:t>1 242</w:t>
            </w:r>
          </w:p>
        </w:tc>
        <w:tc>
          <w:tcPr>
            <w:tcW w:w="0" w:type="dxa"/>
            <w:tcBorders>
              <w:top w:val="nil"/>
              <w:bottom w:val="nil"/>
            </w:tcBorders>
            <w:vAlign w:val="bottom"/>
          </w:tcPr>
          <w:p w14:paraId="478F9F4F" w14:textId="24734B56" w:rsidR="0067606D" w:rsidRPr="00D46CC9" w:rsidRDefault="0067606D">
            <w:pPr>
              <w:pStyle w:val="TabellRader"/>
              <w:keepNext/>
              <w:keepLines/>
            </w:pPr>
            <w:r w:rsidRPr="0066144E">
              <w:t>1 276</w:t>
            </w:r>
          </w:p>
        </w:tc>
        <w:tc>
          <w:tcPr>
            <w:tcW w:w="0" w:type="dxa"/>
            <w:tcBorders>
              <w:top w:val="nil"/>
              <w:bottom w:val="nil"/>
            </w:tcBorders>
            <w:vAlign w:val="bottom"/>
          </w:tcPr>
          <w:p w14:paraId="6BDF7E53" w14:textId="761DF87B" w:rsidR="0067606D" w:rsidRPr="00D46CC9" w:rsidRDefault="0067606D">
            <w:pPr>
              <w:pStyle w:val="TabellRader"/>
              <w:keepNext/>
              <w:keepLines/>
            </w:pPr>
            <w:r w:rsidRPr="0066144E">
              <w:t>1 293</w:t>
            </w:r>
          </w:p>
        </w:tc>
      </w:tr>
      <w:tr w:rsidR="0067606D" w14:paraId="260D0439" w14:textId="77777777" w:rsidTr="0067606D">
        <w:tc>
          <w:tcPr>
            <w:tcW w:w="0" w:type="dxa"/>
            <w:tcBorders>
              <w:top w:val="nil"/>
              <w:bottom w:val="nil"/>
            </w:tcBorders>
            <w:tcMar>
              <w:left w:w="0" w:type="dxa"/>
              <w:right w:w="0" w:type="dxa"/>
            </w:tcMar>
          </w:tcPr>
          <w:p w14:paraId="7546D454" w14:textId="3860DE07" w:rsidR="0067606D" w:rsidRPr="00D46CC9" w:rsidRDefault="0067606D" w:rsidP="0067606D">
            <w:pPr>
              <w:pStyle w:val="TabellRader"/>
              <w:keepNext/>
              <w:keepLines/>
              <w:jc w:val="left"/>
            </w:pPr>
            <w:r w:rsidRPr="00D46CC9">
              <w:t>Procent av BNP</w:t>
            </w:r>
          </w:p>
        </w:tc>
        <w:tc>
          <w:tcPr>
            <w:tcW w:w="0" w:type="dxa"/>
            <w:tcBorders>
              <w:top w:val="nil"/>
              <w:bottom w:val="nil"/>
            </w:tcBorders>
            <w:vAlign w:val="bottom"/>
          </w:tcPr>
          <w:p w14:paraId="687C3F69" w14:textId="49363F3C" w:rsidR="0067606D" w:rsidRPr="00D46CC9" w:rsidRDefault="0067606D">
            <w:pPr>
              <w:pStyle w:val="TabellRader"/>
              <w:keepNext/>
              <w:keepLines/>
            </w:pPr>
            <w:r w:rsidRPr="0066144E">
              <w:t>24,2</w:t>
            </w:r>
          </w:p>
        </w:tc>
        <w:tc>
          <w:tcPr>
            <w:tcW w:w="0" w:type="dxa"/>
            <w:tcBorders>
              <w:top w:val="nil"/>
              <w:bottom w:val="nil"/>
            </w:tcBorders>
            <w:vAlign w:val="bottom"/>
          </w:tcPr>
          <w:p w14:paraId="394C964C" w14:textId="4124ADD3" w:rsidR="0067606D" w:rsidRPr="00D46CC9" w:rsidRDefault="0067606D">
            <w:pPr>
              <w:pStyle w:val="TabellRader"/>
              <w:keepNext/>
              <w:keepLines/>
            </w:pPr>
            <w:r w:rsidRPr="0066144E">
              <w:t>24,1</w:t>
            </w:r>
          </w:p>
        </w:tc>
        <w:tc>
          <w:tcPr>
            <w:tcW w:w="0" w:type="dxa"/>
            <w:tcBorders>
              <w:top w:val="nil"/>
              <w:bottom w:val="nil"/>
            </w:tcBorders>
            <w:vAlign w:val="bottom"/>
          </w:tcPr>
          <w:p w14:paraId="4A2EBE25" w14:textId="372D4701" w:rsidR="0067606D" w:rsidRPr="00D46CC9" w:rsidRDefault="0067606D">
            <w:pPr>
              <w:pStyle w:val="TabellRader"/>
              <w:keepNext/>
              <w:keepLines/>
            </w:pPr>
            <w:r w:rsidRPr="0066144E">
              <w:t>24,2</w:t>
            </w:r>
          </w:p>
        </w:tc>
        <w:tc>
          <w:tcPr>
            <w:tcW w:w="0" w:type="dxa"/>
            <w:tcBorders>
              <w:top w:val="nil"/>
              <w:bottom w:val="nil"/>
            </w:tcBorders>
            <w:vAlign w:val="bottom"/>
          </w:tcPr>
          <w:p w14:paraId="7E4177CA" w14:textId="5F09B28D" w:rsidR="0067606D" w:rsidRPr="00D46CC9" w:rsidRDefault="0067606D">
            <w:pPr>
              <w:pStyle w:val="TabellRader"/>
              <w:keepNext/>
              <w:keepLines/>
            </w:pPr>
            <w:r w:rsidRPr="0066144E">
              <w:t>23,9</w:t>
            </w:r>
          </w:p>
        </w:tc>
        <w:tc>
          <w:tcPr>
            <w:tcW w:w="0" w:type="dxa"/>
            <w:tcBorders>
              <w:top w:val="nil"/>
              <w:bottom w:val="nil"/>
            </w:tcBorders>
            <w:vAlign w:val="bottom"/>
          </w:tcPr>
          <w:p w14:paraId="309D853B" w14:textId="1213A61D" w:rsidR="0067606D" w:rsidRPr="00D46CC9" w:rsidRDefault="0067606D">
            <w:pPr>
              <w:pStyle w:val="TabellRader"/>
              <w:keepNext/>
              <w:keepLines/>
            </w:pPr>
            <w:r w:rsidRPr="0066144E">
              <w:t>23,3</w:t>
            </w:r>
          </w:p>
        </w:tc>
      </w:tr>
      <w:tr w:rsidR="0067606D" w14:paraId="6B6AA518" w14:textId="77777777" w:rsidTr="0067606D">
        <w:tc>
          <w:tcPr>
            <w:tcW w:w="0" w:type="dxa"/>
            <w:tcBorders>
              <w:top w:val="nil"/>
              <w:bottom w:val="single" w:sz="4" w:space="0" w:color="auto"/>
            </w:tcBorders>
            <w:tcMar>
              <w:left w:w="0" w:type="dxa"/>
              <w:right w:w="0" w:type="dxa"/>
            </w:tcMar>
          </w:tcPr>
          <w:p w14:paraId="5C67C5BD" w14:textId="274AEEAD" w:rsidR="0067606D" w:rsidRPr="00D46CC9" w:rsidRDefault="0067606D" w:rsidP="0067606D">
            <w:pPr>
              <w:pStyle w:val="TabellRader"/>
              <w:keepNext/>
              <w:keepLines/>
              <w:jc w:val="left"/>
            </w:pPr>
            <w:r w:rsidRPr="00D46CC9">
              <w:t>Ränteutgifter</w:t>
            </w:r>
            <w:r>
              <w:rPr>
                <w:vertAlign w:val="superscript"/>
              </w:rPr>
              <w:t>2</w:t>
            </w:r>
          </w:p>
        </w:tc>
        <w:tc>
          <w:tcPr>
            <w:tcW w:w="0" w:type="dxa"/>
            <w:tcBorders>
              <w:top w:val="nil"/>
              <w:bottom w:val="single" w:sz="4" w:space="0" w:color="auto"/>
            </w:tcBorders>
            <w:vAlign w:val="bottom"/>
          </w:tcPr>
          <w:p w14:paraId="6C97DECA" w14:textId="3D3B2D82" w:rsidR="0067606D" w:rsidRPr="00D46CC9" w:rsidRDefault="0067606D">
            <w:pPr>
              <w:pStyle w:val="TabellRader"/>
              <w:keepNext/>
              <w:keepLines/>
            </w:pPr>
            <w:r w:rsidRPr="0066144E">
              <w:t>26</w:t>
            </w:r>
          </w:p>
        </w:tc>
        <w:tc>
          <w:tcPr>
            <w:tcW w:w="0" w:type="dxa"/>
            <w:tcBorders>
              <w:top w:val="nil"/>
              <w:bottom w:val="single" w:sz="4" w:space="0" w:color="auto"/>
            </w:tcBorders>
            <w:vAlign w:val="bottom"/>
          </w:tcPr>
          <w:p w14:paraId="1419C4FF" w14:textId="224DA8F9" w:rsidR="0067606D" w:rsidRPr="00D46CC9" w:rsidRDefault="0067606D">
            <w:pPr>
              <w:pStyle w:val="TabellRader"/>
              <w:keepNext/>
              <w:keepLines/>
            </w:pPr>
            <w:r w:rsidRPr="0066144E">
              <w:t>20</w:t>
            </w:r>
          </w:p>
        </w:tc>
        <w:tc>
          <w:tcPr>
            <w:tcW w:w="0" w:type="dxa"/>
            <w:tcBorders>
              <w:top w:val="nil"/>
              <w:bottom w:val="single" w:sz="4" w:space="0" w:color="auto"/>
            </w:tcBorders>
            <w:vAlign w:val="bottom"/>
          </w:tcPr>
          <w:p w14:paraId="3BA71C3D" w14:textId="18581CA5" w:rsidR="0067606D" w:rsidRPr="00D46CC9" w:rsidRDefault="0067606D">
            <w:pPr>
              <w:pStyle w:val="TabellRader"/>
              <w:keepNext/>
              <w:keepLines/>
            </w:pPr>
            <w:r w:rsidRPr="0066144E">
              <w:t>20</w:t>
            </w:r>
          </w:p>
        </w:tc>
        <w:tc>
          <w:tcPr>
            <w:tcW w:w="0" w:type="dxa"/>
            <w:tcBorders>
              <w:top w:val="nil"/>
              <w:bottom w:val="single" w:sz="4" w:space="0" w:color="auto"/>
            </w:tcBorders>
            <w:vAlign w:val="bottom"/>
          </w:tcPr>
          <w:p w14:paraId="14F33371" w14:textId="074FA4A9" w:rsidR="0067606D" w:rsidRPr="00D46CC9" w:rsidRDefault="0067606D">
            <w:pPr>
              <w:pStyle w:val="TabellRader"/>
              <w:keepNext/>
              <w:keepLines/>
            </w:pPr>
            <w:r w:rsidRPr="0066144E">
              <w:t>19</w:t>
            </w:r>
          </w:p>
        </w:tc>
        <w:tc>
          <w:tcPr>
            <w:tcW w:w="0" w:type="dxa"/>
            <w:tcBorders>
              <w:top w:val="nil"/>
              <w:bottom w:val="single" w:sz="4" w:space="0" w:color="auto"/>
            </w:tcBorders>
            <w:vAlign w:val="bottom"/>
          </w:tcPr>
          <w:p w14:paraId="51094360" w14:textId="156C9C26" w:rsidR="0067606D" w:rsidRPr="00D46CC9" w:rsidRDefault="0067606D">
            <w:pPr>
              <w:pStyle w:val="TabellRader"/>
              <w:keepNext/>
              <w:keepLines/>
            </w:pPr>
            <w:r w:rsidRPr="0066144E">
              <w:t>17</w:t>
            </w:r>
          </w:p>
        </w:tc>
      </w:tr>
      <w:tr w:rsidR="0067606D" w14:paraId="6EAF47E4" w14:textId="77777777" w:rsidTr="0067606D">
        <w:tc>
          <w:tcPr>
            <w:tcW w:w="0" w:type="dxa"/>
            <w:tcBorders>
              <w:top w:val="single" w:sz="4" w:space="0" w:color="auto"/>
              <w:bottom w:val="nil"/>
            </w:tcBorders>
            <w:tcMar>
              <w:left w:w="0" w:type="dxa"/>
              <w:right w:w="0" w:type="dxa"/>
            </w:tcMar>
          </w:tcPr>
          <w:p w14:paraId="754C8725" w14:textId="66FBB765" w:rsidR="0067606D" w:rsidRPr="00D46CC9" w:rsidRDefault="0067606D" w:rsidP="0067606D">
            <w:pPr>
              <w:pStyle w:val="TabellRader"/>
              <w:keepNext/>
              <w:keepLines/>
              <w:jc w:val="left"/>
              <w:rPr>
                <w:b/>
              </w:rPr>
            </w:pPr>
            <w:r w:rsidRPr="00D46CC9">
              <w:rPr>
                <w:b/>
              </w:rPr>
              <w:t>Finansiellt sparande</w:t>
            </w:r>
          </w:p>
        </w:tc>
        <w:tc>
          <w:tcPr>
            <w:tcW w:w="0" w:type="dxa"/>
            <w:tcBorders>
              <w:top w:val="single" w:sz="4" w:space="0" w:color="auto"/>
              <w:bottom w:val="nil"/>
            </w:tcBorders>
            <w:vAlign w:val="bottom"/>
          </w:tcPr>
          <w:p w14:paraId="3850CE9D" w14:textId="2972033D" w:rsidR="0067606D" w:rsidRPr="00071444" w:rsidRDefault="0067606D">
            <w:pPr>
              <w:pStyle w:val="TabellRader"/>
              <w:keepNext/>
              <w:keepLines/>
              <w:rPr>
                <w:b/>
              </w:rPr>
            </w:pPr>
            <w:r w:rsidRPr="00194871">
              <w:rPr>
                <w:b/>
              </w:rPr>
              <w:t>71</w:t>
            </w:r>
          </w:p>
        </w:tc>
        <w:tc>
          <w:tcPr>
            <w:tcW w:w="0" w:type="dxa"/>
            <w:tcBorders>
              <w:top w:val="single" w:sz="4" w:space="0" w:color="auto"/>
              <w:bottom w:val="nil"/>
            </w:tcBorders>
            <w:vAlign w:val="bottom"/>
          </w:tcPr>
          <w:p w14:paraId="13E99958" w14:textId="15F2F708" w:rsidR="0067606D" w:rsidRPr="00071444" w:rsidRDefault="0067606D">
            <w:pPr>
              <w:pStyle w:val="TabellRader"/>
              <w:keepNext/>
              <w:keepLines/>
              <w:rPr>
                <w:b/>
              </w:rPr>
            </w:pPr>
            <w:r w:rsidRPr="00194871">
              <w:rPr>
                <w:b/>
              </w:rPr>
              <w:t>57</w:t>
            </w:r>
          </w:p>
        </w:tc>
        <w:tc>
          <w:tcPr>
            <w:tcW w:w="0" w:type="dxa"/>
            <w:tcBorders>
              <w:top w:val="single" w:sz="4" w:space="0" w:color="auto"/>
              <w:bottom w:val="nil"/>
            </w:tcBorders>
            <w:vAlign w:val="bottom"/>
          </w:tcPr>
          <w:p w14:paraId="03AC8509" w14:textId="24FBA667" w:rsidR="0067606D" w:rsidRPr="00071444" w:rsidRDefault="0067606D">
            <w:pPr>
              <w:pStyle w:val="TabellRader"/>
              <w:keepNext/>
              <w:keepLines/>
              <w:rPr>
                <w:b/>
              </w:rPr>
            </w:pPr>
            <w:r w:rsidRPr="00194871">
              <w:rPr>
                <w:b/>
              </w:rPr>
              <w:t>53</w:t>
            </w:r>
          </w:p>
        </w:tc>
        <w:tc>
          <w:tcPr>
            <w:tcW w:w="0" w:type="dxa"/>
            <w:tcBorders>
              <w:top w:val="single" w:sz="4" w:space="0" w:color="auto"/>
              <w:bottom w:val="nil"/>
            </w:tcBorders>
            <w:vAlign w:val="bottom"/>
          </w:tcPr>
          <w:p w14:paraId="0C78695D" w14:textId="652B959B" w:rsidR="0067606D" w:rsidRPr="00071444" w:rsidRDefault="0067606D">
            <w:pPr>
              <w:pStyle w:val="TabellRader"/>
              <w:keepNext/>
              <w:keepLines/>
              <w:rPr>
                <w:b/>
              </w:rPr>
            </w:pPr>
            <w:r w:rsidRPr="00194871">
              <w:rPr>
                <w:b/>
              </w:rPr>
              <w:t>57</w:t>
            </w:r>
          </w:p>
        </w:tc>
        <w:tc>
          <w:tcPr>
            <w:tcW w:w="0" w:type="dxa"/>
            <w:tcBorders>
              <w:top w:val="single" w:sz="4" w:space="0" w:color="auto"/>
              <w:bottom w:val="nil"/>
            </w:tcBorders>
            <w:vAlign w:val="bottom"/>
          </w:tcPr>
          <w:p w14:paraId="026EC604" w14:textId="5417537E" w:rsidR="0067606D" w:rsidRPr="00071444" w:rsidRDefault="0067606D">
            <w:pPr>
              <w:pStyle w:val="TabellRader"/>
              <w:keepNext/>
              <w:keepLines/>
              <w:rPr>
                <w:b/>
              </w:rPr>
            </w:pPr>
            <w:r w:rsidRPr="00194871">
              <w:rPr>
                <w:b/>
              </w:rPr>
              <w:t>97</w:t>
            </w:r>
          </w:p>
        </w:tc>
      </w:tr>
      <w:tr w:rsidR="0067606D" w:rsidRPr="009044A4" w14:paraId="405F4A7E" w14:textId="77777777" w:rsidTr="0067606D">
        <w:trPr>
          <w:cnfStyle w:val="010000000000" w:firstRow="0" w:lastRow="1" w:firstColumn="0" w:lastColumn="0" w:oddVBand="0" w:evenVBand="0" w:oddHBand="0" w:evenHBand="0" w:firstRowFirstColumn="0" w:firstRowLastColumn="0" w:lastRowFirstColumn="0" w:lastRowLastColumn="0"/>
        </w:trPr>
        <w:tc>
          <w:tcPr>
            <w:tcW w:w="0" w:type="dxa"/>
            <w:tcBorders>
              <w:top w:val="nil"/>
            </w:tcBorders>
            <w:tcMar>
              <w:left w:w="0" w:type="dxa"/>
              <w:right w:w="0" w:type="dxa"/>
            </w:tcMar>
          </w:tcPr>
          <w:p w14:paraId="5565D7C3" w14:textId="61B791E7" w:rsidR="0067606D" w:rsidRPr="00D46CC9" w:rsidRDefault="0067606D" w:rsidP="0067606D">
            <w:pPr>
              <w:pStyle w:val="TabellSlutsumma"/>
              <w:keepNext/>
              <w:keepLines/>
              <w:jc w:val="left"/>
              <w:rPr>
                <w:b/>
              </w:rPr>
            </w:pPr>
            <w:r w:rsidRPr="00D46CC9">
              <w:t>Procent av BNP</w:t>
            </w:r>
          </w:p>
        </w:tc>
        <w:tc>
          <w:tcPr>
            <w:tcW w:w="0" w:type="dxa"/>
            <w:tcBorders>
              <w:top w:val="nil"/>
            </w:tcBorders>
            <w:vAlign w:val="bottom"/>
          </w:tcPr>
          <w:p w14:paraId="0C5CDCB2" w14:textId="117BEA4C" w:rsidR="0067606D" w:rsidRPr="00D46CC9" w:rsidRDefault="0067606D">
            <w:pPr>
              <w:pStyle w:val="TabellSlutsumma"/>
              <w:keepNext/>
              <w:keepLines/>
            </w:pPr>
            <w:r w:rsidRPr="0066144E">
              <w:t>1,5</w:t>
            </w:r>
          </w:p>
        </w:tc>
        <w:tc>
          <w:tcPr>
            <w:tcW w:w="0" w:type="dxa"/>
            <w:tcBorders>
              <w:top w:val="nil"/>
            </w:tcBorders>
            <w:vAlign w:val="bottom"/>
          </w:tcPr>
          <w:p w14:paraId="3F132DD4" w14:textId="59D81783" w:rsidR="0067606D" w:rsidRPr="00D46CC9" w:rsidRDefault="0067606D">
            <w:pPr>
              <w:pStyle w:val="TabellSlutsumma"/>
              <w:keepNext/>
              <w:keepLines/>
              <w:rPr>
                <w:b/>
              </w:rPr>
            </w:pPr>
            <w:r w:rsidRPr="0066144E">
              <w:t>1,1</w:t>
            </w:r>
          </w:p>
        </w:tc>
        <w:tc>
          <w:tcPr>
            <w:tcW w:w="0" w:type="dxa"/>
            <w:tcBorders>
              <w:top w:val="nil"/>
            </w:tcBorders>
            <w:vAlign w:val="bottom"/>
          </w:tcPr>
          <w:p w14:paraId="5DD1FD9F" w14:textId="520AD561" w:rsidR="0067606D" w:rsidRPr="00D46CC9" w:rsidRDefault="0067606D">
            <w:pPr>
              <w:pStyle w:val="TabellSlutsumma"/>
              <w:keepNext/>
              <w:keepLines/>
              <w:rPr>
                <w:b/>
              </w:rPr>
            </w:pPr>
            <w:r w:rsidRPr="0066144E">
              <w:t>1,0</w:t>
            </w:r>
          </w:p>
        </w:tc>
        <w:tc>
          <w:tcPr>
            <w:tcW w:w="0" w:type="dxa"/>
            <w:tcBorders>
              <w:top w:val="nil"/>
            </w:tcBorders>
            <w:vAlign w:val="bottom"/>
          </w:tcPr>
          <w:p w14:paraId="5BFBB445" w14:textId="04A8CD73" w:rsidR="0067606D" w:rsidRPr="00D46CC9" w:rsidRDefault="0067606D">
            <w:pPr>
              <w:pStyle w:val="TabellSlutsumma"/>
              <w:keepNext/>
              <w:keepLines/>
              <w:rPr>
                <w:b/>
              </w:rPr>
            </w:pPr>
            <w:r w:rsidRPr="0066144E">
              <w:t>1,1</w:t>
            </w:r>
          </w:p>
        </w:tc>
        <w:tc>
          <w:tcPr>
            <w:tcW w:w="0" w:type="dxa"/>
            <w:tcBorders>
              <w:top w:val="nil"/>
            </w:tcBorders>
            <w:vAlign w:val="bottom"/>
          </w:tcPr>
          <w:p w14:paraId="623FB067" w14:textId="5ADE54C5" w:rsidR="0067606D" w:rsidRPr="00D46CC9" w:rsidRDefault="0067606D">
            <w:pPr>
              <w:pStyle w:val="TabellSlutsumma"/>
              <w:keepNext/>
              <w:keepLines/>
              <w:rPr>
                <w:b/>
              </w:rPr>
            </w:pPr>
            <w:r w:rsidRPr="0066144E">
              <w:t>1,8</w:t>
            </w:r>
          </w:p>
        </w:tc>
      </w:tr>
    </w:tbl>
    <w:p w14:paraId="4C66BBDC" w14:textId="77777777" w:rsidR="0067606D" w:rsidRPr="00097E42" w:rsidRDefault="0067606D" w:rsidP="0067606D">
      <w:pPr>
        <w:pStyle w:val="TabellFotnot"/>
      </w:pPr>
      <w:r w:rsidRPr="00097E42">
        <w:t>Anm.: Beloppen är avrundade och stämmer därför inte alltid överens med summan.</w:t>
      </w:r>
    </w:p>
    <w:p w14:paraId="2AABFF20" w14:textId="77777777" w:rsidR="0067606D" w:rsidRPr="00097E42" w:rsidRDefault="0067606D" w:rsidP="0067606D">
      <w:pPr>
        <w:pStyle w:val="TabellFotnot"/>
      </w:pPr>
      <w:r w:rsidRPr="00097E42">
        <w:rPr>
          <w:vertAlign w:val="superscript"/>
        </w:rPr>
        <w:t>1</w:t>
      </w:r>
      <w:r w:rsidRPr="00097E42">
        <w:t xml:space="preserve"> Utfall 2018 enligt </w:t>
      </w:r>
      <w:r>
        <w:t>nationalräkenskaperna</w:t>
      </w:r>
      <w:r w:rsidRPr="00097E42">
        <w:t>, vilket kan skilja sig från regeringens prognos för den offentliga sektorns skatteinkomster för 2018 som redovisas i avsnitt 6.</w:t>
      </w:r>
    </w:p>
    <w:p w14:paraId="729519E3" w14:textId="236F581D" w:rsidR="0067606D" w:rsidRPr="002F1875" w:rsidRDefault="0067606D" w:rsidP="0067606D">
      <w:pPr>
        <w:pStyle w:val="TabellFotnot"/>
      </w:pPr>
      <w:r>
        <w:rPr>
          <w:vertAlign w:val="superscript"/>
        </w:rPr>
        <w:t>2</w:t>
      </w:r>
      <w:r w:rsidRPr="002F1875">
        <w:t xml:space="preserve"> Inkl</w:t>
      </w:r>
      <w:r>
        <w:t>.</w:t>
      </w:r>
      <w:r w:rsidRPr="002F1875">
        <w:t xml:space="preserve"> utgifter för kapitalavkastning på pensionsskulden.</w:t>
      </w:r>
    </w:p>
    <w:p w14:paraId="22B98CE8" w14:textId="3AFCFCD8" w:rsidR="0067606D" w:rsidRDefault="0067606D" w:rsidP="0067606D">
      <w:pPr>
        <w:pStyle w:val="TabellFotnot"/>
      </w:pPr>
      <w:r w:rsidRPr="00D46CC9">
        <w:t>Källor: Statistiska centralbyrån och egna beräkningar.</w:t>
      </w:r>
    </w:p>
    <w:p w14:paraId="043BB3C3" w14:textId="77777777" w:rsidR="0067606D" w:rsidRDefault="0067606D" w:rsidP="0067606D">
      <w:pPr>
        <w:pStyle w:val="Brdtext"/>
      </w:pPr>
    </w:p>
    <w:p w14:paraId="30C570CB" w14:textId="5DBB40F4" w:rsidR="0067606D" w:rsidRPr="00FD13D6" w:rsidRDefault="0067606D" w:rsidP="0067606D">
      <w:pPr>
        <w:pStyle w:val="Brdtext"/>
      </w:pPr>
      <w:r>
        <w:t>År 2020 beräknas såväl inkomster som utgifter växa i takt med BNP och sparandet i sektorn blir oförändrat i förhållande till 2019. Från och med 2021 beräknas överskottet i staten</w:t>
      </w:r>
      <w:r w:rsidRPr="00FD13D6">
        <w:t xml:space="preserve"> successivt stärkas, till följd av att utgifterna minskar som andel av BNP. Det är bl.a. </w:t>
      </w:r>
      <w:r>
        <w:t>utgifter inom migrationsområdet som fortsätter att minska, men även utgifterna</w:t>
      </w:r>
      <w:r w:rsidRPr="00FD13D6">
        <w:t xml:space="preserve"> för aktivitets- och sjuk</w:t>
      </w:r>
      <w:r w:rsidR="00C76E6E">
        <w:softHyphen/>
      </w:r>
      <w:r w:rsidRPr="00FD13D6">
        <w:t xml:space="preserve">ersättningar förväntas minska. Dessutom medför </w:t>
      </w:r>
      <w:r>
        <w:rPr>
          <w:szCs w:val="22"/>
        </w:rPr>
        <w:t>beslutade och föreslagna finanspolitiska</w:t>
      </w:r>
      <w:r w:rsidRPr="00AC522F">
        <w:rPr>
          <w:szCs w:val="22"/>
        </w:rPr>
        <w:t xml:space="preserve"> </w:t>
      </w:r>
      <w:r>
        <w:rPr>
          <w:szCs w:val="22"/>
        </w:rPr>
        <w:t>åtgärder</w:t>
      </w:r>
      <w:r w:rsidRPr="00FD13D6">
        <w:t xml:space="preserve"> som hittills aviserats att sparandet ytterligare förstärks i slutet av perioden.</w:t>
      </w:r>
    </w:p>
    <w:p w14:paraId="655820D9" w14:textId="3A966B9E" w:rsidR="0067606D" w:rsidRPr="00FD13D6" w:rsidRDefault="0067606D" w:rsidP="0067606D">
      <w:pPr>
        <w:pStyle w:val="Rubrik4utannumrering"/>
      </w:pPr>
      <w:r w:rsidRPr="00FD13D6">
        <w:t>Från statens finansiella sparande till budgetsaldo</w:t>
      </w:r>
    </w:p>
    <w:p w14:paraId="414B47D3" w14:textId="3FBBE06C" w:rsidR="0067606D" w:rsidRPr="00FD13D6" w:rsidRDefault="0067606D" w:rsidP="0067606D">
      <w:pPr>
        <w:pStyle w:val="Brdtext"/>
      </w:pPr>
      <w:r w:rsidRPr="00FD13D6">
        <w:t>Statens finansiella sparande visar förändringen av statens finansiella förmögenhet, exklusive effekten av värdeförändringar. Budgetsaldot visar statens lånebehov (</w:t>
      </w:r>
      <w:r>
        <w:t>se</w:t>
      </w:r>
      <w:r w:rsidRPr="00FD13D6">
        <w:t xml:space="preserve"> </w:t>
      </w:r>
      <w:r>
        <w:fldChar w:fldCharType="begin"/>
      </w:r>
      <w:r>
        <w:instrText xml:space="preserve"> REF  _Ref16780162 \* Lower \h </w:instrText>
      </w:r>
      <w:r>
        <w:fldChar w:fldCharType="separate"/>
      </w:r>
      <w:r w:rsidR="00757DA4" w:rsidRPr="000559E7">
        <w:t xml:space="preserve">tabell </w:t>
      </w:r>
      <w:r w:rsidR="00757DA4">
        <w:rPr>
          <w:noProof/>
        </w:rPr>
        <w:t>8</w:t>
      </w:r>
      <w:r w:rsidR="00757DA4" w:rsidRPr="000559E7">
        <w:t>.</w:t>
      </w:r>
      <w:r w:rsidR="00757DA4">
        <w:rPr>
          <w:noProof/>
        </w:rPr>
        <w:t>8</w:t>
      </w:r>
      <w:r>
        <w:fldChar w:fldCharType="end"/>
      </w:r>
      <w:r w:rsidRPr="00FD13D6">
        <w:t>) med omvänt tecken och därmed dess påverkan på statsskulden.</w:t>
      </w:r>
    </w:p>
    <w:p w14:paraId="000F3064" w14:textId="77777777" w:rsidR="0067606D" w:rsidRPr="00FD13D6" w:rsidRDefault="0067606D" w:rsidP="0067606D">
      <w:pPr>
        <w:pStyle w:val="Brdtext"/>
      </w:pPr>
      <w:r w:rsidRPr="00FD13D6">
        <w:t>Det finansiella sparandet påverkas inte av försäljningar eller köp av finansiella tillgångar, t.ex. aktier, eller ökad utlåning, eftersom sådana transaktioner i sig inte förändrar den finansiella förmögenheten. Däremot påverkas budgetsaldot och statsskulden av sådana transaktioner.</w:t>
      </w:r>
    </w:p>
    <w:p w14:paraId="61C00B6C" w14:textId="48C19FAB" w:rsidR="0067606D" w:rsidRPr="00FD13D6" w:rsidRDefault="0067606D" w:rsidP="0067606D">
      <w:pPr>
        <w:pStyle w:val="Brdtextmedindrag"/>
      </w:pPr>
      <w:r w:rsidRPr="00FD13D6">
        <w:t>Förutom denna skillnad avviker det finansiella sparandet i flera andra avseenden från budget</w:t>
      </w:r>
      <w:r>
        <w:softHyphen/>
      </w:r>
      <w:r w:rsidRPr="00FD13D6">
        <w:t>saldot. Bland annat redovisas budgetsaldot kassamässigt, medan det finansiella sparandet redovisas enligt NR:s principer, vilket innebär en periodiserad redovisning. Denna skillnad påverkar framför allt redovisningen av skatte</w:t>
      </w:r>
      <w:r>
        <w:softHyphen/>
      </w:r>
      <w:r w:rsidRPr="00FD13D6">
        <w:t>intäkter och ränteutgifter.</w:t>
      </w:r>
    </w:p>
    <w:p w14:paraId="007901AD" w14:textId="77777777" w:rsidR="0067606D" w:rsidRPr="00FD13D6" w:rsidRDefault="0067606D" w:rsidP="0067606D">
      <w:pPr>
        <w:pStyle w:val="Brdtext"/>
      </w:pPr>
    </w:p>
    <w:p w14:paraId="3D41F78E" w14:textId="25759FB5" w:rsidR="0067606D" w:rsidRPr="000559E7" w:rsidRDefault="0067606D" w:rsidP="0067606D">
      <w:pPr>
        <w:pStyle w:val="TabellRubrik"/>
      </w:pPr>
      <w:bookmarkStart w:id="296" w:name="_Ref16780162"/>
      <w:bookmarkStart w:id="297" w:name="_Toc19299020"/>
      <w:r w:rsidRPr="000559E7">
        <w:t xml:space="preserve">Tabell </w:t>
      </w:r>
      <w:fldSimple w:instr=" STYLEREF &quot;Rubrik 1&quot;\n \* MERGEFORMAT ">
        <w:r w:rsidR="00757DA4">
          <w:rPr>
            <w:noProof/>
          </w:rPr>
          <w:t>8</w:t>
        </w:r>
      </w:fldSimple>
      <w:r w:rsidRPr="000559E7">
        <w:t>.</w:t>
      </w:r>
      <w:r w:rsidRPr="000559E7">
        <w:fldChar w:fldCharType="begin"/>
      </w:r>
      <w:r>
        <w:instrText xml:space="preserve"> SEQ Tabell \* Arabic \s 1  \* MERGEFORMAT </w:instrText>
      </w:r>
      <w:r w:rsidRPr="000559E7">
        <w:fldChar w:fldCharType="separate"/>
      </w:r>
      <w:r w:rsidR="00757DA4">
        <w:rPr>
          <w:noProof/>
        </w:rPr>
        <w:t>8</w:t>
      </w:r>
      <w:r w:rsidRPr="000559E7">
        <w:fldChar w:fldCharType="end"/>
      </w:r>
      <w:bookmarkEnd w:id="296"/>
      <w:r w:rsidRPr="000559E7">
        <w:tab/>
        <w:t>Statens finansiella sparande och budgetsaldo</w:t>
      </w:r>
      <w:bookmarkEnd w:id="297"/>
      <w:r w:rsidRPr="000559E7">
        <w:t xml:space="preserve"> </w:t>
      </w:r>
    </w:p>
    <w:p w14:paraId="26C2D4C9" w14:textId="08FC9B24" w:rsidR="0067606D" w:rsidRPr="000559E7" w:rsidRDefault="0067606D" w:rsidP="0067606D">
      <w:pPr>
        <w:pStyle w:val="TabellUnderrubrik"/>
      </w:pPr>
      <w:r w:rsidRPr="000559E7">
        <w:t>Miljarder kronor. Utfall 2018, prognos 2019–2022</w:t>
      </w:r>
    </w:p>
    <w:tbl>
      <w:tblPr>
        <w:tblStyle w:val="RKEgentabell"/>
        <w:tblW w:w="4383" w:type="dxa"/>
        <w:tblInd w:w="0" w:type="dxa"/>
        <w:tblLayout w:type="fixed"/>
        <w:tblLook w:val="0460" w:firstRow="1" w:lastRow="1" w:firstColumn="0" w:lastColumn="0" w:noHBand="0" w:noVBand="1"/>
      </w:tblPr>
      <w:tblGrid>
        <w:gridCol w:w="1866"/>
        <w:gridCol w:w="503"/>
        <w:gridCol w:w="503"/>
        <w:gridCol w:w="504"/>
        <w:gridCol w:w="503"/>
        <w:gridCol w:w="504"/>
      </w:tblGrid>
      <w:tr w:rsidR="0067606D" w:rsidRPr="000559E7" w14:paraId="636D8BE5" w14:textId="77777777" w:rsidTr="0067606D">
        <w:trPr>
          <w:cnfStyle w:val="100000000000" w:firstRow="1" w:lastRow="0" w:firstColumn="0" w:lastColumn="0" w:oddVBand="0" w:evenVBand="0" w:oddHBand="0" w:evenHBand="0" w:firstRowFirstColumn="0" w:firstRowLastColumn="0" w:lastRowFirstColumn="0" w:lastRowLastColumn="0"/>
        </w:trPr>
        <w:tc>
          <w:tcPr>
            <w:tcW w:w="1866" w:type="dxa"/>
            <w:tcMar>
              <w:left w:w="0" w:type="dxa"/>
              <w:right w:w="0" w:type="dxa"/>
            </w:tcMar>
          </w:tcPr>
          <w:p w14:paraId="1B69EBED" w14:textId="77777777" w:rsidR="0067606D" w:rsidRPr="000559E7" w:rsidRDefault="0067606D" w:rsidP="0067606D">
            <w:pPr>
              <w:pStyle w:val="TabellHuvud"/>
              <w:keepNext/>
              <w:keepLines/>
              <w:jc w:val="left"/>
            </w:pPr>
          </w:p>
        </w:tc>
        <w:tc>
          <w:tcPr>
            <w:tcW w:w="503" w:type="dxa"/>
          </w:tcPr>
          <w:p w14:paraId="79587292" w14:textId="688AC9BE" w:rsidR="0067606D" w:rsidRPr="000559E7" w:rsidRDefault="0067606D" w:rsidP="0067606D">
            <w:pPr>
              <w:pStyle w:val="TabellHuvud"/>
              <w:keepNext/>
              <w:keepLines/>
            </w:pPr>
            <w:r w:rsidRPr="000559E7">
              <w:t>2018</w:t>
            </w:r>
          </w:p>
        </w:tc>
        <w:tc>
          <w:tcPr>
            <w:tcW w:w="503" w:type="dxa"/>
          </w:tcPr>
          <w:p w14:paraId="498CB2D2" w14:textId="3FB14B9E" w:rsidR="0067606D" w:rsidRPr="000559E7" w:rsidRDefault="0067606D" w:rsidP="0067606D">
            <w:pPr>
              <w:pStyle w:val="TabellHuvud"/>
              <w:keepNext/>
              <w:keepLines/>
            </w:pPr>
            <w:r w:rsidRPr="000559E7">
              <w:t>2019</w:t>
            </w:r>
          </w:p>
        </w:tc>
        <w:tc>
          <w:tcPr>
            <w:tcW w:w="504" w:type="dxa"/>
          </w:tcPr>
          <w:p w14:paraId="35B50652" w14:textId="14A56CEF" w:rsidR="0067606D" w:rsidRPr="000559E7" w:rsidRDefault="0067606D" w:rsidP="0067606D">
            <w:pPr>
              <w:pStyle w:val="TabellHuvud"/>
              <w:keepNext/>
              <w:keepLines/>
            </w:pPr>
            <w:r w:rsidRPr="000559E7">
              <w:t>2020</w:t>
            </w:r>
          </w:p>
        </w:tc>
        <w:tc>
          <w:tcPr>
            <w:tcW w:w="503" w:type="dxa"/>
          </w:tcPr>
          <w:p w14:paraId="7CC03E12" w14:textId="1F030991" w:rsidR="0067606D" w:rsidRPr="000559E7" w:rsidRDefault="0067606D" w:rsidP="0067606D">
            <w:pPr>
              <w:pStyle w:val="TabellHuvud"/>
              <w:keepNext/>
              <w:keepLines/>
            </w:pPr>
            <w:r w:rsidRPr="000559E7">
              <w:t>2021</w:t>
            </w:r>
          </w:p>
        </w:tc>
        <w:tc>
          <w:tcPr>
            <w:tcW w:w="504" w:type="dxa"/>
          </w:tcPr>
          <w:p w14:paraId="761A20E9" w14:textId="17C09309" w:rsidR="0067606D" w:rsidRPr="000559E7" w:rsidRDefault="0067606D" w:rsidP="0067606D">
            <w:pPr>
              <w:pStyle w:val="TabellHuvud"/>
              <w:keepNext/>
              <w:keepLines/>
            </w:pPr>
            <w:r w:rsidRPr="000559E7">
              <w:t>2022</w:t>
            </w:r>
          </w:p>
        </w:tc>
      </w:tr>
      <w:tr w:rsidR="0067606D" w:rsidRPr="000559E7" w14:paraId="749BAC81" w14:textId="77777777" w:rsidTr="0067606D">
        <w:tc>
          <w:tcPr>
            <w:tcW w:w="0" w:type="dxa"/>
            <w:tcBorders>
              <w:top w:val="single" w:sz="18" w:space="0" w:color="auto"/>
              <w:bottom w:val="nil"/>
            </w:tcBorders>
            <w:tcMar>
              <w:left w:w="0" w:type="dxa"/>
              <w:right w:w="0" w:type="dxa"/>
            </w:tcMar>
          </w:tcPr>
          <w:p w14:paraId="7C9CB6C4" w14:textId="75109112" w:rsidR="0067606D" w:rsidRPr="000559E7" w:rsidRDefault="0067606D" w:rsidP="0067606D">
            <w:pPr>
              <w:pStyle w:val="TabellRader"/>
              <w:keepNext/>
              <w:keepLines/>
              <w:jc w:val="left"/>
            </w:pPr>
            <w:r w:rsidRPr="000559E7">
              <w:rPr>
                <w:b/>
              </w:rPr>
              <w:t>Finansiellt sparande</w:t>
            </w:r>
          </w:p>
        </w:tc>
        <w:tc>
          <w:tcPr>
            <w:tcW w:w="0" w:type="dxa"/>
            <w:tcBorders>
              <w:top w:val="single" w:sz="18" w:space="0" w:color="auto"/>
              <w:bottom w:val="nil"/>
            </w:tcBorders>
            <w:vAlign w:val="bottom"/>
          </w:tcPr>
          <w:p w14:paraId="67B7E494" w14:textId="4813B78A" w:rsidR="0067606D" w:rsidRPr="00E802B0" w:rsidRDefault="0067606D">
            <w:pPr>
              <w:pStyle w:val="TabellRader"/>
              <w:keepNext/>
              <w:keepLines/>
              <w:rPr>
                <w:b/>
              </w:rPr>
            </w:pPr>
            <w:r w:rsidRPr="00194871">
              <w:rPr>
                <w:b/>
              </w:rPr>
              <w:t>71</w:t>
            </w:r>
          </w:p>
        </w:tc>
        <w:tc>
          <w:tcPr>
            <w:tcW w:w="0" w:type="dxa"/>
            <w:tcBorders>
              <w:top w:val="single" w:sz="18" w:space="0" w:color="auto"/>
              <w:bottom w:val="nil"/>
            </w:tcBorders>
            <w:vAlign w:val="bottom"/>
          </w:tcPr>
          <w:p w14:paraId="231C7098" w14:textId="377500BA" w:rsidR="0067606D" w:rsidRPr="00E802B0" w:rsidRDefault="0067606D">
            <w:pPr>
              <w:pStyle w:val="TabellRader"/>
              <w:keepNext/>
              <w:keepLines/>
              <w:rPr>
                <w:b/>
              </w:rPr>
            </w:pPr>
            <w:r w:rsidRPr="00194871">
              <w:rPr>
                <w:b/>
              </w:rPr>
              <w:t>57</w:t>
            </w:r>
          </w:p>
        </w:tc>
        <w:tc>
          <w:tcPr>
            <w:tcW w:w="0" w:type="dxa"/>
            <w:tcBorders>
              <w:top w:val="single" w:sz="18" w:space="0" w:color="auto"/>
              <w:bottom w:val="nil"/>
            </w:tcBorders>
            <w:vAlign w:val="bottom"/>
          </w:tcPr>
          <w:p w14:paraId="15184692" w14:textId="1EA9A003" w:rsidR="0067606D" w:rsidRPr="00E802B0" w:rsidRDefault="0067606D">
            <w:pPr>
              <w:pStyle w:val="TabellRader"/>
              <w:keepNext/>
              <w:keepLines/>
              <w:rPr>
                <w:b/>
              </w:rPr>
            </w:pPr>
            <w:r w:rsidRPr="00194871">
              <w:rPr>
                <w:b/>
              </w:rPr>
              <w:t>53</w:t>
            </w:r>
          </w:p>
        </w:tc>
        <w:tc>
          <w:tcPr>
            <w:tcW w:w="0" w:type="dxa"/>
            <w:tcBorders>
              <w:top w:val="single" w:sz="18" w:space="0" w:color="auto"/>
              <w:bottom w:val="nil"/>
            </w:tcBorders>
            <w:vAlign w:val="bottom"/>
          </w:tcPr>
          <w:p w14:paraId="5F58103A" w14:textId="6C6C4EA8" w:rsidR="0067606D" w:rsidRPr="00E802B0" w:rsidRDefault="0067606D">
            <w:pPr>
              <w:pStyle w:val="TabellRader"/>
              <w:keepNext/>
              <w:keepLines/>
              <w:rPr>
                <w:b/>
              </w:rPr>
            </w:pPr>
            <w:r w:rsidRPr="00194871">
              <w:rPr>
                <w:b/>
              </w:rPr>
              <w:t>57</w:t>
            </w:r>
          </w:p>
        </w:tc>
        <w:tc>
          <w:tcPr>
            <w:tcW w:w="0" w:type="dxa"/>
            <w:tcBorders>
              <w:top w:val="single" w:sz="18" w:space="0" w:color="auto"/>
              <w:bottom w:val="nil"/>
            </w:tcBorders>
            <w:vAlign w:val="bottom"/>
          </w:tcPr>
          <w:p w14:paraId="50735BF5" w14:textId="12126C62" w:rsidR="0067606D" w:rsidRPr="00E802B0" w:rsidRDefault="0067606D">
            <w:pPr>
              <w:pStyle w:val="TabellRader"/>
              <w:keepNext/>
              <w:keepLines/>
              <w:rPr>
                <w:b/>
              </w:rPr>
            </w:pPr>
            <w:r w:rsidRPr="00194871">
              <w:rPr>
                <w:b/>
              </w:rPr>
              <w:t>97</w:t>
            </w:r>
          </w:p>
        </w:tc>
      </w:tr>
      <w:tr w:rsidR="0067606D" w:rsidRPr="000559E7" w14:paraId="12FC7F92" w14:textId="77777777" w:rsidTr="0067606D">
        <w:tc>
          <w:tcPr>
            <w:tcW w:w="0" w:type="dxa"/>
            <w:tcBorders>
              <w:top w:val="nil"/>
              <w:bottom w:val="nil"/>
            </w:tcBorders>
            <w:tcMar>
              <w:left w:w="0" w:type="dxa"/>
              <w:right w:w="0" w:type="dxa"/>
            </w:tcMar>
          </w:tcPr>
          <w:p w14:paraId="5BE8C278" w14:textId="1306B309" w:rsidR="0067606D" w:rsidRPr="00152E58" w:rsidRDefault="0067606D" w:rsidP="0067606D">
            <w:pPr>
              <w:pStyle w:val="TabellRader"/>
              <w:keepNext/>
              <w:keepLines/>
              <w:jc w:val="left"/>
            </w:pPr>
            <w:r w:rsidRPr="00152E58">
              <w:t>Till budgetsaldo</w:t>
            </w:r>
          </w:p>
        </w:tc>
        <w:tc>
          <w:tcPr>
            <w:tcW w:w="0" w:type="dxa"/>
            <w:tcBorders>
              <w:top w:val="nil"/>
              <w:bottom w:val="nil"/>
            </w:tcBorders>
            <w:vAlign w:val="bottom"/>
          </w:tcPr>
          <w:p w14:paraId="0B79579A" w14:textId="77777777" w:rsidR="0067606D" w:rsidRPr="000559E7" w:rsidRDefault="0067606D">
            <w:pPr>
              <w:pStyle w:val="TabellRader"/>
              <w:keepNext/>
              <w:keepLines/>
            </w:pPr>
          </w:p>
        </w:tc>
        <w:tc>
          <w:tcPr>
            <w:tcW w:w="0" w:type="dxa"/>
            <w:tcBorders>
              <w:top w:val="nil"/>
              <w:bottom w:val="nil"/>
            </w:tcBorders>
            <w:vAlign w:val="bottom"/>
          </w:tcPr>
          <w:p w14:paraId="492278E6" w14:textId="77777777" w:rsidR="0067606D" w:rsidRPr="000559E7" w:rsidRDefault="0067606D">
            <w:pPr>
              <w:pStyle w:val="TabellRader"/>
              <w:keepNext/>
              <w:keepLines/>
            </w:pPr>
          </w:p>
        </w:tc>
        <w:tc>
          <w:tcPr>
            <w:tcW w:w="0" w:type="dxa"/>
            <w:tcBorders>
              <w:top w:val="nil"/>
              <w:bottom w:val="nil"/>
            </w:tcBorders>
            <w:vAlign w:val="bottom"/>
          </w:tcPr>
          <w:p w14:paraId="4A84F41C" w14:textId="77777777" w:rsidR="0067606D" w:rsidRPr="000559E7" w:rsidRDefault="0067606D">
            <w:pPr>
              <w:pStyle w:val="TabellRader"/>
              <w:keepNext/>
              <w:keepLines/>
            </w:pPr>
          </w:p>
        </w:tc>
        <w:tc>
          <w:tcPr>
            <w:tcW w:w="0" w:type="dxa"/>
            <w:tcBorders>
              <w:top w:val="nil"/>
              <w:bottom w:val="nil"/>
            </w:tcBorders>
            <w:vAlign w:val="bottom"/>
          </w:tcPr>
          <w:p w14:paraId="6995A6DE" w14:textId="77777777" w:rsidR="0067606D" w:rsidRPr="000559E7" w:rsidRDefault="0067606D">
            <w:pPr>
              <w:pStyle w:val="TabellRader"/>
              <w:keepNext/>
              <w:keepLines/>
            </w:pPr>
          </w:p>
        </w:tc>
        <w:tc>
          <w:tcPr>
            <w:tcW w:w="0" w:type="dxa"/>
            <w:tcBorders>
              <w:top w:val="nil"/>
              <w:bottom w:val="nil"/>
            </w:tcBorders>
            <w:vAlign w:val="bottom"/>
          </w:tcPr>
          <w:p w14:paraId="2D2F848A" w14:textId="2D61910F" w:rsidR="0067606D" w:rsidRPr="000559E7" w:rsidRDefault="0067606D">
            <w:pPr>
              <w:pStyle w:val="TabellRader"/>
              <w:keepNext/>
              <w:keepLines/>
            </w:pPr>
          </w:p>
        </w:tc>
      </w:tr>
      <w:tr w:rsidR="0067606D" w:rsidRPr="000559E7" w14:paraId="1523ED85" w14:textId="77777777" w:rsidTr="0067606D">
        <w:tc>
          <w:tcPr>
            <w:tcW w:w="1866" w:type="dxa"/>
            <w:tcBorders>
              <w:top w:val="nil"/>
              <w:bottom w:val="nil"/>
            </w:tcBorders>
            <w:tcMar>
              <w:left w:w="0" w:type="dxa"/>
              <w:right w:w="0" w:type="dxa"/>
            </w:tcMar>
          </w:tcPr>
          <w:p w14:paraId="3D23EC12" w14:textId="09376670" w:rsidR="0067606D" w:rsidRPr="000559E7" w:rsidRDefault="0067606D" w:rsidP="0067606D">
            <w:pPr>
              <w:pStyle w:val="TabellRader"/>
              <w:keepNext/>
              <w:keepLines/>
              <w:jc w:val="left"/>
            </w:pPr>
            <w:r w:rsidRPr="000559E7">
              <w:t>Räntor, periodisering, kursvinster/förluster</w:t>
            </w:r>
          </w:p>
        </w:tc>
        <w:tc>
          <w:tcPr>
            <w:tcW w:w="503" w:type="dxa"/>
            <w:tcBorders>
              <w:top w:val="nil"/>
              <w:bottom w:val="nil"/>
            </w:tcBorders>
            <w:vAlign w:val="bottom"/>
          </w:tcPr>
          <w:p w14:paraId="26243965" w14:textId="67D4AE10" w:rsidR="0067606D" w:rsidRPr="000559E7" w:rsidRDefault="0067606D">
            <w:pPr>
              <w:pStyle w:val="TabellRader"/>
              <w:keepNext/>
              <w:keepLines/>
            </w:pPr>
            <w:r w:rsidRPr="00697035">
              <w:t>8</w:t>
            </w:r>
          </w:p>
        </w:tc>
        <w:tc>
          <w:tcPr>
            <w:tcW w:w="503" w:type="dxa"/>
            <w:tcBorders>
              <w:top w:val="nil"/>
              <w:bottom w:val="nil"/>
            </w:tcBorders>
            <w:vAlign w:val="bottom"/>
          </w:tcPr>
          <w:p w14:paraId="56BA9CC6" w14:textId="65267A12" w:rsidR="0067606D" w:rsidRPr="000559E7" w:rsidRDefault="0067606D">
            <w:pPr>
              <w:pStyle w:val="TabellRader"/>
              <w:keepNext/>
              <w:keepLines/>
            </w:pPr>
            <w:r w:rsidRPr="00697035">
              <w:t>-7</w:t>
            </w:r>
          </w:p>
        </w:tc>
        <w:tc>
          <w:tcPr>
            <w:tcW w:w="504" w:type="dxa"/>
            <w:tcBorders>
              <w:top w:val="nil"/>
              <w:bottom w:val="nil"/>
            </w:tcBorders>
            <w:vAlign w:val="bottom"/>
          </w:tcPr>
          <w:p w14:paraId="501D43E7" w14:textId="1025F1B6" w:rsidR="0067606D" w:rsidRPr="000559E7" w:rsidRDefault="0067606D">
            <w:pPr>
              <w:pStyle w:val="TabellRader"/>
              <w:keepNext/>
              <w:keepLines/>
            </w:pPr>
            <w:r w:rsidRPr="00697035">
              <w:t>-15</w:t>
            </w:r>
          </w:p>
        </w:tc>
        <w:tc>
          <w:tcPr>
            <w:tcW w:w="503" w:type="dxa"/>
            <w:tcBorders>
              <w:top w:val="nil"/>
              <w:bottom w:val="nil"/>
            </w:tcBorders>
            <w:vAlign w:val="bottom"/>
          </w:tcPr>
          <w:p w14:paraId="0DC2C4F2" w14:textId="1AB69F8C" w:rsidR="0067606D" w:rsidRPr="000559E7" w:rsidRDefault="0067606D">
            <w:pPr>
              <w:pStyle w:val="TabellRader"/>
              <w:keepNext/>
              <w:keepLines/>
            </w:pPr>
            <w:r w:rsidRPr="00697035">
              <w:t>6</w:t>
            </w:r>
          </w:p>
        </w:tc>
        <w:tc>
          <w:tcPr>
            <w:tcW w:w="504" w:type="dxa"/>
            <w:tcBorders>
              <w:top w:val="nil"/>
              <w:bottom w:val="nil"/>
            </w:tcBorders>
            <w:vAlign w:val="bottom"/>
          </w:tcPr>
          <w:p w14:paraId="040A2B18" w14:textId="6B137BD3" w:rsidR="0067606D" w:rsidRPr="000559E7" w:rsidRDefault="0067606D">
            <w:pPr>
              <w:pStyle w:val="TabellRader"/>
              <w:keepNext/>
              <w:keepLines/>
            </w:pPr>
            <w:r w:rsidRPr="00697035">
              <w:t>5</w:t>
            </w:r>
          </w:p>
        </w:tc>
      </w:tr>
      <w:tr w:rsidR="0067606D" w:rsidRPr="000559E7" w14:paraId="7370D5CF" w14:textId="77777777" w:rsidTr="0067606D">
        <w:tc>
          <w:tcPr>
            <w:tcW w:w="1866" w:type="dxa"/>
            <w:tcBorders>
              <w:top w:val="nil"/>
              <w:bottom w:val="nil"/>
            </w:tcBorders>
            <w:tcMar>
              <w:left w:w="0" w:type="dxa"/>
              <w:right w:w="0" w:type="dxa"/>
            </w:tcMar>
          </w:tcPr>
          <w:p w14:paraId="1335BD4A" w14:textId="33DC25AB" w:rsidR="0067606D" w:rsidRPr="000559E7" w:rsidRDefault="0067606D" w:rsidP="0067606D">
            <w:pPr>
              <w:pStyle w:val="TabellRader"/>
              <w:keepNext/>
              <w:keepLines/>
              <w:jc w:val="left"/>
            </w:pPr>
            <w:r w:rsidRPr="000559E7">
              <w:t xml:space="preserve">Periodisering av skatter </w:t>
            </w:r>
          </w:p>
        </w:tc>
        <w:tc>
          <w:tcPr>
            <w:tcW w:w="503" w:type="dxa"/>
            <w:tcBorders>
              <w:top w:val="nil"/>
              <w:bottom w:val="nil"/>
            </w:tcBorders>
            <w:vAlign w:val="bottom"/>
          </w:tcPr>
          <w:p w14:paraId="5323F5B0" w14:textId="65822FCE" w:rsidR="0067606D" w:rsidRPr="000559E7" w:rsidRDefault="0067606D">
            <w:pPr>
              <w:pStyle w:val="TabellRader"/>
              <w:keepNext/>
              <w:keepLines/>
            </w:pPr>
            <w:r w:rsidRPr="00697035">
              <w:t>16</w:t>
            </w:r>
          </w:p>
        </w:tc>
        <w:tc>
          <w:tcPr>
            <w:tcW w:w="503" w:type="dxa"/>
            <w:tcBorders>
              <w:top w:val="nil"/>
              <w:bottom w:val="nil"/>
            </w:tcBorders>
            <w:vAlign w:val="bottom"/>
          </w:tcPr>
          <w:p w14:paraId="0FAB6D11" w14:textId="4E70F03D" w:rsidR="0067606D" w:rsidRPr="000559E7" w:rsidRDefault="0067606D">
            <w:pPr>
              <w:pStyle w:val="TabellRader"/>
              <w:keepNext/>
              <w:keepLines/>
            </w:pPr>
            <w:r w:rsidRPr="00697035">
              <w:t>8</w:t>
            </w:r>
          </w:p>
        </w:tc>
        <w:tc>
          <w:tcPr>
            <w:tcW w:w="504" w:type="dxa"/>
            <w:tcBorders>
              <w:top w:val="nil"/>
              <w:bottom w:val="nil"/>
            </w:tcBorders>
            <w:vAlign w:val="bottom"/>
          </w:tcPr>
          <w:p w14:paraId="3E83ECF5" w14:textId="5DBD3E68" w:rsidR="0067606D" w:rsidRPr="000559E7" w:rsidRDefault="0067606D">
            <w:pPr>
              <w:pStyle w:val="TabellRader"/>
              <w:keepNext/>
              <w:keepLines/>
            </w:pPr>
            <w:r w:rsidRPr="00697035">
              <w:t>14</w:t>
            </w:r>
          </w:p>
        </w:tc>
        <w:tc>
          <w:tcPr>
            <w:tcW w:w="503" w:type="dxa"/>
            <w:tcBorders>
              <w:top w:val="nil"/>
              <w:bottom w:val="nil"/>
            </w:tcBorders>
            <w:vAlign w:val="bottom"/>
          </w:tcPr>
          <w:p w14:paraId="66264D4A" w14:textId="40100B5A" w:rsidR="0067606D" w:rsidRPr="000559E7" w:rsidRDefault="0067606D">
            <w:pPr>
              <w:pStyle w:val="TabellRader"/>
              <w:keepNext/>
              <w:keepLines/>
            </w:pPr>
            <w:r w:rsidRPr="00697035">
              <w:t>-20</w:t>
            </w:r>
          </w:p>
        </w:tc>
        <w:tc>
          <w:tcPr>
            <w:tcW w:w="504" w:type="dxa"/>
            <w:tcBorders>
              <w:top w:val="nil"/>
              <w:bottom w:val="nil"/>
            </w:tcBorders>
            <w:vAlign w:val="bottom"/>
          </w:tcPr>
          <w:p w14:paraId="66700B5D" w14:textId="429040EE" w:rsidR="0067606D" w:rsidRPr="000559E7" w:rsidRDefault="0067606D">
            <w:pPr>
              <w:pStyle w:val="TabellRader"/>
              <w:keepNext/>
              <w:keepLines/>
            </w:pPr>
            <w:r w:rsidRPr="00697035">
              <w:t>-30</w:t>
            </w:r>
          </w:p>
        </w:tc>
      </w:tr>
      <w:tr w:rsidR="0067606D" w:rsidRPr="000559E7" w14:paraId="7B7E69CA" w14:textId="77777777" w:rsidTr="0067606D">
        <w:tc>
          <w:tcPr>
            <w:tcW w:w="1866" w:type="dxa"/>
            <w:tcBorders>
              <w:top w:val="nil"/>
              <w:bottom w:val="nil"/>
            </w:tcBorders>
            <w:tcMar>
              <w:left w:w="0" w:type="dxa"/>
              <w:right w:w="0" w:type="dxa"/>
            </w:tcMar>
          </w:tcPr>
          <w:p w14:paraId="4AC75D09" w14:textId="583A5269" w:rsidR="0067606D" w:rsidRPr="000559E7" w:rsidRDefault="0067606D" w:rsidP="0067606D">
            <w:pPr>
              <w:pStyle w:val="TabellRader"/>
              <w:keepNext/>
              <w:keepLines/>
              <w:jc w:val="left"/>
            </w:pPr>
            <w:r w:rsidRPr="000559E7">
              <w:t>Köp och försäljning av aktier, extra utdelningar m.m.</w:t>
            </w:r>
            <w:r w:rsidRPr="000559E7">
              <w:rPr>
                <w:sz w:val="14"/>
                <w:vertAlign w:val="superscript"/>
              </w:rPr>
              <w:t>1</w:t>
            </w:r>
          </w:p>
        </w:tc>
        <w:tc>
          <w:tcPr>
            <w:tcW w:w="503" w:type="dxa"/>
            <w:tcBorders>
              <w:top w:val="nil"/>
              <w:bottom w:val="nil"/>
            </w:tcBorders>
            <w:vAlign w:val="bottom"/>
          </w:tcPr>
          <w:p w14:paraId="7E499DD7" w14:textId="3317BE02" w:rsidR="0067606D" w:rsidRPr="000559E7" w:rsidRDefault="0067606D">
            <w:pPr>
              <w:pStyle w:val="TabellRader"/>
              <w:keepNext/>
              <w:keepLines/>
            </w:pPr>
            <w:r w:rsidRPr="00697035">
              <w:t>2</w:t>
            </w:r>
          </w:p>
        </w:tc>
        <w:tc>
          <w:tcPr>
            <w:tcW w:w="503" w:type="dxa"/>
            <w:tcBorders>
              <w:top w:val="nil"/>
              <w:bottom w:val="nil"/>
            </w:tcBorders>
            <w:vAlign w:val="bottom"/>
          </w:tcPr>
          <w:p w14:paraId="5D48FF67" w14:textId="30E11A82" w:rsidR="0067606D" w:rsidRPr="000559E7" w:rsidRDefault="0067606D">
            <w:pPr>
              <w:pStyle w:val="TabellRader"/>
              <w:keepNext/>
              <w:keepLines/>
            </w:pPr>
            <w:r w:rsidRPr="00697035">
              <w:t>6</w:t>
            </w:r>
          </w:p>
        </w:tc>
        <w:tc>
          <w:tcPr>
            <w:tcW w:w="504" w:type="dxa"/>
            <w:tcBorders>
              <w:top w:val="nil"/>
              <w:bottom w:val="nil"/>
            </w:tcBorders>
            <w:vAlign w:val="bottom"/>
          </w:tcPr>
          <w:p w14:paraId="547B0A27" w14:textId="46C2C784" w:rsidR="0067606D" w:rsidRPr="000559E7" w:rsidRDefault="0067606D">
            <w:pPr>
              <w:pStyle w:val="TabellRader"/>
              <w:keepNext/>
              <w:keepLines/>
            </w:pPr>
            <w:r w:rsidRPr="00697035">
              <w:t>5</w:t>
            </w:r>
          </w:p>
        </w:tc>
        <w:tc>
          <w:tcPr>
            <w:tcW w:w="503" w:type="dxa"/>
            <w:tcBorders>
              <w:top w:val="nil"/>
              <w:bottom w:val="nil"/>
            </w:tcBorders>
            <w:vAlign w:val="bottom"/>
          </w:tcPr>
          <w:p w14:paraId="0F415E0D" w14:textId="396CE813" w:rsidR="0067606D" w:rsidRPr="000559E7" w:rsidRDefault="0067606D">
            <w:pPr>
              <w:pStyle w:val="TabellRader"/>
              <w:keepNext/>
              <w:keepLines/>
            </w:pPr>
            <w:r w:rsidRPr="00697035">
              <w:t>5</w:t>
            </w:r>
          </w:p>
        </w:tc>
        <w:tc>
          <w:tcPr>
            <w:tcW w:w="504" w:type="dxa"/>
            <w:tcBorders>
              <w:top w:val="nil"/>
              <w:bottom w:val="nil"/>
            </w:tcBorders>
            <w:vAlign w:val="bottom"/>
          </w:tcPr>
          <w:p w14:paraId="59C1D111" w14:textId="220FE191" w:rsidR="0067606D" w:rsidRPr="000559E7" w:rsidRDefault="0067606D">
            <w:pPr>
              <w:pStyle w:val="TabellRader"/>
              <w:keepNext/>
              <w:keepLines/>
            </w:pPr>
            <w:r w:rsidRPr="00697035">
              <w:t>5</w:t>
            </w:r>
          </w:p>
        </w:tc>
      </w:tr>
      <w:tr w:rsidR="0067606D" w:rsidRPr="000559E7" w14:paraId="65992133" w14:textId="77777777" w:rsidTr="0067606D">
        <w:tc>
          <w:tcPr>
            <w:tcW w:w="1866" w:type="dxa"/>
            <w:tcBorders>
              <w:top w:val="nil"/>
              <w:bottom w:val="nil"/>
            </w:tcBorders>
            <w:tcMar>
              <w:left w:w="0" w:type="dxa"/>
              <w:right w:w="0" w:type="dxa"/>
            </w:tcMar>
          </w:tcPr>
          <w:p w14:paraId="3BAD6ACF" w14:textId="5EF3D84E" w:rsidR="0067606D" w:rsidRPr="000559E7" w:rsidRDefault="0067606D" w:rsidP="0067606D">
            <w:pPr>
              <w:pStyle w:val="TabellRader"/>
              <w:keepNext/>
              <w:keepLines/>
              <w:jc w:val="left"/>
            </w:pPr>
            <w:r w:rsidRPr="000559E7">
              <w:t>Övriga finansiella transaktioner m.m.</w:t>
            </w:r>
          </w:p>
        </w:tc>
        <w:tc>
          <w:tcPr>
            <w:tcW w:w="503" w:type="dxa"/>
            <w:tcBorders>
              <w:top w:val="nil"/>
              <w:bottom w:val="nil"/>
            </w:tcBorders>
            <w:vAlign w:val="bottom"/>
          </w:tcPr>
          <w:p w14:paraId="67D43912" w14:textId="564D4826" w:rsidR="0067606D" w:rsidRPr="000559E7" w:rsidRDefault="0067606D">
            <w:pPr>
              <w:pStyle w:val="TabellRader"/>
              <w:keepNext/>
              <w:keepLines/>
            </w:pPr>
            <w:r w:rsidRPr="00697035">
              <w:t>-17</w:t>
            </w:r>
          </w:p>
        </w:tc>
        <w:tc>
          <w:tcPr>
            <w:tcW w:w="503" w:type="dxa"/>
            <w:tcBorders>
              <w:top w:val="nil"/>
              <w:bottom w:val="nil"/>
            </w:tcBorders>
            <w:vAlign w:val="bottom"/>
          </w:tcPr>
          <w:p w14:paraId="06E76DEE" w14:textId="6DD5B6CA" w:rsidR="0067606D" w:rsidRPr="000559E7" w:rsidRDefault="0067606D">
            <w:pPr>
              <w:pStyle w:val="TabellRader"/>
              <w:keepNext/>
              <w:keepLines/>
            </w:pPr>
            <w:r w:rsidRPr="00697035">
              <w:t>65</w:t>
            </w:r>
          </w:p>
        </w:tc>
        <w:tc>
          <w:tcPr>
            <w:tcW w:w="504" w:type="dxa"/>
            <w:tcBorders>
              <w:top w:val="nil"/>
              <w:bottom w:val="nil"/>
            </w:tcBorders>
            <w:vAlign w:val="bottom"/>
          </w:tcPr>
          <w:p w14:paraId="7770F80F" w14:textId="3AD24D2F" w:rsidR="0067606D" w:rsidRPr="000559E7" w:rsidRDefault="0067606D">
            <w:pPr>
              <w:pStyle w:val="TabellRader"/>
              <w:keepNext/>
              <w:keepLines/>
            </w:pPr>
            <w:r w:rsidRPr="00697035">
              <w:t>-10</w:t>
            </w:r>
          </w:p>
        </w:tc>
        <w:tc>
          <w:tcPr>
            <w:tcW w:w="503" w:type="dxa"/>
            <w:tcBorders>
              <w:top w:val="nil"/>
              <w:bottom w:val="nil"/>
            </w:tcBorders>
            <w:vAlign w:val="bottom"/>
          </w:tcPr>
          <w:p w14:paraId="43E944EB" w14:textId="30E7C9D5" w:rsidR="0067606D" w:rsidRPr="000559E7" w:rsidRDefault="0067606D">
            <w:pPr>
              <w:pStyle w:val="TabellRader"/>
              <w:keepNext/>
              <w:keepLines/>
            </w:pPr>
            <w:r w:rsidRPr="00697035">
              <w:t>-9</w:t>
            </w:r>
          </w:p>
        </w:tc>
        <w:tc>
          <w:tcPr>
            <w:tcW w:w="504" w:type="dxa"/>
            <w:tcBorders>
              <w:top w:val="nil"/>
              <w:bottom w:val="nil"/>
            </w:tcBorders>
            <w:vAlign w:val="bottom"/>
          </w:tcPr>
          <w:p w14:paraId="6705D3BF" w14:textId="4736CE57" w:rsidR="0067606D" w:rsidRPr="000559E7" w:rsidRDefault="0067606D">
            <w:pPr>
              <w:pStyle w:val="TabellRader"/>
              <w:keepNext/>
              <w:keepLines/>
            </w:pPr>
            <w:r w:rsidRPr="00697035">
              <w:t>-7</w:t>
            </w:r>
          </w:p>
        </w:tc>
      </w:tr>
      <w:tr w:rsidR="0067606D" w:rsidRPr="000559E7" w14:paraId="6E201485" w14:textId="77777777" w:rsidTr="0067606D">
        <w:trPr>
          <w:cnfStyle w:val="010000000000" w:firstRow="0" w:lastRow="1" w:firstColumn="0" w:lastColumn="0" w:oddVBand="0" w:evenVBand="0" w:oddHBand="0" w:evenHBand="0" w:firstRowFirstColumn="0" w:firstRowLastColumn="0" w:lastRowFirstColumn="0" w:lastRowLastColumn="0"/>
        </w:trPr>
        <w:tc>
          <w:tcPr>
            <w:tcW w:w="1866" w:type="dxa"/>
            <w:tcBorders>
              <w:top w:val="nil"/>
            </w:tcBorders>
            <w:tcMar>
              <w:left w:w="0" w:type="dxa"/>
              <w:right w:w="0" w:type="dxa"/>
            </w:tcMar>
          </w:tcPr>
          <w:p w14:paraId="57ED8793" w14:textId="0FFE522F" w:rsidR="0067606D" w:rsidRPr="000559E7" w:rsidRDefault="0067606D" w:rsidP="0067606D">
            <w:pPr>
              <w:pStyle w:val="TabellRader"/>
              <w:keepNext/>
              <w:keepLines/>
              <w:jc w:val="left"/>
              <w:rPr>
                <w:i/>
              </w:rPr>
            </w:pPr>
            <w:r w:rsidRPr="000559E7">
              <w:t>Budgetsaldo</w:t>
            </w:r>
          </w:p>
        </w:tc>
        <w:tc>
          <w:tcPr>
            <w:tcW w:w="503" w:type="dxa"/>
            <w:tcBorders>
              <w:top w:val="nil"/>
            </w:tcBorders>
            <w:vAlign w:val="bottom"/>
          </w:tcPr>
          <w:p w14:paraId="4E770292" w14:textId="1C96B0E8" w:rsidR="0067606D" w:rsidRPr="000559E7" w:rsidRDefault="0067606D">
            <w:pPr>
              <w:pStyle w:val="TabellRader"/>
              <w:keepNext/>
              <w:keepLines/>
            </w:pPr>
            <w:r w:rsidRPr="00697035">
              <w:t>80</w:t>
            </w:r>
          </w:p>
        </w:tc>
        <w:tc>
          <w:tcPr>
            <w:tcW w:w="503" w:type="dxa"/>
            <w:tcBorders>
              <w:top w:val="nil"/>
            </w:tcBorders>
            <w:vAlign w:val="bottom"/>
          </w:tcPr>
          <w:p w14:paraId="46AA71A8" w14:textId="5C0D6AD4" w:rsidR="0067606D" w:rsidRPr="000559E7" w:rsidRDefault="0067606D">
            <w:pPr>
              <w:pStyle w:val="TabellRader"/>
              <w:keepNext/>
              <w:keepLines/>
            </w:pPr>
            <w:r w:rsidRPr="00697035">
              <w:t>130</w:t>
            </w:r>
          </w:p>
        </w:tc>
        <w:tc>
          <w:tcPr>
            <w:tcW w:w="504" w:type="dxa"/>
            <w:tcBorders>
              <w:top w:val="nil"/>
            </w:tcBorders>
            <w:vAlign w:val="bottom"/>
          </w:tcPr>
          <w:p w14:paraId="13D712F9" w14:textId="09C829DA" w:rsidR="0067606D" w:rsidRPr="000559E7" w:rsidRDefault="0067606D">
            <w:pPr>
              <w:pStyle w:val="TabellRader"/>
              <w:keepNext/>
              <w:keepLines/>
            </w:pPr>
            <w:r w:rsidRPr="00697035">
              <w:t>47</w:t>
            </w:r>
          </w:p>
        </w:tc>
        <w:tc>
          <w:tcPr>
            <w:tcW w:w="503" w:type="dxa"/>
            <w:tcBorders>
              <w:top w:val="nil"/>
            </w:tcBorders>
            <w:vAlign w:val="bottom"/>
          </w:tcPr>
          <w:p w14:paraId="3CFFA53C" w14:textId="5EFA33B6" w:rsidR="0067606D" w:rsidRPr="000559E7" w:rsidRDefault="0067606D">
            <w:pPr>
              <w:pStyle w:val="TabellRader"/>
              <w:keepNext/>
              <w:keepLines/>
            </w:pPr>
            <w:r w:rsidRPr="00697035">
              <w:t>38</w:t>
            </w:r>
          </w:p>
        </w:tc>
        <w:tc>
          <w:tcPr>
            <w:tcW w:w="504" w:type="dxa"/>
            <w:tcBorders>
              <w:top w:val="nil"/>
            </w:tcBorders>
            <w:vAlign w:val="bottom"/>
          </w:tcPr>
          <w:p w14:paraId="3672D347" w14:textId="3F9EAAB4" w:rsidR="0067606D" w:rsidRPr="000559E7" w:rsidRDefault="0067606D">
            <w:pPr>
              <w:pStyle w:val="TabellRader"/>
              <w:keepNext/>
              <w:keepLines/>
            </w:pPr>
            <w:r w:rsidRPr="00697035">
              <w:t>71</w:t>
            </w:r>
          </w:p>
        </w:tc>
      </w:tr>
    </w:tbl>
    <w:p w14:paraId="1C335C43" w14:textId="77777777" w:rsidR="0067606D" w:rsidRPr="000559E7" w:rsidRDefault="0067606D" w:rsidP="0067606D">
      <w:pPr>
        <w:pStyle w:val="TabellFotnot"/>
      </w:pPr>
      <w:r w:rsidRPr="000559E7">
        <w:rPr>
          <w:vertAlign w:val="superscript"/>
        </w:rPr>
        <w:t>1</w:t>
      </w:r>
      <w:r w:rsidRPr="000559E7">
        <w:t xml:space="preserve"> Inkluderar justeringar avseende Riksbankens inlevererade överskott.</w:t>
      </w:r>
    </w:p>
    <w:p w14:paraId="61CFD565" w14:textId="6789516E" w:rsidR="0067606D" w:rsidRPr="000559E7" w:rsidRDefault="0067606D" w:rsidP="0067606D">
      <w:pPr>
        <w:pStyle w:val="TabellFotnot"/>
      </w:pPr>
      <w:r w:rsidRPr="000559E7">
        <w:t>Källor: Statistiska centralbyrån och egna beräkningar.</w:t>
      </w:r>
    </w:p>
    <w:p w14:paraId="63D7B320" w14:textId="64FFBE12" w:rsidR="0067606D" w:rsidRPr="003C2A7B" w:rsidRDefault="0067606D" w:rsidP="0067606D">
      <w:pPr>
        <w:pStyle w:val="Brdtext"/>
        <w:rPr>
          <w:highlight w:val="yellow"/>
        </w:rPr>
      </w:pPr>
    </w:p>
    <w:p w14:paraId="24D5D87E" w14:textId="24FF76E4" w:rsidR="0067606D" w:rsidRPr="00E74A56" w:rsidRDefault="0067606D" w:rsidP="0067606D">
      <w:pPr>
        <w:pStyle w:val="Brdtext"/>
      </w:pPr>
      <w:r w:rsidRPr="00E74A56">
        <w:t xml:space="preserve">Det finansiella sparandet var 2018 </w:t>
      </w:r>
      <w:r>
        <w:t>ca 9</w:t>
      </w:r>
      <w:r w:rsidRPr="00E74A56">
        <w:t> miljarder kronor lägre än budgetsaldot. De kassamässigt inbetalda skatterna beräknas ha blivit högre än de debiterade, dvs. periodiserade, skatteintäkterna. Det innebär att de inbetalningar som den privata sektorn gjort till staten under kalenderåret bedöms ha blivit högre än skatteintäkterna, vilket medförde att budgetsaldot blev högre än det finansiella sparandet.</w:t>
      </w:r>
    </w:p>
    <w:p w14:paraId="3ADF1A5D" w14:textId="47173039" w:rsidR="0067606D" w:rsidRPr="00E74A56" w:rsidRDefault="0067606D" w:rsidP="0067606D">
      <w:pPr>
        <w:pStyle w:val="Brdtextmedindrag"/>
      </w:pPr>
      <w:r w:rsidRPr="00E74A56">
        <w:t>Enligt redovisningsprinciperna för statens budget förstärkte även räntorna budgetsaldot i förhållande till det finansiella sparandet. I huvud</w:t>
      </w:r>
      <w:r w:rsidR="00C76E6E">
        <w:softHyphen/>
      </w:r>
      <w:r w:rsidRPr="00E74A56">
        <w:t xml:space="preserve">sak svarade valuta- och kursdifferenser för denna skillnad (se </w:t>
      </w:r>
      <w:r>
        <w:t>nedan</w:t>
      </w:r>
      <w:r w:rsidRPr="00E74A56">
        <w:t xml:space="preserve"> under rubriken Varierande nivå på statsskuldsräntorna).</w:t>
      </w:r>
    </w:p>
    <w:p w14:paraId="422BA483" w14:textId="5696C7B2" w:rsidR="0067606D" w:rsidRPr="00E74A56" w:rsidRDefault="0067606D" w:rsidP="0067606D">
      <w:pPr>
        <w:pStyle w:val="Brdtextmedindrag"/>
      </w:pPr>
      <w:r w:rsidRPr="00E74A56">
        <w:lastRenderedPageBreak/>
        <w:t>Posten Övriga finansiella transaktioner m.m., som framför allt avser lån till Riksbanken för upplåning i utländsk valuta och Centrala studiestödsnämnden, försvagade budgetsaldot 2018. Posten påverkade inte sparandet enligt NR och bidrog, i och med att den medför ett lägre budgetsaldo, till att minska skillnaderna mellan redovisningarna.</w:t>
      </w:r>
    </w:p>
    <w:p w14:paraId="40F2F909" w14:textId="0036ABB7" w:rsidR="0067606D" w:rsidRPr="00E74A56" w:rsidRDefault="0067606D" w:rsidP="0067606D">
      <w:pPr>
        <w:pStyle w:val="Brdtextmedindrag"/>
      </w:pPr>
      <w:r>
        <w:t>År</w:t>
      </w:r>
      <w:r w:rsidRPr="00E74A56">
        <w:t xml:space="preserve"> 2019 förväntas det finansiella sparandet bli</w:t>
      </w:r>
      <w:r>
        <w:t xml:space="preserve"> betydligt </w:t>
      </w:r>
      <w:r w:rsidRPr="00E74A56">
        <w:t xml:space="preserve">lägre än budgetsaldot. De kassamässigt inbetalda skatterna bedöms också detta år bli högre än de debiterade skatteintäkterna. Likaså bedöms försäljning av aktieinnehav förstärka budgetsaldot, men inte det finansiella sparandet. Skillnaden mellan budgetsaldot och det finansiella sparandet förklaras dock 2019 till största delen av återbetalning av lån från Riksbanken under Övriga finansiella transaktioner m.m. </w:t>
      </w:r>
      <w:r>
        <w:t>(</w:t>
      </w:r>
      <w:r w:rsidRPr="00E74A56">
        <w:t xml:space="preserve">se nedan </w:t>
      </w:r>
      <w:r>
        <w:t xml:space="preserve">under </w:t>
      </w:r>
      <w:r w:rsidRPr="00E74A56">
        <w:t>avsnittet Riksgäldskontorets netto</w:t>
      </w:r>
      <w:r>
        <w:softHyphen/>
      </w:r>
      <w:r w:rsidRPr="00E74A56">
        <w:t>utlåning</w:t>
      </w:r>
      <w:r>
        <w:t>)</w:t>
      </w:r>
      <w:r w:rsidRPr="00E74A56">
        <w:t>.</w:t>
      </w:r>
    </w:p>
    <w:p w14:paraId="4448A303" w14:textId="2BC1B585" w:rsidR="0067606D" w:rsidRPr="00E74A56" w:rsidRDefault="0067606D" w:rsidP="0067606D">
      <w:pPr>
        <w:pStyle w:val="Brdtextmedindrag"/>
      </w:pPr>
      <w:r w:rsidRPr="00E74A56">
        <w:t>Följaktligen beräknas lånebehovet 2019 minska i större utsträckning än vad den finansiella förmögenheten ökar.</w:t>
      </w:r>
    </w:p>
    <w:p w14:paraId="741EAB06" w14:textId="30D62ED3" w:rsidR="0067606D" w:rsidRDefault="0067606D" w:rsidP="0067606D">
      <w:pPr>
        <w:pStyle w:val="Brdtextmedindrag"/>
      </w:pPr>
      <w:r w:rsidRPr="00E74A56">
        <w:t>År 202</w:t>
      </w:r>
      <w:r>
        <w:t>0</w:t>
      </w:r>
      <w:r w:rsidRPr="00E74A56">
        <w:t xml:space="preserve"> beräknas flertalet av skillnaderna i de två redovisningsprinciperna i större utsträckning ta ut varandra och det finansiella sparandet och budgetsaldot </w:t>
      </w:r>
      <w:r>
        <w:t>vara</w:t>
      </w:r>
      <w:r w:rsidRPr="00E74A56">
        <w:t xml:space="preserve"> relativt lika</w:t>
      </w:r>
      <w:r>
        <w:t>.</w:t>
      </w:r>
      <w:r w:rsidRPr="00E74A56">
        <w:t xml:space="preserve"> </w:t>
      </w:r>
      <w:r>
        <w:t xml:space="preserve">Brutto är det i huvudsak skatte- och </w:t>
      </w:r>
      <w:r w:rsidRPr="00E74A56">
        <w:t>ränt</w:t>
      </w:r>
      <w:r>
        <w:t>ebetalningarna som påverkar</w:t>
      </w:r>
      <w:r w:rsidRPr="00E74A56">
        <w:t xml:space="preserve"> budgetsaldot i större utsträckning än det finansiella sparandet. Både periodiseringseffekter samt valuta- och kursdifferenser svarar för de</w:t>
      </w:r>
      <w:r>
        <w:t>ss</w:t>
      </w:r>
      <w:r w:rsidRPr="00E74A56">
        <w:t>a skillnad</w:t>
      </w:r>
      <w:r>
        <w:t>er</w:t>
      </w:r>
      <w:r w:rsidRPr="00E74A56">
        <w:t>.</w:t>
      </w:r>
    </w:p>
    <w:p w14:paraId="5441032B" w14:textId="6AAAF2A3" w:rsidR="0067606D" w:rsidRPr="00AA6355" w:rsidRDefault="0067606D" w:rsidP="0067606D">
      <w:pPr>
        <w:pStyle w:val="Brdtextmedindrag"/>
      </w:pPr>
      <w:r>
        <w:t>Budgetsaldot</w:t>
      </w:r>
      <w:r w:rsidRPr="00E74A56">
        <w:t xml:space="preserve"> försvagas däremot </w:t>
      </w:r>
      <w:r>
        <w:t xml:space="preserve">både 2021 och 2022 </w:t>
      </w:r>
      <w:r w:rsidRPr="00E74A56">
        <w:t xml:space="preserve">i förhållande till sparandet </w:t>
      </w:r>
      <w:r>
        <w:t xml:space="preserve">på grund </w:t>
      </w:r>
      <w:r w:rsidRPr="00E74A56">
        <w:t>av att de kapitalplaceringar som gjorts på skattekonton då förväntas återbetalas. Dessa betalningsflöden påverkar endast de kassamässigt inbetalda skatterna och påverkar därmed inte det finansiella sparandet.</w:t>
      </w:r>
    </w:p>
    <w:p w14:paraId="421DF272" w14:textId="371E21D2" w:rsidR="0067606D" w:rsidRDefault="0067606D" w:rsidP="0067606D">
      <w:pPr>
        <w:pStyle w:val="Rubrik4utannumrering"/>
      </w:pPr>
      <w:r>
        <w:t xml:space="preserve">Statens </w:t>
      </w:r>
      <w:r w:rsidRPr="00A06F1F">
        <w:t>budgetsaldo</w:t>
      </w:r>
    </w:p>
    <w:p w14:paraId="1F7F377D" w14:textId="77777777" w:rsidR="0067606D" w:rsidRDefault="0067606D" w:rsidP="0067606D">
      <w:pPr>
        <w:pStyle w:val="Brdtextmedindrag"/>
        <w:keepNext/>
        <w:keepLines/>
        <w:pBdr>
          <w:top w:val="single" w:sz="24" w:space="0" w:color="808080"/>
        </w:pBdr>
        <w:spacing w:before="20" w:line="140" w:lineRule="exact"/>
      </w:pPr>
    </w:p>
    <w:p w14:paraId="6E807F3D" w14:textId="7677A386" w:rsidR="0067606D" w:rsidRDefault="0067606D" w:rsidP="0067606D">
      <w:pPr>
        <w:pStyle w:val="Brdtext"/>
        <w:keepNext/>
        <w:keepLines/>
        <w:rPr>
          <w:szCs w:val="22"/>
        </w:rPr>
      </w:pPr>
      <w:r>
        <w:rPr>
          <w:b/>
        </w:rPr>
        <w:t>Regeringens </w:t>
      </w:r>
      <w:r w:rsidRPr="007241B9">
        <w:rPr>
          <w:b/>
        </w:rPr>
        <w:t>förslag:</w:t>
      </w:r>
      <w:r w:rsidRPr="00C0621B">
        <w:rPr>
          <w:szCs w:val="22"/>
        </w:rPr>
        <w:t xml:space="preserve"> </w:t>
      </w:r>
      <w:r>
        <w:rPr>
          <w:szCs w:val="22"/>
        </w:rPr>
        <w:t>Regeringen bemyndigas att under 2020 ta upp lån enligt 5 kap. budgetlagen.</w:t>
      </w:r>
    </w:p>
    <w:p w14:paraId="191119D2" w14:textId="3EC6AF0A" w:rsidR="0067606D" w:rsidRDefault="0067606D" w:rsidP="0067606D">
      <w:pPr>
        <w:pStyle w:val="Brdtextmedindrag"/>
        <w:keepNext/>
        <w:keepLines/>
      </w:pPr>
      <w:r>
        <w:t>Beräkningen av Riksgäldskontorets nettout</w:t>
      </w:r>
      <w:r>
        <w:softHyphen/>
        <w:t xml:space="preserve">låning för 2020 enligt </w:t>
      </w:r>
      <w:r>
        <w:fldChar w:fldCharType="begin"/>
      </w:r>
      <w:r>
        <w:instrText xml:space="preserve"> REF  _Ref16758433 \* Lower \h </w:instrText>
      </w:r>
      <w:r>
        <w:fldChar w:fldCharType="separate"/>
      </w:r>
      <w:r w:rsidR="00757DA4">
        <w:t xml:space="preserve">tabell </w:t>
      </w:r>
      <w:r w:rsidR="00757DA4">
        <w:rPr>
          <w:bCs/>
          <w:noProof/>
        </w:rPr>
        <w:t>8</w:t>
      </w:r>
      <w:r w:rsidR="00757DA4">
        <w:t>.</w:t>
      </w:r>
      <w:r w:rsidR="00757DA4">
        <w:rPr>
          <w:noProof/>
        </w:rPr>
        <w:t>9</w:t>
      </w:r>
      <w:r>
        <w:fldChar w:fldCharType="end"/>
      </w:r>
      <w:r>
        <w:t xml:space="preserve"> godkänns.</w:t>
      </w:r>
    </w:p>
    <w:p w14:paraId="6AEF05B4" w14:textId="01380A3F" w:rsidR="0067606D" w:rsidRPr="009E5549" w:rsidRDefault="0067606D" w:rsidP="0067606D">
      <w:pPr>
        <w:pStyle w:val="Brdtextmedindrag"/>
        <w:keepNext/>
        <w:keepLines/>
      </w:pPr>
      <w:r>
        <w:t>Beräkningen av den kassamässiga korrigering</w:t>
      </w:r>
      <w:r>
        <w:softHyphen/>
        <w:t xml:space="preserve">en för 2020 enligt </w:t>
      </w:r>
      <w:r>
        <w:fldChar w:fldCharType="begin"/>
      </w:r>
      <w:r>
        <w:instrText xml:space="preserve"> REF  _Ref16758433 \* Lower \h </w:instrText>
      </w:r>
      <w:r>
        <w:fldChar w:fldCharType="separate"/>
      </w:r>
      <w:r w:rsidR="00757DA4">
        <w:t xml:space="preserve">tabell </w:t>
      </w:r>
      <w:r w:rsidR="00757DA4">
        <w:rPr>
          <w:bCs/>
          <w:noProof/>
        </w:rPr>
        <w:t>8</w:t>
      </w:r>
      <w:r w:rsidR="00757DA4">
        <w:t>.</w:t>
      </w:r>
      <w:r w:rsidR="00757DA4">
        <w:rPr>
          <w:noProof/>
        </w:rPr>
        <w:t>9</w:t>
      </w:r>
      <w:r>
        <w:fldChar w:fldCharType="end"/>
      </w:r>
      <w:r>
        <w:t xml:space="preserve"> godkänns.</w:t>
      </w:r>
    </w:p>
    <w:p w14:paraId="529E3647" w14:textId="77777777" w:rsidR="0067606D" w:rsidRDefault="0067606D" w:rsidP="0067606D">
      <w:pPr>
        <w:pStyle w:val="Brdtextmedindrag"/>
        <w:keepNext/>
        <w:keepLines/>
        <w:pBdr>
          <w:bottom w:val="single" w:sz="24" w:space="0" w:color="808080"/>
        </w:pBdr>
        <w:spacing w:after="60" w:line="180" w:lineRule="exact"/>
      </w:pPr>
    </w:p>
    <w:p w14:paraId="1A952A05" w14:textId="77777777" w:rsidR="0067606D" w:rsidRPr="007241B9" w:rsidRDefault="0067606D" w:rsidP="0067606D">
      <w:pPr>
        <w:pStyle w:val="Brdtext"/>
        <w:keepNext/>
        <w:keepLines/>
      </w:pPr>
    </w:p>
    <w:p w14:paraId="306F7CB2" w14:textId="66C94908" w:rsidR="0067606D" w:rsidRDefault="0067606D" w:rsidP="0067606D">
      <w:pPr>
        <w:pStyle w:val="Brdtextmedindrag"/>
        <w:keepNext/>
      </w:pPr>
      <w:r w:rsidRPr="00061F6B">
        <w:rPr>
          <w:b/>
        </w:rPr>
        <w:t>Skälen</w:t>
      </w:r>
      <w:r>
        <w:rPr>
          <w:b/>
        </w:rPr>
        <w:t> </w:t>
      </w:r>
      <w:r w:rsidRPr="00061F6B">
        <w:rPr>
          <w:b/>
        </w:rPr>
        <w:t>för</w:t>
      </w:r>
      <w:r>
        <w:rPr>
          <w:b/>
        </w:rPr>
        <w:t> </w:t>
      </w:r>
      <w:r w:rsidRPr="00061F6B">
        <w:rPr>
          <w:b/>
        </w:rPr>
        <w:t>regeringens</w:t>
      </w:r>
      <w:r>
        <w:rPr>
          <w:b/>
        </w:rPr>
        <w:t> </w:t>
      </w:r>
      <w:r w:rsidRPr="00061F6B">
        <w:rPr>
          <w:b/>
        </w:rPr>
        <w:t>förslag:</w:t>
      </w:r>
      <w:r>
        <w:t xml:space="preserve"> Enligt 3 kap. 3 § budgetlagen (2011:203) ska regeringens förslag till statens budget omfatta alla inkomster och utgifter samt andra betalningar som påverkar statens lånebehov. Ett budgetöverskott innebär ett minskat lånebehov för staten och att statsskulden därigenom normalt minskar. Det motsatta förhållandet gäller vid ett budget</w:t>
      </w:r>
      <w:r>
        <w:softHyphen/>
        <w:t>underskott. För att statens budgetsaldo ska överensstämma med dess lånebehov redovisas Riksgäldskontorets nettoutlåning och en kassamässig korrigeringspost på utgiftssidan av statens budget.</w:t>
      </w:r>
    </w:p>
    <w:p w14:paraId="7BB10FB1" w14:textId="650B309D" w:rsidR="0067606D" w:rsidRDefault="0067606D" w:rsidP="0067606D">
      <w:pPr>
        <w:pStyle w:val="Rubrik5utannumrering"/>
      </w:pPr>
      <w:r>
        <w:t>Överskott i statens budget 2019–2022</w:t>
      </w:r>
    </w:p>
    <w:p w14:paraId="7954F01E" w14:textId="36E670A6" w:rsidR="0067606D" w:rsidRDefault="0067606D" w:rsidP="0067606D">
      <w:pPr>
        <w:pStyle w:val="Brdtext"/>
      </w:pPr>
      <w:r>
        <w:t xml:space="preserve">Prognosen för 2019–2022 visar ett överskott i statens budget dessa år (se </w:t>
      </w:r>
      <w:r>
        <w:fldChar w:fldCharType="begin"/>
      </w:r>
      <w:r>
        <w:instrText xml:space="preserve"> REF  _Ref16776203 \* Lower \h </w:instrText>
      </w:r>
      <w:r>
        <w:fldChar w:fldCharType="separate"/>
      </w:r>
      <w:r w:rsidR="00757DA4">
        <w:t xml:space="preserve">diagram </w:t>
      </w:r>
      <w:r w:rsidR="00757DA4">
        <w:rPr>
          <w:bCs/>
          <w:noProof/>
        </w:rPr>
        <w:t>8</w:t>
      </w:r>
      <w:r w:rsidR="00757DA4">
        <w:rPr>
          <w:noProof/>
        </w:rPr>
        <w:t>.3</w:t>
      </w:r>
      <w:r>
        <w:fldChar w:fldCharType="end"/>
      </w:r>
      <w:r>
        <w:t>). Detta betyder att statens lånebehov minskar under 2019–2022, vilket bidrar till en lägre statsskuld.</w:t>
      </w:r>
    </w:p>
    <w:p w14:paraId="579A36F7" w14:textId="77777777" w:rsidR="0067606D" w:rsidRPr="002367E2" w:rsidRDefault="0067606D" w:rsidP="0067606D">
      <w:pPr>
        <w:pStyle w:val="Brdtext"/>
      </w:pPr>
    </w:p>
    <w:p w14:paraId="28536486" w14:textId="43B60552" w:rsidR="0067606D" w:rsidRDefault="0067606D" w:rsidP="0067606D">
      <w:pPr>
        <w:pStyle w:val="DiagramRubrik"/>
      </w:pPr>
      <w:bookmarkStart w:id="298" w:name="_Ref16776203"/>
      <w:bookmarkStart w:id="299" w:name="_Toc19290723"/>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8</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3</w:t>
      </w:r>
      <w:r>
        <w:rPr>
          <w:noProof/>
        </w:rPr>
        <w:fldChar w:fldCharType="end"/>
      </w:r>
      <w:bookmarkEnd w:id="298"/>
      <w:r>
        <w:rPr>
          <w:noProof/>
        </w:rPr>
        <w:tab/>
      </w:r>
      <w:r>
        <w:t>Statens budgetsaldo</w:t>
      </w:r>
      <w:bookmarkEnd w:id="299"/>
    </w:p>
    <w:p w14:paraId="224425D3" w14:textId="35E5F28C" w:rsidR="0067606D" w:rsidRDefault="0067606D" w:rsidP="0067606D">
      <w:pPr>
        <w:pStyle w:val="DiagramUnderrubrik"/>
      </w:pPr>
      <w:r>
        <w:t>Miljarder kronor. Utfall 2000–2018, prognos 2019–2022</w:t>
      </w:r>
    </w:p>
    <w:p w14:paraId="616B8C2D" w14:textId="7F7BF0DE" w:rsidR="0067606D" w:rsidRDefault="0067606D" w:rsidP="0067606D">
      <w:pPr>
        <w:pStyle w:val="Brdtext"/>
        <w:spacing w:line="260" w:lineRule="atLeast"/>
      </w:pPr>
      <w:r>
        <w:rPr>
          <w:noProof/>
        </w:rPr>
        <w:drawing>
          <wp:inline distT="0" distB="0" distL="0" distR="0" wp14:anchorId="16A7D7B0" wp14:editId="6BAADA17">
            <wp:extent cx="2753995" cy="2048510"/>
            <wp:effectExtent l="0" t="0" r="8255" b="8890"/>
            <wp:docPr id="35" name="Diagram 15">
              <a:extLst xmlns:a="http://schemas.openxmlformats.org/drawingml/2006/main">
                <a:ext uri="{FF2B5EF4-FFF2-40B4-BE49-F238E27FC236}">
                  <a16:creationId xmlns:a16="http://schemas.microsoft.com/office/drawing/2014/main" id="{F816CC89-57E0-48FC-9D94-B2B82C5EA40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4"/>
              </a:graphicData>
            </a:graphic>
          </wp:inline>
        </w:drawing>
      </w:r>
    </w:p>
    <w:p w14:paraId="75ED7289" w14:textId="2B290BEF" w:rsidR="0067606D" w:rsidRDefault="0067606D" w:rsidP="0067606D">
      <w:pPr>
        <w:pStyle w:val="DiagramFotnot"/>
      </w:pPr>
      <w:r>
        <w:t>Källor: Ekonomistyrningsverket och egna beräkningar.</w:t>
      </w:r>
    </w:p>
    <w:p w14:paraId="314FE9F5" w14:textId="77777777" w:rsidR="0067606D" w:rsidRDefault="0067606D" w:rsidP="0067606D">
      <w:pPr>
        <w:pStyle w:val="Brdtext"/>
      </w:pPr>
    </w:p>
    <w:p w14:paraId="50FA9C09" w14:textId="03702F59" w:rsidR="0067606D" w:rsidRDefault="0067606D" w:rsidP="0067606D">
      <w:pPr>
        <w:pStyle w:val="TabellRubrik"/>
      </w:pPr>
      <w:bookmarkStart w:id="300" w:name="_Ref16758433"/>
      <w:bookmarkStart w:id="301" w:name="_Toc19299021"/>
      <w:r>
        <w:lastRenderedPageBreak/>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8</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9</w:t>
      </w:r>
      <w:r>
        <w:rPr>
          <w:noProof/>
        </w:rPr>
        <w:fldChar w:fldCharType="end"/>
      </w:r>
      <w:bookmarkEnd w:id="300"/>
      <w:r>
        <w:rPr>
          <w:noProof/>
        </w:rPr>
        <w:tab/>
      </w:r>
      <w:r w:rsidRPr="00F808C6">
        <w:t>Statens budgetsaldo</w:t>
      </w:r>
      <w:bookmarkEnd w:id="301"/>
    </w:p>
    <w:p w14:paraId="3940EBD9" w14:textId="6A8A9F91" w:rsidR="0067606D" w:rsidRDefault="0067606D" w:rsidP="0067606D">
      <w:pPr>
        <w:pStyle w:val="TabellUnderrubrik"/>
      </w:pPr>
      <w:r w:rsidRPr="00F808C6">
        <w:t>Miljarder kronor. Utfall 2018, prognos 2019–2022</w:t>
      </w:r>
    </w:p>
    <w:tbl>
      <w:tblPr>
        <w:tblStyle w:val="RKEgentabell"/>
        <w:tblW w:w="4383" w:type="dxa"/>
        <w:tblInd w:w="0" w:type="dxa"/>
        <w:tblLayout w:type="fixed"/>
        <w:tblLook w:val="0460" w:firstRow="1" w:lastRow="1" w:firstColumn="0" w:lastColumn="0" w:noHBand="0" w:noVBand="1"/>
      </w:tblPr>
      <w:tblGrid>
        <w:gridCol w:w="1560"/>
        <w:gridCol w:w="564"/>
        <w:gridCol w:w="565"/>
        <w:gridCol w:w="564"/>
        <w:gridCol w:w="565"/>
        <w:gridCol w:w="565"/>
      </w:tblGrid>
      <w:tr w:rsidR="0067606D" w14:paraId="4A50002B" w14:textId="77777777" w:rsidTr="0067606D">
        <w:trPr>
          <w:cnfStyle w:val="100000000000" w:firstRow="1" w:lastRow="0" w:firstColumn="0" w:lastColumn="0" w:oddVBand="0" w:evenVBand="0" w:oddHBand="0" w:evenHBand="0" w:firstRowFirstColumn="0" w:firstRowLastColumn="0" w:lastRowFirstColumn="0" w:lastRowLastColumn="0"/>
        </w:trPr>
        <w:tc>
          <w:tcPr>
            <w:tcW w:w="1560" w:type="dxa"/>
            <w:tcMar>
              <w:left w:w="0" w:type="dxa"/>
              <w:right w:w="0" w:type="dxa"/>
            </w:tcMar>
          </w:tcPr>
          <w:p w14:paraId="0AA4B0DD" w14:textId="77777777" w:rsidR="0067606D" w:rsidRDefault="0067606D" w:rsidP="0067606D">
            <w:pPr>
              <w:pStyle w:val="TabellHuvud"/>
              <w:keepNext/>
              <w:keepLines/>
              <w:jc w:val="left"/>
            </w:pPr>
          </w:p>
        </w:tc>
        <w:tc>
          <w:tcPr>
            <w:tcW w:w="564" w:type="dxa"/>
          </w:tcPr>
          <w:p w14:paraId="58E6B09E" w14:textId="081695CE" w:rsidR="0067606D" w:rsidRDefault="0067606D" w:rsidP="0067606D">
            <w:pPr>
              <w:pStyle w:val="TabellHuvud"/>
              <w:keepNext/>
              <w:keepLines/>
            </w:pPr>
            <w:r>
              <w:t>2018</w:t>
            </w:r>
          </w:p>
        </w:tc>
        <w:tc>
          <w:tcPr>
            <w:tcW w:w="565" w:type="dxa"/>
          </w:tcPr>
          <w:p w14:paraId="6B21B745" w14:textId="5FCFC107" w:rsidR="0067606D" w:rsidRDefault="0067606D" w:rsidP="0067606D">
            <w:pPr>
              <w:pStyle w:val="TabellHuvud"/>
              <w:keepNext/>
              <w:keepLines/>
            </w:pPr>
            <w:r>
              <w:t>2019</w:t>
            </w:r>
          </w:p>
        </w:tc>
        <w:tc>
          <w:tcPr>
            <w:tcW w:w="564" w:type="dxa"/>
          </w:tcPr>
          <w:p w14:paraId="0780B99F" w14:textId="377EC58F" w:rsidR="0067606D" w:rsidRDefault="0067606D" w:rsidP="0067606D">
            <w:pPr>
              <w:pStyle w:val="TabellHuvud"/>
              <w:keepNext/>
              <w:keepLines/>
            </w:pPr>
            <w:r>
              <w:t>2020</w:t>
            </w:r>
          </w:p>
        </w:tc>
        <w:tc>
          <w:tcPr>
            <w:tcW w:w="565" w:type="dxa"/>
          </w:tcPr>
          <w:p w14:paraId="705DBD6F" w14:textId="0007BCF3" w:rsidR="0067606D" w:rsidRDefault="0067606D" w:rsidP="0067606D">
            <w:pPr>
              <w:pStyle w:val="TabellHuvud"/>
              <w:keepNext/>
              <w:keepLines/>
            </w:pPr>
            <w:r>
              <w:t>2021</w:t>
            </w:r>
          </w:p>
        </w:tc>
        <w:tc>
          <w:tcPr>
            <w:tcW w:w="565" w:type="dxa"/>
          </w:tcPr>
          <w:p w14:paraId="57393FC3" w14:textId="097E8DDE" w:rsidR="0067606D" w:rsidRDefault="0067606D" w:rsidP="0067606D">
            <w:pPr>
              <w:pStyle w:val="TabellHuvud"/>
              <w:keepNext/>
              <w:keepLines/>
            </w:pPr>
            <w:r>
              <w:t>2022</w:t>
            </w:r>
          </w:p>
        </w:tc>
      </w:tr>
      <w:tr w:rsidR="0067606D" w14:paraId="034ACC25" w14:textId="77777777" w:rsidTr="0067606D">
        <w:tc>
          <w:tcPr>
            <w:tcW w:w="0" w:type="dxa"/>
            <w:tcBorders>
              <w:top w:val="single" w:sz="18" w:space="0" w:color="auto"/>
              <w:bottom w:val="single" w:sz="6" w:space="0" w:color="auto"/>
            </w:tcBorders>
            <w:tcMar>
              <w:left w:w="0" w:type="dxa"/>
              <w:right w:w="0" w:type="dxa"/>
            </w:tcMar>
          </w:tcPr>
          <w:p w14:paraId="7A2353C6" w14:textId="3E0B86AA" w:rsidR="0067606D" w:rsidRDefault="0067606D" w:rsidP="0067606D">
            <w:pPr>
              <w:pStyle w:val="TabellRader"/>
              <w:keepNext/>
              <w:keepLines/>
              <w:jc w:val="left"/>
            </w:pPr>
            <w:r w:rsidRPr="00A2493D">
              <w:t>Inkomster</w:t>
            </w:r>
          </w:p>
        </w:tc>
        <w:tc>
          <w:tcPr>
            <w:tcW w:w="0" w:type="dxa"/>
            <w:tcBorders>
              <w:top w:val="single" w:sz="18" w:space="0" w:color="auto"/>
              <w:bottom w:val="single" w:sz="6" w:space="0" w:color="auto"/>
            </w:tcBorders>
            <w:vAlign w:val="bottom"/>
          </w:tcPr>
          <w:p w14:paraId="5DA67BBF" w14:textId="5A3BADB5" w:rsidR="0067606D" w:rsidRDefault="0067606D" w:rsidP="0067606D">
            <w:pPr>
              <w:pStyle w:val="TabellRader"/>
              <w:keepNext/>
              <w:keepLines/>
            </w:pPr>
            <w:r>
              <w:t>1 072</w:t>
            </w:r>
          </w:p>
        </w:tc>
        <w:tc>
          <w:tcPr>
            <w:tcW w:w="0" w:type="dxa"/>
            <w:tcBorders>
              <w:top w:val="single" w:sz="18" w:space="0" w:color="auto"/>
              <w:bottom w:val="single" w:sz="6" w:space="0" w:color="auto"/>
            </w:tcBorders>
            <w:vAlign w:val="bottom"/>
          </w:tcPr>
          <w:p w14:paraId="3851D12F" w14:textId="6390ABA9" w:rsidR="0067606D" w:rsidRDefault="0067606D" w:rsidP="0067606D">
            <w:pPr>
              <w:pStyle w:val="TabellRader"/>
              <w:keepNext/>
              <w:keepLines/>
            </w:pPr>
            <w:r>
              <w:t>1 078</w:t>
            </w:r>
          </w:p>
        </w:tc>
        <w:tc>
          <w:tcPr>
            <w:tcW w:w="0" w:type="dxa"/>
            <w:tcBorders>
              <w:top w:val="single" w:sz="18" w:space="0" w:color="auto"/>
              <w:bottom w:val="single" w:sz="6" w:space="0" w:color="auto"/>
            </w:tcBorders>
            <w:vAlign w:val="bottom"/>
          </w:tcPr>
          <w:p w14:paraId="35D2D476" w14:textId="01EB9853" w:rsidR="0067606D" w:rsidRDefault="0067606D" w:rsidP="0067606D">
            <w:pPr>
              <w:pStyle w:val="TabellRader"/>
              <w:keepNext/>
              <w:keepLines/>
            </w:pPr>
            <w:r>
              <w:t>1 116</w:t>
            </w:r>
          </w:p>
        </w:tc>
        <w:tc>
          <w:tcPr>
            <w:tcW w:w="0" w:type="dxa"/>
            <w:tcBorders>
              <w:top w:val="single" w:sz="18" w:space="0" w:color="auto"/>
              <w:bottom w:val="single" w:sz="6" w:space="0" w:color="auto"/>
            </w:tcBorders>
            <w:vAlign w:val="bottom"/>
          </w:tcPr>
          <w:p w14:paraId="742D8B48" w14:textId="5696F8A2" w:rsidR="0067606D" w:rsidRDefault="0067606D" w:rsidP="0067606D">
            <w:pPr>
              <w:pStyle w:val="TabellRader"/>
              <w:keepNext/>
              <w:keepLines/>
            </w:pPr>
            <w:r>
              <w:t>1 111</w:t>
            </w:r>
          </w:p>
        </w:tc>
        <w:tc>
          <w:tcPr>
            <w:tcW w:w="0" w:type="dxa"/>
            <w:tcBorders>
              <w:top w:val="single" w:sz="18" w:space="0" w:color="auto"/>
              <w:bottom w:val="single" w:sz="6" w:space="0" w:color="auto"/>
            </w:tcBorders>
            <w:vAlign w:val="bottom"/>
          </w:tcPr>
          <w:p w14:paraId="12452FE3" w14:textId="576C2FA8" w:rsidR="0067606D" w:rsidRDefault="0067606D" w:rsidP="0067606D">
            <w:pPr>
              <w:pStyle w:val="TabellRader"/>
              <w:keepNext/>
              <w:keepLines/>
            </w:pPr>
            <w:r>
              <w:t>1 150</w:t>
            </w:r>
          </w:p>
        </w:tc>
      </w:tr>
      <w:tr w:rsidR="0067606D" w14:paraId="6409DA80" w14:textId="77777777" w:rsidTr="0067606D">
        <w:tc>
          <w:tcPr>
            <w:tcW w:w="0" w:type="dxa"/>
            <w:tcBorders>
              <w:top w:val="single" w:sz="6" w:space="0" w:color="auto"/>
              <w:bottom w:val="single" w:sz="6" w:space="0" w:color="auto"/>
            </w:tcBorders>
            <w:tcMar>
              <w:left w:w="0" w:type="dxa"/>
              <w:right w:w="0" w:type="dxa"/>
            </w:tcMar>
          </w:tcPr>
          <w:p w14:paraId="67864F27" w14:textId="5B3A003F" w:rsidR="0067606D" w:rsidRDefault="0067606D" w:rsidP="0067606D">
            <w:pPr>
              <w:pStyle w:val="TabellRader"/>
              <w:keepNext/>
              <w:keepLines/>
              <w:jc w:val="left"/>
            </w:pPr>
            <w:r w:rsidRPr="00A2493D">
              <w:t>Utgifter exkl. statsskuldsräntor</w:t>
            </w:r>
            <w:r w:rsidRPr="004E084F">
              <w:rPr>
                <w:vertAlign w:val="superscript"/>
              </w:rPr>
              <w:t>1</w:t>
            </w:r>
          </w:p>
        </w:tc>
        <w:tc>
          <w:tcPr>
            <w:tcW w:w="0" w:type="dxa"/>
            <w:tcBorders>
              <w:top w:val="single" w:sz="6" w:space="0" w:color="auto"/>
              <w:bottom w:val="single" w:sz="6" w:space="0" w:color="auto"/>
            </w:tcBorders>
            <w:vAlign w:val="bottom"/>
          </w:tcPr>
          <w:p w14:paraId="58E9C149" w14:textId="5554218B" w:rsidR="0067606D" w:rsidRDefault="0067606D" w:rsidP="0067606D">
            <w:pPr>
              <w:pStyle w:val="TabellRader"/>
              <w:keepNext/>
              <w:keepLines/>
            </w:pPr>
            <w:r>
              <w:t>975</w:t>
            </w:r>
          </w:p>
        </w:tc>
        <w:tc>
          <w:tcPr>
            <w:tcW w:w="0" w:type="dxa"/>
            <w:tcBorders>
              <w:top w:val="single" w:sz="6" w:space="0" w:color="auto"/>
              <w:bottom w:val="single" w:sz="6" w:space="0" w:color="auto"/>
            </w:tcBorders>
            <w:vAlign w:val="bottom"/>
          </w:tcPr>
          <w:p w14:paraId="26976F5A" w14:textId="5EFE3397" w:rsidR="0067606D" w:rsidRDefault="0067606D" w:rsidP="0067606D">
            <w:pPr>
              <w:pStyle w:val="TabellRader"/>
              <w:keepNext/>
              <w:keepLines/>
            </w:pPr>
            <w:r>
              <w:t>997</w:t>
            </w:r>
          </w:p>
        </w:tc>
        <w:tc>
          <w:tcPr>
            <w:tcW w:w="0" w:type="dxa"/>
            <w:tcBorders>
              <w:top w:val="single" w:sz="6" w:space="0" w:color="auto"/>
              <w:bottom w:val="single" w:sz="6" w:space="0" w:color="auto"/>
            </w:tcBorders>
            <w:vAlign w:val="bottom"/>
          </w:tcPr>
          <w:p w14:paraId="1A97948F" w14:textId="6C90F624" w:rsidR="0067606D" w:rsidRDefault="0067606D" w:rsidP="0067606D">
            <w:pPr>
              <w:pStyle w:val="TabellRader"/>
              <w:keepNext/>
              <w:keepLines/>
            </w:pPr>
            <w:r>
              <w:t>1 026</w:t>
            </w:r>
          </w:p>
        </w:tc>
        <w:tc>
          <w:tcPr>
            <w:tcW w:w="0" w:type="dxa"/>
            <w:tcBorders>
              <w:top w:val="single" w:sz="6" w:space="0" w:color="auto"/>
              <w:bottom w:val="single" w:sz="6" w:space="0" w:color="auto"/>
            </w:tcBorders>
            <w:vAlign w:val="bottom"/>
          </w:tcPr>
          <w:p w14:paraId="442AE2A7" w14:textId="6088B39C" w:rsidR="0067606D" w:rsidRDefault="0067606D" w:rsidP="0067606D">
            <w:pPr>
              <w:pStyle w:val="TabellRader"/>
              <w:keepNext/>
              <w:keepLines/>
            </w:pPr>
            <w:r>
              <w:t>1 053</w:t>
            </w:r>
          </w:p>
        </w:tc>
        <w:tc>
          <w:tcPr>
            <w:tcW w:w="0" w:type="dxa"/>
            <w:tcBorders>
              <w:top w:val="single" w:sz="6" w:space="0" w:color="auto"/>
              <w:bottom w:val="single" w:sz="6" w:space="0" w:color="auto"/>
            </w:tcBorders>
            <w:vAlign w:val="bottom"/>
          </w:tcPr>
          <w:p w14:paraId="3C45FD0E" w14:textId="5DA1C520" w:rsidR="0067606D" w:rsidRDefault="0067606D" w:rsidP="0067606D">
            <w:pPr>
              <w:pStyle w:val="TabellRader"/>
              <w:keepNext/>
              <w:keepLines/>
            </w:pPr>
            <w:r>
              <w:t>1 065</w:t>
            </w:r>
          </w:p>
        </w:tc>
      </w:tr>
      <w:tr w:rsidR="0067606D" w14:paraId="6F10CF87" w14:textId="77777777" w:rsidTr="0067606D">
        <w:tc>
          <w:tcPr>
            <w:tcW w:w="0" w:type="dxa"/>
            <w:tcBorders>
              <w:top w:val="single" w:sz="6" w:space="0" w:color="auto"/>
              <w:bottom w:val="single" w:sz="6" w:space="0" w:color="auto"/>
            </w:tcBorders>
            <w:tcMar>
              <w:left w:w="0" w:type="dxa"/>
              <w:right w:w="0" w:type="dxa"/>
            </w:tcMar>
          </w:tcPr>
          <w:p w14:paraId="69104739" w14:textId="5B285E95" w:rsidR="0067606D" w:rsidRDefault="0067606D" w:rsidP="0067606D">
            <w:pPr>
              <w:pStyle w:val="TabellRader"/>
              <w:keepNext/>
              <w:keepLines/>
              <w:jc w:val="left"/>
            </w:pPr>
            <w:r w:rsidRPr="00A2493D">
              <w:t>Statsskuldsräntor m.m.</w:t>
            </w:r>
            <w:r w:rsidRPr="004E084F">
              <w:rPr>
                <w:vertAlign w:val="superscript"/>
              </w:rPr>
              <w:t>2</w:t>
            </w:r>
          </w:p>
        </w:tc>
        <w:tc>
          <w:tcPr>
            <w:tcW w:w="0" w:type="dxa"/>
            <w:tcBorders>
              <w:top w:val="single" w:sz="6" w:space="0" w:color="auto"/>
              <w:bottom w:val="single" w:sz="6" w:space="0" w:color="auto"/>
            </w:tcBorders>
            <w:vAlign w:val="bottom"/>
          </w:tcPr>
          <w:p w14:paraId="56636D2A" w14:textId="0A624D2C" w:rsidR="0067606D" w:rsidRDefault="0067606D" w:rsidP="0067606D">
            <w:pPr>
              <w:pStyle w:val="TabellRader"/>
              <w:keepNext/>
              <w:keepLines/>
            </w:pPr>
            <w:r>
              <w:t>14</w:t>
            </w:r>
          </w:p>
        </w:tc>
        <w:tc>
          <w:tcPr>
            <w:tcW w:w="0" w:type="dxa"/>
            <w:tcBorders>
              <w:top w:val="single" w:sz="6" w:space="0" w:color="auto"/>
              <w:bottom w:val="single" w:sz="6" w:space="0" w:color="auto"/>
            </w:tcBorders>
            <w:vAlign w:val="bottom"/>
          </w:tcPr>
          <w:p w14:paraId="30895709" w14:textId="4F53A9AF" w:rsidR="0067606D" w:rsidRDefault="0067606D" w:rsidP="0067606D">
            <w:pPr>
              <w:pStyle w:val="TabellRader"/>
              <w:keepNext/>
              <w:keepLines/>
            </w:pPr>
            <w:r>
              <w:t>21</w:t>
            </w:r>
          </w:p>
        </w:tc>
        <w:tc>
          <w:tcPr>
            <w:tcW w:w="0" w:type="dxa"/>
            <w:tcBorders>
              <w:top w:val="single" w:sz="6" w:space="0" w:color="auto"/>
              <w:bottom w:val="single" w:sz="6" w:space="0" w:color="auto"/>
            </w:tcBorders>
            <w:vAlign w:val="bottom"/>
          </w:tcPr>
          <w:p w14:paraId="1FDCBB61" w14:textId="108DB789" w:rsidR="0067606D" w:rsidRDefault="0067606D" w:rsidP="0067606D">
            <w:pPr>
              <w:pStyle w:val="TabellRader"/>
              <w:keepNext/>
              <w:keepLines/>
            </w:pPr>
            <w:r>
              <w:t>30</w:t>
            </w:r>
          </w:p>
        </w:tc>
        <w:tc>
          <w:tcPr>
            <w:tcW w:w="0" w:type="dxa"/>
            <w:tcBorders>
              <w:top w:val="single" w:sz="6" w:space="0" w:color="auto"/>
              <w:bottom w:val="single" w:sz="6" w:space="0" w:color="auto"/>
            </w:tcBorders>
            <w:vAlign w:val="bottom"/>
          </w:tcPr>
          <w:p w14:paraId="720D3A2C" w14:textId="27C6C1DC" w:rsidR="0067606D" w:rsidRDefault="0067606D" w:rsidP="0067606D">
            <w:pPr>
              <w:pStyle w:val="TabellRader"/>
              <w:keepNext/>
              <w:keepLines/>
            </w:pPr>
            <w:r>
              <w:t>8</w:t>
            </w:r>
          </w:p>
        </w:tc>
        <w:tc>
          <w:tcPr>
            <w:tcW w:w="0" w:type="dxa"/>
            <w:tcBorders>
              <w:top w:val="single" w:sz="6" w:space="0" w:color="auto"/>
              <w:bottom w:val="single" w:sz="6" w:space="0" w:color="auto"/>
            </w:tcBorders>
            <w:vAlign w:val="bottom"/>
          </w:tcPr>
          <w:p w14:paraId="007DA432" w14:textId="04919243" w:rsidR="0067606D" w:rsidRDefault="0067606D" w:rsidP="0067606D">
            <w:pPr>
              <w:pStyle w:val="TabellRader"/>
              <w:keepNext/>
              <w:keepLines/>
            </w:pPr>
            <w:r>
              <w:t>7</w:t>
            </w:r>
          </w:p>
        </w:tc>
      </w:tr>
      <w:tr w:rsidR="0067606D" w14:paraId="6584F95F" w14:textId="77777777" w:rsidTr="0067606D">
        <w:tc>
          <w:tcPr>
            <w:tcW w:w="0" w:type="dxa"/>
            <w:tcBorders>
              <w:top w:val="single" w:sz="6" w:space="0" w:color="auto"/>
              <w:bottom w:val="single" w:sz="6" w:space="0" w:color="auto"/>
            </w:tcBorders>
            <w:tcMar>
              <w:left w:w="0" w:type="dxa"/>
              <w:right w:w="0" w:type="dxa"/>
            </w:tcMar>
          </w:tcPr>
          <w:p w14:paraId="20624580" w14:textId="36C150F9" w:rsidR="0067606D" w:rsidRDefault="0067606D" w:rsidP="0067606D">
            <w:pPr>
              <w:pStyle w:val="TabellRader"/>
              <w:keepNext/>
              <w:keepLines/>
              <w:jc w:val="left"/>
            </w:pPr>
            <w:r w:rsidRPr="00A2493D">
              <w:t>Riksgäldskontorets nettoutlåning</w:t>
            </w:r>
          </w:p>
        </w:tc>
        <w:tc>
          <w:tcPr>
            <w:tcW w:w="0" w:type="dxa"/>
            <w:tcBorders>
              <w:top w:val="single" w:sz="6" w:space="0" w:color="auto"/>
              <w:bottom w:val="single" w:sz="6" w:space="0" w:color="auto"/>
            </w:tcBorders>
            <w:vAlign w:val="bottom"/>
          </w:tcPr>
          <w:p w14:paraId="75110CD3" w14:textId="6A995C56" w:rsidR="0067606D" w:rsidRDefault="0067606D" w:rsidP="0067606D">
            <w:pPr>
              <w:pStyle w:val="TabellRader"/>
              <w:keepNext/>
              <w:keepLines/>
            </w:pPr>
            <w:r>
              <w:t>2</w:t>
            </w:r>
          </w:p>
        </w:tc>
        <w:tc>
          <w:tcPr>
            <w:tcW w:w="0" w:type="dxa"/>
            <w:tcBorders>
              <w:top w:val="single" w:sz="6" w:space="0" w:color="auto"/>
              <w:bottom w:val="single" w:sz="6" w:space="0" w:color="auto"/>
            </w:tcBorders>
            <w:vAlign w:val="bottom"/>
          </w:tcPr>
          <w:p w14:paraId="2A25E5E0" w14:textId="32AD5423" w:rsidR="0067606D" w:rsidRDefault="0067606D" w:rsidP="0067606D">
            <w:pPr>
              <w:pStyle w:val="TabellRader"/>
              <w:keepNext/>
              <w:keepLines/>
            </w:pPr>
            <w:r>
              <w:t>-67</w:t>
            </w:r>
          </w:p>
        </w:tc>
        <w:tc>
          <w:tcPr>
            <w:tcW w:w="0" w:type="dxa"/>
            <w:tcBorders>
              <w:top w:val="single" w:sz="6" w:space="0" w:color="auto"/>
              <w:bottom w:val="single" w:sz="6" w:space="0" w:color="auto"/>
            </w:tcBorders>
            <w:vAlign w:val="bottom"/>
          </w:tcPr>
          <w:p w14:paraId="0AF09985" w14:textId="363305B6" w:rsidR="0067606D" w:rsidRDefault="0067606D" w:rsidP="0067606D">
            <w:pPr>
              <w:pStyle w:val="TabellRader"/>
              <w:keepNext/>
              <w:keepLines/>
            </w:pPr>
            <w:r>
              <w:t>14</w:t>
            </w:r>
          </w:p>
        </w:tc>
        <w:tc>
          <w:tcPr>
            <w:tcW w:w="0" w:type="dxa"/>
            <w:tcBorders>
              <w:top w:val="single" w:sz="6" w:space="0" w:color="auto"/>
              <w:bottom w:val="single" w:sz="6" w:space="0" w:color="auto"/>
            </w:tcBorders>
            <w:vAlign w:val="bottom"/>
          </w:tcPr>
          <w:p w14:paraId="4B3E404F" w14:textId="40794DD3" w:rsidR="0067606D" w:rsidRDefault="0067606D" w:rsidP="0067606D">
            <w:pPr>
              <w:pStyle w:val="TabellRader"/>
              <w:keepNext/>
              <w:keepLines/>
            </w:pPr>
            <w:r>
              <w:t>12</w:t>
            </w:r>
          </w:p>
        </w:tc>
        <w:tc>
          <w:tcPr>
            <w:tcW w:w="0" w:type="dxa"/>
            <w:tcBorders>
              <w:top w:val="single" w:sz="6" w:space="0" w:color="auto"/>
              <w:bottom w:val="single" w:sz="6" w:space="0" w:color="auto"/>
            </w:tcBorders>
            <w:vAlign w:val="bottom"/>
          </w:tcPr>
          <w:p w14:paraId="2E35EAFF" w14:textId="28A689B7" w:rsidR="0067606D" w:rsidRDefault="0067606D" w:rsidP="0067606D">
            <w:pPr>
              <w:pStyle w:val="TabellRader"/>
              <w:keepNext/>
              <w:keepLines/>
            </w:pPr>
            <w:r>
              <w:t>6</w:t>
            </w:r>
          </w:p>
        </w:tc>
      </w:tr>
      <w:tr w:rsidR="0067606D" w14:paraId="422B8D76" w14:textId="77777777" w:rsidTr="0067606D">
        <w:tc>
          <w:tcPr>
            <w:tcW w:w="0" w:type="dxa"/>
            <w:tcBorders>
              <w:top w:val="single" w:sz="6" w:space="0" w:color="auto"/>
              <w:bottom w:val="single" w:sz="6" w:space="0" w:color="auto"/>
            </w:tcBorders>
            <w:tcMar>
              <w:left w:w="0" w:type="dxa"/>
              <w:right w:w="0" w:type="dxa"/>
            </w:tcMar>
          </w:tcPr>
          <w:p w14:paraId="11AC4152" w14:textId="314C27F1" w:rsidR="0067606D" w:rsidRPr="00F808C6" w:rsidRDefault="0067606D" w:rsidP="0067606D">
            <w:pPr>
              <w:pStyle w:val="TabellRader"/>
              <w:keepNext/>
              <w:keepLines/>
              <w:jc w:val="left"/>
              <w:rPr>
                <w:i/>
              </w:rPr>
            </w:pPr>
            <w:r w:rsidRPr="00F808C6">
              <w:rPr>
                <w:i/>
              </w:rPr>
              <w:t>varav</w:t>
            </w:r>
          </w:p>
        </w:tc>
        <w:tc>
          <w:tcPr>
            <w:tcW w:w="0" w:type="dxa"/>
            <w:tcBorders>
              <w:top w:val="single" w:sz="6" w:space="0" w:color="auto"/>
              <w:bottom w:val="single" w:sz="6" w:space="0" w:color="auto"/>
            </w:tcBorders>
            <w:vAlign w:val="bottom"/>
          </w:tcPr>
          <w:p w14:paraId="185295EC" w14:textId="77777777" w:rsidR="0067606D" w:rsidRPr="00F808C6" w:rsidRDefault="0067606D" w:rsidP="0067606D">
            <w:pPr>
              <w:pStyle w:val="TabellRader"/>
              <w:keepNext/>
              <w:keepLines/>
              <w:rPr>
                <w:i/>
              </w:rPr>
            </w:pPr>
          </w:p>
        </w:tc>
        <w:tc>
          <w:tcPr>
            <w:tcW w:w="0" w:type="dxa"/>
            <w:tcBorders>
              <w:top w:val="single" w:sz="6" w:space="0" w:color="auto"/>
              <w:bottom w:val="single" w:sz="6" w:space="0" w:color="auto"/>
            </w:tcBorders>
            <w:vAlign w:val="bottom"/>
          </w:tcPr>
          <w:p w14:paraId="334E3BE1" w14:textId="77777777" w:rsidR="0067606D" w:rsidRPr="00F808C6" w:rsidRDefault="0067606D" w:rsidP="0067606D">
            <w:pPr>
              <w:pStyle w:val="TabellRader"/>
              <w:keepNext/>
              <w:keepLines/>
              <w:rPr>
                <w:i/>
              </w:rPr>
            </w:pPr>
          </w:p>
        </w:tc>
        <w:tc>
          <w:tcPr>
            <w:tcW w:w="0" w:type="dxa"/>
            <w:tcBorders>
              <w:top w:val="single" w:sz="6" w:space="0" w:color="auto"/>
              <w:bottom w:val="single" w:sz="6" w:space="0" w:color="auto"/>
            </w:tcBorders>
            <w:vAlign w:val="bottom"/>
          </w:tcPr>
          <w:p w14:paraId="5B5BE29B" w14:textId="77777777" w:rsidR="0067606D" w:rsidRPr="00F808C6" w:rsidRDefault="0067606D" w:rsidP="0067606D">
            <w:pPr>
              <w:pStyle w:val="TabellRader"/>
              <w:keepNext/>
              <w:keepLines/>
              <w:rPr>
                <w:i/>
              </w:rPr>
            </w:pPr>
          </w:p>
        </w:tc>
        <w:tc>
          <w:tcPr>
            <w:tcW w:w="0" w:type="dxa"/>
            <w:tcBorders>
              <w:top w:val="single" w:sz="6" w:space="0" w:color="auto"/>
              <w:bottom w:val="single" w:sz="6" w:space="0" w:color="auto"/>
            </w:tcBorders>
            <w:vAlign w:val="bottom"/>
          </w:tcPr>
          <w:p w14:paraId="6F11332A" w14:textId="77777777" w:rsidR="0067606D" w:rsidRPr="00F808C6" w:rsidRDefault="0067606D" w:rsidP="0067606D">
            <w:pPr>
              <w:pStyle w:val="TabellRader"/>
              <w:keepNext/>
              <w:keepLines/>
              <w:rPr>
                <w:i/>
              </w:rPr>
            </w:pPr>
          </w:p>
        </w:tc>
        <w:tc>
          <w:tcPr>
            <w:tcW w:w="0" w:type="dxa"/>
            <w:tcBorders>
              <w:top w:val="single" w:sz="6" w:space="0" w:color="auto"/>
              <w:bottom w:val="single" w:sz="6" w:space="0" w:color="auto"/>
            </w:tcBorders>
            <w:vAlign w:val="bottom"/>
          </w:tcPr>
          <w:p w14:paraId="01E4D0D1" w14:textId="77777777" w:rsidR="0067606D" w:rsidRPr="00F808C6" w:rsidRDefault="0067606D" w:rsidP="0067606D">
            <w:pPr>
              <w:pStyle w:val="TabellRader"/>
              <w:keepNext/>
              <w:keepLines/>
              <w:rPr>
                <w:i/>
              </w:rPr>
            </w:pPr>
          </w:p>
        </w:tc>
      </w:tr>
      <w:tr w:rsidR="0067606D" w14:paraId="51D9197C" w14:textId="77777777" w:rsidTr="0067606D">
        <w:tc>
          <w:tcPr>
            <w:tcW w:w="0" w:type="dxa"/>
            <w:tcBorders>
              <w:top w:val="single" w:sz="6" w:space="0" w:color="auto"/>
              <w:bottom w:val="single" w:sz="6" w:space="0" w:color="auto"/>
            </w:tcBorders>
            <w:tcMar>
              <w:left w:w="0" w:type="dxa"/>
              <w:right w:w="0" w:type="dxa"/>
            </w:tcMar>
          </w:tcPr>
          <w:p w14:paraId="5E40A273" w14:textId="51A506F7" w:rsidR="0067606D" w:rsidRPr="00F808C6" w:rsidRDefault="0067606D" w:rsidP="0067606D">
            <w:pPr>
              <w:pStyle w:val="TabellRader"/>
              <w:keepNext/>
              <w:keepLines/>
              <w:jc w:val="left"/>
              <w:rPr>
                <w:i/>
              </w:rPr>
            </w:pPr>
            <w:r w:rsidRPr="00F808C6">
              <w:rPr>
                <w:i/>
              </w:rPr>
              <w:t>CSN, studielån</w:t>
            </w:r>
          </w:p>
        </w:tc>
        <w:tc>
          <w:tcPr>
            <w:tcW w:w="0" w:type="dxa"/>
            <w:tcBorders>
              <w:top w:val="single" w:sz="6" w:space="0" w:color="auto"/>
              <w:bottom w:val="single" w:sz="6" w:space="0" w:color="auto"/>
            </w:tcBorders>
            <w:vAlign w:val="bottom"/>
          </w:tcPr>
          <w:p w14:paraId="70A4F0D0" w14:textId="4719AF43" w:rsidR="0067606D" w:rsidRPr="00F808C6" w:rsidRDefault="0067606D" w:rsidP="0067606D">
            <w:pPr>
              <w:pStyle w:val="TabellRader"/>
              <w:keepNext/>
              <w:keepLines/>
              <w:rPr>
                <w:i/>
              </w:rPr>
            </w:pPr>
            <w:r>
              <w:rPr>
                <w:i/>
              </w:rPr>
              <w:t>5</w:t>
            </w:r>
          </w:p>
        </w:tc>
        <w:tc>
          <w:tcPr>
            <w:tcW w:w="0" w:type="dxa"/>
            <w:tcBorders>
              <w:top w:val="single" w:sz="6" w:space="0" w:color="auto"/>
              <w:bottom w:val="single" w:sz="6" w:space="0" w:color="auto"/>
            </w:tcBorders>
            <w:vAlign w:val="bottom"/>
          </w:tcPr>
          <w:p w14:paraId="02B75001" w14:textId="0DE1BC63" w:rsidR="0067606D" w:rsidRPr="00F808C6" w:rsidRDefault="0067606D" w:rsidP="0067606D">
            <w:pPr>
              <w:pStyle w:val="TabellRader"/>
              <w:keepNext/>
              <w:keepLines/>
              <w:rPr>
                <w:i/>
              </w:rPr>
            </w:pPr>
            <w:r>
              <w:rPr>
                <w:i/>
              </w:rPr>
              <w:t>5</w:t>
            </w:r>
          </w:p>
        </w:tc>
        <w:tc>
          <w:tcPr>
            <w:tcW w:w="0" w:type="dxa"/>
            <w:tcBorders>
              <w:top w:val="single" w:sz="6" w:space="0" w:color="auto"/>
              <w:bottom w:val="single" w:sz="6" w:space="0" w:color="auto"/>
            </w:tcBorders>
            <w:vAlign w:val="bottom"/>
          </w:tcPr>
          <w:p w14:paraId="4D84F454" w14:textId="1643B282" w:rsidR="0067606D" w:rsidRPr="00F808C6" w:rsidRDefault="0067606D" w:rsidP="0067606D">
            <w:pPr>
              <w:pStyle w:val="TabellRader"/>
              <w:keepNext/>
              <w:keepLines/>
              <w:rPr>
                <w:i/>
              </w:rPr>
            </w:pPr>
            <w:r>
              <w:rPr>
                <w:i/>
              </w:rPr>
              <w:t>6</w:t>
            </w:r>
          </w:p>
        </w:tc>
        <w:tc>
          <w:tcPr>
            <w:tcW w:w="0" w:type="dxa"/>
            <w:tcBorders>
              <w:top w:val="single" w:sz="6" w:space="0" w:color="auto"/>
              <w:bottom w:val="single" w:sz="6" w:space="0" w:color="auto"/>
            </w:tcBorders>
            <w:vAlign w:val="bottom"/>
          </w:tcPr>
          <w:p w14:paraId="009E1CAE" w14:textId="0E6127B0" w:rsidR="0067606D" w:rsidRPr="00F808C6" w:rsidRDefault="0067606D" w:rsidP="0067606D">
            <w:pPr>
              <w:pStyle w:val="TabellRader"/>
              <w:keepNext/>
              <w:keepLines/>
              <w:rPr>
                <w:i/>
              </w:rPr>
            </w:pPr>
            <w:r>
              <w:rPr>
                <w:i/>
              </w:rPr>
              <w:t>8</w:t>
            </w:r>
          </w:p>
        </w:tc>
        <w:tc>
          <w:tcPr>
            <w:tcW w:w="0" w:type="dxa"/>
            <w:tcBorders>
              <w:top w:val="single" w:sz="6" w:space="0" w:color="auto"/>
              <w:bottom w:val="single" w:sz="6" w:space="0" w:color="auto"/>
            </w:tcBorders>
            <w:vAlign w:val="bottom"/>
          </w:tcPr>
          <w:p w14:paraId="4CBEE161" w14:textId="3CEBD93C" w:rsidR="0067606D" w:rsidRPr="00F808C6" w:rsidRDefault="0067606D" w:rsidP="0067606D">
            <w:pPr>
              <w:pStyle w:val="TabellRader"/>
              <w:keepNext/>
              <w:keepLines/>
              <w:rPr>
                <w:i/>
              </w:rPr>
            </w:pPr>
            <w:r>
              <w:rPr>
                <w:i/>
              </w:rPr>
              <w:t>8</w:t>
            </w:r>
          </w:p>
        </w:tc>
      </w:tr>
      <w:tr w:rsidR="0067606D" w14:paraId="39E516C8" w14:textId="77777777" w:rsidTr="0067606D">
        <w:tc>
          <w:tcPr>
            <w:tcW w:w="0" w:type="dxa"/>
            <w:tcBorders>
              <w:top w:val="single" w:sz="6" w:space="0" w:color="auto"/>
              <w:bottom w:val="single" w:sz="6" w:space="0" w:color="auto"/>
            </w:tcBorders>
            <w:tcMar>
              <w:left w:w="0" w:type="dxa"/>
              <w:right w:w="0" w:type="dxa"/>
            </w:tcMar>
          </w:tcPr>
          <w:p w14:paraId="59885E68" w14:textId="43091755" w:rsidR="0067606D" w:rsidRPr="00F808C6" w:rsidRDefault="0067606D" w:rsidP="0067606D">
            <w:pPr>
              <w:pStyle w:val="TabellRader"/>
              <w:keepNext/>
              <w:keepLines/>
              <w:jc w:val="left"/>
              <w:rPr>
                <w:i/>
              </w:rPr>
            </w:pPr>
            <w:r w:rsidRPr="00F808C6">
              <w:rPr>
                <w:i/>
              </w:rPr>
              <w:t>In-/utlåning från myndigheter (räntekonto)</w:t>
            </w:r>
          </w:p>
        </w:tc>
        <w:tc>
          <w:tcPr>
            <w:tcW w:w="0" w:type="dxa"/>
            <w:tcBorders>
              <w:top w:val="single" w:sz="6" w:space="0" w:color="auto"/>
              <w:bottom w:val="single" w:sz="6" w:space="0" w:color="auto"/>
            </w:tcBorders>
            <w:vAlign w:val="bottom"/>
          </w:tcPr>
          <w:p w14:paraId="5F9AA6C7" w14:textId="0FC0A13E" w:rsidR="0067606D" w:rsidRPr="00F808C6" w:rsidRDefault="0067606D" w:rsidP="0067606D">
            <w:pPr>
              <w:pStyle w:val="TabellRader"/>
              <w:keepNext/>
              <w:keepLines/>
              <w:rPr>
                <w:i/>
              </w:rPr>
            </w:pPr>
            <w:r>
              <w:rPr>
                <w:i/>
              </w:rPr>
              <w:t>-2</w:t>
            </w:r>
          </w:p>
        </w:tc>
        <w:tc>
          <w:tcPr>
            <w:tcW w:w="0" w:type="dxa"/>
            <w:tcBorders>
              <w:top w:val="single" w:sz="6" w:space="0" w:color="auto"/>
              <w:bottom w:val="single" w:sz="6" w:space="0" w:color="auto"/>
            </w:tcBorders>
            <w:vAlign w:val="bottom"/>
          </w:tcPr>
          <w:p w14:paraId="4AFD08D1" w14:textId="0410C4A2" w:rsidR="0067606D" w:rsidRPr="00F808C6" w:rsidRDefault="0067606D" w:rsidP="0067606D">
            <w:pPr>
              <w:pStyle w:val="TabellRader"/>
              <w:keepNext/>
              <w:keepLines/>
              <w:rPr>
                <w:i/>
              </w:rPr>
            </w:pPr>
            <w:r>
              <w:rPr>
                <w:i/>
              </w:rPr>
              <w:t>-1</w:t>
            </w:r>
          </w:p>
        </w:tc>
        <w:tc>
          <w:tcPr>
            <w:tcW w:w="0" w:type="dxa"/>
            <w:tcBorders>
              <w:top w:val="single" w:sz="6" w:space="0" w:color="auto"/>
              <w:bottom w:val="single" w:sz="6" w:space="0" w:color="auto"/>
            </w:tcBorders>
            <w:vAlign w:val="bottom"/>
          </w:tcPr>
          <w:p w14:paraId="684822AC" w14:textId="12542364" w:rsidR="0067606D" w:rsidRPr="00F808C6" w:rsidRDefault="0067606D" w:rsidP="0067606D">
            <w:pPr>
              <w:pStyle w:val="TabellRader"/>
              <w:keepNext/>
              <w:keepLines/>
              <w:rPr>
                <w:i/>
              </w:rPr>
            </w:pPr>
            <w:r>
              <w:rPr>
                <w:i/>
              </w:rPr>
              <w:t>0</w:t>
            </w:r>
          </w:p>
        </w:tc>
        <w:tc>
          <w:tcPr>
            <w:tcW w:w="0" w:type="dxa"/>
            <w:tcBorders>
              <w:top w:val="single" w:sz="6" w:space="0" w:color="auto"/>
              <w:bottom w:val="single" w:sz="6" w:space="0" w:color="auto"/>
            </w:tcBorders>
            <w:vAlign w:val="bottom"/>
          </w:tcPr>
          <w:p w14:paraId="32671E24" w14:textId="33BA05A3" w:rsidR="0067606D" w:rsidRPr="00F808C6" w:rsidRDefault="0067606D" w:rsidP="0067606D">
            <w:pPr>
              <w:pStyle w:val="TabellRader"/>
              <w:keepNext/>
              <w:keepLines/>
              <w:rPr>
                <w:i/>
              </w:rPr>
            </w:pPr>
            <w:r>
              <w:rPr>
                <w:i/>
              </w:rPr>
              <w:t>0</w:t>
            </w:r>
          </w:p>
        </w:tc>
        <w:tc>
          <w:tcPr>
            <w:tcW w:w="0" w:type="dxa"/>
            <w:tcBorders>
              <w:top w:val="single" w:sz="6" w:space="0" w:color="auto"/>
              <w:bottom w:val="single" w:sz="6" w:space="0" w:color="auto"/>
            </w:tcBorders>
            <w:vAlign w:val="bottom"/>
          </w:tcPr>
          <w:p w14:paraId="38FC1602" w14:textId="2B7E37E7" w:rsidR="0067606D" w:rsidRPr="00F808C6" w:rsidRDefault="0067606D" w:rsidP="0067606D">
            <w:pPr>
              <w:pStyle w:val="TabellRader"/>
              <w:keepNext/>
              <w:keepLines/>
              <w:rPr>
                <w:i/>
              </w:rPr>
            </w:pPr>
            <w:r>
              <w:rPr>
                <w:i/>
              </w:rPr>
              <w:t>0</w:t>
            </w:r>
          </w:p>
        </w:tc>
      </w:tr>
      <w:tr w:rsidR="0067606D" w14:paraId="5C94838F" w14:textId="77777777" w:rsidTr="0067606D">
        <w:tc>
          <w:tcPr>
            <w:tcW w:w="0" w:type="dxa"/>
            <w:tcBorders>
              <w:top w:val="single" w:sz="6" w:space="0" w:color="auto"/>
              <w:bottom w:val="single" w:sz="6" w:space="0" w:color="auto"/>
            </w:tcBorders>
            <w:tcMar>
              <w:left w:w="0" w:type="dxa"/>
              <w:right w:w="0" w:type="dxa"/>
            </w:tcMar>
          </w:tcPr>
          <w:p w14:paraId="2D7A1E99" w14:textId="4ED0FD68" w:rsidR="0067606D" w:rsidRPr="00F808C6" w:rsidRDefault="0067606D" w:rsidP="0067606D">
            <w:pPr>
              <w:pStyle w:val="TabellRader"/>
              <w:keepNext/>
              <w:keepLines/>
              <w:jc w:val="left"/>
              <w:rPr>
                <w:i/>
              </w:rPr>
            </w:pPr>
            <w:r w:rsidRPr="00F808C6">
              <w:rPr>
                <w:i/>
              </w:rPr>
              <w:t>Infrastruktur-investeringar</w:t>
            </w:r>
            <w:r w:rsidRPr="004E084F">
              <w:rPr>
                <w:i/>
                <w:vertAlign w:val="superscript"/>
              </w:rPr>
              <w:t>3</w:t>
            </w:r>
          </w:p>
        </w:tc>
        <w:tc>
          <w:tcPr>
            <w:tcW w:w="0" w:type="dxa"/>
            <w:tcBorders>
              <w:top w:val="single" w:sz="6" w:space="0" w:color="auto"/>
              <w:bottom w:val="single" w:sz="6" w:space="0" w:color="auto"/>
            </w:tcBorders>
            <w:vAlign w:val="bottom"/>
          </w:tcPr>
          <w:p w14:paraId="40F48F73" w14:textId="0F4519F2" w:rsidR="0067606D" w:rsidRPr="00F808C6" w:rsidRDefault="0067606D" w:rsidP="0067606D">
            <w:pPr>
              <w:pStyle w:val="TabellRader"/>
              <w:keepNext/>
              <w:keepLines/>
              <w:rPr>
                <w:i/>
              </w:rPr>
            </w:pPr>
            <w:r>
              <w:rPr>
                <w:i/>
              </w:rPr>
              <w:t>-2</w:t>
            </w:r>
          </w:p>
        </w:tc>
        <w:tc>
          <w:tcPr>
            <w:tcW w:w="0" w:type="dxa"/>
            <w:tcBorders>
              <w:top w:val="single" w:sz="6" w:space="0" w:color="auto"/>
              <w:bottom w:val="single" w:sz="6" w:space="0" w:color="auto"/>
            </w:tcBorders>
            <w:vAlign w:val="bottom"/>
          </w:tcPr>
          <w:p w14:paraId="01300DA4" w14:textId="6901135B" w:rsidR="0067606D" w:rsidRPr="00F808C6" w:rsidRDefault="0067606D" w:rsidP="0067606D">
            <w:pPr>
              <w:pStyle w:val="TabellRader"/>
              <w:keepNext/>
              <w:keepLines/>
              <w:rPr>
                <w:i/>
              </w:rPr>
            </w:pPr>
            <w:r>
              <w:rPr>
                <w:i/>
              </w:rPr>
              <w:t>0</w:t>
            </w:r>
          </w:p>
        </w:tc>
        <w:tc>
          <w:tcPr>
            <w:tcW w:w="0" w:type="dxa"/>
            <w:tcBorders>
              <w:top w:val="single" w:sz="6" w:space="0" w:color="auto"/>
              <w:bottom w:val="single" w:sz="6" w:space="0" w:color="auto"/>
            </w:tcBorders>
            <w:vAlign w:val="bottom"/>
          </w:tcPr>
          <w:p w14:paraId="2B87FE68" w14:textId="4E05BC69" w:rsidR="0067606D" w:rsidRPr="00F808C6" w:rsidRDefault="0067606D" w:rsidP="0067606D">
            <w:pPr>
              <w:pStyle w:val="TabellRader"/>
              <w:keepNext/>
              <w:keepLines/>
              <w:rPr>
                <w:i/>
              </w:rPr>
            </w:pPr>
            <w:r>
              <w:rPr>
                <w:i/>
              </w:rPr>
              <w:t>5</w:t>
            </w:r>
          </w:p>
        </w:tc>
        <w:tc>
          <w:tcPr>
            <w:tcW w:w="0" w:type="dxa"/>
            <w:tcBorders>
              <w:top w:val="single" w:sz="6" w:space="0" w:color="auto"/>
              <w:bottom w:val="single" w:sz="6" w:space="0" w:color="auto"/>
            </w:tcBorders>
            <w:vAlign w:val="bottom"/>
          </w:tcPr>
          <w:p w14:paraId="1B37AD9B" w14:textId="1D7C4C61" w:rsidR="0067606D" w:rsidRPr="00F808C6" w:rsidRDefault="0067606D" w:rsidP="0067606D">
            <w:pPr>
              <w:pStyle w:val="TabellRader"/>
              <w:keepNext/>
              <w:keepLines/>
              <w:rPr>
                <w:i/>
              </w:rPr>
            </w:pPr>
            <w:r>
              <w:rPr>
                <w:i/>
              </w:rPr>
              <w:t>4</w:t>
            </w:r>
          </w:p>
        </w:tc>
        <w:tc>
          <w:tcPr>
            <w:tcW w:w="0" w:type="dxa"/>
            <w:tcBorders>
              <w:top w:val="single" w:sz="6" w:space="0" w:color="auto"/>
              <w:bottom w:val="single" w:sz="6" w:space="0" w:color="auto"/>
            </w:tcBorders>
            <w:vAlign w:val="bottom"/>
          </w:tcPr>
          <w:p w14:paraId="420BDFC6" w14:textId="0DAEDD80" w:rsidR="0067606D" w:rsidRPr="00F808C6" w:rsidRDefault="0067606D" w:rsidP="0067606D">
            <w:pPr>
              <w:pStyle w:val="TabellRader"/>
              <w:keepNext/>
              <w:keepLines/>
              <w:rPr>
                <w:i/>
              </w:rPr>
            </w:pPr>
            <w:r>
              <w:rPr>
                <w:i/>
              </w:rPr>
              <w:t>3</w:t>
            </w:r>
          </w:p>
        </w:tc>
      </w:tr>
      <w:tr w:rsidR="0067606D" w14:paraId="58B1CD24" w14:textId="77777777" w:rsidTr="0067606D">
        <w:tc>
          <w:tcPr>
            <w:tcW w:w="0" w:type="dxa"/>
            <w:tcBorders>
              <w:top w:val="single" w:sz="6" w:space="0" w:color="auto"/>
              <w:bottom w:val="single" w:sz="6" w:space="0" w:color="auto"/>
            </w:tcBorders>
            <w:tcMar>
              <w:left w:w="0" w:type="dxa"/>
              <w:right w:w="0" w:type="dxa"/>
            </w:tcMar>
          </w:tcPr>
          <w:p w14:paraId="4DB7E076" w14:textId="42965D57" w:rsidR="0067606D" w:rsidRPr="00F808C6" w:rsidRDefault="0067606D" w:rsidP="0067606D">
            <w:pPr>
              <w:pStyle w:val="TabellRader"/>
              <w:keepNext/>
              <w:keepLines/>
              <w:jc w:val="left"/>
              <w:rPr>
                <w:i/>
              </w:rPr>
            </w:pPr>
            <w:r w:rsidRPr="00F808C6">
              <w:rPr>
                <w:i/>
              </w:rPr>
              <w:t>Investeringslån till myndigheter</w:t>
            </w:r>
          </w:p>
        </w:tc>
        <w:tc>
          <w:tcPr>
            <w:tcW w:w="0" w:type="dxa"/>
            <w:tcBorders>
              <w:top w:val="single" w:sz="6" w:space="0" w:color="auto"/>
              <w:bottom w:val="single" w:sz="6" w:space="0" w:color="auto"/>
            </w:tcBorders>
            <w:vAlign w:val="bottom"/>
          </w:tcPr>
          <w:p w14:paraId="222AF778" w14:textId="112F05D1" w:rsidR="0067606D" w:rsidRPr="00F808C6" w:rsidRDefault="0067606D" w:rsidP="0067606D">
            <w:pPr>
              <w:pStyle w:val="TabellRader"/>
              <w:keepNext/>
              <w:keepLines/>
              <w:rPr>
                <w:i/>
              </w:rPr>
            </w:pPr>
            <w:r>
              <w:rPr>
                <w:i/>
              </w:rPr>
              <w:t>3</w:t>
            </w:r>
          </w:p>
        </w:tc>
        <w:tc>
          <w:tcPr>
            <w:tcW w:w="0" w:type="dxa"/>
            <w:tcBorders>
              <w:top w:val="single" w:sz="6" w:space="0" w:color="auto"/>
              <w:bottom w:val="single" w:sz="6" w:space="0" w:color="auto"/>
            </w:tcBorders>
            <w:vAlign w:val="bottom"/>
          </w:tcPr>
          <w:p w14:paraId="65647FF2" w14:textId="4EC5E0B2" w:rsidR="0067606D" w:rsidRPr="00F808C6" w:rsidRDefault="0067606D" w:rsidP="0067606D">
            <w:pPr>
              <w:pStyle w:val="TabellRader"/>
              <w:keepNext/>
              <w:keepLines/>
              <w:rPr>
                <w:i/>
              </w:rPr>
            </w:pPr>
            <w:r>
              <w:rPr>
                <w:i/>
              </w:rPr>
              <w:t>2</w:t>
            </w:r>
          </w:p>
        </w:tc>
        <w:tc>
          <w:tcPr>
            <w:tcW w:w="0" w:type="dxa"/>
            <w:tcBorders>
              <w:top w:val="single" w:sz="6" w:space="0" w:color="auto"/>
              <w:bottom w:val="single" w:sz="6" w:space="0" w:color="auto"/>
            </w:tcBorders>
            <w:vAlign w:val="bottom"/>
          </w:tcPr>
          <w:p w14:paraId="5B8D6072" w14:textId="000773B2" w:rsidR="0067606D" w:rsidRPr="00F808C6" w:rsidRDefault="0067606D" w:rsidP="0067606D">
            <w:pPr>
              <w:pStyle w:val="TabellRader"/>
              <w:keepNext/>
              <w:keepLines/>
              <w:rPr>
                <w:i/>
              </w:rPr>
            </w:pPr>
            <w:r>
              <w:rPr>
                <w:i/>
              </w:rPr>
              <w:t>1</w:t>
            </w:r>
          </w:p>
        </w:tc>
        <w:tc>
          <w:tcPr>
            <w:tcW w:w="0" w:type="dxa"/>
            <w:tcBorders>
              <w:top w:val="single" w:sz="6" w:space="0" w:color="auto"/>
              <w:bottom w:val="single" w:sz="6" w:space="0" w:color="auto"/>
            </w:tcBorders>
            <w:vAlign w:val="bottom"/>
          </w:tcPr>
          <w:p w14:paraId="59B9E714" w14:textId="2FB43564" w:rsidR="0067606D" w:rsidRPr="00F808C6" w:rsidRDefault="0067606D" w:rsidP="0067606D">
            <w:pPr>
              <w:pStyle w:val="TabellRader"/>
              <w:keepNext/>
              <w:keepLines/>
              <w:rPr>
                <w:i/>
              </w:rPr>
            </w:pPr>
            <w:r>
              <w:rPr>
                <w:i/>
              </w:rPr>
              <w:t>1</w:t>
            </w:r>
          </w:p>
        </w:tc>
        <w:tc>
          <w:tcPr>
            <w:tcW w:w="0" w:type="dxa"/>
            <w:tcBorders>
              <w:top w:val="single" w:sz="6" w:space="0" w:color="auto"/>
              <w:bottom w:val="single" w:sz="6" w:space="0" w:color="auto"/>
            </w:tcBorders>
            <w:vAlign w:val="bottom"/>
          </w:tcPr>
          <w:p w14:paraId="4BE2D929" w14:textId="6B407A59" w:rsidR="0067606D" w:rsidRPr="00F808C6" w:rsidRDefault="0067606D" w:rsidP="0067606D">
            <w:pPr>
              <w:pStyle w:val="TabellRader"/>
              <w:keepNext/>
              <w:keepLines/>
              <w:rPr>
                <w:i/>
              </w:rPr>
            </w:pPr>
            <w:r>
              <w:rPr>
                <w:i/>
              </w:rPr>
              <w:t>1</w:t>
            </w:r>
          </w:p>
        </w:tc>
      </w:tr>
      <w:tr w:rsidR="0067606D" w:rsidRPr="00852A2D" w14:paraId="1B557AA9" w14:textId="77777777" w:rsidTr="0067606D">
        <w:tc>
          <w:tcPr>
            <w:tcW w:w="0" w:type="dxa"/>
            <w:tcBorders>
              <w:top w:val="single" w:sz="6" w:space="0" w:color="auto"/>
              <w:bottom w:val="single" w:sz="6" w:space="0" w:color="auto"/>
            </w:tcBorders>
            <w:tcMar>
              <w:left w:w="0" w:type="dxa"/>
              <w:right w:w="0" w:type="dxa"/>
            </w:tcMar>
          </w:tcPr>
          <w:p w14:paraId="3E614B3D" w14:textId="1D87B54A" w:rsidR="0067606D" w:rsidRPr="00852A2D" w:rsidRDefault="0067606D" w:rsidP="0067606D">
            <w:pPr>
              <w:pStyle w:val="TabellRader"/>
              <w:keepNext/>
              <w:keepLines/>
              <w:jc w:val="left"/>
              <w:rPr>
                <w:i/>
              </w:rPr>
            </w:pPr>
            <w:r w:rsidRPr="00852A2D">
              <w:rPr>
                <w:i/>
              </w:rPr>
              <w:t>Kärnavfallsfonden</w:t>
            </w:r>
          </w:p>
        </w:tc>
        <w:tc>
          <w:tcPr>
            <w:tcW w:w="0" w:type="dxa"/>
            <w:tcBorders>
              <w:top w:val="single" w:sz="6" w:space="0" w:color="auto"/>
              <w:bottom w:val="single" w:sz="6" w:space="0" w:color="auto"/>
            </w:tcBorders>
            <w:vAlign w:val="bottom"/>
          </w:tcPr>
          <w:p w14:paraId="35904132" w14:textId="2F9B64B6" w:rsidR="0067606D" w:rsidRPr="00852A2D" w:rsidRDefault="0067606D" w:rsidP="0067606D">
            <w:pPr>
              <w:pStyle w:val="TabellRader"/>
              <w:keepNext/>
              <w:keepLines/>
              <w:rPr>
                <w:i/>
              </w:rPr>
            </w:pPr>
            <w:r w:rsidRPr="00852A2D">
              <w:rPr>
                <w:i/>
              </w:rPr>
              <w:t>0</w:t>
            </w:r>
          </w:p>
        </w:tc>
        <w:tc>
          <w:tcPr>
            <w:tcW w:w="0" w:type="dxa"/>
            <w:tcBorders>
              <w:top w:val="single" w:sz="6" w:space="0" w:color="auto"/>
              <w:bottom w:val="single" w:sz="6" w:space="0" w:color="auto"/>
            </w:tcBorders>
            <w:vAlign w:val="bottom"/>
          </w:tcPr>
          <w:p w14:paraId="7A21F36D" w14:textId="1521E1F6" w:rsidR="0067606D" w:rsidRPr="00852A2D" w:rsidRDefault="0067606D" w:rsidP="0067606D">
            <w:pPr>
              <w:pStyle w:val="TabellRader"/>
              <w:keepNext/>
              <w:keepLines/>
              <w:rPr>
                <w:i/>
              </w:rPr>
            </w:pPr>
            <w:r w:rsidRPr="00852A2D">
              <w:rPr>
                <w:i/>
              </w:rPr>
              <w:t>1</w:t>
            </w:r>
          </w:p>
        </w:tc>
        <w:tc>
          <w:tcPr>
            <w:tcW w:w="0" w:type="dxa"/>
            <w:tcBorders>
              <w:top w:val="single" w:sz="6" w:space="0" w:color="auto"/>
              <w:bottom w:val="single" w:sz="6" w:space="0" w:color="auto"/>
            </w:tcBorders>
            <w:vAlign w:val="bottom"/>
          </w:tcPr>
          <w:p w14:paraId="03849BC1" w14:textId="3DE81204" w:rsidR="0067606D" w:rsidRPr="00852A2D" w:rsidRDefault="0067606D" w:rsidP="0067606D">
            <w:pPr>
              <w:pStyle w:val="TabellRader"/>
              <w:keepNext/>
              <w:keepLines/>
              <w:rPr>
                <w:i/>
              </w:rPr>
            </w:pPr>
            <w:r w:rsidRPr="00852A2D">
              <w:rPr>
                <w:i/>
              </w:rPr>
              <w:t>0</w:t>
            </w:r>
          </w:p>
        </w:tc>
        <w:tc>
          <w:tcPr>
            <w:tcW w:w="0" w:type="dxa"/>
            <w:tcBorders>
              <w:top w:val="single" w:sz="6" w:space="0" w:color="auto"/>
              <w:bottom w:val="single" w:sz="6" w:space="0" w:color="auto"/>
            </w:tcBorders>
            <w:vAlign w:val="bottom"/>
          </w:tcPr>
          <w:p w14:paraId="1157F808" w14:textId="4D8D5771" w:rsidR="0067606D" w:rsidRPr="00852A2D" w:rsidRDefault="0067606D" w:rsidP="0067606D">
            <w:pPr>
              <w:pStyle w:val="TabellRader"/>
              <w:keepNext/>
              <w:keepLines/>
              <w:rPr>
                <w:i/>
              </w:rPr>
            </w:pPr>
            <w:r w:rsidRPr="00852A2D">
              <w:rPr>
                <w:i/>
              </w:rPr>
              <w:t>0</w:t>
            </w:r>
          </w:p>
        </w:tc>
        <w:tc>
          <w:tcPr>
            <w:tcW w:w="0" w:type="dxa"/>
            <w:tcBorders>
              <w:top w:val="single" w:sz="6" w:space="0" w:color="auto"/>
              <w:bottom w:val="single" w:sz="6" w:space="0" w:color="auto"/>
            </w:tcBorders>
            <w:vAlign w:val="bottom"/>
          </w:tcPr>
          <w:p w14:paraId="76D3183B" w14:textId="3DD77C48" w:rsidR="0067606D" w:rsidRPr="00852A2D" w:rsidRDefault="0067606D" w:rsidP="0067606D">
            <w:pPr>
              <w:pStyle w:val="TabellRader"/>
              <w:keepNext/>
              <w:keepLines/>
              <w:rPr>
                <w:i/>
              </w:rPr>
            </w:pPr>
            <w:r w:rsidRPr="00852A2D">
              <w:rPr>
                <w:i/>
              </w:rPr>
              <w:t>0</w:t>
            </w:r>
          </w:p>
        </w:tc>
      </w:tr>
      <w:tr w:rsidR="0067606D" w:rsidRPr="00852A2D" w14:paraId="78B9BDB2" w14:textId="77777777" w:rsidTr="0067606D">
        <w:tc>
          <w:tcPr>
            <w:tcW w:w="0" w:type="dxa"/>
            <w:tcBorders>
              <w:top w:val="single" w:sz="6" w:space="0" w:color="auto"/>
              <w:bottom w:val="single" w:sz="6" w:space="0" w:color="auto"/>
            </w:tcBorders>
            <w:shd w:val="clear" w:color="auto" w:fill="auto"/>
            <w:tcMar>
              <w:left w:w="0" w:type="dxa"/>
              <w:right w:w="0" w:type="dxa"/>
            </w:tcMar>
          </w:tcPr>
          <w:p w14:paraId="0037A6F5" w14:textId="7A4293D2" w:rsidR="0067606D" w:rsidRPr="00852A2D" w:rsidRDefault="0067606D" w:rsidP="0067606D">
            <w:pPr>
              <w:pStyle w:val="TabellRader"/>
              <w:keepNext/>
              <w:keepLines/>
              <w:jc w:val="left"/>
              <w:rPr>
                <w:i/>
              </w:rPr>
            </w:pPr>
            <w:r w:rsidRPr="00852A2D">
              <w:rPr>
                <w:i/>
              </w:rPr>
              <w:t>Lån till andra länder</w:t>
            </w:r>
          </w:p>
        </w:tc>
        <w:tc>
          <w:tcPr>
            <w:tcW w:w="0" w:type="dxa"/>
            <w:tcBorders>
              <w:top w:val="single" w:sz="6" w:space="0" w:color="auto"/>
              <w:bottom w:val="single" w:sz="6" w:space="0" w:color="auto"/>
            </w:tcBorders>
            <w:shd w:val="clear" w:color="auto" w:fill="auto"/>
            <w:vAlign w:val="bottom"/>
          </w:tcPr>
          <w:p w14:paraId="720CB9FA" w14:textId="1E89C4FC" w:rsidR="0067606D" w:rsidRPr="00852A2D" w:rsidRDefault="0067606D" w:rsidP="0067606D">
            <w:pPr>
              <w:pStyle w:val="TabellRader"/>
              <w:keepNext/>
              <w:keepLines/>
              <w:rPr>
                <w:i/>
              </w:rPr>
            </w:pPr>
            <w:r w:rsidRPr="00852A2D">
              <w:rPr>
                <w:i/>
              </w:rPr>
              <w:t>0</w:t>
            </w:r>
          </w:p>
        </w:tc>
        <w:tc>
          <w:tcPr>
            <w:tcW w:w="0" w:type="dxa"/>
            <w:tcBorders>
              <w:top w:val="single" w:sz="6" w:space="0" w:color="auto"/>
              <w:bottom w:val="single" w:sz="6" w:space="0" w:color="auto"/>
            </w:tcBorders>
            <w:shd w:val="clear" w:color="auto" w:fill="auto"/>
            <w:vAlign w:val="bottom"/>
          </w:tcPr>
          <w:p w14:paraId="6D4795C5" w14:textId="63F62315" w:rsidR="0067606D" w:rsidRPr="00852A2D" w:rsidRDefault="0067606D" w:rsidP="0067606D">
            <w:pPr>
              <w:pStyle w:val="TabellRader"/>
              <w:keepNext/>
              <w:keepLines/>
              <w:rPr>
                <w:i/>
              </w:rPr>
            </w:pPr>
            <w:r w:rsidRPr="00852A2D">
              <w:rPr>
                <w:i/>
              </w:rPr>
              <w:t>0</w:t>
            </w:r>
          </w:p>
        </w:tc>
        <w:tc>
          <w:tcPr>
            <w:tcW w:w="0" w:type="dxa"/>
            <w:tcBorders>
              <w:top w:val="single" w:sz="6" w:space="0" w:color="auto"/>
              <w:bottom w:val="single" w:sz="6" w:space="0" w:color="auto"/>
            </w:tcBorders>
            <w:shd w:val="clear" w:color="auto" w:fill="auto"/>
            <w:vAlign w:val="bottom"/>
          </w:tcPr>
          <w:p w14:paraId="6E4988A5" w14:textId="4648569E" w:rsidR="0067606D" w:rsidRPr="00852A2D" w:rsidRDefault="0067606D" w:rsidP="0067606D">
            <w:pPr>
              <w:pStyle w:val="TabellRader"/>
              <w:keepNext/>
              <w:keepLines/>
              <w:rPr>
                <w:i/>
              </w:rPr>
            </w:pPr>
            <w:r w:rsidRPr="00852A2D">
              <w:rPr>
                <w:i/>
              </w:rPr>
              <w:t>0</w:t>
            </w:r>
          </w:p>
        </w:tc>
        <w:tc>
          <w:tcPr>
            <w:tcW w:w="0" w:type="dxa"/>
            <w:tcBorders>
              <w:top w:val="single" w:sz="6" w:space="0" w:color="auto"/>
              <w:bottom w:val="single" w:sz="6" w:space="0" w:color="auto"/>
            </w:tcBorders>
            <w:shd w:val="clear" w:color="auto" w:fill="auto"/>
            <w:vAlign w:val="bottom"/>
          </w:tcPr>
          <w:p w14:paraId="160C194E" w14:textId="04FFE843" w:rsidR="0067606D" w:rsidRPr="00852A2D" w:rsidRDefault="0067606D" w:rsidP="0067606D">
            <w:pPr>
              <w:pStyle w:val="TabellRader"/>
              <w:keepNext/>
              <w:keepLines/>
              <w:rPr>
                <w:i/>
              </w:rPr>
            </w:pPr>
            <w:r w:rsidRPr="00852A2D">
              <w:rPr>
                <w:i/>
              </w:rPr>
              <w:t>0</w:t>
            </w:r>
          </w:p>
        </w:tc>
        <w:tc>
          <w:tcPr>
            <w:tcW w:w="0" w:type="dxa"/>
            <w:tcBorders>
              <w:top w:val="single" w:sz="6" w:space="0" w:color="auto"/>
              <w:bottom w:val="single" w:sz="6" w:space="0" w:color="auto"/>
            </w:tcBorders>
            <w:shd w:val="clear" w:color="auto" w:fill="auto"/>
            <w:vAlign w:val="bottom"/>
          </w:tcPr>
          <w:p w14:paraId="69338672" w14:textId="3F35D15A" w:rsidR="0067606D" w:rsidRPr="00852A2D" w:rsidRDefault="0067606D" w:rsidP="0067606D">
            <w:pPr>
              <w:pStyle w:val="TabellRader"/>
              <w:keepNext/>
              <w:keepLines/>
              <w:rPr>
                <w:i/>
              </w:rPr>
            </w:pPr>
            <w:r w:rsidRPr="00852A2D">
              <w:rPr>
                <w:i/>
              </w:rPr>
              <w:t>0</w:t>
            </w:r>
          </w:p>
        </w:tc>
      </w:tr>
      <w:tr w:rsidR="0067606D" w14:paraId="1A040C15" w14:textId="77777777" w:rsidTr="0067606D">
        <w:tc>
          <w:tcPr>
            <w:tcW w:w="0" w:type="dxa"/>
            <w:tcBorders>
              <w:top w:val="single" w:sz="6" w:space="0" w:color="auto"/>
              <w:bottom w:val="single" w:sz="6" w:space="0" w:color="auto"/>
            </w:tcBorders>
            <w:tcMar>
              <w:left w:w="0" w:type="dxa"/>
              <w:right w:w="0" w:type="dxa"/>
            </w:tcMar>
          </w:tcPr>
          <w:p w14:paraId="1A31C658" w14:textId="672DEB7A" w:rsidR="0067606D" w:rsidRPr="00F808C6" w:rsidRDefault="0067606D" w:rsidP="0067606D">
            <w:pPr>
              <w:pStyle w:val="TabellRader"/>
              <w:keepNext/>
              <w:keepLines/>
              <w:jc w:val="left"/>
              <w:rPr>
                <w:i/>
              </w:rPr>
            </w:pPr>
            <w:r w:rsidRPr="00F808C6">
              <w:rPr>
                <w:i/>
              </w:rPr>
              <w:t>Lån till Riksbanken</w:t>
            </w:r>
          </w:p>
        </w:tc>
        <w:tc>
          <w:tcPr>
            <w:tcW w:w="0" w:type="dxa"/>
            <w:tcBorders>
              <w:top w:val="single" w:sz="6" w:space="0" w:color="auto"/>
              <w:bottom w:val="single" w:sz="6" w:space="0" w:color="auto"/>
            </w:tcBorders>
            <w:vAlign w:val="bottom"/>
          </w:tcPr>
          <w:p w14:paraId="0292ED66" w14:textId="2ECCC313" w:rsidR="0067606D" w:rsidRPr="00F808C6" w:rsidRDefault="0067606D" w:rsidP="0067606D">
            <w:pPr>
              <w:pStyle w:val="TabellRader"/>
              <w:keepNext/>
              <w:keepLines/>
              <w:rPr>
                <w:i/>
              </w:rPr>
            </w:pPr>
            <w:r>
              <w:rPr>
                <w:i/>
              </w:rPr>
              <w:t>11</w:t>
            </w:r>
          </w:p>
        </w:tc>
        <w:tc>
          <w:tcPr>
            <w:tcW w:w="0" w:type="dxa"/>
            <w:tcBorders>
              <w:top w:val="single" w:sz="6" w:space="0" w:color="auto"/>
              <w:bottom w:val="single" w:sz="6" w:space="0" w:color="auto"/>
            </w:tcBorders>
            <w:vAlign w:val="bottom"/>
          </w:tcPr>
          <w:p w14:paraId="59AA03D9" w14:textId="2767DB2D" w:rsidR="0067606D" w:rsidRPr="00F808C6" w:rsidRDefault="0067606D" w:rsidP="0067606D">
            <w:pPr>
              <w:pStyle w:val="TabellRader"/>
              <w:keepNext/>
              <w:keepLines/>
              <w:rPr>
                <w:i/>
              </w:rPr>
            </w:pPr>
            <w:r>
              <w:rPr>
                <w:i/>
              </w:rPr>
              <w:t>-67</w:t>
            </w:r>
          </w:p>
        </w:tc>
        <w:tc>
          <w:tcPr>
            <w:tcW w:w="0" w:type="dxa"/>
            <w:tcBorders>
              <w:top w:val="single" w:sz="6" w:space="0" w:color="auto"/>
              <w:bottom w:val="single" w:sz="6" w:space="0" w:color="auto"/>
            </w:tcBorders>
            <w:vAlign w:val="bottom"/>
          </w:tcPr>
          <w:p w14:paraId="6A627299" w14:textId="5650041F" w:rsidR="0067606D" w:rsidRPr="00F808C6" w:rsidRDefault="0067606D" w:rsidP="0067606D">
            <w:pPr>
              <w:pStyle w:val="TabellRader"/>
              <w:keepNext/>
              <w:keepLines/>
              <w:rPr>
                <w:i/>
              </w:rPr>
            </w:pPr>
            <w:r>
              <w:rPr>
                <w:i/>
              </w:rPr>
              <w:t>4</w:t>
            </w:r>
          </w:p>
        </w:tc>
        <w:tc>
          <w:tcPr>
            <w:tcW w:w="0" w:type="dxa"/>
            <w:tcBorders>
              <w:top w:val="single" w:sz="6" w:space="0" w:color="auto"/>
              <w:bottom w:val="single" w:sz="6" w:space="0" w:color="auto"/>
            </w:tcBorders>
            <w:vAlign w:val="bottom"/>
          </w:tcPr>
          <w:p w14:paraId="5DD35576" w14:textId="2968E0A5" w:rsidR="0067606D" w:rsidRPr="00F808C6" w:rsidRDefault="0067606D" w:rsidP="0067606D">
            <w:pPr>
              <w:pStyle w:val="TabellRader"/>
              <w:keepNext/>
              <w:keepLines/>
              <w:rPr>
                <w:i/>
              </w:rPr>
            </w:pPr>
            <w:r>
              <w:rPr>
                <w:i/>
              </w:rPr>
              <w:t>2</w:t>
            </w:r>
          </w:p>
        </w:tc>
        <w:tc>
          <w:tcPr>
            <w:tcW w:w="0" w:type="dxa"/>
            <w:tcBorders>
              <w:top w:val="single" w:sz="6" w:space="0" w:color="auto"/>
              <w:bottom w:val="single" w:sz="6" w:space="0" w:color="auto"/>
            </w:tcBorders>
            <w:vAlign w:val="bottom"/>
          </w:tcPr>
          <w:p w14:paraId="0F826FB4" w14:textId="1FC428A0" w:rsidR="0067606D" w:rsidRPr="00F808C6" w:rsidRDefault="0067606D" w:rsidP="0067606D">
            <w:pPr>
              <w:pStyle w:val="TabellRader"/>
              <w:keepNext/>
              <w:keepLines/>
              <w:rPr>
                <w:i/>
              </w:rPr>
            </w:pPr>
            <w:r>
              <w:rPr>
                <w:i/>
              </w:rPr>
              <w:t>-2</w:t>
            </w:r>
          </w:p>
        </w:tc>
      </w:tr>
      <w:tr w:rsidR="0067606D" w14:paraId="47903899" w14:textId="77777777" w:rsidTr="0067606D">
        <w:tc>
          <w:tcPr>
            <w:tcW w:w="0" w:type="dxa"/>
            <w:tcBorders>
              <w:top w:val="single" w:sz="6" w:space="0" w:color="auto"/>
              <w:bottom w:val="single" w:sz="6" w:space="0" w:color="auto"/>
            </w:tcBorders>
            <w:tcMar>
              <w:left w:w="0" w:type="dxa"/>
              <w:right w:w="0" w:type="dxa"/>
            </w:tcMar>
          </w:tcPr>
          <w:p w14:paraId="60824F55" w14:textId="67AFA1D3" w:rsidR="0067606D" w:rsidRPr="00F808C6" w:rsidRDefault="0067606D" w:rsidP="0067606D">
            <w:pPr>
              <w:pStyle w:val="TabellRader"/>
              <w:keepNext/>
              <w:keepLines/>
              <w:jc w:val="left"/>
              <w:rPr>
                <w:i/>
              </w:rPr>
            </w:pPr>
            <w:r w:rsidRPr="00F808C6">
              <w:rPr>
                <w:i/>
              </w:rPr>
              <w:t>Lån till Svenska kraftnät</w:t>
            </w:r>
          </w:p>
        </w:tc>
        <w:tc>
          <w:tcPr>
            <w:tcW w:w="0" w:type="dxa"/>
            <w:tcBorders>
              <w:top w:val="single" w:sz="6" w:space="0" w:color="auto"/>
              <w:bottom w:val="single" w:sz="6" w:space="0" w:color="auto"/>
            </w:tcBorders>
            <w:vAlign w:val="bottom"/>
          </w:tcPr>
          <w:p w14:paraId="022A637F" w14:textId="435736A6" w:rsidR="0067606D" w:rsidRPr="00F808C6" w:rsidRDefault="0067606D" w:rsidP="0067606D">
            <w:pPr>
              <w:pStyle w:val="TabellRader"/>
              <w:keepNext/>
              <w:keepLines/>
              <w:rPr>
                <w:i/>
              </w:rPr>
            </w:pPr>
            <w:r>
              <w:rPr>
                <w:i/>
              </w:rPr>
              <w:t>0</w:t>
            </w:r>
          </w:p>
        </w:tc>
        <w:tc>
          <w:tcPr>
            <w:tcW w:w="0" w:type="dxa"/>
            <w:tcBorders>
              <w:top w:val="single" w:sz="6" w:space="0" w:color="auto"/>
              <w:bottom w:val="single" w:sz="6" w:space="0" w:color="auto"/>
            </w:tcBorders>
            <w:vAlign w:val="bottom"/>
          </w:tcPr>
          <w:p w14:paraId="2F37BD07" w14:textId="5CDBFA72" w:rsidR="0067606D" w:rsidRPr="00F808C6" w:rsidRDefault="0067606D" w:rsidP="0067606D">
            <w:pPr>
              <w:pStyle w:val="TabellRader"/>
              <w:keepNext/>
              <w:keepLines/>
              <w:rPr>
                <w:i/>
              </w:rPr>
            </w:pPr>
            <w:r>
              <w:rPr>
                <w:i/>
              </w:rPr>
              <w:t>0</w:t>
            </w:r>
          </w:p>
        </w:tc>
        <w:tc>
          <w:tcPr>
            <w:tcW w:w="0" w:type="dxa"/>
            <w:tcBorders>
              <w:top w:val="single" w:sz="6" w:space="0" w:color="auto"/>
              <w:bottom w:val="single" w:sz="6" w:space="0" w:color="auto"/>
            </w:tcBorders>
            <w:vAlign w:val="bottom"/>
          </w:tcPr>
          <w:p w14:paraId="085B90BD" w14:textId="6708E672" w:rsidR="0067606D" w:rsidRPr="00F808C6" w:rsidRDefault="0067606D" w:rsidP="0067606D">
            <w:pPr>
              <w:pStyle w:val="TabellRader"/>
              <w:keepNext/>
              <w:keepLines/>
              <w:rPr>
                <w:i/>
              </w:rPr>
            </w:pPr>
            <w:r>
              <w:rPr>
                <w:i/>
              </w:rPr>
              <w:t>2</w:t>
            </w:r>
          </w:p>
        </w:tc>
        <w:tc>
          <w:tcPr>
            <w:tcW w:w="0" w:type="dxa"/>
            <w:tcBorders>
              <w:top w:val="single" w:sz="6" w:space="0" w:color="auto"/>
              <w:bottom w:val="single" w:sz="6" w:space="0" w:color="auto"/>
            </w:tcBorders>
            <w:vAlign w:val="bottom"/>
          </w:tcPr>
          <w:p w14:paraId="3BCC48F3" w14:textId="18AA1F88" w:rsidR="0067606D" w:rsidRPr="00F808C6" w:rsidRDefault="0067606D" w:rsidP="0067606D">
            <w:pPr>
              <w:pStyle w:val="TabellRader"/>
              <w:keepNext/>
              <w:keepLines/>
              <w:rPr>
                <w:i/>
              </w:rPr>
            </w:pPr>
            <w:r>
              <w:rPr>
                <w:i/>
              </w:rPr>
              <w:t>1</w:t>
            </w:r>
          </w:p>
        </w:tc>
        <w:tc>
          <w:tcPr>
            <w:tcW w:w="0" w:type="dxa"/>
            <w:tcBorders>
              <w:top w:val="single" w:sz="6" w:space="0" w:color="auto"/>
              <w:bottom w:val="single" w:sz="6" w:space="0" w:color="auto"/>
            </w:tcBorders>
            <w:vAlign w:val="bottom"/>
          </w:tcPr>
          <w:p w14:paraId="27176526" w14:textId="6CC6EE50" w:rsidR="0067606D" w:rsidRPr="00F808C6" w:rsidRDefault="0067606D" w:rsidP="0067606D">
            <w:pPr>
              <w:pStyle w:val="TabellRader"/>
              <w:keepNext/>
              <w:keepLines/>
              <w:rPr>
                <w:i/>
              </w:rPr>
            </w:pPr>
            <w:r>
              <w:rPr>
                <w:i/>
              </w:rPr>
              <w:t>1</w:t>
            </w:r>
          </w:p>
        </w:tc>
      </w:tr>
      <w:tr w:rsidR="0067606D" w14:paraId="00409CB4" w14:textId="77777777" w:rsidTr="0067606D">
        <w:tc>
          <w:tcPr>
            <w:tcW w:w="0" w:type="dxa"/>
            <w:tcBorders>
              <w:top w:val="single" w:sz="6" w:space="0" w:color="auto"/>
              <w:bottom w:val="single" w:sz="6" w:space="0" w:color="auto"/>
            </w:tcBorders>
            <w:tcMar>
              <w:left w:w="0" w:type="dxa"/>
              <w:right w:w="0" w:type="dxa"/>
            </w:tcMar>
          </w:tcPr>
          <w:p w14:paraId="000F5D9B" w14:textId="57E01B2E" w:rsidR="0067606D" w:rsidRPr="00F808C6" w:rsidRDefault="0067606D" w:rsidP="0067606D">
            <w:pPr>
              <w:pStyle w:val="TabellRader"/>
              <w:keepNext/>
              <w:keepLines/>
              <w:jc w:val="left"/>
              <w:rPr>
                <w:i/>
              </w:rPr>
            </w:pPr>
            <w:r w:rsidRPr="00F808C6">
              <w:rPr>
                <w:i/>
              </w:rPr>
              <w:t>Premiepensionsmedel, inbetalning</w:t>
            </w:r>
          </w:p>
        </w:tc>
        <w:tc>
          <w:tcPr>
            <w:tcW w:w="0" w:type="dxa"/>
            <w:tcBorders>
              <w:top w:val="single" w:sz="6" w:space="0" w:color="auto"/>
              <w:bottom w:val="single" w:sz="6" w:space="0" w:color="auto"/>
            </w:tcBorders>
            <w:vAlign w:val="bottom"/>
          </w:tcPr>
          <w:p w14:paraId="6886ACAB" w14:textId="211FAD4D" w:rsidR="0067606D" w:rsidRPr="00F808C6" w:rsidRDefault="0067606D" w:rsidP="0067606D">
            <w:pPr>
              <w:pStyle w:val="TabellRader"/>
              <w:keepNext/>
              <w:keepLines/>
              <w:rPr>
                <w:i/>
              </w:rPr>
            </w:pPr>
            <w:r>
              <w:rPr>
                <w:i/>
              </w:rPr>
              <w:t>-42</w:t>
            </w:r>
          </w:p>
        </w:tc>
        <w:tc>
          <w:tcPr>
            <w:tcW w:w="0" w:type="dxa"/>
            <w:tcBorders>
              <w:top w:val="single" w:sz="6" w:space="0" w:color="auto"/>
              <w:bottom w:val="single" w:sz="6" w:space="0" w:color="auto"/>
            </w:tcBorders>
            <w:vAlign w:val="bottom"/>
          </w:tcPr>
          <w:p w14:paraId="119B0028" w14:textId="2A660C3A" w:rsidR="0067606D" w:rsidRPr="00F808C6" w:rsidRDefault="0067606D" w:rsidP="0067606D">
            <w:pPr>
              <w:pStyle w:val="TabellRader"/>
              <w:keepNext/>
              <w:keepLines/>
              <w:rPr>
                <w:i/>
              </w:rPr>
            </w:pPr>
            <w:r>
              <w:rPr>
                <w:i/>
              </w:rPr>
              <w:t>-44</w:t>
            </w:r>
          </w:p>
        </w:tc>
        <w:tc>
          <w:tcPr>
            <w:tcW w:w="0" w:type="dxa"/>
            <w:tcBorders>
              <w:top w:val="single" w:sz="6" w:space="0" w:color="auto"/>
              <w:bottom w:val="single" w:sz="6" w:space="0" w:color="auto"/>
            </w:tcBorders>
            <w:vAlign w:val="bottom"/>
          </w:tcPr>
          <w:p w14:paraId="0261AC17" w14:textId="0DEBCAC2" w:rsidR="0067606D" w:rsidRPr="00F808C6" w:rsidRDefault="0067606D" w:rsidP="0067606D">
            <w:pPr>
              <w:pStyle w:val="TabellRader"/>
              <w:keepNext/>
              <w:keepLines/>
              <w:rPr>
                <w:i/>
              </w:rPr>
            </w:pPr>
            <w:r>
              <w:rPr>
                <w:i/>
              </w:rPr>
              <w:t>-46</w:t>
            </w:r>
          </w:p>
        </w:tc>
        <w:tc>
          <w:tcPr>
            <w:tcW w:w="0" w:type="dxa"/>
            <w:tcBorders>
              <w:top w:val="single" w:sz="6" w:space="0" w:color="auto"/>
              <w:bottom w:val="single" w:sz="6" w:space="0" w:color="auto"/>
            </w:tcBorders>
            <w:vAlign w:val="bottom"/>
          </w:tcPr>
          <w:p w14:paraId="7813B29D" w14:textId="251A3DCB" w:rsidR="0067606D" w:rsidRPr="00F808C6" w:rsidRDefault="0067606D" w:rsidP="0067606D">
            <w:pPr>
              <w:pStyle w:val="TabellRader"/>
              <w:keepNext/>
              <w:keepLines/>
              <w:rPr>
                <w:i/>
              </w:rPr>
            </w:pPr>
            <w:r>
              <w:rPr>
                <w:i/>
              </w:rPr>
              <w:t>-47</w:t>
            </w:r>
          </w:p>
        </w:tc>
        <w:tc>
          <w:tcPr>
            <w:tcW w:w="0" w:type="dxa"/>
            <w:tcBorders>
              <w:top w:val="single" w:sz="6" w:space="0" w:color="auto"/>
              <w:bottom w:val="single" w:sz="6" w:space="0" w:color="auto"/>
            </w:tcBorders>
            <w:vAlign w:val="bottom"/>
          </w:tcPr>
          <w:p w14:paraId="26B81D16" w14:textId="37153D1B" w:rsidR="0067606D" w:rsidRPr="00F808C6" w:rsidRDefault="0067606D" w:rsidP="0067606D">
            <w:pPr>
              <w:pStyle w:val="TabellRader"/>
              <w:keepNext/>
              <w:keepLines/>
              <w:rPr>
                <w:i/>
              </w:rPr>
            </w:pPr>
            <w:r>
              <w:rPr>
                <w:i/>
              </w:rPr>
              <w:t>-48</w:t>
            </w:r>
          </w:p>
        </w:tc>
      </w:tr>
      <w:tr w:rsidR="0067606D" w14:paraId="67A5C6D0" w14:textId="77777777" w:rsidTr="0067606D">
        <w:tc>
          <w:tcPr>
            <w:tcW w:w="0" w:type="dxa"/>
            <w:tcBorders>
              <w:top w:val="single" w:sz="6" w:space="0" w:color="auto"/>
              <w:bottom w:val="single" w:sz="6" w:space="0" w:color="auto"/>
            </w:tcBorders>
            <w:tcMar>
              <w:left w:w="0" w:type="dxa"/>
              <w:right w:w="0" w:type="dxa"/>
            </w:tcMar>
          </w:tcPr>
          <w:p w14:paraId="0AE3A0A4" w14:textId="4B7F9365" w:rsidR="0067606D" w:rsidRPr="00F808C6" w:rsidRDefault="0067606D" w:rsidP="0067606D">
            <w:pPr>
              <w:pStyle w:val="TabellRader"/>
              <w:keepNext/>
              <w:keepLines/>
              <w:jc w:val="left"/>
              <w:rPr>
                <w:i/>
              </w:rPr>
            </w:pPr>
            <w:r w:rsidRPr="00F808C6">
              <w:rPr>
                <w:i/>
              </w:rPr>
              <w:t>Premiepensionsmedel, utbetalning</w:t>
            </w:r>
          </w:p>
        </w:tc>
        <w:tc>
          <w:tcPr>
            <w:tcW w:w="0" w:type="dxa"/>
            <w:tcBorders>
              <w:top w:val="single" w:sz="6" w:space="0" w:color="auto"/>
              <w:bottom w:val="single" w:sz="6" w:space="0" w:color="auto"/>
            </w:tcBorders>
            <w:vAlign w:val="bottom"/>
          </w:tcPr>
          <w:p w14:paraId="5996749D" w14:textId="2830D2D6" w:rsidR="0067606D" w:rsidRPr="00F808C6" w:rsidRDefault="0067606D" w:rsidP="0067606D">
            <w:pPr>
              <w:pStyle w:val="TabellRader"/>
              <w:keepNext/>
              <w:keepLines/>
              <w:rPr>
                <w:i/>
              </w:rPr>
            </w:pPr>
            <w:r>
              <w:rPr>
                <w:i/>
              </w:rPr>
              <w:t>41</w:t>
            </w:r>
          </w:p>
        </w:tc>
        <w:tc>
          <w:tcPr>
            <w:tcW w:w="0" w:type="dxa"/>
            <w:tcBorders>
              <w:top w:val="single" w:sz="6" w:space="0" w:color="auto"/>
              <w:bottom w:val="single" w:sz="6" w:space="0" w:color="auto"/>
            </w:tcBorders>
            <w:vAlign w:val="bottom"/>
          </w:tcPr>
          <w:p w14:paraId="7C049E59" w14:textId="32411697" w:rsidR="0067606D" w:rsidRPr="00F808C6" w:rsidRDefault="0067606D" w:rsidP="0067606D">
            <w:pPr>
              <w:pStyle w:val="TabellRader"/>
              <w:keepNext/>
              <w:keepLines/>
              <w:rPr>
                <w:i/>
              </w:rPr>
            </w:pPr>
            <w:r>
              <w:rPr>
                <w:i/>
              </w:rPr>
              <w:t>44</w:t>
            </w:r>
          </w:p>
        </w:tc>
        <w:tc>
          <w:tcPr>
            <w:tcW w:w="0" w:type="dxa"/>
            <w:tcBorders>
              <w:top w:val="single" w:sz="6" w:space="0" w:color="auto"/>
              <w:bottom w:val="single" w:sz="6" w:space="0" w:color="auto"/>
            </w:tcBorders>
            <w:vAlign w:val="bottom"/>
          </w:tcPr>
          <w:p w14:paraId="583BAB13" w14:textId="18215125" w:rsidR="0067606D" w:rsidRPr="00F808C6" w:rsidRDefault="0067606D" w:rsidP="0067606D">
            <w:pPr>
              <w:pStyle w:val="TabellRader"/>
              <w:keepNext/>
              <w:keepLines/>
              <w:rPr>
                <w:i/>
              </w:rPr>
            </w:pPr>
            <w:r>
              <w:rPr>
                <w:i/>
              </w:rPr>
              <w:t>45</w:t>
            </w:r>
          </w:p>
        </w:tc>
        <w:tc>
          <w:tcPr>
            <w:tcW w:w="0" w:type="dxa"/>
            <w:tcBorders>
              <w:top w:val="single" w:sz="6" w:space="0" w:color="auto"/>
              <w:bottom w:val="single" w:sz="6" w:space="0" w:color="auto"/>
            </w:tcBorders>
            <w:vAlign w:val="bottom"/>
          </w:tcPr>
          <w:p w14:paraId="041EE3BA" w14:textId="0EEB5477" w:rsidR="0067606D" w:rsidRPr="00F808C6" w:rsidRDefault="0067606D" w:rsidP="0067606D">
            <w:pPr>
              <w:pStyle w:val="TabellRader"/>
              <w:keepNext/>
              <w:keepLines/>
              <w:rPr>
                <w:i/>
              </w:rPr>
            </w:pPr>
            <w:r>
              <w:rPr>
                <w:i/>
              </w:rPr>
              <w:t>47</w:t>
            </w:r>
          </w:p>
        </w:tc>
        <w:tc>
          <w:tcPr>
            <w:tcW w:w="0" w:type="dxa"/>
            <w:tcBorders>
              <w:top w:val="single" w:sz="6" w:space="0" w:color="auto"/>
              <w:bottom w:val="single" w:sz="6" w:space="0" w:color="auto"/>
            </w:tcBorders>
            <w:vAlign w:val="bottom"/>
          </w:tcPr>
          <w:p w14:paraId="301318A9" w14:textId="5E3D5CAF" w:rsidR="0067606D" w:rsidRPr="00F808C6" w:rsidRDefault="0067606D" w:rsidP="0067606D">
            <w:pPr>
              <w:pStyle w:val="TabellRader"/>
              <w:keepNext/>
              <w:keepLines/>
              <w:rPr>
                <w:i/>
              </w:rPr>
            </w:pPr>
            <w:r>
              <w:rPr>
                <w:i/>
              </w:rPr>
              <w:t>48</w:t>
            </w:r>
          </w:p>
        </w:tc>
      </w:tr>
      <w:tr w:rsidR="0067606D" w14:paraId="26DA1920" w14:textId="77777777" w:rsidTr="0067606D">
        <w:tc>
          <w:tcPr>
            <w:tcW w:w="0" w:type="dxa"/>
            <w:tcBorders>
              <w:top w:val="single" w:sz="6" w:space="0" w:color="auto"/>
              <w:bottom w:val="single" w:sz="6" w:space="0" w:color="auto"/>
            </w:tcBorders>
            <w:tcMar>
              <w:left w:w="0" w:type="dxa"/>
              <w:right w:w="0" w:type="dxa"/>
            </w:tcMar>
          </w:tcPr>
          <w:p w14:paraId="19930099" w14:textId="784661CE" w:rsidR="0067606D" w:rsidRPr="00F808C6" w:rsidRDefault="0067606D" w:rsidP="0067606D">
            <w:pPr>
              <w:pStyle w:val="TabellRader"/>
              <w:keepNext/>
              <w:keepLines/>
              <w:jc w:val="left"/>
              <w:rPr>
                <w:i/>
              </w:rPr>
            </w:pPr>
            <w:r w:rsidRPr="00F808C6">
              <w:rPr>
                <w:i/>
              </w:rPr>
              <w:t>Resolutionsreserven</w:t>
            </w:r>
          </w:p>
        </w:tc>
        <w:tc>
          <w:tcPr>
            <w:tcW w:w="0" w:type="dxa"/>
            <w:tcBorders>
              <w:top w:val="single" w:sz="6" w:space="0" w:color="auto"/>
              <w:bottom w:val="single" w:sz="6" w:space="0" w:color="auto"/>
            </w:tcBorders>
            <w:vAlign w:val="bottom"/>
          </w:tcPr>
          <w:p w14:paraId="378AB1B1" w14:textId="6DB82F90" w:rsidR="0067606D" w:rsidRPr="00F808C6" w:rsidRDefault="0067606D" w:rsidP="0067606D">
            <w:pPr>
              <w:pStyle w:val="TabellRader"/>
              <w:keepNext/>
              <w:keepLines/>
              <w:rPr>
                <w:i/>
              </w:rPr>
            </w:pPr>
            <w:r>
              <w:rPr>
                <w:i/>
              </w:rPr>
              <w:t>-9</w:t>
            </w:r>
          </w:p>
        </w:tc>
        <w:tc>
          <w:tcPr>
            <w:tcW w:w="0" w:type="dxa"/>
            <w:tcBorders>
              <w:top w:val="single" w:sz="6" w:space="0" w:color="auto"/>
              <w:bottom w:val="single" w:sz="6" w:space="0" w:color="auto"/>
            </w:tcBorders>
            <w:vAlign w:val="bottom"/>
          </w:tcPr>
          <w:p w14:paraId="5ECFB169" w14:textId="3EB4B861" w:rsidR="0067606D" w:rsidRPr="00F808C6" w:rsidRDefault="0067606D" w:rsidP="0067606D">
            <w:pPr>
              <w:pStyle w:val="TabellRader"/>
              <w:keepNext/>
              <w:keepLines/>
              <w:rPr>
                <w:i/>
              </w:rPr>
            </w:pPr>
            <w:r>
              <w:rPr>
                <w:i/>
              </w:rPr>
              <w:t>-6</w:t>
            </w:r>
          </w:p>
        </w:tc>
        <w:tc>
          <w:tcPr>
            <w:tcW w:w="0" w:type="dxa"/>
            <w:tcBorders>
              <w:top w:val="single" w:sz="6" w:space="0" w:color="auto"/>
              <w:bottom w:val="single" w:sz="6" w:space="0" w:color="auto"/>
            </w:tcBorders>
            <w:vAlign w:val="bottom"/>
          </w:tcPr>
          <w:p w14:paraId="60D5E860" w14:textId="12DE889E" w:rsidR="0067606D" w:rsidRPr="00F808C6" w:rsidRDefault="0067606D" w:rsidP="0067606D">
            <w:pPr>
              <w:pStyle w:val="TabellRader"/>
              <w:keepNext/>
              <w:keepLines/>
              <w:rPr>
                <w:i/>
              </w:rPr>
            </w:pPr>
            <w:r>
              <w:rPr>
                <w:i/>
              </w:rPr>
              <w:t>-3</w:t>
            </w:r>
          </w:p>
        </w:tc>
        <w:tc>
          <w:tcPr>
            <w:tcW w:w="0" w:type="dxa"/>
            <w:tcBorders>
              <w:top w:val="single" w:sz="6" w:space="0" w:color="auto"/>
              <w:bottom w:val="single" w:sz="6" w:space="0" w:color="auto"/>
            </w:tcBorders>
            <w:vAlign w:val="bottom"/>
          </w:tcPr>
          <w:p w14:paraId="0940A5E9" w14:textId="5FE0E510" w:rsidR="0067606D" w:rsidRPr="00F808C6" w:rsidRDefault="0067606D" w:rsidP="0067606D">
            <w:pPr>
              <w:pStyle w:val="TabellRader"/>
              <w:keepNext/>
              <w:keepLines/>
              <w:rPr>
                <w:i/>
              </w:rPr>
            </w:pPr>
            <w:r>
              <w:rPr>
                <w:i/>
              </w:rPr>
              <w:t>-3</w:t>
            </w:r>
          </w:p>
        </w:tc>
        <w:tc>
          <w:tcPr>
            <w:tcW w:w="0" w:type="dxa"/>
            <w:tcBorders>
              <w:top w:val="single" w:sz="6" w:space="0" w:color="auto"/>
              <w:bottom w:val="single" w:sz="6" w:space="0" w:color="auto"/>
            </w:tcBorders>
            <w:vAlign w:val="bottom"/>
          </w:tcPr>
          <w:p w14:paraId="102998DD" w14:textId="10DA1036" w:rsidR="0067606D" w:rsidRPr="00F808C6" w:rsidRDefault="0067606D" w:rsidP="0067606D">
            <w:pPr>
              <w:pStyle w:val="TabellRader"/>
              <w:keepNext/>
              <w:keepLines/>
              <w:rPr>
                <w:i/>
              </w:rPr>
            </w:pPr>
            <w:r>
              <w:rPr>
                <w:i/>
              </w:rPr>
              <w:t>-4</w:t>
            </w:r>
          </w:p>
        </w:tc>
      </w:tr>
      <w:tr w:rsidR="0067606D" w14:paraId="1699FF53" w14:textId="77777777" w:rsidTr="0067606D">
        <w:tc>
          <w:tcPr>
            <w:tcW w:w="0" w:type="dxa"/>
            <w:tcBorders>
              <w:top w:val="single" w:sz="6" w:space="0" w:color="auto"/>
              <w:bottom w:val="single" w:sz="6" w:space="0" w:color="auto"/>
            </w:tcBorders>
            <w:tcMar>
              <w:left w:w="0" w:type="dxa"/>
              <w:right w:w="0" w:type="dxa"/>
            </w:tcMar>
          </w:tcPr>
          <w:p w14:paraId="23CD3E22" w14:textId="3F230D0E" w:rsidR="0067606D" w:rsidRPr="00F808C6" w:rsidRDefault="0067606D" w:rsidP="0067606D">
            <w:pPr>
              <w:pStyle w:val="TabellRader"/>
              <w:keepNext/>
              <w:keepLines/>
              <w:jc w:val="left"/>
              <w:rPr>
                <w:i/>
              </w:rPr>
            </w:pPr>
            <w:r w:rsidRPr="00F808C6">
              <w:rPr>
                <w:i/>
              </w:rPr>
              <w:t>Exportkreditnämnden</w:t>
            </w:r>
          </w:p>
        </w:tc>
        <w:tc>
          <w:tcPr>
            <w:tcW w:w="0" w:type="dxa"/>
            <w:tcBorders>
              <w:top w:val="single" w:sz="6" w:space="0" w:color="auto"/>
              <w:bottom w:val="single" w:sz="6" w:space="0" w:color="auto"/>
            </w:tcBorders>
            <w:vAlign w:val="bottom"/>
          </w:tcPr>
          <w:p w14:paraId="13D571D3" w14:textId="2AA4637F" w:rsidR="0067606D" w:rsidRPr="00F808C6" w:rsidRDefault="0067606D" w:rsidP="0067606D">
            <w:pPr>
              <w:pStyle w:val="TabellRader"/>
              <w:keepNext/>
              <w:keepLines/>
              <w:rPr>
                <w:i/>
              </w:rPr>
            </w:pPr>
            <w:r>
              <w:rPr>
                <w:i/>
              </w:rPr>
              <w:t>-5</w:t>
            </w:r>
          </w:p>
        </w:tc>
        <w:tc>
          <w:tcPr>
            <w:tcW w:w="0" w:type="dxa"/>
            <w:tcBorders>
              <w:top w:val="single" w:sz="6" w:space="0" w:color="auto"/>
              <w:bottom w:val="single" w:sz="6" w:space="0" w:color="auto"/>
            </w:tcBorders>
            <w:vAlign w:val="bottom"/>
          </w:tcPr>
          <w:p w14:paraId="7E7C6C76" w14:textId="2ABEC53D" w:rsidR="0067606D" w:rsidRPr="00F808C6" w:rsidRDefault="0067606D" w:rsidP="0067606D">
            <w:pPr>
              <w:pStyle w:val="TabellRader"/>
              <w:keepNext/>
              <w:keepLines/>
              <w:rPr>
                <w:i/>
              </w:rPr>
            </w:pPr>
            <w:r>
              <w:rPr>
                <w:i/>
              </w:rPr>
              <w:t>0</w:t>
            </w:r>
          </w:p>
        </w:tc>
        <w:tc>
          <w:tcPr>
            <w:tcW w:w="0" w:type="dxa"/>
            <w:tcBorders>
              <w:top w:val="single" w:sz="6" w:space="0" w:color="auto"/>
              <w:bottom w:val="single" w:sz="6" w:space="0" w:color="auto"/>
            </w:tcBorders>
            <w:vAlign w:val="bottom"/>
          </w:tcPr>
          <w:p w14:paraId="0659EFA5" w14:textId="7F89BA2D" w:rsidR="0067606D" w:rsidRPr="00F808C6" w:rsidRDefault="0067606D" w:rsidP="0067606D">
            <w:pPr>
              <w:pStyle w:val="TabellRader"/>
              <w:keepNext/>
              <w:keepLines/>
              <w:rPr>
                <w:i/>
              </w:rPr>
            </w:pPr>
            <w:r>
              <w:rPr>
                <w:i/>
              </w:rPr>
              <w:t>0</w:t>
            </w:r>
          </w:p>
        </w:tc>
        <w:tc>
          <w:tcPr>
            <w:tcW w:w="0" w:type="dxa"/>
            <w:tcBorders>
              <w:top w:val="single" w:sz="6" w:space="0" w:color="auto"/>
              <w:bottom w:val="single" w:sz="6" w:space="0" w:color="auto"/>
            </w:tcBorders>
            <w:vAlign w:val="bottom"/>
          </w:tcPr>
          <w:p w14:paraId="434B3B52" w14:textId="47EDE504" w:rsidR="0067606D" w:rsidRPr="00F808C6" w:rsidRDefault="0067606D" w:rsidP="0067606D">
            <w:pPr>
              <w:pStyle w:val="TabellRader"/>
              <w:keepNext/>
              <w:keepLines/>
              <w:rPr>
                <w:i/>
              </w:rPr>
            </w:pPr>
            <w:r>
              <w:rPr>
                <w:i/>
              </w:rPr>
              <w:t>0</w:t>
            </w:r>
          </w:p>
        </w:tc>
        <w:tc>
          <w:tcPr>
            <w:tcW w:w="0" w:type="dxa"/>
            <w:tcBorders>
              <w:top w:val="single" w:sz="6" w:space="0" w:color="auto"/>
              <w:bottom w:val="single" w:sz="6" w:space="0" w:color="auto"/>
            </w:tcBorders>
            <w:vAlign w:val="bottom"/>
          </w:tcPr>
          <w:p w14:paraId="382FA357" w14:textId="5B538454" w:rsidR="0067606D" w:rsidRPr="00F808C6" w:rsidRDefault="0067606D" w:rsidP="0067606D">
            <w:pPr>
              <w:pStyle w:val="TabellRader"/>
              <w:keepNext/>
              <w:keepLines/>
              <w:rPr>
                <w:i/>
              </w:rPr>
            </w:pPr>
            <w:r>
              <w:rPr>
                <w:i/>
              </w:rPr>
              <w:t>0</w:t>
            </w:r>
          </w:p>
        </w:tc>
      </w:tr>
      <w:tr w:rsidR="0067606D" w14:paraId="71D2E465" w14:textId="77777777" w:rsidTr="0067606D">
        <w:tc>
          <w:tcPr>
            <w:tcW w:w="0" w:type="dxa"/>
            <w:tcBorders>
              <w:top w:val="single" w:sz="6" w:space="0" w:color="auto"/>
              <w:bottom w:val="single" w:sz="6" w:space="0" w:color="auto"/>
            </w:tcBorders>
            <w:tcMar>
              <w:left w:w="0" w:type="dxa"/>
              <w:right w:w="0" w:type="dxa"/>
            </w:tcMar>
          </w:tcPr>
          <w:p w14:paraId="17467831" w14:textId="3EB8973F" w:rsidR="0067606D" w:rsidRPr="00F808C6" w:rsidRDefault="0067606D" w:rsidP="0067606D">
            <w:pPr>
              <w:pStyle w:val="TabellRader"/>
              <w:keepNext/>
              <w:keepLines/>
              <w:jc w:val="left"/>
              <w:rPr>
                <w:i/>
              </w:rPr>
            </w:pPr>
            <w:r w:rsidRPr="00F808C6">
              <w:rPr>
                <w:i/>
              </w:rPr>
              <w:t>Public service-konto</w:t>
            </w:r>
          </w:p>
        </w:tc>
        <w:tc>
          <w:tcPr>
            <w:tcW w:w="0" w:type="dxa"/>
            <w:tcBorders>
              <w:top w:val="single" w:sz="6" w:space="0" w:color="auto"/>
              <w:bottom w:val="single" w:sz="6" w:space="0" w:color="auto"/>
            </w:tcBorders>
            <w:vAlign w:val="bottom"/>
          </w:tcPr>
          <w:p w14:paraId="057DA6A7" w14:textId="4C087EB4" w:rsidR="0067606D" w:rsidRPr="00F808C6" w:rsidRDefault="0067606D" w:rsidP="0067606D">
            <w:pPr>
              <w:pStyle w:val="TabellRader"/>
              <w:keepNext/>
              <w:keepLines/>
              <w:rPr>
                <w:i/>
              </w:rPr>
            </w:pPr>
            <w:r>
              <w:rPr>
                <w:i/>
              </w:rPr>
              <w:t>0</w:t>
            </w:r>
          </w:p>
        </w:tc>
        <w:tc>
          <w:tcPr>
            <w:tcW w:w="0" w:type="dxa"/>
            <w:tcBorders>
              <w:top w:val="single" w:sz="6" w:space="0" w:color="auto"/>
              <w:bottom w:val="single" w:sz="6" w:space="0" w:color="auto"/>
            </w:tcBorders>
            <w:vAlign w:val="bottom"/>
          </w:tcPr>
          <w:p w14:paraId="406F06A5" w14:textId="7AE1DCE7" w:rsidR="0067606D" w:rsidRPr="00F808C6" w:rsidRDefault="0067606D" w:rsidP="0067606D">
            <w:pPr>
              <w:pStyle w:val="TabellRader"/>
              <w:keepNext/>
              <w:keepLines/>
              <w:rPr>
                <w:i/>
              </w:rPr>
            </w:pPr>
            <w:r>
              <w:rPr>
                <w:i/>
              </w:rPr>
              <w:t>-1</w:t>
            </w:r>
          </w:p>
        </w:tc>
        <w:tc>
          <w:tcPr>
            <w:tcW w:w="0" w:type="dxa"/>
            <w:tcBorders>
              <w:top w:val="single" w:sz="6" w:space="0" w:color="auto"/>
              <w:bottom w:val="single" w:sz="6" w:space="0" w:color="auto"/>
            </w:tcBorders>
            <w:vAlign w:val="bottom"/>
          </w:tcPr>
          <w:p w14:paraId="7E5EC7B2" w14:textId="5C809990" w:rsidR="0067606D" w:rsidRPr="00F808C6" w:rsidRDefault="0067606D" w:rsidP="0067606D">
            <w:pPr>
              <w:pStyle w:val="TabellRader"/>
              <w:keepNext/>
              <w:keepLines/>
              <w:rPr>
                <w:i/>
              </w:rPr>
            </w:pPr>
            <w:r>
              <w:rPr>
                <w:i/>
              </w:rPr>
              <w:t>-1</w:t>
            </w:r>
          </w:p>
        </w:tc>
        <w:tc>
          <w:tcPr>
            <w:tcW w:w="0" w:type="dxa"/>
            <w:tcBorders>
              <w:top w:val="single" w:sz="6" w:space="0" w:color="auto"/>
              <w:bottom w:val="single" w:sz="6" w:space="0" w:color="auto"/>
            </w:tcBorders>
            <w:vAlign w:val="bottom"/>
          </w:tcPr>
          <w:p w14:paraId="151FFD1D" w14:textId="5902DC7C" w:rsidR="0067606D" w:rsidRPr="00F808C6" w:rsidRDefault="0067606D" w:rsidP="0067606D">
            <w:pPr>
              <w:pStyle w:val="TabellRader"/>
              <w:keepNext/>
              <w:keepLines/>
              <w:rPr>
                <w:i/>
              </w:rPr>
            </w:pPr>
            <w:r>
              <w:rPr>
                <w:i/>
              </w:rPr>
              <w:t>-1</w:t>
            </w:r>
          </w:p>
        </w:tc>
        <w:tc>
          <w:tcPr>
            <w:tcW w:w="0" w:type="dxa"/>
            <w:tcBorders>
              <w:top w:val="single" w:sz="6" w:space="0" w:color="auto"/>
              <w:bottom w:val="single" w:sz="6" w:space="0" w:color="auto"/>
            </w:tcBorders>
            <w:vAlign w:val="bottom"/>
          </w:tcPr>
          <w:p w14:paraId="073E0859" w14:textId="16FADE26" w:rsidR="0067606D" w:rsidRPr="00F808C6" w:rsidRDefault="0067606D" w:rsidP="0067606D">
            <w:pPr>
              <w:pStyle w:val="TabellRader"/>
              <w:keepNext/>
              <w:keepLines/>
              <w:rPr>
                <w:i/>
              </w:rPr>
            </w:pPr>
            <w:r>
              <w:rPr>
                <w:i/>
              </w:rPr>
              <w:t>-1</w:t>
            </w:r>
          </w:p>
        </w:tc>
      </w:tr>
      <w:tr w:rsidR="0067606D" w14:paraId="0D26B189" w14:textId="77777777" w:rsidTr="0067606D">
        <w:tc>
          <w:tcPr>
            <w:tcW w:w="0" w:type="dxa"/>
            <w:tcBorders>
              <w:top w:val="single" w:sz="6" w:space="0" w:color="auto"/>
              <w:bottom w:val="single" w:sz="6" w:space="0" w:color="auto"/>
            </w:tcBorders>
            <w:tcMar>
              <w:left w:w="0" w:type="dxa"/>
              <w:right w:w="0" w:type="dxa"/>
            </w:tcMar>
          </w:tcPr>
          <w:p w14:paraId="33FCAAEB" w14:textId="4A8F1877" w:rsidR="0067606D" w:rsidRPr="00F808C6" w:rsidRDefault="0067606D" w:rsidP="0067606D">
            <w:pPr>
              <w:pStyle w:val="TabellRader"/>
              <w:keepNext/>
              <w:keepLines/>
              <w:jc w:val="left"/>
              <w:rPr>
                <w:i/>
              </w:rPr>
            </w:pPr>
            <w:r w:rsidRPr="00F808C6">
              <w:rPr>
                <w:i/>
              </w:rPr>
              <w:t>Övrigt, netto</w:t>
            </w:r>
          </w:p>
        </w:tc>
        <w:tc>
          <w:tcPr>
            <w:tcW w:w="0" w:type="dxa"/>
            <w:tcBorders>
              <w:top w:val="single" w:sz="6" w:space="0" w:color="auto"/>
              <w:bottom w:val="single" w:sz="6" w:space="0" w:color="auto"/>
            </w:tcBorders>
            <w:vAlign w:val="bottom"/>
          </w:tcPr>
          <w:p w14:paraId="7F35CAF7" w14:textId="31290CDC" w:rsidR="0067606D" w:rsidRPr="00F808C6" w:rsidRDefault="0067606D" w:rsidP="0067606D">
            <w:pPr>
              <w:pStyle w:val="TabellRader"/>
              <w:keepNext/>
              <w:keepLines/>
              <w:rPr>
                <w:i/>
              </w:rPr>
            </w:pPr>
            <w:r>
              <w:rPr>
                <w:i/>
              </w:rPr>
              <w:t>2</w:t>
            </w:r>
          </w:p>
        </w:tc>
        <w:tc>
          <w:tcPr>
            <w:tcW w:w="0" w:type="dxa"/>
            <w:tcBorders>
              <w:top w:val="single" w:sz="6" w:space="0" w:color="auto"/>
              <w:bottom w:val="single" w:sz="6" w:space="0" w:color="auto"/>
            </w:tcBorders>
            <w:vAlign w:val="bottom"/>
          </w:tcPr>
          <w:p w14:paraId="4DB86A04" w14:textId="0CD644B4" w:rsidR="0067606D" w:rsidRPr="00F808C6" w:rsidRDefault="0067606D" w:rsidP="0067606D">
            <w:pPr>
              <w:pStyle w:val="TabellRader"/>
              <w:keepNext/>
              <w:keepLines/>
              <w:rPr>
                <w:i/>
              </w:rPr>
            </w:pPr>
            <w:r>
              <w:rPr>
                <w:i/>
              </w:rPr>
              <w:t>0</w:t>
            </w:r>
          </w:p>
        </w:tc>
        <w:tc>
          <w:tcPr>
            <w:tcW w:w="0" w:type="dxa"/>
            <w:tcBorders>
              <w:top w:val="single" w:sz="6" w:space="0" w:color="auto"/>
              <w:bottom w:val="single" w:sz="6" w:space="0" w:color="auto"/>
            </w:tcBorders>
            <w:vAlign w:val="bottom"/>
          </w:tcPr>
          <w:p w14:paraId="36C7FC7C" w14:textId="79BDA1CB" w:rsidR="0067606D" w:rsidRPr="00F808C6" w:rsidRDefault="0067606D" w:rsidP="0067606D">
            <w:pPr>
              <w:pStyle w:val="TabellRader"/>
              <w:keepNext/>
              <w:keepLines/>
              <w:rPr>
                <w:i/>
              </w:rPr>
            </w:pPr>
            <w:r>
              <w:rPr>
                <w:i/>
              </w:rPr>
              <w:t>0</w:t>
            </w:r>
          </w:p>
        </w:tc>
        <w:tc>
          <w:tcPr>
            <w:tcW w:w="0" w:type="dxa"/>
            <w:tcBorders>
              <w:top w:val="single" w:sz="6" w:space="0" w:color="auto"/>
              <w:bottom w:val="single" w:sz="6" w:space="0" w:color="auto"/>
            </w:tcBorders>
            <w:vAlign w:val="bottom"/>
          </w:tcPr>
          <w:p w14:paraId="312E0381" w14:textId="3062F0D3" w:rsidR="0067606D" w:rsidRPr="00F808C6" w:rsidRDefault="0067606D" w:rsidP="0067606D">
            <w:pPr>
              <w:pStyle w:val="TabellRader"/>
              <w:keepNext/>
              <w:keepLines/>
              <w:rPr>
                <w:i/>
              </w:rPr>
            </w:pPr>
            <w:r>
              <w:rPr>
                <w:i/>
              </w:rPr>
              <w:t>0</w:t>
            </w:r>
          </w:p>
        </w:tc>
        <w:tc>
          <w:tcPr>
            <w:tcW w:w="0" w:type="dxa"/>
            <w:tcBorders>
              <w:top w:val="single" w:sz="6" w:space="0" w:color="auto"/>
              <w:bottom w:val="single" w:sz="6" w:space="0" w:color="auto"/>
            </w:tcBorders>
            <w:vAlign w:val="bottom"/>
          </w:tcPr>
          <w:p w14:paraId="4D493944" w14:textId="6C2ADEF9" w:rsidR="0067606D" w:rsidRPr="00F808C6" w:rsidRDefault="0067606D" w:rsidP="0067606D">
            <w:pPr>
              <w:pStyle w:val="TabellRader"/>
              <w:keepNext/>
              <w:keepLines/>
              <w:rPr>
                <w:i/>
              </w:rPr>
            </w:pPr>
            <w:r>
              <w:rPr>
                <w:i/>
              </w:rPr>
              <w:t>0</w:t>
            </w:r>
          </w:p>
        </w:tc>
      </w:tr>
      <w:tr w:rsidR="0067606D" w14:paraId="15775AF7" w14:textId="77777777" w:rsidTr="0067606D">
        <w:tc>
          <w:tcPr>
            <w:tcW w:w="0" w:type="dxa"/>
            <w:tcBorders>
              <w:top w:val="single" w:sz="6" w:space="0" w:color="auto"/>
              <w:bottom w:val="single" w:sz="12" w:space="0" w:color="auto"/>
            </w:tcBorders>
            <w:tcMar>
              <w:left w:w="0" w:type="dxa"/>
              <w:right w:w="0" w:type="dxa"/>
            </w:tcMar>
          </w:tcPr>
          <w:p w14:paraId="4C0B0E2C" w14:textId="6EAA5921" w:rsidR="0067606D" w:rsidRDefault="0067606D" w:rsidP="0067606D">
            <w:pPr>
              <w:pStyle w:val="TabellRader"/>
              <w:keepNext/>
              <w:keepLines/>
              <w:jc w:val="left"/>
            </w:pPr>
            <w:r w:rsidRPr="00A2493D">
              <w:t>Kassamässig korrigering</w:t>
            </w:r>
          </w:p>
        </w:tc>
        <w:tc>
          <w:tcPr>
            <w:tcW w:w="0" w:type="dxa"/>
            <w:tcBorders>
              <w:top w:val="single" w:sz="6" w:space="0" w:color="auto"/>
              <w:bottom w:val="single" w:sz="12" w:space="0" w:color="auto"/>
            </w:tcBorders>
            <w:vAlign w:val="bottom"/>
          </w:tcPr>
          <w:p w14:paraId="5F2B9CF4" w14:textId="23E00F94" w:rsidR="0067606D" w:rsidRDefault="0067606D" w:rsidP="0067606D">
            <w:pPr>
              <w:pStyle w:val="TabellRader"/>
              <w:keepNext/>
              <w:keepLines/>
            </w:pPr>
            <w:r>
              <w:t>2</w:t>
            </w:r>
          </w:p>
        </w:tc>
        <w:tc>
          <w:tcPr>
            <w:tcW w:w="0" w:type="dxa"/>
            <w:tcBorders>
              <w:top w:val="single" w:sz="6" w:space="0" w:color="auto"/>
              <w:bottom w:val="single" w:sz="12" w:space="0" w:color="auto"/>
            </w:tcBorders>
            <w:vAlign w:val="bottom"/>
          </w:tcPr>
          <w:p w14:paraId="273116DB" w14:textId="759054AB" w:rsidR="0067606D" w:rsidRDefault="0067606D" w:rsidP="0067606D">
            <w:pPr>
              <w:pStyle w:val="TabellRader"/>
              <w:keepNext/>
              <w:keepLines/>
            </w:pPr>
            <w:r>
              <w:t>-2</w:t>
            </w:r>
          </w:p>
        </w:tc>
        <w:tc>
          <w:tcPr>
            <w:tcW w:w="0" w:type="dxa"/>
            <w:tcBorders>
              <w:top w:val="single" w:sz="6" w:space="0" w:color="auto"/>
              <w:bottom w:val="single" w:sz="12" w:space="0" w:color="auto"/>
            </w:tcBorders>
            <w:vAlign w:val="bottom"/>
          </w:tcPr>
          <w:p w14:paraId="21469DB6" w14:textId="3D0D13B1" w:rsidR="0067606D" w:rsidRDefault="0067606D" w:rsidP="0067606D">
            <w:pPr>
              <w:pStyle w:val="TabellRader"/>
              <w:keepNext/>
              <w:keepLines/>
            </w:pPr>
            <w:r>
              <w:t>0</w:t>
            </w:r>
          </w:p>
        </w:tc>
        <w:tc>
          <w:tcPr>
            <w:tcW w:w="0" w:type="dxa"/>
            <w:tcBorders>
              <w:top w:val="single" w:sz="6" w:space="0" w:color="auto"/>
              <w:bottom w:val="single" w:sz="12" w:space="0" w:color="auto"/>
            </w:tcBorders>
            <w:vAlign w:val="bottom"/>
          </w:tcPr>
          <w:p w14:paraId="2D1D13E7" w14:textId="3251A619" w:rsidR="0067606D" w:rsidRDefault="0067606D" w:rsidP="0067606D">
            <w:pPr>
              <w:pStyle w:val="TabellRader"/>
              <w:keepNext/>
              <w:keepLines/>
            </w:pPr>
            <w:r>
              <w:t>0</w:t>
            </w:r>
          </w:p>
        </w:tc>
        <w:tc>
          <w:tcPr>
            <w:tcW w:w="0" w:type="dxa"/>
            <w:tcBorders>
              <w:top w:val="single" w:sz="6" w:space="0" w:color="auto"/>
              <w:bottom w:val="single" w:sz="12" w:space="0" w:color="auto"/>
            </w:tcBorders>
            <w:vAlign w:val="bottom"/>
          </w:tcPr>
          <w:p w14:paraId="4F915504" w14:textId="5F25A4F8" w:rsidR="0067606D" w:rsidRDefault="0067606D" w:rsidP="0067606D">
            <w:pPr>
              <w:pStyle w:val="TabellRader"/>
              <w:keepNext/>
              <w:keepLines/>
            </w:pPr>
            <w:r>
              <w:t>0</w:t>
            </w:r>
          </w:p>
        </w:tc>
      </w:tr>
      <w:tr w:rsidR="0067606D" w:rsidRPr="009044A4" w14:paraId="3EB93957" w14:textId="77777777" w:rsidTr="0067606D">
        <w:trPr>
          <w:cnfStyle w:val="010000000000" w:firstRow="0" w:lastRow="1" w:firstColumn="0" w:lastColumn="0" w:oddVBand="0" w:evenVBand="0" w:oddHBand="0" w:evenHBand="0" w:firstRowFirstColumn="0" w:firstRowLastColumn="0" w:lastRowFirstColumn="0" w:lastRowLastColumn="0"/>
        </w:trPr>
        <w:tc>
          <w:tcPr>
            <w:tcW w:w="0" w:type="dxa"/>
            <w:tcMar>
              <w:left w:w="0" w:type="dxa"/>
              <w:right w:w="0" w:type="dxa"/>
            </w:tcMar>
            <w:vAlign w:val="bottom"/>
          </w:tcPr>
          <w:p w14:paraId="00CE88FB" w14:textId="23496855" w:rsidR="0067606D" w:rsidRPr="00F808C6" w:rsidRDefault="0067606D" w:rsidP="0067606D">
            <w:pPr>
              <w:pStyle w:val="TabellSlutsumma"/>
              <w:keepNext/>
              <w:keepLines/>
              <w:jc w:val="left"/>
              <w:rPr>
                <w:b/>
              </w:rPr>
            </w:pPr>
            <w:r w:rsidRPr="00F808C6">
              <w:rPr>
                <w:b/>
              </w:rPr>
              <w:t>Statens budgetsaldo</w:t>
            </w:r>
          </w:p>
        </w:tc>
        <w:tc>
          <w:tcPr>
            <w:tcW w:w="0" w:type="dxa"/>
            <w:vAlign w:val="bottom"/>
          </w:tcPr>
          <w:p w14:paraId="199615F9" w14:textId="599B8872" w:rsidR="0067606D" w:rsidRPr="00F808C6" w:rsidRDefault="0067606D" w:rsidP="0067606D">
            <w:pPr>
              <w:pStyle w:val="TabellSlutsumma"/>
              <w:keepNext/>
              <w:keepLines/>
              <w:rPr>
                <w:b/>
              </w:rPr>
            </w:pPr>
            <w:r>
              <w:rPr>
                <w:b/>
              </w:rPr>
              <w:t>80</w:t>
            </w:r>
          </w:p>
        </w:tc>
        <w:tc>
          <w:tcPr>
            <w:tcW w:w="0" w:type="dxa"/>
            <w:vAlign w:val="bottom"/>
          </w:tcPr>
          <w:p w14:paraId="0E69C866" w14:textId="1F1D9365" w:rsidR="0067606D" w:rsidRPr="00F808C6" w:rsidRDefault="0067606D" w:rsidP="0067606D">
            <w:pPr>
              <w:pStyle w:val="TabellSlutsumma"/>
              <w:keepNext/>
              <w:keepLines/>
              <w:rPr>
                <w:b/>
              </w:rPr>
            </w:pPr>
            <w:r>
              <w:rPr>
                <w:b/>
              </w:rPr>
              <w:t>130</w:t>
            </w:r>
          </w:p>
        </w:tc>
        <w:tc>
          <w:tcPr>
            <w:tcW w:w="0" w:type="dxa"/>
            <w:vAlign w:val="bottom"/>
          </w:tcPr>
          <w:p w14:paraId="0B39A1EA" w14:textId="7CAF4686" w:rsidR="0067606D" w:rsidRPr="00F808C6" w:rsidRDefault="0067606D" w:rsidP="0067606D">
            <w:pPr>
              <w:pStyle w:val="TabellSlutsumma"/>
              <w:keepNext/>
              <w:keepLines/>
              <w:rPr>
                <w:b/>
              </w:rPr>
            </w:pPr>
            <w:r>
              <w:rPr>
                <w:b/>
              </w:rPr>
              <w:t>47</w:t>
            </w:r>
          </w:p>
        </w:tc>
        <w:tc>
          <w:tcPr>
            <w:tcW w:w="0" w:type="dxa"/>
            <w:vAlign w:val="bottom"/>
          </w:tcPr>
          <w:p w14:paraId="3D05371B" w14:textId="4FD6ADEE" w:rsidR="0067606D" w:rsidRPr="00F808C6" w:rsidRDefault="0067606D" w:rsidP="0067606D">
            <w:pPr>
              <w:pStyle w:val="TabellSlutsumma"/>
              <w:keepNext/>
              <w:keepLines/>
              <w:rPr>
                <w:b/>
              </w:rPr>
            </w:pPr>
            <w:r>
              <w:rPr>
                <w:b/>
              </w:rPr>
              <w:t>38</w:t>
            </w:r>
          </w:p>
        </w:tc>
        <w:tc>
          <w:tcPr>
            <w:tcW w:w="0" w:type="dxa"/>
            <w:vAlign w:val="bottom"/>
          </w:tcPr>
          <w:p w14:paraId="0C1FE5A2" w14:textId="32B25C45" w:rsidR="0067606D" w:rsidRPr="00F808C6" w:rsidRDefault="0067606D" w:rsidP="0067606D">
            <w:pPr>
              <w:pStyle w:val="TabellSlutsumma"/>
              <w:keepNext/>
              <w:keepLines/>
              <w:rPr>
                <w:b/>
              </w:rPr>
            </w:pPr>
            <w:r>
              <w:rPr>
                <w:b/>
              </w:rPr>
              <w:t>71</w:t>
            </w:r>
          </w:p>
        </w:tc>
      </w:tr>
    </w:tbl>
    <w:p w14:paraId="771D5171" w14:textId="77777777" w:rsidR="0067606D" w:rsidRDefault="0067606D" w:rsidP="0067606D">
      <w:pPr>
        <w:pStyle w:val="TabellFotnot"/>
      </w:pPr>
      <w:r>
        <w:t>Anm.: Beloppen är avrundade och stämmer därför inte alltid överens med summan.</w:t>
      </w:r>
    </w:p>
    <w:p w14:paraId="3ACA4DDE" w14:textId="7EDA70AD" w:rsidR="0067606D" w:rsidRDefault="0067606D" w:rsidP="0067606D">
      <w:pPr>
        <w:pStyle w:val="TabellFotnot"/>
      </w:pPr>
      <w:r w:rsidRPr="004E084F">
        <w:rPr>
          <w:vertAlign w:val="superscript"/>
        </w:rPr>
        <w:t>1</w:t>
      </w:r>
      <w:r>
        <w:rPr>
          <w:vertAlign w:val="superscript"/>
        </w:rPr>
        <w:t xml:space="preserve"> </w:t>
      </w:r>
      <w:r>
        <w:t>Inklusive förändring av anslagsbehållningar.</w:t>
      </w:r>
    </w:p>
    <w:p w14:paraId="7E1A1430" w14:textId="265D8EC3" w:rsidR="0067606D" w:rsidRDefault="0067606D" w:rsidP="0067606D">
      <w:pPr>
        <w:pStyle w:val="TabellFotnot"/>
      </w:pPr>
      <w:r w:rsidRPr="004E084F">
        <w:rPr>
          <w:vertAlign w:val="superscript"/>
        </w:rPr>
        <w:t>2</w:t>
      </w:r>
      <w:r>
        <w:rPr>
          <w:vertAlign w:val="superscript"/>
        </w:rPr>
        <w:t xml:space="preserve"> </w:t>
      </w:r>
      <w:r>
        <w:t>Avser utgifterna under utgiftsområde 26 Statsskuldsräntor m.m.</w:t>
      </w:r>
    </w:p>
    <w:p w14:paraId="49856DC6" w14:textId="555EC062" w:rsidR="0067606D" w:rsidRDefault="0067606D" w:rsidP="0067606D">
      <w:pPr>
        <w:pStyle w:val="TabellFotnot"/>
      </w:pPr>
      <w:r w:rsidRPr="004E084F">
        <w:rPr>
          <w:vertAlign w:val="superscript"/>
        </w:rPr>
        <w:t>3</w:t>
      </w:r>
      <w:r>
        <w:rPr>
          <w:vertAlign w:val="superscript"/>
        </w:rPr>
        <w:t xml:space="preserve"> </w:t>
      </w:r>
      <w:r>
        <w:t>Nettot av nyupplåning och amortering.</w:t>
      </w:r>
    </w:p>
    <w:p w14:paraId="62D98F00" w14:textId="53EC033E" w:rsidR="0067606D" w:rsidRPr="007A7CEC" w:rsidRDefault="0067606D" w:rsidP="0067606D">
      <w:pPr>
        <w:pStyle w:val="TabellFotnot"/>
      </w:pPr>
      <w:r>
        <w:t>Källor: Ekonomistyrningsverket, Riksgäldskontoret och egna beräkningar.</w:t>
      </w:r>
    </w:p>
    <w:p w14:paraId="16C9DEDC" w14:textId="06E86D3F" w:rsidR="0067606D" w:rsidRDefault="0067606D" w:rsidP="0067606D">
      <w:pPr>
        <w:pStyle w:val="Rubrik5utannumrering"/>
      </w:pPr>
      <w:r>
        <w:t>Kapitalplaceringar på skattekontot påverkar budgetsaldot</w:t>
      </w:r>
    </w:p>
    <w:p w14:paraId="1DB3BDF7" w14:textId="4FF2E530" w:rsidR="0067606D" w:rsidRDefault="0067606D" w:rsidP="0067606D">
      <w:pPr>
        <w:pStyle w:val="Brdtext"/>
      </w:pPr>
      <w:r w:rsidRPr="00797B78">
        <w:t>Intäktsräntan på skattekontot har skapat incitament för företag och hushåll att placera pengar på kontot utöver skattebetalningar. Dessa kapitalplaceringar har ingen koppling till uppbörden av skatt men påverkar ändå tillfälligt statens inkomster och budgetsaldo. Vid utgången av 2018 bedöms ca</w:t>
      </w:r>
      <w:r w:rsidRPr="00E16F34">
        <w:t xml:space="preserve"> </w:t>
      </w:r>
      <w:r>
        <w:t>60 </w:t>
      </w:r>
      <w:r w:rsidRPr="00797B78">
        <w:t>miljarder kronor på skattekontot ha utgjort</w:t>
      </w:r>
      <w:r>
        <w:t>s</w:t>
      </w:r>
      <w:r w:rsidRPr="00797B78">
        <w:t xml:space="preserve"> </w:t>
      </w:r>
      <w:r>
        <w:t xml:space="preserve">av </w:t>
      </w:r>
      <w:r w:rsidRPr="00797B78">
        <w:t>kapitalplaceringar. När räntenivån i ekonomin åter blir positiv, vilket antas ske</w:t>
      </w:r>
      <w:r>
        <w:t xml:space="preserve"> först under 2021</w:t>
      </w:r>
      <w:r w:rsidRPr="00797B78">
        <w:t>, väntas företag börja ta ut dessa kapitalplaceringar. Detta beräknas försvaga budgetsaldot med</w:t>
      </w:r>
      <w:r>
        <w:t xml:space="preserve"> 30 </w:t>
      </w:r>
      <w:r w:rsidRPr="006C5841">
        <w:t>miljarder kronor</w:t>
      </w:r>
      <w:r>
        <w:t xml:space="preserve"> per år </w:t>
      </w:r>
      <w:r w:rsidRPr="00E16F34">
        <w:t>2021 och 2022</w:t>
      </w:r>
      <w:r>
        <w:t>.</w:t>
      </w:r>
    </w:p>
    <w:p w14:paraId="4D498ABE" w14:textId="138B696D" w:rsidR="0067606D" w:rsidRDefault="0067606D" w:rsidP="0067606D">
      <w:pPr>
        <w:pStyle w:val="Rubrik5utannumrering"/>
      </w:pPr>
      <w:r>
        <w:t>Varierande nivå på statsskuldsräntorna</w:t>
      </w:r>
    </w:p>
    <w:p w14:paraId="7BD5A1AE" w14:textId="6113B7ED" w:rsidR="0067606D" w:rsidRDefault="0067606D" w:rsidP="0067606D">
      <w:pPr>
        <w:pStyle w:val="Brdtext"/>
      </w:pPr>
      <w:r w:rsidRPr="005F156F">
        <w:t>Utgifterna för statsskuldsräntorna varierar kraftigt från år till år. Avgörande för ränteutgifternas nivå över tid är statsskuldens storlek, inhemska och utländska räntenivåer samt den svenska kronans växelkurs. Den upplånings</w:t>
      </w:r>
      <w:r>
        <w:softHyphen/>
      </w:r>
      <w:r w:rsidRPr="005F156F">
        <w:t>teknik som Riksgäldskontoret väljer kan på kort sikt få betydande effekter på de kassamässiga ränteutgifterna, främst genom att utgifterna omfördelas över tiden, t.ex. genom över- eller underkurser i samband med emissioner av statsobligationer.</w:t>
      </w:r>
    </w:p>
    <w:p w14:paraId="4EDAA57F" w14:textId="0B86DBAA" w:rsidR="0067606D" w:rsidRDefault="0067606D" w:rsidP="0067606D">
      <w:pPr>
        <w:pStyle w:val="Brdtextmedindrag"/>
      </w:pPr>
      <w:r w:rsidRPr="005F156F">
        <w:t>Överkurser uppstår om marknadsräntan understiger obligationens kupongränta vid emissionstillfället. Köparen av obligationen är då beredd att betala ett högre pris eftersom detta kompenseras av en högre löpande avkastning fram till att obligationen förfaller. På mot</w:t>
      </w:r>
      <w:r>
        <w:softHyphen/>
      </w:r>
      <w:r w:rsidRPr="005F156F">
        <w:t>svarande sätt uppstår underkurser om marknads</w:t>
      </w:r>
      <w:r>
        <w:softHyphen/>
      </w:r>
      <w:r w:rsidRPr="005F156F">
        <w:t>räntan överstiger obligationens kupongränta vid emissionstillfället.</w:t>
      </w:r>
    </w:p>
    <w:p w14:paraId="22086E3A" w14:textId="72F2C5FE" w:rsidR="0067606D" w:rsidRDefault="0067606D" w:rsidP="0067606D">
      <w:pPr>
        <w:pStyle w:val="Brdtextmedindrag"/>
      </w:pPr>
      <w:r w:rsidRPr="005F156F">
        <w:t>Kursförluster uppstår när Riksgäldskontoret köper tillbaka obligationer och marknadsräntan vid köptillfället understiger kupongräntan. Sådana kursdifferenser är samma sak som en över- eller underkurs, fast vid en köptransaktion i stället för en säljtransaktion.</w:t>
      </w:r>
    </w:p>
    <w:p w14:paraId="2520012D" w14:textId="4BDBF73A" w:rsidR="0067606D" w:rsidRDefault="0067606D" w:rsidP="0067606D">
      <w:pPr>
        <w:pStyle w:val="Brdtextmedindrag"/>
      </w:pPr>
      <w:r w:rsidRPr="005F156F">
        <w:t>Valutakursförluster uppstår på instrument i utländsk valuta om värdet på den svenska kronan är lägre vid förfallotidpunkten än då kontraktet ingicks.</w:t>
      </w:r>
    </w:p>
    <w:p w14:paraId="5D587E5C" w14:textId="2E2476E9" w:rsidR="0067606D" w:rsidRDefault="0067606D" w:rsidP="0067606D">
      <w:pPr>
        <w:pStyle w:val="Brdtextmedindrag"/>
      </w:pPr>
      <w:r w:rsidRPr="005F156F">
        <w:t xml:space="preserve">År 2019–2022 finns huvudsakligen två sinsemellan motverkande faktorer som påverkar ränteutgifterna: stigande marknadsräntor och en minskande statsskuld. </w:t>
      </w:r>
      <w:r w:rsidRPr="0083486E">
        <w:t>Därutöver beräknas ränteutgifterna 2019 bli förhållandevis höga till följd av kursförluster i samband med byten av obligationer.</w:t>
      </w:r>
    </w:p>
    <w:p w14:paraId="0E08EC61" w14:textId="3C863020" w:rsidR="0067606D" w:rsidRDefault="0067606D" w:rsidP="0067606D">
      <w:pPr>
        <w:pStyle w:val="Brdtextmedindrag"/>
      </w:pPr>
      <w:r w:rsidRPr="0083486E">
        <w:t>Att räntebetalningarna minskar relativt mycket mellan 2020 och 2021 beror främst på att en realobligation som förfaller 2020 ger upphov till en stor betalning av upplupen inflations</w:t>
      </w:r>
      <w:r>
        <w:softHyphen/>
      </w:r>
      <w:r w:rsidRPr="0083486E">
        <w:t>kompensation om ca</w:t>
      </w:r>
      <w:r>
        <w:t> </w:t>
      </w:r>
      <w:r w:rsidRPr="0083486E">
        <w:t>10,5</w:t>
      </w:r>
      <w:r>
        <w:t> </w:t>
      </w:r>
      <w:r w:rsidRPr="0083486E">
        <w:t xml:space="preserve">miljarder kronor. Någon motsvarande betalning äger inte rum 2021. Därutöver förfaller ett antal obligationer med relativt hög kupong fram </w:t>
      </w:r>
      <w:r>
        <w:t xml:space="preserve">t.o.m. </w:t>
      </w:r>
      <w:r w:rsidRPr="0083486E">
        <w:t>2020, vilket innebär att kupongbetalningarna på utestående obligationer 2021 sammantaget är lägre.</w:t>
      </w:r>
    </w:p>
    <w:p w14:paraId="78690D93" w14:textId="75A764E2" w:rsidR="0067606D" w:rsidRDefault="0067606D" w:rsidP="0067606D">
      <w:pPr>
        <w:pStyle w:val="Brdtextmedindrag"/>
      </w:pPr>
      <w:r w:rsidRPr="0083486E">
        <w:t xml:space="preserve">Ränteutgifterna har sjunkit kraftigt sedan mitten av 1990-talet, framför allt på grund av att räntenivåerna i dag är markant lägre än då. Under de fem första åren av 2000-talet uppgick de genomsnittliga ränteutgifterna årligen till </w:t>
      </w:r>
      <w:r w:rsidRPr="0083486E">
        <w:lastRenderedPageBreak/>
        <w:t>ca</w:t>
      </w:r>
      <w:r>
        <w:t> </w:t>
      </w:r>
      <w:r w:rsidRPr="0083486E">
        <w:t>67</w:t>
      </w:r>
      <w:r>
        <w:t> </w:t>
      </w:r>
      <w:r w:rsidRPr="0083486E">
        <w:t>miljarder kronor, vilket motsvarade ca</w:t>
      </w:r>
      <w:r>
        <w:t> </w:t>
      </w:r>
      <w:r w:rsidRPr="0083486E">
        <w:t>2,6</w:t>
      </w:r>
      <w:r>
        <w:t> </w:t>
      </w:r>
      <w:r w:rsidRPr="0083486E">
        <w:t xml:space="preserve">procent av BNP. </w:t>
      </w:r>
      <w:r w:rsidRPr="00901A2A">
        <w:t>Under de senaste fem åren har ränteutgifterna i genomsnitt uppgått till ca</w:t>
      </w:r>
      <w:r>
        <w:t xml:space="preserve"> </w:t>
      </w:r>
      <w:r w:rsidRPr="00901A2A">
        <w:t>10</w:t>
      </w:r>
      <w:r>
        <w:t> </w:t>
      </w:r>
      <w:r w:rsidRPr="00901A2A">
        <w:t>miljarder kronor eller ca 0,2</w:t>
      </w:r>
      <w:r>
        <w:t> </w:t>
      </w:r>
      <w:r w:rsidRPr="00901A2A">
        <w:t>procent av BNP.</w:t>
      </w:r>
    </w:p>
    <w:p w14:paraId="7D624F5E" w14:textId="713AA75A" w:rsidR="0067606D" w:rsidRDefault="0067606D" w:rsidP="0067606D">
      <w:pPr>
        <w:pStyle w:val="Rubrik5utannumrering"/>
      </w:pPr>
      <w:r>
        <w:t>Riksgäldskontorets nettoutlåning</w:t>
      </w:r>
    </w:p>
    <w:p w14:paraId="2FBC2470" w14:textId="63BEF850" w:rsidR="0067606D" w:rsidRDefault="0067606D" w:rsidP="0067606D">
      <w:pPr>
        <w:pStyle w:val="Brdtext"/>
      </w:pPr>
      <w:r w:rsidRPr="003A427F">
        <w:t>Riksgäldskontoret lånar ut pengar till – och ansvarar för inlåning från – myndigheter samt vissa statliga bolag och fonder. Riksgälds</w:t>
      </w:r>
      <w:r>
        <w:softHyphen/>
      </w:r>
      <w:r w:rsidRPr="003A427F">
        <w:t xml:space="preserve">kontorets nettoutlåning är en post på budgetens utgiftssida som vid sidan om anslagsfinansierade utgifter påverkar budgetsaldot. Nettoutlåningen speglar den totala nettoförändringen av all in- och utlåning under en viss period. En ökad nettoutlåning kan </w:t>
      </w:r>
      <w:r>
        <w:t>alltså</w:t>
      </w:r>
      <w:r w:rsidRPr="003A427F">
        <w:t xml:space="preserve"> bero på en ökad utlåning eller en minskad inlåning under perioden.</w:t>
      </w:r>
    </w:p>
    <w:p w14:paraId="2D5A42A9" w14:textId="77777777" w:rsidR="0067606D" w:rsidRDefault="0067606D" w:rsidP="0067606D">
      <w:pPr>
        <w:pStyle w:val="Brdtextmedindrag"/>
      </w:pPr>
      <w:r w:rsidRPr="003A427F">
        <w:t>Nettoutlåningen omfattar både löpande statlig verksamhet, som t.ex. utbetalning av studielån, och tillfälliga poster, som oftast beslutas med kort varsel och därför inte går att förutse. På grund av dessa tillfälliga poster varierar nettoutlåningen kraftigt från år till år.</w:t>
      </w:r>
      <w:r w:rsidRPr="00274EA2">
        <w:t xml:space="preserve"> </w:t>
      </w:r>
    </w:p>
    <w:p w14:paraId="2AE4689B" w14:textId="75B04D1B" w:rsidR="0067606D" w:rsidRDefault="0067606D" w:rsidP="0067606D">
      <w:pPr>
        <w:pStyle w:val="Brdtextmedindrag"/>
      </w:pPr>
      <w:r w:rsidRPr="00D353C8">
        <w:t>Lån till Riksbanken påverkas av valutakurs</w:t>
      </w:r>
      <w:r>
        <w:softHyphen/>
      </w:r>
      <w:r w:rsidRPr="00D353C8">
        <w:t>förändringar hela prognosperioden och av en amortering av en del av den förstärkta valuta</w:t>
      </w:r>
      <w:r>
        <w:softHyphen/>
      </w:r>
      <w:r w:rsidRPr="00D353C8">
        <w:t xml:space="preserve">reserven 2019 som en följd av Nordea Bank AB:s flytt av huvudkontoret från Sverige till Finland. Nordeas flytt medförde även att banken </w:t>
      </w:r>
      <w:r w:rsidRPr="003A427F">
        <w:t>fr.o.m. 2019</w:t>
      </w:r>
      <w:r>
        <w:t xml:space="preserve"> inte längre är</w:t>
      </w:r>
      <w:r w:rsidRPr="00D353C8">
        <w:t xml:space="preserve"> skyldig att betala avgift till</w:t>
      </w:r>
      <w:r w:rsidRPr="003A427F">
        <w:t xml:space="preserve"> den svenska resolutionsreserven.</w:t>
      </w:r>
    </w:p>
    <w:p w14:paraId="378897E2" w14:textId="078B05FD" w:rsidR="0067606D" w:rsidRDefault="0067606D" w:rsidP="0067606D">
      <w:pPr>
        <w:pStyle w:val="Brdtextmedindrag"/>
      </w:pPr>
      <w:r w:rsidRPr="003A427F">
        <w:t>Sedan 2016 betalar banker och kreditinstitut en avgift till den s.k.</w:t>
      </w:r>
      <w:r>
        <w:t> </w:t>
      </w:r>
      <w:r w:rsidRPr="003A427F">
        <w:t>resolutionsreserven, som under extraordinära omständigheter ska kunna användas för ett institut som försatts i resolution. Behållningen på resolutionsreserven ökar över prognosperioden på grund av det årliga avgifts</w:t>
      </w:r>
      <w:r>
        <w:softHyphen/>
      </w:r>
      <w:r w:rsidRPr="003A427F">
        <w:t xml:space="preserve">uttaget, men till viss del även på grund av ränteintäkter på behållningen, vilket bidrar till en lägre nettoutlåning. </w:t>
      </w:r>
    </w:p>
    <w:p w14:paraId="555EB2F1" w14:textId="05D29E8F" w:rsidR="0067606D" w:rsidRDefault="0067606D" w:rsidP="0067606D">
      <w:pPr>
        <w:pStyle w:val="Brdtextmedindrag"/>
      </w:pPr>
      <w:r>
        <w:t xml:space="preserve">Under 2019 ersattes radio- och tv-avgiften av en individuell public service-avgift. </w:t>
      </w:r>
      <w:r w:rsidRPr="0074588E">
        <w:t>Avgiften kommer att tas in av Skatteverket som betalar ut avgiftsmedlen till ett särskilt public service-konto i Riksgäldskontoret.</w:t>
      </w:r>
    </w:p>
    <w:p w14:paraId="69E6764B" w14:textId="4DD3DDA8" w:rsidR="0067606D" w:rsidRPr="000D1306" w:rsidRDefault="0067606D" w:rsidP="0067606D">
      <w:pPr>
        <w:pStyle w:val="Rubrik2"/>
      </w:pPr>
      <w:bookmarkStart w:id="302" w:name="_Toc19298875"/>
      <w:r>
        <w:t>Ålderspensionssystemets finanser</w:t>
      </w:r>
      <w:bookmarkEnd w:id="302"/>
    </w:p>
    <w:p w14:paraId="4686506D" w14:textId="3EDB2DDE" w:rsidR="0067606D" w:rsidRPr="000E6D1E" w:rsidRDefault="0067606D" w:rsidP="0067606D">
      <w:pPr>
        <w:pStyle w:val="Brdtextmedindrag"/>
        <w:ind w:firstLine="0"/>
      </w:pPr>
      <w:r w:rsidRPr="000E6D1E">
        <w:t>I ålderspensionssystemet förväntas ett avgifts</w:t>
      </w:r>
      <w:r>
        <w:softHyphen/>
      </w:r>
      <w:r w:rsidRPr="000E6D1E">
        <w:t xml:space="preserve">underskott under hela prognosperioden, dvs. </w:t>
      </w:r>
      <w:r w:rsidRPr="000E6D1E">
        <w:t>avgiftsinkomsterna beräknas vara lägre än pensionsutbetalningarna. Det finansiella sparan</w:t>
      </w:r>
      <w:r>
        <w:softHyphen/>
      </w:r>
      <w:r w:rsidRPr="000E6D1E">
        <w:t xml:space="preserve">det i ålderspensionssystemet </w:t>
      </w:r>
      <w:r>
        <w:t>beräknas</w:t>
      </w:r>
      <w:r w:rsidRPr="000E6D1E">
        <w:t xml:space="preserve"> trots detta visa ett överskott 2019–2022</w:t>
      </w:r>
      <w:r>
        <w:t xml:space="preserve"> som i genomsnitt motsvarar 0,1 procent av BNP</w:t>
      </w:r>
      <w:r w:rsidRPr="000E6D1E">
        <w:t>. Det förklaras av att direktavkastningen på AP</w:t>
      </w:r>
      <w:r>
        <w:t>-</w:t>
      </w:r>
      <w:r w:rsidRPr="000E6D1E">
        <w:t>fondernas till</w:t>
      </w:r>
      <w:r>
        <w:softHyphen/>
      </w:r>
      <w:r w:rsidRPr="000E6D1E">
        <w:t>gångar i form av ränteintäkter och utdelningar de närmaste åren bedöms vara högre än avgifts</w:t>
      </w:r>
      <w:r>
        <w:softHyphen/>
      </w:r>
      <w:r w:rsidRPr="000E6D1E">
        <w:t>underskottet.</w:t>
      </w:r>
    </w:p>
    <w:p w14:paraId="7D66BCA3" w14:textId="77777777" w:rsidR="0067606D" w:rsidRDefault="0067606D" w:rsidP="0067606D">
      <w:pPr>
        <w:pStyle w:val="Brdtext"/>
      </w:pPr>
    </w:p>
    <w:p w14:paraId="695FAFC0" w14:textId="427D229A" w:rsidR="0067606D" w:rsidRDefault="0067606D" w:rsidP="0067606D">
      <w:pPr>
        <w:pStyle w:val="TabellRubrik"/>
      </w:pPr>
      <w:bookmarkStart w:id="303" w:name="_Ref16776091"/>
      <w:bookmarkStart w:id="304" w:name="_Toc19299022"/>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8</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10</w:t>
      </w:r>
      <w:r>
        <w:rPr>
          <w:noProof/>
        </w:rPr>
        <w:fldChar w:fldCharType="end"/>
      </w:r>
      <w:bookmarkEnd w:id="303"/>
      <w:r>
        <w:rPr>
          <w:noProof/>
        </w:rPr>
        <w:tab/>
      </w:r>
      <w:r>
        <w:t>Ålderspensionssystemets inkomster och utgifter</w:t>
      </w:r>
      <w:bookmarkEnd w:id="304"/>
    </w:p>
    <w:p w14:paraId="16E64061" w14:textId="52EACFA0" w:rsidR="0067606D" w:rsidRDefault="0067606D" w:rsidP="0067606D">
      <w:pPr>
        <w:pStyle w:val="TabellUnderrubrik"/>
      </w:pPr>
      <w:r>
        <w:t xml:space="preserve">Miljarder kronor om inte annat anges. Utfall 2018, prognos </w:t>
      </w:r>
      <w:r>
        <w:br/>
        <w:t>2019–2022</w:t>
      </w:r>
    </w:p>
    <w:tbl>
      <w:tblPr>
        <w:tblStyle w:val="RKEgentabell"/>
        <w:tblW w:w="4383" w:type="dxa"/>
        <w:tblInd w:w="0" w:type="dxa"/>
        <w:tblLayout w:type="fixed"/>
        <w:tblLook w:val="0460" w:firstRow="1" w:lastRow="1" w:firstColumn="0" w:lastColumn="0" w:noHBand="0" w:noVBand="1"/>
      </w:tblPr>
      <w:tblGrid>
        <w:gridCol w:w="1866"/>
        <w:gridCol w:w="503"/>
        <w:gridCol w:w="503"/>
        <w:gridCol w:w="504"/>
        <w:gridCol w:w="503"/>
        <w:gridCol w:w="504"/>
      </w:tblGrid>
      <w:tr w:rsidR="0067606D" w14:paraId="04C5C591" w14:textId="77777777" w:rsidTr="0067606D">
        <w:trPr>
          <w:cnfStyle w:val="100000000000" w:firstRow="1" w:lastRow="0" w:firstColumn="0" w:lastColumn="0" w:oddVBand="0" w:evenVBand="0" w:oddHBand="0" w:evenHBand="0" w:firstRowFirstColumn="0" w:firstRowLastColumn="0" w:lastRowFirstColumn="0" w:lastRowLastColumn="0"/>
        </w:trPr>
        <w:tc>
          <w:tcPr>
            <w:tcW w:w="1866" w:type="dxa"/>
            <w:tcMar>
              <w:left w:w="0" w:type="dxa"/>
              <w:right w:w="0" w:type="dxa"/>
            </w:tcMar>
          </w:tcPr>
          <w:p w14:paraId="1A4084BC" w14:textId="77777777" w:rsidR="0067606D" w:rsidRDefault="0067606D" w:rsidP="0067606D">
            <w:pPr>
              <w:pStyle w:val="TabellHuvud"/>
              <w:keepNext/>
              <w:keepLines/>
              <w:jc w:val="left"/>
            </w:pPr>
          </w:p>
        </w:tc>
        <w:tc>
          <w:tcPr>
            <w:tcW w:w="503" w:type="dxa"/>
          </w:tcPr>
          <w:p w14:paraId="35CA8B77" w14:textId="3C64C8E4" w:rsidR="0067606D" w:rsidRDefault="0067606D" w:rsidP="0067606D">
            <w:pPr>
              <w:pStyle w:val="TabellHuvud"/>
              <w:keepNext/>
              <w:keepLines/>
            </w:pPr>
            <w:r>
              <w:t>2018</w:t>
            </w:r>
          </w:p>
        </w:tc>
        <w:tc>
          <w:tcPr>
            <w:tcW w:w="503" w:type="dxa"/>
          </w:tcPr>
          <w:p w14:paraId="3830DC51" w14:textId="746F86C3" w:rsidR="0067606D" w:rsidRDefault="0067606D" w:rsidP="0067606D">
            <w:pPr>
              <w:pStyle w:val="TabellHuvud"/>
              <w:keepNext/>
              <w:keepLines/>
            </w:pPr>
            <w:r>
              <w:t>2019</w:t>
            </w:r>
          </w:p>
        </w:tc>
        <w:tc>
          <w:tcPr>
            <w:tcW w:w="504" w:type="dxa"/>
          </w:tcPr>
          <w:p w14:paraId="4580D5DC" w14:textId="50ADFA4E" w:rsidR="0067606D" w:rsidRDefault="0067606D" w:rsidP="0067606D">
            <w:pPr>
              <w:pStyle w:val="TabellHuvud"/>
              <w:keepNext/>
              <w:keepLines/>
            </w:pPr>
            <w:r>
              <w:t>2020</w:t>
            </w:r>
          </w:p>
        </w:tc>
        <w:tc>
          <w:tcPr>
            <w:tcW w:w="503" w:type="dxa"/>
          </w:tcPr>
          <w:p w14:paraId="7A9928DE" w14:textId="0C4959C0" w:rsidR="0067606D" w:rsidRDefault="0067606D" w:rsidP="0067606D">
            <w:pPr>
              <w:pStyle w:val="TabellHuvud"/>
              <w:keepNext/>
              <w:keepLines/>
            </w:pPr>
            <w:r>
              <w:t>2021</w:t>
            </w:r>
          </w:p>
        </w:tc>
        <w:tc>
          <w:tcPr>
            <w:tcW w:w="504" w:type="dxa"/>
          </w:tcPr>
          <w:p w14:paraId="60C1C595" w14:textId="0CF91770" w:rsidR="0067606D" w:rsidRDefault="0067606D" w:rsidP="0067606D">
            <w:pPr>
              <w:pStyle w:val="TabellHuvud"/>
              <w:keepNext/>
              <w:keepLines/>
            </w:pPr>
            <w:r>
              <w:t>2022</w:t>
            </w:r>
          </w:p>
        </w:tc>
      </w:tr>
      <w:tr w:rsidR="0067606D" w:rsidRPr="0089124B" w14:paraId="74463C34" w14:textId="77777777" w:rsidTr="0067606D">
        <w:tc>
          <w:tcPr>
            <w:tcW w:w="0" w:type="dxa"/>
            <w:tcBorders>
              <w:bottom w:val="single" w:sz="6" w:space="0" w:color="auto"/>
            </w:tcBorders>
            <w:tcMar>
              <w:left w:w="0" w:type="dxa"/>
              <w:right w:w="0" w:type="dxa"/>
            </w:tcMar>
          </w:tcPr>
          <w:p w14:paraId="3238F663" w14:textId="05BC266E" w:rsidR="0067606D" w:rsidRPr="0089124B" w:rsidRDefault="0067606D" w:rsidP="0067606D">
            <w:pPr>
              <w:pStyle w:val="TabellRader"/>
              <w:keepNext/>
              <w:keepLines/>
              <w:jc w:val="left"/>
            </w:pPr>
            <w:r w:rsidRPr="0089124B">
              <w:t>Avgifter</w:t>
            </w:r>
          </w:p>
        </w:tc>
        <w:tc>
          <w:tcPr>
            <w:tcW w:w="0" w:type="dxa"/>
            <w:tcBorders>
              <w:bottom w:val="single" w:sz="6" w:space="0" w:color="auto"/>
            </w:tcBorders>
          </w:tcPr>
          <w:p w14:paraId="42D7C314" w14:textId="6B06F68F" w:rsidR="0067606D" w:rsidRPr="0089124B" w:rsidRDefault="0067606D" w:rsidP="0067606D">
            <w:pPr>
              <w:pStyle w:val="TabellRader"/>
              <w:keepNext/>
              <w:keepLines/>
            </w:pPr>
            <w:r w:rsidRPr="00FE39CF">
              <w:t>280</w:t>
            </w:r>
          </w:p>
        </w:tc>
        <w:tc>
          <w:tcPr>
            <w:tcW w:w="0" w:type="dxa"/>
            <w:tcBorders>
              <w:bottom w:val="single" w:sz="6" w:space="0" w:color="auto"/>
            </w:tcBorders>
          </w:tcPr>
          <w:p w14:paraId="4E50FBF8" w14:textId="277DE39D" w:rsidR="0067606D" w:rsidRPr="0089124B" w:rsidRDefault="0067606D" w:rsidP="0067606D">
            <w:pPr>
              <w:pStyle w:val="TabellRader"/>
              <w:keepNext/>
              <w:keepLines/>
            </w:pPr>
            <w:r w:rsidRPr="00FE39CF">
              <w:t>28</w:t>
            </w:r>
            <w:r>
              <w:t>9</w:t>
            </w:r>
          </w:p>
        </w:tc>
        <w:tc>
          <w:tcPr>
            <w:tcW w:w="0" w:type="dxa"/>
            <w:tcBorders>
              <w:bottom w:val="single" w:sz="6" w:space="0" w:color="auto"/>
            </w:tcBorders>
          </w:tcPr>
          <w:p w14:paraId="13DF484A" w14:textId="4523D233" w:rsidR="0067606D" w:rsidRPr="0089124B" w:rsidRDefault="0067606D" w:rsidP="0067606D">
            <w:pPr>
              <w:pStyle w:val="TabellRader"/>
              <w:keepNext/>
              <w:keepLines/>
            </w:pPr>
            <w:r w:rsidRPr="00FE39CF">
              <w:t>297</w:t>
            </w:r>
          </w:p>
        </w:tc>
        <w:tc>
          <w:tcPr>
            <w:tcW w:w="0" w:type="dxa"/>
            <w:tcBorders>
              <w:bottom w:val="single" w:sz="6" w:space="0" w:color="auto"/>
            </w:tcBorders>
          </w:tcPr>
          <w:p w14:paraId="77E507A3" w14:textId="0A43C200" w:rsidR="0067606D" w:rsidRPr="0089124B" w:rsidRDefault="0067606D" w:rsidP="0067606D">
            <w:pPr>
              <w:pStyle w:val="TabellRader"/>
              <w:keepNext/>
              <w:keepLines/>
            </w:pPr>
            <w:r w:rsidRPr="00FE39CF">
              <w:t>307</w:t>
            </w:r>
          </w:p>
        </w:tc>
        <w:tc>
          <w:tcPr>
            <w:tcW w:w="0" w:type="dxa"/>
            <w:tcBorders>
              <w:bottom w:val="single" w:sz="6" w:space="0" w:color="auto"/>
            </w:tcBorders>
          </w:tcPr>
          <w:p w14:paraId="2862E05E" w14:textId="64763AD0" w:rsidR="0067606D" w:rsidRPr="0089124B" w:rsidRDefault="0067606D" w:rsidP="0067606D">
            <w:pPr>
              <w:pStyle w:val="TabellRader"/>
              <w:keepNext/>
              <w:keepLines/>
            </w:pPr>
            <w:r w:rsidRPr="00FE39CF">
              <w:t>317</w:t>
            </w:r>
          </w:p>
        </w:tc>
      </w:tr>
      <w:tr w:rsidR="0067606D" w14:paraId="4E8AA191" w14:textId="77777777" w:rsidTr="0067606D">
        <w:tc>
          <w:tcPr>
            <w:tcW w:w="0" w:type="dxa"/>
            <w:tcBorders>
              <w:top w:val="single" w:sz="6" w:space="0" w:color="auto"/>
              <w:bottom w:val="single" w:sz="12" w:space="0" w:color="auto"/>
            </w:tcBorders>
            <w:tcMar>
              <w:left w:w="0" w:type="dxa"/>
              <w:right w:w="0" w:type="dxa"/>
            </w:tcMar>
          </w:tcPr>
          <w:p w14:paraId="458090B9" w14:textId="1E1AEE14" w:rsidR="0067606D" w:rsidRDefault="0067606D" w:rsidP="0067606D">
            <w:pPr>
              <w:pStyle w:val="TabellRader"/>
              <w:keepNext/>
              <w:keepLines/>
              <w:jc w:val="left"/>
            </w:pPr>
            <w:r w:rsidRPr="00C74F42">
              <w:t>Pensioner</w:t>
            </w:r>
          </w:p>
        </w:tc>
        <w:tc>
          <w:tcPr>
            <w:tcW w:w="0" w:type="dxa"/>
            <w:tcBorders>
              <w:top w:val="single" w:sz="6" w:space="0" w:color="auto"/>
              <w:bottom w:val="single" w:sz="12" w:space="0" w:color="auto"/>
            </w:tcBorders>
          </w:tcPr>
          <w:p w14:paraId="6297D13E" w14:textId="26BB1BF9" w:rsidR="0067606D" w:rsidRDefault="0067606D" w:rsidP="0067606D">
            <w:pPr>
              <w:pStyle w:val="TabellRader"/>
              <w:keepNext/>
              <w:keepLines/>
            </w:pPr>
            <w:r w:rsidRPr="00FE39CF">
              <w:t>304</w:t>
            </w:r>
          </w:p>
        </w:tc>
        <w:tc>
          <w:tcPr>
            <w:tcW w:w="0" w:type="dxa"/>
            <w:tcBorders>
              <w:top w:val="single" w:sz="6" w:space="0" w:color="auto"/>
              <w:bottom w:val="single" w:sz="12" w:space="0" w:color="auto"/>
            </w:tcBorders>
          </w:tcPr>
          <w:p w14:paraId="703CF088" w14:textId="732CF433" w:rsidR="0067606D" w:rsidRDefault="0067606D" w:rsidP="0067606D">
            <w:pPr>
              <w:pStyle w:val="TabellRader"/>
              <w:keepNext/>
              <w:keepLines/>
            </w:pPr>
            <w:r w:rsidRPr="00FE39CF">
              <w:t>314</w:t>
            </w:r>
          </w:p>
        </w:tc>
        <w:tc>
          <w:tcPr>
            <w:tcW w:w="0" w:type="dxa"/>
            <w:tcBorders>
              <w:top w:val="single" w:sz="6" w:space="0" w:color="auto"/>
              <w:bottom w:val="single" w:sz="12" w:space="0" w:color="auto"/>
            </w:tcBorders>
          </w:tcPr>
          <w:p w14:paraId="6CE47DC0" w14:textId="1EA13314" w:rsidR="0067606D" w:rsidRDefault="0067606D" w:rsidP="0067606D">
            <w:pPr>
              <w:pStyle w:val="TabellRader"/>
              <w:keepNext/>
              <w:keepLines/>
            </w:pPr>
            <w:r w:rsidRPr="00FE39CF">
              <w:t>322</w:t>
            </w:r>
          </w:p>
        </w:tc>
        <w:tc>
          <w:tcPr>
            <w:tcW w:w="0" w:type="dxa"/>
            <w:tcBorders>
              <w:top w:val="single" w:sz="6" w:space="0" w:color="auto"/>
              <w:bottom w:val="single" w:sz="12" w:space="0" w:color="auto"/>
            </w:tcBorders>
          </w:tcPr>
          <w:p w14:paraId="14B921C5" w14:textId="29314522" w:rsidR="0067606D" w:rsidRDefault="0067606D" w:rsidP="0067606D">
            <w:pPr>
              <w:pStyle w:val="TabellRader"/>
              <w:keepNext/>
              <w:keepLines/>
            </w:pPr>
            <w:r w:rsidRPr="00FE39CF">
              <w:t>330</w:t>
            </w:r>
          </w:p>
        </w:tc>
        <w:tc>
          <w:tcPr>
            <w:tcW w:w="0" w:type="dxa"/>
            <w:tcBorders>
              <w:top w:val="single" w:sz="6" w:space="0" w:color="auto"/>
              <w:bottom w:val="single" w:sz="12" w:space="0" w:color="auto"/>
            </w:tcBorders>
          </w:tcPr>
          <w:p w14:paraId="1D512F27" w14:textId="6235EC09" w:rsidR="0067606D" w:rsidRDefault="0067606D" w:rsidP="0067606D">
            <w:pPr>
              <w:pStyle w:val="TabellRader"/>
              <w:keepNext/>
              <w:keepLines/>
            </w:pPr>
            <w:r w:rsidRPr="00FE39CF">
              <w:t>339</w:t>
            </w:r>
          </w:p>
        </w:tc>
      </w:tr>
      <w:tr w:rsidR="0067606D" w:rsidRPr="0089124B" w14:paraId="563CE8B8" w14:textId="77777777" w:rsidTr="0067606D">
        <w:tc>
          <w:tcPr>
            <w:tcW w:w="0" w:type="dxa"/>
            <w:tcBorders>
              <w:top w:val="single" w:sz="12" w:space="0" w:color="auto"/>
            </w:tcBorders>
            <w:tcMar>
              <w:left w:w="0" w:type="dxa"/>
              <w:right w:w="0" w:type="dxa"/>
            </w:tcMar>
          </w:tcPr>
          <w:p w14:paraId="60E145E9" w14:textId="3300FD19" w:rsidR="0067606D" w:rsidRPr="0089124B" w:rsidRDefault="0067606D" w:rsidP="0067606D">
            <w:pPr>
              <w:pStyle w:val="TabellRader"/>
              <w:keepNext/>
              <w:keepLines/>
              <w:jc w:val="left"/>
              <w:rPr>
                <w:b/>
              </w:rPr>
            </w:pPr>
            <w:r w:rsidRPr="0089124B">
              <w:rPr>
                <w:b/>
              </w:rPr>
              <w:t>Avgifts</w:t>
            </w:r>
            <w:r>
              <w:rPr>
                <w:b/>
              </w:rPr>
              <w:t>underskott</w:t>
            </w:r>
          </w:p>
        </w:tc>
        <w:tc>
          <w:tcPr>
            <w:tcW w:w="0" w:type="dxa"/>
            <w:tcBorders>
              <w:top w:val="single" w:sz="12" w:space="0" w:color="auto"/>
            </w:tcBorders>
          </w:tcPr>
          <w:p w14:paraId="3D43F8B3" w14:textId="49AD086F" w:rsidR="0067606D" w:rsidRPr="00C3606F" w:rsidRDefault="0067606D" w:rsidP="0067606D">
            <w:pPr>
              <w:pStyle w:val="TabellRader"/>
              <w:keepNext/>
              <w:keepLines/>
              <w:rPr>
                <w:b/>
              </w:rPr>
            </w:pPr>
            <w:r w:rsidRPr="00C3606F">
              <w:rPr>
                <w:b/>
              </w:rPr>
              <w:t>-24</w:t>
            </w:r>
          </w:p>
        </w:tc>
        <w:tc>
          <w:tcPr>
            <w:tcW w:w="0" w:type="dxa"/>
            <w:tcBorders>
              <w:top w:val="single" w:sz="12" w:space="0" w:color="auto"/>
            </w:tcBorders>
          </w:tcPr>
          <w:p w14:paraId="73A8CAEF" w14:textId="0E296B23" w:rsidR="0067606D" w:rsidRPr="00C3606F" w:rsidRDefault="0067606D" w:rsidP="0067606D">
            <w:pPr>
              <w:pStyle w:val="TabellRader"/>
              <w:keepNext/>
              <w:keepLines/>
              <w:rPr>
                <w:b/>
              </w:rPr>
            </w:pPr>
            <w:r w:rsidRPr="00C3606F">
              <w:rPr>
                <w:b/>
              </w:rPr>
              <w:t>-25</w:t>
            </w:r>
          </w:p>
        </w:tc>
        <w:tc>
          <w:tcPr>
            <w:tcW w:w="0" w:type="dxa"/>
            <w:tcBorders>
              <w:top w:val="single" w:sz="12" w:space="0" w:color="auto"/>
            </w:tcBorders>
          </w:tcPr>
          <w:p w14:paraId="2D7E1FD9" w14:textId="65FFC4E6" w:rsidR="0067606D" w:rsidRPr="00C3606F" w:rsidRDefault="0067606D" w:rsidP="0067606D">
            <w:pPr>
              <w:pStyle w:val="TabellRader"/>
              <w:keepNext/>
              <w:keepLines/>
              <w:rPr>
                <w:b/>
              </w:rPr>
            </w:pPr>
            <w:r w:rsidRPr="00C3606F">
              <w:rPr>
                <w:b/>
              </w:rPr>
              <w:t>-25</w:t>
            </w:r>
          </w:p>
        </w:tc>
        <w:tc>
          <w:tcPr>
            <w:tcW w:w="0" w:type="dxa"/>
            <w:tcBorders>
              <w:top w:val="single" w:sz="12" w:space="0" w:color="auto"/>
            </w:tcBorders>
          </w:tcPr>
          <w:p w14:paraId="5A988665" w14:textId="2031ABAF" w:rsidR="0067606D" w:rsidRPr="00C3606F" w:rsidRDefault="0067606D" w:rsidP="0067606D">
            <w:pPr>
              <w:pStyle w:val="TabellRader"/>
              <w:keepNext/>
              <w:keepLines/>
              <w:rPr>
                <w:b/>
              </w:rPr>
            </w:pPr>
            <w:r w:rsidRPr="00C3606F">
              <w:rPr>
                <w:b/>
              </w:rPr>
              <w:t>-24</w:t>
            </w:r>
          </w:p>
        </w:tc>
        <w:tc>
          <w:tcPr>
            <w:tcW w:w="0" w:type="dxa"/>
            <w:tcBorders>
              <w:top w:val="single" w:sz="12" w:space="0" w:color="auto"/>
            </w:tcBorders>
          </w:tcPr>
          <w:p w14:paraId="2868C43C" w14:textId="2C942347" w:rsidR="0067606D" w:rsidRPr="00C3606F" w:rsidRDefault="0067606D" w:rsidP="0067606D">
            <w:pPr>
              <w:pStyle w:val="TabellRader"/>
              <w:keepNext/>
              <w:keepLines/>
              <w:rPr>
                <w:b/>
              </w:rPr>
            </w:pPr>
            <w:r w:rsidRPr="00C3606F">
              <w:rPr>
                <w:b/>
              </w:rPr>
              <w:t>-22</w:t>
            </w:r>
          </w:p>
        </w:tc>
      </w:tr>
      <w:tr w:rsidR="0067606D" w14:paraId="2024DC63" w14:textId="77777777" w:rsidTr="0067606D">
        <w:tc>
          <w:tcPr>
            <w:tcW w:w="0" w:type="dxa"/>
            <w:tcBorders>
              <w:bottom w:val="single" w:sz="6" w:space="0" w:color="auto"/>
            </w:tcBorders>
            <w:tcMar>
              <w:left w:w="0" w:type="dxa"/>
              <w:right w:w="0" w:type="dxa"/>
            </w:tcMar>
          </w:tcPr>
          <w:p w14:paraId="37650C92" w14:textId="01E7753A" w:rsidR="0067606D" w:rsidRDefault="0067606D" w:rsidP="0067606D">
            <w:pPr>
              <w:pStyle w:val="TabellRader"/>
              <w:keepNext/>
              <w:keepLines/>
              <w:jc w:val="left"/>
            </w:pPr>
            <w:r w:rsidRPr="00C74F42">
              <w:t>Räntor, utdelningar</w:t>
            </w:r>
          </w:p>
        </w:tc>
        <w:tc>
          <w:tcPr>
            <w:tcW w:w="0" w:type="dxa"/>
            <w:tcBorders>
              <w:bottom w:val="single" w:sz="6" w:space="0" w:color="auto"/>
            </w:tcBorders>
          </w:tcPr>
          <w:p w14:paraId="2CCEF36C" w14:textId="4A1A384E" w:rsidR="0067606D" w:rsidRDefault="0067606D" w:rsidP="0067606D">
            <w:pPr>
              <w:pStyle w:val="TabellRader"/>
              <w:keepNext/>
              <w:keepLines/>
            </w:pPr>
            <w:r w:rsidRPr="00FE39CF">
              <w:t>36</w:t>
            </w:r>
          </w:p>
        </w:tc>
        <w:tc>
          <w:tcPr>
            <w:tcW w:w="0" w:type="dxa"/>
            <w:tcBorders>
              <w:bottom w:val="single" w:sz="6" w:space="0" w:color="auto"/>
            </w:tcBorders>
          </w:tcPr>
          <w:p w14:paraId="3AA00F29" w14:textId="6AEED62F" w:rsidR="0067606D" w:rsidRDefault="0067606D" w:rsidP="0067606D">
            <w:pPr>
              <w:pStyle w:val="TabellRader"/>
              <w:keepNext/>
              <w:keepLines/>
            </w:pPr>
            <w:r w:rsidRPr="00FE39CF">
              <w:t>33</w:t>
            </w:r>
          </w:p>
        </w:tc>
        <w:tc>
          <w:tcPr>
            <w:tcW w:w="0" w:type="dxa"/>
            <w:tcBorders>
              <w:bottom w:val="single" w:sz="6" w:space="0" w:color="auto"/>
            </w:tcBorders>
          </w:tcPr>
          <w:p w14:paraId="297274BB" w14:textId="679BBEB6" w:rsidR="0067606D" w:rsidRDefault="0067606D" w:rsidP="0067606D">
            <w:pPr>
              <w:pStyle w:val="TabellRader"/>
              <w:keepNext/>
              <w:keepLines/>
            </w:pPr>
            <w:r w:rsidRPr="00FE39CF">
              <w:t>36</w:t>
            </w:r>
          </w:p>
        </w:tc>
        <w:tc>
          <w:tcPr>
            <w:tcW w:w="0" w:type="dxa"/>
            <w:tcBorders>
              <w:bottom w:val="single" w:sz="6" w:space="0" w:color="auto"/>
            </w:tcBorders>
          </w:tcPr>
          <w:p w14:paraId="26F505CC" w14:textId="5CF02CD9" w:rsidR="0067606D" w:rsidRDefault="0067606D" w:rsidP="0067606D">
            <w:pPr>
              <w:pStyle w:val="TabellRader"/>
              <w:keepNext/>
              <w:keepLines/>
            </w:pPr>
            <w:r w:rsidRPr="00FE39CF">
              <w:t>37</w:t>
            </w:r>
          </w:p>
        </w:tc>
        <w:tc>
          <w:tcPr>
            <w:tcW w:w="0" w:type="dxa"/>
            <w:tcBorders>
              <w:bottom w:val="single" w:sz="6" w:space="0" w:color="auto"/>
            </w:tcBorders>
          </w:tcPr>
          <w:p w14:paraId="20EC311D" w14:textId="04F56DC8" w:rsidR="0067606D" w:rsidRDefault="0067606D" w:rsidP="0067606D">
            <w:pPr>
              <w:pStyle w:val="TabellRader"/>
              <w:keepNext/>
              <w:keepLines/>
            </w:pPr>
            <w:r w:rsidRPr="00FE39CF">
              <w:t>39</w:t>
            </w:r>
          </w:p>
        </w:tc>
      </w:tr>
      <w:tr w:rsidR="0067606D" w14:paraId="04F3707E" w14:textId="77777777" w:rsidTr="0067606D">
        <w:tc>
          <w:tcPr>
            <w:tcW w:w="0" w:type="dxa"/>
            <w:tcBorders>
              <w:top w:val="single" w:sz="6" w:space="0" w:color="auto"/>
              <w:bottom w:val="single" w:sz="12" w:space="0" w:color="auto"/>
            </w:tcBorders>
            <w:tcMar>
              <w:left w:w="0" w:type="dxa"/>
              <w:right w:w="0" w:type="dxa"/>
            </w:tcMar>
          </w:tcPr>
          <w:p w14:paraId="412773F1" w14:textId="722F37E2" w:rsidR="0067606D" w:rsidRDefault="0067606D" w:rsidP="0067606D">
            <w:pPr>
              <w:pStyle w:val="TabellRader"/>
              <w:keepNext/>
              <w:keepLines/>
              <w:jc w:val="left"/>
            </w:pPr>
            <w:r w:rsidRPr="00C74F42">
              <w:t>Förvaltningsutgifter m</w:t>
            </w:r>
            <w:r>
              <w:t>.</w:t>
            </w:r>
            <w:r w:rsidRPr="00C74F42">
              <w:t>m</w:t>
            </w:r>
            <w:r>
              <w:t>.</w:t>
            </w:r>
          </w:p>
        </w:tc>
        <w:tc>
          <w:tcPr>
            <w:tcW w:w="0" w:type="dxa"/>
            <w:tcBorders>
              <w:top w:val="single" w:sz="6" w:space="0" w:color="auto"/>
              <w:bottom w:val="single" w:sz="12" w:space="0" w:color="auto"/>
            </w:tcBorders>
          </w:tcPr>
          <w:p w14:paraId="3C6E9116" w14:textId="5681492D" w:rsidR="0067606D" w:rsidRDefault="0067606D" w:rsidP="0067606D">
            <w:pPr>
              <w:pStyle w:val="TabellRader"/>
              <w:keepNext/>
              <w:keepLines/>
            </w:pPr>
            <w:r w:rsidRPr="00FE39CF">
              <w:t>-5</w:t>
            </w:r>
          </w:p>
        </w:tc>
        <w:tc>
          <w:tcPr>
            <w:tcW w:w="0" w:type="dxa"/>
            <w:tcBorders>
              <w:top w:val="single" w:sz="6" w:space="0" w:color="auto"/>
              <w:bottom w:val="single" w:sz="12" w:space="0" w:color="auto"/>
            </w:tcBorders>
          </w:tcPr>
          <w:p w14:paraId="2197C450" w14:textId="38E1340A" w:rsidR="0067606D" w:rsidRDefault="0067606D" w:rsidP="0067606D">
            <w:pPr>
              <w:pStyle w:val="TabellRader"/>
              <w:keepNext/>
              <w:keepLines/>
            </w:pPr>
            <w:r w:rsidRPr="00FE39CF">
              <w:t>-5</w:t>
            </w:r>
          </w:p>
        </w:tc>
        <w:tc>
          <w:tcPr>
            <w:tcW w:w="0" w:type="dxa"/>
            <w:tcBorders>
              <w:top w:val="single" w:sz="6" w:space="0" w:color="auto"/>
              <w:bottom w:val="single" w:sz="12" w:space="0" w:color="auto"/>
            </w:tcBorders>
          </w:tcPr>
          <w:p w14:paraId="5652E9C8" w14:textId="329644AB" w:rsidR="0067606D" w:rsidRDefault="0067606D" w:rsidP="0067606D">
            <w:pPr>
              <w:pStyle w:val="TabellRader"/>
              <w:keepNext/>
              <w:keepLines/>
            </w:pPr>
            <w:r w:rsidRPr="00FE39CF">
              <w:t>-5</w:t>
            </w:r>
          </w:p>
        </w:tc>
        <w:tc>
          <w:tcPr>
            <w:tcW w:w="0" w:type="dxa"/>
            <w:tcBorders>
              <w:top w:val="single" w:sz="6" w:space="0" w:color="auto"/>
              <w:bottom w:val="single" w:sz="12" w:space="0" w:color="auto"/>
            </w:tcBorders>
          </w:tcPr>
          <w:p w14:paraId="45DF8AC0" w14:textId="49D51037" w:rsidR="0067606D" w:rsidRDefault="0067606D" w:rsidP="0067606D">
            <w:pPr>
              <w:pStyle w:val="TabellRader"/>
              <w:keepNext/>
              <w:keepLines/>
            </w:pPr>
            <w:r w:rsidRPr="00FE39CF">
              <w:t>-5</w:t>
            </w:r>
          </w:p>
        </w:tc>
        <w:tc>
          <w:tcPr>
            <w:tcW w:w="0" w:type="dxa"/>
            <w:tcBorders>
              <w:top w:val="single" w:sz="6" w:space="0" w:color="auto"/>
              <w:bottom w:val="single" w:sz="12" w:space="0" w:color="auto"/>
            </w:tcBorders>
          </w:tcPr>
          <w:p w14:paraId="2BDAD393" w14:textId="0DDBDB63" w:rsidR="0067606D" w:rsidRDefault="0067606D" w:rsidP="0067606D">
            <w:pPr>
              <w:pStyle w:val="TabellRader"/>
              <w:keepNext/>
              <w:keepLines/>
            </w:pPr>
            <w:r w:rsidRPr="00FE39CF">
              <w:t>-5</w:t>
            </w:r>
          </w:p>
        </w:tc>
      </w:tr>
      <w:tr w:rsidR="0067606D" w:rsidRPr="0089124B" w14:paraId="4DD1C556" w14:textId="77777777" w:rsidTr="0067606D">
        <w:tc>
          <w:tcPr>
            <w:tcW w:w="0" w:type="dxa"/>
            <w:tcBorders>
              <w:top w:val="single" w:sz="12" w:space="0" w:color="auto"/>
              <w:bottom w:val="single" w:sz="6" w:space="0" w:color="auto"/>
            </w:tcBorders>
            <w:tcMar>
              <w:left w:w="0" w:type="dxa"/>
              <w:right w:w="0" w:type="dxa"/>
            </w:tcMar>
          </w:tcPr>
          <w:p w14:paraId="0A2F4D32" w14:textId="46B341E0" w:rsidR="0067606D" w:rsidRPr="0089124B" w:rsidRDefault="0067606D" w:rsidP="0067606D">
            <w:pPr>
              <w:pStyle w:val="TabellRader"/>
              <w:keepNext/>
              <w:keepLines/>
              <w:jc w:val="left"/>
              <w:rPr>
                <w:b/>
              </w:rPr>
            </w:pPr>
            <w:r w:rsidRPr="0089124B">
              <w:rPr>
                <w:b/>
              </w:rPr>
              <w:t>Finansiellt sparande</w:t>
            </w:r>
          </w:p>
        </w:tc>
        <w:tc>
          <w:tcPr>
            <w:tcW w:w="0" w:type="dxa"/>
            <w:tcBorders>
              <w:top w:val="single" w:sz="12" w:space="0" w:color="auto"/>
              <w:bottom w:val="single" w:sz="6" w:space="0" w:color="auto"/>
            </w:tcBorders>
          </w:tcPr>
          <w:p w14:paraId="791952B8" w14:textId="467C0A6E" w:rsidR="0067606D" w:rsidRPr="003A5777" w:rsidRDefault="0067606D" w:rsidP="0067606D">
            <w:pPr>
              <w:pStyle w:val="TabellRader"/>
              <w:keepNext/>
              <w:keepLines/>
              <w:rPr>
                <w:b/>
              </w:rPr>
            </w:pPr>
            <w:r w:rsidRPr="003A5777">
              <w:rPr>
                <w:b/>
              </w:rPr>
              <w:t>7</w:t>
            </w:r>
          </w:p>
        </w:tc>
        <w:tc>
          <w:tcPr>
            <w:tcW w:w="0" w:type="dxa"/>
            <w:tcBorders>
              <w:top w:val="single" w:sz="12" w:space="0" w:color="auto"/>
              <w:bottom w:val="single" w:sz="6" w:space="0" w:color="auto"/>
            </w:tcBorders>
          </w:tcPr>
          <w:p w14:paraId="53B12C36" w14:textId="1FA8F0E9" w:rsidR="0067606D" w:rsidRPr="003A5777" w:rsidRDefault="0067606D" w:rsidP="0067606D">
            <w:pPr>
              <w:pStyle w:val="TabellRader"/>
              <w:keepNext/>
              <w:keepLines/>
              <w:rPr>
                <w:b/>
              </w:rPr>
            </w:pPr>
            <w:r w:rsidRPr="003A5777">
              <w:rPr>
                <w:b/>
              </w:rPr>
              <w:t>3</w:t>
            </w:r>
          </w:p>
        </w:tc>
        <w:tc>
          <w:tcPr>
            <w:tcW w:w="0" w:type="dxa"/>
            <w:tcBorders>
              <w:top w:val="single" w:sz="12" w:space="0" w:color="auto"/>
              <w:bottom w:val="single" w:sz="6" w:space="0" w:color="auto"/>
            </w:tcBorders>
          </w:tcPr>
          <w:p w14:paraId="4EFA0489" w14:textId="2F2ED10B" w:rsidR="0067606D" w:rsidRPr="003A5777" w:rsidRDefault="0067606D" w:rsidP="0067606D">
            <w:pPr>
              <w:pStyle w:val="TabellRader"/>
              <w:keepNext/>
              <w:keepLines/>
              <w:rPr>
                <w:b/>
              </w:rPr>
            </w:pPr>
            <w:r w:rsidRPr="003A5777">
              <w:rPr>
                <w:b/>
              </w:rPr>
              <w:t>5</w:t>
            </w:r>
          </w:p>
        </w:tc>
        <w:tc>
          <w:tcPr>
            <w:tcW w:w="0" w:type="dxa"/>
            <w:tcBorders>
              <w:top w:val="single" w:sz="12" w:space="0" w:color="auto"/>
              <w:bottom w:val="single" w:sz="6" w:space="0" w:color="auto"/>
            </w:tcBorders>
          </w:tcPr>
          <w:p w14:paraId="688CCB57" w14:textId="321667E4" w:rsidR="0067606D" w:rsidRPr="003A5777" w:rsidRDefault="0067606D" w:rsidP="0067606D">
            <w:pPr>
              <w:pStyle w:val="TabellRader"/>
              <w:keepNext/>
              <w:keepLines/>
              <w:rPr>
                <w:b/>
              </w:rPr>
            </w:pPr>
            <w:r w:rsidRPr="003A5777">
              <w:rPr>
                <w:b/>
              </w:rPr>
              <w:t>8</w:t>
            </w:r>
          </w:p>
        </w:tc>
        <w:tc>
          <w:tcPr>
            <w:tcW w:w="0" w:type="dxa"/>
            <w:tcBorders>
              <w:top w:val="single" w:sz="12" w:space="0" w:color="auto"/>
              <w:bottom w:val="single" w:sz="6" w:space="0" w:color="auto"/>
            </w:tcBorders>
          </w:tcPr>
          <w:p w14:paraId="7C61C50F" w14:textId="209C67F4" w:rsidR="0067606D" w:rsidRPr="003A5777" w:rsidRDefault="0067606D" w:rsidP="0067606D">
            <w:pPr>
              <w:pStyle w:val="TabellRader"/>
              <w:keepNext/>
              <w:keepLines/>
              <w:rPr>
                <w:b/>
              </w:rPr>
            </w:pPr>
            <w:r w:rsidRPr="003A5777">
              <w:rPr>
                <w:b/>
              </w:rPr>
              <w:t>12</w:t>
            </w:r>
          </w:p>
        </w:tc>
      </w:tr>
      <w:tr w:rsidR="0067606D" w:rsidRPr="009044A4" w14:paraId="205DC13C" w14:textId="77777777" w:rsidTr="0067606D">
        <w:trPr>
          <w:cnfStyle w:val="010000000000" w:firstRow="0" w:lastRow="1" w:firstColumn="0" w:lastColumn="0" w:oddVBand="0" w:evenVBand="0" w:oddHBand="0" w:evenHBand="0" w:firstRowFirstColumn="0" w:firstRowLastColumn="0" w:lastRowFirstColumn="0" w:lastRowLastColumn="0"/>
        </w:trPr>
        <w:tc>
          <w:tcPr>
            <w:tcW w:w="0" w:type="dxa"/>
            <w:tcBorders>
              <w:top w:val="single" w:sz="6" w:space="0" w:color="auto"/>
            </w:tcBorders>
            <w:tcMar>
              <w:left w:w="0" w:type="dxa"/>
              <w:right w:w="0" w:type="dxa"/>
            </w:tcMar>
          </w:tcPr>
          <w:p w14:paraId="038C5BDF" w14:textId="65F2FF85" w:rsidR="0067606D" w:rsidRPr="009044A4" w:rsidRDefault="0067606D" w:rsidP="0067606D">
            <w:pPr>
              <w:pStyle w:val="TabellSlutsumma"/>
              <w:keepNext/>
              <w:keepLines/>
              <w:jc w:val="left"/>
              <w:rPr>
                <w:b/>
              </w:rPr>
            </w:pPr>
            <w:r w:rsidRPr="00C74F42">
              <w:t>Procent av BNP</w:t>
            </w:r>
          </w:p>
        </w:tc>
        <w:tc>
          <w:tcPr>
            <w:tcW w:w="0" w:type="dxa"/>
            <w:tcBorders>
              <w:top w:val="single" w:sz="6" w:space="0" w:color="auto"/>
            </w:tcBorders>
            <w:vAlign w:val="bottom"/>
          </w:tcPr>
          <w:p w14:paraId="7BACB3F0" w14:textId="2D593997" w:rsidR="0067606D" w:rsidRPr="001C5F50" w:rsidRDefault="0067606D" w:rsidP="0067606D">
            <w:pPr>
              <w:pStyle w:val="TabellSlutsumma"/>
              <w:keepNext/>
              <w:keepLines/>
            </w:pPr>
            <w:r w:rsidRPr="001C5F50">
              <w:t>0,1</w:t>
            </w:r>
          </w:p>
        </w:tc>
        <w:tc>
          <w:tcPr>
            <w:tcW w:w="0" w:type="dxa"/>
            <w:tcBorders>
              <w:top w:val="single" w:sz="6" w:space="0" w:color="auto"/>
            </w:tcBorders>
            <w:vAlign w:val="bottom"/>
          </w:tcPr>
          <w:p w14:paraId="3AAD3581" w14:textId="25DC6ED9" w:rsidR="0067606D" w:rsidRPr="001C5F50" w:rsidRDefault="0067606D" w:rsidP="0067606D">
            <w:pPr>
              <w:pStyle w:val="TabellSlutsumma"/>
              <w:keepNext/>
              <w:keepLines/>
            </w:pPr>
            <w:r w:rsidRPr="001C5F50">
              <w:t>0,1</w:t>
            </w:r>
          </w:p>
        </w:tc>
        <w:tc>
          <w:tcPr>
            <w:tcW w:w="0" w:type="dxa"/>
            <w:tcBorders>
              <w:top w:val="single" w:sz="6" w:space="0" w:color="auto"/>
            </w:tcBorders>
            <w:vAlign w:val="bottom"/>
          </w:tcPr>
          <w:p w14:paraId="21EA783F" w14:textId="2BAFDAF8" w:rsidR="0067606D" w:rsidRPr="001C5F50" w:rsidRDefault="0067606D" w:rsidP="0067606D">
            <w:pPr>
              <w:pStyle w:val="TabellSlutsumma"/>
              <w:keepNext/>
              <w:keepLines/>
            </w:pPr>
            <w:r w:rsidRPr="001C5F50">
              <w:t>0,1</w:t>
            </w:r>
          </w:p>
        </w:tc>
        <w:tc>
          <w:tcPr>
            <w:tcW w:w="0" w:type="dxa"/>
            <w:tcBorders>
              <w:top w:val="single" w:sz="6" w:space="0" w:color="auto"/>
            </w:tcBorders>
            <w:vAlign w:val="bottom"/>
          </w:tcPr>
          <w:p w14:paraId="3B13CF52" w14:textId="0B2760AE" w:rsidR="0067606D" w:rsidRPr="001C5F50" w:rsidRDefault="0067606D" w:rsidP="0067606D">
            <w:pPr>
              <w:pStyle w:val="TabellSlutsumma"/>
              <w:keepNext/>
              <w:keepLines/>
            </w:pPr>
            <w:r w:rsidRPr="001C5F50">
              <w:t>0,2</w:t>
            </w:r>
          </w:p>
        </w:tc>
        <w:tc>
          <w:tcPr>
            <w:tcW w:w="0" w:type="dxa"/>
            <w:tcBorders>
              <w:top w:val="single" w:sz="6" w:space="0" w:color="auto"/>
            </w:tcBorders>
            <w:vAlign w:val="bottom"/>
          </w:tcPr>
          <w:p w14:paraId="02054CBE" w14:textId="0ED45D55" w:rsidR="0067606D" w:rsidRPr="001C5F50" w:rsidRDefault="0067606D" w:rsidP="0067606D">
            <w:pPr>
              <w:pStyle w:val="TabellSlutsumma"/>
              <w:keepNext/>
              <w:keepLines/>
            </w:pPr>
            <w:r w:rsidRPr="001C5F50">
              <w:t>0,2</w:t>
            </w:r>
          </w:p>
        </w:tc>
      </w:tr>
    </w:tbl>
    <w:p w14:paraId="743DA076" w14:textId="77777777" w:rsidR="0067606D" w:rsidRDefault="0067606D" w:rsidP="0067606D">
      <w:pPr>
        <w:pStyle w:val="TabellFotnot"/>
      </w:pPr>
      <w:r w:rsidRPr="00EC4A28">
        <w:t>Anm.: Beloppen är avrundade och stämmer därför inte alltid överens med summan.</w:t>
      </w:r>
    </w:p>
    <w:p w14:paraId="47CAD4B8" w14:textId="58DEBE76" w:rsidR="0067606D" w:rsidRPr="00EC4A28" w:rsidRDefault="0067606D" w:rsidP="0067606D">
      <w:pPr>
        <w:pStyle w:val="TabellFotnot"/>
      </w:pPr>
      <w:r w:rsidRPr="00EC4A28">
        <w:t>Källor: Statistiska centralbyrån och egna beräkningar.</w:t>
      </w:r>
    </w:p>
    <w:p w14:paraId="245BEDBB" w14:textId="77777777" w:rsidR="0067606D" w:rsidRPr="002050B9" w:rsidRDefault="0067606D" w:rsidP="0067606D">
      <w:pPr>
        <w:pStyle w:val="Brdtext"/>
        <w:rPr>
          <w:highlight w:val="yellow"/>
        </w:rPr>
      </w:pPr>
    </w:p>
    <w:p w14:paraId="59F2F616" w14:textId="797B7A8E" w:rsidR="0067606D" w:rsidRDefault="0067606D" w:rsidP="0067606D">
      <w:pPr>
        <w:pStyle w:val="Brdtext"/>
      </w:pPr>
      <w:r w:rsidRPr="00B137F8">
        <w:t>Det finansiella sparandet i ålderspensions</w:t>
      </w:r>
      <w:r>
        <w:softHyphen/>
      </w:r>
      <w:r w:rsidRPr="00B137F8">
        <w:t xml:space="preserve">systemet </w:t>
      </w:r>
      <w:r>
        <w:t xml:space="preserve">väntas </w:t>
      </w:r>
      <w:r w:rsidRPr="00B137F8">
        <w:t xml:space="preserve">försvagas något 2019. Det förklaras av att avgifterna till systemet </w:t>
      </w:r>
      <w:r>
        <w:t xml:space="preserve">ökar i långsammare takt än 2018 samtidigt som </w:t>
      </w:r>
      <w:r w:rsidRPr="00B137F8">
        <w:t>pensionsutbetalningarna ökar något mer. Dessutom minskar utdelningsinkomsterna efter en sva</w:t>
      </w:r>
      <w:r>
        <w:t>g</w:t>
      </w:r>
      <w:r w:rsidRPr="00B137F8">
        <w:t xml:space="preserve"> utveckling av tillgångspriser under slutet av 2018.</w:t>
      </w:r>
      <w:r>
        <w:t xml:space="preserve"> Från och med 2020 beräknas ålderspensionssystemet successivt uppvisa ett ökande överskott, vilket förklaras av stigande kapitalinkomster och att avgiftsinkomsterna ökar något snabbare än pensionsutbetalningarna.</w:t>
      </w:r>
    </w:p>
    <w:p w14:paraId="6D1A464B" w14:textId="46DBE127" w:rsidR="0067606D" w:rsidRPr="00B137F8" w:rsidRDefault="0067606D" w:rsidP="0067606D">
      <w:pPr>
        <w:pStyle w:val="Brdtextmedindrag"/>
      </w:pPr>
      <w:r w:rsidRPr="0095640A">
        <w:t>Utgifterna i ålderspensionssystemet beräknas öka de närmaste åren till följd av att pensionärer</w:t>
      </w:r>
      <w:r>
        <w:t>na</w:t>
      </w:r>
      <w:r w:rsidRPr="0095640A">
        <w:t xml:space="preserve"> blir fler och av att pensionerna i genomsnitt blir högre. År 2019–2022 antas pensionsutbetalningarna öka med i genomsnitt 2,8</w:t>
      </w:r>
      <w:r>
        <w:t> </w:t>
      </w:r>
      <w:r w:rsidRPr="0095640A">
        <w:t>procent per år. Avgiftsinkomsterna, som är starkt kopplade till lönesumman i ekonomin (summan av utbetalda löner inklusive företagar-inkomster), beräknas öka något snabbare, med i genomsnitt 3,1</w:t>
      </w:r>
      <w:r>
        <w:t> </w:t>
      </w:r>
      <w:r w:rsidRPr="0095640A">
        <w:t>procent per år. Avgiftsunder</w:t>
      </w:r>
      <w:r>
        <w:softHyphen/>
      </w:r>
      <w:r w:rsidRPr="0095640A">
        <w:t>skottet minskar som en följd av detta, men består ändå hela perioden.</w:t>
      </w:r>
    </w:p>
    <w:p w14:paraId="691423D2" w14:textId="577842B9" w:rsidR="0067606D" w:rsidRPr="00A9572F" w:rsidRDefault="0067606D" w:rsidP="0067606D">
      <w:pPr>
        <w:pStyle w:val="Brdtextmedindrag"/>
      </w:pPr>
      <w:r w:rsidRPr="00A9572F">
        <w:t>Efter finanskrisen översteg systemets skulder dess tillgångar och balanseringen aktiverades 2010, vilket dämpade uppräkningen av pensioner t.o.m. 201</w:t>
      </w:r>
      <w:r>
        <w:t>5</w:t>
      </w:r>
      <w:r w:rsidRPr="00A9572F">
        <w:t xml:space="preserve">. Därefter följde en period med snabbare uppräkning för att återställa </w:t>
      </w:r>
      <w:r w:rsidRPr="00A9572F">
        <w:lastRenderedPageBreak/>
        <w:t xml:space="preserve">pensionernas nivå. Balanseringen upphörde 2018 och beräknas inte </w:t>
      </w:r>
      <w:r>
        <w:t>bli</w:t>
      </w:r>
      <w:r w:rsidRPr="00A9572F">
        <w:t xml:space="preserve"> aktiverad under prognosperioden.</w:t>
      </w:r>
    </w:p>
    <w:p w14:paraId="3110EE75" w14:textId="77777777" w:rsidR="0067606D" w:rsidRPr="00A9572F" w:rsidRDefault="0067606D" w:rsidP="0067606D">
      <w:pPr>
        <w:pStyle w:val="Brdtext"/>
      </w:pPr>
    </w:p>
    <w:p w14:paraId="093F996F" w14:textId="2901BC48" w:rsidR="0067606D" w:rsidRDefault="0067606D" w:rsidP="0067606D">
      <w:pPr>
        <w:pStyle w:val="DiagramRubrik"/>
      </w:pPr>
      <w:bookmarkStart w:id="305" w:name="_Toc19290724"/>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8</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4</w:t>
      </w:r>
      <w:r>
        <w:rPr>
          <w:noProof/>
        </w:rPr>
        <w:fldChar w:fldCharType="end"/>
      </w:r>
      <w:r>
        <w:rPr>
          <w:noProof/>
        </w:rPr>
        <w:tab/>
      </w:r>
      <w:r>
        <w:t>Inkomstindex och balansindex</w:t>
      </w:r>
      <w:bookmarkEnd w:id="305"/>
    </w:p>
    <w:p w14:paraId="67EDFA4F" w14:textId="35A08C7A" w:rsidR="0067606D" w:rsidRDefault="0067606D" w:rsidP="0067606D">
      <w:pPr>
        <w:pStyle w:val="DiagramUnderrubrik"/>
      </w:pPr>
      <w:r>
        <w:t>Fastställda tal 2006–2019, prognos 2020–2022</w:t>
      </w:r>
    </w:p>
    <w:p w14:paraId="70DDE032" w14:textId="79206097" w:rsidR="0067606D" w:rsidRDefault="0067606D" w:rsidP="0067606D">
      <w:pPr>
        <w:pStyle w:val="Brdtext"/>
        <w:spacing w:line="260" w:lineRule="atLeast"/>
      </w:pPr>
      <w:r>
        <w:rPr>
          <w:noProof/>
        </w:rPr>
        <w:drawing>
          <wp:inline distT="0" distB="0" distL="0" distR="0" wp14:anchorId="36AB32F6" wp14:editId="274765FD">
            <wp:extent cx="2753995" cy="2044065"/>
            <wp:effectExtent l="0" t="0" r="8255" b="0"/>
            <wp:docPr id="36" name="Diagram 4">
              <a:extLst xmlns:a="http://schemas.openxmlformats.org/drawingml/2006/main">
                <a:ext uri="{FF2B5EF4-FFF2-40B4-BE49-F238E27FC236}">
                  <a16:creationId xmlns:a16="http://schemas.microsoft.com/office/drawing/2014/main" id="{00000000-0008-0000-0200-000004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5"/>
              </a:graphicData>
            </a:graphic>
          </wp:inline>
        </w:drawing>
      </w:r>
    </w:p>
    <w:p w14:paraId="0AEED395" w14:textId="3DE797DD" w:rsidR="0067606D" w:rsidRDefault="0067606D" w:rsidP="0067606D">
      <w:pPr>
        <w:pStyle w:val="DiagramFotnot"/>
        <w:ind w:left="0"/>
      </w:pPr>
      <w:r>
        <w:t>Källor: Pensionsmyndigheten och egna beräkningar.</w:t>
      </w:r>
    </w:p>
    <w:p w14:paraId="0737A086" w14:textId="77777777" w:rsidR="0067606D" w:rsidRDefault="0067606D" w:rsidP="0067606D">
      <w:pPr>
        <w:pStyle w:val="Brdtext"/>
      </w:pPr>
    </w:p>
    <w:p w14:paraId="102C72EB" w14:textId="55420BCA" w:rsidR="0067606D" w:rsidRPr="00662AEB" w:rsidRDefault="0067606D" w:rsidP="0067606D">
      <w:pPr>
        <w:pStyle w:val="Brdtextmedindrag"/>
        <w:ind w:firstLine="0"/>
      </w:pPr>
      <w:r w:rsidRPr="00662AEB">
        <w:t>De avgiftsinkomster som finansierar systemet är ålderspensionsavgiften från arbetsgivare och egenföretagare samt den allmänna pensions</w:t>
      </w:r>
      <w:r>
        <w:softHyphen/>
      </w:r>
      <w:r w:rsidRPr="00662AEB">
        <w:t xml:space="preserve">avgiften. </w:t>
      </w:r>
      <w:r>
        <w:t xml:space="preserve">Ålderspensionsavgiften överförs till </w:t>
      </w:r>
      <w:r w:rsidRPr="00662AEB" w:rsidDel="00B51295">
        <w:t>största delen till ålderspensionssystemet och en mindre del till premiepensionssystemet. Resterande andel, som antas motsvara löner över avgiftstaket, förs till statens budget</w:t>
      </w:r>
      <w:r>
        <w:t>.</w:t>
      </w:r>
      <w:r w:rsidRPr="00C10875">
        <w:t xml:space="preserve"> </w:t>
      </w:r>
      <w:r w:rsidRPr="00662AEB">
        <w:t>Den allmänna pensionsavgiften förs i sin helhet till ålderspensionssystemet.</w:t>
      </w:r>
    </w:p>
    <w:p w14:paraId="6CD3C676" w14:textId="1E4DD285" w:rsidR="0067606D" w:rsidRPr="00662AEB" w:rsidRDefault="0067606D" w:rsidP="0067606D">
      <w:pPr>
        <w:pStyle w:val="Brdtextmedindrag"/>
      </w:pPr>
      <w:r w:rsidRPr="00662AEB">
        <w:t>Därutöver finansieras ålderspensionssystemet även av avgifter som betalas från vissa anslag. De består av pensionsgrundande transfereringar, exempelvis sjukpenning och föräldrapenning, samt pensionsgrundande belopp, exempelvis pensionsrätt för barnår.</w:t>
      </w:r>
    </w:p>
    <w:p w14:paraId="2A91F83B" w14:textId="77777777" w:rsidR="0067606D" w:rsidRPr="00662AEB" w:rsidRDefault="0067606D" w:rsidP="0067606D">
      <w:pPr>
        <w:pStyle w:val="Brdtext"/>
      </w:pPr>
    </w:p>
    <w:p w14:paraId="1C64F05C" w14:textId="020912AC" w:rsidR="0067606D" w:rsidRDefault="0067606D" w:rsidP="0067606D">
      <w:pPr>
        <w:pStyle w:val="TabellRubrik"/>
      </w:pPr>
      <w:bookmarkStart w:id="306" w:name="_Toc19299023"/>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8</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11</w:t>
      </w:r>
      <w:r>
        <w:rPr>
          <w:noProof/>
        </w:rPr>
        <w:fldChar w:fldCharType="end"/>
      </w:r>
      <w:r>
        <w:rPr>
          <w:noProof/>
        </w:rPr>
        <w:tab/>
      </w:r>
      <w:r>
        <w:t>Ålderspensionssystemets avgiftsinkomster</w:t>
      </w:r>
      <w:bookmarkEnd w:id="306"/>
    </w:p>
    <w:p w14:paraId="6765CD7D" w14:textId="4BDEA5D5" w:rsidR="0067606D" w:rsidRDefault="0067606D" w:rsidP="0067606D">
      <w:pPr>
        <w:pStyle w:val="TabellUnderrubrik"/>
      </w:pPr>
      <w:r w:rsidRPr="00B008C4">
        <w:t>Miljarder kronor. Utfall 2018, prognos 2019–2022</w:t>
      </w:r>
    </w:p>
    <w:tbl>
      <w:tblPr>
        <w:tblStyle w:val="RKEgentabell"/>
        <w:tblW w:w="4383" w:type="dxa"/>
        <w:tblInd w:w="0" w:type="dxa"/>
        <w:tblLayout w:type="fixed"/>
        <w:tblLook w:val="0460" w:firstRow="1" w:lastRow="1" w:firstColumn="0" w:lastColumn="0" w:noHBand="0" w:noVBand="1"/>
      </w:tblPr>
      <w:tblGrid>
        <w:gridCol w:w="1866"/>
        <w:gridCol w:w="503"/>
        <w:gridCol w:w="503"/>
        <w:gridCol w:w="504"/>
        <w:gridCol w:w="503"/>
        <w:gridCol w:w="504"/>
      </w:tblGrid>
      <w:tr w:rsidR="0067606D" w14:paraId="0F42B7CA" w14:textId="77777777" w:rsidTr="0067606D">
        <w:trPr>
          <w:cnfStyle w:val="100000000000" w:firstRow="1" w:lastRow="0" w:firstColumn="0" w:lastColumn="0" w:oddVBand="0" w:evenVBand="0" w:oddHBand="0" w:evenHBand="0" w:firstRowFirstColumn="0" w:firstRowLastColumn="0" w:lastRowFirstColumn="0" w:lastRowLastColumn="0"/>
        </w:trPr>
        <w:tc>
          <w:tcPr>
            <w:tcW w:w="1866" w:type="dxa"/>
            <w:tcMar>
              <w:left w:w="0" w:type="dxa"/>
              <w:right w:w="0" w:type="dxa"/>
            </w:tcMar>
          </w:tcPr>
          <w:p w14:paraId="47892CF8" w14:textId="77777777" w:rsidR="0067606D" w:rsidRDefault="0067606D" w:rsidP="0067606D">
            <w:pPr>
              <w:pStyle w:val="TabellHuvud"/>
              <w:keepNext/>
              <w:keepLines/>
              <w:jc w:val="left"/>
            </w:pPr>
          </w:p>
        </w:tc>
        <w:tc>
          <w:tcPr>
            <w:tcW w:w="503" w:type="dxa"/>
          </w:tcPr>
          <w:p w14:paraId="5C3C421A" w14:textId="6FA7013F" w:rsidR="0067606D" w:rsidRDefault="0067606D" w:rsidP="0067606D">
            <w:pPr>
              <w:pStyle w:val="TabellHuvud"/>
              <w:keepNext/>
              <w:keepLines/>
            </w:pPr>
            <w:r>
              <w:t>2018</w:t>
            </w:r>
          </w:p>
        </w:tc>
        <w:tc>
          <w:tcPr>
            <w:tcW w:w="503" w:type="dxa"/>
          </w:tcPr>
          <w:p w14:paraId="748F09E5" w14:textId="7A3E8D88" w:rsidR="0067606D" w:rsidRDefault="0067606D" w:rsidP="0067606D">
            <w:pPr>
              <w:pStyle w:val="TabellHuvud"/>
              <w:keepNext/>
              <w:keepLines/>
            </w:pPr>
            <w:r>
              <w:t>2019</w:t>
            </w:r>
          </w:p>
        </w:tc>
        <w:tc>
          <w:tcPr>
            <w:tcW w:w="504" w:type="dxa"/>
          </w:tcPr>
          <w:p w14:paraId="2E7B944C" w14:textId="16A2A149" w:rsidR="0067606D" w:rsidRDefault="0067606D" w:rsidP="0067606D">
            <w:pPr>
              <w:pStyle w:val="TabellHuvud"/>
              <w:keepNext/>
              <w:keepLines/>
            </w:pPr>
            <w:r>
              <w:t>2020</w:t>
            </w:r>
          </w:p>
        </w:tc>
        <w:tc>
          <w:tcPr>
            <w:tcW w:w="503" w:type="dxa"/>
          </w:tcPr>
          <w:p w14:paraId="55F4F60F" w14:textId="7C50DAC4" w:rsidR="0067606D" w:rsidRDefault="0067606D" w:rsidP="0067606D">
            <w:pPr>
              <w:pStyle w:val="TabellHuvud"/>
              <w:keepNext/>
              <w:keepLines/>
            </w:pPr>
            <w:r>
              <w:t>2021</w:t>
            </w:r>
          </w:p>
        </w:tc>
        <w:tc>
          <w:tcPr>
            <w:tcW w:w="504" w:type="dxa"/>
          </w:tcPr>
          <w:p w14:paraId="31907E1C" w14:textId="5B7F4D24" w:rsidR="0067606D" w:rsidRDefault="0067606D" w:rsidP="0067606D">
            <w:pPr>
              <w:pStyle w:val="TabellHuvud"/>
              <w:keepNext/>
              <w:keepLines/>
            </w:pPr>
            <w:r>
              <w:t>2022</w:t>
            </w:r>
          </w:p>
        </w:tc>
      </w:tr>
      <w:tr w:rsidR="0067606D" w14:paraId="2D2C447B" w14:textId="77777777" w:rsidTr="0067606D">
        <w:tc>
          <w:tcPr>
            <w:tcW w:w="1866" w:type="dxa"/>
            <w:tcMar>
              <w:left w:w="0" w:type="dxa"/>
              <w:right w:w="0" w:type="dxa"/>
            </w:tcMar>
          </w:tcPr>
          <w:p w14:paraId="0D917C07" w14:textId="76743F96" w:rsidR="0067606D" w:rsidRDefault="0067606D" w:rsidP="0067606D">
            <w:pPr>
              <w:pStyle w:val="TabellRader"/>
              <w:keepNext/>
              <w:keepLines/>
              <w:jc w:val="left"/>
            </w:pPr>
            <w:r w:rsidRPr="00E118F8">
              <w:t>Allmän pensionsavgift</w:t>
            </w:r>
          </w:p>
        </w:tc>
        <w:tc>
          <w:tcPr>
            <w:tcW w:w="503" w:type="dxa"/>
          </w:tcPr>
          <w:p w14:paraId="1B1AE959" w14:textId="35B428F6" w:rsidR="0067606D" w:rsidRDefault="0067606D" w:rsidP="0067606D">
            <w:pPr>
              <w:pStyle w:val="TabellRader"/>
              <w:keepNext/>
              <w:keepLines/>
            </w:pPr>
            <w:r w:rsidRPr="006061B6">
              <w:t>124</w:t>
            </w:r>
          </w:p>
        </w:tc>
        <w:tc>
          <w:tcPr>
            <w:tcW w:w="503" w:type="dxa"/>
          </w:tcPr>
          <w:p w14:paraId="214FE280" w14:textId="5B943A56" w:rsidR="0067606D" w:rsidRDefault="0067606D" w:rsidP="0067606D">
            <w:pPr>
              <w:pStyle w:val="TabellRader"/>
              <w:keepNext/>
              <w:keepLines/>
            </w:pPr>
            <w:r w:rsidRPr="006061B6">
              <w:t>129</w:t>
            </w:r>
          </w:p>
        </w:tc>
        <w:tc>
          <w:tcPr>
            <w:tcW w:w="504" w:type="dxa"/>
          </w:tcPr>
          <w:p w14:paraId="10B106B2" w14:textId="608ECE55" w:rsidR="0067606D" w:rsidRDefault="0067606D" w:rsidP="0067606D">
            <w:pPr>
              <w:pStyle w:val="TabellRader"/>
              <w:keepNext/>
              <w:keepLines/>
            </w:pPr>
            <w:r w:rsidRPr="006061B6">
              <w:t>133</w:t>
            </w:r>
          </w:p>
        </w:tc>
        <w:tc>
          <w:tcPr>
            <w:tcW w:w="503" w:type="dxa"/>
          </w:tcPr>
          <w:p w14:paraId="725A84FF" w14:textId="618E6B98" w:rsidR="0067606D" w:rsidRDefault="0067606D" w:rsidP="0067606D">
            <w:pPr>
              <w:pStyle w:val="TabellRader"/>
              <w:keepNext/>
              <w:keepLines/>
            </w:pPr>
            <w:r w:rsidRPr="006061B6">
              <w:t>137</w:t>
            </w:r>
          </w:p>
        </w:tc>
        <w:tc>
          <w:tcPr>
            <w:tcW w:w="504" w:type="dxa"/>
          </w:tcPr>
          <w:p w14:paraId="15AD1C88" w14:textId="2FC28275" w:rsidR="0067606D" w:rsidRDefault="0067606D" w:rsidP="0067606D">
            <w:pPr>
              <w:pStyle w:val="TabellRader"/>
              <w:keepNext/>
              <w:keepLines/>
            </w:pPr>
            <w:r w:rsidRPr="006061B6">
              <w:t>142</w:t>
            </w:r>
          </w:p>
        </w:tc>
      </w:tr>
      <w:tr w:rsidR="0067606D" w14:paraId="6B2DE599" w14:textId="77777777" w:rsidTr="0067606D">
        <w:tc>
          <w:tcPr>
            <w:tcW w:w="1866" w:type="dxa"/>
            <w:tcMar>
              <w:left w:w="0" w:type="dxa"/>
              <w:right w:w="0" w:type="dxa"/>
            </w:tcMar>
          </w:tcPr>
          <w:p w14:paraId="164BE992" w14:textId="64B86602" w:rsidR="0067606D" w:rsidRDefault="0067606D" w:rsidP="0067606D">
            <w:pPr>
              <w:pStyle w:val="TabellRader"/>
              <w:keepNext/>
              <w:keepLines/>
              <w:jc w:val="left"/>
            </w:pPr>
            <w:r w:rsidRPr="00E118F8">
              <w:t>Ålderspensionsavgift, arbetsgivare</w:t>
            </w:r>
          </w:p>
        </w:tc>
        <w:tc>
          <w:tcPr>
            <w:tcW w:w="503" w:type="dxa"/>
            <w:vAlign w:val="bottom"/>
          </w:tcPr>
          <w:p w14:paraId="07C9A5E9" w14:textId="54138CFB" w:rsidR="0067606D" w:rsidRDefault="0067606D" w:rsidP="0067606D">
            <w:pPr>
              <w:pStyle w:val="TabellRader"/>
              <w:keepNext/>
              <w:keepLines/>
            </w:pPr>
            <w:r w:rsidRPr="006061B6">
              <w:t>130</w:t>
            </w:r>
          </w:p>
        </w:tc>
        <w:tc>
          <w:tcPr>
            <w:tcW w:w="503" w:type="dxa"/>
            <w:vAlign w:val="bottom"/>
          </w:tcPr>
          <w:p w14:paraId="794C3311" w14:textId="0D146828" w:rsidR="0067606D" w:rsidRDefault="0067606D" w:rsidP="0067606D">
            <w:pPr>
              <w:pStyle w:val="TabellRader"/>
              <w:keepNext/>
              <w:keepLines/>
            </w:pPr>
            <w:r w:rsidRPr="006061B6">
              <w:t>134</w:t>
            </w:r>
          </w:p>
        </w:tc>
        <w:tc>
          <w:tcPr>
            <w:tcW w:w="504" w:type="dxa"/>
            <w:vAlign w:val="bottom"/>
          </w:tcPr>
          <w:p w14:paraId="7B5019BE" w14:textId="62EC7A61" w:rsidR="0067606D" w:rsidRDefault="0067606D" w:rsidP="0067606D">
            <w:pPr>
              <w:pStyle w:val="TabellRader"/>
              <w:keepNext/>
              <w:keepLines/>
            </w:pPr>
            <w:r w:rsidRPr="006061B6">
              <w:t>138</w:t>
            </w:r>
          </w:p>
        </w:tc>
        <w:tc>
          <w:tcPr>
            <w:tcW w:w="503" w:type="dxa"/>
            <w:vAlign w:val="bottom"/>
          </w:tcPr>
          <w:p w14:paraId="4AF896EB" w14:textId="251FCFC1" w:rsidR="0067606D" w:rsidRDefault="0067606D" w:rsidP="0067606D">
            <w:pPr>
              <w:pStyle w:val="TabellRader"/>
              <w:keepNext/>
              <w:keepLines/>
            </w:pPr>
            <w:r w:rsidRPr="006061B6">
              <w:t>143</w:t>
            </w:r>
          </w:p>
        </w:tc>
        <w:tc>
          <w:tcPr>
            <w:tcW w:w="504" w:type="dxa"/>
            <w:vAlign w:val="bottom"/>
          </w:tcPr>
          <w:p w14:paraId="3DC289D1" w14:textId="5071E3E6" w:rsidR="0067606D" w:rsidRDefault="0067606D" w:rsidP="0067606D">
            <w:pPr>
              <w:pStyle w:val="TabellRader"/>
              <w:keepNext/>
              <w:keepLines/>
            </w:pPr>
            <w:r w:rsidRPr="006061B6">
              <w:t>148</w:t>
            </w:r>
          </w:p>
        </w:tc>
      </w:tr>
      <w:tr w:rsidR="0067606D" w14:paraId="2BB05F5B" w14:textId="77777777" w:rsidTr="0067606D">
        <w:tc>
          <w:tcPr>
            <w:tcW w:w="0" w:type="dxa"/>
            <w:tcBorders>
              <w:bottom w:val="single" w:sz="6" w:space="0" w:color="auto"/>
            </w:tcBorders>
            <w:tcMar>
              <w:left w:w="0" w:type="dxa"/>
              <w:right w:w="0" w:type="dxa"/>
            </w:tcMar>
          </w:tcPr>
          <w:p w14:paraId="304806D9" w14:textId="112E5922" w:rsidR="0067606D" w:rsidRDefault="0067606D" w:rsidP="0067606D">
            <w:pPr>
              <w:pStyle w:val="TabellRader"/>
              <w:keepNext/>
              <w:keepLines/>
              <w:jc w:val="left"/>
            </w:pPr>
            <w:r w:rsidRPr="00E118F8">
              <w:t>Ålderspensionsavgift, egenföretagare</w:t>
            </w:r>
          </w:p>
        </w:tc>
        <w:tc>
          <w:tcPr>
            <w:tcW w:w="0" w:type="dxa"/>
            <w:tcBorders>
              <w:bottom w:val="single" w:sz="6" w:space="0" w:color="auto"/>
            </w:tcBorders>
            <w:vAlign w:val="bottom"/>
          </w:tcPr>
          <w:p w14:paraId="532D6BDE" w14:textId="3C40BEA7" w:rsidR="0067606D" w:rsidRDefault="0067606D" w:rsidP="0067606D">
            <w:pPr>
              <w:pStyle w:val="TabellRader"/>
              <w:keepNext/>
              <w:keepLines/>
            </w:pPr>
            <w:r w:rsidRPr="006061B6">
              <w:t>3</w:t>
            </w:r>
          </w:p>
        </w:tc>
        <w:tc>
          <w:tcPr>
            <w:tcW w:w="0" w:type="dxa"/>
            <w:tcBorders>
              <w:bottom w:val="single" w:sz="6" w:space="0" w:color="auto"/>
            </w:tcBorders>
            <w:vAlign w:val="bottom"/>
          </w:tcPr>
          <w:p w14:paraId="563B8FF8" w14:textId="1ADEED2E" w:rsidR="0067606D" w:rsidRDefault="0067606D" w:rsidP="0067606D">
            <w:pPr>
              <w:pStyle w:val="TabellRader"/>
              <w:keepNext/>
              <w:keepLines/>
            </w:pPr>
            <w:r w:rsidRPr="006061B6">
              <w:t>3</w:t>
            </w:r>
          </w:p>
        </w:tc>
        <w:tc>
          <w:tcPr>
            <w:tcW w:w="0" w:type="dxa"/>
            <w:tcBorders>
              <w:bottom w:val="single" w:sz="6" w:space="0" w:color="auto"/>
            </w:tcBorders>
            <w:vAlign w:val="bottom"/>
          </w:tcPr>
          <w:p w14:paraId="460EEE77" w14:textId="753DAF63" w:rsidR="0067606D" w:rsidRDefault="0067606D" w:rsidP="0067606D">
            <w:pPr>
              <w:pStyle w:val="TabellRader"/>
              <w:keepNext/>
              <w:keepLines/>
            </w:pPr>
            <w:r w:rsidRPr="006061B6">
              <w:t>3</w:t>
            </w:r>
          </w:p>
        </w:tc>
        <w:tc>
          <w:tcPr>
            <w:tcW w:w="0" w:type="dxa"/>
            <w:tcBorders>
              <w:bottom w:val="single" w:sz="6" w:space="0" w:color="auto"/>
            </w:tcBorders>
            <w:vAlign w:val="bottom"/>
          </w:tcPr>
          <w:p w14:paraId="45DF2F1C" w14:textId="5A7E5336" w:rsidR="0067606D" w:rsidRDefault="0067606D" w:rsidP="0067606D">
            <w:pPr>
              <w:pStyle w:val="TabellRader"/>
              <w:keepNext/>
              <w:keepLines/>
            </w:pPr>
            <w:r w:rsidRPr="006061B6">
              <w:t>4</w:t>
            </w:r>
          </w:p>
        </w:tc>
        <w:tc>
          <w:tcPr>
            <w:tcW w:w="0" w:type="dxa"/>
            <w:tcBorders>
              <w:bottom w:val="single" w:sz="6" w:space="0" w:color="auto"/>
            </w:tcBorders>
            <w:vAlign w:val="bottom"/>
          </w:tcPr>
          <w:p w14:paraId="1E1F23E2" w14:textId="3B4B2E56" w:rsidR="0067606D" w:rsidRDefault="0067606D" w:rsidP="0067606D">
            <w:pPr>
              <w:pStyle w:val="TabellRader"/>
              <w:keepNext/>
              <w:keepLines/>
            </w:pPr>
            <w:r w:rsidRPr="006061B6">
              <w:t>4</w:t>
            </w:r>
          </w:p>
        </w:tc>
      </w:tr>
      <w:tr w:rsidR="0067606D" w14:paraId="788A8DA7" w14:textId="77777777" w:rsidTr="0067606D">
        <w:tc>
          <w:tcPr>
            <w:tcW w:w="0" w:type="dxa"/>
            <w:tcBorders>
              <w:top w:val="single" w:sz="6" w:space="0" w:color="auto"/>
              <w:bottom w:val="single" w:sz="12" w:space="0" w:color="auto"/>
            </w:tcBorders>
            <w:tcMar>
              <w:left w:w="0" w:type="dxa"/>
              <w:right w:w="0" w:type="dxa"/>
            </w:tcMar>
          </w:tcPr>
          <w:p w14:paraId="28470020" w14:textId="3A1E313D" w:rsidR="0067606D" w:rsidRDefault="0067606D" w:rsidP="0067606D">
            <w:pPr>
              <w:pStyle w:val="TabellRader"/>
              <w:keepNext/>
              <w:keepLines/>
              <w:jc w:val="left"/>
            </w:pPr>
            <w:r w:rsidRPr="00E118F8">
              <w:t>Statlig ålderspensionsavgift</w:t>
            </w:r>
          </w:p>
        </w:tc>
        <w:tc>
          <w:tcPr>
            <w:tcW w:w="0" w:type="dxa"/>
            <w:tcBorders>
              <w:top w:val="single" w:sz="6" w:space="0" w:color="auto"/>
              <w:bottom w:val="single" w:sz="12" w:space="0" w:color="auto"/>
            </w:tcBorders>
          </w:tcPr>
          <w:p w14:paraId="47C7EF2D" w14:textId="4E3D6C69" w:rsidR="0067606D" w:rsidRDefault="0067606D" w:rsidP="0067606D">
            <w:pPr>
              <w:pStyle w:val="TabellRader"/>
              <w:keepNext/>
              <w:keepLines/>
            </w:pPr>
            <w:r w:rsidRPr="006061B6">
              <w:t>24</w:t>
            </w:r>
          </w:p>
        </w:tc>
        <w:tc>
          <w:tcPr>
            <w:tcW w:w="0" w:type="dxa"/>
            <w:tcBorders>
              <w:top w:val="single" w:sz="6" w:space="0" w:color="auto"/>
              <w:bottom w:val="single" w:sz="12" w:space="0" w:color="auto"/>
            </w:tcBorders>
          </w:tcPr>
          <w:p w14:paraId="46DC8BD7" w14:textId="2574E9D0" w:rsidR="0067606D" w:rsidRDefault="0067606D" w:rsidP="0067606D">
            <w:pPr>
              <w:pStyle w:val="TabellRader"/>
              <w:keepNext/>
              <w:keepLines/>
            </w:pPr>
            <w:r w:rsidRPr="006061B6">
              <w:t>22</w:t>
            </w:r>
          </w:p>
        </w:tc>
        <w:tc>
          <w:tcPr>
            <w:tcW w:w="0" w:type="dxa"/>
            <w:tcBorders>
              <w:top w:val="single" w:sz="6" w:space="0" w:color="auto"/>
              <w:bottom w:val="single" w:sz="12" w:space="0" w:color="auto"/>
            </w:tcBorders>
          </w:tcPr>
          <w:p w14:paraId="15ED8422" w14:textId="113A9919" w:rsidR="0067606D" w:rsidRDefault="0067606D" w:rsidP="0067606D">
            <w:pPr>
              <w:pStyle w:val="TabellRader"/>
              <w:keepNext/>
              <w:keepLines/>
            </w:pPr>
            <w:r w:rsidRPr="006061B6">
              <w:t>23</w:t>
            </w:r>
          </w:p>
        </w:tc>
        <w:tc>
          <w:tcPr>
            <w:tcW w:w="0" w:type="dxa"/>
            <w:tcBorders>
              <w:top w:val="single" w:sz="6" w:space="0" w:color="auto"/>
              <w:bottom w:val="single" w:sz="12" w:space="0" w:color="auto"/>
            </w:tcBorders>
          </w:tcPr>
          <w:p w14:paraId="53F2DBB3" w14:textId="101000F8" w:rsidR="0067606D" w:rsidRDefault="0067606D" w:rsidP="0067606D">
            <w:pPr>
              <w:pStyle w:val="TabellRader"/>
              <w:keepNext/>
              <w:keepLines/>
            </w:pPr>
            <w:r w:rsidRPr="006061B6">
              <w:t>23</w:t>
            </w:r>
          </w:p>
        </w:tc>
        <w:tc>
          <w:tcPr>
            <w:tcW w:w="0" w:type="dxa"/>
            <w:tcBorders>
              <w:top w:val="single" w:sz="6" w:space="0" w:color="auto"/>
              <w:bottom w:val="single" w:sz="12" w:space="0" w:color="auto"/>
            </w:tcBorders>
          </w:tcPr>
          <w:p w14:paraId="26E34995" w14:textId="5101D600" w:rsidR="0067606D" w:rsidRDefault="0067606D" w:rsidP="0067606D">
            <w:pPr>
              <w:pStyle w:val="TabellRader"/>
              <w:keepNext/>
              <w:keepLines/>
            </w:pPr>
            <w:r w:rsidRPr="006061B6">
              <w:t>24</w:t>
            </w:r>
          </w:p>
        </w:tc>
      </w:tr>
      <w:tr w:rsidR="0067606D" w:rsidRPr="009117CB" w14:paraId="528E85BF" w14:textId="77777777" w:rsidTr="0067606D">
        <w:trPr>
          <w:cnfStyle w:val="010000000000" w:firstRow="0" w:lastRow="1" w:firstColumn="0" w:lastColumn="0" w:oddVBand="0" w:evenVBand="0" w:oddHBand="0" w:evenHBand="0" w:firstRowFirstColumn="0" w:firstRowLastColumn="0" w:lastRowFirstColumn="0" w:lastRowLastColumn="0"/>
        </w:trPr>
        <w:tc>
          <w:tcPr>
            <w:tcW w:w="0" w:type="dxa"/>
            <w:tcMar>
              <w:left w:w="0" w:type="dxa"/>
              <w:right w:w="0" w:type="dxa"/>
            </w:tcMar>
          </w:tcPr>
          <w:p w14:paraId="7669262B" w14:textId="3353BA5E" w:rsidR="0067606D" w:rsidRPr="009117CB" w:rsidRDefault="0067606D" w:rsidP="0067606D">
            <w:pPr>
              <w:pStyle w:val="TabellSlutsumma"/>
              <w:keepNext/>
              <w:keepLines/>
              <w:jc w:val="left"/>
              <w:rPr>
                <w:b/>
              </w:rPr>
            </w:pPr>
            <w:r w:rsidRPr="009117CB">
              <w:rPr>
                <w:b/>
              </w:rPr>
              <w:t>Avgiftsinkomster</w:t>
            </w:r>
          </w:p>
        </w:tc>
        <w:tc>
          <w:tcPr>
            <w:tcW w:w="0" w:type="dxa"/>
          </w:tcPr>
          <w:p w14:paraId="4370CB38" w14:textId="4E7BA8C6" w:rsidR="0067606D" w:rsidRPr="00EC4A28" w:rsidRDefault="0067606D" w:rsidP="0067606D">
            <w:pPr>
              <w:pStyle w:val="TabellSlutsumma"/>
              <w:keepNext/>
              <w:keepLines/>
              <w:rPr>
                <w:b/>
              </w:rPr>
            </w:pPr>
            <w:r w:rsidRPr="00EC4A28">
              <w:rPr>
                <w:b/>
              </w:rPr>
              <w:t>280</w:t>
            </w:r>
          </w:p>
        </w:tc>
        <w:tc>
          <w:tcPr>
            <w:tcW w:w="0" w:type="dxa"/>
          </w:tcPr>
          <w:p w14:paraId="3AEA2C0B" w14:textId="58DC10C4" w:rsidR="0067606D" w:rsidRPr="00EC4A28" w:rsidRDefault="0067606D" w:rsidP="0067606D">
            <w:pPr>
              <w:pStyle w:val="TabellSlutsumma"/>
              <w:keepNext/>
              <w:keepLines/>
              <w:rPr>
                <w:b/>
              </w:rPr>
            </w:pPr>
            <w:r w:rsidRPr="00EC4A28">
              <w:rPr>
                <w:b/>
              </w:rPr>
              <w:t>28</w:t>
            </w:r>
            <w:r>
              <w:rPr>
                <w:b/>
              </w:rPr>
              <w:t>9</w:t>
            </w:r>
          </w:p>
        </w:tc>
        <w:tc>
          <w:tcPr>
            <w:tcW w:w="0" w:type="dxa"/>
          </w:tcPr>
          <w:p w14:paraId="44A8758B" w14:textId="0A8AFAFA" w:rsidR="0067606D" w:rsidRPr="00EC4A28" w:rsidRDefault="0067606D" w:rsidP="0067606D">
            <w:pPr>
              <w:pStyle w:val="TabellSlutsumma"/>
              <w:keepNext/>
              <w:keepLines/>
              <w:rPr>
                <w:b/>
              </w:rPr>
            </w:pPr>
            <w:r w:rsidRPr="00EC4A28">
              <w:rPr>
                <w:b/>
              </w:rPr>
              <w:t>297</w:t>
            </w:r>
          </w:p>
        </w:tc>
        <w:tc>
          <w:tcPr>
            <w:tcW w:w="0" w:type="dxa"/>
          </w:tcPr>
          <w:p w14:paraId="0DB21D48" w14:textId="10CAF8B4" w:rsidR="0067606D" w:rsidRPr="00EC4A28" w:rsidRDefault="0067606D" w:rsidP="0067606D">
            <w:pPr>
              <w:pStyle w:val="TabellSlutsumma"/>
              <w:keepNext/>
              <w:keepLines/>
              <w:rPr>
                <w:b/>
              </w:rPr>
            </w:pPr>
            <w:r w:rsidRPr="00EC4A28">
              <w:rPr>
                <w:b/>
              </w:rPr>
              <w:t>307</w:t>
            </w:r>
          </w:p>
        </w:tc>
        <w:tc>
          <w:tcPr>
            <w:tcW w:w="0" w:type="dxa"/>
          </w:tcPr>
          <w:p w14:paraId="051A0716" w14:textId="55B3C77D" w:rsidR="0067606D" w:rsidRPr="00EC4A28" w:rsidRDefault="0067606D" w:rsidP="0067606D">
            <w:pPr>
              <w:pStyle w:val="TabellSlutsumma"/>
              <w:keepNext/>
              <w:keepLines/>
              <w:rPr>
                <w:b/>
              </w:rPr>
            </w:pPr>
            <w:r w:rsidRPr="00EC4A28">
              <w:rPr>
                <w:b/>
              </w:rPr>
              <w:t>317</w:t>
            </w:r>
          </w:p>
        </w:tc>
      </w:tr>
    </w:tbl>
    <w:p w14:paraId="140802FF" w14:textId="77777777" w:rsidR="0067606D" w:rsidRPr="00EC4A28" w:rsidRDefault="0067606D" w:rsidP="0067606D">
      <w:pPr>
        <w:pStyle w:val="TabellFotnot"/>
      </w:pPr>
      <w:r w:rsidRPr="00EC4A28">
        <w:t>Anm.: Beloppen är avrundade och stämmer därför inte alltid överens med summan.</w:t>
      </w:r>
    </w:p>
    <w:p w14:paraId="76A2FBA1" w14:textId="67BFD8E9" w:rsidR="0067606D" w:rsidRPr="00EC4A28" w:rsidRDefault="0067606D" w:rsidP="0067606D">
      <w:pPr>
        <w:pStyle w:val="TabellFotnot"/>
      </w:pPr>
      <w:r w:rsidRPr="00EC4A28">
        <w:t>Källor: Statistiska centralbyrån och egna beräkningar.</w:t>
      </w:r>
    </w:p>
    <w:p w14:paraId="702F0682" w14:textId="5FA6FB6B" w:rsidR="0067606D" w:rsidRPr="002050B9" w:rsidRDefault="0067606D" w:rsidP="0067606D">
      <w:pPr>
        <w:pStyle w:val="Brdtext"/>
        <w:rPr>
          <w:highlight w:val="yellow"/>
        </w:rPr>
      </w:pPr>
    </w:p>
    <w:p w14:paraId="5830FE11" w14:textId="13A927A6" w:rsidR="0067606D" w:rsidRPr="00662AEB" w:rsidRDefault="0067606D" w:rsidP="0067606D">
      <w:pPr>
        <w:pStyle w:val="Brdtext"/>
      </w:pPr>
      <w:r w:rsidRPr="00662AEB">
        <w:t>Alla inkomstpensioner och tilläggspensioner som erhålls efter 65</w:t>
      </w:r>
      <w:r>
        <w:t> </w:t>
      </w:r>
      <w:r w:rsidRPr="00662AEB">
        <w:t xml:space="preserve">års ålder är följsamhetsindexerade. Följsamhetsindexering innebär att inkomst- och </w:t>
      </w:r>
      <w:r w:rsidRPr="00662AEB">
        <w:t>tilläggspensionerna varje år räknas om med utvecklingen av inkomstindex eller ett balans</w:t>
      </w:r>
      <w:r>
        <w:softHyphen/>
      </w:r>
      <w:r w:rsidRPr="00662AEB">
        <w:t>index, minus en förskottsränta på 1,6</w:t>
      </w:r>
      <w:r>
        <w:t> </w:t>
      </w:r>
      <w:r w:rsidRPr="00662AEB">
        <w:t>procent. I ett läge då pensionssystemets finanser är i balans bygger följsamhetsindexeringen på förändringen av inkomstindex. Om pensionssystemets skulder överstiger systemets tillgångar aktiveras balan</w:t>
      </w:r>
      <w:r>
        <w:softHyphen/>
      </w:r>
      <w:r w:rsidRPr="00662AEB">
        <w:t>seringen</w:t>
      </w:r>
      <w:r>
        <w:t xml:space="preserve"> och indexeringen </w:t>
      </w:r>
      <w:r w:rsidRPr="00662AEB">
        <w:t xml:space="preserve">bygger </w:t>
      </w:r>
      <w:r>
        <w:t xml:space="preserve">i stället </w:t>
      </w:r>
      <w:r w:rsidRPr="00662AEB">
        <w:t>på ett balansindex. Balanseringen är ett sätt att genom en justering av indexeringen säkerställa att pensionssystemets utgifter inte över tid över</w:t>
      </w:r>
      <w:r>
        <w:softHyphen/>
      </w:r>
      <w:r w:rsidRPr="00662AEB">
        <w:t>stiger dess inkomster.</w:t>
      </w:r>
    </w:p>
    <w:p w14:paraId="24081589" w14:textId="0AFC5428" w:rsidR="0067606D" w:rsidRDefault="0067606D" w:rsidP="0067606D">
      <w:pPr>
        <w:pStyle w:val="Brdtextmedindrag"/>
      </w:pPr>
      <w:r w:rsidRPr="00662AEB">
        <w:t xml:space="preserve">Balanseringen beräknas inte </w:t>
      </w:r>
      <w:r>
        <w:t>bli</w:t>
      </w:r>
      <w:r w:rsidRPr="00662AEB">
        <w:t xml:space="preserve"> aktiverad under prognosperioden. Därmed bestäms följsamhets</w:t>
      </w:r>
      <w:r>
        <w:softHyphen/>
      </w:r>
      <w:r w:rsidRPr="00662AEB">
        <w:t>indexeringen av inkomstindex för dessa år.</w:t>
      </w:r>
    </w:p>
    <w:p w14:paraId="0D5DE7D6" w14:textId="77777777" w:rsidR="0067606D" w:rsidRDefault="0067606D" w:rsidP="0067606D">
      <w:pPr>
        <w:pStyle w:val="Brdtext"/>
      </w:pPr>
    </w:p>
    <w:p w14:paraId="6693B60F" w14:textId="4A523C8B" w:rsidR="0067606D" w:rsidRDefault="0067606D" w:rsidP="0067606D">
      <w:pPr>
        <w:pStyle w:val="TabellRubrik"/>
      </w:pPr>
      <w:bookmarkStart w:id="307" w:name="_Toc19299024"/>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8</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12</w:t>
      </w:r>
      <w:r>
        <w:rPr>
          <w:noProof/>
        </w:rPr>
        <w:fldChar w:fldCharType="end"/>
      </w:r>
      <w:r>
        <w:rPr>
          <w:noProof/>
        </w:rPr>
        <w:tab/>
      </w:r>
      <w:r w:rsidRPr="008A5030">
        <w:t>Inkomstindex, balanstal och följsamhetsindexering</w:t>
      </w:r>
      <w:bookmarkEnd w:id="307"/>
    </w:p>
    <w:p w14:paraId="4BBC5BEE" w14:textId="537DF3D3" w:rsidR="0067606D" w:rsidRDefault="0067606D" w:rsidP="0067606D">
      <w:pPr>
        <w:pStyle w:val="TabellUnderrubrik"/>
      </w:pPr>
      <w:r>
        <w:t>Procentuell förändring om inte annat anges. Fastställda tal 2018 och 2019, prognos 2020–2022</w:t>
      </w:r>
    </w:p>
    <w:tbl>
      <w:tblPr>
        <w:tblStyle w:val="RKEgentabell"/>
        <w:tblW w:w="4383" w:type="dxa"/>
        <w:tblInd w:w="0" w:type="dxa"/>
        <w:tblLayout w:type="fixed"/>
        <w:tblCellMar>
          <w:left w:w="57" w:type="dxa"/>
          <w:right w:w="57" w:type="dxa"/>
        </w:tblCellMar>
        <w:tblLook w:val="0460" w:firstRow="1" w:lastRow="1" w:firstColumn="0" w:lastColumn="0" w:noHBand="0" w:noVBand="1"/>
      </w:tblPr>
      <w:tblGrid>
        <w:gridCol w:w="1866"/>
        <w:gridCol w:w="503"/>
        <w:gridCol w:w="503"/>
        <w:gridCol w:w="504"/>
        <w:gridCol w:w="503"/>
        <w:gridCol w:w="504"/>
      </w:tblGrid>
      <w:tr w:rsidR="0067606D" w14:paraId="4A359A00" w14:textId="77777777" w:rsidTr="0067606D">
        <w:trPr>
          <w:cnfStyle w:val="100000000000" w:firstRow="1" w:lastRow="0" w:firstColumn="0" w:lastColumn="0" w:oddVBand="0" w:evenVBand="0" w:oddHBand="0" w:evenHBand="0" w:firstRowFirstColumn="0" w:firstRowLastColumn="0" w:lastRowFirstColumn="0" w:lastRowLastColumn="0"/>
        </w:trPr>
        <w:tc>
          <w:tcPr>
            <w:tcW w:w="1866" w:type="dxa"/>
            <w:tcMar>
              <w:left w:w="0" w:type="dxa"/>
              <w:right w:w="0" w:type="dxa"/>
            </w:tcMar>
          </w:tcPr>
          <w:p w14:paraId="141F8451" w14:textId="77777777" w:rsidR="0067606D" w:rsidRDefault="0067606D" w:rsidP="0067606D">
            <w:pPr>
              <w:pStyle w:val="TabellHuvud"/>
              <w:keepNext/>
              <w:keepLines/>
              <w:jc w:val="left"/>
            </w:pPr>
          </w:p>
        </w:tc>
        <w:tc>
          <w:tcPr>
            <w:tcW w:w="503" w:type="dxa"/>
          </w:tcPr>
          <w:p w14:paraId="43C280C1" w14:textId="4647F987" w:rsidR="0067606D" w:rsidRDefault="0067606D" w:rsidP="0067606D">
            <w:pPr>
              <w:pStyle w:val="TabellHuvud"/>
              <w:keepNext/>
              <w:keepLines/>
            </w:pPr>
            <w:r>
              <w:t>2018</w:t>
            </w:r>
          </w:p>
        </w:tc>
        <w:tc>
          <w:tcPr>
            <w:tcW w:w="503" w:type="dxa"/>
          </w:tcPr>
          <w:p w14:paraId="1823DC83" w14:textId="7D743DCB" w:rsidR="0067606D" w:rsidRDefault="0067606D" w:rsidP="0067606D">
            <w:pPr>
              <w:pStyle w:val="TabellHuvud"/>
              <w:keepNext/>
              <w:keepLines/>
            </w:pPr>
            <w:r>
              <w:t>2019</w:t>
            </w:r>
          </w:p>
        </w:tc>
        <w:tc>
          <w:tcPr>
            <w:tcW w:w="504" w:type="dxa"/>
          </w:tcPr>
          <w:p w14:paraId="32CF5333" w14:textId="4EB826FC" w:rsidR="0067606D" w:rsidRDefault="0067606D" w:rsidP="0067606D">
            <w:pPr>
              <w:pStyle w:val="TabellHuvud"/>
              <w:keepNext/>
              <w:keepLines/>
            </w:pPr>
            <w:r>
              <w:t>2020</w:t>
            </w:r>
          </w:p>
        </w:tc>
        <w:tc>
          <w:tcPr>
            <w:tcW w:w="503" w:type="dxa"/>
          </w:tcPr>
          <w:p w14:paraId="56B79B8D" w14:textId="44BD3689" w:rsidR="0067606D" w:rsidRDefault="0067606D" w:rsidP="0067606D">
            <w:pPr>
              <w:pStyle w:val="TabellHuvud"/>
              <w:keepNext/>
              <w:keepLines/>
            </w:pPr>
            <w:r>
              <w:t>2021</w:t>
            </w:r>
          </w:p>
        </w:tc>
        <w:tc>
          <w:tcPr>
            <w:tcW w:w="504" w:type="dxa"/>
          </w:tcPr>
          <w:p w14:paraId="5CD749C3" w14:textId="14371136" w:rsidR="0067606D" w:rsidRDefault="0067606D" w:rsidP="0067606D">
            <w:pPr>
              <w:pStyle w:val="TabellHuvud"/>
              <w:keepNext/>
              <w:keepLines/>
            </w:pPr>
            <w:r>
              <w:t>2022</w:t>
            </w:r>
          </w:p>
        </w:tc>
      </w:tr>
      <w:tr w:rsidR="0067606D" w14:paraId="53357D06" w14:textId="77777777" w:rsidTr="0067606D">
        <w:tc>
          <w:tcPr>
            <w:tcW w:w="0" w:type="dxa"/>
            <w:tcBorders>
              <w:bottom w:val="single" w:sz="6" w:space="0" w:color="auto"/>
            </w:tcBorders>
            <w:tcMar>
              <w:left w:w="0" w:type="dxa"/>
              <w:right w:w="0" w:type="dxa"/>
            </w:tcMar>
          </w:tcPr>
          <w:p w14:paraId="0561DBE1" w14:textId="4B45BB72" w:rsidR="0067606D" w:rsidRDefault="0067606D" w:rsidP="0067606D">
            <w:pPr>
              <w:pStyle w:val="TabellRader"/>
              <w:keepNext/>
              <w:keepLines/>
              <w:jc w:val="left"/>
            </w:pPr>
            <w:r w:rsidRPr="00E31A64">
              <w:t>Inkomstindex</w:t>
            </w:r>
          </w:p>
        </w:tc>
        <w:tc>
          <w:tcPr>
            <w:tcW w:w="0" w:type="dxa"/>
            <w:tcBorders>
              <w:bottom w:val="single" w:sz="6" w:space="0" w:color="auto"/>
            </w:tcBorders>
          </w:tcPr>
          <w:p w14:paraId="2E4F9581" w14:textId="62AA8B67" w:rsidR="0067606D" w:rsidRDefault="0067606D" w:rsidP="0067606D">
            <w:pPr>
              <w:pStyle w:val="TabellRader"/>
              <w:keepNext/>
              <w:keepLines/>
            </w:pPr>
            <w:r w:rsidRPr="007E4F33">
              <w:t>1,5</w:t>
            </w:r>
          </w:p>
        </w:tc>
        <w:tc>
          <w:tcPr>
            <w:tcW w:w="0" w:type="dxa"/>
            <w:tcBorders>
              <w:bottom w:val="single" w:sz="6" w:space="0" w:color="auto"/>
            </w:tcBorders>
          </w:tcPr>
          <w:p w14:paraId="163CED1B" w14:textId="43B2DD16" w:rsidR="0067606D" w:rsidRDefault="0067606D" w:rsidP="0067606D">
            <w:pPr>
              <w:pStyle w:val="TabellRader"/>
              <w:keepNext/>
              <w:keepLines/>
            </w:pPr>
            <w:r w:rsidRPr="007E4F33">
              <w:t>3,1</w:t>
            </w:r>
          </w:p>
        </w:tc>
        <w:tc>
          <w:tcPr>
            <w:tcW w:w="0" w:type="dxa"/>
            <w:tcBorders>
              <w:bottom w:val="single" w:sz="6" w:space="0" w:color="auto"/>
            </w:tcBorders>
          </w:tcPr>
          <w:p w14:paraId="3A60D849" w14:textId="3FD879B2" w:rsidR="0067606D" w:rsidRDefault="0067606D" w:rsidP="0067606D">
            <w:pPr>
              <w:pStyle w:val="TabellRader"/>
              <w:keepNext/>
              <w:keepLines/>
            </w:pPr>
            <w:r w:rsidRPr="007E4F33">
              <w:t>2,9</w:t>
            </w:r>
          </w:p>
        </w:tc>
        <w:tc>
          <w:tcPr>
            <w:tcW w:w="0" w:type="dxa"/>
            <w:tcBorders>
              <w:bottom w:val="single" w:sz="6" w:space="0" w:color="auto"/>
            </w:tcBorders>
          </w:tcPr>
          <w:p w14:paraId="30563A31" w14:textId="6EC1804C" w:rsidR="0067606D" w:rsidRDefault="0067606D" w:rsidP="0067606D">
            <w:pPr>
              <w:pStyle w:val="TabellRader"/>
              <w:keepNext/>
              <w:keepLines/>
            </w:pPr>
            <w:r w:rsidRPr="007E4F33">
              <w:t>2,7</w:t>
            </w:r>
          </w:p>
        </w:tc>
        <w:tc>
          <w:tcPr>
            <w:tcW w:w="0" w:type="dxa"/>
            <w:tcBorders>
              <w:bottom w:val="single" w:sz="6" w:space="0" w:color="auto"/>
            </w:tcBorders>
          </w:tcPr>
          <w:p w14:paraId="77034330" w14:textId="01D2EDBF" w:rsidR="0067606D" w:rsidRDefault="0067606D" w:rsidP="0067606D">
            <w:pPr>
              <w:pStyle w:val="TabellRader"/>
              <w:keepNext/>
              <w:keepLines/>
            </w:pPr>
            <w:r w:rsidRPr="007E4F33">
              <w:t>2,</w:t>
            </w:r>
            <w:r>
              <w:t>7</w:t>
            </w:r>
          </w:p>
        </w:tc>
      </w:tr>
      <w:tr w:rsidR="0067606D" w14:paraId="72B64851" w14:textId="77777777" w:rsidTr="0067606D">
        <w:tc>
          <w:tcPr>
            <w:tcW w:w="0" w:type="dxa"/>
            <w:tcBorders>
              <w:top w:val="single" w:sz="6" w:space="0" w:color="auto"/>
              <w:bottom w:val="single" w:sz="12" w:space="0" w:color="auto"/>
            </w:tcBorders>
            <w:tcMar>
              <w:left w:w="0" w:type="dxa"/>
              <w:right w:w="0" w:type="dxa"/>
            </w:tcMar>
          </w:tcPr>
          <w:p w14:paraId="460A414C" w14:textId="4D34CFDE" w:rsidR="0067606D" w:rsidRDefault="0067606D" w:rsidP="0067606D">
            <w:pPr>
              <w:pStyle w:val="TabellRader"/>
              <w:keepNext/>
              <w:keepLines/>
              <w:jc w:val="left"/>
            </w:pPr>
            <w:r w:rsidRPr="00E31A64">
              <w:t>Följsamhetsindexering</w:t>
            </w:r>
            <w:r w:rsidRPr="004E1D32">
              <w:rPr>
                <w:vertAlign w:val="superscript"/>
              </w:rPr>
              <w:t>1</w:t>
            </w:r>
          </w:p>
        </w:tc>
        <w:tc>
          <w:tcPr>
            <w:tcW w:w="0" w:type="dxa"/>
            <w:tcBorders>
              <w:top w:val="single" w:sz="6" w:space="0" w:color="auto"/>
              <w:bottom w:val="single" w:sz="12" w:space="0" w:color="auto"/>
            </w:tcBorders>
            <w:vAlign w:val="bottom"/>
          </w:tcPr>
          <w:p w14:paraId="43601BEB" w14:textId="72CF5924" w:rsidR="0067606D" w:rsidRDefault="0067606D" w:rsidP="0067606D">
            <w:pPr>
              <w:pStyle w:val="TabellRader"/>
              <w:keepNext/>
              <w:keepLines/>
            </w:pPr>
            <w:r>
              <w:t>1,0</w:t>
            </w:r>
          </w:p>
        </w:tc>
        <w:tc>
          <w:tcPr>
            <w:tcW w:w="0" w:type="dxa"/>
            <w:tcBorders>
              <w:top w:val="single" w:sz="6" w:space="0" w:color="auto"/>
              <w:bottom w:val="single" w:sz="12" w:space="0" w:color="auto"/>
            </w:tcBorders>
            <w:vAlign w:val="bottom"/>
          </w:tcPr>
          <w:p w14:paraId="1277CC97" w14:textId="019E8660" w:rsidR="0067606D" w:rsidRDefault="0067606D" w:rsidP="0067606D">
            <w:pPr>
              <w:pStyle w:val="TabellRader"/>
              <w:keepNext/>
              <w:keepLines/>
            </w:pPr>
            <w:r>
              <w:t>1,5</w:t>
            </w:r>
          </w:p>
        </w:tc>
        <w:tc>
          <w:tcPr>
            <w:tcW w:w="0" w:type="dxa"/>
            <w:tcBorders>
              <w:top w:val="single" w:sz="6" w:space="0" w:color="auto"/>
              <w:bottom w:val="single" w:sz="12" w:space="0" w:color="auto"/>
            </w:tcBorders>
            <w:vAlign w:val="bottom"/>
          </w:tcPr>
          <w:p w14:paraId="18F07761" w14:textId="7F323888" w:rsidR="0067606D" w:rsidRDefault="0067606D" w:rsidP="0067606D">
            <w:pPr>
              <w:pStyle w:val="TabellRader"/>
              <w:keepNext/>
              <w:keepLines/>
            </w:pPr>
            <w:r>
              <w:t>1,3</w:t>
            </w:r>
          </w:p>
        </w:tc>
        <w:tc>
          <w:tcPr>
            <w:tcW w:w="0" w:type="dxa"/>
            <w:tcBorders>
              <w:top w:val="single" w:sz="6" w:space="0" w:color="auto"/>
              <w:bottom w:val="single" w:sz="12" w:space="0" w:color="auto"/>
            </w:tcBorders>
            <w:vAlign w:val="bottom"/>
          </w:tcPr>
          <w:p w14:paraId="5C207265" w14:textId="355C59AE" w:rsidR="0067606D" w:rsidRDefault="0067606D" w:rsidP="0067606D">
            <w:pPr>
              <w:pStyle w:val="TabellRader"/>
              <w:keepNext/>
              <w:keepLines/>
            </w:pPr>
            <w:r>
              <w:t>1,1</w:t>
            </w:r>
          </w:p>
        </w:tc>
        <w:tc>
          <w:tcPr>
            <w:tcW w:w="0" w:type="dxa"/>
            <w:tcBorders>
              <w:top w:val="single" w:sz="6" w:space="0" w:color="auto"/>
              <w:bottom w:val="single" w:sz="12" w:space="0" w:color="auto"/>
            </w:tcBorders>
            <w:vAlign w:val="bottom"/>
          </w:tcPr>
          <w:p w14:paraId="63D16255" w14:textId="3E786146" w:rsidR="0067606D" w:rsidRDefault="0067606D" w:rsidP="0067606D">
            <w:pPr>
              <w:pStyle w:val="TabellRader"/>
              <w:keepNext/>
              <w:keepLines/>
            </w:pPr>
            <w:r>
              <w:t>1,1</w:t>
            </w:r>
          </w:p>
        </w:tc>
      </w:tr>
      <w:tr w:rsidR="0067606D" w:rsidRPr="009044A4" w14:paraId="369C5D71" w14:textId="77777777" w:rsidTr="0067606D">
        <w:trPr>
          <w:cnfStyle w:val="010000000000" w:firstRow="0" w:lastRow="1" w:firstColumn="0" w:lastColumn="0" w:oddVBand="0" w:evenVBand="0" w:oddHBand="0" w:evenHBand="0" w:firstRowFirstColumn="0" w:firstRowLastColumn="0" w:lastRowFirstColumn="0" w:lastRowLastColumn="0"/>
        </w:trPr>
        <w:tc>
          <w:tcPr>
            <w:tcW w:w="0" w:type="dxa"/>
            <w:tcMar>
              <w:left w:w="0" w:type="dxa"/>
              <w:right w:w="0" w:type="dxa"/>
            </w:tcMar>
          </w:tcPr>
          <w:p w14:paraId="70177147" w14:textId="7E174E1D" w:rsidR="0067606D" w:rsidRPr="009044A4" w:rsidRDefault="0067606D" w:rsidP="0067606D">
            <w:pPr>
              <w:pStyle w:val="TabellSlutsumma"/>
              <w:keepNext/>
              <w:keepLines/>
              <w:jc w:val="left"/>
              <w:rPr>
                <w:b/>
              </w:rPr>
            </w:pPr>
            <w:r w:rsidRPr="00E31A64">
              <w:t>Balanstal, dämpat</w:t>
            </w:r>
            <w:r w:rsidRPr="004E1D32">
              <w:rPr>
                <w:vertAlign w:val="superscript"/>
              </w:rPr>
              <w:t>2</w:t>
            </w:r>
          </w:p>
        </w:tc>
        <w:tc>
          <w:tcPr>
            <w:tcW w:w="0" w:type="dxa"/>
            <w:vAlign w:val="bottom"/>
          </w:tcPr>
          <w:p w14:paraId="312CEF6C" w14:textId="356EA5C2" w:rsidR="0067606D" w:rsidRPr="00827B83" w:rsidRDefault="0067606D" w:rsidP="0067606D">
            <w:pPr>
              <w:pStyle w:val="TabellSlutsumma"/>
              <w:keepNext/>
              <w:keepLines/>
            </w:pPr>
            <w:r w:rsidRPr="00827B83">
              <w:t>1,013</w:t>
            </w:r>
          </w:p>
        </w:tc>
        <w:tc>
          <w:tcPr>
            <w:tcW w:w="0" w:type="dxa"/>
            <w:vAlign w:val="bottom"/>
          </w:tcPr>
          <w:p w14:paraId="4E6197AB" w14:textId="7BF4A0BA" w:rsidR="0067606D" w:rsidRPr="00827B83" w:rsidRDefault="0067606D" w:rsidP="0067606D">
            <w:pPr>
              <w:pStyle w:val="TabellSlutsumma"/>
              <w:keepNext/>
              <w:keepLines/>
            </w:pPr>
            <w:r w:rsidRPr="00827B83">
              <w:t>1,012</w:t>
            </w:r>
          </w:p>
        </w:tc>
        <w:tc>
          <w:tcPr>
            <w:tcW w:w="0" w:type="dxa"/>
            <w:vAlign w:val="bottom"/>
          </w:tcPr>
          <w:p w14:paraId="11046419" w14:textId="016873EE" w:rsidR="0067606D" w:rsidRPr="00827B83" w:rsidRDefault="0067606D" w:rsidP="0067606D">
            <w:pPr>
              <w:pStyle w:val="TabellSlutsumma"/>
              <w:keepNext/>
              <w:keepLines/>
            </w:pPr>
            <w:r w:rsidRPr="00827B83">
              <w:t>1,017</w:t>
            </w:r>
          </w:p>
        </w:tc>
        <w:tc>
          <w:tcPr>
            <w:tcW w:w="0" w:type="dxa"/>
            <w:vAlign w:val="bottom"/>
          </w:tcPr>
          <w:p w14:paraId="7080D8EA" w14:textId="4A5FA8A7" w:rsidR="0067606D" w:rsidRPr="00827B83" w:rsidRDefault="0067606D" w:rsidP="0067606D">
            <w:pPr>
              <w:pStyle w:val="TabellSlutsumma"/>
              <w:keepNext/>
              <w:keepLines/>
            </w:pPr>
            <w:r w:rsidRPr="00827B83">
              <w:t>1,020</w:t>
            </w:r>
          </w:p>
        </w:tc>
        <w:tc>
          <w:tcPr>
            <w:tcW w:w="0" w:type="dxa"/>
            <w:vAlign w:val="bottom"/>
          </w:tcPr>
          <w:p w14:paraId="1A0E6DF0" w14:textId="7963EDF6" w:rsidR="0067606D" w:rsidRPr="00827B83" w:rsidRDefault="0067606D" w:rsidP="0067606D">
            <w:pPr>
              <w:pStyle w:val="TabellSlutsumma"/>
              <w:keepNext/>
              <w:keepLines/>
            </w:pPr>
            <w:r w:rsidRPr="00827B83">
              <w:t>1,015</w:t>
            </w:r>
          </w:p>
        </w:tc>
      </w:tr>
    </w:tbl>
    <w:p w14:paraId="7F43EF03" w14:textId="5A0596D3" w:rsidR="0067606D" w:rsidRPr="00832DAD" w:rsidRDefault="0067606D" w:rsidP="0067606D">
      <w:pPr>
        <w:pStyle w:val="TabellFotnot"/>
      </w:pPr>
      <w:r w:rsidRPr="00832DAD">
        <w:rPr>
          <w:vertAlign w:val="superscript"/>
        </w:rPr>
        <w:t>1</w:t>
      </w:r>
      <w:r w:rsidRPr="00832DAD">
        <w:t xml:space="preserve"> Följsamhetsindexering innebär att inkomst- och tilläggspensionerna varje år räknas om med utvecklingen av inkomstindex (eller balansindex) minus</w:t>
      </w:r>
      <w:r>
        <w:t xml:space="preserve"> </w:t>
      </w:r>
      <w:r w:rsidRPr="00832DAD">
        <w:t>förskottsräntan 1,6</w:t>
      </w:r>
      <w:r>
        <w:rPr>
          <w:rFonts w:ascii="Cambria" w:hAnsi="Cambria"/>
        </w:rPr>
        <w:t> </w:t>
      </w:r>
      <w:r w:rsidRPr="00832DAD">
        <w:t>procent. Förskottsräntan motsvarar det förskott som läggs till pensionen när den beviljas.</w:t>
      </w:r>
    </w:p>
    <w:p w14:paraId="6C3532F5" w14:textId="48ABAE40" w:rsidR="0067606D" w:rsidRPr="00832DAD" w:rsidRDefault="0067606D" w:rsidP="0067606D">
      <w:pPr>
        <w:pStyle w:val="TabellFotnot"/>
      </w:pPr>
      <w:r w:rsidRPr="00832DAD">
        <w:rPr>
          <w:vertAlign w:val="superscript"/>
        </w:rPr>
        <w:t>2</w:t>
      </w:r>
      <w:r w:rsidRPr="00832DAD">
        <w:t xml:space="preserve"> Det dämpade balanstalet uttrycker inte procentuell förändring, utan anger systemets tillgångar i förhållande till dess skulder.</w:t>
      </w:r>
    </w:p>
    <w:p w14:paraId="4BBA5995" w14:textId="3FF13B60" w:rsidR="0067606D" w:rsidRDefault="0067606D" w:rsidP="0067606D">
      <w:pPr>
        <w:pStyle w:val="TabellFotnot"/>
      </w:pPr>
      <w:r w:rsidRPr="00832DAD">
        <w:t>Källor: Pensionsmyndigheten och egna beräkningar.</w:t>
      </w:r>
    </w:p>
    <w:p w14:paraId="2EA9BF91" w14:textId="5B1DCB83" w:rsidR="0067606D" w:rsidRDefault="0067606D" w:rsidP="0067606D">
      <w:pPr>
        <w:pStyle w:val="Rubrik2"/>
      </w:pPr>
      <w:bookmarkStart w:id="308" w:name="_Ref16865742"/>
      <w:bookmarkStart w:id="309" w:name="_Toc19298876"/>
      <w:r>
        <w:t>Kommunsektorns finanser</w:t>
      </w:r>
      <w:bookmarkEnd w:id="308"/>
      <w:bookmarkEnd w:id="309"/>
    </w:p>
    <w:p w14:paraId="2B4354CD" w14:textId="737B6118" w:rsidR="0067606D" w:rsidRPr="00531CFC" w:rsidRDefault="0067606D" w:rsidP="0067606D">
      <w:pPr>
        <w:pStyle w:val="Brdtext"/>
      </w:pPr>
      <w:r w:rsidRPr="00C61AF2">
        <w:t>Kommunsektorns finanser regleras av balans</w:t>
      </w:r>
      <w:r>
        <w:softHyphen/>
      </w:r>
      <w:r w:rsidRPr="00C61AF2">
        <w:t xml:space="preserve">kravet och kravet på god ekonomisk hushållning i kommunallagen (2017:725). Enligt balanskravet får kommuners och landstings resultat som huvudregel inte vara negativa medan kravet på god ekonomisk </w:t>
      </w:r>
      <w:r w:rsidRPr="0093619B">
        <w:t>hushållning innebär att högre resultat troligen behövs (se avsnitt 5.3). Skillnaden mellan resultatet och det finansiella sparandet förklaras till största delen</w:t>
      </w:r>
      <w:r w:rsidRPr="00C61AF2">
        <w:t xml:space="preserve"> av att investeringar, men inte avskrivningar, ingår som utgifter i beräkningen av det finansiella sparandet. I resultatet ingår inte investeringar men däremot avskrivningar. Det kan även förekomma periodiseringsskillnader för olika inkomster och utgifter mellan det finansiella sparandet och resultatet.</w:t>
      </w:r>
    </w:p>
    <w:p w14:paraId="1BC0DEDA" w14:textId="77777777" w:rsidR="0067606D" w:rsidRPr="00C908FF" w:rsidRDefault="0067606D" w:rsidP="0067606D">
      <w:pPr>
        <w:pStyle w:val="Brdtextmedindrag"/>
      </w:pPr>
      <w:r w:rsidRPr="00C908FF">
        <w:t>I regeringens prognos för kommunsektorns finanser antas sektorn bedriva en utgiftspolitik som är förenlig med balanskravet. På några års</w:t>
      </w:r>
      <w:r>
        <w:t xml:space="preserve"> </w:t>
      </w:r>
      <w:r w:rsidRPr="00C908FF">
        <w:t xml:space="preserve">sikt antas i normalfallet kommunsektorn som </w:t>
      </w:r>
      <w:r w:rsidRPr="00C908FF">
        <w:lastRenderedPageBreak/>
        <w:t>helhet även redovisa ett resultat som bedöms vara i linje med god ekonomisk hushållning. Vidare antas den genomsnittliga kommunalskattesatsen vara oförändrad. Prognosen grundar sig på ett antagande om oförändrad politik på statlig nivå, förutom tidigare beslutade och nu föreslagna förändringar av statsbidragen. Därigenom blir skatteunderlagets tillväxt viktigt för utvecklingen av kommunsektorns inkomster i prognosen.</w:t>
      </w:r>
    </w:p>
    <w:p w14:paraId="78FC5927" w14:textId="5DD7AF6E" w:rsidR="0067606D" w:rsidRPr="00C908FF" w:rsidRDefault="0067606D" w:rsidP="0067606D">
      <w:pPr>
        <w:pStyle w:val="Brdtextmedindrag"/>
      </w:pPr>
      <w:r w:rsidRPr="00C908FF">
        <w:t xml:space="preserve">Eftersom kommunsektorn i normalfallet antas redovisa ett resultat i linje med god ekonomisk hushållning på några års sikt blir den </w:t>
      </w:r>
      <w:r>
        <w:t>beräknade</w:t>
      </w:r>
      <w:r w:rsidRPr="00C908FF">
        <w:t xml:space="preserve"> utvecklingen av skatteunderlaget vanligtvis styrande för prognosen för utgifterna.</w:t>
      </w:r>
    </w:p>
    <w:p w14:paraId="3894C71D" w14:textId="413E2FA5" w:rsidR="0067606D" w:rsidRPr="0005428C" w:rsidRDefault="0067606D" w:rsidP="0067606D">
      <w:pPr>
        <w:pStyle w:val="Rubrik4utannumrering"/>
      </w:pPr>
      <w:r w:rsidRPr="0005428C">
        <w:t>Resultat och finansiellt sparande 2018–2022</w:t>
      </w:r>
    </w:p>
    <w:p w14:paraId="20A656F4" w14:textId="76A921E1" w:rsidR="0067606D" w:rsidRDefault="0067606D" w:rsidP="0067606D">
      <w:pPr>
        <w:pStyle w:val="Brdtext"/>
      </w:pPr>
      <w:r w:rsidRPr="00306053">
        <w:t>År 2018 ökade kommunsektorns inkomster något långsammare än de föregående tre åren, framförallt till följd av minskade migrations</w:t>
      </w:r>
      <w:r>
        <w:softHyphen/>
      </w:r>
      <w:r w:rsidRPr="00306053">
        <w:t>relaterade statsbidrag och långsammare utveckling av skatteunderlaget. Samtidigt ökade kommun</w:t>
      </w:r>
      <w:r>
        <w:softHyphen/>
      </w:r>
      <w:r w:rsidRPr="00306053">
        <w:t>sektorns konsumtions- och investerings</w:t>
      </w:r>
      <w:r>
        <w:softHyphen/>
      </w:r>
      <w:r w:rsidRPr="00306053">
        <w:t>utgifter kraftigt. Sammantaget ökade utgifterna mer än inkomsterna 2018, vilket medförde att sektorns finansiella sparande minskade jämfört med 2017</w:t>
      </w:r>
      <w:r w:rsidRPr="00347FDF">
        <w:t>.</w:t>
      </w:r>
      <w:r>
        <w:t xml:space="preserve"> Även det ekonomiska resultatet försämrades 2018.</w:t>
      </w:r>
    </w:p>
    <w:p w14:paraId="545A6122" w14:textId="4AEE95B6" w:rsidR="0067606D" w:rsidRPr="001C5579" w:rsidRDefault="0067606D" w:rsidP="0067606D">
      <w:pPr>
        <w:pStyle w:val="Brdtextmedindrag"/>
      </w:pPr>
      <w:r w:rsidRPr="003C1C59">
        <w:t xml:space="preserve">I regeringens prognos ökar kommunsektorns skatteinkomster något </w:t>
      </w:r>
      <w:r>
        <w:t>mindre</w:t>
      </w:r>
      <w:r w:rsidRPr="003C1C59">
        <w:t xml:space="preserve"> 2019–2022 än de gjorde</w:t>
      </w:r>
      <w:r>
        <w:t xml:space="preserve"> föregående fyraårsperiod. Det beror främst på att antalet arbetade timmar i ekonomin utvecklas i en något långsammare takt. Samtidigt hålls tillväxten av statsbidrag tillbaka på grund av minskande migrationsrelaterade statsbidrag till följd av minskat antal asylsökande och nyanlända.</w:t>
      </w:r>
    </w:p>
    <w:p w14:paraId="46DFFC8A" w14:textId="1FA21C2F" w:rsidR="0067606D" w:rsidRDefault="0067606D" w:rsidP="0067606D">
      <w:pPr>
        <w:pStyle w:val="TabellRubrik"/>
      </w:pPr>
      <w:bookmarkStart w:id="310" w:name="_Ref16776718"/>
      <w:bookmarkStart w:id="311" w:name="_Toc19299025"/>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8</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13</w:t>
      </w:r>
      <w:r>
        <w:rPr>
          <w:noProof/>
        </w:rPr>
        <w:fldChar w:fldCharType="end"/>
      </w:r>
      <w:bookmarkEnd w:id="310"/>
      <w:r>
        <w:rPr>
          <w:noProof/>
        </w:rPr>
        <w:tab/>
      </w:r>
      <w:r w:rsidRPr="001F7002">
        <w:t>Kommunsektorns finanser</w:t>
      </w:r>
      <w:bookmarkEnd w:id="311"/>
    </w:p>
    <w:p w14:paraId="19E82356" w14:textId="632B1DE6" w:rsidR="0067606D" w:rsidRDefault="0067606D" w:rsidP="0067606D">
      <w:pPr>
        <w:pStyle w:val="TabellUnderrubrik"/>
      </w:pPr>
      <w:r>
        <w:t xml:space="preserve">Miljarder kronor om inte annat anges. Utfall 2018, prognos </w:t>
      </w:r>
      <w:r>
        <w:br/>
        <w:t>2019–2022</w:t>
      </w:r>
    </w:p>
    <w:tbl>
      <w:tblPr>
        <w:tblStyle w:val="RKEgentabell"/>
        <w:tblW w:w="4383" w:type="dxa"/>
        <w:tblInd w:w="0" w:type="dxa"/>
        <w:tblLayout w:type="fixed"/>
        <w:tblLook w:val="0460" w:firstRow="1" w:lastRow="1" w:firstColumn="0" w:lastColumn="0" w:noHBand="0" w:noVBand="1"/>
      </w:tblPr>
      <w:tblGrid>
        <w:gridCol w:w="1418"/>
        <w:gridCol w:w="593"/>
        <w:gridCol w:w="593"/>
        <w:gridCol w:w="593"/>
        <w:gridCol w:w="593"/>
        <w:gridCol w:w="593"/>
      </w:tblGrid>
      <w:tr w:rsidR="0067606D" w14:paraId="26508B60" w14:textId="77777777" w:rsidTr="0067606D">
        <w:trPr>
          <w:cnfStyle w:val="100000000000" w:firstRow="1" w:lastRow="0" w:firstColumn="0" w:lastColumn="0" w:oddVBand="0" w:evenVBand="0" w:oddHBand="0" w:evenHBand="0" w:firstRowFirstColumn="0" w:firstRowLastColumn="0" w:lastRowFirstColumn="0" w:lastRowLastColumn="0"/>
        </w:trPr>
        <w:tc>
          <w:tcPr>
            <w:tcW w:w="1418" w:type="dxa"/>
            <w:tcMar>
              <w:left w:w="0" w:type="dxa"/>
              <w:right w:w="0" w:type="dxa"/>
            </w:tcMar>
          </w:tcPr>
          <w:p w14:paraId="79A04E9D" w14:textId="77777777" w:rsidR="0067606D" w:rsidRDefault="0067606D" w:rsidP="0067606D">
            <w:pPr>
              <w:pStyle w:val="TabellHuvud"/>
              <w:keepNext/>
              <w:keepLines/>
              <w:jc w:val="left"/>
            </w:pPr>
          </w:p>
        </w:tc>
        <w:tc>
          <w:tcPr>
            <w:tcW w:w="593" w:type="dxa"/>
          </w:tcPr>
          <w:p w14:paraId="004B3A87" w14:textId="075C3A33" w:rsidR="0067606D" w:rsidRDefault="0067606D" w:rsidP="0067606D">
            <w:pPr>
              <w:pStyle w:val="TabellHuvud"/>
              <w:keepNext/>
              <w:keepLines/>
            </w:pPr>
            <w:r>
              <w:t>2018</w:t>
            </w:r>
          </w:p>
        </w:tc>
        <w:tc>
          <w:tcPr>
            <w:tcW w:w="593" w:type="dxa"/>
          </w:tcPr>
          <w:p w14:paraId="15F4DBF7" w14:textId="607398D3" w:rsidR="0067606D" w:rsidRDefault="0067606D" w:rsidP="0067606D">
            <w:pPr>
              <w:pStyle w:val="TabellHuvud"/>
              <w:keepNext/>
              <w:keepLines/>
            </w:pPr>
            <w:r>
              <w:t>2019</w:t>
            </w:r>
          </w:p>
        </w:tc>
        <w:tc>
          <w:tcPr>
            <w:tcW w:w="593" w:type="dxa"/>
          </w:tcPr>
          <w:p w14:paraId="6DA7612E" w14:textId="7C824367" w:rsidR="0067606D" w:rsidRDefault="0067606D" w:rsidP="0067606D">
            <w:pPr>
              <w:pStyle w:val="TabellHuvud"/>
              <w:keepNext/>
              <w:keepLines/>
            </w:pPr>
            <w:r>
              <w:t>2020</w:t>
            </w:r>
          </w:p>
        </w:tc>
        <w:tc>
          <w:tcPr>
            <w:tcW w:w="593" w:type="dxa"/>
          </w:tcPr>
          <w:p w14:paraId="4948025E" w14:textId="78EEF755" w:rsidR="0067606D" w:rsidRDefault="0067606D" w:rsidP="0067606D">
            <w:pPr>
              <w:pStyle w:val="TabellHuvud"/>
              <w:keepNext/>
              <w:keepLines/>
            </w:pPr>
            <w:r>
              <w:t>2021</w:t>
            </w:r>
          </w:p>
        </w:tc>
        <w:tc>
          <w:tcPr>
            <w:tcW w:w="593" w:type="dxa"/>
          </w:tcPr>
          <w:p w14:paraId="6A8FB646" w14:textId="53CB8364" w:rsidR="0067606D" w:rsidRDefault="0067606D" w:rsidP="0067606D">
            <w:pPr>
              <w:pStyle w:val="TabellHuvud"/>
              <w:keepNext/>
              <w:keepLines/>
            </w:pPr>
            <w:r>
              <w:t>2022</w:t>
            </w:r>
          </w:p>
        </w:tc>
      </w:tr>
      <w:tr w:rsidR="0067606D" w:rsidRPr="00CA7EBB" w14:paraId="06B8F98D" w14:textId="77777777" w:rsidTr="0067606D">
        <w:tc>
          <w:tcPr>
            <w:tcW w:w="1418" w:type="dxa"/>
            <w:tcBorders>
              <w:top w:val="single" w:sz="18" w:space="0" w:color="auto"/>
              <w:bottom w:val="nil"/>
            </w:tcBorders>
            <w:tcMar>
              <w:left w:w="0" w:type="dxa"/>
              <w:right w:w="0" w:type="dxa"/>
            </w:tcMar>
          </w:tcPr>
          <w:p w14:paraId="7AFFA395" w14:textId="333AC759" w:rsidR="0067606D" w:rsidRPr="00CA7EBB" w:rsidRDefault="0067606D" w:rsidP="0067606D">
            <w:pPr>
              <w:pStyle w:val="TabellRader"/>
              <w:keepNext/>
              <w:keepLines/>
              <w:jc w:val="left"/>
              <w:rPr>
                <w:b/>
              </w:rPr>
            </w:pPr>
            <w:r w:rsidRPr="00CA7EBB">
              <w:rPr>
                <w:b/>
              </w:rPr>
              <w:t>Totala inkomster</w:t>
            </w:r>
          </w:p>
        </w:tc>
        <w:tc>
          <w:tcPr>
            <w:tcW w:w="593" w:type="dxa"/>
            <w:tcBorders>
              <w:top w:val="single" w:sz="18" w:space="0" w:color="auto"/>
              <w:bottom w:val="nil"/>
            </w:tcBorders>
          </w:tcPr>
          <w:p w14:paraId="29DD6159" w14:textId="70471AF3" w:rsidR="0067606D" w:rsidRPr="00CA7EBB" w:rsidRDefault="0067606D" w:rsidP="0067606D">
            <w:pPr>
              <w:pStyle w:val="TabellRader"/>
              <w:keepNext/>
              <w:keepLines/>
              <w:rPr>
                <w:b/>
              </w:rPr>
            </w:pPr>
            <w:r w:rsidRPr="00CA7EBB">
              <w:rPr>
                <w:b/>
              </w:rPr>
              <w:t>1 119</w:t>
            </w:r>
          </w:p>
        </w:tc>
        <w:tc>
          <w:tcPr>
            <w:tcW w:w="593" w:type="dxa"/>
            <w:tcBorders>
              <w:top w:val="single" w:sz="18" w:space="0" w:color="auto"/>
              <w:bottom w:val="nil"/>
            </w:tcBorders>
          </w:tcPr>
          <w:p w14:paraId="3C3396CC" w14:textId="5C69FCB9" w:rsidR="0067606D" w:rsidRPr="00CA7EBB" w:rsidRDefault="0067606D" w:rsidP="0067606D">
            <w:pPr>
              <w:pStyle w:val="TabellRader"/>
              <w:keepNext/>
              <w:keepLines/>
              <w:rPr>
                <w:b/>
              </w:rPr>
            </w:pPr>
            <w:r w:rsidRPr="00CA7EBB">
              <w:rPr>
                <w:b/>
              </w:rPr>
              <w:t>1 152</w:t>
            </w:r>
          </w:p>
        </w:tc>
        <w:tc>
          <w:tcPr>
            <w:tcW w:w="593" w:type="dxa"/>
            <w:tcBorders>
              <w:top w:val="single" w:sz="18" w:space="0" w:color="auto"/>
              <w:bottom w:val="nil"/>
            </w:tcBorders>
          </w:tcPr>
          <w:p w14:paraId="222CD9C4" w14:textId="54F17237" w:rsidR="0067606D" w:rsidRPr="00CA7EBB" w:rsidRDefault="0067606D" w:rsidP="0067606D">
            <w:pPr>
              <w:pStyle w:val="TabellRader"/>
              <w:keepNext/>
              <w:keepLines/>
              <w:rPr>
                <w:b/>
              </w:rPr>
            </w:pPr>
            <w:r w:rsidRPr="00CA7EBB">
              <w:rPr>
                <w:b/>
              </w:rPr>
              <w:t>1 185</w:t>
            </w:r>
          </w:p>
        </w:tc>
        <w:tc>
          <w:tcPr>
            <w:tcW w:w="593" w:type="dxa"/>
            <w:tcBorders>
              <w:top w:val="single" w:sz="18" w:space="0" w:color="auto"/>
              <w:bottom w:val="nil"/>
            </w:tcBorders>
          </w:tcPr>
          <w:p w14:paraId="2DAAFCE3" w14:textId="1491A03D" w:rsidR="0067606D" w:rsidRPr="00CA7EBB" w:rsidRDefault="0067606D" w:rsidP="0067606D">
            <w:pPr>
              <w:pStyle w:val="TabellRader"/>
              <w:keepNext/>
              <w:keepLines/>
              <w:rPr>
                <w:b/>
              </w:rPr>
            </w:pPr>
            <w:r w:rsidRPr="00CA7EBB">
              <w:rPr>
                <w:b/>
              </w:rPr>
              <w:t>1 214</w:t>
            </w:r>
          </w:p>
        </w:tc>
        <w:tc>
          <w:tcPr>
            <w:tcW w:w="593" w:type="dxa"/>
            <w:tcBorders>
              <w:top w:val="single" w:sz="18" w:space="0" w:color="auto"/>
              <w:bottom w:val="nil"/>
            </w:tcBorders>
          </w:tcPr>
          <w:p w14:paraId="13B44B49" w14:textId="3BC51F3F" w:rsidR="0067606D" w:rsidRPr="00CA7EBB" w:rsidRDefault="0067606D" w:rsidP="0067606D">
            <w:pPr>
              <w:pStyle w:val="TabellRader"/>
              <w:keepNext/>
              <w:keepLines/>
              <w:rPr>
                <w:b/>
              </w:rPr>
            </w:pPr>
            <w:r w:rsidRPr="00CA7EBB">
              <w:rPr>
                <w:b/>
              </w:rPr>
              <w:t>1 245</w:t>
            </w:r>
          </w:p>
        </w:tc>
      </w:tr>
      <w:tr w:rsidR="0067606D" w14:paraId="05685FED" w14:textId="77777777" w:rsidTr="0067606D">
        <w:tc>
          <w:tcPr>
            <w:tcW w:w="1418" w:type="dxa"/>
            <w:tcBorders>
              <w:top w:val="nil"/>
              <w:bottom w:val="nil"/>
            </w:tcBorders>
            <w:tcMar>
              <w:left w:w="0" w:type="dxa"/>
              <w:right w:w="0" w:type="dxa"/>
            </w:tcMar>
          </w:tcPr>
          <w:p w14:paraId="014A5B63" w14:textId="70FE7DDE" w:rsidR="0067606D" w:rsidRDefault="0067606D" w:rsidP="0067606D">
            <w:pPr>
              <w:pStyle w:val="TabellRader"/>
              <w:keepNext/>
              <w:keepLines/>
              <w:jc w:val="left"/>
            </w:pPr>
            <w:r w:rsidRPr="00D15526">
              <w:t>Utveckling i procent</w:t>
            </w:r>
          </w:p>
        </w:tc>
        <w:tc>
          <w:tcPr>
            <w:tcW w:w="593" w:type="dxa"/>
            <w:tcBorders>
              <w:top w:val="nil"/>
              <w:bottom w:val="nil"/>
            </w:tcBorders>
          </w:tcPr>
          <w:p w14:paraId="1B9DE842" w14:textId="5716F38D" w:rsidR="0067606D" w:rsidRDefault="0067606D" w:rsidP="0067606D">
            <w:pPr>
              <w:pStyle w:val="TabellRader"/>
              <w:keepNext/>
              <w:keepLines/>
            </w:pPr>
            <w:r w:rsidRPr="007A6635">
              <w:t>3,8</w:t>
            </w:r>
          </w:p>
        </w:tc>
        <w:tc>
          <w:tcPr>
            <w:tcW w:w="593" w:type="dxa"/>
            <w:tcBorders>
              <w:top w:val="nil"/>
              <w:bottom w:val="nil"/>
            </w:tcBorders>
          </w:tcPr>
          <w:p w14:paraId="1CA08B2E" w14:textId="253CC1A3" w:rsidR="0067606D" w:rsidRDefault="0067606D" w:rsidP="0067606D">
            <w:pPr>
              <w:pStyle w:val="TabellRader"/>
              <w:keepNext/>
              <w:keepLines/>
            </w:pPr>
            <w:r w:rsidRPr="007A6635">
              <w:t>2,9</w:t>
            </w:r>
          </w:p>
        </w:tc>
        <w:tc>
          <w:tcPr>
            <w:tcW w:w="593" w:type="dxa"/>
            <w:tcBorders>
              <w:top w:val="nil"/>
              <w:bottom w:val="nil"/>
            </w:tcBorders>
          </w:tcPr>
          <w:p w14:paraId="56082F9D" w14:textId="11F8F0F0" w:rsidR="0067606D" w:rsidRDefault="0067606D" w:rsidP="0067606D">
            <w:pPr>
              <w:pStyle w:val="TabellRader"/>
              <w:keepNext/>
              <w:keepLines/>
            </w:pPr>
            <w:r w:rsidRPr="007A6635">
              <w:t>2,9</w:t>
            </w:r>
          </w:p>
        </w:tc>
        <w:tc>
          <w:tcPr>
            <w:tcW w:w="593" w:type="dxa"/>
            <w:tcBorders>
              <w:top w:val="nil"/>
              <w:bottom w:val="nil"/>
            </w:tcBorders>
          </w:tcPr>
          <w:p w14:paraId="13177F74" w14:textId="2E8B9134" w:rsidR="0067606D" w:rsidRDefault="0067606D" w:rsidP="0067606D">
            <w:pPr>
              <w:pStyle w:val="TabellRader"/>
              <w:keepNext/>
              <w:keepLines/>
            </w:pPr>
            <w:r w:rsidRPr="007A6635">
              <w:t>2,4</w:t>
            </w:r>
          </w:p>
        </w:tc>
        <w:tc>
          <w:tcPr>
            <w:tcW w:w="593" w:type="dxa"/>
            <w:tcBorders>
              <w:top w:val="nil"/>
              <w:bottom w:val="nil"/>
            </w:tcBorders>
          </w:tcPr>
          <w:p w14:paraId="07814608" w14:textId="42527644" w:rsidR="0067606D" w:rsidRDefault="0067606D" w:rsidP="0067606D">
            <w:pPr>
              <w:pStyle w:val="TabellRader"/>
              <w:keepNext/>
              <w:keepLines/>
            </w:pPr>
            <w:r w:rsidRPr="007A6635">
              <w:t>2,6</w:t>
            </w:r>
          </w:p>
        </w:tc>
      </w:tr>
      <w:tr w:rsidR="0067606D" w14:paraId="60A69293" w14:textId="77777777" w:rsidTr="0067606D">
        <w:tc>
          <w:tcPr>
            <w:tcW w:w="1418" w:type="dxa"/>
            <w:tcBorders>
              <w:top w:val="nil"/>
              <w:bottom w:val="nil"/>
            </w:tcBorders>
            <w:tcMar>
              <w:left w:w="0" w:type="dxa"/>
              <w:right w:w="0" w:type="dxa"/>
            </w:tcMar>
          </w:tcPr>
          <w:p w14:paraId="6F7F68B7" w14:textId="6E2F93FF" w:rsidR="0067606D" w:rsidRDefault="0067606D" w:rsidP="0067606D">
            <w:pPr>
              <w:pStyle w:val="TabellRader"/>
              <w:keepNext/>
              <w:keepLines/>
              <w:jc w:val="left"/>
            </w:pPr>
            <w:r w:rsidRPr="00D15526">
              <w:t>Skatter</w:t>
            </w:r>
            <w:r w:rsidRPr="004E555C">
              <w:rPr>
                <w:vertAlign w:val="superscript"/>
              </w:rPr>
              <w:t>1</w:t>
            </w:r>
          </w:p>
        </w:tc>
        <w:tc>
          <w:tcPr>
            <w:tcW w:w="593" w:type="dxa"/>
            <w:tcBorders>
              <w:top w:val="nil"/>
              <w:bottom w:val="nil"/>
            </w:tcBorders>
          </w:tcPr>
          <w:p w14:paraId="47B470A4" w14:textId="5D379E64" w:rsidR="0067606D" w:rsidRDefault="0067606D" w:rsidP="0067606D">
            <w:pPr>
              <w:pStyle w:val="TabellRader"/>
              <w:keepNext/>
              <w:keepLines/>
            </w:pPr>
            <w:r w:rsidRPr="007A6635">
              <w:t>728</w:t>
            </w:r>
          </w:p>
        </w:tc>
        <w:tc>
          <w:tcPr>
            <w:tcW w:w="593" w:type="dxa"/>
            <w:tcBorders>
              <w:top w:val="nil"/>
              <w:bottom w:val="nil"/>
            </w:tcBorders>
          </w:tcPr>
          <w:p w14:paraId="05E11C09" w14:textId="3798970E" w:rsidR="0067606D" w:rsidRDefault="0067606D" w:rsidP="0067606D">
            <w:pPr>
              <w:pStyle w:val="TabellRader"/>
              <w:keepNext/>
              <w:keepLines/>
            </w:pPr>
            <w:r w:rsidRPr="007A6635">
              <w:t>752</w:t>
            </w:r>
          </w:p>
        </w:tc>
        <w:tc>
          <w:tcPr>
            <w:tcW w:w="593" w:type="dxa"/>
            <w:tcBorders>
              <w:top w:val="nil"/>
              <w:bottom w:val="nil"/>
            </w:tcBorders>
          </w:tcPr>
          <w:p w14:paraId="27FD39F2" w14:textId="1B923447" w:rsidR="0067606D" w:rsidRDefault="0067606D" w:rsidP="0067606D">
            <w:pPr>
              <w:pStyle w:val="TabellRader"/>
              <w:keepNext/>
              <w:keepLines/>
            </w:pPr>
            <w:r w:rsidRPr="007A6635">
              <w:t>772</w:t>
            </w:r>
          </w:p>
        </w:tc>
        <w:tc>
          <w:tcPr>
            <w:tcW w:w="593" w:type="dxa"/>
            <w:tcBorders>
              <w:top w:val="nil"/>
              <w:bottom w:val="nil"/>
            </w:tcBorders>
          </w:tcPr>
          <w:p w14:paraId="38A4C6FD" w14:textId="4C798E6D" w:rsidR="0067606D" w:rsidRDefault="0067606D" w:rsidP="0067606D">
            <w:pPr>
              <w:pStyle w:val="TabellRader"/>
              <w:keepNext/>
              <w:keepLines/>
            </w:pPr>
            <w:r w:rsidRPr="007A6635">
              <w:t>796</w:t>
            </w:r>
          </w:p>
        </w:tc>
        <w:tc>
          <w:tcPr>
            <w:tcW w:w="593" w:type="dxa"/>
            <w:tcBorders>
              <w:top w:val="nil"/>
              <w:bottom w:val="nil"/>
            </w:tcBorders>
          </w:tcPr>
          <w:p w14:paraId="2472BC17" w14:textId="066DDA8D" w:rsidR="0067606D" w:rsidRDefault="0067606D" w:rsidP="0067606D">
            <w:pPr>
              <w:pStyle w:val="TabellRader"/>
              <w:keepNext/>
              <w:keepLines/>
            </w:pPr>
            <w:r w:rsidRPr="007A6635">
              <w:t>824</w:t>
            </w:r>
          </w:p>
        </w:tc>
      </w:tr>
      <w:tr w:rsidR="0067606D" w14:paraId="7AE603D0" w14:textId="77777777" w:rsidTr="0067606D">
        <w:tc>
          <w:tcPr>
            <w:tcW w:w="0" w:type="dxa"/>
            <w:tcBorders>
              <w:top w:val="nil"/>
              <w:bottom w:val="nil"/>
            </w:tcBorders>
            <w:tcMar>
              <w:left w:w="0" w:type="dxa"/>
              <w:right w:w="0" w:type="dxa"/>
            </w:tcMar>
          </w:tcPr>
          <w:p w14:paraId="454E1887" w14:textId="324DA2A3" w:rsidR="0067606D" w:rsidRDefault="0067606D" w:rsidP="0067606D">
            <w:pPr>
              <w:pStyle w:val="TabellRader"/>
              <w:keepNext/>
              <w:keepLines/>
              <w:jc w:val="left"/>
            </w:pPr>
            <w:r w:rsidRPr="00D15526">
              <w:t>Kommunal fastighetsavgift</w:t>
            </w:r>
          </w:p>
        </w:tc>
        <w:tc>
          <w:tcPr>
            <w:tcW w:w="0" w:type="dxa"/>
            <w:tcBorders>
              <w:top w:val="nil"/>
              <w:bottom w:val="nil"/>
            </w:tcBorders>
            <w:vAlign w:val="bottom"/>
          </w:tcPr>
          <w:p w14:paraId="150796AF" w14:textId="483E5126" w:rsidR="0067606D" w:rsidRDefault="0067606D" w:rsidP="0067606D">
            <w:pPr>
              <w:pStyle w:val="TabellRader"/>
              <w:keepNext/>
              <w:keepLines/>
            </w:pPr>
            <w:r w:rsidRPr="007A6635">
              <w:t>18</w:t>
            </w:r>
          </w:p>
        </w:tc>
        <w:tc>
          <w:tcPr>
            <w:tcW w:w="0" w:type="dxa"/>
            <w:tcBorders>
              <w:top w:val="nil"/>
              <w:bottom w:val="nil"/>
            </w:tcBorders>
            <w:vAlign w:val="bottom"/>
          </w:tcPr>
          <w:p w14:paraId="600FD7F8" w14:textId="5983F787" w:rsidR="0067606D" w:rsidRDefault="0067606D" w:rsidP="0067606D">
            <w:pPr>
              <w:pStyle w:val="TabellRader"/>
              <w:keepNext/>
              <w:keepLines/>
            </w:pPr>
            <w:r w:rsidRPr="007A6635">
              <w:t>19</w:t>
            </w:r>
          </w:p>
        </w:tc>
        <w:tc>
          <w:tcPr>
            <w:tcW w:w="0" w:type="dxa"/>
            <w:tcBorders>
              <w:top w:val="nil"/>
              <w:bottom w:val="nil"/>
            </w:tcBorders>
            <w:vAlign w:val="bottom"/>
          </w:tcPr>
          <w:p w14:paraId="5ADD38A2" w14:textId="6130BF98" w:rsidR="0067606D" w:rsidRDefault="0067606D" w:rsidP="0067606D">
            <w:pPr>
              <w:pStyle w:val="TabellRader"/>
              <w:keepNext/>
              <w:keepLines/>
            </w:pPr>
            <w:r w:rsidRPr="007A6635">
              <w:t>19</w:t>
            </w:r>
          </w:p>
        </w:tc>
        <w:tc>
          <w:tcPr>
            <w:tcW w:w="0" w:type="dxa"/>
            <w:tcBorders>
              <w:top w:val="nil"/>
              <w:bottom w:val="nil"/>
            </w:tcBorders>
            <w:vAlign w:val="bottom"/>
          </w:tcPr>
          <w:p w14:paraId="73D27C22" w14:textId="129C122B" w:rsidR="0067606D" w:rsidRDefault="0067606D" w:rsidP="0067606D">
            <w:pPr>
              <w:pStyle w:val="TabellRader"/>
              <w:keepNext/>
              <w:keepLines/>
            </w:pPr>
            <w:r w:rsidRPr="007A6635">
              <w:t>20</w:t>
            </w:r>
          </w:p>
        </w:tc>
        <w:tc>
          <w:tcPr>
            <w:tcW w:w="0" w:type="dxa"/>
            <w:tcBorders>
              <w:top w:val="nil"/>
              <w:bottom w:val="nil"/>
            </w:tcBorders>
            <w:vAlign w:val="bottom"/>
          </w:tcPr>
          <w:p w14:paraId="6CF12A05" w14:textId="102877C9" w:rsidR="0067606D" w:rsidRDefault="0067606D" w:rsidP="0067606D">
            <w:pPr>
              <w:pStyle w:val="TabellRader"/>
              <w:keepNext/>
              <w:keepLines/>
            </w:pPr>
            <w:r w:rsidRPr="007A6635">
              <w:t>20</w:t>
            </w:r>
          </w:p>
        </w:tc>
      </w:tr>
      <w:tr w:rsidR="0067606D" w14:paraId="50EA159E" w14:textId="77777777" w:rsidTr="0067606D">
        <w:tc>
          <w:tcPr>
            <w:tcW w:w="0" w:type="dxa"/>
            <w:tcBorders>
              <w:top w:val="nil"/>
              <w:bottom w:val="nil"/>
            </w:tcBorders>
            <w:tcMar>
              <w:left w:w="0" w:type="dxa"/>
              <w:right w:w="0" w:type="dxa"/>
            </w:tcMar>
          </w:tcPr>
          <w:p w14:paraId="7CF40B8C" w14:textId="1095053A" w:rsidR="0067606D" w:rsidRDefault="0067606D" w:rsidP="0067606D">
            <w:pPr>
              <w:pStyle w:val="TabellRader"/>
              <w:keepNext/>
              <w:keepLines/>
              <w:jc w:val="left"/>
            </w:pPr>
            <w:r w:rsidRPr="00D15526">
              <w:t xml:space="preserve">Statsbidrag exkl. </w:t>
            </w:r>
            <w:r>
              <w:t xml:space="preserve">kompensation för </w:t>
            </w:r>
            <w:r w:rsidRPr="00D15526">
              <w:t>mervärdesskatt</w:t>
            </w:r>
          </w:p>
        </w:tc>
        <w:tc>
          <w:tcPr>
            <w:tcW w:w="0" w:type="dxa"/>
            <w:tcBorders>
              <w:top w:val="nil"/>
              <w:bottom w:val="nil"/>
            </w:tcBorders>
            <w:vAlign w:val="bottom"/>
          </w:tcPr>
          <w:p w14:paraId="21BF50ED" w14:textId="3026B408" w:rsidR="0067606D" w:rsidRDefault="0067606D" w:rsidP="0067606D">
            <w:pPr>
              <w:pStyle w:val="TabellRader"/>
              <w:keepNext/>
              <w:keepLines/>
            </w:pPr>
            <w:r w:rsidRPr="007A6635">
              <w:t>207</w:t>
            </w:r>
          </w:p>
        </w:tc>
        <w:tc>
          <w:tcPr>
            <w:tcW w:w="0" w:type="dxa"/>
            <w:tcBorders>
              <w:top w:val="nil"/>
              <w:bottom w:val="nil"/>
            </w:tcBorders>
            <w:vAlign w:val="bottom"/>
          </w:tcPr>
          <w:p w14:paraId="396BEEAC" w14:textId="2F004757" w:rsidR="0067606D" w:rsidRDefault="0067606D" w:rsidP="0067606D">
            <w:pPr>
              <w:pStyle w:val="TabellRader"/>
              <w:keepNext/>
              <w:keepLines/>
            </w:pPr>
            <w:r w:rsidRPr="007A6635">
              <w:t>207</w:t>
            </w:r>
          </w:p>
        </w:tc>
        <w:tc>
          <w:tcPr>
            <w:tcW w:w="0" w:type="dxa"/>
            <w:tcBorders>
              <w:top w:val="nil"/>
              <w:bottom w:val="nil"/>
            </w:tcBorders>
            <w:vAlign w:val="bottom"/>
          </w:tcPr>
          <w:p w14:paraId="7CB01D37" w14:textId="5E9DEB4F" w:rsidR="0067606D" w:rsidRDefault="0067606D" w:rsidP="0067606D">
            <w:pPr>
              <w:pStyle w:val="TabellRader"/>
              <w:keepNext/>
              <w:keepLines/>
            </w:pPr>
            <w:r w:rsidRPr="007A6635">
              <w:t>214</w:t>
            </w:r>
          </w:p>
        </w:tc>
        <w:tc>
          <w:tcPr>
            <w:tcW w:w="0" w:type="dxa"/>
            <w:tcBorders>
              <w:top w:val="nil"/>
              <w:bottom w:val="nil"/>
            </w:tcBorders>
            <w:vAlign w:val="bottom"/>
          </w:tcPr>
          <w:p w14:paraId="0B5DB3EE" w14:textId="57563D85" w:rsidR="0067606D" w:rsidRDefault="0067606D" w:rsidP="0067606D">
            <w:pPr>
              <w:pStyle w:val="TabellRader"/>
              <w:keepNext/>
              <w:keepLines/>
            </w:pPr>
            <w:r w:rsidRPr="007A6635">
              <w:t>211</w:t>
            </w:r>
          </w:p>
        </w:tc>
        <w:tc>
          <w:tcPr>
            <w:tcW w:w="0" w:type="dxa"/>
            <w:tcBorders>
              <w:top w:val="nil"/>
              <w:bottom w:val="nil"/>
            </w:tcBorders>
            <w:vAlign w:val="bottom"/>
          </w:tcPr>
          <w:p w14:paraId="24CC6922" w14:textId="18A32C94" w:rsidR="0067606D" w:rsidRDefault="0067606D" w:rsidP="0067606D">
            <w:pPr>
              <w:pStyle w:val="TabellRader"/>
              <w:keepNext/>
              <w:keepLines/>
            </w:pPr>
            <w:r w:rsidRPr="007A6635">
              <w:t>208</w:t>
            </w:r>
          </w:p>
        </w:tc>
      </w:tr>
      <w:tr w:rsidR="0067606D" w:rsidRPr="001F7002" w14:paraId="58DB5D14" w14:textId="77777777" w:rsidTr="0067606D">
        <w:tc>
          <w:tcPr>
            <w:tcW w:w="1418" w:type="dxa"/>
            <w:tcBorders>
              <w:top w:val="nil"/>
              <w:bottom w:val="nil"/>
            </w:tcBorders>
            <w:tcMar>
              <w:left w:w="0" w:type="dxa"/>
              <w:right w:w="0" w:type="dxa"/>
            </w:tcMar>
          </w:tcPr>
          <w:p w14:paraId="4493985A" w14:textId="2A538E8F" w:rsidR="0067606D" w:rsidRPr="001F7002" w:rsidRDefault="0067606D" w:rsidP="0067606D">
            <w:pPr>
              <w:pStyle w:val="TabellRader"/>
              <w:keepNext/>
              <w:keepLines/>
              <w:jc w:val="left"/>
              <w:rPr>
                <w:i/>
              </w:rPr>
            </w:pPr>
            <w:r w:rsidRPr="001F7002">
              <w:rPr>
                <w:i/>
              </w:rPr>
              <w:t>varav</w:t>
            </w:r>
          </w:p>
        </w:tc>
        <w:tc>
          <w:tcPr>
            <w:tcW w:w="593" w:type="dxa"/>
            <w:tcBorders>
              <w:top w:val="nil"/>
              <w:bottom w:val="nil"/>
            </w:tcBorders>
          </w:tcPr>
          <w:p w14:paraId="7A5B7381" w14:textId="77777777" w:rsidR="0067606D" w:rsidRPr="001F7002" w:rsidRDefault="0067606D" w:rsidP="0067606D">
            <w:pPr>
              <w:pStyle w:val="TabellRader"/>
              <w:keepNext/>
              <w:keepLines/>
              <w:rPr>
                <w:i/>
              </w:rPr>
            </w:pPr>
          </w:p>
        </w:tc>
        <w:tc>
          <w:tcPr>
            <w:tcW w:w="593" w:type="dxa"/>
            <w:tcBorders>
              <w:top w:val="nil"/>
              <w:bottom w:val="nil"/>
            </w:tcBorders>
          </w:tcPr>
          <w:p w14:paraId="6D487B93" w14:textId="31B7FC6B" w:rsidR="0067606D" w:rsidRPr="001F7002" w:rsidRDefault="0067606D" w:rsidP="0067606D">
            <w:pPr>
              <w:pStyle w:val="TabellRader"/>
              <w:keepNext/>
              <w:keepLines/>
              <w:rPr>
                <w:i/>
              </w:rPr>
            </w:pPr>
          </w:p>
        </w:tc>
        <w:tc>
          <w:tcPr>
            <w:tcW w:w="593" w:type="dxa"/>
            <w:tcBorders>
              <w:top w:val="nil"/>
              <w:bottom w:val="nil"/>
            </w:tcBorders>
          </w:tcPr>
          <w:p w14:paraId="10B9B02A" w14:textId="77777777" w:rsidR="0067606D" w:rsidRPr="001F7002" w:rsidRDefault="0067606D" w:rsidP="0067606D">
            <w:pPr>
              <w:pStyle w:val="TabellRader"/>
              <w:keepNext/>
              <w:keepLines/>
              <w:rPr>
                <w:i/>
              </w:rPr>
            </w:pPr>
          </w:p>
        </w:tc>
        <w:tc>
          <w:tcPr>
            <w:tcW w:w="593" w:type="dxa"/>
            <w:tcBorders>
              <w:top w:val="nil"/>
              <w:bottom w:val="nil"/>
            </w:tcBorders>
          </w:tcPr>
          <w:p w14:paraId="3EA7F52E" w14:textId="77777777" w:rsidR="0067606D" w:rsidRPr="001F7002" w:rsidRDefault="0067606D" w:rsidP="0067606D">
            <w:pPr>
              <w:pStyle w:val="TabellRader"/>
              <w:keepNext/>
              <w:keepLines/>
              <w:rPr>
                <w:i/>
              </w:rPr>
            </w:pPr>
          </w:p>
        </w:tc>
        <w:tc>
          <w:tcPr>
            <w:tcW w:w="593" w:type="dxa"/>
            <w:tcBorders>
              <w:top w:val="nil"/>
              <w:bottom w:val="nil"/>
            </w:tcBorders>
          </w:tcPr>
          <w:p w14:paraId="4C75A8D9" w14:textId="77777777" w:rsidR="0067606D" w:rsidRPr="001F7002" w:rsidRDefault="0067606D" w:rsidP="0067606D">
            <w:pPr>
              <w:pStyle w:val="TabellRader"/>
              <w:keepNext/>
              <w:keepLines/>
              <w:rPr>
                <w:i/>
              </w:rPr>
            </w:pPr>
          </w:p>
        </w:tc>
      </w:tr>
      <w:tr w:rsidR="0067606D" w:rsidRPr="001F7002" w14:paraId="3C3EF000" w14:textId="77777777" w:rsidTr="0067606D">
        <w:tc>
          <w:tcPr>
            <w:tcW w:w="1418" w:type="dxa"/>
            <w:tcBorders>
              <w:top w:val="nil"/>
              <w:bottom w:val="nil"/>
            </w:tcBorders>
            <w:tcMar>
              <w:left w:w="0" w:type="dxa"/>
              <w:right w:w="0" w:type="dxa"/>
            </w:tcMar>
          </w:tcPr>
          <w:p w14:paraId="2035FEBC" w14:textId="6290BFAA" w:rsidR="0067606D" w:rsidRPr="001F7002" w:rsidRDefault="0067606D" w:rsidP="0067606D">
            <w:pPr>
              <w:pStyle w:val="TabellRader"/>
              <w:keepNext/>
              <w:keepLines/>
              <w:jc w:val="left"/>
              <w:rPr>
                <w:i/>
              </w:rPr>
            </w:pPr>
            <w:r w:rsidRPr="001F7002">
              <w:rPr>
                <w:i/>
              </w:rPr>
              <w:t>generella bidrag</w:t>
            </w:r>
          </w:p>
        </w:tc>
        <w:tc>
          <w:tcPr>
            <w:tcW w:w="593" w:type="dxa"/>
            <w:tcBorders>
              <w:top w:val="nil"/>
              <w:bottom w:val="nil"/>
            </w:tcBorders>
          </w:tcPr>
          <w:p w14:paraId="120DAD24" w14:textId="4B30FD9F" w:rsidR="0067606D" w:rsidRPr="004D6685" w:rsidRDefault="0067606D" w:rsidP="0067606D">
            <w:pPr>
              <w:pStyle w:val="TabellRader"/>
              <w:keepNext/>
              <w:keepLines/>
              <w:rPr>
                <w:i/>
              </w:rPr>
            </w:pPr>
            <w:r w:rsidRPr="004D6685">
              <w:rPr>
                <w:i/>
              </w:rPr>
              <w:t>107</w:t>
            </w:r>
          </w:p>
        </w:tc>
        <w:tc>
          <w:tcPr>
            <w:tcW w:w="593" w:type="dxa"/>
            <w:tcBorders>
              <w:top w:val="nil"/>
              <w:bottom w:val="nil"/>
            </w:tcBorders>
          </w:tcPr>
          <w:p w14:paraId="527A288B" w14:textId="6110DBDB" w:rsidR="0067606D" w:rsidRPr="004D6685" w:rsidRDefault="0067606D" w:rsidP="0067606D">
            <w:pPr>
              <w:pStyle w:val="TabellRader"/>
              <w:keepNext/>
              <w:keepLines/>
              <w:rPr>
                <w:i/>
              </w:rPr>
            </w:pPr>
            <w:r w:rsidRPr="004D6685">
              <w:rPr>
                <w:i/>
              </w:rPr>
              <w:t>116</w:t>
            </w:r>
          </w:p>
        </w:tc>
        <w:tc>
          <w:tcPr>
            <w:tcW w:w="593" w:type="dxa"/>
            <w:tcBorders>
              <w:top w:val="nil"/>
              <w:bottom w:val="nil"/>
            </w:tcBorders>
          </w:tcPr>
          <w:p w14:paraId="337249D1" w14:textId="521F48C6" w:rsidR="0067606D" w:rsidRPr="004D6685" w:rsidRDefault="0067606D" w:rsidP="0067606D">
            <w:pPr>
              <w:pStyle w:val="TabellRader"/>
              <w:keepNext/>
              <w:keepLines/>
              <w:rPr>
                <w:i/>
              </w:rPr>
            </w:pPr>
            <w:r w:rsidRPr="004D6685">
              <w:rPr>
                <w:i/>
              </w:rPr>
              <w:t>124</w:t>
            </w:r>
          </w:p>
        </w:tc>
        <w:tc>
          <w:tcPr>
            <w:tcW w:w="593" w:type="dxa"/>
            <w:tcBorders>
              <w:top w:val="nil"/>
              <w:bottom w:val="nil"/>
            </w:tcBorders>
          </w:tcPr>
          <w:p w14:paraId="4286B14A" w14:textId="14CA27F7" w:rsidR="0067606D" w:rsidRPr="004D6685" w:rsidRDefault="0067606D" w:rsidP="0067606D">
            <w:pPr>
              <w:pStyle w:val="TabellRader"/>
              <w:keepNext/>
              <w:keepLines/>
              <w:rPr>
                <w:i/>
              </w:rPr>
            </w:pPr>
            <w:r w:rsidRPr="004D6685">
              <w:rPr>
                <w:i/>
              </w:rPr>
              <w:t>124</w:t>
            </w:r>
          </w:p>
        </w:tc>
        <w:tc>
          <w:tcPr>
            <w:tcW w:w="593" w:type="dxa"/>
            <w:tcBorders>
              <w:top w:val="nil"/>
              <w:bottom w:val="nil"/>
            </w:tcBorders>
          </w:tcPr>
          <w:p w14:paraId="444C3FF8" w14:textId="0878956E" w:rsidR="0067606D" w:rsidRPr="004D6685" w:rsidRDefault="0067606D" w:rsidP="0067606D">
            <w:pPr>
              <w:pStyle w:val="TabellRader"/>
              <w:keepNext/>
              <w:keepLines/>
              <w:rPr>
                <w:i/>
              </w:rPr>
            </w:pPr>
            <w:r w:rsidRPr="004D6685">
              <w:rPr>
                <w:i/>
              </w:rPr>
              <w:t>124</w:t>
            </w:r>
          </w:p>
        </w:tc>
      </w:tr>
      <w:tr w:rsidR="0067606D" w:rsidRPr="001F7002" w14:paraId="20347F6D" w14:textId="77777777" w:rsidTr="0067606D">
        <w:tc>
          <w:tcPr>
            <w:tcW w:w="1418" w:type="dxa"/>
            <w:tcBorders>
              <w:top w:val="nil"/>
              <w:bottom w:val="nil"/>
            </w:tcBorders>
            <w:tcMar>
              <w:left w:w="0" w:type="dxa"/>
              <w:right w:w="0" w:type="dxa"/>
            </w:tcMar>
          </w:tcPr>
          <w:p w14:paraId="6B2FC9D8" w14:textId="6615D40B" w:rsidR="0067606D" w:rsidRPr="001F7002" w:rsidRDefault="0067606D" w:rsidP="0067606D">
            <w:pPr>
              <w:pStyle w:val="TabellRader"/>
              <w:keepNext/>
              <w:keepLines/>
              <w:jc w:val="left"/>
              <w:rPr>
                <w:i/>
              </w:rPr>
            </w:pPr>
            <w:r w:rsidRPr="001F7002">
              <w:rPr>
                <w:i/>
              </w:rPr>
              <w:t>riktade bidrag</w:t>
            </w:r>
          </w:p>
        </w:tc>
        <w:tc>
          <w:tcPr>
            <w:tcW w:w="593" w:type="dxa"/>
            <w:tcBorders>
              <w:top w:val="nil"/>
              <w:bottom w:val="nil"/>
            </w:tcBorders>
          </w:tcPr>
          <w:p w14:paraId="6E0BD94A" w14:textId="1FFB3A66" w:rsidR="0067606D" w:rsidRPr="004D6685" w:rsidRDefault="0067606D" w:rsidP="0067606D">
            <w:pPr>
              <w:pStyle w:val="TabellRader"/>
              <w:keepNext/>
              <w:keepLines/>
              <w:rPr>
                <w:i/>
              </w:rPr>
            </w:pPr>
            <w:r w:rsidRPr="004D6685">
              <w:rPr>
                <w:i/>
              </w:rPr>
              <w:t>100</w:t>
            </w:r>
          </w:p>
        </w:tc>
        <w:tc>
          <w:tcPr>
            <w:tcW w:w="593" w:type="dxa"/>
            <w:tcBorders>
              <w:top w:val="nil"/>
              <w:bottom w:val="nil"/>
            </w:tcBorders>
          </w:tcPr>
          <w:p w14:paraId="235F603A" w14:textId="798C74A4" w:rsidR="0067606D" w:rsidRPr="004D6685" w:rsidRDefault="0067606D" w:rsidP="0067606D">
            <w:pPr>
              <w:pStyle w:val="TabellRader"/>
              <w:keepNext/>
              <w:keepLines/>
              <w:rPr>
                <w:i/>
              </w:rPr>
            </w:pPr>
            <w:r w:rsidRPr="004D6685">
              <w:rPr>
                <w:i/>
              </w:rPr>
              <w:t>91</w:t>
            </w:r>
          </w:p>
        </w:tc>
        <w:tc>
          <w:tcPr>
            <w:tcW w:w="593" w:type="dxa"/>
            <w:tcBorders>
              <w:top w:val="nil"/>
              <w:bottom w:val="nil"/>
            </w:tcBorders>
          </w:tcPr>
          <w:p w14:paraId="1CFB552F" w14:textId="38A5445F" w:rsidR="0067606D" w:rsidRPr="004D6685" w:rsidRDefault="0067606D" w:rsidP="0067606D">
            <w:pPr>
              <w:pStyle w:val="TabellRader"/>
              <w:keepNext/>
              <w:keepLines/>
              <w:rPr>
                <w:i/>
              </w:rPr>
            </w:pPr>
            <w:r w:rsidRPr="004D6685">
              <w:rPr>
                <w:i/>
              </w:rPr>
              <w:t>90</w:t>
            </w:r>
          </w:p>
        </w:tc>
        <w:tc>
          <w:tcPr>
            <w:tcW w:w="593" w:type="dxa"/>
            <w:tcBorders>
              <w:top w:val="nil"/>
              <w:bottom w:val="nil"/>
            </w:tcBorders>
          </w:tcPr>
          <w:p w14:paraId="70FFA3D1" w14:textId="2E34FE05" w:rsidR="0067606D" w:rsidRPr="004D6685" w:rsidRDefault="0067606D" w:rsidP="0067606D">
            <w:pPr>
              <w:pStyle w:val="TabellRader"/>
              <w:keepNext/>
              <w:keepLines/>
              <w:rPr>
                <w:i/>
              </w:rPr>
            </w:pPr>
            <w:r w:rsidRPr="004D6685">
              <w:rPr>
                <w:i/>
              </w:rPr>
              <w:t>87</w:t>
            </w:r>
          </w:p>
        </w:tc>
        <w:tc>
          <w:tcPr>
            <w:tcW w:w="593" w:type="dxa"/>
            <w:tcBorders>
              <w:top w:val="nil"/>
              <w:bottom w:val="nil"/>
            </w:tcBorders>
          </w:tcPr>
          <w:p w14:paraId="1A3C8E87" w14:textId="5C66E7C8" w:rsidR="0067606D" w:rsidRPr="004D6685" w:rsidRDefault="0067606D" w:rsidP="0067606D">
            <w:pPr>
              <w:pStyle w:val="TabellRader"/>
              <w:keepNext/>
              <w:keepLines/>
              <w:rPr>
                <w:i/>
              </w:rPr>
            </w:pPr>
            <w:r w:rsidRPr="004D6685">
              <w:rPr>
                <w:i/>
              </w:rPr>
              <w:t>84</w:t>
            </w:r>
          </w:p>
        </w:tc>
      </w:tr>
      <w:tr w:rsidR="0067606D" w14:paraId="545BF03B" w14:textId="77777777" w:rsidTr="0067606D">
        <w:tc>
          <w:tcPr>
            <w:tcW w:w="1418" w:type="dxa"/>
            <w:tcBorders>
              <w:top w:val="nil"/>
              <w:bottom w:val="nil"/>
            </w:tcBorders>
            <w:tcMar>
              <w:left w:w="0" w:type="dxa"/>
              <w:right w:w="0" w:type="dxa"/>
            </w:tcMar>
          </w:tcPr>
          <w:p w14:paraId="2E6C63DA" w14:textId="6E748A6D" w:rsidR="0067606D" w:rsidRDefault="0067606D" w:rsidP="0067606D">
            <w:pPr>
              <w:pStyle w:val="TabellRader"/>
              <w:keepNext/>
              <w:keepLines/>
              <w:jc w:val="left"/>
            </w:pPr>
            <w:r w:rsidRPr="00D15526">
              <w:t>Kapitalinkomster</w:t>
            </w:r>
          </w:p>
        </w:tc>
        <w:tc>
          <w:tcPr>
            <w:tcW w:w="593" w:type="dxa"/>
            <w:tcBorders>
              <w:top w:val="nil"/>
              <w:bottom w:val="nil"/>
            </w:tcBorders>
          </w:tcPr>
          <w:p w14:paraId="3E01F86C" w14:textId="3367205A" w:rsidR="0067606D" w:rsidRDefault="0067606D" w:rsidP="0067606D">
            <w:pPr>
              <w:pStyle w:val="TabellRader"/>
              <w:keepNext/>
              <w:keepLines/>
            </w:pPr>
            <w:r w:rsidRPr="007A6635">
              <w:t>11</w:t>
            </w:r>
          </w:p>
        </w:tc>
        <w:tc>
          <w:tcPr>
            <w:tcW w:w="593" w:type="dxa"/>
            <w:tcBorders>
              <w:top w:val="nil"/>
              <w:bottom w:val="nil"/>
            </w:tcBorders>
          </w:tcPr>
          <w:p w14:paraId="0F3F7FEF" w14:textId="3AC3FACE" w:rsidR="0067606D" w:rsidRDefault="0067606D" w:rsidP="0067606D">
            <w:pPr>
              <w:pStyle w:val="TabellRader"/>
              <w:keepNext/>
              <w:keepLines/>
            </w:pPr>
            <w:r w:rsidRPr="007A6635">
              <w:t>13</w:t>
            </w:r>
          </w:p>
        </w:tc>
        <w:tc>
          <w:tcPr>
            <w:tcW w:w="593" w:type="dxa"/>
            <w:tcBorders>
              <w:top w:val="nil"/>
              <w:bottom w:val="nil"/>
            </w:tcBorders>
          </w:tcPr>
          <w:p w14:paraId="121BB038" w14:textId="4F87EF01" w:rsidR="0067606D" w:rsidRDefault="0067606D" w:rsidP="0067606D">
            <w:pPr>
              <w:pStyle w:val="TabellRader"/>
              <w:keepNext/>
              <w:keepLines/>
            </w:pPr>
            <w:r w:rsidRPr="007A6635">
              <w:t>13</w:t>
            </w:r>
          </w:p>
        </w:tc>
        <w:tc>
          <w:tcPr>
            <w:tcW w:w="593" w:type="dxa"/>
            <w:tcBorders>
              <w:top w:val="nil"/>
              <w:bottom w:val="nil"/>
            </w:tcBorders>
          </w:tcPr>
          <w:p w14:paraId="4B441741" w14:textId="7B180244" w:rsidR="0067606D" w:rsidRDefault="0067606D" w:rsidP="0067606D">
            <w:pPr>
              <w:pStyle w:val="TabellRader"/>
              <w:keepNext/>
              <w:keepLines/>
            </w:pPr>
            <w:r w:rsidRPr="007A6635">
              <w:t>14</w:t>
            </w:r>
          </w:p>
        </w:tc>
        <w:tc>
          <w:tcPr>
            <w:tcW w:w="593" w:type="dxa"/>
            <w:tcBorders>
              <w:top w:val="nil"/>
              <w:bottom w:val="nil"/>
            </w:tcBorders>
          </w:tcPr>
          <w:p w14:paraId="0E3CFA53" w14:textId="40911DB8" w:rsidR="0067606D" w:rsidRDefault="0067606D" w:rsidP="0067606D">
            <w:pPr>
              <w:pStyle w:val="TabellRader"/>
              <w:keepNext/>
              <w:keepLines/>
            </w:pPr>
            <w:r w:rsidRPr="007A6635">
              <w:t>15</w:t>
            </w:r>
          </w:p>
        </w:tc>
      </w:tr>
      <w:tr w:rsidR="0067606D" w14:paraId="345F177F" w14:textId="77777777" w:rsidTr="0067606D">
        <w:tc>
          <w:tcPr>
            <w:tcW w:w="1418" w:type="dxa"/>
            <w:tcBorders>
              <w:top w:val="nil"/>
              <w:bottom w:val="nil"/>
            </w:tcBorders>
            <w:tcMar>
              <w:left w:w="0" w:type="dxa"/>
              <w:right w:w="0" w:type="dxa"/>
            </w:tcMar>
          </w:tcPr>
          <w:p w14:paraId="4EA91C74" w14:textId="07EF6F0A" w:rsidR="0067606D" w:rsidRDefault="0067606D" w:rsidP="0067606D">
            <w:pPr>
              <w:pStyle w:val="TabellRader"/>
              <w:keepNext/>
              <w:keepLines/>
              <w:jc w:val="left"/>
            </w:pPr>
            <w:r w:rsidRPr="00D15526">
              <w:t>Övriga inkomster</w:t>
            </w:r>
            <w:r w:rsidRPr="004E555C">
              <w:rPr>
                <w:vertAlign w:val="superscript"/>
              </w:rPr>
              <w:t>2</w:t>
            </w:r>
          </w:p>
        </w:tc>
        <w:tc>
          <w:tcPr>
            <w:tcW w:w="593" w:type="dxa"/>
            <w:tcBorders>
              <w:top w:val="nil"/>
              <w:bottom w:val="nil"/>
            </w:tcBorders>
          </w:tcPr>
          <w:p w14:paraId="13D4D77D" w14:textId="6F9EB319" w:rsidR="0067606D" w:rsidRDefault="0067606D" w:rsidP="0067606D">
            <w:pPr>
              <w:pStyle w:val="TabellRader"/>
              <w:keepNext/>
              <w:keepLines/>
            </w:pPr>
            <w:r w:rsidRPr="007A6635">
              <w:t>155</w:t>
            </w:r>
          </w:p>
        </w:tc>
        <w:tc>
          <w:tcPr>
            <w:tcW w:w="593" w:type="dxa"/>
            <w:tcBorders>
              <w:top w:val="nil"/>
              <w:bottom w:val="nil"/>
            </w:tcBorders>
          </w:tcPr>
          <w:p w14:paraId="48B55E77" w14:textId="45742545" w:rsidR="0067606D" w:rsidRDefault="0067606D" w:rsidP="0067606D">
            <w:pPr>
              <w:pStyle w:val="TabellRader"/>
              <w:keepNext/>
              <w:keepLines/>
            </w:pPr>
            <w:r w:rsidRPr="007A6635">
              <w:t>162</w:t>
            </w:r>
          </w:p>
        </w:tc>
        <w:tc>
          <w:tcPr>
            <w:tcW w:w="593" w:type="dxa"/>
            <w:tcBorders>
              <w:top w:val="nil"/>
              <w:bottom w:val="nil"/>
            </w:tcBorders>
          </w:tcPr>
          <w:p w14:paraId="70F5CA47" w14:textId="491B11FA" w:rsidR="0067606D" w:rsidRDefault="0067606D" w:rsidP="0067606D">
            <w:pPr>
              <w:pStyle w:val="TabellRader"/>
              <w:keepNext/>
              <w:keepLines/>
            </w:pPr>
            <w:r w:rsidRPr="007A6635">
              <w:t>167</w:t>
            </w:r>
          </w:p>
        </w:tc>
        <w:tc>
          <w:tcPr>
            <w:tcW w:w="593" w:type="dxa"/>
            <w:tcBorders>
              <w:top w:val="nil"/>
              <w:bottom w:val="nil"/>
            </w:tcBorders>
          </w:tcPr>
          <w:p w14:paraId="205DF7D6" w14:textId="02C788D7" w:rsidR="0067606D" w:rsidRDefault="0067606D" w:rsidP="0067606D">
            <w:pPr>
              <w:pStyle w:val="TabellRader"/>
              <w:keepNext/>
              <w:keepLines/>
            </w:pPr>
            <w:r w:rsidRPr="007A6635">
              <w:t>172</w:t>
            </w:r>
          </w:p>
        </w:tc>
        <w:tc>
          <w:tcPr>
            <w:tcW w:w="593" w:type="dxa"/>
            <w:tcBorders>
              <w:top w:val="nil"/>
              <w:bottom w:val="nil"/>
            </w:tcBorders>
          </w:tcPr>
          <w:p w14:paraId="4FF991E6" w14:textId="1CB2DDEF" w:rsidR="0067606D" w:rsidRDefault="0067606D" w:rsidP="0067606D">
            <w:pPr>
              <w:pStyle w:val="TabellRader"/>
              <w:keepNext/>
              <w:keepLines/>
            </w:pPr>
            <w:r w:rsidRPr="007A6635">
              <w:t>178</w:t>
            </w:r>
          </w:p>
        </w:tc>
      </w:tr>
      <w:tr w:rsidR="0067606D" w:rsidRPr="001F7002" w14:paraId="4A9B3928" w14:textId="77777777" w:rsidTr="0067606D">
        <w:tc>
          <w:tcPr>
            <w:tcW w:w="0" w:type="dxa"/>
            <w:tcBorders>
              <w:top w:val="nil"/>
              <w:bottom w:val="single" w:sz="12" w:space="0" w:color="auto"/>
            </w:tcBorders>
            <w:tcMar>
              <w:left w:w="0" w:type="dxa"/>
              <w:right w:w="0" w:type="dxa"/>
            </w:tcMar>
          </w:tcPr>
          <w:p w14:paraId="3F77177E" w14:textId="6664422F" w:rsidR="0067606D" w:rsidRPr="001F7002" w:rsidRDefault="0067606D" w:rsidP="0067606D">
            <w:pPr>
              <w:pStyle w:val="TabellRader"/>
              <w:keepNext/>
              <w:keepLines/>
              <w:jc w:val="left"/>
              <w:rPr>
                <w:i/>
              </w:rPr>
            </w:pPr>
            <w:r w:rsidRPr="001F7002">
              <w:rPr>
                <w:i/>
              </w:rPr>
              <w:t xml:space="preserve">varav kompensation </w:t>
            </w:r>
            <w:r>
              <w:rPr>
                <w:i/>
              </w:rPr>
              <w:t>för mervärdesskatt</w:t>
            </w:r>
          </w:p>
        </w:tc>
        <w:tc>
          <w:tcPr>
            <w:tcW w:w="0" w:type="dxa"/>
            <w:tcBorders>
              <w:top w:val="nil"/>
              <w:bottom w:val="single" w:sz="12" w:space="0" w:color="auto"/>
            </w:tcBorders>
            <w:vAlign w:val="bottom"/>
          </w:tcPr>
          <w:p w14:paraId="2F345506" w14:textId="2941C521" w:rsidR="0067606D" w:rsidRPr="004D6685" w:rsidRDefault="0067606D" w:rsidP="0067606D">
            <w:pPr>
              <w:pStyle w:val="TabellRader"/>
              <w:keepNext/>
              <w:keepLines/>
              <w:rPr>
                <w:i/>
              </w:rPr>
            </w:pPr>
            <w:r w:rsidRPr="004D6685">
              <w:rPr>
                <w:i/>
              </w:rPr>
              <w:t>72</w:t>
            </w:r>
          </w:p>
        </w:tc>
        <w:tc>
          <w:tcPr>
            <w:tcW w:w="0" w:type="dxa"/>
            <w:tcBorders>
              <w:top w:val="nil"/>
              <w:bottom w:val="single" w:sz="12" w:space="0" w:color="auto"/>
            </w:tcBorders>
            <w:vAlign w:val="bottom"/>
          </w:tcPr>
          <w:p w14:paraId="56CD194F" w14:textId="7DA9FE6F" w:rsidR="0067606D" w:rsidRPr="004D6685" w:rsidRDefault="0067606D" w:rsidP="0067606D">
            <w:pPr>
              <w:pStyle w:val="TabellRader"/>
              <w:keepNext/>
              <w:keepLines/>
              <w:rPr>
                <w:i/>
              </w:rPr>
            </w:pPr>
            <w:r w:rsidRPr="004D6685">
              <w:rPr>
                <w:i/>
              </w:rPr>
              <w:t>75</w:t>
            </w:r>
          </w:p>
        </w:tc>
        <w:tc>
          <w:tcPr>
            <w:tcW w:w="0" w:type="dxa"/>
            <w:tcBorders>
              <w:top w:val="nil"/>
              <w:bottom w:val="single" w:sz="12" w:space="0" w:color="auto"/>
            </w:tcBorders>
            <w:vAlign w:val="bottom"/>
          </w:tcPr>
          <w:p w14:paraId="1550D20E" w14:textId="05BBEE24" w:rsidR="0067606D" w:rsidRPr="004D6685" w:rsidRDefault="0067606D" w:rsidP="0067606D">
            <w:pPr>
              <w:pStyle w:val="TabellRader"/>
              <w:keepNext/>
              <w:keepLines/>
              <w:rPr>
                <w:i/>
              </w:rPr>
            </w:pPr>
            <w:r w:rsidRPr="004D6685">
              <w:rPr>
                <w:i/>
              </w:rPr>
              <w:t>77</w:t>
            </w:r>
          </w:p>
        </w:tc>
        <w:tc>
          <w:tcPr>
            <w:tcW w:w="0" w:type="dxa"/>
            <w:tcBorders>
              <w:top w:val="nil"/>
              <w:bottom w:val="single" w:sz="12" w:space="0" w:color="auto"/>
            </w:tcBorders>
            <w:vAlign w:val="bottom"/>
          </w:tcPr>
          <w:p w14:paraId="58971B35" w14:textId="72D62041" w:rsidR="0067606D" w:rsidRPr="004D6685" w:rsidRDefault="0067606D" w:rsidP="0067606D">
            <w:pPr>
              <w:pStyle w:val="TabellRader"/>
              <w:keepNext/>
              <w:keepLines/>
              <w:rPr>
                <w:i/>
              </w:rPr>
            </w:pPr>
            <w:r w:rsidRPr="004D6685">
              <w:rPr>
                <w:i/>
              </w:rPr>
              <w:t>78</w:t>
            </w:r>
          </w:p>
        </w:tc>
        <w:tc>
          <w:tcPr>
            <w:tcW w:w="0" w:type="dxa"/>
            <w:tcBorders>
              <w:top w:val="nil"/>
              <w:bottom w:val="single" w:sz="12" w:space="0" w:color="auto"/>
            </w:tcBorders>
            <w:vAlign w:val="bottom"/>
          </w:tcPr>
          <w:p w14:paraId="37FB9BF8" w14:textId="6F844BF8" w:rsidR="0067606D" w:rsidRPr="004D6685" w:rsidRDefault="0067606D" w:rsidP="0067606D">
            <w:pPr>
              <w:pStyle w:val="TabellRader"/>
              <w:keepNext/>
              <w:keepLines/>
              <w:rPr>
                <w:i/>
              </w:rPr>
            </w:pPr>
            <w:r w:rsidRPr="004D6685">
              <w:rPr>
                <w:i/>
              </w:rPr>
              <w:t>79</w:t>
            </w:r>
          </w:p>
        </w:tc>
      </w:tr>
      <w:tr w:rsidR="0067606D" w:rsidRPr="00CA7EBB" w14:paraId="32686862" w14:textId="77777777" w:rsidTr="0067606D">
        <w:tc>
          <w:tcPr>
            <w:tcW w:w="1418" w:type="dxa"/>
            <w:tcBorders>
              <w:top w:val="single" w:sz="12" w:space="0" w:color="auto"/>
              <w:bottom w:val="nil"/>
            </w:tcBorders>
            <w:tcMar>
              <w:left w:w="0" w:type="dxa"/>
              <w:right w:w="0" w:type="dxa"/>
            </w:tcMar>
          </w:tcPr>
          <w:p w14:paraId="5281D107" w14:textId="545CBC7D" w:rsidR="0067606D" w:rsidRPr="00CA7EBB" w:rsidRDefault="0067606D" w:rsidP="0067606D">
            <w:pPr>
              <w:pStyle w:val="TabellRader"/>
              <w:keepNext/>
              <w:keepLines/>
              <w:jc w:val="left"/>
              <w:rPr>
                <w:b/>
              </w:rPr>
            </w:pPr>
            <w:r w:rsidRPr="00CA7EBB">
              <w:rPr>
                <w:b/>
              </w:rPr>
              <w:t>Totala utgifter</w:t>
            </w:r>
          </w:p>
        </w:tc>
        <w:tc>
          <w:tcPr>
            <w:tcW w:w="593" w:type="dxa"/>
            <w:tcBorders>
              <w:top w:val="single" w:sz="12" w:space="0" w:color="auto"/>
              <w:bottom w:val="nil"/>
            </w:tcBorders>
          </w:tcPr>
          <w:p w14:paraId="79A51D23" w14:textId="18FFF182" w:rsidR="0067606D" w:rsidRPr="00CA7EBB" w:rsidRDefault="0067606D" w:rsidP="0067606D">
            <w:pPr>
              <w:pStyle w:val="TabellRader"/>
              <w:keepNext/>
              <w:keepLines/>
              <w:rPr>
                <w:b/>
              </w:rPr>
            </w:pPr>
            <w:r w:rsidRPr="00CA7EBB">
              <w:rPr>
                <w:b/>
              </w:rPr>
              <w:t>1 155</w:t>
            </w:r>
          </w:p>
        </w:tc>
        <w:tc>
          <w:tcPr>
            <w:tcW w:w="593" w:type="dxa"/>
            <w:tcBorders>
              <w:top w:val="single" w:sz="12" w:space="0" w:color="auto"/>
              <w:bottom w:val="nil"/>
            </w:tcBorders>
          </w:tcPr>
          <w:p w14:paraId="593CD900" w14:textId="20BBE381" w:rsidR="0067606D" w:rsidRPr="00CA7EBB" w:rsidRDefault="0067606D" w:rsidP="0067606D">
            <w:pPr>
              <w:pStyle w:val="TabellRader"/>
              <w:keepNext/>
              <w:keepLines/>
              <w:rPr>
                <w:b/>
              </w:rPr>
            </w:pPr>
            <w:r w:rsidRPr="00CA7EBB">
              <w:rPr>
                <w:b/>
              </w:rPr>
              <w:t>1 192</w:t>
            </w:r>
          </w:p>
        </w:tc>
        <w:tc>
          <w:tcPr>
            <w:tcW w:w="593" w:type="dxa"/>
            <w:tcBorders>
              <w:top w:val="single" w:sz="12" w:space="0" w:color="auto"/>
              <w:bottom w:val="nil"/>
            </w:tcBorders>
          </w:tcPr>
          <w:p w14:paraId="0E5DBE94" w14:textId="02CEA751" w:rsidR="0067606D" w:rsidRPr="00CA7EBB" w:rsidRDefault="0067606D" w:rsidP="0067606D">
            <w:pPr>
              <w:pStyle w:val="TabellRader"/>
              <w:keepNext/>
              <w:keepLines/>
              <w:rPr>
                <w:b/>
              </w:rPr>
            </w:pPr>
            <w:r w:rsidRPr="00CA7EBB">
              <w:rPr>
                <w:b/>
              </w:rPr>
              <w:t>1 228</w:t>
            </w:r>
          </w:p>
        </w:tc>
        <w:tc>
          <w:tcPr>
            <w:tcW w:w="593" w:type="dxa"/>
            <w:tcBorders>
              <w:top w:val="single" w:sz="12" w:space="0" w:color="auto"/>
              <w:bottom w:val="nil"/>
            </w:tcBorders>
          </w:tcPr>
          <w:p w14:paraId="3D64E49F" w14:textId="0370D67B" w:rsidR="0067606D" w:rsidRPr="00CA7EBB" w:rsidRDefault="0067606D" w:rsidP="0067606D">
            <w:pPr>
              <w:pStyle w:val="TabellRader"/>
              <w:keepNext/>
              <w:keepLines/>
              <w:rPr>
                <w:b/>
              </w:rPr>
            </w:pPr>
            <w:r w:rsidRPr="00CA7EBB">
              <w:rPr>
                <w:b/>
              </w:rPr>
              <w:t>1 257</w:t>
            </w:r>
          </w:p>
        </w:tc>
        <w:tc>
          <w:tcPr>
            <w:tcW w:w="593" w:type="dxa"/>
            <w:tcBorders>
              <w:top w:val="single" w:sz="12" w:space="0" w:color="auto"/>
              <w:bottom w:val="nil"/>
            </w:tcBorders>
          </w:tcPr>
          <w:p w14:paraId="62A36BB8" w14:textId="41464815" w:rsidR="0067606D" w:rsidRPr="00CA7EBB" w:rsidRDefault="0067606D" w:rsidP="0067606D">
            <w:pPr>
              <w:pStyle w:val="TabellRader"/>
              <w:keepNext/>
              <w:keepLines/>
              <w:rPr>
                <w:b/>
              </w:rPr>
            </w:pPr>
            <w:r w:rsidRPr="00CA7EBB">
              <w:rPr>
                <w:b/>
              </w:rPr>
              <w:t>1 287</w:t>
            </w:r>
          </w:p>
        </w:tc>
      </w:tr>
      <w:tr w:rsidR="0067606D" w14:paraId="2AB1131D" w14:textId="77777777" w:rsidTr="0067606D">
        <w:tc>
          <w:tcPr>
            <w:tcW w:w="1418" w:type="dxa"/>
            <w:tcBorders>
              <w:top w:val="nil"/>
              <w:bottom w:val="nil"/>
            </w:tcBorders>
            <w:tcMar>
              <w:left w:w="0" w:type="dxa"/>
              <w:right w:w="0" w:type="dxa"/>
            </w:tcMar>
          </w:tcPr>
          <w:p w14:paraId="315CD712" w14:textId="04B7E29A" w:rsidR="0067606D" w:rsidRDefault="0067606D" w:rsidP="0067606D">
            <w:pPr>
              <w:pStyle w:val="TabellRader"/>
              <w:keepNext/>
              <w:keepLines/>
              <w:jc w:val="left"/>
            </w:pPr>
            <w:r w:rsidRPr="009261BD">
              <w:t>Utveckling i procent</w:t>
            </w:r>
          </w:p>
        </w:tc>
        <w:tc>
          <w:tcPr>
            <w:tcW w:w="593" w:type="dxa"/>
            <w:tcBorders>
              <w:top w:val="nil"/>
              <w:bottom w:val="nil"/>
            </w:tcBorders>
          </w:tcPr>
          <w:p w14:paraId="2E979DF5" w14:textId="2ADFBB1D" w:rsidR="0067606D" w:rsidRDefault="0067606D" w:rsidP="0067606D">
            <w:pPr>
              <w:pStyle w:val="TabellRader"/>
              <w:keepNext/>
              <w:keepLines/>
            </w:pPr>
            <w:r w:rsidRPr="007A6635">
              <w:t>6,0</w:t>
            </w:r>
          </w:p>
        </w:tc>
        <w:tc>
          <w:tcPr>
            <w:tcW w:w="593" w:type="dxa"/>
            <w:tcBorders>
              <w:top w:val="nil"/>
              <w:bottom w:val="nil"/>
            </w:tcBorders>
          </w:tcPr>
          <w:p w14:paraId="51B38A01" w14:textId="55C4DC7B" w:rsidR="0067606D" w:rsidRDefault="0067606D" w:rsidP="0067606D">
            <w:pPr>
              <w:pStyle w:val="TabellRader"/>
              <w:keepNext/>
              <w:keepLines/>
            </w:pPr>
            <w:r w:rsidRPr="007A6635">
              <w:t>3,2</w:t>
            </w:r>
          </w:p>
        </w:tc>
        <w:tc>
          <w:tcPr>
            <w:tcW w:w="593" w:type="dxa"/>
            <w:tcBorders>
              <w:top w:val="nil"/>
              <w:bottom w:val="nil"/>
            </w:tcBorders>
          </w:tcPr>
          <w:p w14:paraId="6FC2389A" w14:textId="6FEADF27" w:rsidR="0067606D" w:rsidRDefault="0067606D" w:rsidP="0067606D">
            <w:pPr>
              <w:pStyle w:val="TabellRader"/>
              <w:keepNext/>
              <w:keepLines/>
            </w:pPr>
            <w:r w:rsidRPr="007A6635">
              <w:t>3,0</w:t>
            </w:r>
          </w:p>
        </w:tc>
        <w:tc>
          <w:tcPr>
            <w:tcW w:w="593" w:type="dxa"/>
            <w:tcBorders>
              <w:top w:val="nil"/>
              <w:bottom w:val="nil"/>
            </w:tcBorders>
          </w:tcPr>
          <w:p w14:paraId="09026FE6" w14:textId="64B09604" w:rsidR="0067606D" w:rsidRDefault="0067606D" w:rsidP="0067606D">
            <w:pPr>
              <w:pStyle w:val="TabellRader"/>
              <w:keepNext/>
              <w:keepLines/>
            </w:pPr>
            <w:r w:rsidRPr="007A6635">
              <w:t>2,4</w:t>
            </w:r>
          </w:p>
        </w:tc>
        <w:tc>
          <w:tcPr>
            <w:tcW w:w="593" w:type="dxa"/>
            <w:tcBorders>
              <w:top w:val="nil"/>
              <w:bottom w:val="nil"/>
            </w:tcBorders>
          </w:tcPr>
          <w:p w14:paraId="3D8B7916" w14:textId="4653B1B3" w:rsidR="0067606D" w:rsidRDefault="0067606D" w:rsidP="0067606D">
            <w:pPr>
              <w:pStyle w:val="TabellRader"/>
              <w:keepNext/>
              <w:keepLines/>
            </w:pPr>
            <w:r w:rsidRPr="007A6635">
              <w:t>2,4</w:t>
            </w:r>
          </w:p>
        </w:tc>
      </w:tr>
      <w:tr w:rsidR="0067606D" w14:paraId="2C637722" w14:textId="77777777" w:rsidTr="0067606D">
        <w:tc>
          <w:tcPr>
            <w:tcW w:w="1418" w:type="dxa"/>
            <w:tcBorders>
              <w:top w:val="nil"/>
              <w:bottom w:val="nil"/>
            </w:tcBorders>
            <w:tcMar>
              <w:left w:w="0" w:type="dxa"/>
              <w:right w:w="0" w:type="dxa"/>
            </w:tcMar>
          </w:tcPr>
          <w:p w14:paraId="0CEB94CF" w14:textId="1D7CE399" w:rsidR="0067606D" w:rsidRDefault="0067606D" w:rsidP="0067606D">
            <w:pPr>
              <w:pStyle w:val="TabellRader"/>
              <w:keepNext/>
              <w:keepLines/>
              <w:jc w:val="left"/>
            </w:pPr>
            <w:r w:rsidRPr="009261BD">
              <w:t>Konsumtion</w:t>
            </w:r>
          </w:p>
        </w:tc>
        <w:tc>
          <w:tcPr>
            <w:tcW w:w="593" w:type="dxa"/>
            <w:tcBorders>
              <w:top w:val="nil"/>
              <w:bottom w:val="nil"/>
            </w:tcBorders>
          </w:tcPr>
          <w:p w14:paraId="5AF8D087" w14:textId="6F654A15" w:rsidR="0067606D" w:rsidRDefault="0067606D" w:rsidP="0067606D">
            <w:pPr>
              <w:pStyle w:val="TabellRader"/>
              <w:keepNext/>
              <w:keepLines/>
            </w:pPr>
            <w:r w:rsidRPr="007A6635">
              <w:t>937</w:t>
            </w:r>
          </w:p>
        </w:tc>
        <w:tc>
          <w:tcPr>
            <w:tcW w:w="593" w:type="dxa"/>
            <w:tcBorders>
              <w:top w:val="nil"/>
              <w:bottom w:val="nil"/>
            </w:tcBorders>
          </w:tcPr>
          <w:p w14:paraId="44B88B5C" w14:textId="46221132" w:rsidR="0067606D" w:rsidRDefault="0067606D" w:rsidP="0067606D">
            <w:pPr>
              <w:pStyle w:val="TabellRader"/>
              <w:keepNext/>
              <w:keepLines/>
            </w:pPr>
            <w:r w:rsidRPr="007A6635">
              <w:t>967</w:t>
            </w:r>
          </w:p>
        </w:tc>
        <w:tc>
          <w:tcPr>
            <w:tcW w:w="593" w:type="dxa"/>
            <w:tcBorders>
              <w:top w:val="nil"/>
              <w:bottom w:val="nil"/>
            </w:tcBorders>
          </w:tcPr>
          <w:p w14:paraId="76C7312B" w14:textId="5F204E43" w:rsidR="0067606D" w:rsidRDefault="0067606D" w:rsidP="0067606D">
            <w:pPr>
              <w:pStyle w:val="TabellRader"/>
              <w:keepNext/>
              <w:keepLines/>
            </w:pPr>
            <w:r w:rsidRPr="007A6635">
              <w:t>994</w:t>
            </w:r>
          </w:p>
        </w:tc>
        <w:tc>
          <w:tcPr>
            <w:tcW w:w="593" w:type="dxa"/>
            <w:tcBorders>
              <w:top w:val="nil"/>
              <w:bottom w:val="nil"/>
            </w:tcBorders>
          </w:tcPr>
          <w:p w14:paraId="52B63C46" w14:textId="18827698" w:rsidR="0067606D" w:rsidRDefault="0067606D" w:rsidP="0067606D">
            <w:pPr>
              <w:pStyle w:val="TabellRader"/>
              <w:keepNext/>
              <w:keepLines/>
            </w:pPr>
            <w:r w:rsidRPr="007A6635">
              <w:t>1019</w:t>
            </w:r>
          </w:p>
        </w:tc>
        <w:tc>
          <w:tcPr>
            <w:tcW w:w="593" w:type="dxa"/>
            <w:tcBorders>
              <w:top w:val="nil"/>
              <w:bottom w:val="nil"/>
            </w:tcBorders>
          </w:tcPr>
          <w:p w14:paraId="34333ACC" w14:textId="5856CC6F" w:rsidR="0067606D" w:rsidRDefault="0067606D" w:rsidP="0067606D">
            <w:pPr>
              <w:pStyle w:val="TabellRader"/>
              <w:keepNext/>
              <w:keepLines/>
            </w:pPr>
            <w:r w:rsidRPr="007A6635">
              <w:t>1044</w:t>
            </w:r>
          </w:p>
        </w:tc>
      </w:tr>
      <w:tr w:rsidR="0067606D" w14:paraId="27A7A5FF" w14:textId="77777777" w:rsidTr="0067606D">
        <w:tc>
          <w:tcPr>
            <w:tcW w:w="1418" w:type="dxa"/>
            <w:tcBorders>
              <w:top w:val="nil"/>
              <w:bottom w:val="nil"/>
            </w:tcBorders>
            <w:tcMar>
              <w:left w:w="0" w:type="dxa"/>
              <w:right w:w="0" w:type="dxa"/>
            </w:tcMar>
          </w:tcPr>
          <w:p w14:paraId="7734DAAA" w14:textId="5B341A28" w:rsidR="0067606D" w:rsidRDefault="0067606D" w:rsidP="0067606D">
            <w:pPr>
              <w:pStyle w:val="TabellRader"/>
              <w:keepNext/>
              <w:keepLines/>
              <w:jc w:val="left"/>
            </w:pPr>
            <w:r w:rsidRPr="009261BD">
              <w:t>Investeringar</w:t>
            </w:r>
          </w:p>
        </w:tc>
        <w:tc>
          <w:tcPr>
            <w:tcW w:w="593" w:type="dxa"/>
            <w:tcBorders>
              <w:top w:val="nil"/>
              <w:bottom w:val="nil"/>
            </w:tcBorders>
          </w:tcPr>
          <w:p w14:paraId="7714815E" w14:textId="7B0188C5" w:rsidR="0067606D" w:rsidRDefault="0067606D" w:rsidP="0067606D">
            <w:pPr>
              <w:pStyle w:val="TabellRader"/>
              <w:keepNext/>
              <w:keepLines/>
            </w:pPr>
            <w:r w:rsidRPr="007A6635">
              <w:t>130</w:t>
            </w:r>
          </w:p>
        </w:tc>
        <w:tc>
          <w:tcPr>
            <w:tcW w:w="593" w:type="dxa"/>
            <w:tcBorders>
              <w:top w:val="nil"/>
              <w:bottom w:val="nil"/>
            </w:tcBorders>
          </w:tcPr>
          <w:p w14:paraId="41B596E8" w14:textId="7655778D" w:rsidR="0067606D" w:rsidRDefault="0067606D" w:rsidP="0067606D">
            <w:pPr>
              <w:pStyle w:val="TabellRader"/>
              <w:keepNext/>
              <w:keepLines/>
            </w:pPr>
            <w:r w:rsidRPr="007A6635">
              <w:t>133</w:t>
            </w:r>
          </w:p>
        </w:tc>
        <w:tc>
          <w:tcPr>
            <w:tcW w:w="593" w:type="dxa"/>
            <w:tcBorders>
              <w:top w:val="nil"/>
              <w:bottom w:val="nil"/>
            </w:tcBorders>
          </w:tcPr>
          <w:p w14:paraId="6E6B1287" w14:textId="536FA722" w:rsidR="0067606D" w:rsidRDefault="0067606D" w:rsidP="0067606D">
            <w:pPr>
              <w:pStyle w:val="TabellRader"/>
              <w:keepNext/>
              <w:keepLines/>
            </w:pPr>
            <w:r w:rsidRPr="007A6635">
              <w:t>139</w:t>
            </w:r>
          </w:p>
        </w:tc>
        <w:tc>
          <w:tcPr>
            <w:tcW w:w="593" w:type="dxa"/>
            <w:tcBorders>
              <w:top w:val="nil"/>
              <w:bottom w:val="nil"/>
            </w:tcBorders>
          </w:tcPr>
          <w:p w14:paraId="1CB2B37D" w14:textId="2551C8C6" w:rsidR="0067606D" w:rsidRDefault="0067606D" w:rsidP="0067606D">
            <w:pPr>
              <w:pStyle w:val="TabellRader"/>
              <w:keepNext/>
              <w:keepLines/>
            </w:pPr>
            <w:r w:rsidRPr="007A6635">
              <w:t>144</w:t>
            </w:r>
          </w:p>
        </w:tc>
        <w:tc>
          <w:tcPr>
            <w:tcW w:w="593" w:type="dxa"/>
            <w:tcBorders>
              <w:top w:val="nil"/>
              <w:bottom w:val="nil"/>
            </w:tcBorders>
          </w:tcPr>
          <w:p w14:paraId="0E9C925D" w14:textId="2ED6F4A3" w:rsidR="0067606D" w:rsidRDefault="0067606D" w:rsidP="0067606D">
            <w:pPr>
              <w:pStyle w:val="TabellRader"/>
              <w:keepNext/>
              <w:keepLines/>
            </w:pPr>
            <w:r w:rsidRPr="007A6635">
              <w:t>146</w:t>
            </w:r>
          </w:p>
        </w:tc>
      </w:tr>
      <w:tr w:rsidR="0067606D" w14:paraId="0AFBD777" w14:textId="77777777" w:rsidTr="0067606D">
        <w:tc>
          <w:tcPr>
            <w:tcW w:w="1418" w:type="dxa"/>
            <w:tcBorders>
              <w:top w:val="nil"/>
              <w:bottom w:val="nil"/>
            </w:tcBorders>
            <w:tcMar>
              <w:left w:w="0" w:type="dxa"/>
              <w:right w:w="0" w:type="dxa"/>
            </w:tcMar>
          </w:tcPr>
          <w:p w14:paraId="1BFEB8C1" w14:textId="78DC457F" w:rsidR="0067606D" w:rsidRDefault="0067606D" w:rsidP="0067606D">
            <w:pPr>
              <w:pStyle w:val="TabellRader"/>
              <w:keepNext/>
              <w:keepLines/>
              <w:jc w:val="left"/>
            </w:pPr>
            <w:r w:rsidRPr="009261BD">
              <w:t>Transfereringar</w:t>
            </w:r>
          </w:p>
        </w:tc>
        <w:tc>
          <w:tcPr>
            <w:tcW w:w="593" w:type="dxa"/>
            <w:tcBorders>
              <w:top w:val="nil"/>
              <w:bottom w:val="nil"/>
            </w:tcBorders>
          </w:tcPr>
          <w:p w14:paraId="1D934A2B" w14:textId="02FC618F" w:rsidR="0067606D" w:rsidRDefault="0067606D" w:rsidP="0067606D">
            <w:pPr>
              <w:pStyle w:val="TabellRader"/>
              <w:keepNext/>
              <w:keepLines/>
            </w:pPr>
            <w:r w:rsidRPr="007A6635">
              <w:t>86</w:t>
            </w:r>
          </w:p>
        </w:tc>
        <w:tc>
          <w:tcPr>
            <w:tcW w:w="593" w:type="dxa"/>
            <w:tcBorders>
              <w:top w:val="nil"/>
              <w:bottom w:val="nil"/>
            </w:tcBorders>
          </w:tcPr>
          <w:p w14:paraId="1602806F" w14:textId="10C41D92" w:rsidR="0067606D" w:rsidRDefault="0067606D" w:rsidP="0067606D">
            <w:pPr>
              <w:pStyle w:val="TabellRader"/>
              <w:keepNext/>
              <w:keepLines/>
            </w:pPr>
            <w:r w:rsidRPr="007A6635">
              <w:t>89</w:t>
            </w:r>
          </w:p>
        </w:tc>
        <w:tc>
          <w:tcPr>
            <w:tcW w:w="593" w:type="dxa"/>
            <w:tcBorders>
              <w:top w:val="nil"/>
              <w:bottom w:val="nil"/>
            </w:tcBorders>
          </w:tcPr>
          <w:p w14:paraId="7905DE44" w14:textId="2FC13A7B" w:rsidR="0067606D" w:rsidRDefault="0067606D" w:rsidP="0067606D">
            <w:pPr>
              <w:pStyle w:val="TabellRader"/>
              <w:keepNext/>
              <w:keepLines/>
            </w:pPr>
            <w:r w:rsidRPr="007A6635">
              <w:t>91</w:t>
            </w:r>
          </w:p>
        </w:tc>
        <w:tc>
          <w:tcPr>
            <w:tcW w:w="593" w:type="dxa"/>
            <w:tcBorders>
              <w:top w:val="nil"/>
              <w:bottom w:val="nil"/>
            </w:tcBorders>
          </w:tcPr>
          <w:p w14:paraId="712CBC87" w14:textId="023BABF5" w:rsidR="0067606D" w:rsidRDefault="0067606D" w:rsidP="0067606D">
            <w:pPr>
              <w:pStyle w:val="TabellRader"/>
              <w:keepNext/>
              <w:keepLines/>
            </w:pPr>
            <w:r w:rsidRPr="007A6635">
              <w:t>90</w:t>
            </w:r>
          </w:p>
        </w:tc>
        <w:tc>
          <w:tcPr>
            <w:tcW w:w="593" w:type="dxa"/>
            <w:tcBorders>
              <w:top w:val="nil"/>
              <w:bottom w:val="nil"/>
            </w:tcBorders>
          </w:tcPr>
          <w:p w14:paraId="5C49818D" w14:textId="3409AF51" w:rsidR="0067606D" w:rsidRDefault="0067606D" w:rsidP="0067606D">
            <w:pPr>
              <w:pStyle w:val="TabellRader"/>
              <w:keepNext/>
              <w:keepLines/>
            </w:pPr>
            <w:r w:rsidRPr="007A6635">
              <w:t>92</w:t>
            </w:r>
          </w:p>
        </w:tc>
      </w:tr>
      <w:tr w:rsidR="0067606D" w14:paraId="11DF6B16" w14:textId="77777777" w:rsidTr="0067606D">
        <w:tc>
          <w:tcPr>
            <w:tcW w:w="1418" w:type="dxa"/>
            <w:tcBorders>
              <w:top w:val="nil"/>
              <w:bottom w:val="single" w:sz="12" w:space="0" w:color="auto"/>
            </w:tcBorders>
            <w:tcMar>
              <w:left w:w="0" w:type="dxa"/>
              <w:right w:w="0" w:type="dxa"/>
            </w:tcMar>
          </w:tcPr>
          <w:p w14:paraId="0FD51043" w14:textId="35631897" w:rsidR="0067606D" w:rsidRDefault="0067606D" w:rsidP="0067606D">
            <w:pPr>
              <w:pStyle w:val="TabellRader"/>
              <w:keepNext/>
              <w:keepLines/>
              <w:jc w:val="left"/>
            </w:pPr>
            <w:r w:rsidRPr="009261BD">
              <w:t>Övriga utgifter</w:t>
            </w:r>
            <w:r w:rsidRPr="004E555C">
              <w:rPr>
                <w:vertAlign w:val="superscript"/>
              </w:rPr>
              <w:t>3</w:t>
            </w:r>
          </w:p>
        </w:tc>
        <w:tc>
          <w:tcPr>
            <w:tcW w:w="593" w:type="dxa"/>
            <w:tcBorders>
              <w:top w:val="nil"/>
              <w:bottom w:val="single" w:sz="12" w:space="0" w:color="auto"/>
            </w:tcBorders>
          </w:tcPr>
          <w:p w14:paraId="32C710C9" w14:textId="3AB75BB0" w:rsidR="0067606D" w:rsidRDefault="0067606D" w:rsidP="0067606D">
            <w:pPr>
              <w:pStyle w:val="TabellRader"/>
              <w:keepNext/>
              <w:keepLines/>
            </w:pPr>
            <w:r w:rsidRPr="007A6635">
              <w:t>2</w:t>
            </w:r>
          </w:p>
        </w:tc>
        <w:tc>
          <w:tcPr>
            <w:tcW w:w="593" w:type="dxa"/>
            <w:tcBorders>
              <w:top w:val="nil"/>
              <w:bottom w:val="single" w:sz="12" w:space="0" w:color="auto"/>
            </w:tcBorders>
          </w:tcPr>
          <w:p w14:paraId="7BDDA677" w14:textId="26735E13" w:rsidR="0067606D" w:rsidRDefault="0067606D" w:rsidP="0067606D">
            <w:pPr>
              <w:pStyle w:val="TabellRader"/>
              <w:keepNext/>
              <w:keepLines/>
            </w:pPr>
            <w:r w:rsidRPr="007A6635">
              <w:t>3</w:t>
            </w:r>
          </w:p>
        </w:tc>
        <w:tc>
          <w:tcPr>
            <w:tcW w:w="593" w:type="dxa"/>
            <w:tcBorders>
              <w:top w:val="nil"/>
              <w:bottom w:val="single" w:sz="12" w:space="0" w:color="auto"/>
            </w:tcBorders>
          </w:tcPr>
          <w:p w14:paraId="0148120E" w14:textId="3DAC431A" w:rsidR="0067606D" w:rsidRDefault="0067606D" w:rsidP="0067606D">
            <w:pPr>
              <w:pStyle w:val="TabellRader"/>
              <w:keepNext/>
              <w:keepLines/>
            </w:pPr>
            <w:r w:rsidRPr="007A6635">
              <w:t>3</w:t>
            </w:r>
          </w:p>
        </w:tc>
        <w:tc>
          <w:tcPr>
            <w:tcW w:w="593" w:type="dxa"/>
            <w:tcBorders>
              <w:top w:val="nil"/>
              <w:bottom w:val="single" w:sz="12" w:space="0" w:color="auto"/>
            </w:tcBorders>
          </w:tcPr>
          <w:p w14:paraId="44E94913" w14:textId="0047E256" w:rsidR="0067606D" w:rsidRDefault="0067606D" w:rsidP="0067606D">
            <w:pPr>
              <w:pStyle w:val="TabellRader"/>
              <w:keepNext/>
              <w:keepLines/>
            </w:pPr>
            <w:r w:rsidRPr="007A6635">
              <w:t>4</w:t>
            </w:r>
          </w:p>
        </w:tc>
        <w:tc>
          <w:tcPr>
            <w:tcW w:w="593" w:type="dxa"/>
            <w:tcBorders>
              <w:top w:val="nil"/>
              <w:bottom w:val="single" w:sz="12" w:space="0" w:color="auto"/>
            </w:tcBorders>
          </w:tcPr>
          <w:p w14:paraId="44A53B44" w14:textId="2A01FD80" w:rsidR="0067606D" w:rsidRDefault="0067606D" w:rsidP="0067606D">
            <w:pPr>
              <w:pStyle w:val="TabellRader"/>
              <w:keepNext/>
              <w:keepLines/>
            </w:pPr>
            <w:r w:rsidRPr="007A6635">
              <w:t>5</w:t>
            </w:r>
          </w:p>
        </w:tc>
      </w:tr>
      <w:tr w:rsidR="0067606D" w:rsidRPr="00CA7EBB" w14:paraId="474BFCCC" w14:textId="77777777" w:rsidTr="0067606D">
        <w:tc>
          <w:tcPr>
            <w:tcW w:w="1418" w:type="dxa"/>
            <w:tcBorders>
              <w:top w:val="single" w:sz="12" w:space="0" w:color="auto"/>
              <w:bottom w:val="nil"/>
            </w:tcBorders>
            <w:tcMar>
              <w:left w:w="0" w:type="dxa"/>
              <w:right w:w="0" w:type="dxa"/>
            </w:tcMar>
          </w:tcPr>
          <w:p w14:paraId="221D0D5F" w14:textId="48FCAC06" w:rsidR="0067606D" w:rsidRPr="00CA7EBB" w:rsidRDefault="0067606D" w:rsidP="0067606D">
            <w:pPr>
              <w:pStyle w:val="TabellRader"/>
              <w:keepNext/>
              <w:keepLines/>
              <w:jc w:val="left"/>
              <w:rPr>
                <w:b/>
              </w:rPr>
            </w:pPr>
            <w:r w:rsidRPr="00CA7EBB">
              <w:rPr>
                <w:b/>
              </w:rPr>
              <w:t>Finansiellt sparande</w:t>
            </w:r>
          </w:p>
        </w:tc>
        <w:tc>
          <w:tcPr>
            <w:tcW w:w="593" w:type="dxa"/>
            <w:tcBorders>
              <w:top w:val="single" w:sz="12" w:space="0" w:color="auto"/>
              <w:bottom w:val="nil"/>
            </w:tcBorders>
          </w:tcPr>
          <w:p w14:paraId="2F48CDF7" w14:textId="68EA1A74" w:rsidR="0067606D" w:rsidRPr="00CA7EBB" w:rsidRDefault="0067606D" w:rsidP="0067606D">
            <w:pPr>
              <w:pStyle w:val="TabellRader"/>
              <w:keepNext/>
              <w:keepLines/>
              <w:rPr>
                <w:b/>
              </w:rPr>
            </w:pPr>
            <w:r w:rsidRPr="00CA7EBB">
              <w:rPr>
                <w:b/>
              </w:rPr>
              <w:t>-35</w:t>
            </w:r>
          </w:p>
        </w:tc>
        <w:tc>
          <w:tcPr>
            <w:tcW w:w="593" w:type="dxa"/>
            <w:tcBorders>
              <w:top w:val="single" w:sz="12" w:space="0" w:color="auto"/>
              <w:bottom w:val="nil"/>
            </w:tcBorders>
          </w:tcPr>
          <w:p w14:paraId="4F96B98C" w14:textId="10C75BA1" w:rsidR="0067606D" w:rsidRPr="00CA7EBB" w:rsidRDefault="0067606D" w:rsidP="0067606D">
            <w:pPr>
              <w:pStyle w:val="TabellRader"/>
              <w:keepNext/>
              <w:keepLines/>
              <w:rPr>
                <w:b/>
              </w:rPr>
            </w:pPr>
            <w:r w:rsidRPr="00CA7EBB">
              <w:rPr>
                <w:b/>
              </w:rPr>
              <w:t>-39</w:t>
            </w:r>
          </w:p>
        </w:tc>
        <w:tc>
          <w:tcPr>
            <w:tcW w:w="593" w:type="dxa"/>
            <w:tcBorders>
              <w:top w:val="single" w:sz="12" w:space="0" w:color="auto"/>
              <w:bottom w:val="nil"/>
            </w:tcBorders>
          </w:tcPr>
          <w:p w14:paraId="64590700" w14:textId="3009DEDA" w:rsidR="0067606D" w:rsidRPr="00CA7EBB" w:rsidRDefault="0067606D" w:rsidP="0067606D">
            <w:pPr>
              <w:pStyle w:val="TabellRader"/>
              <w:keepNext/>
              <w:keepLines/>
              <w:rPr>
                <w:b/>
              </w:rPr>
            </w:pPr>
            <w:r w:rsidRPr="00CA7EBB">
              <w:rPr>
                <w:b/>
              </w:rPr>
              <w:t>-42</w:t>
            </w:r>
          </w:p>
        </w:tc>
        <w:tc>
          <w:tcPr>
            <w:tcW w:w="593" w:type="dxa"/>
            <w:tcBorders>
              <w:top w:val="single" w:sz="12" w:space="0" w:color="auto"/>
              <w:bottom w:val="nil"/>
            </w:tcBorders>
          </w:tcPr>
          <w:p w14:paraId="466E6E5B" w14:textId="5A99BC61" w:rsidR="0067606D" w:rsidRPr="00CA7EBB" w:rsidRDefault="0067606D" w:rsidP="0067606D">
            <w:pPr>
              <w:pStyle w:val="TabellRader"/>
              <w:keepNext/>
              <w:keepLines/>
              <w:rPr>
                <w:b/>
              </w:rPr>
            </w:pPr>
            <w:r w:rsidRPr="00CA7EBB">
              <w:rPr>
                <w:b/>
              </w:rPr>
              <w:t>-43</w:t>
            </w:r>
          </w:p>
        </w:tc>
        <w:tc>
          <w:tcPr>
            <w:tcW w:w="593" w:type="dxa"/>
            <w:tcBorders>
              <w:top w:val="single" w:sz="12" w:space="0" w:color="auto"/>
              <w:bottom w:val="nil"/>
            </w:tcBorders>
          </w:tcPr>
          <w:p w14:paraId="158C6D5B" w14:textId="6A88EBB2" w:rsidR="0067606D" w:rsidRPr="00CA7EBB" w:rsidRDefault="0067606D" w:rsidP="0067606D">
            <w:pPr>
              <w:pStyle w:val="TabellRader"/>
              <w:keepNext/>
              <w:keepLines/>
              <w:rPr>
                <w:b/>
              </w:rPr>
            </w:pPr>
            <w:r w:rsidRPr="00CA7EBB">
              <w:rPr>
                <w:b/>
              </w:rPr>
              <w:t>-42</w:t>
            </w:r>
          </w:p>
        </w:tc>
      </w:tr>
      <w:tr w:rsidR="0067606D" w14:paraId="70F87D99" w14:textId="77777777" w:rsidTr="0067606D">
        <w:tc>
          <w:tcPr>
            <w:tcW w:w="1418" w:type="dxa"/>
            <w:tcBorders>
              <w:top w:val="nil"/>
              <w:bottom w:val="nil"/>
            </w:tcBorders>
            <w:tcMar>
              <w:left w:w="0" w:type="dxa"/>
              <w:right w:w="0" w:type="dxa"/>
            </w:tcMar>
          </w:tcPr>
          <w:p w14:paraId="1034B15C" w14:textId="20604E4E" w:rsidR="0067606D" w:rsidRDefault="0067606D" w:rsidP="0067606D">
            <w:pPr>
              <w:pStyle w:val="TabellRader"/>
              <w:keepNext/>
              <w:keepLines/>
              <w:jc w:val="left"/>
            </w:pPr>
            <w:r w:rsidRPr="0000485F">
              <w:t>Procent av BNP</w:t>
            </w:r>
          </w:p>
        </w:tc>
        <w:tc>
          <w:tcPr>
            <w:tcW w:w="593" w:type="dxa"/>
            <w:tcBorders>
              <w:top w:val="nil"/>
              <w:bottom w:val="nil"/>
            </w:tcBorders>
          </w:tcPr>
          <w:p w14:paraId="151F93EC" w14:textId="68DD7AD3" w:rsidR="0067606D" w:rsidRDefault="0067606D" w:rsidP="0067606D">
            <w:pPr>
              <w:pStyle w:val="TabellRader"/>
              <w:keepNext/>
              <w:keepLines/>
            </w:pPr>
            <w:r w:rsidRPr="007A6635">
              <w:t>-0,7</w:t>
            </w:r>
          </w:p>
        </w:tc>
        <w:tc>
          <w:tcPr>
            <w:tcW w:w="593" w:type="dxa"/>
            <w:tcBorders>
              <w:top w:val="nil"/>
              <w:bottom w:val="nil"/>
            </w:tcBorders>
          </w:tcPr>
          <w:p w14:paraId="5084DAFB" w14:textId="73DD0C22" w:rsidR="0067606D" w:rsidRDefault="0067606D" w:rsidP="0067606D">
            <w:pPr>
              <w:pStyle w:val="TabellRader"/>
              <w:keepNext/>
              <w:keepLines/>
            </w:pPr>
            <w:r w:rsidRPr="007A6635">
              <w:t>-0,8</w:t>
            </w:r>
          </w:p>
        </w:tc>
        <w:tc>
          <w:tcPr>
            <w:tcW w:w="593" w:type="dxa"/>
            <w:tcBorders>
              <w:top w:val="nil"/>
              <w:bottom w:val="nil"/>
            </w:tcBorders>
          </w:tcPr>
          <w:p w14:paraId="13D1B0BE" w14:textId="3A652EBC" w:rsidR="0067606D" w:rsidRDefault="0067606D" w:rsidP="0067606D">
            <w:pPr>
              <w:pStyle w:val="TabellRader"/>
              <w:keepNext/>
              <w:keepLines/>
            </w:pPr>
            <w:r w:rsidRPr="007A6635">
              <w:t>-0,8</w:t>
            </w:r>
          </w:p>
        </w:tc>
        <w:tc>
          <w:tcPr>
            <w:tcW w:w="593" w:type="dxa"/>
            <w:tcBorders>
              <w:top w:val="nil"/>
              <w:bottom w:val="nil"/>
            </w:tcBorders>
          </w:tcPr>
          <w:p w14:paraId="6E762F87" w14:textId="6F7245CF" w:rsidR="0067606D" w:rsidRDefault="0067606D" w:rsidP="0067606D">
            <w:pPr>
              <w:pStyle w:val="TabellRader"/>
              <w:keepNext/>
              <w:keepLines/>
            </w:pPr>
            <w:r w:rsidRPr="007A6635">
              <w:t>-0,8</w:t>
            </w:r>
          </w:p>
        </w:tc>
        <w:tc>
          <w:tcPr>
            <w:tcW w:w="593" w:type="dxa"/>
            <w:tcBorders>
              <w:top w:val="nil"/>
              <w:bottom w:val="nil"/>
            </w:tcBorders>
          </w:tcPr>
          <w:p w14:paraId="470A4B53" w14:textId="58792215" w:rsidR="0067606D" w:rsidRDefault="0067606D" w:rsidP="0067606D">
            <w:pPr>
              <w:pStyle w:val="TabellRader"/>
              <w:keepNext/>
              <w:keepLines/>
            </w:pPr>
            <w:r w:rsidRPr="007A6635">
              <w:t>-0,8</w:t>
            </w:r>
          </w:p>
        </w:tc>
      </w:tr>
      <w:tr w:rsidR="0067606D" w:rsidRPr="00CA7EBB" w14:paraId="304C6050" w14:textId="77777777" w:rsidTr="0067606D">
        <w:tc>
          <w:tcPr>
            <w:tcW w:w="1418" w:type="dxa"/>
            <w:tcBorders>
              <w:top w:val="nil"/>
              <w:bottom w:val="nil"/>
            </w:tcBorders>
            <w:tcMar>
              <w:left w:w="0" w:type="dxa"/>
              <w:right w:w="0" w:type="dxa"/>
            </w:tcMar>
          </w:tcPr>
          <w:p w14:paraId="07F75D9B" w14:textId="29A8BDEF" w:rsidR="0067606D" w:rsidRPr="00CA7EBB" w:rsidRDefault="0067606D" w:rsidP="0067606D">
            <w:pPr>
              <w:pStyle w:val="TabellRader"/>
              <w:keepNext/>
              <w:keepLines/>
              <w:jc w:val="left"/>
              <w:rPr>
                <w:b/>
              </w:rPr>
            </w:pPr>
            <w:r w:rsidRPr="00CA7EBB">
              <w:rPr>
                <w:b/>
              </w:rPr>
              <w:t>Resultat</w:t>
            </w:r>
          </w:p>
        </w:tc>
        <w:tc>
          <w:tcPr>
            <w:tcW w:w="593" w:type="dxa"/>
            <w:tcBorders>
              <w:top w:val="nil"/>
              <w:bottom w:val="nil"/>
            </w:tcBorders>
          </w:tcPr>
          <w:p w14:paraId="473CF786" w14:textId="13FDF6C2" w:rsidR="0067606D" w:rsidRPr="00CA7EBB" w:rsidRDefault="0067606D" w:rsidP="0067606D">
            <w:pPr>
              <w:pStyle w:val="TabellRader"/>
              <w:keepNext/>
              <w:keepLines/>
              <w:rPr>
                <w:b/>
              </w:rPr>
            </w:pPr>
            <w:r w:rsidRPr="00CA7EBB">
              <w:rPr>
                <w:b/>
              </w:rPr>
              <w:t>15</w:t>
            </w:r>
          </w:p>
        </w:tc>
        <w:tc>
          <w:tcPr>
            <w:tcW w:w="593" w:type="dxa"/>
            <w:tcBorders>
              <w:top w:val="nil"/>
              <w:bottom w:val="nil"/>
            </w:tcBorders>
          </w:tcPr>
          <w:p w14:paraId="37CEC313" w14:textId="6A159CFD" w:rsidR="0067606D" w:rsidRPr="00CA7EBB" w:rsidRDefault="0067606D" w:rsidP="0067606D">
            <w:pPr>
              <w:pStyle w:val="TabellRader"/>
              <w:keepNext/>
              <w:keepLines/>
              <w:rPr>
                <w:b/>
              </w:rPr>
            </w:pPr>
            <w:r w:rsidRPr="00CA7EBB">
              <w:rPr>
                <w:b/>
              </w:rPr>
              <w:t>14</w:t>
            </w:r>
          </w:p>
        </w:tc>
        <w:tc>
          <w:tcPr>
            <w:tcW w:w="593" w:type="dxa"/>
            <w:tcBorders>
              <w:top w:val="nil"/>
              <w:bottom w:val="nil"/>
            </w:tcBorders>
          </w:tcPr>
          <w:p w14:paraId="121E797C" w14:textId="2B592BC6" w:rsidR="0067606D" w:rsidRPr="00CA7EBB" w:rsidRDefault="0067606D" w:rsidP="0067606D">
            <w:pPr>
              <w:pStyle w:val="TabellRader"/>
              <w:keepNext/>
              <w:keepLines/>
              <w:rPr>
                <w:b/>
              </w:rPr>
            </w:pPr>
            <w:r w:rsidRPr="00CA7EBB">
              <w:rPr>
                <w:b/>
              </w:rPr>
              <w:t>15</w:t>
            </w:r>
          </w:p>
        </w:tc>
        <w:tc>
          <w:tcPr>
            <w:tcW w:w="593" w:type="dxa"/>
            <w:tcBorders>
              <w:top w:val="nil"/>
              <w:bottom w:val="nil"/>
            </w:tcBorders>
          </w:tcPr>
          <w:p w14:paraId="36274BC3" w14:textId="3967AA68" w:rsidR="0067606D" w:rsidRPr="00CA7EBB" w:rsidRDefault="0067606D" w:rsidP="0067606D">
            <w:pPr>
              <w:pStyle w:val="TabellRader"/>
              <w:keepNext/>
              <w:keepLines/>
              <w:rPr>
                <w:b/>
              </w:rPr>
            </w:pPr>
            <w:r w:rsidRPr="00CA7EBB">
              <w:rPr>
                <w:b/>
              </w:rPr>
              <w:t>17</w:t>
            </w:r>
          </w:p>
        </w:tc>
        <w:tc>
          <w:tcPr>
            <w:tcW w:w="593" w:type="dxa"/>
            <w:tcBorders>
              <w:top w:val="nil"/>
              <w:bottom w:val="nil"/>
            </w:tcBorders>
          </w:tcPr>
          <w:p w14:paraId="1C9236C8" w14:textId="1D245A95" w:rsidR="0067606D" w:rsidRPr="00CA7EBB" w:rsidRDefault="0067606D" w:rsidP="0067606D">
            <w:pPr>
              <w:pStyle w:val="TabellRader"/>
              <w:keepNext/>
              <w:keepLines/>
              <w:rPr>
                <w:b/>
              </w:rPr>
            </w:pPr>
            <w:r w:rsidRPr="00CA7EBB">
              <w:rPr>
                <w:b/>
              </w:rPr>
              <w:t>17</w:t>
            </w:r>
          </w:p>
        </w:tc>
      </w:tr>
      <w:tr w:rsidR="0067606D" w:rsidRPr="009044A4" w14:paraId="1E6886B7" w14:textId="77777777" w:rsidTr="0067606D">
        <w:trPr>
          <w:cnfStyle w:val="010000000000" w:firstRow="0" w:lastRow="1" w:firstColumn="0" w:lastColumn="0" w:oddVBand="0" w:evenVBand="0" w:oddHBand="0" w:evenHBand="0" w:firstRowFirstColumn="0" w:firstRowLastColumn="0" w:lastRowFirstColumn="0" w:lastRowLastColumn="0"/>
        </w:trPr>
        <w:tc>
          <w:tcPr>
            <w:tcW w:w="0" w:type="dxa"/>
            <w:tcBorders>
              <w:top w:val="nil"/>
            </w:tcBorders>
            <w:tcMar>
              <w:left w:w="0" w:type="dxa"/>
              <w:right w:w="0" w:type="dxa"/>
            </w:tcMar>
          </w:tcPr>
          <w:p w14:paraId="2ED668AD" w14:textId="498B4B1F" w:rsidR="0067606D" w:rsidRPr="009044A4" w:rsidRDefault="0067606D" w:rsidP="0067606D">
            <w:pPr>
              <w:pStyle w:val="TabellSlutsumma"/>
              <w:keepNext/>
              <w:keepLines/>
              <w:jc w:val="left"/>
              <w:rPr>
                <w:b/>
              </w:rPr>
            </w:pPr>
            <w:r w:rsidRPr="0000485F">
              <w:t>Procent av skatter och generella statsbidrag</w:t>
            </w:r>
          </w:p>
        </w:tc>
        <w:tc>
          <w:tcPr>
            <w:tcW w:w="0" w:type="dxa"/>
            <w:tcBorders>
              <w:top w:val="nil"/>
            </w:tcBorders>
            <w:vAlign w:val="bottom"/>
          </w:tcPr>
          <w:p w14:paraId="388CA128" w14:textId="0C3CAEEF" w:rsidR="0067606D" w:rsidRPr="009044A4" w:rsidRDefault="0067606D" w:rsidP="0067606D">
            <w:pPr>
              <w:pStyle w:val="TabellSlutsumma"/>
              <w:keepNext/>
              <w:keepLines/>
            </w:pPr>
            <w:r w:rsidRPr="007A6635">
              <w:t>1,8</w:t>
            </w:r>
          </w:p>
        </w:tc>
        <w:tc>
          <w:tcPr>
            <w:tcW w:w="0" w:type="dxa"/>
            <w:tcBorders>
              <w:top w:val="nil"/>
            </w:tcBorders>
            <w:vAlign w:val="bottom"/>
          </w:tcPr>
          <w:p w14:paraId="727A74C2" w14:textId="6BCF3219" w:rsidR="0067606D" w:rsidRPr="009044A4" w:rsidRDefault="0067606D" w:rsidP="0067606D">
            <w:pPr>
              <w:pStyle w:val="TabellSlutsumma"/>
              <w:keepNext/>
              <w:keepLines/>
              <w:rPr>
                <w:b/>
              </w:rPr>
            </w:pPr>
            <w:r w:rsidRPr="007A6635">
              <w:t>1,7</w:t>
            </w:r>
          </w:p>
        </w:tc>
        <w:tc>
          <w:tcPr>
            <w:tcW w:w="0" w:type="dxa"/>
            <w:tcBorders>
              <w:top w:val="nil"/>
            </w:tcBorders>
            <w:vAlign w:val="bottom"/>
          </w:tcPr>
          <w:p w14:paraId="5EDE345B" w14:textId="52FDC271" w:rsidR="0067606D" w:rsidRPr="009044A4" w:rsidRDefault="0067606D" w:rsidP="0067606D">
            <w:pPr>
              <w:pStyle w:val="TabellSlutsumma"/>
              <w:keepNext/>
              <w:keepLines/>
              <w:rPr>
                <w:b/>
              </w:rPr>
            </w:pPr>
            <w:r w:rsidRPr="007A6635">
              <w:t>1,7</w:t>
            </w:r>
          </w:p>
        </w:tc>
        <w:tc>
          <w:tcPr>
            <w:tcW w:w="0" w:type="dxa"/>
            <w:tcBorders>
              <w:top w:val="nil"/>
            </w:tcBorders>
            <w:vAlign w:val="bottom"/>
          </w:tcPr>
          <w:p w14:paraId="0D8B66E5" w14:textId="22B47925" w:rsidR="0067606D" w:rsidRPr="009044A4" w:rsidRDefault="0067606D" w:rsidP="0067606D">
            <w:pPr>
              <w:pStyle w:val="TabellSlutsumma"/>
              <w:keepNext/>
              <w:keepLines/>
              <w:rPr>
                <w:b/>
              </w:rPr>
            </w:pPr>
            <w:r w:rsidRPr="007A6635">
              <w:t>1,8</w:t>
            </w:r>
          </w:p>
        </w:tc>
        <w:tc>
          <w:tcPr>
            <w:tcW w:w="0" w:type="dxa"/>
            <w:tcBorders>
              <w:top w:val="nil"/>
            </w:tcBorders>
            <w:vAlign w:val="bottom"/>
          </w:tcPr>
          <w:p w14:paraId="37F71EE2" w14:textId="6D87A7F3" w:rsidR="0067606D" w:rsidRPr="009044A4" w:rsidRDefault="0067606D" w:rsidP="0067606D">
            <w:pPr>
              <w:pStyle w:val="TabellSlutsumma"/>
              <w:keepNext/>
              <w:keepLines/>
              <w:rPr>
                <w:b/>
              </w:rPr>
            </w:pPr>
            <w:r w:rsidRPr="007A6635">
              <w:t>1,8</w:t>
            </w:r>
          </w:p>
        </w:tc>
      </w:tr>
    </w:tbl>
    <w:p w14:paraId="7BCEC991" w14:textId="09066744" w:rsidR="0067606D" w:rsidRPr="00097E42" w:rsidRDefault="0067606D" w:rsidP="0067606D">
      <w:pPr>
        <w:pStyle w:val="TabellFotnot"/>
      </w:pPr>
      <w:r w:rsidRPr="00097E42">
        <w:t>Anm.: Beloppen är avrundade och stämmer därför inte alltid överens med summan.</w:t>
      </w:r>
    </w:p>
    <w:p w14:paraId="4717AA60" w14:textId="5E1063E7" w:rsidR="0067606D" w:rsidRPr="00097E42" w:rsidRDefault="0067606D" w:rsidP="0067606D">
      <w:pPr>
        <w:pStyle w:val="TabellFotnot"/>
      </w:pPr>
      <w:r w:rsidRPr="00097E42">
        <w:rPr>
          <w:vertAlign w:val="superscript"/>
        </w:rPr>
        <w:t>1</w:t>
      </w:r>
      <w:r w:rsidRPr="00097E42">
        <w:t xml:space="preserve"> Utfall 2018 enligt </w:t>
      </w:r>
      <w:r>
        <w:t>nationalräkenskaperna</w:t>
      </w:r>
      <w:r w:rsidRPr="00097E42">
        <w:t>, vilket kan skilja sig från regeringens prognos för den offentliga sektorns skatteinkomster för 2018 som redovisas i avsnitt 6.</w:t>
      </w:r>
    </w:p>
    <w:p w14:paraId="71EFF186" w14:textId="16509CE8" w:rsidR="0067606D" w:rsidRPr="00097E42" w:rsidRDefault="0067606D" w:rsidP="0067606D">
      <w:pPr>
        <w:pStyle w:val="TabellFotnot"/>
      </w:pPr>
      <w:r w:rsidRPr="00097E42">
        <w:rPr>
          <w:vertAlign w:val="superscript"/>
        </w:rPr>
        <w:t>2</w:t>
      </w:r>
      <w:r w:rsidRPr="00097E42">
        <w:t xml:space="preserve"> Kommunsektorns kompensation för mervärdesskatt är inkluderad i övriga inkomster och inte i statsbidragen.</w:t>
      </w:r>
    </w:p>
    <w:p w14:paraId="1D119AEB" w14:textId="2E3C658B" w:rsidR="0067606D" w:rsidRPr="00097E42" w:rsidRDefault="0067606D" w:rsidP="0067606D">
      <w:pPr>
        <w:pStyle w:val="TabellFotnot"/>
      </w:pPr>
      <w:r w:rsidRPr="00097E42">
        <w:rPr>
          <w:vertAlign w:val="superscript"/>
        </w:rPr>
        <w:t xml:space="preserve">3 </w:t>
      </w:r>
      <w:r w:rsidRPr="00097E42">
        <w:t xml:space="preserve">Inkluderar nettoköp av </w:t>
      </w:r>
      <w:r>
        <w:t>fastigheter</w:t>
      </w:r>
      <w:r w:rsidRPr="00097E42">
        <w:t>. Eftersom försäljningen vanligtvis överstiger köp är denna nettopost negativ, vilket minskar de redovisade utgifterna med några miljarder kronor per år.</w:t>
      </w:r>
    </w:p>
    <w:p w14:paraId="4770D8F3" w14:textId="09856B59" w:rsidR="0067606D" w:rsidRDefault="0067606D" w:rsidP="0067606D">
      <w:pPr>
        <w:pStyle w:val="TabellFotnot"/>
      </w:pPr>
      <w:r w:rsidRPr="00097E42">
        <w:t>Källor: Statistiska centralbyrån och egna beräkningar.</w:t>
      </w:r>
    </w:p>
    <w:p w14:paraId="6BF3510E" w14:textId="77777777" w:rsidR="0067606D" w:rsidRDefault="0067606D" w:rsidP="0067606D">
      <w:pPr>
        <w:pStyle w:val="Brdtext"/>
      </w:pPr>
    </w:p>
    <w:p w14:paraId="2ED34614" w14:textId="7E443F9B" w:rsidR="0067606D" w:rsidRDefault="0067606D" w:rsidP="0067606D">
      <w:pPr>
        <w:pStyle w:val="Brdtext"/>
      </w:pPr>
      <w:r>
        <w:t xml:space="preserve">Kommunsektorns utgifter bedöms också öka i en något måttligare takt framöver. </w:t>
      </w:r>
      <w:r w:rsidRPr="003545E1">
        <w:t>Efter flera år av snabb tillväxt av investeringsutgifterna bedöms utvecklingen av dessa dämpas under prognos</w:t>
      </w:r>
      <w:r>
        <w:softHyphen/>
      </w:r>
      <w:r w:rsidRPr="003545E1">
        <w:t>perioden. Den snabba utvecklingen av investerings</w:t>
      </w:r>
      <w:r>
        <w:softHyphen/>
      </w:r>
      <w:r w:rsidRPr="003545E1">
        <w:t>utgifterna har lett till att sektorns finansiella sparande har minskat betydligt de senaste åren.</w:t>
      </w:r>
    </w:p>
    <w:p w14:paraId="7A34320C" w14:textId="15BCB3CE" w:rsidR="0067606D" w:rsidRDefault="0067606D" w:rsidP="0067606D">
      <w:pPr>
        <w:pStyle w:val="Brdtextmedindrag"/>
      </w:pPr>
      <w:r>
        <w:t xml:space="preserve">Sammantaget beräknas kommunsektorns utgifter öka något mer än inkomsterna </w:t>
      </w:r>
      <w:r>
        <w:br/>
        <w:t>2019–2022. Det medför ett något avtagande finansiellt sparande under perioden. Kommun</w:t>
      </w:r>
      <w:r>
        <w:softHyphen/>
        <w:t xml:space="preserve">sektorns resultat bedöms minska </w:t>
      </w:r>
      <w:r w:rsidRPr="005D62C2">
        <w:t>marginellt 2019 men antas därefter stärkas något (se</w:t>
      </w:r>
      <w:r>
        <w:t xml:space="preserve"> </w:t>
      </w:r>
      <w:r>
        <w:fldChar w:fldCharType="begin"/>
      </w:r>
      <w:r>
        <w:instrText xml:space="preserve"> REF  _Ref16776718 \* Lower \h </w:instrText>
      </w:r>
      <w:r>
        <w:fldChar w:fldCharType="separate"/>
      </w:r>
      <w:r w:rsidR="00757DA4">
        <w:t xml:space="preserve">tabell </w:t>
      </w:r>
      <w:r w:rsidR="00757DA4">
        <w:rPr>
          <w:bCs/>
          <w:noProof/>
        </w:rPr>
        <w:t>8</w:t>
      </w:r>
      <w:r w:rsidR="00757DA4">
        <w:t>.</w:t>
      </w:r>
      <w:r w:rsidR="00757DA4">
        <w:rPr>
          <w:noProof/>
        </w:rPr>
        <w:t>13</w:t>
      </w:r>
      <w:r>
        <w:fldChar w:fldCharType="end"/>
      </w:r>
      <w:r w:rsidRPr="005D62C2">
        <w:t>).</w:t>
      </w:r>
    </w:p>
    <w:p w14:paraId="4F3FC93A" w14:textId="77777777" w:rsidR="0067606D" w:rsidRPr="00215EB3" w:rsidRDefault="0067606D" w:rsidP="0067606D">
      <w:pPr>
        <w:pStyle w:val="Rubrik4utannumrering"/>
      </w:pPr>
      <w:r w:rsidRPr="00215EB3">
        <w:lastRenderedPageBreak/>
        <w:t>Kommunsektorns inkomster</w:t>
      </w:r>
    </w:p>
    <w:p w14:paraId="5D17A5F0" w14:textId="09920F3D" w:rsidR="0067606D" w:rsidRPr="00B57DE4" w:rsidRDefault="0067606D" w:rsidP="0067606D">
      <w:pPr>
        <w:pStyle w:val="Brdtext"/>
      </w:pPr>
      <w:r w:rsidRPr="00B57DE4">
        <w:t>Kommunsektorns inkomster består framför allt av inkomster från skatt på arbete (främst inkomst av tjänst och näringsverksamhet samt pensioner) och av statsbidrag.</w:t>
      </w:r>
    </w:p>
    <w:p w14:paraId="6F45C94B" w14:textId="6F7219F6" w:rsidR="0067606D" w:rsidRPr="00CE50E8" w:rsidRDefault="0067606D" w:rsidP="0067606D">
      <w:pPr>
        <w:pStyle w:val="Brdtextmedindrag"/>
        <w:rPr>
          <w:highlight w:val="yellow"/>
        </w:rPr>
      </w:pPr>
      <w:r w:rsidRPr="00A370FE">
        <w:t>Tillväxten av antalet arbetade timmar bedöms bromsa in 2019–2022 jämfört med de senast föregående åren. Lönesummans tillväxt som var hög 2018 förväntas därför bli lägre under prognosperioden. Lönesumman beräknas öka med i genomsnitt 3,5 procent per år under prognosperioden vilket kan jämföras med 4,5 procent per år de senaste fyra åren</w:t>
      </w:r>
      <w:r>
        <w:t xml:space="preserve"> (se </w:t>
      </w:r>
      <w:r>
        <w:fldChar w:fldCharType="begin"/>
      </w:r>
      <w:r>
        <w:instrText xml:space="preserve"> REF  _Ref16857092 \* Lower \h </w:instrText>
      </w:r>
      <w:r>
        <w:fldChar w:fldCharType="separate"/>
      </w:r>
      <w:r w:rsidR="00757DA4">
        <w:t xml:space="preserve">diagram </w:t>
      </w:r>
      <w:r w:rsidR="00757DA4">
        <w:rPr>
          <w:bCs/>
          <w:noProof/>
        </w:rPr>
        <w:t>8</w:t>
      </w:r>
      <w:r w:rsidR="00757DA4">
        <w:rPr>
          <w:noProof/>
        </w:rPr>
        <w:t>.5</w:t>
      </w:r>
      <w:r>
        <w:fldChar w:fldCharType="end"/>
      </w:r>
      <w:r>
        <w:t>)</w:t>
      </w:r>
      <w:r w:rsidRPr="00A370FE">
        <w:t xml:space="preserve">. </w:t>
      </w:r>
      <w:r>
        <w:t>Utvecklingen av de kommunala skatte</w:t>
      </w:r>
      <w:r>
        <w:softHyphen/>
        <w:t xml:space="preserve">inkomsterna beräknas dämpas varje år 2018–2020 då skattesänkningar för personer över 65 år har beslutats för 2018 och 2019 samt föreslås för 2020. </w:t>
      </w:r>
      <w:r w:rsidRPr="0007353A">
        <w:t>Pensionsutbetalningarna</w:t>
      </w:r>
      <w:r>
        <w:t>,</w:t>
      </w:r>
      <w:r w:rsidRPr="0007353A">
        <w:t xml:space="preserve"> som också ingår i det kommunala skatteunderlaget, bedöms öka med i genomsnitt drygt 3 procent per år under prognosperioden. Det är ungefär samma utveckling som under 2018. Sa</w:t>
      </w:r>
      <w:r>
        <w:t>mmantaget gör avmattningen av arbetade timmar och skatte</w:t>
      </w:r>
      <w:r>
        <w:softHyphen/>
        <w:t xml:space="preserve">sänkningarna att </w:t>
      </w:r>
      <w:r w:rsidRPr="00FE08F5">
        <w:t>de kommunala skatte</w:t>
      </w:r>
      <w:r>
        <w:softHyphen/>
      </w:r>
      <w:r w:rsidRPr="00FE08F5">
        <w:t xml:space="preserve">inkomsterna förväntas växa i långsammare takt 2019–2022 än </w:t>
      </w:r>
      <w:r>
        <w:t xml:space="preserve">under de </w:t>
      </w:r>
      <w:r w:rsidRPr="00FE08F5">
        <w:t>föregående fyra</w:t>
      </w:r>
      <w:r>
        <w:t xml:space="preserve"> </w:t>
      </w:r>
      <w:r w:rsidRPr="00FE08F5">
        <w:t>år</w:t>
      </w:r>
      <w:r>
        <w:t>en.</w:t>
      </w:r>
    </w:p>
    <w:p w14:paraId="63482BAB" w14:textId="77777777" w:rsidR="0067606D" w:rsidRPr="00CC6F7F" w:rsidRDefault="0067606D" w:rsidP="0067606D">
      <w:pPr>
        <w:pStyle w:val="Brdtext"/>
      </w:pPr>
    </w:p>
    <w:p w14:paraId="2EC8928A" w14:textId="67DEF10D" w:rsidR="0067606D" w:rsidRDefault="0067606D" w:rsidP="0067606D">
      <w:pPr>
        <w:pStyle w:val="DiagramRubrik"/>
      </w:pPr>
      <w:bookmarkStart w:id="312" w:name="_Ref16857092"/>
      <w:bookmarkStart w:id="313" w:name="_Toc19290725"/>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8</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5</w:t>
      </w:r>
      <w:r>
        <w:rPr>
          <w:noProof/>
        </w:rPr>
        <w:fldChar w:fldCharType="end"/>
      </w:r>
      <w:bookmarkEnd w:id="312"/>
      <w:r>
        <w:rPr>
          <w:noProof/>
        </w:rPr>
        <w:tab/>
      </w:r>
      <w:r>
        <w:t>Lönesumma och kommunala skatteinkomster</w:t>
      </w:r>
      <w:bookmarkEnd w:id="313"/>
    </w:p>
    <w:p w14:paraId="01D1C148" w14:textId="0922C997" w:rsidR="0067606D" w:rsidRDefault="0067606D" w:rsidP="0067606D">
      <w:pPr>
        <w:pStyle w:val="DiagramUnderrubrik"/>
      </w:pPr>
      <w:r>
        <w:t>Procentuell förändring. Utfall 2000–2018, prognos 2019–2022</w:t>
      </w:r>
    </w:p>
    <w:p w14:paraId="5C346F59" w14:textId="5973A1D3" w:rsidR="0067606D" w:rsidRDefault="0067606D" w:rsidP="0067606D">
      <w:pPr>
        <w:pStyle w:val="Brdtext"/>
        <w:spacing w:line="260" w:lineRule="atLeast"/>
      </w:pPr>
      <w:r>
        <w:rPr>
          <w:noProof/>
        </w:rPr>
        <w:drawing>
          <wp:inline distT="0" distB="0" distL="0" distR="0" wp14:anchorId="0116A22A" wp14:editId="39EE9712">
            <wp:extent cx="2753995" cy="2044065"/>
            <wp:effectExtent l="0" t="0" r="8255" b="0"/>
            <wp:docPr id="37" name="Diagram 8">
              <a:extLst xmlns:a="http://schemas.openxmlformats.org/drawingml/2006/main">
                <a:ext uri="{FF2B5EF4-FFF2-40B4-BE49-F238E27FC236}">
                  <a16:creationId xmlns:a16="http://schemas.microsoft.com/office/drawing/2014/main" id="{00000000-0008-0000-0400-00000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6"/>
              </a:graphicData>
            </a:graphic>
          </wp:inline>
        </w:drawing>
      </w:r>
    </w:p>
    <w:p w14:paraId="353B639E" w14:textId="77777777" w:rsidR="0067606D" w:rsidRDefault="0067606D" w:rsidP="0067606D">
      <w:pPr>
        <w:pStyle w:val="DiagramFotnot"/>
      </w:pPr>
      <w:r>
        <w:t>Källor: Statistiska centralbyrån och egna beräkningar.</w:t>
      </w:r>
    </w:p>
    <w:p w14:paraId="420609F8" w14:textId="77777777" w:rsidR="0067606D" w:rsidRDefault="0067606D" w:rsidP="0067606D">
      <w:pPr>
        <w:pStyle w:val="Brdtext"/>
      </w:pPr>
    </w:p>
    <w:p w14:paraId="60D281B9" w14:textId="025770A5" w:rsidR="0067606D" w:rsidRPr="008D26D0" w:rsidRDefault="0067606D" w:rsidP="0067606D">
      <w:pPr>
        <w:pStyle w:val="Brdtext"/>
      </w:pPr>
      <w:r w:rsidRPr="008D26D0">
        <w:t>Vid förändringar av skattelagstiftningen som påverkar det kommunala skatteunderlaget neutraliseras i regel effekterna av dessa genom att nivån på de generella statsbidragen höjs eller sänks (s.k. skattereglering). I den nuvarande prognosen påverkas kommunsektorns skatte</w:t>
      </w:r>
      <w:r>
        <w:softHyphen/>
      </w:r>
      <w:r w:rsidRPr="008D26D0">
        <w:t>inkomster framför</w:t>
      </w:r>
      <w:r>
        <w:t xml:space="preserve"> </w:t>
      </w:r>
      <w:r w:rsidRPr="008D26D0">
        <w:t>allt av två sänkningar av inkomstskatten för personer över 65</w:t>
      </w:r>
      <w:r>
        <w:t> </w:t>
      </w:r>
      <w:r w:rsidRPr="008D26D0">
        <w:t>år. Riksdagen har beslutat att sänka inkomstskatten för denna grupp med ca 5</w:t>
      </w:r>
      <w:r>
        <w:t> </w:t>
      </w:r>
      <w:r w:rsidRPr="008D26D0">
        <w:t xml:space="preserve">miljarder kronor 2019 </w:t>
      </w:r>
      <w:r w:rsidRPr="008D26D0">
        <w:t>och i denna budgetproposition föreslås ytter</w:t>
      </w:r>
      <w:r>
        <w:softHyphen/>
      </w:r>
      <w:r w:rsidRPr="008D26D0">
        <w:t>ligare en sänkning om ca 4</w:t>
      </w:r>
      <w:r>
        <w:t> </w:t>
      </w:r>
      <w:r w:rsidRPr="008D26D0">
        <w:t>miljarder kronor 2020.</w:t>
      </w:r>
      <w:r>
        <w:t xml:space="preserve"> </w:t>
      </w:r>
      <w:r w:rsidRPr="008D26D0">
        <w:t>Kommunsektorn kompenseras dock för detta genom motsvarande höjningar av de generella statsbidragen.</w:t>
      </w:r>
    </w:p>
    <w:p w14:paraId="04A4165F" w14:textId="3D0026D1" w:rsidR="0067606D" w:rsidRDefault="0067606D" w:rsidP="0067606D">
      <w:pPr>
        <w:pStyle w:val="Brdtextmedindrag"/>
      </w:pPr>
      <w:r>
        <w:rPr>
          <w:highlight w:val="yellow"/>
        </w:rPr>
        <w:fldChar w:fldCharType="begin"/>
      </w:r>
      <w:r>
        <w:rPr>
          <w:highlight w:val="yellow"/>
        </w:rPr>
        <w:instrText xml:space="preserve"> REF _Ref17122570 \h </w:instrText>
      </w:r>
      <w:r>
        <w:rPr>
          <w:highlight w:val="yellow"/>
        </w:rPr>
      </w:r>
      <w:r>
        <w:rPr>
          <w:highlight w:val="yellow"/>
        </w:rPr>
        <w:fldChar w:fldCharType="separate"/>
      </w:r>
      <w:r w:rsidR="00757DA4">
        <w:t xml:space="preserve">Tabell </w:t>
      </w:r>
      <w:r w:rsidR="00757DA4">
        <w:rPr>
          <w:bCs/>
          <w:noProof/>
        </w:rPr>
        <w:t>8</w:t>
      </w:r>
      <w:r w:rsidR="00757DA4">
        <w:t>.</w:t>
      </w:r>
      <w:r w:rsidR="00757DA4">
        <w:rPr>
          <w:noProof/>
        </w:rPr>
        <w:t>14</w:t>
      </w:r>
      <w:r>
        <w:rPr>
          <w:highlight w:val="yellow"/>
        </w:rPr>
        <w:fldChar w:fldCharType="end"/>
      </w:r>
      <w:r>
        <w:t xml:space="preserve"> </w:t>
      </w:r>
      <w:r w:rsidRPr="00F86814">
        <w:t>visar de kommunala skatte</w:t>
      </w:r>
      <w:r>
        <w:softHyphen/>
      </w:r>
      <w:r w:rsidRPr="00F86814">
        <w:t>inkomsternas förväntade utveckling exklusive effekten av regeländringar. Skatteinkomsterna, justerade för regeländringar som påverkar det kommunala skatteunderlaget, bedöms öka med 3,8</w:t>
      </w:r>
      <w:r>
        <w:t> </w:t>
      </w:r>
      <w:r w:rsidRPr="00F86814">
        <w:t>procent 2019, men ha något lägre ökningstakt 2020–2022.</w:t>
      </w:r>
    </w:p>
    <w:p w14:paraId="52A6083C" w14:textId="77777777" w:rsidR="0067606D" w:rsidRDefault="0067606D" w:rsidP="0067606D">
      <w:pPr>
        <w:pStyle w:val="Brdtextmedindrag"/>
        <w:ind w:firstLine="0"/>
      </w:pPr>
    </w:p>
    <w:p w14:paraId="25FADBDB" w14:textId="6381CB3E" w:rsidR="0067606D" w:rsidRDefault="0067606D" w:rsidP="0067606D">
      <w:pPr>
        <w:pStyle w:val="TabellRubrik"/>
      </w:pPr>
      <w:bookmarkStart w:id="314" w:name="_Ref17122570"/>
      <w:bookmarkStart w:id="315" w:name="_Toc19299026"/>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8</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14</w:t>
      </w:r>
      <w:r>
        <w:rPr>
          <w:noProof/>
        </w:rPr>
        <w:fldChar w:fldCharType="end"/>
      </w:r>
      <w:bookmarkEnd w:id="314"/>
      <w:r>
        <w:rPr>
          <w:noProof/>
        </w:rPr>
        <w:tab/>
      </w:r>
      <w:r>
        <w:t>Skatter och statsbidrag</w:t>
      </w:r>
      <w:bookmarkEnd w:id="315"/>
    </w:p>
    <w:p w14:paraId="23D133E2" w14:textId="0978C81C" w:rsidR="0067606D" w:rsidRDefault="0067606D" w:rsidP="0067606D">
      <w:pPr>
        <w:pStyle w:val="TabellUnderrubrik"/>
      </w:pPr>
      <w:r>
        <w:t>Utfall 2018 i miljarder kronor, prognos 2019–2022 i procentuell förändring</w:t>
      </w:r>
    </w:p>
    <w:tbl>
      <w:tblPr>
        <w:tblStyle w:val="RKEgentabell"/>
        <w:tblW w:w="4383" w:type="dxa"/>
        <w:tblInd w:w="0" w:type="dxa"/>
        <w:tblLayout w:type="fixed"/>
        <w:tblLook w:val="0460" w:firstRow="1" w:lastRow="1" w:firstColumn="0" w:lastColumn="0" w:noHBand="0" w:noVBand="1"/>
      </w:tblPr>
      <w:tblGrid>
        <w:gridCol w:w="1276"/>
        <w:gridCol w:w="621"/>
        <w:gridCol w:w="621"/>
        <w:gridCol w:w="622"/>
        <w:gridCol w:w="621"/>
        <w:gridCol w:w="622"/>
      </w:tblGrid>
      <w:tr w:rsidR="0067606D" w14:paraId="41246993" w14:textId="77777777" w:rsidTr="0067606D">
        <w:trPr>
          <w:cnfStyle w:val="100000000000" w:firstRow="1" w:lastRow="0" w:firstColumn="0" w:lastColumn="0" w:oddVBand="0" w:evenVBand="0" w:oddHBand="0" w:evenHBand="0" w:firstRowFirstColumn="0" w:firstRowLastColumn="0" w:lastRowFirstColumn="0" w:lastRowLastColumn="0"/>
        </w:trPr>
        <w:tc>
          <w:tcPr>
            <w:tcW w:w="1276" w:type="dxa"/>
            <w:tcMar>
              <w:left w:w="0" w:type="dxa"/>
              <w:right w:w="0" w:type="dxa"/>
            </w:tcMar>
            <w:vAlign w:val="bottom"/>
          </w:tcPr>
          <w:p w14:paraId="61CBAD76" w14:textId="77777777" w:rsidR="0067606D" w:rsidRDefault="0067606D" w:rsidP="0067606D">
            <w:pPr>
              <w:pStyle w:val="TabellHuvud"/>
              <w:keepNext/>
              <w:keepLines/>
            </w:pPr>
          </w:p>
        </w:tc>
        <w:tc>
          <w:tcPr>
            <w:tcW w:w="621" w:type="dxa"/>
            <w:vAlign w:val="bottom"/>
          </w:tcPr>
          <w:p w14:paraId="5DCA763C" w14:textId="7AC3CA8C" w:rsidR="0067606D" w:rsidRDefault="0067606D" w:rsidP="0067606D">
            <w:pPr>
              <w:pStyle w:val="TabellHuvud"/>
              <w:keepNext/>
              <w:keepLines/>
            </w:pPr>
            <w:r>
              <w:t>2018</w:t>
            </w:r>
          </w:p>
        </w:tc>
        <w:tc>
          <w:tcPr>
            <w:tcW w:w="621" w:type="dxa"/>
            <w:vAlign w:val="bottom"/>
          </w:tcPr>
          <w:p w14:paraId="3B26CAFE" w14:textId="5E466021" w:rsidR="0067606D" w:rsidRDefault="0067606D" w:rsidP="0067606D">
            <w:pPr>
              <w:pStyle w:val="TabellHuvud"/>
              <w:keepNext/>
              <w:keepLines/>
            </w:pPr>
            <w:r>
              <w:t>2019</w:t>
            </w:r>
          </w:p>
        </w:tc>
        <w:tc>
          <w:tcPr>
            <w:tcW w:w="622" w:type="dxa"/>
            <w:vAlign w:val="bottom"/>
          </w:tcPr>
          <w:p w14:paraId="5A463B07" w14:textId="41AB9256" w:rsidR="0067606D" w:rsidRDefault="0067606D" w:rsidP="0067606D">
            <w:pPr>
              <w:pStyle w:val="TabellHuvud"/>
              <w:keepNext/>
              <w:keepLines/>
            </w:pPr>
            <w:r>
              <w:t>2020</w:t>
            </w:r>
          </w:p>
        </w:tc>
        <w:tc>
          <w:tcPr>
            <w:tcW w:w="621" w:type="dxa"/>
            <w:vAlign w:val="bottom"/>
          </w:tcPr>
          <w:p w14:paraId="013737A0" w14:textId="6BD3F559" w:rsidR="0067606D" w:rsidRDefault="0067606D" w:rsidP="0067606D">
            <w:pPr>
              <w:pStyle w:val="TabellHuvud"/>
              <w:keepNext/>
              <w:keepLines/>
            </w:pPr>
            <w:r>
              <w:t>2021</w:t>
            </w:r>
          </w:p>
        </w:tc>
        <w:tc>
          <w:tcPr>
            <w:tcW w:w="622" w:type="dxa"/>
            <w:vAlign w:val="bottom"/>
          </w:tcPr>
          <w:p w14:paraId="535363B1" w14:textId="4C251F1C" w:rsidR="0067606D" w:rsidRDefault="0067606D" w:rsidP="0067606D">
            <w:pPr>
              <w:pStyle w:val="TabellHuvud"/>
              <w:keepNext/>
              <w:keepLines/>
            </w:pPr>
            <w:r>
              <w:t>2022</w:t>
            </w:r>
          </w:p>
        </w:tc>
      </w:tr>
      <w:tr w:rsidR="0067606D" w14:paraId="275E448A" w14:textId="77777777" w:rsidTr="0067606D">
        <w:tc>
          <w:tcPr>
            <w:tcW w:w="1276" w:type="dxa"/>
            <w:tcBorders>
              <w:top w:val="single" w:sz="18" w:space="0" w:color="auto"/>
              <w:bottom w:val="nil"/>
            </w:tcBorders>
            <w:tcMar>
              <w:left w:w="0" w:type="dxa"/>
              <w:right w:w="0" w:type="dxa"/>
            </w:tcMar>
            <w:vAlign w:val="bottom"/>
          </w:tcPr>
          <w:p w14:paraId="2CF2F1F0" w14:textId="76C1144A" w:rsidR="0067606D" w:rsidRPr="00124FA3" w:rsidRDefault="0067606D" w:rsidP="0067606D">
            <w:pPr>
              <w:pStyle w:val="TabellRader"/>
              <w:keepNext/>
              <w:keepLines/>
              <w:jc w:val="left"/>
            </w:pPr>
            <w:r w:rsidRPr="00124FA3">
              <w:t>Skatteinkomster justerade för regeländringar</w:t>
            </w:r>
            <w:r w:rsidRPr="00124FA3">
              <w:rPr>
                <w:vertAlign w:val="superscript"/>
              </w:rPr>
              <w:t>1</w:t>
            </w:r>
          </w:p>
        </w:tc>
        <w:tc>
          <w:tcPr>
            <w:tcW w:w="621" w:type="dxa"/>
            <w:tcBorders>
              <w:top w:val="single" w:sz="18" w:space="0" w:color="auto"/>
              <w:bottom w:val="nil"/>
            </w:tcBorders>
            <w:vAlign w:val="bottom"/>
          </w:tcPr>
          <w:p w14:paraId="7F384D3D" w14:textId="27B32CA0" w:rsidR="0067606D" w:rsidRPr="00124FA3" w:rsidRDefault="0067606D" w:rsidP="0067606D">
            <w:pPr>
              <w:pStyle w:val="TabellRader"/>
              <w:keepNext/>
              <w:keepLines/>
            </w:pPr>
            <w:r w:rsidRPr="008468D3">
              <w:t>728</w:t>
            </w:r>
          </w:p>
        </w:tc>
        <w:tc>
          <w:tcPr>
            <w:tcW w:w="621" w:type="dxa"/>
            <w:tcBorders>
              <w:top w:val="single" w:sz="18" w:space="0" w:color="auto"/>
              <w:bottom w:val="nil"/>
            </w:tcBorders>
            <w:vAlign w:val="bottom"/>
          </w:tcPr>
          <w:p w14:paraId="2DF8212F" w14:textId="30A1A6DE" w:rsidR="0067606D" w:rsidRPr="00124FA3" w:rsidRDefault="0067606D" w:rsidP="0067606D">
            <w:pPr>
              <w:pStyle w:val="TabellRader"/>
              <w:keepNext/>
              <w:keepLines/>
            </w:pPr>
            <w:r w:rsidRPr="008468D3">
              <w:t>3,8</w:t>
            </w:r>
          </w:p>
        </w:tc>
        <w:tc>
          <w:tcPr>
            <w:tcW w:w="622" w:type="dxa"/>
            <w:tcBorders>
              <w:top w:val="single" w:sz="18" w:space="0" w:color="auto"/>
              <w:bottom w:val="nil"/>
            </w:tcBorders>
            <w:vAlign w:val="bottom"/>
          </w:tcPr>
          <w:p w14:paraId="231DE403" w14:textId="3312F17D" w:rsidR="0067606D" w:rsidRPr="00124FA3" w:rsidRDefault="0067606D" w:rsidP="0067606D">
            <w:pPr>
              <w:pStyle w:val="TabellRader"/>
              <w:keepNext/>
              <w:keepLines/>
            </w:pPr>
            <w:r w:rsidRPr="008468D3">
              <w:t>3,3</w:t>
            </w:r>
          </w:p>
        </w:tc>
        <w:tc>
          <w:tcPr>
            <w:tcW w:w="621" w:type="dxa"/>
            <w:tcBorders>
              <w:top w:val="single" w:sz="18" w:space="0" w:color="auto"/>
              <w:bottom w:val="nil"/>
            </w:tcBorders>
            <w:vAlign w:val="bottom"/>
          </w:tcPr>
          <w:p w14:paraId="4845CDC6" w14:textId="0A4EA4DE" w:rsidR="0067606D" w:rsidRPr="00124FA3" w:rsidRDefault="0067606D" w:rsidP="0067606D">
            <w:pPr>
              <w:pStyle w:val="TabellRader"/>
              <w:keepNext/>
              <w:keepLines/>
            </w:pPr>
            <w:r w:rsidRPr="008468D3">
              <w:t>3,2</w:t>
            </w:r>
          </w:p>
        </w:tc>
        <w:tc>
          <w:tcPr>
            <w:tcW w:w="622" w:type="dxa"/>
            <w:tcBorders>
              <w:top w:val="single" w:sz="18" w:space="0" w:color="auto"/>
              <w:bottom w:val="nil"/>
            </w:tcBorders>
            <w:vAlign w:val="bottom"/>
          </w:tcPr>
          <w:p w14:paraId="4CC11C0F" w14:textId="4E1D13AE" w:rsidR="0067606D" w:rsidRPr="00124FA3" w:rsidRDefault="0067606D" w:rsidP="0067606D">
            <w:pPr>
              <w:pStyle w:val="TabellRader"/>
              <w:keepNext/>
              <w:keepLines/>
            </w:pPr>
            <w:r w:rsidRPr="008468D3">
              <w:t>3,4</w:t>
            </w:r>
          </w:p>
        </w:tc>
      </w:tr>
      <w:tr w:rsidR="0067606D" w:rsidRPr="00945AE7" w14:paraId="144306EA" w14:textId="77777777" w:rsidTr="0067606D">
        <w:tc>
          <w:tcPr>
            <w:tcW w:w="1276" w:type="dxa"/>
            <w:tcBorders>
              <w:top w:val="nil"/>
              <w:bottom w:val="nil"/>
            </w:tcBorders>
            <w:tcMar>
              <w:left w:w="0" w:type="dxa"/>
              <w:right w:w="0" w:type="dxa"/>
            </w:tcMar>
            <w:vAlign w:val="bottom"/>
          </w:tcPr>
          <w:p w14:paraId="568786D0" w14:textId="4EBFF747" w:rsidR="0067606D" w:rsidRPr="00945AE7" w:rsidRDefault="0067606D" w:rsidP="0067606D">
            <w:pPr>
              <w:pStyle w:val="TabellRader"/>
              <w:keepNext/>
              <w:keepLines/>
              <w:jc w:val="left"/>
              <w:rPr>
                <w:i/>
              </w:rPr>
            </w:pPr>
            <w:r w:rsidRPr="00945AE7">
              <w:rPr>
                <w:i/>
              </w:rPr>
              <w:t>varav</w:t>
            </w:r>
          </w:p>
        </w:tc>
        <w:tc>
          <w:tcPr>
            <w:tcW w:w="621" w:type="dxa"/>
            <w:tcBorders>
              <w:top w:val="nil"/>
              <w:bottom w:val="nil"/>
            </w:tcBorders>
            <w:vAlign w:val="bottom"/>
          </w:tcPr>
          <w:p w14:paraId="284BD0A0" w14:textId="77777777" w:rsidR="0067606D" w:rsidRPr="00945AE7" w:rsidRDefault="0067606D" w:rsidP="0067606D">
            <w:pPr>
              <w:pStyle w:val="TabellRader"/>
              <w:keepNext/>
              <w:keepLines/>
              <w:rPr>
                <w:i/>
              </w:rPr>
            </w:pPr>
          </w:p>
        </w:tc>
        <w:tc>
          <w:tcPr>
            <w:tcW w:w="621" w:type="dxa"/>
            <w:tcBorders>
              <w:top w:val="nil"/>
              <w:bottom w:val="nil"/>
            </w:tcBorders>
            <w:vAlign w:val="bottom"/>
          </w:tcPr>
          <w:p w14:paraId="7F8F55A6" w14:textId="77777777" w:rsidR="0067606D" w:rsidRPr="00945AE7" w:rsidRDefault="0067606D" w:rsidP="0067606D">
            <w:pPr>
              <w:pStyle w:val="TabellRader"/>
              <w:keepNext/>
              <w:keepLines/>
              <w:rPr>
                <w:i/>
              </w:rPr>
            </w:pPr>
          </w:p>
        </w:tc>
        <w:tc>
          <w:tcPr>
            <w:tcW w:w="622" w:type="dxa"/>
            <w:tcBorders>
              <w:top w:val="nil"/>
              <w:bottom w:val="nil"/>
            </w:tcBorders>
            <w:vAlign w:val="bottom"/>
          </w:tcPr>
          <w:p w14:paraId="38D5C51B" w14:textId="77777777" w:rsidR="0067606D" w:rsidRPr="00945AE7" w:rsidRDefault="0067606D" w:rsidP="0067606D">
            <w:pPr>
              <w:pStyle w:val="TabellRader"/>
              <w:keepNext/>
              <w:keepLines/>
              <w:rPr>
                <w:i/>
              </w:rPr>
            </w:pPr>
          </w:p>
        </w:tc>
        <w:tc>
          <w:tcPr>
            <w:tcW w:w="621" w:type="dxa"/>
            <w:tcBorders>
              <w:top w:val="nil"/>
              <w:bottom w:val="nil"/>
            </w:tcBorders>
            <w:vAlign w:val="bottom"/>
          </w:tcPr>
          <w:p w14:paraId="7BF763C3" w14:textId="77777777" w:rsidR="0067606D" w:rsidRPr="00945AE7" w:rsidRDefault="0067606D" w:rsidP="0067606D">
            <w:pPr>
              <w:pStyle w:val="TabellRader"/>
              <w:keepNext/>
              <w:keepLines/>
              <w:rPr>
                <w:i/>
              </w:rPr>
            </w:pPr>
          </w:p>
        </w:tc>
        <w:tc>
          <w:tcPr>
            <w:tcW w:w="622" w:type="dxa"/>
            <w:tcBorders>
              <w:top w:val="nil"/>
              <w:bottom w:val="nil"/>
            </w:tcBorders>
            <w:vAlign w:val="bottom"/>
          </w:tcPr>
          <w:p w14:paraId="5CBB3091" w14:textId="45A7BB0F" w:rsidR="0067606D" w:rsidRPr="00945AE7" w:rsidRDefault="0067606D" w:rsidP="0067606D">
            <w:pPr>
              <w:pStyle w:val="TabellRader"/>
              <w:keepNext/>
              <w:keepLines/>
              <w:rPr>
                <w:i/>
              </w:rPr>
            </w:pPr>
          </w:p>
        </w:tc>
      </w:tr>
      <w:tr w:rsidR="0067606D" w:rsidRPr="00945AE7" w14:paraId="44F66AED" w14:textId="77777777" w:rsidTr="0067606D">
        <w:tc>
          <w:tcPr>
            <w:tcW w:w="1276" w:type="dxa"/>
            <w:tcBorders>
              <w:top w:val="nil"/>
              <w:bottom w:val="nil"/>
            </w:tcBorders>
            <w:tcMar>
              <w:left w:w="0" w:type="dxa"/>
              <w:right w:w="0" w:type="dxa"/>
            </w:tcMar>
            <w:vAlign w:val="bottom"/>
          </w:tcPr>
          <w:p w14:paraId="66783AD9" w14:textId="5F89D470" w:rsidR="0067606D" w:rsidRPr="00945AE7" w:rsidRDefault="0067606D" w:rsidP="0067606D">
            <w:pPr>
              <w:pStyle w:val="TabellRader"/>
              <w:keepNext/>
              <w:keepLines/>
              <w:jc w:val="left"/>
              <w:rPr>
                <w:i/>
              </w:rPr>
            </w:pPr>
            <w:r w:rsidRPr="00945AE7">
              <w:rPr>
                <w:i/>
              </w:rPr>
              <w:t>ökat skatteunderlag</w:t>
            </w:r>
          </w:p>
        </w:tc>
        <w:tc>
          <w:tcPr>
            <w:tcW w:w="621" w:type="dxa"/>
            <w:tcBorders>
              <w:top w:val="nil"/>
              <w:bottom w:val="nil"/>
            </w:tcBorders>
            <w:vAlign w:val="bottom"/>
          </w:tcPr>
          <w:p w14:paraId="2D767312" w14:textId="77777777" w:rsidR="0067606D" w:rsidRPr="00945AE7" w:rsidRDefault="0067606D" w:rsidP="0067606D">
            <w:pPr>
              <w:pStyle w:val="TabellRader"/>
              <w:keepNext/>
              <w:keepLines/>
              <w:rPr>
                <w:i/>
              </w:rPr>
            </w:pPr>
          </w:p>
        </w:tc>
        <w:tc>
          <w:tcPr>
            <w:tcW w:w="621" w:type="dxa"/>
            <w:tcBorders>
              <w:top w:val="nil"/>
              <w:bottom w:val="nil"/>
            </w:tcBorders>
            <w:vAlign w:val="bottom"/>
          </w:tcPr>
          <w:p w14:paraId="34294405" w14:textId="5EC2F58C" w:rsidR="0067606D" w:rsidRPr="00945AE7" w:rsidRDefault="0067606D" w:rsidP="0067606D">
            <w:pPr>
              <w:pStyle w:val="TabellRader"/>
              <w:keepNext/>
              <w:keepLines/>
              <w:rPr>
                <w:i/>
              </w:rPr>
            </w:pPr>
            <w:r w:rsidRPr="00945AE7">
              <w:rPr>
                <w:i/>
              </w:rPr>
              <w:t>3,6</w:t>
            </w:r>
          </w:p>
        </w:tc>
        <w:tc>
          <w:tcPr>
            <w:tcW w:w="622" w:type="dxa"/>
            <w:tcBorders>
              <w:top w:val="nil"/>
              <w:bottom w:val="nil"/>
            </w:tcBorders>
            <w:vAlign w:val="bottom"/>
          </w:tcPr>
          <w:p w14:paraId="2E233C6C" w14:textId="1E1097DD" w:rsidR="0067606D" w:rsidRPr="00945AE7" w:rsidRDefault="0067606D" w:rsidP="0067606D">
            <w:pPr>
              <w:pStyle w:val="TabellRader"/>
              <w:keepNext/>
              <w:keepLines/>
              <w:rPr>
                <w:i/>
              </w:rPr>
            </w:pPr>
            <w:r w:rsidRPr="00945AE7">
              <w:rPr>
                <w:i/>
              </w:rPr>
              <w:t>3,3</w:t>
            </w:r>
          </w:p>
        </w:tc>
        <w:tc>
          <w:tcPr>
            <w:tcW w:w="621" w:type="dxa"/>
            <w:tcBorders>
              <w:top w:val="nil"/>
              <w:bottom w:val="nil"/>
            </w:tcBorders>
            <w:vAlign w:val="bottom"/>
          </w:tcPr>
          <w:p w14:paraId="35A9A114" w14:textId="4E30A5AA" w:rsidR="0067606D" w:rsidRPr="00945AE7" w:rsidRDefault="0067606D" w:rsidP="0067606D">
            <w:pPr>
              <w:pStyle w:val="TabellRader"/>
              <w:keepNext/>
              <w:keepLines/>
              <w:rPr>
                <w:i/>
              </w:rPr>
            </w:pPr>
            <w:r w:rsidRPr="00945AE7">
              <w:rPr>
                <w:i/>
              </w:rPr>
              <w:t>3,2</w:t>
            </w:r>
          </w:p>
        </w:tc>
        <w:tc>
          <w:tcPr>
            <w:tcW w:w="622" w:type="dxa"/>
            <w:tcBorders>
              <w:top w:val="nil"/>
              <w:bottom w:val="nil"/>
            </w:tcBorders>
            <w:vAlign w:val="bottom"/>
          </w:tcPr>
          <w:p w14:paraId="18D1D573" w14:textId="4007BF89" w:rsidR="0067606D" w:rsidRPr="00945AE7" w:rsidRDefault="0067606D" w:rsidP="0067606D">
            <w:pPr>
              <w:pStyle w:val="TabellRader"/>
              <w:keepNext/>
              <w:keepLines/>
              <w:rPr>
                <w:i/>
              </w:rPr>
            </w:pPr>
            <w:r w:rsidRPr="005A74D9">
              <w:rPr>
                <w:i/>
              </w:rPr>
              <w:t>3,4</w:t>
            </w:r>
          </w:p>
        </w:tc>
      </w:tr>
      <w:tr w:rsidR="0067606D" w:rsidRPr="00945AE7" w14:paraId="2FB5E595" w14:textId="77777777" w:rsidTr="0067606D">
        <w:tc>
          <w:tcPr>
            <w:tcW w:w="1276" w:type="dxa"/>
            <w:tcBorders>
              <w:top w:val="nil"/>
              <w:bottom w:val="nil"/>
            </w:tcBorders>
            <w:tcMar>
              <w:left w:w="0" w:type="dxa"/>
              <w:right w:w="0" w:type="dxa"/>
            </w:tcMar>
            <w:vAlign w:val="bottom"/>
          </w:tcPr>
          <w:p w14:paraId="3C70F13F" w14:textId="481BA233" w:rsidR="0067606D" w:rsidRPr="00945AE7" w:rsidRDefault="0067606D" w:rsidP="0067606D">
            <w:pPr>
              <w:pStyle w:val="TabellRader"/>
              <w:keepNext/>
              <w:keepLines/>
              <w:jc w:val="left"/>
              <w:rPr>
                <w:i/>
              </w:rPr>
            </w:pPr>
            <w:r w:rsidRPr="00945AE7">
              <w:rPr>
                <w:i/>
              </w:rPr>
              <w:t>ändrad kommunal-skattesats</w:t>
            </w:r>
          </w:p>
        </w:tc>
        <w:tc>
          <w:tcPr>
            <w:tcW w:w="621" w:type="dxa"/>
            <w:tcBorders>
              <w:top w:val="nil"/>
              <w:bottom w:val="nil"/>
            </w:tcBorders>
            <w:vAlign w:val="bottom"/>
          </w:tcPr>
          <w:p w14:paraId="53E3CDFC" w14:textId="77777777" w:rsidR="0067606D" w:rsidRPr="00945AE7" w:rsidRDefault="0067606D" w:rsidP="0067606D">
            <w:pPr>
              <w:pStyle w:val="TabellRader"/>
              <w:keepNext/>
              <w:keepLines/>
              <w:rPr>
                <w:i/>
              </w:rPr>
            </w:pPr>
          </w:p>
        </w:tc>
        <w:tc>
          <w:tcPr>
            <w:tcW w:w="621" w:type="dxa"/>
            <w:tcBorders>
              <w:top w:val="nil"/>
              <w:bottom w:val="nil"/>
            </w:tcBorders>
            <w:vAlign w:val="bottom"/>
          </w:tcPr>
          <w:p w14:paraId="65621D0D" w14:textId="75217BC4" w:rsidR="0067606D" w:rsidRPr="00945AE7" w:rsidRDefault="0067606D" w:rsidP="0067606D">
            <w:pPr>
              <w:pStyle w:val="TabellRader"/>
              <w:keepNext/>
              <w:keepLines/>
              <w:rPr>
                <w:i/>
              </w:rPr>
            </w:pPr>
            <w:r w:rsidRPr="00945AE7">
              <w:rPr>
                <w:i/>
              </w:rPr>
              <w:t>0,2</w:t>
            </w:r>
          </w:p>
        </w:tc>
        <w:tc>
          <w:tcPr>
            <w:tcW w:w="622" w:type="dxa"/>
            <w:tcBorders>
              <w:top w:val="nil"/>
              <w:bottom w:val="nil"/>
            </w:tcBorders>
            <w:vAlign w:val="bottom"/>
          </w:tcPr>
          <w:p w14:paraId="00017A22" w14:textId="77777777" w:rsidR="0067606D" w:rsidRPr="00945AE7" w:rsidRDefault="0067606D" w:rsidP="0067606D">
            <w:pPr>
              <w:pStyle w:val="TabellRader"/>
              <w:keepNext/>
              <w:keepLines/>
              <w:rPr>
                <w:i/>
              </w:rPr>
            </w:pPr>
          </w:p>
        </w:tc>
        <w:tc>
          <w:tcPr>
            <w:tcW w:w="621" w:type="dxa"/>
            <w:tcBorders>
              <w:top w:val="nil"/>
              <w:bottom w:val="nil"/>
            </w:tcBorders>
            <w:vAlign w:val="bottom"/>
          </w:tcPr>
          <w:p w14:paraId="111DB620" w14:textId="77777777" w:rsidR="0067606D" w:rsidRPr="00945AE7" w:rsidRDefault="0067606D" w:rsidP="0067606D">
            <w:pPr>
              <w:pStyle w:val="TabellRader"/>
              <w:keepNext/>
              <w:keepLines/>
              <w:rPr>
                <w:i/>
              </w:rPr>
            </w:pPr>
          </w:p>
        </w:tc>
        <w:tc>
          <w:tcPr>
            <w:tcW w:w="622" w:type="dxa"/>
            <w:tcBorders>
              <w:top w:val="nil"/>
              <w:bottom w:val="nil"/>
            </w:tcBorders>
            <w:vAlign w:val="bottom"/>
          </w:tcPr>
          <w:p w14:paraId="53B707DF" w14:textId="4476801D" w:rsidR="0067606D" w:rsidRPr="00945AE7" w:rsidRDefault="0067606D" w:rsidP="0067606D">
            <w:pPr>
              <w:pStyle w:val="TabellRader"/>
              <w:keepNext/>
              <w:keepLines/>
              <w:rPr>
                <w:i/>
              </w:rPr>
            </w:pPr>
          </w:p>
        </w:tc>
      </w:tr>
      <w:tr w:rsidR="0067606D" w14:paraId="011F7B19" w14:textId="77777777" w:rsidTr="0067606D">
        <w:tc>
          <w:tcPr>
            <w:tcW w:w="1276" w:type="dxa"/>
            <w:tcBorders>
              <w:top w:val="nil"/>
            </w:tcBorders>
            <w:tcMar>
              <w:left w:w="0" w:type="dxa"/>
              <w:right w:w="0" w:type="dxa"/>
            </w:tcMar>
            <w:vAlign w:val="bottom"/>
          </w:tcPr>
          <w:p w14:paraId="70355839" w14:textId="3833AA47" w:rsidR="0067606D" w:rsidRPr="00124FA3" w:rsidRDefault="0067606D" w:rsidP="0067606D">
            <w:pPr>
              <w:pStyle w:val="TabellRader"/>
              <w:keepNext/>
              <w:keepLines/>
              <w:jc w:val="left"/>
            </w:pPr>
            <w:r w:rsidRPr="00124FA3">
              <w:t>Statsbidrag justerade för skatteregleringar</w:t>
            </w:r>
          </w:p>
        </w:tc>
        <w:tc>
          <w:tcPr>
            <w:tcW w:w="621" w:type="dxa"/>
            <w:tcBorders>
              <w:top w:val="nil"/>
            </w:tcBorders>
            <w:vAlign w:val="bottom"/>
          </w:tcPr>
          <w:p w14:paraId="49866D68" w14:textId="355218F2" w:rsidR="0067606D" w:rsidRPr="00124FA3" w:rsidRDefault="0067606D" w:rsidP="0067606D">
            <w:pPr>
              <w:pStyle w:val="TabellRader"/>
              <w:keepNext/>
              <w:keepLines/>
            </w:pPr>
            <w:r w:rsidRPr="008468D3">
              <w:t>207</w:t>
            </w:r>
          </w:p>
        </w:tc>
        <w:tc>
          <w:tcPr>
            <w:tcW w:w="621" w:type="dxa"/>
            <w:tcBorders>
              <w:top w:val="nil"/>
            </w:tcBorders>
            <w:vAlign w:val="bottom"/>
          </w:tcPr>
          <w:p w14:paraId="451FFB6F" w14:textId="2728C28A" w:rsidR="0067606D" w:rsidRPr="00124FA3" w:rsidRDefault="0067606D" w:rsidP="0067606D">
            <w:pPr>
              <w:pStyle w:val="TabellRader"/>
              <w:keepNext/>
              <w:keepLines/>
            </w:pPr>
            <w:r w:rsidRPr="008468D3">
              <w:t>-1,6</w:t>
            </w:r>
          </w:p>
        </w:tc>
        <w:tc>
          <w:tcPr>
            <w:tcW w:w="622" w:type="dxa"/>
            <w:tcBorders>
              <w:top w:val="nil"/>
            </w:tcBorders>
            <w:vAlign w:val="bottom"/>
          </w:tcPr>
          <w:p w14:paraId="76FDA431" w14:textId="7F7D1A7C" w:rsidR="0067606D" w:rsidRPr="00124FA3" w:rsidRDefault="0067606D" w:rsidP="0067606D">
            <w:pPr>
              <w:pStyle w:val="TabellRader"/>
              <w:keepNext/>
              <w:keepLines/>
            </w:pPr>
            <w:r w:rsidRPr="008468D3">
              <w:t>1,3</w:t>
            </w:r>
          </w:p>
        </w:tc>
        <w:tc>
          <w:tcPr>
            <w:tcW w:w="621" w:type="dxa"/>
            <w:tcBorders>
              <w:top w:val="nil"/>
            </w:tcBorders>
            <w:vAlign w:val="bottom"/>
          </w:tcPr>
          <w:p w14:paraId="0339336D" w14:textId="02CB008C" w:rsidR="0067606D" w:rsidRPr="00124FA3" w:rsidRDefault="0067606D" w:rsidP="0067606D">
            <w:pPr>
              <w:pStyle w:val="TabellRader"/>
              <w:keepNext/>
              <w:keepLines/>
            </w:pPr>
            <w:r w:rsidRPr="008468D3">
              <w:t>-1,5</w:t>
            </w:r>
          </w:p>
        </w:tc>
        <w:tc>
          <w:tcPr>
            <w:tcW w:w="622" w:type="dxa"/>
            <w:tcBorders>
              <w:top w:val="nil"/>
            </w:tcBorders>
            <w:vAlign w:val="bottom"/>
          </w:tcPr>
          <w:p w14:paraId="7B90E7F4" w14:textId="07506220" w:rsidR="0067606D" w:rsidRPr="00124FA3" w:rsidRDefault="0067606D" w:rsidP="0067606D">
            <w:pPr>
              <w:pStyle w:val="TabellRader"/>
              <w:keepNext/>
              <w:keepLines/>
            </w:pPr>
            <w:r w:rsidRPr="008468D3">
              <w:t>-1,5</w:t>
            </w:r>
          </w:p>
        </w:tc>
      </w:tr>
      <w:tr w:rsidR="0067606D" w:rsidRPr="00945AE7" w14:paraId="3EBF6D83" w14:textId="77777777" w:rsidTr="0067606D">
        <w:trPr>
          <w:cnfStyle w:val="010000000000" w:firstRow="0" w:lastRow="1" w:firstColumn="0" w:lastColumn="0" w:oddVBand="0" w:evenVBand="0" w:oddHBand="0" w:evenHBand="0" w:firstRowFirstColumn="0" w:firstRowLastColumn="0" w:lastRowFirstColumn="0" w:lastRowLastColumn="0"/>
        </w:trPr>
        <w:tc>
          <w:tcPr>
            <w:tcW w:w="1276" w:type="dxa"/>
            <w:tcMar>
              <w:left w:w="0" w:type="dxa"/>
              <w:right w:w="0" w:type="dxa"/>
            </w:tcMar>
            <w:vAlign w:val="bottom"/>
          </w:tcPr>
          <w:p w14:paraId="2FC22083" w14:textId="63BE7B9A" w:rsidR="0067606D" w:rsidRPr="00945AE7" w:rsidRDefault="0067606D" w:rsidP="0067606D">
            <w:pPr>
              <w:pStyle w:val="TabellSlutsumma"/>
              <w:keepNext/>
              <w:keepLines/>
              <w:jc w:val="left"/>
              <w:rPr>
                <w:b/>
              </w:rPr>
            </w:pPr>
            <w:r w:rsidRPr="00945AE7">
              <w:rPr>
                <w:b/>
              </w:rPr>
              <w:t>Skatter och bidrag exkl. ersättning för mervärdesskatt</w:t>
            </w:r>
          </w:p>
        </w:tc>
        <w:tc>
          <w:tcPr>
            <w:tcW w:w="621" w:type="dxa"/>
            <w:vAlign w:val="bottom"/>
          </w:tcPr>
          <w:p w14:paraId="4565FE6F" w14:textId="3F5D995E" w:rsidR="0067606D" w:rsidRPr="00945AE7" w:rsidRDefault="0067606D" w:rsidP="0067606D">
            <w:pPr>
              <w:pStyle w:val="TabellSlutsumma"/>
              <w:keepNext/>
              <w:keepLines/>
              <w:rPr>
                <w:b/>
              </w:rPr>
            </w:pPr>
            <w:r w:rsidRPr="00945AE7">
              <w:rPr>
                <w:b/>
              </w:rPr>
              <w:t>935</w:t>
            </w:r>
          </w:p>
        </w:tc>
        <w:tc>
          <w:tcPr>
            <w:tcW w:w="621" w:type="dxa"/>
            <w:vAlign w:val="bottom"/>
          </w:tcPr>
          <w:p w14:paraId="74DEBA2E" w14:textId="71867682" w:rsidR="0067606D" w:rsidRPr="00945AE7" w:rsidRDefault="0067606D" w:rsidP="0067606D">
            <w:pPr>
              <w:pStyle w:val="TabellSlutsumma"/>
              <w:keepNext/>
              <w:keepLines/>
              <w:rPr>
                <w:b/>
              </w:rPr>
            </w:pPr>
            <w:r w:rsidRPr="00945AE7">
              <w:rPr>
                <w:b/>
              </w:rPr>
              <w:t>2,6</w:t>
            </w:r>
          </w:p>
        </w:tc>
        <w:tc>
          <w:tcPr>
            <w:tcW w:w="622" w:type="dxa"/>
            <w:vAlign w:val="bottom"/>
          </w:tcPr>
          <w:p w14:paraId="1F9974BE" w14:textId="35F72F83" w:rsidR="0067606D" w:rsidRPr="00945AE7" w:rsidRDefault="0067606D" w:rsidP="0067606D">
            <w:pPr>
              <w:pStyle w:val="TabellSlutsumma"/>
              <w:keepNext/>
              <w:keepLines/>
              <w:rPr>
                <w:b/>
              </w:rPr>
            </w:pPr>
            <w:r w:rsidRPr="00945AE7">
              <w:rPr>
                <w:b/>
              </w:rPr>
              <w:t>2,8</w:t>
            </w:r>
          </w:p>
        </w:tc>
        <w:tc>
          <w:tcPr>
            <w:tcW w:w="621" w:type="dxa"/>
            <w:vAlign w:val="bottom"/>
          </w:tcPr>
          <w:p w14:paraId="75C5BB61" w14:textId="31B73464" w:rsidR="0067606D" w:rsidRPr="00945AE7" w:rsidRDefault="0067606D" w:rsidP="0067606D">
            <w:pPr>
              <w:pStyle w:val="TabellSlutsumma"/>
              <w:keepNext/>
              <w:keepLines/>
              <w:rPr>
                <w:b/>
              </w:rPr>
            </w:pPr>
            <w:r w:rsidRPr="00945AE7">
              <w:rPr>
                <w:b/>
              </w:rPr>
              <w:t>2,2</w:t>
            </w:r>
          </w:p>
        </w:tc>
        <w:tc>
          <w:tcPr>
            <w:tcW w:w="622" w:type="dxa"/>
            <w:vAlign w:val="bottom"/>
          </w:tcPr>
          <w:p w14:paraId="5D206494" w14:textId="293BD74F" w:rsidR="0067606D" w:rsidRPr="00945AE7" w:rsidRDefault="0067606D" w:rsidP="0067606D">
            <w:pPr>
              <w:pStyle w:val="TabellSlutsumma"/>
              <w:keepNext/>
              <w:keepLines/>
              <w:rPr>
                <w:b/>
              </w:rPr>
            </w:pPr>
            <w:r w:rsidRPr="00945AE7">
              <w:rPr>
                <w:b/>
              </w:rPr>
              <w:t>2,4</w:t>
            </w:r>
          </w:p>
        </w:tc>
      </w:tr>
    </w:tbl>
    <w:p w14:paraId="50D91C12" w14:textId="6DBFF7A1" w:rsidR="0067606D" w:rsidRDefault="0067606D" w:rsidP="0067606D">
      <w:pPr>
        <w:pStyle w:val="TabellFotnot"/>
      </w:pPr>
      <w:r>
        <w:t>Anm.: I tabellen redovisas utvecklingen av statsbidrag exkl. ersättning för mervärdesskatt. För 2020–2022 antas oförändrad skattesats. Redovisningen av skatter och bidrag exkluderar fastighetsavgift. Beloppen är avrundade och stämmer därför inte alltid överens med summan.</w:t>
      </w:r>
    </w:p>
    <w:p w14:paraId="5EEBBA6D" w14:textId="367BD857" w:rsidR="0067606D" w:rsidRPr="007A7CEC" w:rsidRDefault="0067606D" w:rsidP="0067606D">
      <w:pPr>
        <w:pStyle w:val="TabellFotnot"/>
      </w:pPr>
      <w:r w:rsidRPr="00B2005F">
        <w:rPr>
          <w:vertAlign w:val="superscript"/>
        </w:rPr>
        <w:t>1</w:t>
      </w:r>
      <w:r>
        <w:t xml:space="preserve"> Utfall 2018 enligt nationalräkenskaperna, vilket kan skilja sig från regeringens prognos för den offentliga sektorns skatteintäkter för 2018 som redovisas i avsnitt 6.</w:t>
      </w:r>
    </w:p>
    <w:p w14:paraId="173ACC61" w14:textId="1D15E548" w:rsidR="0067606D" w:rsidRPr="007A7CEC" w:rsidRDefault="0067606D" w:rsidP="0067606D">
      <w:pPr>
        <w:pStyle w:val="TabellFotnot"/>
      </w:pPr>
      <w:r w:rsidRPr="00097E42">
        <w:t>Källor: Statistiska centralbyrån och egna beräkningar.</w:t>
      </w:r>
    </w:p>
    <w:p w14:paraId="49E5DF3B" w14:textId="5055FB50" w:rsidR="0067606D" w:rsidRDefault="0067606D" w:rsidP="0067606D">
      <w:pPr>
        <w:pStyle w:val="Brdtext"/>
        <w:rPr>
          <w:highlight w:val="yellow"/>
        </w:rPr>
      </w:pPr>
    </w:p>
    <w:p w14:paraId="2ECB8F62" w14:textId="250D0F6A" w:rsidR="0067606D" w:rsidRPr="001A6640" w:rsidRDefault="0067606D" w:rsidP="0067606D">
      <w:pPr>
        <w:pStyle w:val="Brdtext"/>
      </w:pPr>
      <w:r w:rsidRPr="00E5091E">
        <w:t>Kommuner och landsting får bidrag från staten i form av dels generella, dels riktade statsbidrag.</w:t>
      </w:r>
      <w:r>
        <w:t xml:space="preserve"> </w:t>
      </w:r>
      <w:r w:rsidRPr="000C4437">
        <w:t xml:space="preserve">De generella statsbidragen ökar </w:t>
      </w:r>
      <w:r>
        <w:t xml:space="preserve">med </w:t>
      </w:r>
      <w:r w:rsidRPr="000C4437">
        <w:t>ca</w:t>
      </w:r>
      <w:r>
        <w:t> </w:t>
      </w:r>
      <w:r w:rsidRPr="000C4437">
        <w:t>8</w:t>
      </w:r>
      <w:r>
        <w:t> </w:t>
      </w:r>
      <w:r w:rsidRPr="000C4437">
        <w:t>miljarder kronor 2019 vilket delvis beror på kompensa</w:t>
      </w:r>
      <w:r>
        <w:softHyphen/>
      </w:r>
      <w:r w:rsidRPr="000C4437">
        <w:t xml:space="preserve">tionen avseende kommunsektorns minskade skatteinkomster </w:t>
      </w:r>
      <w:r w:rsidRPr="001A6640">
        <w:t xml:space="preserve">till följd av sänkt skatt för personer över 65 år. Ökningen av de generella statsbidragen 2019 beror även på att riksdagen beslutat om ytterligare permanenta tillskott till </w:t>
      </w:r>
      <w:r w:rsidRPr="009E60E6">
        <w:t>kommunsektorn. De generella statsbidragen fortsätter öka även 2020</w:t>
      </w:r>
      <w:r w:rsidRPr="003B4DE8">
        <w:t xml:space="preserve"> i regeringens prognos. </w:t>
      </w:r>
      <w:r>
        <w:t>Även 2020 beror ökningen</w:t>
      </w:r>
      <w:r w:rsidRPr="009E60E6">
        <w:t xml:space="preserve"> främst på permanenta tillskott till kommuner och landsting, samt kompensation för de sänkta</w:t>
      </w:r>
      <w:r w:rsidRPr="001A6640">
        <w:t xml:space="preserve"> skatteinkomsterna från personer över 65</w:t>
      </w:r>
      <w:r>
        <w:t> </w:t>
      </w:r>
      <w:r w:rsidRPr="001A6640">
        <w:t>år.</w:t>
      </w:r>
    </w:p>
    <w:p w14:paraId="52486A62" w14:textId="041AF4E8" w:rsidR="0067606D" w:rsidRPr="001A6640" w:rsidRDefault="0067606D" w:rsidP="0067606D">
      <w:pPr>
        <w:pStyle w:val="Brdtextmedindrag"/>
      </w:pPr>
      <w:r w:rsidRPr="001A6640">
        <w:t>De riktade statsbidragen finansieras från ett flertal olika utgiftsområden. Bidragen från utgiftsområdena 8</w:t>
      </w:r>
      <w:r>
        <w:t> </w:t>
      </w:r>
      <w:r w:rsidRPr="001A6640">
        <w:t>Migration och 13</w:t>
      </w:r>
      <w:r>
        <w:t> </w:t>
      </w:r>
      <w:r w:rsidRPr="001A6640">
        <w:t xml:space="preserve">Jämställdhet och nyanlända invandrares etablering bedöms </w:t>
      </w:r>
      <w:r w:rsidRPr="001A6640">
        <w:lastRenderedPageBreak/>
        <w:t>sjunka till ca 16</w:t>
      </w:r>
      <w:r>
        <w:t> </w:t>
      </w:r>
      <w:r w:rsidRPr="001A6640">
        <w:t>miljarder kronor 2019 efter att ha varit betydligt högre de föregående tre åren. År 2020–2022 bedöms bidragen från dessa två utgiftsområden minska ytterligare till följd av färre asylsökande i mottagningssystemet och färre nyanlända i etableringsinsatser. Samman</w:t>
      </w:r>
      <w:r>
        <w:softHyphen/>
      </w:r>
      <w:r w:rsidRPr="001A6640">
        <w:t>taget antas de totala statsbidragen öka 2019</w:t>
      </w:r>
      <w:r>
        <w:t xml:space="preserve"> och </w:t>
      </w:r>
      <w:r w:rsidRPr="001A6640">
        <w:t>2020 men åter minska 2021</w:t>
      </w:r>
      <w:r>
        <w:t xml:space="preserve"> och </w:t>
      </w:r>
      <w:r w:rsidRPr="001A6640">
        <w:t>2022</w:t>
      </w:r>
      <w:r>
        <w:t xml:space="preserve">, i enlighet med de beräkningsförutsättningar som beskrivs i inledningen av avsnitt </w:t>
      </w:r>
      <w:r>
        <w:fldChar w:fldCharType="begin"/>
      </w:r>
      <w:r>
        <w:instrText xml:space="preserve"> REF _Ref16865742 \r \h </w:instrText>
      </w:r>
      <w:r>
        <w:fldChar w:fldCharType="separate"/>
      </w:r>
      <w:r w:rsidR="00757DA4">
        <w:t>8.5</w:t>
      </w:r>
      <w:r>
        <w:fldChar w:fldCharType="end"/>
      </w:r>
      <w:r w:rsidRPr="001A6640">
        <w:t>.</w:t>
      </w:r>
    </w:p>
    <w:p w14:paraId="3F260BE4" w14:textId="77777777" w:rsidR="0067606D" w:rsidRPr="001B6F24" w:rsidRDefault="0067606D" w:rsidP="0067606D">
      <w:pPr>
        <w:pStyle w:val="Rubrik4utannumrering"/>
      </w:pPr>
      <w:r w:rsidRPr="001B6F24">
        <w:t>Kommunsektorns utgifter</w:t>
      </w:r>
    </w:p>
    <w:p w14:paraId="31A2FEF3" w14:textId="76C8E1D2" w:rsidR="0067606D" w:rsidRPr="001B6F24" w:rsidRDefault="0067606D" w:rsidP="0067606D">
      <w:pPr>
        <w:pStyle w:val="Brdtext"/>
      </w:pPr>
      <w:r w:rsidRPr="001B6F24">
        <w:t>Av kommunsektorns totala utgifter utgör kommunal konsumtion den största delen, dvs. välfärdstjänster inom främst vård, skola och omsorg. Kommunerna och landstingen har därutöver utgifter för investeringar och transfereringar, t.ex. ekonomiskt bistånd.</w:t>
      </w:r>
    </w:p>
    <w:p w14:paraId="551B70F1" w14:textId="77777777" w:rsidR="0067606D" w:rsidRPr="001B6F24" w:rsidRDefault="0067606D" w:rsidP="0067606D">
      <w:pPr>
        <w:pStyle w:val="Rubrik5utannumrering"/>
      </w:pPr>
      <w:r w:rsidRPr="001B6F24">
        <w:t>Kommunal konsumtion</w:t>
      </w:r>
    </w:p>
    <w:p w14:paraId="18C89E07" w14:textId="0C52D4C5" w:rsidR="0067606D" w:rsidRPr="000311CE" w:rsidRDefault="0067606D" w:rsidP="0067606D">
      <w:pPr>
        <w:pStyle w:val="Brdtext"/>
      </w:pPr>
      <w:r w:rsidRPr="000311CE">
        <w:t xml:space="preserve">Den kommunala konsumtionen fördelas mellan ett antal verksamhetsområden. Störst andel av konsumtionsutgifterna går till hälso- och sjukvård. Därefter följer utgifter för omsorg och för utbildning. Den demografiska utvecklingen har stor betydelse för behovet av resurser inom olika välfärdstjänster. Om exempelvis antalet elever ökar behöver fler lärare anställas för att inte lärartätheten ska sjunka. Mellan 2012 och 2017 har befolkningen ökat i en allt snabbare takt, men </w:t>
      </w:r>
      <w:r>
        <w:t xml:space="preserve">befolkningstillväxten </w:t>
      </w:r>
      <w:r w:rsidRPr="000311CE">
        <w:t xml:space="preserve">avtog något 2018. </w:t>
      </w:r>
      <w:r>
        <w:t xml:space="preserve">Sett till åldersstrukturen är det framför allt antalet barn som har legat bakom denna stigande ökningstakt, men även antalet äldre (65 år och äldre). </w:t>
      </w:r>
      <w:r w:rsidRPr="000311CE">
        <w:t xml:space="preserve">Befolkningsökningen väntas fortsätta avta gradvis 2019–2022. </w:t>
      </w:r>
      <w:r>
        <w:t>Även detta förklaras främst av antalet barn där ökningen framöver väntas ske i en avtagande takt. Antalet äldre bedöms däremot fortsätta att öka</w:t>
      </w:r>
      <w:r w:rsidRPr="000311CE">
        <w:t xml:space="preserve"> snabbare än befolkningen i stort.</w:t>
      </w:r>
    </w:p>
    <w:p w14:paraId="6363292A" w14:textId="37B3D6A4" w:rsidR="0067606D" w:rsidRPr="00CE50E8" w:rsidRDefault="0067606D" w:rsidP="0067606D">
      <w:pPr>
        <w:pStyle w:val="Brdtextmedindrag"/>
        <w:rPr>
          <w:highlight w:val="yellow"/>
        </w:rPr>
      </w:pPr>
      <w:r w:rsidRPr="000311CE">
        <w:t xml:space="preserve">I </w:t>
      </w:r>
      <w:r>
        <w:fldChar w:fldCharType="begin"/>
      </w:r>
      <w:r>
        <w:instrText xml:space="preserve"> REF  _Ref16513465 \* Lower \h </w:instrText>
      </w:r>
      <w:r>
        <w:fldChar w:fldCharType="separate"/>
      </w:r>
      <w:r w:rsidR="00757DA4">
        <w:t xml:space="preserve">diagram </w:t>
      </w:r>
      <w:r w:rsidR="00757DA4">
        <w:rPr>
          <w:bCs/>
          <w:noProof/>
        </w:rPr>
        <w:t>8</w:t>
      </w:r>
      <w:r w:rsidR="00757DA4">
        <w:rPr>
          <w:noProof/>
        </w:rPr>
        <w:t>.6</w:t>
      </w:r>
      <w:r>
        <w:fldChar w:fldCharType="end"/>
      </w:r>
      <w:r>
        <w:t xml:space="preserve"> </w:t>
      </w:r>
      <w:r w:rsidRPr="000311CE">
        <w:t>visas en modellberäkning av hur mycket konsumtionsvolymen (dvs. mängden arbetade timmar, lokaler och förbrukningsvaror etc.) inom den kommunala sektorn behöver öka för att tillgodose de</w:t>
      </w:r>
      <w:r>
        <w:t xml:space="preserve"> ökade behov som den</w:t>
      </w:r>
      <w:r w:rsidRPr="000311CE">
        <w:t xml:space="preserve"> demografisk</w:t>
      </w:r>
      <w:r>
        <w:t>a utvecklingen innebär</w:t>
      </w:r>
      <w:r w:rsidRPr="000311CE">
        <w:t xml:space="preserve">. I denna beräkning tas ingen hänsyn till möjligheterna att effektivisera verksamheten. Sedan 2013 har behoven ökat i en allt högre takt. </w:t>
      </w:r>
      <w:r w:rsidRPr="00385653">
        <w:t>Även om ökningstakten dämpas 2019–2022 bedöms den vara betydligt högre än under perioden före 2014.</w:t>
      </w:r>
    </w:p>
    <w:p w14:paraId="7A189125" w14:textId="3255A325" w:rsidR="0067606D" w:rsidRDefault="0067606D" w:rsidP="0067606D">
      <w:pPr>
        <w:pStyle w:val="Brdtextmedindrag"/>
        <w:ind w:firstLine="0"/>
        <w:rPr>
          <w:highlight w:val="yellow"/>
        </w:rPr>
      </w:pPr>
    </w:p>
    <w:p w14:paraId="4F6AECD2" w14:textId="61D459F7" w:rsidR="0067606D" w:rsidRDefault="0067606D" w:rsidP="0067606D">
      <w:pPr>
        <w:pStyle w:val="DiagramRubrik"/>
      </w:pPr>
      <w:bookmarkStart w:id="316" w:name="_Ref16513465"/>
      <w:bookmarkStart w:id="317" w:name="_Toc19290726"/>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8</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6</w:t>
      </w:r>
      <w:r>
        <w:rPr>
          <w:noProof/>
        </w:rPr>
        <w:fldChar w:fldCharType="end"/>
      </w:r>
      <w:bookmarkEnd w:id="316"/>
      <w:r>
        <w:rPr>
          <w:noProof/>
        </w:rPr>
        <w:tab/>
      </w:r>
      <w:r w:rsidRPr="007247E7">
        <w:t>Konsumtionsutveckling motsvarande det demografiska behovet i kommunsektorn, modellberäkning</w:t>
      </w:r>
      <w:bookmarkEnd w:id="317"/>
    </w:p>
    <w:p w14:paraId="540C0B0E" w14:textId="698AB94C" w:rsidR="0067606D" w:rsidRDefault="0067606D" w:rsidP="0067606D">
      <w:pPr>
        <w:pStyle w:val="DiagramUnderrubrik"/>
      </w:pPr>
      <w:r w:rsidRPr="007247E7">
        <w:t>Index år 2000 = 100</w:t>
      </w:r>
      <w:r>
        <w:tab/>
      </w:r>
      <w:r w:rsidRPr="007247E7">
        <w:t>Procentuell förändring</w:t>
      </w:r>
    </w:p>
    <w:p w14:paraId="40120C44" w14:textId="68D2FB46" w:rsidR="0067606D" w:rsidRDefault="0067606D" w:rsidP="0067606D">
      <w:pPr>
        <w:pStyle w:val="Brdtext"/>
        <w:spacing w:line="260" w:lineRule="atLeast"/>
      </w:pPr>
      <w:r>
        <w:rPr>
          <w:noProof/>
        </w:rPr>
        <w:drawing>
          <wp:inline distT="0" distB="0" distL="0" distR="0" wp14:anchorId="2ECD1DEF" wp14:editId="6736772C">
            <wp:extent cx="2753995" cy="2044065"/>
            <wp:effectExtent l="0" t="0" r="8255" b="0"/>
            <wp:docPr id="38" name="Diagram 2">
              <a:extLst xmlns:a="http://schemas.openxmlformats.org/drawingml/2006/main">
                <a:ext uri="{FF2B5EF4-FFF2-40B4-BE49-F238E27FC236}">
                  <a16:creationId xmlns:a16="http://schemas.microsoft.com/office/drawing/2014/main" id="{00000000-0008-0000-0200-00000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7"/>
              </a:graphicData>
            </a:graphic>
          </wp:inline>
        </w:drawing>
      </w:r>
    </w:p>
    <w:p w14:paraId="0F6D71EF" w14:textId="2286A242" w:rsidR="0067606D" w:rsidRDefault="0067606D" w:rsidP="0067606D">
      <w:pPr>
        <w:pStyle w:val="DiagramFotnot"/>
      </w:pPr>
      <w:r w:rsidRPr="006539D7">
        <w:t>Källor: Statistiska centralbyrån och egna beräkningar.</w:t>
      </w:r>
    </w:p>
    <w:p w14:paraId="60B2A57F" w14:textId="0F0A002E" w:rsidR="0067606D" w:rsidRPr="006539D7" w:rsidRDefault="0067606D" w:rsidP="0067606D">
      <w:pPr>
        <w:pStyle w:val="Brdtext"/>
      </w:pPr>
    </w:p>
    <w:p w14:paraId="4083ECD4" w14:textId="5D920A7D" w:rsidR="0067606D" w:rsidRPr="00CE50E8" w:rsidRDefault="0067606D" w:rsidP="0067606D">
      <w:pPr>
        <w:pStyle w:val="Brdtext"/>
        <w:rPr>
          <w:highlight w:val="yellow"/>
        </w:rPr>
      </w:pPr>
      <w:r w:rsidRPr="001B6F24">
        <w:t>De faktiska konsumtionsutgifterna i kommun-sektorn ökade med 1,1</w:t>
      </w:r>
      <w:r>
        <w:t> </w:t>
      </w:r>
      <w:r w:rsidRPr="001B6F24">
        <w:t>procent i fasta priser 2018, en något starkare utveckling än 2017 (se</w:t>
      </w:r>
      <w:r>
        <w:t xml:space="preserve"> </w:t>
      </w:r>
      <w:r>
        <w:fldChar w:fldCharType="begin"/>
      </w:r>
      <w:r>
        <w:instrText xml:space="preserve"> REF  _Ref16513518 \* Lower \h </w:instrText>
      </w:r>
      <w:r>
        <w:fldChar w:fldCharType="separate"/>
      </w:r>
      <w:r w:rsidR="00757DA4">
        <w:t xml:space="preserve">diagram </w:t>
      </w:r>
      <w:r w:rsidR="00757DA4">
        <w:rPr>
          <w:bCs/>
          <w:noProof/>
        </w:rPr>
        <w:t>8</w:t>
      </w:r>
      <w:r w:rsidR="00757DA4">
        <w:rPr>
          <w:noProof/>
        </w:rPr>
        <w:t>.7</w:t>
      </w:r>
      <w:r>
        <w:fldChar w:fldCharType="end"/>
      </w:r>
      <w:r w:rsidRPr="001B6F24">
        <w:t>). Framöver bedöms konsumtions</w:t>
      </w:r>
      <w:r>
        <w:softHyphen/>
      </w:r>
      <w:r w:rsidRPr="001B6F24">
        <w:t>utvecklingen dämpas successivt då inkomst</w:t>
      </w:r>
      <w:r>
        <w:softHyphen/>
      </w:r>
      <w:r w:rsidRPr="001B6F24">
        <w:t xml:space="preserve">utvecklingen </w:t>
      </w:r>
      <w:r>
        <w:t xml:space="preserve">väntas </w:t>
      </w:r>
      <w:r w:rsidRPr="001B6F24">
        <w:t>bli svagare</w:t>
      </w:r>
      <w:r>
        <w:t xml:space="preserve"> och de migrationsrelaterade utgifterna bedöms fortsätta att minska</w:t>
      </w:r>
      <w:r w:rsidRPr="001B6F24">
        <w:t>. Både skatteinkomster och statsbidrag väntas öka långsammare än de gjor</w:t>
      </w:r>
      <w:r>
        <w:t>de</w:t>
      </w:r>
      <w:r w:rsidRPr="001B6F24">
        <w:t xml:space="preserve"> under perioden 2015–2017. Mot slutet av prognos</w:t>
      </w:r>
      <w:r>
        <w:softHyphen/>
      </w:r>
      <w:r w:rsidRPr="001B6F24">
        <w:t>perioden upphör</w:t>
      </w:r>
      <w:r>
        <w:t xml:space="preserve"> vissa</w:t>
      </w:r>
      <w:r w:rsidRPr="001B6F24">
        <w:t xml:space="preserve"> tidsbegränsade statsbidrag till kommunsektorn. Detta bidrar till att konsumtionsutvecklingen i slutet av prognos</w:t>
      </w:r>
      <w:r>
        <w:softHyphen/>
      </w:r>
      <w:r w:rsidRPr="001B6F24">
        <w:t>perioden blir svagare.</w:t>
      </w:r>
    </w:p>
    <w:p w14:paraId="202145E1" w14:textId="77777777" w:rsidR="0067606D" w:rsidRPr="00CE50E8" w:rsidRDefault="0067606D" w:rsidP="0067606D">
      <w:pPr>
        <w:pStyle w:val="Brdtext"/>
        <w:rPr>
          <w:highlight w:val="yellow"/>
        </w:rPr>
      </w:pPr>
    </w:p>
    <w:p w14:paraId="3CEAF21F" w14:textId="4C474942" w:rsidR="0067606D" w:rsidRDefault="0067606D" w:rsidP="0067606D">
      <w:pPr>
        <w:pStyle w:val="DiagramRubrik"/>
      </w:pPr>
      <w:bookmarkStart w:id="318" w:name="_Ref16513518"/>
      <w:bookmarkStart w:id="319" w:name="_Toc19290727"/>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8</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7</w:t>
      </w:r>
      <w:r>
        <w:rPr>
          <w:noProof/>
        </w:rPr>
        <w:fldChar w:fldCharType="end"/>
      </w:r>
      <w:bookmarkEnd w:id="318"/>
      <w:r>
        <w:rPr>
          <w:noProof/>
        </w:rPr>
        <w:tab/>
      </w:r>
      <w:r w:rsidRPr="00E735AC">
        <w:t>Kommunala konsumtionsutgifter</w:t>
      </w:r>
      <w:bookmarkEnd w:id="319"/>
    </w:p>
    <w:p w14:paraId="1C575985" w14:textId="5CB67836" w:rsidR="0067606D" w:rsidRDefault="0067606D" w:rsidP="0067606D">
      <w:pPr>
        <w:pStyle w:val="DiagramUnderrubrik"/>
      </w:pPr>
      <w:r w:rsidRPr="00E735AC">
        <w:t>Årlig procentuell förändring. Utfall 20</w:t>
      </w:r>
      <w:r>
        <w:t>00</w:t>
      </w:r>
      <w:r w:rsidRPr="00E735AC">
        <w:t>–2018, prognos 2019–202</w:t>
      </w:r>
      <w:r>
        <w:t>2</w:t>
      </w:r>
    </w:p>
    <w:p w14:paraId="723E3B07" w14:textId="67633C96" w:rsidR="0067606D" w:rsidRDefault="0067606D" w:rsidP="0067606D">
      <w:pPr>
        <w:pStyle w:val="Brdtext"/>
        <w:spacing w:line="260" w:lineRule="atLeast"/>
      </w:pPr>
      <w:r>
        <w:rPr>
          <w:noProof/>
        </w:rPr>
        <w:drawing>
          <wp:inline distT="0" distB="0" distL="0" distR="0" wp14:anchorId="59FA932C" wp14:editId="070470B8">
            <wp:extent cx="2753995" cy="2044065"/>
            <wp:effectExtent l="0" t="0" r="8255" b="0"/>
            <wp:docPr id="39" name="Diagram 19">
              <a:extLst xmlns:a="http://schemas.openxmlformats.org/drawingml/2006/main">
                <a:ext uri="{FF2B5EF4-FFF2-40B4-BE49-F238E27FC236}">
                  <a16:creationId xmlns:a16="http://schemas.microsoft.com/office/drawing/2014/main" id="{FC678F3E-3728-4604-9463-B541CCA8DAE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8"/>
              </a:graphicData>
            </a:graphic>
          </wp:inline>
        </w:drawing>
      </w:r>
    </w:p>
    <w:p w14:paraId="586B6EEE" w14:textId="0F5CA274" w:rsidR="0067606D" w:rsidRDefault="0067606D" w:rsidP="0067606D">
      <w:pPr>
        <w:pStyle w:val="DiagramFotnot"/>
      </w:pPr>
      <w:r w:rsidRPr="00E735AC">
        <w:t>Källor: Statistiska centralbyrån och egna beräkningar.</w:t>
      </w:r>
    </w:p>
    <w:p w14:paraId="46F6B7F2" w14:textId="669E268D" w:rsidR="0067606D" w:rsidRPr="00E735AC" w:rsidRDefault="0067606D" w:rsidP="0067606D">
      <w:pPr>
        <w:pStyle w:val="Brdtext"/>
      </w:pPr>
    </w:p>
    <w:p w14:paraId="01FBAC63" w14:textId="5EF434BB" w:rsidR="0067606D" w:rsidRPr="005D17D4" w:rsidRDefault="0067606D" w:rsidP="0067606D">
      <w:pPr>
        <w:pStyle w:val="Brdtext"/>
      </w:pPr>
      <w:r w:rsidRPr="00EE37AA">
        <w:t>I kommunsektorns finansiella sparande och resultat ingår konsumtionsutgifterna i löpande priser</w:t>
      </w:r>
      <w:r>
        <w:t>.</w:t>
      </w:r>
      <w:r w:rsidRPr="00EE37AA">
        <w:t xml:space="preserve"> </w:t>
      </w:r>
      <w:r>
        <w:t>P</w:t>
      </w:r>
      <w:r w:rsidRPr="00EE37AA">
        <w:t>risutvecklingen</w:t>
      </w:r>
      <w:r>
        <w:t xml:space="preserve"> har därmed stor betydelse för utvecklingen</w:t>
      </w:r>
      <w:r w:rsidRPr="00EE37AA">
        <w:t>. Prisutvecklingen i kommunal konsumtion styrs främst av löne</w:t>
      </w:r>
      <w:r w:rsidR="00C76E6E">
        <w:softHyphen/>
      </w:r>
      <w:r w:rsidRPr="00EE37AA">
        <w:t xml:space="preserve">utvecklingen i sektorn. Lönekostnaden per </w:t>
      </w:r>
      <w:r w:rsidRPr="00EE37AA">
        <w:lastRenderedPageBreak/>
        <w:t xml:space="preserve">timme i kommunsektorn beräknas öka med </w:t>
      </w:r>
      <w:r>
        <w:br/>
      </w:r>
      <w:r w:rsidRPr="00EE37AA">
        <w:t>2,</w:t>
      </w:r>
      <w:r>
        <w:t>8–</w:t>
      </w:r>
      <w:r w:rsidRPr="00EE37AA">
        <w:t>3,</w:t>
      </w:r>
      <w:r>
        <w:t>2 </w:t>
      </w:r>
      <w:r w:rsidRPr="00EE37AA">
        <w:t xml:space="preserve">procent per år 2019–2022. </w:t>
      </w:r>
      <w:r>
        <w:t>Konsumtions</w:t>
      </w:r>
      <w:r>
        <w:softHyphen/>
        <w:t>utgifterna</w:t>
      </w:r>
      <w:r w:rsidRPr="005D17D4">
        <w:t xml:space="preserve"> i löpande priser </w:t>
      </w:r>
      <w:r>
        <w:t>beräknas samtidigt öka med 2,4–3,3 procent</w:t>
      </w:r>
      <w:r w:rsidRPr="005D17D4">
        <w:t xml:space="preserve"> (se </w:t>
      </w:r>
      <w:r>
        <w:fldChar w:fldCharType="begin"/>
      </w:r>
      <w:r>
        <w:instrText xml:space="preserve"> REF  _Ref16513518 \* Lower \h </w:instrText>
      </w:r>
      <w:r>
        <w:fldChar w:fldCharType="separate"/>
      </w:r>
      <w:r w:rsidR="00757DA4">
        <w:t xml:space="preserve">diagram </w:t>
      </w:r>
      <w:r w:rsidR="00757DA4">
        <w:rPr>
          <w:bCs/>
          <w:noProof/>
        </w:rPr>
        <w:t>8</w:t>
      </w:r>
      <w:r w:rsidR="00757DA4">
        <w:rPr>
          <w:noProof/>
        </w:rPr>
        <w:t>.7</w:t>
      </w:r>
      <w:r>
        <w:fldChar w:fldCharType="end"/>
      </w:r>
      <w:r w:rsidRPr="005D17D4">
        <w:t>).</w:t>
      </w:r>
    </w:p>
    <w:p w14:paraId="2F1113E7" w14:textId="77777777" w:rsidR="0067606D" w:rsidRPr="00BC2CE3" w:rsidRDefault="0067606D" w:rsidP="0067606D">
      <w:pPr>
        <w:pStyle w:val="Rubrik5utannumrering"/>
      </w:pPr>
      <w:r w:rsidRPr="00BC2CE3">
        <w:t>Utgifter för transfereringar, räntor och investeringar</w:t>
      </w:r>
    </w:p>
    <w:p w14:paraId="3D3558C4" w14:textId="3111E572" w:rsidR="0067606D" w:rsidRPr="005D17D4" w:rsidRDefault="0067606D" w:rsidP="0067606D">
      <w:pPr>
        <w:pStyle w:val="Brdtext"/>
      </w:pPr>
      <w:r w:rsidRPr="00BC2CE3">
        <w:t>C</w:t>
      </w:r>
      <w:r>
        <w:t>irka</w:t>
      </w:r>
      <w:r w:rsidRPr="00BC2CE3">
        <w:t xml:space="preserve"> 7 procent av kommunsektorns totala utgifter består av transfereringar till staten, näringslivet och hushållen. Denna andel har varit relativt oförändrad under 2000-talet och bedöms även vara det i prognosen. Kommunsektorns transfereringar till staten utgörs främst av sektorns del av assistansersättningen. Transfere</w:t>
      </w:r>
      <w:r>
        <w:softHyphen/>
      </w:r>
      <w:r w:rsidRPr="00BC2CE3">
        <w:t>ringarna till näringslivet utgörs främst av subventioner till företag, exempelvis subven</w:t>
      </w:r>
      <w:r>
        <w:softHyphen/>
      </w:r>
      <w:r w:rsidRPr="00BC2CE3">
        <w:t xml:space="preserve">tioner av kollektivtrafiken. Transfereringarna till hushållen består bl.a. av pensioner och ekonomiskt bistånd. Transfereringarna till hushållen i form av ekonomiskt bistånd utgör </w:t>
      </w:r>
      <w:r w:rsidRPr="005D17D4">
        <w:t>drygt 1 procent av kommunsektorns utgifter.</w:t>
      </w:r>
    </w:p>
    <w:p w14:paraId="429B2B7F" w14:textId="0185BF05" w:rsidR="0067606D" w:rsidRPr="005D17D4" w:rsidRDefault="0067606D" w:rsidP="0067606D">
      <w:pPr>
        <w:pStyle w:val="Brdtextmedindrag"/>
      </w:pPr>
      <w:r w:rsidRPr="005D17D4">
        <w:t>Ränteutgifterna bedöms öka något 2019–2022, främst till följd av stigande räntenivåer, men också till följd av ökad skuldsättning.</w:t>
      </w:r>
    </w:p>
    <w:p w14:paraId="55E08E3D" w14:textId="29069B1B" w:rsidR="0067606D" w:rsidRPr="00EB3670" w:rsidRDefault="0067606D" w:rsidP="0067606D">
      <w:pPr>
        <w:pStyle w:val="Brdtextmedindrag"/>
      </w:pPr>
      <w:r w:rsidRPr="005D17D4">
        <w:t>Kommunsektorns investeringsutgifter</w:t>
      </w:r>
      <w:r w:rsidRPr="00EB3670">
        <w:t xml:space="preserve"> har ökat kraftigt de senaste åren</w:t>
      </w:r>
      <w:r>
        <w:t xml:space="preserve"> </w:t>
      </w:r>
      <w:r w:rsidRPr="00EB3670">
        <w:t xml:space="preserve">(se </w:t>
      </w:r>
      <w:r>
        <w:fldChar w:fldCharType="begin"/>
      </w:r>
      <w:r>
        <w:instrText xml:space="preserve"> REF  _Ref17099619 \* Lower \h </w:instrText>
      </w:r>
      <w:r>
        <w:fldChar w:fldCharType="separate"/>
      </w:r>
      <w:r w:rsidR="00757DA4">
        <w:t xml:space="preserve">diagram </w:t>
      </w:r>
      <w:r w:rsidR="00757DA4">
        <w:rPr>
          <w:bCs/>
          <w:noProof/>
        </w:rPr>
        <w:t>8</w:t>
      </w:r>
      <w:r w:rsidR="00757DA4">
        <w:rPr>
          <w:noProof/>
        </w:rPr>
        <w:t>.8</w:t>
      </w:r>
      <w:r>
        <w:fldChar w:fldCharType="end"/>
      </w:r>
      <w:r w:rsidRPr="00EB3670">
        <w:t>). År 2018 uppgick sektorns fasta bruttoinvesteringar till 130</w:t>
      </w:r>
      <w:r>
        <w:t> </w:t>
      </w:r>
      <w:r w:rsidRPr="00EB3670">
        <w:t>miljarder kronor, eller 2,7</w:t>
      </w:r>
      <w:r>
        <w:t> </w:t>
      </w:r>
      <w:r w:rsidRPr="00EB3670">
        <w:t xml:space="preserve">procent av BNP. Det är den högsta andelen under 2000-talet. Kommunsektorns omfattande investeringar de senaste åren har flera förklaringar. Många kommuner har en växande befolkning och är i behov av nya lokaler, t.ex. </w:t>
      </w:r>
      <w:r>
        <w:t xml:space="preserve">för </w:t>
      </w:r>
      <w:r w:rsidRPr="00EB3670">
        <w:t>skol</w:t>
      </w:r>
      <w:r>
        <w:t>-</w:t>
      </w:r>
      <w:r w:rsidRPr="00EB3670">
        <w:t xml:space="preserve"> och förskol</w:t>
      </w:r>
      <w:r>
        <w:t>everksamhet</w:t>
      </w:r>
      <w:r w:rsidRPr="00EB3670">
        <w:t>. Samtidigt har den demo</w:t>
      </w:r>
      <w:r>
        <w:softHyphen/>
      </w:r>
      <w:r w:rsidRPr="00EB3670">
        <w:t>grafiska utvecklingen också ökat behoven inom sjukvården och äldreomsorgen. Äldre byggnader och infrastruktur behöver dessutom renoveras eller bytas ut. Utöver ökade behov har det låga ränteläget tillsammans med sektorns goda ekonomiska resultat de senaste åren ökat benägenheten att investera. År 2019 bedöms ökningstakten för de fasta bruttoinvesteringarna dämpas betydligt, detta efter mycket kraftiga ökningar 2016–2018. Efter 2019 väntas investeringarna utvecklas fortsatt svagt för att 2022 uppgå till 14</w:t>
      </w:r>
      <w:r>
        <w:t>6 </w:t>
      </w:r>
      <w:r w:rsidRPr="00EB3670">
        <w:t>miljarder kronor, eller 2,6</w:t>
      </w:r>
      <w:r>
        <w:t> </w:t>
      </w:r>
      <w:r w:rsidRPr="00EB3670">
        <w:t>procent av BNP.</w:t>
      </w:r>
    </w:p>
    <w:p w14:paraId="7DE2729C" w14:textId="599E6232" w:rsidR="0067606D" w:rsidRDefault="0067606D" w:rsidP="0067606D">
      <w:pPr>
        <w:pStyle w:val="Brdtext"/>
      </w:pPr>
    </w:p>
    <w:p w14:paraId="55C7EB13" w14:textId="4D12F1EB" w:rsidR="0067606D" w:rsidRDefault="0067606D" w:rsidP="0067606D">
      <w:pPr>
        <w:pStyle w:val="DiagramRubrik"/>
      </w:pPr>
      <w:bookmarkStart w:id="320" w:name="_Ref17099619"/>
      <w:bookmarkStart w:id="321" w:name="_Toc19290728"/>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8</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8</w:t>
      </w:r>
      <w:r>
        <w:rPr>
          <w:noProof/>
        </w:rPr>
        <w:fldChar w:fldCharType="end"/>
      </w:r>
      <w:bookmarkEnd w:id="320"/>
      <w:r>
        <w:rPr>
          <w:noProof/>
        </w:rPr>
        <w:tab/>
      </w:r>
      <w:r>
        <w:t>Kommunsektorns investeringar</w:t>
      </w:r>
      <w:bookmarkEnd w:id="321"/>
    </w:p>
    <w:p w14:paraId="71922C43" w14:textId="03286ECE" w:rsidR="0067606D" w:rsidRDefault="0067606D" w:rsidP="0067606D">
      <w:pPr>
        <w:pStyle w:val="DiagramUnderrubrik"/>
      </w:pPr>
      <w:r>
        <w:t>Miljarder kronor. Utfall 2000–2018, prognos 2019–2022</w:t>
      </w:r>
    </w:p>
    <w:p w14:paraId="48BE2E59" w14:textId="796B4D0E" w:rsidR="0067606D" w:rsidRDefault="0067606D" w:rsidP="0067606D">
      <w:pPr>
        <w:pStyle w:val="Brdtext"/>
        <w:spacing w:line="260" w:lineRule="atLeast"/>
      </w:pPr>
      <w:r>
        <w:rPr>
          <w:noProof/>
        </w:rPr>
        <w:drawing>
          <wp:inline distT="0" distB="0" distL="0" distR="0" wp14:anchorId="3D5B7C08" wp14:editId="4A86F8D4">
            <wp:extent cx="2753995" cy="2044065"/>
            <wp:effectExtent l="0" t="0" r="8255" b="0"/>
            <wp:docPr id="40" name="Diagram 17">
              <a:extLst xmlns:a="http://schemas.openxmlformats.org/drawingml/2006/main">
                <a:ext uri="{FF2B5EF4-FFF2-40B4-BE49-F238E27FC236}">
                  <a16:creationId xmlns:a16="http://schemas.microsoft.com/office/drawing/2014/main" id="{26C76485-7FFD-46C5-8ED4-6D81AB4494E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9"/>
              </a:graphicData>
            </a:graphic>
          </wp:inline>
        </w:drawing>
      </w:r>
    </w:p>
    <w:p w14:paraId="4304EC17" w14:textId="60B17789" w:rsidR="0067606D" w:rsidRDefault="0067606D" w:rsidP="0067606D">
      <w:pPr>
        <w:pStyle w:val="DiagramFotnot"/>
      </w:pPr>
      <w:r>
        <w:t>Källor: Statistiska centralbyrån och egna beräkningar.</w:t>
      </w:r>
    </w:p>
    <w:p w14:paraId="2EE20D71" w14:textId="77777777" w:rsidR="0067606D" w:rsidRDefault="0067606D" w:rsidP="0067606D">
      <w:pPr>
        <w:pStyle w:val="Brdtext"/>
      </w:pPr>
    </w:p>
    <w:p w14:paraId="19FE7775" w14:textId="7696A0B5" w:rsidR="0067606D" w:rsidRPr="000D1F4D" w:rsidRDefault="0067606D" w:rsidP="0067606D">
      <w:pPr>
        <w:pStyle w:val="Brdtext"/>
      </w:pPr>
      <w:r w:rsidRPr="000D1F4D">
        <w:t>Den höga investeringsnivån bidrar till att kommunsektorns skulder, där kommunerna står för den största andelen, beräknas öka då investeringarna till viss del lånefinansieras. Investeringar som utförs av kommunala bolag, klassificerade utanför kommunsektorn, ökar till viss del också kommunsektorns skuldsättning. Det sker genom att kommunsektorn tar upp lån som vidareutlånas till bolagen i privat sektor.</w:t>
      </w:r>
    </w:p>
    <w:p w14:paraId="5239739B" w14:textId="77777777" w:rsidR="0067606D" w:rsidRPr="00D4735A" w:rsidRDefault="0067606D" w:rsidP="0067606D">
      <w:pPr>
        <w:pStyle w:val="Rubrik4utannumrering"/>
      </w:pPr>
      <w:r w:rsidRPr="00D4735A">
        <w:t>Kommunalt finansierad sysselsättning</w:t>
      </w:r>
    </w:p>
    <w:p w14:paraId="689AE0B1" w14:textId="38451252" w:rsidR="0067606D" w:rsidRDefault="0067606D" w:rsidP="0067606D">
      <w:pPr>
        <w:pStyle w:val="Brdtext"/>
      </w:pPr>
      <w:r w:rsidRPr="00D4735A">
        <w:t>Den kommunalt finansierade sysselsättningen omfattar dels personer som är sysselsatta i kommunsektorn, dels personer som är sysselsatta i näringslivet och producerar välfärdstjänster som finansieras med kommunala skattemedel. Syssel</w:t>
      </w:r>
      <w:r>
        <w:softHyphen/>
      </w:r>
      <w:r w:rsidRPr="00D4735A">
        <w:t>satta på fristående skolor eller äldreboenden som drivs av privata utförare räknas exempelvis som sysselsatta i kommunalt finansierad verksamhet.</w:t>
      </w:r>
    </w:p>
    <w:p w14:paraId="0114F2AE" w14:textId="40549762" w:rsidR="0067606D" w:rsidRPr="00D4735A" w:rsidRDefault="0067606D" w:rsidP="0067606D">
      <w:pPr>
        <w:pStyle w:val="Brdtextmedindrag"/>
      </w:pPr>
      <w:r w:rsidRPr="00D4735A">
        <w:t>Det saknas statistik över personer som är sysselsatta i privat sektor, men som arbetar med kommunalt finansierad verksamhet. Därför är uppgifterna om kommunalt finansierad syssel</w:t>
      </w:r>
      <w:r>
        <w:softHyphen/>
      </w:r>
      <w:r w:rsidRPr="00D4735A">
        <w:t>sättning modellberäknad</w:t>
      </w:r>
      <w:r>
        <w:t>e</w:t>
      </w:r>
      <w:r w:rsidRPr="00D4735A">
        <w:t>.</w:t>
      </w:r>
    </w:p>
    <w:p w14:paraId="1BAEA9DF" w14:textId="669D1A26" w:rsidR="0067606D" w:rsidRPr="00D4735A" w:rsidRDefault="0067606D" w:rsidP="0067606D">
      <w:pPr>
        <w:pStyle w:val="Brdtextmedindrag"/>
      </w:pPr>
      <w:r w:rsidRPr="00D4735A">
        <w:t>Antalet sysselsatta i kommunalt finansierade verksamheter uppgick 2018 till nästan 1,4</w:t>
      </w:r>
      <w:r>
        <w:t> </w:t>
      </w:r>
      <w:r w:rsidRPr="00D4735A">
        <w:t>miljoner personer varav 1,2</w:t>
      </w:r>
      <w:r>
        <w:t> </w:t>
      </w:r>
      <w:r w:rsidRPr="00D4735A">
        <w:t>miljoner var sysselsatta i kommunsektorn (se</w:t>
      </w:r>
      <w:r>
        <w:t xml:space="preserve"> </w:t>
      </w:r>
      <w:r>
        <w:fldChar w:fldCharType="begin"/>
      </w:r>
      <w:r>
        <w:instrText xml:space="preserve"> REF  _Ref16513791 \* Lower \h </w:instrText>
      </w:r>
      <w:r>
        <w:fldChar w:fldCharType="separate"/>
      </w:r>
      <w:r w:rsidR="00757DA4">
        <w:t xml:space="preserve">diagram </w:t>
      </w:r>
      <w:r w:rsidR="00757DA4">
        <w:rPr>
          <w:bCs/>
          <w:noProof/>
        </w:rPr>
        <w:t>8</w:t>
      </w:r>
      <w:r w:rsidR="00757DA4">
        <w:rPr>
          <w:noProof/>
        </w:rPr>
        <w:t>.9</w:t>
      </w:r>
      <w:r>
        <w:fldChar w:fldCharType="end"/>
      </w:r>
      <w:r w:rsidRPr="00D4735A">
        <w:t>). Omkring 75</w:t>
      </w:r>
      <w:r>
        <w:t> </w:t>
      </w:r>
      <w:r w:rsidRPr="00D4735A">
        <w:t>procent av de sysselsatta i kommun</w:t>
      </w:r>
      <w:r>
        <w:softHyphen/>
      </w:r>
      <w:r w:rsidRPr="00D4735A">
        <w:t>sektorn var kvinnor.</w:t>
      </w:r>
    </w:p>
    <w:p w14:paraId="16B78D62" w14:textId="77777777" w:rsidR="0067606D" w:rsidRPr="00CE50E8" w:rsidRDefault="0067606D" w:rsidP="0067606D">
      <w:pPr>
        <w:pStyle w:val="Brdtext"/>
        <w:rPr>
          <w:highlight w:val="yellow"/>
        </w:rPr>
      </w:pPr>
    </w:p>
    <w:p w14:paraId="668DD50A" w14:textId="4B830879" w:rsidR="0067606D" w:rsidRDefault="0067606D" w:rsidP="0067606D">
      <w:pPr>
        <w:pStyle w:val="DiagramRubrik"/>
      </w:pPr>
      <w:bookmarkStart w:id="322" w:name="_Ref16513791"/>
      <w:bookmarkStart w:id="323" w:name="_Toc19290729"/>
      <w:r>
        <w:lastRenderedPageBreak/>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8</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9</w:t>
      </w:r>
      <w:r>
        <w:rPr>
          <w:noProof/>
        </w:rPr>
        <w:fldChar w:fldCharType="end"/>
      </w:r>
      <w:bookmarkEnd w:id="322"/>
      <w:r>
        <w:rPr>
          <w:noProof/>
        </w:rPr>
        <w:tab/>
      </w:r>
      <w:r w:rsidRPr="00A93D1A">
        <w:t>Kommunalt finansierad sysselsättning</w:t>
      </w:r>
      <w:bookmarkEnd w:id="323"/>
    </w:p>
    <w:p w14:paraId="6A32C52F" w14:textId="0A12BE7A" w:rsidR="0067606D" w:rsidRDefault="0067606D" w:rsidP="0067606D">
      <w:pPr>
        <w:pStyle w:val="DiagramUnderrubrik"/>
      </w:pPr>
      <w:r>
        <w:t>Tusental personer</w:t>
      </w:r>
      <w:r>
        <w:tab/>
      </w:r>
      <w:r>
        <w:tab/>
      </w:r>
      <w:r w:rsidRPr="00A93D1A">
        <w:t>Procent</w:t>
      </w:r>
    </w:p>
    <w:p w14:paraId="41F0713E" w14:textId="3FFBD088" w:rsidR="0067606D" w:rsidRDefault="0067606D" w:rsidP="0067606D">
      <w:pPr>
        <w:pStyle w:val="Brdtext"/>
        <w:spacing w:line="260" w:lineRule="atLeast"/>
      </w:pPr>
      <w:r>
        <w:rPr>
          <w:noProof/>
        </w:rPr>
        <w:drawing>
          <wp:inline distT="0" distB="0" distL="0" distR="0" wp14:anchorId="0F324A18" wp14:editId="27CE70EC">
            <wp:extent cx="2753995" cy="2044065"/>
            <wp:effectExtent l="0" t="0" r="8255" b="0"/>
            <wp:docPr id="41" name="Diagram 1">
              <a:extLst xmlns:a="http://schemas.openxmlformats.org/drawingml/2006/main">
                <a:ext uri="{FF2B5EF4-FFF2-40B4-BE49-F238E27FC236}">
                  <a16:creationId xmlns:a16="http://schemas.microsoft.com/office/drawing/2014/main" id="{DDA312CB-0DF6-416C-8596-8924160D75B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0"/>
              </a:graphicData>
            </a:graphic>
          </wp:inline>
        </w:drawing>
      </w:r>
    </w:p>
    <w:p w14:paraId="5CD4DC82" w14:textId="77777777" w:rsidR="0067606D" w:rsidRDefault="0067606D" w:rsidP="0067606D">
      <w:pPr>
        <w:pStyle w:val="DiagramFotnot"/>
      </w:pPr>
      <w:r>
        <w:t>Anm.: Svenska kyrkan ingick i kommunsektorn t.o.m. 1999.</w:t>
      </w:r>
    </w:p>
    <w:p w14:paraId="403534F6" w14:textId="4605853A" w:rsidR="0067606D" w:rsidRDefault="0067606D" w:rsidP="0067606D">
      <w:pPr>
        <w:pStyle w:val="DiagramFotnot"/>
      </w:pPr>
      <w:r>
        <w:t>Källor: Statistiska centralbyrån, Konjunkturinstitutet och egna beräkningar.</w:t>
      </w:r>
    </w:p>
    <w:p w14:paraId="1D17EB39" w14:textId="6D1C4A48" w:rsidR="0067606D" w:rsidRPr="00050903" w:rsidRDefault="0067606D" w:rsidP="0067606D">
      <w:pPr>
        <w:pStyle w:val="Brdtext"/>
      </w:pPr>
    </w:p>
    <w:p w14:paraId="39A79B03" w14:textId="5321A8FC" w:rsidR="0067606D" w:rsidRPr="00E07BCE" w:rsidRDefault="0067606D" w:rsidP="0067606D">
      <w:pPr>
        <w:pStyle w:val="Brdtext"/>
      </w:pPr>
      <w:bookmarkStart w:id="324" w:name="_Hlk17793921"/>
      <w:r w:rsidRPr="00E07BCE">
        <w:t xml:space="preserve">Den kommunalt finansierade sysselsättningen har ökat varje år sedan 2010 och ökningen var särskilt </w:t>
      </w:r>
      <w:r w:rsidRPr="00D5015B">
        <w:t>stor</w:t>
      </w:r>
      <w:r w:rsidRPr="00E07BCE">
        <w:t xml:space="preserve"> 2015 och 2016</w:t>
      </w:r>
      <w:r w:rsidRPr="00D5015B">
        <w:t>. Den främsta orsaken till ökningen 2015</w:t>
      </w:r>
      <w:r>
        <w:t xml:space="preserve"> och </w:t>
      </w:r>
      <w:r w:rsidRPr="00D5015B">
        <w:t>2016 var ökade utgifter relaterade till migration</w:t>
      </w:r>
      <w:bookmarkEnd w:id="324"/>
      <w:r w:rsidRPr="00E07BCE">
        <w:t xml:space="preserve">. Efter 2016 mattades </w:t>
      </w:r>
      <w:r>
        <w:t>ökningstakten</w:t>
      </w:r>
      <w:r w:rsidRPr="00E07BCE">
        <w:t xml:space="preserve"> av.</w:t>
      </w:r>
    </w:p>
    <w:p w14:paraId="6DF2897E" w14:textId="7D08255A" w:rsidR="0067606D" w:rsidRPr="00CE50E8" w:rsidRDefault="0067606D" w:rsidP="0067606D">
      <w:pPr>
        <w:pStyle w:val="Brdtextmedindrag"/>
        <w:rPr>
          <w:highlight w:val="yellow"/>
        </w:rPr>
      </w:pPr>
      <w:r w:rsidRPr="00E07BCE">
        <w:t xml:space="preserve">Mellan 1993 och 2016 har andelen av den kommunalt finansierade sysselsättningen som hör till privat sektor ökat stadigt. Den kommunalt finansierade sysselsättningen har därmed ökat snabbare än sysselsättningen i kommunal sektor. </w:t>
      </w:r>
      <w:r>
        <w:t>Denna trend bröts 2017 då andelen som tillhör privat sektor minskade. Nedgången fortsatte även 2018</w:t>
      </w:r>
      <w:r w:rsidRPr="00E07BCE">
        <w:t xml:space="preserve"> (se</w:t>
      </w:r>
      <w:r>
        <w:t xml:space="preserve"> </w:t>
      </w:r>
      <w:r>
        <w:fldChar w:fldCharType="begin"/>
      </w:r>
      <w:r>
        <w:instrText xml:space="preserve"> REF  _Ref16513791 \* Lower \h </w:instrText>
      </w:r>
      <w:r>
        <w:fldChar w:fldCharType="separate"/>
      </w:r>
      <w:r w:rsidR="00757DA4">
        <w:t xml:space="preserve">diagram </w:t>
      </w:r>
      <w:r w:rsidR="00757DA4">
        <w:rPr>
          <w:bCs/>
          <w:noProof/>
        </w:rPr>
        <w:t>8</w:t>
      </w:r>
      <w:r w:rsidR="00757DA4">
        <w:rPr>
          <w:noProof/>
        </w:rPr>
        <w:t>.9</w:t>
      </w:r>
      <w:r>
        <w:fldChar w:fldCharType="end"/>
      </w:r>
      <w:r w:rsidRPr="0091225D">
        <w:t>).</w:t>
      </w:r>
    </w:p>
    <w:p w14:paraId="0C91AAF3" w14:textId="665D60EA" w:rsidR="0067606D" w:rsidRPr="00E07BCE" w:rsidRDefault="0067606D" w:rsidP="0067606D">
      <w:pPr>
        <w:pStyle w:val="Brdtextmedindrag"/>
      </w:pPr>
      <w:r w:rsidRPr="00E07BCE">
        <w:t>I prognosen för 2019–2022 utvecklas den kommunfinansierade sysselsättningen svagt i likhet med den kommunala konsumtionen.</w:t>
      </w:r>
    </w:p>
    <w:p w14:paraId="4B57EFA3" w14:textId="0369497D" w:rsidR="0067606D" w:rsidRPr="00E07BCE" w:rsidRDefault="0067606D" w:rsidP="0067606D">
      <w:pPr>
        <w:pStyle w:val="Brdtextmedindrag"/>
      </w:pPr>
      <w:r w:rsidRPr="00E07BCE">
        <w:t xml:space="preserve">Utöver antal sysselsatta är även arbetade timmar ett viktigt mått. Arbetade timmar är ett bättre mått än antalet sysselsatta på den faktiska </w:t>
      </w:r>
      <w:r>
        <w:t>arbets</w:t>
      </w:r>
      <w:r w:rsidRPr="00E07BCE">
        <w:t xml:space="preserve">insatsen, eftersom de sysselsatta kan </w:t>
      </w:r>
      <w:r>
        <w:t xml:space="preserve">arbeta i </w:t>
      </w:r>
      <w:r w:rsidRPr="00E07BCE">
        <w:t xml:space="preserve">olika </w:t>
      </w:r>
      <w:r>
        <w:t>omfattning</w:t>
      </w:r>
      <w:r w:rsidRPr="00E07BCE">
        <w:t>. Om dessutom antalet kommunalt finansierade arbetade timmar sätts i relation till befolkningen fås ett grovt mått på hur arbetsinsatsen i förhållande till antalet personer som utnyttjar de kommunala tjänsterna utvecklats</w:t>
      </w:r>
      <w:r>
        <w:t xml:space="preserve"> (se </w:t>
      </w:r>
      <w:r>
        <w:fldChar w:fldCharType="begin"/>
      </w:r>
      <w:r>
        <w:instrText xml:space="preserve"> REF  _Ref16777864 \* Lower \h </w:instrText>
      </w:r>
      <w:r>
        <w:fldChar w:fldCharType="separate"/>
      </w:r>
      <w:r w:rsidR="00757DA4">
        <w:t xml:space="preserve">diagram </w:t>
      </w:r>
      <w:r w:rsidR="00757DA4">
        <w:rPr>
          <w:bCs/>
          <w:noProof/>
        </w:rPr>
        <w:t>8</w:t>
      </w:r>
      <w:r w:rsidR="00757DA4">
        <w:rPr>
          <w:noProof/>
        </w:rPr>
        <w:t>.10</w:t>
      </w:r>
      <w:r>
        <w:fldChar w:fldCharType="end"/>
      </w:r>
      <w:r>
        <w:t>)</w:t>
      </w:r>
      <w:r w:rsidRPr="00E07BCE">
        <w:t>.</w:t>
      </w:r>
    </w:p>
    <w:p w14:paraId="0791255F" w14:textId="20998DCE" w:rsidR="0067606D" w:rsidRPr="005C3950" w:rsidRDefault="0067606D" w:rsidP="0067606D">
      <w:pPr>
        <w:pStyle w:val="Brdtextmedindrag"/>
      </w:pPr>
      <w:r w:rsidRPr="005C3950">
        <w:t>Under hela prognosperioden väntas den kommunfinansierade sysselsättningen per invånare minska. I närtid är det främst en dämpad inkomstutveckling</w:t>
      </w:r>
      <w:r>
        <w:t xml:space="preserve"> samt minskade migrations</w:t>
      </w:r>
      <w:r>
        <w:softHyphen/>
        <w:t>relaterade utgifter</w:t>
      </w:r>
      <w:r w:rsidRPr="005C3950">
        <w:t xml:space="preserve"> i kommunsektorn som är orsaken till minsk</w:t>
      </w:r>
      <w:r>
        <w:t>ningen</w:t>
      </w:r>
      <w:r w:rsidRPr="005C3950">
        <w:t>. Mot slutet av prognos</w:t>
      </w:r>
      <w:r>
        <w:softHyphen/>
      </w:r>
      <w:r w:rsidRPr="005C3950">
        <w:t>perioden förklaras den svaga utvecklingen främst av antagande</w:t>
      </w:r>
      <w:r>
        <w:t>t</w:t>
      </w:r>
      <w:r w:rsidRPr="005C3950">
        <w:t xml:space="preserve"> om oförändrad politik som beskr</w:t>
      </w:r>
      <w:r>
        <w:t>e</w:t>
      </w:r>
      <w:r w:rsidRPr="005C3950">
        <w:t>v</w:t>
      </w:r>
      <w:r>
        <w:t>s</w:t>
      </w:r>
      <w:r w:rsidRPr="005C3950">
        <w:t xml:space="preserve"> i inledning</w:t>
      </w:r>
      <w:r>
        <w:t>en</w:t>
      </w:r>
      <w:r w:rsidRPr="005C3950">
        <w:t xml:space="preserve"> av avsnittet Kommun</w:t>
      </w:r>
      <w:r>
        <w:softHyphen/>
      </w:r>
      <w:r w:rsidRPr="005C3950">
        <w:t xml:space="preserve">sektorns finanser. Samtidigt väntas befolkningen </w:t>
      </w:r>
      <w:r w:rsidRPr="005C3950">
        <w:t>fortsätta öka i snabbare takt än den genom</w:t>
      </w:r>
      <w:r>
        <w:softHyphen/>
      </w:r>
      <w:r w:rsidRPr="005C3950">
        <w:t>snittliga ökningstakten sedan 2000.</w:t>
      </w:r>
    </w:p>
    <w:p w14:paraId="5478767F" w14:textId="77777777" w:rsidR="0067606D" w:rsidRPr="00CE50E8" w:rsidRDefault="0067606D" w:rsidP="0067606D">
      <w:pPr>
        <w:pStyle w:val="Brdtext"/>
        <w:rPr>
          <w:highlight w:val="yellow"/>
        </w:rPr>
      </w:pPr>
    </w:p>
    <w:p w14:paraId="18B377E2" w14:textId="700415F4" w:rsidR="0067606D" w:rsidRDefault="0067606D" w:rsidP="0067606D">
      <w:pPr>
        <w:pStyle w:val="DiagramRubrik"/>
      </w:pPr>
      <w:bookmarkStart w:id="325" w:name="_Ref16777864"/>
      <w:bookmarkStart w:id="326" w:name="_Toc19290730"/>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8</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10</w:t>
      </w:r>
      <w:r>
        <w:rPr>
          <w:noProof/>
        </w:rPr>
        <w:fldChar w:fldCharType="end"/>
      </w:r>
      <w:bookmarkEnd w:id="325"/>
      <w:r>
        <w:rPr>
          <w:noProof/>
        </w:rPr>
        <w:tab/>
      </w:r>
      <w:r w:rsidRPr="00552DD0">
        <w:t>Kommunalt finansierad sysselsättning och arbetade timmar per 1</w:t>
      </w:r>
      <w:r>
        <w:rPr>
          <w:rFonts w:ascii="Cambria" w:hAnsi="Cambria"/>
        </w:rPr>
        <w:t> </w:t>
      </w:r>
      <w:r w:rsidRPr="00552DD0">
        <w:t>000</w:t>
      </w:r>
      <w:r>
        <w:rPr>
          <w:rFonts w:ascii="Cambria" w:hAnsi="Cambria"/>
        </w:rPr>
        <w:t> </w:t>
      </w:r>
      <w:r w:rsidRPr="00552DD0">
        <w:t>invånare</w:t>
      </w:r>
      <w:bookmarkEnd w:id="326"/>
    </w:p>
    <w:p w14:paraId="380AE022" w14:textId="0819C350" w:rsidR="0067606D" w:rsidRDefault="0067606D" w:rsidP="0067606D">
      <w:pPr>
        <w:pStyle w:val="DiagramUnderrubrik"/>
      </w:pPr>
      <w:r w:rsidRPr="00552DD0">
        <w:t>Antal sysselsatta/1 000 inv.</w:t>
      </w:r>
      <w:r>
        <w:tab/>
      </w:r>
      <w:r w:rsidRPr="00552DD0">
        <w:t>Arbetade timmar/1 000 inv.</w:t>
      </w:r>
    </w:p>
    <w:p w14:paraId="438E668A" w14:textId="3A7BC4CE" w:rsidR="0067606D" w:rsidRDefault="0067606D" w:rsidP="0067606D">
      <w:pPr>
        <w:pStyle w:val="Brdtext"/>
        <w:keepNext/>
        <w:spacing w:line="260" w:lineRule="atLeast"/>
      </w:pPr>
      <w:r>
        <w:rPr>
          <w:noProof/>
        </w:rPr>
        <w:drawing>
          <wp:inline distT="0" distB="0" distL="0" distR="0" wp14:anchorId="2C592A5C" wp14:editId="3C4F8EF1">
            <wp:extent cx="2753995" cy="2044065"/>
            <wp:effectExtent l="0" t="0" r="8255" b="0"/>
            <wp:docPr id="42" name="Diagram 7">
              <a:extLst xmlns:a="http://schemas.openxmlformats.org/drawingml/2006/main">
                <a:ext uri="{FF2B5EF4-FFF2-40B4-BE49-F238E27FC236}">
                  <a16:creationId xmlns:a16="http://schemas.microsoft.com/office/drawing/2014/main" id="{A67FA2EF-5D9E-46FC-BDA4-EF0F57C5FE9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1"/>
              </a:graphicData>
            </a:graphic>
          </wp:inline>
        </w:drawing>
      </w:r>
    </w:p>
    <w:p w14:paraId="0E4AF8A1" w14:textId="77777777" w:rsidR="0067606D" w:rsidRDefault="0067606D" w:rsidP="0067606D">
      <w:pPr>
        <w:pStyle w:val="DiagramFotnot"/>
      </w:pPr>
      <w:r w:rsidRPr="00552DD0">
        <w:t>Anm.: Svenska kyrkan ingick i kommunsektorn t.o.m. 1999.</w:t>
      </w:r>
    </w:p>
    <w:p w14:paraId="49009F6A" w14:textId="5F59ACE7" w:rsidR="0067606D" w:rsidRDefault="0067606D" w:rsidP="0067606D">
      <w:pPr>
        <w:pStyle w:val="DiagramFotnot"/>
      </w:pPr>
      <w:r w:rsidRPr="00552DD0">
        <w:t>Källor: Statistiska centralbyrån, Konjunkturinstitutet och egna beräkningar.</w:t>
      </w:r>
    </w:p>
    <w:p w14:paraId="59FF9C73" w14:textId="496E7C77" w:rsidR="0067606D" w:rsidRDefault="0067606D" w:rsidP="0067606D">
      <w:pPr>
        <w:pStyle w:val="Rubrik2"/>
      </w:pPr>
      <w:bookmarkStart w:id="327" w:name="_Toc19298877"/>
      <w:r w:rsidRPr="00E87FA0">
        <w:t>Nettoförmögenheten och skuldutvecklingen</w:t>
      </w:r>
      <w:bookmarkEnd w:id="327"/>
    </w:p>
    <w:p w14:paraId="304D6ECB" w14:textId="2DFF0260" w:rsidR="0067606D" w:rsidRPr="005777CB" w:rsidRDefault="0067606D" w:rsidP="0067606D">
      <w:pPr>
        <w:pStyle w:val="Brdtext"/>
      </w:pPr>
      <w:r w:rsidRPr="005777CB">
        <w:t xml:space="preserve">Den offentliga sektorns nettoförmögenhet består av både realkapital och finansiella tillgångar, med avdrag för skulder (se </w:t>
      </w:r>
      <w:r>
        <w:fldChar w:fldCharType="begin"/>
      </w:r>
      <w:r>
        <w:instrText xml:space="preserve"> REF  _Ref17127891 \* Lower \h </w:instrText>
      </w:r>
      <w:r>
        <w:fldChar w:fldCharType="separate"/>
      </w:r>
      <w:r w:rsidR="00757DA4">
        <w:t xml:space="preserve">tabell </w:t>
      </w:r>
      <w:r w:rsidR="00757DA4">
        <w:rPr>
          <w:bCs/>
          <w:noProof/>
        </w:rPr>
        <w:t>8</w:t>
      </w:r>
      <w:r w:rsidR="00757DA4">
        <w:t>.</w:t>
      </w:r>
      <w:r w:rsidR="00757DA4">
        <w:rPr>
          <w:noProof/>
        </w:rPr>
        <w:t>15</w:t>
      </w:r>
      <w:r>
        <w:fldChar w:fldCharType="end"/>
      </w:r>
      <w:r w:rsidRPr="005777CB">
        <w:t>). Realkapitalet, eller kapitalstocken, innefattar både materiella tillgångar, som t.ex. byggnader och anläggningar, och immateriella tillgångar, som t.ex. forskning och utveckling samt datorprogram. Större delen av den offentliga sektorns kapitalstock består av byggnader, vägar och annan infrastruktur som inte ger någon direkt finansiell avkastning. En del av kapitalstocken, som t.ex. skolor, sjukhus och kontorsbyggnader, används för produktion av offentliga tjänster medan andra delar, exempelvis infrastrukturen, ger en samhällsekonomisk avkastning. Vidare ingår mark som tillgångsslag i den officiella statistiken. De finansiella till</w:t>
      </w:r>
      <w:r>
        <w:softHyphen/>
      </w:r>
      <w:r w:rsidRPr="005777CB">
        <w:t>gångarna omfattar såväl olika fordringar på den privata sektorn som aktier. Aktieinnehaven kan vara likvida tillgångar förknippade med ett tydligt avkastningskrav, som t.ex. AP-fondernas aktie</w:t>
      </w:r>
      <w:r>
        <w:softHyphen/>
      </w:r>
      <w:r w:rsidRPr="005777CB">
        <w:t>innehav. Innehaven kan också vara en form för kontroll av realkapital, som t.ex. statens ägande av statliga bolag.</w:t>
      </w:r>
    </w:p>
    <w:p w14:paraId="266F5AF5" w14:textId="77777777" w:rsidR="0067606D" w:rsidRDefault="0067606D" w:rsidP="0067606D">
      <w:pPr>
        <w:pStyle w:val="Brdtext"/>
      </w:pPr>
      <w:bookmarkStart w:id="328" w:name="_Ref16776591"/>
    </w:p>
    <w:p w14:paraId="19013163" w14:textId="56CE64DE" w:rsidR="0067606D" w:rsidRDefault="0067606D" w:rsidP="0067606D">
      <w:pPr>
        <w:pStyle w:val="TabellRubrik"/>
      </w:pPr>
      <w:bookmarkStart w:id="329" w:name="_Ref17127891"/>
      <w:bookmarkStart w:id="330" w:name="_Toc19299027"/>
      <w:r>
        <w:lastRenderedPageBreak/>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8</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15</w:t>
      </w:r>
      <w:r>
        <w:rPr>
          <w:noProof/>
        </w:rPr>
        <w:fldChar w:fldCharType="end"/>
      </w:r>
      <w:bookmarkEnd w:id="329"/>
      <w:r>
        <w:rPr>
          <w:noProof/>
        </w:rPr>
        <w:tab/>
      </w:r>
      <w:r w:rsidRPr="00457427">
        <w:t>Den offentliga sektorns okonsoliderade tillgångar och skulder samt nettoförmögenhet 2018</w:t>
      </w:r>
      <w:bookmarkEnd w:id="330"/>
    </w:p>
    <w:bookmarkEnd w:id="328"/>
    <w:tbl>
      <w:tblPr>
        <w:tblStyle w:val="RKEgentabell"/>
        <w:tblW w:w="4383" w:type="dxa"/>
        <w:tblInd w:w="0" w:type="dxa"/>
        <w:tblLayout w:type="fixed"/>
        <w:tblLook w:val="0460" w:firstRow="1" w:lastRow="1" w:firstColumn="0" w:lastColumn="0" w:noHBand="0" w:noVBand="1"/>
      </w:tblPr>
      <w:tblGrid>
        <w:gridCol w:w="2552"/>
        <w:gridCol w:w="915"/>
        <w:gridCol w:w="916"/>
      </w:tblGrid>
      <w:tr w:rsidR="0067606D" w:rsidRPr="00271DD7" w14:paraId="2F591649" w14:textId="77777777" w:rsidTr="0067606D">
        <w:trPr>
          <w:cnfStyle w:val="100000000000" w:firstRow="1" w:lastRow="0" w:firstColumn="0" w:lastColumn="0" w:oddVBand="0" w:evenVBand="0" w:oddHBand="0" w:evenHBand="0" w:firstRowFirstColumn="0" w:firstRowLastColumn="0" w:lastRowFirstColumn="0" w:lastRowLastColumn="0"/>
        </w:trPr>
        <w:tc>
          <w:tcPr>
            <w:tcW w:w="2552" w:type="dxa"/>
            <w:tcMar>
              <w:left w:w="0" w:type="dxa"/>
              <w:right w:w="0" w:type="dxa"/>
            </w:tcMar>
          </w:tcPr>
          <w:p w14:paraId="06246987" w14:textId="77777777" w:rsidR="0067606D" w:rsidRPr="00271DD7" w:rsidRDefault="0067606D" w:rsidP="0067606D">
            <w:pPr>
              <w:pStyle w:val="TabellHuvud"/>
              <w:keepNext/>
              <w:keepLines/>
              <w:jc w:val="left"/>
            </w:pPr>
          </w:p>
        </w:tc>
        <w:tc>
          <w:tcPr>
            <w:tcW w:w="915" w:type="dxa"/>
          </w:tcPr>
          <w:p w14:paraId="639531DA" w14:textId="1BE54D2F" w:rsidR="0067606D" w:rsidRPr="00271DD7" w:rsidRDefault="0067606D" w:rsidP="0067606D">
            <w:pPr>
              <w:pStyle w:val="TabellHuvud"/>
              <w:keepNext/>
              <w:keepLines/>
            </w:pPr>
            <w:r w:rsidRPr="00271DD7">
              <w:t>Miljarder kronor</w:t>
            </w:r>
          </w:p>
        </w:tc>
        <w:tc>
          <w:tcPr>
            <w:tcW w:w="916" w:type="dxa"/>
          </w:tcPr>
          <w:p w14:paraId="20B7342B" w14:textId="42C68036" w:rsidR="0067606D" w:rsidRPr="00FD4C67" w:rsidRDefault="0067606D" w:rsidP="0067606D">
            <w:pPr>
              <w:pStyle w:val="TabellHuvud"/>
              <w:keepNext/>
              <w:keepLines/>
            </w:pPr>
            <w:r w:rsidRPr="00FD4C67">
              <w:t>Procent av BNP</w:t>
            </w:r>
          </w:p>
        </w:tc>
      </w:tr>
      <w:tr w:rsidR="0067606D" w:rsidRPr="00271DD7" w14:paraId="672A56DF" w14:textId="77777777" w:rsidTr="0067606D">
        <w:tc>
          <w:tcPr>
            <w:tcW w:w="0" w:type="dxa"/>
            <w:tcBorders>
              <w:top w:val="single" w:sz="18" w:space="0" w:color="auto"/>
              <w:bottom w:val="nil"/>
            </w:tcBorders>
            <w:tcMar>
              <w:left w:w="0" w:type="dxa"/>
              <w:right w:w="0" w:type="dxa"/>
            </w:tcMar>
          </w:tcPr>
          <w:p w14:paraId="07B8BEFF" w14:textId="4F8C692C" w:rsidR="0067606D" w:rsidRPr="00271DD7" w:rsidRDefault="0067606D" w:rsidP="0067606D">
            <w:pPr>
              <w:pStyle w:val="TabellRader"/>
              <w:keepNext/>
              <w:keepLines/>
              <w:jc w:val="left"/>
              <w:rPr>
                <w:b/>
              </w:rPr>
            </w:pPr>
            <w:r w:rsidRPr="00271DD7">
              <w:rPr>
                <w:b/>
              </w:rPr>
              <w:t>Tillgångar</w:t>
            </w:r>
          </w:p>
        </w:tc>
        <w:tc>
          <w:tcPr>
            <w:tcW w:w="0" w:type="dxa"/>
            <w:tcBorders>
              <w:top w:val="single" w:sz="18" w:space="0" w:color="auto"/>
              <w:bottom w:val="nil"/>
            </w:tcBorders>
            <w:vAlign w:val="bottom"/>
          </w:tcPr>
          <w:p w14:paraId="421814C7" w14:textId="0EE112EC" w:rsidR="0067606D" w:rsidRPr="00271DD7" w:rsidRDefault="0067606D" w:rsidP="0067606D">
            <w:pPr>
              <w:pStyle w:val="TabellRader"/>
              <w:keepNext/>
              <w:keepLines/>
              <w:rPr>
                <w:b/>
              </w:rPr>
            </w:pPr>
            <w:r w:rsidRPr="005777CB">
              <w:rPr>
                <w:b/>
              </w:rPr>
              <w:t>8 697</w:t>
            </w:r>
          </w:p>
        </w:tc>
        <w:tc>
          <w:tcPr>
            <w:tcW w:w="0" w:type="dxa"/>
            <w:tcBorders>
              <w:top w:val="single" w:sz="18" w:space="0" w:color="auto"/>
              <w:bottom w:val="nil"/>
            </w:tcBorders>
            <w:vAlign w:val="bottom"/>
          </w:tcPr>
          <w:p w14:paraId="63C3BCAE" w14:textId="02E26D50" w:rsidR="0067606D" w:rsidRPr="00450F47" w:rsidRDefault="0067606D">
            <w:pPr>
              <w:pStyle w:val="TabellRader"/>
              <w:keepNext/>
              <w:keepLines/>
              <w:rPr>
                <w:b/>
                <w:i/>
              </w:rPr>
            </w:pPr>
            <w:r w:rsidRPr="00450F47">
              <w:rPr>
                <w:i/>
              </w:rPr>
              <w:t>181,6</w:t>
            </w:r>
          </w:p>
        </w:tc>
      </w:tr>
      <w:tr w:rsidR="0067606D" w:rsidRPr="00271DD7" w14:paraId="6750E7FD" w14:textId="77777777" w:rsidTr="0067606D">
        <w:tc>
          <w:tcPr>
            <w:tcW w:w="0" w:type="dxa"/>
            <w:tcBorders>
              <w:top w:val="nil"/>
              <w:bottom w:val="nil"/>
            </w:tcBorders>
            <w:tcMar>
              <w:left w:w="0" w:type="dxa"/>
              <w:right w:w="0" w:type="dxa"/>
            </w:tcMar>
          </w:tcPr>
          <w:p w14:paraId="5E5385EC" w14:textId="2D2655D6" w:rsidR="0067606D" w:rsidRPr="00271DD7" w:rsidRDefault="0067606D" w:rsidP="0067606D">
            <w:pPr>
              <w:pStyle w:val="TabellRader"/>
              <w:keepNext/>
              <w:keepLines/>
              <w:jc w:val="left"/>
            </w:pPr>
            <w:r w:rsidRPr="00271DD7">
              <w:t>Finansiella tillgångar</w:t>
            </w:r>
          </w:p>
        </w:tc>
        <w:tc>
          <w:tcPr>
            <w:tcW w:w="0" w:type="dxa"/>
            <w:tcBorders>
              <w:top w:val="nil"/>
              <w:bottom w:val="nil"/>
            </w:tcBorders>
            <w:vAlign w:val="bottom"/>
          </w:tcPr>
          <w:p w14:paraId="18EE318F" w14:textId="6B9FA94C" w:rsidR="0067606D" w:rsidRPr="00271DD7" w:rsidRDefault="0067606D" w:rsidP="0067606D">
            <w:pPr>
              <w:pStyle w:val="TabellRader"/>
              <w:keepNext/>
              <w:keepLines/>
            </w:pPr>
            <w:r w:rsidRPr="00271DD7">
              <w:t>4 300</w:t>
            </w:r>
          </w:p>
        </w:tc>
        <w:tc>
          <w:tcPr>
            <w:tcW w:w="0" w:type="dxa"/>
            <w:tcBorders>
              <w:top w:val="nil"/>
              <w:bottom w:val="nil"/>
            </w:tcBorders>
            <w:vAlign w:val="bottom"/>
          </w:tcPr>
          <w:p w14:paraId="042A56CF" w14:textId="4CA258ED" w:rsidR="0067606D" w:rsidRPr="00FD4C67" w:rsidRDefault="0067606D">
            <w:pPr>
              <w:pStyle w:val="TabellRader"/>
              <w:keepNext/>
              <w:keepLines/>
            </w:pPr>
            <w:r w:rsidRPr="00BB7E88">
              <w:t>86,5</w:t>
            </w:r>
          </w:p>
        </w:tc>
      </w:tr>
      <w:tr w:rsidR="0067606D" w:rsidRPr="00271DD7" w14:paraId="57ABEEBC" w14:textId="77777777" w:rsidTr="0067606D">
        <w:tc>
          <w:tcPr>
            <w:tcW w:w="0" w:type="dxa"/>
            <w:tcBorders>
              <w:top w:val="nil"/>
              <w:bottom w:val="nil"/>
            </w:tcBorders>
            <w:tcMar>
              <w:left w:w="0" w:type="dxa"/>
              <w:right w:w="0" w:type="dxa"/>
            </w:tcMar>
          </w:tcPr>
          <w:p w14:paraId="26850B69" w14:textId="2402EB89" w:rsidR="0067606D" w:rsidRPr="00271DD7" w:rsidRDefault="0067606D" w:rsidP="0067606D">
            <w:pPr>
              <w:pStyle w:val="TabellRader"/>
              <w:keepNext/>
              <w:keepLines/>
              <w:jc w:val="left"/>
              <w:rPr>
                <w:i/>
              </w:rPr>
            </w:pPr>
            <w:r w:rsidRPr="00271DD7">
              <w:rPr>
                <w:i/>
              </w:rPr>
              <w:t>varav aktier</w:t>
            </w:r>
          </w:p>
        </w:tc>
        <w:tc>
          <w:tcPr>
            <w:tcW w:w="0" w:type="dxa"/>
            <w:tcBorders>
              <w:top w:val="nil"/>
              <w:bottom w:val="nil"/>
            </w:tcBorders>
            <w:vAlign w:val="bottom"/>
          </w:tcPr>
          <w:p w14:paraId="59137DAE" w14:textId="672EAB7A" w:rsidR="0067606D" w:rsidRPr="00271DD7" w:rsidRDefault="0067606D" w:rsidP="0067606D">
            <w:pPr>
              <w:pStyle w:val="TabellRader"/>
              <w:keepNext/>
              <w:keepLines/>
              <w:rPr>
                <w:i/>
              </w:rPr>
            </w:pPr>
            <w:r w:rsidRPr="003B0444">
              <w:rPr>
                <w:i/>
              </w:rPr>
              <w:t>1 953</w:t>
            </w:r>
          </w:p>
        </w:tc>
        <w:tc>
          <w:tcPr>
            <w:tcW w:w="0" w:type="dxa"/>
            <w:tcBorders>
              <w:top w:val="nil"/>
              <w:bottom w:val="nil"/>
            </w:tcBorders>
            <w:vAlign w:val="bottom"/>
          </w:tcPr>
          <w:p w14:paraId="5BC96170" w14:textId="5FC24BF1" w:rsidR="0067606D" w:rsidRPr="000A7AE0" w:rsidRDefault="0067606D">
            <w:pPr>
              <w:pStyle w:val="TabellRader"/>
              <w:keepNext/>
              <w:keepLines/>
              <w:rPr>
                <w:i/>
              </w:rPr>
            </w:pPr>
            <w:r w:rsidRPr="00450F47">
              <w:rPr>
                <w:i/>
              </w:rPr>
              <w:t>40,8</w:t>
            </w:r>
          </w:p>
        </w:tc>
      </w:tr>
      <w:tr w:rsidR="0067606D" w:rsidRPr="00271DD7" w14:paraId="7CC1F2EB" w14:textId="77777777" w:rsidTr="0067606D">
        <w:tc>
          <w:tcPr>
            <w:tcW w:w="2552" w:type="dxa"/>
            <w:tcBorders>
              <w:top w:val="nil"/>
              <w:bottom w:val="nil"/>
            </w:tcBorders>
            <w:tcMar>
              <w:left w:w="0" w:type="dxa"/>
              <w:right w:w="0" w:type="dxa"/>
            </w:tcMar>
          </w:tcPr>
          <w:p w14:paraId="4B2528D7" w14:textId="611F44FF" w:rsidR="0067606D" w:rsidRPr="00271DD7" w:rsidRDefault="0067606D" w:rsidP="0067606D">
            <w:pPr>
              <w:pStyle w:val="TabellRader"/>
              <w:keepNext/>
              <w:keepLines/>
              <w:jc w:val="left"/>
            </w:pPr>
            <w:r w:rsidRPr="00271DD7">
              <w:t>Kapitalstock</w:t>
            </w:r>
          </w:p>
        </w:tc>
        <w:tc>
          <w:tcPr>
            <w:tcW w:w="915" w:type="dxa"/>
            <w:tcBorders>
              <w:top w:val="nil"/>
              <w:bottom w:val="nil"/>
            </w:tcBorders>
            <w:vAlign w:val="bottom"/>
          </w:tcPr>
          <w:p w14:paraId="6B9CA9AD" w14:textId="047547E8" w:rsidR="0067606D" w:rsidRPr="00271DD7" w:rsidRDefault="0067606D" w:rsidP="0067606D">
            <w:pPr>
              <w:pStyle w:val="TabellRader"/>
              <w:keepNext/>
              <w:keepLines/>
            </w:pPr>
            <w:r w:rsidRPr="00271DD7">
              <w:t>4 397</w:t>
            </w:r>
          </w:p>
        </w:tc>
        <w:tc>
          <w:tcPr>
            <w:tcW w:w="916" w:type="dxa"/>
            <w:tcBorders>
              <w:top w:val="nil"/>
              <w:bottom w:val="nil"/>
              <w:right w:val="nil"/>
            </w:tcBorders>
            <w:vAlign w:val="bottom"/>
          </w:tcPr>
          <w:p w14:paraId="74264F6D" w14:textId="49CC715B" w:rsidR="0067606D" w:rsidRPr="00FD4C67" w:rsidRDefault="0067606D">
            <w:pPr>
              <w:pStyle w:val="TabellRader"/>
              <w:keepNext/>
              <w:keepLines/>
            </w:pPr>
            <w:r w:rsidRPr="00BB7E88">
              <w:t>91,8</w:t>
            </w:r>
          </w:p>
        </w:tc>
      </w:tr>
      <w:tr w:rsidR="0067606D" w:rsidRPr="000A7AE0" w14:paraId="63B33407" w14:textId="77777777" w:rsidTr="0067606D">
        <w:tc>
          <w:tcPr>
            <w:tcW w:w="2552" w:type="dxa"/>
            <w:tcBorders>
              <w:top w:val="nil"/>
              <w:left w:val="nil"/>
              <w:bottom w:val="single" w:sz="6" w:space="0" w:color="auto"/>
            </w:tcBorders>
            <w:tcMar>
              <w:left w:w="0" w:type="dxa"/>
              <w:right w:w="0" w:type="dxa"/>
            </w:tcMar>
          </w:tcPr>
          <w:p w14:paraId="026FCD71" w14:textId="17DDC105" w:rsidR="0067606D" w:rsidRPr="00271DD7" w:rsidRDefault="0067606D" w:rsidP="0067606D">
            <w:pPr>
              <w:pStyle w:val="TabellRader"/>
              <w:keepNext/>
              <w:keepLines/>
              <w:jc w:val="left"/>
              <w:rPr>
                <w:i/>
              </w:rPr>
            </w:pPr>
            <w:r w:rsidRPr="00271DD7">
              <w:rPr>
                <w:i/>
              </w:rPr>
              <w:t>varav mark</w:t>
            </w:r>
          </w:p>
        </w:tc>
        <w:tc>
          <w:tcPr>
            <w:tcW w:w="915" w:type="dxa"/>
            <w:tcBorders>
              <w:top w:val="nil"/>
              <w:bottom w:val="single" w:sz="6" w:space="0" w:color="auto"/>
            </w:tcBorders>
            <w:vAlign w:val="bottom"/>
          </w:tcPr>
          <w:p w14:paraId="162918AF" w14:textId="225447EE" w:rsidR="0067606D" w:rsidRPr="00271DD7" w:rsidRDefault="0067606D" w:rsidP="0067606D">
            <w:pPr>
              <w:pStyle w:val="TabellRader"/>
              <w:keepNext/>
              <w:keepLines/>
              <w:rPr>
                <w:i/>
              </w:rPr>
            </w:pPr>
            <w:r w:rsidRPr="003B0444">
              <w:rPr>
                <w:i/>
              </w:rPr>
              <w:t>896</w:t>
            </w:r>
          </w:p>
        </w:tc>
        <w:tc>
          <w:tcPr>
            <w:tcW w:w="916" w:type="dxa"/>
            <w:tcBorders>
              <w:top w:val="nil"/>
              <w:bottom w:val="single" w:sz="6" w:space="0" w:color="auto"/>
              <w:right w:val="nil"/>
            </w:tcBorders>
            <w:vAlign w:val="bottom"/>
          </w:tcPr>
          <w:p w14:paraId="41A4A0A2" w14:textId="7C5E7EA8" w:rsidR="0067606D" w:rsidRPr="000A7AE0" w:rsidRDefault="0067606D">
            <w:pPr>
              <w:pStyle w:val="TabellRader"/>
              <w:keepNext/>
              <w:keepLines/>
              <w:rPr>
                <w:i/>
              </w:rPr>
            </w:pPr>
            <w:r w:rsidRPr="00450F47">
              <w:rPr>
                <w:i/>
              </w:rPr>
              <w:t>18,7</w:t>
            </w:r>
          </w:p>
        </w:tc>
      </w:tr>
      <w:tr w:rsidR="0067606D" w:rsidRPr="00271DD7" w14:paraId="4D9D14AE" w14:textId="77777777" w:rsidTr="0067606D">
        <w:tc>
          <w:tcPr>
            <w:tcW w:w="2552" w:type="dxa"/>
            <w:tcBorders>
              <w:top w:val="single" w:sz="6" w:space="0" w:color="auto"/>
              <w:bottom w:val="nil"/>
            </w:tcBorders>
            <w:tcMar>
              <w:left w:w="0" w:type="dxa"/>
              <w:right w:w="0" w:type="dxa"/>
            </w:tcMar>
          </w:tcPr>
          <w:p w14:paraId="2C5E75BB" w14:textId="441282E5" w:rsidR="0067606D" w:rsidRPr="00271DD7" w:rsidRDefault="0067606D" w:rsidP="0067606D">
            <w:pPr>
              <w:pStyle w:val="TabellRader"/>
              <w:keepNext/>
              <w:keepLines/>
              <w:jc w:val="left"/>
              <w:rPr>
                <w:b/>
              </w:rPr>
            </w:pPr>
            <w:r w:rsidRPr="00271DD7">
              <w:rPr>
                <w:b/>
              </w:rPr>
              <w:t>Skulder</w:t>
            </w:r>
          </w:p>
        </w:tc>
        <w:tc>
          <w:tcPr>
            <w:tcW w:w="915" w:type="dxa"/>
            <w:tcBorders>
              <w:top w:val="single" w:sz="6" w:space="0" w:color="auto"/>
              <w:bottom w:val="nil"/>
            </w:tcBorders>
            <w:vAlign w:val="bottom"/>
          </w:tcPr>
          <w:p w14:paraId="3ED74520" w14:textId="1658353A" w:rsidR="0067606D" w:rsidRPr="00271DD7" w:rsidRDefault="0067606D" w:rsidP="0067606D">
            <w:pPr>
              <w:pStyle w:val="TabellRader"/>
              <w:keepNext/>
              <w:keepLines/>
              <w:rPr>
                <w:b/>
              </w:rPr>
            </w:pPr>
            <w:r w:rsidRPr="00271DD7">
              <w:rPr>
                <w:b/>
              </w:rPr>
              <w:t>3 050</w:t>
            </w:r>
          </w:p>
        </w:tc>
        <w:tc>
          <w:tcPr>
            <w:tcW w:w="916" w:type="dxa"/>
            <w:tcBorders>
              <w:top w:val="single" w:sz="6" w:space="0" w:color="auto"/>
              <w:bottom w:val="nil"/>
            </w:tcBorders>
            <w:vAlign w:val="bottom"/>
          </w:tcPr>
          <w:p w14:paraId="6383AD52" w14:textId="5B771E8B" w:rsidR="0067606D" w:rsidRPr="000A7AE0" w:rsidRDefault="0067606D">
            <w:pPr>
              <w:pStyle w:val="TabellRader"/>
              <w:keepNext/>
              <w:keepLines/>
              <w:rPr>
                <w:b/>
              </w:rPr>
            </w:pPr>
            <w:r w:rsidRPr="00450F47">
              <w:rPr>
                <w:b/>
              </w:rPr>
              <w:t>63,7</w:t>
            </w:r>
          </w:p>
        </w:tc>
      </w:tr>
      <w:tr w:rsidR="0067606D" w:rsidRPr="00271DD7" w14:paraId="23CFB272" w14:textId="77777777" w:rsidTr="0067606D">
        <w:tc>
          <w:tcPr>
            <w:tcW w:w="0" w:type="dxa"/>
            <w:tcBorders>
              <w:top w:val="nil"/>
              <w:bottom w:val="nil"/>
            </w:tcBorders>
            <w:tcMar>
              <w:left w:w="0" w:type="dxa"/>
              <w:right w:w="0" w:type="dxa"/>
            </w:tcMar>
          </w:tcPr>
          <w:p w14:paraId="164CBEFD" w14:textId="03B36764" w:rsidR="0067606D" w:rsidRPr="00271DD7" w:rsidRDefault="0067606D" w:rsidP="0067606D">
            <w:pPr>
              <w:pStyle w:val="TabellRader"/>
              <w:keepNext/>
              <w:keepLines/>
              <w:jc w:val="left"/>
              <w:rPr>
                <w:b/>
              </w:rPr>
            </w:pPr>
            <w:r w:rsidRPr="00271DD7">
              <w:rPr>
                <w:b/>
              </w:rPr>
              <w:t>Maastrichtskuld</w:t>
            </w:r>
            <w:r w:rsidRPr="00E55A2D">
              <w:rPr>
                <w:vertAlign w:val="superscript"/>
              </w:rPr>
              <w:t>1</w:t>
            </w:r>
          </w:p>
        </w:tc>
        <w:tc>
          <w:tcPr>
            <w:tcW w:w="0" w:type="dxa"/>
            <w:tcBorders>
              <w:top w:val="nil"/>
              <w:bottom w:val="nil"/>
            </w:tcBorders>
            <w:vAlign w:val="bottom"/>
          </w:tcPr>
          <w:p w14:paraId="19479CA5" w14:textId="50FEBBA6" w:rsidR="0067606D" w:rsidRPr="00271DD7" w:rsidRDefault="0067606D" w:rsidP="0067606D">
            <w:pPr>
              <w:pStyle w:val="TabellRader"/>
              <w:keepNext/>
              <w:keepLines/>
              <w:rPr>
                <w:b/>
              </w:rPr>
            </w:pPr>
            <w:r w:rsidRPr="00271DD7">
              <w:rPr>
                <w:b/>
              </w:rPr>
              <w:t>1 859</w:t>
            </w:r>
          </w:p>
        </w:tc>
        <w:tc>
          <w:tcPr>
            <w:tcW w:w="0" w:type="dxa"/>
            <w:tcBorders>
              <w:top w:val="nil"/>
              <w:bottom w:val="nil"/>
            </w:tcBorders>
            <w:vAlign w:val="bottom"/>
          </w:tcPr>
          <w:p w14:paraId="6B512A46" w14:textId="0E1E7155" w:rsidR="0067606D" w:rsidRPr="000A7AE0" w:rsidRDefault="0067606D">
            <w:pPr>
              <w:pStyle w:val="TabellRader"/>
              <w:keepNext/>
              <w:keepLines/>
              <w:rPr>
                <w:b/>
              </w:rPr>
            </w:pPr>
            <w:r w:rsidRPr="00450F47">
              <w:rPr>
                <w:b/>
              </w:rPr>
              <w:t>38,8</w:t>
            </w:r>
          </w:p>
        </w:tc>
      </w:tr>
      <w:tr w:rsidR="0067606D" w:rsidRPr="00271DD7" w14:paraId="61F149CC" w14:textId="77777777" w:rsidTr="0067606D">
        <w:tc>
          <w:tcPr>
            <w:tcW w:w="2552" w:type="dxa"/>
            <w:tcBorders>
              <w:top w:val="nil"/>
              <w:bottom w:val="nil"/>
            </w:tcBorders>
            <w:tcMar>
              <w:left w:w="0" w:type="dxa"/>
              <w:right w:w="0" w:type="dxa"/>
            </w:tcMar>
          </w:tcPr>
          <w:p w14:paraId="73716296" w14:textId="21300A1F" w:rsidR="0067606D" w:rsidRPr="00271DD7" w:rsidRDefault="0067606D" w:rsidP="0067606D">
            <w:pPr>
              <w:pStyle w:val="TabellRader"/>
              <w:keepNext/>
              <w:keepLines/>
              <w:jc w:val="left"/>
            </w:pPr>
            <w:r w:rsidRPr="00271DD7">
              <w:t>Pensionsskuld</w:t>
            </w:r>
          </w:p>
        </w:tc>
        <w:tc>
          <w:tcPr>
            <w:tcW w:w="915" w:type="dxa"/>
            <w:tcBorders>
              <w:top w:val="nil"/>
              <w:bottom w:val="nil"/>
            </w:tcBorders>
            <w:vAlign w:val="bottom"/>
          </w:tcPr>
          <w:p w14:paraId="5FDFF705" w14:textId="5771B761" w:rsidR="0067606D" w:rsidRPr="00271DD7" w:rsidRDefault="0067606D" w:rsidP="0067606D">
            <w:pPr>
              <w:pStyle w:val="TabellRader"/>
              <w:keepNext/>
              <w:keepLines/>
            </w:pPr>
            <w:r w:rsidRPr="00271DD7">
              <w:t>432</w:t>
            </w:r>
          </w:p>
        </w:tc>
        <w:tc>
          <w:tcPr>
            <w:tcW w:w="916" w:type="dxa"/>
            <w:tcBorders>
              <w:top w:val="nil"/>
              <w:bottom w:val="nil"/>
            </w:tcBorders>
            <w:vAlign w:val="bottom"/>
          </w:tcPr>
          <w:p w14:paraId="2E1475A0" w14:textId="6D26983D" w:rsidR="0067606D" w:rsidRPr="00FD4C67" w:rsidRDefault="0067606D">
            <w:pPr>
              <w:pStyle w:val="TabellRader"/>
              <w:keepNext/>
              <w:keepLines/>
            </w:pPr>
            <w:r w:rsidRPr="00BB7E88">
              <w:t>8,5</w:t>
            </w:r>
          </w:p>
        </w:tc>
      </w:tr>
      <w:tr w:rsidR="0067606D" w:rsidRPr="00271DD7" w14:paraId="0505CF5B" w14:textId="77777777" w:rsidTr="0067606D">
        <w:tc>
          <w:tcPr>
            <w:tcW w:w="2552" w:type="dxa"/>
            <w:tcBorders>
              <w:top w:val="nil"/>
              <w:bottom w:val="single" w:sz="6" w:space="0" w:color="auto"/>
            </w:tcBorders>
            <w:tcMar>
              <w:left w:w="0" w:type="dxa"/>
              <w:right w:w="0" w:type="dxa"/>
            </w:tcMar>
          </w:tcPr>
          <w:p w14:paraId="16D3277E" w14:textId="396F978C" w:rsidR="0067606D" w:rsidRPr="00271DD7" w:rsidRDefault="0067606D" w:rsidP="0067606D">
            <w:pPr>
              <w:pStyle w:val="TabellRader"/>
              <w:keepNext/>
              <w:keepLines/>
              <w:jc w:val="left"/>
            </w:pPr>
            <w:r w:rsidRPr="00271DD7">
              <w:t>Övrigt</w:t>
            </w:r>
          </w:p>
        </w:tc>
        <w:tc>
          <w:tcPr>
            <w:tcW w:w="915" w:type="dxa"/>
            <w:tcBorders>
              <w:top w:val="nil"/>
              <w:bottom w:val="single" w:sz="6" w:space="0" w:color="auto"/>
            </w:tcBorders>
            <w:vAlign w:val="bottom"/>
          </w:tcPr>
          <w:p w14:paraId="3D9ED348" w14:textId="4094E98B" w:rsidR="0067606D" w:rsidRPr="00271DD7" w:rsidRDefault="0067606D" w:rsidP="0067606D">
            <w:pPr>
              <w:pStyle w:val="TabellRader"/>
              <w:keepNext/>
              <w:keepLines/>
            </w:pPr>
            <w:r w:rsidRPr="00271DD7">
              <w:t>758</w:t>
            </w:r>
          </w:p>
        </w:tc>
        <w:tc>
          <w:tcPr>
            <w:tcW w:w="916" w:type="dxa"/>
            <w:tcBorders>
              <w:top w:val="nil"/>
              <w:bottom w:val="single" w:sz="6" w:space="0" w:color="auto"/>
            </w:tcBorders>
            <w:vAlign w:val="bottom"/>
          </w:tcPr>
          <w:p w14:paraId="111C4814" w14:textId="27B38639" w:rsidR="0067606D" w:rsidRPr="00FD4C67" w:rsidRDefault="0067606D">
            <w:pPr>
              <w:pStyle w:val="TabellRader"/>
              <w:keepNext/>
              <w:keepLines/>
            </w:pPr>
            <w:r w:rsidRPr="00BB7E88">
              <w:t>16,4</w:t>
            </w:r>
          </w:p>
        </w:tc>
      </w:tr>
      <w:tr w:rsidR="0067606D" w:rsidRPr="00271DD7" w14:paraId="491B3F1F" w14:textId="77777777" w:rsidTr="0067606D">
        <w:tc>
          <w:tcPr>
            <w:tcW w:w="2552" w:type="dxa"/>
            <w:tcBorders>
              <w:top w:val="single" w:sz="6" w:space="0" w:color="auto"/>
              <w:bottom w:val="nil"/>
            </w:tcBorders>
            <w:tcMar>
              <w:left w:w="0" w:type="dxa"/>
              <w:right w:w="0" w:type="dxa"/>
            </w:tcMar>
          </w:tcPr>
          <w:p w14:paraId="277A663A" w14:textId="6D885672" w:rsidR="0067606D" w:rsidRPr="00271DD7" w:rsidRDefault="0067606D" w:rsidP="0067606D">
            <w:pPr>
              <w:pStyle w:val="TabellRader"/>
              <w:keepNext/>
              <w:keepLines/>
              <w:jc w:val="left"/>
              <w:rPr>
                <w:b/>
              </w:rPr>
            </w:pPr>
            <w:r w:rsidRPr="00271DD7">
              <w:rPr>
                <w:b/>
              </w:rPr>
              <w:t>Nettoförmögenhet</w:t>
            </w:r>
          </w:p>
        </w:tc>
        <w:tc>
          <w:tcPr>
            <w:tcW w:w="915" w:type="dxa"/>
            <w:tcBorders>
              <w:top w:val="single" w:sz="6" w:space="0" w:color="auto"/>
              <w:bottom w:val="nil"/>
            </w:tcBorders>
            <w:vAlign w:val="bottom"/>
          </w:tcPr>
          <w:p w14:paraId="1DB089A0" w14:textId="2BD04327" w:rsidR="0067606D" w:rsidRPr="00271DD7" w:rsidRDefault="0067606D" w:rsidP="0067606D">
            <w:pPr>
              <w:pStyle w:val="TabellRader"/>
              <w:keepNext/>
              <w:keepLines/>
              <w:rPr>
                <w:b/>
              </w:rPr>
            </w:pPr>
            <w:r w:rsidRPr="005777CB">
              <w:rPr>
                <w:b/>
              </w:rPr>
              <w:t>5 647</w:t>
            </w:r>
          </w:p>
        </w:tc>
        <w:tc>
          <w:tcPr>
            <w:tcW w:w="916" w:type="dxa"/>
            <w:tcBorders>
              <w:top w:val="single" w:sz="6" w:space="0" w:color="auto"/>
              <w:bottom w:val="nil"/>
            </w:tcBorders>
            <w:vAlign w:val="bottom"/>
          </w:tcPr>
          <w:p w14:paraId="189C8EB4" w14:textId="40BDACEA" w:rsidR="0067606D" w:rsidRPr="000A7AE0" w:rsidRDefault="0067606D">
            <w:pPr>
              <w:pStyle w:val="TabellRader"/>
              <w:keepNext/>
              <w:keepLines/>
              <w:rPr>
                <w:b/>
              </w:rPr>
            </w:pPr>
            <w:r w:rsidRPr="00450F47">
              <w:rPr>
                <w:b/>
              </w:rPr>
              <w:t>117,9</w:t>
            </w:r>
          </w:p>
        </w:tc>
      </w:tr>
      <w:tr w:rsidR="0067606D" w:rsidRPr="00271DD7" w14:paraId="2BC79854" w14:textId="77777777" w:rsidTr="0067606D">
        <w:tc>
          <w:tcPr>
            <w:tcW w:w="2552" w:type="dxa"/>
            <w:tcBorders>
              <w:top w:val="nil"/>
              <w:bottom w:val="nil"/>
            </w:tcBorders>
            <w:tcMar>
              <w:left w:w="0" w:type="dxa"/>
              <w:right w:w="0" w:type="dxa"/>
            </w:tcMar>
          </w:tcPr>
          <w:p w14:paraId="4CB1DEA8" w14:textId="0F755AA4" w:rsidR="0067606D" w:rsidRPr="00271DD7" w:rsidRDefault="0067606D" w:rsidP="0067606D">
            <w:pPr>
              <w:pStyle w:val="TabellRader"/>
              <w:keepNext/>
              <w:keepLines/>
              <w:jc w:val="left"/>
              <w:rPr>
                <w:i/>
              </w:rPr>
            </w:pPr>
            <w:r w:rsidRPr="00271DD7">
              <w:rPr>
                <w:i/>
              </w:rPr>
              <w:t>Staten</w:t>
            </w:r>
          </w:p>
        </w:tc>
        <w:tc>
          <w:tcPr>
            <w:tcW w:w="915" w:type="dxa"/>
            <w:tcBorders>
              <w:top w:val="nil"/>
              <w:bottom w:val="nil"/>
            </w:tcBorders>
            <w:vAlign w:val="bottom"/>
          </w:tcPr>
          <w:p w14:paraId="5EB7B2CA" w14:textId="6FACF7D9" w:rsidR="0067606D" w:rsidRPr="00271DD7" w:rsidRDefault="0067606D" w:rsidP="0067606D">
            <w:pPr>
              <w:pStyle w:val="TabellRader"/>
              <w:keepNext/>
              <w:keepLines/>
              <w:rPr>
                <w:i/>
              </w:rPr>
            </w:pPr>
            <w:r w:rsidRPr="003B0444">
              <w:rPr>
                <w:i/>
              </w:rPr>
              <w:t>1 584</w:t>
            </w:r>
          </w:p>
        </w:tc>
        <w:tc>
          <w:tcPr>
            <w:tcW w:w="916" w:type="dxa"/>
            <w:tcBorders>
              <w:top w:val="nil"/>
              <w:bottom w:val="nil"/>
            </w:tcBorders>
            <w:vAlign w:val="bottom"/>
          </w:tcPr>
          <w:p w14:paraId="4852CE77" w14:textId="1790F295" w:rsidR="0067606D" w:rsidRPr="000A7AE0" w:rsidRDefault="0067606D">
            <w:pPr>
              <w:pStyle w:val="TabellRader"/>
              <w:keepNext/>
              <w:keepLines/>
              <w:rPr>
                <w:i/>
              </w:rPr>
            </w:pPr>
            <w:r w:rsidRPr="00450F47">
              <w:rPr>
                <w:i/>
              </w:rPr>
              <w:t>33,1</w:t>
            </w:r>
          </w:p>
        </w:tc>
      </w:tr>
      <w:tr w:rsidR="0067606D" w:rsidRPr="00271DD7" w14:paraId="7EAFD7D2" w14:textId="77777777" w:rsidTr="0067606D">
        <w:tc>
          <w:tcPr>
            <w:tcW w:w="0" w:type="dxa"/>
            <w:tcBorders>
              <w:top w:val="nil"/>
              <w:bottom w:val="nil"/>
            </w:tcBorders>
            <w:tcMar>
              <w:left w:w="0" w:type="dxa"/>
              <w:right w:w="0" w:type="dxa"/>
            </w:tcMar>
          </w:tcPr>
          <w:p w14:paraId="787FE4D1" w14:textId="15C57503" w:rsidR="0067606D" w:rsidRPr="00271DD7" w:rsidRDefault="0067606D" w:rsidP="0067606D">
            <w:pPr>
              <w:pStyle w:val="TabellRader"/>
              <w:keepNext/>
              <w:keepLines/>
              <w:jc w:val="left"/>
              <w:rPr>
                <w:i/>
              </w:rPr>
            </w:pPr>
            <w:r w:rsidRPr="00271DD7">
              <w:rPr>
                <w:i/>
              </w:rPr>
              <w:t>Ålderspensionssystemet</w:t>
            </w:r>
          </w:p>
        </w:tc>
        <w:tc>
          <w:tcPr>
            <w:tcW w:w="0" w:type="dxa"/>
            <w:tcBorders>
              <w:top w:val="nil"/>
              <w:bottom w:val="nil"/>
            </w:tcBorders>
            <w:vAlign w:val="bottom"/>
          </w:tcPr>
          <w:p w14:paraId="5D7A16FE" w14:textId="59AD2103" w:rsidR="0067606D" w:rsidRPr="00271DD7" w:rsidRDefault="0067606D" w:rsidP="0067606D">
            <w:pPr>
              <w:pStyle w:val="TabellRader"/>
              <w:keepNext/>
              <w:keepLines/>
              <w:rPr>
                <w:i/>
              </w:rPr>
            </w:pPr>
            <w:r w:rsidRPr="003B0444">
              <w:rPr>
                <w:i/>
              </w:rPr>
              <w:t>1 408</w:t>
            </w:r>
          </w:p>
        </w:tc>
        <w:tc>
          <w:tcPr>
            <w:tcW w:w="0" w:type="dxa"/>
            <w:tcBorders>
              <w:top w:val="nil"/>
              <w:bottom w:val="nil"/>
            </w:tcBorders>
            <w:vAlign w:val="bottom"/>
          </w:tcPr>
          <w:p w14:paraId="2FD0F766" w14:textId="0D9DE87D" w:rsidR="0067606D" w:rsidRPr="000A7AE0" w:rsidRDefault="0067606D">
            <w:pPr>
              <w:pStyle w:val="TabellRader"/>
              <w:keepNext/>
              <w:keepLines/>
              <w:rPr>
                <w:i/>
              </w:rPr>
            </w:pPr>
            <w:r w:rsidRPr="00450F47">
              <w:rPr>
                <w:i/>
              </w:rPr>
              <w:t>29,4</w:t>
            </w:r>
          </w:p>
        </w:tc>
      </w:tr>
      <w:tr w:rsidR="0067606D" w:rsidRPr="00271DD7" w14:paraId="53259C54" w14:textId="77777777" w:rsidTr="0067606D">
        <w:tc>
          <w:tcPr>
            <w:tcW w:w="2552" w:type="dxa"/>
            <w:tcBorders>
              <w:top w:val="nil"/>
              <w:bottom w:val="single" w:sz="12" w:space="0" w:color="auto"/>
            </w:tcBorders>
            <w:tcMar>
              <w:left w:w="0" w:type="dxa"/>
              <w:right w:w="0" w:type="dxa"/>
            </w:tcMar>
          </w:tcPr>
          <w:p w14:paraId="25E0B5DF" w14:textId="7F5EE4CB" w:rsidR="0067606D" w:rsidRPr="00271DD7" w:rsidRDefault="0067606D" w:rsidP="0067606D">
            <w:pPr>
              <w:pStyle w:val="TabellRader"/>
              <w:keepNext/>
              <w:keepLines/>
              <w:jc w:val="left"/>
              <w:rPr>
                <w:i/>
              </w:rPr>
            </w:pPr>
            <w:r w:rsidRPr="00271DD7">
              <w:rPr>
                <w:i/>
              </w:rPr>
              <w:t>Kommunsektorn</w:t>
            </w:r>
          </w:p>
        </w:tc>
        <w:tc>
          <w:tcPr>
            <w:tcW w:w="915" w:type="dxa"/>
            <w:tcBorders>
              <w:top w:val="nil"/>
              <w:bottom w:val="single" w:sz="12" w:space="0" w:color="auto"/>
            </w:tcBorders>
            <w:vAlign w:val="bottom"/>
          </w:tcPr>
          <w:p w14:paraId="01A2CD3E" w14:textId="61D8608E" w:rsidR="0067606D" w:rsidRPr="00271DD7" w:rsidRDefault="0067606D" w:rsidP="0067606D">
            <w:pPr>
              <w:pStyle w:val="TabellRader"/>
              <w:keepNext/>
              <w:keepLines/>
              <w:rPr>
                <w:i/>
              </w:rPr>
            </w:pPr>
            <w:r w:rsidRPr="003B0444">
              <w:rPr>
                <w:i/>
              </w:rPr>
              <w:t>2 655</w:t>
            </w:r>
          </w:p>
        </w:tc>
        <w:tc>
          <w:tcPr>
            <w:tcW w:w="916" w:type="dxa"/>
            <w:tcBorders>
              <w:top w:val="nil"/>
              <w:bottom w:val="single" w:sz="12" w:space="0" w:color="auto"/>
            </w:tcBorders>
            <w:vAlign w:val="bottom"/>
          </w:tcPr>
          <w:p w14:paraId="20C22581" w14:textId="6CDD65E8" w:rsidR="0067606D" w:rsidRPr="000A7AE0" w:rsidRDefault="0067606D">
            <w:pPr>
              <w:pStyle w:val="TabellRader"/>
              <w:keepNext/>
              <w:keepLines/>
              <w:rPr>
                <w:i/>
              </w:rPr>
            </w:pPr>
            <w:r w:rsidRPr="00450F47">
              <w:rPr>
                <w:i/>
              </w:rPr>
              <w:t>55,4</w:t>
            </w:r>
          </w:p>
        </w:tc>
      </w:tr>
      <w:tr w:rsidR="0067606D" w:rsidRPr="00271DD7" w14:paraId="222019E0" w14:textId="77777777" w:rsidTr="0067606D">
        <w:tc>
          <w:tcPr>
            <w:tcW w:w="2552" w:type="dxa"/>
            <w:tcBorders>
              <w:top w:val="single" w:sz="12" w:space="0" w:color="auto"/>
              <w:bottom w:val="single" w:sz="6" w:space="0" w:color="auto"/>
            </w:tcBorders>
            <w:tcMar>
              <w:left w:w="0" w:type="dxa"/>
              <w:right w:w="0" w:type="dxa"/>
            </w:tcMar>
          </w:tcPr>
          <w:p w14:paraId="64EB33E1" w14:textId="1F93D49F" w:rsidR="0067606D" w:rsidRPr="00271DD7" w:rsidRDefault="0067606D" w:rsidP="0067606D">
            <w:pPr>
              <w:pStyle w:val="TabellRader"/>
              <w:keepNext/>
              <w:keepLines/>
              <w:jc w:val="left"/>
              <w:rPr>
                <w:b/>
              </w:rPr>
            </w:pPr>
            <w:r w:rsidRPr="00271DD7">
              <w:rPr>
                <w:b/>
              </w:rPr>
              <w:t>Finansiell förmögenhet</w:t>
            </w:r>
          </w:p>
        </w:tc>
        <w:tc>
          <w:tcPr>
            <w:tcW w:w="915" w:type="dxa"/>
            <w:tcBorders>
              <w:top w:val="single" w:sz="12" w:space="0" w:color="auto"/>
              <w:bottom w:val="single" w:sz="6" w:space="0" w:color="auto"/>
            </w:tcBorders>
            <w:vAlign w:val="bottom"/>
          </w:tcPr>
          <w:p w14:paraId="579FE0FD" w14:textId="44FD1A14" w:rsidR="0067606D" w:rsidRPr="00743A29" w:rsidRDefault="0067606D" w:rsidP="0067606D">
            <w:pPr>
              <w:pStyle w:val="TabellRader"/>
              <w:keepNext/>
              <w:keepLines/>
              <w:rPr>
                <w:b/>
              </w:rPr>
            </w:pPr>
            <w:r w:rsidRPr="00743A29">
              <w:rPr>
                <w:b/>
              </w:rPr>
              <w:t>1 250</w:t>
            </w:r>
          </w:p>
        </w:tc>
        <w:tc>
          <w:tcPr>
            <w:tcW w:w="916" w:type="dxa"/>
            <w:tcBorders>
              <w:top w:val="single" w:sz="12" w:space="0" w:color="auto"/>
              <w:bottom w:val="single" w:sz="6" w:space="0" w:color="auto"/>
            </w:tcBorders>
            <w:vAlign w:val="bottom"/>
          </w:tcPr>
          <w:p w14:paraId="7ED73BDA" w14:textId="140EFE4D" w:rsidR="0067606D" w:rsidRPr="000A7AE0" w:rsidRDefault="0067606D">
            <w:pPr>
              <w:pStyle w:val="TabellRader"/>
              <w:keepNext/>
              <w:keepLines/>
              <w:rPr>
                <w:b/>
              </w:rPr>
            </w:pPr>
            <w:r w:rsidRPr="00450F47">
              <w:rPr>
                <w:b/>
              </w:rPr>
              <w:t>26,1</w:t>
            </w:r>
          </w:p>
        </w:tc>
      </w:tr>
      <w:tr w:rsidR="0067606D" w:rsidRPr="003F435E" w14:paraId="398E7750" w14:textId="77777777" w:rsidTr="0067606D">
        <w:trPr>
          <w:cnfStyle w:val="010000000000" w:firstRow="0" w:lastRow="1" w:firstColumn="0" w:lastColumn="0" w:oddVBand="0" w:evenVBand="0" w:oddHBand="0" w:evenHBand="0" w:firstRowFirstColumn="0" w:firstRowLastColumn="0" w:lastRowFirstColumn="0" w:lastRowLastColumn="0"/>
        </w:trPr>
        <w:tc>
          <w:tcPr>
            <w:tcW w:w="2552" w:type="dxa"/>
            <w:tcBorders>
              <w:top w:val="single" w:sz="6" w:space="0" w:color="auto"/>
            </w:tcBorders>
            <w:tcMar>
              <w:left w:w="0" w:type="dxa"/>
              <w:right w:w="0" w:type="dxa"/>
            </w:tcMar>
            <w:vAlign w:val="bottom"/>
          </w:tcPr>
          <w:p w14:paraId="448D6DA2" w14:textId="41573CAA" w:rsidR="0067606D" w:rsidRPr="00FD4C67" w:rsidRDefault="0067606D" w:rsidP="0067606D">
            <w:pPr>
              <w:pStyle w:val="TabellRader"/>
              <w:keepNext/>
              <w:keepLines/>
              <w:jc w:val="left"/>
              <w:rPr>
                <w:b w:val="0"/>
              </w:rPr>
            </w:pPr>
            <w:r w:rsidRPr="003F435E">
              <w:t>Statens nettoförmögenhet inkl. löneskatt på kommunsektorns pensionsskuld</w:t>
            </w:r>
          </w:p>
        </w:tc>
        <w:tc>
          <w:tcPr>
            <w:tcW w:w="915" w:type="dxa"/>
            <w:tcBorders>
              <w:top w:val="single" w:sz="6" w:space="0" w:color="auto"/>
            </w:tcBorders>
            <w:vAlign w:val="bottom"/>
          </w:tcPr>
          <w:p w14:paraId="08693E2D" w14:textId="3CDE39B9" w:rsidR="0067606D" w:rsidRPr="003F435E" w:rsidRDefault="0067606D" w:rsidP="0067606D">
            <w:pPr>
              <w:pStyle w:val="TabellRader"/>
              <w:keepNext/>
              <w:keepLines/>
              <w:rPr>
                <w:b w:val="0"/>
              </w:rPr>
            </w:pPr>
            <w:r w:rsidRPr="003F435E">
              <w:t>1 677</w:t>
            </w:r>
          </w:p>
        </w:tc>
        <w:tc>
          <w:tcPr>
            <w:tcW w:w="916" w:type="dxa"/>
            <w:tcBorders>
              <w:top w:val="single" w:sz="6" w:space="0" w:color="auto"/>
            </w:tcBorders>
            <w:vAlign w:val="bottom"/>
          </w:tcPr>
          <w:p w14:paraId="64FF8497" w14:textId="79A93FB3" w:rsidR="0067606D" w:rsidRPr="00FD4C67" w:rsidRDefault="0067606D">
            <w:pPr>
              <w:pStyle w:val="TabellRader"/>
              <w:keepNext/>
              <w:keepLines/>
              <w:rPr>
                <w:b w:val="0"/>
              </w:rPr>
            </w:pPr>
            <w:r w:rsidRPr="00BB7E88">
              <w:t>34,9</w:t>
            </w:r>
          </w:p>
        </w:tc>
      </w:tr>
    </w:tbl>
    <w:p w14:paraId="7C0A50FB" w14:textId="77777777" w:rsidR="0067606D" w:rsidRPr="00271DD7" w:rsidRDefault="0067606D" w:rsidP="0067606D">
      <w:pPr>
        <w:pStyle w:val="TabellFotnot"/>
      </w:pPr>
      <w:r w:rsidRPr="00271DD7">
        <w:rPr>
          <w:vertAlign w:val="superscript"/>
        </w:rPr>
        <w:t>1</w:t>
      </w:r>
      <w:r w:rsidRPr="00271DD7">
        <w:t xml:space="preserve"> Maastrichtskulden är redovisad konsoliderad i denna tabell. Posten Övrigt inkluderar konsolideringsfaktorn mellan staten, ålderspensionssystemet och kommunsektorn.</w:t>
      </w:r>
    </w:p>
    <w:p w14:paraId="6E06CE8C" w14:textId="2B13C723" w:rsidR="0067606D" w:rsidRPr="00271DD7" w:rsidRDefault="0067606D" w:rsidP="0067606D">
      <w:pPr>
        <w:pStyle w:val="TabellFotnot"/>
      </w:pPr>
      <w:r w:rsidRPr="00271DD7">
        <w:t>Källa: Statistiska centralbyrån.</w:t>
      </w:r>
    </w:p>
    <w:p w14:paraId="30CB4210" w14:textId="7C78352F" w:rsidR="0067606D" w:rsidRPr="003C2A7B" w:rsidRDefault="0067606D" w:rsidP="0067606D">
      <w:pPr>
        <w:pStyle w:val="Brdtext"/>
        <w:rPr>
          <w:highlight w:val="yellow"/>
        </w:rPr>
      </w:pPr>
    </w:p>
    <w:p w14:paraId="230FE292" w14:textId="1024FAEF" w:rsidR="0067606D" w:rsidRPr="005777CB" w:rsidRDefault="0067606D" w:rsidP="0067606D">
      <w:pPr>
        <w:pStyle w:val="Brdtext"/>
      </w:pPr>
      <w:r w:rsidRPr="005777CB">
        <w:t xml:space="preserve">Skulderna omfattar finansiella skulder samt statens och den kommunala sektorns åtaganden för tjänstepensioner. Den s.k. Maastrichtskulden (se </w:t>
      </w:r>
      <w:r>
        <w:t xml:space="preserve">nedan under </w:t>
      </w:r>
      <w:r w:rsidRPr="005777CB">
        <w:t>avsnittet Den offentliga sektorns konsoliderade bruttoskuld), av vilken stats</w:t>
      </w:r>
      <w:r>
        <w:softHyphen/>
      </w:r>
      <w:r w:rsidRPr="005777CB">
        <w:t>skulden utgör en övervägande del, redovisas till nominellt värde. I den finansiella netto</w:t>
      </w:r>
      <w:r>
        <w:softHyphen/>
      </w:r>
      <w:r w:rsidRPr="005777CB">
        <w:t>förmögenheten definieras skulden i stället till sitt marknadsvärde. Posten Övrigt under skulder inkluderar skillnaden mellan marknadsvärdet och den nominellt värderade Maastrichtskulden.</w:t>
      </w:r>
    </w:p>
    <w:p w14:paraId="3373AF1E" w14:textId="6C2536E7" w:rsidR="0067606D" w:rsidRPr="00D53924" w:rsidRDefault="0067606D" w:rsidP="0067606D">
      <w:pPr>
        <w:pStyle w:val="Brdtextmedindrag"/>
      </w:pPr>
      <w:r w:rsidRPr="005777CB">
        <w:t xml:space="preserve">Vid utgången av 2018 uppgick den offentliga sektorns totala nettoförmögenhet till </w:t>
      </w:r>
      <w:r>
        <w:t xml:space="preserve">närmare </w:t>
      </w:r>
      <w:r w:rsidRPr="005777CB">
        <w:t>1</w:t>
      </w:r>
      <w:r>
        <w:t>20</w:t>
      </w:r>
      <w:r w:rsidRPr="005777CB">
        <w:t> procent av BNP, varav ägandet i reala till</w:t>
      </w:r>
      <w:r w:rsidR="00773D00">
        <w:softHyphen/>
      </w:r>
      <w:r w:rsidRPr="005777CB">
        <w:t xml:space="preserve">gångar uppgick till </w:t>
      </w:r>
      <w:r>
        <w:t>drygt</w:t>
      </w:r>
      <w:r w:rsidRPr="005777CB">
        <w:t xml:space="preserve"> 90 procent av BNP. Den finansiella nettoförmögenheten, dvs. </w:t>
      </w:r>
      <w:r w:rsidRPr="00D53924">
        <w:t>skillnaden mellan finansiella tillgångar och skulder, uppgick därmed till ca 26</w:t>
      </w:r>
      <w:r>
        <w:t> </w:t>
      </w:r>
      <w:r w:rsidRPr="00D53924">
        <w:t>procent av BNP.</w:t>
      </w:r>
    </w:p>
    <w:p w14:paraId="0BB24CD2" w14:textId="04E57DAD" w:rsidR="0067606D" w:rsidRDefault="0067606D" w:rsidP="0067606D">
      <w:pPr>
        <w:pStyle w:val="Brdtextmedindrag"/>
      </w:pPr>
      <w:r w:rsidRPr="00D53924">
        <w:t xml:space="preserve">Fördelningen av nettoförmögenheten på sektorer visar att </w:t>
      </w:r>
      <w:r>
        <w:t>kommunsektorns andel av nettoförmögenheten är störst, medan s</w:t>
      </w:r>
      <w:r w:rsidRPr="00D53924">
        <w:t>tatens andel av förmögenheten</w:t>
      </w:r>
      <w:r>
        <w:t xml:space="preserve"> har</w:t>
      </w:r>
      <w:r w:rsidRPr="00D53924">
        <w:t xml:space="preserve"> </w:t>
      </w:r>
      <w:r>
        <w:t>ökat under de senaste åren och nu är något större än ålderspensionssystemets</w:t>
      </w:r>
      <w:r w:rsidRPr="00D53924">
        <w:t xml:space="preserve"> (se</w:t>
      </w:r>
      <w:r>
        <w:t xml:space="preserve"> </w:t>
      </w:r>
      <w:r>
        <w:fldChar w:fldCharType="begin"/>
      </w:r>
      <w:r>
        <w:instrText xml:space="preserve"> REF  _Ref17127891 \* Lower \h </w:instrText>
      </w:r>
      <w:r>
        <w:fldChar w:fldCharType="separate"/>
      </w:r>
      <w:r w:rsidR="00757DA4">
        <w:t xml:space="preserve">tabell </w:t>
      </w:r>
      <w:r w:rsidR="00757DA4">
        <w:rPr>
          <w:bCs/>
          <w:noProof/>
        </w:rPr>
        <w:t>8</w:t>
      </w:r>
      <w:r w:rsidR="00757DA4">
        <w:t>.</w:t>
      </w:r>
      <w:r w:rsidR="00757DA4">
        <w:rPr>
          <w:noProof/>
        </w:rPr>
        <w:t>15</w:t>
      </w:r>
      <w:r>
        <w:fldChar w:fldCharType="end"/>
      </w:r>
      <w:r>
        <w:t xml:space="preserve"> och </w:t>
      </w:r>
      <w:r>
        <w:fldChar w:fldCharType="begin"/>
      </w:r>
      <w:r>
        <w:instrText xml:space="preserve"> REF  _Ref16777915 \* Lower \h </w:instrText>
      </w:r>
      <w:r>
        <w:fldChar w:fldCharType="separate"/>
      </w:r>
      <w:r w:rsidR="00757DA4">
        <w:t xml:space="preserve">diagram </w:t>
      </w:r>
      <w:r w:rsidR="00757DA4">
        <w:rPr>
          <w:bCs/>
          <w:noProof/>
        </w:rPr>
        <w:t>8</w:t>
      </w:r>
      <w:r w:rsidR="00757DA4">
        <w:rPr>
          <w:noProof/>
        </w:rPr>
        <w:t>.11</w:t>
      </w:r>
      <w:r>
        <w:fldChar w:fldCharType="end"/>
      </w:r>
      <w:r w:rsidRPr="00D53924">
        <w:t>). Både den kommunala sektorns och statens nettoförmögenhet består till övervägande del av reala tillgångar, medan ålders</w:t>
      </w:r>
      <w:r>
        <w:softHyphen/>
      </w:r>
      <w:r w:rsidRPr="00D53924">
        <w:t>pensionssystemets nettoförmögenhet</w:t>
      </w:r>
      <w:r w:rsidRPr="005777CB">
        <w:t xml:space="preserve"> utgörs av finansiella tillgångar.</w:t>
      </w:r>
    </w:p>
    <w:p w14:paraId="3DEB4DF8" w14:textId="232F696F" w:rsidR="0067606D" w:rsidRDefault="0067606D" w:rsidP="0067606D">
      <w:pPr>
        <w:pStyle w:val="DiagramRubrik"/>
      </w:pPr>
      <w:bookmarkStart w:id="331" w:name="_Ref16777915"/>
      <w:bookmarkStart w:id="332" w:name="_Ref17121265"/>
      <w:bookmarkStart w:id="333" w:name="_Toc19290731"/>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8</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11</w:t>
      </w:r>
      <w:r>
        <w:rPr>
          <w:noProof/>
        </w:rPr>
        <w:fldChar w:fldCharType="end"/>
      </w:r>
      <w:bookmarkEnd w:id="331"/>
      <w:r>
        <w:rPr>
          <w:noProof/>
        </w:rPr>
        <w:tab/>
      </w:r>
      <w:r>
        <w:t>Den offentliga sektorns nettoförmögenhet fördelad på sektorer</w:t>
      </w:r>
      <w:bookmarkEnd w:id="332"/>
      <w:bookmarkEnd w:id="333"/>
    </w:p>
    <w:p w14:paraId="071AEE40" w14:textId="17A3945F" w:rsidR="0067606D" w:rsidRDefault="0067606D" w:rsidP="0067606D">
      <w:pPr>
        <w:pStyle w:val="DiagramUnderrubrik"/>
      </w:pPr>
      <w:r>
        <w:t>Procent av BNP</w:t>
      </w:r>
    </w:p>
    <w:p w14:paraId="4A2984F5" w14:textId="5F762416" w:rsidR="0067606D" w:rsidRDefault="0067606D" w:rsidP="0067606D">
      <w:pPr>
        <w:pStyle w:val="Brdtext"/>
        <w:spacing w:line="260" w:lineRule="atLeast"/>
      </w:pPr>
      <w:r>
        <w:rPr>
          <w:noProof/>
        </w:rPr>
        <w:drawing>
          <wp:inline distT="0" distB="0" distL="0" distR="0" wp14:anchorId="1D21D403" wp14:editId="4BD34A05">
            <wp:extent cx="2753995" cy="2044700"/>
            <wp:effectExtent l="0" t="0" r="8255" b="0"/>
            <wp:docPr id="43" name="Diagram 9">
              <a:extLst xmlns:a="http://schemas.openxmlformats.org/drawingml/2006/main">
                <a:ext uri="{FF2B5EF4-FFF2-40B4-BE49-F238E27FC236}">
                  <a16:creationId xmlns:a16="http://schemas.microsoft.com/office/drawing/2014/main" id="{00000000-0008-0000-0000-00000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2"/>
              </a:graphicData>
            </a:graphic>
          </wp:inline>
        </w:drawing>
      </w:r>
    </w:p>
    <w:p w14:paraId="35DE7C87" w14:textId="5E02186D" w:rsidR="0067606D" w:rsidRDefault="0067606D" w:rsidP="0067606D">
      <w:pPr>
        <w:pStyle w:val="DiagramFotnot"/>
      </w:pPr>
      <w:r w:rsidRPr="00843F01">
        <w:t>Källa: Statistiska centralbyrån.</w:t>
      </w:r>
    </w:p>
    <w:p w14:paraId="2A9D57F8" w14:textId="07A934B7" w:rsidR="0067606D" w:rsidRPr="005777CB" w:rsidRDefault="0067606D" w:rsidP="0067606D">
      <w:pPr>
        <w:pStyle w:val="Rubrik4utannumrering"/>
      </w:pPr>
      <w:r w:rsidRPr="005777CB">
        <w:t>Den finansiella nettoförmögenheten</w:t>
      </w:r>
    </w:p>
    <w:p w14:paraId="4C82528D" w14:textId="4003B690" w:rsidR="0067606D" w:rsidRPr="005777CB" w:rsidRDefault="0067606D" w:rsidP="0067606D">
      <w:pPr>
        <w:pStyle w:val="Brdtext"/>
      </w:pPr>
      <w:r w:rsidRPr="005777CB">
        <w:t>Nivån på den offentliga sektorns finansiella nettoförmögenhet bestäms huvudsakligen av AP-fonderna i ålderspensionssystemet. Statens bidrag till den finansiella nettoförmögenheten är negativ</w:t>
      </w:r>
      <w:r>
        <w:t>t</w:t>
      </w:r>
      <w:r w:rsidRPr="005777CB">
        <w:t xml:space="preserve"> medan kommunsektorns finansiella tillgångar och skulder sedan 1995 i stort sett har varit lika stora (se </w:t>
      </w:r>
      <w:r>
        <w:fldChar w:fldCharType="begin"/>
      </w:r>
      <w:r>
        <w:instrText xml:space="preserve"> REF  _Ref16778003 \* Lower \h </w:instrText>
      </w:r>
      <w:r>
        <w:fldChar w:fldCharType="separate"/>
      </w:r>
      <w:r w:rsidR="00757DA4" w:rsidRPr="00EC50AD">
        <w:t xml:space="preserve">diagram </w:t>
      </w:r>
      <w:r w:rsidR="00757DA4">
        <w:rPr>
          <w:bCs/>
          <w:noProof/>
        </w:rPr>
        <w:t>8</w:t>
      </w:r>
      <w:r w:rsidR="00757DA4" w:rsidRPr="00EC50AD">
        <w:rPr>
          <w:noProof/>
        </w:rPr>
        <w:t>.</w:t>
      </w:r>
      <w:r w:rsidR="00757DA4">
        <w:rPr>
          <w:noProof/>
        </w:rPr>
        <w:t>12</w:t>
      </w:r>
      <w:r>
        <w:fldChar w:fldCharType="end"/>
      </w:r>
      <w:r w:rsidRPr="005777CB">
        <w:t>).</w:t>
      </w:r>
    </w:p>
    <w:p w14:paraId="77BF7168" w14:textId="7D721F4E" w:rsidR="0067606D" w:rsidRPr="00EC50AD" w:rsidRDefault="0067606D" w:rsidP="0067606D">
      <w:pPr>
        <w:pStyle w:val="Brdtextmedindrag"/>
      </w:pPr>
      <w:r w:rsidRPr="005777CB">
        <w:t>Den offentliga sektorns kapitalinkomster i form av räntor och utdelningar, huvudsakligen hänförliga till ålderspensionssystemet, överstiger ränteutgifterna. Den totala skulden inkluderar statens och kommunsektorns åtaganden för de förmånsbestämda tjänstepensionerna som intjänats fr.o.m. 1998. De totala skulderna för de fonderade avgiftsbestämda tjänstepensionerna ingår, i likhet med premiepensionssystemet, inte i den offentliga sektorn utan redovisas i försäkringssektorn.</w:t>
      </w:r>
    </w:p>
    <w:p w14:paraId="3F45D930" w14:textId="77777777" w:rsidR="0067606D" w:rsidRPr="00EC50AD" w:rsidRDefault="0067606D" w:rsidP="0067606D">
      <w:pPr>
        <w:pStyle w:val="Brdtext"/>
      </w:pPr>
    </w:p>
    <w:p w14:paraId="117C90EA" w14:textId="75AD6D18" w:rsidR="0067606D" w:rsidRDefault="0067606D" w:rsidP="0067606D">
      <w:pPr>
        <w:pStyle w:val="DiagramRubrik"/>
      </w:pPr>
      <w:bookmarkStart w:id="334" w:name="_Ref16778003"/>
      <w:bookmarkStart w:id="335" w:name="_Toc19290732"/>
      <w:r w:rsidRPr="00EC50AD">
        <w:lastRenderedPageBreak/>
        <w:t xml:space="preserve">Diagram </w:t>
      </w:r>
      <w:r w:rsidRPr="00EC50AD">
        <w:rPr>
          <w:bCs/>
          <w:noProof/>
        </w:rPr>
        <w:fldChar w:fldCharType="begin"/>
      </w:r>
      <w:r w:rsidRPr="00EC50AD">
        <w:rPr>
          <w:bCs/>
          <w:noProof/>
        </w:rPr>
        <w:instrText xml:space="preserve"> STYLEREF "Rubrik 1"\n \* MERGEFORMAT </w:instrText>
      </w:r>
      <w:r w:rsidRPr="00EC50AD">
        <w:rPr>
          <w:bCs/>
          <w:noProof/>
        </w:rPr>
        <w:fldChar w:fldCharType="separate"/>
      </w:r>
      <w:r w:rsidR="00757DA4">
        <w:rPr>
          <w:bCs/>
          <w:noProof/>
        </w:rPr>
        <w:t>8</w:t>
      </w:r>
      <w:r w:rsidRPr="00EC50AD">
        <w:rPr>
          <w:bCs/>
          <w:noProof/>
        </w:rPr>
        <w:fldChar w:fldCharType="end"/>
      </w:r>
      <w:r w:rsidRPr="00EC50AD">
        <w:rPr>
          <w:noProof/>
        </w:rPr>
        <w:t>.</w:t>
      </w:r>
      <w:r w:rsidRPr="00EC50AD">
        <w:rPr>
          <w:noProof/>
        </w:rPr>
        <w:fldChar w:fldCharType="begin"/>
      </w:r>
      <w:r w:rsidRPr="00EC50AD">
        <w:rPr>
          <w:noProof/>
        </w:rPr>
        <w:instrText xml:space="preserve"> SEQ Diagram \* ARABIC \s 1 </w:instrText>
      </w:r>
      <w:r w:rsidRPr="00EC50AD">
        <w:rPr>
          <w:noProof/>
        </w:rPr>
        <w:fldChar w:fldCharType="separate"/>
      </w:r>
      <w:r w:rsidR="00757DA4">
        <w:rPr>
          <w:noProof/>
        </w:rPr>
        <w:t>12</w:t>
      </w:r>
      <w:r w:rsidRPr="00EC50AD">
        <w:rPr>
          <w:noProof/>
        </w:rPr>
        <w:fldChar w:fldCharType="end"/>
      </w:r>
      <w:bookmarkEnd w:id="334"/>
      <w:r w:rsidRPr="00EC50AD">
        <w:rPr>
          <w:noProof/>
        </w:rPr>
        <w:tab/>
      </w:r>
      <w:r w:rsidRPr="00EC50AD">
        <w:t>Den offentliga sektorns finansiella nettoförmögenhet</w:t>
      </w:r>
      <w:bookmarkEnd w:id="335"/>
    </w:p>
    <w:p w14:paraId="72D02CD5" w14:textId="130FE10B" w:rsidR="0067606D" w:rsidRDefault="0067606D" w:rsidP="0067606D">
      <w:pPr>
        <w:pStyle w:val="DiagramUnderrubrik"/>
      </w:pPr>
      <w:r w:rsidRPr="00EC50AD">
        <w:t xml:space="preserve">Procent av BNP. Utfall </w:t>
      </w:r>
      <w:r>
        <w:t>1995</w:t>
      </w:r>
      <w:r w:rsidRPr="00EC50AD">
        <w:t>–2018, prognos 2019–2022</w:t>
      </w:r>
    </w:p>
    <w:p w14:paraId="4E3C9CC6" w14:textId="18EFFACD" w:rsidR="0067606D" w:rsidRDefault="0067606D" w:rsidP="0067606D">
      <w:pPr>
        <w:pStyle w:val="Brdtext"/>
        <w:keepNext/>
        <w:spacing w:line="260" w:lineRule="atLeast"/>
      </w:pPr>
      <w:r>
        <w:rPr>
          <w:noProof/>
        </w:rPr>
        <w:drawing>
          <wp:inline distT="0" distB="0" distL="0" distR="0" wp14:anchorId="6E148D57" wp14:editId="195EB389">
            <wp:extent cx="2753995" cy="2044700"/>
            <wp:effectExtent l="0" t="0" r="8255" b="0"/>
            <wp:docPr id="44" name="Diagram 5">
              <a:extLst xmlns:a="http://schemas.openxmlformats.org/drawingml/2006/main">
                <a:ext uri="{FF2B5EF4-FFF2-40B4-BE49-F238E27FC236}">
                  <a16:creationId xmlns:a16="http://schemas.microsoft.com/office/drawing/2014/main" id="{00000000-0008-0000-0000-000004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3"/>
              </a:graphicData>
            </a:graphic>
          </wp:inline>
        </w:drawing>
      </w:r>
    </w:p>
    <w:p w14:paraId="16DB1C47" w14:textId="77777777" w:rsidR="0067606D" w:rsidRDefault="0067606D" w:rsidP="0067606D">
      <w:pPr>
        <w:pStyle w:val="DiagramFotnot"/>
      </w:pPr>
      <w:r>
        <w:t>Källor: Statistiska centralbyrån och egna beräkningar.</w:t>
      </w:r>
    </w:p>
    <w:p w14:paraId="6ED87C26" w14:textId="77777777" w:rsidR="0067606D" w:rsidRPr="005777CB" w:rsidRDefault="0067606D" w:rsidP="0067606D">
      <w:pPr>
        <w:pStyle w:val="Brdtext"/>
      </w:pPr>
    </w:p>
    <w:p w14:paraId="0157F713" w14:textId="6A57D01F" w:rsidR="0067606D" w:rsidRPr="005777CB" w:rsidRDefault="0067606D" w:rsidP="0067606D">
      <w:pPr>
        <w:pStyle w:val="Brdtext"/>
      </w:pPr>
      <w:r>
        <w:t xml:space="preserve">Under </w:t>
      </w:r>
      <w:r w:rsidRPr="005777CB">
        <w:t>2019–2022</w:t>
      </w:r>
      <w:r>
        <w:t xml:space="preserve"> medför de beräknade överskotten i staten att </w:t>
      </w:r>
      <w:r w:rsidRPr="005777CB">
        <w:t>den offentliga sektorns finansiella nettoförmögenhet</w:t>
      </w:r>
      <w:r>
        <w:t xml:space="preserve"> successivt för</w:t>
      </w:r>
      <w:r>
        <w:softHyphen/>
        <w:t>stärks</w:t>
      </w:r>
      <w:r w:rsidRPr="005777CB">
        <w:t>.</w:t>
      </w:r>
      <w:r>
        <w:t xml:space="preserve"> Staten förväntas fr.o.m. 2019 ge ett positivt bidrag till den finansiella netto</w:t>
      </w:r>
      <w:r>
        <w:softHyphen/>
        <w:t>förmögenheten.</w:t>
      </w:r>
    </w:p>
    <w:p w14:paraId="6989BC3E" w14:textId="77777777" w:rsidR="0067606D" w:rsidRPr="00EC50AD" w:rsidRDefault="0067606D" w:rsidP="0067606D">
      <w:pPr>
        <w:pStyle w:val="Brdtext"/>
      </w:pPr>
    </w:p>
    <w:p w14:paraId="6407850A" w14:textId="17EACC84" w:rsidR="0067606D" w:rsidRPr="007C6E0A" w:rsidRDefault="0067606D" w:rsidP="0067606D">
      <w:pPr>
        <w:pStyle w:val="TabellRubrik"/>
      </w:pPr>
      <w:bookmarkStart w:id="336" w:name="_Ref16777729"/>
      <w:bookmarkStart w:id="337" w:name="_Toc19299028"/>
      <w:r w:rsidRPr="00EC50AD">
        <w:t xml:space="preserve">Tabell </w:t>
      </w:r>
      <w:fldSimple w:instr=" STYLEREF &quot;Rubrik 1&quot;\n \* MERGEFORMAT ">
        <w:r w:rsidR="00757DA4">
          <w:rPr>
            <w:noProof/>
          </w:rPr>
          <w:t>8</w:t>
        </w:r>
      </w:fldSimple>
      <w:r w:rsidRPr="00EC50AD">
        <w:t>.</w:t>
      </w:r>
      <w:fldSimple w:instr=" SEQ Tabell \* Arabic \s 1  \* MERGEFORMAT ">
        <w:r w:rsidR="00757DA4">
          <w:rPr>
            <w:noProof/>
          </w:rPr>
          <w:t>16</w:t>
        </w:r>
      </w:fldSimple>
      <w:bookmarkEnd w:id="336"/>
      <w:r w:rsidRPr="00EC50AD">
        <w:tab/>
        <w:t>Den offentliga sektorns finansiella nettoförmögenhet</w:t>
      </w:r>
      <w:bookmarkEnd w:id="337"/>
    </w:p>
    <w:p w14:paraId="0F87CDC4" w14:textId="2F143A90" w:rsidR="0067606D" w:rsidRPr="007C6E0A" w:rsidRDefault="0067606D" w:rsidP="0067606D">
      <w:pPr>
        <w:pStyle w:val="TabellUnderrubrik"/>
      </w:pPr>
      <w:r w:rsidRPr="007C6E0A">
        <w:t>Procent av BNP. Utfall 2018, prognos 2019–2022</w:t>
      </w:r>
    </w:p>
    <w:tbl>
      <w:tblPr>
        <w:tblStyle w:val="RKEgentabell"/>
        <w:tblW w:w="4383" w:type="dxa"/>
        <w:tblInd w:w="0" w:type="dxa"/>
        <w:tblLayout w:type="fixed"/>
        <w:tblLook w:val="0460" w:firstRow="1" w:lastRow="1" w:firstColumn="0" w:lastColumn="0" w:noHBand="0" w:noVBand="1"/>
      </w:tblPr>
      <w:tblGrid>
        <w:gridCol w:w="1866"/>
        <w:gridCol w:w="503"/>
        <w:gridCol w:w="503"/>
        <w:gridCol w:w="504"/>
        <w:gridCol w:w="503"/>
        <w:gridCol w:w="504"/>
      </w:tblGrid>
      <w:tr w:rsidR="0067606D" w:rsidRPr="007C6E0A" w14:paraId="5A9F86E3" w14:textId="77777777" w:rsidTr="0067606D">
        <w:trPr>
          <w:cnfStyle w:val="100000000000" w:firstRow="1" w:lastRow="0" w:firstColumn="0" w:lastColumn="0" w:oddVBand="0" w:evenVBand="0" w:oddHBand="0" w:evenHBand="0" w:firstRowFirstColumn="0" w:firstRowLastColumn="0" w:lastRowFirstColumn="0" w:lastRowLastColumn="0"/>
        </w:trPr>
        <w:tc>
          <w:tcPr>
            <w:tcW w:w="1866" w:type="dxa"/>
            <w:tcBorders>
              <w:bottom w:val="single" w:sz="4" w:space="0" w:color="auto"/>
            </w:tcBorders>
            <w:tcMar>
              <w:left w:w="0" w:type="dxa"/>
              <w:right w:w="0" w:type="dxa"/>
            </w:tcMar>
          </w:tcPr>
          <w:p w14:paraId="67ED98B7" w14:textId="117282E2" w:rsidR="0067606D" w:rsidRPr="007C6E0A" w:rsidRDefault="0067606D" w:rsidP="0067606D">
            <w:pPr>
              <w:pStyle w:val="TabellHuvud"/>
              <w:keepNext/>
              <w:keepLines/>
              <w:jc w:val="left"/>
            </w:pPr>
          </w:p>
        </w:tc>
        <w:tc>
          <w:tcPr>
            <w:tcW w:w="503" w:type="dxa"/>
            <w:tcBorders>
              <w:bottom w:val="single" w:sz="4" w:space="0" w:color="auto"/>
            </w:tcBorders>
          </w:tcPr>
          <w:p w14:paraId="194A8423" w14:textId="43BF6F45" w:rsidR="0067606D" w:rsidRPr="007C6E0A" w:rsidRDefault="0067606D" w:rsidP="0067606D">
            <w:pPr>
              <w:pStyle w:val="TabellHuvud"/>
              <w:keepNext/>
              <w:keepLines/>
            </w:pPr>
            <w:r>
              <w:t>2018</w:t>
            </w:r>
          </w:p>
        </w:tc>
        <w:tc>
          <w:tcPr>
            <w:tcW w:w="503" w:type="dxa"/>
            <w:tcBorders>
              <w:bottom w:val="single" w:sz="4" w:space="0" w:color="auto"/>
            </w:tcBorders>
          </w:tcPr>
          <w:p w14:paraId="21088D62" w14:textId="3A761308" w:rsidR="0067606D" w:rsidRPr="007C6E0A" w:rsidRDefault="0067606D" w:rsidP="0067606D">
            <w:pPr>
              <w:pStyle w:val="TabellHuvud"/>
              <w:keepNext/>
              <w:keepLines/>
            </w:pPr>
            <w:r>
              <w:t>2019</w:t>
            </w:r>
          </w:p>
        </w:tc>
        <w:tc>
          <w:tcPr>
            <w:tcW w:w="504" w:type="dxa"/>
            <w:tcBorders>
              <w:bottom w:val="single" w:sz="4" w:space="0" w:color="auto"/>
            </w:tcBorders>
          </w:tcPr>
          <w:p w14:paraId="6024A777" w14:textId="44FE559A" w:rsidR="0067606D" w:rsidRPr="007C6E0A" w:rsidRDefault="0067606D" w:rsidP="0067606D">
            <w:pPr>
              <w:pStyle w:val="TabellHuvud"/>
              <w:keepNext/>
              <w:keepLines/>
            </w:pPr>
            <w:r>
              <w:t>2020</w:t>
            </w:r>
          </w:p>
        </w:tc>
        <w:tc>
          <w:tcPr>
            <w:tcW w:w="503" w:type="dxa"/>
            <w:tcBorders>
              <w:bottom w:val="single" w:sz="4" w:space="0" w:color="auto"/>
            </w:tcBorders>
          </w:tcPr>
          <w:p w14:paraId="79396947" w14:textId="278A2A2F" w:rsidR="0067606D" w:rsidRPr="007C6E0A" w:rsidRDefault="0067606D" w:rsidP="0067606D">
            <w:pPr>
              <w:pStyle w:val="TabellHuvud"/>
              <w:keepNext/>
              <w:keepLines/>
            </w:pPr>
            <w:r>
              <w:t>2021</w:t>
            </w:r>
          </w:p>
        </w:tc>
        <w:tc>
          <w:tcPr>
            <w:tcW w:w="504" w:type="dxa"/>
            <w:tcBorders>
              <w:bottom w:val="single" w:sz="4" w:space="0" w:color="auto"/>
            </w:tcBorders>
          </w:tcPr>
          <w:p w14:paraId="2A88BBF6" w14:textId="0E05870C" w:rsidR="0067606D" w:rsidRPr="007C6E0A" w:rsidRDefault="0067606D" w:rsidP="0067606D">
            <w:pPr>
              <w:pStyle w:val="TabellHuvud"/>
              <w:keepNext/>
              <w:keepLines/>
            </w:pPr>
            <w:r>
              <w:t>2022</w:t>
            </w:r>
          </w:p>
        </w:tc>
      </w:tr>
      <w:tr w:rsidR="0067606D" w:rsidRPr="007C6E0A" w14:paraId="5A1F72BA" w14:textId="77777777" w:rsidTr="0067606D">
        <w:tc>
          <w:tcPr>
            <w:tcW w:w="1866" w:type="dxa"/>
            <w:tcBorders>
              <w:top w:val="single" w:sz="18" w:space="0" w:color="auto"/>
              <w:bottom w:val="nil"/>
            </w:tcBorders>
            <w:tcMar>
              <w:left w:w="0" w:type="dxa"/>
              <w:right w:w="0" w:type="dxa"/>
            </w:tcMar>
          </w:tcPr>
          <w:p w14:paraId="350686FC" w14:textId="706BE1DC" w:rsidR="0067606D" w:rsidRPr="007C6E0A" w:rsidRDefault="0067606D" w:rsidP="0067606D">
            <w:pPr>
              <w:pStyle w:val="TabellRader"/>
              <w:keepNext/>
              <w:keepLines/>
              <w:jc w:val="left"/>
            </w:pPr>
            <w:r w:rsidRPr="007C6E0A">
              <w:t>Staten</w:t>
            </w:r>
          </w:p>
        </w:tc>
        <w:tc>
          <w:tcPr>
            <w:tcW w:w="503" w:type="dxa"/>
            <w:tcBorders>
              <w:top w:val="single" w:sz="18" w:space="0" w:color="auto"/>
              <w:bottom w:val="nil"/>
            </w:tcBorders>
            <w:vAlign w:val="bottom"/>
          </w:tcPr>
          <w:p w14:paraId="0F281BA1" w14:textId="49754FEE" w:rsidR="0067606D" w:rsidRPr="007C6E0A" w:rsidRDefault="0067606D">
            <w:pPr>
              <w:pStyle w:val="TabellRader"/>
              <w:keepNext/>
              <w:keepLines/>
            </w:pPr>
            <w:r w:rsidRPr="00327476">
              <w:t>-1,2</w:t>
            </w:r>
          </w:p>
        </w:tc>
        <w:tc>
          <w:tcPr>
            <w:tcW w:w="503" w:type="dxa"/>
            <w:tcBorders>
              <w:top w:val="single" w:sz="18" w:space="0" w:color="auto"/>
              <w:bottom w:val="nil"/>
            </w:tcBorders>
            <w:vAlign w:val="bottom"/>
          </w:tcPr>
          <w:p w14:paraId="56754730" w14:textId="348845E9" w:rsidR="0067606D" w:rsidRPr="007C6E0A" w:rsidRDefault="0067606D">
            <w:pPr>
              <w:pStyle w:val="TabellRader"/>
              <w:keepNext/>
              <w:keepLines/>
            </w:pPr>
            <w:r w:rsidRPr="00327476">
              <w:t>0,1</w:t>
            </w:r>
          </w:p>
        </w:tc>
        <w:tc>
          <w:tcPr>
            <w:tcW w:w="504" w:type="dxa"/>
            <w:tcBorders>
              <w:top w:val="single" w:sz="18" w:space="0" w:color="auto"/>
              <w:bottom w:val="nil"/>
            </w:tcBorders>
            <w:vAlign w:val="bottom"/>
          </w:tcPr>
          <w:p w14:paraId="6C38EDE0" w14:textId="6AEEDD6C" w:rsidR="0067606D" w:rsidRPr="007C6E0A" w:rsidRDefault="0067606D">
            <w:pPr>
              <w:pStyle w:val="TabellRader"/>
              <w:keepNext/>
              <w:keepLines/>
            </w:pPr>
            <w:r w:rsidRPr="00327476">
              <w:t>1,4</w:t>
            </w:r>
          </w:p>
        </w:tc>
        <w:tc>
          <w:tcPr>
            <w:tcW w:w="503" w:type="dxa"/>
            <w:tcBorders>
              <w:top w:val="single" w:sz="18" w:space="0" w:color="auto"/>
              <w:bottom w:val="nil"/>
            </w:tcBorders>
            <w:vAlign w:val="bottom"/>
          </w:tcPr>
          <w:p w14:paraId="5F0AAABA" w14:textId="68B17A02" w:rsidR="0067606D" w:rsidRPr="007C6E0A" w:rsidRDefault="0067606D">
            <w:pPr>
              <w:pStyle w:val="TabellRader"/>
              <w:keepNext/>
              <w:keepLines/>
            </w:pPr>
            <w:r w:rsidRPr="00327476">
              <w:t>2,6</w:t>
            </w:r>
          </w:p>
        </w:tc>
        <w:tc>
          <w:tcPr>
            <w:tcW w:w="504" w:type="dxa"/>
            <w:tcBorders>
              <w:top w:val="single" w:sz="18" w:space="0" w:color="auto"/>
              <w:bottom w:val="nil"/>
            </w:tcBorders>
            <w:vAlign w:val="bottom"/>
          </w:tcPr>
          <w:p w14:paraId="37448141" w14:textId="7BA28FA4" w:rsidR="0067606D" w:rsidRPr="007C6E0A" w:rsidRDefault="0067606D">
            <w:pPr>
              <w:pStyle w:val="TabellRader"/>
              <w:keepNext/>
              <w:keepLines/>
            </w:pPr>
            <w:r w:rsidRPr="00327476">
              <w:t>4,4</w:t>
            </w:r>
          </w:p>
        </w:tc>
      </w:tr>
      <w:tr w:rsidR="0067606D" w:rsidRPr="007C6E0A" w14:paraId="68EA6418" w14:textId="77777777" w:rsidTr="0067606D">
        <w:tc>
          <w:tcPr>
            <w:tcW w:w="1866" w:type="dxa"/>
            <w:tcBorders>
              <w:top w:val="nil"/>
              <w:bottom w:val="nil"/>
            </w:tcBorders>
            <w:tcMar>
              <w:left w:w="0" w:type="dxa"/>
              <w:right w:w="0" w:type="dxa"/>
            </w:tcMar>
          </w:tcPr>
          <w:p w14:paraId="03813ACA" w14:textId="75C4B68B" w:rsidR="0067606D" w:rsidRPr="007C6E0A" w:rsidRDefault="0067606D" w:rsidP="0067606D">
            <w:pPr>
              <w:pStyle w:val="TabellRader"/>
              <w:keepNext/>
              <w:keepLines/>
              <w:jc w:val="left"/>
            </w:pPr>
            <w:r w:rsidRPr="007C6E0A">
              <w:t>Ålderspensionssystemet</w:t>
            </w:r>
          </w:p>
        </w:tc>
        <w:tc>
          <w:tcPr>
            <w:tcW w:w="503" w:type="dxa"/>
            <w:tcBorders>
              <w:top w:val="nil"/>
              <w:bottom w:val="nil"/>
            </w:tcBorders>
            <w:vAlign w:val="bottom"/>
          </w:tcPr>
          <w:p w14:paraId="62EB8EBB" w14:textId="266D7C84" w:rsidR="0067606D" w:rsidRPr="007C6E0A" w:rsidRDefault="0067606D">
            <w:pPr>
              <w:pStyle w:val="TabellRader"/>
              <w:keepNext/>
              <w:keepLines/>
            </w:pPr>
            <w:r w:rsidRPr="00327476">
              <w:t>29,4</w:t>
            </w:r>
          </w:p>
        </w:tc>
        <w:tc>
          <w:tcPr>
            <w:tcW w:w="503" w:type="dxa"/>
            <w:tcBorders>
              <w:top w:val="nil"/>
              <w:bottom w:val="nil"/>
            </w:tcBorders>
            <w:vAlign w:val="bottom"/>
          </w:tcPr>
          <w:p w14:paraId="0FB91C78" w14:textId="514EAA32" w:rsidR="0067606D" w:rsidRPr="007C6E0A" w:rsidRDefault="0067606D">
            <w:pPr>
              <w:pStyle w:val="TabellRader"/>
              <w:keepNext/>
              <w:keepLines/>
            </w:pPr>
            <w:r w:rsidRPr="00327476">
              <w:t>29,8</w:t>
            </w:r>
          </w:p>
        </w:tc>
        <w:tc>
          <w:tcPr>
            <w:tcW w:w="504" w:type="dxa"/>
            <w:tcBorders>
              <w:top w:val="nil"/>
              <w:bottom w:val="nil"/>
            </w:tcBorders>
            <w:vAlign w:val="bottom"/>
          </w:tcPr>
          <w:p w14:paraId="4B85ED34" w14:textId="51E41CA0" w:rsidR="0067606D" w:rsidRPr="007C6E0A" w:rsidRDefault="0067606D">
            <w:pPr>
              <w:pStyle w:val="TabellRader"/>
              <w:keepNext/>
              <w:keepLines/>
            </w:pPr>
            <w:r w:rsidRPr="00327476">
              <w:t>29,9</w:t>
            </w:r>
          </w:p>
        </w:tc>
        <w:tc>
          <w:tcPr>
            <w:tcW w:w="503" w:type="dxa"/>
            <w:tcBorders>
              <w:top w:val="nil"/>
              <w:bottom w:val="nil"/>
            </w:tcBorders>
            <w:vAlign w:val="bottom"/>
          </w:tcPr>
          <w:p w14:paraId="6BE9B3E9" w14:textId="372B0582" w:rsidR="0067606D" w:rsidRPr="007C6E0A" w:rsidRDefault="0067606D">
            <w:pPr>
              <w:pStyle w:val="TabellRader"/>
              <w:keepNext/>
              <w:keepLines/>
            </w:pPr>
            <w:r w:rsidRPr="00327476">
              <w:t>29,7</w:t>
            </w:r>
          </w:p>
        </w:tc>
        <w:tc>
          <w:tcPr>
            <w:tcW w:w="504" w:type="dxa"/>
            <w:tcBorders>
              <w:top w:val="nil"/>
              <w:bottom w:val="nil"/>
            </w:tcBorders>
            <w:vAlign w:val="bottom"/>
          </w:tcPr>
          <w:p w14:paraId="7FA7F18B" w14:textId="087F2ED6" w:rsidR="0067606D" w:rsidRPr="007C6E0A" w:rsidRDefault="0067606D">
            <w:pPr>
              <w:pStyle w:val="TabellRader"/>
              <w:keepNext/>
              <w:keepLines/>
            </w:pPr>
            <w:r w:rsidRPr="00327476">
              <w:t>29,5</w:t>
            </w:r>
          </w:p>
        </w:tc>
      </w:tr>
      <w:tr w:rsidR="0067606D" w:rsidRPr="007C6E0A" w14:paraId="29864703" w14:textId="77777777" w:rsidTr="0067606D">
        <w:tc>
          <w:tcPr>
            <w:tcW w:w="1866" w:type="dxa"/>
            <w:tcBorders>
              <w:top w:val="nil"/>
              <w:bottom w:val="nil"/>
            </w:tcBorders>
            <w:tcMar>
              <w:left w:w="0" w:type="dxa"/>
              <w:right w:w="0" w:type="dxa"/>
            </w:tcMar>
          </w:tcPr>
          <w:p w14:paraId="030EDDA4" w14:textId="169BFBFE" w:rsidR="0067606D" w:rsidRPr="007C6E0A" w:rsidRDefault="0067606D" w:rsidP="0067606D">
            <w:pPr>
              <w:pStyle w:val="TabellRader"/>
              <w:keepNext/>
              <w:keepLines/>
              <w:jc w:val="left"/>
            </w:pPr>
            <w:r w:rsidRPr="007C6E0A">
              <w:t>Kommunsektorn</w:t>
            </w:r>
          </w:p>
        </w:tc>
        <w:tc>
          <w:tcPr>
            <w:tcW w:w="503" w:type="dxa"/>
            <w:tcBorders>
              <w:top w:val="nil"/>
              <w:bottom w:val="nil"/>
            </w:tcBorders>
            <w:vAlign w:val="bottom"/>
          </w:tcPr>
          <w:p w14:paraId="480C20B9" w14:textId="12347CB8" w:rsidR="0067606D" w:rsidRPr="007C6E0A" w:rsidRDefault="0067606D">
            <w:pPr>
              <w:pStyle w:val="TabellRader"/>
              <w:keepNext/>
              <w:keepLines/>
            </w:pPr>
            <w:r w:rsidRPr="00327476">
              <w:t>-2,1</w:t>
            </w:r>
          </w:p>
        </w:tc>
        <w:tc>
          <w:tcPr>
            <w:tcW w:w="503" w:type="dxa"/>
            <w:tcBorders>
              <w:top w:val="nil"/>
              <w:bottom w:val="nil"/>
            </w:tcBorders>
            <w:vAlign w:val="bottom"/>
          </w:tcPr>
          <w:p w14:paraId="6C5985C9" w14:textId="02A1626F" w:rsidR="0067606D" w:rsidRPr="007C6E0A" w:rsidRDefault="0067606D">
            <w:pPr>
              <w:pStyle w:val="TabellRader"/>
              <w:keepNext/>
              <w:keepLines/>
            </w:pPr>
            <w:r w:rsidRPr="00327476">
              <w:t>-2,9</w:t>
            </w:r>
          </w:p>
        </w:tc>
        <w:tc>
          <w:tcPr>
            <w:tcW w:w="504" w:type="dxa"/>
            <w:tcBorders>
              <w:top w:val="nil"/>
              <w:bottom w:val="nil"/>
            </w:tcBorders>
            <w:vAlign w:val="bottom"/>
          </w:tcPr>
          <w:p w14:paraId="416E6C7A" w14:textId="0449E9A9" w:rsidR="0067606D" w:rsidRPr="007C6E0A" w:rsidRDefault="0067606D">
            <w:pPr>
              <w:pStyle w:val="TabellRader"/>
              <w:keepNext/>
              <w:keepLines/>
            </w:pPr>
            <w:r w:rsidRPr="00327476">
              <w:t>-3,7</w:t>
            </w:r>
          </w:p>
        </w:tc>
        <w:tc>
          <w:tcPr>
            <w:tcW w:w="503" w:type="dxa"/>
            <w:tcBorders>
              <w:top w:val="nil"/>
              <w:bottom w:val="nil"/>
            </w:tcBorders>
            <w:vAlign w:val="bottom"/>
          </w:tcPr>
          <w:p w14:paraId="444469D9" w14:textId="2295A7C1" w:rsidR="0067606D" w:rsidRPr="007C6E0A" w:rsidRDefault="0067606D">
            <w:pPr>
              <w:pStyle w:val="TabellRader"/>
              <w:keepNext/>
              <w:keepLines/>
            </w:pPr>
            <w:r w:rsidRPr="00327476">
              <w:t>-4,4</w:t>
            </w:r>
          </w:p>
        </w:tc>
        <w:tc>
          <w:tcPr>
            <w:tcW w:w="504" w:type="dxa"/>
            <w:tcBorders>
              <w:top w:val="nil"/>
              <w:bottom w:val="nil"/>
            </w:tcBorders>
            <w:vAlign w:val="bottom"/>
          </w:tcPr>
          <w:p w14:paraId="0F9D8865" w14:textId="625159CA" w:rsidR="0067606D" w:rsidRPr="007C6E0A" w:rsidRDefault="0067606D">
            <w:pPr>
              <w:pStyle w:val="TabellRader"/>
              <w:keepNext/>
              <w:keepLines/>
            </w:pPr>
            <w:r w:rsidRPr="00327476">
              <w:t>-5,1</w:t>
            </w:r>
          </w:p>
        </w:tc>
      </w:tr>
      <w:tr w:rsidR="0067606D" w:rsidRPr="007C6E0A" w14:paraId="79F9BAD9" w14:textId="77777777" w:rsidTr="0067606D">
        <w:tc>
          <w:tcPr>
            <w:tcW w:w="1866" w:type="dxa"/>
            <w:tcBorders>
              <w:top w:val="nil"/>
              <w:bottom w:val="single" w:sz="6" w:space="0" w:color="auto"/>
            </w:tcBorders>
            <w:tcMar>
              <w:left w:w="0" w:type="dxa"/>
              <w:right w:w="0" w:type="dxa"/>
            </w:tcMar>
          </w:tcPr>
          <w:p w14:paraId="05474DA4" w14:textId="791EFEBC" w:rsidR="0067606D" w:rsidRPr="007C6E0A" w:rsidRDefault="0067606D" w:rsidP="0067606D">
            <w:pPr>
              <w:pStyle w:val="TabellRader"/>
              <w:keepNext/>
              <w:keepLines/>
              <w:jc w:val="left"/>
              <w:rPr>
                <w:b/>
              </w:rPr>
            </w:pPr>
            <w:r w:rsidRPr="007C6E0A">
              <w:rPr>
                <w:b/>
              </w:rPr>
              <w:t>Offentlig sektor</w:t>
            </w:r>
          </w:p>
        </w:tc>
        <w:tc>
          <w:tcPr>
            <w:tcW w:w="503" w:type="dxa"/>
            <w:tcBorders>
              <w:top w:val="nil"/>
              <w:bottom w:val="single" w:sz="6" w:space="0" w:color="auto"/>
            </w:tcBorders>
            <w:vAlign w:val="bottom"/>
          </w:tcPr>
          <w:p w14:paraId="1B7A502A" w14:textId="65EE7E4C" w:rsidR="0067606D" w:rsidRPr="0093335E" w:rsidRDefault="0067606D">
            <w:pPr>
              <w:pStyle w:val="TabellRader"/>
              <w:keepNext/>
              <w:keepLines/>
              <w:rPr>
                <w:b/>
              </w:rPr>
            </w:pPr>
            <w:r w:rsidRPr="00194871">
              <w:rPr>
                <w:b/>
              </w:rPr>
              <w:t>26,1</w:t>
            </w:r>
          </w:p>
        </w:tc>
        <w:tc>
          <w:tcPr>
            <w:tcW w:w="503" w:type="dxa"/>
            <w:tcBorders>
              <w:top w:val="nil"/>
              <w:bottom w:val="single" w:sz="6" w:space="0" w:color="auto"/>
            </w:tcBorders>
            <w:vAlign w:val="bottom"/>
          </w:tcPr>
          <w:p w14:paraId="3E622EF4" w14:textId="09701EF3" w:rsidR="0067606D" w:rsidRPr="0093335E" w:rsidRDefault="0067606D">
            <w:pPr>
              <w:pStyle w:val="TabellRader"/>
              <w:keepNext/>
              <w:keepLines/>
              <w:rPr>
                <w:b/>
              </w:rPr>
            </w:pPr>
            <w:r w:rsidRPr="00194871">
              <w:rPr>
                <w:b/>
              </w:rPr>
              <w:t>27,1</w:t>
            </w:r>
          </w:p>
        </w:tc>
        <w:tc>
          <w:tcPr>
            <w:tcW w:w="504" w:type="dxa"/>
            <w:tcBorders>
              <w:top w:val="nil"/>
              <w:bottom w:val="single" w:sz="6" w:space="0" w:color="auto"/>
            </w:tcBorders>
            <w:vAlign w:val="bottom"/>
          </w:tcPr>
          <w:p w14:paraId="57B01C5C" w14:textId="2D6014FD" w:rsidR="0067606D" w:rsidRPr="0093335E" w:rsidRDefault="0067606D">
            <w:pPr>
              <w:pStyle w:val="TabellRader"/>
              <w:keepNext/>
              <w:keepLines/>
              <w:rPr>
                <w:b/>
              </w:rPr>
            </w:pPr>
            <w:r w:rsidRPr="00194871">
              <w:rPr>
                <w:b/>
              </w:rPr>
              <w:t>27,6</w:t>
            </w:r>
          </w:p>
        </w:tc>
        <w:tc>
          <w:tcPr>
            <w:tcW w:w="503" w:type="dxa"/>
            <w:tcBorders>
              <w:top w:val="nil"/>
              <w:bottom w:val="single" w:sz="6" w:space="0" w:color="auto"/>
            </w:tcBorders>
            <w:vAlign w:val="bottom"/>
          </w:tcPr>
          <w:p w14:paraId="1A3CC779" w14:textId="5A11F70A" w:rsidR="0067606D" w:rsidRPr="0093335E" w:rsidRDefault="0067606D">
            <w:pPr>
              <w:pStyle w:val="TabellRader"/>
              <w:keepNext/>
              <w:keepLines/>
              <w:rPr>
                <w:b/>
              </w:rPr>
            </w:pPr>
            <w:r w:rsidRPr="00194871">
              <w:rPr>
                <w:b/>
              </w:rPr>
              <w:t>27,8</w:t>
            </w:r>
          </w:p>
        </w:tc>
        <w:tc>
          <w:tcPr>
            <w:tcW w:w="504" w:type="dxa"/>
            <w:tcBorders>
              <w:top w:val="nil"/>
              <w:bottom w:val="single" w:sz="6" w:space="0" w:color="auto"/>
            </w:tcBorders>
            <w:vAlign w:val="bottom"/>
          </w:tcPr>
          <w:p w14:paraId="28BD1C77" w14:textId="7E3F1F42" w:rsidR="0067606D" w:rsidRPr="0093335E" w:rsidRDefault="0067606D">
            <w:pPr>
              <w:pStyle w:val="TabellRader"/>
              <w:keepNext/>
              <w:keepLines/>
              <w:rPr>
                <w:b/>
              </w:rPr>
            </w:pPr>
            <w:r w:rsidRPr="00194871">
              <w:rPr>
                <w:b/>
              </w:rPr>
              <w:t>28,9</w:t>
            </w:r>
          </w:p>
        </w:tc>
      </w:tr>
      <w:tr w:rsidR="0067606D" w:rsidRPr="007C6E0A" w14:paraId="70B646EC" w14:textId="77777777" w:rsidTr="0067606D">
        <w:tc>
          <w:tcPr>
            <w:tcW w:w="1866" w:type="dxa"/>
            <w:tcBorders>
              <w:top w:val="single" w:sz="6" w:space="0" w:color="auto"/>
              <w:bottom w:val="nil"/>
            </w:tcBorders>
            <w:tcMar>
              <w:left w:w="0" w:type="dxa"/>
              <w:right w:w="0" w:type="dxa"/>
            </w:tcMar>
          </w:tcPr>
          <w:p w14:paraId="17455C92" w14:textId="351F6CBB" w:rsidR="0067606D" w:rsidRPr="007C6E0A" w:rsidRDefault="0067606D" w:rsidP="0067606D">
            <w:pPr>
              <w:pStyle w:val="TabellRader"/>
              <w:keepNext/>
              <w:keepLines/>
              <w:jc w:val="left"/>
            </w:pPr>
            <w:r w:rsidRPr="007C6E0A">
              <w:t>Förändring</w:t>
            </w:r>
          </w:p>
        </w:tc>
        <w:tc>
          <w:tcPr>
            <w:tcW w:w="503" w:type="dxa"/>
            <w:tcBorders>
              <w:top w:val="single" w:sz="6" w:space="0" w:color="auto"/>
              <w:bottom w:val="nil"/>
            </w:tcBorders>
            <w:vAlign w:val="bottom"/>
          </w:tcPr>
          <w:p w14:paraId="5AFD1977" w14:textId="569F2501" w:rsidR="0067606D" w:rsidRPr="007C6E0A" w:rsidRDefault="0067606D">
            <w:pPr>
              <w:pStyle w:val="TabellRader"/>
              <w:keepNext/>
              <w:keepLines/>
            </w:pPr>
            <w:r w:rsidRPr="00327476">
              <w:t>0,1</w:t>
            </w:r>
          </w:p>
        </w:tc>
        <w:tc>
          <w:tcPr>
            <w:tcW w:w="503" w:type="dxa"/>
            <w:tcBorders>
              <w:top w:val="single" w:sz="6" w:space="0" w:color="auto"/>
              <w:bottom w:val="nil"/>
            </w:tcBorders>
            <w:vAlign w:val="bottom"/>
          </w:tcPr>
          <w:p w14:paraId="3AC6CE8F" w14:textId="325B8549" w:rsidR="0067606D" w:rsidRPr="007C6E0A" w:rsidRDefault="0067606D">
            <w:pPr>
              <w:pStyle w:val="TabellRader"/>
              <w:keepNext/>
              <w:keepLines/>
            </w:pPr>
            <w:r w:rsidRPr="00327476">
              <w:t>1,0</w:t>
            </w:r>
          </w:p>
        </w:tc>
        <w:tc>
          <w:tcPr>
            <w:tcW w:w="504" w:type="dxa"/>
            <w:tcBorders>
              <w:top w:val="single" w:sz="6" w:space="0" w:color="auto"/>
              <w:bottom w:val="nil"/>
            </w:tcBorders>
            <w:vAlign w:val="bottom"/>
          </w:tcPr>
          <w:p w14:paraId="77EF261A" w14:textId="7C1506E6" w:rsidR="0067606D" w:rsidRPr="007C6E0A" w:rsidRDefault="0067606D">
            <w:pPr>
              <w:pStyle w:val="TabellRader"/>
              <w:keepNext/>
              <w:keepLines/>
            </w:pPr>
            <w:r w:rsidRPr="00327476">
              <w:t>0,5</w:t>
            </w:r>
          </w:p>
        </w:tc>
        <w:tc>
          <w:tcPr>
            <w:tcW w:w="503" w:type="dxa"/>
            <w:tcBorders>
              <w:top w:val="single" w:sz="6" w:space="0" w:color="auto"/>
              <w:bottom w:val="nil"/>
            </w:tcBorders>
            <w:vAlign w:val="bottom"/>
          </w:tcPr>
          <w:p w14:paraId="2C95B1B3" w14:textId="4DB6AD66" w:rsidR="0067606D" w:rsidRPr="007C6E0A" w:rsidRDefault="0067606D">
            <w:pPr>
              <w:pStyle w:val="TabellRader"/>
              <w:keepNext/>
              <w:keepLines/>
            </w:pPr>
            <w:r w:rsidRPr="00327476">
              <w:t>0,2</w:t>
            </w:r>
          </w:p>
        </w:tc>
        <w:tc>
          <w:tcPr>
            <w:tcW w:w="504" w:type="dxa"/>
            <w:tcBorders>
              <w:top w:val="single" w:sz="6" w:space="0" w:color="auto"/>
              <w:bottom w:val="nil"/>
            </w:tcBorders>
            <w:vAlign w:val="bottom"/>
          </w:tcPr>
          <w:p w14:paraId="05CEFC6B" w14:textId="74270807" w:rsidR="0067606D" w:rsidRPr="007C6E0A" w:rsidRDefault="0067606D">
            <w:pPr>
              <w:pStyle w:val="TabellRader"/>
              <w:keepNext/>
              <w:keepLines/>
            </w:pPr>
            <w:r w:rsidRPr="00327476">
              <w:t>1,0</w:t>
            </w:r>
          </w:p>
        </w:tc>
      </w:tr>
      <w:tr w:rsidR="0067606D" w:rsidRPr="007C6E0A" w14:paraId="650E1147" w14:textId="77777777" w:rsidTr="0067606D">
        <w:tc>
          <w:tcPr>
            <w:tcW w:w="1866" w:type="dxa"/>
            <w:tcBorders>
              <w:top w:val="nil"/>
              <w:bottom w:val="nil"/>
            </w:tcBorders>
            <w:tcMar>
              <w:left w:w="0" w:type="dxa"/>
              <w:right w:w="0" w:type="dxa"/>
            </w:tcMar>
          </w:tcPr>
          <w:p w14:paraId="0BCB39CA" w14:textId="1D89826A" w:rsidR="0067606D" w:rsidRPr="00194871" w:rsidRDefault="0067606D" w:rsidP="0067606D">
            <w:pPr>
              <w:pStyle w:val="TabellRader"/>
              <w:keepNext/>
              <w:keepLines/>
              <w:jc w:val="left"/>
              <w:rPr>
                <w:i/>
              </w:rPr>
            </w:pPr>
            <w:r>
              <w:rPr>
                <w:i/>
              </w:rPr>
              <w:t>Varav b</w:t>
            </w:r>
            <w:r w:rsidRPr="00194871">
              <w:rPr>
                <w:i/>
              </w:rPr>
              <w:t>idrag till förändringen</w:t>
            </w:r>
          </w:p>
        </w:tc>
        <w:tc>
          <w:tcPr>
            <w:tcW w:w="503" w:type="dxa"/>
            <w:tcBorders>
              <w:top w:val="nil"/>
              <w:bottom w:val="nil"/>
            </w:tcBorders>
            <w:vAlign w:val="bottom"/>
          </w:tcPr>
          <w:p w14:paraId="0E74A492" w14:textId="77777777" w:rsidR="0067606D" w:rsidRPr="00194871" w:rsidRDefault="0067606D">
            <w:pPr>
              <w:pStyle w:val="TabellRader"/>
              <w:keepNext/>
              <w:keepLines/>
              <w:rPr>
                <w:i/>
              </w:rPr>
            </w:pPr>
          </w:p>
        </w:tc>
        <w:tc>
          <w:tcPr>
            <w:tcW w:w="503" w:type="dxa"/>
            <w:tcBorders>
              <w:top w:val="nil"/>
              <w:bottom w:val="nil"/>
            </w:tcBorders>
            <w:vAlign w:val="bottom"/>
          </w:tcPr>
          <w:p w14:paraId="2BDA32A2" w14:textId="77777777" w:rsidR="0067606D" w:rsidRPr="00194871" w:rsidRDefault="0067606D">
            <w:pPr>
              <w:pStyle w:val="TabellRader"/>
              <w:keepNext/>
              <w:keepLines/>
              <w:rPr>
                <w:i/>
              </w:rPr>
            </w:pPr>
          </w:p>
        </w:tc>
        <w:tc>
          <w:tcPr>
            <w:tcW w:w="504" w:type="dxa"/>
            <w:tcBorders>
              <w:top w:val="nil"/>
              <w:bottom w:val="nil"/>
            </w:tcBorders>
            <w:vAlign w:val="bottom"/>
          </w:tcPr>
          <w:p w14:paraId="6CD5302A" w14:textId="77777777" w:rsidR="0067606D" w:rsidRPr="00194871" w:rsidRDefault="0067606D">
            <w:pPr>
              <w:pStyle w:val="TabellRader"/>
              <w:keepNext/>
              <w:keepLines/>
              <w:rPr>
                <w:i/>
              </w:rPr>
            </w:pPr>
          </w:p>
        </w:tc>
        <w:tc>
          <w:tcPr>
            <w:tcW w:w="503" w:type="dxa"/>
            <w:tcBorders>
              <w:top w:val="nil"/>
              <w:bottom w:val="nil"/>
            </w:tcBorders>
            <w:vAlign w:val="bottom"/>
          </w:tcPr>
          <w:p w14:paraId="49A5A7C1" w14:textId="77777777" w:rsidR="0067606D" w:rsidRPr="00194871" w:rsidRDefault="0067606D">
            <w:pPr>
              <w:pStyle w:val="TabellRader"/>
              <w:keepNext/>
              <w:keepLines/>
              <w:rPr>
                <w:i/>
              </w:rPr>
            </w:pPr>
          </w:p>
        </w:tc>
        <w:tc>
          <w:tcPr>
            <w:tcW w:w="504" w:type="dxa"/>
            <w:tcBorders>
              <w:top w:val="nil"/>
              <w:bottom w:val="nil"/>
            </w:tcBorders>
            <w:vAlign w:val="bottom"/>
          </w:tcPr>
          <w:p w14:paraId="7321718D" w14:textId="77777777" w:rsidR="0067606D" w:rsidRPr="00194871" w:rsidRDefault="0067606D">
            <w:pPr>
              <w:pStyle w:val="TabellRader"/>
              <w:keepNext/>
              <w:keepLines/>
              <w:rPr>
                <w:i/>
              </w:rPr>
            </w:pPr>
          </w:p>
        </w:tc>
      </w:tr>
      <w:tr w:rsidR="0067606D" w:rsidRPr="007C6E0A" w14:paraId="18599CAC" w14:textId="77777777" w:rsidTr="0067606D">
        <w:tc>
          <w:tcPr>
            <w:tcW w:w="1866" w:type="dxa"/>
            <w:tcBorders>
              <w:top w:val="nil"/>
              <w:bottom w:val="nil"/>
            </w:tcBorders>
            <w:tcMar>
              <w:left w:w="0" w:type="dxa"/>
              <w:right w:w="0" w:type="dxa"/>
            </w:tcMar>
          </w:tcPr>
          <w:p w14:paraId="1F5EFA09" w14:textId="0565D98A" w:rsidR="0067606D" w:rsidRPr="00194871" w:rsidRDefault="0067606D" w:rsidP="0067606D">
            <w:pPr>
              <w:pStyle w:val="TabellRader"/>
              <w:keepNext/>
              <w:keepLines/>
              <w:jc w:val="left"/>
              <w:rPr>
                <w:i/>
              </w:rPr>
            </w:pPr>
            <w:r w:rsidRPr="00194871">
              <w:rPr>
                <w:i/>
              </w:rPr>
              <w:t>Finansiellt sparande</w:t>
            </w:r>
          </w:p>
        </w:tc>
        <w:tc>
          <w:tcPr>
            <w:tcW w:w="503" w:type="dxa"/>
            <w:tcBorders>
              <w:top w:val="nil"/>
              <w:bottom w:val="nil"/>
            </w:tcBorders>
            <w:vAlign w:val="bottom"/>
          </w:tcPr>
          <w:p w14:paraId="0AB72285" w14:textId="186BFCEA" w:rsidR="0067606D" w:rsidRPr="00194871" w:rsidRDefault="0067606D">
            <w:pPr>
              <w:pStyle w:val="TabellRader"/>
              <w:keepNext/>
              <w:keepLines/>
              <w:rPr>
                <w:i/>
              </w:rPr>
            </w:pPr>
            <w:r w:rsidRPr="00194871">
              <w:rPr>
                <w:i/>
              </w:rPr>
              <w:t>0,9</w:t>
            </w:r>
          </w:p>
        </w:tc>
        <w:tc>
          <w:tcPr>
            <w:tcW w:w="503" w:type="dxa"/>
            <w:tcBorders>
              <w:top w:val="nil"/>
              <w:bottom w:val="nil"/>
            </w:tcBorders>
            <w:vAlign w:val="bottom"/>
          </w:tcPr>
          <w:p w14:paraId="19AAEABD" w14:textId="01D266F7" w:rsidR="0067606D" w:rsidRPr="00194871" w:rsidRDefault="0067606D">
            <w:pPr>
              <w:pStyle w:val="TabellRader"/>
              <w:keepNext/>
              <w:keepLines/>
              <w:rPr>
                <w:i/>
              </w:rPr>
            </w:pPr>
            <w:r w:rsidRPr="00194871">
              <w:rPr>
                <w:i/>
              </w:rPr>
              <w:t>0,4</w:t>
            </w:r>
          </w:p>
        </w:tc>
        <w:tc>
          <w:tcPr>
            <w:tcW w:w="504" w:type="dxa"/>
            <w:tcBorders>
              <w:top w:val="nil"/>
              <w:bottom w:val="nil"/>
            </w:tcBorders>
            <w:vAlign w:val="bottom"/>
          </w:tcPr>
          <w:p w14:paraId="4CFC025E" w14:textId="7FC4CFEB" w:rsidR="0067606D" w:rsidRPr="00194871" w:rsidRDefault="0067606D">
            <w:pPr>
              <w:pStyle w:val="TabellRader"/>
              <w:keepNext/>
              <w:keepLines/>
              <w:rPr>
                <w:i/>
              </w:rPr>
            </w:pPr>
            <w:r w:rsidRPr="00194871">
              <w:rPr>
                <w:i/>
              </w:rPr>
              <w:t>0,3</w:t>
            </w:r>
          </w:p>
        </w:tc>
        <w:tc>
          <w:tcPr>
            <w:tcW w:w="503" w:type="dxa"/>
            <w:tcBorders>
              <w:top w:val="nil"/>
              <w:bottom w:val="nil"/>
            </w:tcBorders>
            <w:vAlign w:val="bottom"/>
          </w:tcPr>
          <w:p w14:paraId="7AF3A257" w14:textId="3C69616F" w:rsidR="0067606D" w:rsidRPr="00194871" w:rsidRDefault="0067606D">
            <w:pPr>
              <w:pStyle w:val="TabellRader"/>
              <w:keepNext/>
              <w:keepLines/>
              <w:rPr>
                <w:i/>
              </w:rPr>
            </w:pPr>
            <w:r w:rsidRPr="00194871">
              <w:rPr>
                <w:i/>
              </w:rPr>
              <w:t>0,4</w:t>
            </w:r>
          </w:p>
        </w:tc>
        <w:tc>
          <w:tcPr>
            <w:tcW w:w="504" w:type="dxa"/>
            <w:tcBorders>
              <w:top w:val="nil"/>
              <w:bottom w:val="nil"/>
            </w:tcBorders>
            <w:vAlign w:val="bottom"/>
          </w:tcPr>
          <w:p w14:paraId="6FA7EDC5" w14:textId="31CBC1DB" w:rsidR="0067606D" w:rsidRPr="00194871" w:rsidRDefault="0067606D">
            <w:pPr>
              <w:pStyle w:val="TabellRader"/>
              <w:keepNext/>
              <w:keepLines/>
              <w:rPr>
                <w:i/>
              </w:rPr>
            </w:pPr>
            <w:r w:rsidRPr="00194871">
              <w:rPr>
                <w:i/>
              </w:rPr>
              <w:t>1,2</w:t>
            </w:r>
          </w:p>
        </w:tc>
      </w:tr>
      <w:tr w:rsidR="0067606D" w:rsidRPr="007C6E0A" w14:paraId="280DD811" w14:textId="77777777" w:rsidTr="0067606D">
        <w:tc>
          <w:tcPr>
            <w:tcW w:w="1866" w:type="dxa"/>
            <w:tcBorders>
              <w:top w:val="nil"/>
              <w:bottom w:val="nil"/>
            </w:tcBorders>
            <w:tcMar>
              <w:left w:w="0" w:type="dxa"/>
              <w:right w:w="0" w:type="dxa"/>
            </w:tcMar>
          </w:tcPr>
          <w:p w14:paraId="40DC40EF" w14:textId="2F572C45" w:rsidR="0067606D" w:rsidRPr="00194871" w:rsidRDefault="0067606D" w:rsidP="0067606D">
            <w:pPr>
              <w:pStyle w:val="TabellRader"/>
              <w:keepNext/>
              <w:keepLines/>
              <w:jc w:val="left"/>
              <w:rPr>
                <w:i/>
              </w:rPr>
            </w:pPr>
            <w:r w:rsidRPr="00194871">
              <w:rPr>
                <w:i/>
              </w:rPr>
              <w:t>Värdeförändringar m.m.</w:t>
            </w:r>
          </w:p>
        </w:tc>
        <w:tc>
          <w:tcPr>
            <w:tcW w:w="503" w:type="dxa"/>
            <w:tcBorders>
              <w:top w:val="nil"/>
              <w:bottom w:val="nil"/>
            </w:tcBorders>
            <w:vAlign w:val="bottom"/>
          </w:tcPr>
          <w:p w14:paraId="5EECCF97" w14:textId="70D8C2ED" w:rsidR="0067606D" w:rsidRPr="00194871" w:rsidRDefault="0067606D">
            <w:pPr>
              <w:pStyle w:val="TabellRader"/>
              <w:keepNext/>
              <w:keepLines/>
              <w:rPr>
                <w:i/>
              </w:rPr>
            </w:pPr>
            <w:r w:rsidRPr="00194871">
              <w:rPr>
                <w:i/>
              </w:rPr>
              <w:t>0,4</w:t>
            </w:r>
          </w:p>
        </w:tc>
        <w:tc>
          <w:tcPr>
            <w:tcW w:w="503" w:type="dxa"/>
            <w:tcBorders>
              <w:top w:val="nil"/>
              <w:bottom w:val="nil"/>
            </w:tcBorders>
            <w:vAlign w:val="bottom"/>
          </w:tcPr>
          <w:p w14:paraId="5CB3F17B" w14:textId="46BAEC2B" w:rsidR="0067606D" w:rsidRPr="00194871" w:rsidRDefault="0067606D">
            <w:pPr>
              <w:pStyle w:val="TabellRader"/>
              <w:keepNext/>
              <w:keepLines/>
              <w:rPr>
                <w:i/>
              </w:rPr>
            </w:pPr>
            <w:r w:rsidRPr="00194871">
              <w:rPr>
                <w:i/>
              </w:rPr>
              <w:t>1,6</w:t>
            </w:r>
          </w:p>
        </w:tc>
        <w:tc>
          <w:tcPr>
            <w:tcW w:w="504" w:type="dxa"/>
            <w:tcBorders>
              <w:top w:val="nil"/>
              <w:bottom w:val="nil"/>
            </w:tcBorders>
            <w:vAlign w:val="bottom"/>
          </w:tcPr>
          <w:p w14:paraId="7E43E1A8" w14:textId="0C030105" w:rsidR="0067606D" w:rsidRPr="00194871" w:rsidRDefault="0067606D">
            <w:pPr>
              <w:pStyle w:val="TabellRader"/>
              <w:keepNext/>
              <w:keepLines/>
              <w:rPr>
                <w:i/>
              </w:rPr>
            </w:pPr>
            <w:r w:rsidRPr="00194871">
              <w:rPr>
                <w:i/>
              </w:rPr>
              <w:t>1,0</w:t>
            </w:r>
          </w:p>
        </w:tc>
        <w:tc>
          <w:tcPr>
            <w:tcW w:w="503" w:type="dxa"/>
            <w:tcBorders>
              <w:top w:val="nil"/>
              <w:bottom w:val="nil"/>
            </w:tcBorders>
            <w:vAlign w:val="bottom"/>
          </w:tcPr>
          <w:p w14:paraId="0D34F267" w14:textId="6A4AD6A9" w:rsidR="0067606D" w:rsidRPr="00194871" w:rsidRDefault="0067606D">
            <w:pPr>
              <w:pStyle w:val="TabellRader"/>
              <w:keepNext/>
              <w:keepLines/>
              <w:rPr>
                <w:i/>
              </w:rPr>
            </w:pPr>
            <w:r w:rsidRPr="00194871">
              <w:rPr>
                <w:i/>
              </w:rPr>
              <w:t>0,8</w:t>
            </w:r>
          </w:p>
        </w:tc>
        <w:tc>
          <w:tcPr>
            <w:tcW w:w="504" w:type="dxa"/>
            <w:tcBorders>
              <w:top w:val="nil"/>
              <w:bottom w:val="nil"/>
            </w:tcBorders>
            <w:vAlign w:val="bottom"/>
          </w:tcPr>
          <w:p w14:paraId="4344235F" w14:textId="5419F3ED" w:rsidR="0067606D" w:rsidRPr="00194871" w:rsidRDefault="0067606D">
            <w:pPr>
              <w:pStyle w:val="TabellRader"/>
              <w:keepNext/>
              <w:keepLines/>
              <w:rPr>
                <w:i/>
              </w:rPr>
            </w:pPr>
            <w:r w:rsidRPr="00194871">
              <w:rPr>
                <w:i/>
              </w:rPr>
              <w:t>0,9</w:t>
            </w:r>
          </w:p>
        </w:tc>
      </w:tr>
      <w:tr w:rsidR="0067606D" w:rsidRPr="007C6E0A" w14:paraId="745E8C1E" w14:textId="77777777" w:rsidTr="0067606D">
        <w:trPr>
          <w:cnfStyle w:val="010000000000" w:firstRow="0" w:lastRow="1" w:firstColumn="0" w:lastColumn="0" w:oddVBand="0" w:evenVBand="0" w:oddHBand="0" w:evenHBand="0" w:firstRowFirstColumn="0" w:firstRowLastColumn="0" w:lastRowFirstColumn="0" w:lastRowLastColumn="0"/>
        </w:trPr>
        <w:tc>
          <w:tcPr>
            <w:tcW w:w="1866" w:type="dxa"/>
            <w:tcBorders>
              <w:top w:val="nil"/>
            </w:tcBorders>
            <w:tcMar>
              <w:left w:w="0" w:type="dxa"/>
              <w:right w:w="0" w:type="dxa"/>
            </w:tcMar>
          </w:tcPr>
          <w:p w14:paraId="3626D4E0" w14:textId="3E4A2231" w:rsidR="0067606D" w:rsidRPr="00194871" w:rsidRDefault="0067606D" w:rsidP="0067606D">
            <w:pPr>
              <w:pStyle w:val="TabellSlutsumma"/>
              <w:keepNext/>
              <w:keepLines/>
              <w:jc w:val="left"/>
              <w:rPr>
                <w:b/>
                <w:i/>
              </w:rPr>
            </w:pPr>
            <w:r w:rsidRPr="00194871">
              <w:rPr>
                <w:i/>
              </w:rPr>
              <w:t xml:space="preserve">Nominell BNP-förändring </w:t>
            </w:r>
          </w:p>
        </w:tc>
        <w:tc>
          <w:tcPr>
            <w:tcW w:w="503" w:type="dxa"/>
            <w:tcBorders>
              <w:top w:val="nil"/>
            </w:tcBorders>
            <w:vAlign w:val="bottom"/>
          </w:tcPr>
          <w:p w14:paraId="4C70DA71" w14:textId="02AF9F79" w:rsidR="0067606D" w:rsidRPr="00194871" w:rsidRDefault="0067606D">
            <w:pPr>
              <w:pStyle w:val="TabellSlutsumma"/>
              <w:keepNext/>
              <w:keepLines/>
              <w:rPr>
                <w:i/>
              </w:rPr>
            </w:pPr>
            <w:r w:rsidRPr="00194871">
              <w:rPr>
                <w:i/>
              </w:rPr>
              <w:t>-1,1</w:t>
            </w:r>
          </w:p>
        </w:tc>
        <w:tc>
          <w:tcPr>
            <w:tcW w:w="503" w:type="dxa"/>
            <w:tcBorders>
              <w:top w:val="nil"/>
            </w:tcBorders>
            <w:vAlign w:val="bottom"/>
          </w:tcPr>
          <w:p w14:paraId="0AC160E8" w14:textId="2685864D" w:rsidR="0067606D" w:rsidRPr="00194871" w:rsidRDefault="0067606D">
            <w:pPr>
              <w:pStyle w:val="TabellSlutsumma"/>
              <w:keepNext/>
              <w:keepLines/>
              <w:rPr>
                <w:b/>
                <w:i/>
              </w:rPr>
            </w:pPr>
            <w:r w:rsidRPr="00194871">
              <w:rPr>
                <w:i/>
              </w:rPr>
              <w:t>-1,0</w:t>
            </w:r>
          </w:p>
        </w:tc>
        <w:tc>
          <w:tcPr>
            <w:tcW w:w="504" w:type="dxa"/>
            <w:tcBorders>
              <w:top w:val="nil"/>
            </w:tcBorders>
            <w:vAlign w:val="bottom"/>
          </w:tcPr>
          <w:p w14:paraId="37AF5B5B" w14:textId="6B7E0B4B" w:rsidR="0067606D" w:rsidRPr="00194871" w:rsidRDefault="0067606D">
            <w:pPr>
              <w:pStyle w:val="TabellSlutsumma"/>
              <w:keepNext/>
              <w:keepLines/>
              <w:rPr>
                <w:b/>
                <w:i/>
              </w:rPr>
            </w:pPr>
            <w:r w:rsidRPr="00194871">
              <w:rPr>
                <w:i/>
              </w:rPr>
              <w:t>-0,8</w:t>
            </w:r>
          </w:p>
        </w:tc>
        <w:tc>
          <w:tcPr>
            <w:tcW w:w="503" w:type="dxa"/>
            <w:tcBorders>
              <w:top w:val="nil"/>
            </w:tcBorders>
            <w:vAlign w:val="bottom"/>
          </w:tcPr>
          <w:p w14:paraId="5D5078F0" w14:textId="5D842C7D" w:rsidR="0067606D" w:rsidRPr="00194871" w:rsidRDefault="0067606D">
            <w:pPr>
              <w:pStyle w:val="TabellSlutsumma"/>
              <w:keepNext/>
              <w:keepLines/>
              <w:rPr>
                <w:b/>
                <w:i/>
              </w:rPr>
            </w:pPr>
            <w:r w:rsidRPr="00194871">
              <w:rPr>
                <w:i/>
              </w:rPr>
              <w:t>-1,0</w:t>
            </w:r>
          </w:p>
        </w:tc>
        <w:tc>
          <w:tcPr>
            <w:tcW w:w="504" w:type="dxa"/>
            <w:tcBorders>
              <w:top w:val="nil"/>
            </w:tcBorders>
            <w:vAlign w:val="bottom"/>
          </w:tcPr>
          <w:p w14:paraId="733C88F1" w14:textId="32AB9526" w:rsidR="0067606D" w:rsidRPr="00194871" w:rsidRDefault="0067606D">
            <w:pPr>
              <w:pStyle w:val="TabellSlutsumma"/>
              <w:keepNext/>
              <w:keepLines/>
              <w:rPr>
                <w:b/>
                <w:i/>
              </w:rPr>
            </w:pPr>
            <w:r w:rsidRPr="00194871">
              <w:rPr>
                <w:i/>
              </w:rPr>
              <w:t>-1,1</w:t>
            </w:r>
          </w:p>
        </w:tc>
      </w:tr>
    </w:tbl>
    <w:p w14:paraId="523298DB" w14:textId="4AC4F4D1" w:rsidR="0067606D" w:rsidRDefault="0067606D" w:rsidP="0067606D">
      <w:pPr>
        <w:pStyle w:val="TabellFotnot"/>
      </w:pPr>
      <w:r>
        <w:t>Anm.: Beloppen är avrundade och stämmer därför inte alltid överens med summan</w:t>
      </w:r>
    </w:p>
    <w:p w14:paraId="6A3263CA" w14:textId="28D36E13" w:rsidR="0067606D" w:rsidRPr="007C6E0A" w:rsidRDefault="0067606D" w:rsidP="0067606D">
      <w:pPr>
        <w:pStyle w:val="TabellFotnot"/>
      </w:pPr>
      <w:r w:rsidRPr="007C6E0A">
        <w:t>Källor: Statistiska centralbyrån och egna beräkningar.</w:t>
      </w:r>
    </w:p>
    <w:p w14:paraId="78275626" w14:textId="45BEFB29" w:rsidR="0067606D" w:rsidRPr="00514B6C" w:rsidRDefault="0067606D" w:rsidP="0067606D">
      <w:pPr>
        <w:pStyle w:val="Rubrik4utannumrering"/>
      </w:pPr>
      <w:r w:rsidRPr="00514B6C">
        <w:t>Den offentliga sektorns konsoliderade bruttoskuld</w:t>
      </w:r>
    </w:p>
    <w:p w14:paraId="4705AD5A" w14:textId="4B527E29" w:rsidR="0067606D" w:rsidRPr="00514B6C" w:rsidRDefault="0067606D" w:rsidP="0067606D">
      <w:pPr>
        <w:pStyle w:val="Brdtext"/>
      </w:pPr>
      <w:r w:rsidRPr="00514B6C">
        <w:t>Maastrichtskulden definieras av EU-regler och är det skuldbegrepp som används vid bedömningen av medlemsstaternas offentliga finanser inom ramen för Stabilitets- och tillväxtpakten. För Sverige innebär definitionen att skulden består av den konsoliderade statsskulden och kommun</w:t>
      </w:r>
      <w:r>
        <w:softHyphen/>
      </w:r>
      <w:r w:rsidRPr="00514B6C">
        <w:t>sektorns skulder på kapitalmarknaden, med avdrag för AP-fondernas innehav av stats</w:t>
      </w:r>
      <w:r>
        <w:softHyphen/>
      </w:r>
      <w:r w:rsidRPr="00514B6C">
        <w:t>obligationer.</w:t>
      </w:r>
    </w:p>
    <w:p w14:paraId="3FD82EEF" w14:textId="6D91D776" w:rsidR="0067606D" w:rsidRPr="00514B6C" w:rsidRDefault="0067606D" w:rsidP="0067606D">
      <w:pPr>
        <w:pStyle w:val="Brdtextmedindrag"/>
      </w:pPr>
      <w:r w:rsidRPr="00514B6C">
        <w:t xml:space="preserve">Inför att Sverige den 1 januari 1995 blev medlem i EU uppgick den konsoliderade bruttoskulden till över 1 200 miljarder kronor, vilket motsvarade ca 70 procent av BNP (se </w:t>
      </w:r>
      <w:r>
        <w:fldChar w:fldCharType="begin"/>
      </w:r>
      <w:r>
        <w:instrText xml:space="preserve"> REF  _Ref17293517 \* Lower \h </w:instrText>
      </w:r>
      <w:r>
        <w:fldChar w:fldCharType="separate"/>
      </w:r>
      <w:r w:rsidR="00757DA4" w:rsidRPr="00A3779A">
        <w:t xml:space="preserve">diagram </w:t>
      </w:r>
      <w:r w:rsidR="00757DA4">
        <w:rPr>
          <w:bCs/>
          <w:noProof/>
        </w:rPr>
        <w:t>8</w:t>
      </w:r>
      <w:r w:rsidR="00757DA4" w:rsidRPr="00A3779A">
        <w:rPr>
          <w:noProof/>
        </w:rPr>
        <w:t>.</w:t>
      </w:r>
      <w:r w:rsidR="00757DA4">
        <w:rPr>
          <w:noProof/>
        </w:rPr>
        <w:t>13</w:t>
      </w:r>
      <w:r>
        <w:fldChar w:fldCharType="end"/>
      </w:r>
      <w:r w:rsidRPr="00514B6C">
        <w:t>). Sedan dess har det nominella värdet ökat med närmare 650 miljarder kronor, för att vid utgången av 2018 uppgå till ca</w:t>
      </w:r>
      <w:r>
        <w:t> </w:t>
      </w:r>
      <w:r w:rsidRPr="00514B6C">
        <w:t>1 860 miljarder kronor.</w:t>
      </w:r>
    </w:p>
    <w:p w14:paraId="3DAED161" w14:textId="77777777" w:rsidR="0067606D" w:rsidRPr="00514B6C" w:rsidRDefault="0067606D" w:rsidP="0067606D">
      <w:pPr>
        <w:pStyle w:val="Brdtext"/>
      </w:pPr>
    </w:p>
    <w:p w14:paraId="2FE6F7B7" w14:textId="53B6FFCC" w:rsidR="0067606D" w:rsidRDefault="0067606D" w:rsidP="0067606D">
      <w:pPr>
        <w:pStyle w:val="DiagramRubrik"/>
      </w:pPr>
      <w:bookmarkStart w:id="338" w:name="_Ref17293517"/>
      <w:bookmarkStart w:id="339" w:name="_Toc19290733"/>
      <w:r w:rsidRPr="00A3779A">
        <w:t xml:space="preserve">Diagram </w:t>
      </w:r>
      <w:r w:rsidRPr="00A3779A">
        <w:rPr>
          <w:bCs/>
          <w:noProof/>
        </w:rPr>
        <w:fldChar w:fldCharType="begin"/>
      </w:r>
      <w:r w:rsidRPr="00A3779A">
        <w:rPr>
          <w:bCs/>
          <w:noProof/>
        </w:rPr>
        <w:instrText xml:space="preserve"> STYLEREF "Rubrik 1"\n \* MERGEFORMAT </w:instrText>
      </w:r>
      <w:r w:rsidRPr="00A3779A">
        <w:rPr>
          <w:bCs/>
          <w:noProof/>
        </w:rPr>
        <w:fldChar w:fldCharType="separate"/>
      </w:r>
      <w:r w:rsidR="00757DA4">
        <w:rPr>
          <w:bCs/>
          <w:noProof/>
        </w:rPr>
        <w:t>8</w:t>
      </w:r>
      <w:r w:rsidRPr="00A3779A">
        <w:rPr>
          <w:bCs/>
          <w:noProof/>
        </w:rPr>
        <w:fldChar w:fldCharType="end"/>
      </w:r>
      <w:r w:rsidRPr="00A3779A">
        <w:rPr>
          <w:noProof/>
        </w:rPr>
        <w:t>.</w:t>
      </w:r>
      <w:r w:rsidRPr="00A3779A">
        <w:rPr>
          <w:noProof/>
        </w:rPr>
        <w:fldChar w:fldCharType="begin"/>
      </w:r>
      <w:r w:rsidRPr="00A3779A">
        <w:rPr>
          <w:noProof/>
        </w:rPr>
        <w:instrText xml:space="preserve"> SEQ Diagram \* ARABIC \s 1 </w:instrText>
      </w:r>
      <w:r w:rsidRPr="00A3779A">
        <w:rPr>
          <w:noProof/>
        </w:rPr>
        <w:fldChar w:fldCharType="separate"/>
      </w:r>
      <w:r w:rsidR="00757DA4">
        <w:rPr>
          <w:noProof/>
        </w:rPr>
        <w:t>13</w:t>
      </w:r>
      <w:r w:rsidRPr="00A3779A">
        <w:rPr>
          <w:noProof/>
        </w:rPr>
        <w:fldChar w:fldCharType="end"/>
      </w:r>
      <w:bookmarkEnd w:id="338"/>
      <w:r>
        <w:rPr>
          <w:noProof/>
        </w:rPr>
        <w:tab/>
      </w:r>
      <w:r w:rsidRPr="003B0444">
        <w:t>Den offentliga sektorns konsoliderade bruttoskuld</w:t>
      </w:r>
      <w:bookmarkEnd w:id="339"/>
    </w:p>
    <w:p w14:paraId="4AB9E75C" w14:textId="77777777" w:rsidR="0067606D" w:rsidRPr="00A3779A" w:rsidRDefault="0067606D" w:rsidP="0067606D">
      <w:pPr>
        <w:pStyle w:val="DiagramUnderrubrik"/>
      </w:pPr>
      <w:r>
        <w:t>Utfall 1994–2018, prognos 2019–2022</w:t>
      </w:r>
      <w:r>
        <w:br/>
        <w:t>Miljarder kronor</w:t>
      </w:r>
      <w:r>
        <w:tab/>
      </w:r>
      <w:r>
        <w:tab/>
      </w:r>
      <w:r w:rsidRPr="00A3779A">
        <w:tab/>
      </w:r>
      <w:r>
        <w:t>Procent av BNP</w:t>
      </w:r>
    </w:p>
    <w:p w14:paraId="58ED8C46" w14:textId="05D2CAE3" w:rsidR="0067606D" w:rsidRPr="00A3779A" w:rsidRDefault="0067606D" w:rsidP="0067606D">
      <w:pPr>
        <w:pStyle w:val="Brdtext"/>
        <w:spacing w:line="260" w:lineRule="atLeast"/>
      </w:pPr>
      <w:r>
        <w:rPr>
          <w:noProof/>
        </w:rPr>
        <w:drawing>
          <wp:inline distT="0" distB="0" distL="0" distR="0" wp14:anchorId="5A2344CA" wp14:editId="0C5BF755">
            <wp:extent cx="2753995" cy="2044700"/>
            <wp:effectExtent l="0" t="0" r="0" b="0"/>
            <wp:docPr id="45" name="Diagram 12">
              <a:extLst xmlns:a="http://schemas.openxmlformats.org/drawingml/2006/main">
                <a:ext uri="{FF2B5EF4-FFF2-40B4-BE49-F238E27FC236}">
                  <a16:creationId xmlns:a16="http://schemas.microsoft.com/office/drawing/2014/main" id="{00000000-0008-0000-0000-00000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4"/>
              </a:graphicData>
            </a:graphic>
          </wp:inline>
        </w:drawing>
      </w:r>
    </w:p>
    <w:p w14:paraId="2C2B457A" w14:textId="77777777" w:rsidR="0067606D" w:rsidRPr="00A3779A" w:rsidRDefault="0067606D" w:rsidP="0067606D">
      <w:pPr>
        <w:pStyle w:val="DiagramFotnot"/>
      </w:pPr>
      <w:r>
        <w:t>Källor: Statistiska centralbyrån och egna beräkningar.</w:t>
      </w:r>
    </w:p>
    <w:p w14:paraId="0B3C58E6" w14:textId="77777777" w:rsidR="0067606D" w:rsidRDefault="0067606D" w:rsidP="0067606D">
      <w:pPr>
        <w:pStyle w:val="Brdtext"/>
      </w:pPr>
    </w:p>
    <w:p w14:paraId="638D6D79" w14:textId="1696BF61" w:rsidR="0067606D" w:rsidRPr="00514B6C" w:rsidRDefault="0067606D" w:rsidP="0067606D">
      <w:pPr>
        <w:pStyle w:val="Brdtext"/>
      </w:pPr>
      <w:r w:rsidRPr="00514B6C">
        <w:t>Skulden har emellertid minskat kraftigt som andel av BNP sedan 1994 och uppgick vid utgången av 2018 till ca 39 procent av BNP (skuldkvoten).</w:t>
      </w:r>
    </w:p>
    <w:p w14:paraId="4AB62A83" w14:textId="11130B71" w:rsidR="0067606D" w:rsidRDefault="0067606D" w:rsidP="0067606D">
      <w:pPr>
        <w:pStyle w:val="Brdtextmedindrag"/>
      </w:pPr>
      <w:r w:rsidRPr="005A53A9">
        <w:t>Utvecklingen av den offentliga sektorns konsoliderade bruttoskuld beror dels på det finansiella sparandet (som kan fördelas på primärt sparande och ränteutgifter), dels på faktorer som inte påverkar det finansiella sparandet. De sistnämnda faktorerna rör periodiseringar och s.k. stock</w:t>
      </w:r>
      <w:r>
        <w:t xml:space="preserve"> </w:t>
      </w:r>
      <w:r w:rsidRPr="005A53A9">
        <w:t>flow</w:t>
      </w:r>
      <w:r>
        <w:t>-</w:t>
      </w:r>
      <w:r w:rsidRPr="005A53A9">
        <w:t xml:space="preserve">förändringar, som bl.a. utgörs av finansiella transaktioner. Exempelvis påverkas bruttoskulden av köp och försäljning av tillgångar medan det finansiella sparandet inte påverkas av </w:t>
      </w:r>
      <w:r>
        <w:t>sådana</w:t>
      </w:r>
      <w:r w:rsidRPr="005A53A9">
        <w:t xml:space="preserve"> transaktioner.</w:t>
      </w:r>
    </w:p>
    <w:p w14:paraId="1A3F2225" w14:textId="77777777" w:rsidR="0067606D" w:rsidRPr="003C2A7B" w:rsidRDefault="0067606D" w:rsidP="0067606D">
      <w:pPr>
        <w:pStyle w:val="Brdtext"/>
        <w:rPr>
          <w:highlight w:val="yellow"/>
        </w:rPr>
      </w:pPr>
    </w:p>
    <w:p w14:paraId="37B33BDA" w14:textId="0AA9F424" w:rsidR="0067606D" w:rsidRDefault="0067606D" w:rsidP="0067606D">
      <w:pPr>
        <w:pStyle w:val="DiagramRubrik"/>
      </w:pPr>
      <w:bookmarkStart w:id="340" w:name="_Ref17293734"/>
      <w:bookmarkStart w:id="341" w:name="_Toc19290734"/>
      <w:r w:rsidRPr="00A3779A">
        <w:lastRenderedPageBreak/>
        <w:t xml:space="preserve">Diagram </w:t>
      </w:r>
      <w:r w:rsidRPr="00A3779A">
        <w:rPr>
          <w:bCs/>
          <w:noProof/>
        </w:rPr>
        <w:fldChar w:fldCharType="begin"/>
      </w:r>
      <w:r w:rsidRPr="00A3779A">
        <w:rPr>
          <w:bCs/>
          <w:noProof/>
        </w:rPr>
        <w:instrText xml:space="preserve"> STYLEREF "Rubrik 1"\n \* MERGEFORMAT </w:instrText>
      </w:r>
      <w:r w:rsidRPr="00A3779A">
        <w:rPr>
          <w:bCs/>
          <w:noProof/>
        </w:rPr>
        <w:fldChar w:fldCharType="separate"/>
      </w:r>
      <w:r w:rsidR="00757DA4">
        <w:rPr>
          <w:bCs/>
          <w:noProof/>
        </w:rPr>
        <w:t>8</w:t>
      </w:r>
      <w:r w:rsidRPr="00A3779A">
        <w:rPr>
          <w:bCs/>
          <w:noProof/>
        </w:rPr>
        <w:fldChar w:fldCharType="end"/>
      </w:r>
      <w:r w:rsidRPr="00A3779A">
        <w:rPr>
          <w:noProof/>
        </w:rPr>
        <w:t>.</w:t>
      </w:r>
      <w:r w:rsidRPr="00A3779A">
        <w:rPr>
          <w:noProof/>
        </w:rPr>
        <w:fldChar w:fldCharType="begin"/>
      </w:r>
      <w:r w:rsidRPr="00A3779A">
        <w:rPr>
          <w:noProof/>
        </w:rPr>
        <w:instrText xml:space="preserve"> SEQ Diagram \* ARABIC \s 1 </w:instrText>
      </w:r>
      <w:r w:rsidRPr="00A3779A">
        <w:rPr>
          <w:noProof/>
        </w:rPr>
        <w:fldChar w:fldCharType="separate"/>
      </w:r>
      <w:r w:rsidR="00757DA4">
        <w:rPr>
          <w:noProof/>
        </w:rPr>
        <w:t>14</w:t>
      </w:r>
      <w:r w:rsidRPr="00A3779A">
        <w:rPr>
          <w:noProof/>
        </w:rPr>
        <w:fldChar w:fldCharType="end"/>
      </w:r>
      <w:bookmarkEnd w:id="340"/>
      <w:r>
        <w:rPr>
          <w:noProof/>
        </w:rPr>
        <w:tab/>
      </w:r>
      <w:r>
        <w:t>De enskilda sektorernas bruttoskuld</w:t>
      </w:r>
      <w:bookmarkEnd w:id="341"/>
    </w:p>
    <w:p w14:paraId="120661CB" w14:textId="3F787A4E" w:rsidR="0067606D" w:rsidRDefault="0067606D" w:rsidP="0067606D">
      <w:pPr>
        <w:pStyle w:val="DiagramUnderrubrik"/>
      </w:pPr>
      <w:r>
        <w:t>Procent av BNP. Utfall 1994–2018, prognos 2019–2022</w:t>
      </w:r>
    </w:p>
    <w:p w14:paraId="4DCE07D7" w14:textId="44B5F512" w:rsidR="0067606D" w:rsidRDefault="0067606D" w:rsidP="0067606D">
      <w:pPr>
        <w:pStyle w:val="Brdtext"/>
        <w:keepNext/>
        <w:spacing w:line="260" w:lineRule="atLeast"/>
      </w:pPr>
      <w:r>
        <w:rPr>
          <w:noProof/>
        </w:rPr>
        <w:drawing>
          <wp:inline distT="0" distB="0" distL="0" distR="0" wp14:anchorId="6969A42B" wp14:editId="20E60DDE">
            <wp:extent cx="2753995" cy="2044700"/>
            <wp:effectExtent l="0" t="0" r="8255" b="0"/>
            <wp:docPr id="46" name="Diagram 14">
              <a:extLst xmlns:a="http://schemas.openxmlformats.org/drawingml/2006/main">
                <a:ext uri="{FF2B5EF4-FFF2-40B4-BE49-F238E27FC236}">
                  <a16:creationId xmlns:a16="http://schemas.microsoft.com/office/drawing/2014/main" id="{00000000-0008-0000-0000-00000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5"/>
              </a:graphicData>
            </a:graphic>
          </wp:inline>
        </w:drawing>
      </w:r>
    </w:p>
    <w:p w14:paraId="46A2D6FD" w14:textId="07EC08BE" w:rsidR="0067606D" w:rsidRDefault="0067606D" w:rsidP="0067606D">
      <w:pPr>
        <w:pStyle w:val="DiagramFotnot"/>
      </w:pPr>
      <w:r>
        <w:t xml:space="preserve">Anm.: Summan av de tre delsektorernas skuld överstiger den totala Maastrichtskulden eftersom den totala skulden är konsoliderad. </w:t>
      </w:r>
    </w:p>
    <w:p w14:paraId="1F03C555" w14:textId="7FADB918" w:rsidR="0067606D" w:rsidRDefault="0067606D" w:rsidP="0067606D">
      <w:pPr>
        <w:pStyle w:val="DiagramFotnot"/>
      </w:pPr>
      <w:r>
        <w:t>Källor: Statistiska centralbyrån och egna beräkningar.</w:t>
      </w:r>
    </w:p>
    <w:p w14:paraId="1D1B5CDB" w14:textId="77777777" w:rsidR="0067606D" w:rsidRPr="003C2A7B" w:rsidRDefault="0067606D" w:rsidP="0067606D">
      <w:pPr>
        <w:pStyle w:val="Brdtext"/>
        <w:rPr>
          <w:highlight w:val="yellow"/>
        </w:rPr>
      </w:pPr>
    </w:p>
    <w:p w14:paraId="3DC5FC59" w14:textId="46B307AA" w:rsidR="0067606D" w:rsidRPr="00DE043A" w:rsidRDefault="0067606D" w:rsidP="0067606D">
      <w:pPr>
        <w:pStyle w:val="Brdtext"/>
      </w:pPr>
      <w:r w:rsidRPr="00DE043A">
        <w:t>Den offentliga sektorns bruttoskuld beräknas minska kraftigt innevarande år till följd av Riksbankens beslut att inte refinansiera de återstående valutalån som förfaller under 2019, se avsnittet Riksgäldskontorets nettoutlåning ovan. Även kommande år prognostiseras brutto</w:t>
      </w:r>
      <w:r>
        <w:softHyphen/>
      </w:r>
      <w:r w:rsidRPr="00DE043A">
        <w:t>skulden fortsätta minska som en följd av de beräknade överskotten i de offentliga finanserna</w:t>
      </w:r>
      <w:r>
        <w:t xml:space="preserve"> (se </w:t>
      </w:r>
      <w:r>
        <w:fldChar w:fldCharType="begin"/>
      </w:r>
      <w:r>
        <w:instrText xml:space="preserve"> REF  _Ref16777952 \* Lower \h </w:instrText>
      </w:r>
      <w:r>
        <w:fldChar w:fldCharType="separate"/>
      </w:r>
      <w:r w:rsidR="00757DA4" w:rsidRPr="00A3779A">
        <w:t xml:space="preserve">tabell </w:t>
      </w:r>
      <w:r w:rsidR="00757DA4">
        <w:rPr>
          <w:noProof/>
        </w:rPr>
        <w:t>8</w:t>
      </w:r>
      <w:r w:rsidR="00757DA4" w:rsidRPr="00A3779A">
        <w:t>.</w:t>
      </w:r>
      <w:r w:rsidR="00757DA4">
        <w:rPr>
          <w:noProof/>
        </w:rPr>
        <w:t>17</w:t>
      </w:r>
      <w:r>
        <w:fldChar w:fldCharType="end"/>
      </w:r>
      <w:r>
        <w:t>)</w:t>
      </w:r>
      <w:r w:rsidRPr="00DE043A">
        <w:t xml:space="preserve">. År 2022 bedöms bruttoskulden </w:t>
      </w:r>
      <w:r>
        <w:t>uppgå till ca </w:t>
      </w:r>
      <w:r w:rsidRPr="00DE043A">
        <w:t>30 procent av BNP.</w:t>
      </w:r>
    </w:p>
    <w:p w14:paraId="19CE21B4" w14:textId="1462CC05" w:rsidR="0067606D" w:rsidRPr="00DE043A" w:rsidRDefault="0067606D" w:rsidP="0067606D">
      <w:pPr>
        <w:pStyle w:val="Brdtextmedindrag"/>
      </w:pPr>
      <w:r>
        <w:t xml:space="preserve">I </w:t>
      </w:r>
      <w:r>
        <w:fldChar w:fldCharType="begin"/>
      </w:r>
      <w:r>
        <w:instrText xml:space="preserve"> REF  _Ref17293734 \* Lower \h </w:instrText>
      </w:r>
      <w:r>
        <w:fldChar w:fldCharType="separate"/>
      </w:r>
      <w:r w:rsidR="00757DA4" w:rsidRPr="00A3779A">
        <w:t xml:space="preserve">diagram </w:t>
      </w:r>
      <w:r w:rsidR="00757DA4">
        <w:rPr>
          <w:bCs/>
          <w:noProof/>
        </w:rPr>
        <w:t>8</w:t>
      </w:r>
      <w:r w:rsidR="00757DA4" w:rsidRPr="00A3779A">
        <w:rPr>
          <w:noProof/>
        </w:rPr>
        <w:t>.</w:t>
      </w:r>
      <w:r w:rsidR="00757DA4">
        <w:rPr>
          <w:noProof/>
        </w:rPr>
        <w:t>14</w:t>
      </w:r>
      <w:r>
        <w:fldChar w:fldCharType="end"/>
      </w:r>
      <w:r>
        <w:t xml:space="preserve"> redovisas respektive delsektors bruttoskuld. Summan av de tre sektorernas skulder överstiger den offentliga sektorns konsoliderade bruttoskuld eftersom inbördes skulder, i huvudsak ålderspensionssystemets innehav av statsobligationer, räknas av. </w:t>
      </w:r>
      <w:r w:rsidRPr="00DE043A">
        <w:t xml:space="preserve">Den successivt </w:t>
      </w:r>
      <w:r>
        <w:t>minskande</w:t>
      </w:r>
      <w:r w:rsidRPr="00DE043A">
        <w:t xml:space="preserve"> bruttoskulden rör uteslutande statsskulden. Kommunsektorns skuld beräknas däremot fortsätta att växa snabbare än BNP, bl.a. på grund av stora investeringar i kommunsektorn och vidare</w:t>
      </w:r>
      <w:r>
        <w:softHyphen/>
      </w:r>
      <w:r w:rsidRPr="00DE043A">
        <w:t>utlåning till kommunala bolag i privat sektor.</w:t>
      </w:r>
    </w:p>
    <w:p w14:paraId="77A18FDA" w14:textId="77777777" w:rsidR="0067606D" w:rsidRPr="003C2A7B" w:rsidRDefault="0067606D" w:rsidP="0067606D">
      <w:pPr>
        <w:pStyle w:val="Brdtext"/>
        <w:rPr>
          <w:highlight w:val="yellow"/>
        </w:rPr>
      </w:pPr>
    </w:p>
    <w:p w14:paraId="0C18897F" w14:textId="40F58F65" w:rsidR="0067606D" w:rsidRPr="00394327" w:rsidRDefault="0067606D" w:rsidP="0067606D">
      <w:pPr>
        <w:pStyle w:val="TabellRubrik"/>
      </w:pPr>
      <w:bookmarkStart w:id="342" w:name="_Ref16777952"/>
      <w:bookmarkStart w:id="343" w:name="_Toc19299029"/>
      <w:r w:rsidRPr="00A3779A">
        <w:t xml:space="preserve">Tabell </w:t>
      </w:r>
      <w:fldSimple w:instr=" STYLEREF &quot;Rubrik 1&quot;\n \* MERGEFORMAT ">
        <w:r w:rsidR="00757DA4">
          <w:rPr>
            <w:noProof/>
          </w:rPr>
          <w:t>8</w:t>
        </w:r>
      </w:fldSimple>
      <w:r w:rsidRPr="00A3779A">
        <w:t>.</w:t>
      </w:r>
      <w:fldSimple w:instr=" SEQ Tabell \* Arabic \s 1  \* MERGEFORMAT ">
        <w:r w:rsidR="00757DA4">
          <w:rPr>
            <w:noProof/>
          </w:rPr>
          <w:t>17</w:t>
        </w:r>
      </w:fldSimple>
      <w:bookmarkEnd w:id="342"/>
      <w:r w:rsidRPr="00A3779A">
        <w:tab/>
        <w:t>Den offentliga</w:t>
      </w:r>
      <w:r w:rsidRPr="00394327">
        <w:t xml:space="preserve"> sektorns konsoliderade bruttoskuld och bidrag till förändringen</w:t>
      </w:r>
      <w:bookmarkEnd w:id="343"/>
    </w:p>
    <w:p w14:paraId="245F84CF" w14:textId="57FDACCA" w:rsidR="0067606D" w:rsidRPr="001B3F08" w:rsidRDefault="0067606D" w:rsidP="0067606D">
      <w:pPr>
        <w:pStyle w:val="TabellUnderrubrik"/>
      </w:pPr>
      <w:r w:rsidRPr="001B3F08">
        <w:t xml:space="preserve">Procent av BNP om inte annat anges. Utfall 2018, prognos </w:t>
      </w:r>
      <w:r w:rsidRPr="001B3F08">
        <w:br/>
        <w:t>2019–2022</w:t>
      </w:r>
    </w:p>
    <w:tbl>
      <w:tblPr>
        <w:tblStyle w:val="RKEgentabell"/>
        <w:tblW w:w="4383" w:type="dxa"/>
        <w:tblInd w:w="0" w:type="dxa"/>
        <w:tblLayout w:type="fixed"/>
        <w:tblLook w:val="0460" w:firstRow="1" w:lastRow="1" w:firstColumn="0" w:lastColumn="0" w:noHBand="0" w:noVBand="1"/>
      </w:tblPr>
      <w:tblGrid>
        <w:gridCol w:w="1418"/>
        <w:gridCol w:w="593"/>
        <w:gridCol w:w="593"/>
        <w:gridCol w:w="593"/>
        <w:gridCol w:w="593"/>
        <w:gridCol w:w="593"/>
      </w:tblGrid>
      <w:tr w:rsidR="0067606D" w:rsidRPr="00394327" w14:paraId="2F0D806E" w14:textId="77777777" w:rsidTr="0067606D">
        <w:trPr>
          <w:cnfStyle w:val="100000000000" w:firstRow="1" w:lastRow="0" w:firstColumn="0" w:lastColumn="0" w:oddVBand="0" w:evenVBand="0" w:oddHBand="0" w:evenHBand="0" w:firstRowFirstColumn="0" w:firstRowLastColumn="0" w:lastRowFirstColumn="0" w:lastRowLastColumn="0"/>
        </w:trPr>
        <w:tc>
          <w:tcPr>
            <w:tcW w:w="1418" w:type="dxa"/>
            <w:tcMar>
              <w:left w:w="0" w:type="dxa"/>
              <w:right w:w="0" w:type="dxa"/>
            </w:tcMar>
          </w:tcPr>
          <w:p w14:paraId="7F76D176" w14:textId="77777777" w:rsidR="0067606D" w:rsidRPr="00394327" w:rsidRDefault="0067606D" w:rsidP="0067606D">
            <w:pPr>
              <w:pStyle w:val="TabellHuvud"/>
              <w:keepNext/>
              <w:keepLines/>
              <w:jc w:val="left"/>
            </w:pPr>
          </w:p>
        </w:tc>
        <w:tc>
          <w:tcPr>
            <w:tcW w:w="593" w:type="dxa"/>
          </w:tcPr>
          <w:p w14:paraId="32022613" w14:textId="120EE1D6" w:rsidR="0067606D" w:rsidRPr="00394327" w:rsidRDefault="0067606D" w:rsidP="0067606D">
            <w:pPr>
              <w:pStyle w:val="TabellHuvud"/>
              <w:keepNext/>
              <w:keepLines/>
            </w:pPr>
            <w:r w:rsidRPr="00394327">
              <w:t>2018</w:t>
            </w:r>
          </w:p>
        </w:tc>
        <w:tc>
          <w:tcPr>
            <w:tcW w:w="593" w:type="dxa"/>
          </w:tcPr>
          <w:p w14:paraId="0C4E9B06" w14:textId="1D1916E0" w:rsidR="0067606D" w:rsidRPr="00394327" w:rsidRDefault="0067606D" w:rsidP="0067606D">
            <w:pPr>
              <w:pStyle w:val="TabellHuvud"/>
              <w:keepNext/>
              <w:keepLines/>
            </w:pPr>
            <w:r w:rsidRPr="00394327">
              <w:t>2019</w:t>
            </w:r>
          </w:p>
        </w:tc>
        <w:tc>
          <w:tcPr>
            <w:tcW w:w="593" w:type="dxa"/>
          </w:tcPr>
          <w:p w14:paraId="3E9DF219" w14:textId="17EEF622" w:rsidR="0067606D" w:rsidRPr="00394327" w:rsidRDefault="0067606D" w:rsidP="0067606D">
            <w:pPr>
              <w:pStyle w:val="TabellHuvud"/>
              <w:keepNext/>
              <w:keepLines/>
            </w:pPr>
            <w:r w:rsidRPr="00394327">
              <w:t>2020</w:t>
            </w:r>
          </w:p>
        </w:tc>
        <w:tc>
          <w:tcPr>
            <w:tcW w:w="593" w:type="dxa"/>
          </w:tcPr>
          <w:p w14:paraId="4C5D7668" w14:textId="232B125B" w:rsidR="0067606D" w:rsidRPr="00394327" w:rsidRDefault="0067606D" w:rsidP="0067606D">
            <w:pPr>
              <w:pStyle w:val="TabellHuvud"/>
              <w:keepNext/>
              <w:keepLines/>
            </w:pPr>
            <w:r w:rsidRPr="00394327">
              <w:t>2021</w:t>
            </w:r>
          </w:p>
        </w:tc>
        <w:tc>
          <w:tcPr>
            <w:tcW w:w="593" w:type="dxa"/>
          </w:tcPr>
          <w:p w14:paraId="38945F01" w14:textId="7CDB834E" w:rsidR="0067606D" w:rsidRPr="00394327" w:rsidRDefault="0067606D" w:rsidP="0067606D">
            <w:pPr>
              <w:pStyle w:val="TabellHuvud"/>
              <w:keepNext/>
              <w:keepLines/>
            </w:pPr>
            <w:r w:rsidRPr="00394327">
              <w:t>2022</w:t>
            </w:r>
          </w:p>
        </w:tc>
      </w:tr>
      <w:tr w:rsidR="0067606D" w:rsidRPr="00394327" w14:paraId="0EC3529D" w14:textId="77777777" w:rsidTr="0067606D">
        <w:tc>
          <w:tcPr>
            <w:tcW w:w="1418" w:type="dxa"/>
            <w:tcBorders>
              <w:top w:val="single" w:sz="18" w:space="0" w:color="auto"/>
              <w:bottom w:val="nil"/>
            </w:tcBorders>
            <w:tcMar>
              <w:left w:w="0" w:type="dxa"/>
              <w:right w:w="0" w:type="dxa"/>
            </w:tcMar>
          </w:tcPr>
          <w:p w14:paraId="3404D859" w14:textId="0EDD718B" w:rsidR="0067606D" w:rsidRPr="00394327" w:rsidRDefault="0067606D" w:rsidP="0067606D">
            <w:pPr>
              <w:pStyle w:val="TabellRader"/>
              <w:keepNext/>
              <w:keepLines/>
              <w:jc w:val="left"/>
              <w:rPr>
                <w:b/>
              </w:rPr>
            </w:pPr>
            <w:r w:rsidRPr="00394327">
              <w:rPr>
                <w:b/>
              </w:rPr>
              <w:t>Miljarder kronor</w:t>
            </w:r>
          </w:p>
        </w:tc>
        <w:tc>
          <w:tcPr>
            <w:tcW w:w="593" w:type="dxa"/>
            <w:tcBorders>
              <w:top w:val="single" w:sz="18" w:space="0" w:color="auto"/>
              <w:bottom w:val="nil"/>
            </w:tcBorders>
            <w:vAlign w:val="bottom"/>
          </w:tcPr>
          <w:p w14:paraId="262F6B84" w14:textId="20C9D243" w:rsidR="0067606D" w:rsidRPr="0093335E" w:rsidRDefault="0067606D">
            <w:pPr>
              <w:pStyle w:val="TabellRader"/>
              <w:keepNext/>
              <w:keepLines/>
              <w:rPr>
                <w:b/>
              </w:rPr>
            </w:pPr>
            <w:r w:rsidRPr="00194871">
              <w:rPr>
                <w:b/>
              </w:rPr>
              <w:t>1 859</w:t>
            </w:r>
          </w:p>
        </w:tc>
        <w:tc>
          <w:tcPr>
            <w:tcW w:w="593" w:type="dxa"/>
            <w:tcBorders>
              <w:top w:val="single" w:sz="18" w:space="0" w:color="auto"/>
              <w:bottom w:val="nil"/>
            </w:tcBorders>
            <w:vAlign w:val="bottom"/>
          </w:tcPr>
          <w:p w14:paraId="38ECA6C0" w14:textId="41F0AC96" w:rsidR="0067606D" w:rsidRPr="0093335E" w:rsidRDefault="0067606D">
            <w:pPr>
              <w:pStyle w:val="TabellRader"/>
              <w:keepNext/>
              <w:keepLines/>
              <w:rPr>
                <w:b/>
              </w:rPr>
            </w:pPr>
            <w:r w:rsidRPr="00194871">
              <w:rPr>
                <w:b/>
              </w:rPr>
              <w:t>1 732</w:t>
            </w:r>
          </w:p>
        </w:tc>
        <w:tc>
          <w:tcPr>
            <w:tcW w:w="593" w:type="dxa"/>
            <w:tcBorders>
              <w:top w:val="single" w:sz="18" w:space="0" w:color="auto"/>
              <w:bottom w:val="nil"/>
            </w:tcBorders>
            <w:vAlign w:val="bottom"/>
          </w:tcPr>
          <w:p w14:paraId="69C5D41C" w14:textId="4919C64A" w:rsidR="0067606D" w:rsidRPr="0093335E" w:rsidRDefault="0067606D">
            <w:pPr>
              <w:pStyle w:val="TabellRader"/>
              <w:keepNext/>
              <w:keepLines/>
              <w:rPr>
                <w:b/>
              </w:rPr>
            </w:pPr>
            <w:r w:rsidRPr="00194871">
              <w:rPr>
                <w:b/>
              </w:rPr>
              <w:t>1 716</w:t>
            </w:r>
          </w:p>
        </w:tc>
        <w:tc>
          <w:tcPr>
            <w:tcW w:w="593" w:type="dxa"/>
            <w:tcBorders>
              <w:top w:val="single" w:sz="18" w:space="0" w:color="auto"/>
              <w:bottom w:val="nil"/>
            </w:tcBorders>
            <w:vAlign w:val="bottom"/>
          </w:tcPr>
          <w:p w14:paraId="6567377F" w14:textId="7CD8EFE1" w:rsidR="0067606D" w:rsidRPr="0093335E" w:rsidRDefault="0067606D">
            <w:pPr>
              <w:pStyle w:val="TabellRader"/>
              <w:keepNext/>
              <w:keepLines/>
              <w:rPr>
                <w:b/>
              </w:rPr>
            </w:pPr>
            <w:r w:rsidRPr="00194871">
              <w:rPr>
                <w:b/>
              </w:rPr>
              <w:t>1 696</w:t>
            </w:r>
          </w:p>
        </w:tc>
        <w:tc>
          <w:tcPr>
            <w:tcW w:w="593" w:type="dxa"/>
            <w:tcBorders>
              <w:top w:val="single" w:sz="18" w:space="0" w:color="auto"/>
              <w:bottom w:val="nil"/>
            </w:tcBorders>
            <w:vAlign w:val="bottom"/>
          </w:tcPr>
          <w:p w14:paraId="43C8F09B" w14:textId="29777344" w:rsidR="0067606D" w:rsidRPr="0093335E" w:rsidRDefault="0067606D">
            <w:pPr>
              <w:pStyle w:val="TabellRader"/>
              <w:keepNext/>
              <w:keepLines/>
              <w:rPr>
                <w:b/>
              </w:rPr>
            </w:pPr>
            <w:r w:rsidRPr="00194871">
              <w:rPr>
                <w:b/>
              </w:rPr>
              <w:t>1 642</w:t>
            </w:r>
          </w:p>
        </w:tc>
      </w:tr>
      <w:tr w:rsidR="0067606D" w:rsidRPr="00394327" w14:paraId="453F0E2C" w14:textId="77777777" w:rsidTr="0067606D">
        <w:tc>
          <w:tcPr>
            <w:tcW w:w="1418" w:type="dxa"/>
            <w:tcBorders>
              <w:top w:val="nil"/>
              <w:bottom w:val="nil"/>
            </w:tcBorders>
            <w:tcMar>
              <w:left w:w="0" w:type="dxa"/>
              <w:right w:w="0" w:type="dxa"/>
            </w:tcMar>
          </w:tcPr>
          <w:p w14:paraId="7644FE83" w14:textId="6059987E" w:rsidR="0067606D" w:rsidRPr="00394327" w:rsidRDefault="0067606D" w:rsidP="0067606D">
            <w:pPr>
              <w:pStyle w:val="TabellRader"/>
              <w:keepNext/>
              <w:keepLines/>
              <w:jc w:val="left"/>
            </w:pPr>
            <w:r w:rsidRPr="00394327">
              <w:t>Procent av BNP</w:t>
            </w:r>
          </w:p>
        </w:tc>
        <w:tc>
          <w:tcPr>
            <w:tcW w:w="593" w:type="dxa"/>
            <w:tcBorders>
              <w:top w:val="nil"/>
              <w:bottom w:val="nil"/>
            </w:tcBorders>
            <w:vAlign w:val="bottom"/>
          </w:tcPr>
          <w:p w14:paraId="7A11CF2F" w14:textId="668DBA2A" w:rsidR="0067606D" w:rsidRPr="00394327" w:rsidRDefault="0067606D">
            <w:pPr>
              <w:pStyle w:val="TabellRader"/>
              <w:keepNext/>
              <w:keepLines/>
            </w:pPr>
            <w:r w:rsidRPr="00F231FF">
              <w:t>38,8</w:t>
            </w:r>
          </w:p>
        </w:tc>
        <w:tc>
          <w:tcPr>
            <w:tcW w:w="593" w:type="dxa"/>
            <w:tcBorders>
              <w:top w:val="nil"/>
              <w:bottom w:val="nil"/>
            </w:tcBorders>
            <w:vAlign w:val="bottom"/>
          </w:tcPr>
          <w:p w14:paraId="4FE4F19B" w14:textId="662BBB84" w:rsidR="0067606D" w:rsidRPr="00394327" w:rsidRDefault="0067606D">
            <w:pPr>
              <w:pStyle w:val="TabellRader"/>
              <w:keepNext/>
              <w:keepLines/>
            </w:pPr>
            <w:r w:rsidRPr="00F231FF">
              <w:t>34,8</w:t>
            </w:r>
          </w:p>
        </w:tc>
        <w:tc>
          <w:tcPr>
            <w:tcW w:w="593" w:type="dxa"/>
            <w:tcBorders>
              <w:top w:val="nil"/>
              <w:bottom w:val="nil"/>
            </w:tcBorders>
            <w:vAlign w:val="bottom"/>
          </w:tcPr>
          <w:p w14:paraId="1D15B7A1" w14:textId="36C5A420" w:rsidR="0067606D" w:rsidRPr="00394327" w:rsidRDefault="0067606D">
            <w:pPr>
              <w:pStyle w:val="TabellRader"/>
              <w:keepNext/>
              <w:keepLines/>
            </w:pPr>
            <w:r w:rsidRPr="00F231FF">
              <w:t>33,4</w:t>
            </w:r>
          </w:p>
        </w:tc>
        <w:tc>
          <w:tcPr>
            <w:tcW w:w="593" w:type="dxa"/>
            <w:tcBorders>
              <w:top w:val="nil"/>
              <w:bottom w:val="nil"/>
            </w:tcBorders>
            <w:vAlign w:val="bottom"/>
          </w:tcPr>
          <w:p w14:paraId="653259AD" w14:textId="57362C0D" w:rsidR="0067606D" w:rsidRPr="00394327" w:rsidRDefault="0067606D">
            <w:pPr>
              <w:pStyle w:val="TabellRader"/>
              <w:keepNext/>
              <w:keepLines/>
            </w:pPr>
            <w:r w:rsidRPr="00F231FF">
              <w:t>31,8</w:t>
            </w:r>
          </w:p>
        </w:tc>
        <w:tc>
          <w:tcPr>
            <w:tcW w:w="593" w:type="dxa"/>
            <w:tcBorders>
              <w:top w:val="nil"/>
              <w:bottom w:val="nil"/>
            </w:tcBorders>
            <w:vAlign w:val="bottom"/>
          </w:tcPr>
          <w:p w14:paraId="57A738E8" w14:textId="5444D30D" w:rsidR="0067606D" w:rsidRPr="00394327" w:rsidRDefault="0067606D">
            <w:pPr>
              <w:pStyle w:val="TabellRader"/>
              <w:keepNext/>
              <w:keepLines/>
            </w:pPr>
            <w:r w:rsidRPr="00F231FF">
              <w:t>29,6</w:t>
            </w:r>
          </w:p>
        </w:tc>
      </w:tr>
      <w:tr w:rsidR="0067606D" w:rsidRPr="00394327" w14:paraId="534FC102" w14:textId="77777777" w:rsidTr="0067606D">
        <w:tc>
          <w:tcPr>
            <w:tcW w:w="1418" w:type="dxa"/>
            <w:tcBorders>
              <w:top w:val="nil"/>
              <w:bottom w:val="single" w:sz="6" w:space="0" w:color="auto"/>
            </w:tcBorders>
            <w:tcMar>
              <w:left w:w="0" w:type="dxa"/>
              <w:right w:w="0" w:type="dxa"/>
            </w:tcMar>
          </w:tcPr>
          <w:p w14:paraId="48A61B13" w14:textId="77D4C85E" w:rsidR="0067606D" w:rsidRPr="00394327" w:rsidRDefault="0067606D" w:rsidP="0067606D">
            <w:pPr>
              <w:pStyle w:val="TabellRader"/>
              <w:keepNext/>
              <w:keepLines/>
              <w:jc w:val="left"/>
            </w:pPr>
            <w:r w:rsidRPr="00394327">
              <w:t>Förändring</w:t>
            </w:r>
          </w:p>
        </w:tc>
        <w:tc>
          <w:tcPr>
            <w:tcW w:w="593" w:type="dxa"/>
            <w:tcBorders>
              <w:top w:val="nil"/>
              <w:bottom w:val="single" w:sz="6" w:space="0" w:color="auto"/>
            </w:tcBorders>
            <w:vAlign w:val="bottom"/>
          </w:tcPr>
          <w:p w14:paraId="0F4915E9" w14:textId="6F617BE0" w:rsidR="0067606D" w:rsidRPr="00394327" w:rsidRDefault="0067606D">
            <w:pPr>
              <w:pStyle w:val="TabellRader"/>
              <w:keepNext/>
              <w:keepLines/>
            </w:pPr>
            <w:r w:rsidRPr="00F231FF">
              <w:t>-2,0</w:t>
            </w:r>
          </w:p>
        </w:tc>
        <w:tc>
          <w:tcPr>
            <w:tcW w:w="593" w:type="dxa"/>
            <w:tcBorders>
              <w:top w:val="nil"/>
              <w:bottom w:val="single" w:sz="6" w:space="0" w:color="auto"/>
            </w:tcBorders>
            <w:vAlign w:val="bottom"/>
          </w:tcPr>
          <w:p w14:paraId="27697F58" w14:textId="09DA3EA2" w:rsidR="0067606D" w:rsidRPr="00394327" w:rsidRDefault="0067606D">
            <w:pPr>
              <w:pStyle w:val="TabellRader"/>
              <w:keepNext/>
              <w:keepLines/>
            </w:pPr>
            <w:r w:rsidRPr="00F231FF">
              <w:t>-4,0</w:t>
            </w:r>
          </w:p>
        </w:tc>
        <w:tc>
          <w:tcPr>
            <w:tcW w:w="593" w:type="dxa"/>
            <w:tcBorders>
              <w:top w:val="nil"/>
              <w:bottom w:val="single" w:sz="6" w:space="0" w:color="auto"/>
            </w:tcBorders>
            <w:vAlign w:val="bottom"/>
          </w:tcPr>
          <w:p w14:paraId="15472BD6" w14:textId="14A182E1" w:rsidR="0067606D" w:rsidRPr="00394327" w:rsidRDefault="0067606D">
            <w:pPr>
              <w:pStyle w:val="TabellRader"/>
              <w:keepNext/>
              <w:keepLines/>
            </w:pPr>
            <w:r w:rsidRPr="00F231FF">
              <w:t>-1,4</w:t>
            </w:r>
          </w:p>
        </w:tc>
        <w:tc>
          <w:tcPr>
            <w:tcW w:w="593" w:type="dxa"/>
            <w:tcBorders>
              <w:top w:val="nil"/>
              <w:bottom w:val="single" w:sz="6" w:space="0" w:color="auto"/>
            </w:tcBorders>
            <w:vAlign w:val="bottom"/>
          </w:tcPr>
          <w:p w14:paraId="6669748D" w14:textId="1326A3CB" w:rsidR="0067606D" w:rsidRPr="00394327" w:rsidRDefault="0067606D">
            <w:pPr>
              <w:pStyle w:val="TabellRader"/>
              <w:keepNext/>
              <w:keepLines/>
            </w:pPr>
            <w:r w:rsidRPr="00F231FF">
              <w:t>-1,6</w:t>
            </w:r>
          </w:p>
        </w:tc>
        <w:tc>
          <w:tcPr>
            <w:tcW w:w="593" w:type="dxa"/>
            <w:tcBorders>
              <w:top w:val="nil"/>
              <w:bottom w:val="single" w:sz="6" w:space="0" w:color="auto"/>
            </w:tcBorders>
            <w:vAlign w:val="bottom"/>
          </w:tcPr>
          <w:p w14:paraId="76A92DD2" w14:textId="4C66631C" w:rsidR="0067606D" w:rsidRPr="00394327" w:rsidRDefault="0067606D">
            <w:pPr>
              <w:pStyle w:val="TabellRader"/>
              <w:keepNext/>
              <w:keepLines/>
            </w:pPr>
            <w:r w:rsidRPr="00F231FF">
              <w:t>-2,2</w:t>
            </w:r>
          </w:p>
        </w:tc>
      </w:tr>
      <w:tr w:rsidR="0067606D" w:rsidRPr="00394327" w14:paraId="39C0FF3E" w14:textId="77777777" w:rsidTr="0067606D">
        <w:tc>
          <w:tcPr>
            <w:tcW w:w="1418" w:type="dxa"/>
            <w:tcBorders>
              <w:top w:val="single" w:sz="6" w:space="0" w:color="auto"/>
              <w:bottom w:val="nil"/>
            </w:tcBorders>
            <w:tcMar>
              <w:left w:w="0" w:type="dxa"/>
              <w:right w:w="0" w:type="dxa"/>
            </w:tcMar>
          </w:tcPr>
          <w:p w14:paraId="6C23DB07" w14:textId="1F05E91A" w:rsidR="0067606D" w:rsidRPr="00394327" w:rsidRDefault="0067606D" w:rsidP="0067606D">
            <w:pPr>
              <w:pStyle w:val="TabellRader"/>
              <w:keepNext/>
              <w:keepLines/>
              <w:jc w:val="left"/>
            </w:pPr>
            <w:r w:rsidRPr="00394327">
              <w:t>Bidrag till förändringen</w:t>
            </w:r>
          </w:p>
        </w:tc>
        <w:tc>
          <w:tcPr>
            <w:tcW w:w="593" w:type="dxa"/>
            <w:tcBorders>
              <w:top w:val="single" w:sz="6" w:space="0" w:color="auto"/>
              <w:bottom w:val="nil"/>
            </w:tcBorders>
            <w:vAlign w:val="bottom"/>
          </w:tcPr>
          <w:p w14:paraId="3C6CEB0B" w14:textId="77777777" w:rsidR="0067606D" w:rsidRPr="00394327" w:rsidRDefault="0067606D">
            <w:pPr>
              <w:pStyle w:val="TabellRader"/>
              <w:keepNext/>
              <w:keepLines/>
            </w:pPr>
          </w:p>
        </w:tc>
        <w:tc>
          <w:tcPr>
            <w:tcW w:w="593" w:type="dxa"/>
            <w:tcBorders>
              <w:top w:val="single" w:sz="6" w:space="0" w:color="auto"/>
              <w:bottom w:val="nil"/>
            </w:tcBorders>
            <w:vAlign w:val="bottom"/>
          </w:tcPr>
          <w:p w14:paraId="36969AC6" w14:textId="0EBE7A77" w:rsidR="0067606D" w:rsidRPr="00394327" w:rsidRDefault="0067606D">
            <w:pPr>
              <w:pStyle w:val="TabellRader"/>
              <w:keepNext/>
              <w:keepLines/>
            </w:pPr>
          </w:p>
        </w:tc>
        <w:tc>
          <w:tcPr>
            <w:tcW w:w="593" w:type="dxa"/>
            <w:tcBorders>
              <w:top w:val="single" w:sz="6" w:space="0" w:color="auto"/>
              <w:bottom w:val="nil"/>
            </w:tcBorders>
            <w:vAlign w:val="bottom"/>
          </w:tcPr>
          <w:p w14:paraId="4ABC61E4" w14:textId="77777777" w:rsidR="0067606D" w:rsidRPr="00394327" w:rsidRDefault="0067606D">
            <w:pPr>
              <w:pStyle w:val="TabellRader"/>
              <w:keepNext/>
              <w:keepLines/>
            </w:pPr>
          </w:p>
        </w:tc>
        <w:tc>
          <w:tcPr>
            <w:tcW w:w="593" w:type="dxa"/>
            <w:tcBorders>
              <w:top w:val="single" w:sz="6" w:space="0" w:color="auto"/>
              <w:bottom w:val="nil"/>
            </w:tcBorders>
            <w:vAlign w:val="bottom"/>
          </w:tcPr>
          <w:p w14:paraId="38043801" w14:textId="77777777" w:rsidR="0067606D" w:rsidRPr="00394327" w:rsidRDefault="0067606D">
            <w:pPr>
              <w:pStyle w:val="TabellRader"/>
              <w:keepNext/>
              <w:keepLines/>
            </w:pPr>
          </w:p>
        </w:tc>
        <w:tc>
          <w:tcPr>
            <w:tcW w:w="593" w:type="dxa"/>
            <w:tcBorders>
              <w:top w:val="single" w:sz="6" w:space="0" w:color="auto"/>
              <w:bottom w:val="nil"/>
            </w:tcBorders>
            <w:vAlign w:val="bottom"/>
          </w:tcPr>
          <w:p w14:paraId="14E53F7B" w14:textId="7C8BECBC" w:rsidR="0067606D" w:rsidRPr="00394327" w:rsidRDefault="0067606D">
            <w:pPr>
              <w:pStyle w:val="TabellRader"/>
              <w:keepNext/>
              <w:keepLines/>
            </w:pPr>
          </w:p>
        </w:tc>
      </w:tr>
      <w:tr w:rsidR="0067606D" w:rsidRPr="005F181D" w14:paraId="7009B25A" w14:textId="77777777" w:rsidTr="0067606D">
        <w:tc>
          <w:tcPr>
            <w:tcW w:w="1418" w:type="dxa"/>
            <w:tcBorders>
              <w:top w:val="nil"/>
              <w:bottom w:val="nil"/>
            </w:tcBorders>
            <w:tcMar>
              <w:left w:w="0" w:type="dxa"/>
              <w:right w:w="0" w:type="dxa"/>
            </w:tcMar>
          </w:tcPr>
          <w:p w14:paraId="74BD5C12" w14:textId="7BEADF78" w:rsidR="0067606D" w:rsidRPr="00C17C20" w:rsidRDefault="0067606D" w:rsidP="0067606D">
            <w:pPr>
              <w:pStyle w:val="TabellRader"/>
              <w:keepNext/>
              <w:keepLines/>
              <w:jc w:val="left"/>
            </w:pPr>
            <w:r w:rsidRPr="00C17C20">
              <w:t>Primärt finansiellt sparande</w:t>
            </w:r>
          </w:p>
        </w:tc>
        <w:tc>
          <w:tcPr>
            <w:tcW w:w="593" w:type="dxa"/>
            <w:tcBorders>
              <w:top w:val="nil"/>
              <w:bottom w:val="nil"/>
            </w:tcBorders>
            <w:vAlign w:val="bottom"/>
          </w:tcPr>
          <w:p w14:paraId="77A00B5C" w14:textId="0EF50423" w:rsidR="0067606D" w:rsidRPr="00C17C20" w:rsidRDefault="0067606D">
            <w:pPr>
              <w:pStyle w:val="TabellRader"/>
              <w:keepNext/>
              <w:keepLines/>
            </w:pPr>
            <w:r w:rsidRPr="00F231FF">
              <w:t>-1,4</w:t>
            </w:r>
          </w:p>
        </w:tc>
        <w:tc>
          <w:tcPr>
            <w:tcW w:w="593" w:type="dxa"/>
            <w:tcBorders>
              <w:top w:val="nil"/>
              <w:bottom w:val="nil"/>
            </w:tcBorders>
            <w:vAlign w:val="bottom"/>
          </w:tcPr>
          <w:p w14:paraId="1F8209B1" w14:textId="68AC79D2" w:rsidR="0067606D" w:rsidRPr="00C17C20" w:rsidRDefault="0067606D">
            <w:pPr>
              <w:pStyle w:val="TabellRader"/>
              <w:keepNext/>
              <w:keepLines/>
            </w:pPr>
            <w:r w:rsidRPr="00F231FF">
              <w:t>-0,8</w:t>
            </w:r>
          </w:p>
        </w:tc>
        <w:tc>
          <w:tcPr>
            <w:tcW w:w="593" w:type="dxa"/>
            <w:tcBorders>
              <w:top w:val="nil"/>
              <w:bottom w:val="nil"/>
            </w:tcBorders>
            <w:vAlign w:val="bottom"/>
          </w:tcPr>
          <w:p w14:paraId="5ABA8093" w14:textId="3BCA5597" w:rsidR="0067606D" w:rsidRPr="00C17C20" w:rsidRDefault="0067606D">
            <w:pPr>
              <w:pStyle w:val="TabellRader"/>
              <w:keepNext/>
              <w:keepLines/>
            </w:pPr>
            <w:r w:rsidRPr="00F231FF">
              <w:t>-0,7</w:t>
            </w:r>
          </w:p>
        </w:tc>
        <w:tc>
          <w:tcPr>
            <w:tcW w:w="593" w:type="dxa"/>
            <w:tcBorders>
              <w:top w:val="nil"/>
              <w:bottom w:val="nil"/>
            </w:tcBorders>
            <w:vAlign w:val="bottom"/>
          </w:tcPr>
          <w:p w14:paraId="3FE366DC" w14:textId="5C4255B3" w:rsidR="0067606D" w:rsidRPr="00C17C20" w:rsidRDefault="0067606D">
            <w:pPr>
              <w:pStyle w:val="TabellRader"/>
              <w:keepNext/>
              <w:keepLines/>
            </w:pPr>
            <w:r w:rsidRPr="00F231FF">
              <w:t>-0,7</w:t>
            </w:r>
          </w:p>
        </w:tc>
        <w:tc>
          <w:tcPr>
            <w:tcW w:w="593" w:type="dxa"/>
            <w:tcBorders>
              <w:top w:val="nil"/>
              <w:bottom w:val="nil"/>
            </w:tcBorders>
            <w:vAlign w:val="bottom"/>
          </w:tcPr>
          <w:p w14:paraId="11EDEF80" w14:textId="77DE97AE" w:rsidR="0067606D" w:rsidRPr="00C17C20" w:rsidRDefault="0067606D">
            <w:pPr>
              <w:pStyle w:val="TabellRader"/>
              <w:keepNext/>
              <w:keepLines/>
            </w:pPr>
            <w:r w:rsidRPr="00F231FF">
              <w:t>-1,5</w:t>
            </w:r>
          </w:p>
        </w:tc>
      </w:tr>
      <w:tr w:rsidR="0067606D" w:rsidRPr="005F181D" w14:paraId="77EFE918" w14:textId="77777777" w:rsidTr="0067606D">
        <w:tc>
          <w:tcPr>
            <w:tcW w:w="1418" w:type="dxa"/>
            <w:tcBorders>
              <w:top w:val="nil"/>
              <w:bottom w:val="nil"/>
            </w:tcBorders>
            <w:tcMar>
              <w:left w:w="0" w:type="dxa"/>
              <w:right w:w="0" w:type="dxa"/>
            </w:tcMar>
          </w:tcPr>
          <w:p w14:paraId="06948572" w14:textId="6F76AEBA" w:rsidR="0067606D" w:rsidRPr="00C17C20" w:rsidRDefault="0067606D" w:rsidP="0067606D">
            <w:pPr>
              <w:pStyle w:val="TabellRader"/>
              <w:keepNext/>
              <w:keepLines/>
              <w:jc w:val="left"/>
            </w:pPr>
            <w:r w:rsidRPr="00C17C20">
              <w:t xml:space="preserve">Ränteutgifter </w:t>
            </w:r>
          </w:p>
        </w:tc>
        <w:tc>
          <w:tcPr>
            <w:tcW w:w="593" w:type="dxa"/>
            <w:tcBorders>
              <w:top w:val="nil"/>
              <w:bottom w:val="nil"/>
            </w:tcBorders>
            <w:vAlign w:val="bottom"/>
          </w:tcPr>
          <w:p w14:paraId="4BEE123D" w14:textId="316DDE61" w:rsidR="0067606D" w:rsidRPr="00C17C20" w:rsidRDefault="0067606D">
            <w:pPr>
              <w:pStyle w:val="TabellRader"/>
              <w:keepNext/>
              <w:keepLines/>
            </w:pPr>
            <w:r w:rsidRPr="00F231FF">
              <w:t>0,5</w:t>
            </w:r>
          </w:p>
        </w:tc>
        <w:tc>
          <w:tcPr>
            <w:tcW w:w="593" w:type="dxa"/>
            <w:tcBorders>
              <w:top w:val="nil"/>
              <w:bottom w:val="nil"/>
            </w:tcBorders>
            <w:vAlign w:val="bottom"/>
          </w:tcPr>
          <w:p w14:paraId="0AD011E0" w14:textId="5EF905EE" w:rsidR="0067606D" w:rsidRPr="00C17C20" w:rsidRDefault="0067606D">
            <w:pPr>
              <w:pStyle w:val="TabellRader"/>
              <w:keepNext/>
              <w:keepLines/>
            </w:pPr>
            <w:r w:rsidRPr="00F231FF">
              <w:t>0,4</w:t>
            </w:r>
          </w:p>
        </w:tc>
        <w:tc>
          <w:tcPr>
            <w:tcW w:w="593" w:type="dxa"/>
            <w:tcBorders>
              <w:top w:val="nil"/>
              <w:bottom w:val="nil"/>
            </w:tcBorders>
            <w:vAlign w:val="bottom"/>
          </w:tcPr>
          <w:p w14:paraId="6B4A7F56" w14:textId="12655B5F" w:rsidR="0067606D" w:rsidRPr="00C17C20" w:rsidRDefault="0067606D">
            <w:pPr>
              <w:pStyle w:val="TabellRader"/>
              <w:keepNext/>
              <w:keepLines/>
            </w:pPr>
            <w:r w:rsidRPr="00F231FF">
              <w:t>0,4</w:t>
            </w:r>
          </w:p>
        </w:tc>
        <w:tc>
          <w:tcPr>
            <w:tcW w:w="593" w:type="dxa"/>
            <w:tcBorders>
              <w:top w:val="nil"/>
              <w:bottom w:val="nil"/>
            </w:tcBorders>
            <w:vAlign w:val="bottom"/>
          </w:tcPr>
          <w:p w14:paraId="2403F297" w14:textId="556F122B" w:rsidR="0067606D" w:rsidRPr="00C17C20" w:rsidRDefault="0067606D">
            <w:pPr>
              <w:pStyle w:val="TabellRader"/>
              <w:keepNext/>
              <w:keepLines/>
            </w:pPr>
            <w:r w:rsidRPr="00F231FF">
              <w:t>0,3</w:t>
            </w:r>
          </w:p>
        </w:tc>
        <w:tc>
          <w:tcPr>
            <w:tcW w:w="593" w:type="dxa"/>
            <w:tcBorders>
              <w:top w:val="nil"/>
              <w:bottom w:val="nil"/>
            </w:tcBorders>
            <w:vAlign w:val="bottom"/>
          </w:tcPr>
          <w:p w14:paraId="467E5782" w14:textId="2118E07A" w:rsidR="0067606D" w:rsidRPr="00C17C20" w:rsidRDefault="0067606D">
            <w:pPr>
              <w:pStyle w:val="TabellRader"/>
              <w:keepNext/>
              <w:keepLines/>
            </w:pPr>
            <w:r w:rsidRPr="00F231FF">
              <w:t>0,3</w:t>
            </w:r>
          </w:p>
        </w:tc>
      </w:tr>
      <w:tr w:rsidR="0067606D" w:rsidRPr="005F181D" w14:paraId="4D77BE84" w14:textId="77777777" w:rsidTr="0067606D">
        <w:tc>
          <w:tcPr>
            <w:tcW w:w="1418" w:type="dxa"/>
            <w:tcBorders>
              <w:top w:val="nil"/>
              <w:bottom w:val="nil"/>
            </w:tcBorders>
            <w:tcMar>
              <w:left w:w="0" w:type="dxa"/>
              <w:right w:w="0" w:type="dxa"/>
            </w:tcMar>
          </w:tcPr>
          <w:p w14:paraId="450BC473" w14:textId="3E7F84EA" w:rsidR="0067606D" w:rsidRPr="00C17C20" w:rsidRDefault="0067606D" w:rsidP="0067606D">
            <w:pPr>
              <w:pStyle w:val="TabellRader"/>
              <w:keepNext/>
              <w:keepLines/>
              <w:jc w:val="left"/>
            </w:pPr>
            <w:r w:rsidRPr="00C17C20">
              <w:t>Stock</w:t>
            </w:r>
            <w:r>
              <w:t>-</w:t>
            </w:r>
            <w:r w:rsidRPr="00C17C20">
              <w:t>flow</w:t>
            </w:r>
          </w:p>
        </w:tc>
        <w:tc>
          <w:tcPr>
            <w:tcW w:w="593" w:type="dxa"/>
            <w:tcBorders>
              <w:top w:val="nil"/>
              <w:bottom w:val="nil"/>
            </w:tcBorders>
            <w:vAlign w:val="bottom"/>
          </w:tcPr>
          <w:p w14:paraId="0029F9B0" w14:textId="52686E87" w:rsidR="0067606D" w:rsidRPr="00C17C20" w:rsidRDefault="0067606D">
            <w:pPr>
              <w:pStyle w:val="TabellRader"/>
              <w:keepNext/>
              <w:keepLines/>
            </w:pPr>
            <w:r w:rsidRPr="00F231FF">
              <w:t>0,7</w:t>
            </w:r>
          </w:p>
        </w:tc>
        <w:tc>
          <w:tcPr>
            <w:tcW w:w="593" w:type="dxa"/>
            <w:tcBorders>
              <w:top w:val="nil"/>
              <w:bottom w:val="nil"/>
            </w:tcBorders>
            <w:vAlign w:val="bottom"/>
          </w:tcPr>
          <w:p w14:paraId="6F7C4F4F" w14:textId="0B651274" w:rsidR="0067606D" w:rsidRPr="00C17C20" w:rsidRDefault="0067606D">
            <w:pPr>
              <w:pStyle w:val="TabellRader"/>
              <w:keepNext/>
              <w:keepLines/>
            </w:pPr>
            <w:r w:rsidRPr="00F231FF">
              <w:t>-2,1</w:t>
            </w:r>
          </w:p>
        </w:tc>
        <w:tc>
          <w:tcPr>
            <w:tcW w:w="593" w:type="dxa"/>
            <w:tcBorders>
              <w:top w:val="nil"/>
              <w:bottom w:val="nil"/>
            </w:tcBorders>
            <w:vAlign w:val="bottom"/>
          </w:tcPr>
          <w:p w14:paraId="0EFB7A3F" w14:textId="3F81A4B6" w:rsidR="0067606D" w:rsidRPr="00C17C20" w:rsidRDefault="0067606D">
            <w:pPr>
              <w:pStyle w:val="TabellRader"/>
              <w:keepNext/>
              <w:keepLines/>
            </w:pPr>
            <w:r w:rsidRPr="00F231FF">
              <w:t>0,0</w:t>
            </w:r>
          </w:p>
        </w:tc>
        <w:tc>
          <w:tcPr>
            <w:tcW w:w="593" w:type="dxa"/>
            <w:tcBorders>
              <w:top w:val="nil"/>
              <w:bottom w:val="nil"/>
            </w:tcBorders>
            <w:vAlign w:val="bottom"/>
          </w:tcPr>
          <w:p w14:paraId="608D6FC4" w14:textId="6B98B946" w:rsidR="0067606D" w:rsidRPr="00C17C20" w:rsidRDefault="0067606D">
            <w:pPr>
              <w:pStyle w:val="TabellRader"/>
              <w:keepNext/>
              <w:keepLines/>
            </w:pPr>
            <w:r w:rsidRPr="00F231FF">
              <w:t>0,0</w:t>
            </w:r>
          </w:p>
        </w:tc>
        <w:tc>
          <w:tcPr>
            <w:tcW w:w="593" w:type="dxa"/>
            <w:tcBorders>
              <w:top w:val="nil"/>
              <w:bottom w:val="nil"/>
            </w:tcBorders>
            <w:vAlign w:val="bottom"/>
          </w:tcPr>
          <w:p w14:paraId="2D05AAD7" w14:textId="5D08A67E" w:rsidR="0067606D" w:rsidRPr="00C17C20" w:rsidRDefault="0067606D">
            <w:pPr>
              <w:pStyle w:val="TabellRader"/>
              <w:keepNext/>
              <w:keepLines/>
            </w:pPr>
            <w:r w:rsidRPr="00F231FF">
              <w:t>0,2</w:t>
            </w:r>
          </w:p>
        </w:tc>
      </w:tr>
      <w:tr w:rsidR="0067606D" w:rsidRPr="005F181D" w14:paraId="479D5FE1" w14:textId="77777777" w:rsidTr="0067606D">
        <w:tc>
          <w:tcPr>
            <w:tcW w:w="1418" w:type="dxa"/>
            <w:tcBorders>
              <w:top w:val="nil"/>
              <w:bottom w:val="nil"/>
            </w:tcBorders>
            <w:tcMar>
              <w:left w:w="0" w:type="dxa"/>
              <w:right w:w="0" w:type="dxa"/>
            </w:tcMar>
          </w:tcPr>
          <w:p w14:paraId="4F039281" w14:textId="5BEC78BF" w:rsidR="0067606D" w:rsidRPr="00C17C20" w:rsidRDefault="0067606D" w:rsidP="0067606D">
            <w:pPr>
              <w:pStyle w:val="TabellRader"/>
              <w:keepNext/>
              <w:keepLines/>
              <w:jc w:val="left"/>
              <w:rPr>
                <w:i/>
              </w:rPr>
            </w:pPr>
            <w:r w:rsidRPr="00C17C20">
              <w:rPr>
                <w:i/>
              </w:rPr>
              <w:t>varav periodisering av räntor och skatter</w:t>
            </w:r>
          </w:p>
        </w:tc>
        <w:tc>
          <w:tcPr>
            <w:tcW w:w="593" w:type="dxa"/>
            <w:tcBorders>
              <w:top w:val="nil"/>
              <w:bottom w:val="nil"/>
            </w:tcBorders>
            <w:vAlign w:val="bottom"/>
          </w:tcPr>
          <w:p w14:paraId="1B494F78" w14:textId="2FE8178D" w:rsidR="0067606D" w:rsidRPr="0093335E" w:rsidRDefault="0067606D">
            <w:pPr>
              <w:pStyle w:val="TabellRader"/>
              <w:keepNext/>
              <w:keepLines/>
              <w:rPr>
                <w:i/>
              </w:rPr>
            </w:pPr>
            <w:r w:rsidRPr="00194871">
              <w:rPr>
                <w:i/>
              </w:rPr>
              <w:t>-0,2</w:t>
            </w:r>
          </w:p>
        </w:tc>
        <w:tc>
          <w:tcPr>
            <w:tcW w:w="593" w:type="dxa"/>
            <w:tcBorders>
              <w:top w:val="nil"/>
              <w:bottom w:val="nil"/>
            </w:tcBorders>
            <w:vAlign w:val="bottom"/>
          </w:tcPr>
          <w:p w14:paraId="57184896" w14:textId="75DC45A6" w:rsidR="0067606D" w:rsidRPr="0093335E" w:rsidRDefault="0067606D">
            <w:pPr>
              <w:pStyle w:val="TabellRader"/>
              <w:keepNext/>
              <w:keepLines/>
              <w:rPr>
                <w:i/>
              </w:rPr>
            </w:pPr>
            <w:r w:rsidRPr="00194871">
              <w:rPr>
                <w:i/>
              </w:rPr>
              <w:t>-0,2</w:t>
            </w:r>
          </w:p>
        </w:tc>
        <w:tc>
          <w:tcPr>
            <w:tcW w:w="593" w:type="dxa"/>
            <w:tcBorders>
              <w:top w:val="nil"/>
              <w:bottom w:val="nil"/>
            </w:tcBorders>
            <w:vAlign w:val="bottom"/>
          </w:tcPr>
          <w:p w14:paraId="59A587A5" w14:textId="1E68F1CF" w:rsidR="0067606D" w:rsidRPr="0093335E" w:rsidRDefault="0067606D">
            <w:pPr>
              <w:pStyle w:val="TabellRader"/>
              <w:keepNext/>
              <w:keepLines/>
              <w:rPr>
                <w:i/>
              </w:rPr>
            </w:pPr>
            <w:r w:rsidRPr="00194871">
              <w:rPr>
                <w:i/>
              </w:rPr>
              <w:t>-0,1</w:t>
            </w:r>
          </w:p>
        </w:tc>
        <w:tc>
          <w:tcPr>
            <w:tcW w:w="593" w:type="dxa"/>
            <w:tcBorders>
              <w:top w:val="nil"/>
              <w:bottom w:val="nil"/>
            </w:tcBorders>
            <w:vAlign w:val="bottom"/>
          </w:tcPr>
          <w:p w14:paraId="3E51A706" w14:textId="3B115975" w:rsidR="0067606D" w:rsidRPr="0093335E" w:rsidRDefault="0067606D">
            <w:pPr>
              <w:pStyle w:val="TabellRader"/>
              <w:keepNext/>
              <w:keepLines/>
              <w:rPr>
                <w:i/>
              </w:rPr>
            </w:pPr>
            <w:r w:rsidRPr="00194871">
              <w:rPr>
                <w:i/>
              </w:rPr>
              <w:t>-0,2</w:t>
            </w:r>
          </w:p>
        </w:tc>
        <w:tc>
          <w:tcPr>
            <w:tcW w:w="593" w:type="dxa"/>
            <w:tcBorders>
              <w:top w:val="nil"/>
              <w:bottom w:val="nil"/>
            </w:tcBorders>
            <w:vAlign w:val="bottom"/>
          </w:tcPr>
          <w:p w14:paraId="5D81621A" w14:textId="23A1AD61" w:rsidR="0067606D" w:rsidRPr="0093335E" w:rsidRDefault="0067606D">
            <w:pPr>
              <w:pStyle w:val="TabellRader"/>
              <w:keepNext/>
              <w:keepLines/>
              <w:rPr>
                <w:i/>
              </w:rPr>
            </w:pPr>
            <w:r w:rsidRPr="00194871">
              <w:rPr>
                <w:i/>
              </w:rPr>
              <w:t>0,0</w:t>
            </w:r>
          </w:p>
        </w:tc>
      </w:tr>
      <w:tr w:rsidR="0067606D" w:rsidRPr="005F181D" w14:paraId="7E1232DA" w14:textId="77777777" w:rsidTr="0067606D">
        <w:tc>
          <w:tcPr>
            <w:tcW w:w="1418" w:type="dxa"/>
            <w:tcBorders>
              <w:top w:val="nil"/>
              <w:bottom w:val="nil"/>
            </w:tcBorders>
            <w:tcMar>
              <w:left w:w="0" w:type="dxa"/>
              <w:right w:w="0" w:type="dxa"/>
            </w:tcMar>
          </w:tcPr>
          <w:p w14:paraId="1F0F8B6C" w14:textId="3E73C8A8" w:rsidR="0067606D" w:rsidRPr="00C17C20" w:rsidRDefault="0067606D" w:rsidP="0067606D">
            <w:pPr>
              <w:pStyle w:val="TabellRader"/>
              <w:keepNext/>
              <w:keepLines/>
              <w:jc w:val="left"/>
              <w:rPr>
                <w:i/>
              </w:rPr>
            </w:pPr>
            <w:r w:rsidRPr="00C17C20">
              <w:rPr>
                <w:i/>
              </w:rPr>
              <w:t>varav försäljning av aktier m.m.</w:t>
            </w:r>
          </w:p>
        </w:tc>
        <w:tc>
          <w:tcPr>
            <w:tcW w:w="593" w:type="dxa"/>
            <w:tcBorders>
              <w:top w:val="nil"/>
              <w:bottom w:val="nil"/>
            </w:tcBorders>
            <w:vAlign w:val="bottom"/>
          </w:tcPr>
          <w:p w14:paraId="4986BD0D" w14:textId="0C852DD8" w:rsidR="0067606D" w:rsidRPr="0093335E" w:rsidRDefault="0067606D">
            <w:pPr>
              <w:pStyle w:val="TabellRader"/>
              <w:keepNext/>
              <w:keepLines/>
              <w:rPr>
                <w:i/>
              </w:rPr>
            </w:pPr>
            <w:r w:rsidRPr="00194871">
              <w:rPr>
                <w:i/>
              </w:rPr>
              <w:t>0,0</w:t>
            </w:r>
          </w:p>
        </w:tc>
        <w:tc>
          <w:tcPr>
            <w:tcW w:w="593" w:type="dxa"/>
            <w:tcBorders>
              <w:top w:val="nil"/>
              <w:bottom w:val="nil"/>
            </w:tcBorders>
            <w:vAlign w:val="bottom"/>
          </w:tcPr>
          <w:p w14:paraId="3264751E" w14:textId="6C3C7582" w:rsidR="0067606D" w:rsidRPr="0093335E" w:rsidRDefault="0067606D">
            <w:pPr>
              <w:pStyle w:val="TabellRader"/>
              <w:keepNext/>
              <w:keepLines/>
              <w:rPr>
                <w:i/>
              </w:rPr>
            </w:pPr>
            <w:r w:rsidRPr="00194871">
              <w:rPr>
                <w:i/>
              </w:rPr>
              <w:t>-0,1</w:t>
            </w:r>
          </w:p>
        </w:tc>
        <w:tc>
          <w:tcPr>
            <w:tcW w:w="593" w:type="dxa"/>
            <w:tcBorders>
              <w:top w:val="nil"/>
              <w:bottom w:val="nil"/>
            </w:tcBorders>
            <w:vAlign w:val="bottom"/>
          </w:tcPr>
          <w:p w14:paraId="52EDD34B" w14:textId="6674E559" w:rsidR="0067606D" w:rsidRPr="0093335E" w:rsidRDefault="0067606D">
            <w:pPr>
              <w:pStyle w:val="TabellRader"/>
              <w:keepNext/>
              <w:keepLines/>
              <w:rPr>
                <w:i/>
              </w:rPr>
            </w:pPr>
            <w:r w:rsidRPr="00194871">
              <w:rPr>
                <w:i/>
              </w:rPr>
              <w:t>-0,1</w:t>
            </w:r>
          </w:p>
        </w:tc>
        <w:tc>
          <w:tcPr>
            <w:tcW w:w="593" w:type="dxa"/>
            <w:tcBorders>
              <w:top w:val="nil"/>
              <w:bottom w:val="nil"/>
            </w:tcBorders>
            <w:vAlign w:val="bottom"/>
          </w:tcPr>
          <w:p w14:paraId="08CFC475" w14:textId="2D8F818B" w:rsidR="0067606D" w:rsidRPr="0093335E" w:rsidRDefault="0067606D">
            <w:pPr>
              <w:pStyle w:val="TabellRader"/>
              <w:keepNext/>
              <w:keepLines/>
              <w:rPr>
                <w:i/>
              </w:rPr>
            </w:pPr>
            <w:r w:rsidRPr="00194871">
              <w:rPr>
                <w:i/>
              </w:rPr>
              <w:t>-0,1</w:t>
            </w:r>
          </w:p>
        </w:tc>
        <w:tc>
          <w:tcPr>
            <w:tcW w:w="593" w:type="dxa"/>
            <w:tcBorders>
              <w:top w:val="nil"/>
              <w:bottom w:val="nil"/>
            </w:tcBorders>
            <w:vAlign w:val="bottom"/>
          </w:tcPr>
          <w:p w14:paraId="25B078AC" w14:textId="75696EC9" w:rsidR="0067606D" w:rsidRPr="0093335E" w:rsidRDefault="0067606D">
            <w:pPr>
              <w:pStyle w:val="TabellRader"/>
              <w:keepNext/>
              <w:keepLines/>
              <w:rPr>
                <w:i/>
              </w:rPr>
            </w:pPr>
            <w:r w:rsidRPr="00194871">
              <w:rPr>
                <w:i/>
              </w:rPr>
              <w:t>-0,1</w:t>
            </w:r>
          </w:p>
        </w:tc>
      </w:tr>
      <w:tr w:rsidR="0067606D" w:rsidRPr="005F181D" w14:paraId="726ED751" w14:textId="77777777" w:rsidTr="0067606D">
        <w:tc>
          <w:tcPr>
            <w:tcW w:w="1418" w:type="dxa"/>
            <w:tcBorders>
              <w:top w:val="nil"/>
              <w:bottom w:val="single" w:sz="6" w:space="0" w:color="auto"/>
            </w:tcBorders>
            <w:tcMar>
              <w:left w:w="0" w:type="dxa"/>
              <w:right w:w="0" w:type="dxa"/>
            </w:tcMar>
          </w:tcPr>
          <w:p w14:paraId="263E5CBC" w14:textId="7AE5B144" w:rsidR="0067606D" w:rsidRPr="00C17C20" w:rsidRDefault="0067606D" w:rsidP="0067606D">
            <w:pPr>
              <w:pStyle w:val="TabellRader"/>
              <w:keepNext/>
              <w:keepLines/>
              <w:jc w:val="left"/>
              <w:rPr>
                <w:i/>
              </w:rPr>
            </w:pPr>
            <w:r w:rsidRPr="00C17C20">
              <w:rPr>
                <w:i/>
              </w:rPr>
              <w:t>varav övrigt</w:t>
            </w:r>
          </w:p>
        </w:tc>
        <w:tc>
          <w:tcPr>
            <w:tcW w:w="593" w:type="dxa"/>
            <w:tcBorders>
              <w:top w:val="nil"/>
              <w:bottom w:val="single" w:sz="6" w:space="0" w:color="auto"/>
            </w:tcBorders>
            <w:vAlign w:val="bottom"/>
          </w:tcPr>
          <w:p w14:paraId="7A3E23B0" w14:textId="68CC052F" w:rsidR="0067606D" w:rsidRPr="0093335E" w:rsidRDefault="0067606D">
            <w:pPr>
              <w:pStyle w:val="TabellRader"/>
              <w:keepNext/>
              <w:keepLines/>
              <w:rPr>
                <w:i/>
              </w:rPr>
            </w:pPr>
            <w:r w:rsidRPr="00194871">
              <w:rPr>
                <w:i/>
              </w:rPr>
              <w:t>0,9</w:t>
            </w:r>
          </w:p>
        </w:tc>
        <w:tc>
          <w:tcPr>
            <w:tcW w:w="593" w:type="dxa"/>
            <w:tcBorders>
              <w:top w:val="nil"/>
              <w:bottom w:val="single" w:sz="6" w:space="0" w:color="auto"/>
            </w:tcBorders>
            <w:vAlign w:val="bottom"/>
          </w:tcPr>
          <w:p w14:paraId="41787189" w14:textId="75EFD920" w:rsidR="0067606D" w:rsidRPr="0093335E" w:rsidRDefault="0067606D">
            <w:pPr>
              <w:pStyle w:val="TabellRader"/>
              <w:keepNext/>
              <w:keepLines/>
              <w:rPr>
                <w:i/>
              </w:rPr>
            </w:pPr>
            <w:r w:rsidRPr="00194871">
              <w:rPr>
                <w:i/>
              </w:rPr>
              <w:t>-1,9</w:t>
            </w:r>
          </w:p>
        </w:tc>
        <w:tc>
          <w:tcPr>
            <w:tcW w:w="593" w:type="dxa"/>
            <w:tcBorders>
              <w:top w:val="nil"/>
              <w:bottom w:val="single" w:sz="6" w:space="0" w:color="auto"/>
            </w:tcBorders>
            <w:vAlign w:val="bottom"/>
          </w:tcPr>
          <w:p w14:paraId="44A87B6C" w14:textId="0D69A6E6" w:rsidR="0067606D" w:rsidRPr="0093335E" w:rsidRDefault="0067606D">
            <w:pPr>
              <w:pStyle w:val="TabellRader"/>
              <w:keepNext/>
              <w:keepLines/>
              <w:rPr>
                <w:i/>
              </w:rPr>
            </w:pPr>
            <w:r w:rsidRPr="00194871">
              <w:rPr>
                <w:i/>
              </w:rPr>
              <w:t>0,2</w:t>
            </w:r>
          </w:p>
        </w:tc>
        <w:tc>
          <w:tcPr>
            <w:tcW w:w="593" w:type="dxa"/>
            <w:tcBorders>
              <w:top w:val="nil"/>
              <w:bottom w:val="single" w:sz="6" w:space="0" w:color="auto"/>
            </w:tcBorders>
            <w:vAlign w:val="bottom"/>
          </w:tcPr>
          <w:p w14:paraId="0E93B23B" w14:textId="29348C37" w:rsidR="0067606D" w:rsidRPr="0093335E" w:rsidRDefault="0067606D">
            <w:pPr>
              <w:pStyle w:val="TabellRader"/>
              <w:keepNext/>
              <w:keepLines/>
              <w:rPr>
                <w:i/>
              </w:rPr>
            </w:pPr>
            <w:r w:rsidRPr="00194871">
              <w:rPr>
                <w:i/>
              </w:rPr>
              <w:t>0,3</w:t>
            </w:r>
          </w:p>
        </w:tc>
        <w:tc>
          <w:tcPr>
            <w:tcW w:w="593" w:type="dxa"/>
            <w:tcBorders>
              <w:top w:val="nil"/>
              <w:bottom w:val="single" w:sz="6" w:space="0" w:color="auto"/>
            </w:tcBorders>
            <w:vAlign w:val="bottom"/>
          </w:tcPr>
          <w:p w14:paraId="53294CA9" w14:textId="5FF3D878" w:rsidR="0067606D" w:rsidRPr="0093335E" w:rsidRDefault="0067606D">
            <w:pPr>
              <w:pStyle w:val="TabellRader"/>
              <w:keepNext/>
              <w:keepLines/>
              <w:rPr>
                <w:i/>
              </w:rPr>
            </w:pPr>
            <w:r w:rsidRPr="00194871">
              <w:rPr>
                <w:i/>
              </w:rPr>
              <w:t>0,3</w:t>
            </w:r>
          </w:p>
        </w:tc>
      </w:tr>
      <w:tr w:rsidR="0067606D" w:rsidRPr="005F181D" w14:paraId="28D03AE2" w14:textId="77777777" w:rsidTr="0067606D">
        <w:trPr>
          <w:cnfStyle w:val="010000000000" w:firstRow="0" w:lastRow="1" w:firstColumn="0" w:lastColumn="0" w:oddVBand="0" w:evenVBand="0" w:oddHBand="0" w:evenHBand="0" w:firstRowFirstColumn="0" w:firstRowLastColumn="0" w:lastRowFirstColumn="0" w:lastRowLastColumn="0"/>
        </w:trPr>
        <w:tc>
          <w:tcPr>
            <w:tcW w:w="1418" w:type="dxa"/>
            <w:tcBorders>
              <w:top w:val="single" w:sz="6" w:space="0" w:color="auto"/>
            </w:tcBorders>
            <w:tcMar>
              <w:left w:w="0" w:type="dxa"/>
              <w:right w:w="0" w:type="dxa"/>
            </w:tcMar>
          </w:tcPr>
          <w:p w14:paraId="21473C28" w14:textId="58CE6E8B" w:rsidR="0067606D" w:rsidRPr="00C17C20" w:rsidRDefault="0067606D" w:rsidP="0067606D">
            <w:pPr>
              <w:pStyle w:val="TabellSlutsumma"/>
              <w:keepNext/>
              <w:keepLines/>
              <w:jc w:val="left"/>
              <w:rPr>
                <w:b/>
              </w:rPr>
            </w:pPr>
            <w:r w:rsidRPr="00C17C20">
              <w:t>Nominell BNP-förändring</w:t>
            </w:r>
          </w:p>
        </w:tc>
        <w:tc>
          <w:tcPr>
            <w:tcW w:w="593" w:type="dxa"/>
            <w:tcBorders>
              <w:top w:val="single" w:sz="6" w:space="0" w:color="auto"/>
            </w:tcBorders>
            <w:vAlign w:val="bottom"/>
          </w:tcPr>
          <w:p w14:paraId="1C33891D" w14:textId="28C4602B" w:rsidR="0067606D" w:rsidRPr="00C17C20" w:rsidRDefault="0067606D">
            <w:pPr>
              <w:pStyle w:val="TabellSlutsumma"/>
              <w:keepNext/>
              <w:keepLines/>
            </w:pPr>
            <w:r w:rsidRPr="00F231FF">
              <w:t>-1,8</w:t>
            </w:r>
          </w:p>
        </w:tc>
        <w:tc>
          <w:tcPr>
            <w:tcW w:w="593" w:type="dxa"/>
            <w:tcBorders>
              <w:top w:val="single" w:sz="6" w:space="0" w:color="auto"/>
            </w:tcBorders>
            <w:vAlign w:val="bottom"/>
          </w:tcPr>
          <w:p w14:paraId="44DB9C94" w14:textId="10AA0CAB" w:rsidR="0067606D" w:rsidRPr="00C17C20" w:rsidRDefault="0067606D">
            <w:pPr>
              <w:pStyle w:val="TabellSlutsumma"/>
              <w:keepNext/>
              <w:keepLines/>
              <w:rPr>
                <w:b/>
              </w:rPr>
            </w:pPr>
            <w:r w:rsidRPr="00F231FF">
              <w:t>-1,5</w:t>
            </w:r>
          </w:p>
        </w:tc>
        <w:tc>
          <w:tcPr>
            <w:tcW w:w="593" w:type="dxa"/>
            <w:tcBorders>
              <w:top w:val="single" w:sz="6" w:space="0" w:color="auto"/>
            </w:tcBorders>
            <w:vAlign w:val="bottom"/>
          </w:tcPr>
          <w:p w14:paraId="3812AFA2" w14:textId="66B4B4B1" w:rsidR="0067606D" w:rsidRPr="00C17C20" w:rsidRDefault="0067606D">
            <w:pPr>
              <w:pStyle w:val="TabellSlutsumma"/>
              <w:keepNext/>
              <w:keepLines/>
              <w:rPr>
                <w:b/>
              </w:rPr>
            </w:pPr>
            <w:r w:rsidRPr="00F231FF">
              <w:t>-1,1</w:t>
            </w:r>
          </w:p>
        </w:tc>
        <w:tc>
          <w:tcPr>
            <w:tcW w:w="593" w:type="dxa"/>
            <w:tcBorders>
              <w:top w:val="single" w:sz="6" w:space="0" w:color="auto"/>
            </w:tcBorders>
            <w:vAlign w:val="bottom"/>
          </w:tcPr>
          <w:p w14:paraId="3FE8B9D6" w14:textId="3D84C976" w:rsidR="0067606D" w:rsidRPr="00C17C20" w:rsidRDefault="0067606D">
            <w:pPr>
              <w:pStyle w:val="TabellSlutsumma"/>
              <w:keepNext/>
              <w:keepLines/>
              <w:rPr>
                <w:b/>
              </w:rPr>
            </w:pPr>
            <w:r w:rsidRPr="00F231FF">
              <w:t>-1,2</w:t>
            </w:r>
          </w:p>
        </w:tc>
        <w:tc>
          <w:tcPr>
            <w:tcW w:w="593" w:type="dxa"/>
            <w:tcBorders>
              <w:top w:val="single" w:sz="6" w:space="0" w:color="auto"/>
            </w:tcBorders>
            <w:vAlign w:val="bottom"/>
          </w:tcPr>
          <w:p w14:paraId="5E2E145E" w14:textId="2A318192" w:rsidR="0067606D" w:rsidRPr="00FD3B82" w:rsidRDefault="0067606D">
            <w:pPr>
              <w:pStyle w:val="TabellSlutsumma"/>
              <w:keepNext/>
              <w:keepLines/>
              <w:rPr>
                <w:b/>
              </w:rPr>
            </w:pPr>
            <w:r w:rsidRPr="00F231FF">
              <w:t>-1,2</w:t>
            </w:r>
          </w:p>
        </w:tc>
      </w:tr>
    </w:tbl>
    <w:p w14:paraId="030EF667" w14:textId="518D1F6C" w:rsidR="0067606D" w:rsidRPr="00394327" w:rsidRDefault="0067606D" w:rsidP="0067606D">
      <w:pPr>
        <w:pStyle w:val="TabellFotnot"/>
      </w:pPr>
      <w:r w:rsidRPr="00394327">
        <w:t>Anm.: Övrigt omfattar i huvudsak Riksgäldskontorets skulddispositioner samt finansiering av lån till Riksbanken.</w:t>
      </w:r>
    </w:p>
    <w:p w14:paraId="1DF8A39C" w14:textId="700F7235" w:rsidR="0067606D" w:rsidRDefault="0067606D" w:rsidP="0067606D">
      <w:pPr>
        <w:pStyle w:val="TabellFotnot"/>
      </w:pPr>
      <w:r w:rsidRPr="00394327">
        <w:t>Källor: Statistiska centralbyrån och egna beräkningar.</w:t>
      </w:r>
    </w:p>
    <w:p w14:paraId="3FDF01AB" w14:textId="5B363B4E" w:rsidR="0067606D" w:rsidRDefault="0067606D" w:rsidP="0067606D">
      <w:pPr>
        <w:pStyle w:val="Rubrik4utannumrering"/>
      </w:pPr>
      <w:r>
        <w:t>Statsskuldens utveckling</w:t>
      </w:r>
    </w:p>
    <w:p w14:paraId="56671084" w14:textId="4B3B871E" w:rsidR="0067606D" w:rsidRDefault="0067606D" w:rsidP="0067606D">
      <w:pPr>
        <w:pStyle w:val="Brdtext"/>
      </w:pPr>
      <w:r w:rsidRPr="00B00FFE">
        <w:t>Statens budget visade ett överskott på 80</w:t>
      </w:r>
      <w:r>
        <w:t> </w:t>
      </w:r>
      <w:r w:rsidRPr="00B00FFE">
        <w:t>miljarder kronor 2018. Statsskulden minskade dock endast med 68</w:t>
      </w:r>
      <w:r>
        <w:t> </w:t>
      </w:r>
      <w:r w:rsidRPr="00B00FFE">
        <w:t xml:space="preserve">miljarder kronor (se </w:t>
      </w:r>
      <w:r>
        <w:br/>
      </w:r>
      <w:r w:rsidRPr="00B00FFE">
        <w:fldChar w:fldCharType="begin"/>
      </w:r>
      <w:r w:rsidRPr="00B00FFE">
        <w:instrText xml:space="preserve"> REF  _Ref16767739 \* Lower \h </w:instrText>
      </w:r>
      <w:r>
        <w:instrText xml:space="preserve"> \* MERGEFORMAT </w:instrText>
      </w:r>
      <w:r w:rsidRPr="00B00FFE">
        <w:fldChar w:fldCharType="separate"/>
      </w:r>
      <w:r w:rsidR="00757DA4">
        <w:t xml:space="preserve">tabell </w:t>
      </w:r>
      <w:r w:rsidR="00757DA4">
        <w:rPr>
          <w:bCs/>
          <w:noProof/>
        </w:rPr>
        <w:t>8</w:t>
      </w:r>
      <w:r w:rsidR="00757DA4">
        <w:t>.</w:t>
      </w:r>
      <w:r w:rsidR="00757DA4">
        <w:rPr>
          <w:noProof/>
        </w:rPr>
        <w:t>18</w:t>
      </w:r>
      <w:r w:rsidRPr="00B00FFE">
        <w:fldChar w:fldCharType="end"/>
      </w:r>
      <w:r w:rsidRPr="00B00FFE">
        <w:t>),</w:t>
      </w:r>
      <w:r>
        <w:t xml:space="preserve"> främst beroende på skuld</w:t>
      </w:r>
      <w:r w:rsidR="00773D00">
        <w:softHyphen/>
      </w:r>
      <w:r>
        <w:t>dispositioner</w:t>
      </w:r>
      <w:r w:rsidRPr="00B5189E">
        <w:t xml:space="preserve"> </w:t>
      </w:r>
      <w:r>
        <w:t xml:space="preserve">(poster som påverkar statsskulden men inte via budgetsaldot) </w:t>
      </w:r>
      <w:r w:rsidRPr="00B5189E">
        <w:t>avseende valutakurs</w:t>
      </w:r>
      <w:r w:rsidR="00773D00">
        <w:softHyphen/>
      </w:r>
      <w:r w:rsidRPr="00B5189E">
        <w:t>effekter, upp</w:t>
      </w:r>
      <w:r>
        <w:softHyphen/>
      </w:r>
      <w:r w:rsidRPr="00B5189E">
        <w:t>lupen inflations</w:t>
      </w:r>
      <w:r>
        <w:softHyphen/>
      </w:r>
      <w:r w:rsidRPr="00B5189E">
        <w:t>kompensation och affärsdags</w:t>
      </w:r>
      <w:r>
        <w:softHyphen/>
      </w:r>
      <w:r w:rsidRPr="00B5189E">
        <w:t>justeringar.</w:t>
      </w:r>
      <w:r>
        <w:t xml:space="preserve"> </w:t>
      </w:r>
      <w:r w:rsidRPr="00B5189E">
        <w:t>Skuld</w:t>
      </w:r>
      <w:r>
        <w:softHyphen/>
      </w:r>
      <w:r w:rsidRPr="00B5189E">
        <w:t>dispositionerna påverkar stats</w:t>
      </w:r>
      <w:r>
        <w:softHyphen/>
      </w:r>
      <w:r w:rsidRPr="00B5189E">
        <w:t>skulden, men inte statens budget</w:t>
      </w:r>
      <w:r w:rsidR="00773D00">
        <w:softHyphen/>
      </w:r>
      <w:r w:rsidRPr="00B5189E">
        <w:t>saldo och nettolånebehov.</w:t>
      </w:r>
    </w:p>
    <w:p w14:paraId="6F9E7B20" w14:textId="3B4319DB" w:rsidR="0067606D" w:rsidRPr="005457EC" w:rsidRDefault="0067606D" w:rsidP="0067606D">
      <w:pPr>
        <w:pStyle w:val="Brdtextmedindrag"/>
      </w:pPr>
      <w:r>
        <w:t>Riksgäldskontoret har haft relativt stora förvaltningstillgångar sedan 2017, bl.a. beroende på en överskattning av statens lånebehov i Riksgäldskontorets låneplan. Riksgäldskontoret har gradvis anpassat statsskulden till lånebehovet, i en sådan takt att inte statspappersmarknaden påverkats negativt, och förvaltningstillgångarna har under 2019 återgått till historiskt normala nivåer.</w:t>
      </w:r>
    </w:p>
    <w:p w14:paraId="2E5B3A36" w14:textId="77777777" w:rsidR="0067606D" w:rsidRDefault="0067606D" w:rsidP="0067606D">
      <w:pPr>
        <w:pStyle w:val="Brdtext"/>
      </w:pPr>
    </w:p>
    <w:p w14:paraId="7CD4E5DB" w14:textId="327AEC83" w:rsidR="0067606D" w:rsidRDefault="0067606D" w:rsidP="0067606D">
      <w:pPr>
        <w:pStyle w:val="TabellRubrik"/>
      </w:pPr>
      <w:bookmarkStart w:id="344" w:name="_Ref16767739"/>
      <w:bookmarkStart w:id="345" w:name="_Toc19299030"/>
      <w:r>
        <w:lastRenderedPageBreak/>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8</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18</w:t>
      </w:r>
      <w:r>
        <w:rPr>
          <w:noProof/>
        </w:rPr>
        <w:fldChar w:fldCharType="end"/>
      </w:r>
      <w:bookmarkEnd w:id="344"/>
      <w:r>
        <w:rPr>
          <w:noProof/>
        </w:rPr>
        <w:tab/>
      </w:r>
      <w:r w:rsidRPr="00791337">
        <w:t>Statsskuldens förändring</w:t>
      </w:r>
      <w:bookmarkEnd w:id="345"/>
    </w:p>
    <w:p w14:paraId="0E830443" w14:textId="1EC7AE76" w:rsidR="0067606D" w:rsidRPr="001B3F08" w:rsidRDefault="0067606D">
      <w:pPr>
        <w:pStyle w:val="TabellUnderrubrik"/>
      </w:pPr>
      <w:r w:rsidRPr="001B3F08">
        <w:t xml:space="preserve">Miljarder kronor om inte annat anges. Utfall 2018, prognos </w:t>
      </w:r>
      <w:r w:rsidRPr="001B3F08">
        <w:br/>
        <w:t>2019–2022</w:t>
      </w:r>
    </w:p>
    <w:tbl>
      <w:tblPr>
        <w:tblStyle w:val="RKEgentabell"/>
        <w:tblW w:w="4368" w:type="dxa"/>
        <w:tblInd w:w="0" w:type="dxa"/>
        <w:tblLayout w:type="fixed"/>
        <w:tblLook w:val="0460" w:firstRow="1" w:lastRow="1" w:firstColumn="0" w:lastColumn="0" w:noHBand="0" w:noVBand="1"/>
      </w:tblPr>
      <w:tblGrid>
        <w:gridCol w:w="1560"/>
        <w:gridCol w:w="561"/>
        <w:gridCol w:w="562"/>
        <w:gridCol w:w="561"/>
        <w:gridCol w:w="562"/>
        <w:gridCol w:w="562"/>
      </w:tblGrid>
      <w:tr w:rsidR="0067606D" w14:paraId="30776D2D" w14:textId="77777777" w:rsidTr="0067606D">
        <w:trPr>
          <w:cnfStyle w:val="100000000000" w:firstRow="1" w:lastRow="0" w:firstColumn="0" w:lastColumn="0" w:oddVBand="0" w:evenVBand="0" w:oddHBand="0" w:evenHBand="0" w:firstRowFirstColumn="0" w:firstRowLastColumn="0" w:lastRowFirstColumn="0" w:lastRowLastColumn="0"/>
        </w:trPr>
        <w:tc>
          <w:tcPr>
            <w:tcW w:w="0" w:type="dxa"/>
            <w:tcMar>
              <w:left w:w="0" w:type="dxa"/>
              <w:right w:w="0" w:type="dxa"/>
            </w:tcMar>
          </w:tcPr>
          <w:p w14:paraId="53474200" w14:textId="77777777" w:rsidR="0067606D" w:rsidRDefault="0067606D" w:rsidP="0067606D">
            <w:pPr>
              <w:pStyle w:val="TabellHuvud"/>
              <w:keepNext/>
              <w:keepLines/>
              <w:jc w:val="left"/>
            </w:pPr>
          </w:p>
        </w:tc>
        <w:tc>
          <w:tcPr>
            <w:tcW w:w="0" w:type="dxa"/>
          </w:tcPr>
          <w:p w14:paraId="657DEEE9" w14:textId="4047237F" w:rsidR="0067606D" w:rsidRDefault="0067606D" w:rsidP="0067606D">
            <w:pPr>
              <w:pStyle w:val="TabellHuvud"/>
              <w:keepNext/>
              <w:keepLines/>
            </w:pPr>
            <w:r>
              <w:t>2018</w:t>
            </w:r>
          </w:p>
        </w:tc>
        <w:tc>
          <w:tcPr>
            <w:tcW w:w="0" w:type="dxa"/>
          </w:tcPr>
          <w:p w14:paraId="6FBBD4A9" w14:textId="5E3C0077" w:rsidR="0067606D" w:rsidRDefault="0067606D" w:rsidP="0067606D">
            <w:pPr>
              <w:pStyle w:val="TabellHuvud"/>
              <w:keepNext/>
              <w:keepLines/>
            </w:pPr>
            <w:r>
              <w:t>2019</w:t>
            </w:r>
          </w:p>
        </w:tc>
        <w:tc>
          <w:tcPr>
            <w:tcW w:w="0" w:type="dxa"/>
          </w:tcPr>
          <w:p w14:paraId="13DA4F5C" w14:textId="2031EEF0" w:rsidR="0067606D" w:rsidRDefault="0067606D" w:rsidP="0067606D">
            <w:pPr>
              <w:pStyle w:val="TabellHuvud"/>
              <w:keepNext/>
              <w:keepLines/>
            </w:pPr>
            <w:r>
              <w:t>2020</w:t>
            </w:r>
          </w:p>
        </w:tc>
        <w:tc>
          <w:tcPr>
            <w:tcW w:w="0" w:type="dxa"/>
          </w:tcPr>
          <w:p w14:paraId="3923288E" w14:textId="70F3E395" w:rsidR="0067606D" w:rsidRDefault="0067606D" w:rsidP="0067606D">
            <w:pPr>
              <w:pStyle w:val="TabellHuvud"/>
              <w:keepNext/>
              <w:keepLines/>
            </w:pPr>
            <w:r>
              <w:t>2021</w:t>
            </w:r>
          </w:p>
        </w:tc>
        <w:tc>
          <w:tcPr>
            <w:tcW w:w="0" w:type="dxa"/>
          </w:tcPr>
          <w:p w14:paraId="14D7A8E7" w14:textId="76CA94AC" w:rsidR="0067606D" w:rsidRDefault="0067606D" w:rsidP="0067606D">
            <w:pPr>
              <w:pStyle w:val="TabellHuvud"/>
              <w:keepNext/>
              <w:keepLines/>
            </w:pPr>
            <w:r>
              <w:t>2022</w:t>
            </w:r>
          </w:p>
        </w:tc>
      </w:tr>
      <w:tr w:rsidR="0067606D" w14:paraId="3E484C17" w14:textId="77777777" w:rsidTr="0067606D">
        <w:tc>
          <w:tcPr>
            <w:tcW w:w="0" w:type="dxa"/>
            <w:tcBorders>
              <w:top w:val="single" w:sz="18" w:space="0" w:color="auto"/>
              <w:bottom w:val="single" w:sz="6" w:space="0" w:color="auto"/>
            </w:tcBorders>
            <w:tcMar>
              <w:left w:w="0" w:type="dxa"/>
              <w:right w:w="0" w:type="dxa"/>
            </w:tcMar>
          </w:tcPr>
          <w:p w14:paraId="70A42738" w14:textId="1412E757" w:rsidR="0067606D" w:rsidRDefault="0067606D" w:rsidP="0067606D">
            <w:pPr>
              <w:pStyle w:val="TabellRader"/>
              <w:keepNext/>
              <w:keepLines/>
              <w:jc w:val="left"/>
            </w:pPr>
            <w:r w:rsidRPr="0059682A">
              <w:t>Okonsoliderad statsskuld vid ingången av året</w:t>
            </w:r>
          </w:p>
        </w:tc>
        <w:tc>
          <w:tcPr>
            <w:tcW w:w="0" w:type="dxa"/>
            <w:tcBorders>
              <w:top w:val="single" w:sz="18" w:space="0" w:color="auto"/>
              <w:bottom w:val="single" w:sz="6" w:space="0" w:color="auto"/>
            </w:tcBorders>
            <w:vAlign w:val="bottom"/>
          </w:tcPr>
          <w:p w14:paraId="6AC4F18D" w14:textId="23DBCDB3" w:rsidR="0067606D" w:rsidRDefault="0067606D" w:rsidP="0067606D">
            <w:pPr>
              <w:pStyle w:val="TabellRader"/>
              <w:keepNext/>
              <w:keepLines/>
            </w:pPr>
            <w:r>
              <w:t>1 328</w:t>
            </w:r>
          </w:p>
        </w:tc>
        <w:tc>
          <w:tcPr>
            <w:tcW w:w="0" w:type="dxa"/>
            <w:tcBorders>
              <w:top w:val="single" w:sz="18" w:space="0" w:color="auto"/>
              <w:bottom w:val="single" w:sz="6" w:space="0" w:color="auto"/>
            </w:tcBorders>
            <w:vAlign w:val="bottom"/>
          </w:tcPr>
          <w:p w14:paraId="6481814F" w14:textId="335C0593" w:rsidR="0067606D" w:rsidRDefault="0067606D" w:rsidP="0067606D">
            <w:pPr>
              <w:pStyle w:val="TabellRader"/>
              <w:keepNext/>
              <w:keepLines/>
            </w:pPr>
            <w:r>
              <w:t>1 262</w:t>
            </w:r>
          </w:p>
        </w:tc>
        <w:tc>
          <w:tcPr>
            <w:tcW w:w="0" w:type="dxa"/>
            <w:tcBorders>
              <w:top w:val="single" w:sz="18" w:space="0" w:color="auto"/>
              <w:bottom w:val="single" w:sz="6" w:space="0" w:color="auto"/>
            </w:tcBorders>
            <w:vAlign w:val="bottom"/>
          </w:tcPr>
          <w:p w14:paraId="574A982D" w14:textId="2274522A" w:rsidR="0067606D" w:rsidRDefault="0067606D" w:rsidP="0067606D">
            <w:pPr>
              <w:pStyle w:val="TabellRader"/>
              <w:keepNext/>
              <w:keepLines/>
            </w:pPr>
            <w:r>
              <w:t>1 072</w:t>
            </w:r>
          </w:p>
        </w:tc>
        <w:tc>
          <w:tcPr>
            <w:tcW w:w="0" w:type="dxa"/>
            <w:tcBorders>
              <w:top w:val="single" w:sz="18" w:space="0" w:color="auto"/>
              <w:bottom w:val="single" w:sz="6" w:space="0" w:color="auto"/>
            </w:tcBorders>
            <w:vAlign w:val="bottom"/>
          </w:tcPr>
          <w:p w14:paraId="63BCE670" w14:textId="38813AF6" w:rsidR="0067606D" w:rsidRDefault="0067606D" w:rsidP="0067606D">
            <w:pPr>
              <w:pStyle w:val="TabellRader"/>
              <w:keepNext/>
              <w:keepLines/>
            </w:pPr>
            <w:r>
              <w:t>1 004</w:t>
            </w:r>
          </w:p>
        </w:tc>
        <w:tc>
          <w:tcPr>
            <w:tcW w:w="0" w:type="dxa"/>
            <w:tcBorders>
              <w:top w:val="single" w:sz="18" w:space="0" w:color="auto"/>
              <w:bottom w:val="single" w:sz="6" w:space="0" w:color="auto"/>
            </w:tcBorders>
            <w:vAlign w:val="bottom"/>
          </w:tcPr>
          <w:p w14:paraId="60E14CB3" w14:textId="49136222" w:rsidR="0067606D" w:rsidRDefault="0067606D" w:rsidP="0067606D">
            <w:pPr>
              <w:pStyle w:val="TabellRader"/>
              <w:keepNext/>
              <w:keepLines/>
            </w:pPr>
            <w:r>
              <w:t>962</w:t>
            </w:r>
          </w:p>
        </w:tc>
      </w:tr>
      <w:tr w:rsidR="0067606D" w14:paraId="6BE8CC91" w14:textId="77777777" w:rsidTr="0067606D">
        <w:tc>
          <w:tcPr>
            <w:tcW w:w="0" w:type="dxa"/>
            <w:tcBorders>
              <w:top w:val="single" w:sz="6" w:space="0" w:color="auto"/>
              <w:bottom w:val="nil"/>
            </w:tcBorders>
            <w:tcMar>
              <w:left w:w="0" w:type="dxa"/>
              <w:right w:w="0" w:type="dxa"/>
            </w:tcMar>
          </w:tcPr>
          <w:p w14:paraId="769BD8C2" w14:textId="3441BC63" w:rsidR="0067606D" w:rsidRDefault="0067606D" w:rsidP="0067606D">
            <w:pPr>
              <w:pStyle w:val="TabellRader"/>
              <w:keepNext/>
              <w:keepLines/>
              <w:jc w:val="left"/>
            </w:pPr>
            <w:r w:rsidRPr="0059682A">
              <w:t>Förändring av okonsoliderad statsskuld</w:t>
            </w:r>
          </w:p>
        </w:tc>
        <w:tc>
          <w:tcPr>
            <w:tcW w:w="0" w:type="dxa"/>
            <w:tcBorders>
              <w:top w:val="single" w:sz="6" w:space="0" w:color="auto"/>
              <w:bottom w:val="nil"/>
            </w:tcBorders>
            <w:vAlign w:val="bottom"/>
          </w:tcPr>
          <w:p w14:paraId="47F42597" w14:textId="060D286D" w:rsidR="0067606D" w:rsidRDefault="0067606D" w:rsidP="0067606D">
            <w:pPr>
              <w:pStyle w:val="TabellRader"/>
              <w:keepNext/>
              <w:keepLines/>
            </w:pPr>
            <w:r>
              <w:t>-66</w:t>
            </w:r>
          </w:p>
        </w:tc>
        <w:tc>
          <w:tcPr>
            <w:tcW w:w="0" w:type="dxa"/>
            <w:tcBorders>
              <w:top w:val="single" w:sz="6" w:space="0" w:color="auto"/>
              <w:bottom w:val="nil"/>
            </w:tcBorders>
            <w:vAlign w:val="bottom"/>
          </w:tcPr>
          <w:p w14:paraId="53D7727A" w14:textId="490DB14A" w:rsidR="0067606D" w:rsidRDefault="0067606D" w:rsidP="0067606D">
            <w:pPr>
              <w:pStyle w:val="TabellRader"/>
              <w:keepNext/>
              <w:keepLines/>
            </w:pPr>
            <w:r>
              <w:t>-190</w:t>
            </w:r>
          </w:p>
        </w:tc>
        <w:tc>
          <w:tcPr>
            <w:tcW w:w="0" w:type="dxa"/>
            <w:tcBorders>
              <w:top w:val="single" w:sz="6" w:space="0" w:color="auto"/>
              <w:bottom w:val="nil"/>
            </w:tcBorders>
            <w:vAlign w:val="bottom"/>
          </w:tcPr>
          <w:p w14:paraId="0B4F90A9" w14:textId="48C64918" w:rsidR="0067606D" w:rsidRDefault="0067606D" w:rsidP="0067606D">
            <w:pPr>
              <w:pStyle w:val="TabellRader"/>
              <w:keepNext/>
              <w:keepLines/>
            </w:pPr>
            <w:r>
              <w:t>-69</w:t>
            </w:r>
          </w:p>
        </w:tc>
        <w:tc>
          <w:tcPr>
            <w:tcW w:w="0" w:type="dxa"/>
            <w:tcBorders>
              <w:top w:val="single" w:sz="6" w:space="0" w:color="auto"/>
              <w:bottom w:val="nil"/>
            </w:tcBorders>
            <w:vAlign w:val="bottom"/>
          </w:tcPr>
          <w:p w14:paraId="066D4AD0" w14:textId="31D96136" w:rsidR="0067606D" w:rsidRDefault="0067606D" w:rsidP="0067606D">
            <w:pPr>
              <w:pStyle w:val="TabellRader"/>
              <w:keepNext/>
              <w:keepLines/>
            </w:pPr>
            <w:r>
              <w:t>-42</w:t>
            </w:r>
          </w:p>
        </w:tc>
        <w:tc>
          <w:tcPr>
            <w:tcW w:w="0" w:type="dxa"/>
            <w:tcBorders>
              <w:top w:val="single" w:sz="6" w:space="0" w:color="auto"/>
              <w:bottom w:val="nil"/>
            </w:tcBorders>
            <w:vAlign w:val="bottom"/>
          </w:tcPr>
          <w:p w14:paraId="29DBAF82" w14:textId="23632415" w:rsidR="0067606D" w:rsidRDefault="0067606D" w:rsidP="0067606D">
            <w:pPr>
              <w:pStyle w:val="TabellRader"/>
              <w:keepNext/>
              <w:keepLines/>
            </w:pPr>
            <w:r>
              <w:t>-75</w:t>
            </w:r>
          </w:p>
        </w:tc>
      </w:tr>
      <w:tr w:rsidR="0067606D" w:rsidRPr="00791337" w14:paraId="3DEA112C" w14:textId="77777777" w:rsidTr="0067606D">
        <w:tc>
          <w:tcPr>
            <w:tcW w:w="1560" w:type="dxa"/>
            <w:tcBorders>
              <w:top w:val="nil"/>
              <w:bottom w:val="nil"/>
            </w:tcBorders>
            <w:tcMar>
              <w:left w:w="0" w:type="dxa"/>
              <w:right w:w="0" w:type="dxa"/>
            </w:tcMar>
          </w:tcPr>
          <w:p w14:paraId="24C5F278" w14:textId="58E4FC41" w:rsidR="0067606D" w:rsidRPr="00791337" w:rsidRDefault="0067606D" w:rsidP="0067606D">
            <w:pPr>
              <w:pStyle w:val="TabellRader"/>
              <w:keepNext/>
              <w:keepLines/>
              <w:jc w:val="left"/>
              <w:rPr>
                <w:i/>
              </w:rPr>
            </w:pPr>
            <w:r w:rsidRPr="00791337">
              <w:rPr>
                <w:i/>
              </w:rPr>
              <w:t>varav</w:t>
            </w:r>
          </w:p>
        </w:tc>
        <w:tc>
          <w:tcPr>
            <w:tcW w:w="561" w:type="dxa"/>
            <w:tcBorders>
              <w:top w:val="nil"/>
              <w:bottom w:val="nil"/>
            </w:tcBorders>
            <w:vAlign w:val="bottom"/>
          </w:tcPr>
          <w:p w14:paraId="1BB41515" w14:textId="77777777" w:rsidR="0067606D" w:rsidRPr="00791337" w:rsidRDefault="0067606D" w:rsidP="0067606D">
            <w:pPr>
              <w:pStyle w:val="TabellRader"/>
              <w:keepNext/>
              <w:keepLines/>
              <w:rPr>
                <w:i/>
              </w:rPr>
            </w:pPr>
          </w:p>
        </w:tc>
        <w:tc>
          <w:tcPr>
            <w:tcW w:w="562" w:type="dxa"/>
            <w:tcBorders>
              <w:top w:val="nil"/>
              <w:bottom w:val="nil"/>
            </w:tcBorders>
            <w:vAlign w:val="bottom"/>
          </w:tcPr>
          <w:p w14:paraId="14721725" w14:textId="77777777" w:rsidR="0067606D" w:rsidRPr="00791337" w:rsidRDefault="0067606D" w:rsidP="0067606D">
            <w:pPr>
              <w:pStyle w:val="TabellRader"/>
              <w:keepNext/>
              <w:keepLines/>
              <w:rPr>
                <w:i/>
              </w:rPr>
            </w:pPr>
          </w:p>
        </w:tc>
        <w:tc>
          <w:tcPr>
            <w:tcW w:w="561" w:type="dxa"/>
            <w:tcBorders>
              <w:top w:val="nil"/>
              <w:bottom w:val="nil"/>
            </w:tcBorders>
            <w:vAlign w:val="bottom"/>
          </w:tcPr>
          <w:p w14:paraId="77EEA441" w14:textId="77777777" w:rsidR="0067606D" w:rsidRPr="00791337" w:rsidRDefault="0067606D" w:rsidP="0067606D">
            <w:pPr>
              <w:pStyle w:val="TabellRader"/>
              <w:keepNext/>
              <w:keepLines/>
              <w:rPr>
                <w:i/>
              </w:rPr>
            </w:pPr>
          </w:p>
        </w:tc>
        <w:tc>
          <w:tcPr>
            <w:tcW w:w="562" w:type="dxa"/>
            <w:tcBorders>
              <w:top w:val="nil"/>
              <w:bottom w:val="nil"/>
            </w:tcBorders>
            <w:vAlign w:val="bottom"/>
          </w:tcPr>
          <w:p w14:paraId="19204C33" w14:textId="77777777" w:rsidR="0067606D" w:rsidRPr="00791337" w:rsidRDefault="0067606D" w:rsidP="0067606D">
            <w:pPr>
              <w:pStyle w:val="TabellRader"/>
              <w:keepNext/>
              <w:keepLines/>
              <w:rPr>
                <w:i/>
              </w:rPr>
            </w:pPr>
          </w:p>
        </w:tc>
        <w:tc>
          <w:tcPr>
            <w:tcW w:w="562" w:type="dxa"/>
            <w:tcBorders>
              <w:top w:val="nil"/>
              <w:bottom w:val="nil"/>
            </w:tcBorders>
            <w:vAlign w:val="bottom"/>
          </w:tcPr>
          <w:p w14:paraId="0717FA4D" w14:textId="77777777" w:rsidR="0067606D" w:rsidRPr="00791337" w:rsidRDefault="0067606D" w:rsidP="0067606D">
            <w:pPr>
              <w:pStyle w:val="TabellRader"/>
              <w:keepNext/>
              <w:keepLines/>
              <w:rPr>
                <w:i/>
              </w:rPr>
            </w:pPr>
          </w:p>
        </w:tc>
      </w:tr>
      <w:tr w:rsidR="0067606D" w:rsidRPr="00791337" w14:paraId="7BD4B9B4" w14:textId="77777777" w:rsidTr="0067606D">
        <w:tc>
          <w:tcPr>
            <w:tcW w:w="0" w:type="dxa"/>
            <w:tcBorders>
              <w:top w:val="nil"/>
              <w:bottom w:val="nil"/>
            </w:tcBorders>
            <w:tcMar>
              <w:left w:w="0" w:type="dxa"/>
              <w:right w:w="0" w:type="dxa"/>
            </w:tcMar>
          </w:tcPr>
          <w:p w14:paraId="088C6635" w14:textId="63AE1EBB" w:rsidR="0067606D" w:rsidRPr="00791337" w:rsidRDefault="0067606D" w:rsidP="0067606D">
            <w:pPr>
              <w:pStyle w:val="TabellRader"/>
              <w:keepNext/>
              <w:keepLines/>
              <w:jc w:val="left"/>
              <w:rPr>
                <w:i/>
              </w:rPr>
            </w:pPr>
            <w:r w:rsidRPr="00791337">
              <w:rPr>
                <w:i/>
              </w:rPr>
              <w:t>Lånebehov</w:t>
            </w:r>
            <w:r w:rsidRPr="00046C4B">
              <w:rPr>
                <w:i/>
                <w:vertAlign w:val="superscript"/>
              </w:rPr>
              <w:t>1</w:t>
            </w:r>
          </w:p>
        </w:tc>
        <w:tc>
          <w:tcPr>
            <w:tcW w:w="0" w:type="dxa"/>
            <w:tcBorders>
              <w:top w:val="nil"/>
              <w:bottom w:val="nil"/>
            </w:tcBorders>
            <w:vAlign w:val="bottom"/>
          </w:tcPr>
          <w:p w14:paraId="31016D51" w14:textId="7848E0A2" w:rsidR="0067606D" w:rsidRDefault="0067606D" w:rsidP="0067606D">
            <w:pPr>
              <w:pStyle w:val="TabellRader"/>
              <w:keepNext/>
              <w:keepLines/>
              <w:rPr>
                <w:i/>
              </w:rPr>
            </w:pPr>
            <w:r>
              <w:rPr>
                <w:i/>
              </w:rPr>
              <w:t>-80</w:t>
            </w:r>
          </w:p>
        </w:tc>
        <w:tc>
          <w:tcPr>
            <w:tcW w:w="0" w:type="dxa"/>
            <w:tcBorders>
              <w:top w:val="nil"/>
              <w:bottom w:val="nil"/>
            </w:tcBorders>
            <w:vAlign w:val="bottom"/>
          </w:tcPr>
          <w:p w14:paraId="7BDD86D5" w14:textId="269EEAEA" w:rsidR="0067606D" w:rsidRPr="00791337" w:rsidRDefault="0067606D" w:rsidP="0067606D">
            <w:pPr>
              <w:pStyle w:val="TabellRader"/>
              <w:keepNext/>
              <w:keepLines/>
              <w:rPr>
                <w:i/>
              </w:rPr>
            </w:pPr>
            <w:r>
              <w:rPr>
                <w:i/>
              </w:rPr>
              <w:t>-130</w:t>
            </w:r>
          </w:p>
        </w:tc>
        <w:tc>
          <w:tcPr>
            <w:tcW w:w="0" w:type="dxa"/>
            <w:tcBorders>
              <w:top w:val="nil"/>
              <w:bottom w:val="nil"/>
            </w:tcBorders>
            <w:vAlign w:val="bottom"/>
          </w:tcPr>
          <w:p w14:paraId="7C8A9010" w14:textId="475DAD62" w:rsidR="0067606D" w:rsidRPr="00791337" w:rsidRDefault="0067606D" w:rsidP="0067606D">
            <w:pPr>
              <w:pStyle w:val="TabellRader"/>
              <w:keepNext/>
              <w:keepLines/>
              <w:rPr>
                <w:i/>
              </w:rPr>
            </w:pPr>
            <w:r>
              <w:rPr>
                <w:i/>
              </w:rPr>
              <w:t>-47</w:t>
            </w:r>
          </w:p>
        </w:tc>
        <w:tc>
          <w:tcPr>
            <w:tcW w:w="0" w:type="dxa"/>
            <w:tcBorders>
              <w:top w:val="nil"/>
              <w:bottom w:val="nil"/>
            </w:tcBorders>
            <w:vAlign w:val="bottom"/>
          </w:tcPr>
          <w:p w14:paraId="6AC5AB39" w14:textId="3654E95C" w:rsidR="0067606D" w:rsidRPr="00791337" w:rsidRDefault="0067606D" w:rsidP="0067606D">
            <w:pPr>
              <w:pStyle w:val="TabellRader"/>
              <w:keepNext/>
              <w:keepLines/>
              <w:rPr>
                <w:i/>
              </w:rPr>
            </w:pPr>
            <w:r>
              <w:rPr>
                <w:i/>
              </w:rPr>
              <w:t>-38</w:t>
            </w:r>
          </w:p>
        </w:tc>
        <w:tc>
          <w:tcPr>
            <w:tcW w:w="0" w:type="dxa"/>
            <w:tcBorders>
              <w:top w:val="nil"/>
              <w:bottom w:val="nil"/>
            </w:tcBorders>
            <w:vAlign w:val="bottom"/>
          </w:tcPr>
          <w:p w14:paraId="3C469BD3" w14:textId="78386972" w:rsidR="0067606D" w:rsidRPr="00791337" w:rsidRDefault="0067606D" w:rsidP="0067606D">
            <w:pPr>
              <w:pStyle w:val="TabellRader"/>
              <w:keepNext/>
              <w:keepLines/>
              <w:rPr>
                <w:i/>
              </w:rPr>
            </w:pPr>
            <w:r>
              <w:rPr>
                <w:i/>
              </w:rPr>
              <w:t>-71</w:t>
            </w:r>
          </w:p>
        </w:tc>
      </w:tr>
      <w:tr w:rsidR="0067606D" w:rsidRPr="00791337" w14:paraId="25629598" w14:textId="77777777" w:rsidTr="0067606D">
        <w:tc>
          <w:tcPr>
            <w:tcW w:w="0" w:type="dxa"/>
            <w:tcBorders>
              <w:top w:val="nil"/>
              <w:bottom w:val="single" w:sz="6" w:space="0" w:color="auto"/>
            </w:tcBorders>
            <w:tcMar>
              <w:left w:w="0" w:type="dxa"/>
              <w:right w:w="0" w:type="dxa"/>
            </w:tcMar>
          </w:tcPr>
          <w:p w14:paraId="29316181" w14:textId="29DDD2F6" w:rsidR="0067606D" w:rsidRPr="00791337" w:rsidRDefault="0067606D" w:rsidP="0067606D">
            <w:pPr>
              <w:pStyle w:val="TabellRader"/>
              <w:keepNext/>
              <w:keepLines/>
              <w:jc w:val="left"/>
              <w:rPr>
                <w:i/>
              </w:rPr>
            </w:pPr>
            <w:r w:rsidRPr="00791337">
              <w:rPr>
                <w:i/>
              </w:rPr>
              <w:t>Skulddispositioner m.m.</w:t>
            </w:r>
          </w:p>
        </w:tc>
        <w:tc>
          <w:tcPr>
            <w:tcW w:w="0" w:type="dxa"/>
            <w:tcBorders>
              <w:top w:val="nil"/>
              <w:bottom w:val="single" w:sz="6" w:space="0" w:color="auto"/>
            </w:tcBorders>
            <w:vAlign w:val="bottom"/>
          </w:tcPr>
          <w:p w14:paraId="1609FB8F" w14:textId="1B4BE97D" w:rsidR="0067606D" w:rsidRDefault="0067606D" w:rsidP="0067606D">
            <w:pPr>
              <w:pStyle w:val="TabellRader"/>
              <w:keepNext/>
              <w:keepLines/>
              <w:rPr>
                <w:i/>
              </w:rPr>
            </w:pPr>
            <w:r>
              <w:rPr>
                <w:i/>
              </w:rPr>
              <w:t>14</w:t>
            </w:r>
          </w:p>
        </w:tc>
        <w:tc>
          <w:tcPr>
            <w:tcW w:w="0" w:type="dxa"/>
            <w:tcBorders>
              <w:top w:val="nil"/>
              <w:bottom w:val="single" w:sz="6" w:space="0" w:color="auto"/>
            </w:tcBorders>
            <w:vAlign w:val="bottom"/>
          </w:tcPr>
          <w:p w14:paraId="64D2CF4E" w14:textId="51047164" w:rsidR="0067606D" w:rsidRPr="00791337" w:rsidRDefault="0067606D" w:rsidP="0067606D">
            <w:pPr>
              <w:pStyle w:val="TabellRader"/>
              <w:keepNext/>
              <w:keepLines/>
              <w:rPr>
                <w:i/>
              </w:rPr>
            </w:pPr>
            <w:r>
              <w:rPr>
                <w:i/>
              </w:rPr>
              <w:t>-60</w:t>
            </w:r>
          </w:p>
        </w:tc>
        <w:tc>
          <w:tcPr>
            <w:tcW w:w="0" w:type="dxa"/>
            <w:tcBorders>
              <w:top w:val="nil"/>
              <w:bottom w:val="single" w:sz="6" w:space="0" w:color="auto"/>
            </w:tcBorders>
            <w:vAlign w:val="bottom"/>
          </w:tcPr>
          <w:p w14:paraId="0667E0B2" w14:textId="0EB8ACD9" w:rsidR="0067606D" w:rsidRPr="00791337" w:rsidRDefault="0067606D" w:rsidP="0067606D">
            <w:pPr>
              <w:pStyle w:val="TabellRader"/>
              <w:keepNext/>
              <w:keepLines/>
              <w:rPr>
                <w:i/>
              </w:rPr>
            </w:pPr>
            <w:r>
              <w:rPr>
                <w:i/>
              </w:rPr>
              <w:t>-22</w:t>
            </w:r>
          </w:p>
        </w:tc>
        <w:tc>
          <w:tcPr>
            <w:tcW w:w="0" w:type="dxa"/>
            <w:tcBorders>
              <w:top w:val="nil"/>
              <w:bottom w:val="single" w:sz="6" w:space="0" w:color="auto"/>
            </w:tcBorders>
            <w:vAlign w:val="bottom"/>
          </w:tcPr>
          <w:p w14:paraId="5A23BBB8" w14:textId="28868A1F" w:rsidR="0067606D" w:rsidRPr="00791337" w:rsidRDefault="0067606D" w:rsidP="0067606D">
            <w:pPr>
              <w:pStyle w:val="TabellRader"/>
              <w:keepNext/>
              <w:keepLines/>
              <w:rPr>
                <w:i/>
              </w:rPr>
            </w:pPr>
            <w:r>
              <w:rPr>
                <w:i/>
              </w:rPr>
              <w:t>-4</w:t>
            </w:r>
          </w:p>
        </w:tc>
        <w:tc>
          <w:tcPr>
            <w:tcW w:w="0" w:type="dxa"/>
            <w:tcBorders>
              <w:top w:val="nil"/>
              <w:bottom w:val="single" w:sz="6" w:space="0" w:color="auto"/>
            </w:tcBorders>
            <w:vAlign w:val="bottom"/>
          </w:tcPr>
          <w:p w14:paraId="27E55E62" w14:textId="5A6BFFA6" w:rsidR="0067606D" w:rsidRPr="00791337" w:rsidRDefault="0067606D" w:rsidP="0067606D">
            <w:pPr>
              <w:pStyle w:val="TabellRader"/>
              <w:keepNext/>
              <w:keepLines/>
              <w:rPr>
                <w:i/>
              </w:rPr>
            </w:pPr>
            <w:r>
              <w:rPr>
                <w:i/>
              </w:rPr>
              <w:t>-4</w:t>
            </w:r>
          </w:p>
        </w:tc>
      </w:tr>
      <w:tr w:rsidR="0067606D" w14:paraId="42EE8C39" w14:textId="77777777" w:rsidTr="0067606D">
        <w:tc>
          <w:tcPr>
            <w:tcW w:w="0" w:type="dxa"/>
            <w:tcBorders>
              <w:top w:val="single" w:sz="6" w:space="0" w:color="auto"/>
              <w:bottom w:val="single" w:sz="6" w:space="0" w:color="auto"/>
            </w:tcBorders>
            <w:tcMar>
              <w:left w:w="0" w:type="dxa"/>
              <w:right w:w="0" w:type="dxa"/>
            </w:tcMar>
          </w:tcPr>
          <w:p w14:paraId="35665C81" w14:textId="3DF2F7D7" w:rsidR="0067606D" w:rsidRDefault="0067606D" w:rsidP="0067606D">
            <w:pPr>
              <w:pStyle w:val="TabellRader"/>
              <w:keepNext/>
              <w:keepLines/>
              <w:jc w:val="left"/>
            </w:pPr>
            <w:r w:rsidRPr="0059682A">
              <w:t>Okonsoliderad statsskuld vid årets slut</w:t>
            </w:r>
            <w:r w:rsidRPr="00046C4B">
              <w:rPr>
                <w:vertAlign w:val="superscript"/>
              </w:rPr>
              <w:t>2</w:t>
            </w:r>
          </w:p>
        </w:tc>
        <w:tc>
          <w:tcPr>
            <w:tcW w:w="0" w:type="dxa"/>
            <w:tcBorders>
              <w:top w:val="single" w:sz="6" w:space="0" w:color="auto"/>
              <w:bottom w:val="single" w:sz="6" w:space="0" w:color="auto"/>
            </w:tcBorders>
            <w:vAlign w:val="bottom"/>
          </w:tcPr>
          <w:p w14:paraId="4507E0C1" w14:textId="7A4D92A2" w:rsidR="0067606D" w:rsidRDefault="0067606D" w:rsidP="0067606D">
            <w:pPr>
              <w:pStyle w:val="TabellRader"/>
              <w:keepNext/>
              <w:keepLines/>
            </w:pPr>
            <w:r>
              <w:t>1 262</w:t>
            </w:r>
          </w:p>
        </w:tc>
        <w:tc>
          <w:tcPr>
            <w:tcW w:w="0" w:type="dxa"/>
            <w:tcBorders>
              <w:top w:val="single" w:sz="6" w:space="0" w:color="auto"/>
              <w:bottom w:val="single" w:sz="6" w:space="0" w:color="auto"/>
            </w:tcBorders>
            <w:vAlign w:val="bottom"/>
          </w:tcPr>
          <w:p w14:paraId="6024BAFE" w14:textId="03000BE6" w:rsidR="0067606D" w:rsidRDefault="0067606D" w:rsidP="0067606D">
            <w:pPr>
              <w:pStyle w:val="TabellRader"/>
              <w:keepNext/>
              <w:keepLines/>
            </w:pPr>
            <w:r>
              <w:t>1 072</w:t>
            </w:r>
          </w:p>
        </w:tc>
        <w:tc>
          <w:tcPr>
            <w:tcW w:w="0" w:type="dxa"/>
            <w:tcBorders>
              <w:top w:val="single" w:sz="6" w:space="0" w:color="auto"/>
              <w:bottom w:val="single" w:sz="6" w:space="0" w:color="auto"/>
            </w:tcBorders>
            <w:vAlign w:val="bottom"/>
          </w:tcPr>
          <w:p w14:paraId="7C268673" w14:textId="1F3FF685" w:rsidR="0067606D" w:rsidRDefault="0067606D" w:rsidP="0067606D">
            <w:pPr>
              <w:pStyle w:val="TabellRader"/>
              <w:keepNext/>
              <w:keepLines/>
            </w:pPr>
            <w:r>
              <w:t>1 004</w:t>
            </w:r>
          </w:p>
        </w:tc>
        <w:tc>
          <w:tcPr>
            <w:tcW w:w="0" w:type="dxa"/>
            <w:tcBorders>
              <w:top w:val="single" w:sz="6" w:space="0" w:color="auto"/>
              <w:bottom w:val="single" w:sz="6" w:space="0" w:color="auto"/>
            </w:tcBorders>
            <w:vAlign w:val="bottom"/>
          </w:tcPr>
          <w:p w14:paraId="6D00E45C" w14:textId="5DF23579" w:rsidR="0067606D" w:rsidRDefault="0067606D" w:rsidP="0067606D">
            <w:pPr>
              <w:pStyle w:val="TabellRader"/>
              <w:keepNext/>
              <w:keepLines/>
            </w:pPr>
            <w:r>
              <w:t>962</w:t>
            </w:r>
          </w:p>
        </w:tc>
        <w:tc>
          <w:tcPr>
            <w:tcW w:w="0" w:type="dxa"/>
            <w:tcBorders>
              <w:top w:val="single" w:sz="6" w:space="0" w:color="auto"/>
              <w:bottom w:val="single" w:sz="6" w:space="0" w:color="auto"/>
            </w:tcBorders>
            <w:vAlign w:val="bottom"/>
          </w:tcPr>
          <w:p w14:paraId="56457D8E" w14:textId="001011AF" w:rsidR="0067606D" w:rsidRDefault="0067606D" w:rsidP="0067606D">
            <w:pPr>
              <w:pStyle w:val="TabellRader"/>
              <w:keepNext/>
              <w:keepLines/>
            </w:pPr>
            <w:r>
              <w:t>887</w:t>
            </w:r>
          </w:p>
        </w:tc>
      </w:tr>
      <w:tr w:rsidR="0067606D" w14:paraId="22D5E097" w14:textId="77777777" w:rsidTr="0067606D">
        <w:tc>
          <w:tcPr>
            <w:tcW w:w="0" w:type="dxa"/>
            <w:tcBorders>
              <w:top w:val="single" w:sz="6" w:space="0" w:color="auto"/>
              <w:bottom w:val="single" w:sz="6" w:space="0" w:color="auto"/>
            </w:tcBorders>
            <w:tcMar>
              <w:left w:w="0" w:type="dxa"/>
              <w:right w:w="0" w:type="dxa"/>
            </w:tcMar>
          </w:tcPr>
          <w:p w14:paraId="5CFCB54F" w14:textId="2D1AD018" w:rsidR="0067606D" w:rsidRDefault="0067606D" w:rsidP="0067606D">
            <w:pPr>
              <w:pStyle w:val="TabellRader"/>
              <w:keepNext/>
              <w:keepLines/>
              <w:jc w:val="left"/>
            </w:pPr>
            <w:r w:rsidRPr="0059682A">
              <w:t>Eliminering av myndigheters innehav av statspapper</w:t>
            </w:r>
          </w:p>
        </w:tc>
        <w:tc>
          <w:tcPr>
            <w:tcW w:w="0" w:type="dxa"/>
            <w:tcBorders>
              <w:top w:val="single" w:sz="6" w:space="0" w:color="auto"/>
              <w:bottom w:val="single" w:sz="6" w:space="0" w:color="auto"/>
            </w:tcBorders>
            <w:vAlign w:val="bottom"/>
          </w:tcPr>
          <w:p w14:paraId="2E8BBA91" w14:textId="41DCAF9D" w:rsidR="0067606D" w:rsidRDefault="0067606D" w:rsidP="0067606D">
            <w:pPr>
              <w:pStyle w:val="TabellRader"/>
              <w:keepNext/>
              <w:keepLines/>
            </w:pPr>
            <w:r>
              <w:t>65</w:t>
            </w:r>
          </w:p>
        </w:tc>
        <w:tc>
          <w:tcPr>
            <w:tcW w:w="0" w:type="dxa"/>
            <w:tcBorders>
              <w:top w:val="single" w:sz="6" w:space="0" w:color="auto"/>
              <w:bottom w:val="single" w:sz="6" w:space="0" w:color="auto"/>
            </w:tcBorders>
            <w:vAlign w:val="bottom"/>
          </w:tcPr>
          <w:p w14:paraId="65C4816C" w14:textId="5FC5E441" w:rsidR="0067606D" w:rsidRDefault="0067606D" w:rsidP="0067606D">
            <w:pPr>
              <w:pStyle w:val="TabellRader"/>
              <w:keepNext/>
              <w:keepLines/>
            </w:pPr>
            <w:r>
              <w:t>66</w:t>
            </w:r>
          </w:p>
        </w:tc>
        <w:tc>
          <w:tcPr>
            <w:tcW w:w="0" w:type="dxa"/>
            <w:tcBorders>
              <w:top w:val="single" w:sz="6" w:space="0" w:color="auto"/>
              <w:bottom w:val="single" w:sz="6" w:space="0" w:color="auto"/>
            </w:tcBorders>
            <w:vAlign w:val="bottom"/>
          </w:tcPr>
          <w:p w14:paraId="3EA5F163" w14:textId="5C7A5137" w:rsidR="0067606D" w:rsidRDefault="0067606D" w:rsidP="0067606D">
            <w:pPr>
              <w:pStyle w:val="TabellRader"/>
              <w:keepNext/>
              <w:keepLines/>
            </w:pPr>
            <w:r>
              <w:t>67</w:t>
            </w:r>
          </w:p>
        </w:tc>
        <w:tc>
          <w:tcPr>
            <w:tcW w:w="0" w:type="dxa"/>
            <w:tcBorders>
              <w:top w:val="single" w:sz="6" w:space="0" w:color="auto"/>
              <w:bottom w:val="single" w:sz="6" w:space="0" w:color="auto"/>
            </w:tcBorders>
            <w:vAlign w:val="bottom"/>
          </w:tcPr>
          <w:p w14:paraId="7F2A450B" w14:textId="0A41A162" w:rsidR="0067606D" w:rsidRDefault="0067606D" w:rsidP="0067606D">
            <w:pPr>
              <w:pStyle w:val="TabellRader"/>
              <w:keepNext/>
              <w:keepLines/>
            </w:pPr>
            <w:r>
              <w:t>68</w:t>
            </w:r>
          </w:p>
        </w:tc>
        <w:tc>
          <w:tcPr>
            <w:tcW w:w="0" w:type="dxa"/>
            <w:tcBorders>
              <w:top w:val="single" w:sz="6" w:space="0" w:color="auto"/>
              <w:bottom w:val="single" w:sz="6" w:space="0" w:color="auto"/>
            </w:tcBorders>
            <w:vAlign w:val="bottom"/>
          </w:tcPr>
          <w:p w14:paraId="13A7AE49" w14:textId="7BDB56C5" w:rsidR="0067606D" w:rsidRDefault="0067606D" w:rsidP="0067606D">
            <w:pPr>
              <w:pStyle w:val="TabellRader"/>
              <w:keepNext/>
              <w:keepLines/>
            </w:pPr>
            <w:r>
              <w:t>69</w:t>
            </w:r>
          </w:p>
        </w:tc>
      </w:tr>
      <w:tr w:rsidR="0067606D" w:rsidRPr="00791337" w14:paraId="56E28C2C" w14:textId="77777777" w:rsidTr="0067606D">
        <w:tc>
          <w:tcPr>
            <w:tcW w:w="0" w:type="dxa"/>
            <w:tcBorders>
              <w:top w:val="single" w:sz="6" w:space="0" w:color="auto"/>
              <w:bottom w:val="nil"/>
            </w:tcBorders>
            <w:tcMar>
              <w:left w:w="0" w:type="dxa"/>
              <w:right w:w="0" w:type="dxa"/>
            </w:tcMar>
          </w:tcPr>
          <w:p w14:paraId="0215D1EF" w14:textId="78ADEC27" w:rsidR="0067606D" w:rsidRPr="00791337" w:rsidRDefault="0067606D" w:rsidP="0067606D">
            <w:pPr>
              <w:pStyle w:val="TabellRader"/>
              <w:keepNext/>
              <w:keepLines/>
              <w:jc w:val="left"/>
              <w:rPr>
                <w:b/>
              </w:rPr>
            </w:pPr>
            <w:r w:rsidRPr="00791337">
              <w:rPr>
                <w:b/>
              </w:rPr>
              <w:t>Statsskuld vid årets slut</w:t>
            </w:r>
            <w:r w:rsidRPr="00B617E4">
              <w:rPr>
                <w:vertAlign w:val="superscript"/>
              </w:rPr>
              <w:t>3</w:t>
            </w:r>
          </w:p>
        </w:tc>
        <w:tc>
          <w:tcPr>
            <w:tcW w:w="0" w:type="dxa"/>
            <w:tcBorders>
              <w:top w:val="single" w:sz="6" w:space="0" w:color="auto"/>
              <w:bottom w:val="nil"/>
            </w:tcBorders>
            <w:vAlign w:val="bottom"/>
          </w:tcPr>
          <w:p w14:paraId="0DEF470A" w14:textId="10B83B04" w:rsidR="0067606D" w:rsidRDefault="0067606D" w:rsidP="0067606D">
            <w:pPr>
              <w:pStyle w:val="TabellRader"/>
              <w:keepNext/>
              <w:keepLines/>
              <w:rPr>
                <w:b/>
              </w:rPr>
            </w:pPr>
            <w:r>
              <w:rPr>
                <w:b/>
              </w:rPr>
              <w:t>1 197</w:t>
            </w:r>
          </w:p>
        </w:tc>
        <w:tc>
          <w:tcPr>
            <w:tcW w:w="0" w:type="dxa"/>
            <w:tcBorders>
              <w:top w:val="single" w:sz="6" w:space="0" w:color="auto"/>
              <w:bottom w:val="nil"/>
            </w:tcBorders>
            <w:vAlign w:val="bottom"/>
          </w:tcPr>
          <w:p w14:paraId="1A235F78" w14:textId="1B30C4F4" w:rsidR="0067606D" w:rsidRPr="00791337" w:rsidRDefault="0067606D" w:rsidP="0067606D">
            <w:pPr>
              <w:pStyle w:val="TabellRader"/>
              <w:keepNext/>
              <w:keepLines/>
              <w:rPr>
                <w:b/>
              </w:rPr>
            </w:pPr>
            <w:r>
              <w:rPr>
                <w:b/>
              </w:rPr>
              <w:t>1 006</w:t>
            </w:r>
          </w:p>
        </w:tc>
        <w:tc>
          <w:tcPr>
            <w:tcW w:w="0" w:type="dxa"/>
            <w:tcBorders>
              <w:top w:val="single" w:sz="6" w:space="0" w:color="auto"/>
              <w:bottom w:val="nil"/>
            </w:tcBorders>
            <w:vAlign w:val="bottom"/>
          </w:tcPr>
          <w:p w14:paraId="5A12476D" w14:textId="38555BB5" w:rsidR="0067606D" w:rsidRPr="00791337" w:rsidRDefault="0067606D" w:rsidP="0067606D">
            <w:pPr>
              <w:pStyle w:val="TabellRader"/>
              <w:keepNext/>
              <w:keepLines/>
              <w:rPr>
                <w:b/>
              </w:rPr>
            </w:pPr>
            <w:r>
              <w:rPr>
                <w:b/>
              </w:rPr>
              <w:t>937</w:t>
            </w:r>
          </w:p>
        </w:tc>
        <w:tc>
          <w:tcPr>
            <w:tcW w:w="0" w:type="dxa"/>
            <w:tcBorders>
              <w:top w:val="single" w:sz="6" w:space="0" w:color="auto"/>
              <w:bottom w:val="nil"/>
            </w:tcBorders>
            <w:vAlign w:val="bottom"/>
          </w:tcPr>
          <w:p w14:paraId="0A4B005C" w14:textId="780D7278" w:rsidR="0067606D" w:rsidRPr="00791337" w:rsidRDefault="0067606D" w:rsidP="0067606D">
            <w:pPr>
              <w:pStyle w:val="TabellRader"/>
              <w:keepNext/>
              <w:keepLines/>
              <w:rPr>
                <w:b/>
              </w:rPr>
            </w:pPr>
            <w:r>
              <w:rPr>
                <w:b/>
              </w:rPr>
              <w:t>894</w:t>
            </w:r>
          </w:p>
        </w:tc>
        <w:tc>
          <w:tcPr>
            <w:tcW w:w="0" w:type="dxa"/>
            <w:tcBorders>
              <w:top w:val="single" w:sz="6" w:space="0" w:color="auto"/>
              <w:bottom w:val="nil"/>
            </w:tcBorders>
            <w:vAlign w:val="bottom"/>
          </w:tcPr>
          <w:p w14:paraId="7A598224" w14:textId="7E7FF915" w:rsidR="0067606D" w:rsidRPr="00791337" w:rsidRDefault="0067606D" w:rsidP="0067606D">
            <w:pPr>
              <w:pStyle w:val="TabellRader"/>
              <w:keepNext/>
              <w:keepLines/>
              <w:rPr>
                <w:b/>
              </w:rPr>
            </w:pPr>
            <w:r>
              <w:rPr>
                <w:b/>
              </w:rPr>
              <w:t>818</w:t>
            </w:r>
          </w:p>
        </w:tc>
      </w:tr>
      <w:tr w:rsidR="0067606D" w14:paraId="501BAEF7" w14:textId="77777777" w:rsidTr="0067606D">
        <w:tc>
          <w:tcPr>
            <w:tcW w:w="1560" w:type="dxa"/>
            <w:tcBorders>
              <w:top w:val="nil"/>
              <w:bottom w:val="nil"/>
            </w:tcBorders>
            <w:tcMar>
              <w:left w:w="0" w:type="dxa"/>
              <w:right w:w="0" w:type="dxa"/>
            </w:tcMar>
          </w:tcPr>
          <w:p w14:paraId="4C285FCE" w14:textId="4349804A" w:rsidR="0067606D" w:rsidRDefault="0067606D" w:rsidP="0067606D">
            <w:pPr>
              <w:pStyle w:val="TabellRader"/>
              <w:keepNext/>
              <w:keepLines/>
              <w:jc w:val="left"/>
            </w:pPr>
            <w:r w:rsidRPr="0059682A">
              <w:t>Statsskuldsförändring</w:t>
            </w:r>
            <w:r w:rsidRPr="00046C4B">
              <w:rPr>
                <w:vertAlign w:val="superscript"/>
              </w:rPr>
              <w:t>4</w:t>
            </w:r>
          </w:p>
        </w:tc>
        <w:tc>
          <w:tcPr>
            <w:tcW w:w="561" w:type="dxa"/>
            <w:tcBorders>
              <w:top w:val="nil"/>
              <w:bottom w:val="nil"/>
            </w:tcBorders>
            <w:vAlign w:val="bottom"/>
          </w:tcPr>
          <w:p w14:paraId="7E89BB74" w14:textId="36A71C7F" w:rsidR="0067606D" w:rsidRDefault="0067606D" w:rsidP="0067606D">
            <w:pPr>
              <w:pStyle w:val="TabellRader"/>
              <w:keepNext/>
              <w:keepLines/>
            </w:pPr>
            <w:r>
              <w:t>-68</w:t>
            </w:r>
          </w:p>
        </w:tc>
        <w:tc>
          <w:tcPr>
            <w:tcW w:w="562" w:type="dxa"/>
            <w:tcBorders>
              <w:top w:val="nil"/>
              <w:bottom w:val="nil"/>
            </w:tcBorders>
            <w:vAlign w:val="bottom"/>
          </w:tcPr>
          <w:p w14:paraId="43F04A49" w14:textId="2D2A0BD7" w:rsidR="0067606D" w:rsidRDefault="0067606D" w:rsidP="0067606D">
            <w:pPr>
              <w:pStyle w:val="TabellRader"/>
              <w:keepNext/>
              <w:keepLines/>
            </w:pPr>
            <w:r>
              <w:t>-191</w:t>
            </w:r>
          </w:p>
        </w:tc>
        <w:tc>
          <w:tcPr>
            <w:tcW w:w="561" w:type="dxa"/>
            <w:tcBorders>
              <w:top w:val="nil"/>
              <w:bottom w:val="nil"/>
            </w:tcBorders>
            <w:vAlign w:val="bottom"/>
          </w:tcPr>
          <w:p w14:paraId="745EB44C" w14:textId="19519D03" w:rsidR="0067606D" w:rsidRDefault="0067606D" w:rsidP="0067606D">
            <w:pPr>
              <w:pStyle w:val="TabellRader"/>
              <w:keepNext/>
              <w:keepLines/>
            </w:pPr>
            <w:r>
              <w:t>-70</w:t>
            </w:r>
          </w:p>
        </w:tc>
        <w:tc>
          <w:tcPr>
            <w:tcW w:w="562" w:type="dxa"/>
            <w:tcBorders>
              <w:top w:val="nil"/>
              <w:bottom w:val="nil"/>
            </w:tcBorders>
            <w:vAlign w:val="bottom"/>
          </w:tcPr>
          <w:p w14:paraId="7037C962" w14:textId="1396BC88" w:rsidR="0067606D" w:rsidRDefault="0067606D" w:rsidP="0067606D">
            <w:pPr>
              <w:pStyle w:val="TabellRader"/>
              <w:keepNext/>
              <w:keepLines/>
            </w:pPr>
            <w:r>
              <w:t>-43</w:t>
            </w:r>
          </w:p>
        </w:tc>
        <w:tc>
          <w:tcPr>
            <w:tcW w:w="562" w:type="dxa"/>
            <w:tcBorders>
              <w:top w:val="nil"/>
              <w:bottom w:val="nil"/>
            </w:tcBorders>
            <w:vAlign w:val="bottom"/>
          </w:tcPr>
          <w:p w14:paraId="2735A585" w14:textId="111FBB06" w:rsidR="0067606D" w:rsidRDefault="0067606D" w:rsidP="0067606D">
            <w:pPr>
              <w:pStyle w:val="TabellRader"/>
              <w:keepNext/>
              <w:keepLines/>
            </w:pPr>
            <w:r>
              <w:t>-76</w:t>
            </w:r>
          </w:p>
        </w:tc>
      </w:tr>
      <w:tr w:rsidR="0067606D" w:rsidRPr="00FB3B60" w14:paraId="33BA8826" w14:textId="77777777" w:rsidTr="0067606D">
        <w:trPr>
          <w:cnfStyle w:val="010000000000" w:firstRow="0" w:lastRow="1" w:firstColumn="0" w:lastColumn="0" w:oddVBand="0" w:evenVBand="0" w:oddHBand="0" w:evenHBand="0" w:firstRowFirstColumn="0" w:firstRowLastColumn="0" w:lastRowFirstColumn="0" w:lastRowLastColumn="0"/>
        </w:trPr>
        <w:tc>
          <w:tcPr>
            <w:tcW w:w="1560" w:type="dxa"/>
            <w:tcBorders>
              <w:top w:val="nil"/>
            </w:tcBorders>
            <w:tcMar>
              <w:left w:w="0" w:type="dxa"/>
              <w:right w:w="0" w:type="dxa"/>
            </w:tcMar>
          </w:tcPr>
          <w:p w14:paraId="511416CA" w14:textId="75CB74EA" w:rsidR="0067606D" w:rsidRPr="009044A4" w:rsidRDefault="0067606D" w:rsidP="0067606D">
            <w:pPr>
              <w:pStyle w:val="TabellSlutsumma"/>
              <w:keepNext/>
              <w:keepLines/>
              <w:jc w:val="left"/>
              <w:rPr>
                <w:b/>
              </w:rPr>
            </w:pPr>
            <w:r w:rsidRPr="0059682A">
              <w:t>Statsskuld i procent av BNP</w:t>
            </w:r>
          </w:p>
        </w:tc>
        <w:tc>
          <w:tcPr>
            <w:tcW w:w="561" w:type="dxa"/>
            <w:tcBorders>
              <w:top w:val="nil"/>
            </w:tcBorders>
            <w:vAlign w:val="bottom"/>
          </w:tcPr>
          <w:p w14:paraId="03CB3307" w14:textId="1FCC336E" w:rsidR="0067606D" w:rsidRPr="00FB3B60" w:rsidRDefault="0067606D" w:rsidP="0067606D">
            <w:pPr>
              <w:pStyle w:val="TabellSlutsumma"/>
              <w:keepNext/>
              <w:keepLines/>
            </w:pPr>
            <w:r w:rsidRPr="00FB3B60">
              <w:t>25,0</w:t>
            </w:r>
          </w:p>
        </w:tc>
        <w:tc>
          <w:tcPr>
            <w:tcW w:w="562" w:type="dxa"/>
            <w:tcBorders>
              <w:top w:val="nil"/>
            </w:tcBorders>
            <w:vAlign w:val="bottom"/>
          </w:tcPr>
          <w:p w14:paraId="0ABB3427" w14:textId="708CEC92" w:rsidR="0067606D" w:rsidRPr="00FB3B60" w:rsidRDefault="0067606D" w:rsidP="0067606D">
            <w:pPr>
              <w:pStyle w:val="TabellSlutsumma"/>
              <w:keepNext/>
              <w:keepLines/>
            </w:pPr>
            <w:r w:rsidRPr="00FB3B60">
              <w:t>20,2</w:t>
            </w:r>
          </w:p>
        </w:tc>
        <w:tc>
          <w:tcPr>
            <w:tcW w:w="561" w:type="dxa"/>
            <w:tcBorders>
              <w:top w:val="nil"/>
            </w:tcBorders>
            <w:vAlign w:val="bottom"/>
          </w:tcPr>
          <w:p w14:paraId="4ACC7DCE" w14:textId="21246C96" w:rsidR="0067606D" w:rsidRPr="00FB3B60" w:rsidRDefault="0067606D" w:rsidP="0067606D">
            <w:pPr>
              <w:pStyle w:val="TabellSlutsumma"/>
              <w:keepNext/>
              <w:keepLines/>
            </w:pPr>
            <w:r w:rsidRPr="00FB3B60">
              <w:t>18,2</w:t>
            </w:r>
          </w:p>
        </w:tc>
        <w:tc>
          <w:tcPr>
            <w:tcW w:w="562" w:type="dxa"/>
            <w:tcBorders>
              <w:top w:val="nil"/>
            </w:tcBorders>
            <w:vAlign w:val="bottom"/>
          </w:tcPr>
          <w:p w14:paraId="2203262C" w14:textId="1AB515E8" w:rsidR="0067606D" w:rsidRPr="00FB3B60" w:rsidRDefault="0067606D" w:rsidP="0067606D">
            <w:pPr>
              <w:pStyle w:val="TabellSlutsumma"/>
              <w:keepNext/>
              <w:keepLines/>
            </w:pPr>
            <w:r w:rsidRPr="00FB3B60">
              <w:t>16,</w:t>
            </w:r>
            <w:r>
              <w:t>8</w:t>
            </w:r>
          </w:p>
        </w:tc>
        <w:tc>
          <w:tcPr>
            <w:tcW w:w="562" w:type="dxa"/>
            <w:tcBorders>
              <w:top w:val="nil"/>
            </w:tcBorders>
            <w:vAlign w:val="bottom"/>
          </w:tcPr>
          <w:p w14:paraId="6DDC33C2" w14:textId="6A93946B" w:rsidR="0067606D" w:rsidRPr="00FB3B60" w:rsidRDefault="0067606D" w:rsidP="0067606D">
            <w:pPr>
              <w:pStyle w:val="TabellSlutsumma"/>
              <w:keepNext/>
              <w:keepLines/>
            </w:pPr>
            <w:r w:rsidRPr="00FB3B60">
              <w:t>14,</w:t>
            </w:r>
            <w:r>
              <w:t>8</w:t>
            </w:r>
          </w:p>
        </w:tc>
      </w:tr>
    </w:tbl>
    <w:p w14:paraId="44E366A6" w14:textId="77777777" w:rsidR="0067606D" w:rsidRDefault="0067606D" w:rsidP="0067606D">
      <w:pPr>
        <w:pStyle w:val="TabellFotnot"/>
      </w:pPr>
      <w:r>
        <w:t>Anm.: Beloppen är avrundade och stämmer därför inte alltid överens med summan.</w:t>
      </w:r>
    </w:p>
    <w:p w14:paraId="62E5D66A" w14:textId="77777777" w:rsidR="0067606D" w:rsidRDefault="0067606D" w:rsidP="0067606D">
      <w:pPr>
        <w:pStyle w:val="TabellFotnot"/>
      </w:pPr>
      <w:r w:rsidRPr="00046C4B">
        <w:rPr>
          <w:vertAlign w:val="superscript"/>
        </w:rPr>
        <w:t>1</w:t>
      </w:r>
      <w:r>
        <w:t xml:space="preserve"> Identiskt med statens budgetsaldo med omvänt tecken.</w:t>
      </w:r>
    </w:p>
    <w:p w14:paraId="265F9C71" w14:textId="77777777" w:rsidR="0067606D" w:rsidRDefault="0067606D" w:rsidP="0067606D">
      <w:pPr>
        <w:pStyle w:val="TabellFotnot"/>
      </w:pPr>
      <w:r w:rsidRPr="00046C4B">
        <w:rPr>
          <w:vertAlign w:val="superscript"/>
        </w:rPr>
        <w:t>2</w:t>
      </w:r>
      <w:r>
        <w:t xml:space="preserve"> I den okonsoliderade statsskulden ingår statliga myndigheters innehav av statspapper.</w:t>
      </w:r>
    </w:p>
    <w:p w14:paraId="3D015F29" w14:textId="77777777" w:rsidR="0067606D" w:rsidRDefault="0067606D" w:rsidP="0067606D">
      <w:pPr>
        <w:pStyle w:val="TabellFotnot"/>
      </w:pPr>
      <w:r w:rsidRPr="00046C4B">
        <w:rPr>
          <w:vertAlign w:val="superscript"/>
        </w:rPr>
        <w:t>3</w:t>
      </w:r>
      <w:r>
        <w:t xml:space="preserve"> Avser konsoliderad statsskuld, vilket innebär att statliga myndigheters innehav av statspapper räknats bort.</w:t>
      </w:r>
    </w:p>
    <w:p w14:paraId="78AC8600" w14:textId="77777777" w:rsidR="0067606D" w:rsidRDefault="0067606D" w:rsidP="0067606D">
      <w:pPr>
        <w:pStyle w:val="TabellFotnot"/>
      </w:pPr>
      <w:r w:rsidRPr="00046C4B">
        <w:rPr>
          <w:vertAlign w:val="superscript"/>
        </w:rPr>
        <w:t>4</w:t>
      </w:r>
      <w:r>
        <w:t xml:space="preserve"> Avser förändring av konsoliderad statsskuld. </w:t>
      </w:r>
    </w:p>
    <w:p w14:paraId="1605D839" w14:textId="53B29FAB" w:rsidR="0067606D" w:rsidRDefault="0067606D" w:rsidP="0067606D">
      <w:pPr>
        <w:pStyle w:val="TabellFotnot"/>
      </w:pPr>
      <w:r>
        <w:t>Källor: Ekonomistyrningsverket, Riksgäldskontoret och egna beräkningar.</w:t>
      </w:r>
    </w:p>
    <w:p w14:paraId="06A44B0D" w14:textId="1A0984CD" w:rsidR="0067606D" w:rsidRDefault="0067606D" w:rsidP="0067606D">
      <w:pPr>
        <w:pStyle w:val="Brdtext"/>
      </w:pPr>
    </w:p>
    <w:p w14:paraId="38C8F7CF" w14:textId="28F49F7A" w:rsidR="0067606D" w:rsidRDefault="0067606D" w:rsidP="0067606D">
      <w:pPr>
        <w:pStyle w:val="Brdtext"/>
      </w:pPr>
      <w:r>
        <w:t xml:space="preserve">Riksgäldskontorets handlingssätt </w:t>
      </w:r>
      <w:r w:rsidRPr="00E35E13">
        <w:t xml:space="preserve">har medfört att statsskulden minskar mer än vad som kan förklaras av utvecklingen av lånebehovet under 2019 (se </w:t>
      </w:r>
      <w:r w:rsidRPr="00E35E13">
        <w:fldChar w:fldCharType="begin"/>
      </w:r>
      <w:r w:rsidRPr="00E35E13">
        <w:instrText xml:space="preserve"> REF  _Ref16767739 \* Lower \h </w:instrText>
      </w:r>
      <w:r>
        <w:instrText xml:space="preserve"> \* MERGEFORMAT </w:instrText>
      </w:r>
      <w:r w:rsidRPr="00E35E13">
        <w:fldChar w:fldCharType="separate"/>
      </w:r>
      <w:r w:rsidR="00757DA4">
        <w:t xml:space="preserve">tabell </w:t>
      </w:r>
      <w:r w:rsidR="00757DA4">
        <w:rPr>
          <w:bCs/>
          <w:noProof/>
        </w:rPr>
        <w:t>8</w:t>
      </w:r>
      <w:r w:rsidR="00757DA4">
        <w:t>.</w:t>
      </w:r>
      <w:r w:rsidR="00757DA4">
        <w:rPr>
          <w:noProof/>
        </w:rPr>
        <w:t>18</w:t>
      </w:r>
      <w:r w:rsidRPr="00E35E13">
        <w:fldChar w:fldCharType="end"/>
      </w:r>
      <w:r w:rsidRPr="00E35E13">
        <w:t>).</w:t>
      </w:r>
    </w:p>
    <w:p w14:paraId="6C4D2193" w14:textId="49B92E55" w:rsidR="0067606D" w:rsidRDefault="0067606D" w:rsidP="0067606D">
      <w:pPr>
        <w:pStyle w:val="Brdtext"/>
      </w:pPr>
    </w:p>
    <w:p w14:paraId="4CE6B4D6" w14:textId="6B1DFF17" w:rsidR="0067606D" w:rsidRDefault="0067606D" w:rsidP="0067606D">
      <w:pPr>
        <w:pStyle w:val="DiagramRubrik"/>
      </w:pPr>
      <w:bookmarkStart w:id="346" w:name="_Ref16778359"/>
      <w:bookmarkStart w:id="347" w:name="_Toc19290735"/>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8</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15</w:t>
      </w:r>
      <w:r>
        <w:rPr>
          <w:noProof/>
        </w:rPr>
        <w:fldChar w:fldCharType="end"/>
      </w:r>
      <w:bookmarkEnd w:id="346"/>
      <w:r>
        <w:rPr>
          <w:noProof/>
        </w:rPr>
        <w:tab/>
      </w:r>
      <w:r>
        <w:t>Statsskuldens utveckling</w:t>
      </w:r>
      <w:bookmarkEnd w:id="347"/>
    </w:p>
    <w:p w14:paraId="49B44D09" w14:textId="3011C4CF" w:rsidR="0067606D" w:rsidRDefault="0067606D" w:rsidP="0067606D">
      <w:pPr>
        <w:pStyle w:val="DiagramUnderrubrik"/>
      </w:pPr>
      <w:r>
        <w:t>Miljarder kronor. Utfall 1990–2018, prognos 2019–2022</w:t>
      </w:r>
    </w:p>
    <w:p w14:paraId="76F8F994" w14:textId="72256702" w:rsidR="0067606D" w:rsidRDefault="0067606D" w:rsidP="0067606D">
      <w:pPr>
        <w:pStyle w:val="Brdtext"/>
        <w:spacing w:line="260" w:lineRule="atLeast"/>
      </w:pPr>
      <w:r>
        <w:rPr>
          <w:noProof/>
        </w:rPr>
        <w:drawing>
          <wp:inline distT="0" distB="0" distL="0" distR="0" wp14:anchorId="1E1EB887" wp14:editId="57A2E5DC">
            <wp:extent cx="2753995" cy="2091690"/>
            <wp:effectExtent l="0" t="0" r="8255" b="3810"/>
            <wp:docPr id="47" name="Diagram 18">
              <a:extLst xmlns:a="http://schemas.openxmlformats.org/drawingml/2006/main">
                <a:ext uri="{FF2B5EF4-FFF2-40B4-BE49-F238E27FC236}">
                  <a16:creationId xmlns:a16="http://schemas.microsoft.com/office/drawing/2014/main" id="{BD1ABBDC-598A-49D1-9FB8-89757AA76FE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6"/>
              </a:graphicData>
            </a:graphic>
          </wp:inline>
        </w:drawing>
      </w:r>
    </w:p>
    <w:p w14:paraId="488B8A9E" w14:textId="107FDD1E" w:rsidR="0067606D" w:rsidRDefault="0067606D" w:rsidP="0067606D">
      <w:pPr>
        <w:pStyle w:val="DiagramFotnot"/>
      </w:pPr>
      <w:r>
        <w:t>Källor: Ekonomistyrningsverket och egna beräkningar.</w:t>
      </w:r>
    </w:p>
    <w:p w14:paraId="2C519FF3" w14:textId="77777777" w:rsidR="0067606D" w:rsidRDefault="0067606D" w:rsidP="0067606D">
      <w:pPr>
        <w:pStyle w:val="Brdtext"/>
      </w:pPr>
    </w:p>
    <w:p w14:paraId="3BEECBEE" w14:textId="645A6FAA" w:rsidR="0067606D" w:rsidRPr="00AC79A8" w:rsidRDefault="0067606D" w:rsidP="0067606D">
      <w:pPr>
        <w:pStyle w:val="Brdtext"/>
      </w:pPr>
      <w:r>
        <w:t>Sedan</w:t>
      </w:r>
      <w:r w:rsidRPr="00E108BC">
        <w:t xml:space="preserve"> 2015 har statsskulden minskat både nominellt och uttryckt som andel av BNP. År 201</w:t>
      </w:r>
      <w:r>
        <w:t>9</w:t>
      </w:r>
      <w:r w:rsidRPr="00E108BC">
        <w:t>–202</w:t>
      </w:r>
      <w:r>
        <w:t>2</w:t>
      </w:r>
      <w:r w:rsidRPr="00E108BC">
        <w:t xml:space="preserve"> bedöms statsskulden fortsätta minska (se </w:t>
      </w:r>
      <w:r>
        <w:fldChar w:fldCharType="begin"/>
      </w:r>
      <w:r>
        <w:instrText xml:space="preserve"> REF  _Ref16778359 \* Lower \h </w:instrText>
      </w:r>
      <w:r>
        <w:fldChar w:fldCharType="separate"/>
      </w:r>
      <w:r w:rsidR="00757DA4">
        <w:t xml:space="preserve">diagram </w:t>
      </w:r>
      <w:r w:rsidR="00757DA4">
        <w:rPr>
          <w:bCs/>
          <w:noProof/>
        </w:rPr>
        <w:t>8</w:t>
      </w:r>
      <w:r w:rsidR="00757DA4">
        <w:rPr>
          <w:noProof/>
        </w:rPr>
        <w:t>.15</w:t>
      </w:r>
      <w:r>
        <w:fldChar w:fldCharType="end"/>
      </w:r>
      <w:r w:rsidRPr="00E108BC">
        <w:t>). I slutet av 202</w:t>
      </w:r>
      <w:r>
        <w:t>2</w:t>
      </w:r>
      <w:r w:rsidRPr="00E108BC">
        <w:t xml:space="preserve"> beräknas skuldkvoten, dvs. den konsoliderade statsskulden som andel av BNP, uppgå till ca 1</w:t>
      </w:r>
      <w:r>
        <w:t>5 </w:t>
      </w:r>
      <w:r w:rsidRPr="00E108BC">
        <w:t>procent</w:t>
      </w:r>
      <w:r>
        <w:t xml:space="preserve"> givet </w:t>
      </w:r>
      <w:r>
        <w:rPr>
          <w:szCs w:val="22"/>
        </w:rPr>
        <w:t>beslutade, föreslagna och aviserade finans</w:t>
      </w:r>
      <w:r>
        <w:rPr>
          <w:szCs w:val="22"/>
        </w:rPr>
        <w:softHyphen/>
        <w:t>politiska</w:t>
      </w:r>
      <w:r w:rsidRPr="00AC522F">
        <w:rPr>
          <w:szCs w:val="22"/>
        </w:rPr>
        <w:t xml:space="preserve"> </w:t>
      </w:r>
      <w:r>
        <w:rPr>
          <w:szCs w:val="22"/>
        </w:rPr>
        <w:t>åtgärder</w:t>
      </w:r>
      <w:r w:rsidRPr="00E108BC">
        <w:t>.</w:t>
      </w:r>
    </w:p>
    <w:p w14:paraId="42967940" w14:textId="02C974F3" w:rsidR="0067606D" w:rsidRDefault="0067606D" w:rsidP="0067606D">
      <w:pPr>
        <w:pStyle w:val="Rubrik2"/>
      </w:pPr>
      <w:bookmarkStart w:id="348" w:name="_Toc19298878"/>
      <w:r w:rsidRPr="00BE201D">
        <w:t xml:space="preserve">Finansiellt sparande enligt olika </w:t>
      </w:r>
      <w:r>
        <w:t>bedömare</w:t>
      </w:r>
      <w:bookmarkEnd w:id="348"/>
    </w:p>
    <w:p w14:paraId="76BE9184" w14:textId="1A6FED77" w:rsidR="0067606D" w:rsidRPr="00CF70BD" w:rsidRDefault="0067606D" w:rsidP="0067606D">
      <w:pPr>
        <w:pStyle w:val="Brdtext"/>
      </w:pPr>
      <w:r w:rsidRPr="00CF70BD">
        <w:t>I följande avsnitt redovisas en jämförelse mellan de senaste prognoserna för det finansiella och strukturella sparandet gjorda av regeringen i denna proposition, Konjunkturinstitutet (KI), Ekonomistyrningsverket (ESV),</w:t>
      </w:r>
      <w:r>
        <w:t xml:space="preserve"> </w:t>
      </w:r>
      <w:r w:rsidRPr="00CF70BD">
        <w:t>Riksbanken, Europeiska kommissionen</w:t>
      </w:r>
      <w:r>
        <w:t xml:space="preserve">, </w:t>
      </w:r>
      <w:r w:rsidRPr="00CF70BD">
        <w:t xml:space="preserve">OECD och </w:t>
      </w:r>
      <w:r>
        <w:t>Inter</w:t>
      </w:r>
      <w:r>
        <w:softHyphen/>
        <w:t>nationella valutafonden (</w:t>
      </w:r>
      <w:r w:rsidRPr="00CF70BD">
        <w:t>IMF</w:t>
      </w:r>
      <w:r>
        <w:t>)</w:t>
      </w:r>
      <w:r w:rsidRPr="00CF70BD">
        <w:t>. Vid en jämförelse av de olika bedömningarna är det viktigt att beakta att de har gjorts vid olika tidpunkter och kan bygga på olika antaganden om den framtida politiken.</w:t>
      </w:r>
    </w:p>
    <w:p w14:paraId="6011155F" w14:textId="2EDA571E" w:rsidR="0067606D" w:rsidRPr="0083567C" w:rsidRDefault="0067606D" w:rsidP="0067606D">
      <w:pPr>
        <w:pStyle w:val="Rubrik4utannumrering"/>
      </w:pPr>
      <w:r w:rsidRPr="0083567C">
        <w:t>Prognosjämförelse avseende det finansiella sparandet</w:t>
      </w:r>
    </w:p>
    <w:p w14:paraId="5E04E05D" w14:textId="671AF2E0" w:rsidR="0067606D" w:rsidRPr="0083567C" w:rsidRDefault="0067606D" w:rsidP="0067606D">
      <w:pPr>
        <w:pStyle w:val="Brdtext"/>
      </w:pPr>
      <w:r w:rsidRPr="0083567C">
        <w:t>Regeringen</w:t>
      </w:r>
      <w:r>
        <w:t>s</w:t>
      </w:r>
      <w:r w:rsidRPr="0083567C">
        <w:t xml:space="preserve"> prognos visar</w:t>
      </w:r>
      <w:r w:rsidRPr="00FC56B7">
        <w:t xml:space="preserve"> på</w:t>
      </w:r>
      <w:r w:rsidRPr="0083567C">
        <w:t xml:space="preserve"> en starkare utveckling av de offentliga finanserna innevarande år än vad KI</w:t>
      </w:r>
      <w:r>
        <w:t>:s</w:t>
      </w:r>
      <w:r w:rsidRPr="0083567C">
        <w:t xml:space="preserve"> och ESV</w:t>
      </w:r>
      <w:r>
        <w:t>:s</w:t>
      </w:r>
      <w:r w:rsidRPr="0083567C">
        <w:t xml:space="preserve"> gör (se </w:t>
      </w:r>
      <w:r>
        <w:fldChar w:fldCharType="begin"/>
      </w:r>
      <w:r>
        <w:instrText xml:space="preserve"> REF  _Ref18485692 \* Lower \h </w:instrText>
      </w:r>
      <w:r>
        <w:fldChar w:fldCharType="separate"/>
      </w:r>
      <w:r w:rsidR="00757DA4" w:rsidRPr="00D53924">
        <w:t xml:space="preserve">tabell </w:t>
      </w:r>
      <w:r w:rsidR="00757DA4">
        <w:rPr>
          <w:noProof/>
        </w:rPr>
        <w:t>8</w:t>
      </w:r>
      <w:r w:rsidR="00757DA4" w:rsidRPr="00D53924">
        <w:t>.</w:t>
      </w:r>
      <w:r w:rsidR="00757DA4">
        <w:rPr>
          <w:noProof/>
        </w:rPr>
        <w:t>19</w:t>
      </w:r>
      <w:r>
        <w:fldChar w:fldCharType="end"/>
      </w:r>
      <w:r w:rsidRPr="0083567C">
        <w:t xml:space="preserve">). Detta förklaras främst av olika syn på hur </w:t>
      </w:r>
      <w:r>
        <w:t>inkomsterna väntas växa. B</w:t>
      </w:r>
      <w:r w:rsidRPr="0083567C">
        <w:t>åde KI och ESV bedömer att</w:t>
      </w:r>
      <w:r>
        <w:t xml:space="preserve"> skatteinkomsterna utvecklas svagare än enligt regeringens prognos. </w:t>
      </w:r>
      <w:r w:rsidRPr="0083567C">
        <w:t xml:space="preserve">Dessutom beräknar </w:t>
      </w:r>
      <w:r>
        <w:t>dessa</w:t>
      </w:r>
      <w:r w:rsidRPr="0083567C">
        <w:t xml:space="preserve"> bedömar</w:t>
      </w:r>
      <w:r>
        <w:t>e</w:t>
      </w:r>
      <w:r w:rsidRPr="0083567C">
        <w:t xml:space="preserve"> att </w:t>
      </w:r>
      <w:r>
        <w:t>utgifterna i kommunsektorn</w:t>
      </w:r>
      <w:r w:rsidRPr="0083567C">
        <w:t xml:space="preserve"> </w:t>
      </w:r>
      <w:r>
        <w:t xml:space="preserve">växer snabbare </w:t>
      </w:r>
      <w:r w:rsidRPr="0083567C">
        <w:t xml:space="preserve">än enligt regeringens prognos. </w:t>
      </w:r>
      <w:r>
        <w:t>Från och med 2020 innebär de åtgärder som presenteras i denna proposition olika beräkningsförutsättningar för regeringens prognoser jämfört med myndigheternas. Detta förklarar delvis den annorlunda utvecklingen av finanserna som KI och ESV räknar med. Vidare kvarstår de olika bedömningarna av hur skatte</w:t>
      </w:r>
      <w:r>
        <w:softHyphen/>
        <w:t>inkomsterna växer.</w:t>
      </w:r>
    </w:p>
    <w:p w14:paraId="7C204592" w14:textId="49821CA1" w:rsidR="0067606D" w:rsidRPr="003C2A7B" w:rsidRDefault="0067606D" w:rsidP="0067606D">
      <w:pPr>
        <w:pStyle w:val="Brdtextmedindrag"/>
        <w:rPr>
          <w:highlight w:val="yellow"/>
        </w:rPr>
      </w:pPr>
      <w:r w:rsidRPr="00835D63">
        <w:t>Europeiska kommissionen beräknar att det finansiella sparandet 2019 och 2020 utvecklas i linje med regeringens prognos.</w:t>
      </w:r>
    </w:p>
    <w:p w14:paraId="1A926E35" w14:textId="77777777" w:rsidR="0067606D" w:rsidRPr="003C2A7B" w:rsidRDefault="0067606D" w:rsidP="0067606D">
      <w:pPr>
        <w:pStyle w:val="Brdtext"/>
        <w:rPr>
          <w:highlight w:val="yellow"/>
        </w:rPr>
      </w:pPr>
    </w:p>
    <w:p w14:paraId="7E9AA6B7" w14:textId="0BDCE65F" w:rsidR="0067606D" w:rsidRPr="00042947" w:rsidRDefault="0067606D" w:rsidP="0067606D">
      <w:pPr>
        <w:pStyle w:val="TabellRubrik"/>
      </w:pPr>
      <w:bookmarkStart w:id="349" w:name="_Ref18485692"/>
      <w:bookmarkStart w:id="350" w:name="_Toc19299031"/>
      <w:r w:rsidRPr="00D53924">
        <w:lastRenderedPageBreak/>
        <w:t xml:space="preserve">Tabell </w:t>
      </w:r>
      <w:fldSimple w:instr=" STYLEREF &quot;Rubrik 1&quot;\n \* MERGEFORMAT ">
        <w:r w:rsidR="00757DA4">
          <w:rPr>
            <w:noProof/>
          </w:rPr>
          <w:t>8</w:t>
        </w:r>
      </w:fldSimple>
      <w:r w:rsidRPr="00D53924">
        <w:t>.</w:t>
      </w:r>
      <w:fldSimple w:instr=" SEQ Tabell \* Arabic \s 1  \* MERGEFORMAT ">
        <w:r w:rsidR="00757DA4">
          <w:rPr>
            <w:noProof/>
          </w:rPr>
          <w:t>19</w:t>
        </w:r>
      </w:fldSimple>
      <w:bookmarkEnd w:id="349"/>
      <w:r w:rsidRPr="00D53924">
        <w:tab/>
        <w:t>Bedömningar av finansiellt sparande</w:t>
      </w:r>
      <w:bookmarkEnd w:id="350"/>
    </w:p>
    <w:p w14:paraId="0DFAB4EB" w14:textId="18D49EC6" w:rsidR="0067606D" w:rsidRPr="00042947" w:rsidRDefault="0067606D" w:rsidP="0067606D">
      <w:pPr>
        <w:pStyle w:val="TabellUnderrubrik"/>
      </w:pPr>
      <w:r w:rsidRPr="00042947">
        <w:t>Procent av BNP</w:t>
      </w:r>
    </w:p>
    <w:tbl>
      <w:tblPr>
        <w:tblStyle w:val="RKEgentabell"/>
        <w:tblW w:w="4383" w:type="dxa"/>
        <w:tblInd w:w="0" w:type="dxa"/>
        <w:tblLayout w:type="fixed"/>
        <w:tblCellMar>
          <w:left w:w="57" w:type="dxa"/>
          <w:right w:w="57" w:type="dxa"/>
        </w:tblCellMar>
        <w:tblLook w:val="0460" w:firstRow="1" w:lastRow="1" w:firstColumn="0" w:lastColumn="0" w:noHBand="0" w:noVBand="1"/>
      </w:tblPr>
      <w:tblGrid>
        <w:gridCol w:w="1560"/>
        <w:gridCol w:w="705"/>
        <w:gridCol w:w="706"/>
        <w:gridCol w:w="706"/>
        <w:gridCol w:w="706"/>
      </w:tblGrid>
      <w:tr w:rsidR="0067606D" w:rsidRPr="00042947" w14:paraId="2BC07705" w14:textId="77777777" w:rsidTr="0067606D">
        <w:trPr>
          <w:cnfStyle w:val="100000000000" w:firstRow="1" w:lastRow="0" w:firstColumn="0" w:lastColumn="0" w:oddVBand="0" w:evenVBand="0" w:oddHBand="0" w:evenHBand="0" w:firstRowFirstColumn="0" w:firstRowLastColumn="0" w:lastRowFirstColumn="0" w:lastRowLastColumn="0"/>
        </w:trPr>
        <w:tc>
          <w:tcPr>
            <w:tcW w:w="1560" w:type="dxa"/>
            <w:tcMar>
              <w:left w:w="0" w:type="dxa"/>
              <w:right w:w="0" w:type="dxa"/>
            </w:tcMar>
          </w:tcPr>
          <w:p w14:paraId="65FB475A" w14:textId="77777777" w:rsidR="0067606D" w:rsidRPr="00042947" w:rsidRDefault="0067606D" w:rsidP="0067606D">
            <w:pPr>
              <w:pStyle w:val="TabellHuvud"/>
              <w:keepNext/>
              <w:keepLines/>
              <w:jc w:val="left"/>
            </w:pPr>
          </w:p>
        </w:tc>
        <w:tc>
          <w:tcPr>
            <w:tcW w:w="705" w:type="dxa"/>
          </w:tcPr>
          <w:p w14:paraId="73ED396F" w14:textId="3243C70E" w:rsidR="0067606D" w:rsidRPr="00042947" w:rsidRDefault="0067606D" w:rsidP="0067606D">
            <w:pPr>
              <w:pStyle w:val="TabellHuvud"/>
              <w:keepNext/>
              <w:keepLines/>
            </w:pPr>
            <w:r w:rsidRPr="00042947">
              <w:t>201</w:t>
            </w:r>
            <w:r>
              <w:t>9</w:t>
            </w:r>
          </w:p>
        </w:tc>
        <w:tc>
          <w:tcPr>
            <w:tcW w:w="706" w:type="dxa"/>
          </w:tcPr>
          <w:p w14:paraId="6EC14D2F" w14:textId="1EFE0C02" w:rsidR="0067606D" w:rsidRPr="00042947" w:rsidRDefault="0067606D" w:rsidP="0067606D">
            <w:pPr>
              <w:pStyle w:val="TabellHuvud"/>
              <w:keepNext/>
              <w:keepLines/>
            </w:pPr>
            <w:r w:rsidRPr="00042947">
              <w:t>2020</w:t>
            </w:r>
          </w:p>
        </w:tc>
        <w:tc>
          <w:tcPr>
            <w:tcW w:w="706" w:type="dxa"/>
          </w:tcPr>
          <w:p w14:paraId="08BAF9A4" w14:textId="46EA3A76" w:rsidR="0067606D" w:rsidRPr="00042947" w:rsidRDefault="0067606D" w:rsidP="0067606D">
            <w:pPr>
              <w:pStyle w:val="TabellHuvud"/>
              <w:keepNext/>
              <w:keepLines/>
            </w:pPr>
            <w:r w:rsidRPr="00042947">
              <w:t>2021</w:t>
            </w:r>
          </w:p>
        </w:tc>
        <w:tc>
          <w:tcPr>
            <w:tcW w:w="706" w:type="dxa"/>
          </w:tcPr>
          <w:p w14:paraId="0807BBE8" w14:textId="545A3AE7" w:rsidR="0067606D" w:rsidRPr="00042947" w:rsidRDefault="0067606D" w:rsidP="0067606D">
            <w:pPr>
              <w:pStyle w:val="TabellHuvud"/>
              <w:keepNext/>
              <w:keepLines/>
            </w:pPr>
            <w:r w:rsidRPr="00042947">
              <w:t>2022</w:t>
            </w:r>
          </w:p>
        </w:tc>
      </w:tr>
      <w:tr w:rsidR="0067606D" w:rsidRPr="00042947" w14:paraId="147B92B6" w14:textId="77777777" w:rsidTr="0067606D">
        <w:tc>
          <w:tcPr>
            <w:tcW w:w="1560" w:type="dxa"/>
            <w:tcBorders>
              <w:top w:val="single" w:sz="18" w:space="0" w:color="auto"/>
              <w:bottom w:val="nil"/>
            </w:tcBorders>
            <w:tcMar>
              <w:left w:w="0" w:type="dxa"/>
              <w:right w:w="0" w:type="dxa"/>
            </w:tcMar>
          </w:tcPr>
          <w:p w14:paraId="11A2B616" w14:textId="5E01E23C" w:rsidR="0067606D" w:rsidRPr="00042947" w:rsidRDefault="0067606D" w:rsidP="0067606D">
            <w:pPr>
              <w:pStyle w:val="TabellRader"/>
              <w:keepNext/>
              <w:keepLines/>
              <w:jc w:val="left"/>
            </w:pPr>
            <w:r w:rsidRPr="00042947">
              <w:t>Regeringen</w:t>
            </w:r>
          </w:p>
        </w:tc>
        <w:tc>
          <w:tcPr>
            <w:tcW w:w="705" w:type="dxa"/>
            <w:tcBorders>
              <w:top w:val="single" w:sz="18" w:space="0" w:color="auto"/>
              <w:bottom w:val="nil"/>
            </w:tcBorders>
            <w:vAlign w:val="bottom"/>
          </w:tcPr>
          <w:p w14:paraId="2A303778" w14:textId="7C54B49D" w:rsidR="0067606D" w:rsidRPr="00042947" w:rsidRDefault="0067606D">
            <w:pPr>
              <w:pStyle w:val="TabellRader"/>
              <w:keepNext/>
              <w:keepLines/>
            </w:pPr>
            <w:r w:rsidRPr="00F044D5">
              <w:t>0,4</w:t>
            </w:r>
          </w:p>
        </w:tc>
        <w:tc>
          <w:tcPr>
            <w:tcW w:w="706" w:type="dxa"/>
            <w:tcBorders>
              <w:top w:val="single" w:sz="18" w:space="0" w:color="auto"/>
              <w:bottom w:val="nil"/>
            </w:tcBorders>
            <w:vAlign w:val="bottom"/>
          </w:tcPr>
          <w:p w14:paraId="16CCC964" w14:textId="58A1DB5A" w:rsidR="0067606D" w:rsidRPr="00042947" w:rsidRDefault="0067606D">
            <w:pPr>
              <w:pStyle w:val="TabellRader"/>
              <w:keepNext/>
              <w:keepLines/>
            </w:pPr>
            <w:r w:rsidRPr="00F044D5">
              <w:t>0,3</w:t>
            </w:r>
          </w:p>
        </w:tc>
        <w:tc>
          <w:tcPr>
            <w:tcW w:w="706" w:type="dxa"/>
            <w:tcBorders>
              <w:top w:val="single" w:sz="18" w:space="0" w:color="auto"/>
              <w:bottom w:val="nil"/>
            </w:tcBorders>
            <w:vAlign w:val="bottom"/>
          </w:tcPr>
          <w:p w14:paraId="4956D027" w14:textId="5468F053" w:rsidR="0067606D" w:rsidRPr="00042947" w:rsidRDefault="0067606D">
            <w:pPr>
              <w:pStyle w:val="TabellRader"/>
              <w:keepNext/>
              <w:keepLines/>
            </w:pPr>
            <w:r w:rsidRPr="00F044D5">
              <w:t>0,4</w:t>
            </w:r>
          </w:p>
        </w:tc>
        <w:tc>
          <w:tcPr>
            <w:tcW w:w="706" w:type="dxa"/>
            <w:tcBorders>
              <w:top w:val="single" w:sz="18" w:space="0" w:color="auto"/>
              <w:bottom w:val="nil"/>
            </w:tcBorders>
            <w:vAlign w:val="bottom"/>
          </w:tcPr>
          <w:p w14:paraId="227C454E" w14:textId="58D877D1" w:rsidR="0067606D" w:rsidRPr="00042947" w:rsidRDefault="0067606D">
            <w:pPr>
              <w:pStyle w:val="TabellRader"/>
              <w:keepNext/>
              <w:keepLines/>
            </w:pPr>
            <w:r w:rsidRPr="00F044D5">
              <w:t>1,2</w:t>
            </w:r>
          </w:p>
        </w:tc>
      </w:tr>
      <w:tr w:rsidR="0067606D" w:rsidRPr="00042947" w14:paraId="4031EE30" w14:textId="77777777" w:rsidTr="0067606D">
        <w:tc>
          <w:tcPr>
            <w:tcW w:w="1560" w:type="dxa"/>
            <w:tcBorders>
              <w:top w:val="nil"/>
              <w:bottom w:val="nil"/>
            </w:tcBorders>
            <w:tcMar>
              <w:left w:w="0" w:type="dxa"/>
              <w:right w:w="0" w:type="dxa"/>
            </w:tcMar>
          </w:tcPr>
          <w:p w14:paraId="63B80DA2" w14:textId="0950FB3B" w:rsidR="0067606D" w:rsidRPr="00042947" w:rsidRDefault="0067606D" w:rsidP="0067606D">
            <w:pPr>
              <w:pStyle w:val="TabellRader"/>
              <w:keepNext/>
              <w:keepLines/>
              <w:jc w:val="left"/>
            </w:pPr>
            <w:r w:rsidRPr="00042947">
              <w:t>KI inkl. åtgärder</w:t>
            </w:r>
            <w:r w:rsidRPr="00042947">
              <w:rPr>
                <w:vertAlign w:val="superscript"/>
              </w:rPr>
              <w:t>1</w:t>
            </w:r>
          </w:p>
        </w:tc>
        <w:tc>
          <w:tcPr>
            <w:tcW w:w="705" w:type="dxa"/>
            <w:tcBorders>
              <w:top w:val="nil"/>
              <w:bottom w:val="nil"/>
            </w:tcBorders>
            <w:vAlign w:val="bottom"/>
          </w:tcPr>
          <w:p w14:paraId="26EFDE90" w14:textId="0B6ACFB7" w:rsidR="0067606D" w:rsidRPr="00042947" w:rsidRDefault="0067606D" w:rsidP="0067606D">
            <w:pPr>
              <w:pStyle w:val="TabellRader"/>
              <w:keepNext/>
              <w:keepLines/>
            </w:pPr>
            <w:r>
              <w:t>0,2 (0,1)</w:t>
            </w:r>
          </w:p>
        </w:tc>
        <w:tc>
          <w:tcPr>
            <w:tcW w:w="706" w:type="dxa"/>
            <w:tcBorders>
              <w:top w:val="nil"/>
              <w:bottom w:val="nil"/>
            </w:tcBorders>
            <w:vAlign w:val="bottom"/>
          </w:tcPr>
          <w:p w14:paraId="5B3A0491" w14:textId="5AE0246E" w:rsidR="0067606D" w:rsidRPr="00042947" w:rsidRDefault="0067606D" w:rsidP="0067606D">
            <w:pPr>
              <w:pStyle w:val="TabellRader"/>
              <w:keepNext/>
              <w:keepLines/>
            </w:pPr>
            <w:r>
              <w:t>0,0 (-0,1)</w:t>
            </w:r>
          </w:p>
        </w:tc>
        <w:tc>
          <w:tcPr>
            <w:tcW w:w="706" w:type="dxa"/>
            <w:tcBorders>
              <w:top w:val="nil"/>
              <w:bottom w:val="nil"/>
            </w:tcBorders>
            <w:vAlign w:val="bottom"/>
          </w:tcPr>
          <w:p w14:paraId="5BCE08BD" w14:textId="3938CB8C" w:rsidR="0067606D" w:rsidRPr="00042947" w:rsidRDefault="0067606D" w:rsidP="0067606D">
            <w:pPr>
              <w:pStyle w:val="TabellRader"/>
              <w:keepNext/>
              <w:keepLines/>
            </w:pPr>
            <w:r>
              <w:t>0,3</w:t>
            </w:r>
          </w:p>
        </w:tc>
        <w:tc>
          <w:tcPr>
            <w:tcW w:w="706" w:type="dxa"/>
            <w:tcBorders>
              <w:top w:val="nil"/>
              <w:bottom w:val="nil"/>
            </w:tcBorders>
            <w:vAlign w:val="bottom"/>
          </w:tcPr>
          <w:p w14:paraId="0A32213E" w14:textId="1AAAA409" w:rsidR="0067606D" w:rsidRPr="00042947" w:rsidRDefault="0067606D" w:rsidP="0067606D">
            <w:pPr>
              <w:pStyle w:val="TabellRader"/>
              <w:keepNext/>
              <w:keepLines/>
            </w:pPr>
            <w:r>
              <w:t>0,2</w:t>
            </w:r>
          </w:p>
        </w:tc>
      </w:tr>
      <w:tr w:rsidR="0067606D" w:rsidRPr="00042947" w14:paraId="53E320B5" w14:textId="77777777" w:rsidTr="0067606D">
        <w:tc>
          <w:tcPr>
            <w:tcW w:w="1560" w:type="dxa"/>
            <w:tcBorders>
              <w:top w:val="nil"/>
              <w:bottom w:val="nil"/>
            </w:tcBorders>
            <w:tcMar>
              <w:left w:w="0" w:type="dxa"/>
              <w:right w:w="0" w:type="dxa"/>
            </w:tcMar>
          </w:tcPr>
          <w:p w14:paraId="23AE8DA0" w14:textId="05240A76" w:rsidR="0067606D" w:rsidRPr="00042947" w:rsidRDefault="0067606D" w:rsidP="0067606D">
            <w:pPr>
              <w:pStyle w:val="TabellRader"/>
              <w:keepNext/>
              <w:keepLines/>
              <w:jc w:val="left"/>
            </w:pPr>
            <w:r w:rsidRPr="00042947">
              <w:t>KI exkl. åtgärder</w:t>
            </w:r>
            <w:r w:rsidRPr="0079378B">
              <w:rPr>
                <w:vertAlign w:val="superscript"/>
              </w:rPr>
              <w:t>1</w:t>
            </w:r>
          </w:p>
        </w:tc>
        <w:tc>
          <w:tcPr>
            <w:tcW w:w="705" w:type="dxa"/>
            <w:tcBorders>
              <w:top w:val="nil"/>
              <w:bottom w:val="nil"/>
            </w:tcBorders>
            <w:vAlign w:val="bottom"/>
          </w:tcPr>
          <w:p w14:paraId="7A7C0B9D" w14:textId="0147B606" w:rsidR="0067606D" w:rsidRPr="00042947" w:rsidRDefault="0067606D" w:rsidP="0067606D">
            <w:pPr>
              <w:pStyle w:val="TabellRader"/>
              <w:keepNext/>
              <w:keepLines/>
            </w:pPr>
            <w:r>
              <w:t>0,2</w:t>
            </w:r>
          </w:p>
        </w:tc>
        <w:tc>
          <w:tcPr>
            <w:tcW w:w="706" w:type="dxa"/>
            <w:tcBorders>
              <w:top w:val="nil"/>
              <w:bottom w:val="nil"/>
            </w:tcBorders>
            <w:vAlign w:val="bottom"/>
          </w:tcPr>
          <w:p w14:paraId="03D673BC" w14:textId="34AC2899" w:rsidR="0067606D" w:rsidRPr="00042947" w:rsidRDefault="0067606D" w:rsidP="0067606D">
            <w:pPr>
              <w:pStyle w:val="TabellRader"/>
              <w:keepNext/>
              <w:keepLines/>
            </w:pPr>
            <w:r>
              <w:t>0,4</w:t>
            </w:r>
          </w:p>
        </w:tc>
        <w:tc>
          <w:tcPr>
            <w:tcW w:w="706" w:type="dxa"/>
            <w:tcBorders>
              <w:top w:val="nil"/>
              <w:bottom w:val="nil"/>
            </w:tcBorders>
            <w:vAlign w:val="bottom"/>
          </w:tcPr>
          <w:p w14:paraId="5522A3C6" w14:textId="056F1C3D" w:rsidR="0067606D" w:rsidRPr="00042947" w:rsidRDefault="0067606D" w:rsidP="0067606D">
            <w:pPr>
              <w:pStyle w:val="TabellRader"/>
              <w:keepNext/>
              <w:keepLines/>
            </w:pPr>
            <w:r>
              <w:t>0,9</w:t>
            </w:r>
          </w:p>
        </w:tc>
        <w:tc>
          <w:tcPr>
            <w:tcW w:w="706" w:type="dxa"/>
            <w:tcBorders>
              <w:top w:val="nil"/>
              <w:bottom w:val="nil"/>
            </w:tcBorders>
            <w:vAlign w:val="bottom"/>
          </w:tcPr>
          <w:p w14:paraId="2CF1D0C7" w14:textId="083220D3" w:rsidR="0067606D" w:rsidRPr="00042947" w:rsidRDefault="0067606D" w:rsidP="0067606D">
            <w:pPr>
              <w:pStyle w:val="TabellRader"/>
              <w:keepNext/>
              <w:keepLines/>
            </w:pPr>
            <w:r>
              <w:t>1,7</w:t>
            </w:r>
          </w:p>
        </w:tc>
      </w:tr>
      <w:tr w:rsidR="0067606D" w:rsidRPr="00042947" w14:paraId="0E9D510C" w14:textId="77777777" w:rsidTr="0067606D">
        <w:tc>
          <w:tcPr>
            <w:tcW w:w="1560" w:type="dxa"/>
            <w:tcBorders>
              <w:top w:val="nil"/>
              <w:bottom w:val="nil"/>
            </w:tcBorders>
            <w:tcMar>
              <w:left w:w="0" w:type="dxa"/>
              <w:right w:w="0" w:type="dxa"/>
            </w:tcMar>
          </w:tcPr>
          <w:p w14:paraId="6CB061CE" w14:textId="03998EDD" w:rsidR="0067606D" w:rsidRPr="00042947" w:rsidRDefault="0067606D" w:rsidP="0067606D">
            <w:pPr>
              <w:pStyle w:val="TabellRader"/>
              <w:keepNext/>
              <w:keepLines/>
              <w:jc w:val="left"/>
            </w:pPr>
            <w:r w:rsidRPr="00042947">
              <w:t>ESV</w:t>
            </w:r>
          </w:p>
        </w:tc>
        <w:tc>
          <w:tcPr>
            <w:tcW w:w="705" w:type="dxa"/>
            <w:tcBorders>
              <w:top w:val="nil"/>
              <w:bottom w:val="nil"/>
            </w:tcBorders>
            <w:vAlign w:val="bottom"/>
          </w:tcPr>
          <w:p w14:paraId="45A51838" w14:textId="10E630C7" w:rsidR="0067606D" w:rsidRPr="00042947" w:rsidRDefault="0067606D" w:rsidP="0067606D">
            <w:pPr>
              <w:pStyle w:val="TabellRader"/>
              <w:keepNext/>
              <w:keepLines/>
            </w:pPr>
            <w:r>
              <w:t>0,0</w:t>
            </w:r>
          </w:p>
        </w:tc>
        <w:tc>
          <w:tcPr>
            <w:tcW w:w="706" w:type="dxa"/>
            <w:tcBorders>
              <w:top w:val="nil"/>
              <w:bottom w:val="nil"/>
            </w:tcBorders>
            <w:vAlign w:val="bottom"/>
          </w:tcPr>
          <w:p w14:paraId="699EE3E6" w14:textId="5865DD1D" w:rsidR="0067606D" w:rsidRPr="00042947" w:rsidRDefault="0067606D" w:rsidP="0067606D">
            <w:pPr>
              <w:pStyle w:val="TabellRader"/>
              <w:keepNext/>
              <w:keepLines/>
            </w:pPr>
            <w:r>
              <w:t>0,3</w:t>
            </w:r>
          </w:p>
        </w:tc>
        <w:tc>
          <w:tcPr>
            <w:tcW w:w="706" w:type="dxa"/>
            <w:tcBorders>
              <w:top w:val="nil"/>
              <w:bottom w:val="nil"/>
            </w:tcBorders>
            <w:vAlign w:val="bottom"/>
          </w:tcPr>
          <w:p w14:paraId="0F99DA4E" w14:textId="662E94A6" w:rsidR="0067606D" w:rsidRPr="00042947" w:rsidRDefault="0067606D" w:rsidP="0067606D">
            <w:pPr>
              <w:pStyle w:val="TabellRader"/>
              <w:keepNext/>
              <w:keepLines/>
            </w:pPr>
            <w:r>
              <w:t>0,8</w:t>
            </w:r>
          </w:p>
        </w:tc>
        <w:tc>
          <w:tcPr>
            <w:tcW w:w="706" w:type="dxa"/>
            <w:tcBorders>
              <w:top w:val="nil"/>
              <w:bottom w:val="nil"/>
            </w:tcBorders>
            <w:vAlign w:val="bottom"/>
          </w:tcPr>
          <w:p w14:paraId="1C589D75" w14:textId="1085C176" w:rsidR="0067606D" w:rsidRPr="00042947" w:rsidRDefault="0067606D" w:rsidP="0067606D">
            <w:pPr>
              <w:pStyle w:val="TabellRader"/>
              <w:keepNext/>
              <w:keepLines/>
            </w:pPr>
            <w:r>
              <w:t>1,4</w:t>
            </w:r>
          </w:p>
        </w:tc>
      </w:tr>
      <w:tr w:rsidR="0067606D" w:rsidRPr="00042947" w14:paraId="3CC830D5" w14:textId="77777777" w:rsidTr="0067606D">
        <w:tc>
          <w:tcPr>
            <w:tcW w:w="0" w:type="dxa"/>
            <w:tcBorders>
              <w:top w:val="nil"/>
              <w:bottom w:val="nil"/>
            </w:tcBorders>
            <w:shd w:val="clear" w:color="auto" w:fill="auto"/>
            <w:tcMar>
              <w:left w:w="0" w:type="dxa"/>
              <w:right w:w="0" w:type="dxa"/>
            </w:tcMar>
          </w:tcPr>
          <w:p w14:paraId="568B76C9" w14:textId="350A65BE" w:rsidR="0067606D" w:rsidRPr="00042947" w:rsidRDefault="0067606D" w:rsidP="0067606D">
            <w:pPr>
              <w:pStyle w:val="TabellRader"/>
              <w:keepNext/>
              <w:keepLines/>
              <w:jc w:val="left"/>
            </w:pPr>
            <w:r w:rsidRPr="00042947">
              <w:t>Riksbanken</w:t>
            </w:r>
          </w:p>
        </w:tc>
        <w:tc>
          <w:tcPr>
            <w:tcW w:w="0" w:type="dxa"/>
            <w:tcBorders>
              <w:top w:val="nil"/>
              <w:bottom w:val="nil"/>
            </w:tcBorders>
            <w:shd w:val="clear" w:color="auto" w:fill="auto"/>
            <w:vAlign w:val="bottom"/>
          </w:tcPr>
          <w:p w14:paraId="3F58E492" w14:textId="3AED5697" w:rsidR="0067606D" w:rsidRPr="00042947" w:rsidRDefault="0067606D" w:rsidP="0067606D">
            <w:pPr>
              <w:pStyle w:val="TabellRader"/>
              <w:keepNext/>
              <w:keepLines/>
            </w:pPr>
            <w:r>
              <w:t>0,1</w:t>
            </w:r>
          </w:p>
        </w:tc>
        <w:tc>
          <w:tcPr>
            <w:tcW w:w="0" w:type="dxa"/>
            <w:tcBorders>
              <w:top w:val="nil"/>
              <w:bottom w:val="nil"/>
            </w:tcBorders>
            <w:shd w:val="clear" w:color="auto" w:fill="auto"/>
            <w:vAlign w:val="bottom"/>
          </w:tcPr>
          <w:p w14:paraId="50458FED" w14:textId="6EF36A40" w:rsidR="0067606D" w:rsidRPr="00042947" w:rsidRDefault="0067606D" w:rsidP="0067606D">
            <w:pPr>
              <w:pStyle w:val="TabellRader"/>
              <w:keepNext/>
              <w:keepLines/>
            </w:pPr>
            <w:r>
              <w:t>0,0</w:t>
            </w:r>
          </w:p>
        </w:tc>
        <w:tc>
          <w:tcPr>
            <w:tcW w:w="0" w:type="dxa"/>
            <w:tcBorders>
              <w:top w:val="nil"/>
              <w:bottom w:val="nil"/>
            </w:tcBorders>
            <w:shd w:val="clear" w:color="auto" w:fill="auto"/>
            <w:vAlign w:val="bottom"/>
          </w:tcPr>
          <w:p w14:paraId="17AF5D9A" w14:textId="1D1219D6" w:rsidR="0067606D" w:rsidRPr="00042947" w:rsidRDefault="0067606D" w:rsidP="0067606D">
            <w:pPr>
              <w:pStyle w:val="TabellRader"/>
              <w:keepNext/>
              <w:keepLines/>
            </w:pPr>
            <w:r>
              <w:t>0,1</w:t>
            </w:r>
          </w:p>
        </w:tc>
        <w:tc>
          <w:tcPr>
            <w:tcW w:w="0" w:type="dxa"/>
            <w:tcBorders>
              <w:top w:val="nil"/>
              <w:bottom w:val="nil"/>
            </w:tcBorders>
            <w:shd w:val="clear" w:color="auto" w:fill="auto"/>
            <w:vAlign w:val="bottom"/>
          </w:tcPr>
          <w:p w14:paraId="3DA6A301" w14:textId="0DD08EB4" w:rsidR="0067606D" w:rsidRPr="00042947" w:rsidRDefault="0067606D" w:rsidP="0067606D">
            <w:pPr>
              <w:pStyle w:val="TabellRader"/>
              <w:keepNext/>
              <w:keepLines/>
            </w:pPr>
            <w:r>
              <w:t>–</w:t>
            </w:r>
          </w:p>
        </w:tc>
      </w:tr>
      <w:tr w:rsidR="0067606D" w:rsidRPr="00042947" w14:paraId="76A1493B" w14:textId="77777777" w:rsidTr="0067606D">
        <w:tc>
          <w:tcPr>
            <w:tcW w:w="1560" w:type="dxa"/>
            <w:tcBorders>
              <w:top w:val="nil"/>
              <w:bottom w:val="nil"/>
            </w:tcBorders>
            <w:tcMar>
              <w:left w:w="0" w:type="dxa"/>
              <w:right w:w="0" w:type="dxa"/>
            </w:tcMar>
          </w:tcPr>
          <w:p w14:paraId="6706428E" w14:textId="6AEDEFFF" w:rsidR="0067606D" w:rsidRPr="00607B87" w:rsidRDefault="0067606D" w:rsidP="0067606D">
            <w:pPr>
              <w:pStyle w:val="TabellRader"/>
              <w:keepNext/>
              <w:keepLines/>
              <w:jc w:val="left"/>
            </w:pPr>
            <w:r w:rsidRPr="00607B87">
              <w:t>Europeiska kommissionen</w:t>
            </w:r>
          </w:p>
        </w:tc>
        <w:tc>
          <w:tcPr>
            <w:tcW w:w="705" w:type="dxa"/>
            <w:tcBorders>
              <w:top w:val="nil"/>
              <w:bottom w:val="nil"/>
            </w:tcBorders>
            <w:vAlign w:val="bottom"/>
          </w:tcPr>
          <w:p w14:paraId="76341FFE" w14:textId="39561633" w:rsidR="0067606D" w:rsidRPr="00607B87" w:rsidRDefault="0067606D" w:rsidP="0067606D">
            <w:pPr>
              <w:pStyle w:val="TabellRader"/>
              <w:keepNext/>
              <w:keepLines/>
            </w:pPr>
            <w:r w:rsidRPr="00607B87">
              <w:t>0,4</w:t>
            </w:r>
          </w:p>
        </w:tc>
        <w:tc>
          <w:tcPr>
            <w:tcW w:w="706" w:type="dxa"/>
            <w:tcBorders>
              <w:top w:val="nil"/>
              <w:bottom w:val="nil"/>
            </w:tcBorders>
            <w:vAlign w:val="bottom"/>
          </w:tcPr>
          <w:p w14:paraId="48BC4E61" w14:textId="05A2F283" w:rsidR="0067606D" w:rsidRPr="00607B87" w:rsidRDefault="0067606D" w:rsidP="0067606D">
            <w:pPr>
              <w:pStyle w:val="TabellRader"/>
              <w:keepNext/>
              <w:keepLines/>
            </w:pPr>
            <w:r w:rsidRPr="00607B87">
              <w:t>0,4</w:t>
            </w:r>
          </w:p>
        </w:tc>
        <w:tc>
          <w:tcPr>
            <w:tcW w:w="706" w:type="dxa"/>
            <w:tcBorders>
              <w:top w:val="nil"/>
              <w:bottom w:val="nil"/>
            </w:tcBorders>
            <w:vAlign w:val="bottom"/>
          </w:tcPr>
          <w:p w14:paraId="7B17C9DC" w14:textId="77777777" w:rsidR="0067606D" w:rsidRPr="00607B87" w:rsidRDefault="0067606D" w:rsidP="0067606D">
            <w:pPr>
              <w:pStyle w:val="TabellRader"/>
              <w:keepNext/>
              <w:keepLines/>
            </w:pPr>
          </w:p>
        </w:tc>
        <w:tc>
          <w:tcPr>
            <w:tcW w:w="706" w:type="dxa"/>
            <w:tcBorders>
              <w:top w:val="nil"/>
              <w:bottom w:val="nil"/>
            </w:tcBorders>
            <w:vAlign w:val="bottom"/>
          </w:tcPr>
          <w:p w14:paraId="5AA7E8F8" w14:textId="77777777" w:rsidR="0067606D" w:rsidRPr="00607B87" w:rsidRDefault="0067606D" w:rsidP="0067606D">
            <w:pPr>
              <w:pStyle w:val="TabellRader"/>
              <w:keepNext/>
              <w:keepLines/>
            </w:pPr>
          </w:p>
        </w:tc>
      </w:tr>
      <w:tr w:rsidR="0067606D" w:rsidRPr="00042947" w14:paraId="74CA2BA1" w14:textId="77777777" w:rsidTr="0067606D">
        <w:tc>
          <w:tcPr>
            <w:tcW w:w="1560" w:type="dxa"/>
            <w:tcBorders>
              <w:top w:val="nil"/>
              <w:bottom w:val="nil"/>
            </w:tcBorders>
            <w:tcMar>
              <w:left w:w="0" w:type="dxa"/>
              <w:right w:w="0" w:type="dxa"/>
            </w:tcMar>
          </w:tcPr>
          <w:p w14:paraId="24836627" w14:textId="451CED41" w:rsidR="0067606D" w:rsidRPr="00607B87" w:rsidRDefault="0067606D" w:rsidP="0067606D">
            <w:pPr>
              <w:pStyle w:val="TabellRader"/>
              <w:keepNext/>
              <w:keepLines/>
              <w:jc w:val="left"/>
            </w:pPr>
            <w:r w:rsidRPr="00607B87">
              <w:t>OECD</w:t>
            </w:r>
          </w:p>
        </w:tc>
        <w:tc>
          <w:tcPr>
            <w:tcW w:w="705" w:type="dxa"/>
            <w:tcBorders>
              <w:top w:val="nil"/>
              <w:bottom w:val="nil"/>
            </w:tcBorders>
            <w:vAlign w:val="bottom"/>
          </w:tcPr>
          <w:p w14:paraId="5FF2BA9C" w14:textId="52DC1240" w:rsidR="0067606D" w:rsidRPr="00607B87" w:rsidRDefault="0067606D" w:rsidP="0067606D">
            <w:pPr>
              <w:pStyle w:val="TabellRader"/>
              <w:keepNext/>
              <w:keepLines/>
            </w:pPr>
            <w:r>
              <w:t>0</w:t>
            </w:r>
            <w:r w:rsidRPr="00607B87">
              <w:t>,</w:t>
            </w:r>
            <w:r>
              <w:t>8</w:t>
            </w:r>
          </w:p>
        </w:tc>
        <w:tc>
          <w:tcPr>
            <w:tcW w:w="706" w:type="dxa"/>
            <w:tcBorders>
              <w:top w:val="nil"/>
              <w:bottom w:val="nil"/>
            </w:tcBorders>
            <w:vAlign w:val="bottom"/>
          </w:tcPr>
          <w:p w14:paraId="7DEDE7B5" w14:textId="022F9FFE" w:rsidR="0067606D" w:rsidRPr="00607B87" w:rsidRDefault="0067606D" w:rsidP="0067606D">
            <w:pPr>
              <w:pStyle w:val="TabellRader"/>
              <w:keepNext/>
              <w:keepLines/>
            </w:pPr>
            <w:r w:rsidRPr="00607B87">
              <w:t>1,</w:t>
            </w:r>
            <w:r>
              <w:t>0</w:t>
            </w:r>
          </w:p>
        </w:tc>
        <w:tc>
          <w:tcPr>
            <w:tcW w:w="706" w:type="dxa"/>
            <w:tcBorders>
              <w:top w:val="nil"/>
              <w:bottom w:val="nil"/>
            </w:tcBorders>
            <w:vAlign w:val="bottom"/>
          </w:tcPr>
          <w:p w14:paraId="2ADF0051" w14:textId="3EA23C67" w:rsidR="0067606D" w:rsidRPr="00607B87" w:rsidRDefault="0067606D" w:rsidP="0067606D">
            <w:pPr>
              <w:pStyle w:val="TabellRader"/>
              <w:keepNext/>
              <w:keepLines/>
            </w:pPr>
            <w:r w:rsidRPr="00607B87">
              <w:t>–</w:t>
            </w:r>
          </w:p>
        </w:tc>
        <w:tc>
          <w:tcPr>
            <w:tcW w:w="706" w:type="dxa"/>
            <w:tcBorders>
              <w:top w:val="nil"/>
              <w:bottom w:val="nil"/>
            </w:tcBorders>
            <w:vAlign w:val="bottom"/>
          </w:tcPr>
          <w:p w14:paraId="481BFD1D" w14:textId="372F815C" w:rsidR="0067606D" w:rsidRPr="00607B87" w:rsidRDefault="0067606D" w:rsidP="0067606D">
            <w:pPr>
              <w:pStyle w:val="TabellRader"/>
              <w:keepNext/>
              <w:keepLines/>
            </w:pPr>
            <w:r w:rsidRPr="00607B87">
              <w:t>–</w:t>
            </w:r>
          </w:p>
        </w:tc>
      </w:tr>
      <w:tr w:rsidR="0067606D" w:rsidRPr="00042947" w14:paraId="4CB09363" w14:textId="77777777" w:rsidTr="0067606D">
        <w:trPr>
          <w:cnfStyle w:val="010000000000" w:firstRow="0" w:lastRow="1" w:firstColumn="0" w:lastColumn="0" w:oddVBand="0" w:evenVBand="0" w:oddHBand="0" w:evenHBand="0" w:firstRowFirstColumn="0" w:firstRowLastColumn="0" w:lastRowFirstColumn="0" w:lastRowLastColumn="0"/>
        </w:trPr>
        <w:tc>
          <w:tcPr>
            <w:tcW w:w="1560" w:type="dxa"/>
            <w:tcBorders>
              <w:top w:val="nil"/>
            </w:tcBorders>
            <w:tcMar>
              <w:left w:w="0" w:type="dxa"/>
              <w:right w:w="0" w:type="dxa"/>
            </w:tcMar>
          </w:tcPr>
          <w:p w14:paraId="62919FCF" w14:textId="6D79D1DB" w:rsidR="0067606D" w:rsidRPr="00042947" w:rsidRDefault="0067606D" w:rsidP="0067606D">
            <w:pPr>
              <w:pStyle w:val="TabellRader"/>
              <w:keepNext/>
              <w:keepLines/>
              <w:jc w:val="left"/>
              <w:rPr>
                <w:b w:val="0"/>
              </w:rPr>
            </w:pPr>
            <w:r>
              <w:rPr>
                <w:b w:val="0"/>
              </w:rPr>
              <w:t>IMF</w:t>
            </w:r>
          </w:p>
        </w:tc>
        <w:tc>
          <w:tcPr>
            <w:tcW w:w="705" w:type="dxa"/>
            <w:tcBorders>
              <w:top w:val="nil"/>
            </w:tcBorders>
            <w:vAlign w:val="bottom"/>
          </w:tcPr>
          <w:p w14:paraId="07ACAFC1" w14:textId="252C7DFB" w:rsidR="0067606D" w:rsidRPr="00042947" w:rsidRDefault="0067606D" w:rsidP="0067606D">
            <w:pPr>
              <w:pStyle w:val="TabellRader"/>
              <w:keepNext/>
              <w:keepLines/>
              <w:rPr>
                <w:b w:val="0"/>
              </w:rPr>
            </w:pPr>
            <w:r>
              <w:rPr>
                <w:b w:val="0"/>
              </w:rPr>
              <w:t>0,5</w:t>
            </w:r>
          </w:p>
        </w:tc>
        <w:tc>
          <w:tcPr>
            <w:tcW w:w="706" w:type="dxa"/>
            <w:tcBorders>
              <w:top w:val="nil"/>
            </w:tcBorders>
            <w:vAlign w:val="bottom"/>
          </w:tcPr>
          <w:p w14:paraId="06DF33A4" w14:textId="60E8AC12" w:rsidR="0067606D" w:rsidRPr="00042947" w:rsidRDefault="0067606D" w:rsidP="0067606D">
            <w:pPr>
              <w:pStyle w:val="TabellRader"/>
              <w:keepNext/>
              <w:keepLines/>
              <w:rPr>
                <w:b w:val="0"/>
              </w:rPr>
            </w:pPr>
            <w:r>
              <w:rPr>
                <w:b w:val="0"/>
              </w:rPr>
              <w:t>0,3</w:t>
            </w:r>
          </w:p>
        </w:tc>
        <w:tc>
          <w:tcPr>
            <w:tcW w:w="706" w:type="dxa"/>
            <w:tcBorders>
              <w:top w:val="nil"/>
            </w:tcBorders>
            <w:vAlign w:val="bottom"/>
          </w:tcPr>
          <w:p w14:paraId="3BCCDAB8" w14:textId="3E4F6783" w:rsidR="0067606D" w:rsidRPr="00042947" w:rsidRDefault="0067606D" w:rsidP="0067606D">
            <w:pPr>
              <w:pStyle w:val="TabellRader"/>
              <w:keepNext/>
              <w:keepLines/>
              <w:rPr>
                <w:b w:val="0"/>
              </w:rPr>
            </w:pPr>
            <w:r>
              <w:rPr>
                <w:b w:val="0"/>
              </w:rPr>
              <w:t>0,3</w:t>
            </w:r>
          </w:p>
        </w:tc>
        <w:tc>
          <w:tcPr>
            <w:tcW w:w="706" w:type="dxa"/>
            <w:tcBorders>
              <w:top w:val="nil"/>
            </w:tcBorders>
            <w:vAlign w:val="bottom"/>
          </w:tcPr>
          <w:p w14:paraId="3CEF8AE7" w14:textId="1BA066BA" w:rsidR="0067606D" w:rsidRPr="00042947" w:rsidRDefault="0067606D" w:rsidP="0067606D">
            <w:pPr>
              <w:pStyle w:val="TabellRader"/>
              <w:keepNext/>
              <w:keepLines/>
              <w:rPr>
                <w:b w:val="0"/>
              </w:rPr>
            </w:pPr>
            <w:r>
              <w:rPr>
                <w:b w:val="0"/>
              </w:rPr>
              <w:t>0,3</w:t>
            </w:r>
          </w:p>
        </w:tc>
      </w:tr>
    </w:tbl>
    <w:p w14:paraId="48947E08" w14:textId="49E8B47A" w:rsidR="0067606D" w:rsidRPr="00042947" w:rsidRDefault="0067606D" w:rsidP="0067606D">
      <w:pPr>
        <w:pStyle w:val="TabellFotnot"/>
      </w:pPr>
      <w:r w:rsidRPr="00042947">
        <w:t>Anm.: Publiceringsdatum är för regeringen 2019-0</w:t>
      </w:r>
      <w:r>
        <w:t>9</w:t>
      </w:r>
      <w:r w:rsidRPr="00042947">
        <w:t>-1</w:t>
      </w:r>
      <w:r>
        <w:t>6</w:t>
      </w:r>
      <w:r w:rsidRPr="00042947">
        <w:t>, Konjunkturinstitutet</w:t>
      </w:r>
      <w:r>
        <w:t xml:space="preserve"> (KI)</w:t>
      </w:r>
      <w:r w:rsidRPr="00042947" w:rsidDel="00510577">
        <w:t xml:space="preserve"> </w:t>
      </w:r>
      <w:r w:rsidRPr="00042947">
        <w:t>2019-0</w:t>
      </w:r>
      <w:r>
        <w:t>6</w:t>
      </w:r>
      <w:r w:rsidRPr="00042947">
        <w:t>-</w:t>
      </w:r>
      <w:r>
        <w:t>19 samt uppdatering inom parentes från 2019-08-06</w:t>
      </w:r>
      <w:r w:rsidRPr="00042947">
        <w:t>, Ekonomistyrningsverket</w:t>
      </w:r>
      <w:r>
        <w:t xml:space="preserve"> (ESV)</w:t>
      </w:r>
      <w:r w:rsidRPr="00042947">
        <w:t xml:space="preserve"> 2019-0</w:t>
      </w:r>
      <w:r>
        <w:t>9</w:t>
      </w:r>
      <w:r w:rsidRPr="00042947">
        <w:t>-</w:t>
      </w:r>
      <w:r>
        <w:t>04</w:t>
      </w:r>
      <w:r w:rsidRPr="00042947">
        <w:t>, Riksbanken 2019-0</w:t>
      </w:r>
      <w:r>
        <w:t>9</w:t>
      </w:r>
      <w:r w:rsidRPr="00042947">
        <w:t>-</w:t>
      </w:r>
      <w:r>
        <w:t>05</w:t>
      </w:r>
      <w:r w:rsidRPr="00042947">
        <w:t xml:space="preserve">, Europeiska </w:t>
      </w:r>
      <w:r w:rsidRPr="00A6743E">
        <w:t>kommissionen 201</w:t>
      </w:r>
      <w:r>
        <w:t>9</w:t>
      </w:r>
      <w:r w:rsidRPr="00A6743E">
        <w:t>-</w:t>
      </w:r>
      <w:r>
        <w:t>05</w:t>
      </w:r>
      <w:r w:rsidRPr="00A6743E">
        <w:t>-0</w:t>
      </w:r>
      <w:r>
        <w:t>7</w:t>
      </w:r>
      <w:r w:rsidRPr="00A6743E">
        <w:t>, OECD 2019-05-15, och Internationella valutafonden (IMF) 2019-04</w:t>
      </w:r>
      <w:r w:rsidRPr="00EA3B06">
        <w:t>-09</w:t>
      </w:r>
      <w:r w:rsidRPr="00A6743E">
        <w:t>.</w:t>
      </w:r>
    </w:p>
    <w:p w14:paraId="45A6E380" w14:textId="5F970A41" w:rsidR="0067606D" w:rsidRPr="00042947" w:rsidRDefault="0067606D" w:rsidP="0067606D">
      <w:pPr>
        <w:pStyle w:val="TabellFotnot"/>
      </w:pPr>
      <w:r w:rsidRPr="00042947">
        <w:rPr>
          <w:vertAlign w:val="superscript"/>
        </w:rPr>
        <w:t>1</w:t>
      </w:r>
      <w:r w:rsidRPr="00042947">
        <w:t xml:space="preserve"> I KI:s huvudscenario antas aktiva åtgärder för åren 2020–2022 som innebär att personaltätheten i offentligfinansierade verksamheter kan hållas på 2019 års nivå samt en standardhöjning enligt historisk utveckling. I det alternativa scenariot exklusive åtgärder ingår endast de åtgärder som tidigare beslutats och föreslagits i den beslutade budgeten för 2019, samt att den kommunala utdebiteringen hålls på 2019 års nivå.</w:t>
      </w:r>
    </w:p>
    <w:p w14:paraId="5F8704A7" w14:textId="140B0A80" w:rsidR="0067606D" w:rsidRPr="00652D46" w:rsidRDefault="0067606D" w:rsidP="0067606D">
      <w:pPr>
        <w:pStyle w:val="Rubrik4utannumrering"/>
      </w:pPr>
      <w:r w:rsidRPr="00652D46">
        <w:t>Prognosjämförelse avseende det strukturella sparandet</w:t>
      </w:r>
    </w:p>
    <w:p w14:paraId="069E7AC3" w14:textId="6882224A" w:rsidR="0067606D" w:rsidRPr="00652D46" w:rsidRDefault="0067606D" w:rsidP="0067606D">
      <w:pPr>
        <w:pStyle w:val="Brdtext"/>
      </w:pPr>
      <w:r w:rsidRPr="00652D46">
        <w:t xml:space="preserve">I </w:t>
      </w:r>
      <w:r>
        <w:fldChar w:fldCharType="begin"/>
      </w:r>
      <w:r>
        <w:instrText xml:space="preserve"> REF  _Ref16778422 \* Lower \h </w:instrText>
      </w:r>
      <w:r>
        <w:fldChar w:fldCharType="separate"/>
      </w:r>
      <w:r w:rsidR="00757DA4" w:rsidRPr="00042947">
        <w:t xml:space="preserve">tabell </w:t>
      </w:r>
      <w:r w:rsidR="00757DA4">
        <w:rPr>
          <w:noProof/>
        </w:rPr>
        <w:t>8</w:t>
      </w:r>
      <w:r w:rsidR="00757DA4" w:rsidRPr="00042947">
        <w:t>.</w:t>
      </w:r>
      <w:r w:rsidR="00757DA4">
        <w:rPr>
          <w:noProof/>
        </w:rPr>
        <w:t>20</w:t>
      </w:r>
      <w:r>
        <w:fldChar w:fldCharType="end"/>
      </w:r>
      <w:r w:rsidRPr="00652D46">
        <w:t xml:space="preserve"> redovisas olika bedömares prognoser för den offentliga sektorns strukturella sparande. Skillnaderna</w:t>
      </w:r>
      <w:r>
        <w:t xml:space="preserve"> mellan regeringen och </w:t>
      </w:r>
      <w:r w:rsidRPr="00652D46">
        <w:t xml:space="preserve">andra bedömare är i vissa fall </w:t>
      </w:r>
      <w:r>
        <w:t>annorlunda</w:t>
      </w:r>
      <w:r w:rsidRPr="00652D46">
        <w:t xml:space="preserve"> vid jämförelser av det strukturella sparandet än det finansiella sparandet. Detta kan dels bero på olika bedömningar av ekonomins potentiella BNP-nivå, dels på skillnader i beräkningsmetoder.</w:t>
      </w:r>
    </w:p>
    <w:p w14:paraId="121BBE90" w14:textId="77777777" w:rsidR="0067606D" w:rsidRPr="00042947" w:rsidRDefault="0067606D" w:rsidP="0067606D">
      <w:pPr>
        <w:pStyle w:val="Brdtext"/>
      </w:pPr>
    </w:p>
    <w:p w14:paraId="4D6A47B8" w14:textId="4A7380DD" w:rsidR="0067606D" w:rsidRPr="00042947" w:rsidRDefault="0067606D" w:rsidP="0067606D">
      <w:pPr>
        <w:pStyle w:val="TabellRubrik"/>
      </w:pPr>
      <w:bookmarkStart w:id="351" w:name="_Ref16778422"/>
      <w:bookmarkStart w:id="352" w:name="_Toc19299032"/>
      <w:r w:rsidRPr="00042947">
        <w:t xml:space="preserve">Tabell </w:t>
      </w:r>
      <w:fldSimple w:instr=" STYLEREF &quot;Rubrik 1&quot;\n \* MERGEFORMAT ">
        <w:r w:rsidR="00757DA4">
          <w:rPr>
            <w:noProof/>
          </w:rPr>
          <w:t>8</w:t>
        </w:r>
      </w:fldSimple>
      <w:r w:rsidRPr="00042947">
        <w:t>.</w:t>
      </w:r>
      <w:r w:rsidRPr="00042947">
        <w:fldChar w:fldCharType="begin"/>
      </w:r>
      <w:r>
        <w:instrText xml:space="preserve"> SEQ Tabell \* Arabic \s 1  \* MERGEFORMAT </w:instrText>
      </w:r>
      <w:r w:rsidRPr="00042947">
        <w:fldChar w:fldCharType="separate"/>
      </w:r>
      <w:r w:rsidR="00757DA4">
        <w:rPr>
          <w:noProof/>
        </w:rPr>
        <w:t>20</w:t>
      </w:r>
      <w:r w:rsidRPr="00042947">
        <w:fldChar w:fldCharType="end"/>
      </w:r>
      <w:bookmarkEnd w:id="351"/>
      <w:r w:rsidRPr="00042947">
        <w:tab/>
        <w:t>Bedömningar av strukturellt sparande</w:t>
      </w:r>
      <w:bookmarkEnd w:id="352"/>
    </w:p>
    <w:p w14:paraId="014E3A89" w14:textId="53796D13" w:rsidR="0067606D" w:rsidRPr="00042947" w:rsidRDefault="0067606D" w:rsidP="0067606D">
      <w:pPr>
        <w:pStyle w:val="TabellUnderrubrik"/>
      </w:pPr>
      <w:r w:rsidRPr="00042947">
        <w:t>Procent av potentiell BNP</w:t>
      </w:r>
    </w:p>
    <w:tbl>
      <w:tblPr>
        <w:tblStyle w:val="RKEgentabell"/>
        <w:tblW w:w="4383" w:type="dxa"/>
        <w:tblInd w:w="0" w:type="dxa"/>
        <w:tblLayout w:type="fixed"/>
        <w:tblCellMar>
          <w:left w:w="28" w:type="dxa"/>
          <w:right w:w="28" w:type="dxa"/>
        </w:tblCellMar>
        <w:tblLook w:val="0460" w:firstRow="1" w:lastRow="1" w:firstColumn="0" w:lastColumn="0" w:noHBand="0" w:noVBand="1"/>
      </w:tblPr>
      <w:tblGrid>
        <w:gridCol w:w="1560"/>
        <w:gridCol w:w="705"/>
        <w:gridCol w:w="706"/>
        <w:gridCol w:w="706"/>
        <w:gridCol w:w="706"/>
      </w:tblGrid>
      <w:tr w:rsidR="0067606D" w:rsidRPr="00042947" w14:paraId="72197A46" w14:textId="77777777" w:rsidTr="0067606D">
        <w:trPr>
          <w:cnfStyle w:val="100000000000" w:firstRow="1" w:lastRow="0" w:firstColumn="0" w:lastColumn="0" w:oddVBand="0" w:evenVBand="0" w:oddHBand="0" w:evenHBand="0" w:firstRowFirstColumn="0" w:firstRowLastColumn="0" w:lastRowFirstColumn="0" w:lastRowLastColumn="0"/>
        </w:trPr>
        <w:tc>
          <w:tcPr>
            <w:tcW w:w="1560" w:type="dxa"/>
            <w:tcMar>
              <w:left w:w="0" w:type="dxa"/>
              <w:right w:w="0" w:type="dxa"/>
            </w:tcMar>
          </w:tcPr>
          <w:p w14:paraId="31284155" w14:textId="77777777" w:rsidR="0067606D" w:rsidRPr="00042947" w:rsidRDefault="0067606D" w:rsidP="0067606D">
            <w:pPr>
              <w:pStyle w:val="TabellHuvud"/>
              <w:keepNext/>
              <w:keepLines/>
              <w:jc w:val="left"/>
            </w:pPr>
          </w:p>
        </w:tc>
        <w:tc>
          <w:tcPr>
            <w:tcW w:w="705" w:type="dxa"/>
          </w:tcPr>
          <w:p w14:paraId="705F301F" w14:textId="4B388E87" w:rsidR="0067606D" w:rsidRPr="00042947" w:rsidRDefault="0067606D" w:rsidP="0067606D">
            <w:pPr>
              <w:pStyle w:val="TabellHuvud"/>
              <w:keepNext/>
              <w:keepLines/>
            </w:pPr>
            <w:r w:rsidRPr="00042947">
              <w:t>2019</w:t>
            </w:r>
          </w:p>
        </w:tc>
        <w:tc>
          <w:tcPr>
            <w:tcW w:w="706" w:type="dxa"/>
          </w:tcPr>
          <w:p w14:paraId="0EC5FD3A" w14:textId="6406C0D5" w:rsidR="0067606D" w:rsidRPr="00042947" w:rsidRDefault="0067606D" w:rsidP="0067606D">
            <w:pPr>
              <w:pStyle w:val="TabellHuvud"/>
              <w:keepNext/>
              <w:keepLines/>
            </w:pPr>
            <w:r w:rsidRPr="00042947">
              <w:t>2020</w:t>
            </w:r>
          </w:p>
        </w:tc>
        <w:tc>
          <w:tcPr>
            <w:tcW w:w="706" w:type="dxa"/>
          </w:tcPr>
          <w:p w14:paraId="5C9061C6" w14:textId="61CE5BFF" w:rsidR="0067606D" w:rsidRPr="00042947" w:rsidRDefault="0067606D" w:rsidP="0067606D">
            <w:pPr>
              <w:pStyle w:val="TabellHuvud"/>
              <w:keepNext/>
              <w:keepLines/>
            </w:pPr>
            <w:r w:rsidRPr="00042947">
              <w:t>2021</w:t>
            </w:r>
          </w:p>
        </w:tc>
        <w:tc>
          <w:tcPr>
            <w:tcW w:w="706" w:type="dxa"/>
          </w:tcPr>
          <w:p w14:paraId="2A03E29D" w14:textId="6DD2FA0D" w:rsidR="0067606D" w:rsidRPr="00042947" w:rsidRDefault="0067606D" w:rsidP="0067606D">
            <w:pPr>
              <w:pStyle w:val="TabellHuvud"/>
              <w:keepNext/>
              <w:keepLines/>
            </w:pPr>
            <w:r w:rsidRPr="00042947">
              <w:t>2022</w:t>
            </w:r>
          </w:p>
        </w:tc>
      </w:tr>
      <w:tr w:rsidR="0067606D" w:rsidRPr="00042947" w14:paraId="0F21B5A0" w14:textId="77777777" w:rsidTr="0067606D">
        <w:tc>
          <w:tcPr>
            <w:tcW w:w="0" w:type="dxa"/>
            <w:tcBorders>
              <w:top w:val="single" w:sz="18" w:space="0" w:color="auto"/>
              <w:bottom w:val="nil"/>
            </w:tcBorders>
            <w:tcMar>
              <w:left w:w="0" w:type="dxa"/>
              <w:right w:w="0" w:type="dxa"/>
            </w:tcMar>
          </w:tcPr>
          <w:p w14:paraId="5674B615" w14:textId="657C2E0A" w:rsidR="0067606D" w:rsidRPr="00042947" w:rsidRDefault="0067606D" w:rsidP="0067606D">
            <w:pPr>
              <w:pStyle w:val="TabellRader"/>
              <w:keepNext/>
              <w:keepLines/>
              <w:jc w:val="left"/>
            </w:pPr>
            <w:r w:rsidRPr="00042947">
              <w:t>Regeringen</w:t>
            </w:r>
          </w:p>
        </w:tc>
        <w:tc>
          <w:tcPr>
            <w:tcW w:w="0" w:type="dxa"/>
            <w:tcBorders>
              <w:top w:val="single" w:sz="18" w:space="0" w:color="auto"/>
              <w:bottom w:val="nil"/>
            </w:tcBorders>
          </w:tcPr>
          <w:p w14:paraId="567A17C6" w14:textId="3015ED07" w:rsidR="0067606D" w:rsidRPr="00042947" w:rsidRDefault="0067606D" w:rsidP="0067606D">
            <w:pPr>
              <w:pStyle w:val="TabellRader"/>
              <w:keepNext/>
              <w:keepLines/>
            </w:pPr>
            <w:r w:rsidRPr="00D778FD">
              <w:t>0,0</w:t>
            </w:r>
          </w:p>
        </w:tc>
        <w:tc>
          <w:tcPr>
            <w:tcW w:w="0" w:type="dxa"/>
            <w:tcBorders>
              <w:top w:val="single" w:sz="18" w:space="0" w:color="auto"/>
              <w:bottom w:val="nil"/>
            </w:tcBorders>
          </w:tcPr>
          <w:p w14:paraId="24EEE019" w14:textId="5432F69D" w:rsidR="0067606D" w:rsidRPr="00042947" w:rsidRDefault="0067606D" w:rsidP="0067606D">
            <w:pPr>
              <w:pStyle w:val="TabellRader"/>
              <w:keepNext/>
              <w:keepLines/>
            </w:pPr>
            <w:r w:rsidRPr="00D778FD">
              <w:t>0,2</w:t>
            </w:r>
          </w:p>
        </w:tc>
        <w:tc>
          <w:tcPr>
            <w:tcW w:w="0" w:type="dxa"/>
            <w:tcBorders>
              <w:top w:val="single" w:sz="18" w:space="0" w:color="auto"/>
              <w:bottom w:val="nil"/>
            </w:tcBorders>
          </w:tcPr>
          <w:p w14:paraId="7B17D866" w14:textId="422BD368" w:rsidR="0067606D" w:rsidRPr="00042947" w:rsidRDefault="0067606D" w:rsidP="0067606D">
            <w:pPr>
              <w:pStyle w:val="TabellRader"/>
              <w:keepNext/>
              <w:keepLines/>
            </w:pPr>
            <w:r w:rsidRPr="00D778FD">
              <w:t>0,5</w:t>
            </w:r>
          </w:p>
        </w:tc>
        <w:tc>
          <w:tcPr>
            <w:tcW w:w="0" w:type="dxa"/>
            <w:tcBorders>
              <w:top w:val="single" w:sz="18" w:space="0" w:color="auto"/>
              <w:bottom w:val="nil"/>
            </w:tcBorders>
          </w:tcPr>
          <w:p w14:paraId="5CD5BF88" w14:textId="265A059D" w:rsidR="0067606D" w:rsidRPr="00042947" w:rsidRDefault="0067606D" w:rsidP="0067606D">
            <w:pPr>
              <w:pStyle w:val="TabellRader"/>
              <w:keepNext/>
              <w:keepLines/>
            </w:pPr>
            <w:r w:rsidRPr="00D778FD">
              <w:t>1,3</w:t>
            </w:r>
          </w:p>
        </w:tc>
      </w:tr>
      <w:tr w:rsidR="0067606D" w:rsidRPr="00042947" w14:paraId="62B3DC96" w14:textId="77777777" w:rsidTr="0067606D">
        <w:tc>
          <w:tcPr>
            <w:tcW w:w="1560" w:type="dxa"/>
            <w:tcBorders>
              <w:top w:val="nil"/>
              <w:bottom w:val="nil"/>
            </w:tcBorders>
            <w:tcMar>
              <w:left w:w="0" w:type="dxa"/>
              <w:right w:w="0" w:type="dxa"/>
            </w:tcMar>
          </w:tcPr>
          <w:p w14:paraId="1B418036" w14:textId="67FF2580" w:rsidR="0067606D" w:rsidRPr="00042947" w:rsidRDefault="0067606D" w:rsidP="0067606D">
            <w:pPr>
              <w:pStyle w:val="TabellRader"/>
              <w:keepNext/>
              <w:keepLines/>
              <w:jc w:val="left"/>
            </w:pPr>
            <w:r w:rsidRPr="00042947">
              <w:t>KI inkl. åtgärder</w:t>
            </w:r>
            <w:r w:rsidRPr="00042947">
              <w:rPr>
                <w:vertAlign w:val="superscript"/>
              </w:rPr>
              <w:t>1</w:t>
            </w:r>
          </w:p>
        </w:tc>
        <w:tc>
          <w:tcPr>
            <w:tcW w:w="705" w:type="dxa"/>
            <w:tcBorders>
              <w:top w:val="nil"/>
              <w:bottom w:val="nil"/>
            </w:tcBorders>
            <w:vAlign w:val="bottom"/>
          </w:tcPr>
          <w:p w14:paraId="3AE05D3A" w14:textId="1D4340BE" w:rsidR="0067606D" w:rsidRPr="00042947" w:rsidRDefault="0067606D" w:rsidP="0067606D">
            <w:pPr>
              <w:pStyle w:val="TabellRader"/>
              <w:keepNext/>
              <w:keepLines/>
            </w:pPr>
            <w:r>
              <w:t>-0,1 (-0,1)</w:t>
            </w:r>
          </w:p>
        </w:tc>
        <w:tc>
          <w:tcPr>
            <w:tcW w:w="706" w:type="dxa"/>
            <w:tcBorders>
              <w:top w:val="nil"/>
              <w:bottom w:val="nil"/>
            </w:tcBorders>
            <w:vAlign w:val="bottom"/>
          </w:tcPr>
          <w:p w14:paraId="4C654A18" w14:textId="492636A9" w:rsidR="0067606D" w:rsidRPr="00042947" w:rsidRDefault="0067606D" w:rsidP="0067606D">
            <w:pPr>
              <w:pStyle w:val="TabellRader"/>
              <w:keepNext/>
              <w:keepLines/>
            </w:pPr>
            <w:r>
              <w:t>-0,2 (0,0)</w:t>
            </w:r>
          </w:p>
        </w:tc>
        <w:tc>
          <w:tcPr>
            <w:tcW w:w="706" w:type="dxa"/>
            <w:tcBorders>
              <w:top w:val="nil"/>
              <w:bottom w:val="nil"/>
            </w:tcBorders>
            <w:vAlign w:val="bottom"/>
          </w:tcPr>
          <w:p w14:paraId="64D85442" w14:textId="4B340C56" w:rsidR="0067606D" w:rsidRPr="00042947" w:rsidRDefault="0067606D" w:rsidP="0067606D">
            <w:pPr>
              <w:pStyle w:val="TabellRader"/>
              <w:keepNext/>
              <w:keepLines/>
            </w:pPr>
            <w:r>
              <w:t>0,3</w:t>
            </w:r>
          </w:p>
        </w:tc>
        <w:tc>
          <w:tcPr>
            <w:tcW w:w="706" w:type="dxa"/>
            <w:tcBorders>
              <w:top w:val="nil"/>
              <w:bottom w:val="nil"/>
            </w:tcBorders>
            <w:vAlign w:val="bottom"/>
          </w:tcPr>
          <w:p w14:paraId="5A254423" w14:textId="43C8AD04" w:rsidR="0067606D" w:rsidRPr="00042947" w:rsidRDefault="0067606D" w:rsidP="0067606D">
            <w:pPr>
              <w:pStyle w:val="TabellRader"/>
              <w:keepNext/>
              <w:keepLines/>
            </w:pPr>
            <w:r>
              <w:t>0,3</w:t>
            </w:r>
          </w:p>
        </w:tc>
      </w:tr>
      <w:tr w:rsidR="0067606D" w:rsidRPr="00042947" w14:paraId="36B4032B" w14:textId="77777777" w:rsidTr="0067606D">
        <w:tc>
          <w:tcPr>
            <w:tcW w:w="1560" w:type="dxa"/>
            <w:tcBorders>
              <w:top w:val="nil"/>
              <w:bottom w:val="nil"/>
            </w:tcBorders>
            <w:tcMar>
              <w:left w:w="0" w:type="dxa"/>
              <w:right w:w="0" w:type="dxa"/>
            </w:tcMar>
          </w:tcPr>
          <w:p w14:paraId="29225995" w14:textId="08F6A828" w:rsidR="0067606D" w:rsidRPr="00042947" w:rsidRDefault="0067606D" w:rsidP="0067606D">
            <w:pPr>
              <w:pStyle w:val="TabellRader"/>
              <w:keepNext/>
              <w:keepLines/>
              <w:jc w:val="left"/>
            </w:pPr>
            <w:r w:rsidRPr="00042947">
              <w:t>KI exkl. åtgärder</w:t>
            </w:r>
            <w:r w:rsidRPr="0079378B">
              <w:rPr>
                <w:vertAlign w:val="superscript"/>
              </w:rPr>
              <w:t>1</w:t>
            </w:r>
          </w:p>
        </w:tc>
        <w:tc>
          <w:tcPr>
            <w:tcW w:w="705" w:type="dxa"/>
            <w:tcBorders>
              <w:top w:val="nil"/>
              <w:bottom w:val="nil"/>
            </w:tcBorders>
            <w:vAlign w:val="bottom"/>
          </w:tcPr>
          <w:p w14:paraId="25D382F8" w14:textId="16D8B9A5" w:rsidR="0067606D" w:rsidRPr="00042947" w:rsidRDefault="0067606D" w:rsidP="0067606D">
            <w:pPr>
              <w:pStyle w:val="TabellRader"/>
              <w:keepNext/>
              <w:keepLines/>
            </w:pPr>
            <w:r>
              <w:t>-0,1</w:t>
            </w:r>
          </w:p>
        </w:tc>
        <w:tc>
          <w:tcPr>
            <w:tcW w:w="706" w:type="dxa"/>
            <w:tcBorders>
              <w:top w:val="nil"/>
              <w:bottom w:val="nil"/>
            </w:tcBorders>
            <w:vAlign w:val="bottom"/>
          </w:tcPr>
          <w:p w14:paraId="3E5435C4" w14:textId="665E7FC8" w:rsidR="0067606D" w:rsidRPr="00042947" w:rsidRDefault="0067606D" w:rsidP="0067606D">
            <w:pPr>
              <w:pStyle w:val="TabellRader"/>
              <w:keepNext/>
              <w:keepLines/>
            </w:pPr>
            <w:r>
              <w:t>0,1</w:t>
            </w:r>
          </w:p>
        </w:tc>
        <w:tc>
          <w:tcPr>
            <w:tcW w:w="706" w:type="dxa"/>
            <w:tcBorders>
              <w:top w:val="nil"/>
              <w:bottom w:val="nil"/>
            </w:tcBorders>
            <w:vAlign w:val="bottom"/>
          </w:tcPr>
          <w:p w14:paraId="3F9F7998" w14:textId="0E2FB4CB" w:rsidR="0067606D" w:rsidRPr="00042947" w:rsidRDefault="0067606D" w:rsidP="0067606D">
            <w:pPr>
              <w:pStyle w:val="TabellRader"/>
              <w:keepNext/>
              <w:keepLines/>
            </w:pPr>
            <w:r>
              <w:t>0,8</w:t>
            </w:r>
          </w:p>
        </w:tc>
        <w:tc>
          <w:tcPr>
            <w:tcW w:w="706" w:type="dxa"/>
            <w:tcBorders>
              <w:top w:val="nil"/>
              <w:bottom w:val="nil"/>
            </w:tcBorders>
            <w:vAlign w:val="bottom"/>
          </w:tcPr>
          <w:p w14:paraId="64088A71" w14:textId="0289C710" w:rsidR="0067606D" w:rsidRPr="00042947" w:rsidRDefault="0067606D" w:rsidP="0067606D">
            <w:pPr>
              <w:pStyle w:val="TabellRader"/>
              <w:keepNext/>
              <w:keepLines/>
            </w:pPr>
            <w:r>
              <w:t>1,8</w:t>
            </w:r>
          </w:p>
        </w:tc>
      </w:tr>
      <w:tr w:rsidR="0067606D" w:rsidRPr="00042947" w14:paraId="5575B286" w14:textId="77777777" w:rsidTr="0067606D">
        <w:tc>
          <w:tcPr>
            <w:tcW w:w="1560" w:type="dxa"/>
            <w:tcBorders>
              <w:top w:val="nil"/>
              <w:bottom w:val="nil"/>
            </w:tcBorders>
            <w:tcMar>
              <w:left w:w="0" w:type="dxa"/>
              <w:right w:w="0" w:type="dxa"/>
            </w:tcMar>
          </w:tcPr>
          <w:p w14:paraId="744AB091" w14:textId="58A8A3BB" w:rsidR="0067606D" w:rsidRPr="00042947" w:rsidRDefault="0067606D" w:rsidP="0067606D">
            <w:pPr>
              <w:pStyle w:val="TabellRader"/>
              <w:keepNext/>
              <w:keepLines/>
              <w:jc w:val="left"/>
            </w:pPr>
            <w:r w:rsidRPr="00042947">
              <w:t>ESV</w:t>
            </w:r>
          </w:p>
        </w:tc>
        <w:tc>
          <w:tcPr>
            <w:tcW w:w="705" w:type="dxa"/>
            <w:tcBorders>
              <w:top w:val="nil"/>
              <w:bottom w:val="nil"/>
            </w:tcBorders>
            <w:vAlign w:val="bottom"/>
          </w:tcPr>
          <w:p w14:paraId="70648E41" w14:textId="20861D35" w:rsidR="0067606D" w:rsidRPr="00042947" w:rsidRDefault="0067606D" w:rsidP="0067606D">
            <w:pPr>
              <w:pStyle w:val="TabellRader"/>
              <w:keepNext/>
              <w:keepLines/>
            </w:pPr>
            <w:r>
              <w:t>-0,3</w:t>
            </w:r>
          </w:p>
        </w:tc>
        <w:tc>
          <w:tcPr>
            <w:tcW w:w="706" w:type="dxa"/>
            <w:tcBorders>
              <w:top w:val="nil"/>
              <w:bottom w:val="nil"/>
            </w:tcBorders>
            <w:vAlign w:val="bottom"/>
          </w:tcPr>
          <w:p w14:paraId="5CB23CE3" w14:textId="28182767" w:rsidR="0067606D" w:rsidRPr="00042947" w:rsidRDefault="0067606D" w:rsidP="0067606D">
            <w:pPr>
              <w:pStyle w:val="TabellRader"/>
              <w:keepNext/>
              <w:keepLines/>
            </w:pPr>
            <w:r>
              <w:t>0,2</w:t>
            </w:r>
          </w:p>
        </w:tc>
        <w:tc>
          <w:tcPr>
            <w:tcW w:w="706" w:type="dxa"/>
            <w:tcBorders>
              <w:top w:val="nil"/>
              <w:bottom w:val="nil"/>
            </w:tcBorders>
            <w:vAlign w:val="bottom"/>
          </w:tcPr>
          <w:p w14:paraId="3CD6B23F" w14:textId="7652950E" w:rsidR="0067606D" w:rsidRPr="00042947" w:rsidRDefault="0067606D" w:rsidP="0067606D">
            <w:pPr>
              <w:pStyle w:val="TabellRader"/>
              <w:keepNext/>
              <w:keepLines/>
            </w:pPr>
            <w:r>
              <w:t>0,8</w:t>
            </w:r>
          </w:p>
        </w:tc>
        <w:tc>
          <w:tcPr>
            <w:tcW w:w="706" w:type="dxa"/>
            <w:tcBorders>
              <w:top w:val="nil"/>
              <w:bottom w:val="nil"/>
            </w:tcBorders>
            <w:vAlign w:val="bottom"/>
          </w:tcPr>
          <w:p w14:paraId="1380F64D" w14:textId="7FCE0AF3" w:rsidR="0067606D" w:rsidRPr="00042947" w:rsidRDefault="0067606D" w:rsidP="0067606D">
            <w:pPr>
              <w:pStyle w:val="TabellRader"/>
              <w:keepNext/>
              <w:keepLines/>
            </w:pPr>
            <w:r>
              <w:t>1,4</w:t>
            </w:r>
          </w:p>
        </w:tc>
      </w:tr>
      <w:tr w:rsidR="0067606D" w:rsidRPr="00042947" w14:paraId="30F84A6D" w14:textId="77777777" w:rsidTr="0067606D">
        <w:tc>
          <w:tcPr>
            <w:tcW w:w="1560" w:type="dxa"/>
            <w:tcBorders>
              <w:top w:val="nil"/>
              <w:bottom w:val="nil"/>
            </w:tcBorders>
            <w:tcMar>
              <w:left w:w="0" w:type="dxa"/>
              <w:right w:w="0" w:type="dxa"/>
            </w:tcMar>
          </w:tcPr>
          <w:p w14:paraId="32EA5499" w14:textId="589E2C93" w:rsidR="0067606D" w:rsidRPr="00042947" w:rsidRDefault="0067606D" w:rsidP="0067606D">
            <w:pPr>
              <w:pStyle w:val="TabellRader"/>
              <w:keepNext/>
              <w:keepLines/>
              <w:jc w:val="left"/>
            </w:pPr>
            <w:r w:rsidRPr="00042947">
              <w:t>Europeiska kommissionen</w:t>
            </w:r>
          </w:p>
        </w:tc>
        <w:tc>
          <w:tcPr>
            <w:tcW w:w="705" w:type="dxa"/>
            <w:tcBorders>
              <w:top w:val="nil"/>
              <w:bottom w:val="nil"/>
            </w:tcBorders>
            <w:vAlign w:val="bottom"/>
          </w:tcPr>
          <w:p w14:paraId="62BC5276" w14:textId="0D9D692A" w:rsidR="0067606D" w:rsidRPr="00042947" w:rsidRDefault="0067606D" w:rsidP="0067606D">
            <w:pPr>
              <w:pStyle w:val="TabellRader"/>
              <w:keepNext/>
              <w:keepLines/>
            </w:pPr>
            <w:r>
              <w:t>0,5</w:t>
            </w:r>
          </w:p>
        </w:tc>
        <w:tc>
          <w:tcPr>
            <w:tcW w:w="706" w:type="dxa"/>
            <w:tcBorders>
              <w:top w:val="nil"/>
              <w:bottom w:val="nil"/>
            </w:tcBorders>
            <w:vAlign w:val="bottom"/>
          </w:tcPr>
          <w:p w14:paraId="6DB473BF" w14:textId="04498DA8" w:rsidR="0067606D" w:rsidRPr="00042947" w:rsidRDefault="0067606D" w:rsidP="0067606D">
            <w:pPr>
              <w:pStyle w:val="TabellRader"/>
              <w:keepNext/>
              <w:keepLines/>
            </w:pPr>
            <w:r>
              <w:t>0,6</w:t>
            </w:r>
          </w:p>
        </w:tc>
        <w:tc>
          <w:tcPr>
            <w:tcW w:w="706" w:type="dxa"/>
            <w:tcBorders>
              <w:top w:val="nil"/>
              <w:bottom w:val="nil"/>
            </w:tcBorders>
            <w:vAlign w:val="bottom"/>
          </w:tcPr>
          <w:p w14:paraId="3EC96265" w14:textId="77777777" w:rsidR="0067606D" w:rsidRPr="00042947" w:rsidRDefault="0067606D" w:rsidP="0067606D">
            <w:pPr>
              <w:pStyle w:val="TabellRader"/>
              <w:keepNext/>
              <w:keepLines/>
            </w:pPr>
          </w:p>
        </w:tc>
        <w:tc>
          <w:tcPr>
            <w:tcW w:w="706" w:type="dxa"/>
            <w:tcBorders>
              <w:top w:val="nil"/>
              <w:bottom w:val="nil"/>
            </w:tcBorders>
            <w:vAlign w:val="bottom"/>
          </w:tcPr>
          <w:p w14:paraId="4ED087D8" w14:textId="77777777" w:rsidR="0067606D" w:rsidRPr="00042947" w:rsidRDefault="0067606D" w:rsidP="0067606D">
            <w:pPr>
              <w:pStyle w:val="TabellRader"/>
              <w:keepNext/>
              <w:keepLines/>
            </w:pPr>
          </w:p>
        </w:tc>
      </w:tr>
      <w:tr w:rsidR="0067606D" w:rsidRPr="00042947" w14:paraId="438019B5" w14:textId="77777777" w:rsidTr="0067606D">
        <w:tc>
          <w:tcPr>
            <w:tcW w:w="1560" w:type="dxa"/>
            <w:tcBorders>
              <w:top w:val="nil"/>
              <w:bottom w:val="nil"/>
            </w:tcBorders>
            <w:tcMar>
              <w:left w:w="0" w:type="dxa"/>
              <w:right w:w="0" w:type="dxa"/>
            </w:tcMar>
          </w:tcPr>
          <w:p w14:paraId="404C1316" w14:textId="4720F5F8" w:rsidR="0067606D" w:rsidRPr="00042947" w:rsidRDefault="0067606D" w:rsidP="0067606D">
            <w:pPr>
              <w:pStyle w:val="TabellRader"/>
              <w:keepNext/>
              <w:keepLines/>
              <w:jc w:val="left"/>
            </w:pPr>
            <w:r w:rsidRPr="00042947">
              <w:t>OECD</w:t>
            </w:r>
          </w:p>
        </w:tc>
        <w:tc>
          <w:tcPr>
            <w:tcW w:w="705" w:type="dxa"/>
            <w:tcBorders>
              <w:top w:val="nil"/>
              <w:bottom w:val="nil"/>
            </w:tcBorders>
            <w:vAlign w:val="bottom"/>
          </w:tcPr>
          <w:p w14:paraId="41850484" w14:textId="1665D19F" w:rsidR="0067606D" w:rsidRPr="00042947" w:rsidRDefault="0067606D" w:rsidP="0067606D">
            <w:pPr>
              <w:pStyle w:val="TabellRader"/>
              <w:keepNext/>
              <w:keepLines/>
            </w:pPr>
            <w:r>
              <w:t>0,6</w:t>
            </w:r>
          </w:p>
        </w:tc>
        <w:tc>
          <w:tcPr>
            <w:tcW w:w="706" w:type="dxa"/>
            <w:tcBorders>
              <w:top w:val="nil"/>
              <w:bottom w:val="nil"/>
            </w:tcBorders>
            <w:vAlign w:val="bottom"/>
          </w:tcPr>
          <w:p w14:paraId="270B0768" w14:textId="4EE129AE" w:rsidR="0067606D" w:rsidRPr="00042947" w:rsidRDefault="0067606D" w:rsidP="0067606D">
            <w:pPr>
              <w:pStyle w:val="TabellRader"/>
              <w:keepNext/>
              <w:keepLines/>
            </w:pPr>
            <w:r>
              <w:t>1,0</w:t>
            </w:r>
          </w:p>
        </w:tc>
        <w:tc>
          <w:tcPr>
            <w:tcW w:w="706" w:type="dxa"/>
            <w:tcBorders>
              <w:top w:val="nil"/>
              <w:bottom w:val="nil"/>
            </w:tcBorders>
            <w:vAlign w:val="bottom"/>
          </w:tcPr>
          <w:p w14:paraId="6D27F73F" w14:textId="77777777" w:rsidR="0067606D" w:rsidRPr="00042947" w:rsidRDefault="0067606D" w:rsidP="0067606D">
            <w:pPr>
              <w:pStyle w:val="TabellRader"/>
              <w:keepNext/>
              <w:keepLines/>
            </w:pPr>
          </w:p>
        </w:tc>
        <w:tc>
          <w:tcPr>
            <w:tcW w:w="706" w:type="dxa"/>
            <w:tcBorders>
              <w:top w:val="nil"/>
              <w:bottom w:val="nil"/>
            </w:tcBorders>
            <w:vAlign w:val="bottom"/>
          </w:tcPr>
          <w:p w14:paraId="31451D41" w14:textId="77777777" w:rsidR="0067606D" w:rsidRPr="00042947" w:rsidRDefault="0067606D" w:rsidP="0067606D">
            <w:pPr>
              <w:pStyle w:val="TabellRader"/>
              <w:keepNext/>
              <w:keepLines/>
            </w:pPr>
          </w:p>
        </w:tc>
      </w:tr>
      <w:tr w:rsidR="0067606D" w:rsidRPr="00042947" w14:paraId="64ACE5AC" w14:textId="77777777" w:rsidTr="0067606D">
        <w:trPr>
          <w:cnfStyle w:val="010000000000" w:firstRow="0" w:lastRow="1" w:firstColumn="0" w:lastColumn="0" w:oddVBand="0" w:evenVBand="0" w:oddHBand="0" w:evenHBand="0" w:firstRowFirstColumn="0" w:firstRowLastColumn="0" w:lastRowFirstColumn="0" w:lastRowLastColumn="0"/>
        </w:trPr>
        <w:tc>
          <w:tcPr>
            <w:tcW w:w="1560" w:type="dxa"/>
            <w:tcBorders>
              <w:top w:val="nil"/>
            </w:tcBorders>
            <w:tcMar>
              <w:left w:w="0" w:type="dxa"/>
              <w:right w:w="0" w:type="dxa"/>
            </w:tcMar>
          </w:tcPr>
          <w:p w14:paraId="24671F74" w14:textId="5688FA84" w:rsidR="0067606D" w:rsidRPr="00042947" w:rsidRDefault="0067606D" w:rsidP="0067606D">
            <w:pPr>
              <w:pStyle w:val="TabellSlutsumma"/>
              <w:keepNext/>
              <w:keepLines/>
              <w:jc w:val="left"/>
            </w:pPr>
            <w:r w:rsidRPr="00042947">
              <w:t>IMF</w:t>
            </w:r>
          </w:p>
        </w:tc>
        <w:tc>
          <w:tcPr>
            <w:tcW w:w="705" w:type="dxa"/>
            <w:tcBorders>
              <w:top w:val="nil"/>
            </w:tcBorders>
            <w:vAlign w:val="bottom"/>
          </w:tcPr>
          <w:p w14:paraId="232E71CB" w14:textId="67032D69" w:rsidR="0067606D" w:rsidRPr="00042947" w:rsidRDefault="0067606D" w:rsidP="0067606D">
            <w:pPr>
              <w:pStyle w:val="TabellSlutsumma"/>
              <w:keepNext/>
              <w:keepLines/>
            </w:pPr>
            <w:r>
              <w:t>0,4</w:t>
            </w:r>
          </w:p>
        </w:tc>
        <w:tc>
          <w:tcPr>
            <w:tcW w:w="706" w:type="dxa"/>
            <w:tcBorders>
              <w:top w:val="nil"/>
            </w:tcBorders>
            <w:vAlign w:val="bottom"/>
          </w:tcPr>
          <w:p w14:paraId="47D04B9E" w14:textId="584FFE19" w:rsidR="0067606D" w:rsidRPr="00042947" w:rsidRDefault="0067606D" w:rsidP="0067606D">
            <w:pPr>
              <w:pStyle w:val="TabellSlutsumma"/>
              <w:keepNext/>
              <w:keepLines/>
            </w:pPr>
            <w:r>
              <w:t>0,3</w:t>
            </w:r>
          </w:p>
        </w:tc>
        <w:tc>
          <w:tcPr>
            <w:tcW w:w="706" w:type="dxa"/>
            <w:tcBorders>
              <w:top w:val="nil"/>
            </w:tcBorders>
            <w:vAlign w:val="bottom"/>
          </w:tcPr>
          <w:p w14:paraId="1CF1C232" w14:textId="7209B8C0" w:rsidR="0067606D" w:rsidRPr="00042947" w:rsidRDefault="0067606D" w:rsidP="0067606D">
            <w:pPr>
              <w:pStyle w:val="TabellSlutsumma"/>
              <w:keepNext/>
              <w:keepLines/>
            </w:pPr>
            <w:r>
              <w:t>0,3</w:t>
            </w:r>
          </w:p>
        </w:tc>
        <w:tc>
          <w:tcPr>
            <w:tcW w:w="706" w:type="dxa"/>
            <w:tcBorders>
              <w:top w:val="nil"/>
            </w:tcBorders>
            <w:vAlign w:val="bottom"/>
          </w:tcPr>
          <w:p w14:paraId="01B3AAD2" w14:textId="24A16B1D" w:rsidR="0067606D" w:rsidRPr="00042947" w:rsidRDefault="0067606D" w:rsidP="0067606D">
            <w:pPr>
              <w:pStyle w:val="TabellSlutsumma"/>
              <w:keepNext/>
              <w:keepLines/>
            </w:pPr>
            <w:r>
              <w:t>0,3</w:t>
            </w:r>
          </w:p>
        </w:tc>
      </w:tr>
    </w:tbl>
    <w:p w14:paraId="68B643D1" w14:textId="7560DBDD" w:rsidR="0067606D" w:rsidRPr="00042947" w:rsidRDefault="0067606D" w:rsidP="0067606D">
      <w:pPr>
        <w:pStyle w:val="TabellFotnot"/>
      </w:pPr>
      <w:r w:rsidRPr="00042947">
        <w:t>Anm.: Publiceringsdatum är för regeringen 2019-0</w:t>
      </w:r>
      <w:r>
        <w:t>9</w:t>
      </w:r>
      <w:r w:rsidRPr="00042947">
        <w:t>-1</w:t>
      </w:r>
      <w:r>
        <w:t>6</w:t>
      </w:r>
      <w:r w:rsidRPr="00042947">
        <w:t>, Konjunkturinstitutet</w:t>
      </w:r>
      <w:r>
        <w:t xml:space="preserve"> (KI) </w:t>
      </w:r>
      <w:r w:rsidRPr="00042947">
        <w:t>2019-0</w:t>
      </w:r>
      <w:r>
        <w:t>6</w:t>
      </w:r>
      <w:r w:rsidRPr="00042947">
        <w:t>-</w:t>
      </w:r>
      <w:r>
        <w:t>19 samt uppdatering inom parentes från 2019-08-06</w:t>
      </w:r>
      <w:r w:rsidRPr="00042947">
        <w:t xml:space="preserve">, Ekonomistyrningsverket </w:t>
      </w:r>
      <w:r>
        <w:t xml:space="preserve">(ESV) </w:t>
      </w:r>
      <w:r w:rsidRPr="00042947">
        <w:t>2019-0</w:t>
      </w:r>
      <w:r>
        <w:t>9</w:t>
      </w:r>
      <w:r w:rsidRPr="00042947">
        <w:t>-</w:t>
      </w:r>
      <w:r>
        <w:t>04</w:t>
      </w:r>
      <w:r w:rsidRPr="00042947">
        <w:t xml:space="preserve">, Europeiska </w:t>
      </w:r>
      <w:r w:rsidRPr="00A6743E">
        <w:t>kommissionen 201</w:t>
      </w:r>
      <w:r>
        <w:t>9</w:t>
      </w:r>
      <w:r w:rsidRPr="00A6743E">
        <w:t>-</w:t>
      </w:r>
      <w:r>
        <w:t>05</w:t>
      </w:r>
      <w:r w:rsidRPr="00A6743E">
        <w:t>-0</w:t>
      </w:r>
      <w:r>
        <w:t>7</w:t>
      </w:r>
      <w:r w:rsidRPr="00A6743E">
        <w:t>, OECD 2019-05-15, och Internationella valutafonden (IMF) 2019-04</w:t>
      </w:r>
      <w:r w:rsidRPr="00F05F25">
        <w:t>-09</w:t>
      </w:r>
      <w:r w:rsidRPr="00A6743E">
        <w:t>.</w:t>
      </w:r>
    </w:p>
    <w:p w14:paraId="57F3D7D8" w14:textId="3A7E625F" w:rsidR="0067606D" w:rsidRPr="00042947" w:rsidRDefault="0067606D" w:rsidP="0067606D">
      <w:pPr>
        <w:pStyle w:val="TabellFotnot"/>
      </w:pPr>
      <w:r w:rsidRPr="00042947" w:rsidDel="005C416F">
        <w:t xml:space="preserve"> </w:t>
      </w:r>
      <w:r w:rsidRPr="00042947">
        <w:rPr>
          <w:vertAlign w:val="superscript"/>
        </w:rPr>
        <w:t>1</w:t>
      </w:r>
      <w:r w:rsidRPr="00042947">
        <w:t xml:space="preserve"> I KI:s huvudscenario antas aktiva åtgärder fö</w:t>
      </w:r>
      <w:r>
        <w:t xml:space="preserve">r </w:t>
      </w:r>
      <w:r w:rsidRPr="00042947">
        <w:t>åren 2020–2022 som innebär att personaltätheten i offentligfinansierade verksamheter kan hållas på 2019 års nivå samt en standardhöjning enligt historisk utveckling. I det alternativa scenariot exklusive åtgärder ingår endast de åtgärder som tidigare beslutats och föreslagits i den beslutade budgeten för 2019 samt att den kommunala utdebiteringen hålls på 2019 års nivå.</w:t>
      </w:r>
    </w:p>
    <w:p w14:paraId="36D917C3" w14:textId="5B2A0723" w:rsidR="0067606D" w:rsidRPr="003C2A7B" w:rsidRDefault="0067606D" w:rsidP="0067606D">
      <w:pPr>
        <w:pStyle w:val="Brdtext"/>
        <w:rPr>
          <w:highlight w:val="yellow"/>
        </w:rPr>
      </w:pPr>
    </w:p>
    <w:p w14:paraId="739F7D6B" w14:textId="22AAF1C6" w:rsidR="0067606D" w:rsidRPr="00CF70BD" w:rsidRDefault="0067606D" w:rsidP="0067606D">
      <w:pPr>
        <w:pStyle w:val="Rubrik2"/>
      </w:pPr>
      <w:bookmarkStart w:id="353" w:name="_Toc19298879"/>
      <w:r w:rsidRPr="00CF70BD">
        <w:t>Uppföljning av offentliga sektorns finanser</w:t>
      </w:r>
      <w:bookmarkEnd w:id="353"/>
    </w:p>
    <w:p w14:paraId="55B3412F" w14:textId="7B85CE27" w:rsidR="0067606D" w:rsidRDefault="0067606D" w:rsidP="0067606D">
      <w:pPr>
        <w:pStyle w:val="Brdtext"/>
      </w:pPr>
      <w:r w:rsidRPr="00CF70BD">
        <w:t>Den offentliga sektorn redovisade 2018 ett finansiellt sparande som uppgick till ca</w:t>
      </w:r>
      <w:r>
        <w:t> </w:t>
      </w:r>
      <w:r w:rsidRPr="00CF70BD">
        <w:t xml:space="preserve">43 miljarder kronor eller 0,9 procent av BNP. Jämfört med </w:t>
      </w:r>
      <w:r>
        <w:t>det redovisade utfallet i</w:t>
      </w:r>
      <w:r w:rsidRPr="00CF70BD">
        <w:t xml:space="preserve"> 2019 års </w:t>
      </w:r>
      <w:r>
        <w:t xml:space="preserve">ekonomiska </w:t>
      </w:r>
      <w:r w:rsidRPr="00CF70BD">
        <w:t xml:space="preserve">vårproposition </w:t>
      </w:r>
      <w:r>
        <w:t xml:space="preserve">har </w:t>
      </w:r>
      <w:r w:rsidRPr="00CF70BD">
        <w:t xml:space="preserve">sparandet 2018 </w:t>
      </w:r>
      <w:r>
        <w:t xml:space="preserve">reviderats upp med </w:t>
      </w:r>
      <w:r w:rsidRPr="00CF70BD">
        <w:t xml:space="preserve">ca 11 miljarder kronor. </w:t>
      </w:r>
      <w:r>
        <w:t>I huvudsak är det inkomster från kapitalskatter som reviderats upp</w:t>
      </w:r>
      <w:r w:rsidRPr="00CF70BD">
        <w:t>.</w:t>
      </w:r>
    </w:p>
    <w:p w14:paraId="2BF69ED1" w14:textId="4E173076" w:rsidR="0067606D" w:rsidRDefault="0067606D" w:rsidP="0067606D">
      <w:pPr>
        <w:pStyle w:val="Brdtextmedindrag"/>
      </w:pPr>
      <w:r w:rsidRPr="00CF70BD">
        <w:t xml:space="preserve">År 2019 </w:t>
      </w:r>
      <w:r>
        <w:t>beräknas inkomsterna från bl.a. kapital bli lägre än i vårpropositionen. Samtidigt har utgifterna för konsumtion och investeringar reviderats upp. Även förslag och aviseringar i denna proposition medför högre utgifter. Sammantaget medför detta att det finansiella sparandet reviderats ned med ca 11 miljarder kronor.</w:t>
      </w:r>
    </w:p>
    <w:p w14:paraId="02081C12" w14:textId="607F4C48" w:rsidR="0067606D" w:rsidRDefault="0067606D" w:rsidP="0067606D">
      <w:pPr>
        <w:pStyle w:val="Brdtextmedindrag"/>
      </w:pPr>
      <w:r>
        <w:t>De åtgärder som föreslås och aviseras i denna proposition medför att inkomster från skatter minskar samtidigt som utgifterna ökar fr.o.m. 2020 i förhållande till beräkningarna i vår</w:t>
      </w:r>
      <w:r>
        <w:softHyphen/>
        <w:t>propositionen. Utöver dessa revideringar har även inkomster från kapital reviderats ned medan utgifterna för konsumtion beräknas bli något högre än i föregående beräkning.</w:t>
      </w:r>
    </w:p>
    <w:p w14:paraId="256E3C3A" w14:textId="7BD0F407" w:rsidR="0067606D" w:rsidRPr="00CF70BD" w:rsidRDefault="0067606D" w:rsidP="0067606D">
      <w:pPr>
        <w:pStyle w:val="Brdtextmedindrag"/>
      </w:pPr>
      <w:r>
        <w:t xml:space="preserve">Det </w:t>
      </w:r>
      <w:r w:rsidRPr="00CF70BD">
        <w:t xml:space="preserve">finansiella sparandet </w:t>
      </w:r>
      <w:r>
        <w:t>beräknas bli lägre under hela prognosperioden i samtliga sektorer jämfört med 2019 års ekonomiska vårproposition</w:t>
      </w:r>
      <w:r w:rsidRPr="00CF70BD">
        <w:t xml:space="preserve"> (se </w:t>
      </w:r>
      <w:r>
        <w:fldChar w:fldCharType="begin"/>
      </w:r>
      <w:r>
        <w:instrText xml:space="preserve"> REF  _Ref16778539 \* Lower \h </w:instrText>
      </w:r>
      <w:r>
        <w:fldChar w:fldCharType="separate"/>
      </w:r>
      <w:r w:rsidR="00757DA4" w:rsidRPr="00A1456C">
        <w:t xml:space="preserve">tabell </w:t>
      </w:r>
      <w:r w:rsidR="00757DA4">
        <w:rPr>
          <w:noProof/>
        </w:rPr>
        <w:t>8</w:t>
      </w:r>
      <w:r w:rsidR="00757DA4" w:rsidRPr="00A1456C">
        <w:t>.</w:t>
      </w:r>
      <w:r w:rsidR="00757DA4">
        <w:rPr>
          <w:noProof/>
        </w:rPr>
        <w:t>21</w:t>
      </w:r>
      <w:r>
        <w:fldChar w:fldCharType="end"/>
      </w:r>
      <w:r w:rsidRPr="00CF70BD">
        <w:t>).</w:t>
      </w:r>
    </w:p>
    <w:p w14:paraId="61A03C31" w14:textId="2695CBAB" w:rsidR="0067606D" w:rsidRPr="003C2A7B" w:rsidRDefault="0067606D" w:rsidP="0067606D">
      <w:pPr>
        <w:pStyle w:val="Brdtext"/>
        <w:rPr>
          <w:highlight w:val="yellow"/>
        </w:rPr>
      </w:pPr>
    </w:p>
    <w:p w14:paraId="5F446B40" w14:textId="57A494FF" w:rsidR="0067606D" w:rsidRPr="00BD0E5E" w:rsidRDefault="0067606D" w:rsidP="0067606D">
      <w:pPr>
        <w:pStyle w:val="TabellRubrik"/>
      </w:pPr>
      <w:bookmarkStart w:id="354" w:name="_Ref16778539"/>
      <w:bookmarkStart w:id="355" w:name="_Toc19299033"/>
      <w:r w:rsidRPr="00A1456C">
        <w:lastRenderedPageBreak/>
        <w:t xml:space="preserve">Tabell </w:t>
      </w:r>
      <w:fldSimple w:instr=" STYLEREF &quot;Rubrik 1&quot;\n \* MERGEFORMAT ">
        <w:r w:rsidR="00757DA4">
          <w:rPr>
            <w:noProof/>
          </w:rPr>
          <w:t>8</w:t>
        </w:r>
      </w:fldSimple>
      <w:r w:rsidRPr="00A1456C">
        <w:t>.</w:t>
      </w:r>
      <w:fldSimple w:instr=" SEQ Tabell \* Arabic \s 1  \* MERGEFORMAT ">
        <w:r w:rsidR="00757DA4">
          <w:rPr>
            <w:noProof/>
          </w:rPr>
          <w:t>21</w:t>
        </w:r>
      </w:fldSimple>
      <w:bookmarkEnd w:id="354"/>
      <w:r w:rsidRPr="00A1456C">
        <w:tab/>
        <w:t>Offentliga sektorns</w:t>
      </w:r>
      <w:r w:rsidRPr="00BD0E5E">
        <w:t xml:space="preserve"> inkomster och utgifter. Aktuell prognos och förändringar jämfört med </w:t>
      </w:r>
      <w:r>
        <w:t>2019 års ekonomiska vårproposition</w:t>
      </w:r>
      <w:bookmarkEnd w:id="355"/>
    </w:p>
    <w:p w14:paraId="5ED35914" w14:textId="404ADE57" w:rsidR="0067606D" w:rsidRPr="00BD0E5E" w:rsidRDefault="0067606D" w:rsidP="0067606D">
      <w:pPr>
        <w:pStyle w:val="TabellUnderrubrik"/>
      </w:pPr>
      <w:r w:rsidRPr="00BD0E5E">
        <w:t xml:space="preserve">Miljarder kronor om inte annat anges. Utfall 2018, prognos </w:t>
      </w:r>
      <w:r w:rsidRPr="00BD0E5E">
        <w:br/>
        <w:t>2019–202</w:t>
      </w:r>
      <w:r>
        <w:t>2</w:t>
      </w:r>
    </w:p>
    <w:tbl>
      <w:tblPr>
        <w:tblStyle w:val="RKEgentabell"/>
        <w:tblW w:w="4394" w:type="dxa"/>
        <w:tblInd w:w="0" w:type="dxa"/>
        <w:tblLayout w:type="fixed"/>
        <w:tblLook w:val="0460" w:firstRow="1" w:lastRow="1" w:firstColumn="0" w:lastColumn="0" w:noHBand="0" w:noVBand="1"/>
      </w:tblPr>
      <w:tblGrid>
        <w:gridCol w:w="1680"/>
        <w:gridCol w:w="543"/>
        <w:gridCol w:w="543"/>
        <w:gridCol w:w="542"/>
        <w:gridCol w:w="543"/>
        <w:gridCol w:w="543"/>
      </w:tblGrid>
      <w:tr w:rsidR="0067606D" w:rsidRPr="00BD0E5E" w14:paraId="4481ED3B" w14:textId="77777777" w:rsidTr="0067606D">
        <w:trPr>
          <w:cnfStyle w:val="100000000000" w:firstRow="1" w:lastRow="0" w:firstColumn="0" w:lastColumn="0" w:oddVBand="0" w:evenVBand="0" w:oddHBand="0" w:evenHBand="0" w:firstRowFirstColumn="0" w:firstRowLastColumn="0" w:lastRowFirstColumn="0" w:lastRowLastColumn="0"/>
        </w:trPr>
        <w:tc>
          <w:tcPr>
            <w:tcW w:w="1680" w:type="dxa"/>
            <w:tcMar>
              <w:left w:w="0" w:type="dxa"/>
              <w:right w:w="0" w:type="dxa"/>
            </w:tcMar>
          </w:tcPr>
          <w:p w14:paraId="6D0D4481" w14:textId="77777777" w:rsidR="0067606D" w:rsidRPr="00BD0E5E" w:rsidRDefault="0067606D" w:rsidP="0067606D">
            <w:pPr>
              <w:pStyle w:val="TabellHuvud"/>
              <w:keepNext/>
              <w:keepLines/>
              <w:jc w:val="left"/>
            </w:pPr>
          </w:p>
        </w:tc>
        <w:tc>
          <w:tcPr>
            <w:tcW w:w="543" w:type="dxa"/>
          </w:tcPr>
          <w:p w14:paraId="310A0CD0" w14:textId="2989583A" w:rsidR="0067606D" w:rsidRPr="00BD0E5E" w:rsidRDefault="0067606D" w:rsidP="0067606D">
            <w:pPr>
              <w:pStyle w:val="TabellHuvud"/>
              <w:keepNext/>
              <w:keepLines/>
            </w:pPr>
            <w:r w:rsidRPr="00BD0E5E">
              <w:t>2018</w:t>
            </w:r>
          </w:p>
        </w:tc>
        <w:tc>
          <w:tcPr>
            <w:tcW w:w="543" w:type="dxa"/>
          </w:tcPr>
          <w:p w14:paraId="699A5C74" w14:textId="55AF8388" w:rsidR="0067606D" w:rsidRPr="00BD0E5E" w:rsidRDefault="0067606D" w:rsidP="0067606D">
            <w:pPr>
              <w:pStyle w:val="TabellHuvud"/>
              <w:keepNext/>
              <w:keepLines/>
            </w:pPr>
            <w:r w:rsidRPr="00BD0E5E">
              <w:t>2019</w:t>
            </w:r>
          </w:p>
        </w:tc>
        <w:tc>
          <w:tcPr>
            <w:tcW w:w="542" w:type="dxa"/>
          </w:tcPr>
          <w:p w14:paraId="61D9C6A0" w14:textId="5173D248" w:rsidR="0067606D" w:rsidRPr="00BD0E5E" w:rsidRDefault="0067606D" w:rsidP="0067606D">
            <w:pPr>
              <w:pStyle w:val="TabellHuvud"/>
              <w:keepNext/>
              <w:keepLines/>
            </w:pPr>
            <w:r w:rsidRPr="00BD0E5E">
              <w:t>2020</w:t>
            </w:r>
          </w:p>
        </w:tc>
        <w:tc>
          <w:tcPr>
            <w:tcW w:w="543" w:type="dxa"/>
          </w:tcPr>
          <w:p w14:paraId="716C7991" w14:textId="1E086304" w:rsidR="0067606D" w:rsidRPr="00BD0E5E" w:rsidRDefault="0067606D" w:rsidP="0067606D">
            <w:pPr>
              <w:pStyle w:val="TabellHuvud"/>
              <w:keepNext/>
              <w:keepLines/>
            </w:pPr>
            <w:r>
              <w:t>2021</w:t>
            </w:r>
          </w:p>
        </w:tc>
        <w:tc>
          <w:tcPr>
            <w:tcW w:w="543" w:type="dxa"/>
          </w:tcPr>
          <w:p w14:paraId="7AA5C4F5" w14:textId="6769ABD6" w:rsidR="0067606D" w:rsidRPr="00BD0E5E" w:rsidRDefault="0067606D" w:rsidP="0067606D">
            <w:pPr>
              <w:pStyle w:val="TabellHuvud"/>
              <w:keepNext/>
              <w:keepLines/>
            </w:pPr>
            <w:r w:rsidRPr="00BD0E5E">
              <w:t>202</w:t>
            </w:r>
            <w:r>
              <w:t>2</w:t>
            </w:r>
          </w:p>
        </w:tc>
      </w:tr>
      <w:tr w:rsidR="0067606D" w:rsidRPr="00BD0E5E" w14:paraId="6623DA67" w14:textId="77777777" w:rsidTr="0067606D">
        <w:tc>
          <w:tcPr>
            <w:tcW w:w="1680" w:type="dxa"/>
            <w:tcBorders>
              <w:top w:val="single" w:sz="18" w:space="0" w:color="auto"/>
              <w:bottom w:val="nil"/>
            </w:tcBorders>
            <w:tcMar>
              <w:left w:w="0" w:type="dxa"/>
              <w:right w:w="0" w:type="dxa"/>
            </w:tcMar>
          </w:tcPr>
          <w:p w14:paraId="4776BE95" w14:textId="6CA9CFDC" w:rsidR="0067606D" w:rsidRPr="00BD0E5E" w:rsidRDefault="0067606D" w:rsidP="0067606D">
            <w:pPr>
              <w:pStyle w:val="TabellRader"/>
              <w:keepNext/>
              <w:keepLines/>
              <w:jc w:val="left"/>
              <w:rPr>
                <w:b/>
              </w:rPr>
            </w:pPr>
            <w:r w:rsidRPr="00BD0E5E">
              <w:rPr>
                <w:b/>
              </w:rPr>
              <w:t xml:space="preserve">Finansiellt sparande i </w:t>
            </w:r>
            <w:r>
              <w:rPr>
                <w:b/>
              </w:rPr>
              <w:t>2019 års ekonomiska vårproposition</w:t>
            </w:r>
          </w:p>
        </w:tc>
        <w:tc>
          <w:tcPr>
            <w:tcW w:w="543" w:type="dxa"/>
            <w:tcBorders>
              <w:top w:val="single" w:sz="18" w:space="0" w:color="auto"/>
              <w:bottom w:val="nil"/>
            </w:tcBorders>
            <w:vAlign w:val="bottom"/>
          </w:tcPr>
          <w:p w14:paraId="317A4547" w14:textId="5791FDC9" w:rsidR="0067606D" w:rsidRPr="00391DAE" w:rsidRDefault="0067606D" w:rsidP="0067606D">
            <w:pPr>
              <w:pStyle w:val="TabellRader"/>
              <w:keepNext/>
              <w:keepLines/>
              <w:rPr>
                <w:b/>
              </w:rPr>
            </w:pPr>
            <w:r w:rsidRPr="00391DAE">
              <w:rPr>
                <w:b/>
              </w:rPr>
              <w:t>32</w:t>
            </w:r>
          </w:p>
        </w:tc>
        <w:tc>
          <w:tcPr>
            <w:tcW w:w="543" w:type="dxa"/>
            <w:tcBorders>
              <w:top w:val="single" w:sz="18" w:space="0" w:color="auto"/>
              <w:bottom w:val="nil"/>
            </w:tcBorders>
            <w:vAlign w:val="bottom"/>
          </w:tcPr>
          <w:p w14:paraId="3AC084E4" w14:textId="16C1E742" w:rsidR="0067606D" w:rsidRPr="00391DAE" w:rsidRDefault="0067606D" w:rsidP="0067606D">
            <w:pPr>
              <w:pStyle w:val="TabellRader"/>
              <w:keepNext/>
              <w:keepLines/>
              <w:rPr>
                <w:b/>
              </w:rPr>
            </w:pPr>
            <w:r w:rsidRPr="00391DAE">
              <w:rPr>
                <w:b/>
              </w:rPr>
              <w:t>30</w:t>
            </w:r>
          </w:p>
        </w:tc>
        <w:tc>
          <w:tcPr>
            <w:tcW w:w="542" w:type="dxa"/>
            <w:tcBorders>
              <w:top w:val="single" w:sz="18" w:space="0" w:color="auto"/>
              <w:bottom w:val="nil"/>
            </w:tcBorders>
            <w:vAlign w:val="bottom"/>
          </w:tcPr>
          <w:p w14:paraId="06B6FF57" w14:textId="27D17D49" w:rsidR="0067606D" w:rsidRPr="00391DAE" w:rsidRDefault="0067606D" w:rsidP="0067606D">
            <w:pPr>
              <w:pStyle w:val="TabellRader"/>
              <w:keepNext/>
              <w:keepLines/>
              <w:rPr>
                <w:b/>
              </w:rPr>
            </w:pPr>
            <w:r w:rsidRPr="00391DAE">
              <w:rPr>
                <w:b/>
              </w:rPr>
              <w:t>37</w:t>
            </w:r>
          </w:p>
        </w:tc>
        <w:tc>
          <w:tcPr>
            <w:tcW w:w="543" w:type="dxa"/>
            <w:tcBorders>
              <w:top w:val="single" w:sz="18" w:space="0" w:color="auto"/>
              <w:bottom w:val="nil"/>
            </w:tcBorders>
            <w:vAlign w:val="bottom"/>
          </w:tcPr>
          <w:p w14:paraId="064BFD73" w14:textId="26351380" w:rsidR="0067606D" w:rsidRPr="00391DAE" w:rsidRDefault="0067606D" w:rsidP="0067606D">
            <w:pPr>
              <w:pStyle w:val="TabellRader"/>
              <w:keepNext/>
              <w:keepLines/>
              <w:rPr>
                <w:b/>
              </w:rPr>
            </w:pPr>
            <w:r w:rsidRPr="00391DAE">
              <w:rPr>
                <w:b/>
              </w:rPr>
              <w:t>59</w:t>
            </w:r>
          </w:p>
        </w:tc>
        <w:tc>
          <w:tcPr>
            <w:tcW w:w="543" w:type="dxa"/>
            <w:tcBorders>
              <w:top w:val="single" w:sz="18" w:space="0" w:color="auto"/>
              <w:bottom w:val="nil"/>
            </w:tcBorders>
            <w:vAlign w:val="bottom"/>
          </w:tcPr>
          <w:p w14:paraId="356E5E49" w14:textId="5D39C9E0" w:rsidR="0067606D" w:rsidRPr="00391DAE" w:rsidRDefault="0067606D" w:rsidP="0067606D">
            <w:pPr>
              <w:pStyle w:val="TabellRader"/>
              <w:keepNext/>
              <w:keepLines/>
              <w:rPr>
                <w:b/>
              </w:rPr>
            </w:pPr>
            <w:r w:rsidRPr="00391DAE">
              <w:rPr>
                <w:b/>
              </w:rPr>
              <w:t>104</w:t>
            </w:r>
          </w:p>
        </w:tc>
      </w:tr>
      <w:tr w:rsidR="0067606D" w:rsidRPr="00BD0E5E" w14:paraId="17F2BDDE" w14:textId="77777777" w:rsidTr="0067606D">
        <w:tc>
          <w:tcPr>
            <w:tcW w:w="1680" w:type="dxa"/>
            <w:tcBorders>
              <w:top w:val="nil"/>
              <w:bottom w:val="single" w:sz="6" w:space="0" w:color="auto"/>
            </w:tcBorders>
            <w:tcMar>
              <w:left w:w="0" w:type="dxa"/>
              <w:right w:w="0" w:type="dxa"/>
            </w:tcMar>
          </w:tcPr>
          <w:p w14:paraId="087E90FD" w14:textId="3313AE01" w:rsidR="0067606D" w:rsidRPr="00EA3B06" w:rsidRDefault="0067606D" w:rsidP="0067606D">
            <w:pPr>
              <w:pStyle w:val="TabellRader"/>
              <w:keepNext/>
              <w:keepLines/>
              <w:jc w:val="left"/>
            </w:pPr>
            <w:r w:rsidRPr="00EA3B06">
              <w:t>Procent av BNP</w:t>
            </w:r>
          </w:p>
        </w:tc>
        <w:tc>
          <w:tcPr>
            <w:tcW w:w="543" w:type="dxa"/>
            <w:tcBorders>
              <w:top w:val="nil"/>
              <w:bottom w:val="single" w:sz="6" w:space="0" w:color="auto"/>
            </w:tcBorders>
            <w:vAlign w:val="bottom"/>
          </w:tcPr>
          <w:p w14:paraId="7A8CFF24" w14:textId="0D026EF2" w:rsidR="0067606D" w:rsidRPr="00EA3B06" w:rsidRDefault="0067606D" w:rsidP="0067606D">
            <w:pPr>
              <w:pStyle w:val="TabellRader"/>
              <w:keepNext/>
              <w:keepLines/>
            </w:pPr>
            <w:r w:rsidRPr="00EA3B06">
              <w:t>0,7</w:t>
            </w:r>
          </w:p>
        </w:tc>
        <w:tc>
          <w:tcPr>
            <w:tcW w:w="543" w:type="dxa"/>
            <w:tcBorders>
              <w:top w:val="nil"/>
              <w:bottom w:val="single" w:sz="6" w:space="0" w:color="auto"/>
            </w:tcBorders>
            <w:vAlign w:val="bottom"/>
          </w:tcPr>
          <w:p w14:paraId="0E2501FD" w14:textId="3166E1DA" w:rsidR="0067606D" w:rsidRPr="00EA3B06" w:rsidRDefault="0067606D" w:rsidP="0067606D">
            <w:pPr>
              <w:pStyle w:val="TabellRader"/>
              <w:keepNext/>
              <w:keepLines/>
            </w:pPr>
            <w:r w:rsidRPr="00EA3B06">
              <w:t>0,6</w:t>
            </w:r>
          </w:p>
        </w:tc>
        <w:tc>
          <w:tcPr>
            <w:tcW w:w="542" w:type="dxa"/>
            <w:tcBorders>
              <w:top w:val="nil"/>
              <w:bottom w:val="single" w:sz="6" w:space="0" w:color="auto"/>
            </w:tcBorders>
            <w:vAlign w:val="bottom"/>
          </w:tcPr>
          <w:p w14:paraId="3CCA0EC4" w14:textId="52F33AEA" w:rsidR="0067606D" w:rsidRPr="00EA3B06" w:rsidRDefault="0067606D" w:rsidP="0067606D">
            <w:pPr>
              <w:pStyle w:val="TabellRader"/>
              <w:keepNext/>
              <w:keepLines/>
            </w:pPr>
            <w:r w:rsidRPr="00EA3B06">
              <w:t>0,7</w:t>
            </w:r>
          </w:p>
        </w:tc>
        <w:tc>
          <w:tcPr>
            <w:tcW w:w="543" w:type="dxa"/>
            <w:tcBorders>
              <w:top w:val="nil"/>
              <w:bottom w:val="single" w:sz="6" w:space="0" w:color="auto"/>
            </w:tcBorders>
            <w:vAlign w:val="bottom"/>
          </w:tcPr>
          <w:p w14:paraId="1F44593E" w14:textId="1429BF55" w:rsidR="0067606D" w:rsidRPr="00EA3B06" w:rsidRDefault="0067606D" w:rsidP="0067606D">
            <w:pPr>
              <w:pStyle w:val="TabellRader"/>
              <w:keepNext/>
              <w:keepLines/>
            </w:pPr>
            <w:r w:rsidRPr="00EA3B06">
              <w:t>1,1</w:t>
            </w:r>
          </w:p>
        </w:tc>
        <w:tc>
          <w:tcPr>
            <w:tcW w:w="543" w:type="dxa"/>
            <w:tcBorders>
              <w:top w:val="nil"/>
              <w:bottom w:val="single" w:sz="6" w:space="0" w:color="auto"/>
            </w:tcBorders>
            <w:vAlign w:val="bottom"/>
          </w:tcPr>
          <w:p w14:paraId="2EA55676" w14:textId="209DCA84" w:rsidR="0067606D" w:rsidRPr="00EA3B06" w:rsidRDefault="0067606D" w:rsidP="0067606D">
            <w:pPr>
              <w:pStyle w:val="TabellRader"/>
              <w:keepNext/>
              <w:keepLines/>
            </w:pPr>
            <w:r w:rsidRPr="00EA3B06">
              <w:t>1,9</w:t>
            </w:r>
          </w:p>
        </w:tc>
      </w:tr>
      <w:tr w:rsidR="0067606D" w:rsidRPr="00BD0E5E" w14:paraId="6C6D803F" w14:textId="77777777" w:rsidTr="0067606D">
        <w:tc>
          <w:tcPr>
            <w:tcW w:w="1680" w:type="dxa"/>
            <w:tcBorders>
              <w:top w:val="single" w:sz="6" w:space="0" w:color="auto"/>
              <w:bottom w:val="nil"/>
            </w:tcBorders>
            <w:tcMar>
              <w:left w:w="0" w:type="dxa"/>
              <w:right w:w="0" w:type="dxa"/>
            </w:tcMar>
          </w:tcPr>
          <w:p w14:paraId="3062580A" w14:textId="15072CEA" w:rsidR="0067606D" w:rsidRPr="00BD0E5E" w:rsidRDefault="0067606D" w:rsidP="0067606D">
            <w:pPr>
              <w:pStyle w:val="TabellRader"/>
              <w:keepNext/>
              <w:keepLines/>
              <w:jc w:val="left"/>
              <w:rPr>
                <w:b/>
              </w:rPr>
            </w:pPr>
            <w:r w:rsidRPr="00BD0E5E">
              <w:rPr>
                <w:b/>
              </w:rPr>
              <w:t>Förändringar</w:t>
            </w:r>
          </w:p>
        </w:tc>
        <w:tc>
          <w:tcPr>
            <w:tcW w:w="543" w:type="dxa"/>
            <w:tcBorders>
              <w:top w:val="single" w:sz="6" w:space="0" w:color="auto"/>
              <w:bottom w:val="nil"/>
            </w:tcBorders>
            <w:vAlign w:val="bottom"/>
          </w:tcPr>
          <w:p w14:paraId="47D839DF" w14:textId="77777777" w:rsidR="0067606D" w:rsidRPr="00BD0E5E" w:rsidRDefault="0067606D" w:rsidP="0067606D">
            <w:pPr>
              <w:pStyle w:val="TabellRader"/>
              <w:keepNext/>
              <w:keepLines/>
              <w:rPr>
                <w:b/>
              </w:rPr>
            </w:pPr>
          </w:p>
        </w:tc>
        <w:tc>
          <w:tcPr>
            <w:tcW w:w="543" w:type="dxa"/>
            <w:tcBorders>
              <w:top w:val="single" w:sz="6" w:space="0" w:color="auto"/>
              <w:bottom w:val="nil"/>
            </w:tcBorders>
            <w:vAlign w:val="bottom"/>
          </w:tcPr>
          <w:p w14:paraId="4D30E95E" w14:textId="77777777" w:rsidR="0067606D" w:rsidRPr="00BD0E5E" w:rsidRDefault="0067606D" w:rsidP="0067606D">
            <w:pPr>
              <w:pStyle w:val="TabellRader"/>
              <w:keepNext/>
              <w:keepLines/>
              <w:rPr>
                <w:b/>
              </w:rPr>
            </w:pPr>
          </w:p>
        </w:tc>
        <w:tc>
          <w:tcPr>
            <w:tcW w:w="542" w:type="dxa"/>
            <w:tcBorders>
              <w:top w:val="single" w:sz="6" w:space="0" w:color="auto"/>
              <w:bottom w:val="nil"/>
            </w:tcBorders>
            <w:vAlign w:val="bottom"/>
          </w:tcPr>
          <w:p w14:paraId="68758E51" w14:textId="77777777" w:rsidR="0067606D" w:rsidRPr="00BD0E5E" w:rsidRDefault="0067606D" w:rsidP="0067606D">
            <w:pPr>
              <w:pStyle w:val="TabellRader"/>
              <w:keepNext/>
              <w:keepLines/>
              <w:rPr>
                <w:b/>
              </w:rPr>
            </w:pPr>
          </w:p>
        </w:tc>
        <w:tc>
          <w:tcPr>
            <w:tcW w:w="543" w:type="dxa"/>
            <w:tcBorders>
              <w:top w:val="single" w:sz="6" w:space="0" w:color="auto"/>
              <w:bottom w:val="nil"/>
            </w:tcBorders>
            <w:vAlign w:val="bottom"/>
          </w:tcPr>
          <w:p w14:paraId="44B82E0C" w14:textId="606EEAFD" w:rsidR="0067606D" w:rsidRPr="00BD0E5E" w:rsidRDefault="0067606D" w:rsidP="0067606D">
            <w:pPr>
              <w:pStyle w:val="TabellRader"/>
              <w:keepNext/>
              <w:keepLines/>
              <w:rPr>
                <w:b/>
              </w:rPr>
            </w:pPr>
          </w:p>
        </w:tc>
        <w:tc>
          <w:tcPr>
            <w:tcW w:w="543" w:type="dxa"/>
            <w:tcBorders>
              <w:top w:val="single" w:sz="6" w:space="0" w:color="auto"/>
              <w:bottom w:val="nil"/>
            </w:tcBorders>
            <w:vAlign w:val="bottom"/>
          </w:tcPr>
          <w:p w14:paraId="00E1AB19" w14:textId="0829C005" w:rsidR="0067606D" w:rsidRPr="00BD0E5E" w:rsidRDefault="0067606D" w:rsidP="0067606D">
            <w:pPr>
              <w:pStyle w:val="TabellRader"/>
              <w:keepNext/>
              <w:keepLines/>
              <w:rPr>
                <w:b/>
              </w:rPr>
            </w:pPr>
          </w:p>
        </w:tc>
      </w:tr>
      <w:tr w:rsidR="0067606D" w:rsidRPr="00BD0E5E" w14:paraId="06B5315E" w14:textId="77777777" w:rsidTr="0067606D">
        <w:tc>
          <w:tcPr>
            <w:tcW w:w="0" w:type="dxa"/>
            <w:tcBorders>
              <w:top w:val="nil"/>
              <w:bottom w:val="nil"/>
            </w:tcBorders>
            <w:tcMar>
              <w:left w:w="0" w:type="dxa"/>
              <w:right w:w="0" w:type="dxa"/>
            </w:tcMar>
          </w:tcPr>
          <w:p w14:paraId="27777BD3" w14:textId="4F52CA99" w:rsidR="0067606D" w:rsidRPr="00BD0E5E" w:rsidRDefault="0067606D" w:rsidP="0067606D">
            <w:pPr>
              <w:pStyle w:val="TabellRader"/>
              <w:keepNext/>
              <w:keepLines/>
              <w:jc w:val="left"/>
            </w:pPr>
            <w:r w:rsidRPr="00BD0E5E">
              <w:t>Inkomster</w:t>
            </w:r>
          </w:p>
        </w:tc>
        <w:tc>
          <w:tcPr>
            <w:tcW w:w="0" w:type="dxa"/>
            <w:tcBorders>
              <w:top w:val="nil"/>
              <w:bottom w:val="nil"/>
            </w:tcBorders>
            <w:vAlign w:val="bottom"/>
          </w:tcPr>
          <w:p w14:paraId="2DD61429" w14:textId="716313DA" w:rsidR="0067606D" w:rsidRPr="00BD0E5E" w:rsidRDefault="0067606D" w:rsidP="0067606D">
            <w:pPr>
              <w:pStyle w:val="TabellRader"/>
              <w:keepNext/>
              <w:keepLines/>
            </w:pPr>
            <w:r w:rsidRPr="0084197F">
              <w:t>12</w:t>
            </w:r>
          </w:p>
        </w:tc>
        <w:tc>
          <w:tcPr>
            <w:tcW w:w="0" w:type="dxa"/>
            <w:tcBorders>
              <w:top w:val="nil"/>
              <w:bottom w:val="nil"/>
            </w:tcBorders>
            <w:vAlign w:val="bottom"/>
          </w:tcPr>
          <w:p w14:paraId="08D03FD1" w14:textId="00FD7FF8" w:rsidR="0067606D" w:rsidRPr="00BD0E5E" w:rsidRDefault="0067606D" w:rsidP="0067606D">
            <w:pPr>
              <w:pStyle w:val="TabellRader"/>
              <w:keepNext/>
              <w:keepLines/>
            </w:pPr>
            <w:r w:rsidRPr="0084197F">
              <w:t>-3</w:t>
            </w:r>
          </w:p>
        </w:tc>
        <w:tc>
          <w:tcPr>
            <w:tcW w:w="0" w:type="dxa"/>
            <w:tcBorders>
              <w:top w:val="nil"/>
              <w:bottom w:val="nil"/>
            </w:tcBorders>
            <w:vAlign w:val="bottom"/>
          </w:tcPr>
          <w:p w14:paraId="382CDD03" w14:textId="1823049E" w:rsidR="0067606D" w:rsidRPr="00BD0E5E" w:rsidRDefault="0067606D">
            <w:pPr>
              <w:pStyle w:val="TabellRader"/>
              <w:keepNext/>
              <w:keepLines/>
            </w:pPr>
            <w:r w:rsidRPr="0084197F">
              <w:t>-15</w:t>
            </w:r>
          </w:p>
        </w:tc>
        <w:tc>
          <w:tcPr>
            <w:tcW w:w="0" w:type="dxa"/>
            <w:tcBorders>
              <w:top w:val="nil"/>
              <w:bottom w:val="nil"/>
            </w:tcBorders>
            <w:vAlign w:val="bottom"/>
          </w:tcPr>
          <w:p w14:paraId="1E3E781A" w14:textId="1274EBBB" w:rsidR="0067606D" w:rsidRPr="00BD0E5E" w:rsidRDefault="0067606D">
            <w:pPr>
              <w:pStyle w:val="TabellRader"/>
              <w:keepNext/>
              <w:keepLines/>
            </w:pPr>
            <w:r w:rsidRPr="0084197F">
              <w:t>-27</w:t>
            </w:r>
          </w:p>
        </w:tc>
        <w:tc>
          <w:tcPr>
            <w:tcW w:w="0" w:type="dxa"/>
            <w:tcBorders>
              <w:top w:val="nil"/>
              <w:bottom w:val="nil"/>
            </w:tcBorders>
            <w:vAlign w:val="bottom"/>
          </w:tcPr>
          <w:p w14:paraId="2C279CC0" w14:textId="2A842B1B" w:rsidR="0067606D" w:rsidRPr="00BD0E5E" w:rsidRDefault="0067606D">
            <w:pPr>
              <w:pStyle w:val="TabellRader"/>
              <w:keepNext/>
              <w:keepLines/>
            </w:pPr>
            <w:r w:rsidRPr="0084197F">
              <w:t>-28</w:t>
            </w:r>
          </w:p>
        </w:tc>
      </w:tr>
      <w:tr w:rsidR="0067606D" w:rsidRPr="00BD0E5E" w14:paraId="34443983" w14:textId="77777777" w:rsidTr="0067606D">
        <w:tc>
          <w:tcPr>
            <w:tcW w:w="0" w:type="dxa"/>
            <w:tcBorders>
              <w:top w:val="nil"/>
              <w:bottom w:val="nil"/>
            </w:tcBorders>
            <w:tcMar>
              <w:left w:w="0" w:type="dxa"/>
              <w:right w:w="0" w:type="dxa"/>
            </w:tcMar>
          </w:tcPr>
          <w:p w14:paraId="55D99274" w14:textId="36333543" w:rsidR="0067606D" w:rsidRPr="00BD0E5E" w:rsidRDefault="0067606D" w:rsidP="0067606D">
            <w:pPr>
              <w:pStyle w:val="TabellRader"/>
              <w:keepNext/>
              <w:keepLines/>
              <w:jc w:val="left"/>
            </w:pPr>
            <w:r w:rsidRPr="00BD0E5E">
              <w:t>Skatter</w:t>
            </w:r>
          </w:p>
        </w:tc>
        <w:tc>
          <w:tcPr>
            <w:tcW w:w="0" w:type="dxa"/>
            <w:tcBorders>
              <w:top w:val="nil"/>
              <w:bottom w:val="nil"/>
            </w:tcBorders>
            <w:vAlign w:val="bottom"/>
          </w:tcPr>
          <w:p w14:paraId="16D453C5" w14:textId="0B9D4F4F" w:rsidR="0067606D" w:rsidRPr="00BD0E5E" w:rsidRDefault="0067606D" w:rsidP="0067606D">
            <w:pPr>
              <w:pStyle w:val="TabellRader"/>
              <w:keepNext/>
              <w:keepLines/>
            </w:pPr>
            <w:r w:rsidRPr="0084197F">
              <w:t>13</w:t>
            </w:r>
          </w:p>
        </w:tc>
        <w:tc>
          <w:tcPr>
            <w:tcW w:w="0" w:type="dxa"/>
            <w:tcBorders>
              <w:top w:val="nil"/>
              <w:bottom w:val="nil"/>
            </w:tcBorders>
            <w:vAlign w:val="bottom"/>
          </w:tcPr>
          <w:p w14:paraId="6A9E680F" w14:textId="2CF835FC" w:rsidR="0067606D" w:rsidRPr="00BD0E5E" w:rsidRDefault="0067606D" w:rsidP="0067606D">
            <w:pPr>
              <w:pStyle w:val="TabellRader"/>
              <w:keepNext/>
              <w:keepLines/>
            </w:pPr>
            <w:r w:rsidRPr="0084197F">
              <w:t>2</w:t>
            </w:r>
          </w:p>
        </w:tc>
        <w:tc>
          <w:tcPr>
            <w:tcW w:w="0" w:type="dxa"/>
            <w:tcBorders>
              <w:top w:val="nil"/>
              <w:bottom w:val="nil"/>
            </w:tcBorders>
            <w:vAlign w:val="bottom"/>
          </w:tcPr>
          <w:p w14:paraId="5A0AE9D4" w14:textId="493BC56F" w:rsidR="0067606D" w:rsidRPr="00BD0E5E" w:rsidRDefault="0067606D">
            <w:pPr>
              <w:pStyle w:val="TabellRader"/>
              <w:keepNext/>
              <w:keepLines/>
            </w:pPr>
            <w:r w:rsidRPr="0084197F">
              <w:t>-12</w:t>
            </w:r>
          </w:p>
        </w:tc>
        <w:tc>
          <w:tcPr>
            <w:tcW w:w="0" w:type="dxa"/>
            <w:tcBorders>
              <w:top w:val="nil"/>
              <w:bottom w:val="nil"/>
            </w:tcBorders>
            <w:vAlign w:val="bottom"/>
          </w:tcPr>
          <w:p w14:paraId="5522C8F2" w14:textId="151218B5" w:rsidR="0067606D" w:rsidRPr="00BD0E5E" w:rsidRDefault="0067606D">
            <w:pPr>
              <w:pStyle w:val="TabellRader"/>
              <w:keepNext/>
              <w:keepLines/>
            </w:pPr>
            <w:r w:rsidRPr="0084197F">
              <w:t>-21</w:t>
            </w:r>
          </w:p>
        </w:tc>
        <w:tc>
          <w:tcPr>
            <w:tcW w:w="0" w:type="dxa"/>
            <w:tcBorders>
              <w:top w:val="nil"/>
              <w:bottom w:val="nil"/>
            </w:tcBorders>
            <w:vAlign w:val="bottom"/>
          </w:tcPr>
          <w:p w14:paraId="6FB956CF" w14:textId="724A8203" w:rsidR="0067606D" w:rsidRPr="00BD0E5E" w:rsidRDefault="0067606D">
            <w:pPr>
              <w:pStyle w:val="TabellRader"/>
              <w:keepNext/>
              <w:keepLines/>
            </w:pPr>
            <w:r w:rsidRPr="0084197F">
              <w:t>-19</w:t>
            </w:r>
          </w:p>
        </w:tc>
      </w:tr>
      <w:tr w:rsidR="0067606D" w:rsidRPr="00BD0E5E" w14:paraId="679730A2" w14:textId="77777777" w:rsidTr="0067606D">
        <w:tc>
          <w:tcPr>
            <w:tcW w:w="0" w:type="dxa"/>
            <w:tcBorders>
              <w:top w:val="nil"/>
              <w:bottom w:val="nil"/>
            </w:tcBorders>
            <w:tcMar>
              <w:left w:w="0" w:type="dxa"/>
              <w:right w:w="0" w:type="dxa"/>
            </w:tcMar>
          </w:tcPr>
          <w:p w14:paraId="05A3B2E8" w14:textId="658F1179" w:rsidR="0067606D" w:rsidRPr="00BD0E5E" w:rsidRDefault="0067606D" w:rsidP="0067606D">
            <w:pPr>
              <w:pStyle w:val="TabellRader"/>
              <w:keepNext/>
              <w:keepLines/>
              <w:jc w:val="left"/>
              <w:rPr>
                <w:i/>
              </w:rPr>
            </w:pPr>
            <w:r w:rsidRPr="00BD0E5E">
              <w:rPr>
                <w:i/>
              </w:rPr>
              <w:t>varav</w:t>
            </w:r>
          </w:p>
        </w:tc>
        <w:tc>
          <w:tcPr>
            <w:tcW w:w="0" w:type="dxa"/>
            <w:tcBorders>
              <w:top w:val="nil"/>
              <w:bottom w:val="nil"/>
            </w:tcBorders>
            <w:vAlign w:val="bottom"/>
          </w:tcPr>
          <w:p w14:paraId="741317B7" w14:textId="77777777" w:rsidR="0067606D" w:rsidRPr="00BD0E5E" w:rsidRDefault="0067606D" w:rsidP="0067606D">
            <w:pPr>
              <w:pStyle w:val="TabellRader"/>
              <w:keepNext/>
              <w:keepLines/>
              <w:rPr>
                <w:i/>
              </w:rPr>
            </w:pPr>
          </w:p>
        </w:tc>
        <w:tc>
          <w:tcPr>
            <w:tcW w:w="0" w:type="dxa"/>
            <w:tcBorders>
              <w:top w:val="nil"/>
              <w:bottom w:val="nil"/>
            </w:tcBorders>
            <w:vAlign w:val="bottom"/>
          </w:tcPr>
          <w:p w14:paraId="1B81B27B" w14:textId="77777777" w:rsidR="0067606D" w:rsidRPr="00BD0E5E" w:rsidRDefault="0067606D" w:rsidP="0067606D">
            <w:pPr>
              <w:pStyle w:val="TabellRader"/>
              <w:keepNext/>
              <w:keepLines/>
              <w:rPr>
                <w:i/>
              </w:rPr>
            </w:pPr>
          </w:p>
        </w:tc>
        <w:tc>
          <w:tcPr>
            <w:tcW w:w="0" w:type="dxa"/>
            <w:tcBorders>
              <w:top w:val="nil"/>
              <w:bottom w:val="nil"/>
            </w:tcBorders>
            <w:vAlign w:val="bottom"/>
          </w:tcPr>
          <w:p w14:paraId="59A8DAD8" w14:textId="77777777" w:rsidR="0067606D" w:rsidRPr="00BD0E5E" w:rsidRDefault="0067606D">
            <w:pPr>
              <w:pStyle w:val="TabellRader"/>
              <w:keepNext/>
              <w:keepLines/>
              <w:rPr>
                <w:i/>
              </w:rPr>
            </w:pPr>
          </w:p>
        </w:tc>
        <w:tc>
          <w:tcPr>
            <w:tcW w:w="0" w:type="dxa"/>
            <w:tcBorders>
              <w:top w:val="nil"/>
              <w:bottom w:val="nil"/>
            </w:tcBorders>
            <w:vAlign w:val="bottom"/>
          </w:tcPr>
          <w:p w14:paraId="2B7F6D63" w14:textId="613DADF9" w:rsidR="0067606D" w:rsidRPr="00BD0E5E" w:rsidRDefault="0067606D">
            <w:pPr>
              <w:pStyle w:val="TabellRader"/>
              <w:keepNext/>
              <w:keepLines/>
              <w:rPr>
                <w:i/>
              </w:rPr>
            </w:pPr>
          </w:p>
        </w:tc>
        <w:tc>
          <w:tcPr>
            <w:tcW w:w="0" w:type="dxa"/>
            <w:tcBorders>
              <w:top w:val="nil"/>
              <w:bottom w:val="nil"/>
            </w:tcBorders>
            <w:vAlign w:val="bottom"/>
          </w:tcPr>
          <w:p w14:paraId="3DE07938" w14:textId="39592223" w:rsidR="0067606D" w:rsidRPr="00BD0E5E" w:rsidRDefault="0067606D">
            <w:pPr>
              <w:pStyle w:val="TabellRader"/>
              <w:keepNext/>
              <w:keepLines/>
              <w:rPr>
                <w:i/>
              </w:rPr>
            </w:pPr>
          </w:p>
        </w:tc>
      </w:tr>
      <w:tr w:rsidR="0067606D" w:rsidRPr="00BD0E5E" w14:paraId="0D9A376C" w14:textId="77777777" w:rsidTr="0067606D">
        <w:tc>
          <w:tcPr>
            <w:tcW w:w="0" w:type="dxa"/>
            <w:tcBorders>
              <w:top w:val="nil"/>
              <w:bottom w:val="nil"/>
            </w:tcBorders>
            <w:tcMar>
              <w:left w:w="0" w:type="dxa"/>
              <w:right w:w="0" w:type="dxa"/>
            </w:tcMar>
          </w:tcPr>
          <w:p w14:paraId="4FBE71B9" w14:textId="3C9E2965" w:rsidR="0067606D" w:rsidRPr="00BD0E5E" w:rsidRDefault="0067606D" w:rsidP="0067606D">
            <w:pPr>
              <w:pStyle w:val="TabellRader"/>
              <w:keepNext/>
              <w:keepLines/>
              <w:jc w:val="left"/>
              <w:rPr>
                <w:i/>
              </w:rPr>
            </w:pPr>
            <w:r w:rsidRPr="00BD0E5E">
              <w:rPr>
                <w:i/>
              </w:rPr>
              <w:t>Skatter staten</w:t>
            </w:r>
          </w:p>
        </w:tc>
        <w:tc>
          <w:tcPr>
            <w:tcW w:w="0" w:type="dxa"/>
            <w:tcBorders>
              <w:top w:val="nil"/>
              <w:bottom w:val="nil"/>
            </w:tcBorders>
            <w:vAlign w:val="bottom"/>
          </w:tcPr>
          <w:p w14:paraId="581DB866" w14:textId="5A6CC6EE" w:rsidR="0067606D" w:rsidRPr="00A014D0" w:rsidRDefault="0067606D" w:rsidP="0067606D">
            <w:pPr>
              <w:pStyle w:val="TabellRader"/>
              <w:keepNext/>
              <w:keepLines/>
              <w:rPr>
                <w:i/>
              </w:rPr>
            </w:pPr>
            <w:r w:rsidRPr="00704BCF">
              <w:rPr>
                <w:i/>
              </w:rPr>
              <w:t>11</w:t>
            </w:r>
          </w:p>
        </w:tc>
        <w:tc>
          <w:tcPr>
            <w:tcW w:w="0" w:type="dxa"/>
            <w:tcBorders>
              <w:top w:val="nil"/>
              <w:bottom w:val="nil"/>
            </w:tcBorders>
            <w:vAlign w:val="bottom"/>
          </w:tcPr>
          <w:p w14:paraId="0737F401" w14:textId="1A188915" w:rsidR="0067606D" w:rsidRPr="00A014D0" w:rsidRDefault="0067606D" w:rsidP="0067606D">
            <w:pPr>
              <w:pStyle w:val="TabellRader"/>
              <w:keepNext/>
              <w:keepLines/>
              <w:rPr>
                <w:i/>
              </w:rPr>
            </w:pPr>
            <w:r w:rsidRPr="00704BCF">
              <w:rPr>
                <w:i/>
              </w:rPr>
              <w:t>3</w:t>
            </w:r>
          </w:p>
        </w:tc>
        <w:tc>
          <w:tcPr>
            <w:tcW w:w="0" w:type="dxa"/>
            <w:tcBorders>
              <w:top w:val="nil"/>
              <w:bottom w:val="nil"/>
            </w:tcBorders>
            <w:vAlign w:val="bottom"/>
          </w:tcPr>
          <w:p w14:paraId="089880C4" w14:textId="3A4F9E55" w:rsidR="0067606D" w:rsidRPr="00A014D0" w:rsidRDefault="0067606D">
            <w:pPr>
              <w:pStyle w:val="TabellRader"/>
              <w:keepNext/>
              <w:keepLines/>
              <w:rPr>
                <w:i/>
              </w:rPr>
            </w:pPr>
            <w:r w:rsidRPr="00704BCF">
              <w:rPr>
                <w:i/>
              </w:rPr>
              <w:t>-7</w:t>
            </w:r>
          </w:p>
        </w:tc>
        <w:tc>
          <w:tcPr>
            <w:tcW w:w="0" w:type="dxa"/>
            <w:tcBorders>
              <w:top w:val="nil"/>
              <w:bottom w:val="nil"/>
            </w:tcBorders>
            <w:vAlign w:val="bottom"/>
          </w:tcPr>
          <w:p w14:paraId="09DDEA2C" w14:textId="1B79E318" w:rsidR="0067606D" w:rsidRPr="00A014D0" w:rsidRDefault="0067606D">
            <w:pPr>
              <w:pStyle w:val="TabellRader"/>
              <w:keepNext/>
              <w:keepLines/>
              <w:rPr>
                <w:i/>
              </w:rPr>
            </w:pPr>
            <w:r w:rsidRPr="00704BCF">
              <w:rPr>
                <w:i/>
              </w:rPr>
              <w:t>-13</w:t>
            </w:r>
          </w:p>
        </w:tc>
        <w:tc>
          <w:tcPr>
            <w:tcW w:w="0" w:type="dxa"/>
            <w:tcBorders>
              <w:top w:val="nil"/>
              <w:bottom w:val="nil"/>
            </w:tcBorders>
            <w:vAlign w:val="bottom"/>
          </w:tcPr>
          <w:p w14:paraId="5D908DBB" w14:textId="2E09DCBF" w:rsidR="0067606D" w:rsidRPr="00A014D0" w:rsidRDefault="0067606D">
            <w:pPr>
              <w:pStyle w:val="TabellRader"/>
              <w:keepNext/>
              <w:keepLines/>
              <w:rPr>
                <w:i/>
              </w:rPr>
            </w:pPr>
            <w:r w:rsidRPr="00704BCF">
              <w:rPr>
                <w:i/>
              </w:rPr>
              <w:t>-7</w:t>
            </w:r>
          </w:p>
        </w:tc>
      </w:tr>
      <w:tr w:rsidR="0067606D" w:rsidRPr="00BD0E5E" w14:paraId="69E2B636" w14:textId="77777777" w:rsidTr="0067606D">
        <w:tc>
          <w:tcPr>
            <w:tcW w:w="0" w:type="dxa"/>
            <w:tcBorders>
              <w:top w:val="nil"/>
              <w:bottom w:val="nil"/>
            </w:tcBorders>
            <w:tcMar>
              <w:left w:w="0" w:type="dxa"/>
              <w:right w:w="0" w:type="dxa"/>
            </w:tcMar>
          </w:tcPr>
          <w:p w14:paraId="4BC22A14" w14:textId="1AA6EAC0" w:rsidR="0067606D" w:rsidRPr="00BD0E5E" w:rsidRDefault="0067606D" w:rsidP="0067606D">
            <w:pPr>
              <w:pStyle w:val="TabellRader"/>
              <w:keepNext/>
              <w:keepLines/>
              <w:jc w:val="left"/>
              <w:rPr>
                <w:i/>
              </w:rPr>
            </w:pPr>
            <w:r w:rsidRPr="00BD0E5E">
              <w:rPr>
                <w:i/>
              </w:rPr>
              <w:t>Skatter ålderspensionssystemet</w:t>
            </w:r>
          </w:p>
        </w:tc>
        <w:tc>
          <w:tcPr>
            <w:tcW w:w="0" w:type="dxa"/>
            <w:tcBorders>
              <w:top w:val="nil"/>
              <w:bottom w:val="nil"/>
            </w:tcBorders>
            <w:vAlign w:val="bottom"/>
          </w:tcPr>
          <w:p w14:paraId="72D51076" w14:textId="75F18163" w:rsidR="0067606D" w:rsidRPr="00A014D0" w:rsidRDefault="0067606D" w:rsidP="0067606D">
            <w:pPr>
              <w:pStyle w:val="TabellRader"/>
              <w:keepNext/>
              <w:keepLines/>
              <w:rPr>
                <w:i/>
              </w:rPr>
            </w:pPr>
            <w:r w:rsidRPr="00704BCF">
              <w:rPr>
                <w:i/>
              </w:rPr>
              <w:t>0</w:t>
            </w:r>
          </w:p>
        </w:tc>
        <w:tc>
          <w:tcPr>
            <w:tcW w:w="0" w:type="dxa"/>
            <w:tcBorders>
              <w:top w:val="nil"/>
              <w:bottom w:val="nil"/>
            </w:tcBorders>
            <w:vAlign w:val="bottom"/>
          </w:tcPr>
          <w:p w14:paraId="72E57ED8" w14:textId="4CFDACCC" w:rsidR="0067606D" w:rsidRPr="00A014D0" w:rsidRDefault="0067606D" w:rsidP="0067606D">
            <w:pPr>
              <w:pStyle w:val="TabellRader"/>
              <w:keepNext/>
              <w:keepLines/>
              <w:rPr>
                <w:i/>
              </w:rPr>
            </w:pPr>
            <w:r w:rsidRPr="00704BCF">
              <w:rPr>
                <w:i/>
              </w:rPr>
              <w:t>0</w:t>
            </w:r>
          </w:p>
        </w:tc>
        <w:tc>
          <w:tcPr>
            <w:tcW w:w="0" w:type="dxa"/>
            <w:tcBorders>
              <w:top w:val="nil"/>
              <w:bottom w:val="nil"/>
            </w:tcBorders>
            <w:vAlign w:val="bottom"/>
          </w:tcPr>
          <w:p w14:paraId="69400799" w14:textId="3ADAF570" w:rsidR="0067606D" w:rsidRPr="00A014D0" w:rsidRDefault="0067606D">
            <w:pPr>
              <w:pStyle w:val="TabellRader"/>
              <w:keepNext/>
              <w:keepLines/>
              <w:rPr>
                <w:i/>
              </w:rPr>
            </w:pPr>
            <w:r w:rsidRPr="00704BCF">
              <w:rPr>
                <w:i/>
              </w:rPr>
              <w:t>0</w:t>
            </w:r>
          </w:p>
        </w:tc>
        <w:tc>
          <w:tcPr>
            <w:tcW w:w="0" w:type="dxa"/>
            <w:tcBorders>
              <w:top w:val="nil"/>
              <w:bottom w:val="nil"/>
            </w:tcBorders>
            <w:vAlign w:val="bottom"/>
          </w:tcPr>
          <w:p w14:paraId="4CC65029" w14:textId="7D068FAB" w:rsidR="0067606D" w:rsidRPr="00A014D0" w:rsidRDefault="0067606D">
            <w:pPr>
              <w:pStyle w:val="TabellRader"/>
              <w:keepNext/>
              <w:keepLines/>
              <w:rPr>
                <w:i/>
              </w:rPr>
            </w:pPr>
            <w:r w:rsidRPr="00704BCF">
              <w:rPr>
                <w:i/>
              </w:rPr>
              <w:t>-1</w:t>
            </w:r>
          </w:p>
        </w:tc>
        <w:tc>
          <w:tcPr>
            <w:tcW w:w="0" w:type="dxa"/>
            <w:tcBorders>
              <w:top w:val="nil"/>
              <w:bottom w:val="nil"/>
            </w:tcBorders>
            <w:vAlign w:val="bottom"/>
          </w:tcPr>
          <w:p w14:paraId="58705E69" w14:textId="7FC285FC" w:rsidR="0067606D" w:rsidRPr="00A014D0" w:rsidRDefault="0067606D">
            <w:pPr>
              <w:pStyle w:val="TabellRader"/>
              <w:keepNext/>
              <w:keepLines/>
              <w:rPr>
                <w:i/>
              </w:rPr>
            </w:pPr>
            <w:r w:rsidRPr="00704BCF">
              <w:rPr>
                <w:i/>
              </w:rPr>
              <w:t>-1</w:t>
            </w:r>
          </w:p>
        </w:tc>
      </w:tr>
      <w:tr w:rsidR="0067606D" w:rsidRPr="00BD0E5E" w14:paraId="4EF402DB" w14:textId="77777777" w:rsidTr="0067606D">
        <w:tc>
          <w:tcPr>
            <w:tcW w:w="0" w:type="dxa"/>
            <w:tcBorders>
              <w:top w:val="nil"/>
              <w:bottom w:val="nil"/>
            </w:tcBorders>
            <w:tcMar>
              <w:left w:w="0" w:type="dxa"/>
              <w:right w:w="0" w:type="dxa"/>
            </w:tcMar>
          </w:tcPr>
          <w:p w14:paraId="40F7F456" w14:textId="1088802D" w:rsidR="0067606D" w:rsidRPr="00BD0E5E" w:rsidRDefault="0067606D" w:rsidP="0067606D">
            <w:pPr>
              <w:pStyle w:val="TabellRader"/>
              <w:keepNext/>
              <w:keepLines/>
              <w:jc w:val="left"/>
              <w:rPr>
                <w:i/>
              </w:rPr>
            </w:pPr>
            <w:r w:rsidRPr="00BD0E5E">
              <w:rPr>
                <w:i/>
              </w:rPr>
              <w:t>Skatter kommunsektorn</w:t>
            </w:r>
          </w:p>
        </w:tc>
        <w:tc>
          <w:tcPr>
            <w:tcW w:w="0" w:type="dxa"/>
            <w:tcBorders>
              <w:top w:val="nil"/>
              <w:bottom w:val="nil"/>
            </w:tcBorders>
            <w:vAlign w:val="bottom"/>
          </w:tcPr>
          <w:p w14:paraId="03654E34" w14:textId="70EBEF11" w:rsidR="0067606D" w:rsidRPr="00A014D0" w:rsidRDefault="0067606D" w:rsidP="0067606D">
            <w:pPr>
              <w:pStyle w:val="TabellRader"/>
              <w:keepNext/>
              <w:keepLines/>
              <w:rPr>
                <w:i/>
              </w:rPr>
            </w:pPr>
            <w:r w:rsidRPr="00704BCF">
              <w:rPr>
                <w:i/>
              </w:rPr>
              <w:t>2</w:t>
            </w:r>
          </w:p>
        </w:tc>
        <w:tc>
          <w:tcPr>
            <w:tcW w:w="0" w:type="dxa"/>
            <w:tcBorders>
              <w:top w:val="nil"/>
              <w:bottom w:val="nil"/>
            </w:tcBorders>
            <w:vAlign w:val="bottom"/>
          </w:tcPr>
          <w:p w14:paraId="6075D4E4" w14:textId="263F5A23" w:rsidR="0067606D" w:rsidRPr="00A014D0" w:rsidRDefault="0067606D" w:rsidP="0067606D">
            <w:pPr>
              <w:pStyle w:val="TabellRader"/>
              <w:keepNext/>
              <w:keepLines/>
              <w:rPr>
                <w:i/>
              </w:rPr>
            </w:pPr>
            <w:r w:rsidRPr="00704BCF">
              <w:rPr>
                <w:i/>
              </w:rPr>
              <w:t>-1</w:t>
            </w:r>
          </w:p>
        </w:tc>
        <w:tc>
          <w:tcPr>
            <w:tcW w:w="0" w:type="dxa"/>
            <w:tcBorders>
              <w:top w:val="nil"/>
              <w:bottom w:val="nil"/>
            </w:tcBorders>
            <w:vAlign w:val="bottom"/>
          </w:tcPr>
          <w:p w14:paraId="23750AEB" w14:textId="6771A709" w:rsidR="0067606D" w:rsidRPr="00A014D0" w:rsidRDefault="0067606D">
            <w:pPr>
              <w:pStyle w:val="TabellRader"/>
              <w:keepNext/>
              <w:keepLines/>
              <w:rPr>
                <w:i/>
              </w:rPr>
            </w:pPr>
            <w:r w:rsidRPr="00704BCF">
              <w:rPr>
                <w:i/>
              </w:rPr>
              <w:t>-5</w:t>
            </w:r>
          </w:p>
        </w:tc>
        <w:tc>
          <w:tcPr>
            <w:tcW w:w="0" w:type="dxa"/>
            <w:tcBorders>
              <w:top w:val="nil"/>
              <w:bottom w:val="nil"/>
            </w:tcBorders>
            <w:vAlign w:val="bottom"/>
          </w:tcPr>
          <w:p w14:paraId="6923FD03" w14:textId="0E21F890" w:rsidR="0067606D" w:rsidRPr="00A014D0" w:rsidRDefault="0067606D">
            <w:pPr>
              <w:pStyle w:val="TabellRader"/>
              <w:keepNext/>
              <w:keepLines/>
              <w:rPr>
                <w:i/>
              </w:rPr>
            </w:pPr>
            <w:r w:rsidRPr="00704BCF">
              <w:rPr>
                <w:i/>
              </w:rPr>
              <w:t>-8</w:t>
            </w:r>
          </w:p>
        </w:tc>
        <w:tc>
          <w:tcPr>
            <w:tcW w:w="0" w:type="dxa"/>
            <w:tcBorders>
              <w:top w:val="nil"/>
              <w:bottom w:val="nil"/>
            </w:tcBorders>
            <w:vAlign w:val="bottom"/>
          </w:tcPr>
          <w:p w14:paraId="5C3095E9" w14:textId="48495C31" w:rsidR="0067606D" w:rsidRPr="00A014D0" w:rsidRDefault="0067606D">
            <w:pPr>
              <w:pStyle w:val="TabellRader"/>
              <w:keepNext/>
              <w:keepLines/>
              <w:rPr>
                <w:i/>
              </w:rPr>
            </w:pPr>
            <w:r w:rsidRPr="00704BCF">
              <w:rPr>
                <w:i/>
              </w:rPr>
              <w:t>-10</w:t>
            </w:r>
          </w:p>
        </w:tc>
      </w:tr>
      <w:tr w:rsidR="0067606D" w:rsidRPr="00BD0E5E" w14:paraId="27895823" w14:textId="77777777" w:rsidTr="0067606D">
        <w:tc>
          <w:tcPr>
            <w:tcW w:w="0" w:type="dxa"/>
            <w:tcBorders>
              <w:top w:val="nil"/>
              <w:bottom w:val="single" w:sz="6" w:space="0" w:color="auto"/>
            </w:tcBorders>
            <w:tcMar>
              <w:left w:w="0" w:type="dxa"/>
              <w:right w:w="0" w:type="dxa"/>
            </w:tcMar>
          </w:tcPr>
          <w:p w14:paraId="20764A46" w14:textId="5FA9E934" w:rsidR="0067606D" w:rsidRPr="00BD0E5E" w:rsidRDefault="0067606D" w:rsidP="0067606D">
            <w:pPr>
              <w:pStyle w:val="TabellRader"/>
              <w:keepNext/>
              <w:keepLines/>
              <w:jc w:val="left"/>
            </w:pPr>
            <w:r w:rsidRPr="00BD0E5E">
              <w:t>Övriga inkomster</w:t>
            </w:r>
          </w:p>
        </w:tc>
        <w:tc>
          <w:tcPr>
            <w:tcW w:w="0" w:type="dxa"/>
            <w:tcBorders>
              <w:top w:val="nil"/>
              <w:bottom w:val="single" w:sz="6" w:space="0" w:color="auto"/>
            </w:tcBorders>
            <w:vAlign w:val="bottom"/>
          </w:tcPr>
          <w:p w14:paraId="750C1A78" w14:textId="7DC16F80" w:rsidR="0067606D" w:rsidRPr="00BD0E5E" w:rsidRDefault="0067606D" w:rsidP="0067606D">
            <w:pPr>
              <w:pStyle w:val="TabellRader"/>
              <w:keepNext/>
              <w:keepLines/>
            </w:pPr>
            <w:r w:rsidRPr="0084197F">
              <w:t>-1</w:t>
            </w:r>
          </w:p>
        </w:tc>
        <w:tc>
          <w:tcPr>
            <w:tcW w:w="0" w:type="dxa"/>
            <w:tcBorders>
              <w:top w:val="nil"/>
              <w:bottom w:val="single" w:sz="6" w:space="0" w:color="auto"/>
            </w:tcBorders>
            <w:vAlign w:val="bottom"/>
          </w:tcPr>
          <w:p w14:paraId="6C6072E4" w14:textId="00DF7B90" w:rsidR="0067606D" w:rsidRPr="00BD0E5E" w:rsidRDefault="0067606D" w:rsidP="0067606D">
            <w:pPr>
              <w:pStyle w:val="TabellRader"/>
              <w:keepNext/>
              <w:keepLines/>
            </w:pPr>
            <w:r w:rsidRPr="0084197F">
              <w:t>-5</w:t>
            </w:r>
          </w:p>
        </w:tc>
        <w:tc>
          <w:tcPr>
            <w:tcW w:w="0" w:type="dxa"/>
            <w:tcBorders>
              <w:top w:val="nil"/>
              <w:bottom w:val="single" w:sz="6" w:space="0" w:color="auto"/>
            </w:tcBorders>
            <w:vAlign w:val="bottom"/>
          </w:tcPr>
          <w:p w14:paraId="4B247410" w14:textId="1893F2BF" w:rsidR="0067606D" w:rsidRPr="00BD0E5E" w:rsidRDefault="0067606D">
            <w:pPr>
              <w:pStyle w:val="TabellRader"/>
              <w:keepNext/>
              <w:keepLines/>
            </w:pPr>
            <w:r w:rsidRPr="0084197F">
              <w:t>-3</w:t>
            </w:r>
          </w:p>
        </w:tc>
        <w:tc>
          <w:tcPr>
            <w:tcW w:w="0" w:type="dxa"/>
            <w:tcBorders>
              <w:top w:val="nil"/>
              <w:bottom w:val="single" w:sz="6" w:space="0" w:color="auto"/>
            </w:tcBorders>
            <w:vAlign w:val="bottom"/>
          </w:tcPr>
          <w:p w14:paraId="4008E84A" w14:textId="7ED43C09" w:rsidR="0067606D" w:rsidRPr="00BD0E5E" w:rsidRDefault="0067606D">
            <w:pPr>
              <w:pStyle w:val="TabellRader"/>
              <w:keepNext/>
              <w:keepLines/>
            </w:pPr>
            <w:r w:rsidRPr="0084197F">
              <w:t>-6</w:t>
            </w:r>
          </w:p>
        </w:tc>
        <w:tc>
          <w:tcPr>
            <w:tcW w:w="0" w:type="dxa"/>
            <w:tcBorders>
              <w:top w:val="nil"/>
              <w:bottom w:val="single" w:sz="6" w:space="0" w:color="auto"/>
            </w:tcBorders>
            <w:vAlign w:val="bottom"/>
          </w:tcPr>
          <w:p w14:paraId="50855E8E" w14:textId="2F1028E2" w:rsidR="0067606D" w:rsidRPr="00BD0E5E" w:rsidRDefault="0067606D">
            <w:pPr>
              <w:pStyle w:val="TabellRader"/>
              <w:keepNext/>
              <w:keepLines/>
            </w:pPr>
            <w:r w:rsidRPr="0084197F">
              <w:t>-9</w:t>
            </w:r>
          </w:p>
        </w:tc>
      </w:tr>
      <w:tr w:rsidR="0067606D" w:rsidRPr="00BD0E5E" w14:paraId="07A4A20D" w14:textId="77777777" w:rsidTr="0067606D">
        <w:tc>
          <w:tcPr>
            <w:tcW w:w="0" w:type="dxa"/>
            <w:tcBorders>
              <w:top w:val="single" w:sz="6" w:space="0" w:color="auto"/>
              <w:bottom w:val="nil"/>
            </w:tcBorders>
            <w:tcMar>
              <w:left w:w="0" w:type="dxa"/>
              <w:right w:w="0" w:type="dxa"/>
            </w:tcMar>
          </w:tcPr>
          <w:p w14:paraId="2722115B" w14:textId="14646C33" w:rsidR="0067606D" w:rsidRPr="00BD0E5E" w:rsidRDefault="0067606D" w:rsidP="0067606D">
            <w:pPr>
              <w:pStyle w:val="TabellRader"/>
              <w:keepNext/>
              <w:keepLines/>
              <w:jc w:val="left"/>
            </w:pPr>
            <w:r w:rsidRPr="00BD0E5E">
              <w:t>Utgifter</w:t>
            </w:r>
          </w:p>
        </w:tc>
        <w:tc>
          <w:tcPr>
            <w:tcW w:w="0" w:type="dxa"/>
            <w:tcBorders>
              <w:top w:val="single" w:sz="6" w:space="0" w:color="auto"/>
              <w:bottom w:val="nil"/>
            </w:tcBorders>
            <w:vAlign w:val="bottom"/>
          </w:tcPr>
          <w:p w14:paraId="61009EE2" w14:textId="642FA952" w:rsidR="0067606D" w:rsidRPr="00BD0E5E" w:rsidRDefault="0067606D" w:rsidP="0067606D">
            <w:pPr>
              <w:pStyle w:val="TabellRader"/>
              <w:keepNext/>
              <w:keepLines/>
            </w:pPr>
            <w:r w:rsidRPr="0084197F">
              <w:t>2</w:t>
            </w:r>
          </w:p>
        </w:tc>
        <w:tc>
          <w:tcPr>
            <w:tcW w:w="0" w:type="dxa"/>
            <w:tcBorders>
              <w:top w:val="single" w:sz="6" w:space="0" w:color="auto"/>
              <w:bottom w:val="nil"/>
            </w:tcBorders>
            <w:vAlign w:val="bottom"/>
          </w:tcPr>
          <w:p w14:paraId="6FDC213C" w14:textId="137F8C74" w:rsidR="0067606D" w:rsidRPr="00BD0E5E" w:rsidRDefault="0067606D" w:rsidP="0067606D">
            <w:pPr>
              <w:pStyle w:val="TabellRader"/>
              <w:keepNext/>
              <w:keepLines/>
            </w:pPr>
            <w:r w:rsidRPr="0084197F">
              <w:t>5</w:t>
            </w:r>
          </w:p>
        </w:tc>
        <w:tc>
          <w:tcPr>
            <w:tcW w:w="0" w:type="dxa"/>
            <w:tcBorders>
              <w:top w:val="single" w:sz="6" w:space="0" w:color="auto"/>
              <w:bottom w:val="nil"/>
            </w:tcBorders>
            <w:vAlign w:val="bottom"/>
          </w:tcPr>
          <w:p w14:paraId="6AF3F288" w14:textId="1F3BF391" w:rsidR="0067606D" w:rsidRPr="00BD0E5E" w:rsidRDefault="0067606D">
            <w:pPr>
              <w:pStyle w:val="TabellRader"/>
              <w:keepNext/>
              <w:keepLines/>
            </w:pPr>
            <w:r w:rsidRPr="0084197F">
              <w:t>5</w:t>
            </w:r>
          </w:p>
        </w:tc>
        <w:tc>
          <w:tcPr>
            <w:tcW w:w="0" w:type="dxa"/>
            <w:tcBorders>
              <w:top w:val="single" w:sz="6" w:space="0" w:color="auto"/>
              <w:bottom w:val="nil"/>
            </w:tcBorders>
            <w:vAlign w:val="bottom"/>
          </w:tcPr>
          <w:p w14:paraId="3A13C22A" w14:textId="59FBC8B5" w:rsidR="0067606D" w:rsidRPr="00BD0E5E" w:rsidRDefault="0067606D">
            <w:pPr>
              <w:pStyle w:val="TabellRader"/>
              <w:keepNext/>
              <w:keepLines/>
            </w:pPr>
            <w:r w:rsidRPr="0084197F">
              <w:t>11</w:t>
            </w:r>
          </w:p>
        </w:tc>
        <w:tc>
          <w:tcPr>
            <w:tcW w:w="0" w:type="dxa"/>
            <w:tcBorders>
              <w:top w:val="single" w:sz="6" w:space="0" w:color="auto"/>
              <w:bottom w:val="nil"/>
            </w:tcBorders>
            <w:vAlign w:val="bottom"/>
          </w:tcPr>
          <w:p w14:paraId="2BAC2F70" w14:textId="2B4FA916" w:rsidR="0067606D" w:rsidRPr="00BD0E5E" w:rsidRDefault="0067606D">
            <w:pPr>
              <w:pStyle w:val="TabellRader"/>
              <w:keepNext/>
              <w:keepLines/>
            </w:pPr>
            <w:r w:rsidRPr="0084197F">
              <w:t>9</w:t>
            </w:r>
          </w:p>
        </w:tc>
      </w:tr>
      <w:tr w:rsidR="0067606D" w:rsidRPr="00BD0E5E" w14:paraId="7540E7BE" w14:textId="77777777" w:rsidTr="0067606D">
        <w:tc>
          <w:tcPr>
            <w:tcW w:w="0" w:type="dxa"/>
            <w:tcBorders>
              <w:top w:val="nil"/>
              <w:bottom w:val="nil"/>
            </w:tcBorders>
            <w:tcMar>
              <w:left w:w="0" w:type="dxa"/>
              <w:right w:w="0" w:type="dxa"/>
            </w:tcMar>
          </w:tcPr>
          <w:p w14:paraId="3183F58D" w14:textId="6B97A11D" w:rsidR="0067606D" w:rsidRPr="00BD0E5E" w:rsidRDefault="0067606D" w:rsidP="0067606D">
            <w:pPr>
              <w:pStyle w:val="TabellRader"/>
              <w:keepNext/>
              <w:keepLines/>
              <w:jc w:val="left"/>
            </w:pPr>
            <w:r w:rsidRPr="00BD0E5E">
              <w:t>Kommunal konsumtion</w:t>
            </w:r>
          </w:p>
        </w:tc>
        <w:tc>
          <w:tcPr>
            <w:tcW w:w="0" w:type="dxa"/>
            <w:tcBorders>
              <w:top w:val="nil"/>
              <w:bottom w:val="nil"/>
            </w:tcBorders>
            <w:vAlign w:val="bottom"/>
          </w:tcPr>
          <w:p w14:paraId="2E6FDE9E" w14:textId="26025172" w:rsidR="0067606D" w:rsidRPr="00BD0E5E" w:rsidRDefault="0067606D" w:rsidP="0067606D">
            <w:pPr>
              <w:pStyle w:val="TabellRader"/>
              <w:keepNext/>
              <w:keepLines/>
            </w:pPr>
            <w:r w:rsidRPr="0084197F">
              <w:t>2</w:t>
            </w:r>
          </w:p>
        </w:tc>
        <w:tc>
          <w:tcPr>
            <w:tcW w:w="0" w:type="dxa"/>
            <w:tcBorders>
              <w:top w:val="nil"/>
              <w:bottom w:val="nil"/>
            </w:tcBorders>
            <w:vAlign w:val="bottom"/>
          </w:tcPr>
          <w:p w14:paraId="14BC1650" w14:textId="41FB3F68" w:rsidR="0067606D" w:rsidRPr="00BD0E5E" w:rsidRDefault="0067606D" w:rsidP="0067606D">
            <w:pPr>
              <w:pStyle w:val="TabellRader"/>
              <w:keepNext/>
              <w:keepLines/>
            </w:pPr>
            <w:r w:rsidRPr="0084197F">
              <w:t>3</w:t>
            </w:r>
          </w:p>
        </w:tc>
        <w:tc>
          <w:tcPr>
            <w:tcW w:w="0" w:type="dxa"/>
            <w:tcBorders>
              <w:top w:val="nil"/>
              <w:bottom w:val="nil"/>
            </w:tcBorders>
            <w:vAlign w:val="bottom"/>
          </w:tcPr>
          <w:p w14:paraId="0EB0B669" w14:textId="5EBC4D13" w:rsidR="0067606D" w:rsidRPr="00BD0E5E" w:rsidRDefault="0067606D">
            <w:pPr>
              <w:pStyle w:val="TabellRader"/>
              <w:keepNext/>
              <w:keepLines/>
            </w:pPr>
            <w:r w:rsidRPr="0084197F">
              <w:t>2</w:t>
            </w:r>
          </w:p>
        </w:tc>
        <w:tc>
          <w:tcPr>
            <w:tcW w:w="0" w:type="dxa"/>
            <w:tcBorders>
              <w:top w:val="nil"/>
              <w:bottom w:val="nil"/>
            </w:tcBorders>
            <w:vAlign w:val="bottom"/>
          </w:tcPr>
          <w:p w14:paraId="5A32F1B9" w14:textId="78E5B900" w:rsidR="0067606D" w:rsidRPr="00BD0E5E" w:rsidRDefault="0067606D">
            <w:pPr>
              <w:pStyle w:val="TabellRader"/>
              <w:keepNext/>
              <w:keepLines/>
            </w:pPr>
            <w:r w:rsidRPr="0084197F">
              <w:t>4</w:t>
            </w:r>
          </w:p>
        </w:tc>
        <w:tc>
          <w:tcPr>
            <w:tcW w:w="0" w:type="dxa"/>
            <w:tcBorders>
              <w:top w:val="nil"/>
              <w:bottom w:val="nil"/>
            </w:tcBorders>
            <w:vAlign w:val="bottom"/>
          </w:tcPr>
          <w:p w14:paraId="2C52883A" w14:textId="1FF732CF" w:rsidR="0067606D" w:rsidRPr="00BD0E5E" w:rsidRDefault="0067606D">
            <w:pPr>
              <w:pStyle w:val="TabellRader"/>
              <w:keepNext/>
              <w:keepLines/>
            </w:pPr>
            <w:r w:rsidRPr="0084197F">
              <w:t>3</w:t>
            </w:r>
          </w:p>
        </w:tc>
      </w:tr>
      <w:tr w:rsidR="0067606D" w:rsidRPr="00BD0E5E" w14:paraId="40166D58" w14:textId="77777777" w:rsidTr="0067606D">
        <w:tc>
          <w:tcPr>
            <w:tcW w:w="0" w:type="dxa"/>
            <w:tcBorders>
              <w:top w:val="nil"/>
              <w:bottom w:val="nil"/>
            </w:tcBorders>
            <w:tcMar>
              <w:left w:w="0" w:type="dxa"/>
              <w:right w:w="0" w:type="dxa"/>
            </w:tcMar>
          </w:tcPr>
          <w:p w14:paraId="277F352A" w14:textId="330CC567" w:rsidR="0067606D" w:rsidRPr="00BD0E5E" w:rsidRDefault="0067606D" w:rsidP="0067606D">
            <w:pPr>
              <w:pStyle w:val="TabellRader"/>
              <w:keepNext/>
              <w:keepLines/>
              <w:jc w:val="left"/>
            </w:pPr>
            <w:r w:rsidRPr="00BD0E5E">
              <w:t>Ålderspensioner</w:t>
            </w:r>
          </w:p>
        </w:tc>
        <w:tc>
          <w:tcPr>
            <w:tcW w:w="0" w:type="dxa"/>
            <w:tcBorders>
              <w:top w:val="nil"/>
              <w:bottom w:val="nil"/>
            </w:tcBorders>
            <w:vAlign w:val="bottom"/>
          </w:tcPr>
          <w:p w14:paraId="56274713" w14:textId="577AE082" w:rsidR="0067606D" w:rsidRPr="00BD0E5E" w:rsidRDefault="0067606D" w:rsidP="0067606D">
            <w:pPr>
              <w:pStyle w:val="TabellRader"/>
              <w:keepNext/>
              <w:keepLines/>
            </w:pPr>
            <w:r w:rsidRPr="0084197F">
              <w:t>0</w:t>
            </w:r>
          </w:p>
        </w:tc>
        <w:tc>
          <w:tcPr>
            <w:tcW w:w="0" w:type="dxa"/>
            <w:tcBorders>
              <w:top w:val="nil"/>
              <w:bottom w:val="nil"/>
            </w:tcBorders>
            <w:vAlign w:val="bottom"/>
          </w:tcPr>
          <w:p w14:paraId="3BDE944C" w14:textId="2003B85D" w:rsidR="0067606D" w:rsidRPr="00BD0E5E" w:rsidRDefault="0067606D" w:rsidP="0067606D">
            <w:pPr>
              <w:pStyle w:val="TabellRader"/>
              <w:keepNext/>
              <w:keepLines/>
            </w:pPr>
            <w:r w:rsidRPr="0084197F">
              <w:t>0</w:t>
            </w:r>
          </w:p>
        </w:tc>
        <w:tc>
          <w:tcPr>
            <w:tcW w:w="0" w:type="dxa"/>
            <w:tcBorders>
              <w:top w:val="nil"/>
              <w:bottom w:val="nil"/>
            </w:tcBorders>
            <w:vAlign w:val="bottom"/>
          </w:tcPr>
          <w:p w14:paraId="64EBECC4" w14:textId="49C49928" w:rsidR="0067606D" w:rsidRPr="00BD0E5E" w:rsidRDefault="0067606D">
            <w:pPr>
              <w:pStyle w:val="TabellRader"/>
              <w:keepNext/>
              <w:keepLines/>
            </w:pPr>
            <w:r w:rsidRPr="0084197F">
              <w:t>0</w:t>
            </w:r>
          </w:p>
        </w:tc>
        <w:tc>
          <w:tcPr>
            <w:tcW w:w="0" w:type="dxa"/>
            <w:tcBorders>
              <w:top w:val="nil"/>
              <w:bottom w:val="nil"/>
            </w:tcBorders>
            <w:vAlign w:val="bottom"/>
          </w:tcPr>
          <w:p w14:paraId="7FAA09A8" w14:textId="1634776A" w:rsidR="0067606D" w:rsidRPr="00BD0E5E" w:rsidRDefault="0067606D">
            <w:pPr>
              <w:pStyle w:val="TabellRader"/>
              <w:keepNext/>
              <w:keepLines/>
            </w:pPr>
            <w:r w:rsidRPr="0084197F">
              <w:t>0</w:t>
            </w:r>
          </w:p>
        </w:tc>
        <w:tc>
          <w:tcPr>
            <w:tcW w:w="0" w:type="dxa"/>
            <w:tcBorders>
              <w:top w:val="nil"/>
              <w:bottom w:val="nil"/>
            </w:tcBorders>
            <w:vAlign w:val="bottom"/>
          </w:tcPr>
          <w:p w14:paraId="49E70E25" w14:textId="75D5D5DA" w:rsidR="0067606D" w:rsidRPr="00BD0E5E" w:rsidRDefault="0067606D">
            <w:pPr>
              <w:pStyle w:val="TabellRader"/>
              <w:keepNext/>
              <w:keepLines/>
            </w:pPr>
            <w:r w:rsidRPr="0084197F">
              <w:t>-1</w:t>
            </w:r>
          </w:p>
        </w:tc>
      </w:tr>
      <w:tr w:rsidR="0067606D" w:rsidRPr="00BD0E5E" w14:paraId="2FC7D9BE" w14:textId="77777777" w:rsidTr="0067606D">
        <w:tc>
          <w:tcPr>
            <w:tcW w:w="0" w:type="dxa"/>
            <w:tcBorders>
              <w:top w:val="nil"/>
              <w:bottom w:val="nil"/>
            </w:tcBorders>
            <w:tcMar>
              <w:left w:w="0" w:type="dxa"/>
              <w:right w:w="0" w:type="dxa"/>
            </w:tcMar>
          </w:tcPr>
          <w:p w14:paraId="12B73B4C" w14:textId="0BFDE19A" w:rsidR="0067606D" w:rsidRPr="00BD0E5E" w:rsidRDefault="0067606D" w:rsidP="0067606D">
            <w:pPr>
              <w:pStyle w:val="TabellRader"/>
              <w:keepNext/>
              <w:keepLines/>
              <w:jc w:val="left"/>
            </w:pPr>
            <w:r w:rsidRPr="00BD0E5E">
              <w:t>Ränteutgifter</w:t>
            </w:r>
            <w:r w:rsidRPr="00BD0E5E">
              <w:rPr>
                <w:vertAlign w:val="superscript"/>
              </w:rPr>
              <w:t>1</w:t>
            </w:r>
          </w:p>
        </w:tc>
        <w:tc>
          <w:tcPr>
            <w:tcW w:w="0" w:type="dxa"/>
            <w:tcBorders>
              <w:top w:val="nil"/>
              <w:bottom w:val="nil"/>
            </w:tcBorders>
            <w:vAlign w:val="bottom"/>
          </w:tcPr>
          <w:p w14:paraId="1A6A89C2" w14:textId="6652CB6C" w:rsidR="0067606D" w:rsidRPr="00BD0E5E" w:rsidRDefault="0067606D" w:rsidP="0067606D">
            <w:pPr>
              <w:pStyle w:val="TabellRader"/>
              <w:keepNext/>
              <w:keepLines/>
            </w:pPr>
            <w:r w:rsidRPr="0084197F">
              <w:t>0</w:t>
            </w:r>
          </w:p>
        </w:tc>
        <w:tc>
          <w:tcPr>
            <w:tcW w:w="0" w:type="dxa"/>
            <w:tcBorders>
              <w:top w:val="nil"/>
              <w:bottom w:val="nil"/>
            </w:tcBorders>
            <w:vAlign w:val="bottom"/>
          </w:tcPr>
          <w:p w14:paraId="0433A555" w14:textId="1152D244" w:rsidR="0067606D" w:rsidRPr="00BD0E5E" w:rsidRDefault="0067606D" w:rsidP="0067606D">
            <w:pPr>
              <w:pStyle w:val="TabellRader"/>
              <w:keepNext/>
              <w:keepLines/>
            </w:pPr>
            <w:r w:rsidRPr="0084197F">
              <w:t>0</w:t>
            </w:r>
          </w:p>
        </w:tc>
        <w:tc>
          <w:tcPr>
            <w:tcW w:w="0" w:type="dxa"/>
            <w:tcBorders>
              <w:top w:val="nil"/>
              <w:bottom w:val="nil"/>
            </w:tcBorders>
            <w:vAlign w:val="bottom"/>
          </w:tcPr>
          <w:p w14:paraId="4C5A56CA" w14:textId="315940FD" w:rsidR="0067606D" w:rsidRPr="00BD0E5E" w:rsidRDefault="0067606D">
            <w:pPr>
              <w:pStyle w:val="TabellRader"/>
              <w:keepNext/>
              <w:keepLines/>
            </w:pPr>
            <w:r w:rsidRPr="0084197F">
              <w:t>-1</w:t>
            </w:r>
          </w:p>
        </w:tc>
        <w:tc>
          <w:tcPr>
            <w:tcW w:w="0" w:type="dxa"/>
            <w:tcBorders>
              <w:top w:val="nil"/>
              <w:bottom w:val="nil"/>
            </w:tcBorders>
            <w:vAlign w:val="bottom"/>
          </w:tcPr>
          <w:p w14:paraId="3C2394E7" w14:textId="481EEBEC" w:rsidR="0067606D" w:rsidRPr="00BD0E5E" w:rsidRDefault="0067606D">
            <w:pPr>
              <w:pStyle w:val="TabellRader"/>
              <w:keepNext/>
              <w:keepLines/>
            </w:pPr>
            <w:r w:rsidRPr="0084197F">
              <w:t>-1</w:t>
            </w:r>
          </w:p>
        </w:tc>
        <w:tc>
          <w:tcPr>
            <w:tcW w:w="0" w:type="dxa"/>
            <w:tcBorders>
              <w:top w:val="nil"/>
              <w:bottom w:val="nil"/>
            </w:tcBorders>
            <w:vAlign w:val="bottom"/>
          </w:tcPr>
          <w:p w14:paraId="40C063F7" w14:textId="654D978C" w:rsidR="0067606D" w:rsidRPr="00BD0E5E" w:rsidRDefault="0067606D">
            <w:pPr>
              <w:pStyle w:val="TabellRader"/>
              <w:keepNext/>
              <w:keepLines/>
            </w:pPr>
            <w:r w:rsidRPr="0084197F">
              <w:t>-2</w:t>
            </w:r>
          </w:p>
        </w:tc>
      </w:tr>
      <w:tr w:rsidR="0067606D" w:rsidRPr="00BD0E5E" w14:paraId="629495CE" w14:textId="77777777" w:rsidTr="0067606D">
        <w:tc>
          <w:tcPr>
            <w:tcW w:w="0" w:type="dxa"/>
            <w:tcBorders>
              <w:top w:val="nil"/>
              <w:bottom w:val="single" w:sz="6" w:space="0" w:color="auto"/>
            </w:tcBorders>
            <w:tcMar>
              <w:left w:w="0" w:type="dxa"/>
              <w:right w:w="0" w:type="dxa"/>
            </w:tcMar>
          </w:tcPr>
          <w:p w14:paraId="759847E3" w14:textId="25C49AFA" w:rsidR="0067606D" w:rsidRPr="00BD0E5E" w:rsidRDefault="0067606D" w:rsidP="0067606D">
            <w:pPr>
              <w:pStyle w:val="TabellRader"/>
              <w:keepNext/>
              <w:keepLines/>
              <w:jc w:val="left"/>
            </w:pPr>
            <w:r w:rsidRPr="00BD0E5E">
              <w:t>Övriga primära utgifter</w:t>
            </w:r>
          </w:p>
        </w:tc>
        <w:tc>
          <w:tcPr>
            <w:tcW w:w="0" w:type="dxa"/>
            <w:tcBorders>
              <w:top w:val="nil"/>
              <w:bottom w:val="single" w:sz="6" w:space="0" w:color="auto"/>
            </w:tcBorders>
            <w:vAlign w:val="bottom"/>
          </w:tcPr>
          <w:p w14:paraId="6E0AC673" w14:textId="556F6887" w:rsidR="0067606D" w:rsidRPr="00BD0E5E" w:rsidRDefault="0067606D" w:rsidP="0067606D">
            <w:pPr>
              <w:pStyle w:val="TabellRader"/>
              <w:keepNext/>
              <w:keepLines/>
            </w:pPr>
            <w:r w:rsidRPr="0084197F">
              <w:t>1</w:t>
            </w:r>
          </w:p>
        </w:tc>
        <w:tc>
          <w:tcPr>
            <w:tcW w:w="0" w:type="dxa"/>
            <w:tcBorders>
              <w:top w:val="nil"/>
              <w:bottom w:val="single" w:sz="6" w:space="0" w:color="auto"/>
            </w:tcBorders>
            <w:vAlign w:val="bottom"/>
          </w:tcPr>
          <w:p w14:paraId="2E6C14B4" w14:textId="2E09F8E8" w:rsidR="0067606D" w:rsidRPr="00BD0E5E" w:rsidRDefault="0067606D" w:rsidP="0067606D">
            <w:pPr>
              <w:pStyle w:val="TabellRader"/>
              <w:keepNext/>
              <w:keepLines/>
            </w:pPr>
            <w:r w:rsidRPr="0084197F">
              <w:t>3</w:t>
            </w:r>
          </w:p>
        </w:tc>
        <w:tc>
          <w:tcPr>
            <w:tcW w:w="0" w:type="dxa"/>
            <w:tcBorders>
              <w:top w:val="nil"/>
              <w:bottom w:val="single" w:sz="6" w:space="0" w:color="auto"/>
            </w:tcBorders>
            <w:vAlign w:val="bottom"/>
          </w:tcPr>
          <w:p w14:paraId="0362F8AA" w14:textId="4F9EAB68" w:rsidR="0067606D" w:rsidRPr="00BD0E5E" w:rsidRDefault="0067606D">
            <w:pPr>
              <w:pStyle w:val="TabellRader"/>
              <w:keepNext/>
              <w:keepLines/>
            </w:pPr>
            <w:r w:rsidRPr="0084197F">
              <w:t>4</w:t>
            </w:r>
          </w:p>
        </w:tc>
        <w:tc>
          <w:tcPr>
            <w:tcW w:w="0" w:type="dxa"/>
            <w:tcBorders>
              <w:top w:val="nil"/>
              <w:bottom w:val="single" w:sz="6" w:space="0" w:color="auto"/>
            </w:tcBorders>
            <w:vAlign w:val="bottom"/>
          </w:tcPr>
          <w:p w14:paraId="7216A2F0" w14:textId="1522876E" w:rsidR="0067606D" w:rsidRPr="00BD0E5E" w:rsidRDefault="0067606D">
            <w:pPr>
              <w:pStyle w:val="TabellRader"/>
              <w:keepNext/>
              <w:keepLines/>
            </w:pPr>
            <w:r w:rsidRPr="0084197F">
              <w:t>7</w:t>
            </w:r>
          </w:p>
        </w:tc>
        <w:tc>
          <w:tcPr>
            <w:tcW w:w="0" w:type="dxa"/>
            <w:tcBorders>
              <w:top w:val="nil"/>
              <w:bottom w:val="single" w:sz="6" w:space="0" w:color="auto"/>
            </w:tcBorders>
            <w:vAlign w:val="bottom"/>
          </w:tcPr>
          <w:p w14:paraId="06EA38E0" w14:textId="68B247D9" w:rsidR="0067606D" w:rsidRPr="00BD0E5E" w:rsidRDefault="0067606D">
            <w:pPr>
              <w:pStyle w:val="TabellRader"/>
              <w:keepNext/>
              <w:keepLines/>
            </w:pPr>
            <w:r w:rsidRPr="0084197F">
              <w:t>9</w:t>
            </w:r>
          </w:p>
        </w:tc>
      </w:tr>
      <w:tr w:rsidR="0067606D" w:rsidRPr="00BD0E5E" w14:paraId="099F0CB1" w14:textId="77777777" w:rsidTr="0067606D">
        <w:tc>
          <w:tcPr>
            <w:tcW w:w="0" w:type="dxa"/>
            <w:tcBorders>
              <w:top w:val="single" w:sz="6" w:space="0" w:color="auto"/>
              <w:bottom w:val="nil"/>
            </w:tcBorders>
            <w:tcMar>
              <w:left w:w="0" w:type="dxa"/>
              <w:right w:w="0" w:type="dxa"/>
            </w:tcMar>
          </w:tcPr>
          <w:p w14:paraId="410864A7" w14:textId="027A2DFC" w:rsidR="0067606D" w:rsidRPr="00BD0E5E" w:rsidRDefault="0067606D" w:rsidP="0067606D">
            <w:pPr>
              <w:pStyle w:val="TabellRader"/>
              <w:keepNext/>
              <w:keepLines/>
              <w:jc w:val="left"/>
            </w:pPr>
            <w:r w:rsidRPr="00BD0E5E">
              <w:t>Förändring av finansiellt sparande</w:t>
            </w:r>
          </w:p>
        </w:tc>
        <w:tc>
          <w:tcPr>
            <w:tcW w:w="0" w:type="dxa"/>
            <w:tcBorders>
              <w:top w:val="single" w:sz="6" w:space="0" w:color="auto"/>
              <w:bottom w:val="nil"/>
            </w:tcBorders>
            <w:vAlign w:val="bottom"/>
          </w:tcPr>
          <w:p w14:paraId="7A0A2512" w14:textId="74E716F1" w:rsidR="0067606D" w:rsidRPr="00BD0E5E" w:rsidRDefault="0067606D" w:rsidP="0067606D">
            <w:pPr>
              <w:pStyle w:val="TabellRader"/>
              <w:keepNext/>
              <w:keepLines/>
            </w:pPr>
            <w:r w:rsidRPr="0084197F">
              <w:t>11</w:t>
            </w:r>
          </w:p>
        </w:tc>
        <w:tc>
          <w:tcPr>
            <w:tcW w:w="0" w:type="dxa"/>
            <w:tcBorders>
              <w:top w:val="single" w:sz="6" w:space="0" w:color="auto"/>
              <w:bottom w:val="nil"/>
            </w:tcBorders>
            <w:vAlign w:val="bottom"/>
          </w:tcPr>
          <w:p w14:paraId="723D0B89" w14:textId="606818E7" w:rsidR="0067606D" w:rsidRPr="00BD0E5E" w:rsidRDefault="0067606D" w:rsidP="0067606D">
            <w:pPr>
              <w:pStyle w:val="TabellRader"/>
              <w:keepNext/>
              <w:keepLines/>
            </w:pPr>
            <w:r w:rsidRPr="0084197F">
              <w:t>-9</w:t>
            </w:r>
          </w:p>
        </w:tc>
        <w:tc>
          <w:tcPr>
            <w:tcW w:w="0" w:type="dxa"/>
            <w:tcBorders>
              <w:top w:val="single" w:sz="6" w:space="0" w:color="auto"/>
              <w:bottom w:val="nil"/>
            </w:tcBorders>
            <w:vAlign w:val="bottom"/>
          </w:tcPr>
          <w:p w14:paraId="2AF08B78" w14:textId="149051C7" w:rsidR="0067606D" w:rsidRPr="00BD0E5E" w:rsidRDefault="0067606D">
            <w:pPr>
              <w:pStyle w:val="TabellRader"/>
              <w:keepNext/>
              <w:keepLines/>
            </w:pPr>
            <w:r w:rsidRPr="0084197F">
              <w:t>-20</w:t>
            </w:r>
          </w:p>
        </w:tc>
        <w:tc>
          <w:tcPr>
            <w:tcW w:w="0" w:type="dxa"/>
            <w:tcBorders>
              <w:top w:val="single" w:sz="6" w:space="0" w:color="auto"/>
              <w:bottom w:val="nil"/>
            </w:tcBorders>
            <w:vAlign w:val="bottom"/>
          </w:tcPr>
          <w:p w14:paraId="6E9230B8" w14:textId="7F9DFC6E" w:rsidR="0067606D" w:rsidRPr="00BD0E5E" w:rsidRDefault="0067606D">
            <w:pPr>
              <w:pStyle w:val="TabellRader"/>
              <w:keepNext/>
              <w:keepLines/>
            </w:pPr>
            <w:r w:rsidRPr="0084197F">
              <w:t>-38</w:t>
            </w:r>
          </w:p>
        </w:tc>
        <w:tc>
          <w:tcPr>
            <w:tcW w:w="0" w:type="dxa"/>
            <w:tcBorders>
              <w:top w:val="single" w:sz="6" w:space="0" w:color="auto"/>
              <w:bottom w:val="nil"/>
            </w:tcBorders>
            <w:vAlign w:val="bottom"/>
          </w:tcPr>
          <w:p w14:paraId="69234871" w14:textId="6AEA108E" w:rsidR="0067606D" w:rsidRPr="00BD0E5E" w:rsidRDefault="0067606D">
            <w:pPr>
              <w:pStyle w:val="TabellRader"/>
              <w:keepNext/>
              <w:keepLines/>
            </w:pPr>
            <w:r w:rsidRPr="0084197F">
              <w:t>-37</w:t>
            </w:r>
          </w:p>
        </w:tc>
      </w:tr>
      <w:tr w:rsidR="0067606D" w:rsidRPr="00BD0E5E" w14:paraId="3F6FD68B" w14:textId="77777777" w:rsidTr="0067606D">
        <w:tc>
          <w:tcPr>
            <w:tcW w:w="0" w:type="dxa"/>
            <w:tcBorders>
              <w:top w:val="nil"/>
              <w:bottom w:val="nil"/>
            </w:tcBorders>
            <w:tcMar>
              <w:left w:w="0" w:type="dxa"/>
              <w:right w:w="0" w:type="dxa"/>
            </w:tcMar>
          </w:tcPr>
          <w:p w14:paraId="28A04FD5" w14:textId="2442C2C3" w:rsidR="0067606D" w:rsidRPr="00EA3B06" w:rsidRDefault="0067606D" w:rsidP="0067606D">
            <w:pPr>
              <w:pStyle w:val="TabellRader"/>
              <w:keepNext/>
              <w:keepLines/>
              <w:jc w:val="left"/>
            </w:pPr>
            <w:r w:rsidRPr="00EA3B06">
              <w:t>Procent av BNP</w:t>
            </w:r>
          </w:p>
        </w:tc>
        <w:tc>
          <w:tcPr>
            <w:tcW w:w="0" w:type="dxa"/>
            <w:tcBorders>
              <w:top w:val="nil"/>
              <w:bottom w:val="nil"/>
            </w:tcBorders>
            <w:vAlign w:val="bottom"/>
          </w:tcPr>
          <w:p w14:paraId="29235F45" w14:textId="233AC8FC" w:rsidR="0067606D" w:rsidRPr="00EA3B06" w:rsidRDefault="0067606D" w:rsidP="0067606D">
            <w:pPr>
              <w:pStyle w:val="TabellRader"/>
              <w:keepNext/>
              <w:keepLines/>
            </w:pPr>
            <w:r w:rsidRPr="0084197F">
              <w:t>0,2</w:t>
            </w:r>
          </w:p>
        </w:tc>
        <w:tc>
          <w:tcPr>
            <w:tcW w:w="0" w:type="dxa"/>
            <w:tcBorders>
              <w:top w:val="nil"/>
              <w:bottom w:val="nil"/>
            </w:tcBorders>
            <w:vAlign w:val="bottom"/>
          </w:tcPr>
          <w:p w14:paraId="4D0A9915" w14:textId="213D1FED" w:rsidR="0067606D" w:rsidRPr="00EA3B06" w:rsidRDefault="0067606D" w:rsidP="0067606D">
            <w:pPr>
              <w:pStyle w:val="TabellRader"/>
              <w:keepNext/>
              <w:keepLines/>
            </w:pPr>
            <w:r w:rsidRPr="0084197F">
              <w:t>-0,2</w:t>
            </w:r>
          </w:p>
        </w:tc>
        <w:tc>
          <w:tcPr>
            <w:tcW w:w="0" w:type="dxa"/>
            <w:tcBorders>
              <w:top w:val="nil"/>
              <w:bottom w:val="nil"/>
            </w:tcBorders>
            <w:vAlign w:val="bottom"/>
          </w:tcPr>
          <w:p w14:paraId="2A9F8B41" w14:textId="40FE794D" w:rsidR="0067606D" w:rsidRPr="00EA3B06" w:rsidRDefault="0067606D">
            <w:pPr>
              <w:pStyle w:val="TabellRader"/>
              <w:keepNext/>
              <w:keepLines/>
            </w:pPr>
            <w:r w:rsidRPr="0084197F">
              <w:t>-0,4</w:t>
            </w:r>
          </w:p>
        </w:tc>
        <w:tc>
          <w:tcPr>
            <w:tcW w:w="0" w:type="dxa"/>
            <w:tcBorders>
              <w:top w:val="nil"/>
              <w:bottom w:val="nil"/>
            </w:tcBorders>
            <w:vAlign w:val="bottom"/>
          </w:tcPr>
          <w:p w14:paraId="5F6F62F1" w14:textId="7D804D45" w:rsidR="0067606D" w:rsidRPr="00EA3B06" w:rsidRDefault="0067606D">
            <w:pPr>
              <w:pStyle w:val="TabellRader"/>
              <w:keepNext/>
              <w:keepLines/>
            </w:pPr>
            <w:r w:rsidRPr="0084197F">
              <w:t>-0,7</w:t>
            </w:r>
          </w:p>
        </w:tc>
        <w:tc>
          <w:tcPr>
            <w:tcW w:w="0" w:type="dxa"/>
            <w:tcBorders>
              <w:top w:val="nil"/>
              <w:bottom w:val="nil"/>
            </w:tcBorders>
            <w:vAlign w:val="bottom"/>
          </w:tcPr>
          <w:p w14:paraId="45AE012C" w14:textId="3E214927" w:rsidR="0067606D" w:rsidRPr="00EA3B06" w:rsidRDefault="0067606D">
            <w:pPr>
              <w:pStyle w:val="TabellRader"/>
              <w:keepNext/>
              <w:keepLines/>
            </w:pPr>
            <w:r w:rsidRPr="0084197F">
              <w:t>-0,7</w:t>
            </w:r>
          </w:p>
        </w:tc>
      </w:tr>
      <w:tr w:rsidR="0067606D" w:rsidRPr="00BD0E5E" w14:paraId="054E0B4E" w14:textId="77777777" w:rsidTr="0067606D">
        <w:tc>
          <w:tcPr>
            <w:tcW w:w="0" w:type="dxa"/>
            <w:tcBorders>
              <w:top w:val="nil"/>
              <w:bottom w:val="nil"/>
            </w:tcBorders>
            <w:tcMar>
              <w:left w:w="0" w:type="dxa"/>
              <w:right w:w="0" w:type="dxa"/>
            </w:tcMar>
          </w:tcPr>
          <w:p w14:paraId="7A3C59AE" w14:textId="30367EBF" w:rsidR="0067606D" w:rsidRPr="00BD0E5E" w:rsidRDefault="0067606D" w:rsidP="0067606D">
            <w:pPr>
              <w:pStyle w:val="TabellRader"/>
              <w:keepNext/>
              <w:keepLines/>
              <w:jc w:val="left"/>
            </w:pPr>
            <w:r w:rsidRPr="00BD0E5E">
              <w:t xml:space="preserve">Staten </w:t>
            </w:r>
          </w:p>
        </w:tc>
        <w:tc>
          <w:tcPr>
            <w:tcW w:w="0" w:type="dxa"/>
            <w:tcBorders>
              <w:top w:val="nil"/>
              <w:bottom w:val="nil"/>
            </w:tcBorders>
            <w:vAlign w:val="bottom"/>
          </w:tcPr>
          <w:p w14:paraId="7849712D" w14:textId="0F191CC6" w:rsidR="0067606D" w:rsidRPr="00BD0E5E" w:rsidRDefault="0067606D" w:rsidP="0067606D">
            <w:pPr>
              <w:pStyle w:val="TabellRader"/>
              <w:keepNext/>
              <w:keepLines/>
            </w:pPr>
            <w:r w:rsidRPr="0084197F">
              <w:t>10</w:t>
            </w:r>
          </w:p>
        </w:tc>
        <w:tc>
          <w:tcPr>
            <w:tcW w:w="0" w:type="dxa"/>
            <w:tcBorders>
              <w:top w:val="nil"/>
              <w:bottom w:val="nil"/>
            </w:tcBorders>
            <w:vAlign w:val="bottom"/>
          </w:tcPr>
          <w:p w14:paraId="3487CD0D" w14:textId="5171A062" w:rsidR="0067606D" w:rsidRPr="00BD0E5E" w:rsidRDefault="0067606D" w:rsidP="0067606D">
            <w:pPr>
              <w:pStyle w:val="TabellRader"/>
              <w:keepNext/>
              <w:keepLines/>
            </w:pPr>
            <w:r w:rsidRPr="0084197F">
              <w:t>-2</w:t>
            </w:r>
          </w:p>
        </w:tc>
        <w:tc>
          <w:tcPr>
            <w:tcW w:w="0" w:type="dxa"/>
            <w:tcBorders>
              <w:top w:val="nil"/>
              <w:bottom w:val="nil"/>
            </w:tcBorders>
            <w:vAlign w:val="bottom"/>
          </w:tcPr>
          <w:p w14:paraId="58D22F62" w14:textId="0F22C23F" w:rsidR="0067606D" w:rsidRPr="00BD0E5E" w:rsidRDefault="0067606D">
            <w:pPr>
              <w:pStyle w:val="TabellRader"/>
              <w:keepNext/>
              <w:keepLines/>
            </w:pPr>
            <w:r w:rsidRPr="0084197F">
              <w:t>-15</w:t>
            </w:r>
          </w:p>
        </w:tc>
        <w:tc>
          <w:tcPr>
            <w:tcW w:w="0" w:type="dxa"/>
            <w:tcBorders>
              <w:top w:val="nil"/>
              <w:bottom w:val="nil"/>
            </w:tcBorders>
            <w:vAlign w:val="bottom"/>
          </w:tcPr>
          <w:p w14:paraId="44A4A271" w14:textId="43829AEA" w:rsidR="0067606D" w:rsidRPr="00BD0E5E" w:rsidRDefault="0067606D">
            <w:pPr>
              <w:pStyle w:val="TabellRader"/>
              <w:keepNext/>
              <w:keepLines/>
            </w:pPr>
            <w:r w:rsidRPr="0084197F">
              <w:t>-30</w:t>
            </w:r>
          </w:p>
        </w:tc>
        <w:tc>
          <w:tcPr>
            <w:tcW w:w="0" w:type="dxa"/>
            <w:tcBorders>
              <w:top w:val="nil"/>
              <w:bottom w:val="nil"/>
            </w:tcBorders>
            <w:vAlign w:val="bottom"/>
          </w:tcPr>
          <w:p w14:paraId="12709D45" w14:textId="047DED69" w:rsidR="0067606D" w:rsidRPr="00BD0E5E" w:rsidRDefault="0067606D">
            <w:pPr>
              <w:pStyle w:val="TabellRader"/>
              <w:keepNext/>
              <w:keepLines/>
            </w:pPr>
            <w:r w:rsidRPr="0084197F">
              <w:t>-29</w:t>
            </w:r>
          </w:p>
        </w:tc>
      </w:tr>
      <w:tr w:rsidR="0067606D" w:rsidRPr="00BD0E5E" w14:paraId="332E3667" w14:textId="77777777" w:rsidTr="0067606D">
        <w:tc>
          <w:tcPr>
            <w:tcW w:w="0" w:type="dxa"/>
            <w:tcBorders>
              <w:top w:val="nil"/>
              <w:bottom w:val="nil"/>
            </w:tcBorders>
            <w:tcMar>
              <w:left w:w="0" w:type="dxa"/>
              <w:right w:w="0" w:type="dxa"/>
            </w:tcMar>
          </w:tcPr>
          <w:p w14:paraId="2D7F7270" w14:textId="35A92FF1" w:rsidR="0067606D" w:rsidRPr="00BD0E5E" w:rsidRDefault="0067606D" w:rsidP="0067606D">
            <w:pPr>
              <w:pStyle w:val="TabellRader"/>
              <w:keepNext/>
              <w:keepLines/>
              <w:jc w:val="left"/>
            </w:pPr>
            <w:r w:rsidRPr="00BD0E5E">
              <w:t xml:space="preserve">Ålderspensionssystemet </w:t>
            </w:r>
          </w:p>
        </w:tc>
        <w:tc>
          <w:tcPr>
            <w:tcW w:w="0" w:type="dxa"/>
            <w:tcBorders>
              <w:top w:val="nil"/>
              <w:bottom w:val="nil"/>
            </w:tcBorders>
            <w:vAlign w:val="bottom"/>
          </w:tcPr>
          <w:p w14:paraId="0D55F9F3" w14:textId="05663BE1" w:rsidR="0067606D" w:rsidRPr="00BD0E5E" w:rsidRDefault="0067606D" w:rsidP="0067606D">
            <w:pPr>
              <w:pStyle w:val="TabellRader"/>
              <w:keepNext/>
              <w:keepLines/>
            </w:pPr>
            <w:r w:rsidRPr="0084197F">
              <w:t>1</w:t>
            </w:r>
          </w:p>
        </w:tc>
        <w:tc>
          <w:tcPr>
            <w:tcW w:w="0" w:type="dxa"/>
            <w:tcBorders>
              <w:top w:val="nil"/>
              <w:bottom w:val="nil"/>
            </w:tcBorders>
            <w:vAlign w:val="bottom"/>
          </w:tcPr>
          <w:p w14:paraId="366288CA" w14:textId="3E13D5DE" w:rsidR="0067606D" w:rsidRPr="00BD0E5E" w:rsidRDefault="0067606D" w:rsidP="0067606D">
            <w:pPr>
              <w:pStyle w:val="TabellRader"/>
              <w:keepNext/>
              <w:keepLines/>
            </w:pPr>
            <w:r w:rsidRPr="0084197F">
              <w:t>-3</w:t>
            </w:r>
          </w:p>
        </w:tc>
        <w:tc>
          <w:tcPr>
            <w:tcW w:w="0" w:type="dxa"/>
            <w:tcBorders>
              <w:top w:val="nil"/>
              <w:bottom w:val="nil"/>
            </w:tcBorders>
            <w:vAlign w:val="bottom"/>
          </w:tcPr>
          <w:p w14:paraId="7D2678FB" w14:textId="1A008928" w:rsidR="0067606D" w:rsidRPr="00BD0E5E" w:rsidRDefault="0067606D">
            <w:pPr>
              <w:pStyle w:val="TabellRader"/>
              <w:keepNext/>
              <w:keepLines/>
            </w:pPr>
            <w:r w:rsidRPr="0084197F">
              <w:t>-3</w:t>
            </w:r>
          </w:p>
        </w:tc>
        <w:tc>
          <w:tcPr>
            <w:tcW w:w="0" w:type="dxa"/>
            <w:tcBorders>
              <w:top w:val="nil"/>
              <w:bottom w:val="nil"/>
            </w:tcBorders>
            <w:vAlign w:val="bottom"/>
          </w:tcPr>
          <w:p w14:paraId="7F291A4F" w14:textId="219A7F67" w:rsidR="0067606D" w:rsidRPr="00BD0E5E" w:rsidRDefault="0067606D">
            <w:pPr>
              <w:pStyle w:val="TabellRader"/>
              <w:keepNext/>
              <w:keepLines/>
            </w:pPr>
            <w:r w:rsidRPr="0084197F">
              <w:t>-4</w:t>
            </w:r>
          </w:p>
        </w:tc>
        <w:tc>
          <w:tcPr>
            <w:tcW w:w="0" w:type="dxa"/>
            <w:tcBorders>
              <w:top w:val="nil"/>
              <w:bottom w:val="nil"/>
            </w:tcBorders>
            <w:vAlign w:val="bottom"/>
          </w:tcPr>
          <w:p w14:paraId="47FC3FF3" w14:textId="3F164AEA" w:rsidR="0067606D" w:rsidRPr="00BD0E5E" w:rsidRDefault="0067606D">
            <w:pPr>
              <w:pStyle w:val="TabellRader"/>
              <w:keepNext/>
              <w:keepLines/>
            </w:pPr>
            <w:r w:rsidRPr="0084197F">
              <w:t>-5</w:t>
            </w:r>
          </w:p>
        </w:tc>
      </w:tr>
      <w:tr w:rsidR="0067606D" w:rsidRPr="00BD0E5E" w14:paraId="2E3A26D9" w14:textId="77777777" w:rsidTr="0067606D">
        <w:tc>
          <w:tcPr>
            <w:tcW w:w="0" w:type="dxa"/>
            <w:tcBorders>
              <w:top w:val="nil"/>
              <w:bottom w:val="single" w:sz="6" w:space="0" w:color="auto"/>
            </w:tcBorders>
            <w:tcMar>
              <w:left w:w="0" w:type="dxa"/>
              <w:right w:w="0" w:type="dxa"/>
            </w:tcMar>
          </w:tcPr>
          <w:p w14:paraId="69A07E90" w14:textId="36A10020" w:rsidR="0067606D" w:rsidRPr="00BD0E5E" w:rsidRDefault="0067606D" w:rsidP="0067606D">
            <w:pPr>
              <w:pStyle w:val="TabellRader"/>
              <w:keepNext/>
              <w:keepLines/>
              <w:jc w:val="left"/>
            </w:pPr>
            <w:r w:rsidRPr="00BD0E5E">
              <w:t>Kommunsektorn</w:t>
            </w:r>
          </w:p>
        </w:tc>
        <w:tc>
          <w:tcPr>
            <w:tcW w:w="0" w:type="dxa"/>
            <w:tcBorders>
              <w:top w:val="nil"/>
              <w:bottom w:val="single" w:sz="6" w:space="0" w:color="auto"/>
            </w:tcBorders>
            <w:vAlign w:val="bottom"/>
          </w:tcPr>
          <w:p w14:paraId="4D2447B5" w14:textId="39B858BE" w:rsidR="0067606D" w:rsidRPr="00BD0E5E" w:rsidRDefault="0067606D" w:rsidP="0067606D">
            <w:pPr>
              <w:pStyle w:val="TabellRader"/>
              <w:keepNext/>
              <w:keepLines/>
            </w:pPr>
            <w:r w:rsidRPr="0084197F">
              <w:t>0</w:t>
            </w:r>
          </w:p>
        </w:tc>
        <w:tc>
          <w:tcPr>
            <w:tcW w:w="0" w:type="dxa"/>
            <w:tcBorders>
              <w:top w:val="nil"/>
              <w:bottom w:val="single" w:sz="6" w:space="0" w:color="auto"/>
            </w:tcBorders>
            <w:vAlign w:val="bottom"/>
          </w:tcPr>
          <w:p w14:paraId="03DFCC17" w14:textId="70313608" w:rsidR="0067606D" w:rsidRPr="00BD0E5E" w:rsidRDefault="0067606D" w:rsidP="0067606D">
            <w:pPr>
              <w:pStyle w:val="TabellRader"/>
              <w:keepNext/>
              <w:keepLines/>
            </w:pPr>
            <w:r w:rsidRPr="0084197F">
              <w:t>-3</w:t>
            </w:r>
          </w:p>
        </w:tc>
        <w:tc>
          <w:tcPr>
            <w:tcW w:w="0" w:type="dxa"/>
            <w:tcBorders>
              <w:top w:val="nil"/>
              <w:bottom w:val="single" w:sz="6" w:space="0" w:color="auto"/>
            </w:tcBorders>
            <w:vAlign w:val="bottom"/>
          </w:tcPr>
          <w:p w14:paraId="3BA53FF5" w14:textId="2AF2B5E9" w:rsidR="0067606D" w:rsidRPr="00BD0E5E" w:rsidRDefault="0067606D">
            <w:pPr>
              <w:pStyle w:val="TabellRader"/>
              <w:keepNext/>
              <w:keepLines/>
            </w:pPr>
            <w:r w:rsidRPr="0084197F">
              <w:t>-2</w:t>
            </w:r>
          </w:p>
        </w:tc>
        <w:tc>
          <w:tcPr>
            <w:tcW w:w="0" w:type="dxa"/>
            <w:tcBorders>
              <w:top w:val="nil"/>
              <w:bottom w:val="single" w:sz="6" w:space="0" w:color="auto"/>
            </w:tcBorders>
            <w:vAlign w:val="bottom"/>
          </w:tcPr>
          <w:p w14:paraId="5E0BB41A" w14:textId="3C397FCA" w:rsidR="0067606D" w:rsidRPr="00BD0E5E" w:rsidRDefault="0067606D">
            <w:pPr>
              <w:pStyle w:val="TabellRader"/>
              <w:keepNext/>
              <w:keepLines/>
            </w:pPr>
            <w:r w:rsidRPr="0084197F">
              <w:t>-4</w:t>
            </w:r>
          </w:p>
        </w:tc>
        <w:tc>
          <w:tcPr>
            <w:tcW w:w="0" w:type="dxa"/>
            <w:tcBorders>
              <w:top w:val="nil"/>
              <w:bottom w:val="single" w:sz="6" w:space="0" w:color="auto"/>
            </w:tcBorders>
            <w:vAlign w:val="bottom"/>
          </w:tcPr>
          <w:p w14:paraId="4D937D49" w14:textId="04E8418D" w:rsidR="0067606D" w:rsidRPr="00BD0E5E" w:rsidRDefault="0067606D">
            <w:pPr>
              <w:pStyle w:val="TabellRader"/>
              <w:keepNext/>
              <w:keepLines/>
            </w:pPr>
            <w:r w:rsidRPr="0084197F">
              <w:t>-3</w:t>
            </w:r>
          </w:p>
        </w:tc>
      </w:tr>
      <w:tr w:rsidR="0067606D" w:rsidRPr="00BD0E5E" w14:paraId="0073EDB3" w14:textId="77777777" w:rsidTr="0067606D">
        <w:tc>
          <w:tcPr>
            <w:tcW w:w="0" w:type="dxa"/>
            <w:tcBorders>
              <w:top w:val="single" w:sz="6" w:space="0" w:color="auto"/>
              <w:bottom w:val="nil"/>
            </w:tcBorders>
            <w:tcMar>
              <w:left w:w="0" w:type="dxa"/>
              <w:right w:w="0" w:type="dxa"/>
            </w:tcMar>
          </w:tcPr>
          <w:p w14:paraId="566AAEAF" w14:textId="1794918C" w:rsidR="0067606D" w:rsidRPr="00BD0E5E" w:rsidRDefault="0067606D" w:rsidP="0067606D">
            <w:pPr>
              <w:pStyle w:val="TabellRader"/>
              <w:keepNext/>
              <w:keepLines/>
              <w:jc w:val="left"/>
              <w:rPr>
                <w:b/>
              </w:rPr>
            </w:pPr>
            <w:r w:rsidRPr="00BD0E5E">
              <w:rPr>
                <w:b/>
              </w:rPr>
              <w:t>Finansiellt sparande i</w:t>
            </w:r>
            <w:r>
              <w:rPr>
                <w:b/>
              </w:rPr>
              <w:t xml:space="preserve"> budgetpropositionen för 2020</w:t>
            </w:r>
          </w:p>
        </w:tc>
        <w:tc>
          <w:tcPr>
            <w:tcW w:w="0" w:type="dxa"/>
            <w:tcBorders>
              <w:top w:val="single" w:sz="6" w:space="0" w:color="auto"/>
              <w:bottom w:val="nil"/>
            </w:tcBorders>
            <w:vAlign w:val="bottom"/>
          </w:tcPr>
          <w:p w14:paraId="55BC62E3" w14:textId="6928C59D" w:rsidR="0067606D" w:rsidRPr="00FC56B7" w:rsidRDefault="0067606D" w:rsidP="0067606D">
            <w:pPr>
              <w:pStyle w:val="TabellRader"/>
              <w:keepNext/>
              <w:keepLines/>
              <w:rPr>
                <w:b/>
              </w:rPr>
            </w:pPr>
            <w:r w:rsidRPr="00652D46">
              <w:rPr>
                <w:b/>
              </w:rPr>
              <w:t>43</w:t>
            </w:r>
          </w:p>
        </w:tc>
        <w:tc>
          <w:tcPr>
            <w:tcW w:w="0" w:type="dxa"/>
            <w:tcBorders>
              <w:top w:val="single" w:sz="6" w:space="0" w:color="auto"/>
              <w:bottom w:val="nil"/>
            </w:tcBorders>
            <w:vAlign w:val="bottom"/>
          </w:tcPr>
          <w:p w14:paraId="372A8D36" w14:textId="5C320E6C" w:rsidR="0067606D" w:rsidRPr="00FC56B7" w:rsidRDefault="0067606D" w:rsidP="0067606D">
            <w:pPr>
              <w:pStyle w:val="TabellRader"/>
              <w:keepNext/>
              <w:keepLines/>
              <w:rPr>
                <w:b/>
              </w:rPr>
            </w:pPr>
            <w:r w:rsidRPr="00652D46">
              <w:rPr>
                <w:b/>
              </w:rPr>
              <w:t>21</w:t>
            </w:r>
          </w:p>
        </w:tc>
        <w:tc>
          <w:tcPr>
            <w:tcW w:w="0" w:type="dxa"/>
            <w:tcBorders>
              <w:top w:val="single" w:sz="6" w:space="0" w:color="auto"/>
              <w:bottom w:val="nil"/>
            </w:tcBorders>
            <w:vAlign w:val="bottom"/>
          </w:tcPr>
          <w:p w14:paraId="767815EC" w14:textId="07601EC7" w:rsidR="0067606D" w:rsidRPr="00FC56B7" w:rsidRDefault="0067606D" w:rsidP="0067606D">
            <w:pPr>
              <w:pStyle w:val="TabellRader"/>
              <w:keepNext/>
              <w:keepLines/>
              <w:rPr>
                <w:b/>
              </w:rPr>
            </w:pPr>
            <w:r w:rsidRPr="00652D46">
              <w:rPr>
                <w:b/>
              </w:rPr>
              <w:t>17</w:t>
            </w:r>
          </w:p>
        </w:tc>
        <w:tc>
          <w:tcPr>
            <w:tcW w:w="0" w:type="dxa"/>
            <w:tcBorders>
              <w:top w:val="single" w:sz="6" w:space="0" w:color="auto"/>
              <w:bottom w:val="nil"/>
            </w:tcBorders>
            <w:vAlign w:val="bottom"/>
          </w:tcPr>
          <w:p w14:paraId="310C54D2" w14:textId="0D896E18" w:rsidR="0067606D" w:rsidRPr="00FC56B7" w:rsidRDefault="0067606D">
            <w:pPr>
              <w:pStyle w:val="TabellRader"/>
              <w:keepNext/>
              <w:keepLines/>
              <w:rPr>
                <w:b/>
              </w:rPr>
            </w:pPr>
            <w:r w:rsidRPr="00652D46">
              <w:rPr>
                <w:b/>
              </w:rPr>
              <w:t>22</w:t>
            </w:r>
          </w:p>
        </w:tc>
        <w:tc>
          <w:tcPr>
            <w:tcW w:w="0" w:type="dxa"/>
            <w:tcBorders>
              <w:top w:val="single" w:sz="6" w:space="0" w:color="auto"/>
              <w:bottom w:val="nil"/>
            </w:tcBorders>
            <w:vAlign w:val="bottom"/>
          </w:tcPr>
          <w:p w14:paraId="77EDFF9C" w14:textId="6C51523A" w:rsidR="0067606D" w:rsidRPr="00FC56B7" w:rsidRDefault="0067606D">
            <w:pPr>
              <w:pStyle w:val="TabellRader"/>
              <w:keepNext/>
              <w:keepLines/>
              <w:rPr>
                <w:b/>
              </w:rPr>
            </w:pPr>
            <w:r w:rsidRPr="00652D46">
              <w:rPr>
                <w:b/>
              </w:rPr>
              <w:t>67</w:t>
            </w:r>
          </w:p>
        </w:tc>
      </w:tr>
      <w:tr w:rsidR="0067606D" w:rsidRPr="00466970" w14:paraId="71FDBD9B" w14:textId="77777777" w:rsidTr="0067606D">
        <w:trPr>
          <w:cnfStyle w:val="010000000000" w:firstRow="0" w:lastRow="1" w:firstColumn="0" w:lastColumn="0" w:oddVBand="0" w:evenVBand="0" w:oddHBand="0" w:evenHBand="0" w:firstRowFirstColumn="0" w:firstRowLastColumn="0" w:lastRowFirstColumn="0" w:lastRowLastColumn="0"/>
        </w:trPr>
        <w:tc>
          <w:tcPr>
            <w:tcW w:w="0" w:type="dxa"/>
            <w:tcBorders>
              <w:top w:val="nil"/>
            </w:tcBorders>
            <w:tcMar>
              <w:left w:w="0" w:type="dxa"/>
              <w:right w:w="0" w:type="dxa"/>
            </w:tcMar>
          </w:tcPr>
          <w:p w14:paraId="7A72A066" w14:textId="4FDEDE5E" w:rsidR="0067606D" w:rsidRPr="00466970" w:rsidRDefault="0067606D" w:rsidP="0067606D">
            <w:pPr>
              <w:pStyle w:val="TabellRader"/>
              <w:keepNext/>
              <w:keepLines/>
              <w:jc w:val="left"/>
              <w:rPr>
                <w:b w:val="0"/>
              </w:rPr>
            </w:pPr>
            <w:r w:rsidRPr="00466970">
              <w:rPr>
                <w:b w:val="0"/>
              </w:rPr>
              <w:t>Procent av BNP</w:t>
            </w:r>
          </w:p>
        </w:tc>
        <w:tc>
          <w:tcPr>
            <w:tcW w:w="0" w:type="dxa"/>
            <w:tcBorders>
              <w:top w:val="nil"/>
            </w:tcBorders>
            <w:vAlign w:val="bottom"/>
          </w:tcPr>
          <w:p w14:paraId="1A8067FD" w14:textId="06B0A304" w:rsidR="0067606D" w:rsidRPr="00466970" w:rsidRDefault="0067606D" w:rsidP="0067606D">
            <w:pPr>
              <w:pStyle w:val="TabellRader"/>
              <w:keepNext/>
              <w:keepLines/>
              <w:rPr>
                <w:b w:val="0"/>
              </w:rPr>
            </w:pPr>
            <w:r w:rsidRPr="00466970">
              <w:rPr>
                <w:b w:val="0"/>
              </w:rPr>
              <w:t>0,9</w:t>
            </w:r>
          </w:p>
        </w:tc>
        <w:tc>
          <w:tcPr>
            <w:tcW w:w="0" w:type="dxa"/>
            <w:tcBorders>
              <w:top w:val="nil"/>
            </w:tcBorders>
            <w:vAlign w:val="bottom"/>
          </w:tcPr>
          <w:p w14:paraId="4B220863" w14:textId="416A93F7" w:rsidR="0067606D" w:rsidRPr="00466970" w:rsidRDefault="0067606D" w:rsidP="0067606D">
            <w:pPr>
              <w:pStyle w:val="TabellRader"/>
              <w:keepNext/>
              <w:keepLines/>
              <w:rPr>
                <w:b w:val="0"/>
              </w:rPr>
            </w:pPr>
            <w:r w:rsidRPr="00466970">
              <w:rPr>
                <w:b w:val="0"/>
              </w:rPr>
              <w:t>0,4</w:t>
            </w:r>
          </w:p>
        </w:tc>
        <w:tc>
          <w:tcPr>
            <w:tcW w:w="0" w:type="dxa"/>
            <w:tcBorders>
              <w:top w:val="nil"/>
            </w:tcBorders>
            <w:vAlign w:val="bottom"/>
          </w:tcPr>
          <w:p w14:paraId="73A88FA2" w14:textId="194B5D58" w:rsidR="0067606D" w:rsidRPr="00466970" w:rsidRDefault="0067606D" w:rsidP="0067606D">
            <w:pPr>
              <w:pStyle w:val="TabellRader"/>
              <w:keepNext/>
              <w:keepLines/>
              <w:rPr>
                <w:b w:val="0"/>
              </w:rPr>
            </w:pPr>
            <w:r w:rsidRPr="00466970">
              <w:rPr>
                <w:b w:val="0"/>
              </w:rPr>
              <w:t>0,3</w:t>
            </w:r>
          </w:p>
        </w:tc>
        <w:tc>
          <w:tcPr>
            <w:tcW w:w="0" w:type="dxa"/>
            <w:tcBorders>
              <w:top w:val="nil"/>
            </w:tcBorders>
            <w:vAlign w:val="bottom"/>
          </w:tcPr>
          <w:p w14:paraId="2F6962C3" w14:textId="7B48CAA3" w:rsidR="0067606D" w:rsidRPr="00466970" w:rsidRDefault="0067606D">
            <w:pPr>
              <w:pStyle w:val="TabellRader"/>
              <w:keepNext/>
              <w:keepLines/>
              <w:rPr>
                <w:b w:val="0"/>
              </w:rPr>
            </w:pPr>
            <w:r w:rsidRPr="00466970">
              <w:rPr>
                <w:b w:val="0"/>
              </w:rPr>
              <w:t>0,4</w:t>
            </w:r>
          </w:p>
        </w:tc>
        <w:tc>
          <w:tcPr>
            <w:tcW w:w="0" w:type="dxa"/>
            <w:tcBorders>
              <w:top w:val="nil"/>
            </w:tcBorders>
            <w:vAlign w:val="bottom"/>
          </w:tcPr>
          <w:p w14:paraId="249B399B" w14:textId="3292CEF8" w:rsidR="0067606D" w:rsidRPr="00466970" w:rsidRDefault="0067606D">
            <w:pPr>
              <w:pStyle w:val="TabellRader"/>
              <w:keepNext/>
              <w:keepLines/>
              <w:rPr>
                <w:b w:val="0"/>
              </w:rPr>
            </w:pPr>
            <w:r w:rsidRPr="00466970">
              <w:rPr>
                <w:b w:val="0"/>
              </w:rPr>
              <w:t>1,2</w:t>
            </w:r>
          </w:p>
        </w:tc>
      </w:tr>
    </w:tbl>
    <w:p w14:paraId="70011277" w14:textId="77777777" w:rsidR="0067606D" w:rsidRPr="00BD0E5E" w:rsidRDefault="0067606D" w:rsidP="0067606D">
      <w:pPr>
        <w:pStyle w:val="TabellFotnot"/>
      </w:pPr>
      <w:r w:rsidRPr="00BD0E5E">
        <w:t>Anm.: Beloppen är avrundade och stämmer därför inte alltid överens med summan.</w:t>
      </w:r>
    </w:p>
    <w:p w14:paraId="742E6533" w14:textId="77777777" w:rsidR="0067606D" w:rsidRPr="00BD0E5E" w:rsidRDefault="0067606D" w:rsidP="0067606D">
      <w:pPr>
        <w:pStyle w:val="TabellFotnot"/>
      </w:pPr>
      <w:r w:rsidRPr="00BD0E5E">
        <w:rPr>
          <w:vertAlign w:val="superscript"/>
        </w:rPr>
        <w:t xml:space="preserve">1 </w:t>
      </w:r>
      <w:r w:rsidRPr="00BD0E5E">
        <w:t>Inkl. utgifter för kapitalavkastning på pensionsskulden.</w:t>
      </w:r>
    </w:p>
    <w:p w14:paraId="51073354" w14:textId="32ED4D0A" w:rsidR="0067606D" w:rsidRPr="00BD0E5E" w:rsidRDefault="0067606D" w:rsidP="0067606D">
      <w:pPr>
        <w:pStyle w:val="TabellFotnot"/>
      </w:pPr>
      <w:r w:rsidRPr="00BD0E5E">
        <w:t>Källor: Statistiska centralbyrån och egna beräkningar.</w:t>
      </w:r>
    </w:p>
    <w:p w14:paraId="23699B78" w14:textId="7A3DB066" w:rsidR="0067606D" w:rsidRPr="00B617E4" w:rsidRDefault="0067606D" w:rsidP="0067606D">
      <w:pPr>
        <w:pStyle w:val="Rubrik4utannumrering"/>
      </w:pPr>
      <w:r w:rsidRPr="00B617E4">
        <w:t>Konsoliderad bruttoskuld och den finansiella nettoförmögenheten jämfört med 2019</w:t>
      </w:r>
      <w:r>
        <w:t xml:space="preserve"> års ekonomiska vårproposition</w:t>
      </w:r>
    </w:p>
    <w:p w14:paraId="1E255956" w14:textId="2566042C" w:rsidR="0067606D" w:rsidRPr="00FC56B7" w:rsidRDefault="0067606D" w:rsidP="0067606D">
      <w:pPr>
        <w:pStyle w:val="Brdtext"/>
      </w:pPr>
      <w:r>
        <w:t>D</w:t>
      </w:r>
      <w:r w:rsidRPr="00B617E4">
        <w:t>en finansiella nettoförmögenheten</w:t>
      </w:r>
      <w:r>
        <w:t xml:space="preserve"> beräknas bli högre än i föregående prognos trots </w:t>
      </w:r>
      <w:r w:rsidRPr="00B617E4">
        <w:t>ned</w:t>
      </w:r>
      <w:r>
        <w:softHyphen/>
        <w:t xml:space="preserve">revideringarna av det </w:t>
      </w:r>
      <w:r w:rsidRPr="00B617E4">
        <w:t xml:space="preserve">finansiella sparandet (se </w:t>
      </w:r>
      <w:r>
        <w:fldChar w:fldCharType="begin"/>
      </w:r>
      <w:r>
        <w:instrText xml:space="preserve"> REF  _Ref16843338 \* Lower \h </w:instrText>
      </w:r>
      <w:r>
        <w:fldChar w:fldCharType="separate"/>
      </w:r>
      <w:r w:rsidR="00757DA4" w:rsidRPr="00BC7BE5">
        <w:t xml:space="preserve">tabell </w:t>
      </w:r>
      <w:r w:rsidR="00757DA4">
        <w:rPr>
          <w:noProof/>
        </w:rPr>
        <w:t>8</w:t>
      </w:r>
      <w:r w:rsidR="00757DA4" w:rsidRPr="00BC7BE5">
        <w:t>.</w:t>
      </w:r>
      <w:r w:rsidR="00757DA4">
        <w:rPr>
          <w:noProof/>
        </w:rPr>
        <w:t>22</w:t>
      </w:r>
      <w:r>
        <w:fldChar w:fldCharType="end"/>
      </w:r>
      <w:r w:rsidRPr="00B617E4">
        <w:t xml:space="preserve">). Detta beror huvudsakligen på att </w:t>
      </w:r>
      <w:r>
        <w:t xml:space="preserve">NR reviderat upp </w:t>
      </w:r>
      <w:r w:rsidRPr="00B617E4">
        <w:t xml:space="preserve">marknadsvärdet på tillgångarna i </w:t>
      </w:r>
      <w:r>
        <w:t>staten för 2018</w:t>
      </w:r>
      <w:r w:rsidRPr="00B617E4">
        <w:t xml:space="preserve">. </w:t>
      </w:r>
      <w:r>
        <w:t xml:space="preserve">För 2019–2022 har även värdet på tillgångarna i </w:t>
      </w:r>
      <w:r w:rsidRPr="00FC56B7">
        <w:t>ålderspensionssystemet reviderats</w:t>
      </w:r>
      <w:r>
        <w:t xml:space="preserve"> upp</w:t>
      </w:r>
      <w:r w:rsidRPr="00FC56B7">
        <w:t>.</w:t>
      </w:r>
    </w:p>
    <w:p w14:paraId="7BE130E3" w14:textId="392B8BA0" w:rsidR="0067606D" w:rsidRPr="00B617E4" w:rsidRDefault="0067606D" w:rsidP="0067606D">
      <w:pPr>
        <w:pStyle w:val="Brdtextmedindrag"/>
      </w:pPr>
      <w:r w:rsidRPr="00A976F5">
        <w:t xml:space="preserve">Maastrichtskulden </w:t>
      </w:r>
      <w:r w:rsidRPr="00652D46">
        <w:t>ha</w:t>
      </w:r>
      <w:r w:rsidRPr="00A976F5">
        <w:t xml:space="preserve">r däremot </w:t>
      </w:r>
      <w:r>
        <w:t xml:space="preserve">i hög utsträckning </w:t>
      </w:r>
      <w:r w:rsidRPr="00652D46">
        <w:t>reviderats i</w:t>
      </w:r>
      <w:r w:rsidRPr="00FC56B7">
        <w:t xml:space="preserve"> </w:t>
      </w:r>
      <w:r w:rsidRPr="00652D46">
        <w:t xml:space="preserve">överensstämmande med </w:t>
      </w:r>
      <w:r w:rsidRPr="00A976F5">
        <w:t>det ackumulerade finansiella sparandet.</w:t>
      </w:r>
    </w:p>
    <w:p w14:paraId="091D7A24" w14:textId="5D7FD689" w:rsidR="0067606D" w:rsidRPr="00BC7BE5" w:rsidRDefault="0067606D" w:rsidP="0067606D">
      <w:pPr>
        <w:pStyle w:val="TabellRubrik"/>
      </w:pPr>
      <w:bookmarkStart w:id="356" w:name="_Ref16843338"/>
      <w:bookmarkStart w:id="357" w:name="_Toc19299034"/>
      <w:r w:rsidRPr="00BC7BE5">
        <w:t xml:space="preserve">Tabell </w:t>
      </w:r>
      <w:fldSimple w:instr=" STYLEREF &quot;Rubrik 1&quot;\n \* MERGEFORMAT ">
        <w:r w:rsidR="00757DA4">
          <w:rPr>
            <w:noProof/>
          </w:rPr>
          <w:t>8</w:t>
        </w:r>
      </w:fldSimple>
      <w:r w:rsidRPr="00BC7BE5">
        <w:t>.</w:t>
      </w:r>
      <w:r w:rsidRPr="00BC7BE5">
        <w:fldChar w:fldCharType="begin"/>
      </w:r>
      <w:r w:rsidRPr="00B617E4">
        <w:instrText xml:space="preserve"> SEQ Tabell \* Arabic \s 1  \* MERGEFORMAT </w:instrText>
      </w:r>
      <w:r w:rsidRPr="00BC7BE5">
        <w:fldChar w:fldCharType="separate"/>
      </w:r>
      <w:r w:rsidR="00757DA4">
        <w:rPr>
          <w:noProof/>
        </w:rPr>
        <w:t>22</w:t>
      </w:r>
      <w:r w:rsidRPr="00BC7BE5">
        <w:fldChar w:fldCharType="end"/>
      </w:r>
      <w:bookmarkEnd w:id="356"/>
      <w:r w:rsidRPr="00BC7BE5">
        <w:tab/>
        <w:t>Offentliga sektorns finansiella nettoförmögenhet. Aktuell prognos och förändringar jämfört med 2019</w:t>
      </w:r>
      <w:r>
        <w:t xml:space="preserve"> års ekonomiska vårproposition</w:t>
      </w:r>
      <w:bookmarkEnd w:id="357"/>
    </w:p>
    <w:p w14:paraId="4AE36C5A" w14:textId="7888AFB2" w:rsidR="0067606D" w:rsidRPr="00BC7BE5" w:rsidRDefault="0067606D" w:rsidP="0067606D">
      <w:pPr>
        <w:pStyle w:val="TabellUnderrubrik"/>
      </w:pPr>
      <w:r w:rsidRPr="00BC7BE5">
        <w:t xml:space="preserve">Miljarder kronor om inte annat anges. Utfall 2018, prognos </w:t>
      </w:r>
      <w:r w:rsidRPr="00BC7BE5">
        <w:br/>
        <w:t>2019–202</w:t>
      </w:r>
      <w:r>
        <w:t>2</w:t>
      </w:r>
    </w:p>
    <w:tbl>
      <w:tblPr>
        <w:tblStyle w:val="RKEgentabell"/>
        <w:tblW w:w="4383" w:type="dxa"/>
        <w:tblInd w:w="0" w:type="dxa"/>
        <w:tblLayout w:type="fixed"/>
        <w:tblLook w:val="0460" w:firstRow="1" w:lastRow="1" w:firstColumn="0" w:lastColumn="0" w:noHBand="0" w:noVBand="1"/>
      </w:tblPr>
      <w:tblGrid>
        <w:gridCol w:w="1562"/>
        <w:gridCol w:w="564"/>
        <w:gridCol w:w="564"/>
        <w:gridCol w:w="564"/>
        <w:gridCol w:w="564"/>
        <w:gridCol w:w="565"/>
      </w:tblGrid>
      <w:tr w:rsidR="0067606D" w:rsidRPr="00BC7BE5" w14:paraId="5053D3D2" w14:textId="77777777" w:rsidTr="0067606D">
        <w:trPr>
          <w:cnfStyle w:val="100000000000" w:firstRow="1" w:lastRow="0" w:firstColumn="0" w:lastColumn="0" w:oddVBand="0" w:evenVBand="0" w:oddHBand="0" w:evenHBand="0" w:firstRowFirstColumn="0" w:firstRowLastColumn="0" w:lastRowFirstColumn="0" w:lastRowLastColumn="0"/>
        </w:trPr>
        <w:tc>
          <w:tcPr>
            <w:tcW w:w="1562" w:type="dxa"/>
            <w:tcMar>
              <w:left w:w="0" w:type="dxa"/>
              <w:right w:w="0" w:type="dxa"/>
            </w:tcMar>
          </w:tcPr>
          <w:p w14:paraId="11C09828" w14:textId="77777777" w:rsidR="0067606D" w:rsidRPr="00BC7BE5" w:rsidRDefault="0067606D" w:rsidP="0067606D">
            <w:pPr>
              <w:pStyle w:val="TabellHuvud"/>
              <w:keepNext/>
              <w:keepLines/>
              <w:jc w:val="left"/>
            </w:pPr>
          </w:p>
        </w:tc>
        <w:tc>
          <w:tcPr>
            <w:tcW w:w="564" w:type="dxa"/>
          </w:tcPr>
          <w:p w14:paraId="43BE2FA1" w14:textId="7DBB82A2" w:rsidR="0067606D" w:rsidRPr="00BC7BE5" w:rsidRDefault="0067606D" w:rsidP="0067606D">
            <w:pPr>
              <w:pStyle w:val="TabellHuvud"/>
              <w:keepNext/>
              <w:keepLines/>
            </w:pPr>
            <w:r w:rsidRPr="00BC7BE5">
              <w:t>2018</w:t>
            </w:r>
          </w:p>
        </w:tc>
        <w:tc>
          <w:tcPr>
            <w:tcW w:w="564" w:type="dxa"/>
          </w:tcPr>
          <w:p w14:paraId="2499F9BE" w14:textId="26DDB63F" w:rsidR="0067606D" w:rsidRPr="00BC7BE5" w:rsidRDefault="0067606D" w:rsidP="0067606D">
            <w:pPr>
              <w:pStyle w:val="TabellHuvud"/>
              <w:keepNext/>
              <w:keepLines/>
            </w:pPr>
            <w:r w:rsidRPr="00BC7BE5">
              <w:t>2019</w:t>
            </w:r>
          </w:p>
        </w:tc>
        <w:tc>
          <w:tcPr>
            <w:tcW w:w="564" w:type="dxa"/>
          </w:tcPr>
          <w:p w14:paraId="420EC53D" w14:textId="3C28B657" w:rsidR="0067606D" w:rsidRPr="00BC7BE5" w:rsidRDefault="0067606D" w:rsidP="0067606D">
            <w:pPr>
              <w:pStyle w:val="TabellHuvud"/>
              <w:keepNext/>
              <w:keepLines/>
            </w:pPr>
            <w:r w:rsidRPr="00BC7BE5">
              <w:t>2020</w:t>
            </w:r>
          </w:p>
        </w:tc>
        <w:tc>
          <w:tcPr>
            <w:tcW w:w="564" w:type="dxa"/>
          </w:tcPr>
          <w:p w14:paraId="4BB19F7C" w14:textId="6075199C" w:rsidR="0067606D" w:rsidRPr="00BC7BE5" w:rsidRDefault="0067606D" w:rsidP="0067606D">
            <w:pPr>
              <w:pStyle w:val="TabellHuvud"/>
              <w:keepNext/>
              <w:keepLines/>
            </w:pPr>
            <w:r w:rsidRPr="00BC7BE5">
              <w:t>2021</w:t>
            </w:r>
          </w:p>
        </w:tc>
        <w:tc>
          <w:tcPr>
            <w:tcW w:w="565" w:type="dxa"/>
          </w:tcPr>
          <w:p w14:paraId="78402838" w14:textId="6BA38A45" w:rsidR="0067606D" w:rsidRPr="00BC7BE5" w:rsidRDefault="0067606D" w:rsidP="0067606D">
            <w:pPr>
              <w:pStyle w:val="TabellHuvud"/>
              <w:keepNext/>
              <w:keepLines/>
            </w:pPr>
            <w:r w:rsidRPr="00BC7BE5">
              <w:t>202</w:t>
            </w:r>
            <w:r>
              <w:t>2</w:t>
            </w:r>
          </w:p>
        </w:tc>
      </w:tr>
      <w:tr w:rsidR="0067606D" w:rsidRPr="00BC7BE5" w14:paraId="36DFDBBF" w14:textId="77777777" w:rsidTr="0067606D">
        <w:tc>
          <w:tcPr>
            <w:tcW w:w="1562" w:type="dxa"/>
            <w:tcBorders>
              <w:top w:val="single" w:sz="18" w:space="0" w:color="auto"/>
              <w:bottom w:val="nil"/>
            </w:tcBorders>
            <w:tcMar>
              <w:left w:w="0" w:type="dxa"/>
              <w:right w:w="0" w:type="dxa"/>
            </w:tcMar>
          </w:tcPr>
          <w:p w14:paraId="3AF1F349" w14:textId="395EB0E1" w:rsidR="0067606D" w:rsidRPr="00BC7BE5" w:rsidRDefault="0067606D" w:rsidP="0067606D">
            <w:pPr>
              <w:pStyle w:val="TabellRader"/>
              <w:keepNext/>
              <w:keepLines/>
              <w:jc w:val="left"/>
              <w:rPr>
                <w:b/>
              </w:rPr>
            </w:pPr>
            <w:r w:rsidRPr="00BC7BE5">
              <w:rPr>
                <w:b/>
              </w:rPr>
              <w:t>Beslutad budget för 2019</w:t>
            </w:r>
          </w:p>
        </w:tc>
        <w:tc>
          <w:tcPr>
            <w:tcW w:w="564" w:type="dxa"/>
            <w:tcBorders>
              <w:top w:val="single" w:sz="18" w:space="0" w:color="auto"/>
              <w:bottom w:val="nil"/>
            </w:tcBorders>
          </w:tcPr>
          <w:p w14:paraId="16E5FC37" w14:textId="46968FB4" w:rsidR="0067606D" w:rsidRPr="00BC7BE5" w:rsidRDefault="0067606D" w:rsidP="0067606D">
            <w:pPr>
              <w:pStyle w:val="TabellRader"/>
              <w:keepNext/>
              <w:keepLines/>
              <w:rPr>
                <w:b/>
              </w:rPr>
            </w:pPr>
          </w:p>
        </w:tc>
        <w:tc>
          <w:tcPr>
            <w:tcW w:w="564" w:type="dxa"/>
            <w:tcBorders>
              <w:top w:val="single" w:sz="18" w:space="0" w:color="auto"/>
              <w:bottom w:val="nil"/>
            </w:tcBorders>
            <w:vAlign w:val="bottom"/>
          </w:tcPr>
          <w:p w14:paraId="6F0F02BF" w14:textId="3107E4EC" w:rsidR="0067606D" w:rsidRPr="00BC7BE5" w:rsidRDefault="0067606D" w:rsidP="0067606D">
            <w:pPr>
              <w:pStyle w:val="TabellRader"/>
              <w:keepNext/>
              <w:keepLines/>
              <w:rPr>
                <w:b/>
              </w:rPr>
            </w:pPr>
          </w:p>
        </w:tc>
        <w:tc>
          <w:tcPr>
            <w:tcW w:w="564" w:type="dxa"/>
            <w:tcBorders>
              <w:top w:val="single" w:sz="18" w:space="0" w:color="auto"/>
              <w:bottom w:val="nil"/>
            </w:tcBorders>
            <w:vAlign w:val="bottom"/>
          </w:tcPr>
          <w:p w14:paraId="2DE94150" w14:textId="77777777" w:rsidR="0067606D" w:rsidRPr="00BC7BE5" w:rsidRDefault="0067606D" w:rsidP="0067606D">
            <w:pPr>
              <w:pStyle w:val="TabellRader"/>
              <w:keepNext/>
              <w:keepLines/>
              <w:rPr>
                <w:b/>
              </w:rPr>
            </w:pPr>
          </w:p>
        </w:tc>
        <w:tc>
          <w:tcPr>
            <w:tcW w:w="564" w:type="dxa"/>
            <w:tcBorders>
              <w:top w:val="single" w:sz="18" w:space="0" w:color="auto"/>
              <w:bottom w:val="nil"/>
            </w:tcBorders>
            <w:vAlign w:val="bottom"/>
          </w:tcPr>
          <w:p w14:paraId="687B7180" w14:textId="77777777" w:rsidR="0067606D" w:rsidRPr="00BC7BE5" w:rsidRDefault="0067606D" w:rsidP="0067606D">
            <w:pPr>
              <w:pStyle w:val="TabellRader"/>
              <w:keepNext/>
              <w:keepLines/>
              <w:rPr>
                <w:b/>
              </w:rPr>
            </w:pPr>
          </w:p>
        </w:tc>
        <w:tc>
          <w:tcPr>
            <w:tcW w:w="565" w:type="dxa"/>
            <w:tcBorders>
              <w:top w:val="single" w:sz="18" w:space="0" w:color="auto"/>
              <w:bottom w:val="nil"/>
            </w:tcBorders>
            <w:vAlign w:val="bottom"/>
          </w:tcPr>
          <w:p w14:paraId="62BE3ABA" w14:textId="77777777" w:rsidR="0067606D" w:rsidRPr="00BC7BE5" w:rsidRDefault="0067606D" w:rsidP="0067606D">
            <w:pPr>
              <w:pStyle w:val="TabellRader"/>
              <w:keepNext/>
              <w:keepLines/>
              <w:rPr>
                <w:b/>
              </w:rPr>
            </w:pPr>
          </w:p>
        </w:tc>
      </w:tr>
      <w:tr w:rsidR="0067606D" w:rsidRPr="00E1049F" w14:paraId="062BD72D" w14:textId="77777777" w:rsidTr="0067606D">
        <w:tc>
          <w:tcPr>
            <w:tcW w:w="1562" w:type="dxa"/>
            <w:tcBorders>
              <w:top w:val="nil"/>
              <w:bottom w:val="nil"/>
            </w:tcBorders>
            <w:tcMar>
              <w:left w:w="0" w:type="dxa"/>
              <w:right w:w="0" w:type="dxa"/>
            </w:tcMar>
          </w:tcPr>
          <w:p w14:paraId="44FDF0A0" w14:textId="00B477D7" w:rsidR="0067606D" w:rsidRPr="00E1049F" w:rsidRDefault="0067606D" w:rsidP="0067606D">
            <w:pPr>
              <w:pStyle w:val="TabellRader"/>
              <w:keepNext/>
              <w:keepLines/>
              <w:jc w:val="left"/>
              <w:rPr>
                <w:b/>
              </w:rPr>
            </w:pPr>
            <w:r w:rsidRPr="00E1049F">
              <w:rPr>
                <w:b/>
              </w:rPr>
              <w:t>Finansiell nettoförmögenhet</w:t>
            </w:r>
          </w:p>
        </w:tc>
        <w:tc>
          <w:tcPr>
            <w:tcW w:w="564" w:type="dxa"/>
            <w:tcBorders>
              <w:top w:val="nil"/>
              <w:bottom w:val="nil"/>
            </w:tcBorders>
            <w:vAlign w:val="bottom"/>
          </w:tcPr>
          <w:p w14:paraId="15DF7011" w14:textId="27A3394A" w:rsidR="0067606D" w:rsidRPr="00E1049F" w:rsidRDefault="0067606D" w:rsidP="0067606D">
            <w:pPr>
              <w:pStyle w:val="TabellRader"/>
              <w:keepNext/>
              <w:keepLines/>
              <w:rPr>
                <w:b/>
              </w:rPr>
            </w:pPr>
            <w:r w:rsidRPr="00E1049F">
              <w:rPr>
                <w:b/>
              </w:rPr>
              <w:t>1 182</w:t>
            </w:r>
          </w:p>
        </w:tc>
        <w:tc>
          <w:tcPr>
            <w:tcW w:w="564" w:type="dxa"/>
            <w:tcBorders>
              <w:top w:val="nil"/>
              <w:bottom w:val="nil"/>
            </w:tcBorders>
            <w:vAlign w:val="bottom"/>
          </w:tcPr>
          <w:p w14:paraId="5D04F37A" w14:textId="3BD99AB5" w:rsidR="0067606D" w:rsidRPr="00E1049F" w:rsidRDefault="0067606D" w:rsidP="0067606D">
            <w:pPr>
              <w:pStyle w:val="TabellRader"/>
              <w:keepNext/>
              <w:keepLines/>
              <w:rPr>
                <w:b/>
              </w:rPr>
            </w:pPr>
            <w:r w:rsidRPr="00E1049F">
              <w:rPr>
                <w:b/>
              </w:rPr>
              <w:t>1 259</w:t>
            </w:r>
          </w:p>
        </w:tc>
        <w:tc>
          <w:tcPr>
            <w:tcW w:w="564" w:type="dxa"/>
            <w:tcBorders>
              <w:top w:val="nil"/>
              <w:bottom w:val="nil"/>
            </w:tcBorders>
            <w:vAlign w:val="bottom"/>
          </w:tcPr>
          <w:p w14:paraId="21FD88DB" w14:textId="2610EEE4" w:rsidR="0067606D" w:rsidRPr="00E1049F" w:rsidRDefault="0067606D" w:rsidP="0067606D">
            <w:pPr>
              <w:pStyle w:val="TabellRader"/>
              <w:keepNext/>
              <w:keepLines/>
              <w:rPr>
                <w:b/>
              </w:rPr>
            </w:pPr>
            <w:r w:rsidRPr="00E1049F">
              <w:rPr>
                <w:b/>
              </w:rPr>
              <w:t>1 335</w:t>
            </w:r>
          </w:p>
        </w:tc>
        <w:tc>
          <w:tcPr>
            <w:tcW w:w="564" w:type="dxa"/>
            <w:tcBorders>
              <w:top w:val="nil"/>
              <w:bottom w:val="nil"/>
            </w:tcBorders>
            <w:vAlign w:val="bottom"/>
          </w:tcPr>
          <w:p w14:paraId="167804DD" w14:textId="72A97233" w:rsidR="0067606D" w:rsidRPr="00E1049F" w:rsidRDefault="0067606D" w:rsidP="0067606D">
            <w:pPr>
              <w:pStyle w:val="TabellRader"/>
              <w:keepNext/>
              <w:keepLines/>
              <w:rPr>
                <w:b/>
              </w:rPr>
            </w:pPr>
            <w:r w:rsidRPr="00E1049F">
              <w:rPr>
                <w:b/>
              </w:rPr>
              <w:t>1420</w:t>
            </w:r>
          </w:p>
        </w:tc>
        <w:tc>
          <w:tcPr>
            <w:tcW w:w="565" w:type="dxa"/>
            <w:tcBorders>
              <w:top w:val="nil"/>
              <w:bottom w:val="nil"/>
            </w:tcBorders>
            <w:vAlign w:val="bottom"/>
          </w:tcPr>
          <w:p w14:paraId="155F5AD2" w14:textId="698EF268" w:rsidR="0067606D" w:rsidRPr="00E1049F" w:rsidRDefault="0067606D" w:rsidP="0067606D">
            <w:pPr>
              <w:pStyle w:val="TabellRader"/>
              <w:keepNext/>
              <w:keepLines/>
              <w:rPr>
                <w:b/>
              </w:rPr>
            </w:pPr>
            <w:r w:rsidRPr="00E1049F">
              <w:rPr>
                <w:b/>
              </w:rPr>
              <w:t>1 553</w:t>
            </w:r>
          </w:p>
        </w:tc>
      </w:tr>
      <w:tr w:rsidR="0067606D" w:rsidRPr="00BC7BE5" w14:paraId="01FCE2CC" w14:textId="77777777" w:rsidTr="0067606D">
        <w:tc>
          <w:tcPr>
            <w:tcW w:w="1562" w:type="dxa"/>
            <w:tcBorders>
              <w:top w:val="nil"/>
              <w:bottom w:val="nil"/>
            </w:tcBorders>
            <w:tcMar>
              <w:left w:w="0" w:type="dxa"/>
              <w:right w:w="0" w:type="dxa"/>
            </w:tcMar>
          </w:tcPr>
          <w:p w14:paraId="5AEA8541" w14:textId="26662D40" w:rsidR="0067606D" w:rsidRPr="00BC7BE5" w:rsidRDefault="0067606D" w:rsidP="0067606D">
            <w:pPr>
              <w:pStyle w:val="TabellRader"/>
              <w:keepNext/>
              <w:keepLines/>
              <w:jc w:val="left"/>
            </w:pPr>
            <w:r w:rsidRPr="00BC7BE5">
              <w:t>Procent av BNP</w:t>
            </w:r>
          </w:p>
        </w:tc>
        <w:tc>
          <w:tcPr>
            <w:tcW w:w="564" w:type="dxa"/>
            <w:tcBorders>
              <w:top w:val="nil"/>
              <w:bottom w:val="nil"/>
            </w:tcBorders>
            <w:vAlign w:val="bottom"/>
          </w:tcPr>
          <w:p w14:paraId="3F330F52" w14:textId="2BF65E91" w:rsidR="0067606D" w:rsidRPr="00BC7BE5" w:rsidRDefault="0067606D" w:rsidP="0067606D">
            <w:pPr>
              <w:pStyle w:val="TabellRader"/>
              <w:keepNext/>
              <w:keepLines/>
            </w:pPr>
            <w:r w:rsidRPr="004701C2">
              <w:t>24,7</w:t>
            </w:r>
          </w:p>
        </w:tc>
        <w:tc>
          <w:tcPr>
            <w:tcW w:w="564" w:type="dxa"/>
            <w:tcBorders>
              <w:top w:val="nil"/>
              <w:bottom w:val="nil"/>
            </w:tcBorders>
            <w:vAlign w:val="bottom"/>
          </w:tcPr>
          <w:p w14:paraId="7206F962" w14:textId="2596B1E6" w:rsidR="0067606D" w:rsidRPr="00BC7BE5" w:rsidRDefault="0067606D" w:rsidP="0067606D">
            <w:pPr>
              <w:pStyle w:val="TabellRader"/>
              <w:keepNext/>
              <w:keepLines/>
            </w:pPr>
            <w:r w:rsidRPr="004701C2">
              <w:t>25,3</w:t>
            </w:r>
          </w:p>
        </w:tc>
        <w:tc>
          <w:tcPr>
            <w:tcW w:w="564" w:type="dxa"/>
            <w:tcBorders>
              <w:top w:val="nil"/>
              <w:bottom w:val="nil"/>
            </w:tcBorders>
            <w:vAlign w:val="bottom"/>
          </w:tcPr>
          <w:p w14:paraId="109A1E97" w14:textId="21339A80" w:rsidR="0067606D" w:rsidRPr="00BC7BE5" w:rsidRDefault="0067606D" w:rsidP="0067606D">
            <w:pPr>
              <w:pStyle w:val="TabellRader"/>
              <w:keepNext/>
              <w:keepLines/>
            </w:pPr>
            <w:r w:rsidRPr="004701C2">
              <w:t>25,9</w:t>
            </w:r>
          </w:p>
        </w:tc>
        <w:tc>
          <w:tcPr>
            <w:tcW w:w="564" w:type="dxa"/>
            <w:tcBorders>
              <w:top w:val="nil"/>
              <w:bottom w:val="nil"/>
            </w:tcBorders>
            <w:vAlign w:val="bottom"/>
          </w:tcPr>
          <w:p w14:paraId="03942F3F" w14:textId="53BAE116" w:rsidR="0067606D" w:rsidRPr="00BC7BE5" w:rsidRDefault="0067606D" w:rsidP="0067606D">
            <w:pPr>
              <w:pStyle w:val="TabellRader"/>
              <w:keepNext/>
              <w:keepLines/>
            </w:pPr>
            <w:r w:rsidRPr="004701C2">
              <w:t>26,6</w:t>
            </w:r>
          </w:p>
        </w:tc>
        <w:tc>
          <w:tcPr>
            <w:tcW w:w="565" w:type="dxa"/>
            <w:tcBorders>
              <w:top w:val="nil"/>
              <w:bottom w:val="nil"/>
            </w:tcBorders>
            <w:vAlign w:val="bottom"/>
          </w:tcPr>
          <w:p w14:paraId="66E533B0" w14:textId="4359F8DC" w:rsidR="0067606D" w:rsidRPr="00BC7BE5" w:rsidRDefault="0067606D" w:rsidP="0067606D">
            <w:pPr>
              <w:pStyle w:val="TabellRader"/>
              <w:keepNext/>
              <w:keepLines/>
            </w:pPr>
            <w:r w:rsidRPr="004701C2">
              <w:t>28,0</w:t>
            </w:r>
          </w:p>
        </w:tc>
      </w:tr>
      <w:tr w:rsidR="0067606D" w:rsidRPr="00BC7BE5" w14:paraId="6CA34019" w14:textId="77777777" w:rsidTr="0067606D">
        <w:tc>
          <w:tcPr>
            <w:tcW w:w="1562" w:type="dxa"/>
            <w:tcBorders>
              <w:top w:val="nil"/>
              <w:bottom w:val="nil"/>
            </w:tcBorders>
            <w:tcMar>
              <w:left w:w="0" w:type="dxa"/>
              <w:right w:w="0" w:type="dxa"/>
            </w:tcMar>
          </w:tcPr>
          <w:p w14:paraId="49DA4DD8" w14:textId="38F48714" w:rsidR="0067606D" w:rsidRPr="00BC7BE5" w:rsidRDefault="0067606D" w:rsidP="0067606D">
            <w:pPr>
              <w:pStyle w:val="TabellRader"/>
              <w:keepNext/>
              <w:keepLines/>
              <w:jc w:val="left"/>
            </w:pPr>
            <w:r w:rsidRPr="00BC7BE5">
              <w:t>Konsoliderad skuld</w:t>
            </w:r>
          </w:p>
        </w:tc>
        <w:tc>
          <w:tcPr>
            <w:tcW w:w="564" w:type="dxa"/>
            <w:tcBorders>
              <w:top w:val="nil"/>
              <w:bottom w:val="nil"/>
            </w:tcBorders>
            <w:vAlign w:val="bottom"/>
          </w:tcPr>
          <w:p w14:paraId="19570824" w14:textId="6DACF107" w:rsidR="0067606D" w:rsidRPr="00BC7BE5" w:rsidRDefault="0067606D" w:rsidP="0067606D">
            <w:pPr>
              <w:pStyle w:val="TabellRader"/>
              <w:keepNext/>
              <w:keepLines/>
            </w:pPr>
            <w:r w:rsidRPr="004701C2">
              <w:t>1 859</w:t>
            </w:r>
          </w:p>
        </w:tc>
        <w:tc>
          <w:tcPr>
            <w:tcW w:w="564" w:type="dxa"/>
            <w:tcBorders>
              <w:top w:val="nil"/>
              <w:bottom w:val="nil"/>
            </w:tcBorders>
            <w:vAlign w:val="bottom"/>
          </w:tcPr>
          <w:p w14:paraId="56E9223F" w14:textId="1EA782F8" w:rsidR="0067606D" w:rsidRPr="00BC7BE5" w:rsidRDefault="0067606D" w:rsidP="0067606D">
            <w:pPr>
              <w:pStyle w:val="TabellRader"/>
              <w:keepNext/>
              <w:keepLines/>
            </w:pPr>
            <w:r w:rsidRPr="004701C2">
              <w:t>1 716</w:t>
            </w:r>
          </w:p>
        </w:tc>
        <w:tc>
          <w:tcPr>
            <w:tcW w:w="564" w:type="dxa"/>
            <w:tcBorders>
              <w:top w:val="nil"/>
              <w:bottom w:val="nil"/>
            </w:tcBorders>
            <w:vAlign w:val="bottom"/>
          </w:tcPr>
          <w:p w14:paraId="48D3AF5E" w14:textId="1B582D73" w:rsidR="0067606D" w:rsidRPr="00BC7BE5" w:rsidRDefault="0067606D" w:rsidP="0067606D">
            <w:pPr>
              <w:pStyle w:val="TabellRader"/>
              <w:keepNext/>
              <w:keepLines/>
            </w:pPr>
            <w:r w:rsidRPr="004701C2">
              <w:t>1 692</w:t>
            </w:r>
          </w:p>
        </w:tc>
        <w:tc>
          <w:tcPr>
            <w:tcW w:w="564" w:type="dxa"/>
            <w:tcBorders>
              <w:top w:val="nil"/>
              <w:bottom w:val="nil"/>
            </w:tcBorders>
            <w:vAlign w:val="bottom"/>
          </w:tcPr>
          <w:p w14:paraId="7BFB72E0" w14:textId="20D467F3" w:rsidR="0067606D" w:rsidRPr="00BC7BE5" w:rsidRDefault="0067606D" w:rsidP="0067606D">
            <w:pPr>
              <w:pStyle w:val="TabellRader"/>
              <w:keepNext/>
              <w:keepLines/>
            </w:pPr>
            <w:r w:rsidRPr="004701C2">
              <w:t>1 646</w:t>
            </w:r>
          </w:p>
        </w:tc>
        <w:tc>
          <w:tcPr>
            <w:tcW w:w="565" w:type="dxa"/>
            <w:tcBorders>
              <w:top w:val="nil"/>
              <w:bottom w:val="nil"/>
            </w:tcBorders>
            <w:vAlign w:val="bottom"/>
          </w:tcPr>
          <w:p w14:paraId="7872F162" w14:textId="0FA4A095" w:rsidR="0067606D" w:rsidRPr="00BC7BE5" w:rsidRDefault="0067606D" w:rsidP="0067606D">
            <w:pPr>
              <w:pStyle w:val="TabellRader"/>
              <w:keepNext/>
              <w:keepLines/>
            </w:pPr>
            <w:r w:rsidRPr="004701C2">
              <w:t>1 567</w:t>
            </w:r>
          </w:p>
        </w:tc>
      </w:tr>
      <w:tr w:rsidR="0067606D" w:rsidRPr="00BC7BE5" w14:paraId="21E6DE75" w14:textId="77777777" w:rsidTr="0067606D">
        <w:tc>
          <w:tcPr>
            <w:tcW w:w="1562" w:type="dxa"/>
            <w:tcBorders>
              <w:top w:val="nil"/>
              <w:bottom w:val="single" w:sz="4" w:space="0" w:color="auto"/>
            </w:tcBorders>
            <w:tcMar>
              <w:left w:w="0" w:type="dxa"/>
              <w:right w:w="0" w:type="dxa"/>
            </w:tcMar>
          </w:tcPr>
          <w:p w14:paraId="3CCEB63C" w14:textId="3B62E328" w:rsidR="0067606D" w:rsidRPr="00BC7BE5" w:rsidRDefault="0067606D" w:rsidP="0067606D">
            <w:pPr>
              <w:pStyle w:val="TabellRader"/>
              <w:keepNext/>
              <w:keepLines/>
              <w:jc w:val="left"/>
            </w:pPr>
            <w:r w:rsidRPr="00BC7BE5">
              <w:t>Procent av BNP</w:t>
            </w:r>
          </w:p>
        </w:tc>
        <w:tc>
          <w:tcPr>
            <w:tcW w:w="564" w:type="dxa"/>
            <w:tcBorders>
              <w:top w:val="nil"/>
              <w:bottom w:val="single" w:sz="4" w:space="0" w:color="auto"/>
            </w:tcBorders>
            <w:vAlign w:val="bottom"/>
          </w:tcPr>
          <w:p w14:paraId="77CA9C87" w14:textId="39B13CA9" w:rsidR="0067606D" w:rsidRPr="00BC7BE5" w:rsidRDefault="0067606D" w:rsidP="0067606D">
            <w:pPr>
              <w:pStyle w:val="TabellRader"/>
              <w:keepNext/>
              <w:keepLines/>
            </w:pPr>
            <w:r w:rsidRPr="004701C2">
              <w:t>38,8</w:t>
            </w:r>
          </w:p>
        </w:tc>
        <w:tc>
          <w:tcPr>
            <w:tcW w:w="564" w:type="dxa"/>
            <w:tcBorders>
              <w:top w:val="nil"/>
              <w:bottom w:val="single" w:sz="4" w:space="0" w:color="auto"/>
            </w:tcBorders>
            <w:vAlign w:val="bottom"/>
          </w:tcPr>
          <w:p w14:paraId="6131E0A7" w14:textId="5F70F2A3" w:rsidR="0067606D" w:rsidRPr="00BC7BE5" w:rsidRDefault="0067606D" w:rsidP="0067606D">
            <w:pPr>
              <w:pStyle w:val="TabellRader"/>
              <w:keepNext/>
              <w:keepLines/>
            </w:pPr>
            <w:r w:rsidRPr="004701C2">
              <w:t>34,5</w:t>
            </w:r>
          </w:p>
        </w:tc>
        <w:tc>
          <w:tcPr>
            <w:tcW w:w="564" w:type="dxa"/>
            <w:tcBorders>
              <w:top w:val="nil"/>
              <w:bottom w:val="single" w:sz="4" w:space="0" w:color="auto"/>
            </w:tcBorders>
            <w:vAlign w:val="bottom"/>
          </w:tcPr>
          <w:p w14:paraId="51846419" w14:textId="0B194FDA" w:rsidR="0067606D" w:rsidRPr="00BC7BE5" w:rsidRDefault="0067606D" w:rsidP="0067606D">
            <w:pPr>
              <w:pStyle w:val="TabellRader"/>
              <w:keepNext/>
              <w:keepLines/>
            </w:pPr>
            <w:r w:rsidRPr="004701C2">
              <w:t>32,8</w:t>
            </w:r>
          </w:p>
        </w:tc>
        <w:tc>
          <w:tcPr>
            <w:tcW w:w="564" w:type="dxa"/>
            <w:tcBorders>
              <w:top w:val="nil"/>
              <w:bottom w:val="single" w:sz="4" w:space="0" w:color="auto"/>
            </w:tcBorders>
            <w:vAlign w:val="bottom"/>
          </w:tcPr>
          <w:p w14:paraId="5F00EF78" w14:textId="6519229A" w:rsidR="0067606D" w:rsidRPr="00BC7BE5" w:rsidRDefault="0067606D" w:rsidP="0067606D">
            <w:pPr>
              <w:pStyle w:val="TabellRader"/>
              <w:keepNext/>
              <w:keepLines/>
            </w:pPr>
            <w:r w:rsidRPr="004701C2">
              <w:t>30,9</w:t>
            </w:r>
          </w:p>
        </w:tc>
        <w:tc>
          <w:tcPr>
            <w:tcW w:w="565" w:type="dxa"/>
            <w:tcBorders>
              <w:top w:val="nil"/>
              <w:bottom w:val="single" w:sz="4" w:space="0" w:color="auto"/>
            </w:tcBorders>
            <w:vAlign w:val="bottom"/>
          </w:tcPr>
          <w:p w14:paraId="41EFA702" w14:textId="105167EF" w:rsidR="0067606D" w:rsidRPr="00BC7BE5" w:rsidRDefault="0067606D" w:rsidP="0067606D">
            <w:pPr>
              <w:pStyle w:val="TabellRader"/>
              <w:keepNext/>
              <w:keepLines/>
            </w:pPr>
            <w:r w:rsidRPr="004701C2">
              <w:t>28,2</w:t>
            </w:r>
          </w:p>
        </w:tc>
      </w:tr>
      <w:tr w:rsidR="0067606D" w:rsidRPr="00BC7BE5" w14:paraId="22B0AC21" w14:textId="77777777" w:rsidTr="0067606D">
        <w:tc>
          <w:tcPr>
            <w:tcW w:w="1562" w:type="dxa"/>
            <w:tcBorders>
              <w:top w:val="single" w:sz="4" w:space="0" w:color="auto"/>
              <w:bottom w:val="nil"/>
            </w:tcBorders>
            <w:tcMar>
              <w:left w:w="0" w:type="dxa"/>
              <w:right w:w="0" w:type="dxa"/>
            </w:tcMar>
          </w:tcPr>
          <w:p w14:paraId="3D78ED5C" w14:textId="4D76E64B" w:rsidR="0067606D" w:rsidRPr="00BC7BE5" w:rsidRDefault="0067606D" w:rsidP="0067606D">
            <w:pPr>
              <w:pStyle w:val="TabellRader"/>
              <w:keepNext/>
              <w:keepLines/>
              <w:jc w:val="left"/>
            </w:pPr>
            <w:r w:rsidRPr="00BC7BE5">
              <w:t>Förändringar</w:t>
            </w:r>
          </w:p>
        </w:tc>
        <w:tc>
          <w:tcPr>
            <w:tcW w:w="564" w:type="dxa"/>
            <w:tcBorders>
              <w:top w:val="single" w:sz="4" w:space="0" w:color="auto"/>
              <w:bottom w:val="nil"/>
            </w:tcBorders>
            <w:vAlign w:val="bottom"/>
          </w:tcPr>
          <w:p w14:paraId="745F03B5" w14:textId="20BC9BDC" w:rsidR="0067606D" w:rsidRPr="00BC7BE5" w:rsidRDefault="0067606D" w:rsidP="0067606D">
            <w:pPr>
              <w:pStyle w:val="TabellRader"/>
              <w:keepNext/>
              <w:keepLines/>
            </w:pPr>
          </w:p>
        </w:tc>
        <w:tc>
          <w:tcPr>
            <w:tcW w:w="564" w:type="dxa"/>
            <w:tcBorders>
              <w:top w:val="single" w:sz="4" w:space="0" w:color="auto"/>
              <w:bottom w:val="nil"/>
            </w:tcBorders>
            <w:vAlign w:val="bottom"/>
          </w:tcPr>
          <w:p w14:paraId="6336A6AE" w14:textId="0ECD4865" w:rsidR="0067606D" w:rsidRPr="00BC7BE5" w:rsidRDefault="0067606D" w:rsidP="0067606D">
            <w:pPr>
              <w:pStyle w:val="TabellRader"/>
              <w:keepNext/>
              <w:keepLines/>
            </w:pPr>
          </w:p>
        </w:tc>
        <w:tc>
          <w:tcPr>
            <w:tcW w:w="564" w:type="dxa"/>
            <w:tcBorders>
              <w:top w:val="single" w:sz="4" w:space="0" w:color="auto"/>
              <w:bottom w:val="nil"/>
            </w:tcBorders>
            <w:vAlign w:val="bottom"/>
          </w:tcPr>
          <w:p w14:paraId="42A54D42" w14:textId="77777777" w:rsidR="0067606D" w:rsidRPr="00BC7BE5" w:rsidRDefault="0067606D" w:rsidP="0067606D">
            <w:pPr>
              <w:pStyle w:val="TabellRader"/>
              <w:keepNext/>
              <w:keepLines/>
            </w:pPr>
          </w:p>
        </w:tc>
        <w:tc>
          <w:tcPr>
            <w:tcW w:w="564" w:type="dxa"/>
            <w:tcBorders>
              <w:top w:val="single" w:sz="4" w:space="0" w:color="auto"/>
              <w:bottom w:val="nil"/>
            </w:tcBorders>
            <w:vAlign w:val="bottom"/>
          </w:tcPr>
          <w:p w14:paraId="5A91B3F8" w14:textId="77777777" w:rsidR="0067606D" w:rsidRPr="00BC7BE5" w:rsidRDefault="0067606D" w:rsidP="0067606D">
            <w:pPr>
              <w:pStyle w:val="TabellRader"/>
              <w:keepNext/>
              <w:keepLines/>
            </w:pPr>
          </w:p>
        </w:tc>
        <w:tc>
          <w:tcPr>
            <w:tcW w:w="565" w:type="dxa"/>
            <w:tcBorders>
              <w:top w:val="single" w:sz="4" w:space="0" w:color="auto"/>
              <w:bottom w:val="nil"/>
            </w:tcBorders>
            <w:vAlign w:val="bottom"/>
          </w:tcPr>
          <w:p w14:paraId="22B20684" w14:textId="0CA267DB" w:rsidR="0067606D" w:rsidRPr="00BC7BE5" w:rsidRDefault="0067606D" w:rsidP="0067606D">
            <w:pPr>
              <w:pStyle w:val="TabellRader"/>
              <w:keepNext/>
              <w:keepLines/>
            </w:pPr>
          </w:p>
        </w:tc>
      </w:tr>
      <w:tr w:rsidR="0067606D" w:rsidRPr="00BC7BE5" w14:paraId="3ED91F6A" w14:textId="77777777" w:rsidTr="0067606D">
        <w:tc>
          <w:tcPr>
            <w:tcW w:w="0" w:type="dxa"/>
            <w:tcBorders>
              <w:top w:val="nil"/>
              <w:bottom w:val="nil"/>
            </w:tcBorders>
            <w:tcMar>
              <w:left w:w="0" w:type="dxa"/>
              <w:right w:w="0" w:type="dxa"/>
            </w:tcMar>
          </w:tcPr>
          <w:p w14:paraId="15004CD9" w14:textId="36EBBC45" w:rsidR="0067606D" w:rsidRPr="00BC7BE5" w:rsidRDefault="0067606D" w:rsidP="0067606D">
            <w:pPr>
              <w:pStyle w:val="TabellRader"/>
              <w:keepNext/>
              <w:keepLines/>
              <w:jc w:val="left"/>
            </w:pPr>
            <w:r w:rsidRPr="00BC7BE5">
              <w:t>Finansiell nettoförmögenhet</w:t>
            </w:r>
          </w:p>
        </w:tc>
        <w:tc>
          <w:tcPr>
            <w:tcW w:w="0" w:type="dxa"/>
            <w:tcBorders>
              <w:top w:val="nil"/>
              <w:bottom w:val="nil"/>
            </w:tcBorders>
            <w:vAlign w:val="bottom"/>
          </w:tcPr>
          <w:p w14:paraId="27863DFB" w14:textId="508EDC9E" w:rsidR="0067606D" w:rsidRPr="00BC7BE5" w:rsidRDefault="0067606D" w:rsidP="0067606D">
            <w:pPr>
              <w:pStyle w:val="TabellRader"/>
              <w:keepNext/>
              <w:keepLines/>
            </w:pPr>
            <w:r w:rsidRPr="00D000C0">
              <w:t>69</w:t>
            </w:r>
          </w:p>
        </w:tc>
        <w:tc>
          <w:tcPr>
            <w:tcW w:w="0" w:type="dxa"/>
            <w:tcBorders>
              <w:top w:val="nil"/>
              <w:bottom w:val="nil"/>
            </w:tcBorders>
            <w:vAlign w:val="bottom"/>
          </w:tcPr>
          <w:p w14:paraId="4790DC7A" w14:textId="13B26C46" w:rsidR="0067606D" w:rsidRPr="00BC7BE5" w:rsidRDefault="0067606D">
            <w:pPr>
              <w:pStyle w:val="TabellRader"/>
              <w:keepNext/>
              <w:keepLines/>
            </w:pPr>
            <w:r w:rsidRPr="00D000C0">
              <w:t>90</w:t>
            </w:r>
          </w:p>
        </w:tc>
        <w:tc>
          <w:tcPr>
            <w:tcW w:w="0" w:type="dxa"/>
            <w:tcBorders>
              <w:top w:val="nil"/>
              <w:bottom w:val="nil"/>
            </w:tcBorders>
            <w:vAlign w:val="bottom"/>
          </w:tcPr>
          <w:p w14:paraId="1B66FE47" w14:textId="3EF068DC" w:rsidR="0067606D" w:rsidRPr="00BC7BE5" w:rsidRDefault="0067606D">
            <w:pPr>
              <w:pStyle w:val="TabellRader"/>
              <w:keepNext/>
              <w:keepLines/>
            </w:pPr>
            <w:r w:rsidRPr="00D000C0">
              <w:t>84</w:t>
            </w:r>
          </w:p>
        </w:tc>
        <w:tc>
          <w:tcPr>
            <w:tcW w:w="0" w:type="dxa"/>
            <w:tcBorders>
              <w:top w:val="nil"/>
              <w:bottom w:val="nil"/>
            </w:tcBorders>
            <w:vAlign w:val="bottom"/>
          </w:tcPr>
          <w:p w14:paraId="5935A7FB" w14:textId="27F398F0" w:rsidR="0067606D" w:rsidRPr="00BC7BE5" w:rsidRDefault="0067606D">
            <w:pPr>
              <w:pStyle w:val="TabellRader"/>
              <w:keepNext/>
              <w:keepLines/>
            </w:pPr>
            <w:r w:rsidRPr="00D000C0">
              <w:t>64</w:t>
            </w:r>
          </w:p>
        </w:tc>
        <w:tc>
          <w:tcPr>
            <w:tcW w:w="0" w:type="dxa"/>
            <w:tcBorders>
              <w:top w:val="nil"/>
              <w:bottom w:val="nil"/>
            </w:tcBorders>
            <w:vAlign w:val="bottom"/>
          </w:tcPr>
          <w:p w14:paraId="7A7A3F3E" w14:textId="473F00EF" w:rsidR="0067606D" w:rsidRPr="00BC7BE5" w:rsidRDefault="0067606D">
            <w:pPr>
              <w:pStyle w:val="TabellRader"/>
              <w:keepNext/>
              <w:keepLines/>
            </w:pPr>
            <w:r w:rsidRPr="00D000C0">
              <w:t>47</w:t>
            </w:r>
          </w:p>
        </w:tc>
      </w:tr>
      <w:tr w:rsidR="0067606D" w:rsidRPr="00BC7BE5" w14:paraId="1525E48A" w14:textId="77777777" w:rsidTr="0067606D">
        <w:tc>
          <w:tcPr>
            <w:tcW w:w="0" w:type="dxa"/>
            <w:tcBorders>
              <w:top w:val="nil"/>
              <w:bottom w:val="nil"/>
            </w:tcBorders>
            <w:tcMar>
              <w:left w:w="0" w:type="dxa"/>
              <w:right w:w="0" w:type="dxa"/>
            </w:tcMar>
          </w:tcPr>
          <w:p w14:paraId="5A03A588" w14:textId="72BEF19B" w:rsidR="0067606D" w:rsidRPr="00BC7BE5" w:rsidRDefault="0067606D" w:rsidP="0067606D">
            <w:pPr>
              <w:pStyle w:val="TabellRader"/>
              <w:keepNext/>
              <w:keepLines/>
              <w:jc w:val="left"/>
            </w:pPr>
            <w:r w:rsidRPr="00BC7BE5">
              <w:t xml:space="preserve">Konsoliderad skuld </w:t>
            </w:r>
          </w:p>
        </w:tc>
        <w:tc>
          <w:tcPr>
            <w:tcW w:w="0" w:type="dxa"/>
            <w:tcBorders>
              <w:top w:val="nil"/>
              <w:bottom w:val="nil"/>
            </w:tcBorders>
            <w:vAlign w:val="bottom"/>
          </w:tcPr>
          <w:p w14:paraId="2970956A" w14:textId="7BF63A96" w:rsidR="0067606D" w:rsidRPr="00BC7BE5" w:rsidRDefault="0067606D" w:rsidP="0067606D">
            <w:pPr>
              <w:pStyle w:val="TabellRader"/>
              <w:keepNext/>
              <w:keepLines/>
            </w:pPr>
            <w:r w:rsidRPr="00D000C0">
              <w:t>0</w:t>
            </w:r>
          </w:p>
        </w:tc>
        <w:tc>
          <w:tcPr>
            <w:tcW w:w="0" w:type="dxa"/>
            <w:tcBorders>
              <w:top w:val="nil"/>
              <w:bottom w:val="nil"/>
            </w:tcBorders>
            <w:vAlign w:val="bottom"/>
          </w:tcPr>
          <w:p w14:paraId="58F23E9A" w14:textId="30328940" w:rsidR="0067606D" w:rsidRPr="00BC7BE5" w:rsidRDefault="0067606D">
            <w:pPr>
              <w:pStyle w:val="TabellRader"/>
              <w:keepNext/>
              <w:keepLines/>
            </w:pPr>
            <w:r w:rsidRPr="00D000C0">
              <w:t>16</w:t>
            </w:r>
          </w:p>
        </w:tc>
        <w:tc>
          <w:tcPr>
            <w:tcW w:w="0" w:type="dxa"/>
            <w:tcBorders>
              <w:top w:val="nil"/>
              <w:bottom w:val="nil"/>
            </w:tcBorders>
            <w:vAlign w:val="bottom"/>
          </w:tcPr>
          <w:p w14:paraId="60587EDF" w14:textId="1DC8205D" w:rsidR="0067606D" w:rsidRPr="00BC7BE5" w:rsidRDefault="0067606D">
            <w:pPr>
              <w:pStyle w:val="TabellRader"/>
              <w:keepNext/>
              <w:keepLines/>
            </w:pPr>
            <w:r w:rsidRPr="00D000C0">
              <w:t>24</w:t>
            </w:r>
          </w:p>
        </w:tc>
        <w:tc>
          <w:tcPr>
            <w:tcW w:w="0" w:type="dxa"/>
            <w:tcBorders>
              <w:top w:val="nil"/>
              <w:bottom w:val="nil"/>
            </w:tcBorders>
            <w:vAlign w:val="bottom"/>
          </w:tcPr>
          <w:p w14:paraId="3E08248D" w14:textId="218E4789" w:rsidR="0067606D" w:rsidRPr="00BC7BE5" w:rsidRDefault="0067606D">
            <w:pPr>
              <w:pStyle w:val="TabellRader"/>
              <w:keepNext/>
              <w:keepLines/>
            </w:pPr>
            <w:r w:rsidRPr="00D000C0">
              <w:t>50</w:t>
            </w:r>
          </w:p>
        </w:tc>
        <w:tc>
          <w:tcPr>
            <w:tcW w:w="0" w:type="dxa"/>
            <w:tcBorders>
              <w:top w:val="nil"/>
              <w:bottom w:val="nil"/>
            </w:tcBorders>
            <w:vAlign w:val="bottom"/>
          </w:tcPr>
          <w:p w14:paraId="596F1282" w14:textId="6A5B0BA3" w:rsidR="0067606D" w:rsidRPr="00BC7BE5" w:rsidRDefault="0067606D">
            <w:pPr>
              <w:pStyle w:val="TabellRader"/>
              <w:keepNext/>
              <w:keepLines/>
            </w:pPr>
            <w:r w:rsidRPr="00D000C0">
              <w:t>75</w:t>
            </w:r>
          </w:p>
        </w:tc>
      </w:tr>
      <w:tr w:rsidR="0067606D" w:rsidRPr="00BC7BE5" w14:paraId="4D126AC9" w14:textId="77777777" w:rsidTr="0067606D">
        <w:tc>
          <w:tcPr>
            <w:tcW w:w="0" w:type="dxa"/>
            <w:tcBorders>
              <w:top w:val="single" w:sz="4" w:space="0" w:color="auto"/>
              <w:bottom w:val="nil"/>
            </w:tcBorders>
            <w:tcMar>
              <w:left w:w="0" w:type="dxa"/>
              <w:right w:w="0" w:type="dxa"/>
            </w:tcMar>
          </w:tcPr>
          <w:p w14:paraId="1726491B" w14:textId="50DADD60" w:rsidR="0067606D" w:rsidRPr="00BC7BE5" w:rsidRDefault="0067606D" w:rsidP="0067606D">
            <w:pPr>
              <w:pStyle w:val="TabellRader"/>
              <w:keepNext/>
              <w:keepLines/>
              <w:jc w:val="left"/>
              <w:rPr>
                <w:b/>
              </w:rPr>
            </w:pPr>
            <w:r w:rsidRPr="00BC7BE5">
              <w:rPr>
                <w:b/>
              </w:rPr>
              <w:t>2019 års vårproposition</w:t>
            </w:r>
          </w:p>
        </w:tc>
        <w:tc>
          <w:tcPr>
            <w:tcW w:w="0" w:type="dxa"/>
            <w:tcBorders>
              <w:top w:val="single" w:sz="4" w:space="0" w:color="auto"/>
              <w:bottom w:val="nil"/>
            </w:tcBorders>
            <w:vAlign w:val="bottom"/>
          </w:tcPr>
          <w:p w14:paraId="33F6DA5C" w14:textId="28A5AE38" w:rsidR="0067606D" w:rsidRPr="00BC7BE5" w:rsidRDefault="0067606D" w:rsidP="0067606D">
            <w:pPr>
              <w:pStyle w:val="TabellRader"/>
              <w:keepNext/>
              <w:keepLines/>
              <w:rPr>
                <w:b/>
              </w:rPr>
            </w:pPr>
          </w:p>
        </w:tc>
        <w:tc>
          <w:tcPr>
            <w:tcW w:w="0" w:type="dxa"/>
            <w:tcBorders>
              <w:top w:val="single" w:sz="4" w:space="0" w:color="auto"/>
              <w:bottom w:val="nil"/>
            </w:tcBorders>
            <w:vAlign w:val="bottom"/>
          </w:tcPr>
          <w:p w14:paraId="32CF6208" w14:textId="3A7EF7D8" w:rsidR="0067606D" w:rsidRPr="00BC7BE5" w:rsidRDefault="0067606D">
            <w:pPr>
              <w:pStyle w:val="TabellRader"/>
              <w:keepNext/>
              <w:keepLines/>
              <w:rPr>
                <w:b/>
              </w:rPr>
            </w:pPr>
          </w:p>
        </w:tc>
        <w:tc>
          <w:tcPr>
            <w:tcW w:w="0" w:type="dxa"/>
            <w:tcBorders>
              <w:top w:val="single" w:sz="4" w:space="0" w:color="auto"/>
              <w:bottom w:val="nil"/>
            </w:tcBorders>
            <w:vAlign w:val="bottom"/>
          </w:tcPr>
          <w:p w14:paraId="58F0A2D9" w14:textId="77777777" w:rsidR="0067606D" w:rsidRPr="00BC7BE5" w:rsidRDefault="0067606D">
            <w:pPr>
              <w:pStyle w:val="TabellRader"/>
              <w:keepNext/>
              <w:keepLines/>
              <w:rPr>
                <w:b/>
              </w:rPr>
            </w:pPr>
          </w:p>
        </w:tc>
        <w:tc>
          <w:tcPr>
            <w:tcW w:w="0" w:type="dxa"/>
            <w:tcBorders>
              <w:top w:val="single" w:sz="4" w:space="0" w:color="auto"/>
              <w:bottom w:val="nil"/>
            </w:tcBorders>
            <w:vAlign w:val="bottom"/>
          </w:tcPr>
          <w:p w14:paraId="22A445C9" w14:textId="77777777" w:rsidR="0067606D" w:rsidRPr="00BC7BE5" w:rsidRDefault="0067606D">
            <w:pPr>
              <w:pStyle w:val="TabellRader"/>
              <w:keepNext/>
              <w:keepLines/>
              <w:rPr>
                <w:b/>
              </w:rPr>
            </w:pPr>
          </w:p>
        </w:tc>
        <w:tc>
          <w:tcPr>
            <w:tcW w:w="0" w:type="dxa"/>
            <w:tcBorders>
              <w:top w:val="single" w:sz="4" w:space="0" w:color="auto"/>
              <w:bottom w:val="nil"/>
            </w:tcBorders>
            <w:vAlign w:val="bottom"/>
          </w:tcPr>
          <w:p w14:paraId="1315F987" w14:textId="3A5E5B21" w:rsidR="0067606D" w:rsidRPr="00BC7BE5" w:rsidRDefault="0067606D">
            <w:pPr>
              <w:pStyle w:val="TabellRader"/>
              <w:keepNext/>
              <w:keepLines/>
              <w:rPr>
                <w:b/>
              </w:rPr>
            </w:pPr>
          </w:p>
        </w:tc>
      </w:tr>
      <w:tr w:rsidR="0067606D" w:rsidRPr="00BC7BE5" w14:paraId="3B5D76DE" w14:textId="77777777" w:rsidTr="0067606D">
        <w:tc>
          <w:tcPr>
            <w:tcW w:w="0" w:type="dxa"/>
            <w:tcBorders>
              <w:top w:val="nil"/>
              <w:bottom w:val="nil"/>
            </w:tcBorders>
            <w:tcMar>
              <w:left w:w="0" w:type="dxa"/>
              <w:right w:w="0" w:type="dxa"/>
            </w:tcMar>
          </w:tcPr>
          <w:p w14:paraId="2167EB75" w14:textId="1A153351" w:rsidR="0067606D" w:rsidRPr="00BC7BE5" w:rsidRDefault="0067606D" w:rsidP="0067606D">
            <w:pPr>
              <w:pStyle w:val="TabellRader"/>
              <w:keepNext/>
              <w:keepLines/>
              <w:jc w:val="left"/>
            </w:pPr>
            <w:r w:rsidRPr="00BC7BE5">
              <w:t>Finansiell nettoförmögenhet</w:t>
            </w:r>
          </w:p>
        </w:tc>
        <w:tc>
          <w:tcPr>
            <w:tcW w:w="0" w:type="dxa"/>
            <w:tcBorders>
              <w:top w:val="nil"/>
              <w:bottom w:val="nil"/>
            </w:tcBorders>
            <w:vAlign w:val="bottom"/>
          </w:tcPr>
          <w:p w14:paraId="42FD9552" w14:textId="390C4BBE" w:rsidR="0067606D" w:rsidRPr="00BC7BE5" w:rsidRDefault="0067606D" w:rsidP="0067606D">
            <w:pPr>
              <w:pStyle w:val="TabellRader"/>
              <w:keepNext/>
              <w:keepLines/>
            </w:pPr>
            <w:r w:rsidRPr="00D000C0">
              <w:t>1 250</w:t>
            </w:r>
          </w:p>
        </w:tc>
        <w:tc>
          <w:tcPr>
            <w:tcW w:w="0" w:type="dxa"/>
            <w:tcBorders>
              <w:top w:val="nil"/>
              <w:bottom w:val="nil"/>
            </w:tcBorders>
            <w:vAlign w:val="bottom"/>
          </w:tcPr>
          <w:p w14:paraId="2AC0BBBA" w14:textId="27C28FFE" w:rsidR="0067606D" w:rsidRPr="00BC7BE5" w:rsidRDefault="0067606D">
            <w:pPr>
              <w:pStyle w:val="TabellRader"/>
              <w:keepNext/>
              <w:keepLines/>
            </w:pPr>
            <w:r w:rsidRPr="00D000C0">
              <w:t>1 349</w:t>
            </w:r>
          </w:p>
        </w:tc>
        <w:tc>
          <w:tcPr>
            <w:tcW w:w="0" w:type="dxa"/>
            <w:tcBorders>
              <w:top w:val="nil"/>
              <w:bottom w:val="nil"/>
            </w:tcBorders>
            <w:vAlign w:val="bottom"/>
          </w:tcPr>
          <w:p w14:paraId="3EEE8857" w14:textId="6E1AC030" w:rsidR="0067606D" w:rsidRPr="00BC7BE5" w:rsidRDefault="0067606D">
            <w:pPr>
              <w:pStyle w:val="TabellRader"/>
              <w:keepNext/>
              <w:keepLines/>
            </w:pPr>
            <w:r w:rsidRPr="00D000C0">
              <w:t>1 419</w:t>
            </w:r>
          </w:p>
        </w:tc>
        <w:tc>
          <w:tcPr>
            <w:tcW w:w="0" w:type="dxa"/>
            <w:tcBorders>
              <w:top w:val="nil"/>
              <w:bottom w:val="nil"/>
            </w:tcBorders>
            <w:vAlign w:val="bottom"/>
          </w:tcPr>
          <w:p w14:paraId="5FF14D2B" w14:textId="134BE521" w:rsidR="0067606D" w:rsidRPr="00BC7BE5" w:rsidRDefault="0067606D">
            <w:pPr>
              <w:pStyle w:val="TabellRader"/>
              <w:keepNext/>
              <w:keepLines/>
            </w:pPr>
            <w:r w:rsidRPr="00D000C0">
              <w:t>1 483</w:t>
            </w:r>
          </w:p>
        </w:tc>
        <w:tc>
          <w:tcPr>
            <w:tcW w:w="0" w:type="dxa"/>
            <w:tcBorders>
              <w:top w:val="nil"/>
              <w:bottom w:val="nil"/>
            </w:tcBorders>
            <w:vAlign w:val="bottom"/>
          </w:tcPr>
          <w:p w14:paraId="472A431C" w14:textId="61A1E7D8" w:rsidR="0067606D" w:rsidRPr="00BC7BE5" w:rsidRDefault="0067606D">
            <w:pPr>
              <w:pStyle w:val="TabellRader"/>
              <w:keepNext/>
              <w:keepLines/>
            </w:pPr>
            <w:r w:rsidRPr="00D000C0">
              <w:t>1 600</w:t>
            </w:r>
          </w:p>
        </w:tc>
      </w:tr>
      <w:tr w:rsidR="0067606D" w:rsidRPr="00BC7BE5" w14:paraId="6C6610DF" w14:textId="77777777" w:rsidTr="0067606D">
        <w:tc>
          <w:tcPr>
            <w:tcW w:w="0" w:type="dxa"/>
            <w:tcBorders>
              <w:top w:val="nil"/>
              <w:bottom w:val="nil"/>
            </w:tcBorders>
            <w:tcMar>
              <w:left w:w="0" w:type="dxa"/>
              <w:right w:w="0" w:type="dxa"/>
            </w:tcMar>
          </w:tcPr>
          <w:p w14:paraId="4CEB6486" w14:textId="6E172E80" w:rsidR="0067606D" w:rsidRPr="00BC7BE5" w:rsidRDefault="0067606D" w:rsidP="0067606D">
            <w:pPr>
              <w:pStyle w:val="TabellRader"/>
              <w:keepNext/>
              <w:keepLines/>
              <w:jc w:val="left"/>
            </w:pPr>
            <w:r w:rsidRPr="00BC7BE5">
              <w:t>Procent av BNP</w:t>
            </w:r>
          </w:p>
        </w:tc>
        <w:tc>
          <w:tcPr>
            <w:tcW w:w="0" w:type="dxa"/>
            <w:tcBorders>
              <w:top w:val="nil"/>
              <w:bottom w:val="nil"/>
            </w:tcBorders>
            <w:vAlign w:val="bottom"/>
          </w:tcPr>
          <w:p w14:paraId="7044866E" w14:textId="323D8778" w:rsidR="0067606D" w:rsidRPr="00BC7BE5" w:rsidRDefault="0067606D" w:rsidP="0067606D">
            <w:pPr>
              <w:pStyle w:val="TabellRader"/>
              <w:keepNext/>
              <w:keepLines/>
            </w:pPr>
            <w:r w:rsidRPr="00D000C0">
              <w:t>26,1</w:t>
            </w:r>
          </w:p>
        </w:tc>
        <w:tc>
          <w:tcPr>
            <w:tcW w:w="0" w:type="dxa"/>
            <w:tcBorders>
              <w:top w:val="nil"/>
              <w:bottom w:val="nil"/>
            </w:tcBorders>
            <w:vAlign w:val="bottom"/>
          </w:tcPr>
          <w:p w14:paraId="7D7C46B6" w14:textId="7D82E4B3" w:rsidR="0067606D" w:rsidRPr="00BC7BE5" w:rsidRDefault="0067606D">
            <w:pPr>
              <w:pStyle w:val="TabellRader"/>
              <w:keepNext/>
              <w:keepLines/>
            </w:pPr>
            <w:r w:rsidRPr="00D000C0">
              <w:t>27,1</w:t>
            </w:r>
          </w:p>
        </w:tc>
        <w:tc>
          <w:tcPr>
            <w:tcW w:w="0" w:type="dxa"/>
            <w:tcBorders>
              <w:top w:val="nil"/>
              <w:bottom w:val="nil"/>
            </w:tcBorders>
            <w:vAlign w:val="bottom"/>
          </w:tcPr>
          <w:p w14:paraId="23B1B2C0" w14:textId="218CACA0" w:rsidR="0067606D" w:rsidRPr="00BC7BE5" w:rsidRDefault="0067606D">
            <w:pPr>
              <w:pStyle w:val="TabellRader"/>
              <w:keepNext/>
              <w:keepLines/>
            </w:pPr>
            <w:r w:rsidRPr="00D000C0">
              <w:t>27,6</w:t>
            </w:r>
          </w:p>
        </w:tc>
        <w:tc>
          <w:tcPr>
            <w:tcW w:w="0" w:type="dxa"/>
            <w:tcBorders>
              <w:top w:val="nil"/>
              <w:bottom w:val="nil"/>
            </w:tcBorders>
            <w:vAlign w:val="bottom"/>
          </w:tcPr>
          <w:p w14:paraId="73232253" w14:textId="2CC74ADF" w:rsidR="0067606D" w:rsidRPr="00BC7BE5" w:rsidRDefault="0067606D">
            <w:pPr>
              <w:pStyle w:val="TabellRader"/>
              <w:keepNext/>
              <w:keepLines/>
            </w:pPr>
            <w:r w:rsidRPr="00D000C0">
              <w:t>27,8</w:t>
            </w:r>
          </w:p>
        </w:tc>
        <w:tc>
          <w:tcPr>
            <w:tcW w:w="0" w:type="dxa"/>
            <w:tcBorders>
              <w:top w:val="nil"/>
              <w:bottom w:val="nil"/>
            </w:tcBorders>
            <w:vAlign w:val="bottom"/>
          </w:tcPr>
          <w:p w14:paraId="25E8BB4C" w14:textId="74901132" w:rsidR="0067606D" w:rsidRPr="00BC7BE5" w:rsidRDefault="0067606D">
            <w:pPr>
              <w:pStyle w:val="TabellRader"/>
              <w:keepNext/>
              <w:keepLines/>
            </w:pPr>
            <w:r w:rsidRPr="00D000C0">
              <w:t>28,9</w:t>
            </w:r>
          </w:p>
        </w:tc>
      </w:tr>
      <w:tr w:rsidR="0067606D" w:rsidRPr="004D5F6B" w14:paraId="30D7800E" w14:textId="77777777" w:rsidTr="0067606D">
        <w:tc>
          <w:tcPr>
            <w:tcW w:w="0" w:type="dxa"/>
            <w:tcBorders>
              <w:top w:val="nil"/>
              <w:bottom w:val="nil"/>
            </w:tcBorders>
            <w:tcMar>
              <w:left w:w="0" w:type="dxa"/>
              <w:right w:w="0" w:type="dxa"/>
            </w:tcMar>
          </w:tcPr>
          <w:p w14:paraId="5D956940" w14:textId="3BDA0F46" w:rsidR="0067606D" w:rsidRPr="00652D46" w:rsidRDefault="0067606D" w:rsidP="0067606D">
            <w:pPr>
              <w:pStyle w:val="TabellRader"/>
              <w:keepNext/>
              <w:keepLines/>
              <w:jc w:val="left"/>
              <w:rPr>
                <w:b/>
              </w:rPr>
            </w:pPr>
            <w:r w:rsidRPr="00652D46">
              <w:rPr>
                <w:b/>
              </w:rPr>
              <w:t xml:space="preserve">Konsoliderad skuld </w:t>
            </w:r>
          </w:p>
        </w:tc>
        <w:tc>
          <w:tcPr>
            <w:tcW w:w="0" w:type="dxa"/>
            <w:tcBorders>
              <w:top w:val="nil"/>
              <w:bottom w:val="nil"/>
            </w:tcBorders>
            <w:vAlign w:val="bottom"/>
          </w:tcPr>
          <w:p w14:paraId="21C441C0" w14:textId="2D5ECD11" w:rsidR="0067606D" w:rsidRPr="00652D46" w:rsidRDefault="0067606D" w:rsidP="0067606D">
            <w:pPr>
              <w:pStyle w:val="TabellRader"/>
              <w:keepNext/>
              <w:keepLines/>
              <w:rPr>
                <w:b/>
              </w:rPr>
            </w:pPr>
            <w:r w:rsidRPr="00652D46">
              <w:rPr>
                <w:b/>
              </w:rPr>
              <w:t>1 859</w:t>
            </w:r>
          </w:p>
        </w:tc>
        <w:tc>
          <w:tcPr>
            <w:tcW w:w="0" w:type="dxa"/>
            <w:tcBorders>
              <w:top w:val="nil"/>
              <w:bottom w:val="nil"/>
            </w:tcBorders>
            <w:vAlign w:val="bottom"/>
          </w:tcPr>
          <w:p w14:paraId="47F39E7C" w14:textId="28EDDE6B" w:rsidR="0067606D" w:rsidRPr="00652D46" w:rsidRDefault="0067606D">
            <w:pPr>
              <w:pStyle w:val="TabellRader"/>
              <w:keepNext/>
              <w:keepLines/>
              <w:rPr>
                <w:b/>
              </w:rPr>
            </w:pPr>
            <w:r w:rsidRPr="00652D46">
              <w:rPr>
                <w:b/>
              </w:rPr>
              <w:t>1 732</w:t>
            </w:r>
          </w:p>
        </w:tc>
        <w:tc>
          <w:tcPr>
            <w:tcW w:w="0" w:type="dxa"/>
            <w:tcBorders>
              <w:top w:val="nil"/>
              <w:bottom w:val="nil"/>
            </w:tcBorders>
            <w:vAlign w:val="bottom"/>
          </w:tcPr>
          <w:p w14:paraId="6813CA8B" w14:textId="487A6F29" w:rsidR="0067606D" w:rsidRPr="00652D46" w:rsidRDefault="0067606D">
            <w:pPr>
              <w:pStyle w:val="TabellRader"/>
              <w:keepNext/>
              <w:keepLines/>
              <w:rPr>
                <w:b/>
              </w:rPr>
            </w:pPr>
            <w:r w:rsidRPr="00652D46">
              <w:rPr>
                <w:b/>
              </w:rPr>
              <w:t>1 716</w:t>
            </w:r>
          </w:p>
        </w:tc>
        <w:tc>
          <w:tcPr>
            <w:tcW w:w="0" w:type="dxa"/>
            <w:tcBorders>
              <w:top w:val="nil"/>
              <w:bottom w:val="nil"/>
            </w:tcBorders>
            <w:vAlign w:val="bottom"/>
          </w:tcPr>
          <w:p w14:paraId="5A4E2BFB" w14:textId="1C074BE4" w:rsidR="0067606D" w:rsidRPr="00652D46" w:rsidRDefault="0067606D">
            <w:pPr>
              <w:pStyle w:val="TabellRader"/>
              <w:keepNext/>
              <w:keepLines/>
              <w:rPr>
                <w:b/>
              </w:rPr>
            </w:pPr>
            <w:r w:rsidRPr="00652D46">
              <w:rPr>
                <w:b/>
              </w:rPr>
              <w:t>1 696</w:t>
            </w:r>
          </w:p>
        </w:tc>
        <w:tc>
          <w:tcPr>
            <w:tcW w:w="0" w:type="dxa"/>
            <w:tcBorders>
              <w:top w:val="nil"/>
              <w:bottom w:val="nil"/>
            </w:tcBorders>
            <w:vAlign w:val="bottom"/>
          </w:tcPr>
          <w:p w14:paraId="03FA3532" w14:textId="5EF7350E" w:rsidR="0067606D" w:rsidRPr="00652D46" w:rsidRDefault="0067606D">
            <w:pPr>
              <w:pStyle w:val="TabellRader"/>
              <w:keepNext/>
              <w:keepLines/>
              <w:rPr>
                <w:b/>
              </w:rPr>
            </w:pPr>
            <w:r w:rsidRPr="00652D46">
              <w:rPr>
                <w:b/>
              </w:rPr>
              <w:t>1 642</w:t>
            </w:r>
          </w:p>
        </w:tc>
      </w:tr>
      <w:tr w:rsidR="0067606D" w:rsidRPr="00BC7BE5" w14:paraId="4CB8D5E9" w14:textId="77777777" w:rsidTr="0067606D">
        <w:trPr>
          <w:cnfStyle w:val="010000000000" w:firstRow="0" w:lastRow="1" w:firstColumn="0" w:lastColumn="0" w:oddVBand="0" w:evenVBand="0" w:oddHBand="0" w:evenHBand="0" w:firstRowFirstColumn="0" w:firstRowLastColumn="0" w:lastRowFirstColumn="0" w:lastRowLastColumn="0"/>
        </w:trPr>
        <w:tc>
          <w:tcPr>
            <w:tcW w:w="0" w:type="dxa"/>
            <w:tcBorders>
              <w:top w:val="nil"/>
            </w:tcBorders>
            <w:tcMar>
              <w:left w:w="0" w:type="dxa"/>
              <w:right w:w="0" w:type="dxa"/>
            </w:tcMar>
          </w:tcPr>
          <w:p w14:paraId="56585819" w14:textId="3788D330" w:rsidR="0067606D" w:rsidRPr="00FC56B7" w:rsidRDefault="0067606D" w:rsidP="0067606D">
            <w:pPr>
              <w:pStyle w:val="TabellRader"/>
              <w:keepNext/>
              <w:keepLines/>
              <w:jc w:val="left"/>
              <w:rPr>
                <w:b w:val="0"/>
              </w:rPr>
            </w:pPr>
            <w:r w:rsidRPr="004D5F6B">
              <w:t>Procent av BNP</w:t>
            </w:r>
          </w:p>
        </w:tc>
        <w:tc>
          <w:tcPr>
            <w:tcW w:w="0" w:type="dxa"/>
            <w:tcBorders>
              <w:top w:val="nil"/>
            </w:tcBorders>
            <w:vAlign w:val="bottom"/>
          </w:tcPr>
          <w:p w14:paraId="6F9A5344" w14:textId="214C378F" w:rsidR="0067606D" w:rsidRPr="00652D46" w:rsidRDefault="0067606D" w:rsidP="0067606D">
            <w:pPr>
              <w:pStyle w:val="TabellRader"/>
              <w:keepNext/>
              <w:keepLines/>
              <w:rPr>
                <w:b w:val="0"/>
              </w:rPr>
            </w:pPr>
            <w:r w:rsidRPr="004D5F6B">
              <w:t>38,8</w:t>
            </w:r>
          </w:p>
        </w:tc>
        <w:tc>
          <w:tcPr>
            <w:tcW w:w="0" w:type="dxa"/>
            <w:tcBorders>
              <w:top w:val="nil"/>
            </w:tcBorders>
            <w:vAlign w:val="bottom"/>
          </w:tcPr>
          <w:p w14:paraId="1638AE12" w14:textId="03FC35E8" w:rsidR="0067606D" w:rsidRPr="00FC56B7" w:rsidRDefault="0067606D">
            <w:pPr>
              <w:pStyle w:val="TabellRader"/>
              <w:keepNext/>
              <w:keepLines/>
              <w:rPr>
                <w:b w:val="0"/>
              </w:rPr>
            </w:pPr>
            <w:r w:rsidRPr="004D5F6B">
              <w:t>34,8</w:t>
            </w:r>
          </w:p>
        </w:tc>
        <w:tc>
          <w:tcPr>
            <w:tcW w:w="0" w:type="dxa"/>
            <w:tcBorders>
              <w:top w:val="nil"/>
            </w:tcBorders>
            <w:vAlign w:val="bottom"/>
          </w:tcPr>
          <w:p w14:paraId="177AAD1A" w14:textId="639AFA48" w:rsidR="0067606D" w:rsidRPr="00FC56B7" w:rsidRDefault="0067606D">
            <w:pPr>
              <w:pStyle w:val="TabellRader"/>
              <w:keepNext/>
              <w:keepLines/>
              <w:rPr>
                <w:b w:val="0"/>
              </w:rPr>
            </w:pPr>
            <w:r w:rsidRPr="004D5F6B">
              <w:t>33,4</w:t>
            </w:r>
          </w:p>
        </w:tc>
        <w:tc>
          <w:tcPr>
            <w:tcW w:w="0" w:type="dxa"/>
            <w:tcBorders>
              <w:top w:val="nil"/>
            </w:tcBorders>
            <w:vAlign w:val="bottom"/>
          </w:tcPr>
          <w:p w14:paraId="584F79A3" w14:textId="4B8076BF" w:rsidR="0067606D" w:rsidRPr="00FC56B7" w:rsidRDefault="0067606D">
            <w:pPr>
              <w:pStyle w:val="TabellRader"/>
              <w:keepNext/>
              <w:keepLines/>
              <w:rPr>
                <w:b w:val="0"/>
              </w:rPr>
            </w:pPr>
            <w:r w:rsidRPr="004D5F6B">
              <w:t>31,8</w:t>
            </w:r>
          </w:p>
        </w:tc>
        <w:tc>
          <w:tcPr>
            <w:tcW w:w="0" w:type="dxa"/>
            <w:tcBorders>
              <w:top w:val="nil"/>
            </w:tcBorders>
            <w:vAlign w:val="bottom"/>
          </w:tcPr>
          <w:p w14:paraId="7BFA4F15" w14:textId="1A584805" w:rsidR="0067606D" w:rsidRPr="00FC56B7" w:rsidRDefault="0067606D">
            <w:pPr>
              <w:pStyle w:val="TabellRader"/>
              <w:keepNext/>
              <w:keepLines/>
              <w:rPr>
                <w:b w:val="0"/>
              </w:rPr>
            </w:pPr>
            <w:r w:rsidRPr="004D5F6B">
              <w:t>29,6</w:t>
            </w:r>
          </w:p>
        </w:tc>
      </w:tr>
    </w:tbl>
    <w:p w14:paraId="482059E1" w14:textId="14367780" w:rsidR="0067606D" w:rsidRPr="00BC7BE5" w:rsidRDefault="0067606D" w:rsidP="0067606D">
      <w:pPr>
        <w:pStyle w:val="TabellFotnot"/>
      </w:pPr>
      <w:r w:rsidRPr="00BC7BE5">
        <w:t>Källor: Statistiska centralbyrån och egna beräkningar.</w:t>
      </w:r>
    </w:p>
    <w:p w14:paraId="27DF76F1" w14:textId="100B971E" w:rsidR="0067606D" w:rsidRDefault="0067606D" w:rsidP="0067606D">
      <w:pPr>
        <w:pStyle w:val="Rubrik4utannumrering"/>
      </w:pPr>
      <w:r w:rsidRPr="002D612A">
        <w:t>Kommunsektorns finanser jämfört med 2019</w:t>
      </w:r>
      <w:r>
        <w:t xml:space="preserve"> års ekonomiska vårproposition</w:t>
      </w:r>
    </w:p>
    <w:p w14:paraId="77CB157A" w14:textId="4589D4D1" w:rsidR="0067606D" w:rsidRDefault="0067606D" w:rsidP="0067606D">
      <w:pPr>
        <w:pStyle w:val="Brdtext"/>
      </w:pPr>
      <w:r>
        <w:t>Jämfört med 2019 års ekonomiska vårproposition har kommunsektorns inkomster och utgifter reviderats marginellt medan det finansiella sparandet är oförändrat för utfallsåret 2018.</w:t>
      </w:r>
    </w:p>
    <w:p w14:paraId="36B62AC1" w14:textId="21324015" w:rsidR="0067606D" w:rsidRDefault="0067606D" w:rsidP="0067606D">
      <w:pPr>
        <w:pStyle w:val="Brdtextmedindrag"/>
      </w:pPr>
      <w:r>
        <w:t xml:space="preserve">I prognosen för 2019 och 2020 har inkomsterna reviderats ned. Det förklaras främst av att skatteinkomsterna och ränteinkomster har reviderats ned. Ränteinkomster ingår i Övriga inkomster i </w:t>
      </w:r>
      <w:r>
        <w:fldChar w:fldCharType="begin"/>
      </w:r>
      <w:r>
        <w:instrText xml:space="preserve"> REF  _Ref16778602 \* Lower \h </w:instrText>
      </w:r>
      <w:r>
        <w:fldChar w:fldCharType="separate"/>
      </w:r>
      <w:r w:rsidR="00757DA4">
        <w:t xml:space="preserve">tabell </w:t>
      </w:r>
      <w:r w:rsidR="00757DA4">
        <w:rPr>
          <w:bCs/>
          <w:noProof/>
        </w:rPr>
        <w:t>8</w:t>
      </w:r>
      <w:r w:rsidR="00757DA4">
        <w:t>.</w:t>
      </w:r>
      <w:r w:rsidR="00757DA4">
        <w:rPr>
          <w:noProof/>
        </w:rPr>
        <w:t>23</w:t>
      </w:r>
      <w:r>
        <w:fldChar w:fldCharType="end"/>
      </w:r>
      <w:r>
        <w:t>. För 2021 och 2022 då inkomsterna har reviderats som mest har även utgifterna reviderats ned som en anpassning till de lägre inkomsterna. Kommunsektorns investe</w:t>
      </w:r>
      <w:r>
        <w:softHyphen/>
        <w:t>ringsutgifter har samtidigt reviderats upp något 2020–2022.</w:t>
      </w:r>
    </w:p>
    <w:p w14:paraId="353E7DF6" w14:textId="197B05BC" w:rsidR="0067606D" w:rsidRDefault="0067606D" w:rsidP="0067606D">
      <w:pPr>
        <w:pStyle w:val="Brdtextmedindrag"/>
      </w:pPr>
      <w:r>
        <w:t>Till följd av de uppreviderade investerings</w:t>
      </w:r>
      <w:r>
        <w:softHyphen/>
        <w:t>utgifterna har det finansiella sparandet reviderats ned mer än det ekonomiska resultatet i prognosen. Det beror på att investerings</w:t>
      </w:r>
      <w:r>
        <w:softHyphen/>
        <w:t>utgifterna inte direkt påverkar resultatet men sänker det finansiella sparandet.</w:t>
      </w:r>
    </w:p>
    <w:p w14:paraId="4C2FDF27" w14:textId="77777777" w:rsidR="0067606D" w:rsidRDefault="0067606D" w:rsidP="0067606D">
      <w:pPr>
        <w:pStyle w:val="Brdtext"/>
      </w:pPr>
    </w:p>
    <w:p w14:paraId="6390AAE4" w14:textId="66126858" w:rsidR="0067606D" w:rsidRDefault="0067606D" w:rsidP="0067606D">
      <w:pPr>
        <w:pStyle w:val="TabellRubrik"/>
      </w:pPr>
      <w:bookmarkStart w:id="358" w:name="_Ref16778602"/>
      <w:bookmarkStart w:id="359" w:name="_Toc19299035"/>
      <w:r>
        <w:lastRenderedPageBreak/>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8</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23</w:t>
      </w:r>
      <w:r>
        <w:rPr>
          <w:noProof/>
        </w:rPr>
        <w:fldChar w:fldCharType="end"/>
      </w:r>
      <w:bookmarkEnd w:id="358"/>
      <w:r>
        <w:rPr>
          <w:noProof/>
        </w:rPr>
        <w:tab/>
      </w:r>
      <w:r w:rsidRPr="002D612A">
        <w:t>Kommunsektorns finanser. Förändringar jämfört med 2019</w:t>
      </w:r>
      <w:r>
        <w:t xml:space="preserve"> års ekonomiska vårproposition</w:t>
      </w:r>
      <w:bookmarkEnd w:id="359"/>
    </w:p>
    <w:p w14:paraId="3FF8D0DC" w14:textId="3070D5A0" w:rsidR="0067606D" w:rsidRDefault="0067606D" w:rsidP="0067606D">
      <w:pPr>
        <w:pStyle w:val="TabellUnderrubrik"/>
      </w:pPr>
      <w:r w:rsidRPr="002D612A">
        <w:t>Miljarder kronor. Utfall 2018, prognos 2019–202</w:t>
      </w:r>
      <w:r>
        <w:t>2</w:t>
      </w:r>
    </w:p>
    <w:tbl>
      <w:tblPr>
        <w:tblStyle w:val="RKEgentabell"/>
        <w:tblW w:w="4383" w:type="dxa"/>
        <w:tblInd w:w="0" w:type="dxa"/>
        <w:tblLayout w:type="fixed"/>
        <w:tblLook w:val="0460" w:firstRow="1" w:lastRow="1" w:firstColumn="0" w:lastColumn="0" w:noHBand="0" w:noVBand="1"/>
      </w:tblPr>
      <w:tblGrid>
        <w:gridCol w:w="1560"/>
        <w:gridCol w:w="564"/>
        <w:gridCol w:w="565"/>
        <w:gridCol w:w="564"/>
        <w:gridCol w:w="565"/>
        <w:gridCol w:w="565"/>
      </w:tblGrid>
      <w:tr w:rsidR="0067606D" w14:paraId="6A6953D2" w14:textId="77777777" w:rsidTr="0067606D">
        <w:trPr>
          <w:cnfStyle w:val="100000000000" w:firstRow="1" w:lastRow="0" w:firstColumn="0" w:lastColumn="0" w:oddVBand="0" w:evenVBand="0" w:oddHBand="0" w:evenHBand="0" w:firstRowFirstColumn="0" w:firstRowLastColumn="0" w:lastRowFirstColumn="0" w:lastRowLastColumn="0"/>
        </w:trPr>
        <w:tc>
          <w:tcPr>
            <w:tcW w:w="1560" w:type="dxa"/>
            <w:tcMar>
              <w:left w:w="0" w:type="dxa"/>
              <w:right w:w="0" w:type="dxa"/>
            </w:tcMar>
          </w:tcPr>
          <w:p w14:paraId="47714E34" w14:textId="77777777" w:rsidR="0067606D" w:rsidRDefault="0067606D" w:rsidP="0067606D">
            <w:pPr>
              <w:pStyle w:val="TabellHuvud"/>
              <w:keepNext/>
              <w:keepLines/>
            </w:pPr>
          </w:p>
        </w:tc>
        <w:tc>
          <w:tcPr>
            <w:tcW w:w="564" w:type="dxa"/>
          </w:tcPr>
          <w:p w14:paraId="60D20944" w14:textId="52F8054B" w:rsidR="0067606D" w:rsidRDefault="0067606D" w:rsidP="0067606D">
            <w:pPr>
              <w:pStyle w:val="TabellHuvud"/>
              <w:keepNext/>
              <w:keepLines/>
            </w:pPr>
            <w:r>
              <w:t>2018</w:t>
            </w:r>
          </w:p>
        </w:tc>
        <w:tc>
          <w:tcPr>
            <w:tcW w:w="565" w:type="dxa"/>
          </w:tcPr>
          <w:p w14:paraId="74BA5083" w14:textId="30F16876" w:rsidR="0067606D" w:rsidRDefault="0067606D" w:rsidP="0067606D">
            <w:pPr>
              <w:pStyle w:val="TabellHuvud"/>
              <w:keepNext/>
              <w:keepLines/>
            </w:pPr>
            <w:r>
              <w:t>2019</w:t>
            </w:r>
          </w:p>
        </w:tc>
        <w:tc>
          <w:tcPr>
            <w:tcW w:w="564" w:type="dxa"/>
          </w:tcPr>
          <w:p w14:paraId="2AAFB77D" w14:textId="395CB49C" w:rsidR="0067606D" w:rsidRDefault="0067606D" w:rsidP="0067606D">
            <w:pPr>
              <w:pStyle w:val="TabellHuvud"/>
              <w:keepNext/>
              <w:keepLines/>
            </w:pPr>
            <w:r>
              <w:t>2020</w:t>
            </w:r>
          </w:p>
        </w:tc>
        <w:tc>
          <w:tcPr>
            <w:tcW w:w="565" w:type="dxa"/>
          </w:tcPr>
          <w:p w14:paraId="3C5294A7" w14:textId="77777777" w:rsidR="0067606D" w:rsidRDefault="0067606D" w:rsidP="0067606D">
            <w:pPr>
              <w:pStyle w:val="TabellHuvud"/>
              <w:keepNext/>
              <w:keepLines/>
            </w:pPr>
            <w:r>
              <w:t>2021</w:t>
            </w:r>
          </w:p>
        </w:tc>
        <w:tc>
          <w:tcPr>
            <w:tcW w:w="565" w:type="dxa"/>
          </w:tcPr>
          <w:p w14:paraId="321F00AA" w14:textId="45A93558" w:rsidR="0067606D" w:rsidRDefault="0067606D" w:rsidP="0067606D">
            <w:pPr>
              <w:pStyle w:val="TabellHuvud"/>
              <w:keepNext/>
              <w:keepLines/>
            </w:pPr>
            <w:r>
              <w:t>2022</w:t>
            </w:r>
          </w:p>
        </w:tc>
      </w:tr>
      <w:tr w:rsidR="0067606D" w:rsidRPr="001F0559" w14:paraId="6FC3C2A6" w14:textId="77777777" w:rsidTr="0067606D">
        <w:tc>
          <w:tcPr>
            <w:tcW w:w="1560" w:type="dxa"/>
            <w:tcBorders>
              <w:top w:val="single" w:sz="18" w:space="0" w:color="auto"/>
              <w:bottom w:val="nil"/>
            </w:tcBorders>
            <w:tcMar>
              <w:left w:w="0" w:type="dxa"/>
              <w:right w:w="0" w:type="dxa"/>
            </w:tcMar>
          </w:tcPr>
          <w:p w14:paraId="65C185DD" w14:textId="5F1DE079" w:rsidR="0067606D" w:rsidRPr="001F0559" w:rsidRDefault="0067606D" w:rsidP="0067606D">
            <w:pPr>
              <w:pStyle w:val="TabellRader"/>
              <w:keepNext/>
              <w:keepLines/>
              <w:jc w:val="left"/>
              <w:rPr>
                <w:b/>
              </w:rPr>
            </w:pPr>
            <w:r w:rsidRPr="001F0559">
              <w:rPr>
                <w:b/>
              </w:rPr>
              <w:t>Totala inkomster</w:t>
            </w:r>
          </w:p>
        </w:tc>
        <w:tc>
          <w:tcPr>
            <w:tcW w:w="564" w:type="dxa"/>
            <w:tcBorders>
              <w:top w:val="single" w:sz="18" w:space="0" w:color="auto"/>
              <w:bottom w:val="nil"/>
            </w:tcBorders>
          </w:tcPr>
          <w:p w14:paraId="4C3962AD" w14:textId="78B50BD0" w:rsidR="0067606D" w:rsidRPr="001F0559" w:rsidRDefault="0067606D" w:rsidP="0067606D">
            <w:pPr>
              <w:pStyle w:val="TabellRader"/>
              <w:keepNext/>
              <w:keepLines/>
              <w:rPr>
                <w:b/>
              </w:rPr>
            </w:pPr>
            <w:r w:rsidRPr="001F0559">
              <w:rPr>
                <w:b/>
              </w:rPr>
              <w:t>1</w:t>
            </w:r>
          </w:p>
        </w:tc>
        <w:tc>
          <w:tcPr>
            <w:tcW w:w="565" w:type="dxa"/>
            <w:tcBorders>
              <w:top w:val="single" w:sz="18" w:space="0" w:color="auto"/>
              <w:bottom w:val="nil"/>
            </w:tcBorders>
          </w:tcPr>
          <w:p w14:paraId="508B5632" w14:textId="295B9B4D" w:rsidR="0067606D" w:rsidRPr="001F0559" w:rsidRDefault="0067606D" w:rsidP="0067606D">
            <w:pPr>
              <w:pStyle w:val="TabellRader"/>
              <w:keepNext/>
              <w:keepLines/>
              <w:rPr>
                <w:b/>
              </w:rPr>
            </w:pPr>
            <w:r w:rsidRPr="001F0559">
              <w:rPr>
                <w:b/>
              </w:rPr>
              <w:t>-3</w:t>
            </w:r>
          </w:p>
        </w:tc>
        <w:tc>
          <w:tcPr>
            <w:tcW w:w="564" w:type="dxa"/>
            <w:tcBorders>
              <w:top w:val="single" w:sz="18" w:space="0" w:color="auto"/>
              <w:bottom w:val="nil"/>
            </w:tcBorders>
          </w:tcPr>
          <w:p w14:paraId="0C76A3B8" w14:textId="4F46DC0E" w:rsidR="0067606D" w:rsidRPr="001F0559" w:rsidRDefault="0067606D" w:rsidP="0067606D">
            <w:pPr>
              <w:pStyle w:val="TabellRader"/>
              <w:keepNext/>
              <w:keepLines/>
              <w:rPr>
                <w:b/>
              </w:rPr>
            </w:pPr>
            <w:r w:rsidRPr="001F0559">
              <w:rPr>
                <w:b/>
              </w:rPr>
              <w:t>-1</w:t>
            </w:r>
          </w:p>
        </w:tc>
        <w:tc>
          <w:tcPr>
            <w:tcW w:w="565" w:type="dxa"/>
            <w:tcBorders>
              <w:bottom w:val="nil"/>
            </w:tcBorders>
          </w:tcPr>
          <w:p w14:paraId="3F62AF80" w14:textId="5C39C904" w:rsidR="0067606D" w:rsidRPr="001F0559" w:rsidRDefault="0067606D" w:rsidP="0067606D">
            <w:pPr>
              <w:pStyle w:val="TabellRader"/>
              <w:keepNext/>
              <w:keepLines/>
              <w:rPr>
                <w:b/>
              </w:rPr>
            </w:pPr>
            <w:r w:rsidRPr="001F0559">
              <w:rPr>
                <w:b/>
              </w:rPr>
              <w:t>-5</w:t>
            </w:r>
          </w:p>
        </w:tc>
        <w:tc>
          <w:tcPr>
            <w:tcW w:w="565" w:type="dxa"/>
            <w:tcBorders>
              <w:bottom w:val="nil"/>
            </w:tcBorders>
          </w:tcPr>
          <w:p w14:paraId="3E737E5E" w14:textId="7A320B7F" w:rsidR="0067606D" w:rsidRPr="001F0559" w:rsidRDefault="0067606D" w:rsidP="0067606D">
            <w:pPr>
              <w:pStyle w:val="TabellRader"/>
              <w:keepNext/>
              <w:keepLines/>
              <w:rPr>
                <w:b/>
              </w:rPr>
            </w:pPr>
            <w:r w:rsidRPr="001F0559">
              <w:rPr>
                <w:b/>
              </w:rPr>
              <w:t>-9</w:t>
            </w:r>
          </w:p>
        </w:tc>
      </w:tr>
      <w:tr w:rsidR="0067606D" w14:paraId="0994EF4D" w14:textId="77777777" w:rsidTr="0067606D">
        <w:tc>
          <w:tcPr>
            <w:tcW w:w="1560" w:type="dxa"/>
            <w:tcBorders>
              <w:top w:val="nil"/>
              <w:bottom w:val="nil"/>
            </w:tcBorders>
            <w:tcMar>
              <w:left w:w="0" w:type="dxa"/>
              <w:right w:w="0" w:type="dxa"/>
            </w:tcMar>
          </w:tcPr>
          <w:p w14:paraId="440F46BA" w14:textId="183972F4" w:rsidR="0067606D" w:rsidRDefault="0067606D" w:rsidP="0067606D">
            <w:pPr>
              <w:pStyle w:val="TabellRader"/>
              <w:keepNext/>
              <w:keepLines/>
              <w:jc w:val="left"/>
            </w:pPr>
            <w:r w:rsidRPr="006D0B25">
              <w:t>Skatter</w:t>
            </w:r>
          </w:p>
        </w:tc>
        <w:tc>
          <w:tcPr>
            <w:tcW w:w="564" w:type="dxa"/>
            <w:tcBorders>
              <w:top w:val="nil"/>
              <w:bottom w:val="nil"/>
            </w:tcBorders>
          </w:tcPr>
          <w:p w14:paraId="1919211E" w14:textId="50929820" w:rsidR="0067606D" w:rsidRDefault="0067606D" w:rsidP="0067606D">
            <w:pPr>
              <w:pStyle w:val="TabellRader"/>
              <w:keepNext/>
              <w:keepLines/>
            </w:pPr>
            <w:r w:rsidRPr="00E8331E">
              <w:t>2</w:t>
            </w:r>
          </w:p>
        </w:tc>
        <w:tc>
          <w:tcPr>
            <w:tcW w:w="565" w:type="dxa"/>
            <w:tcBorders>
              <w:top w:val="nil"/>
              <w:bottom w:val="nil"/>
            </w:tcBorders>
          </w:tcPr>
          <w:p w14:paraId="741843AD" w14:textId="7662185D" w:rsidR="0067606D" w:rsidRDefault="0067606D" w:rsidP="0067606D">
            <w:pPr>
              <w:pStyle w:val="TabellRader"/>
              <w:keepNext/>
              <w:keepLines/>
            </w:pPr>
            <w:r w:rsidRPr="00E8331E">
              <w:t>-1</w:t>
            </w:r>
          </w:p>
        </w:tc>
        <w:tc>
          <w:tcPr>
            <w:tcW w:w="564" w:type="dxa"/>
            <w:tcBorders>
              <w:top w:val="nil"/>
              <w:bottom w:val="nil"/>
            </w:tcBorders>
          </w:tcPr>
          <w:p w14:paraId="61E9447F" w14:textId="36F68BE7" w:rsidR="0067606D" w:rsidRDefault="0067606D" w:rsidP="0067606D">
            <w:pPr>
              <w:pStyle w:val="TabellRader"/>
              <w:keepNext/>
              <w:keepLines/>
            </w:pPr>
            <w:r w:rsidRPr="00E8331E">
              <w:t>-5</w:t>
            </w:r>
          </w:p>
        </w:tc>
        <w:tc>
          <w:tcPr>
            <w:tcW w:w="565" w:type="dxa"/>
            <w:tcBorders>
              <w:top w:val="nil"/>
              <w:bottom w:val="nil"/>
            </w:tcBorders>
          </w:tcPr>
          <w:p w14:paraId="2E8AE122" w14:textId="68E25B09" w:rsidR="0067606D" w:rsidRPr="001F23BA" w:rsidRDefault="0067606D" w:rsidP="0067606D">
            <w:pPr>
              <w:pStyle w:val="TabellRader"/>
              <w:keepNext/>
              <w:keepLines/>
            </w:pPr>
            <w:r w:rsidRPr="00E8331E">
              <w:t>-7</w:t>
            </w:r>
          </w:p>
        </w:tc>
        <w:tc>
          <w:tcPr>
            <w:tcW w:w="565" w:type="dxa"/>
            <w:tcBorders>
              <w:top w:val="nil"/>
              <w:bottom w:val="nil"/>
            </w:tcBorders>
          </w:tcPr>
          <w:p w14:paraId="4CF5B7B1" w14:textId="6729D88A" w:rsidR="0067606D" w:rsidRDefault="0067606D" w:rsidP="0067606D">
            <w:pPr>
              <w:pStyle w:val="TabellRader"/>
              <w:keepNext/>
              <w:keepLines/>
            </w:pPr>
            <w:r w:rsidRPr="00E8331E">
              <w:t>-10</w:t>
            </w:r>
          </w:p>
        </w:tc>
      </w:tr>
      <w:tr w:rsidR="0067606D" w14:paraId="6BEB984F" w14:textId="77777777" w:rsidTr="0067606D">
        <w:tc>
          <w:tcPr>
            <w:tcW w:w="0" w:type="dxa"/>
            <w:tcBorders>
              <w:top w:val="nil"/>
              <w:bottom w:val="nil"/>
            </w:tcBorders>
            <w:tcMar>
              <w:left w:w="0" w:type="dxa"/>
              <w:right w:w="0" w:type="dxa"/>
            </w:tcMar>
          </w:tcPr>
          <w:p w14:paraId="31AD02F6" w14:textId="6EFBAAD1" w:rsidR="0067606D" w:rsidRDefault="0067606D" w:rsidP="0067606D">
            <w:pPr>
              <w:pStyle w:val="TabellRader"/>
              <w:keepNext/>
              <w:keepLines/>
              <w:jc w:val="left"/>
            </w:pPr>
            <w:r w:rsidRPr="006D0B25">
              <w:t>Statsbidrag, exkl. mervärdesskatt</w:t>
            </w:r>
          </w:p>
        </w:tc>
        <w:tc>
          <w:tcPr>
            <w:tcW w:w="0" w:type="dxa"/>
            <w:tcBorders>
              <w:top w:val="nil"/>
              <w:bottom w:val="nil"/>
            </w:tcBorders>
            <w:vAlign w:val="bottom"/>
          </w:tcPr>
          <w:p w14:paraId="555774BA" w14:textId="048364C6" w:rsidR="0067606D" w:rsidRDefault="0067606D" w:rsidP="0067606D">
            <w:pPr>
              <w:pStyle w:val="TabellRader"/>
              <w:keepNext/>
              <w:keepLines/>
            </w:pPr>
            <w:r w:rsidRPr="00AA73DD">
              <w:t>0</w:t>
            </w:r>
          </w:p>
        </w:tc>
        <w:tc>
          <w:tcPr>
            <w:tcW w:w="0" w:type="dxa"/>
            <w:tcBorders>
              <w:top w:val="nil"/>
              <w:bottom w:val="nil"/>
            </w:tcBorders>
            <w:vAlign w:val="bottom"/>
          </w:tcPr>
          <w:p w14:paraId="1725E9DA" w14:textId="6C648545" w:rsidR="0067606D" w:rsidRDefault="0067606D" w:rsidP="0067606D">
            <w:pPr>
              <w:pStyle w:val="TabellRader"/>
              <w:keepNext/>
              <w:keepLines/>
            </w:pPr>
            <w:r w:rsidRPr="00AA73DD">
              <w:t>-1</w:t>
            </w:r>
          </w:p>
        </w:tc>
        <w:tc>
          <w:tcPr>
            <w:tcW w:w="0" w:type="dxa"/>
            <w:tcBorders>
              <w:top w:val="nil"/>
              <w:bottom w:val="nil"/>
            </w:tcBorders>
            <w:vAlign w:val="bottom"/>
          </w:tcPr>
          <w:p w14:paraId="2489015A" w14:textId="71ED3B06" w:rsidR="0067606D" w:rsidRDefault="0067606D" w:rsidP="0067606D">
            <w:pPr>
              <w:pStyle w:val="TabellRader"/>
              <w:keepNext/>
              <w:keepLines/>
            </w:pPr>
            <w:r w:rsidRPr="00AA73DD">
              <w:t>5</w:t>
            </w:r>
          </w:p>
        </w:tc>
        <w:tc>
          <w:tcPr>
            <w:tcW w:w="0" w:type="dxa"/>
            <w:tcBorders>
              <w:top w:val="nil"/>
              <w:bottom w:val="nil"/>
            </w:tcBorders>
            <w:vAlign w:val="bottom"/>
          </w:tcPr>
          <w:p w14:paraId="18F9D001" w14:textId="1CC7FACC" w:rsidR="0067606D" w:rsidRPr="00A42EC1" w:rsidRDefault="0067606D" w:rsidP="0067606D">
            <w:pPr>
              <w:pStyle w:val="TabellRader"/>
              <w:keepNext/>
              <w:keepLines/>
            </w:pPr>
            <w:r w:rsidRPr="00AA73DD">
              <w:t>5</w:t>
            </w:r>
          </w:p>
        </w:tc>
        <w:tc>
          <w:tcPr>
            <w:tcW w:w="0" w:type="dxa"/>
            <w:tcBorders>
              <w:top w:val="nil"/>
              <w:bottom w:val="nil"/>
            </w:tcBorders>
            <w:vAlign w:val="bottom"/>
          </w:tcPr>
          <w:p w14:paraId="3705932B" w14:textId="28C2C643" w:rsidR="0067606D" w:rsidRDefault="0067606D" w:rsidP="0067606D">
            <w:pPr>
              <w:pStyle w:val="TabellRader"/>
              <w:keepNext/>
              <w:keepLines/>
            </w:pPr>
            <w:r w:rsidRPr="00AA73DD">
              <w:t>5</w:t>
            </w:r>
          </w:p>
        </w:tc>
      </w:tr>
      <w:tr w:rsidR="0067606D" w14:paraId="55A0D857" w14:textId="77777777" w:rsidTr="0067606D">
        <w:tc>
          <w:tcPr>
            <w:tcW w:w="1560" w:type="dxa"/>
            <w:tcBorders>
              <w:top w:val="nil"/>
              <w:bottom w:val="single" w:sz="6" w:space="0" w:color="auto"/>
            </w:tcBorders>
            <w:tcMar>
              <w:left w:w="0" w:type="dxa"/>
              <w:right w:w="0" w:type="dxa"/>
            </w:tcMar>
          </w:tcPr>
          <w:p w14:paraId="4DE0A60C" w14:textId="47D50C43" w:rsidR="0067606D" w:rsidRDefault="0067606D" w:rsidP="0067606D">
            <w:pPr>
              <w:pStyle w:val="TabellRader"/>
              <w:keepNext/>
              <w:keepLines/>
              <w:jc w:val="left"/>
            </w:pPr>
            <w:r w:rsidRPr="006D0B25">
              <w:t>Övriga inkomster</w:t>
            </w:r>
          </w:p>
        </w:tc>
        <w:tc>
          <w:tcPr>
            <w:tcW w:w="564" w:type="dxa"/>
            <w:tcBorders>
              <w:top w:val="nil"/>
              <w:bottom w:val="single" w:sz="6" w:space="0" w:color="auto"/>
            </w:tcBorders>
          </w:tcPr>
          <w:p w14:paraId="3E4EFBEB" w14:textId="0E27979B" w:rsidR="0067606D" w:rsidRDefault="0067606D" w:rsidP="0067606D">
            <w:pPr>
              <w:pStyle w:val="TabellRader"/>
              <w:keepNext/>
              <w:keepLines/>
            </w:pPr>
            <w:r w:rsidRPr="0085561E">
              <w:t>-1</w:t>
            </w:r>
          </w:p>
        </w:tc>
        <w:tc>
          <w:tcPr>
            <w:tcW w:w="565" w:type="dxa"/>
            <w:tcBorders>
              <w:top w:val="nil"/>
              <w:bottom w:val="single" w:sz="6" w:space="0" w:color="auto"/>
            </w:tcBorders>
          </w:tcPr>
          <w:p w14:paraId="77232CE0" w14:textId="4DB17049" w:rsidR="0067606D" w:rsidRDefault="0067606D" w:rsidP="0067606D">
            <w:pPr>
              <w:pStyle w:val="TabellRader"/>
              <w:keepNext/>
              <w:keepLines/>
            </w:pPr>
            <w:r w:rsidRPr="0085561E">
              <w:t>-1</w:t>
            </w:r>
          </w:p>
        </w:tc>
        <w:tc>
          <w:tcPr>
            <w:tcW w:w="564" w:type="dxa"/>
            <w:tcBorders>
              <w:top w:val="nil"/>
              <w:bottom w:val="single" w:sz="6" w:space="0" w:color="auto"/>
            </w:tcBorders>
          </w:tcPr>
          <w:p w14:paraId="1B7D8AA8" w14:textId="0AC48CB6" w:rsidR="0067606D" w:rsidRDefault="0067606D" w:rsidP="0067606D">
            <w:pPr>
              <w:pStyle w:val="TabellRader"/>
              <w:keepNext/>
              <w:keepLines/>
            </w:pPr>
            <w:r w:rsidRPr="0085561E">
              <w:t>-2</w:t>
            </w:r>
          </w:p>
        </w:tc>
        <w:tc>
          <w:tcPr>
            <w:tcW w:w="565" w:type="dxa"/>
            <w:tcBorders>
              <w:top w:val="nil"/>
            </w:tcBorders>
          </w:tcPr>
          <w:p w14:paraId="12AAAEB2" w14:textId="69617001" w:rsidR="0067606D" w:rsidRPr="00984653" w:rsidRDefault="0067606D" w:rsidP="0067606D">
            <w:pPr>
              <w:pStyle w:val="TabellRader"/>
              <w:keepNext/>
              <w:keepLines/>
            </w:pPr>
            <w:r w:rsidRPr="0085561E">
              <w:t>-2</w:t>
            </w:r>
          </w:p>
        </w:tc>
        <w:tc>
          <w:tcPr>
            <w:tcW w:w="565" w:type="dxa"/>
            <w:tcBorders>
              <w:top w:val="nil"/>
            </w:tcBorders>
          </w:tcPr>
          <w:p w14:paraId="3A3D1D7B" w14:textId="1C0C94E6" w:rsidR="0067606D" w:rsidRDefault="0067606D" w:rsidP="0067606D">
            <w:pPr>
              <w:pStyle w:val="TabellRader"/>
              <w:keepNext/>
              <w:keepLines/>
            </w:pPr>
            <w:r w:rsidRPr="0085561E">
              <w:t>-4</w:t>
            </w:r>
          </w:p>
        </w:tc>
      </w:tr>
      <w:tr w:rsidR="0067606D" w:rsidRPr="001F0559" w14:paraId="4E798D77" w14:textId="77777777" w:rsidTr="0067606D">
        <w:tc>
          <w:tcPr>
            <w:tcW w:w="1560" w:type="dxa"/>
            <w:tcBorders>
              <w:top w:val="single" w:sz="6" w:space="0" w:color="auto"/>
              <w:bottom w:val="nil"/>
            </w:tcBorders>
            <w:tcMar>
              <w:left w:w="0" w:type="dxa"/>
              <w:right w:w="0" w:type="dxa"/>
            </w:tcMar>
          </w:tcPr>
          <w:p w14:paraId="4EBE08A4" w14:textId="53443563" w:rsidR="0067606D" w:rsidRPr="001F0559" w:rsidRDefault="0067606D" w:rsidP="0067606D">
            <w:pPr>
              <w:pStyle w:val="TabellRader"/>
              <w:keepNext/>
              <w:keepLines/>
              <w:jc w:val="left"/>
              <w:rPr>
                <w:b/>
              </w:rPr>
            </w:pPr>
            <w:r w:rsidRPr="001F0559">
              <w:rPr>
                <w:b/>
              </w:rPr>
              <w:t>Totala utgifter</w:t>
            </w:r>
          </w:p>
        </w:tc>
        <w:tc>
          <w:tcPr>
            <w:tcW w:w="564" w:type="dxa"/>
            <w:tcBorders>
              <w:top w:val="single" w:sz="6" w:space="0" w:color="auto"/>
              <w:bottom w:val="nil"/>
            </w:tcBorders>
          </w:tcPr>
          <w:p w14:paraId="6B5E4D2C" w14:textId="2FBA4917" w:rsidR="0067606D" w:rsidRPr="001F0559" w:rsidRDefault="0067606D" w:rsidP="0067606D">
            <w:pPr>
              <w:pStyle w:val="TabellRader"/>
              <w:keepNext/>
              <w:keepLines/>
              <w:rPr>
                <w:b/>
              </w:rPr>
            </w:pPr>
            <w:r w:rsidRPr="001F0559">
              <w:rPr>
                <w:b/>
              </w:rPr>
              <w:t>1</w:t>
            </w:r>
          </w:p>
        </w:tc>
        <w:tc>
          <w:tcPr>
            <w:tcW w:w="565" w:type="dxa"/>
            <w:tcBorders>
              <w:top w:val="single" w:sz="6" w:space="0" w:color="auto"/>
              <w:bottom w:val="nil"/>
            </w:tcBorders>
          </w:tcPr>
          <w:p w14:paraId="1BC389C5" w14:textId="526D8879" w:rsidR="0067606D" w:rsidRPr="001F0559" w:rsidRDefault="0067606D" w:rsidP="0067606D">
            <w:pPr>
              <w:pStyle w:val="TabellRader"/>
              <w:keepNext/>
              <w:keepLines/>
              <w:rPr>
                <w:b/>
              </w:rPr>
            </w:pPr>
            <w:r w:rsidRPr="001F0559">
              <w:rPr>
                <w:b/>
              </w:rPr>
              <w:t>0</w:t>
            </w:r>
          </w:p>
        </w:tc>
        <w:tc>
          <w:tcPr>
            <w:tcW w:w="564" w:type="dxa"/>
            <w:tcBorders>
              <w:top w:val="single" w:sz="6" w:space="0" w:color="auto"/>
              <w:bottom w:val="nil"/>
            </w:tcBorders>
          </w:tcPr>
          <w:p w14:paraId="37891CEA" w14:textId="1FDC2F54" w:rsidR="0067606D" w:rsidRPr="001F0559" w:rsidRDefault="0067606D" w:rsidP="0067606D">
            <w:pPr>
              <w:pStyle w:val="TabellRader"/>
              <w:keepNext/>
              <w:keepLines/>
              <w:rPr>
                <w:b/>
              </w:rPr>
            </w:pPr>
            <w:r w:rsidRPr="001F0559">
              <w:rPr>
                <w:b/>
              </w:rPr>
              <w:t>1</w:t>
            </w:r>
          </w:p>
        </w:tc>
        <w:tc>
          <w:tcPr>
            <w:tcW w:w="565" w:type="dxa"/>
            <w:tcBorders>
              <w:bottom w:val="nil"/>
            </w:tcBorders>
          </w:tcPr>
          <w:p w14:paraId="1775A1EC" w14:textId="5CF0D2B6" w:rsidR="0067606D" w:rsidRPr="001F0559" w:rsidRDefault="0067606D" w:rsidP="0067606D">
            <w:pPr>
              <w:pStyle w:val="TabellRader"/>
              <w:keepNext/>
              <w:keepLines/>
              <w:rPr>
                <w:b/>
              </w:rPr>
            </w:pPr>
            <w:r w:rsidRPr="001F0559">
              <w:rPr>
                <w:b/>
              </w:rPr>
              <w:t>-1</w:t>
            </w:r>
          </w:p>
        </w:tc>
        <w:tc>
          <w:tcPr>
            <w:tcW w:w="565" w:type="dxa"/>
            <w:tcBorders>
              <w:bottom w:val="nil"/>
            </w:tcBorders>
          </w:tcPr>
          <w:p w14:paraId="22270863" w14:textId="6406F96D" w:rsidR="0067606D" w:rsidRPr="001F0559" w:rsidRDefault="0067606D" w:rsidP="0067606D">
            <w:pPr>
              <w:pStyle w:val="TabellRader"/>
              <w:keepNext/>
              <w:keepLines/>
              <w:rPr>
                <w:b/>
              </w:rPr>
            </w:pPr>
            <w:r w:rsidRPr="001F0559">
              <w:rPr>
                <w:b/>
              </w:rPr>
              <w:t>-6</w:t>
            </w:r>
          </w:p>
        </w:tc>
      </w:tr>
      <w:tr w:rsidR="0067606D" w14:paraId="66559735" w14:textId="77777777" w:rsidTr="0067606D">
        <w:tc>
          <w:tcPr>
            <w:tcW w:w="1560" w:type="dxa"/>
            <w:tcBorders>
              <w:top w:val="nil"/>
              <w:bottom w:val="nil"/>
            </w:tcBorders>
            <w:tcMar>
              <w:left w:w="0" w:type="dxa"/>
              <w:right w:w="0" w:type="dxa"/>
            </w:tcMar>
          </w:tcPr>
          <w:p w14:paraId="055F40FE" w14:textId="7AC10901" w:rsidR="0067606D" w:rsidRDefault="0067606D" w:rsidP="0067606D">
            <w:pPr>
              <w:pStyle w:val="TabellRader"/>
              <w:keepNext/>
              <w:keepLines/>
              <w:jc w:val="left"/>
            </w:pPr>
            <w:r w:rsidRPr="006D0B25">
              <w:t>Konsumtion</w:t>
            </w:r>
          </w:p>
        </w:tc>
        <w:tc>
          <w:tcPr>
            <w:tcW w:w="564" w:type="dxa"/>
            <w:tcBorders>
              <w:top w:val="nil"/>
              <w:bottom w:val="nil"/>
            </w:tcBorders>
          </w:tcPr>
          <w:p w14:paraId="324D14C2" w14:textId="4364474E" w:rsidR="0067606D" w:rsidRDefault="0067606D" w:rsidP="0067606D">
            <w:pPr>
              <w:pStyle w:val="TabellRader"/>
              <w:keepNext/>
              <w:keepLines/>
            </w:pPr>
            <w:r w:rsidRPr="00340508">
              <w:t>2</w:t>
            </w:r>
          </w:p>
        </w:tc>
        <w:tc>
          <w:tcPr>
            <w:tcW w:w="565" w:type="dxa"/>
            <w:tcBorders>
              <w:top w:val="nil"/>
              <w:bottom w:val="nil"/>
            </w:tcBorders>
          </w:tcPr>
          <w:p w14:paraId="52223110" w14:textId="00058F07" w:rsidR="0067606D" w:rsidRDefault="0067606D" w:rsidP="0067606D">
            <w:pPr>
              <w:pStyle w:val="TabellRader"/>
              <w:keepNext/>
              <w:keepLines/>
            </w:pPr>
            <w:r w:rsidRPr="00340508">
              <w:t>3</w:t>
            </w:r>
          </w:p>
        </w:tc>
        <w:tc>
          <w:tcPr>
            <w:tcW w:w="564" w:type="dxa"/>
            <w:tcBorders>
              <w:top w:val="nil"/>
              <w:bottom w:val="nil"/>
            </w:tcBorders>
          </w:tcPr>
          <w:p w14:paraId="04C123CF" w14:textId="48FE1E2E" w:rsidR="0067606D" w:rsidRDefault="0067606D" w:rsidP="0067606D">
            <w:pPr>
              <w:pStyle w:val="TabellRader"/>
              <w:keepNext/>
              <w:keepLines/>
            </w:pPr>
            <w:r w:rsidRPr="00340508">
              <w:t>2</w:t>
            </w:r>
          </w:p>
        </w:tc>
        <w:tc>
          <w:tcPr>
            <w:tcW w:w="565" w:type="dxa"/>
            <w:tcBorders>
              <w:top w:val="nil"/>
              <w:bottom w:val="nil"/>
            </w:tcBorders>
          </w:tcPr>
          <w:p w14:paraId="63794685" w14:textId="2DA081B9" w:rsidR="0067606D" w:rsidRPr="007D50B0" w:rsidRDefault="0067606D" w:rsidP="0067606D">
            <w:pPr>
              <w:pStyle w:val="TabellRader"/>
              <w:keepNext/>
              <w:keepLines/>
            </w:pPr>
            <w:r w:rsidRPr="00340508">
              <w:t>4</w:t>
            </w:r>
          </w:p>
        </w:tc>
        <w:tc>
          <w:tcPr>
            <w:tcW w:w="565" w:type="dxa"/>
            <w:tcBorders>
              <w:top w:val="nil"/>
              <w:bottom w:val="nil"/>
            </w:tcBorders>
          </w:tcPr>
          <w:p w14:paraId="00876C62" w14:textId="0E1A2278" w:rsidR="0067606D" w:rsidRDefault="0067606D" w:rsidP="0067606D">
            <w:pPr>
              <w:pStyle w:val="TabellRader"/>
              <w:keepNext/>
              <w:keepLines/>
            </w:pPr>
            <w:r w:rsidRPr="00340508">
              <w:t>3</w:t>
            </w:r>
          </w:p>
        </w:tc>
      </w:tr>
      <w:tr w:rsidR="0067606D" w14:paraId="6B85E6E9" w14:textId="77777777" w:rsidTr="0067606D">
        <w:tc>
          <w:tcPr>
            <w:tcW w:w="1560" w:type="dxa"/>
            <w:tcBorders>
              <w:top w:val="nil"/>
              <w:bottom w:val="nil"/>
            </w:tcBorders>
            <w:tcMar>
              <w:left w:w="0" w:type="dxa"/>
              <w:right w:w="0" w:type="dxa"/>
            </w:tcMar>
          </w:tcPr>
          <w:p w14:paraId="7CBEFD28" w14:textId="5A8356BC" w:rsidR="0067606D" w:rsidRDefault="0067606D" w:rsidP="0067606D">
            <w:pPr>
              <w:pStyle w:val="TabellRader"/>
              <w:keepNext/>
              <w:keepLines/>
              <w:jc w:val="left"/>
            </w:pPr>
            <w:r w:rsidRPr="006D0B25">
              <w:t>Investeringar</w:t>
            </w:r>
          </w:p>
        </w:tc>
        <w:tc>
          <w:tcPr>
            <w:tcW w:w="564" w:type="dxa"/>
            <w:tcBorders>
              <w:top w:val="nil"/>
              <w:bottom w:val="nil"/>
            </w:tcBorders>
          </w:tcPr>
          <w:p w14:paraId="4602E64F" w14:textId="3E94574D" w:rsidR="0067606D" w:rsidRDefault="0067606D" w:rsidP="0067606D">
            <w:pPr>
              <w:pStyle w:val="TabellRader"/>
              <w:keepNext/>
              <w:keepLines/>
            </w:pPr>
            <w:r w:rsidRPr="00340508">
              <w:t>0</w:t>
            </w:r>
          </w:p>
        </w:tc>
        <w:tc>
          <w:tcPr>
            <w:tcW w:w="565" w:type="dxa"/>
            <w:tcBorders>
              <w:top w:val="nil"/>
              <w:bottom w:val="nil"/>
            </w:tcBorders>
          </w:tcPr>
          <w:p w14:paraId="784A4B6C" w14:textId="1EA8B327" w:rsidR="0067606D" w:rsidRDefault="0067606D" w:rsidP="0067606D">
            <w:pPr>
              <w:pStyle w:val="TabellRader"/>
              <w:keepNext/>
              <w:keepLines/>
            </w:pPr>
            <w:r w:rsidRPr="00340508">
              <w:t>0</w:t>
            </w:r>
          </w:p>
        </w:tc>
        <w:tc>
          <w:tcPr>
            <w:tcW w:w="564" w:type="dxa"/>
            <w:tcBorders>
              <w:top w:val="nil"/>
              <w:bottom w:val="nil"/>
            </w:tcBorders>
          </w:tcPr>
          <w:p w14:paraId="553C6F8F" w14:textId="6055B0A0" w:rsidR="0067606D" w:rsidRDefault="0067606D" w:rsidP="0067606D">
            <w:pPr>
              <w:pStyle w:val="TabellRader"/>
              <w:keepNext/>
              <w:keepLines/>
            </w:pPr>
            <w:r w:rsidRPr="00340508">
              <w:t>1</w:t>
            </w:r>
          </w:p>
        </w:tc>
        <w:tc>
          <w:tcPr>
            <w:tcW w:w="565" w:type="dxa"/>
            <w:tcBorders>
              <w:top w:val="nil"/>
              <w:bottom w:val="nil"/>
            </w:tcBorders>
          </w:tcPr>
          <w:p w14:paraId="58D715AF" w14:textId="26A29AD1" w:rsidR="0067606D" w:rsidRPr="007D50B0" w:rsidRDefault="0067606D" w:rsidP="0067606D">
            <w:pPr>
              <w:pStyle w:val="TabellRader"/>
              <w:keepNext/>
              <w:keepLines/>
            </w:pPr>
            <w:r w:rsidRPr="00340508">
              <w:t>3</w:t>
            </w:r>
          </w:p>
        </w:tc>
        <w:tc>
          <w:tcPr>
            <w:tcW w:w="565" w:type="dxa"/>
            <w:tcBorders>
              <w:top w:val="nil"/>
              <w:bottom w:val="nil"/>
            </w:tcBorders>
          </w:tcPr>
          <w:p w14:paraId="0A90AE93" w14:textId="4C62A300" w:rsidR="0067606D" w:rsidRDefault="0067606D" w:rsidP="0067606D">
            <w:pPr>
              <w:pStyle w:val="TabellRader"/>
              <w:keepNext/>
              <w:keepLines/>
            </w:pPr>
            <w:r w:rsidRPr="00340508">
              <w:t>3</w:t>
            </w:r>
          </w:p>
        </w:tc>
      </w:tr>
      <w:tr w:rsidR="0067606D" w14:paraId="317C373C" w14:textId="77777777" w:rsidTr="0067606D">
        <w:tc>
          <w:tcPr>
            <w:tcW w:w="1560" w:type="dxa"/>
            <w:tcBorders>
              <w:top w:val="nil"/>
              <w:bottom w:val="single" w:sz="6" w:space="0" w:color="auto"/>
            </w:tcBorders>
            <w:tcMar>
              <w:left w:w="0" w:type="dxa"/>
              <w:right w:w="0" w:type="dxa"/>
            </w:tcMar>
          </w:tcPr>
          <w:p w14:paraId="483EF7AC" w14:textId="7BA34F5F" w:rsidR="0067606D" w:rsidRDefault="0067606D" w:rsidP="0067606D">
            <w:pPr>
              <w:pStyle w:val="TabellRader"/>
              <w:keepNext/>
              <w:keepLines/>
              <w:jc w:val="left"/>
            </w:pPr>
            <w:r w:rsidRPr="006D0B25">
              <w:t>Övriga utgifter</w:t>
            </w:r>
          </w:p>
        </w:tc>
        <w:tc>
          <w:tcPr>
            <w:tcW w:w="564" w:type="dxa"/>
            <w:tcBorders>
              <w:top w:val="nil"/>
              <w:bottom w:val="single" w:sz="6" w:space="0" w:color="auto"/>
            </w:tcBorders>
          </w:tcPr>
          <w:p w14:paraId="32B06DC2" w14:textId="40B14FF3" w:rsidR="0067606D" w:rsidRDefault="0067606D" w:rsidP="0067606D">
            <w:pPr>
              <w:pStyle w:val="TabellRader"/>
              <w:keepNext/>
              <w:keepLines/>
            </w:pPr>
            <w:r w:rsidRPr="00340508">
              <w:t>0</w:t>
            </w:r>
          </w:p>
        </w:tc>
        <w:tc>
          <w:tcPr>
            <w:tcW w:w="565" w:type="dxa"/>
            <w:tcBorders>
              <w:top w:val="nil"/>
              <w:bottom w:val="single" w:sz="6" w:space="0" w:color="auto"/>
            </w:tcBorders>
          </w:tcPr>
          <w:p w14:paraId="356F7103" w14:textId="6E9C16F3" w:rsidR="0067606D" w:rsidRDefault="0067606D" w:rsidP="0067606D">
            <w:pPr>
              <w:pStyle w:val="TabellRader"/>
              <w:keepNext/>
              <w:keepLines/>
            </w:pPr>
            <w:r w:rsidRPr="00340508">
              <w:t>-3</w:t>
            </w:r>
          </w:p>
        </w:tc>
        <w:tc>
          <w:tcPr>
            <w:tcW w:w="564" w:type="dxa"/>
            <w:tcBorders>
              <w:top w:val="nil"/>
              <w:bottom w:val="single" w:sz="6" w:space="0" w:color="auto"/>
            </w:tcBorders>
          </w:tcPr>
          <w:p w14:paraId="0F4F4926" w14:textId="4D69AD29" w:rsidR="0067606D" w:rsidRDefault="0067606D" w:rsidP="0067606D">
            <w:pPr>
              <w:pStyle w:val="TabellRader"/>
              <w:keepNext/>
              <w:keepLines/>
            </w:pPr>
            <w:r w:rsidRPr="00340508">
              <w:t>-2</w:t>
            </w:r>
          </w:p>
        </w:tc>
        <w:tc>
          <w:tcPr>
            <w:tcW w:w="565" w:type="dxa"/>
            <w:tcBorders>
              <w:top w:val="nil"/>
            </w:tcBorders>
          </w:tcPr>
          <w:p w14:paraId="24BD1064" w14:textId="209DAE2E" w:rsidR="0067606D" w:rsidRPr="007D50B0" w:rsidRDefault="0067606D" w:rsidP="0067606D">
            <w:pPr>
              <w:pStyle w:val="TabellRader"/>
              <w:keepNext/>
              <w:keepLines/>
            </w:pPr>
            <w:r w:rsidRPr="00340508">
              <w:t>-9</w:t>
            </w:r>
          </w:p>
        </w:tc>
        <w:tc>
          <w:tcPr>
            <w:tcW w:w="565" w:type="dxa"/>
            <w:tcBorders>
              <w:top w:val="nil"/>
            </w:tcBorders>
          </w:tcPr>
          <w:p w14:paraId="6FB5EE19" w14:textId="3480F105" w:rsidR="0067606D" w:rsidRDefault="0067606D" w:rsidP="0067606D">
            <w:pPr>
              <w:pStyle w:val="TabellRader"/>
              <w:keepNext/>
              <w:keepLines/>
            </w:pPr>
            <w:r w:rsidRPr="00340508">
              <w:t>-12</w:t>
            </w:r>
          </w:p>
        </w:tc>
      </w:tr>
      <w:tr w:rsidR="0067606D" w:rsidRPr="001F0559" w14:paraId="0FB4130B" w14:textId="77777777" w:rsidTr="0067606D">
        <w:tc>
          <w:tcPr>
            <w:tcW w:w="1560" w:type="dxa"/>
            <w:tcBorders>
              <w:top w:val="single" w:sz="6" w:space="0" w:color="auto"/>
              <w:bottom w:val="nil"/>
            </w:tcBorders>
            <w:tcMar>
              <w:left w:w="0" w:type="dxa"/>
              <w:right w:w="0" w:type="dxa"/>
            </w:tcMar>
          </w:tcPr>
          <w:p w14:paraId="055FBFE8" w14:textId="4328F0FD" w:rsidR="0067606D" w:rsidRPr="001F0559" w:rsidRDefault="0067606D" w:rsidP="0067606D">
            <w:pPr>
              <w:pStyle w:val="TabellRader"/>
              <w:keepNext/>
              <w:keepLines/>
              <w:jc w:val="left"/>
              <w:rPr>
                <w:b/>
              </w:rPr>
            </w:pPr>
            <w:r w:rsidRPr="001F0559">
              <w:rPr>
                <w:b/>
              </w:rPr>
              <w:t>Finansiellt sparande</w:t>
            </w:r>
          </w:p>
        </w:tc>
        <w:tc>
          <w:tcPr>
            <w:tcW w:w="564" w:type="dxa"/>
            <w:tcBorders>
              <w:top w:val="single" w:sz="6" w:space="0" w:color="auto"/>
              <w:bottom w:val="nil"/>
            </w:tcBorders>
          </w:tcPr>
          <w:p w14:paraId="4551E938" w14:textId="2C2AE166" w:rsidR="0067606D" w:rsidRPr="001F0559" w:rsidRDefault="0067606D" w:rsidP="0067606D">
            <w:pPr>
              <w:pStyle w:val="TabellRader"/>
              <w:keepNext/>
              <w:keepLines/>
              <w:rPr>
                <w:b/>
              </w:rPr>
            </w:pPr>
            <w:r w:rsidRPr="001F0559">
              <w:rPr>
                <w:b/>
              </w:rPr>
              <w:t>0</w:t>
            </w:r>
          </w:p>
        </w:tc>
        <w:tc>
          <w:tcPr>
            <w:tcW w:w="565" w:type="dxa"/>
            <w:tcBorders>
              <w:top w:val="single" w:sz="6" w:space="0" w:color="auto"/>
              <w:bottom w:val="nil"/>
            </w:tcBorders>
          </w:tcPr>
          <w:p w14:paraId="726CDD30" w14:textId="517E1C70" w:rsidR="0067606D" w:rsidRPr="001F0559" w:rsidRDefault="0067606D" w:rsidP="0067606D">
            <w:pPr>
              <w:pStyle w:val="TabellRader"/>
              <w:keepNext/>
              <w:keepLines/>
              <w:rPr>
                <w:b/>
              </w:rPr>
            </w:pPr>
            <w:r w:rsidRPr="001F0559">
              <w:rPr>
                <w:b/>
              </w:rPr>
              <w:t>-3</w:t>
            </w:r>
          </w:p>
        </w:tc>
        <w:tc>
          <w:tcPr>
            <w:tcW w:w="564" w:type="dxa"/>
            <w:tcBorders>
              <w:top w:val="single" w:sz="6" w:space="0" w:color="auto"/>
              <w:bottom w:val="nil"/>
            </w:tcBorders>
          </w:tcPr>
          <w:p w14:paraId="556E5E17" w14:textId="57784D81" w:rsidR="0067606D" w:rsidRPr="001F0559" w:rsidRDefault="0067606D" w:rsidP="0067606D">
            <w:pPr>
              <w:pStyle w:val="TabellRader"/>
              <w:keepNext/>
              <w:keepLines/>
              <w:rPr>
                <w:b/>
              </w:rPr>
            </w:pPr>
            <w:r w:rsidRPr="001F0559">
              <w:rPr>
                <w:b/>
              </w:rPr>
              <w:t>-2</w:t>
            </w:r>
          </w:p>
        </w:tc>
        <w:tc>
          <w:tcPr>
            <w:tcW w:w="565" w:type="dxa"/>
            <w:tcBorders>
              <w:bottom w:val="nil"/>
            </w:tcBorders>
          </w:tcPr>
          <w:p w14:paraId="7A2156BE" w14:textId="3021DD3C" w:rsidR="0067606D" w:rsidRPr="001F0559" w:rsidRDefault="0067606D" w:rsidP="0067606D">
            <w:pPr>
              <w:pStyle w:val="TabellRader"/>
              <w:keepNext/>
              <w:keepLines/>
              <w:rPr>
                <w:b/>
              </w:rPr>
            </w:pPr>
            <w:r w:rsidRPr="001F0559">
              <w:rPr>
                <w:b/>
              </w:rPr>
              <w:t>-4</w:t>
            </w:r>
          </w:p>
        </w:tc>
        <w:tc>
          <w:tcPr>
            <w:tcW w:w="565" w:type="dxa"/>
            <w:tcBorders>
              <w:bottom w:val="nil"/>
            </w:tcBorders>
          </w:tcPr>
          <w:p w14:paraId="061C88AD" w14:textId="5A14C90C" w:rsidR="0067606D" w:rsidRPr="001F0559" w:rsidRDefault="0067606D" w:rsidP="0067606D">
            <w:pPr>
              <w:pStyle w:val="TabellRader"/>
              <w:keepNext/>
              <w:keepLines/>
              <w:rPr>
                <w:b/>
              </w:rPr>
            </w:pPr>
            <w:r w:rsidRPr="001F0559">
              <w:rPr>
                <w:b/>
              </w:rPr>
              <w:t>-3</w:t>
            </w:r>
          </w:p>
        </w:tc>
      </w:tr>
      <w:tr w:rsidR="0067606D" w:rsidRPr="001F0559" w14:paraId="365416BC" w14:textId="77777777" w:rsidTr="0067606D">
        <w:trPr>
          <w:cnfStyle w:val="010000000000" w:firstRow="0" w:lastRow="1" w:firstColumn="0" w:lastColumn="0" w:oddVBand="0" w:evenVBand="0" w:oddHBand="0" w:evenHBand="0" w:firstRowFirstColumn="0" w:firstRowLastColumn="0" w:lastRowFirstColumn="0" w:lastRowLastColumn="0"/>
        </w:trPr>
        <w:tc>
          <w:tcPr>
            <w:tcW w:w="0" w:type="dxa"/>
            <w:tcBorders>
              <w:top w:val="nil"/>
            </w:tcBorders>
            <w:tcMar>
              <w:left w:w="0" w:type="dxa"/>
              <w:right w:w="0" w:type="dxa"/>
            </w:tcMar>
          </w:tcPr>
          <w:p w14:paraId="0A4B3756" w14:textId="14B1EEF5" w:rsidR="0067606D" w:rsidRPr="001F0559" w:rsidRDefault="0067606D" w:rsidP="0067606D">
            <w:pPr>
              <w:pStyle w:val="TabellSlutsumma"/>
              <w:keepNext/>
              <w:keepLines/>
              <w:jc w:val="left"/>
              <w:rPr>
                <w:b/>
              </w:rPr>
            </w:pPr>
            <w:r w:rsidRPr="001F0559">
              <w:rPr>
                <w:b/>
              </w:rPr>
              <w:t>Resultat före extraordinära poster</w:t>
            </w:r>
          </w:p>
        </w:tc>
        <w:tc>
          <w:tcPr>
            <w:tcW w:w="0" w:type="dxa"/>
            <w:tcBorders>
              <w:top w:val="nil"/>
            </w:tcBorders>
            <w:vAlign w:val="bottom"/>
          </w:tcPr>
          <w:p w14:paraId="02968369" w14:textId="25CD14AF" w:rsidR="0067606D" w:rsidRPr="001F0559" w:rsidRDefault="0067606D" w:rsidP="0067606D">
            <w:pPr>
              <w:pStyle w:val="TabellSlutsumma"/>
              <w:keepNext/>
              <w:keepLines/>
              <w:rPr>
                <w:b/>
              </w:rPr>
            </w:pPr>
            <w:r w:rsidRPr="001F0559">
              <w:rPr>
                <w:b/>
              </w:rPr>
              <w:t>0</w:t>
            </w:r>
          </w:p>
        </w:tc>
        <w:tc>
          <w:tcPr>
            <w:tcW w:w="0" w:type="dxa"/>
            <w:tcBorders>
              <w:top w:val="nil"/>
            </w:tcBorders>
            <w:vAlign w:val="bottom"/>
          </w:tcPr>
          <w:p w14:paraId="633C0A37" w14:textId="445FAC68" w:rsidR="0067606D" w:rsidRPr="001F0559" w:rsidRDefault="0067606D" w:rsidP="0067606D">
            <w:pPr>
              <w:pStyle w:val="TabellSlutsumma"/>
              <w:keepNext/>
              <w:keepLines/>
              <w:rPr>
                <w:b/>
              </w:rPr>
            </w:pPr>
            <w:r w:rsidRPr="001F0559">
              <w:rPr>
                <w:b/>
              </w:rPr>
              <w:t>-3</w:t>
            </w:r>
          </w:p>
        </w:tc>
        <w:tc>
          <w:tcPr>
            <w:tcW w:w="0" w:type="dxa"/>
            <w:tcBorders>
              <w:top w:val="nil"/>
            </w:tcBorders>
            <w:vAlign w:val="bottom"/>
          </w:tcPr>
          <w:p w14:paraId="1160CD3B" w14:textId="5393F2D8" w:rsidR="0067606D" w:rsidRPr="001F0559" w:rsidRDefault="0067606D" w:rsidP="0067606D">
            <w:pPr>
              <w:pStyle w:val="TabellSlutsumma"/>
              <w:keepNext/>
              <w:keepLines/>
              <w:rPr>
                <w:b/>
              </w:rPr>
            </w:pPr>
            <w:r w:rsidRPr="001F0559">
              <w:rPr>
                <w:b/>
              </w:rPr>
              <w:t>-2</w:t>
            </w:r>
          </w:p>
        </w:tc>
        <w:tc>
          <w:tcPr>
            <w:tcW w:w="0" w:type="dxa"/>
            <w:tcBorders>
              <w:top w:val="nil"/>
            </w:tcBorders>
            <w:vAlign w:val="bottom"/>
          </w:tcPr>
          <w:p w14:paraId="7C37B858" w14:textId="19D6A949" w:rsidR="0067606D" w:rsidRPr="001F0559" w:rsidRDefault="0067606D" w:rsidP="0067606D">
            <w:pPr>
              <w:pStyle w:val="TabellSlutsumma"/>
              <w:keepNext/>
              <w:keepLines/>
              <w:rPr>
                <w:b/>
              </w:rPr>
            </w:pPr>
            <w:r w:rsidRPr="001F0559">
              <w:rPr>
                <w:b/>
              </w:rPr>
              <w:t>-1</w:t>
            </w:r>
          </w:p>
        </w:tc>
        <w:tc>
          <w:tcPr>
            <w:tcW w:w="0" w:type="dxa"/>
            <w:tcBorders>
              <w:top w:val="nil"/>
            </w:tcBorders>
            <w:vAlign w:val="bottom"/>
          </w:tcPr>
          <w:p w14:paraId="49AE1478" w14:textId="5125667B" w:rsidR="0067606D" w:rsidRPr="001F0559" w:rsidRDefault="0067606D" w:rsidP="0067606D">
            <w:pPr>
              <w:pStyle w:val="TabellSlutsumma"/>
              <w:keepNext/>
              <w:keepLines/>
              <w:rPr>
                <w:b/>
              </w:rPr>
            </w:pPr>
            <w:r w:rsidRPr="001F0559">
              <w:rPr>
                <w:b/>
              </w:rPr>
              <w:t>-1</w:t>
            </w:r>
          </w:p>
        </w:tc>
      </w:tr>
    </w:tbl>
    <w:p w14:paraId="52F90DA7" w14:textId="5778EBAE" w:rsidR="0067606D" w:rsidRPr="007A7CEC" w:rsidRDefault="0067606D" w:rsidP="0067606D">
      <w:pPr>
        <w:pStyle w:val="TabellFotnot"/>
      </w:pPr>
      <w:r w:rsidRPr="008F4357">
        <w:t>Källor: Statistiska centralbyrån och egna beräkningar.</w:t>
      </w:r>
    </w:p>
    <w:p w14:paraId="28D6EAA6" w14:textId="77777777" w:rsidR="0067606D" w:rsidRPr="00F15351" w:rsidRDefault="0067606D" w:rsidP="0067606D">
      <w:pPr>
        <w:pStyle w:val="Brdtext"/>
        <w:sectPr w:rsidR="0067606D" w:rsidRPr="00F15351" w:rsidSect="00724AC2">
          <w:headerReference w:type="even" r:id="rId377"/>
          <w:headerReference w:type="default" r:id="rId378"/>
          <w:footerReference w:type="even" r:id="rId379"/>
          <w:footerReference w:type="default" r:id="rId380"/>
          <w:footerReference w:type="first" r:id="rId381"/>
          <w:type w:val="continuous"/>
          <w:pgSz w:w="11906" w:h="16838" w:code="9"/>
          <w:pgMar w:top="1304" w:right="1871" w:bottom="1531" w:left="1021" w:header="567" w:footer="1077" w:gutter="0"/>
          <w:cols w:num="2" w:space="340"/>
          <w:docGrid w:linePitch="360"/>
        </w:sectPr>
      </w:pPr>
    </w:p>
    <w:p w14:paraId="3BDE84E3" w14:textId="659FCDB5" w:rsidR="0067606D" w:rsidRDefault="00757DA4" w:rsidP="0067606D">
      <w:pPr>
        <w:pStyle w:val="Brdtext"/>
        <w:spacing w:line="240" w:lineRule="auto"/>
        <w:jc w:val="center"/>
        <w:rPr>
          <w:sz w:val="84"/>
          <w:szCs w:val="84"/>
        </w:rPr>
      </w:pPr>
      <w:sdt>
        <w:sdtPr>
          <w:rPr>
            <w:sz w:val="84"/>
            <w:szCs w:val="84"/>
          </w:rPr>
          <w:alias w:val="Avsnittsnummer"/>
          <w:tag w:val="Avsnittsnummer"/>
          <w:id w:val="1688872028"/>
          <w:lock w:val="sdtContentLocked"/>
          <w:dataBinding w:prefixMappings="xmlns:ns0='http://rkdhs/mallar/budget/BP Del 1/BP Del 1.xsd'" w:xpath="/ns0:dokumentvärden[1]/ns0:avsnitt[1]/ns0:avsnitt[10]/@avsnittsnummer" w:storeItemID="{05362479-D7DD-42A6-9715-445895EE037E}"/>
          <w:text w:multiLine="1"/>
        </w:sdtPr>
        <w:sdtEndPr/>
        <w:sdtContent>
          <w:r w:rsidR="00A60C40">
            <w:rPr>
              <w:sz w:val="84"/>
              <w:szCs w:val="84"/>
            </w:rPr>
            <w:t>9</w:t>
          </w:r>
        </w:sdtContent>
      </w:sdt>
      <w:r w:rsidR="0067606D">
        <w:rPr>
          <w:noProof/>
          <w:lang w:eastAsia="sv-SE"/>
        </w:rPr>
        <w:drawing>
          <wp:anchor distT="0" distB="0" distL="114300" distR="114300" simplePos="0" relativeHeight="251658240" behindDoc="0" locked="0" layoutInCell="0" allowOverlap="1" wp14:anchorId="61F969E7" wp14:editId="3860AF6A">
            <wp:simplePos x="0" y="0"/>
            <wp:positionH relativeFrom="page">
              <wp:posOffset>6448425</wp:posOffset>
            </wp:positionH>
            <wp:positionV relativeFrom="page">
              <wp:posOffset>0</wp:posOffset>
            </wp:positionV>
            <wp:extent cx="903600" cy="10746000"/>
            <wp:effectExtent l="0" t="0" r="0" b="0"/>
            <wp:wrapNone/>
            <wp:docPr id="48" name="Bildobjekt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7">
                      <a:extLst>
                        <a:ext uri="{BEBA8EAE-BF5A-486C-A8C5-ECC9F3942E4B}">
                          <a14:imgProps xmlns:a14="http://schemas.microsoft.com/office/drawing/2010/main">
                            <a14:imgLayer>
                              <a14:imgEffect>
                                <a14:sharpenSoften amount="25000"/>
                              </a14:imgEffect>
                            </a14:imgLayer>
                          </a14:imgProps>
                        </a:ext>
                        <a:ext uri="{28A0092B-C50C-407E-A947-70E740481C1C}">
                          <a14:useLocalDpi xmlns:a14="http://schemas.microsoft.com/office/drawing/2010/main" val="0"/>
                        </a:ext>
                      </a:extLst>
                    </a:blip>
                    <a:srcRect/>
                    <a:stretch>
                      <a:fillRect/>
                    </a:stretch>
                  </pic:blipFill>
                  <pic:spPr bwMode="auto">
                    <a:xfrm>
                      <a:off x="0" y="0"/>
                      <a:ext cx="903600" cy="1074600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29CC531" w14:textId="77777777" w:rsidR="0067606D" w:rsidRDefault="00757DA4" w:rsidP="0067606D">
      <w:pPr>
        <w:pStyle w:val="Brdtext"/>
        <w:spacing w:before="480" w:line="240" w:lineRule="auto"/>
        <w:jc w:val="center"/>
        <w:rPr>
          <w:sz w:val="84"/>
          <w:szCs w:val="84"/>
        </w:rPr>
      </w:pPr>
      <w:sdt>
        <w:sdtPr>
          <w:rPr>
            <w:sz w:val="84"/>
            <w:szCs w:val="84"/>
          </w:rPr>
          <w:alias w:val="AvsnittsrubrikKopia"/>
          <w:tag w:val="AvsnittsrubrikKopia"/>
          <w:id w:val="747763961"/>
          <w:lock w:val="sdtContentLocked"/>
          <w:dataBinding w:prefixMappings="xmlns:ns0='http://rkdhs/mallar/budget/BP Del 1/BP Del 1.xsd'" w:xpath="/ns0:dokumentvärden[1]/ns0:avsnitt[1]/ns0:avsnitt[10]/@avsnittsrubrik" w:storeItemID="{05362479-D7DD-42A6-9715-445895EE037E}"/>
          <w:text w:multiLine="1"/>
        </w:sdtPr>
        <w:sdtEndPr/>
        <w:sdtContent>
          <w:r w:rsidR="0067606D">
            <w:rPr>
              <w:sz w:val="84"/>
              <w:szCs w:val="84"/>
            </w:rPr>
            <w:t>Statens investeringar och finansiella befogenheter</w:t>
          </w:r>
        </w:sdtContent>
      </w:sdt>
    </w:p>
    <w:p w14:paraId="3345C2A4" w14:textId="77777777" w:rsidR="0067606D" w:rsidRDefault="0067606D" w:rsidP="0067606D">
      <w:pPr>
        <w:pStyle w:val="Brdtext"/>
        <w:spacing w:before="480" w:line="240" w:lineRule="auto"/>
        <w:jc w:val="center"/>
        <w:rPr>
          <w:sz w:val="84"/>
          <w:szCs w:val="84"/>
        </w:rPr>
      </w:pPr>
    </w:p>
    <w:p w14:paraId="1648DF41" w14:textId="77777777" w:rsidR="0067606D" w:rsidRDefault="0067606D" w:rsidP="0067606D">
      <w:pPr>
        <w:pStyle w:val="Brdtext"/>
      </w:pPr>
    </w:p>
    <w:p w14:paraId="04A973A5" w14:textId="77777777" w:rsidR="0067606D" w:rsidRPr="00267A90" w:rsidRDefault="0067606D" w:rsidP="0067606D">
      <w:pPr>
        <w:pStyle w:val="Brdtext"/>
      </w:pPr>
    </w:p>
    <w:p w14:paraId="73C628CD" w14:textId="77777777" w:rsidR="0067606D" w:rsidRPr="00401986" w:rsidRDefault="0067606D" w:rsidP="0067606D">
      <w:pPr>
        <w:pStyle w:val="Brdtext"/>
        <w:spacing w:line="240" w:lineRule="atLeast"/>
        <w:rPr>
          <w:spacing w:val="0"/>
        </w:rPr>
      </w:pPr>
    </w:p>
    <w:p w14:paraId="14183297" w14:textId="77777777" w:rsidR="0067606D" w:rsidRDefault="0067606D" w:rsidP="0067606D">
      <w:pPr>
        <w:pStyle w:val="Brdtextmedindrag"/>
        <w:sectPr w:rsidR="0067606D" w:rsidSect="0067606D">
          <w:headerReference w:type="even" r:id="rId382"/>
          <w:headerReference w:type="default" r:id="rId383"/>
          <w:footerReference w:type="even" r:id="rId384"/>
          <w:footerReference w:type="default" r:id="rId385"/>
          <w:headerReference w:type="first" r:id="rId386"/>
          <w:footerReference w:type="first" r:id="rId387"/>
          <w:type w:val="oddPage"/>
          <w:pgSz w:w="11906" w:h="16838" w:code="9"/>
          <w:pgMar w:top="1304" w:right="1871" w:bottom="1531" w:left="1021" w:header="567" w:footer="1077" w:gutter="0"/>
          <w:cols w:space="708"/>
          <w:titlePg/>
          <w:docGrid w:linePitch="360"/>
        </w:sectPr>
      </w:pPr>
    </w:p>
    <w:bookmarkStart w:id="360" w:name="_Toc19298880"/>
    <w:p w14:paraId="7F5996E7" w14:textId="77777777" w:rsidR="0067606D" w:rsidRDefault="00757DA4" w:rsidP="0067606D">
      <w:pPr>
        <w:pStyle w:val="Rubrik1"/>
      </w:pPr>
      <w:sdt>
        <w:sdtPr>
          <w:alias w:val="Avsnittsrubrik"/>
          <w:tag w:val="Avsnittsrubrik"/>
          <w:id w:val="-582680355"/>
          <w:lock w:val="sdtLocked"/>
          <w:dataBinding w:prefixMappings="xmlns:ns0='http://rkdhs/mallar/budget/BP Del 1/BP Del 1.xsd'" w:xpath="/ns0:dokumentvärden[1]/ns0:avsnitt[1]/ns0:avsnitt[10]/@avsnittsrubrik" w:storeItemID="{05362479-D7DD-42A6-9715-445895EE037E}"/>
          <w:text w:multiLine="1"/>
        </w:sdtPr>
        <w:sdtEndPr/>
        <w:sdtContent>
          <w:r w:rsidR="0067606D" w:rsidRPr="00384073">
            <w:t>Statens investeringar och finansiella befogenheter</w:t>
          </w:r>
        </w:sdtContent>
      </w:sdt>
      <w:bookmarkEnd w:id="360"/>
    </w:p>
    <w:p w14:paraId="2AFF2A22" w14:textId="77777777" w:rsidR="0067606D" w:rsidRDefault="0067606D" w:rsidP="0067606D">
      <w:pPr>
        <w:pStyle w:val="Brdtext"/>
        <w:sectPr w:rsidR="0067606D" w:rsidSect="0067606D">
          <w:headerReference w:type="even" r:id="rId388"/>
          <w:headerReference w:type="default" r:id="rId389"/>
          <w:footerReference w:type="even" r:id="rId390"/>
          <w:footerReference w:type="default" r:id="rId391"/>
          <w:footerReference w:type="first" r:id="rId392"/>
          <w:type w:val="oddPage"/>
          <w:pgSz w:w="11906" w:h="16838" w:code="9"/>
          <w:pgMar w:top="1304" w:right="1871" w:bottom="1531" w:left="1021" w:header="567" w:footer="1077" w:gutter="0"/>
          <w:cols w:space="708"/>
          <w:docGrid w:linePitch="360"/>
        </w:sectPr>
      </w:pPr>
    </w:p>
    <w:p w14:paraId="1E55924D" w14:textId="4E336CCB" w:rsidR="0067606D" w:rsidRDefault="0067606D" w:rsidP="0067606D">
      <w:pPr>
        <w:pStyle w:val="Brdtext"/>
      </w:pPr>
      <w:r>
        <w:t>I detta avsnitt redovisar regeringen en investeringsplan med de samlade investeringarna i staten och regeringens förslag till låneram för de investeringar som används i statens verksamhet. Syftet med investeringsplanen är att ge riksdagen en samlad bild av de planerade totala investe</w:t>
      </w:r>
      <w:r>
        <w:softHyphen/>
        <w:t>ringarna i staten för de kommande tre åren.</w:t>
      </w:r>
    </w:p>
    <w:p w14:paraId="0BA6E20E" w14:textId="4C42264B" w:rsidR="0067606D" w:rsidRDefault="0067606D" w:rsidP="0067606D">
      <w:pPr>
        <w:pStyle w:val="Brdtextmedindrag"/>
      </w:pPr>
      <w:r>
        <w:t>Avsnittet innehåller även regeringens förslag till kreditram för myndigheters rörelsekapital. Vidare presenteras sammanställningar över alla förslag till övriga krediter, statlig utlåning, statliga garantier och beställningsbemyndiganden som lämnas i denna proposition. Avslutningsvis innehåller avsnittet regeringens förslag till bemyndigande att överskrida anslag.</w:t>
      </w:r>
    </w:p>
    <w:p w14:paraId="3B3E7204" w14:textId="77777777" w:rsidR="0067606D" w:rsidRDefault="0067606D" w:rsidP="0067606D">
      <w:pPr>
        <w:pStyle w:val="Rubrik2"/>
        <w:numPr>
          <w:ilvl w:val="0"/>
          <w:numId w:val="0"/>
        </w:numPr>
        <w:ind w:left="851" w:hanging="851"/>
      </w:pPr>
      <w:bookmarkStart w:id="361" w:name="_Toc19298881"/>
      <w:r>
        <w:t>Sammanfattning</w:t>
      </w:r>
      <w:bookmarkEnd w:id="361"/>
    </w:p>
    <w:p w14:paraId="65A8D340" w14:textId="77777777" w:rsidR="0067606D" w:rsidRDefault="0067606D" w:rsidP="0067606D">
      <w:pPr>
        <w:pStyle w:val="Brdtextmedindrag"/>
        <w:keepNext/>
        <w:keepLines/>
        <w:pBdr>
          <w:top w:val="single" w:sz="24" w:space="0" w:color="808080"/>
        </w:pBdr>
        <w:spacing w:before="20" w:line="140" w:lineRule="exact"/>
      </w:pPr>
    </w:p>
    <w:p w14:paraId="56BE8B54" w14:textId="0B5EE0D3" w:rsidR="0067606D" w:rsidRPr="00587E70" w:rsidRDefault="0067606D" w:rsidP="0067606D">
      <w:pPr>
        <w:pStyle w:val="Strecklista"/>
        <w:rPr>
          <w:szCs w:val="22"/>
        </w:rPr>
      </w:pPr>
      <w:r w:rsidRPr="00587E70">
        <w:rPr>
          <w:szCs w:val="22"/>
        </w:rPr>
        <w:t xml:space="preserve">Statens samlade investeringar, </w:t>
      </w:r>
      <w:r>
        <w:rPr>
          <w:szCs w:val="22"/>
        </w:rPr>
        <w:t>inklusive</w:t>
      </w:r>
      <w:r w:rsidRPr="00587E70">
        <w:rPr>
          <w:szCs w:val="22"/>
        </w:rPr>
        <w:t xml:space="preserve"> investeringar i forskning, beräknas uppgå till </w:t>
      </w:r>
      <w:r>
        <w:rPr>
          <w:szCs w:val="22"/>
        </w:rPr>
        <w:t>128 </w:t>
      </w:r>
      <w:r w:rsidRPr="00587E70">
        <w:rPr>
          <w:szCs w:val="22"/>
        </w:rPr>
        <w:t>miljarder kronor 20</w:t>
      </w:r>
      <w:r>
        <w:rPr>
          <w:szCs w:val="22"/>
        </w:rPr>
        <w:t>20</w:t>
      </w:r>
      <w:r w:rsidRPr="00587E70">
        <w:rPr>
          <w:szCs w:val="22"/>
        </w:rPr>
        <w:t>. Investerings</w:t>
      </w:r>
      <w:r>
        <w:rPr>
          <w:szCs w:val="22"/>
        </w:rPr>
        <w:softHyphen/>
      </w:r>
      <w:r w:rsidRPr="00587E70">
        <w:rPr>
          <w:szCs w:val="22"/>
        </w:rPr>
        <w:t xml:space="preserve">volymen ökar därefter </w:t>
      </w:r>
      <w:r>
        <w:rPr>
          <w:szCs w:val="22"/>
        </w:rPr>
        <w:t>till 135 miljarder</w:t>
      </w:r>
      <w:r w:rsidRPr="00587E70">
        <w:rPr>
          <w:szCs w:val="22"/>
        </w:rPr>
        <w:t xml:space="preserve"> </w:t>
      </w:r>
      <w:r>
        <w:rPr>
          <w:szCs w:val="22"/>
        </w:rPr>
        <w:t xml:space="preserve">kronor 2021 </w:t>
      </w:r>
      <w:r w:rsidRPr="00587E70">
        <w:rPr>
          <w:szCs w:val="22"/>
        </w:rPr>
        <w:t>för att</w:t>
      </w:r>
      <w:r>
        <w:rPr>
          <w:szCs w:val="22"/>
        </w:rPr>
        <w:t xml:space="preserve"> 2022 uppgå </w:t>
      </w:r>
      <w:r w:rsidRPr="00587E70">
        <w:rPr>
          <w:szCs w:val="22"/>
        </w:rPr>
        <w:t xml:space="preserve">till </w:t>
      </w:r>
      <w:r>
        <w:rPr>
          <w:szCs w:val="22"/>
        </w:rPr>
        <w:t>knappt 131 </w:t>
      </w:r>
      <w:r w:rsidRPr="00587E70">
        <w:rPr>
          <w:szCs w:val="22"/>
        </w:rPr>
        <w:t>miljarder kronor.</w:t>
      </w:r>
    </w:p>
    <w:p w14:paraId="66F3F62C" w14:textId="2453C377" w:rsidR="0067606D" w:rsidRPr="00587E70" w:rsidRDefault="0067606D" w:rsidP="0067606D">
      <w:pPr>
        <w:pStyle w:val="Strecklista"/>
        <w:rPr>
          <w:szCs w:val="22"/>
        </w:rPr>
      </w:pPr>
      <w:r w:rsidRPr="00587E70">
        <w:rPr>
          <w:szCs w:val="22"/>
        </w:rPr>
        <w:t>Låneramen för investeringar i anläggnings</w:t>
      </w:r>
      <w:r>
        <w:rPr>
          <w:szCs w:val="22"/>
        </w:rPr>
        <w:softHyphen/>
      </w:r>
      <w:r w:rsidRPr="00587E70">
        <w:rPr>
          <w:szCs w:val="22"/>
        </w:rPr>
        <w:t xml:space="preserve">tillgångar som används i statens verksamhet föreslås uppgå till </w:t>
      </w:r>
      <w:r w:rsidRPr="00E62893">
        <w:rPr>
          <w:szCs w:val="22"/>
        </w:rPr>
        <w:t>45,</w:t>
      </w:r>
      <w:r>
        <w:rPr>
          <w:szCs w:val="22"/>
        </w:rPr>
        <w:t>6 </w:t>
      </w:r>
      <w:r w:rsidRPr="00587E70">
        <w:rPr>
          <w:szCs w:val="22"/>
        </w:rPr>
        <w:t>miljarder kronor 20</w:t>
      </w:r>
      <w:r>
        <w:rPr>
          <w:szCs w:val="22"/>
        </w:rPr>
        <w:t>20</w:t>
      </w:r>
      <w:r w:rsidRPr="00587E70">
        <w:rPr>
          <w:szCs w:val="22"/>
        </w:rPr>
        <w:t>.</w:t>
      </w:r>
    </w:p>
    <w:p w14:paraId="3837DBF6" w14:textId="4E8C808A" w:rsidR="0067606D" w:rsidRPr="00587E70" w:rsidRDefault="0067606D" w:rsidP="0067606D">
      <w:pPr>
        <w:pStyle w:val="Strecklista"/>
        <w:rPr>
          <w:szCs w:val="22"/>
        </w:rPr>
      </w:pPr>
      <w:r w:rsidRPr="00587E70">
        <w:rPr>
          <w:szCs w:val="22"/>
        </w:rPr>
        <w:t>Kreditramen för myndigheters rörelse</w:t>
      </w:r>
      <w:r>
        <w:rPr>
          <w:szCs w:val="22"/>
        </w:rPr>
        <w:softHyphen/>
      </w:r>
      <w:r w:rsidRPr="00587E70">
        <w:rPr>
          <w:szCs w:val="22"/>
        </w:rPr>
        <w:t xml:space="preserve">kapital föreslås uppgå till </w:t>
      </w:r>
      <w:r>
        <w:rPr>
          <w:szCs w:val="22"/>
        </w:rPr>
        <w:t>14,9 </w:t>
      </w:r>
      <w:r w:rsidRPr="00587E70">
        <w:rPr>
          <w:szCs w:val="22"/>
        </w:rPr>
        <w:t>miljarder kronor 20</w:t>
      </w:r>
      <w:r>
        <w:rPr>
          <w:szCs w:val="22"/>
        </w:rPr>
        <w:t>20</w:t>
      </w:r>
      <w:r w:rsidRPr="00587E70">
        <w:rPr>
          <w:szCs w:val="22"/>
        </w:rPr>
        <w:t>.</w:t>
      </w:r>
    </w:p>
    <w:p w14:paraId="18BD2940" w14:textId="68C38BAB" w:rsidR="0067606D" w:rsidRPr="00587E70" w:rsidRDefault="0067606D" w:rsidP="0067606D">
      <w:pPr>
        <w:pStyle w:val="Strecklista"/>
        <w:rPr>
          <w:szCs w:val="22"/>
        </w:rPr>
      </w:pPr>
      <w:r w:rsidRPr="00587E70">
        <w:rPr>
          <w:szCs w:val="22"/>
        </w:rPr>
        <w:t>För 20</w:t>
      </w:r>
      <w:r>
        <w:rPr>
          <w:szCs w:val="22"/>
        </w:rPr>
        <w:t>20</w:t>
      </w:r>
      <w:r w:rsidRPr="00587E70">
        <w:rPr>
          <w:szCs w:val="22"/>
        </w:rPr>
        <w:t xml:space="preserve"> föreslår regeringen beställnings</w:t>
      </w:r>
      <w:r>
        <w:rPr>
          <w:szCs w:val="22"/>
        </w:rPr>
        <w:softHyphen/>
      </w:r>
      <w:r w:rsidRPr="00587E70">
        <w:rPr>
          <w:szCs w:val="22"/>
        </w:rPr>
        <w:t xml:space="preserve">bemyndiganden som uppgår till totalt </w:t>
      </w:r>
      <w:r>
        <w:rPr>
          <w:szCs w:val="22"/>
        </w:rPr>
        <w:t>492,5 </w:t>
      </w:r>
      <w:r w:rsidRPr="00587E70">
        <w:rPr>
          <w:szCs w:val="22"/>
        </w:rPr>
        <w:t>miljarder kronor.</w:t>
      </w:r>
    </w:p>
    <w:p w14:paraId="2BE43E6A" w14:textId="77777777" w:rsidR="0067606D" w:rsidRDefault="0067606D" w:rsidP="0067606D">
      <w:pPr>
        <w:pStyle w:val="Brdtextmedindrag"/>
        <w:keepNext/>
        <w:keepLines/>
        <w:pBdr>
          <w:bottom w:val="single" w:sz="24" w:space="0" w:color="808080"/>
        </w:pBdr>
        <w:spacing w:after="60" w:line="180" w:lineRule="exact"/>
      </w:pPr>
    </w:p>
    <w:p w14:paraId="64B7132D" w14:textId="3385B948" w:rsidR="0067606D" w:rsidRDefault="0067606D" w:rsidP="0067606D">
      <w:pPr>
        <w:pStyle w:val="Rubrik2"/>
      </w:pPr>
      <w:bookmarkStart w:id="362" w:name="_Ref17376430"/>
      <w:bookmarkStart w:id="363" w:name="_Toc19298882"/>
      <w:r>
        <w:t>En samlad investeringsplan för staten</w:t>
      </w:r>
      <w:bookmarkEnd w:id="362"/>
      <w:bookmarkEnd w:id="363"/>
    </w:p>
    <w:p w14:paraId="2C21C9A3" w14:textId="630251BC" w:rsidR="0067606D" w:rsidRPr="003543C5" w:rsidRDefault="0067606D" w:rsidP="0067606D">
      <w:pPr>
        <w:pStyle w:val="Brdtext"/>
      </w:pPr>
      <w:r>
        <w:t>I den samlade investeringsplanen redovisas både samhällsinvesteringar och investeringar som används i statens egen verksamhet. Med samhälls</w:t>
      </w:r>
      <w:r>
        <w:softHyphen/>
        <w:t>investeringar avses investeringar i vägar och järnvägar, försvarsmateriel och kris</w:t>
      </w:r>
      <w:r>
        <w:softHyphen/>
        <w:t>beredskap, fastigheter och markanläggningar samt affärs</w:t>
      </w:r>
      <w:r>
        <w:softHyphen/>
        <w:t>verkens investeringar i elförsörjning, flygtrafik</w:t>
      </w:r>
      <w:r>
        <w:softHyphen/>
        <w:t>ledning och sjöfart. För dessa investeringar presenterar regeringen investerings</w:t>
      </w:r>
      <w:r>
        <w:softHyphen/>
        <w:t>planer under respektive utgiftsområde. Med investeringar som används i statens verksamhet avses investeringar som finansieras med den låneram som riksdagen beslutar om samlat för alla myndigheter (se avsnitt </w:t>
      </w:r>
      <w:r>
        <w:fldChar w:fldCharType="begin"/>
      </w:r>
      <w:r>
        <w:instrText xml:space="preserve"> REF _Ref17375133 \r \h </w:instrText>
      </w:r>
      <w:r>
        <w:fldChar w:fldCharType="separate"/>
      </w:r>
      <w:r w:rsidR="00757DA4">
        <w:t>9.2</w:t>
      </w:r>
      <w:r>
        <w:fldChar w:fldCharType="end"/>
      </w:r>
      <w:r>
        <w:t>). Övervägande del av investeringarna redovisas som anläggnings</w:t>
      </w:r>
      <w:r>
        <w:softHyphen/>
        <w:t xml:space="preserve">tillgångar, medan resterande del redovisas som löpande kostnader i statens bokföring. </w:t>
      </w:r>
    </w:p>
    <w:p w14:paraId="1B17A9D6" w14:textId="603E9935" w:rsidR="0067606D" w:rsidRDefault="0067606D" w:rsidP="0067606D">
      <w:pPr>
        <w:pStyle w:val="Brdtextmedindrag"/>
      </w:pPr>
      <w:r>
        <w:t>I nationalräkenskaperna klassificeras forskning som en investering. I den samlade investerings</w:t>
      </w:r>
      <w:r>
        <w:softHyphen/>
        <w:t>planen ingår därför även en beräkning av statens investeringar i forskning.</w:t>
      </w:r>
    </w:p>
    <w:p w14:paraId="7863A03C" w14:textId="3CA9C36A" w:rsidR="0067606D" w:rsidRDefault="0067606D" w:rsidP="0067606D">
      <w:pPr>
        <w:pStyle w:val="Brdtextmedindrag"/>
      </w:pPr>
      <w:r w:rsidRPr="00F75D4A">
        <w:t xml:space="preserve"> </w:t>
      </w:r>
    </w:p>
    <w:p w14:paraId="6DDB35B8" w14:textId="77777777" w:rsidR="0067606D" w:rsidRDefault="0067606D" w:rsidP="0067606D">
      <w:pPr>
        <w:pStyle w:val="Brdtextmedindrag"/>
        <w:sectPr w:rsidR="0067606D" w:rsidSect="0067606D">
          <w:headerReference w:type="even" r:id="rId393"/>
          <w:headerReference w:type="default" r:id="rId394"/>
          <w:footerReference w:type="even" r:id="rId395"/>
          <w:footerReference w:type="default" r:id="rId396"/>
          <w:footerReference w:type="first" r:id="rId397"/>
          <w:type w:val="continuous"/>
          <w:pgSz w:w="11906" w:h="16838" w:code="9"/>
          <w:pgMar w:top="1304" w:right="1871" w:bottom="1531" w:left="1021" w:header="567" w:footer="1077" w:gutter="0"/>
          <w:cols w:num="2" w:space="340"/>
          <w:docGrid w:linePitch="360"/>
        </w:sectPr>
      </w:pPr>
    </w:p>
    <w:p w14:paraId="52EF97A5" w14:textId="25F45034" w:rsidR="0067606D" w:rsidRPr="00CC0D68" w:rsidRDefault="0067606D" w:rsidP="0067606D">
      <w:pPr>
        <w:pStyle w:val="TabellRubrik"/>
      </w:pPr>
      <w:bookmarkStart w:id="364" w:name="_Ref522722199"/>
      <w:bookmarkStart w:id="365" w:name="_Toc19299036"/>
      <w:r w:rsidRPr="00CC0D68">
        <w:lastRenderedPageBreak/>
        <w:t xml:space="preserve">Tabell </w:t>
      </w:r>
      <w:fldSimple w:instr=" STYLEREF &quot;Rubrik 1&quot;\n \* MERGEFORMAT ">
        <w:r w:rsidR="00757DA4" w:rsidRPr="00757DA4">
          <w:rPr>
            <w:bCs/>
            <w:noProof/>
          </w:rPr>
          <w:t>9</w:t>
        </w:r>
      </w:fldSimple>
      <w:r w:rsidRPr="00CC0D68">
        <w:t>.</w:t>
      </w:r>
      <w:fldSimple w:instr=" SEQ Tabell \* Arabic \s 1  \* MERGEFORMAT ">
        <w:r w:rsidR="00757DA4">
          <w:rPr>
            <w:noProof/>
          </w:rPr>
          <w:t>1</w:t>
        </w:r>
      </w:fldSimple>
      <w:bookmarkEnd w:id="364"/>
      <w:r w:rsidRPr="00CC0D68">
        <w:rPr>
          <w:noProof/>
        </w:rPr>
        <w:tab/>
      </w:r>
      <w:r w:rsidRPr="00CC0D68">
        <w:t>Investeringsplan för staten</w:t>
      </w:r>
      <w:bookmarkEnd w:id="365"/>
    </w:p>
    <w:p w14:paraId="4C9974ED" w14:textId="77777777" w:rsidR="0067606D" w:rsidRPr="00CC0D68" w:rsidRDefault="0067606D" w:rsidP="0067606D">
      <w:pPr>
        <w:pStyle w:val="TabellUnderrubrik"/>
      </w:pPr>
      <w:r>
        <w:t>Miljoner kronor</w:t>
      </w:r>
    </w:p>
    <w:tbl>
      <w:tblPr>
        <w:tblStyle w:val="RKEgentabell"/>
        <w:tblW w:w="9055" w:type="dxa"/>
        <w:tblInd w:w="0" w:type="dxa"/>
        <w:tblLayout w:type="fixed"/>
        <w:tblLook w:val="0060" w:firstRow="1" w:lastRow="1" w:firstColumn="0" w:lastColumn="0" w:noHBand="0" w:noVBand="0"/>
      </w:tblPr>
      <w:tblGrid>
        <w:gridCol w:w="4111"/>
        <w:gridCol w:w="824"/>
        <w:gridCol w:w="824"/>
        <w:gridCol w:w="824"/>
        <w:gridCol w:w="824"/>
        <w:gridCol w:w="824"/>
        <w:gridCol w:w="824"/>
      </w:tblGrid>
      <w:tr w:rsidR="0067606D" w:rsidRPr="0043118B" w14:paraId="455E57EA" w14:textId="77777777" w:rsidTr="0067606D">
        <w:trPr>
          <w:cnfStyle w:val="100000000000" w:firstRow="1" w:lastRow="0" w:firstColumn="0" w:lastColumn="0" w:oddVBand="0" w:evenVBand="0" w:oddHBand="0" w:evenHBand="0" w:firstRowFirstColumn="0" w:firstRowLastColumn="0" w:lastRowFirstColumn="0" w:lastRowLastColumn="0"/>
        </w:trPr>
        <w:tc>
          <w:tcPr>
            <w:tcW w:w="4111" w:type="dxa"/>
            <w:tcMar>
              <w:left w:w="0" w:type="dxa"/>
              <w:right w:w="0" w:type="dxa"/>
            </w:tcMar>
          </w:tcPr>
          <w:p w14:paraId="362775B9" w14:textId="77777777" w:rsidR="0067606D" w:rsidRPr="00AA15C6" w:rsidRDefault="0067606D" w:rsidP="0067606D">
            <w:pPr>
              <w:pStyle w:val="TabellHuvud"/>
              <w:jc w:val="left"/>
              <w:rPr>
                <w:highlight w:val="yellow"/>
              </w:rPr>
            </w:pPr>
          </w:p>
        </w:tc>
        <w:tc>
          <w:tcPr>
            <w:tcW w:w="824" w:type="dxa"/>
          </w:tcPr>
          <w:p w14:paraId="22DC1AF1" w14:textId="77777777" w:rsidR="0067606D" w:rsidRPr="0043118B" w:rsidRDefault="0067606D" w:rsidP="0067606D">
            <w:pPr>
              <w:pStyle w:val="TabellHuvud"/>
            </w:pPr>
            <w:r w:rsidRPr="0043118B">
              <w:t>Utfall</w:t>
            </w:r>
          </w:p>
          <w:p w14:paraId="71025621" w14:textId="1BB54479" w:rsidR="0067606D" w:rsidRPr="0043118B" w:rsidRDefault="0067606D" w:rsidP="0067606D">
            <w:pPr>
              <w:pStyle w:val="TabellHuvud"/>
            </w:pPr>
            <w:r w:rsidRPr="0043118B">
              <w:t>201</w:t>
            </w:r>
            <w:r>
              <w:t>8</w:t>
            </w:r>
          </w:p>
        </w:tc>
        <w:tc>
          <w:tcPr>
            <w:tcW w:w="824" w:type="dxa"/>
          </w:tcPr>
          <w:p w14:paraId="01AF343E" w14:textId="77777777" w:rsidR="0067606D" w:rsidRPr="0043118B" w:rsidRDefault="0067606D" w:rsidP="0067606D">
            <w:pPr>
              <w:pStyle w:val="TabellHuvud"/>
            </w:pPr>
            <w:r w:rsidRPr="0043118B">
              <w:t>Prognos</w:t>
            </w:r>
          </w:p>
          <w:p w14:paraId="3973D291" w14:textId="5520A603" w:rsidR="0067606D" w:rsidRPr="0043118B" w:rsidRDefault="0067606D" w:rsidP="0067606D">
            <w:pPr>
              <w:pStyle w:val="TabellHuvud"/>
            </w:pPr>
            <w:r w:rsidRPr="0043118B">
              <w:t>201</w:t>
            </w:r>
            <w:r>
              <w:t>9</w:t>
            </w:r>
          </w:p>
        </w:tc>
        <w:tc>
          <w:tcPr>
            <w:tcW w:w="824" w:type="dxa"/>
          </w:tcPr>
          <w:p w14:paraId="2B61C651" w14:textId="77777777" w:rsidR="0067606D" w:rsidRPr="0043118B" w:rsidRDefault="0067606D" w:rsidP="0067606D">
            <w:pPr>
              <w:pStyle w:val="TabellHuvud"/>
            </w:pPr>
            <w:r w:rsidRPr="0043118B">
              <w:t>Beräknat</w:t>
            </w:r>
          </w:p>
          <w:p w14:paraId="6101E066" w14:textId="3B8D1F7B" w:rsidR="0067606D" w:rsidRPr="0043118B" w:rsidRDefault="0067606D" w:rsidP="0067606D">
            <w:pPr>
              <w:pStyle w:val="TabellHuvud"/>
            </w:pPr>
            <w:r w:rsidRPr="0043118B">
              <w:t>20</w:t>
            </w:r>
            <w:r>
              <w:t>20</w:t>
            </w:r>
          </w:p>
        </w:tc>
        <w:tc>
          <w:tcPr>
            <w:tcW w:w="824" w:type="dxa"/>
          </w:tcPr>
          <w:p w14:paraId="200A9421" w14:textId="77777777" w:rsidR="0067606D" w:rsidRPr="0043118B" w:rsidRDefault="0067606D" w:rsidP="0067606D">
            <w:pPr>
              <w:pStyle w:val="TabellHuvud"/>
            </w:pPr>
            <w:r w:rsidRPr="0043118B">
              <w:t>Beräknat</w:t>
            </w:r>
          </w:p>
          <w:p w14:paraId="50E17F1E" w14:textId="041962D3" w:rsidR="0067606D" w:rsidRPr="0043118B" w:rsidRDefault="0067606D" w:rsidP="0067606D">
            <w:pPr>
              <w:pStyle w:val="TabellHuvud"/>
            </w:pPr>
            <w:r w:rsidRPr="0043118B">
              <w:t>202</w:t>
            </w:r>
            <w:r>
              <w:t>1</w:t>
            </w:r>
          </w:p>
        </w:tc>
        <w:tc>
          <w:tcPr>
            <w:tcW w:w="824" w:type="dxa"/>
          </w:tcPr>
          <w:p w14:paraId="75D68686" w14:textId="77777777" w:rsidR="0067606D" w:rsidRPr="0043118B" w:rsidRDefault="0067606D" w:rsidP="0067606D">
            <w:pPr>
              <w:pStyle w:val="TabellHuvud"/>
            </w:pPr>
            <w:r w:rsidRPr="0043118B">
              <w:t>Beräknat</w:t>
            </w:r>
          </w:p>
          <w:p w14:paraId="41F3C0B6" w14:textId="0FBB982D" w:rsidR="0067606D" w:rsidRPr="0043118B" w:rsidRDefault="0067606D" w:rsidP="0067606D">
            <w:pPr>
              <w:pStyle w:val="TabellHuvud"/>
            </w:pPr>
            <w:r w:rsidRPr="0043118B">
              <w:t>202</w:t>
            </w:r>
            <w:r>
              <w:t>2</w:t>
            </w:r>
          </w:p>
        </w:tc>
        <w:tc>
          <w:tcPr>
            <w:tcW w:w="824" w:type="dxa"/>
          </w:tcPr>
          <w:p w14:paraId="3F34CDAD" w14:textId="77777777" w:rsidR="0067606D" w:rsidRPr="0043118B" w:rsidRDefault="0067606D" w:rsidP="0067606D">
            <w:pPr>
              <w:pStyle w:val="TabellHuvud"/>
            </w:pPr>
            <w:r w:rsidRPr="0043118B">
              <w:t>Summa</w:t>
            </w:r>
          </w:p>
          <w:p w14:paraId="67C32B3B" w14:textId="6424528E" w:rsidR="0067606D" w:rsidRPr="0043118B" w:rsidRDefault="0067606D" w:rsidP="0067606D">
            <w:pPr>
              <w:pStyle w:val="TabellHuvud"/>
            </w:pPr>
            <w:r w:rsidRPr="0043118B">
              <w:t>20</w:t>
            </w:r>
            <w:r>
              <w:t>20–</w:t>
            </w:r>
            <w:r w:rsidRPr="0043118B">
              <w:t>202</w:t>
            </w:r>
            <w:r>
              <w:t>2</w:t>
            </w:r>
          </w:p>
        </w:tc>
      </w:tr>
      <w:tr w:rsidR="0067606D" w:rsidRPr="00AA15C6" w14:paraId="396FDFD4" w14:textId="77777777" w:rsidTr="0067606D">
        <w:tc>
          <w:tcPr>
            <w:tcW w:w="4111" w:type="dxa"/>
            <w:tcMar>
              <w:left w:w="0" w:type="dxa"/>
              <w:right w:w="0" w:type="dxa"/>
            </w:tcMar>
          </w:tcPr>
          <w:p w14:paraId="4F5F91E9" w14:textId="77777777" w:rsidR="0067606D" w:rsidRPr="00B437DA" w:rsidRDefault="0067606D" w:rsidP="0067606D">
            <w:pPr>
              <w:pStyle w:val="TabellRader"/>
              <w:jc w:val="left"/>
              <w:rPr>
                <w:b/>
                <w:highlight w:val="yellow"/>
              </w:rPr>
            </w:pPr>
            <w:r w:rsidRPr="00B437DA">
              <w:rPr>
                <w:b/>
              </w:rPr>
              <w:t>Anskaffning och utveckling av nya investeringar</w:t>
            </w:r>
          </w:p>
        </w:tc>
        <w:tc>
          <w:tcPr>
            <w:tcW w:w="824" w:type="dxa"/>
            <w:vAlign w:val="bottom"/>
          </w:tcPr>
          <w:p w14:paraId="206D72AF" w14:textId="2C665393" w:rsidR="0067606D" w:rsidRPr="001B6691" w:rsidRDefault="0067606D" w:rsidP="0067606D">
            <w:pPr>
              <w:pStyle w:val="TabellRader"/>
              <w:rPr>
                <w:b/>
                <w:highlight w:val="yellow"/>
              </w:rPr>
            </w:pPr>
          </w:p>
        </w:tc>
        <w:tc>
          <w:tcPr>
            <w:tcW w:w="824" w:type="dxa"/>
            <w:vAlign w:val="bottom"/>
          </w:tcPr>
          <w:p w14:paraId="21D571A7" w14:textId="08B1E9E3" w:rsidR="0067606D" w:rsidRPr="001B6691" w:rsidRDefault="0067606D" w:rsidP="0067606D">
            <w:pPr>
              <w:pStyle w:val="TabellRader"/>
              <w:rPr>
                <w:b/>
                <w:highlight w:val="yellow"/>
              </w:rPr>
            </w:pPr>
          </w:p>
        </w:tc>
        <w:tc>
          <w:tcPr>
            <w:tcW w:w="824" w:type="dxa"/>
            <w:vAlign w:val="bottom"/>
          </w:tcPr>
          <w:p w14:paraId="1475D17D" w14:textId="65DDCA97" w:rsidR="0067606D" w:rsidRPr="001B6691" w:rsidRDefault="0067606D" w:rsidP="0067606D">
            <w:pPr>
              <w:pStyle w:val="TabellRader"/>
              <w:rPr>
                <w:b/>
                <w:highlight w:val="yellow"/>
              </w:rPr>
            </w:pPr>
          </w:p>
        </w:tc>
        <w:tc>
          <w:tcPr>
            <w:tcW w:w="824" w:type="dxa"/>
            <w:vAlign w:val="bottom"/>
          </w:tcPr>
          <w:p w14:paraId="06F25645" w14:textId="783D61CC" w:rsidR="0067606D" w:rsidRPr="001B6691" w:rsidRDefault="0067606D" w:rsidP="0067606D">
            <w:pPr>
              <w:pStyle w:val="TabellRader"/>
              <w:rPr>
                <w:b/>
                <w:highlight w:val="yellow"/>
              </w:rPr>
            </w:pPr>
          </w:p>
        </w:tc>
        <w:tc>
          <w:tcPr>
            <w:tcW w:w="824" w:type="dxa"/>
            <w:vAlign w:val="bottom"/>
          </w:tcPr>
          <w:p w14:paraId="19E44ED7" w14:textId="2790C75F" w:rsidR="0067606D" w:rsidRPr="001B6691" w:rsidRDefault="0067606D" w:rsidP="0067606D">
            <w:pPr>
              <w:pStyle w:val="TabellRader"/>
              <w:rPr>
                <w:b/>
                <w:highlight w:val="yellow"/>
              </w:rPr>
            </w:pPr>
          </w:p>
        </w:tc>
        <w:tc>
          <w:tcPr>
            <w:tcW w:w="824" w:type="dxa"/>
            <w:vAlign w:val="bottom"/>
          </w:tcPr>
          <w:p w14:paraId="66B1434D" w14:textId="06AFF684" w:rsidR="0067606D" w:rsidRPr="001B6691" w:rsidRDefault="0067606D" w:rsidP="0067606D">
            <w:pPr>
              <w:pStyle w:val="TabellRader"/>
              <w:rPr>
                <w:b/>
                <w:highlight w:val="yellow"/>
              </w:rPr>
            </w:pPr>
          </w:p>
        </w:tc>
      </w:tr>
      <w:tr w:rsidR="0067606D" w:rsidRPr="00AA15C6" w14:paraId="7882315C" w14:textId="77777777" w:rsidTr="0067606D">
        <w:tc>
          <w:tcPr>
            <w:tcW w:w="4111" w:type="dxa"/>
            <w:tcMar>
              <w:left w:w="0" w:type="dxa"/>
              <w:right w:w="0" w:type="dxa"/>
            </w:tcMar>
          </w:tcPr>
          <w:p w14:paraId="13EA8F5A" w14:textId="77777777" w:rsidR="0067606D" w:rsidRPr="00AA15C6" w:rsidRDefault="0067606D" w:rsidP="0067606D">
            <w:pPr>
              <w:pStyle w:val="TabellRader"/>
              <w:jc w:val="left"/>
              <w:rPr>
                <w:highlight w:val="yellow"/>
              </w:rPr>
            </w:pPr>
            <w:r w:rsidRPr="00107F5C">
              <w:t>Vägar och järnvägar</w:t>
            </w:r>
            <w:r w:rsidRPr="00107F5C">
              <w:rPr>
                <w:vertAlign w:val="superscript"/>
              </w:rPr>
              <w:t>1</w:t>
            </w:r>
          </w:p>
        </w:tc>
        <w:tc>
          <w:tcPr>
            <w:tcW w:w="824" w:type="dxa"/>
          </w:tcPr>
          <w:p w14:paraId="288A202D" w14:textId="4719A18A" w:rsidR="0067606D" w:rsidRPr="00AA15C6" w:rsidRDefault="0067606D" w:rsidP="0067606D">
            <w:pPr>
              <w:pStyle w:val="TabellRader"/>
              <w:rPr>
                <w:highlight w:val="yellow"/>
              </w:rPr>
            </w:pPr>
            <w:r w:rsidRPr="007F2EB6">
              <w:t>20 037</w:t>
            </w:r>
          </w:p>
        </w:tc>
        <w:tc>
          <w:tcPr>
            <w:tcW w:w="824" w:type="dxa"/>
          </w:tcPr>
          <w:p w14:paraId="560125D4" w14:textId="4BDA137C" w:rsidR="0067606D" w:rsidRPr="00AA15C6" w:rsidRDefault="0067606D" w:rsidP="0067606D">
            <w:pPr>
              <w:pStyle w:val="TabellRader"/>
              <w:rPr>
                <w:highlight w:val="yellow"/>
              </w:rPr>
            </w:pPr>
            <w:r w:rsidRPr="007F2EB6">
              <w:t>21 073</w:t>
            </w:r>
          </w:p>
        </w:tc>
        <w:tc>
          <w:tcPr>
            <w:tcW w:w="824" w:type="dxa"/>
          </w:tcPr>
          <w:p w14:paraId="05151ACC" w14:textId="5D52BE6F" w:rsidR="0067606D" w:rsidRPr="00AA15C6" w:rsidRDefault="0067606D" w:rsidP="0067606D">
            <w:pPr>
              <w:pStyle w:val="TabellRader"/>
              <w:rPr>
                <w:highlight w:val="yellow"/>
              </w:rPr>
            </w:pPr>
            <w:r w:rsidRPr="007F2EB6">
              <w:t>27 267</w:t>
            </w:r>
          </w:p>
        </w:tc>
        <w:tc>
          <w:tcPr>
            <w:tcW w:w="824" w:type="dxa"/>
          </w:tcPr>
          <w:p w14:paraId="15B1C35A" w14:textId="762317C2" w:rsidR="0067606D" w:rsidRPr="00AA15C6" w:rsidRDefault="0067606D" w:rsidP="0067606D">
            <w:pPr>
              <w:pStyle w:val="TabellRader"/>
              <w:rPr>
                <w:highlight w:val="yellow"/>
              </w:rPr>
            </w:pPr>
            <w:r w:rsidRPr="007F2EB6">
              <w:t>31 993</w:t>
            </w:r>
          </w:p>
        </w:tc>
        <w:tc>
          <w:tcPr>
            <w:tcW w:w="824" w:type="dxa"/>
          </w:tcPr>
          <w:p w14:paraId="5FA012DC" w14:textId="0B361771" w:rsidR="0067606D" w:rsidRPr="00AA15C6" w:rsidRDefault="0067606D" w:rsidP="0067606D">
            <w:pPr>
              <w:pStyle w:val="TabellRader"/>
              <w:rPr>
                <w:highlight w:val="yellow"/>
              </w:rPr>
            </w:pPr>
            <w:r w:rsidRPr="007F2EB6">
              <w:t>29 736</w:t>
            </w:r>
          </w:p>
        </w:tc>
        <w:tc>
          <w:tcPr>
            <w:tcW w:w="824" w:type="dxa"/>
          </w:tcPr>
          <w:p w14:paraId="1B00607C" w14:textId="3FA91E1F" w:rsidR="0067606D" w:rsidRPr="00AA15C6" w:rsidRDefault="0067606D" w:rsidP="0067606D">
            <w:pPr>
              <w:pStyle w:val="TabellRader"/>
              <w:rPr>
                <w:highlight w:val="yellow"/>
              </w:rPr>
            </w:pPr>
            <w:r w:rsidRPr="007F2EB6">
              <w:t>88 996</w:t>
            </w:r>
          </w:p>
        </w:tc>
      </w:tr>
      <w:tr w:rsidR="0067606D" w:rsidRPr="00AA15C6" w14:paraId="15821CB7" w14:textId="77777777" w:rsidTr="0067606D">
        <w:tc>
          <w:tcPr>
            <w:tcW w:w="4111" w:type="dxa"/>
            <w:tcMar>
              <w:left w:w="0" w:type="dxa"/>
              <w:right w:w="0" w:type="dxa"/>
            </w:tcMar>
          </w:tcPr>
          <w:p w14:paraId="35AC9F18" w14:textId="77777777" w:rsidR="0067606D" w:rsidRDefault="0067606D" w:rsidP="0067606D">
            <w:pPr>
              <w:pStyle w:val="TabellRader"/>
              <w:jc w:val="left"/>
              <w:rPr>
                <w:highlight w:val="yellow"/>
              </w:rPr>
            </w:pPr>
            <w:r w:rsidRPr="00107F5C">
              <w:t>Försvarsmateriel och krisberedskap</w:t>
            </w:r>
            <w:r w:rsidRPr="00107F5C">
              <w:rPr>
                <w:vertAlign w:val="superscript"/>
              </w:rPr>
              <w:t>2</w:t>
            </w:r>
          </w:p>
        </w:tc>
        <w:tc>
          <w:tcPr>
            <w:tcW w:w="824" w:type="dxa"/>
          </w:tcPr>
          <w:p w14:paraId="3A601B2F" w14:textId="42094A0F" w:rsidR="0067606D" w:rsidRPr="00AA15C6" w:rsidRDefault="0067606D" w:rsidP="0067606D">
            <w:pPr>
              <w:pStyle w:val="TabellRader"/>
              <w:rPr>
                <w:highlight w:val="yellow"/>
              </w:rPr>
            </w:pPr>
            <w:r w:rsidRPr="007F2EB6">
              <w:t>10 983</w:t>
            </w:r>
          </w:p>
        </w:tc>
        <w:tc>
          <w:tcPr>
            <w:tcW w:w="824" w:type="dxa"/>
          </w:tcPr>
          <w:p w14:paraId="13FFAE26" w14:textId="15E9D212" w:rsidR="0067606D" w:rsidRPr="00AA15C6" w:rsidRDefault="0067606D" w:rsidP="0067606D">
            <w:pPr>
              <w:pStyle w:val="TabellRader"/>
              <w:rPr>
                <w:highlight w:val="yellow"/>
              </w:rPr>
            </w:pPr>
            <w:r w:rsidRPr="007F2EB6">
              <w:t>14 506</w:t>
            </w:r>
          </w:p>
        </w:tc>
        <w:tc>
          <w:tcPr>
            <w:tcW w:w="824" w:type="dxa"/>
          </w:tcPr>
          <w:p w14:paraId="52C893A3" w14:textId="3B7A9A5A" w:rsidR="0067606D" w:rsidRPr="00AA15C6" w:rsidRDefault="0067606D" w:rsidP="0067606D">
            <w:pPr>
              <w:pStyle w:val="TabellRader"/>
              <w:rPr>
                <w:highlight w:val="yellow"/>
              </w:rPr>
            </w:pPr>
            <w:r w:rsidRPr="007F2EB6">
              <w:t>16 189</w:t>
            </w:r>
          </w:p>
        </w:tc>
        <w:tc>
          <w:tcPr>
            <w:tcW w:w="824" w:type="dxa"/>
          </w:tcPr>
          <w:p w14:paraId="73D4B804" w14:textId="75A5ACE4" w:rsidR="0067606D" w:rsidRPr="00AA15C6" w:rsidRDefault="0067606D" w:rsidP="0067606D">
            <w:pPr>
              <w:pStyle w:val="TabellRader"/>
              <w:rPr>
                <w:highlight w:val="yellow"/>
              </w:rPr>
            </w:pPr>
            <w:r w:rsidRPr="007F2EB6">
              <w:t>19 317</w:t>
            </w:r>
          </w:p>
        </w:tc>
        <w:tc>
          <w:tcPr>
            <w:tcW w:w="824" w:type="dxa"/>
          </w:tcPr>
          <w:p w14:paraId="42A46F8F" w14:textId="7F1B6A38" w:rsidR="0067606D" w:rsidRPr="00AA15C6" w:rsidRDefault="0067606D" w:rsidP="0067606D">
            <w:pPr>
              <w:pStyle w:val="TabellRader"/>
              <w:rPr>
                <w:highlight w:val="yellow"/>
              </w:rPr>
            </w:pPr>
            <w:r w:rsidRPr="007F2EB6">
              <w:t>19 568</w:t>
            </w:r>
          </w:p>
        </w:tc>
        <w:tc>
          <w:tcPr>
            <w:tcW w:w="824" w:type="dxa"/>
          </w:tcPr>
          <w:p w14:paraId="39588F66" w14:textId="3C93311C" w:rsidR="0067606D" w:rsidRDefault="0067606D" w:rsidP="0067606D">
            <w:pPr>
              <w:pStyle w:val="TabellRader"/>
              <w:rPr>
                <w:highlight w:val="yellow"/>
              </w:rPr>
            </w:pPr>
            <w:r w:rsidRPr="007F2EB6">
              <w:t>55 075</w:t>
            </w:r>
          </w:p>
        </w:tc>
      </w:tr>
      <w:tr w:rsidR="0067606D" w:rsidRPr="00AA15C6" w14:paraId="37F6710C" w14:textId="77777777" w:rsidTr="0067606D">
        <w:tc>
          <w:tcPr>
            <w:tcW w:w="4111" w:type="dxa"/>
            <w:tcMar>
              <w:left w:w="0" w:type="dxa"/>
              <w:right w:w="0" w:type="dxa"/>
            </w:tcMar>
          </w:tcPr>
          <w:p w14:paraId="3B945818" w14:textId="77777777" w:rsidR="0067606D" w:rsidRDefault="0067606D" w:rsidP="0067606D">
            <w:pPr>
              <w:pStyle w:val="TabellRader"/>
              <w:jc w:val="left"/>
              <w:rPr>
                <w:highlight w:val="yellow"/>
              </w:rPr>
            </w:pPr>
            <w:r w:rsidRPr="00107F5C">
              <w:t>Fastigheter och markanläggningar</w:t>
            </w:r>
            <w:r w:rsidRPr="00107F5C">
              <w:rPr>
                <w:vertAlign w:val="superscript"/>
              </w:rPr>
              <w:t>3</w:t>
            </w:r>
          </w:p>
        </w:tc>
        <w:tc>
          <w:tcPr>
            <w:tcW w:w="824" w:type="dxa"/>
          </w:tcPr>
          <w:p w14:paraId="450472BA" w14:textId="40F902F2" w:rsidR="0067606D" w:rsidRPr="008B5547" w:rsidRDefault="0067606D" w:rsidP="0067606D">
            <w:pPr>
              <w:pStyle w:val="TabellRader"/>
            </w:pPr>
            <w:r w:rsidRPr="007F2EB6">
              <w:t>3 260</w:t>
            </w:r>
          </w:p>
        </w:tc>
        <w:tc>
          <w:tcPr>
            <w:tcW w:w="824" w:type="dxa"/>
          </w:tcPr>
          <w:p w14:paraId="56B21386" w14:textId="1C187223" w:rsidR="0067606D" w:rsidRPr="008B5547" w:rsidRDefault="0067606D" w:rsidP="0067606D">
            <w:pPr>
              <w:pStyle w:val="TabellRader"/>
            </w:pPr>
            <w:r w:rsidRPr="007F2EB6">
              <w:t>3 561</w:t>
            </w:r>
          </w:p>
        </w:tc>
        <w:tc>
          <w:tcPr>
            <w:tcW w:w="824" w:type="dxa"/>
          </w:tcPr>
          <w:p w14:paraId="08A3E03D" w14:textId="441FD2A1" w:rsidR="0067606D" w:rsidRPr="008B5547" w:rsidRDefault="0067606D" w:rsidP="0067606D">
            <w:pPr>
              <w:pStyle w:val="TabellRader"/>
            </w:pPr>
            <w:r w:rsidRPr="007F2EB6">
              <w:t>5 221</w:t>
            </w:r>
          </w:p>
        </w:tc>
        <w:tc>
          <w:tcPr>
            <w:tcW w:w="824" w:type="dxa"/>
          </w:tcPr>
          <w:p w14:paraId="11DE2E7F" w14:textId="1B823505" w:rsidR="0067606D" w:rsidRPr="008B5547" w:rsidRDefault="0067606D" w:rsidP="0067606D">
            <w:pPr>
              <w:pStyle w:val="TabellRader"/>
            </w:pPr>
            <w:r w:rsidRPr="007F2EB6">
              <w:t>3 987</w:t>
            </w:r>
          </w:p>
        </w:tc>
        <w:tc>
          <w:tcPr>
            <w:tcW w:w="824" w:type="dxa"/>
          </w:tcPr>
          <w:p w14:paraId="13AA89AB" w14:textId="36F00A4F" w:rsidR="0067606D" w:rsidRPr="008B5547" w:rsidRDefault="0067606D" w:rsidP="0067606D">
            <w:pPr>
              <w:pStyle w:val="TabellRader"/>
            </w:pPr>
            <w:r w:rsidRPr="007F2EB6">
              <w:t>3 112</w:t>
            </w:r>
          </w:p>
        </w:tc>
        <w:tc>
          <w:tcPr>
            <w:tcW w:w="824" w:type="dxa"/>
          </w:tcPr>
          <w:p w14:paraId="10701C32" w14:textId="6E8EB8BB" w:rsidR="0067606D" w:rsidRPr="008B5547" w:rsidRDefault="0067606D" w:rsidP="0067606D">
            <w:pPr>
              <w:pStyle w:val="TabellRader"/>
            </w:pPr>
            <w:r w:rsidRPr="007F2EB6">
              <w:t>12 320</w:t>
            </w:r>
          </w:p>
        </w:tc>
      </w:tr>
      <w:tr w:rsidR="0067606D" w:rsidRPr="00AA15C6" w14:paraId="0EFE8635" w14:textId="77777777" w:rsidTr="0067606D">
        <w:tc>
          <w:tcPr>
            <w:tcW w:w="4111" w:type="dxa"/>
            <w:tcMar>
              <w:left w:w="0" w:type="dxa"/>
              <w:right w:w="0" w:type="dxa"/>
            </w:tcMar>
          </w:tcPr>
          <w:p w14:paraId="045BACC2" w14:textId="77777777" w:rsidR="0067606D" w:rsidRPr="00AA15C6" w:rsidRDefault="0067606D" w:rsidP="0067606D">
            <w:pPr>
              <w:pStyle w:val="TabellRader"/>
              <w:jc w:val="left"/>
              <w:rPr>
                <w:highlight w:val="yellow"/>
              </w:rPr>
            </w:pPr>
            <w:r w:rsidRPr="00107F5C">
              <w:t>Elförsörjning, flygtrafikledning och sjöfart (affärsverk)</w:t>
            </w:r>
            <w:r w:rsidRPr="00107F5C">
              <w:rPr>
                <w:vertAlign w:val="superscript"/>
              </w:rPr>
              <w:t>4</w:t>
            </w:r>
          </w:p>
        </w:tc>
        <w:tc>
          <w:tcPr>
            <w:tcW w:w="824" w:type="dxa"/>
          </w:tcPr>
          <w:p w14:paraId="4BFF4852" w14:textId="02AA0324" w:rsidR="0067606D" w:rsidRPr="008B5547" w:rsidRDefault="0067606D" w:rsidP="0067606D">
            <w:pPr>
              <w:pStyle w:val="TabellRader"/>
            </w:pPr>
            <w:r w:rsidRPr="007F2EB6">
              <w:t>2 042</w:t>
            </w:r>
          </w:p>
        </w:tc>
        <w:tc>
          <w:tcPr>
            <w:tcW w:w="824" w:type="dxa"/>
          </w:tcPr>
          <w:p w14:paraId="1B865453" w14:textId="773D802C" w:rsidR="0067606D" w:rsidRPr="008B5547" w:rsidRDefault="0067606D" w:rsidP="0067606D">
            <w:pPr>
              <w:pStyle w:val="TabellRader"/>
            </w:pPr>
            <w:r w:rsidRPr="007F2EB6">
              <w:t>3 534</w:t>
            </w:r>
          </w:p>
        </w:tc>
        <w:tc>
          <w:tcPr>
            <w:tcW w:w="824" w:type="dxa"/>
          </w:tcPr>
          <w:p w14:paraId="0B5DA229" w14:textId="614C5298" w:rsidR="0067606D" w:rsidRPr="008B5547" w:rsidRDefault="0067606D" w:rsidP="0067606D">
            <w:pPr>
              <w:pStyle w:val="TabellRader"/>
            </w:pPr>
            <w:r w:rsidRPr="007F2EB6">
              <w:t>4 910</w:t>
            </w:r>
          </w:p>
        </w:tc>
        <w:tc>
          <w:tcPr>
            <w:tcW w:w="824" w:type="dxa"/>
          </w:tcPr>
          <w:p w14:paraId="2222C69A" w14:textId="2D4005E8" w:rsidR="0067606D" w:rsidRPr="008B5547" w:rsidRDefault="0067606D" w:rsidP="0067606D">
            <w:pPr>
              <w:pStyle w:val="TabellRader"/>
            </w:pPr>
            <w:r w:rsidRPr="007F2EB6">
              <w:t>4 917</w:t>
            </w:r>
          </w:p>
        </w:tc>
        <w:tc>
          <w:tcPr>
            <w:tcW w:w="824" w:type="dxa"/>
          </w:tcPr>
          <w:p w14:paraId="2B29D544" w14:textId="0FE9CAEA" w:rsidR="0067606D" w:rsidRPr="008B5547" w:rsidRDefault="0067606D" w:rsidP="0067606D">
            <w:pPr>
              <w:pStyle w:val="TabellRader"/>
            </w:pPr>
            <w:r w:rsidRPr="007F2EB6">
              <w:t>4 292</w:t>
            </w:r>
          </w:p>
        </w:tc>
        <w:tc>
          <w:tcPr>
            <w:tcW w:w="824" w:type="dxa"/>
          </w:tcPr>
          <w:p w14:paraId="7EE76AF0" w14:textId="6373BB80" w:rsidR="0067606D" w:rsidRPr="008B5547" w:rsidRDefault="0067606D" w:rsidP="0067606D">
            <w:pPr>
              <w:pStyle w:val="TabellRader"/>
            </w:pPr>
            <w:r w:rsidRPr="007F2EB6">
              <w:t>14 118</w:t>
            </w:r>
          </w:p>
        </w:tc>
      </w:tr>
      <w:tr w:rsidR="0067606D" w:rsidRPr="00AA15C6" w14:paraId="2CBB9F6D" w14:textId="77777777" w:rsidTr="0067606D">
        <w:tc>
          <w:tcPr>
            <w:tcW w:w="4111" w:type="dxa"/>
            <w:tcMar>
              <w:left w:w="0" w:type="dxa"/>
              <w:right w:w="0" w:type="dxa"/>
            </w:tcMar>
          </w:tcPr>
          <w:p w14:paraId="556F4D09" w14:textId="77777777" w:rsidR="0067606D" w:rsidRDefault="0067606D" w:rsidP="0067606D">
            <w:pPr>
              <w:pStyle w:val="TabellRader"/>
              <w:jc w:val="left"/>
              <w:rPr>
                <w:highlight w:val="yellow"/>
              </w:rPr>
            </w:pPr>
            <w:r w:rsidRPr="00107F5C">
              <w:t>Statens egen verksamhet</w:t>
            </w:r>
            <w:r w:rsidRPr="00107F5C">
              <w:rPr>
                <w:vertAlign w:val="superscript"/>
              </w:rPr>
              <w:t>5</w:t>
            </w:r>
          </w:p>
        </w:tc>
        <w:tc>
          <w:tcPr>
            <w:tcW w:w="824" w:type="dxa"/>
          </w:tcPr>
          <w:p w14:paraId="29EB2B70" w14:textId="4315F390" w:rsidR="0067606D" w:rsidRPr="008B5547" w:rsidRDefault="0067606D" w:rsidP="0067606D">
            <w:pPr>
              <w:pStyle w:val="TabellRader"/>
            </w:pPr>
            <w:r w:rsidRPr="007F2EB6">
              <w:t>11 221</w:t>
            </w:r>
          </w:p>
        </w:tc>
        <w:tc>
          <w:tcPr>
            <w:tcW w:w="824" w:type="dxa"/>
          </w:tcPr>
          <w:p w14:paraId="3DEE2102" w14:textId="3F019C8F" w:rsidR="0067606D" w:rsidRPr="008B5547" w:rsidRDefault="0067606D" w:rsidP="0067606D">
            <w:pPr>
              <w:pStyle w:val="TabellRader"/>
            </w:pPr>
            <w:r w:rsidRPr="007F2EB6">
              <w:t>15 386</w:t>
            </w:r>
          </w:p>
        </w:tc>
        <w:tc>
          <w:tcPr>
            <w:tcW w:w="824" w:type="dxa"/>
          </w:tcPr>
          <w:p w14:paraId="737521D7" w14:textId="17E65196" w:rsidR="0067606D" w:rsidRPr="008B5547" w:rsidRDefault="0067606D" w:rsidP="0067606D">
            <w:pPr>
              <w:pStyle w:val="TabellRader"/>
            </w:pPr>
            <w:r w:rsidRPr="007F2EB6">
              <w:t>14 098</w:t>
            </w:r>
          </w:p>
        </w:tc>
        <w:tc>
          <w:tcPr>
            <w:tcW w:w="824" w:type="dxa"/>
          </w:tcPr>
          <w:p w14:paraId="6FA02652" w14:textId="6D7D7FED" w:rsidR="0067606D" w:rsidRPr="008B5547" w:rsidRDefault="0067606D" w:rsidP="0067606D">
            <w:pPr>
              <w:pStyle w:val="TabellRader"/>
            </w:pPr>
            <w:r w:rsidRPr="007F2EB6">
              <w:t>12 243</w:t>
            </w:r>
          </w:p>
        </w:tc>
        <w:tc>
          <w:tcPr>
            <w:tcW w:w="824" w:type="dxa"/>
          </w:tcPr>
          <w:p w14:paraId="6DEB034F" w14:textId="0BB66817" w:rsidR="0067606D" w:rsidRPr="008B5547" w:rsidRDefault="0067606D" w:rsidP="0067606D">
            <w:pPr>
              <w:pStyle w:val="TabellRader"/>
            </w:pPr>
            <w:r w:rsidRPr="007F2EB6">
              <w:t>11 383</w:t>
            </w:r>
          </w:p>
        </w:tc>
        <w:tc>
          <w:tcPr>
            <w:tcW w:w="824" w:type="dxa"/>
          </w:tcPr>
          <w:p w14:paraId="6BEAE0B6" w14:textId="49DE54AD" w:rsidR="0067606D" w:rsidRPr="008B5547" w:rsidRDefault="0067606D" w:rsidP="0067606D">
            <w:pPr>
              <w:pStyle w:val="TabellRader"/>
            </w:pPr>
            <w:r w:rsidRPr="007F2EB6">
              <w:t>37 724</w:t>
            </w:r>
          </w:p>
        </w:tc>
      </w:tr>
      <w:tr w:rsidR="0067606D" w:rsidRPr="00AA15C6" w14:paraId="2E986543" w14:textId="77777777" w:rsidTr="0067606D">
        <w:tc>
          <w:tcPr>
            <w:tcW w:w="4111" w:type="dxa"/>
            <w:tcMar>
              <w:left w:w="0" w:type="dxa"/>
              <w:right w:w="0" w:type="dxa"/>
            </w:tcMar>
          </w:tcPr>
          <w:p w14:paraId="34DFF56F" w14:textId="77777777" w:rsidR="0067606D" w:rsidRPr="00B437DA" w:rsidRDefault="0067606D" w:rsidP="0067606D">
            <w:pPr>
              <w:pStyle w:val="TabellRader"/>
              <w:jc w:val="left"/>
              <w:rPr>
                <w:b/>
                <w:highlight w:val="yellow"/>
              </w:rPr>
            </w:pPr>
            <w:r w:rsidRPr="00B437DA">
              <w:rPr>
                <w:b/>
              </w:rPr>
              <w:t>Summa nyanskaffning</w:t>
            </w:r>
          </w:p>
        </w:tc>
        <w:tc>
          <w:tcPr>
            <w:tcW w:w="824" w:type="dxa"/>
          </w:tcPr>
          <w:p w14:paraId="0ED77F31" w14:textId="0774A7CA" w:rsidR="0067606D" w:rsidRPr="000E57C8" w:rsidRDefault="0067606D" w:rsidP="0067606D">
            <w:pPr>
              <w:pStyle w:val="TabellRader"/>
              <w:rPr>
                <w:b/>
              </w:rPr>
            </w:pPr>
            <w:r w:rsidRPr="000E57C8">
              <w:rPr>
                <w:b/>
              </w:rPr>
              <w:t>47 542</w:t>
            </w:r>
          </w:p>
        </w:tc>
        <w:tc>
          <w:tcPr>
            <w:tcW w:w="824" w:type="dxa"/>
          </w:tcPr>
          <w:p w14:paraId="7C37226F" w14:textId="6C0C1125" w:rsidR="0067606D" w:rsidRPr="000E57C8" w:rsidRDefault="0067606D" w:rsidP="0067606D">
            <w:pPr>
              <w:pStyle w:val="TabellRader"/>
              <w:rPr>
                <w:b/>
              </w:rPr>
            </w:pPr>
            <w:r w:rsidRPr="000E57C8">
              <w:rPr>
                <w:b/>
              </w:rPr>
              <w:t>58 059</w:t>
            </w:r>
          </w:p>
        </w:tc>
        <w:tc>
          <w:tcPr>
            <w:tcW w:w="824" w:type="dxa"/>
          </w:tcPr>
          <w:p w14:paraId="6A30FFE5" w14:textId="1D093505" w:rsidR="0067606D" w:rsidRPr="000E57C8" w:rsidRDefault="0067606D" w:rsidP="0067606D">
            <w:pPr>
              <w:pStyle w:val="TabellRader"/>
              <w:rPr>
                <w:b/>
              </w:rPr>
            </w:pPr>
            <w:r w:rsidRPr="000E57C8">
              <w:rPr>
                <w:b/>
              </w:rPr>
              <w:t>67 685</w:t>
            </w:r>
          </w:p>
        </w:tc>
        <w:tc>
          <w:tcPr>
            <w:tcW w:w="824" w:type="dxa"/>
          </w:tcPr>
          <w:p w14:paraId="74D5F2E4" w14:textId="14A72D8C" w:rsidR="0067606D" w:rsidRPr="000E57C8" w:rsidRDefault="0067606D" w:rsidP="0067606D">
            <w:pPr>
              <w:pStyle w:val="TabellRader"/>
              <w:rPr>
                <w:b/>
              </w:rPr>
            </w:pPr>
            <w:r w:rsidRPr="000E57C8">
              <w:rPr>
                <w:b/>
              </w:rPr>
              <w:t>72 456</w:t>
            </w:r>
          </w:p>
        </w:tc>
        <w:tc>
          <w:tcPr>
            <w:tcW w:w="824" w:type="dxa"/>
          </w:tcPr>
          <w:p w14:paraId="4ED41AF3" w14:textId="2C51E3AA" w:rsidR="0067606D" w:rsidRPr="000E57C8" w:rsidRDefault="0067606D" w:rsidP="0067606D">
            <w:pPr>
              <w:pStyle w:val="TabellRader"/>
              <w:rPr>
                <w:b/>
              </w:rPr>
            </w:pPr>
            <w:r w:rsidRPr="000E57C8">
              <w:rPr>
                <w:b/>
              </w:rPr>
              <w:t>68 092</w:t>
            </w:r>
          </w:p>
        </w:tc>
        <w:tc>
          <w:tcPr>
            <w:tcW w:w="824" w:type="dxa"/>
          </w:tcPr>
          <w:p w14:paraId="3A1ABB83" w14:textId="46DF5A45" w:rsidR="0067606D" w:rsidRPr="000E57C8" w:rsidRDefault="0067606D" w:rsidP="0067606D">
            <w:pPr>
              <w:pStyle w:val="TabellRader"/>
              <w:rPr>
                <w:b/>
              </w:rPr>
            </w:pPr>
            <w:r w:rsidRPr="000E57C8">
              <w:rPr>
                <w:b/>
              </w:rPr>
              <w:t>208 233</w:t>
            </w:r>
          </w:p>
        </w:tc>
      </w:tr>
      <w:tr w:rsidR="0067606D" w:rsidRPr="00AA15C6" w14:paraId="16E6938E" w14:textId="77777777" w:rsidTr="0067606D">
        <w:tc>
          <w:tcPr>
            <w:tcW w:w="4111" w:type="dxa"/>
            <w:tcMar>
              <w:left w:w="0" w:type="dxa"/>
              <w:right w:w="0" w:type="dxa"/>
            </w:tcMar>
          </w:tcPr>
          <w:p w14:paraId="2771788F" w14:textId="77777777" w:rsidR="0067606D" w:rsidRPr="005778A1" w:rsidRDefault="0067606D" w:rsidP="0067606D">
            <w:pPr>
              <w:pStyle w:val="TabellRader"/>
              <w:jc w:val="left"/>
              <w:rPr>
                <w:i/>
                <w:highlight w:val="yellow"/>
              </w:rPr>
            </w:pPr>
            <w:r w:rsidRPr="00107F5C">
              <w:rPr>
                <w:i/>
              </w:rPr>
              <w:t>Varav investeringar i anläggningstillgångar (nyanskaffning)</w:t>
            </w:r>
          </w:p>
        </w:tc>
        <w:tc>
          <w:tcPr>
            <w:tcW w:w="824" w:type="dxa"/>
          </w:tcPr>
          <w:p w14:paraId="472AC8C9" w14:textId="159FA38A" w:rsidR="0067606D" w:rsidRPr="000E57C8" w:rsidRDefault="0067606D" w:rsidP="0067606D">
            <w:pPr>
              <w:pStyle w:val="TabellRader"/>
              <w:rPr>
                <w:i/>
              </w:rPr>
            </w:pPr>
            <w:r w:rsidRPr="000E57C8">
              <w:rPr>
                <w:i/>
              </w:rPr>
              <w:t>42 571</w:t>
            </w:r>
          </w:p>
        </w:tc>
        <w:tc>
          <w:tcPr>
            <w:tcW w:w="824" w:type="dxa"/>
          </w:tcPr>
          <w:p w14:paraId="4F65A1C2" w14:textId="613B0919" w:rsidR="0067606D" w:rsidRPr="000E57C8" w:rsidRDefault="0067606D" w:rsidP="0067606D">
            <w:pPr>
              <w:pStyle w:val="TabellRader"/>
              <w:rPr>
                <w:i/>
              </w:rPr>
            </w:pPr>
            <w:r w:rsidRPr="000E57C8">
              <w:rPr>
                <w:i/>
              </w:rPr>
              <w:t>52 611</w:t>
            </w:r>
          </w:p>
        </w:tc>
        <w:tc>
          <w:tcPr>
            <w:tcW w:w="824" w:type="dxa"/>
          </w:tcPr>
          <w:p w14:paraId="08FB680C" w14:textId="0BEFFB10" w:rsidR="0067606D" w:rsidRPr="000E57C8" w:rsidRDefault="0067606D" w:rsidP="0067606D">
            <w:pPr>
              <w:pStyle w:val="TabellRader"/>
              <w:rPr>
                <w:i/>
              </w:rPr>
            </w:pPr>
            <w:r w:rsidRPr="000E57C8">
              <w:rPr>
                <w:i/>
              </w:rPr>
              <w:t>62 084</w:t>
            </w:r>
          </w:p>
        </w:tc>
        <w:tc>
          <w:tcPr>
            <w:tcW w:w="824" w:type="dxa"/>
          </w:tcPr>
          <w:p w14:paraId="2FD33C4C" w14:textId="7DCB9323" w:rsidR="0067606D" w:rsidRPr="000E57C8" w:rsidRDefault="0067606D" w:rsidP="0067606D">
            <w:pPr>
              <w:pStyle w:val="TabellRader"/>
              <w:rPr>
                <w:i/>
              </w:rPr>
            </w:pPr>
            <w:r w:rsidRPr="000E57C8">
              <w:rPr>
                <w:i/>
              </w:rPr>
              <w:t>66 213</w:t>
            </w:r>
          </w:p>
        </w:tc>
        <w:tc>
          <w:tcPr>
            <w:tcW w:w="824" w:type="dxa"/>
          </w:tcPr>
          <w:p w14:paraId="55BD0254" w14:textId="642B3110" w:rsidR="0067606D" w:rsidRPr="000E57C8" w:rsidRDefault="0067606D" w:rsidP="0067606D">
            <w:pPr>
              <w:pStyle w:val="TabellRader"/>
              <w:rPr>
                <w:i/>
              </w:rPr>
            </w:pPr>
            <w:r w:rsidRPr="000E57C8">
              <w:rPr>
                <w:i/>
              </w:rPr>
              <w:t>61 437</w:t>
            </w:r>
          </w:p>
        </w:tc>
        <w:tc>
          <w:tcPr>
            <w:tcW w:w="824" w:type="dxa"/>
          </w:tcPr>
          <w:p w14:paraId="4F0F3EBC" w14:textId="4EDD6946" w:rsidR="0067606D" w:rsidRPr="000E57C8" w:rsidRDefault="0067606D" w:rsidP="0067606D">
            <w:pPr>
              <w:pStyle w:val="TabellRader"/>
              <w:rPr>
                <w:i/>
              </w:rPr>
            </w:pPr>
            <w:r w:rsidRPr="000E57C8">
              <w:rPr>
                <w:i/>
              </w:rPr>
              <w:t>189 735</w:t>
            </w:r>
          </w:p>
        </w:tc>
      </w:tr>
      <w:tr w:rsidR="0067606D" w:rsidRPr="00AA15C6" w14:paraId="3FD096BA" w14:textId="77777777" w:rsidTr="0067606D">
        <w:tc>
          <w:tcPr>
            <w:tcW w:w="4111" w:type="dxa"/>
            <w:tcMar>
              <w:left w:w="0" w:type="dxa"/>
              <w:right w:w="0" w:type="dxa"/>
            </w:tcMar>
          </w:tcPr>
          <w:p w14:paraId="26B77F96" w14:textId="77777777" w:rsidR="0067606D" w:rsidRPr="00B437DA" w:rsidRDefault="0067606D" w:rsidP="0067606D">
            <w:pPr>
              <w:pStyle w:val="TabellRader"/>
              <w:jc w:val="left"/>
              <w:rPr>
                <w:b/>
                <w:highlight w:val="yellow"/>
              </w:rPr>
            </w:pPr>
            <w:r w:rsidRPr="00B437DA">
              <w:rPr>
                <w:b/>
              </w:rPr>
              <w:t>Finansiering av nyanskaffning</w:t>
            </w:r>
          </w:p>
        </w:tc>
        <w:tc>
          <w:tcPr>
            <w:tcW w:w="824" w:type="dxa"/>
            <w:vAlign w:val="bottom"/>
          </w:tcPr>
          <w:p w14:paraId="68A65E87" w14:textId="47E25C78" w:rsidR="0067606D" w:rsidRPr="008B5547" w:rsidRDefault="0067606D" w:rsidP="0067606D">
            <w:pPr>
              <w:pStyle w:val="TabellRader"/>
              <w:rPr>
                <w:b/>
              </w:rPr>
            </w:pPr>
          </w:p>
        </w:tc>
        <w:tc>
          <w:tcPr>
            <w:tcW w:w="824" w:type="dxa"/>
            <w:vAlign w:val="bottom"/>
          </w:tcPr>
          <w:p w14:paraId="5185545B" w14:textId="01377724" w:rsidR="0067606D" w:rsidRPr="008B5547" w:rsidRDefault="0067606D" w:rsidP="0067606D">
            <w:pPr>
              <w:pStyle w:val="TabellRader"/>
              <w:rPr>
                <w:b/>
              </w:rPr>
            </w:pPr>
          </w:p>
        </w:tc>
        <w:tc>
          <w:tcPr>
            <w:tcW w:w="824" w:type="dxa"/>
            <w:vAlign w:val="bottom"/>
          </w:tcPr>
          <w:p w14:paraId="030215CF" w14:textId="45B9BA93" w:rsidR="0067606D" w:rsidRPr="008B5547" w:rsidRDefault="0067606D" w:rsidP="0067606D">
            <w:pPr>
              <w:pStyle w:val="TabellRader"/>
              <w:rPr>
                <w:b/>
              </w:rPr>
            </w:pPr>
          </w:p>
        </w:tc>
        <w:tc>
          <w:tcPr>
            <w:tcW w:w="824" w:type="dxa"/>
            <w:vAlign w:val="bottom"/>
          </w:tcPr>
          <w:p w14:paraId="020B4526" w14:textId="2C11E638" w:rsidR="0067606D" w:rsidRPr="008B5547" w:rsidRDefault="0067606D" w:rsidP="0067606D">
            <w:pPr>
              <w:pStyle w:val="TabellRader"/>
              <w:rPr>
                <w:b/>
              </w:rPr>
            </w:pPr>
          </w:p>
        </w:tc>
        <w:tc>
          <w:tcPr>
            <w:tcW w:w="824" w:type="dxa"/>
            <w:vAlign w:val="bottom"/>
          </w:tcPr>
          <w:p w14:paraId="056876F6" w14:textId="2B210036" w:rsidR="0067606D" w:rsidRPr="008B5547" w:rsidRDefault="0067606D" w:rsidP="0067606D">
            <w:pPr>
              <w:pStyle w:val="TabellRader"/>
              <w:rPr>
                <w:b/>
              </w:rPr>
            </w:pPr>
          </w:p>
        </w:tc>
        <w:tc>
          <w:tcPr>
            <w:tcW w:w="824" w:type="dxa"/>
            <w:vAlign w:val="bottom"/>
          </w:tcPr>
          <w:p w14:paraId="13A86FAA" w14:textId="2D3025A5" w:rsidR="0067606D" w:rsidRPr="008B5547" w:rsidRDefault="0067606D" w:rsidP="0067606D">
            <w:pPr>
              <w:pStyle w:val="TabellRader"/>
              <w:rPr>
                <w:b/>
              </w:rPr>
            </w:pPr>
          </w:p>
        </w:tc>
      </w:tr>
      <w:tr w:rsidR="0067606D" w:rsidRPr="00AA15C6" w14:paraId="55CF5B53" w14:textId="77777777" w:rsidTr="0067606D">
        <w:tc>
          <w:tcPr>
            <w:tcW w:w="4111" w:type="dxa"/>
            <w:tcMar>
              <w:left w:w="0" w:type="dxa"/>
              <w:right w:w="0" w:type="dxa"/>
            </w:tcMar>
          </w:tcPr>
          <w:p w14:paraId="403332A7" w14:textId="36F2C487" w:rsidR="0067606D" w:rsidRDefault="0067606D" w:rsidP="0067606D">
            <w:pPr>
              <w:pStyle w:val="TabellRader"/>
              <w:jc w:val="left"/>
              <w:rPr>
                <w:highlight w:val="yellow"/>
              </w:rPr>
            </w:pPr>
            <w:r w:rsidRPr="00107F5C">
              <w:t>Anslag</w:t>
            </w:r>
          </w:p>
        </w:tc>
        <w:tc>
          <w:tcPr>
            <w:tcW w:w="824" w:type="dxa"/>
          </w:tcPr>
          <w:p w14:paraId="072B00FF" w14:textId="56BFBBD9" w:rsidR="0067606D" w:rsidRPr="008B5547" w:rsidRDefault="0067606D" w:rsidP="0067606D">
            <w:pPr>
              <w:pStyle w:val="TabellRader"/>
            </w:pPr>
            <w:r w:rsidRPr="001A1993">
              <w:t>31 731</w:t>
            </w:r>
          </w:p>
        </w:tc>
        <w:tc>
          <w:tcPr>
            <w:tcW w:w="824" w:type="dxa"/>
          </w:tcPr>
          <w:p w14:paraId="17D1DF53" w14:textId="650932D6" w:rsidR="0067606D" w:rsidRPr="008B5547" w:rsidRDefault="0067606D" w:rsidP="0067606D">
            <w:pPr>
              <w:pStyle w:val="TabellRader"/>
            </w:pPr>
            <w:r w:rsidRPr="001A1993">
              <w:t>33 582</w:t>
            </w:r>
          </w:p>
        </w:tc>
        <w:tc>
          <w:tcPr>
            <w:tcW w:w="824" w:type="dxa"/>
          </w:tcPr>
          <w:p w14:paraId="69713ED4" w14:textId="13AF0D54" w:rsidR="0067606D" w:rsidRPr="008B5547" w:rsidRDefault="0067606D" w:rsidP="0067606D">
            <w:pPr>
              <w:pStyle w:val="TabellRader"/>
            </w:pPr>
            <w:r w:rsidRPr="001A1993">
              <w:t>36 760</w:t>
            </w:r>
          </w:p>
        </w:tc>
        <w:tc>
          <w:tcPr>
            <w:tcW w:w="824" w:type="dxa"/>
          </w:tcPr>
          <w:p w14:paraId="38843663" w14:textId="1742C775" w:rsidR="0067606D" w:rsidRPr="008B5547" w:rsidRDefault="0067606D" w:rsidP="0067606D">
            <w:pPr>
              <w:pStyle w:val="TabellRader"/>
            </w:pPr>
            <w:r w:rsidRPr="001A1993">
              <w:t>43 339</w:t>
            </w:r>
          </w:p>
        </w:tc>
        <w:tc>
          <w:tcPr>
            <w:tcW w:w="824" w:type="dxa"/>
          </w:tcPr>
          <w:p w14:paraId="432758F8" w14:textId="7E70D883" w:rsidR="0067606D" w:rsidRPr="008B5547" w:rsidRDefault="0067606D" w:rsidP="0067606D">
            <w:pPr>
              <w:pStyle w:val="TabellRader"/>
            </w:pPr>
            <w:r w:rsidRPr="001A1993">
              <w:t>43 604</w:t>
            </w:r>
          </w:p>
        </w:tc>
        <w:tc>
          <w:tcPr>
            <w:tcW w:w="824" w:type="dxa"/>
          </w:tcPr>
          <w:p w14:paraId="578CF63D" w14:textId="0ADDDF6E" w:rsidR="0067606D" w:rsidRPr="008B5547" w:rsidRDefault="0067606D" w:rsidP="0067606D">
            <w:pPr>
              <w:pStyle w:val="TabellRader"/>
            </w:pPr>
            <w:r w:rsidRPr="001A1993">
              <w:t>123 703</w:t>
            </w:r>
          </w:p>
        </w:tc>
      </w:tr>
      <w:tr w:rsidR="0067606D" w:rsidRPr="00AA15C6" w14:paraId="7BCF8C3E" w14:textId="77777777" w:rsidTr="0067606D">
        <w:tc>
          <w:tcPr>
            <w:tcW w:w="4111" w:type="dxa"/>
            <w:tcMar>
              <w:left w:w="0" w:type="dxa"/>
              <w:right w:w="0" w:type="dxa"/>
            </w:tcMar>
          </w:tcPr>
          <w:p w14:paraId="0EEF5ED7" w14:textId="0C0032F3" w:rsidR="0067606D" w:rsidRPr="00AA15C6" w:rsidRDefault="0067606D" w:rsidP="0067606D">
            <w:pPr>
              <w:pStyle w:val="TabellRader"/>
              <w:jc w:val="left"/>
              <w:rPr>
                <w:highlight w:val="yellow"/>
              </w:rPr>
            </w:pPr>
            <w:r w:rsidRPr="00107F5C">
              <w:t>Särskilda låneramar i RGK (nyupplåning)</w:t>
            </w:r>
          </w:p>
        </w:tc>
        <w:tc>
          <w:tcPr>
            <w:tcW w:w="824" w:type="dxa"/>
          </w:tcPr>
          <w:p w14:paraId="10160FDC" w14:textId="00076A2F" w:rsidR="0067606D" w:rsidRPr="008B5547" w:rsidRDefault="0067606D" w:rsidP="0067606D">
            <w:pPr>
              <w:pStyle w:val="TabellRader"/>
            </w:pPr>
            <w:r w:rsidRPr="001A1993">
              <w:t>1 432</w:t>
            </w:r>
          </w:p>
        </w:tc>
        <w:tc>
          <w:tcPr>
            <w:tcW w:w="824" w:type="dxa"/>
          </w:tcPr>
          <w:p w14:paraId="396B35C7" w14:textId="73937E88" w:rsidR="0067606D" w:rsidRPr="008B5547" w:rsidRDefault="0067606D" w:rsidP="0067606D">
            <w:pPr>
              <w:pStyle w:val="TabellRader"/>
            </w:pPr>
            <w:r w:rsidRPr="001A1993">
              <w:t>4 600</w:t>
            </w:r>
          </w:p>
        </w:tc>
        <w:tc>
          <w:tcPr>
            <w:tcW w:w="824" w:type="dxa"/>
          </w:tcPr>
          <w:p w14:paraId="60FAD860" w14:textId="0F8F9CA5" w:rsidR="0067606D" w:rsidRPr="008B5547" w:rsidRDefault="0067606D" w:rsidP="0067606D">
            <w:pPr>
              <w:pStyle w:val="TabellRader"/>
            </w:pPr>
            <w:r w:rsidRPr="001A1993">
              <w:t>11 963</w:t>
            </w:r>
          </w:p>
        </w:tc>
        <w:tc>
          <w:tcPr>
            <w:tcW w:w="824" w:type="dxa"/>
          </w:tcPr>
          <w:p w14:paraId="124BC6DA" w14:textId="2AD90CA0" w:rsidR="0067606D" w:rsidRPr="008B5547" w:rsidRDefault="0067606D" w:rsidP="0067606D">
            <w:pPr>
              <w:pStyle w:val="TabellRader"/>
            </w:pPr>
            <w:r w:rsidRPr="001A1993">
              <w:t>10 892</w:t>
            </w:r>
          </w:p>
        </w:tc>
        <w:tc>
          <w:tcPr>
            <w:tcW w:w="824" w:type="dxa"/>
          </w:tcPr>
          <w:p w14:paraId="001842DC" w14:textId="4513E970" w:rsidR="0067606D" w:rsidRPr="008B5547" w:rsidRDefault="0067606D" w:rsidP="0067606D">
            <w:pPr>
              <w:pStyle w:val="TabellRader"/>
            </w:pPr>
            <w:r w:rsidRPr="001A1993">
              <w:t>7 946</w:t>
            </w:r>
          </w:p>
        </w:tc>
        <w:tc>
          <w:tcPr>
            <w:tcW w:w="824" w:type="dxa"/>
          </w:tcPr>
          <w:p w14:paraId="3DC9A519" w14:textId="20B7A1CE" w:rsidR="0067606D" w:rsidRPr="008B5547" w:rsidRDefault="0067606D" w:rsidP="0067606D">
            <w:pPr>
              <w:pStyle w:val="TabellRader"/>
            </w:pPr>
            <w:r w:rsidRPr="001A1993">
              <w:t>30 801</w:t>
            </w:r>
          </w:p>
        </w:tc>
      </w:tr>
      <w:tr w:rsidR="0067606D" w:rsidRPr="00AA15C6" w14:paraId="3DC175F1" w14:textId="77777777" w:rsidTr="0067606D">
        <w:tc>
          <w:tcPr>
            <w:tcW w:w="4111" w:type="dxa"/>
            <w:tcMar>
              <w:left w:w="0" w:type="dxa"/>
              <w:right w:w="0" w:type="dxa"/>
            </w:tcMar>
          </w:tcPr>
          <w:p w14:paraId="64441E08" w14:textId="77777777" w:rsidR="0067606D" w:rsidRDefault="0067606D" w:rsidP="0067606D">
            <w:pPr>
              <w:pStyle w:val="TabellRader"/>
              <w:jc w:val="left"/>
              <w:rPr>
                <w:highlight w:val="yellow"/>
              </w:rPr>
            </w:pPr>
            <w:r w:rsidRPr="00107F5C">
              <w:t>Lån i RGK för statens egen verksamhet (nyupplåning)</w:t>
            </w:r>
          </w:p>
        </w:tc>
        <w:tc>
          <w:tcPr>
            <w:tcW w:w="824" w:type="dxa"/>
          </w:tcPr>
          <w:p w14:paraId="24410E52" w14:textId="54BFA96C" w:rsidR="0067606D" w:rsidRPr="008B5547" w:rsidRDefault="0067606D" w:rsidP="0067606D">
            <w:pPr>
              <w:pStyle w:val="TabellRader"/>
            </w:pPr>
            <w:r w:rsidRPr="001A1993">
              <w:t>10 411</w:t>
            </w:r>
          </w:p>
        </w:tc>
        <w:tc>
          <w:tcPr>
            <w:tcW w:w="824" w:type="dxa"/>
          </w:tcPr>
          <w:p w14:paraId="6ECF2B77" w14:textId="6401EE48" w:rsidR="0067606D" w:rsidRPr="008B5547" w:rsidRDefault="0067606D" w:rsidP="0067606D">
            <w:pPr>
              <w:pStyle w:val="TabellRader"/>
            </w:pPr>
            <w:r w:rsidRPr="001A1993">
              <w:t>14 496</w:t>
            </w:r>
          </w:p>
        </w:tc>
        <w:tc>
          <w:tcPr>
            <w:tcW w:w="824" w:type="dxa"/>
          </w:tcPr>
          <w:p w14:paraId="1CC35F9B" w14:textId="136EA558" w:rsidR="0067606D" w:rsidRPr="008B5547" w:rsidRDefault="0067606D" w:rsidP="0067606D">
            <w:pPr>
              <w:pStyle w:val="TabellRader"/>
            </w:pPr>
            <w:r w:rsidRPr="001A1993">
              <w:t>13 206</w:t>
            </w:r>
            <w:r w:rsidRPr="00CC3353">
              <w:rPr>
                <w:vertAlign w:val="superscript"/>
              </w:rPr>
              <w:t>7</w:t>
            </w:r>
          </w:p>
        </w:tc>
        <w:tc>
          <w:tcPr>
            <w:tcW w:w="824" w:type="dxa"/>
          </w:tcPr>
          <w:p w14:paraId="0E377C07" w14:textId="1A811C97" w:rsidR="0067606D" w:rsidRPr="008B5547" w:rsidRDefault="0067606D" w:rsidP="0067606D">
            <w:pPr>
              <w:pStyle w:val="TabellRader"/>
            </w:pPr>
            <w:r w:rsidRPr="001A1993">
              <w:t>11 558</w:t>
            </w:r>
          </w:p>
        </w:tc>
        <w:tc>
          <w:tcPr>
            <w:tcW w:w="824" w:type="dxa"/>
          </w:tcPr>
          <w:p w14:paraId="019DCD4C" w14:textId="3B88E202" w:rsidR="0067606D" w:rsidRPr="008B5547" w:rsidRDefault="0067606D" w:rsidP="0067606D">
            <w:pPr>
              <w:pStyle w:val="TabellRader"/>
            </w:pPr>
            <w:r w:rsidRPr="001A1993">
              <w:t>10 784</w:t>
            </w:r>
          </w:p>
        </w:tc>
        <w:tc>
          <w:tcPr>
            <w:tcW w:w="824" w:type="dxa"/>
          </w:tcPr>
          <w:p w14:paraId="1DD98B4B" w14:textId="4B6588EE" w:rsidR="0067606D" w:rsidRPr="008B5547" w:rsidRDefault="0067606D" w:rsidP="0067606D">
            <w:pPr>
              <w:pStyle w:val="TabellRader"/>
            </w:pPr>
            <w:r w:rsidRPr="001A1993">
              <w:t>35 548</w:t>
            </w:r>
          </w:p>
        </w:tc>
      </w:tr>
      <w:tr w:rsidR="0067606D" w:rsidRPr="00AA15C6" w14:paraId="1ED630C5" w14:textId="77777777" w:rsidTr="0067606D">
        <w:tc>
          <w:tcPr>
            <w:tcW w:w="4111" w:type="dxa"/>
            <w:tcMar>
              <w:left w:w="0" w:type="dxa"/>
              <w:right w:w="0" w:type="dxa"/>
            </w:tcMar>
          </w:tcPr>
          <w:p w14:paraId="41D67EA6" w14:textId="77777777" w:rsidR="0067606D" w:rsidRDefault="0067606D" w:rsidP="0067606D">
            <w:pPr>
              <w:pStyle w:val="TabellRader"/>
              <w:jc w:val="left"/>
              <w:rPr>
                <w:highlight w:val="yellow"/>
              </w:rPr>
            </w:pPr>
            <w:r w:rsidRPr="00107F5C">
              <w:t>Medfinansiering/förskott avseende infrastruktur</w:t>
            </w:r>
          </w:p>
        </w:tc>
        <w:tc>
          <w:tcPr>
            <w:tcW w:w="824" w:type="dxa"/>
          </w:tcPr>
          <w:p w14:paraId="5CC56B3D" w14:textId="4DE0899F" w:rsidR="0067606D" w:rsidRPr="008B5547" w:rsidRDefault="0067606D" w:rsidP="0067606D">
            <w:pPr>
              <w:pStyle w:val="TabellRader"/>
            </w:pPr>
            <w:r w:rsidRPr="001A1993">
              <w:t>723</w:t>
            </w:r>
          </w:p>
        </w:tc>
        <w:tc>
          <w:tcPr>
            <w:tcW w:w="824" w:type="dxa"/>
          </w:tcPr>
          <w:p w14:paraId="1CAFE133" w14:textId="0A1F74EC" w:rsidR="0067606D" w:rsidRPr="008B5547" w:rsidRDefault="0067606D" w:rsidP="0067606D">
            <w:pPr>
              <w:pStyle w:val="TabellRader"/>
            </w:pPr>
            <w:r w:rsidRPr="001A1993">
              <w:t>1 502</w:t>
            </w:r>
          </w:p>
        </w:tc>
        <w:tc>
          <w:tcPr>
            <w:tcW w:w="824" w:type="dxa"/>
          </w:tcPr>
          <w:p w14:paraId="225F136F" w14:textId="57A8F04B" w:rsidR="0067606D" w:rsidRPr="008B5547" w:rsidRDefault="0067606D" w:rsidP="0067606D">
            <w:pPr>
              <w:pStyle w:val="TabellRader"/>
            </w:pPr>
            <w:r w:rsidRPr="001A1993">
              <w:t>2 306</w:t>
            </w:r>
          </w:p>
        </w:tc>
        <w:tc>
          <w:tcPr>
            <w:tcW w:w="824" w:type="dxa"/>
          </w:tcPr>
          <w:p w14:paraId="34793BC1" w14:textId="25594E49" w:rsidR="0067606D" w:rsidRPr="008B5547" w:rsidRDefault="0067606D" w:rsidP="0067606D">
            <w:pPr>
              <w:pStyle w:val="TabellRader"/>
            </w:pPr>
            <w:r w:rsidRPr="001A1993">
              <w:t>2 871</w:t>
            </w:r>
          </w:p>
        </w:tc>
        <w:tc>
          <w:tcPr>
            <w:tcW w:w="824" w:type="dxa"/>
          </w:tcPr>
          <w:p w14:paraId="29F617F5" w14:textId="691CB864" w:rsidR="0067606D" w:rsidRPr="008B5547" w:rsidRDefault="0067606D" w:rsidP="0067606D">
            <w:pPr>
              <w:pStyle w:val="TabellRader"/>
            </w:pPr>
            <w:r w:rsidRPr="001A1993">
              <w:t>2 595</w:t>
            </w:r>
          </w:p>
        </w:tc>
        <w:tc>
          <w:tcPr>
            <w:tcW w:w="824" w:type="dxa"/>
          </w:tcPr>
          <w:p w14:paraId="6101D85C" w14:textId="1E8E3D4A" w:rsidR="0067606D" w:rsidRPr="008B5547" w:rsidRDefault="0067606D" w:rsidP="0067606D">
            <w:pPr>
              <w:pStyle w:val="TabellRader"/>
            </w:pPr>
            <w:r w:rsidRPr="001A1993">
              <w:t>7 772</w:t>
            </w:r>
          </w:p>
        </w:tc>
      </w:tr>
      <w:tr w:rsidR="0067606D" w:rsidRPr="00AA15C6" w14:paraId="61231189" w14:textId="77777777" w:rsidTr="0067606D">
        <w:tc>
          <w:tcPr>
            <w:tcW w:w="4111" w:type="dxa"/>
            <w:tcMar>
              <w:left w:w="0" w:type="dxa"/>
              <w:right w:w="0" w:type="dxa"/>
            </w:tcMar>
          </w:tcPr>
          <w:p w14:paraId="1A19A5E6" w14:textId="77777777" w:rsidR="0067606D" w:rsidRDefault="0067606D" w:rsidP="0067606D">
            <w:pPr>
              <w:pStyle w:val="TabellRader"/>
              <w:jc w:val="left"/>
              <w:rPr>
                <w:highlight w:val="yellow"/>
              </w:rPr>
            </w:pPr>
            <w:r w:rsidRPr="00107F5C">
              <w:t>Egna medel (affärsverk)</w:t>
            </w:r>
          </w:p>
        </w:tc>
        <w:tc>
          <w:tcPr>
            <w:tcW w:w="824" w:type="dxa"/>
          </w:tcPr>
          <w:p w14:paraId="64FE2219" w14:textId="7F469885" w:rsidR="0067606D" w:rsidRPr="008B5547" w:rsidRDefault="0067606D" w:rsidP="0067606D">
            <w:pPr>
              <w:pStyle w:val="TabellRader"/>
            </w:pPr>
            <w:r w:rsidRPr="001A1993">
              <w:t>308</w:t>
            </w:r>
          </w:p>
        </w:tc>
        <w:tc>
          <w:tcPr>
            <w:tcW w:w="824" w:type="dxa"/>
          </w:tcPr>
          <w:p w14:paraId="046F061B" w14:textId="4E4A0B7A" w:rsidR="0067606D" w:rsidRPr="008B5547" w:rsidRDefault="0067606D" w:rsidP="0067606D">
            <w:pPr>
              <w:pStyle w:val="TabellRader"/>
            </w:pPr>
            <w:r w:rsidRPr="001A1993">
              <w:t>1 345</w:t>
            </w:r>
          </w:p>
        </w:tc>
        <w:tc>
          <w:tcPr>
            <w:tcW w:w="824" w:type="dxa"/>
          </w:tcPr>
          <w:p w14:paraId="3249F84D" w14:textId="6BCF9224" w:rsidR="0067606D" w:rsidRPr="008B5547" w:rsidRDefault="0067606D" w:rsidP="0067606D">
            <w:pPr>
              <w:pStyle w:val="TabellRader"/>
            </w:pPr>
            <w:r w:rsidRPr="001A1993">
              <w:t>727</w:t>
            </w:r>
          </w:p>
        </w:tc>
        <w:tc>
          <w:tcPr>
            <w:tcW w:w="824" w:type="dxa"/>
          </w:tcPr>
          <w:p w14:paraId="5AC7682E" w14:textId="7D6B5BA1" w:rsidR="0067606D" w:rsidRPr="008B5547" w:rsidRDefault="0067606D" w:rsidP="0067606D">
            <w:pPr>
              <w:pStyle w:val="TabellRader"/>
            </w:pPr>
            <w:r w:rsidRPr="001A1993">
              <w:t>1 022</w:t>
            </w:r>
          </w:p>
        </w:tc>
        <w:tc>
          <w:tcPr>
            <w:tcW w:w="824" w:type="dxa"/>
          </w:tcPr>
          <w:p w14:paraId="2EF48E1E" w14:textId="18B2A416" w:rsidR="0067606D" w:rsidRPr="008B5547" w:rsidRDefault="0067606D" w:rsidP="0067606D">
            <w:pPr>
              <w:pStyle w:val="TabellRader"/>
            </w:pPr>
            <w:r w:rsidRPr="001A1993">
              <w:t>654</w:t>
            </w:r>
          </w:p>
        </w:tc>
        <w:tc>
          <w:tcPr>
            <w:tcW w:w="824" w:type="dxa"/>
          </w:tcPr>
          <w:p w14:paraId="76FCF3D4" w14:textId="739ACEB4" w:rsidR="0067606D" w:rsidRPr="008B5547" w:rsidRDefault="0067606D" w:rsidP="0067606D">
            <w:pPr>
              <w:pStyle w:val="TabellRader"/>
            </w:pPr>
            <w:r w:rsidRPr="001A1993">
              <w:t>2 403</w:t>
            </w:r>
          </w:p>
        </w:tc>
      </w:tr>
      <w:tr w:rsidR="0067606D" w:rsidRPr="00AA15C6" w14:paraId="76BFC922" w14:textId="77777777" w:rsidTr="0067606D">
        <w:tc>
          <w:tcPr>
            <w:tcW w:w="4111" w:type="dxa"/>
            <w:tcMar>
              <w:left w:w="0" w:type="dxa"/>
              <w:right w:w="0" w:type="dxa"/>
            </w:tcMar>
          </w:tcPr>
          <w:p w14:paraId="1964A8FC" w14:textId="77777777" w:rsidR="0067606D" w:rsidRDefault="0067606D" w:rsidP="0067606D">
            <w:pPr>
              <w:pStyle w:val="TabellRader"/>
              <w:jc w:val="left"/>
              <w:rPr>
                <w:highlight w:val="yellow"/>
              </w:rPr>
            </w:pPr>
            <w:r w:rsidRPr="00107F5C">
              <w:t>Övrig finansiering</w:t>
            </w:r>
          </w:p>
        </w:tc>
        <w:tc>
          <w:tcPr>
            <w:tcW w:w="824" w:type="dxa"/>
          </w:tcPr>
          <w:p w14:paraId="45B39AD2" w14:textId="24A055AA" w:rsidR="0067606D" w:rsidRPr="008B5547" w:rsidRDefault="0067606D" w:rsidP="0067606D">
            <w:pPr>
              <w:pStyle w:val="TabellRader"/>
            </w:pPr>
            <w:r w:rsidRPr="001A1993">
              <w:t>2 938</w:t>
            </w:r>
          </w:p>
        </w:tc>
        <w:tc>
          <w:tcPr>
            <w:tcW w:w="824" w:type="dxa"/>
          </w:tcPr>
          <w:p w14:paraId="16474AE0" w14:textId="3236D814" w:rsidR="0067606D" w:rsidRPr="008B5547" w:rsidRDefault="0067606D" w:rsidP="0067606D">
            <w:pPr>
              <w:pStyle w:val="TabellRader"/>
            </w:pPr>
            <w:r w:rsidRPr="001A1993">
              <w:t>2 535</w:t>
            </w:r>
          </w:p>
        </w:tc>
        <w:tc>
          <w:tcPr>
            <w:tcW w:w="824" w:type="dxa"/>
          </w:tcPr>
          <w:p w14:paraId="48102C05" w14:textId="587159F1" w:rsidR="0067606D" w:rsidRPr="008B5547" w:rsidRDefault="0067606D" w:rsidP="0067606D">
            <w:pPr>
              <w:pStyle w:val="TabellRader"/>
            </w:pPr>
            <w:r w:rsidRPr="001A1993">
              <w:t>2 723</w:t>
            </w:r>
          </w:p>
        </w:tc>
        <w:tc>
          <w:tcPr>
            <w:tcW w:w="824" w:type="dxa"/>
          </w:tcPr>
          <w:p w14:paraId="2F75A1F2" w14:textId="49A4CE95" w:rsidR="0067606D" w:rsidRPr="008B5547" w:rsidRDefault="0067606D" w:rsidP="0067606D">
            <w:pPr>
              <w:pStyle w:val="TabellRader"/>
            </w:pPr>
            <w:r w:rsidRPr="001A1993">
              <w:t>2 773</w:t>
            </w:r>
          </w:p>
        </w:tc>
        <w:tc>
          <w:tcPr>
            <w:tcW w:w="824" w:type="dxa"/>
          </w:tcPr>
          <w:p w14:paraId="4ED28A7E" w14:textId="615F448A" w:rsidR="0067606D" w:rsidRPr="008B5547" w:rsidRDefault="0067606D" w:rsidP="0067606D">
            <w:pPr>
              <w:pStyle w:val="TabellRader"/>
            </w:pPr>
            <w:r w:rsidRPr="001A1993">
              <w:t>2 509</w:t>
            </w:r>
          </w:p>
        </w:tc>
        <w:tc>
          <w:tcPr>
            <w:tcW w:w="824" w:type="dxa"/>
          </w:tcPr>
          <w:p w14:paraId="7E17EBD8" w14:textId="766785BF" w:rsidR="0067606D" w:rsidRPr="008B5547" w:rsidRDefault="0067606D" w:rsidP="0067606D">
            <w:pPr>
              <w:pStyle w:val="TabellRader"/>
            </w:pPr>
            <w:r w:rsidRPr="001A1993">
              <w:t>8 006</w:t>
            </w:r>
          </w:p>
        </w:tc>
      </w:tr>
      <w:tr w:rsidR="0067606D" w:rsidRPr="00AA15C6" w14:paraId="341324B1" w14:textId="77777777" w:rsidTr="0067606D">
        <w:tc>
          <w:tcPr>
            <w:tcW w:w="4111" w:type="dxa"/>
            <w:tcMar>
              <w:left w:w="0" w:type="dxa"/>
              <w:right w:w="0" w:type="dxa"/>
            </w:tcMar>
          </w:tcPr>
          <w:p w14:paraId="36940D5F" w14:textId="77777777" w:rsidR="0067606D" w:rsidRPr="00B437DA" w:rsidRDefault="0067606D" w:rsidP="0067606D">
            <w:pPr>
              <w:pStyle w:val="TabellRader"/>
              <w:jc w:val="left"/>
              <w:rPr>
                <w:b/>
                <w:highlight w:val="yellow"/>
              </w:rPr>
            </w:pPr>
            <w:r w:rsidRPr="00B437DA">
              <w:rPr>
                <w:b/>
              </w:rPr>
              <w:t>Summa finansiering av nyanskaffning</w:t>
            </w:r>
          </w:p>
        </w:tc>
        <w:tc>
          <w:tcPr>
            <w:tcW w:w="824" w:type="dxa"/>
          </w:tcPr>
          <w:p w14:paraId="68D1BE44" w14:textId="43A88162" w:rsidR="0067606D" w:rsidRPr="000E57C8" w:rsidRDefault="0067606D" w:rsidP="0067606D">
            <w:pPr>
              <w:pStyle w:val="TabellRader"/>
              <w:rPr>
                <w:b/>
              </w:rPr>
            </w:pPr>
            <w:r w:rsidRPr="000E57C8">
              <w:rPr>
                <w:b/>
              </w:rPr>
              <w:t>47 542</w:t>
            </w:r>
          </w:p>
        </w:tc>
        <w:tc>
          <w:tcPr>
            <w:tcW w:w="824" w:type="dxa"/>
          </w:tcPr>
          <w:p w14:paraId="517D1EDA" w14:textId="4E7DA00D" w:rsidR="0067606D" w:rsidRPr="000E57C8" w:rsidRDefault="0067606D" w:rsidP="0067606D">
            <w:pPr>
              <w:pStyle w:val="TabellRader"/>
              <w:rPr>
                <w:b/>
              </w:rPr>
            </w:pPr>
            <w:r w:rsidRPr="000E57C8">
              <w:rPr>
                <w:b/>
              </w:rPr>
              <w:t>58 059</w:t>
            </w:r>
          </w:p>
        </w:tc>
        <w:tc>
          <w:tcPr>
            <w:tcW w:w="824" w:type="dxa"/>
          </w:tcPr>
          <w:p w14:paraId="48157D77" w14:textId="63C088A2" w:rsidR="0067606D" w:rsidRPr="000E57C8" w:rsidRDefault="0067606D" w:rsidP="0067606D">
            <w:pPr>
              <w:pStyle w:val="TabellRader"/>
              <w:rPr>
                <w:b/>
              </w:rPr>
            </w:pPr>
            <w:r w:rsidRPr="000E57C8">
              <w:rPr>
                <w:b/>
              </w:rPr>
              <w:t>67 685</w:t>
            </w:r>
          </w:p>
        </w:tc>
        <w:tc>
          <w:tcPr>
            <w:tcW w:w="824" w:type="dxa"/>
          </w:tcPr>
          <w:p w14:paraId="7B7B2A20" w14:textId="6E54C227" w:rsidR="0067606D" w:rsidRPr="000E57C8" w:rsidRDefault="0067606D" w:rsidP="0067606D">
            <w:pPr>
              <w:pStyle w:val="TabellRader"/>
              <w:rPr>
                <w:b/>
              </w:rPr>
            </w:pPr>
            <w:r w:rsidRPr="000E57C8">
              <w:rPr>
                <w:b/>
              </w:rPr>
              <w:t>72 456</w:t>
            </w:r>
          </w:p>
        </w:tc>
        <w:tc>
          <w:tcPr>
            <w:tcW w:w="824" w:type="dxa"/>
          </w:tcPr>
          <w:p w14:paraId="3F0BFD0B" w14:textId="2CB8F00E" w:rsidR="0067606D" w:rsidRPr="000E57C8" w:rsidRDefault="0067606D" w:rsidP="0067606D">
            <w:pPr>
              <w:pStyle w:val="TabellRader"/>
              <w:rPr>
                <w:b/>
              </w:rPr>
            </w:pPr>
            <w:r w:rsidRPr="000E57C8">
              <w:rPr>
                <w:b/>
              </w:rPr>
              <w:t>68 092</w:t>
            </w:r>
          </w:p>
        </w:tc>
        <w:tc>
          <w:tcPr>
            <w:tcW w:w="824" w:type="dxa"/>
          </w:tcPr>
          <w:p w14:paraId="49F76CBB" w14:textId="5D8FD409" w:rsidR="0067606D" w:rsidRPr="000E57C8" w:rsidRDefault="0067606D" w:rsidP="0067606D">
            <w:pPr>
              <w:pStyle w:val="TabellRader"/>
              <w:rPr>
                <w:b/>
              </w:rPr>
            </w:pPr>
            <w:r w:rsidRPr="000E57C8">
              <w:rPr>
                <w:b/>
              </w:rPr>
              <w:t>208 233</w:t>
            </w:r>
          </w:p>
        </w:tc>
      </w:tr>
      <w:tr w:rsidR="0067606D" w:rsidRPr="00AA15C6" w14:paraId="491BBE4B" w14:textId="77777777" w:rsidTr="0067606D">
        <w:tc>
          <w:tcPr>
            <w:tcW w:w="4111" w:type="dxa"/>
            <w:tcMar>
              <w:left w:w="0" w:type="dxa"/>
              <w:right w:w="0" w:type="dxa"/>
            </w:tcMar>
            <w:vAlign w:val="bottom"/>
          </w:tcPr>
          <w:p w14:paraId="5D735D36" w14:textId="77777777" w:rsidR="0067606D" w:rsidRDefault="0067606D" w:rsidP="0067606D">
            <w:pPr>
              <w:pStyle w:val="TabellRader"/>
              <w:jc w:val="left"/>
              <w:rPr>
                <w:highlight w:val="yellow"/>
              </w:rPr>
            </w:pPr>
          </w:p>
        </w:tc>
        <w:tc>
          <w:tcPr>
            <w:tcW w:w="824" w:type="dxa"/>
          </w:tcPr>
          <w:p w14:paraId="2DCBC253" w14:textId="27DAE14B" w:rsidR="0067606D" w:rsidRPr="008B5547" w:rsidRDefault="0067606D" w:rsidP="0067606D">
            <w:pPr>
              <w:pStyle w:val="TabellRader"/>
            </w:pPr>
          </w:p>
        </w:tc>
        <w:tc>
          <w:tcPr>
            <w:tcW w:w="824" w:type="dxa"/>
          </w:tcPr>
          <w:p w14:paraId="7CEABE98" w14:textId="4F4D360A" w:rsidR="0067606D" w:rsidRPr="008B5547" w:rsidRDefault="0067606D" w:rsidP="0067606D">
            <w:pPr>
              <w:pStyle w:val="TabellRader"/>
            </w:pPr>
          </w:p>
        </w:tc>
        <w:tc>
          <w:tcPr>
            <w:tcW w:w="824" w:type="dxa"/>
          </w:tcPr>
          <w:p w14:paraId="549EC241" w14:textId="7A61F528" w:rsidR="0067606D" w:rsidRPr="008B5547" w:rsidRDefault="0067606D" w:rsidP="0067606D">
            <w:pPr>
              <w:pStyle w:val="TabellRader"/>
            </w:pPr>
          </w:p>
        </w:tc>
        <w:tc>
          <w:tcPr>
            <w:tcW w:w="824" w:type="dxa"/>
          </w:tcPr>
          <w:p w14:paraId="698F2D53" w14:textId="38E6793A" w:rsidR="0067606D" w:rsidRPr="008B5547" w:rsidRDefault="0067606D" w:rsidP="0067606D">
            <w:pPr>
              <w:pStyle w:val="TabellRader"/>
            </w:pPr>
          </w:p>
        </w:tc>
        <w:tc>
          <w:tcPr>
            <w:tcW w:w="824" w:type="dxa"/>
          </w:tcPr>
          <w:p w14:paraId="34CAB0B4" w14:textId="7B7ADFB5" w:rsidR="0067606D" w:rsidRPr="008B5547" w:rsidRDefault="0067606D" w:rsidP="0067606D">
            <w:pPr>
              <w:pStyle w:val="TabellRader"/>
            </w:pPr>
          </w:p>
        </w:tc>
        <w:tc>
          <w:tcPr>
            <w:tcW w:w="824" w:type="dxa"/>
          </w:tcPr>
          <w:p w14:paraId="5EE9C447" w14:textId="662496A7" w:rsidR="0067606D" w:rsidRPr="008B5547" w:rsidRDefault="0067606D" w:rsidP="0067606D">
            <w:pPr>
              <w:pStyle w:val="TabellRader"/>
            </w:pPr>
          </w:p>
        </w:tc>
      </w:tr>
      <w:tr w:rsidR="0067606D" w:rsidRPr="00AA15C6" w14:paraId="3AFBDF37" w14:textId="77777777" w:rsidTr="0067606D">
        <w:tc>
          <w:tcPr>
            <w:tcW w:w="4111" w:type="dxa"/>
            <w:tcMar>
              <w:left w:w="0" w:type="dxa"/>
              <w:right w:w="0" w:type="dxa"/>
            </w:tcMar>
          </w:tcPr>
          <w:p w14:paraId="48602FAB" w14:textId="77777777" w:rsidR="0067606D" w:rsidRPr="00B437DA" w:rsidRDefault="0067606D" w:rsidP="0067606D">
            <w:pPr>
              <w:pStyle w:val="TabellRader"/>
              <w:jc w:val="left"/>
              <w:rPr>
                <w:b/>
                <w:highlight w:val="yellow"/>
              </w:rPr>
            </w:pPr>
            <w:r w:rsidRPr="00B437DA">
              <w:rPr>
                <w:b/>
              </w:rPr>
              <w:t>Vidmakthållande av befintliga investeringar</w:t>
            </w:r>
          </w:p>
        </w:tc>
        <w:tc>
          <w:tcPr>
            <w:tcW w:w="824" w:type="dxa"/>
            <w:vAlign w:val="bottom"/>
          </w:tcPr>
          <w:p w14:paraId="2D118698" w14:textId="77777777" w:rsidR="0067606D" w:rsidRPr="008B5547" w:rsidRDefault="0067606D" w:rsidP="0067606D">
            <w:pPr>
              <w:pStyle w:val="TabellRader"/>
            </w:pPr>
          </w:p>
        </w:tc>
        <w:tc>
          <w:tcPr>
            <w:tcW w:w="824" w:type="dxa"/>
            <w:vAlign w:val="bottom"/>
          </w:tcPr>
          <w:p w14:paraId="14653609" w14:textId="77777777" w:rsidR="0067606D" w:rsidRPr="008B5547" w:rsidRDefault="0067606D" w:rsidP="0067606D">
            <w:pPr>
              <w:pStyle w:val="TabellRader"/>
            </w:pPr>
          </w:p>
        </w:tc>
        <w:tc>
          <w:tcPr>
            <w:tcW w:w="824" w:type="dxa"/>
            <w:vAlign w:val="bottom"/>
          </w:tcPr>
          <w:p w14:paraId="09D6AF52" w14:textId="77777777" w:rsidR="0067606D" w:rsidRPr="008B5547" w:rsidRDefault="0067606D" w:rsidP="0067606D">
            <w:pPr>
              <w:pStyle w:val="TabellRader"/>
            </w:pPr>
          </w:p>
        </w:tc>
        <w:tc>
          <w:tcPr>
            <w:tcW w:w="824" w:type="dxa"/>
            <w:vAlign w:val="bottom"/>
          </w:tcPr>
          <w:p w14:paraId="0C108B2C" w14:textId="77777777" w:rsidR="0067606D" w:rsidRPr="008B5547" w:rsidRDefault="0067606D" w:rsidP="0067606D">
            <w:pPr>
              <w:pStyle w:val="TabellRader"/>
            </w:pPr>
          </w:p>
        </w:tc>
        <w:tc>
          <w:tcPr>
            <w:tcW w:w="824" w:type="dxa"/>
            <w:vAlign w:val="bottom"/>
          </w:tcPr>
          <w:p w14:paraId="71B7DB2B" w14:textId="77777777" w:rsidR="0067606D" w:rsidRPr="008B5547" w:rsidRDefault="0067606D" w:rsidP="0067606D">
            <w:pPr>
              <w:pStyle w:val="TabellRader"/>
            </w:pPr>
          </w:p>
        </w:tc>
        <w:tc>
          <w:tcPr>
            <w:tcW w:w="824" w:type="dxa"/>
            <w:vAlign w:val="bottom"/>
          </w:tcPr>
          <w:p w14:paraId="355FE5B3" w14:textId="77777777" w:rsidR="0067606D" w:rsidRPr="008B5547" w:rsidRDefault="0067606D" w:rsidP="0067606D">
            <w:pPr>
              <w:pStyle w:val="TabellRader"/>
            </w:pPr>
          </w:p>
        </w:tc>
      </w:tr>
      <w:tr w:rsidR="0067606D" w:rsidRPr="00AA15C6" w14:paraId="0CC10850" w14:textId="77777777" w:rsidTr="0067606D">
        <w:tc>
          <w:tcPr>
            <w:tcW w:w="4111" w:type="dxa"/>
            <w:tcMar>
              <w:left w:w="0" w:type="dxa"/>
              <w:right w:w="0" w:type="dxa"/>
            </w:tcMar>
          </w:tcPr>
          <w:p w14:paraId="6BAF1CFD" w14:textId="77777777" w:rsidR="0067606D" w:rsidRDefault="0067606D" w:rsidP="0067606D">
            <w:pPr>
              <w:pStyle w:val="TabellRader"/>
              <w:jc w:val="left"/>
              <w:rPr>
                <w:highlight w:val="yellow"/>
              </w:rPr>
            </w:pPr>
            <w:r w:rsidRPr="00107F5C">
              <w:t>Vägar och järnvägar</w:t>
            </w:r>
            <w:r w:rsidRPr="00107F5C">
              <w:rPr>
                <w:vertAlign w:val="superscript"/>
              </w:rPr>
              <w:t>1</w:t>
            </w:r>
          </w:p>
        </w:tc>
        <w:tc>
          <w:tcPr>
            <w:tcW w:w="824" w:type="dxa"/>
          </w:tcPr>
          <w:p w14:paraId="37F81836" w14:textId="2BFF2155" w:rsidR="0067606D" w:rsidRPr="008B5547" w:rsidRDefault="0067606D" w:rsidP="0067606D">
            <w:pPr>
              <w:pStyle w:val="TabellRader"/>
            </w:pPr>
            <w:r w:rsidRPr="004B62D3">
              <w:t>4 540</w:t>
            </w:r>
          </w:p>
        </w:tc>
        <w:tc>
          <w:tcPr>
            <w:tcW w:w="824" w:type="dxa"/>
          </w:tcPr>
          <w:p w14:paraId="43C5A4A9" w14:textId="4590E993" w:rsidR="0067606D" w:rsidRPr="008B5547" w:rsidRDefault="0067606D" w:rsidP="0067606D">
            <w:pPr>
              <w:pStyle w:val="TabellRader"/>
            </w:pPr>
            <w:r w:rsidRPr="004B62D3">
              <w:t>5 680</w:t>
            </w:r>
          </w:p>
        </w:tc>
        <w:tc>
          <w:tcPr>
            <w:tcW w:w="824" w:type="dxa"/>
          </w:tcPr>
          <w:p w14:paraId="104AC775" w14:textId="1821711C" w:rsidR="0067606D" w:rsidRPr="008B5547" w:rsidRDefault="0067606D" w:rsidP="0067606D">
            <w:pPr>
              <w:pStyle w:val="TabellRader"/>
            </w:pPr>
            <w:r w:rsidRPr="004B62D3">
              <w:t>6 001</w:t>
            </w:r>
          </w:p>
        </w:tc>
        <w:tc>
          <w:tcPr>
            <w:tcW w:w="824" w:type="dxa"/>
          </w:tcPr>
          <w:p w14:paraId="1FD281BD" w14:textId="64D01225" w:rsidR="0067606D" w:rsidRPr="008B5547" w:rsidRDefault="0067606D" w:rsidP="0067606D">
            <w:pPr>
              <w:pStyle w:val="TabellRader"/>
            </w:pPr>
            <w:r w:rsidRPr="004B62D3">
              <w:t>7 429</w:t>
            </w:r>
          </w:p>
        </w:tc>
        <w:tc>
          <w:tcPr>
            <w:tcW w:w="824" w:type="dxa"/>
          </w:tcPr>
          <w:p w14:paraId="69C7E5E8" w14:textId="63297840" w:rsidR="0067606D" w:rsidRPr="008B5547" w:rsidRDefault="0067606D" w:rsidP="0067606D">
            <w:pPr>
              <w:pStyle w:val="TabellRader"/>
            </w:pPr>
            <w:r w:rsidRPr="004B62D3">
              <w:t>6 815</w:t>
            </w:r>
          </w:p>
        </w:tc>
        <w:tc>
          <w:tcPr>
            <w:tcW w:w="824" w:type="dxa"/>
          </w:tcPr>
          <w:p w14:paraId="34CBE29A" w14:textId="4BEA5D93" w:rsidR="0067606D" w:rsidRPr="008B5547" w:rsidRDefault="0067606D" w:rsidP="0067606D">
            <w:pPr>
              <w:pStyle w:val="TabellRader"/>
            </w:pPr>
            <w:r w:rsidRPr="004B62D3">
              <w:t>20 245</w:t>
            </w:r>
          </w:p>
        </w:tc>
      </w:tr>
      <w:tr w:rsidR="0067606D" w:rsidRPr="00AA15C6" w14:paraId="086D8A6C" w14:textId="77777777" w:rsidTr="0067606D">
        <w:tc>
          <w:tcPr>
            <w:tcW w:w="4111" w:type="dxa"/>
            <w:tcMar>
              <w:left w:w="0" w:type="dxa"/>
              <w:right w:w="0" w:type="dxa"/>
            </w:tcMar>
          </w:tcPr>
          <w:p w14:paraId="64689AC9" w14:textId="77777777" w:rsidR="0067606D" w:rsidRDefault="0067606D" w:rsidP="0067606D">
            <w:pPr>
              <w:pStyle w:val="TabellRader"/>
              <w:jc w:val="left"/>
              <w:rPr>
                <w:highlight w:val="yellow"/>
              </w:rPr>
            </w:pPr>
            <w:r w:rsidRPr="00107F5C">
              <w:t>Försvarsmateriel och krisberedskap</w:t>
            </w:r>
            <w:r w:rsidRPr="00107F5C">
              <w:rPr>
                <w:vertAlign w:val="superscript"/>
              </w:rPr>
              <w:t>2</w:t>
            </w:r>
          </w:p>
        </w:tc>
        <w:tc>
          <w:tcPr>
            <w:tcW w:w="824" w:type="dxa"/>
          </w:tcPr>
          <w:p w14:paraId="1C06F3ED" w14:textId="2838A52E" w:rsidR="0067606D" w:rsidRPr="008B5547" w:rsidRDefault="0067606D" w:rsidP="0067606D">
            <w:pPr>
              <w:pStyle w:val="TabellRader"/>
            </w:pPr>
            <w:r w:rsidRPr="004B62D3">
              <w:t>7 323</w:t>
            </w:r>
          </w:p>
        </w:tc>
        <w:tc>
          <w:tcPr>
            <w:tcW w:w="824" w:type="dxa"/>
          </w:tcPr>
          <w:p w14:paraId="51C89BF2" w14:textId="5F9613DC" w:rsidR="0067606D" w:rsidRPr="008B5547" w:rsidRDefault="0067606D" w:rsidP="0067606D">
            <w:pPr>
              <w:pStyle w:val="TabellRader"/>
            </w:pPr>
            <w:r w:rsidRPr="004B62D3">
              <w:t>7 621</w:t>
            </w:r>
          </w:p>
        </w:tc>
        <w:tc>
          <w:tcPr>
            <w:tcW w:w="824" w:type="dxa"/>
          </w:tcPr>
          <w:p w14:paraId="18136C62" w14:textId="5114FB74" w:rsidR="0067606D" w:rsidRPr="008B5547" w:rsidRDefault="0067606D" w:rsidP="0067606D">
            <w:pPr>
              <w:pStyle w:val="TabellRader"/>
            </w:pPr>
            <w:r w:rsidRPr="004B62D3">
              <w:t>8 398</w:t>
            </w:r>
          </w:p>
        </w:tc>
        <w:tc>
          <w:tcPr>
            <w:tcW w:w="824" w:type="dxa"/>
          </w:tcPr>
          <w:p w14:paraId="3C319A6F" w14:textId="60DCCCA4" w:rsidR="0067606D" w:rsidRPr="008B5547" w:rsidRDefault="0067606D" w:rsidP="0067606D">
            <w:pPr>
              <w:pStyle w:val="TabellRader"/>
            </w:pPr>
            <w:r w:rsidRPr="004B62D3">
              <w:t>10 344</w:t>
            </w:r>
          </w:p>
        </w:tc>
        <w:tc>
          <w:tcPr>
            <w:tcW w:w="824" w:type="dxa"/>
          </w:tcPr>
          <w:p w14:paraId="55FE5BF4" w14:textId="4F172347" w:rsidR="0067606D" w:rsidRPr="008B5547" w:rsidRDefault="0067606D" w:rsidP="0067606D">
            <w:pPr>
              <w:pStyle w:val="TabellRader"/>
            </w:pPr>
            <w:r w:rsidRPr="004B62D3">
              <w:t>10 360</w:t>
            </w:r>
          </w:p>
        </w:tc>
        <w:tc>
          <w:tcPr>
            <w:tcW w:w="824" w:type="dxa"/>
          </w:tcPr>
          <w:p w14:paraId="1A1A925C" w14:textId="39D5812E" w:rsidR="0067606D" w:rsidRPr="008B5547" w:rsidRDefault="0067606D" w:rsidP="0067606D">
            <w:pPr>
              <w:pStyle w:val="TabellRader"/>
            </w:pPr>
            <w:r w:rsidRPr="004B62D3">
              <w:t>29 102</w:t>
            </w:r>
          </w:p>
        </w:tc>
      </w:tr>
      <w:tr w:rsidR="0067606D" w:rsidRPr="00AA15C6" w14:paraId="5DC2DBA5" w14:textId="77777777" w:rsidTr="0067606D">
        <w:tc>
          <w:tcPr>
            <w:tcW w:w="4111" w:type="dxa"/>
            <w:tcMar>
              <w:left w:w="0" w:type="dxa"/>
              <w:right w:w="0" w:type="dxa"/>
            </w:tcMar>
          </w:tcPr>
          <w:p w14:paraId="6D641125" w14:textId="77777777" w:rsidR="0067606D" w:rsidRDefault="0067606D" w:rsidP="0067606D">
            <w:pPr>
              <w:pStyle w:val="TabellRader"/>
              <w:jc w:val="left"/>
              <w:rPr>
                <w:highlight w:val="yellow"/>
              </w:rPr>
            </w:pPr>
            <w:r w:rsidRPr="00107F5C">
              <w:t>Fastigheter och markanläggningar</w:t>
            </w:r>
            <w:r w:rsidRPr="00107F5C">
              <w:rPr>
                <w:vertAlign w:val="superscript"/>
              </w:rPr>
              <w:t>3</w:t>
            </w:r>
          </w:p>
        </w:tc>
        <w:tc>
          <w:tcPr>
            <w:tcW w:w="824" w:type="dxa"/>
          </w:tcPr>
          <w:p w14:paraId="32F2B652" w14:textId="268C8B77" w:rsidR="0067606D" w:rsidRPr="008B5547" w:rsidRDefault="0067606D" w:rsidP="0067606D">
            <w:pPr>
              <w:pStyle w:val="TabellRader"/>
            </w:pPr>
            <w:r w:rsidRPr="004B62D3">
              <w:t>3 362</w:t>
            </w:r>
          </w:p>
        </w:tc>
        <w:tc>
          <w:tcPr>
            <w:tcW w:w="824" w:type="dxa"/>
          </w:tcPr>
          <w:p w14:paraId="244947A0" w14:textId="3ECB3E5A" w:rsidR="0067606D" w:rsidRPr="008B5547" w:rsidRDefault="0067606D" w:rsidP="0067606D">
            <w:pPr>
              <w:pStyle w:val="TabellRader"/>
            </w:pPr>
            <w:r w:rsidRPr="004B62D3">
              <w:t>4 128</w:t>
            </w:r>
          </w:p>
        </w:tc>
        <w:tc>
          <w:tcPr>
            <w:tcW w:w="824" w:type="dxa"/>
          </w:tcPr>
          <w:p w14:paraId="2A4D84D1" w14:textId="7588EB34" w:rsidR="0067606D" w:rsidRPr="008B5547" w:rsidRDefault="0067606D" w:rsidP="0067606D">
            <w:pPr>
              <w:pStyle w:val="TabellRader"/>
            </w:pPr>
            <w:r w:rsidRPr="004B62D3">
              <w:t>5 110</w:t>
            </w:r>
          </w:p>
        </w:tc>
        <w:tc>
          <w:tcPr>
            <w:tcW w:w="824" w:type="dxa"/>
          </w:tcPr>
          <w:p w14:paraId="7AED0889" w14:textId="370B1725" w:rsidR="0067606D" w:rsidRPr="008B5547" w:rsidRDefault="0067606D" w:rsidP="0067606D">
            <w:pPr>
              <w:pStyle w:val="TabellRader"/>
            </w:pPr>
            <w:r w:rsidRPr="004B62D3">
              <w:t>4 475</w:t>
            </w:r>
          </w:p>
        </w:tc>
        <w:tc>
          <w:tcPr>
            <w:tcW w:w="824" w:type="dxa"/>
          </w:tcPr>
          <w:p w14:paraId="726D5BF7" w14:textId="3A43D50C" w:rsidR="0067606D" w:rsidRPr="008B5547" w:rsidRDefault="0067606D" w:rsidP="0067606D">
            <w:pPr>
              <w:pStyle w:val="TabellRader"/>
            </w:pPr>
            <w:r w:rsidRPr="004B62D3">
              <w:t>3 730</w:t>
            </w:r>
          </w:p>
        </w:tc>
        <w:tc>
          <w:tcPr>
            <w:tcW w:w="824" w:type="dxa"/>
          </w:tcPr>
          <w:p w14:paraId="686DF7A8" w14:textId="5A2F2577" w:rsidR="0067606D" w:rsidRPr="008B5547" w:rsidRDefault="0067606D" w:rsidP="0067606D">
            <w:pPr>
              <w:pStyle w:val="TabellRader"/>
            </w:pPr>
            <w:r w:rsidRPr="004B62D3">
              <w:t>13 315</w:t>
            </w:r>
          </w:p>
        </w:tc>
      </w:tr>
      <w:tr w:rsidR="0067606D" w:rsidRPr="00AA15C6" w14:paraId="60C2F453" w14:textId="77777777" w:rsidTr="0067606D">
        <w:tc>
          <w:tcPr>
            <w:tcW w:w="4111" w:type="dxa"/>
            <w:tcMar>
              <w:left w:w="0" w:type="dxa"/>
              <w:right w:w="0" w:type="dxa"/>
            </w:tcMar>
          </w:tcPr>
          <w:p w14:paraId="17712D33" w14:textId="518ADAF8" w:rsidR="0067606D" w:rsidRDefault="0067606D" w:rsidP="0067606D">
            <w:pPr>
              <w:pStyle w:val="TabellRader"/>
              <w:jc w:val="left"/>
              <w:rPr>
                <w:highlight w:val="yellow"/>
              </w:rPr>
            </w:pPr>
            <w:r w:rsidRPr="00107F5C">
              <w:t>Elförsörjning, flygtrafikledning och sjöfart</w:t>
            </w:r>
            <w:r>
              <w:t xml:space="preserve"> (affärsverk)</w:t>
            </w:r>
            <w:r w:rsidRPr="00107F5C">
              <w:rPr>
                <w:vertAlign w:val="superscript"/>
              </w:rPr>
              <w:t>4</w:t>
            </w:r>
          </w:p>
        </w:tc>
        <w:tc>
          <w:tcPr>
            <w:tcW w:w="824" w:type="dxa"/>
          </w:tcPr>
          <w:p w14:paraId="6BDFB259" w14:textId="3E94E0E8" w:rsidR="0067606D" w:rsidRPr="008B5547" w:rsidRDefault="0067606D" w:rsidP="0067606D">
            <w:pPr>
              <w:pStyle w:val="TabellRader"/>
            </w:pPr>
            <w:r w:rsidRPr="004B62D3">
              <w:t>1 372</w:t>
            </w:r>
          </w:p>
        </w:tc>
        <w:tc>
          <w:tcPr>
            <w:tcW w:w="824" w:type="dxa"/>
          </w:tcPr>
          <w:p w14:paraId="7FCA02B4" w14:textId="3724734F" w:rsidR="0067606D" w:rsidRPr="008B5547" w:rsidRDefault="0067606D" w:rsidP="0067606D">
            <w:pPr>
              <w:pStyle w:val="TabellRader"/>
            </w:pPr>
            <w:r w:rsidRPr="004B62D3">
              <w:t>1 364</w:t>
            </w:r>
          </w:p>
        </w:tc>
        <w:tc>
          <w:tcPr>
            <w:tcW w:w="824" w:type="dxa"/>
          </w:tcPr>
          <w:p w14:paraId="03D6B5B2" w14:textId="1C4C1700" w:rsidR="0067606D" w:rsidRPr="008B5547" w:rsidRDefault="0067606D" w:rsidP="0067606D">
            <w:pPr>
              <w:pStyle w:val="TabellRader"/>
            </w:pPr>
            <w:r w:rsidRPr="004B62D3">
              <w:t>1 380</w:t>
            </w:r>
          </w:p>
        </w:tc>
        <w:tc>
          <w:tcPr>
            <w:tcW w:w="824" w:type="dxa"/>
          </w:tcPr>
          <w:p w14:paraId="5F051C58" w14:textId="615D1517" w:rsidR="0067606D" w:rsidRPr="008B5547" w:rsidRDefault="0067606D" w:rsidP="0067606D">
            <w:pPr>
              <w:pStyle w:val="TabellRader"/>
            </w:pPr>
            <w:r w:rsidRPr="004B62D3">
              <w:t>1 091</w:t>
            </w:r>
          </w:p>
        </w:tc>
        <w:tc>
          <w:tcPr>
            <w:tcW w:w="824" w:type="dxa"/>
          </w:tcPr>
          <w:p w14:paraId="621D3C06" w14:textId="3492FE29" w:rsidR="0067606D" w:rsidRPr="008B5547" w:rsidRDefault="0067606D" w:rsidP="0067606D">
            <w:pPr>
              <w:pStyle w:val="TabellRader"/>
            </w:pPr>
            <w:r w:rsidRPr="004B62D3">
              <w:t>1 700</w:t>
            </w:r>
          </w:p>
        </w:tc>
        <w:tc>
          <w:tcPr>
            <w:tcW w:w="824" w:type="dxa"/>
          </w:tcPr>
          <w:p w14:paraId="1694AD24" w14:textId="0F0C507E" w:rsidR="0067606D" w:rsidRPr="008B5547" w:rsidRDefault="0067606D" w:rsidP="0067606D">
            <w:pPr>
              <w:pStyle w:val="TabellRader"/>
            </w:pPr>
            <w:r w:rsidRPr="004B62D3">
              <w:t>4 171</w:t>
            </w:r>
          </w:p>
        </w:tc>
      </w:tr>
      <w:tr w:rsidR="0067606D" w:rsidRPr="000E57C8" w14:paraId="763FB552" w14:textId="77777777" w:rsidTr="0067606D">
        <w:tc>
          <w:tcPr>
            <w:tcW w:w="4111" w:type="dxa"/>
            <w:tcMar>
              <w:left w:w="0" w:type="dxa"/>
              <w:right w:w="0" w:type="dxa"/>
            </w:tcMar>
          </w:tcPr>
          <w:p w14:paraId="32240179" w14:textId="77777777" w:rsidR="0067606D" w:rsidRPr="00B437DA" w:rsidRDefault="0067606D" w:rsidP="0067606D">
            <w:pPr>
              <w:pStyle w:val="TabellRader"/>
              <w:jc w:val="left"/>
              <w:rPr>
                <w:b/>
                <w:highlight w:val="yellow"/>
              </w:rPr>
            </w:pPr>
            <w:r w:rsidRPr="00B437DA">
              <w:rPr>
                <w:b/>
              </w:rPr>
              <w:t>Summa vidmakthållande</w:t>
            </w:r>
          </w:p>
        </w:tc>
        <w:tc>
          <w:tcPr>
            <w:tcW w:w="824" w:type="dxa"/>
          </w:tcPr>
          <w:p w14:paraId="2A595952" w14:textId="3F5C836B" w:rsidR="0067606D" w:rsidRPr="000E57C8" w:rsidRDefault="0067606D" w:rsidP="0067606D">
            <w:pPr>
              <w:pStyle w:val="TabellRader"/>
              <w:rPr>
                <w:b/>
              </w:rPr>
            </w:pPr>
            <w:r w:rsidRPr="000E57C8">
              <w:rPr>
                <w:b/>
              </w:rPr>
              <w:t>16 598</w:t>
            </w:r>
          </w:p>
        </w:tc>
        <w:tc>
          <w:tcPr>
            <w:tcW w:w="824" w:type="dxa"/>
          </w:tcPr>
          <w:p w14:paraId="40C47AE0" w14:textId="0940F923" w:rsidR="0067606D" w:rsidRPr="000E57C8" w:rsidRDefault="0067606D" w:rsidP="0067606D">
            <w:pPr>
              <w:pStyle w:val="TabellRader"/>
              <w:rPr>
                <w:b/>
              </w:rPr>
            </w:pPr>
            <w:r w:rsidRPr="000E57C8">
              <w:rPr>
                <w:b/>
              </w:rPr>
              <w:t>18 793</w:t>
            </w:r>
          </w:p>
        </w:tc>
        <w:tc>
          <w:tcPr>
            <w:tcW w:w="824" w:type="dxa"/>
          </w:tcPr>
          <w:p w14:paraId="4CAAC648" w14:textId="1B696AFA" w:rsidR="0067606D" w:rsidRPr="000E57C8" w:rsidRDefault="0067606D" w:rsidP="0067606D">
            <w:pPr>
              <w:pStyle w:val="TabellRader"/>
              <w:rPr>
                <w:b/>
              </w:rPr>
            </w:pPr>
            <w:r w:rsidRPr="000E57C8">
              <w:rPr>
                <w:b/>
              </w:rPr>
              <w:t>20 888</w:t>
            </w:r>
          </w:p>
        </w:tc>
        <w:tc>
          <w:tcPr>
            <w:tcW w:w="824" w:type="dxa"/>
          </w:tcPr>
          <w:p w14:paraId="4E858901" w14:textId="617C0446" w:rsidR="0067606D" w:rsidRPr="000E57C8" w:rsidRDefault="0067606D" w:rsidP="0067606D">
            <w:pPr>
              <w:pStyle w:val="TabellRader"/>
              <w:rPr>
                <w:b/>
              </w:rPr>
            </w:pPr>
            <w:r w:rsidRPr="000E57C8">
              <w:rPr>
                <w:b/>
              </w:rPr>
              <w:t>23 339</w:t>
            </w:r>
          </w:p>
        </w:tc>
        <w:tc>
          <w:tcPr>
            <w:tcW w:w="824" w:type="dxa"/>
          </w:tcPr>
          <w:p w14:paraId="73E5C4D3" w14:textId="0249FFA7" w:rsidR="0067606D" w:rsidRPr="000E57C8" w:rsidRDefault="0067606D" w:rsidP="0067606D">
            <w:pPr>
              <w:pStyle w:val="TabellRader"/>
              <w:rPr>
                <w:b/>
              </w:rPr>
            </w:pPr>
            <w:r w:rsidRPr="000E57C8">
              <w:rPr>
                <w:b/>
              </w:rPr>
              <w:t>22 605</w:t>
            </w:r>
          </w:p>
        </w:tc>
        <w:tc>
          <w:tcPr>
            <w:tcW w:w="824" w:type="dxa"/>
          </w:tcPr>
          <w:p w14:paraId="50BCCE35" w14:textId="3DF33ACF" w:rsidR="0067606D" w:rsidRPr="000E57C8" w:rsidRDefault="0067606D" w:rsidP="0067606D">
            <w:pPr>
              <w:pStyle w:val="TabellRader"/>
              <w:rPr>
                <w:b/>
              </w:rPr>
            </w:pPr>
            <w:r w:rsidRPr="000E57C8">
              <w:rPr>
                <w:b/>
              </w:rPr>
              <w:t>66 832</w:t>
            </w:r>
          </w:p>
        </w:tc>
      </w:tr>
      <w:tr w:rsidR="0067606D" w:rsidRPr="00D50971" w14:paraId="174DC8EE" w14:textId="77777777" w:rsidTr="0067606D">
        <w:tc>
          <w:tcPr>
            <w:tcW w:w="4111" w:type="dxa"/>
            <w:tcMar>
              <w:left w:w="0" w:type="dxa"/>
              <w:right w:w="0" w:type="dxa"/>
            </w:tcMar>
          </w:tcPr>
          <w:p w14:paraId="051C047A" w14:textId="77777777" w:rsidR="0067606D" w:rsidRPr="005778A1" w:rsidRDefault="0067606D" w:rsidP="0067606D">
            <w:pPr>
              <w:pStyle w:val="TabellRader"/>
              <w:jc w:val="left"/>
              <w:rPr>
                <w:i/>
                <w:highlight w:val="yellow"/>
              </w:rPr>
            </w:pPr>
            <w:r w:rsidRPr="00107F5C">
              <w:rPr>
                <w:i/>
              </w:rPr>
              <w:t>Varav investeringar i anläggningstillgångar (vidmakthållande)</w:t>
            </w:r>
          </w:p>
        </w:tc>
        <w:tc>
          <w:tcPr>
            <w:tcW w:w="824" w:type="dxa"/>
          </w:tcPr>
          <w:p w14:paraId="1EE46F33" w14:textId="779B2D0B" w:rsidR="0067606D" w:rsidRPr="000E57C8" w:rsidRDefault="0067606D" w:rsidP="0067606D">
            <w:pPr>
              <w:pStyle w:val="TabellRader"/>
              <w:rPr>
                <w:i/>
              </w:rPr>
            </w:pPr>
            <w:r w:rsidRPr="000E57C8">
              <w:rPr>
                <w:i/>
              </w:rPr>
              <w:t>8 840</w:t>
            </w:r>
          </w:p>
        </w:tc>
        <w:tc>
          <w:tcPr>
            <w:tcW w:w="824" w:type="dxa"/>
          </w:tcPr>
          <w:p w14:paraId="3C8AB7D1" w14:textId="297309C2" w:rsidR="0067606D" w:rsidRPr="000E57C8" w:rsidRDefault="0067606D" w:rsidP="0067606D">
            <w:pPr>
              <w:pStyle w:val="TabellRader"/>
              <w:rPr>
                <w:i/>
              </w:rPr>
            </w:pPr>
            <w:r w:rsidRPr="000E57C8">
              <w:rPr>
                <w:i/>
              </w:rPr>
              <w:t>11 113</w:t>
            </w:r>
          </w:p>
        </w:tc>
        <w:tc>
          <w:tcPr>
            <w:tcW w:w="824" w:type="dxa"/>
          </w:tcPr>
          <w:p w14:paraId="30BAA0EC" w14:textId="5E2E11D1" w:rsidR="0067606D" w:rsidRPr="000E57C8" w:rsidRDefault="0067606D" w:rsidP="0067606D">
            <w:pPr>
              <w:pStyle w:val="TabellRader"/>
              <w:rPr>
                <w:i/>
              </w:rPr>
            </w:pPr>
            <w:r w:rsidRPr="000E57C8">
              <w:rPr>
                <w:i/>
              </w:rPr>
              <w:t>12 490</w:t>
            </w:r>
          </w:p>
        </w:tc>
        <w:tc>
          <w:tcPr>
            <w:tcW w:w="824" w:type="dxa"/>
          </w:tcPr>
          <w:p w14:paraId="02BC48F7" w14:textId="2FEADF5D" w:rsidR="0067606D" w:rsidRPr="000E57C8" w:rsidRDefault="0067606D" w:rsidP="0067606D">
            <w:pPr>
              <w:pStyle w:val="TabellRader"/>
              <w:rPr>
                <w:i/>
              </w:rPr>
            </w:pPr>
            <w:r w:rsidRPr="000E57C8">
              <w:rPr>
                <w:i/>
              </w:rPr>
              <w:t>13 425</w:t>
            </w:r>
          </w:p>
        </w:tc>
        <w:tc>
          <w:tcPr>
            <w:tcW w:w="824" w:type="dxa"/>
          </w:tcPr>
          <w:p w14:paraId="0C47ED4C" w14:textId="51EAA884" w:rsidR="0067606D" w:rsidRPr="000E57C8" w:rsidRDefault="0067606D" w:rsidP="0067606D">
            <w:pPr>
              <w:pStyle w:val="TabellRader"/>
              <w:rPr>
                <w:i/>
              </w:rPr>
            </w:pPr>
            <w:r w:rsidRPr="000E57C8">
              <w:rPr>
                <w:i/>
              </w:rPr>
              <w:t>12 740</w:t>
            </w:r>
          </w:p>
        </w:tc>
        <w:tc>
          <w:tcPr>
            <w:tcW w:w="824" w:type="dxa"/>
          </w:tcPr>
          <w:p w14:paraId="3E672D9E" w14:textId="3625F76D" w:rsidR="0067606D" w:rsidRPr="000E57C8" w:rsidRDefault="0067606D" w:rsidP="0067606D">
            <w:pPr>
              <w:pStyle w:val="TabellRader"/>
              <w:rPr>
                <w:i/>
              </w:rPr>
            </w:pPr>
            <w:r w:rsidRPr="000E57C8">
              <w:rPr>
                <w:i/>
              </w:rPr>
              <w:t>38 655</w:t>
            </w:r>
          </w:p>
        </w:tc>
      </w:tr>
      <w:tr w:rsidR="0067606D" w:rsidRPr="00AA15C6" w14:paraId="69A703FB" w14:textId="77777777" w:rsidTr="0067606D">
        <w:tc>
          <w:tcPr>
            <w:tcW w:w="4111" w:type="dxa"/>
            <w:tcMar>
              <w:left w:w="0" w:type="dxa"/>
              <w:right w:w="0" w:type="dxa"/>
            </w:tcMar>
          </w:tcPr>
          <w:p w14:paraId="1E22020B" w14:textId="77777777" w:rsidR="0067606D" w:rsidRPr="00B437DA" w:rsidRDefault="0067606D" w:rsidP="0067606D">
            <w:pPr>
              <w:pStyle w:val="TabellRader"/>
              <w:jc w:val="left"/>
              <w:rPr>
                <w:b/>
                <w:highlight w:val="yellow"/>
              </w:rPr>
            </w:pPr>
            <w:r w:rsidRPr="00B437DA">
              <w:rPr>
                <w:b/>
              </w:rPr>
              <w:t>Finansiering av vidmakthållande</w:t>
            </w:r>
          </w:p>
        </w:tc>
        <w:tc>
          <w:tcPr>
            <w:tcW w:w="824" w:type="dxa"/>
            <w:vAlign w:val="bottom"/>
          </w:tcPr>
          <w:p w14:paraId="19B52096" w14:textId="77777777" w:rsidR="0067606D" w:rsidRPr="008B5547" w:rsidRDefault="0067606D" w:rsidP="0067606D">
            <w:pPr>
              <w:pStyle w:val="TabellRader"/>
            </w:pPr>
          </w:p>
        </w:tc>
        <w:tc>
          <w:tcPr>
            <w:tcW w:w="824" w:type="dxa"/>
            <w:vAlign w:val="bottom"/>
          </w:tcPr>
          <w:p w14:paraId="54AFE3FF" w14:textId="77777777" w:rsidR="0067606D" w:rsidRPr="008B5547" w:rsidRDefault="0067606D" w:rsidP="0067606D">
            <w:pPr>
              <w:pStyle w:val="TabellRader"/>
            </w:pPr>
          </w:p>
        </w:tc>
        <w:tc>
          <w:tcPr>
            <w:tcW w:w="824" w:type="dxa"/>
            <w:vAlign w:val="bottom"/>
          </w:tcPr>
          <w:p w14:paraId="7ACA8EBE" w14:textId="77777777" w:rsidR="0067606D" w:rsidRPr="008B5547" w:rsidRDefault="0067606D" w:rsidP="0067606D">
            <w:pPr>
              <w:pStyle w:val="TabellRader"/>
            </w:pPr>
          </w:p>
        </w:tc>
        <w:tc>
          <w:tcPr>
            <w:tcW w:w="824" w:type="dxa"/>
            <w:vAlign w:val="bottom"/>
          </w:tcPr>
          <w:p w14:paraId="47D2F873" w14:textId="77777777" w:rsidR="0067606D" w:rsidRPr="008B5547" w:rsidRDefault="0067606D" w:rsidP="0067606D">
            <w:pPr>
              <w:pStyle w:val="TabellRader"/>
            </w:pPr>
          </w:p>
        </w:tc>
        <w:tc>
          <w:tcPr>
            <w:tcW w:w="824" w:type="dxa"/>
            <w:vAlign w:val="bottom"/>
          </w:tcPr>
          <w:p w14:paraId="03921D23" w14:textId="77777777" w:rsidR="0067606D" w:rsidRPr="008B5547" w:rsidRDefault="0067606D" w:rsidP="0067606D">
            <w:pPr>
              <w:pStyle w:val="TabellRader"/>
            </w:pPr>
          </w:p>
        </w:tc>
        <w:tc>
          <w:tcPr>
            <w:tcW w:w="824" w:type="dxa"/>
            <w:vAlign w:val="bottom"/>
          </w:tcPr>
          <w:p w14:paraId="17747486" w14:textId="77777777" w:rsidR="0067606D" w:rsidRPr="008B5547" w:rsidRDefault="0067606D" w:rsidP="0067606D">
            <w:pPr>
              <w:pStyle w:val="TabellRader"/>
            </w:pPr>
          </w:p>
        </w:tc>
      </w:tr>
      <w:tr w:rsidR="0067606D" w:rsidRPr="00AA15C6" w14:paraId="7D227C4D" w14:textId="77777777" w:rsidTr="0067606D">
        <w:tc>
          <w:tcPr>
            <w:tcW w:w="4111" w:type="dxa"/>
            <w:tcMar>
              <w:left w:w="0" w:type="dxa"/>
              <w:right w:w="0" w:type="dxa"/>
            </w:tcMar>
          </w:tcPr>
          <w:p w14:paraId="4750A314" w14:textId="77777777" w:rsidR="0067606D" w:rsidRDefault="0067606D" w:rsidP="0067606D">
            <w:pPr>
              <w:pStyle w:val="TabellRader"/>
              <w:jc w:val="left"/>
              <w:rPr>
                <w:highlight w:val="yellow"/>
              </w:rPr>
            </w:pPr>
            <w:r w:rsidRPr="00107F5C">
              <w:t>Anslag</w:t>
            </w:r>
          </w:p>
        </w:tc>
        <w:tc>
          <w:tcPr>
            <w:tcW w:w="824" w:type="dxa"/>
          </w:tcPr>
          <w:p w14:paraId="7B8D0982" w14:textId="4E49E51E" w:rsidR="0067606D" w:rsidRPr="008B5547" w:rsidRDefault="0067606D" w:rsidP="0067606D">
            <w:pPr>
              <w:pStyle w:val="TabellRader"/>
            </w:pPr>
            <w:r w:rsidRPr="00A2115A">
              <w:t>13 132</w:t>
            </w:r>
          </w:p>
        </w:tc>
        <w:tc>
          <w:tcPr>
            <w:tcW w:w="824" w:type="dxa"/>
          </w:tcPr>
          <w:p w14:paraId="6CB2B8DC" w14:textId="6673541F" w:rsidR="0067606D" w:rsidRPr="008B5547" w:rsidRDefault="0067606D" w:rsidP="0067606D">
            <w:pPr>
              <w:pStyle w:val="TabellRader"/>
            </w:pPr>
            <w:r w:rsidRPr="00A2115A">
              <w:t>14 284</w:t>
            </w:r>
          </w:p>
        </w:tc>
        <w:tc>
          <w:tcPr>
            <w:tcW w:w="824" w:type="dxa"/>
          </w:tcPr>
          <w:p w14:paraId="1F6ABAD9" w14:textId="4CF8F58B" w:rsidR="0067606D" w:rsidRPr="008B5547" w:rsidRDefault="0067606D" w:rsidP="0067606D">
            <w:pPr>
              <w:pStyle w:val="TabellRader"/>
            </w:pPr>
            <w:r w:rsidRPr="00A2115A">
              <w:t>15 517</w:t>
            </w:r>
          </w:p>
        </w:tc>
        <w:tc>
          <w:tcPr>
            <w:tcW w:w="824" w:type="dxa"/>
          </w:tcPr>
          <w:p w14:paraId="5C8ED219" w14:textId="00D621A3" w:rsidR="0067606D" w:rsidRPr="008B5547" w:rsidRDefault="0067606D" w:rsidP="0067606D">
            <w:pPr>
              <w:pStyle w:val="TabellRader"/>
            </w:pPr>
            <w:r w:rsidRPr="00A2115A">
              <w:t>18 912</w:t>
            </w:r>
          </w:p>
        </w:tc>
        <w:tc>
          <w:tcPr>
            <w:tcW w:w="824" w:type="dxa"/>
          </w:tcPr>
          <w:p w14:paraId="6E1EFCEB" w14:textId="58FA944C" w:rsidR="0067606D" w:rsidRPr="008B5547" w:rsidRDefault="0067606D" w:rsidP="0067606D">
            <w:pPr>
              <w:pStyle w:val="TabellRader"/>
            </w:pPr>
            <w:r w:rsidRPr="00A2115A">
              <w:t>18 295</w:t>
            </w:r>
          </w:p>
        </w:tc>
        <w:tc>
          <w:tcPr>
            <w:tcW w:w="824" w:type="dxa"/>
          </w:tcPr>
          <w:p w14:paraId="35D9BC88" w14:textId="585C081D" w:rsidR="0067606D" w:rsidRPr="008B5547" w:rsidRDefault="0067606D" w:rsidP="0067606D">
            <w:pPr>
              <w:pStyle w:val="TabellRader"/>
            </w:pPr>
            <w:r w:rsidRPr="00A2115A">
              <w:t>52 724</w:t>
            </w:r>
          </w:p>
        </w:tc>
      </w:tr>
      <w:tr w:rsidR="0067606D" w:rsidRPr="00AA15C6" w14:paraId="03CAEC91" w14:textId="77777777" w:rsidTr="0067606D">
        <w:tc>
          <w:tcPr>
            <w:tcW w:w="4111" w:type="dxa"/>
            <w:tcMar>
              <w:left w:w="0" w:type="dxa"/>
              <w:right w:w="0" w:type="dxa"/>
            </w:tcMar>
          </w:tcPr>
          <w:p w14:paraId="2F07A071" w14:textId="77777777" w:rsidR="0067606D" w:rsidRPr="00AA15C6" w:rsidRDefault="0067606D" w:rsidP="0067606D">
            <w:pPr>
              <w:pStyle w:val="TabellRader"/>
              <w:jc w:val="left"/>
              <w:rPr>
                <w:highlight w:val="yellow"/>
              </w:rPr>
            </w:pPr>
            <w:r w:rsidRPr="00107F5C">
              <w:t>Särskilda låneramar i RGK (nyupplåning)</w:t>
            </w:r>
          </w:p>
        </w:tc>
        <w:tc>
          <w:tcPr>
            <w:tcW w:w="824" w:type="dxa"/>
          </w:tcPr>
          <w:p w14:paraId="52A2DC4D" w14:textId="494F56C5" w:rsidR="0067606D" w:rsidRPr="008B5547" w:rsidRDefault="0067606D" w:rsidP="0067606D">
            <w:pPr>
              <w:pStyle w:val="TabellRader"/>
            </w:pPr>
            <w:r w:rsidRPr="00A2115A">
              <w:t>1 555</w:t>
            </w:r>
          </w:p>
        </w:tc>
        <w:tc>
          <w:tcPr>
            <w:tcW w:w="824" w:type="dxa"/>
          </w:tcPr>
          <w:p w14:paraId="4CEA5A3A" w14:textId="0EB6F837" w:rsidR="0067606D" w:rsidRPr="008B5547" w:rsidRDefault="0067606D" w:rsidP="0067606D">
            <w:pPr>
              <w:pStyle w:val="TabellRader"/>
            </w:pPr>
            <w:r w:rsidRPr="00A2115A">
              <w:t>2 618</w:t>
            </w:r>
          </w:p>
        </w:tc>
        <w:tc>
          <w:tcPr>
            <w:tcW w:w="824" w:type="dxa"/>
          </w:tcPr>
          <w:p w14:paraId="55943E42" w14:textId="3ABEC277" w:rsidR="0067606D" w:rsidRPr="008B5547" w:rsidRDefault="0067606D" w:rsidP="0067606D">
            <w:pPr>
              <w:pStyle w:val="TabellRader"/>
            </w:pPr>
            <w:r w:rsidRPr="00A2115A">
              <w:t>3 422</w:t>
            </w:r>
          </w:p>
        </w:tc>
        <w:tc>
          <w:tcPr>
            <w:tcW w:w="824" w:type="dxa"/>
          </w:tcPr>
          <w:p w14:paraId="332545FD" w14:textId="36FE5FE6" w:rsidR="0067606D" w:rsidRPr="008B5547" w:rsidRDefault="0067606D" w:rsidP="0067606D">
            <w:pPr>
              <w:pStyle w:val="TabellRader"/>
            </w:pPr>
            <w:r w:rsidRPr="00A2115A">
              <w:t>2 608</w:t>
            </w:r>
          </w:p>
        </w:tc>
        <w:tc>
          <w:tcPr>
            <w:tcW w:w="824" w:type="dxa"/>
          </w:tcPr>
          <w:p w14:paraId="37FAD6D9" w14:textId="5DA3A78D" w:rsidR="0067606D" w:rsidRPr="008B5547" w:rsidRDefault="0067606D" w:rsidP="0067606D">
            <w:pPr>
              <w:pStyle w:val="TabellRader"/>
            </w:pPr>
            <w:r w:rsidRPr="00A2115A">
              <w:t>2 118</w:t>
            </w:r>
          </w:p>
        </w:tc>
        <w:tc>
          <w:tcPr>
            <w:tcW w:w="824" w:type="dxa"/>
          </w:tcPr>
          <w:p w14:paraId="2D1117CD" w14:textId="729503EE" w:rsidR="0067606D" w:rsidRPr="008B5547" w:rsidRDefault="0067606D" w:rsidP="0067606D">
            <w:pPr>
              <w:pStyle w:val="TabellRader"/>
            </w:pPr>
            <w:r w:rsidRPr="00A2115A">
              <w:t>8 148</w:t>
            </w:r>
          </w:p>
        </w:tc>
      </w:tr>
      <w:tr w:rsidR="0067606D" w:rsidRPr="00AA15C6" w14:paraId="2FE30C47" w14:textId="77777777" w:rsidTr="0067606D">
        <w:tc>
          <w:tcPr>
            <w:tcW w:w="4111" w:type="dxa"/>
            <w:tcMar>
              <w:left w:w="0" w:type="dxa"/>
              <w:right w:w="0" w:type="dxa"/>
            </w:tcMar>
          </w:tcPr>
          <w:p w14:paraId="1AE22908" w14:textId="77777777" w:rsidR="0067606D" w:rsidRDefault="0067606D" w:rsidP="0067606D">
            <w:pPr>
              <w:pStyle w:val="TabellRader"/>
              <w:jc w:val="left"/>
              <w:rPr>
                <w:highlight w:val="yellow"/>
              </w:rPr>
            </w:pPr>
            <w:r w:rsidRPr="00107F5C">
              <w:t>Egna medel (affärsverk)</w:t>
            </w:r>
          </w:p>
        </w:tc>
        <w:tc>
          <w:tcPr>
            <w:tcW w:w="824" w:type="dxa"/>
          </w:tcPr>
          <w:p w14:paraId="714CCDC7" w14:textId="6A8BBC6B" w:rsidR="0067606D" w:rsidRPr="008B5547" w:rsidRDefault="0067606D" w:rsidP="0067606D">
            <w:pPr>
              <w:pStyle w:val="TabellRader"/>
            </w:pPr>
            <w:r w:rsidRPr="00A2115A">
              <w:t>732</w:t>
            </w:r>
          </w:p>
        </w:tc>
        <w:tc>
          <w:tcPr>
            <w:tcW w:w="824" w:type="dxa"/>
          </w:tcPr>
          <w:p w14:paraId="2A7F3C23" w14:textId="57CDFE95" w:rsidR="0067606D" w:rsidRPr="008B5547" w:rsidRDefault="0067606D" w:rsidP="0067606D">
            <w:pPr>
              <w:pStyle w:val="TabellRader"/>
            </w:pPr>
            <w:r w:rsidRPr="00A2115A">
              <w:t>1 243</w:t>
            </w:r>
          </w:p>
        </w:tc>
        <w:tc>
          <w:tcPr>
            <w:tcW w:w="824" w:type="dxa"/>
          </w:tcPr>
          <w:p w14:paraId="6E32D378" w14:textId="3B64AF2A" w:rsidR="0067606D" w:rsidRPr="008B5547" w:rsidRDefault="0067606D" w:rsidP="0067606D">
            <w:pPr>
              <w:pStyle w:val="TabellRader"/>
            </w:pPr>
            <w:r w:rsidRPr="00A2115A">
              <w:t>1 187</w:t>
            </w:r>
          </w:p>
        </w:tc>
        <w:tc>
          <w:tcPr>
            <w:tcW w:w="824" w:type="dxa"/>
          </w:tcPr>
          <w:p w14:paraId="2EE78ABF" w14:textId="517E4059" w:rsidR="0067606D" w:rsidRPr="008B5547" w:rsidRDefault="0067606D" w:rsidP="0067606D">
            <w:pPr>
              <w:pStyle w:val="TabellRader"/>
            </w:pPr>
            <w:r w:rsidRPr="00A2115A">
              <w:t>1 091</w:t>
            </w:r>
          </w:p>
        </w:tc>
        <w:tc>
          <w:tcPr>
            <w:tcW w:w="824" w:type="dxa"/>
          </w:tcPr>
          <w:p w14:paraId="03C28773" w14:textId="481FB945" w:rsidR="0067606D" w:rsidRPr="008B5547" w:rsidRDefault="0067606D" w:rsidP="0067606D">
            <w:pPr>
              <w:pStyle w:val="TabellRader"/>
            </w:pPr>
            <w:r w:rsidRPr="00A2115A">
              <w:t>1 476</w:t>
            </w:r>
          </w:p>
        </w:tc>
        <w:tc>
          <w:tcPr>
            <w:tcW w:w="824" w:type="dxa"/>
          </w:tcPr>
          <w:p w14:paraId="58D2F3E2" w14:textId="75509CF0" w:rsidR="0067606D" w:rsidRPr="008B5547" w:rsidRDefault="0067606D" w:rsidP="0067606D">
            <w:pPr>
              <w:pStyle w:val="TabellRader"/>
            </w:pPr>
            <w:r w:rsidRPr="00A2115A">
              <w:t>3 753</w:t>
            </w:r>
          </w:p>
        </w:tc>
      </w:tr>
      <w:tr w:rsidR="0067606D" w:rsidRPr="00AA15C6" w14:paraId="54493A01" w14:textId="77777777" w:rsidTr="0067606D">
        <w:tc>
          <w:tcPr>
            <w:tcW w:w="4111" w:type="dxa"/>
            <w:tcMar>
              <w:left w:w="0" w:type="dxa"/>
              <w:right w:w="0" w:type="dxa"/>
            </w:tcMar>
          </w:tcPr>
          <w:p w14:paraId="345ADE34" w14:textId="77777777" w:rsidR="0067606D" w:rsidRDefault="0067606D" w:rsidP="0067606D">
            <w:pPr>
              <w:pStyle w:val="TabellRader"/>
              <w:jc w:val="left"/>
              <w:rPr>
                <w:highlight w:val="yellow"/>
              </w:rPr>
            </w:pPr>
            <w:r w:rsidRPr="00107F5C">
              <w:t>Övrig finansiering</w:t>
            </w:r>
          </w:p>
        </w:tc>
        <w:tc>
          <w:tcPr>
            <w:tcW w:w="824" w:type="dxa"/>
          </w:tcPr>
          <w:p w14:paraId="1D0B45A3" w14:textId="3FB636BD" w:rsidR="0067606D" w:rsidRPr="008B5547" w:rsidRDefault="0067606D" w:rsidP="0067606D">
            <w:pPr>
              <w:pStyle w:val="TabellRader"/>
            </w:pPr>
            <w:r w:rsidRPr="00A2115A">
              <w:t>1 179</w:t>
            </w:r>
          </w:p>
        </w:tc>
        <w:tc>
          <w:tcPr>
            <w:tcW w:w="824" w:type="dxa"/>
          </w:tcPr>
          <w:p w14:paraId="547B4266" w14:textId="6835A894" w:rsidR="0067606D" w:rsidRPr="008B5547" w:rsidRDefault="0067606D" w:rsidP="0067606D">
            <w:pPr>
              <w:pStyle w:val="TabellRader"/>
            </w:pPr>
            <w:r w:rsidRPr="00A2115A">
              <w:t>648</w:t>
            </w:r>
          </w:p>
        </w:tc>
        <w:tc>
          <w:tcPr>
            <w:tcW w:w="824" w:type="dxa"/>
          </w:tcPr>
          <w:p w14:paraId="17AF2823" w14:textId="763223E0" w:rsidR="0067606D" w:rsidRPr="008B5547" w:rsidRDefault="0067606D" w:rsidP="0067606D">
            <w:pPr>
              <w:pStyle w:val="TabellRader"/>
            </w:pPr>
            <w:r w:rsidRPr="00A2115A">
              <w:t>763</w:t>
            </w:r>
          </w:p>
        </w:tc>
        <w:tc>
          <w:tcPr>
            <w:tcW w:w="824" w:type="dxa"/>
          </w:tcPr>
          <w:p w14:paraId="35A37B77" w14:textId="5232AE3D" w:rsidR="0067606D" w:rsidRPr="008B5547" w:rsidRDefault="0067606D" w:rsidP="0067606D">
            <w:pPr>
              <w:pStyle w:val="TabellRader"/>
            </w:pPr>
            <w:r w:rsidRPr="00A2115A">
              <w:t>728</w:t>
            </w:r>
          </w:p>
        </w:tc>
        <w:tc>
          <w:tcPr>
            <w:tcW w:w="824" w:type="dxa"/>
          </w:tcPr>
          <w:p w14:paraId="5BC45946" w14:textId="7A9A45B4" w:rsidR="0067606D" w:rsidRPr="008B5547" w:rsidRDefault="0067606D" w:rsidP="0067606D">
            <w:pPr>
              <w:pStyle w:val="TabellRader"/>
            </w:pPr>
            <w:r w:rsidRPr="00A2115A">
              <w:t>716</w:t>
            </w:r>
          </w:p>
        </w:tc>
        <w:tc>
          <w:tcPr>
            <w:tcW w:w="824" w:type="dxa"/>
          </w:tcPr>
          <w:p w14:paraId="16A1B27E" w14:textId="0C7C2647" w:rsidR="0067606D" w:rsidRPr="008B5547" w:rsidRDefault="0067606D" w:rsidP="0067606D">
            <w:pPr>
              <w:pStyle w:val="TabellRader"/>
            </w:pPr>
            <w:r w:rsidRPr="00A2115A">
              <w:t>2 207</w:t>
            </w:r>
          </w:p>
        </w:tc>
      </w:tr>
      <w:tr w:rsidR="0067606D" w:rsidRPr="00AA15C6" w14:paraId="549F0607" w14:textId="77777777" w:rsidTr="0067606D">
        <w:tc>
          <w:tcPr>
            <w:tcW w:w="4111" w:type="dxa"/>
            <w:tcMar>
              <w:left w:w="0" w:type="dxa"/>
              <w:right w:w="0" w:type="dxa"/>
            </w:tcMar>
          </w:tcPr>
          <w:p w14:paraId="184314FA" w14:textId="77777777" w:rsidR="0067606D" w:rsidRPr="00B437DA" w:rsidRDefault="0067606D" w:rsidP="0067606D">
            <w:pPr>
              <w:pStyle w:val="TabellRader"/>
              <w:jc w:val="left"/>
              <w:rPr>
                <w:b/>
                <w:highlight w:val="yellow"/>
              </w:rPr>
            </w:pPr>
            <w:r w:rsidRPr="00B437DA">
              <w:rPr>
                <w:b/>
              </w:rPr>
              <w:t>Summa finansiering av vidmakthållande</w:t>
            </w:r>
          </w:p>
        </w:tc>
        <w:tc>
          <w:tcPr>
            <w:tcW w:w="824" w:type="dxa"/>
          </w:tcPr>
          <w:p w14:paraId="608881C7" w14:textId="38E9BAE7" w:rsidR="0067606D" w:rsidRPr="000E57C8" w:rsidRDefault="0067606D" w:rsidP="0067606D">
            <w:pPr>
              <w:pStyle w:val="TabellRader"/>
              <w:rPr>
                <w:b/>
              </w:rPr>
            </w:pPr>
            <w:r w:rsidRPr="000E57C8">
              <w:rPr>
                <w:b/>
              </w:rPr>
              <w:t>16 598</w:t>
            </w:r>
          </w:p>
        </w:tc>
        <w:tc>
          <w:tcPr>
            <w:tcW w:w="824" w:type="dxa"/>
          </w:tcPr>
          <w:p w14:paraId="6FE789A7" w14:textId="0AA50C20" w:rsidR="0067606D" w:rsidRPr="000E57C8" w:rsidRDefault="0067606D" w:rsidP="0067606D">
            <w:pPr>
              <w:pStyle w:val="TabellRader"/>
              <w:rPr>
                <w:b/>
              </w:rPr>
            </w:pPr>
            <w:r w:rsidRPr="000E57C8">
              <w:rPr>
                <w:b/>
              </w:rPr>
              <w:t>18 793</w:t>
            </w:r>
          </w:p>
        </w:tc>
        <w:tc>
          <w:tcPr>
            <w:tcW w:w="824" w:type="dxa"/>
          </w:tcPr>
          <w:p w14:paraId="2098CE1F" w14:textId="355EA799" w:rsidR="0067606D" w:rsidRPr="000E57C8" w:rsidRDefault="0067606D" w:rsidP="0067606D">
            <w:pPr>
              <w:pStyle w:val="TabellRader"/>
              <w:rPr>
                <w:b/>
              </w:rPr>
            </w:pPr>
            <w:r w:rsidRPr="000E57C8">
              <w:rPr>
                <w:b/>
              </w:rPr>
              <w:t>20 888</w:t>
            </w:r>
          </w:p>
        </w:tc>
        <w:tc>
          <w:tcPr>
            <w:tcW w:w="824" w:type="dxa"/>
          </w:tcPr>
          <w:p w14:paraId="212837E2" w14:textId="263182B4" w:rsidR="0067606D" w:rsidRPr="000E57C8" w:rsidRDefault="0067606D" w:rsidP="0067606D">
            <w:pPr>
              <w:pStyle w:val="TabellRader"/>
              <w:rPr>
                <w:b/>
              </w:rPr>
            </w:pPr>
            <w:r w:rsidRPr="000E57C8">
              <w:rPr>
                <w:b/>
              </w:rPr>
              <w:t>23 339</w:t>
            </w:r>
          </w:p>
        </w:tc>
        <w:tc>
          <w:tcPr>
            <w:tcW w:w="824" w:type="dxa"/>
          </w:tcPr>
          <w:p w14:paraId="1EF48A8E" w14:textId="684E3266" w:rsidR="0067606D" w:rsidRPr="000E57C8" w:rsidRDefault="0067606D" w:rsidP="0067606D">
            <w:pPr>
              <w:pStyle w:val="TabellRader"/>
              <w:rPr>
                <w:b/>
              </w:rPr>
            </w:pPr>
            <w:r w:rsidRPr="000E57C8">
              <w:rPr>
                <w:b/>
              </w:rPr>
              <w:t>22 605</w:t>
            </w:r>
          </w:p>
        </w:tc>
        <w:tc>
          <w:tcPr>
            <w:tcW w:w="824" w:type="dxa"/>
          </w:tcPr>
          <w:p w14:paraId="26743EEE" w14:textId="12C51C35" w:rsidR="0067606D" w:rsidRPr="000E57C8" w:rsidRDefault="0067606D" w:rsidP="0067606D">
            <w:pPr>
              <w:pStyle w:val="TabellRader"/>
              <w:rPr>
                <w:b/>
              </w:rPr>
            </w:pPr>
            <w:r w:rsidRPr="000E57C8">
              <w:rPr>
                <w:b/>
              </w:rPr>
              <w:t>66 832</w:t>
            </w:r>
          </w:p>
        </w:tc>
      </w:tr>
      <w:tr w:rsidR="0067606D" w:rsidRPr="00AA15C6" w14:paraId="51D70C73" w14:textId="77777777" w:rsidTr="0067606D">
        <w:tc>
          <w:tcPr>
            <w:tcW w:w="4111" w:type="dxa"/>
            <w:tcMar>
              <w:left w:w="0" w:type="dxa"/>
              <w:right w:w="0" w:type="dxa"/>
            </w:tcMar>
          </w:tcPr>
          <w:p w14:paraId="73B72503" w14:textId="6BCE58A7" w:rsidR="0067606D" w:rsidRPr="00B437DA" w:rsidRDefault="0067606D" w:rsidP="0067606D">
            <w:pPr>
              <w:pStyle w:val="TabellRader"/>
              <w:jc w:val="left"/>
              <w:rPr>
                <w:b/>
                <w:highlight w:val="yellow"/>
              </w:rPr>
            </w:pPr>
            <w:r w:rsidRPr="00B437DA">
              <w:rPr>
                <w:b/>
              </w:rPr>
              <w:t>Summa investeringar i nyanskaffning och vidmakthållande</w:t>
            </w:r>
          </w:p>
        </w:tc>
        <w:tc>
          <w:tcPr>
            <w:tcW w:w="824" w:type="dxa"/>
          </w:tcPr>
          <w:p w14:paraId="5413E890" w14:textId="44403017" w:rsidR="0067606D" w:rsidRPr="000E57C8" w:rsidRDefault="0067606D" w:rsidP="0067606D">
            <w:pPr>
              <w:pStyle w:val="TabellRader"/>
              <w:rPr>
                <w:b/>
              </w:rPr>
            </w:pPr>
            <w:r w:rsidRPr="000E57C8">
              <w:rPr>
                <w:b/>
              </w:rPr>
              <w:t>64 140</w:t>
            </w:r>
          </w:p>
        </w:tc>
        <w:tc>
          <w:tcPr>
            <w:tcW w:w="824" w:type="dxa"/>
          </w:tcPr>
          <w:p w14:paraId="1ACDBB8D" w14:textId="2770A111" w:rsidR="0067606D" w:rsidRPr="000E57C8" w:rsidRDefault="0067606D" w:rsidP="0067606D">
            <w:pPr>
              <w:pStyle w:val="TabellRader"/>
              <w:rPr>
                <w:b/>
              </w:rPr>
            </w:pPr>
            <w:r w:rsidRPr="000E57C8">
              <w:rPr>
                <w:b/>
              </w:rPr>
              <w:t>76 852</w:t>
            </w:r>
          </w:p>
        </w:tc>
        <w:tc>
          <w:tcPr>
            <w:tcW w:w="824" w:type="dxa"/>
          </w:tcPr>
          <w:p w14:paraId="61A0BE87" w14:textId="74AAB26B" w:rsidR="0067606D" w:rsidRPr="000E57C8" w:rsidRDefault="0067606D" w:rsidP="0067606D">
            <w:pPr>
              <w:pStyle w:val="TabellRader"/>
              <w:rPr>
                <w:b/>
              </w:rPr>
            </w:pPr>
            <w:r w:rsidRPr="000E57C8">
              <w:rPr>
                <w:b/>
              </w:rPr>
              <w:t>88 573</w:t>
            </w:r>
          </w:p>
        </w:tc>
        <w:tc>
          <w:tcPr>
            <w:tcW w:w="824" w:type="dxa"/>
          </w:tcPr>
          <w:p w14:paraId="6EBA249F" w14:textId="2EA45135" w:rsidR="0067606D" w:rsidRPr="000E57C8" w:rsidRDefault="0067606D" w:rsidP="0067606D">
            <w:pPr>
              <w:pStyle w:val="TabellRader"/>
              <w:rPr>
                <w:b/>
              </w:rPr>
            </w:pPr>
            <w:r w:rsidRPr="000E57C8">
              <w:rPr>
                <w:b/>
              </w:rPr>
              <w:t>95 795</w:t>
            </w:r>
          </w:p>
        </w:tc>
        <w:tc>
          <w:tcPr>
            <w:tcW w:w="824" w:type="dxa"/>
          </w:tcPr>
          <w:p w14:paraId="761BD0F5" w14:textId="62018B63" w:rsidR="0067606D" w:rsidRPr="000E57C8" w:rsidRDefault="0067606D" w:rsidP="0067606D">
            <w:pPr>
              <w:pStyle w:val="TabellRader"/>
              <w:rPr>
                <w:b/>
              </w:rPr>
            </w:pPr>
            <w:r w:rsidRPr="000E57C8">
              <w:rPr>
                <w:b/>
              </w:rPr>
              <w:t>90 697</w:t>
            </w:r>
          </w:p>
        </w:tc>
        <w:tc>
          <w:tcPr>
            <w:tcW w:w="824" w:type="dxa"/>
          </w:tcPr>
          <w:p w14:paraId="242C481B" w14:textId="5C48A3A9" w:rsidR="0067606D" w:rsidRPr="000E57C8" w:rsidRDefault="0067606D" w:rsidP="0067606D">
            <w:pPr>
              <w:pStyle w:val="TabellRader"/>
              <w:rPr>
                <w:b/>
              </w:rPr>
            </w:pPr>
            <w:r w:rsidRPr="000E57C8">
              <w:rPr>
                <w:b/>
              </w:rPr>
              <w:t>275 065</w:t>
            </w:r>
          </w:p>
        </w:tc>
      </w:tr>
      <w:tr w:rsidR="0067606D" w:rsidRPr="00AA15C6" w14:paraId="2CB8ECEE" w14:textId="77777777" w:rsidTr="0067606D">
        <w:tc>
          <w:tcPr>
            <w:tcW w:w="4111" w:type="dxa"/>
            <w:tcMar>
              <w:left w:w="0" w:type="dxa"/>
              <w:right w:w="0" w:type="dxa"/>
            </w:tcMar>
          </w:tcPr>
          <w:p w14:paraId="42056D0C" w14:textId="77777777" w:rsidR="0067606D" w:rsidRPr="005778A1" w:rsidRDefault="0067606D" w:rsidP="0067606D">
            <w:pPr>
              <w:pStyle w:val="TabellRader"/>
              <w:jc w:val="left"/>
              <w:rPr>
                <w:i/>
                <w:highlight w:val="yellow"/>
              </w:rPr>
            </w:pPr>
            <w:r w:rsidRPr="00107F5C">
              <w:rPr>
                <w:i/>
              </w:rPr>
              <w:t>Summa varav investeringar i anläggningstillgångar</w:t>
            </w:r>
          </w:p>
        </w:tc>
        <w:tc>
          <w:tcPr>
            <w:tcW w:w="824" w:type="dxa"/>
          </w:tcPr>
          <w:p w14:paraId="653533F5" w14:textId="5898FA15" w:rsidR="0067606D" w:rsidRPr="000E57C8" w:rsidRDefault="0067606D" w:rsidP="0067606D">
            <w:pPr>
              <w:pStyle w:val="TabellRader"/>
              <w:rPr>
                <w:i/>
              </w:rPr>
            </w:pPr>
            <w:r w:rsidRPr="000E57C8">
              <w:rPr>
                <w:i/>
              </w:rPr>
              <w:t>51 412</w:t>
            </w:r>
          </w:p>
        </w:tc>
        <w:tc>
          <w:tcPr>
            <w:tcW w:w="824" w:type="dxa"/>
          </w:tcPr>
          <w:p w14:paraId="45172C99" w14:textId="59FD51A8" w:rsidR="0067606D" w:rsidRPr="000E57C8" w:rsidRDefault="0067606D" w:rsidP="0067606D">
            <w:pPr>
              <w:pStyle w:val="TabellRader"/>
              <w:rPr>
                <w:i/>
              </w:rPr>
            </w:pPr>
            <w:r w:rsidRPr="000E57C8">
              <w:rPr>
                <w:i/>
              </w:rPr>
              <w:t>63 724</w:t>
            </w:r>
          </w:p>
        </w:tc>
        <w:tc>
          <w:tcPr>
            <w:tcW w:w="824" w:type="dxa"/>
          </w:tcPr>
          <w:p w14:paraId="2516C752" w14:textId="3A0F729D" w:rsidR="0067606D" w:rsidRPr="000E57C8" w:rsidRDefault="0067606D" w:rsidP="0067606D">
            <w:pPr>
              <w:pStyle w:val="TabellRader"/>
              <w:rPr>
                <w:i/>
              </w:rPr>
            </w:pPr>
            <w:r w:rsidRPr="000E57C8">
              <w:rPr>
                <w:i/>
              </w:rPr>
              <w:t>74 574</w:t>
            </w:r>
          </w:p>
        </w:tc>
        <w:tc>
          <w:tcPr>
            <w:tcW w:w="824" w:type="dxa"/>
          </w:tcPr>
          <w:p w14:paraId="75E9512E" w14:textId="67D611B8" w:rsidR="0067606D" w:rsidRPr="000E57C8" w:rsidRDefault="0067606D" w:rsidP="0067606D">
            <w:pPr>
              <w:pStyle w:val="TabellRader"/>
              <w:rPr>
                <w:i/>
              </w:rPr>
            </w:pPr>
            <w:r w:rsidRPr="000E57C8">
              <w:rPr>
                <w:i/>
              </w:rPr>
              <w:t>79 638</w:t>
            </w:r>
          </w:p>
        </w:tc>
        <w:tc>
          <w:tcPr>
            <w:tcW w:w="824" w:type="dxa"/>
          </w:tcPr>
          <w:p w14:paraId="12DC3AFD" w14:textId="3C757E1B" w:rsidR="0067606D" w:rsidRPr="000E57C8" w:rsidRDefault="0067606D" w:rsidP="0067606D">
            <w:pPr>
              <w:pStyle w:val="TabellRader"/>
              <w:rPr>
                <w:i/>
              </w:rPr>
            </w:pPr>
            <w:r w:rsidRPr="000E57C8">
              <w:rPr>
                <w:i/>
              </w:rPr>
              <w:t>74 178</w:t>
            </w:r>
          </w:p>
        </w:tc>
        <w:tc>
          <w:tcPr>
            <w:tcW w:w="824" w:type="dxa"/>
          </w:tcPr>
          <w:p w14:paraId="25CFB755" w14:textId="286AA98D" w:rsidR="0067606D" w:rsidRPr="000E57C8" w:rsidRDefault="0067606D" w:rsidP="0067606D">
            <w:pPr>
              <w:pStyle w:val="TabellRader"/>
              <w:rPr>
                <w:i/>
              </w:rPr>
            </w:pPr>
            <w:r w:rsidRPr="000E57C8">
              <w:rPr>
                <w:i/>
              </w:rPr>
              <w:t>228 390</w:t>
            </w:r>
          </w:p>
        </w:tc>
      </w:tr>
      <w:tr w:rsidR="0067606D" w:rsidRPr="00AA15C6" w14:paraId="6C2D6A68" w14:textId="77777777" w:rsidTr="0067606D">
        <w:tc>
          <w:tcPr>
            <w:tcW w:w="4111" w:type="dxa"/>
            <w:tcMar>
              <w:left w:w="0" w:type="dxa"/>
              <w:right w:w="0" w:type="dxa"/>
            </w:tcMar>
          </w:tcPr>
          <w:p w14:paraId="4D663104" w14:textId="77777777" w:rsidR="0067606D" w:rsidRPr="00B437DA" w:rsidRDefault="0067606D" w:rsidP="0067606D">
            <w:pPr>
              <w:pStyle w:val="TabellRader"/>
              <w:jc w:val="left"/>
              <w:rPr>
                <w:b/>
                <w:highlight w:val="yellow"/>
              </w:rPr>
            </w:pPr>
            <w:r w:rsidRPr="00B437DA">
              <w:rPr>
                <w:b/>
              </w:rPr>
              <w:t>Statens investeringar i forskning</w:t>
            </w:r>
            <w:r w:rsidRPr="00B437DA">
              <w:rPr>
                <w:b/>
                <w:vertAlign w:val="superscript"/>
              </w:rPr>
              <w:t>6</w:t>
            </w:r>
          </w:p>
        </w:tc>
        <w:tc>
          <w:tcPr>
            <w:tcW w:w="824" w:type="dxa"/>
          </w:tcPr>
          <w:p w14:paraId="64733606" w14:textId="0FB7D653" w:rsidR="0067606D" w:rsidRPr="000E57C8" w:rsidRDefault="0067606D" w:rsidP="0067606D">
            <w:pPr>
              <w:pStyle w:val="TabellRader"/>
              <w:rPr>
                <w:b/>
              </w:rPr>
            </w:pPr>
            <w:r w:rsidRPr="000E57C8">
              <w:rPr>
                <w:b/>
              </w:rPr>
              <w:t>37 826</w:t>
            </w:r>
          </w:p>
        </w:tc>
        <w:tc>
          <w:tcPr>
            <w:tcW w:w="824" w:type="dxa"/>
          </w:tcPr>
          <w:p w14:paraId="32EC80A3" w14:textId="67DF19E4" w:rsidR="0067606D" w:rsidRPr="000E57C8" w:rsidRDefault="0067606D" w:rsidP="0067606D">
            <w:pPr>
              <w:pStyle w:val="TabellRader"/>
              <w:rPr>
                <w:b/>
              </w:rPr>
            </w:pPr>
            <w:r w:rsidRPr="000E57C8">
              <w:rPr>
                <w:b/>
              </w:rPr>
              <w:t>38 544</w:t>
            </w:r>
          </w:p>
        </w:tc>
        <w:tc>
          <w:tcPr>
            <w:tcW w:w="824" w:type="dxa"/>
          </w:tcPr>
          <w:p w14:paraId="360FBBBE" w14:textId="65A56AEA" w:rsidR="0067606D" w:rsidRPr="000E57C8" w:rsidRDefault="0067606D" w:rsidP="0067606D">
            <w:pPr>
              <w:pStyle w:val="TabellRader"/>
              <w:rPr>
                <w:b/>
              </w:rPr>
            </w:pPr>
            <w:r w:rsidRPr="000E57C8">
              <w:rPr>
                <w:b/>
              </w:rPr>
              <w:t>39 427</w:t>
            </w:r>
          </w:p>
        </w:tc>
        <w:tc>
          <w:tcPr>
            <w:tcW w:w="824" w:type="dxa"/>
          </w:tcPr>
          <w:p w14:paraId="14A2294A" w14:textId="1DE941B2" w:rsidR="0067606D" w:rsidRPr="000E57C8" w:rsidRDefault="0067606D" w:rsidP="0067606D">
            <w:pPr>
              <w:pStyle w:val="TabellRader"/>
              <w:rPr>
                <w:b/>
              </w:rPr>
            </w:pPr>
            <w:r w:rsidRPr="000E57C8">
              <w:rPr>
                <w:b/>
              </w:rPr>
              <w:t>39 665</w:t>
            </w:r>
          </w:p>
        </w:tc>
        <w:tc>
          <w:tcPr>
            <w:tcW w:w="824" w:type="dxa"/>
          </w:tcPr>
          <w:p w14:paraId="2C16B761" w14:textId="00E39E34" w:rsidR="0067606D" w:rsidRPr="000E57C8" w:rsidRDefault="0067606D" w:rsidP="0067606D">
            <w:pPr>
              <w:pStyle w:val="TabellRader"/>
              <w:rPr>
                <w:b/>
              </w:rPr>
            </w:pPr>
            <w:r w:rsidRPr="000E57C8">
              <w:rPr>
                <w:b/>
              </w:rPr>
              <w:t>39 981</w:t>
            </w:r>
          </w:p>
        </w:tc>
        <w:tc>
          <w:tcPr>
            <w:tcW w:w="824" w:type="dxa"/>
          </w:tcPr>
          <w:p w14:paraId="7E85C041" w14:textId="1AE30FBD" w:rsidR="0067606D" w:rsidRPr="000E57C8" w:rsidRDefault="0067606D" w:rsidP="0067606D">
            <w:pPr>
              <w:pStyle w:val="TabellRader"/>
              <w:rPr>
                <w:b/>
              </w:rPr>
            </w:pPr>
            <w:r w:rsidRPr="000E57C8">
              <w:rPr>
                <w:b/>
              </w:rPr>
              <w:t>119 072</w:t>
            </w:r>
          </w:p>
        </w:tc>
      </w:tr>
      <w:tr w:rsidR="0067606D" w:rsidRPr="00AA15C6" w14:paraId="3A907F62" w14:textId="77777777" w:rsidTr="0067606D">
        <w:trPr>
          <w:cnfStyle w:val="010000000000" w:firstRow="0" w:lastRow="1" w:firstColumn="0" w:lastColumn="0" w:oddVBand="0" w:evenVBand="0" w:oddHBand="0" w:evenHBand="0" w:firstRowFirstColumn="0" w:firstRowLastColumn="0" w:lastRowFirstColumn="0" w:lastRowLastColumn="0"/>
        </w:trPr>
        <w:tc>
          <w:tcPr>
            <w:tcW w:w="4111" w:type="dxa"/>
            <w:tcMar>
              <w:left w:w="0" w:type="dxa"/>
              <w:right w:w="0" w:type="dxa"/>
            </w:tcMar>
            <w:vAlign w:val="bottom"/>
          </w:tcPr>
          <w:p w14:paraId="25580E18" w14:textId="77777777" w:rsidR="0067606D" w:rsidRPr="00B437DA" w:rsidRDefault="0067606D" w:rsidP="0067606D">
            <w:pPr>
              <w:pStyle w:val="TabellSlutsumma"/>
              <w:jc w:val="left"/>
              <w:rPr>
                <w:b/>
                <w:highlight w:val="yellow"/>
              </w:rPr>
            </w:pPr>
            <w:r w:rsidRPr="00B437DA">
              <w:rPr>
                <w:b/>
              </w:rPr>
              <w:t>Summa statens investeringar inklusive forskning</w:t>
            </w:r>
          </w:p>
        </w:tc>
        <w:tc>
          <w:tcPr>
            <w:tcW w:w="824" w:type="dxa"/>
          </w:tcPr>
          <w:p w14:paraId="3E21815D" w14:textId="03FCAE6D" w:rsidR="0067606D" w:rsidRPr="000E57C8" w:rsidRDefault="0067606D" w:rsidP="0067606D">
            <w:pPr>
              <w:pStyle w:val="TabellSlutsumma"/>
              <w:rPr>
                <w:b/>
              </w:rPr>
            </w:pPr>
            <w:r w:rsidRPr="000E57C8">
              <w:rPr>
                <w:b/>
              </w:rPr>
              <w:t>101 966</w:t>
            </w:r>
          </w:p>
        </w:tc>
        <w:tc>
          <w:tcPr>
            <w:tcW w:w="824" w:type="dxa"/>
          </w:tcPr>
          <w:p w14:paraId="266CB40A" w14:textId="45B81776" w:rsidR="0067606D" w:rsidRPr="000E57C8" w:rsidRDefault="0067606D" w:rsidP="0067606D">
            <w:pPr>
              <w:pStyle w:val="TabellSlutsumma"/>
              <w:rPr>
                <w:b/>
              </w:rPr>
            </w:pPr>
            <w:r w:rsidRPr="000E57C8">
              <w:rPr>
                <w:b/>
              </w:rPr>
              <w:t>115 396</w:t>
            </w:r>
          </w:p>
        </w:tc>
        <w:tc>
          <w:tcPr>
            <w:tcW w:w="824" w:type="dxa"/>
          </w:tcPr>
          <w:p w14:paraId="3343A2A6" w14:textId="4AC3E1A5" w:rsidR="0067606D" w:rsidRPr="000E57C8" w:rsidRDefault="0067606D" w:rsidP="0067606D">
            <w:pPr>
              <w:pStyle w:val="TabellSlutsumma"/>
              <w:rPr>
                <w:b/>
              </w:rPr>
            </w:pPr>
            <w:r w:rsidRPr="000E57C8">
              <w:rPr>
                <w:b/>
              </w:rPr>
              <w:t>128 000</w:t>
            </w:r>
          </w:p>
        </w:tc>
        <w:tc>
          <w:tcPr>
            <w:tcW w:w="824" w:type="dxa"/>
          </w:tcPr>
          <w:p w14:paraId="44C38AED" w14:textId="3B2CFE99" w:rsidR="0067606D" w:rsidRPr="000E57C8" w:rsidRDefault="0067606D" w:rsidP="0067606D">
            <w:pPr>
              <w:pStyle w:val="TabellSlutsumma"/>
              <w:rPr>
                <w:b/>
              </w:rPr>
            </w:pPr>
            <w:r w:rsidRPr="000E57C8">
              <w:rPr>
                <w:b/>
              </w:rPr>
              <w:t>135 460</w:t>
            </w:r>
          </w:p>
        </w:tc>
        <w:tc>
          <w:tcPr>
            <w:tcW w:w="824" w:type="dxa"/>
          </w:tcPr>
          <w:p w14:paraId="1CB59106" w14:textId="73D0B8D0" w:rsidR="0067606D" w:rsidRPr="000E57C8" w:rsidRDefault="0067606D" w:rsidP="0067606D">
            <w:pPr>
              <w:pStyle w:val="TabellSlutsumma"/>
              <w:rPr>
                <w:b/>
              </w:rPr>
            </w:pPr>
            <w:r w:rsidRPr="000E57C8">
              <w:rPr>
                <w:b/>
              </w:rPr>
              <w:t>130 678</w:t>
            </w:r>
          </w:p>
        </w:tc>
        <w:tc>
          <w:tcPr>
            <w:tcW w:w="824" w:type="dxa"/>
          </w:tcPr>
          <w:p w14:paraId="7C894E5F" w14:textId="555EFE66" w:rsidR="0067606D" w:rsidRPr="000E57C8" w:rsidRDefault="0067606D" w:rsidP="0067606D">
            <w:pPr>
              <w:pStyle w:val="TabellSlutsumma"/>
              <w:rPr>
                <w:b/>
              </w:rPr>
            </w:pPr>
            <w:r w:rsidRPr="000E57C8">
              <w:rPr>
                <w:b/>
              </w:rPr>
              <w:t>394 137</w:t>
            </w:r>
          </w:p>
        </w:tc>
      </w:tr>
    </w:tbl>
    <w:p w14:paraId="0B976144" w14:textId="77777777" w:rsidR="0067606D" w:rsidRDefault="0067606D" w:rsidP="0067606D">
      <w:pPr>
        <w:pStyle w:val="TabellFotnot"/>
      </w:pPr>
      <w:r>
        <w:t>Anm.: Beloppen är avrundade och stämmer därför inte alltid överens med summan.</w:t>
      </w:r>
    </w:p>
    <w:p w14:paraId="497B2E97" w14:textId="77777777" w:rsidR="0067606D" w:rsidRDefault="0067606D" w:rsidP="0067606D">
      <w:pPr>
        <w:pStyle w:val="TabellFotnot"/>
      </w:pPr>
      <w:r w:rsidRPr="00D1077C">
        <w:rPr>
          <w:vertAlign w:val="superscript"/>
        </w:rPr>
        <w:t>1</w:t>
      </w:r>
      <w:r>
        <w:t xml:space="preserve"> Investeringar hos Trafikverket. </w:t>
      </w:r>
    </w:p>
    <w:p w14:paraId="15B73C3D" w14:textId="77777777" w:rsidR="0067606D" w:rsidRDefault="0067606D" w:rsidP="0067606D">
      <w:pPr>
        <w:pStyle w:val="TabellFotnot"/>
      </w:pPr>
      <w:r w:rsidRPr="00D1077C">
        <w:rPr>
          <w:vertAlign w:val="superscript"/>
        </w:rPr>
        <w:t>2</w:t>
      </w:r>
      <w:r>
        <w:t xml:space="preserve"> Investeringar hos Försvarsmakten, Myndigheten för samhällsskydd och beredskap, Folkhälsomyndigheten och Socialstyrelsen. </w:t>
      </w:r>
    </w:p>
    <w:p w14:paraId="318E9A6C" w14:textId="77777777" w:rsidR="0067606D" w:rsidRDefault="0067606D" w:rsidP="0067606D">
      <w:pPr>
        <w:pStyle w:val="TabellFotnot"/>
      </w:pPr>
      <w:r w:rsidRPr="00D1077C">
        <w:rPr>
          <w:vertAlign w:val="superscript"/>
        </w:rPr>
        <w:t>3</w:t>
      </w:r>
      <w:r>
        <w:t xml:space="preserve"> Investeringar hos Statens fastighetsverk, Fortifikationsverket, Naturvårdsverket och Riksdagsförvaltningen.</w:t>
      </w:r>
    </w:p>
    <w:p w14:paraId="46C6E5CB" w14:textId="77777777" w:rsidR="0067606D" w:rsidRDefault="0067606D" w:rsidP="0067606D">
      <w:pPr>
        <w:pStyle w:val="TabellFotnot"/>
      </w:pPr>
      <w:r w:rsidRPr="00D1077C">
        <w:rPr>
          <w:vertAlign w:val="superscript"/>
        </w:rPr>
        <w:t>4</w:t>
      </w:r>
      <w:r>
        <w:t xml:space="preserve"> Investeringar hos Affärsverket svenska kraftnät, Luftfartsverket och Sjöfartsverket. </w:t>
      </w:r>
    </w:p>
    <w:p w14:paraId="576A7E4D" w14:textId="515A3B1E" w:rsidR="0067606D" w:rsidRDefault="0067606D" w:rsidP="0067606D">
      <w:pPr>
        <w:pStyle w:val="TabellFotnot"/>
      </w:pPr>
      <w:r w:rsidRPr="00D1077C">
        <w:rPr>
          <w:vertAlign w:val="superscript"/>
        </w:rPr>
        <w:t>5</w:t>
      </w:r>
      <w:r>
        <w:t xml:space="preserve"> Investeringar i anläggningstillgångar som används i statens verksamhet som finansieras med lån i Riksgäldskontoret (RGK) enligt 7</w:t>
      </w:r>
      <w:r>
        <w:rPr>
          <w:rFonts w:ascii="Cambria" w:hAnsi="Cambria"/>
        </w:rPr>
        <w:t> </w:t>
      </w:r>
      <w:r>
        <w:t>kap. 1</w:t>
      </w:r>
      <w:r>
        <w:rPr>
          <w:rFonts w:ascii="Cambria" w:hAnsi="Cambria"/>
        </w:rPr>
        <w:t> </w:t>
      </w:r>
      <w:r>
        <w:t>§ budgetlagen (2011:203). Omfattar i princip alla statliga myndigheter.</w:t>
      </w:r>
    </w:p>
    <w:p w14:paraId="030616B8" w14:textId="77777777" w:rsidR="0067606D" w:rsidRDefault="0067606D" w:rsidP="0067606D">
      <w:pPr>
        <w:pStyle w:val="TabellFotnot"/>
      </w:pPr>
      <w:r w:rsidRPr="00D1077C">
        <w:rPr>
          <w:vertAlign w:val="superscript"/>
        </w:rPr>
        <w:t>6</w:t>
      </w:r>
      <w:r>
        <w:t xml:space="preserve"> Beräkningarna baseras på vissa antaganden. För anslagsfinansierad forskning baseras beräkningen på utfallet 2018 för anslagsmedel som användes till forskning som bedrivs i staten. Motsvarande andelar har applicerats på de beräknade anslagen för 2019–2022. För forskning som bedrivs i staten finansierad med externa bidrag har utfallet 2018 antagits gälla även för kommande år. För 2018 uppgår investeringsbeloppet i investeringsplanen till </w:t>
      </w:r>
      <w:r w:rsidRPr="009D0B2D">
        <w:t>3</w:t>
      </w:r>
      <w:r>
        <w:t>7</w:t>
      </w:r>
      <w:r w:rsidRPr="009D0B2D">
        <w:t>,</w:t>
      </w:r>
      <w:r>
        <w:t>8</w:t>
      </w:r>
      <w:r>
        <w:rPr>
          <w:rFonts w:ascii="Cambria" w:hAnsi="Cambria"/>
        </w:rPr>
        <w:t> </w:t>
      </w:r>
      <w:r>
        <w:t xml:space="preserve">miljarder kronor. Beloppet avser forskning som har bedrivits av statliga myndigheter, varav </w:t>
      </w:r>
      <w:r w:rsidRPr="009D0B2D">
        <w:t>2</w:t>
      </w:r>
      <w:r>
        <w:t>6</w:t>
      </w:r>
      <w:r w:rsidRPr="009D0B2D">
        <w:t>,</w:t>
      </w:r>
      <w:r>
        <w:t>9</w:t>
      </w:r>
      <w:r>
        <w:rPr>
          <w:rFonts w:ascii="Cambria" w:hAnsi="Cambria"/>
        </w:rPr>
        <w:t> </w:t>
      </w:r>
      <w:r>
        <w:t>miljarder kronor finansierats med anslag och 10,9</w:t>
      </w:r>
      <w:r>
        <w:rPr>
          <w:rFonts w:ascii="Cambria" w:hAnsi="Cambria"/>
        </w:rPr>
        <w:t> </w:t>
      </w:r>
      <w:r>
        <w:t>miljarder kronor med externa bidrag.</w:t>
      </w:r>
    </w:p>
    <w:p w14:paraId="2B7C3CD8" w14:textId="6603C6CA" w:rsidR="0067606D" w:rsidRPr="002422C0" w:rsidRDefault="0067606D" w:rsidP="0067606D">
      <w:pPr>
        <w:pStyle w:val="TabellFotnot"/>
      </w:pPr>
      <w:r w:rsidRPr="00694D12">
        <w:rPr>
          <w:vertAlign w:val="superscript"/>
        </w:rPr>
        <w:t xml:space="preserve">7 </w:t>
      </w:r>
      <w:r w:rsidRPr="00694D12">
        <w:t>Skillnaden</w:t>
      </w:r>
      <w:r>
        <w:t xml:space="preserve"> mellan nyupplåning för 2020 i denna tabell och tabell 9.3 förklaras av att Riksdagsförvaltningen och Riksrevisionen inte ingår i tabell 9.3.</w:t>
      </w:r>
    </w:p>
    <w:p w14:paraId="482779B0" w14:textId="45C2D871" w:rsidR="0067606D" w:rsidRDefault="0067606D" w:rsidP="0067606D">
      <w:pPr>
        <w:pStyle w:val="TabellFotnot"/>
      </w:pPr>
      <w:r>
        <w:t>Källor: I denna proposition redovisade investeringsplaner, ESV:s underlag om investeringar i forskning (Fi 2019/02391/BATOT) och egna beräkningar.</w:t>
      </w:r>
    </w:p>
    <w:p w14:paraId="5ED9CCCD" w14:textId="77777777" w:rsidR="0067606D" w:rsidRDefault="0067606D" w:rsidP="0067606D">
      <w:pPr>
        <w:pStyle w:val="TabellFotnot"/>
      </w:pPr>
    </w:p>
    <w:p w14:paraId="12333E74" w14:textId="77777777" w:rsidR="0067606D" w:rsidRDefault="0067606D" w:rsidP="0067606D">
      <w:pPr>
        <w:pStyle w:val="Brdtextmedindrag"/>
        <w:sectPr w:rsidR="0067606D" w:rsidSect="0067606D">
          <w:headerReference w:type="even" r:id="rId398"/>
          <w:headerReference w:type="default" r:id="rId399"/>
          <w:footerReference w:type="even" r:id="rId400"/>
          <w:footerReference w:type="default" r:id="rId401"/>
          <w:footerReference w:type="first" r:id="rId402"/>
          <w:pgSz w:w="11906" w:h="16838" w:code="9"/>
          <w:pgMar w:top="1304" w:right="1871" w:bottom="1531" w:left="1021" w:header="567" w:footer="1077" w:gutter="0"/>
          <w:cols w:space="340"/>
          <w:docGrid w:linePitch="360"/>
        </w:sectPr>
      </w:pPr>
    </w:p>
    <w:p w14:paraId="66AD51EA" w14:textId="77777777" w:rsidR="0067606D" w:rsidRPr="00F21B4A" w:rsidRDefault="0067606D" w:rsidP="0067606D">
      <w:pPr>
        <w:pStyle w:val="Rubrik4utannumrering"/>
        <w:spacing w:before="0"/>
      </w:pPr>
      <w:r w:rsidRPr="00F21B4A">
        <w:lastRenderedPageBreak/>
        <w:t>Den samlade investeringsplanen</w:t>
      </w:r>
    </w:p>
    <w:p w14:paraId="1EBC3D42" w14:textId="5C64ACC8" w:rsidR="0067606D" w:rsidRPr="00F21B4A" w:rsidRDefault="0067606D" w:rsidP="0067606D">
      <w:pPr>
        <w:pStyle w:val="Brdtext"/>
      </w:pPr>
      <w:r w:rsidRPr="00F21B4A">
        <w:t>De sammanlagda investeringarna i staten i form av anskaffning och utveckling, vidmakthållande samt forskning beräknas uppgå till i genomsnitt 13</w:t>
      </w:r>
      <w:r>
        <w:t>1 </w:t>
      </w:r>
      <w:r w:rsidRPr="00F21B4A">
        <w:t xml:space="preserve">miljarder kronor per år och sammanlagt </w:t>
      </w:r>
      <w:r>
        <w:t>394 </w:t>
      </w:r>
      <w:r w:rsidRPr="00F21B4A">
        <w:t>miljarder kronor 20</w:t>
      </w:r>
      <w:r>
        <w:t>20</w:t>
      </w:r>
      <w:r w:rsidRPr="00F21B4A">
        <w:t>–202</w:t>
      </w:r>
      <w:r>
        <w:t>2</w:t>
      </w:r>
      <w:r w:rsidRPr="00F21B4A">
        <w:t xml:space="preserve">. Av dessa avser </w:t>
      </w:r>
      <w:r>
        <w:t>208 </w:t>
      </w:r>
      <w:r w:rsidRPr="00F21B4A">
        <w:t xml:space="preserve">miljarder kronor nyanskaffning, </w:t>
      </w:r>
      <w:r>
        <w:t>67 </w:t>
      </w:r>
      <w:r w:rsidRPr="00F21B4A">
        <w:t xml:space="preserve">miljarder kronor vidmakthållande och </w:t>
      </w:r>
      <w:r>
        <w:t>119 </w:t>
      </w:r>
      <w:r w:rsidRPr="00F21B4A">
        <w:t xml:space="preserve">miljarder kronor forskning (se </w:t>
      </w:r>
      <w:r>
        <w:fldChar w:fldCharType="begin"/>
      </w:r>
      <w:r>
        <w:instrText xml:space="preserve"> REF  _Ref522722199 \* Lower \h </w:instrText>
      </w:r>
      <w:r>
        <w:fldChar w:fldCharType="separate"/>
      </w:r>
      <w:r w:rsidR="00757DA4" w:rsidRPr="00CC0D68">
        <w:t xml:space="preserve">tabell </w:t>
      </w:r>
      <w:r w:rsidR="00757DA4" w:rsidRPr="00757DA4">
        <w:rPr>
          <w:bCs/>
          <w:noProof/>
        </w:rPr>
        <w:t>9</w:t>
      </w:r>
      <w:r w:rsidR="00757DA4" w:rsidRPr="00CC0D68">
        <w:t>.</w:t>
      </w:r>
      <w:r w:rsidR="00757DA4">
        <w:rPr>
          <w:noProof/>
        </w:rPr>
        <w:t>1</w:t>
      </w:r>
      <w:r>
        <w:fldChar w:fldCharType="end"/>
      </w:r>
      <w:r>
        <w:t xml:space="preserve"> </w:t>
      </w:r>
      <w:r w:rsidRPr="00F21B4A">
        <w:t xml:space="preserve">och </w:t>
      </w:r>
      <w:r>
        <w:fldChar w:fldCharType="begin"/>
      </w:r>
      <w:r>
        <w:instrText xml:space="preserve"> REF  _Ref17902730 \* Lower \h </w:instrText>
      </w:r>
      <w:r>
        <w:fldChar w:fldCharType="separate"/>
      </w:r>
      <w:r w:rsidR="00757DA4">
        <w:t xml:space="preserve">diagram </w:t>
      </w:r>
      <w:r w:rsidR="00757DA4">
        <w:rPr>
          <w:bCs/>
          <w:noProof/>
        </w:rPr>
        <w:t>9</w:t>
      </w:r>
      <w:r w:rsidR="00757DA4">
        <w:rPr>
          <w:noProof/>
        </w:rPr>
        <w:t>.1</w:t>
      </w:r>
      <w:r>
        <w:fldChar w:fldCharType="end"/>
      </w:r>
      <w:r w:rsidRPr="00F21B4A">
        <w:t>).</w:t>
      </w:r>
      <w:r>
        <w:t xml:space="preserve"> </w:t>
      </w:r>
    </w:p>
    <w:p w14:paraId="3686D715" w14:textId="2A77CD74" w:rsidR="0067606D" w:rsidRPr="0099795A" w:rsidRDefault="0067606D" w:rsidP="0067606D">
      <w:pPr>
        <w:pStyle w:val="Brdtextmedindrag"/>
      </w:pPr>
      <w:r w:rsidRPr="00640E3C">
        <w:t xml:space="preserve">Investeringarna beräknas finansieras till </w:t>
      </w:r>
      <w:r>
        <w:t>67 </w:t>
      </w:r>
      <w:r w:rsidRPr="00640E3C">
        <w:t xml:space="preserve">procent med anslag, </w:t>
      </w:r>
      <w:r>
        <w:t>19 </w:t>
      </w:r>
      <w:r w:rsidRPr="00640E3C">
        <w:t>procent med lån i Riks</w:t>
      </w:r>
      <w:r w:rsidRPr="0099795A">
        <w:t xml:space="preserve">gäldskontoret och </w:t>
      </w:r>
      <w:r>
        <w:t>14 </w:t>
      </w:r>
      <w:r w:rsidRPr="0099795A">
        <w:t>procent på annat sätt.</w:t>
      </w:r>
    </w:p>
    <w:p w14:paraId="6DF60CC1" w14:textId="2A313281" w:rsidR="0067606D" w:rsidRPr="00A955CA" w:rsidRDefault="0067606D" w:rsidP="0067606D">
      <w:pPr>
        <w:pStyle w:val="Brdtextmedindrag"/>
      </w:pPr>
      <w:r w:rsidRPr="0099795A">
        <w:t>De största investeringarna i anskaffning, utveckling och vidmakthållande 2020–2022 utgörs av vägar och järnvägar (</w:t>
      </w:r>
      <w:r>
        <w:t>40 </w:t>
      </w:r>
      <w:r w:rsidRPr="0099795A">
        <w:t>procent), försvarsmateriel och krisberedskap (</w:t>
      </w:r>
      <w:r>
        <w:t>31 </w:t>
      </w:r>
      <w:r w:rsidRPr="0099795A">
        <w:t xml:space="preserve">procent) </w:t>
      </w:r>
      <w:r w:rsidRPr="00D04699">
        <w:t>och statens egen verksamhet (1</w:t>
      </w:r>
      <w:r>
        <w:t>4 </w:t>
      </w:r>
      <w:r w:rsidRPr="00D04699">
        <w:t xml:space="preserve">procent). Jämfört med </w:t>
      </w:r>
      <w:r>
        <w:t>redovisningen av den samlade investeringsplanen i budgetpropositionen för 2018</w:t>
      </w:r>
      <w:r w:rsidRPr="00D04699">
        <w:t xml:space="preserve"> har investeringarna i försvarsmateri</w:t>
      </w:r>
      <w:r>
        <w:t>e</w:t>
      </w:r>
      <w:r w:rsidRPr="00D04699">
        <w:t>l som andel av de totala investeringarna ökat</w:t>
      </w:r>
      <w:r>
        <w:t xml:space="preserve">. </w:t>
      </w:r>
      <w:r w:rsidRPr="00A955CA">
        <w:t>Av investeringarna i statens egen verksamhet utgörs en dryg fjärdedel av investeringar i datorsystem och rättigheter såsom programlicenser.</w:t>
      </w:r>
    </w:p>
    <w:p w14:paraId="7942F9FC" w14:textId="1878B62B" w:rsidR="0067606D" w:rsidRDefault="0067606D" w:rsidP="0067606D">
      <w:pPr>
        <w:pStyle w:val="Brdtextmedindrag"/>
      </w:pPr>
      <w:r w:rsidRPr="00611BD8">
        <w:t xml:space="preserve">Investeringarna i anskaffning, utveckling och vidmakthållande beräknas </w:t>
      </w:r>
      <w:r>
        <w:t xml:space="preserve">sammantaget </w:t>
      </w:r>
      <w:r w:rsidRPr="00611BD8">
        <w:t xml:space="preserve">öka med </w:t>
      </w:r>
      <w:r>
        <w:t>13,8 </w:t>
      </w:r>
      <w:r w:rsidRPr="00611BD8">
        <w:t>miljarder kronor</w:t>
      </w:r>
      <w:r>
        <w:t xml:space="preserve"> (18 procent)</w:t>
      </w:r>
      <w:r w:rsidRPr="00611BD8">
        <w:t xml:space="preserve"> i löpande priser mellan 2019 och 2022. Investeringar i vägar och järnvägar </w:t>
      </w:r>
      <w:r>
        <w:t>ökar med</w:t>
      </w:r>
      <w:r w:rsidRPr="00611BD8">
        <w:t xml:space="preserve"> </w:t>
      </w:r>
      <w:r>
        <w:t>9,8 miljarder kronor (37 procent) och försvarsmateriel och kris</w:t>
      </w:r>
      <w:r>
        <w:softHyphen/>
        <w:t>beredskap ökar med 7,8 miljarder kronor (35 procent)</w:t>
      </w:r>
      <w:r w:rsidRPr="00611BD8">
        <w:t>.</w:t>
      </w:r>
    </w:p>
    <w:p w14:paraId="1605F974" w14:textId="77777777" w:rsidR="0067606D" w:rsidRDefault="0067606D" w:rsidP="0067606D">
      <w:pPr>
        <w:pStyle w:val="Brdtextmedindrag"/>
      </w:pPr>
    </w:p>
    <w:p w14:paraId="569B39C9" w14:textId="1535DC48" w:rsidR="0067606D" w:rsidRDefault="0067606D" w:rsidP="0067606D">
      <w:pPr>
        <w:pStyle w:val="DiagramRubrik"/>
      </w:pPr>
      <w:bookmarkStart w:id="366" w:name="_Ref17902730"/>
      <w:bookmarkStart w:id="367" w:name="_Toc19290736"/>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9</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1</w:t>
      </w:r>
      <w:r>
        <w:rPr>
          <w:noProof/>
        </w:rPr>
        <w:fldChar w:fldCharType="end"/>
      </w:r>
      <w:bookmarkEnd w:id="366"/>
      <w:r>
        <w:rPr>
          <w:noProof/>
        </w:rPr>
        <w:tab/>
      </w:r>
      <w:r>
        <w:t>Statens investeringar</w:t>
      </w:r>
      <w:bookmarkEnd w:id="367"/>
    </w:p>
    <w:p w14:paraId="1C04AACA" w14:textId="43C3F817" w:rsidR="0067606D" w:rsidRDefault="0067606D" w:rsidP="0067606D">
      <w:pPr>
        <w:pStyle w:val="DiagramUnderrubrik"/>
      </w:pPr>
      <w:r>
        <w:t>Miljoner kronor. Utfall 2018, prognos 2019, beräknat 2020–2022</w:t>
      </w:r>
    </w:p>
    <w:p w14:paraId="23B98518" w14:textId="3F7C9262" w:rsidR="0067606D" w:rsidRDefault="0067606D" w:rsidP="0067606D">
      <w:pPr>
        <w:pStyle w:val="Brdtext"/>
        <w:spacing w:line="260" w:lineRule="atLeast"/>
      </w:pPr>
      <w:r>
        <w:rPr>
          <w:noProof/>
        </w:rPr>
        <w:drawing>
          <wp:inline distT="0" distB="0" distL="0" distR="0" wp14:anchorId="290893F8" wp14:editId="00AD088A">
            <wp:extent cx="2753995" cy="2202815"/>
            <wp:effectExtent l="0" t="0" r="0" b="0"/>
            <wp:docPr id="49" name="Diagram 1">
              <a:extLst xmlns:a="http://schemas.openxmlformats.org/drawingml/2006/main">
                <a:ext uri="{FF2B5EF4-FFF2-40B4-BE49-F238E27FC236}">
                  <a16:creationId xmlns:a16="http://schemas.microsoft.com/office/drawing/2014/main" id="{00000000-0008-0000-0200-000010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3"/>
              </a:graphicData>
            </a:graphic>
          </wp:inline>
        </w:drawing>
      </w:r>
    </w:p>
    <w:p w14:paraId="1F33A896" w14:textId="461B10E3" w:rsidR="0067606D" w:rsidRDefault="0067606D" w:rsidP="0067606D">
      <w:pPr>
        <w:pStyle w:val="DiagramFotnot"/>
        <w:ind w:left="0"/>
      </w:pPr>
      <w:r>
        <w:t>Källa: Egna beräkningar.</w:t>
      </w:r>
    </w:p>
    <w:p w14:paraId="5DEAFC5B" w14:textId="77777777" w:rsidR="0067606D" w:rsidRDefault="0067606D" w:rsidP="0067606D">
      <w:pPr>
        <w:pStyle w:val="Brdtext"/>
      </w:pPr>
    </w:p>
    <w:p w14:paraId="76D5FB4A" w14:textId="7EBC9626" w:rsidR="0067606D" w:rsidRPr="005F320B" w:rsidRDefault="0067606D" w:rsidP="0067606D">
      <w:pPr>
        <w:pStyle w:val="Brdtext"/>
        <w:rPr>
          <w:highlight w:val="yellow"/>
        </w:rPr>
      </w:pPr>
      <w:r w:rsidRPr="00604C2D">
        <w:t>I jämförelse med den investeringsplan som presenterades i budgetpropositionen för 2019 (prop.</w:t>
      </w:r>
      <w:r>
        <w:t> </w:t>
      </w:r>
      <w:r w:rsidRPr="00604C2D">
        <w:t xml:space="preserve">2018/19:1) blev utfallet för 2018 </w:t>
      </w:r>
      <w:r w:rsidRPr="00604C2D">
        <w:t>ca </w:t>
      </w:r>
      <w:r>
        <w:t>2,2</w:t>
      </w:r>
      <w:r w:rsidRPr="00604C2D">
        <w:t xml:space="preserve"> miljarder kronor lägre än prognostiserat. </w:t>
      </w:r>
      <w:r>
        <w:t>Minskningen avser främst anskaffning och utveckling (1,8 miljarder kronor)</w:t>
      </w:r>
      <w:r w:rsidRPr="00604C2D">
        <w:t>.</w:t>
      </w:r>
    </w:p>
    <w:p w14:paraId="0A164F61" w14:textId="109DCF56" w:rsidR="0067606D" w:rsidRPr="004D4AA9" w:rsidRDefault="0067606D" w:rsidP="0067606D">
      <w:pPr>
        <w:pStyle w:val="Brdtextmedindrag"/>
      </w:pPr>
      <w:r w:rsidRPr="0005604F">
        <w:t xml:space="preserve">För 2019 beräknas de totala investeringarna bli </w:t>
      </w:r>
      <w:r>
        <w:t>oförändrade jämfört med</w:t>
      </w:r>
      <w:r w:rsidRPr="0005604F">
        <w:t xml:space="preserve"> vad som beräknades i </w:t>
      </w:r>
      <w:r>
        <w:t xml:space="preserve">de investeringsplaner regeringen redovisat </w:t>
      </w:r>
      <w:r w:rsidRPr="00A427D2">
        <w:t>(prop.</w:t>
      </w:r>
      <w:r>
        <w:t xml:space="preserve"> </w:t>
      </w:r>
      <w:r w:rsidRPr="00A427D2">
        <w:t>2018/19:1 och prop.</w:t>
      </w:r>
      <w:r>
        <w:t> </w:t>
      </w:r>
      <w:r w:rsidRPr="00A427D2">
        <w:t>2018/19:99)</w:t>
      </w:r>
      <w:r>
        <w:t xml:space="preserve"> och riksdagen tagit ställning till för 2019</w:t>
      </w:r>
      <w:r w:rsidRPr="0005604F">
        <w:t>.</w:t>
      </w:r>
      <w:r>
        <w:t xml:space="preserve"> </w:t>
      </w:r>
      <w:r w:rsidRPr="004D4AA9">
        <w:t>Investeringar i vägar och järnvägar beräknas bli 2,8</w:t>
      </w:r>
      <w:r>
        <w:t> </w:t>
      </w:r>
      <w:r w:rsidRPr="004D4AA9">
        <w:t>miljarder kronor lägre medan investeringar i statens egen verk</w:t>
      </w:r>
      <w:r>
        <w:softHyphen/>
      </w:r>
      <w:r w:rsidRPr="004D4AA9">
        <w:t xml:space="preserve">samhet och investeringar i fastigheter beräknas bli 1,8 respektive </w:t>
      </w:r>
      <w:r>
        <w:t>1,0 </w:t>
      </w:r>
      <w:r w:rsidRPr="004D4AA9">
        <w:t>miljarder kronor</w:t>
      </w:r>
      <w:r>
        <w:t xml:space="preserve"> </w:t>
      </w:r>
      <w:r w:rsidRPr="004D4AA9">
        <w:t>högre.</w:t>
      </w:r>
    </w:p>
    <w:p w14:paraId="14EFFBB5" w14:textId="48F01F0C" w:rsidR="0067606D" w:rsidRPr="00314DAD" w:rsidRDefault="0067606D" w:rsidP="0067606D">
      <w:pPr>
        <w:pStyle w:val="Brdtextmedindrag"/>
      </w:pPr>
      <w:r w:rsidRPr="007238E0">
        <w:t>För en mer utförlig analys av investeringarna hänvisas till de investeringsplaner som redovisas under respektive utgiftsområde i denna proposition.</w:t>
      </w:r>
    </w:p>
    <w:p w14:paraId="5597FC76" w14:textId="77777777" w:rsidR="0067606D" w:rsidRPr="007238E0" w:rsidRDefault="0067606D" w:rsidP="0067606D">
      <w:pPr>
        <w:pStyle w:val="Rubrik4utannumrering"/>
      </w:pPr>
      <w:r w:rsidRPr="007238E0">
        <w:t>Jämförelse med tidigare års utfall</w:t>
      </w:r>
    </w:p>
    <w:p w14:paraId="42BD0D10" w14:textId="7725987A" w:rsidR="0067606D" w:rsidRDefault="0067606D" w:rsidP="0067606D">
      <w:pPr>
        <w:pStyle w:val="Brdtext"/>
      </w:pPr>
      <w:r w:rsidRPr="007238E0">
        <w:t xml:space="preserve">De planerade investeringarna i anläggnings-tillgångar (se raden Summa varav investeringar i anläggningstillgångar i </w:t>
      </w:r>
      <w:r w:rsidRPr="007238E0">
        <w:fldChar w:fldCharType="begin"/>
      </w:r>
      <w:r w:rsidRPr="007238E0">
        <w:instrText xml:space="preserve"> REF  _Ref522722199 \* Lower \h  \* MERGEFORMAT </w:instrText>
      </w:r>
      <w:r w:rsidRPr="007238E0">
        <w:fldChar w:fldCharType="separate"/>
      </w:r>
      <w:r w:rsidR="00757DA4" w:rsidRPr="00CC0D68">
        <w:t xml:space="preserve">tabell </w:t>
      </w:r>
      <w:r w:rsidR="00757DA4" w:rsidRPr="00757DA4">
        <w:rPr>
          <w:bCs/>
          <w:noProof/>
        </w:rPr>
        <w:t>9</w:t>
      </w:r>
      <w:r w:rsidR="00757DA4" w:rsidRPr="00CC0D68">
        <w:t>.</w:t>
      </w:r>
      <w:r w:rsidR="00757DA4">
        <w:rPr>
          <w:noProof/>
        </w:rPr>
        <w:t>1</w:t>
      </w:r>
      <w:r w:rsidRPr="007238E0">
        <w:fldChar w:fldCharType="end"/>
      </w:r>
      <w:r w:rsidRPr="007238E0">
        <w:t>) kan jämföras med utfallet för statens investeringar de senaste åren som redovisas i årsredovisningen för staten.</w:t>
      </w:r>
    </w:p>
    <w:p w14:paraId="52893CAE" w14:textId="77777777" w:rsidR="0067606D" w:rsidRDefault="0067606D" w:rsidP="0067606D">
      <w:pPr>
        <w:pStyle w:val="Brdtext"/>
      </w:pPr>
    </w:p>
    <w:p w14:paraId="75E9C809" w14:textId="3AF7C0B1" w:rsidR="0067606D" w:rsidRDefault="0067606D" w:rsidP="0067606D">
      <w:pPr>
        <w:pStyle w:val="TabellRubrik"/>
      </w:pPr>
      <w:bookmarkStart w:id="368" w:name="_Ref17897365"/>
      <w:bookmarkStart w:id="369" w:name="_Toc19299037"/>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9</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2</w:t>
      </w:r>
      <w:r>
        <w:rPr>
          <w:noProof/>
        </w:rPr>
        <w:fldChar w:fldCharType="end"/>
      </w:r>
      <w:bookmarkEnd w:id="368"/>
      <w:r>
        <w:rPr>
          <w:noProof/>
        </w:rPr>
        <w:tab/>
      </w:r>
      <w:r>
        <w:t>Utfall statens investeringar i anläggningstillgångar</w:t>
      </w:r>
      <w:bookmarkEnd w:id="369"/>
    </w:p>
    <w:p w14:paraId="24ABEAFF" w14:textId="415F6EB1" w:rsidR="0067606D" w:rsidRDefault="0067606D" w:rsidP="0067606D">
      <w:pPr>
        <w:pStyle w:val="TabellUnderrubrik"/>
      </w:pPr>
      <w:r>
        <w:t>Miljoner kronor</w:t>
      </w:r>
    </w:p>
    <w:tbl>
      <w:tblPr>
        <w:tblStyle w:val="RKEgentabell"/>
        <w:tblW w:w="4383" w:type="dxa"/>
        <w:tblInd w:w="0" w:type="dxa"/>
        <w:tblLayout w:type="fixed"/>
        <w:tblLook w:val="0460" w:firstRow="1" w:lastRow="1" w:firstColumn="0" w:lastColumn="0" w:noHBand="0" w:noVBand="1"/>
      </w:tblPr>
      <w:tblGrid>
        <w:gridCol w:w="1866"/>
        <w:gridCol w:w="2517"/>
      </w:tblGrid>
      <w:tr w:rsidR="0067606D" w14:paraId="445C3209" w14:textId="77777777" w:rsidTr="0067606D">
        <w:trPr>
          <w:cnfStyle w:val="100000000000" w:firstRow="1" w:lastRow="0" w:firstColumn="0" w:lastColumn="0" w:oddVBand="0" w:evenVBand="0" w:oddHBand="0" w:evenHBand="0" w:firstRowFirstColumn="0" w:firstRowLastColumn="0" w:lastRowFirstColumn="0" w:lastRowLastColumn="0"/>
        </w:trPr>
        <w:tc>
          <w:tcPr>
            <w:tcW w:w="1866" w:type="dxa"/>
            <w:tcMar>
              <w:left w:w="0" w:type="dxa"/>
              <w:right w:w="0" w:type="dxa"/>
            </w:tcMar>
          </w:tcPr>
          <w:p w14:paraId="7262F780" w14:textId="3B802B67" w:rsidR="0067606D" w:rsidRDefault="0067606D" w:rsidP="0067606D">
            <w:pPr>
              <w:pStyle w:val="TabellHuvud"/>
              <w:keepNext/>
              <w:keepLines/>
              <w:jc w:val="left"/>
            </w:pPr>
            <w:r>
              <w:t>År</w:t>
            </w:r>
          </w:p>
        </w:tc>
        <w:tc>
          <w:tcPr>
            <w:tcW w:w="2517" w:type="dxa"/>
          </w:tcPr>
          <w:p w14:paraId="6643713E" w14:textId="7D121B9D" w:rsidR="0067606D" w:rsidRDefault="0067606D" w:rsidP="0067606D">
            <w:pPr>
              <w:pStyle w:val="TabellHuvud"/>
              <w:keepNext/>
              <w:keepLines/>
            </w:pPr>
            <w:r>
              <w:t>Investeringar exkl. finansiella tillgångar</w:t>
            </w:r>
          </w:p>
        </w:tc>
      </w:tr>
      <w:tr w:rsidR="0067606D" w14:paraId="55FB2BB7" w14:textId="77777777" w:rsidTr="0067606D">
        <w:tc>
          <w:tcPr>
            <w:tcW w:w="1866" w:type="dxa"/>
            <w:tcMar>
              <w:left w:w="0" w:type="dxa"/>
              <w:right w:w="0" w:type="dxa"/>
            </w:tcMar>
            <w:vAlign w:val="bottom"/>
          </w:tcPr>
          <w:p w14:paraId="1FF86D4C" w14:textId="1BCC05CF" w:rsidR="0067606D" w:rsidRDefault="0067606D" w:rsidP="0067606D">
            <w:pPr>
              <w:pStyle w:val="TabellRader"/>
              <w:keepNext/>
              <w:keepLines/>
              <w:jc w:val="left"/>
            </w:pPr>
            <w:r>
              <w:t>2014</w:t>
            </w:r>
          </w:p>
        </w:tc>
        <w:tc>
          <w:tcPr>
            <w:tcW w:w="2517" w:type="dxa"/>
            <w:vAlign w:val="bottom"/>
          </w:tcPr>
          <w:p w14:paraId="10C44E43" w14:textId="3ADDAC3F" w:rsidR="0067606D" w:rsidRDefault="0067606D" w:rsidP="0067606D">
            <w:pPr>
              <w:pStyle w:val="TabellRader"/>
              <w:keepNext/>
              <w:keepLines/>
            </w:pPr>
            <w:r>
              <w:t>48 482</w:t>
            </w:r>
          </w:p>
        </w:tc>
      </w:tr>
      <w:tr w:rsidR="0067606D" w14:paraId="3628A2D2" w14:textId="77777777" w:rsidTr="0067606D">
        <w:tc>
          <w:tcPr>
            <w:tcW w:w="1866" w:type="dxa"/>
            <w:tcMar>
              <w:left w:w="0" w:type="dxa"/>
              <w:right w:w="0" w:type="dxa"/>
            </w:tcMar>
            <w:vAlign w:val="bottom"/>
          </w:tcPr>
          <w:p w14:paraId="1FC90158" w14:textId="36EBD6B5" w:rsidR="0067606D" w:rsidRDefault="0067606D" w:rsidP="0067606D">
            <w:pPr>
              <w:pStyle w:val="TabellRader"/>
              <w:keepNext/>
              <w:keepLines/>
              <w:jc w:val="left"/>
            </w:pPr>
            <w:r>
              <w:t>2015</w:t>
            </w:r>
          </w:p>
        </w:tc>
        <w:tc>
          <w:tcPr>
            <w:tcW w:w="2517" w:type="dxa"/>
            <w:vAlign w:val="bottom"/>
          </w:tcPr>
          <w:p w14:paraId="19D90885" w14:textId="6715C928" w:rsidR="0067606D" w:rsidRDefault="0067606D" w:rsidP="0067606D">
            <w:pPr>
              <w:pStyle w:val="TabellRader"/>
              <w:keepNext/>
              <w:keepLines/>
            </w:pPr>
            <w:r>
              <w:t>45 263</w:t>
            </w:r>
          </w:p>
        </w:tc>
      </w:tr>
      <w:tr w:rsidR="0067606D" w14:paraId="31D6D463" w14:textId="77777777" w:rsidTr="0067606D">
        <w:tc>
          <w:tcPr>
            <w:tcW w:w="1866" w:type="dxa"/>
            <w:tcBorders>
              <w:bottom w:val="single" w:sz="6" w:space="0" w:color="auto"/>
            </w:tcBorders>
            <w:tcMar>
              <w:left w:w="0" w:type="dxa"/>
              <w:right w:w="0" w:type="dxa"/>
            </w:tcMar>
            <w:vAlign w:val="bottom"/>
          </w:tcPr>
          <w:p w14:paraId="4FFB1739" w14:textId="57E79B95" w:rsidR="0067606D" w:rsidRDefault="0067606D" w:rsidP="0067606D">
            <w:pPr>
              <w:pStyle w:val="TabellRader"/>
              <w:keepNext/>
              <w:keepLines/>
              <w:jc w:val="left"/>
            </w:pPr>
            <w:r>
              <w:t>2016</w:t>
            </w:r>
          </w:p>
        </w:tc>
        <w:tc>
          <w:tcPr>
            <w:tcW w:w="2517" w:type="dxa"/>
            <w:tcBorders>
              <w:bottom w:val="single" w:sz="6" w:space="0" w:color="auto"/>
            </w:tcBorders>
            <w:vAlign w:val="bottom"/>
          </w:tcPr>
          <w:p w14:paraId="6E7FA481" w14:textId="1E6B2A64" w:rsidR="0067606D" w:rsidRDefault="0067606D" w:rsidP="0067606D">
            <w:pPr>
              <w:pStyle w:val="TabellRader"/>
              <w:keepNext/>
              <w:keepLines/>
            </w:pPr>
            <w:r>
              <w:t>45 662</w:t>
            </w:r>
          </w:p>
        </w:tc>
      </w:tr>
      <w:tr w:rsidR="0067606D" w14:paraId="4D52FCF1" w14:textId="77777777" w:rsidTr="0067606D">
        <w:tc>
          <w:tcPr>
            <w:tcW w:w="1866" w:type="dxa"/>
            <w:tcBorders>
              <w:top w:val="single" w:sz="6" w:space="0" w:color="auto"/>
              <w:bottom w:val="single" w:sz="4" w:space="0" w:color="auto"/>
            </w:tcBorders>
            <w:tcMar>
              <w:left w:w="0" w:type="dxa"/>
              <w:right w:w="0" w:type="dxa"/>
            </w:tcMar>
            <w:vAlign w:val="bottom"/>
          </w:tcPr>
          <w:p w14:paraId="199EA69F" w14:textId="565A0F1C" w:rsidR="0067606D" w:rsidRDefault="0067606D" w:rsidP="0067606D">
            <w:pPr>
              <w:pStyle w:val="TabellRader"/>
              <w:keepNext/>
              <w:keepLines/>
              <w:jc w:val="left"/>
            </w:pPr>
            <w:r>
              <w:t>2017</w:t>
            </w:r>
          </w:p>
        </w:tc>
        <w:tc>
          <w:tcPr>
            <w:tcW w:w="2517" w:type="dxa"/>
            <w:tcBorders>
              <w:top w:val="single" w:sz="6" w:space="0" w:color="auto"/>
              <w:bottom w:val="single" w:sz="4" w:space="0" w:color="auto"/>
            </w:tcBorders>
            <w:vAlign w:val="bottom"/>
          </w:tcPr>
          <w:p w14:paraId="076BCAE2" w14:textId="1ABD1D2A" w:rsidR="0067606D" w:rsidRDefault="0067606D" w:rsidP="0067606D">
            <w:pPr>
              <w:pStyle w:val="TabellRader"/>
              <w:keepNext/>
              <w:keepLines/>
            </w:pPr>
            <w:r>
              <w:t>46 807</w:t>
            </w:r>
          </w:p>
        </w:tc>
      </w:tr>
      <w:tr w:rsidR="0067606D" w:rsidRPr="00B815C9" w14:paraId="4FD88301" w14:textId="77777777" w:rsidTr="0067606D">
        <w:trPr>
          <w:cnfStyle w:val="010000000000" w:firstRow="0" w:lastRow="1" w:firstColumn="0" w:lastColumn="0" w:oddVBand="0" w:evenVBand="0" w:oddHBand="0" w:evenHBand="0" w:firstRowFirstColumn="0" w:firstRowLastColumn="0" w:lastRowFirstColumn="0" w:lastRowLastColumn="0"/>
        </w:trPr>
        <w:tc>
          <w:tcPr>
            <w:tcW w:w="1866" w:type="dxa"/>
            <w:tcBorders>
              <w:top w:val="single" w:sz="4" w:space="0" w:color="auto"/>
            </w:tcBorders>
            <w:tcMar>
              <w:left w:w="0" w:type="dxa"/>
              <w:right w:w="0" w:type="dxa"/>
            </w:tcMar>
            <w:vAlign w:val="bottom"/>
          </w:tcPr>
          <w:p w14:paraId="6F9323CD" w14:textId="33E5A970" w:rsidR="0067606D" w:rsidRPr="00B815C9" w:rsidRDefault="0067606D" w:rsidP="0067606D">
            <w:pPr>
              <w:pStyle w:val="TabellSlutsumma"/>
              <w:keepNext/>
              <w:keepLines/>
              <w:jc w:val="left"/>
            </w:pPr>
            <w:r w:rsidRPr="00B815C9">
              <w:t>2018</w:t>
            </w:r>
          </w:p>
        </w:tc>
        <w:tc>
          <w:tcPr>
            <w:tcW w:w="2517" w:type="dxa"/>
            <w:tcBorders>
              <w:top w:val="single" w:sz="4" w:space="0" w:color="auto"/>
            </w:tcBorders>
            <w:vAlign w:val="bottom"/>
          </w:tcPr>
          <w:p w14:paraId="091A4512" w14:textId="485BDA00" w:rsidR="0067606D" w:rsidRPr="00B815C9" w:rsidRDefault="0067606D" w:rsidP="0067606D">
            <w:pPr>
              <w:pStyle w:val="TabellSlutsumma"/>
              <w:keepNext/>
              <w:keepLines/>
            </w:pPr>
            <w:r>
              <w:t>51 412</w:t>
            </w:r>
          </w:p>
        </w:tc>
      </w:tr>
    </w:tbl>
    <w:p w14:paraId="69CF6233" w14:textId="77777777" w:rsidR="0067606D" w:rsidRPr="002D44B0" w:rsidRDefault="0067606D" w:rsidP="0067606D">
      <w:pPr>
        <w:pStyle w:val="TabellFotnot"/>
      </w:pPr>
      <w:r w:rsidRPr="002D44B0">
        <w:t>Käll</w:t>
      </w:r>
      <w:r>
        <w:t>or</w:t>
      </w:r>
      <w:r w:rsidRPr="002D44B0">
        <w:t>:</w:t>
      </w:r>
      <w:r>
        <w:t xml:space="preserve"> Årsredovisningen för staten 2014–2018, not om investeringar till finansieringsanalysen.</w:t>
      </w:r>
      <w:r w:rsidRPr="002D44B0">
        <w:t xml:space="preserve"> </w:t>
      </w:r>
    </w:p>
    <w:p w14:paraId="4026916F" w14:textId="77777777" w:rsidR="0067606D" w:rsidRPr="007A7CEC" w:rsidRDefault="0067606D" w:rsidP="0067606D">
      <w:pPr>
        <w:pStyle w:val="Brdtext"/>
      </w:pPr>
    </w:p>
    <w:p w14:paraId="5F0AC3B8" w14:textId="3338A03A" w:rsidR="0067606D" w:rsidRPr="00E03ABC" w:rsidRDefault="0067606D" w:rsidP="0067606D">
      <w:pPr>
        <w:pStyle w:val="Brdtext"/>
      </w:pPr>
      <w:r w:rsidRPr="003D7875">
        <w:t xml:space="preserve">Vid jämförelse mellan </w:t>
      </w:r>
      <w:r w:rsidRPr="003D7875">
        <w:fldChar w:fldCharType="begin"/>
      </w:r>
      <w:r w:rsidRPr="003D7875">
        <w:instrText xml:space="preserve"> REF  _Ref522722199 \* Lower \h  \* MERGEFORMAT </w:instrText>
      </w:r>
      <w:r w:rsidRPr="003D7875">
        <w:fldChar w:fldCharType="separate"/>
      </w:r>
      <w:r w:rsidR="00757DA4" w:rsidRPr="00CC0D68">
        <w:t xml:space="preserve">tabell </w:t>
      </w:r>
      <w:r w:rsidR="00757DA4" w:rsidRPr="00757DA4">
        <w:rPr>
          <w:bCs/>
          <w:noProof/>
        </w:rPr>
        <w:t>9</w:t>
      </w:r>
      <w:r w:rsidR="00757DA4" w:rsidRPr="00CC0D68">
        <w:t>.</w:t>
      </w:r>
      <w:r w:rsidR="00757DA4">
        <w:rPr>
          <w:noProof/>
        </w:rPr>
        <w:t>1</w:t>
      </w:r>
      <w:r w:rsidRPr="003D7875">
        <w:fldChar w:fldCharType="end"/>
      </w:r>
      <w:r w:rsidRPr="003D7875">
        <w:t xml:space="preserve"> och </w:t>
      </w:r>
      <w:r>
        <w:fldChar w:fldCharType="begin"/>
      </w:r>
      <w:r>
        <w:instrText xml:space="preserve"> REF  _Ref17897365 \* Lower \h </w:instrText>
      </w:r>
      <w:r>
        <w:fldChar w:fldCharType="separate"/>
      </w:r>
      <w:r w:rsidR="00757DA4">
        <w:t xml:space="preserve">tabell </w:t>
      </w:r>
      <w:r w:rsidR="00757DA4">
        <w:rPr>
          <w:bCs/>
          <w:noProof/>
        </w:rPr>
        <w:t>9</w:t>
      </w:r>
      <w:r w:rsidR="00757DA4">
        <w:t>.</w:t>
      </w:r>
      <w:r w:rsidR="00757DA4">
        <w:rPr>
          <w:noProof/>
        </w:rPr>
        <w:t>2</w:t>
      </w:r>
      <w:r>
        <w:fldChar w:fldCharType="end"/>
      </w:r>
      <w:r>
        <w:t xml:space="preserve"> </w:t>
      </w:r>
      <w:r w:rsidRPr="003D7875">
        <w:t>måste hänsyn tas till skillnader mellan vad som redovisas som en investering i investeringsplanen och vad som redovisas som en anläggnings</w:t>
      </w:r>
      <w:r>
        <w:softHyphen/>
      </w:r>
      <w:r w:rsidRPr="003D7875">
        <w:t>tillgång</w:t>
      </w:r>
      <w:r w:rsidRPr="00E03ABC">
        <w:t>. För 2018 förklaras skillnaderna av att utgifterna för forskning (</w:t>
      </w:r>
      <w:r w:rsidRPr="00AF40D1">
        <w:t>37,</w:t>
      </w:r>
      <w:r>
        <w:t>8</w:t>
      </w:r>
      <w:r w:rsidRPr="00AF40D1">
        <w:t> miljarder kronor</w:t>
      </w:r>
      <w:r w:rsidRPr="00E03ABC">
        <w:t xml:space="preserve">), </w:t>
      </w:r>
      <w:r>
        <w:t xml:space="preserve">ca hälften av </w:t>
      </w:r>
      <w:r w:rsidRPr="00E03ABC">
        <w:t>investeringarna i vidmakthållande (7,</w:t>
      </w:r>
      <w:r>
        <w:t>8</w:t>
      </w:r>
      <w:r w:rsidRPr="00E03ABC">
        <w:t> miljarder kronor) och en mindre del av investeringarna i utveckling (</w:t>
      </w:r>
      <w:r>
        <w:t>5,0</w:t>
      </w:r>
      <w:r w:rsidRPr="00E03ABC">
        <w:t xml:space="preserve"> miljarder kronor) inte redovisas som anläggningstillgångar utan som löpande kostnader i </w:t>
      </w:r>
      <w:r>
        <w:t>statens bokföring</w:t>
      </w:r>
      <w:r w:rsidRPr="00E03ABC">
        <w:t>.</w:t>
      </w:r>
    </w:p>
    <w:p w14:paraId="4DC19459" w14:textId="55B95453" w:rsidR="0067606D" w:rsidRDefault="0067606D" w:rsidP="0067606D">
      <w:pPr>
        <w:pStyle w:val="Rubrik2"/>
      </w:pPr>
      <w:bookmarkStart w:id="370" w:name="_Ref17375133"/>
      <w:bookmarkStart w:id="371" w:name="_Toc19298883"/>
      <w:r w:rsidRPr="00301A61">
        <w:lastRenderedPageBreak/>
        <w:t>Finansiering</w:t>
      </w:r>
      <w:r>
        <w:t xml:space="preserve"> av anläggningstillgångar och rörelsekapital i statens verksamhet</w:t>
      </w:r>
      <w:bookmarkEnd w:id="370"/>
      <w:bookmarkEnd w:id="371"/>
    </w:p>
    <w:p w14:paraId="24BD7206" w14:textId="401EC1B2" w:rsidR="0067606D" w:rsidRDefault="0067606D" w:rsidP="0067606D">
      <w:pPr>
        <w:pStyle w:val="Brdtext"/>
      </w:pPr>
      <w:r w:rsidRPr="00587E70">
        <w:t>Riksdagen beslutar årligen om en låneram i Riksgäldskontoret för investeringar i anlägg</w:t>
      </w:r>
      <w:r>
        <w:softHyphen/>
      </w:r>
      <w:r w:rsidRPr="00587E70">
        <w:t>ningstillgångar som används i statens verksamhet. Vidare beslutar riksdagen årligen om en kredit</w:t>
      </w:r>
      <w:r>
        <w:softHyphen/>
      </w:r>
      <w:r w:rsidRPr="00587E70">
        <w:t>ram i Riksgäldskontoret för att täcka behovet av rörelsekapital i statens verksamhet.</w:t>
      </w:r>
    </w:p>
    <w:p w14:paraId="7E115614" w14:textId="1FBCB020" w:rsidR="0067606D" w:rsidRPr="008B639D" w:rsidRDefault="0067606D" w:rsidP="0067606D">
      <w:pPr>
        <w:pStyle w:val="Rubrik4utannumrering"/>
        <w:keepNext w:val="0"/>
        <w:keepLines w:val="0"/>
      </w:pPr>
      <w:r w:rsidRPr="008B639D">
        <w:t>Låneram för 2020</w:t>
      </w:r>
    </w:p>
    <w:p w14:paraId="05D89978" w14:textId="77777777" w:rsidR="0067606D" w:rsidRDefault="0067606D" w:rsidP="0067606D">
      <w:pPr>
        <w:pStyle w:val="Brdtextmedindrag"/>
        <w:pBdr>
          <w:top w:val="single" w:sz="24" w:space="0" w:color="808080"/>
        </w:pBdr>
        <w:spacing w:before="20" w:line="140" w:lineRule="exact"/>
      </w:pPr>
    </w:p>
    <w:p w14:paraId="61844BDC" w14:textId="76F9A6B9" w:rsidR="0067606D" w:rsidRPr="00856BBF" w:rsidRDefault="0067606D" w:rsidP="0067606D">
      <w:pPr>
        <w:pStyle w:val="Brdtext"/>
        <w:rPr>
          <w:rFonts w:ascii="TradeGothic" w:hAnsi="TradeGothic"/>
          <w:b/>
          <w:sz w:val="20"/>
        </w:rPr>
      </w:pPr>
      <w:r>
        <w:rPr>
          <w:b/>
        </w:rPr>
        <w:t>Regeringens </w:t>
      </w:r>
      <w:r w:rsidRPr="007241B9">
        <w:rPr>
          <w:b/>
        </w:rPr>
        <w:t>förslag:</w:t>
      </w:r>
      <w:r w:rsidRPr="00C0621B">
        <w:rPr>
          <w:szCs w:val="22"/>
        </w:rPr>
        <w:t xml:space="preserve"> </w:t>
      </w:r>
      <w:r w:rsidRPr="00587E70">
        <w:rPr>
          <w:szCs w:val="22"/>
        </w:rPr>
        <w:t>Regeringen bemyndigas att för 20</w:t>
      </w:r>
      <w:r>
        <w:rPr>
          <w:szCs w:val="22"/>
        </w:rPr>
        <w:t>20</w:t>
      </w:r>
      <w:r w:rsidRPr="00587E70">
        <w:rPr>
          <w:szCs w:val="22"/>
        </w:rPr>
        <w:t xml:space="preserve"> besluta om lån i Riksgäldskontoret för investeringar i anläggningstillgångar som används i statens verksamhet som inklusive tidigare upp</w:t>
      </w:r>
      <w:r>
        <w:rPr>
          <w:szCs w:val="22"/>
        </w:rPr>
        <w:softHyphen/>
      </w:r>
      <w:r w:rsidRPr="00587E70">
        <w:rPr>
          <w:szCs w:val="22"/>
        </w:rPr>
        <w:t xml:space="preserve">låning uppgår till högst </w:t>
      </w:r>
      <w:r>
        <w:rPr>
          <w:szCs w:val="22"/>
        </w:rPr>
        <w:t>45 600 000 000 </w:t>
      </w:r>
      <w:r w:rsidRPr="00587E70">
        <w:rPr>
          <w:szCs w:val="22"/>
        </w:rPr>
        <w:t>kronor.</w:t>
      </w:r>
    </w:p>
    <w:p w14:paraId="2B5F2AC3" w14:textId="77777777" w:rsidR="0067606D" w:rsidRDefault="0067606D" w:rsidP="0067606D">
      <w:pPr>
        <w:pStyle w:val="Brdtextmedindrag"/>
        <w:pBdr>
          <w:bottom w:val="single" w:sz="24" w:space="0" w:color="808080"/>
        </w:pBdr>
        <w:spacing w:after="60" w:line="180" w:lineRule="exact"/>
        <w:ind w:firstLine="0"/>
      </w:pPr>
    </w:p>
    <w:p w14:paraId="7CF84DA2" w14:textId="77777777" w:rsidR="0067606D" w:rsidRPr="007241B9" w:rsidRDefault="0067606D" w:rsidP="0067606D">
      <w:pPr>
        <w:pStyle w:val="Brdtext"/>
      </w:pPr>
    </w:p>
    <w:p w14:paraId="07A3CC5F" w14:textId="063BA5D7" w:rsidR="0067606D" w:rsidRDefault="0067606D" w:rsidP="0067606D">
      <w:pPr>
        <w:pStyle w:val="Brdtextmedindrag"/>
      </w:pPr>
      <w:r w:rsidRPr="00061F6B">
        <w:rPr>
          <w:b/>
        </w:rPr>
        <w:t>Skälen</w:t>
      </w:r>
      <w:r>
        <w:rPr>
          <w:b/>
        </w:rPr>
        <w:t> </w:t>
      </w:r>
      <w:r w:rsidRPr="00061F6B">
        <w:rPr>
          <w:b/>
        </w:rPr>
        <w:t>för</w:t>
      </w:r>
      <w:r>
        <w:rPr>
          <w:b/>
        </w:rPr>
        <w:t> </w:t>
      </w:r>
      <w:r w:rsidRPr="00061F6B">
        <w:rPr>
          <w:b/>
        </w:rPr>
        <w:t>regeringens</w:t>
      </w:r>
      <w:r>
        <w:rPr>
          <w:b/>
        </w:rPr>
        <w:t> </w:t>
      </w:r>
      <w:r w:rsidRPr="00061F6B">
        <w:rPr>
          <w:b/>
        </w:rPr>
        <w:t>förslag:</w:t>
      </w:r>
      <w:r>
        <w:t xml:space="preserve"> </w:t>
      </w:r>
      <w:r w:rsidRPr="00587E70">
        <w:t>I</w:t>
      </w:r>
      <w:r>
        <w:t xml:space="preserve"> </w:t>
      </w:r>
      <w:r>
        <w:fldChar w:fldCharType="begin"/>
      </w:r>
      <w:r>
        <w:instrText xml:space="preserve"> REF  _Ref17178575 \* Lower \h </w:instrText>
      </w:r>
      <w:r>
        <w:fldChar w:fldCharType="separate"/>
      </w:r>
      <w:r w:rsidR="00757DA4" w:rsidRPr="00B44E46">
        <w:t xml:space="preserve">tabell </w:t>
      </w:r>
      <w:r w:rsidR="00757DA4">
        <w:rPr>
          <w:bCs/>
          <w:noProof/>
        </w:rPr>
        <w:t>9</w:t>
      </w:r>
      <w:r w:rsidR="00757DA4" w:rsidRPr="00B44E46">
        <w:t>.</w:t>
      </w:r>
      <w:r w:rsidR="00757DA4">
        <w:rPr>
          <w:noProof/>
        </w:rPr>
        <w:t>3</w:t>
      </w:r>
      <w:r>
        <w:fldChar w:fldCharType="end"/>
      </w:r>
      <w:r w:rsidRPr="00587E70">
        <w:t xml:space="preserve"> redovisas regeringens förslag till låneram avseende investeringar i anläggningstillgångar i statens verksamhet. Låneramen anger det högsta lånebelopp, inklusive tidigare tagna lån</w:t>
      </w:r>
      <w:r>
        <w:t>,</w:t>
      </w:r>
      <w:r w:rsidRPr="00587E70">
        <w:t xml:space="preserve"> som regeringen och myndigheterna under regeringen får ha i Riksgäldskontoret. Fördelningen på utgiftsområdesnivå är preliminär, då regeringen normalt fastställer respektive myndighets låne</w:t>
      </w:r>
      <w:r>
        <w:softHyphen/>
      </w:r>
      <w:r w:rsidRPr="00587E70">
        <w:t>ram i samband med att regleringsbreven beslutas. Förslaget för 20</w:t>
      </w:r>
      <w:r>
        <w:t>20</w:t>
      </w:r>
      <w:r w:rsidRPr="00587E70">
        <w:t xml:space="preserve">, om </w:t>
      </w:r>
      <w:r>
        <w:t>45,6 </w:t>
      </w:r>
      <w:r w:rsidRPr="00587E70">
        <w:t xml:space="preserve">miljarder kronor, är </w:t>
      </w:r>
      <w:r>
        <w:t>2,1 </w:t>
      </w:r>
      <w:r w:rsidRPr="00587E70">
        <w:t>miljarder kronor högre än innevarande års låneram. Låneramen har</w:t>
      </w:r>
      <w:r>
        <w:t xml:space="preserve">, inklusive förslaget för 2020, </w:t>
      </w:r>
      <w:r w:rsidRPr="00587E70">
        <w:t xml:space="preserve">i genomsnitt ökat nominellt med </w:t>
      </w:r>
      <w:r>
        <w:t>3,5 </w:t>
      </w:r>
      <w:r w:rsidRPr="00587E70">
        <w:t>procent per år</w:t>
      </w:r>
      <w:r>
        <w:t xml:space="preserve"> </w:t>
      </w:r>
      <w:r w:rsidRPr="00587E70">
        <w:t>under de senaste tio åren (20</w:t>
      </w:r>
      <w:r>
        <w:t>11</w:t>
      </w:r>
      <w:r w:rsidRPr="00587E70">
        <w:t>–20</w:t>
      </w:r>
      <w:r>
        <w:t>20</w:t>
      </w:r>
      <w:r w:rsidRPr="00587E70">
        <w:t>)</w:t>
      </w:r>
      <w:r>
        <w:t>.</w:t>
      </w:r>
      <w:r w:rsidRPr="00587E70">
        <w:t xml:space="preserve"> Myndigheternas totala skuld avseende investeringar i anläggningstillgångar som används i statens verksamhet uppgick den 31</w:t>
      </w:r>
      <w:r>
        <w:t> </w:t>
      </w:r>
      <w:r w:rsidRPr="00587E70">
        <w:t>december</w:t>
      </w:r>
      <w:r>
        <w:t> </w:t>
      </w:r>
      <w:r w:rsidRPr="00587E70">
        <w:t>201</w:t>
      </w:r>
      <w:r>
        <w:t>8</w:t>
      </w:r>
      <w:r w:rsidRPr="00587E70">
        <w:t xml:space="preserve"> till </w:t>
      </w:r>
      <w:r>
        <w:t>32,7 </w:t>
      </w:r>
      <w:r w:rsidRPr="00587E70">
        <w:t>miljarder kronor. Myndigheternas nyttjande av låneramen (utgående saldo per den 31</w:t>
      </w:r>
      <w:r>
        <w:t> </w:t>
      </w:r>
      <w:r w:rsidRPr="00587E70">
        <w:t xml:space="preserve">december som andel av låneramen) uppgick till </w:t>
      </w:r>
      <w:r>
        <w:t>82 </w:t>
      </w:r>
      <w:r w:rsidRPr="00587E70">
        <w:t>procent för 201</w:t>
      </w:r>
      <w:r>
        <w:t>8</w:t>
      </w:r>
      <w:r w:rsidRPr="00587E70">
        <w:t>. Det innebär att nyttjandegraden 201</w:t>
      </w:r>
      <w:r>
        <w:t>8</w:t>
      </w:r>
      <w:r w:rsidRPr="00587E70">
        <w:t xml:space="preserve"> var </w:t>
      </w:r>
      <w:r>
        <w:t xml:space="preserve">4 procentenheter högre jämfört med </w:t>
      </w:r>
      <w:r w:rsidRPr="00587E70">
        <w:t>201</w:t>
      </w:r>
      <w:r>
        <w:t>7</w:t>
      </w:r>
      <w:r w:rsidRPr="00587E70">
        <w:t>.</w:t>
      </w:r>
    </w:p>
    <w:p w14:paraId="1DBA256E" w14:textId="4B41C2B9" w:rsidR="0067606D" w:rsidRDefault="0067606D" w:rsidP="0067606D">
      <w:pPr>
        <w:pStyle w:val="Brdtextmedindrag"/>
        <w:keepNext/>
        <w:keepLines/>
      </w:pPr>
      <w:r>
        <w:t xml:space="preserve">Jämfört med tidigare år har </w:t>
      </w:r>
      <w:r>
        <w:fldChar w:fldCharType="begin"/>
      </w:r>
      <w:r>
        <w:instrText xml:space="preserve"> REF  _Ref17178575 \* Lower \h </w:instrText>
      </w:r>
      <w:r>
        <w:fldChar w:fldCharType="separate"/>
      </w:r>
      <w:r w:rsidR="00757DA4" w:rsidRPr="00B44E46">
        <w:t xml:space="preserve">tabell </w:t>
      </w:r>
      <w:r w:rsidR="00757DA4">
        <w:rPr>
          <w:bCs/>
          <w:noProof/>
        </w:rPr>
        <w:t>9</w:t>
      </w:r>
      <w:r w:rsidR="00757DA4" w:rsidRPr="00B44E46">
        <w:t>.</w:t>
      </w:r>
      <w:r w:rsidR="00757DA4">
        <w:rPr>
          <w:noProof/>
        </w:rPr>
        <w:t>3</w:t>
      </w:r>
      <w:r>
        <w:fldChar w:fldCharType="end"/>
      </w:r>
      <w:r>
        <w:t xml:space="preserve"> kompletterats med information om nyupplåning och amortering. Nyupplåningen beräknas till 13,1 miljarder kronor och utgör den huvudsakliga finansieringen av nya investeringar i statens egen verksamhet 2020, vilka framgår av </w:t>
      </w:r>
      <w:r>
        <w:fldChar w:fldCharType="begin"/>
      </w:r>
      <w:r>
        <w:instrText xml:space="preserve"> REF  _Ref522722199 \* Lower \h </w:instrText>
      </w:r>
      <w:r>
        <w:fldChar w:fldCharType="separate"/>
      </w:r>
      <w:r w:rsidR="00757DA4" w:rsidRPr="00CC0D68">
        <w:t xml:space="preserve">tabell </w:t>
      </w:r>
      <w:r w:rsidR="00757DA4" w:rsidRPr="00757DA4">
        <w:rPr>
          <w:bCs/>
          <w:noProof/>
        </w:rPr>
        <w:t>9</w:t>
      </w:r>
      <w:r w:rsidR="00757DA4" w:rsidRPr="00CC0D68">
        <w:t>.</w:t>
      </w:r>
      <w:r w:rsidR="00757DA4">
        <w:rPr>
          <w:noProof/>
        </w:rPr>
        <w:t>1</w:t>
      </w:r>
      <w:r>
        <w:fldChar w:fldCharType="end"/>
      </w:r>
      <w:r>
        <w:t xml:space="preserve">. </w:t>
      </w:r>
    </w:p>
    <w:p w14:paraId="06935FF1" w14:textId="1F4CEC1C" w:rsidR="0067606D" w:rsidRDefault="0067606D" w:rsidP="0067606D">
      <w:pPr>
        <w:pStyle w:val="Brdtextmedindrag"/>
        <w:keepNext/>
        <w:keepLines/>
      </w:pPr>
      <w:r w:rsidRPr="00587E70">
        <w:t xml:space="preserve">Av den begärda låneramen kommer </w:t>
      </w:r>
      <w:r>
        <w:t>0,2 </w:t>
      </w:r>
      <w:r w:rsidRPr="00587E70">
        <w:t>miljarder kronor inledningsvis inte att för</w:t>
      </w:r>
      <w:r>
        <w:softHyphen/>
      </w:r>
      <w:r w:rsidRPr="00587E70">
        <w:t>delas till myndigheterna. Syftet är att regeringen ska kunna hantera situationer då lånebehov uppstår till följd av oförutsedda händelser i myndigheternas verksamheter.</w:t>
      </w:r>
    </w:p>
    <w:p w14:paraId="5ED45E11" w14:textId="77777777" w:rsidR="0067606D" w:rsidRDefault="0067606D" w:rsidP="0067606D">
      <w:pPr>
        <w:pStyle w:val="Brdtextmedindrag"/>
        <w:keepNext/>
        <w:keepLines/>
      </w:pPr>
    </w:p>
    <w:p w14:paraId="17BF44B1" w14:textId="77777777" w:rsidR="0067606D" w:rsidRDefault="0067606D" w:rsidP="0067606D">
      <w:pPr>
        <w:pStyle w:val="Brdtext"/>
        <w:sectPr w:rsidR="0067606D" w:rsidSect="0067606D">
          <w:headerReference w:type="even" r:id="rId404"/>
          <w:headerReference w:type="default" r:id="rId405"/>
          <w:footerReference w:type="even" r:id="rId406"/>
          <w:footerReference w:type="default" r:id="rId407"/>
          <w:footerReference w:type="first" r:id="rId408"/>
          <w:pgSz w:w="11906" w:h="16838" w:code="9"/>
          <w:pgMar w:top="1304" w:right="1871" w:bottom="1531" w:left="1021" w:header="567" w:footer="1077" w:gutter="0"/>
          <w:cols w:num="2" w:space="340"/>
          <w:docGrid w:linePitch="360"/>
        </w:sectPr>
      </w:pPr>
    </w:p>
    <w:p w14:paraId="1FBB0289" w14:textId="016E9F2D" w:rsidR="0067606D" w:rsidRPr="00B44E46" w:rsidRDefault="0067606D" w:rsidP="0067606D">
      <w:pPr>
        <w:pStyle w:val="TabellRubrik"/>
      </w:pPr>
      <w:bookmarkStart w:id="372" w:name="_Ref17178575"/>
      <w:bookmarkStart w:id="373" w:name="_Toc19299038"/>
      <w:r w:rsidRPr="00B44E46">
        <w:lastRenderedPageBreak/>
        <w:t xml:space="preserve">Tabell </w:t>
      </w:r>
      <w:r w:rsidRPr="00B44E46">
        <w:rPr>
          <w:bCs/>
          <w:noProof/>
        </w:rPr>
        <w:fldChar w:fldCharType="begin"/>
      </w:r>
      <w:r w:rsidRPr="00B44E46">
        <w:rPr>
          <w:bCs/>
          <w:noProof/>
        </w:rPr>
        <w:instrText xml:space="preserve"> STYLEREF "Rubrik 1"\n \* MERGEFORMAT </w:instrText>
      </w:r>
      <w:r w:rsidRPr="00B44E46">
        <w:rPr>
          <w:bCs/>
          <w:noProof/>
        </w:rPr>
        <w:fldChar w:fldCharType="separate"/>
      </w:r>
      <w:r w:rsidR="00757DA4">
        <w:rPr>
          <w:bCs/>
          <w:noProof/>
        </w:rPr>
        <w:t>9</w:t>
      </w:r>
      <w:r w:rsidRPr="00B44E46">
        <w:rPr>
          <w:bCs/>
          <w:noProof/>
        </w:rPr>
        <w:fldChar w:fldCharType="end"/>
      </w:r>
      <w:r w:rsidRPr="00B44E46">
        <w:t>.</w:t>
      </w:r>
      <w:r w:rsidRPr="00B44E46">
        <w:rPr>
          <w:noProof/>
        </w:rPr>
        <w:fldChar w:fldCharType="begin"/>
      </w:r>
      <w:r w:rsidRPr="00B44E46">
        <w:rPr>
          <w:noProof/>
        </w:rPr>
        <w:instrText xml:space="preserve"> SEQ Tabell \* Arabic \s 1  \* MERGEFORMAT </w:instrText>
      </w:r>
      <w:r w:rsidRPr="00B44E46">
        <w:rPr>
          <w:noProof/>
        </w:rPr>
        <w:fldChar w:fldCharType="separate"/>
      </w:r>
      <w:r w:rsidR="00757DA4">
        <w:rPr>
          <w:noProof/>
        </w:rPr>
        <w:t>3</w:t>
      </w:r>
      <w:r w:rsidRPr="00B44E46">
        <w:rPr>
          <w:noProof/>
        </w:rPr>
        <w:fldChar w:fldCharType="end"/>
      </w:r>
      <w:bookmarkEnd w:id="372"/>
      <w:r w:rsidRPr="00B44E46">
        <w:rPr>
          <w:noProof/>
        </w:rPr>
        <w:tab/>
      </w:r>
      <w:r w:rsidRPr="00B44E46">
        <w:t>Låneramar för investeringar som används i statens egen verksamhet</w:t>
      </w:r>
      <w:bookmarkEnd w:id="373"/>
    </w:p>
    <w:p w14:paraId="645CF924" w14:textId="77A86ADB" w:rsidR="0067606D" w:rsidRPr="00B44E46" w:rsidRDefault="0067606D" w:rsidP="0067606D">
      <w:pPr>
        <w:pStyle w:val="TabellUnderrubrik"/>
      </w:pPr>
      <w:r w:rsidRPr="00B44E46">
        <w:t>Miljoner kronor</w:t>
      </w:r>
    </w:p>
    <w:tbl>
      <w:tblPr>
        <w:tblStyle w:val="RKEgentabell"/>
        <w:tblW w:w="5000" w:type="pct"/>
        <w:tblInd w:w="0" w:type="dxa"/>
        <w:tblLook w:val="0060" w:firstRow="1" w:lastRow="1" w:firstColumn="0" w:lastColumn="0" w:noHBand="0" w:noVBand="0"/>
      </w:tblPr>
      <w:tblGrid>
        <w:gridCol w:w="338"/>
        <w:gridCol w:w="3512"/>
        <w:gridCol w:w="684"/>
        <w:gridCol w:w="896"/>
        <w:gridCol w:w="896"/>
        <w:gridCol w:w="896"/>
        <w:gridCol w:w="896"/>
        <w:gridCol w:w="896"/>
      </w:tblGrid>
      <w:tr w:rsidR="0067606D" w:rsidRPr="00B44E46" w14:paraId="2EC38A30" w14:textId="77777777" w:rsidTr="0067606D">
        <w:trPr>
          <w:cnfStyle w:val="100000000000" w:firstRow="1" w:lastRow="0" w:firstColumn="0" w:lastColumn="0" w:oddVBand="0" w:evenVBand="0" w:oddHBand="0" w:evenHBand="0" w:firstRowFirstColumn="0" w:firstRowLastColumn="0" w:lastRowFirstColumn="0" w:lastRowLastColumn="0"/>
        </w:trPr>
        <w:tc>
          <w:tcPr>
            <w:tcW w:w="2202" w:type="pct"/>
            <w:gridSpan w:val="2"/>
            <w:tcMar>
              <w:left w:w="0" w:type="dxa"/>
              <w:right w:w="0" w:type="dxa"/>
            </w:tcMar>
            <w:vAlign w:val="bottom"/>
          </w:tcPr>
          <w:p w14:paraId="5F2F20A7" w14:textId="5CF896EE" w:rsidR="0067606D" w:rsidRPr="00B44E46" w:rsidRDefault="0067606D" w:rsidP="0067606D">
            <w:pPr>
              <w:pStyle w:val="TabellHuvud"/>
              <w:jc w:val="left"/>
            </w:pPr>
            <w:r w:rsidRPr="00B44E46">
              <w:t>Utgiftsområde</w:t>
            </w:r>
          </w:p>
        </w:tc>
        <w:tc>
          <w:tcPr>
            <w:tcW w:w="148" w:type="pct"/>
            <w:vAlign w:val="bottom"/>
          </w:tcPr>
          <w:p w14:paraId="5A46E5FC" w14:textId="77777777" w:rsidR="0067606D" w:rsidRDefault="0067606D" w:rsidP="0067606D">
            <w:pPr>
              <w:pStyle w:val="TabellHuvud"/>
            </w:pPr>
            <w:r w:rsidRPr="00B44E46">
              <w:t xml:space="preserve">Beslutad låneram </w:t>
            </w:r>
          </w:p>
          <w:p w14:paraId="16188C81" w14:textId="0AD2F67E" w:rsidR="0067606D" w:rsidRPr="00B44E46" w:rsidRDefault="0067606D" w:rsidP="0067606D">
            <w:pPr>
              <w:pStyle w:val="TabellHuvud"/>
            </w:pPr>
            <w:r w:rsidRPr="00B44E46">
              <w:t>2018</w:t>
            </w:r>
          </w:p>
        </w:tc>
        <w:tc>
          <w:tcPr>
            <w:tcW w:w="530" w:type="pct"/>
            <w:vAlign w:val="bottom"/>
          </w:tcPr>
          <w:p w14:paraId="067548A8" w14:textId="1E2E16B9" w:rsidR="0067606D" w:rsidRPr="00B44E46" w:rsidRDefault="0067606D" w:rsidP="0067606D">
            <w:pPr>
              <w:pStyle w:val="TabellHuvud"/>
            </w:pPr>
            <w:r w:rsidRPr="00B44E46">
              <w:t>Skuld</w:t>
            </w:r>
          </w:p>
          <w:p w14:paraId="2E048860" w14:textId="344D8D2F" w:rsidR="0067606D" w:rsidRPr="00B44E46" w:rsidRDefault="0067606D" w:rsidP="0067606D">
            <w:pPr>
              <w:pStyle w:val="TabellHuvud"/>
            </w:pPr>
            <w:r w:rsidRPr="00B44E46">
              <w:t>2018-12-31</w:t>
            </w:r>
          </w:p>
        </w:tc>
        <w:tc>
          <w:tcPr>
            <w:tcW w:w="530" w:type="pct"/>
            <w:vAlign w:val="bottom"/>
          </w:tcPr>
          <w:p w14:paraId="79AC19FD" w14:textId="59C23EA2" w:rsidR="0067606D" w:rsidRPr="00B44E46" w:rsidRDefault="0067606D" w:rsidP="0067606D">
            <w:pPr>
              <w:pStyle w:val="TabellHuvud"/>
            </w:pPr>
            <w:r w:rsidRPr="00B44E46">
              <w:t>Beslutad låneram 2019</w:t>
            </w:r>
          </w:p>
        </w:tc>
        <w:tc>
          <w:tcPr>
            <w:tcW w:w="530" w:type="pct"/>
            <w:vAlign w:val="bottom"/>
          </w:tcPr>
          <w:p w14:paraId="5810BA90" w14:textId="77777777" w:rsidR="0067606D" w:rsidRPr="00B44E46" w:rsidRDefault="0067606D" w:rsidP="0067606D">
            <w:pPr>
              <w:pStyle w:val="TabellHuvud"/>
            </w:pPr>
            <w:r w:rsidRPr="00B44E46">
              <w:t xml:space="preserve">Begärd låneram </w:t>
            </w:r>
          </w:p>
          <w:p w14:paraId="7EF09F51" w14:textId="14D2028D" w:rsidR="0067606D" w:rsidRPr="00B44E46" w:rsidRDefault="0067606D" w:rsidP="0067606D">
            <w:pPr>
              <w:pStyle w:val="TabellHuvud"/>
            </w:pPr>
            <w:r w:rsidRPr="00B44E46">
              <w:t>2020</w:t>
            </w:r>
            <w:r w:rsidRPr="00580C61">
              <w:rPr>
                <w:vertAlign w:val="superscript"/>
              </w:rPr>
              <w:t>1</w:t>
            </w:r>
          </w:p>
        </w:tc>
        <w:tc>
          <w:tcPr>
            <w:tcW w:w="530" w:type="pct"/>
            <w:vAlign w:val="bottom"/>
          </w:tcPr>
          <w:p w14:paraId="30A650F3" w14:textId="22B06D3E" w:rsidR="0067606D" w:rsidRPr="00B44E46" w:rsidRDefault="0067606D" w:rsidP="0067606D">
            <w:pPr>
              <w:pStyle w:val="TabellHuvud"/>
            </w:pPr>
            <w:r w:rsidRPr="00B44E46">
              <w:t>Beräknad amortering 2020</w:t>
            </w:r>
          </w:p>
        </w:tc>
        <w:tc>
          <w:tcPr>
            <w:tcW w:w="531" w:type="pct"/>
            <w:vAlign w:val="bottom"/>
          </w:tcPr>
          <w:p w14:paraId="701CDB76" w14:textId="332BC160" w:rsidR="0067606D" w:rsidRPr="00B44E46" w:rsidRDefault="0067606D" w:rsidP="0067606D">
            <w:pPr>
              <w:pStyle w:val="TabellHuvud"/>
            </w:pPr>
            <w:r w:rsidRPr="00B44E46">
              <w:t>Beräknad nyupplåning 2020</w:t>
            </w:r>
          </w:p>
        </w:tc>
      </w:tr>
      <w:tr w:rsidR="0067606D" w:rsidRPr="00B44E46" w14:paraId="783BCD33" w14:textId="77777777" w:rsidTr="0067606D">
        <w:tc>
          <w:tcPr>
            <w:tcW w:w="221" w:type="pct"/>
            <w:tcMar>
              <w:left w:w="0" w:type="dxa"/>
              <w:right w:w="0" w:type="dxa"/>
            </w:tcMar>
            <w:vAlign w:val="bottom"/>
          </w:tcPr>
          <w:p w14:paraId="1E990F75" w14:textId="1C9D081E" w:rsidR="0067606D" w:rsidRPr="00B44E46" w:rsidRDefault="0067606D" w:rsidP="0067606D">
            <w:pPr>
              <w:pStyle w:val="TabellRader"/>
              <w:jc w:val="left"/>
            </w:pPr>
            <w:r w:rsidRPr="00B44E46">
              <w:t>1</w:t>
            </w:r>
          </w:p>
        </w:tc>
        <w:tc>
          <w:tcPr>
            <w:tcW w:w="1980" w:type="pct"/>
            <w:vAlign w:val="bottom"/>
          </w:tcPr>
          <w:p w14:paraId="70F2C1EF" w14:textId="059E6668" w:rsidR="0067606D" w:rsidRPr="00B44E46" w:rsidRDefault="0067606D" w:rsidP="0067606D">
            <w:pPr>
              <w:pStyle w:val="TabellRader"/>
              <w:jc w:val="left"/>
            </w:pPr>
            <w:r w:rsidRPr="00B44E46">
              <w:t>Rikets styrelse</w:t>
            </w:r>
            <w:r w:rsidRPr="00144FC9">
              <w:rPr>
                <w:vertAlign w:val="superscript"/>
              </w:rPr>
              <w:t>2</w:t>
            </w:r>
          </w:p>
        </w:tc>
        <w:tc>
          <w:tcPr>
            <w:tcW w:w="148" w:type="pct"/>
          </w:tcPr>
          <w:p w14:paraId="245F6626" w14:textId="14ABE11B" w:rsidR="0067606D" w:rsidRPr="00E64A44" w:rsidRDefault="0067606D" w:rsidP="0067606D">
            <w:pPr>
              <w:pStyle w:val="TabellRader"/>
            </w:pPr>
            <w:r w:rsidRPr="00E64A44">
              <w:t>1</w:t>
            </w:r>
            <w:r>
              <w:t xml:space="preserve"> </w:t>
            </w:r>
            <w:r w:rsidRPr="00E64A44">
              <w:t>81</w:t>
            </w:r>
            <w:r>
              <w:t>6</w:t>
            </w:r>
          </w:p>
        </w:tc>
        <w:tc>
          <w:tcPr>
            <w:tcW w:w="530" w:type="pct"/>
            <w:vAlign w:val="bottom"/>
          </w:tcPr>
          <w:p w14:paraId="2C06E423" w14:textId="13AE2093" w:rsidR="0067606D" w:rsidRPr="00E64A44" w:rsidRDefault="0067606D" w:rsidP="0067606D">
            <w:pPr>
              <w:pStyle w:val="TabellRader"/>
            </w:pPr>
            <w:r w:rsidRPr="00E64A44">
              <w:t>1</w:t>
            </w:r>
            <w:r>
              <w:t xml:space="preserve"> </w:t>
            </w:r>
            <w:r w:rsidRPr="00E64A44">
              <w:t>435</w:t>
            </w:r>
          </w:p>
        </w:tc>
        <w:tc>
          <w:tcPr>
            <w:tcW w:w="530" w:type="pct"/>
            <w:vAlign w:val="bottom"/>
          </w:tcPr>
          <w:p w14:paraId="1A3AF18A" w14:textId="67527DD4" w:rsidR="0067606D" w:rsidRPr="00E64A44" w:rsidRDefault="0067606D" w:rsidP="0067606D">
            <w:pPr>
              <w:pStyle w:val="TabellRader"/>
            </w:pPr>
            <w:r w:rsidRPr="00E64A44">
              <w:t>1</w:t>
            </w:r>
            <w:r>
              <w:t xml:space="preserve"> </w:t>
            </w:r>
            <w:r w:rsidRPr="00E64A44">
              <w:t>9</w:t>
            </w:r>
            <w:r>
              <w:t>90</w:t>
            </w:r>
          </w:p>
        </w:tc>
        <w:tc>
          <w:tcPr>
            <w:tcW w:w="530" w:type="pct"/>
            <w:vAlign w:val="bottom"/>
          </w:tcPr>
          <w:p w14:paraId="6DA22C01" w14:textId="7B482832" w:rsidR="0067606D" w:rsidRDefault="0067606D" w:rsidP="0067606D">
            <w:pPr>
              <w:pStyle w:val="TabellRader"/>
            </w:pPr>
            <w:r w:rsidRPr="00E64A44">
              <w:t>2</w:t>
            </w:r>
            <w:r>
              <w:t xml:space="preserve"> </w:t>
            </w:r>
            <w:r w:rsidRPr="00E64A44">
              <w:t>143</w:t>
            </w:r>
          </w:p>
        </w:tc>
        <w:tc>
          <w:tcPr>
            <w:tcW w:w="530" w:type="pct"/>
            <w:vAlign w:val="bottom"/>
          </w:tcPr>
          <w:p w14:paraId="7919C000" w14:textId="6DB80566" w:rsidR="0067606D" w:rsidRPr="00E64A44" w:rsidRDefault="0067606D" w:rsidP="0067606D">
            <w:pPr>
              <w:pStyle w:val="TabellRader"/>
            </w:pPr>
            <w:r w:rsidRPr="00E64A44">
              <w:t>403</w:t>
            </w:r>
          </w:p>
        </w:tc>
        <w:tc>
          <w:tcPr>
            <w:tcW w:w="531" w:type="pct"/>
            <w:vAlign w:val="bottom"/>
          </w:tcPr>
          <w:p w14:paraId="62EDE1AC" w14:textId="43784C73" w:rsidR="0067606D" w:rsidRPr="00E64A44" w:rsidRDefault="0067606D" w:rsidP="0067606D">
            <w:pPr>
              <w:pStyle w:val="TabellRader"/>
            </w:pPr>
            <w:r w:rsidRPr="00E64A44">
              <w:t>767</w:t>
            </w:r>
          </w:p>
        </w:tc>
      </w:tr>
      <w:tr w:rsidR="0067606D" w:rsidRPr="00B44E46" w14:paraId="519A235A" w14:textId="77777777" w:rsidTr="0067606D">
        <w:tc>
          <w:tcPr>
            <w:tcW w:w="221" w:type="pct"/>
            <w:tcMar>
              <w:left w:w="0" w:type="dxa"/>
              <w:right w:w="0" w:type="dxa"/>
            </w:tcMar>
            <w:vAlign w:val="bottom"/>
          </w:tcPr>
          <w:p w14:paraId="5E7186FF" w14:textId="4B651CF1" w:rsidR="0067606D" w:rsidRPr="00B44E46" w:rsidRDefault="0067606D" w:rsidP="0067606D">
            <w:pPr>
              <w:pStyle w:val="TabellRader"/>
              <w:jc w:val="left"/>
            </w:pPr>
            <w:r w:rsidRPr="00B44E46">
              <w:t>2</w:t>
            </w:r>
          </w:p>
        </w:tc>
        <w:tc>
          <w:tcPr>
            <w:tcW w:w="1980" w:type="pct"/>
            <w:vAlign w:val="bottom"/>
          </w:tcPr>
          <w:p w14:paraId="4454CDE0" w14:textId="0DB1D32D" w:rsidR="0067606D" w:rsidRPr="00B44E46" w:rsidRDefault="0067606D" w:rsidP="0067606D">
            <w:pPr>
              <w:pStyle w:val="TabellRader"/>
              <w:jc w:val="left"/>
            </w:pPr>
            <w:r w:rsidRPr="00B44E46">
              <w:t>Samhällsekonomi och finansförvaltning</w:t>
            </w:r>
          </w:p>
        </w:tc>
        <w:tc>
          <w:tcPr>
            <w:tcW w:w="148" w:type="pct"/>
          </w:tcPr>
          <w:p w14:paraId="7BBAD357" w14:textId="0338EC5E" w:rsidR="0067606D" w:rsidRPr="00E64A44" w:rsidRDefault="0067606D" w:rsidP="0067606D">
            <w:pPr>
              <w:pStyle w:val="TabellRader"/>
            </w:pPr>
            <w:r w:rsidRPr="00E64A44">
              <w:t>834</w:t>
            </w:r>
          </w:p>
        </w:tc>
        <w:tc>
          <w:tcPr>
            <w:tcW w:w="530" w:type="pct"/>
            <w:vAlign w:val="bottom"/>
          </w:tcPr>
          <w:p w14:paraId="046AD575" w14:textId="232A6BC5" w:rsidR="0067606D" w:rsidRPr="00E64A44" w:rsidRDefault="0067606D" w:rsidP="0067606D">
            <w:pPr>
              <w:pStyle w:val="TabellRader"/>
            </w:pPr>
            <w:r w:rsidRPr="00E64A44">
              <w:t>586</w:t>
            </w:r>
          </w:p>
        </w:tc>
        <w:tc>
          <w:tcPr>
            <w:tcW w:w="530" w:type="pct"/>
            <w:vAlign w:val="bottom"/>
          </w:tcPr>
          <w:p w14:paraId="6576C30F" w14:textId="1C0D205A" w:rsidR="0067606D" w:rsidRPr="00E64A44" w:rsidRDefault="0067606D" w:rsidP="0067606D">
            <w:pPr>
              <w:pStyle w:val="TabellRader"/>
            </w:pPr>
            <w:r w:rsidRPr="00E64A44">
              <w:t>983</w:t>
            </w:r>
          </w:p>
        </w:tc>
        <w:tc>
          <w:tcPr>
            <w:tcW w:w="530" w:type="pct"/>
            <w:vAlign w:val="bottom"/>
          </w:tcPr>
          <w:p w14:paraId="6F62B78D" w14:textId="4BD790E2" w:rsidR="0067606D" w:rsidRDefault="0067606D" w:rsidP="0067606D">
            <w:pPr>
              <w:pStyle w:val="TabellRader"/>
            </w:pPr>
            <w:r w:rsidRPr="00E64A44">
              <w:t>1</w:t>
            </w:r>
            <w:r>
              <w:t xml:space="preserve"> </w:t>
            </w:r>
            <w:r w:rsidRPr="00E64A44">
              <w:t>0</w:t>
            </w:r>
            <w:r>
              <w:t>67</w:t>
            </w:r>
          </w:p>
        </w:tc>
        <w:tc>
          <w:tcPr>
            <w:tcW w:w="530" w:type="pct"/>
            <w:vAlign w:val="bottom"/>
          </w:tcPr>
          <w:p w14:paraId="7CB61D30" w14:textId="63C1F1B6" w:rsidR="0067606D" w:rsidRPr="00E64A44" w:rsidRDefault="0067606D" w:rsidP="0067606D">
            <w:pPr>
              <w:pStyle w:val="TabellRader"/>
            </w:pPr>
            <w:r w:rsidRPr="00E64A44">
              <w:t>237</w:t>
            </w:r>
          </w:p>
        </w:tc>
        <w:tc>
          <w:tcPr>
            <w:tcW w:w="531" w:type="pct"/>
            <w:vAlign w:val="bottom"/>
          </w:tcPr>
          <w:p w14:paraId="3417DA99" w14:textId="0CED0A70" w:rsidR="0067606D" w:rsidRPr="00E64A44" w:rsidRDefault="0067606D" w:rsidP="0067606D">
            <w:pPr>
              <w:pStyle w:val="TabellRader"/>
            </w:pPr>
            <w:r w:rsidRPr="00E64A44">
              <w:t>430</w:t>
            </w:r>
          </w:p>
        </w:tc>
      </w:tr>
      <w:tr w:rsidR="0067606D" w:rsidRPr="00B44E46" w14:paraId="0F6512ED" w14:textId="77777777" w:rsidTr="0067606D">
        <w:tc>
          <w:tcPr>
            <w:tcW w:w="221" w:type="pct"/>
            <w:tcMar>
              <w:left w:w="0" w:type="dxa"/>
              <w:right w:w="0" w:type="dxa"/>
            </w:tcMar>
            <w:vAlign w:val="bottom"/>
          </w:tcPr>
          <w:p w14:paraId="1D7F990B" w14:textId="5A4BC429" w:rsidR="0067606D" w:rsidRPr="00B44E46" w:rsidRDefault="0067606D" w:rsidP="0067606D">
            <w:pPr>
              <w:pStyle w:val="TabellRader"/>
              <w:jc w:val="left"/>
            </w:pPr>
            <w:r w:rsidRPr="00B44E46">
              <w:t>3</w:t>
            </w:r>
          </w:p>
        </w:tc>
        <w:tc>
          <w:tcPr>
            <w:tcW w:w="1980" w:type="pct"/>
            <w:vAlign w:val="bottom"/>
          </w:tcPr>
          <w:p w14:paraId="431EF6B7" w14:textId="2F9DBD61" w:rsidR="0067606D" w:rsidRPr="00B44E46" w:rsidRDefault="0067606D" w:rsidP="0067606D">
            <w:pPr>
              <w:pStyle w:val="TabellRader"/>
              <w:jc w:val="left"/>
            </w:pPr>
            <w:r w:rsidRPr="00B44E46">
              <w:t>Skatt, tull och exekution</w:t>
            </w:r>
          </w:p>
        </w:tc>
        <w:tc>
          <w:tcPr>
            <w:tcW w:w="148" w:type="pct"/>
          </w:tcPr>
          <w:p w14:paraId="694998CB" w14:textId="33228B59" w:rsidR="0067606D" w:rsidRPr="00E64A44" w:rsidRDefault="0067606D" w:rsidP="0067606D">
            <w:pPr>
              <w:pStyle w:val="TabellRader"/>
            </w:pPr>
            <w:r w:rsidRPr="00E64A44">
              <w:t>1</w:t>
            </w:r>
            <w:r>
              <w:t xml:space="preserve"> </w:t>
            </w:r>
            <w:r w:rsidRPr="00E64A44">
              <w:t>780</w:t>
            </w:r>
          </w:p>
        </w:tc>
        <w:tc>
          <w:tcPr>
            <w:tcW w:w="530" w:type="pct"/>
            <w:vAlign w:val="bottom"/>
          </w:tcPr>
          <w:p w14:paraId="15EB9B68" w14:textId="11A2ABEE" w:rsidR="0067606D" w:rsidRPr="00E64A44" w:rsidRDefault="0067606D" w:rsidP="0067606D">
            <w:pPr>
              <w:pStyle w:val="TabellRader"/>
            </w:pPr>
            <w:r w:rsidRPr="00E64A44">
              <w:t>1</w:t>
            </w:r>
            <w:r>
              <w:t xml:space="preserve"> </w:t>
            </w:r>
            <w:r w:rsidRPr="00E64A44">
              <w:t>590</w:t>
            </w:r>
          </w:p>
        </w:tc>
        <w:tc>
          <w:tcPr>
            <w:tcW w:w="530" w:type="pct"/>
            <w:vAlign w:val="bottom"/>
          </w:tcPr>
          <w:p w14:paraId="2FFDD713" w14:textId="3E9EE381" w:rsidR="0067606D" w:rsidRPr="00E64A44" w:rsidRDefault="0067606D" w:rsidP="0067606D">
            <w:pPr>
              <w:pStyle w:val="TabellRader"/>
            </w:pPr>
            <w:r w:rsidRPr="00E64A44">
              <w:t>1</w:t>
            </w:r>
            <w:r>
              <w:t xml:space="preserve"> </w:t>
            </w:r>
            <w:r w:rsidRPr="00E64A44">
              <w:t>860</w:t>
            </w:r>
          </w:p>
        </w:tc>
        <w:tc>
          <w:tcPr>
            <w:tcW w:w="530" w:type="pct"/>
            <w:vAlign w:val="bottom"/>
          </w:tcPr>
          <w:p w14:paraId="38D44D05" w14:textId="495A806E" w:rsidR="0067606D" w:rsidRDefault="0067606D" w:rsidP="0067606D">
            <w:pPr>
              <w:pStyle w:val="TabellRader"/>
            </w:pPr>
            <w:r w:rsidRPr="00E64A44">
              <w:t>1</w:t>
            </w:r>
            <w:r>
              <w:t xml:space="preserve"> </w:t>
            </w:r>
            <w:r w:rsidRPr="00E64A44">
              <w:t>920</w:t>
            </w:r>
          </w:p>
        </w:tc>
        <w:tc>
          <w:tcPr>
            <w:tcW w:w="530" w:type="pct"/>
            <w:vAlign w:val="bottom"/>
          </w:tcPr>
          <w:p w14:paraId="19842F07" w14:textId="40D3CAAE" w:rsidR="0067606D" w:rsidRPr="00E64A44" w:rsidRDefault="0067606D" w:rsidP="0067606D">
            <w:pPr>
              <w:pStyle w:val="TabellRader"/>
            </w:pPr>
            <w:r w:rsidRPr="00E64A44">
              <w:t>509</w:t>
            </w:r>
          </w:p>
        </w:tc>
        <w:tc>
          <w:tcPr>
            <w:tcW w:w="531" w:type="pct"/>
            <w:vAlign w:val="bottom"/>
          </w:tcPr>
          <w:p w14:paraId="749BE244" w14:textId="370D6FBB" w:rsidR="0067606D" w:rsidRPr="00E64A44" w:rsidRDefault="0067606D" w:rsidP="0067606D">
            <w:pPr>
              <w:pStyle w:val="TabellRader"/>
            </w:pPr>
            <w:r w:rsidRPr="00E64A44">
              <w:t>543</w:t>
            </w:r>
          </w:p>
        </w:tc>
      </w:tr>
      <w:tr w:rsidR="0067606D" w:rsidRPr="00B44E46" w14:paraId="50E892D8" w14:textId="77777777" w:rsidTr="0067606D">
        <w:tc>
          <w:tcPr>
            <w:tcW w:w="221" w:type="pct"/>
            <w:tcMar>
              <w:left w:w="0" w:type="dxa"/>
              <w:right w:w="0" w:type="dxa"/>
            </w:tcMar>
            <w:vAlign w:val="bottom"/>
          </w:tcPr>
          <w:p w14:paraId="3393CBC4" w14:textId="6750753B" w:rsidR="0067606D" w:rsidRPr="00B44E46" w:rsidRDefault="0067606D" w:rsidP="0067606D">
            <w:pPr>
              <w:pStyle w:val="TabellRader"/>
              <w:jc w:val="left"/>
            </w:pPr>
            <w:r w:rsidRPr="00B44E46">
              <w:t>4</w:t>
            </w:r>
          </w:p>
        </w:tc>
        <w:tc>
          <w:tcPr>
            <w:tcW w:w="1980" w:type="pct"/>
            <w:vAlign w:val="bottom"/>
          </w:tcPr>
          <w:p w14:paraId="47FCE47C" w14:textId="27B9ECF7" w:rsidR="0067606D" w:rsidRPr="00B44E46" w:rsidRDefault="0067606D" w:rsidP="0067606D">
            <w:pPr>
              <w:pStyle w:val="TabellRader"/>
              <w:jc w:val="left"/>
            </w:pPr>
            <w:r w:rsidRPr="00B44E46">
              <w:t>Rättsväsendet</w:t>
            </w:r>
          </w:p>
        </w:tc>
        <w:tc>
          <w:tcPr>
            <w:tcW w:w="148" w:type="pct"/>
          </w:tcPr>
          <w:p w14:paraId="31093720" w14:textId="08B9C2E3" w:rsidR="0067606D" w:rsidRPr="00E64A44" w:rsidRDefault="0067606D" w:rsidP="0067606D">
            <w:pPr>
              <w:pStyle w:val="TabellRader"/>
            </w:pPr>
            <w:r w:rsidRPr="00E64A44">
              <w:t>6</w:t>
            </w:r>
            <w:r>
              <w:t xml:space="preserve"> </w:t>
            </w:r>
            <w:r w:rsidRPr="00E64A44">
              <w:t>380</w:t>
            </w:r>
          </w:p>
        </w:tc>
        <w:tc>
          <w:tcPr>
            <w:tcW w:w="530" w:type="pct"/>
            <w:vAlign w:val="bottom"/>
          </w:tcPr>
          <w:p w14:paraId="4BD6516C" w14:textId="687E3A08" w:rsidR="0067606D" w:rsidRPr="00E64A44" w:rsidRDefault="0067606D" w:rsidP="0067606D">
            <w:pPr>
              <w:pStyle w:val="TabellRader"/>
            </w:pPr>
            <w:r w:rsidRPr="00E64A44">
              <w:t>5</w:t>
            </w:r>
            <w:r>
              <w:t xml:space="preserve"> </w:t>
            </w:r>
            <w:r w:rsidRPr="00E64A44">
              <w:t>663</w:t>
            </w:r>
          </w:p>
        </w:tc>
        <w:tc>
          <w:tcPr>
            <w:tcW w:w="530" w:type="pct"/>
            <w:vAlign w:val="bottom"/>
          </w:tcPr>
          <w:p w14:paraId="3863A356" w14:textId="708A984A" w:rsidR="0067606D" w:rsidRPr="00E64A44" w:rsidRDefault="0067606D" w:rsidP="0067606D">
            <w:pPr>
              <w:pStyle w:val="TabellRader"/>
            </w:pPr>
            <w:r w:rsidRPr="00E64A44">
              <w:t>8</w:t>
            </w:r>
            <w:r>
              <w:t xml:space="preserve"> </w:t>
            </w:r>
            <w:r w:rsidRPr="00E64A44">
              <w:t>775</w:t>
            </w:r>
          </w:p>
        </w:tc>
        <w:tc>
          <w:tcPr>
            <w:tcW w:w="530" w:type="pct"/>
            <w:vAlign w:val="bottom"/>
          </w:tcPr>
          <w:p w14:paraId="1CB6C30A" w14:textId="2132E40E" w:rsidR="0067606D" w:rsidRDefault="0067606D" w:rsidP="0067606D">
            <w:pPr>
              <w:pStyle w:val="TabellRader"/>
            </w:pPr>
            <w:r w:rsidRPr="00E64A44">
              <w:t>8</w:t>
            </w:r>
            <w:r>
              <w:t xml:space="preserve"> </w:t>
            </w:r>
            <w:r w:rsidRPr="00E64A44">
              <w:t>925</w:t>
            </w:r>
          </w:p>
        </w:tc>
        <w:tc>
          <w:tcPr>
            <w:tcW w:w="530" w:type="pct"/>
            <w:vAlign w:val="bottom"/>
          </w:tcPr>
          <w:p w14:paraId="26083BC5" w14:textId="3A13FD24" w:rsidR="0067606D" w:rsidRPr="00E64A44" w:rsidRDefault="0067606D" w:rsidP="0067606D">
            <w:pPr>
              <w:pStyle w:val="TabellRader"/>
            </w:pPr>
            <w:r w:rsidRPr="00E64A44">
              <w:t>1</w:t>
            </w:r>
            <w:r>
              <w:t xml:space="preserve"> </w:t>
            </w:r>
            <w:r w:rsidRPr="00E64A44">
              <w:t>811</w:t>
            </w:r>
          </w:p>
        </w:tc>
        <w:tc>
          <w:tcPr>
            <w:tcW w:w="531" w:type="pct"/>
            <w:vAlign w:val="bottom"/>
          </w:tcPr>
          <w:p w14:paraId="7829E6E4" w14:textId="19B73F68" w:rsidR="0067606D" w:rsidRPr="00E64A44" w:rsidRDefault="0067606D" w:rsidP="0067606D">
            <w:pPr>
              <w:pStyle w:val="TabellRader"/>
            </w:pPr>
            <w:r w:rsidRPr="00E64A44">
              <w:t>2</w:t>
            </w:r>
            <w:r>
              <w:t xml:space="preserve"> </w:t>
            </w:r>
            <w:r w:rsidRPr="00E64A44">
              <w:t>868</w:t>
            </w:r>
          </w:p>
        </w:tc>
      </w:tr>
      <w:tr w:rsidR="0067606D" w:rsidRPr="00B44E46" w14:paraId="2967E235" w14:textId="77777777" w:rsidTr="0067606D">
        <w:tc>
          <w:tcPr>
            <w:tcW w:w="221" w:type="pct"/>
            <w:tcMar>
              <w:left w:w="0" w:type="dxa"/>
              <w:right w:w="0" w:type="dxa"/>
            </w:tcMar>
            <w:vAlign w:val="bottom"/>
          </w:tcPr>
          <w:p w14:paraId="05563859" w14:textId="1FA3F288" w:rsidR="0067606D" w:rsidRPr="00B44E46" w:rsidRDefault="0067606D" w:rsidP="0067606D">
            <w:pPr>
              <w:pStyle w:val="TabellRader"/>
              <w:jc w:val="left"/>
            </w:pPr>
            <w:r w:rsidRPr="00B44E46">
              <w:t>5</w:t>
            </w:r>
          </w:p>
        </w:tc>
        <w:tc>
          <w:tcPr>
            <w:tcW w:w="1980" w:type="pct"/>
            <w:vAlign w:val="bottom"/>
          </w:tcPr>
          <w:p w14:paraId="57BC5392" w14:textId="1B960B60" w:rsidR="0067606D" w:rsidRPr="00B44E46" w:rsidRDefault="0067606D" w:rsidP="0067606D">
            <w:pPr>
              <w:pStyle w:val="TabellRader"/>
              <w:jc w:val="left"/>
            </w:pPr>
            <w:r w:rsidRPr="00B44E46">
              <w:t>Internationell samverkan</w:t>
            </w:r>
          </w:p>
        </w:tc>
        <w:tc>
          <w:tcPr>
            <w:tcW w:w="148" w:type="pct"/>
          </w:tcPr>
          <w:p w14:paraId="11F2937F" w14:textId="6DF6BE9B" w:rsidR="0067606D" w:rsidRPr="00E64A44" w:rsidRDefault="0067606D" w:rsidP="0067606D">
            <w:pPr>
              <w:pStyle w:val="TabellRader"/>
            </w:pPr>
            <w:r w:rsidRPr="00E64A44">
              <w:t>13</w:t>
            </w:r>
          </w:p>
        </w:tc>
        <w:tc>
          <w:tcPr>
            <w:tcW w:w="530" w:type="pct"/>
            <w:vAlign w:val="bottom"/>
          </w:tcPr>
          <w:p w14:paraId="6EDEEC71" w14:textId="331A2D9F" w:rsidR="0067606D" w:rsidRPr="00E64A44" w:rsidRDefault="0067606D" w:rsidP="0067606D">
            <w:pPr>
              <w:pStyle w:val="TabellRader"/>
            </w:pPr>
            <w:r w:rsidRPr="00E64A44">
              <w:t>8</w:t>
            </w:r>
          </w:p>
        </w:tc>
        <w:tc>
          <w:tcPr>
            <w:tcW w:w="530" w:type="pct"/>
            <w:vAlign w:val="bottom"/>
          </w:tcPr>
          <w:p w14:paraId="0E8374EB" w14:textId="10013337" w:rsidR="0067606D" w:rsidRPr="00E64A44" w:rsidRDefault="0067606D" w:rsidP="0067606D">
            <w:pPr>
              <w:pStyle w:val="TabellRader"/>
            </w:pPr>
            <w:r w:rsidRPr="00E64A44">
              <w:t>14</w:t>
            </w:r>
          </w:p>
        </w:tc>
        <w:tc>
          <w:tcPr>
            <w:tcW w:w="530" w:type="pct"/>
            <w:vAlign w:val="bottom"/>
          </w:tcPr>
          <w:p w14:paraId="76DB3044" w14:textId="564775EA" w:rsidR="0067606D" w:rsidRDefault="0067606D" w:rsidP="0067606D">
            <w:pPr>
              <w:pStyle w:val="TabellRader"/>
            </w:pPr>
            <w:r w:rsidRPr="00E64A44">
              <w:t>14</w:t>
            </w:r>
          </w:p>
        </w:tc>
        <w:tc>
          <w:tcPr>
            <w:tcW w:w="530" w:type="pct"/>
            <w:vAlign w:val="bottom"/>
          </w:tcPr>
          <w:p w14:paraId="2C1D23F7" w14:textId="458A8804" w:rsidR="0067606D" w:rsidRPr="00E64A44" w:rsidRDefault="0067606D" w:rsidP="0067606D">
            <w:pPr>
              <w:pStyle w:val="TabellRader"/>
            </w:pPr>
            <w:r w:rsidRPr="00E64A44">
              <w:t>4</w:t>
            </w:r>
          </w:p>
        </w:tc>
        <w:tc>
          <w:tcPr>
            <w:tcW w:w="531" w:type="pct"/>
            <w:vAlign w:val="bottom"/>
          </w:tcPr>
          <w:p w14:paraId="183E5632" w14:textId="340482DD" w:rsidR="0067606D" w:rsidRPr="00E64A44" w:rsidRDefault="0067606D" w:rsidP="0067606D">
            <w:pPr>
              <w:pStyle w:val="TabellRader"/>
            </w:pPr>
            <w:r w:rsidRPr="00E64A44">
              <w:t>6</w:t>
            </w:r>
          </w:p>
        </w:tc>
      </w:tr>
      <w:tr w:rsidR="0067606D" w:rsidRPr="00B44E46" w14:paraId="16E8A5EA" w14:textId="77777777" w:rsidTr="0067606D">
        <w:tc>
          <w:tcPr>
            <w:tcW w:w="221" w:type="pct"/>
            <w:tcMar>
              <w:left w:w="0" w:type="dxa"/>
              <w:right w:w="0" w:type="dxa"/>
            </w:tcMar>
            <w:vAlign w:val="bottom"/>
          </w:tcPr>
          <w:p w14:paraId="115DE492" w14:textId="043A7591" w:rsidR="0067606D" w:rsidRPr="00B44E46" w:rsidRDefault="0067606D" w:rsidP="0067606D">
            <w:pPr>
              <w:pStyle w:val="TabellRader"/>
              <w:jc w:val="left"/>
            </w:pPr>
            <w:r w:rsidRPr="00B44E46">
              <w:t>6</w:t>
            </w:r>
          </w:p>
        </w:tc>
        <w:tc>
          <w:tcPr>
            <w:tcW w:w="1980" w:type="pct"/>
            <w:vAlign w:val="bottom"/>
          </w:tcPr>
          <w:p w14:paraId="5A167C4B" w14:textId="481ACCCC" w:rsidR="0067606D" w:rsidRPr="00B44E46" w:rsidRDefault="0067606D" w:rsidP="0067606D">
            <w:pPr>
              <w:pStyle w:val="TabellRader"/>
              <w:jc w:val="left"/>
            </w:pPr>
            <w:r w:rsidRPr="00B44E46">
              <w:t>Försvar och samhällets krisberedskap</w:t>
            </w:r>
          </w:p>
        </w:tc>
        <w:tc>
          <w:tcPr>
            <w:tcW w:w="148" w:type="pct"/>
          </w:tcPr>
          <w:p w14:paraId="0669F518" w14:textId="0D9B7DF2" w:rsidR="0067606D" w:rsidRPr="00E64A44" w:rsidRDefault="0067606D" w:rsidP="0067606D">
            <w:pPr>
              <w:pStyle w:val="TabellRader"/>
            </w:pPr>
            <w:r w:rsidRPr="00E64A44">
              <w:t>6</w:t>
            </w:r>
            <w:r>
              <w:t xml:space="preserve"> 819</w:t>
            </w:r>
          </w:p>
        </w:tc>
        <w:tc>
          <w:tcPr>
            <w:tcW w:w="530" w:type="pct"/>
            <w:vAlign w:val="bottom"/>
          </w:tcPr>
          <w:p w14:paraId="2BAB3F7C" w14:textId="06774170" w:rsidR="0067606D" w:rsidRPr="00E64A44" w:rsidRDefault="0067606D" w:rsidP="0067606D">
            <w:pPr>
              <w:pStyle w:val="TabellRader"/>
            </w:pPr>
            <w:r w:rsidRPr="00E64A44">
              <w:t>5</w:t>
            </w:r>
            <w:r>
              <w:t xml:space="preserve"> </w:t>
            </w:r>
            <w:r w:rsidRPr="00E64A44">
              <w:t>683</w:t>
            </w:r>
          </w:p>
        </w:tc>
        <w:tc>
          <w:tcPr>
            <w:tcW w:w="530" w:type="pct"/>
            <w:vAlign w:val="bottom"/>
          </w:tcPr>
          <w:p w14:paraId="3BA97582" w14:textId="3E0F64FB" w:rsidR="0067606D" w:rsidRPr="00E64A44" w:rsidRDefault="0067606D" w:rsidP="0067606D">
            <w:pPr>
              <w:pStyle w:val="TabellRader"/>
            </w:pPr>
            <w:r>
              <w:t>7 019</w:t>
            </w:r>
          </w:p>
        </w:tc>
        <w:tc>
          <w:tcPr>
            <w:tcW w:w="530" w:type="pct"/>
            <w:vAlign w:val="bottom"/>
          </w:tcPr>
          <w:p w14:paraId="4C25378F" w14:textId="69ECC75F" w:rsidR="0067606D" w:rsidRDefault="0067606D" w:rsidP="0067606D">
            <w:pPr>
              <w:pStyle w:val="TabellRader"/>
            </w:pPr>
            <w:r w:rsidRPr="00E64A44">
              <w:t>7</w:t>
            </w:r>
            <w:r>
              <w:t xml:space="preserve"> </w:t>
            </w:r>
            <w:r w:rsidRPr="00E64A44">
              <w:t>047</w:t>
            </w:r>
          </w:p>
        </w:tc>
        <w:tc>
          <w:tcPr>
            <w:tcW w:w="530" w:type="pct"/>
            <w:vAlign w:val="bottom"/>
          </w:tcPr>
          <w:p w14:paraId="52961A15" w14:textId="4636BE0C" w:rsidR="0067606D" w:rsidRPr="00E64A44" w:rsidRDefault="0067606D" w:rsidP="0067606D">
            <w:pPr>
              <w:pStyle w:val="TabellRader"/>
            </w:pPr>
            <w:r w:rsidRPr="00E64A44">
              <w:t>1</w:t>
            </w:r>
            <w:r>
              <w:t xml:space="preserve"> </w:t>
            </w:r>
            <w:r w:rsidRPr="00E64A44">
              <w:t>283</w:t>
            </w:r>
          </w:p>
        </w:tc>
        <w:tc>
          <w:tcPr>
            <w:tcW w:w="531" w:type="pct"/>
            <w:vAlign w:val="bottom"/>
          </w:tcPr>
          <w:p w14:paraId="55C31BB5" w14:textId="62F0FFE7" w:rsidR="0067606D" w:rsidRPr="00E64A44" w:rsidRDefault="0067606D" w:rsidP="0067606D">
            <w:pPr>
              <w:pStyle w:val="TabellRader"/>
            </w:pPr>
            <w:r w:rsidRPr="00E64A44">
              <w:t>1</w:t>
            </w:r>
            <w:r>
              <w:t xml:space="preserve"> </w:t>
            </w:r>
            <w:r w:rsidRPr="00E64A44">
              <w:t>599</w:t>
            </w:r>
          </w:p>
        </w:tc>
      </w:tr>
      <w:tr w:rsidR="0067606D" w:rsidRPr="00B44E46" w14:paraId="69CDDE3C" w14:textId="77777777" w:rsidTr="0067606D">
        <w:tc>
          <w:tcPr>
            <w:tcW w:w="221" w:type="pct"/>
            <w:tcMar>
              <w:left w:w="0" w:type="dxa"/>
              <w:right w:w="0" w:type="dxa"/>
            </w:tcMar>
            <w:vAlign w:val="bottom"/>
          </w:tcPr>
          <w:p w14:paraId="214B2344" w14:textId="6C80DEBE" w:rsidR="0067606D" w:rsidRPr="00B44E46" w:rsidRDefault="0067606D" w:rsidP="0067606D">
            <w:pPr>
              <w:pStyle w:val="TabellRader"/>
              <w:jc w:val="left"/>
            </w:pPr>
            <w:r w:rsidRPr="00B44E46">
              <w:t>7</w:t>
            </w:r>
          </w:p>
        </w:tc>
        <w:tc>
          <w:tcPr>
            <w:tcW w:w="1980" w:type="pct"/>
            <w:vAlign w:val="bottom"/>
          </w:tcPr>
          <w:p w14:paraId="5A94ACF0" w14:textId="47D9BA4A" w:rsidR="0067606D" w:rsidRPr="00B44E46" w:rsidRDefault="0067606D" w:rsidP="0067606D">
            <w:pPr>
              <w:pStyle w:val="TabellRader"/>
              <w:jc w:val="left"/>
            </w:pPr>
            <w:r w:rsidRPr="00B44E46">
              <w:t>Internationellt bistånd</w:t>
            </w:r>
          </w:p>
        </w:tc>
        <w:tc>
          <w:tcPr>
            <w:tcW w:w="148" w:type="pct"/>
          </w:tcPr>
          <w:p w14:paraId="023299BF" w14:textId="63945151" w:rsidR="0067606D" w:rsidRPr="00E64A44" w:rsidRDefault="0067606D" w:rsidP="0067606D">
            <w:pPr>
              <w:pStyle w:val="TabellRader"/>
            </w:pPr>
            <w:r w:rsidRPr="00E64A44">
              <w:t>68</w:t>
            </w:r>
          </w:p>
        </w:tc>
        <w:tc>
          <w:tcPr>
            <w:tcW w:w="530" w:type="pct"/>
            <w:vAlign w:val="bottom"/>
          </w:tcPr>
          <w:p w14:paraId="14BB46BC" w14:textId="2D6E3890" w:rsidR="0067606D" w:rsidRPr="00E64A44" w:rsidRDefault="0067606D" w:rsidP="0067606D">
            <w:pPr>
              <w:pStyle w:val="TabellRader"/>
            </w:pPr>
            <w:r w:rsidRPr="00E64A44">
              <w:t>62</w:t>
            </w:r>
          </w:p>
        </w:tc>
        <w:tc>
          <w:tcPr>
            <w:tcW w:w="530" w:type="pct"/>
            <w:vAlign w:val="bottom"/>
          </w:tcPr>
          <w:p w14:paraId="3B100D40" w14:textId="0F59E3B2" w:rsidR="0067606D" w:rsidRPr="00E64A44" w:rsidRDefault="0067606D" w:rsidP="0067606D">
            <w:pPr>
              <w:pStyle w:val="TabellRader"/>
            </w:pPr>
            <w:r w:rsidRPr="00E64A44">
              <w:t>70</w:t>
            </w:r>
          </w:p>
        </w:tc>
        <w:tc>
          <w:tcPr>
            <w:tcW w:w="530" w:type="pct"/>
            <w:vAlign w:val="bottom"/>
          </w:tcPr>
          <w:p w14:paraId="693282E4" w14:textId="40E8B90D" w:rsidR="0067606D" w:rsidRDefault="0067606D" w:rsidP="0067606D">
            <w:pPr>
              <w:pStyle w:val="TabellRader"/>
            </w:pPr>
            <w:r w:rsidRPr="00E64A44">
              <w:t>81</w:t>
            </w:r>
          </w:p>
        </w:tc>
        <w:tc>
          <w:tcPr>
            <w:tcW w:w="530" w:type="pct"/>
            <w:vAlign w:val="bottom"/>
          </w:tcPr>
          <w:p w14:paraId="1F3CA2C3" w14:textId="69DBABBB" w:rsidR="0067606D" w:rsidRPr="00E64A44" w:rsidRDefault="0067606D" w:rsidP="0067606D">
            <w:pPr>
              <w:pStyle w:val="TabellRader"/>
            </w:pPr>
            <w:r w:rsidRPr="00E64A44">
              <w:t>33</w:t>
            </w:r>
          </w:p>
        </w:tc>
        <w:tc>
          <w:tcPr>
            <w:tcW w:w="531" w:type="pct"/>
            <w:vAlign w:val="bottom"/>
          </w:tcPr>
          <w:p w14:paraId="50E0738E" w14:textId="403A7F91" w:rsidR="0067606D" w:rsidRPr="00E64A44" w:rsidRDefault="0067606D" w:rsidP="0067606D">
            <w:pPr>
              <w:pStyle w:val="TabellRader"/>
            </w:pPr>
            <w:r w:rsidRPr="00E64A44">
              <w:t>50</w:t>
            </w:r>
          </w:p>
        </w:tc>
      </w:tr>
      <w:tr w:rsidR="0067606D" w:rsidRPr="00B44E46" w14:paraId="73BBD85D" w14:textId="77777777" w:rsidTr="0067606D">
        <w:tc>
          <w:tcPr>
            <w:tcW w:w="221" w:type="pct"/>
            <w:tcMar>
              <w:left w:w="0" w:type="dxa"/>
              <w:right w:w="0" w:type="dxa"/>
            </w:tcMar>
            <w:vAlign w:val="bottom"/>
          </w:tcPr>
          <w:p w14:paraId="19D38129" w14:textId="361DAB0A" w:rsidR="0067606D" w:rsidRPr="00B44E46" w:rsidRDefault="0067606D" w:rsidP="0067606D">
            <w:pPr>
              <w:pStyle w:val="TabellRader"/>
              <w:jc w:val="left"/>
            </w:pPr>
            <w:r w:rsidRPr="00B44E46">
              <w:t>8</w:t>
            </w:r>
          </w:p>
        </w:tc>
        <w:tc>
          <w:tcPr>
            <w:tcW w:w="1980" w:type="pct"/>
            <w:vAlign w:val="bottom"/>
          </w:tcPr>
          <w:p w14:paraId="620EC1CE" w14:textId="38DAEC9D" w:rsidR="0067606D" w:rsidRPr="00B44E46" w:rsidRDefault="0067606D" w:rsidP="0067606D">
            <w:pPr>
              <w:pStyle w:val="TabellRader"/>
              <w:jc w:val="left"/>
            </w:pPr>
            <w:r w:rsidRPr="00B44E46">
              <w:t>Migration</w:t>
            </w:r>
          </w:p>
        </w:tc>
        <w:tc>
          <w:tcPr>
            <w:tcW w:w="148" w:type="pct"/>
          </w:tcPr>
          <w:p w14:paraId="6C43F030" w14:textId="5F8055A6" w:rsidR="0067606D" w:rsidRPr="00E64A44" w:rsidRDefault="0067606D" w:rsidP="0067606D">
            <w:pPr>
              <w:pStyle w:val="TabellRader"/>
            </w:pPr>
            <w:r w:rsidRPr="00E64A44">
              <w:t>796</w:t>
            </w:r>
          </w:p>
        </w:tc>
        <w:tc>
          <w:tcPr>
            <w:tcW w:w="530" w:type="pct"/>
            <w:vAlign w:val="bottom"/>
          </w:tcPr>
          <w:p w14:paraId="6B2DF9B7" w14:textId="15553A8A" w:rsidR="0067606D" w:rsidRPr="00E64A44" w:rsidRDefault="0067606D" w:rsidP="0067606D">
            <w:pPr>
              <w:pStyle w:val="TabellRader"/>
            </w:pPr>
            <w:r w:rsidRPr="00E64A44">
              <w:t>502</w:t>
            </w:r>
          </w:p>
        </w:tc>
        <w:tc>
          <w:tcPr>
            <w:tcW w:w="530" w:type="pct"/>
            <w:vAlign w:val="bottom"/>
          </w:tcPr>
          <w:p w14:paraId="4D0CA2B2" w14:textId="0680D57F" w:rsidR="0067606D" w:rsidRPr="00E64A44" w:rsidRDefault="0067606D" w:rsidP="0067606D">
            <w:pPr>
              <w:pStyle w:val="TabellRader"/>
            </w:pPr>
            <w:r w:rsidRPr="00E64A44">
              <w:t>770</w:t>
            </w:r>
          </w:p>
        </w:tc>
        <w:tc>
          <w:tcPr>
            <w:tcW w:w="530" w:type="pct"/>
            <w:vAlign w:val="bottom"/>
          </w:tcPr>
          <w:p w14:paraId="765E6D5C" w14:textId="0AE6A31F" w:rsidR="0067606D" w:rsidRDefault="0067606D" w:rsidP="0067606D">
            <w:pPr>
              <w:pStyle w:val="TabellRader"/>
            </w:pPr>
            <w:r w:rsidRPr="00E64A44">
              <w:t>1</w:t>
            </w:r>
            <w:r>
              <w:t xml:space="preserve"> </w:t>
            </w:r>
            <w:r w:rsidRPr="00E64A44">
              <w:t>273</w:t>
            </w:r>
          </w:p>
        </w:tc>
        <w:tc>
          <w:tcPr>
            <w:tcW w:w="530" w:type="pct"/>
            <w:vAlign w:val="bottom"/>
          </w:tcPr>
          <w:p w14:paraId="75333440" w14:textId="6D621ABB" w:rsidR="0067606D" w:rsidRPr="00E64A44" w:rsidRDefault="0067606D" w:rsidP="0067606D">
            <w:pPr>
              <w:pStyle w:val="TabellRader"/>
            </w:pPr>
            <w:r w:rsidRPr="00E64A44">
              <w:t>357</w:t>
            </w:r>
          </w:p>
        </w:tc>
        <w:tc>
          <w:tcPr>
            <w:tcW w:w="531" w:type="pct"/>
            <w:vAlign w:val="bottom"/>
          </w:tcPr>
          <w:p w14:paraId="52F20030" w14:textId="41F52903" w:rsidR="0067606D" w:rsidRPr="00E64A44" w:rsidRDefault="0067606D" w:rsidP="0067606D">
            <w:pPr>
              <w:pStyle w:val="TabellRader"/>
            </w:pPr>
            <w:r w:rsidRPr="00E64A44">
              <w:t>913</w:t>
            </w:r>
          </w:p>
        </w:tc>
      </w:tr>
      <w:tr w:rsidR="0067606D" w:rsidRPr="00B44E46" w14:paraId="6F3EF120" w14:textId="77777777" w:rsidTr="0067606D">
        <w:tc>
          <w:tcPr>
            <w:tcW w:w="221" w:type="pct"/>
            <w:tcMar>
              <w:left w:w="0" w:type="dxa"/>
              <w:right w:w="0" w:type="dxa"/>
            </w:tcMar>
            <w:vAlign w:val="bottom"/>
          </w:tcPr>
          <w:p w14:paraId="086857CF" w14:textId="0E64BCCE" w:rsidR="0067606D" w:rsidRPr="00B44E46" w:rsidRDefault="0067606D" w:rsidP="0067606D">
            <w:pPr>
              <w:pStyle w:val="TabellRader"/>
              <w:jc w:val="left"/>
            </w:pPr>
            <w:r w:rsidRPr="00B44E46">
              <w:t>9</w:t>
            </w:r>
          </w:p>
        </w:tc>
        <w:tc>
          <w:tcPr>
            <w:tcW w:w="1980" w:type="pct"/>
            <w:vAlign w:val="bottom"/>
          </w:tcPr>
          <w:p w14:paraId="25FD4298" w14:textId="4EADD74B" w:rsidR="0067606D" w:rsidRPr="00B44E46" w:rsidRDefault="0067606D" w:rsidP="0067606D">
            <w:pPr>
              <w:pStyle w:val="TabellRader"/>
              <w:jc w:val="left"/>
            </w:pPr>
            <w:r w:rsidRPr="00B44E46">
              <w:t>Hälsovård, sjukvård och social omsorg</w:t>
            </w:r>
          </w:p>
        </w:tc>
        <w:tc>
          <w:tcPr>
            <w:tcW w:w="148" w:type="pct"/>
            <w:vAlign w:val="bottom"/>
          </w:tcPr>
          <w:p w14:paraId="5F6AB0AC" w14:textId="3F56C709" w:rsidR="0067606D" w:rsidRPr="00E64A44" w:rsidRDefault="0067606D" w:rsidP="0067606D">
            <w:pPr>
              <w:pStyle w:val="TabellRader"/>
            </w:pPr>
            <w:r w:rsidRPr="00E64A44">
              <w:t>517</w:t>
            </w:r>
          </w:p>
        </w:tc>
        <w:tc>
          <w:tcPr>
            <w:tcW w:w="530" w:type="pct"/>
            <w:vAlign w:val="bottom"/>
          </w:tcPr>
          <w:p w14:paraId="7FF08301" w14:textId="0F2A77F0" w:rsidR="0067606D" w:rsidRPr="00E64A44" w:rsidRDefault="0067606D" w:rsidP="0067606D">
            <w:pPr>
              <w:pStyle w:val="TabellRader"/>
            </w:pPr>
            <w:r w:rsidRPr="00E64A44">
              <w:t>291</w:t>
            </w:r>
          </w:p>
        </w:tc>
        <w:tc>
          <w:tcPr>
            <w:tcW w:w="530" w:type="pct"/>
            <w:vAlign w:val="bottom"/>
          </w:tcPr>
          <w:p w14:paraId="30854B19" w14:textId="178B1499" w:rsidR="0067606D" w:rsidRPr="00E64A44" w:rsidRDefault="0067606D" w:rsidP="0067606D">
            <w:pPr>
              <w:pStyle w:val="TabellRader"/>
            </w:pPr>
            <w:r w:rsidRPr="00E64A44">
              <w:t>609</w:t>
            </w:r>
          </w:p>
        </w:tc>
        <w:tc>
          <w:tcPr>
            <w:tcW w:w="530" w:type="pct"/>
            <w:vAlign w:val="bottom"/>
          </w:tcPr>
          <w:p w14:paraId="0825CD35" w14:textId="3EE9F5BE" w:rsidR="0067606D" w:rsidRDefault="0067606D" w:rsidP="0067606D">
            <w:pPr>
              <w:pStyle w:val="TabellRader"/>
            </w:pPr>
            <w:r w:rsidRPr="00E64A44">
              <w:t>734</w:t>
            </w:r>
          </w:p>
        </w:tc>
        <w:tc>
          <w:tcPr>
            <w:tcW w:w="530" w:type="pct"/>
            <w:vAlign w:val="bottom"/>
          </w:tcPr>
          <w:p w14:paraId="28B75255" w14:textId="4554E59E" w:rsidR="0067606D" w:rsidRPr="00E64A44" w:rsidRDefault="0067606D" w:rsidP="0067606D">
            <w:pPr>
              <w:pStyle w:val="TabellRader"/>
            </w:pPr>
            <w:r w:rsidRPr="00E64A44">
              <w:t>170</w:t>
            </w:r>
          </w:p>
        </w:tc>
        <w:tc>
          <w:tcPr>
            <w:tcW w:w="531" w:type="pct"/>
            <w:vAlign w:val="bottom"/>
          </w:tcPr>
          <w:p w14:paraId="211E97D3" w14:textId="5499BB67" w:rsidR="0067606D" w:rsidRPr="00E64A44" w:rsidRDefault="0067606D" w:rsidP="0067606D">
            <w:pPr>
              <w:pStyle w:val="TabellRader"/>
            </w:pPr>
            <w:r w:rsidRPr="00E64A44">
              <w:t>355</w:t>
            </w:r>
          </w:p>
        </w:tc>
      </w:tr>
      <w:tr w:rsidR="0067606D" w:rsidRPr="00B44E46" w14:paraId="641237BC" w14:textId="77777777" w:rsidTr="0067606D">
        <w:tc>
          <w:tcPr>
            <w:tcW w:w="221" w:type="pct"/>
            <w:tcMar>
              <w:left w:w="0" w:type="dxa"/>
              <w:right w:w="0" w:type="dxa"/>
            </w:tcMar>
          </w:tcPr>
          <w:p w14:paraId="5CB5427F" w14:textId="4A41462D" w:rsidR="0067606D" w:rsidRPr="00B44E46" w:rsidRDefault="0067606D" w:rsidP="0067606D">
            <w:pPr>
              <w:pStyle w:val="TabellRader"/>
              <w:jc w:val="left"/>
            </w:pPr>
            <w:r w:rsidRPr="00B44E46">
              <w:t>10</w:t>
            </w:r>
          </w:p>
        </w:tc>
        <w:tc>
          <w:tcPr>
            <w:tcW w:w="1980" w:type="pct"/>
            <w:vAlign w:val="bottom"/>
          </w:tcPr>
          <w:p w14:paraId="30C4F54E" w14:textId="764108FA" w:rsidR="0067606D" w:rsidRPr="00B44E46" w:rsidRDefault="0067606D" w:rsidP="0067606D">
            <w:pPr>
              <w:pStyle w:val="TabellRader"/>
              <w:jc w:val="left"/>
            </w:pPr>
            <w:r w:rsidRPr="00B44E46">
              <w:t>Ekonomisk trygghet vid sjukdom och funktionsnedsättning</w:t>
            </w:r>
          </w:p>
        </w:tc>
        <w:tc>
          <w:tcPr>
            <w:tcW w:w="148" w:type="pct"/>
            <w:vAlign w:val="bottom"/>
          </w:tcPr>
          <w:p w14:paraId="1161F7DC" w14:textId="476E15A0" w:rsidR="0067606D" w:rsidRPr="00E64A44" w:rsidRDefault="0067606D" w:rsidP="0067606D">
            <w:pPr>
              <w:pStyle w:val="TabellRader"/>
            </w:pPr>
            <w:r w:rsidRPr="00E64A44">
              <w:t>2</w:t>
            </w:r>
            <w:r>
              <w:t xml:space="preserve"> </w:t>
            </w:r>
            <w:r w:rsidRPr="00E64A44">
              <w:t>009</w:t>
            </w:r>
          </w:p>
        </w:tc>
        <w:tc>
          <w:tcPr>
            <w:tcW w:w="530" w:type="pct"/>
            <w:vAlign w:val="bottom"/>
          </w:tcPr>
          <w:p w14:paraId="0F036BC9" w14:textId="3CCC76FF" w:rsidR="0067606D" w:rsidRPr="00E64A44" w:rsidRDefault="0067606D" w:rsidP="0067606D">
            <w:pPr>
              <w:pStyle w:val="TabellRader"/>
            </w:pPr>
            <w:r w:rsidRPr="00E64A44">
              <w:t>1</w:t>
            </w:r>
            <w:r>
              <w:t xml:space="preserve"> </w:t>
            </w:r>
            <w:r w:rsidRPr="00E64A44">
              <w:t>707</w:t>
            </w:r>
          </w:p>
        </w:tc>
        <w:tc>
          <w:tcPr>
            <w:tcW w:w="530" w:type="pct"/>
            <w:vAlign w:val="bottom"/>
          </w:tcPr>
          <w:p w14:paraId="7C8942F3" w14:textId="4DA1F28B" w:rsidR="0067606D" w:rsidRPr="00E64A44" w:rsidRDefault="0067606D" w:rsidP="0067606D">
            <w:pPr>
              <w:pStyle w:val="TabellRader"/>
            </w:pPr>
            <w:r w:rsidRPr="00E64A44">
              <w:t>2</w:t>
            </w:r>
            <w:r>
              <w:t xml:space="preserve"> </w:t>
            </w:r>
            <w:r w:rsidRPr="00E64A44">
              <w:t>015</w:t>
            </w:r>
          </w:p>
        </w:tc>
        <w:tc>
          <w:tcPr>
            <w:tcW w:w="530" w:type="pct"/>
            <w:vAlign w:val="bottom"/>
          </w:tcPr>
          <w:p w14:paraId="66E4DDC3" w14:textId="6B92DF31" w:rsidR="0067606D" w:rsidRDefault="0067606D" w:rsidP="0067606D">
            <w:pPr>
              <w:pStyle w:val="TabellRader"/>
            </w:pPr>
            <w:r w:rsidRPr="00E64A44">
              <w:t>2</w:t>
            </w:r>
            <w:r>
              <w:t xml:space="preserve"> </w:t>
            </w:r>
            <w:r w:rsidRPr="00E64A44">
              <w:t>006</w:t>
            </w:r>
          </w:p>
        </w:tc>
        <w:tc>
          <w:tcPr>
            <w:tcW w:w="530" w:type="pct"/>
            <w:vAlign w:val="bottom"/>
          </w:tcPr>
          <w:p w14:paraId="71708EFD" w14:textId="5A013AA2" w:rsidR="0067606D" w:rsidRPr="00E64A44" w:rsidRDefault="0067606D" w:rsidP="0067606D">
            <w:pPr>
              <w:pStyle w:val="TabellRader"/>
            </w:pPr>
            <w:r w:rsidRPr="00E64A44">
              <w:t>718</w:t>
            </w:r>
          </w:p>
        </w:tc>
        <w:tc>
          <w:tcPr>
            <w:tcW w:w="531" w:type="pct"/>
            <w:vAlign w:val="bottom"/>
          </w:tcPr>
          <w:p w14:paraId="77B0BC04" w14:textId="37D7EB74" w:rsidR="0067606D" w:rsidRPr="00E64A44" w:rsidRDefault="0067606D" w:rsidP="0067606D">
            <w:pPr>
              <w:pStyle w:val="TabellRader"/>
            </w:pPr>
            <w:r w:rsidRPr="00E64A44">
              <w:t>734</w:t>
            </w:r>
          </w:p>
        </w:tc>
      </w:tr>
      <w:tr w:rsidR="0067606D" w:rsidRPr="00B44E46" w14:paraId="7DE89CFA" w14:textId="77777777" w:rsidTr="0067606D">
        <w:tc>
          <w:tcPr>
            <w:tcW w:w="221" w:type="pct"/>
            <w:tcMar>
              <w:left w:w="0" w:type="dxa"/>
              <w:right w:w="0" w:type="dxa"/>
            </w:tcMar>
            <w:vAlign w:val="bottom"/>
          </w:tcPr>
          <w:p w14:paraId="29F118D1" w14:textId="0792F935" w:rsidR="0067606D" w:rsidRPr="00B44E46" w:rsidRDefault="0067606D" w:rsidP="0067606D">
            <w:pPr>
              <w:pStyle w:val="TabellRader"/>
              <w:jc w:val="left"/>
            </w:pPr>
            <w:r w:rsidRPr="00B44E46">
              <w:t>11</w:t>
            </w:r>
          </w:p>
        </w:tc>
        <w:tc>
          <w:tcPr>
            <w:tcW w:w="1980" w:type="pct"/>
            <w:vAlign w:val="bottom"/>
          </w:tcPr>
          <w:p w14:paraId="2151C486" w14:textId="3FC91F6F" w:rsidR="0067606D" w:rsidRPr="00B44E46" w:rsidRDefault="0067606D" w:rsidP="0067606D">
            <w:pPr>
              <w:pStyle w:val="TabellRader"/>
              <w:jc w:val="left"/>
            </w:pPr>
            <w:r w:rsidRPr="00B44E46">
              <w:t>Ekonomisk trygghet vid ålderdom</w:t>
            </w:r>
          </w:p>
        </w:tc>
        <w:tc>
          <w:tcPr>
            <w:tcW w:w="148" w:type="pct"/>
            <w:vAlign w:val="bottom"/>
          </w:tcPr>
          <w:p w14:paraId="7A7C4915" w14:textId="4FBA7C32" w:rsidR="0067606D" w:rsidRPr="00E64A44" w:rsidRDefault="0067606D" w:rsidP="0067606D">
            <w:pPr>
              <w:pStyle w:val="TabellRader"/>
            </w:pPr>
            <w:r w:rsidRPr="00E64A44">
              <w:t>400</w:t>
            </w:r>
          </w:p>
        </w:tc>
        <w:tc>
          <w:tcPr>
            <w:tcW w:w="530" w:type="pct"/>
            <w:vAlign w:val="bottom"/>
          </w:tcPr>
          <w:p w14:paraId="58ECFDCD" w14:textId="1C937912" w:rsidR="0067606D" w:rsidRPr="00E64A44" w:rsidRDefault="0067606D" w:rsidP="0067606D">
            <w:pPr>
              <w:pStyle w:val="TabellRader"/>
            </w:pPr>
            <w:r w:rsidRPr="00E64A44">
              <w:t>341</w:t>
            </w:r>
          </w:p>
        </w:tc>
        <w:tc>
          <w:tcPr>
            <w:tcW w:w="530" w:type="pct"/>
            <w:vAlign w:val="bottom"/>
          </w:tcPr>
          <w:p w14:paraId="2DE5FE5D" w14:textId="58E2AAD7" w:rsidR="0067606D" w:rsidRPr="00E64A44" w:rsidRDefault="0067606D" w:rsidP="0067606D">
            <w:pPr>
              <w:pStyle w:val="TabellRader"/>
            </w:pPr>
            <w:r w:rsidRPr="00E64A44">
              <w:t>400</w:t>
            </w:r>
          </w:p>
        </w:tc>
        <w:tc>
          <w:tcPr>
            <w:tcW w:w="530" w:type="pct"/>
            <w:vAlign w:val="bottom"/>
          </w:tcPr>
          <w:p w14:paraId="4A0C2964" w14:textId="5BA6ED2F" w:rsidR="0067606D" w:rsidRDefault="0067606D" w:rsidP="0067606D">
            <w:pPr>
              <w:pStyle w:val="TabellRader"/>
            </w:pPr>
            <w:r w:rsidRPr="00E64A44">
              <w:t>550</w:t>
            </w:r>
          </w:p>
        </w:tc>
        <w:tc>
          <w:tcPr>
            <w:tcW w:w="530" w:type="pct"/>
            <w:vAlign w:val="bottom"/>
          </w:tcPr>
          <w:p w14:paraId="28840B5C" w14:textId="56C178B7" w:rsidR="0067606D" w:rsidRPr="00E64A44" w:rsidRDefault="0067606D" w:rsidP="0067606D">
            <w:pPr>
              <w:pStyle w:val="TabellRader"/>
            </w:pPr>
            <w:r w:rsidRPr="00E64A44">
              <w:t>91</w:t>
            </w:r>
          </w:p>
        </w:tc>
        <w:tc>
          <w:tcPr>
            <w:tcW w:w="531" w:type="pct"/>
            <w:vAlign w:val="bottom"/>
          </w:tcPr>
          <w:p w14:paraId="01F529E1" w14:textId="77A8F9CC" w:rsidR="0067606D" w:rsidRPr="00E64A44" w:rsidRDefault="0067606D" w:rsidP="0067606D">
            <w:pPr>
              <w:pStyle w:val="TabellRader"/>
            </w:pPr>
            <w:r w:rsidRPr="00E64A44">
              <w:t>245</w:t>
            </w:r>
          </w:p>
        </w:tc>
      </w:tr>
      <w:tr w:rsidR="0067606D" w:rsidRPr="00B44E46" w14:paraId="5CCB70DE" w14:textId="77777777" w:rsidTr="0067606D">
        <w:tc>
          <w:tcPr>
            <w:tcW w:w="221" w:type="pct"/>
            <w:tcMar>
              <w:left w:w="0" w:type="dxa"/>
              <w:right w:w="0" w:type="dxa"/>
            </w:tcMar>
          </w:tcPr>
          <w:p w14:paraId="5FDB23EC" w14:textId="62F79835" w:rsidR="0067606D" w:rsidRPr="00B44E46" w:rsidRDefault="0067606D" w:rsidP="0067606D">
            <w:pPr>
              <w:pStyle w:val="TabellRader"/>
              <w:jc w:val="left"/>
            </w:pPr>
            <w:r w:rsidRPr="00B44E46">
              <w:t>13</w:t>
            </w:r>
          </w:p>
        </w:tc>
        <w:tc>
          <w:tcPr>
            <w:tcW w:w="1980" w:type="pct"/>
            <w:vAlign w:val="bottom"/>
          </w:tcPr>
          <w:p w14:paraId="74FDED5F" w14:textId="4EBF5187" w:rsidR="0067606D" w:rsidRPr="00B44E46" w:rsidRDefault="0067606D" w:rsidP="0067606D">
            <w:pPr>
              <w:pStyle w:val="TabellRader"/>
              <w:jc w:val="left"/>
            </w:pPr>
            <w:r w:rsidRPr="00B44E46">
              <w:t>Jämställdhet och nyanlända invandrares etablering</w:t>
            </w:r>
          </w:p>
        </w:tc>
        <w:tc>
          <w:tcPr>
            <w:tcW w:w="148" w:type="pct"/>
            <w:vAlign w:val="bottom"/>
          </w:tcPr>
          <w:p w14:paraId="5B0BB644" w14:textId="485269F5" w:rsidR="0067606D" w:rsidRPr="00E64A44" w:rsidRDefault="0067606D" w:rsidP="0067606D">
            <w:pPr>
              <w:pStyle w:val="TabellRader"/>
            </w:pPr>
            <w:r w:rsidRPr="00E64A44">
              <w:t>31</w:t>
            </w:r>
          </w:p>
        </w:tc>
        <w:tc>
          <w:tcPr>
            <w:tcW w:w="530" w:type="pct"/>
            <w:vAlign w:val="bottom"/>
          </w:tcPr>
          <w:p w14:paraId="4C885125" w14:textId="678AD920" w:rsidR="0067606D" w:rsidRPr="00E64A44" w:rsidRDefault="0067606D" w:rsidP="0067606D">
            <w:pPr>
              <w:pStyle w:val="TabellRader"/>
            </w:pPr>
            <w:r w:rsidRPr="00E64A44">
              <w:t>15</w:t>
            </w:r>
          </w:p>
        </w:tc>
        <w:tc>
          <w:tcPr>
            <w:tcW w:w="530" w:type="pct"/>
            <w:vAlign w:val="bottom"/>
          </w:tcPr>
          <w:p w14:paraId="6C49ACD2" w14:textId="0AC0ECF9" w:rsidR="0067606D" w:rsidRPr="00E64A44" w:rsidRDefault="0067606D" w:rsidP="0067606D">
            <w:pPr>
              <w:pStyle w:val="TabellRader"/>
            </w:pPr>
            <w:r w:rsidRPr="00E64A44">
              <w:t>31</w:t>
            </w:r>
          </w:p>
        </w:tc>
        <w:tc>
          <w:tcPr>
            <w:tcW w:w="530" w:type="pct"/>
            <w:vAlign w:val="bottom"/>
          </w:tcPr>
          <w:p w14:paraId="5CF13762" w14:textId="3DB1E276" w:rsidR="0067606D" w:rsidRDefault="0067606D" w:rsidP="0067606D">
            <w:pPr>
              <w:pStyle w:val="TabellRader"/>
            </w:pPr>
            <w:r w:rsidRPr="00E64A44">
              <w:t>31</w:t>
            </w:r>
          </w:p>
        </w:tc>
        <w:tc>
          <w:tcPr>
            <w:tcW w:w="530" w:type="pct"/>
            <w:vAlign w:val="bottom"/>
          </w:tcPr>
          <w:p w14:paraId="4E493523" w14:textId="1290DEE0" w:rsidR="0067606D" w:rsidRPr="00E64A44" w:rsidRDefault="0067606D" w:rsidP="0067606D">
            <w:pPr>
              <w:pStyle w:val="TabellRader"/>
            </w:pPr>
            <w:r>
              <w:t>5</w:t>
            </w:r>
          </w:p>
        </w:tc>
        <w:tc>
          <w:tcPr>
            <w:tcW w:w="531" w:type="pct"/>
            <w:vAlign w:val="bottom"/>
          </w:tcPr>
          <w:p w14:paraId="53EF78F8" w14:textId="3A573CFB" w:rsidR="0067606D" w:rsidRPr="00E64A44" w:rsidRDefault="0067606D" w:rsidP="0067606D">
            <w:pPr>
              <w:pStyle w:val="TabellRader"/>
            </w:pPr>
            <w:r>
              <w:t>6</w:t>
            </w:r>
          </w:p>
        </w:tc>
      </w:tr>
      <w:tr w:rsidR="0067606D" w:rsidRPr="00B44E46" w14:paraId="2B2CF282" w14:textId="77777777" w:rsidTr="0067606D">
        <w:tc>
          <w:tcPr>
            <w:tcW w:w="221" w:type="pct"/>
            <w:tcMar>
              <w:left w:w="0" w:type="dxa"/>
              <w:right w:w="0" w:type="dxa"/>
            </w:tcMar>
            <w:vAlign w:val="bottom"/>
          </w:tcPr>
          <w:p w14:paraId="03B5D383" w14:textId="3192CF43" w:rsidR="0067606D" w:rsidRPr="00B44E46" w:rsidRDefault="0067606D" w:rsidP="0067606D">
            <w:pPr>
              <w:pStyle w:val="TabellRader"/>
              <w:jc w:val="left"/>
            </w:pPr>
            <w:r w:rsidRPr="00B44E46">
              <w:t>14</w:t>
            </w:r>
          </w:p>
        </w:tc>
        <w:tc>
          <w:tcPr>
            <w:tcW w:w="1980" w:type="pct"/>
            <w:vAlign w:val="bottom"/>
          </w:tcPr>
          <w:p w14:paraId="717FFA6A" w14:textId="00A0B362" w:rsidR="0067606D" w:rsidRPr="00B44E46" w:rsidRDefault="0067606D" w:rsidP="0067606D">
            <w:pPr>
              <w:pStyle w:val="TabellRader"/>
              <w:jc w:val="left"/>
            </w:pPr>
            <w:r w:rsidRPr="00B44E46">
              <w:t>Arbetsmarknad och arbetsliv</w:t>
            </w:r>
          </w:p>
        </w:tc>
        <w:tc>
          <w:tcPr>
            <w:tcW w:w="148" w:type="pct"/>
            <w:vAlign w:val="bottom"/>
          </w:tcPr>
          <w:p w14:paraId="7D3EF6FA" w14:textId="0533C16B" w:rsidR="0067606D" w:rsidRPr="00E64A44" w:rsidRDefault="0067606D" w:rsidP="0067606D">
            <w:pPr>
              <w:pStyle w:val="TabellRader"/>
            </w:pPr>
            <w:r w:rsidRPr="00E64A44">
              <w:t>904</w:t>
            </w:r>
          </w:p>
        </w:tc>
        <w:tc>
          <w:tcPr>
            <w:tcW w:w="530" w:type="pct"/>
            <w:vAlign w:val="bottom"/>
          </w:tcPr>
          <w:p w14:paraId="55B6ACB1" w14:textId="0D731AEA" w:rsidR="0067606D" w:rsidRPr="00E64A44" w:rsidRDefault="0067606D" w:rsidP="0067606D">
            <w:pPr>
              <w:pStyle w:val="TabellRader"/>
            </w:pPr>
            <w:r w:rsidRPr="00E64A44">
              <w:t>787</w:t>
            </w:r>
          </w:p>
        </w:tc>
        <w:tc>
          <w:tcPr>
            <w:tcW w:w="530" w:type="pct"/>
            <w:vAlign w:val="bottom"/>
          </w:tcPr>
          <w:p w14:paraId="3F20F42C" w14:textId="264FD165" w:rsidR="0067606D" w:rsidRPr="00E64A44" w:rsidRDefault="0067606D" w:rsidP="0067606D">
            <w:pPr>
              <w:pStyle w:val="TabellRader"/>
            </w:pPr>
            <w:r w:rsidRPr="00E64A44">
              <w:t>909</w:t>
            </w:r>
          </w:p>
        </w:tc>
        <w:tc>
          <w:tcPr>
            <w:tcW w:w="530" w:type="pct"/>
            <w:vAlign w:val="bottom"/>
          </w:tcPr>
          <w:p w14:paraId="5AD44A78" w14:textId="0FFFF17B" w:rsidR="0067606D" w:rsidRDefault="0067606D" w:rsidP="0067606D">
            <w:pPr>
              <w:pStyle w:val="TabellRader"/>
            </w:pPr>
            <w:r>
              <w:t>1 009</w:t>
            </w:r>
          </w:p>
        </w:tc>
        <w:tc>
          <w:tcPr>
            <w:tcW w:w="530" w:type="pct"/>
            <w:vAlign w:val="bottom"/>
          </w:tcPr>
          <w:p w14:paraId="78B703BD" w14:textId="12038E4E" w:rsidR="0067606D" w:rsidRPr="00E64A44" w:rsidRDefault="0067606D" w:rsidP="0067606D">
            <w:pPr>
              <w:pStyle w:val="TabellRader"/>
            </w:pPr>
            <w:r w:rsidRPr="00E64A44">
              <w:t>310</w:t>
            </w:r>
          </w:p>
        </w:tc>
        <w:tc>
          <w:tcPr>
            <w:tcW w:w="531" w:type="pct"/>
            <w:vAlign w:val="bottom"/>
          </w:tcPr>
          <w:p w14:paraId="500E8B78" w14:textId="3369B0F9" w:rsidR="0067606D" w:rsidRPr="00E64A44" w:rsidRDefault="0067606D" w:rsidP="0067606D">
            <w:pPr>
              <w:pStyle w:val="TabellRader"/>
            </w:pPr>
            <w:r w:rsidRPr="00E64A44">
              <w:t>427</w:t>
            </w:r>
          </w:p>
        </w:tc>
      </w:tr>
      <w:tr w:rsidR="0067606D" w:rsidRPr="00B44E46" w14:paraId="5F4FF035" w14:textId="77777777" w:rsidTr="0067606D">
        <w:tc>
          <w:tcPr>
            <w:tcW w:w="221" w:type="pct"/>
            <w:tcMar>
              <w:left w:w="0" w:type="dxa"/>
              <w:right w:w="0" w:type="dxa"/>
            </w:tcMar>
            <w:vAlign w:val="bottom"/>
          </w:tcPr>
          <w:p w14:paraId="5D76AB40" w14:textId="0E13B687" w:rsidR="0067606D" w:rsidRPr="00B44E46" w:rsidRDefault="0067606D" w:rsidP="0067606D">
            <w:pPr>
              <w:pStyle w:val="TabellRader"/>
              <w:jc w:val="left"/>
            </w:pPr>
            <w:r w:rsidRPr="00B44E46">
              <w:t>15</w:t>
            </w:r>
          </w:p>
        </w:tc>
        <w:tc>
          <w:tcPr>
            <w:tcW w:w="1980" w:type="pct"/>
            <w:vAlign w:val="bottom"/>
          </w:tcPr>
          <w:p w14:paraId="2C949DA7" w14:textId="64FF0755" w:rsidR="0067606D" w:rsidRPr="00B44E46" w:rsidRDefault="0067606D" w:rsidP="0067606D">
            <w:pPr>
              <w:pStyle w:val="TabellRader"/>
              <w:jc w:val="left"/>
            </w:pPr>
            <w:r w:rsidRPr="00B44E46">
              <w:t>Studiestöd</w:t>
            </w:r>
          </w:p>
        </w:tc>
        <w:tc>
          <w:tcPr>
            <w:tcW w:w="148" w:type="pct"/>
            <w:vAlign w:val="bottom"/>
          </w:tcPr>
          <w:p w14:paraId="1B2D71DF" w14:textId="71046B36" w:rsidR="0067606D" w:rsidRPr="00E64A44" w:rsidRDefault="0067606D" w:rsidP="0067606D">
            <w:pPr>
              <w:pStyle w:val="TabellRader"/>
            </w:pPr>
            <w:r w:rsidRPr="00E64A44">
              <w:t>337</w:t>
            </w:r>
          </w:p>
        </w:tc>
        <w:tc>
          <w:tcPr>
            <w:tcW w:w="530" w:type="pct"/>
            <w:vAlign w:val="bottom"/>
          </w:tcPr>
          <w:p w14:paraId="5C70DC9E" w14:textId="669937F0" w:rsidR="0067606D" w:rsidRPr="00E64A44" w:rsidRDefault="0067606D" w:rsidP="0067606D">
            <w:pPr>
              <w:pStyle w:val="TabellRader"/>
            </w:pPr>
            <w:r w:rsidRPr="00E64A44">
              <w:t>163</w:t>
            </w:r>
          </w:p>
        </w:tc>
        <w:tc>
          <w:tcPr>
            <w:tcW w:w="530" w:type="pct"/>
            <w:vAlign w:val="bottom"/>
          </w:tcPr>
          <w:p w14:paraId="79A49EFC" w14:textId="5F20C75D" w:rsidR="0067606D" w:rsidRPr="00E64A44" w:rsidRDefault="0067606D" w:rsidP="0067606D">
            <w:pPr>
              <w:pStyle w:val="TabellRader"/>
            </w:pPr>
            <w:r w:rsidRPr="00E64A44">
              <w:t>387</w:t>
            </w:r>
          </w:p>
        </w:tc>
        <w:tc>
          <w:tcPr>
            <w:tcW w:w="530" w:type="pct"/>
            <w:vAlign w:val="bottom"/>
          </w:tcPr>
          <w:p w14:paraId="5BEA0738" w14:textId="2A5AD4DB" w:rsidR="0067606D" w:rsidRDefault="0067606D" w:rsidP="0067606D">
            <w:pPr>
              <w:pStyle w:val="TabellRader"/>
            </w:pPr>
            <w:r w:rsidRPr="00E64A44">
              <w:t>301</w:t>
            </w:r>
          </w:p>
        </w:tc>
        <w:tc>
          <w:tcPr>
            <w:tcW w:w="530" w:type="pct"/>
            <w:vAlign w:val="bottom"/>
          </w:tcPr>
          <w:p w14:paraId="0C0E8A92" w14:textId="477D1C31" w:rsidR="0067606D" w:rsidRPr="00E64A44" w:rsidRDefault="0067606D" w:rsidP="0067606D">
            <w:pPr>
              <w:pStyle w:val="TabellRader"/>
            </w:pPr>
            <w:r w:rsidRPr="00E64A44">
              <w:t>26</w:t>
            </w:r>
          </w:p>
        </w:tc>
        <w:tc>
          <w:tcPr>
            <w:tcW w:w="531" w:type="pct"/>
            <w:vAlign w:val="bottom"/>
          </w:tcPr>
          <w:p w14:paraId="718FB8BF" w14:textId="1A38B1ED" w:rsidR="0067606D" w:rsidRPr="00E64A44" w:rsidRDefault="0067606D" w:rsidP="0067606D">
            <w:pPr>
              <w:pStyle w:val="TabellRader"/>
            </w:pPr>
            <w:r w:rsidRPr="00E64A44">
              <w:t>52</w:t>
            </w:r>
          </w:p>
        </w:tc>
      </w:tr>
      <w:tr w:rsidR="0067606D" w:rsidRPr="00B44E46" w14:paraId="7148AA8B" w14:textId="77777777" w:rsidTr="0067606D">
        <w:tc>
          <w:tcPr>
            <w:tcW w:w="221" w:type="pct"/>
            <w:tcMar>
              <w:left w:w="0" w:type="dxa"/>
              <w:right w:w="0" w:type="dxa"/>
            </w:tcMar>
            <w:vAlign w:val="bottom"/>
          </w:tcPr>
          <w:p w14:paraId="18BF1578" w14:textId="422CBD18" w:rsidR="0067606D" w:rsidRPr="00B44E46" w:rsidRDefault="0067606D" w:rsidP="0067606D">
            <w:pPr>
              <w:pStyle w:val="TabellRader"/>
              <w:jc w:val="left"/>
            </w:pPr>
            <w:r w:rsidRPr="00B44E46">
              <w:t>16</w:t>
            </w:r>
          </w:p>
        </w:tc>
        <w:tc>
          <w:tcPr>
            <w:tcW w:w="1980" w:type="pct"/>
            <w:vAlign w:val="bottom"/>
          </w:tcPr>
          <w:p w14:paraId="75A76BDD" w14:textId="226E2B15" w:rsidR="0067606D" w:rsidRPr="00B44E46" w:rsidRDefault="0067606D" w:rsidP="0067606D">
            <w:pPr>
              <w:pStyle w:val="TabellRader"/>
              <w:jc w:val="left"/>
            </w:pPr>
            <w:r w:rsidRPr="00B44E46">
              <w:t>Utbildning och universitetsforskning</w:t>
            </w:r>
          </w:p>
        </w:tc>
        <w:tc>
          <w:tcPr>
            <w:tcW w:w="148" w:type="pct"/>
            <w:vAlign w:val="bottom"/>
          </w:tcPr>
          <w:p w14:paraId="53928948" w14:textId="1FE32B03" w:rsidR="0067606D" w:rsidRPr="00E64A44" w:rsidRDefault="0067606D" w:rsidP="0067606D">
            <w:pPr>
              <w:pStyle w:val="TabellRader"/>
            </w:pPr>
            <w:r w:rsidRPr="00E64A44">
              <w:t>8</w:t>
            </w:r>
            <w:r>
              <w:t xml:space="preserve"> 381</w:t>
            </w:r>
          </w:p>
        </w:tc>
        <w:tc>
          <w:tcPr>
            <w:tcW w:w="530" w:type="pct"/>
            <w:vAlign w:val="bottom"/>
          </w:tcPr>
          <w:p w14:paraId="32E2043B" w14:textId="3F8B658B" w:rsidR="0067606D" w:rsidRPr="00E64A44" w:rsidRDefault="0067606D" w:rsidP="0067606D">
            <w:pPr>
              <w:pStyle w:val="TabellRader"/>
            </w:pPr>
            <w:r w:rsidRPr="00E64A44">
              <w:t>7</w:t>
            </w:r>
            <w:r>
              <w:t xml:space="preserve"> </w:t>
            </w:r>
            <w:r w:rsidRPr="00E64A44">
              <w:t>196</w:t>
            </w:r>
          </w:p>
        </w:tc>
        <w:tc>
          <w:tcPr>
            <w:tcW w:w="530" w:type="pct"/>
            <w:vAlign w:val="bottom"/>
          </w:tcPr>
          <w:p w14:paraId="24C7B734" w14:textId="3BCC1E1C" w:rsidR="0067606D" w:rsidRPr="00E64A44" w:rsidRDefault="0067606D" w:rsidP="0067606D">
            <w:pPr>
              <w:pStyle w:val="TabellRader"/>
            </w:pPr>
            <w:r w:rsidRPr="00E64A44">
              <w:t>8</w:t>
            </w:r>
            <w:r>
              <w:t xml:space="preserve"> </w:t>
            </w:r>
            <w:r w:rsidRPr="00E64A44">
              <w:t>4</w:t>
            </w:r>
            <w:r>
              <w:t>57</w:t>
            </w:r>
          </w:p>
        </w:tc>
        <w:tc>
          <w:tcPr>
            <w:tcW w:w="530" w:type="pct"/>
            <w:vAlign w:val="bottom"/>
          </w:tcPr>
          <w:p w14:paraId="5CA386D3" w14:textId="69637D26" w:rsidR="0067606D" w:rsidRDefault="0067606D" w:rsidP="0067606D">
            <w:pPr>
              <w:pStyle w:val="TabellRader"/>
            </w:pPr>
            <w:r w:rsidRPr="00E64A44">
              <w:t>8</w:t>
            </w:r>
            <w:r>
              <w:t xml:space="preserve"> </w:t>
            </w:r>
            <w:r w:rsidRPr="00E64A44">
              <w:t>7</w:t>
            </w:r>
            <w:r>
              <w:t>4</w:t>
            </w:r>
            <w:r w:rsidRPr="00E64A44">
              <w:t>7</w:t>
            </w:r>
          </w:p>
        </w:tc>
        <w:tc>
          <w:tcPr>
            <w:tcW w:w="530" w:type="pct"/>
            <w:vAlign w:val="bottom"/>
          </w:tcPr>
          <w:p w14:paraId="05A8FD3C" w14:textId="03CF5254" w:rsidR="0067606D" w:rsidRPr="00E64A44" w:rsidRDefault="0067606D" w:rsidP="0067606D">
            <w:pPr>
              <w:pStyle w:val="TabellRader"/>
            </w:pPr>
            <w:r w:rsidRPr="00E64A44">
              <w:t>1</w:t>
            </w:r>
            <w:r>
              <w:t xml:space="preserve"> </w:t>
            </w:r>
            <w:r w:rsidRPr="00E64A44">
              <w:t>91</w:t>
            </w:r>
            <w:r>
              <w:t>1</w:t>
            </w:r>
          </w:p>
        </w:tc>
        <w:tc>
          <w:tcPr>
            <w:tcW w:w="531" w:type="pct"/>
            <w:vAlign w:val="bottom"/>
          </w:tcPr>
          <w:p w14:paraId="7770F70C" w14:textId="1B0ABAB2" w:rsidR="0067606D" w:rsidRPr="00E64A44" w:rsidRDefault="0067606D" w:rsidP="0067606D">
            <w:pPr>
              <w:pStyle w:val="TabellRader"/>
            </w:pPr>
            <w:r w:rsidRPr="00E64A44">
              <w:t>2</w:t>
            </w:r>
            <w:r>
              <w:t xml:space="preserve"> </w:t>
            </w:r>
            <w:r w:rsidRPr="00E64A44">
              <w:t>128</w:t>
            </w:r>
          </w:p>
        </w:tc>
      </w:tr>
      <w:tr w:rsidR="0067606D" w:rsidRPr="00B44E46" w14:paraId="108963A5" w14:textId="77777777" w:rsidTr="0067606D">
        <w:tc>
          <w:tcPr>
            <w:tcW w:w="221" w:type="pct"/>
            <w:tcMar>
              <w:left w:w="0" w:type="dxa"/>
              <w:right w:w="0" w:type="dxa"/>
            </w:tcMar>
            <w:vAlign w:val="bottom"/>
          </w:tcPr>
          <w:p w14:paraId="0BC39428" w14:textId="774051B0" w:rsidR="0067606D" w:rsidRPr="00B44E46" w:rsidRDefault="0067606D" w:rsidP="0067606D">
            <w:pPr>
              <w:pStyle w:val="TabellRader"/>
              <w:jc w:val="left"/>
            </w:pPr>
            <w:r w:rsidRPr="00B44E46">
              <w:t>17</w:t>
            </w:r>
          </w:p>
        </w:tc>
        <w:tc>
          <w:tcPr>
            <w:tcW w:w="1980" w:type="pct"/>
            <w:vAlign w:val="bottom"/>
          </w:tcPr>
          <w:p w14:paraId="6917672B" w14:textId="44D3611D" w:rsidR="0067606D" w:rsidRPr="00B44E46" w:rsidRDefault="0067606D" w:rsidP="0067606D">
            <w:pPr>
              <w:pStyle w:val="TabellRader"/>
              <w:jc w:val="left"/>
            </w:pPr>
            <w:r w:rsidRPr="00B44E46">
              <w:t>Kultur, medier, trossamfund och fritid</w:t>
            </w:r>
          </w:p>
        </w:tc>
        <w:tc>
          <w:tcPr>
            <w:tcW w:w="148" w:type="pct"/>
            <w:vAlign w:val="bottom"/>
          </w:tcPr>
          <w:p w14:paraId="0A934CD3" w14:textId="38F8A126" w:rsidR="0067606D" w:rsidRPr="00E64A44" w:rsidRDefault="0067606D" w:rsidP="0067606D">
            <w:pPr>
              <w:pStyle w:val="TabellRader"/>
            </w:pPr>
            <w:r w:rsidRPr="00E64A44">
              <w:t>6</w:t>
            </w:r>
            <w:r>
              <w:t>89</w:t>
            </w:r>
          </w:p>
        </w:tc>
        <w:tc>
          <w:tcPr>
            <w:tcW w:w="530" w:type="pct"/>
            <w:vAlign w:val="bottom"/>
          </w:tcPr>
          <w:p w14:paraId="41DDD601" w14:textId="5C175B6C" w:rsidR="0067606D" w:rsidRPr="00E64A44" w:rsidRDefault="0067606D" w:rsidP="0067606D">
            <w:pPr>
              <w:pStyle w:val="TabellRader"/>
            </w:pPr>
            <w:r w:rsidRPr="00E64A44">
              <w:t>515</w:t>
            </w:r>
          </w:p>
        </w:tc>
        <w:tc>
          <w:tcPr>
            <w:tcW w:w="530" w:type="pct"/>
            <w:vAlign w:val="bottom"/>
          </w:tcPr>
          <w:p w14:paraId="67EEFCBD" w14:textId="7E453C35" w:rsidR="0067606D" w:rsidRPr="00E64A44" w:rsidRDefault="0067606D" w:rsidP="0067606D">
            <w:pPr>
              <w:pStyle w:val="TabellRader"/>
            </w:pPr>
            <w:r w:rsidRPr="00E64A44">
              <w:t>82</w:t>
            </w:r>
            <w:r>
              <w:t>2</w:t>
            </w:r>
          </w:p>
        </w:tc>
        <w:tc>
          <w:tcPr>
            <w:tcW w:w="530" w:type="pct"/>
            <w:vAlign w:val="bottom"/>
          </w:tcPr>
          <w:p w14:paraId="65B9791C" w14:textId="4828FFED" w:rsidR="0067606D" w:rsidRDefault="0067606D" w:rsidP="0067606D">
            <w:pPr>
              <w:pStyle w:val="TabellRader"/>
            </w:pPr>
            <w:r w:rsidRPr="00E64A44">
              <w:t>870</w:t>
            </w:r>
          </w:p>
        </w:tc>
        <w:tc>
          <w:tcPr>
            <w:tcW w:w="530" w:type="pct"/>
            <w:vAlign w:val="bottom"/>
          </w:tcPr>
          <w:p w14:paraId="442AFCB3" w14:textId="2893DAC6" w:rsidR="0067606D" w:rsidRPr="00E64A44" w:rsidRDefault="0067606D" w:rsidP="0067606D">
            <w:pPr>
              <w:pStyle w:val="TabellRader"/>
            </w:pPr>
            <w:r w:rsidRPr="00E64A44">
              <w:t>158</w:t>
            </w:r>
          </w:p>
        </w:tc>
        <w:tc>
          <w:tcPr>
            <w:tcW w:w="531" w:type="pct"/>
            <w:vAlign w:val="bottom"/>
          </w:tcPr>
          <w:p w14:paraId="0674117F" w14:textId="1B707451" w:rsidR="0067606D" w:rsidRPr="00E64A44" w:rsidRDefault="0067606D" w:rsidP="0067606D">
            <w:pPr>
              <w:pStyle w:val="TabellRader"/>
            </w:pPr>
            <w:r w:rsidRPr="00E64A44">
              <w:t>285</w:t>
            </w:r>
          </w:p>
        </w:tc>
      </w:tr>
      <w:tr w:rsidR="0067606D" w:rsidRPr="00B44E46" w14:paraId="188F9FED" w14:textId="77777777" w:rsidTr="0067606D">
        <w:tc>
          <w:tcPr>
            <w:tcW w:w="221" w:type="pct"/>
            <w:tcMar>
              <w:left w:w="0" w:type="dxa"/>
              <w:right w:w="0" w:type="dxa"/>
            </w:tcMar>
          </w:tcPr>
          <w:p w14:paraId="01C05B35" w14:textId="3EAF48C6" w:rsidR="0067606D" w:rsidRPr="00B44E46" w:rsidRDefault="0067606D" w:rsidP="0067606D">
            <w:pPr>
              <w:pStyle w:val="TabellRader"/>
              <w:jc w:val="left"/>
            </w:pPr>
            <w:r w:rsidRPr="00B44E46">
              <w:t>18</w:t>
            </w:r>
          </w:p>
        </w:tc>
        <w:tc>
          <w:tcPr>
            <w:tcW w:w="1980" w:type="pct"/>
            <w:vAlign w:val="bottom"/>
          </w:tcPr>
          <w:p w14:paraId="4B779E73" w14:textId="7CE96028" w:rsidR="0067606D" w:rsidRPr="00B44E46" w:rsidRDefault="0067606D" w:rsidP="0067606D">
            <w:pPr>
              <w:pStyle w:val="TabellRader"/>
              <w:jc w:val="left"/>
            </w:pPr>
            <w:r w:rsidRPr="00B44E46">
              <w:t>Samhällsplanering, bostadsförsörjning och byggande samt konsumentpolitik</w:t>
            </w:r>
          </w:p>
        </w:tc>
        <w:tc>
          <w:tcPr>
            <w:tcW w:w="148" w:type="pct"/>
            <w:vAlign w:val="bottom"/>
          </w:tcPr>
          <w:p w14:paraId="2709DA15" w14:textId="15DEE0ED" w:rsidR="0067606D" w:rsidRPr="00E64A44" w:rsidRDefault="0067606D" w:rsidP="0067606D">
            <w:pPr>
              <w:pStyle w:val="TabellRader"/>
            </w:pPr>
            <w:r w:rsidRPr="00E64A44">
              <w:t>331</w:t>
            </w:r>
          </w:p>
        </w:tc>
        <w:tc>
          <w:tcPr>
            <w:tcW w:w="530" w:type="pct"/>
            <w:vAlign w:val="bottom"/>
          </w:tcPr>
          <w:p w14:paraId="47068356" w14:textId="17BE8964" w:rsidR="0067606D" w:rsidRPr="00E64A44" w:rsidRDefault="0067606D" w:rsidP="0067606D">
            <w:pPr>
              <w:pStyle w:val="TabellRader"/>
            </w:pPr>
            <w:r w:rsidRPr="00E64A44">
              <w:t>245</w:t>
            </w:r>
          </w:p>
        </w:tc>
        <w:tc>
          <w:tcPr>
            <w:tcW w:w="530" w:type="pct"/>
            <w:vAlign w:val="bottom"/>
          </w:tcPr>
          <w:p w14:paraId="46A585F9" w14:textId="636D2ECB" w:rsidR="0067606D" w:rsidRPr="00E64A44" w:rsidRDefault="0067606D" w:rsidP="0067606D">
            <w:pPr>
              <w:pStyle w:val="TabellRader"/>
            </w:pPr>
            <w:r w:rsidRPr="00E64A44">
              <w:t>371</w:t>
            </w:r>
          </w:p>
        </w:tc>
        <w:tc>
          <w:tcPr>
            <w:tcW w:w="530" w:type="pct"/>
            <w:vAlign w:val="bottom"/>
          </w:tcPr>
          <w:p w14:paraId="77F0E685" w14:textId="63B234EE" w:rsidR="0067606D" w:rsidRDefault="0067606D" w:rsidP="0067606D">
            <w:pPr>
              <w:pStyle w:val="TabellRader"/>
            </w:pPr>
            <w:r w:rsidRPr="00E64A44">
              <w:t>418</w:t>
            </w:r>
          </w:p>
        </w:tc>
        <w:tc>
          <w:tcPr>
            <w:tcW w:w="530" w:type="pct"/>
            <w:vAlign w:val="bottom"/>
          </w:tcPr>
          <w:p w14:paraId="29D24725" w14:textId="7012D863" w:rsidR="0067606D" w:rsidRPr="00E64A44" w:rsidRDefault="0067606D" w:rsidP="0067606D">
            <w:pPr>
              <w:pStyle w:val="TabellRader"/>
            </w:pPr>
            <w:r w:rsidRPr="00E64A44">
              <w:t>91</w:t>
            </w:r>
          </w:p>
        </w:tc>
        <w:tc>
          <w:tcPr>
            <w:tcW w:w="531" w:type="pct"/>
            <w:vAlign w:val="bottom"/>
          </w:tcPr>
          <w:p w14:paraId="15D854F7" w14:textId="2E951EFB" w:rsidR="0067606D" w:rsidRPr="00E64A44" w:rsidRDefault="0067606D" w:rsidP="0067606D">
            <w:pPr>
              <w:pStyle w:val="TabellRader"/>
            </w:pPr>
            <w:r w:rsidRPr="00E64A44">
              <w:t>165</w:t>
            </w:r>
          </w:p>
        </w:tc>
      </w:tr>
      <w:tr w:rsidR="0067606D" w:rsidRPr="00B44E46" w14:paraId="43036622" w14:textId="77777777" w:rsidTr="0067606D">
        <w:tc>
          <w:tcPr>
            <w:tcW w:w="221" w:type="pct"/>
            <w:tcMar>
              <w:left w:w="0" w:type="dxa"/>
              <w:right w:w="0" w:type="dxa"/>
            </w:tcMar>
            <w:vAlign w:val="bottom"/>
          </w:tcPr>
          <w:p w14:paraId="293C2573" w14:textId="1428DE8C" w:rsidR="0067606D" w:rsidRPr="00B44E46" w:rsidRDefault="0067606D" w:rsidP="0067606D">
            <w:pPr>
              <w:pStyle w:val="TabellRader"/>
              <w:jc w:val="left"/>
            </w:pPr>
            <w:r w:rsidRPr="00B44E46">
              <w:t>20</w:t>
            </w:r>
          </w:p>
        </w:tc>
        <w:tc>
          <w:tcPr>
            <w:tcW w:w="1980" w:type="pct"/>
            <w:vAlign w:val="bottom"/>
          </w:tcPr>
          <w:p w14:paraId="03757370" w14:textId="1B1E5E3F" w:rsidR="0067606D" w:rsidRPr="00B44E46" w:rsidRDefault="0067606D" w:rsidP="0067606D">
            <w:pPr>
              <w:pStyle w:val="TabellRader"/>
              <w:jc w:val="left"/>
            </w:pPr>
            <w:r w:rsidRPr="00B44E46">
              <w:t>Allmän natur- och miljövård</w:t>
            </w:r>
          </w:p>
        </w:tc>
        <w:tc>
          <w:tcPr>
            <w:tcW w:w="148" w:type="pct"/>
            <w:vAlign w:val="bottom"/>
          </w:tcPr>
          <w:p w14:paraId="7ECAF209" w14:textId="05804392" w:rsidR="0067606D" w:rsidRPr="00E64A44" w:rsidRDefault="0067606D" w:rsidP="0067606D">
            <w:pPr>
              <w:pStyle w:val="TabellRader"/>
            </w:pPr>
            <w:r w:rsidRPr="00E64A44">
              <w:t>365</w:t>
            </w:r>
          </w:p>
        </w:tc>
        <w:tc>
          <w:tcPr>
            <w:tcW w:w="530" w:type="pct"/>
            <w:vAlign w:val="bottom"/>
          </w:tcPr>
          <w:p w14:paraId="4BDA4E2D" w14:textId="2D29E678" w:rsidR="0067606D" w:rsidRPr="00E64A44" w:rsidRDefault="0067606D" w:rsidP="0067606D">
            <w:pPr>
              <w:pStyle w:val="TabellRader"/>
            </w:pPr>
            <w:r w:rsidRPr="00E64A44">
              <w:t>310</w:t>
            </w:r>
          </w:p>
        </w:tc>
        <w:tc>
          <w:tcPr>
            <w:tcW w:w="530" w:type="pct"/>
            <w:vAlign w:val="bottom"/>
          </w:tcPr>
          <w:p w14:paraId="034296B0" w14:textId="6EA90E77" w:rsidR="0067606D" w:rsidRPr="00E64A44" w:rsidRDefault="0067606D" w:rsidP="0067606D">
            <w:pPr>
              <w:pStyle w:val="TabellRader"/>
            </w:pPr>
            <w:r w:rsidRPr="00E64A44">
              <w:t>385</w:t>
            </w:r>
          </w:p>
        </w:tc>
        <w:tc>
          <w:tcPr>
            <w:tcW w:w="530" w:type="pct"/>
            <w:vAlign w:val="bottom"/>
          </w:tcPr>
          <w:p w14:paraId="6014DBF5" w14:textId="1E677D67" w:rsidR="0067606D" w:rsidRDefault="0067606D" w:rsidP="0067606D">
            <w:pPr>
              <w:pStyle w:val="TabellRader"/>
            </w:pPr>
            <w:r w:rsidRPr="00E64A44">
              <w:t>418</w:t>
            </w:r>
          </w:p>
        </w:tc>
        <w:tc>
          <w:tcPr>
            <w:tcW w:w="530" w:type="pct"/>
            <w:vAlign w:val="bottom"/>
          </w:tcPr>
          <w:p w14:paraId="0CCA19DB" w14:textId="245D4EC9" w:rsidR="0067606D" w:rsidRPr="00E64A44" w:rsidRDefault="0067606D" w:rsidP="0067606D">
            <w:pPr>
              <w:pStyle w:val="TabellRader"/>
            </w:pPr>
            <w:r w:rsidRPr="00E64A44">
              <w:t>113</w:t>
            </w:r>
          </w:p>
        </w:tc>
        <w:tc>
          <w:tcPr>
            <w:tcW w:w="531" w:type="pct"/>
            <w:vAlign w:val="bottom"/>
          </w:tcPr>
          <w:p w14:paraId="488E18C7" w14:textId="30DC4183" w:rsidR="0067606D" w:rsidRPr="00E64A44" w:rsidRDefault="0067606D" w:rsidP="0067606D">
            <w:pPr>
              <w:pStyle w:val="TabellRader"/>
            </w:pPr>
            <w:r w:rsidRPr="00E64A44">
              <w:t>124</w:t>
            </w:r>
          </w:p>
        </w:tc>
      </w:tr>
      <w:tr w:rsidR="0067606D" w:rsidRPr="00B44E46" w14:paraId="6EE5DBD7" w14:textId="77777777" w:rsidTr="0067606D">
        <w:tc>
          <w:tcPr>
            <w:tcW w:w="221" w:type="pct"/>
            <w:tcMar>
              <w:left w:w="0" w:type="dxa"/>
              <w:right w:w="0" w:type="dxa"/>
            </w:tcMar>
            <w:vAlign w:val="bottom"/>
          </w:tcPr>
          <w:p w14:paraId="18BE0DFF" w14:textId="5B392D18" w:rsidR="0067606D" w:rsidRPr="00B44E46" w:rsidRDefault="0067606D" w:rsidP="0067606D">
            <w:pPr>
              <w:pStyle w:val="TabellRader"/>
              <w:jc w:val="left"/>
            </w:pPr>
            <w:r w:rsidRPr="00B44E46">
              <w:t>21</w:t>
            </w:r>
          </w:p>
        </w:tc>
        <w:tc>
          <w:tcPr>
            <w:tcW w:w="1980" w:type="pct"/>
            <w:vAlign w:val="bottom"/>
          </w:tcPr>
          <w:p w14:paraId="4E2BA5CF" w14:textId="6BF409C2" w:rsidR="0067606D" w:rsidRPr="00B44E46" w:rsidRDefault="0067606D" w:rsidP="0067606D">
            <w:pPr>
              <w:pStyle w:val="TabellRader"/>
              <w:jc w:val="left"/>
            </w:pPr>
            <w:r w:rsidRPr="00B44E46">
              <w:t>Energi</w:t>
            </w:r>
          </w:p>
        </w:tc>
        <w:tc>
          <w:tcPr>
            <w:tcW w:w="148" w:type="pct"/>
            <w:vAlign w:val="bottom"/>
          </w:tcPr>
          <w:p w14:paraId="1FC9BFF0" w14:textId="7EBD405D" w:rsidR="0067606D" w:rsidRPr="00E64A44" w:rsidRDefault="0067606D" w:rsidP="0067606D">
            <w:pPr>
              <w:pStyle w:val="TabellRader"/>
            </w:pPr>
            <w:r w:rsidRPr="00E64A44">
              <w:t>40</w:t>
            </w:r>
          </w:p>
        </w:tc>
        <w:tc>
          <w:tcPr>
            <w:tcW w:w="530" w:type="pct"/>
            <w:vAlign w:val="bottom"/>
          </w:tcPr>
          <w:p w14:paraId="7B84DC8C" w14:textId="6341279D" w:rsidR="0067606D" w:rsidRPr="00E64A44" w:rsidRDefault="0067606D" w:rsidP="0067606D">
            <w:pPr>
              <w:pStyle w:val="TabellRader"/>
            </w:pPr>
            <w:r w:rsidRPr="00E64A44">
              <w:t>32</w:t>
            </w:r>
          </w:p>
        </w:tc>
        <w:tc>
          <w:tcPr>
            <w:tcW w:w="530" w:type="pct"/>
            <w:vAlign w:val="bottom"/>
          </w:tcPr>
          <w:p w14:paraId="34FD4517" w14:textId="669CDA92" w:rsidR="0067606D" w:rsidRPr="00E64A44" w:rsidRDefault="0067606D" w:rsidP="0067606D">
            <w:pPr>
              <w:pStyle w:val="TabellRader"/>
            </w:pPr>
            <w:r w:rsidRPr="00E64A44">
              <w:t>47</w:t>
            </w:r>
          </w:p>
        </w:tc>
        <w:tc>
          <w:tcPr>
            <w:tcW w:w="530" w:type="pct"/>
            <w:vAlign w:val="bottom"/>
          </w:tcPr>
          <w:p w14:paraId="195E2640" w14:textId="48711346" w:rsidR="0067606D" w:rsidRDefault="0067606D" w:rsidP="0067606D">
            <w:pPr>
              <w:pStyle w:val="TabellRader"/>
            </w:pPr>
            <w:r w:rsidRPr="00E64A44">
              <w:t>42</w:t>
            </w:r>
          </w:p>
        </w:tc>
        <w:tc>
          <w:tcPr>
            <w:tcW w:w="530" w:type="pct"/>
            <w:vAlign w:val="bottom"/>
          </w:tcPr>
          <w:p w14:paraId="73D67E83" w14:textId="77227CC3" w:rsidR="0067606D" w:rsidRPr="00E64A44" w:rsidRDefault="0067606D" w:rsidP="0067606D">
            <w:pPr>
              <w:pStyle w:val="TabellRader"/>
            </w:pPr>
            <w:r w:rsidRPr="00E64A44">
              <w:t>12</w:t>
            </w:r>
          </w:p>
        </w:tc>
        <w:tc>
          <w:tcPr>
            <w:tcW w:w="531" w:type="pct"/>
            <w:vAlign w:val="bottom"/>
          </w:tcPr>
          <w:p w14:paraId="38185A8B" w14:textId="0289999B" w:rsidR="0067606D" w:rsidRPr="00E64A44" w:rsidRDefault="0067606D" w:rsidP="0067606D">
            <w:pPr>
              <w:pStyle w:val="TabellRader"/>
            </w:pPr>
            <w:r w:rsidRPr="00E64A44">
              <w:t>13</w:t>
            </w:r>
          </w:p>
        </w:tc>
      </w:tr>
      <w:tr w:rsidR="0067606D" w:rsidRPr="00B44E46" w14:paraId="6A313201" w14:textId="77777777" w:rsidTr="0067606D">
        <w:tc>
          <w:tcPr>
            <w:tcW w:w="221" w:type="pct"/>
            <w:tcMar>
              <w:left w:w="0" w:type="dxa"/>
              <w:right w:w="0" w:type="dxa"/>
            </w:tcMar>
            <w:vAlign w:val="bottom"/>
          </w:tcPr>
          <w:p w14:paraId="032FAA64" w14:textId="0730BDD1" w:rsidR="0067606D" w:rsidRPr="00B44E46" w:rsidRDefault="0067606D" w:rsidP="0067606D">
            <w:pPr>
              <w:pStyle w:val="TabellRader"/>
              <w:jc w:val="left"/>
            </w:pPr>
            <w:r w:rsidRPr="00B44E46">
              <w:t>22</w:t>
            </w:r>
          </w:p>
        </w:tc>
        <w:tc>
          <w:tcPr>
            <w:tcW w:w="1980" w:type="pct"/>
            <w:vAlign w:val="bottom"/>
          </w:tcPr>
          <w:p w14:paraId="56A8655D" w14:textId="5357B9F3" w:rsidR="0067606D" w:rsidRPr="00B44E46" w:rsidRDefault="0067606D" w:rsidP="0067606D">
            <w:pPr>
              <w:pStyle w:val="TabellRader"/>
              <w:jc w:val="left"/>
            </w:pPr>
            <w:r w:rsidRPr="00B44E46">
              <w:t>Kommunikationer</w:t>
            </w:r>
          </w:p>
        </w:tc>
        <w:tc>
          <w:tcPr>
            <w:tcW w:w="148" w:type="pct"/>
            <w:vAlign w:val="bottom"/>
          </w:tcPr>
          <w:p w14:paraId="2CB5125B" w14:textId="1517A048" w:rsidR="0067606D" w:rsidRPr="00E64A44" w:rsidRDefault="0067606D" w:rsidP="0067606D">
            <w:pPr>
              <w:pStyle w:val="TabellRader"/>
            </w:pPr>
            <w:r w:rsidRPr="00E64A44">
              <w:t>4</w:t>
            </w:r>
            <w:r>
              <w:t xml:space="preserve"> </w:t>
            </w:r>
            <w:r w:rsidRPr="00E64A44">
              <w:t>327</w:t>
            </w:r>
          </w:p>
        </w:tc>
        <w:tc>
          <w:tcPr>
            <w:tcW w:w="530" w:type="pct"/>
            <w:vAlign w:val="bottom"/>
          </w:tcPr>
          <w:p w14:paraId="154592FB" w14:textId="3152DD9A" w:rsidR="0067606D" w:rsidRPr="00E64A44" w:rsidRDefault="0067606D" w:rsidP="0067606D">
            <w:pPr>
              <w:pStyle w:val="TabellRader"/>
            </w:pPr>
            <w:r w:rsidRPr="00E64A44">
              <w:t>3</w:t>
            </w:r>
            <w:r>
              <w:t xml:space="preserve"> </w:t>
            </w:r>
            <w:r w:rsidRPr="00E64A44">
              <w:t>366</w:t>
            </w:r>
          </w:p>
        </w:tc>
        <w:tc>
          <w:tcPr>
            <w:tcW w:w="530" w:type="pct"/>
            <w:vAlign w:val="bottom"/>
          </w:tcPr>
          <w:p w14:paraId="056E769D" w14:textId="2A7A103F" w:rsidR="0067606D" w:rsidRPr="00E64A44" w:rsidRDefault="0067606D" w:rsidP="0067606D">
            <w:pPr>
              <w:pStyle w:val="TabellRader"/>
            </w:pPr>
            <w:r w:rsidRPr="00E64A44">
              <w:t>4</w:t>
            </w:r>
            <w:r>
              <w:t xml:space="preserve"> </w:t>
            </w:r>
            <w:r w:rsidRPr="00E64A44">
              <w:t>482</w:t>
            </w:r>
          </w:p>
        </w:tc>
        <w:tc>
          <w:tcPr>
            <w:tcW w:w="530" w:type="pct"/>
            <w:vAlign w:val="bottom"/>
          </w:tcPr>
          <w:p w14:paraId="2060B985" w14:textId="72C4DD66" w:rsidR="0067606D" w:rsidRDefault="0067606D" w:rsidP="0067606D">
            <w:pPr>
              <w:pStyle w:val="TabellRader"/>
            </w:pPr>
            <w:r w:rsidRPr="00E64A44">
              <w:t>4</w:t>
            </w:r>
            <w:r>
              <w:t xml:space="preserve"> </w:t>
            </w:r>
            <w:r w:rsidRPr="00E64A44">
              <w:t>768</w:t>
            </w:r>
          </w:p>
        </w:tc>
        <w:tc>
          <w:tcPr>
            <w:tcW w:w="530" w:type="pct"/>
            <w:vAlign w:val="bottom"/>
          </w:tcPr>
          <w:p w14:paraId="5B54FC32" w14:textId="405275FD" w:rsidR="0067606D" w:rsidRPr="00E64A44" w:rsidRDefault="0067606D" w:rsidP="0067606D">
            <w:pPr>
              <w:pStyle w:val="TabellRader"/>
            </w:pPr>
            <w:r w:rsidRPr="00E64A44">
              <w:t>340</w:t>
            </w:r>
          </w:p>
        </w:tc>
        <w:tc>
          <w:tcPr>
            <w:tcW w:w="531" w:type="pct"/>
            <w:vAlign w:val="bottom"/>
          </w:tcPr>
          <w:p w14:paraId="7520DB42" w14:textId="2EAA6E44" w:rsidR="0067606D" w:rsidRPr="00E64A44" w:rsidRDefault="0067606D" w:rsidP="0067606D">
            <w:pPr>
              <w:pStyle w:val="TabellRader"/>
            </w:pPr>
            <w:r w:rsidRPr="00E64A44">
              <w:t>876</w:t>
            </w:r>
          </w:p>
        </w:tc>
      </w:tr>
      <w:tr w:rsidR="0067606D" w:rsidRPr="00B44E46" w14:paraId="50695CEA" w14:textId="77777777" w:rsidTr="0067606D">
        <w:tc>
          <w:tcPr>
            <w:tcW w:w="221" w:type="pct"/>
            <w:tcMar>
              <w:left w:w="0" w:type="dxa"/>
              <w:right w:w="0" w:type="dxa"/>
            </w:tcMar>
            <w:vAlign w:val="bottom"/>
          </w:tcPr>
          <w:p w14:paraId="7C58307E" w14:textId="2EC61E9D" w:rsidR="0067606D" w:rsidRPr="00B44E46" w:rsidRDefault="0067606D" w:rsidP="0067606D">
            <w:pPr>
              <w:pStyle w:val="TabellRader"/>
              <w:jc w:val="left"/>
            </w:pPr>
            <w:r w:rsidRPr="00B44E46">
              <w:t>23</w:t>
            </w:r>
          </w:p>
        </w:tc>
        <w:tc>
          <w:tcPr>
            <w:tcW w:w="1980" w:type="pct"/>
            <w:vAlign w:val="bottom"/>
          </w:tcPr>
          <w:p w14:paraId="5E4953B3" w14:textId="3C102107" w:rsidR="0067606D" w:rsidRPr="00B44E46" w:rsidRDefault="0067606D" w:rsidP="0067606D">
            <w:pPr>
              <w:pStyle w:val="TabellRader"/>
              <w:jc w:val="left"/>
            </w:pPr>
            <w:r w:rsidRPr="00B44E46">
              <w:t>Areella näringar, landsbygd och livsmedel</w:t>
            </w:r>
          </w:p>
        </w:tc>
        <w:tc>
          <w:tcPr>
            <w:tcW w:w="148" w:type="pct"/>
            <w:vAlign w:val="bottom"/>
          </w:tcPr>
          <w:p w14:paraId="4B5DDD6E" w14:textId="6E97AB85" w:rsidR="0067606D" w:rsidRPr="00E64A44" w:rsidRDefault="0067606D" w:rsidP="0067606D">
            <w:pPr>
              <w:pStyle w:val="TabellRader"/>
            </w:pPr>
            <w:r w:rsidRPr="00E64A44">
              <w:t>2</w:t>
            </w:r>
            <w:r>
              <w:t xml:space="preserve"> </w:t>
            </w:r>
            <w:r w:rsidRPr="00E64A44">
              <w:t>445</w:t>
            </w:r>
          </w:p>
        </w:tc>
        <w:tc>
          <w:tcPr>
            <w:tcW w:w="530" w:type="pct"/>
            <w:vAlign w:val="bottom"/>
          </w:tcPr>
          <w:p w14:paraId="3E1CD2AB" w14:textId="2FE475E0" w:rsidR="0067606D" w:rsidRPr="00E64A44" w:rsidRDefault="0067606D" w:rsidP="0067606D">
            <w:pPr>
              <w:pStyle w:val="TabellRader"/>
            </w:pPr>
            <w:r w:rsidRPr="00E64A44">
              <w:t>1</w:t>
            </w:r>
            <w:r>
              <w:t xml:space="preserve"> </w:t>
            </w:r>
            <w:r w:rsidRPr="00E64A44">
              <w:t>952</w:t>
            </w:r>
          </w:p>
        </w:tc>
        <w:tc>
          <w:tcPr>
            <w:tcW w:w="530" w:type="pct"/>
            <w:vAlign w:val="bottom"/>
          </w:tcPr>
          <w:p w14:paraId="1E7A3592" w14:textId="27CE085F" w:rsidR="0067606D" w:rsidRPr="00E64A44" w:rsidRDefault="0067606D" w:rsidP="0067606D">
            <w:pPr>
              <w:pStyle w:val="TabellRader"/>
            </w:pPr>
            <w:r w:rsidRPr="00E64A44">
              <w:t>2</w:t>
            </w:r>
            <w:r>
              <w:t xml:space="preserve"> </w:t>
            </w:r>
            <w:r w:rsidRPr="00E64A44">
              <w:t>485</w:t>
            </w:r>
          </w:p>
        </w:tc>
        <w:tc>
          <w:tcPr>
            <w:tcW w:w="530" w:type="pct"/>
            <w:vAlign w:val="bottom"/>
          </w:tcPr>
          <w:p w14:paraId="6C491F97" w14:textId="138CE001" w:rsidR="0067606D" w:rsidRDefault="0067606D" w:rsidP="0067606D">
            <w:pPr>
              <w:pStyle w:val="TabellRader"/>
            </w:pPr>
            <w:r w:rsidRPr="00E64A44">
              <w:t>2</w:t>
            </w:r>
            <w:r>
              <w:t xml:space="preserve"> </w:t>
            </w:r>
            <w:r w:rsidRPr="00E64A44">
              <w:t>615</w:t>
            </w:r>
          </w:p>
        </w:tc>
        <w:tc>
          <w:tcPr>
            <w:tcW w:w="530" w:type="pct"/>
            <w:vAlign w:val="bottom"/>
          </w:tcPr>
          <w:p w14:paraId="4260E1ED" w14:textId="31F8F365" w:rsidR="0067606D" w:rsidRPr="00E64A44" w:rsidRDefault="0067606D" w:rsidP="0067606D">
            <w:pPr>
              <w:pStyle w:val="TabellRader"/>
            </w:pPr>
            <w:r w:rsidRPr="00E64A44">
              <w:t>315</w:t>
            </w:r>
          </w:p>
        </w:tc>
        <w:tc>
          <w:tcPr>
            <w:tcW w:w="531" w:type="pct"/>
            <w:vAlign w:val="bottom"/>
          </w:tcPr>
          <w:p w14:paraId="671D2DED" w14:textId="3E89AA8E" w:rsidR="0067606D" w:rsidRPr="00E64A44" w:rsidRDefault="0067606D" w:rsidP="0067606D">
            <w:pPr>
              <w:pStyle w:val="TabellRader"/>
            </w:pPr>
            <w:r w:rsidRPr="00E64A44">
              <w:t>334</w:t>
            </w:r>
          </w:p>
        </w:tc>
      </w:tr>
      <w:tr w:rsidR="0067606D" w:rsidRPr="00B44E46" w14:paraId="1108E247" w14:textId="77777777" w:rsidTr="0067606D">
        <w:tc>
          <w:tcPr>
            <w:tcW w:w="221" w:type="pct"/>
            <w:tcMar>
              <w:left w:w="0" w:type="dxa"/>
              <w:right w:w="0" w:type="dxa"/>
            </w:tcMar>
            <w:vAlign w:val="bottom"/>
          </w:tcPr>
          <w:p w14:paraId="74720E0D" w14:textId="2EFAA912" w:rsidR="0067606D" w:rsidRPr="00B44E46" w:rsidRDefault="0067606D" w:rsidP="0067606D">
            <w:pPr>
              <w:pStyle w:val="TabellRader"/>
              <w:jc w:val="left"/>
            </w:pPr>
            <w:r w:rsidRPr="00B44E46">
              <w:t>24</w:t>
            </w:r>
          </w:p>
        </w:tc>
        <w:tc>
          <w:tcPr>
            <w:tcW w:w="1980" w:type="pct"/>
            <w:vAlign w:val="bottom"/>
          </w:tcPr>
          <w:p w14:paraId="5691F18C" w14:textId="17F92900" w:rsidR="0067606D" w:rsidRPr="00B44E46" w:rsidRDefault="0067606D" w:rsidP="0067606D">
            <w:pPr>
              <w:pStyle w:val="TabellRader"/>
              <w:jc w:val="left"/>
            </w:pPr>
            <w:r w:rsidRPr="00B44E46">
              <w:t>Näringsliv</w:t>
            </w:r>
          </w:p>
        </w:tc>
        <w:tc>
          <w:tcPr>
            <w:tcW w:w="148" w:type="pct"/>
            <w:vAlign w:val="bottom"/>
          </w:tcPr>
          <w:p w14:paraId="510B5A78" w14:textId="4E7C261C" w:rsidR="0067606D" w:rsidRPr="00E64A44" w:rsidRDefault="0067606D" w:rsidP="0067606D">
            <w:pPr>
              <w:pStyle w:val="TabellRader"/>
            </w:pPr>
            <w:r w:rsidRPr="00E64A44">
              <w:t>425</w:t>
            </w:r>
          </w:p>
        </w:tc>
        <w:tc>
          <w:tcPr>
            <w:tcW w:w="530" w:type="pct"/>
            <w:vAlign w:val="bottom"/>
          </w:tcPr>
          <w:p w14:paraId="37EC6632" w14:textId="120479D4" w:rsidR="0067606D" w:rsidRPr="00E64A44" w:rsidRDefault="0067606D" w:rsidP="0067606D">
            <w:pPr>
              <w:pStyle w:val="TabellRader"/>
            </w:pPr>
            <w:r w:rsidRPr="00E64A44">
              <w:t>278</w:t>
            </w:r>
          </w:p>
        </w:tc>
        <w:tc>
          <w:tcPr>
            <w:tcW w:w="530" w:type="pct"/>
            <w:vAlign w:val="bottom"/>
          </w:tcPr>
          <w:p w14:paraId="03F31432" w14:textId="2623E2EE" w:rsidR="0067606D" w:rsidRPr="00E64A44" w:rsidRDefault="0067606D" w:rsidP="0067606D">
            <w:pPr>
              <w:pStyle w:val="TabellRader"/>
            </w:pPr>
            <w:r w:rsidRPr="00E64A44">
              <w:t>420</w:t>
            </w:r>
          </w:p>
        </w:tc>
        <w:tc>
          <w:tcPr>
            <w:tcW w:w="530" w:type="pct"/>
            <w:vAlign w:val="bottom"/>
          </w:tcPr>
          <w:p w14:paraId="756DC4CE" w14:textId="008C16FB" w:rsidR="0067606D" w:rsidRDefault="0067606D" w:rsidP="0067606D">
            <w:pPr>
              <w:pStyle w:val="TabellRader"/>
            </w:pPr>
            <w:r>
              <w:t>451</w:t>
            </w:r>
          </w:p>
        </w:tc>
        <w:tc>
          <w:tcPr>
            <w:tcW w:w="530" w:type="pct"/>
            <w:vAlign w:val="bottom"/>
          </w:tcPr>
          <w:p w14:paraId="247E024F" w14:textId="6FDF5218" w:rsidR="0067606D" w:rsidRPr="00E64A44" w:rsidRDefault="0067606D" w:rsidP="0067606D">
            <w:pPr>
              <w:pStyle w:val="TabellRader"/>
            </w:pPr>
            <w:r w:rsidRPr="00E64A44">
              <w:t>123</w:t>
            </w:r>
          </w:p>
        </w:tc>
        <w:tc>
          <w:tcPr>
            <w:tcW w:w="531" w:type="pct"/>
            <w:vAlign w:val="bottom"/>
          </w:tcPr>
          <w:p w14:paraId="7E9C3ADA" w14:textId="209F90AD" w:rsidR="0067606D" w:rsidRPr="00E64A44" w:rsidRDefault="0067606D" w:rsidP="0067606D">
            <w:pPr>
              <w:pStyle w:val="TabellRader"/>
            </w:pPr>
            <w:r w:rsidRPr="00E64A44">
              <w:t>195</w:t>
            </w:r>
          </w:p>
        </w:tc>
      </w:tr>
      <w:tr w:rsidR="0067606D" w:rsidRPr="00B44E46" w14:paraId="5F0B0F5B" w14:textId="77777777" w:rsidTr="0067606D">
        <w:tc>
          <w:tcPr>
            <w:tcW w:w="221" w:type="pct"/>
            <w:tcMar>
              <w:left w:w="0" w:type="dxa"/>
              <w:right w:w="0" w:type="dxa"/>
            </w:tcMar>
            <w:vAlign w:val="bottom"/>
          </w:tcPr>
          <w:p w14:paraId="1CDD7252" w14:textId="5ED13EC0" w:rsidR="0067606D" w:rsidRPr="00B44E46" w:rsidRDefault="0067606D" w:rsidP="0067606D">
            <w:pPr>
              <w:pStyle w:val="TabellRader"/>
              <w:jc w:val="left"/>
            </w:pPr>
          </w:p>
        </w:tc>
        <w:tc>
          <w:tcPr>
            <w:tcW w:w="1980" w:type="pct"/>
            <w:vAlign w:val="bottom"/>
          </w:tcPr>
          <w:p w14:paraId="767773ED" w14:textId="368CF33C" w:rsidR="0067606D" w:rsidRPr="00B44E46" w:rsidRDefault="0067606D" w:rsidP="0067606D">
            <w:pPr>
              <w:pStyle w:val="TabellRader"/>
              <w:jc w:val="left"/>
            </w:pPr>
            <w:r w:rsidRPr="00B44E46">
              <w:t>Ej fördelat</w:t>
            </w:r>
          </w:p>
        </w:tc>
        <w:tc>
          <w:tcPr>
            <w:tcW w:w="148" w:type="pct"/>
          </w:tcPr>
          <w:p w14:paraId="6C16CE42" w14:textId="1883AB8B" w:rsidR="0067606D" w:rsidRPr="00E64A44" w:rsidRDefault="0067606D" w:rsidP="0067606D">
            <w:pPr>
              <w:pStyle w:val="TabellRader"/>
            </w:pPr>
            <w:r>
              <w:t>1</w:t>
            </w:r>
            <w:r w:rsidRPr="00E64A44">
              <w:t>95</w:t>
            </w:r>
          </w:p>
        </w:tc>
        <w:tc>
          <w:tcPr>
            <w:tcW w:w="530" w:type="pct"/>
            <w:vAlign w:val="bottom"/>
          </w:tcPr>
          <w:p w14:paraId="5FA73784" w14:textId="47FA3E58" w:rsidR="0067606D" w:rsidRPr="00E64A44" w:rsidRDefault="0067606D" w:rsidP="0067606D">
            <w:pPr>
              <w:pStyle w:val="TabellRader"/>
            </w:pPr>
          </w:p>
        </w:tc>
        <w:tc>
          <w:tcPr>
            <w:tcW w:w="530" w:type="pct"/>
            <w:vAlign w:val="bottom"/>
          </w:tcPr>
          <w:p w14:paraId="785F02A4" w14:textId="49C583B3" w:rsidR="0067606D" w:rsidRPr="00E64A44" w:rsidRDefault="0067606D" w:rsidP="0067606D">
            <w:pPr>
              <w:pStyle w:val="TabellRader"/>
            </w:pPr>
            <w:r w:rsidRPr="00E64A44">
              <w:t>202</w:t>
            </w:r>
          </w:p>
        </w:tc>
        <w:tc>
          <w:tcPr>
            <w:tcW w:w="530" w:type="pct"/>
            <w:vAlign w:val="bottom"/>
          </w:tcPr>
          <w:p w14:paraId="4B5E08DD" w14:textId="2E54AC89" w:rsidR="0067606D" w:rsidRDefault="0067606D" w:rsidP="0067606D">
            <w:pPr>
              <w:pStyle w:val="TabellRader"/>
            </w:pPr>
            <w:r>
              <w:t>170</w:t>
            </w:r>
          </w:p>
        </w:tc>
        <w:tc>
          <w:tcPr>
            <w:tcW w:w="530" w:type="pct"/>
            <w:vAlign w:val="bottom"/>
          </w:tcPr>
          <w:p w14:paraId="4980D005" w14:textId="655D556F" w:rsidR="0067606D" w:rsidRPr="00E64A44" w:rsidRDefault="0067606D" w:rsidP="0067606D">
            <w:pPr>
              <w:pStyle w:val="TabellRader"/>
            </w:pPr>
          </w:p>
        </w:tc>
        <w:tc>
          <w:tcPr>
            <w:tcW w:w="531" w:type="pct"/>
            <w:vAlign w:val="bottom"/>
          </w:tcPr>
          <w:p w14:paraId="699F3210" w14:textId="0057F5E4" w:rsidR="0067606D" w:rsidRPr="00E64A44" w:rsidRDefault="0067606D" w:rsidP="0067606D">
            <w:pPr>
              <w:pStyle w:val="TabellRader"/>
            </w:pPr>
          </w:p>
        </w:tc>
      </w:tr>
      <w:tr w:rsidR="0067606D" w:rsidRPr="000C749C" w14:paraId="0734BC48" w14:textId="77777777" w:rsidTr="0067606D">
        <w:trPr>
          <w:cnfStyle w:val="010000000000" w:firstRow="0" w:lastRow="1" w:firstColumn="0" w:lastColumn="0" w:oddVBand="0" w:evenVBand="0" w:oddHBand="0" w:evenHBand="0" w:firstRowFirstColumn="0" w:firstRowLastColumn="0" w:lastRowFirstColumn="0" w:lastRowLastColumn="0"/>
        </w:trPr>
        <w:tc>
          <w:tcPr>
            <w:tcW w:w="221" w:type="pct"/>
            <w:tcMar>
              <w:left w:w="0" w:type="dxa"/>
              <w:right w:w="0" w:type="dxa"/>
            </w:tcMar>
            <w:vAlign w:val="bottom"/>
          </w:tcPr>
          <w:p w14:paraId="6428DD80" w14:textId="4DCEFE6F" w:rsidR="0067606D" w:rsidRPr="00B44E46" w:rsidRDefault="0067606D" w:rsidP="0067606D">
            <w:pPr>
              <w:pStyle w:val="TabellSlutsumma"/>
              <w:jc w:val="left"/>
              <w:rPr>
                <w:b/>
              </w:rPr>
            </w:pPr>
          </w:p>
        </w:tc>
        <w:tc>
          <w:tcPr>
            <w:tcW w:w="1980" w:type="pct"/>
            <w:vAlign w:val="bottom"/>
          </w:tcPr>
          <w:p w14:paraId="0EC65A55" w14:textId="2F872887" w:rsidR="0067606D" w:rsidRPr="00B44E46" w:rsidRDefault="0067606D" w:rsidP="0067606D">
            <w:pPr>
              <w:pStyle w:val="TabellSlutsumma"/>
              <w:jc w:val="left"/>
              <w:rPr>
                <w:b/>
              </w:rPr>
            </w:pPr>
            <w:r w:rsidRPr="00B44E46">
              <w:rPr>
                <w:b/>
              </w:rPr>
              <w:t>Summa</w:t>
            </w:r>
          </w:p>
        </w:tc>
        <w:tc>
          <w:tcPr>
            <w:tcW w:w="148" w:type="pct"/>
          </w:tcPr>
          <w:p w14:paraId="6EAC8E40" w14:textId="793E594F" w:rsidR="0067606D" w:rsidRPr="00E64A44" w:rsidRDefault="0067606D" w:rsidP="0067606D">
            <w:pPr>
              <w:pStyle w:val="TabellSlutsumma"/>
              <w:rPr>
                <w:b/>
              </w:rPr>
            </w:pPr>
            <w:r w:rsidRPr="00E64A44">
              <w:rPr>
                <w:b/>
              </w:rPr>
              <w:t>3</w:t>
            </w:r>
            <w:r>
              <w:rPr>
                <w:b/>
              </w:rPr>
              <w:t>9</w:t>
            </w:r>
            <w:r w:rsidRPr="00E64A44">
              <w:rPr>
                <w:b/>
              </w:rPr>
              <w:t xml:space="preserve"> 900</w:t>
            </w:r>
          </w:p>
        </w:tc>
        <w:tc>
          <w:tcPr>
            <w:tcW w:w="530" w:type="pct"/>
            <w:vAlign w:val="bottom"/>
          </w:tcPr>
          <w:p w14:paraId="6A8438C2" w14:textId="46F93A42" w:rsidR="0067606D" w:rsidRPr="00E64A44" w:rsidRDefault="0067606D" w:rsidP="0067606D">
            <w:pPr>
              <w:pStyle w:val="TabellSlutsumma"/>
              <w:rPr>
                <w:b/>
              </w:rPr>
            </w:pPr>
            <w:r w:rsidRPr="00E64A44">
              <w:rPr>
                <w:b/>
              </w:rPr>
              <w:t>32 727</w:t>
            </w:r>
          </w:p>
        </w:tc>
        <w:tc>
          <w:tcPr>
            <w:tcW w:w="530" w:type="pct"/>
            <w:vAlign w:val="bottom"/>
          </w:tcPr>
          <w:p w14:paraId="276250F3" w14:textId="395A4F8E" w:rsidR="0067606D" w:rsidRPr="00E64A44" w:rsidRDefault="0067606D" w:rsidP="0067606D">
            <w:pPr>
              <w:pStyle w:val="TabellSlutsumma"/>
            </w:pPr>
            <w:r w:rsidRPr="00E64A44">
              <w:rPr>
                <w:b/>
              </w:rPr>
              <w:t>43 500</w:t>
            </w:r>
          </w:p>
        </w:tc>
        <w:tc>
          <w:tcPr>
            <w:tcW w:w="530" w:type="pct"/>
            <w:vAlign w:val="bottom"/>
          </w:tcPr>
          <w:p w14:paraId="79EA89D3" w14:textId="3355B2D8" w:rsidR="0067606D" w:rsidRDefault="0067606D" w:rsidP="0067606D">
            <w:pPr>
              <w:pStyle w:val="TabellSlutsumma"/>
              <w:rPr>
                <w:b/>
              </w:rPr>
            </w:pPr>
            <w:r w:rsidRPr="00E64A44">
              <w:rPr>
                <w:b/>
              </w:rPr>
              <w:t xml:space="preserve">45 </w:t>
            </w:r>
            <w:r>
              <w:rPr>
                <w:b/>
              </w:rPr>
              <w:t>6</w:t>
            </w:r>
            <w:r w:rsidRPr="00E64A44">
              <w:rPr>
                <w:b/>
              </w:rPr>
              <w:t>00</w:t>
            </w:r>
          </w:p>
        </w:tc>
        <w:tc>
          <w:tcPr>
            <w:tcW w:w="530" w:type="pct"/>
            <w:vAlign w:val="bottom"/>
          </w:tcPr>
          <w:p w14:paraId="49C9AB0E" w14:textId="7132D2BF" w:rsidR="0067606D" w:rsidRPr="00E64A44" w:rsidRDefault="0067606D" w:rsidP="0067606D">
            <w:pPr>
              <w:pStyle w:val="TabellSlutsumma"/>
              <w:rPr>
                <w:b/>
              </w:rPr>
            </w:pPr>
            <w:r w:rsidRPr="00E64A44">
              <w:rPr>
                <w:b/>
              </w:rPr>
              <w:t>9 0</w:t>
            </w:r>
            <w:r>
              <w:rPr>
                <w:b/>
              </w:rPr>
              <w:t>20</w:t>
            </w:r>
          </w:p>
        </w:tc>
        <w:tc>
          <w:tcPr>
            <w:tcW w:w="531" w:type="pct"/>
            <w:vAlign w:val="bottom"/>
          </w:tcPr>
          <w:p w14:paraId="3A1362A2" w14:textId="726FBF04" w:rsidR="0067606D" w:rsidRPr="00E64A44" w:rsidRDefault="0067606D" w:rsidP="0067606D">
            <w:pPr>
              <w:pStyle w:val="TabellSlutsumma"/>
              <w:rPr>
                <w:b/>
              </w:rPr>
            </w:pPr>
            <w:r w:rsidRPr="00E64A44">
              <w:rPr>
                <w:b/>
              </w:rPr>
              <w:t>13 11</w:t>
            </w:r>
            <w:r>
              <w:rPr>
                <w:b/>
              </w:rPr>
              <w:t>5</w:t>
            </w:r>
          </w:p>
        </w:tc>
      </w:tr>
    </w:tbl>
    <w:p w14:paraId="68CC77DB" w14:textId="77777777" w:rsidR="0067606D" w:rsidRPr="005E2DD7" w:rsidRDefault="0067606D" w:rsidP="0067606D">
      <w:pPr>
        <w:pStyle w:val="TabellFotnot"/>
      </w:pPr>
      <w:r w:rsidRPr="005E2DD7">
        <w:t>¹ Riksdagen beslutar om den totala ramen, som framgår av summaraden. Regeringen beslutar om fördelningen per myndighet.</w:t>
      </w:r>
    </w:p>
    <w:p w14:paraId="48769D58" w14:textId="1CB29971" w:rsidR="0067606D" w:rsidRPr="005E2DD7" w:rsidRDefault="0067606D" w:rsidP="0067606D">
      <w:pPr>
        <w:pStyle w:val="TabellFotnot"/>
      </w:pPr>
      <w:r w:rsidRPr="005E2DD7">
        <w:t>² Exklusive Riksdagsförvaltninge</w:t>
      </w:r>
      <w:r>
        <w:t xml:space="preserve">n och </w:t>
      </w:r>
      <w:r w:rsidRPr="005E2DD7">
        <w:t>Riksrevisionen.</w:t>
      </w:r>
    </w:p>
    <w:p w14:paraId="0D27C165" w14:textId="409513E5" w:rsidR="0067606D" w:rsidRDefault="0067606D" w:rsidP="0067606D">
      <w:pPr>
        <w:pStyle w:val="TabellFotnot"/>
      </w:pPr>
      <w:r w:rsidRPr="005E2DD7">
        <w:t>Källor: Riksgäldskontoret och egna beräkningar.</w:t>
      </w:r>
    </w:p>
    <w:p w14:paraId="68744D69" w14:textId="77777777" w:rsidR="0067606D" w:rsidRDefault="0067606D" w:rsidP="0067606D">
      <w:pPr>
        <w:pStyle w:val="Brdtext"/>
      </w:pPr>
    </w:p>
    <w:p w14:paraId="4932EBC0" w14:textId="77777777" w:rsidR="0067606D" w:rsidRDefault="0067606D" w:rsidP="0067606D">
      <w:pPr>
        <w:pStyle w:val="Brdtextmedindrag"/>
        <w:sectPr w:rsidR="0067606D" w:rsidSect="0067606D">
          <w:headerReference w:type="even" r:id="rId409"/>
          <w:headerReference w:type="default" r:id="rId410"/>
          <w:footerReference w:type="even" r:id="rId411"/>
          <w:footerReference w:type="default" r:id="rId412"/>
          <w:footerReference w:type="first" r:id="rId413"/>
          <w:pgSz w:w="11906" w:h="16838" w:code="9"/>
          <w:pgMar w:top="1304" w:right="1871" w:bottom="1531" w:left="1021" w:header="567" w:footer="1077" w:gutter="0"/>
          <w:cols w:space="720"/>
          <w:docGrid w:linePitch="360"/>
        </w:sectPr>
      </w:pPr>
    </w:p>
    <w:p w14:paraId="4DDCE15D" w14:textId="302A4FCD" w:rsidR="0067606D" w:rsidRDefault="0067606D" w:rsidP="0067606D">
      <w:pPr>
        <w:pStyle w:val="Rubrik4utannumrering"/>
        <w:spacing w:before="0"/>
      </w:pPr>
      <w:r>
        <w:lastRenderedPageBreak/>
        <w:t>Räntekontokreditram för 2020</w:t>
      </w:r>
    </w:p>
    <w:p w14:paraId="063BC832" w14:textId="77777777" w:rsidR="0067606D" w:rsidRDefault="0067606D" w:rsidP="0067606D">
      <w:pPr>
        <w:pStyle w:val="Brdtextmedindrag"/>
        <w:keepNext/>
        <w:keepLines/>
        <w:pBdr>
          <w:top w:val="single" w:sz="24" w:space="0" w:color="808080"/>
        </w:pBdr>
        <w:spacing w:before="20" w:line="140" w:lineRule="exact"/>
      </w:pPr>
    </w:p>
    <w:p w14:paraId="3E7BD272" w14:textId="1E849B50" w:rsidR="0067606D" w:rsidRPr="00856BBF" w:rsidRDefault="0067606D" w:rsidP="0067606D">
      <w:pPr>
        <w:pStyle w:val="Brdtext"/>
        <w:keepNext/>
        <w:keepLines/>
        <w:rPr>
          <w:rFonts w:ascii="TradeGothic" w:hAnsi="TradeGothic"/>
          <w:b/>
          <w:sz w:val="20"/>
        </w:rPr>
      </w:pPr>
      <w:r>
        <w:rPr>
          <w:b/>
        </w:rPr>
        <w:t>Regeringens </w:t>
      </w:r>
      <w:r w:rsidRPr="007241B9">
        <w:rPr>
          <w:b/>
        </w:rPr>
        <w:t>förslag:</w:t>
      </w:r>
      <w:r w:rsidRPr="00C0621B">
        <w:rPr>
          <w:szCs w:val="22"/>
        </w:rPr>
        <w:t xml:space="preserve"> </w:t>
      </w:r>
      <w:r w:rsidRPr="0010609F">
        <w:rPr>
          <w:szCs w:val="22"/>
        </w:rPr>
        <w:t>Regeringen bemyndigas att för 20</w:t>
      </w:r>
      <w:r>
        <w:rPr>
          <w:szCs w:val="22"/>
        </w:rPr>
        <w:t>20</w:t>
      </w:r>
      <w:r w:rsidRPr="0010609F">
        <w:rPr>
          <w:szCs w:val="22"/>
        </w:rPr>
        <w:t xml:space="preserve"> besluta om krediter för myndigheternas räntekonton i Riksgäldskontoret som inklusive tidigare utnyttjade krediter uppgår till högst </w:t>
      </w:r>
      <w:r>
        <w:rPr>
          <w:szCs w:val="22"/>
        </w:rPr>
        <w:t>14 900 000 000 </w:t>
      </w:r>
      <w:r w:rsidRPr="0010609F">
        <w:rPr>
          <w:szCs w:val="22"/>
        </w:rPr>
        <w:t>kronor.</w:t>
      </w:r>
    </w:p>
    <w:p w14:paraId="2F4546AB" w14:textId="77777777" w:rsidR="0067606D" w:rsidRDefault="0067606D" w:rsidP="0067606D">
      <w:pPr>
        <w:pStyle w:val="Brdtextmedindrag"/>
        <w:keepNext/>
        <w:keepLines/>
        <w:pBdr>
          <w:bottom w:val="single" w:sz="24" w:space="0" w:color="808080"/>
        </w:pBdr>
        <w:spacing w:after="60" w:line="180" w:lineRule="exact"/>
      </w:pPr>
    </w:p>
    <w:p w14:paraId="0FB4CD24" w14:textId="77777777" w:rsidR="0067606D" w:rsidRPr="007241B9" w:rsidRDefault="0067606D" w:rsidP="0067606D">
      <w:pPr>
        <w:pStyle w:val="Brdtext"/>
        <w:keepNext/>
        <w:keepLines/>
      </w:pPr>
    </w:p>
    <w:p w14:paraId="14F7CAD1" w14:textId="6F9F40B6" w:rsidR="0067606D" w:rsidRDefault="0067606D" w:rsidP="0067606D">
      <w:pPr>
        <w:pStyle w:val="Brdtextmedindrag"/>
        <w:keepNext/>
        <w:keepLines/>
      </w:pPr>
      <w:r w:rsidRPr="00061F6B">
        <w:rPr>
          <w:b/>
        </w:rPr>
        <w:t>Skälen</w:t>
      </w:r>
      <w:r>
        <w:rPr>
          <w:b/>
        </w:rPr>
        <w:t> </w:t>
      </w:r>
      <w:r w:rsidRPr="00061F6B">
        <w:rPr>
          <w:b/>
        </w:rPr>
        <w:t>för</w:t>
      </w:r>
      <w:r>
        <w:rPr>
          <w:b/>
        </w:rPr>
        <w:t> </w:t>
      </w:r>
      <w:r w:rsidRPr="00061F6B">
        <w:rPr>
          <w:b/>
        </w:rPr>
        <w:t>regeringens</w:t>
      </w:r>
      <w:r>
        <w:rPr>
          <w:b/>
        </w:rPr>
        <w:t> </w:t>
      </w:r>
      <w:r w:rsidRPr="00061F6B">
        <w:rPr>
          <w:b/>
        </w:rPr>
        <w:t>förslag:</w:t>
      </w:r>
      <w:r>
        <w:t xml:space="preserve"> Myndigheter</w:t>
      </w:r>
      <w:r>
        <w:softHyphen/>
        <w:t xml:space="preserve">na placerar överskottslikviditet och finansierar sitt behov av rörelsekapital i Riksgäldskontoret. Respektive myndighet har för dessa ändamål ett räntekonto med kredit. </w:t>
      </w:r>
      <w:bookmarkStart w:id="374" w:name="_Hlk17832281"/>
      <w:r>
        <w:t>Ränte</w:t>
      </w:r>
      <w:r>
        <w:softHyphen/>
        <w:t>kontokreditramen nyttjas sammantaget i begränsad omfattning, men säkerställer myndig</w:t>
      </w:r>
      <w:r>
        <w:softHyphen/>
        <w:t>heternas betalnings</w:t>
      </w:r>
      <w:r>
        <w:softHyphen/>
        <w:t>förmåga för det fall att utbetalningar inte skulle infalla jämnt fördelade över året.</w:t>
      </w:r>
      <w:bookmarkEnd w:id="374"/>
      <w:r>
        <w:t xml:space="preserve"> Den beräknade kreditramen för 2020 redovisas fördelad per utgiftsområde i </w:t>
      </w:r>
      <w:r>
        <w:fldChar w:fldCharType="begin"/>
      </w:r>
      <w:r>
        <w:instrText xml:space="preserve"> REF  _Ref525309161 \* Lower \h </w:instrText>
      </w:r>
      <w:r>
        <w:fldChar w:fldCharType="separate"/>
      </w:r>
      <w:r w:rsidR="00757DA4">
        <w:t xml:space="preserve">tabell </w:t>
      </w:r>
      <w:r w:rsidR="00757DA4" w:rsidRPr="00757DA4">
        <w:rPr>
          <w:bCs/>
          <w:noProof/>
        </w:rPr>
        <w:t>9</w:t>
      </w:r>
      <w:r w:rsidR="00757DA4">
        <w:t>.</w:t>
      </w:r>
      <w:r w:rsidR="00757DA4">
        <w:rPr>
          <w:noProof/>
        </w:rPr>
        <w:t>4</w:t>
      </w:r>
      <w:r>
        <w:fldChar w:fldCharType="end"/>
      </w:r>
      <w:r>
        <w:t>. Regeringen föreslår att kreditramen för myndig</w:t>
      </w:r>
      <w:r>
        <w:softHyphen/>
        <w:t>heternas räntekonton uppgår till 14,9 miljarder kronor för 2020. Cirka 0,1 miljarder kronor av kreditramen kommer inledningsvis inte att fördelas till myndigheterna.</w:t>
      </w:r>
      <w:r w:rsidRPr="004077F7">
        <w:t xml:space="preserve"> </w:t>
      </w:r>
      <w:r w:rsidRPr="00587E70">
        <w:t xml:space="preserve">Syftet är att regeringen ska kunna hantera situationer då </w:t>
      </w:r>
      <w:r>
        <w:t>likviditets</w:t>
      </w:r>
      <w:r w:rsidRPr="00587E70">
        <w:t>behov uppstår till följd av oförutsedda händelser i myndigheternas verksamheter.</w:t>
      </w:r>
    </w:p>
    <w:p w14:paraId="66B33055" w14:textId="77777777" w:rsidR="0067606D" w:rsidRDefault="0067606D">
      <w:pPr>
        <w:jc w:val="left"/>
        <w:sectPr w:rsidR="0067606D" w:rsidSect="0067606D">
          <w:headerReference w:type="even" r:id="rId414"/>
          <w:headerReference w:type="default" r:id="rId415"/>
          <w:footerReference w:type="even" r:id="rId416"/>
          <w:footerReference w:type="default" r:id="rId417"/>
          <w:footerReference w:type="first" r:id="rId418"/>
          <w:type w:val="continuous"/>
          <w:pgSz w:w="11906" w:h="16838" w:code="9"/>
          <w:pgMar w:top="1304" w:right="1871" w:bottom="1531" w:left="1021" w:header="567" w:footer="1077" w:gutter="0"/>
          <w:cols w:num="2" w:space="340"/>
          <w:docGrid w:linePitch="360"/>
        </w:sectPr>
      </w:pPr>
    </w:p>
    <w:p w14:paraId="5C537490" w14:textId="49E80970" w:rsidR="0067606D" w:rsidRDefault="0067606D" w:rsidP="0067606D">
      <w:pPr>
        <w:pStyle w:val="TabellRubrik"/>
      </w:pPr>
      <w:bookmarkStart w:id="375" w:name="_Ref525309161"/>
      <w:bookmarkStart w:id="376" w:name="_Toc19299039"/>
      <w:r>
        <w:lastRenderedPageBreak/>
        <w:t xml:space="preserve">Tabell </w:t>
      </w:r>
      <w:fldSimple w:instr=" STYLEREF &quot;Rubrik 1&quot;\n \* MERGEFORMAT ">
        <w:r w:rsidR="00757DA4" w:rsidRPr="00757DA4">
          <w:rPr>
            <w:bCs/>
            <w:noProof/>
          </w:rPr>
          <w:t>9</w:t>
        </w:r>
      </w:fldSimple>
      <w:r>
        <w:t>.</w:t>
      </w:r>
      <w:fldSimple w:instr=" SEQ Tabell \* Arabic \s 1  \* MERGEFORMAT ">
        <w:r w:rsidR="00757DA4">
          <w:rPr>
            <w:noProof/>
          </w:rPr>
          <w:t>4</w:t>
        </w:r>
      </w:fldSimple>
      <w:bookmarkEnd w:id="375"/>
      <w:r>
        <w:rPr>
          <w:noProof/>
        </w:rPr>
        <w:tab/>
      </w:r>
      <w:r>
        <w:t>Räntekontokreditram för rörelsekapital i statens verksamhet</w:t>
      </w:r>
      <w:bookmarkEnd w:id="376"/>
    </w:p>
    <w:p w14:paraId="08ABA7CF" w14:textId="77777777" w:rsidR="0067606D" w:rsidRDefault="0067606D" w:rsidP="0067606D">
      <w:pPr>
        <w:pStyle w:val="TabellUnderrubrik"/>
      </w:pPr>
      <w:r>
        <w:t>Miljoner kronor</w:t>
      </w:r>
    </w:p>
    <w:tbl>
      <w:tblPr>
        <w:tblStyle w:val="RKEgentabell"/>
        <w:tblW w:w="9055" w:type="dxa"/>
        <w:tblInd w:w="0" w:type="dxa"/>
        <w:tblLayout w:type="fixed"/>
        <w:tblLook w:val="0060" w:firstRow="1" w:lastRow="1" w:firstColumn="0" w:lastColumn="0" w:noHBand="0" w:noVBand="0"/>
      </w:tblPr>
      <w:tblGrid>
        <w:gridCol w:w="284"/>
        <w:gridCol w:w="4961"/>
        <w:gridCol w:w="952"/>
        <w:gridCol w:w="953"/>
        <w:gridCol w:w="952"/>
        <w:gridCol w:w="953"/>
      </w:tblGrid>
      <w:tr w:rsidR="0067606D" w14:paraId="2EB10287" w14:textId="77777777" w:rsidTr="0067606D">
        <w:trPr>
          <w:cnfStyle w:val="100000000000" w:firstRow="1" w:lastRow="0" w:firstColumn="0" w:lastColumn="0" w:oddVBand="0" w:evenVBand="0" w:oddHBand="0" w:evenHBand="0" w:firstRowFirstColumn="0" w:firstRowLastColumn="0" w:lastRowFirstColumn="0" w:lastRowLastColumn="0"/>
        </w:trPr>
        <w:tc>
          <w:tcPr>
            <w:tcW w:w="5245" w:type="dxa"/>
            <w:gridSpan w:val="2"/>
            <w:tcMar>
              <w:left w:w="0" w:type="dxa"/>
              <w:right w:w="0" w:type="dxa"/>
            </w:tcMar>
            <w:vAlign w:val="bottom"/>
          </w:tcPr>
          <w:p w14:paraId="3C516E77" w14:textId="77777777" w:rsidR="0067606D" w:rsidRDefault="0067606D" w:rsidP="0067606D">
            <w:pPr>
              <w:pStyle w:val="TabellHuvud"/>
              <w:jc w:val="left"/>
            </w:pPr>
            <w:r>
              <w:t>Utgiftsområde</w:t>
            </w:r>
          </w:p>
        </w:tc>
        <w:tc>
          <w:tcPr>
            <w:tcW w:w="952" w:type="dxa"/>
          </w:tcPr>
          <w:p w14:paraId="1B07A2E6" w14:textId="5296EE78" w:rsidR="0067606D" w:rsidRDefault="0067606D" w:rsidP="0067606D">
            <w:pPr>
              <w:pStyle w:val="TabellHuvud"/>
            </w:pPr>
            <w:r>
              <w:t>Beslutad kreditram 2018</w:t>
            </w:r>
          </w:p>
        </w:tc>
        <w:tc>
          <w:tcPr>
            <w:tcW w:w="953" w:type="dxa"/>
          </w:tcPr>
          <w:p w14:paraId="0F0118F7" w14:textId="3BF3C7D4" w:rsidR="0067606D" w:rsidRDefault="0067606D" w:rsidP="0067606D">
            <w:pPr>
              <w:pStyle w:val="TabellHuvud"/>
            </w:pPr>
            <w:r>
              <w:t>Maximalt nyttjande under 2018</w:t>
            </w:r>
          </w:p>
        </w:tc>
        <w:tc>
          <w:tcPr>
            <w:tcW w:w="952" w:type="dxa"/>
          </w:tcPr>
          <w:p w14:paraId="3827732E" w14:textId="77777777" w:rsidR="0067606D" w:rsidRDefault="0067606D" w:rsidP="0067606D">
            <w:pPr>
              <w:pStyle w:val="TabellHuvud"/>
            </w:pPr>
            <w:r>
              <w:t xml:space="preserve">Beslutad kreditram </w:t>
            </w:r>
          </w:p>
          <w:p w14:paraId="5C7A6F12" w14:textId="6DAC6741" w:rsidR="0067606D" w:rsidRDefault="0067606D" w:rsidP="0067606D">
            <w:pPr>
              <w:pStyle w:val="TabellHuvud"/>
            </w:pPr>
            <w:r>
              <w:t>2019</w:t>
            </w:r>
          </w:p>
        </w:tc>
        <w:tc>
          <w:tcPr>
            <w:tcW w:w="953" w:type="dxa"/>
          </w:tcPr>
          <w:p w14:paraId="6003EAB1" w14:textId="77777777" w:rsidR="0067606D" w:rsidRDefault="0067606D" w:rsidP="0067606D">
            <w:pPr>
              <w:pStyle w:val="TabellHuvud"/>
            </w:pPr>
            <w:r>
              <w:t xml:space="preserve">Begärd kreditram </w:t>
            </w:r>
          </w:p>
          <w:p w14:paraId="114F6A63" w14:textId="59D78461" w:rsidR="0067606D" w:rsidRDefault="0067606D" w:rsidP="0067606D">
            <w:pPr>
              <w:pStyle w:val="TabellHuvud"/>
            </w:pPr>
            <w:r>
              <w:t>2020</w:t>
            </w:r>
            <w:r w:rsidRPr="005E2DD7">
              <w:t>¹</w:t>
            </w:r>
          </w:p>
        </w:tc>
      </w:tr>
      <w:tr w:rsidR="0067606D" w14:paraId="3E349AFA" w14:textId="77777777" w:rsidTr="0067606D">
        <w:tc>
          <w:tcPr>
            <w:tcW w:w="284" w:type="dxa"/>
            <w:tcMar>
              <w:left w:w="0" w:type="dxa"/>
              <w:right w:w="0" w:type="dxa"/>
            </w:tcMar>
            <w:vAlign w:val="bottom"/>
          </w:tcPr>
          <w:p w14:paraId="57BAAF1C" w14:textId="77777777" w:rsidR="0067606D" w:rsidRDefault="0067606D" w:rsidP="0067606D">
            <w:pPr>
              <w:pStyle w:val="TabellRader"/>
              <w:jc w:val="left"/>
            </w:pPr>
            <w:r>
              <w:t>1</w:t>
            </w:r>
          </w:p>
        </w:tc>
        <w:tc>
          <w:tcPr>
            <w:tcW w:w="4961" w:type="dxa"/>
            <w:vAlign w:val="bottom"/>
          </w:tcPr>
          <w:p w14:paraId="2FDCBC9C" w14:textId="77777777" w:rsidR="0067606D" w:rsidRDefault="0067606D" w:rsidP="0067606D">
            <w:pPr>
              <w:pStyle w:val="TabellRader"/>
              <w:jc w:val="left"/>
            </w:pPr>
            <w:r>
              <w:t>Rikets styrelse</w:t>
            </w:r>
            <w:r w:rsidRPr="005E2DD7">
              <w:t>²</w:t>
            </w:r>
          </w:p>
        </w:tc>
        <w:tc>
          <w:tcPr>
            <w:tcW w:w="952" w:type="dxa"/>
            <w:vAlign w:val="bottom"/>
          </w:tcPr>
          <w:p w14:paraId="423C74AE" w14:textId="7038EE0F" w:rsidR="0067606D" w:rsidRDefault="0067606D" w:rsidP="0067606D">
            <w:pPr>
              <w:pStyle w:val="TabellRader"/>
            </w:pPr>
            <w:r>
              <w:t>778</w:t>
            </w:r>
          </w:p>
        </w:tc>
        <w:tc>
          <w:tcPr>
            <w:tcW w:w="953" w:type="dxa"/>
            <w:vAlign w:val="bottom"/>
          </w:tcPr>
          <w:p w14:paraId="2455000B" w14:textId="70C9EEEA" w:rsidR="0067606D" w:rsidRDefault="0067606D" w:rsidP="0067606D">
            <w:pPr>
              <w:pStyle w:val="TabellRader"/>
            </w:pPr>
            <w:r>
              <w:t>328</w:t>
            </w:r>
          </w:p>
        </w:tc>
        <w:tc>
          <w:tcPr>
            <w:tcW w:w="952" w:type="dxa"/>
            <w:vAlign w:val="bottom"/>
          </w:tcPr>
          <w:p w14:paraId="6BEF6EC0" w14:textId="5F2E11D0" w:rsidR="0067606D" w:rsidRDefault="0067606D" w:rsidP="0067606D">
            <w:pPr>
              <w:pStyle w:val="TabellRader"/>
            </w:pPr>
            <w:r>
              <w:t>988</w:t>
            </w:r>
          </w:p>
        </w:tc>
        <w:tc>
          <w:tcPr>
            <w:tcW w:w="953" w:type="dxa"/>
            <w:vAlign w:val="bottom"/>
          </w:tcPr>
          <w:p w14:paraId="5B78A3E6" w14:textId="3E1089AB" w:rsidR="0067606D" w:rsidRDefault="0067606D" w:rsidP="0067606D">
            <w:pPr>
              <w:pStyle w:val="TabellRader"/>
            </w:pPr>
            <w:r>
              <w:t>990</w:t>
            </w:r>
          </w:p>
        </w:tc>
      </w:tr>
      <w:tr w:rsidR="0067606D" w14:paraId="18531DEB" w14:textId="77777777" w:rsidTr="0067606D">
        <w:tc>
          <w:tcPr>
            <w:tcW w:w="284" w:type="dxa"/>
            <w:tcMar>
              <w:left w:w="0" w:type="dxa"/>
              <w:right w:w="0" w:type="dxa"/>
            </w:tcMar>
            <w:vAlign w:val="bottom"/>
          </w:tcPr>
          <w:p w14:paraId="032A3C4B" w14:textId="77777777" w:rsidR="0067606D" w:rsidRDefault="0067606D" w:rsidP="0067606D">
            <w:pPr>
              <w:pStyle w:val="TabellRader"/>
              <w:jc w:val="left"/>
            </w:pPr>
            <w:r>
              <w:t>2</w:t>
            </w:r>
          </w:p>
        </w:tc>
        <w:tc>
          <w:tcPr>
            <w:tcW w:w="4961" w:type="dxa"/>
            <w:vAlign w:val="bottom"/>
          </w:tcPr>
          <w:p w14:paraId="0657CA10" w14:textId="0AB54B3C" w:rsidR="0067606D" w:rsidRDefault="0067606D" w:rsidP="0067606D">
            <w:pPr>
              <w:pStyle w:val="TabellRader"/>
              <w:jc w:val="left"/>
            </w:pPr>
            <w:r>
              <w:t>Samhällsekonomi och finansförvaltning</w:t>
            </w:r>
          </w:p>
        </w:tc>
        <w:tc>
          <w:tcPr>
            <w:tcW w:w="952" w:type="dxa"/>
            <w:vAlign w:val="bottom"/>
          </w:tcPr>
          <w:p w14:paraId="70EF7FDC" w14:textId="66F839D9" w:rsidR="0067606D" w:rsidRDefault="0067606D" w:rsidP="0067606D">
            <w:pPr>
              <w:pStyle w:val="TabellRader"/>
            </w:pPr>
            <w:r>
              <w:t>687</w:t>
            </w:r>
          </w:p>
        </w:tc>
        <w:tc>
          <w:tcPr>
            <w:tcW w:w="953" w:type="dxa"/>
            <w:vAlign w:val="bottom"/>
          </w:tcPr>
          <w:p w14:paraId="2F0906A9" w14:textId="506999C8" w:rsidR="0067606D" w:rsidRDefault="0067606D" w:rsidP="0067606D">
            <w:pPr>
              <w:pStyle w:val="TabellRader"/>
            </w:pPr>
            <w:r>
              <w:t>357</w:t>
            </w:r>
          </w:p>
        </w:tc>
        <w:tc>
          <w:tcPr>
            <w:tcW w:w="952" w:type="dxa"/>
            <w:vAlign w:val="bottom"/>
          </w:tcPr>
          <w:p w14:paraId="085153BF" w14:textId="6BC91B3F" w:rsidR="0067606D" w:rsidRDefault="0067606D" w:rsidP="0067606D">
            <w:pPr>
              <w:pStyle w:val="TabellRader"/>
            </w:pPr>
            <w:r>
              <w:t>714</w:t>
            </w:r>
          </w:p>
        </w:tc>
        <w:tc>
          <w:tcPr>
            <w:tcW w:w="953" w:type="dxa"/>
            <w:vAlign w:val="bottom"/>
          </w:tcPr>
          <w:p w14:paraId="33066B67" w14:textId="557A000E" w:rsidR="0067606D" w:rsidRDefault="0067606D" w:rsidP="0067606D">
            <w:pPr>
              <w:pStyle w:val="TabellRader"/>
            </w:pPr>
            <w:r>
              <w:t>714</w:t>
            </w:r>
          </w:p>
        </w:tc>
      </w:tr>
      <w:tr w:rsidR="0067606D" w14:paraId="3EBBA16F" w14:textId="77777777" w:rsidTr="0067606D">
        <w:tc>
          <w:tcPr>
            <w:tcW w:w="284" w:type="dxa"/>
            <w:tcMar>
              <w:left w:w="0" w:type="dxa"/>
              <w:right w:w="0" w:type="dxa"/>
            </w:tcMar>
            <w:vAlign w:val="bottom"/>
          </w:tcPr>
          <w:p w14:paraId="47AF8F7F" w14:textId="77777777" w:rsidR="0067606D" w:rsidRDefault="0067606D" w:rsidP="0067606D">
            <w:pPr>
              <w:pStyle w:val="TabellRader"/>
              <w:jc w:val="left"/>
            </w:pPr>
            <w:r>
              <w:t>3</w:t>
            </w:r>
          </w:p>
        </w:tc>
        <w:tc>
          <w:tcPr>
            <w:tcW w:w="4961" w:type="dxa"/>
            <w:vAlign w:val="bottom"/>
          </w:tcPr>
          <w:p w14:paraId="3520CDC9" w14:textId="77777777" w:rsidR="0067606D" w:rsidRDefault="0067606D" w:rsidP="0067606D">
            <w:pPr>
              <w:pStyle w:val="TabellRader"/>
              <w:jc w:val="left"/>
            </w:pPr>
            <w:r>
              <w:t>Skatt, tull och exekution</w:t>
            </w:r>
          </w:p>
        </w:tc>
        <w:tc>
          <w:tcPr>
            <w:tcW w:w="952" w:type="dxa"/>
            <w:vAlign w:val="bottom"/>
          </w:tcPr>
          <w:p w14:paraId="468358E8" w14:textId="680A0186" w:rsidR="0067606D" w:rsidRDefault="0067606D" w:rsidP="0067606D">
            <w:pPr>
              <w:pStyle w:val="TabellRader"/>
            </w:pPr>
            <w:r>
              <w:t>994</w:t>
            </w:r>
          </w:p>
        </w:tc>
        <w:tc>
          <w:tcPr>
            <w:tcW w:w="953" w:type="dxa"/>
            <w:vAlign w:val="bottom"/>
          </w:tcPr>
          <w:p w14:paraId="37F6A1A9" w14:textId="0D4392F5" w:rsidR="0067606D" w:rsidRDefault="0067606D" w:rsidP="0067606D">
            <w:pPr>
              <w:pStyle w:val="TabellRader"/>
            </w:pPr>
          </w:p>
        </w:tc>
        <w:tc>
          <w:tcPr>
            <w:tcW w:w="952" w:type="dxa"/>
            <w:vAlign w:val="bottom"/>
          </w:tcPr>
          <w:p w14:paraId="0BA4A105" w14:textId="057DB93E" w:rsidR="0067606D" w:rsidRDefault="0067606D" w:rsidP="0067606D">
            <w:pPr>
              <w:pStyle w:val="TabellRader"/>
            </w:pPr>
            <w:r>
              <w:t>994</w:t>
            </w:r>
          </w:p>
        </w:tc>
        <w:tc>
          <w:tcPr>
            <w:tcW w:w="953" w:type="dxa"/>
            <w:vAlign w:val="bottom"/>
          </w:tcPr>
          <w:p w14:paraId="45C20160" w14:textId="023993FE" w:rsidR="0067606D" w:rsidRDefault="0067606D" w:rsidP="0067606D">
            <w:pPr>
              <w:pStyle w:val="TabellRader"/>
            </w:pPr>
            <w:r>
              <w:t>994</w:t>
            </w:r>
          </w:p>
        </w:tc>
      </w:tr>
      <w:tr w:rsidR="0067606D" w14:paraId="4191D57F" w14:textId="77777777" w:rsidTr="0067606D">
        <w:tc>
          <w:tcPr>
            <w:tcW w:w="284" w:type="dxa"/>
            <w:tcMar>
              <w:left w:w="0" w:type="dxa"/>
              <w:right w:w="0" w:type="dxa"/>
            </w:tcMar>
            <w:vAlign w:val="bottom"/>
          </w:tcPr>
          <w:p w14:paraId="3F2CE5D5" w14:textId="77777777" w:rsidR="0067606D" w:rsidRDefault="0067606D" w:rsidP="0067606D">
            <w:pPr>
              <w:pStyle w:val="TabellRader"/>
              <w:jc w:val="left"/>
            </w:pPr>
            <w:r>
              <w:t>4</w:t>
            </w:r>
          </w:p>
        </w:tc>
        <w:tc>
          <w:tcPr>
            <w:tcW w:w="4961" w:type="dxa"/>
            <w:vAlign w:val="bottom"/>
          </w:tcPr>
          <w:p w14:paraId="3879F34C" w14:textId="77777777" w:rsidR="0067606D" w:rsidRDefault="0067606D" w:rsidP="0067606D">
            <w:pPr>
              <w:pStyle w:val="TabellRader"/>
              <w:jc w:val="left"/>
            </w:pPr>
            <w:r>
              <w:t>Rättsväsendet</w:t>
            </w:r>
          </w:p>
        </w:tc>
        <w:tc>
          <w:tcPr>
            <w:tcW w:w="952" w:type="dxa"/>
            <w:vAlign w:val="bottom"/>
          </w:tcPr>
          <w:p w14:paraId="3977790F" w14:textId="79FFD3EF" w:rsidR="0067606D" w:rsidRDefault="0067606D" w:rsidP="0067606D">
            <w:pPr>
              <w:pStyle w:val="TabellRader"/>
            </w:pPr>
            <w:r>
              <w:t>2 993</w:t>
            </w:r>
          </w:p>
        </w:tc>
        <w:tc>
          <w:tcPr>
            <w:tcW w:w="953" w:type="dxa"/>
            <w:vAlign w:val="bottom"/>
          </w:tcPr>
          <w:p w14:paraId="376C151C" w14:textId="45245636" w:rsidR="0067606D" w:rsidRDefault="0067606D" w:rsidP="0067606D">
            <w:pPr>
              <w:pStyle w:val="TabellRader"/>
            </w:pPr>
            <w:r>
              <w:t>447</w:t>
            </w:r>
          </w:p>
        </w:tc>
        <w:tc>
          <w:tcPr>
            <w:tcW w:w="952" w:type="dxa"/>
            <w:vAlign w:val="bottom"/>
          </w:tcPr>
          <w:p w14:paraId="487292C9" w14:textId="246D0460" w:rsidR="0067606D" w:rsidRDefault="0067606D" w:rsidP="0067606D">
            <w:pPr>
              <w:pStyle w:val="TabellRader"/>
            </w:pPr>
            <w:r>
              <w:t>2 999</w:t>
            </w:r>
          </w:p>
        </w:tc>
        <w:tc>
          <w:tcPr>
            <w:tcW w:w="953" w:type="dxa"/>
            <w:vAlign w:val="bottom"/>
          </w:tcPr>
          <w:p w14:paraId="6E760B06" w14:textId="25F211A2" w:rsidR="0067606D" w:rsidRDefault="0067606D" w:rsidP="0067606D">
            <w:pPr>
              <w:pStyle w:val="TabellRader"/>
            </w:pPr>
            <w:r>
              <w:t>3 161</w:t>
            </w:r>
          </w:p>
        </w:tc>
      </w:tr>
      <w:tr w:rsidR="0067606D" w14:paraId="75CDA8C5" w14:textId="77777777" w:rsidTr="0067606D">
        <w:tc>
          <w:tcPr>
            <w:tcW w:w="284" w:type="dxa"/>
            <w:tcMar>
              <w:left w:w="0" w:type="dxa"/>
              <w:right w:w="0" w:type="dxa"/>
            </w:tcMar>
            <w:vAlign w:val="bottom"/>
          </w:tcPr>
          <w:p w14:paraId="12B84DC5" w14:textId="77777777" w:rsidR="0067606D" w:rsidRDefault="0067606D" w:rsidP="0067606D">
            <w:pPr>
              <w:pStyle w:val="TabellRader"/>
              <w:jc w:val="left"/>
            </w:pPr>
            <w:r>
              <w:t>5</w:t>
            </w:r>
          </w:p>
        </w:tc>
        <w:tc>
          <w:tcPr>
            <w:tcW w:w="4961" w:type="dxa"/>
            <w:vAlign w:val="bottom"/>
          </w:tcPr>
          <w:p w14:paraId="438C2FDF" w14:textId="77777777" w:rsidR="0067606D" w:rsidRDefault="0067606D" w:rsidP="0067606D">
            <w:pPr>
              <w:pStyle w:val="TabellRader"/>
              <w:jc w:val="left"/>
            </w:pPr>
            <w:r>
              <w:t>Internationell samverkan</w:t>
            </w:r>
          </w:p>
        </w:tc>
        <w:tc>
          <w:tcPr>
            <w:tcW w:w="952" w:type="dxa"/>
            <w:vAlign w:val="bottom"/>
          </w:tcPr>
          <w:p w14:paraId="7415456A" w14:textId="2045E859" w:rsidR="0067606D" w:rsidRDefault="0067606D" w:rsidP="0067606D">
            <w:pPr>
              <w:pStyle w:val="TabellRader"/>
            </w:pPr>
            <w:r>
              <w:t>2</w:t>
            </w:r>
          </w:p>
        </w:tc>
        <w:tc>
          <w:tcPr>
            <w:tcW w:w="953" w:type="dxa"/>
            <w:vAlign w:val="bottom"/>
          </w:tcPr>
          <w:p w14:paraId="6F14F7AE" w14:textId="3CE820BB" w:rsidR="0067606D" w:rsidRDefault="0067606D" w:rsidP="0067606D">
            <w:pPr>
              <w:pStyle w:val="TabellRader"/>
            </w:pPr>
          </w:p>
        </w:tc>
        <w:tc>
          <w:tcPr>
            <w:tcW w:w="952" w:type="dxa"/>
            <w:vAlign w:val="bottom"/>
          </w:tcPr>
          <w:p w14:paraId="126EB7F0" w14:textId="55ABB7A9" w:rsidR="0067606D" w:rsidRDefault="0067606D" w:rsidP="0067606D">
            <w:pPr>
              <w:pStyle w:val="TabellRader"/>
            </w:pPr>
            <w:r>
              <w:t>1</w:t>
            </w:r>
          </w:p>
        </w:tc>
        <w:tc>
          <w:tcPr>
            <w:tcW w:w="953" w:type="dxa"/>
            <w:vAlign w:val="bottom"/>
          </w:tcPr>
          <w:p w14:paraId="3C93310E" w14:textId="01524BB8" w:rsidR="0067606D" w:rsidRDefault="0067606D" w:rsidP="0067606D">
            <w:pPr>
              <w:pStyle w:val="TabellRader"/>
            </w:pPr>
            <w:r>
              <w:t>2</w:t>
            </w:r>
          </w:p>
        </w:tc>
      </w:tr>
      <w:tr w:rsidR="0067606D" w14:paraId="25F2C017" w14:textId="77777777" w:rsidTr="0067606D">
        <w:tc>
          <w:tcPr>
            <w:tcW w:w="284" w:type="dxa"/>
            <w:tcMar>
              <w:left w:w="0" w:type="dxa"/>
              <w:right w:w="0" w:type="dxa"/>
            </w:tcMar>
            <w:vAlign w:val="bottom"/>
          </w:tcPr>
          <w:p w14:paraId="6DD080BB" w14:textId="77777777" w:rsidR="0067606D" w:rsidRDefault="0067606D" w:rsidP="0067606D">
            <w:pPr>
              <w:pStyle w:val="TabellRader"/>
              <w:jc w:val="left"/>
            </w:pPr>
            <w:r>
              <w:t>6</w:t>
            </w:r>
          </w:p>
        </w:tc>
        <w:tc>
          <w:tcPr>
            <w:tcW w:w="4961" w:type="dxa"/>
            <w:vAlign w:val="bottom"/>
          </w:tcPr>
          <w:p w14:paraId="72E766D0" w14:textId="77777777" w:rsidR="0067606D" w:rsidRDefault="0067606D" w:rsidP="0067606D">
            <w:pPr>
              <w:pStyle w:val="TabellRader"/>
              <w:jc w:val="left"/>
            </w:pPr>
            <w:r>
              <w:t>Försvar och samhällets krisberedskap</w:t>
            </w:r>
          </w:p>
        </w:tc>
        <w:tc>
          <w:tcPr>
            <w:tcW w:w="952" w:type="dxa"/>
            <w:vAlign w:val="bottom"/>
          </w:tcPr>
          <w:p w14:paraId="32603485" w14:textId="1C1D3EB3" w:rsidR="0067606D" w:rsidRDefault="0067606D" w:rsidP="0067606D">
            <w:pPr>
              <w:pStyle w:val="TabellRader"/>
            </w:pPr>
            <w:r>
              <w:t>1 905</w:t>
            </w:r>
          </w:p>
        </w:tc>
        <w:tc>
          <w:tcPr>
            <w:tcW w:w="953" w:type="dxa"/>
            <w:vAlign w:val="bottom"/>
          </w:tcPr>
          <w:p w14:paraId="2FCBAF01" w14:textId="769ABB80" w:rsidR="0067606D" w:rsidRDefault="0067606D" w:rsidP="0067606D">
            <w:pPr>
              <w:pStyle w:val="TabellRader"/>
            </w:pPr>
            <w:r>
              <w:t>103</w:t>
            </w:r>
          </w:p>
        </w:tc>
        <w:tc>
          <w:tcPr>
            <w:tcW w:w="952" w:type="dxa"/>
            <w:vAlign w:val="bottom"/>
          </w:tcPr>
          <w:p w14:paraId="3405874A" w14:textId="164F391C" w:rsidR="0067606D" w:rsidRDefault="0067606D" w:rsidP="0067606D">
            <w:pPr>
              <w:pStyle w:val="TabellRader"/>
            </w:pPr>
            <w:r>
              <w:t>2 089</w:t>
            </w:r>
          </w:p>
        </w:tc>
        <w:tc>
          <w:tcPr>
            <w:tcW w:w="953" w:type="dxa"/>
            <w:vAlign w:val="bottom"/>
          </w:tcPr>
          <w:p w14:paraId="5323F820" w14:textId="2797DD7F" w:rsidR="0067606D" w:rsidRDefault="0067606D" w:rsidP="0067606D">
            <w:pPr>
              <w:pStyle w:val="TabellRader"/>
            </w:pPr>
            <w:r>
              <w:t>2 358</w:t>
            </w:r>
          </w:p>
        </w:tc>
      </w:tr>
      <w:tr w:rsidR="0067606D" w14:paraId="6CF61579" w14:textId="77777777" w:rsidTr="0067606D">
        <w:tc>
          <w:tcPr>
            <w:tcW w:w="284" w:type="dxa"/>
            <w:tcMar>
              <w:left w:w="0" w:type="dxa"/>
              <w:right w:w="0" w:type="dxa"/>
            </w:tcMar>
            <w:vAlign w:val="bottom"/>
          </w:tcPr>
          <w:p w14:paraId="6CBFEB60" w14:textId="77777777" w:rsidR="0067606D" w:rsidRDefault="0067606D" w:rsidP="0067606D">
            <w:pPr>
              <w:pStyle w:val="TabellRader"/>
              <w:jc w:val="left"/>
            </w:pPr>
            <w:r>
              <w:t>7</w:t>
            </w:r>
          </w:p>
        </w:tc>
        <w:tc>
          <w:tcPr>
            <w:tcW w:w="4961" w:type="dxa"/>
            <w:vAlign w:val="bottom"/>
          </w:tcPr>
          <w:p w14:paraId="19B5A47C" w14:textId="77777777" w:rsidR="0067606D" w:rsidRDefault="0067606D" w:rsidP="0067606D">
            <w:pPr>
              <w:pStyle w:val="TabellRader"/>
              <w:jc w:val="left"/>
            </w:pPr>
            <w:r>
              <w:t>Internationellt bistånd</w:t>
            </w:r>
          </w:p>
        </w:tc>
        <w:tc>
          <w:tcPr>
            <w:tcW w:w="952" w:type="dxa"/>
            <w:vAlign w:val="bottom"/>
          </w:tcPr>
          <w:p w14:paraId="6873DE05" w14:textId="5060ECCF" w:rsidR="0067606D" w:rsidRDefault="0067606D" w:rsidP="0067606D">
            <w:pPr>
              <w:pStyle w:val="TabellRader"/>
            </w:pPr>
            <w:r>
              <w:t>33</w:t>
            </w:r>
          </w:p>
        </w:tc>
        <w:tc>
          <w:tcPr>
            <w:tcW w:w="953" w:type="dxa"/>
            <w:vAlign w:val="bottom"/>
          </w:tcPr>
          <w:p w14:paraId="40194FC4" w14:textId="5A837DB8" w:rsidR="0067606D" w:rsidRDefault="0067606D" w:rsidP="0067606D">
            <w:pPr>
              <w:pStyle w:val="TabellRader"/>
            </w:pPr>
          </w:p>
        </w:tc>
        <w:tc>
          <w:tcPr>
            <w:tcW w:w="952" w:type="dxa"/>
            <w:vAlign w:val="bottom"/>
          </w:tcPr>
          <w:p w14:paraId="2615E5E6" w14:textId="7935C3D8" w:rsidR="0067606D" w:rsidRDefault="0067606D" w:rsidP="0067606D">
            <w:pPr>
              <w:pStyle w:val="TabellRader"/>
            </w:pPr>
            <w:r>
              <w:t>33</w:t>
            </w:r>
          </w:p>
        </w:tc>
        <w:tc>
          <w:tcPr>
            <w:tcW w:w="953" w:type="dxa"/>
            <w:vAlign w:val="bottom"/>
          </w:tcPr>
          <w:p w14:paraId="31217E46" w14:textId="2D8EFFFA" w:rsidR="0067606D" w:rsidRDefault="0067606D" w:rsidP="0067606D">
            <w:pPr>
              <w:pStyle w:val="TabellRader"/>
            </w:pPr>
            <w:r>
              <w:t>33</w:t>
            </w:r>
          </w:p>
        </w:tc>
      </w:tr>
      <w:tr w:rsidR="0067606D" w14:paraId="05AFC54A" w14:textId="77777777" w:rsidTr="0067606D">
        <w:tc>
          <w:tcPr>
            <w:tcW w:w="284" w:type="dxa"/>
            <w:tcMar>
              <w:left w:w="0" w:type="dxa"/>
              <w:right w:w="0" w:type="dxa"/>
            </w:tcMar>
            <w:vAlign w:val="bottom"/>
          </w:tcPr>
          <w:p w14:paraId="37A2BF30" w14:textId="77777777" w:rsidR="0067606D" w:rsidRDefault="0067606D" w:rsidP="0067606D">
            <w:pPr>
              <w:pStyle w:val="TabellRader"/>
              <w:jc w:val="left"/>
            </w:pPr>
            <w:r>
              <w:t>8</w:t>
            </w:r>
          </w:p>
        </w:tc>
        <w:tc>
          <w:tcPr>
            <w:tcW w:w="4961" w:type="dxa"/>
            <w:vAlign w:val="bottom"/>
          </w:tcPr>
          <w:p w14:paraId="798D7491" w14:textId="77777777" w:rsidR="0067606D" w:rsidRDefault="0067606D" w:rsidP="0067606D">
            <w:pPr>
              <w:pStyle w:val="TabellRader"/>
              <w:jc w:val="left"/>
            </w:pPr>
            <w:r>
              <w:t>Migration</w:t>
            </w:r>
          </w:p>
        </w:tc>
        <w:tc>
          <w:tcPr>
            <w:tcW w:w="952" w:type="dxa"/>
            <w:vAlign w:val="bottom"/>
          </w:tcPr>
          <w:p w14:paraId="42BDE09A" w14:textId="7735F112" w:rsidR="0067606D" w:rsidRDefault="0067606D" w:rsidP="0067606D">
            <w:pPr>
              <w:pStyle w:val="TabellRader"/>
            </w:pPr>
            <w:r>
              <w:t>250</w:t>
            </w:r>
          </w:p>
        </w:tc>
        <w:tc>
          <w:tcPr>
            <w:tcW w:w="953" w:type="dxa"/>
            <w:vAlign w:val="bottom"/>
          </w:tcPr>
          <w:p w14:paraId="095E4C97" w14:textId="04C9671A" w:rsidR="0067606D" w:rsidRDefault="0067606D" w:rsidP="0067606D">
            <w:pPr>
              <w:pStyle w:val="TabellRader"/>
            </w:pPr>
            <w:r>
              <w:t>233</w:t>
            </w:r>
          </w:p>
        </w:tc>
        <w:tc>
          <w:tcPr>
            <w:tcW w:w="952" w:type="dxa"/>
            <w:vAlign w:val="bottom"/>
          </w:tcPr>
          <w:p w14:paraId="01ACEBC4" w14:textId="60701CFB" w:rsidR="0067606D" w:rsidRDefault="0067606D" w:rsidP="0067606D">
            <w:pPr>
              <w:pStyle w:val="TabellRader"/>
            </w:pPr>
            <w:r>
              <w:t>250</w:t>
            </w:r>
          </w:p>
        </w:tc>
        <w:tc>
          <w:tcPr>
            <w:tcW w:w="953" w:type="dxa"/>
            <w:vAlign w:val="bottom"/>
          </w:tcPr>
          <w:p w14:paraId="61DD6670" w14:textId="0A65C805" w:rsidR="0067606D" w:rsidRDefault="0067606D" w:rsidP="0067606D">
            <w:pPr>
              <w:pStyle w:val="TabellRader"/>
            </w:pPr>
            <w:r>
              <w:t>250</w:t>
            </w:r>
          </w:p>
        </w:tc>
      </w:tr>
      <w:tr w:rsidR="0067606D" w14:paraId="3D2BDC99" w14:textId="77777777" w:rsidTr="0067606D">
        <w:tc>
          <w:tcPr>
            <w:tcW w:w="284" w:type="dxa"/>
            <w:tcMar>
              <w:left w:w="0" w:type="dxa"/>
              <w:right w:w="0" w:type="dxa"/>
            </w:tcMar>
            <w:vAlign w:val="bottom"/>
          </w:tcPr>
          <w:p w14:paraId="43304FE5" w14:textId="77777777" w:rsidR="0067606D" w:rsidRDefault="0067606D" w:rsidP="0067606D">
            <w:pPr>
              <w:pStyle w:val="TabellRader"/>
              <w:jc w:val="left"/>
            </w:pPr>
            <w:r>
              <w:t>9</w:t>
            </w:r>
          </w:p>
        </w:tc>
        <w:tc>
          <w:tcPr>
            <w:tcW w:w="4961" w:type="dxa"/>
            <w:vAlign w:val="bottom"/>
          </w:tcPr>
          <w:p w14:paraId="2F75DDE2" w14:textId="77777777" w:rsidR="0067606D" w:rsidRDefault="0067606D" w:rsidP="0067606D">
            <w:pPr>
              <w:pStyle w:val="TabellRader"/>
              <w:jc w:val="left"/>
            </w:pPr>
            <w:r>
              <w:t>Hälsovård, sjukvård och social omsorg</w:t>
            </w:r>
          </w:p>
        </w:tc>
        <w:tc>
          <w:tcPr>
            <w:tcW w:w="952" w:type="dxa"/>
            <w:vAlign w:val="bottom"/>
          </w:tcPr>
          <w:p w14:paraId="57CDEAD6" w14:textId="6C14D236" w:rsidR="0067606D" w:rsidRDefault="0067606D" w:rsidP="0067606D">
            <w:pPr>
              <w:pStyle w:val="TabellRader"/>
            </w:pPr>
            <w:r>
              <w:t>429</w:t>
            </w:r>
          </w:p>
        </w:tc>
        <w:tc>
          <w:tcPr>
            <w:tcW w:w="953" w:type="dxa"/>
            <w:vAlign w:val="bottom"/>
          </w:tcPr>
          <w:p w14:paraId="11B6F560" w14:textId="6A6F5146" w:rsidR="0067606D" w:rsidRDefault="0067606D" w:rsidP="0067606D">
            <w:pPr>
              <w:pStyle w:val="TabellRader"/>
            </w:pPr>
            <w:r>
              <w:t>96</w:t>
            </w:r>
          </w:p>
        </w:tc>
        <w:tc>
          <w:tcPr>
            <w:tcW w:w="952" w:type="dxa"/>
            <w:vAlign w:val="bottom"/>
          </w:tcPr>
          <w:p w14:paraId="32F0315A" w14:textId="565A9047" w:rsidR="0067606D" w:rsidRDefault="0067606D" w:rsidP="0067606D">
            <w:pPr>
              <w:pStyle w:val="TabellRader"/>
            </w:pPr>
            <w:r>
              <w:t>441</w:t>
            </w:r>
          </w:p>
        </w:tc>
        <w:tc>
          <w:tcPr>
            <w:tcW w:w="953" w:type="dxa"/>
            <w:vAlign w:val="bottom"/>
          </w:tcPr>
          <w:p w14:paraId="43A21C7E" w14:textId="4E410577" w:rsidR="0067606D" w:rsidRDefault="0067606D" w:rsidP="0067606D">
            <w:pPr>
              <w:pStyle w:val="TabellRader"/>
            </w:pPr>
            <w:r>
              <w:t>442</w:t>
            </w:r>
          </w:p>
        </w:tc>
      </w:tr>
      <w:tr w:rsidR="0067606D" w14:paraId="448354BD" w14:textId="77777777" w:rsidTr="0067606D">
        <w:tc>
          <w:tcPr>
            <w:tcW w:w="284" w:type="dxa"/>
            <w:tcMar>
              <w:left w:w="0" w:type="dxa"/>
              <w:right w:w="0" w:type="dxa"/>
            </w:tcMar>
            <w:vAlign w:val="bottom"/>
          </w:tcPr>
          <w:p w14:paraId="56BAB6B8" w14:textId="77777777" w:rsidR="0067606D" w:rsidRDefault="0067606D" w:rsidP="0067606D">
            <w:pPr>
              <w:pStyle w:val="TabellRader"/>
              <w:jc w:val="left"/>
            </w:pPr>
            <w:r>
              <w:t>10</w:t>
            </w:r>
          </w:p>
        </w:tc>
        <w:tc>
          <w:tcPr>
            <w:tcW w:w="4961" w:type="dxa"/>
            <w:vAlign w:val="bottom"/>
          </w:tcPr>
          <w:p w14:paraId="54008237" w14:textId="77777777" w:rsidR="0067606D" w:rsidRDefault="0067606D" w:rsidP="0067606D">
            <w:pPr>
              <w:pStyle w:val="TabellRader"/>
              <w:jc w:val="left"/>
            </w:pPr>
            <w:r>
              <w:t>Ekonomisk trygghet vid sjukdom och funktionsnedsättning</w:t>
            </w:r>
          </w:p>
        </w:tc>
        <w:tc>
          <w:tcPr>
            <w:tcW w:w="952" w:type="dxa"/>
            <w:vAlign w:val="bottom"/>
          </w:tcPr>
          <w:p w14:paraId="32905BDC" w14:textId="2CBBAF10" w:rsidR="0067606D" w:rsidRDefault="0067606D" w:rsidP="0067606D">
            <w:pPr>
              <w:pStyle w:val="TabellRader"/>
            </w:pPr>
            <w:r>
              <w:t>427</w:t>
            </w:r>
          </w:p>
        </w:tc>
        <w:tc>
          <w:tcPr>
            <w:tcW w:w="953" w:type="dxa"/>
            <w:vAlign w:val="bottom"/>
          </w:tcPr>
          <w:p w14:paraId="6720E5A1" w14:textId="03A741C6" w:rsidR="0067606D" w:rsidRDefault="0067606D" w:rsidP="0067606D">
            <w:pPr>
              <w:pStyle w:val="TabellRader"/>
            </w:pPr>
          </w:p>
        </w:tc>
        <w:tc>
          <w:tcPr>
            <w:tcW w:w="952" w:type="dxa"/>
            <w:vAlign w:val="bottom"/>
          </w:tcPr>
          <w:p w14:paraId="7416421A" w14:textId="19DA151F" w:rsidR="0067606D" w:rsidRDefault="0067606D" w:rsidP="0067606D">
            <w:pPr>
              <w:pStyle w:val="TabellRader"/>
            </w:pPr>
            <w:r>
              <w:t>443</w:t>
            </w:r>
          </w:p>
        </w:tc>
        <w:tc>
          <w:tcPr>
            <w:tcW w:w="953" w:type="dxa"/>
            <w:vAlign w:val="bottom"/>
          </w:tcPr>
          <w:p w14:paraId="14F2DFE0" w14:textId="65E1A57D" w:rsidR="0067606D" w:rsidRDefault="0067606D" w:rsidP="0067606D">
            <w:pPr>
              <w:pStyle w:val="TabellRader"/>
            </w:pPr>
            <w:r>
              <w:t>507</w:t>
            </w:r>
          </w:p>
        </w:tc>
      </w:tr>
      <w:tr w:rsidR="0067606D" w14:paraId="067B5AF2" w14:textId="77777777" w:rsidTr="0067606D">
        <w:tc>
          <w:tcPr>
            <w:tcW w:w="284" w:type="dxa"/>
            <w:tcMar>
              <w:left w:w="0" w:type="dxa"/>
              <w:right w:w="0" w:type="dxa"/>
            </w:tcMar>
            <w:vAlign w:val="bottom"/>
          </w:tcPr>
          <w:p w14:paraId="7D56B19F" w14:textId="77777777" w:rsidR="0067606D" w:rsidRDefault="0067606D" w:rsidP="0067606D">
            <w:pPr>
              <w:pStyle w:val="TabellRader"/>
              <w:jc w:val="left"/>
            </w:pPr>
            <w:r>
              <w:t>11</w:t>
            </w:r>
          </w:p>
        </w:tc>
        <w:tc>
          <w:tcPr>
            <w:tcW w:w="4961" w:type="dxa"/>
            <w:vAlign w:val="bottom"/>
          </w:tcPr>
          <w:p w14:paraId="01E90E3C" w14:textId="77777777" w:rsidR="0067606D" w:rsidRDefault="0067606D" w:rsidP="0067606D">
            <w:pPr>
              <w:pStyle w:val="TabellRader"/>
              <w:jc w:val="left"/>
            </w:pPr>
            <w:r>
              <w:t>Ekonomisk trygghet vid ålderdom</w:t>
            </w:r>
          </w:p>
        </w:tc>
        <w:tc>
          <w:tcPr>
            <w:tcW w:w="952" w:type="dxa"/>
            <w:vAlign w:val="bottom"/>
          </w:tcPr>
          <w:p w14:paraId="64D3D5CF" w14:textId="311C8D07" w:rsidR="0067606D" w:rsidRDefault="0067606D" w:rsidP="0067606D">
            <w:pPr>
              <w:pStyle w:val="TabellRader"/>
            </w:pPr>
            <w:r>
              <w:t>499</w:t>
            </w:r>
          </w:p>
        </w:tc>
        <w:tc>
          <w:tcPr>
            <w:tcW w:w="953" w:type="dxa"/>
            <w:vAlign w:val="bottom"/>
          </w:tcPr>
          <w:p w14:paraId="2DBE4104" w14:textId="480429E2" w:rsidR="0067606D" w:rsidRDefault="0067606D" w:rsidP="0067606D">
            <w:pPr>
              <w:pStyle w:val="TabellRader"/>
            </w:pPr>
            <w:r>
              <w:t>355</w:t>
            </w:r>
          </w:p>
        </w:tc>
        <w:tc>
          <w:tcPr>
            <w:tcW w:w="952" w:type="dxa"/>
            <w:vAlign w:val="bottom"/>
          </w:tcPr>
          <w:p w14:paraId="76D106A0" w14:textId="79418509" w:rsidR="0067606D" w:rsidRDefault="0067606D" w:rsidP="0067606D">
            <w:pPr>
              <w:pStyle w:val="TabellRader"/>
            </w:pPr>
            <w:r>
              <w:t>340</w:t>
            </w:r>
          </w:p>
        </w:tc>
        <w:tc>
          <w:tcPr>
            <w:tcW w:w="953" w:type="dxa"/>
            <w:vAlign w:val="bottom"/>
          </w:tcPr>
          <w:p w14:paraId="4BF80F9A" w14:textId="0AA09D3B" w:rsidR="0067606D" w:rsidRDefault="0067606D" w:rsidP="0067606D">
            <w:pPr>
              <w:pStyle w:val="TabellRader"/>
            </w:pPr>
            <w:r>
              <w:t>330</w:t>
            </w:r>
          </w:p>
        </w:tc>
      </w:tr>
      <w:tr w:rsidR="0067606D" w14:paraId="2BA674E5" w14:textId="77777777" w:rsidTr="0067606D">
        <w:tc>
          <w:tcPr>
            <w:tcW w:w="284" w:type="dxa"/>
            <w:tcMar>
              <w:left w:w="0" w:type="dxa"/>
              <w:right w:w="0" w:type="dxa"/>
            </w:tcMar>
            <w:vAlign w:val="bottom"/>
          </w:tcPr>
          <w:p w14:paraId="455C9AC7" w14:textId="77777777" w:rsidR="0067606D" w:rsidRDefault="0067606D" w:rsidP="0067606D">
            <w:pPr>
              <w:pStyle w:val="TabellRader"/>
              <w:jc w:val="left"/>
            </w:pPr>
            <w:r>
              <w:t>13</w:t>
            </w:r>
          </w:p>
        </w:tc>
        <w:tc>
          <w:tcPr>
            <w:tcW w:w="4961" w:type="dxa"/>
            <w:vAlign w:val="bottom"/>
          </w:tcPr>
          <w:p w14:paraId="0CAAAC39" w14:textId="77777777" w:rsidR="0067606D" w:rsidRDefault="0067606D" w:rsidP="0067606D">
            <w:pPr>
              <w:pStyle w:val="TabellRader"/>
              <w:jc w:val="left"/>
            </w:pPr>
            <w:r>
              <w:t>Jämställdhet och nyanlända invandrares etablering</w:t>
            </w:r>
          </w:p>
        </w:tc>
        <w:tc>
          <w:tcPr>
            <w:tcW w:w="952" w:type="dxa"/>
            <w:vAlign w:val="bottom"/>
          </w:tcPr>
          <w:p w14:paraId="0A9DB7B7" w14:textId="01210A82" w:rsidR="0067606D" w:rsidRDefault="0067606D" w:rsidP="0067606D">
            <w:pPr>
              <w:pStyle w:val="TabellRader"/>
            </w:pPr>
            <w:r>
              <w:t>23</w:t>
            </w:r>
          </w:p>
        </w:tc>
        <w:tc>
          <w:tcPr>
            <w:tcW w:w="953" w:type="dxa"/>
            <w:vAlign w:val="bottom"/>
          </w:tcPr>
          <w:p w14:paraId="5F9D9303" w14:textId="656BD42F" w:rsidR="0067606D" w:rsidRDefault="0067606D" w:rsidP="0067606D">
            <w:pPr>
              <w:pStyle w:val="TabellRader"/>
            </w:pPr>
          </w:p>
        </w:tc>
        <w:tc>
          <w:tcPr>
            <w:tcW w:w="952" w:type="dxa"/>
            <w:vAlign w:val="bottom"/>
          </w:tcPr>
          <w:p w14:paraId="3B1DC863" w14:textId="7944C025" w:rsidR="0067606D" w:rsidRDefault="0067606D" w:rsidP="0067606D">
            <w:pPr>
              <w:pStyle w:val="TabellRader"/>
            </w:pPr>
            <w:r>
              <w:t>21</w:t>
            </w:r>
          </w:p>
        </w:tc>
        <w:tc>
          <w:tcPr>
            <w:tcW w:w="953" w:type="dxa"/>
            <w:vAlign w:val="bottom"/>
          </w:tcPr>
          <w:p w14:paraId="009D3FD5" w14:textId="41C6EA6A" w:rsidR="0067606D" w:rsidRDefault="0067606D" w:rsidP="0067606D">
            <w:pPr>
              <w:pStyle w:val="TabellRader"/>
            </w:pPr>
            <w:r>
              <w:t>23</w:t>
            </w:r>
          </w:p>
        </w:tc>
      </w:tr>
      <w:tr w:rsidR="0067606D" w14:paraId="49C176DE" w14:textId="77777777" w:rsidTr="0067606D">
        <w:tc>
          <w:tcPr>
            <w:tcW w:w="284" w:type="dxa"/>
            <w:tcMar>
              <w:left w:w="0" w:type="dxa"/>
              <w:right w:w="0" w:type="dxa"/>
            </w:tcMar>
            <w:vAlign w:val="bottom"/>
          </w:tcPr>
          <w:p w14:paraId="2BDF369B" w14:textId="77777777" w:rsidR="0067606D" w:rsidRDefault="0067606D" w:rsidP="0067606D">
            <w:pPr>
              <w:pStyle w:val="TabellRader"/>
              <w:jc w:val="left"/>
            </w:pPr>
            <w:r>
              <w:t>14</w:t>
            </w:r>
          </w:p>
        </w:tc>
        <w:tc>
          <w:tcPr>
            <w:tcW w:w="4961" w:type="dxa"/>
            <w:vAlign w:val="bottom"/>
          </w:tcPr>
          <w:p w14:paraId="2D3EAD3E" w14:textId="77777777" w:rsidR="0067606D" w:rsidRDefault="0067606D" w:rsidP="0067606D">
            <w:pPr>
              <w:pStyle w:val="TabellRader"/>
              <w:jc w:val="left"/>
            </w:pPr>
            <w:r>
              <w:t>Arbetsmarknad och arbetsliv</w:t>
            </w:r>
          </w:p>
        </w:tc>
        <w:tc>
          <w:tcPr>
            <w:tcW w:w="952" w:type="dxa"/>
            <w:vAlign w:val="bottom"/>
          </w:tcPr>
          <w:p w14:paraId="5888E5F2" w14:textId="208FEA03" w:rsidR="0067606D" w:rsidRDefault="0067606D" w:rsidP="0067606D">
            <w:pPr>
              <w:pStyle w:val="TabellRader"/>
            </w:pPr>
            <w:r>
              <w:t>391</w:t>
            </w:r>
          </w:p>
        </w:tc>
        <w:tc>
          <w:tcPr>
            <w:tcW w:w="953" w:type="dxa"/>
            <w:vAlign w:val="bottom"/>
          </w:tcPr>
          <w:p w14:paraId="16EA62E0" w14:textId="7147AE2F" w:rsidR="0067606D" w:rsidRDefault="0067606D" w:rsidP="0067606D">
            <w:pPr>
              <w:pStyle w:val="TabellRader"/>
            </w:pPr>
            <w:r>
              <w:t>70</w:t>
            </w:r>
          </w:p>
        </w:tc>
        <w:tc>
          <w:tcPr>
            <w:tcW w:w="952" w:type="dxa"/>
            <w:vAlign w:val="bottom"/>
          </w:tcPr>
          <w:p w14:paraId="38DFE106" w14:textId="4F97D691" w:rsidR="0067606D" w:rsidRDefault="0067606D" w:rsidP="0067606D">
            <w:pPr>
              <w:pStyle w:val="TabellRader"/>
            </w:pPr>
            <w:r>
              <w:t>395</w:t>
            </w:r>
          </w:p>
        </w:tc>
        <w:tc>
          <w:tcPr>
            <w:tcW w:w="953" w:type="dxa"/>
            <w:vAlign w:val="bottom"/>
          </w:tcPr>
          <w:p w14:paraId="7FC87F1D" w14:textId="3CEAA8C1" w:rsidR="0067606D" w:rsidRDefault="0067606D" w:rsidP="0067606D">
            <w:pPr>
              <w:pStyle w:val="TabellRader"/>
            </w:pPr>
            <w:r>
              <w:t>395</w:t>
            </w:r>
          </w:p>
        </w:tc>
      </w:tr>
      <w:tr w:rsidR="0067606D" w14:paraId="26AD3F5E" w14:textId="77777777" w:rsidTr="0067606D">
        <w:tc>
          <w:tcPr>
            <w:tcW w:w="284" w:type="dxa"/>
            <w:tcMar>
              <w:left w:w="0" w:type="dxa"/>
              <w:right w:w="0" w:type="dxa"/>
            </w:tcMar>
            <w:vAlign w:val="bottom"/>
          </w:tcPr>
          <w:p w14:paraId="1DF9FBE4" w14:textId="77777777" w:rsidR="0067606D" w:rsidRDefault="0067606D" w:rsidP="0067606D">
            <w:pPr>
              <w:pStyle w:val="TabellRader"/>
              <w:jc w:val="left"/>
            </w:pPr>
            <w:r>
              <w:t>15</w:t>
            </w:r>
          </w:p>
        </w:tc>
        <w:tc>
          <w:tcPr>
            <w:tcW w:w="4961" w:type="dxa"/>
            <w:vAlign w:val="bottom"/>
          </w:tcPr>
          <w:p w14:paraId="1A411A1F" w14:textId="77777777" w:rsidR="0067606D" w:rsidRDefault="0067606D" w:rsidP="0067606D">
            <w:pPr>
              <w:pStyle w:val="TabellRader"/>
              <w:jc w:val="left"/>
            </w:pPr>
            <w:r>
              <w:t>Studiestöd</w:t>
            </w:r>
          </w:p>
        </w:tc>
        <w:tc>
          <w:tcPr>
            <w:tcW w:w="952" w:type="dxa"/>
            <w:vAlign w:val="bottom"/>
          </w:tcPr>
          <w:p w14:paraId="4E93C4E4" w14:textId="527F4464" w:rsidR="0067606D" w:rsidRDefault="0067606D" w:rsidP="0067606D">
            <w:pPr>
              <w:pStyle w:val="TabellRader"/>
            </w:pPr>
            <w:r>
              <w:t>77</w:t>
            </w:r>
          </w:p>
        </w:tc>
        <w:tc>
          <w:tcPr>
            <w:tcW w:w="953" w:type="dxa"/>
            <w:vAlign w:val="bottom"/>
          </w:tcPr>
          <w:p w14:paraId="15F5506C" w14:textId="748F75A8" w:rsidR="0067606D" w:rsidRDefault="0067606D" w:rsidP="0067606D">
            <w:pPr>
              <w:pStyle w:val="TabellRader"/>
            </w:pPr>
          </w:p>
        </w:tc>
        <w:tc>
          <w:tcPr>
            <w:tcW w:w="952" w:type="dxa"/>
            <w:vAlign w:val="bottom"/>
          </w:tcPr>
          <w:p w14:paraId="7F1B00CB" w14:textId="676E7705" w:rsidR="0067606D" w:rsidRDefault="0067606D" w:rsidP="0067606D">
            <w:pPr>
              <w:pStyle w:val="TabellRader"/>
            </w:pPr>
            <w:r>
              <w:t>77</w:t>
            </w:r>
          </w:p>
        </w:tc>
        <w:tc>
          <w:tcPr>
            <w:tcW w:w="953" w:type="dxa"/>
            <w:vAlign w:val="bottom"/>
          </w:tcPr>
          <w:p w14:paraId="49FA697A" w14:textId="33DAB899" w:rsidR="0067606D" w:rsidRDefault="0067606D" w:rsidP="0067606D">
            <w:pPr>
              <w:pStyle w:val="TabellRader"/>
            </w:pPr>
            <w:r>
              <w:t>77</w:t>
            </w:r>
          </w:p>
        </w:tc>
      </w:tr>
      <w:tr w:rsidR="0067606D" w14:paraId="263E6AC5" w14:textId="77777777" w:rsidTr="0067606D">
        <w:tc>
          <w:tcPr>
            <w:tcW w:w="284" w:type="dxa"/>
            <w:tcMar>
              <w:left w:w="0" w:type="dxa"/>
              <w:right w:w="0" w:type="dxa"/>
            </w:tcMar>
            <w:vAlign w:val="bottom"/>
          </w:tcPr>
          <w:p w14:paraId="5F64CF04" w14:textId="77777777" w:rsidR="0067606D" w:rsidRDefault="0067606D" w:rsidP="0067606D">
            <w:pPr>
              <w:pStyle w:val="TabellRader"/>
              <w:jc w:val="left"/>
            </w:pPr>
            <w:r>
              <w:t>16</w:t>
            </w:r>
          </w:p>
        </w:tc>
        <w:tc>
          <w:tcPr>
            <w:tcW w:w="4961" w:type="dxa"/>
            <w:vAlign w:val="bottom"/>
          </w:tcPr>
          <w:p w14:paraId="3966AC70" w14:textId="77777777" w:rsidR="0067606D" w:rsidRDefault="0067606D" w:rsidP="0067606D">
            <w:pPr>
              <w:pStyle w:val="TabellRader"/>
              <w:jc w:val="left"/>
            </w:pPr>
            <w:r>
              <w:t>Utbildning och universitetsforskning</w:t>
            </w:r>
          </w:p>
        </w:tc>
        <w:tc>
          <w:tcPr>
            <w:tcW w:w="952" w:type="dxa"/>
            <w:vAlign w:val="bottom"/>
          </w:tcPr>
          <w:p w14:paraId="32F21250" w14:textId="67C0157F" w:rsidR="0067606D" w:rsidRDefault="0067606D" w:rsidP="0067606D">
            <w:pPr>
              <w:pStyle w:val="TabellRader"/>
            </w:pPr>
            <w:r>
              <w:t>576</w:t>
            </w:r>
          </w:p>
        </w:tc>
        <w:tc>
          <w:tcPr>
            <w:tcW w:w="953" w:type="dxa"/>
            <w:vAlign w:val="bottom"/>
          </w:tcPr>
          <w:p w14:paraId="0BB567CC" w14:textId="6E01D885" w:rsidR="0067606D" w:rsidRDefault="0067606D" w:rsidP="0067606D">
            <w:pPr>
              <w:pStyle w:val="TabellRader"/>
            </w:pPr>
            <w:r>
              <w:t>56</w:t>
            </w:r>
          </w:p>
        </w:tc>
        <w:tc>
          <w:tcPr>
            <w:tcW w:w="952" w:type="dxa"/>
            <w:vAlign w:val="bottom"/>
          </w:tcPr>
          <w:p w14:paraId="495BC3B1" w14:textId="6889FB4E" w:rsidR="0067606D" w:rsidRDefault="0067606D" w:rsidP="0067606D">
            <w:pPr>
              <w:pStyle w:val="TabellRader"/>
            </w:pPr>
            <w:r>
              <w:t>585</w:t>
            </w:r>
          </w:p>
        </w:tc>
        <w:tc>
          <w:tcPr>
            <w:tcW w:w="953" w:type="dxa"/>
            <w:vAlign w:val="bottom"/>
          </w:tcPr>
          <w:p w14:paraId="606F3B2F" w14:textId="0B9FE59C" w:rsidR="0067606D" w:rsidRDefault="0067606D" w:rsidP="0067606D">
            <w:pPr>
              <w:pStyle w:val="TabellRader"/>
            </w:pPr>
            <w:r>
              <w:t>584</w:t>
            </w:r>
          </w:p>
        </w:tc>
      </w:tr>
      <w:tr w:rsidR="0067606D" w14:paraId="18EB9B5A" w14:textId="77777777" w:rsidTr="0067606D">
        <w:tc>
          <w:tcPr>
            <w:tcW w:w="284" w:type="dxa"/>
            <w:tcMar>
              <w:left w:w="0" w:type="dxa"/>
              <w:right w:w="0" w:type="dxa"/>
            </w:tcMar>
            <w:vAlign w:val="bottom"/>
          </w:tcPr>
          <w:p w14:paraId="4392C23C" w14:textId="77777777" w:rsidR="0067606D" w:rsidRDefault="0067606D" w:rsidP="0067606D">
            <w:pPr>
              <w:pStyle w:val="TabellRader"/>
              <w:jc w:val="left"/>
            </w:pPr>
            <w:r>
              <w:t>17</w:t>
            </w:r>
          </w:p>
        </w:tc>
        <w:tc>
          <w:tcPr>
            <w:tcW w:w="4961" w:type="dxa"/>
            <w:vAlign w:val="bottom"/>
          </w:tcPr>
          <w:p w14:paraId="70325A40" w14:textId="77777777" w:rsidR="0067606D" w:rsidRDefault="0067606D" w:rsidP="0067606D">
            <w:pPr>
              <w:pStyle w:val="TabellRader"/>
              <w:jc w:val="left"/>
            </w:pPr>
            <w:r>
              <w:t>Kultur, medier, trossamfund och fritid</w:t>
            </w:r>
          </w:p>
        </w:tc>
        <w:tc>
          <w:tcPr>
            <w:tcW w:w="952" w:type="dxa"/>
            <w:vAlign w:val="bottom"/>
          </w:tcPr>
          <w:p w14:paraId="56BD3D03" w14:textId="036BCC62" w:rsidR="0067606D" w:rsidRDefault="0067606D" w:rsidP="0067606D">
            <w:pPr>
              <w:pStyle w:val="TabellRader"/>
            </w:pPr>
            <w:r>
              <w:t>347</w:t>
            </w:r>
          </w:p>
        </w:tc>
        <w:tc>
          <w:tcPr>
            <w:tcW w:w="953" w:type="dxa"/>
            <w:vAlign w:val="bottom"/>
          </w:tcPr>
          <w:p w14:paraId="34DA8E5B" w14:textId="33E62253" w:rsidR="0067606D" w:rsidRDefault="0067606D" w:rsidP="0067606D">
            <w:pPr>
              <w:pStyle w:val="TabellRader"/>
            </w:pPr>
            <w:r>
              <w:t>141</w:t>
            </w:r>
          </w:p>
        </w:tc>
        <w:tc>
          <w:tcPr>
            <w:tcW w:w="952" w:type="dxa"/>
            <w:vAlign w:val="bottom"/>
          </w:tcPr>
          <w:p w14:paraId="3F9412F9" w14:textId="20E25696" w:rsidR="0067606D" w:rsidRDefault="0067606D" w:rsidP="0067606D">
            <w:pPr>
              <w:pStyle w:val="TabellRader"/>
            </w:pPr>
            <w:r>
              <w:t>370</w:t>
            </w:r>
          </w:p>
        </w:tc>
        <w:tc>
          <w:tcPr>
            <w:tcW w:w="953" w:type="dxa"/>
            <w:vAlign w:val="bottom"/>
          </w:tcPr>
          <w:p w14:paraId="2EA8B319" w14:textId="449D62F4" w:rsidR="0067606D" w:rsidRDefault="0067606D" w:rsidP="0067606D">
            <w:pPr>
              <w:pStyle w:val="TabellRader"/>
            </w:pPr>
            <w:r>
              <w:t>377</w:t>
            </w:r>
          </w:p>
        </w:tc>
      </w:tr>
      <w:tr w:rsidR="0067606D" w14:paraId="279951C8" w14:textId="77777777" w:rsidTr="0067606D">
        <w:tc>
          <w:tcPr>
            <w:tcW w:w="284" w:type="dxa"/>
            <w:tcMar>
              <w:left w:w="0" w:type="dxa"/>
              <w:right w:w="0" w:type="dxa"/>
            </w:tcMar>
            <w:vAlign w:val="bottom"/>
          </w:tcPr>
          <w:p w14:paraId="21B39A4C" w14:textId="77777777" w:rsidR="0067606D" w:rsidRDefault="0067606D" w:rsidP="0067606D">
            <w:pPr>
              <w:pStyle w:val="TabellRader"/>
              <w:jc w:val="left"/>
            </w:pPr>
            <w:r>
              <w:t>18</w:t>
            </w:r>
          </w:p>
        </w:tc>
        <w:tc>
          <w:tcPr>
            <w:tcW w:w="4961" w:type="dxa"/>
            <w:vAlign w:val="bottom"/>
          </w:tcPr>
          <w:p w14:paraId="02331DD8" w14:textId="77777777" w:rsidR="0067606D" w:rsidRDefault="0067606D" w:rsidP="0067606D">
            <w:pPr>
              <w:pStyle w:val="TabellRader"/>
              <w:jc w:val="left"/>
            </w:pPr>
            <w:r>
              <w:t>Samhällsplanering, bostadsförsörjning och byggande samt konsumentpolitik</w:t>
            </w:r>
          </w:p>
        </w:tc>
        <w:tc>
          <w:tcPr>
            <w:tcW w:w="952" w:type="dxa"/>
            <w:vAlign w:val="bottom"/>
          </w:tcPr>
          <w:p w14:paraId="7E0C9ED6" w14:textId="376A8437" w:rsidR="0067606D" w:rsidRDefault="0067606D" w:rsidP="0067606D">
            <w:pPr>
              <w:pStyle w:val="TabellRader"/>
            </w:pPr>
            <w:r>
              <w:t>240</w:t>
            </w:r>
          </w:p>
        </w:tc>
        <w:tc>
          <w:tcPr>
            <w:tcW w:w="953" w:type="dxa"/>
            <w:vAlign w:val="bottom"/>
          </w:tcPr>
          <w:p w14:paraId="453680DD" w14:textId="4DC4B2D9" w:rsidR="0067606D" w:rsidRDefault="0067606D" w:rsidP="0067606D">
            <w:pPr>
              <w:pStyle w:val="TabellRader"/>
            </w:pPr>
            <w:r>
              <w:t>119</w:t>
            </w:r>
          </w:p>
        </w:tc>
        <w:tc>
          <w:tcPr>
            <w:tcW w:w="952" w:type="dxa"/>
            <w:vAlign w:val="bottom"/>
          </w:tcPr>
          <w:p w14:paraId="56FA7846" w14:textId="01689356" w:rsidR="0067606D" w:rsidRDefault="0067606D" w:rsidP="0067606D">
            <w:pPr>
              <w:pStyle w:val="TabellRader"/>
            </w:pPr>
            <w:r>
              <w:t>249</w:t>
            </w:r>
          </w:p>
        </w:tc>
        <w:tc>
          <w:tcPr>
            <w:tcW w:w="953" w:type="dxa"/>
            <w:vAlign w:val="bottom"/>
          </w:tcPr>
          <w:p w14:paraId="61E4F509" w14:textId="32589517" w:rsidR="0067606D" w:rsidRDefault="0067606D" w:rsidP="0067606D">
            <w:pPr>
              <w:pStyle w:val="TabellRader"/>
            </w:pPr>
            <w:r>
              <w:t>249</w:t>
            </w:r>
          </w:p>
        </w:tc>
      </w:tr>
      <w:tr w:rsidR="0067606D" w14:paraId="06D59541" w14:textId="77777777" w:rsidTr="0067606D">
        <w:tc>
          <w:tcPr>
            <w:tcW w:w="284" w:type="dxa"/>
            <w:tcMar>
              <w:left w:w="0" w:type="dxa"/>
              <w:right w:w="0" w:type="dxa"/>
            </w:tcMar>
            <w:vAlign w:val="bottom"/>
          </w:tcPr>
          <w:p w14:paraId="3FE334A2" w14:textId="77777777" w:rsidR="0067606D" w:rsidRDefault="0067606D" w:rsidP="0067606D">
            <w:pPr>
              <w:pStyle w:val="TabellRader"/>
              <w:jc w:val="left"/>
            </w:pPr>
            <w:r>
              <w:t>20</w:t>
            </w:r>
          </w:p>
        </w:tc>
        <w:tc>
          <w:tcPr>
            <w:tcW w:w="4961" w:type="dxa"/>
            <w:vAlign w:val="bottom"/>
          </w:tcPr>
          <w:p w14:paraId="0A66EF90" w14:textId="77777777" w:rsidR="0067606D" w:rsidRDefault="0067606D" w:rsidP="0067606D">
            <w:pPr>
              <w:pStyle w:val="TabellRader"/>
              <w:jc w:val="left"/>
            </w:pPr>
            <w:r>
              <w:t>Allmän miljö- och naturvård</w:t>
            </w:r>
          </w:p>
        </w:tc>
        <w:tc>
          <w:tcPr>
            <w:tcW w:w="952" w:type="dxa"/>
            <w:vAlign w:val="bottom"/>
          </w:tcPr>
          <w:p w14:paraId="2A013072" w14:textId="1CDBF35E" w:rsidR="0067606D" w:rsidRDefault="0067606D" w:rsidP="0067606D">
            <w:pPr>
              <w:pStyle w:val="TabellRader"/>
            </w:pPr>
            <w:r>
              <w:t>61</w:t>
            </w:r>
          </w:p>
        </w:tc>
        <w:tc>
          <w:tcPr>
            <w:tcW w:w="953" w:type="dxa"/>
            <w:vAlign w:val="bottom"/>
          </w:tcPr>
          <w:p w14:paraId="0AAC43AF" w14:textId="12581BFF" w:rsidR="0067606D" w:rsidRDefault="0067606D" w:rsidP="0067606D">
            <w:pPr>
              <w:pStyle w:val="TabellRader"/>
            </w:pPr>
            <w:r>
              <w:t>16</w:t>
            </w:r>
          </w:p>
        </w:tc>
        <w:tc>
          <w:tcPr>
            <w:tcW w:w="952" w:type="dxa"/>
            <w:vAlign w:val="bottom"/>
          </w:tcPr>
          <w:p w14:paraId="0DAD41E1" w14:textId="3A7D6AB4" w:rsidR="0067606D" w:rsidRDefault="0067606D" w:rsidP="0067606D">
            <w:pPr>
              <w:pStyle w:val="TabellRader"/>
            </w:pPr>
            <w:r>
              <w:t>62</w:t>
            </w:r>
          </w:p>
        </w:tc>
        <w:tc>
          <w:tcPr>
            <w:tcW w:w="953" w:type="dxa"/>
            <w:vAlign w:val="bottom"/>
          </w:tcPr>
          <w:p w14:paraId="4AC51C25" w14:textId="3DA6C858" w:rsidR="0067606D" w:rsidRDefault="0067606D" w:rsidP="0067606D">
            <w:pPr>
              <w:pStyle w:val="TabellRader"/>
            </w:pPr>
            <w:r>
              <w:t>62</w:t>
            </w:r>
          </w:p>
        </w:tc>
      </w:tr>
      <w:tr w:rsidR="0067606D" w14:paraId="26C19B75" w14:textId="77777777" w:rsidTr="0067606D">
        <w:tc>
          <w:tcPr>
            <w:tcW w:w="284" w:type="dxa"/>
            <w:tcMar>
              <w:left w:w="0" w:type="dxa"/>
              <w:right w:w="0" w:type="dxa"/>
            </w:tcMar>
            <w:vAlign w:val="bottom"/>
          </w:tcPr>
          <w:p w14:paraId="4ACBA1F9" w14:textId="77777777" w:rsidR="0067606D" w:rsidRDefault="0067606D" w:rsidP="0067606D">
            <w:pPr>
              <w:pStyle w:val="TabellRader"/>
              <w:jc w:val="left"/>
            </w:pPr>
            <w:r>
              <w:t>21</w:t>
            </w:r>
          </w:p>
        </w:tc>
        <w:tc>
          <w:tcPr>
            <w:tcW w:w="4961" w:type="dxa"/>
            <w:vAlign w:val="bottom"/>
          </w:tcPr>
          <w:p w14:paraId="0111B29D" w14:textId="77777777" w:rsidR="0067606D" w:rsidRDefault="0067606D" w:rsidP="0067606D">
            <w:pPr>
              <w:pStyle w:val="TabellRader"/>
              <w:jc w:val="left"/>
            </w:pPr>
            <w:r>
              <w:t>Energi</w:t>
            </w:r>
          </w:p>
        </w:tc>
        <w:tc>
          <w:tcPr>
            <w:tcW w:w="952" w:type="dxa"/>
            <w:vAlign w:val="bottom"/>
          </w:tcPr>
          <w:p w14:paraId="1EFDECC1" w14:textId="2581A170" w:rsidR="0067606D" w:rsidRDefault="0067606D" w:rsidP="0067606D">
            <w:pPr>
              <w:pStyle w:val="TabellRader"/>
            </w:pPr>
            <w:r>
              <w:t>31</w:t>
            </w:r>
          </w:p>
        </w:tc>
        <w:tc>
          <w:tcPr>
            <w:tcW w:w="953" w:type="dxa"/>
            <w:vAlign w:val="bottom"/>
          </w:tcPr>
          <w:p w14:paraId="0E70790A" w14:textId="5936B30B" w:rsidR="0067606D" w:rsidRDefault="0067606D" w:rsidP="0067606D">
            <w:pPr>
              <w:pStyle w:val="TabellRader"/>
            </w:pPr>
            <w:r>
              <w:t>4</w:t>
            </w:r>
          </w:p>
        </w:tc>
        <w:tc>
          <w:tcPr>
            <w:tcW w:w="952" w:type="dxa"/>
            <w:vAlign w:val="bottom"/>
          </w:tcPr>
          <w:p w14:paraId="0BE03A35" w14:textId="3DB26D92" w:rsidR="0067606D" w:rsidRDefault="0067606D" w:rsidP="0067606D">
            <w:pPr>
              <w:pStyle w:val="TabellRader"/>
            </w:pPr>
            <w:r>
              <w:t>29</w:t>
            </w:r>
          </w:p>
        </w:tc>
        <w:tc>
          <w:tcPr>
            <w:tcW w:w="953" w:type="dxa"/>
            <w:vAlign w:val="bottom"/>
          </w:tcPr>
          <w:p w14:paraId="3425BC9D" w14:textId="7C941E06" w:rsidR="0067606D" w:rsidRDefault="0067606D" w:rsidP="0067606D">
            <w:pPr>
              <w:pStyle w:val="TabellRader"/>
            </w:pPr>
            <w:r>
              <w:t>29</w:t>
            </w:r>
          </w:p>
        </w:tc>
      </w:tr>
      <w:tr w:rsidR="0067606D" w14:paraId="3DAD826B" w14:textId="77777777" w:rsidTr="0067606D">
        <w:tc>
          <w:tcPr>
            <w:tcW w:w="284" w:type="dxa"/>
            <w:tcMar>
              <w:left w:w="0" w:type="dxa"/>
              <w:right w:w="0" w:type="dxa"/>
            </w:tcMar>
            <w:vAlign w:val="bottom"/>
          </w:tcPr>
          <w:p w14:paraId="6C758D1D" w14:textId="77777777" w:rsidR="0067606D" w:rsidRDefault="0067606D" w:rsidP="0067606D">
            <w:pPr>
              <w:pStyle w:val="TabellRader"/>
              <w:jc w:val="left"/>
            </w:pPr>
            <w:r>
              <w:t>22</w:t>
            </w:r>
          </w:p>
        </w:tc>
        <w:tc>
          <w:tcPr>
            <w:tcW w:w="4961" w:type="dxa"/>
            <w:vAlign w:val="bottom"/>
          </w:tcPr>
          <w:p w14:paraId="74B37D2B" w14:textId="77777777" w:rsidR="0067606D" w:rsidRDefault="0067606D" w:rsidP="0067606D">
            <w:pPr>
              <w:pStyle w:val="TabellRader"/>
              <w:jc w:val="left"/>
            </w:pPr>
            <w:r>
              <w:t>Kommunikationer</w:t>
            </w:r>
          </w:p>
        </w:tc>
        <w:tc>
          <w:tcPr>
            <w:tcW w:w="952" w:type="dxa"/>
            <w:vAlign w:val="bottom"/>
          </w:tcPr>
          <w:p w14:paraId="24D5C4F2" w14:textId="2E78B4C1" w:rsidR="0067606D" w:rsidRDefault="0067606D" w:rsidP="0067606D">
            <w:pPr>
              <w:pStyle w:val="TabellRader"/>
            </w:pPr>
            <w:r>
              <w:t>2 585</w:t>
            </w:r>
          </w:p>
        </w:tc>
        <w:tc>
          <w:tcPr>
            <w:tcW w:w="953" w:type="dxa"/>
            <w:vAlign w:val="bottom"/>
          </w:tcPr>
          <w:p w14:paraId="37F1482A" w14:textId="63CCB7CD" w:rsidR="0067606D" w:rsidRDefault="0067606D" w:rsidP="0067606D">
            <w:pPr>
              <w:pStyle w:val="TabellRader"/>
            </w:pPr>
          </w:p>
        </w:tc>
        <w:tc>
          <w:tcPr>
            <w:tcW w:w="952" w:type="dxa"/>
            <w:vAlign w:val="bottom"/>
          </w:tcPr>
          <w:p w14:paraId="3E6A3B57" w14:textId="6FA5A20C" w:rsidR="0067606D" w:rsidRDefault="0067606D" w:rsidP="0067606D">
            <w:pPr>
              <w:pStyle w:val="TabellRader"/>
            </w:pPr>
            <w:r>
              <w:t>2 495</w:t>
            </w:r>
          </w:p>
        </w:tc>
        <w:tc>
          <w:tcPr>
            <w:tcW w:w="953" w:type="dxa"/>
            <w:vAlign w:val="bottom"/>
          </w:tcPr>
          <w:p w14:paraId="0C734868" w14:textId="4A1520CB" w:rsidR="0067606D" w:rsidRDefault="0067606D" w:rsidP="0067606D">
            <w:pPr>
              <w:pStyle w:val="TabellRader"/>
            </w:pPr>
            <w:r>
              <w:t>2 495</w:t>
            </w:r>
          </w:p>
        </w:tc>
      </w:tr>
      <w:tr w:rsidR="0067606D" w14:paraId="47238536" w14:textId="77777777" w:rsidTr="0067606D">
        <w:tc>
          <w:tcPr>
            <w:tcW w:w="284" w:type="dxa"/>
            <w:tcMar>
              <w:left w:w="0" w:type="dxa"/>
              <w:right w:w="0" w:type="dxa"/>
            </w:tcMar>
            <w:vAlign w:val="bottom"/>
          </w:tcPr>
          <w:p w14:paraId="44710508" w14:textId="77777777" w:rsidR="0067606D" w:rsidRDefault="0067606D" w:rsidP="0067606D">
            <w:pPr>
              <w:pStyle w:val="TabellRader"/>
              <w:jc w:val="left"/>
            </w:pPr>
            <w:r>
              <w:t>23</w:t>
            </w:r>
          </w:p>
        </w:tc>
        <w:tc>
          <w:tcPr>
            <w:tcW w:w="4961" w:type="dxa"/>
            <w:vAlign w:val="bottom"/>
          </w:tcPr>
          <w:p w14:paraId="3EDAECA8" w14:textId="77777777" w:rsidR="0067606D" w:rsidRDefault="0067606D" w:rsidP="0067606D">
            <w:pPr>
              <w:pStyle w:val="TabellRader"/>
              <w:jc w:val="left"/>
            </w:pPr>
            <w:r>
              <w:t>Areella näringar, landsbygd och livsmedel</w:t>
            </w:r>
          </w:p>
        </w:tc>
        <w:tc>
          <w:tcPr>
            <w:tcW w:w="952" w:type="dxa"/>
            <w:vAlign w:val="bottom"/>
          </w:tcPr>
          <w:p w14:paraId="6FB5C052" w14:textId="524319DD" w:rsidR="0067606D" w:rsidRDefault="0067606D" w:rsidP="0067606D">
            <w:pPr>
              <w:pStyle w:val="TabellRader"/>
            </w:pPr>
            <w:r>
              <w:t>259</w:t>
            </w:r>
          </w:p>
        </w:tc>
        <w:tc>
          <w:tcPr>
            <w:tcW w:w="953" w:type="dxa"/>
            <w:vAlign w:val="bottom"/>
          </w:tcPr>
          <w:p w14:paraId="2A9FFB15" w14:textId="02179904" w:rsidR="0067606D" w:rsidRDefault="0067606D" w:rsidP="0067606D">
            <w:pPr>
              <w:pStyle w:val="TabellRader"/>
            </w:pPr>
            <w:r>
              <w:t>188</w:t>
            </w:r>
          </w:p>
        </w:tc>
        <w:tc>
          <w:tcPr>
            <w:tcW w:w="952" w:type="dxa"/>
            <w:vAlign w:val="bottom"/>
          </w:tcPr>
          <w:p w14:paraId="567020AE" w14:textId="58A6BD8E" w:rsidR="0067606D" w:rsidRDefault="0067606D" w:rsidP="0067606D">
            <w:pPr>
              <w:pStyle w:val="TabellRader"/>
            </w:pPr>
            <w:r>
              <w:t>389</w:t>
            </w:r>
          </w:p>
        </w:tc>
        <w:tc>
          <w:tcPr>
            <w:tcW w:w="953" w:type="dxa"/>
            <w:vAlign w:val="bottom"/>
          </w:tcPr>
          <w:p w14:paraId="26A29B10" w14:textId="3B143E00" w:rsidR="0067606D" w:rsidRDefault="0067606D" w:rsidP="0067606D">
            <w:pPr>
              <w:pStyle w:val="TabellRader"/>
            </w:pPr>
            <w:r>
              <w:t>591</w:t>
            </w:r>
          </w:p>
        </w:tc>
      </w:tr>
      <w:tr w:rsidR="0067606D" w14:paraId="49A94DCB" w14:textId="77777777" w:rsidTr="0067606D">
        <w:tc>
          <w:tcPr>
            <w:tcW w:w="284" w:type="dxa"/>
            <w:tcMar>
              <w:left w:w="0" w:type="dxa"/>
              <w:right w:w="0" w:type="dxa"/>
            </w:tcMar>
            <w:vAlign w:val="bottom"/>
          </w:tcPr>
          <w:p w14:paraId="38BA3EA3" w14:textId="77777777" w:rsidR="0067606D" w:rsidRDefault="0067606D" w:rsidP="0067606D">
            <w:pPr>
              <w:pStyle w:val="TabellRader"/>
              <w:jc w:val="left"/>
            </w:pPr>
            <w:r>
              <w:t>24</w:t>
            </w:r>
          </w:p>
        </w:tc>
        <w:tc>
          <w:tcPr>
            <w:tcW w:w="4961" w:type="dxa"/>
            <w:vAlign w:val="bottom"/>
          </w:tcPr>
          <w:p w14:paraId="5C01BAC5" w14:textId="77777777" w:rsidR="0067606D" w:rsidRDefault="0067606D" w:rsidP="0067606D">
            <w:pPr>
              <w:pStyle w:val="TabellRader"/>
              <w:jc w:val="left"/>
            </w:pPr>
            <w:r>
              <w:t>Näringsliv</w:t>
            </w:r>
          </w:p>
        </w:tc>
        <w:tc>
          <w:tcPr>
            <w:tcW w:w="952" w:type="dxa"/>
            <w:vAlign w:val="bottom"/>
          </w:tcPr>
          <w:p w14:paraId="49670350" w14:textId="2EDAA5D1" w:rsidR="0067606D" w:rsidRDefault="0067606D" w:rsidP="0067606D">
            <w:pPr>
              <w:pStyle w:val="TabellRader"/>
            </w:pPr>
            <w:r>
              <w:t>84</w:t>
            </w:r>
          </w:p>
        </w:tc>
        <w:tc>
          <w:tcPr>
            <w:tcW w:w="953" w:type="dxa"/>
            <w:vAlign w:val="bottom"/>
          </w:tcPr>
          <w:p w14:paraId="0FF6F58C" w14:textId="069E60C6" w:rsidR="0067606D" w:rsidRDefault="0067606D" w:rsidP="0067606D">
            <w:pPr>
              <w:pStyle w:val="TabellRader"/>
            </w:pPr>
            <w:r>
              <w:t>7</w:t>
            </w:r>
          </w:p>
        </w:tc>
        <w:tc>
          <w:tcPr>
            <w:tcW w:w="952" w:type="dxa"/>
            <w:vAlign w:val="bottom"/>
          </w:tcPr>
          <w:p w14:paraId="1036BB67" w14:textId="6464506E" w:rsidR="0067606D" w:rsidRDefault="0067606D" w:rsidP="0067606D">
            <w:pPr>
              <w:pStyle w:val="TabellRader"/>
            </w:pPr>
            <w:r>
              <w:t>99</w:t>
            </w:r>
          </w:p>
        </w:tc>
        <w:tc>
          <w:tcPr>
            <w:tcW w:w="953" w:type="dxa"/>
            <w:vAlign w:val="bottom"/>
          </w:tcPr>
          <w:p w14:paraId="1EC01318" w14:textId="55B76A77" w:rsidR="0067606D" w:rsidRDefault="0067606D" w:rsidP="0067606D">
            <w:pPr>
              <w:pStyle w:val="TabellRader"/>
            </w:pPr>
            <w:r>
              <w:t>125</w:t>
            </w:r>
          </w:p>
        </w:tc>
      </w:tr>
      <w:tr w:rsidR="0067606D" w14:paraId="4D5A9A35" w14:textId="77777777" w:rsidTr="0067606D">
        <w:tc>
          <w:tcPr>
            <w:tcW w:w="284" w:type="dxa"/>
            <w:tcMar>
              <w:left w:w="0" w:type="dxa"/>
              <w:right w:w="0" w:type="dxa"/>
            </w:tcMar>
            <w:vAlign w:val="bottom"/>
          </w:tcPr>
          <w:p w14:paraId="7F1A48EC" w14:textId="77777777" w:rsidR="0067606D" w:rsidRDefault="0067606D" w:rsidP="0067606D">
            <w:pPr>
              <w:pStyle w:val="TabellRader"/>
              <w:jc w:val="left"/>
            </w:pPr>
          </w:p>
        </w:tc>
        <w:tc>
          <w:tcPr>
            <w:tcW w:w="4961" w:type="dxa"/>
            <w:vAlign w:val="bottom"/>
          </w:tcPr>
          <w:p w14:paraId="2E6C8052" w14:textId="77777777" w:rsidR="0067606D" w:rsidRDefault="0067606D" w:rsidP="0067606D">
            <w:pPr>
              <w:pStyle w:val="TabellRader"/>
              <w:jc w:val="left"/>
            </w:pPr>
            <w:r>
              <w:t>Ej fördelat</w:t>
            </w:r>
          </w:p>
        </w:tc>
        <w:tc>
          <w:tcPr>
            <w:tcW w:w="952" w:type="dxa"/>
            <w:vAlign w:val="bottom"/>
          </w:tcPr>
          <w:p w14:paraId="13838390" w14:textId="01E9F64B" w:rsidR="0067606D" w:rsidRDefault="0067606D" w:rsidP="0067606D">
            <w:pPr>
              <w:pStyle w:val="TabellRader"/>
            </w:pPr>
            <w:r>
              <w:t>131</w:t>
            </w:r>
          </w:p>
        </w:tc>
        <w:tc>
          <w:tcPr>
            <w:tcW w:w="953" w:type="dxa"/>
            <w:vAlign w:val="bottom"/>
          </w:tcPr>
          <w:p w14:paraId="375AE083" w14:textId="77777777" w:rsidR="0067606D" w:rsidRDefault="0067606D" w:rsidP="0067606D">
            <w:pPr>
              <w:pStyle w:val="TabellRader"/>
            </w:pPr>
          </w:p>
        </w:tc>
        <w:tc>
          <w:tcPr>
            <w:tcW w:w="952" w:type="dxa"/>
            <w:vAlign w:val="bottom"/>
          </w:tcPr>
          <w:p w14:paraId="3463DA15" w14:textId="158476BB" w:rsidR="0067606D" w:rsidRDefault="0067606D" w:rsidP="0067606D">
            <w:pPr>
              <w:pStyle w:val="TabellRader"/>
            </w:pPr>
            <w:r>
              <w:t>140</w:t>
            </w:r>
          </w:p>
        </w:tc>
        <w:tc>
          <w:tcPr>
            <w:tcW w:w="953" w:type="dxa"/>
            <w:vAlign w:val="bottom"/>
          </w:tcPr>
          <w:p w14:paraId="75B21EF5" w14:textId="1C0C91C8" w:rsidR="0067606D" w:rsidRDefault="0067606D" w:rsidP="0067606D">
            <w:pPr>
              <w:pStyle w:val="TabellRader"/>
            </w:pPr>
            <w:r>
              <w:t>112</w:t>
            </w:r>
          </w:p>
        </w:tc>
      </w:tr>
      <w:tr w:rsidR="0067606D" w:rsidRPr="005B733D" w14:paraId="4F18AF39" w14:textId="77777777" w:rsidTr="0067606D">
        <w:trPr>
          <w:cnfStyle w:val="010000000000" w:firstRow="0" w:lastRow="1" w:firstColumn="0" w:lastColumn="0" w:oddVBand="0" w:evenVBand="0" w:oddHBand="0" w:evenHBand="0" w:firstRowFirstColumn="0" w:firstRowLastColumn="0" w:lastRowFirstColumn="0" w:lastRowLastColumn="0"/>
        </w:trPr>
        <w:tc>
          <w:tcPr>
            <w:tcW w:w="5245" w:type="dxa"/>
            <w:gridSpan w:val="2"/>
            <w:tcMar>
              <w:left w:w="0" w:type="dxa"/>
              <w:right w:w="0" w:type="dxa"/>
            </w:tcMar>
            <w:vAlign w:val="bottom"/>
          </w:tcPr>
          <w:p w14:paraId="27DAD12D" w14:textId="77777777" w:rsidR="0067606D" w:rsidRPr="005B733D" w:rsidRDefault="0067606D" w:rsidP="0067606D">
            <w:pPr>
              <w:pStyle w:val="TabellSlutsumma"/>
              <w:jc w:val="left"/>
              <w:rPr>
                <w:b/>
              </w:rPr>
            </w:pPr>
            <w:r w:rsidRPr="005B733D">
              <w:rPr>
                <w:b/>
              </w:rPr>
              <w:t>Summa</w:t>
            </w:r>
          </w:p>
        </w:tc>
        <w:tc>
          <w:tcPr>
            <w:tcW w:w="952" w:type="dxa"/>
            <w:vAlign w:val="bottom"/>
          </w:tcPr>
          <w:p w14:paraId="109770BC" w14:textId="1D2094BA" w:rsidR="0067606D" w:rsidRPr="005B733D" w:rsidRDefault="0067606D" w:rsidP="0067606D">
            <w:pPr>
              <w:pStyle w:val="TabellSlutsumma"/>
              <w:rPr>
                <w:b/>
              </w:rPr>
            </w:pPr>
            <w:r>
              <w:rPr>
                <w:b/>
              </w:rPr>
              <w:t>13 800</w:t>
            </w:r>
          </w:p>
        </w:tc>
        <w:tc>
          <w:tcPr>
            <w:tcW w:w="953" w:type="dxa"/>
            <w:vAlign w:val="bottom"/>
          </w:tcPr>
          <w:p w14:paraId="1CCC976B" w14:textId="16103D2B" w:rsidR="0067606D" w:rsidRPr="005B733D" w:rsidRDefault="0067606D" w:rsidP="0067606D">
            <w:pPr>
              <w:pStyle w:val="TabellSlutsumma"/>
              <w:rPr>
                <w:b/>
              </w:rPr>
            </w:pPr>
            <w:r>
              <w:rPr>
                <w:b/>
              </w:rPr>
              <w:t>2 520</w:t>
            </w:r>
          </w:p>
        </w:tc>
        <w:tc>
          <w:tcPr>
            <w:tcW w:w="952" w:type="dxa"/>
            <w:vAlign w:val="bottom"/>
          </w:tcPr>
          <w:p w14:paraId="6FD9A368" w14:textId="6652BC60" w:rsidR="0067606D" w:rsidRPr="005B733D" w:rsidRDefault="0067606D" w:rsidP="0067606D">
            <w:pPr>
              <w:pStyle w:val="TabellSlutsumma"/>
              <w:rPr>
                <w:b/>
              </w:rPr>
            </w:pPr>
            <w:r>
              <w:rPr>
                <w:b/>
              </w:rPr>
              <w:t>14 200</w:t>
            </w:r>
          </w:p>
        </w:tc>
        <w:tc>
          <w:tcPr>
            <w:tcW w:w="953" w:type="dxa"/>
            <w:vAlign w:val="bottom"/>
          </w:tcPr>
          <w:p w14:paraId="0B5ECE30" w14:textId="06D588CA" w:rsidR="0067606D" w:rsidRPr="005B733D" w:rsidRDefault="0067606D" w:rsidP="0067606D">
            <w:pPr>
              <w:pStyle w:val="TabellSlutsumma"/>
              <w:rPr>
                <w:b/>
              </w:rPr>
            </w:pPr>
            <w:r>
              <w:rPr>
                <w:b/>
              </w:rPr>
              <w:t>14 900</w:t>
            </w:r>
          </w:p>
        </w:tc>
      </w:tr>
    </w:tbl>
    <w:p w14:paraId="010708DC" w14:textId="77777777" w:rsidR="0067606D" w:rsidRPr="005E2DD7" w:rsidRDefault="0067606D" w:rsidP="0067606D">
      <w:pPr>
        <w:pStyle w:val="TabellFotnot"/>
      </w:pPr>
      <w:r w:rsidRPr="005E2DD7">
        <w:t>¹ Riksdagen beslutar om den totala ramen, som framgår av summaraden. Regeringen beslutar om fördelningen per myndighet.</w:t>
      </w:r>
    </w:p>
    <w:p w14:paraId="380CD28A" w14:textId="0D128958" w:rsidR="0067606D" w:rsidRPr="005E2DD7" w:rsidRDefault="0067606D" w:rsidP="0067606D">
      <w:pPr>
        <w:pStyle w:val="TabellFotnot"/>
      </w:pPr>
      <w:r w:rsidRPr="005E2DD7">
        <w:t>² Exklusive Riksdagsförvaltningen</w:t>
      </w:r>
      <w:r>
        <w:t xml:space="preserve">, </w:t>
      </w:r>
      <w:r w:rsidRPr="005E2DD7">
        <w:t>Riksrevisionen</w:t>
      </w:r>
      <w:r>
        <w:t xml:space="preserve"> och</w:t>
      </w:r>
      <w:r w:rsidRPr="005E2DD7">
        <w:t xml:space="preserve"> Riksdagens ombudsmän.</w:t>
      </w:r>
      <w:r>
        <w:t xml:space="preserve"> </w:t>
      </w:r>
    </w:p>
    <w:p w14:paraId="5EF5DBAB" w14:textId="77777777" w:rsidR="0067606D" w:rsidRPr="005E2DD7" w:rsidRDefault="0067606D" w:rsidP="0067606D">
      <w:pPr>
        <w:pStyle w:val="TabellFotnot"/>
      </w:pPr>
      <w:r w:rsidRPr="005E2DD7">
        <w:t>Källor: Riksgäldskontoret och egna beräkningar.</w:t>
      </w:r>
    </w:p>
    <w:p w14:paraId="327B336B" w14:textId="77777777" w:rsidR="0067606D" w:rsidRDefault="0067606D">
      <w:pPr>
        <w:jc w:val="left"/>
        <w:rPr>
          <w:rFonts w:eastAsia="Times New Roman" w:cs="Times New Roman"/>
          <w:spacing w:val="-4"/>
          <w:szCs w:val="20"/>
        </w:rPr>
      </w:pPr>
    </w:p>
    <w:p w14:paraId="2CCE725D" w14:textId="43F1E8C2" w:rsidR="0067606D" w:rsidRDefault="0067606D">
      <w:pPr>
        <w:jc w:val="left"/>
        <w:rPr>
          <w:rFonts w:eastAsia="Times New Roman" w:cs="Times New Roman"/>
          <w:spacing w:val="-4"/>
          <w:szCs w:val="20"/>
        </w:rPr>
        <w:sectPr w:rsidR="0067606D" w:rsidSect="0067606D">
          <w:headerReference w:type="even" r:id="rId419"/>
          <w:headerReference w:type="default" r:id="rId420"/>
          <w:footerReference w:type="even" r:id="rId421"/>
          <w:footerReference w:type="default" r:id="rId422"/>
          <w:footerReference w:type="first" r:id="rId423"/>
          <w:pgSz w:w="11906" w:h="16838" w:code="9"/>
          <w:pgMar w:top="1304" w:right="1871" w:bottom="1531" w:left="1021" w:header="567" w:footer="1077" w:gutter="0"/>
          <w:cols w:space="340"/>
          <w:docGrid w:linePitch="360"/>
        </w:sectPr>
      </w:pPr>
    </w:p>
    <w:p w14:paraId="624439B2" w14:textId="751DF154" w:rsidR="0067606D" w:rsidRDefault="0067606D" w:rsidP="0067606D">
      <w:pPr>
        <w:pStyle w:val="Rubrik2"/>
        <w:spacing w:before="0"/>
      </w:pPr>
      <w:bookmarkStart w:id="377" w:name="_Toc19298884"/>
      <w:r>
        <w:lastRenderedPageBreak/>
        <w:t>Låneramar för samhällsinvesteringar och övriga kontokrediter</w:t>
      </w:r>
      <w:bookmarkEnd w:id="377"/>
    </w:p>
    <w:p w14:paraId="51EC1764" w14:textId="6EFBB33F" w:rsidR="0067606D" w:rsidRPr="003E2324" w:rsidRDefault="0067606D" w:rsidP="0067606D">
      <w:pPr>
        <w:pStyle w:val="Brdtext"/>
        <w:rPr>
          <w:b/>
        </w:rPr>
        <w:sectPr w:rsidR="0067606D" w:rsidRPr="003E2324" w:rsidSect="0067606D">
          <w:headerReference w:type="even" r:id="rId424"/>
          <w:headerReference w:type="default" r:id="rId425"/>
          <w:footerReference w:type="even" r:id="rId426"/>
          <w:footerReference w:type="default" r:id="rId427"/>
          <w:footerReference w:type="first" r:id="rId428"/>
          <w:pgSz w:w="11906" w:h="16838" w:code="9"/>
          <w:pgMar w:top="1304" w:right="1871" w:bottom="1531" w:left="1021" w:header="567" w:footer="1077" w:gutter="0"/>
          <w:cols w:num="2" w:space="340"/>
          <w:docGrid w:linePitch="360"/>
        </w:sectPr>
      </w:pPr>
      <w:r w:rsidRPr="0010609F">
        <w:t>I 7</w:t>
      </w:r>
      <w:r>
        <w:t> </w:t>
      </w:r>
      <w:r w:rsidRPr="0010609F">
        <w:t>kap.</w:t>
      </w:r>
      <w:r>
        <w:t xml:space="preserve"> </w:t>
      </w:r>
      <w:r w:rsidRPr="0010609F">
        <w:t>1–5</w:t>
      </w:r>
      <w:r>
        <w:t> </w:t>
      </w:r>
      <w:r w:rsidRPr="0010609F">
        <w:t xml:space="preserve">§§ budgetlagen </w:t>
      </w:r>
      <w:r>
        <w:t xml:space="preserve">(2011:203) </w:t>
      </w:r>
      <w:r w:rsidRPr="0010609F">
        <w:t>anges de villkor som gäller för finansiering av statens investeringar och utlåning. Av 7</w:t>
      </w:r>
      <w:r>
        <w:t> </w:t>
      </w:r>
      <w:r w:rsidRPr="0010609F">
        <w:t>kap</w:t>
      </w:r>
      <w:r>
        <w:t xml:space="preserve">. </w:t>
      </w:r>
      <w:r w:rsidRPr="0010609F">
        <w:t>6</w:t>
      </w:r>
      <w:r>
        <w:t> </w:t>
      </w:r>
      <w:r w:rsidRPr="0010609F">
        <w:t xml:space="preserve">§ samma lag följer att riksdagen för en viss myndighet, ett visst lån eller en viss anskaffning kan besluta att finansiering ska ske på annat sätt än vad som följer </w:t>
      </w:r>
      <w:r w:rsidRPr="0010609F">
        <w:t>av 7</w:t>
      </w:r>
      <w:r>
        <w:t> </w:t>
      </w:r>
      <w:r w:rsidRPr="0010609F">
        <w:t>kap</w:t>
      </w:r>
      <w:r>
        <w:t xml:space="preserve">. </w:t>
      </w:r>
      <w:r w:rsidRPr="0010609F">
        <w:t>1–5</w:t>
      </w:r>
      <w:r>
        <w:t> </w:t>
      </w:r>
      <w:r w:rsidRPr="0010609F">
        <w:t>§§. Nedan sammanställs de låne</w:t>
      </w:r>
      <w:r>
        <w:softHyphen/>
      </w:r>
      <w:r w:rsidRPr="0010609F">
        <w:t>ramar och krediter som regeringen föreslår under respektive utgiftsområde med stöd av 7</w:t>
      </w:r>
      <w:r>
        <w:t> </w:t>
      </w:r>
      <w:r w:rsidRPr="0010609F">
        <w:t>kap.</w:t>
      </w:r>
      <w:r>
        <w:t xml:space="preserve"> </w:t>
      </w:r>
      <w:r w:rsidRPr="0010609F">
        <w:t>6</w:t>
      </w:r>
      <w:r>
        <w:t> </w:t>
      </w:r>
      <w:r w:rsidRPr="0010609F">
        <w:t xml:space="preserve">§ budgetlagen. De föreslagna </w:t>
      </w:r>
      <w:r>
        <w:t xml:space="preserve">låneramarna för samhällsinvesteringar och de </w:t>
      </w:r>
      <w:r w:rsidRPr="0010609F">
        <w:t xml:space="preserve">övriga </w:t>
      </w:r>
      <w:r>
        <w:t>konto</w:t>
      </w:r>
      <w:r>
        <w:softHyphen/>
      </w:r>
      <w:r w:rsidRPr="0010609F">
        <w:t>krediterna i budgetpropositionen för 20</w:t>
      </w:r>
      <w:r>
        <w:t>20</w:t>
      </w:r>
      <w:r w:rsidRPr="0010609F">
        <w:t xml:space="preserve"> uppgår till sammanlagt </w:t>
      </w:r>
      <w:r>
        <w:t>318,3 </w:t>
      </w:r>
      <w:r w:rsidRPr="0010609F">
        <w:t>miljarder kronor. De</w:t>
      </w:r>
      <w:r>
        <w:t>n</w:t>
      </w:r>
      <w:r w:rsidRPr="0010609F">
        <w:t xml:space="preserve"> största poste</w:t>
      </w:r>
      <w:r>
        <w:t xml:space="preserve">n </w:t>
      </w:r>
      <w:r w:rsidRPr="0010609F">
        <w:t>utgörs av begärda kreditramar för stabilitetsfonden och resolutionsreserven (redo</w:t>
      </w:r>
      <w:r>
        <w:softHyphen/>
      </w:r>
      <w:r w:rsidRPr="0010609F">
        <w:t xml:space="preserve">visas i </w:t>
      </w:r>
      <w:r>
        <w:fldChar w:fldCharType="begin"/>
      </w:r>
      <w:r>
        <w:instrText xml:space="preserve"> REF  _Ref17180897 \* Lower \h </w:instrText>
      </w:r>
      <w:r>
        <w:fldChar w:fldCharType="separate"/>
      </w:r>
      <w:r w:rsidR="00757DA4" w:rsidRPr="00A64B8A">
        <w:t xml:space="preserve">tabell </w:t>
      </w:r>
      <w:r w:rsidR="00757DA4" w:rsidRPr="00757DA4">
        <w:rPr>
          <w:bCs/>
          <w:noProof/>
        </w:rPr>
        <w:t>9</w:t>
      </w:r>
      <w:r w:rsidR="00757DA4" w:rsidRPr="00A64B8A">
        <w:t>.</w:t>
      </w:r>
      <w:r w:rsidR="00757DA4">
        <w:rPr>
          <w:noProof/>
        </w:rPr>
        <w:t>5</w:t>
      </w:r>
      <w:r>
        <w:fldChar w:fldCharType="end"/>
      </w:r>
      <w:r>
        <w:t xml:space="preserve"> </w:t>
      </w:r>
      <w:r w:rsidRPr="0010609F">
        <w:t>under rade</w:t>
      </w:r>
      <w:r>
        <w:t>n</w:t>
      </w:r>
      <w:r w:rsidRPr="0010609F">
        <w:t xml:space="preserve"> Riksgäldskontoret).</w:t>
      </w:r>
    </w:p>
    <w:p w14:paraId="5BE66E14" w14:textId="77777777" w:rsidR="0067606D" w:rsidRDefault="0067606D" w:rsidP="0067606D">
      <w:pPr>
        <w:pStyle w:val="Brdtext"/>
      </w:pPr>
      <w:bookmarkStart w:id="378" w:name="_Ref522722675"/>
    </w:p>
    <w:p w14:paraId="77F0321C" w14:textId="7DA227DA" w:rsidR="0067606D" w:rsidRPr="00A64B8A" w:rsidRDefault="0067606D" w:rsidP="0067606D">
      <w:pPr>
        <w:pStyle w:val="TabellRubrik"/>
      </w:pPr>
      <w:bookmarkStart w:id="379" w:name="_Ref17180897"/>
      <w:bookmarkStart w:id="380" w:name="_Toc19299040"/>
      <w:r w:rsidRPr="00A64B8A">
        <w:t xml:space="preserve">Tabell </w:t>
      </w:r>
      <w:fldSimple w:instr=" STYLEREF &quot;Rubrik 1&quot;\n \* MERGEFORMAT ">
        <w:r w:rsidR="00757DA4" w:rsidRPr="00757DA4">
          <w:rPr>
            <w:bCs/>
            <w:noProof/>
          </w:rPr>
          <w:t>9</w:t>
        </w:r>
      </w:fldSimple>
      <w:r w:rsidRPr="00A64B8A">
        <w:t>.</w:t>
      </w:r>
      <w:fldSimple w:instr=" SEQ Tabell \* Arabic \s 1  \* MERGEFORMAT ">
        <w:r w:rsidR="00757DA4">
          <w:rPr>
            <w:noProof/>
          </w:rPr>
          <w:t>5</w:t>
        </w:r>
      </w:fldSimple>
      <w:bookmarkEnd w:id="378"/>
      <w:bookmarkEnd w:id="379"/>
      <w:r w:rsidRPr="00A64B8A">
        <w:rPr>
          <w:noProof/>
        </w:rPr>
        <w:tab/>
      </w:r>
      <w:r>
        <w:t>Låneramar för samhällsinvesteringar och</w:t>
      </w:r>
      <w:r w:rsidRPr="00A64B8A">
        <w:t xml:space="preserve"> övriga </w:t>
      </w:r>
      <w:r>
        <w:t>kontokrediter</w:t>
      </w:r>
      <w:bookmarkEnd w:id="380"/>
      <w:r>
        <w:t xml:space="preserve"> </w:t>
      </w:r>
    </w:p>
    <w:p w14:paraId="54BF56FA" w14:textId="77777777" w:rsidR="0067606D" w:rsidRPr="009937C7" w:rsidRDefault="0067606D" w:rsidP="0067606D">
      <w:pPr>
        <w:pStyle w:val="TabellUnderrubrik"/>
      </w:pPr>
      <w:r w:rsidRPr="009937C7">
        <w:t>Miljoner kronor</w:t>
      </w:r>
    </w:p>
    <w:tbl>
      <w:tblPr>
        <w:tblStyle w:val="RKEgentabell"/>
        <w:tblW w:w="9055" w:type="dxa"/>
        <w:tblInd w:w="0" w:type="dxa"/>
        <w:tblLayout w:type="fixed"/>
        <w:tblLook w:val="0060" w:firstRow="1" w:lastRow="1" w:firstColumn="0" w:lastColumn="0" w:noHBand="0" w:noVBand="0"/>
      </w:tblPr>
      <w:tblGrid>
        <w:gridCol w:w="993"/>
        <w:gridCol w:w="3969"/>
        <w:gridCol w:w="1023"/>
        <w:gridCol w:w="1023"/>
        <w:gridCol w:w="1023"/>
        <w:gridCol w:w="1024"/>
      </w:tblGrid>
      <w:tr w:rsidR="0067606D" w:rsidRPr="009937C7" w14:paraId="6544BFA5" w14:textId="77777777" w:rsidTr="0067606D">
        <w:trPr>
          <w:cnfStyle w:val="100000000000" w:firstRow="1" w:lastRow="0" w:firstColumn="0" w:lastColumn="0" w:oddVBand="0" w:evenVBand="0" w:oddHBand="0" w:evenHBand="0" w:firstRowFirstColumn="0" w:firstRowLastColumn="0" w:lastRowFirstColumn="0" w:lastRowLastColumn="0"/>
        </w:trPr>
        <w:tc>
          <w:tcPr>
            <w:tcW w:w="993" w:type="dxa"/>
            <w:tcMar>
              <w:left w:w="0" w:type="dxa"/>
              <w:right w:w="0" w:type="dxa"/>
            </w:tcMar>
            <w:vAlign w:val="bottom"/>
          </w:tcPr>
          <w:p w14:paraId="4B78A9EF" w14:textId="77777777" w:rsidR="0067606D" w:rsidRPr="009937C7" w:rsidRDefault="0067606D" w:rsidP="0067606D">
            <w:pPr>
              <w:pStyle w:val="TabellHuvud"/>
              <w:jc w:val="left"/>
            </w:pPr>
            <w:r w:rsidRPr="009937C7">
              <w:t>Utgiftsområde</w:t>
            </w:r>
          </w:p>
        </w:tc>
        <w:tc>
          <w:tcPr>
            <w:tcW w:w="3969" w:type="dxa"/>
            <w:vAlign w:val="bottom"/>
          </w:tcPr>
          <w:p w14:paraId="6F1C0BFD" w14:textId="77777777" w:rsidR="0067606D" w:rsidRPr="009937C7" w:rsidRDefault="0067606D" w:rsidP="0067606D">
            <w:pPr>
              <w:pStyle w:val="TabellHuvud"/>
              <w:jc w:val="left"/>
            </w:pPr>
            <w:r w:rsidRPr="009937C7">
              <w:t>Verksamhet</w:t>
            </w:r>
          </w:p>
        </w:tc>
        <w:tc>
          <w:tcPr>
            <w:tcW w:w="1023" w:type="dxa"/>
            <w:vAlign w:val="bottom"/>
          </w:tcPr>
          <w:p w14:paraId="2204E4C5" w14:textId="0AB06077" w:rsidR="0067606D" w:rsidRPr="009937C7" w:rsidRDefault="0067606D" w:rsidP="0067606D">
            <w:pPr>
              <w:pStyle w:val="TabellHuvud"/>
            </w:pPr>
            <w:r>
              <w:t>Kreditram</w:t>
            </w:r>
            <w:r>
              <w:br/>
            </w:r>
            <w:r w:rsidRPr="009937C7">
              <w:t>201</w:t>
            </w:r>
            <w:r>
              <w:t>8</w:t>
            </w:r>
          </w:p>
        </w:tc>
        <w:tc>
          <w:tcPr>
            <w:tcW w:w="1023" w:type="dxa"/>
            <w:vAlign w:val="bottom"/>
          </w:tcPr>
          <w:p w14:paraId="30C916C9" w14:textId="77777777" w:rsidR="0067606D" w:rsidRDefault="0067606D" w:rsidP="0067606D">
            <w:pPr>
              <w:pStyle w:val="TabellHuvud"/>
            </w:pPr>
            <w:r w:rsidRPr="009937C7">
              <w:t xml:space="preserve">Skuld </w:t>
            </w:r>
          </w:p>
          <w:p w14:paraId="2D7BDFDB" w14:textId="0AFC9E2A" w:rsidR="0067606D" w:rsidRPr="009937C7" w:rsidRDefault="0067606D" w:rsidP="0067606D">
            <w:pPr>
              <w:pStyle w:val="TabellHuvud"/>
            </w:pPr>
            <w:r>
              <w:t>2018-12-31</w:t>
            </w:r>
          </w:p>
        </w:tc>
        <w:tc>
          <w:tcPr>
            <w:tcW w:w="1023" w:type="dxa"/>
            <w:vAlign w:val="bottom"/>
          </w:tcPr>
          <w:p w14:paraId="0447AF4D" w14:textId="1D6BF87E" w:rsidR="0067606D" w:rsidRPr="009937C7" w:rsidRDefault="0067606D" w:rsidP="0067606D">
            <w:pPr>
              <w:pStyle w:val="TabellHuvud"/>
            </w:pPr>
            <w:r>
              <w:t>Kreditram</w:t>
            </w:r>
            <w:r>
              <w:br/>
            </w:r>
            <w:r w:rsidRPr="009937C7">
              <w:t>201</w:t>
            </w:r>
            <w:r>
              <w:t>9</w:t>
            </w:r>
          </w:p>
        </w:tc>
        <w:tc>
          <w:tcPr>
            <w:tcW w:w="1024" w:type="dxa"/>
          </w:tcPr>
          <w:p w14:paraId="4D1CCF2D" w14:textId="72B26FF1" w:rsidR="0067606D" w:rsidRPr="009937C7" w:rsidRDefault="0067606D" w:rsidP="0067606D">
            <w:pPr>
              <w:pStyle w:val="TabellHuvud"/>
            </w:pPr>
            <w:r w:rsidRPr="009937C7">
              <w:t>Begärd kreditram 20</w:t>
            </w:r>
            <w:r>
              <w:t>20</w:t>
            </w:r>
          </w:p>
        </w:tc>
      </w:tr>
      <w:tr w:rsidR="0067606D" w:rsidRPr="00C20D19" w14:paraId="03DAA230" w14:textId="77777777" w:rsidTr="0067606D">
        <w:tc>
          <w:tcPr>
            <w:tcW w:w="993" w:type="dxa"/>
            <w:tcMar>
              <w:left w:w="0" w:type="dxa"/>
              <w:right w:w="0" w:type="dxa"/>
            </w:tcMar>
            <w:vAlign w:val="bottom"/>
          </w:tcPr>
          <w:p w14:paraId="19791607" w14:textId="77777777" w:rsidR="0067606D" w:rsidRPr="00D218B2" w:rsidRDefault="0067606D" w:rsidP="0067606D">
            <w:pPr>
              <w:pStyle w:val="TabellRader"/>
              <w:jc w:val="left"/>
              <w:rPr>
                <w:b/>
              </w:rPr>
            </w:pPr>
          </w:p>
        </w:tc>
        <w:tc>
          <w:tcPr>
            <w:tcW w:w="3969" w:type="dxa"/>
            <w:vAlign w:val="bottom"/>
          </w:tcPr>
          <w:p w14:paraId="554ED266" w14:textId="26F8BBBC" w:rsidR="0067606D" w:rsidRPr="00D218B2" w:rsidRDefault="0067606D" w:rsidP="0067606D">
            <w:pPr>
              <w:pStyle w:val="TabellRader"/>
              <w:jc w:val="left"/>
              <w:rPr>
                <w:b/>
              </w:rPr>
            </w:pPr>
            <w:r w:rsidRPr="00D218B2">
              <w:rPr>
                <w:b/>
              </w:rPr>
              <w:t>Låneramar för samhällsinvesteringar</w:t>
            </w:r>
          </w:p>
        </w:tc>
        <w:tc>
          <w:tcPr>
            <w:tcW w:w="1023" w:type="dxa"/>
            <w:vAlign w:val="bottom"/>
          </w:tcPr>
          <w:p w14:paraId="4BEA7450" w14:textId="77777777" w:rsidR="0067606D" w:rsidRPr="00D218B2" w:rsidRDefault="0067606D" w:rsidP="0067606D">
            <w:pPr>
              <w:pStyle w:val="TabellRader"/>
              <w:rPr>
                <w:b/>
              </w:rPr>
            </w:pPr>
          </w:p>
        </w:tc>
        <w:tc>
          <w:tcPr>
            <w:tcW w:w="1023" w:type="dxa"/>
            <w:vAlign w:val="bottom"/>
          </w:tcPr>
          <w:p w14:paraId="7C7CF20E" w14:textId="77777777" w:rsidR="0067606D" w:rsidRPr="00D218B2" w:rsidRDefault="0067606D" w:rsidP="0067606D">
            <w:pPr>
              <w:pStyle w:val="TabellRader"/>
              <w:rPr>
                <w:b/>
              </w:rPr>
            </w:pPr>
          </w:p>
        </w:tc>
        <w:tc>
          <w:tcPr>
            <w:tcW w:w="1023" w:type="dxa"/>
            <w:vAlign w:val="bottom"/>
          </w:tcPr>
          <w:p w14:paraId="605F10D9" w14:textId="77777777" w:rsidR="0067606D" w:rsidRPr="00D218B2" w:rsidRDefault="0067606D" w:rsidP="0067606D">
            <w:pPr>
              <w:pStyle w:val="TabellRader"/>
              <w:rPr>
                <w:b/>
              </w:rPr>
            </w:pPr>
          </w:p>
        </w:tc>
        <w:tc>
          <w:tcPr>
            <w:tcW w:w="1024" w:type="dxa"/>
            <w:vAlign w:val="bottom"/>
          </w:tcPr>
          <w:p w14:paraId="3A164826" w14:textId="77777777" w:rsidR="0067606D" w:rsidRPr="00D218B2" w:rsidRDefault="0067606D" w:rsidP="0067606D">
            <w:pPr>
              <w:pStyle w:val="TabellRader"/>
              <w:rPr>
                <w:b/>
              </w:rPr>
            </w:pPr>
          </w:p>
        </w:tc>
      </w:tr>
      <w:tr w:rsidR="0067606D" w:rsidRPr="009937C7" w14:paraId="168F51BB" w14:textId="77777777" w:rsidTr="0067606D">
        <w:tc>
          <w:tcPr>
            <w:tcW w:w="993" w:type="dxa"/>
            <w:tcMar>
              <w:left w:w="0" w:type="dxa"/>
              <w:right w:w="0" w:type="dxa"/>
            </w:tcMar>
            <w:vAlign w:val="bottom"/>
          </w:tcPr>
          <w:p w14:paraId="758CD0BE" w14:textId="77777777" w:rsidR="0067606D" w:rsidRPr="009937C7" w:rsidRDefault="0067606D" w:rsidP="0067606D">
            <w:pPr>
              <w:pStyle w:val="TabellRader"/>
              <w:jc w:val="left"/>
            </w:pPr>
            <w:r>
              <w:t>2</w:t>
            </w:r>
          </w:p>
        </w:tc>
        <w:tc>
          <w:tcPr>
            <w:tcW w:w="3969" w:type="dxa"/>
            <w:vAlign w:val="bottom"/>
          </w:tcPr>
          <w:p w14:paraId="363109E7" w14:textId="77777777" w:rsidR="0067606D" w:rsidRPr="009937C7" w:rsidRDefault="0067606D" w:rsidP="0067606D">
            <w:pPr>
              <w:pStyle w:val="TabellRader"/>
              <w:jc w:val="left"/>
            </w:pPr>
            <w:r w:rsidRPr="009937C7">
              <w:t>Fortifikationsverket</w:t>
            </w:r>
          </w:p>
        </w:tc>
        <w:tc>
          <w:tcPr>
            <w:tcW w:w="1023" w:type="dxa"/>
            <w:vAlign w:val="bottom"/>
          </w:tcPr>
          <w:p w14:paraId="1255A695" w14:textId="5F6409F7" w:rsidR="0067606D" w:rsidRPr="009937C7" w:rsidRDefault="0067606D" w:rsidP="0067606D">
            <w:pPr>
              <w:pStyle w:val="TabellRader"/>
            </w:pPr>
            <w:r>
              <w:t>14 200</w:t>
            </w:r>
          </w:p>
        </w:tc>
        <w:tc>
          <w:tcPr>
            <w:tcW w:w="1023" w:type="dxa"/>
            <w:vAlign w:val="bottom"/>
          </w:tcPr>
          <w:p w14:paraId="7AE4566D" w14:textId="2F877D99" w:rsidR="0067606D" w:rsidRPr="009937C7" w:rsidRDefault="0067606D" w:rsidP="0067606D">
            <w:pPr>
              <w:pStyle w:val="TabellRader"/>
            </w:pPr>
            <w:r>
              <w:t>12 567</w:t>
            </w:r>
          </w:p>
        </w:tc>
        <w:tc>
          <w:tcPr>
            <w:tcW w:w="1023" w:type="dxa"/>
            <w:vAlign w:val="bottom"/>
          </w:tcPr>
          <w:p w14:paraId="24D48B8F" w14:textId="27BA4543" w:rsidR="0067606D" w:rsidRPr="009937C7" w:rsidRDefault="0067606D" w:rsidP="0067606D">
            <w:pPr>
              <w:pStyle w:val="TabellRader"/>
            </w:pPr>
            <w:r>
              <w:t>14 500</w:t>
            </w:r>
          </w:p>
        </w:tc>
        <w:tc>
          <w:tcPr>
            <w:tcW w:w="1024" w:type="dxa"/>
            <w:vAlign w:val="bottom"/>
          </w:tcPr>
          <w:p w14:paraId="08FABF73" w14:textId="1F32BF4E" w:rsidR="0067606D" w:rsidRPr="009937C7" w:rsidRDefault="0067606D" w:rsidP="0067606D">
            <w:pPr>
              <w:pStyle w:val="TabellRader"/>
            </w:pPr>
            <w:r>
              <w:t>18 000</w:t>
            </w:r>
          </w:p>
        </w:tc>
      </w:tr>
      <w:tr w:rsidR="0067606D" w:rsidRPr="009937C7" w14:paraId="5BB8FB5E" w14:textId="77777777" w:rsidTr="0067606D">
        <w:tc>
          <w:tcPr>
            <w:tcW w:w="993" w:type="dxa"/>
            <w:tcMar>
              <w:left w:w="0" w:type="dxa"/>
              <w:right w:w="0" w:type="dxa"/>
            </w:tcMar>
            <w:vAlign w:val="bottom"/>
          </w:tcPr>
          <w:p w14:paraId="133F3A32" w14:textId="77777777" w:rsidR="0067606D" w:rsidRPr="009937C7" w:rsidRDefault="0067606D" w:rsidP="0067606D">
            <w:pPr>
              <w:pStyle w:val="TabellRader"/>
              <w:jc w:val="left"/>
            </w:pPr>
            <w:r>
              <w:t>2</w:t>
            </w:r>
          </w:p>
        </w:tc>
        <w:tc>
          <w:tcPr>
            <w:tcW w:w="3969" w:type="dxa"/>
            <w:vAlign w:val="bottom"/>
          </w:tcPr>
          <w:p w14:paraId="7BA839AC" w14:textId="77777777" w:rsidR="0067606D" w:rsidRPr="009937C7" w:rsidRDefault="0067606D" w:rsidP="0067606D">
            <w:pPr>
              <w:pStyle w:val="TabellRader"/>
              <w:jc w:val="left"/>
            </w:pPr>
            <w:r w:rsidRPr="009937C7">
              <w:t>Statens fastighetsverk</w:t>
            </w:r>
          </w:p>
        </w:tc>
        <w:tc>
          <w:tcPr>
            <w:tcW w:w="1023" w:type="dxa"/>
            <w:vAlign w:val="bottom"/>
          </w:tcPr>
          <w:p w14:paraId="7FB96D72" w14:textId="51325DCD" w:rsidR="0067606D" w:rsidRPr="009937C7" w:rsidRDefault="0067606D" w:rsidP="0067606D">
            <w:pPr>
              <w:pStyle w:val="TabellRader"/>
            </w:pPr>
            <w:r>
              <w:t>15 200</w:t>
            </w:r>
          </w:p>
        </w:tc>
        <w:tc>
          <w:tcPr>
            <w:tcW w:w="1023" w:type="dxa"/>
            <w:vAlign w:val="bottom"/>
          </w:tcPr>
          <w:p w14:paraId="07A8B943" w14:textId="57253C58" w:rsidR="0067606D" w:rsidRPr="009937C7" w:rsidRDefault="0067606D" w:rsidP="0067606D">
            <w:pPr>
              <w:pStyle w:val="TabellRader"/>
            </w:pPr>
            <w:r>
              <w:t>12 995</w:t>
            </w:r>
          </w:p>
        </w:tc>
        <w:tc>
          <w:tcPr>
            <w:tcW w:w="1023" w:type="dxa"/>
            <w:vAlign w:val="bottom"/>
          </w:tcPr>
          <w:p w14:paraId="6ED7E2C7" w14:textId="02799DB7" w:rsidR="0067606D" w:rsidRPr="009937C7" w:rsidRDefault="0067606D" w:rsidP="0067606D">
            <w:pPr>
              <w:pStyle w:val="TabellRader"/>
            </w:pPr>
            <w:r>
              <w:t>15 200</w:t>
            </w:r>
          </w:p>
        </w:tc>
        <w:tc>
          <w:tcPr>
            <w:tcW w:w="1024" w:type="dxa"/>
            <w:vAlign w:val="bottom"/>
          </w:tcPr>
          <w:p w14:paraId="6B23E945" w14:textId="78E1CC5A" w:rsidR="0067606D" w:rsidRPr="009937C7" w:rsidRDefault="0067606D" w:rsidP="0067606D">
            <w:pPr>
              <w:pStyle w:val="TabellRader"/>
            </w:pPr>
            <w:r>
              <w:t>15 200</w:t>
            </w:r>
          </w:p>
        </w:tc>
      </w:tr>
      <w:tr w:rsidR="0067606D" w:rsidRPr="009937C7" w14:paraId="1BCECF25" w14:textId="77777777" w:rsidTr="0067606D">
        <w:tc>
          <w:tcPr>
            <w:tcW w:w="993" w:type="dxa"/>
            <w:tcMar>
              <w:left w:w="0" w:type="dxa"/>
              <w:right w:w="0" w:type="dxa"/>
            </w:tcMar>
            <w:vAlign w:val="bottom"/>
          </w:tcPr>
          <w:p w14:paraId="6290365D" w14:textId="77777777" w:rsidR="0067606D" w:rsidRPr="009937C7" w:rsidRDefault="0067606D" w:rsidP="0067606D">
            <w:pPr>
              <w:pStyle w:val="TabellRader"/>
              <w:jc w:val="left"/>
            </w:pPr>
            <w:r>
              <w:t>6</w:t>
            </w:r>
          </w:p>
        </w:tc>
        <w:tc>
          <w:tcPr>
            <w:tcW w:w="3969" w:type="dxa"/>
            <w:vAlign w:val="bottom"/>
          </w:tcPr>
          <w:p w14:paraId="5182793B" w14:textId="77777777" w:rsidR="0067606D" w:rsidRPr="009937C7" w:rsidRDefault="0067606D" w:rsidP="0067606D">
            <w:pPr>
              <w:pStyle w:val="TabellRader"/>
              <w:jc w:val="left"/>
            </w:pPr>
            <w:r w:rsidRPr="009937C7">
              <w:t>Myndigheten för samhällsskydd och beredskap</w:t>
            </w:r>
          </w:p>
        </w:tc>
        <w:tc>
          <w:tcPr>
            <w:tcW w:w="1023" w:type="dxa"/>
            <w:vAlign w:val="bottom"/>
          </w:tcPr>
          <w:p w14:paraId="1571B868" w14:textId="14455120" w:rsidR="0067606D" w:rsidRPr="009937C7" w:rsidRDefault="0067606D" w:rsidP="0067606D">
            <w:pPr>
              <w:pStyle w:val="TabellRader"/>
            </w:pPr>
            <w:r>
              <w:t>1 550</w:t>
            </w:r>
          </w:p>
        </w:tc>
        <w:tc>
          <w:tcPr>
            <w:tcW w:w="1023" w:type="dxa"/>
            <w:vAlign w:val="bottom"/>
          </w:tcPr>
          <w:p w14:paraId="46BC3DCE" w14:textId="30664FEE" w:rsidR="0067606D" w:rsidRPr="009937C7" w:rsidRDefault="0067606D" w:rsidP="0067606D">
            <w:pPr>
              <w:pStyle w:val="TabellRader"/>
            </w:pPr>
            <w:r>
              <w:t>1</w:t>
            </w:r>
            <w:r>
              <w:rPr>
                <w:rFonts w:ascii="Cambria" w:hAnsi="Cambria"/>
              </w:rPr>
              <w:t> </w:t>
            </w:r>
            <w:r>
              <w:t>304</w:t>
            </w:r>
          </w:p>
        </w:tc>
        <w:tc>
          <w:tcPr>
            <w:tcW w:w="1023" w:type="dxa"/>
            <w:vAlign w:val="bottom"/>
          </w:tcPr>
          <w:p w14:paraId="3E9BE160" w14:textId="246D93B7" w:rsidR="0067606D" w:rsidRPr="009937C7" w:rsidRDefault="0067606D" w:rsidP="0067606D">
            <w:pPr>
              <w:pStyle w:val="TabellRader"/>
            </w:pPr>
            <w:r>
              <w:t>1</w:t>
            </w:r>
            <w:r>
              <w:rPr>
                <w:rFonts w:ascii="Cambria" w:hAnsi="Cambria"/>
              </w:rPr>
              <w:t> </w:t>
            </w:r>
            <w:r>
              <w:t>550</w:t>
            </w:r>
          </w:p>
        </w:tc>
        <w:tc>
          <w:tcPr>
            <w:tcW w:w="1024" w:type="dxa"/>
            <w:vAlign w:val="bottom"/>
          </w:tcPr>
          <w:p w14:paraId="7D21FC09" w14:textId="0969A1AB" w:rsidR="0067606D" w:rsidRPr="009937C7" w:rsidRDefault="0067606D" w:rsidP="0067606D">
            <w:pPr>
              <w:pStyle w:val="TabellRader"/>
            </w:pPr>
            <w:r>
              <w:t>1 550</w:t>
            </w:r>
          </w:p>
        </w:tc>
      </w:tr>
      <w:tr w:rsidR="0067606D" w:rsidRPr="009937C7" w14:paraId="28045E90" w14:textId="77777777" w:rsidTr="0067606D">
        <w:tc>
          <w:tcPr>
            <w:tcW w:w="993" w:type="dxa"/>
            <w:tcMar>
              <w:left w:w="0" w:type="dxa"/>
              <w:right w:w="0" w:type="dxa"/>
            </w:tcMar>
            <w:vAlign w:val="bottom"/>
          </w:tcPr>
          <w:p w14:paraId="18C27EEF" w14:textId="77777777" w:rsidR="0067606D" w:rsidRPr="009937C7" w:rsidRDefault="0067606D" w:rsidP="0067606D">
            <w:pPr>
              <w:pStyle w:val="TabellRader"/>
              <w:jc w:val="left"/>
            </w:pPr>
            <w:r>
              <w:t>9</w:t>
            </w:r>
          </w:p>
        </w:tc>
        <w:tc>
          <w:tcPr>
            <w:tcW w:w="3969" w:type="dxa"/>
            <w:vAlign w:val="bottom"/>
          </w:tcPr>
          <w:p w14:paraId="788C5A7B" w14:textId="77777777" w:rsidR="0067606D" w:rsidRPr="009937C7" w:rsidRDefault="0067606D" w:rsidP="0067606D">
            <w:pPr>
              <w:pStyle w:val="TabellRader"/>
              <w:jc w:val="left"/>
            </w:pPr>
            <w:r w:rsidRPr="009937C7">
              <w:t>Folkhälsomyndigheten</w:t>
            </w:r>
          </w:p>
        </w:tc>
        <w:tc>
          <w:tcPr>
            <w:tcW w:w="1023" w:type="dxa"/>
            <w:vAlign w:val="bottom"/>
          </w:tcPr>
          <w:p w14:paraId="3B7821B6" w14:textId="77777777" w:rsidR="0067606D" w:rsidRPr="009937C7" w:rsidRDefault="0067606D" w:rsidP="0067606D">
            <w:pPr>
              <w:pStyle w:val="TabellRader"/>
            </w:pPr>
            <w:r>
              <w:t>350</w:t>
            </w:r>
          </w:p>
        </w:tc>
        <w:tc>
          <w:tcPr>
            <w:tcW w:w="1023" w:type="dxa"/>
            <w:vAlign w:val="bottom"/>
          </w:tcPr>
          <w:p w14:paraId="0AB214DE" w14:textId="77777777" w:rsidR="0067606D" w:rsidRPr="009937C7" w:rsidRDefault="0067606D" w:rsidP="0067606D">
            <w:pPr>
              <w:pStyle w:val="TabellRader"/>
            </w:pPr>
            <w:r>
              <w:t>62</w:t>
            </w:r>
          </w:p>
        </w:tc>
        <w:tc>
          <w:tcPr>
            <w:tcW w:w="1023" w:type="dxa"/>
            <w:vAlign w:val="bottom"/>
          </w:tcPr>
          <w:p w14:paraId="6CD742A4" w14:textId="77777777" w:rsidR="0067606D" w:rsidRPr="009937C7" w:rsidRDefault="0067606D" w:rsidP="0067606D">
            <w:pPr>
              <w:pStyle w:val="TabellRader"/>
            </w:pPr>
            <w:r>
              <w:t>350</w:t>
            </w:r>
          </w:p>
        </w:tc>
        <w:tc>
          <w:tcPr>
            <w:tcW w:w="1024" w:type="dxa"/>
            <w:vAlign w:val="bottom"/>
          </w:tcPr>
          <w:p w14:paraId="19247E0C" w14:textId="77777777" w:rsidR="0067606D" w:rsidRPr="009937C7" w:rsidRDefault="0067606D" w:rsidP="0067606D">
            <w:pPr>
              <w:pStyle w:val="TabellRader"/>
            </w:pPr>
            <w:r>
              <w:t>350</w:t>
            </w:r>
          </w:p>
        </w:tc>
      </w:tr>
      <w:tr w:rsidR="0067606D" w:rsidRPr="009937C7" w14:paraId="330ECC67" w14:textId="77777777" w:rsidTr="0067606D">
        <w:tc>
          <w:tcPr>
            <w:tcW w:w="993" w:type="dxa"/>
            <w:tcMar>
              <w:left w:w="0" w:type="dxa"/>
              <w:right w:w="0" w:type="dxa"/>
            </w:tcMar>
            <w:vAlign w:val="bottom"/>
          </w:tcPr>
          <w:p w14:paraId="67ED8B3E" w14:textId="77777777" w:rsidR="0067606D" w:rsidRPr="009937C7" w:rsidRDefault="0067606D" w:rsidP="0067606D">
            <w:pPr>
              <w:pStyle w:val="TabellRader"/>
              <w:jc w:val="left"/>
            </w:pPr>
            <w:r>
              <w:t>9</w:t>
            </w:r>
          </w:p>
        </w:tc>
        <w:tc>
          <w:tcPr>
            <w:tcW w:w="3969" w:type="dxa"/>
            <w:vAlign w:val="bottom"/>
          </w:tcPr>
          <w:p w14:paraId="1F03AA55" w14:textId="77777777" w:rsidR="0067606D" w:rsidRPr="009937C7" w:rsidRDefault="0067606D" w:rsidP="0067606D">
            <w:pPr>
              <w:pStyle w:val="TabellRader"/>
              <w:jc w:val="left"/>
            </w:pPr>
            <w:r w:rsidRPr="009937C7">
              <w:t>Socialstyrelsen</w:t>
            </w:r>
          </w:p>
        </w:tc>
        <w:tc>
          <w:tcPr>
            <w:tcW w:w="1023" w:type="dxa"/>
            <w:vAlign w:val="bottom"/>
          </w:tcPr>
          <w:p w14:paraId="6AAA4C6D" w14:textId="1B3E996B" w:rsidR="0067606D" w:rsidRPr="009937C7" w:rsidRDefault="0067606D" w:rsidP="0067606D">
            <w:pPr>
              <w:pStyle w:val="TabellRader"/>
            </w:pPr>
            <w:r>
              <w:t>100</w:t>
            </w:r>
          </w:p>
        </w:tc>
        <w:tc>
          <w:tcPr>
            <w:tcW w:w="1023" w:type="dxa"/>
            <w:vAlign w:val="bottom"/>
          </w:tcPr>
          <w:p w14:paraId="2242F1BA" w14:textId="3E8B00AB" w:rsidR="0067606D" w:rsidRPr="009937C7" w:rsidRDefault="0067606D" w:rsidP="0067606D">
            <w:pPr>
              <w:pStyle w:val="TabellRader"/>
            </w:pPr>
            <w:r>
              <w:t>8</w:t>
            </w:r>
          </w:p>
        </w:tc>
        <w:tc>
          <w:tcPr>
            <w:tcW w:w="1023" w:type="dxa"/>
            <w:vAlign w:val="bottom"/>
          </w:tcPr>
          <w:p w14:paraId="7D403745" w14:textId="395783C9" w:rsidR="0067606D" w:rsidRPr="009937C7" w:rsidRDefault="0067606D" w:rsidP="0067606D">
            <w:pPr>
              <w:pStyle w:val="TabellRader"/>
            </w:pPr>
            <w:r>
              <w:t>100</w:t>
            </w:r>
          </w:p>
        </w:tc>
        <w:tc>
          <w:tcPr>
            <w:tcW w:w="1024" w:type="dxa"/>
            <w:vAlign w:val="bottom"/>
          </w:tcPr>
          <w:p w14:paraId="239555F1" w14:textId="5466CE4E" w:rsidR="0067606D" w:rsidRPr="009937C7" w:rsidRDefault="0067606D" w:rsidP="0067606D">
            <w:pPr>
              <w:pStyle w:val="TabellRader"/>
            </w:pPr>
            <w:r>
              <w:t>100</w:t>
            </w:r>
          </w:p>
        </w:tc>
      </w:tr>
      <w:tr w:rsidR="0067606D" w:rsidRPr="009937C7" w14:paraId="1FA641FC" w14:textId="77777777" w:rsidTr="0067606D">
        <w:tc>
          <w:tcPr>
            <w:tcW w:w="993" w:type="dxa"/>
            <w:tcMar>
              <w:left w:w="0" w:type="dxa"/>
              <w:right w:w="0" w:type="dxa"/>
            </w:tcMar>
            <w:vAlign w:val="bottom"/>
          </w:tcPr>
          <w:p w14:paraId="2DA99BAA" w14:textId="77777777" w:rsidR="0067606D" w:rsidRPr="009937C7" w:rsidRDefault="0067606D" w:rsidP="0067606D">
            <w:pPr>
              <w:pStyle w:val="TabellRader"/>
              <w:jc w:val="left"/>
            </w:pPr>
            <w:r>
              <w:t>21</w:t>
            </w:r>
          </w:p>
        </w:tc>
        <w:tc>
          <w:tcPr>
            <w:tcW w:w="3969" w:type="dxa"/>
            <w:vAlign w:val="bottom"/>
          </w:tcPr>
          <w:p w14:paraId="5EC59183" w14:textId="77777777" w:rsidR="0067606D" w:rsidRPr="009937C7" w:rsidRDefault="0067606D" w:rsidP="0067606D">
            <w:pPr>
              <w:pStyle w:val="TabellRader"/>
              <w:jc w:val="left"/>
            </w:pPr>
            <w:r w:rsidRPr="009937C7">
              <w:t>Affärsverket svenska kraftnät</w:t>
            </w:r>
          </w:p>
        </w:tc>
        <w:tc>
          <w:tcPr>
            <w:tcW w:w="1023" w:type="dxa"/>
            <w:vAlign w:val="bottom"/>
          </w:tcPr>
          <w:p w14:paraId="5C6C36BD" w14:textId="4245EF53" w:rsidR="0067606D" w:rsidRPr="009937C7" w:rsidRDefault="0067606D" w:rsidP="0067606D">
            <w:pPr>
              <w:pStyle w:val="TabellRader"/>
            </w:pPr>
            <w:r>
              <w:t>7 670</w:t>
            </w:r>
          </w:p>
        </w:tc>
        <w:tc>
          <w:tcPr>
            <w:tcW w:w="1023" w:type="dxa"/>
            <w:vAlign w:val="bottom"/>
          </w:tcPr>
          <w:p w14:paraId="3E7CDCEF" w14:textId="018B8CA7" w:rsidR="0067606D" w:rsidRPr="009937C7" w:rsidRDefault="0067606D" w:rsidP="0067606D">
            <w:pPr>
              <w:pStyle w:val="TabellRader"/>
            </w:pPr>
            <w:r>
              <w:t>3</w:t>
            </w:r>
            <w:r>
              <w:rPr>
                <w:rFonts w:ascii="Cambria" w:hAnsi="Cambria"/>
              </w:rPr>
              <w:t> </w:t>
            </w:r>
            <w:r>
              <w:t>735</w:t>
            </w:r>
          </w:p>
        </w:tc>
        <w:tc>
          <w:tcPr>
            <w:tcW w:w="1023" w:type="dxa"/>
            <w:vAlign w:val="bottom"/>
          </w:tcPr>
          <w:p w14:paraId="5734825B" w14:textId="047D8DFF" w:rsidR="0067606D" w:rsidRPr="009937C7" w:rsidRDefault="0067606D" w:rsidP="0067606D">
            <w:pPr>
              <w:pStyle w:val="TabellRader"/>
            </w:pPr>
            <w:r>
              <w:t>6</w:t>
            </w:r>
            <w:r>
              <w:rPr>
                <w:rFonts w:ascii="Cambria" w:hAnsi="Cambria" w:cs="Cambria"/>
              </w:rPr>
              <w:t> </w:t>
            </w:r>
            <w:r>
              <w:t>200</w:t>
            </w:r>
          </w:p>
        </w:tc>
        <w:tc>
          <w:tcPr>
            <w:tcW w:w="1024" w:type="dxa"/>
            <w:vAlign w:val="bottom"/>
          </w:tcPr>
          <w:p w14:paraId="1479CC7B" w14:textId="346BD219" w:rsidR="0067606D" w:rsidRPr="009937C7" w:rsidRDefault="0067606D" w:rsidP="0067606D">
            <w:pPr>
              <w:pStyle w:val="TabellRader"/>
            </w:pPr>
            <w:r>
              <w:t>6 600</w:t>
            </w:r>
          </w:p>
        </w:tc>
      </w:tr>
      <w:tr w:rsidR="0067606D" w:rsidRPr="009937C7" w14:paraId="07262155" w14:textId="77777777" w:rsidTr="0067606D">
        <w:tc>
          <w:tcPr>
            <w:tcW w:w="993" w:type="dxa"/>
            <w:tcMar>
              <w:left w:w="0" w:type="dxa"/>
              <w:right w:w="0" w:type="dxa"/>
            </w:tcMar>
            <w:vAlign w:val="bottom"/>
          </w:tcPr>
          <w:p w14:paraId="07CD3BE7" w14:textId="77777777" w:rsidR="0067606D" w:rsidRPr="009937C7" w:rsidRDefault="0067606D" w:rsidP="0067606D">
            <w:pPr>
              <w:pStyle w:val="TabellRader"/>
              <w:jc w:val="left"/>
            </w:pPr>
            <w:r>
              <w:t>22</w:t>
            </w:r>
          </w:p>
        </w:tc>
        <w:tc>
          <w:tcPr>
            <w:tcW w:w="3969" w:type="dxa"/>
            <w:vAlign w:val="bottom"/>
          </w:tcPr>
          <w:p w14:paraId="677FC2F0" w14:textId="77777777" w:rsidR="0067606D" w:rsidRPr="009937C7" w:rsidRDefault="0067606D" w:rsidP="0067606D">
            <w:pPr>
              <w:pStyle w:val="TabellRader"/>
              <w:jc w:val="left"/>
            </w:pPr>
            <w:r w:rsidRPr="009937C7">
              <w:t>Luftfartsverket</w:t>
            </w:r>
          </w:p>
        </w:tc>
        <w:tc>
          <w:tcPr>
            <w:tcW w:w="1023" w:type="dxa"/>
            <w:vAlign w:val="bottom"/>
          </w:tcPr>
          <w:p w14:paraId="2B666FF8" w14:textId="0FFB0D8F" w:rsidR="0067606D" w:rsidRPr="009937C7" w:rsidRDefault="0067606D" w:rsidP="0067606D">
            <w:pPr>
              <w:pStyle w:val="TabellRader"/>
            </w:pPr>
            <w:r>
              <w:t>3 850</w:t>
            </w:r>
          </w:p>
        </w:tc>
        <w:tc>
          <w:tcPr>
            <w:tcW w:w="1023" w:type="dxa"/>
            <w:vAlign w:val="bottom"/>
          </w:tcPr>
          <w:p w14:paraId="13E23D76" w14:textId="61A792C8" w:rsidR="0067606D" w:rsidRPr="009937C7" w:rsidRDefault="0067606D" w:rsidP="0067606D">
            <w:pPr>
              <w:pStyle w:val="TabellRader"/>
            </w:pPr>
            <w:r>
              <w:t>0</w:t>
            </w:r>
          </w:p>
        </w:tc>
        <w:tc>
          <w:tcPr>
            <w:tcW w:w="1023" w:type="dxa"/>
            <w:vAlign w:val="bottom"/>
          </w:tcPr>
          <w:p w14:paraId="695C8C77" w14:textId="4A967F02" w:rsidR="0067606D" w:rsidRPr="009937C7" w:rsidRDefault="0067606D" w:rsidP="0067606D">
            <w:pPr>
              <w:pStyle w:val="TabellRader"/>
            </w:pPr>
            <w:r>
              <w:t>3 850</w:t>
            </w:r>
          </w:p>
        </w:tc>
        <w:tc>
          <w:tcPr>
            <w:tcW w:w="1024" w:type="dxa"/>
            <w:vAlign w:val="bottom"/>
          </w:tcPr>
          <w:p w14:paraId="1E859EB4" w14:textId="531FF23E" w:rsidR="0067606D" w:rsidRPr="009937C7" w:rsidRDefault="0067606D" w:rsidP="0067606D">
            <w:pPr>
              <w:pStyle w:val="TabellRader"/>
            </w:pPr>
            <w:r>
              <w:t>4 550</w:t>
            </w:r>
          </w:p>
        </w:tc>
      </w:tr>
      <w:tr w:rsidR="0067606D" w:rsidRPr="009937C7" w14:paraId="43B399C7" w14:textId="77777777" w:rsidTr="0067606D">
        <w:tc>
          <w:tcPr>
            <w:tcW w:w="993" w:type="dxa"/>
            <w:tcMar>
              <w:left w:w="0" w:type="dxa"/>
              <w:right w:w="0" w:type="dxa"/>
            </w:tcMar>
            <w:vAlign w:val="bottom"/>
          </w:tcPr>
          <w:p w14:paraId="5CD9675C" w14:textId="77777777" w:rsidR="0067606D" w:rsidRPr="009937C7" w:rsidRDefault="0067606D" w:rsidP="0067606D">
            <w:pPr>
              <w:pStyle w:val="TabellRader"/>
              <w:jc w:val="left"/>
            </w:pPr>
            <w:r>
              <w:t>22</w:t>
            </w:r>
          </w:p>
        </w:tc>
        <w:tc>
          <w:tcPr>
            <w:tcW w:w="3969" w:type="dxa"/>
            <w:vAlign w:val="bottom"/>
          </w:tcPr>
          <w:p w14:paraId="1B5F1814" w14:textId="77777777" w:rsidR="0067606D" w:rsidRPr="009937C7" w:rsidRDefault="0067606D" w:rsidP="0067606D">
            <w:pPr>
              <w:pStyle w:val="TabellRader"/>
              <w:jc w:val="left"/>
            </w:pPr>
            <w:r w:rsidRPr="009937C7">
              <w:t>Sjöfartsverket</w:t>
            </w:r>
          </w:p>
        </w:tc>
        <w:tc>
          <w:tcPr>
            <w:tcW w:w="1023" w:type="dxa"/>
            <w:vAlign w:val="bottom"/>
          </w:tcPr>
          <w:p w14:paraId="2A2B8112" w14:textId="69605110" w:rsidR="0067606D" w:rsidRPr="009937C7" w:rsidRDefault="0067606D" w:rsidP="0067606D">
            <w:pPr>
              <w:pStyle w:val="TabellRader"/>
            </w:pPr>
            <w:r>
              <w:t>300</w:t>
            </w:r>
          </w:p>
        </w:tc>
        <w:tc>
          <w:tcPr>
            <w:tcW w:w="1023" w:type="dxa"/>
            <w:vAlign w:val="bottom"/>
          </w:tcPr>
          <w:p w14:paraId="62036628" w14:textId="42D8FF76" w:rsidR="0067606D" w:rsidRPr="009937C7" w:rsidRDefault="0067606D" w:rsidP="0067606D">
            <w:pPr>
              <w:pStyle w:val="TabellRader"/>
            </w:pPr>
            <w:r>
              <w:t>0</w:t>
            </w:r>
          </w:p>
        </w:tc>
        <w:tc>
          <w:tcPr>
            <w:tcW w:w="1023" w:type="dxa"/>
            <w:vAlign w:val="bottom"/>
          </w:tcPr>
          <w:p w14:paraId="3772E579" w14:textId="23470F09" w:rsidR="0067606D" w:rsidRPr="009937C7" w:rsidRDefault="0067606D" w:rsidP="0067606D">
            <w:pPr>
              <w:pStyle w:val="TabellRader"/>
            </w:pPr>
            <w:r>
              <w:t>100</w:t>
            </w:r>
          </w:p>
        </w:tc>
        <w:tc>
          <w:tcPr>
            <w:tcW w:w="1024" w:type="dxa"/>
            <w:vAlign w:val="bottom"/>
          </w:tcPr>
          <w:p w14:paraId="4DDA1DBC" w14:textId="41240A8A" w:rsidR="0067606D" w:rsidRPr="009937C7" w:rsidRDefault="0067606D" w:rsidP="0067606D">
            <w:pPr>
              <w:pStyle w:val="TabellRader"/>
            </w:pPr>
            <w:r>
              <w:t>100</w:t>
            </w:r>
          </w:p>
        </w:tc>
      </w:tr>
      <w:tr w:rsidR="0067606D" w:rsidRPr="009937C7" w14:paraId="39C81124" w14:textId="77777777" w:rsidTr="0067606D">
        <w:tc>
          <w:tcPr>
            <w:tcW w:w="993" w:type="dxa"/>
            <w:tcMar>
              <w:left w:w="0" w:type="dxa"/>
              <w:right w:w="0" w:type="dxa"/>
            </w:tcMar>
            <w:vAlign w:val="bottom"/>
          </w:tcPr>
          <w:p w14:paraId="04A3ABD2" w14:textId="77777777" w:rsidR="0067606D" w:rsidRPr="009937C7" w:rsidRDefault="0067606D" w:rsidP="0067606D">
            <w:pPr>
              <w:pStyle w:val="TabellRader"/>
              <w:jc w:val="left"/>
            </w:pPr>
            <w:r>
              <w:t>22</w:t>
            </w:r>
          </w:p>
        </w:tc>
        <w:tc>
          <w:tcPr>
            <w:tcW w:w="3969" w:type="dxa"/>
            <w:vAlign w:val="bottom"/>
          </w:tcPr>
          <w:p w14:paraId="160343E0" w14:textId="77777777" w:rsidR="0067606D" w:rsidRPr="009937C7" w:rsidRDefault="0067606D" w:rsidP="0067606D">
            <w:pPr>
              <w:pStyle w:val="TabellRader"/>
              <w:jc w:val="left"/>
            </w:pPr>
            <w:r w:rsidRPr="009937C7">
              <w:t>Trafikverket</w:t>
            </w:r>
          </w:p>
        </w:tc>
        <w:tc>
          <w:tcPr>
            <w:tcW w:w="1023" w:type="dxa"/>
            <w:vAlign w:val="bottom"/>
          </w:tcPr>
          <w:p w14:paraId="164F9EC7" w14:textId="2D43E896" w:rsidR="0067606D" w:rsidRPr="009937C7" w:rsidRDefault="0067606D" w:rsidP="0067606D">
            <w:pPr>
              <w:pStyle w:val="TabellRader"/>
            </w:pPr>
            <w:r>
              <w:t>39 300</w:t>
            </w:r>
          </w:p>
        </w:tc>
        <w:tc>
          <w:tcPr>
            <w:tcW w:w="1023" w:type="dxa"/>
            <w:vAlign w:val="bottom"/>
          </w:tcPr>
          <w:p w14:paraId="078AE6D4" w14:textId="478D9B3E" w:rsidR="0067606D" w:rsidRPr="009937C7" w:rsidRDefault="0067606D" w:rsidP="0067606D">
            <w:pPr>
              <w:pStyle w:val="TabellRader"/>
            </w:pPr>
            <w:r>
              <w:t>37 887</w:t>
            </w:r>
          </w:p>
        </w:tc>
        <w:tc>
          <w:tcPr>
            <w:tcW w:w="1023" w:type="dxa"/>
            <w:vAlign w:val="bottom"/>
          </w:tcPr>
          <w:p w14:paraId="76C5FEC5" w14:textId="77777777" w:rsidR="0067606D" w:rsidRPr="009937C7" w:rsidRDefault="0067606D" w:rsidP="0067606D">
            <w:pPr>
              <w:pStyle w:val="TabellRader"/>
            </w:pPr>
            <w:r>
              <w:t>41 300</w:t>
            </w:r>
          </w:p>
        </w:tc>
        <w:tc>
          <w:tcPr>
            <w:tcW w:w="1024" w:type="dxa"/>
            <w:vAlign w:val="bottom"/>
          </w:tcPr>
          <w:p w14:paraId="24CBCEC5" w14:textId="7AB39BCD" w:rsidR="0067606D" w:rsidRPr="009937C7" w:rsidRDefault="0067606D" w:rsidP="0067606D">
            <w:pPr>
              <w:pStyle w:val="TabellRader"/>
            </w:pPr>
            <w:r>
              <w:t>45 500</w:t>
            </w:r>
          </w:p>
        </w:tc>
      </w:tr>
      <w:tr w:rsidR="0067606D" w:rsidRPr="009937C7" w14:paraId="2008A35C" w14:textId="77777777" w:rsidTr="0067606D">
        <w:tc>
          <w:tcPr>
            <w:tcW w:w="993" w:type="dxa"/>
            <w:tcBorders>
              <w:bottom w:val="nil"/>
            </w:tcBorders>
            <w:tcMar>
              <w:left w:w="0" w:type="dxa"/>
              <w:right w:w="0" w:type="dxa"/>
            </w:tcMar>
            <w:vAlign w:val="bottom"/>
          </w:tcPr>
          <w:p w14:paraId="5C1F3105" w14:textId="77777777" w:rsidR="0067606D" w:rsidRPr="009937C7" w:rsidRDefault="0067606D" w:rsidP="0067606D">
            <w:pPr>
              <w:pStyle w:val="TabellRader"/>
              <w:jc w:val="left"/>
            </w:pPr>
          </w:p>
        </w:tc>
        <w:tc>
          <w:tcPr>
            <w:tcW w:w="3969" w:type="dxa"/>
            <w:tcBorders>
              <w:bottom w:val="nil"/>
            </w:tcBorders>
            <w:vAlign w:val="bottom"/>
          </w:tcPr>
          <w:p w14:paraId="33A882D4" w14:textId="77777777" w:rsidR="0067606D" w:rsidRPr="009937C7" w:rsidRDefault="0067606D" w:rsidP="0067606D">
            <w:pPr>
              <w:pStyle w:val="TabellRader"/>
              <w:jc w:val="left"/>
            </w:pPr>
          </w:p>
        </w:tc>
        <w:tc>
          <w:tcPr>
            <w:tcW w:w="1023" w:type="dxa"/>
            <w:tcBorders>
              <w:bottom w:val="nil"/>
            </w:tcBorders>
            <w:vAlign w:val="bottom"/>
          </w:tcPr>
          <w:p w14:paraId="62AFDC13" w14:textId="77777777" w:rsidR="0067606D" w:rsidRPr="009937C7" w:rsidRDefault="0067606D" w:rsidP="0067606D">
            <w:pPr>
              <w:pStyle w:val="TabellRader"/>
            </w:pPr>
          </w:p>
        </w:tc>
        <w:tc>
          <w:tcPr>
            <w:tcW w:w="1023" w:type="dxa"/>
            <w:tcBorders>
              <w:bottom w:val="nil"/>
            </w:tcBorders>
            <w:vAlign w:val="bottom"/>
          </w:tcPr>
          <w:p w14:paraId="0F9AB5AC" w14:textId="77777777" w:rsidR="0067606D" w:rsidRPr="009937C7" w:rsidRDefault="0067606D" w:rsidP="0067606D">
            <w:pPr>
              <w:pStyle w:val="TabellRader"/>
            </w:pPr>
          </w:p>
        </w:tc>
        <w:tc>
          <w:tcPr>
            <w:tcW w:w="1023" w:type="dxa"/>
            <w:tcBorders>
              <w:bottom w:val="nil"/>
            </w:tcBorders>
            <w:vAlign w:val="bottom"/>
          </w:tcPr>
          <w:p w14:paraId="3D38491F" w14:textId="77777777" w:rsidR="0067606D" w:rsidRPr="009937C7" w:rsidRDefault="0067606D" w:rsidP="0067606D">
            <w:pPr>
              <w:pStyle w:val="TabellRader"/>
            </w:pPr>
          </w:p>
        </w:tc>
        <w:tc>
          <w:tcPr>
            <w:tcW w:w="1024" w:type="dxa"/>
            <w:tcBorders>
              <w:bottom w:val="nil"/>
            </w:tcBorders>
            <w:vAlign w:val="bottom"/>
          </w:tcPr>
          <w:p w14:paraId="335A0899" w14:textId="77777777" w:rsidR="0067606D" w:rsidRPr="009937C7" w:rsidRDefault="0067606D" w:rsidP="0067606D">
            <w:pPr>
              <w:pStyle w:val="TabellRader"/>
            </w:pPr>
          </w:p>
        </w:tc>
      </w:tr>
      <w:tr w:rsidR="0067606D" w:rsidRPr="00C20D19" w14:paraId="75ED24A5" w14:textId="77777777" w:rsidTr="0067606D">
        <w:tc>
          <w:tcPr>
            <w:tcW w:w="993" w:type="dxa"/>
            <w:tcBorders>
              <w:top w:val="nil"/>
            </w:tcBorders>
            <w:tcMar>
              <w:left w:w="0" w:type="dxa"/>
              <w:right w:w="0" w:type="dxa"/>
            </w:tcMar>
            <w:vAlign w:val="bottom"/>
          </w:tcPr>
          <w:p w14:paraId="066FC8BB" w14:textId="77777777" w:rsidR="0067606D" w:rsidRPr="00D218B2" w:rsidRDefault="0067606D" w:rsidP="0067606D">
            <w:pPr>
              <w:pStyle w:val="TabellRader"/>
              <w:jc w:val="left"/>
              <w:rPr>
                <w:b/>
              </w:rPr>
            </w:pPr>
          </w:p>
        </w:tc>
        <w:tc>
          <w:tcPr>
            <w:tcW w:w="3969" w:type="dxa"/>
            <w:tcBorders>
              <w:top w:val="nil"/>
            </w:tcBorders>
            <w:vAlign w:val="bottom"/>
          </w:tcPr>
          <w:p w14:paraId="09746C47" w14:textId="02E5B347" w:rsidR="0067606D" w:rsidRPr="00D218B2" w:rsidRDefault="0067606D" w:rsidP="0067606D">
            <w:pPr>
              <w:pStyle w:val="TabellRader"/>
              <w:jc w:val="left"/>
              <w:rPr>
                <w:b/>
              </w:rPr>
            </w:pPr>
            <w:r w:rsidRPr="00D218B2">
              <w:rPr>
                <w:b/>
              </w:rPr>
              <w:t>Övriga kontokrediter</w:t>
            </w:r>
          </w:p>
        </w:tc>
        <w:tc>
          <w:tcPr>
            <w:tcW w:w="1023" w:type="dxa"/>
            <w:tcBorders>
              <w:top w:val="nil"/>
            </w:tcBorders>
            <w:vAlign w:val="bottom"/>
          </w:tcPr>
          <w:p w14:paraId="526A9810" w14:textId="77777777" w:rsidR="0067606D" w:rsidRPr="00D218B2" w:rsidRDefault="0067606D" w:rsidP="0067606D">
            <w:pPr>
              <w:pStyle w:val="TabellRader"/>
              <w:rPr>
                <w:b/>
              </w:rPr>
            </w:pPr>
          </w:p>
        </w:tc>
        <w:tc>
          <w:tcPr>
            <w:tcW w:w="1023" w:type="dxa"/>
            <w:tcBorders>
              <w:top w:val="nil"/>
            </w:tcBorders>
            <w:vAlign w:val="bottom"/>
          </w:tcPr>
          <w:p w14:paraId="5E588776" w14:textId="77777777" w:rsidR="0067606D" w:rsidRPr="00D218B2" w:rsidRDefault="0067606D" w:rsidP="0067606D">
            <w:pPr>
              <w:pStyle w:val="TabellRader"/>
              <w:rPr>
                <w:b/>
              </w:rPr>
            </w:pPr>
          </w:p>
        </w:tc>
        <w:tc>
          <w:tcPr>
            <w:tcW w:w="1023" w:type="dxa"/>
            <w:tcBorders>
              <w:top w:val="nil"/>
            </w:tcBorders>
            <w:vAlign w:val="bottom"/>
          </w:tcPr>
          <w:p w14:paraId="0551980E" w14:textId="77777777" w:rsidR="0067606D" w:rsidRPr="00D218B2" w:rsidRDefault="0067606D" w:rsidP="0067606D">
            <w:pPr>
              <w:pStyle w:val="TabellRader"/>
              <w:rPr>
                <w:b/>
              </w:rPr>
            </w:pPr>
          </w:p>
        </w:tc>
        <w:tc>
          <w:tcPr>
            <w:tcW w:w="1024" w:type="dxa"/>
            <w:tcBorders>
              <w:top w:val="nil"/>
            </w:tcBorders>
            <w:vAlign w:val="bottom"/>
          </w:tcPr>
          <w:p w14:paraId="264310ED" w14:textId="77777777" w:rsidR="0067606D" w:rsidRPr="00D218B2" w:rsidRDefault="0067606D" w:rsidP="0067606D">
            <w:pPr>
              <w:pStyle w:val="TabellRader"/>
              <w:rPr>
                <w:b/>
              </w:rPr>
            </w:pPr>
          </w:p>
        </w:tc>
      </w:tr>
      <w:tr w:rsidR="0067606D" w:rsidRPr="009937C7" w14:paraId="109681C6" w14:textId="77777777" w:rsidTr="0067606D">
        <w:tc>
          <w:tcPr>
            <w:tcW w:w="993" w:type="dxa"/>
            <w:tcMar>
              <w:left w:w="0" w:type="dxa"/>
              <w:right w:w="0" w:type="dxa"/>
            </w:tcMar>
            <w:vAlign w:val="bottom"/>
          </w:tcPr>
          <w:p w14:paraId="6822FEE7" w14:textId="5D3F551F" w:rsidR="0067606D" w:rsidRPr="009937C7" w:rsidRDefault="0067606D" w:rsidP="0067606D">
            <w:pPr>
              <w:pStyle w:val="TabellRader"/>
              <w:jc w:val="left"/>
            </w:pPr>
            <w:r>
              <w:t>2, 23</w:t>
            </w:r>
          </w:p>
        </w:tc>
        <w:tc>
          <w:tcPr>
            <w:tcW w:w="3969" w:type="dxa"/>
            <w:vAlign w:val="bottom"/>
          </w:tcPr>
          <w:p w14:paraId="2199CDA5" w14:textId="77777777" w:rsidR="0067606D" w:rsidRPr="009937C7" w:rsidRDefault="0067606D" w:rsidP="0067606D">
            <w:pPr>
              <w:pStyle w:val="TabellRader"/>
              <w:jc w:val="left"/>
            </w:pPr>
            <w:r w:rsidRPr="009937C7">
              <w:t>Kammarkollegiet</w:t>
            </w:r>
          </w:p>
        </w:tc>
        <w:tc>
          <w:tcPr>
            <w:tcW w:w="1023" w:type="dxa"/>
            <w:vAlign w:val="bottom"/>
          </w:tcPr>
          <w:p w14:paraId="2472F1BC" w14:textId="39DB1503" w:rsidR="0067606D" w:rsidRPr="009937C7" w:rsidRDefault="0067606D" w:rsidP="0067606D">
            <w:pPr>
              <w:pStyle w:val="TabellRader"/>
            </w:pPr>
            <w:r>
              <w:t>355</w:t>
            </w:r>
          </w:p>
        </w:tc>
        <w:tc>
          <w:tcPr>
            <w:tcW w:w="1023" w:type="dxa"/>
            <w:vAlign w:val="bottom"/>
          </w:tcPr>
          <w:p w14:paraId="68B07503" w14:textId="0939B642" w:rsidR="0067606D" w:rsidRPr="009937C7" w:rsidRDefault="0067606D" w:rsidP="0067606D">
            <w:pPr>
              <w:pStyle w:val="TabellRader"/>
            </w:pPr>
            <w:r>
              <w:t>0</w:t>
            </w:r>
          </w:p>
        </w:tc>
        <w:tc>
          <w:tcPr>
            <w:tcW w:w="1023" w:type="dxa"/>
            <w:vAlign w:val="bottom"/>
          </w:tcPr>
          <w:p w14:paraId="5485EB60" w14:textId="691D252C" w:rsidR="0067606D" w:rsidRPr="009937C7" w:rsidRDefault="0067606D" w:rsidP="0067606D">
            <w:pPr>
              <w:pStyle w:val="TabellRader"/>
            </w:pPr>
            <w:r>
              <w:t>350</w:t>
            </w:r>
          </w:p>
        </w:tc>
        <w:tc>
          <w:tcPr>
            <w:tcW w:w="1024" w:type="dxa"/>
            <w:vAlign w:val="bottom"/>
          </w:tcPr>
          <w:p w14:paraId="30A3A24F" w14:textId="641BAC6E" w:rsidR="0067606D" w:rsidRPr="009937C7" w:rsidRDefault="0067606D" w:rsidP="0067606D">
            <w:pPr>
              <w:pStyle w:val="TabellRader"/>
            </w:pPr>
            <w:r>
              <w:t>350</w:t>
            </w:r>
          </w:p>
        </w:tc>
      </w:tr>
      <w:tr w:rsidR="0067606D" w:rsidRPr="009937C7" w14:paraId="430D2F55" w14:textId="77777777" w:rsidTr="0067606D">
        <w:tc>
          <w:tcPr>
            <w:tcW w:w="993" w:type="dxa"/>
            <w:tcMar>
              <w:left w:w="0" w:type="dxa"/>
              <w:right w:w="0" w:type="dxa"/>
            </w:tcMar>
            <w:vAlign w:val="bottom"/>
          </w:tcPr>
          <w:p w14:paraId="25A3B1E6" w14:textId="77777777" w:rsidR="0067606D" w:rsidRPr="009937C7" w:rsidRDefault="0067606D" w:rsidP="0067606D">
            <w:pPr>
              <w:pStyle w:val="TabellRader"/>
              <w:jc w:val="left"/>
            </w:pPr>
            <w:r>
              <w:t>2</w:t>
            </w:r>
          </w:p>
        </w:tc>
        <w:tc>
          <w:tcPr>
            <w:tcW w:w="3969" w:type="dxa"/>
            <w:vAlign w:val="bottom"/>
          </w:tcPr>
          <w:p w14:paraId="13EC8406" w14:textId="77777777" w:rsidR="0067606D" w:rsidRPr="009937C7" w:rsidRDefault="0067606D" w:rsidP="0067606D">
            <w:pPr>
              <w:pStyle w:val="TabellRader"/>
              <w:jc w:val="left"/>
            </w:pPr>
            <w:r w:rsidRPr="009937C7">
              <w:t>Riksgäldskontoret</w:t>
            </w:r>
          </w:p>
        </w:tc>
        <w:tc>
          <w:tcPr>
            <w:tcW w:w="1023" w:type="dxa"/>
            <w:vAlign w:val="bottom"/>
          </w:tcPr>
          <w:p w14:paraId="739187E2" w14:textId="76A23AAF" w:rsidR="0067606D" w:rsidRPr="009937C7" w:rsidRDefault="0067606D" w:rsidP="0067606D">
            <w:pPr>
              <w:pStyle w:val="TabellRader"/>
            </w:pPr>
            <w:r>
              <w:t>150 000</w:t>
            </w:r>
          </w:p>
        </w:tc>
        <w:tc>
          <w:tcPr>
            <w:tcW w:w="1023" w:type="dxa"/>
            <w:vAlign w:val="bottom"/>
          </w:tcPr>
          <w:p w14:paraId="3116E1AA" w14:textId="357BE9B7" w:rsidR="0067606D" w:rsidRPr="009937C7" w:rsidRDefault="0067606D" w:rsidP="0067606D">
            <w:pPr>
              <w:pStyle w:val="TabellRader"/>
            </w:pPr>
            <w:r>
              <w:t>0</w:t>
            </w:r>
          </w:p>
        </w:tc>
        <w:tc>
          <w:tcPr>
            <w:tcW w:w="1023" w:type="dxa"/>
            <w:vAlign w:val="bottom"/>
          </w:tcPr>
          <w:p w14:paraId="55DBF446" w14:textId="40F48D16" w:rsidR="0067606D" w:rsidRPr="009937C7" w:rsidRDefault="0067606D" w:rsidP="0067606D">
            <w:pPr>
              <w:pStyle w:val="TabellRader"/>
            </w:pPr>
            <w:r>
              <w:t>150 000</w:t>
            </w:r>
          </w:p>
        </w:tc>
        <w:tc>
          <w:tcPr>
            <w:tcW w:w="1024" w:type="dxa"/>
            <w:vAlign w:val="bottom"/>
          </w:tcPr>
          <w:p w14:paraId="72370023" w14:textId="4300A4C9" w:rsidR="0067606D" w:rsidRPr="009937C7" w:rsidRDefault="0067606D" w:rsidP="0067606D">
            <w:pPr>
              <w:pStyle w:val="TabellRader"/>
            </w:pPr>
            <w:r>
              <w:t>150 000</w:t>
            </w:r>
          </w:p>
        </w:tc>
      </w:tr>
      <w:tr w:rsidR="0067606D" w:rsidRPr="009937C7" w14:paraId="6BA4E65B" w14:textId="77777777" w:rsidTr="0067606D">
        <w:tc>
          <w:tcPr>
            <w:tcW w:w="993" w:type="dxa"/>
            <w:tcMar>
              <w:left w:w="0" w:type="dxa"/>
              <w:right w:w="0" w:type="dxa"/>
            </w:tcMar>
            <w:vAlign w:val="bottom"/>
          </w:tcPr>
          <w:p w14:paraId="2B8A1B02" w14:textId="77777777" w:rsidR="0067606D" w:rsidRPr="009937C7" w:rsidRDefault="0067606D" w:rsidP="0067606D">
            <w:pPr>
              <w:pStyle w:val="TabellRader"/>
              <w:jc w:val="left"/>
            </w:pPr>
            <w:r>
              <w:t>2</w:t>
            </w:r>
          </w:p>
        </w:tc>
        <w:tc>
          <w:tcPr>
            <w:tcW w:w="3969" w:type="dxa"/>
            <w:vAlign w:val="bottom"/>
          </w:tcPr>
          <w:p w14:paraId="6C3AD8A4" w14:textId="77777777" w:rsidR="0067606D" w:rsidRPr="009937C7" w:rsidRDefault="0067606D" w:rsidP="0067606D">
            <w:pPr>
              <w:pStyle w:val="TabellRader"/>
              <w:jc w:val="left"/>
            </w:pPr>
            <w:r w:rsidRPr="009937C7">
              <w:t>Statens tjänstepensionsverk</w:t>
            </w:r>
          </w:p>
        </w:tc>
        <w:tc>
          <w:tcPr>
            <w:tcW w:w="1023" w:type="dxa"/>
            <w:vAlign w:val="bottom"/>
          </w:tcPr>
          <w:p w14:paraId="2895FF45" w14:textId="11A75787" w:rsidR="0067606D" w:rsidRPr="009937C7" w:rsidRDefault="0067606D" w:rsidP="0067606D">
            <w:pPr>
              <w:pStyle w:val="TabellRader"/>
            </w:pPr>
            <w:r>
              <w:t>100</w:t>
            </w:r>
          </w:p>
        </w:tc>
        <w:tc>
          <w:tcPr>
            <w:tcW w:w="1023" w:type="dxa"/>
            <w:vAlign w:val="bottom"/>
          </w:tcPr>
          <w:p w14:paraId="1D6EBEEE" w14:textId="09524F59" w:rsidR="0067606D" w:rsidRPr="009937C7" w:rsidRDefault="0067606D" w:rsidP="0067606D">
            <w:pPr>
              <w:pStyle w:val="TabellRader"/>
            </w:pPr>
            <w:r>
              <w:t>0</w:t>
            </w:r>
          </w:p>
        </w:tc>
        <w:tc>
          <w:tcPr>
            <w:tcW w:w="1023" w:type="dxa"/>
            <w:vAlign w:val="bottom"/>
          </w:tcPr>
          <w:p w14:paraId="3C9F612A" w14:textId="1D22FD3F" w:rsidR="0067606D" w:rsidRPr="009937C7" w:rsidRDefault="0067606D" w:rsidP="0067606D">
            <w:pPr>
              <w:pStyle w:val="TabellRader"/>
            </w:pPr>
            <w:r>
              <w:t>100</w:t>
            </w:r>
          </w:p>
        </w:tc>
        <w:tc>
          <w:tcPr>
            <w:tcW w:w="1024" w:type="dxa"/>
            <w:vAlign w:val="bottom"/>
          </w:tcPr>
          <w:p w14:paraId="495F64A5" w14:textId="6170ECC6" w:rsidR="0067606D" w:rsidRPr="009937C7" w:rsidRDefault="0067606D" w:rsidP="0067606D">
            <w:pPr>
              <w:pStyle w:val="TabellRader"/>
            </w:pPr>
            <w:r>
              <w:t>100</w:t>
            </w:r>
          </w:p>
        </w:tc>
      </w:tr>
      <w:tr w:rsidR="0067606D" w:rsidRPr="009937C7" w14:paraId="6E761562" w14:textId="77777777" w:rsidTr="0067606D">
        <w:tc>
          <w:tcPr>
            <w:tcW w:w="993" w:type="dxa"/>
            <w:tcMar>
              <w:left w:w="0" w:type="dxa"/>
              <w:right w:w="0" w:type="dxa"/>
            </w:tcMar>
            <w:vAlign w:val="bottom"/>
          </w:tcPr>
          <w:p w14:paraId="61372A37" w14:textId="77777777" w:rsidR="0067606D" w:rsidRPr="009937C7" w:rsidRDefault="0067606D" w:rsidP="0067606D">
            <w:pPr>
              <w:pStyle w:val="TabellRader"/>
              <w:jc w:val="left"/>
            </w:pPr>
            <w:r>
              <w:t>6</w:t>
            </w:r>
          </w:p>
        </w:tc>
        <w:tc>
          <w:tcPr>
            <w:tcW w:w="3969" w:type="dxa"/>
            <w:vAlign w:val="bottom"/>
          </w:tcPr>
          <w:p w14:paraId="1C5B5F5E" w14:textId="77777777" w:rsidR="0067606D" w:rsidRPr="009937C7" w:rsidRDefault="0067606D" w:rsidP="0067606D">
            <w:pPr>
              <w:pStyle w:val="TabellRader"/>
              <w:jc w:val="left"/>
            </w:pPr>
            <w:r w:rsidRPr="009937C7">
              <w:t>Försvarets materielverk</w:t>
            </w:r>
          </w:p>
        </w:tc>
        <w:tc>
          <w:tcPr>
            <w:tcW w:w="1023" w:type="dxa"/>
            <w:vAlign w:val="bottom"/>
          </w:tcPr>
          <w:p w14:paraId="78665563" w14:textId="213EA0D4" w:rsidR="0067606D" w:rsidRPr="009937C7" w:rsidRDefault="0067606D" w:rsidP="0067606D">
            <w:pPr>
              <w:pStyle w:val="TabellRader"/>
            </w:pPr>
            <w:r>
              <w:t>18 500</w:t>
            </w:r>
          </w:p>
        </w:tc>
        <w:tc>
          <w:tcPr>
            <w:tcW w:w="1023" w:type="dxa"/>
            <w:vAlign w:val="bottom"/>
          </w:tcPr>
          <w:p w14:paraId="08E6B8AB" w14:textId="739B9849" w:rsidR="0067606D" w:rsidRPr="009937C7" w:rsidRDefault="0067606D" w:rsidP="0067606D">
            <w:pPr>
              <w:pStyle w:val="TabellRader"/>
            </w:pPr>
            <w:r>
              <w:t>10 379</w:t>
            </w:r>
          </w:p>
        </w:tc>
        <w:tc>
          <w:tcPr>
            <w:tcW w:w="1023" w:type="dxa"/>
            <w:vAlign w:val="bottom"/>
          </w:tcPr>
          <w:p w14:paraId="16473BC9" w14:textId="77777777" w:rsidR="0067606D" w:rsidRPr="009937C7" w:rsidRDefault="0067606D" w:rsidP="0067606D">
            <w:pPr>
              <w:pStyle w:val="TabellRader"/>
            </w:pPr>
            <w:r>
              <w:t>25 500</w:t>
            </w:r>
          </w:p>
        </w:tc>
        <w:tc>
          <w:tcPr>
            <w:tcW w:w="1024" w:type="dxa"/>
            <w:vAlign w:val="bottom"/>
          </w:tcPr>
          <w:p w14:paraId="45CD4252" w14:textId="77777777" w:rsidR="0067606D" w:rsidRPr="009937C7" w:rsidRDefault="0067606D" w:rsidP="0067606D">
            <w:pPr>
              <w:pStyle w:val="TabellRader"/>
            </w:pPr>
            <w:r>
              <w:t>26</w:t>
            </w:r>
            <w:r>
              <w:rPr>
                <w:rFonts w:ascii="Cambria" w:hAnsi="Cambria" w:cs="Cambria"/>
              </w:rPr>
              <w:t> </w:t>
            </w:r>
            <w:r>
              <w:t>500</w:t>
            </w:r>
          </w:p>
        </w:tc>
      </w:tr>
      <w:tr w:rsidR="0067606D" w:rsidRPr="009937C7" w14:paraId="2280C013" w14:textId="77777777" w:rsidTr="0067606D">
        <w:tc>
          <w:tcPr>
            <w:tcW w:w="993" w:type="dxa"/>
            <w:tcMar>
              <w:left w:w="0" w:type="dxa"/>
              <w:right w:w="0" w:type="dxa"/>
            </w:tcMar>
            <w:vAlign w:val="bottom"/>
          </w:tcPr>
          <w:p w14:paraId="302617C9" w14:textId="77777777" w:rsidR="0067606D" w:rsidRDefault="0067606D" w:rsidP="0067606D">
            <w:pPr>
              <w:pStyle w:val="TabellRader"/>
              <w:jc w:val="left"/>
            </w:pPr>
            <w:r>
              <w:t>6</w:t>
            </w:r>
          </w:p>
        </w:tc>
        <w:tc>
          <w:tcPr>
            <w:tcW w:w="3969" w:type="dxa"/>
            <w:vAlign w:val="bottom"/>
          </w:tcPr>
          <w:p w14:paraId="406B550F" w14:textId="77777777" w:rsidR="0067606D" w:rsidRPr="009937C7" w:rsidRDefault="0067606D" w:rsidP="0067606D">
            <w:pPr>
              <w:pStyle w:val="TabellRader"/>
              <w:jc w:val="left"/>
            </w:pPr>
            <w:r>
              <w:t>Försvarsmakten</w:t>
            </w:r>
          </w:p>
        </w:tc>
        <w:tc>
          <w:tcPr>
            <w:tcW w:w="1023" w:type="dxa"/>
            <w:vAlign w:val="bottom"/>
          </w:tcPr>
          <w:p w14:paraId="70AAEE86" w14:textId="0F1A098A" w:rsidR="0067606D" w:rsidRDefault="0067606D" w:rsidP="0067606D">
            <w:pPr>
              <w:pStyle w:val="TabellRader"/>
            </w:pPr>
            <w:r>
              <w:t>-</w:t>
            </w:r>
          </w:p>
        </w:tc>
        <w:tc>
          <w:tcPr>
            <w:tcW w:w="1023" w:type="dxa"/>
            <w:vAlign w:val="bottom"/>
          </w:tcPr>
          <w:p w14:paraId="688D6EDB" w14:textId="58987647" w:rsidR="0067606D" w:rsidRDefault="0067606D" w:rsidP="0067606D">
            <w:pPr>
              <w:pStyle w:val="TabellRader"/>
            </w:pPr>
            <w:r>
              <w:t>-</w:t>
            </w:r>
          </w:p>
        </w:tc>
        <w:tc>
          <w:tcPr>
            <w:tcW w:w="1023" w:type="dxa"/>
            <w:vAlign w:val="bottom"/>
          </w:tcPr>
          <w:p w14:paraId="14E2C238" w14:textId="22ADD9B8" w:rsidR="0067606D" w:rsidRDefault="0067606D" w:rsidP="0067606D">
            <w:pPr>
              <w:pStyle w:val="TabellRader"/>
            </w:pPr>
            <w:r>
              <w:t>2 000</w:t>
            </w:r>
          </w:p>
        </w:tc>
        <w:tc>
          <w:tcPr>
            <w:tcW w:w="1024" w:type="dxa"/>
            <w:vAlign w:val="bottom"/>
          </w:tcPr>
          <w:p w14:paraId="5A419F15" w14:textId="3BF29EB0" w:rsidR="0067606D" w:rsidRDefault="0067606D" w:rsidP="0067606D">
            <w:pPr>
              <w:pStyle w:val="TabellRader"/>
            </w:pPr>
            <w:r>
              <w:t>1 000</w:t>
            </w:r>
          </w:p>
        </w:tc>
      </w:tr>
      <w:tr w:rsidR="0067606D" w:rsidRPr="009937C7" w14:paraId="67E84090" w14:textId="77777777" w:rsidTr="0067606D">
        <w:tc>
          <w:tcPr>
            <w:tcW w:w="993" w:type="dxa"/>
            <w:tcMar>
              <w:left w:w="0" w:type="dxa"/>
              <w:right w:w="0" w:type="dxa"/>
            </w:tcMar>
            <w:vAlign w:val="bottom"/>
          </w:tcPr>
          <w:p w14:paraId="5D38784F" w14:textId="77777777" w:rsidR="0067606D" w:rsidRPr="009937C7" w:rsidRDefault="0067606D" w:rsidP="0067606D">
            <w:pPr>
              <w:pStyle w:val="TabellRader"/>
              <w:jc w:val="left"/>
            </w:pPr>
            <w:r>
              <w:t>6</w:t>
            </w:r>
          </w:p>
        </w:tc>
        <w:tc>
          <w:tcPr>
            <w:tcW w:w="3969" w:type="dxa"/>
            <w:vAlign w:val="bottom"/>
          </w:tcPr>
          <w:p w14:paraId="5A6C43E4" w14:textId="77777777" w:rsidR="0067606D" w:rsidRPr="009937C7" w:rsidRDefault="0067606D" w:rsidP="0067606D">
            <w:pPr>
              <w:pStyle w:val="TabellRader"/>
              <w:jc w:val="left"/>
            </w:pPr>
            <w:r w:rsidRPr="009937C7">
              <w:t>Krig, krigsfara eller andra utomordentliga förhållanden</w:t>
            </w:r>
          </w:p>
        </w:tc>
        <w:tc>
          <w:tcPr>
            <w:tcW w:w="1023" w:type="dxa"/>
            <w:vAlign w:val="bottom"/>
          </w:tcPr>
          <w:p w14:paraId="06756FD4" w14:textId="7AACB2CA" w:rsidR="0067606D" w:rsidRPr="009937C7" w:rsidRDefault="0067606D" w:rsidP="0067606D">
            <w:pPr>
              <w:pStyle w:val="TabellRader"/>
            </w:pPr>
            <w:r>
              <w:t>40 000</w:t>
            </w:r>
          </w:p>
        </w:tc>
        <w:tc>
          <w:tcPr>
            <w:tcW w:w="1023" w:type="dxa"/>
            <w:vAlign w:val="bottom"/>
          </w:tcPr>
          <w:p w14:paraId="624FBE01" w14:textId="32A53F98" w:rsidR="0067606D" w:rsidRPr="009937C7" w:rsidRDefault="0067606D" w:rsidP="0067606D">
            <w:pPr>
              <w:pStyle w:val="TabellRader"/>
            </w:pPr>
            <w:r>
              <w:t>0</w:t>
            </w:r>
          </w:p>
        </w:tc>
        <w:tc>
          <w:tcPr>
            <w:tcW w:w="1023" w:type="dxa"/>
            <w:vAlign w:val="bottom"/>
          </w:tcPr>
          <w:p w14:paraId="283909BA" w14:textId="65BEAACA" w:rsidR="0067606D" w:rsidRPr="009937C7" w:rsidRDefault="0067606D" w:rsidP="0067606D">
            <w:pPr>
              <w:pStyle w:val="TabellRader"/>
            </w:pPr>
            <w:r>
              <w:t>40 000</w:t>
            </w:r>
          </w:p>
        </w:tc>
        <w:tc>
          <w:tcPr>
            <w:tcW w:w="1024" w:type="dxa"/>
            <w:vAlign w:val="bottom"/>
          </w:tcPr>
          <w:p w14:paraId="2F36E47C" w14:textId="0B490153" w:rsidR="0067606D" w:rsidRPr="009937C7" w:rsidRDefault="0067606D" w:rsidP="0067606D">
            <w:pPr>
              <w:pStyle w:val="TabellRader"/>
            </w:pPr>
            <w:r>
              <w:t>40 000</w:t>
            </w:r>
          </w:p>
        </w:tc>
      </w:tr>
      <w:tr w:rsidR="0067606D" w:rsidRPr="009937C7" w14:paraId="423BC690" w14:textId="77777777" w:rsidTr="0067606D">
        <w:tc>
          <w:tcPr>
            <w:tcW w:w="993" w:type="dxa"/>
            <w:tcMar>
              <w:left w:w="0" w:type="dxa"/>
              <w:right w:w="0" w:type="dxa"/>
            </w:tcMar>
            <w:vAlign w:val="bottom"/>
          </w:tcPr>
          <w:p w14:paraId="5401B425" w14:textId="77777777" w:rsidR="0067606D" w:rsidRPr="009937C7" w:rsidRDefault="0067606D" w:rsidP="0067606D">
            <w:pPr>
              <w:pStyle w:val="TabellRader"/>
              <w:jc w:val="left"/>
            </w:pPr>
            <w:r>
              <w:t>10</w:t>
            </w:r>
          </w:p>
        </w:tc>
        <w:tc>
          <w:tcPr>
            <w:tcW w:w="3969" w:type="dxa"/>
            <w:vAlign w:val="bottom"/>
          </w:tcPr>
          <w:p w14:paraId="6068D57E" w14:textId="77777777" w:rsidR="0067606D" w:rsidRPr="009937C7" w:rsidRDefault="0067606D" w:rsidP="0067606D">
            <w:pPr>
              <w:pStyle w:val="TabellRader"/>
              <w:jc w:val="left"/>
            </w:pPr>
            <w:r w:rsidRPr="009937C7">
              <w:t>Försäkringskassan</w:t>
            </w:r>
          </w:p>
        </w:tc>
        <w:tc>
          <w:tcPr>
            <w:tcW w:w="1023" w:type="dxa"/>
            <w:vAlign w:val="bottom"/>
          </w:tcPr>
          <w:p w14:paraId="30D32BC0" w14:textId="420251D5" w:rsidR="0067606D" w:rsidRPr="009937C7" w:rsidRDefault="0067606D" w:rsidP="0067606D">
            <w:pPr>
              <w:pStyle w:val="TabellRader"/>
            </w:pPr>
            <w:r>
              <w:t>170</w:t>
            </w:r>
          </w:p>
        </w:tc>
        <w:tc>
          <w:tcPr>
            <w:tcW w:w="1023" w:type="dxa"/>
            <w:vAlign w:val="bottom"/>
          </w:tcPr>
          <w:p w14:paraId="30422A96" w14:textId="255CEE0E" w:rsidR="0067606D" w:rsidRPr="009937C7" w:rsidRDefault="0067606D" w:rsidP="0067606D">
            <w:pPr>
              <w:pStyle w:val="TabellRader"/>
            </w:pPr>
            <w:r>
              <w:t>141</w:t>
            </w:r>
          </w:p>
        </w:tc>
        <w:tc>
          <w:tcPr>
            <w:tcW w:w="1023" w:type="dxa"/>
            <w:vAlign w:val="bottom"/>
          </w:tcPr>
          <w:p w14:paraId="75687B0E" w14:textId="7658D1F4" w:rsidR="0067606D" w:rsidRPr="009937C7" w:rsidRDefault="0067606D" w:rsidP="0067606D">
            <w:pPr>
              <w:pStyle w:val="TabellRader"/>
            </w:pPr>
            <w:r>
              <w:t>170</w:t>
            </w:r>
          </w:p>
        </w:tc>
        <w:tc>
          <w:tcPr>
            <w:tcW w:w="1024" w:type="dxa"/>
            <w:vAlign w:val="bottom"/>
          </w:tcPr>
          <w:p w14:paraId="4445BBA0" w14:textId="7E6AE3A3" w:rsidR="0067606D" w:rsidRPr="009937C7" w:rsidRDefault="0067606D" w:rsidP="0067606D">
            <w:pPr>
              <w:pStyle w:val="TabellRader"/>
            </w:pPr>
            <w:r>
              <w:t>170</w:t>
            </w:r>
          </w:p>
        </w:tc>
      </w:tr>
      <w:tr w:rsidR="0067606D" w:rsidRPr="009937C7" w14:paraId="577790B7" w14:textId="77777777" w:rsidTr="0067606D">
        <w:tc>
          <w:tcPr>
            <w:tcW w:w="993" w:type="dxa"/>
            <w:tcMar>
              <w:left w:w="0" w:type="dxa"/>
              <w:right w:w="0" w:type="dxa"/>
            </w:tcMar>
            <w:vAlign w:val="bottom"/>
          </w:tcPr>
          <w:p w14:paraId="0A3D4933" w14:textId="77777777" w:rsidR="0067606D" w:rsidRPr="009937C7" w:rsidRDefault="0067606D" w:rsidP="0067606D">
            <w:pPr>
              <w:pStyle w:val="TabellRader"/>
              <w:jc w:val="left"/>
            </w:pPr>
            <w:r>
              <w:t>11</w:t>
            </w:r>
          </w:p>
        </w:tc>
        <w:tc>
          <w:tcPr>
            <w:tcW w:w="3969" w:type="dxa"/>
            <w:vAlign w:val="bottom"/>
          </w:tcPr>
          <w:p w14:paraId="6C2DD68F" w14:textId="77777777" w:rsidR="0067606D" w:rsidRPr="009937C7" w:rsidRDefault="0067606D" w:rsidP="0067606D">
            <w:pPr>
              <w:pStyle w:val="TabellRader"/>
              <w:jc w:val="left"/>
            </w:pPr>
            <w:r w:rsidRPr="009937C7">
              <w:t>Pensionsmyndigheten</w:t>
            </w:r>
          </w:p>
        </w:tc>
        <w:tc>
          <w:tcPr>
            <w:tcW w:w="1023" w:type="dxa"/>
            <w:vAlign w:val="bottom"/>
          </w:tcPr>
          <w:p w14:paraId="358D0C28" w14:textId="4E53DE0D" w:rsidR="0067606D" w:rsidRPr="009937C7" w:rsidRDefault="0067606D" w:rsidP="0067606D">
            <w:pPr>
              <w:pStyle w:val="TabellRader"/>
            </w:pPr>
            <w:r>
              <w:t>8 000</w:t>
            </w:r>
          </w:p>
        </w:tc>
        <w:tc>
          <w:tcPr>
            <w:tcW w:w="1023" w:type="dxa"/>
            <w:vAlign w:val="bottom"/>
          </w:tcPr>
          <w:p w14:paraId="7F183D0F" w14:textId="52015134" w:rsidR="0067606D" w:rsidRPr="009937C7" w:rsidRDefault="0067606D" w:rsidP="0067606D">
            <w:pPr>
              <w:pStyle w:val="TabellRader"/>
            </w:pPr>
            <w:r>
              <w:t>1 847</w:t>
            </w:r>
          </w:p>
        </w:tc>
        <w:tc>
          <w:tcPr>
            <w:tcW w:w="1023" w:type="dxa"/>
            <w:vAlign w:val="bottom"/>
          </w:tcPr>
          <w:p w14:paraId="5FEB632E" w14:textId="5EAAF3F4" w:rsidR="0067606D" w:rsidRPr="009937C7" w:rsidRDefault="0067606D" w:rsidP="0067606D">
            <w:pPr>
              <w:pStyle w:val="TabellRader"/>
            </w:pPr>
            <w:r>
              <w:t>8 000</w:t>
            </w:r>
          </w:p>
        </w:tc>
        <w:tc>
          <w:tcPr>
            <w:tcW w:w="1024" w:type="dxa"/>
            <w:vAlign w:val="bottom"/>
          </w:tcPr>
          <w:p w14:paraId="6448C9EE" w14:textId="49DBAB57" w:rsidR="0067606D" w:rsidRPr="009937C7" w:rsidRDefault="0067606D" w:rsidP="0067606D">
            <w:pPr>
              <w:pStyle w:val="TabellRader"/>
            </w:pPr>
            <w:r>
              <w:t>8 000</w:t>
            </w:r>
          </w:p>
        </w:tc>
      </w:tr>
      <w:tr w:rsidR="0067606D" w:rsidRPr="009937C7" w14:paraId="4699681C" w14:textId="77777777" w:rsidTr="0067606D">
        <w:tc>
          <w:tcPr>
            <w:tcW w:w="993" w:type="dxa"/>
            <w:tcMar>
              <w:left w:w="0" w:type="dxa"/>
              <w:right w:w="0" w:type="dxa"/>
            </w:tcMar>
            <w:vAlign w:val="bottom"/>
          </w:tcPr>
          <w:p w14:paraId="4D6153FB" w14:textId="77777777" w:rsidR="0067606D" w:rsidRDefault="0067606D" w:rsidP="0067606D">
            <w:pPr>
              <w:pStyle w:val="TabellRader"/>
              <w:jc w:val="left"/>
            </w:pPr>
            <w:r>
              <w:t>17</w:t>
            </w:r>
          </w:p>
        </w:tc>
        <w:tc>
          <w:tcPr>
            <w:tcW w:w="3969" w:type="dxa"/>
            <w:vAlign w:val="bottom"/>
          </w:tcPr>
          <w:p w14:paraId="29DFACDC" w14:textId="77777777" w:rsidR="0067606D" w:rsidRPr="009937C7" w:rsidRDefault="0067606D" w:rsidP="0067606D">
            <w:pPr>
              <w:pStyle w:val="TabellRader"/>
              <w:jc w:val="left"/>
            </w:pPr>
            <w:r>
              <w:t>Public service-kontot</w:t>
            </w:r>
          </w:p>
        </w:tc>
        <w:tc>
          <w:tcPr>
            <w:tcW w:w="1023" w:type="dxa"/>
            <w:vAlign w:val="bottom"/>
          </w:tcPr>
          <w:p w14:paraId="04F74440" w14:textId="0DF2DD07" w:rsidR="0067606D" w:rsidRDefault="0067606D" w:rsidP="0067606D">
            <w:pPr>
              <w:pStyle w:val="TabellRader"/>
            </w:pPr>
            <w:r>
              <w:t>-</w:t>
            </w:r>
          </w:p>
        </w:tc>
        <w:tc>
          <w:tcPr>
            <w:tcW w:w="1023" w:type="dxa"/>
            <w:vAlign w:val="bottom"/>
          </w:tcPr>
          <w:p w14:paraId="1D01F3F0" w14:textId="4965194D" w:rsidR="0067606D" w:rsidRDefault="0067606D" w:rsidP="0067606D">
            <w:pPr>
              <w:pStyle w:val="TabellRader"/>
            </w:pPr>
            <w:r>
              <w:t>-</w:t>
            </w:r>
          </w:p>
        </w:tc>
        <w:tc>
          <w:tcPr>
            <w:tcW w:w="1023" w:type="dxa"/>
            <w:vAlign w:val="bottom"/>
          </w:tcPr>
          <w:p w14:paraId="6EF809DD" w14:textId="34D1F03C" w:rsidR="0067606D" w:rsidRDefault="0067606D" w:rsidP="0067606D">
            <w:pPr>
              <w:pStyle w:val="TabellRader"/>
            </w:pPr>
            <w:r>
              <w:t>250</w:t>
            </w:r>
          </w:p>
        </w:tc>
        <w:tc>
          <w:tcPr>
            <w:tcW w:w="1024" w:type="dxa"/>
            <w:vAlign w:val="bottom"/>
          </w:tcPr>
          <w:p w14:paraId="3C9F4EA8" w14:textId="3EF50E09" w:rsidR="0067606D" w:rsidRDefault="0067606D" w:rsidP="0067606D">
            <w:pPr>
              <w:pStyle w:val="TabellRader"/>
            </w:pPr>
            <w:r>
              <w:t>250</w:t>
            </w:r>
          </w:p>
        </w:tc>
      </w:tr>
      <w:tr w:rsidR="0067606D" w:rsidRPr="00324438" w14:paraId="3E48C110" w14:textId="77777777" w:rsidTr="0067606D">
        <w:trPr>
          <w:cnfStyle w:val="010000000000" w:firstRow="0" w:lastRow="1" w:firstColumn="0" w:lastColumn="0" w:oddVBand="0" w:evenVBand="0" w:oddHBand="0" w:evenHBand="0" w:firstRowFirstColumn="0" w:firstRowLastColumn="0" w:lastRowFirstColumn="0" w:lastRowLastColumn="0"/>
        </w:trPr>
        <w:tc>
          <w:tcPr>
            <w:tcW w:w="4962" w:type="dxa"/>
            <w:gridSpan w:val="2"/>
            <w:tcMar>
              <w:left w:w="0" w:type="dxa"/>
              <w:right w:w="0" w:type="dxa"/>
            </w:tcMar>
            <w:vAlign w:val="bottom"/>
          </w:tcPr>
          <w:p w14:paraId="063BD54A" w14:textId="61B1706F" w:rsidR="0067606D" w:rsidRPr="00324438" w:rsidRDefault="0067606D" w:rsidP="0067606D">
            <w:pPr>
              <w:pStyle w:val="TabellSlutsumma"/>
              <w:jc w:val="left"/>
              <w:rPr>
                <w:b/>
              </w:rPr>
            </w:pPr>
            <w:r w:rsidRPr="00324438">
              <w:rPr>
                <w:b/>
              </w:rPr>
              <w:t xml:space="preserve">Summa </w:t>
            </w:r>
          </w:p>
        </w:tc>
        <w:tc>
          <w:tcPr>
            <w:tcW w:w="1023" w:type="dxa"/>
            <w:vAlign w:val="bottom"/>
          </w:tcPr>
          <w:p w14:paraId="40722690" w14:textId="73940361" w:rsidR="0067606D" w:rsidRPr="00324438" w:rsidRDefault="0067606D" w:rsidP="0067606D">
            <w:pPr>
              <w:pStyle w:val="TabellSlutsumma"/>
              <w:rPr>
                <w:b/>
              </w:rPr>
            </w:pPr>
            <w:r>
              <w:rPr>
                <w:b/>
              </w:rPr>
              <w:t>299 645</w:t>
            </w:r>
          </w:p>
        </w:tc>
        <w:tc>
          <w:tcPr>
            <w:tcW w:w="1023" w:type="dxa"/>
            <w:vAlign w:val="bottom"/>
          </w:tcPr>
          <w:p w14:paraId="763E425E" w14:textId="0F293010" w:rsidR="0067606D" w:rsidRPr="00324438" w:rsidRDefault="0067606D" w:rsidP="0067606D">
            <w:pPr>
              <w:pStyle w:val="TabellSlutsumma"/>
              <w:rPr>
                <w:b/>
              </w:rPr>
            </w:pPr>
            <w:r>
              <w:rPr>
                <w:b/>
              </w:rPr>
              <w:t>80 925</w:t>
            </w:r>
          </w:p>
        </w:tc>
        <w:tc>
          <w:tcPr>
            <w:tcW w:w="1023" w:type="dxa"/>
            <w:vAlign w:val="bottom"/>
          </w:tcPr>
          <w:p w14:paraId="4D850B1B" w14:textId="26412ADD" w:rsidR="0067606D" w:rsidRPr="00324438" w:rsidRDefault="0067606D" w:rsidP="0067606D">
            <w:pPr>
              <w:pStyle w:val="TabellSlutsumma"/>
              <w:rPr>
                <w:b/>
              </w:rPr>
            </w:pPr>
            <w:r>
              <w:rPr>
                <w:b/>
              </w:rPr>
              <w:t>309 520</w:t>
            </w:r>
          </w:p>
        </w:tc>
        <w:tc>
          <w:tcPr>
            <w:tcW w:w="1024" w:type="dxa"/>
            <w:vAlign w:val="bottom"/>
          </w:tcPr>
          <w:p w14:paraId="0407E780" w14:textId="620F2988" w:rsidR="0067606D" w:rsidRPr="00324438" w:rsidRDefault="0067606D" w:rsidP="0067606D">
            <w:pPr>
              <w:pStyle w:val="TabellSlutsumma"/>
              <w:rPr>
                <w:b/>
              </w:rPr>
            </w:pPr>
            <w:r>
              <w:rPr>
                <w:b/>
              </w:rPr>
              <w:t>318 320</w:t>
            </w:r>
          </w:p>
        </w:tc>
      </w:tr>
    </w:tbl>
    <w:p w14:paraId="0823590F" w14:textId="77777777" w:rsidR="0067606D" w:rsidRPr="00A378A2" w:rsidRDefault="0067606D" w:rsidP="0067606D">
      <w:pPr>
        <w:pStyle w:val="TabellFotnot"/>
      </w:pPr>
      <w:r w:rsidRPr="00A378A2">
        <w:t>Anm.: Affärsverk har inom beslutade kreditramar även möjlighet att låna utanför Riksgäldskontoret.</w:t>
      </w:r>
    </w:p>
    <w:p w14:paraId="564DF179" w14:textId="75DD7D72" w:rsidR="0067606D" w:rsidRDefault="0067606D" w:rsidP="0067606D">
      <w:pPr>
        <w:pStyle w:val="TabellFotnot"/>
      </w:pPr>
      <w:r w:rsidRPr="00A378A2">
        <w:t xml:space="preserve">Källor: </w:t>
      </w:r>
      <w:r>
        <w:t>Årsredovisning för staten</w:t>
      </w:r>
      <w:r w:rsidRPr="00A378A2">
        <w:t xml:space="preserve"> </w:t>
      </w:r>
      <w:r>
        <w:t xml:space="preserve">2018 </w:t>
      </w:r>
      <w:r w:rsidRPr="00A378A2">
        <w:t>och egna beräkningar</w:t>
      </w:r>
      <w:r>
        <w:t>.</w:t>
      </w:r>
    </w:p>
    <w:p w14:paraId="5225E778" w14:textId="2453014A" w:rsidR="0067606D" w:rsidRDefault="0067606D" w:rsidP="0067606D">
      <w:pPr>
        <w:pStyle w:val="TabellFotnot"/>
        <w:sectPr w:rsidR="0067606D" w:rsidSect="0067606D">
          <w:headerReference w:type="even" r:id="rId429"/>
          <w:headerReference w:type="default" r:id="rId430"/>
          <w:footerReference w:type="even" r:id="rId431"/>
          <w:footerReference w:type="default" r:id="rId432"/>
          <w:footerReference w:type="first" r:id="rId433"/>
          <w:type w:val="continuous"/>
          <w:pgSz w:w="11906" w:h="16838" w:code="9"/>
          <w:pgMar w:top="1304" w:right="1871" w:bottom="1531" w:left="1021" w:header="567" w:footer="1077" w:gutter="0"/>
          <w:cols w:space="340"/>
          <w:docGrid w:linePitch="360"/>
        </w:sectPr>
      </w:pPr>
    </w:p>
    <w:p w14:paraId="6804A03C" w14:textId="6D4E1307" w:rsidR="0067606D" w:rsidRDefault="0067606D" w:rsidP="0067606D">
      <w:pPr>
        <w:pStyle w:val="Rubrik2"/>
        <w:spacing w:before="0"/>
      </w:pPr>
      <w:bookmarkStart w:id="381" w:name="_Toc19298885"/>
      <w:r>
        <w:lastRenderedPageBreak/>
        <w:t>Statlig utlåning</w:t>
      </w:r>
      <w:bookmarkEnd w:id="381"/>
    </w:p>
    <w:p w14:paraId="696FF20F" w14:textId="5B30C71D" w:rsidR="0067606D" w:rsidRDefault="0067606D" w:rsidP="0067606D">
      <w:pPr>
        <w:pStyle w:val="Brdtext"/>
      </w:pPr>
      <w:r w:rsidRPr="0010609F">
        <w:t>Regeringen får besluta om utlåning som finansieras med lån i Riksgäldskontoret för det ändamål och intill det belopp som riksdagen har beslutat om. Regeringens förslag till ramar för statlig utlåning under 20</w:t>
      </w:r>
      <w:r>
        <w:t>20</w:t>
      </w:r>
      <w:r w:rsidRPr="0010609F">
        <w:t xml:space="preserve"> lämnas i berörda </w:t>
      </w:r>
      <w:r w:rsidRPr="0010609F">
        <w:t>utgiftsområden i denna proposition och samman</w:t>
      </w:r>
      <w:r>
        <w:softHyphen/>
      </w:r>
      <w:r w:rsidRPr="0010609F">
        <w:t>ställs i</w:t>
      </w:r>
      <w:r>
        <w:t xml:space="preserve"> </w:t>
      </w:r>
      <w:r>
        <w:fldChar w:fldCharType="begin"/>
      </w:r>
      <w:r>
        <w:instrText xml:space="preserve"> REF  _Ref522722716 \* Lower \h </w:instrText>
      </w:r>
      <w:r>
        <w:fldChar w:fldCharType="separate"/>
      </w:r>
      <w:r w:rsidR="00757DA4" w:rsidRPr="00A64B8A">
        <w:t xml:space="preserve">tabell </w:t>
      </w:r>
      <w:r w:rsidR="00757DA4" w:rsidRPr="00757DA4">
        <w:rPr>
          <w:bCs/>
          <w:noProof/>
        </w:rPr>
        <w:t>9</w:t>
      </w:r>
      <w:r w:rsidR="00757DA4" w:rsidRPr="00A64B8A">
        <w:t>.</w:t>
      </w:r>
      <w:r w:rsidR="00757DA4">
        <w:rPr>
          <w:noProof/>
        </w:rPr>
        <w:t>6</w:t>
      </w:r>
      <w:r>
        <w:fldChar w:fldCharType="end"/>
      </w:r>
      <w:r w:rsidRPr="0010609F">
        <w:t>.</w:t>
      </w:r>
      <w:r>
        <w:t xml:space="preserve"> De föreslagna ramarna uppgår till sammanlagt 364,6 miljarder kronor.</w:t>
      </w:r>
    </w:p>
    <w:p w14:paraId="7C1185A2" w14:textId="2EACAC07" w:rsidR="0067606D" w:rsidRDefault="0067606D" w:rsidP="0067606D">
      <w:pPr>
        <w:pStyle w:val="Brdtextmedindrag"/>
        <w:sectPr w:rsidR="0067606D" w:rsidSect="0067606D">
          <w:headerReference w:type="even" r:id="rId434"/>
          <w:headerReference w:type="default" r:id="rId435"/>
          <w:footerReference w:type="even" r:id="rId436"/>
          <w:footerReference w:type="default" r:id="rId437"/>
          <w:footerReference w:type="first" r:id="rId438"/>
          <w:pgSz w:w="11906" w:h="16838" w:code="9"/>
          <w:pgMar w:top="1304" w:right="1871" w:bottom="1531" w:left="1021" w:header="567" w:footer="1077" w:gutter="0"/>
          <w:cols w:num="2" w:space="340"/>
          <w:docGrid w:linePitch="360"/>
        </w:sectPr>
      </w:pPr>
      <w:r>
        <w:t>Den statliga utlåningen som helhet redovisas i</w:t>
      </w:r>
      <w:r w:rsidRPr="0010609F">
        <w:t xml:space="preserve"> skrivelsen Årsredovisning för staten 201</w:t>
      </w:r>
      <w:r>
        <w:t>8</w:t>
      </w:r>
      <w:r w:rsidRPr="0010609F">
        <w:t xml:space="preserve"> (skr.</w:t>
      </w:r>
      <w:r>
        <w:t> </w:t>
      </w:r>
      <w:r w:rsidRPr="0010609F">
        <w:t>201</w:t>
      </w:r>
      <w:r>
        <w:t>8</w:t>
      </w:r>
      <w:r w:rsidRPr="0010609F">
        <w:t>/1</w:t>
      </w:r>
      <w:r>
        <w:t>9</w:t>
      </w:r>
      <w:r w:rsidRPr="0010609F">
        <w:t>:101).</w:t>
      </w:r>
    </w:p>
    <w:p w14:paraId="2ABCEC96" w14:textId="39F6C9B0" w:rsidR="0067606D" w:rsidRDefault="0067606D" w:rsidP="0067606D">
      <w:pPr>
        <w:pStyle w:val="Brdtext"/>
      </w:pPr>
    </w:p>
    <w:p w14:paraId="0DB81883" w14:textId="0EF5BD0A" w:rsidR="0067606D" w:rsidRPr="00A64B8A" w:rsidRDefault="0067606D" w:rsidP="0067606D">
      <w:pPr>
        <w:pStyle w:val="TabellRubrik"/>
      </w:pPr>
      <w:bookmarkStart w:id="382" w:name="_Ref522722716"/>
      <w:bookmarkStart w:id="383" w:name="_Toc19299041"/>
      <w:r w:rsidRPr="00A64B8A">
        <w:t xml:space="preserve">Tabell </w:t>
      </w:r>
      <w:fldSimple w:instr=" STYLEREF &quot;Rubrik 1&quot;\n \* MERGEFORMAT ">
        <w:r w:rsidR="00757DA4" w:rsidRPr="00757DA4">
          <w:rPr>
            <w:bCs/>
            <w:noProof/>
          </w:rPr>
          <w:t>9</w:t>
        </w:r>
      </w:fldSimple>
      <w:r w:rsidRPr="00A64B8A">
        <w:t>.</w:t>
      </w:r>
      <w:fldSimple w:instr=" SEQ Tabell \* Arabic \s 1  \* MERGEFORMAT ">
        <w:r w:rsidR="00757DA4">
          <w:rPr>
            <w:noProof/>
          </w:rPr>
          <w:t>6</w:t>
        </w:r>
      </w:fldSimple>
      <w:bookmarkEnd w:id="382"/>
      <w:r w:rsidRPr="00A64B8A">
        <w:rPr>
          <w:noProof/>
        </w:rPr>
        <w:tab/>
      </w:r>
      <w:r w:rsidRPr="00A64B8A">
        <w:t>Ramar för statlig utlåning</w:t>
      </w:r>
      <w:r>
        <w:t xml:space="preserve"> under 2020, förslag i denna proposition</w:t>
      </w:r>
      <w:bookmarkEnd w:id="383"/>
    </w:p>
    <w:p w14:paraId="6A91002D" w14:textId="77777777" w:rsidR="0067606D" w:rsidRPr="00344E06" w:rsidRDefault="0067606D" w:rsidP="0067606D">
      <w:pPr>
        <w:pStyle w:val="TabellUnderrubrik"/>
      </w:pPr>
      <w:r w:rsidRPr="00344E06">
        <w:t>Miljoner kronor</w:t>
      </w:r>
    </w:p>
    <w:tbl>
      <w:tblPr>
        <w:tblStyle w:val="RKEgentabell"/>
        <w:tblW w:w="9055" w:type="dxa"/>
        <w:tblInd w:w="0" w:type="dxa"/>
        <w:tblLayout w:type="fixed"/>
        <w:tblLook w:val="0060" w:firstRow="1" w:lastRow="1" w:firstColumn="0" w:lastColumn="0" w:noHBand="0" w:noVBand="0"/>
      </w:tblPr>
      <w:tblGrid>
        <w:gridCol w:w="851"/>
        <w:gridCol w:w="4678"/>
        <w:gridCol w:w="881"/>
        <w:gridCol w:w="882"/>
        <w:gridCol w:w="881"/>
        <w:gridCol w:w="882"/>
      </w:tblGrid>
      <w:tr w:rsidR="0067606D" w:rsidRPr="00587BEE" w14:paraId="11C8EEE4" w14:textId="77777777" w:rsidTr="0067606D">
        <w:trPr>
          <w:cnfStyle w:val="100000000000" w:firstRow="1" w:lastRow="0" w:firstColumn="0" w:lastColumn="0" w:oddVBand="0" w:evenVBand="0" w:oddHBand="0" w:evenHBand="0" w:firstRowFirstColumn="0" w:firstRowLastColumn="0" w:lastRowFirstColumn="0" w:lastRowLastColumn="0"/>
        </w:trPr>
        <w:tc>
          <w:tcPr>
            <w:tcW w:w="851" w:type="dxa"/>
            <w:tcMar>
              <w:left w:w="0" w:type="dxa"/>
              <w:right w:w="0" w:type="dxa"/>
            </w:tcMar>
          </w:tcPr>
          <w:p w14:paraId="616A1695" w14:textId="77777777" w:rsidR="0067606D" w:rsidRDefault="0067606D" w:rsidP="0067606D">
            <w:pPr>
              <w:pStyle w:val="TabellHuvud"/>
              <w:jc w:val="left"/>
            </w:pPr>
          </w:p>
          <w:p w14:paraId="57C0AD17" w14:textId="05C5E1AE" w:rsidR="0067606D" w:rsidRPr="00587BEE" w:rsidRDefault="0067606D" w:rsidP="0067606D">
            <w:pPr>
              <w:pStyle w:val="TabellHuvud"/>
              <w:jc w:val="left"/>
            </w:pPr>
            <w:r>
              <w:t>Utgiftsområde</w:t>
            </w:r>
          </w:p>
        </w:tc>
        <w:tc>
          <w:tcPr>
            <w:tcW w:w="4678" w:type="dxa"/>
          </w:tcPr>
          <w:p w14:paraId="15BD3708" w14:textId="77777777" w:rsidR="0067606D" w:rsidRPr="00587BEE" w:rsidRDefault="0067606D" w:rsidP="0067606D">
            <w:pPr>
              <w:pStyle w:val="TabellHuvud"/>
              <w:jc w:val="left"/>
            </w:pPr>
          </w:p>
        </w:tc>
        <w:tc>
          <w:tcPr>
            <w:tcW w:w="881" w:type="dxa"/>
            <w:vAlign w:val="bottom"/>
          </w:tcPr>
          <w:p w14:paraId="16F4E20F" w14:textId="37276315" w:rsidR="0067606D" w:rsidRPr="00587BEE" w:rsidRDefault="0067606D" w:rsidP="0067606D">
            <w:pPr>
              <w:pStyle w:val="TabellHuvud"/>
            </w:pPr>
            <w:r>
              <w:t>Ram</w:t>
            </w:r>
            <w:r>
              <w:br/>
              <w:t>2018</w:t>
            </w:r>
          </w:p>
        </w:tc>
        <w:tc>
          <w:tcPr>
            <w:tcW w:w="882" w:type="dxa"/>
            <w:vAlign w:val="bottom"/>
          </w:tcPr>
          <w:p w14:paraId="1030E365" w14:textId="77777777" w:rsidR="0067606D" w:rsidRDefault="0067606D" w:rsidP="0067606D">
            <w:pPr>
              <w:pStyle w:val="TabellHuvud"/>
            </w:pPr>
            <w:r>
              <w:t xml:space="preserve">Utlåning </w:t>
            </w:r>
          </w:p>
          <w:p w14:paraId="4B911D1C" w14:textId="4263F814" w:rsidR="0067606D" w:rsidRPr="00587BEE" w:rsidRDefault="0067606D" w:rsidP="0067606D">
            <w:pPr>
              <w:pStyle w:val="TabellHuvud"/>
            </w:pPr>
            <w:r>
              <w:t>2018-12-31</w:t>
            </w:r>
          </w:p>
        </w:tc>
        <w:tc>
          <w:tcPr>
            <w:tcW w:w="881" w:type="dxa"/>
            <w:vAlign w:val="bottom"/>
          </w:tcPr>
          <w:p w14:paraId="127F0458" w14:textId="21CF22F4" w:rsidR="0067606D" w:rsidRPr="00587BEE" w:rsidRDefault="0067606D" w:rsidP="0067606D">
            <w:pPr>
              <w:pStyle w:val="TabellHuvud"/>
            </w:pPr>
            <w:r>
              <w:t>Ram</w:t>
            </w:r>
            <w:r>
              <w:br/>
              <w:t>2019</w:t>
            </w:r>
          </w:p>
        </w:tc>
        <w:tc>
          <w:tcPr>
            <w:tcW w:w="882" w:type="dxa"/>
            <w:vAlign w:val="bottom"/>
          </w:tcPr>
          <w:p w14:paraId="4D9D4063" w14:textId="77777777" w:rsidR="0067606D" w:rsidRDefault="0067606D" w:rsidP="0067606D">
            <w:pPr>
              <w:pStyle w:val="TabellHuvud"/>
            </w:pPr>
            <w:r>
              <w:t xml:space="preserve">Förslag </w:t>
            </w:r>
          </w:p>
          <w:p w14:paraId="2DD65007" w14:textId="106A0061" w:rsidR="0067606D" w:rsidRPr="00587BEE" w:rsidRDefault="0067606D" w:rsidP="0067606D">
            <w:pPr>
              <w:pStyle w:val="TabellHuvud"/>
            </w:pPr>
            <w:r>
              <w:t>2020</w:t>
            </w:r>
          </w:p>
        </w:tc>
      </w:tr>
      <w:tr w:rsidR="0067606D" w:rsidRPr="00587BEE" w14:paraId="5C4265AF" w14:textId="77777777" w:rsidTr="0067606D">
        <w:tc>
          <w:tcPr>
            <w:tcW w:w="851" w:type="dxa"/>
            <w:tcMar>
              <w:left w:w="0" w:type="dxa"/>
              <w:right w:w="0" w:type="dxa"/>
            </w:tcMar>
            <w:vAlign w:val="bottom"/>
          </w:tcPr>
          <w:p w14:paraId="40C5C18D" w14:textId="11EB4158" w:rsidR="0067606D" w:rsidRPr="00587BEE" w:rsidRDefault="0067606D" w:rsidP="0067606D">
            <w:pPr>
              <w:pStyle w:val="TabellRader"/>
              <w:jc w:val="left"/>
            </w:pPr>
            <w:r>
              <w:t>15</w:t>
            </w:r>
          </w:p>
        </w:tc>
        <w:tc>
          <w:tcPr>
            <w:tcW w:w="4678" w:type="dxa"/>
            <w:vAlign w:val="bottom"/>
          </w:tcPr>
          <w:p w14:paraId="7D9F1F54" w14:textId="206D745C" w:rsidR="0067606D" w:rsidRPr="00587BEE" w:rsidRDefault="0067606D" w:rsidP="0067606D">
            <w:pPr>
              <w:pStyle w:val="TabellRader"/>
              <w:jc w:val="left"/>
            </w:pPr>
            <w:r>
              <w:t>Studielån</w:t>
            </w:r>
          </w:p>
        </w:tc>
        <w:tc>
          <w:tcPr>
            <w:tcW w:w="881" w:type="dxa"/>
            <w:vAlign w:val="bottom"/>
          </w:tcPr>
          <w:p w14:paraId="5C81C2F0" w14:textId="4041EAB1" w:rsidR="0067606D" w:rsidRDefault="0067606D" w:rsidP="0067606D">
            <w:pPr>
              <w:pStyle w:val="TabellRader"/>
            </w:pPr>
            <w:r>
              <w:t>223 000</w:t>
            </w:r>
          </w:p>
        </w:tc>
        <w:tc>
          <w:tcPr>
            <w:tcW w:w="882" w:type="dxa"/>
            <w:vAlign w:val="bottom"/>
          </w:tcPr>
          <w:p w14:paraId="792060E7" w14:textId="1410F177" w:rsidR="0067606D" w:rsidRDefault="0067606D" w:rsidP="0067606D">
            <w:pPr>
              <w:pStyle w:val="TabellRader"/>
            </w:pPr>
            <w:r>
              <w:t>222 415</w:t>
            </w:r>
          </w:p>
        </w:tc>
        <w:tc>
          <w:tcPr>
            <w:tcW w:w="881" w:type="dxa"/>
            <w:vAlign w:val="bottom"/>
          </w:tcPr>
          <w:p w14:paraId="6A327773" w14:textId="06A7DBAF" w:rsidR="0067606D" w:rsidRDefault="0067606D" w:rsidP="0067606D">
            <w:pPr>
              <w:pStyle w:val="TabellRader"/>
            </w:pPr>
            <w:r>
              <w:t>230</w:t>
            </w:r>
            <w:r>
              <w:rPr>
                <w:rFonts w:ascii="Cambria" w:hAnsi="Cambria" w:cs="Cambria"/>
              </w:rPr>
              <w:t> </w:t>
            </w:r>
            <w:r>
              <w:t>500</w:t>
            </w:r>
            <w:r w:rsidRPr="0083126E">
              <w:rPr>
                <w:vertAlign w:val="superscript"/>
              </w:rPr>
              <w:t>1</w:t>
            </w:r>
          </w:p>
        </w:tc>
        <w:tc>
          <w:tcPr>
            <w:tcW w:w="882" w:type="dxa"/>
            <w:vAlign w:val="bottom"/>
          </w:tcPr>
          <w:p w14:paraId="2D1D6898" w14:textId="6EDE53DB" w:rsidR="0067606D" w:rsidRDefault="0067606D" w:rsidP="0067606D">
            <w:pPr>
              <w:pStyle w:val="TabellRader"/>
            </w:pPr>
            <w:r>
              <w:t>238 200</w:t>
            </w:r>
          </w:p>
        </w:tc>
      </w:tr>
      <w:tr w:rsidR="0067606D" w:rsidRPr="00587BEE" w14:paraId="40F5DBDC" w14:textId="77777777" w:rsidTr="0067606D">
        <w:tc>
          <w:tcPr>
            <w:tcW w:w="851" w:type="dxa"/>
            <w:tcMar>
              <w:left w:w="0" w:type="dxa"/>
              <w:right w:w="0" w:type="dxa"/>
            </w:tcMar>
            <w:vAlign w:val="bottom"/>
          </w:tcPr>
          <w:p w14:paraId="4DA95CE0" w14:textId="77777777" w:rsidR="0067606D" w:rsidRPr="00587BEE" w:rsidRDefault="0067606D" w:rsidP="0067606D">
            <w:pPr>
              <w:pStyle w:val="TabellRader"/>
              <w:jc w:val="left"/>
            </w:pPr>
            <w:r w:rsidRPr="00587BEE">
              <w:t>17</w:t>
            </w:r>
          </w:p>
        </w:tc>
        <w:tc>
          <w:tcPr>
            <w:tcW w:w="4678" w:type="dxa"/>
            <w:vAlign w:val="bottom"/>
          </w:tcPr>
          <w:p w14:paraId="755CEA9E" w14:textId="77777777" w:rsidR="0067606D" w:rsidRPr="00587BEE" w:rsidRDefault="0067606D" w:rsidP="0067606D">
            <w:pPr>
              <w:pStyle w:val="TabellRader"/>
              <w:jc w:val="left"/>
            </w:pPr>
            <w:r w:rsidRPr="00587BEE">
              <w:t>Kungliga Dramatiska teatern AB</w:t>
            </w:r>
          </w:p>
        </w:tc>
        <w:tc>
          <w:tcPr>
            <w:tcW w:w="881" w:type="dxa"/>
            <w:vAlign w:val="bottom"/>
          </w:tcPr>
          <w:p w14:paraId="08A1A929" w14:textId="4919A208" w:rsidR="0067606D" w:rsidRPr="00587BEE" w:rsidRDefault="0067606D" w:rsidP="0067606D">
            <w:pPr>
              <w:pStyle w:val="TabellRader"/>
            </w:pPr>
            <w:r>
              <w:t>70</w:t>
            </w:r>
          </w:p>
        </w:tc>
        <w:tc>
          <w:tcPr>
            <w:tcW w:w="882" w:type="dxa"/>
            <w:vAlign w:val="bottom"/>
          </w:tcPr>
          <w:p w14:paraId="3CE343D1" w14:textId="4C9DEF42" w:rsidR="0067606D" w:rsidRPr="00587BEE" w:rsidRDefault="0067606D" w:rsidP="0067606D">
            <w:pPr>
              <w:pStyle w:val="TabellRader"/>
            </w:pPr>
            <w:r>
              <w:t>25</w:t>
            </w:r>
          </w:p>
        </w:tc>
        <w:tc>
          <w:tcPr>
            <w:tcW w:w="881" w:type="dxa"/>
            <w:vAlign w:val="bottom"/>
          </w:tcPr>
          <w:p w14:paraId="19177210" w14:textId="28ECFAB8" w:rsidR="0067606D" w:rsidRPr="00587BEE" w:rsidRDefault="0067606D" w:rsidP="0067606D">
            <w:pPr>
              <w:pStyle w:val="TabellRader"/>
            </w:pPr>
            <w:r>
              <w:t>70</w:t>
            </w:r>
          </w:p>
        </w:tc>
        <w:tc>
          <w:tcPr>
            <w:tcW w:w="882" w:type="dxa"/>
            <w:vAlign w:val="bottom"/>
          </w:tcPr>
          <w:p w14:paraId="337F97F8" w14:textId="611B320F" w:rsidR="0067606D" w:rsidRPr="00587BEE" w:rsidRDefault="0067606D" w:rsidP="0067606D">
            <w:pPr>
              <w:pStyle w:val="TabellRader"/>
            </w:pPr>
            <w:r>
              <w:t>70</w:t>
            </w:r>
          </w:p>
        </w:tc>
      </w:tr>
      <w:tr w:rsidR="0067606D" w:rsidRPr="00587BEE" w14:paraId="47FBD306" w14:textId="77777777" w:rsidTr="0067606D">
        <w:tc>
          <w:tcPr>
            <w:tcW w:w="851" w:type="dxa"/>
            <w:tcMar>
              <w:left w:w="0" w:type="dxa"/>
              <w:right w:w="0" w:type="dxa"/>
            </w:tcMar>
            <w:vAlign w:val="bottom"/>
          </w:tcPr>
          <w:p w14:paraId="33006DCD" w14:textId="77777777" w:rsidR="0067606D" w:rsidRPr="00587BEE" w:rsidRDefault="0067606D" w:rsidP="0067606D">
            <w:pPr>
              <w:pStyle w:val="TabellRader"/>
              <w:jc w:val="left"/>
            </w:pPr>
            <w:r w:rsidRPr="00587BEE">
              <w:t>17</w:t>
            </w:r>
          </w:p>
        </w:tc>
        <w:tc>
          <w:tcPr>
            <w:tcW w:w="4678" w:type="dxa"/>
            <w:vAlign w:val="bottom"/>
          </w:tcPr>
          <w:p w14:paraId="32811403" w14:textId="77777777" w:rsidR="0067606D" w:rsidRPr="00587BEE" w:rsidRDefault="0067606D" w:rsidP="0067606D">
            <w:pPr>
              <w:pStyle w:val="TabellRader"/>
              <w:jc w:val="left"/>
            </w:pPr>
            <w:r w:rsidRPr="00587BEE">
              <w:t>Kungliga Operan AB</w:t>
            </w:r>
          </w:p>
        </w:tc>
        <w:tc>
          <w:tcPr>
            <w:tcW w:w="881" w:type="dxa"/>
            <w:vAlign w:val="bottom"/>
          </w:tcPr>
          <w:p w14:paraId="1CE975F5" w14:textId="187DEB86" w:rsidR="0067606D" w:rsidRPr="00587BEE" w:rsidRDefault="0067606D" w:rsidP="0067606D">
            <w:pPr>
              <w:pStyle w:val="TabellRader"/>
            </w:pPr>
            <w:r>
              <w:t>126</w:t>
            </w:r>
          </w:p>
        </w:tc>
        <w:tc>
          <w:tcPr>
            <w:tcW w:w="882" w:type="dxa"/>
            <w:vAlign w:val="bottom"/>
          </w:tcPr>
          <w:p w14:paraId="435EFAB1" w14:textId="5A5B8ED5" w:rsidR="0067606D" w:rsidRPr="00587BEE" w:rsidRDefault="0067606D" w:rsidP="0067606D">
            <w:pPr>
              <w:pStyle w:val="TabellRader"/>
            </w:pPr>
            <w:r>
              <w:t>96</w:t>
            </w:r>
          </w:p>
        </w:tc>
        <w:tc>
          <w:tcPr>
            <w:tcW w:w="881" w:type="dxa"/>
            <w:vAlign w:val="bottom"/>
          </w:tcPr>
          <w:p w14:paraId="58D03740" w14:textId="27C7E413" w:rsidR="0067606D" w:rsidRPr="00587BEE" w:rsidRDefault="0067606D" w:rsidP="0067606D">
            <w:pPr>
              <w:pStyle w:val="TabellRader"/>
            </w:pPr>
            <w:r>
              <w:t>126</w:t>
            </w:r>
          </w:p>
        </w:tc>
        <w:tc>
          <w:tcPr>
            <w:tcW w:w="882" w:type="dxa"/>
            <w:vAlign w:val="bottom"/>
          </w:tcPr>
          <w:p w14:paraId="46E4862A" w14:textId="26013448" w:rsidR="0067606D" w:rsidRPr="00587BEE" w:rsidRDefault="0067606D" w:rsidP="0067606D">
            <w:pPr>
              <w:pStyle w:val="TabellRader"/>
            </w:pPr>
            <w:r>
              <w:t>126</w:t>
            </w:r>
          </w:p>
        </w:tc>
      </w:tr>
      <w:tr w:rsidR="0067606D" w:rsidRPr="00587BEE" w14:paraId="6E25032F" w14:textId="77777777" w:rsidTr="0067606D">
        <w:tc>
          <w:tcPr>
            <w:tcW w:w="851" w:type="dxa"/>
            <w:tcMar>
              <w:left w:w="0" w:type="dxa"/>
              <w:right w:w="0" w:type="dxa"/>
            </w:tcMar>
            <w:vAlign w:val="bottom"/>
          </w:tcPr>
          <w:p w14:paraId="22DB57E3" w14:textId="77777777" w:rsidR="0067606D" w:rsidRPr="00587BEE" w:rsidRDefault="0067606D" w:rsidP="0067606D">
            <w:pPr>
              <w:pStyle w:val="TabellRader"/>
              <w:jc w:val="left"/>
            </w:pPr>
            <w:r w:rsidRPr="00587BEE">
              <w:t>21</w:t>
            </w:r>
          </w:p>
        </w:tc>
        <w:tc>
          <w:tcPr>
            <w:tcW w:w="4678" w:type="dxa"/>
            <w:vAlign w:val="bottom"/>
          </w:tcPr>
          <w:p w14:paraId="53C7569C" w14:textId="77777777" w:rsidR="0067606D" w:rsidRPr="00587BEE" w:rsidRDefault="0067606D" w:rsidP="0067606D">
            <w:pPr>
              <w:pStyle w:val="TabellRader"/>
              <w:jc w:val="left"/>
            </w:pPr>
            <w:r w:rsidRPr="00587BEE">
              <w:t>Affärsverket svenska kraftnäts utlåning till nätföretag</w:t>
            </w:r>
          </w:p>
        </w:tc>
        <w:tc>
          <w:tcPr>
            <w:tcW w:w="881" w:type="dxa"/>
            <w:vAlign w:val="bottom"/>
          </w:tcPr>
          <w:p w14:paraId="215292E3" w14:textId="343C70C6" w:rsidR="0067606D" w:rsidRPr="00587BEE" w:rsidRDefault="0067606D" w:rsidP="0067606D">
            <w:pPr>
              <w:pStyle w:val="TabellRader"/>
            </w:pPr>
            <w:r>
              <w:t>700</w:t>
            </w:r>
          </w:p>
        </w:tc>
        <w:tc>
          <w:tcPr>
            <w:tcW w:w="882" w:type="dxa"/>
            <w:vAlign w:val="bottom"/>
          </w:tcPr>
          <w:p w14:paraId="77D9DDBC" w14:textId="0AE358E1" w:rsidR="0067606D" w:rsidRPr="00587BEE" w:rsidRDefault="0067606D" w:rsidP="0067606D">
            <w:pPr>
              <w:pStyle w:val="TabellRader"/>
            </w:pPr>
            <w:r>
              <w:t>110</w:t>
            </w:r>
          </w:p>
        </w:tc>
        <w:tc>
          <w:tcPr>
            <w:tcW w:w="881" w:type="dxa"/>
            <w:vAlign w:val="bottom"/>
          </w:tcPr>
          <w:p w14:paraId="6BD7359B" w14:textId="2E8E1E66" w:rsidR="0067606D" w:rsidRPr="00587BEE" w:rsidRDefault="0067606D" w:rsidP="0067606D">
            <w:pPr>
              <w:pStyle w:val="TabellRader"/>
            </w:pPr>
            <w:r>
              <w:t>700</w:t>
            </w:r>
          </w:p>
        </w:tc>
        <w:tc>
          <w:tcPr>
            <w:tcW w:w="882" w:type="dxa"/>
            <w:vAlign w:val="bottom"/>
          </w:tcPr>
          <w:p w14:paraId="3A30687B" w14:textId="0A17DD76" w:rsidR="0067606D" w:rsidRPr="00587BEE" w:rsidRDefault="0067606D" w:rsidP="0067606D">
            <w:pPr>
              <w:pStyle w:val="TabellRader"/>
            </w:pPr>
            <w:r>
              <w:t>700</w:t>
            </w:r>
          </w:p>
        </w:tc>
      </w:tr>
      <w:tr w:rsidR="0067606D" w:rsidRPr="00587BEE" w14:paraId="0E8DFF4C" w14:textId="77777777" w:rsidTr="0067606D">
        <w:tc>
          <w:tcPr>
            <w:tcW w:w="851" w:type="dxa"/>
            <w:tcMar>
              <w:left w:w="0" w:type="dxa"/>
              <w:right w:w="0" w:type="dxa"/>
            </w:tcMar>
          </w:tcPr>
          <w:p w14:paraId="1CF80D60" w14:textId="77777777" w:rsidR="0067606D" w:rsidRPr="00587BEE" w:rsidRDefault="0067606D" w:rsidP="0067606D">
            <w:pPr>
              <w:pStyle w:val="TabellRader"/>
              <w:jc w:val="left"/>
            </w:pPr>
            <w:r w:rsidRPr="00587BEE">
              <w:t>21</w:t>
            </w:r>
          </w:p>
        </w:tc>
        <w:tc>
          <w:tcPr>
            <w:tcW w:w="4678" w:type="dxa"/>
            <w:vAlign w:val="bottom"/>
          </w:tcPr>
          <w:p w14:paraId="7325D38B" w14:textId="77777777" w:rsidR="0067606D" w:rsidRPr="00587BEE" w:rsidRDefault="0067606D" w:rsidP="0067606D">
            <w:pPr>
              <w:pStyle w:val="TabellRader"/>
              <w:jc w:val="left"/>
            </w:pPr>
            <w:r w:rsidRPr="00587BEE">
              <w:t>Delägarlån till bolag i vilka Affärsverket svenska kraftnät förvaltar statens aktier</w:t>
            </w:r>
          </w:p>
        </w:tc>
        <w:tc>
          <w:tcPr>
            <w:tcW w:w="881" w:type="dxa"/>
            <w:vAlign w:val="bottom"/>
          </w:tcPr>
          <w:p w14:paraId="0D317A21" w14:textId="3C9BE606" w:rsidR="0067606D" w:rsidRPr="00587BEE" w:rsidRDefault="0067606D" w:rsidP="0067606D">
            <w:pPr>
              <w:pStyle w:val="TabellRader"/>
            </w:pPr>
            <w:r>
              <w:t>500</w:t>
            </w:r>
          </w:p>
        </w:tc>
        <w:tc>
          <w:tcPr>
            <w:tcW w:w="882" w:type="dxa"/>
            <w:vAlign w:val="bottom"/>
          </w:tcPr>
          <w:p w14:paraId="3E26F691" w14:textId="4ABEB0A9" w:rsidR="0067606D" w:rsidRPr="00587BEE" w:rsidRDefault="0067606D" w:rsidP="0067606D">
            <w:pPr>
              <w:pStyle w:val="TabellRader"/>
            </w:pPr>
            <w:r>
              <w:t>235</w:t>
            </w:r>
          </w:p>
        </w:tc>
        <w:tc>
          <w:tcPr>
            <w:tcW w:w="881" w:type="dxa"/>
            <w:vAlign w:val="bottom"/>
          </w:tcPr>
          <w:p w14:paraId="309BBD9F" w14:textId="3542523D" w:rsidR="0067606D" w:rsidRPr="00587BEE" w:rsidRDefault="0067606D" w:rsidP="0067606D">
            <w:pPr>
              <w:pStyle w:val="TabellRader"/>
            </w:pPr>
            <w:r>
              <w:t>500</w:t>
            </w:r>
          </w:p>
        </w:tc>
        <w:tc>
          <w:tcPr>
            <w:tcW w:w="882" w:type="dxa"/>
            <w:vAlign w:val="bottom"/>
          </w:tcPr>
          <w:p w14:paraId="61C64690" w14:textId="0BFB0106" w:rsidR="0067606D" w:rsidRPr="00587BEE" w:rsidRDefault="0067606D" w:rsidP="0067606D">
            <w:pPr>
              <w:pStyle w:val="TabellRader"/>
            </w:pPr>
            <w:r>
              <w:t>500</w:t>
            </w:r>
          </w:p>
        </w:tc>
      </w:tr>
      <w:tr w:rsidR="0067606D" w:rsidRPr="00587BEE" w14:paraId="2AD60FD7" w14:textId="77777777" w:rsidTr="0067606D">
        <w:tc>
          <w:tcPr>
            <w:tcW w:w="851" w:type="dxa"/>
            <w:tcMar>
              <w:left w:w="0" w:type="dxa"/>
              <w:right w:w="0" w:type="dxa"/>
            </w:tcMar>
            <w:vAlign w:val="bottom"/>
          </w:tcPr>
          <w:p w14:paraId="7887B92F" w14:textId="77777777" w:rsidR="0067606D" w:rsidRPr="00587BEE" w:rsidRDefault="0067606D" w:rsidP="0067606D">
            <w:pPr>
              <w:pStyle w:val="TabellRader"/>
              <w:jc w:val="left"/>
            </w:pPr>
            <w:r w:rsidRPr="00587BEE">
              <w:t>24</w:t>
            </w:r>
          </w:p>
        </w:tc>
        <w:tc>
          <w:tcPr>
            <w:tcW w:w="4678" w:type="dxa"/>
            <w:vAlign w:val="bottom"/>
          </w:tcPr>
          <w:p w14:paraId="09D83138" w14:textId="77777777" w:rsidR="0067606D" w:rsidRPr="00587BEE" w:rsidRDefault="0067606D" w:rsidP="0067606D">
            <w:pPr>
              <w:pStyle w:val="TabellRader"/>
              <w:jc w:val="left"/>
            </w:pPr>
            <w:r w:rsidRPr="00587BEE">
              <w:t>Svensk exportkredit AB</w:t>
            </w:r>
          </w:p>
        </w:tc>
        <w:tc>
          <w:tcPr>
            <w:tcW w:w="881" w:type="dxa"/>
            <w:vAlign w:val="bottom"/>
          </w:tcPr>
          <w:p w14:paraId="45E4EF9C" w14:textId="67713263" w:rsidR="0067606D" w:rsidRPr="00587BEE" w:rsidRDefault="0067606D" w:rsidP="0067606D">
            <w:pPr>
              <w:pStyle w:val="TabellRader"/>
            </w:pPr>
            <w:r>
              <w:t>125 000</w:t>
            </w:r>
          </w:p>
        </w:tc>
        <w:tc>
          <w:tcPr>
            <w:tcW w:w="882" w:type="dxa"/>
            <w:vAlign w:val="bottom"/>
          </w:tcPr>
          <w:p w14:paraId="7AC90B56" w14:textId="554737C3" w:rsidR="0067606D" w:rsidRPr="00587BEE" w:rsidRDefault="0067606D" w:rsidP="0067606D">
            <w:pPr>
              <w:pStyle w:val="TabellRader"/>
            </w:pPr>
            <w:r>
              <w:t>0</w:t>
            </w:r>
          </w:p>
        </w:tc>
        <w:tc>
          <w:tcPr>
            <w:tcW w:w="881" w:type="dxa"/>
            <w:vAlign w:val="bottom"/>
          </w:tcPr>
          <w:p w14:paraId="526CE0F9" w14:textId="26309B7D" w:rsidR="0067606D" w:rsidRPr="00587BEE" w:rsidRDefault="0067606D" w:rsidP="0067606D">
            <w:pPr>
              <w:pStyle w:val="TabellRader"/>
            </w:pPr>
            <w:r>
              <w:t>125 000</w:t>
            </w:r>
          </w:p>
        </w:tc>
        <w:tc>
          <w:tcPr>
            <w:tcW w:w="882" w:type="dxa"/>
            <w:vAlign w:val="bottom"/>
          </w:tcPr>
          <w:p w14:paraId="35FFA126" w14:textId="402892F9" w:rsidR="0067606D" w:rsidRPr="00587BEE" w:rsidRDefault="0067606D" w:rsidP="0067606D">
            <w:pPr>
              <w:pStyle w:val="TabellRader"/>
            </w:pPr>
            <w:r>
              <w:t>125 000</w:t>
            </w:r>
          </w:p>
        </w:tc>
      </w:tr>
      <w:tr w:rsidR="0067606D" w:rsidRPr="00C359D2" w14:paraId="02E2E442" w14:textId="77777777" w:rsidTr="0067606D">
        <w:trPr>
          <w:cnfStyle w:val="010000000000" w:firstRow="0" w:lastRow="1" w:firstColumn="0" w:lastColumn="0" w:oddVBand="0" w:evenVBand="0" w:oddHBand="0" w:evenHBand="0" w:firstRowFirstColumn="0" w:firstRowLastColumn="0" w:lastRowFirstColumn="0" w:lastRowLastColumn="0"/>
        </w:trPr>
        <w:tc>
          <w:tcPr>
            <w:tcW w:w="5529" w:type="dxa"/>
            <w:gridSpan w:val="2"/>
            <w:tcMar>
              <w:left w:w="0" w:type="dxa"/>
              <w:right w:w="0" w:type="dxa"/>
            </w:tcMar>
            <w:vAlign w:val="bottom"/>
          </w:tcPr>
          <w:p w14:paraId="712A6732" w14:textId="0E22B864" w:rsidR="0067606D" w:rsidRPr="00587BEE" w:rsidRDefault="0067606D" w:rsidP="0067606D">
            <w:pPr>
              <w:pStyle w:val="TabellSlutsumma"/>
              <w:jc w:val="left"/>
              <w:rPr>
                <w:b/>
              </w:rPr>
            </w:pPr>
            <w:r w:rsidRPr="00587BEE">
              <w:rPr>
                <w:b/>
              </w:rPr>
              <w:t xml:space="preserve">Summa </w:t>
            </w:r>
          </w:p>
        </w:tc>
        <w:tc>
          <w:tcPr>
            <w:tcW w:w="881" w:type="dxa"/>
            <w:vAlign w:val="bottom"/>
          </w:tcPr>
          <w:p w14:paraId="02C5DCEF" w14:textId="585966C7" w:rsidR="0067606D" w:rsidRPr="00636E52" w:rsidRDefault="0067606D" w:rsidP="0067606D">
            <w:pPr>
              <w:pStyle w:val="TabellSlutsumma"/>
              <w:rPr>
                <w:b/>
              </w:rPr>
            </w:pPr>
            <w:r>
              <w:rPr>
                <w:b/>
              </w:rPr>
              <w:t>349 396</w:t>
            </w:r>
          </w:p>
        </w:tc>
        <w:tc>
          <w:tcPr>
            <w:tcW w:w="882" w:type="dxa"/>
            <w:vAlign w:val="bottom"/>
          </w:tcPr>
          <w:p w14:paraId="7BB9625C" w14:textId="589F1D26" w:rsidR="0067606D" w:rsidRPr="00636E52" w:rsidRDefault="0067606D" w:rsidP="0067606D">
            <w:pPr>
              <w:pStyle w:val="TabellSlutsumma"/>
              <w:rPr>
                <w:b/>
              </w:rPr>
            </w:pPr>
            <w:r>
              <w:rPr>
                <w:b/>
              </w:rPr>
              <w:t>222 881</w:t>
            </w:r>
          </w:p>
        </w:tc>
        <w:tc>
          <w:tcPr>
            <w:tcW w:w="881" w:type="dxa"/>
            <w:vAlign w:val="bottom"/>
          </w:tcPr>
          <w:p w14:paraId="0DA0B9C0" w14:textId="7AA60E04" w:rsidR="0067606D" w:rsidRPr="00636E52" w:rsidRDefault="0067606D" w:rsidP="0067606D">
            <w:pPr>
              <w:pStyle w:val="TabellSlutsumma"/>
              <w:rPr>
                <w:b/>
              </w:rPr>
            </w:pPr>
            <w:r>
              <w:rPr>
                <w:b/>
              </w:rPr>
              <w:t>356 896</w:t>
            </w:r>
          </w:p>
        </w:tc>
        <w:tc>
          <w:tcPr>
            <w:tcW w:w="882" w:type="dxa"/>
            <w:vAlign w:val="bottom"/>
          </w:tcPr>
          <w:p w14:paraId="6A02A78E" w14:textId="25667B81" w:rsidR="0067606D" w:rsidRPr="000E0B23" w:rsidRDefault="0067606D" w:rsidP="0067606D">
            <w:pPr>
              <w:pStyle w:val="TabellSlutsumma"/>
              <w:rPr>
                <w:b/>
              </w:rPr>
            </w:pPr>
            <w:r>
              <w:rPr>
                <w:b/>
              </w:rPr>
              <w:t>364 596</w:t>
            </w:r>
          </w:p>
        </w:tc>
      </w:tr>
    </w:tbl>
    <w:p w14:paraId="49DD6786" w14:textId="77777777" w:rsidR="0067606D" w:rsidRDefault="0067606D" w:rsidP="0067606D">
      <w:pPr>
        <w:pStyle w:val="TabellFotnot"/>
      </w:pPr>
      <w:r w:rsidRPr="0083126E">
        <w:rPr>
          <w:vertAlign w:val="superscript"/>
        </w:rPr>
        <w:t>1</w:t>
      </w:r>
      <w:r>
        <w:t>Inklusive förslag i Höständringsbudget för 2019.</w:t>
      </w:r>
    </w:p>
    <w:p w14:paraId="4BA43662" w14:textId="66B28FE4" w:rsidR="0067606D" w:rsidRDefault="0067606D" w:rsidP="0067606D">
      <w:pPr>
        <w:pStyle w:val="TabellFotnot"/>
      </w:pPr>
      <w:r w:rsidRPr="00587BEE">
        <w:t xml:space="preserve">Källor: </w:t>
      </w:r>
      <w:r>
        <w:t>Årsredovisning för staten 2018</w:t>
      </w:r>
      <w:r w:rsidRPr="00587BEE">
        <w:t xml:space="preserve"> och egna beräkningar.</w:t>
      </w:r>
    </w:p>
    <w:p w14:paraId="7FB29E80" w14:textId="77777777" w:rsidR="0067606D" w:rsidRDefault="0067606D" w:rsidP="0067606D">
      <w:pPr>
        <w:pStyle w:val="Brdtextmedindrag"/>
      </w:pPr>
    </w:p>
    <w:p w14:paraId="38D707E1" w14:textId="77777777" w:rsidR="0067606D" w:rsidRDefault="0067606D" w:rsidP="0067606D">
      <w:pPr>
        <w:pStyle w:val="Brdtext"/>
        <w:sectPr w:rsidR="0067606D" w:rsidSect="0067606D">
          <w:headerReference w:type="even" r:id="rId439"/>
          <w:headerReference w:type="default" r:id="rId440"/>
          <w:footerReference w:type="even" r:id="rId441"/>
          <w:footerReference w:type="default" r:id="rId442"/>
          <w:footerReference w:type="first" r:id="rId443"/>
          <w:type w:val="continuous"/>
          <w:pgSz w:w="11906" w:h="16838" w:code="9"/>
          <w:pgMar w:top="1304" w:right="1871" w:bottom="1531" w:left="1021" w:header="567" w:footer="1077" w:gutter="0"/>
          <w:cols w:space="340"/>
          <w:docGrid w:linePitch="360"/>
        </w:sectPr>
      </w:pPr>
    </w:p>
    <w:p w14:paraId="612392E9" w14:textId="2454E6B1" w:rsidR="0067606D" w:rsidRDefault="0067606D" w:rsidP="0067606D">
      <w:pPr>
        <w:pStyle w:val="Rubrik2"/>
        <w:spacing w:before="0"/>
      </w:pPr>
      <w:bookmarkStart w:id="384" w:name="_Toc19298886"/>
      <w:r>
        <w:lastRenderedPageBreak/>
        <w:t>Statliga garantier</w:t>
      </w:r>
      <w:bookmarkEnd w:id="384"/>
    </w:p>
    <w:p w14:paraId="78B865E0" w14:textId="77777777" w:rsidR="0067606D" w:rsidRDefault="0067606D" w:rsidP="0067606D">
      <w:pPr>
        <w:pStyle w:val="Brdtext"/>
      </w:pPr>
      <w:r>
        <w:t xml:space="preserve">Regeringen får besluta om att ställa ut kredit-garantier och göra andra liknande åtaganden för det ändamål och intill det belopp som riksdagen har beslutat om. </w:t>
      </w:r>
    </w:p>
    <w:p w14:paraId="286D9EAF" w14:textId="7961125C" w:rsidR="0067606D" w:rsidRDefault="0067606D" w:rsidP="0067606D">
      <w:pPr>
        <w:pStyle w:val="Brdtextmedindrag"/>
      </w:pPr>
      <w:r>
        <w:t>Regeringens förslag till ramar för garanti</w:t>
      </w:r>
      <w:r>
        <w:softHyphen/>
        <w:t xml:space="preserve">verksamheten under 2020 lämnas under </w:t>
      </w:r>
      <w:r>
        <w:t xml:space="preserve">respektive utgiftsområde och sammanställs i </w:t>
      </w:r>
      <w:r>
        <w:fldChar w:fldCharType="begin"/>
      </w:r>
      <w:r>
        <w:instrText xml:space="preserve"> REF  _Ref529535780 \* Lower \h </w:instrText>
      </w:r>
      <w:r>
        <w:fldChar w:fldCharType="separate"/>
      </w:r>
      <w:r w:rsidR="00757DA4" w:rsidRPr="00A64B8A">
        <w:t xml:space="preserve">tabell </w:t>
      </w:r>
      <w:r w:rsidR="00757DA4" w:rsidRPr="00757DA4">
        <w:rPr>
          <w:bCs/>
          <w:noProof/>
        </w:rPr>
        <w:t>9</w:t>
      </w:r>
      <w:r w:rsidR="00757DA4" w:rsidRPr="00A64B8A">
        <w:t>.</w:t>
      </w:r>
      <w:r w:rsidR="00757DA4">
        <w:rPr>
          <w:noProof/>
        </w:rPr>
        <w:t>7</w:t>
      </w:r>
      <w:r>
        <w:fldChar w:fldCharType="end"/>
      </w:r>
      <w:r>
        <w:t>. De föreslagna ramarna uppgår till sammanlagt 1 433 miljarder kronor.</w:t>
      </w:r>
    </w:p>
    <w:p w14:paraId="50750139" w14:textId="05293E50" w:rsidR="0067606D" w:rsidRDefault="0067606D" w:rsidP="0067606D">
      <w:pPr>
        <w:pStyle w:val="Brdtextmedindrag"/>
      </w:pPr>
      <w:r>
        <w:t>Garantiverksamheten som helhet redovisas i skrivelsen Årsredovisning för staten 2018 (skr. 2018/19:101).</w:t>
      </w:r>
    </w:p>
    <w:p w14:paraId="50B48867" w14:textId="61A1E668" w:rsidR="0067606D" w:rsidRPr="00B83706" w:rsidRDefault="0067606D" w:rsidP="0067606D">
      <w:pPr>
        <w:pStyle w:val="Brdtextmedindrag"/>
        <w:jc w:val="left"/>
        <w:sectPr w:rsidR="0067606D" w:rsidRPr="00B83706" w:rsidSect="0067606D">
          <w:headerReference w:type="even" r:id="rId444"/>
          <w:headerReference w:type="default" r:id="rId445"/>
          <w:footerReference w:type="even" r:id="rId446"/>
          <w:footerReference w:type="default" r:id="rId447"/>
          <w:footerReference w:type="first" r:id="rId448"/>
          <w:pgSz w:w="11906" w:h="16838" w:code="9"/>
          <w:pgMar w:top="1304" w:right="1871" w:bottom="1531" w:left="1021" w:header="567" w:footer="1077" w:gutter="0"/>
          <w:cols w:num="2" w:space="340"/>
          <w:docGrid w:linePitch="360"/>
        </w:sectPr>
      </w:pPr>
    </w:p>
    <w:p w14:paraId="381EAE9B" w14:textId="774B9E02" w:rsidR="0067606D" w:rsidRPr="0010609F" w:rsidRDefault="0067606D" w:rsidP="0067606D">
      <w:pPr>
        <w:pStyle w:val="Brdtext"/>
      </w:pPr>
    </w:p>
    <w:p w14:paraId="48C354CC" w14:textId="56EC6DAC" w:rsidR="0067606D" w:rsidRPr="00A64B8A" w:rsidRDefault="0067606D" w:rsidP="0067606D">
      <w:pPr>
        <w:pStyle w:val="TabellRubrik"/>
      </w:pPr>
      <w:bookmarkStart w:id="385" w:name="_Ref529535780"/>
      <w:bookmarkStart w:id="386" w:name="_Toc19299042"/>
      <w:r w:rsidRPr="00A64B8A">
        <w:t xml:space="preserve">Tabell </w:t>
      </w:r>
      <w:fldSimple w:instr=" STYLEREF &quot;Rubrik 1&quot;\n \* MERGEFORMAT ">
        <w:r w:rsidR="00757DA4" w:rsidRPr="00757DA4">
          <w:rPr>
            <w:bCs/>
            <w:noProof/>
          </w:rPr>
          <w:t>9</w:t>
        </w:r>
      </w:fldSimple>
      <w:r w:rsidRPr="00A64B8A">
        <w:t>.</w:t>
      </w:r>
      <w:fldSimple w:instr=" SEQ Tabell \* Arabic \s 1  \* MERGEFORMAT ">
        <w:r w:rsidR="00757DA4">
          <w:rPr>
            <w:noProof/>
          </w:rPr>
          <w:t>7</w:t>
        </w:r>
      </w:fldSimple>
      <w:bookmarkEnd w:id="385"/>
      <w:r w:rsidRPr="00A64B8A">
        <w:rPr>
          <w:noProof/>
        </w:rPr>
        <w:tab/>
      </w:r>
      <w:r w:rsidRPr="00A64B8A">
        <w:t>Garantiramar</w:t>
      </w:r>
      <w:r>
        <w:t xml:space="preserve"> 2020, förslag i denna proposition</w:t>
      </w:r>
      <w:bookmarkEnd w:id="386"/>
    </w:p>
    <w:p w14:paraId="0898E7C9" w14:textId="77777777" w:rsidR="0067606D" w:rsidRPr="002C4026" w:rsidRDefault="0067606D" w:rsidP="0067606D">
      <w:pPr>
        <w:pStyle w:val="TabellUnderrubrik"/>
      </w:pPr>
      <w:r w:rsidRPr="002C4026">
        <w:t>Miljoner kronor</w:t>
      </w:r>
    </w:p>
    <w:tbl>
      <w:tblPr>
        <w:tblStyle w:val="RKEgentabell"/>
        <w:tblW w:w="5000" w:type="pct"/>
        <w:tblInd w:w="0" w:type="dxa"/>
        <w:tblLook w:val="0060" w:firstRow="1" w:lastRow="1" w:firstColumn="0" w:lastColumn="0" w:noHBand="0" w:noVBand="0"/>
      </w:tblPr>
      <w:tblGrid>
        <w:gridCol w:w="968"/>
        <w:gridCol w:w="4446"/>
        <w:gridCol w:w="892"/>
        <w:gridCol w:w="896"/>
        <w:gridCol w:w="894"/>
        <w:gridCol w:w="918"/>
      </w:tblGrid>
      <w:tr w:rsidR="0067606D" w:rsidRPr="00C359D2" w14:paraId="2B211624" w14:textId="77777777" w:rsidTr="0067606D">
        <w:trPr>
          <w:cnfStyle w:val="100000000000" w:firstRow="1" w:lastRow="0" w:firstColumn="0" w:lastColumn="0" w:oddVBand="0" w:evenVBand="0" w:oddHBand="0" w:evenHBand="0" w:firstRowFirstColumn="0" w:firstRowLastColumn="0" w:lastRowFirstColumn="0" w:lastRowLastColumn="0"/>
        </w:trPr>
        <w:tc>
          <w:tcPr>
            <w:tcW w:w="537" w:type="pct"/>
            <w:vAlign w:val="bottom"/>
          </w:tcPr>
          <w:p w14:paraId="327A51BE" w14:textId="6F215751" w:rsidR="0067606D" w:rsidRPr="002C4026" w:rsidRDefault="0067606D" w:rsidP="0067606D">
            <w:pPr>
              <w:pStyle w:val="TabellHuvud"/>
              <w:jc w:val="left"/>
            </w:pPr>
            <w:r>
              <w:t>Utgiftsområde</w:t>
            </w:r>
          </w:p>
        </w:tc>
        <w:tc>
          <w:tcPr>
            <w:tcW w:w="2466" w:type="pct"/>
            <w:tcMar>
              <w:left w:w="0" w:type="dxa"/>
              <w:right w:w="0" w:type="dxa"/>
            </w:tcMar>
            <w:vAlign w:val="bottom"/>
          </w:tcPr>
          <w:p w14:paraId="6D00BD0B" w14:textId="43A7D3FD" w:rsidR="0067606D" w:rsidRPr="002C4026" w:rsidRDefault="0067606D" w:rsidP="0067606D">
            <w:pPr>
              <w:pStyle w:val="TabellHuvud"/>
              <w:jc w:val="left"/>
            </w:pPr>
            <w:r>
              <w:t>Myndighet/Ändamål</w:t>
            </w:r>
          </w:p>
        </w:tc>
        <w:tc>
          <w:tcPr>
            <w:tcW w:w="495" w:type="pct"/>
            <w:vAlign w:val="bottom"/>
          </w:tcPr>
          <w:p w14:paraId="50614395" w14:textId="2541355A" w:rsidR="0067606D" w:rsidRPr="002C4026" w:rsidRDefault="0067606D" w:rsidP="0067606D">
            <w:pPr>
              <w:pStyle w:val="TabellHuvud"/>
            </w:pPr>
            <w:r w:rsidRPr="002C4026">
              <w:t>Ram 201</w:t>
            </w:r>
            <w:r>
              <w:t>8</w:t>
            </w:r>
          </w:p>
        </w:tc>
        <w:tc>
          <w:tcPr>
            <w:tcW w:w="497" w:type="pct"/>
            <w:vAlign w:val="bottom"/>
          </w:tcPr>
          <w:p w14:paraId="3E6A9D3F" w14:textId="18B8048A" w:rsidR="0067606D" w:rsidRPr="002C4026" w:rsidRDefault="0067606D" w:rsidP="0067606D">
            <w:pPr>
              <w:pStyle w:val="TabellHuvud"/>
            </w:pPr>
            <w:r>
              <w:t>Utestående åtagande</w:t>
            </w:r>
            <w:r w:rsidRPr="002C4026">
              <w:t xml:space="preserve"> </w:t>
            </w:r>
            <w:r>
              <w:t>2018-12-31</w:t>
            </w:r>
          </w:p>
        </w:tc>
        <w:tc>
          <w:tcPr>
            <w:tcW w:w="496" w:type="pct"/>
            <w:vAlign w:val="bottom"/>
          </w:tcPr>
          <w:p w14:paraId="1B1F45DE" w14:textId="3F3F30A2" w:rsidR="0067606D" w:rsidRPr="002C4026" w:rsidRDefault="0067606D" w:rsidP="0067606D">
            <w:pPr>
              <w:pStyle w:val="TabellHuvud"/>
            </w:pPr>
            <w:r w:rsidRPr="002C4026">
              <w:t>Ram 201</w:t>
            </w:r>
            <w:r>
              <w:t>9</w:t>
            </w:r>
          </w:p>
        </w:tc>
        <w:tc>
          <w:tcPr>
            <w:tcW w:w="509" w:type="pct"/>
            <w:vAlign w:val="bottom"/>
          </w:tcPr>
          <w:p w14:paraId="19C8102C" w14:textId="0FCF9811" w:rsidR="0067606D" w:rsidRPr="002C4026" w:rsidRDefault="0067606D" w:rsidP="0067606D">
            <w:pPr>
              <w:pStyle w:val="TabellHuvud"/>
            </w:pPr>
            <w:r w:rsidRPr="002C4026">
              <w:t>Föreslagna garantiramar 20</w:t>
            </w:r>
            <w:r>
              <w:t>20</w:t>
            </w:r>
          </w:p>
        </w:tc>
      </w:tr>
      <w:tr w:rsidR="0067606D" w:rsidRPr="002C4026" w14:paraId="71EB4BCD" w14:textId="77777777" w:rsidTr="0067606D">
        <w:tc>
          <w:tcPr>
            <w:tcW w:w="537" w:type="pct"/>
          </w:tcPr>
          <w:p w14:paraId="5ADDA3AC" w14:textId="77777777" w:rsidR="0067606D" w:rsidRPr="002C4026" w:rsidRDefault="0067606D" w:rsidP="0067606D">
            <w:pPr>
              <w:pStyle w:val="TabellRader"/>
              <w:jc w:val="left"/>
              <w:rPr>
                <w:b/>
              </w:rPr>
            </w:pPr>
          </w:p>
        </w:tc>
        <w:tc>
          <w:tcPr>
            <w:tcW w:w="2466" w:type="pct"/>
            <w:tcMar>
              <w:left w:w="0" w:type="dxa"/>
              <w:right w:w="0" w:type="dxa"/>
            </w:tcMar>
            <w:vAlign w:val="bottom"/>
          </w:tcPr>
          <w:p w14:paraId="2F5B38B9" w14:textId="3FEBF9DF" w:rsidR="0067606D" w:rsidRPr="002C4026" w:rsidRDefault="0067606D" w:rsidP="0067606D">
            <w:pPr>
              <w:pStyle w:val="TabellRader"/>
              <w:jc w:val="left"/>
              <w:rPr>
                <w:b/>
              </w:rPr>
            </w:pPr>
            <w:r w:rsidRPr="002C4026">
              <w:rPr>
                <w:b/>
              </w:rPr>
              <w:t>Riksgäldskontoret</w:t>
            </w:r>
          </w:p>
        </w:tc>
        <w:tc>
          <w:tcPr>
            <w:tcW w:w="495" w:type="pct"/>
            <w:vAlign w:val="bottom"/>
          </w:tcPr>
          <w:p w14:paraId="599BDC49" w14:textId="77777777" w:rsidR="0067606D" w:rsidRPr="002C4026" w:rsidRDefault="0067606D" w:rsidP="0067606D">
            <w:pPr>
              <w:pStyle w:val="TabellRader"/>
              <w:rPr>
                <w:b/>
              </w:rPr>
            </w:pPr>
          </w:p>
        </w:tc>
        <w:tc>
          <w:tcPr>
            <w:tcW w:w="497" w:type="pct"/>
            <w:vAlign w:val="bottom"/>
          </w:tcPr>
          <w:p w14:paraId="4B5EB682" w14:textId="77777777" w:rsidR="0067606D" w:rsidRPr="002C4026" w:rsidRDefault="0067606D" w:rsidP="0067606D">
            <w:pPr>
              <w:pStyle w:val="TabellRader"/>
              <w:rPr>
                <w:b/>
              </w:rPr>
            </w:pPr>
          </w:p>
        </w:tc>
        <w:tc>
          <w:tcPr>
            <w:tcW w:w="496" w:type="pct"/>
            <w:vAlign w:val="bottom"/>
          </w:tcPr>
          <w:p w14:paraId="0B8C78D7" w14:textId="77777777" w:rsidR="0067606D" w:rsidRPr="002C4026" w:rsidRDefault="0067606D" w:rsidP="0067606D">
            <w:pPr>
              <w:pStyle w:val="TabellRader"/>
              <w:rPr>
                <w:b/>
              </w:rPr>
            </w:pPr>
          </w:p>
        </w:tc>
        <w:tc>
          <w:tcPr>
            <w:tcW w:w="509" w:type="pct"/>
            <w:vAlign w:val="bottom"/>
          </w:tcPr>
          <w:p w14:paraId="27047AE4" w14:textId="77777777" w:rsidR="0067606D" w:rsidRPr="002C4026" w:rsidRDefault="0067606D" w:rsidP="0067606D">
            <w:pPr>
              <w:pStyle w:val="TabellRader"/>
              <w:rPr>
                <w:b/>
              </w:rPr>
            </w:pPr>
          </w:p>
        </w:tc>
      </w:tr>
      <w:tr w:rsidR="0067606D" w:rsidRPr="002C4026" w14:paraId="203CCE82" w14:textId="77777777" w:rsidTr="0067606D">
        <w:trPr>
          <w:trHeight w:val="266"/>
        </w:trPr>
        <w:tc>
          <w:tcPr>
            <w:tcW w:w="537" w:type="pct"/>
          </w:tcPr>
          <w:p w14:paraId="7366BA73" w14:textId="35E9F505" w:rsidR="0067606D" w:rsidRPr="002C4026" w:rsidRDefault="0067606D" w:rsidP="0067606D">
            <w:pPr>
              <w:pStyle w:val="TabellRader"/>
              <w:jc w:val="left"/>
            </w:pPr>
            <w:r>
              <w:t>2</w:t>
            </w:r>
          </w:p>
        </w:tc>
        <w:tc>
          <w:tcPr>
            <w:tcW w:w="2466" w:type="pct"/>
            <w:tcMar>
              <w:left w:w="0" w:type="dxa"/>
              <w:right w:w="0" w:type="dxa"/>
            </w:tcMar>
            <w:vAlign w:val="bottom"/>
          </w:tcPr>
          <w:p w14:paraId="6AC7E28B" w14:textId="6C2570D6" w:rsidR="0067606D" w:rsidRPr="002C4026" w:rsidRDefault="0067606D" w:rsidP="0067606D">
            <w:pPr>
              <w:pStyle w:val="TabellRader"/>
              <w:jc w:val="left"/>
            </w:pPr>
            <w:r w:rsidRPr="002C4026">
              <w:t>Stabilitetsfonden</w:t>
            </w:r>
          </w:p>
        </w:tc>
        <w:tc>
          <w:tcPr>
            <w:tcW w:w="495" w:type="pct"/>
            <w:vAlign w:val="bottom"/>
          </w:tcPr>
          <w:p w14:paraId="114ADE11" w14:textId="77777777" w:rsidR="0067606D" w:rsidRPr="002C4026" w:rsidRDefault="0067606D" w:rsidP="0067606D">
            <w:pPr>
              <w:pStyle w:val="TabellRader"/>
            </w:pPr>
            <w:r>
              <w:t>750 000</w:t>
            </w:r>
          </w:p>
        </w:tc>
        <w:tc>
          <w:tcPr>
            <w:tcW w:w="497" w:type="pct"/>
            <w:vAlign w:val="bottom"/>
          </w:tcPr>
          <w:p w14:paraId="0035F77D" w14:textId="793859EC" w:rsidR="0067606D" w:rsidRPr="002C4026" w:rsidRDefault="0067606D" w:rsidP="0067606D">
            <w:pPr>
              <w:pStyle w:val="TabellRader"/>
            </w:pPr>
            <w:r>
              <w:t>0</w:t>
            </w:r>
          </w:p>
        </w:tc>
        <w:tc>
          <w:tcPr>
            <w:tcW w:w="496" w:type="pct"/>
            <w:vAlign w:val="bottom"/>
          </w:tcPr>
          <w:p w14:paraId="31642A90" w14:textId="77777777" w:rsidR="0067606D" w:rsidRPr="002C4026" w:rsidRDefault="0067606D" w:rsidP="0067606D">
            <w:pPr>
              <w:pStyle w:val="TabellRader"/>
            </w:pPr>
            <w:r>
              <w:t xml:space="preserve">750 </w:t>
            </w:r>
            <w:r w:rsidRPr="005E1328">
              <w:t>000</w:t>
            </w:r>
          </w:p>
        </w:tc>
        <w:tc>
          <w:tcPr>
            <w:tcW w:w="509" w:type="pct"/>
            <w:vAlign w:val="bottom"/>
          </w:tcPr>
          <w:p w14:paraId="6AC199F9" w14:textId="77777777" w:rsidR="0067606D" w:rsidRPr="002C4026" w:rsidRDefault="0067606D" w:rsidP="0067606D">
            <w:pPr>
              <w:pStyle w:val="TabellRader"/>
            </w:pPr>
            <w:r>
              <w:t>750 000</w:t>
            </w:r>
          </w:p>
        </w:tc>
      </w:tr>
      <w:tr w:rsidR="0067606D" w:rsidRPr="002C4026" w14:paraId="391FD606" w14:textId="77777777" w:rsidTr="0067606D">
        <w:tc>
          <w:tcPr>
            <w:tcW w:w="537" w:type="pct"/>
          </w:tcPr>
          <w:p w14:paraId="713F9C76" w14:textId="6B69A00C" w:rsidR="0067606D" w:rsidRPr="002C4026" w:rsidRDefault="0067606D" w:rsidP="0067606D">
            <w:pPr>
              <w:pStyle w:val="TabellRader"/>
              <w:jc w:val="left"/>
            </w:pPr>
            <w:r>
              <w:t>2</w:t>
            </w:r>
          </w:p>
        </w:tc>
        <w:tc>
          <w:tcPr>
            <w:tcW w:w="2466" w:type="pct"/>
            <w:tcMar>
              <w:left w:w="0" w:type="dxa"/>
              <w:right w:w="0" w:type="dxa"/>
            </w:tcMar>
            <w:vAlign w:val="bottom"/>
          </w:tcPr>
          <w:p w14:paraId="57CB1E07" w14:textId="35A40AD0" w:rsidR="0067606D" w:rsidRPr="002C4026" w:rsidRDefault="0067606D" w:rsidP="0067606D">
            <w:pPr>
              <w:pStyle w:val="TabellRader"/>
              <w:jc w:val="left"/>
            </w:pPr>
            <w:r w:rsidRPr="002C4026">
              <w:t>Resolutionsreserven</w:t>
            </w:r>
          </w:p>
        </w:tc>
        <w:tc>
          <w:tcPr>
            <w:tcW w:w="495" w:type="pct"/>
            <w:vAlign w:val="bottom"/>
          </w:tcPr>
          <w:p w14:paraId="264BD35A" w14:textId="77777777" w:rsidR="0067606D" w:rsidRPr="002C4026" w:rsidRDefault="0067606D" w:rsidP="0067606D">
            <w:pPr>
              <w:pStyle w:val="TabellRader"/>
            </w:pPr>
            <w:r>
              <w:t>200 000</w:t>
            </w:r>
          </w:p>
        </w:tc>
        <w:tc>
          <w:tcPr>
            <w:tcW w:w="497" w:type="pct"/>
            <w:vAlign w:val="bottom"/>
          </w:tcPr>
          <w:p w14:paraId="45F7F13F" w14:textId="3838B8A6" w:rsidR="0067606D" w:rsidRPr="002C4026" w:rsidRDefault="0067606D" w:rsidP="0067606D">
            <w:pPr>
              <w:pStyle w:val="TabellRader"/>
            </w:pPr>
            <w:r>
              <w:t>0</w:t>
            </w:r>
          </w:p>
        </w:tc>
        <w:tc>
          <w:tcPr>
            <w:tcW w:w="496" w:type="pct"/>
            <w:vAlign w:val="bottom"/>
          </w:tcPr>
          <w:p w14:paraId="53EED7A6" w14:textId="77777777" w:rsidR="0067606D" w:rsidRPr="002C4026" w:rsidRDefault="0067606D" w:rsidP="0067606D">
            <w:pPr>
              <w:pStyle w:val="TabellRader"/>
            </w:pPr>
            <w:r>
              <w:t>200 000</w:t>
            </w:r>
          </w:p>
        </w:tc>
        <w:tc>
          <w:tcPr>
            <w:tcW w:w="509" w:type="pct"/>
            <w:vAlign w:val="bottom"/>
          </w:tcPr>
          <w:p w14:paraId="0CD3EC60" w14:textId="77777777" w:rsidR="0067606D" w:rsidRPr="002C4026" w:rsidRDefault="0067606D" w:rsidP="0067606D">
            <w:pPr>
              <w:pStyle w:val="TabellRader"/>
            </w:pPr>
            <w:r>
              <w:t>200 000</w:t>
            </w:r>
          </w:p>
        </w:tc>
      </w:tr>
      <w:tr w:rsidR="0067606D" w:rsidRPr="002C4026" w14:paraId="189CBDCF" w14:textId="77777777" w:rsidTr="0067606D">
        <w:tc>
          <w:tcPr>
            <w:tcW w:w="537" w:type="pct"/>
          </w:tcPr>
          <w:p w14:paraId="7CD5C016" w14:textId="77777777" w:rsidR="0067606D" w:rsidRPr="002C4026" w:rsidRDefault="0067606D" w:rsidP="0067606D">
            <w:pPr>
              <w:pStyle w:val="TabellRader"/>
              <w:jc w:val="left"/>
              <w:rPr>
                <w:b/>
              </w:rPr>
            </w:pPr>
          </w:p>
        </w:tc>
        <w:tc>
          <w:tcPr>
            <w:tcW w:w="2466" w:type="pct"/>
            <w:tcMar>
              <w:left w:w="0" w:type="dxa"/>
              <w:right w:w="0" w:type="dxa"/>
            </w:tcMar>
            <w:vAlign w:val="bottom"/>
          </w:tcPr>
          <w:p w14:paraId="2F36FB43" w14:textId="77777777" w:rsidR="0067606D" w:rsidRPr="002C4026" w:rsidRDefault="0067606D" w:rsidP="0067606D">
            <w:pPr>
              <w:pStyle w:val="TabellRader"/>
              <w:jc w:val="left"/>
              <w:rPr>
                <w:b/>
              </w:rPr>
            </w:pPr>
            <w:r w:rsidRPr="002C4026">
              <w:rPr>
                <w:b/>
              </w:rPr>
              <w:t>Sida</w:t>
            </w:r>
          </w:p>
        </w:tc>
        <w:tc>
          <w:tcPr>
            <w:tcW w:w="495" w:type="pct"/>
            <w:vAlign w:val="bottom"/>
          </w:tcPr>
          <w:p w14:paraId="6B520923" w14:textId="77777777" w:rsidR="0067606D" w:rsidRPr="002C4026" w:rsidRDefault="0067606D" w:rsidP="0067606D">
            <w:pPr>
              <w:pStyle w:val="TabellRader"/>
              <w:rPr>
                <w:b/>
              </w:rPr>
            </w:pPr>
          </w:p>
        </w:tc>
        <w:tc>
          <w:tcPr>
            <w:tcW w:w="497" w:type="pct"/>
            <w:vAlign w:val="bottom"/>
          </w:tcPr>
          <w:p w14:paraId="45356EB6" w14:textId="77777777" w:rsidR="0067606D" w:rsidRPr="002C4026" w:rsidRDefault="0067606D" w:rsidP="0067606D">
            <w:pPr>
              <w:pStyle w:val="TabellRader"/>
              <w:rPr>
                <w:b/>
              </w:rPr>
            </w:pPr>
          </w:p>
        </w:tc>
        <w:tc>
          <w:tcPr>
            <w:tcW w:w="496" w:type="pct"/>
            <w:vAlign w:val="bottom"/>
          </w:tcPr>
          <w:p w14:paraId="2DE524A5" w14:textId="77777777" w:rsidR="0067606D" w:rsidRPr="002C4026" w:rsidRDefault="0067606D" w:rsidP="0067606D">
            <w:pPr>
              <w:pStyle w:val="TabellRader"/>
              <w:rPr>
                <w:b/>
              </w:rPr>
            </w:pPr>
          </w:p>
        </w:tc>
        <w:tc>
          <w:tcPr>
            <w:tcW w:w="509" w:type="pct"/>
            <w:vAlign w:val="bottom"/>
          </w:tcPr>
          <w:p w14:paraId="4ABB9054" w14:textId="77777777" w:rsidR="0067606D" w:rsidRPr="002C4026" w:rsidRDefault="0067606D" w:rsidP="0067606D">
            <w:pPr>
              <w:pStyle w:val="TabellRader"/>
              <w:rPr>
                <w:b/>
              </w:rPr>
            </w:pPr>
          </w:p>
        </w:tc>
      </w:tr>
      <w:tr w:rsidR="0067606D" w:rsidRPr="002C4026" w14:paraId="06931290" w14:textId="77777777" w:rsidTr="0067606D">
        <w:tc>
          <w:tcPr>
            <w:tcW w:w="537" w:type="pct"/>
          </w:tcPr>
          <w:p w14:paraId="502A7920" w14:textId="77777777" w:rsidR="0067606D" w:rsidRPr="002C4026" w:rsidRDefault="0067606D" w:rsidP="0067606D">
            <w:pPr>
              <w:pStyle w:val="TabellRader"/>
              <w:jc w:val="left"/>
            </w:pPr>
            <w:r>
              <w:t>7</w:t>
            </w:r>
          </w:p>
        </w:tc>
        <w:tc>
          <w:tcPr>
            <w:tcW w:w="2466" w:type="pct"/>
            <w:tcMar>
              <w:left w:w="0" w:type="dxa"/>
              <w:right w:w="0" w:type="dxa"/>
            </w:tcMar>
            <w:vAlign w:val="bottom"/>
          </w:tcPr>
          <w:p w14:paraId="0875B30B" w14:textId="77777777" w:rsidR="0067606D" w:rsidRPr="002C4026" w:rsidRDefault="0067606D" w:rsidP="0067606D">
            <w:pPr>
              <w:pStyle w:val="TabellRader"/>
              <w:jc w:val="left"/>
            </w:pPr>
            <w:r w:rsidRPr="002C4026">
              <w:t>Garantier för biståndsverksamhet</w:t>
            </w:r>
          </w:p>
        </w:tc>
        <w:tc>
          <w:tcPr>
            <w:tcW w:w="495" w:type="pct"/>
            <w:vAlign w:val="bottom"/>
          </w:tcPr>
          <w:p w14:paraId="26626E7C" w14:textId="77777777" w:rsidR="0067606D" w:rsidRPr="002C4026" w:rsidRDefault="0067606D" w:rsidP="0067606D">
            <w:pPr>
              <w:pStyle w:val="TabellRader"/>
            </w:pPr>
            <w:r>
              <w:t>12 000</w:t>
            </w:r>
          </w:p>
        </w:tc>
        <w:tc>
          <w:tcPr>
            <w:tcW w:w="497" w:type="pct"/>
            <w:vAlign w:val="bottom"/>
          </w:tcPr>
          <w:p w14:paraId="29355B72" w14:textId="140EB346" w:rsidR="0067606D" w:rsidRPr="002C4026" w:rsidRDefault="0067606D" w:rsidP="0067606D">
            <w:pPr>
              <w:pStyle w:val="TabellRader"/>
            </w:pPr>
            <w:r>
              <w:t>5 198</w:t>
            </w:r>
          </w:p>
        </w:tc>
        <w:tc>
          <w:tcPr>
            <w:tcW w:w="496" w:type="pct"/>
            <w:vAlign w:val="bottom"/>
          </w:tcPr>
          <w:p w14:paraId="7F01FA6E" w14:textId="77777777" w:rsidR="0067606D" w:rsidRPr="002C4026" w:rsidRDefault="0067606D" w:rsidP="0067606D">
            <w:pPr>
              <w:pStyle w:val="TabellRader"/>
            </w:pPr>
            <w:r>
              <w:t>14 000</w:t>
            </w:r>
          </w:p>
        </w:tc>
        <w:tc>
          <w:tcPr>
            <w:tcW w:w="509" w:type="pct"/>
            <w:vAlign w:val="bottom"/>
          </w:tcPr>
          <w:p w14:paraId="09F13BE2" w14:textId="77777777" w:rsidR="0067606D" w:rsidRPr="002C4026" w:rsidRDefault="0067606D" w:rsidP="0067606D">
            <w:pPr>
              <w:pStyle w:val="TabellRader"/>
            </w:pPr>
            <w:r>
              <w:t>15 000</w:t>
            </w:r>
          </w:p>
        </w:tc>
      </w:tr>
      <w:tr w:rsidR="0067606D" w:rsidRPr="002C4026" w14:paraId="3F1436AF" w14:textId="77777777" w:rsidTr="0067606D">
        <w:tc>
          <w:tcPr>
            <w:tcW w:w="537" w:type="pct"/>
          </w:tcPr>
          <w:p w14:paraId="2416153C" w14:textId="77777777" w:rsidR="0067606D" w:rsidRPr="002C4026" w:rsidRDefault="0067606D" w:rsidP="0067606D">
            <w:pPr>
              <w:pStyle w:val="TabellRader"/>
              <w:jc w:val="left"/>
              <w:rPr>
                <w:b/>
              </w:rPr>
            </w:pPr>
          </w:p>
        </w:tc>
        <w:tc>
          <w:tcPr>
            <w:tcW w:w="2466" w:type="pct"/>
            <w:tcMar>
              <w:left w:w="0" w:type="dxa"/>
              <w:right w:w="0" w:type="dxa"/>
            </w:tcMar>
            <w:vAlign w:val="bottom"/>
          </w:tcPr>
          <w:p w14:paraId="7E3971BD" w14:textId="77777777" w:rsidR="0067606D" w:rsidRPr="002C4026" w:rsidRDefault="0067606D" w:rsidP="0067606D">
            <w:pPr>
              <w:pStyle w:val="TabellRader"/>
              <w:jc w:val="left"/>
              <w:rPr>
                <w:b/>
              </w:rPr>
            </w:pPr>
            <w:r w:rsidRPr="002C4026">
              <w:rPr>
                <w:b/>
              </w:rPr>
              <w:t>Boverket</w:t>
            </w:r>
          </w:p>
        </w:tc>
        <w:tc>
          <w:tcPr>
            <w:tcW w:w="495" w:type="pct"/>
            <w:vAlign w:val="bottom"/>
          </w:tcPr>
          <w:p w14:paraId="7CCD62C8" w14:textId="77777777" w:rsidR="0067606D" w:rsidRPr="002C4026" w:rsidRDefault="0067606D" w:rsidP="0067606D">
            <w:pPr>
              <w:pStyle w:val="TabellRader"/>
              <w:rPr>
                <w:b/>
              </w:rPr>
            </w:pPr>
          </w:p>
        </w:tc>
        <w:tc>
          <w:tcPr>
            <w:tcW w:w="497" w:type="pct"/>
            <w:vAlign w:val="bottom"/>
          </w:tcPr>
          <w:p w14:paraId="6E538E10" w14:textId="3B70D9AC" w:rsidR="0067606D" w:rsidRPr="002C4026" w:rsidRDefault="0067606D" w:rsidP="0067606D">
            <w:pPr>
              <w:pStyle w:val="TabellRader"/>
              <w:rPr>
                <w:b/>
              </w:rPr>
            </w:pPr>
          </w:p>
        </w:tc>
        <w:tc>
          <w:tcPr>
            <w:tcW w:w="496" w:type="pct"/>
            <w:vAlign w:val="bottom"/>
          </w:tcPr>
          <w:p w14:paraId="167DDBF3" w14:textId="77777777" w:rsidR="0067606D" w:rsidRPr="002C4026" w:rsidRDefault="0067606D" w:rsidP="0067606D">
            <w:pPr>
              <w:pStyle w:val="TabellRader"/>
              <w:rPr>
                <w:b/>
              </w:rPr>
            </w:pPr>
          </w:p>
        </w:tc>
        <w:tc>
          <w:tcPr>
            <w:tcW w:w="509" w:type="pct"/>
            <w:vAlign w:val="bottom"/>
          </w:tcPr>
          <w:p w14:paraId="756BAE8C" w14:textId="77777777" w:rsidR="0067606D" w:rsidRPr="002C4026" w:rsidRDefault="0067606D" w:rsidP="0067606D">
            <w:pPr>
              <w:pStyle w:val="TabellRader"/>
              <w:rPr>
                <w:b/>
              </w:rPr>
            </w:pPr>
          </w:p>
        </w:tc>
      </w:tr>
      <w:tr w:rsidR="0067606D" w:rsidRPr="006A23EE" w14:paraId="50C99D76" w14:textId="77777777" w:rsidTr="0067606D">
        <w:tc>
          <w:tcPr>
            <w:tcW w:w="537" w:type="pct"/>
            <w:tcBorders>
              <w:bottom w:val="single" w:sz="4" w:space="0" w:color="auto"/>
            </w:tcBorders>
          </w:tcPr>
          <w:p w14:paraId="05829AF0" w14:textId="77777777" w:rsidR="0067606D" w:rsidRPr="006A23EE" w:rsidRDefault="0067606D" w:rsidP="0067606D">
            <w:pPr>
              <w:pStyle w:val="TabellRader"/>
              <w:jc w:val="left"/>
            </w:pPr>
            <w:r>
              <w:t>18</w:t>
            </w:r>
          </w:p>
        </w:tc>
        <w:tc>
          <w:tcPr>
            <w:tcW w:w="2466" w:type="pct"/>
            <w:tcBorders>
              <w:bottom w:val="single" w:sz="4" w:space="0" w:color="auto"/>
            </w:tcBorders>
            <w:tcMar>
              <w:left w:w="0" w:type="dxa"/>
              <w:right w:w="0" w:type="dxa"/>
            </w:tcMar>
            <w:vAlign w:val="bottom"/>
          </w:tcPr>
          <w:p w14:paraId="7E7EA7F9" w14:textId="77777777" w:rsidR="0067606D" w:rsidRPr="006A23EE" w:rsidRDefault="0067606D" w:rsidP="0067606D">
            <w:pPr>
              <w:pStyle w:val="TabellRader"/>
              <w:jc w:val="left"/>
              <w:rPr>
                <w:b/>
              </w:rPr>
            </w:pPr>
            <w:r w:rsidRPr="006A23EE">
              <w:t>Kreditgarantier för ny- och ombyggnad av bostäder, för lösen av kommunala borgensåtaganden samt för lån som kooperativa hyresrättsföreningar tar upp vid förvärv av fastigheter för ombildning till kooperativ hyresrätt</w:t>
            </w:r>
          </w:p>
        </w:tc>
        <w:tc>
          <w:tcPr>
            <w:tcW w:w="495" w:type="pct"/>
            <w:vAlign w:val="bottom"/>
          </w:tcPr>
          <w:p w14:paraId="5BFF03E6" w14:textId="77777777" w:rsidR="0067606D" w:rsidRPr="006A23EE" w:rsidRDefault="0067606D" w:rsidP="0067606D">
            <w:pPr>
              <w:pStyle w:val="TabellRader"/>
              <w:rPr>
                <w:b/>
              </w:rPr>
            </w:pPr>
            <w:r>
              <w:t>8</w:t>
            </w:r>
            <w:r w:rsidRPr="006A23EE">
              <w:t xml:space="preserve"> 000</w:t>
            </w:r>
          </w:p>
        </w:tc>
        <w:tc>
          <w:tcPr>
            <w:tcW w:w="497" w:type="pct"/>
            <w:vAlign w:val="bottom"/>
          </w:tcPr>
          <w:p w14:paraId="614585EA" w14:textId="5A5D0266" w:rsidR="0067606D" w:rsidRPr="00DA0031" w:rsidRDefault="0067606D" w:rsidP="0067606D">
            <w:pPr>
              <w:pStyle w:val="TabellRader"/>
            </w:pPr>
            <w:r w:rsidRPr="00DA0031">
              <w:t xml:space="preserve">3 </w:t>
            </w:r>
            <w:r>
              <w:t>096</w:t>
            </w:r>
          </w:p>
        </w:tc>
        <w:tc>
          <w:tcPr>
            <w:tcW w:w="496" w:type="pct"/>
            <w:vAlign w:val="bottom"/>
          </w:tcPr>
          <w:p w14:paraId="432F4969" w14:textId="77777777" w:rsidR="0067606D" w:rsidRPr="006A23EE" w:rsidRDefault="0067606D" w:rsidP="0067606D">
            <w:pPr>
              <w:pStyle w:val="TabellRader"/>
              <w:rPr>
                <w:b/>
              </w:rPr>
            </w:pPr>
            <w:r w:rsidRPr="006A23EE">
              <w:t>8 000</w:t>
            </w:r>
          </w:p>
        </w:tc>
        <w:tc>
          <w:tcPr>
            <w:tcW w:w="509" w:type="pct"/>
            <w:vAlign w:val="bottom"/>
          </w:tcPr>
          <w:p w14:paraId="08200E1A" w14:textId="77777777" w:rsidR="0067606D" w:rsidRPr="006A23EE" w:rsidRDefault="0067606D" w:rsidP="0067606D">
            <w:pPr>
              <w:pStyle w:val="TabellRader"/>
              <w:rPr>
                <w:b/>
              </w:rPr>
            </w:pPr>
            <w:r w:rsidRPr="006A23EE">
              <w:t>8 000</w:t>
            </w:r>
          </w:p>
        </w:tc>
      </w:tr>
      <w:tr w:rsidR="0067606D" w:rsidRPr="002C4026" w14:paraId="18D8E47F" w14:textId="77777777" w:rsidTr="0067606D">
        <w:tc>
          <w:tcPr>
            <w:tcW w:w="537" w:type="pct"/>
            <w:tcBorders>
              <w:top w:val="single" w:sz="4" w:space="0" w:color="auto"/>
            </w:tcBorders>
          </w:tcPr>
          <w:p w14:paraId="324B96EA" w14:textId="77777777" w:rsidR="0067606D" w:rsidRPr="002C4026" w:rsidRDefault="0067606D" w:rsidP="0067606D">
            <w:pPr>
              <w:pStyle w:val="TabellRader"/>
              <w:jc w:val="left"/>
              <w:rPr>
                <w:b/>
              </w:rPr>
            </w:pPr>
          </w:p>
        </w:tc>
        <w:tc>
          <w:tcPr>
            <w:tcW w:w="2466" w:type="pct"/>
            <w:tcBorders>
              <w:top w:val="single" w:sz="4" w:space="0" w:color="auto"/>
            </w:tcBorders>
            <w:tcMar>
              <w:left w:w="0" w:type="dxa"/>
              <w:right w:w="0" w:type="dxa"/>
            </w:tcMar>
            <w:vAlign w:val="bottom"/>
          </w:tcPr>
          <w:p w14:paraId="15627208" w14:textId="33933B02" w:rsidR="0067606D" w:rsidRPr="002C4026" w:rsidRDefault="0067606D" w:rsidP="0067606D">
            <w:pPr>
              <w:pStyle w:val="TabellRader"/>
              <w:jc w:val="left"/>
              <w:rPr>
                <w:b/>
              </w:rPr>
            </w:pPr>
            <w:r w:rsidRPr="002C4026">
              <w:rPr>
                <w:b/>
              </w:rPr>
              <w:t>Exportkreditnämnden</w:t>
            </w:r>
          </w:p>
        </w:tc>
        <w:tc>
          <w:tcPr>
            <w:tcW w:w="495" w:type="pct"/>
            <w:vAlign w:val="bottom"/>
          </w:tcPr>
          <w:p w14:paraId="7CBD6C2D" w14:textId="77777777" w:rsidR="0067606D" w:rsidRPr="002C4026" w:rsidRDefault="0067606D" w:rsidP="0067606D">
            <w:pPr>
              <w:pStyle w:val="TabellRader"/>
              <w:rPr>
                <w:b/>
              </w:rPr>
            </w:pPr>
          </w:p>
        </w:tc>
        <w:tc>
          <w:tcPr>
            <w:tcW w:w="497" w:type="pct"/>
            <w:vAlign w:val="bottom"/>
          </w:tcPr>
          <w:p w14:paraId="09EC014C" w14:textId="77777777" w:rsidR="0067606D" w:rsidRPr="002C4026" w:rsidRDefault="0067606D" w:rsidP="0067606D">
            <w:pPr>
              <w:pStyle w:val="TabellRader"/>
              <w:rPr>
                <w:b/>
              </w:rPr>
            </w:pPr>
          </w:p>
        </w:tc>
        <w:tc>
          <w:tcPr>
            <w:tcW w:w="496" w:type="pct"/>
            <w:vAlign w:val="bottom"/>
          </w:tcPr>
          <w:p w14:paraId="3DFA7955" w14:textId="77777777" w:rsidR="0067606D" w:rsidRPr="002C4026" w:rsidRDefault="0067606D" w:rsidP="0067606D">
            <w:pPr>
              <w:pStyle w:val="TabellRader"/>
              <w:rPr>
                <w:b/>
              </w:rPr>
            </w:pPr>
          </w:p>
        </w:tc>
        <w:tc>
          <w:tcPr>
            <w:tcW w:w="509" w:type="pct"/>
            <w:vAlign w:val="bottom"/>
          </w:tcPr>
          <w:p w14:paraId="4D0D789C" w14:textId="77777777" w:rsidR="0067606D" w:rsidRPr="002C4026" w:rsidRDefault="0067606D" w:rsidP="0067606D">
            <w:pPr>
              <w:pStyle w:val="TabellRader"/>
              <w:rPr>
                <w:b/>
              </w:rPr>
            </w:pPr>
          </w:p>
        </w:tc>
      </w:tr>
      <w:tr w:rsidR="0067606D" w:rsidRPr="002C4026" w14:paraId="69900BFA" w14:textId="77777777" w:rsidTr="0067606D">
        <w:tc>
          <w:tcPr>
            <w:tcW w:w="537" w:type="pct"/>
          </w:tcPr>
          <w:p w14:paraId="2325E5B9" w14:textId="5212CB0F" w:rsidR="0067606D" w:rsidRPr="002C4026" w:rsidRDefault="0067606D" w:rsidP="0067606D">
            <w:pPr>
              <w:pStyle w:val="TabellRader"/>
              <w:jc w:val="left"/>
            </w:pPr>
            <w:r>
              <w:t>24</w:t>
            </w:r>
          </w:p>
        </w:tc>
        <w:tc>
          <w:tcPr>
            <w:tcW w:w="2466" w:type="pct"/>
            <w:tcMar>
              <w:left w:w="0" w:type="dxa"/>
              <w:right w:w="0" w:type="dxa"/>
            </w:tcMar>
            <w:vAlign w:val="bottom"/>
          </w:tcPr>
          <w:p w14:paraId="53C29E39" w14:textId="2C611315" w:rsidR="0067606D" w:rsidRPr="002C4026" w:rsidRDefault="0067606D" w:rsidP="0067606D">
            <w:pPr>
              <w:pStyle w:val="TabellRader"/>
              <w:jc w:val="left"/>
            </w:pPr>
            <w:r w:rsidRPr="002C4026">
              <w:t>Exportkreditgarantier</w:t>
            </w:r>
          </w:p>
        </w:tc>
        <w:tc>
          <w:tcPr>
            <w:tcW w:w="495" w:type="pct"/>
            <w:vAlign w:val="bottom"/>
          </w:tcPr>
          <w:p w14:paraId="6C3CD27C" w14:textId="77777777" w:rsidR="0067606D" w:rsidRPr="002C4026" w:rsidRDefault="0067606D" w:rsidP="0067606D">
            <w:pPr>
              <w:pStyle w:val="TabellRader"/>
            </w:pPr>
            <w:r>
              <w:t>450 000</w:t>
            </w:r>
          </w:p>
        </w:tc>
        <w:tc>
          <w:tcPr>
            <w:tcW w:w="497" w:type="pct"/>
            <w:vAlign w:val="bottom"/>
          </w:tcPr>
          <w:p w14:paraId="7463E0D2" w14:textId="1A5D3B91" w:rsidR="0067606D" w:rsidRPr="002C4026" w:rsidRDefault="0067606D" w:rsidP="0067606D">
            <w:pPr>
              <w:pStyle w:val="TabellRader"/>
            </w:pPr>
            <w:r>
              <w:t>192 143</w:t>
            </w:r>
          </w:p>
        </w:tc>
        <w:tc>
          <w:tcPr>
            <w:tcW w:w="496" w:type="pct"/>
            <w:vAlign w:val="bottom"/>
          </w:tcPr>
          <w:p w14:paraId="36B4C935" w14:textId="77777777" w:rsidR="0067606D" w:rsidRPr="002C4026" w:rsidRDefault="0067606D" w:rsidP="0067606D">
            <w:pPr>
              <w:pStyle w:val="TabellRader"/>
            </w:pPr>
            <w:r>
              <w:t>450 000</w:t>
            </w:r>
          </w:p>
        </w:tc>
        <w:tc>
          <w:tcPr>
            <w:tcW w:w="509" w:type="pct"/>
            <w:vAlign w:val="bottom"/>
          </w:tcPr>
          <w:p w14:paraId="5097C5E7" w14:textId="77777777" w:rsidR="0067606D" w:rsidRPr="002C4026" w:rsidRDefault="0067606D" w:rsidP="0067606D">
            <w:pPr>
              <w:pStyle w:val="TabellRader"/>
            </w:pPr>
            <w:r>
              <w:t>450 000</w:t>
            </w:r>
          </w:p>
        </w:tc>
      </w:tr>
      <w:tr w:rsidR="0067606D" w:rsidRPr="002C4026" w14:paraId="5347C9D5" w14:textId="77777777" w:rsidTr="0067606D">
        <w:trPr>
          <w:trHeight w:val="138"/>
        </w:trPr>
        <w:tc>
          <w:tcPr>
            <w:tcW w:w="537" w:type="pct"/>
          </w:tcPr>
          <w:p w14:paraId="1ABA34DA" w14:textId="718E9033" w:rsidR="0067606D" w:rsidRPr="002C4026" w:rsidRDefault="0067606D" w:rsidP="0067606D">
            <w:pPr>
              <w:pStyle w:val="TabellRader"/>
              <w:jc w:val="left"/>
            </w:pPr>
            <w:r>
              <w:t>24</w:t>
            </w:r>
          </w:p>
        </w:tc>
        <w:tc>
          <w:tcPr>
            <w:tcW w:w="2466" w:type="pct"/>
            <w:tcMar>
              <w:left w:w="0" w:type="dxa"/>
              <w:right w:w="0" w:type="dxa"/>
            </w:tcMar>
            <w:vAlign w:val="bottom"/>
          </w:tcPr>
          <w:p w14:paraId="56286696" w14:textId="15E559FE" w:rsidR="0067606D" w:rsidRPr="002C4026" w:rsidRDefault="0067606D" w:rsidP="0067606D">
            <w:pPr>
              <w:pStyle w:val="TabellRader"/>
              <w:jc w:val="left"/>
            </w:pPr>
            <w:r w:rsidRPr="002C4026">
              <w:t>Investeringsgarantier</w:t>
            </w:r>
          </w:p>
        </w:tc>
        <w:tc>
          <w:tcPr>
            <w:tcW w:w="495" w:type="pct"/>
            <w:vAlign w:val="bottom"/>
          </w:tcPr>
          <w:p w14:paraId="66F4707E" w14:textId="77777777" w:rsidR="0067606D" w:rsidRPr="002C4026" w:rsidRDefault="0067606D" w:rsidP="0067606D">
            <w:pPr>
              <w:pStyle w:val="TabellRader"/>
            </w:pPr>
            <w:r>
              <w:t>10 000</w:t>
            </w:r>
          </w:p>
        </w:tc>
        <w:tc>
          <w:tcPr>
            <w:tcW w:w="497" w:type="pct"/>
            <w:vAlign w:val="bottom"/>
          </w:tcPr>
          <w:p w14:paraId="4A8C701C" w14:textId="4F478B21" w:rsidR="0067606D" w:rsidRPr="002C4026" w:rsidRDefault="0067606D" w:rsidP="0067606D">
            <w:pPr>
              <w:pStyle w:val="TabellRader"/>
            </w:pPr>
            <w:r>
              <w:t>1 152</w:t>
            </w:r>
          </w:p>
        </w:tc>
        <w:tc>
          <w:tcPr>
            <w:tcW w:w="496" w:type="pct"/>
            <w:vAlign w:val="bottom"/>
          </w:tcPr>
          <w:p w14:paraId="08B5AFF3" w14:textId="77777777" w:rsidR="0067606D" w:rsidRPr="002C4026" w:rsidRDefault="0067606D" w:rsidP="0067606D">
            <w:pPr>
              <w:pStyle w:val="TabellRader"/>
            </w:pPr>
            <w:r>
              <w:t>10 000</w:t>
            </w:r>
          </w:p>
        </w:tc>
        <w:tc>
          <w:tcPr>
            <w:tcW w:w="509" w:type="pct"/>
            <w:vAlign w:val="bottom"/>
          </w:tcPr>
          <w:p w14:paraId="3D2BC595" w14:textId="77777777" w:rsidR="0067606D" w:rsidRPr="002C4026" w:rsidRDefault="0067606D" w:rsidP="0067606D">
            <w:pPr>
              <w:pStyle w:val="TabellRader"/>
            </w:pPr>
            <w:r>
              <w:t>10 000</w:t>
            </w:r>
          </w:p>
        </w:tc>
      </w:tr>
      <w:tr w:rsidR="0067606D" w:rsidRPr="006A23EE" w14:paraId="1356FAC9" w14:textId="77777777" w:rsidTr="0067606D">
        <w:trPr>
          <w:cnfStyle w:val="010000000000" w:firstRow="0" w:lastRow="1" w:firstColumn="0" w:lastColumn="0" w:oddVBand="0" w:evenVBand="0" w:oddHBand="0" w:evenHBand="0" w:firstRowFirstColumn="0" w:firstRowLastColumn="0" w:lastRowFirstColumn="0" w:lastRowLastColumn="0"/>
        </w:trPr>
        <w:tc>
          <w:tcPr>
            <w:tcW w:w="537" w:type="pct"/>
          </w:tcPr>
          <w:p w14:paraId="0ABD6C98" w14:textId="77777777" w:rsidR="0067606D" w:rsidRDefault="0067606D" w:rsidP="0067606D">
            <w:pPr>
              <w:pStyle w:val="TabellRader"/>
              <w:jc w:val="left"/>
            </w:pPr>
          </w:p>
        </w:tc>
        <w:tc>
          <w:tcPr>
            <w:tcW w:w="2466" w:type="pct"/>
            <w:tcMar>
              <w:left w:w="0" w:type="dxa"/>
              <w:right w:w="0" w:type="dxa"/>
            </w:tcMar>
            <w:vAlign w:val="bottom"/>
          </w:tcPr>
          <w:p w14:paraId="75038D19" w14:textId="35A8912A" w:rsidR="0067606D" w:rsidRPr="006A23EE" w:rsidRDefault="0067606D" w:rsidP="0067606D">
            <w:pPr>
              <w:pStyle w:val="TabellRader"/>
              <w:jc w:val="left"/>
            </w:pPr>
            <w:r>
              <w:t xml:space="preserve">Summa </w:t>
            </w:r>
          </w:p>
        </w:tc>
        <w:tc>
          <w:tcPr>
            <w:tcW w:w="495" w:type="pct"/>
            <w:vAlign w:val="bottom"/>
          </w:tcPr>
          <w:p w14:paraId="2448FAFC" w14:textId="45575239" w:rsidR="0067606D" w:rsidRPr="006A23EE" w:rsidRDefault="0067606D" w:rsidP="0067606D">
            <w:pPr>
              <w:pStyle w:val="TabellRader"/>
            </w:pPr>
            <w:r>
              <w:t>1</w:t>
            </w:r>
            <w:r>
              <w:rPr>
                <w:rFonts w:ascii="Cambria" w:hAnsi="Cambria" w:cs="Cambria"/>
              </w:rPr>
              <w:t> </w:t>
            </w:r>
            <w:r>
              <w:t>430 000</w:t>
            </w:r>
          </w:p>
        </w:tc>
        <w:tc>
          <w:tcPr>
            <w:tcW w:w="497" w:type="pct"/>
            <w:vAlign w:val="bottom"/>
          </w:tcPr>
          <w:p w14:paraId="1ED1559D" w14:textId="56EECB9B" w:rsidR="0067606D" w:rsidRPr="006A23EE" w:rsidRDefault="0067606D" w:rsidP="0067606D">
            <w:pPr>
              <w:pStyle w:val="TabellRader"/>
            </w:pPr>
            <w:r>
              <w:t>201 589</w:t>
            </w:r>
          </w:p>
        </w:tc>
        <w:tc>
          <w:tcPr>
            <w:tcW w:w="496" w:type="pct"/>
            <w:vAlign w:val="bottom"/>
          </w:tcPr>
          <w:p w14:paraId="5FCE2720" w14:textId="2018472F" w:rsidR="0067606D" w:rsidRPr="006A23EE" w:rsidRDefault="0067606D" w:rsidP="0067606D">
            <w:pPr>
              <w:pStyle w:val="TabellRader"/>
            </w:pPr>
            <w:r>
              <w:t>1</w:t>
            </w:r>
            <w:r>
              <w:rPr>
                <w:rFonts w:ascii="Cambria" w:hAnsi="Cambria" w:cs="Cambria"/>
              </w:rPr>
              <w:t> </w:t>
            </w:r>
            <w:r>
              <w:t>432 000</w:t>
            </w:r>
          </w:p>
        </w:tc>
        <w:tc>
          <w:tcPr>
            <w:tcW w:w="509" w:type="pct"/>
            <w:vAlign w:val="bottom"/>
          </w:tcPr>
          <w:p w14:paraId="02BFCE38" w14:textId="42F54400" w:rsidR="0067606D" w:rsidRPr="006A23EE" w:rsidRDefault="0067606D" w:rsidP="0067606D">
            <w:pPr>
              <w:pStyle w:val="TabellRader"/>
            </w:pPr>
            <w:r>
              <w:t>1</w:t>
            </w:r>
            <w:r>
              <w:rPr>
                <w:rFonts w:ascii="Cambria" w:hAnsi="Cambria" w:cs="Cambria"/>
              </w:rPr>
              <w:t> </w:t>
            </w:r>
            <w:r>
              <w:t>433 000</w:t>
            </w:r>
          </w:p>
        </w:tc>
      </w:tr>
    </w:tbl>
    <w:p w14:paraId="5ED82B65" w14:textId="761D0759" w:rsidR="0067606D" w:rsidRDefault="0067606D" w:rsidP="0067606D">
      <w:pPr>
        <w:pStyle w:val="TabellFotnot"/>
      </w:pPr>
      <w:r>
        <w:t>Anm.: Med garantiramar avses r</w:t>
      </w:r>
      <w:r w:rsidRPr="00FA4820">
        <w:t>amar inom vilka de berörda myndigheterna får utfärda garantier</w:t>
      </w:r>
      <w:r>
        <w:t>.</w:t>
      </w:r>
    </w:p>
    <w:p w14:paraId="765F31DF" w14:textId="17286E3F" w:rsidR="0067606D" w:rsidRDefault="0067606D" w:rsidP="0067606D">
      <w:pPr>
        <w:pStyle w:val="TabellFotnot"/>
      </w:pPr>
      <w:r w:rsidRPr="002C4026">
        <w:t>Källor:</w:t>
      </w:r>
      <w:r>
        <w:t xml:space="preserve"> Årsredovisning för staten 2018 och egna beräkningar.</w:t>
      </w:r>
    </w:p>
    <w:p w14:paraId="051A32DE" w14:textId="77777777" w:rsidR="0067606D" w:rsidRDefault="0067606D" w:rsidP="0067606D">
      <w:pPr>
        <w:pStyle w:val="Brdtext"/>
      </w:pPr>
    </w:p>
    <w:p w14:paraId="7381E066" w14:textId="77777777" w:rsidR="0067606D" w:rsidRDefault="0067606D" w:rsidP="0067606D">
      <w:pPr>
        <w:pStyle w:val="Rubrik2"/>
        <w:numPr>
          <w:ilvl w:val="0"/>
          <w:numId w:val="0"/>
        </w:numPr>
        <w:ind w:left="851" w:hanging="851"/>
        <w:sectPr w:rsidR="0067606D" w:rsidSect="0067606D">
          <w:headerReference w:type="even" r:id="rId449"/>
          <w:headerReference w:type="default" r:id="rId450"/>
          <w:footerReference w:type="even" r:id="rId451"/>
          <w:footerReference w:type="default" r:id="rId452"/>
          <w:footerReference w:type="first" r:id="rId453"/>
          <w:type w:val="continuous"/>
          <w:pgSz w:w="11906" w:h="16838" w:code="9"/>
          <w:pgMar w:top="1304" w:right="1871" w:bottom="1531" w:left="1021" w:header="567" w:footer="1077" w:gutter="0"/>
          <w:cols w:space="340"/>
          <w:docGrid w:linePitch="360"/>
        </w:sectPr>
      </w:pPr>
    </w:p>
    <w:p w14:paraId="1B1ECD53" w14:textId="23946C78" w:rsidR="0067606D" w:rsidRPr="00095279" w:rsidRDefault="0067606D" w:rsidP="0067606D">
      <w:pPr>
        <w:pStyle w:val="Rubrik2"/>
        <w:spacing w:before="0"/>
      </w:pPr>
      <w:bookmarkStart w:id="387" w:name="_Toc19298887"/>
      <w:r w:rsidRPr="00095279">
        <w:lastRenderedPageBreak/>
        <w:t>Beställningsbemyndiganden</w:t>
      </w:r>
      <w:bookmarkEnd w:id="387"/>
    </w:p>
    <w:p w14:paraId="07B7B882" w14:textId="6091CA4E" w:rsidR="0067606D" w:rsidRPr="00A00EE4" w:rsidRDefault="0067606D" w:rsidP="0067606D">
      <w:pPr>
        <w:pStyle w:val="Brdtext"/>
      </w:pPr>
      <w:r w:rsidRPr="00A00EE4">
        <w:t>Regeringen får, för det ändamål och intill det belopp som riksdagen har beslutat för budgetåret, beställa varor eller tjänster samt besluta om bidrag, ersättning, lån eller liknande som medför utgifter under senare år än det budgeten avser. Regeringens förslag till beställnings</w:t>
      </w:r>
      <w:r>
        <w:softHyphen/>
      </w:r>
      <w:r w:rsidRPr="00A00EE4">
        <w:t xml:space="preserve">bemyndiganden lämnas under respektive utgiftsområde. </w:t>
      </w:r>
    </w:p>
    <w:p w14:paraId="2E2E050E" w14:textId="1D1C9854" w:rsidR="0067606D" w:rsidRPr="00A00EE4" w:rsidRDefault="0067606D" w:rsidP="0067606D">
      <w:pPr>
        <w:pStyle w:val="Brdtextmedindrag"/>
      </w:pPr>
      <w:r w:rsidRPr="00A00EE4">
        <w:t xml:space="preserve">I </w:t>
      </w:r>
      <w:r w:rsidRPr="00A00EE4">
        <w:fldChar w:fldCharType="begin"/>
      </w:r>
      <w:r w:rsidRPr="00A00EE4">
        <w:instrText xml:space="preserve"> REF  _Ref522722777 \* Lower \h  \* MERGEFORMAT </w:instrText>
      </w:r>
      <w:r w:rsidRPr="00A00EE4">
        <w:fldChar w:fldCharType="separate"/>
      </w:r>
      <w:r w:rsidR="00757DA4" w:rsidRPr="00A64B8A">
        <w:t xml:space="preserve">tabell </w:t>
      </w:r>
      <w:r w:rsidR="00757DA4" w:rsidRPr="00757DA4">
        <w:rPr>
          <w:bCs/>
          <w:noProof/>
        </w:rPr>
        <w:t>9</w:t>
      </w:r>
      <w:r w:rsidR="00757DA4" w:rsidRPr="00A64B8A">
        <w:t>.</w:t>
      </w:r>
      <w:r w:rsidR="00757DA4">
        <w:rPr>
          <w:noProof/>
        </w:rPr>
        <w:t>8</w:t>
      </w:r>
      <w:r w:rsidRPr="00A00EE4">
        <w:fldChar w:fldCharType="end"/>
      </w:r>
      <w:r w:rsidRPr="00A00EE4">
        <w:t xml:space="preserve"> redovisas en sammanfattning av begärda bemyndiganden för 2020. I kolumnen Ingående åtaganden redovisas de åtaganden som staten vid ingången av 2020 beräknas ha till följd av beställningar av varor och tjänster samt beslut om bidrag m.m. I nästa kolumn redovisas nya åtaganden av denna typ som staten förväntas göra 2020. Kolumnen Infriade åtaganden visar åtaganden som regeringen ingått tidigare år och som förväntas bli betalda 2020. Kolumnen Utestående åtaganden utgör summan av ingående och nya åtaganden, med avdrag för infriade åtaganden. I kolumnen Begärda bemyndiganden redovisas omfattningen av de bemyndiganden som rege</w:t>
      </w:r>
      <w:r w:rsidRPr="00A00EE4">
        <w:softHyphen/>
        <w:t>ringen begär under de olika utgifts</w:t>
      </w:r>
      <w:r>
        <w:softHyphen/>
      </w:r>
      <w:r w:rsidRPr="00A00EE4">
        <w:t>områdena i denna proposition.</w:t>
      </w:r>
    </w:p>
    <w:p w14:paraId="3684BBE9" w14:textId="1A92CEC3" w:rsidR="0067606D" w:rsidRPr="00F45032" w:rsidRDefault="0067606D" w:rsidP="0067606D">
      <w:pPr>
        <w:pStyle w:val="Brdtextmedindrag"/>
      </w:pPr>
      <w:r w:rsidRPr="00F45032">
        <w:t xml:space="preserve">Av </w:t>
      </w:r>
      <w:r w:rsidRPr="00F45032">
        <w:fldChar w:fldCharType="begin"/>
      </w:r>
      <w:r w:rsidRPr="00F45032">
        <w:instrText xml:space="preserve"> REF  _Ref522722777 \* Lower \h  \* MERGEFORMAT </w:instrText>
      </w:r>
      <w:r w:rsidRPr="00F45032">
        <w:fldChar w:fldCharType="separate"/>
      </w:r>
      <w:r w:rsidR="00757DA4" w:rsidRPr="00A64B8A">
        <w:t xml:space="preserve">tabell </w:t>
      </w:r>
      <w:r w:rsidR="00757DA4" w:rsidRPr="00757DA4">
        <w:rPr>
          <w:bCs/>
          <w:noProof/>
        </w:rPr>
        <w:t>9</w:t>
      </w:r>
      <w:r w:rsidR="00757DA4" w:rsidRPr="00A64B8A">
        <w:t>.</w:t>
      </w:r>
      <w:r w:rsidR="00757DA4">
        <w:rPr>
          <w:noProof/>
        </w:rPr>
        <w:t>8</w:t>
      </w:r>
      <w:r w:rsidRPr="00F45032">
        <w:fldChar w:fldCharType="end"/>
      </w:r>
      <w:r w:rsidRPr="00F45032">
        <w:t xml:space="preserve"> framgår att regeringen i denna proposition begär beställningsbemyndiganden om totalt </w:t>
      </w:r>
      <w:r>
        <w:t>492,5</w:t>
      </w:r>
      <w:r w:rsidRPr="00F45032">
        <w:t xml:space="preserve"> miljarder kronor. Jämfört med beställningsbemyndiganden i den av riksdagen </w:t>
      </w:r>
      <w:r>
        <w:t xml:space="preserve">ursprungligen </w:t>
      </w:r>
      <w:r w:rsidRPr="00F45032">
        <w:t>beslutade budgeten för 2019 inne</w:t>
      </w:r>
      <w:r>
        <w:softHyphen/>
      </w:r>
      <w:r w:rsidRPr="00F45032">
        <w:t xml:space="preserve">bär förslagen för 2020 en minskning med </w:t>
      </w:r>
      <w:r>
        <w:t>9,3</w:t>
      </w:r>
      <w:r w:rsidRPr="00F45032">
        <w:t xml:space="preserve"> miljarder kronor, eller </w:t>
      </w:r>
      <w:r>
        <w:t>1,9</w:t>
      </w:r>
      <w:r w:rsidRPr="00F45032">
        <w:t> procent. I för</w:t>
      </w:r>
      <w:r>
        <w:softHyphen/>
      </w:r>
      <w:r w:rsidRPr="00F45032">
        <w:t xml:space="preserve">ändringen ingår såväl minskningar som ökningar. </w:t>
      </w:r>
    </w:p>
    <w:p w14:paraId="1D299A9C" w14:textId="41E3ABCC" w:rsidR="0067606D" w:rsidRPr="00F45032" w:rsidRDefault="0067606D" w:rsidP="0067606D">
      <w:pPr>
        <w:pStyle w:val="Brdtextmedindrag"/>
      </w:pPr>
      <w:r w:rsidRPr="00F45032">
        <w:t>Regeringen begär vidare ett bemyndigande att ingå de ekonomiska åtaganden som följer av EU</w:t>
      </w:r>
      <w:r w:rsidRPr="00F45032">
        <w:noBreakHyphen/>
        <w:t>budgeten för budgetåret 2020 (se utg.omr.</w:t>
      </w:r>
      <w:r>
        <w:t> </w:t>
      </w:r>
      <w:r w:rsidRPr="00F45032">
        <w:t>27 avsnitt</w:t>
      </w:r>
      <w:r>
        <w:t> </w:t>
      </w:r>
      <w:r w:rsidRPr="00F45032">
        <w:t>2).</w:t>
      </w:r>
    </w:p>
    <w:p w14:paraId="601D18A7" w14:textId="77777777" w:rsidR="0067606D" w:rsidRPr="00C359D2" w:rsidRDefault="0067606D" w:rsidP="0067606D">
      <w:pPr>
        <w:pStyle w:val="Brdtext"/>
        <w:rPr>
          <w:highlight w:val="yellow"/>
        </w:rPr>
      </w:pPr>
    </w:p>
    <w:p w14:paraId="5747B188" w14:textId="77777777" w:rsidR="0067606D" w:rsidRDefault="0067606D" w:rsidP="0067606D">
      <w:pPr>
        <w:pStyle w:val="Brdtextmedindrag"/>
        <w:ind w:firstLine="0"/>
        <w:rPr>
          <w:highlight w:val="yellow"/>
        </w:rPr>
        <w:sectPr w:rsidR="0067606D" w:rsidSect="0067606D">
          <w:headerReference w:type="even" r:id="rId454"/>
          <w:headerReference w:type="default" r:id="rId455"/>
          <w:footerReference w:type="even" r:id="rId456"/>
          <w:footerReference w:type="default" r:id="rId457"/>
          <w:footerReference w:type="first" r:id="rId458"/>
          <w:pgSz w:w="11906" w:h="16838" w:code="9"/>
          <w:pgMar w:top="1304" w:right="1871" w:bottom="1531" w:left="1021" w:header="567" w:footer="1077" w:gutter="0"/>
          <w:cols w:num="2" w:space="340"/>
          <w:docGrid w:linePitch="360"/>
        </w:sectPr>
      </w:pPr>
    </w:p>
    <w:p w14:paraId="747299B3" w14:textId="749ADB12" w:rsidR="0067606D" w:rsidRPr="00A64B8A" w:rsidRDefault="0067606D" w:rsidP="0067606D">
      <w:pPr>
        <w:pStyle w:val="TabellRubrik"/>
      </w:pPr>
      <w:bookmarkStart w:id="388" w:name="_Ref522722777"/>
      <w:bookmarkStart w:id="389" w:name="_Toc19299043"/>
      <w:r w:rsidRPr="00A64B8A">
        <w:lastRenderedPageBreak/>
        <w:t xml:space="preserve">Tabell </w:t>
      </w:r>
      <w:fldSimple w:instr=" STYLEREF &quot;Rubrik 1&quot;\n \* MERGEFORMAT ">
        <w:r w:rsidR="00757DA4" w:rsidRPr="00757DA4">
          <w:rPr>
            <w:bCs/>
            <w:noProof/>
          </w:rPr>
          <w:t>9</w:t>
        </w:r>
      </w:fldSimple>
      <w:r w:rsidRPr="00A64B8A">
        <w:t>.</w:t>
      </w:r>
      <w:fldSimple w:instr=" SEQ Tabell \* Arabic \s 1  \* MERGEFORMAT ">
        <w:r w:rsidR="00757DA4">
          <w:rPr>
            <w:noProof/>
          </w:rPr>
          <w:t>8</w:t>
        </w:r>
      </w:fldSimple>
      <w:bookmarkEnd w:id="388"/>
      <w:r w:rsidRPr="00A64B8A">
        <w:rPr>
          <w:noProof/>
        </w:rPr>
        <w:tab/>
      </w:r>
      <w:r w:rsidRPr="00A64B8A">
        <w:t>Sammanfattande redovisning av beställningsbemyndiganden för 20</w:t>
      </w:r>
      <w:r>
        <w:t>20</w:t>
      </w:r>
      <w:bookmarkEnd w:id="389"/>
    </w:p>
    <w:p w14:paraId="6B7F6C6C" w14:textId="77777777" w:rsidR="0067606D" w:rsidRPr="00294AA0" w:rsidRDefault="0067606D" w:rsidP="0067606D">
      <w:pPr>
        <w:pStyle w:val="TabellUnderrubrik"/>
      </w:pPr>
      <w:r>
        <w:t>Miljoner kronor</w:t>
      </w:r>
    </w:p>
    <w:tbl>
      <w:tblPr>
        <w:tblStyle w:val="RKEgentabell"/>
        <w:tblW w:w="9055" w:type="dxa"/>
        <w:tblInd w:w="0" w:type="dxa"/>
        <w:tblLayout w:type="fixed"/>
        <w:tblLook w:val="0060" w:firstRow="1" w:lastRow="1" w:firstColumn="0" w:lastColumn="0" w:noHBand="0" w:noVBand="0"/>
      </w:tblPr>
      <w:tblGrid>
        <w:gridCol w:w="284"/>
        <w:gridCol w:w="3544"/>
        <w:gridCol w:w="1045"/>
        <w:gridCol w:w="1045"/>
        <w:gridCol w:w="1046"/>
        <w:gridCol w:w="1045"/>
        <w:gridCol w:w="1046"/>
      </w:tblGrid>
      <w:tr w:rsidR="0067606D" w14:paraId="78E70E43" w14:textId="77777777" w:rsidTr="0067606D">
        <w:trPr>
          <w:cnfStyle w:val="100000000000" w:firstRow="1" w:lastRow="0" w:firstColumn="0" w:lastColumn="0" w:oddVBand="0" w:evenVBand="0" w:oddHBand="0" w:evenHBand="0" w:firstRowFirstColumn="0" w:firstRowLastColumn="0" w:lastRowFirstColumn="0" w:lastRowLastColumn="0"/>
        </w:trPr>
        <w:tc>
          <w:tcPr>
            <w:tcW w:w="3828" w:type="dxa"/>
            <w:gridSpan w:val="2"/>
            <w:tcMar>
              <w:left w:w="0" w:type="dxa"/>
              <w:right w:w="0" w:type="dxa"/>
            </w:tcMar>
            <w:vAlign w:val="bottom"/>
          </w:tcPr>
          <w:p w14:paraId="126F69F1" w14:textId="77777777" w:rsidR="0067606D" w:rsidRDefault="0067606D" w:rsidP="0067606D">
            <w:pPr>
              <w:pStyle w:val="TabellHuvud"/>
              <w:jc w:val="left"/>
            </w:pPr>
            <w:r>
              <w:t>Utgiftsområde</w:t>
            </w:r>
          </w:p>
        </w:tc>
        <w:tc>
          <w:tcPr>
            <w:tcW w:w="1045" w:type="dxa"/>
          </w:tcPr>
          <w:p w14:paraId="573FFC05" w14:textId="77777777" w:rsidR="0067606D" w:rsidRDefault="0067606D" w:rsidP="0067606D">
            <w:pPr>
              <w:pStyle w:val="TabellHuvud"/>
            </w:pPr>
            <w:r>
              <w:t>Ingående</w:t>
            </w:r>
          </w:p>
          <w:p w14:paraId="4CB431DE" w14:textId="77777777" w:rsidR="0067606D" w:rsidRDefault="0067606D" w:rsidP="0067606D">
            <w:pPr>
              <w:pStyle w:val="TabellHuvud"/>
            </w:pPr>
            <w:r>
              <w:t>åtaganden</w:t>
            </w:r>
          </w:p>
          <w:p w14:paraId="37E9FAA0" w14:textId="1E549F4D" w:rsidR="0067606D" w:rsidRDefault="0067606D" w:rsidP="0067606D">
            <w:pPr>
              <w:pStyle w:val="TabellHuvud"/>
            </w:pPr>
            <w:r>
              <w:t>2020</w:t>
            </w:r>
          </w:p>
        </w:tc>
        <w:tc>
          <w:tcPr>
            <w:tcW w:w="1045" w:type="dxa"/>
          </w:tcPr>
          <w:p w14:paraId="264091F6" w14:textId="77777777" w:rsidR="0067606D" w:rsidRDefault="0067606D" w:rsidP="0067606D">
            <w:pPr>
              <w:pStyle w:val="TabellHuvud"/>
            </w:pPr>
            <w:r>
              <w:t>Nya</w:t>
            </w:r>
          </w:p>
          <w:p w14:paraId="162C48EF" w14:textId="77777777" w:rsidR="0067606D" w:rsidRDefault="0067606D" w:rsidP="0067606D">
            <w:pPr>
              <w:pStyle w:val="TabellHuvud"/>
            </w:pPr>
            <w:r>
              <w:t>åtaganden</w:t>
            </w:r>
          </w:p>
          <w:p w14:paraId="3BF6C600" w14:textId="6BBA54CF" w:rsidR="0067606D" w:rsidRDefault="0067606D" w:rsidP="0067606D">
            <w:pPr>
              <w:pStyle w:val="TabellHuvud"/>
            </w:pPr>
            <w:r>
              <w:t>2020</w:t>
            </w:r>
          </w:p>
        </w:tc>
        <w:tc>
          <w:tcPr>
            <w:tcW w:w="1046" w:type="dxa"/>
          </w:tcPr>
          <w:p w14:paraId="0516CB4A" w14:textId="77777777" w:rsidR="0067606D" w:rsidRDefault="0067606D" w:rsidP="0067606D">
            <w:pPr>
              <w:pStyle w:val="TabellHuvud"/>
            </w:pPr>
            <w:r>
              <w:t>Infriade</w:t>
            </w:r>
          </w:p>
          <w:p w14:paraId="56818ED4" w14:textId="77777777" w:rsidR="0067606D" w:rsidRDefault="0067606D" w:rsidP="0067606D">
            <w:pPr>
              <w:pStyle w:val="TabellHuvud"/>
            </w:pPr>
            <w:r>
              <w:t>åtaganden</w:t>
            </w:r>
          </w:p>
          <w:p w14:paraId="435136A7" w14:textId="56268BB1" w:rsidR="0067606D" w:rsidRDefault="0067606D" w:rsidP="0067606D">
            <w:pPr>
              <w:pStyle w:val="TabellHuvud"/>
            </w:pPr>
            <w:r>
              <w:t>2020</w:t>
            </w:r>
          </w:p>
        </w:tc>
        <w:tc>
          <w:tcPr>
            <w:tcW w:w="1045" w:type="dxa"/>
          </w:tcPr>
          <w:p w14:paraId="1DAA8421" w14:textId="77777777" w:rsidR="0067606D" w:rsidRDefault="0067606D" w:rsidP="0067606D">
            <w:pPr>
              <w:pStyle w:val="TabellHuvud"/>
            </w:pPr>
            <w:r>
              <w:t>Utestående</w:t>
            </w:r>
          </w:p>
          <w:p w14:paraId="319BA933" w14:textId="77777777" w:rsidR="0067606D" w:rsidRDefault="0067606D" w:rsidP="0067606D">
            <w:pPr>
              <w:pStyle w:val="TabellHuvud"/>
            </w:pPr>
            <w:r>
              <w:t>åtaganden</w:t>
            </w:r>
          </w:p>
          <w:p w14:paraId="3BB6E0BF" w14:textId="569C4851" w:rsidR="0067606D" w:rsidRDefault="0067606D" w:rsidP="0067606D">
            <w:pPr>
              <w:pStyle w:val="TabellHuvud"/>
            </w:pPr>
            <w:r>
              <w:t>2020</w:t>
            </w:r>
          </w:p>
        </w:tc>
        <w:tc>
          <w:tcPr>
            <w:tcW w:w="1046" w:type="dxa"/>
          </w:tcPr>
          <w:p w14:paraId="71D8C358" w14:textId="77777777" w:rsidR="0067606D" w:rsidRDefault="0067606D" w:rsidP="0067606D">
            <w:pPr>
              <w:pStyle w:val="TabellHuvud"/>
            </w:pPr>
            <w:r>
              <w:t>Begärda</w:t>
            </w:r>
          </w:p>
          <w:p w14:paraId="23CAFD82" w14:textId="77777777" w:rsidR="0067606D" w:rsidRDefault="0067606D" w:rsidP="0067606D">
            <w:pPr>
              <w:pStyle w:val="TabellHuvud"/>
            </w:pPr>
            <w:r>
              <w:t>bemyndiganden</w:t>
            </w:r>
          </w:p>
          <w:p w14:paraId="3D6C257D" w14:textId="0EA9F7FA" w:rsidR="0067606D" w:rsidRDefault="0067606D" w:rsidP="0067606D">
            <w:pPr>
              <w:pStyle w:val="TabellHuvud"/>
            </w:pPr>
            <w:r>
              <w:t>2020</w:t>
            </w:r>
          </w:p>
        </w:tc>
      </w:tr>
      <w:tr w:rsidR="0067606D" w14:paraId="7AC47F31" w14:textId="77777777" w:rsidTr="0067606D">
        <w:tc>
          <w:tcPr>
            <w:tcW w:w="284" w:type="dxa"/>
            <w:tcMar>
              <w:left w:w="0" w:type="dxa"/>
              <w:right w:w="0" w:type="dxa"/>
            </w:tcMar>
          </w:tcPr>
          <w:p w14:paraId="531B2915" w14:textId="77777777" w:rsidR="0067606D" w:rsidRDefault="0067606D" w:rsidP="0067606D">
            <w:pPr>
              <w:pStyle w:val="TabellRader"/>
              <w:jc w:val="left"/>
            </w:pPr>
            <w:r w:rsidRPr="00186F05">
              <w:t>1</w:t>
            </w:r>
          </w:p>
        </w:tc>
        <w:tc>
          <w:tcPr>
            <w:tcW w:w="3544" w:type="dxa"/>
          </w:tcPr>
          <w:p w14:paraId="5403F780" w14:textId="77777777" w:rsidR="0067606D" w:rsidRDefault="0067606D" w:rsidP="0067606D">
            <w:pPr>
              <w:pStyle w:val="TabellRader"/>
              <w:jc w:val="left"/>
            </w:pPr>
            <w:r w:rsidRPr="00186F05">
              <w:t>Rikets styrelse</w:t>
            </w:r>
          </w:p>
        </w:tc>
        <w:tc>
          <w:tcPr>
            <w:tcW w:w="1045" w:type="dxa"/>
          </w:tcPr>
          <w:p w14:paraId="373AC06B" w14:textId="0073B6D6" w:rsidR="0067606D" w:rsidRPr="00757142" w:rsidRDefault="0067606D" w:rsidP="0067606D">
            <w:pPr>
              <w:pStyle w:val="TabellRader"/>
              <w:rPr>
                <w:highlight w:val="yellow"/>
              </w:rPr>
            </w:pPr>
            <w:r w:rsidRPr="00A00EE4">
              <w:rPr>
                <w:szCs w:val="16"/>
              </w:rPr>
              <w:t>239</w:t>
            </w:r>
          </w:p>
        </w:tc>
        <w:tc>
          <w:tcPr>
            <w:tcW w:w="1045" w:type="dxa"/>
          </w:tcPr>
          <w:p w14:paraId="63F49752" w14:textId="7239DBB9" w:rsidR="0067606D" w:rsidRPr="00757142" w:rsidRDefault="0067606D" w:rsidP="0067606D">
            <w:pPr>
              <w:pStyle w:val="TabellRader"/>
              <w:rPr>
                <w:highlight w:val="yellow"/>
              </w:rPr>
            </w:pPr>
            <w:r w:rsidRPr="00A00EE4">
              <w:rPr>
                <w:szCs w:val="16"/>
              </w:rPr>
              <w:t>219</w:t>
            </w:r>
          </w:p>
        </w:tc>
        <w:tc>
          <w:tcPr>
            <w:tcW w:w="1046" w:type="dxa"/>
          </w:tcPr>
          <w:p w14:paraId="395E0573" w14:textId="30AF39F3" w:rsidR="0067606D" w:rsidRPr="00757142" w:rsidRDefault="0067606D" w:rsidP="0067606D">
            <w:pPr>
              <w:pStyle w:val="TabellRader"/>
              <w:rPr>
                <w:highlight w:val="yellow"/>
              </w:rPr>
            </w:pPr>
            <w:r w:rsidRPr="00A00EE4">
              <w:rPr>
                <w:szCs w:val="16"/>
              </w:rPr>
              <w:t>219</w:t>
            </w:r>
          </w:p>
        </w:tc>
        <w:tc>
          <w:tcPr>
            <w:tcW w:w="1045" w:type="dxa"/>
          </w:tcPr>
          <w:p w14:paraId="6703CC64" w14:textId="4D4EFA51" w:rsidR="0067606D" w:rsidRPr="00757142" w:rsidRDefault="0067606D" w:rsidP="0067606D">
            <w:pPr>
              <w:pStyle w:val="TabellRader"/>
              <w:rPr>
                <w:highlight w:val="yellow"/>
              </w:rPr>
            </w:pPr>
            <w:r w:rsidRPr="00A00EE4">
              <w:rPr>
                <w:szCs w:val="16"/>
              </w:rPr>
              <w:t>239</w:t>
            </w:r>
          </w:p>
        </w:tc>
        <w:tc>
          <w:tcPr>
            <w:tcW w:w="1046" w:type="dxa"/>
          </w:tcPr>
          <w:p w14:paraId="17C4FA56" w14:textId="69E5C380" w:rsidR="0067606D" w:rsidRPr="00757142" w:rsidRDefault="0067606D" w:rsidP="0067606D">
            <w:pPr>
              <w:pStyle w:val="TabellRader"/>
              <w:rPr>
                <w:highlight w:val="yellow"/>
              </w:rPr>
            </w:pPr>
            <w:r w:rsidRPr="00A00EE4">
              <w:rPr>
                <w:szCs w:val="16"/>
              </w:rPr>
              <w:t>239</w:t>
            </w:r>
          </w:p>
        </w:tc>
      </w:tr>
      <w:tr w:rsidR="0067606D" w14:paraId="1236FC02" w14:textId="77777777" w:rsidTr="0067606D">
        <w:tc>
          <w:tcPr>
            <w:tcW w:w="284" w:type="dxa"/>
            <w:tcMar>
              <w:left w:w="0" w:type="dxa"/>
              <w:right w:w="0" w:type="dxa"/>
            </w:tcMar>
          </w:tcPr>
          <w:p w14:paraId="5F5085B7" w14:textId="77777777" w:rsidR="0067606D" w:rsidRDefault="0067606D" w:rsidP="0067606D">
            <w:pPr>
              <w:pStyle w:val="TabellRader"/>
              <w:jc w:val="left"/>
            </w:pPr>
            <w:r w:rsidRPr="00186F05">
              <w:t>2</w:t>
            </w:r>
          </w:p>
        </w:tc>
        <w:tc>
          <w:tcPr>
            <w:tcW w:w="3544" w:type="dxa"/>
          </w:tcPr>
          <w:p w14:paraId="2F26B4B1" w14:textId="77777777" w:rsidR="0067606D" w:rsidRDefault="0067606D" w:rsidP="0067606D">
            <w:pPr>
              <w:pStyle w:val="TabellRader"/>
              <w:jc w:val="left"/>
            </w:pPr>
            <w:r w:rsidRPr="00186F05">
              <w:t>Samhällsekonomi och finansförvaltning</w:t>
            </w:r>
          </w:p>
        </w:tc>
        <w:tc>
          <w:tcPr>
            <w:tcW w:w="1045" w:type="dxa"/>
          </w:tcPr>
          <w:p w14:paraId="7AEEC3C3" w14:textId="2E89E9AE" w:rsidR="0067606D" w:rsidRPr="00757142" w:rsidRDefault="0067606D" w:rsidP="0067606D">
            <w:pPr>
              <w:pStyle w:val="TabellRader"/>
              <w:rPr>
                <w:highlight w:val="yellow"/>
              </w:rPr>
            </w:pPr>
            <w:r w:rsidRPr="00A00EE4">
              <w:rPr>
                <w:szCs w:val="16"/>
              </w:rPr>
              <w:t>130</w:t>
            </w:r>
          </w:p>
        </w:tc>
        <w:tc>
          <w:tcPr>
            <w:tcW w:w="1045" w:type="dxa"/>
          </w:tcPr>
          <w:p w14:paraId="34D90B66" w14:textId="7BD68C6D" w:rsidR="0067606D" w:rsidRPr="00757142" w:rsidRDefault="0067606D" w:rsidP="0067606D">
            <w:pPr>
              <w:pStyle w:val="TabellRader"/>
              <w:rPr>
                <w:highlight w:val="yellow"/>
              </w:rPr>
            </w:pPr>
            <w:r w:rsidRPr="00A00EE4">
              <w:rPr>
                <w:szCs w:val="16"/>
              </w:rPr>
              <w:t>130</w:t>
            </w:r>
          </w:p>
        </w:tc>
        <w:tc>
          <w:tcPr>
            <w:tcW w:w="1046" w:type="dxa"/>
          </w:tcPr>
          <w:p w14:paraId="05970FC4" w14:textId="70D63817" w:rsidR="0067606D" w:rsidRPr="00757142" w:rsidRDefault="0067606D" w:rsidP="0067606D">
            <w:pPr>
              <w:pStyle w:val="TabellRader"/>
              <w:rPr>
                <w:highlight w:val="yellow"/>
              </w:rPr>
            </w:pPr>
            <w:r w:rsidRPr="00A00EE4">
              <w:rPr>
                <w:szCs w:val="16"/>
              </w:rPr>
              <w:t>130</w:t>
            </w:r>
          </w:p>
        </w:tc>
        <w:tc>
          <w:tcPr>
            <w:tcW w:w="1045" w:type="dxa"/>
          </w:tcPr>
          <w:p w14:paraId="0F447F2A" w14:textId="6532CC5B" w:rsidR="0067606D" w:rsidRPr="00757142" w:rsidRDefault="0067606D" w:rsidP="0067606D">
            <w:pPr>
              <w:pStyle w:val="TabellRader"/>
              <w:rPr>
                <w:highlight w:val="yellow"/>
              </w:rPr>
            </w:pPr>
            <w:r w:rsidRPr="00A00EE4">
              <w:rPr>
                <w:szCs w:val="16"/>
              </w:rPr>
              <w:t>130</w:t>
            </w:r>
          </w:p>
        </w:tc>
        <w:tc>
          <w:tcPr>
            <w:tcW w:w="1046" w:type="dxa"/>
          </w:tcPr>
          <w:p w14:paraId="51CF2122" w14:textId="68D69E97" w:rsidR="0067606D" w:rsidRPr="00757142" w:rsidRDefault="0067606D" w:rsidP="0067606D">
            <w:pPr>
              <w:pStyle w:val="TabellRader"/>
              <w:rPr>
                <w:highlight w:val="yellow"/>
              </w:rPr>
            </w:pPr>
            <w:r w:rsidRPr="00A00EE4">
              <w:rPr>
                <w:szCs w:val="16"/>
              </w:rPr>
              <w:t>130</w:t>
            </w:r>
          </w:p>
        </w:tc>
      </w:tr>
      <w:tr w:rsidR="0067606D" w14:paraId="197F09AC" w14:textId="77777777" w:rsidTr="0067606D">
        <w:tc>
          <w:tcPr>
            <w:tcW w:w="284" w:type="dxa"/>
            <w:tcMar>
              <w:left w:w="0" w:type="dxa"/>
              <w:right w:w="0" w:type="dxa"/>
            </w:tcMar>
          </w:tcPr>
          <w:p w14:paraId="626E865B" w14:textId="77777777" w:rsidR="0067606D" w:rsidRDefault="0067606D" w:rsidP="0067606D">
            <w:pPr>
              <w:pStyle w:val="TabellRader"/>
              <w:jc w:val="left"/>
            </w:pPr>
            <w:r w:rsidRPr="00186F05">
              <w:t>4</w:t>
            </w:r>
          </w:p>
        </w:tc>
        <w:tc>
          <w:tcPr>
            <w:tcW w:w="3544" w:type="dxa"/>
          </w:tcPr>
          <w:p w14:paraId="452542A6" w14:textId="77777777" w:rsidR="0067606D" w:rsidRDefault="0067606D" w:rsidP="0067606D">
            <w:pPr>
              <w:pStyle w:val="TabellRader"/>
              <w:jc w:val="left"/>
            </w:pPr>
            <w:r w:rsidRPr="00186F05">
              <w:t>Rättsväsendet</w:t>
            </w:r>
          </w:p>
        </w:tc>
        <w:tc>
          <w:tcPr>
            <w:tcW w:w="1045" w:type="dxa"/>
          </w:tcPr>
          <w:p w14:paraId="417AC23B" w14:textId="0C8EF767" w:rsidR="0067606D" w:rsidRPr="00757142" w:rsidRDefault="0067606D" w:rsidP="0067606D">
            <w:pPr>
              <w:pStyle w:val="TabellRader"/>
              <w:rPr>
                <w:highlight w:val="yellow"/>
              </w:rPr>
            </w:pPr>
            <w:r w:rsidRPr="00A00EE4">
              <w:rPr>
                <w:szCs w:val="16"/>
              </w:rPr>
              <w:t>210</w:t>
            </w:r>
          </w:p>
        </w:tc>
        <w:tc>
          <w:tcPr>
            <w:tcW w:w="1045" w:type="dxa"/>
          </w:tcPr>
          <w:p w14:paraId="1D7A28CD" w14:textId="63B5D726" w:rsidR="0067606D" w:rsidRPr="00757142" w:rsidRDefault="0067606D" w:rsidP="0067606D">
            <w:pPr>
              <w:pStyle w:val="TabellRader"/>
              <w:rPr>
                <w:highlight w:val="yellow"/>
              </w:rPr>
            </w:pPr>
            <w:r w:rsidRPr="00A00EE4">
              <w:rPr>
                <w:szCs w:val="16"/>
              </w:rPr>
              <w:t>80</w:t>
            </w:r>
          </w:p>
        </w:tc>
        <w:tc>
          <w:tcPr>
            <w:tcW w:w="1046" w:type="dxa"/>
          </w:tcPr>
          <w:p w14:paraId="727C125E" w14:textId="520BB780" w:rsidR="0067606D" w:rsidRPr="00757142" w:rsidRDefault="0067606D" w:rsidP="0067606D">
            <w:pPr>
              <w:pStyle w:val="TabellRader"/>
              <w:rPr>
                <w:highlight w:val="yellow"/>
              </w:rPr>
            </w:pPr>
            <w:r w:rsidRPr="00A00EE4">
              <w:rPr>
                <w:szCs w:val="16"/>
              </w:rPr>
              <w:t>105</w:t>
            </w:r>
          </w:p>
        </w:tc>
        <w:tc>
          <w:tcPr>
            <w:tcW w:w="1045" w:type="dxa"/>
          </w:tcPr>
          <w:p w14:paraId="1CD98E72" w14:textId="268B9C84" w:rsidR="0067606D" w:rsidRPr="00757142" w:rsidRDefault="0067606D" w:rsidP="0067606D">
            <w:pPr>
              <w:pStyle w:val="TabellRader"/>
              <w:rPr>
                <w:highlight w:val="yellow"/>
              </w:rPr>
            </w:pPr>
            <w:r w:rsidRPr="00A00EE4">
              <w:rPr>
                <w:szCs w:val="16"/>
              </w:rPr>
              <w:t>185</w:t>
            </w:r>
          </w:p>
        </w:tc>
        <w:tc>
          <w:tcPr>
            <w:tcW w:w="1046" w:type="dxa"/>
          </w:tcPr>
          <w:p w14:paraId="613A6D46" w14:textId="550046D3" w:rsidR="0067606D" w:rsidRPr="00757142" w:rsidRDefault="0067606D" w:rsidP="0067606D">
            <w:pPr>
              <w:pStyle w:val="TabellRader"/>
              <w:rPr>
                <w:highlight w:val="yellow"/>
              </w:rPr>
            </w:pPr>
            <w:r w:rsidRPr="00A00EE4">
              <w:rPr>
                <w:szCs w:val="16"/>
              </w:rPr>
              <w:t>185</w:t>
            </w:r>
          </w:p>
        </w:tc>
      </w:tr>
      <w:tr w:rsidR="0067606D" w14:paraId="25E1CF2D" w14:textId="77777777" w:rsidTr="0067606D">
        <w:tc>
          <w:tcPr>
            <w:tcW w:w="284" w:type="dxa"/>
            <w:tcMar>
              <w:left w:w="0" w:type="dxa"/>
              <w:right w:w="0" w:type="dxa"/>
            </w:tcMar>
          </w:tcPr>
          <w:p w14:paraId="39A2CCE6" w14:textId="77777777" w:rsidR="0067606D" w:rsidRDefault="0067606D" w:rsidP="0067606D">
            <w:pPr>
              <w:pStyle w:val="TabellRader"/>
              <w:jc w:val="left"/>
            </w:pPr>
            <w:r w:rsidRPr="00186F05">
              <w:t>5</w:t>
            </w:r>
          </w:p>
        </w:tc>
        <w:tc>
          <w:tcPr>
            <w:tcW w:w="3544" w:type="dxa"/>
          </w:tcPr>
          <w:p w14:paraId="359B5CFC" w14:textId="77777777" w:rsidR="0067606D" w:rsidRDefault="0067606D" w:rsidP="0067606D">
            <w:pPr>
              <w:pStyle w:val="TabellRader"/>
              <w:jc w:val="left"/>
            </w:pPr>
            <w:r w:rsidRPr="00186F05">
              <w:t>Internationell samverkan</w:t>
            </w:r>
          </w:p>
        </w:tc>
        <w:tc>
          <w:tcPr>
            <w:tcW w:w="1045" w:type="dxa"/>
          </w:tcPr>
          <w:p w14:paraId="244B09B0" w14:textId="06A9E273" w:rsidR="0067606D" w:rsidRPr="00757142" w:rsidRDefault="0067606D" w:rsidP="0067606D">
            <w:pPr>
              <w:pStyle w:val="TabellRader"/>
              <w:rPr>
                <w:highlight w:val="yellow"/>
              </w:rPr>
            </w:pPr>
            <w:r w:rsidRPr="00A00EE4">
              <w:rPr>
                <w:szCs w:val="16"/>
              </w:rPr>
              <w:t>163</w:t>
            </w:r>
          </w:p>
        </w:tc>
        <w:tc>
          <w:tcPr>
            <w:tcW w:w="1045" w:type="dxa"/>
          </w:tcPr>
          <w:p w14:paraId="6DBF6C1E" w14:textId="3E61086E" w:rsidR="0067606D" w:rsidRPr="00757142" w:rsidRDefault="0067606D" w:rsidP="0067606D">
            <w:pPr>
              <w:pStyle w:val="TabellRader"/>
              <w:rPr>
                <w:highlight w:val="yellow"/>
              </w:rPr>
            </w:pPr>
            <w:r w:rsidRPr="00A00EE4">
              <w:rPr>
                <w:szCs w:val="16"/>
              </w:rPr>
              <w:t>163</w:t>
            </w:r>
          </w:p>
        </w:tc>
        <w:tc>
          <w:tcPr>
            <w:tcW w:w="1046" w:type="dxa"/>
          </w:tcPr>
          <w:p w14:paraId="63A3AA2A" w14:textId="2B8D35B6" w:rsidR="0067606D" w:rsidRPr="00757142" w:rsidRDefault="0067606D" w:rsidP="0067606D">
            <w:pPr>
              <w:pStyle w:val="TabellRader"/>
              <w:rPr>
                <w:highlight w:val="yellow"/>
              </w:rPr>
            </w:pPr>
            <w:r w:rsidRPr="00A00EE4">
              <w:rPr>
                <w:szCs w:val="16"/>
              </w:rPr>
              <w:t>115</w:t>
            </w:r>
          </w:p>
        </w:tc>
        <w:tc>
          <w:tcPr>
            <w:tcW w:w="1045" w:type="dxa"/>
          </w:tcPr>
          <w:p w14:paraId="18C4036C" w14:textId="6352411C" w:rsidR="0067606D" w:rsidRPr="00757142" w:rsidRDefault="0067606D" w:rsidP="0067606D">
            <w:pPr>
              <w:pStyle w:val="TabellRader"/>
              <w:rPr>
                <w:highlight w:val="yellow"/>
              </w:rPr>
            </w:pPr>
            <w:r w:rsidRPr="00A00EE4">
              <w:rPr>
                <w:szCs w:val="16"/>
              </w:rPr>
              <w:t>211</w:t>
            </w:r>
          </w:p>
        </w:tc>
        <w:tc>
          <w:tcPr>
            <w:tcW w:w="1046" w:type="dxa"/>
          </w:tcPr>
          <w:p w14:paraId="32C40ADF" w14:textId="6598BFA3" w:rsidR="0067606D" w:rsidRPr="00757142" w:rsidRDefault="0067606D" w:rsidP="0067606D">
            <w:pPr>
              <w:pStyle w:val="TabellRader"/>
              <w:rPr>
                <w:highlight w:val="yellow"/>
              </w:rPr>
            </w:pPr>
            <w:r w:rsidRPr="00A00EE4">
              <w:rPr>
                <w:szCs w:val="16"/>
              </w:rPr>
              <w:t>211</w:t>
            </w:r>
          </w:p>
        </w:tc>
      </w:tr>
      <w:tr w:rsidR="0067606D" w14:paraId="6295F581" w14:textId="77777777" w:rsidTr="0067606D">
        <w:tc>
          <w:tcPr>
            <w:tcW w:w="284" w:type="dxa"/>
            <w:tcMar>
              <w:left w:w="0" w:type="dxa"/>
              <w:right w:w="0" w:type="dxa"/>
            </w:tcMar>
          </w:tcPr>
          <w:p w14:paraId="62D5B3BB" w14:textId="77777777" w:rsidR="0067606D" w:rsidRDefault="0067606D" w:rsidP="0067606D">
            <w:pPr>
              <w:pStyle w:val="TabellRader"/>
              <w:jc w:val="left"/>
            </w:pPr>
            <w:r w:rsidRPr="00186F05">
              <w:t>6</w:t>
            </w:r>
          </w:p>
        </w:tc>
        <w:tc>
          <w:tcPr>
            <w:tcW w:w="3544" w:type="dxa"/>
          </w:tcPr>
          <w:p w14:paraId="3B5D0A97" w14:textId="77777777" w:rsidR="0067606D" w:rsidRDefault="0067606D" w:rsidP="0067606D">
            <w:pPr>
              <w:pStyle w:val="TabellRader"/>
              <w:jc w:val="left"/>
            </w:pPr>
            <w:r w:rsidRPr="00186F05">
              <w:t>Försvar och samhällets krisberedskap</w:t>
            </w:r>
          </w:p>
        </w:tc>
        <w:tc>
          <w:tcPr>
            <w:tcW w:w="1045" w:type="dxa"/>
          </w:tcPr>
          <w:p w14:paraId="7B6C0DC8" w14:textId="2FFCC2B5" w:rsidR="0067606D" w:rsidRPr="00757142" w:rsidRDefault="0067606D" w:rsidP="0067606D">
            <w:pPr>
              <w:pStyle w:val="TabellRader"/>
              <w:rPr>
                <w:highlight w:val="yellow"/>
              </w:rPr>
            </w:pPr>
            <w:r w:rsidRPr="00A00EE4">
              <w:rPr>
                <w:szCs w:val="16"/>
              </w:rPr>
              <w:t>87 026</w:t>
            </w:r>
          </w:p>
        </w:tc>
        <w:tc>
          <w:tcPr>
            <w:tcW w:w="1045" w:type="dxa"/>
          </w:tcPr>
          <w:p w14:paraId="7B59A412" w14:textId="0EC66237" w:rsidR="0067606D" w:rsidRPr="00757142" w:rsidRDefault="0067606D" w:rsidP="0067606D">
            <w:pPr>
              <w:pStyle w:val="TabellRader"/>
              <w:rPr>
                <w:highlight w:val="yellow"/>
              </w:rPr>
            </w:pPr>
            <w:r w:rsidRPr="00A00EE4">
              <w:rPr>
                <w:szCs w:val="16"/>
              </w:rPr>
              <w:t>24 563</w:t>
            </w:r>
          </w:p>
        </w:tc>
        <w:tc>
          <w:tcPr>
            <w:tcW w:w="1046" w:type="dxa"/>
          </w:tcPr>
          <w:p w14:paraId="38F82E77" w14:textId="6BB27DE4" w:rsidR="0067606D" w:rsidRPr="00757142" w:rsidRDefault="0067606D" w:rsidP="0067606D">
            <w:pPr>
              <w:pStyle w:val="TabellRader"/>
              <w:rPr>
                <w:highlight w:val="yellow"/>
              </w:rPr>
            </w:pPr>
            <w:r w:rsidRPr="00A00EE4">
              <w:rPr>
                <w:szCs w:val="16"/>
              </w:rPr>
              <w:t>19 785</w:t>
            </w:r>
          </w:p>
        </w:tc>
        <w:tc>
          <w:tcPr>
            <w:tcW w:w="1045" w:type="dxa"/>
          </w:tcPr>
          <w:p w14:paraId="241B62AC" w14:textId="39949096" w:rsidR="0067606D" w:rsidRPr="00757142" w:rsidRDefault="0067606D" w:rsidP="0067606D">
            <w:pPr>
              <w:pStyle w:val="TabellRader"/>
              <w:rPr>
                <w:highlight w:val="yellow"/>
              </w:rPr>
            </w:pPr>
            <w:r w:rsidRPr="00A00EE4">
              <w:rPr>
                <w:szCs w:val="16"/>
              </w:rPr>
              <w:t>91 804</w:t>
            </w:r>
          </w:p>
        </w:tc>
        <w:tc>
          <w:tcPr>
            <w:tcW w:w="1046" w:type="dxa"/>
          </w:tcPr>
          <w:p w14:paraId="49A53959" w14:textId="137B8E9B" w:rsidR="0067606D" w:rsidRPr="00757142" w:rsidRDefault="0067606D" w:rsidP="0067606D">
            <w:pPr>
              <w:pStyle w:val="TabellRader"/>
              <w:rPr>
                <w:highlight w:val="yellow"/>
              </w:rPr>
            </w:pPr>
            <w:r w:rsidRPr="00A00EE4">
              <w:rPr>
                <w:szCs w:val="16"/>
              </w:rPr>
              <w:t>92 625</w:t>
            </w:r>
          </w:p>
        </w:tc>
      </w:tr>
      <w:tr w:rsidR="0067606D" w14:paraId="2714B506" w14:textId="77777777" w:rsidTr="0067606D">
        <w:tc>
          <w:tcPr>
            <w:tcW w:w="284" w:type="dxa"/>
            <w:tcMar>
              <w:left w:w="0" w:type="dxa"/>
              <w:right w:w="0" w:type="dxa"/>
            </w:tcMar>
          </w:tcPr>
          <w:p w14:paraId="2DF83E77" w14:textId="77777777" w:rsidR="0067606D" w:rsidRDefault="0067606D" w:rsidP="0067606D">
            <w:pPr>
              <w:pStyle w:val="TabellRader"/>
              <w:jc w:val="left"/>
            </w:pPr>
            <w:r w:rsidRPr="00186F05">
              <w:t>7</w:t>
            </w:r>
          </w:p>
        </w:tc>
        <w:tc>
          <w:tcPr>
            <w:tcW w:w="3544" w:type="dxa"/>
          </w:tcPr>
          <w:p w14:paraId="27812496" w14:textId="77777777" w:rsidR="0067606D" w:rsidRDefault="0067606D" w:rsidP="0067606D">
            <w:pPr>
              <w:pStyle w:val="TabellRader"/>
              <w:jc w:val="left"/>
            </w:pPr>
            <w:r w:rsidRPr="00186F05">
              <w:t>Internationellt bistånd</w:t>
            </w:r>
          </w:p>
        </w:tc>
        <w:tc>
          <w:tcPr>
            <w:tcW w:w="1045" w:type="dxa"/>
          </w:tcPr>
          <w:p w14:paraId="206561AA" w14:textId="061A880F" w:rsidR="0067606D" w:rsidRPr="00757142" w:rsidRDefault="0067606D" w:rsidP="0067606D">
            <w:pPr>
              <w:pStyle w:val="TabellRader"/>
              <w:rPr>
                <w:highlight w:val="yellow"/>
              </w:rPr>
            </w:pPr>
            <w:r w:rsidRPr="00A00EE4">
              <w:rPr>
                <w:szCs w:val="16"/>
              </w:rPr>
              <w:t>101 960</w:t>
            </w:r>
          </w:p>
        </w:tc>
        <w:tc>
          <w:tcPr>
            <w:tcW w:w="1045" w:type="dxa"/>
          </w:tcPr>
          <w:p w14:paraId="6C60820F" w14:textId="42E26052" w:rsidR="0067606D" w:rsidRPr="00757142" w:rsidRDefault="0067606D" w:rsidP="0067606D">
            <w:pPr>
              <w:pStyle w:val="TabellRader"/>
              <w:rPr>
                <w:highlight w:val="yellow"/>
              </w:rPr>
            </w:pPr>
            <w:r w:rsidRPr="00A00EE4">
              <w:rPr>
                <w:szCs w:val="16"/>
              </w:rPr>
              <w:t>29 718</w:t>
            </w:r>
          </w:p>
        </w:tc>
        <w:tc>
          <w:tcPr>
            <w:tcW w:w="1046" w:type="dxa"/>
          </w:tcPr>
          <w:p w14:paraId="4D6A6858" w14:textId="0195FE76" w:rsidR="0067606D" w:rsidRPr="00757142" w:rsidRDefault="0067606D" w:rsidP="0067606D">
            <w:pPr>
              <w:pStyle w:val="TabellRader"/>
              <w:rPr>
                <w:highlight w:val="yellow"/>
              </w:rPr>
            </w:pPr>
            <w:r w:rsidRPr="00A00EE4">
              <w:rPr>
                <w:szCs w:val="16"/>
              </w:rPr>
              <w:t>32 677</w:t>
            </w:r>
          </w:p>
        </w:tc>
        <w:tc>
          <w:tcPr>
            <w:tcW w:w="1045" w:type="dxa"/>
          </w:tcPr>
          <w:p w14:paraId="0631CB38" w14:textId="724FB215" w:rsidR="0067606D" w:rsidRPr="00757142" w:rsidRDefault="0067606D" w:rsidP="0067606D">
            <w:pPr>
              <w:pStyle w:val="TabellRader"/>
              <w:rPr>
                <w:highlight w:val="yellow"/>
              </w:rPr>
            </w:pPr>
            <w:r w:rsidRPr="00A00EE4">
              <w:rPr>
                <w:szCs w:val="16"/>
              </w:rPr>
              <w:t>99 000</w:t>
            </w:r>
          </w:p>
        </w:tc>
        <w:tc>
          <w:tcPr>
            <w:tcW w:w="1046" w:type="dxa"/>
          </w:tcPr>
          <w:p w14:paraId="3F4DCF41" w14:textId="766FB8D4" w:rsidR="0067606D" w:rsidRPr="00757142" w:rsidRDefault="0067606D" w:rsidP="0067606D">
            <w:pPr>
              <w:pStyle w:val="TabellRader"/>
              <w:rPr>
                <w:highlight w:val="yellow"/>
              </w:rPr>
            </w:pPr>
            <w:r w:rsidRPr="00A00EE4">
              <w:rPr>
                <w:szCs w:val="16"/>
              </w:rPr>
              <w:t>99 000</w:t>
            </w:r>
          </w:p>
        </w:tc>
      </w:tr>
      <w:tr w:rsidR="0067606D" w14:paraId="540EFBE1" w14:textId="77777777" w:rsidTr="0067606D">
        <w:tc>
          <w:tcPr>
            <w:tcW w:w="284" w:type="dxa"/>
            <w:tcMar>
              <w:left w:w="0" w:type="dxa"/>
              <w:right w:w="0" w:type="dxa"/>
            </w:tcMar>
          </w:tcPr>
          <w:p w14:paraId="60717ACC" w14:textId="77777777" w:rsidR="0067606D" w:rsidRDefault="0067606D" w:rsidP="0067606D">
            <w:pPr>
              <w:pStyle w:val="TabellRader"/>
              <w:jc w:val="left"/>
            </w:pPr>
            <w:r>
              <w:t>8</w:t>
            </w:r>
          </w:p>
        </w:tc>
        <w:tc>
          <w:tcPr>
            <w:tcW w:w="3544" w:type="dxa"/>
          </w:tcPr>
          <w:p w14:paraId="7C80D938" w14:textId="77777777" w:rsidR="0067606D" w:rsidRDefault="0067606D" w:rsidP="0067606D">
            <w:pPr>
              <w:pStyle w:val="TabellRader"/>
              <w:jc w:val="left"/>
            </w:pPr>
            <w:r>
              <w:t>Migration</w:t>
            </w:r>
          </w:p>
        </w:tc>
        <w:tc>
          <w:tcPr>
            <w:tcW w:w="1045" w:type="dxa"/>
          </w:tcPr>
          <w:p w14:paraId="761A35DF" w14:textId="3712834B" w:rsidR="0067606D" w:rsidRPr="00757142" w:rsidRDefault="0067606D" w:rsidP="0067606D">
            <w:pPr>
              <w:pStyle w:val="TabellRader"/>
              <w:rPr>
                <w:highlight w:val="yellow"/>
              </w:rPr>
            </w:pPr>
            <w:r w:rsidRPr="00A00EE4">
              <w:rPr>
                <w:szCs w:val="16"/>
              </w:rPr>
              <w:t>356</w:t>
            </w:r>
          </w:p>
        </w:tc>
        <w:tc>
          <w:tcPr>
            <w:tcW w:w="1045" w:type="dxa"/>
          </w:tcPr>
          <w:p w14:paraId="6691A804" w14:textId="5C43ABD6" w:rsidR="0067606D" w:rsidRPr="00757142" w:rsidRDefault="0067606D" w:rsidP="0067606D">
            <w:pPr>
              <w:pStyle w:val="TabellRader"/>
              <w:rPr>
                <w:highlight w:val="yellow"/>
              </w:rPr>
            </w:pPr>
            <w:r w:rsidRPr="00A00EE4">
              <w:rPr>
                <w:szCs w:val="16"/>
              </w:rPr>
              <w:t>3</w:t>
            </w:r>
          </w:p>
        </w:tc>
        <w:tc>
          <w:tcPr>
            <w:tcW w:w="1046" w:type="dxa"/>
          </w:tcPr>
          <w:p w14:paraId="7CE792F7" w14:textId="2B24178C" w:rsidR="0067606D" w:rsidRPr="00757142" w:rsidRDefault="0067606D" w:rsidP="0067606D">
            <w:pPr>
              <w:pStyle w:val="TabellRader"/>
              <w:rPr>
                <w:highlight w:val="yellow"/>
              </w:rPr>
            </w:pPr>
            <w:r w:rsidRPr="00A00EE4">
              <w:rPr>
                <w:szCs w:val="16"/>
              </w:rPr>
              <w:t>94</w:t>
            </w:r>
          </w:p>
        </w:tc>
        <w:tc>
          <w:tcPr>
            <w:tcW w:w="1045" w:type="dxa"/>
          </w:tcPr>
          <w:p w14:paraId="5AFE150D" w14:textId="22A8116E" w:rsidR="0067606D" w:rsidRPr="00757142" w:rsidRDefault="0067606D" w:rsidP="0067606D">
            <w:pPr>
              <w:pStyle w:val="TabellRader"/>
              <w:rPr>
                <w:highlight w:val="yellow"/>
              </w:rPr>
            </w:pPr>
            <w:r w:rsidRPr="00A00EE4">
              <w:rPr>
                <w:szCs w:val="16"/>
              </w:rPr>
              <w:t>266</w:t>
            </w:r>
          </w:p>
        </w:tc>
        <w:tc>
          <w:tcPr>
            <w:tcW w:w="1046" w:type="dxa"/>
          </w:tcPr>
          <w:p w14:paraId="607A6F5C" w14:textId="24B16BF3" w:rsidR="0067606D" w:rsidRPr="00757142" w:rsidRDefault="0067606D" w:rsidP="0067606D">
            <w:pPr>
              <w:pStyle w:val="TabellRader"/>
              <w:rPr>
                <w:highlight w:val="yellow"/>
              </w:rPr>
            </w:pPr>
            <w:r w:rsidRPr="00A00EE4">
              <w:rPr>
                <w:szCs w:val="16"/>
              </w:rPr>
              <w:t>266</w:t>
            </w:r>
          </w:p>
        </w:tc>
      </w:tr>
      <w:tr w:rsidR="0067606D" w14:paraId="48BE7F79" w14:textId="77777777" w:rsidTr="0067606D">
        <w:tc>
          <w:tcPr>
            <w:tcW w:w="284" w:type="dxa"/>
            <w:tcMar>
              <w:left w:w="0" w:type="dxa"/>
              <w:right w:w="0" w:type="dxa"/>
            </w:tcMar>
          </w:tcPr>
          <w:p w14:paraId="5DE1D050" w14:textId="77777777" w:rsidR="0067606D" w:rsidRDefault="0067606D" w:rsidP="0067606D">
            <w:pPr>
              <w:pStyle w:val="TabellRader"/>
              <w:jc w:val="left"/>
            </w:pPr>
            <w:r>
              <w:t>9</w:t>
            </w:r>
          </w:p>
        </w:tc>
        <w:tc>
          <w:tcPr>
            <w:tcW w:w="3544" w:type="dxa"/>
          </w:tcPr>
          <w:p w14:paraId="3B016448" w14:textId="77777777" w:rsidR="0067606D" w:rsidRDefault="0067606D" w:rsidP="0067606D">
            <w:pPr>
              <w:pStyle w:val="TabellRader"/>
              <w:jc w:val="left"/>
            </w:pPr>
            <w:r w:rsidRPr="00186F05">
              <w:t>Hälsovård, sjukvård och social omsorg</w:t>
            </w:r>
          </w:p>
        </w:tc>
        <w:tc>
          <w:tcPr>
            <w:tcW w:w="1045" w:type="dxa"/>
          </w:tcPr>
          <w:p w14:paraId="3F70E21E" w14:textId="45870B97" w:rsidR="0067606D" w:rsidRPr="00757142" w:rsidRDefault="0067606D" w:rsidP="0067606D">
            <w:pPr>
              <w:pStyle w:val="TabellRader"/>
              <w:rPr>
                <w:highlight w:val="yellow"/>
              </w:rPr>
            </w:pPr>
            <w:r w:rsidRPr="00A00EE4">
              <w:rPr>
                <w:szCs w:val="16"/>
              </w:rPr>
              <w:t>2 023</w:t>
            </w:r>
          </w:p>
        </w:tc>
        <w:tc>
          <w:tcPr>
            <w:tcW w:w="1045" w:type="dxa"/>
          </w:tcPr>
          <w:p w14:paraId="689F6912" w14:textId="68D4702D" w:rsidR="0067606D" w:rsidRPr="00757142" w:rsidRDefault="0067606D" w:rsidP="0067606D">
            <w:pPr>
              <w:pStyle w:val="TabellRader"/>
              <w:rPr>
                <w:highlight w:val="yellow"/>
              </w:rPr>
            </w:pPr>
            <w:r w:rsidRPr="00A00EE4">
              <w:rPr>
                <w:szCs w:val="16"/>
              </w:rPr>
              <w:t>2 951</w:t>
            </w:r>
          </w:p>
        </w:tc>
        <w:tc>
          <w:tcPr>
            <w:tcW w:w="1046" w:type="dxa"/>
          </w:tcPr>
          <w:p w14:paraId="468EBF04" w14:textId="38E063C3" w:rsidR="0067606D" w:rsidRPr="00757142" w:rsidRDefault="0067606D" w:rsidP="0067606D">
            <w:pPr>
              <w:pStyle w:val="TabellRader"/>
              <w:rPr>
                <w:highlight w:val="yellow"/>
              </w:rPr>
            </w:pPr>
            <w:r w:rsidRPr="00A00EE4">
              <w:rPr>
                <w:szCs w:val="16"/>
              </w:rPr>
              <w:t>1 149</w:t>
            </w:r>
          </w:p>
        </w:tc>
        <w:tc>
          <w:tcPr>
            <w:tcW w:w="1045" w:type="dxa"/>
          </w:tcPr>
          <w:p w14:paraId="6D42D05F" w14:textId="135FFB85" w:rsidR="0067606D" w:rsidRPr="00757142" w:rsidRDefault="0067606D" w:rsidP="0067606D">
            <w:pPr>
              <w:pStyle w:val="TabellRader"/>
              <w:rPr>
                <w:highlight w:val="yellow"/>
              </w:rPr>
            </w:pPr>
            <w:r w:rsidRPr="00A00EE4">
              <w:rPr>
                <w:szCs w:val="16"/>
              </w:rPr>
              <w:t>3 825</w:t>
            </w:r>
          </w:p>
        </w:tc>
        <w:tc>
          <w:tcPr>
            <w:tcW w:w="1046" w:type="dxa"/>
          </w:tcPr>
          <w:p w14:paraId="3740B723" w14:textId="6440E253" w:rsidR="0067606D" w:rsidRPr="00757142" w:rsidRDefault="0067606D" w:rsidP="0067606D">
            <w:pPr>
              <w:pStyle w:val="TabellRader"/>
              <w:rPr>
                <w:highlight w:val="yellow"/>
              </w:rPr>
            </w:pPr>
            <w:r w:rsidRPr="00A00EE4">
              <w:rPr>
                <w:szCs w:val="16"/>
              </w:rPr>
              <w:t>3 975</w:t>
            </w:r>
          </w:p>
        </w:tc>
      </w:tr>
      <w:tr w:rsidR="0067606D" w14:paraId="7ACF1F1C" w14:textId="77777777" w:rsidTr="0067606D">
        <w:tc>
          <w:tcPr>
            <w:tcW w:w="284" w:type="dxa"/>
            <w:tcMar>
              <w:left w:w="0" w:type="dxa"/>
              <w:right w:w="0" w:type="dxa"/>
            </w:tcMar>
          </w:tcPr>
          <w:p w14:paraId="4F2D22EB" w14:textId="77777777" w:rsidR="0067606D" w:rsidRDefault="0067606D" w:rsidP="0067606D">
            <w:pPr>
              <w:pStyle w:val="TabellRader"/>
              <w:jc w:val="left"/>
            </w:pPr>
            <w:r w:rsidRPr="00186F05">
              <w:t>13</w:t>
            </w:r>
          </w:p>
        </w:tc>
        <w:tc>
          <w:tcPr>
            <w:tcW w:w="3544" w:type="dxa"/>
          </w:tcPr>
          <w:p w14:paraId="11A162AC" w14:textId="77777777" w:rsidR="0067606D" w:rsidRDefault="0067606D" w:rsidP="0067606D">
            <w:pPr>
              <w:pStyle w:val="TabellRader"/>
              <w:jc w:val="left"/>
            </w:pPr>
            <w:r w:rsidRPr="00186F05">
              <w:t>Jämställdhet och nyanlända invandrares etablering</w:t>
            </w:r>
          </w:p>
        </w:tc>
        <w:tc>
          <w:tcPr>
            <w:tcW w:w="1045" w:type="dxa"/>
            <w:vAlign w:val="bottom"/>
          </w:tcPr>
          <w:p w14:paraId="77531707" w14:textId="28376F28" w:rsidR="0067606D" w:rsidRPr="00757142" w:rsidRDefault="0067606D" w:rsidP="0067606D">
            <w:pPr>
              <w:pStyle w:val="TabellRader"/>
              <w:rPr>
                <w:highlight w:val="yellow"/>
              </w:rPr>
            </w:pPr>
            <w:r w:rsidRPr="00A00EE4">
              <w:rPr>
                <w:szCs w:val="16"/>
              </w:rPr>
              <w:t>66</w:t>
            </w:r>
          </w:p>
        </w:tc>
        <w:tc>
          <w:tcPr>
            <w:tcW w:w="1045" w:type="dxa"/>
            <w:vAlign w:val="bottom"/>
          </w:tcPr>
          <w:p w14:paraId="49A770BD" w14:textId="5A44BB20" w:rsidR="0067606D" w:rsidRPr="00757142" w:rsidRDefault="0067606D" w:rsidP="0067606D">
            <w:pPr>
              <w:pStyle w:val="TabellRader"/>
              <w:rPr>
                <w:highlight w:val="yellow"/>
              </w:rPr>
            </w:pPr>
            <w:r w:rsidRPr="001675C3">
              <w:t>166</w:t>
            </w:r>
          </w:p>
        </w:tc>
        <w:tc>
          <w:tcPr>
            <w:tcW w:w="1046" w:type="dxa"/>
            <w:vAlign w:val="bottom"/>
          </w:tcPr>
          <w:p w14:paraId="379CCC9D" w14:textId="0DA23704" w:rsidR="0067606D" w:rsidRPr="00757142" w:rsidRDefault="0067606D" w:rsidP="0067606D">
            <w:pPr>
              <w:pStyle w:val="TabellRader"/>
              <w:rPr>
                <w:highlight w:val="yellow"/>
              </w:rPr>
            </w:pPr>
            <w:r w:rsidRPr="00A00EE4">
              <w:rPr>
                <w:szCs w:val="16"/>
              </w:rPr>
              <w:t>66</w:t>
            </w:r>
          </w:p>
        </w:tc>
        <w:tc>
          <w:tcPr>
            <w:tcW w:w="1045" w:type="dxa"/>
            <w:vAlign w:val="bottom"/>
          </w:tcPr>
          <w:p w14:paraId="15628798" w14:textId="324D87EE" w:rsidR="0067606D" w:rsidRPr="00757142" w:rsidRDefault="0067606D" w:rsidP="0067606D">
            <w:pPr>
              <w:pStyle w:val="TabellRader"/>
              <w:rPr>
                <w:highlight w:val="yellow"/>
              </w:rPr>
            </w:pPr>
            <w:r w:rsidRPr="001675C3">
              <w:t>166</w:t>
            </w:r>
          </w:p>
        </w:tc>
        <w:tc>
          <w:tcPr>
            <w:tcW w:w="1046" w:type="dxa"/>
            <w:vAlign w:val="bottom"/>
          </w:tcPr>
          <w:p w14:paraId="7FF87C8D" w14:textId="63835908" w:rsidR="0067606D" w:rsidRPr="00757142" w:rsidRDefault="0067606D" w:rsidP="0067606D">
            <w:pPr>
              <w:pStyle w:val="TabellRader"/>
              <w:rPr>
                <w:highlight w:val="yellow"/>
              </w:rPr>
            </w:pPr>
            <w:r w:rsidRPr="001675C3">
              <w:t>166</w:t>
            </w:r>
          </w:p>
        </w:tc>
      </w:tr>
      <w:tr w:rsidR="0067606D" w14:paraId="135BB506" w14:textId="77777777" w:rsidTr="0067606D">
        <w:tc>
          <w:tcPr>
            <w:tcW w:w="284" w:type="dxa"/>
            <w:tcMar>
              <w:left w:w="0" w:type="dxa"/>
              <w:right w:w="0" w:type="dxa"/>
            </w:tcMar>
          </w:tcPr>
          <w:p w14:paraId="76E978F8" w14:textId="77777777" w:rsidR="0067606D" w:rsidRDefault="0067606D" w:rsidP="0067606D">
            <w:pPr>
              <w:pStyle w:val="TabellRader"/>
              <w:jc w:val="left"/>
            </w:pPr>
            <w:r w:rsidRPr="00186F05">
              <w:t>14</w:t>
            </w:r>
          </w:p>
        </w:tc>
        <w:tc>
          <w:tcPr>
            <w:tcW w:w="3544" w:type="dxa"/>
          </w:tcPr>
          <w:p w14:paraId="75D2AF69" w14:textId="77777777" w:rsidR="0067606D" w:rsidRDefault="0067606D" w:rsidP="0067606D">
            <w:pPr>
              <w:pStyle w:val="TabellRader"/>
              <w:jc w:val="left"/>
            </w:pPr>
            <w:r w:rsidRPr="00186F05">
              <w:t>Arbetsmarknad och arbetsliv</w:t>
            </w:r>
          </w:p>
        </w:tc>
        <w:tc>
          <w:tcPr>
            <w:tcW w:w="1045" w:type="dxa"/>
          </w:tcPr>
          <w:p w14:paraId="2EA04FF3" w14:textId="3AC7D3FF" w:rsidR="0067606D" w:rsidRPr="00757142" w:rsidRDefault="0067606D" w:rsidP="0067606D">
            <w:pPr>
              <w:pStyle w:val="TabellRader"/>
              <w:rPr>
                <w:highlight w:val="yellow"/>
              </w:rPr>
            </w:pPr>
            <w:r w:rsidRPr="00A00EE4">
              <w:rPr>
                <w:szCs w:val="16"/>
              </w:rPr>
              <w:t>21 977</w:t>
            </w:r>
          </w:p>
        </w:tc>
        <w:tc>
          <w:tcPr>
            <w:tcW w:w="1045" w:type="dxa"/>
          </w:tcPr>
          <w:p w14:paraId="5727DA0B" w14:textId="535C9D66" w:rsidR="0067606D" w:rsidRPr="00757142" w:rsidRDefault="0067606D" w:rsidP="0067606D">
            <w:pPr>
              <w:pStyle w:val="TabellRader"/>
              <w:rPr>
                <w:highlight w:val="yellow"/>
              </w:rPr>
            </w:pPr>
            <w:r w:rsidRPr="001675C3">
              <w:t>18 331</w:t>
            </w:r>
          </w:p>
        </w:tc>
        <w:tc>
          <w:tcPr>
            <w:tcW w:w="1046" w:type="dxa"/>
          </w:tcPr>
          <w:p w14:paraId="2EE4BDC0" w14:textId="28B81786" w:rsidR="0067606D" w:rsidRPr="00757142" w:rsidRDefault="0067606D" w:rsidP="0067606D">
            <w:pPr>
              <w:pStyle w:val="TabellRader"/>
              <w:rPr>
                <w:highlight w:val="yellow"/>
              </w:rPr>
            </w:pPr>
            <w:r w:rsidRPr="00A00EE4">
              <w:rPr>
                <w:szCs w:val="16"/>
              </w:rPr>
              <w:t>15 804</w:t>
            </w:r>
          </w:p>
        </w:tc>
        <w:tc>
          <w:tcPr>
            <w:tcW w:w="1045" w:type="dxa"/>
          </w:tcPr>
          <w:p w14:paraId="18503BDB" w14:textId="194ABBDA" w:rsidR="0067606D" w:rsidRPr="00757142" w:rsidRDefault="0067606D" w:rsidP="0067606D">
            <w:pPr>
              <w:pStyle w:val="TabellRader"/>
              <w:rPr>
                <w:highlight w:val="yellow"/>
              </w:rPr>
            </w:pPr>
            <w:r w:rsidRPr="001675C3">
              <w:t>24 503</w:t>
            </w:r>
          </w:p>
        </w:tc>
        <w:tc>
          <w:tcPr>
            <w:tcW w:w="1046" w:type="dxa"/>
          </w:tcPr>
          <w:p w14:paraId="5914F083" w14:textId="42771AFC" w:rsidR="0067606D" w:rsidRPr="00757142" w:rsidRDefault="0067606D" w:rsidP="0067606D">
            <w:pPr>
              <w:pStyle w:val="TabellRader"/>
              <w:rPr>
                <w:highlight w:val="yellow"/>
              </w:rPr>
            </w:pPr>
            <w:r w:rsidRPr="001675C3">
              <w:t>24 503</w:t>
            </w:r>
          </w:p>
        </w:tc>
      </w:tr>
      <w:tr w:rsidR="0067606D" w14:paraId="10539AEF" w14:textId="77777777" w:rsidTr="0067606D">
        <w:tc>
          <w:tcPr>
            <w:tcW w:w="284" w:type="dxa"/>
            <w:tcMar>
              <w:left w:w="0" w:type="dxa"/>
              <w:right w:w="0" w:type="dxa"/>
            </w:tcMar>
          </w:tcPr>
          <w:p w14:paraId="403C5C14" w14:textId="77777777" w:rsidR="0067606D" w:rsidRDefault="0067606D" w:rsidP="0067606D">
            <w:pPr>
              <w:pStyle w:val="TabellRader"/>
              <w:jc w:val="left"/>
            </w:pPr>
            <w:r w:rsidRPr="00186F05">
              <w:t>15</w:t>
            </w:r>
          </w:p>
        </w:tc>
        <w:tc>
          <w:tcPr>
            <w:tcW w:w="3544" w:type="dxa"/>
          </w:tcPr>
          <w:p w14:paraId="66A54E3E" w14:textId="77777777" w:rsidR="0067606D" w:rsidRDefault="0067606D" w:rsidP="0067606D">
            <w:pPr>
              <w:pStyle w:val="TabellRader"/>
              <w:jc w:val="left"/>
            </w:pPr>
            <w:r w:rsidRPr="00186F05">
              <w:t>Studiestöd</w:t>
            </w:r>
          </w:p>
        </w:tc>
        <w:tc>
          <w:tcPr>
            <w:tcW w:w="1045" w:type="dxa"/>
          </w:tcPr>
          <w:p w14:paraId="6EB79EB3" w14:textId="47178FC7" w:rsidR="0067606D" w:rsidRPr="00757142" w:rsidRDefault="0067606D" w:rsidP="0067606D">
            <w:pPr>
              <w:pStyle w:val="TabellRader"/>
              <w:rPr>
                <w:highlight w:val="yellow"/>
              </w:rPr>
            </w:pPr>
            <w:r w:rsidRPr="00A00EE4">
              <w:rPr>
                <w:szCs w:val="16"/>
              </w:rPr>
              <w:t>4</w:t>
            </w:r>
          </w:p>
        </w:tc>
        <w:tc>
          <w:tcPr>
            <w:tcW w:w="1045" w:type="dxa"/>
          </w:tcPr>
          <w:p w14:paraId="155034BD" w14:textId="6DF3A0EE" w:rsidR="0067606D" w:rsidRPr="00757142" w:rsidRDefault="0067606D" w:rsidP="0067606D">
            <w:pPr>
              <w:pStyle w:val="TabellRader"/>
              <w:rPr>
                <w:highlight w:val="yellow"/>
              </w:rPr>
            </w:pPr>
            <w:r w:rsidRPr="00A00EE4">
              <w:rPr>
                <w:szCs w:val="16"/>
              </w:rPr>
              <w:t>4</w:t>
            </w:r>
          </w:p>
        </w:tc>
        <w:tc>
          <w:tcPr>
            <w:tcW w:w="1046" w:type="dxa"/>
          </w:tcPr>
          <w:p w14:paraId="4103E5F1" w14:textId="3671A9EC" w:rsidR="0067606D" w:rsidRPr="00757142" w:rsidRDefault="0067606D" w:rsidP="0067606D">
            <w:pPr>
              <w:pStyle w:val="TabellRader"/>
              <w:rPr>
                <w:highlight w:val="yellow"/>
              </w:rPr>
            </w:pPr>
            <w:r w:rsidRPr="00A00EE4">
              <w:rPr>
                <w:szCs w:val="16"/>
              </w:rPr>
              <w:t>4</w:t>
            </w:r>
          </w:p>
        </w:tc>
        <w:tc>
          <w:tcPr>
            <w:tcW w:w="1045" w:type="dxa"/>
          </w:tcPr>
          <w:p w14:paraId="4D9919A1" w14:textId="41908618" w:rsidR="0067606D" w:rsidRPr="00757142" w:rsidRDefault="0067606D" w:rsidP="0067606D">
            <w:pPr>
              <w:pStyle w:val="TabellRader"/>
              <w:rPr>
                <w:highlight w:val="yellow"/>
              </w:rPr>
            </w:pPr>
            <w:r w:rsidRPr="00A00EE4">
              <w:rPr>
                <w:szCs w:val="16"/>
              </w:rPr>
              <w:t>4</w:t>
            </w:r>
          </w:p>
        </w:tc>
        <w:tc>
          <w:tcPr>
            <w:tcW w:w="1046" w:type="dxa"/>
          </w:tcPr>
          <w:p w14:paraId="05790F7B" w14:textId="60752BDF" w:rsidR="0067606D" w:rsidRPr="00757142" w:rsidRDefault="0067606D" w:rsidP="0067606D">
            <w:pPr>
              <w:pStyle w:val="TabellRader"/>
              <w:rPr>
                <w:highlight w:val="yellow"/>
              </w:rPr>
            </w:pPr>
            <w:r w:rsidRPr="00A00EE4">
              <w:rPr>
                <w:szCs w:val="16"/>
              </w:rPr>
              <w:t>4</w:t>
            </w:r>
          </w:p>
        </w:tc>
      </w:tr>
      <w:tr w:rsidR="0067606D" w14:paraId="6F74CF74" w14:textId="77777777" w:rsidTr="0067606D">
        <w:tc>
          <w:tcPr>
            <w:tcW w:w="284" w:type="dxa"/>
            <w:tcMar>
              <w:left w:w="0" w:type="dxa"/>
              <w:right w:w="0" w:type="dxa"/>
            </w:tcMar>
          </w:tcPr>
          <w:p w14:paraId="726B6D9B" w14:textId="77777777" w:rsidR="0067606D" w:rsidRDefault="0067606D" w:rsidP="0067606D">
            <w:pPr>
              <w:pStyle w:val="TabellRader"/>
              <w:jc w:val="left"/>
            </w:pPr>
            <w:r w:rsidRPr="00186F05">
              <w:t>16</w:t>
            </w:r>
          </w:p>
        </w:tc>
        <w:tc>
          <w:tcPr>
            <w:tcW w:w="3544" w:type="dxa"/>
          </w:tcPr>
          <w:p w14:paraId="1E58C8A6" w14:textId="77777777" w:rsidR="0067606D" w:rsidRDefault="0067606D" w:rsidP="0067606D">
            <w:pPr>
              <w:pStyle w:val="TabellRader"/>
              <w:jc w:val="left"/>
            </w:pPr>
            <w:r w:rsidRPr="00186F05">
              <w:t>Utbildning och universitetsforskning</w:t>
            </w:r>
          </w:p>
        </w:tc>
        <w:tc>
          <w:tcPr>
            <w:tcW w:w="1045" w:type="dxa"/>
          </w:tcPr>
          <w:p w14:paraId="4F164D2A" w14:textId="4948E64C" w:rsidR="0067606D" w:rsidRPr="00757142" w:rsidRDefault="0067606D" w:rsidP="0067606D">
            <w:pPr>
              <w:pStyle w:val="TabellRader"/>
              <w:rPr>
                <w:highlight w:val="yellow"/>
              </w:rPr>
            </w:pPr>
            <w:r w:rsidRPr="001675C3">
              <w:t>39 460</w:t>
            </w:r>
          </w:p>
        </w:tc>
        <w:tc>
          <w:tcPr>
            <w:tcW w:w="1045" w:type="dxa"/>
          </w:tcPr>
          <w:p w14:paraId="259B1B54" w14:textId="0201EC95" w:rsidR="0067606D" w:rsidRPr="00757142" w:rsidRDefault="0067606D" w:rsidP="0067606D">
            <w:pPr>
              <w:pStyle w:val="TabellRader"/>
              <w:rPr>
                <w:highlight w:val="yellow"/>
              </w:rPr>
            </w:pPr>
            <w:r w:rsidRPr="001675C3">
              <w:t>24 315</w:t>
            </w:r>
          </w:p>
        </w:tc>
        <w:tc>
          <w:tcPr>
            <w:tcW w:w="1046" w:type="dxa"/>
          </w:tcPr>
          <w:p w14:paraId="4A741B8A" w14:textId="3D32BCA5" w:rsidR="0067606D" w:rsidRPr="00757142" w:rsidRDefault="0067606D" w:rsidP="0067606D">
            <w:pPr>
              <w:pStyle w:val="TabellRader"/>
              <w:rPr>
                <w:highlight w:val="yellow"/>
              </w:rPr>
            </w:pPr>
            <w:r w:rsidRPr="001675C3">
              <w:t>17 074</w:t>
            </w:r>
          </w:p>
        </w:tc>
        <w:tc>
          <w:tcPr>
            <w:tcW w:w="1045" w:type="dxa"/>
          </w:tcPr>
          <w:p w14:paraId="6351558C" w14:textId="5321F7DC" w:rsidR="0067606D" w:rsidRPr="00757142" w:rsidRDefault="0067606D" w:rsidP="0067606D">
            <w:pPr>
              <w:pStyle w:val="TabellRader"/>
              <w:rPr>
                <w:highlight w:val="yellow"/>
              </w:rPr>
            </w:pPr>
            <w:r w:rsidRPr="001675C3">
              <w:t>46 701</w:t>
            </w:r>
          </w:p>
        </w:tc>
        <w:tc>
          <w:tcPr>
            <w:tcW w:w="1046" w:type="dxa"/>
          </w:tcPr>
          <w:p w14:paraId="424BC296" w14:textId="6AC0DC2A" w:rsidR="0067606D" w:rsidRPr="00757142" w:rsidRDefault="0067606D" w:rsidP="0067606D">
            <w:pPr>
              <w:pStyle w:val="TabellRader"/>
              <w:rPr>
                <w:highlight w:val="yellow"/>
              </w:rPr>
            </w:pPr>
            <w:r w:rsidRPr="001675C3">
              <w:t>46 701</w:t>
            </w:r>
          </w:p>
        </w:tc>
      </w:tr>
      <w:tr w:rsidR="0067606D" w14:paraId="0A82B659" w14:textId="77777777" w:rsidTr="0067606D">
        <w:tc>
          <w:tcPr>
            <w:tcW w:w="284" w:type="dxa"/>
            <w:tcMar>
              <w:left w:w="0" w:type="dxa"/>
              <w:right w:w="0" w:type="dxa"/>
            </w:tcMar>
          </w:tcPr>
          <w:p w14:paraId="6F47829C" w14:textId="77777777" w:rsidR="0067606D" w:rsidRDefault="0067606D" w:rsidP="0067606D">
            <w:pPr>
              <w:pStyle w:val="TabellRader"/>
              <w:jc w:val="left"/>
            </w:pPr>
            <w:r w:rsidRPr="00186F05">
              <w:t>17</w:t>
            </w:r>
          </w:p>
        </w:tc>
        <w:tc>
          <w:tcPr>
            <w:tcW w:w="3544" w:type="dxa"/>
          </w:tcPr>
          <w:p w14:paraId="256A830D" w14:textId="77777777" w:rsidR="0067606D" w:rsidRDefault="0067606D" w:rsidP="0067606D">
            <w:pPr>
              <w:pStyle w:val="TabellRader"/>
              <w:jc w:val="left"/>
            </w:pPr>
            <w:r w:rsidRPr="00186F05">
              <w:t>Kultur, medier, trossamfund och fritid</w:t>
            </w:r>
          </w:p>
        </w:tc>
        <w:tc>
          <w:tcPr>
            <w:tcW w:w="1045" w:type="dxa"/>
          </w:tcPr>
          <w:p w14:paraId="02323E40" w14:textId="22A063A2" w:rsidR="0067606D" w:rsidRPr="00757142" w:rsidRDefault="0067606D" w:rsidP="0067606D">
            <w:pPr>
              <w:pStyle w:val="TabellRader"/>
              <w:rPr>
                <w:highlight w:val="yellow"/>
              </w:rPr>
            </w:pPr>
            <w:r w:rsidRPr="00A00EE4">
              <w:rPr>
                <w:szCs w:val="16"/>
              </w:rPr>
              <w:t xml:space="preserve">1 </w:t>
            </w:r>
            <w:r w:rsidRPr="001675C3">
              <w:t>007</w:t>
            </w:r>
          </w:p>
        </w:tc>
        <w:tc>
          <w:tcPr>
            <w:tcW w:w="1045" w:type="dxa"/>
          </w:tcPr>
          <w:p w14:paraId="5C8ADD63" w14:textId="6C52620B" w:rsidR="0067606D" w:rsidRPr="00757142" w:rsidRDefault="0067606D" w:rsidP="0067606D">
            <w:pPr>
              <w:pStyle w:val="TabellRader"/>
              <w:rPr>
                <w:highlight w:val="yellow"/>
              </w:rPr>
            </w:pPr>
            <w:r w:rsidRPr="001675C3">
              <w:t>787</w:t>
            </w:r>
          </w:p>
        </w:tc>
        <w:tc>
          <w:tcPr>
            <w:tcW w:w="1046" w:type="dxa"/>
          </w:tcPr>
          <w:p w14:paraId="565C0B63" w14:textId="199DB012" w:rsidR="0067606D" w:rsidRPr="00757142" w:rsidRDefault="0067606D" w:rsidP="0067606D">
            <w:pPr>
              <w:pStyle w:val="TabellRader"/>
              <w:rPr>
                <w:highlight w:val="yellow"/>
              </w:rPr>
            </w:pPr>
            <w:r w:rsidRPr="001675C3">
              <w:t>728</w:t>
            </w:r>
          </w:p>
        </w:tc>
        <w:tc>
          <w:tcPr>
            <w:tcW w:w="1045" w:type="dxa"/>
          </w:tcPr>
          <w:p w14:paraId="242DBF71" w14:textId="21AEBE4A" w:rsidR="0067606D" w:rsidRPr="00757142" w:rsidRDefault="0067606D" w:rsidP="0067606D">
            <w:pPr>
              <w:pStyle w:val="TabellRader"/>
              <w:rPr>
                <w:highlight w:val="yellow"/>
              </w:rPr>
            </w:pPr>
            <w:r w:rsidRPr="00A00EE4">
              <w:rPr>
                <w:szCs w:val="16"/>
              </w:rPr>
              <w:t>1 066</w:t>
            </w:r>
          </w:p>
        </w:tc>
        <w:tc>
          <w:tcPr>
            <w:tcW w:w="1046" w:type="dxa"/>
          </w:tcPr>
          <w:p w14:paraId="0A1609CD" w14:textId="47C6E27E" w:rsidR="0067606D" w:rsidRPr="00757142" w:rsidRDefault="0067606D" w:rsidP="0067606D">
            <w:pPr>
              <w:pStyle w:val="TabellRader"/>
              <w:rPr>
                <w:highlight w:val="yellow"/>
              </w:rPr>
            </w:pPr>
            <w:r w:rsidRPr="00A00EE4">
              <w:rPr>
                <w:szCs w:val="16"/>
              </w:rPr>
              <w:t>1 066</w:t>
            </w:r>
          </w:p>
        </w:tc>
      </w:tr>
      <w:tr w:rsidR="0067606D" w14:paraId="1B24B6B2" w14:textId="77777777" w:rsidTr="0067606D">
        <w:tc>
          <w:tcPr>
            <w:tcW w:w="284" w:type="dxa"/>
            <w:tcMar>
              <w:left w:w="0" w:type="dxa"/>
              <w:right w:w="0" w:type="dxa"/>
            </w:tcMar>
          </w:tcPr>
          <w:p w14:paraId="539A22A3" w14:textId="77777777" w:rsidR="0067606D" w:rsidRDefault="0067606D" w:rsidP="0067606D">
            <w:pPr>
              <w:pStyle w:val="TabellRader"/>
              <w:jc w:val="left"/>
            </w:pPr>
            <w:r w:rsidRPr="00186F05">
              <w:t>18</w:t>
            </w:r>
          </w:p>
        </w:tc>
        <w:tc>
          <w:tcPr>
            <w:tcW w:w="3544" w:type="dxa"/>
          </w:tcPr>
          <w:p w14:paraId="5B2FAACB" w14:textId="77777777" w:rsidR="0067606D" w:rsidRDefault="0067606D" w:rsidP="0067606D">
            <w:pPr>
              <w:pStyle w:val="TabellRader"/>
              <w:jc w:val="left"/>
            </w:pPr>
            <w:r w:rsidRPr="00186F05">
              <w:t>Samhällsplanering, bostadsförsörjning och byggande samt konsumentpolitik</w:t>
            </w:r>
          </w:p>
        </w:tc>
        <w:tc>
          <w:tcPr>
            <w:tcW w:w="1045" w:type="dxa"/>
            <w:vAlign w:val="bottom"/>
          </w:tcPr>
          <w:p w14:paraId="4EB816F2" w14:textId="5F14078B" w:rsidR="0067606D" w:rsidRPr="00757142" w:rsidRDefault="0067606D" w:rsidP="0067606D">
            <w:pPr>
              <w:pStyle w:val="TabellRader"/>
              <w:rPr>
                <w:highlight w:val="yellow"/>
              </w:rPr>
            </w:pPr>
            <w:r w:rsidRPr="00A00EE4">
              <w:rPr>
                <w:szCs w:val="16"/>
              </w:rPr>
              <w:t xml:space="preserve">6 </w:t>
            </w:r>
            <w:r w:rsidRPr="001675C3">
              <w:t>017</w:t>
            </w:r>
          </w:p>
        </w:tc>
        <w:tc>
          <w:tcPr>
            <w:tcW w:w="1045" w:type="dxa"/>
            <w:vAlign w:val="bottom"/>
          </w:tcPr>
          <w:p w14:paraId="07551CA8" w14:textId="1E725B0E" w:rsidR="0067606D" w:rsidRPr="00757142" w:rsidRDefault="0067606D" w:rsidP="0067606D">
            <w:pPr>
              <w:pStyle w:val="TabellRader"/>
              <w:rPr>
                <w:highlight w:val="yellow"/>
              </w:rPr>
            </w:pPr>
            <w:r w:rsidRPr="00A00EE4">
              <w:rPr>
                <w:szCs w:val="16"/>
              </w:rPr>
              <w:t xml:space="preserve">3 </w:t>
            </w:r>
            <w:r w:rsidRPr="001675C3">
              <w:t>658</w:t>
            </w:r>
          </w:p>
        </w:tc>
        <w:tc>
          <w:tcPr>
            <w:tcW w:w="1046" w:type="dxa"/>
            <w:vAlign w:val="bottom"/>
          </w:tcPr>
          <w:p w14:paraId="67390B3B" w14:textId="241BEFB8" w:rsidR="0067606D" w:rsidRPr="00757142" w:rsidRDefault="0067606D" w:rsidP="0067606D">
            <w:pPr>
              <w:pStyle w:val="TabellRader"/>
              <w:rPr>
                <w:highlight w:val="yellow"/>
              </w:rPr>
            </w:pPr>
            <w:r w:rsidRPr="00A00EE4">
              <w:rPr>
                <w:szCs w:val="16"/>
              </w:rPr>
              <w:t xml:space="preserve">2 </w:t>
            </w:r>
            <w:r w:rsidRPr="001675C3">
              <w:t>110</w:t>
            </w:r>
          </w:p>
        </w:tc>
        <w:tc>
          <w:tcPr>
            <w:tcW w:w="1045" w:type="dxa"/>
            <w:vAlign w:val="bottom"/>
          </w:tcPr>
          <w:p w14:paraId="1270CB1A" w14:textId="5EC83232" w:rsidR="0067606D" w:rsidRPr="00757142" w:rsidRDefault="0067606D" w:rsidP="0067606D">
            <w:pPr>
              <w:pStyle w:val="TabellRader"/>
              <w:rPr>
                <w:highlight w:val="yellow"/>
              </w:rPr>
            </w:pPr>
            <w:r w:rsidRPr="00A00EE4">
              <w:rPr>
                <w:szCs w:val="16"/>
              </w:rPr>
              <w:t xml:space="preserve">7 </w:t>
            </w:r>
            <w:r w:rsidRPr="001675C3">
              <w:t>565</w:t>
            </w:r>
          </w:p>
        </w:tc>
        <w:tc>
          <w:tcPr>
            <w:tcW w:w="1046" w:type="dxa"/>
            <w:vAlign w:val="bottom"/>
          </w:tcPr>
          <w:p w14:paraId="0C2C50CE" w14:textId="4CE2C85A" w:rsidR="0067606D" w:rsidRPr="00757142" w:rsidRDefault="0067606D" w:rsidP="0067606D">
            <w:pPr>
              <w:pStyle w:val="TabellRader"/>
              <w:rPr>
                <w:highlight w:val="yellow"/>
              </w:rPr>
            </w:pPr>
            <w:r w:rsidRPr="00A00EE4">
              <w:rPr>
                <w:szCs w:val="16"/>
              </w:rPr>
              <w:t xml:space="preserve">7 </w:t>
            </w:r>
            <w:r w:rsidRPr="001675C3">
              <w:t>565</w:t>
            </w:r>
          </w:p>
        </w:tc>
      </w:tr>
      <w:tr w:rsidR="0067606D" w14:paraId="698F61B1" w14:textId="77777777" w:rsidTr="0067606D">
        <w:tc>
          <w:tcPr>
            <w:tcW w:w="284" w:type="dxa"/>
            <w:tcMar>
              <w:left w:w="0" w:type="dxa"/>
              <w:right w:w="0" w:type="dxa"/>
            </w:tcMar>
          </w:tcPr>
          <w:p w14:paraId="6A81858E" w14:textId="77777777" w:rsidR="0067606D" w:rsidRDefault="0067606D" w:rsidP="0067606D">
            <w:pPr>
              <w:pStyle w:val="TabellRader"/>
              <w:jc w:val="left"/>
            </w:pPr>
            <w:r w:rsidRPr="00186F05">
              <w:t>19</w:t>
            </w:r>
          </w:p>
        </w:tc>
        <w:tc>
          <w:tcPr>
            <w:tcW w:w="3544" w:type="dxa"/>
          </w:tcPr>
          <w:p w14:paraId="05ED8FF3" w14:textId="77777777" w:rsidR="0067606D" w:rsidRDefault="0067606D" w:rsidP="0067606D">
            <w:pPr>
              <w:pStyle w:val="TabellRader"/>
              <w:jc w:val="left"/>
            </w:pPr>
            <w:r w:rsidRPr="00186F05">
              <w:t>Regional tillväxt</w:t>
            </w:r>
          </w:p>
        </w:tc>
        <w:tc>
          <w:tcPr>
            <w:tcW w:w="1045" w:type="dxa"/>
          </w:tcPr>
          <w:p w14:paraId="05B81E52" w14:textId="1FB84727" w:rsidR="0067606D" w:rsidRPr="00757142" w:rsidRDefault="0067606D" w:rsidP="0067606D">
            <w:pPr>
              <w:pStyle w:val="TabellRader"/>
              <w:rPr>
                <w:highlight w:val="yellow"/>
              </w:rPr>
            </w:pPr>
            <w:r w:rsidRPr="00A00EE4">
              <w:rPr>
                <w:szCs w:val="16"/>
              </w:rPr>
              <w:t xml:space="preserve">6 </w:t>
            </w:r>
            <w:r w:rsidRPr="001675C3">
              <w:t>160</w:t>
            </w:r>
          </w:p>
        </w:tc>
        <w:tc>
          <w:tcPr>
            <w:tcW w:w="1045" w:type="dxa"/>
          </w:tcPr>
          <w:p w14:paraId="036FD662" w14:textId="20736009" w:rsidR="0067606D" w:rsidRPr="00757142" w:rsidRDefault="0067606D" w:rsidP="0067606D">
            <w:pPr>
              <w:pStyle w:val="TabellRader"/>
              <w:rPr>
                <w:highlight w:val="yellow"/>
              </w:rPr>
            </w:pPr>
            <w:r w:rsidRPr="00A00EE4">
              <w:rPr>
                <w:szCs w:val="16"/>
              </w:rPr>
              <w:t xml:space="preserve">2 </w:t>
            </w:r>
            <w:r w:rsidRPr="001675C3">
              <w:t>904</w:t>
            </w:r>
          </w:p>
        </w:tc>
        <w:tc>
          <w:tcPr>
            <w:tcW w:w="1046" w:type="dxa"/>
          </w:tcPr>
          <w:p w14:paraId="74800F9E" w14:textId="7AF05818" w:rsidR="0067606D" w:rsidRPr="00757142" w:rsidRDefault="0067606D" w:rsidP="0067606D">
            <w:pPr>
              <w:pStyle w:val="TabellRader"/>
              <w:rPr>
                <w:highlight w:val="yellow"/>
              </w:rPr>
            </w:pPr>
            <w:r w:rsidRPr="00A00EE4">
              <w:rPr>
                <w:szCs w:val="16"/>
              </w:rPr>
              <w:t>2 989</w:t>
            </w:r>
          </w:p>
        </w:tc>
        <w:tc>
          <w:tcPr>
            <w:tcW w:w="1045" w:type="dxa"/>
          </w:tcPr>
          <w:p w14:paraId="6FE40C11" w14:textId="68698CF4" w:rsidR="0067606D" w:rsidRPr="00757142" w:rsidRDefault="0067606D" w:rsidP="0067606D">
            <w:pPr>
              <w:pStyle w:val="TabellRader"/>
              <w:rPr>
                <w:highlight w:val="yellow"/>
              </w:rPr>
            </w:pPr>
            <w:r w:rsidRPr="001675C3">
              <w:t>6 075</w:t>
            </w:r>
          </w:p>
        </w:tc>
        <w:tc>
          <w:tcPr>
            <w:tcW w:w="1046" w:type="dxa"/>
          </w:tcPr>
          <w:p w14:paraId="1AAFE921" w14:textId="044C9851" w:rsidR="0067606D" w:rsidRPr="00757142" w:rsidRDefault="0067606D" w:rsidP="0067606D">
            <w:pPr>
              <w:pStyle w:val="TabellRader"/>
              <w:rPr>
                <w:highlight w:val="yellow"/>
              </w:rPr>
            </w:pPr>
            <w:r w:rsidRPr="00A00EE4">
              <w:rPr>
                <w:szCs w:val="16"/>
              </w:rPr>
              <w:t>6 075</w:t>
            </w:r>
          </w:p>
        </w:tc>
      </w:tr>
      <w:tr w:rsidR="0067606D" w14:paraId="121BF555" w14:textId="77777777" w:rsidTr="0067606D">
        <w:tc>
          <w:tcPr>
            <w:tcW w:w="284" w:type="dxa"/>
            <w:tcMar>
              <w:left w:w="0" w:type="dxa"/>
              <w:right w:w="0" w:type="dxa"/>
            </w:tcMar>
          </w:tcPr>
          <w:p w14:paraId="3CA3A0D0" w14:textId="77777777" w:rsidR="0067606D" w:rsidRDefault="0067606D" w:rsidP="0067606D">
            <w:pPr>
              <w:pStyle w:val="TabellRader"/>
              <w:jc w:val="left"/>
            </w:pPr>
            <w:r w:rsidRPr="00186F05">
              <w:t>20</w:t>
            </w:r>
          </w:p>
        </w:tc>
        <w:tc>
          <w:tcPr>
            <w:tcW w:w="3544" w:type="dxa"/>
          </w:tcPr>
          <w:p w14:paraId="6C5D1969" w14:textId="77777777" w:rsidR="0067606D" w:rsidRDefault="0067606D" w:rsidP="0067606D">
            <w:pPr>
              <w:pStyle w:val="TabellRader"/>
              <w:jc w:val="left"/>
            </w:pPr>
            <w:r w:rsidRPr="00186F05">
              <w:t>Allmän miljö- och naturvård</w:t>
            </w:r>
          </w:p>
        </w:tc>
        <w:tc>
          <w:tcPr>
            <w:tcW w:w="1045" w:type="dxa"/>
          </w:tcPr>
          <w:p w14:paraId="4AA4C6C8" w14:textId="1FBEBA7E" w:rsidR="0067606D" w:rsidRPr="00757142" w:rsidRDefault="0067606D" w:rsidP="0067606D">
            <w:pPr>
              <w:pStyle w:val="TabellRader"/>
              <w:rPr>
                <w:highlight w:val="yellow"/>
              </w:rPr>
            </w:pPr>
            <w:r w:rsidRPr="00A00EE4">
              <w:rPr>
                <w:szCs w:val="16"/>
              </w:rPr>
              <w:t xml:space="preserve">9 </w:t>
            </w:r>
            <w:r w:rsidRPr="001675C3">
              <w:t>758</w:t>
            </w:r>
          </w:p>
        </w:tc>
        <w:tc>
          <w:tcPr>
            <w:tcW w:w="1045" w:type="dxa"/>
          </w:tcPr>
          <w:p w14:paraId="2E6AC764" w14:textId="2BBEE5E2" w:rsidR="0067606D" w:rsidRPr="00757142" w:rsidRDefault="0067606D" w:rsidP="0067606D">
            <w:pPr>
              <w:pStyle w:val="TabellRader"/>
              <w:rPr>
                <w:highlight w:val="yellow"/>
              </w:rPr>
            </w:pPr>
            <w:r w:rsidRPr="001675C3">
              <w:t>3 968</w:t>
            </w:r>
          </w:p>
        </w:tc>
        <w:tc>
          <w:tcPr>
            <w:tcW w:w="1046" w:type="dxa"/>
          </w:tcPr>
          <w:p w14:paraId="51700DE9" w14:textId="0BD647C8" w:rsidR="0067606D" w:rsidRPr="00757142" w:rsidRDefault="0067606D" w:rsidP="0067606D">
            <w:pPr>
              <w:pStyle w:val="TabellRader"/>
              <w:rPr>
                <w:highlight w:val="yellow"/>
              </w:rPr>
            </w:pPr>
            <w:r w:rsidRPr="001675C3">
              <w:t>3 385</w:t>
            </w:r>
          </w:p>
        </w:tc>
        <w:tc>
          <w:tcPr>
            <w:tcW w:w="1045" w:type="dxa"/>
          </w:tcPr>
          <w:p w14:paraId="52D28187" w14:textId="4441F65A" w:rsidR="0067606D" w:rsidRPr="00757142" w:rsidRDefault="0067606D" w:rsidP="0067606D">
            <w:pPr>
              <w:pStyle w:val="TabellRader"/>
              <w:rPr>
                <w:highlight w:val="yellow"/>
              </w:rPr>
            </w:pPr>
            <w:r w:rsidRPr="001675C3">
              <w:t>10 340</w:t>
            </w:r>
          </w:p>
        </w:tc>
        <w:tc>
          <w:tcPr>
            <w:tcW w:w="1046" w:type="dxa"/>
          </w:tcPr>
          <w:p w14:paraId="70C008BC" w14:textId="33122418" w:rsidR="0067606D" w:rsidRPr="00757142" w:rsidRDefault="0067606D" w:rsidP="0067606D">
            <w:pPr>
              <w:pStyle w:val="TabellRader"/>
              <w:rPr>
                <w:highlight w:val="yellow"/>
              </w:rPr>
            </w:pPr>
            <w:r w:rsidRPr="00A00EE4">
              <w:rPr>
                <w:szCs w:val="16"/>
              </w:rPr>
              <w:t xml:space="preserve">10 </w:t>
            </w:r>
            <w:r w:rsidRPr="001675C3">
              <w:t>340</w:t>
            </w:r>
          </w:p>
        </w:tc>
      </w:tr>
      <w:tr w:rsidR="0067606D" w14:paraId="5799E9F3" w14:textId="77777777" w:rsidTr="0067606D">
        <w:tc>
          <w:tcPr>
            <w:tcW w:w="284" w:type="dxa"/>
            <w:tcMar>
              <w:left w:w="0" w:type="dxa"/>
              <w:right w:w="0" w:type="dxa"/>
            </w:tcMar>
          </w:tcPr>
          <w:p w14:paraId="559F7A0C" w14:textId="77777777" w:rsidR="0067606D" w:rsidRDefault="0067606D" w:rsidP="0067606D">
            <w:pPr>
              <w:pStyle w:val="TabellRader"/>
              <w:jc w:val="left"/>
            </w:pPr>
            <w:r w:rsidRPr="00186F05">
              <w:t>21</w:t>
            </w:r>
          </w:p>
        </w:tc>
        <w:tc>
          <w:tcPr>
            <w:tcW w:w="3544" w:type="dxa"/>
          </w:tcPr>
          <w:p w14:paraId="6219F2BA" w14:textId="77777777" w:rsidR="0067606D" w:rsidRDefault="0067606D" w:rsidP="0067606D">
            <w:pPr>
              <w:pStyle w:val="TabellRader"/>
              <w:jc w:val="left"/>
            </w:pPr>
            <w:r w:rsidRPr="00186F05">
              <w:t>Energi</w:t>
            </w:r>
          </w:p>
        </w:tc>
        <w:tc>
          <w:tcPr>
            <w:tcW w:w="1045" w:type="dxa"/>
          </w:tcPr>
          <w:p w14:paraId="1881B7A5" w14:textId="3A783205" w:rsidR="0067606D" w:rsidRPr="00757142" w:rsidRDefault="0067606D" w:rsidP="0067606D">
            <w:pPr>
              <w:pStyle w:val="TabellRader"/>
              <w:rPr>
                <w:highlight w:val="yellow"/>
              </w:rPr>
            </w:pPr>
            <w:r w:rsidRPr="00A00EE4">
              <w:rPr>
                <w:szCs w:val="16"/>
              </w:rPr>
              <w:t xml:space="preserve">3 </w:t>
            </w:r>
            <w:r w:rsidRPr="001675C3">
              <w:t>622</w:t>
            </w:r>
          </w:p>
        </w:tc>
        <w:tc>
          <w:tcPr>
            <w:tcW w:w="1045" w:type="dxa"/>
          </w:tcPr>
          <w:p w14:paraId="436EE1E6" w14:textId="6504ED7F" w:rsidR="0067606D" w:rsidRPr="00757142" w:rsidRDefault="0067606D" w:rsidP="0067606D">
            <w:pPr>
              <w:pStyle w:val="TabellRader"/>
              <w:rPr>
                <w:highlight w:val="yellow"/>
              </w:rPr>
            </w:pPr>
            <w:r w:rsidRPr="00A00EE4">
              <w:rPr>
                <w:szCs w:val="16"/>
              </w:rPr>
              <w:t xml:space="preserve">1 </w:t>
            </w:r>
            <w:r w:rsidRPr="001675C3">
              <w:t>863</w:t>
            </w:r>
          </w:p>
        </w:tc>
        <w:tc>
          <w:tcPr>
            <w:tcW w:w="1046" w:type="dxa"/>
          </w:tcPr>
          <w:p w14:paraId="0FDD0DCC" w14:textId="7C59A892" w:rsidR="0067606D" w:rsidRPr="00757142" w:rsidRDefault="0067606D" w:rsidP="0067606D">
            <w:pPr>
              <w:pStyle w:val="TabellRader"/>
              <w:rPr>
                <w:highlight w:val="yellow"/>
              </w:rPr>
            </w:pPr>
            <w:r w:rsidRPr="00A00EE4">
              <w:rPr>
                <w:szCs w:val="16"/>
              </w:rPr>
              <w:t xml:space="preserve">1 </w:t>
            </w:r>
            <w:r w:rsidRPr="001675C3">
              <w:t>640</w:t>
            </w:r>
          </w:p>
        </w:tc>
        <w:tc>
          <w:tcPr>
            <w:tcW w:w="1045" w:type="dxa"/>
          </w:tcPr>
          <w:p w14:paraId="2E670B66" w14:textId="4CD760D3" w:rsidR="0067606D" w:rsidRPr="00757142" w:rsidRDefault="0067606D" w:rsidP="0067606D">
            <w:pPr>
              <w:pStyle w:val="TabellRader"/>
              <w:rPr>
                <w:highlight w:val="yellow"/>
              </w:rPr>
            </w:pPr>
            <w:r w:rsidRPr="00A00EE4">
              <w:rPr>
                <w:szCs w:val="16"/>
              </w:rPr>
              <w:t xml:space="preserve">3 </w:t>
            </w:r>
            <w:r w:rsidRPr="001675C3">
              <w:t>845</w:t>
            </w:r>
          </w:p>
        </w:tc>
        <w:tc>
          <w:tcPr>
            <w:tcW w:w="1046" w:type="dxa"/>
          </w:tcPr>
          <w:p w14:paraId="422D1C0D" w14:textId="0D42323B" w:rsidR="0067606D" w:rsidRPr="00757142" w:rsidRDefault="0067606D" w:rsidP="0067606D">
            <w:pPr>
              <w:pStyle w:val="TabellRader"/>
              <w:rPr>
                <w:highlight w:val="yellow"/>
              </w:rPr>
            </w:pPr>
            <w:r w:rsidRPr="00A00EE4">
              <w:rPr>
                <w:szCs w:val="16"/>
              </w:rPr>
              <w:t xml:space="preserve">3 </w:t>
            </w:r>
            <w:r w:rsidRPr="001675C3">
              <w:t>845</w:t>
            </w:r>
          </w:p>
        </w:tc>
      </w:tr>
      <w:tr w:rsidR="0067606D" w14:paraId="3AE68C7C" w14:textId="77777777" w:rsidTr="0067606D">
        <w:tc>
          <w:tcPr>
            <w:tcW w:w="284" w:type="dxa"/>
            <w:tcMar>
              <w:left w:w="0" w:type="dxa"/>
              <w:right w:w="0" w:type="dxa"/>
            </w:tcMar>
          </w:tcPr>
          <w:p w14:paraId="46B0F734" w14:textId="77777777" w:rsidR="0067606D" w:rsidRDefault="0067606D" w:rsidP="0067606D">
            <w:pPr>
              <w:pStyle w:val="TabellRader"/>
              <w:jc w:val="left"/>
            </w:pPr>
            <w:r w:rsidRPr="00186F05">
              <w:t>22</w:t>
            </w:r>
          </w:p>
        </w:tc>
        <w:tc>
          <w:tcPr>
            <w:tcW w:w="3544" w:type="dxa"/>
          </w:tcPr>
          <w:p w14:paraId="0E085D43" w14:textId="77777777" w:rsidR="0067606D" w:rsidRDefault="0067606D" w:rsidP="0067606D">
            <w:pPr>
              <w:pStyle w:val="TabellRader"/>
              <w:jc w:val="left"/>
            </w:pPr>
            <w:r w:rsidRPr="00186F05">
              <w:t>Kommunikationer</w:t>
            </w:r>
          </w:p>
        </w:tc>
        <w:tc>
          <w:tcPr>
            <w:tcW w:w="1045" w:type="dxa"/>
          </w:tcPr>
          <w:p w14:paraId="71EE7EDF" w14:textId="3AA15D79" w:rsidR="0067606D" w:rsidRPr="00757142" w:rsidRDefault="0067606D" w:rsidP="0067606D">
            <w:pPr>
              <w:pStyle w:val="TabellRader"/>
              <w:rPr>
                <w:highlight w:val="yellow"/>
              </w:rPr>
            </w:pPr>
            <w:r w:rsidRPr="00A00EE4">
              <w:rPr>
                <w:szCs w:val="16"/>
              </w:rPr>
              <w:t xml:space="preserve">160 </w:t>
            </w:r>
            <w:r w:rsidRPr="001675C3">
              <w:t>618</w:t>
            </w:r>
          </w:p>
        </w:tc>
        <w:tc>
          <w:tcPr>
            <w:tcW w:w="1045" w:type="dxa"/>
          </w:tcPr>
          <w:p w14:paraId="65861F4E" w14:textId="19E1B09D" w:rsidR="0067606D" w:rsidRPr="00757142" w:rsidRDefault="0067606D" w:rsidP="0067606D">
            <w:pPr>
              <w:pStyle w:val="TabellRader"/>
              <w:rPr>
                <w:highlight w:val="yellow"/>
              </w:rPr>
            </w:pPr>
            <w:r w:rsidRPr="00A00EE4">
              <w:rPr>
                <w:szCs w:val="16"/>
              </w:rPr>
              <w:t xml:space="preserve">57 </w:t>
            </w:r>
            <w:r w:rsidRPr="001675C3">
              <w:t>933</w:t>
            </w:r>
          </w:p>
        </w:tc>
        <w:tc>
          <w:tcPr>
            <w:tcW w:w="1046" w:type="dxa"/>
          </w:tcPr>
          <w:p w14:paraId="656BDB8F" w14:textId="2C556672" w:rsidR="0067606D" w:rsidRPr="00757142" w:rsidRDefault="0067606D" w:rsidP="0067606D">
            <w:pPr>
              <w:pStyle w:val="TabellRader"/>
              <w:rPr>
                <w:highlight w:val="yellow"/>
              </w:rPr>
            </w:pPr>
            <w:r w:rsidRPr="00A00EE4">
              <w:rPr>
                <w:szCs w:val="16"/>
              </w:rPr>
              <w:t>41 371</w:t>
            </w:r>
          </w:p>
        </w:tc>
        <w:tc>
          <w:tcPr>
            <w:tcW w:w="1045" w:type="dxa"/>
          </w:tcPr>
          <w:p w14:paraId="75D2F030" w14:textId="043CDED6" w:rsidR="0067606D" w:rsidRPr="00757142" w:rsidRDefault="0067606D" w:rsidP="0067606D">
            <w:pPr>
              <w:pStyle w:val="TabellRader"/>
              <w:rPr>
                <w:highlight w:val="yellow"/>
              </w:rPr>
            </w:pPr>
            <w:r w:rsidRPr="001675C3">
              <w:t>177 180</w:t>
            </w:r>
          </w:p>
        </w:tc>
        <w:tc>
          <w:tcPr>
            <w:tcW w:w="1046" w:type="dxa"/>
          </w:tcPr>
          <w:p w14:paraId="38554937" w14:textId="02D19158" w:rsidR="0067606D" w:rsidRPr="00757142" w:rsidRDefault="0067606D" w:rsidP="0067606D">
            <w:pPr>
              <w:pStyle w:val="TabellRader"/>
              <w:rPr>
                <w:highlight w:val="yellow"/>
              </w:rPr>
            </w:pPr>
            <w:r w:rsidRPr="00A00EE4">
              <w:rPr>
                <w:szCs w:val="16"/>
              </w:rPr>
              <w:t xml:space="preserve">179 </w:t>
            </w:r>
            <w:r w:rsidRPr="001675C3">
              <w:t>952</w:t>
            </w:r>
          </w:p>
        </w:tc>
      </w:tr>
      <w:tr w:rsidR="0067606D" w14:paraId="44974BC6" w14:textId="77777777" w:rsidTr="0067606D">
        <w:tc>
          <w:tcPr>
            <w:tcW w:w="284" w:type="dxa"/>
            <w:tcMar>
              <w:left w:w="0" w:type="dxa"/>
              <w:right w:w="0" w:type="dxa"/>
            </w:tcMar>
          </w:tcPr>
          <w:p w14:paraId="39A85228" w14:textId="77777777" w:rsidR="0067606D" w:rsidRDefault="0067606D" w:rsidP="0067606D">
            <w:pPr>
              <w:pStyle w:val="TabellRader"/>
              <w:jc w:val="left"/>
            </w:pPr>
            <w:r w:rsidRPr="00186F05">
              <w:t>23</w:t>
            </w:r>
          </w:p>
        </w:tc>
        <w:tc>
          <w:tcPr>
            <w:tcW w:w="3544" w:type="dxa"/>
          </w:tcPr>
          <w:p w14:paraId="09648B99" w14:textId="77777777" w:rsidR="0067606D" w:rsidRDefault="0067606D" w:rsidP="0067606D">
            <w:pPr>
              <w:pStyle w:val="TabellRader"/>
              <w:jc w:val="left"/>
            </w:pPr>
            <w:r w:rsidRPr="00186F05">
              <w:t>Areella näringar, landsbygd och livsmedel</w:t>
            </w:r>
          </w:p>
        </w:tc>
        <w:tc>
          <w:tcPr>
            <w:tcW w:w="1045" w:type="dxa"/>
          </w:tcPr>
          <w:p w14:paraId="714C0F7F" w14:textId="6603774A" w:rsidR="0067606D" w:rsidRPr="00757142" w:rsidRDefault="0067606D" w:rsidP="0067606D">
            <w:pPr>
              <w:pStyle w:val="TabellRader"/>
              <w:rPr>
                <w:highlight w:val="yellow"/>
              </w:rPr>
            </w:pPr>
            <w:r w:rsidRPr="00A00EE4">
              <w:rPr>
                <w:szCs w:val="16"/>
              </w:rPr>
              <w:t xml:space="preserve">11 </w:t>
            </w:r>
            <w:r w:rsidRPr="001675C3">
              <w:t>405</w:t>
            </w:r>
          </w:p>
        </w:tc>
        <w:tc>
          <w:tcPr>
            <w:tcW w:w="1045" w:type="dxa"/>
          </w:tcPr>
          <w:p w14:paraId="0DFB6DB5" w14:textId="72FC93A2" w:rsidR="0067606D" w:rsidRPr="00757142" w:rsidRDefault="0067606D" w:rsidP="0067606D">
            <w:pPr>
              <w:pStyle w:val="TabellRader"/>
              <w:rPr>
                <w:highlight w:val="yellow"/>
              </w:rPr>
            </w:pPr>
            <w:r w:rsidRPr="00A00EE4">
              <w:rPr>
                <w:szCs w:val="16"/>
              </w:rPr>
              <w:t xml:space="preserve">4 </w:t>
            </w:r>
            <w:r w:rsidRPr="001675C3">
              <w:t>131</w:t>
            </w:r>
          </w:p>
        </w:tc>
        <w:tc>
          <w:tcPr>
            <w:tcW w:w="1046" w:type="dxa"/>
          </w:tcPr>
          <w:p w14:paraId="01AC61E5" w14:textId="6B2B8129" w:rsidR="0067606D" w:rsidRPr="00757142" w:rsidRDefault="0067606D" w:rsidP="0067606D">
            <w:pPr>
              <w:pStyle w:val="TabellRader"/>
              <w:rPr>
                <w:highlight w:val="yellow"/>
              </w:rPr>
            </w:pPr>
            <w:r w:rsidRPr="00A00EE4">
              <w:rPr>
                <w:szCs w:val="16"/>
              </w:rPr>
              <w:t xml:space="preserve">3 </w:t>
            </w:r>
            <w:r w:rsidRPr="001675C3">
              <w:t>436</w:t>
            </w:r>
          </w:p>
        </w:tc>
        <w:tc>
          <w:tcPr>
            <w:tcW w:w="1045" w:type="dxa"/>
          </w:tcPr>
          <w:p w14:paraId="4D3436F4" w14:textId="4B0DA913" w:rsidR="0067606D" w:rsidRPr="00757142" w:rsidRDefault="0067606D" w:rsidP="0067606D">
            <w:pPr>
              <w:pStyle w:val="TabellRader"/>
              <w:rPr>
                <w:highlight w:val="yellow"/>
              </w:rPr>
            </w:pPr>
            <w:r w:rsidRPr="00A00EE4">
              <w:rPr>
                <w:szCs w:val="16"/>
              </w:rPr>
              <w:t xml:space="preserve">12 </w:t>
            </w:r>
            <w:r w:rsidRPr="001675C3">
              <w:t>100</w:t>
            </w:r>
          </w:p>
        </w:tc>
        <w:tc>
          <w:tcPr>
            <w:tcW w:w="1046" w:type="dxa"/>
          </w:tcPr>
          <w:p w14:paraId="672D0149" w14:textId="5C71C098" w:rsidR="0067606D" w:rsidRPr="00757142" w:rsidRDefault="0067606D" w:rsidP="0067606D">
            <w:pPr>
              <w:pStyle w:val="TabellRader"/>
              <w:rPr>
                <w:highlight w:val="yellow"/>
              </w:rPr>
            </w:pPr>
            <w:r w:rsidRPr="00A00EE4">
              <w:rPr>
                <w:szCs w:val="16"/>
              </w:rPr>
              <w:t xml:space="preserve">12 </w:t>
            </w:r>
            <w:r w:rsidRPr="001675C3">
              <w:t>100</w:t>
            </w:r>
          </w:p>
        </w:tc>
      </w:tr>
      <w:tr w:rsidR="0067606D" w14:paraId="760EA9EF" w14:textId="77777777" w:rsidTr="0067606D">
        <w:tc>
          <w:tcPr>
            <w:tcW w:w="284" w:type="dxa"/>
            <w:tcMar>
              <w:left w:w="0" w:type="dxa"/>
              <w:right w:w="0" w:type="dxa"/>
            </w:tcMar>
          </w:tcPr>
          <w:p w14:paraId="7B42C73D" w14:textId="77777777" w:rsidR="0067606D" w:rsidRDefault="0067606D" w:rsidP="0067606D">
            <w:pPr>
              <w:pStyle w:val="TabellRader"/>
              <w:jc w:val="left"/>
            </w:pPr>
            <w:r w:rsidRPr="00186F05">
              <w:t>24</w:t>
            </w:r>
          </w:p>
        </w:tc>
        <w:tc>
          <w:tcPr>
            <w:tcW w:w="3544" w:type="dxa"/>
          </w:tcPr>
          <w:p w14:paraId="4BE266F8" w14:textId="77777777" w:rsidR="0067606D" w:rsidRDefault="0067606D" w:rsidP="0067606D">
            <w:pPr>
              <w:pStyle w:val="TabellRader"/>
              <w:jc w:val="left"/>
            </w:pPr>
            <w:r w:rsidRPr="00186F05">
              <w:t>Näringsliv</w:t>
            </w:r>
          </w:p>
        </w:tc>
        <w:tc>
          <w:tcPr>
            <w:tcW w:w="1045" w:type="dxa"/>
          </w:tcPr>
          <w:p w14:paraId="47952304" w14:textId="68A35B59" w:rsidR="0067606D" w:rsidRPr="00757142" w:rsidRDefault="0067606D" w:rsidP="0067606D">
            <w:pPr>
              <w:pStyle w:val="TabellRader"/>
              <w:rPr>
                <w:highlight w:val="yellow"/>
              </w:rPr>
            </w:pPr>
            <w:r w:rsidRPr="00A00EE4">
              <w:rPr>
                <w:szCs w:val="16"/>
              </w:rPr>
              <w:t>3 051</w:t>
            </w:r>
          </w:p>
        </w:tc>
        <w:tc>
          <w:tcPr>
            <w:tcW w:w="1045" w:type="dxa"/>
          </w:tcPr>
          <w:p w14:paraId="3F6D3203" w14:textId="14DB1B5E" w:rsidR="0067606D" w:rsidRPr="00757142" w:rsidRDefault="0067606D" w:rsidP="0067606D">
            <w:pPr>
              <w:pStyle w:val="TabellRader"/>
              <w:rPr>
                <w:highlight w:val="yellow"/>
              </w:rPr>
            </w:pPr>
            <w:r w:rsidRPr="00A00EE4">
              <w:rPr>
                <w:szCs w:val="16"/>
              </w:rPr>
              <w:t xml:space="preserve">2 </w:t>
            </w:r>
            <w:r w:rsidRPr="001675C3">
              <w:t>600</w:t>
            </w:r>
          </w:p>
        </w:tc>
        <w:tc>
          <w:tcPr>
            <w:tcW w:w="1046" w:type="dxa"/>
          </w:tcPr>
          <w:p w14:paraId="5B246399" w14:textId="0205202C" w:rsidR="0067606D" w:rsidRPr="00757142" w:rsidRDefault="0067606D" w:rsidP="0067606D">
            <w:pPr>
              <w:pStyle w:val="TabellRader"/>
              <w:rPr>
                <w:highlight w:val="yellow"/>
              </w:rPr>
            </w:pPr>
            <w:r w:rsidRPr="00A00EE4">
              <w:rPr>
                <w:szCs w:val="16"/>
              </w:rPr>
              <w:t>2 098</w:t>
            </w:r>
          </w:p>
        </w:tc>
        <w:tc>
          <w:tcPr>
            <w:tcW w:w="1045" w:type="dxa"/>
          </w:tcPr>
          <w:p w14:paraId="1E0DBB80" w14:textId="37029991" w:rsidR="0067606D" w:rsidRPr="00757142" w:rsidRDefault="0067606D" w:rsidP="0067606D">
            <w:pPr>
              <w:pStyle w:val="TabellRader"/>
              <w:rPr>
                <w:highlight w:val="yellow"/>
              </w:rPr>
            </w:pPr>
            <w:r w:rsidRPr="00A00EE4">
              <w:rPr>
                <w:szCs w:val="16"/>
              </w:rPr>
              <w:t xml:space="preserve">3 </w:t>
            </w:r>
            <w:r w:rsidRPr="001675C3">
              <w:t>553</w:t>
            </w:r>
          </w:p>
        </w:tc>
        <w:tc>
          <w:tcPr>
            <w:tcW w:w="1046" w:type="dxa"/>
          </w:tcPr>
          <w:p w14:paraId="0FDEEBF4" w14:textId="0D1C9D38" w:rsidR="0067606D" w:rsidRPr="00757142" w:rsidRDefault="0067606D" w:rsidP="0067606D">
            <w:pPr>
              <w:pStyle w:val="TabellRader"/>
              <w:rPr>
                <w:highlight w:val="yellow"/>
              </w:rPr>
            </w:pPr>
            <w:r w:rsidRPr="00A00EE4">
              <w:rPr>
                <w:szCs w:val="16"/>
              </w:rPr>
              <w:t>3 553</w:t>
            </w:r>
          </w:p>
        </w:tc>
      </w:tr>
      <w:tr w:rsidR="0067606D" w:rsidRPr="00A00EE4" w14:paraId="61784B84" w14:textId="77777777" w:rsidTr="0067606D">
        <w:trPr>
          <w:cnfStyle w:val="010000000000" w:firstRow="0" w:lastRow="1" w:firstColumn="0" w:lastColumn="0" w:oddVBand="0" w:evenVBand="0" w:oddHBand="0" w:evenHBand="0" w:firstRowFirstColumn="0" w:firstRowLastColumn="0" w:lastRowFirstColumn="0" w:lastRowLastColumn="0"/>
        </w:trPr>
        <w:tc>
          <w:tcPr>
            <w:tcW w:w="3828" w:type="dxa"/>
            <w:gridSpan w:val="2"/>
            <w:tcMar>
              <w:left w:w="0" w:type="dxa"/>
              <w:right w:w="0" w:type="dxa"/>
            </w:tcMar>
          </w:tcPr>
          <w:p w14:paraId="2B9A1BCE" w14:textId="77777777" w:rsidR="0067606D" w:rsidRPr="00A00EE4" w:rsidRDefault="0067606D" w:rsidP="0067606D">
            <w:pPr>
              <w:pStyle w:val="TabellSlutsumma"/>
              <w:jc w:val="left"/>
              <w:rPr>
                <w:b/>
              </w:rPr>
            </w:pPr>
            <w:r w:rsidRPr="00A00EE4">
              <w:rPr>
                <w:b/>
              </w:rPr>
              <w:t>Summa</w:t>
            </w:r>
          </w:p>
        </w:tc>
        <w:tc>
          <w:tcPr>
            <w:tcW w:w="1045" w:type="dxa"/>
          </w:tcPr>
          <w:p w14:paraId="5229698E" w14:textId="3AE42497" w:rsidR="0067606D" w:rsidRPr="00976F74" w:rsidRDefault="0067606D" w:rsidP="0067606D">
            <w:pPr>
              <w:pStyle w:val="TabellSlutsumma"/>
              <w:rPr>
                <w:b/>
                <w:highlight w:val="yellow"/>
              </w:rPr>
            </w:pPr>
            <w:r w:rsidRPr="00A00EE4">
              <w:rPr>
                <w:b/>
              </w:rPr>
              <w:t xml:space="preserve">455 </w:t>
            </w:r>
            <w:r w:rsidRPr="001F7FB7">
              <w:rPr>
                <w:b/>
              </w:rPr>
              <w:t>252</w:t>
            </w:r>
          </w:p>
        </w:tc>
        <w:tc>
          <w:tcPr>
            <w:tcW w:w="1045" w:type="dxa"/>
          </w:tcPr>
          <w:p w14:paraId="19C33D83" w14:textId="5D5C85C7" w:rsidR="0067606D" w:rsidRPr="00976F74" w:rsidRDefault="0067606D" w:rsidP="0067606D">
            <w:pPr>
              <w:pStyle w:val="TabellSlutsumma"/>
              <w:rPr>
                <w:b/>
                <w:highlight w:val="yellow"/>
              </w:rPr>
            </w:pPr>
            <w:r w:rsidRPr="001F7FB7">
              <w:rPr>
                <w:b/>
              </w:rPr>
              <w:t>178 485</w:t>
            </w:r>
          </w:p>
        </w:tc>
        <w:tc>
          <w:tcPr>
            <w:tcW w:w="1046" w:type="dxa"/>
          </w:tcPr>
          <w:p w14:paraId="721B84A8" w14:textId="418503BA" w:rsidR="0067606D" w:rsidRPr="00976F74" w:rsidRDefault="0067606D" w:rsidP="0067606D">
            <w:pPr>
              <w:pStyle w:val="TabellSlutsumma"/>
              <w:rPr>
                <w:b/>
                <w:highlight w:val="yellow"/>
              </w:rPr>
            </w:pPr>
            <w:r w:rsidRPr="00A00EE4">
              <w:rPr>
                <w:b/>
              </w:rPr>
              <w:t xml:space="preserve">144 </w:t>
            </w:r>
            <w:r w:rsidRPr="001F7FB7">
              <w:rPr>
                <w:b/>
              </w:rPr>
              <w:t>980</w:t>
            </w:r>
          </w:p>
        </w:tc>
        <w:tc>
          <w:tcPr>
            <w:tcW w:w="1045" w:type="dxa"/>
          </w:tcPr>
          <w:p w14:paraId="24BD1878" w14:textId="26ECC7A5" w:rsidR="0067606D" w:rsidRPr="00976F74" w:rsidRDefault="0067606D" w:rsidP="0067606D">
            <w:pPr>
              <w:pStyle w:val="TabellSlutsumma"/>
              <w:rPr>
                <w:b/>
                <w:highlight w:val="yellow"/>
              </w:rPr>
            </w:pPr>
            <w:r w:rsidRPr="001F7FB7">
              <w:rPr>
                <w:b/>
              </w:rPr>
              <w:t>488 757</w:t>
            </w:r>
          </w:p>
        </w:tc>
        <w:tc>
          <w:tcPr>
            <w:tcW w:w="1046" w:type="dxa"/>
          </w:tcPr>
          <w:p w14:paraId="05607BC1" w14:textId="5703A504" w:rsidR="0067606D" w:rsidRPr="00976F74" w:rsidRDefault="0067606D" w:rsidP="0067606D">
            <w:pPr>
              <w:pStyle w:val="TabellSlutsumma"/>
              <w:rPr>
                <w:b/>
                <w:highlight w:val="yellow"/>
              </w:rPr>
            </w:pPr>
            <w:r w:rsidRPr="001F7FB7">
              <w:rPr>
                <w:b/>
              </w:rPr>
              <w:t>492 500</w:t>
            </w:r>
          </w:p>
        </w:tc>
      </w:tr>
    </w:tbl>
    <w:p w14:paraId="5EF5EDD4" w14:textId="77777777" w:rsidR="0067606D" w:rsidRPr="00AF342A" w:rsidRDefault="0067606D" w:rsidP="0067606D">
      <w:pPr>
        <w:pStyle w:val="TabellFotnot"/>
      </w:pPr>
      <w:r w:rsidRPr="00AF342A">
        <w:t>Anm.: Beloppen är avrundade och stämmer därför inte alltid överens med summan.</w:t>
      </w:r>
    </w:p>
    <w:p w14:paraId="0E28E43D" w14:textId="0CE5B1B2" w:rsidR="0067606D" w:rsidRPr="00037882" w:rsidRDefault="0067606D" w:rsidP="0067606D">
      <w:pPr>
        <w:pStyle w:val="TabellFotnot"/>
      </w:pPr>
      <w:r w:rsidRPr="00AF342A">
        <w:t>Källa: Egna beräkningar.</w:t>
      </w:r>
    </w:p>
    <w:p w14:paraId="1F892434" w14:textId="77777777" w:rsidR="0067606D" w:rsidRDefault="0067606D" w:rsidP="0067606D">
      <w:pPr>
        <w:pStyle w:val="Brdtextmedindrag"/>
        <w:ind w:firstLine="0"/>
        <w:rPr>
          <w:highlight w:val="yellow"/>
        </w:rPr>
      </w:pPr>
    </w:p>
    <w:p w14:paraId="51C8BAD8" w14:textId="233E13C5" w:rsidR="0067606D" w:rsidRPr="00C359D2" w:rsidRDefault="0067606D" w:rsidP="0067606D">
      <w:pPr>
        <w:pStyle w:val="Brdtextmedindrag"/>
        <w:ind w:firstLine="0"/>
        <w:rPr>
          <w:highlight w:val="yellow"/>
        </w:rPr>
        <w:sectPr w:rsidR="0067606D" w:rsidRPr="00C359D2" w:rsidSect="0067606D">
          <w:headerReference w:type="even" r:id="rId459"/>
          <w:headerReference w:type="default" r:id="rId460"/>
          <w:footerReference w:type="even" r:id="rId461"/>
          <w:footerReference w:type="default" r:id="rId462"/>
          <w:footerReference w:type="first" r:id="rId463"/>
          <w:pgSz w:w="11906" w:h="16838" w:code="9"/>
          <w:pgMar w:top="1304" w:right="1871" w:bottom="1531" w:left="1021" w:header="567" w:footer="1077" w:gutter="0"/>
          <w:cols w:space="720"/>
          <w:docGrid w:linePitch="360"/>
        </w:sectPr>
      </w:pPr>
    </w:p>
    <w:p w14:paraId="1CB4E3A3" w14:textId="64403EEF" w:rsidR="0067606D" w:rsidRPr="00821A3C" w:rsidRDefault="0067606D" w:rsidP="0067606D">
      <w:pPr>
        <w:pStyle w:val="Rubrik2"/>
        <w:spacing w:before="0"/>
      </w:pPr>
      <w:bookmarkStart w:id="390" w:name="_Toc19298888"/>
      <w:r w:rsidRPr="0010609F">
        <w:lastRenderedPageBreak/>
        <w:t>Bemyndigande</w:t>
      </w:r>
      <w:r w:rsidRPr="00821A3C">
        <w:t xml:space="preserve"> att överskrida anslag</w:t>
      </w:r>
      <w:bookmarkEnd w:id="390"/>
    </w:p>
    <w:p w14:paraId="628D9EA8" w14:textId="77777777" w:rsidR="0067606D" w:rsidRPr="00821A3C" w:rsidRDefault="0067606D" w:rsidP="0067606D">
      <w:pPr>
        <w:pStyle w:val="Brdtextmedindrag"/>
        <w:keepNext/>
        <w:keepLines/>
        <w:pBdr>
          <w:top w:val="single" w:sz="24" w:space="0" w:color="808080"/>
        </w:pBdr>
        <w:spacing w:before="20" w:line="140" w:lineRule="exact"/>
      </w:pPr>
    </w:p>
    <w:p w14:paraId="6E0C86F1" w14:textId="3DC6D133" w:rsidR="0067606D" w:rsidRPr="0041379B" w:rsidRDefault="0067606D" w:rsidP="0067606D">
      <w:pPr>
        <w:pStyle w:val="Brdtext"/>
        <w:keepNext/>
        <w:keepLines/>
        <w:rPr>
          <w:rFonts w:ascii="TradeGothic" w:hAnsi="TradeGothic"/>
          <w:b/>
          <w:sz w:val="20"/>
          <w:highlight w:val="yellow"/>
        </w:rPr>
      </w:pPr>
      <w:r w:rsidRPr="00821A3C">
        <w:rPr>
          <w:b/>
        </w:rPr>
        <w:t>Regeringens förslag:</w:t>
      </w:r>
      <w:r w:rsidRPr="00821A3C">
        <w:rPr>
          <w:szCs w:val="22"/>
        </w:rPr>
        <w:t xml:space="preserve"> </w:t>
      </w:r>
      <w:r w:rsidRPr="00CF093A">
        <w:rPr>
          <w:szCs w:val="22"/>
        </w:rPr>
        <w:t>Regeringen bemyndigas att under 2020, med de begränsningar som följer av 3</w:t>
      </w:r>
      <w:r>
        <w:rPr>
          <w:szCs w:val="22"/>
        </w:rPr>
        <w:t> </w:t>
      </w:r>
      <w:r w:rsidRPr="00CF093A">
        <w:rPr>
          <w:szCs w:val="22"/>
        </w:rPr>
        <w:t>kap</w:t>
      </w:r>
      <w:r>
        <w:rPr>
          <w:szCs w:val="22"/>
        </w:rPr>
        <w:t xml:space="preserve">. </w:t>
      </w:r>
      <w:r w:rsidRPr="00CF093A">
        <w:rPr>
          <w:szCs w:val="22"/>
        </w:rPr>
        <w:t>8</w:t>
      </w:r>
      <w:r>
        <w:rPr>
          <w:szCs w:val="22"/>
        </w:rPr>
        <w:t> </w:t>
      </w:r>
      <w:r w:rsidRPr="00CF093A">
        <w:rPr>
          <w:szCs w:val="22"/>
        </w:rPr>
        <w:t>§ andra stycket budgetlagen, besluta att ett anslag som inte avser förvaltningsändamål får överskridas om ett riksdagsbeslut om ändring av anslaget inte hinner inväntas och överskridandet ryms inom det fastställda utgiftstaket för staten.</w:t>
      </w:r>
    </w:p>
    <w:p w14:paraId="71A1CBAD" w14:textId="77777777" w:rsidR="0067606D" w:rsidRPr="0041379B" w:rsidRDefault="0067606D" w:rsidP="0067606D">
      <w:pPr>
        <w:pStyle w:val="Brdtextmedindrag"/>
        <w:keepNext/>
        <w:keepLines/>
        <w:pBdr>
          <w:bottom w:val="single" w:sz="24" w:space="0" w:color="808080"/>
        </w:pBdr>
        <w:spacing w:after="60" w:line="180" w:lineRule="exact"/>
        <w:rPr>
          <w:highlight w:val="yellow"/>
        </w:rPr>
      </w:pPr>
    </w:p>
    <w:p w14:paraId="670F9D10" w14:textId="77777777" w:rsidR="0067606D" w:rsidRPr="0041379B" w:rsidRDefault="0067606D" w:rsidP="0067606D">
      <w:pPr>
        <w:pStyle w:val="Brdtext"/>
        <w:keepNext/>
        <w:keepLines/>
        <w:rPr>
          <w:highlight w:val="yellow"/>
        </w:rPr>
      </w:pPr>
    </w:p>
    <w:p w14:paraId="5D095A55" w14:textId="5E64AE32" w:rsidR="0067606D" w:rsidRPr="00CF093A" w:rsidRDefault="0067606D" w:rsidP="0067606D">
      <w:pPr>
        <w:pStyle w:val="Brdtextmedindrag"/>
        <w:keepNext/>
        <w:keepLines/>
      </w:pPr>
      <w:r w:rsidRPr="00CF093A">
        <w:rPr>
          <w:b/>
        </w:rPr>
        <w:t>Skälen för regeringens förslag:</w:t>
      </w:r>
      <w:r w:rsidRPr="00CF093A">
        <w:t xml:space="preserve"> Enligt 3</w:t>
      </w:r>
      <w:r>
        <w:t xml:space="preserve"> </w:t>
      </w:r>
      <w:r w:rsidRPr="00CF093A">
        <w:t>kap.</w:t>
      </w:r>
      <w:r>
        <w:t xml:space="preserve"> </w:t>
      </w:r>
      <w:r w:rsidRPr="00CF093A">
        <w:t>8 § andra stycket budgetlagen får regeringen efter riksdagens bemyndigande besluta att ett anslag får överskridas om det är nödvändigt för att i en verksamhet täcka särskilda utgifter som inte var kända då anslaget anvisades eller för att ett av riksdagen beslutat ändamål med anslaget ska kunna uppfyllas. För de flesta anslag kan oundvikliga utgiftsökningar i förhållande till anvisade medel rymmas inom den högsta tillåtna anslagskrediten om 10 procent som föreskrivs i 3</w:t>
      </w:r>
      <w:r>
        <w:t> </w:t>
      </w:r>
      <w:r w:rsidRPr="00CF093A">
        <w:t>kap.</w:t>
      </w:r>
      <w:r>
        <w:t xml:space="preserve"> </w:t>
      </w:r>
      <w:r w:rsidRPr="00CF093A">
        <w:t>8</w:t>
      </w:r>
      <w:r>
        <w:t> </w:t>
      </w:r>
      <w:r w:rsidRPr="00CF093A">
        <w:t>§ första stycket budgetlagen. Det finns ytterst sällan behov av att överskrida anslag för förvaltningsändamål med mer än vad som ryms inom denna kredit. Något särskilt bemyndigande som ger regeringen befogenhet att besluta om överskridande av anslag som anvisats för förvaltningsändamål behöver därför inte inhämtas. Vid behov kommer regeringen i stället att föreslå ändringar i budgeten.</w:t>
      </w:r>
    </w:p>
    <w:p w14:paraId="4ADB61D2" w14:textId="4E9776B9" w:rsidR="0067606D" w:rsidRPr="00CF093A" w:rsidRDefault="0067606D" w:rsidP="0067606D">
      <w:pPr>
        <w:pStyle w:val="Brdtextmedindrag"/>
      </w:pPr>
      <w:r w:rsidRPr="00CF093A">
        <w:t>När det gäller anslag som anvisats för regelstyrd verksamhet och icke påverkbara EU-relaterade utgifter kan så stora förändringar inträffa att utgifterna inte ryms inom den högsta tillåtna anslagskrediten. Regeringen avser i sådana fall att i första hand återkomma till riksdagen med förslag om ändrade anslag. Förändringarna kan dock inträffa snabbt och betalningarna kan behöva göras utan dröjsmål. Regeringen bör därför bemyndigas att, om beslut om ändring i budgeten inte hinner inväntas, besluta om överskridande när de förutsättningar som anges i 3</w:t>
      </w:r>
      <w:r>
        <w:t xml:space="preserve"> </w:t>
      </w:r>
      <w:r w:rsidRPr="00CF093A">
        <w:t>kap</w:t>
      </w:r>
      <w:r>
        <w:t xml:space="preserve">. </w:t>
      </w:r>
      <w:r w:rsidRPr="00CF093A">
        <w:t>8</w:t>
      </w:r>
      <w:r>
        <w:t> </w:t>
      </w:r>
      <w:r w:rsidRPr="00CF093A">
        <w:t>§ andra stycket budgetlagen är uppfyllda. Överskridandet får inte vara större än att det ryms inom det fastställda utgiftstaket för staten. Bemyndigandet begärs för ett budgetår i taget. Regeringens avsikt är att liksom tidigare skett föreslå ändringar av berörda anslag som ersätter de medgivna överskridandena.</w:t>
      </w:r>
    </w:p>
    <w:p w14:paraId="5D448131" w14:textId="1A723F11" w:rsidR="0067606D" w:rsidRPr="0041379B" w:rsidRDefault="0067606D" w:rsidP="0067606D">
      <w:pPr>
        <w:pStyle w:val="Brdtextmedindrag"/>
        <w:rPr>
          <w:highlight w:val="yellow"/>
        </w:rPr>
      </w:pPr>
      <w:r w:rsidRPr="00CF093A">
        <w:t>I skrivelsen Årsredovisning för staten 2018 lämnades en redovisning av anslag för vilka regeringen hade medgivit överskridande under 2018.</w:t>
      </w:r>
    </w:p>
    <w:p w14:paraId="281D0EB7" w14:textId="35B1635A" w:rsidR="0067606D" w:rsidRPr="00CF093A" w:rsidRDefault="0067606D" w:rsidP="0067606D">
      <w:pPr>
        <w:pStyle w:val="Brdtextmedindrag"/>
        <w:keepNext/>
        <w:keepLines/>
      </w:pPr>
      <w:r w:rsidRPr="00CF093A">
        <w:t>Under 2019 har regeringen hittills medgivit följande överskridanden:</w:t>
      </w:r>
    </w:p>
    <w:p w14:paraId="7DCA5B1E" w14:textId="25EA92A5" w:rsidR="0067606D" w:rsidRPr="0000739C" w:rsidRDefault="0067606D" w:rsidP="0067606D">
      <w:pPr>
        <w:pStyle w:val="Strecklista"/>
      </w:pPr>
      <w:r>
        <w:t>a</w:t>
      </w:r>
      <w:r w:rsidRPr="0000739C">
        <w:t xml:space="preserve">nslaget 1:19 </w:t>
      </w:r>
      <w:r w:rsidRPr="0000739C">
        <w:rPr>
          <w:i/>
        </w:rPr>
        <w:t>Finansiering av rättegångs</w:t>
      </w:r>
      <w:r w:rsidRPr="0000739C">
        <w:rPr>
          <w:i/>
        </w:rPr>
        <w:softHyphen/>
        <w:t>kostnader</w:t>
      </w:r>
      <w:r w:rsidRPr="0000739C">
        <w:t xml:space="preserve"> under utgiftsområde</w:t>
      </w:r>
      <w:r>
        <w:t> </w:t>
      </w:r>
      <w:r w:rsidRPr="0000739C">
        <w:t>24 Näringsliv.</w:t>
      </w:r>
    </w:p>
    <w:p w14:paraId="136E0986" w14:textId="569925F9" w:rsidR="0067606D" w:rsidRPr="00CF093A" w:rsidRDefault="0067606D" w:rsidP="0067606D">
      <w:pPr>
        <w:pStyle w:val="Brdtextefterstrecklista"/>
        <w:keepNext/>
        <w:keepLines/>
      </w:pPr>
      <w:r w:rsidRPr="00CF093A">
        <w:t>Regeringen föreslår i propositionen Höst</w:t>
      </w:r>
      <w:r w:rsidRPr="00CF093A">
        <w:softHyphen/>
        <w:t>ändringsbudget för 2019 att de</w:t>
      </w:r>
      <w:r>
        <w:t>t</w:t>
      </w:r>
      <w:r w:rsidRPr="00CF093A">
        <w:t xml:space="preserve"> ovan angivna anslage</w:t>
      </w:r>
      <w:r>
        <w:t>t</w:t>
      </w:r>
      <w:r w:rsidRPr="00CF093A">
        <w:t xml:space="preserve"> tillförs medel som täcker de</w:t>
      </w:r>
      <w:r>
        <w:t>t</w:t>
      </w:r>
      <w:r w:rsidRPr="00CF093A">
        <w:t xml:space="preserve"> medgivna överskridande</w:t>
      </w:r>
      <w:r>
        <w:t>t</w:t>
      </w:r>
      <w:r w:rsidRPr="00CF093A">
        <w:t xml:space="preserve"> (prop.</w:t>
      </w:r>
      <w:r>
        <w:t> </w:t>
      </w:r>
      <w:r w:rsidRPr="00CF093A">
        <w:t>2019/20:2).</w:t>
      </w:r>
    </w:p>
    <w:p w14:paraId="7F7016D1" w14:textId="4D0E6531" w:rsidR="0067606D" w:rsidRDefault="0067606D" w:rsidP="0067606D">
      <w:pPr>
        <w:pStyle w:val="Brdtextmedindrag"/>
      </w:pPr>
      <w:r w:rsidRPr="00CF093A">
        <w:t>Ett eventuellt utnyttjande av bemyndigandet senare under året kommer att redovisas i årsredo</w:t>
      </w:r>
      <w:r w:rsidRPr="00CF093A">
        <w:softHyphen/>
        <w:t>visningen för staten 2019</w:t>
      </w:r>
      <w:r w:rsidRPr="0000739C">
        <w:t>.</w:t>
      </w:r>
    </w:p>
    <w:p w14:paraId="1A002AE7" w14:textId="1B79FA1A" w:rsidR="0067606D" w:rsidRDefault="0067606D" w:rsidP="0067606D">
      <w:pPr>
        <w:pStyle w:val="Brdtext"/>
      </w:pPr>
    </w:p>
    <w:p w14:paraId="137A9D83" w14:textId="77777777" w:rsidR="007D751E" w:rsidRPr="00BC4B19" w:rsidRDefault="007D751E" w:rsidP="00BC4B19">
      <w:pPr>
        <w:pStyle w:val="Brdtextmedindrag"/>
        <w:sectPr w:rsidR="007D751E" w:rsidRPr="00BC4B19" w:rsidSect="00724AC2">
          <w:headerReference w:type="even" r:id="rId464"/>
          <w:headerReference w:type="default" r:id="rId465"/>
          <w:footerReference w:type="even" r:id="rId466"/>
          <w:footerReference w:type="default" r:id="rId467"/>
          <w:footerReference w:type="first" r:id="rId468"/>
          <w:type w:val="continuous"/>
          <w:pgSz w:w="11906" w:h="16838" w:code="9"/>
          <w:pgMar w:top="1304" w:right="1871" w:bottom="1531" w:left="1021" w:header="567" w:footer="1077" w:gutter="0"/>
          <w:cols w:num="2" w:space="340"/>
          <w:docGrid w:linePitch="360"/>
        </w:sectPr>
      </w:pPr>
    </w:p>
    <w:p w14:paraId="10C2F1B0" w14:textId="51AFC655" w:rsidR="0067606D" w:rsidRDefault="00757DA4" w:rsidP="0067606D">
      <w:pPr>
        <w:pStyle w:val="Brdtext"/>
        <w:spacing w:line="240" w:lineRule="auto"/>
        <w:jc w:val="center"/>
        <w:rPr>
          <w:sz w:val="84"/>
          <w:szCs w:val="84"/>
        </w:rPr>
      </w:pPr>
      <w:sdt>
        <w:sdtPr>
          <w:rPr>
            <w:sz w:val="84"/>
            <w:szCs w:val="84"/>
          </w:rPr>
          <w:alias w:val="Avsnittsnummer"/>
          <w:tag w:val="Avsnittsnummer"/>
          <w:id w:val="363875617"/>
          <w:lock w:val="sdtContentLocked"/>
          <w:dataBinding w:prefixMappings="xmlns:ns0='http://rkdhs/mallar/budget/BP Del 1/BP Del 1.xsd'" w:xpath="/ns0:dokumentvärden[1]/ns0:avsnitt[1]/ns0:avsnitt[11]/@avsnittsnummer" w:storeItemID="{05362479-D7DD-42A6-9715-445895EE037E}"/>
          <w:text w:multiLine="1"/>
        </w:sdtPr>
        <w:sdtEndPr/>
        <w:sdtContent>
          <w:r w:rsidR="00A60C40">
            <w:rPr>
              <w:sz w:val="84"/>
              <w:szCs w:val="84"/>
            </w:rPr>
            <w:t>10</w:t>
          </w:r>
        </w:sdtContent>
      </w:sdt>
      <w:r w:rsidR="0067606D">
        <w:rPr>
          <w:noProof/>
          <w:lang w:eastAsia="sv-SE"/>
        </w:rPr>
        <w:drawing>
          <wp:anchor distT="0" distB="0" distL="114300" distR="114300" simplePos="0" relativeHeight="251659264" behindDoc="0" locked="0" layoutInCell="0" allowOverlap="1" wp14:anchorId="035081D4" wp14:editId="42914635">
            <wp:simplePos x="0" y="0"/>
            <wp:positionH relativeFrom="page">
              <wp:posOffset>6448425</wp:posOffset>
            </wp:positionH>
            <wp:positionV relativeFrom="page">
              <wp:posOffset>0</wp:posOffset>
            </wp:positionV>
            <wp:extent cx="903600" cy="10746000"/>
            <wp:effectExtent l="0" t="0" r="0" b="0"/>
            <wp:wrapNone/>
            <wp:docPr id="50" name="Bildobjekt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7">
                      <a:extLst>
                        <a:ext uri="{BEBA8EAE-BF5A-486C-A8C5-ECC9F3942E4B}">
                          <a14:imgProps xmlns:a14="http://schemas.microsoft.com/office/drawing/2010/main">
                            <a14:imgLayer>
                              <a14:imgEffect>
                                <a14:sharpenSoften amount="25000"/>
                              </a14:imgEffect>
                            </a14:imgLayer>
                          </a14:imgProps>
                        </a:ext>
                        <a:ext uri="{28A0092B-C50C-407E-A947-70E740481C1C}">
                          <a14:useLocalDpi xmlns:a14="http://schemas.microsoft.com/office/drawing/2010/main" val="0"/>
                        </a:ext>
                      </a:extLst>
                    </a:blip>
                    <a:srcRect/>
                    <a:stretch>
                      <a:fillRect/>
                    </a:stretch>
                  </pic:blipFill>
                  <pic:spPr bwMode="auto">
                    <a:xfrm>
                      <a:off x="0" y="0"/>
                      <a:ext cx="903600" cy="1074600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21BEAFED" w14:textId="77777777" w:rsidR="0067606D" w:rsidRDefault="00757DA4" w:rsidP="0067606D">
      <w:pPr>
        <w:pStyle w:val="Brdtext"/>
        <w:spacing w:before="480" w:line="240" w:lineRule="auto"/>
        <w:jc w:val="center"/>
        <w:rPr>
          <w:sz w:val="84"/>
          <w:szCs w:val="84"/>
        </w:rPr>
      </w:pPr>
      <w:sdt>
        <w:sdtPr>
          <w:rPr>
            <w:sz w:val="84"/>
            <w:szCs w:val="84"/>
          </w:rPr>
          <w:alias w:val="AvsnittsrubrikKopia"/>
          <w:tag w:val="AvsnittsrubrikKopia"/>
          <w:id w:val="1207375611"/>
          <w:lock w:val="sdtContentLocked"/>
          <w:dataBinding w:prefixMappings="xmlns:ns0='http://rkdhs/mallar/budget/BP Del 1/BP Del 1.xsd'" w:xpath="/ns0:dokumentvärden[1]/ns0:avsnitt[1]/ns0:avsnitt[11]/@avsnittsrubrik" w:storeItemID="{05362479-D7DD-42A6-9715-445895EE037E}"/>
          <w:text w:multiLine="1"/>
        </w:sdtPr>
        <w:sdtEndPr/>
        <w:sdtContent>
          <w:r w:rsidR="0067606D">
            <w:rPr>
              <w:sz w:val="84"/>
              <w:szCs w:val="84"/>
            </w:rPr>
            <w:t>Granskning och ekonomisk styrning</w:t>
          </w:r>
        </w:sdtContent>
      </w:sdt>
    </w:p>
    <w:p w14:paraId="2B6FD969" w14:textId="77777777" w:rsidR="0067606D" w:rsidRDefault="0067606D" w:rsidP="0067606D">
      <w:pPr>
        <w:pStyle w:val="Brdtext"/>
        <w:spacing w:before="480" w:line="240" w:lineRule="auto"/>
        <w:jc w:val="center"/>
        <w:rPr>
          <w:sz w:val="84"/>
          <w:szCs w:val="84"/>
        </w:rPr>
      </w:pPr>
    </w:p>
    <w:p w14:paraId="7CF46177" w14:textId="77777777" w:rsidR="0067606D" w:rsidRDefault="0067606D" w:rsidP="0067606D">
      <w:pPr>
        <w:pStyle w:val="Brdtext"/>
      </w:pPr>
    </w:p>
    <w:p w14:paraId="464C07A5" w14:textId="77777777" w:rsidR="0067606D" w:rsidRPr="00267A90" w:rsidRDefault="0067606D" w:rsidP="0067606D">
      <w:pPr>
        <w:pStyle w:val="Brdtext"/>
      </w:pPr>
    </w:p>
    <w:p w14:paraId="6DCE10B1" w14:textId="7A068616" w:rsidR="0067606D" w:rsidRPr="00401986" w:rsidRDefault="0067606D" w:rsidP="0067606D">
      <w:pPr>
        <w:pStyle w:val="Brdtext"/>
        <w:spacing w:line="240" w:lineRule="atLeast"/>
        <w:rPr>
          <w:spacing w:val="0"/>
        </w:rPr>
      </w:pPr>
    </w:p>
    <w:p w14:paraId="156348A5" w14:textId="77777777" w:rsidR="0067606D" w:rsidRDefault="0067606D" w:rsidP="0067606D">
      <w:pPr>
        <w:pStyle w:val="Brdtextmedindrag"/>
        <w:sectPr w:rsidR="0067606D" w:rsidSect="0067606D">
          <w:headerReference w:type="even" r:id="rId469"/>
          <w:headerReference w:type="default" r:id="rId470"/>
          <w:footerReference w:type="even" r:id="rId471"/>
          <w:footerReference w:type="default" r:id="rId472"/>
          <w:headerReference w:type="first" r:id="rId473"/>
          <w:footerReference w:type="first" r:id="rId474"/>
          <w:type w:val="oddPage"/>
          <w:pgSz w:w="11906" w:h="16838" w:code="9"/>
          <w:pgMar w:top="1304" w:right="1871" w:bottom="1531" w:left="1021" w:header="567" w:footer="1077" w:gutter="0"/>
          <w:cols w:space="708"/>
          <w:titlePg/>
          <w:docGrid w:linePitch="360"/>
        </w:sectPr>
      </w:pPr>
    </w:p>
    <w:bookmarkStart w:id="391" w:name="_Toc19298889"/>
    <w:p w14:paraId="1CE69C9D" w14:textId="77777777" w:rsidR="0067606D" w:rsidRDefault="00757DA4" w:rsidP="0067606D">
      <w:pPr>
        <w:pStyle w:val="Rubrik1"/>
      </w:pPr>
      <w:sdt>
        <w:sdtPr>
          <w:alias w:val="Avsnittsrubrik"/>
          <w:tag w:val="Avsnittsrubrik"/>
          <w:id w:val="84803344"/>
          <w:lock w:val="sdtLocked"/>
          <w:dataBinding w:prefixMappings="xmlns:ns0='http://rkdhs/mallar/budget/BP Del 1/BP Del 1.xsd'" w:xpath="/ns0:dokumentvärden[1]/ns0:avsnitt[1]/ns0:avsnitt[11]/@avsnittsrubrik" w:storeItemID="{05362479-D7DD-42A6-9715-445895EE037E}"/>
          <w:text w:multiLine="1"/>
        </w:sdtPr>
        <w:sdtEndPr/>
        <w:sdtContent>
          <w:r w:rsidR="0067606D" w:rsidRPr="00C65661">
            <w:t>Granskning och ekonomisk styrning</w:t>
          </w:r>
        </w:sdtContent>
      </w:sdt>
      <w:bookmarkEnd w:id="391"/>
    </w:p>
    <w:p w14:paraId="5612EF20" w14:textId="77777777" w:rsidR="0067606D" w:rsidRDefault="0067606D" w:rsidP="0067606D">
      <w:pPr>
        <w:pStyle w:val="Brdtext"/>
        <w:sectPr w:rsidR="0067606D" w:rsidSect="0067606D">
          <w:headerReference w:type="even" r:id="rId475"/>
          <w:headerReference w:type="default" r:id="rId476"/>
          <w:footerReference w:type="even" r:id="rId477"/>
          <w:footerReference w:type="default" r:id="rId478"/>
          <w:footerReference w:type="first" r:id="rId479"/>
          <w:type w:val="oddPage"/>
          <w:pgSz w:w="11906" w:h="16838" w:code="9"/>
          <w:pgMar w:top="1304" w:right="1871" w:bottom="1531" w:left="1021" w:header="567" w:footer="1077" w:gutter="0"/>
          <w:cols w:space="708"/>
          <w:docGrid w:linePitch="360"/>
        </w:sectPr>
      </w:pPr>
    </w:p>
    <w:p w14:paraId="2F6C9264" w14:textId="3916CBF9" w:rsidR="0067606D" w:rsidRDefault="0067606D" w:rsidP="0067606D">
      <w:pPr>
        <w:pStyle w:val="Brdtext"/>
      </w:pPr>
      <w:r>
        <w:t>I detta avsnitt redovisar regeringen sin bedömning av EU:s rekommendationer till Sverige inom ramen för den europeiska terminen och av Finanspolitiska rådets rekommendationer och bedömningar. Vidare innehåller avsnittet information om Riksrevisionens revisions</w:t>
      </w:r>
      <w:r>
        <w:softHyphen/>
        <w:t>berättelse för årsredovisningen för staten 2018 (skr. 2018/19:101). Avslutningsvis lämnas en redovisning av arbetet med att utveckla den ekonomiska styrningen i staten.</w:t>
      </w:r>
    </w:p>
    <w:p w14:paraId="7338D227" w14:textId="77777777" w:rsidR="0067606D" w:rsidRDefault="0067606D" w:rsidP="0067606D">
      <w:pPr>
        <w:pStyle w:val="Rubrik2"/>
      </w:pPr>
      <w:bookmarkStart w:id="392" w:name="_Toc19298890"/>
      <w:r>
        <w:t>Den europeiska terminen och EU:s rekommendationer till Sverige</w:t>
      </w:r>
      <w:bookmarkEnd w:id="392"/>
    </w:p>
    <w:p w14:paraId="65E31B7A" w14:textId="5558F381" w:rsidR="0067606D" w:rsidRDefault="0067606D" w:rsidP="0067606D">
      <w:pPr>
        <w:pStyle w:val="Brdtext"/>
      </w:pPr>
      <w:r>
        <w:t>Den europeiska terminen utgör ramen för samordningen av den ekonomiska politiken mellan medlemsstaterna i EU. Den syftar till att öka samstämmigheten i rapporteringen och granskningen av de åtgärder som medlems</w:t>
      </w:r>
      <w:r>
        <w:softHyphen/>
        <w:t>staterna vidtar inom ramen för EU:s tillväxt- och sysselsättningsstrategi (Europa 2020), stabilitets- och tillväxtpakten samt förfarandet för övervakning av makroekonomiska obalanser.</w:t>
      </w:r>
    </w:p>
    <w:p w14:paraId="54A1F428" w14:textId="6BA03C3C" w:rsidR="0067606D" w:rsidRDefault="0067606D" w:rsidP="0067606D">
      <w:pPr>
        <w:pStyle w:val="Brdtextmedindrag"/>
      </w:pPr>
      <w:r>
        <w:t>I november 2018 inleddes den nionde europeiska terminen. I den årliga tillväxt</w:t>
      </w:r>
      <w:r>
        <w:softHyphen/>
        <w:t>översikten föreslog då Europeiska kommissionen att den ekonomiska politiken inom EU skulle inriktas på investeringar av hög kvalitet och reformer som främjar produktivitetstillväxt, inkludering och förstärkt institutionell kvalitet, samtidigt som makroekonomisk stabilitet och sunda offentliga finanser fortsatt skulle värnas.</w:t>
      </w:r>
    </w:p>
    <w:p w14:paraId="64207E64" w14:textId="51178084" w:rsidR="0067606D" w:rsidRDefault="0067606D" w:rsidP="0067606D">
      <w:pPr>
        <w:pStyle w:val="Brdtextmedindrag"/>
      </w:pPr>
      <w:r>
        <w:t xml:space="preserve">I februari 2019 presenterades kommissionens s.k. landsrapporter som innehåller analyser av medlemsstaternas ekonomier. Landsrapporterna </w:t>
      </w:r>
      <w:r>
        <w:t>omfattar även fördjupade granskningar av eventuella makroekonomiska obalanser i medlemsstaterna. Kommissionen lämnade i juni 2019 förslag till landsspecifika rekommenda</w:t>
      </w:r>
      <w:r>
        <w:softHyphen/>
        <w:t>tioner till medlemsstaterna. Rekommenda</w:t>
      </w:r>
      <w:r>
        <w:softHyphen/>
        <w:t>tionerna baserades på kommissionens lands</w:t>
      </w:r>
      <w:r>
        <w:softHyphen/>
        <w:t>rapporter samt de nationella reformprogram och stabilitets- och konvergensprogram som ut</w:t>
      </w:r>
      <w:r w:rsidR="00773D00">
        <w:softHyphen/>
      </w:r>
      <w:r>
        <w:t>arbetats av medlemsstaterna under våren 2019.</w:t>
      </w:r>
    </w:p>
    <w:p w14:paraId="4D9DB6B1" w14:textId="63ED001D" w:rsidR="0067606D" w:rsidRDefault="0067606D" w:rsidP="0067606D">
      <w:pPr>
        <w:pStyle w:val="Brdtextmedindrag"/>
      </w:pPr>
      <w:r>
        <w:t>Landsspecifika rekommendationer riktas till medlemsstaterna inom ramen för den ekonomisk-politiska samordningen. Dessa re</w:t>
      </w:r>
      <w:r>
        <w:softHyphen/>
        <w:t>kom</w:t>
      </w:r>
      <w:r>
        <w:softHyphen/>
        <w:t>mendationer är inte bindande, men utgör ett viktigt politiskt instrument inom den europeiska terminen. Regeringen ser rekommen</w:t>
      </w:r>
      <w:r>
        <w:softHyphen/>
        <w:t>dationerna som en möjlighet för EU att uppmuntra till en ansvarsfull ekonomisk politik och uppfyllelse av de mål som medlemsstaterna gemensamt kommit överens om. Varje medlems</w:t>
      </w:r>
      <w:r>
        <w:softHyphen/>
        <w:t>stat avgör själv hur den ska förhålla sig till rekommendationerna, och ytterst är det parlamentet i varje medlemsstat som beslutar om den nationella ekonomiska politiken.</w:t>
      </w:r>
    </w:p>
    <w:p w14:paraId="36768183" w14:textId="162A4FF9" w:rsidR="0067606D" w:rsidRDefault="0067606D" w:rsidP="0067606D">
      <w:pPr>
        <w:pStyle w:val="Brdtextmedindrag"/>
      </w:pPr>
      <w:r>
        <w:t>De landsspecifika rekommendationerna an-togs formellt av rådet för ekonomiska och finansiella frågor i juli 2019. Samtliga medlems</w:t>
      </w:r>
      <w:r>
        <w:softHyphen/>
        <w:t>stater fick rekommendationer, inklusive minst en rekommendation om investeringar, vilket utgör ett särskilt fokusområde inom årets europeiska termin. Sverige fick i år tre rekommendationer.</w:t>
      </w:r>
    </w:p>
    <w:p w14:paraId="7B5356ED" w14:textId="77777777" w:rsidR="0067606D" w:rsidRDefault="0067606D" w:rsidP="0067606D">
      <w:pPr>
        <w:pStyle w:val="Rubrik4utannumrering"/>
      </w:pPr>
      <w:r>
        <w:t>Rekommendationerna till Sverige</w:t>
      </w:r>
    </w:p>
    <w:p w14:paraId="473AC838" w14:textId="37DA5F50" w:rsidR="0067606D" w:rsidRDefault="0067606D" w:rsidP="0067606D">
      <w:pPr>
        <w:pStyle w:val="Brdtext"/>
      </w:pPr>
      <w:r>
        <w:t>Kommissionens förslag till rekommendationer till Sverige antogs i sin helhet av rådet. Den första rekommendationen handlar om de svenska hushållens höga skuldsättning och bostads</w:t>
      </w:r>
      <w:r>
        <w:softHyphen/>
        <w:t xml:space="preserve">marknadens funktionssätt. Kommissionen lyfter </w:t>
      </w:r>
      <w:r>
        <w:lastRenderedPageBreak/>
        <w:t>att hushållens skuldsättning har fortsatt att öka från redan höga nivåer. Detta har, enligt kommissionen, orsakats av ökade bostadslån som beror på höga bostadspriser, tillsammans med strukturella snedvridningar som har gynnat lånefinansierade bostadsköp.</w:t>
      </w:r>
    </w:p>
    <w:p w14:paraId="351FEB94" w14:textId="4F875508" w:rsidR="0067606D" w:rsidRDefault="0067606D" w:rsidP="0067606D">
      <w:pPr>
        <w:pStyle w:val="Brdtextmedindrag"/>
      </w:pPr>
      <w:r>
        <w:t>Kommissionen anser att viktiga aspekter av de höga bostadspriserna och de stora bolånen är skatteincitament som gynnar bostadsägande och bolån, fördelaktiga villkor för lån och fortsatt relativt långsam amorteringstakt. Det är dessutom fortfarande brist på bostäder vilket, enligt kommissionen, beror på strukturell ineffektivitet inom byggsektorn. Bostads</w:t>
      </w:r>
      <w:r>
        <w:softHyphen/>
        <w:t>beståndet utnyttjas inte heller på ett effektivt sätt. Enligt kommissionens bedömning motverkar skatten på kapitalvinster rörligheten för de som äger sin bostad och på hyresmarknaden skapar hyror under marknadspris såväl inlåsnings- som utestängningseffekter.</w:t>
      </w:r>
    </w:p>
    <w:p w14:paraId="249D6170" w14:textId="5154C4E3" w:rsidR="0067606D" w:rsidRDefault="0067606D" w:rsidP="0067606D">
      <w:pPr>
        <w:pStyle w:val="Brdtextmedindrag"/>
      </w:pPr>
      <w:r>
        <w:t>Kommissionen anser mot bl.a. denna bak-grund att det finns makroekonomiska obalanser i den svenska ekonomin. Det medför en risk för en oordnad korrigering som kan drabba den finansiella sektorn och få spridningseffekter till grannländerna.</w:t>
      </w:r>
    </w:p>
    <w:p w14:paraId="44AFC2E7" w14:textId="4C761902" w:rsidR="0067606D" w:rsidRDefault="0067606D" w:rsidP="0067606D">
      <w:pPr>
        <w:pStyle w:val="Brdtextmedindrag"/>
      </w:pPr>
      <w:r>
        <w:t>Kommissionen noterar att åtgärder har vidtagits för att dämpa ökningen i bolånen och för att öka bostadsbyggandet. Kommissionen nämner t.ex. de senaste årens genomförda makro-tillsynsåtgärder och det stegvisa genom</w:t>
      </w:r>
      <w:r>
        <w:softHyphen/>
        <w:t>förandet av 22-punktsprogrammet. Kom</w:t>
      </w:r>
      <w:r>
        <w:softHyphen/>
        <w:t>missionen menar dock att de åtgärder som har vidtagits inte har varit tillräckliga.</w:t>
      </w:r>
    </w:p>
    <w:p w14:paraId="25D5011F" w14:textId="6A037E3E" w:rsidR="0067606D" w:rsidRDefault="0067606D" w:rsidP="0067606D">
      <w:pPr>
        <w:pStyle w:val="Brdtextmedindrag"/>
      </w:pPr>
      <w:r>
        <w:t>Kommissionens andra rekommendation handlar om investeringar inom utbildning och kompetens, transportinfrastruktur samt forsk</w:t>
      </w:r>
      <w:r>
        <w:softHyphen/>
        <w:t>ning och innovation. Kommissionen ser behov av ökade investeringar i utbildning och kompetens för att bl.a. komma till rätta med arbetskrafts</w:t>
      </w:r>
      <w:r>
        <w:softHyphen/>
        <w:t>bristen i vissa sektorer, t.ex. inom utbild</w:t>
      </w:r>
      <w:r>
        <w:softHyphen/>
        <w:t>ning, it samt bygg och anläggning. Det är, enligt kommissionen, av central betydelse att utbudet av specialiserad arbetskraft säkerställs för att därmed stödja digitalisering samt forskning och utveckling. Kommissionen anser också att Sverige bör fortsätta att investera i transport</w:t>
      </w:r>
      <w:r>
        <w:softHyphen/>
        <w:t xml:space="preserve">infrastruktur. Detta kan bidra till förbättrad arbetskraftsrörlighet, regional sammanhållning och bostadsmarknad, och därigenom främja Sveriges produktivitetstillväxt på lång sikt. För att även säkra Sveriges innovationsledande position är det, enligt kommissionen, viktigt att Sverige </w:t>
      </w:r>
      <w:r>
        <w:t>har en fortsatt hög investeringsnivå inom forskning och utveckling, fördelaktiga ramvillkor och en bred innovationsbas.</w:t>
      </w:r>
    </w:p>
    <w:p w14:paraId="7798B6A2" w14:textId="69BA7110" w:rsidR="007D751E" w:rsidRDefault="0067606D" w:rsidP="0067606D">
      <w:pPr>
        <w:pStyle w:val="Brdtextmedindrag"/>
      </w:pPr>
      <w:r>
        <w:t>I sin tredje rekommendation uppmanar kommissionen Sverige att säkerställa effektiv tillsyn och tillämpning av regelverket i det fort</w:t>
      </w:r>
      <w:r>
        <w:softHyphen/>
        <w:t>satta arbetet mot penningtvätt. Kom</w:t>
      </w:r>
      <w:r>
        <w:softHyphen/>
        <w:t>missionen noterar att bekämpandet av penningtvätt nu utgör ett prioriterat område för Sverige till följd av att misstankar om penningtvätt med koppling till en av Sveriges största banker framkommit. Kommissionen noterar vidare att tillsyns</w:t>
      </w:r>
      <w:r>
        <w:softHyphen/>
        <w:t>myndigheterna i Sverige och Baltikum med anledning av detta inlett en gemensam utredning. Trots att Sveriges penningtvättsregelverk stärkts under 2017 i och med införandet av bl.a. den nya penning</w:t>
      </w:r>
      <w:r>
        <w:softHyphen/>
        <w:t>tvättslagen, anser kommissionen att det är viktigt att fortsätta arbetet med att identifiera och åtgärda återstående brister i regelverket. Tillsyns</w:t>
      </w:r>
      <w:r>
        <w:softHyphen/>
        <w:t>myndigheten behöver vidta ytterligare åtgärder och utforma riktlinjer för hur tillsynen kan stärkas. Fokus bör sedan, enligt kommissionen, ligga på effektiv tillämpning av de vidtagna åtgärderna.</w:t>
      </w:r>
    </w:p>
    <w:p w14:paraId="38A363C8" w14:textId="77777777" w:rsidR="0067606D" w:rsidRDefault="0067606D" w:rsidP="0067606D">
      <w:pPr>
        <w:pStyle w:val="Brdtextmedindrag"/>
      </w:pPr>
      <w:r w:rsidRPr="00C65661">
        <w:t>I rådsbeslutet rekommenderas Sverige</w:t>
      </w:r>
    </w:p>
    <w:p w14:paraId="6F37BE1B" w14:textId="5350BD8A" w:rsidR="0067606D" w:rsidRDefault="0067606D" w:rsidP="0067606D">
      <w:pPr>
        <w:pStyle w:val="Strecklista"/>
      </w:pPr>
      <w:r>
        <w:t>att ta itu med risker kopplade till hushållens höga skuldsättning genom att stegvis begränsa avdragsrätten för ränteutgifter för bolån eller genom att höja fastighetsskatten, samt att stimulera investeringar i bostads</w:t>
      </w:r>
      <w:r>
        <w:softHyphen/>
        <w:t>byggandet där bristen är som störst, främst genom att ta bort strukturella hinder för byggandet, och att effektivisera bostads</w:t>
      </w:r>
      <w:r>
        <w:softHyphen/>
        <w:t>marknaden, bl.a. genom en mer flexibel hyressättning och en översyn av kapital-vinstbeskattningen,</w:t>
      </w:r>
    </w:p>
    <w:p w14:paraId="4884F277" w14:textId="1BE5142D" w:rsidR="0067606D" w:rsidRDefault="0067606D" w:rsidP="0067606D">
      <w:pPr>
        <w:pStyle w:val="Strecklista"/>
      </w:pPr>
      <w:r>
        <w:t>att inrikta den investeringsrelaterade ekonomiska politiken på utbildning och färdighetsutveckling och fortsätta att investera i hållbara transporter för att upprusta de olika trafikslagen, i synnerhet järnvägen, samt i forskning och innovation, med beaktande av regionala skillnader, och</w:t>
      </w:r>
    </w:p>
    <w:p w14:paraId="2F56A55C" w14:textId="29F37BEC" w:rsidR="0067606D" w:rsidRDefault="0067606D" w:rsidP="0067606D">
      <w:pPr>
        <w:pStyle w:val="Strecklista"/>
      </w:pPr>
      <w:r>
        <w:t>att säkerställa en effektiv tillsyn och tillämp</w:t>
      </w:r>
      <w:r>
        <w:softHyphen/>
        <w:t>ning av regelverket mot penningtvätt.</w:t>
      </w:r>
    </w:p>
    <w:p w14:paraId="2A128401" w14:textId="77777777" w:rsidR="0067606D" w:rsidRDefault="0067606D" w:rsidP="0067606D">
      <w:pPr>
        <w:pStyle w:val="Rubrik4utannumrering"/>
      </w:pPr>
      <w:r>
        <w:lastRenderedPageBreak/>
        <w:t>Regeringens bedömning av rekommendationen om hushållens skuldsättning och bostadsmarknaden</w:t>
      </w:r>
    </w:p>
    <w:p w14:paraId="235EDC14" w14:textId="77777777" w:rsidR="0067606D" w:rsidRDefault="0067606D" w:rsidP="0067606D">
      <w:pPr>
        <w:pStyle w:val="Brdtextefterstrecklista"/>
      </w:pPr>
      <w:r>
        <w:t>Regeringen delar kommissionens bedömning att hushållens höga skuldsättning utgör en risk för den makroekonomiska stabiliteten. Om räntorna stiger eller i händelse av ett inkomstbortfall kan högt skuldsatta hushåll behöva minska sin konsumtion. En sådan utveckling skulle kunna påverka tillväxten i ekonomin negativt och utgöra en risk för den finansiella stabiliteten.</w:t>
      </w:r>
    </w:p>
    <w:p w14:paraId="092DAA36" w14:textId="129EBD18" w:rsidR="0067606D" w:rsidRDefault="0067606D" w:rsidP="0067606D">
      <w:pPr>
        <w:pStyle w:val="Brdtextmedindrag"/>
      </w:pPr>
      <w:r>
        <w:t>Hushållens skulder, understödda av stigande bostadspriser, har under lång tid ökat snabbare än inkomsterna. Efter flera år av snabbt stigande bostadspriser sjönk dock bostadspriserna under hösten 2017, i synnerhet för bostadsrätter, och den årliga tillväxttakten blev negativ. Sedan dess har prisutvecklingen stabiliserats och bostads</w:t>
      </w:r>
      <w:r>
        <w:softHyphen/>
        <w:t>priserna steg svagt första halvåret 2019. Tillväxttakten i utlåningen till hushåll har under de senaste åren dämpats något och är nu den lägsta sedan 2013.</w:t>
      </w:r>
    </w:p>
    <w:p w14:paraId="37E77CE9" w14:textId="3E43CA81" w:rsidR="0067606D" w:rsidRDefault="0067606D" w:rsidP="0067606D">
      <w:pPr>
        <w:pStyle w:val="Brdtextmedindrag"/>
      </w:pPr>
      <w:r>
        <w:t xml:space="preserve">En rad åtgärder har vidtagits under senare år för att stärka både hushållens och det finansiella systemets motståndskraft mot störningar i ekonomin. </w:t>
      </w:r>
      <w:r w:rsidRPr="00EA4155">
        <w:t>Bolånetaket</w:t>
      </w:r>
      <w:r>
        <w:t>,</w:t>
      </w:r>
      <w:r w:rsidRPr="00EA4155">
        <w:t xml:space="preserve"> som infördes 2010</w:t>
      </w:r>
      <w:r>
        <w:t>,</w:t>
      </w:r>
      <w:r w:rsidRPr="00EA4155">
        <w:t xml:space="preserve"> och de två amorteringskraven</w:t>
      </w:r>
      <w:r>
        <w:t>,</w:t>
      </w:r>
      <w:r w:rsidRPr="00EA4155">
        <w:t xml:space="preserve"> som infördes 2016 respektive 2018</w:t>
      </w:r>
      <w:r>
        <w:t>,</w:t>
      </w:r>
      <w:r w:rsidRPr="00EA4155">
        <w:t xml:space="preserve"> bedöms av Finansinspektionen ha inneburit att de hushåll som omfattas av dessa lånar mindre och köper billigare bostäder. Andelen nya bolånetagare som amorterar har ökat kraftigt och den genomsnittliga storleken på amorteringarna har också ökat. Samtidigt noteras att unga ensamstående i storstadsområdena som tar stora lån begränsas mer än andra grupper av det skärpta amorteringskravet.</w:t>
      </w:r>
      <w:r>
        <w:t xml:space="preserve"> Finansinspek</w:t>
      </w:r>
      <w:r>
        <w:softHyphen/>
        <w:t>tionen har även skärpt kapitalkraven för bankerna för att säkerställa att dessa håller en kapitalbas som täcker riskerna i utlåningen, bl.a. genom införandet av ett golv för de riskvikter för bolån som används i beräkningen av bankernas kapital-krav. Finansinspektionen har också fr.o.m. den 1 februari 2018 fått ett utökat mandat för att kunna lägga fram förslag till ytterligare makrotillsynsåtgärder för att t.ex. minska hushållens skuldsättning. Finansinspektionens förslag till åtgärder måste dock godkännas av regeringen innan de kan införas.</w:t>
      </w:r>
    </w:p>
    <w:p w14:paraId="46AFBF53" w14:textId="77777777" w:rsidR="0067606D" w:rsidRDefault="0067606D" w:rsidP="0067606D">
      <w:pPr>
        <w:pStyle w:val="Brdtextmedindrag"/>
      </w:pPr>
      <w:r>
        <w:t xml:space="preserve">Regeringen anser att det är av central betydelse att de åtgärder som vidtas är väl avvägda för att dämpa ökningstakten i hushållens skuldsättning. Risken är annars att åtgärderna utlöser en snabb </w:t>
      </w:r>
      <w:r>
        <w:t>och okontrollerad nedgång av bostadspriserna, vilket kan medföra negativa effekter på tillväxt och sysselsättning. Regeringen och berörda myndigheter fortsätter att följa utvecklingen av hushållens skuldsättning.</w:t>
      </w:r>
    </w:p>
    <w:p w14:paraId="5F4BB455" w14:textId="0B406B10" w:rsidR="0067606D" w:rsidRDefault="0067606D" w:rsidP="0067606D">
      <w:pPr>
        <w:pStyle w:val="Brdtextmedindrag"/>
      </w:pPr>
      <w:r>
        <w:t>Regeringen delar kommissionens bedömning att utformningen av skattesystemet påverkar hushållens skuldsättning och rörligheten på bostadsmarknaden. Den omfattande skatte</w:t>
      </w:r>
      <w:r>
        <w:softHyphen/>
        <w:t>reform som avses genomföras under mandat</w:t>
      </w:r>
      <w:r>
        <w:softHyphen/>
        <w:t>perioden syftar bl.a. till att minska hushållens skuldsättning och bidra till att förbättra bostads-marknadens funktionssätt.</w:t>
      </w:r>
    </w:p>
    <w:p w14:paraId="76521145" w14:textId="1D804FDF" w:rsidR="0067606D" w:rsidRDefault="0067606D" w:rsidP="0067606D">
      <w:pPr>
        <w:pStyle w:val="Brdtextmedindrag"/>
      </w:pPr>
      <w:r>
        <w:t>De senaste årens förändringar av bostads</w:t>
      </w:r>
      <w:r>
        <w:softHyphen/>
        <w:t>beskattningen har även gått i riktning mot en minskad löpande beskattning och en ökad beskattning vid transaktionstillfällen. För att öka rörligheten på bostadsmarknaden och arbets</w:t>
      </w:r>
      <w:r>
        <w:softHyphen/>
        <w:t xml:space="preserve">marknaden ändrades reglerna för uppskov avseende beskattning av kapitalvinst vid avyttring av privatbostad 2017, vilket innebär att taket för uppskovsbelopp slopats för avyttringar av privatbostäder som sker under perioden den 21 juni 2016 till den 30 juni 2020. Dessutom har metoden för att beräkna uppskovets storlek vid köp av en billigare bostad ändrats, så att den i de allra flesta fall blivit mer generös. </w:t>
      </w:r>
      <w:r w:rsidRPr="00E758EC">
        <w:t xml:space="preserve">Regeringen avser vidare att föreslå att taket för uppskov med kapitalvinst vid avyttring av privatbostad höjs </w:t>
      </w:r>
      <w:r>
        <w:t>påtagligt fr.o.m.</w:t>
      </w:r>
      <w:r w:rsidRPr="00E758EC">
        <w:t xml:space="preserve"> den 1</w:t>
      </w:r>
      <w:r>
        <w:t> </w:t>
      </w:r>
      <w:r w:rsidRPr="00E758EC">
        <w:t>juli 2020 när taket för uppskovsbelopp åter blir tillämpligt</w:t>
      </w:r>
      <w:r>
        <w:t>. Ränte</w:t>
      </w:r>
      <w:r>
        <w:softHyphen/>
        <w:t>beläggningen på uppskovsbeloppet ska enligt januariavtalet avskaffas.</w:t>
      </w:r>
    </w:p>
    <w:p w14:paraId="456D6F97" w14:textId="170DA174" w:rsidR="0067606D" w:rsidRDefault="0067606D" w:rsidP="0067606D">
      <w:pPr>
        <w:pStyle w:val="Brdtextmedindrag"/>
      </w:pPr>
      <w:r>
        <w:t>Regeringen delar också bedömningen att det finns utmaningar på den svenska bostads</w:t>
      </w:r>
      <w:r>
        <w:softHyphen/>
        <w:t>marknaden. Det finns behov av ytterligare reformer för att öka utbudet av bostäder och för</w:t>
      </w:r>
      <w:r>
        <w:softHyphen/>
        <w:t>bättra marknadens funktionssätt. Flera åtgärder för att främja bostadsbyggandet och öka utbudet av byggbar mark har vidtagits. Utformningen av det investeringsstöd till byggandet av hyresrätter som infördes under den föregående mandat</w:t>
      </w:r>
      <w:r>
        <w:softHyphen/>
        <w:t>perioden har setts över och promemorian Förslag till ändringar i för</w:t>
      </w:r>
      <w:r>
        <w:softHyphen/>
        <w:t>ordningen (2016:881) om statligt investerings</w:t>
      </w:r>
      <w:r>
        <w:softHyphen/>
        <w:t>stöd för hyresbostäder och bostäder för studerande (Fi2019/02681/BB) har remitte</w:t>
      </w:r>
      <w:r>
        <w:softHyphen/>
        <w:t>rats. Promemorian innehåller förslag till ändringar som syftar till att stödet ska koncentre</w:t>
      </w:r>
      <w:r>
        <w:softHyphen/>
        <w:t>ras, effektiviseras och riktas om till hyresrätter i hela landet.</w:t>
      </w:r>
    </w:p>
    <w:p w14:paraId="7FC777CE" w14:textId="41524178" w:rsidR="0067606D" w:rsidRDefault="0067606D" w:rsidP="0067606D">
      <w:pPr>
        <w:pStyle w:val="Brdtextmedindrag"/>
      </w:pPr>
      <w:r w:rsidRPr="00266A69">
        <w:t>När det gäller hyressättning ska fri hyres</w:t>
      </w:r>
      <w:r>
        <w:softHyphen/>
      </w:r>
      <w:r w:rsidRPr="00266A69">
        <w:t>sättning vid nybyggnation införas och lägen</w:t>
      </w:r>
      <w:r>
        <w:softHyphen/>
      </w:r>
      <w:r w:rsidRPr="00266A69">
        <w:lastRenderedPageBreak/>
        <w:t>heternas kvalitet och läge ska låtas få ett större genomslag i hyressättningen.</w:t>
      </w:r>
    </w:p>
    <w:p w14:paraId="580C0E19" w14:textId="77777777" w:rsidR="0067606D" w:rsidRDefault="0067606D" w:rsidP="0067606D">
      <w:pPr>
        <w:pStyle w:val="Rubrik4utannumrering"/>
      </w:pPr>
      <w:r>
        <w:t>Regeringens bedömning av rekommendationen om investeringar</w:t>
      </w:r>
    </w:p>
    <w:p w14:paraId="6185AAE0" w14:textId="540C74EB" w:rsidR="0067606D" w:rsidRDefault="0067606D" w:rsidP="0067606D">
      <w:pPr>
        <w:pStyle w:val="Brdtext"/>
      </w:pPr>
      <w:r>
        <w:t>Regeringen delar kommissionens bedömning att utbildning och kompetens, infrastruktur och forskning och innovation är viktiga områden. Regeringen konstaterar att detta är områden där stora satsningar har genomförts under senare år. Ett exempel på detta är att regeringen under flera år har genomfört en utbyggnad av yrkes</w:t>
      </w:r>
      <w:r>
        <w:softHyphen/>
        <w:t>högskolan, regional yrkesinriktad vuxen</w:t>
      </w:r>
      <w:r>
        <w:softHyphen/>
        <w:t xml:space="preserve">utbildning (regionalt yrkesvux), folkhögskolan och universitet och högskolor. </w:t>
      </w:r>
    </w:p>
    <w:p w14:paraId="5FF92C63" w14:textId="3F583182" w:rsidR="0067606D" w:rsidRDefault="0067606D" w:rsidP="0067606D">
      <w:pPr>
        <w:pStyle w:val="Brdtextmedindrag"/>
      </w:pPr>
      <w:r>
        <w:t>Regeringen beslutade i maj 2018 om en nationell plan för transportinfrastrukturen för 2018–2029. Anslag motsvarande 622 miljarder kronor fördelas i planen. Utöver det tillkommer 90 miljarder kronor från trängselskatt, ban</w:t>
      </w:r>
      <w:r>
        <w:softHyphen/>
        <w:t>avgifter och medfinansieringar. Planen omfattar stora satsningar på såväl nybyggnation som upprustning och modernisering av befintlig järnvägsinfrastruktur. Beslutet rymmer också betydande satsningar på sjöfart och väg.</w:t>
      </w:r>
    </w:p>
    <w:p w14:paraId="7528CA12" w14:textId="02FC4109" w:rsidR="0067606D" w:rsidRDefault="0067606D" w:rsidP="0067606D">
      <w:pPr>
        <w:pStyle w:val="Brdtextmedindrag"/>
      </w:pPr>
      <w:r>
        <w:t>Sammantaget uppskattas statens investeringar och övriga offentliga investeringar i forskning och utveckling (FoU) uppgå till 43,3 miljarder kronor 2018. Det motsvarar en andel av BNP på ca 0,90 procent. De offentliga investeringarna 2017 uppgick till 42,6 miljarder kronor vilket motsvarade 0,93 procent av BNP. Företagens investeringar i FoU uppgick till 113,8 miljarder kronor 2018, vilket motsvarar 2,38 procent av BNP. Det är en ökning med 400 miljoner kronor i fasta priser sedan 2017. Tillsammans med offentliga avsättningar på 0,90 procent 2018 avsattes ca 3,28 procent av BNP för FoU 2018.</w:t>
      </w:r>
    </w:p>
    <w:p w14:paraId="38DD1B43" w14:textId="77777777" w:rsidR="0067606D" w:rsidRDefault="0067606D" w:rsidP="0067606D">
      <w:pPr>
        <w:pStyle w:val="Rubrik4utannumrering"/>
      </w:pPr>
      <w:r>
        <w:t>Regeringens bedömning av rekommendationen om bekämpning av penningtvätt</w:t>
      </w:r>
    </w:p>
    <w:p w14:paraId="156BA399" w14:textId="09770776" w:rsidR="0067606D" w:rsidRDefault="0067606D" w:rsidP="0067606D">
      <w:pPr>
        <w:pStyle w:val="Brdtext"/>
      </w:pPr>
      <w:bookmarkStart w:id="393" w:name="_Hlk18576003"/>
      <w:r w:rsidRPr="00153E5D">
        <w:t xml:space="preserve">Regeringen anser </w:t>
      </w:r>
      <w:r>
        <w:t xml:space="preserve">att </w:t>
      </w:r>
      <w:r w:rsidRPr="00153E5D">
        <w:t xml:space="preserve">det </w:t>
      </w:r>
      <w:r>
        <w:t>är</w:t>
      </w:r>
      <w:r w:rsidRPr="00153E5D">
        <w:t xml:space="preserve"> av stor vikt att be</w:t>
      </w:r>
      <w:r>
        <w:t>-</w:t>
      </w:r>
      <w:r w:rsidRPr="00153E5D">
        <w:t>kämpa penningtvätt och finansiering av terror</w:t>
      </w:r>
      <w:r>
        <w:t>-</w:t>
      </w:r>
      <w:r w:rsidRPr="00153E5D">
        <w:t>ism.</w:t>
      </w:r>
      <w:r>
        <w:t xml:space="preserve"> Ett hållbart finansiellt system ska inte tillåta penningtvätt eller finansiering av terrorism.</w:t>
      </w:r>
    </w:p>
    <w:bookmarkEnd w:id="393"/>
    <w:p w14:paraId="5D6FD848" w14:textId="6DE7F02E" w:rsidR="0067606D" w:rsidRDefault="0067606D" w:rsidP="0067606D">
      <w:pPr>
        <w:pStyle w:val="Brdtextmedindrag"/>
      </w:pPr>
      <w:r>
        <w:t xml:space="preserve">Regeringen har under de senaste åren arbetat intensivt för att säkerställa en effektiv tillsyn och tillämpning av regelverket mot penningtvätt. Sedan 2015 har det tillkommit en rad nya lagar för </w:t>
      </w:r>
      <w:r>
        <w:t>att stärka arbetet mot penningtvätt. Exempelvis trädde lagen (2017:630) om åtgärder mot penningtvätt och finansiering av terrorism (den nya penningtvättslagen) i kraft 2017, vilken gav tillsynsmyndigheterna möjlighet att utfärda ännu kraftigare sanktioner. Samma år trädde lagen (2017:631) om registrering av verkliga huvudmän i kraft.</w:t>
      </w:r>
    </w:p>
    <w:p w14:paraId="0E2C8154" w14:textId="1129647C" w:rsidR="0067606D" w:rsidRDefault="0067606D" w:rsidP="0067606D">
      <w:pPr>
        <w:pStyle w:val="Brdtextmedindrag"/>
      </w:pPr>
      <w:r>
        <w:t>Under 2019 har arbetet fortsatt. Regeringen överlämnade den 16 maj en proposition till riksdagen om förbättrad tillsyn över och ingrip-anden mot advokater och advokatbolag (prop. 2018/19:125), samt ytterligare en pro</w:t>
      </w:r>
      <w:r w:rsidR="00773D00">
        <w:softHyphen/>
      </w:r>
      <w:r>
        <w:t>position den 19 juni med ett större antal skärpta åtgärder mot penningtvätt och finansiering av terrorism (prop. 2018/19:150). I den senare pro</w:t>
      </w:r>
      <w:r w:rsidR="00773D00">
        <w:softHyphen/>
      </w:r>
      <w:r>
        <w:t>positionen ingår genomförandet av stora delar av EU:s femte penningtvättsdirektiv som bl.a. förtydligar hur Finansinspektionen ska samarbeta med sina motsvarigheter i andra medlemsstater i EU.</w:t>
      </w:r>
    </w:p>
    <w:p w14:paraId="5C6A1C80" w14:textId="7F0BDD2B" w:rsidR="0067606D" w:rsidRDefault="0067606D" w:rsidP="0067606D">
      <w:pPr>
        <w:pStyle w:val="Brdtextmedindrag"/>
      </w:pPr>
      <w:r>
        <w:t>Regeringen har dessutom under 2019 bl.a. förbättrat Finansinspektionens möjligheter till vandelsprövning så att brottslingar inte ska kunna driva finansiell verksamhet samt överlämnat en lagrådsremiss till Lagrådet med förslag på förbättringar i tillsynen av utländska bankers filialer i Sverige. I propositionen Vårändrings</w:t>
      </w:r>
      <w:r>
        <w:softHyphen/>
        <w:t>budget för 2019 förstärktes resurserna för vissa tillsynsmyndigheter, och i denna budget</w:t>
      </w:r>
      <w:r>
        <w:softHyphen/>
        <w:t>proposition föreslår regeringen att förstärk</w:t>
      </w:r>
      <w:r>
        <w:softHyphen/>
        <w:t>ningen förlängs och att även Finansinspektionen får ökade resurser för att stärka tillsynen på området. Vidare har Finansinspektionen i årets regleringsbrev fått i uppdrag att utveckla sitt tillsynsarbete inom penningtvättsområdet. Finansinspektionen aviserade också i mars att myndigheten dels ska utveckla strukturer för förbättrat regionalt tillsynssamarbete, dels göra interna omprioriteringar för att förstärka penningtvättstillsynen. Finansinspektionen del</w:t>
      </w:r>
      <w:r>
        <w:softHyphen/>
        <w:t>tar dessutom, tillsammans med femton andra myndigheter, i den samordningsfunktion för åtgärder mot penningtvätt och finansiering av terrorism som sedan 2018 finns inom Polis-myndigheten. Samordningsfunktionens första nationella riskbedömning publicerades i juni 2019, och kommer årligen att uppdateras framöver.</w:t>
      </w:r>
    </w:p>
    <w:p w14:paraId="6DD4420C" w14:textId="4EE103D3" w:rsidR="0067606D" w:rsidRDefault="0067606D" w:rsidP="0067606D">
      <w:pPr>
        <w:pStyle w:val="Brdtextmedindrag"/>
      </w:pPr>
      <w:r>
        <w:t xml:space="preserve">Regeringen har också förbättrat systemet för bekämpning av penningtvätt även i andra delar än hos tillsynsmyndigheterna. Exempelvis har regeringen i propositionen Utökade möjligheter </w:t>
      </w:r>
      <w:r>
        <w:lastRenderedPageBreak/>
        <w:t xml:space="preserve">för Skatteverket att bekämpa brott (prop. 2018/19:12, bet. 2018/19:SkU16, rskr. 2018/19:207) föreslagit att Skatteverkets brottsbekämpande verksamhet ska utvidgas så att den även omfattar bl.a. </w:t>
      </w:r>
      <w:r w:rsidRPr="005E42F3">
        <w:t>penningtvättsbrott.</w:t>
      </w:r>
      <w:r>
        <w:t xml:space="preserve"> Det innebär att Skatteverket ges möjlighet att bedriva självständig underrättelseverksamhet mot sådan brottslighet. Bestämmelserna trädde i kraft den 1 juli 2019.</w:t>
      </w:r>
    </w:p>
    <w:p w14:paraId="02F6C79D" w14:textId="77777777" w:rsidR="0067606D" w:rsidRDefault="0067606D" w:rsidP="0067606D">
      <w:pPr>
        <w:pStyle w:val="Rubrik2"/>
      </w:pPr>
      <w:bookmarkStart w:id="394" w:name="_Ref17208687"/>
      <w:bookmarkStart w:id="395" w:name="_Toc19298891"/>
      <w:r>
        <w:t>Finanspolitiska rådets bedömningar</w:t>
      </w:r>
      <w:bookmarkEnd w:id="394"/>
      <w:bookmarkEnd w:id="395"/>
    </w:p>
    <w:p w14:paraId="5054923F" w14:textId="079F0C1A" w:rsidR="0067606D" w:rsidRDefault="0067606D" w:rsidP="0067606D">
      <w:pPr>
        <w:pStyle w:val="Brdtext"/>
      </w:pPr>
      <w:r>
        <w:t>I maj 2019 publicerade Finanspolitiska rådet sin årliga rapport om svensk finanspolitik. Nedan redovisas de huvudsakliga bedömningarna och rekommendationerna i rådets rapport till</w:t>
      </w:r>
      <w:r>
        <w:softHyphen/>
        <w:t>sammans med en kort redogörelse för regeringens bedömning av dessa.</w:t>
      </w:r>
    </w:p>
    <w:p w14:paraId="577B6E47" w14:textId="77777777" w:rsidR="0067606D" w:rsidRDefault="0067606D" w:rsidP="0067606D">
      <w:pPr>
        <w:pStyle w:val="Rubrik4utannumrering"/>
      </w:pPr>
      <w:r>
        <w:t>Det ekonomiska läget och stabiliseringspolitiken</w:t>
      </w:r>
    </w:p>
    <w:p w14:paraId="35428025" w14:textId="6DF759B1" w:rsidR="0067606D" w:rsidRDefault="0067606D" w:rsidP="0067606D">
      <w:pPr>
        <w:pStyle w:val="Brdtext"/>
      </w:pPr>
      <w:r>
        <w:t>Finanspolitiska rådets bedömning i maj 2019 av den globala konjunkturutvecklingen är att konjunkturtoppen har passerats, att tillväxten väntas bromsa in under 2019 samt att risken för en svagare utveckling har vuxit det senaste halvåret samtidigt som utsikterna för positiva överraskningar har försämrats. När det gäller den svenska konjunkturen menar rådet att den varit stark under flera år, men att konjunkturtoppen har passerats och att den svenska konjunkturen nu är i en avmattningsfas.</w:t>
      </w:r>
    </w:p>
    <w:p w14:paraId="533AE9ED" w14:textId="552B92D0" w:rsidR="0067606D" w:rsidRDefault="0067606D" w:rsidP="0067606D">
      <w:pPr>
        <w:pStyle w:val="Brdtextmedindrag"/>
      </w:pPr>
      <w:r>
        <w:t>Regeringen delar dessa bedömningar (se vidare avsnitt 4). Osäkerheten kring resursutnyttjandet och konjunkturläget är dock stor.</w:t>
      </w:r>
    </w:p>
    <w:p w14:paraId="162D04D0" w14:textId="7FD70C22" w:rsidR="0067606D" w:rsidRDefault="0067606D" w:rsidP="0067606D">
      <w:pPr>
        <w:pStyle w:val="Brdtextmedindrag"/>
      </w:pPr>
      <w:r>
        <w:t>Finanspolitiska rådet bedömer att behovet av stabiliseringspolitiska åtgärder i nuläget är litet. Rådet anser dock att regeringen bör vara beredd på att vidta stabiliseringspolitiskt motiverade åtgärder eftersom utrymmet för penningpolitiska åtgärder är mycket begränsat och eftersom det inte är säkert att de automatiska stabilisatorerna är tillräckliga för att stabilisera resursutnyttjandet om Sverige skulle drabbas av en allvarlig konjunkturnedgång.</w:t>
      </w:r>
    </w:p>
    <w:p w14:paraId="581E5FA0" w14:textId="77777777" w:rsidR="0067606D" w:rsidRDefault="0067606D" w:rsidP="0067606D">
      <w:pPr>
        <w:pStyle w:val="Brdtextmedindrag"/>
      </w:pPr>
      <w:r>
        <w:t>Regeringen delar rådets bedömning. Beredskap för konjunktursvängning ska finnas för att trygga jobb, välfärd och statsfinanser.</w:t>
      </w:r>
    </w:p>
    <w:p w14:paraId="20476295" w14:textId="77777777" w:rsidR="0067606D" w:rsidRDefault="0067606D" w:rsidP="0067606D">
      <w:pPr>
        <w:pStyle w:val="Rubrik4utannumrering"/>
      </w:pPr>
      <w:r>
        <w:t>Sysselsättningen och arbetslösheten</w:t>
      </w:r>
    </w:p>
    <w:p w14:paraId="6D9D9F5B" w14:textId="0294FDB9" w:rsidR="0067606D" w:rsidRDefault="0067606D" w:rsidP="0067606D">
      <w:pPr>
        <w:pStyle w:val="Brdtext"/>
      </w:pPr>
      <w:r>
        <w:t>Finanspolitiska rådet konstaterar att den svenska arbetsmarknaden är mycket stark sedan ett par år och att bristen på arbetskraft är stor, framför allt i offentlig sektor. Rådet konstaterar vidare att sysselsättningsgraden är hög, både i ett historiskt och i ett internationellt perspektiv, och att Sverige tillsammans med Estland har den högsta syssel-sättningsgraden i EU.</w:t>
      </w:r>
    </w:p>
    <w:p w14:paraId="52F74CDC" w14:textId="55185894" w:rsidR="0067606D" w:rsidRDefault="0067606D" w:rsidP="0067606D">
      <w:pPr>
        <w:pStyle w:val="Brdtextmedindrag"/>
      </w:pPr>
      <w:r>
        <w:t xml:space="preserve">Regeringen instämmer i rådets beskrivning av sysselsättningsgraden och arbetskraftsbristen, även om bristtalen nu har minskat (se avsnitt 4). </w:t>
      </w:r>
    </w:p>
    <w:p w14:paraId="744C75DA" w14:textId="07845A32" w:rsidR="0067606D" w:rsidRDefault="0067606D" w:rsidP="0067606D">
      <w:pPr>
        <w:pStyle w:val="Brdtextmedindrag"/>
      </w:pPr>
      <w:r>
        <w:t>Rådet bedömer att huvudproblemen på svensk arbetsmarknad är bristen på arbetskraft med rätt kompetens och de stora skillnaderna i syssel</w:t>
      </w:r>
      <w:r>
        <w:softHyphen/>
        <w:t>sättning och arbetslöshet mellan personer födda i Sverige och personer födda utanför Europa. Rådet är positivt till regeringens åtgärder för att minska dessa problem men anser att de är otillräckliga och att det fortfarande finns behov av reguljära enkla jobb.</w:t>
      </w:r>
    </w:p>
    <w:p w14:paraId="3452158C" w14:textId="4FF58214" w:rsidR="0067606D" w:rsidRDefault="0067606D" w:rsidP="0067606D">
      <w:pPr>
        <w:pStyle w:val="Brdtextmedindrag"/>
      </w:pPr>
      <w:r>
        <w:t>Regeringen instämmer i att arbetslösheten är för hög inom vissa grupper och att arbetskraften alltför ofta saknar den kompetens som arbets</w:t>
      </w:r>
      <w:r>
        <w:softHyphen/>
        <w:t>givarna efterfrågar. Skillnaden i sysselsättnings</w:t>
      </w:r>
      <w:r>
        <w:softHyphen/>
        <w:t xml:space="preserve">grad mellan utrikes och inrikes födda är för stor. </w:t>
      </w:r>
      <w:r w:rsidRPr="00A25D5C">
        <w:t>Vägen</w:t>
      </w:r>
      <w:r>
        <w:t xml:space="preserve"> in på arbetsmarknaden </w:t>
      </w:r>
      <w:r w:rsidRPr="00A25D5C">
        <w:t xml:space="preserve">förstärks </w:t>
      </w:r>
      <w:r>
        <w:t xml:space="preserve">genom att fler får </w:t>
      </w:r>
      <w:r w:rsidRPr="00A25D5C">
        <w:t>chansen</w:t>
      </w:r>
      <w:r>
        <w:t xml:space="preserve"> till ett jobb utan utbildningskrav</w:t>
      </w:r>
      <w:r w:rsidRPr="00A25D5C">
        <w:t>. Detta sker genom ett införande av etablerings</w:t>
      </w:r>
      <w:r>
        <w:softHyphen/>
      </w:r>
      <w:r w:rsidRPr="00A25D5C">
        <w:t>jobb med lägre lön för nyanlända och långtids</w:t>
      </w:r>
      <w:r>
        <w:softHyphen/>
      </w:r>
      <w:r w:rsidRPr="00A25D5C">
        <w:t>arbetslösa (</w:t>
      </w:r>
      <w:r>
        <w:t xml:space="preserve">i </w:t>
      </w:r>
      <w:r w:rsidRPr="00A25D5C">
        <w:t xml:space="preserve">enlighet med parternas förslag). I </w:t>
      </w:r>
      <w:r>
        <w:t xml:space="preserve">förlängningen kan </w:t>
      </w:r>
      <w:r w:rsidRPr="00A25D5C">
        <w:t>bl.a. etablerings</w:t>
      </w:r>
      <w:r>
        <w:softHyphen/>
      </w:r>
      <w:r w:rsidRPr="00A25D5C">
        <w:t xml:space="preserve">jobben och ingångsavdraget (se avsnitt 1) </w:t>
      </w:r>
      <w:r>
        <w:t>leda till reguljära anställningar. För att möta arbets</w:t>
      </w:r>
      <w:r>
        <w:softHyphen/>
        <w:t>givarnas behov av utbildad arbetskraft stärks arbetet med att rusta arbetssökande, bl.a. genom s.k. lokala jobbspår.</w:t>
      </w:r>
    </w:p>
    <w:p w14:paraId="4C115E52" w14:textId="77777777" w:rsidR="0067606D" w:rsidRDefault="0067606D" w:rsidP="0067606D">
      <w:pPr>
        <w:pStyle w:val="Rubrik4utannumrering"/>
      </w:pPr>
      <w:r>
        <w:t>BNP per capita</w:t>
      </w:r>
    </w:p>
    <w:p w14:paraId="515C4E0C" w14:textId="77777777" w:rsidR="0067606D" w:rsidRDefault="0067606D" w:rsidP="0067606D">
      <w:pPr>
        <w:pStyle w:val="Brdtext"/>
      </w:pPr>
      <w:r>
        <w:t>Finanspolitiska rådet menar att Sverige de allra senaste åren har haft en låg tillväxt i BNP per capita i en internationell jämförelse och att det är ett allvarligt problem om detta skulle visa sig vara en bestående trend. Rådet anser vidare att sett ur ett längre perspektiv har Sveriges tillväxt i BNP per capita varit i nivå med andra jämförbara länder, och att i relation till OECD-länderna befinner sig Sveriges BNP per capita i nuläget på ungefär samma nivå som under 1980-talet.</w:t>
      </w:r>
    </w:p>
    <w:p w14:paraId="347330BD" w14:textId="77777777" w:rsidR="0067606D" w:rsidRDefault="0067606D" w:rsidP="0067606D">
      <w:pPr>
        <w:pStyle w:val="Brdtextmedindrag"/>
      </w:pPr>
      <w:r w:rsidRPr="00E20133">
        <w:lastRenderedPageBreak/>
        <w:t>Regeringen instämmer i att det är viktigt att följa tillväxten i BNP per capita och noterar att Finanspolitiska rådet framhållit att Sverige de allra senaste åren haft en låg tillväxt i BNP per capita. Det är dock svårt att dra slutsatser från statistik för enskilda år, bl.a. då ett land kan vara i ett annat konjunkturläge än andra länder. Det kan även vara svårt att jämföra nivåer för BNP per capita länder emellan då nationalräkenskaperna är föremål för kontinuerliga revideringar. Om man studerar tillväxten för BNP per capita under perioden 2014–2018 placerar sig Sverige ändå i linje med USA och före länder som Danmark, Tyskland, Frankrike, Storbritannien, Norge, Schweiz och Kanada. Sett till utvecklingen sedan 2000 har Sverige haft en högre tillväxt i BNP per capita än de flesta andra jämförbara länder.</w:t>
      </w:r>
    </w:p>
    <w:p w14:paraId="57FFA0D5" w14:textId="6E14E653" w:rsidR="0067606D" w:rsidRDefault="0067606D" w:rsidP="0067606D">
      <w:pPr>
        <w:pStyle w:val="Brdtextmedindrag"/>
      </w:pPr>
      <w:r>
        <w:t>Rådet anser att även om Sverige har klarat sig ganska väl i en internationell jämförelse betyder det inte att man kan ta lätt på de allra senaste årens svaga produktivitetstillväxt. Det är enligt rådet viktigt att följa utvecklingen och vidta åtgärder som kan bidra till att höja produktivitets</w:t>
      </w:r>
      <w:r>
        <w:softHyphen/>
        <w:t>tillväxten.</w:t>
      </w:r>
    </w:p>
    <w:p w14:paraId="04C9EFB6" w14:textId="6908D39D" w:rsidR="0067606D" w:rsidRDefault="0067606D" w:rsidP="0067606D">
      <w:pPr>
        <w:pStyle w:val="Brdtextmedindrag"/>
      </w:pPr>
      <w:r>
        <w:t>Regeringen instämmer i att det är viktigt att följa utvecklingen i BNP per capita och att vidta åtgärder för att höja produktiviteten bl.a. genom kompetenshöjande åtgärder. Regeringen har noterat de senaste årens svaga produktivitets</w:t>
      </w:r>
      <w:r>
        <w:softHyphen/>
        <w:t>tillväxt.</w:t>
      </w:r>
    </w:p>
    <w:p w14:paraId="51FDD4E9" w14:textId="77777777" w:rsidR="0067606D" w:rsidRDefault="0067606D" w:rsidP="0067606D">
      <w:pPr>
        <w:pStyle w:val="Rubrik4utannumrering"/>
      </w:pPr>
      <w:r>
        <w:t>Riktlinjerna för en övergångsregering och det finanspolitiska ramverket</w:t>
      </w:r>
    </w:p>
    <w:p w14:paraId="11DDC68A" w14:textId="748A4FD5" w:rsidR="0067606D" w:rsidRDefault="0067606D" w:rsidP="0067606D">
      <w:pPr>
        <w:pStyle w:val="Brdtext"/>
      </w:pPr>
      <w:r>
        <w:t>Finanspolitiska rådet konstaterar att de gällande riktlinjerna för en övergångsregering innebär att en övergångsregering inte bör lägga fram en budgetproposition som innehåller förslag som har en tydlig partipolitisk inriktning. Rådet menar att det finns en potentiell konflikt mellan dessa riktlinjer och det finanspolitiska ramverket eftersom det kan vara svårt att uppfylla överskottsmålet och respektera utgiftstaket utan att vidta åtgärder som har partipolitisk inriktning.</w:t>
      </w:r>
    </w:p>
    <w:p w14:paraId="04165216" w14:textId="1FD3B2EC" w:rsidR="0067606D" w:rsidRDefault="0067606D" w:rsidP="0067606D">
      <w:pPr>
        <w:pStyle w:val="Brdtextmedindrag"/>
      </w:pPr>
      <w:r>
        <w:t>Regeringen konstaterar att även en övergångs</w:t>
      </w:r>
      <w:r>
        <w:softHyphen/>
        <w:t>regering är bunden av budgetlagens (2011:203) krav och ramverket för finanspolitiken (skr. 2017/18:207).</w:t>
      </w:r>
    </w:p>
    <w:p w14:paraId="6757C113" w14:textId="77777777" w:rsidR="0067606D" w:rsidRDefault="0067606D" w:rsidP="0067606D">
      <w:pPr>
        <w:pStyle w:val="Rubrik4utannumrering"/>
      </w:pPr>
      <w:r>
        <w:t>Överskottsmålet och utgiftstaket</w:t>
      </w:r>
    </w:p>
    <w:p w14:paraId="2C96E0C0" w14:textId="77777777" w:rsidR="0067606D" w:rsidRDefault="0067606D" w:rsidP="0067606D">
      <w:pPr>
        <w:pStyle w:val="Brdtext"/>
      </w:pPr>
      <w:r>
        <w:t>Finanspolitiska rådet bedömer att finanspolitiken 2019 är i linje med överskottsmålet. Någon tydlig avvikelse föreligger inte. I ett bakåtblickande perspektiv har emellertid varken det gamla eller det nya överskottsmålet nåtts enligt rådets bedömning.</w:t>
      </w:r>
    </w:p>
    <w:p w14:paraId="33390057" w14:textId="144F6405" w:rsidR="0067606D" w:rsidRDefault="0067606D" w:rsidP="0067606D">
      <w:pPr>
        <w:pStyle w:val="Brdtextmedindrag"/>
      </w:pPr>
      <w:r>
        <w:t>Regeringen delar rådets bedömning att inriktningen av finanspolitiken är i linje med överskottsmålet. När det gäller det bakåt</w:t>
      </w:r>
      <w:r>
        <w:softHyphen/>
        <w:t>blickande perspektivet konstaterar regeringen att genomsnittet av det finansiella sparandet för 2011–2018 ligger under målnivån. Sparandet har dock gradvis stigit under perioden.</w:t>
      </w:r>
    </w:p>
    <w:p w14:paraId="2CCED43C" w14:textId="77777777" w:rsidR="0067606D" w:rsidRDefault="0067606D" w:rsidP="0067606D">
      <w:pPr>
        <w:pStyle w:val="Brdtextmedindrag"/>
      </w:pPr>
      <w:r>
        <w:t>Rådet konstaterar att riksdagen i december 2018 sänkte utgiftstaket och att regeringen i vårpropositionen inte föreslog några väsentliga förändringar av de nya nivåerna. Rådet bedömer att budgeteringsmarginalerna därmed är mer normala och att utrymmet under utgiftstaket står i bättre samklang med utrymmet som ges av överskottsmålet. Rådet välkomnar detta men anser att regeringen bör klargöra de principer och överväganden som styr valet av utgiftstakets nivå.</w:t>
      </w:r>
    </w:p>
    <w:p w14:paraId="15B0D858" w14:textId="40C93CF2" w:rsidR="0067606D" w:rsidRDefault="0067606D" w:rsidP="0067606D">
      <w:pPr>
        <w:pStyle w:val="Brdtextmedindrag"/>
      </w:pPr>
      <w:r>
        <w:t>Regeringen konstaterar att den bedömning av utgiftstakets nivå som regeringen gjort i 2019 års ekonomiska vårproposition (prop. 2018/19:100), samt det förslag som regeringen lämnar i denna proposition, har förhållits till de bestämnings</w:t>
      </w:r>
      <w:r>
        <w:softHyphen/>
        <w:t>faktorer som redovisas i det finanspolitiska ramverket.</w:t>
      </w:r>
    </w:p>
    <w:p w14:paraId="3C685394" w14:textId="77777777" w:rsidR="0067606D" w:rsidRDefault="0067606D" w:rsidP="0067606D">
      <w:pPr>
        <w:pStyle w:val="Rubrik4utannumrering"/>
      </w:pPr>
      <w:r>
        <w:t>Skuldankaret och långsiktigt hållbara offentliga finanser</w:t>
      </w:r>
    </w:p>
    <w:p w14:paraId="095B23AB" w14:textId="2E34CA6F" w:rsidR="0067606D" w:rsidRDefault="0067606D" w:rsidP="0067606D">
      <w:pPr>
        <w:pStyle w:val="Brdtext"/>
      </w:pPr>
      <w:r>
        <w:t>Finanspolitiska rådet skriver att bruttoskulden befinner sig nära 35 procent av BNP 2019 och att skulden av regeringen beräknas underskrida 30 procent 2022 men att det inte ingår några framtida finanspolitiska åtgärder i denna beräkning. Rådets bedömning är att det därför inte är sannolikt att bruttoskulden hamnar under 30 procent före nästa översyn av det finans</w:t>
      </w:r>
      <w:r>
        <w:softHyphen/>
        <w:t>politiska ramverket.</w:t>
      </w:r>
    </w:p>
    <w:p w14:paraId="087414DE" w14:textId="0E3B9546" w:rsidR="0067606D" w:rsidRDefault="0067606D" w:rsidP="0067606D">
      <w:pPr>
        <w:pStyle w:val="Brdtextmedindrag"/>
      </w:pPr>
      <w:r>
        <w:t>Regeringen konstaterar att rådets bedömning av bruttoskulden 2019 överensstämmer med bedömningen i 2019 års ekonomiska vår</w:t>
      </w:r>
      <w:r>
        <w:softHyphen/>
        <w:t>proposition. Prognosen för bruttoskulden i vårpropositionen bygger endast på den finans</w:t>
      </w:r>
      <w:r>
        <w:softHyphen/>
        <w:t xml:space="preserve">politik som då beslutats och aviserats. I enlighet med det finanspolitiska ramverket kommer </w:t>
      </w:r>
      <w:r>
        <w:lastRenderedPageBreak/>
        <w:t>bruttoskuldens utveckling för senare år att bedömas i kommande vårpropositioner.</w:t>
      </w:r>
    </w:p>
    <w:p w14:paraId="68512F89" w14:textId="146D432E" w:rsidR="0067606D" w:rsidRDefault="0067606D" w:rsidP="0067606D">
      <w:pPr>
        <w:pStyle w:val="Brdtextmedindrag"/>
      </w:pPr>
      <w:r>
        <w:t>Rådet bedömer att den demografiska utveck</w:t>
      </w:r>
      <w:r>
        <w:softHyphen/>
        <w:t>lingen på längre sikt kommer att medföra påfrestningar på de offentliga finanserna men att den övergripande bilden ändå är att hållbarheten på längre sikt är förhållandevis god. Rådet framhåller samtidigt att bedömningar av de offentliga finansernas långsiktiga hållbarhet är mycket osäkra och känsliga för vilka beräknings</w:t>
      </w:r>
      <w:r>
        <w:softHyphen/>
        <w:t>antaganden som görs. Regeringen delar rådets bedömning.</w:t>
      </w:r>
    </w:p>
    <w:p w14:paraId="0D997F07" w14:textId="77777777" w:rsidR="0067606D" w:rsidRDefault="0067606D" w:rsidP="0067606D">
      <w:pPr>
        <w:pStyle w:val="Rubrik4utannumrering"/>
      </w:pPr>
      <w:r>
        <w:t>Inkomstskillnader och inkomströrlighet</w:t>
      </w:r>
    </w:p>
    <w:p w14:paraId="54AAE45E" w14:textId="47C04000" w:rsidR="0067606D" w:rsidRDefault="0067606D" w:rsidP="0067606D">
      <w:pPr>
        <w:pStyle w:val="Brdtext"/>
      </w:pPr>
      <w:r>
        <w:t>Enligt Finanspolitiska rådet har skillnaderna i arbetsinkomster, mätta som sammanräknade förvärvsinkomster, vuxit kraftigt sedan början av 1980-talet men är fortfarande förhållandevis små i ett internationellt perspektiv.</w:t>
      </w:r>
    </w:p>
    <w:p w14:paraId="3B07C629" w14:textId="0C8213CB" w:rsidR="0067606D" w:rsidRDefault="0067606D" w:rsidP="0067606D">
      <w:pPr>
        <w:pStyle w:val="Brdtextmedindrag"/>
      </w:pPr>
      <w:r>
        <w:t>Regeringen konstaterar att rådets slutsatser om skillnaderna i arbetsinkomster bygger på en begränsad analys av en viss åldersgrupp och att rådet i rapporten inte redovisar någon inter-nationell jämförelse. Regeringen konstaterar att den ökade spridningen de senaste två decennierna i disponibel inkomst, som normalt är det mått som används i fördelningsanalyser, framför allt förklaras av ökade och mer ojämnt fördelade kapitalinkomster.</w:t>
      </w:r>
    </w:p>
    <w:p w14:paraId="3449EED5" w14:textId="77777777" w:rsidR="0067606D" w:rsidRDefault="0067606D" w:rsidP="0067606D">
      <w:pPr>
        <w:pStyle w:val="Brdtextmedindrag"/>
      </w:pPr>
      <w:r>
        <w:t>Rådet redovisar också en inledande diskussion, avsedd att fördjupas i nästa års rapport, om inkomströrlighet mellan generationer. Rådet anger att analysen tyder på att inkomströrligheten mellan generationer för personer födda mellan 1968 och 1982 inte har förändrats nämnvärt.</w:t>
      </w:r>
    </w:p>
    <w:p w14:paraId="135C365A" w14:textId="77777777" w:rsidR="0067606D" w:rsidRDefault="0067606D" w:rsidP="0067606D">
      <w:pPr>
        <w:pStyle w:val="Brdtextmedindrag"/>
      </w:pPr>
      <w:r>
        <w:t>Regeringen välkomnar att rådet med sin analys uppmärksammar inkomströrligheten mellan generationer och ser fram emot den fortsatta analysen i nästa års rapport.</w:t>
      </w:r>
    </w:p>
    <w:p w14:paraId="539DCD6C" w14:textId="77777777" w:rsidR="0067606D" w:rsidRDefault="0067606D" w:rsidP="0067606D">
      <w:pPr>
        <w:pStyle w:val="Rubrik2"/>
      </w:pPr>
      <w:bookmarkStart w:id="396" w:name="_Toc19298892"/>
      <w:r>
        <w:t>Riksrevisionens granskning av årsredovisningen för staten 2018</w:t>
      </w:r>
      <w:bookmarkEnd w:id="396"/>
    </w:p>
    <w:p w14:paraId="67DE80F3" w14:textId="543331C1" w:rsidR="0067606D" w:rsidRDefault="0067606D" w:rsidP="0067606D">
      <w:pPr>
        <w:pStyle w:val="Brdtext"/>
      </w:pPr>
      <w:r>
        <w:t>Riksrevisionen har för årsredovisningen för staten 2018 lämnat en revisionsberättelse utan reservation eller av</w:t>
      </w:r>
      <w:r>
        <w:softHyphen/>
        <w:t xml:space="preserve">vikande mening (Fi2019/02022/BATOT). Enligt myndigheten har regeringen i alla väsentliga avseenden upprättat de finansiella delarna av </w:t>
      </w:r>
      <w:r>
        <w:t>årsredovisningen i enlighet med 10 kap. 5–10 §§ budgetlagen och även i övrigt lämnat information som är förenlig med årsredovisningens finansiella delar. Riksrevisionens uttalande omfattar, liksom tidigare år, inte avsnittet om den offentliga sektorns finansiella sparande. Skälet till detta är att informationen i avsnittet, enligt myndigheten, är behäftad med olika grader av osäkerhet och inte möjlig att verifiera med tillräckliga och ändamåls</w:t>
      </w:r>
      <w:r>
        <w:softHyphen/>
        <w:t>enliga revisionsbevis.</w:t>
      </w:r>
    </w:p>
    <w:p w14:paraId="5E05C683" w14:textId="77777777" w:rsidR="0067606D" w:rsidRDefault="0067606D" w:rsidP="0067606D">
      <w:pPr>
        <w:pStyle w:val="Rubrik2"/>
      </w:pPr>
      <w:bookmarkStart w:id="397" w:name="_Toc19298893"/>
      <w:r>
        <w:t>Utvecklingen av den ekonomiska styrningen</w:t>
      </w:r>
      <w:bookmarkEnd w:id="397"/>
    </w:p>
    <w:p w14:paraId="1E9D806F" w14:textId="675E8350" w:rsidR="0067606D" w:rsidRDefault="0067606D" w:rsidP="0067606D">
      <w:pPr>
        <w:pStyle w:val="Brdtext"/>
      </w:pPr>
      <w:r>
        <w:t>Den ekonomiska styrningen är en central del i regeringens styrning av myndigheter och verksamheter. Utvecklingen av den ekonomiska styrningen bedrivs med utgångspunkt i regeringens behov av att styra för att genomföra sin politik och nå de beslutade målen för olika områden. Vidare ska det finnas en fungerande uppföljning av genomförandet och mål</w:t>
      </w:r>
      <w:r>
        <w:softHyphen/>
        <w:t>uppfyllelsen i myndigheter och verksamheter som svarar mot både regeringens och riksdagens behov. Vid utvecklingen av styrningen är mål</w:t>
      </w:r>
      <w:r>
        <w:softHyphen/>
        <w:t>sättningen att värna myndigheternas kärn</w:t>
      </w:r>
      <w:r>
        <w:softHyphen/>
        <w:t>verksamheter och att beakta olikheter i förut</w:t>
      </w:r>
      <w:r>
        <w:softHyphen/>
        <w:t xml:space="preserve">sättningar och verksamheter. </w:t>
      </w:r>
    </w:p>
    <w:p w14:paraId="1B54EAEF" w14:textId="50FB355A" w:rsidR="0067606D" w:rsidRDefault="0067606D" w:rsidP="0067606D">
      <w:pPr>
        <w:pStyle w:val="Brdtextmedindrag"/>
      </w:pPr>
      <w:r>
        <w:t>Det arbete som kontinuerligt bedrivs för att utveckla den ekonomiska styrningen i staten omfattar åtgärder för att förbättra förut</w:t>
      </w:r>
      <w:r>
        <w:softHyphen/>
        <w:t>sättningarna för styrning och uppföljning för såväl Regeringskansliet som andra myndigheter. Nedan presenteras delar av detta arbete.</w:t>
      </w:r>
    </w:p>
    <w:p w14:paraId="23C586AD" w14:textId="77777777" w:rsidR="0067606D" w:rsidRDefault="0067606D" w:rsidP="0067606D">
      <w:pPr>
        <w:pStyle w:val="Rubrik4utannumrering"/>
      </w:pPr>
      <w:r>
        <w:t>Resultatstyrning</w:t>
      </w:r>
    </w:p>
    <w:p w14:paraId="6BCC68FF" w14:textId="77777777" w:rsidR="0067606D" w:rsidRDefault="0067606D" w:rsidP="0067606D">
      <w:pPr>
        <w:pStyle w:val="Brdtext"/>
      </w:pPr>
      <w:r>
        <w:t>Regeringens resultatstyrning ska bidra till förverkligandet av de politiska målen och ge underlag för att bedöma hur utvecklingen ser ut i förhållande till dessa mål.</w:t>
      </w:r>
    </w:p>
    <w:p w14:paraId="1BE4E9C9" w14:textId="77777777" w:rsidR="0067606D" w:rsidRDefault="0067606D" w:rsidP="0067606D">
      <w:pPr>
        <w:pStyle w:val="Rubrik5utannumrering"/>
      </w:pPr>
      <w:r>
        <w:t>Effektivare statsförvaltning</w:t>
      </w:r>
    </w:p>
    <w:p w14:paraId="37E99445" w14:textId="47709935" w:rsidR="0067606D" w:rsidRDefault="0067606D" w:rsidP="0067606D">
      <w:pPr>
        <w:pStyle w:val="Brdtext"/>
      </w:pPr>
      <w:r>
        <w:t>De statliga myndigheterna har ett ständigt ansvar att genomföra sina verksamheter på ett effektivt sätt. Regeringen följer myndigheternas effektiv</w:t>
      </w:r>
      <w:r>
        <w:softHyphen/>
        <w:t>iseringsarbete och beslutar även om riktade insatser på området. Under de senaste åren har Ekonomistyrningsverket (ESV) på regeringens uppdrag arbetat med att kartlägga myndig</w:t>
      </w:r>
      <w:r>
        <w:softHyphen/>
      </w:r>
      <w:r>
        <w:lastRenderedPageBreak/>
        <w:t>heternas arbete med effektiviseringar och sprida goda exempel (se prop. 2017/18:1 Förslag till statens budget, finansplan m.m. avsnitt 11.4). På uppdrag av regeringen har ESV även tagit fram ett metodstöd vid genomförande av effektiviseringar i myndigheternas verksamhet (ESV 2019:29). Parallellt med utvecklingen av metodstödet har ESV samordnat och gett stöd i det effektiviseringsarbete som, på regeringens uppdrag, genomförts vid Arbetsförmedlingen, Energimyndigheten och Finansinspektionen (ESV 2019:28). Regeringen anser att det är värdefullt att det finns en samlad kunskapsbas och en gemensam begreppsapparat i staten kring effektiviseringsarbete och att det arbete som genomförts innebär ett viktigt steg i den riktningen.</w:t>
      </w:r>
    </w:p>
    <w:p w14:paraId="16E9E326" w14:textId="77777777" w:rsidR="0067606D" w:rsidRDefault="0067606D" w:rsidP="0067606D">
      <w:pPr>
        <w:pStyle w:val="Rubrik5utannumrering"/>
      </w:pPr>
      <w:r>
        <w:t>Utvecklad resultatredovisning till riksdagen</w:t>
      </w:r>
    </w:p>
    <w:p w14:paraId="25BBF89B" w14:textId="11DE8DC2" w:rsidR="0067606D" w:rsidRDefault="0067606D" w:rsidP="0067606D">
      <w:pPr>
        <w:pStyle w:val="Brdtext"/>
      </w:pPr>
      <w:r>
        <w:t>Förutom det löpande arbetet med att utveckla resultatredovisningen till riksdagen har ett riktat utvecklingsarbete bedrivits inom Regerings</w:t>
      </w:r>
      <w:r>
        <w:softHyphen/>
        <w:t>kansliet under 2019. De berörda utgiftsområdena har varit Samhällsekonomi och finansförvaltning, Försvar och samhällets krisberedskap samt Areella näringar, landsbygd och livsmedel. Syftet har bl.a. varit att förbättra översikten och presentationen inom områdena.</w:t>
      </w:r>
    </w:p>
    <w:p w14:paraId="373D16F2" w14:textId="77777777" w:rsidR="0067606D" w:rsidRDefault="0067606D" w:rsidP="0067606D">
      <w:pPr>
        <w:pStyle w:val="Rubrik4utannumrering"/>
      </w:pPr>
      <w:r>
        <w:t>Finansiell styrning</w:t>
      </w:r>
    </w:p>
    <w:p w14:paraId="3DA60414" w14:textId="77777777" w:rsidR="0067606D" w:rsidRDefault="0067606D" w:rsidP="0067606D">
      <w:pPr>
        <w:pStyle w:val="Brdtext"/>
      </w:pPr>
      <w:r>
        <w:t>Regeringens finansiella styrning ska säkerställa att det finns tydliga regler för redovisningen och användningen av statens medel och bidra till en effektiv resursanvändning.</w:t>
      </w:r>
    </w:p>
    <w:p w14:paraId="24F735A7" w14:textId="77777777" w:rsidR="0067606D" w:rsidRDefault="0067606D" w:rsidP="0067606D">
      <w:pPr>
        <w:pStyle w:val="Rubrik5utannumrering"/>
      </w:pPr>
      <w:r>
        <w:t>Krav på hållbarhetsredovisning i statliga myndigheters årsredovisningar</w:t>
      </w:r>
    </w:p>
    <w:p w14:paraId="3AD21EF6" w14:textId="30787544" w:rsidR="0067606D" w:rsidRDefault="0067606D" w:rsidP="0067606D">
      <w:pPr>
        <w:pStyle w:val="Brdtext"/>
      </w:pPr>
      <w:r>
        <w:t>Under 2016 beslutade riksdagen om en ändring i årsredovisningslagen (1995:1554), vilket innebär att större företag ska upprätta en hållbarhets</w:t>
      </w:r>
      <w:r>
        <w:softHyphen/>
        <w:t>rapport i årsredovisningen eller som en handling skild från årsredovisningen. I hållbarhets</w:t>
      </w:r>
      <w:r>
        <w:softHyphen/>
        <w:t xml:space="preserve">rapporten ska företagen bl.a. rapportera om konsekvenserna av sin verksamhet kopplade till miljö, sociala förhållanden, respekt för mänskliga rättigheter och motverkande av korruption. Bestämmelserna i årsredovisningslagen har sin grund i en ändring av EU:s redovisningsdirektiv om stora företags tillhandahållande av icke finansiell information och var Europeiska kommissionens svar på den globala 2030-agendan. </w:t>
      </w:r>
    </w:p>
    <w:p w14:paraId="29FA8E4C" w14:textId="409085FF" w:rsidR="0067606D" w:rsidRDefault="0067606D" w:rsidP="0067606D">
      <w:pPr>
        <w:pStyle w:val="Brdtextmedindrag"/>
      </w:pPr>
      <w:r>
        <w:t>Regeringen gav 2018 ESV i uppdrag att jämföra och analysera de krav som ställs på statliga myndigheter att redovisa olika aspekter av håll</w:t>
      </w:r>
      <w:r>
        <w:softHyphen/>
        <w:t>barhet med de krav som ställs på en hållbarhets</w:t>
      </w:r>
      <w:r>
        <w:softHyphen/>
        <w:t>rapport enligt årsredovisningslagen. I uppdraget ingick även att bedöma om ytterligare krav bör införas. Uppdraget redovisades till regeringen i februari 2019 (Fi2019/00731/BATOT).</w:t>
      </w:r>
    </w:p>
    <w:p w14:paraId="0C31C5AA" w14:textId="20577C38" w:rsidR="0067606D" w:rsidRDefault="0067606D" w:rsidP="0067606D">
      <w:pPr>
        <w:pStyle w:val="Brdtextmedindrag"/>
      </w:pPr>
      <w:r>
        <w:t>ESV:s analys visar att det för staten som helhet redan finns rapporteringskrav inom de områden som årsredovisningslagen anger och att myndigheterna har ett mer långtgående ansvar för hållbarhetsfrågor jämfört med företag. Mot denna bakgrund bedömer ESV att generella rapporteringskrav kopplade till hållbarhet, liknande de i årsredovisningslagen, inte bör införas för statliga myndigheter. ESV anser i stället att regeringens verksamhetsanpassade styrning, som sker via uppgifter och uppdrag i myndigheternas instruktioner och reglerings</w:t>
      </w:r>
      <w:r>
        <w:softHyphen/>
        <w:t>brev, i högre grad kan bidra till den utveckling som behövs för att uppnå målen enligt Agenda 2030 (ESV 2019:23).</w:t>
      </w:r>
    </w:p>
    <w:p w14:paraId="6C78CC3E" w14:textId="77777777" w:rsidR="0067606D" w:rsidRDefault="0067606D" w:rsidP="0067606D">
      <w:pPr>
        <w:pStyle w:val="Rubrik5utannumrering"/>
      </w:pPr>
      <w:r>
        <w:t>Rapportering av uppgifter om finansiella befogenheter i informationssystemet Hermes</w:t>
      </w:r>
    </w:p>
    <w:p w14:paraId="71405D48" w14:textId="1888179E" w:rsidR="0067606D" w:rsidRDefault="0067606D" w:rsidP="0067606D">
      <w:pPr>
        <w:pStyle w:val="Brdtext"/>
      </w:pPr>
      <w:r>
        <w:t>Ett utvecklingsarbete kring styrningen och upp</w:t>
      </w:r>
      <w:r>
        <w:softHyphen/>
        <w:t>följningen av den statliga investerings-verksamheten har pågått under flera år och har bl.a. inneburit att regeringen fr.o.m. budget</w:t>
      </w:r>
      <w:r>
        <w:softHyphen/>
        <w:t xml:space="preserve">propositionen för 2015 (prop. 2014/15:1) presenterar en samlad investeringsplan för staten. Utvecklingen har under senare tid fokuserat på att effektivisera rapporteringen av information från budgetunderlagen och samtidigt öka analys-möjligheterna. </w:t>
      </w:r>
    </w:p>
    <w:p w14:paraId="4D478F9D" w14:textId="5BEE9357" w:rsidR="0067606D" w:rsidRDefault="0067606D" w:rsidP="0067606D">
      <w:pPr>
        <w:pStyle w:val="Brdtextmedindrag"/>
      </w:pPr>
      <w:r>
        <w:t>Under 2018 har ESV i samarbete med Finansdepartementet utvecklat en funktionalitet i informationssystemet Hermes som möjliggör för myndigheterna att rapportera uppgifter om vissa finansiella befogenheter direkt i informa</w:t>
      </w:r>
      <w:r>
        <w:softHyphen/>
        <w:t>tionssystemet. Under våren 2019 rapporterades uppgifter om investeringar och tillhörande låne</w:t>
      </w:r>
      <w:r w:rsidR="00773D00">
        <w:softHyphen/>
      </w:r>
      <w:r>
        <w:t>ramar. När funktionaliteten har utvecklats ytterligare kommer även andra uppgifter om finansiella befogenheter att omfattas. En elektronisk rapportering ger förutsättningar för ett mer korrekt underlag och förbättrar Regeringskansliets möjligheter att göra analyser och bedömningar av uppgifterna i budget</w:t>
      </w:r>
      <w:r>
        <w:softHyphen/>
        <w:t xml:space="preserve">processen. Rapporteringen förbättrar även myndigheternas analysmöjligheter samtidigt som </w:t>
      </w:r>
      <w:r>
        <w:lastRenderedPageBreak/>
        <w:t>framtagandet av uppgifter som ska ingå i budget</w:t>
      </w:r>
      <w:r>
        <w:softHyphen/>
        <w:t>underlaget effektiviseras.</w:t>
      </w:r>
    </w:p>
    <w:p w14:paraId="4D5D48A2" w14:textId="77777777" w:rsidR="0067606D" w:rsidRDefault="0067606D" w:rsidP="0067606D">
      <w:pPr>
        <w:pStyle w:val="Rubrik4utannumrering"/>
      </w:pPr>
      <w:r>
        <w:t>Intern styrning och kontroll samt internrevision</w:t>
      </w:r>
    </w:p>
    <w:p w14:paraId="0EB85D73" w14:textId="07E6F581" w:rsidR="0067606D" w:rsidRDefault="0067606D" w:rsidP="0067606D">
      <w:pPr>
        <w:pStyle w:val="Brdtext"/>
      </w:pPr>
      <w:r>
        <w:t>Intern styrning och kontroll är den process som syftar till att försäkra ledningen för en myndighet att den med rimlig säkerhet når målen för verksamheten och att den bedrivs enligt gällande rätt. Regeringens styrning för att myndigheterna ska ha fungerande processer för intern styrning och kontroll består av flera delar. Myndighets</w:t>
      </w:r>
      <w:r>
        <w:softHyphen/>
        <w:t>ledningarnas ansvar för intern styrning och kontroll framgår av myndighetsförordningen (2007:515). Därutöver har regeringen beslutat att de myndigheter som följer internrevisions</w:t>
      </w:r>
      <w:r>
        <w:softHyphen/>
        <w:t>förordningen (2006:1228) även ska följa förordningen (2007:603) om intern styrning och kontroll.</w:t>
      </w:r>
    </w:p>
    <w:p w14:paraId="51E5BC26" w14:textId="2795C477" w:rsidR="0067606D" w:rsidRDefault="0067606D" w:rsidP="0067606D">
      <w:pPr>
        <w:pStyle w:val="Brdtextmedindrag"/>
      </w:pPr>
      <w:r>
        <w:t>ESV har i uppgift att utveckla och förvalta den interna styrningen och kontrollen samt intern</w:t>
      </w:r>
      <w:r>
        <w:softHyphen/>
        <w:t xml:space="preserve">revisionen i staten. ESV lämnar varje år en rapport till regeringen i vilken myndigheten redovisar hur internrevisionen fungerar i staten som helhet samt hur myndighetsledningarnas interna styrning och kontroll fungerar. I rapporten Internrevision och intern styrning och kontroll 2019 (ESV 2019:26) redovisar ESV en samlad bedömning av att den statliga internrevisionen fungerar väl. </w:t>
      </w:r>
    </w:p>
    <w:p w14:paraId="756FE08F" w14:textId="6A975ED3" w:rsidR="0067606D" w:rsidRDefault="0067606D" w:rsidP="0067606D">
      <w:pPr>
        <w:pStyle w:val="Brdtextmedindrag"/>
      </w:pPr>
      <w:r>
        <w:t>De myndigheter som tillämpar förordningen om intern styrning och kontroll ska i sin årsredovisning göra en bedömning om den interna styrningen och kontrollen har varit betryggande under den period som års</w:t>
      </w:r>
      <w:r w:rsidR="00773D00">
        <w:softHyphen/>
      </w:r>
      <w:r>
        <w:t xml:space="preserve">redovisningen avser. Genom myndigheternas bedömning kan regeringen få en bild av den interna styrningen och kontrollen i staten som helhet. ESV har i sin årliga rapport redovisat att myndighetsledningarna med få undantag bedömt att myndighetens interna styrning och kontroll har varit betryggande under 2018. </w:t>
      </w:r>
    </w:p>
    <w:p w14:paraId="6006B739" w14:textId="77777777" w:rsidR="0067606D" w:rsidRDefault="0067606D" w:rsidP="0067606D">
      <w:pPr>
        <w:pStyle w:val="Brdtextmedindrag"/>
      </w:pPr>
      <w:r>
        <w:t>Regeringen bedömer mot bakgrund av ESV:s rapport att den interna styrningen och kontrollen samt internrevisionen i allt väsentligt fungerar väl i staten som helhet.</w:t>
      </w:r>
    </w:p>
    <w:p w14:paraId="7CAFE77C" w14:textId="77777777" w:rsidR="0067606D" w:rsidRPr="00BC4B19" w:rsidRDefault="0067606D" w:rsidP="0067606D">
      <w:pPr>
        <w:pStyle w:val="Brdtextmedindrag"/>
        <w:sectPr w:rsidR="0067606D" w:rsidRPr="00BC4B19" w:rsidSect="00724AC2">
          <w:headerReference w:type="even" r:id="rId480"/>
          <w:headerReference w:type="default" r:id="rId481"/>
          <w:footerReference w:type="even" r:id="rId482"/>
          <w:footerReference w:type="default" r:id="rId483"/>
          <w:footerReference w:type="first" r:id="rId484"/>
          <w:type w:val="continuous"/>
          <w:pgSz w:w="11906" w:h="16838" w:code="9"/>
          <w:pgMar w:top="1304" w:right="1871" w:bottom="1531" w:left="1021" w:header="567" w:footer="1077" w:gutter="0"/>
          <w:cols w:num="2" w:space="340"/>
          <w:docGrid w:linePitch="360"/>
        </w:sectPr>
      </w:pPr>
    </w:p>
    <w:p w14:paraId="3298DC88" w14:textId="397692C4" w:rsidR="0067606D" w:rsidRDefault="00757DA4" w:rsidP="0067606D">
      <w:pPr>
        <w:pStyle w:val="Brdtext"/>
        <w:spacing w:line="240" w:lineRule="auto"/>
        <w:jc w:val="center"/>
        <w:rPr>
          <w:sz w:val="84"/>
          <w:szCs w:val="84"/>
        </w:rPr>
      </w:pPr>
      <w:sdt>
        <w:sdtPr>
          <w:rPr>
            <w:sz w:val="84"/>
            <w:szCs w:val="84"/>
          </w:rPr>
          <w:alias w:val="Avsnittsnummer"/>
          <w:tag w:val="Avsnittsnummer"/>
          <w:id w:val="-887944137"/>
          <w:lock w:val="sdtContentLocked"/>
          <w:dataBinding w:prefixMappings="xmlns:ns0='http://rkdhs/mallar/budget/BP Del 1/BP Del 1.xsd'" w:xpath="/ns0:dokumentvärden[1]/ns0:avsnitt[1]/ns0:avsnitt[12]/@avsnittsnummer" w:storeItemID="{05362479-D7DD-42A6-9715-445895EE037E}"/>
          <w:text w:multiLine="1"/>
        </w:sdtPr>
        <w:sdtEndPr/>
        <w:sdtContent>
          <w:r w:rsidR="00A60C40">
            <w:rPr>
              <w:sz w:val="84"/>
              <w:szCs w:val="84"/>
            </w:rPr>
            <w:t>11</w:t>
          </w:r>
        </w:sdtContent>
      </w:sdt>
      <w:r w:rsidR="0067606D">
        <w:rPr>
          <w:noProof/>
          <w:lang w:eastAsia="sv-SE"/>
        </w:rPr>
        <w:drawing>
          <wp:anchor distT="0" distB="0" distL="114300" distR="114300" simplePos="0" relativeHeight="251663360" behindDoc="0" locked="0" layoutInCell="0" allowOverlap="1" wp14:anchorId="09A90B14" wp14:editId="351ABB55">
            <wp:simplePos x="0" y="0"/>
            <wp:positionH relativeFrom="page">
              <wp:posOffset>6448425</wp:posOffset>
            </wp:positionH>
            <wp:positionV relativeFrom="page">
              <wp:posOffset>0</wp:posOffset>
            </wp:positionV>
            <wp:extent cx="903600" cy="10746000"/>
            <wp:effectExtent l="0" t="0" r="0" b="0"/>
            <wp:wrapNone/>
            <wp:docPr id="51" name="Bildobjekt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7">
                      <a:extLst>
                        <a:ext uri="{BEBA8EAE-BF5A-486C-A8C5-ECC9F3942E4B}">
                          <a14:imgProps xmlns:a14="http://schemas.microsoft.com/office/drawing/2010/main">
                            <a14:imgLayer>
                              <a14:imgEffect>
                                <a14:sharpenSoften amount="25000"/>
                              </a14:imgEffect>
                            </a14:imgLayer>
                          </a14:imgProps>
                        </a:ext>
                        <a:ext uri="{28A0092B-C50C-407E-A947-70E740481C1C}">
                          <a14:useLocalDpi xmlns:a14="http://schemas.microsoft.com/office/drawing/2010/main" val="0"/>
                        </a:ext>
                      </a:extLst>
                    </a:blip>
                    <a:srcRect/>
                    <a:stretch>
                      <a:fillRect/>
                    </a:stretch>
                  </pic:blipFill>
                  <pic:spPr bwMode="auto">
                    <a:xfrm>
                      <a:off x="0" y="0"/>
                      <a:ext cx="903600" cy="1074600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2D511929" w14:textId="0AC7EDFF" w:rsidR="0067606D" w:rsidRDefault="00757DA4" w:rsidP="0067606D">
      <w:pPr>
        <w:pStyle w:val="Brdtext"/>
        <w:spacing w:before="480" w:line="240" w:lineRule="auto"/>
        <w:jc w:val="center"/>
        <w:rPr>
          <w:sz w:val="84"/>
          <w:szCs w:val="84"/>
        </w:rPr>
      </w:pPr>
      <w:sdt>
        <w:sdtPr>
          <w:rPr>
            <w:sz w:val="84"/>
            <w:szCs w:val="84"/>
          </w:rPr>
          <w:alias w:val="AvsnittsrubrikKopia"/>
          <w:tag w:val="AvsnittsrubrikKopia"/>
          <w:id w:val="-490485369"/>
          <w:lock w:val="sdtContentLocked"/>
          <w:dataBinding w:prefixMappings="xmlns:ns0='http://rkdhs/mallar/budget/BP Del 1/BP Del 1.xsd'" w:xpath="/ns0:dokumentvärden[1]/ns0:fastaavsnitt[1]/ns0:avsnitt[@id='lagförslag']/@avsnittsrubrik" w:storeItemID="{05362479-D7DD-42A6-9715-445895EE037E}"/>
          <w:text w:multiLine="1"/>
        </w:sdtPr>
        <w:sdtEndPr/>
        <w:sdtContent>
          <w:r w:rsidR="00EF2A7C">
            <w:rPr>
              <w:sz w:val="84"/>
              <w:szCs w:val="84"/>
            </w:rPr>
            <w:t>Lagförslag, utom skattefrågor</w:t>
          </w:r>
        </w:sdtContent>
      </w:sdt>
    </w:p>
    <w:p w14:paraId="1B3F05E0" w14:textId="77777777" w:rsidR="0067606D" w:rsidRDefault="0067606D" w:rsidP="0067606D">
      <w:pPr>
        <w:pStyle w:val="Brdtext"/>
        <w:spacing w:before="480" w:line="240" w:lineRule="auto"/>
        <w:jc w:val="center"/>
        <w:rPr>
          <w:sz w:val="84"/>
          <w:szCs w:val="84"/>
        </w:rPr>
      </w:pPr>
    </w:p>
    <w:p w14:paraId="5BD11CE5" w14:textId="77777777" w:rsidR="0067606D" w:rsidRDefault="0067606D" w:rsidP="0067606D">
      <w:pPr>
        <w:pStyle w:val="Brdtext"/>
      </w:pPr>
    </w:p>
    <w:p w14:paraId="004E51B7" w14:textId="77777777" w:rsidR="0067606D" w:rsidRPr="00267A90" w:rsidRDefault="0067606D" w:rsidP="0067606D">
      <w:pPr>
        <w:pStyle w:val="Brdtext"/>
      </w:pPr>
    </w:p>
    <w:p w14:paraId="57A188C2" w14:textId="77777777" w:rsidR="0067606D" w:rsidRPr="00401986" w:rsidRDefault="0067606D" w:rsidP="0067606D">
      <w:pPr>
        <w:pStyle w:val="Brdtext"/>
        <w:spacing w:line="240" w:lineRule="atLeast"/>
        <w:rPr>
          <w:spacing w:val="0"/>
        </w:rPr>
      </w:pPr>
    </w:p>
    <w:p w14:paraId="6B086BEB" w14:textId="77777777" w:rsidR="0067606D" w:rsidRDefault="0067606D" w:rsidP="0067606D">
      <w:pPr>
        <w:pStyle w:val="Brdtextmedindrag"/>
        <w:sectPr w:rsidR="0067606D" w:rsidSect="0067606D">
          <w:headerReference w:type="even" r:id="rId485"/>
          <w:headerReference w:type="default" r:id="rId486"/>
          <w:footerReference w:type="even" r:id="rId487"/>
          <w:footerReference w:type="default" r:id="rId488"/>
          <w:headerReference w:type="first" r:id="rId489"/>
          <w:footerReference w:type="first" r:id="rId490"/>
          <w:type w:val="oddPage"/>
          <w:pgSz w:w="11906" w:h="16838" w:code="9"/>
          <w:pgMar w:top="1304" w:right="1871" w:bottom="1531" w:left="1021" w:header="567" w:footer="1077" w:gutter="0"/>
          <w:cols w:space="708"/>
          <w:titlePg/>
          <w:docGrid w:linePitch="360"/>
        </w:sectPr>
      </w:pPr>
    </w:p>
    <w:bookmarkStart w:id="398" w:name="_Toc19298894" w:displacedByCustomXml="next"/>
    <w:sdt>
      <w:sdtPr>
        <w:alias w:val="Avsnittsrubrik"/>
        <w:tag w:val="Avsnittsrubrik"/>
        <w:id w:val="-988321146"/>
        <w:lock w:val="sdtLocked"/>
        <w:dataBinding w:prefixMappings="xmlns:ns0='http://rkdhs/mallar/budget/BP Del 1/BP Del 1.xsd'" w:xpath="/ns0:dokumentvärden[1]/ns0:fastaavsnitt[1]/ns0:avsnitt[@id='lagförslag']/@avsnittsrubrik" w:storeItemID="{05362479-D7DD-42A6-9715-445895EE037E}"/>
        <w:text w:multiLine="1"/>
      </w:sdtPr>
      <w:sdtEndPr/>
      <w:sdtContent>
        <w:p w14:paraId="07BE1418" w14:textId="2EE541DB" w:rsidR="0067606D" w:rsidRDefault="00EF2A7C" w:rsidP="0067606D">
          <w:pPr>
            <w:pStyle w:val="Rubrik1"/>
            <w:sectPr w:rsidR="0067606D" w:rsidSect="0067606D">
              <w:headerReference w:type="even" r:id="rId491"/>
              <w:headerReference w:type="default" r:id="rId492"/>
              <w:footerReference w:type="even" r:id="rId493"/>
              <w:footerReference w:type="default" r:id="rId494"/>
              <w:footerReference w:type="first" r:id="rId495"/>
              <w:type w:val="oddPage"/>
              <w:pgSz w:w="11906" w:h="16838" w:code="9"/>
              <w:pgMar w:top="1304" w:right="1871" w:bottom="1531" w:left="1021" w:header="567" w:footer="1077" w:gutter="0"/>
              <w:cols w:space="708"/>
              <w:docGrid w:linePitch="360"/>
            </w:sectPr>
          </w:pPr>
          <w:r>
            <w:t>Lagförslag, utom skattefrågor</w:t>
          </w:r>
        </w:p>
      </w:sdtContent>
    </w:sdt>
    <w:bookmarkEnd w:id="398" w:displacedByCustomXml="prev"/>
    <w:p w14:paraId="2BC32248" w14:textId="2697AF51" w:rsidR="0067606D" w:rsidRDefault="0067606D" w:rsidP="0067606D">
      <w:pPr>
        <w:pStyle w:val="Brdtext"/>
      </w:pPr>
      <w:r w:rsidRPr="00241EA1">
        <w:t>I detta avsnitt finns lagförslag om ändrade skatte- och avgiftsregler. Lagförslag som ligger till grund för beräkningen av statens övriga inkomster finns i avsnitt</w:t>
      </w:r>
      <w:r>
        <w:t> </w:t>
      </w:r>
      <w:r w:rsidRPr="00241EA1">
        <w:t>3.</w:t>
      </w:r>
    </w:p>
    <w:p w14:paraId="35D9C047" w14:textId="76C62D42" w:rsidR="0067606D" w:rsidRPr="00B91810" w:rsidRDefault="0067606D" w:rsidP="0067606D">
      <w:pPr>
        <w:pStyle w:val="Brdtext"/>
        <w:pBdr>
          <w:bottom w:val="single" w:sz="4" w:space="20" w:color="auto"/>
        </w:pBdr>
        <w:spacing w:before="780" w:after="480" w:line="260" w:lineRule="atLeast"/>
        <w:jc w:val="left"/>
        <w:rPr>
          <w:sz w:val="28"/>
          <w:szCs w:val="28"/>
        </w:rPr>
      </w:pPr>
      <w:r>
        <w:rPr>
          <w:sz w:val="28"/>
          <w:szCs w:val="28"/>
        </w:rPr>
        <w:t>Regeringen har följande förslag till lagtext.</w:t>
      </w:r>
    </w:p>
    <w:p w14:paraId="7DB223EE" w14:textId="77777777" w:rsidR="0067606D" w:rsidRDefault="0067606D" w:rsidP="0067606D">
      <w:pPr>
        <w:pStyle w:val="Brdtext"/>
        <w:sectPr w:rsidR="0067606D" w:rsidSect="0067606D">
          <w:headerReference w:type="even" r:id="rId496"/>
          <w:headerReference w:type="default" r:id="rId497"/>
          <w:footerReference w:type="even" r:id="rId498"/>
          <w:footerReference w:type="default" r:id="rId499"/>
          <w:footerReference w:type="first" r:id="rId500"/>
          <w:type w:val="continuous"/>
          <w:pgSz w:w="11906" w:h="16838" w:code="9"/>
          <w:pgMar w:top="1304" w:right="1871" w:bottom="1531" w:left="3119" w:header="567" w:footer="1077" w:gutter="0"/>
          <w:cols w:space="708"/>
          <w:docGrid w:linePitch="360"/>
        </w:sectPr>
      </w:pPr>
    </w:p>
    <w:p w14:paraId="7EE70E72" w14:textId="31F2D6B9" w:rsidR="0067606D" w:rsidRDefault="0067606D" w:rsidP="0067606D">
      <w:pPr>
        <w:pStyle w:val="Rubrik2"/>
        <w:tabs>
          <w:tab w:val="clear" w:pos="851"/>
          <w:tab w:val="left" w:pos="907"/>
        </w:tabs>
        <w:spacing w:before="0" w:after="180" w:line="300" w:lineRule="exact"/>
        <w:ind w:left="907" w:hanging="907"/>
      </w:pPr>
      <w:bookmarkStart w:id="399" w:name="_Toc19298895"/>
      <w:r>
        <w:t>Förslag till lag om ändring i lagen (1972:266) om skatt på annonser och reklam</w:t>
      </w:r>
      <w:bookmarkEnd w:id="399"/>
    </w:p>
    <w:p w14:paraId="77543C78" w14:textId="5CFC5D77" w:rsidR="0067606D" w:rsidRDefault="0067606D" w:rsidP="0067606D">
      <w:pPr>
        <w:pStyle w:val="Brdtext"/>
      </w:pPr>
      <w:r w:rsidRPr="00EB54E2">
        <w:t>Härigenom föreskrivs att 12 och 16</w:t>
      </w:r>
      <w:r>
        <w:t> </w:t>
      </w:r>
      <w:r w:rsidRPr="00EB54E2">
        <w:t>§§ lagen (1972:266) om skatt på annonser och reklam</w:t>
      </w:r>
      <w:r>
        <w:rPr>
          <w:rStyle w:val="Fotnotsreferens"/>
        </w:rPr>
        <w:footnoteReference w:id="4"/>
      </w:r>
      <w:r w:rsidRPr="00EB54E2">
        <w:t xml:space="preserve"> ska ha följande lydelse.</w:t>
      </w:r>
    </w:p>
    <w:p w14:paraId="75A0C565" w14:textId="77777777" w:rsidR="0067606D" w:rsidRDefault="0067606D" w:rsidP="0067606D">
      <w:pPr>
        <w:pStyle w:val="Brdtextmedindrag"/>
      </w:pPr>
    </w:p>
    <w:tbl>
      <w:tblPr>
        <w:tblW w:w="5000" w:type="pct"/>
        <w:tblCellMar>
          <w:left w:w="170" w:type="dxa"/>
          <w:right w:w="170" w:type="dxa"/>
        </w:tblCellMar>
        <w:tblLook w:val="0000" w:firstRow="0" w:lastRow="0" w:firstColumn="0" w:lastColumn="0" w:noHBand="0" w:noVBand="0"/>
      </w:tblPr>
      <w:tblGrid>
        <w:gridCol w:w="3458"/>
        <w:gridCol w:w="3458"/>
      </w:tblGrid>
      <w:tr w:rsidR="0067606D" w:rsidRPr="00C769DA" w14:paraId="004BC5DD" w14:textId="77777777" w:rsidTr="0067606D">
        <w:tc>
          <w:tcPr>
            <w:tcW w:w="2500" w:type="pct"/>
            <w:tcMar>
              <w:left w:w="0" w:type="dxa"/>
            </w:tcMar>
          </w:tcPr>
          <w:p w14:paraId="33C1B2FF" w14:textId="77777777" w:rsidR="0067606D" w:rsidRDefault="0067606D" w:rsidP="0067606D">
            <w:pPr>
              <w:pStyle w:val="LagRubrik2"/>
            </w:pPr>
            <w:r>
              <w:t>Nuvarande lydelse</w:t>
            </w:r>
          </w:p>
        </w:tc>
        <w:tc>
          <w:tcPr>
            <w:tcW w:w="2500" w:type="pct"/>
            <w:tcMar>
              <w:right w:w="0" w:type="dxa"/>
            </w:tcMar>
          </w:tcPr>
          <w:p w14:paraId="28FCAB7E" w14:textId="77777777" w:rsidR="0067606D" w:rsidRDefault="0067606D" w:rsidP="0067606D">
            <w:pPr>
              <w:pStyle w:val="LagRubrik2"/>
            </w:pPr>
            <w:r>
              <w:t>Föreslagen lydelse</w:t>
            </w:r>
          </w:p>
        </w:tc>
      </w:tr>
    </w:tbl>
    <w:p w14:paraId="75F24E87" w14:textId="77777777" w:rsidR="0067606D" w:rsidRPr="006B0813" w:rsidRDefault="0067606D" w:rsidP="0067606D">
      <w:pPr>
        <w:pStyle w:val="Brdtext"/>
        <w:spacing w:before="260"/>
        <w:jc w:val="center"/>
      </w:pPr>
      <w:r>
        <w:t>12 </w:t>
      </w:r>
      <w:r w:rsidRPr="006B0813">
        <w:t>§</w:t>
      </w:r>
      <w:r>
        <w:rPr>
          <w:rStyle w:val="Fotnotsreferens"/>
        </w:rPr>
        <w:footnoteReference w:id="5"/>
      </w:r>
    </w:p>
    <w:tbl>
      <w:tblPr>
        <w:tblW w:w="5000" w:type="pct"/>
        <w:tblCellMar>
          <w:left w:w="170" w:type="dxa"/>
          <w:right w:w="170" w:type="dxa"/>
        </w:tblCellMar>
        <w:tblLook w:val="0000" w:firstRow="0" w:lastRow="0" w:firstColumn="0" w:lastColumn="0" w:noHBand="0" w:noVBand="0"/>
      </w:tblPr>
      <w:tblGrid>
        <w:gridCol w:w="3458"/>
        <w:gridCol w:w="3458"/>
      </w:tblGrid>
      <w:tr w:rsidR="0067606D" w14:paraId="1375D1E9" w14:textId="77777777" w:rsidTr="0067606D">
        <w:tc>
          <w:tcPr>
            <w:tcW w:w="2500" w:type="pct"/>
            <w:tcMar>
              <w:left w:w="0" w:type="dxa"/>
            </w:tcMar>
          </w:tcPr>
          <w:p w14:paraId="6BBB876E" w14:textId="77777777" w:rsidR="0067606D" w:rsidRDefault="0067606D" w:rsidP="0067606D">
            <w:pPr>
              <w:pStyle w:val="Brdtextmedindrag"/>
            </w:pPr>
            <w:r w:rsidRPr="00EB54E2">
              <w:t xml:space="preserve">Skatt enligt denna lag tas ut med </w:t>
            </w:r>
            <w:r w:rsidRPr="00EB54E2">
              <w:rPr>
                <w:i/>
              </w:rPr>
              <w:t>7,65</w:t>
            </w:r>
            <w:r w:rsidRPr="00EB54E2">
              <w:t xml:space="preserve"> procent av beskattningsvärdet.</w:t>
            </w:r>
          </w:p>
        </w:tc>
        <w:tc>
          <w:tcPr>
            <w:tcW w:w="2500" w:type="pct"/>
            <w:tcMar>
              <w:right w:w="0" w:type="dxa"/>
            </w:tcMar>
          </w:tcPr>
          <w:p w14:paraId="14476EE4" w14:textId="77777777" w:rsidR="0067606D" w:rsidRDefault="0067606D" w:rsidP="0067606D">
            <w:pPr>
              <w:pStyle w:val="Brdtextmedindrag"/>
            </w:pPr>
            <w:r>
              <w:t xml:space="preserve">Skatt enligt denna lag tas ut med </w:t>
            </w:r>
            <w:r w:rsidRPr="00EB54E2">
              <w:rPr>
                <w:i/>
              </w:rPr>
              <w:t>6,9</w:t>
            </w:r>
            <w:r>
              <w:t> procent av beskattningsvärdet.</w:t>
            </w:r>
          </w:p>
        </w:tc>
      </w:tr>
    </w:tbl>
    <w:p w14:paraId="2A028A26" w14:textId="77777777" w:rsidR="0067606D" w:rsidRPr="006B0813" w:rsidRDefault="0067606D" w:rsidP="0067606D">
      <w:pPr>
        <w:pStyle w:val="Brdtext"/>
        <w:spacing w:before="260"/>
        <w:jc w:val="center"/>
      </w:pPr>
      <w:r>
        <w:t>16 </w:t>
      </w:r>
      <w:r w:rsidRPr="006B0813">
        <w:t>§</w:t>
      </w:r>
      <w:r>
        <w:rPr>
          <w:rStyle w:val="Fotnotsreferens"/>
        </w:rPr>
        <w:footnoteReference w:id="6"/>
      </w:r>
    </w:p>
    <w:tbl>
      <w:tblPr>
        <w:tblW w:w="5000" w:type="pct"/>
        <w:tblCellMar>
          <w:left w:w="170" w:type="dxa"/>
          <w:right w:w="170" w:type="dxa"/>
        </w:tblCellMar>
        <w:tblLook w:val="0000" w:firstRow="0" w:lastRow="0" w:firstColumn="0" w:lastColumn="0" w:noHBand="0" w:noVBand="0"/>
      </w:tblPr>
      <w:tblGrid>
        <w:gridCol w:w="3458"/>
        <w:gridCol w:w="3458"/>
      </w:tblGrid>
      <w:tr w:rsidR="0067606D" w14:paraId="18971893" w14:textId="77777777" w:rsidTr="0067606D">
        <w:tc>
          <w:tcPr>
            <w:tcW w:w="2500" w:type="pct"/>
            <w:tcMar>
              <w:left w:w="0" w:type="dxa"/>
            </w:tcMar>
          </w:tcPr>
          <w:p w14:paraId="3E7A979D" w14:textId="77777777" w:rsidR="0067606D" w:rsidRDefault="0067606D" w:rsidP="0067606D">
            <w:pPr>
              <w:pStyle w:val="Brdtextmedindrag"/>
            </w:pPr>
            <w:r w:rsidRPr="00EB54E2">
              <w:t>Redovisningsskyldighet för rek-lamskatt föreligger om det samman</w:t>
            </w:r>
            <w:r>
              <w:softHyphen/>
            </w:r>
            <w:r w:rsidRPr="00EB54E2">
              <w:t xml:space="preserve">lagda beskattningsvärdet för beskattningsåret överstiger </w:t>
            </w:r>
            <w:r w:rsidRPr="00EB54E2">
              <w:rPr>
                <w:i/>
              </w:rPr>
              <w:t>60</w:t>
            </w:r>
            <w:r>
              <w:rPr>
                <w:i/>
              </w:rPr>
              <w:t> </w:t>
            </w:r>
            <w:r w:rsidRPr="00EB54E2">
              <w:rPr>
                <w:i/>
              </w:rPr>
              <w:t>000</w:t>
            </w:r>
            <w:r>
              <w:rPr>
                <w:i/>
              </w:rPr>
              <w:t> </w:t>
            </w:r>
            <w:r w:rsidRPr="00EB54E2">
              <w:t>kronor. Om ett beskattnings</w:t>
            </w:r>
            <w:r>
              <w:softHyphen/>
            </w:r>
            <w:r w:rsidRPr="00EB54E2">
              <w:t xml:space="preserve">år är längre eller kortare än tolv månader, ska den angivna gränsen </w:t>
            </w:r>
            <w:r w:rsidRPr="00EB54E2">
              <w:lastRenderedPageBreak/>
              <w:t>räknas upp eller ne</w:t>
            </w:r>
            <w:r w:rsidRPr="00EB54E2">
              <w:rPr>
                <w:i/>
              </w:rPr>
              <w:t>d</w:t>
            </w:r>
            <w:r w:rsidRPr="00EB54E2">
              <w:t xml:space="preserve"> i motsvarande mån.</w:t>
            </w:r>
          </w:p>
        </w:tc>
        <w:tc>
          <w:tcPr>
            <w:tcW w:w="2500" w:type="pct"/>
            <w:tcMar>
              <w:right w:w="0" w:type="dxa"/>
            </w:tcMar>
          </w:tcPr>
          <w:p w14:paraId="00174AA4" w14:textId="77777777" w:rsidR="0067606D" w:rsidRDefault="0067606D" w:rsidP="0067606D">
            <w:pPr>
              <w:pStyle w:val="Brdtextmedindrag"/>
            </w:pPr>
            <w:r w:rsidRPr="00EB54E2">
              <w:lastRenderedPageBreak/>
              <w:t xml:space="preserve">Redovisningsskyldighet för reklamskatt föreligger om det sammanlagda beskattningsvärdet för beskattningsåret överstiger </w:t>
            </w:r>
            <w:r w:rsidRPr="00EB54E2">
              <w:rPr>
                <w:i/>
              </w:rPr>
              <w:t>100</w:t>
            </w:r>
            <w:r>
              <w:rPr>
                <w:i/>
              </w:rPr>
              <w:t> </w:t>
            </w:r>
            <w:r w:rsidRPr="00EB54E2">
              <w:rPr>
                <w:i/>
              </w:rPr>
              <w:t>000</w:t>
            </w:r>
            <w:r>
              <w:rPr>
                <w:i/>
              </w:rPr>
              <w:t> </w:t>
            </w:r>
            <w:r w:rsidRPr="00EB54E2">
              <w:t>kronor. Om ett beskatt</w:t>
            </w:r>
            <w:r>
              <w:softHyphen/>
            </w:r>
            <w:r w:rsidRPr="00EB54E2">
              <w:t xml:space="preserve">ningsår är längre eller kortare än tolv månader, ska den angivna gränsen </w:t>
            </w:r>
            <w:r w:rsidRPr="00EB54E2">
              <w:lastRenderedPageBreak/>
              <w:t>räknas upp eller ne</w:t>
            </w:r>
            <w:r w:rsidRPr="00EB54E2">
              <w:rPr>
                <w:i/>
              </w:rPr>
              <w:t>r</w:t>
            </w:r>
            <w:r w:rsidRPr="00EB54E2">
              <w:t xml:space="preserve"> i motsvarande mån.</w:t>
            </w:r>
          </w:p>
        </w:tc>
      </w:tr>
    </w:tbl>
    <w:p w14:paraId="77966C35" w14:textId="77777777" w:rsidR="0067606D" w:rsidRDefault="0067606D" w:rsidP="0067606D">
      <w:pPr>
        <w:pStyle w:val="Slutstreck"/>
      </w:pPr>
      <w:r w:rsidRPr="00C84115">
        <w:lastRenderedPageBreak/>
        <w:t>                              </w:t>
      </w:r>
    </w:p>
    <w:p w14:paraId="60C22C93" w14:textId="77777777" w:rsidR="0067606D" w:rsidRDefault="0067606D" w:rsidP="0067606D">
      <w:pPr>
        <w:pStyle w:val="Brdtextmedindrag"/>
      </w:pPr>
      <w:r>
        <w:t>1. Denna lag träder i kraft den 1 januari 2020.</w:t>
      </w:r>
    </w:p>
    <w:p w14:paraId="1434ECD4" w14:textId="77777777" w:rsidR="0067606D" w:rsidRDefault="0067606D" w:rsidP="0067606D">
      <w:pPr>
        <w:pStyle w:val="Brdtextmedindrag"/>
      </w:pPr>
      <w:r>
        <w:t>2. Äldre bestämmelser gäller fortfarande för förhållanden som hänför sig till tiden före ikraftträdandet.</w:t>
      </w:r>
    </w:p>
    <w:p w14:paraId="4D5B90F6" w14:textId="323CB126" w:rsidR="0067606D" w:rsidRDefault="0067606D" w:rsidP="0067606D">
      <w:pPr>
        <w:pStyle w:val="Brdtextmedindrag"/>
        <w:sectPr w:rsidR="0067606D" w:rsidSect="0067606D">
          <w:headerReference w:type="even" r:id="rId501"/>
          <w:headerReference w:type="default" r:id="rId502"/>
          <w:footerReference w:type="even" r:id="rId503"/>
          <w:footerReference w:type="default" r:id="rId504"/>
          <w:footerReference w:type="first" r:id="rId505"/>
          <w:type w:val="continuous"/>
          <w:pgSz w:w="11906" w:h="16838" w:code="9"/>
          <w:pgMar w:top="1304" w:right="1871" w:bottom="1531" w:left="3119" w:header="567" w:footer="1077" w:gutter="0"/>
          <w:cols w:space="720"/>
          <w:docGrid w:linePitch="360"/>
        </w:sectPr>
      </w:pPr>
      <w:r w:rsidRPr="00EB54E2">
        <w:t>3.</w:t>
      </w:r>
      <w:r>
        <w:t> </w:t>
      </w:r>
      <w:r w:rsidRPr="00EB54E2">
        <w:t>Bestämmelsen i 16</w:t>
      </w:r>
      <w:r>
        <w:t> </w:t>
      </w:r>
      <w:r w:rsidRPr="00EB54E2">
        <w:t>§ i den nya lydelsen tillämpas första gången för beskattningsår som avslutas efter den 31</w:t>
      </w:r>
      <w:r>
        <w:t> </w:t>
      </w:r>
      <w:r w:rsidRPr="00EB54E2">
        <w:t>december 2019</w:t>
      </w:r>
      <w:r>
        <w:t>.</w:t>
      </w:r>
    </w:p>
    <w:p w14:paraId="59DEBA3A" w14:textId="1F02E4DB" w:rsidR="0067606D" w:rsidRDefault="0067606D" w:rsidP="0067606D">
      <w:pPr>
        <w:pStyle w:val="Rubrik2"/>
        <w:tabs>
          <w:tab w:val="clear" w:pos="851"/>
          <w:tab w:val="left" w:pos="907"/>
        </w:tabs>
        <w:spacing w:before="0" w:after="180" w:line="300" w:lineRule="exact"/>
        <w:ind w:left="907" w:hanging="907"/>
      </w:pPr>
      <w:bookmarkStart w:id="400" w:name="_Toc19298896"/>
      <w:r w:rsidRPr="00CD6806">
        <w:lastRenderedPageBreak/>
        <w:t>Förslag till lag om ändring i inkomstskattelagen (1999:1229)</w:t>
      </w:r>
      <w:bookmarkEnd w:id="400"/>
    </w:p>
    <w:p w14:paraId="5F3E1CFA" w14:textId="4DB5A95E" w:rsidR="0067606D" w:rsidRDefault="0067606D" w:rsidP="0067606D">
      <w:pPr>
        <w:pStyle w:val="Brdtext"/>
      </w:pPr>
      <w:r w:rsidRPr="00CD6806">
        <w:t>Härigenom föreskrivs</w:t>
      </w:r>
      <w:r>
        <w:t xml:space="preserve"> i fråga om</w:t>
      </w:r>
      <w:r w:rsidRPr="00CD6806">
        <w:t xml:space="preserve"> </w:t>
      </w:r>
      <w:r>
        <w:t>inkomstskattelagen (1999:1229)</w:t>
      </w:r>
      <w:r>
        <w:rPr>
          <w:rStyle w:val="Fotnotsreferens"/>
        </w:rPr>
        <w:footnoteReference w:id="7"/>
      </w:r>
      <w:r>
        <w:t xml:space="preserve"> </w:t>
      </w:r>
    </w:p>
    <w:p w14:paraId="241CA1A7" w14:textId="25E8DC5F" w:rsidR="0067606D" w:rsidRDefault="0067606D" w:rsidP="0067606D">
      <w:pPr>
        <w:pStyle w:val="Brdtextmedindrag"/>
      </w:pPr>
      <w:r w:rsidRPr="0057125B">
        <w:rPr>
          <w:i/>
        </w:rPr>
        <w:t xml:space="preserve">dels </w:t>
      </w:r>
      <w:r w:rsidRPr="0057125B">
        <w:t xml:space="preserve">att 62 kap. 6 §, </w:t>
      </w:r>
      <w:r>
        <w:t xml:space="preserve">63 kap. 3 a §, </w:t>
      </w:r>
      <w:r w:rsidRPr="0057125B">
        <w:t>65</w:t>
      </w:r>
      <w:r>
        <w:t> </w:t>
      </w:r>
      <w:r w:rsidRPr="0057125B">
        <w:t>kap. 5 och 6</w:t>
      </w:r>
      <w:r>
        <w:t> </w:t>
      </w:r>
      <w:r w:rsidRPr="0057125B">
        <w:t>§§, 66</w:t>
      </w:r>
      <w:r>
        <w:t> </w:t>
      </w:r>
      <w:r w:rsidRPr="0057125B">
        <w:t>kap. 4 och 14</w:t>
      </w:r>
      <w:r>
        <w:t> </w:t>
      </w:r>
      <w:r w:rsidRPr="0057125B">
        <w:t>§§ och 67 kap. 4 § ska ha följande</w:t>
      </w:r>
      <w:r w:rsidRPr="00CD6806">
        <w:t xml:space="preserve"> </w:t>
      </w:r>
      <w:r>
        <w:t>lydelse,</w:t>
      </w:r>
    </w:p>
    <w:p w14:paraId="03CDAAA7" w14:textId="2AB40500" w:rsidR="0067606D" w:rsidRDefault="0067606D" w:rsidP="0067606D">
      <w:pPr>
        <w:pStyle w:val="Brdtextmedindrag"/>
      </w:pPr>
      <w:r w:rsidRPr="0057125B">
        <w:rPr>
          <w:i/>
        </w:rPr>
        <w:t>dels</w:t>
      </w:r>
      <w:r>
        <w:t xml:space="preserve"> att det ska </w:t>
      </w:r>
      <w:r w:rsidRPr="0057125B">
        <w:t>införas en ny paragraf, 67</w:t>
      </w:r>
      <w:r>
        <w:t> </w:t>
      </w:r>
      <w:r w:rsidRPr="0057125B">
        <w:t>kap. 15</w:t>
      </w:r>
      <w:r>
        <w:t> </w:t>
      </w:r>
      <w:r w:rsidRPr="0057125B">
        <w:t>a</w:t>
      </w:r>
      <w:r>
        <w:t> </w:t>
      </w:r>
      <w:r w:rsidRPr="0057125B">
        <w:t>§, av följande lydelse.</w:t>
      </w:r>
    </w:p>
    <w:p w14:paraId="57309901" w14:textId="77777777" w:rsidR="0067606D" w:rsidRPr="008B1A27" w:rsidRDefault="0067606D" w:rsidP="0067606D">
      <w:pPr>
        <w:pStyle w:val="Brdtextmedindrag"/>
      </w:pPr>
    </w:p>
    <w:tbl>
      <w:tblPr>
        <w:tblW w:w="5000" w:type="pct"/>
        <w:tblCellMar>
          <w:left w:w="170" w:type="dxa"/>
          <w:right w:w="170" w:type="dxa"/>
        </w:tblCellMar>
        <w:tblLook w:val="0000" w:firstRow="0" w:lastRow="0" w:firstColumn="0" w:lastColumn="0" w:noHBand="0" w:noVBand="0"/>
      </w:tblPr>
      <w:tblGrid>
        <w:gridCol w:w="3458"/>
        <w:gridCol w:w="3458"/>
      </w:tblGrid>
      <w:tr w:rsidR="0067606D" w:rsidRPr="00C769DA" w14:paraId="2906A747" w14:textId="77777777" w:rsidTr="0067606D">
        <w:tc>
          <w:tcPr>
            <w:tcW w:w="2500" w:type="pct"/>
            <w:tcMar>
              <w:left w:w="0" w:type="dxa"/>
            </w:tcMar>
          </w:tcPr>
          <w:p w14:paraId="04186A17" w14:textId="77777777" w:rsidR="0067606D" w:rsidRDefault="0067606D" w:rsidP="0067606D">
            <w:pPr>
              <w:pStyle w:val="LagRubrik2"/>
            </w:pPr>
            <w:r>
              <w:t>Nuvarande lydelse</w:t>
            </w:r>
          </w:p>
        </w:tc>
        <w:tc>
          <w:tcPr>
            <w:tcW w:w="2500" w:type="pct"/>
            <w:tcMar>
              <w:right w:w="0" w:type="dxa"/>
            </w:tcMar>
          </w:tcPr>
          <w:p w14:paraId="37AAA848" w14:textId="77777777" w:rsidR="0067606D" w:rsidRDefault="0067606D" w:rsidP="0067606D">
            <w:pPr>
              <w:pStyle w:val="LagRubrik2"/>
            </w:pPr>
            <w:r>
              <w:t>Föreslagen lydelse</w:t>
            </w:r>
          </w:p>
        </w:tc>
      </w:tr>
    </w:tbl>
    <w:p w14:paraId="55805B6E" w14:textId="12D68C52" w:rsidR="0067606D" w:rsidRDefault="0067606D" w:rsidP="0067606D">
      <w:pPr>
        <w:pStyle w:val="Brdtext"/>
        <w:spacing w:before="260"/>
        <w:jc w:val="center"/>
        <w:rPr>
          <w:b/>
        </w:rPr>
      </w:pPr>
      <w:r>
        <w:rPr>
          <w:b/>
        </w:rPr>
        <w:t>62 kap.</w:t>
      </w:r>
    </w:p>
    <w:p w14:paraId="38406B05" w14:textId="7FEBF8C4" w:rsidR="0067606D" w:rsidRDefault="0067606D" w:rsidP="0067606D">
      <w:pPr>
        <w:pStyle w:val="Brdtext"/>
        <w:jc w:val="center"/>
      </w:pPr>
      <w:r>
        <w:t>6 </w:t>
      </w:r>
      <w:r w:rsidRPr="004459DE">
        <w:t>§</w:t>
      </w:r>
      <w:r>
        <w:rPr>
          <w:rStyle w:val="Fotnotsreferens"/>
        </w:rPr>
        <w:footnoteReference w:id="8"/>
      </w:r>
    </w:p>
    <w:p w14:paraId="5D3A9B55" w14:textId="058EC9DC" w:rsidR="0067606D" w:rsidRDefault="0067606D" w:rsidP="0067606D">
      <w:pPr>
        <w:pStyle w:val="Brdtextmedindrag"/>
      </w:pPr>
      <w:r>
        <w:t>Allmänt avdrag ska göras för obligatoriska utländska social</w:t>
      </w:r>
      <w:r>
        <w:softHyphen/>
        <w:t>försäkringsavgifter under förutsättning att</w:t>
      </w:r>
    </w:p>
    <w:p w14:paraId="2C66044A" w14:textId="77777777" w:rsidR="0067606D" w:rsidRPr="00093060" w:rsidRDefault="0067606D" w:rsidP="0067606D">
      <w:pPr>
        <w:pStyle w:val="Brdtextmedindrag"/>
      </w:pPr>
      <w:r>
        <w:t>1. den avgiftsgrundande intäkten ska tas upp som intäkt för beskattningsåret i Sverige, och</w:t>
      </w:r>
    </w:p>
    <w:tbl>
      <w:tblPr>
        <w:tblW w:w="5001" w:type="pct"/>
        <w:tblCellMar>
          <w:left w:w="170" w:type="dxa"/>
          <w:right w:w="170" w:type="dxa"/>
        </w:tblCellMar>
        <w:tblLook w:val="0000" w:firstRow="0" w:lastRow="0" w:firstColumn="0" w:lastColumn="0" w:noHBand="0" w:noVBand="0"/>
      </w:tblPr>
      <w:tblGrid>
        <w:gridCol w:w="3458"/>
        <w:gridCol w:w="3459"/>
      </w:tblGrid>
      <w:tr w:rsidR="0067606D" w14:paraId="00E45C70" w14:textId="77777777" w:rsidTr="0067606D">
        <w:tc>
          <w:tcPr>
            <w:tcW w:w="2500" w:type="pct"/>
            <w:tcMar>
              <w:left w:w="0" w:type="dxa"/>
            </w:tcMar>
          </w:tcPr>
          <w:p w14:paraId="30AE2990" w14:textId="77777777" w:rsidR="0067606D" w:rsidRDefault="0067606D" w:rsidP="0067606D">
            <w:pPr>
              <w:pStyle w:val="Brdtextmedindrag"/>
            </w:pPr>
            <w:r w:rsidRPr="00093060">
              <w:t>2.</w:t>
            </w:r>
            <w:r>
              <w:t> </w:t>
            </w:r>
            <w:r w:rsidRPr="00093060">
              <w:t>den skattskyldige enligt slutligt fastställd debitering eller liknande ska betala avgifterna</w:t>
            </w:r>
          </w:p>
          <w:p w14:paraId="247D466A" w14:textId="77777777" w:rsidR="0067606D" w:rsidRDefault="0067606D" w:rsidP="0067606D">
            <w:pPr>
              <w:pStyle w:val="Brdtextmedindrag"/>
            </w:pPr>
          </w:p>
          <w:p w14:paraId="750326D3" w14:textId="77777777" w:rsidR="0067606D" w:rsidRDefault="0067606D" w:rsidP="0067606D">
            <w:pPr>
              <w:pStyle w:val="Brdtextmedindrag"/>
              <w:rPr>
                <w:i/>
              </w:rPr>
            </w:pPr>
            <w:r w:rsidRPr="00093060">
              <w:t>–</w:t>
            </w:r>
            <w:r>
              <w:t> </w:t>
            </w:r>
            <w:r w:rsidRPr="00093060">
              <w:rPr>
                <w:i/>
              </w:rPr>
              <w:t>i överensstämmelse med</w:t>
            </w:r>
            <w:r w:rsidRPr="00093060">
              <w:t xml:space="preserve"> den konvention som avses i lagen (2013:134) om nordisk konvention om social trygghet, </w:t>
            </w:r>
            <w:r w:rsidRPr="00093060">
              <w:rPr>
                <w:i/>
              </w:rPr>
              <w:t>eller</w:t>
            </w:r>
          </w:p>
          <w:p w14:paraId="1869929A" w14:textId="77777777" w:rsidR="0067606D" w:rsidRDefault="0067606D" w:rsidP="0067606D">
            <w:pPr>
              <w:pStyle w:val="Brdtextmedindrag"/>
            </w:pPr>
          </w:p>
          <w:p w14:paraId="2529D9E4" w14:textId="77777777" w:rsidR="0067606D" w:rsidRDefault="0067606D" w:rsidP="0067606D">
            <w:pPr>
              <w:pStyle w:val="Brdtextmedindrag"/>
            </w:pPr>
          </w:p>
          <w:p w14:paraId="5198BF4B" w14:textId="77777777" w:rsidR="0067606D" w:rsidRDefault="0067606D" w:rsidP="0067606D">
            <w:pPr>
              <w:pStyle w:val="Brdtextmedindrag"/>
            </w:pPr>
          </w:p>
          <w:p w14:paraId="6BEF7450" w14:textId="77777777" w:rsidR="0067606D" w:rsidRDefault="0067606D" w:rsidP="0067606D">
            <w:pPr>
              <w:pStyle w:val="Brdtextmedindrag"/>
            </w:pPr>
          </w:p>
          <w:p w14:paraId="5C4E199F" w14:textId="77777777" w:rsidR="0067606D" w:rsidRDefault="0067606D" w:rsidP="0067606D">
            <w:pPr>
              <w:pStyle w:val="Brdtextmedindrag"/>
            </w:pPr>
          </w:p>
          <w:p w14:paraId="3B39CCA4" w14:textId="77777777" w:rsidR="0067606D" w:rsidRDefault="0067606D" w:rsidP="0067606D">
            <w:pPr>
              <w:pStyle w:val="Brdtextmedindrag"/>
            </w:pPr>
          </w:p>
          <w:p w14:paraId="1A56736A" w14:textId="669B7722" w:rsidR="0067606D" w:rsidRDefault="0067606D" w:rsidP="0067606D">
            <w:pPr>
              <w:pStyle w:val="Brdtextmedindrag"/>
            </w:pPr>
            <w:r w:rsidRPr="00E674F6">
              <w:t>–</w:t>
            </w:r>
            <w:r>
              <w:t> </w:t>
            </w:r>
            <w:r w:rsidRPr="00E674F6">
              <w:rPr>
                <w:i/>
              </w:rPr>
              <w:t>till följd av att den skattskyldige enligt</w:t>
            </w:r>
            <w:r w:rsidRPr="00E674F6">
              <w:t xml:space="preserve"> Europaparlamentets och rådets förordning (EG) nr 883/2004 av den 29</w:t>
            </w:r>
            <w:r>
              <w:t> </w:t>
            </w:r>
            <w:r w:rsidRPr="00E674F6">
              <w:t xml:space="preserve">april 2004 om samordning av de sociala trygghetssystemen </w:t>
            </w:r>
            <w:r w:rsidRPr="00E674F6">
              <w:rPr>
                <w:i/>
              </w:rPr>
              <w:t>ska omfattas av ett annat lands lagstiftning om social trygghet.</w:t>
            </w:r>
          </w:p>
        </w:tc>
        <w:tc>
          <w:tcPr>
            <w:tcW w:w="2500" w:type="pct"/>
          </w:tcPr>
          <w:p w14:paraId="1FFD2E22" w14:textId="54E99CAA" w:rsidR="0067606D" w:rsidRDefault="0067606D" w:rsidP="0067606D">
            <w:pPr>
              <w:pStyle w:val="Brdtextmedindrag"/>
            </w:pPr>
            <w:r w:rsidRPr="00093060">
              <w:t>2.</w:t>
            </w:r>
            <w:r>
              <w:t> </w:t>
            </w:r>
            <w:r w:rsidRPr="00093060">
              <w:t xml:space="preserve">den skattskyldige enligt slutligt fastställd debitering eller liknande ska betala avgifterna </w:t>
            </w:r>
            <w:r w:rsidRPr="00093060">
              <w:rPr>
                <w:i/>
              </w:rPr>
              <w:t>i överensstämmelse med</w:t>
            </w:r>
          </w:p>
          <w:p w14:paraId="4EDF941C" w14:textId="77777777" w:rsidR="0067606D" w:rsidRDefault="0067606D" w:rsidP="0067606D">
            <w:pPr>
              <w:pStyle w:val="Brdtextmedindrag"/>
            </w:pPr>
            <w:r w:rsidRPr="00093060">
              <w:t>–</w:t>
            </w:r>
            <w:r>
              <w:t> </w:t>
            </w:r>
            <w:r w:rsidRPr="00093060">
              <w:t>den konvention som avses i lagen (2013:134) om nordisk konvention om social trygghet,</w:t>
            </w:r>
          </w:p>
          <w:p w14:paraId="7241D421" w14:textId="77777777" w:rsidR="0067606D" w:rsidRDefault="0067606D" w:rsidP="0067606D">
            <w:pPr>
              <w:pStyle w:val="Brdtextmedindrag"/>
            </w:pPr>
          </w:p>
          <w:p w14:paraId="6273EDA6" w14:textId="7FDA27CB" w:rsidR="0067606D" w:rsidRDefault="0067606D" w:rsidP="0067606D">
            <w:pPr>
              <w:pStyle w:val="Brdtextmedindrag"/>
            </w:pPr>
            <w:r w:rsidRPr="00E674F6">
              <w:t>–</w:t>
            </w:r>
            <w:r>
              <w:t> </w:t>
            </w:r>
            <w:r w:rsidRPr="00E674F6">
              <w:rPr>
                <w:i/>
              </w:rPr>
              <w:t>rådets förordning (EEG) nr 1408/71 av den 1</w:t>
            </w:r>
            <w:r>
              <w:rPr>
                <w:i/>
              </w:rPr>
              <w:t> </w:t>
            </w:r>
            <w:r w:rsidRPr="00E674F6">
              <w:rPr>
                <w:i/>
              </w:rPr>
              <w:t>juni 1971 om tillämpningen av systemen för social trygghet när anställda, egenföretagare eller deras familjemedlemmar flyttar inom gemenskapen, eller</w:t>
            </w:r>
          </w:p>
          <w:p w14:paraId="41B8ABE2" w14:textId="1470D64B" w:rsidR="0067606D" w:rsidRDefault="0067606D" w:rsidP="0067606D">
            <w:pPr>
              <w:pStyle w:val="Brdtextmedindrag"/>
            </w:pPr>
            <w:r w:rsidRPr="00E674F6">
              <w:t>–</w:t>
            </w:r>
            <w:r>
              <w:t> </w:t>
            </w:r>
            <w:r w:rsidRPr="00E674F6">
              <w:t>Europaparlamentets och rådets förordning (EG) nr 883/2004 av den 29</w:t>
            </w:r>
            <w:r>
              <w:t> </w:t>
            </w:r>
            <w:r w:rsidRPr="00E674F6">
              <w:t>april 2004 om samordning av de sociala trygghetssystemen.</w:t>
            </w:r>
          </w:p>
        </w:tc>
      </w:tr>
    </w:tbl>
    <w:p w14:paraId="0351F1FE" w14:textId="180F516B" w:rsidR="0067606D" w:rsidRDefault="0067606D" w:rsidP="0067606D">
      <w:pPr>
        <w:pStyle w:val="Brdtextmedindrag"/>
      </w:pPr>
      <w:r w:rsidRPr="00E674F6">
        <w:t>Om avgifterna sätts ned, ska motsvarande belopp tas upp i inkomstslaget tjänst det beskattningsår då debiteringen ändras.</w:t>
      </w:r>
    </w:p>
    <w:p w14:paraId="2ABDF5C5" w14:textId="77777777" w:rsidR="0067606D" w:rsidRDefault="0067606D" w:rsidP="0067606D">
      <w:pPr>
        <w:pStyle w:val="Brdtextmedindrag"/>
        <w:ind w:firstLine="0"/>
      </w:pPr>
    </w:p>
    <w:tbl>
      <w:tblPr>
        <w:tblW w:w="5000" w:type="pct"/>
        <w:tblCellMar>
          <w:left w:w="170" w:type="dxa"/>
          <w:right w:w="170" w:type="dxa"/>
        </w:tblCellMar>
        <w:tblLook w:val="0000" w:firstRow="0" w:lastRow="0" w:firstColumn="0" w:lastColumn="0" w:noHBand="0" w:noVBand="0"/>
      </w:tblPr>
      <w:tblGrid>
        <w:gridCol w:w="6916"/>
      </w:tblGrid>
      <w:tr w:rsidR="0067606D" w:rsidRPr="002B5884" w14:paraId="3E87CA35" w14:textId="77777777" w:rsidTr="0067606D">
        <w:tc>
          <w:tcPr>
            <w:tcW w:w="5000" w:type="pct"/>
            <w:tcMar>
              <w:left w:w="0" w:type="dxa"/>
            </w:tcMar>
          </w:tcPr>
          <w:p w14:paraId="63689778" w14:textId="055EFAC8" w:rsidR="0067606D" w:rsidRPr="00CE45B0" w:rsidRDefault="0067606D" w:rsidP="0067606D">
            <w:pPr>
              <w:pStyle w:val="LagRubrik2"/>
              <w:jc w:val="center"/>
            </w:pPr>
            <w:r w:rsidRPr="00CE45B0">
              <w:t>Nuvarande lydelse</w:t>
            </w:r>
          </w:p>
        </w:tc>
      </w:tr>
    </w:tbl>
    <w:p w14:paraId="40647D73" w14:textId="4BF0A258" w:rsidR="0067606D" w:rsidRPr="00CE45B0" w:rsidRDefault="0067606D" w:rsidP="0067606D">
      <w:pPr>
        <w:pStyle w:val="Brdtext"/>
        <w:spacing w:before="260"/>
        <w:jc w:val="center"/>
        <w:rPr>
          <w:b/>
        </w:rPr>
      </w:pPr>
      <w:r w:rsidRPr="00CE45B0">
        <w:rPr>
          <w:b/>
        </w:rPr>
        <w:t>63 kap.</w:t>
      </w:r>
    </w:p>
    <w:p w14:paraId="6A2D7BC4" w14:textId="316510CD" w:rsidR="0067606D" w:rsidRPr="00CE45B0" w:rsidRDefault="0067606D" w:rsidP="0067606D">
      <w:pPr>
        <w:pStyle w:val="Brdtext"/>
        <w:jc w:val="center"/>
      </w:pPr>
      <w:r w:rsidRPr="00CE45B0">
        <w:t>3 a §</w:t>
      </w:r>
    </w:p>
    <w:p w14:paraId="61BB4C66" w14:textId="4E345649" w:rsidR="0067606D" w:rsidRDefault="0067606D" w:rsidP="0067606D">
      <w:pPr>
        <w:pStyle w:val="Brdtextmedindrag"/>
      </w:pPr>
      <w:r w:rsidRPr="00CE45B0">
        <w:t>För dem som vid beskattningsårets ingång har fyllt 65 år är grundavdraget beloppet enligt 3</w:t>
      </w:r>
      <w:r>
        <w:t> </w:t>
      </w:r>
      <w:r w:rsidRPr="00CE45B0">
        <w:t>§ med tillägg av följande särskilda belopp.</w:t>
      </w:r>
    </w:p>
    <w:p w14:paraId="48DF0583" w14:textId="77777777" w:rsidR="0067606D" w:rsidRDefault="0067606D">
      <w:pPr>
        <w:jc w:val="left"/>
        <w:rPr>
          <w:rFonts w:eastAsia="Times New Roman" w:cs="Times New Roman"/>
          <w:spacing w:val="-4"/>
          <w:szCs w:val="20"/>
        </w:rPr>
      </w:pPr>
      <w:r>
        <w:br w:type="page"/>
      </w:r>
    </w:p>
    <w:tbl>
      <w:tblPr>
        <w:tblW w:w="5000" w:type="pct"/>
        <w:tblCellMar>
          <w:left w:w="170" w:type="dxa"/>
          <w:right w:w="170" w:type="dxa"/>
        </w:tblCellMar>
        <w:tblLook w:val="0000" w:firstRow="0" w:lastRow="0" w:firstColumn="0" w:lastColumn="0" w:noHBand="0" w:noVBand="0"/>
      </w:tblPr>
      <w:tblGrid>
        <w:gridCol w:w="3458"/>
        <w:gridCol w:w="3458"/>
      </w:tblGrid>
      <w:tr w:rsidR="0067606D" w14:paraId="1804885C" w14:textId="77777777" w:rsidTr="0067606D">
        <w:tc>
          <w:tcPr>
            <w:tcW w:w="2500" w:type="pct"/>
            <w:tcMar>
              <w:left w:w="0" w:type="dxa"/>
            </w:tcMar>
          </w:tcPr>
          <w:p w14:paraId="55474C96" w14:textId="61B969F7" w:rsidR="0067606D" w:rsidRPr="00112D98" w:rsidRDefault="0067606D" w:rsidP="0067606D">
            <w:pPr>
              <w:pStyle w:val="Brdtext"/>
              <w:rPr>
                <w:i/>
                <w:u w:val="single"/>
              </w:rPr>
            </w:pPr>
            <w:r w:rsidRPr="00112D98">
              <w:rPr>
                <w:i/>
                <w:u w:val="single"/>
              </w:rPr>
              <w:lastRenderedPageBreak/>
              <w:t>Fastställd förvärvsinkomst</w:t>
            </w:r>
          </w:p>
          <w:p w14:paraId="2B51F068" w14:textId="77777777" w:rsidR="0067606D" w:rsidRDefault="0067606D" w:rsidP="0067606D">
            <w:pPr>
              <w:pStyle w:val="Brdtext"/>
            </w:pPr>
          </w:p>
          <w:p w14:paraId="01809E6D" w14:textId="77777777" w:rsidR="0067606D" w:rsidRDefault="0067606D" w:rsidP="0067606D">
            <w:pPr>
              <w:pStyle w:val="Brdtext"/>
            </w:pPr>
            <w:r>
              <w:t>överstiger inte 0,99 prisbasbelopp</w:t>
            </w:r>
          </w:p>
          <w:p w14:paraId="3E4A6A81" w14:textId="77777777" w:rsidR="0067606D" w:rsidRDefault="0067606D" w:rsidP="0067606D">
            <w:pPr>
              <w:pStyle w:val="Brdtext"/>
            </w:pPr>
          </w:p>
          <w:p w14:paraId="47E4A577" w14:textId="77777777" w:rsidR="0067606D" w:rsidRDefault="0067606D" w:rsidP="0067606D">
            <w:pPr>
              <w:pStyle w:val="Brdtext"/>
            </w:pPr>
            <w:r>
              <w:t xml:space="preserve">överstiger 0,99 men inte 1,11 prisbasbelopp </w:t>
            </w:r>
          </w:p>
          <w:p w14:paraId="29AC99ED" w14:textId="77777777" w:rsidR="0067606D" w:rsidRDefault="0067606D" w:rsidP="0067606D">
            <w:pPr>
              <w:pStyle w:val="Brdtext"/>
            </w:pPr>
          </w:p>
          <w:p w14:paraId="5D99EED0" w14:textId="77777777" w:rsidR="0067606D" w:rsidRDefault="0067606D" w:rsidP="0067606D">
            <w:pPr>
              <w:pStyle w:val="Brdtext"/>
            </w:pPr>
          </w:p>
          <w:p w14:paraId="756B99F8" w14:textId="77777777" w:rsidR="0067606D" w:rsidRDefault="0067606D" w:rsidP="0067606D">
            <w:pPr>
              <w:pStyle w:val="Brdtext"/>
            </w:pPr>
            <w:r>
              <w:t xml:space="preserve">överstiger 1,11 men inte 2,72 prisbasbelopp </w:t>
            </w:r>
          </w:p>
          <w:p w14:paraId="3BFEBB53" w14:textId="77777777" w:rsidR="0067606D" w:rsidRDefault="0067606D" w:rsidP="0067606D">
            <w:pPr>
              <w:pStyle w:val="Brdtext"/>
            </w:pPr>
          </w:p>
          <w:p w14:paraId="36653F49" w14:textId="77777777" w:rsidR="0067606D" w:rsidRDefault="0067606D" w:rsidP="0067606D">
            <w:pPr>
              <w:pStyle w:val="Brdtext"/>
            </w:pPr>
          </w:p>
          <w:p w14:paraId="6539AF14" w14:textId="77777777" w:rsidR="0067606D" w:rsidRDefault="0067606D" w:rsidP="0067606D">
            <w:pPr>
              <w:pStyle w:val="Brdtext"/>
            </w:pPr>
            <w:r>
              <w:t xml:space="preserve">överstiger 2,72 men inte 3,11 prisbasbelopp </w:t>
            </w:r>
          </w:p>
          <w:p w14:paraId="70FE911E" w14:textId="77777777" w:rsidR="0067606D" w:rsidRDefault="0067606D" w:rsidP="0067606D">
            <w:pPr>
              <w:pStyle w:val="Brdtext"/>
            </w:pPr>
          </w:p>
          <w:p w14:paraId="71121997" w14:textId="77777777" w:rsidR="0067606D" w:rsidRDefault="0067606D" w:rsidP="0067606D">
            <w:pPr>
              <w:pStyle w:val="Brdtext"/>
            </w:pPr>
          </w:p>
          <w:p w14:paraId="5E6CB30F" w14:textId="77777777" w:rsidR="0067606D" w:rsidRDefault="0067606D" w:rsidP="0067606D">
            <w:pPr>
              <w:pStyle w:val="Brdtext"/>
            </w:pPr>
            <w:r>
              <w:t xml:space="preserve">överstiger 3,11 men inte 3,21 prisbasbelopp </w:t>
            </w:r>
          </w:p>
          <w:p w14:paraId="0B1E345F" w14:textId="77777777" w:rsidR="0067606D" w:rsidRDefault="0067606D" w:rsidP="0067606D">
            <w:pPr>
              <w:pStyle w:val="Brdtext"/>
            </w:pPr>
          </w:p>
          <w:p w14:paraId="20CBE5E6" w14:textId="77777777" w:rsidR="0067606D" w:rsidRDefault="0067606D" w:rsidP="0067606D">
            <w:pPr>
              <w:pStyle w:val="Brdtext"/>
            </w:pPr>
          </w:p>
          <w:p w14:paraId="493F63AC" w14:textId="77777777" w:rsidR="0067606D" w:rsidRDefault="0067606D" w:rsidP="0067606D">
            <w:pPr>
              <w:pStyle w:val="Brdtext"/>
            </w:pPr>
            <w:r>
              <w:t xml:space="preserve">överstiger 3,21 men inte 4,45 prisbasbelopp </w:t>
            </w:r>
          </w:p>
          <w:p w14:paraId="1FDFA364" w14:textId="77777777" w:rsidR="0067606D" w:rsidRDefault="0067606D" w:rsidP="0067606D">
            <w:pPr>
              <w:pStyle w:val="Brdtext"/>
            </w:pPr>
          </w:p>
          <w:p w14:paraId="618BE800" w14:textId="77777777" w:rsidR="0067606D" w:rsidRDefault="0067606D" w:rsidP="0067606D">
            <w:pPr>
              <w:pStyle w:val="Brdtext"/>
            </w:pPr>
          </w:p>
          <w:p w14:paraId="4F503C70" w14:textId="77777777" w:rsidR="0067606D" w:rsidRDefault="0067606D" w:rsidP="0067606D">
            <w:pPr>
              <w:pStyle w:val="Brdtext"/>
            </w:pPr>
            <w:r>
              <w:t xml:space="preserve">överstiger </w:t>
            </w:r>
            <w:r w:rsidRPr="00394119">
              <w:t>4,45</w:t>
            </w:r>
            <w:r>
              <w:t xml:space="preserve"> men inte </w:t>
            </w:r>
            <w:r w:rsidRPr="00BE4204">
              <w:rPr>
                <w:i/>
              </w:rPr>
              <w:t>5,31</w:t>
            </w:r>
            <w:r>
              <w:t xml:space="preserve"> prisbasbelopp </w:t>
            </w:r>
          </w:p>
          <w:p w14:paraId="542B78DE" w14:textId="77777777" w:rsidR="0067606D" w:rsidRDefault="0067606D" w:rsidP="0067606D">
            <w:pPr>
              <w:pStyle w:val="Brdtext"/>
            </w:pPr>
          </w:p>
          <w:p w14:paraId="22C8B0DF" w14:textId="77777777" w:rsidR="0067606D" w:rsidRDefault="0067606D" w:rsidP="0067606D">
            <w:pPr>
              <w:pStyle w:val="Brdtext"/>
            </w:pPr>
          </w:p>
          <w:p w14:paraId="083614C9" w14:textId="2CE7BF00" w:rsidR="0067606D" w:rsidRPr="00BE4204" w:rsidRDefault="0067606D" w:rsidP="0067606D">
            <w:pPr>
              <w:pStyle w:val="Brdtext"/>
              <w:rPr>
                <w:i/>
              </w:rPr>
            </w:pPr>
            <w:r w:rsidRPr="00BE4204">
              <w:rPr>
                <w:i/>
              </w:rPr>
              <w:t xml:space="preserve">överstiger 5,31 men inte 7,88 prisbasbelopp </w:t>
            </w:r>
          </w:p>
          <w:p w14:paraId="1DC81839" w14:textId="77777777" w:rsidR="0067606D" w:rsidRDefault="0067606D" w:rsidP="0067606D">
            <w:pPr>
              <w:pStyle w:val="Brdtext"/>
            </w:pPr>
          </w:p>
          <w:p w14:paraId="2055F4D6" w14:textId="77777777" w:rsidR="0067606D" w:rsidRDefault="0067606D" w:rsidP="0067606D">
            <w:pPr>
              <w:pStyle w:val="Brdtext"/>
            </w:pPr>
          </w:p>
          <w:p w14:paraId="1C9E7D14" w14:textId="77777777" w:rsidR="0067606D" w:rsidRDefault="0067606D" w:rsidP="0067606D">
            <w:pPr>
              <w:pStyle w:val="Brdtext"/>
            </w:pPr>
            <w:r>
              <w:t xml:space="preserve">överstiger 7,88 men inte 8,08 prisbasbelopp </w:t>
            </w:r>
          </w:p>
          <w:p w14:paraId="073118BF" w14:textId="77777777" w:rsidR="0067606D" w:rsidRDefault="0067606D" w:rsidP="0067606D">
            <w:pPr>
              <w:pStyle w:val="Brdtext"/>
            </w:pPr>
          </w:p>
          <w:p w14:paraId="018F1EDF" w14:textId="77777777" w:rsidR="0067606D" w:rsidRDefault="0067606D" w:rsidP="0067606D">
            <w:pPr>
              <w:pStyle w:val="Brdtext"/>
            </w:pPr>
          </w:p>
          <w:p w14:paraId="6AA00F6D" w14:textId="77777777" w:rsidR="0067606D" w:rsidRDefault="0067606D" w:rsidP="0067606D">
            <w:pPr>
              <w:pStyle w:val="Brdtext"/>
            </w:pPr>
            <w:r>
              <w:t xml:space="preserve">överstiger 8,08 men inte </w:t>
            </w:r>
            <w:r w:rsidRPr="00BE4204">
              <w:rPr>
                <w:i/>
              </w:rPr>
              <w:t>13,54</w:t>
            </w:r>
            <w:r>
              <w:t xml:space="preserve"> prisbasbelopp </w:t>
            </w:r>
          </w:p>
          <w:p w14:paraId="197CAE34" w14:textId="77777777" w:rsidR="0067606D" w:rsidRDefault="0067606D" w:rsidP="0067606D">
            <w:pPr>
              <w:pStyle w:val="Brdtext"/>
            </w:pPr>
          </w:p>
          <w:p w14:paraId="5F33CB85" w14:textId="5679FD58" w:rsidR="0067606D" w:rsidRDefault="0067606D" w:rsidP="0067606D">
            <w:pPr>
              <w:pStyle w:val="Brdtext"/>
            </w:pPr>
          </w:p>
          <w:p w14:paraId="611383DB" w14:textId="77777777" w:rsidR="0067606D" w:rsidRDefault="0067606D" w:rsidP="0067606D">
            <w:pPr>
              <w:pStyle w:val="Brdtext"/>
            </w:pPr>
            <w:r>
              <w:t xml:space="preserve">överstiger </w:t>
            </w:r>
            <w:r w:rsidRPr="00BE4204">
              <w:rPr>
                <w:i/>
              </w:rPr>
              <w:t>13,54</w:t>
            </w:r>
            <w:r>
              <w:t xml:space="preserve"> men inte 34 prisbasbelopp </w:t>
            </w:r>
          </w:p>
          <w:p w14:paraId="44B660E5" w14:textId="77777777" w:rsidR="0067606D" w:rsidRDefault="0067606D" w:rsidP="0067606D">
            <w:pPr>
              <w:pStyle w:val="Brdtext"/>
            </w:pPr>
          </w:p>
          <w:p w14:paraId="23B00018" w14:textId="77777777" w:rsidR="0067606D" w:rsidRDefault="0067606D" w:rsidP="0067606D">
            <w:pPr>
              <w:pStyle w:val="Brdtext"/>
            </w:pPr>
          </w:p>
          <w:p w14:paraId="4D71EBDF" w14:textId="32005676" w:rsidR="0067606D" w:rsidRDefault="0067606D" w:rsidP="0067606D">
            <w:pPr>
              <w:pStyle w:val="Brdtext"/>
            </w:pPr>
            <w:r>
              <w:t>överstiger 34 prisbasbelopp</w:t>
            </w:r>
          </w:p>
        </w:tc>
        <w:tc>
          <w:tcPr>
            <w:tcW w:w="2500" w:type="pct"/>
            <w:tcMar>
              <w:right w:w="0" w:type="dxa"/>
            </w:tcMar>
          </w:tcPr>
          <w:p w14:paraId="09F2ADBE" w14:textId="77777777" w:rsidR="0067606D" w:rsidRPr="00112D98" w:rsidRDefault="0067606D" w:rsidP="0067606D">
            <w:pPr>
              <w:pStyle w:val="Brdtext"/>
              <w:rPr>
                <w:i/>
                <w:u w:val="single"/>
              </w:rPr>
            </w:pPr>
            <w:r w:rsidRPr="00112D98">
              <w:rPr>
                <w:i/>
                <w:u w:val="single"/>
              </w:rPr>
              <w:t>Särskilt belopp</w:t>
            </w:r>
          </w:p>
          <w:p w14:paraId="3E000161" w14:textId="77777777" w:rsidR="0067606D" w:rsidRDefault="0067606D" w:rsidP="0067606D">
            <w:pPr>
              <w:pStyle w:val="Brdtext"/>
            </w:pPr>
          </w:p>
          <w:p w14:paraId="2141B849" w14:textId="77777777" w:rsidR="0067606D" w:rsidRDefault="0067606D" w:rsidP="0067606D">
            <w:pPr>
              <w:pStyle w:val="Brdtext"/>
            </w:pPr>
            <w:r>
              <w:t xml:space="preserve">0,687 prisbasbelopp </w:t>
            </w:r>
          </w:p>
          <w:p w14:paraId="63941BF2" w14:textId="77777777" w:rsidR="0067606D" w:rsidRDefault="0067606D" w:rsidP="0067606D">
            <w:pPr>
              <w:pStyle w:val="Brdtext"/>
            </w:pPr>
          </w:p>
          <w:p w14:paraId="440106FA" w14:textId="77777777" w:rsidR="0067606D" w:rsidRDefault="0067606D" w:rsidP="0067606D">
            <w:pPr>
              <w:pStyle w:val="Brdtext"/>
            </w:pPr>
            <w:r>
              <w:t xml:space="preserve">0,885 prisbasbelopp minskat med 20 procent av den fastställda förvärvsinkomsten </w:t>
            </w:r>
          </w:p>
          <w:p w14:paraId="76758C85" w14:textId="77777777" w:rsidR="0067606D" w:rsidRDefault="0067606D" w:rsidP="0067606D">
            <w:pPr>
              <w:pStyle w:val="Brdtext"/>
            </w:pPr>
          </w:p>
          <w:p w14:paraId="169CB325" w14:textId="6890B310" w:rsidR="0067606D" w:rsidRDefault="0067606D" w:rsidP="0067606D">
            <w:pPr>
              <w:pStyle w:val="Brdtext"/>
            </w:pPr>
            <w:r>
              <w:t xml:space="preserve">0,600 prisbasbelopp ökat med 5,7 procent av den fastställda förvärvsinkomsten </w:t>
            </w:r>
          </w:p>
          <w:p w14:paraId="14914A6A" w14:textId="77777777" w:rsidR="0067606D" w:rsidRDefault="0067606D" w:rsidP="0067606D">
            <w:pPr>
              <w:pStyle w:val="Brdtext"/>
            </w:pPr>
          </w:p>
          <w:p w14:paraId="24E09249" w14:textId="77777777" w:rsidR="0067606D" w:rsidRDefault="0067606D" w:rsidP="0067606D">
            <w:pPr>
              <w:pStyle w:val="Brdtext"/>
            </w:pPr>
            <w:r>
              <w:t xml:space="preserve">34 procent av den fastställda förvärvsinkomsten minskat med 0,169 prisbasbelopp </w:t>
            </w:r>
          </w:p>
          <w:p w14:paraId="5658C2D3" w14:textId="77777777" w:rsidR="0067606D" w:rsidRDefault="0067606D" w:rsidP="0067606D">
            <w:pPr>
              <w:pStyle w:val="Brdtext"/>
            </w:pPr>
          </w:p>
          <w:p w14:paraId="2636FD5C" w14:textId="212311C9" w:rsidR="0067606D" w:rsidRDefault="0067606D" w:rsidP="0067606D">
            <w:pPr>
              <w:pStyle w:val="Brdtext"/>
            </w:pPr>
            <w:r>
              <w:t xml:space="preserve">44 procent av den fastställda förvärvsinkomsten minskat med </w:t>
            </w:r>
            <w:r w:rsidRPr="00934A19">
              <w:t>0,48</w:t>
            </w:r>
            <w:r>
              <w:t xml:space="preserve"> prisbasbelopp </w:t>
            </w:r>
          </w:p>
          <w:p w14:paraId="26A26AB2" w14:textId="77777777" w:rsidR="0067606D" w:rsidRDefault="0067606D" w:rsidP="0067606D">
            <w:pPr>
              <w:pStyle w:val="Brdtext"/>
            </w:pPr>
          </w:p>
          <w:p w14:paraId="3FE3F1F3" w14:textId="12324A67" w:rsidR="0067606D" w:rsidRDefault="0067606D" w:rsidP="0067606D">
            <w:pPr>
              <w:pStyle w:val="Brdtext"/>
            </w:pPr>
            <w:r>
              <w:t xml:space="preserve">0,207 prisbasbelopp ökat med 22,8 procent av den fastställda förvärvsinkomsten </w:t>
            </w:r>
          </w:p>
          <w:p w14:paraId="26C5D577" w14:textId="77777777" w:rsidR="0067606D" w:rsidRDefault="0067606D" w:rsidP="0067606D">
            <w:pPr>
              <w:pStyle w:val="Brdtext"/>
            </w:pPr>
          </w:p>
          <w:p w14:paraId="0E9AF613" w14:textId="77777777" w:rsidR="0067606D" w:rsidRDefault="0067606D" w:rsidP="0067606D">
            <w:pPr>
              <w:pStyle w:val="Brdtext"/>
            </w:pPr>
            <w:r w:rsidRPr="00BE4204">
              <w:rPr>
                <w:i/>
              </w:rPr>
              <w:t>1,397</w:t>
            </w:r>
            <w:r>
              <w:t xml:space="preserve"> prisbasbelopp </w:t>
            </w:r>
            <w:r w:rsidRPr="00934A19">
              <w:rPr>
                <w:i/>
              </w:rPr>
              <w:t>minskat</w:t>
            </w:r>
            <w:r>
              <w:t xml:space="preserve"> med </w:t>
            </w:r>
            <w:r w:rsidRPr="00BE4204">
              <w:rPr>
                <w:i/>
              </w:rPr>
              <w:t>3,9</w:t>
            </w:r>
            <w:r>
              <w:t xml:space="preserve"> procent av den fastställda förvärvsinkomsten </w:t>
            </w:r>
          </w:p>
          <w:p w14:paraId="69DEE116" w14:textId="40D0FF87" w:rsidR="0067606D" w:rsidRDefault="0067606D" w:rsidP="0067606D">
            <w:pPr>
              <w:pStyle w:val="Brdtext"/>
            </w:pPr>
          </w:p>
          <w:p w14:paraId="266DECF3" w14:textId="73B6CD4A" w:rsidR="0067606D" w:rsidRDefault="0067606D" w:rsidP="0067606D">
            <w:pPr>
              <w:pStyle w:val="Brdtext"/>
              <w:rPr>
                <w:i/>
              </w:rPr>
            </w:pPr>
            <w:r w:rsidRPr="00BE4204">
              <w:rPr>
                <w:i/>
              </w:rPr>
              <w:t xml:space="preserve">0,763 prisbasbelopp ökat med 8 procent av den fastställda förvärvsinkomsten </w:t>
            </w:r>
          </w:p>
          <w:p w14:paraId="46EE9841" w14:textId="77777777" w:rsidR="0067606D" w:rsidRPr="00C82A48" w:rsidRDefault="0067606D" w:rsidP="0067606D">
            <w:pPr>
              <w:pStyle w:val="Brdtextmedindrag"/>
            </w:pPr>
          </w:p>
          <w:p w14:paraId="6227E597" w14:textId="77777777" w:rsidR="0067606D" w:rsidRDefault="0067606D" w:rsidP="0067606D">
            <w:pPr>
              <w:pStyle w:val="Brdtext"/>
            </w:pPr>
          </w:p>
          <w:p w14:paraId="2F9FBE5A" w14:textId="324512EF" w:rsidR="0067606D" w:rsidRDefault="0067606D" w:rsidP="0067606D">
            <w:pPr>
              <w:pStyle w:val="Brdtext"/>
            </w:pPr>
            <w:r w:rsidRPr="00BE4204">
              <w:rPr>
                <w:i/>
              </w:rPr>
              <w:t>1,551</w:t>
            </w:r>
            <w:r>
              <w:t xml:space="preserve"> prisbasbelopp minskat med </w:t>
            </w:r>
            <w:r w:rsidRPr="00BE4204">
              <w:rPr>
                <w:i/>
              </w:rPr>
              <w:t>2</w:t>
            </w:r>
            <w:r>
              <w:t xml:space="preserve"> procent av den fastställda förvärvsinkomsten </w:t>
            </w:r>
          </w:p>
          <w:p w14:paraId="1E565D23" w14:textId="77777777" w:rsidR="0067606D" w:rsidRDefault="0067606D" w:rsidP="0067606D">
            <w:pPr>
              <w:pStyle w:val="Brdtext"/>
            </w:pPr>
          </w:p>
          <w:p w14:paraId="723FC467" w14:textId="77777777" w:rsidR="0067606D" w:rsidRDefault="0067606D" w:rsidP="0067606D">
            <w:pPr>
              <w:pStyle w:val="Brdtext"/>
            </w:pPr>
            <w:r w:rsidRPr="00BE4204">
              <w:rPr>
                <w:i/>
              </w:rPr>
              <w:t>2,399</w:t>
            </w:r>
            <w:r>
              <w:t xml:space="preserve"> prisbasbelopp minskat med </w:t>
            </w:r>
            <w:r w:rsidRPr="00BE4204">
              <w:rPr>
                <w:i/>
              </w:rPr>
              <w:t>12,5</w:t>
            </w:r>
            <w:r>
              <w:t xml:space="preserve"> procent av den fastställda förvärvsinkomsten </w:t>
            </w:r>
          </w:p>
          <w:p w14:paraId="176D4843" w14:textId="77777777" w:rsidR="0067606D" w:rsidRDefault="0067606D" w:rsidP="0067606D">
            <w:pPr>
              <w:pStyle w:val="Brdtext"/>
            </w:pPr>
          </w:p>
          <w:p w14:paraId="317593F9" w14:textId="1EF42648" w:rsidR="0067606D" w:rsidRDefault="0067606D" w:rsidP="0067606D">
            <w:pPr>
              <w:pStyle w:val="Brdtext"/>
            </w:pPr>
            <w:r w:rsidRPr="00394119">
              <w:t>1,031</w:t>
            </w:r>
            <w:r>
              <w:t xml:space="preserve"> prisbasbelopp minskat med 2,4 procent av den fastställda förvärvsinkomsten </w:t>
            </w:r>
          </w:p>
          <w:p w14:paraId="06BA945F" w14:textId="77777777" w:rsidR="0067606D" w:rsidRDefault="0067606D" w:rsidP="0067606D">
            <w:pPr>
              <w:pStyle w:val="Brdtext"/>
            </w:pPr>
          </w:p>
          <w:p w14:paraId="2672AA85" w14:textId="3EDABCFB" w:rsidR="0067606D" w:rsidRDefault="0067606D" w:rsidP="0067606D">
            <w:pPr>
              <w:pStyle w:val="Brdtext"/>
            </w:pPr>
            <w:r>
              <w:t>0,215 prisbasbelopp</w:t>
            </w:r>
          </w:p>
        </w:tc>
      </w:tr>
    </w:tbl>
    <w:p w14:paraId="17744BE8" w14:textId="5B3627E3" w:rsidR="0067606D" w:rsidRDefault="0067606D" w:rsidP="0067606D">
      <w:pPr>
        <w:pStyle w:val="Brdtextmedindrag"/>
        <w:rPr>
          <w:highlight w:val="yellow"/>
        </w:rPr>
      </w:pPr>
    </w:p>
    <w:p w14:paraId="47A52361" w14:textId="77777777" w:rsidR="0067606D" w:rsidRDefault="0067606D">
      <w:pPr>
        <w:jc w:val="left"/>
        <w:rPr>
          <w:rFonts w:eastAsia="Times New Roman" w:cs="Times New Roman"/>
          <w:spacing w:val="-4"/>
          <w:szCs w:val="20"/>
          <w:highlight w:val="yellow"/>
        </w:rPr>
      </w:pPr>
      <w:r>
        <w:rPr>
          <w:highlight w:val="yellow"/>
        </w:rPr>
        <w:br w:type="page"/>
      </w:r>
    </w:p>
    <w:tbl>
      <w:tblPr>
        <w:tblW w:w="5000" w:type="pct"/>
        <w:tblCellMar>
          <w:left w:w="170" w:type="dxa"/>
          <w:right w:w="170" w:type="dxa"/>
        </w:tblCellMar>
        <w:tblLook w:val="0000" w:firstRow="0" w:lastRow="0" w:firstColumn="0" w:lastColumn="0" w:noHBand="0" w:noVBand="0"/>
      </w:tblPr>
      <w:tblGrid>
        <w:gridCol w:w="6916"/>
      </w:tblGrid>
      <w:tr w:rsidR="0067606D" w:rsidRPr="002B5884" w14:paraId="0502D768" w14:textId="77777777" w:rsidTr="0067606D">
        <w:tc>
          <w:tcPr>
            <w:tcW w:w="5000" w:type="pct"/>
            <w:tcMar>
              <w:left w:w="0" w:type="dxa"/>
            </w:tcMar>
          </w:tcPr>
          <w:p w14:paraId="1634DCAF" w14:textId="2EE9CB68" w:rsidR="0067606D" w:rsidRPr="00112D98" w:rsidRDefault="0067606D" w:rsidP="0067606D">
            <w:pPr>
              <w:pStyle w:val="LagRubrik2"/>
              <w:jc w:val="center"/>
            </w:pPr>
            <w:r w:rsidRPr="00112D98">
              <w:lastRenderedPageBreak/>
              <w:t>Föreslagen lydelse</w:t>
            </w:r>
          </w:p>
        </w:tc>
      </w:tr>
    </w:tbl>
    <w:p w14:paraId="5F6EDC40" w14:textId="6F4100E7" w:rsidR="0067606D" w:rsidRPr="00112D98" w:rsidRDefault="0067606D" w:rsidP="0067606D">
      <w:pPr>
        <w:pStyle w:val="Brdtext"/>
        <w:spacing w:before="260"/>
        <w:jc w:val="center"/>
        <w:rPr>
          <w:b/>
        </w:rPr>
      </w:pPr>
      <w:r w:rsidRPr="00112D98">
        <w:rPr>
          <w:b/>
        </w:rPr>
        <w:t>63 kap.</w:t>
      </w:r>
    </w:p>
    <w:p w14:paraId="3B045A18" w14:textId="3BFC790C" w:rsidR="0067606D" w:rsidRPr="00112D98" w:rsidRDefault="0067606D" w:rsidP="0067606D">
      <w:pPr>
        <w:pStyle w:val="Brdtext"/>
        <w:jc w:val="center"/>
      </w:pPr>
      <w:r w:rsidRPr="00112D98">
        <w:t>3 a §</w:t>
      </w:r>
      <w:r>
        <w:rPr>
          <w:rStyle w:val="Fotnotsreferens"/>
        </w:rPr>
        <w:footnoteReference w:id="9"/>
      </w:r>
    </w:p>
    <w:p w14:paraId="3A17B744" w14:textId="167F6B1C" w:rsidR="0067606D" w:rsidRDefault="0067606D" w:rsidP="0067606D">
      <w:pPr>
        <w:pStyle w:val="Brdtextmedindrag"/>
      </w:pPr>
      <w:r w:rsidRPr="00112D98">
        <w:t>För dem som vid beskattningsårets ingång har fyllt 65 år är grundavdraget beloppet enligt 3</w:t>
      </w:r>
      <w:r>
        <w:t> </w:t>
      </w:r>
      <w:r w:rsidRPr="00112D98">
        <w:t>§ med tillägg av följande särskilda belopp.</w:t>
      </w:r>
    </w:p>
    <w:p w14:paraId="313CE072" w14:textId="77777777" w:rsidR="0067606D" w:rsidRDefault="0067606D" w:rsidP="0067606D">
      <w:pPr>
        <w:pStyle w:val="Brdtextmedindrag"/>
      </w:pPr>
    </w:p>
    <w:tbl>
      <w:tblPr>
        <w:tblW w:w="5000" w:type="pct"/>
        <w:tblCellMar>
          <w:left w:w="170" w:type="dxa"/>
          <w:right w:w="170" w:type="dxa"/>
        </w:tblCellMar>
        <w:tblLook w:val="0000" w:firstRow="0" w:lastRow="0" w:firstColumn="0" w:lastColumn="0" w:noHBand="0" w:noVBand="0"/>
      </w:tblPr>
      <w:tblGrid>
        <w:gridCol w:w="3458"/>
        <w:gridCol w:w="3458"/>
      </w:tblGrid>
      <w:tr w:rsidR="0067606D" w14:paraId="0F26C8D5" w14:textId="77777777" w:rsidTr="0067606D">
        <w:tc>
          <w:tcPr>
            <w:tcW w:w="2500" w:type="pct"/>
            <w:tcMar>
              <w:left w:w="0" w:type="dxa"/>
            </w:tcMar>
          </w:tcPr>
          <w:p w14:paraId="17257AFD" w14:textId="77777777" w:rsidR="0067606D" w:rsidRPr="00112D98" w:rsidRDefault="0067606D" w:rsidP="0067606D">
            <w:pPr>
              <w:pStyle w:val="Brdtext"/>
              <w:rPr>
                <w:i/>
                <w:u w:val="single"/>
              </w:rPr>
            </w:pPr>
            <w:r w:rsidRPr="00112D98">
              <w:rPr>
                <w:i/>
                <w:u w:val="single"/>
              </w:rPr>
              <w:t>Fastställd förvärvsinkomst</w:t>
            </w:r>
          </w:p>
          <w:p w14:paraId="13EC0BA3" w14:textId="77777777" w:rsidR="0067606D" w:rsidRDefault="0067606D" w:rsidP="0067606D">
            <w:pPr>
              <w:pStyle w:val="Brdtext"/>
            </w:pPr>
          </w:p>
          <w:p w14:paraId="618729E1" w14:textId="77777777" w:rsidR="0067606D" w:rsidRDefault="0067606D" w:rsidP="0067606D">
            <w:pPr>
              <w:pStyle w:val="Brdtext"/>
            </w:pPr>
            <w:r>
              <w:t>överstiger inte 0,99 prisbasbelopp</w:t>
            </w:r>
          </w:p>
          <w:p w14:paraId="195E8963" w14:textId="77777777" w:rsidR="0067606D" w:rsidRDefault="0067606D" w:rsidP="0067606D">
            <w:pPr>
              <w:pStyle w:val="Brdtext"/>
            </w:pPr>
          </w:p>
          <w:p w14:paraId="5AC95CFA" w14:textId="77777777" w:rsidR="0067606D" w:rsidRDefault="0067606D" w:rsidP="0067606D">
            <w:pPr>
              <w:pStyle w:val="Brdtext"/>
            </w:pPr>
            <w:r>
              <w:t xml:space="preserve">överstiger 0,99 men inte 1,11 prisbasbelopp </w:t>
            </w:r>
          </w:p>
          <w:p w14:paraId="7A00BDA1" w14:textId="77777777" w:rsidR="0067606D" w:rsidRDefault="0067606D" w:rsidP="0067606D">
            <w:pPr>
              <w:pStyle w:val="Brdtext"/>
            </w:pPr>
          </w:p>
          <w:p w14:paraId="0977CF64" w14:textId="77777777" w:rsidR="0067606D" w:rsidRDefault="0067606D" w:rsidP="0067606D">
            <w:pPr>
              <w:pStyle w:val="Brdtext"/>
            </w:pPr>
          </w:p>
          <w:p w14:paraId="545BD338" w14:textId="77777777" w:rsidR="0067606D" w:rsidRDefault="0067606D" w:rsidP="0067606D">
            <w:pPr>
              <w:pStyle w:val="Brdtext"/>
            </w:pPr>
            <w:r>
              <w:t xml:space="preserve">överstiger 1,11 men inte 2,72 prisbasbelopp </w:t>
            </w:r>
          </w:p>
          <w:p w14:paraId="61C2E568" w14:textId="77777777" w:rsidR="0067606D" w:rsidRDefault="0067606D" w:rsidP="0067606D">
            <w:pPr>
              <w:pStyle w:val="Brdtext"/>
            </w:pPr>
          </w:p>
          <w:p w14:paraId="0CE7AD5D" w14:textId="77777777" w:rsidR="0067606D" w:rsidRDefault="0067606D" w:rsidP="0067606D">
            <w:pPr>
              <w:pStyle w:val="Brdtext"/>
            </w:pPr>
          </w:p>
          <w:p w14:paraId="2EF26F73" w14:textId="77777777" w:rsidR="0067606D" w:rsidRDefault="0067606D" w:rsidP="0067606D">
            <w:pPr>
              <w:pStyle w:val="Brdtext"/>
            </w:pPr>
            <w:r>
              <w:t xml:space="preserve">överstiger 2,72 men inte 3,11 prisbasbelopp </w:t>
            </w:r>
          </w:p>
          <w:p w14:paraId="25AA5E21" w14:textId="77777777" w:rsidR="0067606D" w:rsidRDefault="0067606D" w:rsidP="0067606D">
            <w:pPr>
              <w:pStyle w:val="Brdtext"/>
            </w:pPr>
          </w:p>
          <w:p w14:paraId="13E9D92E" w14:textId="77777777" w:rsidR="0067606D" w:rsidRDefault="0067606D" w:rsidP="0067606D">
            <w:pPr>
              <w:pStyle w:val="Brdtext"/>
            </w:pPr>
          </w:p>
          <w:p w14:paraId="0D3D6E3D" w14:textId="77777777" w:rsidR="0067606D" w:rsidRDefault="0067606D" w:rsidP="0067606D">
            <w:pPr>
              <w:pStyle w:val="Brdtext"/>
            </w:pPr>
            <w:r>
              <w:t xml:space="preserve">överstiger 3,11 men inte 3,21 prisbasbelopp </w:t>
            </w:r>
          </w:p>
          <w:p w14:paraId="08BADA4D" w14:textId="77777777" w:rsidR="0067606D" w:rsidRDefault="0067606D" w:rsidP="0067606D">
            <w:pPr>
              <w:pStyle w:val="Brdtext"/>
            </w:pPr>
          </w:p>
          <w:p w14:paraId="03558209" w14:textId="77777777" w:rsidR="0067606D" w:rsidRDefault="0067606D" w:rsidP="0067606D">
            <w:pPr>
              <w:pStyle w:val="Brdtext"/>
            </w:pPr>
          </w:p>
          <w:p w14:paraId="026A4061" w14:textId="77777777" w:rsidR="0067606D" w:rsidRDefault="0067606D" w:rsidP="0067606D">
            <w:pPr>
              <w:pStyle w:val="Brdtext"/>
            </w:pPr>
            <w:r>
              <w:t xml:space="preserve">överstiger 3,21 men inte 4,45 prisbasbelopp </w:t>
            </w:r>
          </w:p>
          <w:p w14:paraId="41348A0D" w14:textId="77777777" w:rsidR="0067606D" w:rsidRDefault="0067606D" w:rsidP="0067606D">
            <w:pPr>
              <w:pStyle w:val="Brdtext"/>
            </w:pPr>
          </w:p>
          <w:p w14:paraId="17A0F323" w14:textId="77777777" w:rsidR="0067606D" w:rsidRDefault="0067606D" w:rsidP="0067606D">
            <w:pPr>
              <w:pStyle w:val="Brdtext"/>
            </w:pPr>
          </w:p>
          <w:p w14:paraId="149C4B1A" w14:textId="77777777" w:rsidR="0067606D" w:rsidRDefault="0067606D" w:rsidP="0067606D">
            <w:pPr>
              <w:pStyle w:val="Brdtext"/>
            </w:pPr>
            <w:r>
              <w:t xml:space="preserve">överstiger 4,45 men inte </w:t>
            </w:r>
            <w:r w:rsidRPr="00BE4204">
              <w:rPr>
                <w:i/>
              </w:rPr>
              <w:t>7,88</w:t>
            </w:r>
            <w:r>
              <w:t xml:space="preserve"> prisbasbelopp </w:t>
            </w:r>
          </w:p>
          <w:p w14:paraId="4AF9DF90" w14:textId="77777777" w:rsidR="0067606D" w:rsidRDefault="0067606D" w:rsidP="0067606D">
            <w:pPr>
              <w:pStyle w:val="Brdtext"/>
            </w:pPr>
          </w:p>
          <w:p w14:paraId="6F027D36" w14:textId="77777777" w:rsidR="0067606D" w:rsidRDefault="0067606D" w:rsidP="0067606D">
            <w:pPr>
              <w:pStyle w:val="Brdtext"/>
            </w:pPr>
          </w:p>
          <w:p w14:paraId="4D8A8205" w14:textId="77777777" w:rsidR="0067606D" w:rsidRDefault="0067606D" w:rsidP="0067606D">
            <w:pPr>
              <w:pStyle w:val="Brdtext"/>
            </w:pPr>
            <w:r>
              <w:t xml:space="preserve">överstiger </w:t>
            </w:r>
            <w:r w:rsidRPr="00AB46F1">
              <w:t>7,88</w:t>
            </w:r>
            <w:r>
              <w:t xml:space="preserve"> men inte 8,08 prisbasbelopp </w:t>
            </w:r>
          </w:p>
          <w:p w14:paraId="55AAC7F7" w14:textId="77777777" w:rsidR="0067606D" w:rsidRDefault="0067606D" w:rsidP="0067606D">
            <w:pPr>
              <w:pStyle w:val="Brdtext"/>
            </w:pPr>
          </w:p>
          <w:p w14:paraId="13C639E2" w14:textId="77777777" w:rsidR="0067606D" w:rsidRDefault="0067606D" w:rsidP="0067606D">
            <w:pPr>
              <w:pStyle w:val="Brdtext"/>
            </w:pPr>
          </w:p>
          <w:p w14:paraId="36A73CD6" w14:textId="77777777" w:rsidR="0067606D" w:rsidRDefault="0067606D" w:rsidP="0067606D">
            <w:pPr>
              <w:pStyle w:val="Brdtext"/>
            </w:pPr>
            <w:r>
              <w:t xml:space="preserve">överstiger 8,08 men inte </w:t>
            </w:r>
            <w:r w:rsidRPr="00BE4204">
              <w:rPr>
                <w:i/>
              </w:rPr>
              <w:t>11,06</w:t>
            </w:r>
            <w:r>
              <w:t xml:space="preserve"> prisbasbelopp </w:t>
            </w:r>
          </w:p>
          <w:p w14:paraId="48D5BE40" w14:textId="77777777" w:rsidR="0067606D" w:rsidRDefault="0067606D" w:rsidP="0067606D">
            <w:pPr>
              <w:pStyle w:val="Brdtext"/>
            </w:pPr>
          </w:p>
          <w:p w14:paraId="4AF0754A" w14:textId="77777777" w:rsidR="0067606D" w:rsidRDefault="0067606D" w:rsidP="0067606D">
            <w:pPr>
              <w:pStyle w:val="Brdtext"/>
            </w:pPr>
          </w:p>
          <w:p w14:paraId="05D08223" w14:textId="77777777" w:rsidR="0067606D" w:rsidRPr="00BE4204" w:rsidRDefault="0067606D" w:rsidP="0067606D">
            <w:pPr>
              <w:pStyle w:val="Brdtext"/>
              <w:rPr>
                <w:i/>
              </w:rPr>
            </w:pPr>
            <w:r w:rsidRPr="00BE4204">
              <w:rPr>
                <w:i/>
              </w:rPr>
              <w:t xml:space="preserve">överstiger 11,06 men inte 12,15 prisbasbelopp </w:t>
            </w:r>
          </w:p>
          <w:p w14:paraId="2B1D1B8F" w14:textId="77777777" w:rsidR="0067606D" w:rsidRDefault="0067606D" w:rsidP="0067606D">
            <w:pPr>
              <w:pStyle w:val="Brdtext"/>
            </w:pPr>
          </w:p>
          <w:p w14:paraId="16B70230" w14:textId="77777777" w:rsidR="0067606D" w:rsidRDefault="0067606D" w:rsidP="0067606D">
            <w:pPr>
              <w:pStyle w:val="Brdtext"/>
            </w:pPr>
          </w:p>
          <w:p w14:paraId="48450747" w14:textId="77777777" w:rsidR="0067606D" w:rsidRDefault="0067606D" w:rsidP="0067606D">
            <w:pPr>
              <w:pStyle w:val="Brdtext"/>
              <w:rPr>
                <w:i/>
              </w:rPr>
            </w:pPr>
          </w:p>
          <w:p w14:paraId="05DB98A0" w14:textId="080BD05C" w:rsidR="0067606D" w:rsidRPr="00BE4204" w:rsidRDefault="0067606D" w:rsidP="0067606D">
            <w:pPr>
              <w:pStyle w:val="Brdtext"/>
              <w:rPr>
                <w:i/>
              </w:rPr>
            </w:pPr>
            <w:r w:rsidRPr="00BE4204">
              <w:rPr>
                <w:i/>
              </w:rPr>
              <w:lastRenderedPageBreak/>
              <w:t xml:space="preserve">överstiger 12,15 men inte 29,65 prisbasbelopp </w:t>
            </w:r>
          </w:p>
          <w:p w14:paraId="547AD38B" w14:textId="77777777" w:rsidR="0067606D" w:rsidRDefault="0067606D" w:rsidP="0067606D">
            <w:pPr>
              <w:pStyle w:val="Brdtext"/>
            </w:pPr>
          </w:p>
          <w:p w14:paraId="071255CA" w14:textId="77777777" w:rsidR="0067606D" w:rsidRDefault="0067606D" w:rsidP="0067606D">
            <w:pPr>
              <w:pStyle w:val="Brdtext"/>
            </w:pPr>
          </w:p>
          <w:p w14:paraId="6571D523" w14:textId="77777777" w:rsidR="0067606D" w:rsidRDefault="0067606D" w:rsidP="0067606D">
            <w:pPr>
              <w:pStyle w:val="Brdtext"/>
            </w:pPr>
            <w:r>
              <w:t xml:space="preserve">överstiger </w:t>
            </w:r>
            <w:r w:rsidRPr="00BE4204">
              <w:rPr>
                <w:i/>
              </w:rPr>
              <w:t>29,65</w:t>
            </w:r>
            <w:r>
              <w:t xml:space="preserve"> men inte 34 prisbasbelopp </w:t>
            </w:r>
          </w:p>
          <w:p w14:paraId="5B0A86BD" w14:textId="77777777" w:rsidR="0067606D" w:rsidRDefault="0067606D" w:rsidP="0067606D">
            <w:pPr>
              <w:pStyle w:val="Brdtext"/>
            </w:pPr>
          </w:p>
          <w:p w14:paraId="3DDFF77F" w14:textId="77777777" w:rsidR="0067606D" w:rsidRDefault="0067606D" w:rsidP="0067606D">
            <w:pPr>
              <w:pStyle w:val="Brdtext"/>
            </w:pPr>
          </w:p>
          <w:p w14:paraId="61406E0A" w14:textId="5426A01F" w:rsidR="0067606D" w:rsidRDefault="0067606D" w:rsidP="0067606D">
            <w:pPr>
              <w:pStyle w:val="Brdtext"/>
            </w:pPr>
            <w:r>
              <w:t>överstiger 34 prisbasbelopp</w:t>
            </w:r>
          </w:p>
        </w:tc>
        <w:tc>
          <w:tcPr>
            <w:tcW w:w="2500" w:type="pct"/>
            <w:tcMar>
              <w:right w:w="0" w:type="dxa"/>
            </w:tcMar>
          </w:tcPr>
          <w:p w14:paraId="009ABC08" w14:textId="77777777" w:rsidR="0067606D" w:rsidRPr="00112D98" w:rsidRDefault="0067606D" w:rsidP="0067606D">
            <w:pPr>
              <w:pStyle w:val="Brdtext"/>
              <w:rPr>
                <w:i/>
                <w:u w:val="single"/>
              </w:rPr>
            </w:pPr>
            <w:r w:rsidRPr="00112D98">
              <w:rPr>
                <w:i/>
                <w:u w:val="single"/>
              </w:rPr>
              <w:lastRenderedPageBreak/>
              <w:t>Särskilt belopp</w:t>
            </w:r>
          </w:p>
          <w:p w14:paraId="4B2C3202" w14:textId="77777777" w:rsidR="0067606D" w:rsidRDefault="0067606D" w:rsidP="0067606D">
            <w:pPr>
              <w:pStyle w:val="Brdtext"/>
            </w:pPr>
          </w:p>
          <w:p w14:paraId="79874BEB" w14:textId="77777777" w:rsidR="0067606D" w:rsidRDefault="0067606D" w:rsidP="0067606D">
            <w:pPr>
              <w:pStyle w:val="Brdtext"/>
            </w:pPr>
            <w:r>
              <w:t xml:space="preserve">0,687 prisbasbelopp </w:t>
            </w:r>
          </w:p>
          <w:p w14:paraId="656702C9" w14:textId="77777777" w:rsidR="0067606D" w:rsidRDefault="0067606D" w:rsidP="0067606D">
            <w:pPr>
              <w:pStyle w:val="Brdtext"/>
            </w:pPr>
          </w:p>
          <w:p w14:paraId="3BE2D301" w14:textId="77777777" w:rsidR="0067606D" w:rsidRDefault="0067606D" w:rsidP="0067606D">
            <w:pPr>
              <w:pStyle w:val="Brdtext"/>
            </w:pPr>
            <w:r>
              <w:t xml:space="preserve">0,885 prisbasbelopp minskat med 20 procent av den fastställda förvärvsinkomsten </w:t>
            </w:r>
          </w:p>
          <w:p w14:paraId="07C59C1E" w14:textId="77777777" w:rsidR="0067606D" w:rsidRDefault="0067606D" w:rsidP="0067606D">
            <w:pPr>
              <w:pStyle w:val="Brdtext"/>
            </w:pPr>
          </w:p>
          <w:p w14:paraId="4302DAB4" w14:textId="055B6215" w:rsidR="0067606D" w:rsidRDefault="0067606D" w:rsidP="0067606D">
            <w:pPr>
              <w:pStyle w:val="Brdtext"/>
            </w:pPr>
            <w:r>
              <w:t xml:space="preserve">0,600 prisbasbelopp ökat med 5,7 procent av den fastställda förvärvsinkomsten </w:t>
            </w:r>
          </w:p>
          <w:p w14:paraId="5F8D00E2" w14:textId="77777777" w:rsidR="0067606D" w:rsidRDefault="0067606D" w:rsidP="0067606D">
            <w:pPr>
              <w:pStyle w:val="Brdtext"/>
            </w:pPr>
          </w:p>
          <w:p w14:paraId="3F67C19B" w14:textId="77777777" w:rsidR="0067606D" w:rsidRDefault="0067606D" w:rsidP="0067606D">
            <w:pPr>
              <w:pStyle w:val="Brdtext"/>
            </w:pPr>
            <w:r>
              <w:t xml:space="preserve">34 procent av den fastställda förvärvsinkomsten minskat med 0,169 prisbasbelopp </w:t>
            </w:r>
          </w:p>
          <w:p w14:paraId="0A7B398B" w14:textId="77777777" w:rsidR="0067606D" w:rsidRDefault="0067606D" w:rsidP="0067606D">
            <w:pPr>
              <w:pStyle w:val="Brdtext"/>
            </w:pPr>
          </w:p>
          <w:p w14:paraId="345B41FE" w14:textId="77BDC010" w:rsidR="0067606D" w:rsidRDefault="0067606D" w:rsidP="0067606D">
            <w:pPr>
              <w:pStyle w:val="Brdtext"/>
            </w:pPr>
            <w:r>
              <w:t xml:space="preserve">44 procent av den fastställda förvärvsinkomsten minskat med </w:t>
            </w:r>
            <w:r w:rsidRPr="00424DF4">
              <w:rPr>
                <w:i/>
              </w:rPr>
              <w:t>0,480</w:t>
            </w:r>
            <w:r>
              <w:t xml:space="preserve"> prisbasbelopp </w:t>
            </w:r>
          </w:p>
          <w:p w14:paraId="2BFF8577" w14:textId="77777777" w:rsidR="0067606D" w:rsidRDefault="0067606D" w:rsidP="0067606D">
            <w:pPr>
              <w:pStyle w:val="Brdtext"/>
            </w:pPr>
          </w:p>
          <w:p w14:paraId="04AFF80E" w14:textId="1DCE695E" w:rsidR="0067606D" w:rsidRDefault="0067606D" w:rsidP="0067606D">
            <w:pPr>
              <w:pStyle w:val="Brdtext"/>
            </w:pPr>
            <w:r>
              <w:t xml:space="preserve">0,207 prisbasbelopp ökat med 22,8 procent av den fastställda förvärvsinkomsten </w:t>
            </w:r>
          </w:p>
          <w:p w14:paraId="6DCBF20C" w14:textId="77777777" w:rsidR="0067606D" w:rsidRDefault="0067606D" w:rsidP="0067606D">
            <w:pPr>
              <w:pStyle w:val="Brdtext"/>
            </w:pPr>
          </w:p>
          <w:p w14:paraId="4411A2B5" w14:textId="12ACF54C" w:rsidR="0067606D" w:rsidRDefault="0067606D" w:rsidP="0067606D">
            <w:pPr>
              <w:pStyle w:val="Brdtext"/>
            </w:pPr>
            <w:r w:rsidRPr="00BE4204">
              <w:rPr>
                <w:i/>
              </w:rPr>
              <w:t>0,488</w:t>
            </w:r>
            <w:r>
              <w:t xml:space="preserve"> prisbasbelopp </w:t>
            </w:r>
            <w:r w:rsidRPr="00934A19">
              <w:rPr>
                <w:i/>
              </w:rPr>
              <w:t>ökat</w:t>
            </w:r>
            <w:r>
              <w:t xml:space="preserve"> med </w:t>
            </w:r>
            <w:r w:rsidRPr="00BE4204">
              <w:rPr>
                <w:i/>
              </w:rPr>
              <w:t>16,5</w:t>
            </w:r>
            <w:r>
              <w:t xml:space="preserve"> procent av den fastställda förvärvsinkomsten </w:t>
            </w:r>
          </w:p>
          <w:p w14:paraId="739BC667" w14:textId="2162C6C6" w:rsidR="0067606D" w:rsidRDefault="0067606D" w:rsidP="0067606D">
            <w:pPr>
              <w:pStyle w:val="Brdtext"/>
            </w:pPr>
          </w:p>
          <w:p w14:paraId="3A1756A7" w14:textId="104B164A" w:rsidR="0067606D" w:rsidRDefault="0067606D" w:rsidP="0067606D">
            <w:pPr>
              <w:pStyle w:val="Brdtext"/>
            </w:pPr>
            <w:r w:rsidRPr="00BE4204">
              <w:rPr>
                <w:i/>
              </w:rPr>
              <w:t>1,276</w:t>
            </w:r>
            <w:r>
              <w:t xml:space="preserve"> prisbasbelopp ökat med </w:t>
            </w:r>
            <w:r w:rsidRPr="00BE4204">
              <w:rPr>
                <w:i/>
              </w:rPr>
              <w:t>6,5</w:t>
            </w:r>
            <w:r>
              <w:t xml:space="preserve"> procent av den fastställda förvärvsinkomsten </w:t>
            </w:r>
          </w:p>
          <w:p w14:paraId="2C641A9D" w14:textId="77777777" w:rsidR="0067606D" w:rsidRDefault="0067606D" w:rsidP="0067606D">
            <w:pPr>
              <w:pStyle w:val="Brdtext"/>
            </w:pPr>
          </w:p>
          <w:p w14:paraId="175DB9A0" w14:textId="65705F29" w:rsidR="0067606D" w:rsidRDefault="0067606D" w:rsidP="0067606D">
            <w:pPr>
              <w:pStyle w:val="Brdtext"/>
            </w:pPr>
            <w:r w:rsidRPr="00BE4204">
              <w:rPr>
                <w:i/>
              </w:rPr>
              <w:t>2,205</w:t>
            </w:r>
            <w:r>
              <w:t xml:space="preserve"> prisbasbelopp minskat med </w:t>
            </w:r>
            <w:r w:rsidRPr="00BE4204">
              <w:rPr>
                <w:i/>
              </w:rPr>
              <w:t>5</w:t>
            </w:r>
            <w:r>
              <w:t xml:space="preserve"> procent av den fastställda förvärvsinkomsten </w:t>
            </w:r>
          </w:p>
          <w:p w14:paraId="01A6F8A2" w14:textId="77777777" w:rsidR="0067606D" w:rsidRDefault="0067606D" w:rsidP="0067606D">
            <w:pPr>
              <w:pStyle w:val="Brdtext"/>
            </w:pPr>
          </w:p>
          <w:p w14:paraId="7D9D1998" w14:textId="77777777" w:rsidR="0067606D" w:rsidRPr="00BE4204" w:rsidRDefault="0067606D" w:rsidP="0067606D">
            <w:pPr>
              <w:pStyle w:val="Brdtext"/>
              <w:rPr>
                <w:i/>
              </w:rPr>
            </w:pPr>
            <w:r w:rsidRPr="00BE4204">
              <w:rPr>
                <w:i/>
              </w:rPr>
              <w:t xml:space="preserve">7,182 prisbasbelopp minskat med 50 procent av den fastställda förvärvsinkomsten </w:t>
            </w:r>
          </w:p>
          <w:p w14:paraId="0EEBC5A6" w14:textId="77777777" w:rsidR="0067606D" w:rsidRDefault="0067606D" w:rsidP="0067606D">
            <w:pPr>
              <w:pStyle w:val="Brdtext"/>
            </w:pPr>
          </w:p>
          <w:p w14:paraId="060A1FD7" w14:textId="77777777" w:rsidR="0067606D" w:rsidRPr="00BE4204" w:rsidRDefault="0067606D" w:rsidP="0067606D">
            <w:pPr>
              <w:pStyle w:val="Brdtext"/>
              <w:rPr>
                <w:i/>
              </w:rPr>
            </w:pPr>
            <w:r w:rsidRPr="00BE4204">
              <w:rPr>
                <w:i/>
              </w:rPr>
              <w:lastRenderedPageBreak/>
              <w:t xml:space="preserve">1,654 prisbasbelopp minskat med 4,5 procent av den fastställda förvärvsinkomsten </w:t>
            </w:r>
          </w:p>
          <w:p w14:paraId="4D7426DD" w14:textId="77777777" w:rsidR="0067606D" w:rsidRDefault="0067606D" w:rsidP="0067606D">
            <w:pPr>
              <w:pStyle w:val="Brdtext"/>
            </w:pPr>
          </w:p>
          <w:p w14:paraId="7C03C91E" w14:textId="77777777" w:rsidR="0067606D" w:rsidRDefault="0067606D" w:rsidP="0067606D">
            <w:pPr>
              <w:pStyle w:val="Brdtext"/>
            </w:pPr>
            <w:r>
              <w:t xml:space="preserve">1,031 prisbasbelopp minskat med 2,4 procent av den fastställda förvärvsinkomsten </w:t>
            </w:r>
          </w:p>
          <w:p w14:paraId="38478620" w14:textId="77777777" w:rsidR="0067606D" w:rsidRDefault="0067606D" w:rsidP="0067606D">
            <w:pPr>
              <w:pStyle w:val="Brdtext"/>
            </w:pPr>
          </w:p>
          <w:p w14:paraId="7FCA4E32" w14:textId="2AF147C7" w:rsidR="0067606D" w:rsidRDefault="0067606D" w:rsidP="0067606D">
            <w:pPr>
              <w:pStyle w:val="Brdtext"/>
            </w:pPr>
            <w:r>
              <w:t>0,215 prisbasbelopp</w:t>
            </w:r>
          </w:p>
        </w:tc>
      </w:tr>
    </w:tbl>
    <w:p w14:paraId="5DF33FCF" w14:textId="0DF6AC83" w:rsidR="0067606D" w:rsidRDefault="0067606D" w:rsidP="0067606D">
      <w:pPr>
        <w:pStyle w:val="Brdtextmedindrag"/>
      </w:pPr>
    </w:p>
    <w:tbl>
      <w:tblPr>
        <w:tblW w:w="5000" w:type="pct"/>
        <w:tblCellMar>
          <w:left w:w="170" w:type="dxa"/>
          <w:right w:w="170" w:type="dxa"/>
        </w:tblCellMar>
        <w:tblLook w:val="0000" w:firstRow="0" w:lastRow="0" w:firstColumn="0" w:lastColumn="0" w:noHBand="0" w:noVBand="0"/>
      </w:tblPr>
      <w:tblGrid>
        <w:gridCol w:w="3458"/>
        <w:gridCol w:w="3458"/>
      </w:tblGrid>
      <w:tr w:rsidR="0067606D" w:rsidRPr="00C769DA" w14:paraId="4B9CDE5F" w14:textId="77777777" w:rsidTr="0067606D">
        <w:tc>
          <w:tcPr>
            <w:tcW w:w="2500" w:type="pct"/>
            <w:tcMar>
              <w:left w:w="0" w:type="dxa"/>
            </w:tcMar>
          </w:tcPr>
          <w:p w14:paraId="3B6D4A28" w14:textId="77777777" w:rsidR="0067606D" w:rsidRDefault="0067606D" w:rsidP="0067606D">
            <w:pPr>
              <w:pStyle w:val="LagRubrik2"/>
            </w:pPr>
            <w:r>
              <w:t>Nuvarande lydelse</w:t>
            </w:r>
          </w:p>
        </w:tc>
        <w:tc>
          <w:tcPr>
            <w:tcW w:w="2500" w:type="pct"/>
            <w:tcMar>
              <w:right w:w="0" w:type="dxa"/>
            </w:tcMar>
          </w:tcPr>
          <w:p w14:paraId="6AC2BB6B" w14:textId="77777777" w:rsidR="0067606D" w:rsidRDefault="0067606D" w:rsidP="0067606D">
            <w:pPr>
              <w:pStyle w:val="LagRubrik2"/>
            </w:pPr>
            <w:r>
              <w:t>Föreslagen lydelse</w:t>
            </w:r>
          </w:p>
        </w:tc>
      </w:tr>
    </w:tbl>
    <w:p w14:paraId="7F4C0F74" w14:textId="0F83081A" w:rsidR="0067606D" w:rsidRDefault="0067606D" w:rsidP="0067606D">
      <w:pPr>
        <w:pStyle w:val="Brdtext"/>
        <w:spacing w:before="260"/>
        <w:jc w:val="center"/>
        <w:rPr>
          <w:b/>
        </w:rPr>
      </w:pPr>
      <w:r>
        <w:rPr>
          <w:b/>
        </w:rPr>
        <w:t>65 kap.</w:t>
      </w:r>
    </w:p>
    <w:p w14:paraId="23F9CBFB" w14:textId="771B37EB" w:rsidR="0067606D" w:rsidRPr="00914828" w:rsidRDefault="0067606D" w:rsidP="0067606D">
      <w:pPr>
        <w:pStyle w:val="Brdtext"/>
        <w:jc w:val="center"/>
      </w:pPr>
      <w:r>
        <w:t>5 </w:t>
      </w:r>
      <w:r w:rsidRPr="00914828">
        <w:t>§</w:t>
      </w:r>
      <w:r>
        <w:rPr>
          <w:rStyle w:val="Fotnotsreferens"/>
        </w:rPr>
        <w:footnoteReference w:id="10"/>
      </w:r>
    </w:p>
    <w:tbl>
      <w:tblPr>
        <w:tblW w:w="5000" w:type="pct"/>
        <w:tblCellMar>
          <w:left w:w="170" w:type="dxa"/>
          <w:right w:w="170" w:type="dxa"/>
        </w:tblCellMar>
        <w:tblLook w:val="0000" w:firstRow="0" w:lastRow="0" w:firstColumn="0" w:lastColumn="0" w:noHBand="0" w:noVBand="0"/>
      </w:tblPr>
      <w:tblGrid>
        <w:gridCol w:w="3458"/>
        <w:gridCol w:w="3458"/>
      </w:tblGrid>
      <w:tr w:rsidR="0067606D" w14:paraId="708CD0C0" w14:textId="77777777" w:rsidTr="0067606D">
        <w:tc>
          <w:tcPr>
            <w:tcW w:w="2500" w:type="pct"/>
            <w:tcMar>
              <w:left w:w="0" w:type="dxa"/>
            </w:tcMar>
          </w:tcPr>
          <w:p w14:paraId="06F7EF51" w14:textId="6EABF697" w:rsidR="0067606D" w:rsidRDefault="0067606D" w:rsidP="0067606D">
            <w:pPr>
              <w:pStyle w:val="Brdtextmedindrag"/>
            </w:pPr>
            <w:r>
              <w:t xml:space="preserve">För fysiska personer är den statliga inkomstskatten på beskattningsbara förvärvsinkomster </w:t>
            </w:r>
          </w:p>
          <w:p w14:paraId="70A4AF85" w14:textId="587D6675" w:rsidR="0067606D" w:rsidRPr="00CD6806" w:rsidRDefault="0067606D" w:rsidP="0067606D">
            <w:pPr>
              <w:pStyle w:val="Brdtextmedindrag"/>
              <w:rPr>
                <w:i/>
              </w:rPr>
            </w:pPr>
            <w:r>
              <w:t xml:space="preserve">– 20 procent av den del av den beskattningsbara förvärvsinkomsten som överstiger en </w:t>
            </w:r>
            <w:r w:rsidRPr="00BF0C17">
              <w:rPr>
                <w:i/>
              </w:rPr>
              <w:t>nedre</w:t>
            </w:r>
            <w:r>
              <w:t xml:space="preserve"> skiktgräns</w:t>
            </w:r>
            <w:r w:rsidRPr="00BF0C17">
              <w:rPr>
                <w:i/>
              </w:rPr>
              <w:t>,</w:t>
            </w:r>
            <w:r>
              <w:t xml:space="preserve"> </w:t>
            </w:r>
            <w:r w:rsidRPr="00CD6806">
              <w:rPr>
                <w:i/>
              </w:rPr>
              <w:t xml:space="preserve">och </w:t>
            </w:r>
          </w:p>
          <w:p w14:paraId="411312F5" w14:textId="34C85440" w:rsidR="0067606D" w:rsidRDefault="0067606D" w:rsidP="0067606D">
            <w:pPr>
              <w:pStyle w:val="Brdtextmedindrag"/>
            </w:pPr>
            <w:r w:rsidRPr="00CD6806">
              <w:rPr>
                <w:i/>
              </w:rPr>
              <w:t>–</w:t>
            </w:r>
            <w:r>
              <w:rPr>
                <w:i/>
              </w:rPr>
              <w:t> </w:t>
            </w:r>
            <w:r w:rsidRPr="00CD6806">
              <w:rPr>
                <w:i/>
              </w:rPr>
              <w:t>5 procent av den del av den beskattningsbara förvärvsinkomsten som överstiger en övre skiktgräns</w:t>
            </w:r>
            <w:r>
              <w:t>.</w:t>
            </w:r>
          </w:p>
        </w:tc>
        <w:tc>
          <w:tcPr>
            <w:tcW w:w="2500" w:type="pct"/>
            <w:tcMar>
              <w:right w:w="0" w:type="dxa"/>
            </w:tcMar>
          </w:tcPr>
          <w:p w14:paraId="13CB1261" w14:textId="236AD483" w:rsidR="0067606D" w:rsidRDefault="0067606D" w:rsidP="0067606D">
            <w:pPr>
              <w:pStyle w:val="Brdtextmedindrag"/>
            </w:pPr>
            <w:r w:rsidRPr="00CD6806">
              <w:t>För fysiska personer är den sta</w:t>
            </w:r>
            <w:r>
              <w:t>tliga inkomstskatten på beskatt</w:t>
            </w:r>
            <w:r w:rsidRPr="00CD6806">
              <w:t>ningsbara förvärvsinkomster 20 pr</w:t>
            </w:r>
            <w:r>
              <w:t>ocent av den del av den beskattningsbara förvärvs</w:t>
            </w:r>
            <w:r w:rsidRPr="00CD6806">
              <w:t>inkomsten som överstiger en skiktgräns.</w:t>
            </w:r>
          </w:p>
        </w:tc>
      </w:tr>
      <w:tr w:rsidR="0067606D" w14:paraId="7AC69E63" w14:textId="77777777" w:rsidTr="0067606D">
        <w:tc>
          <w:tcPr>
            <w:tcW w:w="2500" w:type="pct"/>
            <w:tcMar>
              <w:left w:w="0" w:type="dxa"/>
            </w:tcMar>
          </w:tcPr>
          <w:p w14:paraId="1621EDDB" w14:textId="523ACAFF" w:rsidR="0067606D" w:rsidRDefault="0067606D" w:rsidP="0067606D">
            <w:pPr>
              <w:pStyle w:val="Brdtextmedindrag"/>
            </w:pPr>
            <w:r w:rsidRPr="00CD6806">
              <w:rPr>
                <w:i/>
              </w:rPr>
              <w:t>Skiktgränserna</w:t>
            </w:r>
            <w:r w:rsidRPr="00CD6806">
              <w:t xml:space="preserve"> bestäms med utgångspunkt i en </w:t>
            </w:r>
            <w:r w:rsidRPr="00CD6806">
              <w:rPr>
                <w:i/>
              </w:rPr>
              <w:t>nedre</w:t>
            </w:r>
            <w:r w:rsidRPr="00CD6806">
              <w:t xml:space="preserve"> skiktgräns på 490</w:t>
            </w:r>
            <w:r>
              <w:t> </w:t>
            </w:r>
            <w:r w:rsidRPr="00CD6806">
              <w:t xml:space="preserve">700 kronor för beskattningsåret 2019 </w:t>
            </w:r>
            <w:r w:rsidRPr="00CD6806">
              <w:rPr>
                <w:i/>
              </w:rPr>
              <w:t>och en övre skiktgräns på 689</w:t>
            </w:r>
            <w:r>
              <w:rPr>
                <w:i/>
              </w:rPr>
              <w:t> </w:t>
            </w:r>
            <w:r w:rsidRPr="00CD6806">
              <w:rPr>
                <w:i/>
              </w:rPr>
              <w:t>300 kronor för beskattningsåret 2019</w:t>
            </w:r>
            <w:r w:rsidRPr="00CD6806">
              <w:t>.</w:t>
            </w:r>
          </w:p>
        </w:tc>
        <w:tc>
          <w:tcPr>
            <w:tcW w:w="2500" w:type="pct"/>
            <w:tcMar>
              <w:right w:w="0" w:type="dxa"/>
            </w:tcMar>
          </w:tcPr>
          <w:p w14:paraId="2EAE963E" w14:textId="4B6CB22D" w:rsidR="0067606D" w:rsidRPr="00CD6806" w:rsidRDefault="0067606D" w:rsidP="0067606D">
            <w:pPr>
              <w:pStyle w:val="Brdtextmedindrag"/>
            </w:pPr>
            <w:r w:rsidRPr="00CD6806">
              <w:rPr>
                <w:i/>
              </w:rPr>
              <w:t>Skiktgränsen</w:t>
            </w:r>
            <w:r w:rsidRPr="00CD6806">
              <w:t xml:space="preserve"> bestäms med utgångspunkt i en skiktgrän</w:t>
            </w:r>
            <w:r>
              <w:t>s på 490 700 kronor för beskatt</w:t>
            </w:r>
            <w:r w:rsidRPr="00CD6806">
              <w:t>ningsåret 2019.</w:t>
            </w:r>
          </w:p>
        </w:tc>
      </w:tr>
      <w:tr w:rsidR="0067606D" w14:paraId="141165AA" w14:textId="77777777" w:rsidTr="0067606D">
        <w:tc>
          <w:tcPr>
            <w:tcW w:w="2500" w:type="pct"/>
            <w:tcMar>
              <w:left w:w="0" w:type="dxa"/>
            </w:tcMar>
          </w:tcPr>
          <w:p w14:paraId="485A38CA" w14:textId="528FD9AB" w:rsidR="0067606D" w:rsidRPr="00CD6806" w:rsidRDefault="0067606D" w:rsidP="0067606D">
            <w:pPr>
              <w:pStyle w:val="Brdtextmedindrag"/>
            </w:pPr>
            <w:r w:rsidRPr="00CD6806">
              <w:t>För de därpå följande beskatt</w:t>
            </w:r>
            <w:r>
              <w:softHyphen/>
            </w:r>
            <w:r w:rsidRPr="00CD6806">
              <w:t xml:space="preserve">ningsåren uppgår </w:t>
            </w:r>
            <w:r w:rsidRPr="00CD6806">
              <w:rPr>
                <w:i/>
              </w:rPr>
              <w:t>skiktgränserna</w:t>
            </w:r>
            <w:r w:rsidRPr="00CD6806">
              <w:t xml:space="preserve"> till </w:t>
            </w:r>
            <w:r w:rsidRPr="00CD6806">
              <w:rPr>
                <w:i/>
              </w:rPr>
              <w:t>skiktgränserna</w:t>
            </w:r>
            <w:r w:rsidRPr="00CD6806">
              <w:t xml:space="preserve"> för det föregående beskattningsåret </w:t>
            </w:r>
            <w:r w:rsidRPr="00CD6806">
              <w:rPr>
                <w:i/>
              </w:rPr>
              <w:t>multiplicerade</w:t>
            </w:r>
            <w:r w:rsidRPr="00CD6806">
              <w:t xml:space="preserve"> med det jämförelsetal, uttryckt i procent, som anger förhållandet mellan det allmänna prisläget i juni året före beskattningsåret och prisläget i juni andra året före beskattningsåret plus två procentenheter. </w:t>
            </w:r>
            <w:r w:rsidRPr="00CD6806">
              <w:rPr>
                <w:i/>
              </w:rPr>
              <w:t>Skiktgränserna</w:t>
            </w:r>
            <w:r w:rsidRPr="00CD6806">
              <w:t xml:space="preserve"> fastställs av regeringen före utgången av året före beskattningsåret och avrundas uppåt till helt hundratal kronor.</w:t>
            </w:r>
          </w:p>
        </w:tc>
        <w:tc>
          <w:tcPr>
            <w:tcW w:w="2500" w:type="pct"/>
            <w:tcMar>
              <w:right w:w="0" w:type="dxa"/>
            </w:tcMar>
          </w:tcPr>
          <w:p w14:paraId="4841817D" w14:textId="739E4C69" w:rsidR="0067606D" w:rsidRPr="00CD6806" w:rsidRDefault="0067606D" w:rsidP="0067606D">
            <w:pPr>
              <w:pStyle w:val="Brdtextmedindrag"/>
            </w:pPr>
            <w:r w:rsidRPr="00CD6806">
              <w:t>För de därpå följande beskatt</w:t>
            </w:r>
            <w:r>
              <w:softHyphen/>
            </w:r>
            <w:r w:rsidRPr="00CD6806">
              <w:t xml:space="preserve">ningsåren uppgår </w:t>
            </w:r>
            <w:r w:rsidRPr="00CD6806">
              <w:rPr>
                <w:i/>
              </w:rPr>
              <w:t>skiktgränsen</w:t>
            </w:r>
            <w:r w:rsidRPr="00CD6806">
              <w:t xml:space="preserve"> till </w:t>
            </w:r>
            <w:r w:rsidRPr="00CD6806">
              <w:rPr>
                <w:i/>
              </w:rPr>
              <w:t>skiktgränsen</w:t>
            </w:r>
            <w:r w:rsidRPr="00CD6806">
              <w:t xml:space="preserve"> för det föregående beskattningsåret </w:t>
            </w:r>
            <w:r w:rsidRPr="00CD6806">
              <w:rPr>
                <w:i/>
              </w:rPr>
              <w:t>multiplicerad</w:t>
            </w:r>
            <w:r>
              <w:t xml:space="preserve"> </w:t>
            </w:r>
            <w:r w:rsidRPr="00CD6806">
              <w:t xml:space="preserve">med det jämförelsetal, uttryckt i procent, som anger förhållandet mellan det allmänna prisläget i juni året före beskattningsåret och prisläget i juni andra året före beskattningsåret plus två procentenheter. </w:t>
            </w:r>
            <w:r w:rsidRPr="00CD6806">
              <w:rPr>
                <w:i/>
              </w:rPr>
              <w:t>Skiktgränsen</w:t>
            </w:r>
            <w:r w:rsidRPr="00CD6806">
              <w:t xml:space="preserve"> fastställs av regeringen före utgången av året före beskattningsåret och avrundas uppåt till helt hundratal kronor.</w:t>
            </w:r>
          </w:p>
        </w:tc>
      </w:tr>
      <w:tr w:rsidR="0067606D" w14:paraId="41CCCB73" w14:textId="77777777" w:rsidTr="0067606D">
        <w:tc>
          <w:tcPr>
            <w:tcW w:w="2500" w:type="pct"/>
            <w:tcMar>
              <w:left w:w="0" w:type="dxa"/>
            </w:tcMar>
          </w:tcPr>
          <w:p w14:paraId="110E7173" w14:textId="72944F82" w:rsidR="0067606D" w:rsidRPr="00CD6806" w:rsidRDefault="0067606D" w:rsidP="0067606D">
            <w:pPr>
              <w:pStyle w:val="Brdtextmedindrag"/>
            </w:pPr>
            <w:r w:rsidRPr="00CD6806">
              <w:t>Om en enskild näringsidkare enligt 1</w:t>
            </w:r>
            <w:r>
              <w:t> </w:t>
            </w:r>
            <w:r w:rsidRPr="00CD6806">
              <w:t>kap. 13</w:t>
            </w:r>
            <w:r>
              <w:t> </w:t>
            </w:r>
            <w:r w:rsidRPr="00CD6806">
              <w:t>§ andra stycket har ett beskattningsår som inte samman</w:t>
            </w:r>
            <w:r>
              <w:softHyphen/>
            </w:r>
            <w:r w:rsidRPr="00CD6806">
              <w:t xml:space="preserve">faller med kalenderåret, ska </w:t>
            </w:r>
            <w:r w:rsidRPr="00CD6806">
              <w:rPr>
                <w:i/>
              </w:rPr>
              <w:t>de skiktgränser</w:t>
            </w:r>
            <w:r w:rsidRPr="00CD6806">
              <w:t xml:space="preserve"> som gäller vid detta beskattningsårs utgång tillämpas.</w:t>
            </w:r>
          </w:p>
        </w:tc>
        <w:tc>
          <w:tcPr>
            <w:tcW w:w="2500" w:type="pct"/>
            <w:tcMar>
              <w:right w:w="0" w:type="dxa"/>
            </w:tcMar>
          </w:tcPr>
          <w:p w14:paraId="7222F2E2" w14:textId="4B7FF8E3" w:rsidR="0067606D" w:rsidRPr="00CD6806" w:rsidRDefault="0067606D" w:rsidP="0067606D">
            <w:pPr>
              <w:pStyle w:val="Brdtextmedindrag"/>
            </w:pPr>
            <w:r w:rsidRPr="00CD6806">
              <w:t>Om en enskild näringsidkare enligt 1</w:t>
            </w:r>
            <w:r>
              <w:t> </w:t>
            </w:r>
            <w:r w:rsidRPr="00CD6806">
              <w:t>kap. 13</w:t>
            </w:r>
            <w:r>
              <w:t> </w:t>
            </w:r>
            <w:r w:rsidRPr="00CD6806">
              <w:t>§ andra stycket har ett beskattningsår som inte samman</w:t>
            </w:r>
            <w:r>
              <w:softHyphen/>
            </w:r>
            <w:r w:rsidRPr="00CD6806">
              <w:t xml:space="preserve">faller med kalenderåret, ska </w:t>
            </w:r>
            <w:r w:rsidRPr="00CD6806">
              <w:rPr>
                <w:i/>
              </w:rPr>
              <w:t>den skiktgräns</w:t>
            </w:r>
            <w:r w:rsidRPr="00CD6806">
              <w:t xml:space="preserve"> som gäller vid detta beskattningsårs utgång tillämpas.</w:t>
            </w:r>
          </w:p>
        </w:tc>
      </w:tr>
    </w:tbl>
    <w:p w14:paraId="4BB988C4" w14:textId="4FA3C801" w:rsidR="0067606D" w:rsidRPr="006B0813" w:rsidRDefault="0067606D" w:rsidP="0067606D">
      <w:pPr>
        <w:pStyle w:val="Brdtext"/>
        <w:spacing w:before="260"/>
        <w:jc w:val="center"/>
      </w:pPr>
      <w:r>
        <w:lastRenderedPageBreak/>
        <w:t>6 </w:t>
      </w:r>
      <w:r w:rsidRPr="006B0813">
        <w:t>§</w:t>
      </w:r>
    </w:p>
    <w:tbl>
      <w:tblPr>
        <w:tblW w:w="5000" w:type="pct"/>
        <w:tblCellMar>
          <w:left w:w="170" w:type="dxa"/>
          <w:right w:w="170" w:type="dxa"/>
        </w:tblCellMar>
        <w:tblLook w:val="0000" w:firstRow="0" w:lastRow="0" w:firstColumn="0" w:lastColumn="0" w:noHBand="0" w:noVBand="0"/>
      </w:tblPr>
      <w:tblGrid>
        <w:gridCol w:w="3458"/>
        <w:gridCol w:w="3458"/>
      </w:tblGrid>
      <w:tr w:rsidR="0067606D" w14:paraId="01A6D688" w14:textId="77777777" w:rsidTr="0067606D">
        <w:tc>
          <w:tcPr>
            <w:tcW w:w="5000" w:type="pct"/>
            <w:gridSpan w:val="2"/>
            <w:tcMar>
              <w:left w:w="0" w:type="dxa"/>
            </w:tcMar>
          </w:tcPr>
          <w:p w14:paraId="2408D382" w14:textId="63D8D2C0" w:rsidR="0067606D" w:rsidRDefault="0067606D" w:rsidP="0067606D">
            <w:pPr>
              <w:pStyle w:val="Brdtextmedindrag"/>
            </w:pPr>
            <w:r w:rsidRPr="00CD6806">
              <w:t>För dödsbon ska den statliga inkomstskatten på förvärvsinkomster beräknas enligt 5</w:t>
            </w:r>
            <w:r>
              <w:t> </w:t>
            </w:r>
            <w:r w:rsidRPr="00CD6806">
              <w:t>§ med följande ändringar.</w:t>
            </w:r>
          </w:p>
        </w:tc>
      </w:tr>
      <w:tr w:rsidR="0067606D" w14:paraId="13CF3784" w14:textId="77777777" w:rsidTr="0067606D">
        <w:tc>
          <w:tcPr>
            <w:tcW w:w="2500" w:type="pct"/>
            <w:tcMar>
              <w:left w:w="0" w:type="dxa"/>
            </w:tcMar>
          </w:tcPr>
          <w:p w14:paraId="75648905" w14:textId="557CE8C9" w:rsidR="0067606D" w:rsidRDefault="0067606D" w:rsidP="0067606D">
            <w:pPr>
              <w:pStyle w:val="Brdtextmedindrag"/>
            </w:pPr>
            <w:r w:rsidRPr="00CD6806">
              <w:t>Från och med det fjärde beskattningsåret efter det kalenderår då dödsfallet inträffade är skatten på förvärvsinkomsten, utöver vad som sägs i 5</w:t>
            </w:r>
            <w:r>
              <w:t> </w:t>
            </w:r>
            <w:r w:rsidRPr="00CD6806">
              <w:t>§,</w:t>
            </w:r>
            <w:r>
              <w:t xml:space="preserve"> 20 procent av hela den beskatt</w:t>
            </w:r>
            <w:r w:rsidRPr="00CD6806">
              <w:t xml:space="preserve">ningsbara förvärvsinkomsten upp till ett belopp som motsvarar </w:t>
            </w:r>
            <w:r w:rsidRPr="005D674C">
              <w:rPr>
                <w:i/>
              </w:rPr>
              <w:t xml:space="preserve">den nedre </w:t>
            </w:r>
            <w:r w:rsidRPr="00CD6806">
              <w:t>skiktgränsen i 5</w:t>
            </w:r>
            <w:r>
              <w:t> </w:t>
            </w:r>
            <w:r w:rsidRPr="00CD6806">
              <w:t>§.</w:t>
            </w:r>
          </w:p>
        </w:tc>
        <w:tc>
          <w:tcPr>
            <w:tcW w:w="2500" w:type="pct"/>
            <w:tcMar>
              <w:right w:w="0" w:type="dxa"/>
            </w:tcMar>
          </w:tcPr>
          <w:p w14:paraId="2CE978E2" w14:textId="4B163105" w:rsidR="0067606D" w:rsidRDefault="0067606D" w:rsidP="0067606D">
            <w:pPr>
              <w:pStyle w:val="Brdtextmedindrag"/>
            </w:pPr>
            <w:r w:rsidRPr="00CD6806">
              <w:t>Från och med det fjärde beskattningsåret efter det kalenderår då dödsfallet inträffade är skatten på förvärvsinkomsten, utöver vad som sägs i 5</w:t>
            </w:r>
            <w:r>
              <w:t> </w:t>
            </w:r>
            <w:r w:rsidRPr="00CD6806">
              <w:t>§,</w:t>
            </w:r>
            <w:r>
              <w:t xml:space="preserve"> 20 procent av hela den beskatt</w:t>
            </w:r>
            <w:r w:rsidRPr="00CD6806">
              <w:t>ningsbara förvärvsinkomsten upp till ett belopp som motsvarar skiktgränsen i 5</w:t>
            </w:r>
            <w:r>
              <w:t> </w:t>
            </w:r>
            <w:r w:rsidRPr="00CD6806">
              <w:t>§.</w:t>
            </w:r>
          </w:p>
        </w:tc>
      </w:tr>
    </w:tbl>
    <w:p w14:paraId="4B85628C" w14:textId="2E0638E7" w:rsidR="0067606D" w:rsidRDefault="0067606D" w:rsidP="0067606D">
      <w:pPr>
        <w:pStyle w:val="Brdtext"/>
        <w:spacing w:before="260"/>
        <w:jc w:val="center"/>
        <w:rPr>
          <w:b/>
        </w:rPr>
      </w:pPr>
      <w:r>
        <w:rPr>
          <w:b/>
        </w:rPr>
        <w:t>66 kap.</w:t>
      </w:r>
    </w:p>
    <w:p w14:paraId="57227571" w14:textId="45E5626D" w:rsidR="0067606D" w:rsidRPr="004459DE" w:rsidRDefault="0067606D" w:rsidP="0067606D">
      <w:pPr>
        <w:pStyle w:val="Brdtext"/>
        <w:jc w:val="center"/>
      </w:pPr>
      <w:r>
        <w:t>4 </w:t>
      </w:r>
      <w:r w:rsidRPr="004459DE">
        <w:t>§</w:t>
      </w:r>
    </w:p>
    <w:tbl>
      <w:tblPr>
        <w:tblW w:w="5000" w:type="pct"/>
        <w:tblCellMar>
          <w:left w:w="170" w:type="dxa"/>
          <w:right w:w="170" w:type="dxa"/>
        </w:tblCellMar>
        <w:tblLook w:val="0000" w:firstRow="0" w:lastRow="0" w:firstColumn="0" w:lastColumn="0" w:noHBand="0" w:noVBand="0"/>
      </w:tblPr>
      <w:tblGrid>
        <w:gridCol w:w="3458"/>
        <w:gridCol w:w="3458"/>
      </w:tblGrid>
      <w:tr w:rsidR="0067606D" w14:paraId="3AB26F59" w14:textId="77777777" w:rsidTr="0067606D">
        <w:tc>
          <w:tcPr>
            <w:tcW w:w="2500" w:type="pct"/>
            <w:tcMar>
              <w:left w:w="0" w:type="dxa"/>
            </w:tcMar>
          </w:tcPr>
          <w:p w14:paraId="60004F0F" w14:textId="538F69AD" w:rsidR="0067606D" w:rsidRDefault="0067606D" w:rsidP="0067606D">
            <w:pPr>
              <w:pStyle w:val="Brdtextmedindrag"/>
            </w:pPr>
            <w:r w:rsidRPr="005D674C">
              <w:t>Särskild skatteberäkning får göras bara om nettobeloppet av den ackumulerade inkomsten enligt 6 och 7</w:t>
            </w:r>
            <w:r>
              <w:t> </w:t>
            </w:r>
            <w:r w:rsidRPr="005D674C">
              <w:t>§§ uppgår till minst 50</w:t>
            </w:r>
            <w:r>
              <w:t> </w:t>
            </w:r>
            <w:r w:rsidRPr="005D674C">
              <w:t>000 kronor och den beskattningsbara förvärvs</w:t>
            </w:r>
            <w:r>
              <w:softHyphen/>
            </w:r>
            <w:r w:rsidRPr="005D674C">
              <w:t xml:space="preserve">inkomsten, inklusive nettobeloppet, överstiger </w:t>
            </w:r>
            <w:r w:rsidRPr="005D674C">
              <w:rPr>
                <w:i/>
              </w:rPr>
              <w:t>den nedre</w:t>
            </w:r>
            <w:r w:rsidRPr="005D674C">
              <w:t xml:space="preserve"> skiktgränsen enligt 65</w:t>
            </w:r>
            <w:r>
              <w:t> </w:t>
            </w:r>
            <w:r w:rsidRPr="005D674C">
              <w:t>kap. 5</w:t>
            </w:r>
            <w:r>
              <w:t> </w:t>
            </w:r>
            <w:r w:rsidRPr="005D674C">
              <w:t>§ med minst 50</w:t>
            </w:r>
            <w:r>
              <w:t> </w:t>
            </w:r>
            <w:r w:rsidRPr="005D674C">
              <w:t>000 kronor.</w:t>
            </w:r>
          </w:p>
        </w:tc>
        <w:tc>
          <w:tcPr>
            <w:tcW w:w="2500" w:type="pct"/>
            <w:tcMar>
              <w:right w:w="0" w:type="dxa"/>
            </w:tcMar>
          </w:tcPr>
          <w:p w14:paraId="06E5D895" w14:textId="27C0AF53" w:rsidR="0067606D" w:rsidRDefault="0067606D" w:rsidP="0067606D">
            <w:pPr>
              <w:pStyle w:val="Brdtextmedindrag"/>
            </w:pPr>
            <w:r w:rsidRPr="005D674C">
              <w:t>Särskild skatteberäkning får göras bara om nettobeloppet av den ackumulerade inkomsten enligt 6 och 7</w:t>
            </w:r>
            <w:r>
              <w:t> </w:t>
            </w:r>
            <w:r w:rsidRPr="005D674C">
              <w:t>§§ uppgår till minst 50</w:t>
            </w:r>
            <w:r>
              <w:t> </w:t>
            </w:r>
            <w:r w:rsidRPr="005D674C">
              <w:t>000 kronor och den beskattningsbara för</w:t>
            </w:r>
            <w:r>
              <w:t>värvs</w:t>
            </w:r>
            <w:r>
              <w:softHyphen/>
              <w:t>inkomsten, inklusive netto</w:t>
            </w:r>
            <w:r w:rsidRPr="005D674C">
              <w:t>beloppet, överstiger skiktgränsen enligt 65</w:t>
            </w:r>
            <w:r>
              <w:t> </w:t>
            </w:r>
            <w:r w:rsidRPr="005D674C">
              <w:t>kap. 5</w:t>
            </w:r>
            <w:r>
              <w:t> </w:t>
            </w:r>
            <w:r w:rsidRPr="005D674C">
              <w:t>§ med minst 50</w:t>
            </w:r>
            <w:r>
              <w:t> </w:t>
            </w:r>
            <w:r w:rsidRPr="005D674C">
              <w:t>000 kronor.</w:t>
            </w:r>
          </w:p>
        </w:tc>
      </w:tr>
      <w:tr w:rsidR="0067606D" w14:paraId="6DEFFD5C" w14:textId="77777777" w:rsidTr="0067606D">
        <w:tc>
          <w:tcPr>
            <w:tcW w:w="5000" w:type="pct"/>
            <w:gridSpan w:val="2"/>
            <w:tcMar>
              <w:left w:w="0" w:type="dxa"/>
            </w:tcMar>
          </w:tcPr>
          <w:p w14:paraId="5BC69FDE" w14:textId="1F6D0977" w:rsidR="0067606D" w:rsidRDefault="0067606D" w:rsidP="0067606D">
            <w:pPr>
              <w:pStyle w:val="Brdtextmedindrag"/>
            </w:pPr>
            <w:r w:rsidRPr="005D674C">
              <w:t>Omfattar den särskilda skatteberäkningen flera nettobelopp, ska deras sammanlagda nettobelopp vara minst 50</w:t>
            </w:r>
            <w:r>
              <w:t> </w:t>
            </w:r>
            <w:r w:rsidRPr="005D674C">
              <w:t>000 kronor.</w:t>
            </w:r>
          </w:p>
        </w:tc>
      </w:tr>
    </w:tbl>
    <w:p w14:paraId="7D78257C" w14:textId="1540779F" w:rsidR="0067606D" w:rsidRPr="006B0813" w:rsidRDefault="0067606D" w:rsidP="0067606D">
      <w:pPr>
        <w:pStyle w:val="Brdtext"/>
        <w:spacing w:before="260"/>
        <w:jc w:val="center"/>
      </w:pPr>
      <w:r>
        <w:t>14 </w:t>
      </w:r>
      <w:r w:rsidRPr="006B0813">
        <w:t>§</w:t>
      </w:r>
      <w:r>
        <w:rPr>
          <w:rStyle w:val="Fotnotsreferens"/>
        </w:rPr>
        <w:footnoteReference w:id="11"/>
      </w:r>
    </w:p>
    <w:tbl>
      <w:tblPr>
        <w:tblW w:w="5000" w:type="pct"/>
        <w:tblCellMar>
          <w:left w:w="170" w:type="dxa"/>
          <w:right w:w="170" w:type="dxa"/>
        </w:tblCellMar>
        <w:tblLook w:val="0000" w:firstRow="0" w:lastRow="0" w:firstColumn="0" w:lastColumn="0" w:noHBand="0" w:noVBand="0"/>
      </w:tblPr>
      <w:tblGrid>
        <w:gridCol w:w="3458"/>
        <w:gridCol w:w="3458"/>
      </w:tblGrid>
      <w:tr w:rsidR="0067606D" w14:paraId="35F3D7D7" w14:textId="77777777" w:rsidTr="0067606D">
        <w:tc>
          <w:tcPr>
            <w:tcW w:w="2500" w:type="pct"/>
            <w:tcMar>
              <w:left w:w="0" w:type="dxa"/>
            </w:tcMar>
          </w:tcPr>
          <w:p w14:paraId="0542F266" w14:textId="41573495" w:rsidR="0067606D" w:rsidRDefault="0067606D" w:rsidP="0067606D">
            <w:pPr>
              <w:pStyle w:val="Brdtextmedindrag"/>
            </w:pPr>
            <w:r w:rsidRPr="005D674C">
              <w:t>Om en ackumulerad inkomst</w:t>
            </w:r>
            <w:r>
              <w:t xml:space="preserve"> hänför sig enbart till beskattnings</w:t>
            </w:r>
            <w:r w:rsidRPr="005D674C">
              <w:t>året och tid dessförinnan, ska den genom</w:t>
            </w:r>
            <w:r>
              <w:softHyphen/>
            </w:r>
            <w:r w:rsidRPr="005D674C">
              <w:t>snittliga beskattningsbara förvärvs</w:t>
            </w:r>
            <w:r>
              <w:softHyphen/>
            </w:r>
            <w:r w:rsidRPr="005D674C">
              <w:t xml:space="preserve">inkomsten ökas med ett belopp som motsvarar </w:t>
            </w:r>
            <w:r w:rsidRPr="005D674C">
              <w:rPr>
                <w:i/>
              </w:rPr>
              <w:t>den nedre</w:t>
            </w:r>
            <w:r w:rsidRPr="005D674C">
              <w:t xml:space="preserve"> skiktgränsens förändring mellan</w:t>
            </w:r>
          </w:p>
        </w:tc>
        <w:tc>
          <w:tcPr>
            <w:tcW w:w="2500" w:type="pct"/>
            <w:tcMar>
              <w:right w:w="0" w:type="dxa"/>
            </w:tcMar>
          </w:tcPr>
          <w:p w14:paraId="7459D957" w14:textId="5D64C8FB" w:rsidR="0067606D" w:rsidRDefault="0067606D" w:rsidP="0067606D">
            <w:pPr>
              <w:pStyle w:val="Brdtextmedindrag"/>
            </w:pPr>
            <w:r w:rsidRPr="005D674C">
              <w:t>Om en ackumulerad inkomst hänför sig enbart till beskattnings-året och tid dessförinnan, ska den genomsnittliga beskattningsbara förvärvsinkomsten ökas med ett belopp som motsvarar skiktgränsens förändring mellan</w:t>
            </w:r>
          </w:p>
        </w:tc>
      </w:tr>
      <w:tr w:rsidR="0067606D" w14:paraId="34F60FE5" w14:textId="77777777" w:rsidTr="0067606D">
        <w:tc>
          <w:tcPr>
            <w:tcW w:w="5000" w:type="pct"/>
            <w:gridSpan w:val="2"/>
            <w:tcMar>
              <w:left w:w="0" w:type="dxa"/>
            </w:tcMar>
          </w:tcPr>
          <w:p w14:paraId="17DA43E7" w14:textId="2B4CB230" w:rsidR="0067606D" w:rsidRDefault="0067606D" w:rsidP="0067606D">
            <w:pPr>
              <w:pStyle w:val="Brdtextmedindrag"/>
            </w:pPr>
            <w:r>
              <w:t>1. det närmast föregående beskattningsåret och det aktuella beskattningsåret, om den ackumulerade inkomsten hänför sig till tre eller fyra beskattningsår,</w:t>
            </w:r>
          </w:p>
          <w:p w14:paraId="2B6BBE93" w14:textId="3D130940" w:rsidR="0067606D" w:rsidRDefault="0067606D" w:rsidP="0067606D">
            <w:pPr>
              <w:pStyle w:val="Brdtextmedindrag"/>
            </w:pPr>
            <w:r>
              <w:t>2. det andra beskattningsåret före beskattningsåret och det aktuella beskattningsåret, om den ackumulerade inkomsten hänför sig till fem eller sex beskattningsår,</w:t>
            </w:r>
          </w:p>
          <w:p w14:paraId="5F7AD615" w14:textId="3239F873" w:rsidR="0067606D" w:rsidRDefault="0067606D" w:rsidP="0067606D">
            <w:pPr>
              <w:pStyle w:val="Brdtextmedindrag"/>
            </w:pPr>
            <w:r>
              <w:t>3. det tredje beskattningsåret före beskattningsåret och det aktuella beskattningsåret, om den ackumulerade inkomsten hänför sig till sju eller åtta beskattningsår, eller</w:t>
            </w:r>
          </w:p>
          <w:p w14:paraId="4C6E0D03" w14:textId="243BFBAB" w:rsidR="0067606D" w:rsidRPr="005D674C" w:rsidRDefault="0067606D" w:rsidP="0067606D">
            <w:pPr>
              <w:pStyle w:val="Brdtextmedindrag"/>
            </w:pPr>
            <w:r>
              <w:t>4. det fjärde beskattningsåret före beskattningsåret och det aktuella beskattningsåret, om den ackumulerade inkomsten hänför sig till nio eller tio beskattningsår.</w:t>
            </w:r>
          </w:p>
        </w:tc>
      </w:tr>
    </w:tbl>
    <w:p w14:paraId="178547CD" w14:textId="77777777" w:rsidR="0067606D" w:rsidRDefault="0067606D" w:rsidP="0067606D">
      <w:pPr>
        <w:pStyle w:val="Brdtext"/>
        <w:spacing w:before="260"/>
        <w:jc w:val="center"/>
        <w:rPr>
          <w:b/>
        </w:rPr>
      </w:pPr>
    </w:p>
    <w:p w14:paraId="4175DF1F" w14:textId="77777777" w:rsidR="0067606D" w:rsidRDefault="0067606D" w:rsidP="0067606D">
      <w:pPr>
        <w:pStyle w:val="Brdtextmedindrag"/>
      </w:pPr>
      <w:r>
        <w:br w:type="page"/>
      </w:r>
    </w:p>
    <w:p w14:paraId="55C3432E" w14:textId="6F2033F3" w:rsidR="0067606D" w:rsidRDefault="0067606D" w:rsidP="0067606D">
      <w:pPr>
        <w:pStyle w:val="Brdtext"/>
        <w:spacing w:before="260"/>
        <w:jc w:val="center"/>
        <w:rPr>
          <w:b/>
        </w:rPr>
      </w:pPr>
      <w:r>
        <w:rPr>
          <w:b/>
        </w:rPr>
        <w:lastRenderedPageBreak/>
        <w:t>67 kap.</w:t>
      </w:r>
    </w:p>
    <w:p w14:paraId="3EF51E18" w14:textId="7A219894" w:rsidR="0067606D" w:rsidRDefault="0067606D" w:rsidP="0067606D">
      <w:pPr>
        <w:pStyle w:val="Brdtext"/>
        <w:jc w:val="center"/>
      </w:pPr>
      <w:r>
        <w:t>4 </w:t>
      </w:r>
      <w:r w:rsidRPr="004459DE">
        <w:t>§</w:t>
      </w:r>
      <w:r>
        <w:rPr>
          <w:rStyle w:val="Fotnotsreferens"/>
        </w:rPr>
        <w:footnoteReference w:id="12"/>
      </w:r>
    </w:p>
    <w:p w14:paraId="38D0AEE2" w14:textId="77777777" w:rsidR="0067606D" w:rsidRPr="00E674F6" w:rsidRDefault="0067606D" w:rsidP="0067606D">
      <w:pPr>
        <w:pStyle w:val="Brdtextmedindrag"/>
      </w:pPr>
      <w:r w:rsidRPr="00E674F6">
        <w:t>Skattereduktion ska göras för allmän pensionsavgift enligt lagen (1994:1744) om allmän pensionsavgift som avser beskattningsåret.</w:t>
      </w:r>
    </w:p>
    <w:tbl>
      <w:tblPr>
        <w:tblW w:w="5000" w:type="pct"/>
        <w:tblCellMar>
          <w:left w:w="170" w:type="dxa"/>
          <w:right w:w="170" w:type="dxa"/>
        </w:tblCellMar>
        <w:tblLook w:val="0000" w:firstRow="0" w:lastRow="0" w:firstColumn="0" w:lastColumn="0" w:noHBand="0" w:noVBand="0"/>
      </w:tblPr>
      <w:tblGrid>
        <w:gridCol w:w="3458"/>
        <w:gridCol w:w="3458"/>
      </w:tblGrid>
      <w:tr w:rsidR="0067606D" w14:paraId="60FF8678" w14:textId="77777777" w:rsidTr="0067606D">
        <w:tc>
          <w:tcPr>
            <w:tcW w:w="2500" w:type="pct"/>
            <w:tcMar>
              <w:left w:w="0" w:type="dxa"/>
            </w:tcMar>
          </w:tcPr>
          <w:p w14:paraId="5C904526" w14:textId="77777777" w:rsidR="0067606D" w:rsidRDefault="0067606D" w:rsidP="0067606D">
            <w:pPr>
              <w:pStyle w:val="Brdtextmedindrag"/>
            </w:pPr>
          </w:p>
        </w:tc>
        <w:tc>
          <w:tcPr>
            <w:tcW w:w="2500" w:type="pct"/>
            <w:tcMar>
              <w:right w:w="0" w:type="dxa"/>
            </w:tcMar>
          </w:tcPr>
          <w:p w14:paraId="0C82E3D2" w14:textId="47CEA1FF" w:rsidR="0067606D" w:rsidRDefault="0067606D" w:rsidP="0067606D">
            <w:pPr>
              <w:pStyle w:val="Brdtextmedindrag"/>
              <w:rPr>
                <w:i/>
              </w:rPr>
            </w:pPr>
            <w:r w:rsidRPr="005E128C">
              <w:rPr>
                <w:i/>
              </w:rPr>
              <w:t>För den som har sådan inkomst av annat förvärvsarbete som avses i 59 kap. socialförsäkringsbalken och själv ska betala allmän pensionsavgift, krävs för rätt till skatte</w:t>
            </w:r>
            <w:r>
              <w:rPr>
                <w:i/>
              </w:rPr>
              <w:softHyphen/>
            </w:r>
            <w:r w:rsidRPr="005E128C">
              <w:rPr>
                <w:i/>
              </w:rPr>
              <w:t>reduktion att allmän pensionsavgift har betalats inom den tid som anges i 62 kap. 17 § tredje stycket skatteförfarandelagen (2011:1244).</w:t>
            </w:r>
          </w:p>
          <w:p w14:paraId="25B9B91E" w14:textId="221B4DC3" w:rsidR="0067606D" w:rsidRDefault="0067606D" w:rsidP="0067606D">
            <w:pPr>
              <w:pStyle w:val="Brdtextmedindrag"/>
            </w:pPr>
          </w:p>
        </w:tc>
      </w:tr>
      <w:tr w:rsidR="0067606D" w14:paraId="080CDDC1" w14:textId="77777777" w:rsidTr="0067606D">
        <w:tc>
          <w:tcPr>
            <w:tcW w:w="2500" w:type="pct"/>
            <w:tcMar>
              <w:left w:w="0" w:type="dxa"/>
            </w:tcMar>
          </w:tcPr>
          <w:p w14:paraId="4224100D" w14:textId="77777777" w:rsidR="0067606D" w:rsidRDefault="0067606D" w:rsidP="0067606D">
            <w:pPr>
              <w:pStyle w:val="Brdtextmedindrag"/>
            </w:pPr>
          </w:p>
        </w:tc>
        <w:tc>
          <w:tcPr>
            <w:tcW w:w="2500" w:type="pct"/>
            <w:tcMar>
              <w:right w:w="0" w:type="dxa"/>
            </w:tcMar>
          </w:tcPr>
          <w:p w14:paraId="3E14F53F" w14:textId="70C70D3E" w:rsidR="0067606D" w:rsidRPr="00CB54AD" w:rsidRDefault="0067606D" w:rsidP="0067606D">
            <w:pPr>
              <w:pStyle w:val="Brdtext"/>
              <w:rPr>
                <w:i/>
              </w:rPr>
            </w:pPr>
            <w:r w:rsidRPr="00CB54AD">
              <w:rPr>
                <w:i/>
              </w:rPr>
              <w:t>15</w:t>
            </w:r>
            <w:r>
              <w:rPr>
                <w:i/>
              </w:rPr>
              <w:t> </w:t>
            </w:r>
            <w:r w:rsidRPr="00CB54AD">
              <w:rPr>
                <w:i/>
              </w:rPr>
              <w:t>a</w:t>
            </w:r>
            <w:r>
              <w:rPr>
                <w:i/>
              </w:rPr>
              <w:t> </w:t>
            </w:r>
            <w:r w:rsidRPr="00CB54AD">
              <w:rPr>
                <w:i/>
              </w:rPr>
              <w:t>§</w:t>
            </w:r>
          </w:p>
          <w:p w14:paraId="3580B94B" w14:textId="1FAB5275" w:rsidR="0067606D" w:rsidRPr="001626F8" w:rsidRDefault="0067606D" w:rsidP="0067606D">
            <w:pPr>
              <w:pStyle w:val="Brdtextmedindrag"/>
              <w:rPr>
                <w:i/>
              </w:rPr>
            </w:pPr>
            <w:r w:rsidRPr="001626F8">
              <w:rPr>
                <w:i/>
              </w:rPr>
              <w:t>För rätt till skattereduktion när arbetet utförs av en utförare som avses i 16</w:t>
            </w:r>
            <w:r>
              <w:rPr>
                <w:i/>
              </w:rPr>
              <w:t> </w:t>
            </w:r>
            <w:r w:rsidRPr="001626F8">
              <w:rPr>
                <w:i/>
              </w:rPr>
              <w:t>§ 1 eller 17</w:t>
            </w:r>
            <w:r>
              <w:rPr>
                <w:i/>
              </w:rPr>
              <w:t> </w:t>
            </w:r>
            <w:r w:rsidRPr="001626F8">
              <w:rPr>
                <w:i/>
              </w:rPr>
              <w:t>§ krävs att det utförda hushållsarbetet har betalats elektro</w:t>
            </w:r>
            <w:r>
              <w:rPr>
                <w:i/>
              </w:rPr>
              <w:softHyphen/>
            </w:r>
            <w:r w:rsidRPr="001626F8">
              <w:rPr>
                <w:i/>
              </w:rPr>
              <w:t>niskt.</w:t>
            </w:r>
          </w:p>
          <w:p w14:paraId="21CB1C64" w14:textId="36701AF5" w:rsidR="0067606D" w:rsidRDefault="0067606D" w:rsidP="0067606D">
            <w:pPr>
              <w:pStyle w:val="Brdtextmedindrag"/>
            </w:pPr>
            <w:r w:rsidRPr="001626F8">
              <w:rPr>
                <w:i/>
              </w:rPr>
              <w:t>Betalningen ska anses ha skett elektroniskt endast om den har förmedlats av en betaltjänstleverantör enligt lagen (2010:751) om betal</w:t>
            </w:r>
            <w:r>
              <w:rPr>
                <w:i/>
              </w:rPr>
              <w:softHyphen/>
            </w:r>
            <w:r w:rsidRPr="001626F8">
              <w:rPr>
                <w:i/>
              </w:rPr>
              <w:t>tjänster och innehåller uppgifter om avsändare, mottagare, belopp och tidpunkt.</w:t>
            </w:r>
          </w:p>
        </w:tc>
      </w:tr>
    </w:tbl>
    <w:p w14:paraId="7A322AEE" w14:textId="65BB675B" w:rsidR="0067606D" w:rsidRDefault="0067606D" w:rsidP="0067606D">
      <w:pPr>
        <w:pStyle w:val="Slutstreck"/>
      </w:pPr>
      <w:r w:rsidRPr="00C84115">
        <w:t>                              </w:t>
      </w:r>
    </w:p>
    <w:p w14:paraId="2702F4B8" w14:textId="2CB88B96" w:rsidR="0067606D" w:rsidRDefault="0067606D" w:rsidP="0067606D">
      <w:pPr>
        <w:pStyle w:val="Brdtextmedindrag"/>
      </w:pPr>
      <w:r>
        <w:t>1. Denna lag träder i kraft den 1 januari 2020.</w:t>
      </w:r>
    </w:p>
    <w:p w14:paraId="4290445D" w14:textId="14845A01" w:rsidR="0067606D" w:rsidRDefault="0067606D" w:rsidP="0067606D">
      <w:pPr>
        <w:pStyle w:val="Brdtextmedindrag"/>
      </w:pPr>
      <w:r>
        <w:t xml:space="preserve">2. Bestämmelserna i 62 kap. 6 §, 63 kap. 3 a §, 65 kap. 5 och 6 §§, 66 kap. </w:t>
      </w:r>
      <w:r>
        <w:br/>
        <w:t>4 och 14 §§ och 67 kap. 4 § i den nya lydelsen tillämpas första gången för beskattningsår som börjar efter den 31 december 2019.</w:t>
      </w:r>
    </w:p>
    <w:p w14:paraId="0ADCE23B" w14:textId="77777777" w:rsidR="0067606D" w:rsidRDefault="0067606D" w:rsidP="0067606D">
      <w:pPr>
        <w:pStyle w:val="Brdtextmedindrag"/>
        <w:sectPr w:rsidR="0067606D" w:rsidSect="0067606D">
          <w:headerReference w:type="even" r:id="rId506"/>
          <w:headerReference w:type="default" r:id="rId507"/>
          <w:footerReference w:type="even" r:id="rId508"/>
          <w:footerReference w:type="default" r:id="rId509"/>
          <w:footerReference w:type="first" r:id="rId510"/>
          <w:footnotePr>
            <w:numRestart w:val="eachSect"/>
          </w:footnotePr>
          <w:pgSz w:w="11906" w:h="16838" w:code="9"/>
          <w:pgMar w:top="1304" w:right="1871" w:bottom="1531" w:left="3119" w:header="567" w:footer="1077" w:gutter="0"/>
          <w:cols w:space="720"/>
          <w:docGrid w:linePitch="360"/>
        </w:sectPr>
      </w:pPr>
      <w:r>
        <w:t xml:space="preserve">3. Bestämmelsen i </w:t>
      </w:r>
      <w:r w:rsidRPr="001626F8">
        <w:t>67</w:t>
      </w:r>
      <w:r>
        <w:t> </w:t>
      </w:r>
      <w:r w:rsidRPr="001626F8">
        <w:t>kap. 15</w:t>
      </w:r>
      <w:r>
        <w:t> </w:t>
      </w:r>
      <w:r w:rsidRPr="001626F8">
        <w:t>a</w:t>
      </w:r>
      <w:r>
        <w:t> </w:t>
      </w:r>
      <w:r w:rsidRPr="001626F8">
        <w:t>§ tillämpas första gången på begäran om utbetalning som avser arbete som har betalats av köparen efter ikraftträdandet.</w:t>
      </w:r>
    </w:p>
    <w:p w14:paraId="209FAB28" w14:textId="4B1BF6EE" w:rsidR="0067606D" w:rsidRDefault="0067606D" w:rsidP="0067606D">
      <w:pPr>
        <w:pStyle w:val="Brdtextmedindrag"/>
        <w:sectPr w:rsidR="0067606D" w:rsidSect="0067606D">
          <w:headerReference w:type="even" r:id="rId511"/>
          <w:headerReference w:type="default" r:id="rId512"/>
          <w:footerReference w:type="even" r:id="rId513"/>
          <w:footerReference w:type="default" r:id="rId514"/>
          <w:footerReference w:type="first" r:id="rId515"/>
          <w:footnotePr>
            <w:numRestart w:val="eachSect"/>
          </w:footnotePr>
          <w:type w:val="continuous"/>
          <w:pgSz w:w="11906" w:h="16838" w:code="9"/>
          <w:pgMar w:top="1304" w:right="1871" w:bottom="1531" w:left="3119" w:header="567" w:footer="1077" w:gutter="0"/>
          <w:cols w:space="720"/>
          <w:docGrid w:linePitch="360"/>
        </w:sectPr>
      </w:pPr>
    </w:p>
    <w:p w14:paraId="61CEAAC7" w14:textId="2F2103E8" w:rsidR="0067606D" w:rsidRDefault="0067606D" w:rsidP="0067606D">
      <w:pPr>
        <w:pStyle w:val="Brdtextmedindrag"/>
        <w:ind w:firstLine="0"/>
        <w:sectPr w:rsidR="0067606D" w:rsidSect="0067606D">
          <w:headerReference w:type="even" r:id="rId516"/>
          <w:headerReference w:type="default" r:id="rId517"/>
          <w:footerReference w:type="even" r:id="rId518"/>
          <w:footerReference w:type="default" r:id="rId519"/>
          <w:footerReference w:type="first" r:id="rId520"/>
          <w:type w:val="continuous"/>
          <w:pgSz w:w="11906" w:h="16838" w:code="9"/>
          <w:pgMar w:top="1304" w:right="1871" w:bottom="1531" w:left="1021" w:header="567" w:footer="1077" w:gutter="0"/>
          <w:cols w:space="340"/>
          <w:docGrid w:linePitch="360"/>
        </w:sectPr>
      </w:pPr>
    </w:p>
    <w:p w14:paraId="7CC2B056" w14:textId="24037668" w:rsidR="0067606D" w:rsidRDefault="00757DA4" w:rsidP="0067606D">
      <w:pPr>
        <w:pStyle w:val="Brdtext"/>
        <w:spacing w:line="240" w:lineRule="auto"/>
        <w:jc w:val="center"/>
        <w:rPr>
          <w:sz w:val="84"/>
          <w:szCs w:val="84"/>
        </w:rPr>
      </w:pPr>
      <w:sdt>
        <w:sdtPr>
          <w:rPr>
            <w:sz w:val="84"/>
            <w:szCs w:val="84"/>
          </w:rPr>
          <w:alias w:val="Avsnittsnummer"/>
          <w:tag w:val="Avsnittsnummer"/>
          <w:id w:val="1849759006"/>
          <w:lock w:val="sdtContentLocked"/>
          <w:dataBinding w:prefixMappings="xmlns:ns0='http://rkdhs/mallar/budget/BP Del 1/BP Del 1.xsd'" w:xpath="/ns0:dokumentvärden[1]/ns0:avsnitt[1]/ns0:avsnitt[13]/@avsnittsnummer" w:storeItemID="{05362479-D7DD-42A6-9715-445895EE037E}"/>
          <w:text w:multiLine="1"/>
        </w:sdtPr>
        <w:sdtEndPr/>
        <w:sdtContent>
          <w:r w:rsidR="00A60C40">
            <w:rPr>
              <w:sz w:val="84"/>
              <w:szCs w:val="84"/>
            </w:rPr>
            <w:t>12</w:t>
          </w:r>
        </w:sdtContent>
      </w:sdt>
      <w:r w:rsidR="0067606D">
        <w:rPr>
          <w:noProof/>
          <w:lang w:eastAsia="sv-SE"/>
        </w:rPr>
        <w:drawing>
          <wp:anchor distT="0" distB="0" distL="114300" distR="114300" simplePos="0" relativeHeight="251660288" behindDoc="0" locked="0" layoutInCell="0" allowOverlap="1" wp14:anchorId="060B587F" wp14:editId="7C4EB602">
            <wp:simplePos x="0" y="0"/>
            <wp:positionH relativeFrom="page">
              <wp:posOffset>6448425</wp:posOffset>
            </wp:positionH>
            <wp:positionV relativeFrom="page">
              <wp:posOffset>0</wp:posOffset>
            </wp:positionV>
            <wp:extent cx="903600" cy="10746000"/>
            <wp:effectExtent l="0" t="0" r="0" b="0"/>
            <wp:wrapNone/>
            <wp:docPr id="52" name="Bildobjekt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7">
                      <a:extLst>
                        <a:ext uri="{BEBA8EAE-BF5A-486C-A8C5-ECC9F3942E4B}">
                          <a14:imgProps xmlns:a14="http://schemas.microsoft.com/office/drawing/2010/main">
                            <a14:imgLayer>
                              <a14:imgEffect>
                                <a14:sharpenSoften amount="25000"/>
                              </a14:imgEffect>
                            </a14:imgLayer>
                          </a14:imgProps>
                        </a:ext>
                        <a:ext uri="{28A0092B-C50C-407E-A947-70E740481C1C}">
                          <a14:useLocalDpi xmlns:a14="http://schemas.microsoft.com/office/drawing/2010/main" val="0"/>
                        </a:ext>
                      </a:extLst>
                    </a:blip>
                    <a:srcRect/>
                    <a:stretch>
                      <a:fillRect/>
                    </a:stretch>
                  </pic:blipFill>
                  <pic:spPr bwMode="auto">
                    <a:xfrm>
                      <a:off x="0" y="0"/>
                      <a:ext cx="903600" cy="1074600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53F3CC66" w14:textId="77777777" w:rsidR="0067606D" w:rsidRDefault="00757DA4" w:rsidP="0067606D">
      <w:pPr>
        <w:pStyle w:val="Brdtext"/>
        <w:spacing w:before="480" w:line="240" w:lineRule="auto"/>
        <w:jc w:val="center"/>
        <w:rPr>
          <w:sz w:val="84"/>
          <w:szCs w:val="84"/>
        </w:rPr>
      </w:pPr>
      <w:sdt>
        <w:sdtPr>
          <w:rPr>
            <w:sz w:val="84"/>
            <w:szCs w:val="84"/>
          </w:rPr>
          <w:alias w:val="AvsnittsrubrikKopia"/>
          <w:tag w:val="AvsnittsrubrikKopia"/>
          <w:id w:val="1841582021"/>
          <w:lock w:val="sdtContentLocked"/>
          <w:dataBinding w:prefixMappings="xmlns:ns0='http://rkdhs/mallar/budget/BP Del 1/BP Del 1.xsd'" w:xpath="/ns0:dokumentvärden[1]/ns0:avsnitt[1]/ns0:avsnitt[13]/@avsnittsrubrik" w:storeItemID="{05362479-D7DD-42A6-9715-445895EE037E}"/>
          <w:text w:multiLine="1"/>
        </w:sdtPr>
        <w:sdtEndPr/>
        <w:sdtContent>
          <w:r w:rsidR="0067606D">
            <w:rPr>
              <w:sz w:val="84"/>
              <w:szCs w:val="84"/>
            </w:rPr>
            <w:t>Skattefrågor</w:t>
          </w:r>
        </w:sdtContent>
      </w:sdt>
    </w:p>
    <w:p w14:paraId="4AF55A51" w14:textId="77777777" w:rsidR="0067606D" w:rsidRDefault="0067606D" w:rsidP="0067606D">
      <w:pPr>
        <w:pStyle w:val="Brdtext"/>
        <w:spacing w:before="480" w:line="240" w:lineRule="auto"/>
        <w:jc w:val="center"/>
        <w:rPr>
          <w:sz w:val="84"/>
          <w:szCs w:val="84"/>
        </w:rPr>
      </w:pPr>
    </w:p>
    <w:p w14:paraId="4196B988" w14:textId="77777777" w:rsidR="0067606D" w:rsidRDefault="0067606D" w:rsidP="0067606D">
      <w:pPr>
        <w:pStyle w:val="Brdtext"/>
      </w:pPr>
    </w:p>
    <w:p w14:paraId="4E5863A8" w14:textId="77777777" w:rsidR="0067606D" w:rsidRPr="00267A90" w:rsidRDefault="0067606D" w:rsidP="0067606D">
      <w:pPr>
        <w:pStyle w:val="Brdtext"/>
      </w:pPr>
    </w:p>
    <w:p w14:paraId="2FF40849" w14:textId="77777777" w:rsidR="0067606D" w:rsidRPr="00401986" w:rsidRDefault="0067606D" w:rsidP="0067606D">
      <w:pPr>
        <w:pStyle w:val="Brdtext"/>
        <w:spacing w:line="240" w:lineRule="atLeast"/>
        <w:rPr>
          <w:spacing w:val="0"/>
        </w:rPr>
      </w:pPr>
    </w:p>
    <w:p w14:paraId="3FEEB3B5" w14:textId="77777777" w:rsidR="0067606D" w:rsidRDefault="0067606D" w:rsidP="0067606D">
      <w:pPr>
        <w:pStyle w:val="Brdtextmedindrag"/>
        <w:sectPr w:rsidR="0067606D" w:rsidSect="0067606D">
          <w:headerReference w:type="even" r:id="rId521"/>
          <w:headerReference w:type="default" r:id="rId522"/>
          <w:footerReference w:type="even" r:id="rId523"/>
          <w:footerReference w:type="default" r:id="rId524"/>
          <w:headerReference w:type="first" r:id="rId525"/>
          <w:footerReference w:type="first" r:id="rId526"/>
          <w:type w:val="oddPage"/>
          <w:pgSz w:w="11906" w:h="16838" w:code="9"/>
          <w:pgMar w:top="1304" w:right="1871" w:bottom="1531" w:left="1021" w:header="567" w:footer="1077" w:gutter="0"/>
          <w:cols w:space="708"/>
          <w:titlePg/>
          <w:docGrid w:linePitch="360"/>
        </w:sectPr>
      </w:pPr>
    </w:p>
    <w:bookmarkStart w:id="401" w:name="_Toc19298897"/>
    <w:p w14:paraId="437102C4" w14:textId="77777777" w:rsidR="0067606D" w:rsidRDefault="00757DA4" w:rsidP="0067606D">
      <w:pPr>
        <w:pStyle w:val="Rubrik1"/>
      </w:pPr>
      <w:sdt>
        <w:sdtPr>
          <w:alias w:val="Avsnittsrubrik"/>
          <w:tag w:val="Avsnittsrubrik"/>
          <w:id w:val="-1560321366"/>
          <w:lock w:val="sdtLocked"/>
          <w:dataBinding w:prefixMappings="xmlns:ns0='http://rkdhs/mallar/budget/BP Del 1/BP Del 1.xsd'" w:xpath="/ns0:dokumentvärden[1]/ns0:avsnitt[1]/ns0:avsnitt[13]/@avsnittsrubrik" w:storeItemID="{05362479-D7DD-42A6-9715-445895EE037E}"/>
          <w:text w:multiLine="1"/>
        </w:sdtPr>
        <w:sdtEndPr/>
        <w:sdtContent>
          <w:r w:rsidR="0067606D">
            <w:t>Skattefrågor</w:t>
          </w:r>
        </w:sdtContent>
      </w:sdt>
      <w:bookmarkEnd w:id="401"/>
    </w:p>
    <w:p w14:paraId="6183F523" w14:textId="77777777" w:rsidR="0067606D" w:rsidRDefault="0067606D" w:rsidP="0067606D">
      <w:pPr>
        <w:pStyle w:val="Brdtext"/>
        <w:sectPr w:rsidR="0067606D" w:rsidSect="0067606D">
          <w:headerReference w:type="even" r:id="rId527"/>
          <w:headerReference w:type="default" r:id="rId528"/>
          <w:footerReference w:type="even" r:id="rId529"/>
          <w:footerReference w:type="default" r:id="rId530"/>
          <w:footerReference w:type="first" r:id="rId531"/>
          <w:type w:val="oddPage"/>
          <w:pgSz w:w="11906" w:h="16838" w:code="9"/>
          <w:pgMar w:top="1304" w:right="1871" w:bottom="1531" w:left="1021" w:header="567" w:footer="1077" w:gutter="0"/>
          <w:cols w:space="708"/>
          <w:docGrid w:linePitch="360"/>
        </w:sectPr>
      </w:pPr>
    </w:p>
    <w:p w14:paraId="3E532377" w14:textId="6BC63C1F" w:rsidR="0067606D" w:rsidRDefault="0067606D" w:rsidP="0067606D">
      <w:pPr>
        <w:pStyle w:val="Brdtext"/>
      </w:pPr>
      <w:r>
        <w:t xml:space="preserve">I detta avsnitt redovisar regeringen åtgärder på skatte- och avgiftsområdet med effekter för budgetåret 2020 och framåt. Åtgärderna presenteras indelade i ett antal huvudgrupper. </w:t>
      </w:r>
      <w:bookmarkStart w:id="402" w:name="_Hlk16845737"/>
      <w:r>
        <w:t>De olika huvudgrupperna är</w:t>
      </w:r>
      <w:bookmarkEnd w:id="402"/>
    </w:p>
    <w:p w14:paraId="16846B51" w14:textId="3C25D004" w:rsidR="0067606D" w:rsidRDefault="0067606D" w:rsidP="0067606D">
      <w:pPr>
        <w:pStyle w:val="Strecklista"/>
      </w:pPr>
      <w:r>
        <w:t xml:space="preserve">skatt på arbetsinkomster (skatter på förvärvsinkomster och socialavgifter m.m., avsnitt 12.1–12.9), </w:t>
      </w:r>
    </w:p>
    <w:p w14:paraId="6BD2EF5A" w14:textId="469D0FD3" w:rsidR="0067606D" w:rsidRDefault="0067606D" w:rsidP="0067606D">
      <w:pPr>
        <w:pStyle w:val="Strecklista"/>
      </w:pPr>
      <w:r>
        <w:t xml:space="preserve">skatt på kapitalägande (kapital- och egendomsskatter, avsnitt 12.10 och 12.11), </w:t>
      </w:r>
    </w:p>
    <w:p w14:paraId="695C30D7" w14:textId="4275641C" w:rsidR="0067606D" w:rsidRDefault="0067606D" w:rsidP="0067606D">
      <w:pPr>
        <w:pStyle w:val="Strecklista"/>
      </w:pPr>
      <w:r>
        <w:t>skatt på kapitalägande (företagsskatter, avsnitt 12.12),</w:t>
      </w:r>
    </w:p>
    <w:p w14:paraId="16353839" w14:textId="2C8E4C3B" w:rsidR="0067606D" w:rsidRDefault="0067606D" w:rsidP="0067606D">
      <w:pPr>
        <w:pStyle w:val="Strecklista"/>
      </w:pPr>
      <w:r>
        <w:t>skatt på konsumtion m.m. (energi- och miljöskatter, övriga punktskatter och mervärdesskatt, avsnitt 12.13–12.19), och</w:t>
      </w:r>
    </w:p>
    <w:p w14:paraId="12BAA52C" w14:textId="5E4EC79C" w:rsidR="0067606D" w:rsidRDefault="0067606D" w:rsidP="0067606D">
      <w:pPr>
        <w:pStyle w:val="Strecklista"/>
      </w:pPr>
      <w:r>
        <w:t xml:space="preserve">övriga skattefrågor (avsnitt 12.20–12.23). </w:t>
      </w:r>
    </w:p>
    <w:p w14:paraId="6A48E4E8" w14:textId="7FF39FB4" w:rsidR="0067606D" w:rsidRDefault="0067606D" w:rsidP="0067606D">
      <w:pPr>
        <w:pStyle w:val="Brdtextefterstrecklista"/>
      </w:pPr>
      <w:r>
        <w:t xml:space="preserve">Därefter sammanfattas de offentligfinansiella effekterna av de skatte- och avgiftsförslag som lämnas eller aviseras i denna proposition (avsnitt 12.24). Avsnittet avslutas med en författningskommentar till lagförslagen (avsnitt 12.25). </w:t>
      </w:r>
    </w:p>
    <w:p w14:paraId="289E3E45" w14:textId="678AC2A0" w:rsidR="0067606D" w:rsidRDefault="0067606D" w:rsidP="0067606D">
      <w:pPr>
        <w:pStyle w:val="Brdtextmedindrag"/>
      </w:pPr>
      <w:r>
        <w:t>För de åtgärder där förslag lämnas finns lagförslag i avsnitt 11. Beredningen av de olika förslagen inklusive granskning av Lagrådet redovisas i respektive delavsnitt.</w:t>
      </w:r>
    </w:p>
    <w:p w14:paraId="1E603B0D" w14:textId="07EBB62F" w:rsidR="0067606D" w:rsidRDefault="0067606D" w:rsidP="0067606D">
      <w:pPr>
        <w:pStyle w:val="Rubrik4utannumrering"/>
      </w:pPr>
      <w:r>
        <w:t>Sammanfattning</w:t>
      </w:r>
    </w:p>
    <w:p w14:paraId="2CD048EF" w14:textId="77777777" w:rsidR="0067606D" w:rsidRDefault="0067606D" w:rsidP="0067606D">
      <w:pPr>
        <w:pStyle w:val="Brdtextmedindrag"/>
        <w:keepNext/>
        <w:keepLines/>
        <w:pBdr>
          <w:top w:val="single" w:sz="24" w:space="0" w:color="808080"/>
        </w:pBdr>
        <w:spacing w:before="20" w:line="140" w:lineRule="exact"/>
      </w:pPr>
    </w:p>
    <w:p w14:paraId="5D4157B2" w14:textId="48EF7808" w:rsidR="0067606D" w:rsidRDefault="0067606D" w:rsidP="0067606D">
      <w:pPr>
        <w:pStyle w:val="Strecklista"/>
        <w:numPr>
          <w:ilvl w:val="0"/>
          <w:numId w:val="0"/>
        </w:numPr>
      </w:pPr>
      <w:r>
        <w:t>Regeringens förslag och bedömningar:</w:t>
      </w:r>
    </w:p>
    <w:p w14:paraId="13DF4293" w14:textId="14E65BEC" w:rsidR="0067606D" w:rsidRDefault="0067606D" w:rsidP="0067606D">
      <w:pPr>
        <w:pStyle w:val="Strecklista"/>
      </w:pPr>
      <w:bookmarkStart w:id="403" w:name="_Hlk16759945"/>
      <w:bookmarkStart w:id="404" w:name="_Hlk16759758"/>
      <w:r>
        <w:t>Den övre skiktgränsen för statlig inkomstskatt avskaffas.</w:t>
      </w:r>
    </w:p>
    <w:p w14:paraId="0C7566FE" w14:textId="508A669A" w:rsidR="0067606D" w:rsidRDefault="0067606D" w:rsidP="0067606D">
      <w:pPr>
        <w:pStyle w:val="Strecklista"/>
      </w:pPr>
      <w:r>
        <w:t>Skatten sänks för personer över 65 år.</w:t>
      </w:r>
    </w:p>
    <w:p w14:paraId="012C49E6" w14:textId="5234691F" w:rsidR="0067606D" w:rsidRDefault="0067606D" w:rsidP="0067606D">
      <w:pPr>
        <w:pStyle w:val="Strecklista"/>
      </w:pPr>
      <w:r>
        <w:t>Ett krav på elektronisk betalning för rätt till rut- och rotavdrag</w:t>
      </w:r>
      <w:r w:rsidRPr="00102C56">
        <w:t xml:space="preserve"> </w:t>
      </w:r>
      <w:r>
        <w:t>införs.</w:t>
      </w:r>
    </w:p>
    <w:p w14:paraId="25EF9C28" w14:textId="3A99F09F" w:rsidR="0067606D" w:rsidRDefault="0067606D" w:rsidP="0067606D">
      <w:pPr>
        <w:pStyle w:val="Strecklista"/>
      </w:pPr>
      <w:r w:rsidRPr="00D225D4">
        <w:t>Reglerna för allmänt avdrag för utländska socialförsäkringsavgifter och skatte-reduktion för allmän pensionsavgift förändras.</w:t>
      </w:r>
    </w:p>
    <w:p w14:paraId="3EB0DDC0" w14:textId="623E1A7F" w:rsidR="0067606D" w:rsidRPr="006C6C1C" w:rsidRDefault="0067606D" w:rsidP="0067606D">
      <w:pPr>
        <w:pStyle w:val="Strecklista"/>
      </w:pPr>
      <w:r w:rsidRPr="006C6C1C">
        <w:t>En</w:t>
      </w:r>
      <w:r w:rsidRPr="006C6C1C" w:rsidDel="00BE23DA">
        <w:t xml:space="preserve"> </w:t>
      </w:r>
      <w:r w:rsidRPr="006C6C1C">
        <w:t xml:space="preserve">skattereduktion för boende i vissa </w:t>
      </w:r>
      <w:r>
        <w:t xml:space="preserve">glest befolkade </w:t>
      </w:r>
      <w:r w:rsidRPr="006C6C1C">
        <w:t>områden bör införas som en del av en grön skatteväxling.</w:t>
      </w:r>
    </w:p>
    <w:p w14:paraId="34A98C22" w14:textId="722BAC4D" w:rsidR="0067606D" w:rsidRPr="006C6C1C" w:rsidRDefault="0067606D" w:rsidP="0067606D">
      <w:pPr>
        <w:pStyle w:val="Strecklista"/>
      </w:pPr>
      <w:r w:rsidRPr="006C6C1C">
        <w:t xml:space="preserve">Skatten bör sänkas </w:t>
      </w:r>
      <w:r>
        <w:t xml:space="preserve">på jobb och företagande </w:t>
      </w:r>
      <w:r w:rsidRPr="006C6C1C">
        <w:t>som en del av en grön skatteväxling.</w:t>
      </w:r>
    </w:p>
    <w:p w14:paraId="74C764DC" w14:textId="138B3663" w:rsidR="0067606D" w:rsidRPr="006C6C1C" w:rsidRDefault="0067606D" w:rsidP="0067606D">
      <w:pPr>
        <w:pStyle w:val="Strecklista"/>
      </w:pPr>
      <w:r w:rsidRPr="006C6C1C">
        <w:t xml:space="preserve">Ett ekonomiskt arbetsgivarbegrepp bör införas vid beskattning av </w:t>
      </w:r>
      <w:r>
        <w:t xml:space="preserve">utomlands bosatta </w:t>
      </w:r>
      <w:r w:rsidRPr="006C6C1C">
        <w:t>arbetstagare som tillfälligt arbetar i Sverige.</w:t>
      </w:r>
    </w:p>
    <w:p w14:paraId="7A79F59A" w14:textId="0B2B4D3E" w:rsidR="0067606D" w:rsidRPr="006C6C1C" w:rsidRDefault="0067606D" w:rsidP="0067606D">
      <w:pPr>
        <w:pStyle w:val="Strecklista"/>
      </w:pPr>
      <w:bookmarkStart w:id="405" w:name="_Hlk16759981"/>
      <w:bookmarkEnd w:id="403"/>
      <w:r w:rsidRPr="006C6C1C">
        <w:t>Ett ingångsavdrag bör införas.</w:t>
      </w:r>
    </w:p>
    <w:p w14:paraId="173EE864" w14:textId="0EDAA7A8" w:rsidR="0067606D" w:rsidRPr="006C6C1C" w:rsidRDefault="0067606D" w:rsidP="0067606D">
      <w:pPr>
        <w:pStyle w:val="Strecklista"/>
      </w:pPr>
      <w:r w:rsidRPr="006C6C1C">
        <w:t>Nedsättningen av arbetsgivaravgifter för personer som arbetar med forskning</w:t>
      </w:r>
      <w:r>
        <w:t xml:space="preserve"> eller</w:t>
      </w:r>
      <w:r w:rsidRPr="006C6C1C" w:rsidDel="00160F33">
        <w:t xml:space="preserve"> </w:t>
      </w:r>
      <w:r w:rsidRPr="006C6C1C">
        <w:t>utveckling bör förstärkas.</w:t>
      </w:r>
    </w:p>
    <w:p w14:paraId="17A4AE95" w14:textId="7E8DD0B7" w:rsidR="0067606D" w:rsidRPr="006C6C1C" w:rsidRDefault="0067606D" w:rsidP="0067606D">
      <w:pPr>
        <w:pStyle w:val="Strecklista"/>
      </w:pPr>
      <w:r w:rsidRPr="006C6C1C">
        <w:t>Ett system för anstånd med betalning av kupongskatt bör införas.</w:t>
      </w:r>
    </w:p>
    <w:p w14:paraId="218CF9EA" w14:textId="40DFEC97" w:rsidR="0067606D" w:rsidRPr="006C6C1C" w:rsidRDefault="0067606D" w:rsidP="0067606D">
      <w:pPr>
        <w:pStyle w:val="Strecklista"/>
      </w:pPr>
      <w:r w:rsidRPr="006C6C1C">
        <w:t>Taket för uppskov med kapitalvinst vid avyttring av privatbostad bör höjas.</w:t>
      </w:r>
    </w:p>
    <w:p w14:paraId="58117255" w14:textId="10E55452" w:rsidR="0067606D" w:rsidRPr="006C6C1C" w:rsidRDefault="0067606D" w:rsidP="0067606D">
      <w:pPr>
        <w:pStyle w:val="Strecklista"/>
      </w:pPr>
      <w:r w:rsidRPr="006C6C1C">
        <w:t>Skatten på finanssektorn bör ökas.</w:t>
      </w:r>
    </w:p>
    <w:p w14:paraId="3826D57B" w14:textId="7CA24468" w:rsidR="0067606D" w:rsidRPr="006C6C1C" w:rsidRDefault="0067606D" w:rsidP="0067606D">
      <w:pPr>
        <w:pStyle w:val="Strecklista"/>
      </w:pPr>
      <w:r w:rsidRPr="006C6C1C">
        <w:t>En skatt på avfallsförbränning bör införas.</w:t>
      </w:r>
    </w:p>
    <w:p w14:paraId="78273A2C" w14:textId="7844C4EA" w:rsidR="0067606D" w:rsidRPr="006C6C1C" w:rsidRDefault="0067606D" w:rsidP="0067606D">
      <w:pPr>
        <w:pStyle w:val="Strecklista"/>
      </w:pPr>
      <w:r w:rsidRPr="006C6C1C">
        <w:t>Skatt</w:t>
      </w:r>
      <w:r>
        <w:t>en</w:t>
      </w:r>
      <w:r w:rsidRPr="006C6C1C">
        <w:t xml:space="preserve"> på drivmedel bör </w:t>
      </w:r>
      <w:r>
        <w:t>justeras</w:t>
      </w:r>
      <w:r w:rsidRPr="006C6C1C">
        <w:t>.</w:t>
      </w:r>
    </w:p>
    <w:p w14:paraId="2D1335DC" w14:textId="10599EE4" w:rsidR="0067606D" w:rsidRDefault="0067606D" w:rsidP="0067606D">
      <w:pPr>
        <w:pStyle w:val="Strecklista"/>
      </w:pPr>
      <w:bookmarkStart w:id="406" w:name="_Hlk16759993"/>
      <w:bookmarkEnd w:id="405"/>
      <w:r w:rsidRPr="006C6C1C">
        <w:t>Reklamskatten</w:t>
      </w:r>
      <w:r>
        <w:t xml:space="preserve"> sänks.</w:t>
      </w:r>
    </w:p>
    <w:p w14:paraId="3EC7A7E2" w14:textId="07E2A307" w:rsidR="0067606D" w:rsidRDefault="0067606D" w:rsidP="0067606D">
      <w:pPr>
        <w:pStyle w:val="Strecklista"/>
      </w:pPr>
      <w:bookmarkStart w:id="407" w:name="_Hlk16759986"/>
      <w:bookmarkEnd w:id="406"/>
      <w:r>
        <w:t>En skatt på plastbärkassar bör införas.</w:t>
      </w:r>
    </w:p>
    <w:p w14:paraId="1C95052F" w14:textId="305A08C1" w:rsidR="0067606D" w:rsidRDefault="0067606D" w:rsidP="0067606D">
      <w:pPr>
        <w:pStyle w:val="Strecklista"/>
      </w:pPr>
      <w:r w:rsidRPr="00D61240">
        <w:t xml:space="preserve">Ändrade mervärdesskatteregler </w:t>
      </w:r>
      <w:r>
        <w:t>för</w:t>
      </w:r>
      <w:r w:rsidRPr="00D61240">
        <w:t xml:space="preserve"> e-handel mellan företag och konsumenter</w:t>
      </w:r>
      <w:r>
        <w:t xml:space="preserve"> bör införas.</w:t>
      </w:r>
    </w:p>
    <w:bookmarkEnd w:id="404"/>
    <w:bookmarkEnd w:id="407"/>
    <w:p w14:paraId="552FF340" w14:textId="77777777" w:rsidR="0067606D" w:rsidRDefault="0067606D" w:rsidP="0067606D">
      <w:pPr>
        <w:pStyle w:val="Brdtextmedindrag"/>
        <w:keepNext/>
        <w:keepLines/>
        <w:pBdr>
          <w:bottom w:val="single" w:sz="24" w:space="0" w:color="808080"/>
        </w:pBdr>
        <w:spacing w:after="60" w:line="180" w:lineRule="exact"/>
      </w:pPr>
    </w:p>
    <w:p w14:paraId="57721299" w14:textId="2180850B" w:rsidR="0067606D" w:rsidRDefault="0067606D" w:rsidP="0067606D">
      <w:pPr>
        <w:pStyle w:val="Brdtext"/>
      </w:pPr>
    </w:p>
    <w:p w14:paraId="62A725A9" w14:textId="4196F642" w:rsidR="0067606D" w:rsidRDefault="0067606D" w:rsidP="0067606D">
      <w:pPr>
        <w:pStyle w:val="RubrikOmrde"/>
      </w:pPr>
      <w:bookmarkStart w:id="408" w:name="_Toc19298898"/>
      <w:r>
        <w:lastRenderedPageBreak/>
        <w:t>Skatt på arbetsinkomster – förvärvsinkomstbeskattning</w:t>
      </w:r>
      <w:bookmarkEnd w:id="408"/>
    </w:p>
    <w:p w14:paraId="271CC7EE" w14:textId="37618700" w:rsidR="0067606D" w:rsidRDefault="0067606D" w:rsidP="0067606D">
      <w:pPr>
        <w:pStyle w:val="Rubrik2"/>
        <w:spacing w:before="0"/>
      </w:pPr>
      <w:bookmarkStart w:id="409" w:name="_Toc19298899"/>
      <w:r>
        <w:t>Avskaffad övre skiktgräns för statlig inkomstskatt (s.k. värnskatt)</w:t>
      </w:r>
      <w:bookmarkEnd w:id="409"/>
    </w:p>
    <w:p w14:paraId="78A40E2B" w14:textId="013114B4" w:rsidR="0067606D" w:rsidRDefault="0067606D" w:rsidP="0067606D">
      <w:pPr>
        <w:pStyle w:val="Rubrik3"/>
        <w:spacing w:before="0"/>
      </w:pPr>
      <w:bookmarkStart w:id="410" w:name="_Toc19298900"/>
      <w:r>
        <w:t>Ärendet och dess beredning</w:t>
      </w:r>
      <w:bookmarkEnd w:id="410"/>
    </w:p>
    <w:p w14:paraId="52F3DDFC" w14:textId="6DCCAE75" w:rsidR="0067606D" w:rsidRDefault="0067606D" w:rsidP="0067606D">
      <w:pPr>
        <w:pStyle w:val="Brdtext"/>
      </w:pPr>
      <w:r>
        <w:t xml:space="preserve">Finansdepartementet har tagit fram promemorian </w:t>
      </w:r>
      <w:r w:rsidRPr="006F2193">
        <w:t>Avskaffad övre skiktgräns för statl</w:t>
      </w:r>
      <w:r>
        <w:t>ig inkomstskatt (s.k. värnskatt). En samman</w:t>
      </w:r>
      <w:r>
        <w:softHyphen/>
        <w:t xml:space="preserve">fattning av promemorian finns i </w:t>
      </w:r>
      <w:r>
        <w:rPr>
          <w:i/>
        </w:rPr>
        <w:t xml:space="preserve">bilaga 4 </w:t>
      </w:r>
      <w:r w:rsidRPr="006B1968">
        <w:rPr>
          <w:i/>
        </w:rPr>
        <w:t>avsnitt 1</w:t>
      </w:r>
      <w:r>
        <w:t xml:space="preserve">. Promemorians lagförslag finns i </w:t>
      </w:r>
      <w:r w:rsidRPr="006B1968">
        <w:rPr>
          <w:i/>
        </w:rPr>
        <w:t>bilaga 4 avsnitt 2</w:t>
      </w:r>
      <w:r>
        <w:t>. Promemorian har remissbehandlats. En för</w:t>
      </w:r>
      <w:r>
        <w:softHyphen/>
        <w:t xml:space="preserve">teckning över remissinstanserna finns i </w:t>
      </w:r>
      <w:r w:rsidRPr="006B1968">
        <w:rPr>
          <w:i/>
        </w:rPr>
        <w:t>bilaga 4 avsnitt 3</w:t>
      </w:r>
      <w:r>
        <w:t>. Remissvaren finns tillgängliga i Finansdepartementet (Fi2019/02421/S1).</w:t>
      </w:r>
    </w:p>
    <w:p w14:paraId="0E3E8AD6" w14:textId="4F410AC5" w:rsidR="0067606D" w:rsidRDefault="0067606D" w:rsidP="0067606D">
      <w:pPr>
        <w:pStyle w:val="Rubrik5utannumrering"/>
      </w:pPr>
      <w:r>
        <w:t>Lagrådet</w:t>
      </w:r>
    </w:p>
    <w:p w14:paraId="0D46F8B8" w14:textId="5CA3B02A" w:rsidR="0067606D" w:rsidRDefault="0067606D" w:rsidP="0067606D">
      <w:pPr>
        <w:pStyle w:val="Brdtext"/>
      </w:pPr>
      <w:r>
        <w:t>Förslaget om a</w:t>
      </w:r>
      <w:r w:rsidRPr="006F2193">
        <w:t>vskaffad övre skiktgräns för statl</w:t>
      </w:r>
      <w:r>
        <w:t>ig inkomstskatt är författningstekniskt och även i övrigt av sådan beskaffenhet att Lagrådets hörande skulle sakna betydelse. Regeringen har därför inte inhämtat Lagrådets yttrande.</w:t>
      </w:r>
    </w:p>
    <w:p w14:paraId="0143586F" w14:textId="098BC273" w:rsidR="0067606D" w:rsidRDefault="0067606D" w:rsidP="0067606D">
      <w:pPr>
        <w:pStyle w:val="Rubrik3"/>
      </w:pPr>
      <w:bookmarkStart w:id="411" w:name="_Toc19298901"/>
      <w:r>
        <w:t>Bakgrund och gällande rätt</w:t>
      </w:r>
      <w:bookmarkEnd w:id="411"/>
    </w:p>
    <w:p w14:paraId="65D9C0BD" w14:textId="5324313C" w:rsidR="0067606D" w:rsidRPr="006F2193" w:rsidRDefault="0067606D" w:rsidP="0067606D">
      <w:pPr>
        <w:pStyle w:val="Brdtext"/>
      </w:pPr>
      <w:r w:rsidRPr="006F2193">
        <w:t>Fysiska personer som har beskattningsbara förvärvsinkomster över en viss nivå ska betala statlig inkomstskatt på dessa inkomster. Den statliga inkomstskatten styrs av de s.k. skikt</w:t>
      </w:r>
      <w:r>
        <w:softHyphen/>
      </w:r>
      <w:r w:rsidRPr="006F2193">
        <w:t>gränserna, vilket innebär att skatten tas ut efter olika skattesatser i olika skikt. I det första skiktet, över den nedre skiktgränsen, tas statlig inkomstskatt ut med 20</w:t>
      </w:r>
      <w:r>
        <w:t> </w:t>
      </w:r>
      <w:r w:rsidRPr="006F2193">
        <w:t>procent på den del av den beskattningsbara förvärvsinkomsten som över</w:t>
      </w:r>
      <w:r>
        <w:softHyphen/>
      </w:r>
      <w:r w:rsidRPr="006F2193">
        <w:t>stiger den nedre skiktgränsen. För beskattnings</w:t>
      </w:r>
      <w:r>
        <w:softHyphen/>
      </w:r>
      <w:r w:rsidRPr="006F2193">
        <w:t>bara förvärvsinkomster över den övre skikt</w:t>
      </w:r>
      <w:r>
        <w:softHyphen/>
      </w:r>
      <w:r w:rsidRPr="006F2193">
        <w:t>gränsen tas ytterligare fem procent ut i statlig inkomstskatt, vilket alltså innebär att inkomster över den övre skiktgränsen beskattas med totalt 25</w:t>
      </w:r>
      <w:r>
        <w:t> </w:t>
      </w:r>
      <w:r w:rsidRPr="006F2193">
        <w:t>procent statlig inkomstskatt. Bestämmelser om skiktgränserna för statlig inkomstskatt finns i 65</w:t>
      </w:r>
      <w:r>
        <w:t> </w:t>
      </w:r>
      <w:r w:rsidRPr="006F2193">
        <w:t>kap. 5</w:t>
      </w:r>
      <w:r>
        <w:t> </w:t>
      </w:r>
      <w:r w:rsidRPr="006F2193">
        <w:t>§ inkomstskattelagen (1999:1229)</w:t>
      </w:r>
      <w:r>
        <w:t>, förkortad IL</w:t>
      </w:r>
      <w:r w:rsidRPr="006F2193">
        <w:t>.</w:t>
      </w:r>
    </w:p>
    <w:p w14:paraId="6DC3FEA1" w14:textId="751007D8" w:rsidR="0067606D" w:rsidRPr="006F2193" w:rsidRDefault="0067606D" w:rsidP="0067606D">
      <w:pPr>
        <w:pStyle w:val="Brdtextmedindrag"/>
      </w:pPr>
      <w:r w:rsidRPr="006F2193">
        <w:t>Skiktgränserna bestäms med utgångspunkt i en nedre skiktgräns på 490</w:t>
      </w:r>
      <w:r>
        <w:t> </w:t>
      </w:r>
      <w:r w:rsidRPr="006F2193">
        <w:t>700</w:t>
      </w:r>
      <w:r>
        <w:t> </w:t>
      </w:r>
      <w:r w:rsidRPr="006F2193">
        <w:t>kronor och en övre skiktgräns på 689</w:t>
      </w:r>
      <w:r>
        <w:t> </w:t>
      </w:r>
      <w:r w:rsidRPr="006F2193">
        <w:t>300</w:t>
      </w:r>
      <w:r>
        <w:t> </w:t>
      </w:r>
      <w:r w:rsidRPr="006F2193">
        <w:t>kronor för beskattnings</w:t>
      </w:r>
      <w:r>
        <w:softHyphen/>
      </w:r>
      <w:r w:rsidRPr="006F2193">
        <w:t xml:space="preserve">året 2019. Vid de därpå följande beskattningsåren uppgår skiktgränserna till det föregående beskattningsårets skiktgränser multiplicerade </w:t>
      </w:r>
      <w:r w:rsidRPr="006F2193">
        <w:t>med det jämförelsetal, uttryckt i procent, som anger förhållandet mellan det allmänna prisläget i juni året före beskattningsåret och prisläget i juni andra året före beskattningsåret plus två procentenheter. Skiktgränserna fastställs av regeringen före utgången av året före beskattningsåret och avrundas uppåt till helt hundratal kronor.</w:t>
      </w:r>
    </w:p>
    <w:p w14:paraId="130C5CE1" w14:textId="49A8A87C" w:rsidR="0067606D" w:rsidRPr="006F2193" w:rsidRDefault="0067606D" w:rsidP="0067606D">
      <w:pPr>
        <w:pStyle w:val="Brdtextmedindrag"/>
      </w:pPr>
      <w:r w:rsidRPr="006F2193">
        <w:t>Att statlig inkomstskatt endast tas ut över en viss nivå bygger på de principer som slogs fast vid 1990 års skattereform. Utgångspunkterna var att statlig inkomstskatt bara borde tas ut på höga inkomster, att den statliga skatteskalan enbart borde innehålla ett skikt och att en lämplig nivå var 20</w:t>
      </w:r>
      <w:r>
        <w:t> </w:t>
      </w:r>
      <w:r w:rsidRPr="006F2193">
        <w:t xml:space="preserve">procent (prop. 1989/90:110 s. 299). Från och med inkomståret 1995 infördes av statsfinansiella skäl en särskild s.k. värnskatt som </w:t>
      </w:r>
      <w:r>
        <w:t>ett</w:t>
      </w:r>
      <w:r w:rsidRPr="006F2193">
        <w:t xml:space="preserve"> av flera förslag för att öka statens inkomster i ett allvarligt statsfinansiellt läge. Värnskatten innebar att den statliga inkomstskatten på förvärvsinkomster över skiktgränsen höjdes till 25</w:t>
      </w:r>
      <w:r>
        <w:t> </w:t>
      </w:r>
      <w:r w:rsidRPr="006F2193">
        <w:t>procent mellan åren 1995 och 1998 (prop. 1994/95:25 s.</w:t>
      </w:r>
      <w:r>
        <w:t> </w:t>
      </w:r>
      <w:r w:rsidRPr="006F2193">
        <w:t xml:space="preserve">26). </w:t>
      </w:r>
    </w:p>
    <w:p w14:paraId="132AC258" w14:textId="71439819" w:rsidR="0067606D" w:rsidRDefault="0067606D" w:rsidP="0067606D">
      <w:pPr>
        <w:pStyle w:val="Brdtextmedindrag"/>
      </w:pPr>
      <w:r w:rsidRPr="006F2193">
        <w:t>Den statliga inkomstskatten på förvärvs</w:t>
      </w:r>
      <w:r>
        <w:softHyphen/>
      </w:r>
      <w:r w:rsidRPr="006F2193">
        <w:t>inkomster fick sin nuvarande utformning när den övre skiktgränsen infördes fr.o.m. inkomståret 1999. Då återgick nivån till 20</w:t>
      </w:r>
      <w:r>
        <w:t> </w:t>
      </w:r>
      <w:r w:rsidRPr="006F2193">
        <w:t>procent och ytterligare en skiktgräns infördes över vilken den statliga skatten ökade med 5</w:t>
      </w:r>
      <w:r>
        <w:t> </w:t>
      </w:r>
      <w:r w:rsidRPr="006F2193">
        <w:t>procent. Vid införandet anfördes som skäl att den övre skiktgränsen har ett fördelningspolitiskt syfte, vilket vägts mot att det bedömts som angeläget att begränsa skatteuttaget på arbete för att undvika alltför höga marginalskatter för flertalet skattskyldiga (prop. 1997/98:150).</w:t>
      </w:r>
    </w:p>
    <w:p w14:paraId="0847D6CA" w14:textId="2C1D464B" w:rsidR="0067606D" w:rsidRDefault="0067606D" w:rsidP="0067606D">
      <w:pPr>
        <w:pStyle w:val="Rubrik3"/>
      </w:pPr>
      <w:bookmarkStart w:id="412" w:name="_Toc19298902"/>
      <w:r w:rsidRPr="006F2193">
        <w:t>Avskaffad övre skiktgräns (s.k. värnskatt)</w:t>
      </w:r>
      <w:bookmarkEnd w:id="412"/>
    </w:p>
    <w:p w14:paraId="621FDD03" w14:textId="77777777" w:rsidR="0067606D" w:rsidRDefault="0067606D" w:rsidP="0067606D">
      <w:pPr>
        <w:pStyle w:val="Brdtextmedindrag"/>
        <w:keepNext/>
        <w:keepLines/>
        <w:pBdr>
          <w:top w:val="single" w:sz="24" w:space="0" w:color="808080"/>
        </w:pBdr>
        <w:spacing w:before="20" w:line="140" w:lineRule="exact"/>
      </w:pPr>
      <w:bookmarkStart w:id="413" w:name="_Hlk12974712"/>
    </w:p>
    <w:p w14:paraId="7B6E9E51" w14:textId="36188F1A" w:rsidR="0067606D" w:rsidRPr="00856BBF" w:rsidRDefault="0067606D" w:rsidP="0067606D">
      <w:pPr>
        <w:pStyle w:val="Brdtext"/>
        <w:keepLines/>
        <w:rPr>
          <w:rFonts w:ascii="TradeGothic" w:hAnsi="TradeGothic"/>
          <w:b/>
          <w:sz w:val="20"/>
        </w:rPr>
      </w:pPr>
      <w:r>
        <w:rPr>
          <w:b/>
        </w:rPr>
        <w:t>Regeringens </w:t>
      </w:r>
      <w:r w:rsidRPr="007241B9">
        <w:rPr>
          <w:b/>
        </w:rPr>
        <w:t>förslag:</w:t>
      </w:r>
      <w:r w:rsidRPr="00C0621B">
        <w:rPr>
          <w:szCs w:val="22"/>
        </w:rPr>
        <w:t xml:space="preserve"> </w:t>
      </w:r>
      <w:r w:rsidRPr="00CF6A8B">
        <w:rPr>
          <w:szCs w:val="22"/>
        </w:rPr>
        <w:t>Den övre skiktgränsen för statlig inkomstskatt (s.k. värnskatt) avskaffas.</w:t>
      </w:r>
    </w:p>
    <w:p w14:paraId="5DBC8EA6" w14:textId="77777777" w:rsidR="0067606D" w:rsidRDefault="0067606D" w:rsidP="0067606D">
      <w:pPr>
        <w:pStyle w:val="Brdtextmedindrag"/>
        <w:keepNext/>
        <w:keepLines/>
        <w:pBdr>
          <w:bottom w:val="single" w:sz="24" w:space="0" w:color="808080"/>
        </w:pBdr>
        <w:spacing w:after="60" w:line="180" w:lineRule="exact"/>
      </w:pPr>
    </w:p>
    <w:p w14:paraId="25B94EA6" w14:textId="77777777" w:rsidR="0067606D" w:rsidRPr="007241B9" w:rsidRDefault="0067606D" w:rsidP="0067606D">
      <w:pPr>
        <w:pStyle w:val="Brdtext"/>
        <w:keepNext/>
        <w:keepLines/>
      </w:pPr>
    </w:p>
    <w:p w14:paraId="510AEFB3" w14:textId="1AF4B00C" w:rsidR="0067606D" w:rsidRDefault="0067606D" w:rsidP="0067606D">
      <w:pPr>
        <w:pStyle w:val="Brdtextmedindrag"/>
        <w:keepLines/>
      </w:pPr>
      <w:r w:rsidRPr="00061F6B">
        <w:rPr>
          <w:b/>
        </w:rPr>
        <w:t>Promemorians</w:t>
      </w:r>
      <w:r>
        <w:rPr>
          <w:b/>
        </w:rPr>
        <w:t> </w:t>
      </w:r>
      <w:r w:rsidRPr="00061F6B">
        <w:rPr>
          <w:b/>
        </w:rPr>
        <w:t>förslag</w:t>
      </w:r>
      <w:r>
        <w:t xml:space="preserve"> överensstämmer med regeringens.</w:t>
      </w:r>
    </w:p>
    <w:p w14:paraId="2B9A851D" w14:textId="781F63B0" w:rsidR="0067606D" w:rsidRPr="000B23CB" w:rsidRDefault="0067606D" w:rsidP="0067606D">
      <w:pPr>
        <w:pStyle w:val="Brdtextmedindrag"/>
      </w:pPr>
      <w:r w:rsidRPr="000B23CB">
        <w:rPr>
          <w:b/>
        </w:rPr>
        <w:t>Remissinstanserna:</w:t>
      </w:r>
      <w:r w:rsidRPr="000B23CB">
        <w:t xml:space="preserve"> De flesta remissinstanser tillstyrker eller har inget att invända mot förslaget. Bland dessa finns </w:t>
      </w:r>
      <w:r w:rsidRPr="000B23CB">
        <w:rPr>
          <w:i/>
        </w:rPr>
        <w:t xml:space="preserve">Arbetsgivarverket, Ekonomistyrningsverket </w:t>
      </w:r>
      <w:r w:rsidRPr="000B23CB">
        <w:t>(</w:t>
      </w:r>
      <w:r w:rsidRPr="000B23CB">
        <w:rPr>
          <w:i/>
        </w:rPr>
        <w:t>ESV</w:t>
      </w:r>
      <w:r w:rsidRPr="000B23CB">
        <w:t>)</w:t>
      </w:r>
      <w:r w:rsidRPr="000B23CB">
        <w:rPr>
          <w:i/>
        </w:rPr>
        <w:t>, Företagar</w:t>
      </w:r>
      <w:r w:rsidRPr="000B23CB">
        <w:rPr>
          <w:i/>
        </w:rPr>
        <w:softHyphen/>
        <w:t xml:space="preserve">förbundet Fria Företagare, Företagarna, Försäkringskassan, Förvaltningsrätten i Malmö, </w:t>
      </w:r>
      <w:r w:rsidRPr="000B23CB">
        <w:rPr>
          <w:i/>
        </w:rPr>
        <w:lastRenderedPageBreak/>
        <w:t>Institutet för arbetsmarknads- och utbildningspolitisk utvärdering (IFAU), Konjunkturinstitutet, Näringslivets Skatte</w:t>
      </w:r>
      <w:r>
        <w:rPr>
          <w:i/>
        </w:rPr>
        <w:softHyphen/>
      </w:r>
      <w:r w:rsidRPr="000B23CB">
        <w:rPr>
          <w:i/>
        </w:rPr>
        <w:t>delegation, Pensionsmyndigheten, Skatteverket, Småföretagarnas riksförbund, Svenskt Näringsliv, Sveriges Akademikers Centralorganisation (Saco)</w:t>
      </w:r>
      <w:r w:rsidRPr="000B23CB">
        <w:t xml:space="preserve"> och </w:t>
      </w:r>
      <w:r w:rsidRPr="000B23CB">
        <w:rPr>
          <w:i/>
        </w:rPr>
        <w:t>Tillväxtverket</w:t>
      </w:r>
      <w:r w:rsidRPr="000B23CB">
        <w:t xml:space="preserve">. Förslaget avstyrks av </w:t>
      </w:r>
      <w:r w:rsidRPr="000B23CB">
        <w:rPr>
          <w:i/>
        </w:rPr>
        <w:t>Landsorganisationen i Sverige (LO)</w:t>
      </w:r>
      <w:r w:rsidRPr="000B23CB">
        <w:t xml:space="preserve"> och </w:t>
      </w:r>
      <w:r w:rsidRPr="000B23CB">
        <w:rPr>
          <w:i/>
        </w:rPr>
        <w:t>Pensionärernas riksförbund</w:t>
      </w:r>
      <w:r w:rsidRPr="000B23CB">
        <w:t>.</w:t>
      </w:r>
    </w:p>
    <w:p w14:paraId="33829152" w14:textId="0ECF2980" w:rsidR="0067606D" w:rsidRPr="000B23CB" w:rsidRDefault="0067606D" w:rsidP="0067606D">
      <w:pPr>
        <w:pStyle w:val="Brdtextmedindrag"/>
        <w:keepLines/>
      </w:pPr>
      <w:r w:rsidRPr="000B23CB">
        <w:t xml:space="preserve">Flera remissinstanser, bland andra </w:t>
      </w:r>
      <w:r w:rsidRPr="000B23CB">
        <w:rPr>
          <w:i/>
        </w:rPr>
        <w:t>Arbetsgivar</w:t>
      </w:r>
      <w:r>
        <w:rPr>
          <w:i/>
        </w:rPr>
        <w:softHyphen/>
      </w:r>
      <w:r w:rsidRPr="000B23CB">
        <w:rPr>
          <w:i/>
        </w:rPr>
        <w:t>verket, ESV, Företagarna</w:t>
      </w:r>
      <w:r>
        <w:rPr>
          <w:i/>
        </w:rPr>
        <w:t>,</w:t>
      </w:r>
      <w:r w:rsidRPr="000B23CB">
        <w:rPr>
          <w:i/>
        </w:rPr>
        <w:t xml:space="preserve"> Konjunktur</w:t>
      </w:r>
      <w:r>
        <w:rPr>
          <w:i/>
        </w:rPr>
        <w:softHyphen/>
      </w:r>
      <w:r w:rsidRPr="000B23CB">
        <w:rPr>
          <w:i/>
        </w:rPr>
        <w:t>institutet, Näringslivets Skatte</w:t>
      </w:r>
      <w:r>
        <w:rPr>
          <w:i/>
        </w:rPr>
        <w:softHyphen/>
      </w:r>
      <w:r w:rsidRPr="000B23CB">
        <w:rPr>
          <w:i/>
        </w:rPr>
        <w:t>delegation, Saco och Småföretagarnas riksförbund</w:t>
      </w:r>
      <w:r w:rsidRPr="000B23CB">
        <w:t xml:space="preserve"> anför att förslaget leder till ökade incitament till högre utbildning och vidareutbildning.</w:t>
      </w:r>
    </w:p>
    <w:p w14:paraId="5985403D" w14:textId="1D4710E3" w:rsidR="0067606D" w:rsidRPr="000B23CB" w:rsidRDefault="0067606D" w:rsidP="0067606D">
      <w:pPr>
        <w:pStyle w:val="Brdtextmedindrag"/>
        <w:keepLines/>
      </w:pPr>
      <w:r w:rsidRPr="000B23CB">
        <w:rPr>
          <w:i/>
        </w:rPr>
        <w:t>Konjunkturinstitutet</w:t>
      </w:r>
      <w:r w:rsidRPr="000B23CB">
        <w:t xml:space="preserve"> och </w:t>
      </w:r>
      <w:r w:rsidRPr="000B23CB">
        <w:rPr>
          <w:i/>
        </w:rPr>
        <w:t>ESV</w:t>
      </w:r>
      <w:r w:rsidRPr="000B23CB">
        <w:t xml:space="preserve"> saknar en analys av alternativa sätt att sänka marginalskatterna. </w:t>
      </w:r>
      <w:r w:rsidRPr="000B23CB">
        <w:rPr>
          <w:i/>
        </w:rPr>
        <w:t>Konjunkturinstitutet</w:t>
      </w:r>
      <w:r w:rsidRPr="000B23CB">
        <w:t xml:space="preserve"> anser att incitamentet att omvandla tjänsteinkomster till kapitalinkomster minskar med förslaget medan </w:t>
      </w:r>
      <w:r w:rsidRPr="000B23CB">
        <w:rPr>
          <w:i/>
        </w:rPr>
        <w:t>IFAU</w:t>
      </w:r>
      <w:r w:rsidRPr="000B23CB">
        <w:t xml:space="preserve"> påpekar att incitamentet fortfarande är betydande.</w:t>
      </w:r>
    </w:p>
    <w:p w14:paraId="042D95CE" w14:textId="63BE0BF7" w:rsidR="0067606D" w:rsidRPr="000B23CB" w:rsidRDefault="0067606D" w:rsidP="0067606D">
      <w:pPr>
        <w:pStyle w:val="Brdtextmedindrag"/>
        <w:keepLines/>
      </w:pPr>
      <w:r w:rsidRPr="000B23CB">
        <w:rPr>
          <w:i/>
        </w:rPr>
        <w:t>LO</w:t>
      </w:r>
      <w:r w:rsidRPr="000B23CB">
        <w:t xml:space="preserve"> </w:t>
      </w:r>
      <w:r>
        <w:t xml:space="preserve">anför </w:t>
      </w:r>
      <w:r w:rsidRPr="000B23CB">
        <w:t>att förslaget leder till ökade inkomstskillnader.</w:t>
      </w:r>
    </w:p>
    <w:p w14:paraId="2FD8D960" w14:textId="44519742" w:rsidR="0067606D" w:rsidRPr="000B23CB" w:rsidRDefault="0067606D" w:rsidP="0067606D">
      <w:pPr>
        <w:pStyle w:val="Brdtextmedindrag"/>
        <w:keepLines/>
      </w:pPr>
      <w:r w:rsidRPr="000B23CB">
        <w:t xml:space="preserve">Ett antal remissinstanser har synpunkter på effekterna av förslagen. Bland andra </w:t>
      </w:r>
      <w:r w:rsidRPr="000B23CB">
        <w:rPr>
          <w:i/>
        </w:rPr>
        <w:t>Arbetsförmedlingen, LO</w:t>
      </w:r>
      <w:r w:rsidRPr="000B23CB">
        <w:t xml:space="preserve"> och </w:t>
      </w:r>
      <w:r w:rsidRPr="000B23CB">
        <w:rPr>
          <w:i/>
        </w:rPr>
        <w:t>IFAU</w:t>
      </w:r>
      <w:r w:rsidRPr="000B23CB">
        <w:t xml:space="preserve"> understryker osäkerheten som finns om förslagens självfinansieringsgrad på sikt. </w:t>
      </w:r>
      <w:r w:rsidRPr="000B23CB">
        <w:rPr>
          <w:i/>
        </w:rPr>
        <w:t>Arbetsförmedlingen,</w:t>
      </w:r>
      <w:r w:rsidRPr="000B23CB">
        <w:t xml:space="preserve"> </w:t>
      </w:r>
      <w:r w:rsidRPr="000B23CB">
        <w:rPr>
          <w:i/>
        </w:rPr>
        <w:t>IFAU</w:t>
      </w:r>
      <w:r w:rsidRPr="000B23CB">
        <w:t xml:space="preserve"> och </w:t>
      </w:r>
      <w:r w:rsidRPr="000B23CB">
        <w:rPr>
          <w:i/>
        </w:rPr>
        <w:t>LO</w:t>
      </w:r>
      <w:r w:rsidRPr="000B23CB">
        <w:t xml:space="preserve"> anser att effekterna bör följas upp.</w:t>
      </w:r>
    </w:p>
    <w:p w14:paraId="26EA4642" w14:textId="138B5B8D" w:rsidR="0067606D" w:rsidRDefault="0067606D" w:rsidP="0067606D">
      <w:pPr>
        <w:pStyle w:val="Brdtextmedindrag"/>
        <w:keepLines/>
      </w:pPr>
      <w:r w:rsidRPr="00061F6B">
        <w:rPr>
          <w:b/>
        </w:rPr>
        <w:t>Skälen</w:t>
      </w:r>
      <w:r>
        <w:rPr>
          <w:b/>
        </w:rPr>
        <w:t> </w:t>
      </w:r>
      <w:r w:rsidRPr="00061F6B">
        <w:rPr>
          <w:b/>
        </w:rPr>
        <w:t>för</w:t>
      </w:r>
      <w:r>
        <w:rPr>
          <w:b/>
        </w:rPr>
        <w:t> </w:t>
      </w:r>
      <w:r w:rsidRPr="00061F6B">
        <w:rPr>
          <w:b/>
        </w:rPr>
        <w:t>regeringens</w:t>
      </w:r>
      <w:r>
        <w:rPr>
          <w:b/>
        </w:rPr>
        <w:t> </w:t>
      </w:r>
      <w:r w:rsidRPr="00061F6B">
        <w:rPr>
          <w:b/>
        </w:rPr>
        <w:t>förslag:</w:t>
      </w:r>
      <w:r>
        <w:t xml:space="preserve"> </w:t>
      </w:r>
      <w:bookmarkEnd w:id="413"/>
      <w:r>
        <w:t>Såväl den tidigare värnskatten som den nuvarande övre skiktgränsen infördes av statsfinansiella skäl under 1990-talet. I enlighet med den sakpolitiska överenskommelsen (januariavtalet) mellan Socialdemokraterna, Centerpartiet, Liberalerna och Miljöpartiet de gröna ska den s.k. värnskatten avskaffas, detta genom en korrigering av skiktgränserna. Korrigeringen bör ske i linje med grundtankarna bakom 1990 års skatte</w:t>
      </w:r>
      <w:r>
        <w:softHyphen/>
        <w:t xml:space="preserve">reform, nämligen att det endast ska finnas ett skikt för statlig inkomstskatt. En lämplig nivå bedömdes vid reformen vara 20 procent, vilket nu motsvaras av den nedre skiktgränsen. </w:t>
      </w:r>
    </w:p>
    <w:p w14:paraId="5B0A4B9D" w14:textId="7DCBD906" w:rsidR="0067606D" w:rsidRDefault="0067606D" w:rsidP="0067606D">
      <w:pPr>
        <w:pStyle w:val="Brdtextmedindrag"/>
      </w:pPr>
      <w:r>
        <w:t xml:space="preserve">När skatten på de högsta arbetsinkomsterna sänks kan det bli mer lönsamt för personer med rörlig lön som redan har höga inkomster att arbeta en extra timme. Det blir också mer lönsamt för dem med de högsta arbetsinkomsterna att på andra sätt öka sina inkomster. Avskaffandet av den övre skiktgränsen kan öka antalet arbetade timmar i ekonomin enligt vad som följer av avsnitt </w:t>
      </w:r>
      <w:r w:rsidRPr="008D790F">
        <w:fldChar w:fldCharType="begin"/>
      </w:r>
      <w:r w:rsidRPr="008D790F">
        <w:instrText xml:space="preserve"> REF _Ref16790176 \r \h  \* MERGEFORMAT </w:instrText>
      </w:r>
      <w:r w:rsidRPr="008D790F">
        <w:fldChar w:fldCharType="separate"/>
      </w:r>
      <w:r w:rsidR="00757DA4">
        <w:t>12.1.5</w:t>
      </w:r>
      <w:r w:rsidRPr="008D790F">
        <w:fldChar w:fldCharType="end"/>
      </w:r>
      <w:r w:rsidRPr="008D790F">
        <w:t>.</w:t>
      </w:r>
      <w:r>
        <w:t xml:space="preserve"> Storleken på dessa effekter är dock osäker vilket bl.a. </w:t>
      </w:r>
      <w:r w:rsidRPr="00927937">
        <w:rPr>
          <w:i/>
        </w:rPr>
        <w:t>Arbetsförmedlingen</w:t>
      </w:r>
      <w:r>
        <w:t xml:space="preserve">, </w:t>
      </w:r>
      <w:r w:rsidRPr="00927937">
        <w:rPr>
          <w:i/>
        </w:rPr>
        <w:t>IFAU</w:t>
      </w:r>
      <w:r>
        <w:t xml:space="preserve"> och </w:t>
      </w:r>
      <w:r w:rsidRPr="00927937">
        <w:rPr>
          <w:i/>
        </w:rPr>
        <w:t>Konjunkturinstitutet</w:t>
      </w:r>
      <w:r>
        <w:t xml:space="preserve"> har framhållit och effekterna infaller successivt under en lång tid efter reformens genomförande. </w:t>
      </w:r>
    </w:p>
    <w:p w14:paraId="03D06042" w14:textId="22BA6768" w:rsidR="0067606D" w:rsidRPr="000B65AC" w:rsidRDefault="0067606D" w:rsidP="0067606D">
      <w:pPr>
        <w:pStyle w:val="Brdtextmedindrag"/>
        <w:keepNext/>
        <w:keepLines/>
      </w:pPr>
      <w:r>
        <w:t>Genom</w:t>
      </w:r>
      <w:r w:rsidDel="009C6BF9">
        <w:t xml:space="preserve"> </w:t>
      </w:r>
      <w:r>
        <w:t xml:space="preserve">avskaffandet av den övre skiktgränsen samtidigt som den nedre skiktgränsen behålls uppfylls 1990 års skattereforms mål om enbart ett skikt för statlig inkomstskatt med en skattesats på 20 procent. </w:t>
      </w:r>
    </w:p>
    <w:p w14:paraId="019E02E2" w14:textId="4525D8E7" w:rsidR="0067606D" w:rsidRDefault="0067606D" w:rsidP="0067606D">
      <w:pPr>
        <w:pStyle w:val="Rubrik5utannumrering"/>
      </w:pPr>
      <w:r>
        <w:t>Lagförslag</w:t>
      </w:r>
    </w:p>
    <w:p w14:paraId="57FEF886" w14:textId="2A5CE41D" w:rsidR="0067606D" w:rsidRDefault="0067606D" w:rsidP="0067606D">
      <w:pPr>
        <w:pStyle w:val="Brdtext"/>
      </w:pPr>
      <w:r w:rsidRPr="00CF6A8B">
        <w:t>Förslaget föranleder ändringar i 65</w:t>
      </w:r>
      <w:r>
        <w:t> </w:t>
      </w:r>
      <w:r w:rsidRPr="00CF6A8B">
        <w:t>kap. 5 och 6</w:t>
      </w:r>
      <w:r>
        <w:t> </w:t>
      </w:r>
      <w:r w:rsidRPr="00CF6A8B">
        <w:t>§§ och 66</w:t>
      </w:r>
      <w:r>
        <w:t> </w:t>
      </w:r>
      <w:r w:rsidRPr="00CF6A8B">
        <w:t>kap. 4 och 14</w:t>
      </w:r>
      <w:r>
        <w:t> </w:t>
      </w:r>
      <w:r w:rsidRPr="00CF6A8B">
        <w:t xml:space="preserve">§§ </w:t>
      </w:r>
      <w:r>
        <w:t>IL, se avsnitt 11.2</w:t>
      </w:r>
      <w:r w:rsidRPr="00CF6A8B">
        <w:t>.</w:t>
      </w:r>
    </w:p>
    <w:p w14:paraId="237DA09F" w14:textId="42F32883" w:rsidR="0067606D" w:rsidRPr="008F6D1A" w:rsidRDefault="0067606D" w:rsidP="0067606D">
      <w:pPr>
        <w:pStyle w:val="Rubrik3"/>
      </w:pPr>
      <w:bookmarkStart w:id="414" w:name="_Toc19298903"/>
      <w:r w:rsidRPr="008F6D1A">
        <w:t>Ikraftträdande- och övergångsbestämmelser</w:t>
      </w:r>
      <w:bookmarkEnd w:id="414"/>
    </w:p>
    <w:p w14:paraId="19A7F989" w14:textId="77777777" w:rsidR="0067606D" w:rsidRDefault="0067606D" w:rsidP="0067606D">
      <w:pPr>
        <w:pStyle w:val="Brdtextmedindrag"/>
        <w:keepNext/>
        <w:keepLines/>
        <w:pBdr>
          <w:top w:val="single" w:sz="24" w:space="0" w:color="808080"/>
        </w:pBdr>
        <w:spacing w:before="20" w:line="140" w:lineRule="exact"/>
      </w:pPr>
    </w:p>
    <w:p w14:paraId="5C1CAC59" w14:textId="65C68164" w:rsidR="0067606D" w:rsidRPr="00856BBF" w:rsidRDefault="0067606D" w:rsidP="0067606D">
      <w:pPr>
        <w:pStyle w:val="Brdtext"/>
        <w:keepNext/>
        <w:keepLines/>
        <w:rPr>
          <w:rFonts w:ascii="TradeGothic" w:hAnsi="TradeGothic"/>
          <w:b/>
          <w:sz w:val="20"/>
        </w:rPr>
      </w:pPr>
      <w:r>
        <w:rPr>
          <w:b/>
        </w:rPr>
        <w:t>Regeringens </w:t>
      </w:r>
      <w:r w:rsidRPr="007241B9">
        <w:rPr>
          <w:b/>
        </w:rPr>
        <w:t>förslag:</w:t>
      </w:r>
      <w:r w:rsidRPr="00C0621B">
        <w:rPr>
          <w:szCs w:val="22"/>
        </w:rPr>
        <w:t xml:space="preserve"> </w:t>
      </w:r>
      <w:r w:rsidRPr="008F6D1A">
        <w:rPr>
          <w:szCs w:val="22"/>
        </w:rPr>
        <w:t>De föreslagna lag</w:t>
      </w:r>
      <w:r>
        <w:rPr>
          <w:szCs w:val="22"/>
        </w:rPr>
        <w:softHyphen/>
      </w:r>
      <w:r w:rsidRPr="008F6D1A">
        <w:rPr>
          <w:szCs w:val="22"/>
        </w:rPr>
        <w:t>ändringarna ska träda i kraft den 1</w:t>
      </w:r>
      <w:r>
        <w:rPr>
          <w:szCs w:val="22"/>
        </w:rPr>
        <w:t> </w:t>
      </w:r>
      <w:r w:rsidRPr="008F6D1A">
        <w:rPr>
          <w:szCs w:val="22"/>
        </w:rPr>
        <w:t>januari 2020 och tillämpas första gången på beskattningsår som börjar efter den 31</w:t>
      </w:r>
      <w:r>
        <w:rPr>
          <w:szCs w:val="22"/>
        </w:rPr>
        <w:t> </w:t>
      </w:r>
      <w:r w:rsidRPr="008F6D1A">
        <w:rPr>
          <w:szCs w:val="22"/>
        </w:rPr>
        <w:t>december 2019.</w:t>
      </w:r>
    </w:p>
    <w:p w14:paraId="530CB948" w14:textId="77777777" w:rsidR="0067606D" w:rsidRDefault="0067606D" w:rsidP="0067606D">
      <w:pPr>
        <w:pStyle w:val="Brdtextmedindrag"/>
        <w:keepNext/>
        <w:keepLines/>
        <w:pBdr>
          <w:bottom w:val="single" w:sz="24" w:space="0" w:color="808080"/>
        </w:pBdr>
        <w:spacing w:after="60" w:line="180" w:lineRule="exact"/>
      </w:pPr>
    </w:p>
    <w:p w14:paraId="2A2CEF07" w14:textId="77777777" w:rsidR="0067606D" w:rsidRPr="00F0372E" w:rsidRDefault="0067606D" w:rsidP="0067606D">
      <w:pPr>
        <w:pStyle w:val="Brdtext"/>
      </w:pPr>
    </w:p>
    <w:p w14:paraId="18DA9A4A" w14:textId="16149BA1" w:rsidR="0067606D" w:rsidRDefault="0067606D" w:rsidP="0067606D">
      <w:pPr>
        <w:pStyle w:val="Brdtextmedindrag"/>
      </w:pPr>
      <w:r w:rsidRPr="00061F6B">
        <w:rPr>
          <w:b/>
        </w:rPr>
        <w:t>Promemorians</w:t>
      </w:r>
      <w:r>
        <w:rPr>
          <w:b/>
        </w:rPr>
        <w:t> </w:t>
      </w:r>
      <w:r w:rsidRPr="00061F6B">
        <w:rPr>
          <w:b/>
        </w:rPr>
        <w:t>förslag</w:t>
      </w:r>
      <w:r>
        <w:t xml:space="preserve"> överensstämmer med regeringens. </w:t>
      </w:r>
    </w:p>
    <w:p w14:paraId="155DCBF2" w14:textId="12E12B66" w:rsidR="0067606D" w:rsidRDefault="0067606D" w:rsidP="0067606D">
      <w:pPr>
        <w:pStyle w:val="Brdtextmedindrag"/>
      </w:pPr>
      <w:r w:rsidRPr="00061F6B">
        <w:rPr>
          <w:b/>
        </w:rPr>
        <w:t>Remissinstanserna</w:t>
      </w:r>
      <w:r>
        <w:rPr>
          <w:b/>
        </w:rPr>
        <w:t xml:space="preserve">: </w:t>
      </w:r>
      <w:r w:rsidRPr="00836089">
        <w:t>Ingen remissinstans har yttrat sig särskilt i frågan.</w:t>
      </w:r>
      <w:r>
        <w:t xml:space="preserve"> </w:t>
      </w:r>
    </w:p>
    <w:p w14:paraId="4A65CC32" w14:textId="1B70CD81" w:rsidR="0067606D" w:rsidRDefault="0067606D" w:rsidP="0067606D">
      <w:pPr>
        <w:pStyle w:val="Brdtextmedindrag"/>
      </w:pPr>
      <w:r w:rsidRPr="00061F6B">
        <w:rPr>
          <w:b/>
        </w:rPr>
        <w:t>Skälen</w:t>
      </w:r>
      <w:r>
        <w:rPr>
          <w:b/>
        </w:rPr>
        <w:t> </w:t>
      </w:r>
      <w:r w:rsidRPr="00061F6B">
        <w:rPr>
          <w:b/>
        </w:rPr>
        <w:t>för</w:t>
      </w:r>
      <w:r>
        <w:rPr>
          <w:b/>
        </w:rPr>
        <w:t> </w:t>
      </w:r>
      <w:r w:rsidRPr="00061F6B">
        <w:rPr>
          <w:b/>
        </w:rPr>
        <w:t>regeringens</w:t>
      </w:r>
      <w:r>
        <w:rPr>
          <w:b/>
        </w:rPr>
        <w:t> </w:t>
      </w:r>
      <w:r w:rsidRPr="00061F6B">
        <w:rPr>
          <w:b/>
        </w:rPr>
        <w:t>förslag:</w:t>
      </w:r>
      <w:r>
        <w:t xml:space="preserve"> </w:t>
      </w:r>
      <w:r w:rsidRPr="008F6D1A">
        <w:t>Lagändring</w:t>
      </w:r>
      <w:r>
        <w:softHyphen/>
      </w:r>
      <w:r w:rsidRPr="008F6D1A">
        <w:t xml:space="preserve">arna bör träda i kraft vid ett årsskifte. Om de träder i kraft den 1 januari 2020 finns det tillräckligt med tid för Skatteverket och andra aktörer att anpassa sina it-system och </w:t>
      </w:r>
      <w:r>
        <w:t>informera</w:t>
      </w:r>
      <w:r w:rsidRPr="008F6D1A">
        <w:t xml:space="preserve"> om lagändringen.</w:t>
      </w:r>
    </w:p>
    <w:p w14:paraId="5A6FED7E" w14:textId="17EF3565" w:rsidR="0067606D" w:rsidRDefault="0067606D" w:rsidP="0067606D">
      <w:pPr>
        <w:pStyle w:val="Brdtextmedindrag"/>
      </w:pPr>
      <w:r>
        <w:t>Lagändringen, dvs. avskaffad övre skiktgräns, bör vidare tillämpas första gången på beskattningsår som börjar efter den 31 december 2019. Inkomster som uppbärs dessförinnan kommer alltså inte att påverkas av lagändringen.</w:t>
      </w:r>
    </w:p>
    <w:p w14:paraId="066CCC87" w14:textId="5690C8FB" w:rsidR="0067606D" w:rsidRDefault="0067606D" w:rsidP="0067606D">
      <w:pPr>
        <w:pStyle w:val="Rubrik3"/>
      </w:pPr>
      <w:bookmarkStart w:id="415" w:name="_Ref16790176"/>
      <w:bookmarkStart w:id="416" w:name="_Toc19298904"/>
      <w:r w:rsidRPr="00852CE3">
        <w:t>Konsekvensanalys</w:t>
      </w:r>
      <w:bookmarkEnd w:id="415"/>
      <w:bookmarkEnd w:id="416"/>
    </w:p>
    <w:p w14:paraId="204180C7" w14:textId="77777777" w:rsidR="0067606D" w:rsidRPr="000656A3" w:rsidRDefault="0067606D" w:rsidP="0067606D">
      <w:pPr>
        <w:pStyle w:val="Rubrik5utannumrering"/>
      </w:pPr>
      <w:r w:rsidRPr="000656A3">
        <w:t>Syfte och alternativa lösningar</w:t>
      </w:r>
    </w:p>
    <w:p w14:paraId="4C36A8D8" w14:textId="095775DC" w:rsidR="0067606D" w:rsidRPr="000656A3" w:rsidRDefault="0067606D" w:rsidP="0067606D">
      <w:pPr>
        <w:pStyle w:val="Brdtext"/>
      </w:pPr>
      <w:r w:rsidRPr="000656A3">
        <w:t xml:space="preserve">Syftet </w:t>
      </w:r>
      <w:r>
        <w:t>med förslaget</w:t>
      </w:r>
      <w:r w:rsidRPr="000656A3">
        <w:t xml:space="preserve"> är att i enlighet med januariavtalet avskaffa den övre skiktgränsen och ändra den statliga inkomstskattens uppdelning i skiktgränser till att hamna i överensstämmelse med avsikterna som lyftes fram vid 1990 års skattereform. Då överenskommelsen i januari</w:t>
      </w:r>
      <w:r>
        <w:rPr>
          <w:i/>
        </w:rPr>
        <w:softHyphen/>
      </w:r>
      <w:r>
        <w:t>a</w:t>
      </w:r>
      <w:r w:rsidRPr="000656A3">
        <w:t xml:space="preserve">vtalet är att genomföra reformen på detta sätt är några alternativa lösningar inte aktuella. </w:t>
      </w:r>
      <w:r>
        <w:t xml:space="preserve">Det saknas därmed anledning att som </w:t>
      </w:r>
      <w:r w:rsidRPr="006579A2">
        <w:rPr>
          <w:i/>
        </w:rPr>
        <w:t>ESV</w:t>
      </w:r>
      <w:r>
        <w:t xml:space="preserve"> och </w:t>
      </w:r>
      <w:r w:rsidRPr="006579A2">
        <w:rPr>
          <w:i/>
        </w:rPr>
        <w:t>Konjun</w:t>
      </w:r>
      <w:r>
        <w:rPr>
          <w:i/>
        </w:rPr>
        <w:t>k</w:t>
      </w:r>
      <w:r w:rsidRPr="006579A2">
        <w:rPr>
          <w:i/>
        </w:rPr>
        <w:t>turinstitutet</w:t>
      </w:r>
      <w:r>
        <w:t xml:space="preserve"> efterfrågat undersöka </w:t>
      </w:r>
      <w:r>
        <w:lastRenderedPageBreak/>
        <w:t>alternativa sätt att sänka marginalskatterna eller att vänta med att förändra höginkomsttagares beskattning tills en större skattereform genomförs</w:t>
      </w:r>
      <w:r w:rsidRPr="00983C4F">
        <w:t xml:space="preserve"> </w:t>
      </w:r>
      <w:r>
        <w:t xml:space="preserve">vilket </w:t>
      </w:r>
      <w:r w:rsidRPr="006579A2">
        <w:rPr>
          <w:i/>
        </w:rPr>
        <w:t>LO</w:t>
      </w:r>
      <w:r>
        <w:t xml:space="preserve"> föreslår.</w:t>
      </w:r>
    </w:p>
    <w:p w14:paraId="7AFA0932" w14:textId="4FDBEE3A" w:rsidR="0067606D" w:rsidRPr="000656A3" w:rsidRDefault="0067606D" w:rsidP="0067606D">
      <w:pPr>
        <w:pStyle w:val="Rubrik5utannumrering"/>
      </w:pPr>
      <w:r w:rsidRPr="006579A2">
        <w:t>Offentligfinansiella effekter</w:t>
      </w:r>
      <w:r w:rsidRPr="000656A3">
        <w:t xml:space="preserve"> </w:t>
      </w:r>
    </w:p>
    <w:p w14:paraId="653FCB4F" w14:textId="20887733" w:rsidR="0067606D" w:rsidRPr="000656A3" w:rsidRDefault="0067606D" w:rsidP="0067606D">
      <w:pPr>
        <w:pStyle w:val="Brdtext"/>
      </w:pPr>
      <w:r w:rsidRPr="000656A3">
        <w:t>Att ta bort den övre skiktgränsen beräknas, i enlighet med beräkningskonventionerna, leda till minskade skatteintäkter med 6,12</w:t>
      </w:r>
      <w:r>
        <w:t> </w:t>
      </w:r>
      <w:r w:rsidRPr="000656A3">
        <w:t>miljarder kronor 2020. Minskningen rör helt och hållet den statliga inkomstskatten.</w:t>
      </w:r>
    </w:p>
    <w:p w14:paraId="5B67712F" w14:textId="77777777" w:rsidR="0067606D" w:rsidRPr="000656A3" w:rsidRDefault="0067606D" w:rsidP="0067606D">
      <w:pPr>
        <w:pStyle w:val="Rubrik5utannumrering"/>
      </w:pPr>
      <w:r w:rsidRPr="000656A3">
        <w:t xml:space="preserve">Effekter för företagen </w:t>
      </w:r>
    </w:p>
    <w:p w14:paraId="2A6E0FF6" w14:textId="0B70BA85" w:rsidR="0067606D" w:rsidRPr="000656A3" w:rsidRDefault="0067606D" w:rsidP="0067606D">
      <w:pPr>
        <w:pStyle w:val="Brdtext"/>
      </w:pPr>
      <w:r w:rsidRPr="000656A3">
        <w:t xml:space="preserve">Ett borttagande av den övre skiktgränsen påverkar på kort sikt inte företagens lönsamhet eller på något direkt sätt företagens verksamhet. På längre sikt kan det dock innebära positiva effekter för företagen. Förslaget leder till att det i viss utsträckning kommer </w:t>
      </w:r>
      <w:r>
        <w:t xml:space="preserve">att </w:t>
      </w:r>
      <w:r w:rsidRPr="000656A3">
        <w:t xml:space="preserve">löna sig mer för den enskilde att </w:t>
      </w:r>
      <w:r>
        <w:t>utbilda sig till och erbjuda sin arbetskraft i högbetalda yrken</w:t>
      </w:r>
      <w:r w:rsidRPr="000656A3">
        <w:t>. Det kan innebära att det på längre sikt</w:t>
      </w:r>
      <w:r>
        <w:t xml:space="preserve"> kan</w:t>
      </w:r>
      <w:r w:rsidRPr="000656A3">
        <w:t xml:space="preserve"> bli lättare för företagen att få tag i utbildad arbetskraft. Förslaget kan också</w:t>
      </w:r>
      <w:r>
        <w:t xml:space="preserve">, som bland andra </w:t>
      </w:r>
      <w:r w:rsidRPr="009A5124">
        <w:rPr>
          <w:i/>
        </w:rPr>
        <w:t>Näringslivets skattedelegation</w:t>
      </w:r>
      <w:r>
        <w:t xml:space="preserve"> framhållit,</w:t>
      </w:r>
      <w:r w:rsidRPr="000656A3">
        <w:t xml:space="preserve"> stärka svenska företags och Sveriges konkurrenskraft när det gäller att attrahera kvalificerad internationell arbetskraft. </w:t>
      </w:r>
    </w:p>
    <w:p w14:paraId="5B671BD2" w14:textId="77777777" w:rsidR="0067606D" w:rsidRPr="000656A3" w:rsidRDefault="0067606D" w:rsidP="0067606D">
      <w:pPr>
        <w:pStyle w:val="Rubrik5utannumrering"/>
      </w:pPr>
      <w:r w:rsidRPr="000656A3">
        <w:t xml:space="preserve">Effekter för enskilda och offentlig sektor </w:t>
      </w:r>
    </w:p>
    <w:p w14:paraId="0B7B180F" w14:textId="4E2079DE" w:rsidR="0067606D" w:rsidRPr="00852CE3" w:rsidRDefault="0067606D" w:rsidP="0067606D">
      <w:pPr>
        <w:pStyle w:val="Brdtext"/>
      </w:pPr>
      <w:r w:rsidRPr="000656A3">
        <w:t>År 2020 beräknas ungefär 345</w:t>
      </w:r>
      <w:r>
        <w:t> </w:t>
      </w:r>
      <w:r w:rsidRPr="000656A3">
        <w:t>000</w:t>
      </w:r>
      <w:r>
        <w:t> </w:t>
      </w:r>
      <w:r w:rsidRPr="000656A3">
        <w:t>personer ha beskattningsbara inkomster på en sådan nivå att de påverkas av förslaget att ta bort den övre skiktgränsen. För samtliga dessa personer innebär förslaget att skatten sänks. Den genomsnittliga skattesänkningen bland de berörda blir ca 17</w:t>
      </w:r>
      <w:r>
        <w:t> </w:t>
      </w:r>
      <w:r w:rsidRPr="000656A3">
        <w:t>700</w:t>
      </w:r>
      <w:r>
        <w:t> </w:t>
      </w:r>
      <w:r w:rsidRPr="000656A3">
        <w:t>kronor per år. Medianeffekten för de 345</w:t>
      </w:r>
      <w:r>
        <w:t> </w:t>
      </w:r>
      <w:r w:rsidRPr="000656A3">
        <w:t>000</w:t>
      </w:r>
      <w:r>
        <w:t> </w:t>
      </w:r>
      <w:r w:rsidRPr="000656A3">
        <w:t>personer som påverkas beräknas till 8</w:t>
      </w:r>
      <w:r>
        <w:t> </w:t>
      </w:r>
      <w:r w:rsidRPr="000656A3">
        <w:t>375</w:t>
      </w:r>
      <w:r>
        <w:t> </w:t>
      </w:r>
      <w:r w:rsidRPr="000656A3">
        <w:t xml:space="preserve">kronor per år. </w:t>
      </w:r>
    </w:p>
    <w:p w14:paraId="1BBDB55A" w14:textId="77777777" w:rsidR="0067606D" w:rsidRDefault="0067606D" w:rsidP="0067606D">
      <w:pPr>
        <w:pStyle w:val="Brdtext"/>
      </w:pPr>
    </w:p>
    <w:p w14:paraId="57E2F6A4" w14:textId="49878A04" w:rsidR="0067606D" w:rsidRDefault="0067606D" w:rsidP="0067606D">
      <w:pPr>
        <w:pStyle w:val="TabellRubrik"/>
      </w:pPr>
      <w:bookmarkStart w:id="417" w:name="_Toc19299044"/>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12</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1</w:t>
      </w:r>
      <w:r>
        <w:rPr>
          <w:noProof/>
        </w:rPr>
        <w:fldChar w:fldCharType="end"/>
      </w:r>
      <w:r>
        <w:rPr>
          <w:noProof/>
        </w:rPr>
        <w:tab/>
      </w:r>
      <w:r w:rsidRPr="00C577DC">
        <w:t>Förändring i skatt (kr/år) till följd av förslaget om avskaffad övre skiktgräns vid olika inkomster</w:t>
      </w:r>
      <w:bookmarkEnd w:id="417"/>
    </w:p>
    <w:p w14:paraId="391CCD37" w14:textId="39CFF29E" w:rsidR="0067606D" w:rsidRDefault="0067606D" w:rsidP="0067606D">
      <w:pPr>
        <w:pStyle w:val="TabellUnderrubrik"/>
      </w:pPr>
      <w:r>
        <w:t>Kronor per år</w:t>
      </w:r>
    </w:p>
    <w:tbl>
      <w:tblPr>
        <w:tblStyle w:val="RKEgentabell"/>
        <w:tblW w:w="4383" w:type="dxa"/>
        <w:tblInd w:w="0" w:type="dxa"/>
        <w:tblLayout w:type="fixed"/>
        <w:tblLook w:val="0460" w:firstRow="1" w:lastRow="1" w:firstColumn="0" w:lastColumn="0" w:noHBand="0" w:noVBand="1"/>
      </w:tblPr>
      <w:tblGrid>
        <w:gridCol w:w="1866"/>
        <w:gridCol w:w="2517"/>
      </w:tblGrid>
      <w:tr w:rsidR="0067606D" w14:paraId="2175B946" w14:textId="77777777" w:rsidTr="0067606D">
        <w:trPr>
          <w:cnfStyle w:val="100000000000" w:firstRow="1" w:lastRow="0" w:firstColumn="0" w:lastColumn="0" w:oddVBand="0" w:evenVBand="0" w:oddHBand="0" w:evenHBand="0" w:firstRowFirstColumn="0" w:firstRowLastColumn="0" w:lastRowFirstColumn="0" w:lastRowLastColumn="0"/>
        </w:trPr>
        <w:tc>
          <w:tcPr>
            <w:tcW w:w="1866" w:type="dxa"/>
            <w:tcMar>
              <w:left w:w="0" w:type="dxa"/>
              <w:right w:w="0" w:type="dxa"/>
            </w:tcMar>
          </w:tcPr>
          <w:p w14:paraId="20F99671" w14:textId="13A281DC" w:rsidR="0067606D" w:rsidRDefault="0067606D" w:rsidP="0067606D">
            <w:pPr>
              <w:pStyle w:val="TabellHuvud"/>
              <w:keepNext/>
              <w:keepLines/>
              <w:jc w:val="left"/>
            </w:pPr>
            <w:r>
              <w:t>Fastställd förvärvsinkomst</w:t>
            </w:r>
          </w:p>
        </w:tc>
        <w:tc>
          <w:tcPr>
            <w:tcW w:w="2517" w:type="dxa"/>
          </w:tcPr>
          <w:p w14:paraId="19B720E5" w14:textId="2076E719" w:rsidR="0067606D" w:rsidRDefault="0067606D" w:rsidP="0067606D">
            <w:pPr>
              <w:pStyle w:val="TabellHuvud"/>
              <w:keepNext/>
              <w:keepLines/>
            </w:pPr>
            <w:r>
              <w:t>Förändring i skatt</w:t>
            </w:r>
          </w:p>
        </w:tc>
      </w:tr>
      <w:tr w:rsidR="0067606D" w14:paraId="0E3C776D" w14:textId="77777777" w:rsidTr="0067606D">
        <w:tc>
          <w:tcPr>
            <w:tcW w:w="1866" w:type="dxa"/>
            <w:tcBorders>
              <w:bottom w:val="single" w:sz="6" w:space="0" w:color="auto"/>
            </w:tcBorders>
            <w:tcMar>
              <w:left w:w="0" w:type="dxa"/>
              <w:right w:w="0" w:type="dxa"/>
            </w:tcMar>
            <w:vAlign w:val="bottom"/>
          </w:tcPr>
          <w:p w14:paraId="3C51823B" w14:textId="356C09F0" w:rsidR="0067606D" w:rsidRDefault="0067606D" w:rsidP="0067606D">
            <w:pPr>
              <w:pStyle w:val="TabellRader"/>
              <w:keepNext/>
              <w:keepLines/>
              <w:jc w:val="left"/>
            </w:pPr>
            <w:r>
              <w:t>700</w:t>
            </w:r>
            <w:r>
              <w:rPr>
                <w:rFonts w:ascii="Cambria" w:hAnsi="Cambria"/>
              </w:rPr>
              <w:t> </w:t>
            </w:r>
            <w:r>
              <w:t>000</w:t>
            </w:r>
          </w:p>
        </w:tc>
        <w:tc>
          <w:tcPr>
            <w:tcW w:w="2517" w:type="dxa"/>
            <w:tcBorders>
              <w:bottom w:val="single" w:sz="6" w:space="0" w:color="auto"/>
            </w:tcBorders>
            <w:vAlign w:val="bottom"/>
          </w:tcPr>
          <w:p w14:paraId="5946DA95" w14:textId="156291AC" w:rsidR="0067606D" w:rsidRDefault="0067606D" w:rsidP="0067606D">
            <w:pPr>
              <w:pStyle w:val="TabellRader"/>
              <w:keepNext/>
              <w:keepLines/>
            </w:pPr>
            <w:r>
              <w:t>0</w:t>
            </w:r>
          </w:p>
        </w:tc>
      </w:tr>
      <w:tr w:rsidR="0067606D" w14:paraId="15E8D7D0" w14:textId="77777777" w:rsidTr="0067606D">
        <w:tc>
          <w:tcPr>
            <w:tcW w:w="1866" w:type="dxa"/>
            <w:tcBorders>
              <w:top w:val="single" w:sz="6" w:space="0" w:color="auto"/>
            </w:tcBorders>
            <w:tcMar>
              <w:left w:w="0" w:type="dxa"/>
              <w:right w:w="0" w:type="dxa"/>
            </w:tcMar>
            <w:vAlign w:val="bottom"/>
          </w:tcPr>
          <w:p w14:paraId="40BE3649" w14:textId="7927B577" w:rsidR="0067606D" w:rsidRDefault="0067606D" w:rsidP="0067606D">
            <w:pPr>
              <w:pStyle w:val="TabellRader"/>
              <w:keepNext/>
              <w:keepLines/>
              <w:jc w:val="left"/>
            </w:pPr>
            <w:r>
              <w:t>750</w:t>
            </w:r>
            <w:r>
              <w:rPr>
                <w:rFonts w:ascii="Cambria" w:hAnsi="Cambria"/>
              </w:rPr>
              <w:t> </w:t>
            </w:r>
            <w:r>
              <w:t>000</w:t>
            </w:r>
          </w:p>
        </w:tc>
        <w:tc>
          <w:tcPr>
            <w:tcW w:w="2517" w:type="dxa"/>
            <w:tcBorders>
              <w:top w:val="single" w:sz="6" w:space="0" w:color="auto"/>
            </w:tcBorders>
            <w:vAlign w:val="bottom"/>
          </w:tcPr>
          <w:p w14:paraId="1952BB51" w14:textId="08A76BD1" w:rsidR="0067606D" w:rsidRDefault="0067606D" w:rsidP="0067606D">
            <w:pPr>
              <w:pStyle w:val="TabellRader"/>
              <w:keepNext/>
              <w:keepLines/>
            </w:pPr>
            <w:r>
              <w:t>-1</w:t>
            </w:r>
            <w:r>
              <w:rPr>
                <w:rFonts w:ascii="Cambria" w:hAnsi="Cambria"/>
              </w:rPr>
              <w:t> </w:t>
            </w:r>
            <w:r>
              <w:t>610</w:t>
            </w:r>
          </w:p>
        </w:tc>
      </w:tr>
      <w:tr w:rsidR="0067606D" w14:paraId="412EE904" w14:textId="77777777" w:rsidTr="0067606D">
        <w:tc>
          <w:tcPr>
            <w:tcW w:w="1866" w:type="dxa"/>
            <w:tcBorders>
              <w:top w:val="single" w:sz="6" w:space="0" w:color="auto"/>
            </w:tcBorders>
            <w:tcMar>
              <w:left w:w="0" w:type="dxa"/>
              <w:right w:w="0" w:type="dxa"/>
            </w:tcMar>
            <w:vAlign w:val="bottom"/>
          </w:tcPr>
          <w:p w14:paraId="20AC01AF" w14:textId="3A073267" w:rsidR="0067606D" w:rsidRDefault="0067606D" w:rsidP="0067606D">
            <w:pPr>
              <w:pStyle w:val="TabellRader"/>
              <w:keepNext/>
              <w:keepLines/>
              <w:jc w:val="left"/>
            </w:pPr>
            <w:r>
              <w:t>800</w:t>
            </w:r>
            <w:r>
              <w:rPr>
                <w:rFonts w:ascii="Cambria" w:hAnsi="Cambria"/>
              </w:rPr>
              <w:t> </w:t>
            </w:r>
            <w:r>
              <w:t>000</w:t>
            </w:r>
          </w:p>
        </w:tc>
        <w:tc>
          <w:tcPr>
            <w:tcW w:w="2517" w:type="dxa"/>
            <w:tcBorders>
              <w:top w:val="single" w:sz="6" w:space="0" w:color="auto"/>
            </w:tcBorders>
            <w:vAlign w:val="bottom"/>
          </w:tcPr>
          <w:p w14:paraId="58AB5D80" w14:textId="0AEE702E" w:rsidR="0067606D" w:rsidRDefault="0067606D" w:rsidP="0067606D">
            <w:pPr>
              <w:pStyle w:val="TabellRader"/>
              <w:keepNext/>
              <w:keepLines/>
            </w:pPr>
            <w:r>
              <w:t>-4</w:t>
            </w:r>
            <w:r>
              <w:rPr>
                <w:rFonts w:ascii="Cambria" w:hAnsi="Cambria"/>
              </w:rPr>
              <w:t> </w:t>
            </w:r>
            <w:r>
              <w:t>110</w:t>
            </w:r>
          </w:p>
        </w:tc>
      </w:tr>
      <w:tr w:rsidR="0067606D" w14:paraId="174C5A8E" w14:textId="77777777" w:rsidTr="0067606D">
        <w:tc>
          <w:tcPr>
            <w:tcW w:w="1866" w:type="dxa"/>
            <w:tcBorders>
              <w:top w:val="single" w:sz="6" w:space="0" w:color="auto"/>
            </w:tcBorders>
            <w:tcMar>
              <w:left w:w="0" w:type="dxa"/>
              <w:right w:w="0" w:type="dxa"/>
            </w:tcMar>
            <w:vAlign w:val="bottom"/>
          </w:tcPr>
          <w:p w14:paraId="3FAE1F69" w14:textId="2C01AC28" w:rsidR="0067606D" w:rsidRDefault="0067606D" w:rsidP="0067606D">
            <w:pPr>
              <w:pStyle w:val="TabellRader"/>
              <w:keepNext/>
              <w:keepLines/>
              <w:jc w:val="left"/>
            </w:pPr>
            <w:r>
              <w:t>900</w:t>
            </w:r>
            <w:r>
              <w:rPr>
                <w:rFonts w:ascii="Cambria" w:hAnsi="Cambria"/>
              </w:rPr>
              <w:t> </w:t>
            </w:r>
            <w:r>
              <w:t>000</w:t>
            </w:r>
          </w:p>
        </w:tc>
        <w:tc>
          <w:tcPr>
            <w:tcW w:w="2517" w:type="dxa"/>
            <w:tcBorders>
              <w:top w:val="single" w:sz="6" w:space="0" w:color="auto"/>
            </w:tcBorders>
            <w:vAlign w:val="bottom"/>
          </w:tcPr>
          <w:p w14:paraId="55CC3CFB" w14:textId="5B718EC6" w:rsidR="0067606D" w:rsidRDefault="0067606D" w:rsidP="0067606D">
            <w:pPr>
              <w:pStyle w:val="TabellRader"/>
              <w:keepNext/>
              <w:keepLines/>
            </w:pPr>
            <w:r>
              <w:t>-9</w:t>
            </w:r>
            <w:r>
              <w:rPr>
                <w:rFonts w:ascii="Cambria" w:hAnsi="Cambria"/>
              </w:rPr>
              <w:t> </w:t>
            </w:r>
            <w:r>
              <w:t>110</w:t>
            </w:r>
          </w:p>
        </w:tc>
      </w:tr>
      <w:tr w:rsidR="0067606D" w14:paraId="7A4F0433" w14:textId="77777777" w:rsidTr="0067606D">
        <w:tc>
          <w:tcPr>
            <w:tcW w:w="1866" w:type="dxa"/>
            <w:tcBorders>
              <w:top w:val="single" w:sz="6" w:space="0" w:color="auto"/>
            </w:tcBorders>
            <w:tcMar>
              <w:left w:w="0" w:type="dxa"/>
              <w:right w:w="0" w:type="dxa"/>
            </w:tcMar>
            <w:vAlign w:val="bottom"/>
          </w:tcPr>
          <w:p w14:paraId="673AA63E" w14:textId="300FF34B" w:rsidR="0067606D" w:rsidRDefault="0067606D" w:rsidP="0067606D">
            <w:pPr>
              <w:pStyle w:val="TabellRader"/>
              <w:keepNext/>
              <w:keepLines/>
              <w:jc w:val="left"/>
            </w:pPr>
            <w:r>
              <w:t>1</w:t>
            </w:r>
            <w:r>
              <w:rPr>
                <w:rFonts w:ascii="Cambria" w:hAnsi="Cambria"/>
              </w:rPr>
              <w:t> </w:t>
            </w:r>
            <w:r>
              <w:t>000</w:t>
            </w:r>
            <w:r>
              <w:rPr>
                <w:rFonts w:ascii="Cambria" w:hAnsi="Cambria"/>
              </w:rPr>
              <w:t> </w:t>
            </w:r>
            <w:r>
              <w:t>000</w:t>
            </w:r>
          </w:p>
        </w:tc>
        <w:tc>
          <w:tcPr>
            <w:tcW w:w="2517" w:type="dxa"/>
            <w:tcBorders>
              <w:top w:val="single" w:sz="6" w:space="0" w:color="auto"/>
            </w:tcBorders>
            <w:vAlign w:val="bottom"/>
          </w:tcPr>
          <w:p w14:paraId="51B07A42" w14:textId="58402F13" w:rsidR="0067606D" w:rsidRDefault="0067606D" w:rsidP="0067606D">
            <w:pPr>
              <w:pStyle w:val="TabellRader"/>
              <w:keepNext/>
              <w:keepLines/>
            </w:pPr>
            <w:r>
              <w:t>-14</w:t>
            </w:r>
            <w:r>
              <w:rPr>
                <w:rFonts w:ascii="Cambria" w:hAnsi="Cambria"/>
              </w:rPr>
              <w:t> </w:t>
            </w:r>
            <w:r>
              <w:t>110</w:t>
            </w:r>
          </w:p>
        </w:tc>
      </w:tr>
      <w:tr w:rsidR="0067606D" w14:paraId="51004F73" w14:textId="77777777" w:rsidTr="0067606D">
        <w:trPr>
          <w:cnfStyle w:val="010000000000" w:firstRow="0" w:lastRow="1" w:firstColumn="0" w:lastColumn="0" w:oddVBand="0" w:evenVBand="0" w:oddHBand="0" w:evenHBand="0" w:firstRowFirstColumn="0" w:firstRowLastColumn="0" w:lastRowFirstColumn="0" w:lastRowLastColumn="0"/>
        </w:trPr>
        <w:tc>
          <w:tcPr>
            <w:tcW w:w="1866" w:type="dxa"/>
            <w:tcBorders>
              <w:top w:val="single" w:sz="6" w:space="0" w:color="auto"/>
            </w:tcBorders>
            <w:tcMar>
              <w:left w:w="0" w:type="dxa"/>
              <w:right w:w="0" w:type="dxa"/>
            </w:tcMar>
            <w:vAlign w:val="bottom"/>
          </w:tcPr>
          <w:p w14:paraId="0C5F7265" w14:textId="5C15411C" w:rsidR="0067606D" w:rsidRPr="002E200A" w:rsidRDefault="0067606D" w:rsidP="0067606D">
            <w:pPr>
              <w:pStyle w:val="TabellRader"/>
              <w:keepNext/>
              <w:keepLines/>
              <w:jc w:val="left"/>
              <w:rPr>
                <w:b w:val="0"/>
              </w:rPr>
            </w:pPr>
            <w:r w:rsidRPr="002E200A">
              <w:rPr>
                <w:b w:val="0"/>
              </w:rPr>
              <w:t>1</w:t>
            </w:r>
            <w:r>
              <w:rPr>
                <w:rFonts w:ascii="Cambria" w:hAnsi="Cambria"/>
                <w:b w:val="0"/>
              </w:rPr>
              <w:t> </w:t>
            </w:r>
            <w:r w:rsidRPr="002E200A">
              <w:rPr>
                <w:b w:val="0"/>
              </w:rPr>
              <w:t>500</w:t>
            </w:r>
            <w:r>
              <w:rPr>
                <w:rFonts w:ascii="Cambria" w:hAnsi="Cambria"/>
                <w:b w:val="0"/>
              </w:rPr>
              <w:t> </w:t>
            </w:r>
            <w:r w:rsidRPr="002E200A">
              <w:rPr>
                <w:b w:val="0"/>
              </w:rPr>
              <w:t>000</w:t>
            </w:r>
          </w:p>
        </w:tc>
        <w:tc>
          <w:tcPr>
            <w:tcW w:w="2517" w:type="dxa"/>
            <w:tcBorders>
              <w:top w:val="single" w:sz="6" w:space="0" w:color="auto"/>
            </w:tcBorders>
            <w:vAlign w:val="bottom"/>
          </w:tcPr>
          <w:p w14:paraId="44B43920" w14:textId="315AC658" w:rsidR="0067606D" w:rsidRPr="002E200A" w:rsidRDefault="0067606D" w:rsidP="0067606D">
            <w:pPr>
              <w:pStyle w:val="TabellRader"/>
              <w:keepNext/>
              <w:keepLines/>
              <w:rPr>
                <w:b w:val="0"/>
              </w:rPr>
            </w:pPr>
            <w:r w:rsidRPr="002E200A">
              <w:rPr>
                <w:b w:val="0"/>
              </w:rPr>
              <w:t>-39</w:t>
            </w:r>
            <w:r>
              <w:rPr>
                <w:rFonts w:ascii="Cambria" w:hAnsi="Cambria"/>
                <w:b w:val="0"/>
              </w:rPr>
              <w:t> </w:t>
            </w:r>
            <w:r w:rsidRPr="002E200A">
              <w:rPr>
                <w:b w:val="0"/>
              </w:rPr>
              <w:t>110</w:t>
            </w:r>
          </w:p>
        </w:tc>
      </w:tr>
    </w:tbl>
    <w:p w14:paraId="7FB6885F" w14:textId="11D46303" w:rsidR="0067606D" w:rsidRPr="007A7CEC" w:rsidRDefault="0067606D" w:rsidP="0067606D">
      <w:pPr>
        <w:pStyle w:val="TabellFotnot"/>
      </w:pPr>
      <w:r>
        <w:t>Källa: Egna beräkningar.</w:t>
      </w:r>
    </w:p>
    <w:p w14:paraId="15DC3958" w14:textId="77777777" w:rsidR="0067606D" w:rsidRDefault="0067606D" w:rsidP="0067606D">
      <w:pPr>
        <w:pStyle w:val="Brdtext"/>
      </w:pPr>
    </w:p>
    <w:p w14:paraId="5D43DD4D" w14:textId="3811970A" w:rsidR="0067606D" w:rsidRDefault="0067606D" w:rsidP="0067606D">
      <w:pPr>
        <w:pStyle w:val="Brdtext"/>
      </w:pPr>
      <w:r>
        <w:t xml:space="preserve">Kommunernas skatteintäkter kommer inte direkt att påverkas av förslaget. I övrigt påverkas </w:t>
      </w:r>
      <w:r>
        <w:t xml:space="preserve">offentlig sektor på samma sätt som privata arbetsgivare (se ovan). </w:t>
      </w:r>
    </w:p>
    <w:p w14:paraId="0F8DC265" w14:textId="77777777" w:rsidR="0067606D" w:rsidRDefault="0067606D" w:rsidP="0067606D">
      <w:pPr>
        <w:pStyle w:val="Rubrik5utannumrering"/>
      </w:pPr>
      <w:r>
        <w:t>Effekter för miljön</w:t>
      </w:r>
    </w:p>
    <w:p w14:paraId="4C6753FD" w14:textId="77777777" w:rsidR="0067606D" w:rsidRDefault="0067606D" w:rsidP="0067606D">
      <w:pPr>
        <w:pStyle w:val="Brdtext"/>
      </w:pPr>
      <w:r>
        <w:t>Förslaget bedöms inte ha någon miljöpåverkan.</w:t>
      </w:r>
    </w:p>
    <w:p w14:paraId="330DECB3" w14:textId="77777777" w:rsidR="0067606D" w:rsidRDefault="0067606D" w:rsidP="0067606D">
      <w:pPr>
        <w:pStyle w:val="Rubrik5utannumrering"/>
      </w:pPr>
      <w:r>
        <w:t xml:space="preserve">Effekter för sysselsättning </w:t>
      </w:r>
    </w:p>
    <w:p w14:paraId="383E560F" w14:textId="03FA31D8" w:rsidR="0067606D" w:rsidRDefault="0067606D" w:rsidP="0067606D">
      <w:pPr>
        <w:pStyle w:val="Brdtext"/>
      </w:pPr>
      <w:r>
        <w:t xml:space="preserve">Förslaget bedöms, som </w:t>
      </w:r>
      <w:r w:rsidRPr="00806880">
        <w:rPr>
          <w:i/>
        </w:rPr>
        <w:t>Arbetsförmedlingen</w:t>
      </w:r>
      <w:r>
        <w:t xml:space="preserve"> framhåller, ha en försumbar effekt på både antalet sysselsatta och antalet arbetslösa personer i ekonomin. Förslaget bedöms däremot stärka de ekonomiska incitamenten för redan sysselsatta individer med beskattnings</w:t>
      </w:r>
      <w:r>
        <w:softHyphen/>
        <w:t>bara inkomster på en sådan nivå att de påverkas av förslaget att arbeta fler timmar och att göra lönekarriär, vilket flera remissinstanser framhåller. Ett sådant förändrat beteende skulle på längre sikt kunna leda till att skatteintäkterna i ekonomin ökar, vilket i sin tur skulle bidra till att finansiera reformen. Skattningar baserade på mikrosimulerings</w:t>
      </w:r>
      <w:r>
        <w:softHyphen/>
        <w:t xml:space="preserve">modellen FASIT pekar på att antalet arbetade timmar i ekonomin kan öka med 0,13 procent till följd av reformen, vilket motsvarar ca 7 000 årsarbetskrafter; denna siffra är dock behäftad med osäkerhet och den verkliga effekten kan vara högre eller lägre. Flera studier, som t.ex. Sörensen (2010) och Holmlund &amp; Söderström (2011), indikerar också att dessa effekter kan vara betydande. </w:t>
      </w:r>
      <w:r>
        <w:rPr>
          <w:i/>
        </w:rPr>
        <w:t xml:space="preserve">Arbetsförmedlingen </w:t>
      </w:r>
      <w:r>
        <w:t>menar att relevansen av dessa effekter dock är osäker vid de högsta inkomstnivåerna. Enligt litteratur på området kan den långsiktiga självfinansierings</w:t>
      </w:r>
      <w:r>
        <w:softHyphen/>
        <w:t>graden för reformen ligga i intervallet 56–185 procent. En samlad bedömning är att den långsiktiga självfinansieringsgraden mest sanno</w:t>
      </w:r>
      <w:r w:rsidR="00773D00">
        <w:softHyphen/>
      </w:r>
      <w:r>
        <w:t>likt är i närheten av 100 procent. Den faktiska storleken på dessa effekter är mycket osäker och effekterna infaller successivt under en lång tid efter reformens genomförande. Regeringen avser att följa reformens långsiktiga effekter.</w:t>
      </w:r>
    </w:p>
    <w:p w14:paraId="4A785EC8" w14:textId="177C5D9C" w:rsidR="0067606D" w:rsidRDefault="0067606D" w:rsidP="0067606D">
      <w:pPr>
        <w:pStyle w:val="Rubrik5utannumrering"/>
      </w:pPr>
      <w:r>
        <w:t xml:space="preserve">Fördelningseffekter </w:t>
      </w:r>
    </w:p>
    <w:p w14:paraId="06D8F6A0" w14:textId="7B8FEBA2" w:rsidR="0067606D" w:rsidRDefault="0067606D" w:rsidP="0067606D">
      <w:pPr>
        <w:pStyle w:val="Brdtext"/>
      </w:pPr>
      <w:r>
        <w:t xml:space="preserve">Förslaget påverkar personer med beskattningsbara inkomster som skulle överstiga den övre skiktgränsen. Dessa personer återfinns högt upp i inkomstfördelningen. Förslaget får därför störst effekt för den del av befolkningen som har högst ekonomisk standard. Uppdelat i inkomstdeciler, där den tionde inkomstdecilen består av den tiondel av befolkningen som har högst ekonomisk standard och den första inkomstdecilen består av den tiondel av befolkningen som har lägst ekonomisk standard, har förslaget absolut störst effekt i den tionde </w:t>
      </w:r>
      <w:r>
        <w:lastRenderedPageBreak/>
        <w:t>inkomstdecilen och mycket liten eller ingen effekt i inkomstdecil 1–7.</w:t>
      </w:r>
    </w:p>
    <w:p w14:paraId="4C7A150B" w14:textId="77777777" w:rsidR="0067606D" w:rsidRDefault="0067606D" w:rsidP="0067606D">
      <w:pPr>
        <w:pStyle w:val="Rubrik5utannumrering"/>
      </w:pPr>
      <w:r>
        <w:t xml:space="preserve">Effekter för jämställdheten </w:t>
      </w:r>
    </w:p>
    <w:p w14:paraId="02861453" w14:textId="637A7730" w:rsidR="0067606D" w:rsidRDefault="0067606D" w:rsidP="0067606D">
      <w:pPr>
        <w:pStyle w:val="Brdtext"/>
      </w:pPr>
      <w:r>
        <w:t>Av de berörda är ca 253 000 män och 92 000 kvinnor. Den genomsnittliga skatte</w:t>
      </w:r>
      <w:r>
        <w:softHyphen/>
        <w:t>sänkningen för de män som berörs är ca 19 000 kronor per år och för de kvinnor som berörs ca 14 200 kronor per år. Skillnaden beror på att männen i genomsnitt har högre inkomster än kvinnorna. Förslaget bidrar till att den ekonomiska jämställdheten minskar.</w:t>
      </w:r>
    </w:p>
    <w:p w14:paraId="6CC67902" w14:textId="77777777" w:rsidR="0067606D" w:rsidRDefault="0067606D" w:rsidP="0067606D">
      <w:pPr>
        <w:pStyle w:val="Rubrik5utannumrering"/>
      </w:pPr>
      <w:r>
        <w:t xml:space="preserve">Effekter för myndigheter och de allmänna förvaltningsdomstolarna </w:t>
      </w:r>
    </w:p>
    <w:p w14:paraId="151D3F29" w14:textId="3B773BBF" w:rsidR="0067606D" w:rsidRDefault="0067606D" w:rsidP="0067606D">
      <w:pPr>
        <w:pStyle w:val="Brdtext"/>
      </w:pPr>
      <w:r>
        <w:t>Förslaget innebär att Skatteverket måste anpassa sina it-system, blanketter och informations</w:t>
      </w:r>
      <w:r>
        <w:softHyphen/>
        <w:t xml:space="preserve">material. Dessa förändringar kommer att ingå i den anpassning som årligen görs med anledning av ny eller förändrad lagstiftning. Eventuella tillkommande kostnader ska hanteras inom Skatteverkets befintliga ekonomiska ramar. </w:t>
      </w:r>
    </w:p>
    <w:p w14:paraId="1E0CD500" w14:textId="77777777" w:rsidR="0067606D" w:rsidRDefault="0067606D" w:rsidP="0067606D">
      <w:pPr>
        <w:pStyle w:val="Brdtextmedindrag"/>
      </w:pPr>
      <w:r>
        <w:t>Förslagen bedöms inte påverka antalet mål i de allmänna förvaltningsdomstolarna.</w:t>
      </w:r>
    </w:p>
    <w:p w14:paraId="6D5410F4" w14:textId="77777777" w:rsidR="0067606D" w:rsidRDefault="0067606D" w:rsidP="0067606D">
      <w:pPr>
        <w:pStyle w:val="Rubrik5utannumrering"/>
      </w:pPr>
      <w:r>
        <w:t>Förslagets förenlighet med EU-rätten</w:t>
      </w:r>
    </w:p>
    <w:p w14:paraId="4EF52F74" w14:textId="7D5B13CD" w:rsidR="0067606D" w:rsidRPr="000656A3" w:rsidRDefault="0067606D" w:rsidP="0067606D">
      <w:pPr>
        <w:pStyle w:val="Brdtext"/>
      </w:pPr>
      <w:r>
        <w:t>Förslaget bedöms vara förenligt med det EU-rättsliga regelverket.</w:t>
      </w:r>
    </w:p>
    <w:p w14:paraId="3384D7E1" w14:textId="35E6B15C" w:rsidR="0067606D" w:rsidRDefault="0067606D" w:rsidP="0067606D">
      <w:pPr>
        <w:pStyle w:val="Rubrik2"/>
      </w:pPr>
      <w:bookmarkStart w:id="418" w:name="_Toc19298905"/>
      <w:r>
        <w:t>Ytterligare skattesänkningar för personer över 65 år</w:t>
      </w:r>
      <w:bookmarkEnd w:id="418"/>
    </w:p>
    <w:p w14:paraId="3D675F50" w14:textId="2D0337EB" w:rsidR="0067606D" w:rsidRDefault="0067606D" w:rsidP="0067606D">
      <w:pPr>
        <w:pStyle w:val="Rubrik3"/>
        <w:spacing w:before="0"/>
      </w:pPr>
      <w:bookmarkStart w:id="419" w:name="_Toc19298906"/>
      <w:r>
        <w:t>Ärendet och dess beredning</w:t>
      </w:r>
      <w:bookmarkEnd w:id="419"/>
    </w:p>
    <w:p w14:paraId="6F84EDB6" w14:textId="68511DE5" w:rsidR="0067606D" w:rsidRDefault="0067606D" w:rsidP="0067606D">
      <w:pPr>
        <w:pStyle w:val="Brdtext"/>
      </w:pPr>
      <w:r>
        <w:t xml:space="preserve">Finansdepartementet har tagit fram promemorian </w:t>
      </w:r>
      <w:r w:rsidRPr="00391BD4">
        <w:t>Ytterligare skattesänkningar för personer över 65</w:t>
      </w:r>
      <w:r>
        <w:t> </w:t>
      </w:r>
      <w:r w:rsidRPr="00391BD4">
        <w:t>år</w:t>
      </w:r>
      <w:r>
        <w:t>. En sammanfattning av pro</w:t>
      </w:r>
      <w:r w:rsidRPr="00391BD4">
        <w:t xml:space="preserve">memorian finns i </w:t>
      </w:r>
      <w:r w:rsidRPr="00DF52E0">
        <w:rPr>
          <w:i/>
        </w:rPr>
        <w:t>bilaga 5 avsnitt 1</w:t>
      </w:r>
      <w:r>
        <w:t>. Prome</w:t>
      </w:r>
      <w:r w:rsidRPr="00391BD4">
        <w:t>mor</w:t>
      </w:r>
      <w:r>
        <w:t xml:space="preserve">ians lagförslag finns i </w:t>
      </w:r>
      <w:r w:rsidRPr="00DF52E0">
        <w:rPr>
          <w:i/>
        </w:rPr>
        <w:t>bilaga 5 avsnitt 2</w:t>
      </w:r>
      <w:r w:rsidRPr="00391BD4">
        <w:t>. Promemori</w:t>
      </w:r>
      <w:r>
        <w:t>an har remissbehandlats. En för</w:t>
      </w:r>
      <w:r>
        <w:softHyphen/>
      </w:r>
      <w:r w:rsidRPr="00391BD4">
        <w:t>teckning över remis</w:t>
      </w:r>
      <w:r>
        <w:t xml:space="preserve">sinstanserna finns i </w:t>
      </w:r>
      <w:r w:rsidRPr="00DF52E0">
        <w:rPr>
          <w:i/>
        </w:rPr>
        <w:t>bilaga 5 avsnitt 3</w:t>
      </w:r>
      <w:r w:rsidRPr="00391BD4">
        <w:t>. Remissvaren finns tillgänglig</w:t>
      </w:r>
      <w:r>
        <w:t>a i Finansdepartementet (Fi2019</w:t>
      </w:r>
      <w:r w:rsidRPr="00391BD4">
        <w:t>/</w:t>
      </w:r>
      <w:r>
        <w:t>02411</w:t>
      </w:r>
      <w:r w:rsidRPr="00391BD4">
        <w:t>/S1).</w:t>
      </w:r>
    </w:p>
    <w:p w14:paraId="424B5F8D" w14:textId="6E1F03E3" w:rsidR="0067606D" w:rsidRDefault="0067606D" w:rsidP="0067606D">
      <w:pPr>
        <w:pStyle w:val="Rubrik5utannumrering"/>
      </w:pPr>
      <w:r>
        <w:t>Lagrådet</w:t>
      </w:r>
    </w:p>
    <w:p w14:paraId="36E4FB39" w14:textId="2269781E" w:rsidR="0067606D" w:rsidRDefault="0067606D" w:rsidP="0067606D">
      <w:pPr>
        <w:pStyle w:val="Brdtext"/>
      </w:pPr>
      <w:r w:rsidRPr="00EA0BC7">
        <w:t xml:space="preserve">Förslaget om </w:t>
      </w:r>
      <w:r>
        <w:t>ytterligare skatte</w:t>
      </w:r>
      <w:r w:rsidRPr="00EA0BC7">
        <w:t>sänk</w:t>
      </w:r>
      <w:r>
        <w:t>ningar</w:t>
      </w:r>
      <w:r w:rsidRPr="00EA0BC7">
        <w:t xml:space="preserve"> för personer över 65</w:t>
      </w:r>
      <w:r>
        <w:t> </w:t>
      </w:r>
      <w:r w:rsidRPr="00EA0BC7">
        <w:t>år är författningstekniskt och även i övrigt av sådan beskaffenhet att Lagrådets hörande skulle sakna betydelse. Regeringen har därför inte inhämtat Lagrådets yttrande.</w:t>
      </w:r>
    </w:p>
    <w:p w14:paraId="7741E378" w14:textId="5CE5B97D" w:rsidR="0067606D" w:rsidRDefault="0067606D" w:rsidP="0067606D">
      <w:pPr>
        <w:pStyle w:val="Rubrik3"/>
      </w:pPr>
      <w:bookmarkStart w:id="420" w:name="_Toc19298907"/>
      <w:r>
        <w:t>Tidigare skattesänkningar för personer över 65 år genom ett förhöjt grundavdrag</w:t>
      </w:r>
      <w:bookmarkEnd w:id="420"/>
    </w:p>
    <w:p w14:paraId="5C0DEFC3" w14:textId="034D04FE" w:rsidR="0067606D" w:rsidRPr="00EA0BC7" w:rsidRDefault="0067606D" w:rsidP="0067606D">
      <w:pPr>
        <w:pStyle w:val="Brdtext"/>
      </w:pPr>
      <w:r w:rsidRPr="00EA0BC7">
        <w:t>Någon form av grundavdrag har funnits i skatte</w:t>
      </w:r>
      <w:r>
        <w:softHyphen/>
      </w:r>
      <w:r w:rsidRPr="00EA0BC7">
        <w:t>lagstiftningen sedan lång tid tillbaka. Avdraget har ett fördelningspolitiskt syfte och avser främst att lindra beskattningen för låginkomsttagare. Bestämmelser om grundavdrag finns i 63</w:t>
      </w:r>
      <w:r>
        <w:t> </w:t>
      </w:r>
      <w:r w:rsidRPr="00EA0BC7">
        <w:t xml:space="preserve">kap. </w:t>
      </w:r>
      <w:r>
        <w:br/>
      </w:r>
      <w:r w:rsidRPr="00EA0BC7">
        <w:t>1–5 och 11</w:t>
      </w:r>
      <w:r>
        <w:t> </w:t>
      </w:r>
      <w:r w:rsidRPr="00EA0BC7">
        <w:t>§§ inkomstskattelagen (1999:1229), förkortad IL.</w:t>
      </w:r>
    </w:p>
    <w:p w14:paraId="479F0E19" w14:textId="1A8C02F6" w:rsidR="0067606D" w:rsidRDefault="0067606D" w:rsidP="0067606D">
      <w:pPr>
        <w:pStyle w:val="Brdtextmedindrag"/>
      </w:pPr>
      <w:r w:rsidRPr="00EA0BC7">
        <w:t>Rätt till grundavdrag har fysiska personer som är obegränsat skattskyldiga under någon del av beskattningsåret och som har haft förvärvs</w:t>
      </w:r>
      <w:r>
        <w:softHyphen/>
      </w:r>
      <w:r w:rsidRPr="00EA0BC7">
        <w:t>inkomst. Obegränsat skattskyldig är i princip den som är bosatt eller vistas stadigvarande i Sverige eller som har väsentlig anknytning hit och som tidigare har varit bosatt här (se 3</w:t>
      </w:r>
      <w:r>
        <w:t> </w:t>
      </w:r>
      <w:r w:rsidRPr="00EA0BC7">
        <w:t>kap. 3</w:t>
      </w:r>
      <w:r>
        <w:t> </w:t>
      </w:r>
      <w:r w:rsidRPr="00EA0BC7">
        <w:t>§ IL). Även begränsat skattskyldiga har i vissa fall rätt till grundavdrag. Grundavdragets storlek är beroende av den fastställda förvärvsinkomstens storlek.</w:t>
      </w:r>
    </w:p>
    <w:p w14:paraId="3B50FC8C" w14:textId="5B6ADA02" w:rsidR="0067606D" w:rsidRDefault="0067606D" w:rsidP="0067606D">
      <w:pPr>
        <w:pStyle w:val="Brdtextmedindrag"/>
      </w:pPr>
      <w:r>
        <w:t>Sedan den 1 januari 2009 finns ett s.k. förhöjt grundavdrag. Det förhöjda grundavdraget syftar till att förbättra de ekonomiska villkoren för personer som vid beskattningsårets ingång har fyllt 65 år. Bestämmelserna om det förhöjda grundavdraget för personer som har fyllt 65 år finns i 63 kap. 3 a § IL. Regleringen innebär att grundavdraget uppgår till grundavdragsbeloppet enligt 3 § med tillägg av ett särskilt belopp som anges för vissa inkomstintervall.</w:t>
      </w:r>
    </w:p>
    <w:p w14:paraId="749ABE24" w14:textId="2B48A936" w:rsidR="0067606D" w:rsidRDefault="0067606D" w:rsidP="0067606D">
      <w:pPr>
        <w:pStyle w:val="Brdtextmedindrag"/>
      </w:pPr>
      <w:r>
        <w:t xml:space="preserve">Det förhöjda grundavdraget har sedan införandet 2009 stegvis byggts ut. Åren 2010 och 2011 förstärktes det förhöjda grundavdraget för samtliga över 65 år. Åren 2013 och 2014 genomfördes ett fjärde och femte steg och även dessa gånger sänktes skatten över samtliga inkomstintervall. Det förhöjda grundavdraget förstärktes därefter 2016 då skatten sänktes för äldre med inkomster upp till 240 000 kronor per år och 2018 då skatten sänktes för äldre med en fastställd förvärvsinkomst mellan 123 700 och 416 300 kronor per år. </w:t>
      </w:r>
    </w:p>
    <w:p w14:paraId="225126CD" w14:textId="404C402A" w:rsidR="0067606D" w:rsidRDefault="0067606D" w:rsidP="0067606D">
      <w:pPr>
        <w:pStyle w:val="Brdtextmedindrag"/>
      </w:pPr>
      <w:r>
        <w:t xml:space="preserve">I budgetpropositionen för 2018 (prop. 2017/18:1 Förslag till statens budget, finansplan m.m. avsnitt 6.2.5) aviserades att skillnaden i beskattning mellan löneinkomst och pension i sin helhet ska vara borttagen till 2020. Med anledning av aviseringen uttalades att den återstående skattesänkningen skulle göras i två steg där den första sänkningen skulle genomföras 2019 med en offentligfinansiell effekt på 4,17 miljarder </w:t>
      </w:r>
      <w:r>
        <w:lastRenderedPageBreak/>
        <w:t>kronor och den andra 2020 med en offentlig</w:t>
      </w:r>
      <w:r>
        <w:softHyphen/>
        <w:t xml:space="preserve">finansiell effekt på 4,31 miljarder kronor. </w:t>
      </w:r>
    </w:p>
    <w:p w14:paraId="34196235" w14:textId="6783FB92" w:rsidR="0067606D" w:rsidRDefault="0067606D" w:rsidP="0067606D">
      <w:pPr>
        <w:pStyle w:val="Brdtextmedindrag"/>
      </w:pPr>
      <w:r w:rsidRPr="00391BD4">
        <w:t>I den budgetproposition för 2019 som lämnades</w:t>
      </w:r>
      <w:r>
        <w:t xml:space="preserve"> av övergångsregeringen hösten 2018 (prop. 2018/19:1 Förslag till statens budget, finansplan m.m. avsnitt 6.1) fanns ett förslag på hur skattesänkningen för 2019 skulle göras. Förslaget innebar liksom tidigare år en förstärkning av det förhöjda grundavdraget. </w:t>
      </w:r>
    </w:p>
    <w:p w14:paraId="013AC2E8" w14:textId="1CFE35BE" w:rsidR="0067606D" w:rsidRDefault="0067606D" w:rsidP="0067606D">
      <w:pPr>
        <w:pStyle w:val="Brdtextmedindrag"/>
      </w:pPr>
      <w:bookmarkStart w:id="421" w:name="_Hlk16242524"/>
      <w:r>
        <w:t>Riksdagen beslutade i december 2018 att bifalla Moderaternas och Kristdemokraternas budget</w:t>
      </w:r>
      <w:r>
        <w:softHyphen/>
        <w:t xml:space="preserve">reservation avseende statens budget för 2019. </w:t>
      </w:r>
      <w:bookmarkEnd w:id="421"/>
      <w:r>
        <w:t>Reservationen innehöll en delvis annan ut</w:t>
      </w:r>
      <w:r>
        <w:softHyphen/>
        <w:t>formning av skattesänkningen för personer som vid beskattningsårets ingång har fyllt 65 år</w:t>
      </w:r>
      <w:r w:rsidRPr="00702395">
        <w:t xml:space="preserve"> </w:t>
      </w:r>
      <w:r>
        <w:t>och innebar att grundavdragsbeloppet höjdes för alla med en fastställd förvärvsinkomst mellan 60 500 och 1 177 000 kronor per år. Det förhöjda grundavdraget minskades samtidigt för förvärvs</w:t>
      </w:r>
      <w:r>
        <w:softHyphen/>
        <w:t xml:space="preserve">inkomster som överstiger 1 182 000 kronor per år. </w:t>
      </w:r>
    </w:p>
    <w:p w14:paraId="2602CFA6" w14:textId="77211DC4" w:rsidR="0067606D" w:rsidRPr="00F25800" w:rsidRDefault="0067606D" w:rsidP="0067606D">
      <w:pPr>
        <w:pStyle w:val="Rubrik3"/>
      </w:pPr>
      <w:bookmarkStart w:id="422" w:name="_Toc19298908"/>
      <w:r w:rsidRPr="00F25800">
        <w:t>Det förhöjda grundavdraget förstärks</w:t>
      </w:r>
      <w:bookmarkEnd w:id="422"/>
      <w:r w:rsidRPr="00F25800">
        <w:t xml:space="preserve"> </w:t>
      </w:r>
    </w:p>
    <w:p w14:paraId="062D7E60" w14:textId="613313A8" w:rsidR="0067606D" w:rsidRDefault="0067606D" w:rsidP="0067606D">
      <w:pPr>
        <w:pStyle w:val="Brdtextmedindrag"/>
        <w:keepNext/>
        <w:keepLines/>
        <w:pBdr>
          <w:top w:val="single" w:sz="24" w:space="0" w:color="808080"/>
        </w:pBdr>
        <w:spacing w:before="20" w:line="140" w:lineRule="exact"/>
      </w:pPr>
    </w:p>
    <w:p w14:paraId="0F03E48E" w14:textId="2646CA3D" w:rsidR="0067606D" w:rsidRPr="00EA0BC7" w:rsidRDefault="0067606D" w:rsidP="0067606D">
      <w:pPr>
        <w:pStyle w:val="Brdtext"/>
      </w:pPr>
      <w:r w:rsidRPr="00EA0BC7">
        <w:rPr>
          <w:b/>
        </w:rPr>
        <w:t>Regeringens förslag:</w:t>
      </w:r>
      <w:r w:rsidRPr="00EA0BC7">
        <w:t xml:space="preserve"> Det förhöjda grund</w:t>
      </w:r>
      <w:r>
        <w:softHyphen/>
      </w:r>
      <w:r w:rsidRPr="00EA0BC7">
        <w:t>avdraget för dem som vid beskattningsårets ingång har fyllt 65</w:t>
      </w:r>
      <w:r>
        <w:t> </w:t>
      </w:r>
      <w:r w:rsidRPr="00EA0BC7">
        <w:t>år förstärks. Detta sker genom att grundavdragsbeloppet höjs för alla med en fastställd förvärvsinkomst mellan ca 210</w:t>
      </w:r>
      <w:r>
        <w:t> </w:t>
      </w:r>
      <w:r w:rsidRPr="00EA0BC7">
        <w:t>000 och 1</w:t>
      </w:r>
      <w:r>
        <w:t> </w:t>
      </w:r>
      <w:r w:rsidRPr="00EA0BC7">
        <w:t>400</w:t>
      </w:r>
      <w:r>
        <w:t> </w:t>
      </w:r>
      <w:r w:rsidRPr="00EA0BC7">
        <w:t>000</w:t>
      </w:r>
      <w:r>
        <w:t> </w:t>
      </w:r>
      <w:r w:rsidRPr="00EA0BC7">
        <w:t xml:space="preserve">kronor per år. </w:t>
      </w:r>
    </w:p>
    <w:p w14:paraId="7F85FE93" w14:textId="2363C64C" w:rsidR="0067606D" w:rsidRPr="00EA0BC7" w:rsidRDefault="0067606D" w:rsidP="0067606D">
      <w:pPr>
        <w:pStyle w:val="Brdtextmedindrag"/>
      </w:pPr>
      <w:r w:rsidRPr="00EA0BC7">
        <w:t>För beskattningsåret 2020 ska den förhöjda delen av grundavdraget beräknas på följande sätt:</w:t>
      </w:r>
    </w:p>
    <w:p w14:paraId="59FD7EF9" w14:textId="20D8903A" w:rsidR="0067606D" w:rsidRDefault="0067606D" w:rsidP="0067606D">
      <w:pPr>
        <w:pStyle w:val="Strecklista"/>
      </w:pPr>
      <w:r>
        <w:t>För inkomster upp t.o.m. 0,99 prisbas</w:t>
      </w:r>
      <w:r>
        <w:softHyphen/>
        <w:t>belopp uppgår den förhöjda delen till 0,687 prisbasbelopp.</w:t>
      </w:r>
    </w:p>
    <w:p w14:paraId="2589E053" w14:textId="67188474" w:rsidR="0067606D" w:rsidRDefault="0067606D" w:rsidP="0067606D">
      <w:pPr>
        <w:pStyle w:val="Strecklista"/>
      </w:pPr>
      <w:r>
        <w:t>För inkomster som överstiger 0,99 men inte 1,11 prisbasbelopp uppgår den förhöjda delen till 0,885 prisbasbelopp minskat med 20 procent av inkomsterna.</w:t>
      </w:r>
    </w:p>
    <w:p w14:paraId="7A395006" w14:textId="7485349F" w:rsidR="0067606D" w:rsidRDefault="0067606D" w:rsidP="0067606D">
      <w:pPr>
        <w:pStyle w:val="Strecklista"/>
      </w:pPr>
      <w:r>
        <w:t>För inkomster som överstiger 1,11 men inte 2,72 prisbasbelopp uppgår den förhöjda delen till 0,600 prisbasbelopp ökat med 5,7 procent av inkomsterna.</w:t>
      </w:r>
    </w:p>
    <w:p w14:paraId="66FA4C50" w14:textId="7AEE4780" w:rsidR="0067606D" w:rsidRDefault="0067606D" w:rsidP="0067606D">
      <w:pPr>
        <w:pStyle w:val="Strecklista"/>
      </w:pPr>
      <w:r>
        <w:t>För inkomster som överstiger 2,72 men inte 3,11 prisbasbelopp uppgår den förhöjda delen till 34 procent av inkomsterna minskat med 0,169 prisbasbelopp.</w:t>
      </w:r>
    </w:p>
    <w:p w14:paraId="41366B21" w14:textId="10726F65" w:rsidR="0067606D" w:rsidRDefault="0067606D" w:rsidP="0067606D">
      <w:pPr>
        <w:pStyle w:val="Strecklista"/>
      </w:pPr>
      <w:r>
        <w:t xml:space="preserve">För inkomster som överstiger 3,11 men inte 3,21 prisbasbelopp uppgår den förhöjda </w:t>
      </w:r>
      <w:r>
        <w:t>delen till 44 procent av inkomsterna minskat med 0,480 prisbasbelopp.</w:t>
      </w:r>
    </w:p>
    <w:p w14:paraId="49267989" w14:textId="2359B7AB" w:rsidR="0067606D" w:rsidRDefault="0067606D" w:rsidP="0067606D">
      <w:pPr>
        <w:pStyle w:val="Strecklista"/>
      </w:pPr>
      <w:r>
        <w:t xml:space="preserve">För inkomster som överstiger 3,21 men inte 4,45 prisbasbelopp uppgår den förhöjda delen till 0,207 prisbasbelopp ökat med 22,8 procent av inkomsterna. </w:t>
      </w:r>
    </w:p>
    <w:p w14:paraId="11CE5D69" w14:textId="0201E8D1" w:rsidR="0067606D" w:rsidRDefault="0067606D" w:rsidP="0067606D">
      <w:pPr>
        <w:pStyle w:val="Strecklista"/>
      </w:pPr>
      <w:r>
        <w:t xml:space="preserve">För inkomster som överstiger 4,45 men inte 7,88 prisbasbelopp uppgår den förhöjda delen till 0,488 prisbasbelopp ökat med 16,5 procent av inkomsterna. </w:t>
      </w:r>
    </w:p>
    <w:p w14:paraId="73657BE9" w14:textId="5CF9BB43" w:rsidR="0067606D" w:rsidRDefault="0067606D" w:rsidP="0067606D">
      <w:pPr>
        <w:pStyle w:val="Strecklista"/>
      </w:pPr>
      <w:r>
        <w:t xml:space="preserve">För inkomster som överstiger 7,88 men inte 8,08 prisbasbelopp uppgår den förhöjda delen till 1,276 prisbasbelopp ökat med 6,5 procent av inkomsterna. </w:t>
      </w:r>
    </w:p>
    <w:p w14:paraId="27478C23" w14:textId="2F363D42" w:rsidR="0067606D" w:rsidRDefault="0067606D" w:rsidP="0067606D">
      <w:pPr>
        <w:pStyle w:val="Strecklista"/>
      </w:pPr>
      <w:r>
        <w:t>För inkomster som överstiger 8,08 men inte 11,06 prisbasbelopp uppgår den förhöjda delen till 2,205 prisbasbelopp minskat med 5 procent av inkomsterna.</w:t>
      </w:r>
    </w:p>
    <w:p w14:paraId="0D3AD3C6" w14:textId="33984D00" w:rsidR="0067606D" w:rsidRDefault="0067606D" w:rsidP="0067606D">
      <w:pPr>
        <w:pStyle w:val="Strecklista"/>
      </w:pPr>
      <w:r>
        <w:t xml:space="preserve">För inkomster som överstiger 11,06 men inte 12,15 prisbasbelopp uppgår den förhöjda delen till 7,182 prisbasbelopp minskat med 50 procent av inkomsterna. </w:t>
      </w:r>
    </w:p>
    <w:p w14:paraId="00BFBEE6" w14:textId="38A9B1B8" w:rsidR="0067606D" w:rsidRDefault="0067606D" w:rsidP="0067606D">
      <w:pPr>
        <w:pStyle w:val="Strecklista"/>
      </w:pPr>
      <w:r>
        <w:t xml:space="preserve">För inkomster som överstiger 12,15 men inte 29,65 prisbasbelopp uppgår den förhöjda delen till 1,654 prisbasbelopp minskat med 4,5 procent av inkomsterna. </w:t>
      </w:r>
    </w:p>
    <w:p w14:paraId="33DB0322" w14:textId="1AAF3145" w:rsidR="0067606D" w:rsidRDefault="0067606D" w:rsidP="0067606D">
      <w:pPr>
        <w:pStyle w:val="Strecklista"/>
      </w:pPr>
      <w:r>
        <w:t>För inkomster som överstiger 29,65 men inte 34 prisbasbelopp uppgår den förhöjda delen till 1,031 prisbasbelopp minskat med 2,4 procent av inkomsterna.</w:t>
      </w:r>
    </w:p>
    <w:p w14:paraId="7413FB53" w14:textId="29A15B5E" w:rsidR="0067606D" w:rsidRDefault="0067606D" w:rsidP="0067606D">
      <w:pPr>
        <w:pStyle w:val="Strecklista"/>
      </w:pPr>
      <w:r>
        <w:t>För inkomster som överstiger 34 prisbas</w:t>
      </w:r>
      <w:r>
        <w:softHyphen/>
        <w:t>belopp uppgår den förhöjda delen till 0,215 prisbasbelopp.</w:t>
      </w:r>
    </w:p>
    <w:p w14:paraId="4C7FEA5A" w14:textId="61A97EF2" w:rsidR="0067606D" w:rsidRDefault="0067606D" w:rsidP="0067606D">
      <w:pPr>
        <w:pStyle w:val="Brdtextefterstrecklista"/>
      </w:pPr>
      <w:r>
        <w:t>Ändringarna träder i kraft den 1 januari 2020.</w:t>
      </w:r>
    </w:p>
    <w:p w14:paraId="33667EDF" w14:textId="77777777" w:rsidR="0067606D" w:rsidRPr="00846ACF" w:rsidRDefault="0067606D" w:rsidP="0067606D">
      <w:pPr>
        <w:pStyle w:val="Brdtextmedindrag"/>
      </w:pPr>
    </w:p>
    <w:p w14:paraId="0B9A864A" w14:textId="77777777" w:rsidR="0067606D" w:rsidRDefault="0067606D" w:rsidP="0067606D">
      <w:pPr>
        <w:pStyle w:val="Brdtextmedindrag"/>
        <w:keepNext/>
        <w:keepLines/>
        <w:pBdr>
          <w:top w:val="single" w:sz="24" w:space="0" w:color="808080"/>
        </w:pBdr>
        <w:spacing w:before="20" w:line="140" w:lineRule="exact"/>
      </w:pPr>
    </w:p>
    <w:p w14:paraId="36A399D7" w14:textId="098CC8AF" w:rsidR="0067606D" w:rsidRDefault="0067606D" w:rsidP="0067606D">
      <w:pPr>
        <w:pStyle w:val="Brdtextmedindrag"/>
      </w:pPr>
      <w:r w:rsidRPr="00061F6B">
        <w:rPr>
          <w:b/>
        </w:rPr>
        <w:t>Promemorians</w:t>
      </w:r>
      <w:r>
        <w:rPr>
          <w:b/>
        </w:rPr>
        <w:t> </w:t>
      </w:r>
      <w:r w:rsidRPr="00061F6B">
        <w:rPr>
          <w:b/>
        </w:rPr>
        <w:t>förslag</w:t>
      </w:r>
      <w:r>
        <w:t xml:space="preserve"> överensstämmer med regeringens.</w:t>
      </w:r>
    </w:p>
    <w:p w14:paraId="44869E69" w14:textId="3BED7F6B" w:rsidR="0067606D" w:rsidRPr="004340DA" w:rsidRDefault="0067606D" w:rsidP="0067606D">
      <w:pPr>
        <w:pStyle w:val="Brdtextmedindrag"/>
      </w:pPr>
      <w:r w:rsidRPr="004340DA">
        <w:rPr>
          <w:b/>
        </w:rPr>
        <w:t>Remissinstanserna:</w:t>
      </w:r>
      <w:r w:rsidRPr="004340DA">
        <w:t xml:space="preserve"> Flera remissinstanser tillstyrker eller har inte några synpunkter på förslaget. Bland dessa finns </w:t>
      </w:r>
      <w:r w:rsidRPr="004340DA">
        <w:rPr>
          <w:i/>
        </w:rPr>
        <w:t>Försäkringskassan, Pensionsmyndigheten</w:t>
      </w:r>
      <w:r w:rsidRPr="004340DA">
        <w:t xml:space="preserve"> och </w:t>
      </w:r>
      <w:r w:rsidRPr="004340DA">
        <w:rPr>
          <w:i/>
        </w:rPr>
        <w:t>Sveriges Kommuner och Landsting (SKL)</w:t>
      </w:r>
      <w:r w:rsidRPr="004340DA">
        <w:t>. SKL utgår i sitt ställnings</w:t>
      </w:r>
      <w:r>
        <w:softHyphen/>
      </w:r>
      <w:r w:rsidRPr="004340DA">
        <w:t xml:space="preserve">tagande ifrån att skattesänkningen blir neutral för kommunsektorn genom en höjning av anslaget Kommunalekonomisk utjämning. Inte heller </w:t>
      </w:r>
      <w:r w:rsidRPr="004340DA">
        <w:rPr>
          <w:i/>
        </w:rPr>
        <w:t>Skatteverket</w:t>
      </w:r>
      <w:r w:rsidRPr="004340DA">
        <w:t xml:space="preserve"> har några invändningar mot att förslaget genomförs.</w:t>
      </w:r>
    </w:p>
    <w:p w14:paraId="3D51A1C6" w14:textId="158114A2" w:rsidR="0067606D" w:rsidRPr="004340DA" w:rsidRDefault="0067606D" w:rsidP="0067606D">
      <w:pPr>
        <w:pStyle w:val="Brdtextmedindrag"/>
        <w:keepNext/>
        <w:keepLines/>
      </w:pPr>
      <w:r w:rsidRPr="004340DA">
        <w:lastRenderedPageBreak/>
        <w:t xml:space="preserve">I ett gemensamt yttrande ställer sig </w:t>
      </w:r>
      <w:r w:rsidRPr="004340DA">
        <w:rPr>
          <w:i/>
        </w:rPr>
        <w:t>Pensionärernas Riksorganisation (PRO), Riks</w:t>
      </w:r>
      <w:r>
        <w:rPr>
          <w:i/>
        </w:rPr>
        <w:softHyphen/>
      </w:r>
      <w:r w:rsidRPr="004340DA">
        <w:rPr>
          <w:i/>
        </w:rPr>
        <w:t xml:space="preserve">förbundet Pensionärsgemenskap, SPF Seniorerna </w:t>
      </w:r>
      <w:r w:rsidRPr="004340DA">
        <w:t>och</w:t>
      </w:r>
      <w:r w:rsidRPr="004340DA">
        <w:rPr>
          <w:i/>
        </w:rPr>
        <w:t xml:space="preserve"> Svenska Kommunalpensionärernas förbund</w:t>
      </w:r>
      <w:r w:rsidRPr="004340DA">
        <w:t xml:space="preserve"> positiva till förslaget. Organisationerna vänder sig dock emot att den skatteskyldiges ålder är avgörande för hur personens inkomster beskattas och anser att lika skatt ska gälla alla oavsett ålder och inkomstslag. </w:t>
      </w:r>
    </w:p>
    <w:p w14:paraId="48BE705F" w14:textId="3B72F754" w:rsidR="0067606D" w:rsidRPr="004340DA" w:rsidRDefault="0067606D" w:rsidP="0067606D">
      <w:pPr>
        <w:pStyle w:val="Brdtextmedindrag"/>
        <w:keepNext/>
        <w:keepLines/>
      </w:pPr>
      <w:r w:rsidRPr="004340DA">
        <w:rPr>
          <w:i/>
        </w:rPr>
        <w:t>Ekonomistyrningsverket (ESV)</w:t>
      </w:r>
      <w:r w:rsidRPr="004340DA">
        <w:t xml:space="preserve"> saknar en analys av de sammantagna offentligfinansiella konsekvenserna och sysselsättningseffekterna av alla genomförda steg. ESV anser vidare att en metod med en skattereduktion i</w:t>
      </w:r>
      <w:r>
        <w:t xml:space="preserve"> </w:t>
      </w:r>
      <w:r w:rsidRPr="004340DA">
        <w:t>stället för ett förhöjt grundavdrag är att föredra. Det skulle då vara möjligt att utjämna skillnaderna i beskattning mellan lön och pension till en lägre offentlig</w:t>
      </w:r>
      <w:r w:rsidRPr="004340DA">
        <w:softHyphen/>
        <w:t xml:space="preserve">finansiell kostnad och andra skatteuttag och gränsvärden skulle inte påverkas. ESV för därför fram att en övergång till en skattereduktion bör analyseras mer ingående när skillnaden mellan beskattningen av pension och arbetsinkomst helt elimineras. </w:t>
      </w:r>
    </w:p>
    <w:p w14:paraId="48F1019A" w14:textId="41F2F00F" w:rsidR="0067606D" w:rsidRPr="004340DA" w:rsidRDefault="0067606D" w:rsidP="0067606D">
      <w:pPr>
        <w:pStyle w:val="Brdtextmedindrag"/>
      </w:pPr>
      <w:r w:rsidRPr="004340DA">
        <w:rPr>
          <w:i/>
        </w:rPr>
        <w:t>Arbetsgivarverket</w:t>
      </w:r>
      <w:r w:rsidRPr="004340DA">
        <w:t xml:space="preserve"> anser att det är sannolikt att de olika steg som tagits för att förbättra pensionärernas disponibla inkomster jämfört med löneinkomst, sammantaget påverkar incitamenten att arbeta bland äldre och att arbetskraftsutbudet sannolikt minskar. Arbetsgivarverket efterfrågar därför en mer utförlig analys kring hur arbetsutbudet kan komma att påverkas och vilka konsekvenser det indirekt får på skatteintäkter och kompetens</w:t>
      </w:r>
      <w:r>
        <w:softHyphen/>
      </w:r>
      <w:r w:rsidRPr="004340DA">
        <w:t xml:space="preserve">försörjning. Även </w:t>
      </w:r>
      <w:r w:rsidRPr="004340DA">
        <w:rPr>
          <w:i/>
        </w:rPr>
        <w:t>Konjunktur</w:t>
      </w:r>
      <w:r>
        <w:rPr>
          <w:i/>
        </w:rPr>
        <w:softHyphen/>
      </w:r>
      <w:r w:rsidRPr="004340DA">
        <w:rPr>
          <w:i/>
        </w:rPr>
        <w:t>institutet</w:t>
      </w:r>
      <w:r w:rsidRPr="004340DA">
        <w:t xml:space="preserve"> efterfrågar en analys av de sammanlagda effekterna i detta avseende.</w:t>
      </w:r>
    </w:p>
    <w:p w14:paraId="5F776478" w14:textId="00A15919" w:rsidR="0067606D" w:rsidRPr="004340DA" w:rsidRDefault="0067606D" w:rsidP="0067606D">
      <w:pPr>
        <w:pStyle w:val="Brdtextmedindrag"/>
      </w:pPr>
      <w:r w:rsidRPr="004340DA">
        <w:rPr>
          <w:i/>
        </w:rPr>
        <w:t>Näringslivets Skattedelegation (NSD)</w:t>
      </w:r>
      <w:r>
        <w:rPr>
          <w:i/>
        </w:rPr>
        <w:t>,</w:t>
      </w:r>
      <w:r w:rsidRPr="004340DA">
        <w:t xml:space="preserve"> till </w:t>
      </w:r>
      <w:r>
        <w:t>vilken</w:t>
      </w:r>
      <w:r w:rsidRPr="004340DA">
        <w:t xml:space="preserve"> </w:t>
      </w:r>
      <w:r w:rsidRPr="004340DA">
        <w:rPr>
          <w:i/>
        </w:rPr>
        <w:t>Svenskt Näringsliv</w:t>
      </w:r>
      <w:r w:rsidRPr="004340DA">
        <w:t xml:space="preserve"> ansluter sig, anser att det inte är naturligt givet att beskatta arbete och pension exakt lika. NSD anser också att om det blir mer förmånligt att vara pensionär kan färre personer förväntas välja att jobba längre och NSD efterfrågar därför en analys av denna problematik. Även den snabbare avtrappningstakten i vissa högre inkomstintervall kan enligt NSD innebära försämrade incitament till arbete då den effektiva marginalskatten höjs i vissa intervall. De negativa effekter förslaget har för sysselsättningen i detta avseende bör därför analyseras. </w:t>
      </w:r>
    </w:p>
    <w:p w14:paraId="0266823D" w14:textId="14303020" w:rsidR="0067606D" w:rsidRDefault="0067606D" w:rsidP="0067606D">
      <w:pPr>
        <w:pStyle w:val="Brdtextmedindrag"/>
        <w:keepNext/>
        <w:keepLines/>
      </w:pPr>
      <w:r w:rsidRPr="004340DA">
        <w:rPr>
          <w:i/>
        </w:rPr>
        <w:t xml:space="preserve">Sveriges akademikers centralorganisation (Saco) </w:t>
      </w:r>
      <w:r w:rsidRPr="004340DA">
        <w:t>avstyrker förslaget. Saco utesluter inte att det är väl motiverat att förbättra de ekonomiska villkoren för vissa grupper av pensionärer. Avstyrkandet riktar sig huvudsakligen mot den metod som föreslås. Införandet av avdrag och reduktioner ökar enligt Saco skattesystemets komplexitet och bidrar till att göra systemet mer svåröverskådligt. Saco betonar i stället behovet av en övergripande och bred skatteöversyn med inriktning mot generella regler och lösningar som leder till ett enklare och mer transparent system.</w:t>
      </w:r>
    </w:p>
    <w:p w14:paraId="59289A77" w14:textId="31BB28C7" w:rsidR="0067606D" w:rsidRPr="00D5280C" w:rsidRDefault="0067606D" w:rsidP="0067606D">
      <w:pPr>
        <w:pStyle w:val="Rubrik4utannumrering"/>
      </w:pPr>
      <w:r w:rsidRPr="00727A33">
        <w:t>Skälen</w:t>
      </w:r>
      <w:r w:rsidRPr="00D5280C">
        <w:rPr>
          <w:rFonts w:ascii="Cambria" w:hAnsi="Cambria" w:cs="Cambria"/>
        </w:rPr>
        <w:t> </w:t>
      </w:r>
      <w:r w:rsidRPr="00D5280C">
        <w:t>för</w:t>
      </w:r>
      <w:r w:rsidRPr="00D5280C">
        <w:rPr>
          <w:rFonts w:ascii="Cambria" w:hAnsi="Cambria" w:cs="Cambria"/>
        </w:rPr>
        <w:t> </w:t>
      </w:r>
      <w:r w:rsidRPr="00D5280C">
        <w:t>regeringens</w:t>
      </w:r>
      <w:r w:rsidRPr="00D5280C">
        <w:rPr>
          <w:rFonts w:ascii="Cambria" w:hAnsi="Cambria" w:cs="Cambria"/>
        </w:rPr>
        <w:t> </w:t>
      </w:r>
      <w:r w:rsidRPr="00D5280C">
        <w:t>förslag</w:t>
      </w:r>
    </w:p>
    <w:p w14:paraId="43400FF0" w14:textId="77777777" w:rsidR="0067606D" w:rsidRDefault="0067606D" w:rsidP="0067606D">
      <w:pPr>
        <w:pStyle w:val="Rubrik5utannumrering"/>
      </w:pPr>
      <w:r>
        <w:t>Fortsatt sänkning av skatten</w:t>
      </w:r>
    </w:p>
    <w:p w14:paraId="1870F845" w14:textId="7942A828" w:rsidR="0067606D" w:rsidRDefault="0067606D" w:rsidP="0067606D">
      <w:pPr>
        <w:pStyle w:val="Brdtext"/>
      </w:pPr>
      <w:r>
        <w:t xml:space="preserve">Under de senaste åren har det gjorts en stegvis sänkning av skatten för personer som vid beskattningsårets ingång har fyllt 65 år. Syftet har varit att successivt ta bort skillnaden i beskattning mellan pension och löneinkomst. </w:t>
      </w:r>
    </w:p>
    <w:p w14:paraId="0BB03173" w14:textId="02F2AB5F" w:rsidR="0067606D" w:rsidRDefault="0067606D" w:rsidP="0067606D">
      <w:pPr>
        <w:pStyle w:val="Brdtextmedindrag"/>
      </w:pPr>
      <w:r>
        <w:t>I budgetpropositionen för 2018 (prop. 2017/18:1) aviserades att skillnaden i beskattning i sin helhet skulle vara borttagen till 2020. Den offentligfinansiella effekten av det sista steget 2020 beräknades vid det tillfället till 4,31 miljarder kronor.</w:t>
      </w:r>
    </w:p>
    <w:p w14:paraId="24DA9ACA" w14:textId="71ADE0B3" w:rsidR="0067606D" w:rsidRDefault="0067606D" w:rsidP="0067606D">
      <w:pPr>
        <w:pStyle w:val="Brdtextmedindrag"/>
      </w:pPr>
      <w:r>
        <w:t>Som redogjorts för ovan (se avsnitt 12.2.2) beslutade r</w:t>
      </w:r>
      <w:r w:rsidRPr="00B8317E">
        <w:t>iksdagen i december 2018 att bifalla Moderaternas och Kristdemokraternas budget</w:t>
      </w:r>
      <w:r>
        <w:softHyphen/>
      </w:r>
      <w:r w:rsidRPr="00B8317E">
        <w:t xml:space="preserve">reservation avseende statens budget för 2019. </w:t>
      </w:r>
      <w:r>
        <w:t xml:space="preserve">Reservationen innehöll en delvis annan utformning av skattesänkningen för personer över 65 år än den som övergångsregeringen föreslagit. Reservationen innebar också att jobbskatteavdraget förstärktes fr.o.m. 2019 (bet. 2018/19:FiU1, reservation 5 under punkt 2 s. 137–140, rskr. 2018/19:62). </w:t>
      </w:r>
    </w:p>
    <w:p w14:paraId="7170EBC1" w14:textId="1D1AE261" w:rsidR="0067606D" w:rsidRDefault="0067606D" w:rsidP="0067606D">
      <w:pPr>
        <w:pStyle w:val="Brdtextmedindrag"/>
      </w:pPr>
      <w:r>
        <w:t>Den förstärkning av jobbskatteavdraget som budgetreservationen medförde innebar att skillnaden i beskattning mellan löneinkomst och pension ökade. Sammantaget innebar budget</w:t>
      </w:r>
      <w:r>
        <w:softHyphen/>
        <w:t xml:space="preserve">reservationen att kostnaden för att helt ta bort skillnaden i beskattning minskade något i förhållande till då gällande regelverk men ökade med ca 3 miljarder kronor jämfört med förslagen i övergångsregeringens budgetproposition (prop. 2018/19:1). </w:t>
      </w:r>
    </w:p>
    <w:p w14:paraId="125FF490" w14:textId="4573FF5C" w:rsidR="0067606D" w:rsidRDefault="0067606D" w:rsidP="0067606D">
      <w:pPr>
        <w:pStyle w:val="Brdtextmedindrag"/>
      </w:pPr>
      <w:r>
        <w:t>I det förslag som nu läggs fram är utgångs</w:t>
      </w:r>
      <w:r>
        <w:softHyphen/>
        <w:t xml:space="preserve">punkten att skillnaden i beskattning mellan löneinkomst och pension kan minskas på ett sätt som medför en offentligfinansiell kostnad på </w:t>
      </w:r>
      <w:r>
        <w:lastRenderedPageBreak/>
        <w:t xml:space="preserve">4,33 miljarder kronor 2020. Det är en kostnad som drygt motsvarar den avisering som gjordes i budgetpropositionen för 2018 och kan anses väl avvägd givet det offentligfinansiella utrymmet. </w:t>
      </w:r>
    </w:p>
    <w:p w14:paraId="47DB9025" w14:textId="1D159570" w:rsidR="0067606D" w:rsidRDefault="0067606D" w:rsidP="0067606D">
      <w:pPr>
        <w:pStyle w:val="Brdtextmedindrag"/>
      </w:pPr>
      <w:r w:rsidRPr="0071382C">
        <w:rPr>
          <w:i/>
        </w:rPr>
        <w:t>PRO</w:t>
      </w:r>
      <w:r w:rsidRPr="00BE1896">
        <w:t xml:space="preserve">, </w:t>
      </w:r>
      <w:r w:rsidRPr="0071382C">
        <w:rPr>
          <w:i/>
        </w:rPr>
        <w:t>Riksförbundet Pensionärsgemenskap</w:t>
      </w:r>
      <w:r w:rsidRPr="00BE1896">
        <w:t xml:space="preserve">, </w:t>
      </w:r>
      <w:r w:rsidRPr="0071382C">
        <w:rPr>
          <w:i/>
        </w:rPr>
        <w:t>SPF Seniorerna</w:t>
      </w:r>
      <w:r w:rsidRPr="00BE1896">
        <w:t xml:space="preserve"> och </w:t>
      </w:r>
      <w:r w:rsidRPr="0071382C">
        <w:rPr>
          <w:i/>
        </w:rPr>
        <w:t>Svenska Kommunal</w:t>
      </w:r>
      <w:r>
        <w:rPr>
          <w:i/>
        </w:rPr>
        <w:softHyphen/>
      </w:r>
      <w:r w:rsidRPr="0071382C">
        <w:rPr>
          <w:i/>
        </w:rPr>
        <w:t>pensionärernas förbund</w:t>
      </w:r>
      <w:r>
        <w:t xml:space="preserve"> har i ett gemensamt yttrande vänt sig mot att den skatteskyldiges ålder är avgörande för hur pensionen beskattas. </w:t>
      </w:r>
      <w:r w:rsidRPr="0071382C">
        <w:rPr>
          <w:i/>
        </w:rPr>
        <w:t>Saco</w:t>
      </w:r>
      <w:r>
        <w:t xml:space="preserve"> anser att det finns ett behov av en </w:t>
      </w:r>
      <w:r w:rsidRPr="00BE1896">
        <w:t>övergripande och bred skatteöversyn</w:t>
      </w:r>
      <w:r>
        <w:t xml:space="preserve">. </w:t>
      </w:r>
      <w:r w:rsidRPr="00BE1896">
        <w:t xml:space="preserve"> </w:t>
      </w:r>
    </w:p>
    <w:p w14:paraId="14636A24" w14:textId="0A52330A" w:rsidR="0067606D" w:rsidRDefault="0067606D" w:rsidP="0067606D">
      <w:pPr>
        <w:pStyle w:val="Brdtextmedindrag"/>
      </w:pPr>
      <w:r>
        <w:t>Regeringen kan konstatera att frågan om åldersgränser i inkomstskattesystemet och i än större utsträckning behovet av en övergripande och bred skatteöversyn kräver omfattande utredning, vilket ligger utanför detta lagstiftningsärende. De synpunkter som framförts rörande åldersgränser respektive behovet av en skatteöversyn behandlas därför inte vidare här.</w:t>
      </w:r>
    </w:p>
    <w:p w14:paraId="20BCC6EB" w14:textId="40F365C6" w:rsidR="0067606D" w:rsidRDefault="0067606D" w:rsidP="0067606D">
      <w:pPr>
        <w:pStyle w:val="Brdtextmedindrag"/>
      </w:pPr>
      <w:r>
        <w:t>Några remissinstanser har framfört synpunkter på förslagets effekter, främst rörande</w:t>
      </w:r>
    </w:p>
    <w:p w14:paraId="30C08FDB" w14:textId="4D27FE42" w:rsidR="0067606D" w:rsidRDefault="0067606D" w:rsidP="0067606D">
      <w:pPr>
        <w:pStyle w:val="Brdtextmedindrag"/>
        <w:ind w:firstLine="0"/>
      </w:pPr>
      <w:r>
        <w:t xml:space="preserve">arbetskraftsutbudet och marginalskatter. Dessa synpunkter behandlas i konsekvensanalysen i </w:t>
      </w:r>
      <w:r w:rsidRPr="0074263C">
        <w:t>avsnitt 12.2.4.</w:t>
      </w:r>
    </w:p>
    <w:p w14:paraId="35758C7D" w14:textId="77777777" w:rsidR="0067606D" w:rsidRDefault="0067606D" w:rsidP="0067606D">
      <w:pPr>
        <w:pStyle w:val="Rubrik5utannumrering"/>
      </w:pPr>
      <w:r>
        <w:t>Förstärkningens utformning</w:t>
      </w:r>
    </w:p>
    <w:p w14:paraId="799B5573" w14:textId="5A7A8B8E" w:rsidR="0067606D" w:rsidRDefault="0067606D" w:rsidP="0067606D">
      <w:pPr>
        <w:pStyle w:val="Brdtext"/>
      </w:pPr>
      <w:r>
        <w:t>För årsinkomster under 2,72 prisbasbelopp (ca 128 700 kronor) är det nuvarande förhöjda grundavdraget mer generöst än jobbskatte</w:t>
      </w:r>
      <w:r>
        <w:softHyphen/>
        <w:t>avdraget för personer under 65 år. Detsamma gäller för årsinkomster som överstiger ca 29,7 prisbasbelopp (drygt 1 400 000 kronor). För inkomster mellan 2,72 och 4,45 prisbasbelopp (128 700–210 500 kronor) är det förhöjda grundavdraget och jobbskatteavdraget ungefär lika stora och för inkomster mellan 4,45 och 29,75 prisbasbelopp är jobbskatteavdraget mer generöst än det förhöjda grundavdraget. Det förhöjda grundavdraget förstärks därför för års</w:t>
      </w:r>
      <w:r>
        <w:softHyphen/>
        <w:t>inkomster mellan ca 4,45 och 29,65 prisbasbelopp (ca 210 500–1 400 000 kronor). För inkomster under 4,45 prisbasbelopp och över 29,65 prisbasbelopp blir det förhöjda grund</w:t>
      </w:r>
      <w:r>
        <w:softHyphen/>
        <w:t>avdraget oförändrat.</w:t>
      </w:r>
    </w:p>
    <w:p w14:paraId="74181B41" w14:textId="6A409ACF" w:rsidR="0067606D" w:rsidRPr="00846ACF" w:rsidRDefault="0067606D" w:rsidP="0067606D">
      <w:pPr>
        <w:pStyle w:val="Brdtextmedindrag"/>
      </w:pPr>
      <w:r>
        <w:t>Utformningen är bestämd utifrån jobbskatte</w:t>
      </w:r>
      <w:r>
        <w:softHyphen/>
        <w:t>avdragets utformning. Då avdrag och skatte</w:t>
      </w:r>
      <w:r>
        <w:softHyphen/>
        <w:t>reduktioner har delvis olika effekter går det inte att direkt efterlikna det som tidigare kallades det särskilda beloppet i jobbskatteavdraget. Utform</w:t>
      </w:r>
      <w:r>
        <w:softHyphen/>
        <w:t xml:space="preserve">ningen på det förhöjda grundavdraget har i stället bestämts med utgångspunkt i att effekten på den slutliga skatten ska bli så lik som möjlig i de </w:t>
      </w:r>
      <w:r>
        <w:t xml:space="preserve">inkomstintervall som berörs av den föreslagna förstärkningen, dvs. inkomster över ca 210 500 kronor per år. Detaljerna i utformningen beskrivs mer noggrant i </w:t>
      </w:r>
      <w:r w:rsidRPr="0074263C">
        <w:t xml:space="preserve">avsnitt 12.2.4 </w:t>
      </w:r>
      <w:r w:rsidRPr="00A64BFF">
        <w:t>under rubriken Effekter för enskilda.</w:t>
      </w:r>
    </w:p>
    <w:p w14:paraId="17A072C2" w14:textId="57F3FB4E" w:rsidR="0067606D" w:rsidRPr="00846ACF" w:rsidRDefault="0067606D" w:rsidP="0067606D">
      <w:pPr>
        <w:pStyle w:val="Brdtextmedindrag"/>
      </w:pPr>
      <w:r w:rsidRPr="004223D2">
        <w:rPr>
          <w:i/>
        </w:rPr>
        <w:t>ESV</w:t>
      </w:r>
      <w:r w:rsidRPr="00BE1896">
        <w:t xml:space="preserve"> </w:t>
      </w:r>
      <w:r>
        <w:t xml:space="preserve">har framfört att </w:t>
      </w:r>
      <w:r w:rsidRPr="00BE1896">
        <w:t>en metod med en skattereduktion i</w:t>
      </w:r>
      <w:r>
        <w:t xml:space="preserve"> </w:t>
      </w:r>
      <w:r w:rsidRPr="00BE1896">
        <w:t>stället för ett förhöjt grundavdrag är att föredra.</w:t>
      </w:r>
      <w:r>
        <w:t xml:space="preserve"> Regeringen är medveten om att det krävs en övergång till skattereduktion för att fullt ut kunna uppnå lika beskattning mellan arbetsinkomster för personer under 65 år och pensionsinkomster för personer över 65 år. Ett sådant metodbyte får dock konsekvenser både för andra skatter och vissa bidrag och måste därför analyseras noga. Regeringens bedömning är därför att en övergång till skattereduktion kan bli aktuellt tidigast i samband med att hela skillnaden utjämnas.</w:t>
      </w:r>
    </w:p>
    <w:p w14:paraId="3CD4515C" w14:textId="77777777" w:rsidR="0067606D" w:rsidRDefault="0067606D" w:rsidP="0067606D">
      <w:pPr>
        <w:pStyle w:val="Rubrik5utannumrering"/>
      </w:pPr>
      <w:r>
        <w:t>Ikraftträdande- och övergångsbestämmelser</w:t>
      </w:r>
    </w:p>
    <w:p w14:paraId="0E7D2FDF" w14:textId="4B8425E4" w:rsidR="0067606D" w:rsidRPr="00A7614A" w:rsidRDefault="0067606D" w:rsidP="0067606D">
      <w:pPr>
        <w:pStyle w:val="Brdtext"/>
      </w:pPr>
      <w:r>
        <w:t>Ändringarna bör träda i kraft snarast möjligt, vilket är den 1 januari 2020, och tillämpas första gången för beskattningsår som börjar efter den 31 december 2019. Det bedöms inte finnas behov av övergångsbestämmelser.</w:t>
      </w:r>
    </w:p>
    <w:p w14:paraId="59936AB8" w14:textId="77777777" w:rsidR="0067606D" w:rsidRDefault="0067606D" w:rsidP="0067606D">
      <w:pPr>
        <w:pStyle w:val="Rubrik5utannumrering"/>
      </w:pPr>
      <w:r>
        <w:t>Lagförslag</w:t>
      </w:r>
    </w:p>
    <w:p w14:paraId="52C4C06D" w14:textId="125ADF09" w:rsidR="0067606D" w:rsidRDefault="0067606D" w:rsidP="0067606D">
      <w:pPr>
        <w:pStyle w:val="Brdtext"/>
      </w:pPr>
      <w:r>
        <w:t xml:space="preserve">Förslaget föranleder ändringar i 63 kap. 3 a § IL, se </w:t>
      </w:r>
      <w:r w:rsidRPr="00B05C49">
        <w:t>avsnitt 11.2.</w:t>
      </w:r>
    </w:p>
    <w:p w14:paraId="02CF3FF4" w14:textId="33AE50AB" w:rsidR="0067606D" w:rsidRPr="0091307B" w:rsidRDefault="0067606D" w:rsidP="0067606D">
      <w:pPr>
        <w:pStyle w:val="Rubrik3"/>
        <w:spacing w:after="0"/>
      </w:pPr>
      <w:bookmarkStart w:id="423" w:name="_Toc19298909"/>
      <w:r>
        <w:t>Konsekvensanalys</w:t>
      </w:r>
      <w:bookmarkEnd w:id="423"/>
    </w:p>
    <w:p w14:paraId="22EB5C83" w14:textId="4C2D1477" w:rsidR="0067606D" w:rsidRDefault="0067606D" w:rsidP="0067606D">
      <w:pPr>
        <w:pStyle w:val="Rubrik5utannumrering"/>
        <w:spacing w:before="100" w:beforeAutospacing="1"/>
      </w:pPr>
      <w:r>
        <w:t>Syfte och alternativa lösningar</w:t>
      </w:r>
    </w:p>
    <w:p w14:paraId="78770101" w14:textId="5D666467" w:rsidR="0067606D" w:rsidRDefault="0067606D" w:rsidP="0067606D">
      <w:pPr>
        <w:pStyle w:val="Brdtext"/>
      </w:pPr>
      <w:r w:rsidRPr="00446E6A">
        <w:t>Syftet med förslaget är att sänka skatten för äldre och i första hand för pensionsinkomster för att minska skillnaden i beskattning mellan pension och arbetsinkomster. Ett möjligt alternativ för att uppnå detta skulle vara att låta pensionsinkomster ingå i underlaget för jobbskatteavdrag. En sådan förändring skulle dock få andra effekter, t</w:t>
      </w:r>
      <w:r>
        <w:t>.ex.</w:t>
      </w:r>
      <w:r w:rsidRPr="00446E6A">
        <w:t xml:space="preserve"> beträffande skattereduktionen för fastighets</w:t>
      </w:r>
      <w:r>
        <w:softHyphen/>
      </w:r>
      <w:r w:rsidRPr="00446E6A">
        <w:t xml:space="preserve">avgift. Det skulle också innebära att skatten höjdes för dem </w:t>
      </w:r>
      <w:r>
        <w:t xml:space="preserve">som har </w:t>
      </w:r>
      <w:r w:rsidRPr="00446E6A">
        <w:t>de lägsta pensionerna. Det bedöms därför vara lämpligare att ytterligare förstärka det förhöjda grundavdraget för personer över 65</w:t>
      </w:r>
      <w:r>
        <w:t> </w:t>
      </w:r>
      <w:r w:rsidRPr="00446E6A">
        <w:t>år.</w:t>
      </w:r>
    </w:p>
    <w:p w14:paraId="3EAB2447" w14:textId="77FFF992" w:rsidR="0067606D" w:rsidRDefault="0067606D" w:rsidP="0067606D">
      <w:pPr>
        <w:pStyle w:val="Rubrik5utannumrering"/>
      </w:pPr>
      <w:r>
        <w:t>Offentligfinansiella effekter</w:t>
      </w:r>
    </w:p>
    <w:p w14:paraId="1C7C3E0A" w14:textId="77777777" w:rsidR="0067606D" w:rsidRDefault="0067606D" w:rsidP="0067606D">
      <w:pPr>
        <w:pStyle w:val="Brdtext"/>
        <w:keepNext/>
        <w:keepLines/>
      </w:pPr>
      <w:r w:rsidRPr="00446E6A">
        <w:t xml:space="preserve">Förslaget har en offentligfinansiell effekt på </w:t>
      </w:r>
    </w:p>
    <w:p w14:paraId="32164C0D" w14:textId="69587363" w:rsidR="0067606D" w:rsidRDefault="0067606D" w:rsidP="0067606D">
      <w:pPr>
        <w:pStyle w:val="Brdtext"/>
      </w:pPr>
      <w:r w:rsidRPr="00446E6A">
        <w:t>-4,33</w:t>
      </w:r>
      <w:r>
        <w:t> </w:t>
      </w:r>
      <w:r w:rsidRPr="00446E6A">
        <w:t>miljarder</w:t>
      </w:r>
      <w:r>
        <w:t> </w:t>
      </w:r>
      <w:r w:rsidRPr="00446E6A">
        <w:t>kronor 2020.</w:t>
      </w:r>
    </w:p>
    <w:p w14:paraId="6D86CA32" w14:textId="4B678457" w:rsidR="0067606D" w:rsidRDefault="0067606D" w:rsidP="0067606D">
      <w:pPr>
        <w:pStyle w:val="Rubrik5utannumrering"/>
      </w:pPr>
      <w:r>
        <w:lastRenderedPageBreak/>
        <w:t>Effekter för offentlig sektor</w:t>
      </w:r>
    </w:p>
    <w:p w14:paraId="5D4CD07A" w14:textId="442DF2C7" w:rsidR="0067606D" w:rsidRDefault="0067606D" w:rsidP="0067606D">
      <w:pPr>
        <w:pStyle w:val="Brdtext"/>
      </w:pPr>
      <w:r w:rsidRPr="00446E6A">
        <w:t>Förslaget innebär att skatten sänks med 4,33</w:t>
      </w:r>
      <w:r>
        <w:t> </w:t>
      </w:r>
      <w:r w:rsidRPr="00446E6A">
        <w:t>miljarder</w:t>
      </w:r>
      <w:r>
        <w:t> </w:t>
      </w:r>
      <w:r w:rsidRPr="00446E6A">
        <w:t>kronor. Av dessa träffar 4,06</w:t>
      </w:r>
      <w:r>
        <w:t> </w:t>
      </w:r>
      <w:r w:rsidRPr="00446E6A">
        <w:t>miljarder</w:t>
      </w:r>
      <w:r>
        <w:t xml:space="preserve"> </w:t>
      </w:r>
      <w:r w:rsidRPr="00446E6A">
        <w:t>kronor den kommunala sektorn och resterande del minskar den statliga inkomst</w:t>
      </w:r>
      <w:r>
        <w:softHyphen/>
      </w:r>
      <w:r w:rsidRPr="00446E6A">
        <w:t>skatten.</w:t>
      </w:r>
    </w:p>
    <w:p w14:paraId="24EA7797" w14:textId="0466576D" w:rsidR="0067606D" w:rsidRDefault="0067606D" w:rsidP="0067606D">
      <w:pPr>
        <w:pStyle w:val="Rubrik5utannumrering"/>
      </w:pPr>
      <w:r>
        <w:t>Effekter för företagen</w:t>
      </w:r>
    </w:p>
    <w:p w14:paraId="6534B202" w14:textId="1047A5E1" w:rsidR="0067606D" w:rsidRDefault="0067606D" w:rsidP="0067606D">
      <w:pPr>
        <w:pStyle w:val="Brdtext"/>
      </w:pPr>
      <w:r w:rsidRPr="00446E6A">
        <w:t>En höjning av det förhöjda grundavdraget för personer över 65</w:t>
      </w:r>
      <w:r>
        <w:t> </w:t>
      </w:r>
      <w:r w:rsidRPr="00446E6A">
        <w:t>år bedöms inte påverka företagens lönekostnader eller på annat sätt företagens verksamhet. Eftersom en särskild kolumn redan finns i skattetabellen för personer över 65</w:t>
      </w:r>
      <w:r>
        <w:t> </w:t>
      </w:r>
      <w:r w:rsidRPr="00446E6A">
        <w:t>år bedöms förslaget inte heller påverka företagens administrativa kostnader.</w:t>
      </w:r>
    </w:p>
    <w:p w14:paraId="30BF4EE5" w14:textId="34F0ACFF" w:rsidR="0067606D" w:rsidRDefault="0067606D" w:rsidP="0067606D">
      <w:pPr>
        <w:pStyle w:val="Rubrik5utannumrering"/>
      </w:pPr>
      <w:r>
        <w:t>Effekter för enskilda</w:t>
      </w:r>
    </w:p>
    <w:p w14:paraId="1B0A5D7D" w14:textId="64CF9B20" w:rsidR="0067606D" w:rsidRDefault="0067606D" w:rsidP="0067606D">
      <w:pPr>
        <w:pStyle w:val="Brdtext"/>
      </w:pPr>
      <w:r w:rsidRPr="00446E6A">
        <w:t>Förslaget att förstärka det förhöjda grund</w:t>
      </w:r>
      <w:r>
        <w:softHyphen/>
      </w:r>
      <w:r w:rsidRPr="00446E6A">
        <w:t>avdraget för personer över 65</w:t>
      </w:r>
      <w:r>
        <w:t> </w:t>
      </w:r>
      <w:r w:rsidRPr="00446E6A">
        <w:t>år innebär att skatten sänks för personer med fastställda för</w:t>
      </w:r>
      <w:r>
        <w:softHyphen/>
      </w:r>
      <w:r w:rsidRPr="00446E6A">
        <w:t>värvsinkomster mellan 4,45</w:t>
      </w:r>
      <w:r>
        <w:t> </w:t>
      </w:r>
      <w:r w:rsidRPr="00446E6A">
        <w:t>prisbasbelopp och 29,65</w:t>
      </w:r>
      <w:r>
        <w:t xml:space="preserve"> </w:t>
      </w:r>
      <w:r w:rsidRPr="00446E6A">
        <w:t>prisbasbelopp (ca 21</w:t>
      </w:r>
      <w:r>
        <w:t>0 5</w:t>
      </w:r>
      <w:r w:rsidRPr="00446E6A">
        <w:t>00–1</w:t>
      </w:r>
      <w:r>
        <w:t> </w:t>
      </w:r>
      <w:r w:rsidRPr="00446E6A">
        <w:t>400</w:t>
      </w:r>
      <w:r>
        <w:t> </w:t>
      </w:r>
      <w:r w:rsidRPr="00446E6A">
        <w:t>000</w:t>
      </w:r>
      <w:r>
        <w:t xml:space="preserve"> </w:t>
      </w:r>
      <w:r w:rsidRPr="00446E6A">
        <w:t>kronor). För inkomster som under</w:t>
      </w:r>
      <w:r>
        <w:softHyphen/>
      </w:r>
      <w:r w:rsidRPr="00446E6A">
        <w:t>stiger 4,45</w:t>
      </w:r>
      <w:r>
        <w:t xml:space="preserve"> </w:t>
      </w:r>
      <w:r w:rsidRPr="00446E6A">
        <w:t>prisbasbelopp eller överstiger 29,65</w:t>
      </w:r>
      <w:r>
        <w:t xml:space="preserve"> </w:t>
      </w:r>
      <w:r w:rsidRPr="00446E6A">
        <w:t>prisbasbelopp blir det förhöjda grund</w:t>
      </w:r>
      <w:r>
        <w:softHyphen/>
      </w:r>
      <w:r w:rsidRPr="00446E6A">
        <w:t>avdraget oförändrat. Förslaget innebär att ungefär 1</w:t>
      </w:r>
      <w:r>
        <w:t> </w:t>
      </w:r>
      <w:r w:rsidRPr="00C10EE0">
        <w:t>miljon</w:t>
      </w:r>
      <w:r>
        <w:t> </w:t>
      </w:r>
      <w:r w:rsidRPr="00C10EE0">
        <w:t>personer</w:t>
      </w:r>
      <w:r w:rsidRPr="00446E6A">
        <w:t xml:space="preserve"> får sänkt skatt. Skatte</w:t>
      </w:r>
      <w:r>
        <w:softHyphen/>
      </w:r>
      <w:r w:rsidRPr="00446E6A">
        <w:t>sänkningen i kronor räknat ökar med inkomsten upp till en årsinkomst om ca 525</w:t>
      </w:r>
      <w:r>
        <w:t> </w:t>
      </w:r>
      <w:r w:rsidRPr="00446E6A">
        <w:t>000</w:t>
      </w:r>
      <w:r>
        <w:t> </w:t>
      </w:r>
      <w:r w:rsidRPr="00446E6A">
        <w:t xml:space="preserve">kronor per år, där skatten sänks med </w:t>
      </w:r>
      <w:r>
        <w:t>ca</w:t>
      </w:r>
      <w:r w:rsidRPr="00446E6A">
        <w:t xml:space="preserve"> 9</w:t>
      </w:r>
      <w:r>
        <w:t> </w:t>
      </w:r>
      <w:r w:rsidRPr="00446E6A">
        <w:t>700</w:t>
      </w:r>
      <w:r>
        <w:t> </w:t>
      </w:r>
      <w:r w:rsidRPr="00446E6A">
        <w:t>kronor per år vid genomsnittlig kommunal</w:t>
      </w:r>
      <w:r>
        <w:softHyphen/>
      </w:r>
      <w:r w:rsidRPr="00446E6A">
        <w:t>skatt. Skatte</w:t>
      </w:r>
      <w:r>
        <w:softHyphen/>
      </w:r>
      <w:r w:rsidRPr="00446E6A">
        <w:t>sänkningen minskar sedan ner till ca 4</w:t>
      </w:r>
      <w:r>
        <w:t> </w:t>
      </w:r>
      <w:r w:rsidRPr="00446E6A">
        <w:t>600</w:t>
      </w:r>
      <w:r>
        <w:t> </w:t>
      </w:r>
      <w:r w:rsidRPr="00446E6A">
        <w:t>kronor per år för årsinkomster upp till 56</w:t>
      </w:r>
      <w:r>
        <w:t>7 </w:t>
      </w:r>
      <w:r w:rsidRPr="00446E6A">
        <w:t>000</w:t>
      </w:r>
      <w:r>
        <w:t> </w:t>
      </w:r>
      <w:r w:rsidRPr="00446E6A">
        <w:t>kronor per år för att sedan åter stiga upp till ca 8</w:t>
      </w:r>
      <w:r>
        <w:t> </w:t>
      </w:r>
      <w:r w:rsidRPr="00446E6A">
        <w:t>400</w:t>
      </w:r>
      <w:r>
        <w:t> </w:t>
      </w:r>
      <w:r w:rsidRPr="00446E6A">
        <w:t>kronor per år för inkomster på 64</w:t>
      </w:r>
      <w:r>
        <w:t>4 </w:t>
      </w:r>
      <w:r w:rsidRPr="00446E6A">
        <w:t>000</w:t>
      </w:r>
      <w:r>
        <w:t> </w:t>
      </w:r>
      <w:r w:rsidRPr="00446E6A">
        <w:t>kronor per år. För årsinkomster över ca 64</w:t>
      </w:r>
      <w:r>
        <w:t>4 </w:t>
      </w:r>
      <w:r w:rsidRPr="00446E6A">
        <w:t>000</w:t>
      </w:r>
      <w:r>
        <w:t> </w:t>
      </w:r>
      <w:r w:rsidRPr="00446E6A">
        <w:t>kronor minskar skattesänkningen stadigt med stigande inkomst för att bli noll vid en årsinkomst om ca 1</w:t>
      </w:r>
      <w:r>
        <w:t> </w:t>
      </w:r>
      <w:r w:rsidRPr="00446E6A">
        <w:t>400</w:t>
      </w:r>
      <w:r>
        <w:t> </w:t>
      </w:r>
      <w:r w:rsidRPr="00446E6A">
        <w:t>000</w:t>
      </w:r>
      <w:r>
        <w:t> </w:t>
      </w:r>
      <w:r w:rsidRPr="00446E6A">
        <w:t xml:space="preserve">kronor. </w:t>
      </w:r>
      <w:r>
        <w:t xml:space="preserve">I </w:t>
      </w:r>
      <w:r>
        <w:fldChar w:fldCharType="begin"/>
      </w:r>
      <w:r>
        <w:instrText xml:space="preserve"> REF  _Ref16500847 \* Lower \h </w:instrText>
      </w:r>
      <w:r>
        <w:fldChar w:fldCharType="separate"/>
      </w:r>
      <w:r w:rsidR="00757DA4">
        <w:t xml:space="preserve">tabell </w:t>
      </w:r>
      <w:r w:rsidR="00757DA4">
        <w:rPr>
          <w:bCs/>
          <w:noProof/>
        </w:rPr>
        <w:t>12</w:t>
      </w:r>
      <w:r w:rsidR="00757DA4">
        <w:t>.</w:t>
      </w:r>
      <w:r w:rsidR="00757DA4">
        <w:rPr>
          <w:noProof/>
        </w:rPr>
        <w:t>2</w:t>
      </w:r>
      <w:r>
        <w:fldChar w:fldCharType="end"/>
      </w:r>
      <w:r w:rsidRPr="00446E6A">
        <w:t xml:space="preserve"> visa</w:t>
      </w:r>
      <w:r>
        <w:t>s</w:t>
      </w:r>
      <w:r w:rsidRPr="00446E6A">
        <w:t xml:space="preserve"> förändringen i skatt för personer över 65</w:t>
      </w:r>
      <w:r>
        <w:t> </w:t>
      </w:r>
      <w:r w:rsidRPr="00446E6A">
        <w:t>år vid olika årsinkomster och genomsnittlig kommunalskatt.</w:t>
      </w:r>
    </w:p>
    <w:p w14:paraId="56D5DBF5" w14:textId="656425FC" w:rsidR="0067606D" w:rsidRDefault="0067606D" w:rsidP="0067606D">
      <w:pPr>
        <w:pStyle w:val="Brdtext"/>
      </w:pPr>
    </w:p>
    <w:p w14:paraId="765650AD" w14:textId="19D86216" w:rsidR="0067606D" w:rsidRDefault="0067606D" w:rsidP="0067606D">
      <w:pPr>
        <w:pStyle w:val="TabellRubrik"/>
      </w:pPr>
      <w:bookmarkStart w:id="424" w:name="_Ref16500847"/>
      <w:bookmarkStart w:id="425" w:name="_Toc19299045"/>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12</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2</w:t>
      </w:r>
      <w:r>
        <w:rPr>
          <w:noProof/>
        </w:rPr>
        <w:fldChar w:fldCharType="end"/>
      </w:r>
      <w:bookmarkEnd w:id="424"/>
      <w:r>
        <w:rPr>
          <w:noProof/>
        </w:rPr>
        <w:tab/>
      </w:r>
      <w:r>
        <w:t>Förändring i skatt till följd av förslaget om ytterligare förhöjt grundavdrag för personer över 65</w:t>
      </w:r>
      <w:r>
        <w:rPr>
          <w:rFonts w:ascii="Cambria" w:hAnsi="Cambria"/>
        </w:rPr>
        <w:t> </w:t>
      </w:r>
      <w:r>
        <w:t>år, vid olika inkomster</w:t>
      </w:r>
      <w:bookmarkEnd w:id="425"/>
    </w:p>
    <w:p w14:paraId="6861F003" w14:textId="52C9474F" w:rsidR="0067606D" w:rsidRDefault="0067606D" w:rsidP="0067606D">
      <w:pPr>
        <w:pStyle w:val="TabellUnderrubrik"/>
      </w:pPr>
      <w:r>
        <w:t>Kronor per år vid genomsnittlig kommunalskatt 2019 (32,19</w:t>
      </w:r>
      <w:r>
        <w:rPr>
          <w:rFonts w:ascii="Cambria" w:hAnsi="Cambria"/>
        </w:rPr>
        <w:t> </w:t>
      </w:r>
      <w:r>
        <w:t>procent)</w:t>
      </w:r>
    </w:p>
    <w:tbl>
      <w:tblPr>
        <w:tblStyle w:val="RKEgentabell"/>
        <w:tblW w:w="4383" w:type="dxa"/>
        <w:tblInd w:w="0" w:type="dxa"/>
        <w:tblLayout w:type="fixed"/>
        <w:tblLook w:val="0460" w:firstRow="1" w:lastRow="1" w:firstColumn="0" w:lastColumn="0" w:noHBand="0" w:noVBand="1"/>
      </w:tblPr>
      <w:tblGrid>
        <w:gridCol w:w="1749"/>
        <w:gridCol w:w="1317"/>
        <w:gridCol w:w="1317"/>
      </w:tblGrid>
      <w:tr w:rsidR="0067606D" w14:paraId="7947EFEA" w14:textId="77777777" w:rsidTr="0067606D">
        <w:trPr>
          <w:cnfStyle w:val="100000000000" w:firstRow="1" w:lastRow="0" w:firstColumn="0" w:lastColumn="0" w:oddVBand="0" w:evenVBand="0" w:oddHBand="0" w:evenHBand="0" w:firstRowFirstColumn="0" w:firstRowLastColumn="0" w:lastRowFirstColumn="0" w:lastRowLastColumn="0"/>
        </w:trPr>
        <w:tc>
          <w:tcPr>
            <w:tcW w:w="1749" w:type="dxa"/>
            <w:tcMar>
              <w:left w:w="0" w:type="dxa"/>
              <w:right w:w="0" w:type="dxa"/>
            </w:tcMar>
          </w:tcPr>
          <w:p w14:paraId="10419AE7" w14:textId="6637840A" w:rsidR="0067606D" w:rsidRDefault="0067606D" w:rsidP="0067606D">
            <w:pPr>
              <w:pStyle w:val="TabellHuvud"/>
              <w:keepNext/>
              <w:keepLines/>
              <w:jc w:val="left"/>
            </w:pPr>
            <w:r>
              <w:t xml:space="preserve">Fastställd förvärvsinkomst </w:t>
            </w:r>
          </w:p>
        </w:tc>
        <w:tc>
          <w:tcPr>
            <w:tcW w:w="1317" w:type="dxa"/>
          </w:tcPr>
          <w:p w14:paraId="1875ED5C" w14:textId="5A3F0BA0" w:rsidR="0067606D" w:rsidRDefault="0067606D" w:rsidP="0067606D">
            <w:pPr>
              <w:pStyle w:val="TabellHuvud"/>
              <w:keepNext/>
              <w:keepLines/>
            </w:pPr>
            <w:r>
              <w:t>Förändrad skatt</w:t>
            </w:r>
          </w:p>
        </w:tc>
        <w:tc>
          <w:tcPr>
            <w:tcW w:w="1317" w:type="dxa"/>
          </w:tcPr>
          <w:p w14:paraId="7F1F9299" w14:textId="42A2B515" w:rsidR="0067606D" w:rsidRDefault="0067606D" w:rsidP="0067606D">
            <w:pPr>
              <w:pStyle w:val="TabellHuvud"/>
              <w:keepNext/>
              <w:keepLines/>
            </w:pPr>
            <w:r>
              <w:t>I procent av bruttoinkomsten</w:t>
            </w:r>
          </w:p>
        </w:tc>
      </w:tr>
      <w:tr w:rsidR="0067606D" w14:paraId="008517D8" w14:textId="77777777" w:rsidTr="0067606D">
        <w:tc>
          <w:tcPr>
            <w:tcW w:w="1749" w:type="dxa"/>
            <w:tcMar>
              <w:left w:w="0" w:type="dxa"/>
              <w:right w:w="0" w:type="dxa"/>
            </w:tcMar>
            <w:vAlign w:val="bottom"/>
          </w:tcPr>
          <w:p w14:paraId="57CBD96B" w14:textId="5DC11567" w:rsidR="0067606D" w:rsidRPr="008355D3" w:rsidRDefault="0067606D" w:rsidP="0067606D">
            <w:pPr>
              <w:pStyle w:val="TabellRader"/>
              <w:keepNext/>
              <w:keepLines/>
              <w:jc w:val="left"/>
              <w:rPr>
                <w:rFonts w:ascii="Cambria" w:hAnsi="Cambria"/>
              </w:rPr>
            </w:pPr>
            <w:r>
              <w:t>200</w:t>
            </w:r>
            <w:r>
              <w:rPr>
                <w:rFonts w:ascii="Cambria" w:hAnsi="Cambria"/>
              </w:rPr>
              <w:t> </w:t>
            </w:r>
            <w:r>
              <w:t>000</w:t>
            </w:r>
          </w:p>
        </w:tc>
        <w:tc>
          <w:tcPr>
            <w:tcW w:w="1317" w:type="dxa"/>
            <w:vAlign w:val="bottom"/>
          </w:tcPr>
          <w:p w14:paraId="0B4E2D5A" w14:textId="6F09CD18" w:rsidR="0067606D" w:rsidRDefault="0067606D" w:rsidP="0067606D">
            <w:pPr>
              <w:pStyle w:val="TabellRader"/>
              <w:keepNext/>
              <w:keepLines/>
            </w:pPr>
            <w:r>
              <w:t>0</w:t>
            </w:r>
          </w:p>
        </w:tc>
        <w:tc>
          <w:tcPr>
            <w:tcW w:w="1317" w:type="dxa"/>
            <w:vAlign w:val="bottom"/>
          </w:tcPr>
          <w:p w14:paraId="512E83DA" w14:textId="660DFAD7" w:rsidR="0067606D" w:rsidRDefault="0067606D" w:rsidP="0067606D">
            <w:pPr>
              <w:pStyle w:val="TabellRader"/>
              <w:keepNext/>
              <w:keepLines/>
            </w:pPr>
            <w:r>
              <w:t>0</w:t>
            </w:r>
          </w:p>
        </w:tc>
      </w:tr>
      <w:tr w:rsidR="0067606D" w14:paraId="2122588C" w14:textId="77777777" w:rsidTr="0067606D">
        <w:tc>
          <w:tcPr>
            <w:tcW w:w="1749" w:type="dxa"/>
            <w:tcMar>
              <w:left w:w="0" w:type="dxa"/>
              <w:right w:w="0" w:type="dxa"/>
            </w:tcMar>
            <w:vAlign w:val="bottom"/>
          </w:tcPr>
          <w:p w14:paraId="0CF05E30" w14:textId="7B7A41EC" w:rsidR="0067606D" w:rsidRPr="008355D3" w:rsidRDefault="0067606D" w:rsidP="0067606D">
            <w:pPr>
              <w:pStyle w:val="TabellRader"/>
              <w:keepNext/>
              <w:keepLines/>
              <w:jc w:val="left"/>
              <w:rPr>
                <w:rFonts w:ascii="Cambria" w:hAnsi="Cambria"/>
              </w:rPr>
            </w:pPr>
            <w:r>
              <w:t>225</w:t>
            </w:r>
            <w:r>
              <w:rPr>
                <w:rFonts w:ascii="Cambria" w:hAnsi="Cambria"/>
              </w:rPr>
              <w:t> </w:t>
            </w:r>
            <w:r>
              <w:t>000</w:t>
            </w:r>
          </w:p>
        </w:tc>
        <w:tc>
          <w:tcPr>
            <w:tcW w:w="1317" w:type="dxa"/>
            <w:vAlign w:val="bottom"/>
          </w:tcPr>
          <w:p w14:paraId="0771F092" w14:textId="0128FE41" w:rsidR="0067606D" w:rsidRDefault="0067606D" w:rsidP="0067606D">
            <w:pPr>
              <w:pStyle w:val="TabellRader"/>
              <w:keepNext/>
              <w:keepLines/>
            </w:pPr>
            <w:r>
              <w:t>-934</w:t>
            </w:r>
          </w:p>
        </w:tc>
        <w:tc>
          <w:tcPr>
            <w:tcW w:w="1317" w:type="dxa"/>
            <w:vAlign w:val="bottom"/>
          </w:tcPr>
          <w:p w14:paraId="3926D0BB" w14:textId="34A0C6EE" w:rsidR="0067606D" w:rsidRDefault="0067606D" w:rsidP="0067606D">
            <w:pPr>
              <w:pStyle w:val="TabellRader"/>
              <w:keepNext/>
              <w:keepLines/>
            </w:pPr>
            <w:r>
              <w:t>-0,4</w:t>
            </w:r>
          </w:p>
        </w:tc>
      </w:tr>
      <w:tr w:rsidR="0067606D" w14:paraId="0E4AF6A2" w14:textId="77777777" w:rsidTr="0067606D">
        <w:tc>
          <w:tcPr>
            <w:tcW w:w="1749" w:type="dxa"/>
            <w:tcMar>
              <w:left w:w="0" w:type="dxa"/>
              <w:right w:w="0" w:type="dxa"/>
            </w:tcMar>
            <w:vAlign w:val="bottom"/>
          </w:tcPr>
          <w:p w14:paraId="3DABB8B1" w14:textId="1C40049B" w:rsidR="0067606D" w:rsidRDefault="0067606D" w:rsidP="0067606D">
            <w:pPr>
              <w:pStyle w:val="TabellRader"/>
              <w:keepNext/>
              <w:keepLines/>
              <w:jc w:val="left"/>
            </w:pPr>
            <w:r>
              <w:t>250</w:t>
            </w:r>
            <w:r>
              <w:rPr>
                <w:rFonts w:ascii="Cambria" w:hAnsi="Cambria"/>
              </w:rPr>
              <w:t> </w:t>
            </w:r>
            <w:r>
              <w:t>000</w:t>
            </w:r>
          </w:p>
        </w:tc>
        <w:tc>
          <w:tcPr>
            <w:tcW w:w="1317" w:type="dxa"/>
            <w:vAlign w:val="bottom"/>
          </w:tcPr>
          <w:p w14:paraId="6D656D1B" w14:textId="1CAEB8BD" w:rsidR="0067606D" w:rsidRDefault="0067606D" w:rsidP="0067606D">
            <w:pPr>
              <w:pStyle w:val="TabellRader"/>
              <w:keepNext/>
              <w:keepLines/>
            </w:pPr>
            <w:r>
              <w:t>-2</w:t>
            </w:r>
            <w:r>
              <w:rPr>
                <w:rFonts w:ascii="Cambria" w:hAnsi="Cambria"/>
              </w:rPr>
              <w:t> </w:t>
            </w:r>
            <w:r>
              <w:t>575</w:t>
            </w:r>
          </w:p>
        </w:tc>
        <w:tc>
          <w:tcPr>
            <w:tcW w:w="1317" w:type="dxa"/>
            <w:vAlign w:val="bottom"/>
          </w:tcPr>
          <w:p w14:paraId="6717920D" w14:textId="5C3E300A" w:rsidR="0067606D" w:rsidRDefault="0067606D" w:rsidP="0067606D">
            <w:pPr>
              <w:pStyle w:val="TabellRader"/>
              <w:keepNext/>
              <w:keepLines/>
            </w:pPr>
            <w:r>
              <w:t>-1,0</w:t>
            </w:r>
          </w:p>
        </w:tc>
      </w:tr>
      <w:tr w:rsidR="0067606D" w14:paraId="62448E9E" w14:textId="77777777" w:rsidTr="0067606D">
        <w:tc>
          <w:tcPr>
            <w:tcW w:w="1749" w:type="dxa"/>
            <w:tcBorders>
              <w:bottom w:val="single" w:sz="6" w:space="0" w:color="auto"/>
            </w:tcBorders>
            <w:tcMar>
              <w:left w:w="0" w:type="dxa"/>
              <w:right w:w="0" w:type="dxa"/>
            </w:tcMar>
            <w:vAlign w:val="bottom"/>
          </w:tcPr>
          <w:p w14:paraId="6CE46CA1" w14:textId="5EFD6A2D" w:rsidR="0067606D" w:rsidRDefault="0067606D" w:rsidP="0067606D">
            <w:pPr>
              <w:pStyle w:val="TabellRader"/>
              <w:keepNext/>
              <w:keepLines/>
              <w:jc w:val="left"/>
            </w:pPr>
            <w:r>
              <w:t>300</w:t>
            </w:r>
            <w:r>
              <w:rPr>
                <w:rFonts w:ascii="Cambria" w:hAnsi="Cambria"/>
              </w:rPr>
              <w:t> </w:t>
            </w:r>
            <w:r>
              <w:t>000</w:t>
            </w:r>
          </w:p>
        </w:tc>
        <w:tc>
          <w:tcPr>
            <w:tcW w:w="1317" w:type="dxa"/>
            <w:tcBorders>
              <w:bottom w:val="single" w:sz="6" w:space="0" w:color="auto"/>
            </w:tcBorders>
            <w:vAlign w:val="bottom"/>
          </w:tcPr>
          <w:p w14:paraId="16AC5C10" w14:textId="75F1FC2E" w:rsidR="0067606D" w:rsidRDefault="0067606D" w:rsidP="0067606D">
            <w:pPr>
              <w:pStyle w:val="TabellRader"/>
              <w:keepNext/>
              <w:keepLines/>
            </w:pPr>
            <w:r>
              <w:t>-4</w:t>
            </w:r>
            <w:r>
              <w:rPr>
                <w:rFonts w:ascii="Cambria" w:hAnsi="Cambria"/>
              </w:rPr>
              <w:t> </w:t>
            </w:r>
            <w:r>
              <w:t>024</w:t>
            </w:r>
          </w:p>
        </w:tc>
        <w:tc>
          <w:tcPr>
            <w:tcW w:w="1317" w:type="dxa"/>
            <w:tcBorders>
              <w:bottom w:val="single" w:sz="6" w:space="0" w:color="auto"/>
            </w:tcBorders>
            <w:vAlign w:val="bottom"/>
          </w:tcPr>
          <w:p w14:paraId="6D549E29" w14:textId="38B37535" w:rsidR="0067606D" w:rsidRDefault="0067606D" w:rsidP="0067606D">
            <w:pPr>
              <w:pStyle w:val="TabellRader"/>
              <w:keepNext/>
              <w:keepLines/>
            </w:pPr>
            <w:r>
              <w:t>-1,3</w:t>
            </w:r>
          </w:p>
        </w:tc>
      </w:tr>
      <w:tr w:rsidR="0067606D" w14:paraId="55BA5B3D" w14:textId="77777777" w:rsidTr="0067606D">
        <w:tc>
          <w:tcPr>
            <w:tcW w:w="1749" w:type="dxa"/>
            <w:tcBorders>
              <w:top w:val="single" w:sz="6" w:space="0" w:color="auto"/>
              <w:bottom w:val="single" w:sz="6" w:space="0" w:color="auto"/>
            </w:tcBorders>
            <w:tcMar>
              <w:left w:w="0" w:type="dxa"/>
              <w:right w:w="0" w:type="dxa"/>
            </w:tcMar>
            <w:vAlign w:val="bottom"/>
          </w:tcPr>
          <w:p w14:paraId="7B2029D2" w14:textId="3ADF1F35" w:rsidR="0067606D" w:rsidRDefault="0067606D" w:rsidP="0067606D">
            <w:pPr>
              <w:pStyle w:val="TabellRader"/>
              <w:keepNext/>
              <w:keepLines/>
              <w:jc w:val="left"/>
            </w:pPr>
            <w:r>
              <w:t>400</w:t>
            </w:r>
            <w:r>
              <w:rPr>
                <w:rFonts w:ascii="Cambria" w:hAnsi="Cambria"/>
              </w:rPr>
              <w:t> </w:t>
            </w:r>
            <w:r>
              <w:t>000</w:t>
            </w:r>
          </w:p>
        </w:tc>
        <w:tc>
          <w:tcPr>
            <w:tcW w:w="1317" w:type="dxa"/>
            <w:tcBorders>
              <w:top w:val="single" w:sz="6" w:space="0" w:color="auto"/>
              <w:bottom w:val="single" w:sz="6" w:space="0" w:color="auto"/>
            </w:tcBorders>
            <w:vAlign w:val="bottom"/>
          </w:tcPr>
          <w:p w14:paraId="7406D798" w14:textId="23EC78E2" w:rsidR="0067606D" w:rsidRDefault="0067606D" w:rsidP="0067606D">
            <w:pPr>
              <w:pStyle w:val="TabellRader"/>
              <w:keepNext/>
              <w:keepLines/>
            </w:pPr>
            <w:r>
              <w:t>-6</w:t>
            </w:r>
            <w:r>
              <w:rPr>
                <w:rFonts w:ascii="Cambria" w:hAnsi="Cambria"/>
              </w:rPr>
              <w:t> </w:t>
            </w:r>
            <w:r>
              <w:t>695</w:t>
            </w:r>
          </w:p>
        </w:tc>
        <w:tc>
          <w:tcPr>
            <w:tcW w:w="1317" w:type="dxa"/>
            <w:tcBorders>
              <w:top w:val="single" w:sz="6" w:space="0" w:color="auto"/>
              <w:bottom w:val="single" w:sz="6" w:space="0" w:color="auto"/>
            </w:tcBorders>
            <w:vAlign w:val="bottom"/>
          </w:tcPr>
          <w:p w14:paraId="4589E245" w14:textId="45E6920E" w:rsidR="0067606D" w:rsidRDefault="0067606D" w:rsidP="0067606D">
            <w:pPr>
              <w:pStyle w:val="TabellRader"/>
              <w:keepNext/>
              <w:keepLines/>
            </w:pPr>
            <w:r>
              <w:t>-1,7</w:t>
            </w:r>
          </w:p>
        </w:tc>
      </w:tr>
      <w:tr w:rsidR="0067606D" w:rsidRPr="009044A4" w14:paraId="03D20688" w14:textId="77777777" w:rsidTr="0067606D">
        <w:tc>
          <w:tcPr>
            <w:tcW w:w="1749" w:type="dxa"/>
            <w:tcBorders>
              <w:top w:val="single" w:sz="6" w:space="0" w:color="auto"/>
              <w:bottom w:val="single" w:sz="6" w:space="0" w:color="auto"/>
            </w:tcBorders>
            <w:tcMar>
              <w:left w:w="0" w:type="dxa"/>
              <w:right w:w="0" w:type="dxa"/>
            </w:tcMar>
            <w:vAlign w:val="bottom"/>
          </w:tcPr>
          <w:p w14:paraId="694B1BC2" w14:textId="1CBD0C72" w:rsidR="0067606D" w:rsidRPr="009044A4" w:rsidRDefault="0067606D" w:rsidP="0067606D">
            <w:pPr>
              <w:pStyle w:val="TabellSlutsumma"/>
              <w:keepNext/>
              <w:keepLines/>
              <w:jc w:val="left"/>
              <w:rPr>
                <w:b w:val="0"/>
              </w:rPr>
            </w:pPr>
            <w:r>
              <w:rPr>
                <w:b w:val="0"/>
              </w:rPr>
              <w:t>500</w:t>
            </w:r>
            <w:r>
              <w:rPr>
                <w:rFonts w:ascii="Cambria" w:hAnsi="Cambria"/>
                <w:b w:val="0"/>
              </w:rPr>
              <w:t> </w:t>
            </w:r>
            <w:r>
              <w:rPr>
                <w:b w:val="0"/>
              </w:rPr>
              <w:t>000</w:t>
            </w:r>
          </w:p>
        </w:tc>
        <w:tc>
          <w:tcPr>
            <w:tcW w:w="1317" w:type="dxa"/>
            <w:tcBorders>
              <w:top w:val="single" w:sz="6" w:space="0" w:color="auto"/>
              <w:bottom w:val="single" w:sz="6" w:space="0" w:color="auto"/>
            </w:tcBorders>
            <w:vAlign w:val="bottom"/>
          </w:tcPr>
          <w:p w14:paraId="4786348C" w14:textId="41E628FA" w:rsidR="0067606D" w:rsidRPr="009044A4" w:rsidRDefault="0067606D" w:rsidP="0067606D">
            <w:pPr>
              <w:pStyle w:val="TabellSlutsumma"/>
              <w:keepNext/>
              <w:keepLines/>
              <w:rPr>
                <w:b w:val="0"/>
              </w:rPr>
            </w:pPr>
            <w:r>
              <w:rPr>
                <w:b w:val="0"/>
              </w:rPr>
              <w:t>-9</w:t>
            </w:r>
            <w:r>
              <w:rPr>
                <w:rFonts w:ascii="Cambria" w:hAnsi="Cambria"/>
                <w:b w:val="0"/>
              </w:rPr>
              <w:t> </w:t>
            </w:r>
            <w:r>
              <w:rPr>
                <w:b w:val="0"/>
              </w:rPr>
              <w:t>110</w:t>
            </w:r>
          </w:p>
        </w:tc>
        <w:tc>
          <w:tcPr>
            <w:tcW w:w="1317" w:type="dxa"/>
            <w:tcBorders>
              <w:top w:val="single" w:sz="6" w:space="0" w:color="auto"/>
              <w:bottom w:val="single" w:sz="6" w:space="0" w:color="auto"/>
            </w:tcBorders>
            <w:vAlign w:val="bottom"/>
          </w:tcPr>
          <w:p w14:paraId="029AB302" w14:textId="4CCBE50B" w:rsidR="0067606D" w:rsidRPr="009044A4" w:rsidRDefault="0067606D" w:rsidP="0067606D">
            <w:pPr>
              <w:pStyle w:val="TabellSlutsumma"/>
              <w:keepNext/>
              <w:keepLines/>
              <w:rPr>
                <w:b w:val="0"/>
              </w:rPr>
            </w:pPr>
            <w:r>
              <w:rPr>
                <w:b w:val="0"/>
              </w:rPr>
              <w:t>-1,8</w:t>
            </w:r>
          </w:p>
        </w:tc>
      </w:tr>
      <w:tr w:rsidR="0067606D" w:rsidRPr="009044A4" w14:paraId="46F814B0" w14:textId="77777777" w:rsidTr="0067606D">
        <w:tc>
          <w:tcPr>
            <w:tcW w:w="1749" w:type="dxa"/>
            <w:tcBorders>
              <w:top w:val="single" w:sz="6" w:space="0" w:color="auto"/>
              <w:bottom w:val="single" w:sz="6" w:space="0" w:color="auto"/>
            </w:tcBorders>
            <w:tcMar>
              <w:left w:w="0" w:type="dxa"/>
              <w:right w:w="0" w:type="dxa"/>
            </w:tcMar>
            <w:vAlign w:val="bottom"/>
          </w:tcPr>
          <w:p w14:paraId="31940A32" w14:textId="1B93433D" w:rsidR="0067606D" w:rsidRPr="009044A4" w:rsidRDefault="0067606D" w:rsidP="0067606D">
            <w:pPr>
              <w:pStyle w:val="TabellSlutsumma"/>
              <w:keepNext/>
              <w:keepLines/>
              <w:jc w:val="left"/>
              <w:rPr>
                <w:b w:val="0"/>
              </w:rPr>
            </w:pPr>
            <w:r>
              <w:rPr>
                <w:b w:val="0"/>
              </w:rPr>
              <w:t>600</w:t>
            </w:r>
            <w:r>
              <w:rPr>
                <w:rFonts w:ascii="Cambria" w:hAnsi="Cambria"/>
                <w:b w:val="0"/>
              </w:rPr>
              <w:t> </w:t>
            </w:r>
            <w:r>
              <w:rPr>
                <w:b w:val="0"/>
              </w:rPr>
              <w:t>000</w:t>
            </w:r>
          </w:p>
        </w:tc>
        <w:tc>
          <w:tcPr>
            <w:tcW w:w="1317" w:type="dxa"/>
            <w:tcBorders>
              <w:top w:val="single" w:sz="6" w:space="0" w:color="auto"/>
              <w:bottom w:val="single" w:sz="6" w:space="0" w:color="auto"/>
            </w:tcBorders>
            <w:vAlign w:val="bottom"/>
          </w:tcPr>
          <w:p w14:paraId="1757F1C4" w14:textId="5F646E07" w:rsidR="0067606D" w:rsidRPr="009044A4" w:rsidRDefault="0067606D" w:rsidP="0067606D">
            <w:pPr>
              <w:pStyle w:val="TabellSlutsumma"/>
              <w:keepNext/>
              <w:keepLines/>
              <w:rPr>
                <w:b w:val="0"/>
              </w:rPr>
            </w:pPr>
            <w:r>
              <w:rPr>
                <w:b w:val="0"/>
              </w:rPr>
              <w:t>-6</w:t>
            </w:r>
            <w:r>
              <w:rPr>
                <w:rFonts w:ascii="Cambria" w:hAnsi="Cambria"/>
                <w:b w:val="0"/>
              </w:rPr>
              <w:t> </w:t>
            </w:r>
            <w:r>
              <w:rPr>
                <w:b w:val="0"/>
              </w:rPr>
              <w:t>628</w:t>
            </w:r>
          </w:p>
        </w:tc>
        <w:tc>
          <w:tcPr>
            <w:tcW w:w="1317" w:type="dxa"/>
            <w:tcBorders>
              <w:top w:val="single" w:sz="6" w:space="0" w:color="auto"/>
              <w:bottom w:val="single" w:sz="6" w:space="0" w:color="auto"/>
            </w:tcBorders>
            <w:vAlign w:val="bottom"/>
          </w:tcPr>
          <w:p w14:paraId="23E29843" w14:textId="1E11599E" w:rsidR="0067606D" w:rsidRPr="009044A4" w:rsidRDefault="0067606D" w:rsidP="0067606D">
            <w:pPr>
              <w:pStyle w:val="TabellSlutsumma"/>
              <w:keepNext/>
              <w:keepLines/>
              <w:rPr>
                <w:b w:val="0"/>
              </w:rPr>
            </w:pPr>
            <w:r>
              <w:rPr>
                <w:b w:val="0"/>
              </w:rPr>
              <w:t>-1,1</w:t>
            </w:r>
          </w:p>
        </w:tc>
      </w:tr>
      <w:tr w:rsidR="0067606D" w:rsidRPr="009044A4" w14:paraId="5FDD22DE" w14:textId="77777777" w:rsidTr="0067606D">
        <w:tc>
          <w:tcPr>
            <w:tcW w:w="1749" w:type="dxa"/>
            <w:tcBorders>
              <w:top w:val="single" w:sz="6" w:space="0" w:color="auto"/>
              <w:bottom w:val="single" w:sz="6" w:space="0" w:color="auto"/>
            </w:tcBorders>
            <w:tcMar>
              <w:left w:w="0" w:type="dxa"/>
              <w:right w:w="0" w:type="dxa"/>
            </w:tcMar>
            <w:vAlign w:val="bottom"/>
          </w:tcPr>
          <w:p w14:paraId="3A25B15B" w14:textId="7B873C1F" w:rsidR="0067606D" w:rsidRPr="009044A4" w:rsidRDefault="0067606D" w:rsidP="0067606D">
            <w:pPr>
              <w:pStyle w:val="TabellSlutsumma"/>
              <w:keepNext/>
              <w:keepLines/>
              <w:jc w:val="left"/>
              <w:rPr>
                <w:b w:val="0"/>
              </w:rPr>
            </w:pPr>
            <w:r>
              <w:rPr>
                <w:b w:val="0"/>
              </w:rPr>
              <w:t>700</w:t>
            </w:r>
            <w:r>
              <w:rPr>
                <w:rFonts w:ascii="Cambria" w:hAnsi="Cambria"/>
                <w:b w:val="0"/>
              </w:rPr>
              <w:t> </w:t>
            </w:r>
            <w:r>
              <w:rPr>
                <w:b w:val="0"/>
              </w:rPr>
              <w:t>000</w:t>
            </w:r>
          </w:p>
        </w:tc>
        <w:tc>
          <w:tcPr>
            <w:tcW w:w="1317" w:type="dxa"/>
            <w:tcBorders>
              <w:top w:val="single" w:sz="6" w:space="0" w:color="auto"/>
              <w:bottom w:val="single" w:sz="6" w:space="0" w:color="auto"/>
            </w:tcBorders>
            <w:vAlign w:val="bottom"/>
          </w:tcPr>
          <w:p w14:paraId="5311B0F2" w14:textId="32C4B856" w:rsidR="0067606D" w:rsidRPr="009044A4" w:rsidRDefault="0067606D" w:rsidP="0067606D">
            <w:pPr>
              <w:pStyle w:val="TabellSlutsumma"/>
              <w:keepNext/>
              <w:keepLines/>
              <w:rPr>
                <w:b w:val="0"/>
              </w:rPr>
            </w:pPr>
            <w:r>
              <w:rPr>
                <w:b w:val="0"/>
              </w:rPr>
              <w:t>-7</w:t>
            </w:r>
            <w:r>
              <w:rPr>
                <w:rFonts w:ascii="Cambria" w:hAnsi="Cambria"/>
                <w:b w:val="0"/>
              </w:rPr>
              <w:t> </w:t>
            </w:r>
            <w:r>
              <w:rPr>
                <w:b w:val="0"/>
              </w:rPr>
              <w:t>672</w:t>
            </w:r>
          </w:p>
        </w:tc>
        <w:tc>
          <w:tcPr>
            <w:tcW w:w="1317" w:type="dxa"/>
            <w:tcBorders>
              <w:top w:val="single" w:sz="6" w:space="0" w:color="auto"/>
              <w:bottom w:val="single" w:sz="6" w:space="0" w:color="auto"/>
            </w:tcBorders>
            <w:vAlign w:val="bottom"/>
          </w:tcPr>
          <w:p w14:paraId="68BE194A" w14:textId="3A0C4F53" w:rsidR="0067606D" w:rsidRPr="009044A4" w:rsidRDefault="0067606D" w:rsidP="0067606D">
            <w:pPr>
              <w:pStyle w:val="TabellSlutsumma"/>
              <w:keepNext/>
              <w:keepLines/>
              <w:rPr>
                <w:b w:val="0"/>
              </w:rPr>
            </w:pPr>
            <w:r>
              <w:rPr>
                <w:b w:val="0"/>
              </w:rPr>
              <w:t>-1,1</w:t>
            </w:r>
          </w:p>
        </w:tc>
      </w:tr>
      <w:tr w:rsidR="0067606D" w:rsidRPr="009044A4" w14:paraId="78277FAA" w14:textId="77777777" w:rsidTr="0067606D">
        <w:tc>
          <w:tcPr>
            <w:tcW w:w="1749" w:type="dxa"/>
            <w:tcBorders>
              <w:top w:val="single" w:sz="6" w:space="0" w:color="auto"/>
              <w:bottom w:val="single" w:sz="6" w:space="0" w:color="auto"/>
            </w:tcBorders>
            <w:tcMar>
              <w:left w:w="0" w:type="dxa"/>
              <w:right w:w="0" w:type="dxa"/>
            </w:tcMar>
            <w:vAlign w:val="bottom"/>
          </w:tcPr>
          <w:p w14:paraId="4F1AAC46" w14:textId="4872D0B4" w:rsidR="0067606D" w:rsidRPr="009044A4" w:rsidRDefault="0067606D" w:rsidP="0067606D">
            <w:pPr>
              <w:pStyle w:val="TabellSlutsumma"/>
              <w:keepNext/>
              <w:keepLines/>
              <w:jc w:val="left"/>
              <w:rPr>
                <w:b w:val="0"/>
              </w:rPr>
            </w:pPr>
            <w:r>
              <w:rPr>
                <w:b w:val="0"/>
              </w:rPr>
              <w:t>1</w:t>
            </w:r>
            <w:r>
              <w:rPr>
                <w:rFonts w:ascii="Cambria" w:hAnsi="Cambria"/>
                <w:b w:val="0"/>
              </w:rPr>
              <w:t> </w:t>
            </w:r>
            <w:r>
              <w:rPr>
                <w:b w:val="0"/>
              </w:rPr>
              <w:t>000</w:t>
            </w:r>
            <w:r>
              <w:rPr>
                <w:rFonts w:ascii="Cambria" w:hAnsi="Cambria"/>
                <w:b w:val="0"/>
              </w:rPr>
              <w:t> </w:t>
            </w:r>
            <w:r>
              <w:rPr>
                <w:b w:val="0"/>
              </w:rPr>
              <w:t>000</w:t>
            </w:r>
          </w:p>
        </w:tc>
        <w:tc>
          <w:tcPr>
            <w:tcW w:w="1317" w:type="dxa"/>
            <w:tcBorders>
              <w:top w:val="single" w:sz="6" w:space="0" w:color="auto"/>
              <w:bottom w:val="single" w:sz="6" w:space="0" w:color="auto"/>
            </w:tcBorders>
            <w:vAlign w:val="bottom"/>
          </w:tcPr>
          <w:p w14:paraId="4D4FC7E1" w14:textId="23ECAD83" w:rsidR="0067606D" w:rsidRPr="009044A4" w:rsidRDefault="0067606D" w:rsidP="0067606D">
            <w:pPr>
              <w:pStyle w:val="TabellSlutsumma"/>
              <w:keepNext/>
              <w:keepLines/>
              <w:rPr>
                <w:b w:val="0"/>
              </w:rPr>
            </w:pPr>
            <w:r>
              <w:rPr>
                <w:b w:val="0"/>
              </w:rPr>
              <w:t>-4</w:t>
            </w:r>
            <w:r>
              <w:rPr>
                <w:rFonts w:ascii="Cambria" w:hAnsi="Cambria"/>
                <w:b w:val="0"/>
              </w:rPr>
              <w:t> 3</w:t>
            </w:r>
            <w:r>
              <w:rPr>
                <w:b w:val="0"/>
              </w:rPr>
              <w:t>84</w:t>
            </w:r>
          </w:p>
        </w:tc>
        <w:tc>
          <w:tcPr>
            <w:tcW w:w="1317" w:type="dxa"/>
            <w:tcBorders>
              <w:top w:val="single" w:sz="6" w:space="0" w:color="auto"/>
              <w:bottom w:val="single" w:sz="6" w:space="0" w:color="auto"/>
            </w:tcBorders>
            <w:vAlign w:val="bottom"/>
          </w:tcPr>
          <w:p w14:paraId="08B3E366" w14:textId="5E6F4FBE" w:rsidR="0067606D" w:rsidRPr="009044A4" w:rsidRDefault="0067606D" w:rsidP="0067606D">
            <w:pPr>
              <w:pStyle w:val="TabellSlutsumma"/>
              <w:keepNext/>
              <w:keepLines/>
              <w:rPr>
                <w:b w:val="0"/>
              </w:rPr>
            </w:pPr>
            <w:r>
              <w:rPr>
                <w:b w:val="0"/>
              </w:rPr>
              <w:t>-0,4</w:t>
            </w:r>
          </w:p>
        </w:tc>
      </w:tr>
      <w:tr w:rsidR="0067606D" w:rsidRPr="009044A4" w14:paraId="7457AD95" w14:textId="77777777" w:rsidTr="0067606D">
        <w:tc>
          <w:tcPr>
            <w:tcW w:w="1749" w:type="dxa"/>
            <w:tcBorders>
              <w:top w:val="single" w:sz="6" w:space="0" w:color="auto"/>
              <w:bottom w:val="single" w:sz="6" w:space="0" w:color="auto"/>
            </w:tcBorders>
            <w:tcMar>
              <w:left w:w="0" w:type="dxa"/>
              <w:right w:w="0" w:type="dxa"/>
            </w:tcMar>
            <w:vAlign w:val="bottom"/>
          </w:tcPr>
          <w:p w14:paraId="3ECDA2A8" w14:textId="4EF96543" w:rsidR="0067606D" w:rsidRPr="009044A4" w:rsidRDefault="0067606D" w:rsidP="0067606D">
            <w:pPr>
              <w:pStyle w:val="TabellSlutsumma"/>
              <w:keepNext/>
              <w:keepLines/>
              <w:jc w:val="left"/>
              <w:rPr>
                <w:b w:val="0"/>
              </w:rPr>
            </w:pPr>
            <w:r>
              <w:rPr>
                <w:b w:val="0"/>
              </w:rPr>
              <w:t>1</w:t>
            </w:r>
            <w:r>
              <w:rPr>
                <w:rFonts w:ascii="Cambria" w:hAnsi="Cambria"/>
                <w:b w:val="0"/>
              </w:rPr>
              <w:t> </w:t>
            </w:r>
            <w:r>
              <w:rPr>
                <w:b w:val="0"/>
              </w:rPr>
              <w:t>300</w:t>
            </w:r>
            <w:r>
              <w:rPr>
                <w:rFonts w:ascii="Cambria" w:hAnsi="Cambria"/>
                <w:b w:val="0"/>
              </w:rPr>
              <w:t> </w:t>
            </w:r>
            <w:r>
              <w:rPr>
                <w:b w:val="0"/>
              </w:rPr>
              <w:t>000</w:t>
            </w:r>
          </w:p>
        </w:tc>
        <w:tc>
          <w:tcPr>
            <w:tcW w:w="1317" w:type="dxa"/>
            <w:tcBorders>
              <w:top w:val="single" w:sz="6" w:space="0" w:color="auto"/>
              <w:bottom w:val="single" w:sz="6" w:space="0" w:color="auto"/>
            </w:tcBorders>
            <w:vAlign w:val="bottom"/>
          </w:tcPr>
          <w:p w14:paraId="71E5E07E" w14:textId="49742BC2" w:rsidR="0067606D" w:rsidRPr="009044A4" w:rsidRDefault="0067606D" w:rsidP="0067606D">
            <w:pPr>
              <w:pStyle w:val="TabellSlutsumma"/>
              <w:keepNext/>
              <w:keepLines/>
              <w:rPr>
                <w:b w:val="0"/>
              </w:rPr>
            </w:pPr>
            <w:r>
              <w:rPr>
                <w:b w:val="0"/>
              </w:rPr>
              <w:t>-1</w:t>
            </w:r>
            <w:r>
              <w:rPr>
                <w:rFonts w:ascii="Cambria" w:hAnsi="Cambria"/>
                <w:b w:val="0"/>
              </w:rPr>
              <w:t> </w:t>
            </w:r>
            <w:r>
              <w:rPr>
                <w:b w:val="0"/>
              </w:rPr>
              <w:t>096</w:t>
            </w:r>
          </w:p>
        </w:tc>
        <w:tc>
          <w:tcPr>
            <w:tcW w:w="1317" w:type="dxa"/>
            <w:tcBorders>
              <w:top w:val="single" w:sz="6" w:space="0" w:color="auto"/>
              <w:bottom w:val="single" w:sz="6" w:space="0" w:color="auto"/>
            </w:tcBorders>
            <w:vAlign w:val="bottom"/>
          </w:tcPr>
          <w:p w14:paraId="1AE23D55" w14:textId="7A5E186F" w:rsidR="0067606D" w:rsidRPr="009044A4" w:rsidRDefault="0067606D" w:rsidP="0067606D">
            <w:pPr>
              <w:pStyle w:val="TabellSlutsumma"/>
              <w:keepNext/>
              <w:keepLines/>
              <w:rPr>
                <w:b w:val="0"/>
              </w:rPr>
            </w:pPr>
            <w:r>
              <w:rPr>
                <w:b w:val="0"/>
              </w:rPr>
              <w:t>-0,1</w:t>
            </w:r>
          </w:p>
        </w:tc>
      </w:tr>
      <w:tr w:rsidR="0067606D" w:rsidRPr="009044A4" w14:paraId="587B381B" w14:textId="77777777" w:rsidTr="0067606D">
        <w:trPr>
          <w:cnfStyle w:val="010000000000" w:firstRow="0" w:lastRow="1" w:firstColumn="0" w:lastColumn="0" w:oddVBand="0" w:evenVBand="0" w:oddHBand="0" w:evenHBand="0" w:firstRowFirstColumn="0" w:firstRowLastColumn="0" w:lastRowFirstColumn="0" w:lastRowLastColumn="0"/>
        </w:trPr>
        <w:tc>
          <w:tcPr>
            <w:tcW w:w="1749" w:type="dxa"/>
            <w:tcBorders>
              <w:top w:val="single" w:sz="6" w:space="0" w:color="auto"/>
            </w:tcBorders>
            <w:tcMar>
              <w:left w:w="0" w:type="dxa"/>
              <w:right w:w="0" w:type="dxa"/>
            </w:tcMar>
            <w:vAlign w:val="bottom"/>
          </w:tcPr>
          <w:p w14:paraId="390F449F" w14:textId="79528D75" w:rsidR="0067606D" w:rsidRPr="009044A4" w:rsidRDefault="0067606D" w:rsidP="0067606D">
            <w:pPr>
              <w:pStyle w:val="TabellSlutsumma"/>
              <w:keepNext/>
              <w:keepLines/>
              <w:jc w:val="left"/>
              <w:rPr>
                <w:b/>
              </w:rPr>
            </w:pPr>
            <w:r w:rsidRPr="00D3611A">
              <w:t>1</w:t>
            </w:r>
            <w:r>
              <w:rPr>
                <w:rFonts w:ascii="Cambria" w:hAnsi="Cambria"/>
                <w:b/>
              </w:rPr>
              <w:t> </w:t>
            </w:r>
            <w:r w:rsidRPr="008355D3">
              <w:t>700</w:t>
            </w:r>
            <w:r>
              <w:rPr>
                <w:rFonts w:ascii="Cambria" w:hAnsi="Cambria"/>
              </w:rPr>
              <w:t> </w:t>
            </w:r>
            <w:r w:rsidRPr="008355D3">
              <w:t>000</w:t>
            </w:r>
          </w:p>
        </w:tc>
        <w:tc>
          <w:tcPr>
            <w:tcW w:w="1317" w:type="dxa"/>
            <w:tcBorders>
              <w:top w:val="single" w:sz="6" w:space="0" w:color="auto"/>
            </w:tcBorders>
            <w:vAlign w:val="bottom"/>
          </w:tcPr>
          <w:p w14:paraId="19C852FE" w14:textId="06DC4660" w:rsidR="0067606D" w:rsidRPr="00D7414A" w:rsidRDefault="0067606D" w:rsidP="0067606D">
            <w:pPr>
              <w:pStyle w:val="TabellSlutsumma"/>
              <w:keepNext/>
              <w:keepLines/>
            </w:pPr>
            <w:r w:rsidRPr="00D7414A">
              <w:t>0</w:t>
            </w:r>
          </w:p>
        </w:tc>
        <w:tc>
          <w:tcPr>
            <w:tcW w:w="1317" w:type="dxa"/>
            <w:tcBorders>
              <w:top w:val="single" w:sz="6" w:space="0" w:color="auto"/>
            </w:tcBorders>
            <w:vAlign w:val="bottom"/>
          </w:tcPr>
          <w:p w14:paraId="35249BD6" w14:textId="4B848D0B" w:rsidR="0067606D" w:rsidRPr="00D7414A" w:rsidRDefault="0067606D" w:rsidP="0067606D">
            <w:pPr>
              <w:pStyle w:val="TabellSlutsumma"/>
              <w:keepNext/>
              <w:keepLines/>
            </w:pPr>
            <w:r w:rsidRPr="00D7414A">
              <w:t>0</w:t>
            </w:r>
          </w:p>
        </w:tc>
      </w:tr>
    </w:tbl>
    <w:p w14:paraId="508E7E5A" w14:textId="37B79E31" w:rsidR="0067606D" w:rsidRPr="004B54D3" w:rsidRDefault="0067606D" w:rsidP="0067606D">
      <w:pPr>
        <w:pStyle w:val="TabellFotnot"/>
      </w:pPr>
      <w:r>
        <w:t>Källa: Egna beräkningar.</w:t>
      </w:r>
    </w:p>
    <w:p w14:paraId="1BC4796D" w14:textId="77777777" w:rsidR="0067606D" w:rsidRDefault="0067606D" w:rsidP="0067606D">
      <w:pPr>
        <w:pStyle w:val="Brdtext"/>
      </w:pPr>
    </w:p>
    <w:p w14:paraId="2AF4D643" w14:textId="6164A8CB" w:rsidR="0067606D" w:rsidRDefault="0067606D" w:rsidP="0067606D">
      <w:pPr>
        <w:pStyle w:val="Brdtext"/>
      </w:pPr>
      <w:r>
        <w:t>Förstärkningens utformning har valts utifrån hur jobbskatteavdraget är utformat och vilka effekter ett avdrag, såsom det förhöjda grundavdraget, har i förhållande till en skattereduktion, såsom jobbskatteavdraget. För inkomster som understiger 4,45 prisbasbelopp är skatten med gällande regler redan lika eller lägre för personer över 65 år med pensionsinkomster jämfört med skatten på arbetsinkomster för personer under 65 år. Det förhöjda grundavdraget lämnas därför oförändrat för dessa inkomster. För inkomster som överstiger 29,7 prisbasbelopp gör avtrapp</w:t>
      </w:r>
      <w:r>
        <w:softHyphen/>
        <w:t xml:space="preserve">ningen av jobbskatteavdraget att skatten med gällande regler är högre för arbetande under 65 år. </w:t>
      </w:r>
      <w:r>
        <w:fldChar w:fldCharType="begin"/>
      </w:r>
      <w:r>
        <w:instrText xml:space="preserve"> REF  _Ref17875541 \* Lower \h </w:instrText>
      </w:r>
      <w:r>
        <w:fldChar w:fldCharType="separate"/>
      </w:r>
      <w:r w:rsidR="00757DA4">
        <w:t xml:space="preserve">diagram </w:t>
      </w:r>
      <w:r w:rsidR="00757DA4">
        <w:rPr>
          <w:bCs/>
          <w:noProof/>
        </w:rPr>
        <w:t>12</w:t>
      </w:r>
      <w:r w:rsidR="00757DA4">
        <w:rPr>
          <w:noProof/>
        </w:rPr>
        <w:t>.1</w:t>
      </w:r>
      <w:r>
        <w:fldChar w:fldCharType="end"/>
      </w:r>
      <w:r>
        <w:t xml:space="preserve"> visar det förhöjda grundavdraget enligt gällande regler och enligt föreslagna regler för 2020, samt det ordinarie grundavdraget. </w:t>
      </w:r>
    </w:p>
    <w:p w14:paraId="70759BD0" w14:textId="47A17711" w:rsidR="0067606D" w:rsidRDefault="0067606D" w:rsidP="0067606D">
      <w:pPr>
        <w:pStyle w:val="Brdtextmedindrag"/>
      </w:pPr>
      <w:r>
        <w:t>Som syns i figuren trappas det förhöjda grundavdraget av kraftigt inom ett relativt kort inkomstintervall mellan 11,06 och 12,15 pris</w:t>
      </w:r>
      <w:r>
        <w:softHyphen/>
        <w:t>basbelopp (ca 523 000–575 000 kronor per år). Utformningen syftar till att motverka effekten det förhöjda grundavdraget har på brytpunkten för statlig inkomstskatt. Det förhöjda grund</w:t>
      </w:r>
      <w:r>
        <w:softHyphen/>
        <w:t xml:space="preserve">avdraget innebär att brytpunkten för statlig inkomstskatt för personer över 65 år ligger vid en högre inkomst än för personer under 65 år. För att åstadkomma samma eller liknande skatt som för yngre arbetande trappas därför enligt förslaget det förhöjda grundavdraget av kraftigare i inkomstintervallet mellan brytpunkten för personer under 65 år (523 000 kronor år 2020) och den med nuvarande förslag blivande </w:t>
      </w:r>
      <w:r>
        <w:lastRenderedPageBreak/>
        <w:t>brytpunkten för personer över 65 år (ca 575 000 kronor).</w:t>
      </w:r>
    </w:p>
    <w:p w14:paraId="33D57DD8" w14:textId="77777777" w:rsidR="0067606D" w:rsidRDefault="0067606D" w:rsidP="0067606D">
      <w:pPr>
        <w:pStyle w:val="Brdtextmedindrag"/>
      </w:pPr>
    </w:p>
    <w:p w14:paraId="75BE926A" w14:textId="6219BAEF" w:rsidR="0067606D" w:rsidRDefault="0067606D" w:rsidP="0067606D">
      <w:pPr>
        <w:pStyle w:val="DiagramRubrik"/>
      </w:pPr>
      <w:bookmarkStart w:id="426" w:name="_Ref17875541"/>
      <w:bookmarkStart w:id="427" w:name="_Toc19290737"/>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12</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1</w:t>
      </w:r>
      <w:r>
        <w:rPr>
          <w:noProof/>
        </w:rPr>
        <w:fldChar w:fldCharType="end"/>
      </w:r>
      <w:bookmarkEnd w:id="426"/>
      <w:r>
        <w:rPr>
          <w:noProof/>
        </w:rPr>
        <w:tab/>
      </w:r>
      <w:r>
        <w:t>Förhöjda grundavdraget för personer över 65</w:t>
      </w:r>
      <w:r>
        <w:rPr>
          <w:rFonts w:ascii="Cambria" w:hAnsi="Cambria"/>
        </w:rPr>
        <w:t> </w:t>
      </w:r>
      <w:r>
        <w:t>år enligt gällande regler och föreslagna regler samt ordinarie grundavdrag</w:t>
      </w:r>
      <w:bookmarkEnd w:id="427"/>
    </w:p>
    <w:p w14:paraId="11453C41" w14:textId="0A47CCC9" w:rsidR="0067606D" w:rsidRDefault="0067606D" w:rsidP="0067606D">
      <w:pPr>
        <w:pStyle w:val="DiagramUnderrubrik"/>
      </w:pPr>
      <w:r>
        <w:t>Kronor per år</w:t>
      </w:r>
      <w:r>
        <w:tab/>
      </w:r>
    </w:p>
    <w:p w14:paraId="3B73E130" w14:textId="70B9ABD5" w:rsidR="0067606D" w:rsidRDefault="0067606D" w:rsidP="0067606D">
      <w:pPr>
        <w:pStyle w:val="Brdtext"/>
        <w:spacing w:line="260" w:lineRule="atLeast"/>
      </w:pPr>
      <w:r>
        <w:rPr>
          <w:noProof/>
        </w:rPr>
        <w:drawing>
          <wp:inline distT="0" distB="0" distL="0" distR="0" wp14:anchorId="76F0F980" wp14:editId="257CCAA1">
            <wp:extent cx="2753995" cy="2044065"/>
            <wp:effectExtent l="0" t="0" r="0" b="0"/>
            <wp:docPr id="53" name="Diagram 1">
              <a:extLst xmlns:a="http://schemas.openxmlformats.org/drawingml/2006/main">
                <a:ext uri="{FF2B5EF4-FFF2-40B4-BE49-F238E27FC236}">
                  <a16:creationId xmlns:a16="http://schemas.microsoft.com/office/drawing/2014/main" id="{00000000-0008-0000-0200-000004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32"/>
              </a:graphicData>
            </a:graphic>
          </wp:inline>
        </w:drawing>
      </w:r>
    </w:p>
    <w:p w14:paraId="6792B7DD" w14:textId="1306D71E" w:rsidR="0067606D" w:rsidRDefault="0067606D" w:rsidP="0067606D">
      <w:pPr>
        <w:pStyle w:val="DiagramFotnot"/>
      </w:pPr>
      <w:r>
        <w:t>Källa: Egna beräkningar.</w:t>
      </w:r>
    </w:p>
    <w:p w14:paraId="02A499CB" w14:textId="77777777" w:rsidR="0067606D" w:rsidRDefault="0067606D" w:rsidP="0067606D">
      <w:pPr>
        <w:pStyle w:val="Brdtext"/>
      </w:pPr>
    </w:p>
    <w:p w14:paraId="672575A7" w14:textId="16C39042" w:rsidR="0067606D" w:rsidRDefault="0067606D" w:rsidP="0067606D">
      <w:pPr>
        <w:pStyle w:val="Brdtext"/>
      </w:pPr>
      <w:r w:rsidRPr="00446E6A">
        <w:t>Förslaget minskar skillnaden i beskattning mellan arbetande under 65</w:t>
      </w:r>
      <w:r>
        <w:t> </w:t>
      </w:r>
      <w:r w:rsidRPr="00446E6A">
        <w:t>år och pensionärer över 65</w:t>
      </w:r>
      <w:r>
        <w:t> </w:t>
      </w:r>
      <w:r w:rsidRPr="00446E6A">
        <w:t>år för inkomster mellan 4,45 och 29,65</w:t>
      </w:r>
      <w:r>
        <w:t> </w:t>
      </w:r>
      <w:r w:rsidRPr="00446E6A">
        <w:t>prisbas</w:t>
      </w:r>
      <w:r>
        <w:softHyphen/>
      </w:r>
      <w:r w:rsidRPr="00446E6A">
        <w:t>belopp. Inkomster upp till 4,45</w:t>
      </w:r>
      <w:r>
        <w:t> </w:t>
      </w:r>
      <w:r w:rsidRPr="00446E6A">
        <w:t>prisbasbelopp påverkas inte av förslaget. Inte heller inkomster som överstiger 29,65</w:t>
      </w:r>
      <w:r>
        <w:t> </w:t>
      </w:r>
      <w:r w:rsidRPr="00446E6A">
        <w:t xml:space="preserve">prisbasbelopp. </w:t>
      </w:r>
      <w:r>
        <w:t xml:space="preserve">I </w:t>
      </w:r>
      <w:r>
        <w:fldChar w:fldCharType="begin"/>
      </w:r>
      <w:r>
        <w:instrText xml:space="preserve"> REF  _Ref16755237 \* Lower \h </w:instrText>
      </w:r>
      <w:r>
        <w:fldChar w:fldCharType="separate"/>
      </w:r>
      <w:r w:rsidR="00757DA4">
        <w:t xml:space="preserve">tabell </w:t>
      </w:r>
      <w:r w:rsidR="00757DA4">
        <w:rPr>
          <w:bCs/>
          <w:noProof/>
        </w:rPr>
        <w:t>12</w:t>
      </w:r>
      <w:r w:rsidR="00757DA4">
        <w:t>.</w:t>
      </w:r>
      <w:r w:rsidR="00757DA4">
        <w:rPr>
          <w:noProof/>
        </w:rPr>
        <w:t>3</w:t>
      </w:r>
      <w:r>
        <w:fldChar w:fldCharType="end"/>
      </w:r>
      <w:r w:rsidRPr="00446E6A">
        <w:t xml:space="preserve"> visa</w:t>
      </w:r>
      <w:r>
        <w:t>s</w:t>
      </w:r>
      <w:r w:rsidRPr="00446E6A">
        <w:t xml:space="preserve"> skillnaden i beskattning </w:t>
      </w:r>
      <w:r>
        <w:t>mellan</w:t>
      </w:r>
      <w:r w:rsidRPr="00446E6A">
        <w:t xml:space="preserve"> gällande regler och föreslagna regler för 2020. E</w:t>
      </w:r>
      <w:r>
        <w:t>tt</w:t>
      </w:r>
      <w:r w:rsidRPr="00446E6A">
        <w:t xml:space="preserve"> positiv</w:t>
      </w:r>
      <w:r>
        <w:t>t</w:t>
      </w:r>
      <w:r w:rsidRPr="00446E6A" w:rsidDel="00E9429E">
        <w:t xml:space="preserve"> </w:t>
      </w:r>
      <w:r>
        <w:t>värde</w:t>
      </w:r>
      <w:r w:rsidRPr="00446E6A">
        <w:t xml:space="preserve"> innebär att skatten på pensionsinkomster för en person över 65</w:t>
      </w:r>
      <w:r>
        <w:t> </w:t>
      </w:r>
      <w:r w:rsidRPr="00446E6A">
        <w:t>år är högre än skatten på arbetsinkomster för en person under 65</w:t>
      </w:r>
      <w:r>
        <w:t> </w:t>
      </w:r>
      <w:r w:rsidRPr="00446E6A">
        <w:t>år medan e</w:t>
      </w:r>
      <w:r>
        <w:t>tt</w:t>
      </w:r>
      <w:r w:rsidRPr="00446E6A">
        <w:t xml:space="preserve"> negativ</w:t>
      </w:r>
      <w:r>
        <w:t>t</w:t>
      </w:r>
      <w:r w:rsidRPr="00446E6A">
        <w:t xml:space="preserve"> </w:t>
      </w:r>
      <w:r>
        <w:t>tal</w:t>
      </w:r>
      <w:r w:rsidRPr="00446E6A">
        <w:t xml:space="preserve"> visar på det motsatta förhållandet.</w:t>
      </w:r>
    </w:p>
    <w:p w14:paraId="231F7D4F" w14:textId="0024502D" w:rsidR="0067606D" w:rsidRDefault="0067606D" w:rsidP="0067606D">
      <w:pPr>
        <w:pStyle w:val="TabellRubrik"/>
      </w:pPr>
      <w:bookmarkStart w:id="428" w:name="_Ref16755237"/>
      <w:bookmarkStart w:id="429" w:name="_Toc19299046"/>
      <w:r>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12</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3</w:t>
      </w:r>
      <w:r>
        <w:rPr>
          <w:noProof/>
        </w:rPr>
        <w:fldChar w:fldCharType="end"/>
      </w:r>
      <w:bookmarkEnd w:id="428"/>
      <w:r>
        <w:rPr>
          <w:noProof/>
        </w:rPr>
        <w:tab/>
      </w:r>
      <w:r>
        <w:t>Skillnad i skatt mellan en person över 65</w:t>
      </w:r>
      <w:r>
        <w:rPr>
          <w:rFonts w:ascii="Cambria" w:hAnsi="Cambria"/>
        </w:rPr>
        <w:t> </w:t>
      </w:r>
      <w:r>
        <w:t>år med pensionsinkomst och en person under 65</w:t>
      </w:r>
      <w:r>
        <w:rPr>
          <w:rFonts w:ascii="Cambria" w:hAnsi="Cambria"/>
        </w:rPr>
        <w:t> </w:t>
      </w:r>
      <w:r>
        <w:t>år med arbetsinkomst, vid olika inkomster, vid gällande regler och enligt föreslagna regler</w:t>
      </w:r>
      <w:bookmarkEnd w:id="429"/>
    </w:p>
    <w:p w14:paraId="0A16F9EC" w14:textId="7978D5C0" w:rsidR="0067606D" w:rsidRDefault="0067606D" w:rsidP="0067606D">
      <w:pPr>
        <w:pStyle w:val="TabellUnderrubrik"/>
      </w:pPr>
      <w:r>
        <w:t>Kronor per år vid genomsnittlig kommunalskatt 2019 (32,19</w:t>
      </w:r>
      <w:r>
        <w:rPr>
          <w:rFonts w:ascii="Cambria" w:hAnsi="Cambria"/>
        </w:rPr>
        <w:t> </w:t>
      </w:r>
      <w:r>
        <w:t>procent)</w:t>
      </w:r>
    </w:p>
    <w:tbl>
      <w:tblPr>
        <w:tblStyle w:val="RKEgentabell"/>
        <w:tblW w:w="4383" w:type="dxa"/>
        <w:tblInd w:w="0" w:type="dxa"/>
        <w:tblLayout w:type="fixed"/>
        <w:tblLook w:val="0460" w:firstRow="1" w:lastRow="1" w:firstColumn="0" w:lastColumn="0" w:noHBand="0" w:noVBand="1"/>
      </w:tblPr>
      <w:tblGrid>
        <w:gridCol w:w="1749"/>
        <w:gridCol w:w="1317"/>
        <w:gridCol w:w="1317"/>
      </w:tblGrid>
      <w:tr w:rsidR="0067606D" w14:paraId="4551E58B" w14:textId="77777777" w:rsidTr="0067606D">
        <w:trPr>
          <w:cnfStyle w:val="100000000000" w:firstRow="1" w:lastRow="0" w:firstColumn="0" w:lastColumn="0" w:oddVBand="0" w:evenVBand="0" w:oddHBand="0" w:evenHBand="0" w:firstRowFirstColumn="0" w:firstRowLastColumn="0" w:lastRowFirstColumn="0" w:lastRowLastColumn="0"/>
        </w:trPr>
        <w:tc>
          <w:tcPr>
            <w:tcW w:w="1749" w:type="dxa"/>
            <w:tcMar>
              <w:left w:w="0" w:type="dxa"/>
              <w:right w:w="0" w:type="dxa"/>
            </w:tcMar>
          </w:tcPr>
          <w:p w14:paraId="2E7E8B62" w14:textId="242D5F07" w:rsidR="0067606D" w:rsidRDefault="0067606D" w:rsidP="0067606D">
            <w:pPr>
              <w:pStyle w:val="TabellHuvud"/>
              <w:keepNext/>
              <w:keepLines/>
              <w:jc w:val="left"/>
            </w:pPr>
            <w:r>
              <w:t>Fastställd förvärvsinkomst</w:t>
            </w:r>
          </w:p>
        </w:tc>
        <w:tc>
          <w:tcPr>
            <w:tcW w:w="1317" w:type="dxa"/>
          </w:tcPr>
          <w:p w14:paraId="2193A8A6" w14:textId="0A576454" w:rsidR="0067606D" w:rsidRDefault="0067606D" w:rsidP="0067606D">
            <w:pPr>
              <w:pStyle w:val="TabellHuvud"/>
              <w:keepNext/>
              <w:keepLines/>
            </w:pPr>
            <w:r>
              <w:t>Enligt föreslagna regler</w:t>
            </w:r>
          </w:p>
        </w:tc>
        <w:tc>
          <w:tcPr>
            <w:tcW w:w="1317" w:type="dxa"/>
          </w:tcPr>
          <w:p w14:paraId="38B9A73F" w14:textId="744803D4" w:rsidR="0067606D" w:rsidRDefault="0067606D" w:rsidP="0067606D">
            <w:pPr>
              <w:pStyle w:val="TabellHuvud"/>
              <w:keepNext/>
              <w:keepLines/>
            </w:pPr>
            <w:r>
              <w:t>Enligt gällande regler</w:t>
            </w:r>
          </w:p>
        </w:tc>
      </w:tr>
      <w:tr w:rsidR="0067606D" w14:paraId="13E75641" w14:textId="77777777" w:rsidTr="0067606D">
        <w:tc>
          <w:tcPr>
            <w:tcW w:w="1749" w:type="dxa"/>
            <w:tcMar>
              <w:left w:w="0" w:type="dxa"/>
              <w:right w:w="0" w:type="dxa"/>
            </w:tcMar>
            <w:vAlign w:val="bottom"/>
          </w:tcPr>
          <w:p w14:paraId="71DFCE2C" w14:textId="4BDF1658" w:rsidR="0067606D" w:rsidRDefault="0067606D" w:rsidP="0067606D">
            <w:pPr>
              <w:pStyle w:val="TabellRader"/>
              <w:keepNext/>
              <w:keepLines/>
              <w:jc w:val="left"/>
            </w:pPr>
            <w:r>
              <w:t>200</w:t>
            </w:r>
            <w:r>
              <w:rPr>
                <w:rFonts w:ascii="Cambria" w:hAnsi="Cambria"/>
              </w:rPr>
              <w:t> </w:t>
            </w:r>
            <w:r>
              <w:t>000</w:t>
            </w:r>
          </w:p>
        </w:tc>
        <w:tc>
          <w:tcPr>
            <w:tcW w:w="1317" w:type="dxa"/>
            <w:vAlign w:val="bottom"/>
          </w:tcPr>
          <w:p w14:paraId="1EA8E9B8" w14:textId="1818CC31" w:rsidR="0067606D" w:rsidRDefault="0067606D" w:rsidP="0067606D">
            <w:pPr>
              <w:pStyle w:val="TabellRader"/>
              <w:keepNext/>
              <w:keepLines/>
            </w:pPr>
            <w:r>
              <w:t>-21</w:t>
            </w:r>
          </w:p>
        </w:tc>
        <w:tc>
          <w:tcPr>
            <w:tcW w:w="1317" w:type="dxa"/>
            <w:vAlign w:val="bottom"/>
          </w:tcPr>
          <w:p w14:paraId="511B004C" w14:textId="4CE2BE48" w:rsidR="0067606D" w:rsidRDefault="0067606D" w:rsidP="0067606D">
            <w:pPr>
              <w:pStyle w:val="TabellRader"/>
              <w:keepNext/>
              <w:keepLines/>
            </w:pPr>
            <w:r>
              <w:t>-21</w:t>
            </w:r>
          </w:p>
        </w:tc>
      </w:tr>
      <w:tr w:rsidR="0067606D" w14:paraId="33E8EB9A" w14:textId="77777777" w:rsidTr="0067606D">
        <w:tc>
          <w:tcPr>
            <w:tcW w:w="1749" w:type="dxa"/>
            <w:tcMar>
              <w:left w:w="0" w:type="dxa"/>
              <w:right w:w="0" w:type="dxa"/>
            </w:tcMar>
            <w:vAlign w:val="bottom"/>
          </w:tcPr>
          <w:p w14:paraId="2CE4ABA5" w14:textId="48691957" w:rsidR="0067606D" w:rsidRDefault="0067606D" w:rsidP="0067606D">
            <w:pPr>
              <w:pStyle w:val="TabellRader"/>
              <w:keepNext/>
              <w:keepLines/>
              <w:jc w:val="left"/>
            </w:pPr>
            <w:r>
              <w:t>225</w:t>
            </w:r>
            <w:r>
              <w:rPr>
                <w:rFonts w:ascii="Cambria" w:hAnsi="Cambria"/>
              </w:rPr>
              <w:t> </w:t>
            </w:r>
            <w:r>
              <w:t>000</w:t>
            </w:r>
          </w:p>
        </w:tc>
        <w:tc>
          <w:tcPr>
            <w:tcW w:w="1317" w:type="dxa"/>
            <w:vAlign w:val="bottom"/>
          </w:tcPr>
          <w:p w14:paraId="2BAD35B9" w14:textId="1285EE60" w:rsidR="0067606D" w:rsidRDefault="0067606D" w:rsidP="0067606D">
            <w:pPr>
              <w:pStyle w:val="TabellRader"/>
              <w:keepNext/>
              <w:keepLines/>
            </w:pPr>
            <w:r>
              <w:t>269</w:t>
            </w:r>
          </w:p>
        </w:tc>
        <w:tc>
          <w:tcPr>
            <w:tcW w:w="1317" w:type="dxa"/>
            <w:vAlign w:val="bottom"/>
          </w:tcPr>
          <w:p w14:paraId="2EF2CE81" w14:textId="44DA1EEF" w:rsidR="0067606D" w:rsidRDefault="0067606D" w:rsidP="0067606D">
            <w:pPr>
              <w:pStyle w:val="TabellRader"/>
              <w:keepNext/>
              <w:keepLines/>
            </w:pPr>
            <w:r>
              <w:t>1</w:t>
            </w:r>
            <w:r>
              <w:rPr>
                <w:rFonts w:ascii="Cambria" w:hAnsi="Cambria"/>
              </w:rPr>
              <w:t> </w:t>
            </w:r>
            <w:r>
              <w:t>203</w:t>
            </w:r>
          </w:p>
        </w:tc>
      </w:tr>
      <w:tr w:rsidR="0067606D" w14:paraId="62C34A14" w14:textId="77777777" w:rsidTr="0067606D">
        <w:tc>
          <w:tcPr>
            <w:tcW w:w="1749" w:type="dxa"/>
            <w:tcMar>
              <w:left w:w="0" w:type="dxa"/>
              <w:right w:w="0" w:type="dxa"/>
            </w:tcMar>
            <w:vAlign w:val="bottom"/>
          </w:tcPr>
          <w:p w14:paraId="09A34A64" w14:textId="02FE039D" w:rsidR="0067606D" w:rsidRDefault="0067606D" w:rsidP="0067606D">
            <w:pPr>
              <w:pStyle w:val="TabellRader"/>
              <w:keepNext/>
              <w:keepLines/>
              <w:jc w:val="left"/>
            </w:pPr>
            <w:r>
              <w:t>250</w:t>
            </w:r>
            <w:r>
              <w:rPr>
                <w:rFonts w:ascii="Cambria" w:hAnsi="Cambria"/>
              </w:rPr>
              <w:t> </w:t>
            </w:r>
            <w:r>
              <w:t>000</w:t>
            </w:r>
          </w:p>
        </w:tc>
        <w:tc>
          <w:tcPr>
            <w:tcW w:w="1317" w:type="dxa"/>
            <w:vAlign w:val="bottom"/>
          </w:tcPr>
          <w:p w14:paraId="667BBD09" w14:textId="5C910C32" w:rsidR="0067606D" w:rsidRDefault="0067606D" w:rsidP="0067606D">
            <w:pPr>
              <w:pStyle w:val="TabellRader"/>
              <w:keepNext/>
              <w:keepLines/>
            </w:pPr>
            <w:r>
              <w:t>784</w:t>
            </w:r>
          </w:p>
        </w:tc>
        <w:tc>
          <w:tcPr>
            <w:tcW w:w="1317" w:type="dxa"/>
            <w:vAlign w:val="bottom"/>
          </w:tcPr>
          <w:p w14:paraId="340FF1FD" w14:textId="438DAEAF" w:rsidR="0067606D" w:rsidRDefault="0067606D" w:rsidP="0067606D">
            <w:pPr>
              <w:pStyle w:val="TabellRader"/>
              <w:keepNext/>
              <w:keepLines/>
            </w:pPr>
            <w:r>
              <w:t>3</w:t>
            </w:r>
            <w:r>
              <w:rPr>
                <w:rFonts w:ascii="Cambria" w:hAnsi="Cambria"/>
              </w:rPr>
              <w:t> </w:t>
            </w:r>
            <w:r>
              <w:t>359</w:t>
            </w:r>
          </w:p>
        </w:tc>
      </w:tr>
      <w:tr w:rsidR="0067606D" w14:paraId="2C0B1D40" w14:textId="77777777" w:rsidTr="0067606D">
        <w:tc>
          <w:tcPr>
            <w:tcW w:w="1749" w:type="dxa"/>
            <w:tcBorders>
              <w:bottom w:val="single" w:sz="6" w:space="0" w:color="auto"/>
            </w:tcBorders>
            <w:tcMar>
              <w:left w:w="0" w:type="dxa"/>
              <w:right w:w="0" w:type="dxa"/>
            </w:tcMar>
            <w:vAlign w:val="bottom"/>
          </w:tcPr>
          <w:p w14:paraId="78FDD2EE" w14:textId="65DD4BD0" w:rsidR="0067606D" w:rsidRDefault="0067606D" w:rsidP="0067606D">
            <w:pPr>
              <w:pStyle w:val="TabellRader"/>
              <w:keepNext/>
              <w:keepLines/>
              <w:jc w:val="left"/>
            </w:pPr>
            <w:r>
              <w:t>300</w:t>
            </w:r>
            <w:r>
              <w:rPr>
                <w:rFonts w:ascii="Cambria" w:hAnsi="Cambria"/>
              </w:rPr>
              <w:t> </w:t>
            </w:r>
            <w:r>
              <w:t>000</w:t>
            </w:r>
          </w:p>
        </w:tc>
        <w:tc>
          <w:tcPr>
            <w:tcW w:w="1317" w:type="dxa"/>
            <w:tcBorders>
              <w:bottom w:val="single" w:sz="6" w:space="0" w:color="auto"/>
            </w:tcBorders>
            <w:vAlign w:val="bottom"/>
          </w:tcPr>
          <w:p w14:paraId="015B9B9D" w14:textId="2D734538" w:rsidR="0067606D" w:rsidRDefault="0067606D" w:rsidP="0067606D">
            <w:pPr>
              <w:pStyle w:val="TabellRader"/>
              <w:keepNext/>
              <w:keepLines/>
            </w:pPr>
            <w:r>
              <w:t>1</w:t>
            </w:r>
            <w:r>
              <w:rPr>
                <w:rFonts w:ascii="Cambria" w:hAnsi="Cambria"/>
              </w:rPr>
              <w:t> </w:t>
            </w:r>
            <w:r>
              <w:t>781</w:t>
            </w:r>
          </w:p>
        </w:tc>
        <w:tc>
          <w:tcPr>
            <w:tcW w:w="1317" w:type="dxa"/>
            <w:tcBorders>
              <w:bottom w:val="single" w:sz="6" w:space="0" w:color="auto"/>
            </w:tcBorders>
            <w:vAlign w:val="bottom"/>
          </w:tcPr>
          <w:p w14:paraId="326D7415" w14:textId="3A33406C" w:rsidR="0067606D" w:rsidRDefault="0067606D" w:rsidP="0067606D">
            <w:pPr>
              <w:pStyle w:val="TabellRader"/>
              <w:keepNext/>
              <w:keepLines/>
            </w:pPr>
            <w:r>
              <w:t>5</w:t>
            </w:r>
            <w:r>
              <w:rPr>
                <w:rFonts w:ascii="Cambria" w:hAnsi="Cambria"/>
              </w:rPr>
              <w:t> </w:t>
            </w:r>
            <w:r>
              <w:t>805</w:t>
            </w:r>
          </w:p>
        </w:tc>
      </w:tr>
      <w:tr w:rsidR="0067606D" w14:paraId="5303A82E" w14:textId="77777777" w:rsidTr="0067606D">
        <w:tc>
          <w:tcPr>
            <w:tcW w:w="1749" w:type="dxa"/>
            <w:tcBorders>
              <w:top w:val="single" w:sz="6" w:space="0" w:color="auto"/>
              <w:bottom w:val="single" w:sz="6" w:space="0" w:color="auto"/>
            </w:tcBorders>
            <w:tcMar>
              <w:left w:w="0" w:type="dxa"/>
              <w:right w:w="0" w:type="dxa"/>
            </w:tcMar>
            <w:vAlign w:val="bottom"/>
          </w:tcPr>
          <w:p w14:paraId="416DFA80" w14:textId="75B26A17" w:rsidR="0067606D" w:rsidRDefault="0067606D" w:rsidP="0067606D">
            <w:pPr>
              <w:pStyle w:val="TabellRader"/>
              <w:keepNext/>
              <w:keepLines/>
              <w:jc w:val="left"/>
            </w:pPr>
            <w:r>
              <w:t>400</w:t>
            </w:r>
            <w:r>
              <w:rPr>
                <w:rFonts w:ascii="Cambria" w:hAnsi="Cambria"/>
              </w:rPr>
              <w:t> </w:t>
            </w:r>
            <w:r>
              <w:t>000</w:t>
            </w:r>
          </w:p>
        </w:tc>
        <w:tc>
          <w:tcPr>
            <w:tcW w:w="1317" w:type="dxa"/>
            <w:tcBorders>
              <w:top w:val="single" w:sz="6" w:space="0" w:color="auto"/>
              <w:bottom w:val="single" w:sz="6" w:space="0" w:color="auto"/>
            </w:tcBorders>
            <w:vAlign w:val="bottom"/>
          </w:tcPr>
          <w:p w14:paraId="0FCC5F3C" w14:textId="5B3B4939" w:rsidR="0067606D" w:rsidRDefault="0067606D" w:rsidP="0067606D">
            <w:pPr>
              <w:pStyle w:val="TabellRader"/>
              <w:keepNext/>
              <w:keepLines/>
            </w:pPr>
            <w:r>
              <w:t>3</w:t>
            </w:r>
            <w:r>
              <w:rPr>
                <w:rFonts w:ascii="Cambria" w:hAnsi="Cambria"/>
              </w:rPr>
              <w:t> </w:t>
            </w:r>
            <w:r>
              <w:t>759</w:t>
            </w:r>
          </w:p>
        </w:tc>
        <w:tc>
          <w:tcPr>
            <w:tcW w:w="1317" w:type="dxa"/>
            <w:tcBorders>
              <w:top w:val="single" w:sz="6" w:space="0" w:color="auto"/>
              <w:bottom w:val="single" w:sz="6" w:space="0" w:color="auto"/>
            </w:tcBorders>
            <w:vAlign w:val="bottom"/>
          </w:tcPr>
          <w:p w14:paraId="2E6E2810" w14:textId="0C74EF52" w:rsidR="0067606D" w:rsidRDefault="0067606D" w:rsidP="0067606D">
            <w:pPr>
              <w:pStyle w:val="TabellRader"/>
              <w:keepNext/>
              <w:keepLines/>
            </w:pPr>
            <w:r>
              <w:t>10</w:t>
            </w:r>
            <w:r>
              <w:rPr>
                <w:rFonts w:ascii="Cambria" w:hAnsi="Cambria"/>
              </w:rPr>
              <w:t> </w:t>
            </w:r>
            <w:r>
              <w:t>454</w:t>
            </w:r>
          </w:p>
        </w:tc>
      </w:tr>
      <w:tr w:rsidR="0067606D" w:rsidRPr="009044A4" w14:paraId="3920F6D5" w14:textId="77777777" w:rsidTr="0067606D">
        <w:tc>
          <w:tcPr>
            <w:tcW w:w="1749" w:type="dxa"/>
            <w:tcBorders>
              <w:top w:val="single" w:sz="6" w:space="0" w:color="auto"/>
              <w:bottom w:val="single" w:sz="6" w:space="0" w:color="auto"/>
            </w:tcBorders>
            <w:tcMar>
              <w:left w:w="0" w:type="dxa"/>
              <w:right w:w="0" w:type="dxa"/>
            </w:tcMar>
            <w:vAlign w:val="bottom"/>
          </w:tcPr>
          <w:p w14:paraId="4E57D9A8" w14:textId="589CEB0A" w:rsidR="0067606D" w:rsidRPr="009044A4" w:rsidRDefault="0067606D" w:rsidP="0067606D">
            <w:pPr>
              <w:pStyle w:val="TabellSlutsumma"/>
              <w:keepNext/>
              <w:keepLines/>
              <w:jc w:val="left"/>
              <w:rPr>
                <w:b w:val="0"/>
              </w:rPr>
            </w:pPr>
            <w:r>
              <w:rPr>
                <w:b w:val="0"/>
              </w:rPr>
              <w:t>500</w:t>
            </w:r>
            <w:r>
              <w:rPr>
                <w:rFonts w:ascii="Cambria" w:hAnsi="Cambria"/>
                <w:b w:val="0"/>
              </w:rPr>
              <w:t> </w:t>
            </w:r>
            <w:r>
              <w:rPr>
                <w:b w:val="0"/>
              </w:rPr>
              <w:t>000</w:t>
            </w:r>
          </w:p>
        </w:tc>
        <w:tc>
          <w:tcPr>
            <w:tcW w:w="1317" w:type="dxa"/>
            <w:tcBorders>
              <w:top w:val="single" w:sz="6" w:space="0" w:color="auto"/>
              <w:bottom w:val="single" w:sz="6" w:space="0" w:color="auto"/>
            </w:tcBorders>
            <w:vAlign w:val="bottom"/>
          </w:tcPr>
          <w:p w14:paraId="7C3D280E" w14:textId="7D0DC792" w:rsidR="0067606D" w:rsidRPr="009044A4" w:rsidRDefault="0067606D" w:rsidP="0067606D">
            <w:pPr>
              <w:pStyle w:val="TabellSlutsumma"/>
              <w:keepNext/>
              <w:keepLines/>
              <w:rPr>
                <w:b w:val="0"/>
              </w:rPr>
            </w:pPr>
            <w:r>
              <w:rPr>
                <w:b w:val="0"/>
              </w:rPr>
              <w:t>5</w:t>
            </w:r>
            <w:r>
              <w:rPr>
                <w:rFonts w:ascii="Cambria" w:hAnsi="Cambria"/>
                <w:b w:val="0"/>
              </w:rPr>
              <w:t> </w:t>
            </w:r>
            <w:r>
              <w:rPr>
                <w:b w:val="0"/>
              </w:rPr>
              <w:t>368</w:t>
            </w:r>
          </w:p>
        </w:tc>
        <w:tc>
          <w:tcPr>
            <w:tcW w:w="1317" w:type="dxa"/>
            <w:tcBorders>
              <w:top w:val="single" w:sz="6" w:space="0" w:color="auto"/>
              <w:bottom w:val="single" w:sz="6" w:space="0" w:color="auto"/>
            </w:tcBorders>
            <w:vAlign w:val="bottom"/>
          </w:tcPr>
          <w:p w14:paraId="5136A9E7" w14:textId="14AE2161" w:rsidR="0067606D" w:rsidRPr="009044A4" w:rsidRDefault="0067606D" w:rsidP="0067606D">
            <w:pPr>
              <w:pStyle w:val="TabellSlutsumma"/>
              <w:keepNext/>
              <w:keepLines/>
              <w:rPr>
                <w:b w:val="0"/>
              </w:rPr>
            </w:pPr>
            <w:r>
              <w:rPr>
                <w:b w:val="0"/>
              </w:rPr>
              <w:t>14</w:t>
            </w:r>
            <w:r>
              <w:rPr>
                <w:rFonts w:ascii="Cambria" w:hAnsi="Cambria"/>
                <w:b w:val="0"/>
              </w:rPr>
              <w:t> </w:t>
            </w:r>
            <w:r>
              <w:rPr>
                <w:b w:val="0"/>
              </w:rPr>
              <w:t>478</w:t>
            </w:r>
          </w:p>
        </w:tc>
      </w:tr>
      <w:tr w:rsidR="0067606D" w:rsidRPr="009044A4" w14:paraId="5D7C2EAE" w14:textId="77777777" w:rsidTr="0067606D">
        <w:tc>
          <w:tcPr>
            <w:tcW w:w="1749" w:type="dxa"/>
            <w:tcBorders>
              <w:top w:val="single" w:sz="6" w:space="0" w:color="auto"/>
              <w:bottom w:val="single" w:sz="6" w:space="0" w:color="auto"/>
            </w:tcBorders>
            <w:tcMar>
              <w:left w:w="0" w:type="dxa"/>
              <w:right w:w="0" w:type="dxa"/>
            </w:tcMar>
            <w:vAlign w:val="bottom"/>
          </w:tcPr>
          <w:p w14:paraId="38F96685" w14:textId="16F1D40C" w:rsidR="0067606D" w:rsidRPr="009044A4" w:rsidRDefault="0067606D" w:rsidP="0067606D">
            <w:pPr>
              <w:pStyle w:val="TabellSlutsumma"/>
              <w:keepNext/>
              <w:keepLines/>
              <w:jc w:val="left"/>
              <w:rPr>
                <w:b w:val="0"/>
              </w:rPr>
            </w:pPr>
            <w:r>
              <w:rPr>
                <w:b w:val="0"/>
              </w:rPr>
              <w:t>600</w:t>
            </w:r>
            <w:r>
              <w:rPr>
                <w:rFonts w:ascii="Cambria" w:hAnsi="Cambria"/>
                <w:b w:val="0"/>
              </w:rPr>
              <w:t> </w:t>
            </w:r>
            <w:r>
              <w:rPr>
                <w:b w:val="0"/>
              </w:rPr>
              <w:t>000</w:t>
            </w:r>
          </w:p>
        </w:tc>
        <w:tc>
          <w:tcPr>
            <w:tcW w:w="1317" w:type="dxa"/>
            <w:tcBorders>
              <w:top w:val="single" w:sz="6" w:space="0" w:color="auto"/>
              <w:bottom w:val="single" w:sz="6" w:space="0" w:color="auto"/>
            </w:tcBorders>
            <w:vAlign w:val="bottom"/>
          </w:tcPr>
          <w:p w14:paraId="52DECAEA" w14:textId="77434B18" w:rsidR="0067606D" w:rsidRPr="009044A4" w:rsidRDefault="0067606D" w:rsidP="0067606D">
            <w:pPr>
              <w:pStyle w:val="TabellSlutsumma"/>
              <w:keepNext/>
              <w:keepLines/>
              <w:rPr>
                <w:b w:val="0"/>
              </w:rPr>
            </w:pPr>
            <w:r>
              <w:rPr>
                <w:b w:val="0"/>
              </w:rPr>
              <w:t>4</w:t>
            </w:r>
            <w:r>
              <w:rPr>
                <w:rFonts w:ascii="Cambria" w:hAnsi="Cambria"/>
                <w:b w:val="0"/>
              </w:rPr>
              <w:t> </w:t>
            </w:r>
            <w:r>
              <w:rPr>
                <w:b w:val="0"/>
              </w:rPr>
              <w:t>174</w:t>
            </w:r>
          </w:p>
        </w:tc>
        <w:tc>
          <w:tcPr>
            <w:tcW w:w="1317" w:type="dxa"/>
            <w:tcBorders>
              <w:top w:val="single" w:sz="6" w:space="0" w:color="auto"/>
              <w:bottom w:val="single" w:sz="6" w:space="0" w:color="auto"/>
            </w:tcBorders>
            <w:vAlign w:val="bottom"/>
          </w:tcPr>
          <w:p w14:paraId="481B619A" w14:textId="6BA4D525" w:rsidR="0067606D" w:rsidRPr="009044A4" w:rsidRDefault="0067606D" w:rsidP="0067606D">
            <w:pPr>
              <w:pStyle w:val="TabellSlutsumma"/>
              <w:keepNext/>
              <w:keepLines/>
              <w:rPr>
                <w:b w:val="0"/>
              </w:rPr>
            </w:pPr>
            <w:r>
              <w:rPr>
                <w:b w:val="0"/>
              </w:rPr>
              <w:t>10</w:t>
            </w:r>
            <w:r>
              <w:rPr>
                <w:rFonts w:ascii="Cambria" w:hAnsi="Cambria"/>
                <w:b w:val="0"/>
              </w:rPr>
              <w:t> </w:t>
            </w:r>
            <w:r>
              <w:rPr>
                <w:b w:val="0"/>
              </w:rPr>
              <w:t>802</w:t>
            </w:r>
          </w:p>
        </w:tc>
      </w:tr>
      <w:tr w:rsidR="0067606D" w:rsidRPr="009044A4" w14:paraId="4B7F641F" w14:textId="77777777" w:rsidTr="0067606D">
        <w:tc>
          <w:tcPr>
            <w:tcW w:w="1749" w:type="dxa"/>
            <w:tcBorders>
              <w:top w:val="single" w:sz="6" w:space="0" w:color="auto"/>
              <w:bottom w:val="single" w:sz="6" w:space="0" w:color="auto"/>
            </w:tcBorders>
            <w:tcMar>
              <w:left w:w="0" w:type="dxa"/>
              <w:right w:w="0" w:type="dxa"/>
            </w:tcMar>
            <w:vAlign w:val="bottom"/>
          </w:tcPr>
          <w:p w14:paraId="6343B3E9" w14:textId="56609C09" w:rsidR="0067606D" w:rsidRPr="009044A4" w:rsidRDefault="0067606D" w:rsidP="0067606D">
            <w:pPr>
              <w:pStyle w:val="TabellSlutsumma"/>
              <w:keepNext/>
              <w:keepLines/>
              <w:jc w:val="left"/>
              <w:rPr>
                <w:b w:val="0"/>
              </w:rPr>
            </w:pPr>
            <w:r>
              <w:rPr>
                <w:b w:val="0"/>
              </w:rPr>
              <w:t>700</w:t>
            </w:r>
            <w:r>
              <w:rPr>
                <w:rFonts w:ascii="Cambria" w:hAnsi="Cambria"/>
                <w:b w:val="0"/>
              </w:rPr>
              <w:t> </w:t>
            </w:r>
            <w:r>
              <w:rPr>
                <w:b w:val="0"/>
              </w:rPr>
              <w:t>000</w:t>
            </w:r>
          </w:p>
        </w:tc>
        <w:tc>
          <w:tcPr>
            <w:tcW w:w="1317" w:type="dxa"/>
            <w:tcBorders>
              <w:top w:val="single" w:sz="6" w:space="0" w:color="auto"/>
              <w:bottom w:val="single" w:sz="6" w:space="0" w:color="auto"/>
            </w:tcBorders>
            <w:vAlign w:val="bottom"/>
          </w:tcPr>
          <w:p w14:paraId="3759E7A8" w14:textId="2D91EF58" w:rsidR="0067606D" w:rsidRPr="009044A4" w:rsidRDefault="0067606D" w:rsidP="0067606D">
            <w:pPr>
              <w:pStyle w:val="TabellSlutsumma"/>
              <w:keepNext/>
              <w:keepLines/>
              <w:rPr>
                <w:b w:val="0"/>
              </w:rPr>
            </w:pPr>
            <w:r>
              <w:rPr>
                <w:b w:val="0"/>
              </w:rPr>
              <w:t>4</w:t>
            </w:r>
            <w:r>
              <w:rPr>
                <w:rFonts w:ascii="Cambria" w:hAnsi="Cambria"/>
                <w:b w:val="0"/>
              </w:rPr>
              <w:t> </w:t>
            </w:r>
            <w:r>
              <w:rPr>
                <w:b w:val="0"/>
              </w:rPr>
              <w:t>735</w:t>
            </w:r>
          </w:p>
        </w:tc>
        <w:tc>
          <w:tcPr>
            <w:tcW w:w="1317" w:type="dxa"/>
            <w:tcBorders>
              <w:top w:val="single" w:sz="6" w:space="0" w:color="auto"/>
              <w:bottom w:val="single" w:sz="6" w:space="0" w:color="auto"/>
            </w:tcBorders>
            <w:vAlign w:val="bottom"/>
          </w:tcPr>
          <w:p w14:paraId="0F18F518" w14:textId="5297C308" w:rsidR="0067606D" w:rsidRPr="009044A4" w:rsidRDefault="0067606D" w:rsidP="0067606D">
            <w:pPr>
              <w:pStyle w:val="TabellSlutsumma"/>
              <w:keepNext/>
              <w:keepLines/>
              <w:rPr>
                <w:b w:val="0"/>
              </w:rPr>
            </w:pPr>
            <w:r>
              <w:rPr>
                <w:b w:val="0"/>
              </w:rPr>
              <w:t>12</w:t>
            </w:r>
            <w:r>
              <w:rPr>
                <w:rFonts w:ascii="Cambria" w:hAnsi="Cambria"/>
                <w:b w:val="0"/>
              </w:rPr>
              <w:t> </w:t>
            </w:r>
            <w:r>
              <w:rPr>
                <w:b w:val="0"/>
              </w:rPr>
              <w:t>407</w:t>
            </w:r>
          </w:p>
        </w:tc>
      </w:tr>
      <w:tr w:rsidR="0067606D" w:rsidRPr="009044A4" w14:paraId="31DDCA8D" w14:textId="77777777" w:rsidTr="0067606D">
        <w:tc>
          <w:tcPr>
            <w:tcW w:w="1749" w:type="dxa"/>
            <w:tcBorders>
              <w:top w:val="single" w:sz="6" w:space="0" w:color="auto"/>
              <w:bottom w:val="single" w:sz="6" w:space="0" w:color="auto"/>
            </w:tcBorders>
            <w:tcMar>
              <w:left w:w="0" w:type="dxa"/>
              <w:right w:w="0" w:type="dxa"/>
            </w:tcMar>
            <w:vAlign w:val="bottom"/>
          </w:tcPr>
          <w:p w14:paraId="56D5C160" w14:textId="534EF0A4" w:rsidR="0067606D" w:rsidRPr="009044A4" w:rsidRDefault="0067606D" w:rsidP="0067606D">
            <w:pPr>
              <w:pStyle w:val="TabellSlutsumma"/>
              <w:keepNext/>
              <w:keepLines/>
              <w:jc w:val="left"/>
              <w:rPr>
                <w:b w:val="0"/>
              </w:rPr>
            </w:pPr>
            <w:r>
              <w:rPr>
                <w:b w:val="0"/>
              </w:rPr>
              <w:t>1</w:t>
            </w:r>
            <w:r>
              <w:rPr>
                <w:rFonts w:ascii="Cambria" w:hAnsi="Cambria"/>
                <w:b w:val="0"/>
              </w:rPr>
              <w:t> </w:t>
            </w:r>
            <w:r>
              <w:rPr>
                <w:b w:val="0"/>
              </w:rPr>
              <w:t>000</w:t>
            </w:r>
            <w:r>
              <w:rPr>
                <w:rFonts w:ascii="Cambria" w:hAnsi="Cambria"/>
                <w:b w:val="0"/>
              </w:rPr>
              <w:t> </w:t>
            </w:r>
            <w:r>
              <w:rPr>
                <w:b w:val="0"/>
              </w:rPr>
              <w:t>000</w:t>
            </w:r>
          </w:p>
        </w:tc>
        <w:tc>
          <w:tcPr>
            <w:tcW w:w="1317" w:type="dxa"/>
            <w:tcBorders>
              <w:top w:val="single" w:sz="6" w:space="0" w:color="auto"/>
              <w:bottom w:val="single" w:sz="6" w:space="0" w:color="auto"/>
            </w:tcBorders>
            <w:vAlign w:val="bottom"/>
          </w:tcPr>
          <w:p w14:paraId="6168676D" w14:textId="67E87403" w:rsidR="0067606D" w:rsidRPr="009044A4" w:rsidRDefault="0067606D" w:rsidP="0067606D">
            <w:pPr>
              <w:pStyle w:val="TabellSlutsumma"/>
              <w:keepNext/>
              <w:keepLines/>
              <w:rPr>
                <w:b w:val="0"/>
              </w:rPr>
            </w:pPr>
            <w:r>
              <w:rPr>
                <w:b w:val="0"/>
              </w:rPr>
              <w:t>2</w:t>
            </w:r>
            <w:r>
              <w:rPr>
                <w:rFonts w:ascii="Cambria" w:hAnsi="Cambria"/>
                <w:b w:val="0"/>
              </w:rPr>
              <w:t> </w:t>
            </w:r>
            <w:r>
              <w:rPr>
                <w:b w:val="0"/>
              </w:rPr>
              <w:t>781</w:t>
            </w:r>
          </w:p>
        </w:tc>
        <w:tc>
          <w:tcPr>
            <w:tcW w:w="1317" w:type="dxa"/>
            <w:tcBorders>
              <w:top w:val="single" w:sz="6" w:space="0" w:color="auto"/>
              <w:bottom w:val="single" w:sz="6" w:space="0" w:color="auto"/>
            </w:tcBorders>
            <w:vAlign w:val="bottom"/>
          </w:tcPr>
          <w:p w14:paraId="7D549B7B" w14:textId="296575C3" w:rsidR="0067606D" w:rsidRPr="009044A4" w:rsidRDefault="0067606D" w:rsidP="0067606D">
            <w:pPr>
              <w:pStyle w:val="TabellSlutsumma"/>
              <w:keepNext/>
              <w:keepLines/>
              <w:rPr>
                <w:b w:val="0"/>
              </w:rPr>
            </w:pPr>
            <w:r>
              <w:rPr>
                <w:b w:val="0"/>
              </w:rPr>
              <w:t>7</w:t>
            </w:r>
            <w:r>
              <w:rPr>
                <w:rFonts w:ascii="Cambria" w:hAnsi="Cambria"/>
                <w:b w:val="0"/>
              </w:rPr>
              <w:t> </w:t>
            </w:r>
            <w:r>
              <w:rPr>
                <w:b w:val="0"/>
              </w:rPr>
              <w:t>165</w:t>
            </w:r>
          </w:p>
        </w:tc>
      </w:tr>
      <w:tr w:rsidR="0067606D" w:rsidRPr="009044A4" w14:paraId="3892F608" w14:textId="77777777" w:rsidTr="0067606D">
        <w:tc>
          <w:tcPr>
            <w:tcW w:w="1749" w:type="dxa"/>
            <w:tcBorders>
              <w:top w:val="single" w:sz="6" w:space="0" w:color="auto"/>
              <w:bottom w:val="single" w:sz="6" w:space="0" w:color="auto"/>
            </w:tcBorders>
            <w:tcMar>
              <w:left w:w="0" w:type="dxa"/>
              <w:right w:w="0" w:type="dxa"/>
            </w:tcMar>
            <w:vAlign w:val="bottom"/>
          </w:tcPr>
          <w:p w14:paraId="63D0D761" w14:textId="1672A896" w:rsidR="0067606D" w:rsidRPr="009044A4" w:rsidRDefault="0067606D" w:rsidP="0067606D">
            <w:pPr>
              <w:pStyle w:val="TabellSlutsumma"/>
              <w:keepNext/>
              <w:keepLines/>
              <w:jc w:val="left"/>
              <w:rPr>
                <w:b w:val="0"/>
              </w:rPr>
            </w:pPr>
            <w:r>
              <w:rPr>
                <w:b w:val="0"/>
              </w:rPr>
              <w:t>1</w:t>
            </w:r>
            <w:r>
              <w:rPr>
                <w:rFonts w:ascii="Cambria" w:hAnsi="Cambria"/>
                <w:b w:val="0"/>
              </w:rPr>
              <w:t> </w:t>
            </w:r>
            <w:r>
              <w:rPr>
                <w:b w:val="0"/>
              </w:rPr>
              <w:t>300</w:t>
            </w:r>
            <w:r>
              <w:rPr>
                <w:rFonts w:ascii="Cambria" w:hAnsi="Cambria"/>
                <w:b w:val="0"/>
              </w:rPr>
              <w:t> </w:t>
            </w:r>
            <w:r>
              <w:rPr>
                <w:b w:val="0"/>
              </w:rPr>
              <w:t>000</w:t>
            </w:r>
          </w:p>
        </w:tc>
        <w:tc>
          <w:tcPr>
            <w:tcW w:w="1317" w:type="dxa"/>
            <w:tcBorders>
              <w:top w:val="single" w:sz="6" w:space="0" w:color="auto"/>
              <w:bottom w:val="single" w:sz="6" w:space="0" w:color="auto"/>
            </w:tcBorders>
            <w:vAlign w:val="bottom"/>
          </w:tcPr>
          <w:p w14:paraId="5DE39F58" w14:textId="34637CD4" w:rsidR="0067606D" w:rsidRPr="009044A4" w:rsidRDefault="0067606D" w:rsidP="0067606D">
            <w:pPr>
              <w:pStyle w:val="TabellSlutsumma"/>
              <w:keepNext/>
              <w:keepLines/>
              <w:rPr>
                <w:b w:val="0"/>
              </w:rPr>
            </w:pPr>
            <w:r>
              <w:rPr>
                <w:b w:val="0"/>
              </w:rPr>
              <w:t>827</w:t>
            </w:r>
          </w:p>
        </w:tc>
        <w:tc>
          <w:tcPr>
            <w:tcW w:w="1317" w:type="dxa"/>
            <w:tcBorders>
              <w:top w:val="single" w:sz="6" w:space="0" w:color="auto"/>
              <w:bottom w:val="single" w:sz="6" w:space="0" w:color="auto"/>
            </w:tcBorders>
            <w:vAlign w:val="bottom"/>
          </w:tcPr>
          <w:p w14:paraId="0064DD85" w14:textId="2EF8CDD7" w:rsidR="0067606D" w:rsidRPr="009044A4" w:rsidRDefault="0067606D" w:rsidP="0067606D">
            <w:pPr>
              <w:pStyle w:val="TabellSlutsumma"/>
              <w:keepNext/>
              <w:keepLines/>
              <w:rPr>
                <w:b w:val="0"/>
              </w:rPr>
            </w:pPr>
            <w:r>
              <w:rPr>
                <w:b w:val="0"/>
              </w:rPr>
              <w:t>1</w:t>
            </w:r>
            <w:r>
              <w:rPr>
                <w:rFonts w:ascii="Cambria" w:hAnsi="Cambria"/>
                <w:b w:val="0"/>
              </w:rPr>
              <w:t> </w:t>
            </w:r>
            <w:r>
              <w:rPr>
                <w:b w:val="0"/>
              </w:rPr>
              <w:t>923</w:t>
            </w:r>
          </w:p>
        </w:tc>
      </w:tr>
      <w:tr w:rsidR="0067606D" w:rsidRPr="00E9429E" w14:paraId="0EC0BD23" w14:textId="77777777" w:rsidTr="0067606D">
        <w:tc>
          <w:tcPr>
            <w:tcW w:w="0" w:type="dxa"/>
            <w:tcBorders>
              <w:top w:val="single" w:sz="6" w:space="0" w:color="auto"/>
            </w:tcBorders>
            <w:tcMar>
              <w:left w:w="0" w:type="dxa"/>
              <w:right w:w="0" w:type="dxa"/>
            </w:tcMar>
            <w:vAlign w:val="bottom"/>
          </w:tcPr>
          <w:p w14:paraId="4AAE27BB" w14:textId="47BA3046" w:rsidR="0067606D" w:rsidRPr="00B9435C" w:rsidRDefault="0067606D" w:rsidP="0067606D">
            <w:pPr>
              <w:pStyle w:val="TabellSlutsumma"/>
              <w:keepNext/>
              <w:keepLines/>
              <w:jc w:val="left"/>
              <w:rPr>
                <w:b w:val="0"/>
              </w:rPr>
            </w:pPr>
            <w:r w:rsidRPr="00B9435C">
              <w:rPr>
                <w:b w:val="0"/>
              </w:rPr>
              <w:t>1</w:t>
            </w:r>
            <w:r w:rsidRPr="00B9435C">
              <w:rPr>
                <w:rFonts w:ascii="Cambria" w:hAnsi="Cambria"/>
                <w:b w:val="0"/>
              </w:rPr>
              <w:t> </w:t>
            </w:r>
            <w:r w:rsidRPr="00B9435C">
              <w:rPr>
                <w:b w:val="0"/>
              </w:rPr>
              <w:t>700</w:t>
            </w:r>
            <w:r w:rsidRPr="00B9435C">
              <w:rPr>
                <w:rFonts w:ascii="Cambria" w:hAnsi="Cambria"/>
                <w:b w:val="0"/>
              </w:rPr>
              <w:t> </w:t>
            </w:r>
            <w:r w:rsidRPr="00B9435C">
              <w:rPr>
                <w:b w:val="0"/>
              </w:rPr>
              <w:t>000</w:t>
            </w:r>
          </w:p>
        </w:tc>
        <w:tc>
          <w:tcPr>
            <w:tcW w:w="0" w:type="dxa"/>
            <w:tcBorders>
              <w:top w:val="single" w:sz="6" w:space="0" w:color="auto"/>
            </w:tcBorders>
            <w:vAlign w:val="bottom"/>
          </w:tcPr>
          <w:p w14:paraId="16370B9A" w14:textId="7379AD8E" w:rsidR="0067606D" w:rsidRPr="00B9435C" w:rsidRDefault="0067606D" w:rsidP="0067606D">
            <w:pPr>
              <w:pStyle w:val="TabellSlutsumma"/>
              <w:keepNext/>
              <w:keepLines/>
              <w:rPr>
                <w:b w:val="0"/>
              </w:rPr>
            </w:pPr>
            <w:r w:rsidRPr="00B9435C">
              <w:rPr>
                <w:b w:val="0"/>
              </w:rPr>
              <w:t>-5</w:t>
            </w:r>
            <w:r w:rsidRPr="00B9435C">
              <w:rPr>
                <w:rFonts w:ascii="Cambria" w:hAnsi="Cambria"/>
                <w:b w:val="0"/>
              </w:rPr>
              <w:t> </w:t>
            </w:r>
            <w:r w:rsidRPr="00B9435C">
              <w:rPr>
                <w:b w:val="0"/>
              </w:rPr>
              <w:t>323</w:t>
            </w:r>
          </w:p>
        </w:tc>
        <w:tc>
          <w:tcPr>
            <w:tcW w:w="0" w:type="dxa"/>
            <w:tcBorders>
              <w:top w:val="single" w:sz="6" w:space="0" w:color="auto"/>
            </w:tcBorders>
            <w:vAlign w:val="bottom"/>
          </w:tcPr>
          <w:p w14:paraId="58C4BE2E" w14:textId="19FD8028" w:rsidR="0067606D" w:rsidRPr="00B9435C" w:rsidRDefault="0067606D" w:rsidP="0067606D">
            <w:pPr>
              <w:pStyle w:val="TabellSlutsumma"/>
              <w:keepNext/>
              <w:keepLines/>
              <w:rPr>
                <w:b w:val="0"/>
              </w:rPr>
            </w:pPr>
            <w:r w:rsidRPr="00B9435C">
              <w:rPr>
                <w:b w:val="0"/>
              </w:rPr>
              <w:t>-5</w:t>
            </w:r>
            <w:r w:rsidRPr="00B9435C" w:rsidDel="00BC00D0">
              <w:rPr>
                <w:rFonts w:ascii="Cambria" w:hAnsi="Cambria"/>
                <w:b w:val="0"/>
              </w:rPr>
              <w:t> </w:t>
            </w:r>
            <w:r w:rsidRPr="00B9435C">
              <w:rPr>
                <w:b w:val="0"/>
              </w:rPr>
              <w:t>323</w:t>
            </w:r>
          </w:p>
        </w:tc>
      </w:tr>
      <w:tr w:rsidR="0067606D" w:rsidRPr="009F347B" w14:paraId="11DF4CDB" w14:textId="77777777" w:rsidTr="0067606D">
        <w:trPr>
          <w:cnfStyle w:val="010000000000" w:firstRow="0" w:lastRow="1" w:firstColumn="0" w:lastColumn="0" w:oddVBand="0" w:evenVBand="0" w:oddHBand="0" w:evenHBand="0" w:firstRowFirstColumn="0" w:firstRowLastColumn="0" w:lastRowFirstColumn="0" w:lastRowLastColumn="0"/>
        </w:trPr>
        <w:tc>
          <w:tcPr>
            <w:tcW w:w="4383" w:type="dxa"/>
            <w:gridSpan w:val="3"/>
            <w:tcBorders>
              <w:top w:val="single" w:sz="18" w:space="0" w:color="auto"/>
              <w:bottom w:val="nil"/>
            </w:tcBorders>
            <w:tcMar>
              <w:left w:w="0" w:type="dxa"/>
              <w:right w:w="0" w:type="dxa"/>
            </w:tcMar>
            <w:vAlign w:val="bottom"/>
          </w:tcPr>
          <w:p w14:paraId="7A226AB3" w14:textId="6ECE31A4" w:rsidR="0067606D" w:rsidRDefault="0067606D" w:rsidP="0067606D">
            <w:pPr>
              <w:pStyle w:val="TabellSlutsumma"/>
              <w:keepNext/>
              <w:keepLines/>
              <w:spacing w:line="240" w:lineRule="auto"/>
              <w:jc w:val="left"/>
              <w:rPr>
                <w:b/>
                <w:sz w:val="14"/>
                <w:szCs w:val="14"/>
              </w:rPr>
            </w:pPr>
            <w:r>
              <w:rPr>
                <w:sz w:val="14"/>
                <w:szCs w:val="14"/>
              </w:rPr>
              <w:t>Anm.: Ett negativt värde betyder att pensionären över 65 år betalar lägre skatt än den arbetande under 65 år.</w:t>
            </w:r>
          </w:p>
          <w:p w14:paraId="70413D73" w14:textId="08774596" w:rsidR="0067606D" w:rsidRPr="009F347B" w:rsidRDefault="0067606D" w:rsidP="0067606D">
            <w:pPr>
              <w:pStyle w:val="TabellSlutsumma"/>
              <w:keepNext/>
              <w:keepLines/>
              <w:spacing w:line="240" w:lineRule="auto"/>
              <w:jc w:val="left"/>
            </w:pPr>
            <w:r>
              <w:rPr>
                <w:sz w:val="14"/>
                <w:szCs w:val="14"/>
              </w:rPr>
              <w:t xml:space="preserve">Källa: Egna beräkningar. </w:t>
            </w:r>
          </w:p>
        </w:tc>
      </w:tr>
    </w:tbl>
    <w:p w14:paraId="7507D56C" w14:textId="70419A3D" w:rsidR="0067606D" w:rsidRDefault="0067606D" w:rsidP="0067606D">
      <w:pPr>
        <w:pStyle w:val="Rubrik5utannumrering"/>
      </w:pPr>
      <w:r>
        <w:t>Fördelningseffekter</w:t>
      </w:r>
    </w:p>
    <w:p w14:paraId="27216291" w14:textId="5E7BAE84" w:rsidR="0067606D" w:rsidRDefault="0067606D" w:rsidP="0067606D">
      <w:pPr>
        <w:pStyle w:val="Brdtext"/>
      </w:pPr>
      <w:r w:rsidRPr="00446E6A">
        <w:t>Total</w:t>
      </w:r>
      <w:r>
        <w:t>t</w:t>
      </w:r>
      <w:r w:rsidRPr="00446E6A">
        <w:t xml:space="preserve"> sett påverkar förslaget den ekonomiska standarden för knappt 1,6</w:t>
      </w:r>
      <w:r>
        <w:t> </w:t>
      </w:r>
      <w:r w:rsidRPr="00446E6A">
        <w:t>miljoner människor. Då beaktas effekten för samtliga hushålls</w:t>
      </w:r>
      <w:r>
        <w:softHyphen/>
      </w:r>
      <w:r w:rsidRPr="00446E6A">
        <w:t>medlemmar inklusive barnen i hushållet. Då detta steg i att sluta skattegapet mellan löntagare och pensionärer är riktat till de</w:t>
      </w:r>
      <w:r>
        <w:t>m</w:t>
      </w:r>
      <w:r w:rsidRPr="00446E6A">
        <w:t xml:space="preserve"> </w:t>
      </w:r>
      <w:r>
        <w:t>som har</w:t>
      </w:r>
      <w:r w:rsidRPr="00446E6A">
        <w:t xml:space="preserve"> högre pensioner kommer effekten i de två lägsta inkomstgrupperna </w:t>
      </w:r>
      <w:r>
        <w:t xml:space="preserve">att </w:t>
      </w:r>
      <w:r w:rsidRPr="00446E6A">
        <w:t>vara mycket liten. Inkomstgrupp 3 t</w:t>
      </w:r>
      <w:r>
        <w:t>.o.m.</w:t>
      </w:r>
      <w:r w:rsidRPr="00446E6A">
        <w:t xml:space="preserve"> 9 får en genomsnittlig ökning av ekonomisk standard med ca 0,2</w:t>
      </w:r>
      <w:r>
        <w:t> </w:t>
      </w:r>
      <w:r w:rsidRPr="00446E6A">
        <w:t>procent och inkomstgrupp 10 något lägre</w:t>
      </w:r>
      <w:r>
        <w:t xml:space="preserve">, se </w:t>
      </w:r>
      <w:r>
        <w:fldChar w:fldCharType="begin"/>
      </w:r>
      <w:r>
        <w:instrText xml:space="preserve"> REF  _Ref18586584 \* Lower \h </w:instrText>
      </w:r>
      <w:r>
        <w:fldChar w:fldCharType="separate"/>
      </w:r>
      <w:r w:rsidR="00757DA4">
        <w:t xml:space="preserve">diagram </w:t>
      </w:r>
      <w:r w:rsidR="00757DA4">
        <w:rPr>
          <w:bCs/>
          <w:noProof/>
        </w:rPr>
        <w:t>12</w:t>
      </w:r>
      <w:r w:rsidR="00757DA4">
        <w:rPr>
          <w:noProof/>
        </w:rPr>
        <w:t>.2</w:t>
      </w:r>
      <w:r>
        <w:fldChar w:fldCharType="end"/>
      </w:r>
      <w:r w:rsidRPr="00446E6A">
        <w:t>.</w:t>
      </w:r>
    </w:p>
    <w:p w14:paraId="52448394" w14:textId="5679789C" w:rsidR="0067606D" w:rsidRDefault="0067606D" w:rsidP="0067606D">
      <w:pPr>
        <w:pStyle w:val="Brdtextmedindrag"/>
      </w:pPr>
    </w:p>
    <w:p w14:paraId="768FDEA6" w14:textId="0E2B7CD6" w:rsidR="0067606D" w:rsidRDefault="0067606D" w:rsidP="0067606D">
      <w:pPr>
        <w:pStyle w:val="DiagramRubrik"/>
      </w:pPr>
      <w:bookmarkStart w:id="430" w:name="_Ref18586584"/>
      <w:bookmarkStart w:id="431" w:name="_Toc19290738"/>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12</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2</w:t>
      </w:r>
      <w:r>
        <w:rPr>
          <w:noProof/>
        </w:rPr>
        <w:fldChar w:fldCharType="end"/>
      </w:r>
      <w:bookmarkEnd w:id="430"/>
      <w:r>
        <w:rPr>
          <w:noProof/>
        </w:rPr>
        <w:tab/>
      </w:r>
      <w:r>
        <w:t>Förändring av ekonomisk standard av den nu föreslagna förstärkningen, uppdelat på inkomstgrupper</w:t>
      </w:r>
      <w:bookmarkEnd w:id="431"/>
    </w:p>
    <w:p w14:paraId="085D73EE" w14:textId="4F6E1F96" w:rsidR="0067606D" w:rsidRDefault="0067606D" w:rsidP="0067606D">
      <w:pPr>
        <w:pStyle w:val="DiagramUnderrubrik"/>
      </w:pPr>
      <w:r>
        <w:t>Procent</w:t>
      </w:r>
      <w:r>
        <w:tab/>
      </w:r>
    </w:p>
    <w:p w14:paraId="045B6DEF" w14:textId="5F253D9E" w:rsidR="0067606D" w:rsidRDefault="0067606D" w:rsidP="0067606D">
      <w:pPr>
        <w:pStyle w:val="Brdtext"/>
        <w:spacing w:line="260" w:lineRule="atLeast"/>
      </w:pPr>
      <w:r>
        <w:rPr>
          <w:noProof/>
        </w:rPr>
        <w:drawing>
          <wp:inline distT="0" distB="0" distL="0" distR="0" wp14:anchorId="404DEA0B" wp14:editId="08187DA5">
            <wp:extent cx="2753995" cy="2044065"/>
            <wp:effectExtent l="0" t="0" r="8255" b="0"/>
            <wp:docPr id="54" name="Diagram 11">
              <a:extLst xmlns:a="http://schemas.openxmlformats.org/drawingml/2006/main">
                <a:ext uri="{FF2B5EF4-FFF2-40B4-BE49-F238E27FC236}">
                  <a16:creationId xmlns:a16="http://schemas.microsoft.com/office/drawing/2014/main" id="{00000000-0008-0000-0200-00000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33"/>
              </a:graphicData>
            </a:graphic>
          </wp:inline>
        </w:drawing>
      </w:r>
      <w:r>
        <w:rPr>
          <w:noProof/>
        </w:rPr>
        <w:t xml:space="preserve"> </w:t>
      </w:r>
    </w:p>
    <w:p w14:paraId="429523BE" w14:textId="7FB74164" w:rsidR="0067606D" w:rsidRDefault="0067606D" w:rsidP="0067606D">
      <w:pPr>
        <w:pStyle w:val="DiagramFotnot"/>
      </w:pPr>
      <w:r>
        <w:t xml:space="preserve">Källor: </w:t>
      </w:r>
      <w:r w:rsidRPr="00921E47">
        <w:t>Statistiska centralbyrån</w:t>
      </w:r>
      <w:r>
        <w:t xml:space="preserve"> och egna beräkningar.</w:t>
      </w:r>
    </w:p>
    <w:p w14:paraId="6E891985" w14:textId="77777777" w:rsidR="0067606D" w:rsidRDefault="0067606D" w:rsidP="0067606D">
      <w:pPr>
        <w:pStyle w:val="Brdtext"/>
      </w:pPr>
    </w:p>
    <w:p w14:paraId="0F6B7E94" w14:textId="55AB8E5E" w:rsidR="0067606D" w:rsidRDefault="0067606D" w:rsidP="0067606D">
      <w:pPr>
        <w:pStyle w:val="Brdtext"/>
      </w:pPr>
      <w:r w:rsidRPr="00446E6A">
        <w:lastRenderedPageBreak/>
        <w:t>För hela det förhöjda grundavdraget för personer över 65</w:t>
      </w:r>
      <w:r>
        <w:t> </w:t>
      </w:r>
      <w:r w:rsidRPr="00446E6A">
        <w:t>år ser fördelningseffekterna annorlunda ut. Inklusive den nu föreslagna förstärkningen har hela det förhöjda grundavdraget störst effekt på ekonomisk standard i inkomstgrupp 2 och 3</w:t>
      </w:r>
      <w:r>
        <w:t>, se diagram 12.3</w:t>
      </w:r>
      <w:r>
        <w:fldChar w:fldCharType="begin"/>
      </w:r>
      <w:r>
        <w:fldChar w:fldCharType="separate"/>
      </w:r>
      <w:r>
        <w:t xml:space="preserve">diagram </w:t>
      </w:r>
      <w:r>
        <w:rPr>
          <w:bCs/>
          <w:noProof/>
        </w:rPr>
        <w:t>12</w:t>
      </w:r>
      <w:r>
        <w:rPr>
          <w:noProof/>
        </w:rPr>
        <w:t>.3</w:t>
      </w:r>
      <w:r>
        <w:fldChar w:fldCharType="end"/>
      </w:r>
      <w:r w:rsidRPr="00446E6A">
        <w:t xml:space="preserve">. Lägst sammantagen effekt på ekonomisk standard </w:t>
      </w:r>
      <w:r>
        <w:t>får</w:t>
      </w:r>
      <w:r w:rsidRPr="00446E6A">
        <w:t xml:space="preserve"> inkomstgrupp 10.</w:t>
      </w:r>
    </w:p>
    <w:p w14:paraId="1DFAB2D1" w14:textId="35AAC761" w:rsidR="0067606D" w:rsidRDefault="0067606D" w:rsidP="0067606D">
      <w:pPr>
        <w:pStyle w:val="Brdtextmedindrag"/>
      </w:pPr>
    </w:p>
    <w:p w14:paraId="236FE61C" w14:textId="61F58C19" w:rsidR="0067606D" w:rsidRDefault="0067606D" w:rsidP="0067606D">
      <w:pPr>
        <w:pStyle w:val="DiagramRubrik"/>
      </w:pPr>
      <w:bookmarkStart w:id="432" w:name="_Ref18586701"/>
      <w:bookmarkStart w:id="433" w:name="_Toc19290739"/>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12</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3</w:t>
      </w:r>
      <w:r>
        <w:rPr>
          <w:noProof/>
        </w:rPr>
        <w:fldChar w:fldCharType="end"/>
      </w:r>
      <w:bookmarkEnd w:id="432"/>
      <w:r>
        <w:rPr>
          <w:noProof/>
        </w:rPr>
        <w:tab/>
      </w:r>
      <w:r>
        <w:t>Förändring av ekonomisk standard av hela det förhöjda grundavdraget för personer över 65</w:t>
      </w:r>
      <w:r>
        <w:rPr>
          <w:rFonts w:ascii="Cambria" w:hAnsi="Cambria"/>
        </w:rPr>
        <w:t> </w:t>
      </w:r>
      <w:r>
        <w:t>år, inklusive den nu föreslagna förstärkningen, uppdelat på inkomstgrupper</w:t>
      </w:r>
      <w:bookmarkEnd w:id="433"/>
    </w:p>
    <w:p w14:paraId="16DB9272" w14:textId="5BF3C3D6" w:rsidR="0067606D" w:rsidRDefault="0067606D" w:rsidP="0067606D">
      <w:pPr>
        <w:pStyle w:val="DiagramUnderrubrik"/>
      </w:pPr>
      <w:r>
        <w:t>Procent</w:t>
      </w:r>
      <w:r>
        <w:tab/>
      </w:r>
    </w:p>
    <w:p w14:paraId="5E69E945" w14:textId="46045F6E" w:rsidR="0067606D" w:rsidRDefault="0067606D" w:rsidP="0067606D">
      <w:pPr>
        <w:pStyle w:val="Brdtext"/>
        <w:spacing w:line="260" w:lineRule="atLeast"/>
      </w:pPr>
      <w:r>
        <w:rPr>
          <w:noProof/>
        </w:rPr>
        <w:drawing>
          <wp:inline distT="0" distB="0" distL="0" distR="0" wp14:anchorId="27EBB991" wp14:editId="193AB8A9">
            <wp:extent cx="2753995" cy="2044065"/>
            <wp:effectExtent l="0" t="0" r="8255" b="0"/>
            <wp:docPr id="55" name="Diagram 8">
              <a:extLst xmlns:a="http://schemas.openxmlformats.org/drawingml/2006/main">
                <a:ext uri="{FF2B5EF4-FFF2-40B4-BE49-F238E27FC236}">
                  <a16:creationId xmlns:a16="http://schemas.microsoft.com/office/drawing/2014/main" id="{00000000-0008-0000-0200-00000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34"/>
              </a:graphicData>
            </a:graphic>
          </wp:inline>
        </w:drawing>
      </w:r>
      <w:r>
        <w:rPr>
          <w:noProof/>
        </w:rPr>
        <w:t xml:space="preserve"> </w:t>
      </w:r>
    </w:p>
    <w:p w14:paraId="2026F12F" w14:textId="5D323BB0" w:rsidR="0067606D" w:rsidRDefault="0067606D" w:rsidP="0067606D">
      <w:pPr>
        <w:pStyle w:val="DiagramFotnot"/>
      </w:pPr>
      <w:r>
        <w:t xml:space="preserve">Källor: </w:t>
      </w:r>
      <w:r w:rsidRPr="00921E47">
        <w:t>Statistiska centralbyrån</w:t>
      </w:r>
      <w:r>
        <w:t xml:space="preserve"> och egna beräkningar.</w:t>
      </w:r>
    </w:p>
    <w:p w14:paraId="50692E2E" w14:textId="24B628D3" w:rsidR="0067606D" w:rsidRDefault="0067606D" w:rsidP="0067606D">
      <w:pPr>
        <w:pStyle w:val="Brdtext"/>
      </w:pPr>
    </w:p>
    <w:p w14:paraId="7B48FB9E" w14:textId="099A7AA2" w:rsidR="0067606D" w:rsidRPr="00C46FE9" w:rsidRDefault="0067606D" w:rsidP="0067606D">
      <w:pPr>
        <w:pStyle w:val="Brdtext"/>
      </w:pPr>
      <w:r w:rsidRPr="00BD181B">
        <w:rPr>
          <w:i/>
        </w:rPr>
        <w:t>ESV</w:t>
      </w:r>
      <w:r>
        <w:t xml:space="preserve">, </w:t>
      </w:r>
      <w:r w:rsidRPr="00BD181B">
        <w:rPr>
          <w:i/>
        </w:rPr>
        <w:t>Arbetsgivarverket</w:t>
      </w:r>
      <w:r>
        <w:t xml:space="preserve"> och </w:t>
      </w:r>
      <w:r w:rsidRPr="00BD181B">
        <w:rPr>
          <w:i/>
        </w:rPr>
        <w:t>Konjunkturinstitutet</w:t>
      </w:r>
      <w:r>
        <w:t xml:space="preserve"> efterfrågar en analys av de samlade effekterna av det förhöjda grundavdraget. Det förstärkta grundavdraget innebär lägre skatt på inkomster för personer över 65 år. Skattesänkningen blir lika stor oavsett om inkomsten kommer från pension eller arbete. Det innebär att förslaget om ytterligare förstärkning av det förhöjda grund</w:t>
      </w:r>
      <w:r>
        <w:softHyphen/>
        <w:t>avdraget inte gör det mer lönsamt att gå i pension relativt att arbeta. Förslaget innebär dock en inkomsteffekt som i någon mån kan få en negativ effekt på arbetsutbudet bland äldre. Denna effekt bedöms, vilket även remiss</w:t>
      </w:r>
      <w:r>
        <w:softHyphen/>
        <w:t>instanserna anser, för det nuvarande förslaget vara liten. För hela det förstärkta grundavdraget blir inkomsteffekten betydligt större. Samtidigt innebär det förhöjda grundavdraget att marginalskatten har sänkts för inkomster upp till drygt 380 000 kronor per år. Det innebär att för en mycket stor majoritet av de personer som är över 65 år har det blivit mer lönsamt att arbeta vilket motverkar inkomst</w:t>
      </w:r>
      <w:r>
        <w:softHyphen/>
        <w:t xml:space="preserve">effekten. </w:t>
      </w:r>
    </w:p>
    <w:p w14:paraId="42A99BE4" w14:textId="447D58CD" w:rsidR="0067606D" w:rsidRDefault="0067606D" w:rsidP="0067606D">
      <w:pPr>
        <w:pStyle w:val="Rubrik5utannumrering"/>
      </w:pPr>
      <w:r>
        <w:t>Effekter för jämställdheten</w:t>
      </w:r>
    </w:p>
    <w:p w14:paraId="4261FA9A" w14:textId="60E32A78" w:rsidR="0067606D" w:rsidRPr="00446E6A" w:rsidRDefault="0067606D" w:rsidP="0067606D">
      <w:pPr>
        <w:pStyle w:val="Brdtext"/>
      </w:pPr>
      <w:r w:rsidRPr="00446E6A">
        <w:t>Sett ur ett individuellt perspektiv berörs omkring 1</w:t>
      </w:r>
      <w:r>
        <w:t> </w:t>
      </w:r>
      <w:r w:rsidRPr="00446E6A">
        <w:t>560</w:t>
      </w:r>
      <w:r>
        <w:t> </w:t>
      </w:r>
      <w:r w:rsidRPr="00446E6A">
        <w:t>000</w:t>
      </w:r>
      <w:r>
        <w:t> </w:t>
      </w:r>
      <w:r w:rsidRPr="00446E6A">
        <w:t>personer direkt själva eller genom en hushållsmedlem. Av dessa är ca 1</w:t>
      </w:r>
      <w:r>
        <w:t> </w:t>
      </w:r>
      <w:r w:rsidRPr="00446E6A">
        <w:t>050</w:t>
      </w:r>
      <w:r>
        <w:t> </w:t>
      </w:r>
      <w:r w:rsidRPr="00446E6A">
        <w:t xml:space="preserve">000 direkt </w:t>
      </w:r>
      <w:r w:rsidRPr="00446E6A">
        <w:t>berörda. Sammantaget är ca 62</w:t>
      </w:r>
      <w:r>
        <w:t> </w:t>
      </w:r>
      <w:r w:rsidRPr="00446E6A">
        <w:t>procent av de direkt berörda män och ca 38</w:t>
      </w:r>
      <w:r>
        <w:t> </w:t>
      </w:r>
      <w:r w:rsidRPr="00446E6A">
        <w:t>procent kvinnor. Bland de direkt berörda ökar individuell disponibel inkomst med ca 1,3</w:t>
      </w:r>
      <w:r>
        <w:t> </w:t>
      </w:r>
      <w:r w:rsidRPr="00446E6A">
        <w:t>procent. Uttryckt i kronor motsvarar det ca 4</w:t>
      </w:r>
      <w:r>
        <w:t> </w:t>
      </w:r>
      <w:r w:rsidRPr="00446E6A">
        <w:t>100</w:t>
      </w:r>
      <w:r>
        <w:t> </w:t>
      </w:r>
      <w:r w:rsidRPr="00446E6A">
        <w:t>kronor om året eller ca 350</w:t>
      </w:r>
      <w:r>
        <w:t> </w:t>
      </w:r>
      <w:r w:rsidRPr="00446E6A">
        <w:t>kronor per månad. Effekten är större för män (4</w:t>
      </w:r>
      <w:r>
        <w:t> </w:t>
      </w:r>
      <w:r w:rsidRPr="00446E6A">
        <w:t>400</w:t>
      </w:r>
      <w:r>
        <w:t> </w:t>
      </w:r>
      <w:r w:rsidRPr="00446E6A">
        <w:t>kronor per år) än för kvinnor (3</w:t>
      </w:r>
      <w:r>
        <w:t> </w:t>
      </w:r>
      <w:r w:rsidRPr="00446E6A">
        <w:t>700</w:t>
      </w:r>
      <w:r>
        <w:t> </w:t>
      </w:r>
      <w:r w:rsidRPr="00446E6A">
        <w:t>kronor per år), vilket är en effekt av att män ofta har högre pensioner än kvinnor. I procentuella termer är dock skillnade</w:t>
      </w:r>
      <w:r>
        <w:t>n i effekt</w:t>
      </w:r>
      <w:r w:rsidRPr="00446E6A">
        <w:t xml:space="preserve"> mellan kvinnor och män </w:t>
      </w:r>
      <w:r>
        <w:t>marginell</w:t>
      </w:r>
      <w:r w:rsidRPr="00446E6A">
        <w:t>. I genomsnitt ökar den individuella disponibla inkomsten med 1,3</w:t>
      </w:r>
      <w:r>
        <w:t> </w:t>
      </w:r>
      <w:r w:rsidRPr="00446E6A">
        <w:t>procent för både kvinnor och män som berörs direkt av reformen.</w:t>
      </w:r>
    </w:p>
    <w:p w14:paraId="17C4879E" w14:textId="06DD7548" w:rsidR="0067606D" w:rsidRDefault="0067606D" w:rsidP="0067606D">
      <w:pPr>
        <w:pStyle w:val="Brdtextmedindrag"/>
      </w:pPr>
      <w:r w:rsidRPr="00446E6A">
        <w:t>Utslaget på samtliga individer i åldern 20</w:t>
      </w:r>
      <w:r>
        <w:t> </w:t>
      </w:r>
      <w:r w:rsidRPr="00446E6A">
        <w:t>år och äldre, berörd eller icke berörd av reformen, innebär det en genomsnittlig ökning av den individuella disponibla inkomsten med omkring 560</w:t>
      </w:r>
      <w:r>
        <w:t> </w:t>
      </w:r>
      <w:r w:rsidRPr="00446E6A">
        <w:t>kronor per år. Effekten är större för män (740</w:t>
      </w:r>
      <w:r>
        <w:t> </w:t>
      </w:r>
      <w:r w:rsidRPr="00446E6A">
        <w:t>kronor) än för kvinnor (380</w:t>
      </w:r>
      <w:r>
        <w:t> </w:t>
      </w:r>
      <w:r w:rsidRPr="00446E6A">
        <w:t>kronor) som en konsekvens av att män i genomsnitt har högre pensioner än kvinnor och därigenom i större utsträckning berörs av reformen. Den genom</w:t>
      </w:r>
      <w:r>
        <w:softHyphen/>
      </w:r>
      <w:r w:rsidRPr="00446E6A">
        <w:t>snittliga förändringen för kvinnors individuella disponibla inkomst uppgår till 0,15</w:t>
      </w:r>
      <w:r>
        <w:t> </w:t>
      </w:r>
      <w:r w:rsidRPr="00446E6A">
        <w:t>procent medan förändringen för män är ca 0,22</w:t>
      </w:r>
      <w:r>
        <w:t> </w:t>
      </w:r>
      <w:r w:rsidRPr="00446E6A">
        <w:t>procent, se</w:t>
      </w:r>
      <w:r>
        <w:t xml:space="preserve"> </w:t>
      </w:r>
      <w:r>
        <w:fldChar w:fldCharType="begin"/>
      </w:r>
      <w:r>
        <w:instrText xml:space="preserve"> REF  _Ref16774731 \* Lower \h </w:instrText>
      </w:r>
      <w:r>
        <w:fldChar w:fldCharType="separate"/>
      </w:r>
      <w:r w:rsidR="00757DA4">
        <w:t xml:space="preserve">diagram </w:t>
      </w:r>
      <w:r w:rsidR="00757DA4">
        <w:rPr>
          <w:bCs/>
          <w:noProof/>
        </w:rPr>
        <w:t>12</w:t>
      </w:r>
      <w:r w:rsidR="00757DA4">
        <w:rPr>
          <w:noProof/>
        </w:rPr>
        <w:t>.4</w:t>
      </w:r>
      <w:r>
        <w:fldChar w:fldCharType="end"/>
      </w:r>
      <w:r w:rsidRPr="00446E6A">
        <w:t>. Reformen bidrar därmed till att försvaga den ekonomiska jämställdheten.</w:t>
      </w:r>
    </w:p>
    <w:p w14:paraId="606277C9" w14:textId="0F18F513" w:rsidR="0067606D" w:rsidRDefault="0067606D" w:rsidP="0067606D">
      <w:pPr>
        <w:pStyle w:val="Brdtextmedindrag"/>
      </w:pPr>
    </w:p>
    <w:p w14:paraId="00A705C1" w14:textId="54282906" w:rsidR="0067606D" w:rsidRDefault="0067606D" w:rsidP="0067606D">
      <w:pPr>
        <w:pStyle w:val="DiagramRubrik"/>
      </w:pPr>
      <w:bookmarkStart w:id="434" w:name="_Ref16774731"/>
      <w:bookmarkStart w:id="435" w:name="_Toc19290740"/>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12</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4</w:t>
      </w:r>
      <w:r>
        <w:rPr>
          <w:noProof/>
        </w:rPr>
        <w:fldChar w:fldCharType="end"/>
      </w:r>
      <w:bookmarkEnd w:id="434"/>
      <w:r>
        <w:rPr>
          <w:noProof/>
        </w:rPr>
        <w:tab/>
      </w:r>
      <w:r>
        <w:t>Procentuell förändring av individuell disponibel inkomst för personer över 20</w:t>
      </w:r>
      <w:r>
        <w:rPr>
          <w:rFonts w:ascii="Cambria" w:hAnsi="Cambria"/>
        </w:rPr>
        <w:t> </w:t>
      </w:r>
      <w:r>
        <w:t>år av den nu föreslagna förstärkningen, uppdelat på kvinnor och män</w:t>
      </w:r>
      <w:bookmarkEnd w:id="435"/>
    </w:p>
    <w:p w14:paraId="22947F6D" w14:textId="407DBCED" w:rsidR="0067606D" w:rsidRDefault="0067606D" w:rsidP="0067606D">
      <w:pPr>
        <w:pStyle w:val="DiagramUnderrubrik"/>
      </w:pPr>
      <w:r>
        <w:t>Procent</w:t>
      </w:r>
      <w:r>
        <w:tab/>
      </w:r>
    </w:p>
    <w:p w14:paraId="519F6049" w14:textId="6DFCFCE0" w:rsidR="0067606D" w:rsidRDefault="0067606D" w:rsidP="0067606D">
      <w:pPr>
        <w:pStyle w:val="Brdtext"/>
        <w:spacing w:line="260" w:lineRule="atLeast"/>
      </w:pPr>
      <w:r>
        <w:rPr>
          <w:noProof/>
        </w:rPr>
        <w:drawing>
          <wp:inline distT="0" distB="0" distL="0" distR="0" wp14:anchorId="01E8C317" wp14:editId="5990F4E3">
            <wp:extent cx="2753995" cy="2044065"/>
            <wp:effectExtent l="0" t="0" r="8255" b="0"/>
            <wp:docPr id="56" name="Diagram 10">
              <a:extLst xmlns:a="http://schemas.openxmlformats.org/drawingml/2006/main">
                <a:ext uri="{FF2B5EF4-FFF2-40B4-BE49-F238E27FC236}">
                  <a16:creationId xmlns:a16="http://schemas.microsoft.com/office/drawing/2014/main" id="{C62E93DF-7BA3-4E80-B752-58CB594D729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35"/>
              </a:graphicData>
            </a:graphic>
          </wp:inline>
        </w:drawing>
      </w:r>
      <w:r>
        <w:rPr>
          <w:noProof/>
        </w:rPr>
        <w:t xml:space="preserve"> </w:t>
      </w:r>
    </w:p>
    <w:p w14:paraId="6A3DAAE1" w14:textId="1C53AC76" w:rsidR="0067606D" w:rsidRDefault="0067606D" w:rsidP="0067606D">
      <w:pPr>
        <w:pStyle w:val="DiagramFotnot"/>
      </w:pPr>
      <w:r>
        <w:t>Källor: Statistiska centralbyrån och egna beräkningar.</w:t>
      </w:r>
    </w:p>
    <w:p w14:paraId="1A084AB3" w14:textId="5D8E8F86" w:rsidR="0067606D" w:rsidRDefault="0067606D" w:rsidP="0067606D">
      <w:pPr>
        <w:pStyle w:val="Brdtext"/>
      </w:pPr>
    </w:p>
    <w:p w14:paraId="41250183" w14:textId="2EA86AA5" w:rsidR="0067606D" w:rsidRDefault="0067606D" w:rsidP="0067606D">
      <w:pPr>
        <w:pStyle w:val="Brdtext"/>
      </w:pPr>
      <w:r w:rsidRPr="00446E6A">
        <w:t>För hela det förhöjda grundavdraget för personer över 65</w:t>
      </w:r>
      <w:r>
        <w:t> </w:t>
      </w:r>
      <w:r w:rsidRPr="00446E6A">
        <w:t>år, inklusive den nu föreslagna förstärkningen, ser fördelningseffekterna mellan män och kvinnor annorlunda ut. Den genom</w:t>
      </w:r>
      <w:r>
        <w:softHyphen/>
      </w:r>
      <w:r w:rsidRPr="00446E6A">
        <w:t>snittliga förändringen för kvinnors individuella disponibla inkomst uppgår till 1,88</w:t>
      </w:r>
      <w:r>
        <w:t> </w:t>
      </w:r>
      <w:r w:rsidRPr="00446E6A">
        <w:t xml:space="preserve">procent </w:t>
      </w:r>
      <w:r w:rsidRPr="00446E6A">
        <w:lastRenderedPageBreak/>
        <w:t>medan förändringen för män är ca 1,52</w:t>
      </w:r>
      <w:r>
        <w:t> </w:t>
      </w:r>
      <w:r w:rsidRPr="00446E6A">
        <w:t xml:space="preserve">procent, se </w:t>
      </w:r>
      <w:r>
        <w:fldChar w:fldCharType="begin"/>
      </w:r>
      <w:r>
        <w:instrText xml:space="preserve"> REF  _Ref16774746 \* Lower \h </w:instrText>
      </w:r>
      <w:r>
        <w:fldChar w:fldCharType="separate"/>
      </w:r>
      <w:r w:rsidR="00757DA4">
        <w:t xml:space="preserve">diagram </w:t>
      </w:r>
      <w:r w:rsidR="00757DA4">
        <w:rPr>
          <w:bCs/>
          <w:noProof/>
        </w:rPr>
        <w:t>12</w:t>
      </w:r>
      <w:r w:rsidR="00757DA4">
        <w:rPr>
          <w:noProof/>
        </w:rPr>
        <w:t>.5</w:t>
      </w:r>
      <w:r>
        <w:fldChar w:fldCharType="end"/>
      </w:r>
      <w:r w:rsidRPr="00446E6A">
        <w:t>.</w:t>
      </w:r>
    </w:p>
    <w:p w14:paraId="2D26FAC9" w14:textId="4B6FAE16" w:rsidR="0067606D" w:rsidRDefault="0067606D" w:rsidP="0067606D">
      <w:pPr>
        <w:pStyle w:val="Brdtextmedindrag"/>
      </w:pPr>
    </w:p>
    <w:p w14:paraId="3BA4E737" w14:textId="00EB1A91" w:rsidR="0067606D" w:rsidRDefault="0067606D" w:rsidP="0067606D">
      <w:pPr>
        <w:pStyle w:val="DiagramRubrik"/>
      </w:pPr>
      <w:bookmarkStart w:id="436" w:name="_Ref16774746"/>
      <w:bookmarkStart w:id="437" w:name="_Toc19290741"/>
      <w:r>
        <w:t xml:space="preserve">Diagram </w:t>
      </w:r>
      <w:r>
        <w:rPr>
          <w:bCs/>
          <w:noProof/>
        </w:rPr>
        <w:fldChar w:fldCharType="begin"/>
      </w:r>
      <w:r>
        <w:rPr>
          <w:bCs/>
          <w:noProof/>
        </w:rPr>
        <w:instrText xml:space="preserve"> STYLEREF "Rubrik 1"\n \* MERGEFORMAT </w:instrText>
      </w:r>
      <w:r>
        <w:rPr>
          <w:bCs/>
          <w:noProof/>
        </w:rPr>
        <w:fldChar w:fldCharType="separate"/>
      </w:r>
      <w:r w:rsidR="00757DA4">
        <w:rPr>
          <w:bCs/>
          <w:noProof/>
        </w:rPr>
        <w:t>12</w:t>
      </w:r>
      <w:r>
        <w:rPr>
          <w:bCs/>
          <w:noProof/>
        </w:rPr>
        <w:fldChar w:fldCharType="end"/>
      </w:r>
      <w:r>
        <w:rPr>
          <w:noProof/>
        </w:rPr>
        <w:t>.</w:t>
      </w:r>
      <w:r>
        <w:rPr>
          <w:noProof/>
        </w:rPr>
        <w:fldChar w:fldCharType="begin"/>
      </w:r>
      <w:r>
        <w:rPr>
          <w:noProof/>
        </w:rPr>
        <w:instrText xml:space="preserve"> SEQ Diagram \* ARABIC \s 1 </w:instrText>
      </w:r>
      <w:r>
        <w:rPr>
          <w:noProof/>
        </w:rPr>
        <w:fldChar w:fldCharType="separate"/>
      </w:r>
      <w:r w:rsidR="00757DA4">
        <w:rPr>
          <w:noProof/>
        </w:rPr>
        <w:t>5</w:t>
      </w:r>
      <w:r>
        <w:rPr>
          <w:noProof/>
        </w:rPr>
        <w:fldChar w:fldCharType="end"/>
      </w:r>
      <w:bookmarkEnd w:id="436"/>
      <w:r>
        <w:rPr>
          <w:noProof/>
        </w:rPr>
        <w:tab/>
      </w:r>
      <w:r>
        <w:t>Procentuell förändring av individuell disponibel inkomst för personer över 20</w:t>
      </w:r>
      <w:r>
        <w:rPr>
          <w:rFonts w:ascii="Cambria" w:hAnsi="Cambria"/>
        </w:rPr>
        <w:t> </w:t>
      </w:r>
      <w:r>
        <w:t>år av hela det förhöjda grundavdraget, inklusive den nu föreslagna förstärkningen, uppdelat på kvinnor och män</w:t>
      </w:r>
      <w:bookmarkEnd w:id="437"/>
    </w:p>
    <w:p w14:paraId="4046FF26" w14:textId="521A046C" w:rsidR="0067606D" w:rsidRDefault="0067606D" w:rsidP="0067606D">
      <w:pPr>
        <w:pStyle w:val="DiagramUnderrubrik"/>
      </w:pPr>
      <w:r>
        <w:t>Procent</w:t>
      </w:r>
      <w:r>
        <w:tab/>
      </w:r>
    </w:p>
    <w:p w14:paraId="53DE891D" w14:textId="2AA53E13" w:rsidR="0067606D" w:rsidRDefault="0067606D" w:rsidP="0067606D">
      <w:pPr>
        <w:pStyle w:val="Brdtext"/>
        <w:spacing w:line="260" w:lineRule="atLeast"/>
      </w:pPr>
      <w:r>
        <w:rPr>
          <w:noProof/>
        </w:rPr>
        <w:drawing>
          <wp:inline distT="0" distB="0" distL="0" distR="0" wp14:anchorId="58A9BA42" wp14:editId="025B5E0E">
            <wp:extent cx="2753995" cy="2044065"/>
            <wp:effectExtent l="0" t="0" r="8255" b="0"/>
            <wp:docPr id="57" name="Diagram 9">
              <a:extLst xmlns:a="http://schemas.openxmlformats.org/drawingml/2006/main">
                <a:ext uri="{FF2B5EF4-FFF2-40B4-BE49-F238E27FC236}">
                  <a16:creationId xmlns:a16="http://schemas.microsoft.com/office/drawing/2014/main" id="{807010C3-384E-4669-98B7-A40FE4C2C7E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36"/>
              </a:graphicData>
            </a:graphic>
          </wp:inline>
        </w:drawing>
      </w:r>
      <w:r>
        <w:rPr>
          <w:noProof/>
        </w:rPr>
        <w:t xml:space="preserve"> </w:t>
      </w:r>
    </w:p>
    <w:p w14:paraId="1B3EFFC5" w14:textId="4CE02452" w:rsidR="0067606D" w:rsidRDefault="0067606D" w:rsidP="0067606D">
      <w:pPr>
        <w:pStyle w:val="DiagramFotnot"/>
      </w:pPr>
      <w:r>
        <w:t xml:space="preserve">Källor: </w:t>
      </w:r>
      <w:r w:rsidRPr="00921E47">
        <w:t>Statistiska centralbyrån</w:t>
      </w:r>
      <w:r>
        <w:t xml:space="preserve"> och egna beräkningar.</w:t>
      </w:r>
    </w:p>
    <w:p w14:paraId="35D2789B" w14:textId="08CBB14D" w:rsidR="0067606D" w:rsidRDefault="0067606D" w:rsidP="0067606D">
      <w:pPr>
        <w:pStyle w:val="Rubrik5utannumrering"/>
      </w:pPr>
      <w:r>
        <w:t>Effekter för miljön</w:t>
      </w:r>
    </w:p>
    <w:p w14:paraId="095D9DA2" w14:textId="376971B3" w:rsidR="0067606D" w:rsidRDefault="0067606D" w:rsidP="0067606D">
      <w:pPr>
        <w:pStyle w:val="Brdtext"/>
      </w:pPr>
      <w:r w:rsidRPr="00446E6A">
        <w:t>Förslaget bedöms inte ha någon miljöpåverkan</w:t>
      </w:r>
      <w:r>
        <w:t>.</w:t>
      </w:r>
    </w:p>
    <w:p w14:paraId="633BABDA" w14:textId="35861D16" w:rsidR="0067606D" w:rsidRDefault="0067606D" w:rsidP="0067606D">
      <w:pPr>
        <w:pStyle w:val="Rubrik5utannumrering"/>
      </w:pPr>
      <w:r>
        <w:t>Effekter för myndigheter och de allmänna förvaltningsdomstolarna</w:t>
      </w:r>
    </w:p>
    <w:p w14:paraId="7516A251" w14:textId="4B1E26C4" w:rsidR="0067606D" w:rsidRDefault="0067606D" w:rsidP="0067606D">
      <w:pPr>
        <w:pStyle w:val="Brdtext"/>
      </w:pPr>
      <w:r w:rsidRPr="00446E6A">
        <w:t>En förstärkning av det förhöjda grundavdraget för pensionärer medför endast marginella förändringar för Skatteverket och ingår i den anpassning som årligen görs på grund av ny eller förändrad lagstiftning. Eventuella tillkommande utgifter för Skatteverket ska hanteras inom befintliga ekonomiska ramar. För de allmänna förvaltningsdomstolarna bedöms förslaget inte få någon budgetpåverkan.</w:t>
      </w:r>
    </w:p>
    <w:p w14:paraId="5EC20026" w14:textId="0DC8C19D" w:rsidR="0067606D" w:rsidRDefault="0067606D" w:rsidP="0067606D">
      <w:pPr>
        <w:pStyle w:val="Rubrik5utannumrering"/>
      </w:pPr>
      <w:r>
        <w:t>Förslagets förenlighet med EU-rätten</w:t>
      </w:r>
    </w:p>
    <w:p w14:paraId="69B84D2B" w14:textId="5247CCC1" w:rsidR="0067606D" w:rsidRPr="00446E6A" w:rsidRDefault="0067606D" w:rsidP="0067606D">
      <w:pPr>
        <w:pStyle w:val="Brdtext"/>
      </w:pPr>
      <w:r w:rsidRPr="00446E6A">
        <w:t>Förslaget bedöms vara förenligt med det EU-rättsliga regelverket</w:t>
      </w:r>
      <w:r>
        <w:t>.</w:t>
      </w:r>
    </w:p>
    <w:p w14:paraId="764D18CD" w14:textId="4E702DCA" w:rsidR="0067606D" w:rsidRDefault="0067606D" w:rsidP="0067606D">
      <w:pPr>
        <w:pStyle w:val="Rubrik2"/>
      </w:pPr>
      <w:bookmarkStart w:id="438" w:name="_Toc19298910"/>
      <w:r>
        <w:t>Krav på elektronisk betalning för rätt till rut- och rotavdrag</w:t>
      </w:r>
      <w:bookmarkEnd w:id="438"/>
    </w:p>
    <w:p w14:paraId="4099747A" w14:textId="4FF6FE25" w:rsidR="0067606D" w:rsidRDefault="0067606D" w:rsidP="0067606D">
      <w:pPr>
        <w:pStyle w:val="Rubrik3"/>
        <w:spacing w:before="0"/>
      </w:pPr>
      <w:bookmarkStart w:id="439" w:name="_Toc19298911"/>
      <w:r>
        <w:t>Ärendet och dess beredning</w:t>
      </w:r>
      <w:bookmarkEnd w:id="439"/>
    </w:p>
    <w:p w14:paraId="7C1DCAC6" w14:textId="07C9E45F" w:rsidR="0067606D" w:rsidRDefault="0067606D" w:rsidP="0067606D">
      <w:pPr>
        <w:pStyle w:val="Brdtext"/>
      </w:pPr>
      <w:r>
        <w:t>Regeringen beslutade den 24 september 2015 att tillsätta en särskild utredare med uppdrag att göra en översyn av välfärdsstatens förmåga att stå emot organiserad och systematisk ekonomisk brottslighet (dir. 2015:96).</w:t>
      </w:r>
    </w:p>
    <w:p w14:paraId="51FC1520" w14:textId="6B6865C6" w:rsidR="0067606D" w:rsidRDefault="0067606D" w:rsidP="0067606D">
      <w:pPr>
        <w:pStyle w:val="Brdtextmedindrag"/>
      </w:pPr>
      <w:r>
        <w:t xml:space="preserve">Utredningen om organiserad och systematisk ekonomisk brottslighet mot välfärden, </w:t>
      </w:r>
      <w:r>
        <w:t xml:space="preserve">överlämnade den 5 maj 2017 betänkandet Kvalificerad välfärdsbrottslighet – förebygga, förhindra, upptäcka och beivra (SOU 2017:37). </w:t>
      </w:r>
    </w:p>
    <w:p w14:paraId="4EC34078" w14:textId="419A00A4" w:rsidR="0067606D" w:rsidRDefault="0067606D" w:rsidP="0067606D">
      <w:pPr>
        <w:pStyle w:val="Brdtextmedindrag"/>
      </w:pPr>
      <w:r>
        <w:t xml:space="preserve">En sammanfattning av relevanta delar av betänkandet finns i </w:t>
      </w:r>
      <w:r w:rsidRPr="00E94872">
        <w:rPr>
          <w:i/>
        </w:rPr>
        <w:t>bilaga</w:t>
      </w:r>
      <w:r>
        <w:rPr>
          <w:i/>
        </w:rPr>
        <w:t> </w:t>
      </w:r>
      <w:r w:rsidRPr="00E94872">
        <w:rPr>
          <w:i/>
        </w:rPr>
        <w:t>6 avsnitt</w:t>
      </w:r>
      <w:r>
        <w:rPr>
          <w:i/>
        </w:rPr>
        <w:t> </w:t>
      </w:r>
      <w:r w:rsidRPr="00E94872">
        <w:rPr>
          <w:i/>
        </w:rPr>
        <w:t>1</w:t>
      </w:r>
      <w:r w:rsidRPr="00E94872">
        <w:t>.</w:t>
      </w:r>
      <w:r>
        <w:t xml:space="preserve"> Relevanta delar av betänkandets lagförslag finns i </w:t>
      </w:r>
      <w:r w:rsidRPr="00E94872">
        <w:rPr>
          <w:i/>
        </w:rPr>
        <w:t>bilaga</w:t>
      </w:r>
      <w:r>
        <w:rPr>
          <w:i/>
        </w:rPr>
        <w:t> </w:t>
      </w:r>
      <w:r w:rsidRPr="00E94872">
        <w:rPr>
          <w:i/>
        </w:rPr>
        <w:t>6</w:t>
      </w:r>
      <w:r>
        <w:rPr>
          <w:i/>
        </w:rPr>
        <w:t xml:space="preserve"> </w:t>
      </w:r>
      <w:r w:rsidRPr="00E94872">
        <w:rPr>
          <w:i/>
        </w:rPr>
        <w:t>avsnitt</w:t>
      </w:r>
      <w:r>
        <w:rPr>
          <w:i/>
        </w:rPr>
        <w:t> </w:t>
      </w:r>
      <w:r w:rsidRPr="00E94872">
        <w:rPr>
          <w:i/>
        </w:rPr>
        <w:t>2</w:t>
      </w:r>
      <w:r w:rsidRPr="00E94872">
        <w:t>. Betänkandet har remissbehan</w:t>
      </w:r>
      <w:r>
        <w:t xml:space="preserve">dlats. En förteckning över remissinstanserna finns i </w:t>
      </w:r>
      <w:r w:rsidRPr="00E94872">
        <w:rPr>
          <w:i/>
        </w:rPr>
        <w:t>bilaga</w:t>
      </w:r>
      <w:r>
        <w:rPr>
          <w:i/>
        </w:rPr>
        <w:t> </w:t>
      </w:r>
      <w:r w:rsidRPr="00E94872">
        <w:rPr>
          <w:i/>
        </w:rPr>
        <w:t>6 avsnitt</w:t>
      </w:r>
      <w:r>
        <w:rPr>
          <w:i/>
        </w:rPr>
        <w:t> </w:t>
      </w:r>
      <w:r w:rsidRPr="00E94872">
        <w:rPr>
          <w:i/>
        </w:rPr>
        <w:t>3</w:t>
      </w:r>
      <w:r w:rsidRPr="00E94872">
        <w:t>. Remissyttrandena</w:t>
      </w:r>
      <w:r>
        <w:t xml:space="preserve"> finns tillgängliga i lagstiftningsärendet hos Justitie</w:t>
      </w:r>
      <w:r>
        <w:softHyphen/>
        <w:t xml:space="preserve">departementet (Ju2017/04129/KRIM). </w:t>
      </w:r>
    </w:p>
    <w:p w14:paraId="5180A8BB" w14:textId="43B0E264" w:rsidR="0067606D" w:rsidRDefault="0067606D" w:rsidP="0067606D">
      <w:pPr>
        <w:pStyle w:val="Brdtextmedindrag"/>
      </w:pPr>
      <w:r>
        <w:t>I denna proposition behandlar regeringen utredningens förslag i fråga om ett krav på elektronisk betalning för rätt till skattereduktion i samband med rut- och rotarbeten. Regeringen har tidigare, utifrån utredningens betänkande, infört ett krav på elektronisk betalning för löneutbetalningar för vissa arbetsmarknads</w:t>
      </w:r>
      <w:r>
        <w:softHyphen/>
        <w:t>politiska stöd samt gjort en förändring i instruktionen för Centrala studiestödsnämnden som innebär att myndigheten ska motverka bidragsbrott och säkerställa att felaktiga utbetalningar inte görs. Regeringen har även genomfört åtgärder för att öka kvaliteten i folk</w:t>
      </w:r>
      <w:r>
        <w:softHyphen/>
        <w:t>bokföringen samt infört en skyldighet för Skatteverket att anmäla brott vid rut- och rotavdrag. Övriga delar av betänkandet är föremål för fortsatt beredning inom Regeringskansliet.</w:t>
      </w:r>
    </w:p>
    <w:p w14:paraId="7AEC2767" w14:textId="244245D5" w:rsidR="0067606D" w:rsidRDefault="0067606D" w:rsidP="0067606D">
      <w:pPr>
        <w:pStyle w:val="Rubrik5utannumrering"/>
      </w:pPr>
      <w:r>
        <w:t>Lagrådet</w:t>
      </w:r>
    </w:p>
    <w:p w14:paraId="787099AD" w14:textId="2828B633" w:rsidR="0067606D" w:rsidRDefault="0067606D" w:rsidP="0067606D">
      <w:pPr>
        <w:pStyle w:val="Brdtext"/>
      </w:pPr>
      <w:r>
        <w:t xml:space="preserve">Regeringen beslutade den 17 maj 2018 att inhämta Lagrådets yttrande över det lagförslag som finns i </w:t>
      </w:r>
      <w:r w:rsidRPr="00DD28B0">
        <w:rPr>
          <w:i/>
        </w:rPr>
        <w:t>bilaga 6 avsnitt 4</w:t>
      </w:r>
      <w:r w:rsidRPr="00DD28B0">
        <w:t>.</w:t>
      </w:r>
      <w:r>
        <w:t xml:space="preserve"> Lagrådets yttrande finns i </w:t>
      </w:r>
      <w:r w:rsidRPr="00DD28B0">
        <w:rPr>
          <w:i/>
        </w:rPr>
        <w:t>bilaga 6 avsnitt 5</w:t>
      </w:r>
      <w:r w:rsidRPr="00DD28B0">
        <w:t>.</w:t>
      </w:r>
      <w:r>
        <w:t xml:space="preserve"> Regeringen har följt Lagrådets synpunkter som behandlas i författningskommentaren till inkomstskatte</w:t>
      </w:r>
      <w:r>
        <w:softHyphen/>
        <w:t>lagen.</w:t>
      </w:r>
    </w:p>
    <w:p w14:paraId="071D7A14" w14:textId="559E596F" w:rsidR="0067606D" w:rsidRDefault="0067606D" w:rsidP="0067606D">
      <w:pPr>
        <w:pStyle w:val="Rubrik3"/>
      </w:pPr>
      <w:bookmarkStart w:id="440" w:name="_Toc19298912"/>
      <w:r w:rsidRPr="00A80F19">
        <w:t>Skattereduktion för hushållsarbete</w:t>
      </w:r>
      <w:bookmarkEnd w:id="440"/>
    </w:p>
    <w:p w14:paraId="36D9DBCE" w14:textId="270610E9" w:rsidR="0067606D" w:rsidRDefault="0067606D" w:rsidP="0067606D">
      <w:pPr>
        <w:pStyle w:val="Rubrik5utannumrering"/>
      </w:pPr>
      <w:r>
        <w:t>Rut- och rotavdrag</w:t>
      </w:r>
    </w:p>
    <w:p w14:paraId="7E891653" w14:textId="61D0BF57" w:rsidR="0067606D" w:rsidRPr="00A80F19" w:rsidRDefault="0067606D" w:rsidP="0067606D">
      <w:pPr>
        <w:pStyle w:val="Brdtext"/>
      </w:pPr>
      <w:r w:rsidRPr="00A80F19">
        <w:t>Den 1 juli 2007 trädde det s.k. rutavdraget i kraft. Det följdes av rotavdraget som gäller fr.o.m. den 8</w:t>
      </w:r>
      <w:r>
        <w:t xml:space="preserve"> </w:t>
      </w:r>
      <w:r w:rsidRPr="00A80F19">
        <w:t>december 2008. Rut- och rotavdragen benämns gemensamt husavdraget. De materiella bestäm</w:t>
      </w:r>
      <w:r>
        <w:softHyphen/>
      </w:r>
      <w:r w:rsidRPr="00A80F19">
        <w:t>melserna om husavdraget, dvs. skattereduktion för hushållsarbete, finns i 67</w:t>
      </w:r>
      <w:r>
        <w:t> </w:t>
      </w:r>
      <w:r w:rsidRPr="00A80F19">
        <w:t>kap. 11–19</w:t>
      </w:r>
      <w:r>
        <w:t> </w:t>
      </w:r>
      <w:r w:rsidRPr="00A80F19">
        <w:t xml:space="preserve">§§ inkomstskattelagen (1999:1229), förkortad IL. </w:t>
      </w:r>
    </w:p>
    <w:p w14:paraId="6C2A59E6" w14:textId="33C17806" w:rsidR="0067606D" w:rsidRDefault="0067606D" w:rsidP="0067606D">
      <w:pPr>
        <w:pStyle w:val="Brdtextmedindrag"/>
      </w:pPr>
      <w:r w:rsidRPr="00A80F19">
        <w:t xml:space="preserve">Rutavdraget omfattar följande arbeten. </w:t>
      </w:r>
    </w:p>
    <w:p w14:paraId="421E39C9" w14:textId="77777777" w:rsidR="0067606D" w:rsidRDefault="0067606D" w:rsidP="0067606D">
      <w:pPr>
        <w:pStyle w:val="Strecklista"/>
      </w:pPr>
      <w:r w:rsidRPr="00E60249">
        <w:rPr>
          <w:rStyle w:val="StrecklistaChar"/>
        </w:rPr>
        <w:t>Enklare städarbete eller annat rengöringsarbete samt flyttstädning som utförs i bostaden.</w:t>
      </w:r>
      <w:r w:rsidRPr="00A80F19">
        <w:t xml:space="preserve"> </w:t>
      </w:r>
    </w:p>
    <w:p w14:paraId="501C5483" w14:textId="77777777" w:rsidR="0067606D" w:rsidRDefault="0067606D" w:rsidP="0067606D">
      <w:pPr>
        <w:pStyle w:val="Strecklista"/>
      </w:pPr>
      <w:r w:rsidRPr="00A80F19">
        <w:lastRenderedPageBreak/>
        <w:t>Vård av kläder och hemtextilier när vården utförs i bostaden.</w:t>
      </w:r>
    </w:p>
    <w:p w14:paraId="3983A511" w14:textId="77777777" w:rsidR="0067606D" w:rsidRDefault="0067606D" w:rsidP="0067606D">
      <w:pPr>
        <w:pStyle w:val="Strecklista"/>
      </w:pPr>
      <w:r w:rsidRPr="00A80F19">
        <w:t xml:space="preserve">Snöskottning som utförs i nära anslutning till bostaden. </w:t>
      </w:r>
    </w:p>
    <w:p w14:paraId="6E81DEFE" w14:textId="52D0D6D7" w:rsidR="0067606D" w:rsidRDefault="0067606D" w:rsidP="0067606D">
      <w:pPr>
        <w:pStyle w:val="Strecklista"/>
      </w:pPr>
      <w:r>
        <w:t xml:space="preserve">Häck- och gräsklippning, </w:t>
      </w:r>
      <w:r w:rsidRPr="00A80F19">
        <w:t xml:space="preserve">krattning och ogräsrensning </w:t>
      </w:r>
      <w:r>
        <w:t xml:space="preserve">samt beskärning och borttagande av träd och buskar </w:t>
      </w:r>
      <w:r w:rsidRPr="00A80F19">
        <w:t>som utförs på tomt eller i trädgård i nära anslutning till bostaden.</w:t>
      </w:r>
    </w:p>
    <w:p w14:paraId="0B38373D" w14:textId="77777777" w:rsidR="0067606D" w:rsidRDefault="0067606D" w:rsidP="0067606D">
      <w:pPr>
        <w:pStyle w:val="Strecklista"/>
      </w:pPr>
      <w:r w:rsidRPr="00A80F19">
        <w:t xml:space="preserve">Barnpassning som inte mer än i ringa omfattning innefattar hjälp med läxor och annat skolarbete och som utförs i eller i nära anslutning till bostaden samt lämning och hämtning till och från förskola, skola, fritidsaktiviteter eller liknande. </w:t>
      </w:r>
    </w:p>
    <w:p w14:paraId="563BB9DE" w14:textId="77777777" w:rsidR="0067606D" w:rsidRDefault="0067606D" w:rsidP="0067606D">
      <w:pPr>
        <w:pStyle w:val="Strecklista"/>
      </w:pPr>
      <w:r w:rsidRPr="00A80F19">
        <w:t xml:space="preserve">Annan omsorg och tillsyn än barnpassning som en fysisk person behöver och som utförs i eller i nära anslutning till bostaden eller i samband med promenader, bankbesök, besök vid vårdcentral eller andra liknande enklare ärenden. </w:t>
      </w:r>
    </w:p>
    <w:p w14:paraId="006CE9D3" w14:textId="77777777" w:rsidR="0067606D" w:rsidRDefault="0067606D" w:rsidP="0067606D">
      <w:pPr>
        <w:pStyle w:val="Strecklista"/>
      </w:pPr>
      <w:r w:rsidRPr="00A80F19">
        <w:t>Flytt av bohag och annat lösöre mellan bostäder samt till och från magasinering i samband med flytt mellan bostäder.</w:t>
      </w:r>
    </w:p>
    <w:p w14:paraId="470B6681" w14:textId="63D8C16F" w:rsidR="0067606D" w:rsidRDefault="0067606D" w:rsidP="0067606D">
      <w:pPr>
        <w:pStyle w:val="Strecklista"/>
      </w:pPr>
      <w:r w:rsidRPr="00A80F19">
        <w:t>Arbete som avser installation, reparation och underhåll av data- och informations</w:t>
      </w:r>
      <w:r>
        <w:softHyphen/>
      </w:r>
      <w:r w:rsidRPr="00A80F19">
        <w:t>teknisk utrustning</w:t>
      </w:r>
      <w:r>
        <w:t xml:space="preserve">, </w:t>
      </w:r>
      <w:bookmarkStart w:id="441" w:name="_Hlk13044801"/>
      <w:r>
        <w:t>dataprogram och dataförbindelser samt handledning och rådgivning</w:t>
      </w:r>
      <w:r w:rsidRPr="00A80F19">
        <w:t xml:space="preserve"> </w:t>
      </w:r>
      <w:bookmarkEnd w:id="441"/>
      <w:r w:rsidRPr="00A80F19">
        <w:t>i samband med sådant arbete, när arbetet, handledningen och rådgivningen utförs i eller i nära anslutning till bostaden.</w:t>
      </w:r>
    </w:p>
    <w:p w14:paraId="33E9A9D8" w14:textId="2D418EAE" w:rsidR="0067606D" w:rsidRPr="00A80F19" w:rsidRDefault="0067606D" w:rsidP="0067606D">
      <w:pPr>
        <w:pStyle w:val="Strecklista"/>
      </w:pPr>
      <w:r w:rsidRPr="00A80F19">
        <w:t xml:space="preserve">Reparation och underhåll av vitvaror som utförs i bostaden. </w:t>
      </w:r>
    </w:p>
    <w:p w14:paraId="2625833C" w14:textId="7DFE46B3" w:rsidR="0067606D" w:rsidRPr="00A80F19" w:rsidRDefault="0067606D" w:rsidP="0067606D">
      <w:pPr>
        <w:pStyle w:val="Brdtextefterstrecklista"/>
      </w:pPr>
      <w:r w:rsidRPr="00A80F19">
        <w:t>Rotavdrag lämnas för reparation, underhåll samt om- och tillbyggnad av vissa bostäder. För att omfattas av skattereduktionen ska rotarbetet avse ett småhus eller en ägarlägenhet som ägs av den som ansöker om eller begär</w:t>
      </w:r>
      <w:r>
        <w:t xml:space="preserve"> </w:t>
      </w:r>
      <w:r w:rsidRPr="00A80F19">
        <w:t xml:space="preserve">skattereduktion. Eftersom husavdragets subvention riktas mot arbete omfattar avdraget bara kostnader för arbete, inklusive mervärdesskatt, och inte kostnader för material, utrustning och resor. </w:t>
      </w:r>
    </w:p>
    <w:p w14:paraId="2EC384E6" w14:textId="36CB4F95" w:rsidR="0067606D" w:rsidRDefault="0067606D" w:rsidP="0067606D">
      <w:pPr>
        <w:pStyle w:val="Brdtextmedindrag"/>
      </w:pPr>
      <w:r w:rsidRPr="00A80F19">
        <w:t>Det finns tre olika spår inom husavdrags</w:t>
      </w:r>
      <w:r>
        <w:softHyphen/>
      </w:r>
      <w:r w:rsidRPr="00A80F19">
        <w:t>systemet. För det första kan den enskilde anlita en näringsidkare som när avtalet om arbetet träffas eller när ersättningen betalas ut är godkänd för F-skatt eller, om arbetet utförs utanför Sverige och utföraren inte har bedrivit närings</w:t>
      </w:r>
      <w:r>
        <w:softHyphen/>
      </w:r>
      <w:r w:rsidRPr="00A80F19">
        <w:t xml:space="preserve">verksamhet i Sverige, har intyg eller någon annan handling som visar att företaget i fråga om skatter </w:t>
      </w:r>
      <w:r w:rsidRPr="00A80F19">
        <w:t>och avgifter i sitt hemland genomgår mot</w:t>
      </w:r>
      <w:r>
        <w:softHyphen/>
      </w:r>
      <w:r w:rsidRPr="00A80F19">
        <w:t>svarande kontroll som den som är godkänd för F-skatt. För det andra kan den enskilde anlita en privatperson som inte är godkänd för F-skatt (däremot inte en näringsidkare som av någon anledning inte är godkänd för F-skatt). För det tredje kan den enskilde få tjänsterna tillhanda</w:t>
      </w:r>
      <w:r>
        <w:softHyphen/>
      </w:r>
      <w:r w:rsidRPr="00A80F19">
        <w:t>hållna som en skattepliktig löneförmån av sin arbetsgivare.</w:t>
      </w:r>
    </w:p>
    <w:p w14:paraId="664295EA" w14:textId="6D893D62" w:rsidR="0067606D" w:rsidRDefault="0067606D" w:rsidP="0067606D">
      <w:pPr>
        <w:pStyle w:val="Rubrik5utannumrering"/>
      </w:pPr>
      <w:r w:rsidRPr="00E60249">
        <w:t>Skattereduktion och utbetalning enligt fakturamodellen</w:t>
      </w:r>
    </w:p>
    <w:p w14:paraId="245BC286" w14:textId="7A4442AD" w:rsidR="0067606D" w:rsidRPr="00E60249" w:rsidRDefault="0067606D" w:rsidP="0067606D">
      <w:pPr>
        <w:pStyle w:val="Brdtext"/>
      </w:pPr>
      <w:r>
        <w:t>Rut- och rot</w:t>
      </w:r>
      <w:r w:rsidRPr="00E60249">
        <w:t>avdrage</w:t>
      </w:r>
      <w:r>
        <w:t>n</w:t>
      </w:r>
      <w:r w:rsidRPr="00E60249">
        <w:t xml:space="preserve"> ges genom skatte</w:t>
      </w:r>
      <w:r>
        <w:softHyphen/>
      </w:r>
      <w:r w:rsidRPr="00E60249">
        <w:t>reduktion. Utbetalning i samband med skattereduktion görs enligt den s.k. faktura</w:t>
      </w:r>
      <w:r>
        <w:softHyphen/>
      </w:r>
      <w:r w:rsidRPr="00E60249">
        <w:t>modellen reglerat i lagen (2009:194) om förfarandet vid skattereduktion för hushålls</w:t>
      </w:r>
      <w:r>
        <w:softHyphen/>
      </w:r>
      <w:r w:rsidRPr="00E60249">
        <w:t>arbete. Fakturamodellen för skatte</w:t>
      </w:r>
      <w:r>
        <w:softHyphen/>
      </w:r>
      <w:r w:rsidRPr="00E60249">
        <w:t>reduktion för utfört arbete innebär i princip att en köpare i praktiken får en preliminär skatte</w:t>
      </w:r>
      <w:r>
        <w:softHyphen/>
      </w:r>
      <w:r w:rsidRPr="00E60249">
        <w:t xml:space="preserve">reduktion direkt vid köpet genom att han eller hon bara betalar en del av arbetskostnaden till utföraren. När arbetet är utfört och kunden betalat sin del av arbetskostnaden ansöker utföraren om utbetalning från Skatteverket för den del av arbetskostnaden som kunden inte har betalat. I och med att Skatteverket betalar ut ersättning till utföraren tillgodoförs köparen även formellt en preliminär skattereduktion. Uppgift om preliminär skattereduktion förtrycks i köparens inkomstdeklaration. I samband med beskattningsbeslutet medges köparen slutlig skattereduktion med ett belopp motsvarande den preliminära skattereduktionen förutsatt att köparens slutliga skatt räcker för att tillgodoföra den preliminära skattereduktionen. </w:t>
      </w:r>
    </w:p>
    <w:p w14:paraId="6F42473F" w14:textId="4A19FA98" w:rsidR="0067606D" w:rsidRPr="00E60249" w:rsidRDefault="0067606D" w:rsidP="0067606D">
      <w:pPr>
        <w:pStyle w:val="Brdtextmedindrag"/>
      </w:pPr>
      <w:r w:rsidRPr="00E60249">
        <w:t>Enligt 6</w:t>
      </w:r>
      <w:r>
        <w:t> </w:t>
      </w:r>
      <w:r w:rsidRPr="00E60249">
        <w:t>§ lagen om förfarandet vid skatte</w:t>
      </w:r>
      <w:r>
        <w:softHyphen/>
      </w:r>
      <w:r w:rsidRPr="00E60249">
        <w:t>reduktion för hushållsarbete får en sådan utförare som anges i 67</w:t>
      </w:r>
      <w:r>
        <w:t> </w:t>
      </w:r>
      <w:r w:rsidRPr="00E60249">
        <w:t>kap. 16</w:t>
      </w:r>
      <w:r>
        <w:t> </w:t>
      </w:r>
      <w:r w:rsidRPr="00E60249">
        <w:t>§ 1 och 17</w:t>
      </w:r>
      <w:r>
        <w:t> </w:t>
      </w:r>
      <w:r w:rsidRPr="00E60249">
        <w:t>§ IL begära utbetalning från Skatteverket om den som kan ha rätt till skattereduktion för hushållsarbete (köparen) inte har betalat hela utgiften för hushållsarbetet. Begäran om utbetalning enligt lagen kan således endast bli aktuell i två fall. Det första fallet, som omfattas av 67</w:t>
      </w:r>
      <w:r>
        <w:t> </w:t>
      </w:r>
      <w:r w:rsidRPr="00E60249">
        <w:t>kap. 16</w:t>
      </w:r>
      <w:r>
        <w:t> </w:t>
      </w:r>
      <w:r w:rsidRPr="00E60249">
        <w:t>§ 1 IL, avser att utföraren är godkänd för F-skatt. Det andra fallet, som omfattas av 67</w:t>
      </w:r>
      <w:r>
        <w:t> </w:t>
      </w:r>
      <w:r w:rsidRPr="00E60249">
        <w:t>kap. 17</w:t>
      </w:r>
      <w:r>
        <w:t> </w:t>
      </w:r>
      <w:r w:rsidRPr="00E60249">
        <w:t xml:space="preserve">§ IL, avser sådana situationer när arbetet har utförts utomlands och utföraren inte har bedrivit någon näringsverksamhet i Sverige. Det krävs då att utföraren har ett intyg eller någon annan handling som visar att företaget i fråga om skatter och </w:t>
      </w:r>
      <w:r w:rsidRPr="00E60249">
        <w:lastRenderedPageBreak/>
        <w:t xml:space="preserve">avgifter i sitt hemland genomgår motsvarande kontroll som den som är godkänd för F-skatt. </w:t>
      </w:r>
    </w:p>
    <w:p w14:paraId="4504D834" w14:textId="26C0F80A" w:rsidR="0067606D" w:rsidRDefault="0067606D" w:rsidP="0067606D">
      <w:pPr>
        <w:pStyle w:val="Brdtextmedindrag"/>
      </w:pPr>
      <w:r w:rsidRPr="00E60249">
        <w:t>Enligt 8</w:t>
      </w:r>
      <w:r>
        <w:t> </w:t>
      </w:r>
      <w:r w:rsidRPr="00E60249">
        <w:t>§ lagen om förfarandet vid skatte</w:t>
      </w:r>
      <w:r>
        <w:softHyphen/>
      </w:r>
      <w:r w:rsidRPr="00E60249">
        <w:t>reduktion för hushållsarbete får utbetalning begäras efter det att hushållsarbetet har utförts och betalats. Begäran ska lämnas elektroniskt inom viss tid och vara undertecknad av utföraren eller annan behörig person. Det finns dock inte någon reglering av på vilket sätt en betalning för utfört arbete ska ske för att utbetalning ska medges och skattereduktion kunna tillgodo</w:t>
      </w:r>
      <w:r>
        <w:softHyphen/>
      </w:r>
      <w:r w:rsidRPr="00E60249">
        <w:t>räknas.</w:t>
      </w:r>
    </w:p>
    <w:p w14:paraId="3B2AE9BE" w14:textId="73AF45A2" w:rsidR="0067606D" w:rsidRDefault="0067606D" w:rsidP="0067606D">
      <w:pPr>
        <w:pStyle w:val="Rubrik3"/>
      </w:pPr>
      <w:bookmarkStart w:id="442" w:name="_Toc19298913"/>
      <w:r>
        <w:t>Ett krav på elektronisk betalning införs för rätt till rut- och rotavdrag</w:t>
      </w:r>
      <w:bookmarkEnd w:id="442"/>
    </w:p>
    <w:p w14:paraId="30F496AE" w14:textId="77777777" w:rsidR="0067606D" w:rsidRDefault="0067606D" w:rsidP="0067606D">
      <w:pPr>
        <w:pStyle w:val="Brdtextmedindrag"/>
        <w:keepNext/>
        <w:keepLines/>
        <w:pBdr>
          <w:top w:val="single" w:sz="24" w:space="0" w:color="808080"/>
        </w:pBdr>
        <w:spacing w:before="20" w:line="140" w:lineRule="exact"/>
      </w:pPr>
      <w:bookmarkStart w:id="443" w:name="_Hlk12976018"/>
    </w:p>
    <w:p w14:paraId="77B8F665" w14:textId="77777777" w:rsidR="0067606D" w:rsidRPr="004A7EAC" w:rsidRDefault="0067606D" w:rsidP="0067606D">
      <w:pPr>
        <w:pStyle w:val="Brdtext"/>
        <w:keepNext/>
        <w:keepLines/>
        <w:rPr>
          <w:szCs w:val="22"/>
        </w:rPr>
      </w:pPr>
      <w:r>
        <w:rPr>
          <w:b/>
        </w:rPr>
        <w:t>Regeringens </w:t>
      </w:r>
      <w:r w:rsidRPr="007241B9">
        <w:rPr>
          <w:b/>
        </w:rPr>
        <w:t>förslag:</w:t>
      </w:r>
      <w:r w:rsidRPr="00C0621B">
        <w:rPr>
          <w:szCs w:val="22"/>
        </w:rPr>
        <w:t xml:space="preserve"> </w:t>
      </w:r>
      <w:r w:rsidRPr="004A7EAC">
        <w:rPr>
          <w:szCs w:val="22"/>
        </w:rPr>
        <w:t xml:space="preserve">För rätt till skattereduktion när arbetet har utförts av en näringsidkare som är godkänd för F-skatt eller, om arbetet utförts utomlands, genomgår motsvarande kontroll i utlandet krävs att det utförda hushållsarbetet har betalats elektroniskt. </w:t>
      </w:r>
    </w:p>
    <w:p w14:paraId="324564E8" w14:textId="776BDB2B" w:rsidR="0067606D" w:rsidRDefault="0067606D" w:rsidP="0067606D">
      <w:pPr>
        <w:pStyle w:val="Brdtextmedindrag"/>
      </w:pPr>
      <w:r w:rsidRPr="004A7EAC">
        <w:t>Betalningen ska anses ha skett elektroniskt endast om den har förmedlats av en betaltjänst</w:t>
      </w:r>
      <w:r>
        <w:softHyphen/>
      </w:r>
      <w:r w:rsidRPr="004A7EAC">
        <w:t>leverantör enligt lagen om betaltjänster och innehåller uppgifter om avsändare, mottagare, belopp och tidpunkt.</w:t>
      </w:r>
    </w:p>
    <w:p w14:paraId="74E9AD2A" w14:textId="5C83096B" w:rsidR="0067606D" w:rsidRPr="00F94261" w:rsidRDefault="0067606D" w:rsidP="0067606D">
      <w:pPr>
        <w:pStyle w:val="Brdtextmedindrag"/>
      </w:pPr>
      <w:r w:rsidRPr="00F94261">
        <w:rPr>
          <w:b/>
        </w:rPr>
        <w:t>Regeringens</w:t>
      </w:r>
      <w:r>
        <w:rPr>
          <w:b/>
        </w:rPr>
        <w:t> </w:t>
      </w:r>
      <w:r w:rsidRPr="00F94261">
        <w:rPr>
          <w:b/>
        </w:rPr>
        <w:t>bedömning:</w:t>
      </w:r>
      <w:r w:rsidRPr="00F94261">
        <w:t xml:space="preserve"> Riksbankslagens bestämmelser om lagliga betalningsmedel är inte något hinder för ett krav på elektronisk betalning.</w:t>
      </w:r>
    </w:p>
    <w:p w14:paraId="2B3CEE00" w14:textId="77777777" w:rsidR="0067606D" w:rsidRDefault="0067606D" w:rsidP="0067606D">
      <w:pPr>
        <w:pStyle w:val="Brdtextmedindrag"/>
        <w:keepLines/>
        <w:pBdr>
          <w:bottom w:val="single" w:sz="24" w:space="0" w:color="808080"/>
        </w:pBdr>
        <w:spacing w:after="60" w:line="180" w:lineRule="exact"/>
      </w:pPr>
    </w:p>
    <w:p w14:paraId="34ABB34E" w14:textId="77777777" w:rsidR="0067606D" w:rsidRDefault="0067606D" w:rsidP="0067606D">
      <w:pPr>
        <w:pStyle w:val="Brdtextmedindrag"/>
        <w:rPr>
          <w:b/>
        </w:rPr>
      </w:pPr>
    </w:p>
    <w:p w14:paraId="566FCA3A" w14:textId="62FF7DE5" w:rsidR="0067606D" w:rsidRDefault="0067606D" w:rsidP="0067606D">
      <w:pPr>
        <w:pStyle w:val="Brdtextmedindrag"/>
      </w:pPr>
      <w:r>
        <w:rPr>
          <w:b/>
        </w:rPr>
        <w:t>Utredningens </w:t>
      </w:r>
      <w:r w:rsidRPr="00061F6B">
        <w:rPr>
          <w:b/>
        </w:rPr>
        <w:t>förslag</w:t>
      </w:r>
      <w:r>
        <w:rPr>
          <w:b/>
        </w:rPr>
        <w:t>:</w:t>
      </w:r>
      <w:r>
        <w:t xml:space="preserve"> Ö</w:t>
      </w:r>
      <w:r w:rsidRPr="00F94261">
        <w:t>verensstämmer i huvudsak med regeringens</w:t>
      </w:r>
      <w:r>
        <w:t xml:space="preserve"> förslag</w:t>
      </w:r>
      <w:r w:rsidRPr="00F94261">
        <w:t xml:space="preserve">. I betänkandet föreslår utredningen att ett krav </w:t>
      </w:r>
      <w:r>
        <w:t>på</w:t>
      </w:r>
      <w:r w:rsidRPr="00F94261">
        <w:t xml:space="preserve"> elektronisk betalning ska införas såväl </w:t>
      </w:r>
      <w:r>
        <w:t xml:space="preserve">i </w:t>
      </w:r>
      <w:r w:rsidRPr="00F94261">
        <w:t xml:space="preserve">inkomstskattelagen som i lagen om förfarandet vid skattereduktion. Utredningen gör inte någon bedömning i frågan om riksbankslagens bestämmelser skulle kunna innebära ett hinder för ett krav på elektronisk betalning. </w:t>
      </w:r>
    </w:p>
    <w:p w14:paraId="5C6A701B" w14:textId="0ED53713" w:rsidR="0067606D" w:rsidRDefault="0067606D" w:rsidP="0067606D">
      <w:pPr>
        <w:pStyle w:val="Brdtextmedindrag"/>
      </w:pPr>
      <w:r w:rsidRPr="00061F6B">
        <w:rPr>
          <w:b/>
        </w:rPr>
        <w:t>Remissinstanserna:</w:t>
      </w:r>
      <w:r>
        <w:t xml:space="preserve"> </w:t>
      </w:r>
      <w:r w:rsidRPr="00F94261">
        <w:t xml:space="preserve">Majoriteten av de </w:t>
      </w:r>
      <w:bookmarkEnd w:id="443"/>
      <w:r w:rsidRPr="00F94261">
        <w:t xml:space="preserve">remissinstanser, däribland </w:t>
      </w:r>
      <w:r w:rsidRPr="00F94261">
        <w:rPr>
          <w:i/>
        </w:rPr>
        <w:t>Skatteverket</w:t>
      </w:r>
      <w:r w:rsidRPr="00F94261">
        <w:t xml:space="preserve">, </w:t>
      </w:r>
      <w:r w:rsidRPr="00F94261">
        <w:rPr>
          <w:i/>
        </w:rPr>
        <w:t>Åklagarmyndigheten</w:t>
      </w:r>
      <w:r w:rsidRPr="00F94261">
        <w:t xml:space="preserve">, </w:t>
      </w:r>
      <w:r w:rsidRPr="00F94261">
        <w:rPr>
          <w:i/>
        </w:rPr>
        <w:t>Ekobrottsmyndigheten</w:t>
      </w:r>
      <w:r w:rsidRPr="00F94261">
        <w:t xml:space="preserve">, </w:t>
      </w:r>
      <w:r w:rsidRPr="00F94261">
        <w:rPr>
          <w:i/>
        </w:rPr>
        <w:t>Linnéuniversitetet</w:t>
      </w:r>
      <w:r w:rsidRPr="00F94261">
        <w:t xml:space="preserve"> och </w:t>
      </w:r>
      <w:r w:rsidRPr="00F94261">
        <w:rPr>
          <w:i/>
        </w:rPr>
        <w:t>Tjänstemännens central</w:t>
      </w:r>
      <w:r>
        <w:rPr>
          <w:i/>
        </w:rPr>
        <w:softHyphen/>
      </w:r>
      <w:r w:rsidRPr="00F94261">
        <w:rPr>
          <w:i/>
        </w:rPr>
        <w:t>organisation (TCO)</w:t>
      </w:r>
      <w:r w:rsidRPr="00F94261">
        <w:t xml:space="preserve">, som har yttrat sig i frågan tillstyrker eller har inget att invända mot förslaget. TCO och Åklagarmyndigheten anför att det är rimligt att ställa krav på en spårbar elektronisk betalning som villkor för att få ta del av skattereduktionen avseende rut- och </w:t>
      </w:r>
      <w:r w:rsidRPr="00F94261">
        <w:t>rotarbeten. Skatteverket anser att det är angeläget att man i det fortsatta lagstiftningsarbetet preciserar vad som avses med spårbart betalningsmedel så att det blir tydligt för utförare, köpare, Skatteverket och domstolar vad som krävs för att uppfylla kravet på spårbarhet. Vidare anser Skatteverket att kravet bör vara att hela betalningen är spårbar, dvs. skattereduktion bör inte utgå när betalning skett delvis med spårbart betalningsmedel och delvis kontant. Skatteverket lämnar även en lagteknisk synpunkt. Ekobrotts</w:t>
      </w:r>
      <w:r>
        <w:softHyphen/>
      </w:r>
      <w:r w:rsidRPr="00F94261">
        <w:t>myndigheten anser att det bör övervägas om ytterligare förändringar av lagen om förfarandet vid skattereduktion för hushållsarbete ska genomföras, t.ex. bör Skatteverket i sitt utredningsarbete få möjlighet att genom före</w:t>
      </w:r>
      <w:r>
        <w:softHyphen/>
      </w:r>
      <w:r w:rsidRPr="00F94261">
        <w:t>läggande ta in underlag från bank- och finansieringsbolag. Enligt Ekobrottsmyndig</w:t>
      </w:r>
      <w:r>
        <w:softHyphen/>
      </w:r>
      <w:r w:rsidRPr="00F94261">
        <w:t xml:space="preserve">heten skulle det leda till att Skatteverket får ett bättre beslutsunderlag, vilket i sin tur skulle effektivisera deras verksamhet och ge ytterligare möjligheter att förhindra felaktiga utbetalningar. </w:t>
      </w:r>
      <w:r w:rsidRPr="00F94261">
        <w:rPr>
          <w:i/>
        </w:rPr>
        <w:t>Ekonomistyrningsverket</w:t>
      </w:r>
      <w:r w:rsidRPr="00F94261">
        <w:t xml:space="preserve"> delar utredningens syn på förslaget om elektroniska betalningar och bedömer att spårbara betalningsmedel är en åtgärd som kan minska risken för felaktiga utbetalningar. </w:t>
      </w:r>
      <w:r w:rsidRPr="00F94261">
        <w:rPr>
          <w:i/>
        </w:rPr>
        <w:t xml:space="preserve">Datainspektionen </w:t>
      </w:r>
      <w:r w:rsidRPr="00F94261">
        <w:t>kan inte tillstyrka förslaget eftersom ingen analys av förslagets förenlighet med dataskyddsförord</w:t>
      </w:r>
      <w:r>
        <w:softHyphen/>
      </w:r>
      <w:r w:rsidRPr="00F94261">
        <w:t>ningen och det nya dataskyddsdirektivet har genomförts.</w:t>
      </w:r>
      <w:r>
        <w:t xml:space="preserve"> </w:t>
      </w:r>
    </w:p>
    <w:p w14:paraId="1F5230E4" w14:textId="600D6549" w:rsidR="0067606D" w:rsidRPr="00B42DFD" w:rsidRDefault="0067606D" w:rsidP="0067606D">
      <w:pPr>
        <w:pStyle w:val="Rubrik4utannumrering"/>
      </w:pPr>
      <w:r w:rsidRPr="00B42DFD">
        <w:t>Skälen</w:t>
      </w:r>
      <w:r w:rsidRPr="00B42DFD">
        <w:rPr>
          <w:rFonts w:ascii="Cambria" w:hAnsi="Cambria" w:cs="Cambria"/>
        </w:rPr>
        <w:t> </w:t>
      </w:r>
      <w:r w:rsidRPr="00B42DFD">
        <w:t>för</w:t>
      </w:r>
      <w:r w:rsidRPr="00B42DFD">
        <w:rPr>
          <w:rFonts w:ascii="Cambria" w:hAnsi="Cambria" w:cs="Cambria"/>
        </w:rPr>
        <w:t> </w:t>
      </w:r>
      <w:r w:rsidRPr="00B42DFD">
        <w:t>regeringens</w:t>
      </w:r>
      <w:r w:rsidRPr="00B42DFD">
        <w:rPr>
          <w:rFonts w:ascii="Cambria" w:hAnsi="Cambria" w:cs="Cambria"/>
        </w:rPr>
        <w:t> </w:t>
      </w:r>
      <w:r w:rsidRPr="00B42DFD">
        <w:t>förslag</w:t>
      </w:r>
      <w:r w:rsidRPr="00B42DFD">
        <w:rPr>
          <w:rFonts w:ascii="Cambria" w:hAnsi="Cambria" w:cs="Cambria"/>
        </w:rPr>
        <w:t> </w:t>
      </w:r>
      <w:r w:rsidRPr="00B42DFD">
        <w:t>och</w:t>
      </w:r>
      <w:r w:rsidRPr="00B42DFD">
        <w:rPr>
          <w:rFonts w:ascii="Cambria" w:hAnsi="Cambria" w:cs="Cambria"/>
        </w:rPr>
        <w:t> </w:t>
      </w:r>
      <w:r w:rsidRPr="00B42DFD">
        <w:t>bedömning</w:t>
      </w:r>
    </w:p>
    <w:p w14:paraId="04570ED2" w14:textId="47034099" w:rsidR="0067606D" w:rsidRDefault="0067606D" w:rsidP="0067606D">
      <w:pPr>
        <w:pStyle w:val="Rubrik5utannumrering"/>
        <w:spacing w:before="0"/>
      </w:pPr>
      <w:r>
        <w:t>Behovet av ett krav på elektronisk betalning</w:t>
      </w:r>
    </w:p>
    <w:p w14:paraId="11A4F008" w14:textId="55AFFD36" w:rsidR="0067606D" w:rsidRPr="00F94261" w:rsidRDefault="0067606D" w:rsidP="0067606D">
      <w:pPr>
        <w:pStyle w:val="Brdtext"/>
      </w:pPr>
      <w:r w:rsidRPr="00F94261">
        <w:t>I en rapport om uppföljning och utvärdering av fakturamodellen (Fi2011/</w:t>
      </w:r>
      <w:r>
        <w:t>0</w:t>
      </w:r>
      <w:r w:rsidRPr="00F94261">
        <w:t>2962</w:t>
      </w:r>
      <w:r>
        <w:t>/S1</w:t>
      </w:r>
      <w:r w:rsidRPr="00F94261">
        <w:t>) lyfte Skatteverket fram att det finns skäl att överväga om det för rätt till utbetalning och skatte</w:t>
      </w:r>
      <w:r>
        <w:softHyphen/>
      </w:r>
      <w:r w:rsidRPr="00F94261">
        <w:t>reduktion bör införas ett krav på att betalningen mellan kunden och utföraren ska ha gjorts med ett spårbart betalningsmedel i syfte att upprätt</w:t>
      </w:r>
      <w:r>
        <w:softHyphen/>
      </w:r>
      <w:r w:rsidRPr="00F94261">
        <w:t>hålla en sund konkurrens inom de branscher som utför rut- och rotarbeten. Med spårbart betal</w:t>
      </w:r>
      <w:r>
        <w:softHyphen/>
      </w:r>
      <w:r w:rsidRPr="00F94261">
        <w:t xml:space="preserve">ningsmedel avses enligt Skatteverkets rapport en betalning som har förmedlats av en godkänd betalningsförmedlare, där det går att kartlägga att en betalning har gjorts med ett visst belopp mellan en betalare och en betalningsmottagare vid en viss tidpunkt. Ett sådant krav ställs enligt rapporten i Danmarks motsvarande system. </w:t>
      </w:r>
    </w:p>
    <w:p w14:paraId="7F991C4C" w14:textId="7D992122" w:rsidR="0067606D" w:rsidRPr="00F94261" w:rsidRDefault="0067606D" w:rsidP="0067606D">
      <w:pPr>
        <w:pStyle w:val="Brdtextmedindrag"/>
      </w:pPr>
      <w:r w:rsidRPr="00F94261">
        <w:lastRenderedPageBreak/>
        <w:t>Regeringen tog upp frågan om ett krav på spårbara betalningsmedel i propositionen Förbättringar av husavdragets fakturamodell (prop. 2014/15:10) och konstaterade att ett sådant krav i praktiken skulle innebära ett avskaffande av kontantbetalningar</w:t>
      </w:r>
      <w:r>
        <w:t>,</w:t>
      </w:r>
      <w:r w:rsidRPr="00F94261">
        <w:t xml:space="preserve"> vilket regeringen ansåg i stället borde prövas i ett större sammanhang än inom ramen för husavdraget. En sådan prövning genomfördes av utredningen om organiserad och systematisk ekonomisk brottslighet mot välfärden och redovisades i betänkandet Kvalificerad välfärdsbrottslighet – förebygga, förhindra, upptäcka och beivra (SOU 2017:37). Utredningen föreslår att det ska införas ett krav på att betalningen av rut- och rotarbeten ska ha skett elektroniskt. </w:t>
      </w:r>
    </w:p>
    <w:p w14:paraId="2FDF950F" w14:textId="1D4BF39B" w:rsidR="0067606D" w:rsidRPr="00F94261" w:rsidRDefault="0067606D" w:rsidP="0067606D">
      <w:pPr>
        <w:pStyle w:val="Brdtextmedindrag"/>
      </w:pPr>
      <w:r w:rsidRPr="00F94261">
        <w:t>I betänkandet kartlägger utredningen den kvalificerade välfärdsbrottsligheten och gör bedömningen att det innebär en risk att godta kontanta betalningar som grund för exempelvis rut- och rotavdrag i situationer när utföraren är ett företag och utbetalningar sker med stöd av lagen om förfarandet vid skattereduktion för hushållsarbete. Eftersom kontantbetalningar sker genom ett fysiskt överlämnande utan mellan</w:t>
      </w:r>
      <w:r>
        <w:softHyphen/>
      </w:r>
      <w:r w:rsidRPr="00F94261">
        <w:t xml:space="preserve">händer är dessa svåra att identifiera och kontrollera. Vid kontantbetalning är det därför svårt att avgöra om det underlag som ligger till grund för en utbetalning speglar de verkliga förhållandena. Utredningen menar att det från kontrollsynpunkt är en klar fördel om transaktioner är dokumenterade genom en oberoende part och att det ökar möjligheterna att vid en utredning kunna konstatera om ett fel har begåtts. I annat fall föreligger enligt utredningen en risk att utbetalningar och skattereduktion medges på felaktiga grunder. </w:t>
      </w:r>
    </w:p>
    <w:p w14:paraId="2F662742" w14:textId="121F16C4" w:rsidR="0067606D" w:rsidRPr="00F94261" w:rsidRDefault="0067606D" w:rsidP="0067606D">
      <w:pPr>
        <w:pStyle w:val="Brdtextmedindrag"/>
      </w:pPr>
      <w:r w:rsidRPr="00F94261">
        <w:t xml:space="preserve">Flera remissinstanser ställer sig positiva till utredningens förslag att införa ett krav på elektronisk betalning </w:t>
      </w:r>
      <w:r>
        <w:t>och</w:t>
      </w:r>
      <w:r w:rsidRPr="00F94261">
        <w:t xml:space="preserve"> lyfter fram att det är ett rimligt krav från statens sida i syfte att minska riskerna för felaktiga utbetalningar. </w:t>
      </w:r>
    </w:p>
    <w:p w14:paraId="7CFCDB66" w14:textId="77777777" w:rsidR="0067606D" w:rsidRPr="00F94261" w:rsidRDefault="0067606D" w:rsidP="0067606D">
      <w:pPr>
        <w:pStyle w:val="Brdtextmedindrag"/>
      </w:pPr>
      <w:r w:rsidRPr="00F94261">
        <w:t xml:space="preserve">För att motverka felaktiga utbetalningar vid utfört rut- och rotarbete anser regeringen i likhet med utredningen och remissinstanserna att det finns ett behov av att ställa högre krav på betalaren och utföraren av rut- och rotarbeten för att skattereduktion och utbetalning ska beviljas. Regeringen gör därför, på samma sätt som utredningen, bedömningen att det bör införas ett krav på att en betalning som ligger till grund för en utbetalning i samband med rut- och rotavdrag ska ha skett elektroniskt. </w:t>
      </w:r>
    </w:p>
    <w:p w14:paraId="0B79E2C0" w14:textId="46AAB0BA" w:rsidR="0067606D" w:rsidRPr="00F94261" w:rsidRDefault="0067606D" w:rsidP="0067606D">
      <w:pPr>
        <w:pStyle w:val="Brdtextmedindrag"/>
      </w:pPr>
      <w:r w:rsidRPr="00F94261">
        <w:t xml:space="preserve">Genom att införa ett krav på att betalning ska ha skett elektroniskt ökar kontrollmöjligheterna och felaktiga utbetalningar minskar vid rut- och rotarbeten eftersom det blir möjligt att säkerställa att ersättning för arbeten verkligen har erlagts och att ersättningen har erlagts med det belopp som anges. Förslaget ligger också i linje med </w:t>
      </w:r>
      <w:r w:rsidRPr="00B40DCA">
        <w:t>de vägledande principer för skattepolitikens utformning som riksdagen antog våren 2015 (prop. 2014/15:100 avsnitt 5.5, rskr. 2014/15:254)</w:t>
      </w:r>
      <w:r>
        <w:t xml:space="preserve"> </w:t>
      </w:r>
      <w:r w:rsidRPr="00F94261">
        <w:t xml:space="preserve">och </w:t>
      </w:r>
      <w:r>
        <w:t xml:space="preserve">regeringens </w:t>
      </w:r>
      <w:r w:rsidRPr="00F94261">
        <w:t xml:space="preserve">arbete med att bekämpa skattefusk och skatteundandragande. </w:t>
      </w:r>
    </w:p>
    <w:p w14:paraId="62D1F908" w14:textId="1C40C187" w:rsidR="0067606D" w:rsidRDefault="0067606D" w:rsidP="0067606D">
      <w:pPr>
        <w:pStyle w:val="Brdtextmedindrag"/>
      </w:pPr>
      <w:r w:rsidRPr="00F94261">
        <w:rPr>
          <w:i/>
        </w:rPr>
        <w:t>Datainspektionens</w:t>
      </w:r>
      <w:r w:rsidRPr="00F94261">
        <w:t xml:space="preserve"> invändning om bristande analys av om förslaget är förenligt med dataskyddsförordningen och det nya dataskydds</w:t>
      </w:r>
      <w:r>
        <w:softHyphen/>
      </w:r>
      <w:r w:rsidRPr="00F94261">
        <w:t>direktivet behandlas närmare i</w:t>
      </w:r>
      <w:r>
        <w:t xml:space="preserve"> </w:t>
      </w:r>
      <w:r w:rsidRPr="005332B1">
        <w:t>avsnitt 12.3.5.</w:t>
      </w:r>
    </w:p>
    <w:p w14:paraId="2F3ECF6B" w14:textId="595039C9" w:rsidR="0067606D" w:rsidRDefault="0067606D" w:rsidP="0067606D">
      <w:pPr>
        <w:pStyle w:val="Rubrik5utannumrering"/>
      </w:pPr>
      <w:r>
        <w:t>Innebörden av att en betalning ska ha skett elektroniskt</w:t>
      </w:r>
    </w:p>
    <w:p w14:paraId="0C2DC710" w14:textId="6B1BD240" w:rsidR="0067606D" w:rsidRPr="00D2146E" w:rsidRDefault="0067606D" w:rsidP="0067606D">
      <w:pPr>
        <w:pStyle w:val="Brdtext"/>
      </w:pPr>
      <w:r w:rsidRPr="00D2146E">
        <w:t xml:space="preserve">I betänkandet lyfter </w:t>
      </w:r>
      <w:r>
        <w:t>utredningen</w:t>
      </w:r>
      <w:r w:rsidRPr="00D2146E">
        <w:t xml:space="preserve"> fram att en grundläggande skillnad mellan kontanta och elektroniska betalningar är att det vid en elektronisk betalning krävs en eller flera mellanhänder för att betalningen ska genomföras. Ett exempel på elektronisk betalning är s.k. kontobaserade betalningar där medel överförs mellan olika konton. Det avgörande för en sådan elektronisk betalning är alltså att det krävs en bakomliggande, stödjande struktur för att betalningen ska kunna genomföras. Vid en elektronisk betalning registreras betalningar på ett sätt som innebär att det går att identifiera avsändare, mottagare, belopp och tidpunkt för betalningen genom att den som ska betala instruerar banken att överföra medel till mottagarens konto. Detta skiljer sig mot en kontantbetalning där själva överlämnandet av medlen inte sätter några elektroniska avtryck och parterna i princip kan vara anonyma. </w:t>
      </w:r>
    </w:p>
    <w:p w14:paraId="533A60FE" w14:textId="77777777" w:rsidR="0067606D" w:rsidRPr="00D2146E" w:rsidRDefault="0067606D" w:rsidP="0067606D">
      <w:pPr>
        <w:pStyle w:val="Brdtextmedindrag"/>
      </w:pPr>
      <w:r w:rsidRPr="00D2146E">
        <w:t xml:space="preserve">Regeringen instämmer i utredningens bedömning att avgörande för att det ska vara fråga om en elektronisk betalning som kan identifieras är att det finns en mellanhand som får i uppdrag att genomföra betalningen. Enligt regeringens bedömning bör det därför krävas att betalningen har gjorts genom en sådan mellanhand för att skattereduktion för rut- och rotarbeten ska beviljas. Därmed uppkommer frågan om vad som ska anses vara en mellanhand. </w:t>
      </w:r>
    </w:p>
    <w:p w14:paraId="01A7C240" w14:textId="71BAABF4" w:rsidR="0067606D" w:rsidRPr="00D2146E" w:rsidRDefault="0067606D" w:rsidP="0067606D">
      <w:pPr>
        <w:pStyle w:val="Brdtextmedindrag"/>
      </w:pPr>
      <w:r w:rsidRPr="00D2146E">
        <w:t xml:space="preserve">I lagen (2010:751) om betaltjänster, kallad betaltjänstlagen, finns bestämmelser om dels vad som avses med en betaltjänst, dels vem som får tillhandahålla betaltjänster. Med betaltjänst avses </w:t>
      </w:r>
      <w:r w:rsidRPr="00D2146E">
        <w:lastRenderedPageBreak/>
        <w:t>enl</w:t>
      </w:r>
      <w:r>
        <w:t>igt 1 kap. 2 </w:t>
      </w:r>
      <w:r w:rsidRPr="00D2146E">
        <w:t>§ betaltjänstlagen bl.a. genom</w:t>
      </w:r>
      <w:r>
        <w:softHyphen/>
      </w:r>
      <w:r w:rsidRPr="00D2146E">
        <w:t>förande av betalningstransaktioner genom t.ex. autogiro och</w:t>
      </w:r>
      <w:r>
        <w:t xml:space="preserve"> kontobaserade betalningar. I 1 kap. 3 </w:t>
      </w:r>
      <w:r w:rsidRPr="00D2146E">
        <w:t>§ definiera</w:t>
      </w:r>
      <w:r>
        <w:t>s vad som avses med betaltjänst</w:t>
      </w:r>
      <w:r w:rsidRPr="00D2146E">
        <w:t xml:space="preserve">leverantörer i den lagen. Exempelvis är kreditinstitut betaltjänstleverantörer. </w:t>
      </w:r>
    </w:p>
    <w:p w14:paraId="1BD3B9CA" w14:textId="1A2412BF" w:rsidR="0067606D" w:rsidRPr="00D2146E" w:rsidRDefault="0067606D" w:rsidP="0067606D">
      <w:pPr>
        <w:pStyle w:val="Brdtextmedindrag"/>
      </w:pPr>
      <w:r w:rsidRPr="00D2146E">
        <w:t>Regeringen anser att definitionen av betaltjänstleverantör enligt betaltjänstlagen är en lämplig definition av vad som ska anses vara en mellanhand. Genom att kravet på elektronisk betalning knyts till nämnda definition tillgodoses behovet av den bakomliggande struktur som är nödvändig för att betalningar ska kunna identifieras. Det blir därmed enligt regeringens bedömning, såsom även utredningen påpekat, möjligt att identifiera vem som har gjort betalningen, vem som mottagit betalningen samt vid vilken tidpunkt och till vilket belopp betalningen har gjorts. Identifieringen visar alltså att arbete</w:t>
      </w:r>
      <w:r>
        <w:t>t</w:t>
      </w:r>
      <w:r w:rsidRPr="00D2146E">
        <w:t xml:space="preserve"> verkligen har betalats och att ersättningen har erlagts med det belopp som anges. </w:t>
      </w:r>
    </w:p>
    <w:p w14:paraId="75C5BA25" w14:textId="6360EAAC" w:rsidR="0067606D" w:rsidRDefault="0067606D" w:rsidP="0067606D">
      <w:pPr>
        <w:pStyle w:val="Brdtextmedindrag"/>
      </w:pPr>
      <w:r w:rsidRPr="00D2146E">
        <w:t xml:space="preserve">Mot denna bakgrund anser regeringen att en betalning ska anses ha skett elektroniskt endast om den har förmedlats av en betaltjänstleverantör enligt betaltjänstlagen och innehåller uppgifter om avsändare, mottagare, belopp och tidpunkt. Med denna definition av elektronisk betalning anser regeringen, såsom </w:t>
      </w:r>
      <w:r w:rsidRPr="00D2146E">
        <w:rPr>
          <w:i/>
        </w:rPr>
        <w:t>Skatteverket</w:t>
      </w:r>
      <w:r w:rsidRPr="00D2146E">
        <w:t xml:space="preserve"> efterfrågar i sitt remissvar, att det blir tydligt för utförare, köpare, Skatteverket och domstolarna vad som krävs för att uppfylla kravet på elektronisk betalning. Det innebär också att betalningen </w:t>
      </w:r>
      <w:r>
        <w:t>avseende arbetet i ansökan</w:t>
      </w:r>
      <w:r w:rsidRPr="00D2146E">
        <w:t xml:space="preserve"> i sin helhet måste vara elektronisk för att utbetalning ska medges. Skattereduktion och utbetalning kommer således inte att kunna beviljas när betalning skett både elektroniskt och med kontanter.</w:t>
      </w:r>
    </w:p>
    <w:p w14:paraId="46BFB9D0" w14:textId="2C5371F5" w:rsidR="0067606D" w:rsidRDefault="0067606D" w:rsidP="0067606D">
      <w:pPr>
        <w:pStyle w:val="Rubrik5utannumrering"/>
      </w:pPr>
      <w:r>
        <w:t>Exempel på elektroniska betalningar</w:t>
      </w:r>
    </w:p>
    <w:p w14:paraId="47C1E55D" w14:textId="0D7D063A" w:rsidR="0067606D" w:rsidRPr="00D2146E" w:rsidRDefault="0067606D" w:rsidP="0067606D">
      <w:pPr>
        <w:pStyle w:val="Brdtext"/>
      </w:pPr>
      <w:r w:rsidRPr="00D2146E">
        <w:t>Exempel på en elektronisk betalning är en betalning med kontokort, inbetalningskort, BankID och Swish. Däremot omfattas exempel</w:t>
      </w:r>
      <w:r>
        <w:softHyphen/>
      </w:r>
      <w:r w:rsidRPr="00D2146E">
        <w:t>vis inte betalning med check som är ett löpande skuldebrev, som löses in av innehavaren och som medför en utbetalning där uppgift om mottagare inte behöver anges. Inte heller utgör betalning med kryptovalutor, såsom Bitcoin och liknande betalningslösningar, en elektronisk betalning eftersom sådana betalningar inte förmedlas av en betaltjänstleverantör enligt betaltjänstlagen vilket innebär att information om avsändare, mottagare, belopp eller tidpunkt inte kan identifieras.</w:t>
      </w:r>
    </w:p>
    <w:p w14:paraId="18479168" w14:textId="7B6E8CF8" w:rsidR="0067606D" w:rsidRDefault="0067606D" w:rsidP="0067606D">
      <w:pPr>
        <w:pStyle w:val="Brdtextmedindrag"/>
      </w:pPr>
      <w:r w:rsidRPr="00D2146E">
        <w:t>Mot bakgrund av den snabba utveckling som sker av nya sätt att initiera betalningar är det enligt regeringens uppfattning inte lämpligt att införa någon uttömmande lista över vad som ska anses som godkända betalningsformer utan det av</w:t>
      </w:r>
      <w:r>
        <w:softHyphen/>
      </w:r>
      <w:r w:rsidRPr="00D2146E">
        <w:t>görande är att betalningen har skett genom en betaltjänstleverantör och att det går att identifiera avsändare, mottagare, belopp och tidpunkt.</w:t>
      </w:r>
    </w:p>
    <w:p w14:paraId="7F108D61" w14:textId="5ED1030A" w:rsidR="0067606D" w:rsidRDefault="0067606D" w:rsidP="0067606D">
      <w:pPr>
        <w:pStyle w:val="Rubrik5utannumrering"/>
      </w:pPr>
      <w:r>
        <w:t>Kontrollmöjligheter för Skatteverket</w:t>
      </w:r>
    </w:p>
    <w:p w14:paraId="136E90EB" w14:textId="26264277" w:rsidR="0067606D" w:rsidRDefault="0067606D" w:rsidP="0067606D">
      <w:pPr>
        <w:pStyle w:val="Brdtext"/>
      </w:pPr>
      <w:r w:rsidRPr="00D2146E">
        <w:rPr>
          <w:i/>
        </w:rPr>
        <w:t>Ekobrottsmyndigheten</w:t>
      </w:r>
      <w:r w:rsidRPr="00D2146E">
        <w:t xml:space="preserve"> efterfrågar ytterligare kontrollmöjligheter för Skatteverket för att kravet på elektronisk betalning ska få avsedd effekt, exempelvis i form av en möjlighet att genom föreläggande ta in underlag från bank- och finansieringsbolag. Med anledning av Ekobrotts</w:t>
      </w:r>
      <w:r>
        <w:softHyphen/>
      </w:r>
      <w:r w:rsidRPr="00D2146E">
        <w:t>myndighetens synpunkt bör det understrykas att ett krav på elektronisk betalning för rätt till utbetalning och skattereduktion kompletterar de befintliga reglerna om elektronisk begäran om utbetalning och utförarens skyldighet att ge Skatteverket tillfälle att granska underlaget för utbetalningen och lämna de uppgifter som behövs för granskningen enligt 8 och 9</w:t>
      </w:r>
      <w:r>
        <w:t> </w:t>
      </w:r>
      <w:r w:rsidRPr="00D2146E">
        <w:t>§§ respektive 20</w:t>
      </w:r>
      <w:r>
        <w:t> </w:t>
      </w:r>
      <w:r w:rsidRPr="00D2146E">
        <w:t>§ lagen om förfarandet vid skattereduktion för hushållsarbete. Det föreslagna kravet ökar Skatteverkets möjligheter att säkerställa att utbetalning sker på korrekt grund genom att kravet på förmedling genom en betaltjänst</w:t>
      </w:r>
      <w:r>
        <w:softHyphen/>
      </w:r>
      <w:r w:rsidRPr="00D2146E">
        <w:t>leverantör medför att uppgifterna i underlaget kan verifieras genom exempelvis ett kontoutdrag från banken. Ytterligare åtgärder utöver förslaget om elektronisk betalning omfattas inte av detta lagstiftningsprojekt och behandlas därför inte vidare i denna proposition.</w:t>
      </w:r>
    </w:p>
    <w:p w14:paraId="7504C287" w14:textId="3C64C1AC" w:rsidR="0067606D" w:rsidRDefault="0067606D" w:rsidP="0067606D">
      <w:pPr>
        <w:pStyle w:val="Rubrik5utannumrering"/>
      </w:pPr>
      <w:r>
        <w:t>Kravet på elektronisk betalning står i överensstämmelse med riksbankslagen</w:t>
      </w:r>
    </w:p>
    <w:p w14:paraId="4D1672BA" w14:textId="0A83DA66" w:rsidR="0067606D" w:rsidRPr="00D2146E" w:rsidRDefault="0067606D" w:rsidP="0067606D">
      <w:pPr>
        <w:pStyle w:val="Brdtext"/>
      </w:pPr>
      <w:r w:rsidRPr="00D2146E">
        <w:t>Enligt 9</w:t>
      </w:r>
      <w:r>
        <w:t> </w:t>
      </w:r>
      <w:r w:rsidRPr="00D2146E">
        <w:t>kap. 14</w:t>
      </w:r>
      <w:r>
        <w:t> </w:t>
      </w:r>
      <w:r w:rsidRPr="00D2146E">
        <w:t>§ regeringsformen har endast Riksbanken rätt</w:t>
      </w:r>
      <w:r>
        <w:t xml:space="preserve"> att ge ut sedlar och mynt. I 5 kap. 1 </w:t>
      </w:r>
      <w:r w:rsidRPr="00D2146E">
        <w:t>§ lagen (1988:1385) om Sveriges riks</w:t>
      </w:r>
      <w:r>
        <w:softHyphen/>
      </w:r>
      <w:r w:rsidRPr="00D2146E">
        <w:t>bank, kallad riksbankslagen, anges att sedlar och mynt som ges ut av Riksbanken är lagliga betalningsmedel. Enligt förarbetena innebär detta att var och en är skyldig att ta emot sedlar och mynt som betalning (prop.</w:t>
      </w:r>
      <w:r>
        <w:t> </w:t>
      </w:r>
      <w:r w:rsidRPr="00D2146E">
        <w:t>1986/87:143 s.</w:t>
      </w:r>
      <w:r>
        <w:t> </w:t>
      </w:r>
      <w:r w:rsidRPr="00D2146E">
        <w:t>64). Denna regel gäller dock inte utan undantag. I privaträttsliga förhållanden är regeln dispositiv och det står således parterna fritt att avtala om att betalning ska ske på annat sätt än med kontanter, t.ex. med kort (</w:t>
      </w:r>
      <w:r>
        <w:t>se</w:t>
      </w:r>
      <w:r w:rsidRPr="00D2146E" w:rsidDel="00901CB1">
        <w:t xml:space="preserve"> </w:t>
      </w:r>
      <w:r w:rsidRPr="00D2146E">
        <w:t>7</w:t>
      </w:r>
      <w:r>
        <w:t> </w:t>
      </w:r>
      <w:r w:rsidRPr="00D2146E">
        <w:t>§ lagen [1936:81] om skulde</w:t>
      </w:r>
      <w:r>
        <w:softHyphen/>
      </w:r>
      <w:r w:rsidRPr="00D2146E">
        <w:t xml:space="preserve">brev). Användningen av ett visst betalningsmedel behöver inte heller vara uttryckligen angiven i </w:t>
      </w:r>
      <w:r w:rsidRPr="00D2146E">
        <w:lastRenderedPageBreak/>
        <w:t xml:space="preserve">avtalsvillkor utan kan framgå av handelsbruk eller annan sedvänja. </w:t>
      </w:r>
    </w:p>
    <w:p w14:paraId="713C2967" w14:textId="52CBBDCA" w:rsidR="0067606D" w:rsidRPr="00D2146E" w:rsidRDefault="0067606D" w:rsidP="0067606D">
      <w:pPr>
        <w:pStyle w:val="Brdtextmedindrag"/>
      </w:pPr>
      <w:r w:rsidRPr="00D2146E">
        <w:t>Det finns fall där det direkt i lag anges att betalning får ske på annat sätt än genom kontanta medel eller att betalning ska ske på ett visst sätt. Av 12</w:t>
      </w:r>
      <w:r>
        <w:t> </w:t>
      </w:r>
      <w:r w:rsidRPr="00D2146E">
        <w:t>kap. 20</w:t>
      </w:r>
      <w:r>
        <w:t> </w:t>
      </w:r>
      <w:r w:rsidRPr="00D2146E">
        <w:t>§ jordabalken framgår t.ex. att betalning av hyra alltid får ske genom post</w:t>
      </w:r>
      <w:r>
        <w:softHyphen/>
      </w:r>
      <w:r w:rsidRPr="00D2146E">
        <w:t>anvisning, postgiro eller bankgiro. Detsamma gäller betalning av avgift til</w:t>
      </w:r>
      <w:r>
        <w:t>l bostadsrättsförening enligt 7 kap. 15 </w:t>
      </w:r>
      <w:r w:rsidRPr="00D2146E">
        <w:t>§ bostadsrättslagen (1991:614). Ett exempel på i lag angiven skyldighet att göra en betalning till ett k</w:t>
      </w:r>
      <w:r>
        <w:t>onto finns i 62 kap. 2 § skatte</w:t>
      </w:r>
      <w:r>
        <w:softHyphen/>
      </w:r>
      <w:r w:rsidRPr="00D2146E">
        <w:t>förfarandelagen (2011:1244) där det framgår att skatter och avgifter ska betalas in till Skatteverkets särskilda konto för skatte</w:t>
      </w:r>
      <w:r>
        <w:softHyphen/>
      </w:r>
      <w:r w:rsidRPr="00D2146E">
        <w:t xml:space="preserve">betalningar. </w:t>
      </w:r>
    </w:p>
    <w:p w14:paraId="0066A5BA" w14:textId="0F964737" w:rsidR="0067606D" w:rsidRDefault="0067606D" w:rsidP="0067606D">
      <w:pPr>
        <w:pStyle w:val="Brdtextmedindrag"/>
      </w:pPr>
      <w:r w:rsidRPr="00D2146E">
        <w:t xml:space="preserve">Förslaget om ett krav på elektronisk betalning innebär inte att det är Skatteverket som myndighet som vägrar kontantbetalning utan kravet gäller förhållandet mellan utföraren och beställaren av hushållsarbetet. Kravet hindrar inte avtalsparterna från att använda sig av kontant betalning för utfört rut- och rotarbete om så önskas men för att skattereduktion ska kunna tillgodoräknas ska betalningen </w:t>
      </w:r>
      <w:r>
        <w:t xml:space="preserve">för arbetet i ansökan </w:t>
      </w:r>
      <w:r w:rsidRPr="00D2146E">
        <w:t>ha skett elektroniskt. Mot denna bakgrund gör regeringen bedömningen att ett krav på elektronisk betalning inte står i strid med riksbankslagen.</w:t>
      </w:r>
    </w:p>
    <w:p w14:paraId="518BDC37" w14:textId="7DE3FDC8" w:rsidR="0067606D" w:rsidRDefault="0067606D" w:rsidP="0067606D">
      <w:pPr>
        <w:pStyle w:val="Rubrik5utannumrering"/>
      </w:pPr>
      <w:r>
        <w:t>Den lagtekniska lösningen</w:t>
      </w:r>
    </w:p>
    <w:p w14:paraId="36D4CDE4" w14:textId="094513F1" w:rsidR="0067606D" w:rsidRPr="00D2146E" w:rsidRDefault="0067606D" w:rsidP="0067606D">
      <w:pPr>
        <w:pStyle w:val="Brdtext"/>
      </w:pPr>
      <w:r w:rsidRPr="00D2146E">
        <w:t>De materiella förutsättningarna för att rut- och rotavdrag ska beviljas regleras i 67</w:t>
      </w:r>
      <w:r>
        <w:t> </w:t>
      </w:r>
      <w:r w:rsidRPr="00D2146E">
        <w:t>kap. 11–19</w:t>
      </w:r>
      <w:r>
        <w:t> </w:t>
      </w:r>
      <w:r w:rsidRPr="00D2146E">
        <w:t xml:space="preserve">§§ IL. </w:t>
      </w:r>
    </w:p>
    <w:p w14:paraId="1CEB63E5" w14:textId="1A8F71ED" w:rsidR="0067606D" w:rsidRPr="00D2146E" w:rsidRDefault="0067606D" w:rsidP="0067606D">
      <w:pPr>
        <w:pStyle w:val="Brdtextmedindrag"/>
      </w:pPr>
      <w:r w:rsidRPr="00D2146E">
        <w:t xml:space="preserve">Regeringens förslag innebär en ändring i </w:t>
      </w:r>
      <w:r>
        <w:t xml:space="preserve">dessa </w:t>
      </w:r>
      <w:r w:rsidRPr="00D2146E">
        <w:t>förutsättningar. Ett krav på att betalningen för utfört arbete ska ha gjorts elektroniskt bör därför införas i inkomstskattelagen. Skatteverket har i sitt remissvar anfört att ett sådant krav bör införas i den redan befintliga bestämmelsen i 67</w:t>
      </w:r>
      <w:r>
        <w:t> </w:t>
      </w:r>
      <w:r w:rsidRPr="00D2146E">
        <w:t>kap. 11</w:t>
      </w:r>
      <w:r>
        <w:t> </w:t>
      </w:r>
      <w:r w:rsidRPr="00D2146E">
        <w:t>§ IL som reglerar vilka som har rätt till skattereduktion vid hushållsarbete i stället för att det enligt utredningens förslag införs en ny bestämmelse. Regeringen anser dock, i likhet med utredningen, att ett sådant krav lämpar sig bättre i anslutning till övriga villkor för skattereduktion och bör därf</w:t>
      </w:r>
      <w:r>
        <w:t>ör införas i en ny paragraf, 67 kap. 15 a </w:t>
      </w:r>
      <w:r w:rsidRPr="00D2146E">
        <w:t xml:space="preserve">§ IL. </w:t>
      </w:r>
    </w:p>
    <w:p w14:paraId="2E8BCFF4" w14:textId="5E74A484" w:rsidR="0067606D" w:rsidRDefault="0067606D" w:rsidP="0067606D">
      <w:pPr>
        <w:pStyle w:val="Brdtextmedindrag"/>
      </w:pPr>
      <w:r w:rsidRPr="00D2146E">
        <w:t>Utredningen föreslår i sitt betänkande att det även ska införas ett krav på elektronisk betalning i 8</w:t>
      </w:r>
      <w:r>
        <w:t> </w:t>
      </w:r>
      <w:r w:rsidRPr="00D2146E">
        <w:t>§ lagen om förfarandet vid skattereduktion för hushållsarbete. Regeringen anser emellertid att det redan framgår av 6</w:t>
      </w:r>
      <w:r>
        <w:t> </w:t>
      </w:r>
      <w:r w:rsidRPr="00D2146E">
        <w:t xml:space="preserve">§ samma lag att en </w:t>
      </w:r>
      <w:r w:rsidRPr="00D2146E">
        <w:t>utbetalning förutsätter att betalning skett av någon som kan ha rätt till skattereduktion. Det innebär att Skatteverket ska avslå en begäran om utbetalning så snart någon förutsättning för rätt till skattereduktion brister (jfr prop.</w:t>
      </w:r>
      <w:r>
        <w:t> </w:t>
      </w:r>
      <w:r w:rsidRPr="00D2146E">
        <w:t>2008/09:77 s.</w:t>
      </w:r>
      <w:r>
        <w:t> </w:t>
      </w:r>
      <w:r w:rsidRPr="00D2146E">
        <w:t>42 och prop.</w:t>
      </w:r>
      <w:r>
        <w:t> </w:t>
      </w:r>
      <w:r w:rsidRPr="00D2146E">
        <w:t>2014/15:10 s. 15). Om förut</w:t>
      </w:r>
      <w:r>
        <w:softHyphen/>
      </w:r>
      <w:r w:rsidRPr="00D2146E">
        <w:t>sättningarna i 67</w:t>
      </w:r>
      <w:r>
        <w:t> </w:t>
      </w:r>
      <w:r w:rsidRPr="00D2146E">
        <w:t>kap. 11</w:t>
      </w:r>
      <w:r>
        <w:t> </w:t>
      </w:r>
      <w:r w:rsidRPr="00D2146E">
        <w:t>§ IL och det föreslagna krave</w:t>
      </w:r>
      <w:r>
        <w:t>t på elektronisk betalning i 67 kap. 15 a </w:t>
      </w:r>
      <w:r w:rsidRPr="00D2146E">
        <w:t>§ IL inte uppfylls kan inte heller förutsättningarna för rätt till utbetalning enligt 6 och 8</w:t>
      </w:r>
      <w:r>
        <w:t> </w:t>
      </w:r>
      <w:r w:rsidRPr="00D2146E">
        <w:t>§§ i lagen om förfarandet vid skattereduktion för hushålls</w:t>
      </w:r>
      <w:r>
        <w:softHyphen/>
      </w:r>
      <w:r w:rsidRPr="00D2146E">
        <w:t>arbete anses uppfyllda. Av den anledningen anser regeringen att</w:t>
      </w:r>
      <w:r w:rsidRPr="00D2146E" w:rsidDel="00651F78">
        <w:t xml:space="preserve"> </w:t>
      </w:r>
      <w:r w:rsidRPr="00D2146E">
        <w:t>lagen om förfarandet vid skattereduktion för hushållsarbete</w:t>
      </w:r>
      <w:r>
        <w:t xml:space="preserve"> inte behöver ändras</w:t>
      </w:r>
      <w:r w:rsidRPr="00D2146E">
        <w:t>.</w:t>
      </w:r>
    </w:p>
    <w:p w14:paraId="0AE7418B" w14:textId="3B7856AF" w:rsidR="0067606D" w:rsidRDefault="0067606D" w:rsidP="0067606D">
      <w:pPr>
        <w:pStyle w:val="Rubrik5utannumrering"/>
      </w:pPr>
      <w:r>
        <w:t>Lagförslag</w:t>
      </w:r>
    </w:p>
    <w:p w14:paraId="12A246C7" w14:textId="0BAD5AD6" w:rsidR="0067606D" w:rsidRDefault="0067606D" w:rsidP="0067606D">
      <w:pPr>
        <w:pStyle w:val="Brdtext"/>
      </w:pPr>
      <w:r w:rsidRPr="00D2146E">
        <w:t>Förslaget föranleder</w:t>
      </w:r>
      <w:r>
        <w:t xml:space="preserve"> att en ny paragraf, 67 kap. 15 a § </w:t>
      </w:r>
      <w:r w:rsidRPr="00D2146E">
        <w:t xml:space="preserve">IL, införs, se </w:t>
      </w:r>
      <w:r w:rsidRPr="000015E3">
        <w:t>avsnitt 11.2</w:t>
      </w:r>
      <w:r w:rsidRPr="00D2146E">
        <w:t>.</w:t>
      </w:r>
    </w:p>
    <w:p w14:paraId="51DEF847" w14:textId="7C9A778B" w:rsidR="0067606D" w:rsidRDefault="0067606D" w:rsidP="0067606D">
      <w:pPr>
        <w:pStyle w:val="Rubrik3"/>
      </w:pPr>
      <w:bookmarkStart w:id="444" w:name="_Toc19298914"/>
      <w:r>
        <w:t>Undantag från kravet på elektronisk betalning</w:t>
      </w:r>
      <w:bookmarkEnd w:id="444"/>
    </w:p>
    <w:p w14:paraId="14F98A37" w14:textId="77777777" w:rsidR="0067606D" w:rsidRDefault="0067606D" w:rsidP="0067606D">
      <w:pPr>
        <w:pStyle w:val="Brdtextmedindrag"/>
        <w:keepNext/>
        <w:keepLines/>
        <w:pBdr>
          <w:top w:val="single" w:sz="24" w:space="0" w:color="808080"/>
        </w:pBdr>
        <w:spacing w:before="20" w:line="140" w:lineRule="exact"/>
      </w:pPr>
    </w:p>
    <w:p w14:paraId="39F85704" w14:textId="009E7952" w:rsidR="0067606D" w:rsidRDefault="0067606D" w:rsidP="0067606D">
      <w:pPr>
        <w:pStyle w:val="Brdtext"/>
        <w:keepNext/>
        <w:keepLines/>
        <w:rPr>
          <w:szCs w:val="22"/>
        </w:rPr>
      </w:pPr>
      <w:r>
        <w:rPr>
          <w:b/>
        </w:rPr>
        <w:t>Regeringens bedömning</w:t>
      </w:r>
      <w:r w:rsidRPr="007241B9">
        <w:rPr>
          <w:b/>
        </w:rPr>
        <w:t>:</w:t>
      </w:r>
      <w:r w:rsidRPr="00C0621B">
        <w:rPr>
          <w:szCs w:val="22"/>
        </w:rPr>
        <w:t xml:space="preserve"> </w:t>
      </w:r>
      <w:r w:rsidRPr="0066367C">
        <w:rPr>
          <w:szCs w:val="22"/>
        </w:rPr>
        <w:t>Krav på elektronisk betalning vid rut- och rotarbeten kan inte anses medföra sådana nackdelar att det bör införas några undantag från att betalning ska ske elektroniskt. Det bör heller inte göras undantag för utländska betalningar eller för mindre belopp.</w:t>
      </w:r>
    </w:p>
    <w:p w14:paraId="331626FD" w14:textId="77777777" w:rsidR="0067606D" w:rsidRDefault="0067606D" w:rsidP="0067606D">
      <w:pPr>
        <w:pStyle w:val="Brdtextmedindrag"/>
        <w:keepNext/>
        <w:keepLines/>
        <w:pBdr>
          <w:bottom w:val="single" w:sz="24" w:space="0" w:color="808080"/>
        </w:pBdr>
        <w:spacing w:after="60" w:line="180" w:lineRule="exact"/>
      </w:pPr>
    </w:p>
    <w:p w14:paraId="73E28682" w14:textId="77777777" w:rsidR="0067606D" w:rsidRPr="007241B9" w:rsidRDefault="0067606D" w:rsidP="0067606D">
      <w:pPr>
        <w:pStyle w:val="Brdtext"/>
        <w:keepNext/>
        <w:keepLines/>
      </w:pPr>
    </w:p>
    <w:p w14:paraId="544F17D2" w14:textId="00B8B209" w:rsidR="0067606D" w:rsidRDefault="0067606D" w:rsidP="0067606D">
      <w:pPr>
        <w:pStyle w:val="Brdtextmedindrag"/>
        <w:keepNext/>
        <w:keepLines/>
      </w:pPr>
      <w:r>
        <w:rPr>
          <w:b/>
        </w:rPr>
        <w:t>Utredningens </w:t>
      </w:r>
      <w:r w:rsidRPr="00061F6B">
        <w:rPr>
          <w:b/>
        </w:rPr>
        <w:t>förslag</w:t>
      </w:r>
      <w:r>
        <w:t xml:space="preserve"> </w:t>
      </w:r>
      <w:r w:rsidRPr="0066367C">
        <w:t>överensstämmer med regeringens.</w:t>
      </w:r>
    </w:p>
    <w:p w14:paraId="1D6B7D4F" w14:textId="40E2ADE5" w:rsidR="0067606D" w:rsidRDefault="0067606D" w:rsidP="0067606D">
      <w:pPr>
        <w:pStyle w:val="Brdtextmedindrag"/>
      </w:pPr>
      <w:r w:rsidRPr="00061F6B">
        <w:rPr>
          <w:b/>
        </w:rPr>
        <w:t>Remissinstanserna:</w:t>
      </w:r>
      <w:r>
        <w:t xml:space="preserve"> </w:t>
      </w:r>
      <w:r w:rsidRPr="0066367C">
        <w:t>Ingen remissinstans har yttrat sig särskilt i frågan.</w:t>
      </w:r>
    </w:p>
    <w:p w14:paraId="46A6172F" w14:textId="7E7442C7" w:rsidR="0067606D" w:rsidRPr="0066367C" w:rsidRDefault="0067606D" w:rsidP="0067606D">
      <w:pPr>
        <w:pStyle w:val="Brdtextmedindrag"/>
        <w:rPr>
          <w:rStyle w:val="BrdtextChar"/>
        </w:rPr>
      </w:pPr>
      <w:r w:rsidRPr="00061F6B">
        <w:rPr>
          <w:b/>
        </w:rPr>
        <w:t>Skälen</w:t>
      </w:r>
      <w:r>
        <w:rPr>
          <w:b/>
        </w:rPr>
        <w:t> </w:t>
      </w:r>
      <w:r w:rsidRPr="00061F6B">
        <w:rPr>
          <w:b/>
        </w:rPr>
        <w:t>för</w:t>
      </w:r>
      <w:r>
        <w:rPr>
          <w:b/>
        </w:rPr>
        <w:t> </w:t>
      </w:r>
      <w:r w:rsidRPr="00061F6B">
        <w:rPr>
          <w:b/>
        </w:rPr>
        <w:t>regeringens</w:t>
      </w:r>
      <w:r>
        <w:rPr>
          <w:b/>
        </w:rPr>
        <w:t> bedömning</w:t>
      </w:r>
      <w:r w:rsidRPr="00061F6B">
        <w:rPr>
          <w:b/>
        </w:rPr>
        <w:t>:</w:t>
      </w:r>
      <w:r>
        <w:rPr>
          <w:b/>
        </w:rPr>
        <w:t xml:space="preserve"> </w:t>
      </w:r>
      <w:r w:rsidRPr="0066367C">
        <w:rPr>
          <w:rStyle w:val="BrdtextChar"/>
        </w:rPr>
        <w:t xml:space="preserve">Regeringen anser att det är viktigt att förslaget om att införa ett krav på elektronisk betalning inte medför att grupper i samhället med begränsad tillgång till dator och internet får minskade möjligheter att ta del av subventionen för rut- och rotarbeten. Av utredningens betänkande och Riksbankens rapport </w:t>
      </w:r>
      <w:r w:rsidRPr="0066367C">
        <w:rPr>
          <w:rStyle w:val="BrdtextChar"/>
          <w:i/>
        </w:rPr>
        <w:t>Den svenska finansmarknaden 2016</w:t>
      </w:r>
      <w:r w:rsidRPr="0066367C">
        <w:rPr>
          <w:rStyle w:val="BrdtextChar"/>
        </w:rPr>
        <w:t xml:space="preserve"> framgår att användandet av kontantbetalningar har minskat kraftigt och att befolkningen i allt större utsträckning använder digitala medel för att betala räkningar och uträtta bankärenden och att majoriteten av befolkningen har tillgång till internetbank. I Riksbankens rapport framgår också att endast ett fåtal gireringar och konto-till-</w:t>
      </w:r>
      <w:r w:rsidRPr="0066367C">
        <w:rPr>
          <w:rStyle w:val="BrdtextChar"/>
        </w:rPr>
        <w:lastRenderedPageBreak/>
        <w:t>konto-överföringar initieras på annat sätt än elektroniskt.</w:t>
      </w:r>
    </w:p>
    <w:p w14:paraId="6CD42DDA" w14:textId="373CA76F" w:rsidR="0067606D" w:rsidRPr="0066367C" w:rsidRDefault="0067606D" w:rsidP="0067606D">
      <w:pPr>
        <w:pStyle w:val="Brdtextmedindrag"/>
      </w:pPr>
      <w:r w:rsidRPr="0066367C">
        <w:t xml:space="preserve">Som framgår av </w:t>
      </w:r>
      <w:r w:rsidRPr="000015E3">
        <w:t>avsnitt 12.3.3</w:t>
      </w:r>
      <w:r w:rsidRPr="0066367C">
        <w:t xml:space="preserve"> föreslås definitionen av elektronisk betalning även omfatta möjligheten att betala rut- och rotarbete med exempelvis inbetalningskort på ett bankkontor eftersom det uppfyller kraven på förmedling genom en betaltjänstleverantör och att avsändare, mottagare, belopp och tidpunkt kan identifieras. Det är alltså möjligt att tillgodoräkna sig skattereduktion utan tillgång till dator och internet. Med hänsyn till detta anser regeringen att förslaget om ett krav på elektronisk betalning vid rut- och rotavdrag inte kan anses medföra sådana nackdelar att det kan motivera ett undantag. Mot bakgrund av syftet med ett krav på elektronisk betalning, dvs. att minska felaktiga utbetalningar, </w:t>
      </w:r>
      <w:r>
        <w:t xml:space="preserve">att </w:t>
      </w:r>
      <w:r w:rsidRPr="0066367C">
        <w:t>öka Skatteverkets kontroll</w:t>
      </w:r>
      <w:r>
        <w:softHyphen/>
      </w:r>
      <w:r w:rsidRPr="0066367C">
        <w:t>möjligheter och att upprätthålla en sund konkurrens inom rut- och rotbranschen, anses det särskilt motiverat att i viss utsträckning begränsa kontantanvändningen i detta samman</w:t>
      </w:r>
      <w:r>
        <w:softHyphen/>
      </w:r>
      <w:r w:rsidRPr="0066367C">
        <w:t xml:space="preserve">hang. </w:t>
      </w:r>
    </w:p>
    <w:p w14:paraId="5335EEAD" w14:textId="07A3F700" w:rsidR="0067606D" w:rsidRDefault="0067606D" w:rsidP="0067606D">
      <w:pPr>
        <w:pStyle w:val="Brdtextmedindrag"/>
      </w:pPr>
      <w:r w:rsidRPr="0066367C">
        <w:t>Utredningen lyfter i betänkandet fram att det med hänsyn till den väl utbyggda infrastruktur som Sverige har i fråga om elektroniska betalningar inte finns skäl att göra undantag från ett krav på elektronisk betalning gällande mindre belopp. Regeringen instämmer i utredningens bedömning. Regeringen delar även utredningens bedömning att det inte bör göras något undantag för exempelvis utländska betalningar eftersom det i dessa fall kan vara än svårare att kontrollera riktigheten i de uppgifter som lämnas till grund för beslut om utbetalning.</w:t>
      </w:r>
    </w:p>
    <w:p w14:paraId="5676AF8F" w14:textId="2621F3DC" w:rsidR="0067606D" w:rsidRDefault="0067606D" w:rsidP="0067606D">
      <w:pPr>
        <w:pStyle w:val="Rubrik3"/>
      </w:pPr>
      <w:bookmarkStart w:id="445" w:name="_Ref16155792"/>
      <w:bookmarkStart w:id="446" w:name="_Toc19298915"/>
      <w:bookmarkStart w:id="447" w:name="_Hlk12976684"/>
      <w:r>
        <w:t>Personuppgiftsbehandlingen</w:t>
      </w:r>
      <w:bookmarkEnd w:id="445"/>
      <w:bookmarkEnd w:id="446"/>
    </w:p>
    <w:p w14:paraId="7ABA0435" w14:textId="77777777" w:rsidR="0067606D" w:rsidRDefault="0067606D" w:rsidP="0067606D">
      <w:pPr>
        <w:pStyle w:val="Brdtextmedindrag"/>
        <w:keepNext/>
        <w:keepLines/>
        <w:pBdr>
          <w:top w:val="single" w:sz="24" w:space="0" w:color="808080"/>
        </w:pBdr>
        <w:spacing w:before="20" w:line="140" w:lineRule="exact"/>
      </w:pPr>
    </w:p>
    <w:p w14:paraId="4D4055A5" w14:textId="2BA58466" w:rsidR="0067606D" w:rsidRDefault="0067606D" w:rsidP="0067606D">
      <w:pPr>
        <w:pStyle w:val="Brdtext"/>
        <w:keepNext/>
        <w:keepLines/>
        <w:rPr>
          <w:szCs w:val="22"/>
        </w:rPr>
      </w:pPr>
      <w:r>
        <w:rPr>
          <w:b/>
        </w:rPr>
        <w:t>Regeringens bedömning</w:t>
      </w:r>
      <w:r w:rsidRPr="007241B9">
        <w:rPr>
          <w:b/>
        </w:rPr>
        <w:t>:</w:t>
      </w:r>
      <w:r w:rsidRPr="00C0621B">
        <w:rPr>
          <w:szCs w:val="22"/>
        </w:rPr>
        <w:t xml:space="preserve"> </w:t>
      </w:r>
      <w:r w:rsidRPr="0066367C">
        <w:rPr>
          <w:szCs w:val="22"/>
        </w:rPr>
        <w:t>Behandlingen av personuppgifter med anledning av förslaget om ett krav på elektronisk betalning inom systemet för rut- och rotavdrag är förenlig med EU:s dataskyddsförordning och föranleder inget behov av ändringar i lagen om behandling av uppgifter i Skatteverkets beskattningsverksamhet. Data</w:t>
      </w:r>
      <w:r>
        <w:rPr>
          <w:szCs w:val="22"/>
        </w:rPr>
        <w:softHyphen/>
      </w:r>
      <w:r w:rsidRPr="0066367C">
        <w:rPr>
          <w:szCs w:val="22"/>
        </w:rPr>
        <w:t>skyddsdirektivet bedöms inte bli tillämpligt på den personuppgiftsbehandling som förslaget kan ge upphov till.</w:t>
      </w:r>
    </w:p>
    <w:p w14:paraId="38228677" w14:textId="77777777" w:rsidR="0067606D" w:rsidRDefault="0067606D" w:rsidP="0067606D">
      <w:pPr>
        <w:pStyle w:val="Brdtextmedindrag"/>
        <w:keepNext/>
        <w:keepLines/>
        <w:pBdr>
          <w:bottom w:val="single" w:sz="24" w:space="0" w:color="808080"/>
        </w:pBdr>
        <w:spacing w:after="60" w:line="180" w:lineRule="exact"/>
      </w:pPr>
    </w:p>
    <w:p w14:paraId="1F8D4FCF" w14:textId="77777777" w:rsidR="0067606D" w:rsidRPr="007241B9" w:rsidRDefault="0067606D" w:rsidP="0067606D">
      <w:pPr>
        <w:pStyle w:val="Brdtext"/>
        <w:keepNext/>
        <w:keepLines/>
      </w:pPr>
    </w:p>
    <w:p w14:paraId="0B3B841B" w14:textId="25B6F54A" w:rsidR="0067606D" w:rsidRDefault="0067606D" w:rsidP="0067606D">
      <w:pPr>
        <w:pStyle w:val="Brdtextmedindrag"/>
      </w:pPr>
      <w:r>
        <w:rPr>
          <w:b/>
        </w:rPr>
        <w:t xml:space="preserve">Utredningen </w:t>
      </w:r>
      <w:r w:rsidRPr="0066367C">
        <w:t>har inte gjort någon bedömning av om kravet på elektronisk betalning är förenligt med dataskyddsförordningen eller det nya dataskyddsdirektivet.</w:t>
      </w:r>
    </w:p>
    <w:p w14:paraId="0547B35D" w14:textId="29D764EF" w:rsidR="0067606D" w:rsidRDefault="0067606D" w:rsidP="0067606D">
      <w:pPr>
        <w:pStyle w:val="Brdtextmedindrag"/>
      </w:pPr>
      <w:r w:rsidRPr="00061F6B">
        <w:rPr>
          <w:b/>
        </w:rPr>
        <w:t>Remissinstanserna:</w:t>
      </w:r>
      <w:r>
        <w:t xml:space="preserve"> </w:t>
      </w:r>
      <w:r w:rsidRPr="0066367C">
        <w:rPr>
          <w:i/>
        </w:rPr>
        <w:t xml:space="preserve">Datainspektionen </w:t>
      </w:r>
      <w:r w:rsidRPr="0066367C">
        <w:t>framför att myndigheten inte kan tillstyrka något av utredningens förslag eftersom utredningen inte har genomfört en analys av förslagens förenlighet med dataskyddsförordningen och det nya dataskyddsdirektivet. Övriga remissinstanser har inte tagit upp frågan om dataskydd.</w:t>
      </w:r>
    </w:p>
    <w:p w14:paraId="683631E3" w14:textId="77777777" w:rsidR="0067606D" w:rsidRPr="0066367C" w:rsidRDefault="0067606D" w:rsidP="0067606D">
      <w:pPr>
        <w:pStyle w:val="Brdtextmedindrag"/>
      </w:pPr>
      <w:r w:rsidRPr="00061F6B">
        <w:rPr>
          <w:b/>
        </w:rPr>
        <w:t>Skälen</w:t>
      </w:r>
      <w:r>
        <w:rPr>
          <w:b/>
        </w:rPr>
        <w:t> </w:t>
      </w:r>
      <w:r w:rsidRPr="00061F6B">
        <w:rPr>
          <w:b/>
        </w:rPr>
        <w:t>för</w:t>
      </w:r>
      <w:r>
        <w:rPr>
          <w:b/>
        </w:rPr>
        <w:t> </w:t>
      </w:r>
      <w:r w:rsidRPr="00061F6B">
        <w:rPr>
          <w:b/>
        </w:rPr>
        <w:t>regeringens</w:t>
      </w:r>
      <w:r>
        <w:rPr>
          <w:b/>
        </w:rPr>
        <w:t> bedömning</w:t>
      </w:r>
      <w:r w:rsidRPr="00061F6B">
        <w:rPr>
          <w:b/>
        </w:rPr>
        <w:t>:</w:t>
      </w:r>
      <w:r>
        <w:rPr>
          <w:b/>
        </w:rPr>
        <w:t xml:space="preserve"> </w:t>
      </w:r>
      <w:bookmarkEnd w:id="447"/>
      <w:r w:rsidRPr="0066367C">
        <w:t xml:space="preserve">Förslaget innebär att det införs ett krav på att betalning ska ha skett elektroniskt för rätt till skattereduktion vid rut- och rotarbeten. Genom kravet får Skatteverket en förbättrad möjlighet att verifiera uppgifter om vem som har gjort betalningen, vem som mottagit betalningen samt vid vilken tidpunkt och till vilket belopp betalningen har gjorts. </w:t>
      </w:r>
    </w:p>
    <w:p w14:paraId="0224CAA1" w14:textId="28BA9A16" w:rsidR="0067606D" w:rsidRPr="0066367C" w:rsidRDefault="0067606D" w:rsidP="0067606D">
      <w:pPr>
        <w:pStyle w:val="Brdtextmedindrag"/>
      </w:pPr>
      <w:r w:rsidRPr="0066367C">
        <w:t>Regeringen gör inledningsvis bedömningen att Europaparlamentets och rådets direktiv (EU) 2016/680 av den 27</w:t>
      </w:r>
      <w:r>
        <w:t> </w:t>
      </w:r>
      <w:r w:rsidRPr="0066367C">
        <w:t>april 2016 om skydd för fysiska personer med avseende på behöriga myndigheters behandling av personuppgifter för att förebygga, förhindra, utreda, avslöja eller lagföra brott eller verkställa straffrättsliga påföljder, och det fria flödet av sådana uppgifter och om upphävande av rådets rambeslut 2008/977/RIF inte blir tillämpligt på den personuppgiftsbehandling som förslaget kan ge upphov till eftersom Skatteverket inte agerar i egenskap av behörig myndighet enligt direktivet vid den aktuella behandlingen av personuppgifter. Skatteverkets fiskala verksamhet omfattas alltså inte,</w:t>
      </w:r>
      <w:r w:rsidRPr="0066367C" w:rsidDel="00E6118A">
        <w:t xml:space="preserve"> </w:t>
      </w:r>
      <w:r>
        <w:t>se</w:t>
      </w:r>
      <w:r w:rsidRPr="0066367C">
        <w:t xml:space="preserve"> propositionen Brottsdatalag (prop.</w:t>
      </w:r>
      <w:r>
        <w:t> </w:t>
      </w:r>
      <w:r w:rsidRPr="0066367C">
        <w:t>2017/18:232 s.</w:t>
      </w:r>
      <w:r>
        <w:t> </w:t>
      </w:r>
      <w:r w:rsidRPr="0066367C">
        <w:t>100).</w:t>
      </w:r>
    </w:p>
    <w:p w14:paraId="587E2AF3" w14:textId="10AA211A" w:rsidR="0067606D" w:rsidRPr="0066367C" w:rsidRDefault="0067606D" w:rsidP="0067606D">
      <w:pPr>
        <w:pStyle w:val="Brdtextmedindrag"/>
      </w:pPr>
      <w:r w:rsidRPr="0066367C">
        <w:lastRenderedPageBreak/>
        <w:t>Regeringen konstaterar härefter att förslaget inte medför någon förändring av vilken typ av personuppgifter som ska behandlas i beskattningsdatabasen i förhållande till vad som gäller i dag. Sådan personuppgiftsbehandling omfattas av Europaparlamentets och rådets förordning (EU) 2016/679 av den 27</w:t>
      </w:r>
      <w:r>
        <w:t> </w:t>
      </w:r>
      <w:r w:rsidRPr="0066367C">
        <w:t>april 2016 om skydd för fysiska personer med avseende på behandling av personuppgifter och om det fria flödet av sådana uppgifter och om upphävande av direktiv 95/46/EG (allmän dataskydds</w:t>
      </w:r>
      <w:r>
        <w:softHyphen/>
      </w:r>
      <w:r w:rsidRPr="0066367C">
        <w:t>förordning), nedan kallad EU:s dataskydds</w:t>
      </w:r>
      <w:r>
        <w:softHyphen/>
      </w:r>
      <w:r w:rsidRPr="0066367C">
        <w:t>förordning. Dataskyddsförordningen är i alla delar bindande och direkt tillämplig i samtliga EU:s medlemsländer och ska tillämpas fr.o.m. den 25</w:t>
      </w:r>
      <w:r>
        <w:t> </w:t>
      </w:r>
      <w:r w:rsidRPr="0066367C">
        <w:t>maj 2018. Förordningen, som utgör den generella regleringen av personuppgifts</w:t>
      </w:r>
      <w:r>
        <w:softHyphen/>
      </w:r>
      <w:r w:rsidRPr="0066367C">
        <w:t>behandling inom EU, tillåter och förutsätter ibland att medlemsstaterna kompletterar förord</w:t>
      </w:r>
      <w:r>
        <w:softHyphen/>
      </w:r>
      <w:r w:rsidRPr="0066367C">
        <w:t>ningen med nationell lagstiftning. För Skatteverkets personuppgiftsbehandling i beskattningsverksamheten finns lagen (2001:181) om behandling av uppgifter i Skatte</w:t>
      </w:r>
      <w:r>
        <w:softHyphen/>
      </w:r>
      <w:r w:rsidRPr="0066367C">
        <w:t>verkets beskattningsverksamhet som innehåller bestämmelser som kompletterar dataskydds</w:t>
      </w:r>
      <w:r>
        <w:softHyphen/>
      </w:r>
      <w:r w:rsidRPr="0066367C">
        <w:t>förordningen. Lagen gäller behandling av personuppgifter om enskilda personer men vissa bestämmelser i lagen gäller även behandling av uppgifter om juridiska personer (se 1</w:t>
      </w:r>
      <w:r>
        <w:t> </w:t>
      </w:r>
      <w:r w:rsidRPr="0066367C">
        <w:t>kap. 1</w:t>
      </w:r>
      <w:r>
        <w:t> </w:t>
      </w:r>
      <w:r w:rsidRPr="0066367C">
        <w:t xml:space="preserve">§ andra stycket). </w:t>
      </w:r>
    </w:p>
    <w:p w14:paraId="7B42896A" w14:textId="39040A20" w:rsidR="0067606D" w:rsidRPr="0066367C" w:rsidRDefault="0067606D" w:rsidP="0067606D">
      <w:pPr>
        <w:pStyle w:val="Brdtextmedindrag"/>
      </w:pPr>
      <w:r w:rsidRPr="0066367C">
        <w:t>Den rättsliga grunden för behandlingen hos Skatteverket är i första hand att den är nödvändig för att utföra en uppgift av allmänt intresse eller som ett led i den personuppgiftsansvariges myndighetsutövning på det sätt som anges i artikel 6.1</w:t>
      </w:r>
      <w:r>
        <w:t> </w:t>
      </w:r>
      <w:r w:rsidRPr="0066367C">
        <w:t>e. Den aktuella grunden för behandlingen är vidare fastställd i den nationella rätten på det sätt som krävs enligt artikel 6.3 i EU:s dataskyddsförordning. Den rättsliga grunden är fastställd i förordningen (2017:154) med instruktion för Skatteverket, skatte</w:t>
      </w:r>
      <w:r>
        <w:softHyphen/>
      </w:r>
      <w:r w:rsidRPr="0066367C">
        <w:t>förfarandelagen (2011:1244) och i lagen (2009:194) om förfarandet vid skattereduktion för hushållsarbete. De närmare ändamålen för behandlingen liksom andra specificerade bestämmelser finns i lagen om behandling av uppgifter i Skatteverkets beskattningsverk</w:t>
      </w:r>
      <w:r>
        <w:softHyphen/>
      </w:r>
      <w:r w:rsidRPr="0066367C">
        <w:t>samhet. De uppgifter som kommer att behandlas är inte sådana känsliga personuppgifter som avses i artikel</w:t>
      </w:r>
      <w:r>
        <w:t> </w:t>
      </w:r>
      <w:r w:rsidRPr="0066367C">
        <w:t xml:space="preserve">9.1 i EU:s dataskyddsförordning. </w:t>
      </w:r>
    </w:p>
    <w:p w14:paraId="429E8FE2" w14:textId="724424B6" w:rsidR="0067606D" w:rsidRPr="0066367C" w:rsidRDefault="0067606D" w:rsidP="0067606D">
      <w:pPr>
        <w:pStyle w:val="Brdtextmedindrag"/>
      </w:pPr>
      <w:r w:rsidRPr="0066367C">
        <w:t xml:space="preserve">Regeringen gör bedömningen att kravet på elektronisk betalning inte innebär ett sådant intrång i den personliga integriteten som går </w:t>
      </w:r>
      <w:r w:rsidRPr="0066367C">
        <w:t>utöver vad som är nödvändigt för att upprätthålla Skatteverkets kontrollmöjligheter i syfte att minska möjligheterna till fusk och brott vid rut- och rotavdrag samt att upprätthålla en sund konkurrens. Mot bakgrund av att behandlingen av personuppgifter hos Skatteverket sker i syfte att fastställa en skattemässig förmån för den enskilde, dvs. skattereduktion och utbetalning för utfört hus</w:t>
      </w:r>
      <w:r>
        <w:t>hålls</w:t>
      </w:r>
      <w:r w:rsidRPr="0066367C">
        <w:t xml:space="preserve">arbete, får behandlingen anses proportionerlig. </w:t>
      </w:r>
    </w:p>
    <w:p w14:paraId="5802ABFD" w14:textId="69C4A1AF" w:rsidR="0067606D" w:rsidRPr="0066367C" w:rsidRDefault="0067606D" w:rsidP="0067606D">
      <w:pPr>
        <w:pStyle w:val="Brdtextmedindrag"/>
      </w:pPr>
      <w:r w:rsidRPr="0066367C">
        <w:t>Av 1</w:t>
      </w:r>
      <w:r>
        <w:t> </w:t>
      </w:r>
      <w:r w:rsidRPr="0066367C">
        <w:t>kap. 4</w:t>
      </w:r>
      <w:r>
        <w:t> </w:t>
      </w:r>
      <w:r w:rsidRPr="0066367C">
        <w:t>§ lagen om behandling av uppgifter i Skatteverkets beskattningsverksamhet framgår att uppgifter bl.a. får behandlas för att tillhandahålla information som behövs hos Skatteverket för fastställande av underlag för samt bestämmande, redovisning, betalning och återbetalning av skatter och avgifter samt för revision och</w:t>
      </w:r>
      <w:r>
        <w:t xml:space="preserve"> annan kontrollverksamhet. Av 2 kap. 2 </w:t>
      </w:r>
      <w:r w:rsidRPr="0066367C">
        <w:t>§ i lagen framgår vidare att i beskattnings</w:t>
      </w:r>
      <w:r>
        <w:softHyphen/>
      </w:r>
      <w:r w:rsidRPr="0066367C">
        <w:t>databasen får uppgifter behandlas om personer som omfattas av verksamhet enligt 1</w:t>
      </w:r>
      <w:r>
        <w:t> </w:t>
      </w:r>
      <w:r w:rsidRPr="0066367C">
        <w:t>kap. 4</w:t>
      </w:r>
      <w:r>
        <w:t> </w:t>
      </w:r>
      <w:r w:rsidRPr="0066367C">
        <w:t>§ 1–9. I 2</w:t>
      </w:r>
      <w:r>
        <w:t> </w:t>
      </w:r>
      <w:r w:rsidRPr="0066367C">
        <w:t>kap. 3</w:t>
      </w:r>
      <w:r>
        <w:t> </w:t>
      </w:r>
      <w:r w:rsidRPr="0066367C">
        <w:t xml:space="preserve">§ och i förordningen (2001:588) om behandling av uppgifter i Skatteverkets beskattningsverksamhet finns bestämmelser om vilka uppgifter som får behandlas i beskattningsdatabasen. Den behandling av uppgifter som förslaget ger upphov till hos Skatteverket i beskattningsdatabasen är tillåten enligt de angivna bestämmelserna.  </w:t>
      </w:r>
    </w:p>
    <w:p w14:paraId="37D2F886" w14:textId="704052AC" w:rsidR="0067606D" w:rsidRDefault="0067606D" w:rsidP="0067606D">
      <w:pPr>
        <w:pStyle w:val="Brdtextmedindrag"/>
      </w:pPr>
      <w:r w:rsidRPr="0066367C">
        <w:t>Sammanfattningsvis bedömer regeringen att den personuppgiftsbehandling som föranleds av förslaget således är förenlig med EU:s dataskyddsförordning och inte föranleder något behov av ändringar i lagen om behandling av uppgif</w:t>
      </w:r>
      <w:r>
        <w:t>ter i Skatteverkets beskattnings</w:t>
      </w:r>
      <w:r>
        <w:softHyphen/>
      </w:r>
      <w:r w:rsidRPr="0066367C">
        <w:t>verksamhet.</w:t>
      </w:r>
    </w:p>
    <w:p w14:paraId="0FD1402B" w14:textId="05B761F0" w:rsidR="0067606D" w:rsidRDefault="0067606D" w:rsidP="0067606D">
      <w:pPr>
        <w:pStyle w:val="Rubrik3"/>
        <w:keepNext w:val="0"/>
        <w:keepLines w:val="0"/>
      </w:pPr>
      <w:bookmarkStart w:id="448" w:name="_Toc19298916"/>
      <w:r>
        <w:t>Ikraftträdande- och övergångsbestämmelser</w:t>
      </w:r>
      <w:bookmarkEnd w:id="448"/>
    </w:p>
    <w:p w14:paraId="60B96495" w14:textId="77777777" w:rsidR="0067606D" w:rsidRDefault="0067606D" w:rsidP="0067606D">
      <w:pPr>
        <w:pStyle w:val="Brdtextmedindrag"/>
        <w:keepNext/>
        <w:keepLines/>
        <w:pBdr>
          <w:top w:val="single" w:sz="24" w:space="0" w:color="808080"/>
        </w:pBdr>
        <w:spacing w:before="20" w:line="140" w:lineRule="exact"/>
      </w:pPr>
    </w:p>
    <w:p w14:paraId="43548351" w14:textId="57AD7227" w:rsidR="0067606D" w:rsidRDefault="0067606D" w:rsidP="0067606D">
      <w:pPr>
        <w:pStyle w:val="Brdtext"/>
        <w:rPr>
          <w:szCs w:val="22"/>
        </w:rPr>
      </w:pPr>
      <w:r>
        <w:rPr>
          <w:b/>
        </w:rPr>
        <w:t>Regeringens förslag</w:t>
      </w:r>
      <w:r w:rsidRPr="007241B9">
        <w:rPr>
          <w:b/>
        </w:rPr>
        <w:t>:</w:t>
      </w:r>
      <w:r w:rsidRPr="00C0621B">
        <w:rPr>
          <w:szCs w:val="22"/>
        </w:rPr>
        <w:t xml:space="preserve"> </w:t>
      </w:r>
      <w:r w:rsidRPr="00A210E2">
        <w:rPr>
          <w:szCs w:val="22"/>
        </w:rPr>
        <w:t>Lagändringen träder i kraft den 1</w:t>
      </w:r>
      <w:r>
        <w:rPr>
          <w:szCs w:val="22"/>
        </w:rPr>
        <w:t> </w:t>
      </w:r>
      <w:r w:rsidRPr="00A210E2">
        <w:rPr>
          <w:szCs w:val="22"/>
        </w:rPr>
        <w:t>januari 2020. Lagen tillämpas första gången på begäran om utbetalning som avser arbete som har betalats av köparen efter ikraftträdandet.</w:t>
      </w:r>
    </w:p>
    <w:p w14:paraId="1C3E9671" w14:textId="77777777" w:rsidR="0067606D" w:rsidRDefault="0067606D" w:rsidP="0067606D">
      <w:pPr>
        <w:pStyle w:val="Brdtextmedindrag"/>
        <w:keepNext/>
        <w:keepLines/>
        <w:pBdr>
          <w:bottom w:val="single" w:sz="24" w:space="0" w:color="808080"/>
        </w:pBdr>
        <w:spacing w:after="60" w:line="180" w:lineRule="exact"/>
      </w:pPr>
    </w:p>
    <w:p w14:paraId="281E22A0" w14:textId="77777777" w:rsidR="0067606D" w:rsidRPr="007241B9" w:rsidRDefault="0067606D" w:rsidP="0067606D">
      <w:pPr>
        <w:pStyle w:val="Brdtext"/>
      </w:pPr>
    </w:p>
    <w:p w14:paraId="27232918" w14:textId="2F0B67CD" w:rsidR="0067606D" w:rsidRDefault="0067606D" w:rsidP="0067606D">
      <w:pPr>
        <w:pStyle w:val="Brdtextmedindrag"/>
      </w:pPr>
      <w:r>
        <w:rPr>
          <w:b/>
        </w:rPr>
        <w:t xml:space="preserve">Utredningens förslag: </w:t>
      </w:r>
      <w:r>
        <w:t>Ö</w:t>
      </w:r>
      <w:r w:rsidRPr="00A210E2">
        <w:t>verensstämmer inte med regeringens förslag. Utredningen föreslår ett ikraftträdande den 1</w:t>
      </w:r>
      <w:r>
        <w:t> </w:t>
      </w:r>
      <w:r w:rsidRPr="00A210E2">
        <w:t>juli 2018 och att äldre bestämmelser ska gälla för hushållsarbeten som påbörjats före den 1</w:t>
      </w:r>
      <w:r>
        <w:t> </w:t>
      </w:r>
      <w:r w:rsidRPr="00A210E2">
        <w:t>januari 2019.</w:t>
      </w:r>
    </w:p>
    <w:p w14:paraId="0AEC56D0" w14:textId="54E3F537" w:rsidR="0067606D" w:rsidRDefault="0067606D" w:rsidP="0067606D">
      <w:pPr>
        <w:pStyle w:val="Brdtextmedindrag"/>
      </w:pPr>
      <w:r w:rsidRPr="00061F6B">
        <w:rPr>
          <w:b/>
        </w:rPr>
        <w:lastRenderedPageBreak/>
        <w:t>Remissinstanserna:</w:t>
      </w:r>
      <w:r w:rsidRPr="00A210E2">
        <w:t xml:space="preserve"> Ingen remissinstans har yttrat sig särskilt i frågan.</w:t>
      </w:r>
      <w:r>
        <w:t xml:space="preserve"> </w:t>
      </w:r>
    </w:p>
    <w:p w14:paraId="44897B78" w14:textId="43EF15AC" w:rsidR="0067606D" w:rsidRPr="00A210E2" w:rsidRDefault="0067606D" w:rsidP="0067606D">
      <w:pPr>
        <w:pStyle w:val="Brdtextmedindrag"/>
      </w:pPr>
      <w:r w:rsidRPr="00061F6B">
        <w:rPr>
          <w:b/>
        </w:rPr>
        <w:t>Skälen</w:t>
      </w:r>
      <w:r>
        <w:rPr>
          <w:b/>
        </w:rPr>
        <w:t> </w:t>
      </w:r>
      <w:r w:rsidRPr="00061F6B">
        <w:rPr>
          <w:b/>
        </w:rPr>
        <w:t>för</w:t>
      </w:r>
      <w:r>
        <w:rPr>
          <w:b/>
        </w:rPr>
        <w:t> </w:t>
      </w:r>
      <w:r w:rsidRPr="00061F6B">
        <w:rPr>
          <w:b/>
        </w:rPr>
        <w:t>regeringens</w:t>
      </w:r>
      <w:r>
        <w:rPr>
          <w:b/>
        </w:rPr>
        <w:t> förslag</w:t>
      </w:r>
      <w:r w:rsidRPr="00061F6B">
        <w:rPr>
          <w:b/>
        </w:rPr>
        <w:t>:</w:t>
      </w:r>
      <w:r>
        <w:rPr>
          <w:b/>
        </w:rPr>
        <w:t xml:space="preserve"> </w:t>
      </w:r>
      <w:r w:rsidRPr="00A210E2">
        <w:t>Ändringen föreslås träda i kraft den 1</w:t>
      </w:r>
      <w:r>
        <w:t> </w:t>
      </w:r>
      <w:r w:rsidRPr="00A210E2">
        <w:t xml:space="preserve">januari 2020. </w:t>
      </w:r>
    </w:p>
    <w:p w14:paraId="07A6A021" w14:textId="6C8EA77C" w:rsidR="0067606D" w:rsidRPr="00A210E2" w:rsidRDefault="0067606D" w:rsidP="0067606D">
      <w:pPr>
        <w:pStyle w:val="Brdtextmedindrag"/>
      </w:pPr>
      <w:r w:rsidRPr="00A210E2">
        <w:t>Utredningen har föreslagit att äldre bestämmelser ska gälla för hushållsarbeten som påbörjats före den 1</w:t>
      </w:r>
      <w:r>
        <w:t> </w:t>
      </w:r>
      <w:r w:rsidRPr="00A210E2">
        <w:t>januari 2019. När vissa förändringar gjordes avseende vilka uppgifter som ska lämnas i en begäran om utbetalning enligt den s.k. fakturamodellen (prop.</w:t>
      </w:r>
      <w:r>
        <w:t> </w:t>
      </w:r>
      <w:r w:rsidRPr="00A210E2">
        <w:t>2014/15:10) tillämpades ändringen första gången på utbetalning för arbete som betalats efter ikraftträdandet. Det finns enligt regeringens bedömning inte skäl att göra på annat sätt avseende vid vilken tidpunkt elektronisk betalning ska börja gälla. För arbete som har påbörjats före ikraftträdandet och där beställaren avsåg att betala kontant torde det inte vara ett problem att sätta in pengarna på ett bankkonto och från detta</w:t>
      </w:r>
      <w:r w:rsidRPr="00A210E2">
        <w:rPr>
          <w:b/>
        </w:rPr>
        <w:t xml:space="preserve"> </w:t>
      </w:r>
      <w:r w:rsidRPr="00A210E2">
        <w:t>genomföra betalningen elektroniskt.</w:t>
      </w:r>
    </w:p>
    <w:p w14:paraId="5EDD6658" w14:textId="65359771" w:rsidR="0067606D" w:rsidRPr="002C7E66" w:rsidRDefault="0067606D" w:rsidP="0067606D">
      <w:pPr>
        <w:pStyle w:val="Rubrik3"/>
        <w:spacing w:after="0"/>
      </w:pPr>
      <w:bookmarkStart w:id="449" w:name="_Toc19298917"/>
      <w:r w:rsidRPr="002C7E66">
        <w:t>Konsekvensanalys</w:t>
      </w:r>
      <w:bookmarkEnd w:id="449"/>
    </w:p>
    <w:p w14:paraId="53FFA7C9" w14:textId="790B2370" w:rsidR="0067606D" w:rsidRDefault="0067606D" w:rsidP="0067606D">
      <w:pPr>
        <w:pStyle w:val="Rubrik5utannumrering"/>
      </w:pPr>
      <w:r>
        <w:t>Offentligfinansiella effekter</w:t>
      </w:r>
    </w:p>
    <w:p w14:paraId="5C18CEBE" w14:textId="0E903BCD" w:rsidR="0067606D" w:rsidRPr="00A210E2" w:rsidRDefault="0067606D" w:rsidP="0067606D">
      <w:pPr>
        <w:pStyle w:val="Brdtext"/>
      </w:pPr>
      <w:r w:rsidRPr="00A210E2">
        <w:t>I detta avsnitt görs en uppskattning av hur mycket utbetalningarna av</w:t>
      </w:r>
      <w:r>
        <w:t>seende</w:t>
      </w:r>
      <w:r w:rsidRPr="00A210E2">
        <w:t xml:space="preserve"> rut- och rot</w:t>
      </w:r>
      <w:r>
        <w:t>arbete</w:t>
      </w:r>
      <w:r w:rsidRPr="00A210E2">
        <w:t xml:space="preserve"> kan komma att minska till följd av ett krav på elektronisk betalning. Regeringen gör bedöm</w:t>
      </w:r>
      <w:r>
        <w:softHyphen/>
      </w:r>
      <w:r w:rsidRPr="00A210E2">
        <w:t>ningen att potentiella effekter av att vissa köpare kan ha begränsade möjligheter att på egen hand betala rut- och rotarbete elektroniskt är försumbara eftersom det visats att majoriteten av befolkningen har tillgång till internetbank och redan initierar gireringar elektroniskt (</w:t>
      </w:r>
      <w:r w:rsidRPr="000015E3">
        <w:t>se avsnitt 12.3.4</w:t>
      </w:r>
      <w:r w:rsidRPr="00A210E2">
        <w:t>). Däremot bedöms antalet utbetalningar som sker på felaktiga grunder kunna minska dels genom ökade möjligheter att vid en utredning kunna konstatera om ett fel har begåtts, dels genom en viss avskräckande verkan på att ansöka om utbetalning på felaktiga grunder.</w:t>
      </w:r>
    </w:p>
    <w:p w14:paraId="3EC04111" w14:textId="14A50B99" w:rsidR="0067606D" w:rsidRPr="00A210E2" w:rsidRDefault="0067606D" w:rsidP="0067606D">
      <w:pPr>
        <w:pStyle w:val="Brdtextmedindrag"/>
      </w:pPr>
      <w:r w:rsidRPr="00A210E2">
        <w:t>Beräkningen av den offentligfinansiella effekten är förenad med stor osäkerhet då under</w:t>
      </w:r>
      <w:r>
        <w:softHyphen/>
      </w:r>
      <w:r w:rsidRPr="00A210E2">
        <w:t xml:space="preserve">laget är mycket knapphändigt. Det finns inga uppgifter om hur många som betalar kontant vid köp av rut- och rotarbete eller om hur stor andelen felaktiga utbetalningar är i de fall </w:t>
      </w:r>
      <w:r>
        <w:t xml:space="preserve">som </w:t>
      </w:r>
      <w:r w:rsidRPr="00A210E2">
        <w:t xml:space="preserve">köp av tjänster har skett kontant. Det är dessutom svårt att säga hur många av de utbetalningar som sker på felaktiga grunder som kan hänföras till fusk. Regeringen anser därför att </w:t>
      </w:r>
      <w:r w:rsidRPr="00A210E2">
        <w:t xml:space="preserve">det är lämpligt att göra en försiktig bedömning av förslagets effekter. </w:t>
      </w:r>
    </w:p>
    <w:p w14:paraId="708CEE2F" w14:textId="3C6705B5" w:rsidR="0067606D" w:rsidRPr="00A210E2" w:rsidRDefault="0067606D" w:rsidP="0067606D">
      <w:pPr>
        <w:pStyle w:val="Brdtextmedindrag"/>
      </w:pPr>
      <w:r w:rsidRPr="00A210E2">
        <w:t xml:space="preserve">Enligt Skatteverket begärde företagen ut sammanlagt ca </w:t>
      </w:r>
      <w:r>
        <w:t>15,1 </w:t>
      </w:r>
      <w:r w:rsidRPr="00A210E2">
        <w:t xml:space="preserve">miljarder kronor för rut- och rotarbeten </w:t>
      </w:r>
      <w:r w:rsidRPr="002C7E66">
        <w:t>2018,</w:t>
      </w:r>
      <w:r w:rsidRPr="00A210E2">
        <w:t xml:space="preserve"> medan Skatteverket betalade ut ca </w:t>
      </w:r>
      <w:r>
        <w:t>14,5 </w:t>
      </w:r>
      <w:r w:rsidRPr="00A210E2">
        <w:t xml:space="preserve">miljarder kronor. Det betyder att Skatteverket </w:t>
      </w:r>
      <w:r w:rsidRPr="002C7E66">
        <w:t>201</w:t>
      </w:r>
      <w:r>
        <w:t>8</w:t>
      </w:r>
      <w:r w:rsidRPr="00A210E2">
        <w:t xml:space="preserve"> vägrade utbetalningar om ca 0,6</w:t>
      </w:r>
      <w:r>
        <w:t> </w:t>
      </w:r>
      <w:r w:rsidRPr="00A210E2">
        <w:t>miljarder kronor. En del av detta kan hänföras till fusk, medan en del är vad Skatteverket många gånger kan anta är oavsiktliga fel som t.ex. att den skattskyldige har för lite skatt att reducera för att erhålla reduktionen eller materiella fel såsom att restid eller materialkostnader har inkluderats (se t.ex. Skatteverkets rapport 2011:1 s.</w:t>
      </w:r>
      <w:r>
        <w:t> </w:t>
      </w:r>
      <w:r w:rsidRPr="00A210E2">
        <w:t xml:space="preserve">88). I det följande antas att en fjärdedel av de vägrade utbetalningarna kan hänföras till fusk. </w:t>
      </w:r>
    </w:p>
    <w:p w14:paraId="3B5B8AD4" w14:textId="2B55065A" w:rsidR="0067606D" w:rsidRDefault="0067606D" w:rsidP="0067606D">
      <w:pPr>
        <w:pStyle w:val="Brdtextmedindrag"/>
      </w:pPr>
      <w:r w:rsidRPr="00A210E2">
        <w:t xml:space="preserve">För </w:t>
      </w:r>
      <w:r w:rsidRPr="002C7E66">
        <w:t>2020</w:t>
      </w:r>
      <w:r w:rsidRPr="00A210E2">
        <w:t xml:space="preserve"> beräknas utbetalningarna av</w:t>
      </w:r>
      <w:r>
        <w:t>seende</w:t>
      </w:r>
      <w:r w:rsidRPr="00A210E2">
        <w:t xml:space="preserve"> rut- och rot</w:t>
      </w:r>
      <w:r>
        <w:t>arbete</w:t>
      </w:r>
      <w:r w:rsidRPr="00A210E2">
        <w:t xml:space="preserve"> sammanlagt uppgå till </w:t>
      </w:r>
      <w:r>
        <w:t>16,1 </w:t>
      </w:r>
      <w:r w:rsidRPr="00A210E2">
        <w:t xml:space="preserve">miljarder kronor. Vid antagandet om samma andel vägrade utbetalningar som </w:t>
      </w:r>
      <w:r w:rsidRPr="002C7E66">
        <w:t>2018,</w:t>
      </w:r>
      <w:r w:rsidRPr="00A210E2">
        <w:t xml:space="preserve"> och vid samma antagande om andelen fusk, beräknas utbetal</w:t>
      </w:r>
      <w:r>
        <w:softHyphen/>
      </w:r>
      <w:r w:rsidRPr="00A210E2">
        <w:t>ningarna som vägras på grund av fusk vara ca 16</w:t>
      </w:r>
      <w:r>
        <w:t>0 </w:t>
      </w:r>
      <w:r w:rsidRPr="00A210E2">
        <w:t xml:space="preserve">miljoner kronor </w:t>
      </w:r>
      <w:r w:rsidRPr="002C7E66">
        <w:t>2020.</w:t>
      </w:r>
      <w:r w:rsidRPr="00A210E2">
        <w:t xml:space="preserve"> Förslaget bedöms kunna leda dels till att denna summa ökar, dels till att ansökningarna om utbetalningar på felaktiga grunder minskar genom en avskräckande effekt. För att uppskatta effekten av förslaget antas en ökning med 10</w:t>
      </w:r>
      <w:r>
        <w:t> </w:t>
      </w:r>
      <w:r w:rsidRPr="00A210E2">
        <w:t xml:space="preserve">procent av det som i dag antas vägras på grund av fusk, vilket förväntas vara en försiktig bedömning av förslagets effekter. Den offentligfinansiella effekten av förslaget om ett krav på elektronisk betalning vid köp av rut- och rotarbete skulle med dessa antaganden uppgå till </w:t>
      </w:r>
      <w:r w:rsidRPr="002C7E66">
        <w:t>16</w:t>
      </w:r>
      <w:r>
        <w:t> </w:t>
      </w:r>
      <w:r w:rsidRPr="002C7E66">
        <w:t>miljoner kronor.</w:t>
      </w:r>
    </w:p>
    <w:p w14:paraId="2BE1284E" w14:textId="73853CDA" w:rsidR="0067606D" w:rsidRDefault="0067606D" w:rsidP="0067606D">
      <w:pPr>
        <w:pStyle w:val="Rubrik5utannumrering"/>
      </w:pPr>
      <w:r>
        <w:t>Effekter för företagen</w:t>
      </w:r>
    </w:p>
    <w:p w14:paraId="6F34056B" w14:textId="5FCC3D82" w:rsidR="0067606D" w:rsidRPr="00A210E2" w:rsidRDefault="0067606D" w:rsidP="0067606D">
      <w:pPr>
        <w:pStyle w:val="Brdtext"/>
      </w:pPr>
      <w:r w:rsidRPr="00A210E2">
        <w:t>Ett krav på elektronisk betalning vid köp av rut- och rotarbeten bedöms i allt väsentligt vara positivt för de allra flesta utförare. Regeringen delar utredningens bedömning att förslaget kan leda till att företagens administrativa arbete minskas eftersom kontanthantering kan anses dyr och i många fall omständlig då bankerna försöker minimera den (SOU</w:t>
      </w:r>
      <w:r>
        <w:t> </w:t>
      </w:r>
      <w:r w:rsidRPr="00A210E2">
        <w:t>2017:37 s.</w:t>
      </w:r>
      <w:r>
        <w:t> </w:t>
      </w:r>
      <w:r w:rsidRPr="00A210E2">
        <w:t xml:space="preserve">554). Förslaget bedöms inte heller leda till ökade administrativa kostnader i det fall företaget blir föremål för Skatteverkets kontroller då företagen redan i dag vid en eventuell kontroll behöver lämna uppgifter om betalning till Skatteverket. Dessutom innebär ett krav på elektronisk betalning att Skatteverkets underlag för kontroller förbättras, vilket förväntas leda till minskad förekomst av fusk och missbruk och </w:t>
      </w:r>
      <w:r w:rsidRPr="00A210E2">
        <w:lastRenderedPageBreak/>
        <w:t xml:space="preserve">således en förbättring av konkurrensen i de berörda branscherna. </w:t>
      </w:r>
    </w:p>
    <w:p w14:paraId="597C6437" w14:textId="0AAE7751" w:rsidR="0067606D" w:rsidRDefault="0067606D" w:rsidP="0067606D">
      <w:pPr>
        <w:pStyle w:val="Brdtextmedindrag"/>
      </w:pPr>
      <w:bookmarkStart w:id="450" w:name="_Hlk13053809"/>
      <w:r w:rsidRPr="00A210E2">
        <w:t xml:space="preserve">Förslaget om krav på elektronisk betalning bedöms vidare vara förenligt med EU:s data-skyddsförordning </w:t>
      </w:r>
      <w:r w:rsidRPr="000015E3">
        <w:t>(se avsnitt 12.3.5).</w:t>
      </w:r>
      <w:r w:rsidRPr="00A210E2">
        <w:t xml:space="preserve"> Förslaget bedöms inte innebära någon skillnad för berörda företag med anledning av EU:s data</w:t>
      </w:r>
      <w:r>
        <w:softHyphen/>
      </w:r>
      <w:r w:rsidRPr="00A210E2">
        <w:t>skyddsförordning, eftersom dessa får antas hantera personuppgifter på ett sätt som gör att de omfattas av dataskyddsförordningen och konsekvenserna som följer därav, vare sig det finns ett krav på elektronisk betalning eller inte.</w:t>
      </w:r>
    </w:p>
    <w:bookmarkEnd w:id="450"/>
    <w:p w14:paraId="3E0185BF" w14:textId="3935022C" w:rsidR="0067606D" w:rsidRDefault="0067606D" w:rsidP="0067606D">
      <w:pPr>
        <w:pStyle w:val="Rubrik5utannumrering"/>
      </w:pPr>
      <w:r>
        <w:t>Effekter för enskilda</w:t>
      </w:r>
    </w:p>
    <w:p w14:paraId="41A12C20" w14:textId="4E2675E5" w:rsidR="0067606D" w:rsidRDefault="0067606D" w:rsidP="0067606D">
      <w:pPr>
        <w:pStyle w:val="Brdtext"/>
      </w:pPr>
      <w:r w:rsidRPr="00A210E2">
        <w:t>Utredningen gör bedömningen att majoriteten av aktuella betalningar redan i dag sker elektroniskt och i många fall omfattar så pass stora belopp, åtminstone för rotavdragets del, att elektroniska betalningar framstår som det mest praktiska och ändamålsenliga betalningssättet (SOU</w:t>
      </w:r>
      <w:r>
        <w:t> </w:t>
      </w:r>
      <w:r w:rsidRPr="00A210E2">
        <w:t>2017:37 s.</w:t>
      </w:r>
      <w:r>
        <w:t> </w:t>
      </w:r>
      <w:r w:rsidRPr="00A210E2">
        <w:t xml:space="preserve">552). Utredningen påpekar dock att det kan finnas grupper i samhället som har en begränsad möjlighet att på egen hand betala elektroniskt. För dessa enskilda förväntas förslaget försvåra köp av rut- och rotarbete. Regeringen gör dock bedömningen, i likhet med utredningen, att de allra flesta köp av rut- och rotarbete redan sker elektroniskt och att det därför rör sig om relativt få enskilda som skulle påverkas. Definitionen av elektronisk betalning föreslås även omfatta möjligheten att betala rut- och rotarbete med exempelvis inbetalningskort på ett bankkontor eftersom det uppfyller kraven på förmedling genom en betaltjänstleverantör och att avsändare, mottagare, belopp och tidpunkt kan identifieras. Dessutom har det visats att majoriteten av befolkningen har tillgång till internetbank och redan i dag initierar gireringar elektroniskt </w:t>
      </w:r>
      <w:r w:rsidRPr="000015E3">
        <w:t>(se avsnitt 12.3.4)</w:t>
      </w:r>
      <w:r w:rsidRPr="00A210E2">
        <w:t>. Sammantaget förväntas förslaget påverka enskilda med ärliga avsikter i liten utsträckning och det bedöms inte begränsa deras köp av rut- och rotarbeten eftersom det är möjligt att exempelvis betala med inbetalningskort på bank för att tillgodoräkna sig skattereduktion.</w:t>
      </w:r>
    </w:p>
    <w:p w14:paraId="4D43CF8A" w14:textId="687E8FD9" w:rsidR="0067606D" w:rsidRDefault="0067606D" w:rsidP="0067606D">
      <w:pPr>
        <w:pStyle w:val="Rubrik5utannumrering"/>
      </w:pPr>
      <w:r>
        <w:t>Övriga effekter</w:t>
      </w:r>
    </w:p>
    <w:p w14:paraId="377A5A1F" w14:textId="4E1ABAEE" w:rsidR="0067606D" w:rsidRPr="00A210E2" w:rsidRDefault="0067606D" w:rsidP="0067606D">
      <w:pPr>
        <w:pStyle w:val="Brdtext"/>
      </w:pPr>
      <w:r w:rsidRPr="00A210E2">
        <w:t>Den offentligfinansiella effekten av förslaget förväntas vara liten relativt omfattningen av rut- och rotavdrage</w:t>
      </w:r>
      <w:r>
        <w:t>n</w:t>
      </w:r>
      <w:r w:rsidRPr="00A210E2">
        <w:t xml:space="preserve">. Dessutom bedöms förslaget främst påverka de utförare och köpare som i dag begär utbetalning på felaktiga grunder och i vissa av dessa fall har inget arbete utförts. Förslaget bedöms av dessa anledningar inte få några effekter </w:t>
      </w:r>
      <w:r w:rsidRPr="00A210E2">
        <w:t>för sysselsättning och antal arbetade timmar, den ekonomiska jämställdheten, fördelning och miljö.</w:t>
      </w:r>
    </w:p>
    <w:p w14:paraId="5A616261" w14:textId="6BE0397E" w:rsidR="0067606D" w:rsidRPr="00A210E2" w:rsidRDefault="0067606D" w:rsidP="0067606D">
      <w:pPr>
        <w:pStyle w:val="Brdtextmedindrag"/>
      </w:pPr>
      <w:r w:rsidRPr="00A210E2">
        <w:t>Eventuella tillkommande kostnader för Skatteverket ska hanteras inom befintliga ekonomiska ramar.</w:t>
      </w:r>
    </w:p>
    <w:p w14:paraId="14731F9F" w14:textId="77777777" w:rsidR="0067606D" w:rsidRDefault="0067606D" w:rsidP="0067606D">
      <w:pPr>
        <w:pStyle w:val="Rubrik2"/>
      </w:pPr>
      <w:bookmarkStart w:id="451" w:name="_Toc19298918"/>
      <w:bookmarkStart w:id="452" w:name="_Hlk18486820"/>
      <w:r>
        <w:t>Allmänt avdrag för utländska socialförsäkringar och skattereduktion för allmän pensionsavgift</w:t>
      </w:r>
      <w:bookmarkEnd w:id="451"/>
    </w:p>
    <w:p w14:paraId="1F90C85E" w14:textId="77777777" w:rsidR="0067606D" w:rsidRDefault="0067606D" w:rsidP="0067606D">
      <w:pPr>
        <w:pStyle w:val="Rubrik3"/>
        <w:spacing w:before="0"/>
      </w:pPr>
      <w:bookmarkStart w:id="453" w:name="_Toc19298919"/>
      <w:bookmarkEnd w:id="452"/>
      <w:r w:rsidRPr="00560C12">
        <w:t>Ärendet och dess beredning</w:t>
      </w:r>
      <w:bookmarkEnd w:id="453"/>
    </w:p>
    <w:p w14:paraId="10637B12" w14:textId="133B34AE" w:rsidR="0067606D" w:rsidRPr="00596F8D" w:rsidRDefault="0067606D" w:rsidP="0067606D">
      <w:pPr>
        <w:pStyle w:val="Brdtext"/>
      </w:pPr>
      <w:r w:rsidRPr="00560C12">
        <w:t xml:space="preserve">Skatteverket har utarbetat en promemoria med förslag som rör dels allmänt avdrag för obligatoriska utländska socialförsäkringsavgifter, dels skattereduktion för allmän pensionsavgift. </w:t>
      </w:r>
      <w:r w:rsidRPr="00596F8D">
        <w:t xml:space="preserve">En sammanfattning av promemorian finns i </w:t>
      </w:r>
      <w:r w:rsidRPr="00596F8D">
        <w:rPr>
          <w:i/>
        </w:rPr>
        <w:t>bilaga</w:t>
      </w:r>
      <w:r>
        <w:rPr>
          <w:i/>
        </w:rPr>
        <w:t> </w:t>
      </w:r>
      <w:r w:rsidRPr="00596F8D">
        <w:rPr>
          <w:i/>
        </w:rPr>
        <w:t>7</w:t>
      </w:r>
      <w:r w:rsidRPr="00596F8D">
        <w:t xml:space="preserve"> </w:t>
      </w:r>
      <w:r w:rsidRPr="00596F8D">
        <w:rPr>
          <w:i/>
        </w:rPr>
        <w:t>avsnitt</w:t>
      </w:r>
      <w:r>
        <w:rPr>
          <w:i/>
        </w:rPr>
        <w:t> </w:t>
      </w:r>
      <w:r w:rsidRPr="00596F8D">
        <w:rPr>
          <w:i/>
        </w:rPr>
        <w:t>1</w:t>
      </w:r>
      <w:r w:rsidRPr="00596F8D">
        <w:t xml:space="preserve"> och promemorians lagförslag finns i </w:t>
      </w:r>
      <w:r w:rsidRPr="00596F8D">
        <w:rPr>
          <w:i/>
        </w:rPr>
        <w:t>bilaga</w:t>
      </w:r>
      <w:r>
        <w:rPr>
          <w:i/>
        </w:rPr>
        <w:t> </w:t>
      </w:r>
      <w:r w:rsidRPr="00596F8D">
        <w:rPr>
          <w:i/>
        </w:rPr>
        <w:t>7</w:t>
      </w:r>
      <w:r w:rsidRPr="00596F8D">
        <w:t xml:space="preserve"> </w:t>
      </w:r>
      <w:r w:rsidRPr="00596F8D">
        <w:rPr>
          <w:i/>
        </w:rPr>
        <w:t>avsnitt</w:t>
      </w:r>
      <w:r>
        <w:rPr>
          <w:i/>
        </w:rPr>
        <w:t> </w:t>
      </w:r>
      <w:r w:rsidRPr="00596F8D">
        <w:rPr>
          <w:i/>
        </w:rPr>
        <w:t>2</w:t>
      </w:r>
      <w:r w:rsidRPr="00596F8D">
        <w:t>. Skatteverkets promemoria har remissbehandlats. En för</w:t>
      </w:r>
      <w:r>
        <w:softHyphen/>
      </w:r>
      <w:r w:rsidRPr="00596F8D">
        <w:t xml:space="preserve">teckning över remissinstanserna finns i </w:t>
      </w:r>
      <w:r w:rsidRPr="00596F8D">
        <w:rPr>
          <w:i/>
        </w:rPr>
        <w:t>bilaga</w:t>
      </w:r>
      <w:r>
        <w:rPr>
          <w:i/>
        </w:rPr>
        <w:t> </w:t>
      </w:r>
      <w:r w:rsidRPr="00596F8D">
        <w:rPr>
          <w:i/>
        </w:rPr>
        <w:t>7</w:t>
      </w:r>
      <w:r w:rsidRPr="00596F8D">
        <w:t xml:space="preserve"> </w:t>
      </w:r>
      <w:r w:rsidRPr="00596F8D">
        <w:rPr>
          <w:i/>
        </w:rPr>
        <w:t>avsnitt</w:t>
      </w:r>
      <w:r>
        <w:rPr>
          <w:i/>
        </w:rPr>
        <w:t> </w:t>
      </w:r>
      <w:r w:rsidRPr="00596F8D">
        <w:rPr>
          <w:i/>
        </w:rPr>
        <w:t>3</w:t>
      </w:r>
      <w:r w:rsidRPr="00596F8D">
        <w:t xml:space="preserve">. Remissvaren finns tillgängliga i Finansdepartementet (Fi2018/00425/S1). </w:t>
      </w:r>
    </w:p>
    <w:p w14:paraId="53750880" w14:textId="77777777" w:rsidR="0067606D" w:rsidRPr="00596F8D" w:rsidRDefault="0067606D" w:rsidP="0067606D">
      <w:pPr>
        <w:pStyle w:val="Rubrik5utannumrering"/>
      </w:pPr>
      <w:r w:rsidRPr="00596F8D">
        <w:t>Lagrådet</w:t>
      </w:r>
    </w:p>
    <w:p w14:paraId="4BD401B9" w14:textId="1A5C6E13" w:rsidR="0067606D" w:rsidRDefault="0067606D" w:rsidP="0067606D">
      <w:pPr>
        <w:pStyle w:val="Brdtext"/>
      </w:pPr>
      <w:r w:rsidRPr="00596F8D">
        <w:t>Regeringen beslutade den 30</w:t>
      </w:r>
      <w:r>
        <w:t> </w:t>
      </w:r>
      <w:r w:rsidRPr="00596F8D">
        <w:t xml:space="preserve">augusti 2018 att inhämta Lagrådets yttrande över lagförslag som </w:t>
      </w:r>
      <w:r>
        <w:t>är likalydande med propositionens.</w:t>
      </w:r>
      <w:r w:rsidRPr="00596F8D">
        <w:t xml:space="preserve"> </w:t>
      </w:r>
      <w:r>
        <w:t xml:space="preserve">Lagrådet lämnade förslagen utan erinran. </w:t>
      </w:r>
      <w:r w:rsidRPr="00596F8D">
        <w:t xml:space="preserve">Lagrådets yttrande finns i </w:t>
      </w:r>
      <w:r w:rsidRPr="00596F8D">
        <w:rPr>
          <w:i/>
        </w:rPr>
        <w:t>bilaga</w:t>
      </w:r>
      <w:r>
        <w:rPr>
          <w:i/>
        </w:rPr>
        <w:t> </w:t>
      </w:r>
      <w:r w:rsidRPr="00596F8D">
        <w:rPr>
          <w:i/>
        </w:rPr>
        <w:t>7</w:t>
      </w:r>
      <w:r w:rsidRPr="00596F8D">
        <w:t xml:space="preserve"> </w:t>
      </w:r>
      <w:r w:rsidRPr="00596F8D">
        <w:rPr>
          <w:i/>
        </w:rPr>
        <w:t>avsnitt</w:t>
      </w:r>
      <w:r>
        <w:rPr>
          <w:i/>
        </w:rPr>
        <w:t> 4</w:t>
      </w:r>
      <w:r w:rsidRPr="00596F8D">
        <w:t>.</w:t>
      </w:r>
    </w:p>
    <w:p w14:paraId="1F52ED47" w14:textId="77777777" w:rsidR="0067606D" w:rsidRDefault="0067606D" w:rsidP="0067606D">
      <w:pPr>
        <w:pStyle w:val="Rubrik3"/>
      </w:pPr>
      <w:bookmarkStart w:id="454" w:name="_Toc19298920"/>
      <w:r>
        <w:t>Allmänt avdrag för utländska socialförsäkringsavgifter</w:t>
      </w:r>
      <w:bookmarkEnd w:id="454"/>
    </w:p>
    <w:p w14:paraId="4B6572D1" w14:textId="77777777" w:rsidR="0067606D" w:rsidRDefault="0067606D" w:rsidP="0067606D">
      <w:pPr>
        <w:pStyle w:val="Rubrik4utannumrering"/>
        <w:spacing w:before="0" w:after="0"/>
      </w:pPr>
      <w:r>
        <w:t>Bakgrund och gällande rätt</w:t>
      </w:r>
    </w:p>
    <w:p w14:paraId="0DF29458" w14:textId="77777777" w:rsidR="0067606D" w:rsidRDefault="0067606D" w:rsidP="0067606D">
      <w:pPr>
        <w:pStyle w:val="Rubrik5utannumrering"/>
        <w:spacing w:before="0"/>
      </w:pPr>
      <w:r>
        <w:t>Nationell rätt</w:t>
      </w:r>
    </w:p>
    <w:p w14:paraId="2E31B455" w14:textId="5B71E142" w:rsidR="0067606D" w:rsidRDefault="0067606D" w:rsidP="0067606D">
      <w:pPr>
        <w:pStyle w:val="Brdtext"/>
      </w:pPr>
      <w:r>
        <w:t>I 62 kap. 6 § inkomstskattelagen (1999:1229), förkortad IL, anges att allmänt avdrag ska göras för obligatoriska utländska socialförsäkrings</w:t>
      </w:r>
      <w:r>
        <w:softHyphen/>
        <w:t>avgifter under förutsättning att den avgifts</w:t>
      </w:r>
      <w:r>
        <w:softHyphen/>
        <w:t>grundande intäkten ska tas upp som intäkt under beskattningsåret i Sverige. En annan förut</w:t>
      </w:r>
      <w:r>
        <w:softHyphen/>
        <w:t>sättning för att avdrag ska göras är att den skattskyldige enligt slutligt fastställd debitering eller liknande ska betala avgifterna i överens</w:t>
      </w:r>
      <w:r>
        <w:softHyphen/>
        <w:t>stämmelse med lagen (2013:134) om nordisk konvention om social trygghet, kallad den nordiska socialförsäkringskonventionen, eller till följd av att den skattskyldige enligt Europa</w:t>
      </w:r>
      <w:r>
        <w:softHyphen/>
      </w:r>
      <w:r>
        <w:lastRenderedPageBreak/>
        <w:t>parlamentets och rådets förordning (EG) nr 883/2004 av den 29 april 2004 om samordning av de sociala trygghetssystemen ska omfattas av ett annat lands lagstiftning om social trygghet.</w:t>
      </w:r>
    </w:p>
    <w:p w14:paraId="43DFFBD8" w14:textId="484DBF2E" w:rsidR="0067606D" w:rsidRDefault="0067606D" w:rsidP="0067606D">
      <w:pPr>
        <w:pStyle w:val="Brdtextmedindrag"/>
      </w:pPr>
      <w:r>
        <w:t>Tidigare fanns det i 62 kap. 6 § IL också ett krav för rätt till avdrag att den skattskyldige hade betalat avgiften på grund av utfört arbete. Detta fick till följd att obligatoriska socialförsäkrings</w:t>
      </w:r>
      <w:r>
        <w:softHyphen/>
        <w:t>avgifter som togs ut på t.ex. pension inte fick dras av enligt ett avgörande från Högsta förvaltningsdomstolen (RÅ 2006 ref. 55). Orsaken var att domstolen tolkat regleringen som att avgift på pension inte är en sådan avgift som betalas på grund av utfört arbete. Den 1 januari 2013 gjordes en ändring i 62 kap. 6 § första stycket 2 IL som innebar att kravet på arbete togs bort. Avsikten med lagändringen 2013 var att även pensionärer skulle kunna få allmänt avdrag för socialförsäkringsavgifter som de betalat i en annan medlemsstat (se prop. 2012/13:18).</w:t>
      </w:r>
    </w:p>
    <w:p w14:paraId="02CD5494" w14:textId="77777777" w:rsidR="0067606D" w:rsidRDefault="0067606D" w:rsidP="0067606D">
      <w:pPr>
        <w:pStyle w:val="Brdtextmedindrag"/>
      </w:pPr>
      <w:r>
        <w:t>Sedan 2013 ska således allmänt avdrag för obligatoriska utländska socialförsäkringsavgifter göras även för sådana avgifter som tagits ut på pension i överensstämmelse med antingen den nordiska socialförsäkringskonventionen eller förordning 883/2004. För att rätt till avdrag ska föreligga för avgifter som tagits ut enligt förordning 883/2004 ställs dock – till skillnad mot när avdrag får göras enligt nordiska socialförsäkringskonventionen – krav på att personen ska omfattas av en annan medlemsstats lagstiftning om social trygghet enligt den förordningen.</w:t>
      </w:r>
    </w:p>
    <w:p w14:paraId="1A3273B5" w14:textId="77777777" w:rsidR="0067606D" w:rsidRDefault="0067606D" w:rsidP="0067606D">
      <w:pPr>
        <w:pStyle w:val="Rubrik5utannumrering"/>
      </w:pPr>
      <w:r>
        <w:t>Unionsrätt</w:t>
      </w:r>
    </w:p>
    <w:p w14:paraId="1C8D943D" w14:textId="71EA5C1B" w:rsidR="0067606D" w:rsidRDefault="0067606D" w:rsidP="0067606D">
      <w:pPr>
        <w:pStyle w:val="Brdtext"/>
      </w:pPr>
      <w:r>
        <w:t xml:space="preserve">Förordning 883/2004 gäller för medborgare i EU:s medlemsstater, de tre EES-länderna Norge, Island och Liechtenstein samt Schweiz. Dessa länder benämns fortsättningsvis medlemsstater, vilket är det uttryck som används i förordningen. Personer som inte är bosatta i en medlemsstat kallas ofta för tredjelandsmedborgare. Sedan den 1 januari 2011 gäller förordningen också för tredjelandsmedborgare som lagligen vistas i en medlemsstat. För tid före den 1 januari 2011 tillämpas rådets förordning (EEG) nr 1408/71 av den 14 juni 1971 om tillämpningen av systemen för social trygghet när anställda, egenföretagare eller deras familjemedlemmar flyttar inom gemenskapen för tredjelandsmedborgare i EU:s medlemsstater med undantag för Danmark. I förhållande till Danmark och EES-länderna </w:t>
      </w:r>
      <w:r>
        <w:t>Norge och Island gäller för tredjelands</w:t>
      </w:r>
      <w:r>
        <w:softHyphen/>
        <w:t>medborgare den nordiska socialförsäkrings</w:t>
      </w:r>
      <w:r>
        <w:softHyphen/>
        <w:t xml:space="preserve">konventionen. </w:t>
      </w:r>
    </w:p>
    <w:p w14:paraId="7E7CBC73" w14:textId="4062986D" w:rsidR="0067606D" w:rsidRDefault="0067606D" w:rsidP="0067606D">
      <w:pPr>
        <w:pStyle w:val="Brdtextmedindrag"/>
      </w:pPr>
      <w:r>
        <w:t>Enligt förordning 883/2004 ska en person omfattas av endast en medlemsstats lagstiftning. I artikel 11.3 regleras vilken medlemsstats lagstiftning en person ska omfattas av. En person som varken är anställd, bedriver verksamhet som egenföretagare, är offentligt anställd, får arbets</w:t>
      </w:r>
      <w:r>
        <w:softHyphen/>
        <w:t>löshetsersättning eller är inkallad/återinkallad i militär eller civil tjänstgöring, ska omfattas av lagstiftningen där denne är bosatt utan att det påverkar tillämpningen av andra bestämmelser i förordningen enligt vilken en sådan person har rätt till förmåner enligt lagstiftningen i en eller flera medlemsstater (artikel 11.3 e). I vissa fall kan en medlemsstat som ger ut pension till en person bosatt i Sverige vara skyldig att betala kostnaderna för de vårdförmåner som Sverige till</w:t>
      </w:r>
      <w:r>
        <w:softHyphen/>
        <w:t xml:space="preserve">handahåller till personen (avsnitt 2, </w:t>
      </w:r>
      <w:r>
        <w:br/>
        <w:t>artikel 23–30 i förordningen). En sådan skyldighet kan medföra att den utbetalande medlemsstaten debiterar en avgift på pension.</w:t>
      </w:r>
    </w:p>
    <w:p w14:paraId="1256953F" w14:textId="77777777" w:rsidR="0067606D" w:rsidRDefault="0067606D" w:rsidP="0067606D">
      <w:pPr>
        <w:pStyle w:val="Rubrik3"/>
      </w:pPr>
      <w:bookmarkStart w:id="455" w:name="_Toc19298921"/>
      <w:r w:rsidRPr="00021331">
        <w:t>Kravet på att omfattas av en annan medlemsstats lagstiftning om social trygghet tas bort</w:t>
      </w:r>
      <w:bookmarkEnd w:id="455"/>
    </w:p>
    <w:p w14:paraId="1EA842F8" w14:textId="77777777" w:rsidR="0067606D" w:rsidRDefault="0067606D" w:rsidP="0067606D">
      <w:pPr>
        <w:pStyle w:val="Brdtextmedindrag"/>
        <w:keepNext/>
        <w:keepLines/>
        <w:pBdr>
          <w:top w:val="single" w:sz="24" w:space="0" w:color="808080"/>
        </w:pBdr>
        <w:spacing w:before="20" w:line="140" w:lineRule="exact"/>
      </w:pPr>
    </w:p>
    <w:p w14:paraId="381DD699" w14:textId="6D863037" w:rsidR="0067606D" w:rsidRPr="00856BBF" w:rsidRDefault="0067606D" w:rsidP="0067606D">
      <w:pPr>
        <w:pStyle w:val="Brdtext"/>
        <w:keepNext/>
        <w:keepLines/>
        <w:rPr>
          <w:rFonts w:ascii="TradeGothic" w:hAnsi="TradeGothic"/>
          <w:b/>
          <w:sz w:val="20"/>
        </w:rPr>
      </w:pPr>
      <w:r>
        <w:rPr>
          <w:b/>
        </w:rPr>
        <w:t>Regeringens </w:t>
      </w:r>
      <w:r w:rsidRPr="007241B9">
        <w:rPr>
          <w:b/>
        </w:rPr>
        <w:t>förslag:</w:t>
      </w:r>
      <w:r w:rsidRPr="00C0621B">
        <w:rPr>
          <w:szCs w:val="22"/>
        </w:rPr>
        <w:t xml:space="preserve"> </w:t>
      </w:r>
      <w:r w:rsidRPr="00D92A79">
        <w:rPr>
          <w:szCs w:val="22"/>
        </w:rPr>
        <w:t xml:space="preserve">Kravet på att personen ska omfattas av en annan medlemsstats lagstiftning om social trygghet för att få göra avdrag för obligatoriska utländska socialförsäkringsavgifter som betalats i överensstämmelse med förordning 883/2004 tas bort. Det förtydligas att också avgifter som betalats i överensstämmelse med förordning 1408/71 ska </w:t>
      </w:r>
      <w:r>
        <w:rPr>
          <w:szCs w:val="22"/>
        </w:rPr>
        <w:t xml:space="preserve">dras </w:t>
      </w:r>
      <w:r w:rsidRPr="00D92A79">
        <w:rPr>
          <w:szCs w:val="22"/>
        </w:rPr>
        <w:t>av.</w:t>
      </w:r>
    </w:p>
    <w:p w14:paraId="6BBE6F64" w14:textId="77777777" w:rsidR="0067606D" w:rsidRDefault="0067606D" w:rsidP="0067606D">
      <w:pPr>
        <w:pStyle w:val="Brdtextmedindrag"/>
        <w:keepNext/>
        <w:keepLines/>
        <w:pBdr>
          <w:bottom w:val="single" w:sz="24" w:space="0" w:color="808080"/>
        </w:pBdr>
        <w:spacing w:after="60" w:line="180" w:lineRule="exact"/>
      </w:pPr>
    </w:p>
    <w:p w14:paraId="03C437EF" w14:textId="77777777" w:rsidR="0067606D" w:rsidRPr="007241B9" w:rsidRDefault="0067606D" w:rsidP="0067606D">
      <w:pPr>
        <w:pStyle w:val="Brdtext"/>
      </w:pPr>
    </w:p>
    <w:p w14:paraId="19A26ED2" w14:textId="77777777" w:rsidR="0067606D" w:rsidRDefault="0067606D" w:rsidP="0067606D">
      <w:pPr>
        <w:pStyle w:val="Brdtextmedindrag"/>
      </w:pPr>
      <w:r w:rsidRPr="00061F6B">
        <w:rPr>
          <w:b/>
        </w:rPr>
        <w:t>Promemorians</w:t>
      </w:r>
      <w:r>
        <w:rPr>
          <w:b/>
        </w:rPr>
        <w:t> </w:t>
      </w:r>
      <w:r w:rsidRPr="00061F6B">
        <w:rPr>
          <w:b/>
        </w:rPr>
        <w:t>förslag</w:t>
      </w:r>
      <w:r>
        <w:t xml:space="preserve"> överensstämmer med regeringen. </w:t>
      </w:r>
    </w:p>
    <w:p w14:paraId="07821B1A" w14:textId="77777777" w:rsidR="0067606D" w:rsidRDefault="0067606D" w:rsidP="0067606D">
      <w:pPr>
        <w:pStyle w:val="Brdtextmedindrag"/>
      </w:pPr>
      <w:r w:rsidRPr="00061F6B">
        <w:rPr>
          <w:b/>
        </w:rPr>
        <w:t>Remissinstanserna:</w:t>
      </w:r>
      <w:r>
        <w:t xml:space="preserve"> </w:t>
      </w:r>
      <w:r w:rsidRPr="00D92A79">
        <w:t>Alla remissinstanser som yttrat sig tillstyrker förslaget eller har angett att de inte har några synpunkter på förslaget.</w:t>
      </w:r>
    </w:p>
    <w:p w14:paraId="25565963" w14:textId="5B9CD900" w:rsidR="0067606D" w:rsidRDefault="0067606D" w:rsidP="0067606D">
      <w:pPr>
        <w:pStyle w:val="Brdtextmedindrag"/>
      </w:pPr>
      <w:r w:rsidRPr="00061F6B">
        <w:rPr>
          <w:b/>
        </w:rPr>
        <w:t>Skälen</w:t>
      </w:r>
      <w:r>
        <w:rPr>
          <w:b/>
        </w:rPr>
        <w:t> </w:t>
      </w:r>
      <w:r w:rsidRPr="00061F6B">
        <w:rPr>
          <w:b/>
        </w:rPr>
        <w:t>för</w:t>
      </w:r>
      <w:r>
        <w:rPr>
          <w:b/>
        </w:rPr>
        <w:t> </w:t>
      </w:r>
      <w:r w:rsidRPr="00061F6B">
        <w:rPr>
          <w:b/>
        </w:rPr>
        <w:t>regeringens</w:t>
      </w:r>
      <w:r>
        <w:rPr>
          <w:b/>
        </w:rPr>
        <w:t> </w:t>
      </w:r>
      <w:r w:rsidRPr="00061F6B">
        <w:rPr>
          <w:b/>
        </w:rPr>
        <w:t>förslag:</w:t>
      </w:r>
      <w:r>
        <w:t xml:space="preserve"> Avsikten med den lagändring som gjordes den 1 januari 2013 var att även pensionärer skulle kunna få allmänt avdrag för socialförsäkringsavgifter som de betalat i en annan medlemsstat. Till skillnad mot när avdrag får göras för avgifter enligt den nordiska socialförsäkringskonventionen ställs dock i dag i lagtexten krav på att personen ska </w:t>
      </w:r>
      <w:r>
        <w:lastRenderedPageBreak/>
        <w:t xml:space="preserve">omfattas av en annan medlemsstats lagstiftning om social trygghet enligt förordning 883/2004 för att rätt till avdrag för avgifter enligt den förordningen ska föreligga. Detta har fått till följd att pensionärer som är bosatta i Sverige och därför omfattas av svensk socialförsäkring inte har rätt till avdrag för socialförsäkringsavgifter som de enligt förordningen är tvungna att betala på pensioner som de får utbetalade från en annan medlemsstat. </w:t>
      </w:r>
    </w:p>
    <w:p w14:paraId="7CAFF37E" w14:textId="258BBE82" w:rsidR="0067606D" w:rsidRDefault="0067606D" w:rsidP="0067606D">
      <w:pPr>
        <w:pStyle w:val="Brdtextmedindrag"/>
      </w:pPr>
      <w:r>
        <w:t xml:space="preserve">Mot </w:t>
      </w:r>
      <w:r w:rsidRPr="0009163B">
        <w:t>bakgrund</w:t>
      </w:r>
      <w:r>
        <w:t xml:space="preserve"> av ovanstående anser regeringen att formuleringen i 62 kap. 6 § IL som gäller förordning 883/2004 bör ändras så att kravet på att omfattas av en annan medlemsstats lagstiftning om social trygghet tas bort. Det kan noteras att den nu gällande bestämmelsen om allmänt avdrag för obligatoriska utländska socialförsäkringsersättningar redan tillämpas på detta sätt, se Skatteverkets ställningstagande den 25 november 2016 (dnr 131 506966-16/111). </w:t>
      </w:r>
    </w:p>
    <w:p w14:paraId="051D2263" w14:textId="56824103" w:rsidR="0067606D" w:rsidRDefault="0067606D" w:rsidP="0067606D">
      <w:pPr>
        <w:pStyle w:val="Brdtextmedindrag"/>
      </w:pPr>
      <w:r w:rsidRPr="0009163B">
        <w:t>Socialförsäkringsavgifter</w:t>
      </w:r>
      <w:r>
        <w:t xml:space="preserve"> kan fortfarande debiteras enligt förordning 1408/71. I enlighet med Skatteverkets förslag bör därför paragrafen även kompletteras så att avgifter som betalats i överensstämmelse med förordning 1408/71 också ska dras av.</w:t>
      </w:r>
    </w:p>
    <w:p w14:paraId="49BCDBF3" w14:textId="77777777" w:rsidR="0067606D" w:rsidRDefault="0067606D" w:rsidP="0067606D">
      <w:pPr>
        <w:pStyle w:val="Rubrik5utannumrering"/>
      </w:pPr>
      <w:r>
        <w:t>Lagförslag</w:t>
      </w:r>
    </w:p>
    <w:p w14:paraId="6D4EC4A7" w14:textId="5470E362" w:rsidR="0067606D" w:rsidRDefault="0067606D" w:rsidP="0067606D">
      <w:pPr>
        <w:pStyle w:val="Brdtext"/>
      </w:pPr>
      <w:r>
        <w:t xml:space="preserve">Förslaget föranleder ändringar i 62 kap. 6 § IL, se </w:t>
      </w:r>
      <w:r w:rsidRPr="00D225D4">
        <w:t>avsnitt 11.2</w:t>
      </w:r>
      <w:r>
        <w:t>.</w:t>
      </w:r>
    </w:p>
    <w:p w14:paraId="01DB3089" w14:textId="77777777" w:rsidR="0067606D" w:rsidRDefault="0067606D" w:rsidP="0067606D">
      <w:pPr>
        <w:pStyle w:val="Rubrik3"/>
        <w:keepNext w:val="0"/>
        <w:keepLines w:val="0"/>
      </w:pPr>
      <w:bookmarkStart w:id="456" w:name="_Toc19298922"/>
      <w:r w:rsidRPr="00E2403A">
        <w:t>Ikraftträdande- och övergångsbestämmelser</w:t>
      </w:r>
      <w:bookmarkEnd w:id="456"/>
    </w:p>
    <w:p w14:paraId="50E1A09B" w14:textId="77777777" w:rsidR="0067606D" w:rsidRDefault="0067606D" w:rsidP="0067606D">
      <w:pPr>
        <w:pStyle w:val="Brdtextmedindrag"/>
        <w:keepNext/>
        <w:keepLines/>
        <w:pBdr>
          <w:top w:val="single" w:sz="24" w:space="0" w:color="808080"/>
        </w:pBdr>
        <w:spacing w:before="20" w:line="140" w:lineRule="exact"/>
      </w:pPr>
    </w:p>
    <w:p w14:paraId="7ADB33EC" w14:textId="4B47DB4E" w:rsidR="0067606D" w:rsidRPr="00856BBF" w:rsidRDefault="0067606D" w:rsidP="0067606D">
      <w:pPr>
        <w:pStyle w:val="Brdtext"/>
        <w:rPr>
          <w:rFonts w:ascii="TradeGothic" w:hAnsi="TradeGothic"/>
          <w:b/>
          <w:sz w:val="20"/>
        </w:rPr>
      </w:pPr>
      <w:r>
        <w:rPr>
          <w:b/>
        </w:rPr>
        <w:t>Regeringens </w:t>
      </w:r>
      <w:r w:rsidRPr="007241B9">
        <w:rPr>
          <w:b/>
        </w:rPr>
        <w:t>förslag:</w:t>
      </w:r>
      <w:r w:rsidRPr="00C0621B">
        <w:rPr>
          <w:szCs w:val="22"/>
        </w:rPr>
        <w:t xml:space="preserve"> </w:t>
      </w:r>
      <w:r w:rsidRPr="00E2403A">
        <w:rPr>
          <w:szCs w:val="22"/>
        </w:rPr>
        <w:t>Ändringarna träder i kraft den 1</w:t>
      </w:r>
      <w:r>
        <w:rPr>
          <w:szCs w:val="22"/>
        </w:rPr>
        <w:t> </w:t>
      </w:r>
      <w:r w:rsidRPr="00E2403A">
        <w:rPr>
          <w:szCs w:val="22"/>
        </w:rPr>
        <w:t>januari 20</w:t>
      </w:r>
      <w:r>
        <w:rPr>
          <w:szCs w:val="22"/>
        </w:rPr>
        <w:t>20</w:t>
      </w:r>
      <w:r w:rsidRPr="00E2403A">
        <w:rPr>
          <w:szCs w:val="22"/>
        </w:rPr>
        <w:t xml:space="preserve"> och tillämpas första gången för beskattningsår som börjar efter den 31</w:t>
      </w:r>
      <w:r>
        <w:rPr>
          <w:szCs w:val="22"/>
        </w:rPr>
        <w:t> </w:t>
      </w:r>
      <w:r w:rsidRPr="00E2403A">
        <w:rPr>
          <w:szCs w:val="22"/>
        </w:rPr>
        <w:t>december 201</w:t>
      </w:r>
      <w:r>
        <w:rPr>
          <w:szCs w:val="22"/>
        </w:rPr>
        <w:t>9</w:t>
      </w:r>
      <w:r w:rsidRPr="00E2403A">
        <w:rPr>
          <w:szCs w:val="22"/>
        </w:rPr>
        <w:t>.</w:t>
      </w:r>
    </w:p>
    <w:p w14:paraId="4663DEDE" w14:textId="77777777" w:rsidR="0067606D" w:rsidRDefault="0067606D" w:rsidP="0067606D">
      <w:pPr>
        <w:pStyle w:val="Brdtextmedindrag"/>
        <w:keepNext/>
        <w:keepLines/>
        <w:pBdr>
          <w:bottom w:val="single" w:sz="24" w:space="0" w:color="808080"/>
        </w:pBdr>
        <w:spacing w:after="60" w:line="180" w:lineRule="exact"/>
      </w:pPr>
    </w:p>
    <w:p w14:paraId="0069C77D" w14:textId="77777777" w:rsidR="0067606D" w:rsidRPr="007241B9" w:rsidRDefault="0067606D" w:rsidP="0067606D">
      <w:pPr>
        <w:pStyle w:val="Brdtext"/>
        <w:keepNext/>
        <w:keepLines/>
      </w:pPr>
    </w:p>
    <w:p w14:paraId="7516BBE8" w14:textId="6FA6161C" w:rsidR="0067606D" w:rsidRDefault="0067606D" w:rsidP="0067606D">
      <w:pPr>
        <w:pStyle w:val="Brdtextmedindrag"/>
      </w:pPr>
      <w:r w:rsidRPr="00061F6B">
        <w:rPr>
          <w:b/>
        </w:rPr>
        <w:t>Promemorians</w:t>
      </w:r>
      <w:r>
        <w:rPr>
          <w:b/>
        </w:rPr>
        <w:t> </w:t>
      </w:r>
      <w:r w:rsidRPr="00061F6B">
        <w:rPr>
          <w:b/>
        </w:rPr>
        <w:t>förslag</w:t>
      </w:r>
      <w:r>
        <w:t xml:space="preserve"> </w:t>
      </w:r>
      <w:r w:rsidRPr="00E2403A">
        <w:t>överensstämmer med regeringen</w:t>
      </w:r>
      <w:r>
        <w:t xml:space="preserve"> förutom ikraftträdandet.</w:t>
      </w:r>
    </w:p>
    <w:p w14:paraId="0433A7A6" w14:textId="77777777" w:rsidR="0067606D" w:rsidRDefault="0067606D" w:rsidP="0067606D">
      <w:pPr>
        <w:pStyle w:val="Brdtextmedindrag"/>
      </w:pPr>
      <w:r w:rsidRPr="00061F6B">
        <w:rPr>
          <w:b/>
        </w:rPr>
        <w:t>Remissinstanserna:</w:t>
      </w:r>
      <w:r>
        <w:t xml:space="preserve"> </w:t>
      </w:r>
      <w:r w:rsidRPr="00E2403A">
        <w:t>Inga synpunkter har inkommit.</w:t>
      </w:r>
    </w:p>
    <w:p w14:paraId="4CB3509D" w14:textId="3E8E635E" w:rsidR="0067606D" w:rsidRDefault="0067606D" w:rsidP="0067606D">
      <w:pPr>
        <w:pStyle w:val="Brdtextmedindrag"/>
      </w:pPr>
      <w:r w:rsidRPr="00061F6B">
        <w:rPr>
          <w:b/>
        </w:rPr>
        <w:t>Skälen</w:t>
      </w:r>
      <w:r>
        <w:rPr>
          <w:b/>
        </w:rPr>
        <w:t> </w:t>
      </w:r>
      <w:r w:rsidRPr="00061F6B">
        <w:rPr>
          <w:b/>
        </w:rPr>
        <w:t>för</w:t>
      </w:r>
      <w:r>
        <w:rPr>
          <w:b/>
        </w:rPr>
        <w:t> </w:t>
      </w:r>
      <w:r w:rsidRPr="00061F6B">
        <w:rPr>
          <w:b/>
        </w:rPr>
        <w:t>regeringens</w:t>
      </w:r>
      <w:r>
        <w:rPr>
          <w:b/>
        </w:rPr>
        <w:t> </w:t>
      </w:r>
      <w:r w:rsidRPr="00061F6B">
        <w:rPr>
          <w:b/>
        </w:rPr>
        <w:t>förslag:</w:t>
      </w:r>
      <w:r>
        <w:t xml:space="preserve"> </w:t>
      </w:r>
      <w:r w:rsidRPr="00E2403A">
        <w:t>Det är angeläget att den föreslagna regeln kan träda i kraft så snart som möjligt. Regeln bör träda i kraft vid ett årsskifte. Regeln föreslås därför träda i kraft den 1</w:t>
      </w:r>
      <w:r>
        <w:t> </w:t>
      </w:r>
      <w:r w:rsidRPr="00E2403A">
        <w:t>januari 20</w:t>
      </w:r>
      <w:r>
        <w:t>20</w:t>
      </w:r>
      <w:r w:rsidRPr="00E2403A">
        <w:t xml:space="preserve"> och tillämpas första gången för beskattningsår som börjar efter den 31</w:t>
      </w:r>
      <w:r>
        <w:t> </w:t>
      </w:r>
      <w:r w:rsidRPr="00E2403A">
        <w:t>december 201</w:t>
      </w:r>
      <w:r>
        <w:t>9</w:t>
      </w:r>
      <w:r w:rsidRPr="00E2403A">
        <w:t>. Det finns inte behov av över</w:t>
      </w:r>
      <w:r>
        <w:softHyphen/>
      </w:r>
      <w:r w:rsidRPr="00E2403A">
        <w:t xml:space="preserve">gångsbestämmelser, bl.a. eftersom Skatteverket </w:t>
      </w:r>
      <w:r>
        <w:t>sedan tidigare tillämpar bestäm</w:t>
      </w:r>
      <w:r w:rsidRPr="00E2403A">
        <w:t>melsen i enlighet med förslaget.</w:t>
      </w:r>
    </w:p>
    <w:p w14:paraId="1628718D" w14:textId="77777777" w:rsidR="0067606D" w:rsidRDefault="0067606D" w:rsidP="0067606D">
      <w:pPr>
        <w:pStyle w:val="Rubrik3"/>
      </w:pPr>
      <w:bookmarkStart w:id="457" w:name="_Toc19298923"/>
      <w:r>
        <w:t>Skattereduktion för allmän pensionsavgift vid inkomst av annat förvärvsarbete</w:t>
      </w:r>
      <w:bookmarkEnd w:id="457"/>
    </w:p>
    <w:p w14:paraId="2898F1E2" w14:textId="77777777" w:rsidR="0067606D" w:rsidRDefault="0067606D" w:rsidP="0067606D">
      <w:pPr>
        <w:pStyle w:val="Rubrik4utannumrering"/>
        <w:spacing w:before="0" w:after="0"/>
      </w:pPr>
      <w:r>
        <w:t>Bakgrund och gällande rätt</w:t>
      </w:r>
    </w:p>
    <w:p w14:paraId="0E8445C5" w14:textId="77777777" w:rsidR="0067606D" w:rsidRDefault="0067606D" w:rsidP="0067606D">
      <w:pPr>
        <w:pStyle w:val="Rubrik5utannumrering"/>
      </w:pPr>
      <w:r>
        <w:t>Allmän pensionsavgift</w:t>
      </w:r>
    </w:p>
    <w:p w14:paraId="037541CE" w14:textId="017C5E86" w:rsidR="0067606D" w:rsidRDefault="0067606D" w:rsidP="0067606D">
      <w:pPr>
        <w:pStyle w:val="Brdtext"/>
      </w:pPr>
      <w:r>
        <w:t xml:space="preserve">År 1994 infördes regler om pensionsavgift. Avgiften skulle betalas av alla löntagare och andra personer med pensionsgrundande inkomst (prop. 1994/95:41). År 1998 slogs den allmänna sjukförsäkringsavgiften och pensionsavgiften samman till en allmän pensionsavgift. </w:t>
      </w:r>
    </w:p>
    <w:p w14:paraId="446A27E5" w14:textId="4FAB9E8B" w:rsidR="0067606D" w:rsidRDefault="0067606D" w:rsidP="0067606D">
      <w:pPr>
        <w:pStyle w:val="Brdtextmedindrag"/>
      </w:pPr>
      <w:r w:rsidRPr="0009163B">
        <w:t>Bestämmelserna</w:t>
      </w:r>
      <w:r>
        <w:t xml:space="preserve"> om allmän pensionsavgift finns i lagen (1994:1744) om allmän pensions</w:t>
      </w:r>
      <w:r>
        <w:softHyphen/>
        <w:t>avgift, förkortad APL. Den allmänna pensions</w:t>
      </w:r>
      <w:r>
        <w:softHyphen/>
        <w:t xml:space="preserve">avgiften är en form av socialavgift och används för att finansiera den allmänna pensionen. Avgiften betalas av alla som är obegränsat skattskyldiga och som omfattas av svensk socialförsäkring. Avgiften beräknas dels på inkomst av anställning, dels på inkomst av annat förvärvsarbete om den enskilde är skattskyldig för inkomsten enligt inkomstskattelagen. </w:t>
      </w:r>
    </w:p>
    <w:p w14:paraId="37894E8A" w14:textId="6270B0C8" w:rsidR="0067606D" w:rsidRDefault="0067606D" w:rsidP="0067606D">
      <w:pPr>
        <w:pStyle w:val="Brdtextmedindrag"/>
      </w:pPr>
      <w:r w:rsidRPr="0009163B">
        <w:t>Avgiftsunderlaget</w:t>
      </w:r>
      <w:r>
        <w:t xml:space="preserve"> fastställs för varje år av Skatteverket i beslutet om slutlig skatt. Som en följd av det kommer endast inkomster som beskattas enligt inkomstskattelagen att vara underlag för allmän pensionsavgift (5 § APL). På avgiftsunderlaget ska allmän pensionsavgift betalas med 7 procent (2 § APL).</w:t>
      </w:r>
    </w:p>
    <w:p w14:paraId="2996CF83" w14:textId="77777777" w:rsidR="0067606D" w:rsidRDefault="0067606D" w:rsidP="0067606D">
      <w:pPr>
        <w:pStyle w:val="Brdtextmedindrag"/>
      </w:pPr>
      <w:r>
        <w:t>Vad gäller lön och andra ersättningar som utgör inkomst av anställning svarar arbetsgivaren för att preliminär inbetalning görs av allmän pensionsavgift. När det gäller inkomst av annat förvärvsarbete svarar den som har inkomsten för att inbetalning görs av allmän pensionsavgift som löper på sådan inkomst. I skattetabellerna ingår allmän pensionsavgift.</w:t>
      </w:r>
    </w:p>
    <w:p w14:paraId="19A3A417" w14:textId="77777777" w:rsidR="0067606D" w:rsidRDefault="0067606D" w:rsidP="0067606D">
      <w:pPr>
        <w:pStyle w:val="Rubrik5utannumrering"/>
      </w:pPr>
      <w:r>
        <w:t>Skattereduktion för allmän pensionsavgift</w:t>
      </w:r>
    </w:p>
    <w:p w14:paraId="35DAD57B" w14:textId="55B6E6E6" w:rsidR="0067606D" w:rsidRDefault="0067606D" w:rsidP="0067606D">
      <w:pPr>
        <w:pStyle w:val="Brdtext"/>
      </w:pPr>
      <w:r>
        <w:t>Allmän pensionsavgift fick tidigare dras av. Med början inkomståret 2000 inleddes dock en reform som innebar att avdraget successivt skulle omvandlas till en skattereduktion. En skatte</w:t>
      </w:r>
      <w:r>
        <w:softHyphen/>
        <w:t>reduktion innebär ett avdrag från den skatt som ska betalas.</w:t>
      </w:r>
    </w:p>
    <w:p w14:paraId="273CA255" w14:textId="04A06ED8" w:rsidR="0067606D" w:rsidRDefault="0067606D" w:rsidP="0067606D">
      <w:pPr>
        <w:pStyle w:val="Brdtextmedindrag"/>
      </w:pPr>
      <w:r>
        <w:t xml:space="preserve">Skattereduktion för allmän pensionsavgift regleras i 67 kap. 4 § IL. Reglerna innebär att </w:t>
      </w:r>
      <w:r>
        <w:lastRenderedPageBreak/>
        <w:t>skattereduktion ska göras för allmän pensions</w:t>
      </w:r>
      <w:r>
        <w:softHyphen/>
        <w:t xml:space="preserve">avgift enligt APL som avser beskattningsåret. </w:t>
      </w:r>
    </w:p>
    <w:p w14:paraId="5C2C57C4" w14:textId="785DC223" w:rsidR="0067606D" w:rsidRDefault="0067606D" w:rsidP="0067606D">
      <w:pPr>
        <w:pStyle w:val="Brdtextmedindrag"/>
      </w:pPr>
      <w:r>
        <w:t>Skattereduktion för allmän pensionsavgift beräknas i dag utifrån den debiterade avgiften, som är en summa av avgifterna för dels anställning, dels annat förvärvsarbete. Såväl avdrag för allmän pensionsavgift som skatte</w:t>
      </w:r>
      <w:r>
        <w:softHyphen/>
        <w:t>reduktion för allmän pensionsavgift har fått göras för den debiterade avgiften oavsett om avgiften betalats eller inte.</w:t>
      </w:r>
    </w:p>
    <w:p w14:paraId="2C2FDF95" w14:textId="77777777" w:rsidR="0067606D" w:rsidRDefault="0067606D" w:rsidP="0067606D">
      <w:pPr>
        <w:pStyle w:val="Rubrik5utannumrering"/>
      </w:pPr>
      <w:r>
        <w:t>Pensionsgrundande inkomst och avdrag för allmän pensionsavgift</w:t>
      </w:r>
    </w:p>
    <w:p w14:paraId="43A127C0" w14:textId="48694194" w:rsidR="0067606D" w:rsidRDefault="0067606D" w:rsidP="0067606D">
      <w:pPr>
        <w:pStyle w:val="Brdtext"/>
      </w:pPr>
      <w:r>
        <w:t xml:space="preserve">När den försäkrades pensionsgrundande inkomst av anställning respektive av annat förvärvsarbete beräknas ska avdrag göras för debiterad allmän pensionsavgift i enlighet med 59 kap. 36 och 37 §§ socialförsäkringsbalken, förkortad SFB. Av förarbetena framgår bl.a. följande. Till grund för avdraget ska ligga den slutligt debiterade allmänna pensionsavgiften, oavsett om denna betalas eller inte. I annat fall skulle avgiftsuppbörden inverka på den pensionsrätt som tillgodoräknas. Vid beräkning av avdrag för avgiften ska hänsyn inte tas till ändrad avgiftsdebitering på grund av bristande betalning. Det är alltid den avgift som rätteligen ska betalas som ska dras av (prop. 1997/98:151 s. 196 f. och </w:t>
      </w:r>
      <w:r w:rsidRPr="00FD2D3E">
        <w:t>671</w:t>
      </w:r>
      <w:r>
        <w:t> </w:t>
      </w:r>
      <w:r w:rsidRPr="00FD2D3E">
        <w:t>f</w:t>
      </w:r>
      <w:r>
        <w:t>.).</w:t>
      </w:r>
    </w:p>
    <w:p w14:paraId="187EDBAD" w14:textId="3405F88E" w:rsidR="0067606D" w:rsidRDefault="0067606D" w:rsidP="0067606D">
      <w:pPr>
        <w:pStyle w:val="Rubrik5utannumrering"/>
      </w:pPr>
      <w:r>
        <w:t>Pensionsrätt och betalning av allmän pensionsavgift</w:t>
      </w:r>
    </w:p>
    <w:p w14:paraId="55BE370A" w14:textId="7D8EB4FC" w:rsidR="0067606D" w:rsidRDefault="0067606D" w:rsidP="0067606D">
      <w:pPr>
        <w:pStyle w:val="Brdtext"/>
      </w:pPr>
      <w:r>
        <w:t>I 61 kap. 9 § SFB regleras hur obetald allmän pensionsavgift påverkar pensionsrätt och pensionspoäng vid inkomst av annat förvärvs</w:t>
      </w:r>
      <w:r>
        <w:softHyphen/>
        <w:t>arbete. För att en försäkrad ska tillgodoräknas full pensionsrätt på pensionsgrundande inkomst av annat förvärvsarbete för ett år måste hela ålders</w:t>
      </w:r>
      <w:r>
        <w:softHyphen/>
        <w:t>pensionsavgiften enligt socialavgiftslagen (2000:980) och hela den allmänna pensions</w:t>
      </w:r>
      <w:r>
        <w:softHyphen/>
        <w:t>avgiften enligt APL för inkomsten vara betald. Om dessa avgifter inte helt betalats inom den tid som följer av 62 kap. 17 och 18 §§ skatte</w:t>
      </w:r>
      <w:r>
        <w:softHyphen/>
        <w:t>förfarandelagen (2011:1244), förkortad SFL, gäller följande. Pensionsrätt ska beräknas endast på så stor andel av den pensionsgrundande inkomst som härrör från inkomster av annat förvärvsarbete som motsvarar den andel av årets avgifter som betalats inom föreskriven tid (61 kap. 9 § SFB).</w:t>
      </w:r>
    </w:p>
    <w:p w14:paraId="7D526780" w14:textId="52F565D3" w:rsidR="0067606D" w:rsidRDefault="0067606D" w:rsidP="0067606D">
      <w:pPr>
        <w:pStyle w:val="Brdtextmedindrag"/>
      </w:pPr>
      <w:r>
        <w:t xml:space="preserve">Vid beräkning av pensionsrätt och pensionspoäng enligt 61 kap. SFB, anses den ålderspensionsavgift och allmänna pensionsavgift som den fysiska personen ska betala själv vara helt betald om betald preliminär skatt är minst lika </w:t>
      </w:r>
      <w:r>
        <w:t xml:space="preserve">stor som den slutliga skatten (62 kap. 17 § första stycket SFL). Om den betalda preliminära skatten understiger den slutliga skatten, anses så stor del av det betalda beloppet avse avgifter som motsvarar avgifternas andel av den slutliga skatten. Samtliga betalningar som görs under beskattningsåret och fram till den dag då beslut om slutlig skatt fattas ska beaktas (62 kap. 17 § andra stycket SFL). Belopp som betalas senare, men före utgången av juni månad andra året efter beskattningsåret, anses som betalning av obetalda avgifter till samma kvotdel som de obetalda avgifterna utgör av den fysiska personens sammanlagda skuld vid den tidpunkt då betalningen görs. Detsamma gäller om avgifterna beslutas på annat sätt än genom ett beslut om slutlig skatt, dock bara i fråga om belopp som betalas före utgången av den fjärde månaden efter den månad då skatten beslutades (62 kap. 17 § tredje stycket SFL). Avgifter som inte har betalats inom den tid som sägs i tredje stycket tas inte ut (62 kap. 17 § fjärde stycket SFL). </w:t>
      </w:r>
    </w:p>
    <w:p w14:paraId="5D5996C7" w14:textId="09F06954" w:rsidR="0067606D" w:rsidRDefault="0067606D" w:rsidP="0067606D">
      <w:pPr>
        <w:pStyle w:val="Brdtextmedindrag"/>
      </w:pPr>
      <w:r>
        <w:t>Vid inkomst av annat förvärvsarbete fattar Skatteverket beslut om att inte ta ut obetald allmän pensionsavgift, och eventuell skuld på skattekontot ska minskas med det belopp som motsvarar obetald avgift. Denna del av avgiften ger inte heller någon pensionsförmån.</w:t>
      </w:r>
    </w:p>
    <w:p w14:paraId="50FA451B" w14:textId="77777777" w:rsidR="0067606D" w:rsidRDefault="0067606D" w:rsidP="0067606D">
      <w:pPr>
        <w:pStyle w:val="Brdtextmedindrag"/>
      </w:pPr>
      <w:r>
        <w:t>Vid inkomst av anställning görs ingen beräkning av hur stor del av allmän pensionsavgift som anses vara betald. Skatteverket fattar inte heller beslut om obetald allmän pensionsavgift. Pensionsrätten påverkas inte heller om det finns obetald allmän pensionsavgift.</w:t>
      </w:r>
    </w:p>
    <w:p w14:paraId="2C39FD78" w14:textId="77777777" w:rsidR="0067606D" w:rsidRDefault="0067606D" w:rsidP="0067606D">
      <w:pPr>
        <w:pStyle w:val="Rubrik3"/>
        <w:keepNext w:val="0"/>
        <w:keepLines w:val="0"/>
      </w:pPr>
      <w:bookmarkStart w:id="458" w:name="_Toc19298924"/>
      <w:r w:rsidRPr="00386F48">
        <w:t>Skattereduktion endast för betald allmän pensionsavgift vid inkomst av annat förvärvsarbete</w:t>
      </w:r>
      <w:bookmarkEnd w:id="458"/>
    </w:p>
    <w:p w14:paraId="47BDA435" w14:textId="77777777" w:rsidR="0067606D" w:rsidRDefault="0067606D" w:rsidP="0067606D">
      <w:pPr>
        <w:pStyle w:val="Brdtextmedindrag"/>
        <w:keepNext/>
        <w:keepLines/>
        <w:pBdr>
          <w:top w:val="single" w:sz="24" w:space="0" w:color="808080"/>
        </w:pBdr>
        <w:spacing w:before="20" w:line="140" w:lineRule="exact"/>
      </w:pPr>
    </w:p>
    <w:p w14:paraId="51516742" w14:textId="534C5F9A" w:rsidR="0067606D" w:rsidRPr="00856BBF" w:rsidRDefault="0067606D" w:rsidP="0067606D">
      <w:pPr>
        <w:pStyle w:val="Brdtext"/>
        <w:rPr>
          <w:rFonts w:ascii="TradeGothic" w:hAnsi="TradeGothic"/>
          <w:b/>
          <w:sz w:val="20"/>
        </w:rPr>
      </w:pPr>
      <w:r>
        <w:rPr>
          <w:b/>
        </w:rPr>
        <w:t>Regeringens </w:t>
      </w:r>
      <w:r w:rsidRPr="007241B9">
        <w:rPr>
          <w:b/>
        </w:rPr>
        <w:t>förslag:</w:t>
      </w:r>
      <w:r w:rsidRPr="00C0621B">
        <w:rPr>
          <w:szCs w:val="22"/>
        </w:rPr>
        <w:t xml:space="preserve"> </w:t>
      </w:r>
      <w:r w:rsidRPr="00386F48">
        <w:rPr>
          <w:szCs w:val="22"/>
        </w:rPr>
        <w:t>Skattereduktion för allmän pensionsavgif</w:t>
      </w:r>
      <w:r>
        <w:rPr>
          <w:szCs w:val="22"/>
        </w:rPr>
        <w:t>t vid inkomst av annat förvärvs</w:t>
      </w:r>
      <w:r w:rsidRPr="00386F48">
        <w:rPr>
          <w:szCs w:val="22"/>
        </w:rPr>
        <w:t>arbete ska endast göras för betald allmän pensionsavgift.</w:t>
      </w:r>
    </w:p>
    <w:p w14:paraId="3AF33F4B" w14:textId="77777777" w:rsidR="0067606D" w:rsidRDefault="0067606D" w:rsidP="0067606D">
      <w:pPr>
        <w:pStyle w:val="Brdtextmedindrag"/>
        <w:keepNext/>
        <w:keepLines/>
        <w:pBdr>
          <w:bottom w:val="single" w:sz="24" w:space="0" w:color="808080"/>
        </w:pBdr>
        <w:spacing w:after="60" w:line="180" w:lineRule="exact"/>
      </w:pPr>
    </w:p>
    <w:p w14:paraId="20D004CD" w14:textId="77777777" w:rsidR="0067606D" w:rsidRPr="007241B9" w:rsidRDefault="0067606D" w:rsidP="0067606D">
      <w:pPr>
        <w:pStyle w:val="Brdtext"/>
      </w:pPr>
    </w:p>
    <w:p w14:paraId="6754FD2B" w14:textId="77777777" w:rsidR="0067606D" w:rsidRDefault="0067606D" w:rsidP="0067606D">
      <w:pPr>
        <w:pStyle w:val="Brdtextmedindrag"/>
      </w:pPr>
      <w:r w:rsidRPr="00061F6B">
        <w:rPr>
          <w:b/>
        </w:rPr>
        <w:t>Promemorians</w:t>
      </w:r>
      <w:r>
        <w:rPr>
          <w:b/>
        </w:rPr>
        <w:t> </w:t>
      </w:r>
      <w:r w:rsidRPr="00061F6B">
        <w:rPr>
          <w:b/>
        </w:rPr>
        <w:t>förslag</w:t>
      </w:r>
      <w:r>
        <w:t xml:space="preserve"> </w:t>
      </w:r>
      <w:r w:rsidRPr="00386F48">
        <w:t>överensstämmer med regeringens.</w:t>
      </w:r>
    </w:p>
    <w:p w14:paraId="42814C83" w14:textId="678587D6" w:rsidR="0067606D" w:rsidRDefault="0067606D" w:rsidP="0067606D">
      <w:pPr>
        <w:pStyle w:val="Brdtextmedindrag"/>
      </w:pPr>
      <w:r w:rsidRPr="00061F6B">
        <w:rPr>
          <w:b/>
        </w:rPr>
        <w:t>Remissinstanserna:</w:t>
      </w:r>
      <w:r>
        <w:t xml:space="preserve"> Majoriteten av remiss</w:t>
      </w:r>
      <w:r>
        <w:softHyphen/>
      </w:r>
      <w:r w:rsidRPr="00386F48">
        <w:t xml:space="preserve">instanserna tillstyrker eller har inga synpunkter på förslaget. </w:t>
      </w:r>
      <w:r w:rsidRPr="00386F48">
        <w:rPr>
          <w:i/>
        </w:rPr>
        <w:t>Pensionsmyndigheten</w:t>
      </w:r>
      <w:r w:rsidRPr="00386F48">
        <w:t xml:space="preserve"> tillstyrker förslaget men förordar att frågan om kopplingen </w:t>
      </w:r>
      <w:r w:rsidRPr="00386F48">
        <w:lastRenderedPageBreak/>
        <w:t>mellan den allmänna pensions</w:t>
      </w:r>
      <w:r>
        <w:softHyphen/>
      </w:r>
      <w:r w:rsidRPr="00386F48">
        <w:t xml:space="preserve">avgiften och skattereduktionen för allmän pensionsavgift blir föremål för en fördjupad och bred analys. </w:t>
      </w:r>
      <w:r w:rsidRPr="00386F48">
        <w:rPr>
          <w:i/>
        </w:rPr>
        <w:t>Svenskt Näringsliv</w:t>
      </w:r>
      <w:r>
        <w:rPr>
          <w:i/>
        </w:rPr>
        <w:t xml:space="preserve">, </w:t>
      </w:r>
      <w:r w:rsidRPr="007D7412">
        <w:t>vars yttrande</w:t>
      </w:r>
      <w:r>
        <w:rPr>
          <w:i/>
        </w:rPr>
        <w:t xml:space="preserve"> </w:t>
      </w:r>
      <w:r w:rsidRPr="00386F48">
        <w:rPr>
          <w:i/>
        </w:rPr>
        <w:t>Företagarna</w:t>
      </w:r>
      <w:r w:rsidRPr="00386F48">
        <w:t xml:space="preserve"> ansluter sig till, har inget att erinra mot förslaget i sig men ifrågasätter om den valda metoden är den mest lämpliga. </w:t>
      </w:r>
      <w:r w:rsidRPr="00386F48">
        <w:rPr>
          <w:i/>
        </w:rPr>
        <w:t>Regelrådet</w:t>
      </w:r>
      <w:r w:rsidRPr="00386F48">
        <w:t xml:space="preserve"> anser att redogörelsen för alternativa lösningar och effekter av om ingen reglering kommer till stånd får anses vara tillräcklig givet förutsättningarna i ärendet.</w:t>
      </w:r>
    </w:p>
    <w:p w14:paraId="75611B06" w14:textId="4F5ED5C4" w:rsidR="0067606D" w:rsidRDefault="0067606D" w:rsidP="0067606D">
      <w:pPr>
        <w:pStyle w:val="Brdtextmedindrag"/>
      </w:pPr>
      <w:r w:rsidRPr="00061F6B">
        <w:rPr>
          <w:b/>
        </w:rPr>
        <w:t>Skälen</w:t>
      </w:r>
      <w:r>
        <w:rPr>
          <w:b/>
        </w:rPr>
        <w:t> </w:t>
      </w:r>
      <w:r w:rsidRPr="00061F6B">
        <w:rPr>
          <w:b/>
        </w:rPr>
        <w:t>för</w:t>
      </w:r>
      <w:r>
        <w:rPr>
          <w:b/>
        </w:rPr>
        <w:t> </w:t>
      </w:r>
      <w:r w:rsidRPr="00061F6B">
        <w:rPr>
          <w:b/>
        </w:rPr>
        <w:t>regeringens</w:t>
      </w:r>
      <w:r>
        <w:rPr>
          <w:b/>
        </w:rPr>
        <w:t> </w:t>
      </w:r>
      <w:r w:rsidRPr="00061F6B">
        <w:rPr>
          <w:b/>
        </w:rPr>
        <w:t>förslag:</w:t>
      </w:r>
      <w:r>
        <w:t xml:space="preserve"> Enligt 67 kap. 4 § IL ska skattereduktion göras för allmän pensionsavgift enligt APL som avser beskattningsåret. Av föregående avsnitt framgår att vid inkomst av annat förvärvsarbete svarar den som har inkomsten för att inbetalning görs av allmän pensionsavgift. Vidare framgår att Skatteverket fattar beslut om att inte ta ut obetald allmän pensionsavgift och att eventuell skuld på skattekontot ska minskas med det belopp som motsvarar obetald avgift. Denna del av avgiften ger inte någon pensionsförmån men skattereduktion för allmän pensionsavgift kvarstår dock oförändrad. Vid inkomst av anställning svarar däremot arbetsgivaren för att preliminär inbetalning görs av allmän pensions</w:t>
      </w:r>
      <w:r>
        <w:softHyphen/>
        <w:t xml:space="preserve">avgift och varken pensionsrätt eller eventuell skatteskuld påverkas av obetald allmän pensionsavgift. </w:t>
      </w:r>
    </w:p>
    <w:p w14:paraId="2956A26D" w14:textId="77777777" w:rsidR="0067606D" w:rsidRDefault="0067606D" w:rsidP="0067606D">
      <w:pPr>
        <w:pStyle w:val="Brdtextmedindrag"/>
      </w:pPr>
      <w:r>
        <w:t xml:space="preserve">Regeln avseende skattereduktion tillämpas alltså i dag på så sätt att skattereduktion görs även om allmän pensionsavgift inte har betalats. Detta innebär att personer som har inkomst av annat förvärvsarbete och som inte har betalat den debiterade allmänna pensionsavgiften får en skattefördel jämfört med dem som betalar den debiterade allmänna pensionsavgiften. </w:t>
      </w:r>
    </w:p>
    <w:p w14:paraId="7BA20324" w14:textId="70FC25D1" w:rsidR="0067606D" w:rsidRDefault="0067606D" w:rsidP="0067606D">
      <w:pPr>
        <w:pStyle w:val="Brdtextmedindrag"/>
      </w:pPr>
      <w:r>
        <w:t>Vad som ska gälla avseende skattereduktion för allmän pensionsavgift i en situation med obetald avgift har inte behandlats vare sig i lagtext eller i förarbetena till införandet av reglerna om skattereduktion. Den skattefördel som i dag uppkommer för den som har inkomst av annat förvärvsarbete och som inte har betalat den allmänna pensionsavgiften är dock enligt regeringen en icke önskvärd effekt. Mot denna bakgrund anser regeringen i likhet med vad som anges i Skatteverkets promemoria att reglerna om skattereduktion bör ändras på så sätt att skattereduktion vid inkomst av annat förvärvs</w:t>
      </w:r>
      <w:r>
        <w:softHyphen/>
        <w:t xml:space="preserve">arbete endast ska göras för betald avgift. Eftersom varken pensionsrätten eller eventuell skatteskuld påverkas av obetald allmän pensionsavgift när det </w:t>
      </w:r>
      <w:r>
        <w:t>gäller inkomst av anställning bör skatte</w:t>
      </w:r>
      <w:r>
        <w:softHyphen/>
        <w:t xml:space="preserve">reduktionen i den situationen kvarstå oförändrad. </w:t>
      </w:r>
    </w:p>
    <w:p w14:paraId="115F6A3A" w14:textId="1BAFF280" w:rsidR="0067606D" w:rsidRDefault="0067606D" w:rsidP="0067606D">
      <w:pPr>
        <w:pStyle w:val="Brdtextmedindrag"/>
      </w:pPr>
      <w:r>
        <w:t xml:space="preserve">Vad </w:t>
      </w:r>
      <w:r w:rsidRPr="00386F48">
        <w:rPr>
          <w:i/>
        </w:rPr>
        <w:t>Pensionsmyndigheten</w:t>
      </w:r>
      <w:r>
        <w:t xml:space="preserve"> har anfört om behovet av en fördjupad och bred analys av kopplingen mellan allmän pensionsavgift och skattereduktionen för allmän pensionsavgift ligger utanför detta lagstiftningsärende. Av samma skäl, och med beaktande av att </w:t>
      </w:r>
      <w:r w:rsidRPr="00F417A1">
        <w:t>Regelrådet</w:t>
      </w:r>
      <w:r>
        <w:t xml:space="preserve"> angett att redovisningen av alternativa lösningar får anses vara tillräcklig, anser regeringen att det inte heller finns anledning att ytterligare behandla </w:t>
      </w:r>
      <w:r w:rsidRPr="00386F48">
        <w:rPr>
          <w:i/>
        </w:rPr>
        <w:t>Svensk Näringslivs</w:t>
      </w:r>
      <w:r>
        <w:t xml:space="preserve"> synpunkt om val av metod. </w:t>
      </w:r>
    </w:p>
    <w:p w14:paraId="147AE726" w14:textId="17F9F817" w:rsidR="0067606D" w:rsidRDefault="0067606D" w:rsidP="0067606D">
      <w:pPr>
        <w:pStyle w:val="Brdtextmedindrag"/>
      </w:pPr>
      <w:r>
        <w:t>Att anmärka är även att det framgår av förarbetena som rör införandet av skatte</w:t>
      </w:r>
      <w:r>
        <w:softHyphen/>
        <w:t xml:space="preserve">reduktion att reformen är väl förenlig med pensionsuppgörelsen eftersom den varken påverkar allmän pensionsavgift eller intjänad pensionsrätt (prop. 1999/2000:1 del 1 </w:t>
      </w:r>
      <w:r>
        <w:br/>
        <w:t xml:space="preserve">s. 188–192). Reglerna om skattereduktion är inte en del av pensionsuppgörelsen. En ändring av reglerna om skattereduktion skulle således inte påverka nämnda uppgörelse. </w:t>
      </w:r>
    </w:p>
    <w:p w14:paraId="4A02597F" w14:textId="77777777" w:rsidR="0067606D" w:rsidRDefault="0067606D" w:rsidP="0067606D">
      <w:pPr>
        <w:pStyle w:val="Rubrik5utannumrering"/>
      </w:pPr>
      <w:r>
        <w:t xml:space="preserve">Lagförslag </w:t>
      </w:r>
    </w:p>
    <w:p w14:paraId="57303BEB" w14:textId="745DD620" w:rsidR="0067606D" w:rsidRDefault="0067606D" w:rsidP="0067606D">
      <w:pPr>
        <w:pStyle w:val="Brdtext"/>
      </w:pPr>
      <w:r>
        <w:t xml:space="preserve">Förslaget föranleder ändring i 67 kap. 4 § IL, se </w:t>
      </w:r>
      <w:r w:rsidRPr="00D225D4">
        <w:t>avsnitt 11.2</w:t>
      </w:r>
      <w:r>
        <w:t>.</w:t>
      </w:r>
    </w:p>
    <w:p w14:paraId="70779DF4" w14:textId="77777777" w:rsidR="0067606D" w:rsidRDefault="0067606D" w:rsidP="0067606D">
      <w:pPr>
        <w:pStyle w:val="Rubrik3"/>
      </w:pPr>
      <w:bookmarkStart w:id="459" w:name="_Toc19298925"/>
      <w:r w:rsidRPr="003652FB">
        <w:t>Ikraftträdande- och övergångsbestämmelser</w:t>
      </w:r>
      <w:bookmarkEnd w:id="459"/>
    </w:p>
    <w:p w14:paraId="37F395F3" w14:textId="77777777" w:rsidR="0067606D" w:rsidRDefault="0067606D" w:rsidP="0067606D">
      <w:pPr>
        <w:pStyle w:val="Brdtextmedindrag"/>
        <w:keepNext/>
        <w:keepLines/>
        <w:pBdr>
          <w:top w:val="single" w:sz="24" w:space="0" w:color="808080"/>
        </w:pBdr>
        <w:spacing w:before="20" w:line="140" w:lineRule="exact"/>
      </w:pPr>
    </w:p>
    <w:p w14:paraId="16CC4BF1" w14:textId="16EE772E" w:rsidR="0067606D" w:rsidRPr="00856BBF" w:rsidRDefault="0067606D" w:rsidP="0067606D">
      <w:pPr>
        <w:pStyle w:val="Brdtext"/>
        <w:keepNext/>
        <w:keepLines/>
        <w:rPr>
          <w:rFonts w:ascii="TradeGothic" w:hAnsi="TradeGothic"/>
          <w:b/>
          <w:sz w:val="20"/>
        </w:rPr>
      </w:pPr>
      <w:r>
        <w:rPr>
          <w:b/>
        </w:rPr>
        <w:t>Regeringens </w:t>
      </w:r>
      <w:r w:rsidRPr="007241B9">
        <w:rPr>
          <w:b/>
        </w:rPr>
        <w:t>förslag:</w:t>
      </w:r>
      <w:r w:rsidRPr="00C0621B">
        <w:rPr>
          <w:szCs w:val="22"/>
        </w:rPr>
        <w:t xml:space="preserve"> </w:t>
      </w:r>
      <w:r w:rsidRPr="003652FB">
        <w:rPr>
          <w:szCs w:val="22"/>
        </w:rPr>
        <w:t>Ändringen träder i kraft den 1</w:t>
      </w:r>
      <w:r>
        <w:rPr>
          <w:szCs w:val="22"/>
        </w:rPr>
        <w:t> </w:t>
      </w:r>
      <w:r w:rsidRPr="003652FB">
        <w:rPr>
          <w:szCs w:val="22"/>
        </w:rPr>
        <w:t>januari 20</w:t>
      </w:r>
      <w:r>
        <w:rPr>
          <w:szCs w:val="22"/>
        </w:rPr>
        <w:t>20</w:t>
      </w:r>
      <w:r w:rsidRPr="003652FB">
        <w:rPr>
          <w:szCs w:val="22"/>
        </w:rPr>
        <w:t xml:space="preserve"> och tillämpas första gången för beskattningsår som börjar efter den 31</w:t>
      </w:r>
      <w:r>
        <w:rPr>
          <w:szCs w:val="22"/>
        </w:rPr>
        <w:t> </w:t>
      </w:r>
      <w:r w:rsidRPr="003652FB">
        <w:rPr>
          <w:szCs w:val="22"/>
        </w:rPr>
        <w:t>december 201</w:t>
      </w:r>
      <w:r>
        <w:rPr>
          <w:szCs w:val="22"/>
        </w:rPr>
        <w:t>9</w:t>
      </w:r>
      <w:r w:rsidRPr="003652FB">
        <w:rPr>
          <w:szCs w:val="22"/>
        </w:rPr>
        <w:t>.</w:t>
      </w:r>
    </w:p>
    <w:p w14:paraId="368A2D06" w14:textId="77777777" w:rsidR="0067606D" w:rsidRDefault="0067606D" w:rsidP="0067606D">
      <w:pPr>
        <w:pStyle w:val="Brdtextmedindrag"/>
        <w:keepNext/>
        <w:keepLines/>
        <w:pBdr>
          <w:bottom w:val="single" w:sz="24" w:space="0" w:color="808080"/>
        </w:pBdr>
        <w:spacing w:after="60" w:line="180" w:lineRule="exact"/>
      </w:pPr>
    </w:p>
    <w:p w14:paraId="6DEE1C2A" w14:textId="77777777" w:rsidR="0067606D" w:rsidRPr="007241B9" w:rsidRDefault="0067606D" w:rsidP="0067606D">
      <w:pPr>
        <w:pStyle w:val="Brdtext"/>
        <w:keepNext/>
        <w:keepLines/>
      </w:pPr>
    </w:p>
    <w:p w14:paraId="62BB610E" w14:textId="10B37C1B" w:rsidR="0067606D" w:rsidRDefault="0067606D" w:rsidP="0067606D">
      <w:pPr>
        <w:pStyle w:val="Brdtextmedindrag"/>
        <w:keepNext/>
        <w:keepLines/>
      </w:pPr>
      <w:r w:rsidRPr="00061F6B">
        <w:rPr>
          <w:b/>
        </w:rPr>
        <w:t>Promemorians</w:t>
      </w:r>
      <w:r>
        <w:rPr>
          <w:b/>
        </w:rPr>
        <w:t> </w:t>
      </w:r>
      <w:r w:rsidRPr="00061F6B">
        <w:rPr>
          <w:b/>
        </w:rPr>
        <w:t>förslag</w:t>
      </w:r>
      <w:r>
        <w:t xml:space="preserve"> </w:t>
      </w:r>
      <w:r w:rsidRPr="003652FB">
        <w:t>överensstämmer med regeringen</w:t>
      </w:r>
      <w:r>
        <w:t xml:space="preserve"> förutom ikraftträdandet.</w:t>
      </w:r>
    </w:p>
    <w:p w14:paraId="49874235" w14:textId="77777777" w:rsidR="0067606D" w:rsidRDefault="0067606D" w:rsidP="0067606D">
      <w:pPr>
        <w:pStyle w:val="Brdtextmedindrag"/>
        <w:keepNext/>
        <w:keepLines/>
      </w:pPr>
      <w:r w:rsidRPr="00061F6B">
        <w:rPr>
          <w:b/>
        </w:rPr>
        <w:t>Remissinstanserna:</w:t>
      </w:r>
      <w:r>
        <w:t xml:space="preserve"> Inga</w:t>
      </w:r>
      <w:r w:rsidRPr="003652FB">
        <w:t xml:space="preserve"> synpunkter </w:t>
      </w:r>
      <w:r>
        <w:t>har inkommit</w:t>
      </w:r>
      <w:r w:rsidRPr="003652FB">
        <w:t>.</w:t>
      </w:r>
    </w:p>
    <w:p w14:paraId="6503C936" w14:textId="1132485B" w:rsidR="0067606D" w:rsidRDefault="0067606D" w:rsidP="0067606D">
      <w:pPr>
        <w:pStyle w:val="Brdtextmedindrag"/>
        <w:keepNext/>
        <w:keepLines/>
      </w:pPr>
      <w:r w:rsidRPr="00061F6B">
        <w:rPr>
          <w:b/>
        </w:rPr>
        <w:t>Skälen</w:t>
      </w:r>
      <w:r>
        <w:rPr>
          <w:b/>
        </w:rPr>
        <w:t> </w:t>
      </w:r>
      <w:r w:rsidRPr="00061F6B">
        <w:rPr>
          <w:b/>
        </w:rPr>
        <w:t>för</w:t>
      </w:r>
      <w:r>
        <w:rPr>
          <w:b/>
        </w:rPr>
        <w:t> </w:t>
      </w:r>
      <w:r w:rsidRPr="00061F6B">
        <w:rPr>
          <w:b/>
        </w:rPr>
        <w:t>regeringens</w:t>
      </w:r>
      <w:r>
        <w:rPr>
          <w:b/>
        </w:rPr>
        <w:t> </w:t>
      </w:r>
      <w:r w:rsidRPr="00061F6B">
        <w:rPr>
          <w:b/>
        </w:rPr>
        <w:t>förslag:</w:t>
      </w:r>
      <w:r>
        <w:t xml:space="preserve"> Förslaget föreslås träda i kraft den 1 januari 2020. Den nya lydelsen ska tillämpas första gången för beskattningsår som börjar efter den 31 december 2019.</w:t>
      </w:r>
    </w:p>
    <w:p w14:paraId="5D4B1447" w14:textId="6E2A0D6B" w:rsidR="0067606D" w:rsidRDefault="0067606D" w:rsidP="0067606D">
      <w:pPr>
        <w:pStyle w:val="Brdtextmedindrag"/>
      </w:pPr>
      <w:r>
        <w:t xml:space="preserve">Förslaget innebär att den skattefördel som en person med inkomst av annat förvärvsarbete i dag har vid obetald allmän pensionsavgift tas bort. Mot bakgrund av detta syfte, och med beaktande av de frister som finns för inbetalning av allmän pensionsavgift som redogjorts för ovan, finns det </w:t>
      </w:r>
      <w:r>
        <w:lastRenderedPageBreak/>
        <w:t>inte anledning att överväga övergångsbestäm</w:t>
      </w:r>
      <w:r>
        <w:softHyphen/>
        <w:t>melser.</w:t>
      </w:r>
    </w:p>
    <w:p w14:paraId="2455C4B5" w14:textId="77777777" w:rsidR="0067606D" w:rsidRDefault="0067606D" w:rsidP="0067606D">
      <w:pPr>
        <w:pStyle w:val="Rubrik3"/>
      </w:pPr>
      <w:bookmarkStart w:id="460" w:name="_Toc19298926"/>
      <w:r>
        <w:t>Konsekvenser</w:t>
      </w:r>
      <w:bookmarkEnd w:id="460"/>
    </w:p>
    <w:p w14:paraId="0968103A" w14:textId="77777777" w:rsidR="0067606D" w:rsidRDefault="0067606D" w:rsidP="0067606D">
      <w:pPr>
        <w:pStyle w:val="Rubrik4utannumrering"/>
        <w:spacing w:before="0"/>
      </w:pPr>
      <w:r>
        <w:t>Allmänt avdrag för utländska socialförsäkringsavgifter</w:t>
      </w:r>
    </w:p>
    <w:p w14:paraId="78432495" w14:textId="641D23D8" w:rsidR="0067606D" w:rsidRDefault="0067606D" w:rsidP="0067606D">
      <w:pPr>
        <w:pStyle w:val="Rubrik5utannumrering"/>
        <w:spacing w:before="0"/>
      </w:pPr>
      <w:r>
        <w:t>Offentligfinansiella effekter</w:t>
      </w:r>
    </w:p>
    <w:p w14:paraId="42DF6C14" w14:textId="06D77C6B" w:rsidR="0067606D" w:rsidRDefault="0067606D" w:rsidP="0067606D">
      <w:pPr>
        <w:pStyle w:val="Brdtext"/>
      </w:pPr>
      <w:r>
        <w:t>Den nu gällande bestämmelsen om allmänt avdrag för obligatoriska utländska socialför-säkringsavgifter tillämpas redan av Skatteverket på det sätt som föreslås i denna proposition, se Skatteverkets ställningstagande den 25 november 2016 (dnr 131 506966-16/111). Lagförslaget bedöms därför inte medföra några offentlig-finansiella effekter.</w:t>
      </w:r>
    </w:p>
    <w:p w14:paraId="1042102A" w14:textId="77777777" w:rsidR="0067606D" w:rsidRDefault="0067606D" w:rsidP="0067606D">
      <w:pPr>
        <w:pStyle w:val="Rubrik5utannumrering"/>
      </w:pPr>
      <w:bookmarkStart w:id="461" w:name="_Hlk18486551"/>
      <w:r>
        <w:t>Effekter för Skatteverket och de allmänna förvaltningsdomstolarna</w:t>
      </w:r>
    </w:p>
    <w:p w14:paraId="5172C704" w14:textId="131F6BCC" w:rsidR="0067606D" w:rsidRDefault="0067606D" w:rsidP="0067606D">
      <w:pPr>
        <w:pStyle w:val="Brdtext"/>
      </w:pPr>
      <w:r>
        <w:t xml:space="preserve">Skatteverket har i sin promemoria som ligger till grund för denna proposition bedömt att förslaget endast får marginell effekt för myndigheten. Eventuella ekonomiska konsekvenser för Skatteverket ska hanteras inom befintliga ekonomiska ramar. </w:t>
      </w:r>
    </w:p>
    <w:p w14:paraId="3B49C14A" w14:textId="37773A51" w:rsidR="0067606D" w:rsidRDefault="0067606D" w:rsidP="0067606D">
      <w:pPr>
        <w:pStyle w:val="Brdtextmedindrag"/>
      </w:pPr>
      <w:r w:rsidRPr="003652FB">
        <w:t>Vad</w:t>
      </w:r>
      <w:r>
        <w:t xml:space="preserve"> gäller konsekvenserna för de allmänna förvaltningsdomstolarna kan noteras att varken Förvaltningsrätterna i Stockholm och Malmö eller Domstolsverket har haft synpunkter på bedömningen i promemorian vad gäller att förslaget inte bedöms ha någon nämnvärd effekt för de allmänna förvaltningsdomstolarna. Regeringen anser därför att eventuella kostnader för berörda myndigheter ska hanteras inom befintliga ekonomiska ramar.</w:t>
      </w:r>
    </w:p>
    <w:bookmarkEnd w:id="461"/>
    <w:p w14:paraId="17890FBF" w14:textId="77777777" w:rsidR="0067606D" w:rsidRDefault="0067606D" w:rsidP="0067606D">
      <w:pPr>
        <w:pStyle w:val="Rubrik5utannumrering"/>
      </w:pPr>
      <w:r>
        <w:t>Övrigt</w:t>
      </w:r>
    </w:p>
    <w:p w14:paraId="002DE064" w14:textId="10835814" w:rsidR="0067606D" w:rsidRDefault="0067606D" w:rsidP="0067606D">
      <w:pPr>
        <w:pStyle w:val="Brdtext"/>
      </w:pPr>
      <w:r>
        <w:t xml:space="preserve">Mot bakgrund bl.a. av att förslaget inte påverkar tillämpningen av nu gällande bestämmelser delar regeringen även Skatteverkets bedömning att förslaget inte har några konsekvenser vad gäller bl.a. </w:t>
      </w:r>
      <w:r w:rsidRPr="00294EDB">
        <w:t>sysselsättning och antal arbetade timmar, den ekonomiska jämställdheten</w:t>
      </w:r>
      <w:r>
        <w:t xml:space="preserve"> mellan kvinnor och män</w:t>
      </w:r>
      <w:r w:rsidRPr="00294EDB">
        <w:t>, fördelning och miljö.</w:t>
      </w:r>
      <w:r>
        <w:t xml:space="preserve"> </w:t>
      </w:r>
    </w:p>
    <w:p w14:paraId="7B06132C" w14:textId="77777777" w:rsidR="0067606D" w:rsidRDefault="0067606D" w:rsidP="0067606D">
      <w:pPr>
        <w:pStyle w:val="Rubrik4utannumrering"/>
      </w:pPr>
      <w:r>
        <w:t>Skattereduktion för allmän pensionsavgift vid inkomst av annat förvärvsarbete</w:t>
      </w:r>
    </w:p>
    <w:p w14:paraId="331A7DB1" w14:textId="77777777" w:rsidR="0067606D" w:rsidRDefault="0067606D" w:rsidP="0067606D">
      <w:pPr>
        <w:pStyle w:val="Rubrik5utannumrering"/>
      </w:pPr>
      <w:r>
        <w:t>Offentligfinansiella effekter</w:t>
      </w:r>
    </w:p>
    <w:p w14:paraId="1A54B729" w14:textId="590DF62B" w:rsidR="0067606D" w:rsidRDefault="0067606D" w:rsidP="0067606D">
      <w:pPr>
        <w:pStyle w:val="Brdtext"/>
      </w:pPr>
      <w:r>
        <w:t>Enligt Skatteverkets uppgifter för beskattnings</w:t>
      </w:r>
      <w:r>
        <w:softHyphen/>
        <w:t xml:space="preserve">året 2015 hade knappt 7 000 personer med </w:t>
      </w:r>
      <w:r>
        <w:t>inkomst av annat förvärvsarbete obetald allmän pensionsavgift till ett sammanlagt belopp av 38 miljoner kronor. Skattereduktion har gjorts även för obetald allmän pensionsavgift. Om lag</w:t>
      </w:r>
      <w:r>
        <w:softHyphen/>
        <w:t>stiftningen ändras så att skattereduktion inte görs när allmän pensionsavgift förblir obetald kan statens intäkter förväntas öka med 38 miljoner kronor per år.</w:t>
      </w:r>
    </w:p>
    <w:p w14:paraId="3F035ACA" w14:textId="77777777" w:rsidR="0067606D" w:rsidRDefault="0067606D" w:rsidP="0067606D">
      <w:pPr>
        <w:pStyle w:val="Rubrik5utannumrering"/>
      </w:pPr>
      <w:r>
        <w:t>Effekter för enskilda och företag</w:t>
      </w:r>
    </w:p>
    <w:p w14:paraId="7EBEC860" w14:textId="23473175" w:rsidR="0067606D" w:rsidRDefault="0067606D" w:rsidP="0067606D">
      <w:pPr>
        <w:pStyle w:val="Brdtext"/>
      </w:pPr>
      <w:r>
        <w:t xml:space="preserve">Förslaget kommer att påverka enskilda näringsidkare med inkomst av annat förvärvsarbete som har obetald allmän pensionsavgift. Det fanns runt en miljon enskilda näringsidkare med inkomst av annat förvärvsarbete, varav knappt 7 000 hade obetald allmän pensionsavgift under beskattningsåret 2015. Näringsverksamheterna fanns inom olika branscher. </w:t>
      </w:r>
      <w:r w:rsidRPr="003652FB">
        <w:rPr>
          <w:i/>
        </w:rPr>
        <w:t>Regelrådet</w:t>
      </w:r>
      <w:r>
        <w:t xml:space="preserve"> efterfrågar en redovisning avseende de berörda företagens storlek. Förslaget berör företagen indirekt via beskattningen av enskilda näringsidkares inkomst av annat förvärvsarbete. Av de personer som, baserat på uppgifterna för 2015, skulle ha berörts av förslaget hade så gott som alla enmans- eller mikroföretag. Endast 14 procent hade anställda i näringsverksamheten. Av verksamheterna hade nästan alla en omsättning under 20 miljoner kronor. Medianomsättningen uppgick till drygt 125 000 kronor. Knappt hälften av de berörda näringsidkarna hade också inkomster från annan anställning. Någon särskild hänsyn till små företag bedöms inte behöva tas mot bakgrund av att syftet med förslaget är att ta bort den skattefördel som en person med inkomst av annat förvärvsarbete i dag har vid obetald allmän pensionsavgift. Den föreslagna ändringen kommer inte att innebära någon ökad tidsåtgång eller medföra några administrativa kostnader för de berörda företagen. Den som har inkomst av annat förvärvsarbete och inte har betalat allmän pensionsavgift kommer dock att få en lägre skattereduktion jämfört med i dag. Minskningen av skattereduktionen kommer att motsvara den obetalda allmänna pensionsavgiften. För beskattningsåret 2015 hade skattereduktionen varit ca 5 400 kronor lägre i genomsnitt.</w:t>
      </w:r>
    </w:p>
    <w:p w14:paraId="781A18A3" w14:textId="77777777" w:rsidR="0067606D" w:rsidRDefault="0067606D" w:rsidP="0067606D">
      <w:pPr>
        <w:pStyle w:val="Rubrik5utannumrering"/>
      </w:pPr>
      <w:r>
        <w:t>Effekter för jämställdheten mellan kvinnor och män</w:t>
      </w:r>
    </w:p>
    <w:p w14:paraId="1C301888" w14:textId="36FBD8FE" w:rsidR="0067606D" w:rsidRDefault="0067606D" w:rsidP="0067606D">
      <w:pPr>
        <w:pStyle w:val="Brdtext"/>
      </w:pPr>
      <w:r>
        <w:t>Både kvinnor och män som är enskilda närings</w:t>
      </w:r>
      <w:r>
        <w:softHyphen/>
        <w:t>idkare med inkomst av annat förvärvsarbete och har obetald allmän pensions</w:t>
      </w:r>
      <w:r>
        <w:softHyphen/>
        <w:t xml:space="preserve">avgift kommer enligt förslaget att få minskad skattereduktion. Av de </w:t>
      </w:r>
      <w:r>
        <w:lastRenderedPageBreak/>
        <w:t>personer som hade obetald allmän pensionsavgift beskattningsåret 2015 var 23 procent kvinnor och 77 procent män. Kvinnor hade i genomsnitt 4 600 kronor i obetald allmän pensionsavgift medan männen hade 5 700 kronor i genomsnitt. Förslaget förväntas således påverka män, både till antal och ekonomiskt, i större utsträckning än kvinnor. Detta kan bidra till ökad ekonomisk jämställdhet mellan kvinnor och män. Eftersom förslaget rör relativt få personer så bedöms det emellertid inte påverka jämställdheten mellan kvinnor och män i någon större utsträckning.</w:t>
      </w:r>
    </w:p>
    <w:p w14:paraId="7C29E1DC" w14:textId="77777777" w:rsidR="0067606D" w:rsidRDefault="0067606D" w:rsidP="0067606D">
      <w:pPr>
        <w:pStyle w:val="Rubrik5utannumrering"/>
      </w:pPr>
      <w:r>
        <w:t>Effekter för myndigheter och de allmänna förvaltningsdomstolarna</w:t>
      </w:r>
    </w:p>
    <w:p w14:paraId="6DCAA78F" w14:textId="05BD9D13" w:rsidR="0067606D" w:rsidRDefault="0067606D" w:rsidP="0067606D">
      <w:pPr>
        <w:pStyle w:val="Brdtext"/>
      </w:pPr>
      <w:r>
        <w:t>Avseende Skatteverket kommer förslaget att medföra initiala kostnader och årliga kostnader. En stor del av de initiala kostnaderna kommer att bestå av systemanpassningar samt intern information om ändrad hantering av ärenden om obetald pensionsavgift. Förslaget medför utöver ändring av skattereduktion för allmän pensionsavgift även ändring av beräkning av övriga skattereduktioner på grund av den avräkningsordning som gäller för skatte-reduktioner samt avräkning av utländsk skatt. Ändringarna måste anpassas så att beräkningen av pensionsgrundande inkomst inte påverkas i dessa fall. Förslaget innebär vidare förändringar av Skatteverkets omräkningsfunktion samt skatte</w:t>
      </w:r>
      <w:r>
        <w:softHyphen/>
        <w:t>beräkningsfunktion vid hantering av ärenden om obetald pensionsavgift. De initiala kostnaderna för Skatteverket beräknas till sammanlagt 2 600 000 kronor.</w:t>
      </w:r>
    </w:p>
    <w:p w14:paraId="128B15DC" w14:textId="4871D813" w:rsidR="0067606D" w:rsidRDefault="0067606D" w:rsidP="0067606D">
      <w:pPr>
        <w:pStyle w:val="Brdtextmedindrag"/>
      </w:pPr>
      <w:r w:rsidRPr="003652FB">
        <w:t>Antalet</w:t>
      </w:r>
      <w:r>
        <w:t xml:space="preserve"> ärenden hos Skatteverket uppgår till ca 7 </w:t>
      </w:r>
      <w:r w:rsidRPr="007E4C1A">
        <w:t>000</w:t>
      </w:r>
      <w:r>
        <w:t> </w:t>
      </w:r>
      <w:r w:rsidRPr="007E4C1A">
        <w:t>stycken</w:t>
      </w:r>
      <w:r>
        <w:t xml:space="preserve"> per år och kan hanteras såsom en enklare arbetsuppgift. Förslaget innebär att handläggningen av ärendena blir mer kvalificerad eftersom Skatteverket behöver beakta andra skatteeffekter såsom avräkning av utländsk skatt, påförda skattetillägg, påverkan på andra skattereduktioner som t.ex. rot- och rutavdrag m.m. I flera fall kräver detta manuella skatteberäkningar. Skatteverkets ökade årliga kostnader med anledning av förslaget har beräknats till sammanlagt 860 000 kronor. </w:t>
      </w:r>
    </w:p>
    <w:p w14:paraId="7CD2449A" w14:textId="4D2F4A48" w:rsidR="0067606D" w:rsidRDefault="0067606D" w:rsidP="0067606D">
      <w:pPr>
        <w:pStyle w:val="Brdtextmedindrag"/>
      </w:pPr>
      <w:r>
        <w:t>De tillkommande kostnaderna för Skatteverket ska hanteras inom befintliga ekonomiska ramar.</w:t>
      </w:r>
    </w:p>
    <w:p w14:paraId="299EC42E" w14:textId="2B013B24" w:rsidR="0067606D" w:rsidRDefault="0067606D" w:rsidP="0067606D">
      <w:pPr>
        <w:pStyle w:val="Brdtextmedindrag"/>
      </w:pPr>
      <w:r w:rsidRPr="003652FB">
        <w:rPr>
          <w:i/>
        </w:rPr>
        <w:t>Svenskt Näringsliv</w:t>
      </w:r>
      <w:r>
        <w:t xml:space="preserve"> och </w:t>
      </w:r>
      <w:r w:rsidRPr="003652FB">
        <w:rPr>
          <w:i/>
        </w:rPr>
        <w:t>Företagarna</w:t>
      </w:r>
      <w:r>
        <w:t xml:space="preserve"> anmärker i sina remissvar att ett beslut om nedsättning av gjord skattereduktion för tidigare år riskerar att orsaka bl.a. ett ökat antal omprövningar hos </w:t>
      </w:r>
      <w:r>
        <w:t>Skatteverket och överklaganden till de allmänna förvaltningsdomstolarna. Regeringen noterar att varken Skatteverket, de förvaltningsrätter som besvarat remissen med Skatteverkets promemoria eller Domstolsverket har uttryckt liknande farhågor. Vad Svenskt Näringsliv och Företagarna har anfört föranleder mot den bakgrunden inte regeringen att göra någon annan bedömning än den som gjorts i Skatteverkets promemoria.</w:t>
      </w:r>
    </w:p>
    <w:p w14:paraId="4AD8D27B" w14:textId="371C4CF7" w:rsidR="0067606D" w:rsidRDefault="0067606D" w:rsidP="0067606D">
      <w:pPr>
        <w:pStyle w:val="Brdtextmedindrag"/>
      </w:pPr>
      <w:r>
        <w:t>Vidare har Skatteverket i sin promemoria bedömt att förslaget inte påverkar aviseringen av pensionsgrundande inkomst och obetald pensionsavgift till Pensionsmyndigheten och därmed inte heller Pensionsmyndighetens beräkning av pensionsrätt för personer med obetald pensionsavgift. Pensionsmyndigheten har inte lämnat någon synpunkt på denna bedömning i sitt remissvar. Regeringen finner därför inte anledning att frångå Skatteverkets bedömning.</w:t>
      </w:r>
    </w:p>
    <w:p w14:paraId="7B0F943E" w14:textId="1869C6C0" w:rsidR="0067606D" w:rsidRDefault="0067606D" w:rsidP="0067606D">
      <w:pPr>
        <w:pStyle w:val="Brdtextmedindrag"/>
      </w:pPr>
      <w:r w:rsidRPr="003652FB">
        <w:t>Slutligen</w:t>
      </w:r>
      <w:r>
        <w:t xml:space="preserve"> kan förslaget komma att innebära en viss ökning av antalet mål i allmän förvaltningsdomstol eftersom enskilda kan komma att överklaga omprövningsbeslut där skattereduktion satts ned. Under beskattnings</w:t>
      </w:r>
      <w:r>
        <w:softHyphen/>
        <w:t>året 2015 hade 7 000 enskilda näringsidkare obetald allmän pensionsavgift. Hur många av dessa som skulle komma att överklaga beslut om skattereduktion är svårt att uppskatta. Ett mål om beräkning av skattereduktion borde anses vara mål av enklare slag. Med hänsyn till att det rör sig om ett begränsat antal beslut som skulle kunna komma att överklagas samt de eventuella målens art anser regeringen att eventuella kostnader för de allmänna förvaltningsdomstolarna ska hanteras inom befintliga ekonomiska ramar.</w:t>
      </w:r>
    </w:p>
    <w:p w14:paraId="1FB70D61" w14:textId="77777777" w:rsidR="0067606D" w:rsidRDefault="0067606D" w:rsidP="0067606D">
      <w:pPr>
        <w:pStyle w:val="Rubrik5utannumrering"/>
      </w:pPr>
      <w:r>
        <w:t>Övrigt</w:t>
      </w:r>
    </w:p>
    <w:p w14:paraId="4043DCC0" w14:textId="418AC4FB" w:rsidR="0067606D" w:rsidRPr="00386F48" w:rsidRDefault="0067606D" w:rsidP="0067606D">
      <w:pPr>
        <w:pStyle w:val="Brdtext"/>
      </w:pPr>
      <w:r>
        <w:t xml:space="preserve">Regeringen ansluter sig till Skatteverkets bedömning att förslaget inte har några konsekvenser vad gäller bl.a. miljöaspekter, EU-aspekter, det kommunala självstyret, eller för sysselsättning och offentlig verksamhet i olika delar av landet. </w:t>
      </w:r>
      <w:r w:rsidRPr="003652FB">
        <w:rPr>
          <w:i/>
        </w:rPr>
        <w:t>Svenskt Näringsliv</w:t>
      </w:r>
      <w:r>
        <w:t xml:space="preserve"> anför i sitt remissvar att det är nödvändigt med informationsinsatser till de skattskyldiga som berörs av förslaget. Regeringen anser emellertid att det inte krävs några särskilda insatser utöver de sedvanliga mot bakgrund av förslagets natur och syfte.</w:t>
      </w:r>
    </w:p>
    <w:p w14:paraId="3D7FD334" w14:textId="56C45704" w:rsidR="0067606D" w:rsidRPr="002A3671" w:rsidRDefault="0067606D" w:rsidP="0067606D">
      <w:pPr>
        <w:pStyle w:val="Rubrik2"/>
      </w:pPr>
      <w:bookmarkStart w:id="462" w:name="_Toc19298927"/>
      <w:r>
        <w:lastRenderedPageBreak/>
        <w:t>S</w:t>
      </w:r>
      <w:r w:rsidRPr="002A3671">
        <w:t xml:space="preserve">kattereduktion för boende i </w:t>
      </w:r>
      <w:r>
        <w:t>kommuner som i sin helhet ingår i stödområde A eller B</w:t>
      </w:r>
      <w:bookmarkEnd w:id="462"/>
    </w:p>
    <w:p w14:paraId="6BD65505" w14:textId="77777777" w:rsidR="0067606D" w:rsidRPr="002A3671" w:rsidRDefault="0067606D" w:rsidP="0067606D">
      <w:pPr>
        <w:pStyle w:val="Brdtextmedindrag"/>
        <w:keepNext/>
        <w:keepLines/>
        <w:pBdr>
          <w:top w:val="single" w:sz="24" w:space="0" w:color="808080"/>
        </w:pBdr>
        <w:spacing w:before="20" w:line="140" w:lineRule="exact"/>
      </w:pPr>
    </w:p>
    <w:p w14:paraId="64BC8D5B" w14:textId="3AA82A53" w:rsidR="0067606D" w:rsidRPr="002A3671" w:rsidRDefault="0067606D" w:rsidP="0067606D">
      <w:pPr>
        <w:pStyle w:val="Brdtextmedindrag"/>
        <w:ind w:firstLine="0"/>
      </w:pPr>
      <w:r w:rsidRPr="002A3671">
        <w:rPr>
          <w:b/>
        </w:rPr>
        <w:t xml:space="preserve">Regeringens bedömning: </w:t>
      </w:r>
      <w:r w:rsidRPr="002A3671">
        <w:t>Som en del av en grön skatteväxling bör en</w:t>
      </w:r>
      <w:r w:rsidRPr="002A3671">
        <w:rPr>
          <w:b/>
        </w:rPr>
        <w:t xml:space="preserve"> </w:t>
      </w:r>
      <w:r w:rsidRPr="002A3671">
        <w:t>skattereduktion införas för fysiska personer boende i vissa glest befolkade områden.</w:t>
      </w:r>
    </w:p>
    <w:p w14:paraId="489F5C4A" w14:textId="70898717" w:rsidR="0067606D" w:rsidRPr="002A3671" w:rsidRDefault="0067606D" w:rsidP="0067606D">
      <w:pPr>
        <w:pStyle w:val="Brdtextmedindrag"/>
      </w:pPr>
      <w:r w:rsidRPr="002A3671">
        <w:t>Det kommande förslaget bör träda i kraft under 2020.</w:t>
      </w:r>
    </w:p>
    <w:p w14:paraId="24A46724" w14:textId="77777777" w:rsidR="0067606D" w:rsidRPr="002A3671" w:rsidRDefault="0067606D" w:rsidP="0067606D">
      <w:pPr>
        <w:pStyle w:val="Brdtextmedindrag"/>
        <w:pBdr>
          <w:bottom w:val="single" w:sz="24" w:space="0" w:color="808080"/>
        </w:pBdr>
        <w:spacing w:after="60" w:line="180" w:lineRule="exact"/>
      </w:pPr>
    </w:p>
    <w:p w14:paraId="521584E7" w14:textId="77777777" w:rsidR="0067606D" w:rsidRPr="002A3671" w:rsidRDefault="0067606D" w:rsidP="0067606D">
      <w:pPr>
        <w:pStyle w:val="Brdtextmedindrag"/>
        <w:rPr>
          <w:b/>
        </w:rPr>
      </w:pPr>
    </w:p>
    <w:p w14:paraId="53BCB549" w14:textId="424150C6" w:rsidR="0067606D" w:rsidRPr="002A3671" w:rsidRDefault="0067606D" w:rsidP="0067606D">
      <w:pPr>
        <w:pStyle w:val="Brdtextmedindrag"/>
      </w:pPr>
      <w:r w:rsidRPr="002A3671">
        <w:rPr>
          <w:b/>
        </w:rPr>
        <w:t xml:space="preserve">Skälen för regeringens bedömning: </w:t>
      </w:r>
      <w:r w:rsidRPr="002A3671">
        <w:t>En till ytan stor del av Sverige har andra förutsättningar till utveckling än resten av landet. Detta beror bl</w:t>
      </w:r>
      <w:r>
        <w:t>.</w:t>
      </w:r>
      <w:r w:rsidRPr="002A3671">
        <w:t>a</w:t>
      </w:r>
      <w:r>
        <w:t>.</w:t>
      </w:r>
      <w:r w:rsidRPr="002A3671">
        <w:t xml:space="preserve"> på geografiska lägesnackdelar i form av långa avstånd, låg befolkningstäthet och sämre tillgång till service. Lägesnackdelarna påverkar inte bara företagen utan också fysiska personers möjligheter att bo och arbeta i dessa områden. Samtidigt får invånarna till följd av det geografiska läget i vissa fall bära en större del av energi- och miljöskatterna än genomsnittet av befolkningen.</w:t>
      </w:r>
      <w:r>
        <w:t xml:space="preserve"> I många av kommunerna i området är kommunalskatten högre än i övriga landet, samtidigt som tillgången till gemensamt finansierade välfärdstjänster är lägre än på andra platser. </w:t>
      </w:r>
    </w:p>
    <w:p w14:paraId="3D3E445A" w14:textId="53C1651D" w:rsidR="0067606D" w:rsidRPr="002A3671" w:rsidRDefault="0067606D" w:rsidP="0067606D">
      <w:pPr>
        <w:pStyle w:val="Brdtextmedindrag"/>
      </w:pPr>
      <w:r w:rsidRPr="002A3671">
        <w:t>I syfte att överbrygga de effekter som lägesnackdelarna medför avser regeringen som en del av en grön skatteväxling föreslå en skatte</w:t>
      </w:r>
      <w:r>
        <w:softHyphen/>
      </w:r>
      <w:r w:rsidRPr="002A3671">
        <w:t>reduktion för fysiska personer boende främst i Norrland och nordvästra Svealand. Den föreslagna åtgärden utgör både en kompensation och en regional stimulans som kan underlätta och i viss mån attrahera till boende och arbete i dessa delar av landet.</w:t>
      </w:r>
    </w:p>
    <w:p w14:paraId="72301AC3" w14:textId="76AA413D" w:rsidR="0067606D" w:rsidRPr="002A3671" w:rsidRDefault="0067606D" w:rsidP="0067606D">
      <w:pPr>
        <w:pStyle w:val="Brdtextmedindrag"/>
      </w:pPr>
      <w:r w:rsidRPr="002A3671">
        <w:t>Det kommande förslaget bedöms innebära att skatteintäkterna minskar med 1,35 miljarder</w:t>
      </w:r>
      <w:r>
        <w:t xml:space="preserve"> </w:t>
      </w:r>
      <w:r w:rsidRPr="002A3671">
        <w:t>kronor 2020.</w:t>
      </w:r>
    </w:p>
    <w:p w14:paraId="1179532C" w14:textId="2B80FA32" w:rsidR="0067606D" w:rsidRPr="002A3671" w:rsidRDefault="0067606D" w:rsidP="0067606D">
      <w:pPr>
        <w:pStyle w:val="Brdtextmedindrag"/>
      </w:pPr>
      <w:r w:rsidRPr="002A3671">
        <w:t>Regeringen avser återkomma till riksdagen med ett förslag som kan träda i kraft under 2020.</w:t>
      </w:r>
    </w:p>
    <w:p w14:paraId="1E2283A1" w14:textId="3A7F4F5C" w:rsidR="0067606D" w:rsidRPr="002A3671" w:rsidRDefault="0067606D" w:rsidP="0067606D">
      <w:pPr>
        <w:pStyle w:val="Rubrik2"/>
      </w:pPr>
      <w:bookmarkStart w:id="463" w:name="_Toc19298928"/>
      <w:r>
        <w:t>Sänkt skatt på jobb och företagande</w:t>
      </w:r>
      <w:r w:rsidRPr="002A3671">
        <w:t xml:space="preserve"> som en del av en grön skatteväxling</w:t>
      </w:r>
      <w:bookmarkEnd w:id="463"/>
    </w:p>
    <w:p w14:paraId="2D208AF6" w14:textId="77777777" w:rsidR="0067606D" w:rsidRPr="002A3671" w:rsidRDefault="0067606D" w:rsidP="0067606D">
      <w:pPr>
        <w:pStyle w:val="Brdtextmedindrag"/>
        <w:keepNext/>
        <w:keepLines/>
        <w:pBdr>
          <w:top w:val="single" w:sz="24" w:space="0" w:color="808080"/>
        </w:pBdr>
        <w:spacing w:before="20" w:line="140" w:lineRule="exact"/>
      </w:pPr>
    </w:p>
    <w:p w14:paraId="11F532F0" w14:textId="23E682BE" w:rsidR="0067606D" w:rsidRPr="002A3671" w:rsidRDefault="0067606D" w:rsidP="0067606D">
      <w:pPr>
        <w:pStyle w:val="Brdtext"/>
      </w:pPr>
      <w:r w:rsidRPr="002A3671">
        <w:rPr>
          <w:b/>
        </w:rPr>
        <w:t xml:space="preserve">Regeringens bedömning: </w:t>
      </w:r>
      <w:r w:rsidRPr="00980D7B">
        <w:t>Ytterligare skatte</w:t>
      </w:r>
      <w:r>
        <w:softHyphen/>
      </w:r>
      <w:r w:rsidRPr="00980D7B">
        <w:t>sänkningar på jobb och företagande</w:t>
      </w:r>
      <w:r>
        <w:rPr>
          <w:b/>
        </w:rPr>
        <w:t xml:space="preserve"> </w:t>
      </w:r>
      <w:r w:rsidRPr="002A3671">
        <w:t>bör genom</w:t>
      </w:r>
      <w:r>
        <w:softHyphen/>
      </w:r>
      <w:r w:rsidRPr="002A3671">
        <w:t xml:space="preserve">föras som en del av en grön skatteväxling. </w:t>
      </w:r>
    </w:p>
    <w:p w14:paraId="43FC831F" w14:textId="00CBA2FC" w:rsidR="0067606D" w:rsidRPr="002A3671" w:rsidRDefault="0067606D" w:rsidP="0067606D">
      <w:pPr>
        <w:pStyle w:val="Brdtextmedindrag"/>
      </w:pPr>
      <w:r w:rsidRPr="002A3671">
        <w:t>Det kommande förslaget bör träda i kraft den 1</w:t>
      </w:r>
      <w:r>
        <w:t> </w:t>
      </w:r>
      <w:r w:rsidRPr="002A3671">
        <w:t xml:space="preserve">januari 2021.  </w:t>
      </w:r>
    </w:p>
    <w:p w14:paraId="493F1101" w14:textId="77777777" w:rsidR="0067606D" w:rsidRPr="00457C0F" w:rsidRDefault="0067606D" w:rsidP="0067606D">
      <w:pPr>
        <w:pStyle w:val="Brdtextmedindrag"/>
        <w:pBdr>
          <w:bottom w:val="single" w:sz="24" w:space="0" w:color="808080"/>
        </w:pBdr>
        <w:spacing w:after="60" w:line="180" w:lineRule="exact"/>
        <w:rPr>
          <w:highlight w:val="yellow"/>
        </w:rPr>
      </w:pPr>
    </w:p>
    <w:p w14:paraId="137C3DEA" w14:textId="77777777" w:rsidR="0067606D" w:rsidRPr="00457C0F" w:rsidRDefault="0067606D" w:rsidP="0067606D">
      <w:pPr>
        <w:pStyle w:val="Brdtextmedindrag"/>
        <w:rPr>
          <w:b/>
          <w:highlight w:val="yellow"/>
        </w:rPr>
      </w:pPr>
    </w:p>
    <w:p w14:paraId="2C8A1185" w14:textId="3F59C1AF" w:rsidR="0067606D" w:rsidRDefault="0067606D" w:rsidP="0067606D">
      <w:pPr>
        <w:pStyle w:val="Brdtextmedindrag"/>
      </w:pPr>
      <w:r w:rsidRPr="0087490B">
        <w:rPr>
          <w:b/>
        </w:rPr>
        <w:t>Skälen för regeringens bedömning</w:t>
      </w:r>
      <w:r w:rsidRPr="0087490B">
        <w:t>: Miljö</w:t>
      </w:r>
      <w:r>
        <w:softHyphen/>
      </w:r>
      <w:r w:rsidRPr="0087490B">
        <w:t>skatternas andel av statens skatteinkomster ökar. Det är därför angeläget att låta pengarna från höjda miljöskatter gå tillbaka i form av sänkt skatt.</w:t>
      </w:r>
      <w:r>
        <w:t xml:space="preserve"> Den planerade skattesänkningen är i denna proposition budgeterad som sänkt skatt med 3,48 miljarder kronor 2021. Av beräkningstekniska skäl är den budgeterad som sänkt skatt på förvärvsinkomster.</w:t>
      </w:r>
      <w:r w:rsidRPr="0087490B">
        <w:t xml:space="preserve"> Regeringen avser återkomma till riksdagen med</w:t>
      </w:r>
      <w:r>
        <w:t xml:space="preserve"> den närmare utformningen </w:t>
      </w:r>
      <w:r w:rsidRPr="0087490B">
        <w:t xml:space="preserve">under 2020. </w:t>
      </w:r>
    </w:p>
    <w:p w14:paraId="06AB74D7" w14:textId="3F6697C4" w:rsidR="0067606D" w:rsidRPr="0087490B" w:rsidRDefault="0067606D" w:rsidP="0067606D">
      <w:pPr>
        <w:pStyle w:val="Brdtextmedindrag"/>
      </w:pPr>
      <w:r w:rsidRPr="0087490B">
        <w:t>Förslaget bör träda i kraft den 1</w:t>
      </w:r>
      <w:r>
        <w:t> </w:t>
      </w:r>
      <w:r w:rsidRPr="0087490B">
        <w:t xml:space="preserve">januari 2021. </w:t>
      </w:r>
    </w:p>
    <w:p w14:paraId="45A0CF03" w14:textId="73E53972" w:rsidR="0067606D" w:rsidRPr="0087490B" w:rsidRDefault="0067606D" w:rsidP="0067606D">
      <w:pPr>
        <w:pStyle w:val="Rubrik2"/>
        <w:tabs>
          <w:tab w:val="num" w:pos="1277"/>
        </w:tabs>
      </w:pPr>
      <w:bookmarkStart w:id="464" w:name="_Toc19298929"/>
      <w:r w:rsidRPr="0087490B">
        <w:t xml:space="preserve">Ekonomiskt arbetsgivarbegrepp vid </w:t>
      </w:r>
      <w:r>
        <w:t xml:space="preserve">beskattning av utomlands bosatta personer som </w:t>
      </w:r>
      <w:r w:rsidRPr="0087490B">
        <w:t>tillfälligt arbet</w:t>
      </w:r>
      <w:r>
        <w:t>ar</w:t>
      </w:r>
      <w:r w:rsidRPr="0087490B">
        <w:t xml:space="preserve"> i Sverige</w:t>
      </w:r>
      <w:bookmarkEnd w:id="464"/>
    </w:p>
    <w:p w14:paraId="45327211" w14:textId="77777777" w:rsidR="0067606D" w:rsidRPr="0087490B" w:rsidRDefault="0067606D" w:rsidP="0067606D">
      <w:pPr>
        <w:pStyle w:val="Brdtextmedindrag"/>
        <w:keepNext/>
        <w:keepLines/>
        <w:pBdr>
          <w:top w:val="single" w:sz="24" w:space="0" w:color="808080"/>
        </w:pBdr>
        <w:spacing w:before="20" w:line="140" w:lineRule="exact"/>
      </w:pPr>
    </w:p>
    <w:p w14:paraId="7258D084" w14:textId="3F0ACEA3" w:rsidR="0067606D" w:rsidRPr="0087490B" w:rsidRDefault="0067606D" w:rsidP="0067606D">
      <w:pPr>
        <w:pStyle w:val="Brdtextmedindrag"/>
        <w:ind w:firstLine="0"/>
        <w:rPr>
          <w:b/>
        </w:rPr>
      </w:pPr>
      <w:r w:rsidRPr="0087490B">
        <w:rPr>
          <w:b/>
        </w:rPr>
        <w:t>Regeringens bedömning:</w:t>
      </w:r>
      <w:r w:rsidRPr="0087490B">
        <w:rPr>
          <w:szCs w:val="22"/>
        </w:rPr>
        <w:t xml:space="preserve"> Ett ekonomiskt arbetsgivarbegrepp bör införas vid beskattning av utomlands bosatta personer som tillfälligt arbetar i Sverige. </w:t>
      </w:r>
      <w:r w:rsidRPr="0087490B">
        <w:t>Undantag bör göras för vissa koncerninterna situationer</w:t>
      </w:r>
      <w:r>
        <w:t>.</w:t>
      </w:r>
      <w:r w:rsidRPr="0087490B">
        <w:rPr>
          <w:szCs w:val="22"/>
        </w:rPr>
        <w:t xml:space="preserve"> </w:t>
      </w:r>
    </w:p>
    <w:p w14:paraId="3B4ED70F" w14:textId="2C232431" w:rsidR="0067606D" w:rsidRPr="0087490B" w:rsidRDefault="0067606D" w:rsidP="0067606D">
      <w:pPr>
        <w:pStyle w:val="Brdtextmedindrag"/>
      </w:pPr>
      <w:r w:rsidRPr="0087490B">
        <w:rPr>
          <w:szCs w:val="22"/>
        </w:rPr>
        <w:t xml:space="preserve">Utländska företag som saknar fast driftställe i Sverige och som bedriver viss verksamhet här bör omfattas av bestämmelserna om skatteavdrag och uppgiftsskyldighet på samma sätt som svenska företag som bedriver motsvarande verksamhet. </w:t>
      </w:r>
    </w:p>
    <w:p w14:paraId="5A9D2EF8" w14:textId="75744260" w:rsidR="0067606D" w:rsidRPr="0087490B" w:rsidRDefault="0067606D" w:rsidP="0067606D">
      <w:pPr>
        <w:pStyle w:val="Brdtextmedindrag"/>
      </w:pPr>
      <w:r w:rsidRPr="0087490B">
        <w:t>De kommande förslagen bör träda i kraft den 1</w:t>
      </w:r>
      <w:r>
        <w:t> </w:t>
      </w:r>
      <w:r w:rsidRPr="0087490B">
        <w:t>januari 2021.</w:t>
      </w:r>
    </w:p>
    <w:p w14:paraId="5B1FB5BC" w14:textId="77777777" w:rsidR="0067606D" w:rsidRPr="0087490B" w:rsidRDefault="0067606D" w:rsidP="0067606D">
      <w:pPr>
        <w:pStyle w:val="Brdtextmedindrag"/>
        <w:pBdr>
          <w:bottom w:val="single" w:sz="24" w:space="0" w:color="808080"/>
        </w:pBdr>
        <w:spacing w:after="60" w:line="180" w:lineRule="exact"/>
      </w:pPr>
    </w:p>
    <w:p w14:paraId="6A8BDEBC" w14:textId="77777777" w:rsidR="0067606D" w:rsidRPr="0087490B" w:rsidRDefault="0067606D" w:rsidP="0067606D">
      <w:pPr>
        <w:pStyle w:val="Brdtextmedindrag"/>
        <w:rPr>
          <w:b/>
        </w:rPr>
      </w:pPr>
    </w:p>
    <w:p w14:paraId="6B30EC20" w14:textId="1580715C" w:rsidR="0067606D" w:rsidRPr="0087490B" w:rsidRDefault="0067606D" w:rsidP="0067606D">
      <w:pPr>
        <w:pStyle w:val="Brdtextmedindrag"/>
      </w:pPr>
      <w:r w:rsidRPr="0087490B">
        <w:rPr>
          <w:b/>
        </w:rPr>
        <w:t>Skälen för regeringens bedömning:</w:t>
      </w:r>
      <w:r w:rsidRPr="00E41A2B">
        <w:t xml:space="preserve"> </w:t>
      </w:r>
      <w:r>
        <w:t>En begränsat skattskyldig arbetstagare som är anställd av ett företag i Sverige beskattas här vid tillfälligt arbete i Sverige. Om arbetstagaren i stället är inhyrd från ett utländskt företag som saknar fast driftställe i Sverige och vistelsen här inte överstiger 183 dagar under en tolvmånadersperiod, beskattas dock arbets</w:t>
      </w:r>
      <w:r>
        <w:softHyphen/>
        <w:t>tagaren inte i Sverige enligt dagens regler.</w:t>
      </w:r>
    </w:p>
    <w:p w14:paraId="312A3641" w14:textId="27BD2AB9" w:rsidR="0067606D" w:rsidRPr="0087490B" w:rsidRDefault="0067606D" w:rsidP="0067606D">
      <w:pPr>
        <w:pStyle w:val="Brdtextmedindrag"/>
      </w:pPr>
      <w:r w:rsidRPr="0087490B">
        <w:t xml:space="preserve">I syfte att skapa konkurrensneutrala regler bör begreppet ekonomisk arbetsgivare införas vid beskattning av arbetstagare som tillfälligt arbetar i Sverige. Det avgörande för om arbetstagaren ska beskattas i Sverige blir därigenom vem den utför </w:t>
      </w:r>
      <w:r w:rsidRPr="0087490B">
        <w:lastRenderedPageBreak/>
        <w:t xml:space="preserve">arbete för och inte vem som betalar ut lönen. Att tillämpa ett ekonomiskt arbetsgivarbegrepp är internationellt vedertaget och kommer bl.a. till uttryck i OECD:s modell för skatteavtal, som syftar till att fördela beskattningsrätten mellan länder. Ett sådant synsätt tillämpas av det stora flertalet av de länder som Sverige har ingått skatteavtal med. Genom att övergå till ett ekonomiskt arbetsgivarbegrepp säkerställs att beskattning av utländska arbetstagare i Sverige kan ske under motsvarande förutsättningar som i utlandet gäller för beskattning av svenska arbetstagare vid arbete där. </w:t>
      </w:r>
      <w:r>
        <w:t>Den exakta utformningen av förslaget är inte klar. Regeringen ämnar återkomma i frågan.</w:t>
      </w:r>
    </w:p>
    <w:p w14:paraId="455CCFBD" w14:textId="6EF64DB6" w:rsidR="0067606D" w:rsidRPr="0087490B" w:rsidRDefault="0067606D" w:rsidP="0067606D">
      <w:pPr>
        <w:pStyle w:val="Brdtextmedindrag"/>
      </w:pPr>
      <w:r w:rsidRPr="0087490B">
        <w:t>Förslaget bedöms leda till en ökning av intäkterna från särskild inkomstskatt för utomlands bosatta med 0,7 miljarder</w:t>
      </w:r>
      <w:r>
        <w:t> </w:t>
      </w:r>
      <w:r w:rsidRPr="0087490B">
        <w:t>kronor införandeåret 2021.</w:t>
      </w:r>
    </w:p>
    <w:p w14:paraId="6B50B13F" w14:textId="59F209D2" w:rsidR="0067606D" w:rsidRPr="000B3B6E" w:rsidRDefault="0067606D" w:rsidP="0067606D">
      <w:pPr>
        <w:pStyle w:val="Brdtextmedindrag"/>
      </w:pPr>
      <w:r w:rsidRPr="004F5F68">
        <w:t>Avsikten är att en proposition ska lämnas under 2020 och att de kommande förslagen ska träda i kraft den 1</w:t>
      </w:r>
      <w:r>
        <w:t xml:space="preserve"> </w:t>
      </w:r>
      <w:r w:rsidRPr="004F5F68">
        <w:t>januari 2021.</w:t>
      </w:r>
    </w:p>
    <w:p w14:paraId="7EDDEBA3" w14:textId="18CCDA1D" w:rsidR="0067606D" w:rsidRPr="00F34757" w:rsidRDefault="0067606D" w:rsidP="0067606D">
      <w:pPr>
        <w:pStyle w:val="RubrikOmrde"/>
      </w:pPr>
      <w:bookmarkStart w:id="465" w:name="_Toc19298930"/>
      <w:r>
        <w:t>Skatt på arbetsinkomster – socialavgifter m.m.</w:t>
      </w:r>
      <w:bookmarkEnd w:id="465"/>
    </w:p>
    <w:p w14:paraId="6242664D" w14:textId="77777777" w:rsidR="0067606D" w:rsidRDefault="0067606D" w:rsidP="0067606D">
      <w:pPr>
        <w:pStyle w:val="Rubrik2"/>
        <w:spacing w:before="0"/>
      </w:pPr>
      <w:bookmarkStart w:id="466" w:name="_Toc19298931"/>
      <w:r>
        <w:t>Ingångsavdrag</w:t>
      </w:r>
      <w:bookmarkEnd w:id="466"/>
    </w:p>
    <w:p w14:paraId="285B8F69" w14:textId="77777777" w:rsidR="0067606D" w:rsidRDefault="0067606D" w:rsidP="0067606D">
      <w:pPr>
        <w:pStyle w:val="Brdtextmedindrag"/>
        <w:keepNext/>
        <w:keepLines/>
        <w:pBdr>
          <w:top w:val="single" w:sz="24" w:space="0" w:color="808080"/>
        </w:pBdr>
        <w:spacing w:before="20" w:line="140" w:lineRule="exact"/>
      </w:pPr>
    </w:p>
    <w:p w14:paraId="1486BD58" w14:textId="3EDD842B" w:rsidR="0067606D" w:rsidRDefault="0067606D" w:rsidP="0067606D">
      <w:pPr>
        <w:pStyle w:val="Brdtextmedindrag"/>
        <w:ind w:firstLine="0"/>
      </w:pPr>
      <w:r>
        <w:rPr>
          <w:b/>
        </w:rPr>
        <w:t>Regeringens </w:t>
      </w:r>
      <w:r w:rsidRPr="00061F6B">
        <w:rPr>
          <w:b/>
        </w:rPr>
        <w:t>bedömning:</w:t>
      </w:r>
      <w:r w:rsidRPr="00C0621B">
        <w:rPr>
          <w:szCs w:val="22"/>
        </w:rPr>
        <w:t xml:space="preserve"> </w:t>
      </w:r>
      <w:r w:rsidRPr="00F86C55">
        <w:t xml:space="preserve">För att göra det mer attraktivt att anställa personer som ännu inte etablerat sig på arbetsmarknaden och personer som länge stått utanför arbetsmarknaden </w:t>
      </w:r>
      <w:r>
        <w:t xml:space="preserve">bör </w:t>
      </w:r>
      <w:r w:rsidRPr="00F86C55">
        <w:t>ett ingångsavdrag</w:t>
      </w:r>
      <w:r>
        <w:t xml:space="preserve"> införas</w:t>
      </w:r>
      <w:r w:rsidRPr="00F86C55">
        <w:t xml:space="preserve">. Avdraget innebär att arbetsgivare som anställer en person </w:t>
      </w:r>
      <w:r>
        <w:t>som omfattas av</w:t>
      </w:r>
      <w:r w:rsidRPr="00F86C55">
        <w:t xml:space="preserve"> ingångsavdrag</w:t>
      </w:r>
      <w:r>
        <w:t>et</w:t>
      </w:r>
      <w:r w:rsidRPr="00F86C55">
        <w:t xml:space="preserve"> får nedsatt</w:t>
      </w:r>
      <w:r>
        <w:t>a</w:t>
      </w:r>
      <w:r w:rsidRPr="00F86C55">
        <w:t xml:space="preserve"> arbetsgivaravgift</w:t>
      </w:r>
      <w:r>
        <w:t>er under de 24 första månaderna av anställningen</w:t>
      </w:r>
      <w:r w:rsidRPr="00F86C55">
        <w:t xml:space="preserve">. </w:t>
      </w:r>
      <w:r>
        <w:t>Ingångsa</w:t>
      </w:r>
      <w:r w:rsidRPr="00F86C55">
        <w:t>vdraget kommer framför</w:t>
      </w:r>
      <w:r>
        <w:t xml:space="preserve"> </w:t>
      </w:r>
      <w:r w:rsidRPr="00F86C55">
        <w:t xml:space="preserve">allt att omfatta unga personer som är nya på arbetsmarknaden och saknar högre utbildning, långtidsarbetslösa samt nyanlända </w:t>
      </w:r>
      <w:r>
        <w:t xml:space="preserve">som har uppehållstillstånd som </w:t>
      </w:r>
      <w:r w:rsidRPr="00F86C55">
        <w:t xml:space="preserve">skyddsbehövande och deras anhöriga. </w:t>
      </w:r>
    </w:p>
    <w:p w14:paraId="3BC934DC" w14:textId="0522B4AA" w:rsidR="0067606D" w:rsidRPr="00F86C55" w:rsidRDefault="0067606D" w:rsidP="0067606D">
      <w:pPr>
        <w:pStyle w:val="Brdtextmedindrag"/>
      </w:pPr>
      <w:r>
        <w:t>Det kommande förslaget bör träda i kraft den 1 juli 2020.</w:t>
      </w:r>
    </w:p>
    <w:p w14:paraId="42C24E9D" w14:textId="77777777" w:rsidR="0067606D" w:rsidRDefault="0067606D" w:rsidP="0067606D">
      <w:pPr>
        <w:pStyle w:val="Brdtextmedindrag"/>
        <w:pBdr>
          <w:bottom w:val="single" w:sz="24" w:space="0" w:color="808080"/>
        </w:pBdr>
        <w:spacing w:after="60" w:line="180" w:lineRule="exact"/>
      </w:pPr>
    </w:p>
    <w:p w14:paraId="2969D518" w14:textId="77777777" w:rsidR="0067606D" w:rsidRDefault="0067606D" w:rsidP="0067606D">
      <w:pPr>
        <w:pStyle w:val="Brdtextmedindrag"/>
        <w:rPr>
          <w:b/>
        </w:rPr>
      </w:pPr>
    </w:p>
    <w:p w14:paraId="334EA292" w14:textId="25F15971" w:rsidR="0067606D" w:rsidRDefault="0067606D" w:rsidP="0067606D">
      <w:pPr>
        <w:pStyle w:val="Brdtextmedindrag"/>
      </w:pPr>
      <w:r w:rsidRPr="006E5C54">
        <w:rPr>
          <w:b/>
        </w:rPr>
        <w:t>Skälen</w:t>
      </w:r>
      <w:r>
        <w:rPr>
          <w:b/>
        </w:rPr>
        <w:t> </w:t>
      </w:r>
      <w:r w:rsidRPr="006E5C54">
        <w:rPr>
          <w:b/>
        </w:rPr>
        <w:t>för</w:t>
      </w:r>
      <w:r>
        <w:rPr>
          <w:b/>
        </w:rPr>
        <w:t> </w:t>
      </w:r>
      <w:r w:rsidRPr="006E5C54">
        <w:rPr>
          <w:b/>
        </w:rPr>
        <w:t>regeringens</w:t>
      </w:r>
      <w:r>
        <w:rPr>
          <w:b/>
        </w:rPr>
        <w:t> </w:t>
      </w:r>
      <w:r w:rsidRPr="006E5C54">
        <w:rPr>
          <w:b/>
        </w:rPr>
        <w:t>bedömning:</w:t>
      </w:r>
      <w:r>
        <w:t xml:space="preserve"> Många har i dag svårt att få in en fot på arbetsmarknaden. Det gäller inte minst </w:t>
      </w:r>
      <w:r w:rsidRPr="00F86C55">
        <w:t>unga personer som är nya på arbetsmarknaden och saknar högre utbildning</w:t>
      </w:r>
      <w:r>
        <w:t xml:space="preserve">, </w:t>
      </w:r>
      <w:r>
        <w:t>långtidsarbetslösa samt nyanlända som har uppehållstillstånd som skyddsbehövande och deras anhöriga. För att göra det mer attraktivt för arbetsgivare att anställa dessa personer bör ett s.k. ingångsavdrag införas. Avdraget innebär att arbetsgivaravgifterna och den allmänna löne</w:t>
      </w:r>
      <w:r>
        <w:softHyphen/>
        <w:t>avgiften sätts ner så att endast ålderspensions</w:t>
      </w:r>
      <w:r>
        <w:softHyphen/>
        <w:t>avgiften behöver betalas under de första 24 månaderna av anställningen. Nedsättningen</w:t>
      </w:r>
      <w:r w:rsidDel="00D169BD">
        <w:t xml:space="preserve"> </w:t>
      </w:r>
      <w:r>
        <w:t>bör omfatta arbetsgivaravgifter och allmän löneavgift för ersättning upp till 23 500 kronor per anställd och månad. Detta innebär en maximal nedsättning per anställd om ca 5 000 kronor per månad. Avdraget ska också upphöra efter en viss inkomstgräns. Avdraget kommer därmed rikta in sig främst på dem som är nya på arbetsmarknaden och har svårare att etablera sig.</w:t>
      </w:r>
    </w:p>
    <w:p w14:paraId="6ABF8418" w14:textId="50776C69" w:rsidR="0067606D" w:rsidRDefault="0067606D" w:rsidP="0067606D">
      <w:pPr>
        <w:pStyle w:val="Brdtextmedindrag"/>
      </w:pPr>
      <w:r>
        <w:t xml:space="preserve">Det kommande förslaget bedöms innebära en offentligfinansiell </w:t>
      </w:r>
      <w:r w:rsidRPr="0087490B">
        <w:t>nettokostnad</w:t>
      </w:r>
      <w:r>
        <w:t xml:space="preserve"> på </w:t>
      </w:r>
      <w:r w:rsidRPr="0087490B">
        <w:t>1,89</w:t>
      </w:r>
      <w:r>
        <w:t xml:space="preserve"> miljarder kronor 2020, vilket inkluderar Skatteverkets kostnader om 0,22 miljarder kronor. För 2021 och 2022 bedöms den totala </w:t>
      </w:r>
      <w:r w:rsidRPr="0087490B">
        <w:t>nettokostnaden</w:t>
      </w:r>
      <w:r>
        <w:t xml:space="preserve"> uppgå till </w:t>
      </w:r>
      <w:r w:rsidRPr="0087490B">
        <w:t>4,81</w:t>
      </w:r>
      <w:r>
        <w:t xml:space="preserve"> respektive </w:t>
      </w:r>
      <w:r w:rsidRPr="0087490B">
        <w:t>6,26</w:t>
      </w:r>
      <w:r>
        <w:t> miljarder kronor, där Skatteverkets kostnader utgör 0,04 miljarder kronor respektive år.</w:t>
      </w:r>
    </w:p>
    <w:p w14:paraId="503B6A61" w14:textId="058EDFFF" w:rsidR="0067606D" w:rsidRDefault="0067606D" w:rsidP="0067606D">
      <w:pPr>
        <w:pStyle w:val="Brdtextmedindrag"/>
      </w:pPr>
      <w:r>
        <w:t xml:space="preserve">Finansdepartementet kommer att remittera ett förslag om ingångsavdrag med utgångspunkt i ovanstående. Regeringen avser att under våren 2020 återkomma till riksdagen med ett förslag. </w:t>
      </w:r>
    </w:p>
    <w:p w14:paraId="05DEBEA3" w14:textId="476E97FE" w:rsidR="0067606D" w:rsidRDefault="0067606D" w:rsidP="0067606D">
      <w:pPr>
        <w:pStyle w:val="Brdtextmedindrag"/>
      </w:pPr>
      <w:r>
        <w:t>Det kommande förslaget bör träda i kraft den 1 juli 2020.</w:t>
      </w:r>
    </w:p>
    <w:p w14:paraId="7141B4C8" w14:textId="78C48707" w:rsidR="0067606D" w:rsidRPr="00065EEB" w:rsidRDefault="0067606D" w:rsidP="0067606D">
      <w:pPr>
        <w:pStyle w:val="Rubrik2"/>
      </w:pPr>
      <w:bookmarkStart w:id="467" w:name="_Toc19298932"/>
      <w:r w:rsidRPr="00065EEB">
        <w:t>Förstärkt nedsättning av arbetsgivaravgifter för personer som arbetar med forskning eller utveckling</w:t>
      </w:r>
      <w:bookmarkEnd w:id="467"/>
    </w:p>
    <w:p w14:paraId="158AA2FA" w14:textId="77777777" w:rsidR="0067606D" w:rsidRPr="0052194B" w:rsidRDefault="0067606D" w:rsidP="0067606D">
      <w:pPr>
        <w:pStyle w:val="Brdtextmedindrag"/>
        <w:keepNext/>
        <w:keepLines/>
        <w:pBdr>
          <w:top w:val="single" w:sz="24" w:space="0" w:color="808080"/>
        </w:pBdr>
        <w:spacing w:before="20" w:line="140" w:lineRule="exact"/>
      </w:pPr>
    </w:p>
    <w:p w14:paraId="029AFD2F" w14:textId="47FE94E2" w:rsidR="0067606D" w:rsidRPr="0052194B" w:rsidRDefault="0067606D" w:rsidP="0067606D">
      <w:pPr>
        <w:pStyle w:val="Brdtext"/>
        <w:keepNext/>
        <w:keepLines/>
        <w:rPr>
          <w:szCs w:val="22"/>
        </w:rPr>
      </w:pPr>
      <w:r w:rsidRPr="0052194B">
        <w:rPr>
          <w:b/>
        </w:rPr>
        <w:t>Regeringens bedömning:</w:t>
      </w:r>
      <w:r w:rsidRPr="0052194B">
        <w:rPr>
          <w:szCs w:val="22"/>
        </w:rPr>
        <w:t xml:space="preserve"> För att förbättra möjligheterna för företag att bedriva forskning och utveckling bör nedsättningen av arbetsgivaravgifterna för personer som arbetar med forskning </w:t>
      </w:r>
      <w:r>
        <w:rPr>
          <w:szCs w:val="22"/>
        </w:rPr>
        <w:t>eller</w:t>
      </w:r>
      <w:r w:rsidRPr="0052194B">
        <w:rPr>
          <w:szCs w:val="22"/>
        </w:rPr>
        <w:t xml:space="preserve"> utveckling förstärkas.</w:t>
      </w:r>
    </w:p>
    <w:p w14:paraId="6DAE8FA7" w14:textId="6F7D1D91" w:rsidR="0067606D" w:rsidRPr="004F5F68" w:rsidRDefault="0067606D" w:rsidP="0067606D">
      <w:pPr>
        <w:pStyle w:val="Brdtextmedindrag"/>
      </w:pPr>
      <w:r w:rsidRPr="004F5F68">
        <w:t>Det kommande förslaget bör träda i kraft den 1</w:t>
      </w:r>
      <w:r>
        <w:t xml:space="preserve"> </w:t>
      </w:r>
      <w:r w:rsidRPr="004F5F68">
        <w:t>april 2020.</w:t>
      </w:r>
    </w:p>
    <w:p w14:paraId="0EEF9592" w14:textId="77777777" w:rsidR="0067606D" w:rsidRPr="00FC23DA" w:rsidRDefault="0067606D" w:rsidP="0067606D">
      <w:pPr>
        <w:pStyle w:val="Brdtextmedindrag"/>
        <w:keepNext/>
        <w:keepLines/>
        <w:pBdr>
          <w:bottom w:val="single" w:sz="24" w:space="0" w:color="808080"/>
        </w:pBdr>
        <w:spacing w:after="60" w:line="180" w:lineRule="exact"/>
        <w:rPr>
          <w:highlight w:val="yellow"/>
        </w:rPr>
      </w:pPr>
    </w:p>
    <w:p w14:paraId="1849BCF0" w14:textId="77777777" w:rsidR="0067606D" w:rsidRPr="00FC23DA" w:rsidRDefault="0067606D" w:rsidP="0067606D">
      <w:pPr>
        <w:pStyle w:val="Brdtextmedindrag"/>
        <w:keepNext/>
        <w:keepLines/>
        <w:rPr>
          <w:highlight w:val="yellow"/>
        </w:rPr>
      </w:pPr>
    </w:p>
    <w:p w14:paraId="5FE204D3" w14:textId="26E32419" w:rsidR="0067606D" w:rsidRPr="004F5F68" w:rsidRDefault="0067606D" w:rsidP="0067606D">
      <w:pPr>
        <w:pStyle w:val="Brdtextmedindrag"/>
      </w:pPr>
      <w:r w:rsidRPr="004F5F68">
        <w:rPr>
          <w:b/>
        </w:rPr>
        <w:t>Skälen för regeringens bedömning:</w:t>
      </w:r>
      <w:r w:rsidRPr="004F5F68">
        <w:t xml:space="preserve"> Den </w:t>
      </w:r>
      <w:r>
        <w:t>1 </w:t>
      </w:r>
      <w:r w:rsidRPr="004F5F68">
        <w:t xml:space="preserve">januari 2014 infördes ett skatteincitament för forskning och utveckling (prop. 2013/14:1 Förslag till statens budget, finansplan m.m. </w:t>
      </w:r>
      <w:r w:rsidRPr="004F5F68">
        <w:lastRenderedPageBreak/>
        <w:t xml:space="preserve">avsnitt 6.9). Reglerna, som finns i 2 kap. 29–31 §§ socialavgiftslagen (2000:980), innebär att vid beräkningen av arbetsgivaravgifter för personer som arbetar med forskning </w:t>
      </w:r>
      <w:r>
        <w:t>eller</w:t>
      </w:r>
      <w:r w:rsidRPr="004F5F68">
        <w:t xml:space="preserve"> utveckling ska avdrag göras med 10</w:t>
      </w:r>
      <w:r>
        <w:t> </w:t>
      </w:r>
      <w:r w:rsidRPr="004F5F68">
        <w:t>procent av avgiftsunderlaget för dessa personer. Avdraget får inte medföra att de avgifter som ska betalas understiger ålders</w:t>
      </w:r>
      <w:r>
        <w:softHyphen/>
      </w:r>
      <w:r w:rsidRPr="004F5F68">
        <w:t>pensionsavgiften. Det sammanlagda avdraget för samtliga personer som arbetar med forskning eller utveckling hos den avgiftsskyldige får inte överstiga 230</w:t>
      </w:r>
      <w:r>
        <w:t> </w:t>
      </w:r>
      <w:r w:rsidRPr="004F5F68">
        <w:t>000</w:t>
      </w:r>
      <w:r>
        <w:t> </w:t>
      </w:r>
      <w:r w:rsidRPr="004F5F68">
        <w:t xml:space="preserve">kronor per månad. Vid bedömningen av avdragsrätten ska flera avgiftsskyldiga som ingår i samma koncern och som uppfyller villkoren för att få göra avdrag anses som en avgiftsskyldig. En förutsättning för avdraget är att personerna har arbetat med forskning </w:t>
      </w:r>
      <w:r>
        <w:t>eller</w:t>
      </w:r>
      <w:r w:rsidRPr="004F5F68">
        <w:t xml:space="preserve"> utveckling i en viss utsträckning.</w:t>
      </w:r>
    </w:p>
    <w:p w14:paraId="35E42CFA" w14:textId="242C9D5C" w:rsidR="0067606D" w:rsidRPr="0052194B" w:rsidRDefault="0067606D" w:rsidP="0067606D">
      <w:pPr>
        <w:pStyle w:val="Brdtextmedindrag"/>
        <w:keepNext/>
        <w:keepLines/>
      </w:pPr>
      <w:r w:rsidRPr="004F5F68">
        <w:t>För att förbättra möjligheterna för företag att</w:t>
      </w:r>
      <w:r w:rsidRPr="0052194B">
        <w:t xml:space="preserve"> bedriva forskning och utveckling bör nedsättningen av arbetsgivaravgifterna för personer som arbetar med forskning </w:t>
      </w:r>
      <w:r>
        <w:t>eller</w:t>
      </w:r>
      <w:r w:rsidRPr="0052194B">
        <w:t xml:space="preserve"> utveckling förstärkas.</w:t>
      </w:r>
    </w:p>
    <w:p w14:paraId="7CDFF0FC" w14:textId="5DFD4921" w:rsidR="0067606D" w:rsidRPr="00715A4F" w:rsidRDefault="0067606D" w:rsidP="0067606D">
      <w:pPr>
        <w:pStyle w:val="Brdtextmedindrag"/>
        <w:keepNext/>
        <w:keepLines/>
      </w:pPr>
      <w:r w:rsidRPr="0052194B">
        <w:t>Förslaget</w:t>
      </w:r>
      <w:r>
        <w:t xml:space="preserve"> </w:t>
      </w:r>
      <w:r w:rsidRPr="004F5F68">
        <w:t>bedöms leda till minskade intäkter från arbetsgivaravgifterna med 0,64</w:t>
      </w:r>
      <w:r>
        <w:t> </w:t>
      </w:r>
      <w:r w:rsidRPr="004F5F68">
        <w:t>miljarder</w:t>
      </w:r>
      <w:r>
        <w:t xml:space="preserve"> </w:t>
      </w:r>
      <w:r w:rsidRPr="004F5F68">
        <w:t>kronor 2020 och 0,85 miljarder 2021 och 2022. Detta medför att bolags</w:t>
      </w:r>
      <w:r>
        <w:softHyphen/>
      </w:r>
      <w:r w:rsidRPr="004F5F68">
        <w:t>skattebasen ökar i motsvarande omfattning vilket leder till ökade bolagsskatteintäkter, och att den offentlig</w:t>
      </w:r>
      <w:r w:rsidRPr="004F5F68">
        <w:softHyphen/>
        <w:t xml:space="preserve">finansiella nettoeffekten uppgår till </w:t>
      </w:r>
      <w:r>
        <w:t>- </w:t>
      </w:r>
      <w:r w:rsidRPr="004F5F68">
        <w:t>0,5</w:t>
      </w:r>
      <w:r>
        <w:t>0</w:t>
      </w:r>
      <w:r w:rsidRPr="004F5F68">
        <w:t xml:space="preserve"> miljarder kronor 2020 och </w:t>
      </w:r>
      <w:r>
        <w:t>- </w:t>
      </w:r>
      <w:r w:rsidRPr="004F5F68">
        <w:t>0,67 miljarder</w:t>
      </w:r>
      <w:r>
        <w:t xml:space="preserve"> </w:t>
      </w:r>
      <w:r w:rsidRPr="004F5F68">
        <w:t>kronor 2021 och 2022.</w:t>
      </w:r>
    </w:p>
    <w:p w14:paraId="5C2FBA6A" w14:textId="0AE1A51B" w:rsidR="0067606D" w:rsidRPr="00010401" w:rsidRDefault="0067606D" w:rsidP="0067606D">
      <w:pPr>
        <w:pStyle w:val="Brdtextmedindrag"/>
      </w:pPr>
      <w:r w:rsidRPr="00010401">
        <w:t xml:space="preserve">Finansdepartementet kommer att remittera ett förslag med utgångspunkt i ovanstående. Regeringen avser att under våren 2020 återkomma till riksdagen med ett förslag. </w:t>
      </w:r>
    </w:p>
    <w:p w14:paraId="267CFFEC" w14:textId="543A1398" w:rsidR="0067606D" w:rsidRPr="00D52956" w:rsidRDefault="0067606D" w:rsidP="0067606D">
      <w:pPr>
        <w:pStyle w:val="Brdtextmedindrag"/>
      </w:pPr>
      <w:r w:rsidRPr="00010401">
        <w:t>Det kommande förslaget bör träda i kraft den 1</w:t>
      </w:r>
      <w:r>
        <w:t xml:space="preserve"> </w:t>
      </w:r>
      <w:r w:rsidRPr="00010401">
        <w:t>april 2020.</w:t>
      </w:r>
    </w:p>
    <w:p w14:paraId="466E806F" w14:textId="6B88E391" w:rsidR="0067606D" w:rsidRPr="00074E69" w:rsidRDefault="0067606D" w:rsidP="0067606D">
      <w:pPr>
        <w:pStyle w:val="RubrikOmrde"/>
      </w:pPr>
      <w:bookmarkStart w:id="468" w:name="_Toc19298933"/>
      <w:r>
        <w:t>Skatt på kapitalägande – kapital- och egendomsskatter</w:t>
      </w:r>
      <w:bookmarkEnd w:id="468"/>
    </w:p>
    <w:p w14:paraId="26BE49D4" w14:textId="4394FB22" w:rsidR="0067606D" w:rsidRDefault="0067606D" w:rsidP="0067606D">
      <w:pPr>
        <w:pStyle w:val="Rubrik2"/>
        <w:spacing w:before="0"/>
      </w:pPr>
      <w:bookmarkStart w:id="469" w:name="_Toc19298934"/>
      <w:r>
        <w:t>Ett system för anstånd med betalning av kupongskatt i vissa fall</w:t>
      </w:r>
      <w:bookmarkEnd w:id="469"/>
    </w:p>
    <w:p w14:paraId="27F5AA7B" w14:textId="77777777" w:rsidR="0067606D" w:rsidRDefault="0067606D" w:rsidP="0067606D">
      <w:pPr>
        <w:pStyle w:val="Brdtextmedindrag"/>
        <w:keepNext/>
        <w:keepLines/>
        <w:pBdr>
          <w:top w:val="single" w:sz="24" w:space="0" w:color="808080"/>
        </w:pBdr>
        <w:spacing w:before="20" w:line="140" w:lineRule="exact"/>
      </w:pPr>
    </w:p>
    <w:p w14:paraId="1699F41F" w14:textId="6BF587D2" w:rsidR="0067606D" w:rsidRPr="00C0621B" w:rsidRDefault="0067606D" w:rsidP="0067606D">
      <w:pPr>
        <w:pStyle w:val="Brdtext"/>
        <w:keepNext/>
        <w:keepLines/>
        <w:rPr>
          <w:szCs w:val="22"/>
        </w:rPr>
      </w:pPr>
      <w:r>
        <w:rPr>
          <w:b/>
        </w:rPr>
        <w:t>Regeringens </w:t>
      </w:r>
      <w:r w:rsidRPr="00061F6B">
        <w:rPr>
          <w:b/>
        </w:rPr>
        <w:t>bedömning:</w:t>
      </w:r>
      <w:r w:rsidRPr="00C0621B">
        <w:rPr>
          <w:szCs w:val="22"/>
        </w:rPr>
        <w:t xml:space="preserve"> </w:t>
      </w:r>
      <w:r>
        <w:rPr>
          <w:szCs w:val="22"/>
        </w:rPr>
        <w:t>Ett system för anstånd med betalning av kupongskatt i vissa fall bör införas. Det kommande förslaget bör träda i kraft den 1 januari 2020.</w:t>
      </w:r>
    </w:p>
    <w:p w14:paraId="2B370F06" w14:textId="77777777" w:rsidR="0067606D" w:rsidRDefault="0067606D" w:rsidP="0067606D">
      <w:pPr>
        <w:pStyle w:val="Brdtextmedindrag"/>
        <w:keepNext/>
        <w:keepLines/>
        <w:pBdr>
          <w:bottom w:val="single" w:sz="24" w:space="0" w:color="808080"/>
        </w:pBdr>
        <w:spacing w:after="60" w:line="180" w:lineRule="exact"/>
      </w:pPr>
    </w:p>
    <w:p w14:paraId="7A4810C6" w14:textId="77777777" w:rsidR="0067606D" w:rsidRDefault="0067606D" w:rsidP="0067606D">
      <w:pPr>
        <w:pStyle w:val="Brdtextmedindrag"/>
        <w:keepNext/>
        <w:keepLines/>
      </w:pPr>
    </w:p>
    <w:p w14:paraId="67092B57" w14:textId="58E367EA" w:rsidR="0067606D" w:rsidRDefault="0067606D" w:rsidP="0067606D">
      <w:pPr>
        <w:pStyle w:val="Brdtextmedindrag"/>
        <w:widowControl w:val="0"/>
      </w:pPr>
      <w:r w:rsidRPr="006E5C54">
        <w:rPr>
          <w:b/>
        </w:rPr>
        <w:t>Skälen</w:t>
      </w:r>
      <w:r>
        <w:rPr>
          <w:b/>
        </w:rPr>
        <w:t> </w:t>
      </w:r>
      <w:r w:rsidRPr="006E5C54">
        <w:rPr>
          <w:b/>
        </w:rPr>
        <w:t>för</w:t>
      </w:r>
      <w:r>
        <w:rPr>
          <w:b/>
        </w:rPr>
        <w:t> </w:t>
      </w:r>
      <w:r w:rsidRPr="006E5C54">
        <w:rPr>
          <w:b/>
        </w:rPr>
        <w:t>regeringens</w:t>
      </w:r>
      <w:r>
        <w:rPr>
          <w:b/>
        </w:rPr>
        <w:t> </w:t>
      </w:r>
      <w:r w:rsidRPr="006E5C54">
        <w:rPr>
          <w:b/>
        </w:rPr>
        <w:t>bedömning:</w:t>
      </w:r>
      <w:r>
        <w:t xml:space="preserve"> EU-domstolen uttalar i sin dom i mål C-575/17, Sofina SA m.fl., att det inte är förenligt med den fria rörligheten för kapital att utdelning till bolag i en annan stat som uppvisar underskott beläggs med källskatt samtidigt som en motsvarande utdelning till ett bolag med hemvist i landet tas upp inom ramen för vanlig bolagsbeskattning, och därmed bara beskattas om det uppkommer ett överskott. Det saknas bestämmelser i kupongskattelagen (1970:624) för att bevilja anstånd med betalning av kupongskatt för mottagare av utdelning med hemvist i en annan stat som uppvisar underskott. Det finns därför skäl att ändra den svenska kupong</w:t>
      </w:r>
      <w:r>
        <w:softHyphen/>
        <w:t>skatteregleringen så att det står klart att den är förenlig med EU-rätten.</w:t>
      </w:r>
    </w:p>
    <w:p w14:paraId="39FF2615" w14:textId="2B502BBE" w:rsidR="0067606D" w:rsidRDefault="0067606D" w:rsidP="0067606D">
      <w:pPr>
        <w:pStyle w:val="Brdtextmedindrag"/>
      </w:pPr>
      <w:r>
        <w:t>Utgångspunkten för ändringen av kupong</w:t>
      </w:r>
      <w:r>
        <w:softHyphen/>
        <w:t>skattelagen bör vara att utländska bolag bara ska betala kupongskatt när de går med överskott. Det bör därför införas en möjlighet för utländska bolag att beviljas anstånd med att betala kupongskatt om bolaget kan visa att kupongskatt har innehållits eller betalats för en viss utdelning och att det finns ett anståndsutrymme. Vid beräkningen av om det finns ett anstånds</w:t>
      </w:r>
      <w:r>
        <w:softHyphen/>
        <w:t>utrymme bör det utländska bolagets resultat beräknat enligt svenska regler, utdelningar som bolaget tagit emot under det aktuella beskattningsåret och tidigare beviljade anstånd beaktas. Anståndet bör gälla fram t.o.m. fyra månader efter utgången av det beskattningsår som följer närmast efter det beskattningsår vars anståndsutrymme ligger till grund för anstånd.</w:t>
      </w:r>
    </w:p>
    <w:p w14:paraId="0ACC497D" w14:textId="09DCEB9A" w:rsidR="0067606D" w:rsidRDefault="0067606D" w:rsidP="0067606D">
      <w:pPr>
        <w:pStyle w:val="Brdtextmedindrag"/>
      </w:pPr>
      <w:r>
        <w:t>Det kommande förslaget bedöms minska statens skatteintäkter med 620 miljoner kronor 2020, 450 miljoner kronor 2021 och därefter 280 miljoner årligen.</w:t>
      </w:r>
    </w:p>
    <w:p w14:paraId="39B87397" w14:textId="702C9D58" w:rsidR="0067606D" w:rsidRDefault="0067606D" w:rsidP="0067606D">
      <w:pPr>
        <w:pStyle w:val="Brdtextmedindrag"/>
      </w:pPr>
      <w:r>
        <w:lastRenderedPageBreak/>
        <w:t xml:space="preserve">Finansdepartementet har remitterat ett förslag med angivna ändringar. Regeringen avser att under 2019 återkomma till riksdagen med ett förslag. Det kommande förslaget bör träda i kraft den 1 januari 2020.  </w:t>
      </w:r>
    </w:p>
    <w:p w14:paraId="6BAF3F07" w14:textId="0DEBAD67" w:rsidR="0067606D" w:rsidRPr="00E53C41" w:rsidRDefault="0067606D" w:rsidP="0067606D">
      <w:pPr>
        <w:pStyle w:val="Rubrik2"/>
      </w:pPr>
      <w:bookmarkStart w:id="470" w:name="_Toc19298935"/>
      <w:r w:rsidRPr="00E53C41">
        <w:t>Höjt tak för uppskov med kapitalvinst vid avyttring av privatbostad</w:t>
      </w:r>
      <w:bookmarkEnd w:id="470"/>
    </w:p>
    <w:p w14:paraId="3286EC02" w14:textId="77777777" w:rsidR="0067606D" w:rsidRPr="00E53C41" w:rsidRDefault="0067606D" w:rsidP="0067606D">
      <w:pPr>
        <w:pStyle w:val="Brdtextmedindrag"/>
        <w:keepNext/>
        <w:keepLines/>
        <w:pBdr>
          <w:top w:val="single" w:sz="24" w:space="0" w:color="808080"/>
        </w:pBdr>
        <w:spacing w:before="20" w:line="140" w:lineRule="exact"/>
      </w:pPr>
    </w:p>
    <w:p w14:paraId="7FFF9CE2" w14:textId="77777777" w:rsidR="0067606D" w:rsidRPr="00E53C41" w:rsidRDefault="0067606D" w:rsidP="0067606D">
      <w:pPr>
        <w:pStyle w:val="Brdtext"/>
        <w:keepNext/>
        <w:keepLines/>
        <w:rPr>
          <w:szCs w:val="22"/>
        </w:rPr>
      </w:pPr>
      <w:r w:rsidRPr="00E53C41">
        <w:rPr>
          <w:b/>
        </w:rPr>
        <w:t>Regeringens bedömning:</w:t>
      </w:r>
      <w:r w:rsidRPr="00E53C41">
        <w:rPr>
          <w:szCs w:val="22"/>
        </w:rPr>
        <w:t xml:space="preserve"> För att öka rörligheten på bostads- och arbetsmarknaden bör taket för uppskov med kapitalvinst vid avyttring av privatbostad höjas. </w:t>
      </w:r>
    </w:p>
    <w:p w14:paraId="7D18E5DC" w14:textId="629CADEE" w:rsidR="0067606D" w:rsidRPr="00E53C41" w:rsidRDefault="0067606D" w:rsidP="0067606D">
      <w:pPr>
        <w:pStyle w:val="Brdtextmedindrag"/>
        <w:rPr>
          <w:szCs w:val="22"/>
        </w:rPr>
      </w:pPr>
      <w:r w:rsidRPr="00E53C41">
        <w:rPr>
          <w:szCs w:val="22"/>
        </w:rPr>
        <w:t>Det kommande förslaget bör träda i kraft den 1</w:t>
      </w:r>
      <w:r>
        <w:rPr>
          <w:szCs w:val="22"/>
        </w:rPr>
        <w:t xml:space="preserve"> </w:t>
      </w:r>
      <w:r w:rsidRPr="00E53C41">
        <w:rPr>
          <w:szCs w:val="22"/>
        </w:rPr>
        <w:t>juli 2020</w:t>
      </w:r>
      <w:r w:rsidRPr="00E53C41">
        <w:t xml:space="preserve"> och gälla för avyttringar som har skett </w:t>
      </w:r>
      <w:r>
        <w:t>efter</w:t>
      </w:r>
      <w:r w:rsidRPr="00E53C41">
        <w:t xml:space="preserve"> den 30</w:t>
      </w:r>
      <w:r>
        <w:t xml:space="preserve"> </w:t>
      </w:r>
      <w:r w:rsidRPr="00E53C41">
        <w:t>juni 2020</w:t>
      </w:r>
      <w:r w:rsidRPr="00E53C41">
        <w:rPr>
          <w:szCs w:val="22"/>
        </w:rPr>
        <w:t>.</w:t>
      </w:r>
    </w:p>
    <w:p w14:paraId="3F3720A8" w14:textId="77777777" w:rsidR="0067606D" w:rsidRPr="00E53C41" w:rsidRDefault="0067606D" w:rsidP="0067606D">
      <w:pPr>
        <w:pStyle w:val="Brdtextmedindrag"/>
        <w:keepNext/>
        <w:keepLines/>
        <w:pBdr>
          <w:bottom w:val="single" w:sz="24" w:space="0" w:color="808080"/>
        </w:pBdr>
        <w:spacing w:after="60" w:line="180" w:lineRule="exact"/>
      </w:pPr>
    </w:p>
    <w:p w14:paraId="40ECB110" w14:textId="77777777" w:rsidR="0067606D" w:rsidRPr="00E53C41" w:rsidRDefault="0067606D" w:rsidP="0067606D">
      <w:pPr>
        <w:pStyle w:val="Brdtextmedindrag"/>
        <w:keepNext/>
        <w:keepLines/>
      </w:pPr>
    </w:p>
    <w:p w14:paraId="53517918" w14:textId="527D4BE3" w:rsidR="0067606D" w:rsidRPr="00E53C41" w:rsidRDefault="0067606D" w:rsidP="0067606D">
      <w:pPr>
        <w:pStyle w:val="Brdtextmedindrag"/>
      </w:pPr>
      <w:r w:rsidRPr="00E53C41">
        <w:rPr>
          <w:b/>
        </w:rPr>
        <w:t>Skälen för regeringens bedömning:</w:t>
      </w:r>
      <w:r w:rsidRPr="00E53C41">
        <w:t xml:space="preserve"> Syftet med reglerna om uppskov vid avyttring av privatbostad är främst att öka rörligheten på bostadsmarknaden. Detta uppnås genom att en kapitalvinst från en avyttring, helt eller delvis, utan beskattning hos den skattskyldige kan investeras i en ny bostad. Ett uppskovsbelopp får dock inte överstiga ett takbelopp om 1,45 miljoner kronor multiplicerat med den skattskyldiges andel av ursprungsbostaden. Syftet med införandet av taket för uppskovsbelopp var bl.a. att begränsa förekomsten av skattekrediter (prop. 2007/08:27 s. 111).</w:t>
      </w:r>
    </w:p>
    <w:p w14:paraId="74A47CD7" w14:textId="05CE6CCE" w:rsidR="0067606D" w:rsidRPr="00E53C41" w:rsidRDefault="0067606D" w:rsidP="0067606D">
      <w:pPr>
        <w:pStyle w:val="Brdtextmedindrag"/>
      </w:pPr>
      <w:r w:rsidRPr="00E53C41">
        <w:t>Genom lagen (2016:1256) om beräkning av uppskovsbelopp i vissa fall är taket för uppskovsbelopp slopat för avyttringar av privatbostadsfastigheter och privatbostadsrätter som sker under tiden 21</w:t>
      </w:r>
      <w:r>
        <w:t xml:space="preserve"> </w:t>
      </w:r>
      <w:r w:rsidRPr="00E53C41">
        <w:t>juni 2016–30</w:t>
      </w:r>
      <w:r>
        <w:t xml:space="preserve"> </w:t>
      </w:r>
      <w:r w:rsidRPr="00E53C41">
        <w:t xml:space="preserve">juni 2020. Det tillfälliga slopandet av taket har varit avsett att bidra till ökad rörlighet på bostads- och arbetsmarknaden och ett effektivare utnyttjande av bostadsbeståndet (prop. 2016/17:25 s. 14) genom att skapa flyttkedjor som underlättar rörligheten. </w:t>
      </w:r>
    </w:p>
    <w:p w14:paraId="2567FB25" w14:textId="617969BE" w:rsidR="0067606D" w:rsidRPr="00E53C41" w:rsidRDefault="0067606D" w:rsidP="0067606D">
      <w:pPr>
        <w:pStyle w:val="Brdtextmedindrag"/>
      </w:pPr>
      <w:r w:rsidRPr="00E53C41">
        <w:t>Det är angeläget att underlätta rörligheten på bostads- och arbetsmarknaden även på längre sikt. Även om kapitalvinstbeskattningens utformning bara är en av flera olika faktorer som påverkar individers val av bostäder finns det därför skäl att efter den 30</w:t>
      </w:r>
      <w:r>
        <w:t xml:space="preserve"> </w:t>
      </w:r>
      <w:r w:rsidRPr="00E53C41">
        <w:t xml:space="preserve">juni 2020, när taket för uppskovsbelopp åter blir tillämpligt, höja taket. </w:t>
      </w:r>
      <w:r w:rsidRPr="00E53C41">
        <w:t>Det nya taket bör bestämmas till 3 miljoner</w:t>
      </w:r>
      <w:r>
        <w:t> </w:t>
      </w:r>
      <w:r w:rsidRPr="00E53C41">
        <w:t>kronor, vilket precis som tidigare multipliceras med den skattskyldiges andel av ursprungsbostaden.</w:t>
      </w:r>
      <w:r w:rsidRPr="00317F53">
        <w:t xml:space="preserve"> Med ett tak på 3</w:t>
      </w:r>
      <w:r>
        <w:t> </w:t>
      </w:r>
      <w:r w:rsidRPr="00317F53">
        <w:t>miljoner kronor bedöms ca 95 procent av de som begär uppskov kunna få uppskov med hela kapital</w:t>
      </w:r>
      <w:r>
        <w:softHyphen/>
      </w:r>
      <w:r w:rsidRPr="00317F53">
        <w:t>vinsten.</w:t>
      </w:r>
    </w:p>
    <w:p w14:paraId="58D299C0" w14:textId="10B90D46" w:rsidR="0067606D" w:rsidRDefault="0067606D" w:rsidP="0067606D">
      <w:pPr>
        <w:pStyle w:val="Brdtextmedindrag"/>
      </w:pPr>
      <w:r w:rsidRPr="00E53C41">
        <w:t>Förändringar av reglerna för uppskov med kapitalvinst påverkar skatteuppbörden. Förslaget om att höja taket för uppskovsbeloppet från 1 450 000 till 3 000</w:t>
      </w:r>
      <w:r>
        <w:t> </w:t>
      </w:r>
      <w:r w:rsidRPr="00E53C41">
        <w:t>000</w:t>
      </w:r>
      <w:r>
        <w:t> </w:t>
      </w:r>
      <w:r w:rsidRPr="00E53C41">
        <w:t>kronor fr.o.m. den 1</w:t>
      </w:r>
      <w:r>
        <w:t> </w:t>
      </w:r>
      <w:r w:rsidRPr="00E53C41">
        <w:t>juli 2020 innebär att skatteinbetalningar skjuts framåt i tiden, till den tidpunkt då uppskovsbeloppet återförs. Den offentliga sektorns finansiella sparande bedöms minska med ca 0,5 miljarder</w:t>
      </w:r>
      <w:r>
        <w:t> </w:t>
      </w:r>
      <w:r w:rsidRPr="00E53C41">
        <w:t>kronor till följd av detta. Den offentligfinansiella nettoeffekten vid ändrade uppbördsregler utgörs av hur statens förändrade lånebehov påverkar de offentliga finanserna. Eftersom de högre uppskoven till följd av förslaget beläggs med schablonintäkt bedöms nettoeffekten av förslaget vara svagt positiv.</w:t>
      </w:r>
    </w:p>
    <w:p w14:paraId="2A0E59CB" w14:textId="57CBCE22" w:rsidR="0067606D" w:rsidRPr="00294A29" w:rsidRDefault="0067606D" w:rsidP="0067606D">
      <w:pPr>
        <w:pStyle w:val="Brdtextmedindrag"/>
      </w:pPr>
      <w:r w:rsidRPr="00E53C41">
        <w:t>Regeringen avser att under 2020 återkomma till riksdagen med ett förslag. Det kommande förslaget bör träda i kraft den 1</w:t>
      </w:r>
      <w:r>
        <w:t xml:space="preserve"> </w:t>
      </w:r>
      <w:r w:rsidRPr="00E53C41">
        <w:t xml:space="preserve">juli 2020 och gälla för avyttringar som har skett </w:t>
      </w:r>
      <w:r>
        <w:t>efter</w:t>
      </w:r>
      <w:r w:rsidRPr="00E53C41">
        <w:t xml:space="preserve"> den 30</w:t>
      </w:r>
      <w:r>
        <w:t xml:space="preserve"> </w:t>
      </w:r>
      <w:r w:rsidRPr="00E53C41">
        <w:t>juni 2020.</w:t>
      </w:r>
    </w:p>
    <w:p w14:paraId="374BB8B7" w14:textId="77777777" w:rsidR="0067606D" w:rsidRDefault="0067606D" w:rsidP="0067606D">
      <w:pPr>
        <w:pStyle w:val="RubrikOmrde"/>
      </w:pPr>
      <w:bookmarkStart w:id="471" w:name="_Toc19298936"/>
      <w:r>
        <w:t>Skatt på kapitalägande – företagsskatter</w:t>
      </w:r>
      <w:bookmarkEnd w:id="471"/>
    </w:p>
    <w:p w14:paraId="14C5F2CA" w14:textId="77777777" w:rsidR="0067606D" w:rsidRPr="00E53C41" w:rsidRDefault="0067606D" w:rsidP="0067606D">
      <w:pPr>
        <w:pStyle w:val="Rubrik2"/>
        <w:spacing w:before="0"/>
      </w:pPr>
      <w:bookmarkStart w:id="472" w:name="_Toc19298937"/>
      <w:r w:rsidRPr="00E53C41">
        <w:t>Skatt på finanssektorn</w:t>
      </w:r>
      <w:bookmarkEnd w:id="472"/>
    </w:p>
    <w:p w14:paraId="705A49D1" w14:textId="77777777" w:rsidR="0067606D" w:rsidRPr="00E53C41" w:rsidRDefault="0067606D" w:rsidP="0067606D">
      <w:pPr>
        <w:pStyle w:val="Brdtextmedindrag"/>
        <w:keepNext/>
        <w:keepLines/>
        <w:pBdr>
          <w:top w:val="single" w:sz="24" w:space="0" w:color="808080"/>
        </w:pBdr>
        <w:spacing w:before="20" w:line="140" w:lineRule="exact"/>
      </w:pPr>
      <w:r w:rsidRPr="00E53C41">
        <w:t xml:space="preserve"> </w:t>
      </w:r>
    </w:p>
    <w:p w14:paraId="31FE45B1" w14:textId="77777777" w:rsidR="0067606D" w:rsidRPr="00E53C41" w:rsidRDefault="0067606D" w:rsidP="0067606D">
      <w:pPr>
        <w:pStyle w:val="Brdtext"/>
        <w:keepNext/>
        <w:keepLines/>
        <w:rPr>
          <w:szCs w:val="22"/>
        </w:rPr>
      </w:pPr>
      <w:r w:rsidRPr="00E53C41">
        <w:rPr>
          <w:b/>
        </w:rPr>
        <w:t>Regeringens bedömning:</w:t>
      </w:r>
      <w:r w:rsidRPr="00E53C41">
        <w:rPr>
          <w:szCs w:val="22"/>
        </w:rPr>
        <w:t xml:space="preserve"> Med hänsyn till de samhällskostnader som kan uppkomma i händelse av en finansiell kris bör skatten på finanssektorn öka. </w:t>
      </w:r>
    </w:p>
    <w:p w14:paraId="52CEC405" w14:textId="2002EAF0" w:rsidR="0067606D" w:rsidRPr="00E53C41" w:rsidRDefault="0067606D" w:rsidP="0067606D">
      <w:pPr>
        <w:pStyle w:val="Brdtextmedindrag"/>
      </w:pPr>
      <w:r w:rsidRPr="00E53C41">
        <w:t>Det kommande förslaget bör träda i kraft den 1</w:t>
      </w:r>
      <w:r>
        <w:t xml:space="preserve"> </w:t>
      </w:r>
      <w:r w:rsidRPr="00E53C41">
        <w:t>januari 2022.</w:t>
      </w:r>
    </w:p>
    <w:p w14:paraId="6142DFA3" w14:textId="77777777" w:rsidR="0067606D" w:rsidRPr="00E53C41" w:rsidRDefault="0067606D" w:rsidP="0067606D">
      <w:pPr>
        <w:pStyle w:val="Brdtextmedindrag"/>
        <w:keepNext/>
        <w:keepLines/>
        <w:pBdr>
          <w:bottom w:val="single" w:sz="24" w:space="0" w:color="808080"/>
        </w:pBdr>
        <w:spacing w:after="60" w:line="180" w:lineRule="exact"/>
      </w:pPr>
    </w:p>
    <w:p w14:paraId="5D8A58AA" w14:textId="77777777" w:rsidR="0067606D" w:rsidRPr="00E53C41" w:rsidRDefault="0067606D" w:rsidP="0067606D">
      <w:pPr>
        <w:pStyle w:val="Brdtextmedindrag"/>
        <w:keepNext/>
        <w:keepLines/>
      </w:pPr>
    </w:p>
    <w:p w14:paraId="564DEECB" w14:textId="657896A0" w:rsidR="0067606D" w:rsidRPr="00E53C41" w:rsidRDefault="0067606D" w:rsidP="00903729">
      <w:pPr>
        <w:pStyle w:val="Brdtextmedindrag"/>
      </w:pPr>
      <w:r w:rsidRPr="00E53C41">
        <w:rPr>
          <w:b/>
        </w:rPr>
        <w:t>Skälen för regeringens bedömning:</w:t>
      </w:r>
      <w:r w:rsidRPr="00E53C41">
        <w:t xml:space="preserve"> En finansiell kris kan ge upphov till utdragna perioder av minskad produktion och syssel</w:t>
      </w:r>
      <w:r w:rsidR="00903729">
        <w:softHyphen/>
      </w:r>
      <w:r w:rsidRPr="00E53C41">
        <w:t>sättning och djupa nedgångar på tillgångs</w:t>
      </w:r>
      <w:r w:rsidR="00903729">
        <w:softHyphen/>
      </w:r>
      <w:r w:rsidRPr="00E53C41">
        <w:t>marknaderna. Detta kan i sin tur försämra de offentliga finanserna genom lägre skatteintäkter och högre offentliga utgifter. Med hänsyn till detta bör skatten på finanssektorn öka. Skatten bör öka med 5 miljarder</w:t>
      </w:r>
      <w:r>
        <w:t> </w:t>
      </w:r>
      <w:r w:rsidRPr="00E53C41">
        <w:t xml:space="preserve">kronor. </w:t>
      </w:r>
    </w:p>
    <w:p w14:paraId="5A1E7724" w14:textId="3B88B211" w:rsidR="0067606D" w:rsidRPr="00294A29" w:rsidRDefault="0067606D" w:rsidP="0067606D">
      <w:pPr>
        <w:pStyle w:val="Brdtextmedindrag"/>
      </w:pPr>
      <w:r w:rsidRPr="00E53C41">
        <w:lastRenderedPageBreak/>
        <w:t>Regeringen avser att återkomma till riksdagen med ett förslag. Det kommande förslaget bör träda i kraft den 1</w:t>
      </w:r>
      <w:r>
        <w:t xml:space="preserve"> </w:t>
      </w:r>
      <w:r w:rsidRPr="00E53C41">
        <w:t>januari 2022.</w:t>
      </w:r>
    </w:p>
    <w:p w14:paraId="2B4B34B0" w14:textId="309A27F4" w:rsidR="0067606D" w:rsidRPr="00074E69" w:rsidRDefault="0067606D" w:rsidP="0067606D">
      <w:pPr>
        <w:pStyle w:val="RubrikOmrde"/>
      </w:pPr>
      <w:bookmarkStart w:id="473" w:name="_Toc19298938"/>
      <w:r>
        <w:t>Skatt på konsumtion m.m. – energi- och miljöskatter</w:t>
      </w:r>
      <w:bookmarkEnd w:id="473"/>
    </w:p>
    <w:p w14:paraId="72D4659F" w14:textId="3BF77557" w:rsidR="0067606D" w:rsidRDefault="0067606D" w:rsidP="0067606D">
      <w:pPr>
        <w:pStyle w:val="Rubrik2"/>
        <w:spacing w:before="0"/>
      </w:pPr>
      <w:bookmarkStart w:id="474" w:name="_Toc19298939"/>
      <w:r>
        <w:t>Skatt på avfallsförbränning</w:t>
      </w:r>
      <w:bookmarkEnd w:id="474"/>
    </w:p>
    <w:p w14:paraId="42DAC793" w14:textId="77777777" w:rsidR="0067606D" w:rsidRDefault="0067606D" w:rsidP="0067606D">
      <w:pPr>
        <w:pStyle w:val="Brdtextmedindrag"/>
        <w:keepNext/>
        <w:keepLines/>
        <w:pBdr>
          <w:top w:val="single" w:sz="24" w:space="0" w:color="808080"/>
        </w:pBdr>
        <w:spacing w:before="20" w:line="140" w:lineRule="exact"/>
      </w:pPr>
    </w:p>
    <w:p w14:paraId="5E27280B" w14:textId="68C3AFEC" w:rsidR="0067606D" w:rsidRPr="00C0621B" w:rsidRDefault="0067606D" w:rsidP="0067606D">
      <w:pPr>
        <w:pStyle w:val="Brdtext"/>
        <w:keepNext/>
        <w:keepLines/>
        <w:rPr>
          <w:szCs w:val="22"/>
        </w:rPr>
      </w:pPr>
      <w:r>
        <w:rPr>
          <w:b/>
        </w:rPr>
        <w:t>Regeringens </w:t>
      </w:r>
      <w:r w:rsidRPr="00061F6B">
        <w:rPr>
          <w:b/>
        </w:rPr>
        <w:t>bedömning:</w:t>
      </w:r>
      <w:r w:rsidRPr="00C0621B">
        <w:rPr>
          <w:szCs w:val="22"/>
        </w:rPr>
        <w:t xml:space="preserve"> </w:t>
      </w:r>
      <w:r>
        <w:rPr>
          <w:szCs w:val="22"/>
        </w:rPr>
        <w:t>En punktskatt på avfall som förbränns bör införas. En sådan skatt bör kunna träda i kraft den 1 april 2020.</w:t>
      </w:r>
    </w:p>
    <w:p w14:paraId="1F381F71" w14:textId="77777777" w:rsidR="0067606D" w:rsidRDefault="0067606D" w:rsidP="0067606D">
      <w:pPr>
        <w:pStyle w:val="Brdtextmedindrag"/>
        <w:keepNext/>
        <w:keepLines/>
        <w:pBdr>
          <w:bottom w:val="single" w:sz="24" w:space="0" w:color="808080"/>
        </w:pBdr>
        <w:spacing w:after="60" w:line="180" w:lineRule="exact"/>
      </w:pPr>
    </w:p>
    <w:p w14:paraId="471AE5AD" w14:textId="77777777" w:rsidR="0067606D" w:rsidRDefault="0067606D" w:rsidP="0067606D">
      <w:pPr>
        <w:pStyle w:val="Brdtextmedindrag"/>
        <w:keepNext/>
        <w:keepLines/>
      </w:pPr>
    </w:p>
    <w:p w14:paraId="146E35B4" w14:textId="45D6EA59" w:rsidR="0067606D" w:rsidRDefault="0067606D" w:rsidP="0067606D">
      <w:pPr>
        <w:pStyle w:val="Brdtextmedindrag"/>
        <w:widowControl w:val="0"/>
      </w:pPr>
      <w:r w:rsidRPr="006E5C54">
        <w:rPr>
          <w:b/>
        </w:rPr>
        <w:t>Skälen</w:t>
      </w:r>
      <w:r>
        <w:rPr>
          <w:b/>
        </w:rPr>
        <w:t> </w:t>
      </w:r>
      <w:r w:rsidRPr="006E5C54">
        <w:rPr>
          <w:b/>
        </w:rPr>
        <w:t>för</w:t>
      </w:r>
      <w:r>
        <w:rPr>
          <w:b/>
        </w:rPr>
        <w:t> </w:t>
      </w:r>
      <w:r w:rsidRPr="006E5C54">
        <w:rPr>
          <w:b/>
        </w:rPr>
        <w:t>regeringens</w:t>
      </w:r>
      <w:r>
        <w:rPr>
          <w:b/>
        </w:rPr>
        <w:t> </w:t>
      </w:r>
      <w:r w:rsidRPr="006E5C54">
        <w:rPr>
          <w:b/>
        </w:rPr>
        <w:t>bedömning:</w:t>
      </w:r>
      <w:r>
        <w:t xml:space="preserve"> Regeringen beslutade den 2 juni 2016 att en särskild utredare bl.a. skulle se över förutsätt</w:t>
      </w:r>
      <w:r>
        <w:softHyphen/>
        <w:t>ningarna för och analysera behovet av att införa en skatt på förbränning av avfall. Utredningen redovisade sitt uppdrag den 30 november 2017 i betänkandet Brännheta skatter! Bör avfallsför</w:t>
      </w:r>
      <w:r>
        <w:softHyphen/>
        <w:t>bränning och utsläpp av kväveoxider från energiproduktion beskattas? (SOU 2017:83). Betänkandet har remissbehandlats.</w:t>
      </w:r>
    </w:p>
    <w:p w14:paraId="630EEBEB" w14:textId="60E93877" w:rsidR="0067606D" w:rsidRDefault="0067606D" w:rsidP="0067606D">
      <w:pPr>
        <w:pStyle w:val="Brdtextmedindrag"/>
        <w:widowControl w:val="0"/>
      </w:pPr>
      <w:r>
        <w:t>Senast 2045 ska Sverige inte ha några nettoutsläpp av växthusgaser till atmosfären och utsläppen från verksamheter inom svenskt territorium ska vara minst 85 procent lägre än utsläppen 1990. Vidare ska Sverige sträva efter att uppnå en mer resurseffektiv och giftfri avfalls</w:t>
      </w:r>
      <w:r>
        <w:softHyphen/>
        <w:t>hantering i enlighet med avfallshierarkin. En skatt på avfallsförbränning bör införas för att nå de nationella klimatmålen och en mer resurseffektiv och giftfri avfallshantering. Skatten förväntas leda till att avfallsförbränningskapaciteten i Sverige minskar efter 2030 och kan därmed också bidra till att minska Sveriges territoriella fossila växthusgasutsläpp.</w:t>
      </w:r>
    </w:p>
    <w:p w14:paraId="42024187" w14:textId="22540BB9" w:rsidR="0067606D" w:rsidRDefault="0067606D" w:rsidP="0067606D">
      <w:pPr>
        <w:pStyle w:val="Brdtextmedindrag"/>
        <w:widowControl w:val="0"/>
      </w:pPr>
      <w:r>
        <w:t>Skatten bör utformas enligt en netto</w:t>
      </w:r>
      <w:r>
        <w:softHyphen/>
        <w:t>beskattningsmodell vilket innebär att skatt ska tas ut för avfall som förs in till en skattepliktig anläggning och avdrag ska medges för avfall, ämne eller föremål som upphört att vara avfall och som förs ut från anläggningen. Avfalls</w:t>
      </w:r>
      <w:r>
        <w:softHyphen/>
        <w:t>förbränningsanläggningar och samförbrännings</w:t>
      </w:r>
      <w:r>
        <w:softHyphen/>
        <w:t xml:space="preserve">anläggningar ska vara skattepliktiga anläggningar. Skatt ska dock inte betalas för farligt avfall, biobränsle, animaliska biprodukter eller avfall som förs in till en samförbränningsanläggning som huvudsakligen producerar material, där </w:t>
      </w:r>
      <w:r>
        <w:t>avfallsförbränningen ingår i produktionen av materialet. Det sistnämnda undantaget förut</w:t>
      </w:r>
      <w:r>
        <w:softHyphen/>
        <w:t xml:space="preserve">sätter att materialet innehåller en del av avfallet eller dess restprodukter. Den som bedriver verksamheten på en avfallsförbrännings- eller samförbränningsanläggning ska vara skattskyldig. Skattesatsen bör vara 125 kr per ton avfall. </w:t>
      </w:r>
      <w:r w:rsidRPr="007E280C">
        <w:t>Under 2020 bör dock skattesatsen vara 75</w:t>
      </w:r>
      <w:r>
        <w:t> </w:t>
      </w:r>
      <w:r w:rsidRPr="007E280C">
        <w:t>kronor per ton avfall och under 2021 bör skattesatsen vara 100 kronor per ton avfall.</w:t>
      </w:r>
      <w:r>
        <w:t xml:space="preserve"> Det bör från 2023 även göras en årlig omräkning av skattesatsen grundad på faktiska förändringar i konsumentprisindex. </w:t>
      </w:r>
    </w:p>
    <w:p w14:paraId="4E7D72AF" w14:textId="4C86D2B4" w:rsidR="0067606D" w:rsidRDefault="0067606D" w:rsidP="0067606D">
      <w:pPr>
        <w:pStyle w:val="Brdtextmedindrag"/>
        <w:widowControl w:val="0"/>
      </w:pPr>
      <w:r>
        <w:t>Sekundäravfall är utsorterat avfall som minst en gång ratats i försök till återvinning. En stor andel av detta lämnas till förbränning i en avfalls- eller samförbränningsanläggning. Något undan</w:t>
      </w:r>
      <w:r>
        <w:softHyphen/>
        <w:t>tag för sekundäravfall är i nuläget inte aktuellt, men regeringen avser att följa frågan om ett eventuellt undantag, särskilt</w:t>
      </w:r>
      <w:r w:rsidDel="00257C0D">
        <w:t xml:space="preserve"> </w:t>
      </w:r>
      <w:r>
        <w:t>med avseende på negativa konsekvenser för materialåtervinning.</w:t>
      </w:r>
    </w:p>
    <w:p w14:paraId="3DA57506" w14:textId="4AEB108C" w:rsidR="0067606D" w:rsidRDefault="0067606D" w:rsidP="0067606D">
      <w:pPr>
        <w:pStyle w:val="Brdtextmedindrag"/>
        <w:widowControl w:val="0"/>
      </w:pPr>
      <w:r>
        <w:t>Det kommande förslaget bedöms öka skatte</w:t>
      </w:r>
      <w:r>
        <w:softHyphen/>
        <w:t xml:space="preserve">intäkterna med </w:t>
      </w:r>
      <w:r w:rsidRPr="00AF74C3">
        <w:t>0,24 miljarder</w:t>
      </w:r>
      <w:r>
        <w:t> </w:t>
      </w:r>
      <w:r w:rsidRPr="00AF74C3">
        <w:t>kronor för 2020 (delårseffekt), 0,42 miljarder</w:t>
      </w:r>
      <w:r>
        <w:t> </w:t>
      </w:r>
      <w:r w:rsidRPr="00AF74C3">
        <w:t>kronor 2021 och 0,53 miljarder</w:t>
      </w:r>
      <w:r>
        <w:t> </w:t>
      </w:r>
      <w:r w:rsidRPr="00AF74C3">
        <w:t>kronor 2022.</w:t>
      </w:r>
      <w:r>
        <w:t xml:space="preserve"> </w:t>
      </w:r>
    </w:p>
    <w:p w14:paraId="1F5D58D5" w14:textId="67C35DBB" w:rsidR="0067606D" w:rsidRPr="00DC22F2" w:rsidRDefault="0067606D" w:rsidP="0067606D">
      <w:pPr>
        <w:pStyle w:val="Brdtextmedindrag"/>
        <w:widowControl w:val="0"/>
      </w:pPr>
      <w:r>
        <w:t>Regeringen avser att under 2019 återkomma till riksdagen med ett förslag. Ett sådant förslag bör träda i kraft den 1 april 2020.</w:t>
      </w:r>
    </w:p>
    <w:p w14:paraId="3C83A85D" w14:textId="08DF3F80" w:rsidR="0067606D" w:rsidRPr="00CD7EA5" w:rsidRDefault="0067606D" w:rsidP="0067606D">
      <w:pPr>
        <w:pStyle w:val="Rubrik2"/>
      </w:pPr>
      <w:bookmarkStart w:id="475" w:name="_Toc19298940"/>
      <w:r w:rsidRPr="00CD7EA5">
        <w:t>Justerad skatt på drivmedel</w:t>
      </w:r>
      <w:bookmarkEnd w:id="475"/>
      <w:r w:rsidRPr="00CD7EA5">
        <w:t xml:space="preserve"> </w:t>
      </w:r>
    </w:p>
    <w:p w14:paraId="1299DB87" w14:textId="77777777" w:rsidR="0067606D" w:rsidRPr="003D1ED1" w:rsidRDefault="0067606D" w:rsidP="0067606D">
      <w:pPr>
        <w:pStyle w:val="Brdtextmedindrag"/>
        <w:keepNext/>
        <w:keepLines/>
        <w:pBdr>
          <w:top w:val="single" w:sz="24" w:space="0" w:color="808080"/>
        </w:pBdr>
        <w:spacing w:before="20" w:line="140" w:lineRule="exact"/>
        <w:rPr>
          <w:highlight w:val="yellow"/>
        </w:rPr>
      </w:pPr>
    </w:p>
    <w:p w14:paraId="33878457" w14:textId="7E7F3C5E" w:rsidR="0067606D" w:rsidRPr="00450217" w:rsidRDefault="0067606D" w:rsidP="0067606D">
      <w:pPr>
        <w:pStyle w:val="Brdtext"/>
        <w:keepNext/>
        <w:keepLines/>
        <w:rPr>
          <w:szCs w:val="22"/>
        </w:rPr>
      </w:pPr>
      <w:r w:rsidRPr="00450217">
        <w:rPr>
          <w:b/>
        </w:rPr>
        <w:t>Regeringens bedömning:</w:t>
      </w:r>
      <w:r w:rsidRPr="00450217">
        <w:rPr>
          <w:szCs w:val="22"/>
        </w:rPr>
        <w:t xml:space="preserve"> Koldioxidskatt som tas ut på bensin och diesel bör </w:t>
      </w:r>
      <w:r>
        <w:rPr>
          <w:szCs w:val="22"/>
        </w:rPr>
        <w:t>sänkas</w:t>
      </w:r>
      <w:r w:rsidRPr="00450217">
        <w:rPr>
          <w:szCs w:val="22"/>
        </w:rPr>
        <w:t>.</w:t>
      </w:r>
      <w:r w:rsidRPr="00450217" w:rsidDel="00E71197">
        <w:rPr>
          <w:szCs w:val="22"/>
        </w:rPr>
        <w:t xml:space="preserve"> </w:t>
      </w:r>
      <w:r w:rsidRPr="00450217">
        <w:rPr>
          <w:szCs w:val="22"/>
        </w:rPr>
        <w:t xml:space="preserve">Även energiskatten på </w:t>
      </w:r>
      <w:r w:rsidRPr="00450217" w:rsidDel="00C81684">
        <w:rPr>
          <w:szCs w:val="22"/>
        </w:rPr>
        <w:t xml:space="preserve">bensin och diesel </w:t>
      </w:r>
      <w:r w:rsidRPr="00450217">
        <w:rPr>
          <w:szCs w:val="22"/>
        </w:rPr>
        <w:t xml:space="preserve">bör </w:t>
      </w:r>
      <w:r>
        <w:rPr>
          <w:szCs w:val="22"/>
        </w:rPr>
        <w:t>sänkas</w:t>
      </w:r>
      <w:r w:rsidRPr="00450217">
        <w:rPr>
          <w:szCs w:val="22"/>
        </w:rPr>
        <w:t>. Förändringarna bör träda i kraft den 1</w:t>
      </w:r>
      <w:r>
        <w:rPr>
          <w:szCs w:val="22"/>
        </w:rPr>
        <w:t xml:space="preserve"> </w:t>
      </w:r>
      <w:r w:rsidRPr="00450217">
        <w:rPr>
          <w:szCs w:val="22"/>
        </w:rPr>
        <w:t>januari 2020.</w:t>
      </w:r>
    </w:p>
    <w:p w14:paraId="70ECBD38" w14:textId="77777777" w:rsidR="0067606D" w:rsidRPr="00450217" w:rsidRDefault="0067606D" w:rsidP="0067606D">
      <w:pPr>
        <w:pStyle w:val="Brdtextmedindrag"/>
        <w:keepNext/>
        <w:keepLines/>
        <w:pBdr>
          <w:bottom w:val="single" w:sz="24" w:space="0" w:color="808080"/>
        </w:pBdr>
        <w:spacing w:after="60" w:line="180" w:lineRule="exact"/>
      </w:pPr>
    </w:p>
    <w:p w14:paraId="4523EF5A" w14:textId="77777777" w:rsidR="0067606D" w:rsidRPr="00450217" w:rsidRDefault="0067606D" w:rsidP="0067606D">
      <w:pPr>
        <w:pStyle w:val="Brdtextmedindrag"/>
        <w:keepNext/>
        <w:keepLines/>
      </w:pPr>
    </w:p>
    <w:p w14:paraId="631E403D" w14:textId="6183416E" w:rsidR="0067606D" w:rsidRDefault="0067606D" w:rsidP="0067606D">
      <w:pPr>
        <w:pStyle w:val="Brdtextmedindrag"/>
      </w:pPr>
      <w:r w:rsidRPr="00450217">
        <w:rPr>
          <w:b/>
        </w:rPr>
        <w:t>Skälen för regeringens bedömning:</w:t>
      </w:r>
      <w:r w:rsidRPr="00450217">
        <w:t xml:space="preserve"> </w:t>
      </w:r>
      <w:r>
        <w:t>Den 10 september 2019 remitterade Finans</w:t>
      </w:r>
      <w:r>
        <w:softHyphen/>
        <w:t>departementet promemorian Sänkt skatt på drivmedel (Fi2019/03089/S2). De remitterade förslagen motsvarar regeringens bedömning.</w:t>
      </w:r>
    </w:p>
    <w:p w14:paraId="49A2C895" w14:textId="4EDE47DD" w:rsidR="0067606D" w:rsidRDefault="0067606D" w:rsidP="0067606D">
      <w:pPr>
        <w:pStyle w:val="Brdtextmedindrag"/>
      </w:pPr>
      <w:r w:rsidRPr="00EA34E8">
        <w:t xml:space="preserve">För att motverka ökade pumppriser på bensin och diesel som kan uppstå när inblandningen av biodrivmedel ökar till följd av reduktionsplikten samt genom indexering av drivmedelsskatter 2020 föreslås att energiskatten på bensin och diesel sänks. Skatten på koldioxid föreslås sänkas, vilket medför att den generella skattenivån på fossilt kol upprätthålls även 2020 när andelen </w:t>
      </w:r>
      <w:r w:rsidRPr="00EA34E8">
        <w:lastRenderedPageBreak/>
        <w:t xml:space="preserve">biodrivmedel i bensin och diesel är högre. Förslagen medför att skatten vid pump, utöver vad som följer av indexeringen med </w:t>
      </w:r>
      <w:r>
        <w:t>konsumentprisindex</w:t>
      </w:r>
      <w:r w:rsidRPr="00EA34E8">
        <w:t>, inte höjs 2020.</w:t>
      </w:r>
    </w:p>
    <w:p w14:paraId="72EF39FA" w14:textId="5CF18452" w:rsidR="0067606D" w:rsidRPr="00450217" w:rsidRDefault="0067606D" w:rsidP="0067606D">
      <w:pPr>
        <w:pStyle w:val="Brdtextmedindrag"/>
      </w:pPr>
      <w:r w:rsidRPr="00450217">
        <w:t>Det kommande förslaget bedöms minska statens skatteintäkter med totalt 0,9 miljarder</w:t>
      </w:r>
      <w:r>
        <w:t> </w:t>
      </w:r>
      <w:r w:rsidRPr="00450217">
        <w:t>kronor år 2020. Koldioxidskatten bör justeras motsvarande en minskning av skatte</w:t>
      </w:r>
      <w:r>
        <w:softHyphen/>
      </w:r>
      <w:r w:rsidRPr="00450217">
        <w:t>intäkterna med ungefär 0,4 </w:t>
      </w:r>
      <w:r w:rsidRPr="00D515AC">
        <w:t>miljarder</w:t>
      </w:r>
      <w:r>
        <w:t> </w:t>
      </w:r>
      <w:r w:rsidRPr="00D515AC">
        <w:t>kronor</w:t>
      </w:r>
      <w:r w:rsidRPr="00450217">
        <w:t>. Energiskatten bör sänkas motsvarande ungefär 0,5 miljarder</w:t>
      </w:r>
      <w:r>
        <w:t> </w:t>
      </w:r>
      <w:r w:rsidRPr="00450217">
        <w:t xml:space="preserve">kronor. Sänkningarna görs i förhållande till de indexomräknade koldioxid- och energiskattesatser för 2020 som annars skulle gälla utifrån nuvarande regelverk. </w:t>
      </w:r>
    </w:p>
    <w:p w14:paraId="7B511853" w14:textId="66AF1C4C" w:rsidR="0067606D" w:rsidRPr="004A3990" w:rsidRDefault="0067606D" w:rsidP="0067606D">
      <w:pPr>
        <w:pStyle w:val="Brdtextmedindrag"/>
      </w:pPr>
      <w:r w:rsidRPr="00B3295F">
        <w:t>Regeringen avser att under 2019 återkomma med ett förslag. Åtgärden bör genomföras den 1</w:t>
      </w:r>
      <w:r>
        <w:t> </w:t>
      </w:r>
      <w:r w:rsidRPr="00B3295F">
        <w:t>januari 2020.</w:t>
      </w:r>
    </w:p>
    <w:p w14:paraId="07FF4D98" w14:textId="612C2A1B" w:rsidR="0067606D" w:rsidRPr="00074E69" w:rsidRDefault="0067606D" w:rsidP="0067606D">
      <w:pPr>
        <w:pStyle w:val="RubrikOmrde"/>
      </w:pPr>
      <w:bookmarkStart w:id="476" w:name="_Toc19298941"/>
      <w:r>
        <w:t>Skatt på konsumtion m.m. – övriga punktskatter</w:t>
      </w:r>
      <w:bookmarkEnd w:id="476"/>
    </w:p>
    <w:p w14:paraId="4AD4C795" w14:textId="4CA6F277" w:rsidR="0067606D" w:rsidRDefault="0067606D" w:rsidP="0067606D">
      <w:pPr>
        <w:pStyle w:val="Rubrik2"/>
        <w:spacing w:before="0"/>
      </w:pPr>
      <w:bookmarkStart w:id="477" w:name="_Toc19298942"/>
      <w:r>
        <w:t>Sänkt reklamskatt</w:t>
      </w:r>
      <w:bookmarkEnd w:id="477"/>
    </w:p>
    <w:p w14:paraId="3BB0AA74" w14:textId="0A9F9AB9" w:rsidR="0067606D" w:rsidRDefault="0067606D" w:rsidP="0067606D">
      <w:pPr>
        <w:pStyle w:val="Rubrik3"/>
        <w:spacing w:before="0"/>
      </w:pPr>
      <w:bookmarkStart w:id="478" w:name="_Toc19298943"/>
      <w:r>
        <w:t>Ärendet och dess beredning</w:t>
      </w:r>
      <w:bookmarkEnd w:id="478"/>
    </w:p>
    <w:p w14:paraId="105D8629" w14:textId="51B89831" w:rsidR="0067606D" w:rsidRPr="0020305C" w:rsidRDefault="0067606D" w:rsidP="0067606D">
      <w:pPr>
        <w:pStyle w:val="Brdtext"/>
      </w:pPr>
      <w:r w:rsidRPr="0020305C">
        <w:t>Regeringen aviserade i budgetpropositionen för 2016 (prop.</w:t>
      </w:r>
      <w:r>
        <w:t> </w:t>
      </w:r>
      <w:r w:rsidRPr="0020305C">
        <w:t xml:space="preserve">2015/16:1 </w:t>
      </w:r>
      <w:r>
        <w:t>F</w:t>
      </w:r>
      <w:r w:rsidRPr="0020305C">
        <w:t xml:space="preserve">örslag till statens budget, finansplan </w:t>
      </w:r>
      <w:r>
        <w:t>m.m.</w:t>
      </w:r>
      <w:r w:rsidRPr="0020305C">
        <w:t xml:space="preserve"> avsnitt</w:t>
      </w:r>
      <w:r>
        <w:t> </w:t>
      </w:r>
      <w:r w:rsidRPr="0020305C">
        <w:t>6.30 s.</w:t>
      </w:r>
      <w:r>
        <w:t> </w:t>
      </w:r>
      <w:r w:rsidRPr="0020305C">
        <w:t>3</w:t>
      </w:r>
      <w:r>
        <w:t>20</w:t>
      </w:r>
      <w:r w:rsidRPr="0020305C">
        <w:t>) att ytterligare steg i avskaffandet av reklamskatten för bl.a. dagspressen ska tas genom att sänka skatten med motsvarande 20</w:t>
      </w:r>
      <w:r>
        <w:t> </w:t>
      </w:r>
      <w:r w:rsidRPr="0020305C">
        <w:t>miljoner</w:t>
      </w:r>
      <w:r>
        <w:t> </w:t>
      </w:r>
      <w:r w:rsidRPr="0020305C">
        <w:t xml:space="preserve">kronor </w:t>
      </w:r>
      <w:r>
        <w:t>fr.o.m.</w:t>
      </w:r>
      <w:r w:rsidRPr="0020305C">
        <w:t xml:space="preserve"> 2017 och med ytterligare 20</w:t>
      </w:r>
      <w:r>
        <w:t> </w:t>
      </w:r>
      <w:r w:rsidRPr="0020305C">
        <w:t>miljoner</w:t>
      </w:r>
      <w:r>
        <w:t> </w:t>
      </w:r>
      <w:r w:rsidRPr="0020305C">
        <w:t xml:space="preserve">kronor </w:t>
      </w:r>
      <w:r>
        <w:t>fr.o.m.</w:t>
      </w:r>
      <w:r w:rsidRPr="0020305C">
        <w:t xml:space="preserve"> 2019.</w:t>
      </w:r>
    </w:p>
    <w:p w14:paraId="6EF09760" w14:textId="002A5162" w:rsidR="0067606D" w:rsidRPr="0020305C" w:rsidRDefault="0067606D" w:rsidP="0067606D">
      <w:pPr>
        <w:pStyle w:val="Brdtextmedindrag"/>
      </w:pPr>
      <w:r w:rsidRPr="0020305C">
        <w:t>I budgetpropositionen för 2017 (prop.</w:t>
      </w:r>
      <w:r>
        <w:t> </w:t>
      </w:r>
      <w:r w:rsidRPr="0020305C">
        <w:t xml:space="preserve">2016/17:1 </w:t>
      </w:r>
      <w:r>
        <w:t>F</w:t>
      </w:r>
      <w:r w:rsidRPr="0020305C">
        <w:t xml:space="preserve">örslag till statens budget, finansplan </w:t>
      </w:r>
      <w:r>
        <w:t>m.m.</w:t>
      </w:r>
      <w:r w:rsidRPr="0020305C">
        <w:t xml:space="preserve"> avsnitt</w:t>
      </w:r>
      <w:r>
        <w:t> </w:t>
      </w:r>
      <w:r w:rsidRPr="0020305C">
        <w:t>6.19 s. 36</w:t>
      </w:r>
      <w:r>
        <w:t>6–368</w:t>
      </w:r>
      <w:r w:rsidRPr="0020305C">
        <w:t>) ansåg regeringen att skattesänkningen för 2017 lämpligen bör fördelas på så sätt att 10</w:t>
      </w:r>
      <w:r>
        <w:t> </w:t>
      </w:r>
      <w:r w:rsidRPr="0020305C">
        <w:t>miljoner</w:t>
      </w:r>
      <w:r>
        <w:t> kronor</w:t>
      </w:r>
      <w:r w:rsidRPr="0020305C">
        <w:t xml:space="preserve"> av inkomstbortfallet för staten avser annonser i periodiska publikationer och 10</w:t>
      </w:r>
      <w:r>
        <w:t> </w:t>
      </w:r>
      <w:r w:rsidRPr="0020305C">
        <w:t>miljoner</w:t>
      </w:r>
      <w:r>
        <w:t> </w:t>
      </w:r>
      <w:r w:rsidRPr="0020305C">
        <w:t>kronor avser övriga annonser och reklam. En sådan fördelning bedömdes inte utgöra statligt stöd enligt artikel 107.1 EUF-fördraget. Vidare ansågs en sådan fördelning mer lämplig än en hantering där hela nedsättningen endast kommer en bransch till godo. För att åstadkomma denna sänkning av reklamskatten föreslog regeringen en sänkning av skattesatsen för annons i periodisk publikation från 3</w:t>
      </w:r>
      <w:r>
        <w:t> </w:t>
      </w:r>
      <w:r w:rsidRPr="0020305C">
        <w:t>procent till 2,5</w:t>
      </w:r>
      <w:r>
        <w:t> </w:t>
      </w:r>
      <w:r w:rsidRPr="0020305C">
        <w:t>procent och en sänkning av skattesatsen för övriga annonser och reklam från 8</w:t>
      </w:r>
      <w:r>
        <w:t> </w:t>
      </w:r>
      <w:r w:rsidRPr="0020305C">
        <w:t>procent till 7,65</w:t>
      </w:r>
      <w:r>
        <w:t> </w:t>
      </w:r>
      <w:r w:rsidRPr="0020305C">
        <w:t xml:space="preserve">procent. Vidare föreslogs en höjning av </w:t>
      </w:r>
      <w:r w:rsidRPr="0020305C">
        <w:t>gränsen för återbetalning av reklamskatt avseende annonser i självständig periodisk publikation från 50</w:t>
      </w:r>
      <w:r>
        <w:t> </w:t>
      </w:r>
      <w:r w:rsidRPr="0020305C">
        <w:t>miljoner</w:t>
      </w:r>
      <w:r>
        <w:t> </w:t>
      </w:r>
      <w:r w:rsidRPr="0020305C">
        <w:t>kronor till 75</w:t>
      </w:r>
      <w:r>
        <w:t> </w:t>
      </w:r>
      <w:r w:rsidRPr="0020305C">
        <w:t>miljoner</w:t>
      </w:r>
      <w:r>
        <w:t> </w:t>
      </w:r>
      <w:r w:rsidRPr="0020305C">
        <w:t>kronor för helt år. Regeringen föreslog även en höjning av gränsen för redovisningsskyldighet för reklamskatt för övriga annonser och reklam från 20</w:t>
      </w:r>
      <w:r>
        <w:t> </w:t>
      </w:r>
      <w:r w:rsidRPr="00D515AC">
        <w:t>000</w:t>
      </w:r>
      <w:r>
        <w:t> </w:t>
      </w:r>
      <w:r w:rsidRPr="00D515AC">
        <w:t>kronor</w:t>
      </w:r>
      <w:r w:rsidRPr="0020305C">
        <w:t xml:space="preserve"> till 60</w:t>
      </w:r>
      <w:r>
        <w:t> </w:t>
      </w:r>
      <w:r w:rsidRPr="0020305C">
        <w:t>000</w:t>
      </w:r>
      <w:r>
        <w:t> </w:t>
      </w:r>
      <w:r w:rsidRPr="0020305C">
        <w:t>kronor. Förslagen trädde i kraft den 1</w:t>
      </w:r>
      <w:r>
        <w:t xml:space="preserve"> </w:t>
      </w:r>
      <w:r w:rsidRPr="0020305C">
        <w:t>januari 2017.</w:t>
      </w:r>
    </w:p>
    <w:p w14:paraId="1EEC3ED4" w14:textId="6BB889DD" w:rsidR="0067606D" w:rsidRPr="0020305C" w:rsidRDefault="0067606D" w:rsidP="0067606D">
      <w:pPr>
        <w:pStyle w:val="Brdtextmedindrag"/>
      </w:pPr>
      <w:r w:rsidRPr="0020305C">
        <w:t>I promemorian Sänkt reklamskatt (Fi2016/01415/S2) gjordes bedömningen att skattesänkningen på 20</w:t>
      </w:r>
      <w:r>
        <w:t> </w:t>
      </w:r>
      <w:r w:rsidRPr="0020305C">
        <w:t xml:space="preserve">miljoner </w:t>
      </w:r>
      <w:r>
        <w:t xml:space="preserve">kronor </w:t>
      </w:r>
      <w:r w:rsidRPr="0020305C">
        <w:t>för 2019 lämpligen bör fördelas på motsvarande sätt som skattesänkningen för 2017, dvs. att 10</w:t>
      </w:r>
      <w:r>
        <w:t> </w:t>
      </w:r>
      <w:r w:rsidRPr="0020305C">
        <w:t>miljoner</w:t>
      </w:r>
      <w:r>
        <w:t> </w:t>
      </w:r>
      <w:r w:rsidRPr="0020305C">
        <w:t>kronor av inkomstbortfallet för staten avser annonser i periodiska publikationer och att 10</w:t>
      </w:r>
      <w:r>
        <w:t> </w:t>
      </w:r>
      <w:r w:rsidRPr="0020305C">
        <w:t>miljoner</w:t>
      </w:r>
      <w:r>
        <w:t> </w:t>
      </w:r>
      <w:r w:rsidRPr="0020305C">
        <w:t>kronor avser övriga annonser och reklam. Av budgetpropositionen för 2017 framgår att regeringen avser föreslå att skattesänkningen för 2019 hanteras genom sänkningar av respektive skattesats i enlighet med promemorians förslag. Regeringen bedömde att skattesatsen för annonser i periodiska publikationer bör sänkas från 2,5</w:t>
      </w:r>
      <w:r>
        <w:t> </w:t>
      </w:r>
      <w:r w:rsidRPr="0020305C">
        <w:t>procent till 1</w:t>
      </w:r>
      <w:r>
        <w:t> </w:t>
      </w:r>
      <w:r w:rsidRPr="0020305C">
        <w:t>procent och att skattesatsen för övriga annonser och reklam bör sänkas från 7,65</w:t>
      </w:r>
      <w:r>
        <w:t> </w:t>
      </w:r>
      <w:r w:rsidRPr="0020305C">
        <w:t>procent till 6,9</w:t>
      </w:r>
      <w:r>
        <w:t> </w:t>
      </w:r>
      <w:r w:rsidRPr="0020305C">
        <w:t>procent fr.o.m. den 1</w:t>
      </w:r>
      <w:r>
        <w:t xml:space="preserve"> </w:t>
      </w:r>
      <w:r w:rsidRPr="0020305C">
        <w:t>januari 2019. Vidare angavs att, för det fall avsatta reformmedel bedöms räcka till ytterligare sänkning av skattesatserna, en sådan sänkning bör övervägas.</w:t>
      </w:r>
    </w:p>
    <w:p w14:paraId="683315B8" w14:textId="1D59DB36" w:rsidR="0067606D" w:rsidRPr="0020305C" w:rsidRDefault="0067606D" w:rsidP="0067606D">
      <w:pPr>
        <w:pStyle w:val="Brdtextmedindrag"/>
      </w:pPr>
      <w:r w:rsidRPr="0020305C">
        <w:t>I budgetpropositionen för 2018 (prop.</w:t>
      </w:r>
      <w:r>
        <w:t> </w:t>
      </w:r>
      <w:r w:rsidRPr="0020305C">
        <w:t xml:space="preserve">2017/18:1 </w:t>
      </w:r>
      <w:r>
        <w:t>F</w:t>
      </w:r>
      <w:r w:rsidRPr="0020305C">
        <w:t xml:space="preserve">örslag till statens budget, finansplan </w:t>
      </w:r>
      <w:r>
        <w:t>m.m.</w:t>
      </w:r>
      <w:r w:rsidRPr="0020305C">
        <w:t xml:space="preserve"> avsnitt</w:t>
      </w:r>
      <w:r>
        <w:t> </w:t>
      </w:r>
      <w:r w:rsidRPr="0020305C">
        <w:t>6.25 s.</w:t>
      </w:r>
      <w:r>
        <w:t> 592)</w:t>
      </w:r>
      <w:r w:rsidRPr="0020305C">
        <w:t xml:space="preserve"> föreslog regeringen att reklamskatten för annonser i periodiska publikationer (dagspress m.m.) som inte utgör annonsblad, katalog eller program slopas. Ändringen trädde i kraft den 1</w:t>
      </w:r>
      <w:r>
        <w:t xml:space="preserve"> </w:t>
      </w:r>
      <w:r w:rsidRPr="0020305C">
        <w:t xml:space="preserve">januari 2018. </w:t>
      </w:r>
    </w:p>
    <w:p w14:paraId="0CBB79EB" w14:textId="6B41FA2F" w:rsidR="0067606D" w:rsidRDefault="0067606D" w:rsidP="0067606D">
      <w:pPr>
        <w:pStyle w:val="Brdtextmedindrag"/>
      </w:pPr>
      <w:r w:rsidRPr="0020305C">
        <w:t>Det som återstår av regeringens avisering är en sänkning av skatten för övriga annonser och reklam motsvarande 10</w:t>
      </w:r>
      <w:r>
        <w:t> </w:t>
      </w:r>
      <w:r w:rsidRPr="0020305C">
        <w:t>miljoner</w:t>
      </w:r>
      <w:r>
        <w:t> </w:t>
      </w:r>
      <w:r w:rsidRPr="0020305C">
        <w:t xml:space="preserve">kronor eller mer. Budgetpropositionen för 2019 innehöll dock inte något förslag om detta. </w:t>
      </w:r>
      <w:r>
        <w:t xml:space="preserve">Finansdepartementet har därför tagit fram promemorian Sänkt reklamskatt 2020. Promemorian har remissbehandlats och innehåller förslag </w:t>
      </w:r>
      <w:r w:rsidRPr="0075508D">
        <w:t xml:space="preserve">till ändringar i lagen (1972:266) om skatt på annonser och reklam för att åstadkomma den förändring som regeringen har aviserat i budgetpropositionerna för 2016 och 2017. </w:t>
      </w:r>
      <w:r>
        <w:t xml:space="preserve">Promemorians lagförslag är likalydande med propositionens förslag. En förteckning över remissinstanserna </w:t>
      </w:r>
      <w:r w:rsidRPr="000854AA">
        <w:t xml:space="preserve">finns i </w:t>
      </w:r>
      <w:r w:rsidRPr="003A45D2">
        <w:rPr>
          <w:i/>
        </w:rPr>
        <w:t>bilaga </w:t>
      </w:r>
      <w:r>
        <w:rPr>
          <w:i/>
        </w:rPr>
        <w:t>8</w:t>
      </w:r>
      <w:r w:rsidRPr="003A45D2">
        <w:t>.</w:t>
      </w:r>
      <w:r>
        <w:t xml:space="preserve"> Remiss</w:t>
      </w:r>
      <w:r>
        <w:softHyphen/>
      </w:r>
      <w:r>
        <w:lastRenderedPageBreak/>
        <w:t>yttrandena finns tillgängliga i Finans</w:t>
      </w:r>
      <w:r>
        <w:softHyphen/>
        <w:t>departementet (dnr </w:t>
      </w:r>
      <w:r w:rsidRPr="0075508D">
        <w:t>Fi2019/02101</w:t>
      </w:r>
      <w:r>
        <w:t xml:space="preserve">/S2). </w:t>
      </w:r>
    </w:p>
    <w:p w14:paraId="32DB769F" w14:textId="77777777" w:rsidR="0067606D" w:rsidRDefault="0067606D" w:rsidP="0067606D">
      <w:pPr>
        <w:pStyle w:val="Rubrik5utannumrering"/>
      </w:pPr>
      <w:r>
        <w:t xml:space="preserve">Lagrådet </w:t>
      </w:r>
    </w:p>
    <w:p w14:paraId="4ED40F19" w14:textId="5FAC9873" w:rsidR="0067606D" w:rsidRDefault="0067606D" w:rsidP="0067606D">
      <w:pPr>
        <w:pStyle w:val="Brdtext"/>
      </w:pPr>
      <w:r>
        <w:t>Förslaget om sänkt reklamskatt är författningstekniskt och även i övrigt av sådan beskaffenhet att Lagrådets hörande skulle sakna betydelse. Regeringen har därför inte inhämtat Lagrådets yttrande över förslaget.</w:t>
      </w:r>
    </w:p>
    <w:p w14:paraId="46F88FF6" w14:textId="52C7A772" w:rsidR="0067606D" w:rsidRDefault="0067606D" w:rsidP="0067606D">
      <w:pPr>
        <w:pStyle w:val="Rubrik3"/>
      </w:pPr>
      <w:bookmarkStart w:id="479" w:name="_Toc19298944"/>
      <w:r>
        <w:t>Successivt avskaffande av reklamskatten</w:t>
      </w:r>
      <w:bookmarkEnd w:id="479"/>
    </w:p>
    <w:p w14:paraId="05FBF91C" w14:textId="6ED99BC7" w:rsidR="0067606D" w:rsidRPr="00375098" w:rsidRDefault="0067606D" w:rsidP="0067606D">
      <w:pPr>
        <w:pStyle w:val="Brdtext"/>
      </w:pPr>
      <w:r w:rsidRPr="00375098">
        <w:t>1996 års reklamskatteutredning föreslog i sitt betänkande Avskaffa reklamskatten! (SOU</w:t>
      </w:r>
      <w:r>
        <w:t> </w:t>
      </w:r>
      <w:r w:rsidRPr="00375098">
        <w:t>1997:53) ett avskaffande av lagen (1972:266) om skatt på annonser och reklam. Regeringen uttalade i 1998 års ekonomiska vårproposition (prop.</w:t>
      </w:r>
      <w:r>
        <w:t> </w:t>
      </w:r>
      <w:r w:rsidRPr="00375098">
        <w:t>1997/98:150 s. 17</w:t>
      </w:r>
      <w:r>
        <w:t>7</w:t>
      </w:r>
      <w:r w:rsidRPr="00375098">
        <w:t xml:space="preserve">) att man ansåg att reklamskatten bör avskaffas. Det konstaterades dock att det vid detta tillfälle saknades förutsättningar att finansiera ett totalt avskaffande av reklamskatten. Eftersom det ansågs föreligga särskilt allvarliga problem när det gällde beskattningen av reklamtrycksaker, föreslogs ett avskaffande av skatten i denna del. Reklamskatten på reklamtrycksaker avskaffades den 1 januari 1999. Riksdagen </w:t>
      </w:r>
      <w:r>
        <w:t>tillkännagav den</w:t>
      </w:r>
      <w:r w:rsidRPr="00375098">
        <w:t xml:space="preserve"> 10</w:t>
      </w:r>
      <w:r>
        <w:t> </w:t>
      </w:r>
      <w:r w:rsidRPr="00375098">
        <w:t>april 2002 (bet.</w:t>
      </w:r>
      <w:r>
        <w:t> </w:t>
      </w:r>
      <w:r w:rsidRPr="00375098">
        <w:t>2001/02:SkU20, rskr.</w:t>
      </w:r>
      <w:r>
        <w:t> </w:t>
      </w:r>
      <w:r w:rsidRPr="00375098">
        <w:t xml:space="preserve">2001/02:201) </w:t>
      </w:r>
      <w:r>
        <w:t>a</w:t>
      </w:r>
      <w:r w:rsidRPr="00375098">
        <w:t>tt reklamskatten bör avvecklas och att frågan, med beaktande av de budgetpolitiska målen, bör prioriteras vid kommande budgetberedning.</w:t>
      </w:r>
    </w:p>
    <w:p w14:paraId="2E905DA5" w14:textId="2B3FEF13" w:rsidR="0067606D" w:rsidRPr="00375098" w:rsidRDefault="0067606D" w:rsidP="0067606D">
      <w:pPr>
        <w:pStyle w:val="Brdtextmedindrag"/>
      </w:pPr>
      <w:r w:rsidRPr="00375098">
        <w:t>Efter att frågan sedan 2002 hade tagits upp i det årliga budgetarbetet genomfördes den 1</w:t>
      </w:r>
      <w:r>
        <w:t> </w:t>
      </w:r>
      <w:r w:rsidRPr="00375098">
        <w:t>januari</w:t>
      </w:r>
      <w:r>
        <w:t xml:space="preserve"> </w:t>
      </w:r>
      <w:r w:rsidRPr="00375098">
        <w:t>2006 ett andra steg i avskaffandet av den resterande reklamskatten. Ändringen bestod i att reklamskatten på annonser i allmän nyhetstidning sänktes från 4</w:t>
      </w:r>
      <w:r>
        <w:t> </w:t>
      </w:r>
      <w:r w:rsidRPr="00375098">
        <w:t>procent till 3</w:t>
      </w:r>
      <w:r>
        <w:t> </w:t>
      </w:r>
      <w:r w:rsidRPr="00375098">
        <w:t>procent av beskattningsvärdet och att reklamskatten i övrigt sänktes från 11</w:t>
      </w:r>
      <w:r>
        <w:t> </w:t>
      </w:r>
      <w:r w:rsidRPr="00375098">
        <w:t>procent till 8</w:t>
      </w:r>
      <w:r>
        <w:t> </w:t>
      </w:r>
      <w:r w:rsidRPr="00375098">
        <w:t>procent av beskattningsvärdet fr.o.m. den 1</w:t>
      </w:r>
      <w:r>
        <w:t xml:space="preserve"> </w:t>
      </w:r>
      <w:r w:rsidRPr="00375098">
        <w:t>januari 2006. Dessutom höjdes beloppet av den skattepliktiga omsättning som berättigar till återbetalning av reklamskatt, det s.k. grundavdraget, för dagspressen från 12</w:t>
      </w:r>
      <w:r>
        <w:t> </w:t>
      </w:r>
      <w:r w:rsidRPr="00375098">
        <w:t>miljoner</w:t>
      </w:r>
      <w:r>
        <w:t> </w:t>
      </w:r>
      <w:r w:rsidRPr="00375098">
        <w:t>kronor till 50</w:t>
      </w:r>
      <w:r>
        <w:t> </w:t>
      </w:r>
      <w:r w:rsidRPr="00375098">
        <w:t>miljoner kronor för helt år. För populär- och fackpressen höjdes grundavdraget från 6</w:t>
      </w:r>
      <w:r>
        <w:t> </w:t>
      </w:r>
      <w:r w:rsidRPr="00375098">
        <w:t>miljoner</w:t>
      </w:r>
      <w:r>
        <w:t> </w:t>
      </w:r>
      <w:r w:rsidRPr="00375098">
        <w:t>kronor till 10</w:t>
      </w:r>
      <w:r>
        <w:t> </w:t>
      </w:r>
      <w:r w:rsidRPr="00375098">
        <w:t>miljoner</w:t>
      </w:r>
      <w:r>
        <w:t> </w:t>
      </w:r>
      <w:r w:rsidRPr="00375098">
        <w:t>kronor för helt år. Ytterligare steg i avskaffandet av den resterande reklamskatten genomfördes den 1</w:t>
      </w:r>
      <w:r>
        <w:t> </w:t>
      </w:r>
      <w:r w:rsidRPr="00375098">
        <w:t xml:space="preserve">januari 2008. Den förändringen bestod i att </w:t>
      </w:r>
      <w:r w:rsidRPr="00375098">
        <w:t>samtliga periodiska publikationer, även gratisutdelade, retroaktivt fr.o.m. den 1</w:t>
      </w:r>
      <w:r>
        <w:t> </w:t>
      </w:r>
      <w:r w:rsidRPr="00375098">
        <w:t>januari 2007 fick samma lägre reklamskatt (3</w:t>
      </w:r>
      <w:r>
        <w:t> </w:t>
      </w:r>
      <w:r w:rsidRPr="00375098">
        <w:t>procent) som allmänna nyhetstidningar som inte är gratisutdelade. Vidare blev samtliga självständiga periodiska publikationer, även gratisutdelade, från samma tidpunkt berättigade till det högre grundavdraget om 50</w:t>
      </w:r>
      <w:r>
        <w:t> </w:t>
      </w:r>
      <w:r w:rsidRPr="00375098">
        <w:t>miljoner</w:t>
      </w:r>
      <w:r>
        <w:t> </w:t>
      </w:r>
      <w:r w:rsidRPr="00375098">
        <w:t>kronor.</w:t>
      </w:r>
    </w:p>
    <w:p w14:paraId="73655ECD" w14:textId="35ABDD23" w:rsidR="0067606D" w:rsidRPr="00375098" w:rsidRDefault="0067606D" w:rsidP="0067606D">
      <w:pPr>
        <w:pStyle w:val="Brdtextmedindrag"/>
      </w:pPr>
      <w:r w:rsidRPr="00375098">
        <w:t>I budgetpropositionen för 2009 (prop.</w:t>
      </w:r>
      <w:r>
        <w:t> </w:t>
      </w:r>
      <w:r w:rsidRPr="00375098">
        <w:t>2008/09:1 Förslag till statsbudget för 2009, finansplan och skattefrågor m.m. avsnitt</w:t>
      </w:r>
      <w:r>
        <w:t> </w:t>
      </w:r>
      <w:r w:rsidRPr="00375098">
        <w:t xml:space="preserve">6.2.6.1 s. 155 f.) anförde regeringen att det är viktigt att den resterande reklamskatten avskaffas men bedömde att förutsättningar för att finansiera ytterligare steg i avskaffandet för närvarande inte förelåg. Skatteutskottet delade i yttrande 2008/09:SkU1y regeringens bedömning men utskottet vidhöll sin tidigare inställning att hela reklamskatten ska avvecklas och förutsatte att detta skulle ske i kommande förslag från regeringen. I budgetpropositionerna för </w:t>
      </w:r>
      <w:r>
        <w:br/>
      </w:r>
      <w:r w:rsidRPr="00375098">
        <w:t>2010–2014 vidhöll regeringen inställningen att den resterande reklamskatten bör avskaffas men prioriterade andra skatteändringar.</w:t>
      </w:r>
    </w:p>
    <w:p w14:paraId="12F2D2D7" w14:textId="384FAFFB" w:rsidR="0067606D" w:rsidRPr="00375098" w:rsidRDefault="0067606D" w:rsidP="0067606D">
      <w:pPr>
        <w:pStyle w:val="Brdtextmedindrag"/>
      </w:pPr>
      <w:r w:rsidRPr="00375098">
        <w:t>Presstödskommittén bedömde i sitt betänkande Översyn av det statliga stödet till dagspressen (SOU 2013:66) att reklamskatten bör avskaffas i enlighet med riksdagens tillkänna</w:t>
      </w:r>
      <w:r>
        <w:softHyphen/>
      </w:r>
      <w:r w:rsidRPr="00375098">
        <w:t>givande från 2002. Frågan om ytterligare steg i avskaffandet av reklamskatten prövades även i budgetberedningen för 2015. I budget</w:t>
      </w:r>
      <w:r>
        <w:softHyphen/>
      </w:r>
      <w:r w:rsidRPr="00375098">
        <w:t>propositionen för det året höll regeringen fast vid att den resterande reklamskatten bör avskaffas, men fann att det för närvarande inte förelåg förutsättningar för att finansiera ett avskaffande.</w:t>
      </w:r>
    </w:p>
    <w:p w14:paraId="088F3908" w14:textId="3ABC63FE" w:rsidR="0067606D" w:rsidRPr="00375098" w:rsidRDefault="0067606D" w:rsidP="0067606D">
      <w:pPr>
        <w:pStyle w:val="Brdtextmedindrag"/>
      </w:pPr>
      <w:r w:rsidRPr="00375098">
        <w:t>I maj 2015 tillkännagav riksdagen (bet.</w:t>
      </w:r>
      <w:r>
        <w:t> </w:t>
      </w:r>
      <w:r w:rsidRPr="00375098">
        <w:t>2014/15:KU12</w:t>
      </w:r>
      <w:r>
        <w:t xml:space="preserve"> punkt 5</w:t>
      </w:r>
      <w:r w:rsidRPr="00375098">
        <w:t xml:space="preserve">, rskr. 2014/15:195) </w:t>
      </w:r>
      <w:r>
        <w:t xml:space="preserve">vad konstitutionsutskottet </w:t>
      </w:r>
      <w:r w:rsidRPr="00375098">
        <w:t>anfört om möjlig</w:t>
      </w:r>
      <w:r>
        <w:softHyphen/>
      </w:r>
      <w:r w:rsidRPr="00375098">
        <w:t>heten att stegvis påbörja processen med att avveckla reklamskatten för dagspressen. När det gäller finansieringen av den stegvisa avvecklingen ansåg utskottet att den bör genomföras på det sätt som regeringen finner möjligt och lämpligt.</w:t>
      </w:r>
    </w:p>
    <w:p w14:paraId="798BA0D9" w14:textId="43E6B938" w:rsidR="0067606D" w:rsidRPr="00375098" w:rsidRDefault="0067606D" w:rsidP="0067606D">
      <w:pPr>
        <w:pStyle w:val="Brdtextmedindrag"/>
      </w:pPr>
      <w:r w:rsidRPr="00375098">
        <w:t>I budgetpropositionen för 2016 (prop.</w:t>
      </w:r>
      <w:r>
        <w:t> </w:t>
      </w:r>
      <w:r w:rsidRPr="00375098">
        <w:t xml:space="preserve">2015/16:1 </w:t>
      </w:r>
      <w:r>
        <w:t>F</w:t>
      </w:r>
      <w:r w:rsidRPr="00375098">
        <w:t xml:space="preserve">örslag till statens budget, finansplan </w:t>
      </w:r>
      <w:r>
        <w:t>m.m.</w:t>
      </w:r>
      <w:r w:rsidRPr="00375098">
        <w:t xml:space="preserve"> avsnitt</w:t>
      </w:r>
      <w:r>
        <w:t> </w:t>
      </w:r>
      <w:r w:rsidRPr="00375098">
        <w:t>6.30 s. 3</w:t>
      </w:r>
      <w:r>
        <w:t>20</w:t>
      </w:r>
      <w:r w:rsidRPr="00375098">
        <w:t>) angav regeringen att ytterligare steg i avskaffandet av reklamskatten för bl.a. dagspressen ska tas genom att skatten sänks med motsvarande 20</w:t>
      </w:r>
      <w:r>
        <w:t> </w:t>
      </w:r>
      <w:r w:rsidRPr="00375098">
        <w:t>miljoner</w:t>
      </w:r>
      <w:r>
        <w:t> </w:t>
      </w:r>
      <w:r w:rsidRPr="00375098">
        <w:t>kronor fr.o.m. 2017 och med ytterligare 20</w:t>
      </w:r>
      <w:r>
        <w:t> </w:t>
      </w:r>
      <w:r w:rsidRPr="00375098">
        <w:t>miljoner</w:t>
      </w:r>
      <w:r>
        <w:t> </w:t>
      </w:r>
      <w:r w:rsidRPr="00375098">
        <w:t>kronor fr.o.m. 2019.</w:t>
      </w:r>
    </w:p>
    <w:p w14:paraId="7CA6A6D4" w14:textId="68D6FC00" w:rsidR="0067606D" w:rsidRPr="00375098" w:rsidRDefault="0067606D" w:rsidP="0067606D">
      <w:pPr>
        <w:pStyle w:val="Brdtextmedindrag"/>
      </w:pPr>
      <w:r w:rsidRPr="00375098">
        <w:t>Aviseringen om att sänka reklamskatten med motsvarande 20</w:t>
      </w:r>
      <w:r>
        <w:t> </w:t>
      </w:r>
      <w:r w:rsidRPr="00375098">
        <w:t>miljoner</w:t>
      </w:r>
      <w:r>
        <w:t> </w:t>
      </w:r>
      <w:r w:rsidRPr="00375098">
        <w:t xml:space="preserve">kronor fr.o.m. 2017 har </w:t>
      </w:r>
      <w:r w:rsidRPr="00375098">
        <w:lastRenderedPageBreak/>
        <w:t>genomförts genom att skattesatsen för annonser i periodisk publikation sänktes från 3</w:t>
      </w:r>
      <w:r>
        <w:t> </w:t>
      </w:r>
      <w:r w:rsidRPr="00375098">
        <w:t>procent till 2,5</w:t>
      </w:r>
      <w:r>
        <w:t> </w:t>
      </w:r>
      <w:r w:rsidRPr="00375098">
        <w:t>procent och genom att skattesatsen för övriga annonser och reklam sänktes från 8</w:t>
      </w:r>
      <w:r>
        <w:t> </w:t>
      </w:r>
      <w:r w:rsidRPr="00375098">
        <w:t>procent till 7,65</w:t>
      </w:r>
      <w:r>
        <w:t> </w:t>
      </w:r>
      <w:r w:rsidRPr="00375098">
        <w:t>procent. Vidare höjdes gränsen för åter</w:t>
      </w:r>
      <w:r>
        <w:softHyphen/>
      </w:r>
      <w:r w:rsidRPr="00375098">
        <w:t>betalning av reklamskatt avseende annonser i självständig periodisk publikation från ett belopp motsvarande en skattepliktig omsättning om högst 50</w:t>
      </w:r>
      <w:r>
        <w:t> </w:t>
      </w:r>
      <w:r w:rsidRPr="00375098">
        <w:t>miljoner kronor till 75</w:t>
      </w:r>
      <w:r>
        <w:t> </w:t>
      </w:r>
      <w:r w:rsidRPr="00375098">
        <w:t>miljoner kronor för helt år. Även gränsen för redovisnings</w:t>
      </w:r>
      <w:r>
        <w:softHyphen/>
      </w:r>
      <w:r w:rsidRPr="00375098">
        <w:t>skyldighet för reklamskatt för övriga annonser och reklam höjdes från 20</w:t>
      </w:r>
      <w:r>
        <w:t> </w:t>
      </w:r>
      <w:r w:rsidRPr="00375098">
        <w:t>000</w:t>
      </w:r>
      <w:r>
        <w:t> </w:t>
      </w:r>
      <w:r w:rsidRPr="00375098">
        <w:t>kronor till 60</w:t>
      </w:r>
      <w:r>
        <w:t> </w:t>
      </w:r>
      <w:r w:rsidRPr="00375098">
        <w:t>000</w:t>
      </w:r>
      <w:r>
        <w:t> </w:t>
      </w:r>
      <w:r w:rsidRPr="00375098">
        <w:t>kronor. Ändringarna trädde i kraft den 1</w:t>
      </w:r>
      <w:r>
        <w:t> </w:t>
      </w:r>
      <w:r w:rsidRPr="00375098">
        <w:t>januari 2017 (prop.</w:t>
      </w:r>
      <w:r>
        <w:t> </w:t>
      </w:r>
      <w:r w:rsidRPr="00375098">
        <w:t xml:space="preserve">2016/17:1 Förslag till statens budget, finansplan </w:t>
      </w:r>
      <w:r>
        <w:t>m.m.</w:t>
      </w:r>
      <w:r w:rsidRPr="00375098">
        <w:t xml:space="preserve"> avsnitt 6.19 s. 364</w:t>
      </w:r>
      <w:r>
        <w:t>–368</w:t>
      </w:r>
      <w:r w:rsidRPr="00375098">
        <w:t>).</w:t>
      </w:r>
    </w:p>
    <w:p w14:paraId="506FA7BD" w14:textId="4AA23F2B" w:rsidR="0067606D" w:rsidRDefault="0067606D" w:rsidP="0067606D">
      <w:pPr>
        <w:pStyle w:val="Brdtextmedindrag"/>
      </w:pPr>
      <w:r w:rsidRPr="00375098">
        <w:t>Aviseringen om att sänka reklamskatten med ytterligare 20</w:t>
      </w:r>
      <w:r>
        <w:t> </w:t>
      </w:r>
      <w:r w:rsidRPr="00375098">
        <w:t>miljoner</w:t>
      </w:r>
      <w:r>
        <w:t> </w:t>
      </w:r>
      <w:r w:rsidRPr="00375098">
        <w:t xml:space="preserve">kronor fr.o.m. 2019 har delvis redan genomförts genom att reklamskatten för annonser i periodiska publikationer som inte utgör reklamtrycksaker, annonsblad, katalog eller program slopades </w:t>
      </w:r>
      <w:r>
        <w:t>fr.o.m.</w:t>
      </w:r>
      <w:r w:rsidRPr="00375098">
        <w:t xml:space="preserve"> den 1</w:t>
      </w:r>
      <w:r>
        <w:t xml:space="preserve"> </w:t>
      </w:r>
      <w:r w:rsidRPr="00375098">
        <w:t xml:space="preserve">januari 2018 (prop. 2017/18:1 Förslag till statens budget, finansplan </w:t>
      </w:r>
      <w:r>
        <w:t>m.m.</w:t>
      </w:r>
      <w:r w:rsidRPr="00375098">
        <w:t xml:space="preserve"> avsnitt</w:t>
      </w:r>
      <w:r>
        <w:t> </w:t>
      </w:r>
      <w:r w:rsidRPr="00375098">
        <w:t>6.25 s. 589</w:t>
      </w:r>
      <w:r>
        <w:t>–593</w:t>
      </w:r>
      <w:r w:rsidRPr="00375098">
        <w:t>.).</w:t>
      </w:r>
    </w:p>
    <w:p w14:paraId="2B58F3B0" w14:textId="0B3CF65E" w:rsidR="0067606D" w:rsidRDefault="0067606D" w:rsidP="0067606D">
      <w:pPr>
        <w:pStyle w:val="Brdtextmedindrag"/>
      </w:pPr>
      <w:r>
        <w:t>Riksdagens tillkännagivande från 2015 i den del som rör reklamskatt är slutbehandlat. Tillkänna</w:t>
      </w:r>
      <w:r>
        <w:softHyphen/>
        <w:t>givandet från 2002 är dock inte slutbehandlat.</w:t>
      </w:r>
    </w:p>
    <w:p w14:paraId="24680430" w14:textId="09E6256D" w:rsidR="0067606D" w:rsidRDefault="0067606D" w:rsidP="0067606D">
      <w:pPr>
        <w:pStyle w:val="Rubrik3"/>
      </w:pPr>
      <w:bookmarkStart w:id="480" w:name="_Toc19298945"/>
      <w:r>
        <w:t>Gällande rätt</w:t>
      </w:r>
      <w:bookmarkEnd w:id="480"/>
    </w:p>
    <w:p w14:paraId="41FEEF9D" w14:textId="79AF5A09" w:rsidR="0067606D" w:rsidRPr="00375098" w:rsidRDefault="0067606D" w:rsidP="0067606D">
      <w:pPr>
        <w:pStyle w:val="Brdtext"/>
      </w:pPr>
      <w:r w:rsidRPr="00375098">
        <w:t>Reklamskatten regleras genom lagen (1972:266) om skatt på annonser och reklam, förkortad RSL. Enligt 1</w:t>
      </w:r>
      <w:r>
        <w:t> </w:t>
      </w:r>
      <w:r w:rsidRPr="00375098">
        <w:t>§ RSL ska reklamskatt betalas för annons, som är avsedd att offentliggöras inom landet, och för reklam, som är avsedd att spridas inom landet i annan form än annons. Med annons menas ett särskilt utrymme som upplåtits i en trycksak för återgivning av text eller bild för annan än utgivaren och sådant utrymme i trycksaken som tagits i anspråk av utgivaren för egen reklam. Med reklam menas ett meddelande som har till syfte att åstadkomma eller främja avsättning i kommersiell verksamhet av vara, fastighet, nyttighet, rättighet eller tjänst. Reklam i radio, tv och internet omfattas inte av beskattningen.</w:t>
      </w:r>
    </w:p>
    <w:p w14:paraId="6C3B2E54" w14:textId="0C0E04D6" w:rsidR="0067606D" w:rsidRPr="00375098" w:rsidRDefault="0067606D" w:rsidP="0067606D">
      <w:pPr>
        <w:pStyle w:val="Brdtextmedindrag"/>
      </w:pPr>
      <w:r w:rsidRPr="00375098">
        <w:t xml:space="preserve">Skattskyldig till reklamskatt är den som i yrkesmässig verksamhet inom landet offentliggör skattepliktig annons eller skattepliktig reklam i annan form än annons. Även den som i yrkesmässig verksamhet distribuerar annonsblad </w:t>
      </w:r>
      <w:r w:rsidRPr="00375098">
        <w:t>som förts in till landet utan att reklamskatt betalats vid införseln är skattskyldig (9</w:t>
      </w:r>
      <w:r>
        <w:t> </w:t>
      </w:r>
      <w:r w:rsidRPr="00375098">
        <w:t>§ RSL).</w:t>
      </w:r>
    </w:p>
    <w:p w14:paraId="356D339E" w14:textId="6D419B2D" w:rsidR="0067606D" w:rsidRPr="00375098" w:rsidRDefault="0067606D" w:rsidP="0067606D">
      <w:pPr>
        <w:pStyle w:val="Brdtextmedindrag"/>
      </w:pPr>
      <w:r w:rsidRPr="00375098">
        <w:t>Skatt tas ut med 7,65</w:t>
      </w:r>
      <w:r>
        <w:t> </w:t>
      </w:r>
      <w:r w:rsidRPr="00375098">
        <w:t>procent av beskattnings</w:t>
      </w:r>
      <w:r>
        <w:softHyphen/>
      </w:r>
      <w:r w:rsidRPr="00375098">
        <w:t>värdet (12</w:t>
      </w:r>
      <w:r>
        <w:t> </w:t>
      </w:r>
      <w:r w:rsidRPr="00375098">
        <w:t>§ RSL). Av 13</w:t>
      </w:r>
      <w:r>
        <w:t> </w:t>
      </w:r>
      <w:r w:rsidRPr="00375098">
        <w:t>§ RSL framgår att beskattningsvärdet utgörs av vederlaget, dvs. det avtalade priset. Om inget vederlag utgår eller om vederlaget uppenbart understiger vad som är skäligt, är beskattningsvärdet det som skulle vara ett skäligt vederlag.</w:t>
      </w:r>
    </w:p>
    <w:p w14:paraId="04114A7E" w14:textId="6BAF713F" w:rsidR="0067606D" w:rsidRDefault="0067606D" w:rsidP="0067606D">
      <w:pPr>
        <w:pStyle w:val="Brdtextmedindrag"/>
      </w:pPr>
      <w:r w:rsidRPr="00375098">
        <w:t>Redovisningsskyldighet för reklamskatt föreligger om det sammanlagda beskattnings</w:t>
      </w:r>
      <w:r>
        <w:softHyphen/>
      </w:r>
      <w:r w:rsidRPr="00375098">
        <w:t>värdet för beskattningsåret överstiger 60</w:t>
      </w:r>
      <w:r>
        <w:t> </w:t>
      </w:r>
      <w:r w:rsidRPr="00375098">
        <w:t>000</w:t>
      </w:r>
      <w:r>
        <w:t> </w:t>
      </w:r>
      <w:r w:rsidRPr="00375098">
        <w:t>kronor. Om ett beskattningsår är längre eller kortare än tolv månader, ska den angivna gränsen räknas upp eller ner i motsvarande mån (16</w:t>
      </w:r>
      <w:r>
        <w:t> </w:t>
      </w:r>
      <w:r w:rsidRPr="00375098">
        <w:t>§ RSL).</w:t>
      </w:r>
    </w:p>
    <w:p w14:paraId="289ED4ED" w14:textId="7F0E2BB3" w:rsidR="0067606D" w:rsidRDefault="0067606D" w:rsidP="0067606D">
      <w:pPr>
        <w:pStyle w:val="Rubrik3"/>
      </w:pPr>
      <w:bookmarkStart w:id="481" w:name="_Toc19298946"/>
      <w:r>
        <w:t>Sänkt reklamskatt 2020</w:t>
      </w:r>
      <w:bookmarkEnd w:id="481"/>
    </w:p>
    <w:p w14:paraId="01BB865F" w14:textId="77777777" w:rsidR="0067606D" w:rsidRDefault="0067606D" w:rsidP="0067606D">
      <w:pPr>
        <w:pStyle w:val="Brdtextmedindrag"/>
        <w:keepNext/>
        <w:keepLines/>
        <w:pBdr>
          <w:top w:val="single" w:sz="24" w:space="0" w:color="808080"/>
        </w:pBdr>
        <w:spacing w:before="20" w:line="140" w:lineRule="exact"/>
        <w:ind w:firstLine="0"/>
      </w:pPr>
    </w:p>
    <w:p w14:paraId="121EAE06" w14:textId="39FA36E4" w:rsidR="0067606D" w:rsidRPr="00856BBF" w:rsidRDefault="0067606D" w:rsidP="0067606D">
      <w:pPr>
        <w:pStyle w:val="Brdtext"/>
        <w:keepNext/>
        <w:keepLines/>
        <w:rPr>
          <w:rFonts w:ascii="TradeGothic" w:hAnsi="TradeGothic"/>
          <w:b/>
          <w:sz w:val="20"/>
        </w:rPr>
      </w:pPr>
      <w:r>
        <w:rPr>
          <w:b/>
        </w:rPr>
        <w:t>Regeringens </w:t>
      </w:r>
      <w:r w:rsidRPr="007241B9">
        <w:rPr>
          <w:b/>
        </w:rPr>
        <w:t>förslag:</w:t>
      </w:r>
      <w:r w:rsidRPr="00C0621B">
        <w:rPr>
          <w:szCs w:val="22"/>
        </w:rPr>
        <w:t xml:space="preserve"> </w:t>
      </w:r>
      <w:r w:rsidRPr="00F150A7">
        <w:rPr>
          <w:szCs w:val="22"/>
        </w:rPr>
        <w:t>Skattesatsen för annonser och reklam sänks från 7,65</w:t>
      </w:r>
      <w:r>
        <w:rPr>
          <w:szCs w:val="22"/>
        </w:rPr>
        <w:t> </w:t>
      </w:r>
      <w:r w:rsidRPr="00F150A7">
        <w:rPr>
          <w:szCs w:val="22"/>
        </w:rPr>
        <w:t>procent till 6,9</w:t>
      </w:r>
      <w:r>
        <w:rPr>
          <w:szCs w:val="22"/>
        </w:rPr>
        <w:t> </w:t>
      </w:r>
      <w:r w:rsidRPr="00F150A7">
        <w:rPr>
          <w:szCs w:val="22"/>
        </w:rPr>
        <w:t>procent. Gränsen för redovisningsskyldighet för reklamskatt höjs från 60</w:t>
      </w:r>
      <w:r>
        <w:rPr>
          <w:szCs w:val="22"/>
        </w:rPr>
        <w:t> </w:t>
      </w:r>
      <w:r w:rsidRPr="00F150A7">
        <w:rPr>
          <w:szCs w:val="22"/>
        </w:rPr>
        <w:t>000</w:t>
      </w:r>
      <w:r>
        <w:rPr>
          <w:szCs w:val="22"/>
        </w:rPr>
        <w:t> </w:t>
      </w:r>
      <w:r w:rsidRPr="00F150A7">
        <w:rPr>
          <w:szCs w:val="22"/>
        </w:rPr>
        <w:t>kronor till 100</w:t>
      </w:r>
      <w:r>
        <w:rPr>
          <w:szCs w:val="22"/>
        </w:rPr>
        <w:t> </w:t>
      </w:r>
      <w:r w:rsidRPr="00F150A7">
        <w:rPr>
          <w:szCs w:val="22"/>
        </w:rPr>
        <w:t>000</w:t>
      </w:r>
      <w:r>
        <w:rPr>
          <w:szCs w:val="22"/>
        </w:rPr>
        <w:t> </w:t>
      </w:r>
      <w:r w:rsidRPr="00F150A7">
        <w:rPr>
          <w:szCs w:val="22"/>
        </w:rPr>
        <w:t>kronor för ett beskattningsår. Ändringarna träder i kraft den 1</w:t>
      </w:r>
      <w:r>
        <w:rPr>
          <w:szCs w:val="22"/>
        </w:rPr>
        <w:t xml:space="preserve"> </w:t>
      </w:r>
      <w:r w:rsidRPr="00F150A7">
        <w:rPr>
          <w:szCs w:val="22"/>
        </w:rPr>
        <w:t>januari 2020.</w:t>
      </w:r>
    </w:p>
    <w:p w14:paraId="3E06E8E9" w14:textId="77777777" w:rsidR="0067606D" w:rsidRDefault="0067606D" w:rsidP="0067606D">
      <w:pPr>
        <w:pStyle w:val="Brdtextmedindrag"/>
        <w:keepNext/>
        <w:keepLines/>
        <w:pBdr>
          <w:bottom w:val="single" w:sz="24" w:space="0" w:color="808080"/>
        </w:pBdr>
        <w:spacing w:after="60" w:line="180" w:lineRule="exact"/>
      </w:pPr>
    </w:p>
    <w:p w14:paraId="2A21FD20" w14:textId="77777777" w:rsidR="0067606D" w:rsidRPr="007241B9" w:rsidRDefault="0067606D" w:rsidP="0067606D">
      <w:pPr>
        <w:pStyle w:val="Brdtext"/>
        <w:keepNext/>
        <w:keepLines/>
      </w:pPr>
    </w:p>
    <w:p w14:paraId="74F87D3A" w14:textId="60BAF6C1" w:rsidR="0067606D" w:rsidRDefault="0067606D" w:rsidP="0067606D">
      <w:pPr>
        <w:pStyle w:val="Brdtextmedindrag"/>
      </w:pPr>
      <w:r w:rsidRPr="00061F6B">
        <w:rPr>
          <w:b/>
        </w:rPr>
        <w:t>Promemorians</w:t>
      </w:r>
      <w:r>
        <w:rPr>
          <w:b/>
        </w:rPr>
        <w:t> </w:t>
      </w:r>
      <w:r w:rsidRPr="00061F6B">
        <w:rPr>
          <w:b/>
        </w:rPr>
        <w:t>förslag</w:t>
      </w:r>
      <w:r>
        <w:t xml:space="preserve"> överensstämmer med regeringens.</w:t>
      </w:r>
    </w:p>
    <w:p w14:paraId="7BE91AA5" w14:textId="436EA560" w:rsidR="0067606D" w:rsidRDefault="0067606D" w:rsidP="0067606D">
      <w:pPr>
        <w:pStyle w:val="Brdtextmedindrag"/>
      </w:pPr>
      <w:r w:rsidRPr="00061F6B">
        <w:rPr>
          <w:b/>
        </w:rPr>
        <w:t>Remissinstanserna:</w:t>
      </w:r>
      <w:r>
        <w:t xml:space="preserve"> </w:t>
      </w:r>
      <w:r w:rsidRPr="00E65F67">
        <w:rPr>
          <w:i/>
        </w:rPr>
        <w:t>Ekonomistyrningsverket</w:t>
      </w:r>
      <w:r w:rsidRPr="0048529B">
        <w:t xml:space="preserve">, </w:t>
      </w:r>
      <w:r w:rsidRPr="00E65F67">
        <w:rPr>
          <w:i/>
        </w:rPr>
        <w:t>Förvaltningsrätten i Falun</w:t>
      </w:r>
      <w:r w:rsidRPr="0048529B">
        <w:t xml:space="preserve">, </w:t>
      </w:r>
      <w:r w:rsidRPr="00E65F67">
        <w:rPr>
          <w:i/>
        </w:rPr>
        <w:t>Kommerskollegium</w:t>
      </w:r>
      <w:r w:rsidRPr="0048529B">
        <w:t xml:space="preserve">, </w:t>
      </w:r>
      <w:r w:rsidRPr="00E65F67">
        <w:rPr>
          <w:i/>
        </w:rPr>
        <w:t>Konkurrensverket</w:t>
      </w:r>
      <w:r w:rsidRPr="0048529B">
        <w:t xml:space="preserve">, </w:t>
      </w:r>
      <w:r w:rsidRPr="00E65F67">
        <w:rPr>
          <w:i/>
        </w:rPr>
        <w:t>Skatteverket</w:t>
      </w:r>
      <w:r w:rsidRPr="0048529B">
        <w:t xml:space="preserve">, </w:t>
      </w:r>
      <w:r w:rsidRPr="00E65F67">
        <w:rPr>
          <w:i/>
        </w:rPr>
        <w:t xml:space="preserve">Tillväxtverket </w:t>
      </w:r>
      <w:r w:rsidRPr="0048529B">
        <w:t xml:space="preserve">och </w:t>
      </w:r>
      <w:r w:rsidRPr="00E65F67">
        <w:rPr>
          <w:i/>
        </w:rPr>
        <w:t>Tullverket</w:t>
      </w:r>
      <w:r w:rsidRPr="0048529B">
        <w:t xml:space="preserve"> tillstyrker eller har inga synpunkter på förslage</w:t>
      </w:r>
      <w:r>
        <w:t>t</w:t>
      </w:r>
      <w:r w:rsidRPr="0048529B">
        <w:t xml:space="preserve">. </w:t>
      </w:r>
      <w:r w:rsidRPr="00E65F67">
        <w:rPr>
          <w:i/>
        </w:rPr>
        <w:t>Företagarna</w:t>
      </w:r>
      <w:r w:rsidRPr="0048529B">
        <w:t xml:space="preserve">, </w:t>
      </w:r>
      <w:r w:rsidRPr="00E65F67">
        <w:rPr>
          <w:i/>
        </w:rPr>
        <w:t>Svenskt</w:t>
      </w:r>
      <w:r w:rsidRPr="0048529B">
        <w:t xml:space="preserve"> </w:t>
      </w:r>
      <w:r w:rsidRPr="00E65F67">
        <w:rPr>
          <w:i/>
        </w:rPr>
        <w:t>Näringsliv</w:t>
      </w:r>
      <w:r w:rsidRPr="0048529B">
        <w:t xml:space="preserve">, </w:t>
      </w:r>
      <w:r w:rsidRPr="00E65F67">
        <w:rPr>
          <w:i/>
        </w:rPr>
        <w:t>Sveriges Annonsörer</w:t>
      </w:r>
      <w:r w:rsidRPr="0048529B">
        <w:t xml:space="preserve"> och </w:t>
      </w:r>
      <w:r w:rsidRPr="00E65F67">
        <w:rPr>
          <w:i/>
        </w:rPr>
        <w:t>Sveriges Kommunikations</w:t>
      </w:r>
      <w:r>
        <w:rPr>
          <w:i/>
        </w:rPr>
        <w:softHyphen/>
      </w:r>
      <w:r w:rsidRPr="00E65F67">
        <w:rPr>
          <w:i/>
        </w:rPr>
        <w:t>byråer</w:t>
      </w:r>
      <w:r w:rsidRPr="0048529B">
        <w:t xml:space="preserve"> tillstyrker eller har inga invändningar mot förslage</w:t>
      </w:r>
      <w:r>
        <w:t>t</w:t>
      </w:r>
      <w:r w:rsidRPr="0048529B">
        <w:t xml:space="preserve"> som sådan</w:t>
      </w:r>
      <w:r>
        <w:t>t</w:t>
      </w:r>
      <w:r w:rsidRPr="0048529B">
        <w:t>, men anser att reklamskatten bör avskaffas i sin helhet. Sveriges Annonsörer anför att avskaffandet går alltför långsamt och att ett fullständigt avskaffande måste ges prioritet. Svenskt Näringsliv anför att förslage</w:t>
      </w:r>
      <w:r>
        <w:t>t</w:t>
      </w:r>
      <w:r w:rsidRPr="0048529B">
        <w:t xml:space="preserve"> innebär en otillfredsställande fördröjning av ett helt avskaffande samt extra administrativt arbete för staten och företagen. </w:t>
      </w:r>
      <w:r w:rsidRPr="00E65F67">
        <w:rPr>
          <w:i/>
        </w:rPr>
        <w:t>Riksidrottsförbundet</w:t>
      </w:r>
      <w:r w:rsidRPr="0048529B">
        <w:t xml:space="preserve"> tillstyrker förslage</w:t>
      </w:r>
      <w:r>
        <w:t>t</w:t>
      </w:r>
      <w:r w:rsidRPr="0048529B">
        <w:t xml:space="preserve"> som sådan</w:t>
      </w:r>
      <w:r>
        <w:t>t</w:t>
      </w:r>
      <w:r w:rsidRPr="0048529B">
        <w:t xml:space="preserve"> men anser att redovisningsgränsen bör höjas ytterligare fram till dess att skatten har avskaffats helt. </w:t>
      </w:r>
    </w:p>
    <w:p w14:paraId="2BD9C940" w14:textId="6AC1D4A5" w:rsidR="0067606D" w:rsidRDefault="0067606D" w:rsidP="0067606D">
      <w:pPr>
        <w:pStyle w:val="Brdtextmedindrag"/>
      </w:pPr>
      <w:r w:rsidRPr="00061F6B">
        <w:rPr>
          <w:b/>
        </w:rPr>
        <w:t>Skälen</w:t>
      </w:r>
      <w:r>
        <w:rPr>
          <w:b/>
        </w:rPr>
        <w:t> </w:t>
      </w:r>
      <w:r w:rsidRPr="00061F6B">
        <w:rPr>
          <w:b/>
        </w:rPr>
        <w:t>för</w:t>
      </w:r>
      <w:r>
        <w:rPr>
          <w:b/>
        </w:rPr>
        <w:t> </w:t>
      </w:r>
      <w:r w:rsidRPr="00061F6B">
        <w:rPr>
          <w:b/>
        </w:rPr>
        <w:t>regeringens</w:t>
      </w:r>
      <w:r>
        <w:rPr>
          <w:b/>
        </w:rPr>
        <w:t> </w:t>
      </w:r>
      <w:r w:rsidRPr="00061F6B">
        <w:rPr>
          <w:b/>
        </w:rPr>
        <w:t>förslag:</w:t>
      </w:r>
      <w:r>
        <w:t xml:space="preserve"> </w:t>
      </w:r>
      <w:r w:rsidRPr="00C55075">
        <w:t xml:space="preserve">För att genomföra nästa steg av avskaffandet av reklamskatten i enlighet med riksdagens </w:t>
      </w:r>
      <w:r w:rsidRPr="00C55075">
        <w:lastRenderedPageBreak/>
        <w:t>tillkännagivande bör reklamskatten sänkas ytterligare fr.o.m. 2020</w:t>
      </w:r>
      <w:r>
        <w:t>.</w:t>
      </w:r>
    </w:p>
    <w:p w14:paraId="579B3B94" w14:textId="45266E81" w:rsidR="0067606D" w:rsidRDefault="0067606D" w:rsidP="0067606D">
      <w:pPr>
        <w:pStyle w:val="Brdtextmedindrag"/>
      </w:pPr>
      <w:r>
        <w:t xml:space="preserve">Enligt artikel 107.1 i fördraget om Europeiska unionens funktionssätt, förkortat EUF-fördraget, är, om inte annat föreskrivs i fördragen, stöd som ges av en medlemsstat eller med hjälp av statliga medel, av vilket slag det än är, som snedvrider eller hotar att snedvrida konkurrensen genom att gynna vissa företag eller viss produktion, oförenligt med den inre marknaden i den utsträckning det påverkar handeln mellan medlemsstaterna. Skattesänkningen för 2020 bör därför lämpligen hanteras så att reklamskatten för annonser och reklam sänks med åtminstone ett motsvarande belopp som vid slopandet av reklamskatten för annonser i periodiska publikationer som inte utgör reklamtrycksak, annonsblad, katalog eller program.  </w:t>
      </w:r>
    </w:p>
    <w:p w14:paraId="142C74E7" w14:textId="5D27BA70" w:rsidR="0067606D" w:rsidRDefault="0067606D" w:rsidP="0067606D">
      <w:pPr>
        <w:pStyle w:val="Brdtextmedindrag"/>
      </w:pPr>
      <w:r>
        <w:t>Med beaktande av de offentligfinansiella effekter som följde av att reklamskatten för annonser i periodiska publikationer som inte utgör reklamtrycksak, annonsblad, katalog eller program slopades den 1 januari 2018, bör skattesatsen för annonser och reklam sänkas från 7,65 procent till 6,9 procent fr.o.m. den 1 januari 2020. Därutöver kan gränsen för redovisnings</w:t>
      </w:r>
      <w:r>
        <w:softHyphen/>
        <w:t xml:space="preserve">skyldighet för reklamskatt höjas från 60 000 kronor till 100 000 kronor för ett beskattningsår. </w:t>
      </w:r>
    </w:p>
    <w:p w14:paraId="4A64DAB2" w14:textId="3CBBCB8A" w:rsidR="0067606D" w:rsidRDefault="0067606D" w:rsidP="0067606D">
      <w:pPr>
        <w:pStyle w:val="Brdtextmedindrag"/>
      </w:pPr>
      <w:r>
        <w:t>Reklamskatten är den punktskatt som har flest redovisningsskyldiga, ca 3 900 stycken. Av dem är den absoluta merparten idrottsföreningar och små företag. Denna utformning av skatte</w:t>
      </w:r>
      <w:r>
        <w:softHyphen/>
        <w:t>sänkningen gynnar samtliga skattskyldiga genom att reklamskatten blir lägre. Upp</w:t>
      </w:r>
      <w:r>
        <w:softHyphen/>
        <w:t>skattningsvis 400 skattskyldiga med låg skattepliktig omsättning, däribland ett stort antal idrotts</w:t>
      </w:r>
      <w:r>
        <w:softHyphen/>
        <w:t xml:space="preserve">föreningar, slipper genom ändringen helt redovisa och betala reklamskatt. Förslagen bedöms inte innebära en snedvridning av konkurrensen. </w:t>
      </w:r>
    </w:p>
    <w:p w14:paraId="5493A2CB" w14:textId="6E36601E" w:rsidR="0067606D" w:rsidRDefault="0067606D" w:rsidP="0067606D">
      <w:pPr>
        <w:pStyle w:val="Brdtextmedindrag"/>
      </w:pPr>
      <w:r>
        <w:t>Flera remissinstanser har anfört att reklamskatten redan nu bör avskaffas i sin helhet eller att avvecklingen bör ske i snabbare takt än vad som föreslås. Regeringen har förståelse för remissinstansernas synpunkter, men konstaterar att det för 2020 inte finns utrymme att sänka reklamskatten i högre utsträckning än vad som följer av förslaget. Vad som i övrigt har framförts av remissinstanserna föranleder inte att regeringen gör en annan bedömning.</w:t>
      </w:r>
    </w:p>
    <w:p w14:paraId="3DD405DD" w14:textId="77777777" w:rsidR="0067606D" w:rsidRDefault="0067606D" w:rsidP="0067606D">
      <w:pPr>
        <w:pStyle w:val="Rubrik5utannumrering"/>
      </w:pPr>
      <w:r>
        <w:t xml:space="preserve">Lagförslag </w:t>
      </w:r>
    </w:p>
    <w:p w14:paraId="38B02075" w14:textId="2A3D57CF" w:rsidR="0067606D" w:rsidRDefault="0067606D" w:rsidP="0067606D">
      <w:r w:rsidRPr="00626DFC">
        <w:t>Förslaget</w:t>
      </w:r>
      <w:r>
        <w:t xml:space="preserve"> föranleder ändringar i 12 och 16 §§ lagen (1972:266) om skatt på annonser och reklam. Ändringarna föreslås träda i kraft den 1 januari 2020, </w:t>
      </w:r>
      <w:r w:rsidRPr="00864D07">
        <w:t>se avsnitt</w:t>
      </w:r>
      <w:r>
        <w:t> </w:t>
      </w:r>
      <w:r w:rsidRPr="00864D07">
        <w:t>11</w:t>
      </w:r>
      <w:r>
        <w:t>.1.</w:t>
      </w:r>
    </w:p>
    <w:p w14:paraId="2F53FD6D" w14:textId="649080C2" w:rsidR="0067606D" w:rsidRDefault="0067606D" w:rsidP="0067606D">
      <w:pPr>
        <w:pStyle w:val="Rubrik3"/>
      </w:pPr>
      <w:bookmarkStart w:id="482" w:name="_Toc19298947"/>
      <w:r>
        <w:t>Konsekvensanalys</w:t>
      </w:r>
      <w:bookmarkEnd w:id="482"/>
    </w:p>
    <w:p w14:paraId="041D7A29" w14:textId="40E84EC1" w:rsidR="0067606D" w:rsidRDefault="0067606D" w:rsidP="0067606D">
      <w:pPr>
        <w:pStyle w:val="Rubrik5utannumrering"/>
      </w:pPr>
      <w:r>
        <w:t>Syfte, alternativa lösningar och ikraftträdande</w:t>
      </w:r>
    </w:p>
    <w:p w14:paraId="2509B608" w14:textId="46CB0EE7" w:rsidR="0067606D" w:rsidRPr="00B83447" w:rsidRDefault="0067606D" w:rsidP="0067606D">
      <w:pPr>
        <w:pStyle w:val="Brdtext"/>
      </w:pPr>
      <w:r w:rsidRPr="00B83447">
        <w:t>Syftet med förslaget är att ta ytterligare ett steg i avskaffandet av reklamskatten. Ett alternativ vore att inte ta något steg alls. Ett annat alternativ vore att avskaffa hela reklamskatten 2020.</w:t>
      </w:r>
    </w:p>
    <w:p w14:paraId="00991B17" w14:textId="0E864A1E" w:rsidR="0067606D" w:rsidRPr="00B83447" w:rsidRDefault="0067606D" w:rsidP="0067606D">
      <w:pPr>
        <w:pStyle w:val="Brdtextmedindrag"/>
      </w:pPr>
      <w:r w:rsidRPr="00B83447">
        <w:t>Det bedöms vara angeläget att det stegvisa avskaffandet av reklamskatten fortsätter, i enlighet med vad riksdagen har tillkännagett. Statens intäkter från reklamskatt uppgick 2018 till ca 150</w:t>
      </w:r>
      <w:r>
        <w:t> </w:t>
      </w:r>
      <w:r w:rsidRPr="00B83447">
        <w:t>miljoner</w:t>
      </w:r>
      <w:r>
        <w:t> </w:t>
      </w:r>
      <w:r w:rsidRPr="00B83447">
        <w:t>kronor. Med hänsyn till det ekonomiska läget och behovet av andra angelägna åtgärder finns det dock inte utrymme för ett fullständigt avskaffande 2020.</w:t>
      </w:r>
    </w:p>
    <w:p w14:paraId="265EA4CE" w14:textId="645A5B7C" w:rsidR="0067606D" w:rsidRDefault="0067606D" w:rsidP="0067606D">
      <w:pPr>
        <w:pStyle w:val="Brdtextmedindrag"/>
      </w:pPr>
      <w:r w:rsidRPr="00B83447">
        <w:t>Det bedöms inte finnas skäl att ta särskild hänsyn beträffande valet av ikraftträdandedatum. Det bedöms lämpligt att ändringarna träder i kraft i samband med ett årsskifte.</w:t>
      </w:r>
    </w:p>
    <w:p w14:paraId="461BCC72" w14:textId="006F9D6E" w:rsidR="0067606D" w:rsidRDefault="0067606D" w:rsidP="0067606D">
      <w:pPr>
        <w:pStyle w:val="Rubrik5utannumrering"/>
      </w:pPr>
      <w:r>
        <w:t>Offentligfinansiella effekter</w:t>
      </w:r>
    </w:p>
    <w:p w14:paraId="54F72C5F" w14:textId="74C66990" w:rsidR="0067606D" w:rsidRDefault="0067606D" w:rsidP="0067606D">
      <w:pPr>
        <w:pStyle w:val="Brdtext"/>
      </w:pPr>
      <w:r w:rsidRPr="00E03D28">
        <w:t>Förslagen medför minskade årliga skatteintäkter för staten om ca 14</w:t>
      </w:r>
      <w:r>
        <w:t>,5 </w:t>
      </w:r>
      <w:r w:rsidRPr="00E03D28">
        <w:t>miljoner</w:t>
      </w:r>
      <w:r>
        <w:t> </w:t>
      </w:r>
      <w:r w:rsidRPr="00E03D28">
        <w:t>kronor brutto och ca 11</w:t>
      </w:r>
      <w:r>
        <w:t>,5 </w:t>
      </w:r>
      <w:r w:rsidRPr="00E03D28">
        <w:t>miljoner kronor netto. Skillnaden mellan brutto och netto utgörs av en positiv effekt på statens bolagsskatteintäkter. Dessa intäkter beräknas öka som en konsekvens av att förslaget förväntas stärka berörda företags resultat, allt annat lika.</w:t>
      </w:r>
    </w:p>
    <w:p w14:paraId="000ACABB" w14:textId="75EE83CF" w:rsidR="0067606D" w:rsidRDefault="0067606D" w:rsidP="0067606D">
      <w:pPr>
        <w:pStyle w:val="Rubrik5utannumrering"/>
      </w:pPr>
      <w:r>
        <w:t>Effekter för företag och andra skattskyldiga</w:t>
      </w:r>
    </w:p>
    <w:p w14:paraId="26EE140D" w14:textId="427E427C" w:rsidR="0067606D" w:rsidRPr="00E03D28" w:rsidRDefault="0067606D" w:rsidP="0067606D">
      <w:pPr>
        <w:pStyle w:val="Brdtext"/>
      </w:pPr>
      <w:r w:rsidRPr="00E03D28">
        <w:t>Enligt uppgift från Skatteverket uppg</w:t>
      </w:r>
      <w:r>
        <w:t>ick</w:t>
      </w:r>
      <w:r w:rsidRPr="00E03D28">
        <w:t xml:space="preserve"> antalet skattskyldiga för reklamskatt 2018 till ca 3</w:t>
      </w:r>
      <w:r>
        <w:t> </w:t>
      </w:r>
      <w:r w:rsidRPr="00E03D28">
        <w:t>900, varav en mycket stor del bestod av idrotts</w:t>
      </w:r>
      <w:r>
        <w:softHyphen/>
      </w:r>
      <w:r w:rsidRPr="00E03D28">
        <w:t>föreningar och mindre företag.</w:t>
      </w:r>
    </w:p>
    <w:p w14:paraId="1684057A" w14:textId="2CB7418F" w:rsidR="0067606D" w:rsidRPr="00E03D28" w:rsidRDefault="0067606D" w:rsidP="0067606D">
      <w:pPr>
        <w:pStyle w:val="Brdtextmedindrag"/>
      </w:pPr>
      <w:r w:rsidRPr="00E03D28">
        <w:t>Den föreslagna sänkningen av reklam</w:t>
      </w:r>
      <w:r>
        <w:softHyphen/>
      </w:r>
      <w:r w:rsidRPr="00E03D28">
        <w:t>skattesatsen medför positiva effekter för samtliga skattskyldiga som betalar reklamskatt, då dessa behöver betala mindre reklamskatt efter förändringarna. Exempelvis får en skattskyldig som i dag betalar 5</w:t>
      </w:r>
      <w:r>
        <w:t> </w:t>
      </w:r>
      <w:r w:rsidRPr="00E03D28">
        <w:t>000</w:t>
      </w:r>
      <w:r>
        <w:t> </w:t>
      </w:r>
      <w:r w:rsidRPr="00E03D28">
        <w:t>kronor per år i reklamskatt (med skattesatsen 7,65</w:t>
      </w:r>
      <w:r>
        <w:t> </w:t>
      </w:r>
      <w:r w:rsidRPr="00E03D28">
        <w:t>procent) en sänkning av skatten med 490</w:t>
      </w:r>
      <w:r>
        <w:t> </w:t>
      </w:r>
      <w:r w:rsidRPr="00E03D28">
        <w:t xml:space="preserve">kronor per år </w:t>
      </w:r>
      <w:r>
        <w:t>fr.o.m.</w:t>
      </w:r>
      <w:r w:rsidRPr="00E03D28">
        <w:t xml:space="preserve"> 2020. En skattskyldig som i dag betalar 10</w:t>
      </w:r>
      <w:r>
        <w:t> </w:t>
      </w:r>
      <w:r w:rsidRPr="00E03D28">
        <w:t>000</w:t>
      </w:r>
      <w:r>
        <w:t> </w:t>
      </w:r>
      <w:r w:rsidRPr="00E03D28">
        <w:t>kronor per år i reklamskatt erhåller en sänkning av skatten med 980</w:t>
      </w:r>
      <w:r>
        <w:t> </w:t>
      </w:r>
      <w:r w:rsidRPr="00E03D28">
        <w:t xml:space="preserve">kronor per år. </w:t>
      </w:r>
    </w:p>
    <w:p w14:paraId="61D2C91F" w14:textId="311C6F87" w:rsidR="0067606D" w:rsidRPr="00E03D28" w:rsidRDefault="0067606D" w:rsidP="0067606D">
      <w:pPr>
        <w:pStyle w:val="Brdtextmedindrag"/>
      </w:pPr>
      <w:r w:rsidRPr="00E03D28">
        <w:lastRenderedPageBreak/>
        <w:t>Höjningen av redovisningsgränsen beräknas leda till att ca 400</w:t>
      </w:r>
      <w:r>
        <w:t> </w:t>
      </w:r>
      <w:r w:rsidRPr="00E03D28">
        <w:t>skattskyldiga inte längre kommer att vara redovisningsskyldiga för reklamskatt (och därmed inte heller behöver betala någon reklamskatt). Dessa bedöms utgöras av idrottsföreningar samt mindre företag. Förslaget leder därmed till minskade kostnader och minskad administrativ börda för idrotts</w:t>
      </w:r>
      <w:r>
        <w:softHyphen/>
      </w:r>
      <w:r w:rsidRPr="00E03D28">
        <w:t>föreningar och mindre företag som inte längre behöver redovisa och betala in reklamskatt.</w:t>
      </w:r>
    </w:p>
    <w:p w14:paraId="5A4380AD" w14:textId="5CE5D37A" w:rsidR="0067606D" w:rsidRDefault="0067606D" w:rsidP="0067606D">
      <w:pPr>
        <w:pStyle w:val="Brdtextmedindrag"/>
      </w:pPr>
      <w:r w:rsidRPr="00E03D28">
        <w:t>Förslaget är inte av den storlek att det ger en betydande påverkan på konkurrensförhållandena för berörda företag. Någon särskild anpassning av förslaget med hänsyn till små företag har inte ansetts behövas.</w:t>
      </w:r>
    </w:p>
    <w:p w14:paraId="77EEC5EF" w14:textId="30C3D2CA" w:rsidR="0067606D" w:rsidRDefault="0067606D" w:rsidP="0067606D">
      <w:pPr>
        <w:pStyle w:val="Rubrik5utannumrering"/>
      </w:pPr>
      <w:r>
        <w:t>Effekter för myndigheter och allmänna förvaltningsdomstolar</w:t>
      </w:r>
    </w:p>
    <w:p w14:paraId="3A0A28A3" w14:textId="0E5E6476" w:rsidR="0067606D" w:rsidRDefault="0067606D" w:rsidP="0067606D">
      <w:pPr>
        <w:pStyle w:val="Brdtext"/>
      </w:pPr>
      <w:r>
        <w:t>Förslaget uppskattas i begränsad omfattning medföra initiala ökade kostnader för Skatteverket för anpassning till nya nivåer på skattesatser och redovisningsgränser. Den administrativa bördan för Skatteverket minskar i gengäld något genom att antalet redovisningsskyldiga för reklamskatt minskar till följd av att gränsen för redovisnings</w:t>
      </w:r>
      <w:r>
        <w:softHyphen/>
        <w:t>skyldighet höjs. Samtidigt uppkommer inledningsvis en något ökad administration för Skatteverket för att åtgärda omedvetna fel i skattskyldigas redovisning med anledning av förändringarna, samt för att gallra ut vilka som inte längre ska vara skattskyldiga. Några speciella informationsinsatser utöver vad som normalt krävs vid regeländringar bedöms inte behövas.</w:t>
      </w:r>
    </w:p>
    <w:p w14:paraId="32C5CD2F" w14:textId="6A9ED064" w:rsidR="0067606D" w:rsidRDefault="0067606D" w:rsidP="0067606D">
      <w:pPr>
        <w:pStyle w:val="Brdtextmedindrag"/>
      </w:pPr>
      <w:r>
        <w:t>Tillkommande kostnader för Skatteverket ska hanteras inom befintliga ekonomiska ramar.</w:t>
      </w:r>
    </w:p>
    <w:p w14:paraId="637A5849" w14:textId="3448D567" w:rsidR="0067606D" w:rsidRPr="00E03D28" w:rsidRDefault="0067606D">
      <w:pPr>
        <w:pStyle w:val="Brdtextmedindrag"/>
      </w:pPr>
      <w:r>
        <w:t>Förslaget bedöms inte påverka antalet mål eller arbetsbelastningen i de allmänna förvaltnings</w:t>
      </w:r>
      <w:r>
        <w:softHyphen/>
        <w:t>domstolarna och inte heller medföra några ökade kostnader för andra myndigheter.</w:t>
      </w:r>
    </w:p>
    <w:p w14:paraId="661CD4F2" w14:textId="7BDBF04E" w:rsidR="0067606D" w:rsidRDefault="0067606D" w:rsidP="0067606D">
      <w:pPr>
        <w:pStyle w:val="Rubrik5utannumrering"/>
      </w:pPr>
      <w:r>
        <w:t>Effekter i övrigt</w:t>
      </w:r>
    </w:p>
    <w:p w14:paraId="7DFEE264" w14:textId="27AC8497" w:rsidR="0067606D" w:rsidRPr="00626DFC" w:rsidRDefault="0067606D" w:rsidP="0067606D">
      <w:pPr>
        <w:pStyle w:val="Brdtext"/>
      </w:pPr>
      <w:r w:rsidRPr="00235B49">
        <w:t>Förslaget bedöms inte ha påverkan på det kommunala självstyret, sysselsättningen, den ekonomiska jämställdheten, den ekonomiska jämlikheten</w:t>
      </w:r>
      <w:r>
        <w:t>,</w:t>
      </w:r>
      <w:r w:rsidRPr="00235B49">
        <w:t xml:space="preserve"> miljön, integrationen</w:t>
      </w:r>
      <w:r>
        <w:t xml:space="preserve"> eller</w:t>
      </w:r>
      <w:r w:rsidRPr="00235B49">
        <w:t xml:space="preserve"> brottsligheten. Förslaget bedöms vara förenligt med EU-rätten.</w:t>
      </w:r>
    </w:p>
    <w:p w14:paraId="3415B629" w14:textId="6E27F043" w:rsidR="0067606D" w:rsidRDefault="0067606D" w:rsidP="0067606D">
      <w:pPr>
        <w:pStyle w:val="Rubrik2"/>
      </w:pPr>
      <w:bookmarkStart w:id="483" w:name="_Toc19298948"/>
      <w:r>
        <w:t>Skatt på plastbärkassar</w:t>
      </w:r>
      <w:bookmarkEnd w:id="483"/>
    </w:p>
    <w:p w14:paraId="57AD9B36" w14:textId="77777777" w:rsidR="0067606D" w:rsidRDefault="0067606D" w:rsidP="0067606D">
      <w:pPr>
        <w:pStyle w:val="Brdtextmedindrag"/>
        <w:keepNext/>
        <w:keepLines/>
        <w:pBdr>
          <w:top w:val="single" w:sz="24" w:space="0" w:color="808080"/>
        </w:pBdr>
        <w:spacing w:before="20" w:line="140" w:lineRule="exact"/>
      </w:pPr>
    </w:p>
    <w:p w14:paraId="3A284EC5" w14:textId="4587DF8F" w:rsidR="0067606D" w:rsidRPr="00C0621B" w:rsidRDefault="0067606D" w:rsidP="0067606D">
      <w:pPr>
        <w:pStyle w:val="Brdtext"/>
        <w:keepNext/>
        <w:keepLines/>
        <w:rPr>
          <w:szCs w:val="22"/>
        </w:rPr>
      </w:pPr>
      <w:r>
        <w:rPr>
          <w:b/>
        </w:rPr>
        <w:t>Regeringens </w:t>
      </w:r>
      <w:r w:rsidRPr="00061F6B">
        <w:rPr>
          <w:b/>
        </w:rPr>
        <w:t>bedömning:</w:t>
      </w:r>
      <w:r w:rsidRPr="00C0621B">
        <w:rPr>
          <w:szCs w:val="22"/>
        </w:rPr>
        <w:t xml:space="preserve"> </w:t>
      </w:r>
      <w:r w:rsidRPr="0006768A">
        <w:rPr>
          <w:szCs w:val="22"/>
        </w:rPr>
        <w:t>En skatt på plastbärkassar bör införas. Skatten bör kunna tas ut från och med den 1</w:t>
      </w:r>
      <w:r>
        <w:rPr>
          <w:szCs w:val="22"/>
        </w:rPr>
        <w:t xml:space="preserve"> </w:t>
      </w:r>
      <w:r w:rsidRPr="0006768A">
        <w:rPr>
          <w:szCs w:val="22"/>
        </w:rPr>
        <w:t>maj 2020.</w:t>
      </w:r>
    </w:p>
    <w:p w14:paraId="3762A17A" w14:textId="77777777" w:rsidR="0067606D" w:rsidRDefault="0067606D" w:rsidP="0067606D">
      <w:pPr>
        <w:pStyle w:val="Brdtextmedindrag"/>
        <w:keepNext/>
        <w:keepLines/>
        <w:pBdr>
          <w:bottom w:val="single" w:sz="24" w:space="0" w:color="808080"/>
        </w:pBdr>
        <w:spacing w:after="60" w:line="180" w:lineRule="exact"/>
      </w:pPr>
    </w:p>
    <w:p w14:paraId="5DD98ADA" w14:textId="77777777" w:rsidR="0067606D" w:rsidRDefault="0067606D" w:rsidP="0067606D">
      <w:pPr>
        <w:pStyle w:val="Brdtextmedindrag"/>
        <w:keepNext/>
        <w:keepLines/>
      </w:pPr>
    </w:p>
    <w:p w14:paraId="685A0FE1" w14:textId="735DD2A3" w:rsidR="0067606D" w:rsidRDefault="0067606D" w:rsidP="0067606D">
      <w:pPr>
        <w:pStyle w:val="Brdtextmedindrag"/>
      </w:pPr>
      <w:r w:rsidRPr="006E5C54">
        <w:rPr>
          <w:b/>
        </w:rPr>
        <w:t>Skälen</w:t>
      </w:r>
      <w:r>
        <w:rPr>
          <w:b/>
        </w:rPr>
        <w:t> </w:t>
      </w:r>
      <w:r w:rsidRPr="006E5C54">
        <w:rPr>
          <w:b/>
        </w:rPr>
        <w:t>för</w:t>
      </w:r>
      <w:r>
        <w:rPr>
          <w:b/>
        </w:rPr>
        <w:t> </w:t>
      </w:r>
      <w:r w:rsidRPr="006E5C54">
        <w:rPr>
          <w:b/>
        </w:rPr>
        <w:t>regeringens</w:t>
      </w:r>
      <w:r>
        <w:rPr>
          <w:b/>
        </w:rPr>
        <w:t> </w:t>
      </w:r>
      <w:r w:rsidRPr="006E5C54">
        <w:rPr>
          <w:b/>
        </w:rPr>
        <w:t>bedömning:</w:t>
      </w:r>
      <w:r>
        <w:t xml:space="preserve"> Enligt statistik från Naturvårdsverket omsattes totalt 1 020 miljoner tunna (väggtjocklek under 50 mikrometer) och 67 miljoner tjocka plast</w:t>
      </w:r>
      <w:r>
        <w:softHyphen/>
        <w:t>bärkassar på den svenska marknaden år 2018. Den nuvarande förbrukningsnivån leder till ett ineffektivt utnyttjande av resurser och betydande nedskräpning, som i sin tur leder till spridning av mikroplaster i naturen. Enligt Europa</w:t>
      </w:r>
      <w:r>
        <w:softHyphen/>
        <w:t>parlamentets och rådets direktiv 94/62/EG av den 20 december 1994 om förpackningar och förpackningsavfall (förpackningsdirektivet) åligger det Sverige att vidta åtgärder för att säker</w:t>
      </w:r>
      <w:r>
        <w:softHyphen/>
        <w:t xml:space="preserve">ställa att den årliga förbrukningsnivån inte överskrider 40 tunna plastbärkassar per person senast den 31 december 2025. </w:t>
      </w:r>
    </w:p>
    <w:p w14:paraId="0459110A" w14:textId="7166B52B" w:rsidR="0067606D" w:rsidRDefault="0067606D" w:rsidP="0067606D">
      <w:pPr>
        <w:pStyle w:val="Brdtextmedindrag"/>
      </w:pPr>
      <w:r>
        <w:t>Regeringen bedömer att Sverige utan ytterligare styrmedel inte kommer att klara de kvantitativa mål som följer av förpacknings</w:t>
      </w:r>
      <w:r>
        <w:softHyphen/>
        <w:t xml:space="preserve">direktivet. Det lämpligaste styrmedlet i syfte att minska förbrukningen av plastbärkassar är enligt regeringen en punktskatt. Skatten bör tas ut av den som yrkesmässigt tillverkar, för in eller importerar plastkassar avsedda för att konsumenter inom handeln ska kunna packa eller bära varor. Plastbärkassar avsedda för varaktigt bruk bör dock inte omfattas av skatten. Från skattskyldighet bör undantas införsel, mottagande och import som sker med maximalt 40 plastbärkassar per tillfälle. Det bör vidare införas ett system med godkända lagerhållare som får uppskjuten beskattning i likhet med annan punktskattelagstiftning. </w:t>
      </w:r>
    </w:p>
    <w:p w14:paraId="67A8486D" w14:textId="4BCB9BF6" w:rsidR="0067606D" w:rsidRDefault="0067606D" w:rsidP="0067606D">
      <w:pPr>
        <w:pStyle w:val="Brdtextmedindrag"/>
      </w:pPr>
      <w:r>
        <w:t xml:space="preserve">Skattenivån bör vara så hög att den bidrar till att Sverige når det kvantitativa mål som följer av förpackningsdirektivet. Skatten bör därför uppgå till tre kronor per plastbärkasse. Vissa mindre och tunnare påsar av sådan typ som huvudsakligen används inom dagligvaruhandeln för att konsumenter ska kunna förpacka livsmedel i lösvikt bör dock omfattas av en lägre skattesats. För plastbärkassar med en väggtjocklek som understiger 15 mikrometer och en volym som inte överstiger fem liter bör skatten därför uppgå till 30 öre per plastbärkasse.  </w:t>
      </w:r>
    </w:p>
    <w:p w14:paraId="708F837C" w14:textId="2F3779BC" w:rsidR="0067606D" w:rsidRDefault="0067606D" w:rsidP="0067606D">
      <w:pPr>
        <w:pStyle w:val="Brdtextmedindrag"/>
      </w:pPr>
      <w:r>
        <w:lastRenderedPageBreak/>
        <w:t>Det kommande förslaget bedöms öka statens skatteintäkter med 2,08 miljarder kronor för 2020 (delårseffekt) och därefter 2,76 miljarder kronor årligen.</w:t>
      </w:r>
    </w:p>
    <w:p w14:paraId="0040B0B3" w14:textId="25117757" w:rsidR="0067606D" w:rsidRDefault="0067606D" w:rsidP="0067606D">
      <w:pPr>
        <w:pStyle w:val="Brdtextmedindrag"/>
      </w:pPr>
      <w:r>
        <w:t>Finansdepartementet har i juni 2019 remitterat ett förslag om skatt på plastbärkassar. Regeringen avser att under 2019 lämna ett förslag till lagstiftning. Skatten bör kunna tas ut fr.o.m. den 1 maj 2020.</w:t>
      </w:r>
    </w:p>
    <w:p w14:paraId="6AC4E555" w14:textId="77777777" w:rsidR="0067606D" w:rsidRDefault="0067606D" w:rsidP="0067606D">
      <w:pPr>
        <w:pStyle w:val="Rubrik2"/>
      </w:pPr>
      <w:bookmarkStart w:id="484" w:name="_Toc19298949"/>
      <w:r>
        <w:t>Utökad beskattning av utländska säljare avseende kemikalieskatt</w:t>
      </w:r>
      <w:bookmarkEnd w:id="484"/>
    </w:p>
    <w:p w14:paraId="0A6F24D5" w14:textId="2A1BFD8D" w:rsidR="0067606D" w:rsidRDefault="0067606D" w:rsidP="0067606D">
      <w:pPr>
        <w:pStyle w:val="Brdtext"/>
      </w:pPr>
      <w:r>
        <w:t>I lagen (2016:1067) om skatt på kemikalier i viss elektronik är i dag försäljning från utländska säljare direkt till svenska konsumenter undan</w:t>
      </w:r>
      <w:r>
        <w:softHyphen/>
        <w:t xml:space="preserve">tagen beskattning om vissa krav uppfylls. I propositionen Vårändringsbudget för 2019 (prop. 2018/19:99) angavs att det är angeläget att skatt tas ut även vid de aktuella försäljningarna och att det framöver bör övervägas om och i vilken utsträckning detta är möjligt. </w:t>
      </w:r>
    </w:p>
    <w:p w14:paraId="21EF2617" w14:textId="335CF0CC" w:rsidR="0067606D" w:rsidRDefault="0067606D" w:rsidP="0067606D">
      <w:pPr>
        <w:pStyle w:val="Brdtextmedindrag"/>
      </w:pPr>
      <w:r>
        <w:t>Undantaget motiverades vid införandet av skatten främst med de stora praktiska problemen att upprätthålla en fungerande beskattning i dessa situationer. Undantaget har kritiserats av bl.a. flera branschorganisationer och företag. Det har även inkommit en anmälan från en bransch</w:t>
      </w:r>
      <w:r>
        <w:softHyphen/>
        <w:t xml:space="preserve">organisation till Europeiska kommissionen om att undantaget skulle kunna utgöra otillåtet statsstöd. Regeringens bedömning är att undantaget inte utgör otillåtet statsstöd, men har förståelse för de principiella invändningarna mot att utländska handlare i dessa fall beskattas annorlunda än svenska och anser fortfarande att det är angeläget att skatt tas ut även vid de aktuella försäljningarna. Under 2019 kommer därför en promemoria med förslag på hur en sådan förändring kan utformas att tas fram. </w:t>
      </w:r>
    </w:p>
    <w:p w14:paraId="50891349" w14:textId="1E4E6FB2" w:rsidR="0067606D" w:rsidRPr="006A4562" w:rsidRDefault="0067606D" w:rsidP="0067606D">
      <w:pPr>
        <w:pStyle w:val="Rubrik2"/>
      </w:pPr>
      <w:bookmarkStart w:id="485" w:name="_Toc19298950"/>
      <w:r>
        <w:t>K</w:t>
      </w:r>
      <w:r w:rsidRPr="006A4562">
        <w:t xml:space="preserve">onsekvenser av </w:t>
      </w:r>
      <w:r>
        <w:t xml:space="preserve">obeskattad </w:t>
      </w:r>
      <w:r w:rsidRPr="006A4562">
        <w:t>tobak</w:t>
      </w:r>
      <w:bookmarkEnd w:id="485"/>
    </w:p>
    <w:p w14:paraId="60E4704E" w14:textId="12E6E1D7" w:rsidR="0067606D" w:rsidRPr="00270AF7" w:rsidRDefault="0067606D" w:rsidP="0067606D">
      <w:pPr>
        <w:pStyle w:val="Brdtext"/>
      </w:pPr>
      <w:r w:rsidRPr="00270AF7">
        <w:t>I rådets direktiv 2011/64/EU av den 21</w:t>
      </w:r>
      <w:r>
        <w:t> </w:t>
      </w:r>
      <w:r w:rsidRPr="00270AF7">
        <w:t>juni 2011 om strukturen och skattesatserna för punkt</w:t>
      </w:r>
      <w:r>
        <w:softHyphen/>
      </w:r>
      <w:r w:rsidRPr="00270AF7">
        <w:t>skatten på tobaksvaror harmoniseras beskatt</w:t>
      </w:r>
      <w:r>
        <w:softHyphen/>
      </w:r>
      <w:r w:rsidRPr="00270AF7">
        <w:t>ningen av cigaretter, cigarrer, cigariller och röktobak. Utöver dessa tobaksprodukter finns</w:t>
      </w:r>
      <w:r w:rsidRPr="00270AF7" w:rsidDel="0098094A">
        <w:t xml:space="preserve"> i Sverige</w:t>
      </w:r>
      <w:r w:rsidRPr="00270AF7">
        <w:t xml:space="preserve"> även nationella skatter på snus och </w:t>
      </w:r>
      <w:r w:rsidRPr="00270AF7">
        <w:t>tuggtobak. Tobak som inte ingår i någon av dessa produkter beskattas inte. Det rör sig oftast om obehandlad tobak, ibland kallad ”råtobak”</w:t>
      </w:r>
      <w:r w:rsidRPr="00270AF7" w:rsidDel="0098094A">
        <w:t xml:space="preserve"> även om det inte är ett skatterättsligt begrepp</w:t>
      </w:r>
      <w:r w:rsidRPr="00270AF7">
        <w:t xml:space="preserve">, men kan även vara exempelvis vissa former av rester från produktion av tobaksprodukter. Sådan tobak kan inte konsumeras som den är utan används främst för att tillverka andra tobaksvaror. Eftersom sådan tobak inte beskattas blir gränsdragningen mot beskattad tobak mycket viktig. Den gränsdragning som i praktiken blir den svåraste är den mellan skattefri råtobak och skattepliktig röktobak. </w:t>
      </w:r>
    </w:p>
    <w:p w14:paraId="69992ADB" w14:textId="4BA9E62D" w:rsidR="0067606D" w:rsidRPr="00270AF7" w:rsidRDefault="0067606D" w:rsidP="0067606D">
      <w:pPr>
        <w:pStyle w:val="Brdtextmedindrag"/>
      </w:pPr>
      <w:r w:rsidRPr="00270AF7">
        <w:t>För att tobak ska anses vara skattepliktig röktobak krävs det normalt dels att den ska ha ”skurits eller på annat sätt strimlats, tvinnats eller pressats till kakor”, dels att den ”går att röka utan ytterligare industriell beredning”. Delar av dessa krav har tolkats av EU-domstolen i en dom den 6 april 2017 i mål C-638/15, den s.k. Eko-Tabak-domen. EU-domstolen uttalade sig i domen bl.a. om vad som utgör röktobak och vad ”skurits”, ”strimlats” och ”industriell beredning” innebär. Domen har dock tolkats på skilda sätt i olika EU-länder och rättsläget inom EU kan snarast sägas vara mer oklart efter domen än innan. Även inom svensk rätt har diskuterats hur domen ska tolkas. När det gäller begreppet ”går att röka utan ytterligare industriell beredning” innehåller det ett bedömningsmoment</w:t>
      </w:r>
      <w:r>
        <w:t>.</w:t>
      </w:r>
      <w:r w:rsidRPr="00270AF7">
        <w:t xml:space="preserve"> </w:t>
      </w:r>
      <w:r>
        <w:t>Bedömningen kan</w:t>
      </w:r>
      <w:r w:rsidRPr="00270AF7">
        <w:t xml:space="preserve"> </w:t>
      </w:r>
      <w:r>
        <w:t>delvis</w:t>
      </w:r>
      <w:r w:rsidRPr="00270AF7">
        <w:t xml:space="preserve"> påverkas av vilken testmetod som används</w:t>
      </w:r>
      <w:r>
        <w:t>, även om ett test i sig inte är avgörande för om viss tobak anses rökbar</w:t>
      </w:r>
      <w:r w:rsidRPr="00270AF7">
        <w:t xml:space="preserve">. </w:t>
      </w:r>
      <w:r>
        <w:t>Dessutom</w:t>
      </w:r>
      <w:r w:rsidRPr="00270AF7">
        <w:t xml:space="preserve"> kan även vissa restprodukter från tillverkning av tobaks</w:t>
      </w:r>
      <w:r w:rsidRPr="00270AF7">
        <w:softHyphen/>
        <w:t xml:space="preserve">produkter ses som röktobak om de går att röka och ”bjuds ut till detaljförsäljning”. Även detta begrepp innehåller ett bedömningsmoment. Sammantaget finns det vissa svårigheter och oklarheter kring gränsdragningen mellan skattepliktig röktobak och sådan tobak som inte omfattas av beskattning. </w:t>
      </w:r>
    </w:p>
    <w:p w14:paraId="13826BE3" w14:textId="076E2E24" w:rsidR="0067606D" w:rsidRPr="00270AF7" w:rsidRDefault="0067606D" w:rsidP="0067606D">
      <w:pPr>
        <w:pStyle w:val="Brdtextmedindrag"/>
      </w:pPr>
      <w:r w:rsidRPr="00270AF7">
        <w:t>Under de senaste åren har flera problem som orsakas av dessa oklarheter uppmärksammats. Något förenklat kan dessa problem delas in i tre huvudgrupper. Den första är att mindre seriösa aktörer för in och säljer röktobak i Sverige men anger att den är råtobak för att undgå beskattning. Tobaken kan i så fall säljas till en bråkdel av priset för röktobak. Oklarheterna kring gräns</w:t>
      </w:r>
      <w:r>
        <w:softHyphen/>
      </w:r>
      <w:r w:rsidRPr="00270AF7">
        <w:t xml:space="preserve">dragningen innebär att det kan krävas långdragna processer för att avgöra om tobaken ska beskattas eller inte. Den andra gruppen problem rör tobak som förs in i Sverige för att användas i legal </w:t>
      </w:r>
      <w:r w:rsidRPr="00270AF7">
        <w:lastRenderedPageBreak/>
        <w:t>snustillverkning. Oklarheterna kring gräns</w:t>
      </w:r>
      <w:r>
        <w:softHyphen/>
      </w:r>
      <w:r w:rsidRPr="00270AF7">
        <w:t xml:space="preserve">dragningen har i vissa fall inneburit att tobak som tidigare har klassificerats som råtobak nu har klassificerats som skattepliktig röktobak. Det innebär en risk för dubbelbeskattning eftersom råvaran för snustillverkningen </w:t>
      </w:r>
      <w:r>
        <w:t>under vissa omständigheter kan</w:t>
      </w:r>
      <w:r w:rsidRPr="00270AF7">
        <w:t xml:space="preserve"> beskattas och det färdiga snuset sedan beskattas igen. Det finns i</w:t>
      </w:r>
      <w:r>
        <w:t xml:space="preserve"> </w:t>
      </w:r>
      <w:r w:rsidRPr="00270AF7">
        <w:t>dag inte någon möjlighet till återbetalning av den skatt som har betal</w:t>
      </w:r>
      <w:r>
        <w:t>a</w:t>
      </w:r>
      <w:r w:rsidRPr="00270AF7">
        <w:t>ts för röktobak om den används för snustillverkning. Den sista gruppen rör fall då råtobak lagligen har förts in i Sverige men sedan används för yrkesmässig tillverkning av tobaksprodukter utan att skatt betalas. Om en privatperson exempelvis använder råtobak för att tillverka cigaretter för eget bruk uppkommer ingen skattskyldighet. Men om tillverkningen är yrkesmässig ska skatt betalas för de färdiga cigaretterna. I de här fallen är det inte gräns</w:t>
      </w:r>
      <w:r>
        <w:softHyphen/>
      </w:r>
      <w:r w:rsidRPr="00270AF7">
        <w:t>dragningen som sådan som orsakar problem, utan problemen uppkommer av att den obeskattade råtobaken underlättar för oseriösa aktörer att försöka kringgå skattskyldigheten vid till</w:t>
      </w:r>
      <w:r>
        <w:softHyphen/>
      </w:r>
      <w:r w:rsidRPr="00270AF7">
        <w:t>verkningen av tobaksvaror.</w:t>
      </w:r>
    </w:p>
    <w:p w14:paraId="00846F26" w14:textId="406BC673" w:rsidR="0067606D" w:rsidRPr="00115A82" w:rsidRDefault="0067606D" w:rsidP="0067606D">
      <w:pPr>
        <w:pStyle w:val="Brdtextmedindrag"/>
      </w:pPr>
      <w:r w:rsidRPr="00270AF7">
        <w:t xml:space="preserve">Regeringen avser att </w:t>
      </w:r>
      <w:r>
        <w:t xml:space="preserve">bereda frågan och vid behov </w:t>
      </w:r>
      <w:r w:rsidRPr="00270AF7">
        <w:t>återkomma med förslag på hur dessa förhållanden kan åtgärdas.</w:t>
      </w:r>
      <w:r>
        <w:t xml:space="preserve"> </w:t>
      </w:r>
    </w:p>
    <w:p w14:paraId="35CD56AC" w14:textId="5C42E690" w:rsidR="0067606D" w:rsidRPr="00074E69" w:rsidRDefault="0067606D" w:rsidP="0067606D">
      <w:pPr>
        <w:pStyle w:val="RubrikOmrde"/>
      </w:pPr>
      <w:bookmarkStart w:id="486" w:name="_Toc19298951"/>
      <w:r>
        <w:t>Skatt på konsumtion m.m. – mervärdesskatt</w:t>
      </w:r>
      <w:bookmarkEnd w:id="486"/>
    </w:p>
    <w:p w14:paraId="389CDD14" w14:textId="37E95166" w:rsidR="0067606D" w:rsidRDefault="0067606D" w:rsidP="0067606D">
      <w:pPr>
        <w:pStyle w:val="Rubrik2"/>
        <w:spacing w:before="0"/>
      </w:pPr>
      <w:bookmarkStart w:id="487" w:name="_Toc19298952"/>
      <w:r>
        <w:t>E-handelspaketet för mervärdesskatt</w:t>
      </w:r>
      <w:bookmarkEnd w:id="487"/>
    </w:p>
    <w:p w14:paraId="3B781C57" w14:textId="77777777" w:rsidR="0067606D" w:rsidRDefault="0067606D" w:rsidP="0067606D">
      <w:pPr>
        <w:pStyle w:val="Brdtextmedindrag"/>
        <w:keepNext/>
        <w:keepLines/>
        <w:pBdr>
          <w:top w:val="single" w:sz="24" w:space="0" w:color="808080"/>
        </w:pBdr>
        <w:spacing w:before="20" w:line="140" w:lineRule="exact"/>
      </w:pPr>
    </w:p>
    <w:p w14:paraId="09E41930" w14:textId="57A30780" w:rsidR="0067606D" w:rsidRPr="00C0621B" w:rsidRDefault="0067606D" w:rsidP="0067606D">
      <w:pPr>
        <w:pStyle w:val="Brdtext"/>
        <w:keepNext/>
        <w:keepLines/>
        <w:rPr>
          <w:szCs w:val="22"/>
        </w:rPr>
      </w:pPr>
      <w:r>
        <w:rPr>
          <w:b/>
        </w:rPr>
        <w:t>Regeringens </w:t>
      </w:r>
      <w:r w:rsidRPr="00061F6B">
        <w:rPr>
          <w:b/>
        </w:rPr>
        <w:t>bedömning:</w:t>
      </w:r>
      <w:r w:rsidRPr="00C0621B">
        <w:rPr>
          <w:szCs w:val="22"/>
        </w:rPr>
        <w:t xml:space="preserve"> </w:t>
      </w:r>
      <w:r>
        <w:rPr>
          <w:szCs w:val="22"/>
        </w:rPr>
        <w:t>Ändrade mervärdes</w:t>
      </w:r>
      <w:r>
        <w:rPr>
          <w:szCs w:val="22"/>
        </w:rPr>
        <w:softHyphen/>
        <w:t>skatteregler för e-handel mellan företag och konsumenter, det andra steget i det s.k. e</w:t>
      </w:r>
      <w:r>
        <w:rPr>
          <w:szCs w:val="22"/>
        </w:rPr>
        <w:noBreakHyphen/>
        <w:t>handelspaketet, bör införas från den 1 januari 2021.</w:t>
      </w:r>
    </w:p>
    <w:p w14:paraId="0EA70947" w14:textId="77777777" w:rsidR="0067606D" w:rsidRDefault="0067606D" w:rsidP="0067606D">
      <w:pPr>
        <w:pStyle w:val="Brdtextmedindrag"/>
        <w:keepNext/>
        <w:keepLines/>
        <w:pBdr>
          <w:bottom w:val="single" w:sz="24" w:space="0" w:color="808080"/>
        </w:pBdr>
        <w:spacing w:after="60" w:line="180" w:lineRule="exact"/>
      </w:pPr>
    </w:p>
    <w:p w14:paraId="391B9D2B" w14:textId="77777777" w:rsidR="0067606D" w:rsidRDefault="0067606D" w:rsidP="0067606D">
      <w:pPr>
        <w:pStyle w:val="Brdtextmedindrag"/>
        <w:keepNext/>
        <w:keepLines/>
      </w:pPr>
    </w:p>
    <w:p w14:paraId="7369532F" w14:textId="64F341D8" w:rsidR="0067606D" w:rsidRDefault="0067606D" w:rsidP="0067606D">
      <w:pPr>
        <w:pStyle w:val="Brdtextmedindrag"/>
      </w:pPr>
      <w:r w:rsidRPr="006E5C54">
        <w:rPr>
          <w:b/>
        </w:rPr>
        <w:t>Skälen</w:t>
      </w:r>
      <w:r>
        <w:rPr>
          <w:b/>
        </w:rPr>
        <w:t> </w:t>
      </w:r>
      <w:r w:rsidRPr="006E5C54">
        <w:rPr>
          <w:b/>
        </w:rPr>
        <w:t>för</w:t>
      </w:r>
      <w:r>
        <w:rPr>
          <w:b/>
        </w:rPr>
        <w:t> </w:t>
      </w:r>
      <w:r w:rsidRPr="006E5C54">
        <w:rPr>
          <w:b/>
        </w:rPr>
        <w:t>regeringens</w:t>
      </w:r>
      <w:r>
        <w:rPr>
          <w:b/>
        </w:rPr>
        <w:t> </w:t>
      </w:r>
      <w:r w:rsidRPr="006E5C54">
        <w:rPr>
          <w:b/>
        </w:rPr>
        <w:t>bedömning:</w:t>
      </w:r>
      <w:r w:rsidDel="00ED21F0">
        <w:rPr>
          <w:b/>
        </w:rPr>
        <w:t xml:space="preserve"> </w:t>
      </w:r>
      <w:r>
        <w:t>Europeiska unionens råd kom i december 2017 och i mars 2019 överens om ändrade mervärdes</w:t>
      </w:r>
      <w:r>
        <w:softHyphen/>
        <w:t>skatteregler avseende e-handel mellan företag och konsumenter, det s.k. e-handelspaketet. Förslagen innebär ändringar i bl.a. direktiv 2006/112/EG (mervärdesskattedirektivet), som ska vara genomförda av medlemsstaterna i två steg, den 1 januari 2019 och den 1 januari 2021.</w:t>
      </w:r>
    </w:p>
    <w:p w14:paraId="2B77D8A8" w14:textId="7292C7C6" w:rsidR="0067606D" w:rsidRDefault="0067606D" w:rsidP="0067606D">
      <w:pPr>
        <w:pStyle w:val="Brdtextmedindrag"/>
      </w:pPr>
      <w:r>
        <w:t>Det första steget i e-handelspaketet är redan genomfört i svensk rätt. Ändringarna i det andra steget innebär bl.a. att undantaget från mervärdesskatt vid import av försändelser med lågt värde slopas. Vidare blir elektroniska marknadsplatser (plattformar) i vissa fall skattskyldiga för mervärdesskatt avseende försäljning av varor från säljare i ett tredjeland som görs via plattformen. Den särskilda ordningen för redovisning och betalning av mervärdesskatt (Mini-One-Stop-Shop) som i dag gäller för elektroniska tjänster utökas till att gälla för alla tjänster och för vissa omsättningar av varor. Slutligen slopas den nuvarande omsätt</w:t>
      </w:r>
      <w:r>
        <w:softHyphen/>
        <w:t>ningströskeln för distansförsäljning av varor från andra EU-länder. I stället ska den EU-gemen</w:t>
      </w:r>
      <w:r>
        <w:softHyphen/>
        <w:t>samma tröskel som gäller för bestämmande av beskattningsland för elektroniska tjänster även gälla för unionsintern distansförsäljning av varor.</w:t>
      </w:r>
    </w:p>
    <w:p w14:paraId="19520F73" w14:textId="770D8042" w:rsidR="0067606D" w:rsidRDefault="0067606D">
      <w:pPr>
        <w:pStyle w:val="Brdtextmedindrag"/>
      </w:pPr>
      <w:r w:rsidRPr="00CD0E6A">
        <w:t xml:space="preserve">Finansdepartementet har i juni 2019 remitterat ett förslag </w:t>
      </w:r>
      <w:r>
        <w:t xml:space="preserve">avseende det andra steget i </w:t>
      </w:r>
      <w:r>
        <w:br/>
        <w:t>e-handelspaketet</w:t>
      </w:r>
      <w:r w:rsidRPr="00CD0E6A">
        <w:t xml:space="preserve">. </w:t>
      </w:r>
      <w:r>
        <w:t>Skatteintäkterna bedöms öka med ca 290 miljoner kronor 2021 och därefter ca 250 miljoner kronor årligen till följd av förslaget.</w:t>
      </w:r>
    </w:p>
    <w:p w14:paraId="0CE498D0" w14:textId="3BE7C2E6" w:rsidR="0067606D" w:rsidRPr="00AD08A4" w:rsidRDefault="0067606D" w:rsidP="0067606D">
      <w:pPr>
        <w:pStyle w:val="Brdtextmedindrag"/>
      </w:pPr>
      <w:r w:rsidRPr="00CD0E6A">
        <w:t xml:space="preserve">Regeringen avser att under </w:t>
      </w:r>
      <w:r>
        <w:t xml:space="preserve">början </w:t>
      </w:r>
      <w:r w:rsidRPr="00CD0E6A">
        <w:t>av 20</w:t>
      </w:r>
      <w:r>
        <w:t>20</w:t>
      </w:r>
      <w:r w:rsidRPr="00CD0E6A">
        <w:t xml:space="preserve"> lämna ett förslag till lagstiftning. </w:t>
      </w:r>
      <w:r>
        <w:t>Förslaget bör träda i kraft</w:t>
      </w:r>
      <w:r w:rsidRPr="00CD0E6A">
        <w:t xml:space="preserve"> den 1</w:t>
      </w:r>
      <w:r>
        <w:t> januari</w:t>
      </w:r>
      <w:r w:rsidRPr="00CD0E6A">
        <w:t xml:space="preserve"> 202</w:t>
      </w:r>
      <w:r>
        <w:t>1</w:t>
      </w:r>
      <w:r w:rsidRPr="00CD0E6A">
        <w:t>.</w:t>
      </w:r>
    </w:p>
    <w:p w14:paraId="0321BFD9" w14:textId="78D4D34B" w:rsidR="0067606D" w:rsidRPr="00074E69" w:rsidRDefault="0067606D" w:rsidP="0067606D">
      <w:pPr>
        <w:pStyle w:val="RubrikOmrde"/>
      </w:pPr>
      <w:bookmarkStart w:id="488" w:name="_Toc19298953"/>
      <w:r>
        <w:t>Övriga skattefrågor</w:t>
      </w:r>
      <w:bookmarkEnd w:id="488"/>
    </w:p>
    <w:p w14:paraId="4AABD034" w14:textId="1FE099B6" w:rsidR="0067606D" w:rsidRDefault="0067606D" w:rsidP="0067606D">
      <w:pPr>
        <w:pStyle w:val="Rubrik2"/>
        <w:spacing w:before="0"/>
      </w:pPr>
      <w:bookmarkStart w:id="489" w:name="_Toc19298954"/>
      <w:r>
        <w:t>Övriga åtgärder inom skatteförfarandet</w:t>
      </w:r>
      <w:bookmarkEnd w:id="489"/>
    </w:p>
    <w:p w14:paraId="1432C28C" w14:textId="4ED7C88C" w:rsidR="0067606D" w:rsidRDefault="0067606D" w:rsidP="0067606D">
      <w:pPr>
        <w:pStyle w:val="Brdtext"/>
      </w:pPr>
      <w:r>
        <w:t>Från och med den 1 januari 2019 ska alla som är skyldiga att redovisa uppgifter om bl.a. utbetalda ersättningar för arbete och skatteavdrag lämna dessa uppgifter löpande till Skatteverket på individnivå, dvs. per betalningsmottagare. Uppgifterna ska normalt lämnas månadsvis i en arbetsgivardeklaration i stället för årligen i en kontrolluppgift, vilket tidigare var fallet (prop. 2016/17:58, bet. 2016/17:SkU21, rskr. 2016/17:256).</w:t>
      </w:r>
    </w:p>
    <w:p w14:paraId="6C6BABFA" w14:textId="23262178" w:rsidR="0067606D" w:rsidRDefault="0067606D" w:rsidP="0067606D">
      <w:pPr>
        <w:pStyle w:val="Brdtextmedindrag"/>
      </w:pPr>
      <w:r>
        <w:t>Utredningen om informationsskyldighet för skatterådgivare (dir. 2017:38 och 2018:34) fick i uppdrag att se över möjligheterna att införa en skyldighet för bl.a. skatterådgivare att informera Skatteverket om skatteupplägg. Under utred</w:t>
      </w:r>
      <w:r>
        <w:softHyphen/>
        <w:t>ningstiden antog rådet ett direktiv om ändring av direktivet om administrativt samarbete (se avsn</w:t>
      </w:r>
      <w:r w:rsidRPr="00EB64CB">
        <w:t>itt 12.21</w:t>
      </w:r>
      <w:r>
        <w:t xml:space="preserve">). Direktivet innebär att det införs </w:t>
      </w:r>
      <w:r>
        <w:lastRenderedPageBreak/>
        <w:t>EU-gemensamma bestämmelser om informa</w:t>
      </w:r>
      <w:r>
        <w:softHyphen/>
        <w:t>tionsskyldighet för bl.a. förmedlare av gräns</w:t>
      </w:r>
      <w:r>
        <w:softHyphen/>
        <w:t xml:space="preserve">överskridande skatteupplägg och automatiskt utbyte av upplysningar om sådana upplägg mellan behöriga myndigheter i medlemsstaterna. Hur direktivet ska genomföras i svensk rätt omfattades också av utredningens uppdrag. Utredningens </w:t>
      </w:r>
      <w:r w:rsidRPr="00561C30">
        <w:t>betänkande Rapporteringspliktiga arrangemang – ett nytt regelverk på skatteområdet (SOU</w:t>
      </w:r>
      <w:r>
        <w:t> </w:t>
      </w:r>
      <w:r w:rsidRPr="00561C30">
        <w:t>2018:91)</w:t>
      </w:r>
      <w:r>
        <w:t xml:space="preserve"> </w:t>
      </w:r>
      <w:r w:rsidRPr="00561C30">
        <w:t>har remitterats.</w:t>
      </w:r>
    </w:p>
    <w:p w14:paraId="781AF884" w14:textId="587897B1" w:rsidR="0067606D" w:rsidRDefault="0067606D" w:rsidP="0067606D">
      <w:pPr>
        <w:pStyle w:val="Brdtextmedindrag"/>
      </w:pPr>
      <w:r>
        <w:t>För att ytterligare bekämpa skatteundan</w:t>
      </w:r>
      <w:r>
        <w:softHyphen/>
        <w:t xml:space="preserve">dragande och skatteflykt tillsatte regeringen </w:t>
      </w:r>
      <w:r w:rsidRPr="000E68A2">
        <w:t xml:space="preserve">F-skatteutredningen </w:t>
      </w:r>
      <w:r w:rsidRPr="00D4164D">
        <w:t>(dir.</w:t>
      </w:r>
      <w:r>
        <w:t> </w:t>
      </w:r>
      <w:r w:rsidRPr="00D4164D">
        <w:t>2017:108)</w:t>
      </w:r>
      <w:r>
        <w:t>, som fick i uppdrag att se över F-skattesystemet. Utredningen</w:t>
      </w:r>
      <w:r w:rsidRPr="000E68A2" w:rsidDel="00EF1FAB">
        <w:t xml:space="preserve"> </w:t>
      </w:r>
      <w:r w:rsidRPr="000E68A2">
        <w:t>h</w:t>
      </w:r>
      <w:r>
        <w:t xml:space="preserve">ar lämnat sitt slutbetänkande F-skattesystemet – </w:t>
      </w:r>
      <w:r w:rsidRPr="000E68A2">
        <w:t>en översyn (SOU</w:t>
      </w:r>
      <w:r>
        <w:t> </w:t>
      </w:r>
      <w:r w:rsidRPr="000E68A2">
        <w:t>2019:31)</w:t>
      </w:r>
      <w:r>
        <w:t xml:space="preserve"> och detta</w:t>
      </w:r>
      <w:r w:rsidRPr="000E68A2">
        <w:t xml:space="preserve"> </w:t>
      </w:r>
      <w:r>
        <w:t xml:space="preserve">remitteras </w:t>
      </w:r>
      <w:r w:rsidRPr="000E68A2">
        <w:t>till den 25</w:t>
      </w:r>
      <w:r>
        <w:t> </w:t>
      </w:r>
      <w:r w:rsidRPr="000E68A2">
        <w:t>oktober 2019.</w:t>
      </w:r>
    </w:p>
    <w:p w14:paraId="135C4A19" w14:textId="24A9CAAE" w:rsidR="0067606D" w:rsidRDefault="0067606D" w:rsidP="0067606D">
      <w:pPr>
        <w:pStyle w:val="Brdtextmedindrag"/>
      </w:pPr>
      <w:r w:rsidRPr="00112D73">
        <w:t>Riksdagen</w:t>
      </w:r>
      <w:r w:rsidRPr="00620E51">
        <w:t xml:space="preserve"> har i två tillkännagivanden begärt att regeringen ska se över reglerna om det skatterättsliga företrädaransvaret och överväga om de bör ändras för att öka rättssäkerheten och förutsägbarheten samt förbättra villkoren för företagare och företagande (bet.</w:t>
      </w:r>
      <w:r>
        <w:t> </w:t>
      </w:r>
      <w:r w:rsidRPr="00620E51">
        <w:t>2014/15:SkU20 punkt</w:t>
      </w:r>
      <w:r>
        <w:t> </w:t>
      </w:r>
      <w:r w:rsidRPr="00620E51">
        <w:t>7, rskr.</w:t>
      </w:r>
      <w:r>
        <w:t> </w:t>
      </w:r>
      <w:r w:rsidRPr="00620E51">
        <w:t xml:space="preserve">2014/15:169 </w:t>
      </w:r>
      <w:r>
        <w:t>och</w:t>
      </w:r>
      <w:r w:rsidRPr="00620E51">
        <w:t xml:space="preserve"> bet.</w:t>
      </w:r>
      <w:r>
        <w:t> </w:t>
      </w:r>
      <w:r w:rsidRPr="00620E51">
        <w:t>2017/18:SkU12 punkt 12, rskr.</w:t>
      </w:r>
      <w:r>
        <w:t> </w:t>
      </w:r>
      <w:r w:rsidRPr="00620E51">
        <w:t>2017/18:202). Som en följd av det första tillkännagivandet fick både Skatteverket och Statskontoret regeringsuppdrag avseende företrädaransvaret, vilka redovisades den 30</w:t>
      </w:r>
      <w:r>
        <w:t> </w:t>
      </w:r>
      <w:r w:rsidRPr="00620E51">
        <w:t>november 2015 respektive den 31</w:t>
      </w:r>
      <w:r>
        <w:t> </w:t>
      </w:r>
      <w:r w:rsidRPr="00620E51">
        <w:t xml:space="preserve">maj 2018. </w:t>
      </w:r>
      <w:r>
        <w:t>Med anledning av de båda tillkännagivandena avser</w:t>
      </w:r>
      <w:r w:rsidRPr="00620E51">
        <w:t xml:space="preserve"> </w:t>
      </w:r>
      <w:r>
        <w:t>r</w:t>
      </w:r>
      <w:r w:rsidRPr="00620E51">
        <w:t xml:space="preserve">egeringen att under 2019 </w:t>
      </w:r>
      <w:r w:rsidRPr="00A936D1">
        <w:t>tillsätta en utredning om det skatterättsliga företrädar</w:t>
      </w:r>
      <w:r>
        <w:softHyphen/>
      </w:r>
      <w:r w:rsidRPr="00A936D1">
        <w:t>ansvaret.</w:t>
      </w:r>
      <w:r>
        <w:t xml:space="preserve"> Tillkännagivandena är inte slut</w:t>
      </w:r>
      <w:r>
        <w:softHyphen/>
        <w:t>behandlade</w:t>
      </w:r>
      <w:r w:rsidRPr="00A936D1">
        <w:t>.</w:t>
      </w:r>
    </w:p>
    <w:p w14:paraId="3F8C7F27" w14:textId="4270E9B2" w:rsidR="0067606D" w:rsidRDefault="0067606D" w:rsidP="0067606D">
      <w:pPr>
        <w:pStyle w:val="Brdtextmedindrag"/>
      </w:pPr>
      <w:r w:rsidRPr="004B377D">
        <w:t>Den</w:t>
      </w:r>
      <w:r>
        <w:t xml:space="preserve"> 1 januari 2019 trädde lagändringar i kraft som innebär att skyddet för hotade och förföljda personer har förstärkts. För att åstadkomma ett ökat och förbättrat skydd för denna utsatta grupp har det bl.a. införts ett nytt skyddsinstitut i folkbokföringen, skyddad folkbokföring.</w:t>
      </w:r>
      <w:r w:rsidRPr="00CF1693">
        <w:t xml:space="preserve"> Skyddad folkbokföring ersätter den tidigare skyddsåtgärden kvarskrivning. </w:t>
      </w:r>
      <w:r>
        <w:t>Den skyddade folkbokföringen gör det möjligt att i större utsträckning ge ett skydd som är bättre anpassat efter vars och ens specifika situation. Det har även införts en förstärkt sekretess för uppgifter om personer med skyddad folkbokföring som är parter i mål och ärenden hos myndigheter och domstolar (prop. 2017/18:145, bet. 2017/18:SkU19, rskr. 2017/18:317).</w:t>
      </w:r>
    </w:p>
    <w:p w14:paraId="2FFF1F58" w14:textId="6DC4FDA5" w:rsidR="0067606D" w:rsidRDefault="0067606D" w:rsidP="0067606D">
      <w:pPr>
        <w:pStyle w:val="Brdtextmedindrag"/>
      </w:pPr>
      <w:r>
        <w:t xml:space="preserve">Regeringen anser att det är viktigt att folkbokföringen håller en hög kvalitet och att </w:t>
      </w:r>
      <w:r>
        <w:t>förutsättningarna för en korrekt folkbokföring förbättras. Den 5 september 2019 beslutade därför regeringen om kommittédirektiv Åtgärder för att minska fel i folkbokföringen (dir. 2019:54)</w:t>
      </w:r>
      <w:r w:rsidRPr="00DA4F9C">
        <w:t>.</w:t>
      </w:r>
      <w:r>
        <w:t xml:space="preserve"> </w:t>
      </w:r>
      <w:r w:rsidRPr="002B7E8D">
        <w:t xml:space="preserve">Som en del i regeringens satsning för att bekämpa välfärdsbrott föreslås </w:t>
      </w:r>
      <w:r>
        <w:t xml:space="preserve">dessutom </w:t>
      </w:r>
      <w:r w:rsidRPr="002B7E8D">
        <w:t>att medel avsätts till Skatteverket för att höja kvaliteten i folkbokföringen (se utg.omr.</w:t>
      </w:r>
      <w:r>
        <w:t xml:space="preserve"> </w:t>
      </w:r>
      <w:r w:rsidRPr="002B7E8D">
        <w:t>3 avsnitt 3.4)</w:t>
      </w:r>
      <w:r>
        <w:t>.</w:t>
      </w:r>
    </w:p>
    <w:p w14:paraId="7845C141" w14:textId="3FC51890" w:rsidR="0067606D" w:rsidRPr="00A76C65" w:rsidRDefault="0067606D" w:rsidP="0067606D">
      <w:pPr>
        <w:pStyle w:val="Brdtextmedindrag"/>
      </w:pPr>
      <w:r w:rsidRPr="001F6FDF">
        <w:t>Falska eller manipulerade handlingar är i många fall starten på en lång kedja av ekonomisk brottslighet</w:t>
      </w:r>
      <w:r>
        <w:t>,</w:t>
      </w:r>
      <w:r w:rsidRPr="001F6FDF">
        <w:t xml:space="preserve"> som </w:t>
      </w:r>
      <w:r>
        <w:t>t.ex.</w:t>
      </w:r>
      <w:r w:rsidRPr="001F6FDF">
        <w:t xml:space="preserve"> bedrägerier, skattebrott och bokföringsbrott</w:t>
      </w:r>
      <w:r>
        <w:t>,</w:t>
      </w:r>
      <w:r w:rsidRPr="001F6FDF">
        <w:t xml:space="preserve"> </w:t>
      </w:r>
      <w:r>
        <w:t xml:space="preserve">som syftar till </w:t>
      </w:r>
      <w:r w:rsidRPr="001F6FDF">
        <w:t xml:space="preserve">att finansiera organiserad brottslighet. Regeringen har </w:t>
      </w:r>
      <w:r>
        <w:t>därför</w:t>
      </w:r>
      <w:r w:rsidRPr="001F6FDF">
        <w:t xml:space="preserve"> för</w:t>
      </w:r>
      <w:r>
        <w:t>eslagit att Skatteverkets brotts</w:t>
      </w:r>
      <w:r w:rsidRPr="001F6FDF">
        <w:t xml:space="preserve">bekämpande verksamhet ska </w:t>
      </w:r>
      <w:r>
        <w:t>kunna inriktas på ytterligare brott</w:t>
      </w:r>
      <w:r w:rsidRPr="001F6FDF">
        <w:t xml:space="preserve"> (prop.</w:t>
      </w:r>
      <w:r>
        <w:t> </w:t>
      </w:r>
      <w:r w:rsidRPr="001F6FDF">
        <w:t>2018/19:12, bet. 2018/19:SkU16, rskr.</w:t>
      </w:r>
      <w:r>
        <w:t> </w:t>
      </w:r>
      <w:r w:rsidRPr="001F6FDF">
        <w:t>2018/19:207). Det handlar bl</w:t>
      </w:r>
      <w:r>
        <w:t>.</w:t>
      </w:r>
      <w:r w:rsidRPr="001F6FDF">
        <w:t>a</w:t>
      </w:r>
      <w:r>
        <w:t>.</w:t>
      </w:r>
      <w:r w:rsidRPr="001F6FDF">
        <w:t xml:space="preserve"> om olovlig i</w:t>
      </w:r>
      <w:r>
        <w:t>dentitetsanvändning och urkunds</w:t>
      </w:r>
      <w:r w:rsidRPr="001F6FDF">
        <w:t>förf</w:t>
      </w:r>
      <w:r>
        <w:t>alsk</w:t>
      </w:r>
      <w:r w:rsidRPr="001F6FDF">
        <w:t>ning om gärningen avser uppgift eller handling i ärende hos Skatteverket samt penningtvättsbrott. Bestämmelserna trädde i kraft den 1</w:t>
      </w:r>
      <w:r>
        <w:t> </w:t>
      </w:r>
      <w:r w:rsidRPr="001F6FDF">
        <w:t xml:space="preserve">juli 2019. </w:t>
      </w:r>
      <w:r>
        <w:t xml:space="preserve">Regeringen avser att under 2019 </w:t>
      </w:r>
      <w:r w:rsidRPr="001F6FDF">
        <w:t xml:space="preserve">återkomma till frågan </w:t>
      </w:r>
      <w:r>
        <w:t>s</w:t>
      </w:r>
      <w:r w:rsidRPr="001F6FDF">
        <w:t xml:space="preserve">om </w:t>
      </w:r>
      <w:r>
        <w:t>rör ö</w:t>
      </w:r>
      <w:r w:rsidRPr="001F6FDF">
        <w:t xml:space="preserve">kade möjligheter </w:t>
      </w:r>
      <w:r>
        <w:t xml:space="preserve">till </w:t>
      </w:r>
      <w:r w:rsidRPr="001F6FDF">
        <w:t>uppgift</w:t>
      </w:r>
      <w:r>
        <w:t>slämnande</w:t>
      </w:r>
      <w:r w:rsidRPr="001F6FDF">
        <w:t xml:space="preserve"> mellan Skatteverkets brotts</w:t>
      </w:r>
      <w:r>
        <w:softHyphen/>
      </w:r>
      <w:r w:rsidRPr="001F6FDF">
        <w:t>bekämpande verksamhet och myndighetens övriga verksamheter.</w:t>
      </w:r>
    </w:p>
    <w:p w14:paraId="0DCC814F" w14:textId="32BD6713" w:rsidR="0067606D" w:rsidRDefault="0067606D" w:rsidP="0067606D">
      <w:pPr>
        <w:pStyle w:val="Rubrik2"/>
      </w:pPr>
      <w:bookmarkStart w:id="490" w:name="_Toc19298955"/>
      <w:r>
        <w:t>Det internationella arbetet för att motverka skatteundandragande</w:t>
      </w:r>
      <w:bookmarkEnd w:id="490"/>
    </w:p>
    <w:p w14:paraId="63B84036" w14:textId="62B0FC46" w:rsidR="0067606D" w:rsidRDefault="0067606D" w:rsidP="0067606D">
      <w:pPr>
        <w:pStyle w:val="Brdtext"/>
      </w:pPr>
      <w:r>
        <w:t xml:space="preserve">Skatteflykt och skatteundandragande innebär mycket stora kostnader för Sverige och andra länder och drar undan resurser från den gemensamma välfärden. </w:t>
      </w:r>
    </w:p>
    <w:p w14:paraId="0A4CFEDE" w14:textId="2527A500" w:rsidR="0067606D" w:rsidRPr="00DA50B1" w:rsidRDefault="0067606D" w:rsidP="0067606D">
      <w:pPr>
        <w:pStyle w:val="Brdtextmedindrag"/>
      </w:pPr>
      <w:r>
        <w:t>Att motverka skatteundandragande är därför en fråga som under flera år stått högt upp på såväl Sveriges som EU:s och OECD:s agenda. Det bedrivs ett omfattande internationellt arbete i dessa frågor, bl.a. vad gäller automatiskt informationsutbyte där Sverige deltar i såväl EU:s arbete som i arbetet inom OECD och det globala forumet för transparens och informationsutbyte på skatteområdet.</w:t>
      </w:r>
    </w:p>
    <w:p w14:paraId="34B30389" w14:textId="0F602D57" w:rsidR="0067606D" w:rsidRDefault="0067606D" w:rsidP="0067606D">
      <w:pPr>
        <w:pStyle w:val="Rubrik5utannumrering"/>
      </w:pPr>
      <w:r>
        <w:t xml:space="preserve">Direktivet mot skatteundandraganden </w:t>
      </w:r>
    </w:p>
    <w:p w14:paraId="592D02D6" w14:textId="6B1E47E1" w:rsidR="0067606D" w:rsidRDefault="0067606D" w:rsidP="0067606D">
      <w:pPr>
        <w:pStyle w:val="Brdtext"/>
      </w:pPr>
      <w:r>
        <w:t>I juni 2016 antog rådet direktivet mot skatte</w:t>
      </w:r>
      <w:r>
        <w:softHyphen/>
        <w:t xml:space="preserve">undandraganden. </w:t>
      </w:r>
      <w:r w:rsidRPr="006D3A9E">
        <w:t xml:space="preserve">Direktivet innebär en minimistandard och omfattar olika åtgärder varav </w:t>
      </w:r>
      <w:r>
        <w:t>vissa</w:t>
      </w:r>
      <w:r w:rsidRPr="006D3A9E">
        <w:t xml:space="preserve"> i huvudsak överensstämmer med OECD:s rekommendationer</w:t>
      </w:r>
      <w:r>
        <w:t xml:space="preserve"> för att </w:t>
      </w:r>
      <w:r w:rsidRPr="0068315F">
        <w:t>mot</w:t>
      </w:r>
      <w:r>
        <w:t xml:space="preserve">verka </w:t>
      </w:r>
      <w:r w:rsidRPr="0068315F">
        <w:t>skattebas</w:t>
      </w:r>
      <w:r>
        <w:softHyphen/>
      </w:r>
      <w:r w:rsidRPr="0068315F">
        <w:lastRenderedPageBreak/>
        <w:t>er</w:t>
      </w:r>
      <w:r>
        <w:t>osion</w:t>
      </w:r>
      <w:r w:rsidRPr="0068315F">
        <w:t xml:space="preserve"> och </w:t>
      </w:r>
      <w:r>
        <w:t xml:space="preserve">flyttning av </w:t>
      </w:r>
      <w:r w:rsidRPr="0068315F">
        <w:t>vinst</w:t>
      </w:r>
      <w:r>
        <w:t>er (BEPS, Base Erosion and Profit Shifting)</w:t>
      </w:r>
      <w:r w:rsidRPr="006D3A9E">
        <w:t xml:space="preserve">. </w:t>
      </w:r>
      <w:r>
        <w:t xml:space="preserve">De olika åtgärderna avser en ränteavdragsbegränsningsregel, regler om utflyttningsbeskattning och anstånd, kontrollerade utländska bolag (CFC-regeln) och hybrida missmatchningar. </w:t>
      </w:r>
    </w:p>
    <w:p w14:paraId="50BF074C" w14:textId="73CABC31" w:rsidR="0067606D" w:rsidRDefault="0067606D" w:rsidP="0067606D">
      <w:pPr>
        <w:pStyle w:val="Brdtextmedindrag"/>
      </w:pPr>
      <w:r>
        <w:t xml:space="preserve">Direktivet ska, med vissa undantag, </w:t>
      </w:r>
      <w:r w:rsidRPr="00850B7F">
        <w:t>vara implementerat senast den 31</w:t>
      </w:r>
      <w:r>
        <w:t> </w:t>
      </w:r>
      <w:r w:rsidRPr="00850B7F">
        <w:t>december 2018</w:t>
      </w:r>
      <w:r>
        <w:t>. Regeln om utflyttningsbeskattning och anstånd ska genomföras i svensk rätt senast den 31 december 2019 och tillämpas fr.o.m. den 1 januari 2020.</w:t>
      </w:r>
      <w:r w:rsidDel="00FC19A2">
        <w:t xml:space="preserve"> </w:t>
      </w:r>
    </w:p>
    <w:p w14:paraId="0F313EAB" w14:textId="62D2FA21" w:rsidR="0067606D" w:rsidRDefault="0067606D" w:rsidP="0067606D">
      <w:pPr>
        <w:pStyle w:val="Brdtextmedindrag"/>
      </w:pPr>
      <w:r>
        <w:t>I maj 2017 antog rådet direktivet om ändring av direktivet mot skatteundandraganden vad gäller hybrida missmatchningar med tredje länder. Hybridreglerna i direktivet mot skatte</w:t>
      </w:r>
      <w:r>
        <w:softHyphen/>
        <w:t xml:space="preserve">undandraganden och i ändringsdirektivet </w:t>
      </w:r>
      <w:r w:rsidRPr="00EF5F07">
        <w:t>ska vara genomförda i svensk rätt senast den 31</w:t>
      </w:r>
      <w:r>
        <w:t> </w:t>
      </w:r>
      <w:r w:rsidRPr="00EF5F07">
        <w:t xml:space="preserve">december 2019 och tillämpas senast </w:t>
      </w:r>
      <w:r>
        <w:t>fr.o.m.</w:t>
      </w:r>
      <w:r w:rsidRPr="00EF5F07">
        <w:t xml:space="preserve"> den 1</w:t>
      </w:r>
      <w:r>
        <w:t> </w:t>
      </w:r>
      <w:r w:rsidRPr="00EF5F07">
        <w:t>januari 2020</w:t>
      </w:r>
      <w:r>
        <w:t>. Bestämmelserna som motverkar omvända hybrida missmatchningar ska dock vara genomförda i svensk rätt senast den 31 december 2021 och tillämpas fr.o.m. den 1 januari 2022.</w:t>
      </w:r>
    </w:p>
    <w:p w14:paraId="67C3A0AE" w14:textId="3D3041C5" w:rsidR="0067606D" w:rsidRDefault="0067606D" w:rsidP="0067606D">
      <w:pPr>
        <w:pStyle w:val="Brdtextmedindrag"/>
      </w:pPr>
      <w:r w:rsidRPr="00440E85">
        <w:t>Den svenska lagstiftningen för att genomföra ränte</w:t>
      </w:r>
      <w:r>
        <w:t>avdrags</w:t>
      </w:r>
      <w:r w:rsidRPr="00440E85">
        <w:t>begränsningsregeln och CFC-regeln trädde i kraft den 1</w:t>
      </w:r>
      <w:r>
        <w:t xml:space="preserve"> </w:t>
      </w:r>
      <w:r w:rsidRPr="00440E85">
        <w:t>januari 2019 efter förslag i prop</w:t>
      </w:r>
      <w:r>
        <w:t xml:space="preserve">ositionen </w:t>
      </w:r>
      <w:r w:rsidRPr="00440E85">
        <w:t>Nya skatteregler för företags</w:t>
      </w:r>
      <w:r>
        <w:softHyphen/>
      </w:r>
      <w:r w:rsidRPr="00440E85">
        <w:t xml:space="preserve">sektorn </w:t>
      </w:r>
      <w:r>
        <w:t>(prop. </w:t>
      </w:r>
      <w:r w:rsidRPr="00440E85">
        <w:t>2017/18:245</w:t>
      </w:r>
      <w:r>
        <w:t xml:space="preserve">) </w:t>
      </w:r>
      <w:r w:rsidRPr="00440E85">
        <w:t xml:space="preserve">respektive </w:t>
      </w:r>
      <w:r>
        <w:t>proposi</w:t>
      </w:r>
      <w:r>
        <w:softHyphen/>
        <w:t xml:space="preserve">tionen </w:t>
      </w:r>
      <w:r w:rsidRPr="00440E85">
        <w:t>Genomförande av CFC-regler i EU:s direktiv mot skatteundandraganden</w:t>
      </w:r>
      <w:r>
        <w:t xml:space="preserve"> (</w:t>
      </w:r>
      <w:r w:rsidRPr="00440E85">
        <w:t>prop.</w:t>
      </w:r>
      <w:r>
        <w:t> </w:t>
      </w:r>
      <w:r w:rsidRPr="00440E85">
        <w:t>2017/18:296</w:t>
      </w:r>
      <w:r>
        <w:t>)</w:t>
      </w:r>
      <w:r w:rsidRPr="00440E85">
        <w:t>. Som ett första steg i genom</w:t>
      </w:r>
      <w:r>
        <w:softHyphen/>
      </w:r>
      <w:r w:rsidRPr="00440E85">
        <w:t>förandet av reglerna mot hybrida missmatch</w:t>
      </w:r>
      <w:r>
        <w:softHyphen/>
      </w:r>
      <w:r w:rsidRPr="00440E85">
        <w:t>ningar trädde samtidigt avdragsförbud för ränte</w:t>
      </w:r>
      <w:r>
        <w:softHyphen/>
      </w:r>
      <w:r w:rsidRPr="00440E85">
        <w:t>utgifter vid vissa gränsöverskridande situationer i kraft</w:t>
      </w:r>
      <w:r>
        <w:t xml:space="preserve"> efter förslag i propositionen Nya skatteregler för företagssektorn</w:t>
      </w:r>
      <w:r w:rsidRPr="00440E85">
        <w:t>.</w:t>
      </w:r>
    </w:p>
    <w:p w14:paraId="770B5EB2" w14:textId="1A2C33B3" w:rsidR="0067606D" w:rsidRDefault="0067606D" w:rsidP="0067606D">
      <w:pPr>
        <w:pStyle w:val="Brdtextmedindrag"/>
      </w:pPr>
      <w:r>
        <w:t>Som ett andra steg i genomförandet av reglerna mot hybrida missmatchningar har förslag om att bl.a. utöka de nämnda bestämmelserna till att omfatta fler situationer med hybrida miss</w:t>
      </w:r>
      <w:r>
        <w:softHyphen/>
        <w:t>matchningar remissbehandlats och granskats av Lagrådet. Regeringen avser att senare under hösten 2019 återkomma till riksdagen med förslag. De nya reglerna bör träda i kraft den 1 januari 2020.</w:t>
      </w:r>
    </w:p>
    <w:p w14:paraId="72990D7C" w14:textId="509F74D7" w:rsidR="0067606D" w:rsidRDefault="0067606D" w:rsidP="0067606D">
      <w:pPr>
        <w:pStyle w:val="Brdtextmedindrag"/>
      </w:pPr>
      <w:r>
        <w:t>Ett förslag om genomförande av reglerna om utflyttningsbeskattning och anstånd har remissbehandlats och granskats av Lagrådet. Regeringen avser att senare under hösten 2019 återkomma till riksdagen med ett förslag. Det kommande förslaget bör träda i kraft den 1 januari 2020.</w:t>
      </w:r>
    </w:p>
    <w:p w14:paraId="341665A4" w14:textId="324529D3" w:rsidR="0067606D" w:rsidRDefault="0067606D" w:rsidP="0067606D">
      <w:pPr>
        <w:pStyle w:val="Rubrik5utannumrering"/>
      </w:pPr>
      <w:r>
        <w:t>Direktivet om skattetvistlösningsmekanismer</w:t>
      </w:r>
    </w:p>
    <w:p w14:paraId="5A4618B9" w14:textId="731DF413" w:rsidR="0067606D" w:rsidRDefault="0067606D" w:rsidP="0067606D">
      <w:pPr>
        <w:pStyle w:val="Brdtext"/>
      </w:pPr>
      <w:r>
        <w:t xml:space="preserve">I oktober 2017 antog rådet direktivet om skattetvistlösningsmekanismer inom Europeiska unionen. I direktivet finns bestämmelser för att lösa tvister om dubbelbeskattning som uppstått mellan medlemsstater till följd av tolkningen och tillämpningen av </w:t>
      </w:r>
      <w:r w:rsidRPr="00296233">
        <w:t>skatteavtal</w:t>
      </w:r>
      <w:r>
        <w:t xml:space="preserve">. </w:t>
      </w:r>
    </w:p>
    <w:p w14:paraId="4E2F4A5F" w14:textId="6B09EFE0" w:rsidR="0067606D" w:rsidRDefault="0067606D" w:rsidP="0067606D">
      <w:pPr>
        <w:pStyle w:val="Brdtextmedindrag"/>
      </w:pPr>
      <w:r>
        <w:t>Direktivet syftar till att förbättra förutse</w:t>
      </w:r>
      <w:r>
        <w:softHyphen/>
        <w:t xml:space="preserve">barheten på skatteområdet och därigenom främja investeringar och stimulera tillväxten. </w:t>
      </w:r>
    </w:p>
    <w:p w14:paraId="0744FE33" w14:textId="13DD10C5" w:rsidR="0067606D" w:rsidRDefault="0067606D" w:rsidP="0067606D">
      <w:pPr>
        <w:pStyle w:val="Brdtextmedindrag"/>
      </w:pPr>
      <w:r>
        <w:t xml:space="preserve">Genom direktivet inrättas en obligatorisk och bindande skattetvistlösningsmekanism genom ett förfarande vid ömsesidig överenskommelse kombinerat med ett skiljeförfarande, med tydliga tidsfrister och en skyldighet att nå resultat för alla medlemsstater. </w:t>
      </w:r>
    </w:p>
    <w:p w14:paraId="6F174D32" w14:textId="2D5470C7" w:rsidR="0067606D" w:rsidRPr="00DA50B1" w:rsidRDefault="0067606D" w:rsidP="0067606D">
      <w:pPr>
        <w:pStyle w:val="Brdtextmedindrag"/>
      </w:pPr>
      <w:r w:rsidRPr="00B8399F">
        <w:t>Regeringen beslutade den 19</w:t>
      </w:r>
      <w:r>
        <w:t> </w:t>
      </w:r>
      <w:r w:rsidRPr="00B8399F">
        <w:t>juni 2019 att överlämna prop.</w:t>
      </w:r>
      <w:r>
        <w:t> </w:t>
      </w:r>
      <w:r w:rsidRPr="00B8399F">
        <w:t>201</w:t>
      </w:r>
      <w:r>
        <w:t>8</w:t>
      </w:r>
      <w:r w:rsidRPr="00B8399F">
        <w:t>/1</w:t>
      </w:r>
      <w:r>
        <w:t>9</w:t>
      </w:r>
      <w:r w:rsidRPr="00B8399F">
        <w:t xml:space="preserve">:143 till riksdagen. Propositionen innehåller ett förslag till en ny lag om tvistlösningsförfarande i ärenden som rör skatteavtal inom Europeiska unionen och syftar till att genomföra skattetvistlösningsdirektivet. Lagen föreslås träda i kraft den 1 november 2019 och tillämpas på ansökningar </w:t>
      </w:r>
      <w:r>
        <w:t xml:space="preserve">om tvistlösning </w:t>
      </w:r>
      <w:r w:rsidRPr="00B8399F">
        <w:t>som getts in efter den 30 juni 2019.</w:t>
      </w:r>
      <w:r w:rsidRPr="00B8399F" w:rsidDel="00763C15">
        <w:t xml:space="preserve"> </w:t>
      </w:r>
      <w:r w:rsidRPr="00B8399F">
        <w:t>Regeringen avser att komplettera den nya lagen med en förordning.</w:t>
      </w:r>
      <w:r w:rsidRPr="00B8399F" w:rsidDel="00763C15">
        <w:t xml:space="preserve"> </w:t>
      </w:r>
    </w:p>
    <w:p w14:paraId="7CD89C47" w14:textId="65A8951C" w:rsidR="0067606D" w:rsidRDefault="0067606D" w:rsidP="0067606D">
      <w:pPr>
        <w:pStyle w:val="Rubrik5utannumrering"/>
      </w:pPr>
      <w:r>
        <w:t>Finansiella konton</w:t>
      </w:r>
    </w:p>
    <w:p w14:paraId="1CF04103" w14:textId="4342FCAF" w:rsidR="0067606D" w:rsidRDefault="0067606D" w:rsidP="0067606D">
      <w:pPr>
        <w:pStyle w:val="Brdtext"/>
      </w:pPr>
      <w:r>
        <w:t xml:space="preserve">I </w:t>
      </w:r>
      <w:r w:rsidRPr="00FF7698">
        <w:t>ju</w:t>
      </w:r>
      <w:r>
        <w:t>l</w:t>
      </w:r>
      <w:r w:rsidRPr="00FF7698">
        <w:t>i 2019</w:t>
      </w:r>
      <w:r>
        <w:t xml:space="preserve"> hade 105 länder, inklusive Sverige, undertecknat ett multilateralt avtal om att genomföra och tillämpa den globala standarden för automatiskt utbyte av upplysningar om finansiella konton. Den globala standarden har även tagits in i EU-rätten genom ändringar i direktivet om administrativt samarbete. Många av länderna, däribland Sverige, påbörjade det automatiska utbytet om finansiella konton i september 2017. Flertalet övriga länder </w:t>
      </w:r>
      <w:r w:rsidRPr="00FF7698">
        <w:t>påbörjade utbytet i september 2018.</w:t>
      </w:r>
      <w:r>
        <w:t xml:space="preserve"> Några länder har åtagit sig att inleda informationsutbytet i september 2019 eller under följande år.</w:t>
      </w:r>
    </w:p>
    <w:p w14:paraId="47FAD540" w14:textId="57A9CFE8" w:rsidR="0067606D" w:rsidRDefault="0067606D" w:rsidP="0067606D">
      <w:pPr>
        <w:pStyle w:val="Rubrik5utannumrering"/>
      </w:pPr>
      <w:r>
        <w:t>Land-för-land-rapporter på skatteområdet</w:t>
      </w:r>
    </w:p>
    <w:p w14:paraId="7CD3C4D3" w14:textId="5DECA982" w:rsidR="0067606D" w:rsidRDefault="0067606D" w:rsidP="0067606D">
      <w:pPr>
        <w:pStyle w:val="Brdtext"/>
      </w:pPr>
      <w:r>
        <w:t xml:space="preserve">I </w:t>
      </w:r>
      <w:r w:rsidRPr="002A69F7">
        <w:t>ju</w:t>
      </w:r>
      <w:r>
        <w:t>l</w:t>
      </w:r>
      <w:r w:rsidRPr="002A69F7">
        <w:t>i 2019</w:t>
      </w:r>
      <w:r>
        <w:t xml:space="preserve"> hade 79 länder undertecknat ett multilateralt avtal om land-för-land-rapportering på skatteområdet och om automatiskt utbyte av sådana rapporter. Standarden har även tagits in i EU-rätten genom ändringar i direktivet om administrativt samarbete. </w:t>
      </w:r>
    </w:p>
    <w:p w14:paraId="6332C4EB" w14:textId="1A86019B" w:rsidR="0067606D" w:rsidRDefault="0067606D" w:rsidP="0067606D">
      <w:pPr>
        <w:pStyle w:val="Brdtextmedindrag"/>
      </w:pPr>
      <w:r>
        <w:t>Stora multinationella koncerner ska lämna land-för-land-rapporter. Rapporterna ska inne</w:t>
      </w:r>
      <w:r>
        <w:softHyphen/>
        <w:t xml:space="preserve">hålla vissa uppgifter om koncernernas verksamhet i respektive land. Rapporterna ska i </w:t>
      </w:r>
      <w:r>
        <w:lastRenderedPageBreak/>
        <w:t xml:space="preserve">huvudsak användas för övergripande riskanalys avseende skattebaserosion och flyttning av vinster på internprissättningsområdet. </w:t>
      </w:r>
    </w:p>
    <w:p w14:paraId="37A6BA08" w14:textId="0F6D5134" w:rsidR="0067606D" w:rsidRDefault="0067606D" w:rsidP="0067606D">
      <w:pPr>
        <w:pStyle w:val="Rubrik5utannumrering"/>
      </w:pPr>
      <w:r>
        <w:t>Direktivet om administrativt samarbete</w:t>
      </w:r>
    </w:p>
    <w:p w14:paraId="123535D0" w14:textId="6AC47FF9" w:rsidR="0067606D" w:rsidRDefault="0067606D">
      <w:pPr>
        <w:pStyle w:val="Brdtextmedindrag"/>
        <w:ind w:firstLine="0"/>
      </w:pPr>
      <w:r>
        <w:t xml:space="preserve">I maj 2018 </w:t>
      </w:r>
      <w:r w:rsidRPr="00E63058">
        <w:t>antog</w:t>
      </w:r>
      <w:r>
        <w:t xml:space="preserve"> rådet</w:t>
      </w:r>
      <w:r w:rsidRPr="00E63058">
        <w:t xml:space="preserve"> ett </w:t>
      </w:r>
      <w:r>
        <w:t>direktiv om</w:t>
      </w:r>
      <w:r w:rsidRPr="00E63058">
        <w:t xml:space="preserve"> </w:t>
      </w:r>
      <w:r>
        <w:t>ändring av direktivet om administrativt samarbete. Direktivet</w:t>
      </w:r>
      <w:r w:rsidRPr="00E63058">
        <w:t xml:space="preserve"> innebär att det införs EU-gemen</w:t>
      </w:r>
      <w:r>
        <w:softHyphen/>
      </w:r>
      <w:r w:rsidRPr="00E63058">
        <w:t xml:space="preserve">samma bestämmelser om informationsskyldighet för </w:t>
      </w:r>
      <w:r>
        <w:t xml:space="preserve">bl.a. </w:t>
      </w:r>
      <w:r w:rsidRPr="00E63058">
        <w:t>förmedlare av gränsöverskridande skatteupplägg och automatiskt utbyte av upplysningar om sådana upplägg mellan behöriga myndigheter i medlemsstaterna</w:t>
      </w:r>
      <w:r>
        <w:t>. Den svenska lagstiftningen som genomför detta ändrings</w:t>
      </w:r>
      <w:r>
        <w:softHyphen/>
        <w:t>direktiv ska vara beslutad senast den 31 december 2019 (se avsnitt </w:t>
      </w:r>
      <w:r w:rsidRPr="002323F4">
        <w:t>12.20</w:t>
      </w:r>
      <w:r>
        <w:t>).</w:t>
      </w:r>
    </w:p>
    <w:p w14:paraId="1E5E2AD5" w14:textId="6FE80D21" w:rsidR="0067606D" w:rsidRDefault="0067606D" w:rsidP="0067606D">
      <w:pPr>
        <w:pStyle w:val="Rubrik5utannumrering"/>
      </w:pPr>
      <w:r>
        <w:t>EU-förteckningen över icke samarbetsvilliga jurisdiktioner</w:t>
      </w:r>
    </w:p>
    <w:p w14:paraId="27280F48" w14:textId="4E9CED52" w:rsidR="0067606D" w:rsidRDefault="0067606D" w:rsidP="0067606D">
      <w:pPr>
        <w:pStyle w:val="Brdtext"/>
      </w:pPr>
      <w:r>
        <w:t>Vid sitt möte den 5 december 2017 godkände och offentliggjorde Ekofinrådet slutsatser om en EU-förteckning över icke samarbetsvilliga juris</w:t>
      </w:r>
      <w:r>
        <w:softHyphen/>
        <w:t>diktioner på skatteområdet. Vid denna tidpunkt innehöll f</w:t>
      </w:r>
      <w:r w:rsidRPr="00D64FB5">
        <w:t>örteckningen</w:t>
      </w:r>
      <w:r>
        <w:t xml:space="preserve"> </w:t>
      </w:r>
      <w:r w:rsidRPr="00D64FB5">
        <w:t>17 jurisdiktioner</w:t>
      </w:r>
      <w:r>
        <w:t>. För</w:t>
      </w:r>
      <w:r>
        <w:softHyphen/>
        <w:t>teckningen har uppdaterats flera gånger under 2018 och 2019 och innehåller nu 11 jurisdiktioner.</w:t>
      </w:r>
    </w:p>
    <w:p w14:paraId="58C04655" w14:textId="667E636A" w:rsidR="0067606D" w:rsidRDefault="0067606D" w:rsidP="0067606D">
      <w:pPr>
        <w:pStyle w:val="Rubrik5utannumrering"/>
      </w:pPr>
      <w:r>
        <w:t>Digitala ekonomin</w:t>
      </w:r>
    </w:p>
    <w:p w14:paraId="36B1C917" w14:textId="35EF1484" w:rsidR="0067606D" w:rsidRPr="00C90CE2" w:rsidRDefault="0067606D" w:rsidP="0067606D">
      <w:pPr>
        <w:pStyle w:val="Brdtext"/>
      </w:pPr>
      <w:r>
        <w:t>Sedan 2013 har f</w:t>
      </w:r>
      <w:r w:rsidRPr="00C710BB">
        <w:t xml:space="preserve">rågor rörande digitaliseringens utmaningar för beskattningen diskuterats inom ramen för det av OECD och G20 ledda BEPS-projektet. Den första fasen av arbetet avslutades genom en slutrapport hösten 2015. Den andra fasen pågår </w:t>
      </w:r>
      <w:r>
        <w:t>för närvarande</w:t>
      </w:r>
      <w:r w:rsidRPr="00C710BB">
        <w:t xml:space="preserve">. En delrapport publicerades i mars 2018. Inclusive Framework on BEPS </w:t>
      </w:r>
      <w:r>
        <w:t>antog v</w:t>
      </w:r>
      <w:r w:rsidRPr="00C710BB">
        <w:t xml:space="preserve">id </w:t>
      </w:r>
      <w:r>
        <w:t>sitt</w:t>
      </w:r>
      <w:r w:rsidRPr="00C710BB">
        <w:t xml:space="preserve"> möte den 28–29</w:t>
      </w:r>
      <w:r>
        <w:t> </w:t>
      </w:r>
      <w:r w:rsidRPr="00C710BB">
        <w:t>maj</w:t>
      </w:r>
      <w:r>
        <w:t xml:space="preserve"> 2019</w:t>
      </w:r>
      <w:r w:rsidRPr="00C710BB">
        <w:t xml:space="preserve"> ett arbetsprogram avseende det fortsatta arbetet.</w:t>
      </w:r>
      <w:r>
        <w:t xml:space="preserve"> Resultatet </w:t>
      </w:r>
      <w:r w:rsidRPr="00C633F5">
        <w:t xml:space="preserve">av detta arbete avses presenteras vid utgången av 2020. </w:t>
      </w:r>
    </w:p>
    <w:p w14:paraId="06935AE9" w14:textId="1D0F03F1" w:rsidR="0067606D" w:rsidRDefault="0067606D" w:rsidP="0067606D">
      <w:pPr>
        <w:pStyle w:val="Rubrik2"/>
      </w:pPr>
      <w:bookmarkStart w:id="491" w:name="_Toc19298956"/>
      <w:r>
        <w:t>Tillkännagivande om ändringar av skatte- och avgiftsregler i rambeslutet för statens budget 2019</w:t>
      </w:r>
      <w:bookmarkEnd w:id="491"/>
    </w:p>
    <w:p w14:paraId="49A935C0" w14:textId="2B1AED70" w:rsidR="0067606D" w:rsidRDefault="0067606D" w:rsidP="0067606D">
      <w:pPr>
        <w:pStyle w:val="Brdtext"/>
      </w:pPr>
      <w:r>
        <w:t xml:space="preserve">Riksdagen har tillkännagett (bet. 2018/19:FiU1, reservation 5 under punkt 2, rskr. 2018/19:62) att regeringen ska återkomma med förslag om ytterligare ändringar i skatte- och avgiftsregler avseende </w:t>
      </w:r>
    </w:p>
    <w:p w14:paraId="16C14414" w14:textId="1B51026D" w:rsidR="0067606D" w:rsidRDefault="0067606D" w:rsidP="00C37C64">
      <w:pPr>
        <w:pStyle w:val="Numreradlista"/>
        <w:numPr>
          <w:ilvl w:val="1"/>
          <w:numId w:val="31"/>
        </w:numPr>
      </w:pPr>
      <w:r>
        <w:t>avskaffad särskild löneskatt för äldre,</w:t>
      </w:r>
    </w:p>
    <w:p w14:paraId="1242DCFC" w14:textId="0BF7D99F" w:rsidR="0067606D" w:rsidRDefault="0067606D" w:rsidP="0067606D">
      <w:pPr>
        <w:pStyle w:val="Numreradlista"/>
      </w:pPr>
      <w:r>
        <w:t>skatteändringar för att underlätta entreprenörers generationsskiften,</w:t>
      </w:r>
    </w:p>
    <w:p w14:paraId="3E645006" w14:textId="39C4D723" w:rsidR="0067606D" w:rsidRDefault="0067606D" w:rsidP="0067606D">
      <w:pPr>
        <w:pStyle w:val="Numreradlista"/>
      </w:pPr>
      <w:r>
        <w:t>utökat tak och utvidgat rut-avdrag,</w:t>
      </w:r>
    </w:p>
    <w:p w14:paraId="4F7E23E5" w14:textId="275D10AB" w:rsidR="0067606D" w:rsidRDefault="0067606D" w:rsidP="0067606D">
      <w:pPr>
        <w:pStyle w:val="Numreradlista"/>
      </w:pPr>
      <w:r>
        <w:t>avskaffad flygskatt,</w:t>
      </w:r>
    </w:p>
    <w:p w14:paraId="38552E50" w14:textId="16A14080" w:rsidR="0067606D" w:rsidRDefault="0067606D" w:rsidP="0067606D">
      <w:pPr>
        <w:pStyle w:val="Numreradlista"/>
      </w:pPr>
      <w:r>
        <w:t>fryst överindexering av bensinskatt,</w:t>
      </w:r>
    </w:p>
    <w:p w14:paraId="43342580" w14:textId="27481770" w:rsidR="0067606D" w:rsidRDefault="0067606D" w:rsidP="0067606D">
      <w:pPr>
        <w:pStyle w:val="Numreradlista"/>
      </w:pPr>
      <w:r>
        <w:t>sänkt skatt för diesel i jord- och skogs</w:t>
      </w:r>
      <w:r>
        <w:softHyphen/>
        <w:t>bruket,</w:t>
      </w:r>
    </w:p>
    <w:p w14:paraId="70837C29" w14:textId="10647AC7" w:rsidR="0067606D" w:rsidRDefault="0067606D" w:rsidP="0067606D">
      <w:pPr>
        <w:pStyle w:val="Numreradlista"/>
      </w:pPr>
      <w:r>
        <w:t>skattereduktion för gåvor i ideell verksamhet,</w:t>
      </w:r>
    </w:p>
    <w:p w14:paraId="79C6D54B" w14:textId="7887A85C" w:rsidR="0067606D" w:rsidRDefault="0067606D" w:rsidP="0067606D">
      <w:pPr>
        <w:pStyle w:val="Numreradlista"/>
      </w:pPr>
      <w:r>
        <w:t>avskaffad skattereduktion för fack</w:t>
      </w:r>
      <w:r>
        <w:softHyphen/>
        <w:t>föreningsavgift,</w:t>
      </w:r>
    </w:p>
    <w:p w14:paraId="0D3164A7" w14:textId="378D8BC2" w:rsidR="0067606D" w:rsidRDefault="0067606D" w:rsidP="0067606D">
      <w:pPr>
        <w:pStyle w:val="Numreradlista"/>
      </w:pPr>
      <w:r>
        <w:t xml:space="preserve">höjd mervärdesskatt för naturguider, och </w:t>
      </w:r>
    </w:p>
    <w:p w14:paraId="06D26BC9" w14:textId="784FD87B" w:rsidR="0067606D" w:rsidRDefault="0067606D" w:rsidP="0067606D">
      <w:pPr>
        <w:pStyle w:val="Numreradlista"/>
      </w:pPr>
      <w:r>
        <w:t>avskaffat växa-stöd.</w:t>
      </w:r>
    </w:p>
    <w:p w14:paraId="2A30E4DD" w14:textId="40A4AA12" w:rsidR="0067606D" w:rsidRDefault="0067606D" w:rsidP="00C37C64">
      <w:pPr>
        <w:pStyle w:val="Brdtextefternumreradlista"/>
      </w:pPr>
      <w:r>
        <w:t>Regeringen har under våren 2019 lämnat propositioner till riksdagen med förslag om avskaffad särskild löneskatt för äldre (prop. 2018/19:82), nya skatteregler för ägar</w:t>
      </w:r>
      <w:r>
        <w:softHyphen/>
        <w:t>skiften mellan närstående i fåmansföretag (prop. 2018/19:54), höjt tak för rutavdrag (prop. 2018/19:89), befrielse från koldioxid- och energiskatt och förändrad omräkning av skatt för bensin och diesel (prop. 2018/19:94), återinförd skattereduktion för gåvor till ideell verksamhet (prop. 2018/19:92) och avskaffad skattereduk</w:t>
      </w:r>
      <w:r>
        <w:softHyphen/>
        <w:t xml:space="preserve">tion för fackföreningsavgift (prop. 2018/19:45). Regeringen har också den 5 juni 2019 beslutat att ge en särskild utredare i uppdrag att utreda utvidgningar av rutavdraget (dir. 2019:26). Uppdraget ska redovisas senast den 15 januari 2020.  </w:t>
      </w:r>
    </w:p>
    <w:p w14:paraId="6C64765C" w14:textId="142DA849" w:rsidR="0067606D" w:rsidRPr="00A724F0" w:rsidRDefault="0067606D" w:rsidP="0067606D">
      <w:pPr>
        <w:pStyle w:val="Brdtextmedindrag"/>
      </w:pPr>
      <w:r>
        <w:t>Regeringen har vidare i propositionen Vårändrings</w:t>
      </w:r>
      <w:r>
        <w:softHyphen/>
        <w:t>budget för 2019 (prop. 2018/19:99) gjort bedömningen att flygskatten och den lägre mervärdesskatten för naturguidning bör behållas liksom nedsättningen av arbetsgivaravgifterna för enskilda näringsidkare som anställer en första person (s.k. växa-stöd).</w:t>
      </w:r>
    </w:p>
    <w:p w14:paraId="40325490" w14:textId="4F12790E" w:rsidR="0067606D" w:rsidRPr="006E726B" w:rsidRDefault="0067606D" w:rsidP="0067606D">
      <w:pPr>
        <w:pStyle w:val="Brdtextmedindrag"/>
      </w:pPr>
      <w:r>
        <w:t>Regeringen anser därmed att tillkännagivandet är slutbehandlat.</w:t>
      </w:r>
    </w:p>
    <w:p w14:paraId="064E9E54" w14:textId="61A4401A" w:rsidR="0067606D" w:rsidRDefault="0067606D" w:rsidP="0067606D">
      <w:pPr>
        <w:pStyle w:val="Rubrik2"/>
      </w:pPr>
      <w:bookmarkStart w:id="492" w:name="_Toc19298957"/>
      <w:r>
        <w:t>Utvärdering av utjämningsordningen med Danmark</w:t>
      </w:r>
      <w:bookmarkEnd w:id="492"/>
    </w:p>
    <w:p w14:paraId="753C1C5B" w14:textId="220157C3" w:rsidR="0067606D" w:rsidRPr="00A069D0" w:rsidRDefault="0067606D" w:rsidP="0067606D">
      <w:pPr>
        <w:pStyle w:val="Brdtext"/>
      </w:pPr>
      <w:bookmarkStart w:id="493" w:name="_Hlk16838220"/>
      <w:r w:rsidRPr="00A069D0">
        <w:t>Riksdagen har under våren 2012 tillkännagett (bet.</w:t>
      </w:r>
      <w:r>
        <w:t> </w:t>
      </w:r>
      <w:r w:rsidRPr="00A069D0">
        <w:t xml:space="preserve">2011/12:SkU13) att förhandlingar bör </w:t>
      </w:r>
      <w:r w:rsidRPr="00A069D0">
        <w:lastRenderedPageBreak/>
        <w:t xml:space="preserve">inledas med Danmark i syfte att förbättra balansen mellan bosättningskommun och arbetskommun vid beskattning av gränspendlare i Öresundsregionen. För att möjliggöra ett ställningstagande i frågan </w:t>
      </w:r>
      <w:r>
        <w:t>pågår ett</w:t>
      </w:r>
      <w:r w:rsidRPr="00A069D0">
        <w:t xml:space="preserve"> gemensam</w:t>
      </w:r>
      <w:r>
        <w:t>t</w:t>
      </w:r>
      <w:r w:rsidRPr="00A069D0">
        <w:t xml:space="preserve"> arbete med </w:t>
      </w:r>
      <w:r>
        <w:t>Danmark</w:t>
      </w:r>
      <w:r w:rsidRPr="00A069D0">
        <w:t xml:space="preserve"> för att utvärdera den utjämningsordning som finns i 2003 års avtal mellan Sverige och Danmark om vissa skattefrågor (SFS 1996:1512, bilaga</w:t>
      </w:r>
      <w:r>
        <w:t> </w:t>
      </w:r>
      <w:r w:rsidRPr="00A069D0">
        <w:t>4). Tidigare diskussioner utgör utgångspunkten för hur denna utvärdering ska genomföras.</w:t>
      </w:r>
      <w:r>
        <w:t xml:space="preserve"> </w:t>
      </w:r>
      <w:bookmarkEnd w:id="493"/>
    </w:p>
    <w:p w14:paraId="189ED708" w14:textId="509D20E3" w:rsidR="0067606D" w:rsidRDefault="0067606D" w:rsidP="0067606D">
      <w:pPr>
        <w:pStyle w:val="Rubrik2"/>
      </w:pPr>
      <w:bookmarkStart w:id="494" w:name="_Toc19298958"/>
      <w:r>
        <w:t>Offentligfinansiella effekter – en sammanfattning</w:t>
      </w:r>
      <w:bookmarkEnd w:id="494"/>
    </w:p>
    <w:p w14:paraId="6261BA62" w14:textId="5EE71838" w:rsidR="0067606D" w:rsidRDefault="0067606D" w:rsidP="0067606D">
      <w:pPr>
        <w:pStyle w:val="Brdtext"/>
      </w:pPr>
      <w:r>
        <w:t xml:space="preserve">I </w:t>
      </w:r>
      <w:r>
        <w:fldChar w:fldCharType="begin"/>
      </w:r>
      <w:r>
        <w:instrText xml:space="preserve"> REF  _Ref18663895 \* Lower \h  \* MERGEFORMAT </w:instrText>
      </w:r>
      <w:r>
        <w:fldChar w:fldCharType="separate"/>
      </w:r>
      <w:r w:rsidR="00757DA4">
        <w:t xml:space="preserve">tabell </w:t>
      </w:r>
      <w:r w:rsidR="00757DA4">
        <w:rPr>
          <w:bCs/>
          <w:noProof/>
        </w:rPr>
        <w:t>12</w:t>
      </w:r>
      <w:r w:rsidR="00757DA4">
        <w:t>.</w:t>
      </w:r>
      <w:r w:rsidR="00757DA4">
        <w:rPr>
          <w:noProof/>
        </w:rPr>
        <w:t>4</w:t>
      </w:r>
      <w:r>
        <w:fldChar w:fldCharType="end"/>
      </w:r>
      <w:r>
        <w:t xml:space="preserve"> redovisas de offentligfinansiella effekterna av de förändringar i skatte- och avgiftsreglerna som presenteras i denna proposition. För mer utförliga beskrivningar av konsekvenserna av de olika skatteåtgärderna hänvisas till tidigare avsnitt. </w:t>
      </w:r>
    </w:p>
    <w:p w14:paraId="6B605E6D" w14:textId="19678CF7" w:rsidR="0067606D" w:rsidRDefault="0067606D" w:rsidP="0067606D">
      <w:pPr>
        <w:pStyle w:val="Brdtextmedindrag"/>
      </w:pPr>
      <w:r>
        <w:t>I tabellen redovisas tre olika offentligfinansiella effekter: bruttoeffekt för 2020, nettoeffekter för 2020–2022 och varaktig effekt. Bruttoeffekten beskriver den direkta förändringen av intäkterna från den skatt som regeländringen avser. Referensalternativet vid tolkningen av brutto</w:t>
      </w:r>
      <w:r>
        <w:softHyphen/>
        <w:t>effekten är de förväntade skatteintäkterna i frånvaro av regeländringar. Utöver den direkta effekten kan en regeländring ge upphov till indirekta effekter på de offentliga finanserna av olika slag. Indirekta effekter uppstår om skatteändringen påverkar underlaget för andra skatter eller offentliga utgifter och därigenom påverkar de offentliga finanserna. I de offentlig</w:t>
      </w:r>
      <w:r>
        <w:softHyphen/>
        <w:t xml:space="preserve">finansiella effektberäkningarna tas normalt hänsyn till indirekta effekter i form effekter av övervältring på löner, priser och vinster, effekter på mervärdesskatten av ändrade punktskatter och effekter av förändringar i konsumentprisindex. Den offentligfinansiella nettoeffekten utgörs av summan av bruttoeffekten och de indirekta effekterna. Vid bedömningen av hur en </w:t>
      </w:r>
      <w:r>
        <w:t xml:space="preserve">skatteförändring påverkar den offentliga sektorns finansiella sparande på kort sikt, är den offentligfinansiella nettoeffekten den mest relevanta. </w:t>
      </w:r>
    </w:p>
    <w:p w14:paraId="40FA855A" w14:textId="71C6A144" w:rsidR="0067606D" w:rsidRDefault="0067606D" w:rsidP="0067606D">
      <w:pPr>
        <w:pStyle w:val="Brdtextmedindrag"/>
      </w:pPr>
      <w:r>
        <w:t xml:space="preserve">Den offentligfinansiella effekten av en regelförändring förväntas i vissa fall vara olika stor för olika år. Det kan bero på att åtgärden är tillfällig eller på att åtgärdens indirekta effekter inte uppkommer omedelbart. Den varaktiga effekten är ett mått på den bestående årliga effekten av en skatteändring och möjliggör jämförelser av regeländringar vars nettoeffekter fördelas olika över tiden. </w:t>
      </w:r>
    </w:p>
    <w:p w14:paraId="37D3FD12" w14:textId="7E1F8B84" w:rsidR="0067606D" w:rsidRDefault="0067606D" w:rsidP="0067606D">
      <w:pPr>
        <w:pStyle w:val="Brdtextmedindrag"/>
      </w:pPr>
      <w:r>
        <w:t xml:space="preserve">De offentligfinansiella effekterna utgår vanligtvis från att beteendet hos individer och företag inte ändras till följd av förändringar i skattereglerna. De efterfrågade och utbjudna kvantiteterna av varor och tjänster är därmed opåverkade och aktivitetsnivån i ekonomin oförändrad. Undantag från antagandet om oförändrat beteende kan göras om utbud och efterfrågan bedöms ändras i stor utsträckning eller om substitution mot utländsk konsumtion förväntas ske i betydande omfattning. </w:t>
      </w:r>
    </w:p>
    <w:p w14:paraId="676EBCBD" w14:textId="30983B40" w:rsidR="0067606D" w:rsidRPr="00DB56F3" w:rsidRDefault="0067606D" w:rsidP="0067606D">
      <w:pPr>
        <w:pStyle w:val="Brdtextmedindrag"/>
      </w:pPr>
      <w:r>
        <w:t xml:space="preserve">De offentligfinansiella beräkningarna görs i 2020 års priser och volymer med utgångspunkt i den prognos för den ekonomiska utvecklingen och de offentliga finanserna som presenteras i denna proposition. Effekterna redovisas i periodiserade termer, vilket innebär att effekten hänförs till det år den skattepliktiga händelsen inträffar, oavsett när uppbörden av skatten sker. Slutligen avser de offentligfinansiella effekterna i </w:t>
      </w:r>
      <w:r>
        <w:fldChar w:fldCharType="begin"/>
      </w:r>
      <w:r>
        <w:instrText xml:space="preserve"> REF  _Ref18663895 \* Lower \h </w:instrText>
      </w:r>
      <w:r>
        <w:fldChar w:fldCharType="separate"/>
      </w:r>
      <w:r w:rsidR="00757DA4">
        <w:t xml:space="preserve">tabell </w:t>
      </w:r>
      <w:r w:rsidR="00757DA4">
        <w:rPr>
          <w:bCs/>
          <w:noProof/>
        </w:rPr>
        <w:t>12</w:t>
      </w:r>
      <w:r w:rsidR="00757DA4">
        <w:t>.</w:t>
      </w:r>
      <w:r w:rsidR="00757DA4">
        <w:rPr>
          <w:noProof/>
        </w:rPr>
        <w:t>4</w:t>
      </w:r>
      <w:r>
        <w:fldChar w:fldCharType="end"/>
      </w:r>
      <w:r>
        <w:t xml:space="preserve"> effekten på den konsoliderade offentliga sektorns finansiella sparande. För en detaljerad beskrivning av metodfrågor kopplade till de offentligfinansiella effektberäkningarna hänvisas till Finansdepartementets publikation Beräkningskonventioner, som publiceras på www.regeringen.se.</w:t>
      </w:r>
    </w:p>
    <w:p w14:paraId="1C6C41B7" w14:textId="018D24E3" w:rsidR="0067606D" w:rsidRPr="00DB56F3" w:rsidRDefault="0067606D" w:rsidP="0067606D">
      <w:pPr>
        <w:pStyle w:val="Brdtextmedindrag"/>
      </w:pPr>
      <w:r>
        <w:t>Förslagen och bedömningarna i budget</w:t>
      </w:r>
      <w:r>
        <w:softHyphen/>
        <w:t xml:space="preserve">propositionen medför att skatteintäkterna sammantaget </w:t>
      </w:r>
      <w:r w:rsidRPr="00760DD2">
        <w:t>bedöms minska</w:t>
      </w:r>
      <w:r>
        <w:t xml:space="preserve"> med </w:t>
      </w:r>
      <w:r w:rsidRPr="00760DD2">
        <w:t>13,11</w:t>
      </w:r>
      <w:r>
        <w:t xml:space="preserve"> miljarder kronor 2020, se </w:t>
      </w:r>
      <w:r>
        <w:fldChar w:fldCharType="begin"/>
      </w:r>
      <w:r>
        <w:instrText xml:space="preserve"> REF  _Ref18663895 \* Lower \h </w:instrText>
      </w:r>
      <w:r>
        <w:fldChar w:fldCharType="separate"/>
      </w:r>
      <w:r w:rsidR="00757DA4">
        <w:t xml:space="preserve">tabell </w:t>
      </w:r>
      <w:r w:rsidR="00757DA4">
        <w:rPr>
          <w:bCs/>
          <w:noProof/>
        </w:rPr>
        <w:t>12</w:t>
      </w:r>
      <w:r w:rsidR="00757DA4">
        <w:t>.</w:t>
      </w:r>
      <w:r w:rsidR="00757DA4">
        <w:rPr>
          <w:noProof/>
        </w:rPr>
        <w:t>4</w:t>
      </w:r>
      <w:r>
        <w:fldChar w:fldCharType="end"/>
      </w:r>
      <w:r>
        <w:t>.</w:t>
      </w:r>
    </w:p>
    <w:p w14:paraId="515F102C" w14:textId="6125EFD5" w:rsidR="0067606D" w:rsidRDefault="0067606D" w:rsidP="0067606D">
      <w:pPr>
        <w:pStyle w:val="Brdtextmedindrag"/>
      </w:pPr>
    </w:p>
    <w:p w14:paraId="1C4F5848" w14:textId="77777777" w:rsidR="0067606D" w:rsidRDefault="0067606D" w:rsidP="0067606D">
      <w:pPr>
        <w:pStyle w:val="Brdtext"/>
        <w:sectPr w:rsidR="0067606D" w:rsidSect="0067606D">
          <w:headerReference w:type="even" r:id="rId537"/>
          <w:headerReference w:type="default" r:id="rId538"/>
          <w:footerReference w:type="even" r:id="rId539"/>
          <w:footerReference w:type="default" r:id="rId540"/>
          <w:footerReference w:type="first" r:id="rId541"/>
          <w:type w:val="continuous"/>
          <w:pgSz w:w="11906" w:h="16838" w:code="9"/>
          <w:pgMar w:top="1304" w:right="1871" w:bottom="1531" w:left="1021" w:header="567" w:footer="1077" w:gutter="0"/>
          <w:cols w:num="2" w:space="340"/>
          <w:docGrid w:linePitch="360"/>
        </w:sectPr>
      </w:pPr>
    </w:p>
    <w:p w14:paraId="56EE1720" w14:textId="77777777" w:rsidR="0067606D" w:rsidRDefault="0067606D">
      <w:pPr>
        <w:jc w:val="left"/>
        <w:rPr>
          <w:rFonts w:ascii="TradeGothic" w:eastAsia="Times New Roman" w:hAnsi="TradeGothic" w:cs="Times New Roman"/>
          <w:b/>
          <w:spacing w:val="2"/>
          <w:sz w:val="16"/>
          <w:szCs w:val="20"/>
        </w:rPr>
      </w:pPr>
      <w:r>
        <w:br w:type="page"/>
      </w:r>
    </w:p>
    <w:p w14:paraId="2AFA9208" w14:textId="2105CBB8" w:rsidR="0067606D" w:rsidRDefault="0067606D" w:rsidP="0067606D">
      <w:pPr>
        <w:pStyle w:val="TabellRubrik"/>
      </w:pPr>
      <w:bookmarkStart w:id="495" w:name="_Ref18663895"/>
      <w:bookmarkStart w:id="496" w:name="_Toc19299047"/>
      <w:r>
        <w:lastRenderedPageBreak/>
        <w:t xml:space="preserve">Tabell </w:t>
      </w:r>
      <w:r>
        <w:rPr>
          <w:bCs/>
          <w:noProof/>
        </w:rPr>
        <w:fldChar w:fldCharType="begin"/>
      </w:r>
      <w:r>
        <w:rPr>
          <w:bCs/>
          <w:noProof/>
        </w:rPr>
        <w:instrText xml:space="preserve"> STYLEREF "Rubrik 1"\n \* MERGEFORMAT </w:instrText>
      </w:r>
      <w:r>
        <w:rPr>
          <w:bCs/>
          <w:noProof/>
        </w:rPr>
        <w:fldChar w:fldCharType="separate"/>
      </w:r>
      <w:r w:rsidR="00757DA4">
        <w:rPr>
          <w:bCs/>
          <w:noProof/>
        </w:rPr>
        <w:t>12</w:t>
      </w:r>
      <w:r>
        <w:rPr>
          <w:bCs/>
          <w:noProof/>
        </w:rPr>
        <w:fldChar w:fldCharType="end"/>
      </w:r>
      <w:r>
        <w:t>.</w:t>
      </w:r>
      <w:r>
        <w:rPr>
          <w:noProof/>
        </w:rPr>
        <w:fldChar w:fldCharType="begin"/>
      </w:r>
      <w:r>
        <w:rPr>
          <w:noProof/>
        </w:rPr>
        <w:instrText xml:space="preserve"> SEQ Tabell \* Arabic \s 1  \* MERGEFORMAT </w:instrText>
      </w:r>
      <w:r>
        <w:rPr>
          <w:noProof/>
        </w:rPr>
        <w:fldChar w:fldCharType="separate"/>
      </w:r>
      <w:r w:rsidR="00757DA4">
        <w:rPr>
          <w:noProof/>
        </w:rPr>
        <w:t>4</w:t>
      </w:r>
      <w:r>
        <w:rPr>
          <w:noProof/>
        </w:rPr>
        <w:fldChar w:fldCharType="end"/>
      </w:r>
      <w:bookmarkEnd w:id="495"/>
      <w:r>
        <w:rPr>
          <w:noProof/>
        </w:rPr>
        <w:tab/>
      </w:r>
      <w:r w:rsidRPr="0022652A">
        <w:rPr>
          <w:noProof/>
        </w:rPr>
        <w:t>Offentligfinansiella effekter av ändrade skatte-</w:t>
      </w:r>
      <w:r>
        <w:rPr>
          <w:noProof/>
        </w:rPr>
        <w:t xml:space="preserve"> </w:t>
      </w:r>
      <w:r w:rsidRPr="0022652A">
        <w:rPr>
          <w:noProof/>
        </w:rPr>
        <w:t>och avgiftsregler</w:t>
      </w:r>
      <w:bookmarkEnd w:id="496"/>
    </w:p>
    <w:p w14:paraId="69C10882" w14:textId="77777777" w:rsidR="0067606D" w:rsidRDefault="0067606D" w:rsidP="0067606D">
      <w:pPr>
        <w:pStyle w:val="TabellUnderrubrik"/>
      </w:pPr>
      <w:r>
        <w:t>Miljarder</w:t>
      </w:r>
      <w:r w:rsidRPr="00086036">
        <w:t xml:space="preserve"> kronor</w:t>
      </w:r>
    </w:p>
    <w:tbl>
      <w:tblPr>
        <w:tblW w:w="5000" w:type="pct"/>
        <w:tblLayout w:type="fixed"/>
        <w:tblLook w:val="0000" w:firstRow="0" w:lastRow="0" w:firstColumn="0" w:lastColumn="0" w:noHBand="0" w:noVBand="0"/>
      </w:tblPr>
      <w:tblGrid>
        <w:gridCol w:w="4147"/>
        <w:gridCol w:w="1063"/>
        <w:gridCol w:w="761"/>
        <w:gridCol w:w="761"/>
        <w:gridCol w:w="761"/>
        <w:gridCol w:w="761"/>
        <w:gridCol w:w="760"/>
      </w:tblGrid>
      <w:tr w:rsidR="0067606D" w:rsidRPr="00217B7A" w14:paraId="0DFDDF05" w14:textId="77777777" w:rsidTr="0067606D">
        <w:trPr>
          <w:tblHeader/>
        </w:trPr>
        <w:tc>
          <w:tcPr>
            <w:tcW w:w="4147" w:type="dxa"/>
            <w:tcMar>
              <w:left w:w="0" w:type="dxa"/>
              <w:right w:w="0" w:type="dxa"/>
            </w:tcMar>
          </w:tcPr>
          <w:p w14:paraId="2D7047A2" w14:textId="77777777" w:rsidR="0067606D" w:rsidRPr="00217B7A" w:rsidRDefault="0067606D" w:rsidP="0067606D">
            <w:pPr>
              <w:pStyle w:val="TabellHuvud"/>
            </w:pPr>
          </w:p>
        </w:tc>
        <w:tc>
          <w:tcPr>
            <w:tcW w:w="1063" w:type="dxa"/>
            <w:vAlign w:val="bottom"/>
          </w:tcPr>
          <w:p w14:paraId="4778D49D" w14:textId="77777777" w:rsidR="0067606D" w:rsidRPr="00925CCC" w:rsidRDefault="0067606D" w:rsidP="0067606D">
            <w:pPr>
              <w:pStyle w:val="TabellHuvud"/>
            </w:pPr>
            <w:r w:rsidRPr="00925CCC">
              <w:t>Effekt från</w:t>
            </w:r>
          </w:p>
        </w:tc>
        <w:tc>
          <w:tcPr>
            <w:tcW w:w="761" w:type="dxa"/>
          </w:tcPr>
          <w:p w14:paraId="01815ECF" w14:textId="77777777" w:rsidR="0067606D" w:rsidRPr="00925CCC" w:rsidRDefault="0067606D" w:rsidP="0067606D">
            <w:pPr>
              <w:pStyle w:val="TabellHuvud"/>
            </w:pPr>
            <w:r w:rsidRPr="00925CCC">
              <w:t>Brutto-effekt</w:t>
            </w:r>
          </w:p>
        </w:tc>
        <w:tc>
          <w:tcPr>
            <w:tcW w:w="2283" w:type="dxa"/>
            <w:gridSpan w:val="3"/>
            <w:tcBorders>
              <w:bottom w:val="single" w:sz="6" w:space="0" w:color="auto"/>
            </w:tcBorders>
            <w:vAlign w:val="bottom"/>
          </w:tcPr>
          <w:p w14:paraId="5DD71F2E" w14:textId="774C2B58" w:rsidR="0067606D" w:rsidRPr="00925CCC" w:rsidRDefault="0067606D" w:rsidP="0067606D">
            <w:pPr>
              <w:pStyle w:val="TabellHuvud"/>
              <w:jc w:val="left"/>
            </w:pPr>
            <w:r w:rsidRPr="00925CCC">
              <w:t>Nettoeffekt</w:t>
            </w:r>
          </w:p>
        </w:tc>
        <w:tc>
          <w:tcPr>
            <w:tcW w:w="760" w:type="dxa"/>
            <w:tcMar>
              <w:top w:w="0" w:type="dxa"/>
              <w:left w:w="57" w:type="dxa"/>
              <w:bottom w:w="0" w:type="dxa"/>
              <w:right w:w="57" w:type="dxa"/>
            </w:tcMar>
          </w:tcPr>
          <w:p w14:paraId="4ABE9F9B" w14:textId="77777777" w:rsidR="0067606D" w:rsidRPr="00925CCC" w:rsidRDefault="0067606D" w:rsidP="0067606D">
            <w:pPr>
              <w:pStyle w:val="TabellHuvud"/>
            </w:pPr>
            <w:r w:rsidRPr="00925CCC">
              <w:t>Varaktig effekt</w:t>
            </w:r>
          </w:p>
        </w:tc>
      </w:tr>
      <w:tr w:rsidR="0067606D" w:rsidRPr="00217B7A" w14:paraId="0464205B" w14:textId="77777777" w:rsidTr="0067606D">
        <w:trPr>
          <w:tblHeader/>
        </w:trPr>
        <w:tc>
          <w:tcPr>
            <w:tcW w:w="4147" w:type="dxa"/>
            <w:tcBorders>
              <w:top w:val="nil"/>
              <w:left w:val="nil"/>
              <w:bottom w:val="single" w:sz="18" w:space="0" w:color="auto"/>
              <w:right w:val="nil"/>
            </w:tcBorders>
            <w:tcMar>
              <w:left w:w="0" w:type="dxa"/>
              <w:right w:w="0" w:type="dxa"/>
            </w:tcMar>
          </w:tcPr>
          <w:p w14:paraId="5F6170E5" w14:textId="77777777" w:rsidR="0067606D" w:rsidRPr="00217B7A" w:rsidRDefault="0067606D" w:rsidP="0067606D">
            <w:pPr>
              <w:pStyle w:val="TabellHuvud"/>
            </w:pPr>
          </w:p>
        </w:tc>
        <w:tc>
          <w:tcPr>
            <w:tcW w:w="1063" w:type="dxa"/>
            <w:tcBorders>
              <w:top w:val="nil"/>
              <w:left w:val="nil"/>
              <w:bottom w:val="single" w:sz="18" w:space="0" w:color="auto"/>
              <w:right w:val="nil"/>
            </w:tcBorders>
            <w:vAlign w:val="bottom"/>
          </w:tcPr>
          <w:p w14:paraId="3834F63B" w14:textId="77777777" w:rsidR="0067606D" w:rsidRPr="00925CCC" w:rsidRDefault="0067606D" w:rsidP="0067606D">
            <w:pPr>
              <w:pStyle w:val="TabellHuvud"/>
            </w:pPr>
          </w:p>
        </w:tc>
        <w:tc>
          <w:tcPr>
            <w:tcW w:w="761" w:type="dxa"/>
            <w:tcBorders>
              <w:top w:val="nil"/>
              <w:left w:val="nil"/>
              <w:bottom w:val="single" w:sz="18" w:space="0" w:color="auto"/>
              <w:right w:val="nil"/>
            </w:tcBorders>
            <w:vAlign w:val="bottom"/>
          </w:tcPr>
          <w:p w14:paraId="62D704A2" w14:textId="77777777" w:rsidR="0067606D" w:rsidRPr="00925CCC" w:rsidRDefault="0067606D" w:rsidP="0067606D">
            <w:pPr>
              <w:pStyle w:val="TabellHuvud"/>
            </w:pPr>
            <w:r w:rsidRPr="00925CCC">
              <w:t>2020</w:t>
            </w:r>
          </w:p>
        </w:tc>
        <w:tc>
          <w:tcPr>
            <w:tcW w:w="761" w:type="dxa"/>
            <w:tcBorders>
              <w:top w:val="single" w:sz="6" w:space="0" w:color="auto"/>
              <w:left w:val="nil"/>
              <w:bottom w:val="single" w:sz="18" w:space="0" w:color="auto"/>
              <w:right w:val="nil"/>
            </w:tcBorders>
            <w:vAlign w:val="bottom"/>
          </w:tcPr>
          <w:p w14:paraId="6DD99477" w14:textId="77777777" w:rsidR="0067606D" w:rsidRPr="00925CCC" w:rsidRDefault="0067606D" w:rsidP="0067606D">
            <w:pPr>
              <w:pStyle w:val="TabellHuvud"/>
            </w:pPr>
            <w:r w:rsidRPr="00925CCC">
              <w:t>2020</w:t>
            </w:r>
          </w:p>
        </w:tc>
        <w:tc>
          <w:tcPr>
            <w:tcW w:w="761" w:type="dxa"/>
            <w:tcBorders>
              <w:top w:val="single" w:sz="6" w:space="0" w:color="auto"/>
              <w:left w:val="nil"/>
              <w:bottom w:val="single" w:sz="18" w:space="0" w:color="auto"/>
              <w:right w:val="nil"/>
            </w:tcBorders>
            <w:vAlign w:val="bottom"/>
          </w:tcPr>
          <w:p w14:paraId="4F217C5C" w14:textId="77777777" w:rsidR="0067606D" w:rsidRPr="00925CCC" w:rsidRDefault="0067606D" w:rsidP="0067606D">
            <w:pPr>
              <w:pStyle w:val="TabellHuvud"/>
            </w:pPr>
            <w:r w:rsidRPr="00925CCC">
              <w:t>2021</w:t>
            </w:r>
          </w:p>
        </w:tc>
        <w:tc>
          <w:tcPr>
            <w:tcW w:w="761" w:type="dxa"/>
            <w:tcBorders>
              <w:top w:val="single" w:sz="6" w:space="0" w:color="auto"/>
              <w:left w:val="nil"/>
              <w:bottom w:val="single" w:sz="18" w:space="0" w:color="auto"/>
              <w:right w:val="nil"/>
            </w:tcBorders>
            <w:vAlign w:val="bottom"/>
          </w:tcPr>
          <w:p w14:paraId="52ACBB40" w14:textId="77777777" w:rsidR="0067606D" w:rsidRPr="00925CCC" w:rsidRDefault="0067606D" w:rsidP="0067606D">
            <w:pPr>
              <w:pStyle w:val="TabellHuvud"/>
            </w:pPr>
            <w:r w:rsidRPr="00925CCC">
              <w:t>2022</w:t>
            </w:r>
          </w:p>
        </w:tc>
        <w:tc>
          <w:tcPr>
            <w:tcW w:w="760" w:type="dxa"/>
            <w:tcBorders>
              <w:top w:val="nil"/>
              <w:left w:val="nil"/>
              <w:bottom w:val="single" w:sz="18" w:space="0" w:color="auto"/>
              <w:right w:val="nil"/>
            </w:tcBorders>
            <w:tcMar>
              <w:top w:w="0" w:type="dxa"/>
              <w:left w:w="57" w:type="dxa"/>
              <w:bottom w:w="0" w:type="dxa"/>
              <w:right w:w="57" w:type="dxa"/>
            </w:tcMar>
            <w:vAlign w:val="bottom"/>
          </w:tcPr>
          <w:p w14:paraId="3ACDCDFC" w14:textId="77777777" w:rsidR="0067606D" w:rsidRPr="00925CCC" w:rsidRDefault="0067606D" w:rsidP="0067606D">
            <w:pPr>
              <w:pStyle w:val="TabellHuvud"/>
            </w:pPr>
          </w:p>
        </w:tc>
      </w:tr>
      <w:tr w:rsidR="0067606D" w:rsidRPr="001B2842" w14:paraId="2CFA463F" w14:textId="77777777" w:rsidTr="0067606D">
        <w:tc>
          <w:tcPr>
            <w:tcW w:w="4147" w:type="dxa"/>
            <w:tcBorders>
              <w:top w:val="single" w:sz="18" w:space="0" w:color="auto"/>
              <w:left w:val="nil"/>
              <w:bottom w:val="single" w:sz="6" w:space="0" w:color="auto"/>
              <w:right w:val="nil"/>
            </w:tcBorders>
            <w:tcMar>
              <w:left w:w="0" w:type="dxa"/>
              <w:right w:w="0" w:type="dxa"/>
            </w:tcMar>
            <w:vAlign w:val="bottom"/>
          </w:tcPr>
          <w:p w14:paraId="1039F471" w14:textId="77777777" w:rsidR="0067606D" w:rsidRPr="002929E7" w:rsidRDefault="0067606D" w:rsidP="0067606D">
            <w:pPr>
              <w:pStyle w:val="TabellRader"/>
              <w:jc w:val="left"/>
              <w:rPr>
                <w:b/>
              </w:rPr>
            </w:pPr>
            <w:r w:rsidRPr="002929E7">
              <w:rPr>
                <w:b/>
              </w:rPr>
              <w:t>Förslag i budgetpropositionen</w:t>
            </w:r>
          </w:p>
        </w:tc>
        <w:tc>
          <w:tcPr>
            <w:tcW w:w="1063" w:type="dxa"/>
            <w:tcBorders>
              <w:top w:val="single" w:sz="18" w:space="0" w:color="auto"/>
              <w:left w:val="nil"/>
              <w:bottom w:val="single" w:sz="6" w:space="0" w:color="auto"/>
              <w:right w:val="nil"/>
            </w:tcBorders>
            <w:vAlign w:val="bottom"/>
          </w:tcPr>
          <w:p w14:paraId="1A633B11" w14:textId="77777777" w:rsidR="0067606D" w:rsidRPr="002929E7" w:rsidRDefault="0067606D" w:rsidP="0067606D">
            <w:pPr>
              <w:pStyle w:val="TabellRader"/>
            </w:pPr>
          </w:p>
        </w:tc>
        <w:tc>
          <w:tcPr>
            <w:tcW w:w="761" w:type="dxa"/>
            <w:tcBorders>
              <w:top w:val="single" w:sz="18" w:space="0" w:color="auto"/>
              <w:left w:val="nil"/>
              <w:bottom w:val="single" w:sz="6" w:space="0" w:color="auto"/>
              <w:right w:val="nil"/>
            </w:tcBorders>
            <w:vAlign w:val="bottom"/>
          </w:tcPr>
          <w:p w14:paraId="6BDDAE80" w14:textId="77777777" w:rsidR="0067606D" w:rsidRPr="002929E7" w:rsidRDefault="0067606D" w:rsidP="0067606D">
            <w:pPr>
              <w:pStyle w:val="TabellRader"/>
            </w:pPr>
          </w:p>
        </w:tc>
        <w:tc>
          <w:tcPr>
            <w:tcW w:w="761" w:type="dxa"/>
            <w:tcBorders>
              <w:top w:val="single" w:sz="18" w:space="0" w:color="auto"/>
              <w:left w:val="nil"/>
              <w:bottom w:val="single" w:sz="6" w:space="0" w:color="auto"/>
              <w:right w:val="nil"/>
            </w:tcBorders>
            <w:vAlign w:val="bottom"/>
          </w:tcPr>
          <w:p w14:paraId="327C4E9A" w14:textId="77777777" w:rsidR="0067606D" w:rsidRPr="002929E7" w:rsidRDefault="0067606D" w:rsidP="0067606D">
            <w:pPr>
              <w:pStyle w:val="TabellRader"/>
            </w:pPr>
          </w:p>
        </w:tc>
        <w:tc>
          <w:tcPr>
            <w:tcW w:w="761" w:type="dxa"/>
            <w:tcBorders>
              <w:top w:val="single" w:sz="18" w:space="0" w:color="auto"/>
              <w:left w:val="nil"/>
              <w:bottom w:val="single" w:sz="6" w:space="0" w:color="auto"/>
              <w:right w:val="nil"/>
            </w:tcBorders>
            <w:vAlign w:val="bottom"/>
          </w:tcPr>
          <w:p w14:paraId="65E02536" w14:textId="77777777" w:rsidR="0067606D" w:rsidRPr="002929E7" w:rsidRDefault="0067606D" w:rsidP="0067606D">
            <w:pPr>
              <w:pStyle w:val="TabellRader"/>
            </w:pPr>
          </w:p>
        </w:tc>
        <w:tc>
          <w:tcPr>
            <w:tcW w:w="761" w:type="dxa"/>
            <w:tcBorders>
              <w:top w:val="single" w:sz="18" w:space="0" w:color="auto"/>
              <w:left w:val="nil"/>
              <w:bottom w:val="single" w:sz="6" w:space="0" w:color="auto"/>
              <w:right w:val="nil"/>
            </w:tcBorders>
            <w:vAlign w:val="bottom"/>
          </w:tcPr>
          <w:p w14:paraId="63007C74" w14:textId="77777777" w:rsidR="0067606D" w:rsidRPr="002929E7" w:rsidRDefault="0067606D" w:rsidP="0067606D">
            <w:pPr>
              <w:pStyle w:val="TabellRader"/>
            </w:pPr>
          </w:p>
        </w:tc>
        <w:tc>
          <w:tcPr>
            <w:tcW w:w="760" w:type="dxa"/>
            <w:tcBorders>
              <w:top w:val="single" w:sz="18" w:space="0" w:color="auto"/>
              <w:left w:val="nil"/>
              <w:bottom w:val="single" w:sz="6" w:space="0" w:color="auto"/>
              <w:right w:val="nil"/>
            </w:tcBorders>
            <w:tcMar>
              <w:top w:w="0" w:type="dxa"/>
              <w:left w:w="57" w:type="dxa"/>
              <w:bottom w:w="0" w:type="dxa"/>
              <w:right w:w="57" w:type="dxa"/>
            </w:tcMar>
            <w:vAlign w:val="bottom"/>
          </w:tcPr>
          <w:p w14:paraId="118EC3CD" w14:textId="77777777" w:rsidR="0067606D" w:rsidRPr="002929E7" w:rsidRDefault="0067606D" w:rsidP="0067606D">
            <w:pPr>
              <w:pStyle w:val="TabellRader"/>
            </w:pPr>
          </w:p>
        </w:tc>
      </w:tr>
      <w:tr w:rsidR="0067606D" w:rsidRPr="001B2842" w14:paraId="05D2BC03" w14:textId="77777777" w:rsidTr="0067606D">
        <w:tc>
          <w:tcPr>
            <w:tcW w:w="4147" w:type="dxa"/>
            <w:tcBorders>
              <w:top w:val="single" w:sz="6" w:space="0" w:color="auto"/>
            </w:tcBorders>
            <w:tcMar>
              <w:left w:w="0" w:type="dxa"/>
              <w:right w:w="0" w:type="dxa"/>
            </w:tcMar>
            <w:vAlign w:val="bottom"/>
          </w:tcPr>
          <w:p w14:paraId="1865B043" w14:textId="77777777" w:rsidR="0067606D" w:rsidRPr="002929E7" w:rsidRDefault="0067606D" w:rsidP="0067606D">
            <w:pPr>
              <w:pStyle w:val="TabellRader"/>
              <w:jc w:val="left"/>
              <w:rPr>
                <w:b/>
                <w:i/>
              </w:rPr>
            </w:pPr>
            <w:r w:rsidRPr="002929E7">
              <w:rPr>
                <w:b/>
                <w:i/>
              </w:rPr>
              <w:t>Skatt på arbetsinkomster – förvärvsinkomstbeskattningen</w:t>
            </w:r>
          </w:p>
        </w:tc>
        <w:tc>
          <w:tcPr>
            <w:tcW w:w="1063" w:type="dxa"/>
            <w:tcBorders>
              <w:top w:val="single" w:sz="6" w:space="0" w:color="auto"/>
            </w:tcBorders>
            <w:vAlign w:val="bottom"/>
          </w:tcPr>
          <w:p w14:paraId="1027B7DC" w14:textId="77777777" w:rsidR="0067606D" w:rsidRPr="002929E7" w:rsidRDefault="0067606D" w:rsidP="0067606D">
            <w:pPr>
              <w:pStyle w:val="TabellRader"/>
            </w:pPr>
          </w:p>
        </w:tc>
        <w:tc>
          <w:tcPr>
            <w:tcW w:w="761" w:type="dxa"/>
            <w:tcBorders>
              <w:top w:val="single" w:sz="6" w:space="0" w:color="auto"/>
            </w:tcBorders>
            <w:vAlign w:val="bottom"/>
          </w:tcPr>
          <w:p w14:paraId="5EC52B44" w14:textId="77777777" w:rsidR="0067606D" w:rsidRPr="002929E7" w:rsidRDefault="0067606D" w:rsidP="0067606D">
            <w:pPr>
              <w:pStyle w:val="TabellRader"/>
            </w:pPr>
          </w:p>
        </w:tc>
        <w:tc>
          <w:tcPr>
            <w:tcW w:w="761" w:type="dxa"/>
            <w:tcBorders>
              <w:top w:val="single" w:sz="6" w:space="0" w:color="auto"/>
            </w:tcBorders>
            <w:vAlign w:val="bottom"/>
          </w:tcPr>
          <w:p w14:paraId="4D19C052" w14:textId="77777777" w:rsidR="0067606D" w:rsidRPr="002929E7" w:rsidRDefault="0067606D" w:rsidP="0067606D">
            <w:pPr>
              <w:pStyle w:val="TabellRader"/>
            </w:pPr>
          </w:p>
        </w:tc>
        <w:tc>
          <w:tcPr>
            <w:tcW w:w="761" w:type="dxa"/>
            <w:tcBorders>
              <w:top w:val="single" w:sz="6" w:space="0" w:color="auto"/>
            </w:tcBorders>
            <w:vAlign w:val="bottom"/>
          </w:tcPr>
          <w:p w14:paraId="6FF3E3DA" w14:textId="77777777" w:rsidR="0067606D" w:rsidRPr="002929E7" w:rsidRDefault="0067606D" w:rsidP="0067606D">
            <w:pPr>
              <w:pStyle w:val="TabellRader"/>
            </w:pPr>
          </w:p>
        </w:tc>
        <w:tc>
          <w:tcPr>
            <w:tcW w:w="761" w:type="dxa"/>
            <w:tcBorders>
              <w:top w:val="single" w:sz="6" w:space="0" w:color="auto"/>
            </w:tcBorders>
            <w:vAlign w:val="bottom"/>
          </w:tcPr>
          <w:p w14:paraId="7A7908C5" w14:textId="77777777" w:rsidR="0067606D" w:rsidRPr="002929E7" w:rsidRDefault="0067606D" w:rsidP="0067606D">
            <w:pPr>
              <w:pStyle w:val="TabellRader"/>
            </w:pPr>
          </w:p>
        </w:tc>
        <w:tc>
          <w:tcPr>
            <w:tcW w:w="760" w:type="dxa"/>
            <w:tcBorders>
              <w:top w:val="single" w:sz="6" w:space="0" w:color="auto"/>
            </w:tcBorders>
            <w:tcMar>
              <w:top w:w="0" w:type="dxa"/>
              <w:left w:w="57" w:type="dxa"/>
              <w:bottom w:w="0" w:type="dxa"/>
              <w:right w:w="57" w:type="dxa"/>
            </w:tcMar>
            <w:vAlign w:val="bottom"/>
          </w:tcPr>
          <w:p w14:paraId="4361464C" w14:textId="77777777" w:rsidR="0067606D" w:rsidRPr="002929E7" w:rsidRDefault="0067606D" w:rsidP="0067606D">
            <w:pPr>
              <w:pStyle w:val="TabellRader"/>
            </w:pPr>
          </w:p>
        </w:tc>
      </w:tr>
      <w:tr w:rsidR="0067606D" w:rsidRPr="0022652A" w14:paraId="64D6D594" w14:textId="77777777" w:rsidTr="0067606D">
        <w:tc>
          <w:tcPr>
            <w:tcW w:w="4147" w:type="dxa"/>
            <w:tcMar>
              <w:left w:w="0" w:type="dxa"/>
              <w:right w:w="0" w:type="dxa"/>
            </w:tcMar>
            <w:vAlign w:val="bottom"/>
          </w:tcPr>
          <w:p w14:paraId="00836FDF" w14:textId="18763508" w:rsidR="0067606D" w:rsidRPr="002929E7" w:rsidRDefault="0067606D" w:rsidP="0067606D">
            <w:pPr>
              <w:pStyle w:val="TabellRader"/>
              <w:jc w:val="left"/>
            </w:pPr>
            <w:r w:rsidRPr="002929E7">
              <w:t>Avskaffad övre skiktgräns för statlig inkomstskatt (s.k. värnskatt)</w:t>
            </w:r>
          </w:p>
        </w:tc>
        <w:tc>
          <w:tcPr>
            <w:tcW w:w="1063" w:type="dxa"/>
            <w:vAlign w:val="bottom"/>
          </w:tcPr>
          <w:p w14:paraId="4D677B01" w14:textId="702F4B32" w:rsidR="0067606D" w:rsidRPr="002929E7" w:rsidRDefault="0067606D" w:rsidP="0067606D">
            <w:pPr>
              <w:pStyle w:val="TabellRader"/>
              <w:rPr>
                <w:rFonts w:cs="Arial"/>
                <w:szCs w:val="16"/>
              </w:rPr>
            </w:pPr>
            <w:r w:rsidRPr="002929E7">
              <w:rPr>
                <w:rFonts w:cs="Arial"/>
                <w:szCs w:val="16"/>
              </w:rPr>
              <w:t>2020-01-01</w:t>
            </w:r>
          </w:p>
        </w:tc>
        <w:tc>
          <w:tcPr>
            <w:tcW w:w="761" w:type="dxa"/>
            <w:vAlign w:val="bottom"/>
          </w:tcPr>
          <w:p w14:paraId="15E6A9A9" w14:textId="4EACCAFD" w:rsidR="0067606D" w:rsidRPr="002929E7" w:rsidRDefault="0067606D" w:rsidP="0067606D">
            <w:pPr>
              <w:pStyle w:val="TabellRader"/>
              <w:rPr>
                <w:rFonts w:cs="Arial"/>
                <w:szCs w:val="16"/>
              </w:rPr>
            </w:pPr>
            <w:r w:rsidRPr="002929E7">
              <w:rPr>
                <w:rFonts w:cs="Arial"/>
                <w:szCs w:val="16"/>
              </w:rPr>
              <w:t>-6,12</w:t>
            </w:r>
          </w:p>
        </w:tc>
        <w:tc>
          <w:tcPr>
            <w:tcW w:w="761" w:type="dxa"/>
            <w:vAlign w:val="bottom"/>
          </w:tcPr>
          <w:p w14:paraId="4D078499" w14:textId="46652309" w:rsidR="0067606D" w:rsidRPr="002929E7" w:rsidRDefault="0067606D" w:rsidP="0067606D">
            <w:pPr>
              <w:pStyle w:val="TabellRader"/>
              <w:rPr>
                <w:rFonts w:cs="Arial"/>
                <w:szCs w:val="16"/>
              </w:rPr>
            </w:pPr>
            <w:r w:rsidRPr="002929E7">
              <w:rPr>
                <w:rFonts w:cs="Arial"/>
                <w:szCs w:val="16"/>
              </w:rPr>
              <w:t>-6,12</w:t>
            </w:r>
          </w:p>
        </w:tc>
        <w:tc>
          <w:tcPr>
            <w:tcW w:w="761" w:type="dxa"/>
            <w:vAlign w:val="bottom"/>
          </w:tcPr>
          <w:p w14:paraId="3476B102" w14:textId="43368CAD" w:rsidR="0067606D" w:rsidRPr="002929E7" w:rsidRDefault="0067606D" w:rsidP="0067606D">
            <w:pPr>
              <w:pStyle w:val="TabellRader"/>
              <w:rPr>
                <w:rFonts w:cs="Arial"/>
                <w:szCs w:val="16"/>
              </w:rPr>
            </w:pPr>
            <w:r w:rsidRPr="002929E7">
              <w:rPr>
                <w:rFonts w:cs="Arial"/>
                <w:szCs w:val="16"/>
              </w:rPr>
              <w:t>-6,12</w:t>
            </w:r>
          </w:p>
        </w:tc>
        <w:tc>
          <w:tcPr>
            <w:tcW w:w="761" w:type="dxa"/>
            <w:vAlign w:val="bottom"/>
          </w:tcPr>
          <w:p w14:paraId="487161E2" w14:textId="1C1B63B6" w:rsidR="0067606D" w:rsidRPr="002929E7" w:rsidRDefault="0067606D" w:rsidP="0067606D">
            <w:pPr>
              <w:pStyle w:val="TabellRader"/>
              <w:rPr>
                <w:rFonts w:cs="Arial"/>
                <w:szCs w:val="16"/>
              </w:rPr>
            </w:pPr>
            <w:r w:rsidRPr="002929E7">
              <w:rPr>
                <w:rFonts w:cs="Arial"/>
                <w:szCs w:val="16"/>
              </w:rPr>
              <w:t>-6,12</w:t>
            </w:r>
          </w:p>
        </w:tc>
        <w:tc>
          <w:tcPr>
            <w:tcW w:w="760" w:type="dxa"/>
            <w:tcMar>
              <w:top w:w="0" w:type="dxa"/>
              <w:left w:w="57" w:type="dxa"/>
              <w:bottom w:w="0" w:type="dxa"/>
              <w:right w:w="57" w:type="dxa"/>
            </w:tcMar>
            <w:vAlign w:val="bottom"/>
          </w:tcPr>
          <w:p w14:paraId="5E7FB886" w14:textId="61ED8730" w:rsidR="0067606D" w:rsidRPr="002929E7" w:rsidRDefault="0067606D" w:rsidP="0067606D">
            <w:pPr>
              <w:pStyle w:val="TabellRader"/>
              <w:rPr>
                <w:rFonts w:cs="Arial"/>
                <w:szCs w:val="16"/>
              </w:rPr>
            </w:pPr>
            <w:r w:rsidRPr="002929E7">
              <w:rPr>
                <w:rFonts w:cs="Arial"/>
                <w:szCs w:val="16"/>
              </w:rPr>
              <w:t>-6,12</w:t>
            </w:r>
          </w:p>
        </w:tc>
      </w:tr>
      <w:tr w:rsidR="0067606D" w:rsidRPr="0022652A" w14:paraId="67FCFB21" w14:textId="77777777" w:rsidTr="0067606D">
        <w:tc>
          <w:tcPr>
            <w:tcW w:w="4147" w:type="dxa"/>
            <w:tcMar>
              <w:left w:w="0" w:type="dxa"/>
              <w:right w:w="0" w:type="dxa"/>
            </w:tcMar>
            <w:vAlign w:val="bottom"/>
          </w:tcPr>
          <w:p w14:paraId="38B39A78" w14:textId="5E8A9C56" w:rsidR="0067606D" w:rsidRPr="002929E7" w:rsidRDefault="0067606D" w:rsidP="0067606D">
            <w:pPr>
              <w:pStyle w:val="TabellRader"/>
              <w:jc w:val="left"/>
            </w:pPr>
            <w:r w:rsidRPr="002929E7">
              <w:t>Ytterligare skattesänkningar för personer över 65 år</w:t>
            </w:r>
          </w:p>
        </w:tc>
        <w:tc>
          <w:tcPr>
            <w:tcW w:w="1063" w:type="dxa"/>
            <w:vAlign w:val="bottom"/>
          </w:tcPr>
          <w:p w14:paraId="5D39D18C" w14:textId="5AED2A4A" w:rsidR="0067606D" w:rsidRPr="002929E7" w:rsidRDefault="0067606D" w:rsidP="0067606D">
            <w:pPr>
              <w:pStyle w:val="TabellRader"/>
              <w:rPr>
                <w:rFonts w:cs="Arial"/>
                <w:szCs w:val="16"/>
              </w:rPr>
            </w:pPr>
            <w:r w:rsidRPr="002929E7">
              <w:rPr>
                <w:rFonts w:cs="Arial"/>
                <w:szCs w:val="16"/>
              </w:rPr>
              <w:t>2020-01-01</w:t>
            </w:r>
          </w:p>
        </w:tc>
        <w:tc>
          <w:tcPr>
            <w:tcW w:w="761" w:type="dxa"/>
            <w:vAlign w:val="bottom"/>
          </w:tcPr>
          <w:p w14:paraId="0E28CD8A" w14:textId="281EB231" w:rsidR="0067606D" w:rsidRPr="002929E7" w:rsidRDefault="0067606D" w:rsidP="0067606D">
            <w:pPr>
              <w:pStyle w:val="TabellRader"/>
              <w:rPr>
                <w:rFonts w:cs="Arial"/>
                <w:szCs w:val="16"/>
              </w:rPr>
            </w:pPr>
            <w:r w:rsidRPr="002929E7">
              <w:rPr>
                <w:rFonts w:cs="Arial"/>
                <w:szCs w:val="16"/>
              </w:rPr>
              <w:t>-4,33</w:t>
            </w:r>
          </w:p>
        </w:tc>
        <w:tc>
          <w:tcPr>
            <w:tcW w:w="761" w:type="dxa"/>
            <w:vAlign w:val="bottom"/>
          </w:tcPr>
          <w:p w14:paraId="4E61ED44" w14:textId="27A88D8B" w:rsidR="0067606D" w:rsidRPr="002929E7" w:rsidRDefault="0067606D" w:rsidP="0067606D">
            <w:pPr>
              <w:pStyle w:val="TabellRader"/>
              <w:rPr>
                <w:rFonts w:cs="Arial"/>
                <w:szCs w:val="16"/>
              </w:rPr>
            </w:pPr>
            <w:r w:rsidRPr="002929E7">
              <w:rPr>
                <w:rFonts w:cs="Arial"/>
                <w:szCs w:val="16"/>
              </w:rPr>
              <w:t>-4,33</w:t>
            </w:r>
          </w:p>
        </w:tc>
        <w:tc>
          <w:tcPr>
            <w:tcW w:w="761" w:type="dxa"/>
            <w:vAlign w:val="bottom"/>
          </w:tcPr>
          <w:p w14:paraId="1DD82425" w14:textId="7946BBFD" w:rsidR="0067606D" w:rsidRPr="002929E7" w:rsidRDefault="0067606D" w:rsidP="0067606D">
            <w:pPr>
              <w:pStyle w:val="TabellRader"/>
              <w:rPr>
                <w:rFonts w:cs="Arial"/>
                <w:szCs w:val="16"/>
              </w:rPr>
            </w:pPr>
            <w:r w:rsidRPr="002929E7">
              <w:rPr>
                <w:rFonts w:cs="Arial"/>
                <w:szCs w:val="16"/>
              </w:rPr>
              <w:t>-4,33</w:t>
            </w:r>
          </w:p>
        </w:tc>
        <w:tc>
          <w:tcPr>
            <w:tcW w:w="761" w:type="dxa"/>
            <w:vAlign w:val="bottom"/>
          </w:tcPr>
          <w:p w14:paraId="07EF5C23" w14:textId="6E303E78" w:rsidR="0067606D" w:rsidRPr="002929E7" w:rsidRDefault="0067606D" w:rsidP="0067606D">
            <w:pPr>
              <w:pStyle w:val="TabellRader"/>
              <w:rPr>
                <w:rFonts w:cs="Arial"/>
                <w:szCs w:val="16"/>
              </w:rPr>
            </w:pPr>
            <w:r w:rsidRPr="002929E7">
              <w:rPr>
                <w:rFonts w:cs="Arial"/>
                <w:szCs w:val="16"/>
              </w:rPr>
              <w:t>-4,33</w:t>
            </w:r>
          </w:p>
        </w:tc>
        <w:tc>
          <w:tcPr>
            <w:tcW w:w="760" w:type="dxa"/>
            <w:tcMar>
              <w:top w:w="0" w:type="dxa"/>
              <w:left w:w="57" w:type="dxa"/>
              <w:bottom w:w="0" w:type="dxa"/>
              <w:right w:w="57" w:type="dxa"/>
            </w:tcMar>
            <w:vAlign w:val="bottom"/>
          </w:tcPr>
          <w:p w14:paraId="311E06F0" w14:textId="7E195D6B" w:rsidR="0067606D" w:rsidRPr="002929E7" w:rsidRDefault="0067606D" w:rsidP="0067606D">
            <w:pPr>
              <w:pStyle w:val="TabellRader"/>
              <w:rPr>
                <w:rFonts w:cs="Arial"/>
                <w:szCs w:val="16"/>
              </w:rPr>
            </w:pPr>
            <w:r w:rsidRPr="002929E7">
              <w:rPr>
                <w:rFonts w:cs="Arial"/>
                <w:szCs w:val="16"/>
              </w:rPr>
              <w:t>-4,33</w:t>
            </w:r>
          </w:p>
        </w:tc>
      </w:tr>
      <w:tr w:rsidR="0067606D" w:rsidRPr="0022652A" w14:paraId="7D739AF4" w14:textId="77777777" w:rsidTr="0067606D">
        <w:tc>
          <w:tcPr>
            <w:tcW w:w="4147" w:type="dxa"/>
            <w:tcMar>
              <w:left w:w="0" w:type="dxa"/>
              <w:right w:w="0" w:type="dxa"/>
            </w:tcMar>
            <w:vAlign w:val="bottom"/>
          </w:tcPr>
          <w:p w14:paraId="20CC73FF" w14:textId="53C7FBFF" w:rsidR="0067606D" w:rsidRPr="002929E7" w:rsidRDefault="0067606D" w:rsidP="0067606D">
            <w:pPr>
              <w:pStyle w:val="TabellRader"/>
              <w:jc w:val="left"/>
            </w:pPr>
            <w:r w:rsidRPr="002929E7">
              <w:t>Krav på elektronisk betalning för rätt till rut- och rotavdrag</w:t>
            </w:r>
          </w:p>
        </w:tc>
        <w:tc>
          <w:tcPr>
            <w:tcW w:w="1063" w:type="dxa"/>
            <w:vAlign w:val="bottom"/>
          </w:tcPr>
          <w:p w14:paraId="5E8AC052" w14:textId="65C308D0" w:rsidR="0067606D" w:rsidRPr="002929E7" w:rsidRDefault="0067606D" w:rsidP="0067606D">
            <w:pPr>
              <w:pStyle w:val="TabellRader"/>
              <w:rPr>
                <w:rFonts w:cs="Arial"/>
                <w:szCs w:val="16"/>
              </w:rPr>
            </w:pPr>
            <w:r w:rsidRPr="002929E7">
              <w:rPr>
                <w:rFonts w:cs="Arial"/>
                <w:szCs w:val="16"/>
              </w:rPr>
              <w:t>2020-01-01</w:t>
            </w:r>
          </w:p>
        </w:tc>
        <w:tc>
          <w:tcPr>
            <w:tcW w:w="761" w:type="dxa"/>
            <w:vAlign w:val="bottom"/>
          </w:tcPr>
          <w:p w14:paraId="0C00FCF5" w14:textId="33797618" w:rsidR="0067606D" w:rsidRPr="002929E7" w:rsidRDefault="0067606D" w:rsidP="0067606D">
            <w:pPr>
              <w:pStyle w:val="TabellRader"/>
              <w:rPr>
                <w:rFonts w:cs="Arial"/>
                <w:szCs w:val="16"/>
              </w:rPr>
            </w:pPr>
            <w:r w:rsidRPr="002929E7">
              <w:rPr>
                <w:rFonts w:cs="Arial"/>
                <w:szCs w:val="16"/>
              </w:rPr>
              <w:t>0,02</w:t>
            </w:r>
          </w:p>
        </w:tc>
        <w:tc>
          <w:tcPr>
            <w:tcW w:w="761" w:type="dxa"/>
            <w:vAlign w:val="bottom"/>
          </w:tcPr>
          <w:p w14:paraId="1CF4FD73" w14:textId="56A467B0" w:rsidR="0067606D" w:rsidRPr="002929E7" w:rsidRDefault="0067606D" w:rsidP="0067606D">
            <w:pPr>
              <w:pStyle w:val="TabellRader"/>
              <w:rPr>
                <w:rFonts w:cs="Arial"/>
                <w:szCs w:val="16"/>
              </w:rPr>
            </w:pPr>
            <w:r w:rsidRPr="002929E7">
              <w:rPr>
                <w:rFonts w:cs="Arial"/>
                <w:szCs w:val="16"/>
              </w:rPr>
              <w:t>0,02</w:t>
            </w:r>
          </w:p>
        </w:tc>
        <w:tc>
          <w:tcPr>
            <w:tcW w:w="761" w:type="dxa"/>
            <w:vAlign w:val="bottom"/>
          </w:tcPr>
          <w:p w14:paraId="7DABF253" w14:textId="50696B69" w:rsidR="0067606D" w:rsidRPr="002929E7" w:rsidRDefault="0067606D" w:rsidP="0067606D">
            <w:pPr>
              <w:pStyle w:val="TabellRader"/>
              <w:rPr>
                <w:rFonts w:cs="Arial"/>
                <w:szCs w:val="16"/>
              </w:rPr>
            </w:pPr>
            <w:r w:rsidRPr="002929E7">
              <w:rPr>
                <w:rFonts w:cs="Arial"/>
                <w:szCs w:val="16"/>
              </w:rPr>
              <w:t>0,02</w:t>
            </w:r>
          </w:p>
        </w:tc>
        <w:tc>
          <w:tcPr>
            <w:tcW w:w="761" w:type="dxa"/>
            <w:vAlign w:val="bottom"/>
          </w:tcPr>
          <w:p w14:paraId="487C5A48" w14:textId="06569F04" w:rsidR="0067606D" w:rsidRPr="002929E7" w:rsidRDefault="0067606D" w:rsidP="0067606D">
            <w:pPr>
              <w:pStyle w:val="TabellRader"/>
              <w:rPr>
                <w:rFonts w:cs="Arial"/>
                <w:szCs w:val="16"/>
              </w:rPr>
            </w:pPr>
            <w:r w:rsidRPr="002929E7">
              <w:rPr>
                <w:rFonts w:cs="Arial"/>
                <w:szCs w:val="16"/>
              </w:rPr>
              <w:t>0,02</w:t>
            </w:r>
          </w:p>
        </w:tc>
        <w:tc>
          <w:tcPr>
            <w:tcW w:w="760" w:type="dxa"/>
            <w:tcMar>
              <w:top w:w="0" w:type="dxa"/>
              <w:left w:w="57" w:type="dxa"/>
              <w:bottom w:w="0" w:type="dxa"/>
              <w:right w:w="57" w:type="dxa"/>
            </w:tcMar>
            <w:vAlign w:val="bottom"/>
          </w:tcPr>
          <w:p w14:paraId="50D1032C" w14:textId="0A878887" w:rsidR="0067606D" w:rsidRPr="002929E7" w:rsidRDefault="0067606D" w:rsidP="0067606D">
            <w:pPr>
              <w:pStyle w:val="TabellRader"/>
              <w:rPr>
                <w:rFonts w:cs="Arial"/>
                <w:szCs w:val="16"/>
              </w:rPr>
            </w:pPr>
            <w:r w:rsidRPr="002929E7">
              <w:rPr>
                <w:rFonts w:cs="Arial"/>
                <w:szCs w:val="16"/>
              </w:rPr>
              <w:t>0,02</w:t>
            </w:r>
          </w:p>
        </w:tc>
      </w:tr>
      <w:tr w:rsidR="0067606D" w:rsidRPr="0022652A" w14:paraId="52FB66D7" w14:textId="77777777" w:rsidTr="0067606D">
        <w:tc>
          <w:tcPr>
            <w:tcW w:w="4147" w:type="dxa"/>
            <w:tcBorders>
              <w:bottom w:val="single" w:sz="6" w:space="0" w:color="auto"/>
            </w:tcBorders>
            <w:tcMar>
              <w:left w:w="0" w:type="dxa"/>
              <w:right w:w="0" w:type="dxa"/>
            </w:tcMar>
            <w:vAlign w:val="bottom"/>
          </w:tcPr>
          <w:p w14:paraId="07E53EAA" w14:textId="2688B474" w:rsidR="0067606D" w:rsidRPr="002929E7" w:rsidRDefault="0067606D" w:rsidP="0067606D">
            <w:pPr>
              <w:pStyle w:val="TabellRader"/>
              <w:jc w:val="left"/>
            </w:pPr>
            <w:r w:rsidRPr="002929E7">
              <w:t>Allmänt avdrag för utländska socialförsäkringar och skattereduktion för allmän pensionsavgift</w:t>
            </w:r>
          </w:p>
        </w:tc>
        <w:tc>
          <w:tcPr>
            <w:tcW w:w="1063" w:type="dxa"/>
            <w:tcBorders>
              <w:bottom w:val="single" w:sz="6" w:space="0" w:color="auto"/>
            </w:tcBorders>
            <w:vAlign w:val="bottom"/>
          </w:tcPr>
          <w:p w14:paraId="00A1C6DE" w14:textId="053C68B7" w:rsidR="0067606D" w:rsidRPr="002929E7" w:rsidRDefault="0067606D" w:rsidP="0067606D">
            <w:pPr>
              <w:pStyle w:val="TabellRader"/>
              <w:rPr>
                <w:rFonts w:cs="Arial"/>
                <w:szCs w:val="16"/>
              </w:rPr>
            </w:pPr>
            <w:r w:rsidRPr="002929E7">
              <w:rPr>
                <w:rFonts w:cs="Arial"/>
                <w:szCs w:val="16"/>
              </w:rPr>
              <w:t>2020-01-01</w:t>
            </w:r>
          </w:p>
        </w:tc>
        <w:tc>
          <w:tcPr>
            <w:tcW w:w="761" w:type="dxa"/>
            <w:tcBorders>
              <w:bottom w:val="single" w:sz="6" w:space="0" w:color="auto"/>
            </w:tcBorders>
            <w:vAlign w:val="bottom"/>
          </w:tcPr>
          <w:p w14:paraId="5956F496" w14:textId="5DCC824D" w:rsidR="0067606D" w:rsidRPr="002929E7" w:rsidRDefault="0067606D" w:rsidP="0067606D">
            <w:pPr>
              <w:pStyle w:val="TabellRader"/>
              <w:rPr>
                <w:rFonts w:cs="Arial"/>
                <w:szCs w:val="16"/>
              </w:rPr>
            </w:pPr>
            <w:r w:rsidRPr="002929E7">
              <w:rPr>
                <w:rFonts w:cs="Arial"/>
                <w:szCs w:val="16"/>
              </w:rPr>
              <w:t>0,04</w:t>
            </w:r>
          </w:p>
        </w:tc>
        <w:tc>
          <w:tcPr>
            <w:tcW w:w="761" w:type="dxa"/>
            <w:tcBorders>
              <w:bottom w:val="single" w:sz="6" w:space="0" w:color="auto"/>
            </w:tcBorders>
            <w:vAlign w:val="bottom"/>
          </w:tcPr>
          <w:p w14:paraId="77F1F256" w14:textId="6FA5F397" w:rsidR="0067606D" w:rsidRPr="002929E7" w:rsidRDefault="0067606D" w:rsidP="0067606D">
            <w:pPr>
              <w:pStyle w:val="TabellRader"/>
              <w:rPr>
                <w:rFonts w:cs="Arial"/>
                <w:szCs w:val="16"/>
              </w:rPr>
            </w:pPr>
            <w:r w:rsidRPr="002929E7">
              <w:rPr>
                <w:rFonts w:cs="Arial"/>
                <w:szCs w:val="16"/>
              </w:rPr>
              <w:t>0,04</w:t>
            </w:r>
          </w:p>
        </w:tc>
        <w:tc>
          <w:tcPr>
            <w:tcW w:w="761" w:type="dxa"/>
            <w:tcBorders>
              <w:bottom w:val="single" w:sz="6" w:space="0" w:color="auto"/>
            </w:tcBorders>
            <w:vAlign w:val="bottom"/>
          </w:tcPr>
          <w:p w14:paraId="17EABC5D" w14:textId="061ECC48" w:rsidR="0067606D" w:rsidRPr="002929E7" w:rsidRDefault="0067606D" w:rsidP="0067606D">
            <w:pPr>
              <w:pStyle w:val="TabellRader"/>
              <w:rPr>
                <w:rFonts w:cs="Arial"/>
                <w:szCs w:val="16"/>
              </w:rPr>
            </w:pPr>
            <w:r w:rsidRPr="002929E7">
              <w:rPr>
                <w:rFonts w:cs="Arial"/>
                <w:szCs w:val="16"/>
              </w:rPr>
              <w:t>0,04</w:t>
            </w:r>
          </w:p>
        </w:tc>
        <w:tc>
          <w:tcPr>
            <w:tcW w:w="761" w:type="dxa"/>
            <w:tcBorders>
              <w:bottom w:val="single" w:sz="6" w:space="0" w:color="auto"/>
            </w:tcBorders>
            <w:vAlign w:val="bottom"/>
          </w:tcPr>
          <w:p w14:paraId="2348FDA6" w14:textId="1AE6884E" w:rsidR="0067606D" w:rsidRPr="002929E7" w:rsidRDefault="0067606D" w:rsidP="0067606D">
            <w:pPr>
              <w:pStyle w:val="TabellRader"/>
              <w:rPr>
                <w:rFonts w:cs="Arial"/>
                <w:szCs w:val="16"/>
              </w:rPr>
            </w:pPr>
            <w:r w:rsidRPr="002929E7">
              <w:rPr>
                <w:rFonts w:cs="Arial"/>
                <w:szCs w:val="16"/>
              </w:rPr>
              <w:t>0,04</w:t>
            </w:r>
          </w:p>
        </w:tc>
        <w:tc>
          <w:tcPr>
            <w:tcW w:w="760" w:type="dxa"/>
            <w:tcBorders>
              <w:bottom w:val="single" w:sz="6" w:space="0" w:color="auto"/>
            </w:tcBorders>
            <w:tcMar>
              <w:top w:w="0" w:type="dxa"/>
              <w:left w:w="57" w:type="dxa"/>
              <w:bottom w:w="0" w:type="dxa"/>
              <w:right w:w="57" w:type="dxa"/>
            </w:tcMar>
            <w:vAlign w:val="bottom"/>
          </w:tcPr>
          <w:p w14:paraId="69894A7C" w14:textId="7AF33E5F" w:rsidR="0067606D" w:rsidRPr="002929E7" w:rsidRDefault="0067606D" w:rsidP="0067606D">
            <w:pPr>
              <w:pStyle w:val="TabellRader"/>
              <w:rPr>
                <w:rFonts w:cs="Arial"/>
                <w:szCs w:val="16"/>
              </w:rPr>
            </w:pPr>
            <w:r w:rsidRPr="002929E7">
              <w:rPr>
                <w:rFonts w:cs="Arial"/>
                <w:szCs w:val="16"/>
              </w:rPr>
              <w:t>0,04</w:t>
            </w:r>
          </w:p>
        </w:tc>
      </w:tr>
      <w:tr w:rsidR="0067606D" w:rsidRPr="0022652A" w14:paraId="0523D2CF" w14:textId="77777777" w:rsidTr="0067606D">
        <w:tc>
          <w:tcPr>
            <w:tcW w:w="4147" w:type="dxa"/>
            <w:tcBorders>
              <w:top w:val="single" w:sz="6" w:space="0" w:color="auto"/>
            </w:tcBorders>
            <w:tcMar>
              <w:left w:w="0" w:type="dxa"/>
              <w:right w:w="0" w:type="dxa"/>
            </w:tcMar>
            <w:vAlign w:val="bottom"/>
          </w:tcPr>
          <w:p w14:paraId="302A814F" w14:textId="77777777" w:rsidR="0067606D" w:rsidRPr="002929E7" w:rsidRDefault="0067606D" w:rsidP="0067606D">
            <w:pPr>
              <w:pStyle w:val="TabellRader"/>
              <w:jc w:val="left"/>
              <w:rPr>
                <w:b/>
                <w:i/>
              </w:rPr>
            </w:pPr>
            <w:r w:rsidRPr="002929E7">
              <w:rPr>
                <w:b/>
                <w:i/>
              </w:rPr>
              <w:t>Skatt på konsumtion m.m. – övriga punktskatter</w:t>
            </w:r>
          </w:p>
        </w:tc>
        <w:tc>
          <w:tcPr>
            <w:tcW w:w="1063" w:type="dxa"/>
            <w:tcBorders>
              <w:top w:val="single" w:sz="6" w:space="0" w:color="auto"/>
            </w:tcBorders>
            <w:vAlign w:val="bottom"/>
          </w:tcPr>
          <w:p w14:paraId="69AF915B" w14:textId="77777777" w:rsidR="0067606D" w:rsidRPr="002929E7" w:rsidRDefault="0067606D" w:rsidP="0067606D">
            <w:pPr>
              <w:pStyle w:val="TabellRader"/>
              <w:rPr>
                <w:rFonts w:cs="Arial"/>
                <w:szCs w:val="16"/>
              </w:rPr>
            </w:pPr>
          </w:p>
        </w:tc>
        <w:tc>
          <w:tcPr>
            <w:tcW w:w="761" w:type="dxa"/>
            <w:tcBorders>
              <w:top w:val="single" w:sz="6" w:space="0" w:color="auto"/>
            </w:tcBorders>
            <w:vAlign w:val="bottom"/>
          </w:tcPr>
          <w:p w14:paraId="0F685236" w14:textId="77777777" w:rsidR="0067606D" w:rsidRPr="002929E7" w:rsidRDefault="0067606D" w:rsidP="0067606D">
            <w:pPr>
              <w:pStyle w:val="TabellRader"/>
              <w:rPr>
                <w:rFonts w:cs="Arial"/>
                <w:szCs w:val="16"/>
              </w:rPr>
            </w:pPr>
          </w:p>
        </w:tc>
        <w:tc>
          <w:tcPr>
            <w:tcW w:w="761" w:type="dxa"/>
            <w:tcBorders>
              <w:top w:val="single" w:sz="6" w:space="0" w:color="auto"/>
            </w:tcBorders>
            <w:vAlign w:val="bottom"/>
          </w:tcPr>
          <w:p w14:paraId="3026A8A7" w14:textId="77777777" w:rsidR="0067606D" w:rsidRPr="002929E7" w:rsidRDefault="0067606D" w:rsidP="0067606D">
            <w:pPr>
              <w:pStyle w:val="TabellRader"/>
              <w:rPr>
                <w:rFonts w:cs="Arial"/>
                <w:szCs w:val="16"/>
              </w:rPr>
            </w:pPr>
          </w:p>
        </w:tc>
        <w:tc>
          <w:tcPr>
            <w:tcW w:w="761" w:type="dxa"/>
            <w:tcBorders>
              <w:top w:val="single" w:sz="6" w:space="0" w:color="auto"/>
            </w:tcBorders>
            <w:vAlign w:val="bottom"/>
          </w:tcPr>
          <w:p w14:paraId="5620C9A3" w14:textId="77777777" w:rsidR="0067606D" w:rsidRPr="002929E7" w:rsidRDefault="0067606D" w:rsidP="0067606D">
            <w:pPr>
              <w:pStyle w:val="TabellRader"/>
              <w:rPr>
                <w:rFonts w:cs="Arial"/>
                <w:szCs w:val="16"/>
              </w:rPr>
            </w:pPr>
          </w:p>
        </w:tc>
        <w:tc>
          <w:tcPr>
            <w:tcW w:w="761" w:type="dxa"/>
            <w:tcBorders>
              <w:top w:val="single" w:sz="6" w:space="0" w:color="auto"/>
            </w:tcBorders>
            <w:vAlign w:val="bottom"/>
          </w:tcPr>
          <w:p w14:paraId="42E44A2E" w14:textId="77777777" w:rsidR="0067606D" w:rsidRPr="002929E7" w:rsidRDefault="0067606D" w:rsidP="0067606D">
            <w:pPr>
              <w:pStyle w:val="TabellRader"/>
              <w:rPr>
                <w:rFonts w:cs="Arial"/>
                <w:szCs w:val="16"/>
              </w:rPr>
            </w:pPr>
          </w:p>
        </w:tc>
        <w:tc>
          <w:tcPr>
            <w:tcW w:w="760" w:type="dxa"/>
            <w:tcBorders>
              <w:top w:val="single" w:sz="6" w:space="0" w:color="auto"/>
            </w:tcBorders>
            <w:tcMar>
              <w:top w:w="0" w:type="dxa"/>
              <w:left w:w="57" w:type="dxa"/>
              <w:bottom w:w="0" w:type="dxa"/>
              <w:right w:w="57" w:type="dxa"/>
            </w:tcMar>
            <w:vAlign w:val="bottom"/>
          </w:tcPr>
          <w:p w14:paraId="26CC429A" w14:textId="77777777" w:rsidR="0067606D" w:rsidRPr="002929E7" w:rsidRDefault="0067606D" w:rsidP="0067606D">
            <w:pPr>
              <w:pStyle w:val="TabellRader"/>
              <w:rPr>
                <w:rFonts w:cs="Arial"/>
                <w:szCs w:val="16"/>
              </w:rPr>
            </w:pPr>
          </w:p>
        </w:tc>
      </w:tr>
      <w:tr w:rsidR="0067606D" w:rsidRPr="0022652A" w14:paraId="1AAD486F" w14:textId="77777777" w:rsidTr="0067606D">
        <w:tc>
          <w:tcPr>
            <w:tcW w:w="4147" w:type="dxa"/>
            <w:tcBorders>
              <w:bottom w:val="single" w:sz="6" w:space="0" w:color="auto"/>
            </w:tcBorders>
            <w:tcMar>
              <w:left w:w="0" w:type="dxa"/>
              <w:right w:w="0" w:type="dxa"/>
            </w:tcMar>
            <w:vAlign w:val="bottom"/>
          </w:tcPr>
          <w:p w14:paraId="7B8FCD8E" w14:textId="70D49751" w:rsidR="0067606D" w:rsidRPr="002929E7" w:rsidRDefault="0067606D" w:rsidP="0067606D">
            <w:pPr>
              <w:pStyle w:val="TabellRader"/>
              <w:jc w:val="left"/>
            </w:pPr>
            <w:r w:rsidRPr="002929E7">
              <w:t>Sänkt reklamskatt</w:t>
            </w:r>
          </w:p>
        </w:tc>
        <w:tc>
          <w:tcPr>
            <w:tcW w:w="1063" w:type="dxa"/>
            <w:tcBorders>
              <w:bottom w:val="single" w:sz="6" w:space="0" w:color="auto"/>
            </w:tcBorders>
            <w:vAlign w:val="bottom"/>
          </w:tcPr>
          <w:p w14:paraId="56CDBD91" w14:textId="7277E438" w:rsidR="0067606D" w:rsidRPr="002929E7" w:rsidRDefault="0067606D" w:rsidP="0067606D">
            <w:pPr>
              <w:pStyle w:val="TabellRader"/>
              <w:rPr>
                <w:rFonts w:cs="Arial"/>
                <w:szCs w:val="16"/>
              </w:rPr>
            </w:pPr>
            <w:r w:rsidRPr="002929E7">
              <w:rPr>
                <w:rFonts w:cs="Arial"/>
                <w:szCs w:val="16"/>
              </w:rPr>
              <w:t>2020-01-01</w:t>
            </w:r>
          </w:p>
        </w:tc>
        <w:tc>
          <w:tcPr>
            <w:tcW w:w="761" w:type="dxa"/>
            <w:tcBorders>
              <w:bottom w:val="single" w:sz="6" w:space="0" w:color="auto"/>
            </w:tcBorders>
            <w:vAlign w:val="bottom"/>
          </w:tcPr>
          <w:p w14:paraId="2DEE3C9E" w14:textId="30AD8B95" w:rsidR="0067606D" w:rsidRPr="002929E7" w:rsidRDefault="0067606D" w:rsidP="0067606D">
            <w:pPr>
              <w:pStyle w:val="TabellRader"/>
              <w:rPr>
                <w:rFonts w:cs="Arial"/>
                <w:szCs w:val="16"/>
              </w:rPr>
            </w:pPr>
            <w:r w:rsidRPr="002929E7">
              <w:rPr>
                <w:rFonts w:cs="Arial"/>
                <w:szCs w:val="16"/>
              </w:rPr>
              <w:t>-0,01</w:t>
            </w:r>
          </w:p>
        </w:tc>
        <w:tc>
          <w:tcPr>
            <w:tcW w:w="761" w:type="dxa"/>
            <w:tcBorders>
              <w:bottom w:val="single" w:sz="6" w:space="0" w:color="auto"/>
            </w:tcBorders>
            <w:vAlign w:val="bottom"/>
          </w:tcPr>
          <w:p w14:paraId="2798442E" w14:textId="0194C067" w:rsidR="0067606D" w:rsidRPr="002929E7" w:rsidRDefault="0067606D" w:rsidP="0067606D">
            <w:pPr>
              <w:pStyle w:val="TabellRader"/>
              <w:rPr>
                <w:rFonts w:cs="Arial"/>
                <w:szCs w:val="16"/>
              </w:rPr>
            </w:pPr>
            <w:r w:rsidRPr="002929E7">
              <w:rPr>
                <w:rFonts w:cs="Arial"/>
                <w:szCs w:val="16"/>
              </w:rPr>
              <w:t>-0,01</w:t>
            </w:r>
          </w:p>
        </w:tc>
        <w:tc>
          <w:tcPr>
            <w:tcW w:w="761" w:type="dxa"/>
            <w:tcBorders>
              <w:bottom w:val="single" w:sz="6" w:space="0" w:color="auto"/>
            </w:tcBorders>
            <w:vAlign w:val="bottom"/>
          </w:tcPr>
          <w:p w14:paraId="177C56D4" w14:textId="0B87A6AF" w:rsidR="0067606D" w:rsidRPr="002929E7" w:rsidRDefault="0067606D" w:rsidP="0067606D">
            <w:pPr>
              <w:pStyle w:val="TabellRader"/>
              <w:rPr>
                <w:rFonts w:cs="Arial"/>
                <w:szCs w:val="16"/>
              </w:rPr>
            </w:pPr>
            <w:r w:rsidRPr="002929E7">
              <w:rPr>
                <w:rFonts w:cs="Arial"/>
                <w:szCs w:val="16"/>
              </w:rPr>
              <w:t>-0,01</w:t>
            </w:r>
          </w:p>
        </w:tc>
        <w:tc>
          <w:tcPr>
            <w:tcW w:w="761" w:type="dxa"/>
            <w:tcBorders>
              <w:bottom w:val="single" w:sz="6" w:space="0" w:color="auto"/>
            </w:tcBorders>
            <w:vAlign w:val="bottom"/>
          </w:tcPr>
          <w:p w14:paraId="181BCCBF" w14:textId="21F120E1" w:rsidR="0067606D" w:rsidRPr="002929E7" w:rsidRDefault="0067606D" w:rsidP="0067606D">
            <w:pPr>
              <w:pStyle w:val="TabellRader"/>
              <w:rPr>
                <w:rFonts w:cs="Arial"/>
                <w:szCs w:val="16"/>
              </w:rPr>
            </w:pPr>
            <w:r w:rsidRPr="002929E7">
              <w:rPr>
                <w:rFonts w:cs="Arial"/>
                <w:szCs w:val="16"/>
              </w:rPr>
              <w:t>-0,01</w:t>
            </w:r>
          </w:p>
        </w:tc>
        <w:tc>
          <w:tcPr>
            <w:tcW w:w="760" w:type="dxa"/>
            <w:tcBorders>
              <w:bottom w:val="single" w:sz="6" w:space="0" w:color="auto"/>
            </w:tcBorders>
            <w:tcMar>
              <w:top w:w="0" w:type="dxa"/>
              <w:left w:w="57" w:type="dxa"/>
              <w:bottom w:w="0" w:type="dxa"/>
              <w:right w:w="57" w:type="dxa"/>
            </w:tcMar>
            <w:vAlign w:val="bottom"/>
          </w:tcPr>
          <w:p w14:paraId="4704B555" w14:textId="0EAA3A8E" w:rsidR="0067606D" w:rsidRPr="002929E7" w:rsidRDefault="0067606D" w:rsidP="0067606D">
            <w:pPr>
              <w:pStyle w:val="TabellRader"/>
              <w:rPr>
                <w:rFonts w:cs="Arial"/>
                <w:szCs w:val="16"/>
              </w:rPr>
            </w:pPr>
            <w:r w:rsidRPr="002929E7">
              <w:rPr>
                <w:rFonts w:cs="Arial"/>
                <w:szCs w:val="16"/>
              </w:rPr>
              <w:t>-0,01</w:t>
            </w:r>
          </w:p>
        </w:tc>
      </w:tr>
      <w:tr w:rsidR="0067606D" w:rsidRPr="008D16D8" w14:paraId="5939E4F2" w14:textId="77777777" w:rsidTr="0067606D">
        <w:tc>
          <w:tcPr>
            <w:tcW w:w="4147" w:type="dxa"/>
            <w:tcBorders>
              <w:top w:val="single" w:sz="6" w:space="0" w:color="auto"/>
              <w:left w:val="nil"/>
              <w:bottom w:val="single" w:sz="12" w:space="0" w:color="auto"/>
              <w:right w:val="nil"/>
            </w:tcBorders>
            <w:tcMar>
              <w:left w:w="0" w:type="dxa"/>
              <w:right w:w="0" w:type="dxa"/>
            </w:tcMar>
            <w:vAlign w:val="bottom"/>
          </w:tcPr>
          <w:p w14:paraId="38DE4993" w14:textId="77777777" w:rsidR="0067606D" w:rsidRPr="002929E7" w:rsidRDefault="0067606D" w:rsidP="0067606D">
            <w:pPr>
              <w:pStyle w:val="TabellRader"/>
              <w:jc w:val="left"/>
              <w:rPr>
                <w:b/>
                <w:i/>
              </w:rPr>
            </w:pPr>
            <w:r w:rsidRPr="002929E7">
              <w:rPr>
                <w:b/>
                <w:i/>
              </w:rPr>
              <w:t>Delsumma – förslag</w:t>
            </w:r>
          </w:p>
        </w:tc>
        <w:tc>
          <w:tcPr>
            <w:tcW w:w="1063" w:type="dxa"/>
            <w:tcBorders>
              <w:top w:val="single" w:sz="6" w:space="0" w:color="auto"/>
              <w:left w:val="nil"/>
              <w:bottom w:val="single" w:sz="12" w:space="0" w:color="auto"/>
              <w:right w:val="nil"/>
            </w:tcBorders>
            <w:vAlign w:val="bottom"/>
          </w:tcPr>
          <w:p w14:paraId="42B94E6A" w14:textId="77777777" w:rsidR="0067606D" w:rsidRPr="002929E7" w:rsidRDefault="0067606D" w:rsidP="0067606D">
            <w:pPr>
              <w:pStyle w:val="TabellRader"/>
              <w:rPr>
                <w:rFonts w:cs="Arial"/>
                <w:b/>
                <w:i/>
                <w:szCs w:val="16"/>
              </w:rPr>
            </w:pPr>
          </w:p>
        </w:tc>
        <w:tc>
          <w:tcPr>
            <w:tcW w:w="761" w:type="dxa"/>
            <w:tcBorders>
              <w:top w:val="single" w:sz="6" w:space="0" w:color="auto"/>
              <w:left w:val="nil"/>
              <w:bottom w:val="single" w:sz="12" w:space="0" w:color="auto"/>
              <w:right w:val="nil"/>
            </w:tcBorders>
            <w:vAlign w:val="bottom"/>
          </w:tcPr>
          <w:p w14:paraId="5A021352" w14:textId="7E4A7B42" w:rsidR="0067606D" w:rsidRPr="002929E7" w:rsidRDefault="0067606D" w:rsidP="0067606D">
            <w:pPr>
              <w:pStyle w:val="TabellRader"/>
              <w:rPr>
                <w:rFonts w:cs="Arial"/>
                <w:b/>
                <w:i/>
                <w:szCs w:val="16"/>
              </w:rPr>
            </w:pPr>
            <w:r w:rsidRPr="002929E7">
              <w:rPr>
                <w:rFonts w:cs="Arial"/>
                <w:b/>
                <w:i/>
                <w:szCs w:val="16"/>
              </w:rPr>
              <w:t>-10,40</w:t>
            </w:r>
          </w:p>
        </w:tc>
        <w:tc>
          <w:tcPr>
            <w:tcW w:w="761" w:type="dxa"/>
            <w:tcBorders>
              <w:top w:val="single" w:sz="6" w:space="0" w:color="auto"/>
              <w:left w:val="nil"/>
              <w:bottom w:val="single" w:sz="12" w:space="0" w:color="auto"/>
              <w:right w:val="nil"/>
            </w:tcBorders>
            <w:vAlign w:val="bottom"/>
          </w:tcPr>
          <w:p w14:paraId="1CAC1053" w14:textId="055D50A6" w:rsidR="0067606D" w:rsidRPr="002929E7" w:rsidRDefault="0067606D" w:rsidP="0067606D">
            <w:pPr>
              <w:pStyle w:val="TabellRader"/>
              <w:rPr>
                <w:rFonts w:cs="Arial"/>
                <w:b/>
                <w:i/>
                <w:szCs w:val="16"/>
              </w:rPr>
            </w:pPr>
            <w:r w:rsidRPr="002929E7">
              <w:rPr>
                <w:rFonts w:cs="Arial"/>
                <w:b/>
                <w:i/>
                <w:szCs w:val="16"/>
              </w:rPr>
              <w:t>-10,40</w:t>
            </w:r>
          </w:p>
        </w:tc>
        <w:tc>
          <w:tcPr>
            <w:tcW w:w="761" w:type="dxa"/>
            <w:tcBorders>
              <w:top w:val="single" w:sz="6" w:space="0" w:color="auto"/>
              <w:left w:val="nil"/>
              <w:bottom w:val="single" w:sz="12" w:space="0" w:color="auto"/>
              <w:right w:val="nil"/>
            </w:tcBorders>
            <w:vAlign w:val="bottom"/>
          </w:tcPr>
          <w:p w14:paraId="0FFB0A56" w14:textId="339E027E" w:rsidR="0067606D" w:rsidRPr="002929E7" w:rsidRDefault="0067606D" w:rsidP="0067606D">
            <w:pPr>
              <w:pStyle w:val="TabellRader"/>
              <w:rPr>
                <w:rFonts w:cs="Arial"/>
                <w:b/>
                <w:i/>
                <w:szCs w:val="16"/>
              </w:rPr>
            </w:pPr>
            <w:r w:rsidRPr="002929E7">
              <w:rPr>
                <w:rFonts w:cs="Arial"/>
                <w:b/>
                <w:i/>
                <w:szCs w:val="16"/>
              </w:rPr>
              <w:t>-10,40</w:t>
            </w:r>
          </w:p>
        </w:tc>
        <w:tc>
          <w:tcPr>
            <w:tcW w:w="761" w:type="dxa"/>
            <w:tcBorders>
              <w:top w:val="single" w:sz="6" w:space="0" w:color="auto"/>
              <w:left w:val="nil"/>
              <w:bottom w:val="single" w:sz="12" w:space="0" w:color="auto"/>
              <w:right w:val="nil"/>
            </w:tcBorders>
            <w:vAlign w:val="bottom"/>
          </w:tcPr>
          <w:p w14:paraId="2CC831FA" w14:textId="0B404D0F" w:rsidR="0067606D" w:rsidRPr="002929E7" w:rsidRDefault="0067606D" w:rsidP="0067606D">
            <w:pPr>
              <w:pStyle w:val="TabellRader"/>
              <w:rPr>
                <w:rFonts w:cs="Arial"/>
                <w:b/>
                <w:i/>
                <w:szCs w:val="16"/>
              </w:rPr>
            </w:pPr>
            <w:r w:rsidRPr="002929E7">
              <w:rPr>
                <w:rFonts w:cs="Arial"/>
                <w:b/>
                <w:i/>
                <w:szCs w:val="16"/>
              </w:rPr>
              <w:t>-10,40</w:t>
            </w:r>
          </w:p>
        </w:tc>
        <w:tc>
          <w:tcPr>
            <w:tcW w:w="760" w:type="dxa"/>
            <w:tcBorders>
              <w:top w:val="single" w:sz="6" w:space="0" w:color="auto"/>
              <w:left w:val="nil"/>
              <w:bottom w:val="single" w:sz="12" w:space="0" w:color="auto"/>
              <w:right w:val="nil"/>
            </w:tcBorders>
            <w:tcMar>
              <w:top w:w="0" w:type="dxa"/>
              <w:left w:w="57" w:type="dxa"/>
              <w:bottom w:w="0" w:type="dxa"/>
              <w:right w:w="57" w:type="dxa"/>
            </w:tcMar>
            <w:vAlign w:val="bottom"/>
          </w:tcPr>
          <w:p w14:paraId="756FB32E" w14:textId="677B44CE" w:rsidR="0067606D" w:rsidRPr="002929E7" w:rsidRDefault="0067606D" w:rsidP="0067606D">
            <w:pPr>
              <w:pStyle w:val="TabellRader"/>
              <w:rPr>
                <w:rFonts w:cs="Arial"/>
                <w:b/>
                <w:i/>
                <w:szCs w:val="16"/>
              </w:rPr>
            </w:pPr>
            <w:r w:rsidRPr="002929E7">
              <w:rPr>
                <w:rFonts w:cs="Arial"/>
                <w:b/>
                <w:i/>
                <w:szCs w:val="16"/>
              </w:rPr>
              <w:t>-10,40</w:t>
            </w:r>
          </w:p>
        </w:tc>
      </w:tr>
      <w:tr w:rsidR="0067606D" w:rsidRPr="00C65A05" w14:paraId="79E7F950" w14:textId="77777777" w:rsidTr="0067606D">
        <w:tc>
          <w:tcPr>
            <w:tcW w:w="4147" w:type="dxa"/>
            <w:tcBorders>
              <w:top w:val="single" w:sz="12" w:space="0" w:color="auto"/>
              <w:left w:val="nil"/>
              <w:bottom w:val="single" w:sz="6" w:space="0" w:color="auto"/>
              <w:right w:val="nil"/>
            </w:tcBorders>
            <w:tcMar>
              <w:left w:w="0" w:type="dxa"/>
              <w:right w:w="0" w:type="dxa"/>
            </w:tcMar>
            <w:vAlign w:val="bottom"/>
          </w:tcPr>
          <w:p w14:paraId="1D10EDDC" w14:textId="77777777" w:rsidR="0067606D" w:rsidRPr="002929E7" w:rsidRDefault="0067606D" w:rsidP="0067606D">
            <w:pPr>
              <w:pStyle w:val="TabellRader"/>
              <w:jc w:val="left"/>
              <w:rPr>
                <w:b/>
              </w:rPr>
            </w:pPr>
            <w:r w:rsidRPr="002929E7">
              <w:rPr>
                <w:b/>
              </w:rPr>
              <w:t>Bedömningar i budgetpropositionen</w:t>
            </w:r>
          </w:p>
        </w:tc>
        <w:tc>
          <w:tcPr>
            <w:tcW w:w="1063" w:type="dxa"/>
            <w:tcBorders>
              <w:top w:val="single" w:sz="12" w:space="0" w:color="auto"/>
              <w:left w:val="nil"/>
              <w:bottom w:val="single" w:sz="6" w:space="0" w:color="auto"/>
              <w:right w:val="nil"/>
            </w:tcBorders>
            <w:vAlign w:val="bottom"/>
          </w:tcPr>
          <w:p w14:paraId="2D81D183" w14:textId="77777777" w:rsidR="0067606D" w:rsidRPr="002929E7" w:rsidRDefault="0067606D" w:rsidP="0067606D">
            <w:pPr>
              <w:pStyle w:val="TabellRader"/>
              <w:rPr>
                <w:rFonts w:cs="Arial"/>
                <w:szCs w:val="16"/>
              </w:rPr>
            </w:pPr>
          </w:p>
        </w:tc>
        <w:tc>
          <w:tcPr>
            <w:tcW w:w="761" w:type="dxa"/>
            <w:tcBorders>
              <w:top w:val="single" w:sz="12" w:space="0" w:color="auto"/>
              <w:left w:val="nil"/>
              <w:bottom w:val="single" w:sz="6" w:space="0" w:color="auto"/>
              <w:right w:val="nil"/>
            </w:tcBorders>
            <w:vAlign w:val="bottom"/>
          </w:tcPr>
          <w:p w14:paraId="684F5818" w14:textId="77777777" w:rsidR="0067606D" w:rsidRPr="002929E7" w:rsidRDefault="0067606D" w:rsidP="0067606D">
            <w:pPr>
              <w:pStyle w:val="TabellRader"/>
              <w:rPr>
                <w:rFonts w:cs="Arial"/>
                <w:szCs w:val="16"/>
              </w:rPr>
            </w:pPr>
          </w:p>
        </w:tc>
        <w:tc>
          <w:tcPr>
            <w:tcW w:w="761" w:type="dxa"/>
            <w:tcBorders>
              <w:top w:val="single" w:sz="12" w:space="0" w:color="auto"/>
              <w:left w:val="nil"/>
              <w:bottom w:val="single" w:sz="6" w:space="0" w:color="auto"/>
            </w:tcBorders>
            <w:vAlign w:val="bottom"/>
          </w:tcPr>
          <w:p w14:paraId="46F371D3" w14:textId="77777777" w:rsidR="0067606D" w:rsidRPr="002929E7" w:rsidRDefault="0067606D" w:rsidP="0067606D">
            <w:pPr>
              <w:pStyle w:val="TabellRader"/>
              <w:rPr>
                <w:rFonts w:cs="Arial"/>
                <w:szCs w:val="16"/>
              </w:rPr>
            </w:pPr>
          </w:p>
        </w:tc>
        <w:tc>
          <w:tcPr>
            <w:tcW w:w="761" w:type="dxa"/>
            <w:tcBorders>
              <w:top w:val="single" w:sz="12" w:space="0" w:color="auto"/>
              <w:bottom w:val="single" w:sz="6" w:space="0" w:color="auto"/>
              <w:right w:val="nil"/>
            </w:tcBorders>
            <w:vAlign w:val="bottom"/>
          </w:tcPr>
          <w:p w14:paraId="04629515" w14:textId="77777777" w:rsidR="0067606D" w:rsidRPr="002929E7" w:rsidRDefault="0067606D" w:rsidP="0067606D">
            <w:pPr>
              <w:pStyle w:val="TabellRader"/>
              <w:rPr>
                <w:rFonts w:cs="Arial"/>
                <w:szCs w:val="16"/>
              </w:rPr>
            </w:pPr>
          </w:p>
        </w:tc>
        <w:tc>
          <w:tcPr>
            <w:tcW w:w="761" w:type="dxa"/>
            <w:tcBorders>
              <w:top w:val="single" w:sz="12" w:space="0" w:color="auto"/>
              <w:left w:val="nil"/>
              <w:bottom w:val="single" w:sz="6" w:space="0" w:color="auto"/>
              <w:right w:val="nil"/>
            </w:tcBorders>
            <w:vAlign w:val="bottom"/>
          </w:tcPr>
          <w:p w14:paraId="54FDE98B" w14:textId="77777777" w:rsidR="0067606D" w:rsidRPr="002929E7" w:rsidRDefault="0067606D" w:rsidP="0067606D">
            <w:pPr>
              <w:pStyle w:val="TabellRader"/>
              <w:rPr>
                <w:rFonts w:cs="Arial"/>
                <w:szCs w:val="16"/>
              </w:rPr>
            </w:pPr>
          </w:p>
        </w:tc>
        <w:tc>
          <w:tcPr>
            <w:tcW w:w="760" w:type="dxa"/>
            <w:tcBorders>
              <w:top w:val="single" w:sz="12" w:space="0" w:color="auto"/>
              <w:left w:val="nil"/>
              <w:bottom w:val="single" w:sz="6" w:space="0" w:color="auto"/>
              <w:right w:val="nil"/>
            </w:tcBorders>
            <w:tcMar>
              <w:top w:w="0" w:type="dxa"/>
              <w:left w:w="57" w:type="dxa"/>
              <w:bottom w:w="0" w:type="dxa"/>
              <w:right w:w="57" w:type="dxa"/>
            </w:tcMar>
            <w:vAlign w:val="bottom"/>
          </w:tcPr>
          <w:p w14:paraId="013F713E" w14:textId="77777777" w:rsidR="0067606D" w:rsidRPr="002929E7" w:rsidRDefault="0067606D" w:rsidP="0067606D">
            <w:pPr>
              <w:pStyle w:val="TabellRader"/>
              <w:rPr>
                <w:rFonts w:cs="Arial"/>
                <w:szCs w:val="16"/>
              </w:rPr>
            </w:pPr>
          </w:p>
        </w:tc>
      </w:tr>
      <w:tr w:rsidR="0067606D" w:rsidRPr="00834946" w14:paraId="4CC139A3" w14:textId="77777777" w:rsidTr="0067606D">
        <w:tc>
          <w:tcPr>
            <w:tcW w:w="4147" w:type="dxa"/>
            <w:tcBorders>
              <w:top w:val="single" w:sz="6" w:space="0" w:color="auto"/>
            </w:tcBorders>
            <w:tcMar>
              <w:left w:w="0" w:type="dxa"/>
              <w:right w:w="0" w:type="dxa"/>
            </w:tcMar>
            <w:vAlign w:val="bottom"/>
          </w:tcPr>
          <w:p w14:paraId="53546F31" w14:textId="77777777" w:rsidR="0067606D" w:rsidRPr="002929E7" w:rsidRDefault="0067606D" w:rsidP="0067606D">
            <w:pPr>
              <w:pStyle w:val="TabellRader"/>
              <w:jc w:val="left"/>
              <w:rPr>
                <w:b/>
                <w:i/>
              </w:rPr>
            </w:pPr>
            <w:r w:rsidRPr="002929E7">
              <w:rPr>
                <w:b/>
                <w:i/>
              </w:rPr>
              <w:t>Skatt på arbetsinkomster – förvärvsinkomstbeskattningen</w:t>
            </w:r>
          </w:p>
        </w:tc>
        <w:tc>
          <w:tcPr>
            <w:tcW w:w="1063" w:type="dxa"/>
            <w:tcBorders>
              <w:top w:val="single" w:sz="6" w:space="0" w:color="auto"/>
            </w:tcBorders>
            <w:vAlign w:val="bottom"/>
          </w:tcPr>
          <w:p w14:paraId="693A9D37" w14:textId="77777777" w:rsidR="0067606D" w:rsidRPr="002929E7" w:rsidRDefault="0067606D" w:rsidP="0067606D">
            <w:pPr>
              <w:pStyle w:val="TabellRader"/>
              <w:rPr>
                <w:rFonts w:cs="Arial"/>
                <w:b/>
                <w:i/>
                <w:szCs w:val="16"/>
              </w:rPr>
            </w:pPr>
          </w:p>
        </w:tc>
        <w:tc>
          <w:tcPr>
            <w:tcW w:w="761" w:type="dxa"/>
            <w:tcBorders>
              <w:top w:val="single" w:sz="6" w:space="0" w:color="auto"/>
            </w:tcBorders>
            <w:vAlign w:val="bottom"/>
          </w:tcPr>
          <w:p w14:paraId="08AE2ED6" w14:textId="77777777" w:rsidR="0067606D" w:rsidRPr="002929E7" w:rsidRDefault="0067606D" w:rsidP="0067606D">
            <w:pPr>
              <w:pStyle w:val="TabellRader"/>
              <w:rPr>
                <w:rFonts w:cs="Arial"/>
                <w:b/>
                <w:i/>
                <w:szCs w:val="16"/>
              </w:rPr>
            </w:pPr>
          </w:p>
        </w:tc>
        <w:tc>
          <w:tcPr>
            <w:tcW w:w="761" w:type="dxa"/>
            <w:tcBorders>
              <w:top w:val="single" w:sz="6" w:space="0" w:color="auto"/>
            </w:tcBorders>
            <w:vAlign w:val="bottom"/>
          </w:tcPr>
          <w:p w14:paraId="1D4771C8" w14:textId="77777777" w:rsidR="0067606D" w:rsidRPr="002929E7" w:rsidRDefault="0067606D" w:rsidP="0067606D">
            <w:pPr>
              <w:pStyle w:val="TabellRader"/>
              <w:rPr>
                <w:rFonts w:cs="Arial"/>
                <w:b/>
                <w:i/>
                <w:szCs w:val="16"/>
              </w:rPr>
            </w:pPr>
          </w:p>
        </w:tc>
        <w:tc>
          <w:tcPr>
            <w:tcW w:w="761" w:type="dxa"/>
            <w:tcBorders>
              <w:top w:val="single" w:sz="6" w:space="0" w:color="auto"/>
            </w:tcBorders>
            <w:vAlign w:val="bottom"/>
          </w:tcPr>
          <w:p w14:paraId="58E4B54F" w14:textId="77777777" w:rsidR="0067606D" w:rsidRPr="002929E7" w:rsidRDefault="0067606D" w:rsidP="0067606D">
            <w:pPr>
              <w:pStyle w:val="TabellRader"/>
              <w:rPr>
                <w:rFonts w:cs="Arial"/>
                <w:b/>
                <w:i/>
                <w:szCs w:val="16"/>
              </w:rPr>
            </w:pPr>
          </w:p>
        </w:tc>
        <w:tc>
          <w:tcPr>
            <w:tcW w:w="761" w:type="dxa"/>
            <w:tcBorders>
              <w:top w:val="single" w:sz="6" w:space="0" w:color="auto"/>
            </w:tcBorders>
            <w:vAlign w:val="bottom"/>
          </w:tcPr>
          <w:p w14:paraId="590C859E" w14:textId="77777777" w:rsidR="0067606D" w:rsidRPr="002929E7" w:rsidRDefault="0067606D" w:rsidP="0067606D">
            <w:pPr>
              <w:pStyle w:val="TabellRader"/>
              <w:rPr>
                <w:rFonts w:cs="Arial"/>
                <w:b/>
                <w:i/>
                <w:szCs w:val="16"/>
              </w:rPr>
            </w:pPr>
          </w:p>
        </w:tc>
        <w:tc>
          <w:tcPr>
            <w:tcW w:w="760" w:type="dxa"/>
            <w:tcBorders>
              <w:top w:val="single" w:sz="6" w:space="0" w:color="auto"/>
            </w:tcBorders>
            <w:tcMar>
              <w:top w:w="0" w:type="dxa"/>
              <w:left w:w="57" w:type="dxa"/>
              <w:bottom w:w="0" w:type="dxa"/>
              <w:right w:w="57" w:type="dxa"/>
            </w:tcMar>
            <w:vAlign w:val="bottom"/>
          </w:tcPr>
          <w:p w14:paraId="4A196EEC" w14:textId="77777777" w:rsidR="0067606D" w:rsidRPr="002929E7" w:rsidRDefault="0067606D" w:rsidP="0067606D">
            <w:pPr>
              <w:pStyle w:val="TabellRader"/>
              <w:rPr>
                <w:rFonts w:cs="Arial"/>
                <w:b/>
                <w:i/>
                <w:szCs w:val="16"/>
              </w:rPr>
            </w:pPr>
          </w:p>
        </w:tc>
      </w:tr>
      <w:tr w:rsidR="0067606D" w:rsidRPr="00834946" w14:paraId="13CEB39B" w14:textId="77777777" w:rsidTr="0067606D">
        <w:tc>
          <w:tcPr>
            <w:tcW w:w="4147" w:type="dxa"/>
            <w:tcMar>
              <w:left w:w="0" w:type="dxa"/>
              <w:right w:w="0" w:type="dxa"/>
            </w:tcMar>
            <w:vAlign w:val="bottom"/>
          </w:tcPr>
          <w:p w14:paraId="1B214762" w14:textId="30FBEAD4" w:rsidR="0067606D" w:rsidRPr="002929E7" w:rsidRDefault="0067606D" w:rsidP="0067606D">
            <w:pPr>
              <w:pStyle w:val="TabellRader"/>
              <w:jc w:val="left"/>
            </w:pPr>
            <w:r w:rsidRPr="00317F53">
              <w:t>Skattereduktion för boende i kommuner som i sin helhet ingår i stödområde A eller B</w:t>
            </w:r>
          </w:p>
        </w:tc>
        <w:tc>
          <w:tcPr>
            <w:tcW w:w="1063" w:type="dxa"/>
            <w:vAlign w:val="bottom"/>
          </w:tcPr>
          <w:p w14:paraId="66BC4321" w14:textId="0BCFCC2B" w:rsidR="0067606D" w:rsidRPr="002929E7" w:rsidRDefault="0067606D" w:rsidP="0067606D">
            <w:pPr>
              <w:pStyle w:val="TabellRader"/>
              <w:rPr>
                <w:rFonts w:cs="Arial"/>
                <w:szCs w:val="16"/>
              </w:rPr>
            </w:pPr>
            <w:r w:rsidRPr="002929E7">
              <w:rPr>
                <w:rFonts w:cs="Arial"/>
                <w:szCs w:val="16"/>
              </w:rPr>
              <w:t>2020-01-01</w:t>
            </w:r>
          </w:p>
        </w:tc>
        <w:tc>
          <w:tcPr>
            <w:tcW w:w="761" w:type="dxa"/>
            <w:vAlign w:val="bottom"/>
          </w:tcPr>
          <w:p w14:paraId="5F684298" w14:textId="0F631EA5" w:rsidR="0067606D" w:rsidRPr="002929E7" w:rsidRDefault="0067606D" w:rsidP="0067606D">
            <w:pPr>
              <w:pStyle w:val="TabellRader"/>
              <w:rPr>
                <w:rFonts w:cs="Arial"/>
                <w:szCs w:val="16"/>
              </w:rPr>
            </w:pPr>
            <w:r w:rsidRPr="002929E7">
              <w:rPr>
                <w:rFonts w:cs="Arial"/>
                <w:szCs w:val="16"/>
              </w:rPr>
              <w:t>-1,35</w:t>
            </w:r>
          </w:p>
        </w:tc>
        <w:tc>
          <w:tcPr>
            <w:tcW w:w="761" w:type="dxa"/>
            <w:vAlign w:val="bottom"/>
          </w:tcPr>
          <w:p w14:paraId="3DCFB9DB" w14:textId="7823B1EB" w:rsidR="0067606D" w:rsidRPr="002929E7" w:rsidRDefault="0067606D" w:rsidP="0067606D">
            <w:pPr>
              <w:pStyle w:val="TabellRader"/>
              <w:rPr>
                <w:rFonts w:cs="Arial"/>
                <w:szCs w:val="16"/>
              </w:rPr>
            </w:pPr>
            <w:r w:rsidRPr="002929E7">
              <w:rPr>
                <w:rFonts w:cs="Arial"/>
                <w:szCs w:val="16"/>
              </w:rPr>
              <w:t>-1,35</w:t>
            </w:r>
          </w:p>
        </w:tc>
        <w:tc>
          <w:tcPr>
            <w:tcW w:w="761" w:type="dxa"/>
            <w:vAlign w:val="bottom"/>
          </w:tcPr>
          <w:p w14:paraId="6519CAF7" w14:textId="4B07EACF" w:rsidR="0067606D" w:rsidRPr="002929E7" w:rsidRDefault="0067606D" w:rsidP="0067606D">
            <w:pPr>
              <w:pStyle w:val="TabellRader"/>
              <w:rPr>
                <w:rFonts w:cs="Arial"/>
                <w:szCs w:val="16"/>
              </w:rPr>
            </w:pPr>
            <w:r w:rsidRPr="002929E7">
              <w:rPr>
                <w:rFonts w:cs="Arial"/>
                <w:szCs w:val="16"/>
              </w:rPr>
              <w:t>-1,35</w:t>
            </w:r>
          </w:p>
        </w:tc>
        <w:tc>
          <w:tcPr>
            <w:tcW w:w="761" w:type="dxa"/>
            <w:vAlign w:val="bottom"/>
          </w:tcPr>
          <w:p w14:paraId="298C5FB7" w14:textId="31BFC8A5" w:rsidR="0067606D" w:rsidRPr="002929E7" w:rsidRDefault="0067606D" w:rsidP="0067606D">
            <w:pPr>
              <w:pStyle w:val="TabellRader"/>
              <w:rPr>
                <w:rFonts w:cs="Arial"/>
                <w:szCs w:val="16"/>
              </w:rPr>
            </w:pPr>
            <w:r w:rsidRPr="002929E7">
              <w:rPr>
                <w:rFonts w:cs="Arial"/>
                <w:szCs w:val="16"/>
              </w:rPr>
              <w:t>-1,35</w:t>
            </w:r>
          </w:p>
        </w:tc>
        <w:tc>
          <w:tcPr>
            <w:tcW w:w="760" w:type="dxa"/>
            <w:tcMar>
              <w:top w:w="0" w:type="dxa"/>
              <w:left w:w="57" w:type="dxa"/>
              <w:bottom w:w="0" w:type="dxa"/>
              <w:right w:w="57" w:type="dxa"/>
            </w:tcMar>
            <w:vAlign w:val="bottom"/>
          </w:tcPr>
          <w:p w14:paraId="0940BE3C" w14:textId="6A1152AF" w:rsidR="0067606D" w:rsidRPr="002929E7" w:rsidRDefault="0067606D" w:rsidP="0067606D">
            <w:pPr>
              <w:pStyle w:val="TabellRader"/>
              <w:rPr>
                <w:rFonts w:cs="Arial"/>
                <w:szCs w:val="16"/>
              </w:rPr>
            </w:pPr>
            <w:r w:rsidRPr="002929E7">
              <w:rPr>
                <w:rFonts w:cs="Arial"/>
                <w:szCs w:val="16"/>
              </w:rPr>
              <w:t>-1,35</w:t>
            </w:r>
          </w:p>
        </w:tc>
      </w:tr>
      <w:tr w:rsidR="0067606D" w:rsidRPr="00834946" w14:paraId="0C4A7F6E" w14:textId="77777777" w:rsidTr="0067606D">
        <w:tc>
          <w:tcPr>
            <w:tcW w:w="4147" w:type="dxa"/>
            <w:tcMar>
              <w:left w:w="0" w:type="dxa"/>
              <w:right w:w="0" w:type="dxa"/>
            </w:tcMar>
            <w:vAlign w:val="bottom"/>
          </w:tcPr>
          <w:p w14:paraId="7B5C6208" w14:textId="3109BB3A" w:rsidR="0067606D" w:rsidRPr="002929E7" w:rsidRDefault="0067606D" w:rsidP="0067606D">
            <w:pPr>
              <w:pStyle w:val="TabellRader"/>
              <w:jc w:val="left"/>
            </w:pPr>
            <w:r w:rsidRPr="00317F53">
              <w:t>Sänkt skatt på jobb och företagande som en del av en grön skatteväxling</w:t>
            </w:r>
          </w:p>
        </w:tc>
        <w:tc>
          <w:tcPr>
            <w:tcW w:w="1063" w:type="dxa"/>
            <w:vAlign w:val="bottom"/>
          </w:tcPr>
          <w:p w14:paraId="2229C3AB" w14:textId="45FF8B06" w:rsidR="0067606D" w:rsidRPr="002929E7" w:rsidRDefault="0067606D" w:rsidP="0067606D">
            <w:pPr>
              <w:pStyle w:val="TabellRader"/>
              <w:rPr>
                <w:rFonts w:cs="Arial"/>
                <w:szCs w:val="16"/>
              </w:rPr>
            </w:pPr>
            <w:r w:rsidRPr="002929E7">
              <w:rPr>
                <w:rFonts w:cs="Arial"/>
                <w:szCs w:val="16"/>
              </w:rPr>
              <w:t>2021-01-01</w:t>
            </w:r>
          </w:p>
        </w:tc>
        <w:tc>
          <w:tcPr>
            <w:tcW w:w="761" w:type="dxa"/>
            <w:vAlign w:val="bottom"/>
          </w:tcPr>
          <w:p w14:paraId="37444D37" w14:textId="77777777" w:rsidR="0067606D" w:rsidRPr="002929E7" w:rsidRDefault="0067606D" w:rsidP="0067606D">
            <w:pPr>
              <w:pStyle w:val="TabellRader"/>
              <w:rPr>
                <w:rFonts w:cs="Arial"/>
                <w:szCs w:val="16"/>
              </w:rPr>
            </w:pPr>
          </w:p>
        </w:tc>
        <w:tc>
          <w:tcPr>
            <w:tcW w:w="761" w:type="dxa"/>
            <w:vAlign w:val="bottom"/>
          </w:tcPr>
          <w:p w14:paraId="52530581" w14:textId="77C562B2" w:rsidR="0067606D" w:rsidRPr="002929E7" w:rsidRDefault="0067606D" w:rsidP="0067606D">
            <w:pPr>
              <w:pStyle w:val="TabellRader"/>
              <w:rPr>
                <w:rFonts w:cs="Arial"/>
                <w:szCs w:val="16"/>
              </w:rPr>
            </w:pPr>
          </w:p>
        </w:tc>
        <w:tc>
          <w:tcPr>
            <w:tcW w:w="761" w:type="dxa"/>
            <w:vAlign w:val="bottom"/>
          </w:tcPr>
          <w:p w14:paraId="56070D7D" w14:textId="3107BC0C" w:rsidR="0067606D" w:rsidRPr="002929E7" w:rsidRDefault="0067606D" w:rsidP="0067606D">
            <w:pPr>
              <w:pStyle w:val="TabellRader"/>
              <w:rPr>
                <w:rFonts w:cs="Arial"/>
                <w:szCs w:val="16"/>
              </w:rPr>
            </w:pPr>
            <w:r w:rsidRPr="002929E7">
              <w:rPr>
                <w:rFonts w:cs="Arial"/>
                <w:szCs w:val="16"/>
              </w:rPr>
              <w:t>-3,48</w:t>
            </w:r>
          </w:p>
        </w:tc>
        <w:tc>
          <w:tcPr>
            <w:tcW w:w="761" w:type="dxa"/>
            <w:vAlign w:val="bottom"/>
          </w:tcPr>
          <w:p w14:paraId="679D5644" w14:textId="1FBCD2E8" w:rsidR="0067606D" w:rsidRPr="002929E7" w:rsidRDefault="0067606D" w:rsidP="0067606D">
            <w:pPr>
              <w:pStyle w:val="TabellRader"/>
              <w:rPr>
                <w:rFonts w:cs="Arial"/>
                <w:szCs w:val="16"/>
              </w:rPr>
            </w:pPr>
            <w:r w:rsidRPr="002929E7">
              <w:rPr>
                <w:rFonts w:cs="Arial"/>
                <w:szCs w:val="16"/>
              </w:rPr>
              <w:t>-3,48</w:t>
            </w:r>
          </w:p>
        </w:tc>
        <w:tc>
          <w:tcPr>
            <w:tcW w:w="760" w:type="dxa"/>
            <w:tcMar>
              <w:top w:w="0" w:type="dxa"/>
              <w:left w:w="57" w:type="dxa"/>
              <w:bottom w:w="0" w:type="dxa"/>
              <w:right w:w="57" w:type="dxa"/>
            </w:tcMar>
            <w:vAlign w:val="bottom"/>
          </w:tcPr>
          <w:p w14:paraId="1A035116" w14:textId="3E9A9012" w:rsidR="0067606D" w:rsidRPr="002929E7" w:rsidRDefault="0067606D" w:rsidP="0067606D">
            <w:pPr>
              <w:pStyle w:val="TabellRader"/>
              <w:rPr>
                <w:rFonts w:cs="Arial"/>
                <w:szCs w:val="16"/>
              </w:rPr>
            </w:pPr>
            <w:r w:rsidRPr="002929E7">
              <w:rPr>
                <w:rFonts w:cs="Arial"/>
                <w:szCs w:val="16"/>
              </w:rPr>
              <w:t>-3,48</w:t>
            </w:r>
          </w:p>
        </w:tc>
      </w:tr>
      <w:tr w:rsidR="0067606D" w:rsidRPr="00C56A84" w14:paraId="0FF95C76" w14:textId="77777777" w:rsidTr="0067606D">
        <w:tc>
          <w:tcPr>
            <w:tcW w:w="4147" w:type="dxa"/>
            <w:tcBorders>
              <w:left w:val="nil"/>
              <w:bottom w:val="single" w:sz="6" w:space="0" w:color="auto"/>
              <w:right w:val="nil"/>
            </w:tcBorders>
            <w:tcMar>
              <w:left w:w="0" w:type="dxa"/>
              <w:right w:w="0" w:type="dxa"/>
            </w:tcMar>
            <w:vAlign w:val="bottom"/>
          </w:tcPr>
          <w:p w14:paraId="7CC93F45" w14:textId="79777B62" w:rsidR="0067606D" w:rsidRPr="002929E7" w:rsidRDefault="0067606D" w:rsidP="0067606D">
            <w:pPr>
              <w:pStyle w:val="TabellRader"/>
              <w:jc w:val="left"/>
            </w:pPr>
            <w:r w:rsidRPr="002929E7">
              <w:t>Ekonomiskt arbetsgivarbegrepp vid beskattning av arbetstagare som tillfälligt arbetar i Sverige</w:t>
            </w:r>
          </w:p>
        </w:tc>
        <w:tc>
          <w:tcPr>
            <w:tcW w:w="1063" w:type="dxa"/>
            <w:tcBorders>
              <w:left w:val="nil"/>
              <w:bottom w:val="single" w:sz="6" w:space="0" w:color="auto"/>
              <w:right w:val="nil"/>
            </w:tcBorders>
            <w:vAlign w:val="bottom"/>
          </w:tcPr>
          <w:p w14:paraId="4F8D3399" w14:textId="0FB3522D" w:rsidR="0067606D" w:rsidRPr="002929E7" w:rsidRDefault="0067606D" w:rsidP="0067606D">
            <w:pPr>
              <w:pStyle w:val="TabellRader"/>
              <w:rPr>
                <w:rFonts w:cs="Arial"/>
                <w:szCs w:val="16"/>
              </w:rPr>
            </w:pPr>
            <w:r w:rsidRPr="002929E7">
              <w:rPr>
                <w:rFonts w:cs="Arial"/>
                <w:szCs w:val="16"/>
              </w:rPr>
              <w:t>2021-01-01</w:t>
            </w:r>
          </w:p>
        </w:tc>
        <w:tc>
          <w:tcPr>
            <w:tcW w:w="761" w:type="dxa"/>
            <w:tcBorders>
              <w:left w:val="nil"/>
              <w:bottom w:val="single" w:sz="6" w:space="0" w:color="auto"/>
              <w:right w:val="nil"/>
            </w:tcBorders>
            <w:vAlign w:val="bottom"/>
          </w:tcPr>
          <w:p w14:paraId="77016665" w14:textId="77777777" w:rsidR="0067606D" w:rsidRPr="002929E7" w:rsidRDefault="0067606D" w:rsidP="0067606D">
            <w:pPr>
              <w:pStyle w:val="TabellRader"/>
              <w:rPr>
                <w:rFonts w:cs="Arial"/>
                <w:szCs w:val="16"/>
              </w:rPr>
            </w:pPr>
          </w:p>
        </w:tc>
        <w:tc>
          <w:tcPr>
            <w:tcW w:w="761" w:type="dxa"/>
            <w:tcBorders>
              <w:left w:val="nil"/>
              <w:bottom w:val="single" w:sz="6" w:space="0" w:color="auto"/>
              <w:right w:val="nil"/>
            </w:tcBorders>
            <w:vAlign w:val="bottom"/>
          </w:tcPr>
          <w:p w14:paraId="0BC22D87" w14:textId="77777777" w:rsidR="0067606D" w:rsidRPr="002929E7" w:rsidRDefault="0067606D" w:rsidP="0067606D">
            <w:pPr>
              <w:pStyle w:val="TabellRader"/>
              <w:rPr>
                <w:rFonts w:cs="Arial"/>
                <w:szCs w:val="16"/>
              </w:rPr>
            </w:pPr>
          </w:p>
        </w:tc>
        <w:tc>
          <w:tcPr>
            <w:tcW w:w="761" w:type="dxa"/>
            <w:tcBorders>
              <w:left w:val="nil"/>
              <w:bottom w:val="single" w:sz="6" w:space="0" w:color="auto"/>
              <w:right w:val="nil"/>
            </w:tcBorders>
            <w:vAlign w:val="bottom"/>
          </w:tcPr>
          <w:p w14:paraId="335938D5" w14:textId="338AE1A6" w:rsidR="0067606D" w:rsidRPr="002929E7" w:rsidRDefault="0067606D" w:rsidP="0067606D">
            <w:pPr>
              <w:pStyle w:val="TabellRader"/>
              <w:rPr>
                <w:rFonts w:cs="Arial"/>
                <w:szCs w:val="16"/>
              </w:rPr>
            </w:pPr>
            <w:r w:rsidRPr="002929E7">
              <w:rPr>
                <w:rFonts w:cs="Arial"/>
                <w:szCs w:val="16"/>
              </w:rPr>
              <w:t>0,70</w:t>
            </w:r>
          </w:p>
        </w:tc>
        <w:tc>
          <w:tcPr>
            <w:tcW w:w="761" w:type="dxa"/>
            <w:tcBorders>
              <w:left w:val="nil"/>
              <w:bottom w:val="single" w:sz="6" w:space="0" w:color="auto"/>
              <w:right w:val="nil"/>
            </w:tcBorders>
            <w:vAlign w:val="bottom"/>
          </w:tcPr>
          <w:p w14:paraId="00E62457" w14:textId="50B45D9E" w:rsidR="0067606D" w:rsidRPr="002929E7" w:rsidRDefault="0067606D" w:rsidP="0067606D">
            <w:pPr>
              <w:pStyle w:val="TabellRader"/>
              <w:rPr>
                <w:rFonts w:cs="Arial"/>
                <w:szCs w:val="16"/>
              </w:rPr>
            </w:pPr>
            <w:r w:rsidRPr="002929E7">
              <w:rPr>
                <w:rFonts w:cs="Arial"/>
                <w:szCs w:val="16"/>
              </w:rPr>
              <w:t>0,70</w:t>
            </w:r>
          </w:p>
        </w:tc>
        <w:tc>
          <w:tcPr>
            <w:tcW w:w="760" w:type="dxa"/>
            <w:tcBorders>
              <w:left w:val="nil"/>
              <w:bottom w:val="single" w:sz="6" w:space="0" w:color="auto"/>
              <w:right w:val="nil"/>
            </w:tcBorders>
            <w:tcMar>
              <w:top w:w="0" w:type="dxa"/>
              <w:left w:w="57" w:type="dxa"/>
              <w:bottom w:w="0" w:type="dxa"/>
              <w:right w:w="57" w:type="dxa"/>
            </w:tcMar>
            <w:vAlign w:val="bottom"/>
          </w:tcPr>
          <w:p w14:paraId="3EFD2175" w14:textId="78210979" w:rsidR="0067606D" w:rsidRPr="002929E7" w:rsidRDefault="0067606D" w:rsidP="0067606D">
            <w:pPr>
              <w:pStyle w:val="TabellRader"/>
              <w:rPr>
                <w:rFonts w:cs="Arial"/>
                <w:szCs w:val="16"/>
              </w:rPr>
            </w:pPr>
            <w:r w:rsidRPr="002929E7">
              <w:rPr>
                <w:rFonts w:cs="Arial"/>
                <w:szCs w:val="16"/>
              </w:rPr>
              <w:t>0,70</w:t>
            </w:r>
          </w:p>
        </w:tc>
      </w:tr>
      <w:tr w:rsidR="0067606D" w:rsidRPr="0022652A" w14:paraId="7D87E92C" w14:textId="77777777" w:rsidTr="0067606D">
        <w:tc>
          <w:tcPr>
            <w:tcW w:w="4147" w:type="dxa"/>
            <w:tcBorders>
              <w:top w:val="single" w:sz="6" w:space="0" w:color="auto"/>
              <w:left w:val="nil"/>
              <w:right w:val="nil"/>
            </w:tcBorders>
            <w:tcMar>
              <w:left w:w="0" w:type="dxa"/>
              <w:right w:w="0" w:type="dxa"/>
            </w:tcMar>
            <w:vAlign w:val="bottom"/>
          </w:tcPr>
          <w:p w14:paraId="6C5CD9A8" w14:textId="77777777" w:rsidR="0067606D" w:rsidRPr="002929E7" w:rsidRDefault="0067606D" w:rsidP="0067606D">
            <w:pPr>
              <w:pStyle w:val="TabellRader"/>
              <w:jc w:val="left"/>
              <w:rPr>
                <w:b/>
                <w:i/>
              </w:rPr>
            </w:pPr>
            <w:r w:rsidRPr="002929E7">
              <w:rPr>
                <w:b/>
                <w:i/>
              </w:rPr>
              <w:t>Skatt på arbetsinkomster – socialavgifter m.m.</w:t>
            </w:r>
          </w:p>
        </w:tc>
        <w:tc>
          <w:tcPr>
            <w:tcW w:w="1063" w:type="dxa"/>
            <w:tcBorders>
              <w:top w:val="single" w:sz="6" w:space="0" w:color="auto"/>
              <w:left w:val="nil"/>
              <w:right w:val="nil"/>
            </w:tcBorders>
            <w:vAlign w:val="bottom"/>
          </w:tcPr>
          <w:p w14:paraId="4116E41D" w14:textId="77777777" w:rsidR="0067606D" w:rsidRPr="002929E7" w:rsidRDefault="0067606D" w:rsidP="0067606D">
            <w:pPr>
              <w:pStyle w:val="TabellRader"/>
              <w:rPr>
                <w:rFonts w:cs="Arial"/>
                <w:szCs w:val="16"/>
              </w:rPr>
            </w:pPr>
          </w:p>
        </w:tc>
        <w:tc>
          <w:tcPr>
            <w:tcW w:w="761" w:type="dxa"/>
            <w:tcBorders>
              <w:top w:val="single" w:sz="6" w:space="0" w:color="auto"/>
              <w:left w:val="nil"/>
              <w:right w:val="nil"/>
            </w:tcBorders>
            <w:vAlign w:val="bottom"/>
          </w:tcPr>
          <w:p w14:paraId="2639FD89" w14:textId="5328E629" w:rsidR="0067606D" w:rsidRPr="002929E7" w:rsidRDefault="0067606D" w:rsidP="0067606D">
            <w:pPr>
              <w:pStyle w:val="TabellRader"/>
              <w:rPr>
                <w:rFonts w:cs="Arial"/>
                <w:szCs w:val="16"/>
              </w:rPr>
            </w:pPr>
          </w:p>
        </w:tc>
        <w:tc>
          <w:tcPr>
            <w:tcW w:w="761" w:type="dxa"/>
            <w:tcBorders>
              <w:top w:val="single" w:sz="6" w:space="0" w:color="auto"/>
              <w:left w:val="nil"/>
              <w:right w:val="nil"/>
            </w:tcBorders>
            <w:vAlign w:val="bottom"/>
          </w:tcPr>
          <w:p w14:paraId="19C031CF" w14:textId="686DB0EA" w:rsidR="0067606D" w:rsidRPr="002929E7" w:rsidRDefault="0067606D" w:rsidP="0067606D">
            <w:pPr>
              <w:pStyle w:val="TabellRader"/>
              <w:rPr>
                <w:rFonts w:cs="Arial"/>
                <w:szCs w:val="16"/>
              </w:rPr>
            </w:pPr>
          </w:p>
        </w:tc>
        <w:tc>
          <w:tcPr>
            <w:tcW w:w="761" w:type="dxa"/>
            <w:tcBorders>
              <w:top w:val="single" w:sz="6" w:space="0" w:color="auto"/>
              <w:left w:val="nil"/>
              <w:right w:val="nil"/>
            </w:tcBorders>
            <w:vAlign w:val="bottom"/>
          </w:tcPr>
          <w:p w14:paraId="7D439F26" w14:textId="0EA4EEE6" w:rsidR="0067606D" w:rsidRPr="002929E7" w:rsidRDefault="0067606D" w:rsidP="0067606D">
            <w:pPr>
              <w:pStyle w:val="TabellRader"/>
              <w:rPr>
                <w:rFonts w:cs="Arial"/>
                <w:szCs w:val="16"/>
              </w:rPr>
            </w:pPr>
          </w:p>
        </w:tc>
        <w:tc>
          <w:tcPr>
            <w:tcW w:w="761" w:type="dxa"/>
            <w:tcBorders>
              <w:top w:val="single" w:sz="6" w:space="0" w:color="auto"/>
              <w:left w:val="nil"/>
              <w:right w:val="nil"/>
            </w:tcBorders>
            <w:vAlign w:val="bottom"/>
          </w:tcPr>
          <w:p w14:paraId="263D638D" w14:textId="0D9E580F" w:rsidR="0067606D" w:rsidRPr="002929E7" w:rsidRDefault="0067606D" w:rsidP="0067606D">
            <w:pPr>
              <w:pStyle w:val="TabellRader"/>
              <w:rPr>
                <w:rFonts w:cs="Arial"/>
                <w:szCs w:val="16"/>
              </w:rPr>
            </w:pPr>
          </w:p>
        </w:tc>
        <w:tc>
          <w:tcPr>
            <w:tcW w:w="760" w:type="dxa"/>
            <w:tcBorders>
              <w:top w:val="single" w:sz="6" w:space="0" w:color="auto"/>
              <w:left w:val="nil"/>
              <w:right w:val="nil"/>
            </w:tcBorders>
            <w:tcMar>
              <w:top w:w="0" w:type="dxa"/>
              <w:left w:w="57" w:type="dxa"/>
              <w:bottom w:w="0" w:type="dxa"/>
              <w:right w:w="57" w:type="dxa"/>
            </w:tcMar>
            <w:vAlign w:val="bottom"/>
          </w:tcPr>
          <w:p w14:paraId="33E544A9" w14:textId="4314BCDE" w:rsidR="0067606D" w:rsidRPr="002929E7" w:rsidRDefault="0067606D" w:rsidP="0067606D">
            <w:pPr>
              <w:pStyle w:val="TabellRader"/>
              <w:rPr>
                <w:rFonts w:cs="Arial"/>
                <w:szCs w:val="16"/>
              </w:rPr>
            </w:pPr>
          </w:p>
        </w:tc>
      </w:tr>
      <w:tr w:rsidR="0067606D" w:rsidRPr="00C56A84" w14:paraId="07DF0F27" w14:textId="77777777" w:rsidTr="0067606D">
        <w:tc>
          <w:tcPr>
            <w:tcW w:w="4147" w:type="dxa"/>
            <w:tcBorders>
              <w:left w:val="nil"/>
              <w:right w:val="nil"/>
            </w:tcBorders>
            <w:tcMar>
              <w:left w:w="0" w:type="dxa"/>
              <w:right w:w="0" w:type="dxa"/>
            </w:tcMar>
            <w:vAlign w:val="bottom"/>
          </w:tcPr>
          <w:p w14:paraId="2F0D7B19" w14:textId="2DF50A2D" w:rsidR="0067606D" w:rsidRPr="002929E7" w:rsidRDefault="0067606D" w:rsidP="0067606D">
            <w:pPr>
              <w:pStyle w:val="TabellRader"/>
              <w:jc w:val="left"/>
            </w:pPr>
            <w:r w:rsidRPr="002929E7">
              <w:t>Ingångsavdrag</w:t>
            </w:r>
          </w:p>
        </w:tc>
        <w:tc>
          <w:tcPr>
            <w:tcW w:w="1063" w:type="dxa"/>
            <w:tcBorders>
              <w:left w:val="nil"/>
              <w:right w:val="nil"/>
            </w:tcBorders>
            <w:vAlign w:val="bottom"/>
          </w:tcPr>
          <w:p w14:paraId="333840BB" w14:textId="5ECA331A" w:rsidR="0067606D" w:rsidRPr="002929E7" w:rsidRDefault="0067606D" w:rsidP="0067606D">
            <w:pPr>
              <w:pStyle w:val="TabellRader"/>
              <w:rPr>
                <w:rFonts w:cs="Arial"/>
                <w:szCs w:val="16"/>
              </w:rPr>
            </w:pPr>
            <w:r w:rsidRPr="002929E7">
              <w:rPr>
                <w:rFonts w:cs="Arial"/>
                <w:szCs w:val="16"/>
              </w:rPr>
              <w:t>2020-07-01</w:t>
            </w:r>
          </w:p>
        </w:tc>
        <w:tc>
          <w:tcPr>
            <w:tcW w:w="761" w:type="dxa"/>
            <w:tcBorders>
              <w:left w:val="nil"/>
              <w:right w:val="nil"/>
            </w:tcBorders>
            <w:vAlign w:val="bottom"/>
          </w:tcPr>
          <w:p w14:paraId="101806D3" w14:textId="1CD13EA2" w:rsidR="0067606D" w:rsidRPr="002929E7" w:rsidRDefault="0067606D" w:rsidP="0067606D">
            <w:pPr>
              <w:pStyle w:val="TabellRader"/>
              <w:rPr>
                <w:rFonts w:cs="Arial"/>
                <w:szCs w:val="16"/>
              </w:rPr>
            </w:pPr>
            <w:r w:rsidRPr="002929E7">
              <w:rPr>
                <w:rFonts w:cs="Arial"/>
                <w:szCs w:val="16"/>
              </w:rPr>
              <w:t>-1,97</w:t>
            </w:r>
          </w:p>
        </w:tc>
        <w:tc>
          <w:tcPr>
            <w:tcW w:w="761" w:type="dxa"/>
            <w:tcBorders>
              <w:left w:val="nil"/>
              <w:right w:val="nil"/>
            </w:tcBorders>
            <w:vAlign w:val="bottom"/>
          </w:tcPr>
          <w:p w14:paraId="04CA8BAC" w14:textId="464686AE" w:rsidR="0067606D" w:rsidRPr="002929E7" w:rsidRDefault="0067606D" w:rsidP="0067606D">
            <w:pPr>
              <w:pStyle w:val="TabellRader"/>
              <w:rPr>
                <w:rFonts w:cs="Arial"/>
                <w:szCs w:val="16"/>
              </w:rPr>
            </w:pPr>
            <w:r w:rsidRPr="002929E7">
              <w:rPr>
                <w:rFonts w:cs="Arial"/>
                <w:szCs w:val="16"/>
              </w:rPr>
              <w:t>-1,67</w:t>
            </w:r>
          </w:p>
        </w:tc>
        <w:tc>
          <w:tcPr>
            <w:tcW w:w="761" w:type="dxa"/>
            <w:tcBorders>
              <w:left w:val="nil"/>
              <w:right w:val="nil"/>
            </w:tcBorders>
            <w:vAlign w:val="bottom"/>
          </w:tcPr>
          <w:p w14:paraId="695CEFBE" w14:textId="2969FA6D" w:rsidR="0067606D" w:rsidRPr="002929E7" w:rsidRDefault="0067606D" w:rsidP="0067606D">
            <w:pPr>
              <w:pStyle w:val="TabellRader"/>
              <w:rPr>
                <w:rFonts w:cs="Arial"/>
                <w:szCs w:val="16"/>
              </w:rPr>
            </w:pPr>
            <w:r w:rsidRPr="002929E7">
              <w:rPr>
                <w:rFonts w:cs="Arial"/>
                <w:szCs w:val="16"/>
              </w:rPr>
              <w:t>-4,77</w:t>
            </w:r>
          </w:p>
        </w:tc>
        <w:tc>
          <w:tcPr>
            <w:tcW w:w="761" w:type="dxa"/>
            <w:tcBorders>
              <w:left w:val="nil"/>
              <w:right w:val="nil"/>
            </w:tcBorders>
            <w:vAlign w:val="bottom"/>
          </w:tcPr>
          <w:p w14:paraId="2D6636F3" w14:textId="66C20F83" w:rsidR="0067606D" w:rsidRPr="002929E7" w:rsidRDefault="0067606D" w:rsidP="0067606D">
            <w:pPr>
              <w:pStyle w:val="TabellRader"/>
              <w:rPr>
                <w:rFonts w:cs="Arial"/>
                <w:szCs w:val="16"/>
              </w:rPr>
            </w:pPr>
            <w:r w:rsidRPr="002929E7">
              <w:rPr>
                <w:rFonts w:cs="Arial"/>
                <w:szCs w:val="16"/>
              </w:rPr>
              <w:t>-6,22</w:t>
            </w:r>
          </w:p>
        </w:tc>
        <w:tc>
          <w:tcPr>
            <w:tcW w:w="760" w:type="dxa"/>
            <w:tcBorders>
              <w:left w:val="nil"/>
              <w:right w:val="nil"/>
            </w:tcBorders>
            <w:tcMar>
              <w:top w:w="0" w:type="dxa"/>
              <w:left w:w="57" w:type="dxa"/>
              <w:bottom w:w="0" w:type="dxa"/>
              <w:right w:w="57" w:type="dxa"/>
            </w:tcMar>
            <w:vAlign w:val="bottom"/>
          </w:tcPr>
          <w:p w14:paraId="2C95BF77" w14:textId="78146FDF" w:rsidR="0067606D" w:rsidRPr="002929E7" w:rsidRDefault="0067606D" w:rsidP="0067606D">
            <w:pPr>
              <w:pStyle w:val="TabellRader"/>
              <w:rPr>
                <w:rFonts w:cs="Arial"/>
                <w:szCs w:val="16"/>
              </w:rPr>
            </w:pPr>
            <w:r w:rsidRPr="002929E7">
              <w:rPr>
                <w:rFonts w:cs="Arial"/>
                <w:szCs w:val="16"/>
              </w:rPr>
              <w:t>-6,68</w:t>
            </w:r>
          </w:p>
        </w:tc>
      </w:tr>
      <w:tr w:rsidR="0067606D" w:rsidRPr="00C56A84" w14:paraId="4F0D5440" w14:textId="77777777" w:rsidTr="0067606D">
        <w:tc>
          <w:tcPr>
            <w:tcW w:w="4147" w:type="dxa"/>
            <w:tcBorders>
              <w:left w:val="nil"/>
              <w:bottom w:val="single" w:sz="6" w:space="0" w:color="auto"/>
              <w:right w:val="nil"/>
            </w:tcBorders>
            <w:tcMar>
              <w:left w:w="0" w:type="dxa"/>
              <w:right w:w="0" w:type="dxa"/>
            </w:tcMar>
            <w:vAlign w:val="bottom"/>
          </w:tcPr>
          <w:p w14:paraId="705AA949" w14:textId="6D02D7AE" w:rsidR="0067606D" w:rsidRPr="002929E7" w:rsidRDefault="0067606D" w:rsidP="0067606D">
            <w:pPr>
              <w:pStyle w:val="TabellRader"/>
              <w:jc w:val="left"/>
            </w:pPr>
            <w:r w:rsidRPr="002929E7">
              <w:t>Förstärkt nedsättning av arbetsgivaravgifter för personer som arbetar med forskning eller utveckling</w:t>
            </w:r>
          </w:p>
        </w:tc>
        <w:tc>
          <w:tcPr>
            <w:tcW w:w="1063" w:type="dxa"/>
            <w:tcBorders>
              <w:left w:val="nil"/>
              <w:bottom w:val="single" w:sz="6" w:space="0" w:color="auto"/>
              <w:right w:val="nil"/>
            </w:tcBorders>
            <w:vAlign w:val="bottom"/>
          </w:tcPr>
          <w:p w14:paraId="611D44B6" w14:textId="428F7ECD" w:rsidR="0067606D" w:rsidRPr="002929E7" w:rsidRDefault="0067606D" w:rsidP="0067606D">
            <w:pPr>
              <w:pStyle w:val="TabellRader"/>
              <w:rPr>
                <w:rFonts w:cs="Arial"/>
                <w:szCs w:val="16"/>
              </w:rPr>
            </w:pPr>
            <w:r w:rsidRPr="002929E7">
              <w:rPr>
                <w:rFonts w:cs="Arial"/>
                <w:szCs w:val="16"/>
              </w:rPr>
              <w:t>2020-04-01</w:t>
            </w:r>
          </w:p>
        </w:tc>
        <w:tc>
          <w:tcPr>
            <w:tcW w:w="761" w:type="dxa"/>
            <w:tcBorders>
              <w:left w:val="nil"/>
              <w:bottom w:val="single" w:sz="6" w:space="0" w:color="auto"/>
              <w:right w:val="nil"/>
            </w:tcBorders>
            <w:vAlign w:val="bottom"/>
          </w:tcPr>
          <w:p w14:paraId="3AE1E93D" w14:textId="2B0A9B82" w:rsidR="0067606D" w:rsidRPr="002929E7" w:rsidRDefault="0067606D" w:rsidP="0067606D">
            <w:pPr>
              <w:pStyle w:val="TabellRader"/>
              <w:rPr>
                <w:rFonts w:cs="Arial"/>
                <w:szCs w:val="16"/>
              </w:rPr>
            </w:pPr>
            <w:r w:rsidRPr="002929E7">
              <w:rPr>
                <w:rFonts w:cs="Arial"/>
                <w:szCs w:val="16"/>
              </w:rPr>
              <w:t>-0,64</w:t>
            </w:r>
          </w:p>
        </w:tc>
        <w:tc>
          <w:tcPr>
            <w:tcW w:w="761" w:type="dxa"/>
            <w:tcBorders>
              <w:left w:val="nil"/>
              <w:bottom w:val="single" w:sz="6" w:space="0" w:color="auto"/>
              <w:right w:val="nil"/>
            </w:tcBorders>
            <w:vAlign w:val="bottom"/>
          </w:tcPr>
          <w:p w14:paraId="07BD8AF3" w14:textId="28AA22CE" w:rsidR="0067606D" w:rsidRPr="002929E7" w:rsidRDefault="0067606D" w:rsidP="0067606D">
            <w:pPr>
              <w:pStyle w:val="TabellRader"/>
              <w:rPr>
                <w:rFonts w:cs="Arial"/>
                <w:szCs w:val="16"/>
              </w:rPr>
            </w:pPr>
            <w:r w:rsidRPr="002929E7">
              <w:rPr>
                <w:rFonts w:cs="Arial"/>
                <w:szCs w:val="16"/>
              </w:rPr>
              <w:t>-0,50</w:t>
            </w:r>
          </w:p>
        </w:tc>
        <w:tc>
          <w:tcPr>
            <w:tcW w:w="761" w:type="dxa"/>
            <w:tcBorders>
              <w:left w:val="nil"/>
              <w:bottom w:val="single" w:sz="6" w:space="0" w:color="auto"/>
              <w:right w:val="nil"/>
            </w:tcBorders>
            <w:vAlign w:val="bottom"/>
          </w:tcPr>
          <w:p w14:paraId="0D885230" w14:textId="28290C07" w:rsidR="0067606D" w:rsidRPr="002929E7" w:rsidRDefault="0067606D" w:rsidP="0067606D">
            <w:pPr>
              <w:pStyle w:val="TabellRader"/>
              <w:rPr>
                <w:rFonts w:cs="Arial"/>
                <w:szCs w:val="16"/>
              </w:rPr>
            </w:pPr>
            <w:r w:rsidRPr="002929E7">
              <w:rPr>
                <w:rFonts w:cs="Arial"/>
                <w:szCs w:val="16"/>
              </w:rPr>
              <w:t>-0,67</w:t>
            </w:r>
          </w:p>
        </w:tc>
        <w:tc>
          <w:tcPr>
            <w:tcW w:w="761" w:type="dxa"/>
            <w:tcBorders>
              <w:left w:val="nil"/>
              <w:bottom w:val="single" w:sz="6" w:space="0" w:color="auto"/>
              <w:right w:val="nil"/>
            </w:tcBorders>
            <w:vAlign w:val="bottom"/>
          </w:tcPr>
          <w:p w14:paraId="41C5C0F9" w14:textId="0F2F1E94" w:rsidR="0067606D" w:rsidRPr="002929E7" w:rsidRDefault="0067606D" w:rsidP="0067606D">
            <w:pPr>
              <w:pStyle w:val="TabellRader"/>
              <w:rPr>
                <w:rFonts w:cs="Arial"/>
                <w:szCs w:val="16"/>
              </w:rPr>
            </w:pPr>
            <w:r w:rsidRPr="002929E7">
              <w:rPr>
                <w:rFonts w:cs="Arial"/>
                <w:szCs w:val="16"/>
              </w:rPr>
              <w:t>-0,67</w:t>
            </w:r>
          </w:p>
        </w:tc>
        <w:tc>
          <w:tcPr>
            <w:tcW w:w="760" w:type="dxa"/>
            <w:tcBorders>
              <w:left w:val="nil"/>
              <w:bottom w:val="single" w:sz="6" w:space="0" w:color="auto"/>
              <w:right w:val="nil"/>
            </w:tcBorders>
            <w:tcMar>
              <w:top w:w="0" w:type="dxa"/>
              <w:left w:w="57" w:type="dxa"/>
              <w:bottom w:w="0" w:type="dxa"/>
              <w:right w:w="57" w:type="dxa"/>
            </w:tcMar>
            <w:vAlign w:val="bottom"/>
          </w:tcPr>
          <w:p w14:paraId="5A88D983" w14:textId="45DFD235" w:rsidR="0067606D" w:rsidRPr="002929E7" w:rsidRDefault="0067606D" w:rsidP="0067606D">
            <w:pPr>
              <w:pStyle w:val="TabellRader"/>
              <w:rPr>
                <w:rFonts w:cs="Arial"/>
                <w:szCs w:val="16"/>
              </w:rPr>
            </w:pPr>
            <w:r w:rsidRPr="002929E7">
              <w:rPr>
                <w:rFonts w:cs="Arial"/>
                <w:szCs w:val="16"/>
              </w:rPr>
              <w:t>-0,67</w:t>
            </w:r>
          </w:p>
        </w:tc>
      </w:tr>
      <w:tr w:rsidR="0067606D" w:rsidRPr="0022652A" w14:paraId="588EB0EC" w14:textId="77777777" w:rsidTr="0067606D">
        <w:tc>
          <w:tcPr>
            <w:tcW w:w="4147" w:type="dxa"/>
            <w:tcBorders>
              <w:top w:val="single" w:sz="6" w:space="0" w:color="auto"/>
              <w:left w:val="nil"/>
              <w:right w:val="nil"/>
            </w:tcBorders>
            <w:tcMar>
              <w:left w:w="0" w:type="dxa"/>
              <w:right w:w="0" w:type="dxa"/>
            </w:tcMar>
            <w:vAlign w:val="bottom"/>
          </w:tcPr>
          <w:p w14:paraId="1354F342" w14:textId="77777777" w:rsidR="0067606D" w:rsidRPr="002929E7" w:rsidRDefault="0067606D" w:rsidP="0067606D">
            <w:pPr>
              <w:pStyle w:val="TabellRader"/>
              <w:jc w:val="left"/>
              <w:rPr>
                <w:b/>
                <w:i/>
              </w:rPr>
            </w:pPr>
            <w:r w:rsidRPr="002929E7">
              <w:rPr>
                <w:b/>
                <w:i/>
              </w:rPr>
              <w:t>Skatt på kapitalägande – kapital- och egendomsskatter</w:t>
            </w:r>
          </w:p>
        </w:tc>
        <w:tc>
          <w:tcPr>
            <w:tcW w:w="1063" w:type="dxa"/>
            <w:tcBorders>
              <w:top w:val="single" w:sz="6" w:space="0" w:color="auto"/>
              <w:left w:val="nil"/>
              <w:right w:val="nil"/>
            </w:tcBorders>
            <w:vAlign w:val="bottom"/>
          </w:tcPr>
          <w:p w14:paraId="3D04E545" w14:textId="77777777" w:rsidR="0067606D" w:rsidRPr="002929E7" w:rsidRDefault="0067606D" w:rsidP="0067606D">
            <w:pPr>
              <w:pStyle w:val="TabellRader"/>
              <w:rPr>
                <w:rFonts w:cs="Arial"/>
                <w:szCs w:val="16"/>
              </w:rPr>
            </w:pPr>
          </w:p>
        </w:tc>
        <w:tc>
          <w:tcPr>
            <w:tcW w:w="761" w:type="dxa"/>
            <w:tcBorders>
              <w:top w:val="single" w:sz="6" w:space="0" w:color="auto"/>
              <w:left w:val="nil"/>
              <w:right w:val="nil"/>
            </w:tcBorders>
            <w:vAlign w:val="bottom"/>
          </w:tcPr>
          <w:p w14:paraId="7FDC6E0A" w14:textId="77777777" w:rsidR="0067606D" w:rsidRPr="002929E7" w:rsidRDefault="0067606D" w:rsidP="0067606D">
            <w:pPr>
              <w:pStyle w:val="TabellRader"/>
              <w:rPr>
                <w:rFonts w:cs="Arial"/>
                <w:szCs w:val="16"/>
              </w:rPr>
            </w:pPr>
          </w:p>
        </w:tc>
        <w:tc>
          <w:tcPr>
            <w:tcW w:w="761" w:type="dxa"/>
            <w:tcBorders>
              <w:top w:val="single" w:sz="6" w:space="0" w:color="auto"/>
              <w:left w:val="nil"/>
              <w:right w:val="nil"/>
            </w:tcBorders>
            <w:vAlign w:val="bottom"/>
          </w:tcPr>
          <w:p w14:paraId="46767E01" w14:textId="77777777" w:rsidR="0067606D" w:rsidRPr="002929E7" w:rsidRDefault="0067606D" w:rsidP="0067606D">
            <w:pPr>
              <w:pStyle w:val="TabellRader"/>
              <w:rPr>
                <w:rFonts w:cs="Arial"/>
                <w:szCs w:val="16"/>
              </w:rPr>
            </w:pPr>
          </w:p>
        </w:tc>
        <w:tc>
          <w:tcPr>
            <w:tcW w:w="761" w:type="dxa"/>
            <w:tcBorders>
              <w:top w:val="single" w:sz="6" w:space="0" w:color="auto"/>
              <w:left w:val="nil"/>
              <w:right w:val="nil"/>
            </w:tcBorders>
            <w:vAlign w:val="bottom"/>
          </w:tcPr>
          <w:p w14:paraId="4ACCB651" w14:textId="77777777" w:rsidR="0067606D" w:rsidRPr="002929E7" w:rsidRDefault="0067606D" w:rsidP="0067606D">
            <w:pPr>
              <w:pStyle w:val="TabellRader"/>
              <w:rPr>
                <w:rFonts w:cs="Arial"/>
                <w:szCs w:val="16"/>
              </w:rPr>
            </w:pPr>
          </w:p>
        </w:tc>
        <w:tc>
          <w:tcPr>
            <w:tcW w:w="761" w:type="dxa"/>
            <w:tcBorders>
              <w:top w:val="single" w:sz="6" w:space="0" w:color="auto"/>
              <w:left w:val="nil"/>
              <w:right w:val="nil"/>
            </w:tcBorders>
            <w:vAlign w:val="bottom"/>
          </w:tcPr>
          <w:p w14:paraId="2A7B25FB" w14:textId="77777777" w:rsidR="0067606D" w:rsidRPr="002929E7" w:rsidRDefault="0067606D" w:rsidP="0067606D">
            <w:pPr>
              <w:pStyle w:val="TabellRader"/>
              <w:rPr>
                <w:rFonts w:cs="Arial"/>
                <w:szCs w:val="16"/>
              </w:rPr>
            </w:pPr>
          </w:p>
        </w:tc>
        <w:tc>
          <w:tcPr>
            <w:tcW w:w="760" w:type="dxa"/>
            <w:tcBorders>
              <w:top w:val="single" w:sz="6" w:space="0" w:color="auto"/>
              <w:left w:val="nil"/>
              <w:right w:val="nil"/>
            </w:tcBorders>
            <w:tcMar>
              <w:top w:w="0" w:type="dxa"/>
              <w:left w:w="57" w:type="dxa"/>
              <w:bottom w:w="0" w:type="dxa"/>
              <w:right w:w="57" w:type="dxa"/>
            </w:tcMar>
            <w:vAlign w:val="bottom"/>
          </w:tcPr>
          <w:p w14:paraId="58AF4FA1" w14:textId="77777777" w:rsidR="0067606D" w:rsidRPr="002929E7" w:rsidRDefault="0067606D" w:rsidP="0067606D">
            <w:pPr>
              <w:pStyle w:val="TabellRader"/>
              <w:rPr>
                <w:rFonts w:cs="Arial"/>
                <w:szCs w:val="16"/>
              </w:rPr>
            </w:pPr>
          </w:p>
        </w:tc>
      </w:tr>
      <w:tr w:rsidR="0067606D" w:rsidRPr="00C56A84" w14:paraId="1F2913F8" w14:textId="77777777" w:rsidTr="0067606D">
        <w:tc>
          <w:tcPr>
            <w:tcW w:w="4147" w:type="dxa"/>
            <w:tcBorders>
              <w:left w:val="nil"/>
              <w:right w:val="nil"/>
            </w:tcBorders>
            <w:tcMar>
              <w:left w:w="0" w:type="dxa"/>
              <w:right w:w="0" w:type="dxa"/>
            </w:tcMar>
            <w:vAlign w:val="bottom"/>
          </w:tcPr>
          <w:p w14:paraId="383F7B82" w14:textId="766EA7D8" w:rsidR="0067606D" w:rsidRPr="002929E7" w:rsidRDefault="0067606D" w:rsidP="0067606D">
            <w:pPr>
              <w:pStyle w:val="TabellRader"/>
              <w:jc w:val="left"/>
            </w:pPr>
            <w:r w:rsidRPr="002929E7">
              <w:t>Ett system för anstånd med kupongskatt i vissa fall</w:t>
            </w:r>
          </w:p>
        </w:tc>
        <w:tc>
          <w:tcPr>
            <w:tcW w:w="1063" w:type="dxa"/>
            <w:tcBorders>
              <w:left w:val="nil"/>
              <w:right w:val="nil"/>
            </w:tcBorders>
            <w:vAlign w:val="bottom"/>
          </w:tcPr>
          <w:p w14:paraId="767201AA" w14:textId="7F94E55C" w:rsidR="0067606D" w:rsidRPr="002929E7" w:rsidRDefault="0067606D" w:rsidP="0067606D">
            <w:pPr>
              <w:pStyle w:val="TabellRader"/>
              <w:rPr>
                <w:rFonts w:cs="Arial"/>
                <w:szCs w:val="16"/>
              </w:rPr>
            </w:pPr>
            <w:r w:rsidRPr="002929E7">
              <w:rPr>
                <w:rFonts w:cs="Arial"/>
                <w:szCs w:val="16"/>
              </w:rPr>
              <w:t>2020-01-01</w:t>
            </w:r>
          </w:p>
        </w:tc>
        <w:tc>
          <w:tcPr>
            <w:tcW w:w="761" w:type="dxa"/>
            <w:tcBorders>
              <w:left w:val="nil"/>
              <w:right w:val="nil"/>
            </w:tcBorders>
            <w:vAlign w:val="bottom"/>
          </w:tcPr>
          <w:p w14:paraId="0EB6D5FD" w14:textId="1746BF0F" w:rsidR="0067606D" w:rsidRPr="002929E7" w:rsidRDefault="0067606D" w:rsidP="0067606D">
            <w:pPr>
              <w:pStyle w:val="TabellRader"/>
              <w:rPr>
                <w:rFonts w:cs="Arial"/>
                <w:szCs w:val="16"/>
              </w:rPr>
            </w:pPr>
            <w:r w:rsidRPr="002929E7">
              <w:rPr>
                <w:rFonts w:cs="Arial"/>
                <w:szCs w:val="16"/>
              </w:rPr>
              <w:t>-0,62</w:t>
            </w:r>
          </w:p>
        </w:tc>
        <w:tc>
          <w:tcPr>
            <w:tcW w:w="761" w:type="dxa"/>
            <w:tcBorders>
              <w:left w:val="nil"/>
              <w:right w:val="nil"/>
            </w:tcBorders>
            <w:vAlign w:val="bottom"/>
          </w:tcPr>
          <w:p w14:paraId="173C0EDF" w14:textId="092F7233" w:rsidR="0067606D" w:rsidRPr="002929E7" w:rsidRDefault="0067606D" w:rsidP="0067606D">
            <w:pPr>
              <w:pStyle w:val="TabellRader"/>
              <w:rPr>
                <w:rFonts w:cs="Arial"/>
                <w:szCs w:val="16"/>
              </w:rPr>
            </w:pPr>
            <w:r w:rsidRPr="002929E7">
              <w:rPr>
                <w:rFonts w:cs="Arial"/>
                <w:szCs w:val="16"/>
              </w:rPr>
              <w:t>-0,62</w:t>
            </w:r>
          </w:p>
        </w:tc>
        <w:tc>
          <w:tcPr>
            <w:tcW w:w="761" w:type="dxa"/>
            <w:tcBorders>
              <w:left w:val="nil"/>
              <w:right w:val="nil"/>
            </w:tcBorders>
            <w:vAlign w:val="bottom"/>
          </w:tcPr>
          <w:p w14:paraId="7613512F" w14:textId="309177BD" w:rsidR="0067606D" w:rsidRPr="002929E7" w:rsidRDefault="0067606D" w:rsidP="0067606D">
            <w:pPr>
              <w:pStyle w:val="TabellRader"/>
              <w:rPr>
                <w:rFonts w:cs="Arial"/>
                <w:szCs w:val="16"/>
              </w:rPr>
            </w:pPr>
            <w:r w:rsidRPr="002929E7">
              <w:rPr>
                <w:rFonts w:cs="Arial"/>
                <w:szCs w:val="16"/>
              </w:rPr>
              <w:t>-0,45</w:t>
            </w:r>
          </w:p>
        </w:tc>
        <w:tc>
          <w:tcPr>
            <w:tcW w:w="761" w:type="dxa"/>
            <w:tcBorders>
              <w:left w:val="nil"/>
              <w:right w:val="nil"/>
            </w:tcBorders>
            <w:vAlign w:val="bottom"/>
          </w:tcPr>
          <w:p w14:paraId="5E1E5F8C" w14:textId="537BD338" w:rsidR="0067606D" w:rsidRPr="002929E7" w:rsidRDefault="0067606D" w:rsidP="0067606D">
            <w:pPr>
              <w:pStyle w:val="TabellRader"/>
              <w:rPr>
                <w:rFonts w:cs="Arial"/>
                <w:szCs w:val="16"/>
              </w:rPr>
            </w:pPr>
            <w:r w:rsidRPr="002929E7">
              <w:rPr>
                <w:rFonts w:cs="Arial"/>
                <w:szCs w:val="16"/>
              </w:rPr>
              <w:t>-0,28</w:t>
            </w:r>
          </w:p>
        </w:tc>
        <w:tc>
          <w:tcPr>
            <w:tcW w:w="760" w:type="dxa"/>
            <w:tcBorders>
              <w:left w:val="nil"/>
              <w:right w:val="nil"/>
            </w:tcBorders>
            <w:tcMar>
              <w:top w:w="0" w:type="dxa"/>
              <w:left w:w="57" w:type="dxa"/>
              <w:bottom w:w="0" w:type="dxa"/>
              <w:right w:w="57" w:type="dxa"/>
            </w:tcMar>
            <w:vAlign w:val="bottom"/>
          </w:tcPr>
          <w:p w14:paraId="33C4C793" w14:textId="236FE830" w:rsidR="0067606D" w:rsidRPr="002929E7" w:rsidRDefault="0067606D" w:rsidP="0067606D">
            <w:pPr>
              <w:pStyle w:val="TabellRader"/>
              <w:rPr>
                <w:rFonts w:cs="Arial"/>
                <w:szCs w:val="16"/>
              </w:rPr>
            </w:pPr>
            <w:r w:rsidRPr="002929E7">
              <w:rPr>
                <w:rFonts w:cs="Arial"/>
                <w:szCs w:val="16"/>
              </w:rPr>
              <w:t>-0,28</w:t>
            </w:r>
          </w:p>
        </w:tc>
      </w:tr>
      <w:tr w:rsidR="0067606D" w:rsidRPr="00C56A84" w14:paraId="0F7AF128" w14:textId="77777777" w:rsidTr="0067606D">
        <w:tc>
          <w:tcPr>
            <w:tcW w:w="4147" w:type="dxa"/>
            <w:tcBorders>
              <w:left w:val="nil"/>
              <w:bottom w:val="single" w:sz="6" w:space="0" w:color="auto"/>
              <w:right w:val="nil"/>
            </w:tcBorders>
            <w:tcMar>
              <w:left w:w="0" w:type="dxa"/>
              <w:right w:w="0" w:type="dxa"/>
            </w:tcMar>
            <w:vAlign w:val="bottom"/>
          </w:tcPr>
          <w:p w14:paraId="6E0CCEC5" w14:textId="7FD26DA6" w:rsidR="0067606D" w:rsidRPr="002929E7" w:rsidRDefault="0067606D" w:rsidP="0067606D">
            <w:pPr>
              <w:pStyle w:val="TabellRader"/>
              <w:jc w:val="left"/>
            </w:pPr>
            <w:r w:rsidRPr="002929E7">
              <w:t>Höjt tak för uppskov vid avyttring av privatbostad</w:t>
            </w:r>
            <w:r w:rsidRPr="005A454F">
              <w:rPr>
                <w:vertAlign w:val="superscript"/>
              </w:rPr>
              <w:t>1</w:t>
            </w:r>
          </w:p>
        </w:tc>
        <w:tc>
          <w:tcPr>
            <w:tcW w:w="1063" w:type="dxa"/>
            <w:tcBorders>
              <w:left w:val="nil"/>
              <w:bottom w:val="single" w:sz="6" w:space="0" w:color="auto"/>
              <w:right w:val="nil"/>
            </w:tcBorders>
            <w:vAlign w:val="bottom"/>
          </w:tcPr>
          <w:p w14:paraId="7C6540CB" w14:textId="388B3075" w:rsidR="0067606D" w:rsidRPr="002929E7" w:rsidRDefault="0067606D" w:rsidP="0067606D">
            <w:pPr>
              <w:pStyle w:val="TabellRader"/>
              <w:rPr>
                <w:rFonts w:cs="Arial"/>
                <w:szCs w:val="16"/>
              </w:rPr>
            </w:pPr>
            <w:r w:rsidRPr="002929E7">
              <w:rPr>
                <w:rFonts w:cs="Arial"/>
                <w:szCs w:val="16"/>
              </w:rPr>
              <w:t>2020-07-01</w:t>
            </w:r>
          </w:p>
        </w:tc>
        <w:tc>
          <w:tcPr>
            <w:tcW w:w="761" w:type="dxa"/>
            <w:tcBorders>
              <w:left w:val="nil"/>
              <w:bottom w:val="single" w:sz="6" w:space="0" w:color="auto"/>
              <w:right w:val="nil"/>
            </w:tcBorders>
            <w:vAlign w:val="bottom"/>
          </w:tcPr>
          <w:p w14:paraId="537394DF" w14:textId="4AE21902" w:rsidR="0067606D" w:rsidRPr="002929E7" w:rsidRDefault="0067606D" w:rsidP="0067606D">
            <w:pPr>
              <w:pStyle w:val="TabellRader"/>
              <w:rPr>
                <w:rFonts w:cs="Arial"/>
                <w:szCs w:val="16"/>
              </w:rPr>
            </w:pPr>
            <w:r w:rsidRPr="002929E7">
              <w:rPr>
                <w:rFonts w:cs="Arial"/>
                <w:szCs w:val="16"/>
              </w:rPr>
              <w:t>-0,04</w:t>
            </w:r>
          </w:p>
        </w:tc>
        <w:tc>
          <w:tcPr>
            <w:tcW w:w="761" w:type="dxa"/>
            <w:tcBorders>
              <w:left w:val="nil"/>
              <w:bottom w:val="single" w:sz="6" w:space="0" w:color="auto"/>
              <w:right w:val="nil"/>
            </w:tcBorders>
            <w:vAlign w:val="bottom"/>
          </w:tcPr>
          <w:p w14:paraId="142302DC" w14:textId="6975A04C" w:rsidR="0067606D" w:rsidRPr="002929E7" w:rsidRDefault="0067606D" w:rsidP="0067606D">
            <w:pPr>
              <w:pStyle w:val="TabellRader"/>
              <w:rPr>
                <w:rFonts w:cs="Arial"/>
                <w:szCs w:val="16"/>
              </w:rPr>
            </w:pPr>
            <w:r w:rsidRPr="002929E7">
              <w:rPr>
                <w:rFonts w:cs="Arial"/>
                <w:szCs w:val="16"/>
              </w:rPr>
              <w:t>0,01</w:t>
            </w:r>
          </w:p>
        </w:tc>
        <w:tc>
          <w:tcPr>
            <w:tcW w:w="761" w:type="dxa"/>
            <w:tcBorders>
              <w:left w:val="nil"/>
              <w:bottom w:val="single" w:sz="6" w:space="0" w:color="auto"/>
              <w:right w:val="nil"/>
            </w:tcBorders>
            <w:vAlign w:val="bottom"/>
          </w:tcPr>
          <w:p w14:paraId="1E316F37" w14:textId="1FDB3B33" w:rsidR="0067606D" w:rsidRPr="002929E7" w:rsidRDefault="0067606D" w:rsidP="0067606D">
            <w:pPr>
              <w:pStyle w:val="TabellRader"/>
              <w:rPr>
                <w:rFonts w:cs="Arial"/>
                <w:szCs w:val="16"/>
              </w:rPr>
            </w:pPr>
            <w:r w:rsidRPr="002929E7">
              <w:rPr>
                <w:rFonts w:cs="Arial"/>
                <w:szCs w:val="16"/>
              </w:rPr>
              <w:t>0,02</w:t>
            </w:r>
          </w:p>
        </w:tc>
        <w:tc>
          <w:tcPr>
            <w:tcW w:w="761" w:type="dxa"/>
            <w:tcBorders>
              <w:left w:val="nil"/>
              <w:bottom w:val="single" w:sz="6" w:space="0" w:color="auto"/>
              <w:right w:val="nil"/>
            </w:tcBorders>
            <w:vAlign w:val="bottom"/>
          </w:tcPr>
          <w:p w14:paraId="69845AC8" w14:textId="5DD654D9" w:rsidR="0067606D" w:rsidRPr="002929E7" w:rsidRDefault="0067606D" w:rsidP="0067606D">
            <w:pPr>
              <w:pStyle w:val="TabellRader"/>
              <w:rPr>
                <w:rFonts w:cs="Arial"/>
                <w:szCs w:val="16"/>
              </w:rPr>
            </w:pPr>
            <w:r w:rsidRPr="002929E7">
              <w:rPr>
                <w:rFonts w:cs="Arial"/>
                <w:szCs w:val="16"/>
              </w:rPr>
              <w:t>0,02</w:t>
            </w:r>
          </w:p>
        </w:tc>
        <w:tc>
          <w:tcPr>
            <w:tcW w:w="760" w:type="dxa"/>
            <w:tcBorders>
              <w:left w:val="nil"/>
              <w:bottom w:val="single" w:sz="6" w:space="0" w:color="auto"/>
              <w:right w:val="nil"/>
            </w:tcBorders>
            <w:tcMar>
              <w:top w:w="0" w:type="dxa"/>
              <w:left w:w="57" w:type="dxa"/>
              <w:bottom w:w="0" w:type="dxa"/>
              <w:right w:w="57" w:type="dxa"/>
            </w:tcMar>
            <w:vAlign w:val="bottom"/>
          </w:tcPr>
          <w:p w14:paraId="159BA7A4" w14:textId="62E1E8F5" w:rsidR="0067606D" w:rsidRPr="002929E7" w:rsidRDefault="0067606D" w:rsidP="0067606D">
            <w:pPr>
              <w:pStyle w:val="TabellRader"/>
              <w:rPr>
                <w:rFonts w:cs="Arial"/>
                <w:szCs w:val="16"/>
              </w:rPr>
            </w:pPr>
            <w:r w:rsidRPr="002929E7">
              <w:rPr>
                <w:rFonts w:cs="Arial"/>
                <w:szCs w:val="16"/>
              </w:rPr>
              <w:t>0,02</w:t>
            </w:r>
          </w:p>
        </w:tc>
      </w:tr>
      <w:tr w:rsidR="0067606D" w:rsidRPr="00C56A84" w14:paraId="08404ADC" w14:textId="77777777" w:rsidTr="0067606D">
        <w:tc>
          <w:tcPr>
            <w:tcW w:w="4147" w:type="dxa"/>
            <w:tcBorders>
              <w:top w:val="single" w:sz="6" w:space="0" w:color="auto"/>
              <w:left w:val="nil"/>
              <w:right w:val="nil"/>
            </w:tcBorders>
            <w:tcMar>
              <w:left w:w="0" w:type="dxa"/>
              <w:right w:w="0" w:type="dxa"/>
            </w:tcMar>
            <w:vAlign w:val="bottom"/>
          </w:tcPr>
          <w:p w14:paraId="6DBC0448" w14:textId="5C399C9B" w:rsidR="0067606D" w:rsidRPr="002929E7" w:rsidRDefault="0067606D" w:rsidP="0067606D">
            <w:pPr>
              <w:pStyle w:val="TabellRader"/>
              <w:jc w:val="left"/>
            </w:pPr>
            <w:r w:rsidRPr="002929E7">
              <w:rPr>
                <w:b/>
                <w:i/>
              </w:rPr>
              <w:t xml:space="preserve">Skatt på kapitalanvändning – företagsskatter </w:t>
            </w:r>
          </w:p>
        </w:tc>
        <w:tc>
          <w:tcPr>
            <w:tcW w:w="1063" w:type="dxa"/>
            <w:tcBorders>
              <w:top w:val="single" w:sz="6" w:space="0" w:color="auto"/>
              <w:left w:val="nil"/>
              <w:right w:val="nil"/>
            </w:tcBorders>
            <w:vAlign w:val="bottom"/>
          </w:tcPr>
          <w:p w14:paraId="60FD40FB" w14:textId="77777777" w:rsidR="0067606D" w:rsidRPr="002929E7" w:rsidRDefault="0067606D" w:rsidP="0067606D">
            <w:pPr>
              <w:pStyle w:val="TabellRader"/>
              <w:rPr>
                <w:rFonts w:cs="Arial"/>
                <w:szCs w:val="16"/>
              </w:rPr>
            </w:pPr>
          </w:p>
        </w:tc>
        <w:tc>
          <w:tcPr>
            <w:tcW w:w="761" w:type="dxa"/>
            <w:tcBorders>
              <w:top w:val="single" w:sz="6" w:space="0" w:color="auto"/>
              <w:left w:val="nil"/>
              <w:right w:val="nil"/>
            </w:tcBorders>
            <w:vAlign w:val="bottom"/>
          </w:tcPr>
          <w:p w14:paraId="6EB2BCB7" w14:textId="77777777" w:rsidR="0067606D" w:rsidRPr="002929E7" w:rsidRDefault="0067606D" w:rsidP="0067606D">
            <w:pPr>
              <w:pStyle w:val="TabellRader"/>
              <w:rPr>
                <w:rFonts w:cs="Arial"/>
                <w:szCs w:val="16"/>
              </w:rPr>
            </w:pPr>
          </w:p>
        </w:tc>
        <w:tc>
          <w:tcPr>
            <w:tcW w:w="761" w:type="dxa"/>
            <w:tcBorders>
              <w:top w:val="single" w:sz="6" w:space="0" w:color="auto"/>
              <w:left w:val="nil"/>
              <w:right w:val="nil"/>
            </w:tcBorders>
            <w:vAlign w:val="bottom"/>
          </w:tcPr>
          <w:p w14:paraId="59FEA906" w14:textId="77777777" w:rsidR="0067606D" w:rsidRPr="002929E7" w:rsidRDefault="0067606D" w:rsidP="0067606D">
            <w:pPr>
              <w:pStyle w:val="TabellRader"/>
              <w:rPr>
                <w:rFonts w:cs="Arial"/>
                <w:szCs w:val="16"/>
              </w:rPr>
            </w:pPr>
          </w:p>
        </w:tc>
        <w:tc>
          <w:tcPr>
            <w:tcW w:w="761" w:type="dxa"/>
            <w:tcBorders>
              <w:top w:val="single" w:sz="6" w:space="0" w:color="auto"/>
              <w:left w:val="nil"/>
              <w:right w:val="nil"/>
            </w:tcBorders>
            <w:vAlign w:val="bottom"/>
          </w:tcPr>
          <w:p w14:paraId="19A71E6D" w14:textId="77777777" w:rsidR="0067606D" w:rsidRPr="002929E7" w:rsidRDefault="0067606D" w:rsidP="0067606D">
            <w:pPr>
              <w:pStyle w:val="TabellRader"/>
              <w:rPr>
                <w:rFonts w:cs="Arial"/>
                <w:szCs w:val="16"/>
              </w:rPr>
            </w:pPr>
          </w:p>
        </w:tc>
        <w:tc>
          <w:tcPr>
            <w:tcW w:w="761" w:type="dxa"/>
            <w:tcBorders>
              <w:top w:val="single" w:sz="6" w:space="0" w:color="auto"/>
              <w:left w:val="nil"/>
              <w:right w:val="nil"/>
            </w:tcBorders>
            <w:vAlign w:val="bottom"/>
          </w:tcPr>
          <w:p w14:paraId="3B470DDF" w14:textId="77777777" w:rsidR="0067606D" w:rsidRPr="002929E7" w:rsidRDefault="0067606D" w:rsidP="0067606D">
            <w:pPr>
              <w:pStyle w:val="TabellRader"/>
              <w:rPr>
                <w:rFonts w:cs="Arial"/>
                <w:szCs w:val="16"/>
              </w:rPr>
            </w:pPr>
          </w:p>
        </w:tc>
        <w:tc>
          <w:tcPr>
            <w:tcW w:w="760" w:type="dxa"/>
            <w:tcBorders>
              <w:top w:val="single" w:sz="6" w:space="0" w:color="auto"/>
              <w:left w:val="nil"/>
              <w:right w:val="nil"/>
            </w:tcBorders>
            <w:tcMar>
              <w:top w:w="0" w:type="dxa"/>
              <w:left w:w="57" w:type="dxa"/>
              <w:bottom w:w="0" w:type="dxa"/>
              <w:right w:w="57" w:type="dxa"/>
            </w:tcMar>
            <w:vAlign w:val="bottom"/>
          </w:tcPr>
          <w:p w14:paraId="2FEBE86C" w14:textId="77777777" w:rsidR="0067606D" w:rsidRPr="002929E7" w:rsidRDefault="0067606D" w:rsidP="0067606D">
            <w:pPr>
              <w:pStyle w:val="TabellRader"/>
              <w:rPr>
                <w:rFonts w:cs="Arial"/>
                <w:szCs w:val="16"/>
              </w:rPr>
            </w:pPr>
          </w:p>
        </w:tc>
      </w:tr>
      <w:tr w:rsidR="0067606D" w:rsidRPr="00C56A84" w14:paraId="3BF907DE" w14:textId="77777777" w:rsidTr="0067606D">
        <w:tc>
          <w:tcPr>
            <w:tcW w:w="4147" w:type="dxa"/>
            <w:tcBorders>
              <w:left w:val="nil"/>
              <w:bottom w:val="single" w:sz="6" w:space="0" w:color="auto"/>
              <w:right w:val="nil"/>
            </w:tcBorders>
            <w:tcMar>
              <w:left w:w="0" w:type="dxa"/>
              <w:right w:w="0" w:type="dxa"/>
            </w:tcMar>
            <w:vAlign w:val="bottom"/>
          </w:tcPr>
          <w:p w14:paraId="1B367175" w14:textId="72E81CB7" w:rsidR="0067606D" w:rsidRPr="002929E7" w:rsidRDefault="0067606D" w:rsidP="0067606D">
            <w:pPr>
              <w:pStyle w:val="TabellRader"/>
              <w:jc w:val="left"/>
            </w:pPr>
            <w:r w:rsidRPr="002929E7">
              <w:t>Skatt på finanssektorn</w:t>
            </w:r>
          </w:p>
        </w:tc>
        <w:tc>
          <w:tcPr>
            <w:tcW w:w="1063" w:type="dxa"/>
            <w:tcBorders>
              <w:left w:val="nil"/>
              <w:bottom w:val="single" w:sz="6" w:space="0" w:color="auto"/>
              <w:right w:val="nil"/>
            </w:tcBorders>
            <w:vAlign w:val="bottom"/>
          </w:tcPr>
          <w:p w14:paraId="12AB5FD6" w14:textId="134DB2EB" w:rsidR="0067606D" w:rsidRPr="002929E7" w:rsidRDefault="0067606D" w:rsidP="0067606D">
            <w:pPr>
              <w:pStyle w:val="TabellRader"/>
              <w:rPr>
                <w:rFonts w:cs="Arial"/>
                <w:szCs w:val="16"/>
              </w:rPr>
            </w:pPr>
            <w:r w:rsidRPr="002929E7">
              <w:rPr>
                <w:rFonts w:cs="Arial"/>
                <w:szCs w:val="16"/>
              </w:rPr>
              <w:t>2022-01-01</w:t>
            </w:r>
          </w:p>
        </w:tc>
        <w:tc>
          <w:tcPr>
            <w:tcW w:w="761" w:type="dxa"/>
            <w:tcBorders>
              <w:left w:val="nil"/>
              <w:bottom w:val="single" w:sz="6" w:space="0" w:color="auto"/>
              <w:right w:val="nil"/>
            </w:tcBorders>
            <w:vAlign w:val="bottom"/>
          </w:tcPr>
          <w:p w14:paraId="53884F69" w14:textId="77777777" w:rsidR="0067606D" w:rsidRPr="002929E7" w:rsidRDefault="0067606D" w:rsidP="0067606D">
            <w:pPr>
              <w:pStyle w:val="TabellRader"/>
              <w:rPr>
                <w:rFonts w:cs="Arial"/>
                <w:szCs w:val="16"/>
              </w:rPr>
            </w:pPr>
          </w:p>
        </w:tc>
        <w:tc>
          <w:tcPr>
            <w:tcW w:w="761" w:type="dxa"/>
            <w:tcBorders>
              <w:left w:val="nil"/>
              <w:bottom w:val="single" w:sz="6" w:space="0" w:color="auto"/>
              <w:right w:val="nil"/>
            </w:tcBorders>
            <w:vAlign w:val="bottom"/>
          </w:tcPr>
          <w:p w14:paraId="2F5B519A" w14:textId="77777777" w:rsidR="0067606D" w:rsidRPr="002929E7" w:rsidRDefault="0067606D" w:rsidP="0067606D">
            <w:pPr>
              <w:pStyle w:val="TabellRader"/>
              <w:rPr>
                <w:rFonts w:cs="Arial"/>
                <w:szCs w:val="16"/>
              </w:rPr>
            </w:pPr>
          </w:p>
        </w:tc>
        <w:tc>
          <w:tcPr>
            <w:tcW w:w="761" w:type="dxa"/>
            <w:tcBorders>
              <w:left w:val="nil"/>
              <w:bottom w:val="single" w:sz="6" w:space="0" w:color="auto"/>
              <w:right w:val="nil"/>
            </w:tcBorders>
            <w:vAlign w:val="bottom"/>
          </w:tcPr>
          <w:p w14:paraId="5D564E58" w14:textId="77777777" w:rsidR="0067606D" w:rsidRPr="002929E7" w:rsidRDefault="0067606D" w:rsidP="0067606D">
            <w:pPr>
              <w:pStyle w:val="TabellRader"/>
              <w:rPr>
                <w:rFonts w:cs="Arial"/>
                <w:szCs w:val="16"/>
              </w:rPr>
            </w:pPr>
          </w:p>
        </w:tc>
        <w:tc>
          <w:tcPr>
            <w:tcW w:w="761" w:type="dxa"/>
            <w:tcBorders>
              <w:left w:val="nil"/>
              <w:bottom w:val="single" w:sz="6" w:space="0" w:color="auto"/>
              <w:right w:val="nil"/>
            </w:tcBorders>
            <w:vAlign w:val="bottom"/>
          </w:tcPr>
          <w:p w14:paraId="53087829" w14:textId="271E78D6" w:rsidR="0067606D" w:rsidRPr="002929E7" w:rsidRDefault="0067606D" w:rsidP="0067606D">
            <w:pPr>
              <w:pStyle w:val="TabellRader"/>
              <w:rPr>
                <w:rFonts w:cs="Arial"/>
                <w:szCs w:val="16"/>
              </w:rPr>
            </w:pPr>
            <w:r w:rsidRPr="002929E7">
              <w:rPr>
                <w:rFonts w:cs="Arial"/>
                <w:szCs w:val="16"/>
              </w:rPr>
              <w:t>5,00</w:t>
            </w:r>
          </w:p>
        </w:tc>
        <w:tc>
          <w:tcPr>
            <w:tcW w:w="760" w:type="dxa"/>
            <w:tcBorders>
              <w:left w:val="nil"/>
              <w:bottom w:val="single" w:sz="6" w:space="0" w:color="auto"/>
              <w:right w:val="nil"/>
            </w:tcBorders>
            <w:tcMar>
              <w:top w:w="0" w:type="dxa"/>
              <w:left w:w="57" w:type="dxa"/>
              <w:bottom w:w="0" w:type="dxa"/>
              <w:right w:w="57" w:type="dxa"/>
            </w:tcMar>
            <w:vAlign w:val="bottom"/>
          </w:tcPr>
          <w:p w14:paraId="06F68FD8" w14:textId="0DA5F237" w:rsidR="0067606D" w:rsidRPr="002929E7" w:rsidRDefault="0067606D" w:rsidP="0067606D">
            <w:pPr>
              <w:pStyle w:val="TabellRader"/>
              <w:rPr>
                <w:rFonts w:cs="Arial"/>
                <w:szCs w:val="16"/>
              </w:rPr>
            </w:pPr>
            <w:r w:rsidRPr="002929E7">
              <w:rPr>
                <w:rFonts w:cs="Arial"/>
                <w:szCs w:val="16"/>
              </w:rPr>
              <w:t>5,00</w:t>
            </w:r>
          </w:p>
        </w:tc>
      </w:tr>
      <w:tr w:rsidR="0067606D" w:rsidRPr="00E229C7" w14:paraId="6AA20A92" w14:textId="77777777" w:rsidTr="0067606D">
        <w:tc>
          <w:tcPr>
            <w:tcW w:w="4147" w:type="dxa"/>
            <w:tcBorders>
              <w:top w:val="single" w:sz="6" w:space="0" w:color="auto"/>
              <w:left w:val="nil"/>
              <w:right w:val="nil"/>
            </w:tcBorders>
            <w:tcMar>
              <w:left w:w="0" w:type="dxa"/>
              <w:right w:w="0" w:type="dxa"/>
            </w:tcMar>
            <w:vAlign w:val="bottom"/>
          </w:tcPr>
          <w:p w14:paraId="505EDC46" w14:textId="659F7E8B" w:rsidR="0067606D" w:rsidRPr="002929E7" w:rsidRDefault="0067606D" w:rsidP="0067606D">
            <w:pPr>
              <w:pStyle w:val="TabellRader"/>
              <w:jc w:val="left"/>
              <w:rPr>
                <w:b/>
                <w:i/>
              </w:rPr>
            </w:pPr>
            <w:r w:rsidRPr="002929E7">
              <w:rPr>
                <w:b/>
                <w:i/>
              </w:rPr>
              <w:t>Skatt på konsumtion m.m. – energi- och miljöskatter</w:t>
            </w:r>
          </w:p>
        </w:tc>
        <w:tc>
          <w:tcPr>
            <w:tcW w:w="1063" w:type="dxa"/>
            <w:tcBorders>
              <w:top w:val="single" w:sz="6" w:space="0" w:color="auto"/>
              <w:left w:val="nil"/>
              <w:right w:val="nil"/>
            </w:tcBorders>
            <w:vAlign w:val="bottom"/>
          </w:tcPr>
          <w:p w14:paraId="62355314" w14:textId="77777777" w:rsidR="0067606D" w:rsidRPr="002929E7" w:rsidRDefault="0067606D" w:rsidP="0067606D">
            <w:pPr>
              <w:pStyle w:val="TabellRader"/>
              <w:rPr>
                <w:rFonts w:cs="Arial"/>
                <w:szCs w:val="16"/>
              </w:rPr>
            </w:pPr>
          </w:p>
        </w:tc>
        <w:tc>
          <w:tcPr>
            <w:tcW w:w="761" w:type="dxa"/>
            <w:tcBorders>
              <w:top w:val="single" w:sz="6" w:space="0" w:color="auto"/>
              <w:left w:val="nil"/>
              <w:right w:val="nil"/>
            </w:tcBorders>
            <w:vAlign w:val="bottom"/>
          </w:tcPr>
          <w:p w14:paraId="32C10474" w14:textId="77777777" w:rsidR="0067606D" w:rsidRPr="002929E7" w:rsidRDefault="0067606D" w:rsidP="0067606D">
            <w:pPr>
              <w:pStyle w:val="TabellRader"/>
              <w:rPr>
                <w:rFonts w:cs="Arial"/>
                <w:szCs w:val="16"/>
              </w:rPr>
            </w:pPr>
          </w:p>
        </w:tc>
        <w:tc>
          <w:tcPr>
            <w:tcW w:w="761" w:type="dxa"/>
            <w:tcBorders>
              <w:top w:val="single" w:sz="6" w:space="0" w:color="auto"/>
              <w:left w:val="nil"/>
              <w:right w:val="nil"/>
            </w:tcBorders>
            <w:vAlign w:val="bottom"/>
          </w:tcPr>
          <w:p w14:paraId="31D495FB" w14:textId="77777777" w:rsidR="0067606D" w:rsidRPr="002929E7" w:rsidRDefault="0067606D" w:rsidP="0067606D">
            <w:pPr>
              <w:pStyle w:val="TabellRader"/>
              <w:rPr>
                <w:rFonts w:cs="Arial"/>
                <w:szCs w:val="16"/>
              </w:rPr>
            </w:pPr>
          </w:p>
        </w:tc>
        <w:tc>
          <w:tcPr>
            <w:tcW w:w="761" w:type="dxa"/>
            <w:tcBorders>
              <w:top w:val="single" w:sz="6" w:space="0" w:color="auto"/>
              <w:left w:val="nil"/>
              <w:right w:val="nil"/>
            </w:tcBorders>
            <w:vAlign w:val="bottom"/>
          </w:tcPr>
          <w:p w14:paraId="438A8EBB" w14:textId="77777777" w:rsidR="0067606D" w:rsidRPr="002929E7" w:rsidRDefault="0067606D" w:rsidP="0067606D">
            <w:pPr>
              <w:pStyle w:val="TabellRader"/>
              <w:rPr>
                <w:rFonts w:cs="Arial"/>
                <w:szCs w:val="16"/>
              </w:rPr>
            </w:pPr>
          </w:p>
        </w:tc>
        <w:tc>
          <w:tcPr>
            <w:tcW w:w="761" w:type="dxa"/>
            <w:tcBorders>
              <w:top w:val="single" w:sz="6" w:space="0" w:color="auto"/>
              <w:left w:val="nil"/>
              <w:right w:val="nil"/>
            </w:tcBorders>
            <w:vAlign w:val="bottom"/>
          </w:tcPr>
          <w:p w14:paraId="35927FE4" w14:textId="77777777" w:rsidR="0067606D" w:rsidRPr="002929E7" w:rsidRDefault="0067606D" w:rsidP="0067606D">
            <w:pPr>
              <w:pStyle w:val="TabellRader"/>
              <w:rPr>
                <w:rFonts w:cs="Arial"/>
                <w:szCs w:val="16"/>
              </w:rPr>
            </w:pPr>
          </w:p>
        </w:tc>
        <w:tc>
          <w:tcPr>
            <w:tcW w:w="760" w:type="dxa"/>
            <w:tcBorders>
              <w:top w:val="single" w:sz="6" w:space="0" w:color="auto"/>
              <w:left w:val="nil"/>
              <w:right w:val="nil"/>
            </w:tcBorders>
            <w:tcMar>
              <w:top w:w="0" w:type="dxa"/>
              <w:left w:w="57" w:type="dxa"/>
              <w:bottom w:w="0" w:type="dxa"/>
              <w:right w:w="57" w:type="dxa"/>
            </w:tcMar>
            <w:vAlign w:val="bottom"/>
          </w:tcPr>
          <w:p w14:paraId="50410D24" w14:textId="77777777" w:rsidR="0067606D" w:rsidRPr="002929E7" w:rsidRDefault="0067606D" w:rsidP="0067606D">
            <w:pPr>
              <w:pStyle w:val="TabellRader"/>
              <w:rPr>
                <w:rFonts w:cs="Arial"/>
                <w:szCs w:val="16"/>
              </w:rPr>
            </w:pPr>
          </w:p>
        </w:tc>
      </w:tr>
      <w:tr w:rsidR="0067606D" w:rsidRPr="00B0128F" w14:paraId="4C377B83" w14:textId="77777777" w:rsidTr="0067606D">
        <w:tc>
          <w:tcPr>
            <w:tcW w:w="4147" w:type="dxa"/>
            <w:tcBorders>
              <w:left w:val="nil"/>
              <w:right w:val="nil"/>
            </w:tcBorders>
            <w:tcMar>
              <w:left w:w="0" w:type="dxa"/>
              <w:right w:w="0" w:type="dxa"/>
            </w:tcMar>
            <w:vAlign w:val="bottom"/>
          </w:tcPr>
          <w:p w14:paraId="2BA9D50D" w14:textId="3249D5FD" w:rsidR="0067606D" w:rsidRPr="002929E7" w:rsidRDefault="0067606D" w:rsidP="0067606D">
            <w:pPr>
              <w:pStyle w:val="TabellRader"/>
              <w:jc w:val="left"/>
            </w:pPr>
            <w:r w:rsidRPr="002929E7">
              <w:t xml:space="preserve">Skatt på avfallsförbränning </w:t>
            </w:r>
          </w:p>
        </w:tc>
        <w:tc>
          <w:tcPr>
            <w:tcW w:w="1063" w:type="dxa"/>
            <w:tcBorders>
              <w:left w:val="nil"/>
              <w:right w:val="nil"/>
            </w:tcBorders>
            <w:vAlign w:val="bottom"/>
          </w:tcPr>
          <w:p w14:paraId="2D5F2DCA" w14:textId="255726E8" w:rsidR="0067606D" w:rsidRPr="002929E7" w:rsidRDefault="0067606D" w:rsidP="0067606D">
            <w:pPr>
              <w:pStyle w:val="TabellRader"/>
              <w:rPr>
                <w:rFonts w:cs="Arial"/>
                <w:szCs w:val="16"/>
              </w:rPr>
            </w:pPr>
            <w:r w:rsidRPr="002929E7">
              <w:rPr>
                <w:rFonts w:cs="Arial"/>
                <w:szCs w:val="16"/>
              </w:rPr>
              <w:t>2020-04-01</w:t>
            </w:r>
          </w:p>
        </w:tc>
        <w:tc>
          <w:tcPr>
            <w:tcW w:w="761" w:type="dxa"/>
            <w:tcBorders>
              <w:left w:val="nil"/>
              <w:right w:val="nil"/>
            </w:tcBorders>
            <w:vAlign w:val="bottom"/>
          </w:tcPr>
          <w:p w14:paraId="376C5E99" w14:textId="65E1B16E" w:rsidR="0067606D" w:rsidRPr="002929E7" w:rsidRDefault="0067606D" w:rsidP="0067606D">
            <w:pPr>
              <w:pStyle w:val="TabellRader"/>
              <w:rPr>
                <w:rFonts w:cs="Arial"/>
                <w:szCs w:val="16"/>
              </w:rPr>
            </w:pPr>
            <w:r w:rsidRPr="002929E7">
              <w:rPr>
                <w:rFonts w:cs="Arial"/>
                <w:szCs w:val="16"/>
              </w:rPr>
              <w:t>0,30</w:t>
            </w:r>
          </w:p>
        </w:tc>
        <w:tc>
          <w:tcPr>
            <w:tcW w:w="761" w:type="dxa"/>
            <w:tcBorders>
              <w:left w:val="nil"/>
              <w:right w:val="nil"/>
            </w:tcBorders>
            <w:vAlign w:val="bottom"/>
          </w:tcPr>
          <w:p w14:paraId="5375E09C" w14:textId="2C2E8C80" w:rsidR="0067606D" w:rsidRPr="002929E7" w:rsidRDefault="0067606D" w:rsidP="0067606D">
            <w:pPr>
              <w:pStyle w:val="TabellRader"/>
              <w:rPr>
                <w:rFonts w:cs="Arial"/>
                <w:szCs w:val="16"/>
              </w:rPr>
            </w:pPr>
            <w:r w:rsidRPr="002929E7">
              <w:rPr>
                <w:rFonts w:cs="Arial"/>
                <w:szCs w:val="16"/>
              </w:rPr>
              <w:t>0,24</w:t>
            </w:r>
          </w:p>
        </w:tc>
        <w:tc>
          <w:tcPr>
            <w:tcW w:w="761" w:type="dxa"/>
            <w:tcBorders>
              <w:left w:val="nil"/>
              <w:right w:val="nil"/>
            </w:tcBorders>
            <w:vAlign w:val="bottom"/>
          </w:tcPr>
          <w:p w14:paraId="6C369005" w14:textId="70B80FBE" w:rsidR="0067606D" w:rsidRPr="002929E7" w:rsidRDefault="0067606D" w:rsidP="0067606D">
            <w:pPr>
              <w:pStyle w:val="TabellRader"/>
              <w:rPr>
                <w:rFonts w:cs="Arial"/>
                <w:szCs w:val="16"/>
              </w:rPr>
            </w:pPr>
            <w:r w:rsidRPr="002929E7">
              <w:rPr>
                <w:rFonts w:cs="Arial"/>
                <w:szCs w:val="16"/>
              </w:rPr>
              <w:t>0,42</w:t>
            </w:r>
          </w:p>
        </w:tc>
        <w:tc>
          <w:tcPr>
            <w:tcW w:w="761" w:type="dxa"/>
            <w:tcBorders>
              <w:left w:val="nil"/>
              <w:right w:val="nil"/>
            </w:tcBorders>
            <w:vAlign w:val="bottom"/>
          </w:tcPr>
          <w:p w14:paraId="043FF75F" w14:textId="118D3FEF" w:rsidR="0067606D" w:rsidRPr="002929E7" w:rsidRDefault="0067606D" w:rsidP="0067606D">
            <w:pPr>
              <w:pStyle w:val="TabellRader"/>
              <w:rPr>
                <w:rFonts w:cs="Arial"/>
                <w:szCs w:val="16"/>
              </w:rPr>
            </w:pPr>
            <w:r w:rsidRPr="002929E7">
              <w:rPr>
                <w:rFonts w:cs="Arial"/>
                <w:szCs w:val="16"/>
              </w:rPr>
              <w:t>0,53</w:t>
            </w:r>
          </w:p>
        </w:tc>
        <w:tc>
          <w:tcPr>
            <w:tcW w:w="760" w:type="dxa"/>
            <w:tcBorders>
              <w:left w:val="nil"/>
              <w:right w:val="nil"/>
            </w:tcBorders>
            <w:tcMar>
              <w:top w:w="0" w:type="dxa"/>
              <w:left w:w="57" w:type="dxa"/>
              <w:bottom w:w="0" w:type="dxa"/>
              <w:right w:w="57" w:type="dxa"/>
            </w:tcMar>
            <w:vAlign w:val="bottom"/>
          </w:tcPr>
          <w:p w14:paraId="2501AC30" w14:textId="5CF23569" w:rsidR="0067606D" w:rsidRPr="002929E7" w:rsidRDefault="0067606D" w:rsidP="0067606D">
            <w:pPr>
              <w:pStyle w:val="TabellRader"/>
              <w:rPr>
                <w:rFonts w:cs="Arial"/>
                <w:szCs w:val="16"/>
              </w:rPr>
            </w:pPr>
            <w:r w:rsidRPr="002929E7">
              <w:rPr>
                <w:rFonts w:cs="Arial"/>
                <w:szCs w:val="16"/>
              </w:rPr>
              <w:t>0,54</w:t>
            </w:r>
          </w:p>
        </w:tc>
      </w:tr>
      <w:tr w:rsidR="0067606D" w:rsidRPr="00B0128F" w14:paraId="426EECA5" w14:textId="77777777" w:rsidTr="0067606D">
        <w:tc>
          <w:tcPr>
            <w:tcW w:w="4147" w:type="dxa"/>
            <w:tcBorders>
              <w:left w:val="nil"/>
              <w:bottom w:val="single" w:sz="6" w:space="0" w:color="auto"/>
              <w:right w:val="nil"/>
            </w:tcBorders>
            <w:tcMar>
              <w:left w:w="0" w:type="dxa"/>
              <w:right w:w="0" w:type="dxa"/>
            </w:tcMar>
            <w:vAlign w:val="bottom"/>
          </w:tcPr>
          <w:p w14:paraId="0649FA05" w14:textId="58DDFA84" w:rsidR="0067606D" w:rsidRPr="002929E7" w:rsidRDefault="0067606D" w:rsidP="0067606D">
            <w:pPr>
              <w:pStyle w:val="TabellRader"/>
              <w:jc w:val="left"/>
            </w:pPr>
            <w:r w:rsidRPr="002929E7">
              <w:t xml:space="preserve">Justerad skatt på drivmedel </w:t>
            </w:r>
          </w:p>
        </w:tc>
        <w:tc>
          <w:tcPr>
            <w:tcW w:w="1063" w:type="dxa"/>
            <w:tcBorders>
              <w:left w:val="nil"/>
              <w:bottom w:val="single" w:sz="6" w:space="0" w:color="auto"/>
              <w:right w:val="nil"/>
            </w:tcBorders>
            <w:vAlign w:val="bottom"/>
          </w:tcPr>
          <w:p w14:paraId="5F0935B5" w14:textId="1B6E2C06" w:rsidR="0067606D" w:rsidRPr="002929E7" w:rsidRDefault="0067606D" w:rsidP="0067606D">
            <w:pPr>
              <w:pStyle w:val="TabellRader"/>
              <w:rPr>
                <w:rFonts w:cs="Arial"/>
                <w:szCs w:val="16"/>
              </w:rPr>
            </w:pPr>
            <w:r w:rsidRPr="002929E7">
              <w:rPr>
                <w:rFonts w:cs="Arial"/>
                <w:szCs w:val="16"/>
              </w:rPr>
              <w:t>2020-01-01</w:t>
            </w:r>
          </w:p>
        </w:tc>
        <w:tc>
          <w:tcPr>
            <w:tcW w:w="761" w:type="dxa"/>
            <w:tcBorders>
              <w:left w:val="nil"/>
              <w:bottom w:val="single" w:sz="6" w:space="0" w:color="auto"/>
              <w:right w:val="nil"/>
            </w:tcBorders>
            <w:vAlign w:val="bottom"/>
          </w:tcPr>
          <w:p w14:paraId="7F5E3AD0" w14:textId="56250BDF" w:rsidR="0067606D" w:rsidRPr="002929E7" w:rsidRDefault="0067606D" w:rsidP="0067606D">
            <w:pPr>
              <w:pStyle w:val="TabellRader"/>
              <w:rPr>
                <w:rFonts w:cs="Arial"/>
                <w:szCs w:val="16"/>
              </w:rPr>
            </w:pPr>
            <w:r w:rsidRPr="002929E7">
              <w:rPr>
                <w:rFonts w:cs="Arial"/>
                <w:szCs w:val="16"/>
              </w:rPr>
              <w:t>-0,86</w:t>
            </w:r>
          </w:p>
        </w:tc>
        <w:tc>
          <w:tcPr>
            <w:tcW w:w="761" w:type="dxa"/>
            <w:tcBorders>
              <w:left w:val="nil"/>
              <w:bottom w:val="single" w:sz="6" w:space="0" w:color="auto"/>
              <w:right w:val="nil"/>
            </w:tcBorders>
            <w:vAlign w:val="bottom"/>
          </w:tcPr>
          <w:p w14:paraId="5D034A80" w14:textId="088815A9" w:rsidR="0067606D" w:rsidRPr="002929E7" w:rsidRDefault="0067606D" w:rsidP="0067606D">
            <w:pPr>
              <w:pStyle w:val="TabellRader"/>
              <w:rPr>
                <w:rFonts w:cs="Arial"/>
                <w:szCs w:val="16"/>
              </w:rPr>
            </w:pPr>
            <w:r w:rsidRPr="002929E7">
              <w:rPr>
                <w:rFonts w:cs="Arial"/>
                <w:szCs w:val="16"/>
              </w:rPr>
              <w:t>-0,90</w:t>
            </w:r>
          </w:p>
        </w:tc>
        <w:tc>
          <w:tcPr>
            <w:tcW w:w="761" w:type="dxa"/>
            <w:tcBorders>
              <w:left w:val="nil"/>
              <w:bottom w:val="single" w:sz="6" w:space="0" w:color="auto"/>
              <w:right w:val="nil"/>
            </w:tcBorders>
            <w:vAlign w:val="bottom"/>
          </w:tcPr>
          <w:p w14:paraId="624E03F6" w14:textId="2D37FD1A" w:rsidR="0067606D" w:rsidRPr="002929E7" w:rsidRDefault="0067606D" w:rsidP="0067606D">
            <w:pPr>
              <w:pStyle w:val="TabellRader"/>
              <w:rPr>
                <w:rFonts w:cs="Arial"/>
                <w:szCs w:val="16"/>
              </w:rPr>
            </w:pPr>
            <w:r w:rsidRPr="002929E7">
              <w:rPr>
                <w:rFonts w:cs="Arial"/>
                <w:szCs w:val="16"/>
              </w:rPr>
              <w:t>-0,81</w:t>
            </w:r>
          </w:p>
        </w:tc>
        <w:tc>
          <w:tcPr>
            <w:tcW w:w="761" w:type="dxa"/>
            <w:tcBorders>
              <w:left w:val="nil"/>
              <w:bottom w:val="single" w:sz="6" w:space="0" w:color="auto"/>
              <w:right w:val="nil"/>
            </w:tcBorders>
            <w:vAlign w:val="bottom"/>
          </w:tcPr>
          <w:p w14:paraId="65FAF10C" w14:textId="0FFBD58F" w:rsidR="0067606D" w:rsidRPr="002929E7" w:rsidRDefault="0067606D" w:rsidP="0067606D">
            <w:pPr>
              <w:pStyle w:val="TabellRader"/>
              <w:rPr>
                <w:rFonts w:cs="Arial"/>
                <w:szCs w:val="16"/>
              </w:rPr>
            </w:pPr>
            <w:r w:rsidRPr="002929E7">
              <w:rPr>
                <w:rFonts w:cs="Arial"/>
                <w:szCs w:val="16"/>
              </w:rPr>
              <w:t>-0,81</w:t>
            </w:r>
          </w:p>
        </w:tc>
        <w:tc>
          <w:tcPr>
            <w:tcW w:w="760" w:type="dxa"/>
            <w:tcBorders>
              <w:left w:val="nil"/>
              <w:bottom w:val="single" w:sz="6" w:space="0" w:color="auto"/>
              <w:right w:val="nil"/>
            </w:tcBorders>
            <w:tcMar>
              <w:top w:w="0" w:type="dxa"/>
              <w:left w:w="57" w:type="dxa"/>
              <w:bottom w:w="0" w:type="dxa"/>
              <w:right w:w="57" w:type="dxa"/>
            </w:tcMar>
            <w:vAlign w:val="bottom"/>
          </w:tcPr>
          <w:p w14:paraId="66FE3CCA" w14:textId="57B0A1CA" w:rsidR="0067606D" w:rsidRPr="002929E7" w:rsidRDefault="0067606D" w:rsidP="0067606D">
            <w:pPr>
              <w:pStyle w:val="TabellRader"/>
              <w:rPr>
                <w:rFonts w:cs="Arial"/>
                <w:szCs w:val="16"/>
              </w:rPr>
            </w:pPr>
            <w:r w:rsidRPr="002929E7">
              <w:rPr>
                <w:rFonts w:cs="Arial"/>
                <w:szCs w:val="16"/>
              </w:rPr>
              <w:t>-0,84</w:t>
            </w:r>
          </w:p>
        </w:tc>
      </w:tr>
      <w:tr w:rsidR="0067606D" w:rsidRPr="00E229C7" w14:paraId="2BD06240" w14:textId="77777777" w:rsidTr="0067606D">
        <w:tc>
          <w:tcPr>
            <w:tcW w:w="4147" w:type="dxa"/>
            <w:tcBorders>
              <w:top w:val="single" w:sz="6" w:space="0" w:color="auto"/>
              <w:left w:val="nil"/>
              <w:right w:val="nil"/>
            </w:tcBorders>
            <w:tcMar>
              <w:left w:w="0" w:type="dxa"/>
              <w:right w:w="0" w:type="dxa"/>
            </w:tcMar>
            <w:vAlign w:val="bottom"/>
          </w:tcPr>
          <w:p w14:paraId="111F42CD" w14:textId="77777777" w:rsidR="0067606D" w:rsidRPr="002929E7" w:rsidRDefault="0067606D" w:rsidP="0067606D">
            <w:pPr>
              <w:pStyle w:val="TabellRader"/>
              <w:jc w:val="left"/>
              <w:rPr>
                <w:b/>
                <w:i/>
              </w:rPr>
            </w:pPr>
            <w:r w:rsidRPr="002929E7">
              <w:rPr>
                <w:b/>
                <w:i/>
              </w:rPr>
              <w:t>Skatt på konsumtion m.m. – övriga punktskatter</w:t>
            </w:r>
          </w:p>
        </w:tc>
        <w:tc>
          <w:tcPr>
            <w:tcW w:w="1063" w:type="dxa"/>
            <w:tcBorders>
              <w:top w:val="single" w:sz="6" w:space="0" w:color="auto"/>
              <w:left w:val="nil"/>
              <w:right w:val="nil"/>
            </w:tcBorders>
            <w:vAlign w:val="bottom"/>
          </w:tcPr>
          <w:p w14:paraId="775270A9" w14:textId="77777777" w:rsidR="0067606D" w:rsidRPr="002929E7" w:rsidRDefault="0067606D" w:rsidP="0067606D">
            <w:pPr>
              <w:pStyle w:val="TabellRader"/>
              <w:rPr>
                <w:rFonts w:cs="Arial"/>
                <w:szCs w:val="16"/>
              </w:rPr>
            </w:pPr>
          </w:p>
        </w:tc>
        <w:tc>
          <w:tcPr>
            <w:tcW w:w="761" w:type="dxa"/>
            <w:tcBorders>
              <w:top w:val="single" w:sz="6" w:space="0" w:color="auto"/>
              <w:left w:val="nil"/>
              <w:right w:val="nil"/>
            </w:tcBorders>
            <w:vAlign w:val="bottom"/>
          </w:tcPr>
          <w:p w14:paraId="30B8FA75" w14:textId="77777777" w:rsidR="0067606D" w:rsidRPr="002929E7" w:rsidRDefault="0067606D" w:rsidP="0067606D">
            <w:pPr>
              <w:pStyle w:val="TabellRader"/>
              <w:rPr>
                <w:rFonts w:cs="Arial"/>
                <w:szCs w:val="16"/>
              </w:rPr>
            </w:pPr>
          </w:p>
        </w:tc>
        <w:tc>
          <w:tcPr>
            <w:tcW w:w="761" w:type="dxa"/>
            <w:tcBorders>
              <w:top w:val="single" w:sz="6" w:space="0" w:color="auto"/>
              <w:left w:val="nil"/>
              <w:right w:val="nil"/>
            </w:tcBorders>
            <w:vAlign w:val="bottom"/>
          </w:tcPr>
          <w:p w14:paraId="436D261B" w14:textId="77777777" w:rsidR="0067606D" w:rsidRPr="002929E7" w:rsidRDefault="0067606D" w:rsidP="0067606D">
            <w:pPr>
              <w:pStyle w:val="TabellRader"/>
              <w:rPr>
                <w:rFonts w:cs="Arial"/>
                <w:szCs w:val="16"/>
              </w:rPr>
            </w:pPr>
          </w:p>
        </w:tc>
        <w:tc>
          <w:tcPr>
            <w:tcW w:w="761" w:type="dxa"/>
            <w:tcBorders>
              <w:top w:val="single" w:sz="6" w:space="0" w:color="auto"/>
              <w:left w:val="nil"/>
              <w:right w:val="nil"/>
            </w:tcBorders>
            <w:vAlign w:val="bottom"/>
          </w:tcPr>
          <w:p w14:paraId="4D5BBE36" w14:textId="77777777" w:rsidR="0067606D" w:rsidRPr="002929E7" w:rsidRDefault="0067606D" w:rsidP="0067606D">
            <w:pPr>
              <w:pStyle w:val="TabellRader"/>
              <w:rPr>
                <w:rFonts w:cs="Arial"/>
                <w:szCs w:val="16"/>
              </w:rPr>
            </w:pPr>
          </w:p>
        </w:tc>
        <w:tc>
          <w:tcPr>
            <w:tcW w:w="761" w:type="dxa"/>
            <w:tcBorders>
              <w:top w:val="single" w:sz="6" w:space="0" w:color="auto"/>
              <w:left w:val="nil"/>
              <w:right w:val="nil"/>
            </w:tcBorders>
            <w:vAlign w:val="bottom"/>
          </w:tcPr>
          <w:p w14:paraId="539D06BE" w14:textId="77777777" w:rsidR="0067606D" w:rsidRPr="002929E7" w:rsidRDefault="0067606D" w:rsidP="0067606D">
            <w:pPr>
              <w:pStyle w:val="TabellRader"/>
              <w:rPr>
                <w:rFonts w:cs="Arial"/>
                <w:szCs w:val="16"/>
              </w:rPr>
            </w:pPr>
          </w:p>
        </w:tc>
        <w:tc>
          <w:tcPr>
            <w:tcW w:w="760" w:type="dxa"/>
            <w:tcBorders>
              <w:top w:val="single" w:sz="6" w:space="0" w:color="auto"/>
              <w:left w:val="nil"/>
              <w:right w:val="nil"/>
            </w:tcBorders>
            <w:tcMar>
              <w:top w:w="0" w:type="dxa"/>
              <w:left w:w="57" w:type="dxa"/>
              <w:bottom w:w="0" w:type="dxa"/>
              <w:right w:w="57" w:type="dxa"/>
            </w:tcMar>
            <w:vAlign w:val="bottom"/>
          </w:tcPr>
          <w:p w14:paraId="282B9A6F" w14:textId="77777777" w:rsidR="0067606D" w:rsidRPr="002929E7" w:rsidRDefault="0067606D" w:rsidP="0067606D">
            <w:pPr>
              <w:pStyle w:val="TabellRader"/>
              <w:rPr>
                <w:rFonts w:cs="Arial"/>
                <w:szCs w:val="16"/>
              </w:rPr>
            </w:pPr>
          </w:p>
        </w:tc>
      </w:tr>
      <w:tr w:rsidR="0067606D" w:rsidRPr="00E229C7" w14:paraId="416BAA18" w14:textId="77777777" w:rsidTr="0067606D">
        <w:tc>
          <w:tcPr>
            <w:tcW w:w="4147" w:type="dxa"/>
            <w:tcBorders>
              <w:left w:val="nil"/>
              <w:bottom w:val="single" w:sz="6" w:space="0" w:color="auto"/>
              <w:right w:val="nil"/>
            </w:tcBorders>
            <w:tcMar>
              <w:left w:w="0" w:type="dxa"/>
              <w:right w:w="0" w:type="dxa"/>
            </w:tcMar>
            <w:vAlign w:val="bottom"/>
          </w:tcPr>
          <w:p w14:paraId="63CA9D01" w14:textId="3FCA97B0" w:rsidR="0067606D" w:rsidRPr="002929E7" w:rsidRDefault="0067606D" w:rsidP="0067606D">
            <w:pPr>
              <w:pStyle w:val="TabellRader"/>
              <w:jc w:val="left"/>
            </w:pPr>
            <w:r w:rsidRPr="002929E7">
              <w:t>Skatt på plastbärkassar</w:t>
            </w:r>
          </w:p>
        </w:tc>
        <w:tc>
          <w:tcPr>
            <w:tcW w:w="1063" w:type="dxa"/>
            <w:tcBorders>
              <w:left w:val="nil"/>
              <w:bottom w:val="single" w:sz="6" w:space="0" w:color="auto"/>
              <w:right w:val="nil"/>
            </w:tcBorders>
            <w:vAlign w:val="bottom"/>
          </w:tcPr>
          <w:p w14:paraId="6EF61DFE" w14:textId="7415043A" w:rsidR="0067606D" w:rsidRPr="002929E7" w:rsidRDefault="0067606D" w:rsidP="0067606D">
            <w:pPr>
              <w:pStyle w:val="TabellRader"/>
              <w:rPr>
                <w:rFonts w:cs="Arial"/>
                <w:szCs w:val="16"/>
              </w:rPr>
            </w:pPr>
            <w:r w:rsidRPr="002929E7">
              <w:rPr>
                <w:rFonts w:cs="Arial"/>
                <w:szCs w:val="16"/>
              </w:rPr>
              <w:t>2020-05-01</w:t>
            </w:r>
          </w:p>
        </w:tc>
        <w:tc>
          <w:tcPr>
            <w:tcW w:w="761" w:type="dxa"/>
            <w:tcBorders>
              <w:left w:val="nil"/>
              <w:bottom w:val="single" w:sz="6" w:space="0" w:color="auto"/>
              <w:right w:val="nil"/>
            </w:tcBorders>
            <w:vAlign w:val="bottom"/>
          </w:tcPr>
          <w:p w14:paraId="72E98DB6" w14:textId="3E48B130" w:rsidR="0067606D" w:rsidRPr="002929E7" w:rsidRDefault="0067606D" w:rsidP="0067606D">
            <w:pPr>
              <w:pStyle w:val="TabellRader"/>
              <w:rPr>
                <w:rFonts w:cs="Arial"/>
                <w:szCs w:val="16"/>
              </w:rPr>
            </w:pPr>
            <w:r w:rsidRPr="002929E7">
              <w:rPr>
                <w:rFonts w:cs="Arial"/>
                <w:szCs w:val="16"/>
              </w:rPr>
              <w:t>1,66</w:t>
            </w:r>
          </w:p>
        </w:tc>
        <w:tc>
          <w:tcPr>
            <w:tcW w:w="761" w:type="dxa"/>
            <w:tcBorders>
              <w:left w:val="nil"/>
              <w:bottom w:val="single" w:sz="6" w:space="0" w:color="auto"/>
              <w:right w:val="nil"/>
            </w:tcBorders>
            <w:vAlign w:val="bottom"/>
          </w:tcPr>
          <w:p w14:paraId="04EE6373" w14:textId="168A07BD" w:rsidR="0067606D" w:rsidRPr="002929E7" w:rsidRDefault="0067606D" w:rsidP="0067606D">
            <w:pPr>
              <w:pStyle w:val="TabellRader"/>
              <w:rPr>
                <w:rFonts w:cs="Arial"/>
                <w:szCs w:val="16"/>
              </w:rPr>
            </w:pPr>
            <w:r w:rsidRPr="002929E7">
              <w:rPr>
                <w:rFonts w:cs="Arial"/>
                <w:szCs w:val="16"/>
              </w:rPr>
              <w:t>2,08</w:t>
            </w:r>
          </w:p>
        </w:tc>
        <w:tc>
          <w:tcPr>
            <w:tcW w:w="761" w:type="dxa"/>
            <w:tcBorders>
              <w:left w:val="nil"/>
              <w:bottom w:val="single" w:sz="6" w:space="0" w:color="auto"/>
              <w:right w:val="nil"/>
            </w:tcBorders>
            <w:vAlign w:val="bottom"/>
          </w:tcPr>
          <w:p w14:paraId="4869EEA5" w14:textId="0773EF64" w:rsidR="0067606D" w:rsidRPr="002929E7" w:rsidRDefault="0067606D" w:rsidP="0067606D">
            <w:pPr>
              <w:pStyle w:val="TabellRader"/>
              <w:rPr>
                <w:rFonts w:cs="Arial"/>
                <w:szCs w:val="16"/>
              </w:rPr>
            </w:pPr>
            <w:r w:rsidRPr="002929E7">
              <w:rPr>
                <w:rFonts w:cs="Arial"/>
                <w:szCs w:val="16"/>
              </w:rPr>
              <w:t>2,76</w:t>
            </w:r>
          </w:p>
        </w:tc>
        <w:tc>
          <w:tcPr>
            <w:tcW w:w="761" w:type="dxa"/>
            <w:tcBorders>
              <w:left w:val="nil"/>
              <w:bottom w:val="single" w:sz="6" w:space="0" w:color="auto"/>
              <w:right w:val="nil"/>
            </w:tcBorders>
            <w:vAlign w:val="bottom"/>
          </w:tcPr>
          <w:p w14:paraId="22F50ECD" w14:textId="14E23DD8" w:rsidR="0067606D" w:rsidRPr="002929E7" w:rsidRDefault="0067606D" w:rsidP="0067606D">
            <w:pPr>
              <w:pStyle w:val="TabellRader"/>
              <w:rPr>
                <w:rFonts w:cs="Arial"/>
                <w:szCs w:val="16"/>
              </w:rPr>
            </w:pPr>
            <w:r w:rsidRPr="002929E7">
              <w:rPr>
                <w:rFonts w:cs="Arial"/>
                <w:szCs w:val="16"/>
              </w:rPr>
              <w:t>2,76</w:t>
            </w:r>
          </w:p>
        </w:tc>
        <w:tc>
          <w:tcPr>
            <w:tcW w:w="760" w:type="dxa"/>
            <w:tcBorders>
              <w:left w:val="nil"/>
              <w:bottom w:val="single" w:sz="6" w:space="0" w:color="auto"/>
              <w:right w:val="nil"/>
            </w:tcBorders>
            <w:tcMar>
              <w:top w:w="0" w:type="dxa"/>
              <w:left w:w="57" w:type="dxa"/>
              <w:bottom w:w="0" w:type="dxa"/>
              <w:right w:w="57" w:type="dxa"/>
            </w:tcMar>
            <w:vAlign w:val="bottom"/>
          </w:tcPr>
          <w:p w14:paraId="41179994" w14:textId="37B32107" w:rsidR="0067606D" w:rsidRPr="002929E7" w:rsidRDefault="0067606D" w:rsidP="0067606D">
            <w:pPr>
              <w:pStyle w:val="TabellRader"/>
              <w:rPr>
                <w:rFonts w:cs="Arial"/>
                <w:szCs w:val="16"/>
              </w:rPr>
            </w:pPr>
            <w:r w:rsidRPr="002929E7">
              <w:rPr>
                <w:rFonts w:cs="Arial"/>
                <w:szCs w:val="16"/>
              </w:rPr>
              <w:t>2,76</w:t>
            </w:r>
          </w:p>
        </w:tc>
      </w:tr>
      <w:tr w:rsidR="0067606D" w:rsidRPr="00E229C7" w14:paraId="6D1A99EE" w14:textId="77777777" w:rsidTr="0067606D">
        <w:tc>
          <w:tcPr>
            <w:tcW w:w="4147" w:type="dxa"/>
            <w:tcBorders>
              <w:top w:val="single" w:sz="6" w:space="0" w:color="auto"/>
              <w:left w:val="nil"/>
              <w:right w:val="nil"/>
            </w:tcBorders>
            <w:tcMar>
              <w:left w:w="0" w:type="dxa"/>
              <w:right w:w="0" w:type="dxa"/>
            </w:tcMar>
            <w:vAlign w:val="bottom"/>
          </w:tcPr>
          <w:p w14:paraId="5A6920B3" w14:textId="77777777" w:rsidR="0067606D" w:rsidRPr="002929E7" w:rsidRDefault="0067606D" w:rsidP="0067606D">
            <w:pPr>
              <w:pStyle w:val="TabellRader"/>
              <w:jc w:val="left"/>
              <w:rPr>
                <w:b/>
                <w:i/>
              </w:rPr>
            </w:pPr>
            <w:r w:rsidRPr="002929E7">
              <w:rPr>
                <w:b/>
                <w:i/>
              </w:rPr>
              <w:t>Skatt på konsumtion m.m. – mervärdesskatt</w:t>
            </w:r>
          </w:p>
        </w:tc>
        <w:tc>
          <w:tcPr>
            <w:tcW w:w="1063" w:type="dxa"/>
            <w:tcBorders>
              <w:top w:val="single" w:sz="6" w:space="0" w:color="auto"/>
              <w:left w:val="nil"/>
              <w:right w:val="nil"/>
            </w:tcBorders>
            <w:vAlign w:val="bottom"/>
          </w:tcPr>
          <w:p w14:paraId="0E1865E5" w14:textId="77777777" w:rsidR="0067606D" w:rsidRPr="002929E7" w:rsidRDefault="0067606D" w:rsidP="0067606D">
            <w:pPr>
              <w:pStyle w:val="TabellRader"/>
              <w:rPr>
                <w:rFonts w:cs="Arial"/>
                <w:szCs w:val="16"/>
              </w:rPr>
            </w:pPr>
          </w:p>
        </w:tc>
        <w:tc>
          <w:tcPr>
            <w:tcW w:w="761" w:type="dxa"/>
            <w:tcBorders>
              <w:top w:val="single" w:sz="6" w:space="0" w:color="auto"/>
              <w:left w:val="nil"/>
              <w:right w:val="nil"/>
            </w:tcBorders>
            <w:vAlign w:val="bottom"/>
          </w:tcPr>
          <w:p w14:paraId="5909C720" w14:textId="77777777" w:rsidR="0067606D" w:rsidRPr="002929E7" w:rsidRDefault="0067606D" w:rsidP="0067606D">
            <w:pPr>
              <w:pStyle w:val="TabellRader"/>
              <w:rPr>
                <w:rFonts w:cs="Arial"/>
                <w:szCs w:val="16"/>
              </w:rPr>
            </w:pPr>
          </w:p>
        </w:tc>
        <w:tc>
          <w:tcPr>
            <w:tcW w:w="761" w:type="dxa"/>
            <w:tcBorders>
              <w:top w:val="single" w:sz="6" w:space="0" w:color="auto"/>
              <w:left w:val="nil"/>
              <w:right w:val="nil"/>
            </w:tcBorders>
            <w:vAlign w:val="bottom"/>
          </w:tcPr>
          <w:p w14:paraId="6728F4A8" w14:textId="77777777" w:rsidR="0067606D" w:rsidRPr="002929E7" w:rsidRDefault="0067606D" w:rsidP="0067606D">
            <w:pPr>
              <w:pStyle w:val="TabellRader"/>
              <w:rPr>
                <w:rFonts w:cs="Arial"/>
                <w:szCs w:val="16"/>
              </w:rPr>
            </w:pPr>
          </w:p>
        </w:tc>
        <w:tc>
          <w:tcPr>
            <w:tcW w:w="761" w:type="dxa"/>
            <w:tcBorders>
              <w:top w:val="single" w:sz="6" w:space="0" w:color="auto"/>
              <w:left w:val="nil"/>
              <w:right w:val="nil"/>
            </w:tcBorders>
            <w:vAlign w:val="bottom"/>
          </w:tcPr>
          <w:p w14:paraId="293ECFA9" w14:textId="77777777" w:rsidR="0067606D" w:rsidRPr="002929E7" w:rsidRDefault="0067606D" w:rsidP="0067606D">
            <w:pPr>
              <w:pStyle w:val="TabellRader"/>
              <w:rPr>
                <w:rFonts w:cs="Arial"/>
                <w:szCs w:val="16"/>
              </w:rPr>
            </w:pPr>
          </w:p>
        </w:tc>
        <w:tc>
          <w:tcPr>
            <w:tcW w:w="761" w:type="dxa"/>
            <w:tcBorders>
              <w:top w:val="single" w:sz="6" w:space="0" w:color="auto"/>
              <w:left w:val="nil"/>
              <w:right w:val="nil"/>
            </w:tcBorders>
            <w:vAlign w:val="bottom"/>
          </w:tcPr>
          <w:p w14:paraId="69B15F2F" w14:textId="77777777" w:rsidR="0067606D" w:rsidRPr="002929E7" w:rsidRDefault="0067606D" w:rsidP="0067606D">
            <w:pPr>
              <w:pStyle w:val="TabellRader"/>
              <w:rPr>
                <w:rFonts w:cs="Arial"/>
                <w:szCs w:val="16"/>
              </w:rPr>
            </w:pPr>
          </w:p>
        </w:tc>
        <w:tc>
          <w:tcPr>
            <w:tcW w:w="760" w:type="dxa"/>
            <w:tcBorders>
              <w:top w:val="single" w:sz="6" w:space="0" w:color="auto"/>
              <w:left w:val="nil"/>
              <w:right w:val="nil"/>
            </w:tcBorders>
            <w:tcMar>
              <w:top w:w="0" w:type="dxa"/>
              <w:left w:w="57" w:type="dxa"/>
              <w:bottom w:w="0" w:type="dxa"/>
              <w:right w:w="57" w:type="dxa"/>
            </w:tcMar>
            <w:vAlign w:val="bottom"/>
          </w:tcPr>
          <w:p w14:paraId="370F9D84" w14:textId="77777777" w:rsidR="0067606D" w:rsidRPr="002929E7" w:rsidRDefault="0067606D" w:rsidP="0067606D">
            <w:pPr>
              <w:pStyle w:val="TabellRader"/>
              <w:rPr>
                <w:rFonts w:cs="Arial"/>
                <w:szCs w:val="16"/>
              </w:rPr>
            </w:pPr>
          </w:p>
        </w:tc>
      </w:tr>
      <w:tr w:rsidR="0067606D" w:rsidRPr="00E229C7" w14:paraId="1A5B8CC2" w14:textId="77777777" w:rsidTr="0067606D">
        <w:tc>
          <w:tcPr>
            <w:tcW w:w="4147" w:type="dxa"/>
            <w:tcBorders>
              <w:left w:val="nil"/>
              <w:bottom w:val="single" w:sz="6" w:space="0" w:color="auto"/>
              <w:right w:val="nil"/>
            </w:tcBorders>
            <w:tcMar>
              <w:left w:w="0" w:type="dxa"/>
              <w:right w:w="0" w:type="dxa"/>
            </w:tcMar>
            <w:vAlign w:val="bottom"/>
          </w:tcPr>
          <w:p w14:paraId="19C204B8" w14:textId="299E37A5" w:rsidR="0067606D" w:rsidRPr="002929E7" w:rsidRDefault="0067606D" w:rsidP="0067606D">
            <w:pPr>
              <w:pStyle w:val="TabellRader"/>
              <w:jc w:val="left"/>
            </w:pPr>
            <w:r w:rsidRPr="002929E7">
              <w:t>E-handelspaketet för mervärdesskatt</w:t>
            </w:r>
          </w:p>
        </w:tc>
        <w:tc>
          <w:tcPr>
            <w:tcW w:w="1063" w:type="dxa"/>
            <w:tcBorders>
              <w:left w:val="nil"/>
              <w:bottom w:val="single" w:sz="6" w:space="0" w:color="auto"/>
              <w:right w:val="nil"/>
            </w:tcBorders>
            <w:vAlign w:val="bottom"/>
          </w:tcPr>
          <w:p w14:paraId="433BCF26" w14:textId="699BC6E7" w:rsidR="0067606D" w:rsidRPr="002929E7" w:rsidRDefault="0067606D" w:rsidP="0067606D">
            <w:pPr>
              <w:pStyle w:val="TabellRader"/>
              <w:rPr>
                <w:rFonts w:cs="Arial"/>
                <w:szCs w:val="16"/>
              </w:rPr>
            </w:pPr>
            <w:r w:rsidRPr="002929E7">
              <w:rPr>
                <w:rFonts w:cs="Arial"/>
                <w:szCs w:val="16"/>
              </w:rPr>
              <w:t>2021-01-01</w:t>
            </w:r>
          </w:p>
        </w:tc>
        <w:tc>
          <w:tcPr>
            <w:tcW w:w="761" w:type="dxa"/>
            <w:tcBorders>
              <w:left w:val="nil"/>
              <w:bottom w:val="single" w:sz="6" w:space="0" w:color="auto"/>
              <w:right w:val="nil"/>
            </w:tcBorders>
            <w:vAlign w:val="bottom"/>
          </w:tcPr>
          <w:p w14:paraId="6886C982" w14:textId="77777777" w:rsidR="0067606D" w:rsidRPr="002929E7" w:rsidRDefault="0067606D" w:rsidP="0067606D">
            <w:pPr>
              <w:pStyle w:val="TabellRader"/>
              <w:rPr>
                <w:rFonts w:cs="Arial"/>
                <w:szCs w:val="16"/>
              </w:rPr>
            </w:pPr>
          </w:p>
        </w:tc>
        <w:tc>
          <w:tcPr>
            <w:tcW w:w="761" w:type="dxa"/>
            <w:tcBorders>
              <w:left w:val="nil"/>
              <w:bottom w:val="single" w:sz="6" w:space="0" w:color="auto"/>
              <w:right w:val="nil"/>
            </w:tcBorders>
            <w:vAlign w:val="bottom"/>
          </w:tcPr>
          <w:p w14:paraId="15ED5EDD" w14:textId="77777777" w:rsidR="0067606D" w:rsidRPr="002929E7" w:rsidRDefault="0067606D" w:rsidP="0067606D">
            <w:pPr>
              <w:pStyle w:val="TabellRader"/>
              <w:rPr>
                <w:rFonts w:cs="Arial"/>
                <w:szCs w:val="16"/>
              </w:rPr>
            </w:pPr>
          </w:p>
        </w:tc>
        <w:tc>
          <w:tcPr>
            <w:tcW w:w="761" w:type="dxa"/>
            <w:tcBorders>
              <w:left w:val="nil"/>
              <w:bottom w:val="single" w:sz="6" w:space="0" w:color="auto"/>
              <w:right w:val="nil"/>
            </w:tcBorders>
            <w:vAlign w:val="bottom"/>
          </w:tcPr>
          <w:p w14:paraId="4E5D0792" w14:textId="335DC91D" w:rsidR="0067606D" w:rsidRPr="002929E7" w:rsidRDefault="0067606D" w:rsidP="0067606D">
            <w:pPr>
              <w:pStyle w:val="TabellRader"/>
              <w:rPr>
                <w:rFonts w:cs="Arial"/>
                <w:szCs w:val="16"/>
              </w:rPr>
            </w:pPr>
            <w:r w:rsidRPr="002929E7">
              <w:rPr>
                <w:rFonts w:cs="Arial"/>
                <w:szCs w:val="16"/>
              </w:rPr>
              <w:t>0,29</w:t>
            </w:r>
          </w:p>
        </w:tc>
        <w:tc>
          <w:tcPr>
            <w:tcW w:w="761" w:type="dxa"/>
            <w:tcBorders>
              <w:left w:val="nil"/>
              <w:bottom w:val="single" w:sz="6" w:space="0" w:color="auto"/>
              <w:right w:val="nil"/>
            </w:tcBorders>
            <w:vAlign w:val="bottom"/>
          </w:tcPr>
          <w:p w14:paraId="61F84A39" w14:textId="14491382" w:rsidR="0067606D" w:rsidRPr="002929E7" w:rsidRDefault="0067606D" w:rsidP="0067606D">
            <w:pPr>
              <w:pStyle w:val="TabellRader"/>
              <w:rPr>
                <w:rFonts w:cs="Arial"/>
                <w:szCs w:val="16"/>
              </w:rPr>
            </w:pPr>
            <w:r w:rsidRPr="002929E7">
              <w:rPr>
                <w:rFonts w:cs="Arial"/>
                <w:szCs w:val="16"/>
              </w:rPr>
              <w:t>0,25</w:t>
            </w:r>
          </w:p>
        </w:tc>
        <w:tc>
          <w:tcPr>
            <w:tcW w:w="760" w:type="dxa"/>
            <w:tcBorders>
              <w:left w:val="nil"/>
              <w:bottom w:val="single" w:sz="6" w:space="0" w:color="auto"/>
              <w:right w:val="nil"/>
            </w:tcBorders>
            <w:tcMar>
              <w:top w:w="0" w:type="dxa"/>
              <w:left w:w="57" w:type="dxa"/>
              <w:bottom w:w="0" w:type="dxa"/>
              <w:right w:w="57" w:type="dxa"/>
            </w:tcMar>
            <w:vAlign w:val="bottom"/>
          </w:tcPr>
          <w:p w14:paraId="112D8532" w14:textId="065C2865" w:rsidR="0067606D" w:rsidRPr="002929E7" w:rsidRDefault="0067606D" w:rsidP="0067606D">
            <w:pPr>
              <w:pStyle w:val="TabellRader"/>
              <w:rPr>
                <w:rFonts w:cs="Arial"/>
                <w:szCs w:val="16"/>
              </w:rPr>
            </w:pPr>
            <w:r w:rsidRPr="002929E7">
              <w:rPr>
                <w:rFonts w:cs="Arial"/>
                <w:szCs w:val="16"/>
              </w:rPr>
              <w:t>0,25</w:t>
            </w:r>
          </w:p>
        </w:tc>
      </w:tr>
      <w:tr w:rsidR="0067606D" w:rsidRPr="00E229C7" w14:paraId="020E4C10" w14:textId="77777777" w:rsidTr="0067606D">
        <w:tc>
          <w:tcPr>
            <w:tcW w:w="4147" w:type="dxa"/>
            <w:tcBorders>
              <w:top w:val="single" w:sz="6" w:space="0" w:color="auto"/>
              <w:left w:val="nil"/>
              <w:bottom w:val="single" w:sz="12" w:space="0" w:color="auto"/>
              <w:right w:val="nil"/>
            </w:tcBorders>
            <w:tcMar>
              <w:left w:w="0" w:type="dxa"/>
              <w:right w:w="0" w:type="dxa"/>
            </w:tcMar>
            <w:vAlign w:val="bottom"/>
          </w:tcPr>
          <w:p w14:paraId="39907F8A" w14:textId="77777777" w:rsidR="0067606D" w:rsidRPr="002929E7" w:rsidRDefault="0067606D" w:rsidP="0067606D">
            <w:pPr>
              <w:pStyle w:val="TabellRader"/>
              <w:jc w:val="left"/>
              <w:rPr>
                <w:b/>
                <w:i/>
              </w:rPr>
            </w:pPr>
            <w:r w:rsidRPr="002929E7">
              <w:rPr>
                <w:b/>
                <w:i/>
              </w:rPr>
              <w:t>Delsumma – bedömningar</w:t>
            </w:r>
          </w:p>
        </w:tc>
        <w:tc>
          <w:tcPr>
            <w:tcW w:w="1063" w:type="dxa"/>
            <w:tcBorders>
              <w:top w:val="single" w:sz="6" w:space="0" w:color="auto"/>
              <w:left w:val="nil"/>
              <w:bottom w:val="single" w:sz="12" w:space="0" w:color="auto"/>
              <w:right w:val="nil"/>
            </w:tcBorders>
            <w:vAlign w:val="bottom"/>
          </w:tcPr>
          <w:p w14:paraId="77799C22" w14:textId="77777777" w:rsidR="0067606D" w:rsidRPr="002929E7" w:rsidRDefault="0067606D" w:rsidP="0067606D">
            <w:pPr>
              <w:pStyle w:val="TabellRader"/>
              <w:rPr>
                <w:rFonts w:cs="Arial"/>
                <w:b/>
                <w:i/>
                <w:szCs w:val="16"/>
              </w:rPr>
            </w:pPr>
          </w:p>
        </w:tc>
        <w:tc>
          <w:tcPr>
            <w:tcW w:w="761" w:type="dxa"/>
            <w:tcBorders>
              <w:top w:val="single" w:sz="6" w:space="0" w:color="auto"/>
              <w:left w:val="nil"/>
              <w:bottom w:val="single" w:sz="12" w:space="0" w:color="auto"/>
              <w:right w:val="nil"/>
            </w:tcBorders>
            <w:vAlign w:val="bottom"/>
          </w:tcPr>
          <w:p w14:paraId="0F67BDBD" w14:textId="0FB301A0" w:rsidR="0067606D" w:rsidRPr="002929E7" w:rsidRDefault="0067606D" w:rsidP="0067606D">
            <w:pPr>
              <w:pStyle w:val="TabellRader"/>
              <w:rPr>
                <w:rFonts w:cs="Arial"/>
                <w:b/>
                <w:i/>
                <w:szCs w:val="16"/>
              </w:rPr>
            </w:pPr>
            <w:r w:rsidRPr="002929E7">
              <w:rPr>
                <w:rFonts w:cs="Arial"/>
                <w:b/>
                <w:i/>
                <w:szCs w:val="16"/>
              </w:rPr>
              <w:t>-3,51</w:t>
            </w:r>
          </w:p>
        </w:tc>
        <w:tc>
          <w:tcPr>
            <w:tcW w:w="761" w:type="dxa"/>
            <w:tcBorders>
              <w:top w:val="single" w:sz="6" w:space="0" w:color="auto"/>
              <w:left w:val="nil"/>
              <w:bottom w:val="single" w:sz="12" w:space="0" w:color="auto"/>
              <w:right w:val="nil"/>
            </w:tcBorders>
            <w:vAlign w:val="bottom"/>
          </w:tcPr>
          <w:p w14:paraId="19E6B907" w14:textId="47E9F835" w:rsidR="0067606D" w:rsidRPr="002929E7" w:rsidRDefault="0067606D" w:rsidP="0067606D">
            <w:pPr>
              <w:pStyle w:val="TabellRader"/>
              <w:rPr>
                <w:rFonts w:cs="Arial"/>
                <w:b/>
                <w:i/>
                <w:szCs w:val="16"/>
              </w:rPr>
            </w:pPr>
            <w:r w:rsidRPr="002929E7">
              <w:rPr>
                <w:rFonts w:cs="Arial"/>
                <w:b/>
                <w:i/>
                <w:szCs w:val="16"/>
              </w:rPr>
              <w:t>-2,71</w:t>
            </w:r>
          </w:p>
        </w:tc>
        <w:tc>
          <w:tcPr>
            <w:tcW w:w="761" w:type="dxa"/>
            <w:tcBorders>
              <w:top w:val="single" w:sz="6" w:space="0" w:color="auto"/>
              <w:left w:val="nil"/>
              <w:bottom w:val="single" w:sz="12" w:space="0" w:color="auto"/>
              <w:right w:val="nil"/>
            </w:tcBorders>
            <w:vAlign w:val="bottom"/>
          </w:tcPr>
          <w:p w14:paraId="43551251" w14:textId="70576C4E" w:rsidR="0067606D" w:rsidRPr="002929E7" w:rsidRDefault="0067606D" w:rsidP="0067606D">
            <w:pPr>
              <w:pStyle w:val="TabellRader"/>
              <w:rPr>
                <w:rFonts w:cs="Arial"/>
                <w:b/>
                <w:i/>
                <w:szCs w:val="16"/>
              </w:rPr>
            </w:pPr>
            <w:r w:rsidRPr="002929E7">
              <w:rPr>
                <w:rFonts w:cs="Arial"/>
                <w:b/>
                <w:i/>
                <w:szCs w:val="16"/>
              </w:rPr>
              <w:t>-7,34</w:t>
            </w:r>
          </w:p>
        </w:tc>
        <w:tc>
          <w:tcPr>
            <w:tcW w:w="761" w:type="dxa"/>
            <w:tcBorders>
              <w:top w:val="single" w:sz="6" w:space="0" w:color="auto"/>
              <w:left w:val="nil"/>
              <w:bottom w:val="single" w:sz="12" w:space="0" w:color="auto"/>
              <w:right w:val="nil"/>
            </w:tcBorders>
            <w:vAlign w:val="bottom"/>
          </w:tcPr>
          <w:p w14:paraId="31AC7FEC" w14:textId="287D7A5D" w:rsidR="0067606D" w:rsidRPr="002929E7" w:rsidRDefault="0067606D" w:rsidP="0067606D">
            <w:pPr>
              <w:pStyle w:val="TabellRader"/>
              <w:rPr>
                <w:rFonts w:cs="Arial"/>
                <w:b/>
                <w:i/>
                <w:szCs w:val="16"/>
              </w:rPr>
            </w:pPr>
            <w:r w:rsidRPr="002929E7">
              <w:rPr>
                <w:rFonts w:cs="Arial"/>
                <w:b/>
                <w:i/>
                <w:szCs w:val="16"/>
              </w:rPr>
              <w:t>-3,55</w:t>
            </w:r>
          </w:p>
        </w:tc>
        <w:tc>
          <w:tcPr>
            <w:tcW w:w="760" w:type="dxa"/>
            <w:tcBorders>
              <w:top w:val="single" w:sz="6" w:space="0" w:color="auto"/>
              <w:left w:val="nil"/>
              <w:bottom w:val="single" w:sz="12" w:space="0" w:color="auto"/>
              <w:right w:val="nil"/>
            </w:tcBorders>
            <w:tcMar>
              <w:top w:w="0" w:type="dxa"/>
              <w:left w:w="57" w:type="dxa"/>
              <w:bottom w:w="0" w:type="dxa"/>
              <w:right w:w="57" w:type="dxa"/>
            </w:tcMar>
            <w:vAlign w:val="bottom"/>
          </w:tcPr>
          <w:p w14:paraId="3EEF6BFB" w14:textId="7E7B5DA9" w:rsidR="0067606D" w:rsidRPr="002929E7" w:rsidRDefault="0067606D" w:rsidP="0067606D">
            <w:pPr>
              <w:pStyle w:val="TabellRader"/>
              <w:rPr>
                <w:rFonts w:cs="Arial"/>
                <w:b/>
                <w:i/>
                <w:szCs w:val="16"/>
              </w:rPr>
            </w:pPr>
            <w:r w:rsidRPr="002929E7">
              <w:rPr>
                <w:rFonts w:cs="Arial"/>
                <w:b/>
                <w:i/>
                <w:szCs w:val="16"/>
              </w:rPr>
              <w:t>-4,03</w:t>
            </w:r>
          </w:p>
        </w:tc>
      </w:tr>
      <w:tr w:rsidR="0067606D" w:rsidRPr="0022652A" w14:paraId="36062A27" w14:textId="77777777" w:rsidTr="0067606D">
        <w:tc>
          <w:tcPr>
            <w:tcW w:w="4147" w:type="dxa"/>
            <w:tcBorders>
              <w:top w:val="single" w:sz="12" w:space="0" w:color="auto"/>
              <w:left w:val="nil"/>
              <w:bottom w:val="single" w:sz="18" w:space="0" w:color="auto"/>
              <w:right w:val="nil"/>
            </w:tcBorders>
            <w:tcMar>
              <w:left w:w="0" w:type="dxa"/>
              <w:right w:w="0" w:type="dxa"/>
            </w:tcMar>
            <w:vAlign w:val="bottom"/>
          </w:tcPr>
          <w:p w14:paraId="7988A70C" w14:textId="77777777" w:rsidR="0067606D" w:rsidRPr="002929E7" w:rsidRDefault="0067606D" w:rsidP="0067606D">
            <w:pPr>
              <w:pStyle w:val="TabellSlutsumma"/>
              <w:jc w:val="left"/>
            </w:pPr>
            <w:r w:rsidRPr="002929E7">
              <w:t>Summa</w:t>
            </w:r>
          </w:p>
        </w:tc>
        <w:tc>
          <w:tcPr>
            <w:tcW w:w="1063" w:type="dxa"/>
            <w:tcBorders>
              <w:top w:val="single" w:sz="12" w:space="0" w:color="auto"/>
              <w:left w:val="nil"/>
              <w:bottom w:val="single" w:sz="18" w:space="0" w:color="auto"/>
              <w:right w:val="nil"/>
            </w:tcBorders>
            <w:vAlign w:val="bottom"/>
          </w:tcPr>
          <w:p w14:paraId="0A7D8222" w14:textId="77777777" w:rsidR="0067606D" w:rsidRPr="002929E7" w:rsidRDefault="0067606D" w:rsidP="0067606D">
            <w:pPr>
              <w:pStyle w:val="TabellSlutsumma"/>
              <w:rPr>
                <w:rFonts w:cs="Arial"/>
                <w:szCs w:val="16"/>
              </w:rPr>
            </w:pPr>
          </w:p>
        </w:tc>
        <w:tc>
          <w:tcPr>
            <w:tcW w:w="761" w:type="dxa"/>
            <w:tcBorders>
              <w:top w:val="single" w:sz="12" w:space="0" w:color="auto"/>
              <w:left w:val="nil"/>
              <w:bottom w:val="single" w:sz="18" w:space="0" w:color="auto"/>
              <w:right w:val="nil"/>
            </w:tcBorders>
            <w:vAlign w:val="bottom"/>
          </w:tcPr>
          <w:p w14:paraId="0BF605D5" w14:textId="0E7FA6C0" w:rsidR="0067606D" w:rsidRPr="002929E7" w:rsidRDefault="0067606D" w:rsidP="0067606D">
            <w:pPr>
              <w:pStyle w:val="TabellSlutsumma"/>
              <w:rPr>
                <w:rFonts w:cs="Arial"/>
                <w:szCs w:val="16"/>
              </w:rPr>
            </w:pPr>
            <w:r w:rsidRPr="002929E7">
              <w:rPr>
                <w:rFonts w:cs="Arial"/>
                <w:szCs w:val="16"/>
              </w:rPr>
              <w:t>-13,92</w:t>
            </w:r>
          </w:p>
        </w:tc>
        <w:tc>
          <w:tcPr>
            <w:tcW w:w="761" w:type="dxa"/>
            <w:tcBorders>
              <w:top w:val="single" w:sz="12" w:space="0" w:color="auto"/>
              <w:left w:val="nil"/>
              <w:bottom w:val="single" w:sz="18" w:space="0" w:color="auto"/>
              <w:right w:val="nil"/>
            </w:tcBorders>
            <w:vAlign w:val="bottom"/>
          </w:tcPr>
          <w:p w14:paraId="784A67AF" w14:textId="7B92CB6A" w:rsidR="0067606D" w:rsidRPr="002929E7" w:rsidRDefault="0067606D" w:rsidP="0067606D">
            <w:pPr>
              <w:pStyle w:val="TabellSlutsumma"/>
              <w:rPr>
                <w:rFonts w:cs="Arial"/>
                <w:szCs w:val="16"/>
              </w:rPr>
            </w:pPr>
            <w:r w:rsidRPr="002929E7">
              <w:rPr>
                <w:rFonts w:cs="Arial"/>
                <w:szCs w:val="16"/>
              </w:rPr>
              <w:t>-13,11</w:t>
            </w:r>
          </w:p>
        </w:tc>
        <w:tc>
          <w:tcPr>
            <w:tcW w:w="761" w:type="dxa"/>
            <w:tcBorders>
              <w:top w:val="single" w:sz="12" w:space="0" w:color="auto"/>
              <w:left w:val="nil"/>
              <w:bottom w:val="single" w:sz="18" w:space="0" w:color="auto"/>
              <w:right w:val="nil"/>
            </w:tcBorders>
            <w:vAlign w:val="bottom"/>
          </w:tcPr>
          <w:p w14:paraId="5978A453" w14:textId="20C887B9" w:rsidR="0067606D" w:rsidRPr="002929E7" w:rsidRDefault="0067606D" w:rsidP="0067606D">
            <w:pPr>
              <w:pStyle w:val="TabellSlutsumma"/>
              <w:rPr>
                <w:rFonts w:cs="Arial"/>
                <w:szCs w:val="16"/>
              </w:rPr>
            </w:pPr>
            <w:r w:rsidRPr="002929E7">
              <w:rPr>
                <w:rFonts w:cs="Arial"/>
                <w:szCs w:val="16"/>
              </w:rPr>
              <w:t>-17,75</w:t>
            </w:r>
          </w:p>
        </w:tc>
        <w:tc>
          <w:tcPr>
            <w:tcW w:w="761" w:type="dxa"/>
            <w:tcBorders>
              <w:top w:val="single" w:sz="12" w:space="0" w:color="auto"/>
              <w:left w:val="nil"/>
              <w:bottom w:val="single" w:sz="18" w:space="0" w:color="auto"/>
              <w:right w:val="nil"/>
            </w:tcBorders>
            <w:vAlign w:val="bottom"/>
          </w:tcPr>
          <w:p w14:paraId="0444F8D2" w14:textId="36ED4FEA" w:rsidR="0067606D" w:rsidRPr="002929E7" w:rsidRDefault="0067606D" w:rsidP="0067606D">
            <w:pPr>
              <w:pStyle w:val="TabellSlutsumma"/>
              <w:rPr>
                <w:rFonts w:cs="Arial"/>
                <w:szCs w:val="16"/>
              </w:rPr>
            </w:pPr>
            <w:r w:rsidRPr="002929E7">
              <w:rPr>
                <w:rFonts w:cs="Arial"/>
                <w:szCs w:val="16"/>
              </w:rPr>
              <w:t>-13,95</w:t>
            </w:r>
          </w:p>
        </w:tc>
        <w:tc>
          <w:tcPr>
            <w:tcW w:w="760" w:type="dxa"/>
            <w:tcBorders>
              <w:top w:val="single" w:sz="12" w:space="0" w:color="auto"/>
              <w:left w:val="nil"/>
              <w:bottom w:val="single" w:sz="18" w:space="0" w:color="auto"/>
              <w:right w:val="nil"/>
            </w:tcBorders>
            <w:tcMar>
              <w:top w:w="0" w:type="dxa"/>
              <w:left w:w="57" w:type="dxa"/>
              <w:bottom w:w="0" w:type="dxa"/>
              <w:right w:w="57" w:type="dxa"/>
            </w:tcMar>
            <w:vAlign w:val="bottom"/>
          </w:tcPr>
          <w:p w14:paraId="54C57429" w14:textId="342B07E3" w:rsidR="0067606D" w:rsidRPr="002929E7" w:rsidRDefault="0067606D" w:rsidP="0067606D">
            <w:pPr>
              <w:pStyle w:val="TabellSlutsumma"/>
              <w:rPr>
                <w:rFonts w:cs="Arial"/>
                <w:szCs w:val="16"/>
              </w:rPr>
            </w:pPr>
            <w:r w:rsidRPr="002929E7">
              <w:rPr>
                <w:rFonts w:cs="Arial"/>
                <w:szCs w:val="16"/>
              </w:rPr>
              <w:t>-14,43</w:t>
            </w:r>
          </w:p>
        </w:tc>
      </w:tr>
    </w:tbl>
    <w:p w14:paraId="258BEB2B" w14:textId="5EAC80B8" w:rsidR="0067606D" w:rsidRDefault="0067606D" w:rsidP="0067606D">
      <w:pPr>
        <w:pStyle w:val="TabellFotnot"/>
      </w:pPr>
      <w:r w:rsidRPr="00B9384D">
        <w:t>Anm.: Beloppen är avrundade och summerar inte alltid.</w:t>
      </w:r>
    </w:p>
    <w:p w14:paraId="1AD30590" w14:textId="4733C7CE" w:rsidR="0067606D" w:rsidRDefault="0067606D" w:rsidP="0067606D">
      <w:pPr>
        <w:pStyle w:val="TabellFotnot"/>
      </w:pPr>
      <w:bookmarkStart w:id="497" w:name="_Hlk18663953"/>
      <w:r w:rsidRPr="005A454F">
        <w:rPr>
          <w:vertAlign w:val="superscript"/>
        </w:rPr>
        <w:t>1</w:t>
      </w:r>
      <w:r>
        <w:t xml:space="preserve"> E</w:t>
      </w:r>
      <w:r w:rsidRPr="005A454F">
        <w:t>ffekte</w:t>
      </w:r>
      <w:r>
        <w:t>n</w:t>
      </w:r>
      <w:r w:rsidRPr="005A454F">
        <w:t xml:space="preserve"> på </w:t>
      </w:r>
      <w:r>
        <w:t xml:space="preserve">den offentliga sektorns finansiella sparande av åtgärden är </w:t>
      </w:r>
      <w:r w:rsidRPr="005A454F">
        <w:t>-0,50</w:t>
      </w:r>
      <w:r>
        <w:rPr>
          <w:rFonts w:ascii="Cambria" w:hAnsi="Cambria"/>
        </w:rPr>
        <w:t> </w:t>
      </w:r>
      <w:r>
        <w:t>miljarder kronor 2020;</w:t>
      </w:r>
      <w:r w:rsidRPr="005A454F">
        <w:t xml:space="preserve"> -0,90</w:t>
      </w:r>
      <w:r>
        <w:rPr>
          <w:rFonts w:ascii="Cambria" w:hAnsi="Cambria"/>
        </w:rPr>
        <w:t> </w:t>
      </w:r>
      <w:r>
        <w:t xml:space="preserve">miljarder kronor 2021 och </w:t>
      </w:r>
      <w:r w:rsidRPr="005A454F">
        <w:t>-1,00</w:t>
      </w:r>
      <w:r>
        <w:rPr>
          <w:rFonts w:ascii="Cambria" w:hAnsi="Cambria"/>
        </w:rPr>
        <w:t> </w:t>
      </w:r>
      <w:r>
        <w:t>miljarder kronor 2</w:t>
      </w:r>
      <w:r w:rsidRPr="005A454F">
        <w:t>022</w:t>
      </w:r>
      <w:r>
        <w:t>.</w:t>
      </w:r>
    </w:p>
    <w:bookmarkEnd w:id="497"/>
    <w:p w14:paraId="03C991AA" w14:textId="77777777" w:rsidR="0067606D" w:rsidRDefault="0067606D" w:rsidP="0067606D">
      <w:pPr>
        <w:pStyle w:val="TabellFotnot"/>
      </w:pPr>
      <w:r w:rsidRPr="00B9384D">
        <w:t>Källa: Egna beräkningar.</w:t>
      </w:r>
    </w:p>
    <w:p w14:paraId="66E5CD58" w14:textId="77777777" w:rsidR="0067606D" w:rsidRPr="007D4856" w:rsidRDefault="0067606D" w:rsidP="0067606D">
      <w:pPr>
        <w:pStyle w:val="Brdtext"/>
      </w:pPr>
    </w:p>
    <w:p w14:paraId="190397B7" w14:textId="77777777" w:rsidR="0067606D" w:rsidRDefault="0067606D" w:rsidP="0067606D">
      <w:pPr>
        <w:pStyle w:val="Brdtextmedindrag"/>
        <w:sectPr w:rsidR="0067606D" w:rsidSect="0067606D">
          <w:headerReference w:type="even" r:id="rId542"/>
          <w:headerReference w:type="default" r:id="rId543"/>
          <w:footerReference w:type="even" r:id="rId544"/>
          <w:footerReference w:type="default" r:id="rId545"/>
          <w:footerReference w:type="first" r:id="rId546"/>
          <w:type w:val="continuous"/>
          <w:pgSz w:w="11906" w:h="16838" w:code="9"/>
          <w:pgMar w:top="1304" w:right="1871" w:bottom="1531" w:left="1021" w:header="567" w:footer="1077" w:gutter="0"/>
          <w:cols w:space="720"/>
          <w:docGrid w:linePitch="360"/>
        </w:sectPr>
      </w:pPr>
    </w:p>
    <w:p w14:paraId="2512824D" w14:textId="77777777" w:rsidR="0067606D" w:rsidRDefault="0067606D">
      <w:pPr>
        <w:jc w:val="left"/>
        <w:rPr>
          <w:rFonts w:ascii="TradeGothic" w:eastAsia="Times New Roman" w:hAnsi="TradeGothic" w:cs="Times New Roman"/>
          <w:b/>
          <w:kern w:val="24"/>
          <w:sz w:val="24"/>
          <w:szCs w:val="20"/>
        </w:rPr>
      </w:pPr>
      <w:r>
        <w:br w:type="page"/>
      </w:r>
    </w:p>
    <w:p w14:paraId="07B08BDC" w14:textId="4BD42815" w:rsidR="0067606D" w:rsidRDefault="0067606D" w:rsidP="0067606D">
      <w:pPr>
        <w:pStyle w:val="Rubrik2"/>
        <w:spacing w:before="0"/>
      </w:pPr>
      <w:bookmarkStart w:id="498" w:name="_Toc19298959"/>
      <w:r>
        <w:lastRenderedPageBreak/>
        <w:t>Författningskommentar</w:t>
      </w:r>
      <w:bookmarkEnd w:id="498"/>
    </w:p>
    <w:p w14:paraId="42EEDB87" w14:textId="77777777" w:rsidR="0067606D" w:rsidRPr="000D5F18" w:rsidRDefault="0067606D" w:rsidP="0067606D">
      <w:pPr>
        <w:pStyle w:val="Rubrik3"/>
        <w:spacing w:before="0"/>
      </w:pPr>
      <w:bookmarkStart w:id="499" w:name="_Toc19298960"/>
      <w:r w:rsidRPr="000D5F18">
        <w:t>Förslaget till lag om ändring i lagen (1972:266) om skatt på annonser och reklam</w:t>
      </w:r>
      <w:bookmarkEnd w:id="499"/>
    </w:p>
    <w:p w14:paraId="4D447D38" w14:textId="7258D44E" w:rsidR="0067606D" w:rsidRPr="00F77E51" w:rsidRDefault="0067606D" w:rsidP="0067606D">
      <w:pPr>
        <w:pStyle w:val="Brdtext"/>
      </w:pPr>
      <w:r w:rsidRPr="00F77E51">
        <w:t>12 §</w:t>
      </w:r>
    </w:p>
    <w:p w14:paraId="5243F1CE" w14:textId="11A9BDF0" w:rsidR="0067606D" w:rsidRDefault="0067606D" w:rsidP="0067606D">
      <w:pPr>
        <w:pStyle w:val="Brdtext"/>
      </w:pPr>
      <w:r w:rsidRPr="000D5F18">
        <w:t>Ändringen innebär att skattesatsen sänks från 7,65</w:t>
      </w:r>
      <w:r>
        <w:t> </w:t>
      </w:r>
      <w:r w:rsidRPr="000D5F18">
        <w:t>procent till 6,9</w:t>
      </w:r>
      <w:r>
        <w:t> </w:t>
      </w:r>
      <w:r w:rsidRPr="000D5F18">
        <w:t>procent.</w:t>
      </w:r>
    </w:p>
    <w:p w14:paraId="4B9EFFA4" w14:textId="2DC2021B" w:rsidR="0067606D" w:rsidRDefault="0067606D" w:rsidP="0067606D">
      <w:pPr>
        <w:pStyle w:val="Brdtextmedindrag"/>
      </w:pPr>
    </w:p>
    <w:p w14:paraId="06D7A33F" w14:textId="702CEE72" w:rsidR="0067606D" w:rsidRPr="00F77E51" w:rsidRDefault="0067606D" w:rsidP="0067606D">
      <w:pPr>
        <w:pStyle w:val="Brdtext"/>
      </w:pPr>
      <w:r w:rsidRPr="00F77E51">
        <w:t>16 §</w:t>
      </w:r>
    </w:p>
    <w:p w14:paraId="567B521E" w14:textId="7F741AAE" w:rsidR="0067606D" w:rsidRDefault="0067606D" w:rsidP="0067606D">
      <w:pPr>
        <w:pStyle w:val="Brdtext"/>
      </w:pPr>
      <w:r w:rsidRPr="000D5F18">
        <w:t>Ändringen innebär att gränsen för redovisningsskyldighet för reklamskatt höjs från 60</w:t>
      </w:r>
      <w:r>
        <w:t> </w:t>
      </w:r>
      <w:r w:rsidRPr="000D5F18">
        <w:t>000</w:t>
      </w:r>
      <w:r>
        <w:t> </w:t>
      </w:r>
      <w:r w:rsidRPr="000D5F18">
        <w:t>kronor till 100</w:t>
      </w:r>
      <w:r>
        <w:t> </w:t>
      </w:r>
      <w:r w:rsidRPr="000D5F18">
        <w:t>000</w:t>
      </w:r>
      <w:r>
        <w:t> </w:t>
      </w:r>
      <w:r w:rsidRPr="000D5F18">
        <w:t>kronor för ett beskattningsår.</w:t>
      </w:r>
    </w:p>
    <w:p w14:paraId="747BF609" w14:textId="49EDADA7" w:rsidR="0067606D" w:rsidRDefault="0067606D" w:rsidP="0067606D">
      <w:pPr>
        <w:pStyle w:val="Rubrik4utannumrering"/>
      </w:pPr>
      <w:r w:rsidRPr="000D5F18">
        <w:t>Ikraftträdande- och övergångsbestämmelser</w:t>
      </w:r>
    </w:p>
    <w:p w14:paraId="141F41CA" w14:textId="55BB78F4" w:rsidR="0067606D" w:rsidRDefault="0067606D" w:rsidP="0067606D">
      <w:pPr>
        <w:pStyle w:val="Brdtext"/>
      </w:pPr>
      <w:r>
        <w:t xml:space="preserve">Av </w:t>
      </w:r>
      <w:r w:rsidRPr="00997874">
        <w:rPr>
          <w:i/>
        </w:rPr>
        <w:t>första punkten</w:t>
      </w:r>
      <w:r>
        <w:t xml:space="preserve"> framgår att lagen träder i kraft den 1 januari 2020. </w:t>
      </w:r>
    </w:p>
    <w:p w14:paraId="0E2B8E98" w14:textId="75FA5580" w:rsidR="0067606D" w:rsidRDefault="0067606D" w:rsidP="0067606D">
      <w:pPr>
        <w:pStyle w:val="Brdtextmedindrag"/>
      </w:pPr>
      <w:r>
        <w:t xml:space="preserve">Av </w:t>
      </w:r>
      <w:r w:rsidRPr="00997874">
        <w:rPr>
          <w:i/>
        </w:rPr>
        <w:t>andra punkten</w:t>
      </w:r>
      <w:r>
        <w:t xml:space="preserve"> framgår att äldre bestämmelser ska gälla för förhållanden som hänför sig till tiden före ikraftträdandet. Detta innebär att den tidigare skattesatsen är tillämplig på skattskyldighet som inträtt före ikraft</w:t>
      </w:r>
      <w:r>
        <w:softHyphen/>
        <w:t>trädandet.</w:t>
      </w:r>
    </w:p>
    <w:p w14:paraId="3E2BAA26" w14:textId="308F7DC2" w:rsidR="0067606D" w:rsidRPr="000D5F18" w:rsidRDefault="0067606D" w:rsidP="0067606D">
      <w:pPr>
        <w:pStyle w:val="Brdtextmedindrag"/>
      </w:pPr>
      <w:r>
        <w:t xml:space="preserve">Av </w:t>
      </w:r>
      <w:r w:rsidRPr="00997874">
        <w:rPr>
          <w:i/>
        </w:rPr>
        <w:t>tredje punkten</w:t>
      </w:r>
      <w:r>
        <w:t xml:space="preserve"> framgår att bestämmelsen i 16 § i den nya lydelsen tillämpas första gången för beskattningsår som avslutas efter den 31 december 2019. För skattskyldiga med brutet räkenskapsår innebär detta att den högre redovisningsgränsen tillämpas avseende hela beskattningsåret om detta avslutas efter den 31 december 2019.</w:t>
      </w:r>
    </w:p>
    <w:p w14:paraId="5AAA94BC" w14:textId="371D1A1D" w:rsidR="0067606D" w:rsidRDefault="0067606D" w:rsidP="0067606D">
      <w:pPr>
        <w:pStyle w:val="Rubrik3"/>
      </w:pPr>
      <w:bookmarkStart w:id="500" w:name="_Toc19298961"/>
      <w:r w:rsidRPr="00A36337">
        <w:t>Förslage</w:t>
      </w:r>
      <w:r>
        <w:t>t</w:t>
      </w:r>
      <w:r w:rsidRPr="00A36337">
        <w:t xml:space="preserve"> till lag om ändring i inkomstskattelagen (1999:1229)</w:t>
      </w:r>
      <w:bookmarkEnd w:id="500"/>
    </w:p>
    <w:p w14:paraId="43E78A8D" w14:textId="1372E8CB" w:rsidR="0067606D" w:rsidRDefault="0067606D" w:rsidP="0067606D">
      <w:pPr>
        <w:pStyle w:val="Brdtext"/>
        <w:rPr>
          <w:b/>
        </w:rPr>
      </w:pPr>
      <w:r>
        <w:rPr>
          <w:b/>
        </w:rPr>
        <w:t>62 kap.</w:t>
      </w:r>
    </w:p>
    <w:p w14:paraId="3157B634" w14:textId="485A32E1" w:rsidR="0067606D" w:rsidRPr="008E50C3" w:rsidRDefault="0067606D" w:rsidP="0067606D">
      <w:pPr>
        <w:pStyle w:val="Brdtext"/>
      </w:pPr>
      <w:r w:rsidRPr="008E50C3">
        <w:t>6 §</w:t>
      </w:r>
    </w:p>
    <w:p w14:paraId="014BAFCC" w14:textId="0CC73943" w:rsidR="0067606D" w:rsidRDefault="0067606D" w:rsidP="0067606D">
      <w:pPr>
        <w:pStyle w:val="Brdtext"/>
      </w:pPr>
      <w:r>
        <w:t xml:space="preserve">Ändringen föranleds av förslaget i </w:t>
      </w:r>
      <w:r w:rsidRPr="008C0901">
        <w:t>avsnitt</w:t>
      </w:r>
      <w:r>
        <w:t xml:space="preserve"> </w:t>
      </w:r>
      <w:r w:rsidRPr="008C0901">
        <w:t>12.4</w:t>
      </w:r>
      <w:r>
        <w:t xml:space="preserve"> om allmänt avdrag för utländska socialförsäkrings</w:t>
      </w:r>
      <w:r>
        <w:softHyphen/>
        <w:t>avgifter och skattereduktion för allmän pensions</w:t>
      </w:r>
      <w:r>
        <w:softHyphen/>
        <w:t>avgift.</w:t>
      </w:r>
    </w:p>
    <w:p w14:paraId="4FA3CE18" w14:textId="77777777" w:rsidR="0067606D" w:rsidRDefault="0067606D" w:rsidP="0067606D">
      <w:pPr>
        <w:pStyle w:val="Brdtextmedindrag"/>
      </w:pPr>
      <w:r>
        <w:t xml:space="preserve">Av paragrafen framgår under vilka förut-sättningar allmänt avdrag ska göras för obligatoriska utländska socialförsäkringsavgifter. </w:t>
      </w:r>
    </w:p>
    <w:p w14:paraId="5A265645" w14:textId="5516AF91" w:rsidR="0067606D" w:rsidRDefault="0067606D" w:rsidP="0067606D">
      <w:pPr>
        <w:pStyle w:val="Brdtextmedindrag"/>
      </w:pPr>
      <w:r>
        <w:t xml:space="preserve">I </w:t>
      </w:r>
      <w:r w:rsidRPr="005B2292">
        <w:rPr>
          <w:i/>
        </w:rPr>
        <w:t>första stycket andra punkten</w:t>
      </w:r>
      <w:r>
        <w:t xml:space="preserve"> införs en ny andra strecksats som innebär att även utländska socialförsäkringsavgifter som har betalats i överensstämmelse med rådets förordning (EEG) </w:t>
      </w:r>
      <w:r>
        <w:t>nr 1408/71 av den 14 juni 1971 om tillämpningen av systemen för social trygghet när anställda, egenföretagare eller deras familjemedlemmar flyttar inom gemenskapen ska dras av.</w:t>
      </w:r>
    </w:p>
    <w:p w14:paraId="475EBDAD" w14:textId="5CBD0BB8" w:rsidR="0067606D" w:rsidRDefault="0067606D" w:rsidP="0067606D">
      <w:pPr>
        <w:pStyle w:val="Brdtextmedindrag"/>
      </w:pPr>
      <w:r>
        <w:t>Den nya tredje strecksatsen motsvarar delvis den tidigare andra strecksatsen. Ändringen innebär att kravet på att den skattskyldige ska omfattas av en annan medlemsstats lagstiftning om social trygghet ersätts med att de utländska socialförsäkringsavgifterna har betalats i överens</w:t>
      </w:r>
      <w:r>
        <w:softHyphen/>
        <w:t>stämmelse med Europaparlamentets och rådets förordning (EG) nr 883/2004 av den 29 april 2004 om samordning av de sociala trygghetssystemen.</w:t>
      </w:r>
    </w:p>
    <w:p w14:paraId="3AF16889" w14:textId="77777777" w:rsidR="0067606D" w:rsidRPr="005B2292" w:rsidRDefault="0067606D" w:rsidP="0067606D">
      <w:pPr>
        <w:pStyle w:val="Brdtextmedindrag"/>
      </w:pPr>
    </w:p>
    <w:p w14:paraId="2774672A" w14:textId="12D7FB79" w:rsidR="0067606D" w:rsidRPr="00A36337" w:rsidRDefault="0067606D" w:rsidP="0067606D">
      <w:pPr>
        <w:pStyle w:val="Brdtext"/>
        <w:rPr>
          <w:b/>
        </w:rPr>
      </w:pPr>
      <w:r w:rsidRPr="00A36337">
        <w:rPr>
          <w:b/>
        </w:rPr>
        <w:t>63</w:t>
      </w:r>
      <w:r>
        <w:rPr>
          <w:b/>
        </w:rPr>
        <w:t> </w:t>
      </w:r>
      <w:r w:rsidRPr="00A36337">
        <w:rPr>
          <w:b/>
        </w:rPr>
        <w:t>kap.</w:t>
      </w:r>
    </w:p>
    <w:p w14:paraId="4BC0B4CE" w14:textId="4C0451A5" w:rsidR="0067606D" w:rsidRPr="008E50C3" w:rsidRDefault="0067606D" w:rsidP="0067606D">
      <w:pPr>
        <w:pStyle w:val="Brdtext"/>
      </w:pPr>
      <w:r w:rsidRPr="008E50C3">
        <w:t>3 a §</w:t>
      </w:r>
    </w:p>
    <w:p w14:paraId="74E20EE3" w14:textId="64332A6C" w:rsidR="0067606D" w:rsidRDefault="0067606D" w:rsidP="0067606D">
      <w:pPr>
        <w:pStyle w:val="Brdtext"/>
      </w:pPr>
      <w:r>
        <w:t xml:space="preserve">Paragrafen innehåller bestämmelser om beräkningen av grundavdraget för personer som vid beskattningsårets ingång har fyllt 65 år. För dessa personer uppgår grundavdraget till beloppet enligt 3 § med tillägg av ett särskilt belopp som anges för vissa inkomstintervall. </w:t>
      </w:r>
      <w:r w:rsidRPr="00551C71">
        <w:t xml:space="preserve">Ändringarna av det särskilda beloppet i olika inkomstintervall </w:t>
      </w:r>
      <w:r>
        <w:t xml:space="preserve">innebär att den beskattningsbara inkomsten och därmed skatten sänks för personer äldre än 65 år med inkomst mellan ca 210 000 och 1 400 000 kronor per år. För personer med en fastställd förvärvsinkomst som överstiger 1 400 000 kronor per år är grundavdragsbeloppet oförändrat. Ändringarna föranleds av förslaget i </w:t>
      </w:r>
      <w:r w:rsidRPr="00E87CAA">
        <w:t>avsnitt 12.2</w:t>
      </w:r>
      <w:r>
        <w:t xml:space="preserve"> om ytterligare skattesänkningar för personer över 65 år.</w:t>
      </w:r>
    </w:p>
    <w:p w14:paraId="1F89C6EE" w14:textId="0D79089F" w:rsidR="0067606D" w:rsidRDefault="0067606D" w:rsidP="0067606D">
      <w:pPr>
        <w:pStyle w:val="Brdtextmedindrag"/>
      </w:pPr>
    </w:p>
    <w:p w14:paraId="774C632C" w14:textId="44A83254" w:rsidR="0067606D" w:rsidRDefault="0067606D" w:rsidP="0067606D">
      <w:pPr>
        <w:pStyle w:val="Brdtext"/>
        <w:rPr>
          <w:b/>
        </w:rPr>
      </w:pPr>
      <w:r w:rsidRPr="00C651F8">
        <w:rPr>
          <w:b/>
        </w:rPr>
        <w:t>65</w:t>
      </w:r>
      <w:r>
        <w:rPr>
          <w:b/>
        </w:rPr>
        <w:t> </w:t>
      </w:r>
      <w:r w:rsidRPr="00C651F8">
        <w:rPr>
          <w:b/>
        </w:rPr>
        <w:t>kap.</w:t>
      </w:r>
    </w:p>
    <w:p w14:paraId="72CB6617" w14:textId="17EF37C4" w:rsidR="0067606D" w:rsidRPr="008E50C3" w:rsidRDefault="0067606D" w:rsidP="0067606D">
      <w:pPr>
        <w:pStyle w:val="Brdtext"/>
      </w:pPr>
      <w:r w:rsidRPr="008E50C3">
        <w:t>5 §</w:t>
      </w:r>
    </w:p>
    <w:p w14:paraId="2D70C72F" w14:textId="77777777" w:rsidR="0067606D" w:rsidRDefault="0067606D" w:rsidP="0067606D">
      <w:pPr>
        <w:pStyle w:val="Brdtext"/>
      </w:pPr>
      <w:r>
        <w:t>Paragrafen innehåller de grundläggande bestämmelserna om statlig inkomstskatt för fysiska personer och innehåller två skiktgränser från vilka olika skattesatser ska betalas.</w:t>
      </w:r>
    </w:p>
    <w:p w14:paraId="77435E04" w14:textId="7F773690" w:rsidR="0067606D" w:rsidRDefault="0067606D" w:rsidP="0067606D">
      <w:pPr>
        <w:pStyle w:val="Brdtextmedindrag"/>
      </w:pPr>
      <w:r>
        <w:t>Ändringen innebär att den övre skiktgränsen tas bort. Det kommer därmed endast att finnas en skiktgräns för statlig inkomstskatt.</w:t>
      </w:r>
    </w:p>
    <w:p w14:paraId="1B753690" w14:textId="57B3418E" w:rsidR="0067606D" w:rsidRDefault="0067606D" w:rsidP="0067606D">
      <w:pPr>
        <w:pStyle w:val="Brdtextmedindrag"/>
      </w:pPr>
      <w:r>
        <w:t>Ändringen föranleds av förslaget i avsnitt 12.1 om avskaffad övre skiktgräns för statlig inkomstskatt.</w:t>
      </w:r>
    </w:p>
    <w:p w14:paraId="549976C7" w14:textId="3E17486E" w:rsidR="0067606D" w:rsidRDefault="0067606D" w:rsidP="0067606D">
      <w:pPr>
        <w:pStyle w:val="Brdtextmedindrag"/>
      </w:pPr>
    </w:p>
    <w:p w14:paraId="6003E35F" w14:textId="0AFC7E14" w:rsidR="0067606D" w:rsidRPr="008E50C3" w:rsidRDefault="0067606D" w:rsidP="0067606D">
      <w:pPr>
        <w:pStyle w:val="Brdtext"/>
      </w:pPr>
      <w:r w:rsidRPr="008E50C3">
        <w:t>6 §</w:t>
      </w:r>
    </w:p>
    <w:p w14:paraId="1036A362" w14:textId="35DFA066" w:rsidR="0067606D" w:rsidRDefault="0067606D" w:rsidP="0067606D">
      <w:pPr>
        <w:pStyle w:val="Brdtext"/>
      </w:pPr>
      <w:r>
        <w:t>Paragrafen innehåller bestämmelser om statlig inkomstskatt för dödsbon och kompletterar bestämmelserna i 5 §.</w:t>
      </w:r>
    </w:p>
    <w:p w14:paraId="1E42763C" w14:textId="27F2D7D1" w:rsidR="0067606D" w:rsidRDefault="0067606D" w:rsidP="0067606D">
      <w:pPr>
        <w:pStyle w:val="Brdtextmedindrag"/>
      </w:pPr>
      <w:r>
        <w:t>Ändringen är en följd av att det som tidigare benämndes den nedre skiktgränsen ska benämnas skiktgränsen.</w:t>
      </w:r>
    </w:p>
    <w:p w14:paraId="17463E64" w14:textId="569262AE" w:rsidR="0067606D" w:rsidRPr="001A1EEB" w:rsidRDefault="0067606D" w:rsidP="0067606D">
      <w:pPr>
        <w:pStyle w:val="Brdtext"/>
        <w:rPr>
          <w:b/>
        </w:rPr>
      </w:pPr>
      <w:r w:rsidRPr="001A1EEB">
        <w:rPr>
          <w:b/>
        </w:rPr>
        <w:lastRenderedPageBreak/>
        <w:t>66</w:t>
      </w:r>
      <w:r>
        <w:rPr>
          <w:b/>
        </w:rPr>
        <w:t> </w:t>
      </w:r>
      <w:r w:rsidRPr="001A1EEB">
        <w:rPr>
          <w:b/>
        </w:rPr>
        <w:t>kap.</w:t>
      </w:r>
    </w:p>
    <w:p w14:paraId="7CD44D8E" w14:textId="73565BF5" w:rsidR="0067606D" w:rsidRPr="008E50C3" w:rsidRDefault="0067606D" w:rsidP="0067606D">
      <w:pPr>
        <w:pStyle w:val="Brdtext"/>
      </w:pPr>
      <w:r w:rsidRPr="008E50C3">
        <w:t>4 och 14 §§</w:t>
      </w:r>
    </w:p>
    <w:p w14:paraId="77B02882" w14:textId="77777777" w:rsidR="0067606D" w:rsidRDefault="0067606D" w:rsidP="0067606D">
      <w:pPr>
        <w:pStyle w:val="Brdtext"/>
      </w:pPr>
      <w:r>
        <w:t>Kapitlet innehåller bestämmelser om skatt på ackumulerad inkomst.</w:t>
      </w:r>
    </w:p>
    <w:p w14:paraId="7AC139CC" w14:textId="3C0F0108" w:rsidR="0067606D" w:rsidRPr="001A1EEB" w:rsidRDefault="0067606D" w:rsidP="0067606D">
      <w:pPr>
        <w:pStyle w:val="Brdtextmedindrag"/>
      </w:pPr>
      <w:r>
        <w:t>Ändringarna är en följd av att det som tidigare benämndes den nedre skiktgränsen ska benämnas skiktgränsen. Detta innebär inte någon ändring i sak för beskattningen av ackumulerad inkomst.</w:t>
      </w:r>
    </w:p>
    <w:p w14:paraId="1B38FB3A" w14:textId="77777777" w:rsidR="0067606D" w:rsidRDefault="0067606D" w:rsidP="0067606D">
      <w:pPr>
        <w:pStyle w:val="Brdtextmedindrag"/>
      </w:pPr>
    </w:p>
    <w:p w14:paraId="00985F82" w14:textId="3E1D5485" w:rsidR="0067606D" w:rsidRPr="005B2292" w:rsidRDefault="0067606D" w:rsidP="0067606D">
      <w:pPr>
        <w:pStyle w:val="Brdtext"/>
        <w:rPr>
          <w:b/>
        </w:rPr>
      </w:pPr>
      <w:r w:rsidRPr="005B2292">
        <w:rPr>
          <w:b/>
        </w:rPr>
        <w:t>67 kap.</w:t>
      </w:r>
    </w:p>
    <w:p w14:paraId="3EFACBB3" w14:textId="0C3397B9" w:rsidR="0067606D" w:rsidRPr="008E50C3" w:rsidRDefault="0067606D" w:rsidP="0067606D">
      <w:pPr>
        <w:pStyle w:val="Brdtext"/>
      </w:pPr>
      <w:r w:rsidRPr="008E50C3">
        <w:t>4 §</w:t>
      </w:r>
    </w:p>
    <w:p w14:paraId="5D98C97B" w14:textId="144C58DA" w:rsidR="0067606D" w:rsidRDefault="0067606D" w:rsidP="0067606D">
      <w:pPr>
        <w:pStyle w:val="Brdtext"/>
      </w:pPr>
      <w:r>
        <w:t xml:space="preserve">Ändringarna föranleds av förslaget i </w:t>
      </w:r>
      <w:r w:rsidRPr="008C0901">
        <w:t xml:space="preserve">avsnitt </w:t>
      </w:r>
      <w:r>
        <w:t>12.4 om allmänt avdrag för utländska socialförsäk</w:t>
      </w:r>
      <w:r>
        <w:softHyphen/>
        <w:t>ringsavgifter och skattereduktion för allmän pensionsavgift.</w:t>
      </w:r>
    </w:p>
    <w:p w14:paraId="497660A1" w14:textId="77777777" w:rsidR="0067606D" w:rsidRDefault="0067606D" w:rsidP="0067606D">
      <w:pPr>
        <w:pStyle w:val="Brdtextmedindrag"/>
      </w:pPr>
      <w:r>
        <w:t xml:space="preserve">Av </w:t>
      </w:r>
      <w:r w:rsidRPr="005B2292">
        <w:rPr>
          <w:i/>
        </w:rPr>
        <w:t>första stycket</w:t>
      </w:r>
      <w:r>
        <w:t xml:space="preserve"> framgår att skattereduktion ska göras för allmän pensionsavgift enligt lagen (1994:1744) om allmän pensionsavgift som avser beskattningsåret. </w:t>
      </w:r>
    </w:p>
    <w:p w14:paraId="5D65DE5F" w14:textId="3EB54C5C" w:rsidR="0067606D" w:rsidRDefault="0067606D" w:rsidP="0067606D">
      <w:pPr>
        <w:pStyle w:val="Brdtextmedindrag"/>
      </w:pPr>
      <w:r w:rsidRPr="005B2292">
        <w:rPr>
          <w:i/>
        </w:rPr>
        <w:t>Andra stycket</w:t>
      </w:r>
      <w:r>
        <w:t xml:space="preserve"> är nytt. Av det framgår att för den som har sådan inkomst av annat förvärvsarbete som avses i 59 kap. socialförsäkringsbalken och själv ska betala allmän pensionsavgift, krävs för rätt till skattereduktion att allmän pensionsavgift har betalats inom den tid som anges i 62 kap. 17 § tredje stycket skatteförfarandelagen (2011:1244), förkortad SFL. </w:t>
      </w:r>
    </w:p>
    <w:p w14:paraId="32503BD8" w14:textId="4C3F2B1B" w:rsidR="0067606D" w:rsidRDefault="0067606D" w:rsidP="0067606D">
      <w:pPr>
        <w:pStyle w:val="Brdtextmedindrag"/>
      </w:pPr>
      <w:r>
        <w:t xml:space="preserve">Av 59 kap. socialförsäkringsbalken framgår vad som avses med inkomst av annat förvärvsarbete, exempelvis uppräknas inkomst av en sådan näringsverksamhet som enligt 2 kap. 23 § inkomstskattelagen (1999:1229) utgör aktiv näringsverksamhet. Om den fysiska personen själv ska betala allmän pensionsavgift krävs för rätt till skattereduktion att allmän pensionsavgift har betalats inom den tid som anges i 62 kap. 17 § tredje stycket SFL. Det innebär att den som har inkomst av annat förvärvsarbete och inte har betalat allmän pensionsavgift inte har rätt till skattereduktion för den obetalda delen. Betalning av allmän pensionsavgift ska göras före utgången av juni månad andra året efter beskattningsåret eller, om avgifterna beslutas på annat sätt än genom ett beslut om slutlig skatt, före utgången av den fjärde månaden efter den månad då skatten beslutades. Eftersom betalning av allmän pensionsavgift inte behöver vara gjord när Skatteverket fattar beslut om slutlig skatt ska Skatteverket göra skattereduktion för debiterad allmän pensionsavgift när beslut om slutlig skatt fattas. Om det vid avstämning efter den tidpunkt då allmän pensionsavgift ska vara betald framgår att avgiften inte är betald ska Skatteverket i det </w:t>
      </w:r>
      <w:r>
        <w:t>omprövningsbeslut som avser beslut att inte ta ut obetald allmän pensionsavgift också besluta om att skattereduktion inte ska göras för obetald allmän pensionsavgift.</w:t>
      </w:r>
    </w:p>
    <w:p w14:paraId="51506A98" w14:textId="51F29ECD" w:rsidR="0067606D" w:rsidRDefault="0067606D" w:rsidP="0067606D">
      <w:pPr>
        <w:pStyle w:val="Brdtextmedindrag"/>
      </w:pPr>
    </w:p>
    <w:p w14:paraId="55CDCE93" w14:textId="3F9FD7C3" w:rsidR="0067606D" w:rsidRPr="008E50C3" w:rsidRDefault="0067606D" w:rsidP="0067606D">
      <w:pPr>
        <w:pStyle w:val="Brdtext"/>
      </w:pPr>
      <w:r w:rsidRPr="008E50C3">
        <w:t>15 a §</w:t>
      </w:r>
    </w:p>
    <w:p w14:paraId="081C4B3B" w14:textId="33D0F2DD" w:rsidR="0067606D" w:rsidRDefault="0067606D" w:rsidP="0067606D">
      <w:pPr>
        <w:pStyle w:val="Brdtext"/>
      </w:pPr>
      <w:r w:rsidRPr="00AA57D8">
        <w:t xml:space="preserve">Ändringarna föranleds av förslaget i </w:t>
      </w:r>
      <w:r w:rsidRPr="00995339">
        <w:t>avsnitt 12.3</w:t>
      </w:r>
      <w:r w:rsidRPr="00AA57D8">
        <w:t xml:space="preserve"> om </w:t>
      </w:r>
      <w:r>
        <w:t xml:space="preserve">krav på elektronisk betalning för rätt till rut- och rotavdrag. </w:t>
      </w:r>
    </w:p>
    <w:p w14:paraId="537ACAB9" w14:textId="25C15B9D" w:rsidR="0067606D" w:rsidRDefault="0067606D" w:rsidP="0067606D">
      <w:pPr>
        <w:pStyle w:val="Brdtextmedindrag"/>
      </w:pPr>
      <w:r>
        <w:t>I paragrafen, som är ny, införs ett krav på att det utförda hushållsarbetet ska ha betalats elektroniskt för rätt till skattereduktion. Kravet omfattar skattereduktion i de fall när utföraren är godkänd för F-skatt, eller om hushållsarbetet har utförts utomlands, ett intyg som visar att utföraren genomgår motsvarande kontroll i sitt hemland som den som är godkänd för F-skatt. En sådan utförare får enligt 6 § lagen (2009:194) om förfarandet vid skattereduktion för hushålls</w:t>
      </w:r>
      <w:r>
        <w:softHyphen/>
        <w:t>arbete begära utbetalning från Skatteverket om köparen inte har betalat hela utgiften för hushållsarbetet.</w:t>
      </w:r>
    </w:p>
    <w:p w14:paraId="28BFF593" w14:textId="1F2D8D84" w:rsidR="0067606D" w:rsidRDefault="0067606D" w:rsidP="0067606D">
      <w:pPr>
        <w:pStyle w:val="Brdtextmedindrag"/>
      </w:pPr>
      <w:r>
        <w:t>Betalningen ska anses ha skett elektroniskt endast om den har förmedlats av en betaltjänst</w:t>
      </w:r>
      <w:r>
        <w:softHyphen/>
        <w:t>leverantör enligt lagen (2010:751) om betal</w:t>
      </w:r>
      <w:r>
        <w:softHyphen/>
        <w:t xml:space="preserve">tjänster och innehåller uppgifter om avsändare, mottagare, belopp och tidpunkt. Exempel på en sådan elektronisk betalning är en betalning med inbetalningskort, kontokort, BankID och Swish. </w:t>
      </w:r>
    </w:p>
    <w:p w14:paraId="673CBE20" w14:textId="77777777" w:rsidR="0067606D" w:rsidRDefault="0067606D" w:rsidP="0067606D">
      <w:pPr>
        <w:pStyle w:val="Brdtextmedindrag"/>
      </w:pPr>
      <w:r>
        <w:t xml:space="preserve">Andra stycket har utformats i enlighet med förslag från </w:t>
      </w:r>
      <w:r w:rsidRPr="00AA57D8">
        <w:rPr>
          <w:i/>
        </w:rPr>
        <w:t>Lagrådet.</w:t>
      </w:r>
    </w:p>
    <w:p w14:paraId="38A1B9F5" w14:textId="77777777" w:rsidR="0067606D" w:rsidRDefault="0067606D" w:rsidP="0067606D">
      <w:pPr>
        <w:pStyle w:val="Rubrik4utannumrering"/>
      </w:pPr>
      <w:r>
        <w:t>Ikraftträdande- och övergångsbestämmelser</w:t>
      </w:r>
    </w:p>
    <w:p w14:paraId="2F67C34C" w14:textId="6CDFF193" w:rsidR="0067606D" w:rsidRDefault="0067606D" w:rsidP="0067606D">
      <w:pPr>
        <w:pStyle w:val="Brdtext"/>
      </w:pPr>
      <w:r>
        <w:t xml:space="preserve">Av </w:t>
      </w:r>
      <w:r w:rsidRPr="00A36337">
        <w:rPr>
          <w:rStyle w:val="Rubrik5utannumreringChar"/>
        </w:rPr>
        <w:t>första punkten</w:t>
      </w:r>
      <w:r>
        <w:t xml:space="preserve"> framgår att lagen träder i kraft den 1 januari 2020. </w:t>
      </w:r>
    </w:p>
    <w:p w14:paraId="15C31C35" w14:textId="09928A58" w:rsidR="0067606D" w:rsidRDefault="0067606D" w:rsidP="0067606D">
      <w:pPr>
        <w:pStyle w:val="Brdtextmedindrag"/>
      </w:pPr>
      <w:r w:rsidRPr="005B2292">
        <w:t xml:space="preserve">Av </w:t>
      </w:r>
      <w:r w:rsidRPr="005B2292">
        <w:rPr>
          <w:i/>
        </w:rPr>
        <w:t>andra punkten</w:t>
      </w:r>
      <w:r w:rsidRPr="005B2292">
        <w:t xml:space="preserve"> framgår att 62</w:t>
      </w:r>
      <w:r>
        <w:t> </w:t>
      </w:r>
      <w:r w:rsidRPr="005B2292">
        <w:t>kap. 6</w:t>
      </w:r>
      <w:r>
        <w:t> </w:t>
      </w:r>
      <w:r w:rsidRPr="005B2292">
        <w:t>§, 63</w:t>
      </w:r>
      <w:r>
        <w:t> </w:t>
      </w:r>
      <w:r w:rsidRPr="005B2292">
        <w:t>kap. 3</w:t>
      </w:r>
      <w:r>
        <w:t> </w:t>
      </w:r>
      <w:r w:rsidRPr="005B2292">
        <w:t>a</w:t>
      </w:r>
      <w:r>
        <w:t> </w:t>
      </w:r>
      <w:r w:rsidRPr="005B2292">
        <w:t>§</w:t>
      </w:r>
      <w:r>
        <w:t>, 65 kap 5 och 6 §§, 66 kap. 4 och 14 §§</w:t>
      </w:r>
      <w:r w:rsidRPr="005B2292">
        <w:t xml:space="preserve"> och 67</w:t>
      </w:r>
      <w:r>
        <w:t> </w:t>
      </w:r>
      <w:r w:rsidRPr="005B2292">
        <w:t>kap. 4</w:t>
      </w:r>
      <w:r>
        <w:t> </w:t>
      </w:r>
      <w:r w:rsidRPr="005B2292">
        <w:t>§ tillämpas första gången på beskattningsår som börjar efter den 31</w:t>
      </w:r>
      <w:r>
        <w:t> </w:t>
      </w:r>
      <w:r w:rsidRPr="005B2292">
        <w:t>december 201</w:t>
      </w:r>
      <w:r>
        <w:t>9</w:t>
      </w:r>
      <w:r w:rsidRPr="005B2292">
        <w:t>.</w:t>
      </w:r>
    </w:p>
    <w:p w14:paraId="6CC61472" w14:textId="514EECC8" w:rsidR="007D751E" w:rsidRDefault="0067606D" w:rsidP="0067606D">
      <w:pPr>
        <w:pStyle w:val="Brdtextmedindrag"/>
      </w:pPr>
      <w:r>
        <w:t xml:space="preserve">Av </w:t>
      </w:r>
      <w:r w:rsidRPr="008A3C40">
        <w:rPr>
          <w:i/>
        </w:rPr>
        <w:t>tredje punkten</w:t>
      </w:r>
      <w:r>
        <w:rPr>
          <w:i/>
        </w:rPr>
        <w:t xml:space="preserve"> </w:t>
      </w:r>
      <w:r>
        <w:t>framgår att 67 kap. 15 a § tillämpas första gången på begäran om utbetalning som avser arbete som har betalats av köparen efter ikraftträdandet.</w:t>
      </w:r>
    </w:p>
    <w:p w14:paraId="7072F04A" w14:textId="29F70E0A" w:rsidR="007D751E" w:rsidRPr="00BC4B19" w:rsidRDefault="0067606D" w:rsidP="0067606D">
      <w:pPr>
        <w:pStyle w:val="Brdtextmedindrag"/>
        <w:sectPr w:rsidR="007D751E" w:rsidRPr="00BC4B19" w:rsidSect="00724AC2">
          <w:headerReference w:type="even" r:id="rId547"/>
          <w:headerReference w:type="default" r:id="rId548"/>
          <w:footerReference w:type="even" r:id="rId549"/>
          <w:footerReference w:type="default" r:id="rId550"/>
          <w:footerReference w:type="first" r:id="rId551"/>
          <w:type w:val="continuous"/>
          <w:pgSz w:w="11906" w:h="16838" w:code="9"/>
          <w:pgMar w:top="1304" w:right="1871" w:bottom="1531" w:left="1021" w:header="567" w:footer="1077" w:gutter="0"/>
          <w:cols w:num="2" w:space="340"/>
          <w:docGrid w:linePitch="360"/>
        </w:sectPr>
      </w:pPr>
      <w:r>
        <w:t xml:space="preserve"> </w:t>
      </w:r>
    </w:p>
    <w:p w14:paraId="54EDCB89" w14:textId="0500CA17" w:rsidR="0067606D" w:rsidRPr="005B3A28" w:rsidRDefault="00757DA4" w:rsidP="0067606D">
      <w:pPr>
        <w:pStyle w:val="Brdtext"/>
        <w:spacing w:before="720" w:after="190"/>
        <w:ind w:left="1701" w:right="1077"/>
        <w:jc w:val="left"/>
        <w:rPr>
          <w:sz w:val="32"/>
          <w:szCs w:val="32"/>
        </w:rPr>
      </w:pPr>
      <w:sdt>
        <w:sdtPr>
          <w:rPr>
            <w:sz w:val="32"/>
            <w:szCs w:val="32"/>
          </w:rPr>
          <w:alias w:val="departementsNamn"/>
          <w:tag w:val="departementsNamn"/>
          <w:id w:val="-922954262"/>
          <w:lock w:val="sdtContentLocked"/>
          <w:dataBinding w:prefixMappings="xmlns:ns0='http://rkdhs/mallar/budget/BP Del 1/BP Del 1.xsd'" w:xpath="/ns0:dokumentvärden[1]/ns0:departementsnamn[1]" w:storeItemID="{05362479-D7DD-42A6-9715-445895EE037E}"/>
          <w:text/>
        </w:sdtPr>
        <w:sdtEndPr/>
        <w:sdtContent>
          <w:r w:rsidR="0067606D">
            <w:rPr>
              <w:sz w:val="32"/>
              <w:szCs w:val="32"/>
            </w:rPr>
            <w:t>Finansdepartementet</w:t>
          </w:r>
        </w:sdtContent>
      </w:sdt>
    </w:p>
    <w:p w14:paraId="41A61CA3" w14:textId="3A4C1A1F" w:rsidR="0067606D" w:rsidRPr="00B544B3" w:rsidRDefault="0067606D" w:rsidP="0067606D">
      <w:pPr>
        <w:pStyle w:val="Rubrikprotokollsutdrag"/>
        <w:spacing w:before="0" w:line="260" w:lineRule="exact"/>
        <w:jc w:val="both"/>
        <w:rPr>
          <w:rFonts w:ascii="OrigGarmnd BT" w:hAnsi="OrigGarmnd BT"/>
          <w:spacing w:val="0"/>
          <w:sz w:val="22"/>
          <w:szCs w:val="22"/>
        </w:rPr>
      </w:pPr>
      <w:bookmarkStart w:id="501" w:name="_Toc19286082"/>
      <w:r w:rsidRPr="00B544B3">
        <w:rPr>
          <w:rFonts w:ascii="OrigGarmnd BT" w:hAnsi="OrigGarmnd BT"/>
          <w:spacing w:val="0"/>
          <w:sz w:val="22"/>
          <w:szCs w:val="22"/>
        </w:rPr>
        <w:t>Utdrag ur protokoll</w:t>
      </w:r>
      <w:r>
        <w:rPr>
          <w:rFonts w:ascii="OrigGarmnd BT" w:hAnsi="OrigGarmnd BT"/>
          <w:spacing w:val="0"/>
          <w:sz w:val="22"/>
          <w:szCs w:val="22"/>
        </w:rPr>
        <w:t xml:space="preserve"> </w:t>
      </w:r>
      <w:r w:rsidRPr="00B544B3">
        <w:rPr>
          <w:rFonts w:ascii="OrigGarmnd BT" w:hAnsi="OrigGarmnd BT"/>
          <w:spacing w:val="0"/>
          <w:sz w:val="22"/>
          <w:szCs w:val="22"/>
        </w:rPr>
        <w:t xml:space="preserve">vid regeringssammanträde </w:t>
      </w:r>
      <w:sdt>
        <w:sdtPr>
          <w:rPr>
            <w:rFonts w:ascii="OrigGarmnd BT" w:hAnsi="OrigGarmnd BT"/>
            <w:spacing w:val="0"/>
            <w:sz w:val="22"/>
            <w:szCs w:val="22"/>
          </w:rPr>
          <w:alias w:val="Datum"/>
          <w:tag w:val="Datum"/>
          <w:id w:val="-622230347"/>
          <w:date w:fullDate="2019-09-13T00:00:00Z">
            <w:dateFormat w:val="'den' d MMMM yyyy"/>
            <w:lid w:val="sv-SE"/>
            <w:storeMappedDataAs w:val="dateTime"/>
            <w:calendar w:val="gregorian"/>
          </w:date>
        </w:sdtPr>
        <w:sdtEndPr/>
        <w:sdtContent>
          <w:r>
            <w:rPr>
              <w:rFonts w:ascii="OrigGarmnd BT" w:hAnsi="OrigGarmnd BT"/>
              <w:spacing w:val="0"/>
              <w:sz w:val="22"/>
              <w:szCs w:val="22"/>
            </w:rPr>
            <w:t>den 13 september 2019</w:t>
          </w:r>
        </w:sdtContent>
      </w:sdt>
      <w:bookmarkEnd w:id="501"/>
    </w:p>
    <w:p w14:paraId="1CA57933" w14:textId="7E848E24" w:rsidR="0067606D" w:rsidRDefault="0067606D" w:rsidP="0067606D">
      <w:pPr>
        <w:pStyle w:val="Brdtext"/>
        <w:spacing w:before="800" w:line="240" w:lineRule="auto"/>
        <w:ind w:left="1701" w:right="1077"/>
        <w:jc w:val="left"/>
        <w:rPr>
          <w:spacing w:val="0"/>
        </w:rPr>
      </w:pPr>
      <w:r w:rsidRPr="006C380D">
        <w:rPr>
          <w:b/>
          <w:spacing w:val="0"/>
        </w:rPr>
        <w:t>Närvarande:</w:t>
      </w:r>
      <w:r w:rsidRPr="00D73BB4">
        <w:rPr>
          <w:spacing w:val="0"/>
        </w:rPr>
        <w:t xml:space="preserve"> </w:t>
      </w:r>
      <w:sdt>
        <w:sdtPr>
          <w:rPr>
            <w:spacing w:val="0"/>
          </w:rPr>
          <w:alias w:val="Narvarande"/>
          <w:tag w:val="Narvarande"/>
          <w:id w:val="1112468226"/>
          <w:lock w:val="sdtLocked"/>
          <w:dataBinding w:prefixMappings="xmlns:ns0='http://rkdhs/mallar/budget/BP Del 1/BP Del 1.xsd'" w:xpath="/ns0:dokumentvärden[1]/ns0:närvarande[1]" w:storeItemID="{05362479-D7DD-42A6-9715-445895EE037E}"/>
          <w:text w:multiLine="1"/>
        </w:sdtPr>
        <w:sdtEndPr/>
        <w:sdtContent>
          <w:r w:rsidR="00A60C40">
            <w:rPr>
              <w:spacing w:val="0"/>
            </w:rPr>
            <w:t>statsminister Löfven</w:t>
          </w:r>
          <w:r w:rsidR="003C1352">
            <w:rPr>
              <w:spacing w:val="0"/>
            </w:rPr>
            <w:t>, ordförande,</w:t>
          </w:r>
          <w:r w:rsidR="00A60C40">
            <w:rPr>
              <w:spacing w:val="0"/>
            </w:rPr>
            <w:t xml:space="preserve"> och statsråden </w:t>
          </w:r>
          <w:r w:rsidR="003C1352">
            <w:rPr>
              <w:spacing w:val="0"/>
            </w:rPr>
            <w:t>J</w:t>
          </w:r>
          <w:r w:rsidR="00A60C40">
            <w:rPr>
              <w:spacing w:val="0"/>
            </w:rPr>
            <w:t xml:space="preserve">ohansson, Baylan, Bolund, Damberg, Shekarabi, Ygeman, Eriksson, Linde, Ekström, Eneroth, Dahlgren, Lindhagen, </w:t>
          </w:r>
          <w:r w:rsidR="003C1352">
            <w:rPr>
              <w:spacing w:val="0"/>
            </w:rPr>
            <w:t>Hallberg, Nordmark</w:t>
          </w:r>
        </w:sdtContent>
      </w:sdt>
    </w:p>
    <w:p w14:paraId="13276728" w14:textId="14C4F4C1" w:rsidR="0067606D" w:rsidRPr="008E3D27" w:rsidRDefault="0067606D" w:rsidP="0067606D">
      <w:pPr>
        <w:pStyle w:val="Brdtext"/>
        <w:spacing w:before="520" w:line="240" w:lineRule="auto"/>
        <w:ind w:left="1701" w:right="1077"/>
        <w:jc w:val="left"/>
        <w:rPr>
          <w:b/>
          <w:spacing w:val="0"/>
        </w:rPr>
      </w:pPr>
      <w:r w:rsidRPr="008E3D27">
        <w:rPr>
          <w:b/>
          <w:spacing w:val="0"/>
        </w:rPr>
        <w:t xml:space="preserve">Föredragande: </w:t>
      </w:r>
      <w:sdt>
        <w:sdtPr>
          <w:rPr>
            <w:spacing w:val="0"/>
          </w:rPr>
          <w:alias w:val="Foredragande"/>
          <w:tag w:val="Foredragande"/>
          <w:id w:val="443356696"/>
          <w:lock w:val="sdtLocked"/>
          <w:dataBinding w:prefixMappings="xmlns:ns0='http://rkdhs/mallar/budget/BP Del 1/BP Del 1.xsd'" w:xpath="/ns0:dokumentvärden[1]/ns0:föredragande[1]" w:storeItemID="{05362479-D7DD-42A6-9715-445895EE037E}"/>
          <w:text w:multiLine="1"/>
        </w:sdtPr>
        <w:sdtEndPr/>
        <w:sdtContent>
          <w:r w:rsidR="00A60C40">
            <w:rPr>
              <w:spacing w:val="0"/>
            </w:rPr>
            <w:t>statsminister Löfven och statsråden Johansson, Baylan, Bolund, Damberg, Shekarabi, Ygeman, Eriksson, Linde, Ekström, Eneroth, Dahlgren, Lindhagen,</w:t>
          </w:r>
          <w:r w:rsidR="003C1352">
            <w:rPr>
              <w:spacing w:val="0"/>
            </w:rPr>
            <w:t xml:space="preserve"> Hallberg, Nordmark</w:t>
          </w:r>
          <w:r w:rsidR="00A60C40">
            <w:rPr>
              <w:spacing w:val="0"/>
            </w:rPr>
            <w:br/>
          </w:r>
        </w:sdtContent>
      </w:sdt>
    </w:p>
    <w:p w14:paraId="69AD23E6" w14:textId="77777777" w:rsidR="0067606D" w:rsidRPr="004F3A5F" w:rsidRDefault="0067606D" w:rsidP="0067606D">
      <w:pPr>
        <w:pStyle w:val="Brdtext"/>
        <w:spacing w:before="520" w:after="240" w:line="240" w:lineRule="auto"/>
        <w:ind w:left="1701" w:right="1077"/>
        <w:jc w:val="left"/>
        <w:rPr>
          <w:spacing w:val="0"/>
          <w:u w:val="single"/>
        </w:rPr>
      </w:pPr>
      <w:r w:rsidRPr="004F3A5F">
        <w:rPr>
          <w:spacing w:val="0"/>
          <w:u w:val="single"/>
        </w:rPr>
        <w:t>                         </w:t>
      </w:r>
    </w:p>
    <w:p w14:paraId="32471B80" w14:textId="2F24DF12" w:rsidR="0067606D" w:rsidRPr="00DA0521" w:rsidRDefault="0067606D" w:rsidP="0067606D">
      <w:pPr>
        <w:pStyle w:val="Brdtext"/>
        <w:spacing w:line="240" w:lineRule="auto"/>
        <w:ind w:left="1701" w:right="1077"/>
        <w:jc w:val="left"/>
        <w:rPr>
          <w:spacing w:val="0"/>
        </w:rPr>
      </w:pPr>
      <w:r w:rsidRPr="00DA0521">
        <w:rPr>
          <w:spacing w:val="0"/>
        </w:rPr>
        <w:t xml:space="preserve">Regeringen beslutar proposition </w:t>
      </w:r>
      <w:sdt>
        <w:sdtPr>
          <w:rPr>
            <w:spacing w:val="0"/>
          </w:rPr>
          <w:alias w:val="Nummer"/>
          <w:tag w:val="Nummer"/>
          <w:id w:val="-258906899"/>
          <w:lock w:val="sdtContentLocked"/>
          <w:dataBinding w:prefixMappings="xmlns:ns0='http://rkdhs/mallar/budget/BP Del 1/BP Del 1.xsd'" w:xpath="/ns0:dokumentvärden[1]/ns0:dokumentnummer[1]" w:storeItemID="{05362479-D7DD-42A6-9715-445895EE037E}"/>
          <w:text/>
        </w:sdtPr>
        <w:sdtEndPr/>
        <w:sdtContent>
          <w:r>
            <w:rPr>
              <w:spacing w:val="0"/>
            </w:rPr>
            <w:t>2019/20:1</w:t>
          </w:r>
        </w:sdtContent>
      </w:sdt>
    </w:p>
    <w:p w14:paraId="6CF6DB62" w14:textId="0999E47F" w:rsidR="0067606D" w:rsidRDefault="0067606D" w:rsidP="0067606D">
      <w:pPr>
        <w:pStyle w:val="Brdtext"/>
        <w:spacing w:line="240" w:lineRule="auto"/>
        <w:ind w:left="1701" w:right="1077"/>
        <w:jc w:val="left"/>
        <w:rPr>
          <w:spacing w:val="0"/>
        </w:rPr>
      </w:pPr>
      <w:r>
        <w:rPr>
          <w:spacing w:val="0"/>
        </w:rPr>
        <w:t xml:space="preserve">Budgetpropositionen för </w:t>
      </w:r>
      <w:sdt>
        <w:sdtPr>
          <w:rPr>
            <w:spacing w:val="0"/>
          </w:rPr>
          <w:alias w:val="Årtal"/>
          <w:tag w:val="Årtal"/>
          <w:id w:val="770130812"/>
          <w:lock w:val="sdtContentLocked"/>
          <w:dataBinding w:prefixMappings="xmlns:ns0='http://rkdhs/mallar/budget/BP Del 1/BP Del 1.xsd'" w:xpath="/ns0:dokumentvärden[1]/ns0:årtal[1]" w:storeItemID="{05362479-D7DD-42A6-9715-445895EE037E}"/>
          <w:text/>
        </w:sdtPr>
        <w:sdtEndPr/>
        <w:sdtContent>
          <w:r>
            <w:rPr>
              <w:spacing w:val="0"/>
            </w:rPr>
            <w:t>2020</w:t>
          </w:r>
        </w:sdtContent>
      </w:sdt>
    </w:p>
    <w:p w14:paraId="554B2F4B" w14:textId="77777777" w:rsidR="0067606D" w:rsidRPr="005B6F71" w:rsidRDefault="0067606D" w:rsidP="0067606D">
      <w:pPr>
        <w:pStyle w:val="Brdtext"/>
        <w:spacing w:line="240" w:lineRule="auto"/>
        <w:ind w:left="1701" w:right="1077"/>
        <w:jc w:val="left"/>
        <w:rPr>
          <w:spacing w:val="0"/>
        </w:rPr>
      </w:pPr>
    </w:p>
    <w:p w14:paraId="40623147" w14:textId="77777777" w:rsidR="0067606D" w:rsidRDefault="0067606D" w:rsidP="0067606D">
      <w:pPr>
        <w:pStyle w:val="Brdtext"/>
      </w:pPr>
    </w:p>
    <w:p w14:paraId="12095340" w14:textId="77777777" w:rsidR="0067606D" w:rsidRDefault="0067606D" w:rsidP="0067606D">
      <w:pPr>
        <w:pStyle w:val="Brdtextmedindrag"/>
        <w:sectPr w:rsidR="0067606D" w:rsidSect="0067606D">
          <w:headerReference w:type="even" r:id="rId552"/>
          <w:headerReference w:type="default" r:id="rId553"/>
          <w:footerReference w:type="even" r:id="rId554"/>
          <w:footerReference w:type="default" r:id="rId555"/>
          <w:headerReference w:type="first" r:id="rId556"/>
          <w:footerReference w:type="first" r:id="rId557"/>
          <w:type w:val="oddPage"/>
          <w:pgSz w:w="11906" w:h="16838" w:code="9"/>
          <w:pgMar w:top="1134" w:right="1871" w:bottom="1531" w:left="1021" w:header="567" w:footer="1077" w:gutter="0"/>
          <w:cols w:space="340"/>
          <w:titlePg/>
          <w:docGrid w:linePitch="360"/>
        </w:sectPr>
      </w:pPr>
    </w:p>
    <w:p w14:paraId="0ACB8BA8" w14:textId="77777777" w:rsidR="0067606D" w:rsidRDefault="0067606D" w:rsidP="0067606D">
      <w:pPr>
        <w:pStyle w:val="Brdtext"/>
      </w:pPr>
    </w:p>
    <w:p w14:paraId="3DB9517F" w14:textId="77777777" w:rsidR="007D751E" w:rsidRPr="00BC4B19" w:rsidRDefault="007D751E" w:rsidP="00BC4B19">
      <w:pPr>
        <w:pStyle w:val="Brdtextmedindrag"/>
      </w:pPr>
    </w:p>
    <w:sectPr w:rsidR="007D751E" w:rsidRPr="00BC4B19" w:rsidSect="00724AC2">
      <w:headerReference w:type="even" r:id="rId558"/>
      <w:headerReference w:type="default" r:id="rId559"/>
      <w:footerReference w:type="even" r:id="rId560"/>
      <w:footerReference w:type="default" r:id="rId561"/>
      <w:footerReference w:type="first" r:id="rId562"/>
      <w:type w:val="continuous"/>
      <w:pgSz w:w="11906" w:h="16838" w:code="9"/>
      <w:pgMar w:top="1304" w:right="1871" w:bottom="1531" w:left="1021" w:header="567" w:footer="1077" w:gutter="0"/>
      <w:cols w:num="2" w:space="34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1557F27E" w14:textId="77777777" w:rsidR="00EC3CCA" w:rsidRDefault="00EC3CCA" w:rsidP="0078411F">
      <w:pPr>
        <w:spacing w:line="240" w:lineRule="auto"/>
      </w:pPr>
      <w:r>
        <w:separator/>
      </w:r>
    </w:p>
  </w:endnote>
  <w:endnote w:type="continuationSeparator" w:id="0">
    <w:p w14:paraId="63700B67" w14:textId="77777777" w:rsidR="00EC3CCA" w:rsidRDefault="00EC3CCA" w:rsidP="0078411F">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OrigGarmnd BT">
    <w:panose1 w:val="02020602050306020403"/>
    <w:charset w:val="00"/>
    <w:family w:val="roman"/>
    <w:pitch w:val="variable"/>
    <w:sig w:usb0="00000087" w:usb1="00000000" w:usb2="00000000" w:usb3="00000000" w:csb0="0000001B" w:csb1="00000000"/>
  </w:font>
  <w:font w:name="Times New Roman">
    <w:panose1 w:val="02020603050405020304"/>
    <w:charset w:val="00"/>
    <w:family w:val="roman"/>
    <w:pitch w:val="variable"/>
    <w:sig w:usb0="E0002EFF" w:usb1="C000785B" w:usb2="00000009" w:usb3="00000000" w:csb0="000001FF" w:csb1="00000000"/>
  </w:font>
  <w:font w:name="TradeGothic">
    <w:panose1 w:val="00000400000000000000"/>
    <w:charset w:val="00"/>
    <w:family w:val="auto"/>
    <w:pitch w:val="variable"/>
    <w:sig w:usb0="00000003" w:usb1="00000000" w:usb2="00000000" w:usb3="00000000" w:csb0="00000001" w:csb1="00000000"/>
  </w:font>
  <w:font w:name="Calibri">
    <w:panose1 w:val="020F0502020204030204"/>
    <w:charset w:val="00"/>
    <w:family w:val="swiss"/>
    <w:pitch w:val="variable"/>
    <w:sig w:usb0="E0002EFF" w:usb1="C000247B" w:usb2="00000009" w:usb3="00000000" w:csb0="000001FF"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Trade Gothic LT Std Cn">
    <w:panose1 w:val="00000506000000000000"/>
    <w:charset w:val="00"/>
    <w:family w:val="modern"/>
    <w:notTrueType/>
    <w:pitch w:val="variable"/>
    <w:sig w:usb0="800000AF" w:usb1="4000204A" w:usb2="00000000" w:usb3="00000000" w:csb0="00000001"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4D0266"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1160A7"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71FC1B" w14:textId="77777777" w:rsidR="00EC3CCA" w:rsidRDefault="00EC3CCA" w:rsidP="004E7393">
    <w:pPr>
      <w:pStyle w:val="Sidfot"/>
      <w:jc w:val="right"/>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2AEBC8"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392236"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E0E215" w14:textId="77777777" w:rsidR="00EC3CCA" w:rsidRDefault="00EC3CCA" w:rsidP="004E7393">
    <w:pPr>
      <w:pStyle w:val="Sidfot"/>
      <w:jc w:val="right"/>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415F28"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C78E2E"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98F6BC" w14:textId="77777777" w:rsidR="00EC3CCA" w:rsidRDefault="00EC3CCA" w:rsidP="004E7393">
    <w:pPr>
      <w:pStyle w:val="Sidfot"/>
      <w:jc w:val="right"/>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756517"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1EEC2A"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51B3D9" w14:textId="77777777" w:rsidR="00EC3CCA" w:rsidRDefault="00EC3CCA" w:rsidP="004E7393">
    <w:pPr>
      <w:pStyle w:val="Sidfot"/>
      <w:jc w:val="right"/>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B40CFF"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59F79E"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111D28" w14:textId="77777777" w:rsidR="00EC3CCA" w:rsidRDefault="00EC3CCA" w:rsidP="004E7393">
    <w:pPr>
      <w:pStyle w:val="Sidfot"/>
      <w:jc w:val="right"/>
    </w:pP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857403"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01E273"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321427" w14:textId="77777777" w:rsidR="00EC3CCA" w:rsidRDefault="00EC3CCA" w:rsidP="004E7393">
    <w:pPr>
      <w:pStyle w:val="Sidfot"/>
      <w:jc w:val="right"/>
    </w:pP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7E63EF"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9C715A"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7FFFCF" w14:textId="77777777" w:rsidR="00EC3CCA" w:rsidRDefault="00EC3CCA" w:rsidP="004E7393">
    <w:pPr>
      <w:pStyle w:val="Sidfot"/>
      <w:jc w:val="right"/>
    </w:pP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C936E6"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843550"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C3652A" w14:textId="77777777" w:rsidR="00EC3CCA" w:rsidRDefault="00EC3CCA" w:rsidP="004E7393">
    <w:pPr>
      <w:pStyle w:val="Sidfot"/>
      <w:jc w:val="right"/>
    </w:pP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2A3338"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1530B5"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D205EE" w14:textId="77777777" w:rsidR="00EC3CCA" w:rsidRDefault="00EC3CCA" w:rsidP="004E7393">
    <w:pPr>
      <w:pStyle w:val="Sidfot"/>
      <w:jc w:val="right"/>
    </w:pP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B6B607"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71780D"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65FAF2" w14:textId="77777777" w:rsidR="00EC3CCA" w:rsidRDefault="00EC3CCA" w:rsidP="004E7393">
    <w:pPr>
      <w:pStyle w:val="Sidfot"/>
      <w:jc w:val="right"/>
    </w:pP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4D93FC"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6F825D"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52066D" w14:textId="77777777" w:rsidR="00EC3CCA" w:rsidRDefault="00EC3CCA" w:rsidP="004E7393">
    <w:pPr>
      <w:pStyle w:val="Sidfot"/>
      <w:jc w:val="right"/>
    </w:pP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F6F44F"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C638DF"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B65DEF" w14:textId="77777777" w:rsidR="00EC3CCA" w:rsidRDefault="00EC3CCA" w:rsidP="004E7393">
    <w:pPr>
      <w:pStyle w:val="Sidfot"/>
      <w:jc w:val="right"/>
    </w:pP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DA7E40"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4B169F"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A127FD" w14:textId="77777777" w:rsidR="00EC3CCA" w:rsidRDefault="00EC3CCA" w:rsidP="004E7393">
    <w:pPr>
      <w:pStyle w:val="Sidfot"/>
      <w:jc w:val="right"/>
    </w:pP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30CBDB"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B982ED"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5F772A" w14:textId="77777777" w:rsidR="00EC3CCA" w:rsidRDefault="00EC3CCA" w:rsidP="004E7393">
    <w:pPr>
      <w:pStyle w:val="Sidfot"/>
      <w:jc w:val="right"/>
    </w:pP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E41CD5"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B94169"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D6B1DA" w14:textId="77777777" w:rsidR="00EC3CCA" w:rsidRDefault="00EC3CCA" w:rsidP="004E7393">
    <w:pPr>
      <w:pStyle w:val="Sidfot"/>
      <w:jc w:val="right"/>
    </w:pP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183118"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1D7FBC"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550885" w14:textId="77777777" w:rsidR="00EC3CCA" w:rsidRDefault="00EC3CCA" w:rsidP="004E7393">
    <w:pPr>
      <w:pStyle w:val="Sidfot"/>
      <w:jc w:val="right"/>
    </w:pP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74BD94"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A784F2"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E27F80" w14:textId="77777777" w:rsidR="00EC3CCA" w:rsidRDefault="00EC3CCA" w:rsidP="004E7393">
    <w:pPr>
      <w:pStyle w:val="Sidfot"/>
      <w:jc w:val="right"/>
    </w:pP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5A9C21"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DBFD42"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BF1749" w14:textId="77777777" w:rsidR="00EC3CCA" w:rsidRDefault="00EC3CCA" w:rsidP="004E7393">
    <w:pPr>
      <w:pStyle w:val="Sidfot"/>
      <w:jc w:val="right"/>
    </w:pP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36152E"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00E6D6"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0297F3" w14:textId="77777777" w:rsidR="00EC3CCA" w:rsidRDefault="00EC3CCA" w:rsidP="004E7393">
    <w:pPr>
      <w:pStyle w:val="Sidfot"/>
      <w:jc w:val="right"/>
    </w:pP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663481"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5DDFEC"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C9647E" w14:textId="77777777" w:rsidR="00EC3CCA" w:rsidRDefault="00EC3CCA" w:rsidP="004E7393">
    <w:pPr>
      <w:pStyle w:val="Sidfot"/>
      <w:jc w:val="right"/>
    </w:pP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B553EC"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8DD796"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4B506E" w14:textId="77777777" w:rsidR="00EC3CCA" w:rsidRDefault="00EC3CCA" w:rsidP="004E7393">
    <w:pPr>
      <w:pStyle w:val="Sidfot"/>
      <w:jc w:val="right"/>
    </w:pP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B713DE"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830B41"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6AC728" w14:textId="77777777" w:rsidR="00EC3CCA" w:rsidRDefault="00EC3CCA" w:rsidP="004E7393">
    <w:pPr>
      <w:pStyle w:val="Sidfot"/>
      <w:jc w:val="right"/>
    </w:pP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32837A"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F9B7A7"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471B18" w14:textId="77777777" w:rsidR="00EC3CCA" w:rsidRDefault="00EC3CCA" w:rsidP="004E7393">
    <w:pPr>
      <w:pStyle w:val="Sidfot"/>
      <w:jc w:val="right"/>
    </w:pPr>
  </w:p>
</w:ftr>
</file>

<file path=word/footer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8B6DAB"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75A2AF"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0C2D3B" w14:textId="77777777" w:rsidR="00EC3CCA" w:rsidRDefault="00EC3CCA" w:rsidP="004E7393">
    <w:pPr>
      <w:pStyle w:val="Sidfot"/>
      <w:jc w:val="right"/>
    </w:pPr>
  </w:p>
</w:ftr>
</file>

<file path=word/footer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B2051B"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D85CDB"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D81F36" w14:textId="77777777" w:rsidR="00EC3CCA" w:rsidRDefault="00EC3CCA" w:rsidP="004E7393">
    <w:pPr>
      <w:pStyle w:val="Sidfot"/>
      <w:jc w:val="right"/>
    </w:pPr>
  </w:p>
</w:ftr>
</file>

<file path=word/footer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9C6847"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E8AB05"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BE2FA6" w14:textId="77777777" w:rsidR="00EC3CCA" w:rsidRDefault="00EC3CCA" w:rsidP="004E7393">
    <w:pPr>
      <w:pStyle w:val="Sidfot"/>
      <w:jc w:val="right"/>
    </w:pPr>
  </w:p>
</w:ftr>
</file>

<file path=word/footer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68C77F"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C2BADB"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CC5B89" w14:textId="77777777" w:rsidR="00EC3CCA" w:rsidRDefault="00EC3CCA" w:rsidP="004E7393">
    <w:pPr>
      <w:pStyle w:val="Sidfot"/>
      <w:jc w:val="right"/>
    </w:pPr>
  </w:p>
</w:ftr>
</file>

<file path=word/footer8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28F30D"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8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5B83E0"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8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199F1C" w14:textId="77777777" w:rsidR="00EC3CCA" w:rsidRDefault="00EC3CCA" w:rsidP="004E7393">
    <w:pPr>
      <w:pStyle w:val="Sidfot"/>
      <w:jc w:val="right"/>
    </w:pPr>
  </w:p>
</w:ftr>
</file>

<file path=word/footer8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33D0A9"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8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1CD5C1"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8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5F974A" w14:textId="77777777" w:rsidR="00EC3CCA" w:rsidRDefault="00EC3CCA" w:rsidP="004E7393">
    <w:pPr>
      <w:pStyle w:val="Sidfot"/>
      <w:jc w:val="right"/>
    </w:pPr>
  </w:p>
</w:ftr>
</file>

<file path=word/footer8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25FD98"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8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24AE68"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9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50F51B" w14:textId="77777777" w:rsidR="00EC3CCA" w:rsidRDefault="00EC3CCA" w:rsidP="004E7393">
    <w:pPr>
      <w:pStyle w:val="Sidfot"/>
      <w:jc w:val="right"/>
    </w:pPr>
  </w:p>
</w:ftr>
</file>

<file path=word/footer9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D1AB08"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9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E3CDCA"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9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D436E4" w14:textId="77777777" w:rsidR="00EC3CCA" w:rsidRDefault="00EC3CCA" w:rsidP="004E7393">
    <w:pPr>
      <w:pStyle w:val="Sidfot"/>
      <w:jc w:val="right"/>
    </w:pPr>
  </w:p>
</w:ftr>
</file>

<file path=word/footer9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FDD6F1"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9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6CD162"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9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D9DF63" w14:textId="77777777" w:rsidR="00EC3CCA" w:rsidRDefault="00EC3CCA" w:rsidP="004E7393">
    <w:pPr>
      <w:pStyle w:val="Sidfot"/>
      <w:jc w:val="right"/>
    </w:pPr>
  </w:p>
</w:ftr>
</file>

<file path=word/footer9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03D201"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9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5BE41F"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9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D00B64" w14:textId="77777777" w:rsidR="00EC3CCA" w:rsidRDefault="00EC3CCA" w:rsidP="004E7393">
    <w:pPr>
      <w:pStyle w:val="Sidfot"/>
      <w:jc w:val="right"/>
    </w:pPr>
  </w:p>
</w:ftr>
</file>

<file path=word/footer10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D70E67"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0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697AEC"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0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5CF311" w14:textId="77777777" w:rsidR="00EC3CCA" w:rsidRDefault="00EC3CCA" w:rsidP="004E7393">
    <w:pPr>
      <w:pStyle w:val="Sidfot"/>
      <w:jc w:val="right"/>
    </w:pPr>
  </w:p>
</w:ftr>
</file>

<file path=word/footer10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C0C4D0"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0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B2E675"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0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6DAC4A" w14:textId="77777777" w:rsidR="00EC3CCA" w:rsidRDefault="00EC3CCA" w:rsidP="004E7393">
    <w:pPr>
      <w:pStyle w:val="Sidfot"/>
      <w:jc w:val="right"/>
    </w:pPr>
  </w:p>
</w:ftr>
</file>

<file path=word/footer10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D44EE3"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0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D75C87"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0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C6CB3C" w14:textId="77777777" w:rsidR="00EC3CCA" w:rsidRDefault="00EC3CCA" w:rsidP="004E7393">
    <w:pPr>
      <w:pStyle w:val="Sidfot"/>
      <w:jc w:val="right"/>
    </w:pPr>
  </w:p>
</w:ftr>
</file>

<file path=word/footer10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AEF08D"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41B363"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BB8CFC" w14:textId="77777777" w:rsidR="00EC3CCA" w:rsidRDefault="00EC3CCA" w:rsidP="004E7393">
    <w:pPr>
      <w:pStyle w:val="Sidfot"/>
      <w:jc w:val="right"/>
    </w:pPr>
  </w:p>
</w:ftr>
</file>

<file path=word/footer1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96892B"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A320B8"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0F6FAF" w14:textId="77777777" w:rsidR="00EC3CCA" w:rsidRDefault="00EC3CCA" w:rsidP="004E7393">
    <w:pPr>
      <w:pStyle w:val="Sidfot"/>
      <w:jc w:val="right"/>
    </w:pPr>
  </w:p>
</w:ftr>
</file>

<file path=word/footer1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BD0C7E"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BD7372"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402DBB" w14:textId="77777777" w:rsidR="00EC3CCA" w:rsidRDefault="00EC3CCA" w:rsidP="004E7393">
    <w:pPr>
      <w:pStyle w:val="Sidfot"/>
      <w:jc w:val="right"/>
    </w:pPr>
  </w:p>
</w:ftr>
</file>

<file path=word/footer1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F46958"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87EB31"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D2AA50" w14:textId="77777777" w:rsidR="00EC3CCA" w:rsidRDefault="00EC3CCA" w:rsidP="004E7393">
    <w:pPr>
      <w:pStyle w:val="Sidfot"/>
      <w:jc w:val="right"/>
    </w:pPr>
  </w:p>
</w:ftr>
</file>

<file path=word/footer1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AC8186"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475169"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93568C" w14:textId="77777777" w:rsidR="00EC3CCA" w:rsidRDefault="00EC3CCA" w:rsidP="004E7393">
    <w:pPr>
      <w:pStyle w:val="Sidfot"/>
      <w:jc w:val="right"/>
    </w:pPr>
  </w:p>
</w:ftr>
</file>

<file path=word/footer1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99333E"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A3CFF6"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CE3847" w14:textId="77777777" w:rsidR="00EC3CCA" w:rsidRDefault="00EC3CCA" w:rsidP="004E7393">
    <w:pPr>
      <w:pStyle w:val="Sidfot"/>
      <w:jc w:val="right"/>
    </w:pPr>
  </w:p>
</w:ftr>
</file>

<file path=word/footer1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DC2F0E"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B0C02C"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E5E4E3" w14:textId="77777777" w:rsidR="00EC3CCA" w:rsidRDefault="00EC3CCA" w:rsidP="004E7393">
    <w:pPr>
      <w:pStyle w:val="Sidfot"/>
      <w:jc w:val="right"/>
    </w:pPr>
  </w:p>
</w:ftr>
</file>

<file path=word/footer1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1656D7"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99E58F"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8908E0" w14:textId="77777777" w:rsidR="00EC3CCA" w:rsidRDefault="00EC3CCA" w:rsidP="004E7393">
    <w:pPr>
      <w:pStyle w:val="Sidfot"/>
      <w:jc w:val="right"/>
    </w:pPr>
  </w:p>
</w:ftr>
</file>

<file path=word/footer1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264B50"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940323"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4A6190" w14:textId="77777777" w:rsidR="00EC3CCA" w:rsidRDefault="00EC3CCA" w:rsidP="004E7393">
    <w:pPr>
      <w:pStyle w:val="Sidfot"/>
      <w:jc w:val="right"/>
    </w:pPr>
  </w:p>
</w:ftr>
</file>

<file path=word/footer1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3E7259"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F2D615"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60F343" w14:textId="77777777" w:rsidR="00EC3CCA" w:rsidRDefault="00EC3CCA" w:rsidP="004E7393">
    <w:pPr>
      <w:pStyle w:val="Sidfot"/>
      <w:jc w:val="right"/>
    </w:pPr>
  </w:p>
</w:ftr>
</file>

<file path=word/footer1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54B8F0"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2451A6"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54E868" w14:textId="77777777" w:rsidR="00EC3CCA" w:rsidRDefault="00EC3CCA" w:rsidP="004E7393">
    <w:pPr>
      <w:pStyle w:val="Sidfot"/>
      <w:jc w:val="right"/>
    </w:pPr>
  </w:p>
</w:ftr>
</file>

<file path=word/footer1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917651"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6DCA72"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4C7D04" w14:textId="77777777" w:rsidR="00EC3CCA" w:rsidRDefault="00EC3CCA" w:rsidP="004E7393">
    <w:pPr>
      <w:pStyle w:val="Sidfot"/>
      <w:jc w:val="right"/>
    </w:pPr>
  </w:p>
</w:ftr>
</file>

<file path=word/footer1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AB9FB1"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CEEFC4"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3AE2E7" w14:textId="77777777" w:rsidR="00EC3CCA" w:rsidRDefault="00EC3CCA" w:rsidP="004E7393">
    <w:pPr>
      <w:pStyle w:val="Sidfot"/>
      <w:jc w:val="right"/>
    </w:pPr>
  </w:p>
</w:ftr>
</file>

<file path=word/footer1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251B9C"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35F56B"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95959B" w14:textId="77777777" w:rsidR="00EC3CCA" w:rsidRDefault="00EC3CCA" w:rsidP="004E7393">
    <w:pPr>
      <w:pStyle w:val="Sidfot"/>
      <w:jc w:val="right"/>
    </w:pPr>
  </w:p>
</w:ftr>
</file>

<file path=word/footer1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3B749F"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495737"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E6E229" w14:textId="77777777" w:rsidR="00EC3CCA" w:rsidRDefault="00EC3CCA" w:rsidP="004E7393">
    <w:pPr>
      <w:pStyle w:val="Sidfot"/>
      <w:jc w:val="right"/>
    </w:pPr>
  </w:p>
</w:ftr>
</file>

<file path=word/footer1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650A8C"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6FD069"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AC09ED" w14:textId="77777777" w:rsidR="00EC3CCA" w:rsidRDefault="00EC3CCA" w:rsidP="004E7393">
    <w:pPr>
      <w:pStyle w:val="Sidfot"/>
      <w:jc w:val="right"/>
    </w:pPr>
  </w:p>
</w:ftr>
</file>

<file path=word/footer1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9A772A"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ABB307"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F14A4D" w14:textId="77777777" w:rsidR="00EC3CCA" w:rsidRDefault="00EC3CCA" w:rsidP="004E7393">
    <w:pPr>
      <w:pStyle w:val="Sidfot"/>
      <w:jc w:val="right"/>
    </w:pPr>
  </w:p>
</w:ftr>
</file>

<file path=word/footer1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C8A172"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213C48"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C3F63F" w14:textId="77777777" w:rsidR="00EC3CCA" w:rsidRDefault="00EC3CCA" w:rsidP="004E7393">
    <w:pPr>
      <w:pStyle w:val="Sidfot"/>
      <w:jc w:val="right"/>
    </w:pPr>
  </w:p>
</w:ftr>
</file>

<file path=word/footer1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FE0CC9"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0FA088"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95C66E" w14:textId="77777777" w:rsidR="00EC3CCA" w:rsidRDefault="00EC3CCA" w:rsidP="004E7393">
    <w:pPr>
      <w:pStyle w:val="Sidfot"/>
      <w:jc w:val="right"/>
    </w:pPr>
  </w:p>
</w:ftr>
</file>

<file path=word/footer1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8649F3"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AE693A"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688A5E" w14:textId="77777777" w:rsidR="00EC3CCA" w:rsidRDefault="00EC3CCA" w:rsidP="004E7393">
    <w:pPr>
      <w:pStyle w:val="Sidfot"/>
      <w:jc w:val="right"/>
    </w:pPr>
  </w:p>
</w:ftr>
</file>

<file path=word/footer1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889D03"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DB18BC"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0954D6" w14:textId="77777777" w:rsidR="00EC3CCA" w:rsidRDefault="00EC3CCA" w:rsidP="004E7393">
    <w:pPr>
      <w:pStyle w:val="Sidfot"/>
      <w:jc w:val="right"/>
    </w:pPr>
  </w:p>
</w:ftr>
</file>

<file path=word/footer1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F59958"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B871C1"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05B106" w14:textId="77777777" w:rsidR="00EC3CCA" w:rsidRDefault="00EC3CCA" w:rsidP="004E7393">
    <w:pPr>
      <w:pStyle w:val="Sidfot"/>
      <w:jc w:val="right"/>
    </w:pPr>
  </w:p>
</w:ftr>
</file>

<file path=word/footer1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DA0784"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03F0E2"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3F4697" w14:textId="77777777" w:rsidR="00EC3CCA" w:rsidRDefault="00EC3CCA" w:rsidP="004E7393">
    <w:pPr>
      <w:pStyle w:val="Sidfot"/>
      <w:jc w:val="right"/>
    </w:pPr>
  </w:p>
</w:ftr>
</file>

<file path=word/footer1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58CC61"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FFA649"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B3A698" w14:textId="77777777" w:rsidR="00EC3CCA" w:rsidRDefault="00EC3CCA" w:rsidP="004E7393">
    <w:pPr>
      <w:pStyle w:val="Sidfot"/>
      <w:jc w:val="right"/>
    </w:pPr>
  </w:p>
</w:ftr>
</file>

<file path=word/footer1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679F42"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8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C68554"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8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4E4E8D" w14:textId="77777777" w:rsidR="00EC3CCA" w:rsidRDefault="00EC3CCA" w:rsidP="004E7393">
    <w:pPr>
      <w:pStyle w:val="Sidfot"/>
      <w:jc w:val="right"/>
    </w:pPr>
  </w:p>
</w:ftr>
</file>

<file path=word/footer18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09FAFD"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8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8FD89F"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8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EF5EB5" w14:textId="77777777" w:rsidR="00EC3CCA" w:rsidRDefault="00EC3CCA" w:rsidP="004E7393">
    <w:pPr>
      <w:pStyle w:val="Sidfot"/>
      <w:jc w:val="right"/>
    </w:pPr>
  </w:p>
</w:ftr>
</file>

<file path=word/footer18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F6F364"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8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9913CB"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8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E4BE32" w14:textId="77777777" w:rsidR="00EC3CCA" w:rsidRDefault="00EC3CCA" w:rsidP="004E7393">
    <w:pPr>
      <w:pStyle w:val="Sidfot"/>
      <w:jc w:val="right"/>
    </w:pPr>
  </w:p>
</w:ftr>
</file>

<file path=word/footer19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369DD28"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9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3F0952"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9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724D17" w14:textId="77777777" w:rsidR="00EC3CCA" w:rsidRDefault="00EC3CCA" w:rsidP="004E7393">
    <w:pPr>
      <w:pStyle w:val="Sidfot"/>
      <w:jc w:val="right"/>
    </w:pPr>
  </w:p>
</w:ftr>
</file>

<file path=word/footer19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E02440"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9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7EF5A8"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9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544BDE" w14:textId="77777777" w:rsidR="00EC3CCA" w:rsidRDefault="00EC3CCA" w:rsidP="004E7393">
    <w:pPr>
      <w:pStyle w:val="Sidfot"/>
      <w:jc w:val="right"/>
    </w:pPr>
  </w:p>
</w:ftr>
</file>

<file path=word/footer19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E61F1C"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19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C035F4"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19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EDD16A" w14:textId="77777777" w:rsidR="00EC3CCA" w:rsidRDefault="00EC3CCA" w:rsidP="004E7393">
    <w:pPr>
      <w:pStyle w:val="Sidfot"/>
      <w:jc w:val="right"/>
    </w:pPr>
  </w:p>
</w:ftr>
</file>

<file path=word/footer19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277326"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0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D98246"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0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3C6608" w14:textId="77777777" w:rsidR="00EC3CCA" w:rsidRDefault="00EC3CCA" w:rsidP="004E7393">
    <w:pPr>
      <w:pStyle w:val="Sidfot"/>
      <w:jc w:val="right"/>
    </w:pPr>
  </w:p>
</w:ftr>
</file>

<file path=word/footer20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EEE371"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0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DCC5D7"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0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153E94" w14:textId="77777777" w:rsidR="00EC3CCA" w:rsidRDefault="00EC3CCA" w:rsidP="004E7393">
    <w:pPr>
      <w:pStyle w:val="Sidfot"/>
      <w:jc w:val="right"/>
    </w:pPr>
  </w:p>
</w:ftr>
</file>

<file path=word/footer20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473241"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0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C6F9BC"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0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F11C90" w14:textId="77777777" w:rsidR="00EC3CCA" w:rsidRDefault="00EC3CCA" w:rsidP="004E7393">
    <w:pPr>
      <w:pStyle w:val="Sidfot"/>
      <w:jc w:val="right"/>
    </w:pPr>
  </w:p>
</w:ftr>
</file>

<file path=word/footer20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5FE18C"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0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75B67C"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26DEE1" w14:textId="77777777" w:rsidR="00EC3CCA" w:rsidRDefault="00EC3CCA" w:rsidP="004E7393">
    <w:pPr>
      <w:pStyle w:val="Sidfot"/>
      <w:jc w:val="right"/>
    </w:pPr>
  </w:p>
</w:ftr>
</file>

<file path=word/footer2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842C6A"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2DE616"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194E1C" w14:textId="77777777" w:rsidR="00EC3CCA" w:rsidRDefault="00EC3CCA" w:rsidP="004E7393">
    <w:pPr>
      <w:pStyle w:val="Sidfot"/>
      <w:jc w:val="right"/>
    </w:pPr>
  </w:p>
</w:ftr>
</file>

<file path=word/footer2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729DA3"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825E62"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04CD71" w14:textId="77777777" w:rsidR="00EC3CCA" w:rsidRDefault="00EC3CCA" w:rsidP="004E7393">
    <w:pPr>
      <w:pStyle w:val="Sidfot"/>
      <w:jc w:val="right"/>
    </w:pPr>
  </w:p>
</w:ftr>
</file>

<file path=word/footer2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FB85AD"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A65195"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27B902" w14:textId="77777777" w:rsidR="00EC3CCA" w:rsidRDefault="00EC3CCA" w:rsidP="004E7393">
    <w:pPr>
      <w:pStyle w:val="Sidfot"/>
      <w:jc w:val="right"/>
    </w:pPr>
  </w:p>
</w:ftr>
</file>

<file path=word/footer2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4D5F49"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3338E0"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4D9242" w14:textId="77777777" w:rsidR="00EC3CCA" w:rsidRDefault="00EC3CCA" w:rsidP="004E7393">
    <w:pPr>
      <w:pStyle w:val="Sidfot"/>
      <w:jc w:val="right"/>
    </w:pPr>
  </w:p>
</w:ftr>
</file>

<file path=word/footer2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67313B"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40E558"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E8778A" w14:textId="77777777" w:rsidR="00EC3CCA" w:rsidRDefault="00EC3CCA" w:rsidP="004E7393">
    <w:pPr>
      <w:pStyle w:val="Sidfot"/>
      <w:jc w:val="right"/>
    </w:pPr>
  </w:p>
</w:ftr>
</file>

<file path=word/footer2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F9B3D6"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2CB699"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AF84D7" w14:textId="77777777" w:rsidR="00EC3CCA" w:rsidRDefault="00EC3CCA" w:rsidP="004E7393">
    <w:pPr>
      <w:pStyle w:val="Sidfot"/>
      <w:jc w:val="right"/>
    </w:pPr>
  </w:p>
</w:ftr>
</file>

<file path=word/footer2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CC81C1"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DFBFFD"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12E425" w14:textId="77777777" w:rsidR="00EC3CCA" w:rsidRDefault="00EC3CCA" w:rsidP="004E7393">
    <w:pPr>
      <w:pStyle w:val="Sidfot"/>
      <w:jc w:val="right"/>
    </w:pPr>
  </w:p>
</w:ftr>
</file>

<file path=word/footer2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0B0D10"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A7D973F"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86B0E0" w14:textId="77777777" w:rsidR="00EC3CCA" w:rsidRDefault="00EC3CCA" w:rsidP="004E7393">
    <w:pPr>
      <w:pStyle w:val="Sidfot"/>
      <w:jc w:val="right"/>
    </w:pPr>
  </w:p>
</w:ftr>
</file>

<file path=word/footer2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D98093"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D47887"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121A08" w14:textId="77777777" w:rsidR="00EC3CCA" w:rsidRDefault="00EC3CCA" w:rsidP="004E7393">
    <w:pPr>
      <w:pStyle w:val="Sidfot"/>
      <w:jc w:val="right"/>
    </w:pPr>
  </w:p>
</w:ftr>
</file>

<file path=word/footer2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19E54F"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49AEB9"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95AED50" w14:textId="77777777" w:rsidR="00EC3CCA" w:rsidRDefault="00EC3CCA" w:rsidP="004E7393">
    <w:pPr>
      <w:pStyle w:val="Sidfot"/>
      <w:jc w:val="right"/>
    </w:pPr>
  </w:p>
</w:ftr>
</file>

<file path=word/footer2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0307AC"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F34CDB"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B88134" w14:textId="77777777" w:rsidR="00EC3CCA" w:rsidRDefault="00EC3CCA" w:rsidP="004E7393">
    <w:pPr>
      <w:pStyle w:val="Sidfot"/>
      <w:jc w:val="right"/>
    </w:pPr>
  </w:p>
</w:ftr>
</file>

<file path=word/footer2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18E335"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21D21D"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AC0D451" w14:textId="77777777" w:rsidR="00EC3CCA" w:rsidRDefault="00EC3CCA" w:rsidP="004E7393">
    <w:pPr>
      <w:pStyle w:val="Sidfot"/>
      <w:jc w:val="right"/>
    </w:pPr>
  </w:p>
</w:ftr>
</file>

<file path=word/footer2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2DE18B"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84E0E8"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F79F64" w14:textId="77777777" w:rsidR="00EC3CCA" w:rsidRDefault="00EC3CCA" w:rsidP="004E7393">
    <w:pPr>
      <w:pStyle w:val="Sidfot"/>
      <w:jc w:val="right"/>
    </w:pPr>
  </w:p>
</w:ftr>
</file>

<file path=word/footer2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B0F9AE"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DF7B4F"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86B76C" w14:textId="77777777" w:rsidR="00EC3CCA" w:rsidRDefault="00EC3CCA" w:rsidP="004E7393">
    <w:pPr>
      <w:pStyle w:val="Sidfot"/>
      <w:jc w:val="right"/>
    </w:pPr>
  </w:p>
</w:ftr>
</file>

<file path=word/footer2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961228"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19B69C"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51A4D1" w14:textId="77777777" w:rsidR="00EC3CCA" w:rsidRDefault="00EC3CCA" w:rsidP="004E7393">
    <w:pPr>
      <w:pStyle w:val="Sidfot"/>
      <w:jc w:val="right"/>
    </w:pPr>
  </w:p>
</w:ftr>
</file>

<file path=word/footer2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F021D8"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225E66"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642072" w14:textId="77777777" w:rsidR="00EC3CCA" w:rsidRDefault="00EC3CCA" w:rsidP="004E7393">
    <w:pPr>
      <w:pStyle w:val="Sidfot"/>
      <w:jc w:val="right"/>
    </w:pPr>
  </w:p>
</w:ftr>
</file>

<file path=word/footer2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CA3D18"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35857E"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41C702" w14:textId="77777777" w:rsidR="00EC3CCA" w:rsidRDefault="00EC3CCA" w:rsidP="004E7393">
    <w:pPr>
      <w:pStyle w:val="Sidfot"/>
      <w:jc w:val="right"/>
    </w:pPr>
  </w:p>
</w:ftr>
</file>

<file path=word/footer2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718047"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C15485"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3F658A" w14:textId="77777777" w:rsidR="00EC3CCA" w:rsidRDefault="00EC3CCA" w:rsidP="004E7393">
    <w:pPr>
      <w:pStyle w:val="Sidfot"/>
      <w:jc w:val="right"/>
    </w:pPr>
  </w:p>
</w:ftr>
</file>

<file path=word/footer2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ACCAA7"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CD1F79"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5EC26F" w14:textId="77777777" w:rsidR="00EC3CCA" w:rsidRDefault="00EC3CCA" w:rsidP="004E7393">
    <w:pPr>
      <w:pStyle w:val="Sidfot"/>
      <w:jc w:val="right"/>
    </w:pPr>
  </w:p>
</w:ftr>
</file>

<file path=word/footer2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BCAB02"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C4AFDD"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1DAFFE" w14:textId="77777777" w:rsidR="00EC3CCA" w:rsidRDefault="00EC3CCA" w:rsidP="004E7393">
    <w:pPr>
      <w:pStyle w:val="Sidfot"/>
      <w:jc w:val="right"/>
    </w:pPr>
  </w:p>
</w:ftr>
</file>

<file path=word/footer2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EEC9E2"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C4774A"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688970" w14:textId="77777777" w:rsidR="00EC3CCA" w:rsidRDefault="00EC3CCA" w:rsidP="004E7393">
    <w:pPr>
      <w:pStyle w:val="Sidfot"/>
      <w:jc w:val="right"/>
    </w:pPr>
  </w:p>
</w:ftr>
</file>

<file path=word/footer2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6BCF7E"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FD7BB7"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82F114" w14:textId="77777777" w:rsidR="00EC3CCA" w:rsidRDefault="00EC3CCA" w:rsidP="004E7393">
    <w:pPr>
      <w:pStyle w:val="Sidfot"/>
      <w:jc w:val="right"/>
    </w:pPr>
  </w:p>
</w:ftr>
</file>

<file path=word/footer2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6F2ACF"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AD5F72B"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57029B" w14:textId="77777777" w:rsidR="00EC3CCA" w:rsidRDefault="00EC3CCA" w:rsidP="004E7393">
    <w:pPr>
      <w:pStyle w:val="Sidfot"/>
      <w:jc w:val="right"/>
    </w:pPr>
  </w:p>
</w:ftr>
</file>

<file path=word/footer2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5EF90E"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AAEA53"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8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D1D3C5" w14:textId="77777777" w:rsidR="00EC3CCA" w:rsidRDefault="00EC3CCA" w:rsidP="004E7393">
    <w:pPr>
      <w:pStyle w:val="Sidfot"/>
      <w:jc w:val="right"/>
    </w:pPr>
  </w:p>
</w:ftr>
</file>

<file path=word/footer28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DA266B"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8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4BAA80"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8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6BC296" w14:textId="77777777" w:rsidR="00EC3CCA" w:rsidRDefault="00EC3CCA" w:rsidP="004E7393">
    <w:pPr>
      <w:pStyle w:val="Sidfot"/>
      <w:jc w:val="right"/>
    </w:pPr>
  </w:p>
</w:ftr>
</file>

<file path=word/footer28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99F5B5" w14:textId="77777777" w:rsidR="00EC3CCA" w:rsidRDefault="00EC3CCA">
    <w:pPr>
      <w:pStyle w:val="Sidfot"/>
    </w:pPr>
    <w:r>
      <w:fldChar w:fldCharType="begin"/>
    </w:r>
    <w:r>
      <w:instrText xml:space="preserve"> PAGE </w:instrText>
    </w:r>
    <w:r>
      <w:fldChar w:fldCharType="separate"/>
    </w:r>
    <w:r>
      <w:rPr>
        <w:noProof/>
      </w:rPr>
      <w:t>2</w:t>
    </w:r>
    <w:r>
      <w:fldChar w:fldCharType="end"/>
    </w:r>
  </w:p>
</w:ftr>
</file>

<file path=word/footer28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351C56" w14:textId="77777777" w:rsidR="00EC3CCA" w:rsidRDefault="00EC3CCA" w:rsidP="004E7393">
    <w:pPr>
      <w:pStyle w:val="Sidfot"/>
      <w:jc w:val="right"/>
    </w:pPr>
    <w:r>
      <w:fldChar w:fldCharType="begin"/>
    </w:r>
    <w:r>
      <w:instrText xml:space="preserve"> PAGE </w:instrText>
    </w:r>
    <w:r>
      <w:fldChar w:fldCharType="separate"/>
    </w:r>
    <w:r>
      <w:rPr>
        <w:noProof/>
      </w:rPr>
      <w:t>3</w:t>
    </w:r>
    <w:r>
      <w:fldChar w:fldCharType="end"/>
    </w:r>
  </w:p>
</w:ftr>
</file>

<file path=word/footer28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4B8814" w14:textId="77777777" w:rsidR="00EC3CCA" w:rsidRDefault="00EC3CCA" w:rsidP="004E7393">
    <w:pPr>
      <w:pStyle w:val="Sidfot"/>
      <w:jc w:val="right"/>
    </w:pPr>
  </w:p>
</w:ftr>
</file>

<file path=word/footer28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AE8B15" w14:textId="77777777" w:rsidR="00EC3CCA" w:rsidRDefault="00EC3CCA" w:rsidP="004E7393">
    <w:pPr>
      <w:pStyle w:val="Sidfot"/>
      <w:jc w:val="right"/>
    </w:pPr>
  </w:p>
</w:ftr>
</file>

<file path=word/footer29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0E7A52" w14:textId="77777777" w:rsidR="00EC3CCA" w:rsidRDefault="00EC3CCA" w:rsidP="004E7393">
    <w:pPr>
      <w:pStyle w:val="Sidfot"/>
      <w:jc w:val="right"/>
    </w:pPr>
  </w:p>
</w:ftr>
</file>

<file path=word/footer29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99C828" w14:textId="77777777" w:rsidR="00EC3CCA" w:rsidRDefault="00EC3CCA" w:rsidP="004E7393">
    <w:pPr>
      <w:pStyle w:val="Sidfot"/>
      <w:jc w:val="right"/>
    </w:pPr>
  </w:p>
</w:ftr>
</file>

<file path=word/footer29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990901" w14:textId="77777777" w:rsidR="00EC3CCA" w:rsidRDefault="00EC3CCA" w:rsidP="004E7393">
    <w:pPr>
      <w:pStyle w:val="Sidfot"/>
      <w:jc w:val="right"/>
    </w:pPr>
  </w:p>
</w:ftr>
</file>

<file path=word/footer29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CEEDC3" w14:textId="77777777" w:rsidR="00EC3CCA" w:rsidRDefault="00EC3CCA" w:rsidP="004E7393">
    <w:pPr>
      <w:pStyle w:val="Sidfot"/>
      <w:jc w:val="right"/>
    </w:pPr>
  </w:p>
</w:ftr>
</file>

<file path=word/footer29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19262E" w14:textId="77777777" w:rsidR="00EC3CCA" w:rsidRDefault="00EC3CCA" w:rsidP="004E7393">
    <w:pPr>
      <w:pStyle w:val="Sidfot"/>
      <w:jc w:val="righ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59EC7387" w14:textId="77777777" w:rsidR="00EC3CCA" w:rsidRDefault="00EC3CCA" w:rsidP="004728F5">
      <w:pPr>
        <w:pStyle w:val="RKbas"/>
      </w:pPr>
    </w:p>
    <w:p w14:paraId="5F18E9F8" w14:textId="77777777" w:rsidR="00EC3CCA" w:rsidRDefault="00EC3CCA" w:rsidP="004728F5">
      <w:pPr>
        <w:pStyle w:val="RKbas"/>
      </w:pPr>
    </w:p>
    <w:p w14:paraId="59D4A675" w14:textId="77777777" w:rsidR="00EC3CCA" w:rsidRDefault="00EC3CCA" w:rsidP="004728F5">
      <w:pPr>
        <w:pStyle w:val="RKbas"/>
      </w:pPr>
      <w:r>
        <w:separator/>
      </w:r>
    </w:p>
  </w:footnote>
  <w:footnote w:type="continuationSeparator" w:id="0">
    <w:p w14:paraId="5CC2FD22" w14:textId="77777777" w:rsidR="00EC3CCA" w:rsidRDefault="00EC3CCA" w:rsidP="004728F5">
      <w:pPr>
        <w:pStyle w:val="Sidfot"/>
      </w:pPr>
    </w:p>
  </w:footnote>
  <w:footnote w:type="continuationNotice" w:id="1">
    <w:p w14:paraId="298E9FA5" w14:textId="77777777" w:rsidR="00EC3CCA" w:rsidRDefault="00EC3CCA" w:rsidP="004728F5">
      <w:pPr>
        <w:pStyle w:val="RKbas"/>
      </w:pPr>
    </w:p>
  </w:footnote>
  <w:footnote w:id="2">
    <w:p w14:paraId="00804EB1" w14:textId="4B30BD04" w:rsidR="00EC3CCA" w:rsidRDefault="00EC3CCA">
      <w:pPr>
        <w:pStyle w:val="Fotnotstext"/>
      </w:pPr>
      <w:r>
        <w:rPr>
          <w:rStyle w:val="Fotnotsreferens"/>
        </w:rPr>
        <w:footnoteRef/>
      </w:r>
      <w:r>
        <w:t xml:space="preserve"> Senaste lydelse 2015:763.</w:t>
      </w:r>
    </w:p>
  </w:footnote>
  <w:footnote w:id="3">
    <w:p w14:paraId="23F6A91C" w14:textId="24B61E51" w:rsidR="00EC3CCA" w:rsidRDefault="00EC3CCA">
      <w:pPr>
        <w:pStyle w:val="Fotnotstext"/>
      </w:pPr>
      <w:r>
        <w:rPr>
          <w:rStyle w:val="Fotnotsreferens"/>
        </w:rPr>
        <w:footnoteRef/>
      </w:r>
      <w:r>
        <w:t xml:space="preserve"> Senaste lydelse 2009:1000.</w:t>
      </w:r>
    </w:p>
  </w:footnote>
  <w:footnote w:id="4">
    <w:p w14:paraId="5C9C7F69" w14:textId="77777777" w:rsidR="00EC3CCA" w:rsidRDefault="00EC3CCA">
      <w:pPr>
        <w:pStyle w:val="Fotnotstext"/>
      </w:pPr>
      <w:r>
        <w:rPr>
          <w:rStyle w:val="Fotnotsreferens"/>
        </w:rPr>
        <w:footnoteRef/>
      </w:r>
      <w:r>
        <w:t xml:space="preserve"> </w:t>
      </w:r>
      <w:r w:rsidRPr="000339D4">
        <w:t xml:space="preserve">Lagen omtryckt 1984:156. </w:t>
      </w:r>
    </w:p>
    <w:p w14:paraId="589A8AA7" w14:textId="067B577A" w:rsidR="00EC3CCA" w:rsidRDefault="00EC3CCA">
      <w:pPr>
        <w:pStyle w:val="Fotnotstext"/>
      </w:pPr>
      <w:r w:rsidRPr="000339D4">
        <w:t>Senaste lydelse av lagens rubrik 1975:117</w:t>
      </w:r>
      <w:r>
        <w:t>.</w:t>
      </w:r>
    </w:p>
  </w:footnote>
  <w:footnote w:id="5">
    <w:p w14:paraId="1B2511D0" w14:textId="77777777" w:rsidR="00EC3CCA" w:rsidRDefault="00EC3CCA" w:rsidP="0067606D">
      <w:pPr>
        <w:pStyle w:val="Fotnotstext"/>
      </w:pPr>
      <w:r>
        <w:rPr>
          <w:rStyle w:val="Fotnotsreferens"/>
        </w:rPr>
        <w:footnoteRef/>
      </w:r>
      <w:r>
        <w:t xml:space="preserve"> Senaste lydelse 2017:1202.</w:t>
      </w:r>
    </w:p>
  </w:footnote>
  <w:footnote w:id="6">
    <w:p w14:paraId="782927FC" w14:textId="77777777" w:rsidR="00EC3CCA" w:rsidRDefault="00EC3CCA" w:rsidP="0067606D">
      <w:pPr>
        <w:pStyle w:val="Fotnotstext"/>
      </w:pPr>
      <w:r>
        <w:rPr>
          <w:rStyle w:val="Fotnotsreferens"/>
        </w:rPr>
        <w:footnoteRef/>
      </w:r>
      <w:r>
        <w:t xml:space="preserve"> Senaste lydelse 2017:1202.</w:t>
      </w:r>
    </w:p>
  </w:footnote>
  <w:footnote w:id="7">
    <w:p w14:paraId="4D2F4E8B" w14:textId="1F639B1B" w:rsidR="00EC3CCA" w:rsidRDefault="00EC3CCA">
      <w:pPr>
        <w:pStyle w:val="Fotnotstext"/>
      </w:pPr>
      <w:r>
        <w:rPr>
          <w:rStyle w:val="Fotnotsreferens"/>
        </w:rPr>
        <w:footnoteRef/>
      </w:r>
      <w:r>
        <w:t xml:space="preserve"> </w:t>
      </w:r>
      <w:r w:rsidRPr="00CD6806">
        <w:t>Lagen omtryckt 2008:803.</w:t>
      </w:r>
    </w:p>
  </w:footnote>
  <w:footnote w:id="8">
    <w:p w14:paraId="4844DCC5" w14:textId="16B090C9" w:rsidR="00EC3CCA" w:rsidRDefault="00EC3CCA">
      <w:pPr>
        <w:pStyle w:val="Fotnotstext"/>
      </w:pPr>
      <w:r>
        <w:rPr>
          <w:rStyle w:val="Fotnotsreferens"/>
        </w:rPr>
        <w:footnoteRef/>
      </w:r>
      <w:r>
        <w:t xml:space="preserve"> Senaste lydelse 2013:135.</w:t>
      </w:r>
    </w:p>
  </w:footnote>
  <w:footnote w:id="9">
    <w:p w14:paraId="5FBC8B76" w14:textId="59FD1F57" w:rsidR="00EC3CCA" w:rsidRDefault="00EC3CCA">
      <w:pPr>
        <w:pStyle w:val="Fotnotstext"/>
      </w:pPr>
      <w:r>
        <w:rPr>
          <w:rStyle w:val="Fotnotsreferens"/>
        </w:rPr>
        <w:footnoteRef/>
      </w:r>
      <w:r>
        <w:t xml:space="preserve"> </w:t>
      </w:r>
      <w:r w:rsidRPr="00147179">
        <w:t>Senaste lydelse 2018:2086.</w:t>
      </w:r>
    </w:p>
  </w:footnote>
  <w:footnote w:id="10">
    <w:p w14:paraId="6A3D248F" w14:textId="5622ADE4" w:rsidR="00EC3CCA" w:rsidRDefault="00EC3CCA">
      <w:pPr>
        <w:pStyle w:val="Fotnotstext"/>
      </w:pPr>
      <w:r>
        <w:rPr>
          <w:rStyle w:val="Fotnotsreferens"/>
        </w:rPr>
        <w:footnoteRef/>
      </w:r>
      <w:r>
        <w:t xml:space="preserve"> Senaste lydelse 2018:2086.</w:t>
      </w:r>
    </w:p>
  </w:footnote>
  <w:footnote w:id="11">
    <w:p w14:paraId="51D2A7F3" w14:textId="60958C1E" w:rsidR="00EC3CCA" w:rsidRDefault="00EC3CCA">
      <w:pPr>
        <w:pStyle w:val="Fotnotstext"/>
      </w:pPr>
      <w:r>
        <w:rPr>
          <w:rStyle w:val="Fotnotsreferens"/>
        </w:rPr>
        <w:footnoteRef/>
      </w:r>
      <w:r>
        <w:t xml:space="preserve"> Senaste lydelse 2011:1256.</w:t>
      </w:r>
    </w:p>
  </w:footnote>
  <w:footnote w:id="12">
    <w:p w14:paraId="3D1D41E0" w14:textId="728875A2" w:rsidR="00EC3CCA" w:rsidRDefault="00EC3CCA">
      <w:pPr>
        <w:pStyle w:val="Fotnotstext"/>
      </w:pPr>
      <w:r>
        <w:rPr>
          <w:rStyle w:val="Fotnotsreferens"/>
        </w:rPr>
        <w:footnoteRef/>
      </w:r>
      <w:r>
        <w:t xml:space="preserve"> Senaste lydelse 2009:197.</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91BA4A" w14:textId="559D7C1A" w:rsidR="00EC3CCA" w:rsidRDefault="00757DA4">
    <w:pPr>
      <w:pStyle w:val="Sidhuvud"/>
    </w:pPr>
    <w:sdt>
      <w:sdtPr>
        <w:alias w:val="NummerEtikett"/>
        <w:tag w:val="NummerEtikett"/>
        <w:id w:val="-969584016"/>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474295145"/>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17B757" w14:textId="7432DED8" w:rsidR="00EC3CCA" w:rsidRDefault="00757DA4" w:rsidP="001B1C45">
    <w:pPr>
      <w:pStyle w:val="Sidhuvud"/>
      <w:jc w:val="right"/>
    </w:pPr>
    <w:sdt>
      <w:sdtPr>
        <w:alias w:val="NummerEtikett"/>
        <w:tag w:val="NummerEtikett"/>
        <w:id w:val="39027445"/>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353385815"/>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29BC8C" w14:textId="77777777" w:rsidR="00EC3CCA" w:rsidRDefault="00EC3CCA" w:rsidP="001B1C45">
    <w:pPr>
      <w:pStyle w:val="Sidhuvud"/>
      <w:tabs>
        <w:tab w:val="right" w:pos="6237"/>
      </w:tabs>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7CA9CE" w14:textId="380C3AAC" w:rsidR="00EC3CCA" w:rsidRDefault="00757DA4">
    <w:pPr>
      <w:pStyle w:val="Sidhuvud"/>
    </w:pPr>
    <w:sdt>
      <w:sdtPr>
        <w:alias w:val="NummerEtikett"/>
        <w:tag w:val="NummerEtikett"/>
        <w:id w:val="-421029284"/>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533702914"/>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7F1C56" w14:textId="23252112" w:rsidR="00EC3CCA" w:rsidRDefault="00757DA4" w:rsidP="001B1C45">
    <w:pPr>
      <w:pStyle w:val="Sidhuvud"/>
      <w:jc w:val="right"/>
    </w:pPr>
    <w:sdt>
      <w:sdtPr>
        <w:alias w:val="NummerEtikett"/>
        <w:tag w:val="NummerEtikett"/>
        <w:id w:val="-1343929233"/>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383171318"/>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5DF23C" w14:textId="709D0AB2" w:rsidR="00EC3CCA" w:rsidRDefault="00757DA4">
    <w:pPr>
      <w:pStyle w:val="Sidhuvud"/>
    </w:pPr>
    <w:sdt>
      <w:sdtPr>
        <w:alias w:val="NummerEtikett"/>
        <w:tag w:val="NummerEtikett"/>
        <w:id w:val="-2010356030"/>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971478447"/>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171477" w14:textId="6643B970" w:rsidR="00EC3CCA" w:rsidRDefault="00757DA4" w:rsidP="001B1C45">
    <w:pPr>
      <w:pStyle w:val="Sidhuvud"/>
      <w:jc w:val="right"/>
    </w:pPr>
    <w:sdt>
      <w:sdtPr>
        <w:alias w:val="NummerEtikett"/>
        <w:tag w:val="NummerEtikett"/>
        <w:id w:val="583645656"/>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21941881"/>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300459" w14:textId="207D874E" w:rsidR="00EC3CCA" w:rsidRDefault="00757DA4">
    <w:pPr>
      <w:pStyle w:val="Sidhuvud"/>
    </w:pPr>
    <w:sdt>
      <w:sdtPr>
        <w:alias w:val="NummerEtikett"/>
        <w:tag w:val="NummerEtikett"/>
        <w:id w:val="1554352619"/>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226721309"/>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0E940D" w14:textId="43489406" w:rsidR="00EC3CCA" w:rsidRDefault="00757DA4" w:rsidP="001B1C45">
    <w:pPr>
      <w:pStyle w:val="Sidhuvud"/>
      <w:jc w:val="right"/>
    </w:pPr>
    <w:sdt>
      <w:sdtPr>
        <w:alias w:val="NummerEtikett"/>
        <w:tag w:val="NummerEtikett"/>
        <w:id w:val="-911699384"/>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110546923"/>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C2739A" w14:textId="56F8C8BF" w:rsidR="00EC3CCA" w:rsidRDefault="00757DA4">
    <w:pPr>
      <w:pStyle w:val="Sidhuvud"/>
    </w:pPr>
    <w:sdt>
      <w:sdtPr>
        <w:alias w:val="NummerEtikett"/>
        <w:tag w:val="NummerEtikett"/>
        <w:id w:val="934933865"/>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046108204"/>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ECF173" w14:textId="6C52A748" w:rsidR="00EC3CCA" w:rsidRDefault="00757DA4" w:rsidP="001B1C45">
    <w:pPr>
      <w:pStyle w:val="Sidhuvud"/>
      <w:jc w:val="right"/>
    </w:pPr>
    <w:sdt>
      <w:sdtPr>
        <w:alias w:val="NummerEtikett"/>
        <w:tag w:val="NummerEtikett"/>
        <w:id w:val="-583761103"/>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238209255"/>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38C7E1" w14:textId="59835191" w:rsidR="00EC3CCA" w:rsidRDefault="00757DA4">
    <w:pPr>
      <w:pStyle w:val="Sidhuvud"/>
    </w:pPr>
    <w:sdt>
      <w:sdtPr>
        <w:alias w:val="NummerEtikett"/>
        <w:tag w:val="NummerEtikett"/>
        <w:id w:val="114955594"/>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01379083"/>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EA3543" w14:textId="14A082DE" w:rsidR="00EC3CCA" w:rsidRDefault="00757DA4" w:rsidP="001B1C45">
    <w:pPr>
      <w:pStyle w:val="Sidhuvud"/>
      <w:jc w:val="right"/>
    </w:pPr>
    <w:sdt>
      <w:sdtPr>
        <w:alias w:val="NummerEtikett"/>
        <w:tag w:val="NummerEtikett"/>
        <w:id w:val="-988481871"/>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662584261"/>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416838" w14:textId="24E5D038" w:rsidR="00EC3CCA" w:rsidRDefault="00757DA4">
    <w:pPr>
      <w:pStyle w:val="Sidhuvud"/>
    </w:pPr>
    <w:sdt>
      <w:sdtPr>
        <w:alias w:val="NummerEtikett"/>
        <w:tag w:val="NummerEtikett"/>
        <w:id w:val="-1579128085"/>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570633686"/>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1FCB17" w14:textId="643D74B1" w:rsidR="00EC3CCA" w:rsidRDefault="00757DA4" w:rsidP="001B1C45">
    <w:pPr>
      <w:pStyle w:val="Sidhuvud"/>
      <w:jc w:val="right"/>
    </w:pPr>
    <w:sdt>
      <w:sdtPr>
        <w:alias w:val="NummerEtikett"/>
        <w:tag w:val="NummerEtikett"/>
        <w:id w:val="-1352103370"/>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606036098"/>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98F7D3" w14:textId="1939BFCB" w:rsidR="00EC3CCA" w:rsidRDefault="00757DA4">
    <w:pPr>
      <w:pStyle w:val="Sidhuvud"/>
    </w:pPr>
    <w:sdt>
      <w:sdtPr>
        <w:alias w:val="NummerEtikett"/>
        <w:tag w:val="NummerEtikett"/>
        <w:id w:val="-1613425325"/>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309289313"/>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0595EE" w14:textId="1BF09E17" w:rsidR="00EC3CCA" w:rsidRDefault="00757DA4" w:rsidP="001B1C45">
    <w:pPr>
      <w:pStyle w:val="Sidhuvud"/>
      <w:jc w:val="right"/>
    </w:pPr>
    <w:sdt>
      <w:sdtPr>
        <w:alias w:val="NummerEtikett"/>
        <w:tag w:val="NummerEtikett"/>
        <w:id w:val="2064212163"/>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978798189"/>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48E6F1" w14:textId="13100F64" w:rsidR="00EC3CCA" w:rsidRDefault="00757DA4">
    <w:pPr>
      <w:pStyle w:val="Sidhuvud"/>
    </w:pPr>
    <w:sdt>
      <w:sdtPr>
        <w:alias w:val="NummerEtikett"/>
        <w:tag w:val="NummerEtikett"/>
        <w:id w:val="1666669365"/>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579095045"/>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4C0F0B" w14:textId="2CB164FB" w:rsidR="00EC3CCA" w:rsidRDefault="00757DA4" w:rsidP="001B1C45">
    <w:pPr>
      <w:pStyle w:val="Sidhuvud"/>
      <w:jc w:val="right"/>
    </w:pPr>
    <w:sdt>
      <w:sdtPr>
        <w:alias w:val="NummerEtikett"/>
        <w:tag w:val="NummerEtikett"/>
        <w:id w:val="1456982961"/>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555391166"/>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EDEEEA" w14:textId="2FA56E00" w:rsidR="00EC3CCA" w:rsidRDefault="00757DA4">
    <w:pPr>
      <w:pStyle w:val="Sidhuvud"/>
    </w:pPr>
    <w:sdt>
      <w:sdtPr>
        <w:alias w:val="NummerEtikett"/>
        <w:tag w:val="NummerEtikett"/>
        <w:id w:val="1200202148"/>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763101001"/>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95AD3A" w14:textId="70D8CEB4" w:rsidR="00EC3CCA" w:rsidRDefault="00757DA4" w:rsidP="001B1C45">
    <w:pPr>
      <w:pStyle w:val="Sidhuvud"/>
      <w:jc w:val="right"/>
    </w:pPr>
    <w:sdt>
      <w:sdtPr>
        <w:alias w:val="NummerEtikett"/>
        <w:tag w:val="NummerEtikett"/>
        <w:id w:val="1453052189"/>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376392375"/>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512014" w14:textId="77777777" w:rsidR="00EC3CCA" w:rsidRDefault="00EC3CCA" w:rsidP="001B1C45">
    <w:pPr>
      <w:pStyle w:val="Sidhuvud"/>
      <w:tabs>
        <w:tab w:val="right" w:pos="6237"/>
      </w:tabs>
    </w:pP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BC77DF" w14:textId="11DED7B2" w:rsidR="00EC3CCA" w:rsidRDefault="00757DA4">
    <w:pPr>
      <w:pStyle w:val="Sidhuvud"/>
    </w:pPr>
    <w:sdt>
      <w:sdtPr>
        <w:alias w:val="NummerEtikett"/>
        <w:tag w:val="NummerEtikett"/>
        <w:id w:val="-1228610839"/>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2126922135"/>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2CCB85" w14:textId="7CB01042" w:rsidR="00EC3CCA" w:rsidRDefault="00757DA4" w:rsidP="001B1C45">
    <w:pPr>
      <w:pStyle w:val="Sidhuvud"/>
      <w:jc w:val="right"/>
    </w:pPr>
    <w:sdt>
      <w:sdtPr>
        <w:alias w:val="NummerEtikett"/>
        <w:tag w:val="NummerEtikett"/>
        <w:id w:val="578789038"/>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825665797"/>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12EF6E7" w14:textId="2C784184" w:rsidR="00EC3CCA" w:rsidRDefault="00757DA4">
    <w:pPr>
      <w:pStyle w:val="Sidhuvud"/>
    </w:pPr>
    <w:sdt>
      <w:sdtPr>
        <w:alias w:val="NummerEtikett"/>
        <w:tag w:val="NummerEtikett"/>
        <w:id w:val="713617683"/>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836146165"/>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E67B2A" w14:textId="1B0FD813" w:rsidR="00EC3CCA" w:rsidRDefault="00757DA4" w:rsidP="001B1C45">
    <w:pPr>
      <w:pStyle w:val="Sidhuvud"/>
      <w:jc w:val="right"/>
    </w:pPr>
    <w:sdt>
      <w:sdtPr>
        <w:alias w:val="NummerEtikett"/>
        <w:tag w:val="NummerEtikett"/>
        <w:id w:val="751326942"/>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972746356"/>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10F881" w14:textId="604DC2E0" w:rsidR="00EC3CCA" w:rsidRDefault="00757DA4">
    <w:pPr>
      <w:pStyle w:val="Sidhuvud"/>
    </w:pPr>
    <w:sdt>
      <w:sdtPr>
        <w:alias w:val="NummerEtikett"/>
        <w:tag w:val="NummerEtikett"/>
        <w:id w:val="2037687730"/>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214124680"/>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47D1CB" w14:textId="0D93A19B" w:rsidR="00EC3CCA" w:rsidRDefault="00757DA4" w:rsidP="001B1C45">
    <w:pPr>
      <w:pStyle w:val="Sidhuvud"/>
      <w:jc w:val="right"/>
    </w:pPr>
    <w:sdt>
      <w:sdtPr>
        <w:alias w:val="NummerEtikett"/>
        <w:tag w:val="NummerEtikett"/>
        <w:id w:val="-347180895"/>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773136363"/>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7CCDCF" w14:textId="2A721D08" w:rsidR="00EC3CCA" w:rsidRDefault="00757DA4">
    <w:pPr>
      <w:pStyle w:val="Sidhuvud"/>
    </w:pPr>
    <w:sdt>
      <w:sdtPr>
        <w:alias w:val="NummerEtikett"/>
        <w:tag w:val="NummerEtikett"/>
        <w:id w:val="-835686319"/>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671377036"/>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5FA43A" w14:textId="3823C53C" w:rsidR="00EC3CCA" w:rsidRDefault="00757DA4" w:rsidP="001B1C45">
    <w:pPr>
      <w:pStyle w:val="Sidhuvud"/>
      <w:jc w:val="right"/>
    </w:pPr>
    <w:sdt>
      <w:sdtPr>
        <w:alias w:val="NummerEtikett"/>
        <w:tag w:val="NummerEtikett"/>
        <w:id w:val="1801344446"/>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427027187"/>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353866" w14:textId="23204F57" w:rsidR="00EC3CCA" w:rsidRDefault="00757DA4">
    <w:pPr>
      <w:pStyle w:val="Sidhuvud"/>
    </w:pPr>
    <w:sdt>
      <w:sdtPr>
        <w:alias w:val="NummerEtikett"/>
        <w:tag w:val="NummerEtikett"/>
        <w:id w:val="-1996107024"/>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562017124"/>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00C60F" w14:textId="1A28FFC6" w:rsidR="00EC3CCA" w:rsidRDefault="00757DA4" w:rsidP="001B1C45">
    <w:pPr>
      <w:pStyle w:val="Sidhuvud"/>
      <w:jc w:val="right"/>
    </w:pPr>
    <w:sdt>
      <w:sdtPr>
        <w:alias w:val="NummerEtikett"/>
        <w:tag w:val="NummerEtikett"/>
        <w:id w:val="135008219"/>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2102174598"/>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DD892B" w14:textId="3E6D07AB" w:rsidR="00EC3CCA" w:rsidRDefault="00757DA4">
    <w:pPr>
      <w:pStyle w:val="Sidhuvud"/>
    </w:pPr>
    <w:sdt>
      <w:sdtPr>
        <w:alias w:val="NummerEtikett"/>
        <w:tag w:val="NummerEtikett"/>
        <w:id w:val="273139751"/>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14837189"/>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BA120C" w14:textId="101691F0" w:rsidR="00EC3CCA" w:rsidRDefault="00757DA4" w:rsidP="001B1C45">
    <w:pPr>
      <w:pStyle w:val="Sidhuvud"/>
      <w:jc w:val="right"/>
    </w:pPr>
    <w:sdt>
      <w:sdtPr>
        <w:alias w:val="NummerEtikett"/>
        <w:tag w:val="NummerEtikett"/>
        <w:id w:val="1956828089"/>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096476529"/>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68CF9D" w14:textId="052AF42C" w:rsidR="00EC3CCA" w:rsidRDefault="00757DA4">
    <w:pPr>
      <w:pStyle w:val="Sidhuvud"/>
    </w:pPr>
    <w:sdt>
      <w:sdtPr>
        <w:alias w:val="NummerEtikett"/>
        <w:tag w:val="NummerEtikett"/>
        <w:id w:val="1895231285"/>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552047008"/>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B19F67" w14:textId="243D3FD7" w:rsidR="00EC3CCA" w:rsidRDefault="00757DA4" w:rsidP="001B1C45">
    <w:pPr>
      <w:pStyle w:val="Sidhuvud"/>
      <w:jc w:val="right"/>
    </w:pPr>
    <w:sdt>
      <w:sdtPr>
        <w:alias w:val="NummerEtikett"/>
        <w:tag w:val="NummerEtikett"/>
        <w:id w:val="235590612"/>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562106955"/>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4FF817" w14:textId="4573ED52" w:rsidR="00EC3CCA" w:rsidRDefault="00757DA4">
    <w:pPr>
      <w:pStyle w:val="Sidhuvud"/>
    </w:pPr>
    <w:sdt>
      <w:sdtPr>
        <w:alias w:val="NummerEtikett"/>
        <w:tag w:val="NummerEtikett"/>
        <w:id w:val="-1572795614"/>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503308967"/>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869F17" w14:textId="23BDCE53" w:rsidR="00EC3CCA" w:rsidRDefault="00757DA4" w:rsidP="001B1C45">
    <w:pPr>
      <w:pStyle w:val="Sidhuvud"/>
      <w:jc w:val="right"/>
    </w:pPr>
    <w:sdt>
      <w:sdtPr>
        <w:alias w:val="NummerEtikett"/>
        <w:tag w:val="NummerEtikett"/>
        <w:id w:val="-218062315"/>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802195032"/>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E64969" w14:textId="31B2B328" w:rsidR="00EC3CCA" w:rsidRDefault="00757DA4">
    <w:pPr>
      <w:pStyle w:val="Sidhuvud"/>
    </w:pPr>
    <w:sdt>
      <w:sdtPr>
        <w:alias w:val="NummerEtikett"/>
        <w:tag w:val="NummerEtikett"/>
        <w:id w:val="-2069572327"/>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2070642687"/>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56B2C8" w14:textId="7554ACC4" w:rsidR="00EC3CCA" w:rsidRDefault="00757DA4" w:rsidP="001B1C45">
    <w:pPr>
      <w:pStyle w:val="Sidhuvud"/>
      <w:jc w:val="right"/>
    </w:pPr>
    <w:sdt>
      <w:sdtPr>
        <w:alias w:val="NummerEtikett"/>
        <w:tag w:val="NummerEtikett"/>
        <w:id w:val="223418695"/>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14962681"/>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90421C" w14:textId="77777777" w:rsidR="00EC3CCA" w:rsidRDefault="00EC3CCA" w:rsidP="001B1C45">
    <w:pPr>
      <w:pStyle w:val="Sidhuvud"/>
      <w:tabs>
        <w:tab w:val="right" w:pos="6237"/>
      </w:tabs>
    </w:pP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BFE9E0" w14:textId="60AB589F" w:rsidR="00EC3CCA" w:rsidRDefault="00757DA4">
    <w:pPr>
      <w:pStyle w:val="Sidhuvud"/>
    </w:pPr>
    <w:sdt>
      <w:sdtPr>
        <w:alias w:val="NummerEtikett"/>
        <w:tag w:val="NummerEtikett"/>
        <w:id w:val="280081034"/>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878240965"/>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324241" w14:textId="5BB3118B" w:rsidR="00EC3CCA" w:rsidRDefault="00757DA4" w:rsidP="001B1C45">
    <w:pPr>
      <w:pStyle w:val="Sidhuvud"/>
      <w:jc w:val="right"/>
    </w:pPr>
    <w:sdt>
      <w:sdtPr>
        <w:alias w:val="NummerEtikett"/>
        <w:tag w:val="NummerEtikett"/>
        <w:id w:val="-282278316"/>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632176215"/>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88FEC9" w14:textId="703F5ABB" w:rsidR="00EC3CCA" w:rsidRDefault="00757DA4">
    <w:pPr>
      <w:pStyle w:val="Sidhuvud"/>
    </w:pPr>
    <w:sdt>
      <w:sdtPr>
        <w:alias w:val="NummerEtikett"/>
        <w:tag w:val="NummerEtikett"/>
        <w:id w:val="-640426866"/>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645573153"/>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F8E829" w14:textId="7E47D06B" w:rsidR="00EC3CCA" w:rsidRDefault="00757DA4" w:rsidP="001B1C45">
    <w:pPr>
      <w:pStyle w:val="Sidhuvud"/>
      <w:jc w:val="right"/>
    </w:pPr>
    <w:sdt>
      <w:sdtPr>
        <w:alias w:val="NummerEtikett"/>
        <w:tag w:val="NummerEtikett"/>
        <w:id w:val="1169596830"/>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2126994977"/>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071AFE" w14:textId="5D7E77E2" w:rsidR="00EC3CCA" w:rsidRDefault="00757DA4">
    <w:pPr>
      <w:pStyle w:val="Sidhuvud"/>
    </w:pPr>
    <w:sdt>
      <w:sdtPr>
        <w:alias w:val="NummerEtikett"/>
        <w:tag w:val="NummerEtikett"/>
        <w:id w:val="1232509323"/>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996185479"/>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92D028" w14:textId="1233ED6E" w:rsidR="00EC3CCA" w:rsidRDefault="00757DA4" w:rsidP="001B1C45">
    <w:pPr>
      <w:pStyle w:val="Sidhuvud"/>
      <w:jc w:val="right"/>
    </w:pPr>
    <w:sdt>
      <w:sdtPr>
        <w:alias w:val="NummerEtikett"/>
        <w:tag w:val="NummerEtikett"/>
        <w:id w:val="-2666277"/>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902413466"/>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DEF20E" w14:textId="7D62DF8E" w:rsidR="00EC3CCA" w:rsidRDefault="00757DA4">
    <w:pPr>
      <w:pStyle w:val="Sidhuvud"/>
    </w:pPr>
    <w:sdt>
      <w:sdtPr>
        <w:alias w:val="NummerEtikett"/>
        <w:tag w:val="NummerEtikett"/>
        <w:id w:val="-1057779476"/>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451063470"/>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2F1EE2" w14:textId="2598BAC6" w:rsidR="00EC3CCA" w:rsidRDefault="00757DA4" w:rsidP="001B1C45">
    <w:pPr>
      <w:pStyle w:val="Sidhuvud"/>
      <w:jc w:val="right"/>
    </w:pPr>
    <w:sdt>
      <w:sdtPr>
        <w:alias w:val="NummerEtikett"/>
        <w:tag w:val="NummerEtikett"/>
        <w:id w:val="-1400517219"/>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711760881"/>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9B3594" w14:textId="77777777" w:rsidR="00EC3CCA" w:rsidRDefault="00EC3CCA" w:rsidP="001B1C45">
    <w:pPr>
      <w:pStyle w:val="Sidhuvud"/>
      <w:tabs>
        <w:tab w:val="right" w:pos="6237"/>
      </w:tabs>
    </w:pP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083C07" w14:textId="51A32875" w:rsidR="00EC3CCA" w:rsidRDefault="00757DA4">
    <w:pPr>
      <w:pStyle w:val="Sidhuvud"/>
    </w:pPr>
    <w:sdt>
      <w:sdtPr>
        <w:alias w:val="NummerEtikett"/>
        <w:tag w:val="NummerEtikett"/>
        <w:id w:val="763421797"/>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876029970"/>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158C87" w14:textId="205E6051" w:rsidR="00EC3CCA" w:rsidRDefault="00757DA4" w:rsidP="001B1C45">
    <w:pPr>
      <w:pStyle w:val="Sidhuvud"/>
      <w:jc w:val="right"/>
    </w:pPr>
    <w:sdt>
      <w:sdtPr>
        <w:alias w:val="NummerEtikett"/>
        <w:tag w:val="NummerEtikett"/>
        <w:id w:val="-77606544"/>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221412141"/>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9375B5" w14:textId="6E9B9250" w:rsidR="00EC3CCA" w:rsidRDefault="00757DA4">
    <w:pPr>
      <w:pStyle w:val="Sidhuvud"/>
    </w:pPr>
    <w:sdt>
      <w:sdtPr>
        <w:alias w:val="NummerEtikett"/>
        <w:tag w:val="NummerEtikett"/>
        <w:id w:val="-981378001"/>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997492099"/>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A9E91D" w14:textId="65C5227B" w:rsidR="00EC3CCA" w:rsidRDefault="00757DA4" w:rsidP="001B1C45">
    <w:pPr>
      <w:pStyle w:val="Sidhuvud"/>
      <w:jc w:val="right"/>
    </w:pPr>
    <w:sdt>
      <w:sdtPr>
        <w:alias w:val="NummerEtikett"/>
        <w:tag w:val="NummerEtikett"/>
        <w:id w:val="1536308929"/>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701323973"/>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1B983A" w14:textId="7D5F770E" w:rsidR="00EC3CCA" w:rsidRDefault="00757DA4">
    <w:pPr>
      <w:pStyle w:val="Sidhuvud"/>
    </w:pPr>
    <w:sdt>
      <w:sdtPr>
        <w:alias w:val="NummerEtikett"/>
        <w:tag w:val="NummerEtikett"/>
        <w:id w:val="462698256"/>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594615603"/>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76E030" w14:textId="48449FBA" w:rsidR="00EC3CCA" w:rsidRDefault="00757DA4" w:rsidP="001B1C45">
    <w:pPr>
      <w:pStyle w:val="Sidhuvud"/>
      <w:jc w:val="right"/>
    </w:pPr>
    <w:sdt>
      <w:sdtPr>
        <w:alias w:val="NummerEtikett"/>
        <w:tag w:val="NummerEtikett"/>
        <w:id w:val="-1072035464"/>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801518895"/>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B67FD1" w14:textId="5BA07015" w:rsidR="00EC3CCA" w:rsidRDefault="00757DA4">
    <w:pPr>
      <w:pStyle w:val="Sidhuvud"/>
    </w:pPr>
    <w:sdt>
      <w:sdtPr>
        <w:alias w:val="NummerEtikett"/>
        <w:tag w:val="NummerEtikett"/>
        <w:id w:val="-1637488521"/>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2059230799"/>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4AB895" w14:textId="70547868" w:rsidR="00EC3CCA" w:rsidRDefault="00757DA4" w:rsidP="001B1C45">
    <w:pPr>
      <w:pStyle w:val="Sidhuvud"/>
      <w:jc w:val="right"/>
    </w:pPr>
    <w:sdt>
      <w:sdtPr>
        <w:alias w:val="NummerEtikett"/>
        <w:tag w:val="NummerEtikett"/>
        <w:id w:val="-1321650207"/>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371659933"/>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058D9E" w14:textId="77777777" w:rsidR="00EC3CCA" w:rsidRDefault="00EC3CCA" w:rsidP="001B1C45">
    <w:pPr>
      <w:pStyle w:val="Sidhuvud"/>
      <w:tabs>
        <w:tab w:val="right" w:pos="6237"/>
      </w:tabs>
    </w:pP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31454E" w14:textId="2AA9E70E" w:rsidR="00EC3CCA" w:rsidRDefault="00757DA4">
    <w:pPr>
      <w:pStyle w:val="Sidhuvud"/>
    </w:pPr>
    <w:sdt>
      <w:sdtPr>
        <w:alias w:val="NummerEtikett"/>
        <w:tag w:val="NummerEtikett"/>
        <w:id w:val="375986237"/>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567622809"/>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6F1CD9" w14:textId="363786FB" w:rsidR="00EC3CCA" w:rsidRDefault="00757DA4" w:rsidP="001B1C45">
    <w:pPr>
      <w:pStyle w:val="Sidhuvud"/>
      <w:jc w:val="right"/>
    </w:pPr>
    <w:sdt>
      <w:sdtPr>
        <w:alias w:val="NummerEtikett"/>
        <w:tag w:val="NummerEtikett"/>
        <w:id w:val="-78525250"/>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312715510"/>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15B3B1" w14:textId="15281D70" w:rsidR="00EC3CCA" w:rsidRDefault="00757DA4">
    <w:pPr>
      <w:pStyle w:val="Sidhuvud"/>
    </w:pPr>
    <w:sdt>
      <w:sdtPr>
        <w:alias w:val="NummerEtikett"/>
        <w:tag w:val="NummerEtikett"/>
        <w:id w:val="1862941184"/>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684318942"/>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3C88B2" w14:textId="446C1C97" w:rsidR="00EC3CCA" w:rsidRDefault="00757DA4" w:rsidP="001B1C45">
    <w:pPr>
      <w:pStyle w:val="Sidhuvud"/>
      <w:jc w:val="right"/>
    </w:pPr>
    <w:sdt>
      <w:sdtPr>
        <w:alias w:val="NummerEtikett"/>
        <w:tag w:val="NummerEtikett"/>
        <w:id w:val="1938330939"/>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685163898"/>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5063DC" w14:textId="21DCBEDE" w:rsidR="00EC3CCA" w:rsidRDefault="00757DA4">
    <w:pPr>
      <w:pStyle w:val="Sidhuvud"/>
    </w:pPr>
    <w:sdt>
      <w:sdtPr>
        <w:alias w:val="NummerEtikett"/>
        <w:tag w:val="NummerEtikett"/>
        <w:id w:val="-1757584457"/>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219508929"/>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F66207" w14:textId="2E219511" w:rsidR="00EC3CCA" w:rsidRDefault="00757DA4" w:rsidP="001B1C45">
    <w:pPr>
      <w:pStyle w:val="Sidhuvud"/>
      <w:jc w:val="right"/>
    </w:pPr>
    <w:sdt>
      <w:sdtPr>
        <w:alias w:val="NummerEtikett"/>
        <w:tag w:val="NummerEtikett"/>
        <w:id w:val="1670913741"/>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66572647"/>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C59DFF" w14:textId="29465AF5" w:rsidR="00EC3CCA" w:rsidRDefault="00757DA4">
    <w:pPr>
      <w:pStyle w:val="Sidhuvud"/>
    </w:pPr>
    <w:sdt>
      <w:sdtPr>
        <w:alias w:val="NummerEtikett"/>
        <w:tag w:val="NummerEtikett"/>
        <w:id w:val="-91947994"/>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545202214"/>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F88B43" w14:textId="3011E06B" w:rsidR="00EC3CCA" w:rsidRDefault="00757DA4" w:rsidP="001B1C45">
    <w:pPr>
      <w:pStyle w:val="Sidhuvud"/>
      <w:jc w:val="right"/>
    </w:pPr>
    <w:sdt>
      <w:sdtPr>
        <w:alias w:val="NummerEtikett"/>
        <w:tag w:val="NummerEtikett"/>
        <w:id w:val="-1829351684"/>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2077620134"/>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811F82" w14:textId="5BB7CAF6" w:rsidR="00EC3CCA" w:rsidRDefault="00757DA4">
    <w:pPr>
      <w:pStyle w:val="Sidhuvud"/>
    </w:pPr>
    <w:sdt>
      <w:sdtPr>
        <w:alias w:val="NummerEtikett"/>
        <w:tag w:val="NummerEtikett"/>
        <w:id w:val="171072180"/>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24487985"/>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E4B5B3" w14:textId="283987B8" w:rsidR="00EC3CCA" w:rsidRDefault="00757DA4" w:rsidP="001B1C45">
    <w:pPr>
      <w:pStyle w:val="Sidhuvud"/>
      <w:jc w:val="right"/>
    </w:pPr>
    <w:sdt>
      <w:sdtPr>
        <w:alias w:val="NummerEtikett"/>
        <w:tag w:val="NummerEtikett"/>
        <w:id w:val="-104960332"/>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539546581"/>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F06F95" w14:textId="77777777" w:rsidR="00EC3CCA" w:rsidRDefault="00EC3CCA" w:rsidP="001B1C45">
    <w:pPr>
      <w:pStyle w:val="Sidhuvud"/>
      <w:tabs>
        <w:tab w:val="right" w:pos="6237"/>
      </w:tabs>
    </w:pPr>
  </w:p>
</w:hdr>
</file>

<file path=word/header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A73476" w14:textId="4AE9DD72" w:rsidR="00EC3CCA" w:rsidRDefault="00757DA4">
    <w:pPr>
      <w:pStyle w:val="Sidhuvud"/>
    </w:pPr>
    <w:sdt>
      <w:sdtPr>
        <w:alias w:val="NummerEtikett"/>
        <w:tag w:val="NummerEtikett"/>
        <w:id w:val="1702438806"/>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372075542"/>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7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7A2C28" w14:textId="03951E88" w:rsidR="00EC3CCA" w:rsidRDefault="00757DA4" w:rsidP="001B1C45">
    <w:pPr>
      <w:pStyle w:val="Sidhuvud"/>
      <w:jc w:val="right"/>
    </w:pPr>
    <w:sdt>
      <w:sdtPr>
        <w:alias w:val="NummerEtikett"/>
        <w:tag w:val="NummerEtikett"/>
        <w:id w:val="-570893229"/>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177887637"/>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7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8596F4" w14:textId="4A6FFAF9" w:rsidR="00EC3CCA" w:rsidRDefault="00757DA4">
    <w:pPr>
      <w:pStyle w:val="Sidhuvud"/>
    </w:pPr>
    <w:sdt>
      <w:sdtPr>
        <w:alias w:val="NummerEtikett"/>
        <w:tag w:val="NummerEtikett"/>
        <w:id w:val="1654794316"/>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202214988"/>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7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3DD60B" w14:textId="268EF26A" w:rsidR="00EC3CCA" w:rsidRDefault="00757DA4" w:rsidP="001B1C45">
    <w:pPr>
      <w:pStyle w:val="Sidhuvud"/>
      <w:jc w:val="right"/>
    </w:pPr>
    <w:sdt>
      <w:sdtPr>
        <w:alias w:val="NummerEtikett"/>
        <w:tag w:val="NummerEtikett"/>
        <w:id w:val="-1039357732"/>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879503066"/>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7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BB5DEC" w14:textId="1448661B" w:rsidR="00EC3CCA" w:rsidRDefault="00757DA4">
    <w:pPr>
      <w:pStyle w:val="Sidhuvud"/>
    </w:pPr>
    <w:sdt>
      <w:sdtPr>
        <w:alias w:val="NummerEtikett"/>
        <w:tag w:val="NummerEtikett"/>
        <w:id w:val="1095832858"/>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526948743"/>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7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91A229" w14:textId="50834AEE" w:rsidR="00EC3CCA" w:rsidRDefault="00757DA4" w:rsidP="001B1C45">
    <w:pPr>
      <w:pStyle w:val="Sidhuvud"/>
      <w:jc w:val="right"/>
    </w:pPr>
    <w:sdt>
      <w:sdtPr>
        <w:alias w:val="NummerEtikett"/>
        <w:tag w:val="NummerEtikett"/>
        <w:id w:val="2085018403"/>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189177664"/>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7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EC2758" w14:textId="3D947B66" w:rsidR="00EC3CCA" w:rsidRDefault="00757DA4">
    <w:pPr>
      <w:pStyle w:val="Sidhuvud"/>
    </w:pPr>
    <w:sdt>
      <w:sdtPr>
        <w:alias w:val="NummerEtikett"/>
        <w:tag w:val="NummerEtikett"/>
        <w:id w:val="244306337"/>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779289310"/>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7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E5A6C6" w14:textId="0E854A0E" w:rsidR="00EC3CCA" w:rsidRDefault="00757DA4" w:rsidP="001B1C45">
    <w:pPr>
      <w:pStyle w:val="Sidhuvud"/>
      <w:jc w:val="right"/>
    </w:pPr>
    <w:sdt>
      <w:sdtPr>
        <w:alias w:val="NummerEtikett"/>
        <w:tag w:val="NummerEtikett"/>
        <w:id w:val="-932905318"/>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655752833"/>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7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DF53C6" w14:textId="6A984B44" w:rsidR="00EC3CCA" w:rsidRDefault="00757DA4">
    <w:pPr>
      <w:pStyle w:val="Sidhuvud"/>
    </w:pPr>
    <w:sdt>
      <w:sdtPr>
        <w:alias w:val="NummerEtikett"/>
        <w:tag w:val="NummerEtikett"/>
        <w:id w:val="-1515294068"/>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980694419"/>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8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0CF474" w14:textId="71F8EC91" w:rsidR="00EC3CCA" w:rsidRDefault="00757DA4" w:rsidP="001B1C45">
    <w:pPr>
      <w:pStyle w:val="Sidhuvud"/>
      <w:jc w:val="right"/>
    </w:pPr>
    <w:sdt>
      <w:sdtPr>
        <w:alias w:val="NummerEtikett"/>
        <w:tag w:val="NummerEtikett"/>
        <w:id w:val="525680636"/>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69237878"/>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8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20DD3B" w14:textId="77777777" w:rsidR="00EC3CCA" w:rsidRDefault="00EC3CCA" w:rsidP="001B1C45">
    <w:pPr>
      <w:pStyle w:val="Sidhuvud"/>
      <w:tabs>
        <w:tab w:val="right" w:pos="6237"/>
      </w:tabs>
    </w:pPr>
  </w:p>
</w:hdr>
</file>

<file path=word/header8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D7A8C3" w14:textId="3F786BBB" w:rsidR="00EC3CCA" w:rsidRDefault="00757DA4">
    <w:pPr>
      <w:pStyle w:val="Sidhuvud"/>
    </w:pPr>
    <w:sdt>
      <w:sdtPr>
        <w:alias w:val="NummerEtikett"/>
        <w:tag w:val="NummerEtikett"/>
        <w:id w:val="561297626"/>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221288684"/>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8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6E80BC" w14:textId="0F985BC2" w:rsidR="00EC3CCA" w:rsidRDefault="00757DA4" w:rsidP="001B1C45">
    <w:pPr>
      <w:pStyle w:val="Sidhuvud"/>
      <w:jc w:val="right"/>
    </w:pPr>
    <w:sdt>
      <w:sdtPr>
        <w:alias w:val="NummerEtikett"/>
        <w:tag w:val="NummerEtikett"/>
        <w:id w:val="-1001275321"/>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678580591"/>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8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010EE8" w14:textId="1941DE44" w:rsidR="00EC3CCA" w:rsidRDefault="00757DA4">
    <w:pPr>
      <w:pStyle w:val="Sidhuvud"/>
    </w:pPr>
    <w:sdt>
      <w:sdtPr>
        <w:alias w:val="NummerEtikett"/>
        <w:tag w:val="NummerEtikett"/>
        <w:id w:val="1233130578"/>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409084618"/>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8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F68030" w14:textId="0F6050CE" w:rsidR="00EC3CCA" w:rsidRDefault="00757DA4" w:rsidP="001B1C45">
    <w:pPr>
      <w:pStyle w:val="Sidhuvud"/>
      <w:jc w:val="right"/>
    </w:pPr>
    <w:sdt>
      <w:sdtPr>
        <w:alias w:val="NummerEtikett"/>
        <w:tag w:val="NummerEtikett"/>
        <w:id w:val="-1051541059"/>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958252867"/>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8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26AD49" w14:textId="204FA6FB" w:rsidR="00EC3CCA" w:rsidRDefault="00757DA4">
    <w:pPr>
      <w:pStyle w:val="Sidhuvud"/>
    </w:pPr>
    <w:sdt>
      <w:sdtPr>
        <w:alias w:val="NummerEtikett"/>
        <w:tag w:val="NummerEtikett"/>
        <w:id w:val="-325981914"/>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093310068"/>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8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88FA13" w14:textId="75E2278E" w:rsidR="00EC3CCA" w:rsidRDefault="00757DA4" w:rsidP="001B1C45">
    <w:pPr>
      <w:pStyle w:val="Sidhuvud"/>
      <w:jc w:val="right"/>
    </w:pPr>
    <w:sdt>
      <w:sdtPr>
        <w:alias w:val="NummerEtikett"/>
        <w:tag w:val="NummerEtikett"/>
        <w:id w:val="-2011205176"/>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569843172"/>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8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E08850" w14:textId="48ABD138" w:rsidR="00EC3CCA" w:rsidRDefault="00757DA4">
    <w:pPr>
      <w:pStyle w:val="Sidhuvud"/>
    </w:pPr>
    <w:sdt>
      <w:sdtPr>
        <w:alias w:val="NummerEtikett"/>
        <w:tag w:val="NummerEtikett"/>
        <w:id w:val="-2112726804"/>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472969923"/>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8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9EF047" w14:textId="6C50C8A4" w:rsidR="00EC3CCA" w:rsidRDefault="00757DA4" w:rsidP="001B1C45">
    <w:pPr>
      <w:pStyle w:val="Sidhuvud"/>
      <w:jc w:val="right"/>
    </w:pPr>
    <w:sdt>
      <w:sdtPr>
        <w:alias w:val="NummerEtikett"/>
        <w:tag w:val="NummerEtikett"/>
        <w:id w:val="-885251456"/>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652375024"/>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9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B8F732" w14:textId="18C01721" w:rsidR="00EC3CCA" w:rsidRDefault="00757DA4">
    <w:pPr>
      <w:pStyle w:val="Sidhuvud"/>
    </w:pPr>
    <w:sdt>
      <w:sdtPr>
        <w:alias w:val="NummerEtikett"/>
        <w:tag w:val="NummerEtikett"/>
        <w:id w:val="-1429349581"/>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707412197"/>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9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D4E25C" w14:textId="2F587114" w:rsidR="00EC3CCA" w:rsidRDefault="00757DA4" w:rsidP="001B1C45">
    <w:pPr>
      <w:pStyle w:val="Sidhuvud"/>
      <w:jc w:val="right"/>
    </w:pPr>
    <w:sdt>
      <w:sdtPr>
        <w:alias w:val="NummerEtikett"/>
        <w:tag w:val="NummerEtikett"/>
        <w:id w:val="-1974282145"/>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352545596"/>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9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7BBF85" w14:textId="1289F6D0" w:rsidR="00EC3CCA" w:rsidRDefault="00757DA4">
    <w:pPr>
      <w:pStyle w:val="Sidhuvud"/>
    </w:pPr>
    <w:sdt>
      <w:sdtPr>
        <w:alias w:val="NummerEtikett"/>
        <w:tag w:val="NummerEtikett"/>
        <w:id w:val="984507540"/>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873923325"/>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9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0CB874" w14:textId="5A0EC4FB" w:rsidR="00EC3CCA" w:rsidRDefault="00757DA4" w:rsidP="001B1C45">
    <w:pPr>
      <w:pStyle w:val="Sidhuvud"/>
      <w:jc w:val="right"/>
    </w:pPr>
    <w:sdt>
      <w:sdtPr>
        <w:alias w:val="NummerEtikett"/>
        <w:tag w:val="NummerEtikett"/>
        <w:id w:val="-827436290"/>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991834817"/>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9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913C41" w14:textId="14C52186" w:rsidR="00EC3CCA" w:rsidRDefault="00757DA4">
    <w:pPr>
      <w:pStyle w:val="Sidhuvud"/>
    </w:pPr>
    <w:sdt>
      <w:sdtPr>
        <w:alias w:val="NummerEtikett"/>
        <w:tag w:val="NummerEtikett"/>
        <w:id w:val="1903639901"/>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2107533024"/>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9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777B91" w14:textId="44F05E49" w:rsidR="00EC3CCA" w:rsidRDefault="00757DA4" w:rsidP="001B1C45">
    <w:pPr>
      <w:pStyle w:val="Sidhuvud"/>
      <w:jc w:val="right"/>
    </w:pPr>
    <w:sdt>
      <w:sdtPr>
        <w:alias w:val="NummerEtikett"/>
        <w:tag w:val="NummerEtikett"/>
        <w:id w:val="63388441"/>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2007007729"/>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9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6C8D3D" w14:textId="4A5E5D95" w:rsidR="00EC3CCA" w:rsidRDefault="00757DA4">
    <w:pPr>
      <w:pStyle w:val="Sidhuvud"/>
    </w:pPr>
    <w:sdt>
      <w:sdtPr>
        <w:alias w:val="NummerEtikett"/>
        <w:tag w:val="NummerEtikett"/>
        <w:id w:val="1688100070"/>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834262959"/>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9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99ADE8" w14:textId="54A3395B" w:rsidR="00EC3CCA" w:rsidRDefault="00757DA4" w:rsidP="001B1C45">
    <w:pPr>
      <w:pStyle w:val="Sidhuvud"/>
      <w:jc w:val="right"/>
    </w:pPr>
    <w:sdt>
      <w:sdtPr>
        <w:alias w:val="NummerEtikett"/>
        <w:tag w:val="NummerEtikett"/>
        <w:id w:val="-915005763"/>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838602138"/>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9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37CF7C" w14:textId="5D74B7BF" w:rsidR="00EC3CCA" w:rsidRDefault="00757DA4">
    <w:pPr>
      <w:pStyle w:val="Sidhuvud"/>
    </w:pPr>
    <w:sdt>
      <w:sdtPr>
        <w:alias w:val="NummerEtikett"/>
        <w:tag w:val="NummerEtikett"/>
        <w:id w:val="799654405"/>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489250247"/>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9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CCEC3F" w14:textId="46086433" w:rsidR="00EC3CCA" w:rsidRDefault="00757DA4" w:rsidP="001B1C45">
    <w:pPr>
      <w:pStyle w:val="Sidhuvud"/>
      <w:jc w:val="right"/>
    </w:pPr>
    <w:sdt>
      <w:sdtPr>
        <w:alias w:val="NummerEtikett"/>
        <w:tag w:val="NummerEtikett"/>
        <w:id w:val="1568604059"/>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465392738"/>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0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F887ED" w14:textId="77777777" w:rsidR="00EC3CCA" w:rsidRDefault="00EC3CCA" w:rsidP="001B1C45">
    <w:pPr>
      <w:pStyle w:val="Sidhuvud"/>
      <w:tabs>
        <w:tab w:val="right" w:pos="6237"/>
      </w:tabs>
    </w:pPr>
  </w:p>
</w:hdr>
</file>

<file path=word/header10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64DBC6" w14:textId="4D6FF4C8" w:rsidR="00EC3CCA" w:rsidRDefault="00757DA4">
    <w:pPr>
      <w:pStyle w:val="Sidhuvud"/>
    </w:pPr>
    <w:sdt>
      <w:sdtPr>
        <w:alias w:val="NummerEtikett"/>
        <w:tag w:val="NummerEtikett"/>
        <w:id w:val="-637028781"/>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68481878"/>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0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849B67" w14:textId="0CA24C32" w:rsidR="00EC3CCA" w:rsidRDefault="00757DA4" w:rsidP="001B1C45">
    <w:pPr>
      <w:pStyle w:val="Sidhuvud"/>
      <w:jc w:val="right"/>
    </w:pPr>
    <w:sdt>
      <w:sdtPr>
        <w:alias w:val="NummerEtikett"/>
        <w:tag w:val="NummerEtikett"/>
        <w:id w:val="1575096470"/>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663921531"/>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0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7E0F7E" w14:textId="19A41BC0" w:rsidR="00EC3CCA" w:rsidRDefault="00757DA4">
    <w:pPr>
      <w:pStyle w:val="Sidhuvud"/>
    </w:pPr>
    <w:sdt>
      <w:sdtPr>
        <w:alias w:val="NummerEtikett"/>
        <w:tag w:val="NummerEtikett"/>
        <w:id w:val="1524134577"/>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963466235"/>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0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6467D1" w14:textId="54E22565" w:rsidR="00EC3CCA" w:rsidRDefault="00757DA4" w:rsidP="001B1C45">
    <w:pPr>
      <w:pStyle w:val="Sidhuvud"/>
      <w:jc w:val="right"/>
    </w:pPr>
    <w:sdt>
      <w:sdtPr>
        <w:alias w:val="NummerEtikett"/>
        <w:tag w:val="NummerEtikett"/>
        <w:id w:val="715698208"/>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231122206"/>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0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C9386A" w14:textId="206F34B7" w:rsidR="00EC3CCA" w:rsidRDefault="00757DA4">
    <w:pPr>
      <w:pStyle w:val="Sidhuvud"/>
    </w:pPr>
    <w:sdt>
      <w:sdtPr>
        <w:alias w:val="NummerEtikett"/>
        <w:tag w:val="NummerEtikett"/>
        <w:id w:val="-463888448"/>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600185283"/>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0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8BD0E8" w14:textId="1259742A" w:rsidR="00EC3CCA" w:rsidRDefault="00757DA4" w:rsidP="001B1C45">
    <w:pPr>
      <w:pStyle w:val="Sidhuvud"/>
      <w:jc w:val="right"/>
    </w:pPr>
    <w:sdt>
      <w:sdtPr>
        <w:alias w:val="NummerEtikett"/>
        <w:tag w:val="NummerEtikett"/>
        <w:id w:val="813605012"/>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609272679"/>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0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E20F20" w14:textId="778EF9DC" w:rsidR="00EC3CCA" w:rsidRDefault="00757DA4">
    <w:pPr>
      <w:pStyle w:val="Sidhuvud"/>
    </w:pPr>
    <w:sdt>
      <w:sdtPr>
        <w:alias w:val="NummerEtikett"/>
        <w:tag w:val="NummerEtikett"/>
        <w:id w:val="-1259977473"/>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805979056"/>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0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69A5FB" w14:textId="66DC1EB6" w:rsidR="00EC3CCA" w:rsidRDefault="00757DA4" w:rsidP="001B1C45">
    <w:pPr>
      <w:pStyle w:val="Sidhuvud"/>
      <w:jc w:val="right"/>
    </w:pPr>
    <w:sdt>
      <w:sdtPr>
        <w:alias w:val="NummerEtikett"/>
        <w:tag w:val="NummerEtikett"/>
        <w:id w:val="-57864869"/>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741556309"/>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0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2A5419" w14:textId="3FADA781" w:rsidR="00EC3CCA" w:rsidRDefault="00757DA4">
    <w:pPr>
      <w:pStyle w:val="Sidhuvud"/>
    </w:pPr>
    <w:sdt>
      <w:sdtPr>
        <w:alias w:val="NummerEtikett"/>
        <w:tag w:val="NummerEtikett"/>
        <w:id w:val="49503187"/>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85817063"/>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48A79F" w14:textId="24D9430D" w:rsidR="00EC3CCA" w:rsidRDefault="00757DA4" w:rsidP="001B1C45">
    <w:pPr>
      <w:pStyle w:val="Sidhuvud"/>
      <w:jc w:val="right"/>
    </w:pPr>
    <w:sdt>
      <w:sdtPr>
        <w:alias w:val="NummerEtikett"/>
        <w:tag w:val="NummerEtikett"/>
        <w:id w:val="-652610813"/>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433722118"/>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B8E6D2" w14:textId="05B1AAAE" w:rsidR="00EC3CCA" w:rsidRDefault="00757DA4">
    <w:pPr>
      <w:pStyle w:val="Sidhuvud"/>
    </w:pPr>
    <w:sdt>
      <w:sdtPr>
        <w:alias w:val="NummerEtikett"/>
        <w:tag w:val="NummerEtikett"/>
        <w:id w:val="501556666"/>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517304088"/>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4EDA18" w14:textId="6395C4F9" w:rsidR="00EC3CCA" w:rsidRDefault="00757DA4" w:rsidP="001B1C45">
    <w:pPr>
      <w:pStyle w:val="Sidhuvud"/>
      <w:jc w:val="right"/>
    </w:pPr>
    <w:sdt>
      <w:sdtPr>
        <w:alias w:val="NummerEtikett"/>
        <w:tag w:val="NummerEtikett"/>
        <w:id w:val="-343480447"/>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276553414"/>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CAE7AF" w14:textId="675138D6" w:rsidR="00EC3CCA" w:rsidRDefault="00757DA4">
    <w:pPr>
      <w:pStyle w:val="Sidhuvud"/>
    </w:pPr>
    <w:sdt>
      <w:sdtPr>
        <w:alias w:val="NummerEtikett"/>
        <w:tag w:val="NummerEtikett"/>
        <w:id w:val="-1302534579"/>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786119266"/>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752F9B" w14:textId="41031EDB" w:rsidR="00EC3CCA" w:rsidRDefault="00757DA4" w:rsidP="001B1C45">
    <w:pPr>
      <w:pStyle w:val="Sidhuvud"/>
      <w:jc w:val="right"/>
    </w:pPr>
    <w:sdt>
      <w:sdtPr>
        <w:alias w:val="NummerEtikett"/>
        <w:tag w:val="NummerEtikett"/>
        <w:id w:val="1162504978"/>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625700165"/>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80B1CF" w14:textId="3C1A734B" w:rsidR="00EC3CCA" w:rsidRDefault="00757DA4">
    <w:pPr>
      <w:pStyle w:val="Sidhuvud"/>
    </w:pPr>
    <w:sdt>
      <w:sdtPr>
        <w:alias w:val="NummerEtikett"/>
        <w:tag w:val="NummerEtikett"/>
        <w:id w:val="2078017667"/>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898906409"/>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209E5B" w14:textId="397FCFD6" w:rsidR="00EC3CCA" w:rsidRDefault="00757DA4" w:rsidP="001B1C45">
    <w:pPr>
      <w:pStyle w:val="Sidhuvud"/>
      <w:jc w:val="right"/>
    </w:pPr>
    <w:sdt>
      <w:sdtPr>
        <w:alias w:val="NummerEtikett"/>
        <w:tag w:val="NummerEtikett"/>
        <w:id w:val="-2143796484"/>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404807261"/>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51D975" w14:textId="49068ADA" w:rsidR="00EC3CCA" w:rsidRDefault="00757DA4">
    <w:pPr>
      <w:pStyle w:val="Sidhuvud"/>
    </w:pPr>
    <w:sdt>
      <w:sdtPr>
        <w:alias w:val="NummerEtikett"/>
        <w:tag w:val="NummerEtikett"/>
        <w:id w:val="-80765018"/>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49957383"/>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677865" w14:textId="3D10D2E8" w:rsidR="00EC3CCA" w:rsidRDefault="00757DA4" w:rsidP="001B1C45">
    <w:pPr>
      <w:pStyle w:val="Sidhuvud"/>
      <w:jc w:val="right"/>
    </w:pPr>
    <w:sdt>
      <w:sdtPr>
        <w:alias w:val="NummerEtikett"/>
        <w:tag w:val="NummerEtikett"/>
        <w:id w:val="29225950"/>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22739703"/>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9F101D" w14:textId="45C675AE" w:rsidR="00EC3CCA" w:rsidRDefault="00757DA4">
    <w:pPr>
      <w:pStyle w:val="Sidhuvud"/>
    </w:pPr>
    <w:sdt>
      <w:sdtPr>
        <w:alias w:val="NummerEtikett"/>
        <w:tag w:val="NummerEtikett"/>
        <w:id w:val="-313495239"/>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366298541"/>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1B6861" w14:textId="38DE11F7" w:rsidR="00EC3CCA" w:rsidRDefault="00757DA4" w:rsidP="001B1C45">
    <w:pPr>
      <w:pStyle w:val="Sidhuvud"/>
      <w:jc w:val="right"/>
    </w:pPr>
    <w:sdt>
      <w:sdtPr>
        <w:alias w:val="NummerEtikett"/>
        <w:tag w:val="NummerEtikett"/>
        <w:id w:val="1428235226"/>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441061456"/>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E04CF8" w14:textId="6EC33C65" w:rsidR="00EC3CCA" w:rsidRDefault="00757DA4">
    <w:pPr>
      <w:pStyle w:val="Sidhuvud"/>
    </w:pPr>
    <w:sdt>
      <w:sdtPr>
        <w:alias w:val="NummerEtikett"/>
        <w:tag w:val="NummerEtikett"/>
        <w:id w:val="371277233"/>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31882215"/>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CBBA2F" w14:textId="3F7500F6" w:rsidR="00EC3CCA" w:rsidRDefault="00757DA4" w:rsidP="001B1C45">
    <w:pPr>
      <w:pStyle w:val="Sidhuvud"/>
      <w:jc w:val="right"/>
    </w:pPr>
    <w:sdt>
      <w:sdtPr>
        <w:alias w:val="NummerEtikett"/>
        <w:tag w:val="NummerEtikett"/>
        <w:id w:val="69550684"/>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425088708"/>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A5D268" w14:textId="689B24FF" w:rsidR="00EC3CCA" w:rsidRDefault="00757DA4">
    <w:pPr>
      <w:pStyle w:val="Sidhuvud"/>
    </w:pPr>
    <w:sdt>
      <w:sdtPr>
        <w:alias w:val="NummerEtikett"/>
        <w:tag w:val="NummerEtikett"/>
        <w:id w:val="-376007712"/>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163580468"/>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898039" w14:textId="54D6C7C1" w:rsidR="00EC3CCA" w:rsidRDefault="00757DA4" w:rsidP="001B1C45">
    <w:pPr>
      <w:pStyle w:val="Sidhuvud"/>
      <w:jc w:val="right"/>
    </w:pPr>
    <w:sdt>
      <w:sdtPr>
        <w:alias w:val="NummerEtikett"/>
        <w:tag w:val="NummerEtikett"/>
        <w:id w:val="1087038942"/>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266387670"/>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9A78A3" w14:textId="590E8BE3" w:rsidR="00EC3CCA" w:rsidRDefault="00757DA4">
    <w:pPr>
      <w:pStyle w:val="Sidhuvud"/>
    </w:pPr>
    <w:sdt>
      <w:sdtPr>
        <w:alias w:val="NummerEtikett"/>
        <w:tag w:val="NummerEtikett"/>
        <w:id w:val="1876654279"/>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110738434"/>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A9FF15" w14:textId="2E8BF464" w:rsidR="00EC3CCA" w:rsidRDefault="00757DA4" w:rsidP="001B1C45">
    <w:pPr>
      <w:pStyle w:val="Sidhuvud"/>
      <w:jc w:val="right"/>
    </w:pPr>
    <w:sdt>
      <w:sdtPr>
        <w:alias w:val="NummerEtikett"/>
        <w:tag w:val="NummerEtikett"/>
        <w:id w:val="1809510533"/>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2030374422"/>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D3732D" w14:textId="37DF7A7F" w:rsidR="00EC3CCA" w:rsidRDefault="00757DA4">
    <w:pPr>
      <w:pStyle w:val="Sidhuvud"/>
    </w:pPr>
    <w:sdt>
      <w:sdtPr>
        <w:alias w:val="NummerEtikett"/>
        <w:tag w:val="NummerEtikett"/>
        <w:id w:val="-1699536784"/>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271627021"/>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0560F3" w14:textId="2889E96C" w:rsidR="00EC3CCA" w:rsidRDefault="00757DA4" w:rsidP="001B1C45">
    <w:pPr>
      <w:pStyle w:val="Sidhuvud"/>
      <w:jc w:val="right"/>
    </w:pPr>
    <w:sdt>
      <w:sdtPr>
        <w:alias w:val="NummerEtikett"/>
        <w:tag w:val="NummerEtikett"/>
        <w:id w:val="-166797335"/>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575857111"/>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523544" w14:textId="6F120059" w:rsidR="00EC3CCA" w:rsidRDefault="00757DA4">
    <w:pPr>
      <w:pStyle w:val="Sidhuvud"/>
    </w:pPr>
    <w:sdt>
      <w:sdtPr>
        <w:alias w:val="NummerEtikett"/>
        <w:tag w:val="NummerEtikett"/>
        <w:id w:val="-1331523949"/>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61898773"/>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66EE91" w14:textId="4F282BD8" w:rsidR="00EC3CCA" w:rsidRDefault="00757DA4" w:rsidP="001B1C45">
    <w:pPr>
      <w:pStyle w:val="Sidhuvud"/>
      <w:jc w:val="right"/>
    </w:pPr>
    <w:sdt>
      <w:sdtPr>
        <w:alias w:val="NummerEtikett"/>
        <w:tag w:val="NummerEtikett"/>
        <w:id w:val="-960804827"/>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83594299"/>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92FB3F" w14:textId="63D80F04" w:rsidR="00EC3CCA" w:rsidRDefault="00757DA4">
    <w:pPr>
      <w:pStyle w:val="Sidhuvud"/>
    </w:pPr>
    <w:sdt>
      <w:sdtPr>
        <w:alias w:val="NummerEtikett"/>
        <w:tag w:val="NummerEtikett"/>
        <w:id w:val="-353192966"/>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610583535"/>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020484" w14:textId="4552B238" w:rsidR="00EC3CCA" w:rsidRDefault="00757DA4" w:rsidP="001B1C45">
    <w:pPr>
      <w:pStyle w:val="Sidhuvud"/>
      <w:jc w:val="right"/>
    </w:pPr>
    <w:sdt>
      <w:sdtPr>
        <w:alias w:val="NummerEtikett"/>
        <w:tag w:val="NummerEtikett"/>
        <w:id w:val="-1193451913"/>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581647699"/>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6B2CA0" w14:textId="77777777" w:rsidR="00EC3CCA" w:rsidRDefault="00EC3CCA" w:rsidP="001B1C45">
    <w:pPr>
      <w:pStyle w:val="Sidhuvud"/>
      <w:tabs>
        <w:tab w:val="right" w:pos="6237"/>
      </w:tabs>
    </w:pPr>
  </w:p>
</w:hdr>
</file>

<file path=word/header1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C5DCAE" w14:textId="1CFF9667" w:rsidR="00EC3CCA" w:rsidRDefault="00757DA4">
    <w:pPr>
      <w:pStyle w:val="Sidhuvud"/>
    </w:pPr>
    <w:sdt>
      <w:sdtPr>
        <w:alias w:val="NummerEtikett"/>
        <w:tag w:val="NummerEtikett"/>
        <w:id w:val="883839704"/>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2126728813"/>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DE84A6" w14:textId="610DBCB8" w:rsidR="00EC3CCA" w:rsidRDefault="00757DA4" w:rsidP="001B1C45">
    <w:pPr>
      <w:pStyle w:val="Sidhuvud"/>
      <w:jc w:val="right"/>
    </w:pPr>
    <w:sdt>
      <w:sdtPr>
        <w:alias w:val="NummerEtikett"/>
        <w:tag w:val="NummerEtikett"/>
        <w:id w:val="-88937299"/>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31684301"/>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F51614" w14:textId="70C88391" w:rsidR="00EC3CCA" w:rsidRDefault="00757DA4">
    <w:pPr>
      <w:pStyle w:val="Sidhuvud"/>
    </w:pPr>
    <w:sdt>
      <w:sdtPr>
        <w:alias w:val="NummerEtikett"/>
        <w:tag w:val="NummerEtikett"/>
        <w:id w:val="-1181505842"/>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932259262"/>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9239C1" w14:textId="532AF37F" w:rsidR="00EC3CCA" w:rsidRDefault="00757DA4" w:rsidP="001B1C45">
    <w:pPr>
      <w:pStyle w:val="Sidhuvud"/>
      <w:jc w:val="right"/>
    </w:pPr>
    <w:sdt>
      <w:sdtPr>
        <w:alias w:val="NummerEtikett"/>
        <w:tag w:val="NummerEtikett"/>
        <w:id w:val="167073242"/>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379017746"/>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4C4943" w14:textId="2AFFC6B7" w:rsidR="00EC3CCA" w:rsidRDefault="00757DA4">
    <w:pPr>
      <w:pStyle w:val="Sidhuvud"/>
    </w:pPr>
    <w:sdt>
      <w:sdtPr>
        <w:alias w:val="NummerEtikett"/>
        <w:tag w:val="NummerEtikett"/>
        <w:id w:val="-184519407"/>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906335954"/>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116270" w14:textId="3092160D" w:rsidR="00EC3CCA" w:rsidRDefault="00757DA4" w:rsidP="001B1C45">
    <w:pPr>
      <w:pStyle w:val="Sidhuvud"/>
      <w:jc w:val="right"/>
    </w:pPr>
    <w:sdt>
      <w:sdtPr>
        <w:alias w:val="NummerEtikett"/>
        <w:tag w:val="NummerEtikett"/>
        <w:id w:val="-1462103996"/>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971166979"/>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B1CEC2" w14:textId="77777777" w:rsidR="00EC3CCA" w:rsidRDefault="00EC3CCA" w:rsidP="001B1C45">
    <w:pPr>
      <w:pStyle w:val="Sidhuvud"/>
      <w:tabs>
        <w:tab w:val="right" w:pos="6237"/>
      </w:tabs>
    </w:pPr>
  </w:p>
</w:hdr>
</file>

<file path=word/header1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9B95E0" w14:textId="5C817F3B" w:rsidR="00EC3CCA" w:rsidRDefault="00757DA4">
    <w:pPr>
      <w:pStyle w:val="Sidhuvud"/>
    </w:pPr>
    <w:sdt>
      <w:sdtPr>
        <w:alias w:val="NummerEtikett"/>
        <w:tag w:val="NummerEtikett"/>
        <w:id w:val="1207145023"/>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687829264"/>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90EC8A" w14:textId="73C0C3CE" w:rsidR="00EC3CCA" w:rsidRDefault="00757DA4" w:rsidP="001B1C45">
    <w:pPr>
      <w:pStyle w:val="Sidhuvud"/>
      <w:jc w:val="right"/>
    </w:pPr>
    <w:sdt>
      <w:sdtPr>
        <w:alias w:val="NummerEtikett"/>
        <w:tag w:val="NummerEtikett"/>
        <w:id w:val="-514537540"/>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403147772"/>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C8DFCC" w14:textId="1E1EF9E2" w:rsidR="00EC3CCA" w:rsidRDefault="00757DA4">
    <w:pPr>
      <w:pStyle w:val="Sidhuvud"/>
    </w:pPr>
    <w:sdt>
      <w:sdtPr>
        <w:alias w:val="NummerEtikett"/>
        <w:tag w:val="NummerEtikett"/>
        <w:id w:val="315997065"/>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455804423"/>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E28180" w14:textId="3D376293" w:rsidR="00EC3CCA" w:rsidRDefault="00757DA4" w:rsidP="001B1C45">
    <w:pPr>
      <w:pStyle w:val="Sidhuvud"/>
      <w:jc w:val="right"/>
    </w:pPr>
    <w:sdt>
      <w:sdtPr>
        <w:alias w:val="NummerEtikett"/>
        <w:tag w:val="NummerEtikett"/>
        <w:id w:val="1157653735"/>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959462546"/>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C246D4" w14:textId="4A2CF083" w:rsidR="00EC3CCA" w:rsidRDefault="00757DA4">
    <w:pPr>
      <w:pStyle w:val="Sidhuvud"/>
    </w:pPr>
    <w:sdt>
      <w:sdtPr>
        <w:alias w:val="NummerEtikett"/>
        <w:tag w:val="NummerEtikett"/>
        <w:id w:val="-300624772"/>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42102461"/>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742153" w14:textId="126E61E5" w:rsidR="00EC3CCA" w:rsidRDefault="00757DA4" w:rsidP="001B1C45">
    <w:pPr>
      <w:pStyle w:val="Sidhuvud"/>
      <w:jc w:val="right"/>
    </w:pPr>
    <w:sdt>
      <w:sdtPr>
        <w:alias w:val="NummerEtikett"/>
        <w:tag w:val="NummerEtikett"/>
        <w:id w:val="-1726902081"/>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515265774"/>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E11B4A" w14:textId="2AC25D95" w:rsidR="00EC3CCA" w:rsidRDefault="00757DA4">
    <w:pPr>
      <w:pStyle w:val="Sidhuvud"/>
    </w:pPr>
    <w:sdt>
      <w:sdtPr>
        <w:alias w:val="NummerEtikett"/>
        <w:tag w:val="NummerEtikett"/>
        <w:id w:val="-486023892"/>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384444725"/>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C9799F" w14:textId="4455F99D" w:rsidR="00EC3CCA" w:rsidRDefault="00757DA4" w:rsidP="001B1C45">
    <w:pPr>
      <w:pStyle w:val="Sidhuvud"/>
      <w:jc w:val="right"/>
    </w:pPr>
    <w:sdt>
      <w:sdtPr>
        <w:alias w:val="NummerEtikett"/>
        <w:tag w:val="NummerEtikett"/>
        <w:id w:val="-1483307765"/>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112859335"/>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FB36E0" w14:textId="1107F794" w:rsidR="00EC3CCA" w:rsidRDefault="00757DA4">
    <w:pPr>
      <w:pStyle w:val="Sidhuvud"/>
    </w:pPr>
    <w:sdt>
      <w:sdtPr>
        <w:alias w:val="NummerEtikett"/>
        <w:tag w:val="NummerEtikett"/>
        <w:id w:val="1493600014"/>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2125495810"/>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3BE4BF" w14:textId="4F693AFC" w:rsidR="00EC3CCA" w:rsidRDefault="00757DA4" w:rsidP="001B1C45">
    <w:pPr>
      <w:pStyle w:val="Sidhuvud"/>
      <w:jc w:val="right"/>
    </w:pPr>
    <w:sdt>
      <w:sdtPr>
        <w:alias w:val="NummerEtikett"/>
        <w:tag w:val="NummerEtikett"/>
        <w:id w:val="2024438380"/>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471145975"/>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BFAB31" w14:textId="4DDA61C9" w:rsidR="00EC3CCA" w:rsidRDefault="00757DA4">
    <w:pPr>
      <w:pStyle w:val="Sidhuvud"/>
    </w:pPr>
    <w:sdt>
      <w:sdtPr>
        <w:alias w:val="NummerEtikett"/>
        <w:tag w:val="NummerEtikett"/>
        <w:id w:val="-294528500"/>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2068996168"/>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B98D19" w14:textId="3A50E4EB" w:rsidR="00EC3CCA" w:rsidRDefault="00757DA4" w:rsidP="001B1C45">
    <w:pPr>
      <w:pStyle w:val="Sidhuvud"/>
      <w:jc w:val="right"/>
    </w:pPr>
    <w:sdt>
      <w:sdtPr>
        <w:alias w:val="NummerEtikett"/>
        <w:tag w:val="NummerEtikett"/>
        <w:id w:val="78265085"/>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263030607"/>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3085A9" w14:textId="3C916DB1" w:rsidR="00EC3CCA" w:rsidRDefault="00757DA4">
    <w:pPr>
      <w:pStyle w:val="Sidhuvud"/>
    </w:pPr>
    <w:sdt>
      <w:sdtPr>
        <w:alias w:val="NummerEtikett"/>
        <w:tag w:val="NummerEtikett"/>
        <w:id w:val="-2007195413"/>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368680143"/>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D6A3CF" w14:textId="6F8A360E" w:rsidR="00EC3CCA" w:rsidRDefault="00757DA4" w:rsidP="001B1C45">
    <w:pPr>
      <w:pStyle w:val="Sidhuvud"/>
      <w:jc w:val="right"/>
    </w:pPr>
    <w:sdt>
      <w:sdtPr>
        <w:alias w:val="NummerEtikett"/>
        <w:tag w:val="NummerEtikett"/>
        <w:id w:val="1262410677"/>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579801592"/>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E939C6" w14:textId="7E8F547A" w:rsidR="00EC3CCA" w:rsidRDefault="00757DA4">
    <w:pPr>
      <w:pStyle w:val="Sidhuvud"/>
    </w:pPr>
    <w:sdt>
      <w:sdtPr>
        <w:alias w:val="NummerEtikett"/>
        <w:tag w:val="NummerEtikett"/>
        <w:id w:val="-1277327628"/>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443145945"/>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8D125F" w14:textId="7DBAECC7" w:rsidR="00EC3CCA" w:rsidRDefault="00757DA4" w:rsidP="001B1C45">
    <w:pPr>
      <w:pStyle w:val="Sidhuvud"/>
      <w:jc w:val="right"/>
    </w:pPr>
    <w:sdt>
      <w:sdtPr>
        <w:alias w:val="NummerEtikett"/>
        <w:tag w:val="NummerEtikett"/>
        <w:id w:val="-1135404375"/>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408816927"/>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D697E1" w14:textId="739A8F11" w:rsidR="00EC3CCA" w:rsidRDefault="00757DA4">
    <w:pPr>
      <w:pStyle w:val="Sidhuvud"/>
    </w:pPr>
    <w:sdt>
      <w:sdtPr>
        <w:alias w:val="NummerEtikett"/>
        <w:tag w:val="NummerEtikett"/>
        <w:id w:val="-1648043413"/>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240947507"/>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60AC6A" w14:textId="2B58385E" w:rsidR="00EC3CCA" w:rsidRDefault="00757DA4" w:rsidP="001B1C45">
    <w:pPr>
      <w:pStyle w:val="Sidhuvud"/>
      <w:jc w:val="right"/>
    </w:pPr>
    <w:sdt>
      <w:sdtPr>
        <w:alias w:val="NummerEtikett"/>
        <w:tag w:val="NummerEtikett"/>
        <w:id w:val="-1290048894"/>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632288413"/>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FA1051" w14:textId="079E0D63" w:rsidR="00EC3CCA" w:rsidRDefault="00757DA4">
    <w:pPr>
      <w:pStyle w:val="Sidhuvud"/>
    </w:pPr>
    <w:sdt>
      <w:sdtPr>
        <w:alias w:val="NummerEtikett"/>
        <w:tag w:val="NummerEtikett"/>
        <w:id w:val="-25572122"/>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53215498"/>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EC06E5" w14:textId="49F01585" w:rsidR="00EC3CCA" w:rsidRDefault="00757DA4" w:rsidP="001B1C45">
    <w:pPr>
      <w:pStyle w:val="Sidhuvud"/>
      <w:jc w:val="right"/>
    </w:pPr>
    <w:sdt>
      <w:sdtPr>
        <w:alias w:val="NummerEtikett"/>
        <w:tag w:val="NummerEtikett"/>
        <w:id w:val="901877859"/>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2017734262"/>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117F7A" w14:textId="17DE2360" w:rsidR="00EC3CCA" w:rsidRDefault="00757DA4">
    <w:pPr>
      <w:pStyle w:val="Sidhuvud"/>
    </w:pPr>
    <w:sdt>
      <w:sdtPr>
        <w:alias w:val="NummerEtikett"/>
        <w:tag w:val="NummerEtikett"/>
        <w:id w:val="-1375764894"/>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864673450"/>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8F8757" w14:textId="6E35F619" w:rsidR="00EC3CCA" w:rsidRDefault="00757DA4" w:rsidP="001B1C45">
    <w:pPr>
      <w:pStyle w:val="Sidhuvud"/>
      <w:jc w:val="right"/>
    </w:pPr>
    <w:sdt>
      <w:sdtPr>
        <w:alias w:val="NummerEtikett"/>
        <w:tag w:val="NummerEtikett"/>
        <w:id w:val="743461198"/>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2127998056"/>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D4A0CF" w14:textId="07919A9D" w:rsidR="00EC3CCA" w:rsidRDefault="00757DA4">
    <w:pPr>
      <w:pStyle w:val="Sidhuvud"/>
    </w:pPr>
    <w:sdt>
      <w:sdtPr>
        <w:alias w:val="NummerEtikett"/>
        <w:tag w:val="NummerEtikett"/>
        <w:id w:val="1387302738"/>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701934024"/>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5B63AF" w14:textId="782A7191" w:rsidR="00EC3CCA" w:rsidRDefault="00757DA4" w:rsidP="001B1C45">
    <w:pPr>
      <w:pStyle w:val="Sidhuvud"/>
      <w:jc w:val="right"/>
    </w:pPr>
    <w:sdt>
      <w:sdtPr>
        <w:alias w:val="NummerEtikett"/>
        <w:tag w:val="NummerEtikett"/>
        <w:id w:val="-1840303149"/>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911730309"/>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B33473" w14:textId="4E9C1DBB" w:rsidR="00EC3CCA" w:rsidRDefault="00757DA4">
    <w:pPr>
      <w:pStyle w:val="Sidhuvud"/>
    </w:pPr>
    <w:sdt>
      <w:sdtPr>
        <w:alias w:val="NummerEtikett"/>
        <w:tag w:val="NummerEtikett"/>
        <w:id w:val="1133452735"/>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999723392"/>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E5A6C5" w14:textId="2A6B06EF" w:rsidR="00EC3CCA" w:rsidRDefault="00757DA4" w:rsidP="001B1C45">
    <w:pPr>
      <w:pStyle w:val="Sidhuvud"/>
      <w:jc w:val="right"/>
    </w:pPr>
    <w:sdt>
      <w:sdtPr>
        <w:alias w:val="NummerEtikett"/>
        <w:tag w:val="NummerEtikett"/>
        <w:id w:val="512036802"/>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826827720"/>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0566D0" w14:textId="4E294CBB" w:rsidR="00EC3CCA" w:rsidRDefault="00757DA4">
    <w:pPr>
      <w:pStyle w:val="Sidhuvud"/>
    </w:pPr>
    <w:sdt>
      <w:sdtPr>
        <w:alias w:val="NummerEtikett"/>
        <w:tag w:val="NummerEtikett"/>
        <w:id w:val="1967784515"/>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220789895"/>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EE5646" w14:textId="5219A503" w:rsidR="00EC3CCA" w:rsidRDefault="00757DA4" w:rsidP="001B1C45">
    <w:pPr>
      <w:pStyle w:val="Sidhuvud"/>
      <w:jc w:val="right"/>
    </w:pPr>
    <w:sdt>
      <w:sdtPr>
        <w:alias w:val="NummerEtikett"/>
        <w:tag w:val="NummerEtikett"/>
        <w:id w:val="957304081"/>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913244930"/>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7DCD69" w14:textId="5556FA56" w:rsidR="00EC3CCA" w:rsidRDefault="00757DA4">
    <w:pPr>
      <w:pStyle w:val="Sidhuvud"/>
    </w:pPr>
    <w:sdt>
      <w:sdtPr>
        <w:alias w:val="NummerEtikett"/>
        <w:tag w:val="NummerEtikett"/>
        <w:id w:val="496006930"/>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186711360"/>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F6E761" w14:textId="42325F9E" w:rsidR="00EC3CCA" w:rsidRDefault="00757DA4" w:rsidP="001B1C45">
    <w:pPr>
      <w:pStyle w:val="Sidhuvud"/>
      <w:jc w:val="right"/>
    </w:pPr>
    <w:sdt>
      <w:sdtPr>
        <w:alias w:val="NummerEtikett"/>
        <w:tag w:val="NummerEtikett"/>
        <w:id w:val="1403095711"/>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643616320"/>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A78FCC" w14:textId="45B86BE6" w:rsidR="00EC3CCA" w:rsidRDefault="00757DA4">
    <w:pPr>
      <w:pStyle w:val="Sidhuvud"/>
    </w:pPr>
    <w:sdt>
      <w:sdtPr>
        <w:alias w:val="NummerEtikett"/>
        <w:tag w:val="NummerEtikett"/>
        <w:id w:val="692881176"/>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3676632"/>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7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88851B" w14:textId="1181C48B" w:rsidR="00EC3CCA" w:rsidRDefault="00757DA4" w:rsidP="001B1C45">
    <w:pPr>
      <w:pStyle w:val="Sidhuvud"/>
      <w:jc w:val="right"/>
    </w:pPr>
    <w:sdt>
      <w:sdtPr>
        <w:alias w:val="NummerEtikett"/>
        <w:tag w:val="NummerEtikett"/>
        <w:id w:val="-170182263"/>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2013289782"/>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7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5B0A34" w14:textId="138E9327" w:rsidR="00EC3CCA" w:rsidRDefault="00757DA4">
    <w:pPr>
      <w:pStyle w:val="Sidhuvud"/>
    </w:pPr>
    <w:sdt>
      <w:sdtPr>
        <w:alias w:val="NummerEtikett"/>
        <w:tag w:val="NummerEtikett"/>
        <w:id w:val="-1827195345"/>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28651839"/>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7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BB1088" w14:textId="08E95260" w:rsidR="00EC3CCA" w:rsidRDefault="00757DA4" w:rsidP="001B1C45">
    <w:pPr>
      <w:pStyle w:val="Sidhuvud"/>
      <w:jc w:val="right"/>
    </w:pPr>
    <w:sdt>
      <w:sdtPr>
        <w:alias w:val="NummerEtikett"/>
        <w:tag w:val="NummerEtikett"/>
        <w:id w:val="824328268"/>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59299099"/>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7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749B24" w14:textId="77777777" w:rsidR="00EC3CCA" w:rsidRDefault="00EC3CCA" w:rsidP="001B1C45">
    <w:pPr>
      <w:pStyle w:val="Sidhuvud"/>
      <w:tabs>
        <w:tab w:val="right" w:pos="6237"/>
      </w:tabs>
    </w:pPr>
  </w:p>
</w:hdr>
</file>

<file path=word/header17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C3BD09" w14:textId="5054886B" w:rsidR="00EC3CCA" w:rsidRDefault="00757DA4">
    <w:pPr>
      <w:pStyle w:val="Sidhuvud"/>
    </w:pPr>
    <w:sdt>
      <w:sdtPr>
        <w:alias w:val="NummerEtikett"/>
        <w:tag w:val="NummerEtikett"/>
        <w:id w:val="-607271736"/>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2119432616"/>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7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2919A9" w14:textId="3C6C7E51" w:rsidR="00EC3CCA" w:rsidRDefault="00757DA4" w:rsidP="001B1C45">
    <w:pPr>
      <w:pStyle w:val="Sidhuvud"/>
      <w:jc w:val="right"/>
    </w:pPr>
    <w:sdt>
      <w:sdtPr>
        <w:alias w:val="NummerEtikett"/>
        <w:tag w:val="NummerEtikett"/>
        <w:id w:val="-1691671340"/>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908664432"/>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7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CC45C5" w14:textId="0353036B" w:rsidR="00EC3CCA" w:rsidRDefault="00757DA4">
    <w:pPr>
      <w:pStyle w:val="Sidhuvud"/>
    </w:pPr>
    <w:sdt>
      <w:sdtPr>
        <w:alias w:val="NummerEtikett"/>
        <w:tag w:val="NummerEtikett"/>
        <w:id w:val="166450333"/>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83213056"/>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7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23AA50" w14:textId="5A904782" w:rsidR="00EC3CCA" w:rsidRDefault="00757DA4" w:rsidP="001B1C45">
    <w:pPr>
      <w:pStyle w:val="Sidhuvud"/>
      <w:jc w:val="right"/>
    </w:pPr>
    <w:sdt>
      <w:sdtPr>
        <w:alias w:val="NummerEtikett"/>
        <w:tag w:val="NummerEtikett"/>
        <w:id w:val="-1100880920"/>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198854033"/>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8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4304A4" w14:textId="0C421D01" w:rsidR="00EC3CCA" w:rsidRDefault="00757DA4">
    <w:pPr>
      <w:pStyle w:val="Sidhuvud"/>
    </w:pPr>
    <w:sdt>
      <w:sdtPr>
        <w:alias w:val="NummerEtikett"/>
        <w:tag w:val="NummerEtikett"/>
        <w:id w:val="1201359629"/>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894197293"/>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8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958F490" w14:textId="507D2A05" w:rsidR="00EC3CCA" w:rsidRDefault="00757DA4" w:rsidP="001B1C45">
    <w:pPr>
      <w:pStyle w:val="Sidhuvud"/>
      <w:jc w:val="right"/>
    </w:pPr>
    <w:sdt>
      <w:sdtPr>
        <w:alias w:val="NummerEtikett"/>
        <w:tag w:val="NummerEtikett"/>
        <w:id w:val="406272619"/>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661739057"/>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8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754DCD" w14:textId="77777777" w:rsidR="00EC3CCA" w:rsidRDefault="00EC3CCA" w:rsidP="001B1C45">
    <w:pPr>
      <w:pStyle w:val="Sidhuvud"/>
      <w:tabs>
        <w:tab w:val="right" w:pos="6237"/>
      </w:tabs>
    </w:pPr>
  </w:p>
</w:hdr>
</file>

<file path=word/header18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89E643" w14:textId="0B87180F" w:rsidR="00EC3CCA" w:rsidRDefault="00757DA4">
    <w:pPr>
      <w:pStyle w:val="Sidhuvud"/>
    </w:pPr>
    <w:sdt>
      <w:sdtPr>
        <w:alias w:val="NummerEtikett"/>
        <w:tag w:val="NummerEtikett"/>
        <w:id w:val="1125962630"/>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814304817"/>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8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A0E6AA" w14:textId="7E0C2EF2" w:rsidR="00EC3CCA" w:rsidRDefault="00757DA4" w:rsidP="001B1C45">
    <w:pPr>
      <w:pStyle w:val="Sidhuvud"/>
      <w:jc w:val="right"/>
    </w:pPr>
    <w:sdt>
      <w:sdtPr>
        <w:alias w:val="NummerEtikett"/>
        <w:tag w:val="NummerEtikett"/>
        <w:id w:val="112250522"/>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510862579"/>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8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A0B8C3" w14:textId="59095FBE" w:rsidR="00EC3CCA" w:rsidRDefault="00757DA4">
    <w:pPr>
      <w:pStyle w:val="Sidhuvud"/>
    </w:pPr>
    <w:sdt>
      <w:sdtPr>
        <w:alias w:val="NummerEtikett"/>
        <w:tag w:val="NummerEtikett"/>
        <w:id w:val="1190034715"/>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471367227"/>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8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C12B80" w14:textId="7C34A53F" w:rsidR="00EC3CCA" w:rsidRDefault="00757DA4" w:rsidP="001B1C45">
    <w:pPr>
      <w:pStyle w:val="Sidhuvud"/>
      <w:jc w:val="right"/>
    </w:pPr>
    <w:sdt>
      <w:sdtPr>
        <w:alias w:val="NummerEtikett"/>
        <w:tag w:val="NummerEtikett"/>
        <w:id w:val="-1256898775"/>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224714789"/>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8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EFF7B2" w14:textId="66158E9E" w:rsidR="00EC3CCA" w:rsidRDefault="00757DA4">
    <w:pPr>
      <w:pStyle w:val="Sidhuvud"/>
    </w:pPr>
    <w:sdt>
      <w:sdtPr>
        <w:alias w:val="NummerEtikett"/>
        <w:tag w:val="NummerEtikett"/>
        <w:id w:val="-1534725274"/>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85533891"/>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8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7E839E" w14:textId="2D039F5D" w:rsidR="00EC3CCA" w:rsidRDefault="00757DA4" w:rsidP="001B1C45">
    <w:pPr>
      <w:pStyle w:val="Sidhuvud"/>
      <w:jc w:val="right"/>
    </w:pPr>
    <w:sdt>
      <w:sdtPr>
        <w:alias w:val="NummerEtikett"/>
        <w:tag w:val="NummerEtikett"/>
        <w:id w:val="1942111566"/>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446426640"/>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8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ED8C1C" w14:textId="59CED81B" w:rsidR="00EC3CCA" w:rsidRDefault="00757DA4">
    <w:pPr>
      <w:pStyle w:val="Sidhuvud"/>
    </w:pPr>
    <w:sdt>
      <w:sdtPr>
        <w:alias w:val="NummerEtikett"/>
        <w:tag w:val="NummerEtikett"/>
        <w:id w:val="1468939538"/>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485370662"/>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9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7C5238" w14:textId="31F6E754" w:rsidR="00EC3CCA" w:rsidRDefault="00757DA4" w:rsidP="001B1C45">
    <w:pPr>
      <w:pStyle w:val="Sidhuvud"/>
      <w:jc w:val="right"/>
    </w:pPr>
    <w:sdt>
      <w:sdtPr>
        <w:alias w:val="NummerEtikett"/>
        <w:tag w:val="NummerEtikett"/>
        <w:id w:val="-1405369552"/>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2012401414"/>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9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1C1331" w14:textId="5AECA12B" w:rsidR="00EC3CCA" w:rsidRDefault="00757DA4">
    <w:pPr>
      <w:pStyle w:val="Sidhuvud"/>
    </w:pPr>
    <w:sdt>
      <w:sdtPr>
        <w:alias w:val="NummerEtikett"/>
        <w:tag w:val="NummerEtikett"/>
        <w:id w:val="2024125851"/>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705060568"/>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9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29919C" w14:textId="1D808354" w:rsidR="00EC3CCA" w:rsidRDefault="00757DA4" w:rsidP="001B1C45">
    <w:pPr>
      <w:pStyle w:val="Sidhuvud"/>
      <w:jc w:val="right"/>
    </w:pPr>
    <w:sdt>
      <w:sdtPr>
        <w:alias w:val="NummerEtikett"/>
        <w:tag w:val="NummerEtikett"/>
        <w:id w:val="1041940725"/>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349098428"/>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9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CFD95B" w14:textId="252F57F0" w:rsidR="00EC3CCA" w:rsidRDefault="00757DA4">
    <w:pPr>
      <w:pStyle w:val="Sidhuvud"/>
    </w:pPr>
    <w:sdt>
      <w:sdtPr>
        <w:alias w:val="NummerEtikett"/>
        <w:tag w:val="NummerEtikett"/>
        <w:id w:val="847141788"/>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971978289"/>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9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2A765D" w14:textId="2A082CD8" w:rsidR="00EC3CCA" w:rsidRDefault="00757DA4" w:rsidP="001B1C45">
    <w:pPr>
      <w:pStyle w:val="Sidhuvud"/>
      <w:jc w:val="right"/>
    </w:pPr>
    <w:sdt>
      <w:sdtPr>
        <w:alias w:val="NummerEtikett"/>
        <w:tag w:val="NummerEtikett"/>
        <w:id w:val="1898475161"/>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868036912"/>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9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8EADF8" w14:textId="42C1A748" w:rsidR="00EC3CCA" w:rsidRDefault="00757DA4">
    <w:pPr>
      <w:pStyle w:val="Sidhuvud"/>
    </w:pPr>
    <w:sdt>
      <w:sdtPr>
        <w:alias w:val="NummerEtikett"/>
        <w:tag w:val="NummerEtikett"/>
        <w:id w:val="1095830519"/>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616642916"/>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9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65BE24" w14:textId="00900AE2" w:rsidR="00EC3CCA" w:rsidRDefault="00757DA4" w:rsidP="001B1C45">
    <w:pPr>
      <w:pStyle w:val="Sidhuvud"/>
      <w:jc w:val="right"/>
    </w:pPr>
    <w:sdt>
      <w:sdtPr>
        <w:alias w:val="NummerEtikett"/>
        <w:tag w:val="NummerEtikett"/>
        <w:id w:val="1402790245"/>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124579108"/>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9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4DD1D9" w14:textId="77777777" w:rsidR="00EC3CCA" w:rsidRDefault="00EC3CCA" w:rsidP="001B1C45">
    <w:pPr>
      <w:pStyle w:val="Sidhuvud"/>
      <w:tabs>
        <w:tab w:val="right" w:pos="6237"/>
      </w:tabs>
    </w:pPr>
  </w:p>
</w:hdr>
</file>

<file path=word/header19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9CFC07" w14:textId="24CBBEE0" w:rsidR="00EC3CCA" w:rsidRDefault="00757DA4">
    <w:pPr>
      <w:pStyle w:val="Sidhuvud"/>
    </w:pPr>
    <w:sdt>
      <w:sdtPr>
        <w:alias w:val="NummerEtikett"/>
        <w:tag w:val="NummerEtikett"/>
        <w:id w:val="1095516681"/>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713572407"/>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19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60AD35" w14:textId="45973103" w:rsidR="00EC3CCA" w:rsidRDefault="00757DA4" w:rsidP="001B1C45">
    <w:pPr>
      <w:pStyle w:val="Sidhuvud"/>
      <w:jc w:val="right"/>
    </w:pPr>
    <w:sdt>
      <w:sdtPr>
        <w:alias w:val="NummerEtikett"/>
        <w:tag w:val="NummerEtikett"/>
        <w:id w:val="-2035572656"/>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906525901"/>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20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A65D3C" w14:textId="313C2EDF" w:rsidR="00EC3CCA" w:rsidRDefault="00757DA4">
    <w:pPr>
      <w:pStyle w:val="Sidhuvud"/>
    </w:pPr>
    <w:sdt>
      <w:sdtPr>
        <w:alias w:val="NummerEtikett"/>
        <w:tag w:val="NummerEtikett"/>
        <w:id w:val="994369353"/>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634978463"/>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20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00708B" w14:textId="78B5E70D" w:rsidR="00EC3CCA" w:rsidRDefault="00757DA4" w:rsidP="001B1C45">
    <w:pPr>
      <w:pStyle w:val="Sidhuvud"/>
      <w:jc w:val="right"/>
    </w:pPr>
    <w:sdt>
      <w:sdtPr>
        <w:alias w:val="NummerEtikett"/>
        <w:tag w:val="NummerEtikett"/>
        <w:id w:val="-1646352265"/>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198129273"/>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20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72F4A7" w14:textId="35235745" w:rsidR="00EC3CCA" w:rsidRDefault="00757DA4">
    <w:pPr>
      <w:pStyle w:val="Sidhuvud"/>
    </w:pPr>
    <w:sdt>
      <w:sdtPr>
        <w:alias w:val="NummerEtikett"/>
        <w:tag w:val="NummerEtikett"/>
        <w:id w:val="2109074191"/>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36074812"/>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20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D05099" w14:textId="6B22B49F" w:rsidR="00EC3CCA" w:rsidRDefault="00757DA4" w:rsidP="001B1C45">
    <w:pPr>
      <w:pStyle w:val="Sidhuvud"/>
      <w:jc w:val="right"/>
    </w:pPr>
    <w:sdt>
      <w:sdtPr>
        <w:alias w:val="NummerEtikett"/>
        <w:tag w:val="NummerEtikett"/>
        <w:id w:val="-1550455745"/>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600781766"/>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20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AAE7B6" w14:textId="14C15AB4" w:rsidR="00EC3CCA" w:rsidRDefault="00757DA4">
    <w:pPr>
      <w:pStyle w:val="Sidhuvud"/>
    </w:pPr>
    <w:sdt>
      <w:sdtPr>
        <w:alias w:val="NummerEtikett"/>
        <w:tag w:val="NummerEtikett"/>
        <w:id w:val="-1254665006"/>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467001480"/>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20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FE4AE5" w14:textId="4B443F25" w:rsidR="00EC3CCA" w:rsidRDefault="00757DA4" w:rsidP="001B1C45">
    <w:pPr>
      <w:pStyle w:val="Sidhuvud"/>
      <w:jc w:val="right"/>
    </w:pPr>
    <w:sdt>
      <w:sdtPr>
        <w:alias w:val="NummerEtikett"/>
        <w:tag w:val="NummerEtikett"/>
        <w:id w:val="-1742477322"/>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056662517"/>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20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50AA7B" w14:textId="77777777" w:rsidR="00EC3CCA" w:rsidRDefault="00EC3CCA" w:rsidP="001B1C45">
    <w:pPr>
      <w:pStyle w:val="Sidhuvud"/>
      <w:jc w:val="right"/>
    </w:pPr>
  </w:p>
</w:hdr>
</file>

<file path=word/header20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07A59D" w14:textId="26FC8DEB" w:rsidR="00EC3CCA" w:rsidRDefault="00757DA4" w:rsidP="001B1C45">
    <w:pPr>
      <w:pStyle w:val="Sidhuvud"/>
      <w:jc w:val="right"/>
    </w:pPr>
    <w:sdt>
      <w:sdtPr>
        <w:alias w:val="NummerEtikett"/>
        <w:tag w:val="NummerEtikett"/>
        <w:id w:val="-189064239"/>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749693526"/>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20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45738C" w14:textId="5DD17530" w:rsidR="00EC3CCA" w:rsidRDefault="00757DA4" w:rsidP="001B1C45">
    <w:pPr>
      <w:pStyle w:val="Sidhuvud"/>
      <w:jc w:val="right"/>
    </w:pPr>
    <w:sdt>
      <w:sdtPr>
        <w:alias w:val="NummerEtikett"/>
        <w:tag w:val="NummerEtikett"/>
        <w:id w:val="368570148"/>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1247259036"/>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header20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E3ECC8" w14:textId="77777777" w:rsidR="00EC3CCA" w:rsidRDefault="00EC3CCA" w:rsidP="001B1C45">
    <w:pPr>
      <w:pStyle w:val="Sidhuvud"/>
      <w:jc w:val="right"/>
    </w:pPr>
  </w:p>
</w:hdr>
</file>

<file path=word/header2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60D6B5" w14:textId="07665CF6" w:rsidR="00EC3CCA" w:rsidRDefault="00757DA4" w:rsidP="001B1C45">
    <w:pPr>
      <w:pStyle w:val="Sidhuvud"/>
      <w:jc w:val="right"/>
    </w:pPr>
    <w:sdt>
      <w:sdtPr>
        <w:alias w:val="NummerEtikett"/>
        <w:tag w:val="NummerEtikett"/>
        <w:id w:val="36940139"/>
        <w:lock w:val="sdtContentLocked"/>
        <w:dataBinding w:prefixMappings="xmlns:ns0='http://rkdhs/mallar/budget/BP Del 1/BP Del 1.xsd'" w:xpath="/ns0:dokumentvärden[1]/ns0:dokumentnummer[1]/@etikett" w:storeItemID="{05362479-D7DD-42A6-9715-445895EE037E}"/>
        <w:text/>
      </w:sdtPr>
      <w:sdtEndPr/>
      <w:sdtContent>
        <w:r w:rsidR="00EC3CCA">
          <w:t>PROP.</w:t>
        </w:r>
      </w:sdtContent>
    </w:sdt>
    <w:r w:rsidR="00EC3CCA">
      <w:t xml:space="preserve"> </w:t>
    </w:r>
    <w:sdt>
      <w:sdtPr>
        <w:alias w:val="Nummer"/>
        <w:tag w:val="Nummer"/>
        <w:id w:val="-920024965"/>
        <w:lock w:val="sdtContentLocked"/>
        <w:dataBinding w:prefixMappings="xmlns:ns0='http://rkdhs/mallar/budget/BP Del 1/BP Del 1.xsd'" w:xpath="/ns0:dokumentvärden[1]/ns0:dokumentnummer[1]" w:storeItemID="{05362479-D7DD-42A6-9715-445895EE037E}"/>
        <w:text/>
      </w:sdtPr>
      <w:sdtEndPr/>
      <w:sdtContent>
        <w:r w:rsidR="00EC3CCA">
          <w:t>2019/20:1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2133100"/>
    <w:multiLevelType w:val="multilevel"/>
    <w:tmpl w:val="0E7E644A"/>
    <w:numStyleLink w:val="RKrubrik1-5"/>
  </w:abstractNum>
  <w:abstractNum w:abstractNumId="1" w15:restartNumberingAfterBreak="0">
    <w:nsid w:val="0441621D"/>
    <w:multiLevelType w:val="multilevel"/>
    <w:tmpl w:val="4280B848"/>
    <w:styleLink w:val="RKnummerlista"/>
    <w:lvl w:ilvl="0">
      <w:start w:val="1"/>
      <w:numFmt w:val="none"/>
      <w:pStyle w:val="Brdtextefternumreradlista"/>
      <w:suff w:val="nothing"/>
      <w:lvlText w:val=""/>
      <w:lvlJc w:val="left"/>
      <w:pPr>
        <w:ind w:left="0" w:firstLine="0"/>
      </w:pPr>
      <w:rPr>
        <w:rFonts w:ascii="OrigGarmnd BT" w:hAnsi="OrigGarmnd BT" w:hint="default"/>
        <w:b w:val="0"/>
        <w:i w:val="0"/>
        <w:sz w:val="22"/>
      </w:rPr>
    </w:lvl>
    <w:lvl w:ilvl="1">
      <w:start w:val="1"/>
      <w:numFmt w:val="decimal"/>
      <w:pStyle w:val="Numreradlista"/>
      <w:lvlText w:val="%2."/>
      <w:lvlJc w:val="left"/>
      <w:pPr>
        <w:ind w:left="454" w:hanging="454"/>
      </w:pPr>
      <w:rPr>
        <w:rFonts w:ascii="OrigGarmnd BT" w:hAnsi="OrigGarmnd BT" w:hint="default"/>
        <w:b w:val="0"/>
        <w:i w:val="0"/>
        <w:sz w:val="22"/>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 w15:restartNumberingAfterBreak="0">
    <w:nsid w:val="06201C75"/>
    <w:multiLevelType w:val="multilevel"/>
    <w:tmpl w:val="7FBCC74A"/>
    <w:numStyleLink w:val="RKbilagarubrik1-5"/>
  </w:abstractNum>
  <w:abstractNum w:abstractNumId="3" w15:restartNumberingAfterBreak="0">
    <w:nsid w:val="0E1626A4"/>
    <w:multiLevelType w:val="multilevel"/>
    <w:tmpl w:val="0E7E644A"/>
    <w:numStyleLink w:val="RKrubrik1-5"/>
  </w:abstractNum>
  <w:abstractNum w:abstractNumId="4" w15:restartNumberingAfterBreak="0">
    <w:nsid w:val="13DB7062"/>
    <w:multiLevelType w:val="multilevel"/>
    <w:tmpl w:val="4280B848"/>
    <w:numStyleLink w:val="RKnummerlista"/>
  </w:abstractNum>
  <w:abstractNum w:abstractNumId="5" w15:restartNumberingAfterBreak="0">
    <w:nsid w:val="198118B7"/>
    <w:multiLevelType w:val="multilevel"/>
    <w:tmpl w:val="9C76D7F4"/>
    <w:numStyleLink w:val="RKstrecklista"/>
  </w:abstractNum>
  <w:abstractNum w:abstractNumId="6" w15:restartNumberingAfterBreak="0">
    <w:nsid w:val="1BCA3ADD"/>
    <w:multiLevelType w:val="multilevel"/>
    <w:tmpl w:val="31B43876"/>
    <w:lvl w:ilvl="0">
      <w:start w:val="1"/>
      <w:numFmt w:val="decimal"/>
      <w:lvlText w:val="%1"/>
      <w:lvlJc w:val="left"/>
      <w:pPr>
        <w:tabs>
          <w:tab w:val="num" w:pos="567"/>
        </w:tabs>
        <w:ind w:left="0" w:firstLine="0"/>
      </w:pPr>
      <w:rPr>
        <w:rFonts w:ascii="TradeGothic" w:hAnsi="TradeGothic" w:hint="default"/>
      </w:rPr>
    </w:lvl>
    <w:lvl w:ilvl="1">
      <w:start w:val="1"/>
      <w:numFmt w:val="decimal"/>
      <w:lvlText w:val="%1.%2"/>
      <w:lvlJc w:val="left"/>
      <w:pPr>
        <w:tabs>
          <w:tab w:val="num" w:pos="851"/>
        </w:tabs>
        <w:ind w:left="851" w:hanging="851"/>
      </w:pPr>
      <w:rPr>
        <w:rFonts w:ascii="TradeGothic" w:hAnsi="TradeGothic" w:hint="default"/>
      </w:rPr>
    </w:lvl>
    <w:lvl w:ilvl="2">
      <w:start w:val="1"/>
      <w:numFmt w:val="decimal"/>
      <w:lvlText w:val="%1.%2.%3"/>
      <w:lvlJc w:val="left"/>
      <w:pPr>
        <w:tabs>
          <w:tab w:val="num" w:pos="851"/>
        </w:tabs>
        <w:ind w:left="851" w:hanging="851"/>
      </w:pPr>
      <w:rPr>
        <w:rFonts w:ascii="TradeGothic" w:hAnsi="TradeGothic" w:hint="default"/>
      </w:rPr>
    </w:lvl>
    <w:lvl w:ilvl="3">
      <w:start w:val="1"/>
      <w:numFmt w:val="decimal"/>
      <w:lvlText w:val="%1.%2.%3.%4"/>
      <w:lvlJc w:val="left"/>
      <w:pPr>
        <w:tabs>
          <w:tab w:val="num" w:pos="851"/>
        </w:tabs>
        <w:ind w:left="851" w:hanging="851"/>
      </w:pPr>
      <w:rPr>
        <w:rFonts w:ascii="TradeGothic" w:hAnsi="TradeGothic" w:hint="default"/>
      </w:rPr>
    </w:lvl>
    <w:lvl w:ilvl="4">
      <w:start w:val="1"/>
      <w:numFmt w:val="decimal"/>
      <w:lvlText w:val="%1.%2.%3.%4.%5"/>
      <w:lvlJc w:val="left"/>
      <w:pPr>
        <w:tabs>
          <w:tab w:val="num" w:pos="1315"/>
        </w:tabs>
        <w:ind w:left="1315" w:hanging="1315"/>
      </w:pPr>
      <w:rPr>
        <w:rFonts w:ascii="TradeGothic" w:hAnsi="TradeGothic"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7" w15:restartNumberingAfterBreak="0">
    <w:nsid w:val="28F50714"/>
    <w:multiLevelType w:val="multilevel"/>
    <w:tmpl w:val="F28CABFC"/>
    <w:lvl w:ilvl="0">
      <w:start w:val="1"/>
      <w:numFmt w:val="bullet"/>
      <w:lvlText w:val="–"/>
      <w:lvlJc w:val="left"/>
      <w:pPr>
        <w:ind w:left="0" w:firstLine="0"/>
      </w:pPr>
      <w:rPr>
        <w:rFonts w:ascii="OrigGarmnd BT" w:hAnsi="OrigGarmnd BT" w:hint="default"/>
      </w:rPr>
    </w:lvl>
    <w:lvl w:ilvl="1">
      <w:start w:val="1"/>
      <w:numFmt w:val="none"/>
      <w:lvlText w:val=""/>
      <w:lvlJc w:val="left"/>
      <w:pPr>
        <w:ind w:left="720" w:hanging="360"/>
      </w:pPr>
      <w:rPr>
        <w:rFonts w:hint="default"/>
      </w:rPr>
    </w:lvl>
    <w:lvl w:ilvl="2">
      <w:start w:val="1"/>
      <w:numFmt w:val="none"/>
      <w:lvlText w:val=""/>
      <w:lvlJc w:val="left"/>
      <w:pPr>
        <w:ind w:left="1080" w:hanging="360"/>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8" w15:restartNumberingAfterBreak="0">
    <w:nsid w:val="291A0A43"/>
    <w:multiLevelType w:val="multilevel"/>
    <w:tmpl w:val="7FBCC74A"/>
    <w:styleLink w:val="RKbilagarubrik1-5"/>
    <w:lvl w:ilvl="0">
      <w:start w:val="1"/>
      <w:numFmt w:val="decimal"/>
      <w:pStyle w:val="Bilagarubrik1"/>
      <w:lvlText w:val="%1"/>
      <w:lvlJc w:val="left"/>
      <w:pPr>
        <w:ind w:left="851" w:hanging="851"/>
      </w:pPr>
      <w:rPr>
        <w:rFonts w:ascii="TradeGothic" w:hAnsi="TradeGothic" w:hint="default"/>
        <w:b/>
        <w:i w:val="0"/>
        <w:sz w:val="24"/>
      </w:rPr>
    </w:lvl>
    <w:lvl w:ilvl="1">
      <w:start w:val="1"/>
      <w:numFmt w:val="decimal"/>
      <w:pStyle w:val="Bilagarubrik2"/>
      <w:lvlText w:val="%1.%2"/>
      <w:lvlJc w:val="left"/>
      <w:pPr>
        <w:tabs>
          <w:tab w:val="num" w:pos="851"/>
        </w:tabs>
        <w:ind w:left="851" w:hanging="851"/>
      </w:pPr>
      <w:rPr>
        <w:rFonts w:ascii="TradeGothic" w:hAnsi="TradeGothic" w:hint="default"/>
        <w:b/>
        <w:i w:val="0"/>
        <w:sz w:val="22"/>
      </w:rPr>
    </w:lvl>
    <w:lvl w:ilvl="2">
      <w:start w:val="1"/>
      <w:numFmt w:val="decimal"/>
      <w:pStyle w:val="Bilagarubrik3"/>
      <w:lvlText w:val="%1.%2.%3"/>
      <w:lvlJc w:val="left"/>
      <w:pPr>
        <w:tabs>
          <w:tab w:val="num" w:pos="851"/>
        </w:tabs>
        <w:ind w:left="851" w:hanging="851"/>
      </w:pPr>
      <w:rPr>
        <w:rFonts w:ascii="TradeGothic" w:hAnsi="TradeGothic" w:hint="default"/>
        <w:b/>
        <w:i w:val="0"/>
        <w:sz w:val="20"/>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7"/>
      <w:lvlJc w:val="left"/>
      <w:pPr>
        <w:ind w:left="2520" w:hanging="360"/>
      </w:pPr>
      <w:rPr>
        <w:rFonts w:hint="default"/>
      </w:rPr>
    </w:lvl>
    <w:lvl w:ilvl="7">
      <w:start w:val="1"/>
      <w:numFmt w:val="none"/>
      <w:lvlRestart w:val="0"/>
      <w:lvlText w:val="%8"/>
      <w:lvlJc w:val="left"/>
      <w:pPr>
        <w:ind w:left="2880" w:hanging="360"/>
      </w:pPr>
      <w:rPr>
        <w:rFonts w:hint="default"/>
      </w:rPr>
    </w:lvl>
    <w:lvl w:ilvl="8">
      <w:start w:val="1"/>
      <w:numFmt w:val="none"/>
      <w:lvlRestart w:val="0"/>
      <w:lvlText w:val="%9"/>
      <w:lvlJc w:val="left"/>
      <w:pPr>
        <w:ind w:left="3240" w:hanging="360"/>
      </w:pPr>
      <w:rPr>
        <w:rFonts w:hint="default"/>
      </w:rPr>
    </w:lvl>
  </w:abstractNum>
  <w:abstractNum w:abstractNumId="9" w15:restartNumberingAfterBreak="0">
    <w:nsid w:val="31263A7D"/>
    <w:multiLevelType w:val="multilevel"/>
    <w:tmpl w:val="7FBCC74A"/>
    <w:numStyleLink w:val="RKbilagarubrik1-5"/>
  </w:abstractNum>
  <w:abstractNum w:abstractNumId="10" w15:restartNumberingAfterBreak="0">
    <w:nsid w:val="34B42273"/>
    <w:multiLevelType w:val="multilevel"/>
    <w:tmpl w:val="0E7E644A"/>
    <w:styleLink w:val="RKrubrik1-5"/>
    <w:lvl w:ilvl="0">
      <w:start w:val="1"/>
      <w:numFmt w:val="decimal"/>
      <w:pStyle w:val="Rubrik1"/>
      <w:lvlText w:val="%1"/>
      <w:lvlJc w:val="left"/>
      <w:pPr>
        <w:tabs>
          <w:tab w:val="num" w:pos="907"/>
        </w:tabs>
        <w:ind w:left="0" w:firstLine="0"/>
      </w:pPr>
      <w:rPr>
        <w:rFonts w:ascii="TradeGothic" w:hAnsi="TradeGothic" w:hint="default"/>
      </w:rPr>
    </w:lvl>
    <w:lvl w:ilvl="1">
      <w:start w:val="1"/>
      <w:numFmt w:val="decimal"/>
      <w:pStyle w:val="Rubrik2"/>
      <w:lvlText w:val="%1.%2"/>
      <w:lvlJc w:val="left"/>
      <w:pPr>
        <w:tabs>
          <w:tab w:val="num" w:pos="851"/>
        </w:tabs>
        <w:ind w:left="851" w:hanging="851"/>
      </w:pPr>
      <w:rPr>
        <w:rFonts w:ascii="TradeGothic" w:hAnsi="TradeGothic" w:hint="default"/>
      </w:rPr>
    </w:lvl>
    <w:lvl w:ilvl="2">
      <w:start w:val="1"/>
      <w:numFmt w:val="decimal"/>
      <w:pStyle w:val="Rubrik3"/>
      <w:lvlText w:val="%1.%2.%3"/>
      <w:lvlJc w:val="left"/>
      <w:pPr>
        <w:tabs>
          <w:tab w:val="num" w:pos="851"/>
        </w:tabs>
        <w:ind w:left="851" w:hanging="851"/>
      </w:pPr>
      <w:rPr>
        <w:rFonts w:ascii="TradeGothic" w:hAnsi="TradeGothic" w:hint="default"/>
      </w:rPr>
    </w:lvl>
    <w:lvl w:ilvl="3">
      <w:start w:val="1"/>
      <w:numFmt w:val="decimal"/>
      <w:pStyle w:val="Rubrik4"/>
      <w:lvlText w:val="%1.%2.%3.%4"/>
      <w:lvlJc w:val="left"/>
      <w:pPr>
        <w:tabs>
          <w:tab w:val="num" w:pos="851"/>
        </w:tabs>
        <w:ind w:left="851" w:hanging="851"/>
      </w:pPr>
      <w:rPr>
        <w:rFonts w:ascii="TradeGothic" w:hAnsi="TradeGothic" w:hint="default"/>
      </w:rPr>
    </w:lvl>
    <w:lvl w:ilvl="4">
      <w:start w:val="1"/>
      <w:numFmt w:val="decimal"/>
      <w:pStyle w:val="Rubrik5"/>
      <w:lvlText w:val="%1.%2.%3.%4.%5"/>
      <w:lvlJc w:val="left"/>
      <w:pPr>
        <w:tabs>
          <w:tab w:val="num" w:pos="1315"/>
        </w:tabs>
        <w:ind w:left="1315" w:hanging="1315"/>
      </w:pPr>
      <w:rPr>
        <w:rFonts w:ascii="TradeGothic" w:hAnsi="TradeGothic"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3E9633D5"/>
    <w:multiLevelType w:val="multilevel"/>
    <w:tmpl w:val="9C76D7F4"/>
    <w:numStyleLink w:val="RKstrecklista"/>
  </w:abstractNum>
  <w:abstractNum w:abstractNumId="12" w15:restartNumberingAfterBreak="0">
    <w:nsid w:val="3FDD4B84"/>
    <w:multiLevelType w:val="multilevel"/>
    <w:tmpl w:val="7FBCC74A"/>
    <w:numStyleLink w:val="RKbilagarubrik1-5"/>
  </w:abstractNum>
  <w:abstractNum w:abstractNumId="13" w15:restartNumberingAfterBreak="0">
    <w:nsid w:val="41675650"/>
    <w:multiLevelType w:val="multilevel"/>
    <w:tmpl w:val="46B02976"/>
    <w:styleLink w:val="RKrubrikbokstav3-4"/>
    <w:lvl w:ilvl="0">
      <w:start w:val="1"/>
      <w:numFmt w:val="upperLetter"/>
      <w:pStyle w:val="Rubrikbokstav3"/>
      <w:lvlText w:val="%1"/>
      <w:lvlJc w:val="left"/>
      <w:pPr>
        <w:ind w:left="567" w:hanging="567"/>
      </w:pPr>
      <w:rPr>
        <w:rFonts w:ascii="TradeGothic" w:hAnsi="TradeGothic" w:hint="default"/>
        <w:b/>
        <w:i w:val="0"/>
        <w:sz w:val="22"/>
      </w:rPr>
    </w:lvl>
    <w:lvl w:ilvl="1">
      <w:start w:val="1"/>
      <w:numFmt w:val="decimal"/>
      <w:pStyle w:val="Rubrikbokstav4"/>
      <w:lvlText w:val="%1%2"/>
      <w:lvlJc w:val="left"/>
      <w:pPr>
        <w:ind w:left="851" w:hanging="851"/>
      </w:pPr>
      <w:rPr>
        <w:rFonts w:ascii="TradeGothic" w:hAnsi="TradeGothic" w:hint="default"/>
        <w:b/>
        <w:i w:val="0"/>
        <w:sz w:val="20"/>
      </w:rPr>
    </w:lvl>
    <w:lvl w:ilvl="2">
      <w:start w:val="1"/>
      <w:numFmt w:val="none"/>
      <w:lvlRestart w:val="0"/>
      <w:lvlText w:val=""/>
      <w:lvlJc w:val="right"/>
      <w:pPr>
        <w:ind w:left="2160" w:hanging="180"/>
      </w:pPr>
      <w:rPr>
        <w:rFonts w:hint="default"/>
      </w:rPr>
    </w:lvl>
    <w:lvl w:ilvl="3">
      <w:start w:val="1"/>
      <w:numFmt w:val="none"/>
      <w:lvlRestart w:val="0"/>
      <w:lvlText w:val=""/>
      <w:lvlJc w:val="left"/>
      <w:pPr>
        <w:ind w:left="2880" w:hanging="360"/>
      </w:pPr>
      <w:rPr>
        <w:rFonts w:hint="default"/>
      </w:rPr>
    </w:lvl>
    <w:lvl w:ilvl="4">
      <w:start w:val="1"/>
      <w:numFmt w:val="none"/>
      <w:lvlRestart w:val="0"/>
      <w:lvlText w:val=""/>
      <w:lvlJc w:val="left"/>
      <w:pPr>
        <w:ind w:left="3600" w:hanging="360"/>
      </w:pPr>
      <w:rPr>
        <w:rFonts w:hint="default"/>
      </w:rPr>
    </w:lvl>
    <w:lvl w:ilvl="5">
      <w:start w:val="1"/>
      <w:numFmt w:val="none"/>
      <w:lvlRestart w:val="0"/>
      <w:lvlText w:val=""/>
      <w:lvlJc w:val="right"/>
      <w:pPr>
        <w:ind w:left="4320" w:hanging="180"/>
      </w:pPr>
      <w:rPr>
        <w:rFonts w:hint="default"/>
      </w:rPr>
    </w:lvl>
    <w:lvl w:ilvl="6">
      <w:start w:val="1"/>
      <w:numFmt w:val="none"/>
      <w:lvlRestart w:val="0"/>
      <w:lvlText w:val=""/>
      <w:lvlJc w:val="left"/>
      <w:pPr>
        <w:ind w:left="5040" w:hanging="360"/>
      </w:pPr>
      <w:rPr>
        <w:rFonts w:hint="default"/>
      </w:rPr>
    </w:lvl>
    <w:lvl w:ilvl="7">
      <w:start w:val="1"/>
      <w:numFmt w:val="none"/>
      <w:lvlRestart w:val="0"/>
      <w:lvlText w:val=""/>
      <w:lvlJc w:val="left"/>
      <w:pPr>
        <w:ind w:left="5760" w:hanging="360"/>
      </w:pPr>
      <w:rPr>
        <w:rFonts w:hint="default"/>
      </w:rPr>
    </w:lvl>
    <w:lvl w:ilvl="8">
      <w:start w:val="1"/>
      <w:numFmt w:val="none"/>
      <w:lvlRestart w:val="0"/>
      <w:lvlText w:val=""/>
      <w:lvlJc w:val="right"/>
      <w:pPr>
        <w:ind w:left="6480" w:hanging="180"/>
      </w:pPr>
      <w:rPr>
        <w:rFonts w:hint="default"/>
      </w:rPr>
    </w:lvl>
  </w:abstractNum>
  <w:abstractNum w:abstractNumId="14" w15:restartNumberingAfterBreak="0">
    <w:nsid w:val="4F843A53"/>
    <w:multiLevelType w:val="multilevel"/>
    <w:tmpl w:val="4280B848"/>
    <w:numStyleLink w:val="RKnummerlista"/>
  </w:abstractNum>
  <w:abstractNum w:abstractNumId="15" w15:restartNumberingAfterBreak="0">
    <w:nsid w:val="50E94F22"/>
    <w:multiLevelType w:val="multilevel"/>
    <w:tmpl w:val="9C76D7F4"/>
    <w:numStyleLink w:val="RKstrecklista"/>
  </w:abstractNum>
  <w:abstractNum w:abstractNumId="16" w15:restartNumberingAfterBreak="0">
    <w:nsid w:val="529E3397"/>
    <w:multiLevelType w:val="multilevel"/>
    <w:tmpl w:val="0E7E644A"/>
    <w:numStyleLink w:val="RKrubrik1-5"/>
  </w:abstractNum>
  <w:abstractNum w:abstractNumId="17" w15:restartNumberingAfterBreak="0">
    <w:nsid w:val="536B7B79"/>
    <w:multiLevelType w:val="multilevel"/>
    <w:tmpl w:val="7FBCC74A"/>
    <w:numStyleLink w:val="RKbilagarubrik1-5"/>
  </w:abstractNum>
  <w:abstractNum w:abstractNumId="18" w15:restartNumberingAfterBreak="0">
    <w:nsid w:val="53E130AB"/>
    <w:multiLevelType w:val="multilevel"/>
    <w:tmpl w:val="9C76D7F4"/>
    <w:styleLink w:val="RKstrecklista"/>
    <w:lvl w:ilvl="0">
      <w:start w:val="1"/>
      <w:numFmt w:val="none"/>
      <w:pStyle w:val="Brdtextefterstrecklista"/>
      <w:suff w:val="nothing"/>
      <w:lvlText w:val=""/>
      <w:lvlJc w:val="left"/>
      <w:pPr>
        <w:ind w:left="0" w:firstLine="0"/>
      </w:pPr>
      <w:rPr>
        <w:rFonts w:hint="default"/>
      </w:rPr>
    </w:lvl>
    <w:lvl w:ilvl="1">
      <w:start w:val="1"/>
      <w:numFmt w:val="bullet"/>
      <w:lvlRestart w:val="0"/>
      <w:pStyle w:val="Strecklista"/>
      <w:lvlText w:val="–"/>
      <w:lvlJc w:val="left"/>
      <w:pPr>
        <w:ind w:left="454" w:hanging="454"/>
      </w:pPr>
      <w:rPr>
        <w:rFonts w:ascii="OrigGarmnd BT" w:hAnsi="OrigGarmnd BT"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9" w15:restartNumberingAfterBreak="0">
    <w:nsid w:val="5489546A"/>
    <w:multiLevelType w:val="multilevel"/>
    <w:tmpl w:val="4280B848"/>
    <w:numStyleLink w:val="RKnummerlista"/>
  </w:abstractNum>
  <w:abstractNum w:abstractNumId="20" w15:restartNumberingAfterBreak="0">
    <w:nsid w:val="568E50F3"/>
    <w:multiLevelType w:val="multilevel"/>
    <w:tmpl w:val="809E9498"/>
    <w:lvl w:ilvl="0">
      <w:start w:val="1"/>
      <w:numFmt w:val="decimal"/>
      <w:lvlText w:val="%1"/>
      <w:lvlJc w:val="left"/>
      <w:pPr>
        <w:tabs>
          <w:tab w:val="num" w:pos="567"/>
        </w:tabs>
        <w:ind w:left="0" w:firstLine="0"/>
      </w:pPr>
      <w:rPr>
        <w:rFonts w:ascii="OrigGarmnd BT" w:hAnsi="OrigGarmnd BT"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lvlText w:val="%1.%2.%3.%4"/>
      <w:lvlJc w:val="left"/>
      <w:pPr>
        <w:tabs>
          <w:tab w:val="num" w:pos="851"/>
        </w:tabs>
        <w:ind w:left="851" w:hanging="851"/>
      </w:pPr>
      <w:rPr>
        <w:rFonts w:hint="default"/>
      </w:rPr>
    </w:lvl>
    <w:lvl w:ilvl="4">
      <w:start w:val="1"/>
      <w:numFmt w:val="decimal"/>
      <w:lvlText w:val="%1.%2.%3.%4.%5"/>
      <w:lvlJc w:val="left"/>
      <w:pPr>
        <w:tabs>
          <w:tab w:val="num" w:pos="1315"/>
        </w:tabs>
        <w:ind w:left="1315" w:hanging="1315"/>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21" w15:restartNumberingAfterBreak="0">
    <w:nsid w:val="579D7AE4"/>
    <w:multiLevelType w:val="multilevel"/>
    <w:tmpl w:val="0E7E644A"/>
    <w:numStyleLink w:val="RKrubrik1-5"/>
  </w:abstractNum>
  <w:abstractNum w:abstractNumId="22" w15:restartNumberingAfterBreak="0">
    <w:nsid w:val="5D085886"/>
    <w:multiLevelType w:val="multilevel"/>
    <w:tmpl w:val="9C76D7F4"/>
    <w:numStyleLink w:val="RKstrecklista"/>
  </w:abstractNum>
  <w:abstractNum w:abstractNumId="23" w15:restartNumberingAfterBreak="0">
    <w:nsid w:val="5F396B6E"/>
    <w:multiLevelType w:val="multilevel"/>
    <w:tmpl w:val="4280B848"/>
    <w:numStyleLink w:val="RKnummerlista"/>
  </w:abstractNum>
  <w:abstractNum w:abstractNumId="24" w15:restartNumberingAfterBreak="0">
    <w:nsid w:val="61DE4367"/>
    <w:multiLevelType w:val="multilevel"/>
    <w:tmpl w:val="F5BCC7C6"/>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64502988"/>
    <w:multiLevelType w:val="multilevel"/>
    <w:tmpl w:val="0E7E644A"/>
    <w:numStyleLink w:val="RKrubrik1-5"/>
  </w:abstractNum>
  <w:abstractNum w:abstractNumId="26" w15:restartNumberingAfterBreak="0">
    <w:nsid w:val="6ED9553A"/>
    <w:multiLevelType w:val="multilevel"/>
    <w:tmpl w:val="46B02976"/>
    <w:numStyleLink w:val="RKrubrikbokstav3-4"/>
  </w:abstractNum>
  <w:abstractNum w:abstractNumId="27" w15:restartNumberingAfterBreak="0">
    <w:nsid w:val="722B30B2"/>
    <w:multiLevelType w:val="multilevel"/>
    <w:tmpl w:val="4280B848"/>
    <w:numStyleLink w:val="RKnummerlista"/>
  </w:abstractNum>
  <w:abstractNum w:abstractNumId="28" w15:restartNumberingAfterBreak="0">
    <w:nsid w:val="75087FC4"/>
    <w:multiLevelType w:val="multilevel"/>
    <w:tmpl w:val="0E7E644A"/>
    <w:numStyleLink w:val="RKrubrik1-5"/>
  </w:abstractNum>
  <w:abstractNum w:abstractNumId="29" w15:restartNumberingAfterBreak="0">
    <w:nsid w:val="7A8E647A"/>
    <w:multiLevelType w:val="multilevel"/>
    <w:tmpl w:val="7FBCC74A"/>
    <w:numStyleLink w:val="RKbilagarubrik1-5"/>
  </w:abstractNum>
  <w:num w:numId="1">
    <w:abstractNumId w:val="10"/>
  </w:num>
  <w:num w:numId="2">
    <w:abstractNumId w:val="1"/>
  </w:num>
  <w:num w:numId="3">
    <w:abstractNumId w:val="18"/>
  </w:num>
  <w:num w:numId="4">
    <w:abstractNumId w:val="8"/>
  </w:num>
  <w:num w:numId="5">
    <w:abstractNumId w:val="15"/>
  </w:num>
  <w:num w:numId="6">
    <w:abstractNumId w:val="9"/>
  </w:num>
  <w:num w:numId="7">
    <w:abstractNumId w:val="13"/>
  </w:num>
  <w:num w:numId="8">
    <w:abstractNumId w:val="14"/>
  </w:num>
  <w:num w:numId="9">
    <w:abstractNumId w:val="28"/>
  </w:num>
  <w:num w:numId="10">
    <w:abstractNumId w:val="17"/>
  </w:num>
  <w:num w:numId="11">
    <w:abstractNumId w:val="12"/>
  </w:num>
  <w:num w:numId="12">
    <w:abstractNumId w:val="4"/>
  </w:num>
  <w:num w:numId="13">
    <w:abstractNumId w:val="3"/>
  </w:num>
  <w:num w:numId="14">
    <w:abstractNumId w:val="26"/>
  </w:num>
  <w:num w:numId="15">
    <w:abstractNumId w:val="22"/>
  </w:num>
  <w:num w:numId="16">
    <w:abstractNumId w:val="16"/>
  </w:num>
  <w:num w:numId="17">
    <w:abstractNumId w:val="19"/>
  </w:num>
  <w:num w:numId="18">
    <w:abstractNumId w:val="27"/>
  </w:num>
  <w:num w:numId="19">
    <w:abstractNumId w:val="11"/>
  </w:num>
  <w:num w:numId="20">
    <w:abstractNumId w:val="5"/>
  </w:num>
  <w:num w:numId="21">
    <w:abstractNumId w:val="20"/>
  </w:num>
  <w:num w:numId="22">
    <w:abstractNumId w:val="6"/>
  </w:num>
  <w:num w:numId="23">
    <w:abstractNumId w:val="23"/>
  </w:num>
  <w:num w:numId="24">
    <w:abstractNumId w:val="7"/>
  </w:num>
  <w:num w:numId="25">
    <w:abstractNumId w:val="25"/>
  </w:num>
  <w:num w:numId="26">
    <w:abstractNumId w:val="29"/>
  </w:num>
  <w:num w:numId="27">
    <w:abstractNumId w:val="21"/>
  </w:num>
  <w:num w:numId="28">
    <w:abstractNumId w:val="0"/>
  </w:num>
  <w:num w:numId="29">
    <w:abstractNumId w:val="2"/>
  </w:num>
  <w:num w:numId="30">
    <w:abstractNumId w:val="24"/>
  </w:num>
  <w:num w:numId="31">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mirrorMargins/>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stylePaneSortMethod w:val="0000"/>
  <w:documentProtection w:edit="trackedChanges" w:enforcement="0"/>
  <w:defaultTabStop w:val="1304"/>
  <w:hyphenationZone w:val="425"/>
  <w:evenAndOddHeaders/>
  <w:characterSpacingControl w:val="doNotCompress"/>
  <w:hdrShapeDefaults>
    <o:shapedefaults v:ext="edit" spidmax="36865"/>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D08B2"/>
    <w:rsid w:val="00001EE7"/>
    <w:rsid w:val="00002DB2"/>
    <w:rsid w:val="00003450"/>
    <w:rsid w:val="0000495D"/>
    <w:rsid w:val="00005B7C"/>
    <w:rsid w:val="00006507"/>
    <w:rsid w:val="0000669F"/>
    <w:rsid w:val="00006890"/>
    <w:rsid w:val="00007C24"/>
    <w:rsid w:val="000107ED"/>
    <w:rsid w:val="00010E3A"/>
    <w:rsid w:val="00013235"/>
    <w:rsid w:val="000162BD"/>
    <w:rsid w:val="00017244"/>
    <w:rsid w:val="000176BE"/>
    <w:rsid w:val="00020E52"/>
    <w:rsid w:val="00023DC0"/>
    <w:rsid w:val="0002424E"/>
    <w:rsid w:val="0002437B"/>
    <w:rsid w:val="0002686C"/>
    <w:rsid w:val="00027457"/>
    <w:rsid w:val="00027D40"/>
    <w:rsid w:val="00027E6A"/>
    <w:rsid w:val="000347FA"/>
    <w:rsid w:val="00034C7F"/>
    <w:rsid w:val="00034E53"/>
    <w:rsid w:val="000357CC"/>
    <w:rsid w:val="0003653F"/>
    <w:rsid w:val="00036EFF"/>
    <w:rsid w:val="00042C22"/>
    <w:rsid w:val="00044B38"/>
    <w:rsid w:val="00045096"/>
    <w:rsid w:val="00045F91"/>
    <w:rsid w:val="00047DC5"/>
    <w:rsid w:val="000502F4"/>
    <w:rsid w:val="00050FE4"/>
    <w:rsid w:val="00051EE6"/>
    <w:rsid w:val="000528B5"/>
    <w:rsid w:val="00055B72"/>
    <w:rsid w:val="00056773"/>
    <w:rsid w:val="00056FD8"/>
    <w:rsid w:val="00057502"/>
    <w:rsid w:val="000579D2"/>
    <w:rsid w:val="00057AE1"/>
    <w:rsid w:val="000619D4"/>
    <w:rsid w:val="00063BE4"/>
    <w:rsid w:val="00066462"/>
    <w:rsid w:val="00073350"/>
    <w:rsid w:val="00073575"/>
    <w:rsid w:val="00073A2B"/>
    <w:rsid w:val="0007400F"/>
    <w:rsid w:val="00075B7C"/>
    <w:rsid w:val="00075DB0"/>
    <w:rsid w:val="00076B38"/>
    <w:rsid w:val="00076E16"/>
    <w:rsid w:val="00077D31"/>
    <w:rsid w:val="00077FA8"/>
    <w:rsid w:val="00080A4F"/>
    <w:rsid w:val="00080B6B"/>
    <w:rsid w:val="00083E49"/>
    <w:rsid w:val="00084A57"/>
    <w:rsid w:val="00084F7F"/>
    <w:rsid w:val="00086036"/>
    <w:rsid w:val="0009017C"/>
    <w:rsid w:val="00091449"/>
    <w:rsid w:val="000923A6"/>
    <w:rsid w:val="00092CA3"/>
    <w:rsid w:val="000940E2"/>
    <w:rsid w:val="00094D71"/>
    <w:rsid w:val="000954E5"/>
    <w:rsid w:val="00096830"/>
    <w:rsid w:val="00096AF1"/>
    <w:rsid w:val="00097428"/>
    <w:rsid w:val="00097AEA"/>
    <w:rsid w:val="000A0FA1"/>
    <w:rsid w:val="000A3139"/>
    <w:rsid w:val="000A505E"/>
    <w:rsid w:val="000A592F"/>
    <w:rsid w:val="000A781B"/>
    <w:rsid w:val="000B0BC3"/>
    <w:rsid w:val="000B10C9"/>
    <w:rsid w:val="000B18C0"/>
    <w:rsid w:val="000B227D"/>
    <w:rsid w:val="000B2BEA"/>
    <w:rsid w:val="000B2FF2"/>
    <w:rsid w:val="000B3A57"/>
    <w:rsid w:val="000B7FE6"/>
    <w:rsid w:val="000C0561"/>
    <w:rsid w:val="000C0768"/>
    <w:rsid w:val="000C5065"/>
    <w:rsid w:val="000C6600"/>
    <w:rsid w:val="000D1333"/>
    <w:rsid w:val="000D1986"/>
    <w:rsid w:val="000D30A1"/>
    <w:rsid w:val="000D349C"/>
    <w:rsid w:val="000D4556"/>
    <w:rsid w:val="000D557B"/>
    <w:rsid w:val="000D620E"/>
    <w:rsid w:val="000D688B"/>
    <w:rsid w:val="000D7548"/>
    <w:rsid w:val="000E1AF0"/>
    <w:rsid w:val="000E2430"/>
    <w:rsid w:val="000E27C1"/>
    <w:rsid w:val="000E3649"/>
    <w:rsid w:val="000F1D0E"/>
    <w:rsid w:val="000F22E9"/>
    <w:rsid w:val="000F28E3"/>
    <w:rsid w:val="000F2E96"/>
    <w:rsid w:val="000F3A6E"/>
    <w:rsid w:val="000F3FD5"/>
    <w:rsid w:val="000F4058"/>
    <w:rsid w:val="000F55B4"/>
    <w:rsid w:val="000F6BA4"/>
    <w:rsid w:val="000F737F"/>
    <w:rsid w:val="001006E1"/>
    <w:rsid w:val="00105F9A"/>
    <w:rsid w:val="00106326"/>
    <w:rsid w:val="00106D73"/>
    <w:rsid w:val="001108A0"/>
    <w:rsid w:val="00111EC4"/>
    <w:rsid w:val="001122E8"/>
    <w:rsid w:val="00112352"/>
    <w:rsid w:val="00112B20"/>
    <w:rsid w:val="0011376E"/>
    <w:rsid w:val="00113D25"/>
    <w:rsid w:val="00113D4D"/>
    <w:rsid w:val="0011409F"/>
    <w:rsid w:val="00114122"/>
    <w:rsid w:val="001153D8"/>
    <w:rsid w:val="00117BE0"/>
    <w:rsid w:val="0012058F"/>
    <w:rsid w:val="00120FEB"/>
    <w:rsid w:val="00121BA8"/>
    <w:rsid w:val="00123B80"/>
    <w:rsid w:val="00124849"/>
    <w:rsid w:val="00125574"/>
    <w:rsid w:val="00125D2F"/>
    <w:rsid w:val="00125F05"/>
    <w:rsid w:val="00131B39"/>
    <w:rsid w:val="001321E4"/>
    <w:rsid w:val="0013359E"/>
    <w:rsid w:val="00134008"/>
    <w:rsid w:val="001355E9"/>
    <w:rsid w:val="00136522"/>
    <w:rsid w:val="00136808"/>
    <w:rsid w:val="00140088"/>
    <w:rsid w:val="0014074D"/>
    <w:rsid w:val="001408B8"/>
    <w:rsid w:val="00140D23"/>
    <w:rsid w:val="00141287"/>
    <w:rsid w:val="00141722"/>
    <w:rsid w:val="001417DE"/>
    <w:rsid w:val="001422E9"/>
    <w:rsid w:val="0014299E"/>
    <w:rsid w:val="00142D39"/>
    <w:rsid w:val="0014347C"/>
    <w:rsid w:val="00143FE3"/>
    <w:rsid w:val="001456C5"/>
    <w:rsid w:val="00146A7A"/>
    <w:rsid w:val="0014763C"/>
    <w:rsid w:val="0015066C"/>
    <w:rsid w:val="001512A3"/>
    <w:rsid w:val="001516C9"/>
    <w:rsid w:val="00151935"/>
    <w:rsid w:val="00152D92"/>
    <w:rsid w:val="0015454B"/>
    <w:rsid w:val="00154804"/>
    <w:rsid w:val="00157895"/>
    <w:rsid w:val="00157F71"/>
    <w:rsid w:val="0016265A"/>
    <w:rsid w:val="00162E1F"/>
    <w:rsid w:val="0016372E"/>
    <w:rsid w:val="001658A3"/>
    <w:rsid w:val="00165CA9"/>
    <w:rsid w:val="0016604B"/>
    <w:rsid w:val="00166661"/>
    <w:rsid w:val="0017145B"/>
    <w:rsid w:val="00173A85"/>
    <w:rsid w:val="001742DF"/>
    <w:rsid w:val="0017443B"/>
    <w:rsid w:val="001757D5"/>
    <w:rsid w:val="0017694D"/>
    <w:rsid w:val="001801A9"/>
    <w:rsid w:val="0018183F"/>
    <w:rsid w:val="00181CBE"/>
    <w:rsid w:val="0018201A"/>
    <w:rsid w:val="001828AE"/>
    <w:rsid w:val="00182B63"/>
    <w:rsid w:val="00182C5D"/>
    <w:rsid w:val="0018351B"/>
    <w:rsid w:val="00184DAC"/>
    <w:rsid w:val="00184F2F"/>
    <w:rsid w:val="001860F2"/>
    <w:rsid w:val="0018644C"/>
    <w:rsid w:val="001868F9"/>
    <w:rsid w:val="00187877"/>
    <w:rsid w:val="0018795B"/>
    <w:rsid w:val="00187D9E"/>
    <w:rsid w:val="00190947"/>
    <w:rsid w:val="00190AC0"/>
    <w:rsid w:val="001936F0"/>
    <w:rsid w:val="0019444A"/>
    <w:rsid w:val="00194801"/>
    <w:rsid w:val="001957E4"/>
    <w:rsid w:val="001963F6"/>
    <w:rsid w:val="001A0224"/>
    <w:rsid w:val="001A028B"/>
    <w:rsid w:val="001A2164"/>
    <w:rsid w:val="001A2D5C"/>
    <w:rsid w:val="001A2DAC"/>
    <w:rsid w:val="001A3B90"/>
    <w:rsid w:val="001A3C0A"/>
    <w:rsid w:val="001A42ED"/>
    <w:rsid w:val="001A50E7"/>
    <w:rsid w:val="001A596A"/>
    <w:rsid w:val="001A6820"/>
    <w:rsid w:val="001A6D11"/>
    <w:rsid w:val="001A732B"/>
    <w:rsid w:val="001B06E8"/>
    <w:rsid w:val="001B12F5"/>
    <w:rsid w:val="001B1C45"/>
    <w:rsid w:val="001B1E22"/>
    <w:rsid w:val="001B2116"/>
    <w:rsid w:val="001B2842"/>
    <w:rsid w:val="001B2959"/>
    <w:rsid w:val="001B42F7"/>
    <w:rsid w:val="001B4458"/>
    <w:rsid w:val="001B4FCE"/>
    <w:rsid w:val="001B54AF"/>
    <w:rsid w:val="001B66AC"/>
    <w:rsid w:val="001B769D"/>
    <w:rsid w:val="001B7E68"/>
    <w:rsid w:val="001B7FF6"/>
    <w:rsid w:val="001C160D"/>
    <w:rsid w:val="001C16FD"/>
    <w:rsid w:val="001C20B5"/>
    <w:rsid w:val="001C2C43"/>
    <w:rsid w:val="001C516F"/>
    <w:rsid w:val="001C52FF"/>
    <w:rsid w:val="001C5B4B"/>
    <w:rsid w:val="001C6278"/>
    <w:rsid w:val="001C7BC1"/>
    <w:rsid w:val="001D172F"/>
    <w:rsid w:val="001D26D9"/>
    <w:rsid w:val="001D2A95"/>
    <w:rsid w:val="001D3526"/>
    <w:rsid w:val="001D411C"/>
    <w:rsid w:val="001D4D2C"/>
    <w:rsid w:val="001D5892"/>
    <w:rsid w:val="001D5C96"/>
    <w:rsid w:val="001D66C9"/>
    <w:rsid w:val="001D7054"/>
    <w:rsid w:val="001D73AF"/>
    <w:rsid w:val="001D73D1"/>
    <w:rsid w:val="001E09E9"/>
    <w:rsid w:val="001E343E"/>
    <w:rsid w:val="001E476D"/>
    <w:rsid w:val="001E4904"/>
    <w:rsid w:val="001E5AD1"/>
    <w:rsid w:val="001E6239"/>
    <w:rsid w:val="001F01B5"/>
    <w:rsid w:val="001F0A92"/>
    <w:rsid w:val="001F2EA3"/>
    <w:rsid w:val="001F3235"/>
    <w:rsid w:val="001F3586"/>
    <w:rsid w:val="001F4BC9"/>
    <w:rsid w:val="001F71A9"/>
    <w:rsid w:val="001F737F"/>
    <w:rsid w:val="001F767F"/>
    <w:rsid w:val="001F7C62"/>
    <w:rsid w:val="001F7DD1"/>
    <w:rsid w:val="00200F77"/>
    <w:rsid w:val="0020296E"/>
    <w:rsid w:val="00203219"/>
    <w:rsid w:val="00204265"/>
    <w:rsid w:val="00204280"/>
    <w:rsid w:val="002048D6"/>
    <w:rsid w:val="00204FE4"/>
    <w:rsid w:val="00205828"/>
    <w:rsid w:val="00205E87"/>
    <w:rsid w:val="00205FFE"/>
    <w:rsid w:val="0020618A"/>
    <w:rsid w:val="0020722F"/>
    <w:rsid w:val="00210346"/>
    <w:rsid w:val="002108BE"/>
    <w:rsid w:val="00210FB7"/>
    <w:rsid w:val="002126BE"/>
    <w:rsid w:val="00214EFC"/>
    <w:rsid w:val="00215683"/>
    <w:rsid w:val="00216E6C"/>
    <w:rsid w:val="00217B55"/>
    <w:rsid w:val="00217FD2"/>
    <w:rsid w:val="002204EE"/>
    <w:rsid w:val="002216BB"/>
    <w:rsid w:val="00222E71"/>
    <w:rsid w:val="00222EFD"/>
    <w:rsid w:val="00223393"/>
    <w:rsid w:val="00224A81"/>
    <w:rsid w:val="002273F4"/>
    <w:rsid w:val="00230BDA"/>
    <w:rsid w:val="002312FD"/>
    <w:rsid w:val="00231C2A"/>
    <w:rsid w:val="00231D08"/>
    <w:rsid w:val="00232D0E"/>
    <w:rsid w:val="00233E4E"/>
    <w:rsid w:val="00234712"/>
    <w:rsid w:val="00235435"/>
    <w:rsid w:val="0023545D"/>
    <w:rsid w:val="00235622"/>
    <w:rsid w:val="00237BFA"/>
    <w:rsid w:val="002410DB"/>
    <w:rsid w:val="00241377"/>
    <w:rsid w:val="00241BF1"/>
    <w:rsid w:val="00241E8D"/>
    <w:rsid w:val="0024376E"/>
    <w:rsid w:val="00244AF2"/>
    <w:rsid w:val="00244E00"/>
    <w:rsid w:val="0024516F"/>
    <w:rsid w:val="0024799B"/>
    <w:rsid w:val="002514BF"/>
    <w:rsid w:val="00251732"/>
    <w:rsid w:val="00251751"/>
    <w:rsid w:val="00253042"/>
    <w:rsid w:val="002542DA"/>
    <w:rsid w:val="0025512C"/>
    <w:rsid w:val="00255FA0"/>
    <w:rsid w:val="00256F26"/>
    <w:rsid w:val="002574E8"/>
    <w:rsid w:val="002606D9"/>
    <w:rsid w:val="00260938"/>
    <w:rsid w:val="00261479"/>
    <w:rsid w:val="0026194A"/>
    <w:rsid w:val="0026344A"/>
    <w:rsid w:val="00263B68"/>
    <w:rsid w:val="0026433A"/>
    <w:rsid w:val="00264DA3"/>
    <w:rsid w:val="002653C2"/>
    <w:rsid w:val="0026569F"/>
    <w:rsid w:val="002677C7"/>
    <w:rsid w:val="00267A90"/>
    <w:rsid w:val="00271FB2"/>
    <w:rsid w:val="002733D5"/>
    <w:rsid w:val="00273AC6"/>
    <w:rsid w:val="00274B14"/>
    <w:rsid w:val="00274D75"/>
    <w:rsid w:val="00281DF8"/>
    <w:rsid w:val="00281E24"/>
    <w:rsid w:val="00283159"/>
    <w:rsid w:val="00283487"/>
    <w:rsid w:val="00285ADF"/>
    <w:rsid w:val="002861B8"/>
    <w:rsid w:val="002903FA"/>
    <w:rsid w:val="00294C40"/>
    <w:rsid w:val="00295447"/>
    <w:rsid w:val="00296422"/>
    <w:rsid w:val="00296704"/>
    <w:rsid w:val="00297C89"/>
    <w:rsid w:val="002A0B7E"/>
    <w:rsid w:val="002A0E37"/>
    <w:rsid w:val="002A10A7"/>
    <w:rsid w:val="002A27B8"/>
    <w:rsid w:val="002A3A0F"/>
    <w:rsid w:val="002A3F5A"/>
    <w:rsid w:val="002A56E6"/>
    <w:rsid w:val="002A6908"/>
    <w:rsid w:val="002A6FB1"/>
    <w:rsid w:val="002A6FD8"/>
    <w:rsid w:val="002B06E2"/>
    <w:rsid w:val="002B28F1"/>
    <w:rsid w:val="002B2F3A"/>
    <w:rsid w:val="002B47F8"/>
    <w:rsid w:val="002B5027"/>
    <w:rsid w:val="002B55E8"/>
    <w:rsid w:val="002B6116"/>
    <w:rsid w:val="002B6578"/>
    <w:rsid w:val="002B6E62"/>
    <w:rsid w:val="002C3D9B"/>
    <w:rsid w:val="002C4725"/>
    <w:rsid w:val="002C4B18"/>
    <w:rsid w:val="002C6914"/>
    <w:rsid w:val="002C7D9B"/>
    <w:rsid w:val="002C7F06"/>
    <w:rsid w:val="002D0830"/>
    <w:rsid w:val="002D08E7"/>
    <w:rsid w:val="002D0BA8"/>
    <w:rsid w:val="002D1695"/>
    <w:rsid w:val="002D188F"/>
    <w:rsid w:val="002D28F3"/>
    <w:rsid w:val="002D3189"/>
    <w:rsid w:val="002D3B33"/>
    <w:rsid w:val="002D733E"/>
    <w:rsid w:val="002E0412"/>
    <w:rsid w:val="002E0F49"/>
    <w:rsid w:val="002E0F95"/>
    <w:rsid w:val="002E1C22"/>
    <w:rsid w:val="002E37BB"/>
    <w:rsid w:val="002E47F5"/>
    <w:rsid w:val="002E5903"/>
    <w:rsid w:val="002E61E0"/>
    <w:rsid w:val="002E68AD"/>
    <w:rsid w:val="002E6DE6"/>
    <w:rsid w:val="002E6F62"/>
    <w:rsid w:val="002F01EA"/>
    <w:rsid w:val="002F1B2F"/>
    <w:rsid w:val="002F2EC2"/>
    <w:rsid w:val="002F317F"/>
    <w:rsid w:val="002F3B9B"/>
    <w:rsid w:val="002F5355"/>
    <w:rsid w:val="002F7ADA"/>
    <w:rsid w:val="003001DD"/>
    <w:rsid w:val="00300FB1"/>
    <w:rsid w:val="00301803"/>
    <w:rsid w:val="00301B87"/>
    <w:rsid w:val="00303BD5"/>
    <w:rsid w:val="00303DD7"/>
    <w:rsid w:val="00304716"/>
    <w:rsid w:val="00305943"/>
    <w:rsid w:val="00305A52"/>
    <w:rsid w:val="00305C91"/>
    <w:rsid w:val="00305CE3"/>
    <w:rsid w:val="00307831"/>
    <w:rsid w:val="00310626"/>
    <w:rsid w:val="00310BE3"/>
    <w:rsid w:val="003119F8"/>
    <w:rsid w:val="0031371C"/>
    <w:rsid w:val="00314428"/>
    <w:rsid w:val="0031651E"/>
    <w:rsid w:val="003172A8"/>
    <w:rsid w:val="00317BFA"/>
    <w:rsid w:val="00320B20"/>
    <w:rsid w:val="00321BE9"/>
    <w:rsid w:val="00322F1F"/>
    <w:rsid w:val="00323BB3"/>
    <w:rsid w:val="003246B0"/>
    <w:rsid w:val="00324AC2"/>
    <w:rsid w:val="0032540F"/>
    <w:rsid w:val="00325972"/>
    <w:rsid w:val="00325D45"/>
    <w:rsid w:val="003262BE"/>
    <w:rsid w:val="00326C02"/>
    <w:rsid w:val="00327C6B"/>
    <w:rsid w:val="0033054B"/>
    <w:rsid w:val="0033110A"/>
    <w:rsid w:val="003334F8"/>
    <w:rsid w:val="003352BF"/>
    <w:rsid w:val="00336DA5"/>
    <w:rsid w:val="00337162"/>
    <w:rsid w:val="0033796B"/>
    <w:rsid w:val="00340BAA"/>
    <w:rsid w:val="00341DD5"/>
    <w:rsid w:val="00342C43"/>
    <w:rsid w:val="00342D0E"/>
    <w:rsid w:val="00342FB7"/>
    <w:rsid w:val="0034557B"/>
    <w:rsid w:val="00347BB9"/>
    <w:rsid w:val="003501C2"/>
    <w:rsid w:val="0035212C"/>
    <w:rsid w:val="003553E5"/>
    <w:rsid w:val="003557AC"/>
    <w:rsid w:val="00356BD1"/>
    <w:rsid w:val="00361453"/>
    <w:rsid w:val="00363539"/>
    <w:rsid w:val="003640A8"/>
    <w:rsid w:val="003679F0"/>
    <w:rsid w:val="003701BD"/>
    <w:rsid w:val="0037287B"/>
    <w:rsid w:val="00372892"/>
    <w:rsid w:val="00372D8F"/>
    <w:rsid w:val="00373806"/>
    <w:rsid w:val="00373ED1"/>
    <w:rsid w:val="003744E0"/>
    <w:rsid w:val="00375D25"/>
    <w:rsid w:val="0037646F"/>
    <w:rsid w:val="00376556"/>
    <w:rsid w:val="00380714"/>
    <w:rsid w:val="003813E2"/>
    <w:rsid w:val="0038179C"/>
    <w:rsid w:val="00382E9A"/>
    <w:rsid w:val="003850CB"/>
    <w:rsid w:val="0038541F"/>
    <w:rsid w:val="00385C24"/>
    <w:rsid w:val="00386EF6"/>
    <w:rsid w:val="00386FAD"/>
    <w:rsid w:val="00387CFA"/>
    <w:rsid w:val="003908E0"/>
    <w:rsid w:val="00392A9C"/>
    <w:rsid w:val="00393324"/>
    <w:rsid w:val="003939A5"/>
    <w:rsid w:val="00395487"/>
    <w:rsid w:val="00396531"/>
    <w:rsid w:val="0039764E"/>
    <w:rsid w:val="00397C3B"/>
    <w:rsid w:val="003A03B7"/>
    <w:rsid w:val="003A144A"/>
    <w:rsid w:val="003A2467"/>
    <w:rsid w:val="003A3AFD"/>
    <w:rsid w:val="003A4A93"/>
    <w:rsid w:val="003A4F6A"/>
    <w:rsid w:val="003A59D9"/>
    <w:rsid w:val="003A5D26"/>
    <w:rsid w:val="003A65EE"/>
    <w:rsid w:val="003B10BE"/>
    <w:rsid w:val="003B1A8F"/>
    <w:rsid w:val="003B22FE"/>
    <w:rsid w:val="003B27E6"/>
    <w:rsid w:val="003B42B8"/>
    <w:rsid w:val="003B4C30"/>
    <w:rsid w:val="003B6D38"/>
    <w:rsid w:val="003B7580"/>
    <w:rsid w:val="003B7EDF"/>
    <w:rsid w:val="003C134D"/>
    <w:rsid w:val="003C1352"/>
    <w:rsid w:val="003C331B"/>
    <w:rsid w:val="003C36A9"/>
    <w:rsid w:val="003C5980"/>
    <w:rsid w:val="003C5D7F"/>
    <w:rsid w:val="003C7041"/>
    <w:rsid w:val="003C70A4"/>
    <w:rsid w:val="003C7455"/>
    <w:rsid w:val="003C7487"/>
    <w:rsid w:val="003D1238"/>
    <w:rsid w:val="003D14CC"/>
    <w:rsid w:val="003D1870"/>
    <w:rsid w:val="003D1F1E"/>
    <w:rsid w:val="003D24F2"/>
    <w:rsid w:val="003D5B52"/>
    <w:rsid w:val="003D5C02"/>
    <w:rsid w:val="003D5DE2"/>
    <w:rsid w:val="003D6C08"/>
    <w:rsid w:val="003D709C"/>
    <w:rsid w:val="003D7696"/>
    <w:rsid w:val="003D76EA"/>
    <w:rsid w:val="003E110D"/>
    <w:rsid w:val="003E17EC"/>
    <w:rsid w:val="003E3C3E"/>
    <w:rsid w:val="003E3DFB"/>
    <w:rsid w:val="003E3E0E"/>
    <w:rsid w:val="003E3F38"/>
    <w:rsid w:val="003E5250"/>
    <w:rsid w:val="003E57EB"/>
    <w:rsid w:val="003E5E38"/>
    <w:rsid w:val="003E60BB"/>
    <w:rsid w:val="003E60D1"/>
    <w:rsid w:val="003E6B42"/>
    <w:rsid w:val="003E730E"/>
    <w:rsid w:val="003E7C64"/>
    <w:rsid w:val="003F1000"/>
    <w:rsid w:val="003F152B"/>
    <w:rsid w:val="003F1B01"/>
    <w:rsid w:val="003F536A"/>
    <w:rsid w:val="003F576B"/>
    <w:rsid w:val="003F6B15"/>
    <w:rsid w:val="003F7397"/>
    <w:rsid w:val="003F765E"/>
    <w:rsid w:val="003F76A2"/>
    <w:rsid w:val="004006AA"/>
    <w:rsid w:val="00401188"/>
    <w:rsid w:val="00401986"/>
    <w:rsid w:val="004026A7"/>
    <w:rsid w:val="00404B47"/>
    <w:rsid w:val="00405933"/>
    <w:rsid w:val="00406704"/>
    <w:rsid w:val="00406F5B"/>
    <w:rsid w:val="00407CC8"/>
    <w:rsid w:val="004104E2"/>
    <w:rsid w:val="00411DDE"/>
    <w:rsid w:val="00413C46"/>
    <w:rsid w:val="00414279"/>
    <w:rsid w:val="00423893"/>
    <w:rsid w:val="00423C43"/>
    <w:rsid w:val="00424242"/>
    <w:rsid w:val="00425533"/>
    <w:rsid w:val="00425E11"/>
    <w:rsid w:val="004266CC"/>
    <w:rsid w:val="00427348"/>
    <w:rsid w:val="004276F3"/>
    <w:rsid w:val="00433C1C"/>
    <w:rsid w:val="00434543"/>
    <w:rsid w:val="00435B09"/>
    <w:rsid w:val="00435BFB"/>
    <w:rsid w:val="004367A7"/>
    <w:rsid w:val="00436AB9"/>
    <w:rsid w:val="00440655"/>
    <w:rsid w:val="00441E6F"/>
    <w:rsid w:val="00442167"/>
    <w:rsid w:val="0044356B"/>
    <w:rsid w:val="004439D7"/>
    <w:rsid w:val="004459DE"/>
    <w:rsid w:val="004462DC"/>
    <w:rsid w:val="00446C49"/>
    <w:rsid w:val="00446F01"/>
    <w:rsid w:val="004476CB"/>
    <w:rsid w:val="00450CB5"/>
    <w:rsid w:val="00451441"/>
    <w:rsid w:val="00452B9E"/>
    <w:rsid w:val="0045328D"/>
    <w:rsid w:val="00453D85"/>
    <w:rsid w:val="00453DC0"/>
    <w:rsid w:val="00456B82"/>
    <w:rsid w:val="00457AD9"/>
    <w:rsid w:val="00461335"/>
    <w:rsid w:val="00461B1F"/>
    <w:rsid w:val="00462EEB"/>
    <w:rsid w:val="0046356B"/>
    <w:rsid w:val="0046409C"/>
    <w:rsid w:val="004650B3"/>
    <w:rsid w:val="00466692"/>
    <w:rsid w:val="004714DA"/>
    <w:rsid w:val="004728F5"/>
    <w:rsid w:val="00472B1B"/>
    <w:rsid w:val="0047335A"/>
    <w:rsid w:val="00473B0B"/>
    <w:rsid w:val="00474213"/>
    <w:rsid w:val="0047642A"/>
    <w:rsid w:val="00480457"/>
    <w:rsid w:val="0048310A"/>
    <w:rsid w:val="004872DD"/>
    <w:rsid w:val="00487D07"/>
    <w:rsid w:val="00490483"/>
    <w:rsid w:val="004926EA"/>
    <w:rsid w:val="0049271D"/>
    <w:rsid w:val="00493B47"/>
    <w:rsid w:val="00493EAB"/>
    <w:rsid w:val="004963E4"/>
    <w:rsid w:val="004964EC"/>
    <w:rsid w:val="004A0C84"/>
    <w:rsid w:val="004A0DCE"/>
    <w:rsid w:val="004A100A"/>
    <w:rsid w:val="004A306A"/>
    <w:rsid w:val="004A30CE"/>
    <w:rsid w:val="004A5CCB"/>
    <w:rsid w:val="004A63F4"/>
    <w:rsid w:val="004A6A7A"/>
    <w:rsid w:val="004A6AB5"/>
    <w:rsid w:val="004A75EF"/>
    <w:rsid w:val="004A7610"/>
    <w:rsid w:val="004B017C"/>
    <w:rsid w:val="004B096A"/>
    <w:rsid w:val="004B158A"/>
    <w:rsid w:val="004B15B7"/>
    <w:rsid w:val="004B22FA"/>
    <w:rsid w:val="004B2777"/>
    <w:rsid w:val="004B2835"/>
    <w:rsid w:val="004B421B"/>
    <w:rsid w:val="004B4688"/>
    <w:rsid w:val="004B49C1"/>
    <w:rsid w:val="004B4BAC"/>
    <w:rsid w:val="004B6157"/>
    <w:rsid w:val="004B6216"/>
    <w:rsid w:val="004B6C97"/>
    <w:rsid w:val="004C1AF8"/>
    <w:rsid w:val="004C283D"/>
    <w:rsid w:val="004C39A9"/>
    <w:rsid w:val="004C4255"/>
    <w:rsid w:val="004C492B"/>
    <w:rsid w:val="004C4F59"/>
    <w:rsid w:val="004C6484"/>
    <w:rsid w:val="004C64E4"/>
    <w:rsid w:val="004D1473"/>
    <w:rsid w:val="004D1CBC"/>
    <w:rsid w:val="004D20FC"/>
    <w:rsid w:val="004D2352"/>
    <w:rsid w:val="004D2781"/>
    <w:rsid w:val="004D2A64"/>
    <w:rsid w:val="004D3051"/>
    <w:rsid w:val="004D3E45"/>
    <w:rsid w:val="004D4FD0"/>
    <w:rsid w:val="004D633A"/>
    <w:rsid w:val="004E0B5A"/>
    <w:rsid w:val="004E0D62"/>
    <w:rsid w:val="004E0EBB"/>
    <w:rsid w:val="004E16D3"/>
    <w:rsid w:val="004E179A"/>
    <w:rsid w:val="004E1AE6"/>
    <w:rsid w:val="004E2148"/>
    <w:rsid w:val="004E277E"/>
    <w:rsid w:val="004E37FC"/>
    <w:rsid w:val="004E3F7F"/>
    <w:rsid w:val="004E4D46"/>
    <w:rsid w:val="004E656A"/>
    <w:rsid w:val="004E6BD4"/>
    <w:rsid w:val="004E7393"/>
    <w:rsid w:val="004F0A0B"/>
    <w:rsid w:val="004F0C8B"/>
    <w:rsid w:val="004F0D49"/>
    <w:rsid w:val="004F1827"/>
    <w:rsid w:val="004F1AC2"/>
    <w:rsid w:val="004F21F0"/>
    <w:rsid w:val="004F2E97"/>
    <w:rsid w:val="004F3A5F"/>
    <w:rsid w:val="004F3B84"/>
    <w:rsid w:val="004F4693"/>
    <w:rsid w:val="004F4C3F"/>
    <w:rsid w:val="004F5ACC"/>
    <w:rsid w:val="004F6184"/>
    <w:rsid w:val="004F78E7"/>
    <w:rsid w:val="004F7FF6"/>
    <w:rsid w:val="00502646"/>
    <w:rsid w:val="0050323A"/>
    <w:rsid w:val="005075B8"/>
    <w:rsid w:val="005101F3"/>
    <w:rsid w:val="00510B28"/>
    <w:rsid w:val="00510FE8"/>
    <w:rsid w:val="005123FF"/>
    <w:rsid w:val="00513FF0"/>
    <w:rsid w:val="00515CDB"/>
    <w:rsid w:val="00517543"/>
    <w:rsid w:val="00517753"/>
    <w:rsid w:val="005219EC"/>
    <w:rsid w:val="00522AB8"/>
    <w:rsid w:val="00522F3E"/>
    <w:rsid w:val="005241AB"/>
    <w:rsid w:val="005247B4"/>
    <w:rsid w:val="00524C74"/>
    <w:rsid w:val="00524FC9"/>
    <w:rsid w:val="00525867"/>
    <w:rsid w:val="005317B0"/>
    <w:rsid w:val="00532833"/>
    <w:rsid w:val="00534698"/>
    <w:rsid w:val="0053483D"/>
    <w:rsid w:val="005358DB"/>
    <w:rsid w:val="00536661"/>
    <w:rsid w:val="00537541"/>
    <w:rsid w:val="00537842"/>
    <w:rsid w:val="00540A91"/>
    <w:rsid w:val="00541E7A"/>
    <w:rsid w:val="005421C1"/>
    <w:rsid w:val="0054302A"/>
    <w:rsid w:val="00544137"/>
    <w:rsid w:val="0054657F"/>
    <w:rsid w:val="005465A2"/>
    <w:rsid w:val="00547CE3"/>
    <w:rsid w:val="005502C7"/>
    <w:rsid w:val="00551BBB"/>
    <w:rsid w:val="0055264C"/>
    <w:rsid w:val="005530F0"/>
    <w:rsid w:val="00553471"/>
    <w:rsid w:val="00553B62"/>
    <w:rsid w:val="00555F46"/>
    <w:rsid w:val="00557354"/>
    <w:rsid w:val="00557859"/>
    <w:rsid w:val="0056035E"/>
    <w:rsid w:val="005609F5"/>
    <w:rsid w:val="00562834"/>
    <w:rsid w:val="00562A57"/>
    <w:rsid w:val="005638BF"/>
    <w:rsid w:val="00563B7A"/>
    <w:rsid w:val="00565014"/>
    <w:rsid w:val="00570928"/>
    <w:rsid w:val="0057190E"/>
    <w:rsid w:val="00571B2A"/>
    <w:rsid w:val="00571D32"/>
    <w:rsid w:val="005721C6"/>
    <w:rsid w:val="00572836"/>
    <w:rsid w:val="005728C3"/>
    <w:rsid w:val="00572E7A"/>
    <w:rsid w:val="00572ED4"/>
    <w:rsid w:val="00574455"/>
    <w:rsid w:val="00574719"/>
    <w:rsid w:val="00574FEA"/>
    <w:rsid w:val="00575327"/>
    <w:rsid w:val="0057557A"/>
    <w:rsid w:val="005756E4"/>
    <w:rsid w:val="00576201"/>
    <w:rsid w:val="00580CBD"/>
    <w:rsid w:val="0058216D"/>
    <w:rsid w:val="00582F46"/>
    <w:rsid w:val="00583458"/>
    <w:rsid w:val="0058380F"/>
    <w:rsid w:val="00583E4F"/>
    <w:rsid w:val="0058505A"/>
    <w:rsid w:val="00586B47"/>
    <w:rsid w:val="00587FE6"/>
    <w:rsid w:val="0059135D"/>
    <w:rsid w:val="00596A73"/>
    <w:rsid w:val="00596AB0"/>
    <w:rsid w:val="00596FA2"/>
    <w:rsid w:val="00597AB6"/>
    <w:rsid w:val="00597BD3"/>
    <w:rsid w:val="005A2693"/>
    <w:rsid w:val="005A38E3"/>
    <w:rsid w:val="005A4C94"/>
    <w:rsid w:val="005A6248"/>
    <w:rsid w:val="005A6266"/>
    <w:rsid w:val="005A6833"/>
    <w:rsid w:val="005A6D05"/>
    <w:rsid w:val="005A7E26"/>
    <w:rsid w:val="005B0811"/>
    <w:rsid w:val="005B23C1"/>
    <w:rsid w:val="005B2838"/>
    <w:rsid w:val="005B2989"/>
    <w:rsid w:val="005B3A28"/>
    <w:rsid w:val="005B3F0E"/>
    <w:rsid w:val="005B4364"/>
    <w:rsid w:val="005B5A2A"/>
    <w:rsid w:val="005B5C51"/>
    <w:rsid w:val="005B5EEB"/>
    <w:rsid w:val="005B6ACE"/>
    <w:rsid w:val="005B6F71"/>
    <w:rsid w:val="005B75A6"/>
    <w:rsid w:val="005B7FD9"/>
    <w:rsid w:val="005C01E1"/>
    <w:rsid w:val="005C0E3B"/>
    <w:rsid w:val="005C17B0"/>
    <w:rsid w:val="005C222E"/>
    <w:rsid w:val="005C40DD"/>
    <w:rsid w:val="005C481A"/>
    <w:rsid w:val="005C4E42"/>
    <w:rsid w:val="005C59E8"/>
    <w:rsid w:val="005C61E7"/>
    <w:rsid w:val="005C6EFA"/>
    <w:rsid w:val="005C7785"/>
    <w:rsid w:val="005C7968"/>
    <w:rsid w:val="005D20B5"/>
    <w:rsid w:val="005D42A6"/>
    <w:rsid w:val="005D49CC"/>
    <w:rsid w:val="005D4C25"/>
    <w:rsid w:val="005D549E"/>
    <w:rsid w:val="005D677C"/>
    <w:rsid w:val="005D6E07"/>
    <w:rsid w:val="005D7DF5"/>
    <w:rsid w:val="005E0CFF"/>
    <w:rsid w:val="005E0DF0"/>
    <w:rsid w:val="005E0FD8"/>
    <w:rsid w:val="005E1B10"/>
    <w:rsid w:val="005E3372"/>
    <w:rsid w:val="005E3964"/>
    <w:rsid w:val="005E4D66"/>
    <w:rsid w:val="005E59D5"/>
    <w:rsid w:val="005E6067"/>
    <w:rsid w:val="005F46F7"/>
    <w:rsid w:val="005F4857"/>
    <w:rsid w:val="005F5C56"/>
    <w:rsid w:val="005F64E3"/>
    <w:rsid w:val="005F70C9"/>
    <w:rsid w:val="005F7B04"/>
    <w:rsid w:val="00600491"/>
    <w:rsid w:val="00600734"/>
    <w:rsid w:val="00600765"/>
    <w:rsid w:val="00604C40"/>
    <w:rsid w:val="00604CDA"/>
    <w:rsid w:val="00610297"/>
    <w:rsid w:val="00611055"/>
    <w:rsid w:val="00611173"/>
    <w:rsid w:val="00612172"/>
    <w:rsid w:val="006127E5"/>
    <w:rsid w:val="0061372B"/>
    <w:rsid w:val="00615192"/>
    <w:rsid w:val="00617249"/>
    <w:rsid w:val="0062109D"/>
    <w:rsid w:val="006210CD"/>
    <w:rsid w:val="00621344"/>
    <w:rsid w:val="00622B11"/>
    <w:rsid w:val="00622EE1"/>
    <w:rsid w:val="00624C47"/>
    <w:rsid w:val="00625274"/>
    <w:rsid w:val="00625A5D"/>
    <w:rsid w:val="00625B7C"/>
    <w:rsid w:val="00626451"/>
    <w:rsid w:val="00626A0E"/>
    <w:rsid w:val="00626F75"/>
    <w:rsid w:val="006272C0"/>
    <w:rsid w:val="006276C3"/>
    <w:rsid w:val="006276FE"/>
    <w:rsid w:val="00630332"/>
    <w:rsid w:val="0063172A"/>
    <w:rsid w:val="00632037"/>
    <w:rsid w:val="00632EDD"/>
    <w:rsid w:val="00634EC0"/>
    <w:rsid w:val="00635F50"/>
    <w:rsid w:val="00636420"/>
    <w:rsid w:val="00636A2A"/>
    <w:rsid w:val="00640488"/>
    <w:rsid w:val="00640CCC"/>
    <w:rsid w:val="00642685"/>
    <w:rsid w:val="00642E8F"/>
    <w:rsid w:val="0064445E"/>
    <w:rsid w:val="00644B4D"/>
    <w:rsid w:val="006463C6"/>
    <w:rsid w:val="00647428"/>
    <w:rsid w:val="006505D0"/>
    <w:rsid w:val="0065068A"/>
    <w:rsid w:val="006541ED"/>
    <w:rsid w:val="00655CD6"/>
    <w:rsid w:val="0065605A"/>
    <w:rsid w:val="00656347"/>
    <w:rsid w:val="00656404"/>
    <w:rsid w:val="0065731D"/>
    <w:rsid w:val="00660658"/>
    <w:rsid w:val="0066088E"/>
    <w:rsid w:val="0066274C"/>
    <w:rsid w:val="006636B9"/>
    <w:rsid w:val="00663A9D"/>
    <w:rsid w:val="006646E3"/>
    <w:rsid w:val="006656B5"/>
    <w:rsid w:val="00665F54"/>
    <w:rsid w:val="00667C32"/>
    <w:rsid w:val="006714F1"/>
    <w:rsid w:val="006721D7"/>
    <w:rsid w:val="00672362"/>
    <w:rsid w:val="00673D1E"/>
    <w:rsid w:val="006743F5"/>
    <w:rsid w:val="006745EB"/>
    <w:rsid w:val="0067480C"/>
    <w:rsid w:val="006751E3"/>
    <w:rsid w:val="00675F7E"/>
    <w:rsid w:val="0067606D"/>
    <w:rsid w:val="00676CE6"/>
    <w:rsid w:val="00677C6D"/>
    <w:rsid w:val="0068136C"/>
    <w:rsid w:val="00681EF5"/>
    <w:rsid w:val="00685075"/>
    <w:rsid w:val="006908A9"/>
    <w:rsid w:val="00690FB0"/>
    <w:rsid w:val="00691700"/>
    <w:rsid w:val="00692119"/>
    <w:rsid w:val="00692F1F"/>
    <w:rsid w:val="00693E03"/>
    <w:rsid w:val="006948CA"/>
    <w:rsid w:val="00697675"/>
    <w:rsid w:val="00697901"/>
    <w:rsid w:val="006A13D1"/>
    <w:rsid w:val="006A1C4A"/>
    <w:rsid w:val="006A3835"/>
    <w:rsid w:val="006A41FB"/>
    <w:rsid w:val="006A4ACF"/>
    <w:rsid w:val="006A5A8D"/>
    <w:rsid w:val="006A7EAE"/>
    <w:rsid w:val="006B0248"/>
    <w:rsid w:val="006B04BC"/>
    <w:rsid w:val="006B0813"/>
    <w:rsid w:val="006B098B"/>
    <w:rsid w:val="006B0F1F"/>
    <w:rsid w:val="006B150D"/>
    <w:rsid w:val="006B1B31"/>
    <w:rsid w:val="006B1DA1"/>
    <w:rsid w:val="006B23D9"/>
    <w:rsid w:val="006B2999"/>
    <w:rsid w:val="006B5872"/>
    <w:rsid w:val="006B5A91"/>
    <w:rsid w:val="006C1BA6"/>
    <w:rsid w:val="006C2D84"/>
    <w:rsid w:val="006C380D"/>
    <w:rsid w:val="006C4381"/>
    <w:rsid w:val="006C438B"/>
    <w:rsid w:val="006C512F"/>
    <w:rsid w:val="006C575A"/>
    <w:rsid w:val="006C613B"/>
    <w:rsid w:val="006C6591"/>
    <w:rsid w:val="006D0587"/>
    <w:rsid w:val="006D33BD"/>
    <w:rsid w:val="006D3757"/>
    <w:rsid w:val="006D55CE"/>
    <w:rsid w:val="006D5B13"/>
    <w:rsid w:val="006D7676"/>
    <w:rsid w:val="006D7ED7"/>
    <w:rsid w:val="006D7FB6"/>
    <w:rsid w:val="006E035F"/>
    <w:rsid w:val="006E1809"/>
    <w:rsid w:val="006E1FC8"/>
    <w:rsid w:val="006E29EC"/>
    <w:rsid w:val="006F0DD0"/>
    <w:rsid w:val="006F3F8C"/>
    <w:rsid w:val="006F4B2E"/>
    <w:rsid w:val="006F4FED"/>
    <w:rsid w:val="006F6EB0"/>
    <w:rsid w:val="006F6EF0"/>
    <w:rsid w:val="006F7847"/>
    <w:rsid w:val="007073A3"/>
    <w:rsid w:val="00711AD6"/>
    <w:rsid w:val="00712976"/>
    <w:rsid w:val="007131D8"/>
    <w:rsid w:val="007137F1"/>
    <w:rsid w:val="00713D02"/>
    <w:rsid w:val="00714103"/>
    <w:rsid w:val="00714408"/>
    <w:rsid w:val="00715AFD"/>
    <w:rsid w:val="00715DFE"/>
    <w:rsid w:val="00716C99"/>
    <w:rsid w:val="0071782C"/>
    <w:rsid w:val="00721DB8"/>
    <w:rsid w:val="00722688"/>
    <w:rsid w:val="00722F36"/>
    <w:rsid w:val="0072416C"/>
    <w:rsid w:val="00724AC2"/>
    <w:rsid w:val="00724C5B"/>
    <w:rsid w:val="0072698B"/>
    <w:rsid w:val="00727B6D"/>
    <w:rsid w:val="00731553"/>
    <w:rsid w:val="00731A08"/>
    <w:rsid w:val="00731D3B"/>
    <w:rsid w:val="00732397"/>
    <w:rsid w:val="00732ED7"/>
    <w:rsid w:val="007332CB"/>
    <w:rsid w:val="00733673"/>
    <w:rsid w:val="00733B8E"/>
    <w:rsid w:val="00736599"/>
    <w:rsid w:val="0073661B"/>
    <w:rsid w:val="00743FE1"/>
    <w:rsid w:val="007444E2"/>
    <w:rsid w:val="0074641C"/>
    <w:rsid w:val="00746CD7"/>
    <w:rsid w:val="007501E3"/>
    <w:rsid w:val="0075170A"/>
    <w:rsid w:val="00752010"/>
    <w:rsid w:val="00752376"/>
    <w:rsid w:val="00754223"/>
    <w:rsid w:val="00756C65"/>
    <w:rsid w:val="00757DA4"/>
    <w:rsid w:val="00760266"/>
    <w:rsid w:val="00760330"/>
    <w:rsid w:val="00760BD8"/>
    <w:rsid w:val="007623B6"/>
    <w:rsid w:val="00763971"/>
    <w:rsid w:val="00765825"/>
    <w:rsid w:val="007665DD"/>
    <w:rsid w:val="00766C83"/>
    <w:rsid w:val="007670CC"/>
    <w:rsid w:val="007671F1"/>
    <w:rsid w:val="00767C48"/>
    <w:rsid w:val="00767D78"/>
    <w:rsid w:val="00770AC9"/>
    <w:rsid w:val="00771DCF"/>
    <w:rsid w:val="00772AF8"/>
    <w:rsid w:val="0077311F"/>
    <w:rsid w:val="00773D00"/>
    <w:rsid w:val="00774ABE"/>
    <w:rsid w:val="00776793"/>
    <w:rsid w:val="00776B17"/>
    <w:rsid w:val="0077757F"/>
    <w:rsid w:val="0077778A"/>
    <w:rsid w:val="007811C1"/>
    <w:rsid w:val="0078167D"/>
    <w:rsid w:val="00781F2B"/>
    <w:rsid w:val="00782A72"/>
    <w:rsid w:val="0078411F"/>
    <w:rsid w:val="00785059"/>
    <w:rsid w:val="0078567B"/>
    <w:rsid w:val="00785A61"/>
    <w:rsid w:val="007870DF"/>
    <w:rsid w:val="0078746E"/>
    <w:rsid w:val="0079067E"/>
    <w:rsid w:val="00790C40"/>
    <w:rsid w:val="00791EA3"/>
    <w:rsid w:val="007926C8"/>
    <w:rsid w:val="00793C58"/>
    <w:rsid w:val="00794EB3"/>
    <w:rsid w:val="007952F0"/>
    <w:rsid w:val="00796582"/>
    <w:rsid w:val="007967CB"/>
    <w:rsid w:val="007A013E"/>
    <w:rsid w:val="007A0CC8"/>
    <w:rsid w:val="007A33B4"/>
    <w:rsid w:val="007A508A"/>
    <w:rsid w:val="007A76D4"/>
    <w:rsid w:val="007A7CEC"/>
    <w:rsid w:val="007B0282"/>
    <w:rsid w:val="007B30AF"/>
    <w:rsid w:val="007B413A"/>
    <w:rsid w:val="007B44C2"/>
    <w:rsid w:val="007B59BC"/>
    <w:rsid w:val="007B5BF0"/>
    <w:rsid w:val="007C2984"/>
    <w:rsid w:val="007C2DA8"/>
    <w:rsid w:val="007C4F50"/>
    <w:rsid w:val="007C65EC"/>
    <w:rsid w:val="007C7D69"/>
    <w:rsid w:val="007C7FA1"/>
    <w:rsid w:val="007D08B2"/>
    <w:rsid w:val="007D1DA3"/>
    <w:rsid w:val="007D1DAC"/>
    <w:rsid w:val="007D3180"/>
    <w:rsid w:val="007D3F52"/>
    <w:rsid w:val="007D481B"/>
    <w:rsid w:val="007D4D0D"/>
    <w:rsid w:val="007D751E"/>
    <w:rsid w:val="007E3342"/>
    <w:rsid w:val="007E3744"/>
    <w:rsid w:val="007E47D4"/>
    <w:rsid w:val="007E4F21"/>
    <w:rsid w:val="007E6119"/>
    <w:rsid w:val="007E6557"/>
    <w:rsid w:val="007E6681"/>
    <w:rsid w:val="007E6AD8"/>
    <w:rsid w:val="007F0504"/>
    <w:rsid w:val="007F47F2"/>
    <w:rsid w:val="007F4817"/>
    <w:rsid w:val="007F546A"/>
    <w:rsid w:val="007F54EF"/>
    <w:rsid w:val="007F6866"/>
    <w:rsid w:val="007F692C"/>
    <w:rsid w:val="007F738C"/>
    <w:rsid w:val="007F78AD"/>
    <w:rsid w:val="0080071B"/>
    <w:rsid w:val="00806687"/>
    <w:rsid w:val="00810A2B"/>
    <w:rsid w:val="00811AAC"/>
    <w:rsid w:val="00811ABB"/>
    <w:rsid w:val="00813E9E"/>
    <w:rsid w:val="00820F6B"/>
    <w:rsid w:val="0082280D"/>
    <w:rsid w:val="008231BD"/>
    <w:rsid w:val="00826900"/>
    <w:rsid w:val="00826B7C"/>
    <w:rsid w:val="00827142"/>
    <w:rsid w:val="008272D3"/>
    <w:rsid w:val="008310F9"/>
    <w:rsid w:val="008347EE"/>
    <w:rsid w:val="0083762F"/>
    <w:rsid w:val="00837C2B"/>
    <w:rsid w:val="008402A1"/>
    <w:rsid w:val="00840ED8"/>
    <w:rsid w:val="008423C9"/>
    <w:rsid w:val="00842494"/>
    <w:rsid w:val="008427ED"/>
    <w:rsid w:val="0084298A"/>
    <w:rsid w:val="00842A89"/>
    <w:rsid w:val="00843230"/>
    <w:rsid w:val="008436BF"/>
    <w:rsid w:val="00843AB1"/>
    <w:rsid w:val="00846414"/>
    <w:rsid w:val="00846788"/>
    <w:rsid w:val="008472EC"/>
    <w:rsid w:val="008536DE"/>
    <w:rsid w:val="00854838"/>
    <w:rsid w:val="00856087"/>
    <w:rsid w:val="00856BBF"/>
    <w:rsid w:val="008574CA"/>
    <w:rsid w:val="008575C4"/>
    <w:rsid w:val="00861105"/>
    <w:rsid w:val="00861AFF"/>
    <w:rsid w:val="00864EE3"/>
    <w:rsid w:val="00865D0F"/>
    <w:rsid w:val="00866A9A"/>
    <w:rsid w:val="00866FD5"/>
    <w:rsid w:val="00867DF8"/>
    <w:rsid w:val="00867E4F"/>
    <w:rsid w:val="00872147"/>
    <w:rsid w:val="00872B9A"/>
    <w:rsid w:val="00873834"/>
    <w:rsid w:val="00873A40"/>
    <w:rsid w:val="00873D1B"/>
    <w:rsid w:val="00874288"/>
    <w:rsid w:val="00880CE6"/>
    <w:rsid w:val="00880FC2"/>
    <w:rsid w:val="008810E8"/>
    <w:rsid w:val="00883C3E"/>
    <w:rsid w:val="00884F5F"/>
    <w:rsid w:val="00885102"/>
    <w:rsid w:val="00885708"/>
    <w:rsid w:val="00885944"/>
    <w:rsid w:val="00886E60"/>
    <w:rsid w:val="008874A2"/>
    <w:rsid w:val="00890468"/>
    <w:rsid w:val="00890947"/>
    <w:rsid w:val="0089430F"/>
    <w:rsid w:val="00895E3A"/>
    <w:rsid w:val="008960AE"/>
    <w:rsid w:val="00897D68"/>
    <w:rsid w:val="008A04B6"/>
    <w:rsid w:val="008A0CC2"/>
    <w:rsid w:val="008A1305"/>
    <w:rsid w:val="008A1762"/>
    <w:rsid w:val="008A2D7B"/>
    <w:rsid w:val="008A5149"/>
    <w:rsid w:val="008A779A"/>
    <w:rsid w:val="008A7E93"/>
    <w:rsid w:val="008B1817"/>
    <w:rsid w:val="008B1A27"/>
    <w:rsid w:val="008B1D6C"/>
    <w:rsid w:val="008B3290"/>
    <w:rsid w:val="008B37D0"/>
    <w:rsid w:val="008B4C1C"/>
    <w:rsid w:val="008B5877"/>
    <w:rsid w:val="008B6FE3"/>
    <w:rsid w:val="008B729D"/>
    <w:rsid w:val="008B7DAB"/>
    <w:rsid w:val="008B7DF5"/>
    <w:rsid w:val="008C0D07"/>
    <w:rsid w:val="008C2880"/>
    <w:rsid w:val="008C3466"/>
    <w:rsid w:val="008C3BC4"/>
    <w:rsid w:val="008C4EB9"/>
    <w:rsid w:val="008C712A"/>
    <w:rsid w:val="008C7706"/>
    <w:rsid w:val="008D0532"/>
    <w:rsid w:val="008D05DB"/>
    <w:rsid w:val="008D16D8"/>
    <w:rsid w:val="008D17B5"/>
    <w:rsid w:val="008D20BF"/>
    <w:rsid w:val="008D2FD2"/>
    <w:rsid w:val="008D4F5D"/>
    <w:rsid w:val="008D51CF"/>
    <w:rsid w:val="008D7D83"/>
    <w:rsid w:val="008E0987"/>
    <w:rsid w:val="008E393D"/>
    <w:rsid w:val="008E3D27"/>
    <w:rsid w:val="008E48E5"/>
    <w:rsid w:val="008E4EFE"/>
    <w:rsid w:val="008E6097"/>
    <w:rsid w:val="008E6126"/>
    <w:rsid w:val="008E7643"/>
    <w:rsid w:val="008F1E2A"/>
    <w:rsid w:val="008F2FAB"/>
    <w:rsid w:val="008F3C2C"/>
    <w:rsid w:val="008F3DF2"/>
    <w:rsid w:val="008F3FCB"/>
    <w:rsid w:val="008F46B7"/>
    <w:rsid w:val="008F67F3"/>
    <w:rsid w:val="008F69BC"/>
    <w:rsid w:val="008F7B32"/>
    <w:rsid w:val="009004A3"/>
    <w:rsid w:val="00903729"/>
    <w:rsid w:val="009044A4"/>
    <w:rsid w:val="00904E91"/>
    <w:rsid w:val="009068CA"/>
    <w:rsid w:val="00910579"/>
    <w:rsid w:val="00911441"/>
    <w:rsid w:val="00911B7F"/>
    <w:rsid w:val="00913DA0"/>
    <w:rsid w:val="00914085"/>
    <w:rsid w:val="00914828"/>
    <w:rsid w:val="00914927"/>
    <w:rsid w:val="00914D75"/>
    <w:rsid w:val="009164CE"/>
    <w:rsid w:val="009171CB"/>
    <w:rsid w:val="00917C45"/>
    <w:rsid w:val="0092053F"/>
    <w:rsid w:val="00920720"/>
    <w:rsid w:val="00921D2A"/>
    <w:rsid w:val="00923E06"/>
    <w:rsid w:val="00924E04"/>
    <w:rsid w:val="00924E81"/>
    <w:rsid w:val="00925D6B"/>
    <w:rsid w:val="00926C02"/>
    <w:rsid w:val="0092765B"/>
    <w:rsid w:val="00927794"/>
    <w:rsid w:val="00927DFD"/>
    <w:rsid w:val="00930F6B"/>
    <w:rsid w:val="00931136"/>
    <w:rsid w:val="009311EB"/>
    <w:rsid w:val="009319AE"/>
    <w:rsid w:val="00932D80"/>
    <w:rsid w:val="009340A2"/>
    <w:rsid w:val="00934B65"/>
    <w:rsid w:val="00934FC1"/>
    <w:rsid w:val="00935484"/>
    <w:rsid w:val="00935656"/>
    <w:rsid w:val="00936AF2"/>
    <w:rsid w:val="00940065"/>
    <w:rsid w:val="0094109E"/>
    <w:rsid w:val="00942E42"/>
    <w:rsid w:val="00945702"/>
    <w:rsid w:val="00945A52"/>
    <w:rsid w:val="00945C20"/>
    <w:rsid w:val="00950A71"/>
    <w:rsid w:val="00950FD0"/>
    <w:rsid w:val="00951480"/>
    <w:rsid w:val="0095159A"/>
    <w:rsid w:val="0095169B"/>
    <w:rsid w:val="0095234D"/>
    <w:rsid w:val="0095239D"/>
    <w:rsid w:val="009526E7"/>
    <w:rsid w:val="00954234"/>
    <w:rsid w:val="0095527C"/>
    <w:rsid w:val="009554F9"/>
    <w:rsid w:val="00955ED8"/>
    <w:rsid w:val="0095632D"/>
    <w:rsid w:val="00957811"/>
    <w:rsid w:val="00961F27"/>
    <w:rsid w:val="00962259"/>
    <w:rsid w:val="00962DF5"/>
    <w:rsid w:val="00963D96"/>
    <w:rsid w:val="00964615"/>
    <w:rsid w:val="00964AC6"/>
    <w:rsid w:val="00964F83"/>
    <w:rsid w:val="00965807"/>
    <w:rsid w:val="00965FE4"/>
    <w:rsid w:val="00966832"/>
    <w:rsid w:val="00967864"/>
    <w:rsid w:val="009679F3"/>
    <w:rsid w:val="00967DEB"/>
    <w:rsid w:val="0097097C"/>
    <w:rsid w:val="00970C44"/>
    <w:rsid w:val="0097145F"/>
    <w:rsid w:val="00971CE5"/>
    <w:rsid w:val="00975050"/>
    <w:rsid w:val="00976119"/>
    <w:rsid w:val="0097617B"/>
    <w:rsid w:val="00980515"/>
    <w:rsid w:val="00981A38"/>
    <w:rsid w:val="00984634"/>
    <w:rsid w:val="0098537F"/>
    <w:rsid w:val="0098605D"/>
    <w:rsid w:val="009900B8"/>
    <w:rsid w:val="00991A93"/>
    <w:rsid w:val="00992048"/>
    <w:rsid w:val="0099576A"/>
    <w:rsid w:val="00995DEF"/>
    <w:rsid w:val="00995F05"/>
    <w:rsid w:val="00997078"/>
    <w:rsid w:val="0099796F"/>
    <w:rsid w:val="009A0554"/>
    <w:rsid w:val="009A214A"/>
    <w:rsid w:val="009A2209"/>
    <w:rsid w:val="009A2F9B"/>
    <w:rsid w:val="009A45E3"/>
    <w:rsid w:val="009A5A03"/>
    <w:rsid w:val="009B0051"/>
    <w:rsid w:val="009B00C8"/>
    <w:rsid w:val="009B2DA3"/>
    <w:rsid w:val="009B2E5C"/>
    <w:rsid w:val="009B30C6"/>
    <w:rsid w:val="009B5EB1"/>
    <w:rsid w:val="009B633E"/>
    <w:rsid w:val="009C03C0"/>
    <w:rsid w:val="009C2DF3"/>
    <w:rsid w:val="009C5672"/>
    <w:rsid w:val="009C5A6D"/>
    <w:rsid w:val="009C671D"/>
    <w:rsid w:val="009C7BC3"/>
    <w:rsid w:val="009D0C4B"/>
    <w:rsid w:val="009D0FA5"/>
    <w:rsid w:val="009D2B01"/>
    <w:rsid w:val="009D4865"/>
    <w:rsid w:val="009D4987"/>
    <w:rsid w:val="009D520A"/>
    <w:rsid w:val="009D5FAB"/>
    <w:rsid w:val="009D65E7"/>
    <w:rsid w:val="009D7E09"/>
    <w:rsid w:val="009E3389"/>
    <w:rsid w:val="009E366B"/>
    <w:rsid w:val="009E4AF6"/>
    <w:rsid w:val="009E53FA"/>
    <w:rsid w:val="009E5BD5"/>
    <w:rsid w:val="009E7A37"/>
    <w:rsid w:val="009F021C"/>
    <w:rsid w:val="009F079B"/>
    <w:rsid w:val="009F1465"/>
    <w:rsid w:val="009F1924"/>
    <w:rsid w:val="009F30F1"/>
    <w:rsid w:val="009F49C7"/>
    <w:rsid w:val="009F53B5"/>
    <w:rsid w:val="009F5AF2"/>
    <w:rsid w:val="009F7DDD"/>
    <w:rsid w:val="00A007DF"/>
    <w:rsid w:val="00A01FC2"/>
    <w:rsid w:val="00A0214D"/>
    <w:rsid w:val="00A036EA"/>
    <w:rsid w:val="00A051BF"/>
    <w:rsid w:val="00A06F94"/>
    <w:rsid w:val="00A07A83"/>
    <w:rsid w:val="00A100DA"/>
    <w:rsid w:val="00A10814"/>
    <w:rsid w:val="00A10B0F"/>
    <w:rsid w:val="00A12E2B"/>
    <w:rsid w:val="00A1346B"/>
    <w:rsid w:val="00A13C3C"/>
    <w:rsid w:val="00A151F3"/>
    <w:rsid w:val="00A15349"/>
    <w:rsid w:val="00A15663"/>
    <w:rsid w:val="00A15BF9"/>
    <w:rsid w:val="00A15D09"/>
    <w:rsid w:val="00A21854"/>
    <w:rsid w:val="00A22135"/>
    <w:rsid w:val="00A22C0A"/>
    <w:rsid w:val="00A22CBD"/>
    <w:rsid w:val="00A22DE1"/>
    <w:rsid w:val="00A2468D"/>
    <w:rsid w:val="00A24720"/>
    <w:rsid w:val="00A248F6"/>
    <w:rsid w:val="00A24F8A"/>
    <w:rsid w:val="00A27D32"/>
    <w:rsid w:val="00A27F34"/>
    <w:rsid w:val="00A3073D"/>
    <w:rsid w:val="00A328BD"/>
    <w:rsid w:val="00A32AA6"/>
    <w:rsid w:val="00A3312B"/>
    <w:rsid w:val="00A3349E"/>
    <w:rsid w:val="00A3537B"/>
    <w:rsid w:val="00A35C6C"/>
    <w:rsid w:val="00A40846"/>
    <w:rsid w:val="00A413B2"/>
    <w:rsid w:val="00A42607"/>
    <w:rsid w:val="00A43A82"/>
    <w:rsid w:val="00A43D2D"/>
    <w:rsid w:val="00A44B65"/>
    <w:rsid w:val="00A51874"/>
    <w:rsid w:val="00A5219D"/>
    <w:rsid w:val="00A52640"/>
    <w:rsid w:val="00A52890"/>
    <w:rsid w:val="00A52B54"/>
    <w:rsid w:val="00A54D54"/>
    <w:rsid w:val="00A60C40"/>
    <w:rsid w:val="00A61897"/>
    <w:rsid w:val="00A63D81"/>
    <w:rsid w:val="00A71EF2"/>
    <w:rsid w:val="00A723C9"/>
    <w:rsid w:val="00A77B36"/>
    <w:rsid w:val="00A77F2B"/>
    <w:rsid w:val="00A80432"/>
    <w:rsid w:val="00A806BC"/>
    <w:rsid w:val="00A81098"/>
    <w:rsid w:val="00A83117"/>
    <w:rsid w:val="00A83531"/>
    <w:rsid w:val="00A838CC"/>
    <w:rsid w:val="00A84494"/>
    <w:rsid w:val="00A86596"/>
    <w:rsid w:val="00A90DB2"/>
    <w:rsid w:val="00A91298"/>
    <w:rsid w:val="00A9137A"/>
    <w:rsid w:val="00A94291"/>
    <w:rsid w:val="00A9522A"/>
    <w:rsid w:val="00A95779"/>
    <w:rsid w:val="00AA0626"/>
    <w:rsid w:val="00AA1539"/>
    <w:rsid w:val="00AA1A7A"/>
    <w:rsid w:val="00AA2826"/>
    <w:rsid w:val="00AA5555"/>
    <w:rsid w:val="00AA6971"/>
    <w:rsid w:val="00AA6989"/>
    <w:rsid w:val="00AA6BF1"/>
    <w:rsid w:val="00AA7965"/>
    <w:rsid w:val="00AB0D9B"/>
    <w:rsid w:val="00AB121F"/>
    <w:rsid w:val="00AB2CFB"/>
    <w:rsid w:val="00AB42C2"/>
    <w:rsid w:val="00AC0813"/>
    <w:rsid w:val="00AC0ACF"/>
    <w:rsid w:val="00AC0E24"/>
    <w:rsid w:val="00AC1580"/>
    <w:rsid w:val="00AC158B"/>
    <w:rsid w:val="00AC3C39"/>
    <w:rsid w:val="00AC43FB"/>
    <w:rsid w:val="00AC5574"/>
    <w:rsid w:val="00AC5659"/>
    <w:rsid w:val="00AC5B51"/>
    <w:rsid w:val="00AC69A6"/>
    <w:rsid w:val="00AC71A1"/>
    <w:rsid w:val="00AD0C8D"/>
    <w:rsid w:val="00AD0D5B"/>
    <w:rsid w:val="00AD1071"/>
    <w:rsid w:val="00AD25C1"/>
    <w:rsid w:val="00AD2BA6"/>
    <w:rsid w:val="00AD2E5F"/>
    <w:rsid w:val="00AD45AD"/>
    <w:rsid w:val="00AD5656"/>
    <w:rsid w:val="00AD56DB"/>
    <w:rsid w:val="00AD627F"/>
    <w:rsid w:val="00AD6D26"/>
    <w:rsid w:val="00AD7920"/>
    <w:rsid w:val="00AE1C52"/>
    <w:rsid w:val="00AE3723"/>
    <w:rsid w:val="00AE3BEA"/>
    <w:rsid w:val="00AE6C61"/>
    <w:rsid w:val="00AE7BA1"/>
    <w:rsid w:val="00AE7F8E"/>
    <w:rsid w:val="00AF0E9E"/>
    <w:rsid w:val="00AF2302"/>
    <w:rsid w:val="00AF24DB"/>
    <w:rsid w:val="00AF28CE"/>
    <w:rsid w:val="00AF3B5E"/>
    <w:rsid w:val="00AF4EEF"/>
    <w:rsid w:val="00AF521F"/>
    <w:rsid w:val="00AF541B"/>
    <w:rsid w:val="00AF5C34"/>
    <w:rsid w:val="00AF663D"/>
    <w:rsid w:val="00B016E6"/>
    <w:rsid w:val="00B021ED"/>
    <w:rsid w:val="00B0285A"/>
    <w:rsid w:val="00B033F6"/>
    <w:rsid w:val="00B03955"/>
    <w:rsid w:val="00B03B40"/>
    <w:rsid w:val="00B057E9"/>
    <w:rsid w:val="00B064F4"/>
    <w:rsid w:val="00B065D0"/>
    <w:rsid w:val="00B074F7"/>
    <w:rsid w:val="00B07B9B"/>
    <w:rsid w:val="00B1193B"/>
    <w:rsid w:val="00B127F4"/>
    <w:rsid w:val="00B207B3"/>
    <w:rsid w:val="00B2481D"/>
    <w:rsid w:val="00B25179"/>
    <w:rsid w:val="00B251E7"/>
    <w:rsid w:val="00B259F2"/>
    <w:rsid w:val="00B26627"/>
    <w:rsid w:val="00B266EE"/>
    <w:rsid w:val="00B27914"/>
    <w:rsid w:val="00B3082A"/>
    <w:rsid w:val="00B31106"/>
    <w:rsid w:val="00B326B0"/>
    <w:rsid w:val="00B32B2F"/>
    <w:rsid w:val="00B347D4"/>
    <w:rsid w:val="00B3515F"/>
    <w:rsid w:val="00B35712"/>
    <w:rsid w:val="00B36078"/>
    <w:rsid w:val="00B368D7"/>
    <w:rsid w:val="00B369DB"/>
    <w:rsid w:val="00B40F9D"/>
    <w:rsid w:val="00B41705"/>
    <w:rsid w:val="00B42BAF"/>
    <w:rsid w:val="00B42F6E"/>
    <w:rsid w:val="00B434EE"/>
    <w:rsid w:val="00B460D6"/>
    <w:rsid w:val="00B461D6"/>
    <w:rsid w:val="00B47C7F"/>
    <w:rsid w:val="00B53861"/>
    <w:rsid w:val="00B538B6"/>
    <w:rsid w:val="00B54053"/>
    <w:rsid w:val="00B544B3"/>
    <w:rsid w:val="00B5489D"/>
    <w:rsid w:val="00B54D0C"/>
    <w:rsid w:val="00B554BB"/>
    <w:rsid w:val="00B56781"/>
    <w:rsid w:val="00B61231"/>
    <w:rsid w:val="00B61DD3"/>
    <w:rsid w:val="00B62CFB"/>
    <w:rsid w:val="00B64EB0"/>
    <w:rsid w:val="00B6540A"/>
    <w:rsid w:val="00B6566C"/>
    <w:rsid w:val="00B664B7"/>
    <w:rsid w:val="00B666F3"/>
    <w:rsid w:val="00B67988"/>
    <w:rsid w:val="00B708F5"/>
    <w:rsid w:val="00B719B3"/>
    <w:rsid w:val="00B722DB"/>
    <w:rsid w:val="00B72814"/>
    <w:rsid w:val="00B7353D"/>
    <w:rsid w:val="00B73945"/>
    <w:rsid w:val="00B74A6D"/>
    <w:rsid w:val="00B7568D"/>
    <w:rsid w:val="00B75DD0"/>
    <w:rsid w:val="00B769C1"/>
    <w:rsid w:val="00B8075A"/>
    <w:rsid w:val="00B81AAD"/>
    <w:rsid w:val="00B81F48"/>
    <w:rsid w:val="00B83D83"/>
    <w:rsid w:val="00B84523"/>
    <w:rsid w:val="00B849BC"/>
    <w:rsid w:val="00B87A04"/>
    <w:rsid w:val="00B87B68"/>
    <w:rsid w:val="00B90653"/>
    <w:rsid w:val="00B90EFB"/>
    <w:rsid w:val="00B912F5"/>
    <w:rsid w:val="00B935D4"/>
    <w:rsid w:val="00B93B43"/>
    <w:rsid w:val="00B94A4F"/>
    <w:rsid w:val="00B95967"/>
    <w:rsid w:val="00B96BF9"/>
    <w:rsid w:val="00B96F32"/>
    <w:rsid w:val="00BA2401"/>
    <w:rsid w:val="00BA5DAC"/>
    <w:rsid w:val="00BA6A08"/>
    <w:rsid w:val="00BA6B03"/>
    <w:rsid w:val="00BA726E"/>
    <w:rsid w:val="00BA7577"/>
    <w:rsid w:val="00BB0732"/>
    <w:rsid w:val="00BB082B"/>
    <w:rsid w:val="00BB3708"/>
    <w:rsid w:val="00BB3F3D"/>
    <w:rsid w:val="00BB3FED"/>
    <w:rsid w:val="00BB428F"/>
    <w:rsid w:val="00BB47D7"/>
    <w:rsid w:val="00BB4C29"/>
    <w:rsid w:val="00BB5A65"/>
    <w:rsid w:val="00BB6EC1"/>
    <w:rsid w:val="00BB7BB4"/>
    <w:rsid w:val="00BC029C"/>
    <w:rsid w:val="00BC0818"/>
    <w:rsid w:val="00BC49D6"/>
    <w:rsid w:val="00BC4B19"/>
    <w:rsid w:val="00BC4C40"/>
    <w:rsid w:val="00BC6531"/>
    <w:rsid w:val="00BC6E9B"/>
    <w:rsid w:val="00BC6E9C"/>
    <w:rsid w:val="00BC7424"/>
    <w:rsid w:val="00BC7979"/>
    <w:rsid w:val="00BD12C2"/>
    <w:rsid w:val="00BD14BE"/>
    <w:rsid w:val="00BD5FE0"/>
    <w:rsid w:val="00BD600A"/>
    <w:rsid w:val="00BD7C8A"/>
    <w:rsid w:val="00BE1245"/>
    <w:rsid w:val="00BE1BAF"/>
    <w:rsid w:val="00BE35D2"/>
    <w:rsid w:val="00BE3A45"/>
    <w:rsid w:val="00BE3AAA"/>
    <w:rsid w:val="00BE3AD7"/>
    <w:rsid w:val="00BE45C0"/>
    <w:rsid w:val="00BE5D85"/>
    <w:rsid w:val="00BE6FC2"/>
    <w:rsid w:val="00BE79F6"/>
    <w:rsid w:val="00BF0D61"/>
    <w:rsid w:val="00BF1B7C"/>
    <w:rsid w:val="00BF2326"/>
    <w:rsid w:val="00BF2735"/>
    <w:rsid w:val="00BF2B19"/>
    <w:rsid w:val="00BF2BBD"/>
    <w:rsid w:val="00BF514E"/>
    <w:rsid w:val="00BF6E9B"/>
    <w:rsid w:val="00C0078D"/>
    <w:rsid w:val="00C00DAD"/>
    <w:rsid w:val="00C01588"/>
    <w:rsid w:val="00C02E03"/>
    <w:rsid w:val="00C03A6B"/>
    <w:rsid w:val="00C0621B"/>
    <w:rsid w:val="00C101BD"/>
    <w:rsid w:val="00C1055D"/>
    <w:rsid w:val="00C10574"/>
    <w:rsid w:val="00C1070A"/>
    <w:rsid w:val="00C10E82"/>
    <w:rsid w:val="00C11340"/>
    <w:rsid w:val="00C11651"/>
    <w:rsid w:val="00C14843"/>
    <w:rsid w:val="00C14AB1"/>
    <w:rsid w:val="00C1597A"/>
    <w:rsid w:val="00C16F46"/>
    <w:rsid w:val="00C20C4B"/>
    <w:rsid w:val="00C21B56"/>
    <w:rsid w:val="00C22725"/>
    <w:rsid w:val="00C23C75"/>
    <w:rsid w:val="00C23E42"/>
    <w:rsid w:val="00C2402E"/>
    <w:rsid w:val="00C24103"/>
    <w:rsid w:val="00C25973"/>
    <w:rsid w:val="00C25C5C"/>
    <w:rsid w:val="00C26E2F"/>
    <w:rsid w:val="00C2703F"/>
    <w:rsid w:val="00C30458"/>
    <w:rsid w:val="00C3238C"/>
    <w:rsid w:val="00C33274"/>
    <w:rsid w:val="00C33D83"/>
    <w:rsid w:val="00C3530A"/>
    <w:rsid w:val="00C35CD6"/>
    <w:rsid w:val="00C37C64"/>
    <w:rsid w:val="00C405CB"/>
    <w:rsid w:val="00C4203B"/>
    <w:rsid w:val="00C4211D"/>
    <w:rsid w:val="00C43A67"/>
    <w:rsid w:val="00C4556A"/>
    <w:rsid w:val="00C45820"/>
    <w:rsid w:val="00C46B5E"/>
    <w:rsid w:val="00C47801"/>
    <w:rsid w:val="00C511CA"/>
    <w:rsid w:val="00C5305B"/>
    <w:rsid w:val="00C53ABE"/>
    <w:rsid w:val="00C56A84"/>
    <w:rsid w:val="00C57618"/>
    <w:rsid w:val="00C5783C"/>
    <w:rsid w:val="00C57BF1"/>
    <w:rsid w:val="00C601E1"/>
    <w:rsid w:val="00C61269"/>
    <w:rsid w:val="00C621EB"/>
    <w:rsid w:val="00C6762E"/>
    <w:rsid w:val="00C67687"/>
    <w:rsid w:val="00C6780E"/>
    <w:rsid w:val="00C67F93"/>
    <w:rsid w:val="00C701E0"/>
    <w:rsid w:val="00C72E16"/>
    <w:rsid w:val="00C735FC"/>
    <w:rsid w:val="00C73FAD"/>
    <w:rsid w:val="00C75F1E"/>
    <w:rsid w:val="00C76E6E"/>
    <w:rsid w:val="00C77650"/>
    <w:rsid w:val="00C8061A"/>
    <w:rsid w:val="00C8121F"/>
    <w:rsid w:val="00C82550"/>
    <w:rsid w:val="00C83DA1"/>
    <w:rsid w:val="00C84115"/>
    <w:rsid w:val="00C84D2F"/>
    <w:rsid w:val="00C857CF"/>
    <w:rsid w:val="00C861AE"/>
    <w:rsid w:val="00C86AF2"/>
    <w:rsid w:val="00C873B0"/>
    <w:rsid w:val="00C90DE4"/>
    <w:rsid w:val="00C91D59"/>
    <w:rsid w:val="00C91D65"/>
    <w:rsid w:val="00C92192"/>
    <w:rsid w:val="00C93FB2"/>
    <w:rsid w:val="00C94275"/>
    <w:rsid w:val="00C96FA1"/>
    <w:rsid w:val="00C97B14"/>
    <w:rsid w:val="00CA08A6"/>
    <w:rsid w:val="00CA1B8A"/>
    <w:rsid w:val="00CA241A"/>
    <w:rsid w:val="00CA36E5"/>
    <w:rsid w:val="00CA7721"/>
    <w:rsid w:val="00CB3A5C"/>
    <w:rsid w:val="00CB5AFC"/>
    <w:rsid w:val="00CB6501"/>
    <w:rsid w:val="00CB7888"/>
    <w:rsid w:val="00CC0077"/>
    <w:rsid w:val="00CC0D53"/>
    <w:rsid w:val="00CC1909"/>
    <w:rsid w:val="00CC2AF5"/>
    <w:rsid w:val="00CC38B1"/>
    <w:rsid w:val="00CC4268"/>
    <w:rsid w:val="00CC4B10"/>
    <w:rsid w:val="00CC53AA"/>
    <w:rsid w:val="00CC62C2"/>
    <w:rsid w:val="00CC7AEA"/>
    <w:rsid w:val="00CD055B"/>
    <w:rsid w:val="00CD0B95"/>
    <w:rsid w:val="00CD11BC"/>
    <w:rsid w:val="00CD142B"/>
    <w:rsid w:val="00CD18BB"/>
    <w:rsid w:val="00CD1B86"/>
    <w:rsid w:val="00CD2812"/>
    <w:rsid w:val="00CD4E38"/>
    <w:rsid w:val="00CD52D8"/>
    <w:rsid w:val="00CD6B1C"/>
    <w:rsid w:val="00CD75B3"/>
    <w:rsid w:val="00CD7693"/>
    <w:rsid w:val="00CD7DEF"/>
    <w:rsid w:val="00CD7E82"/>
    <w:rsid w:val="00CE0F20"/>
    <w:rsid w:val="00CE1BAF"/>
    <w:rsid w:val="00CE1C37"/>
    <w:rsid w:val="00CE2AC8"/>
    <w:rsid w:val="00CE49AF"/>
    <w:rsid w:val="00CE4B4C"/>
    <w:rsid w:val="00CE4D54"/>
    <w:rsid w:val="00CE6072"/>
    <w:rsid w:val="00CF08F7"/>
    <w:rsid w:val="00CF0E9A"/>
    <w:rsid w:val="00CF22D9"/>
    <w:rsid w:val="00CF37BA"/>
    <w:rsid w:val="00CF4CB8"/>
    <w:rsid w:val="00CF67C5"/>
    <w:rsid w:val="00D010A9"/>
    <w:rsid w:val="00D01425"/>
    <w:rsid w:val="00D01D93"/>
    <w:rsid w:val="00D01E0D"/>
    <w:rsid w:val="00D021F5"/>
    <w:rsid w:val="00D0329C"/>
    <w:rsid w:val="00D03B28"/>
    <w:rsid w:val="00D05394"/>
    <w:rsid w:val="00D057DA"/>
    <w:rsid w:val="00D06019"/>
    <w:rsid w:val="00D07389"/>
    <w:rsid w:val="00D07F5D"/>
    <w:rsid w:val="00D12080"/>
    <w:rsid w:val="00D13323"/>
    <w:rsid w:val="00D133A0"/>
    <w:rsid w:val="00D14F56"/>
    <w:rsid w:val="00D1558A"/>
    <w:rsid w:val="00D15E40"/>
    <w:rsid w:val="00D22272"/>
    <w:rsid w:val="00D2244E"/>
    <w:rsid w:val="00D22490"/>
    <w:rsid w:val="00D228D1"/>
    <w:rsid w:val="00D22BAA"/>
    <w:rsid w:val="00D22D19"/>
    <w:rsid w:val="00D23375"/>
    <w:rsid w:val="00D24150"/>
    <w:rsid w:val="00D245CB"/>
    <w:rsid w:val="00D24FC4"/>
    <w:rsid w:val="00D250C0"/>
    <w:rsid w:val="00D258DB"/>
    <w:rsid w:val="00D27324"/>
    <w:rsid w:val="00D315E4"/>
    <w:rsid w:val="00D31C23"/>
    <w:rsid w:val="00D32A2E"/>
    <w:rsid w:val="00D331D5"/>
    <w:rsid w:val="00D33CB1"/>
    <w:rsid w:val="00D34A14"/>
    <w:rsid w:val="00D352D7"/>
    <w:rsid w:val="00D36823"/>
    <w:rsid w:val="00D36962"/>
    <w:rsid w:val="00D4067B"/>
    <w:rsid w:val="00D41632"/>
    <w:rsid w:val="00D41D02"/>
    <w:rsid w:val="00D41D3E"/>
    <w:rsid w:val="00D422A6"/>
    <w:rsid w:val="00D42485"/>
    <w:rsid w:val="00D42A17"/>
    <w:rsid w:val="00D431D0"/>
    <w:rsid w:val="00D451F1"/>
    <w:rsid w:val="00D4637B"/>
    <w:rsid w:val="00D46CF6"/>
    <w:rsid w:val="00D5094F"/>
    <w:rsid w:val="00D519B7"/>
    <w:rsid w:val="00D529A3"/>
    <w:rsid w:val="00D53B7C"/>
    <w:rsid w:val="00D55572"/>
    <w:rsid w:val="00D566DF"/>
    <w:rsid w:val="00D61BA9"/>
    <w:rsid w:val="00D61E38"/>
    <w:rsid w:val="00D622DF"/>
    <w:rsid w:val="00D6236D"/>
    <w:rsid w:val="00D62830"/>
    <w:rsid w:val="00D640B5"/>
    <w:rsid w:val="00D670E7"/>
    <w:rsid w:val="00D70AF9"/>
    <w:rsid w:val="00D717B4"/>
    <w:rsid w:val="00D71D48"/>
    <w:rsid w:val="00D722A9"/>
    <w:rsid w:val="00D72BFE"/>
    <w:rsid w:val="00D7312C"/>
    <w:rsid w:val="00D73BB4"/>
    <w:rsid w:val="00D7492F"/>
    <w:rsid w:val="00D74BEF"/>
    <w:rsid w:val="00D810F4"/>
    <w:rsid w:val="00D821C8"/>
    <w:rsid w:val="00D83112"/>
    <w:rsid w:val="00D8389E"/>
    <w:rsid w:val="00D85602"/>
    <w:rsid w:val="00D85FA6"/>
    <w:rsid w:val="00D8796B"/>
    <w:rsid w:val="00D900FE"/>
    <w:rsid w:val="00D908CD"/>
    <w:rsid w:val="00D919A3"/>
    <w:rsid w:val="00D9237E"/>
    <w:rsid w:val="00D92EE6"/>
    <w:rsid w:val="00D953C8"/>
    <w:rsid w:val="00D95482"/>
    <w:rsid w:val="00D96239"/>
    <w:rsid w:val="00D964BD"/>
    <w:rsid w:val="00D967B3"/>
    <w:rsid w:val="00D973A9"/>
    <w:rsid w:val="00DA02F7"/>
    <w:rsid w:val="00DA0521"/>
    <w:rsid w:val="00DA0609"/>
    <w:rsid w:val="00DA1BFD"/>
    <w:rsid w:val="00DA1EA8"/>
    <w:rsid w:val="00DA3419"/>
    <w:rsid w:val="00DA3C5A"/>
    <w:rsid w:val="00DA682F"/>
    <w:rsid w:val="00DA7896"/>
    <w:rsid w:val="00DB09B2"/>
    <w:rsid w:val="00DB3727"/>
    <w:rsid w:val="00DB3C28"/>
    <w:rsid w:val="00DB48B2"/>
    <w:rsid w:val="00DB557F"/>
    <w:rsid w:val="00DB573D"/>
    <w:rsid w:val="00DC01D5"/>
    <w:rsid w:val="00DC295D"/>
    <w:rsid w:val="00DC3389"/>
    <w:rsid w:val="00DC60AF"/>
    <w:rsid w:val="00DC681B"/>
    <w:rsid w:val="00DC7173"/>
    <w:rsid w:val="00DC75DE"/>
    <w:rsid w:val="00DD040F"/>
    <w:rsid w:val="00DD2174"/>
    <w:rsid w:val="00DD4853"/>
    <w:rsid w:val="00DD486D"/>
    <w:rsid w:val="00DD573A"/>
    <w:rsid w:val="00DD578B"/>
    <w:rsid w:val="00DD58A6"/>
    <w:rsid w:val="00DE1774"/>
    <w:rsid w:val="00DE235D"/>
    <w:rsid w:val="00DE285A"/>
    <w:rsid w:val="00DE382F"/>
    <w:rsid w:val="00DE4CAE"/>
    <w:rsid w:val="00DE4F1B"/>
    <w:rsid w:val="00DE557D"/>
    <w:rsid w:val="00DE5F56"/>
    <w:rsid w:val="00DE67B5"/>
    <w:rsid w:val="00DF1444"/>
    <w:rsid w:val="00DF403E"/>
    <w:rsid w:val="00DF4A29"/>
    <w:rsid w:val="00DF4BA4"/>
    <w:rsid w:val="00DF4BE9"/>
    <w:rsid w:val="00DF5B1F"/>
    <w:rsid w:val="00DF60CE"/>
    <w:rsid w:val="00DF6858"/>
    <w:rsid w:val="00DF7B91"/>
    <w:rsid w:val="00E0097B"/>
    <w:rsid w:val="00E01215"/>
    <w:rsid w:val="00E016FC"/>
    <w:rsid w:val="00E02361"/>
    <w:rsid w:val="00E0316E"/>
    <w:rsid w:val="00E04015"/>
    <w:rsid w:val="00E05385"/>
    <w:rsid w:val="00E0583A"/>
    <w:rsid w:val="00E07EAD"/>
    <w:rsid w:val="00E10811"/>
    <w:rsid w:val="00E11409"/>
    <w:rsid w:val="00E117F7"/>
    <w:rsid w:val="00E148EA"/>
    <w:rsid w:val="00E1754C"/>
    <w:rsid w:val="00E20661"/>
    <w:rsid w:val="00E20882"/>
    <w:rsid w:val="00E228B9"/>
    <w:rsid w:val="00E235C6"/>
    <w:rsid w:val="00E23851"/>
    <w:rsid w:val="00E23E72"/>
    <w:rsid w:val="00E25131"/>
    <w:rsid w:val="00E2631B"/>
    <w:rsid w:val="00E308CB"/>
    <w:rsid w:val="00E30C21"/>
    <w:rsid w:val="00E31048"/>
    <w:rsid w:val="00E31B0D"/>
    <w:rsid w:val="00E37895"/>
    <w:rsid w:val="00E37967"/>
    <w:rsid w:val="00E40307"/>
    <w:rsid w:val="00E45758"/>
    <w:rsid w:val="00E53039"/>
    <w:rsid w:val="00E53DA9"/>
    <w:rsid w:val="00E542B5"/>
    <w:rsid w:val="00E546D1"/>
    <w:rsid w:val="00E54C5C"/>
    <w:rsid w:val="00E60516"/>
    <w:rsid w:val="00E605A9"/>
    <w:rsid w:val="00E61F25"/>
    <w:rsid w:val="00E62049"/>
    <w:rsid w:val="00E62E4F"/>
    <w:rsid w:val="00E6392B"/>
    <w:rsid w:val="00E65028"/>
    <w:rsid w:val="00E65173"/>
    <w:rsid w:val="00E65A35"/>
    <w:rsid w:val="00E6727A"/>
    <w:rsid w:val="00E67B67"/>
    <w:rsid w:val="00E708BE"/>
    <w:rsid w:val="00E70900"/>
    <w:rsid w:val="00E71EE3"/>
    <w:rsid w:val="00E72084"/>
    <w:rsid w:val="00E74398"/>
    <w:rsid w:val="00E75F22"/>
    <w:rsid w:val="00E76DCC"/>
    <w:rsid w:val="00E772B6"/>
    <w:rsid w:val="00E77C09"/>
    <w:rsid w:val="00E8090F"/>
    <w:rsid w:val="00E81891"/>
    <w:rsid w:val="00E81D19"/>
    <w:rsid w:val="00E81E5C"/>
    <w:rsid w:val="00E835FF"/>
    <w:rsid w:val="00E85593"/>
    <w:rsid w:val="00E86382"/>
    <w:rsid w:val="00E86954"/>
    <w:rsid w:val="00E86E25"/>
    <w:rsid w:val="00E90345"/>
    <w:rsid w:val="00E90857"/>
    <w:rsid w:val="00E9113E"/>
    <w:rsid w:val="00E9212F"/>
    <w:rsid w:val="00E9419D"/>
    <w:rsid w:val="00E94BB9"/>
    <w:rsid w:val="00E95790"/>
    <w:rsid w:val="00E96885"/>
    <w:rsid w:val="00E97F8C"/>
    <w:rsid w:val="00EA60FD"/>
    <w:rsid w:val="00EA68B1"/>
    <w:rsid w:val="00EB0E1F"/>
    <w:rsid w:val="00EB0FEA"/>
    <w:rsid w:val="00EB129C"/>
    <w:rsid w:val="00EB17A8"/>
    <w:rsid w:val="00EB27AA"/>
    <w:rsid w:val="00EB31BC"/>
    <w:rsid w:val="00EB3469"/>
    <w:rsid w:val="00EB368B"/>
    <w:rsid w:val="00EB3FC1"/>
    <w:rsid w:val="00EB4595"/>
    <w:rsid w:val="00EB5044"/>
    <w:rsid w:val="00EB518C"/>
    <w:rsid w:val="00EB5668"/>
    <w:rsid w:val="00EB5B7F"/>
    <w:rsid w:val="00EB72CD"/>
    <w:rsid w:val="00EB730C"/>
    <w:rsid w:val="00EB78DB"/>
    <w:rsid w:val="00EC1CB8"/>
    <w:rsid w:val="00EC1D89"/>
    <w:rsid w:val="00EC24C9"/>
    <w:rsid w:val="00EC26E1"/>
    <w:rsid w:val="00EC3CCA"/>
    <w:rsid w:val="00EC5B66"/>
    <w:rsid w:val="00EC7C55"/>
    <w:rsid w:val="00ED0A52"/>
    <w:rsid w:val="00ED4ECD"/>
    <w:rsid w:val="00ED669C"/>
    <w:rsid w:val="00ED6943"/>
    <w:rsid w:val="00ED6B68"/>
    <w:rsid w:val="00ED7D15"/>
    <w:rsid w:val="00ED7F94"/>
    <w:rsid w:val="00EE22A5"/>
    <w:rsid w:val="00EE2CFB"/>
    <w:rsid w:val="00EE342D"/>
    <w:rsid w:val="00EE403A"/>
    <w:rsid w:val="00EE4ABF"/>
    <w:rsid w:val="00EE4B79"/>
    <w:rsid w:val="00EE79D7"/>
    <w:rsid w:val="00EF08E3"/>
    <w:rsid w:val="00EF09DB"/>
    <w:rsid w:val="00EF0EB1"/>
    <w:rsid w:val="00EF277F"/>
    <w:rsid w:val="00EF2936"/>
    <w:rsid w:val="00EF2A7C"/>
    <w:rsid w:val="00EF319B"/>
    <w:rsid w:val="00EF3D80"/>
    <w:rsid w:val="00EF57A6"/>
    <w:rsid w:val="00EF6110"/>
    <w:rsid w:val="00EF7501"/>
    <w:rsid w:val="00F03B8E"/>
    <w:rsid w:val="00F05A15"/>
    <w:rsid w:val="00F0622B"/>
    <w:rsid w:val="00F06474"/>
    <w:rsid w:val="00F06F20"/>
    <w:rsid w:val="00F07314"/>
    <w:rsid w:val="00F0776A"/>
    <w:rsid w:val="00F10AC8"/>
    <w:rsid w:val="00F10C75"/>
    <w:rsid w:val="00F10DB3"/>
    <w:rsid w:val="00F11DEE"/>
    <w:rsid w:val="00F12083"/>
    <w:rsid w:val="00F146E9"/>
    <w:rsid w:val="00F15262"/>
    <w:rsid w:val="00F159A8"/>
    <w:rsid w:val="00F15B1D"/>
    <w:rsid w:val="00F162A8"/>
    <w:rsid w:val="00F16FF6"/>
    <w:rsid w:val="00F20898"/>
    <w:rsid w:val="00F215F7"/>
    <w:rsid w:val="00F237B8"/>
    <w:rsid w:val="00F25C1C"/>
    <w:rsid w:val="00F25CF4"/>
    <w:rsid w:val="00F268AB"/>
    <w:rsid w:val="00F26D51"/>
    <w:rsid w:val="00F26F71"/>
    <w:rsid w:val="00F31781"/>
    <w:rsid w:val="00F31829"/>
    <w:rsid w:val="00F32252"/>
    <w:rsid w:val="00F3291D"/>
    <w:rsid w:val="00F33020"/>
    <w:rsid w:val="00F33448"/>
    <w:rsid w:val="00F33B62"/>
    <w:rsid w:val="00F37B20"/>
    <w:rsid w:val="00F40D7B"/>
    <w:rsid w:val="00F43486"/>
    <w:rsid w:val="00F44AA8"/>
    <w:rsid w:val="00F44AB8"/>
    <w:rsid w:val="00F452F7"/>
    <w:rsid w:val="00F473AE"/>
    <w:rsid w:val="00F47C24"/>
    <w:rsid w:val="00F47DC3"/>
    <w:rsid w:val="00F52E7B"/>
    <w:rsid w:val="00F53A1A"/>
    <w:rsid w:val="00F54A80"/>
    <w:rsid w:val="00F54DB2"/>
    <w:rsid w:val="00F561AC"/>
    <w:rsid w:val="00F56C79"/>
    <w:rsid w:val="00F60803"/>
    <w:rsid w:val="00F60EB1"/>
    <w:rsid w:val="00F612D6"/>
    <w:rsid w:val="00F614D5"/>
    <w:rsid w:val="00F62F78"/>
    <w:rsid w:val="00F62FCE"/>
    <w:rsid w:val="00F6489A"/>
    <w:rsid w:val="00F65613"/>
    <w:rsid w:val="00F65BDF"/>
    <w:rsid w:val="00F66502"/>
    <w:rsid w:val="00F6683F"/>
    <w:rsid w:val="00F7067E"/>
    <w:rsid w:val="00F72930"/>
    <w:rsid w:val="00F7612B"/>
    <w:rsid w:val="00F7662E"/>
    <w:rsid w:val="00F7669A"/>
    <w:rsid w:val="00F774E3"/>
    <w:rsid w:val="00F81F8A"/>
    <w:rsid w:val="00F825CD"/>
    <w:rsid w:val="00F82BFE"/>
    <w:rsid w:val="00F83036"/>
    <w:rsid w:val="00F83A83"/>
    <w:rsid w:val="00F85449"/>
    <w:rsid w:val="00F85F4C"/>
    <w:rsid w:val="00F85F9F"/>
    <w:rsid w:val="00F87333"/>
    <w:rsid w:val="00F87975"/>
    <w:rsid w:val="00F905CE"/>
    <w:rsid w:val="00F91121"/>
    <w:rsid w:val="00F9115D"/>
    <w:rsid w:val="00F91F89"/>
    <w:rsid w:val="00F9280B"/>
    <w:rsid w:val="00F960C9"/>
    <w:rsid w:val="00F962DC"/>
    <w:rsid w:val="00F9667B"/>
    <w:rsid w:val="00FA0C57"/>
    <w:rsid w:val="00FA178D"/>
    <w:rsid w:val="00FA22BC"/>
    <w:rsid w:val="00FA3C6F"/>
    <w:rsid w:val="00FA4CC9"/>
    <w:rsid w:val="00FA5071"/>
    <w:rsid w:val="00FA7322"/>
    <w:rsid w:val="00FA7F4F"/>
    <w:rsid w:val="00FB1750"/>
    <w:rsid w:val="00FB33C1"/>
    <w:rsid w:val="00FB3DF0"/>
    <w:rsid w:val="00FB51CB"/>
    <w:rsid w:val="00FB605D"/>
    <w:rsid w:val="00FB6E24"/>
    <w:rsid w:val="00FB7320"/>
    <w:rsid w:val="00FB7AD6"/>
    <w:rsid w:val="00FB7F5D"/>
    <w:rsid w:val="00FC294C"/>
    <w:rsid w:val="00FC338C"/>
    <w:rsid w:val="00FC5D5D"/>
    <w:rsid w:val="00FD030E"/>
    <w:rsid w:val="00FD08B7"/>
    <w:rsid w:val="00FD097E"/>
    <w:rsid w:val="00FD0CC2"/>
    <w:rsid w:val="00FD30EE"/>
    <w:rsid w:val="00FD33C4"/>
    <w:rsid w:val="00FD3AEA"/>
    <w:rsid w:val="00FD5705"/>
    <w:rsid w:val="00FD596E"/>
    <w:rsid w:val="00FD62C3"/>
    <w:rsid w:val="00FD68E6"/>
    <w:rsid w:val="00FD6CC0"/>
    <w:rsid w:val="00FD750C"/>
    <w:rsid w:val="00FD7FB7"/>
    <w:rsid w:val="00FE0D86"/>
    <w:rsid w:val="00FE0F17"/>
    <w:rsid w:val="00FE1F2B"/>
    <w:rsid w:val="00FE3FFF"/>
    <w:rsid w:val="00FE6E38"/>
    <w:rsid w:val="00FE72B9"/>
    <w:rsid w:val="00FF046A"/>
    <w:rsid w:val="00FF05A2"/>
    <w:rsid w:val="00FF13DE"/>
    <w:rsid w:val="00FF16B6"/>
    <w:rsid w:val="00FF3324"/>
    <w:rsid w:val="00FF35CC"/>
    <w:rsid w:val="00FF36FE"/>
    <w:rsid w:val="00FF3735"/>
    <w:rsid w:val="00FF44C3"/>
    <w:rsid w:val="00FF4A5B"/>
    <w:rsid w:val="00FF4D7A"/>
    <w:rsid w:val="00FF57B6"/>
    <w:rsid w:val="00FF5B0B"/>
    <w:rsid w:val="00FF6B93"/>
    <w:rsid w:val="00FF7F25"/>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36865"/>
    <o:shapelayout v:ext="edit">
      <o:idmap v:ext="edit" data="1"/>
    </o:shapelayout>
  </w:shapeDefaults>
  <w:decimalSymbol w:val=","/>
  <w:listSeparator w:val=";"/>
  <w14:docId w14:val="218E9312"/>
  <w15:docId w15:val="{DF74B2E3-2B23-4453-B3C2-A556210A7E7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line="260" w:lineRule="exact"/>
      </w:pPr>
    </w:pPrDefault>
  </w:docDefaults>
  <w:latentStyles w:defLockedState="0" w:defUIPriority="99" w:defSemiHidden="0" w:defUnhideWhenUsed="0" w:defQFormat="0" w:count="375">
    <w:lsdException w:name="Normal" w:semiHidden="1" w:uiPriority="0"/>
    <w:lsdException w:name="heading 1" w:semiHidden="1" w:uiPriority="29" w:qFormat="1"/>
    <w:lsdException w:name="heading 2" w:semiHidden="1" w:uiPriority="29" w:qFormat="1"/>
    <w:lsdException w:name="heading 3" w:semiHidden="1" w:uiPriority="29" w:qFormat="1"/>
    <w:lsdException w:name="heading 4" w:semiHidden="1" w:uiPriority="29" w:qFormat="1"/>
    <w:lsdException w:name="heading 5" w:semiHidden="1" w:uiPriority="29" w:qFormat="1"/>
    <w:lsdException w:name="heading 6" w:semiHidden="1" w:uiPriority="29" w:qFormat="1"/>
    <w:lsdException w:name="heading 7" w:semiHidden="1" w:uiPriority="29" w:qFormat="1"/>
    <w:lsdException w:name="heading 8" w:semiHidden="1" w:uiPriority="29" w:qFormat="1"/>
    <w:lsdException w:name="heading 9" w:semiHidden="1" w:uiPriority="29"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89"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uiPriority="0"/>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lsdException w:name="List Number" w:semiHidden="1" w:uiPriority="41"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89"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89"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89" w:qFormat="1"/>
    <w:lsdException w:name="Emphasis" w:semiHidden="1" w:uiPriority="89"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8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89" w:qFormat="1"/>
    <w:lsdException w:name="Quote" w:semiHidden="1" w:uiPriority="89" w:qFormat="1"/>
    <w:lsdException w:name="Intense Quote" w:semiHidden="1" w:uiPriority="89"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89" w:qFormat="1"/>
    <w:lsdException w:name="Intense Emphasis" w:semiHidden="1" w:uiPriority="89" w:qFormat="1"/>
    <w:lsdException w:name="Subtle Reference" w:semiHidden="1" w:uiPriority="89" w:qFormat="1"/>
    <w:lsdException w:name="Intense Reference" w:semiHidden="1" w:uiPriority="89" w:qFormat="1"/>
    <w:lsdException w:name="Book Title" w:semiHidden="1" w:uiPriority="89" w:qFormat="1"/>
    <w:lsdException w:name="Bibliography" w:semiHidden="1" w:uiPriority="89"/>
    <w:lsdException w:name="TOC Heading" w:semiHidden="1" w:uiPriority="8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atentStyles>
  <w:style w:type="paragraph" w:default="1" w:styleId="Normal">
    <w:name w:val="Normal"/>
    <w:semiHidden/>
    <w:rsid w:val="00BC4B19"/>
    <w:pPr>
      <w:jc w:val="both"/>
    </w:pPr>
    <w:rPr>
      <w:rFonts w:ascii="OrigGarmnd BT" w:hAnsi="OrigGarmnd BT"/>
    </w:rPr>
  </w:style>
  <w:style w:type="paragraph" w:styleId="Rubrik1">
    <w:name w:val="heading 1"/>
    <w:basedOn w:val="Brdtext"/>
    <w:next w:val="Brdtext"/>
    <w:link w:val="Rubrik1Char"/>
    <w:uiPriority w:val="29"/>
    <w:qFormat/>
    <w:rsid w:val="00EF7501"/>
    <w:pPr>
      <w:keepNext/>
      <w:numPr>
        <w:numId w:val="25"/>
      </w:numPr>
      <w:suppressAutoHyphens/>
      <w:spacing w:before="1440" w:after="1920" w:line="480" w:lineRule="atLeast"/>
      <w:jc w:val="center"/>
      <w:outlineLvl w:val="0"/>
    </w:pPr>
    <w:rPr>
      <w:rFonts w:ascii="TradeGothic" w:hAnsi="TradeGothic"/>
      <w:spacing w:val="-6"/>
      <w:sz w:val="48"/>
    </w:rPr>
  </w:style>
  <w:style w:type="paragraph" w:styleId="Rubrik2">
    <w:name w:val="heading 2"/>
    <w:basedOn w:val="Brdtext"/>
    <w:next w:val="Brdtext"/>
    <w:link w:val="Rubrik2Char"/>
    <w:uiPriority w:val="29"/>
    <w:qFormat/>
    <w:rsid w:val="00EF7501"/>
    <w:pPr>
      <w:keepNext/>
      <w:keepLines/>
      <w:numPr>
        <w:ilvl w:val="1"/>
        <w:numId w:val="25"/>
      </w:numPr>
      <w:suppressAutoHyphens/>
      <w:spacing w:before="780" w:after="260"/>
      <w:jc w:val="left"/>
      <w:outlineLvl w:val="1"/>
    </w:pPr>
    <w:rPr>
      <w:rFonts w:ascii="TradeGothic" w:hAnsi="TradeGothic"/>
      <w:b/>
      <w:spacing w:val="0"/>
      <w:kern w:val="24"/>
      <w:sz w:val="24"/>
    </w:rPr>
  </w:style>
  <w:style w:type="paragraph" w:styleId="Rubrik3">
    <w:name w:val="heading 3"/>
    <w:basedOn w:val="Brdtext"/>
    <w:next w:val="Brdtext"/>
    <w:link w:val="Rubrik3Char"/>
    <w:uiPriority w:val="29"/>
    <w:qFormat/>
    <w:rsid w:val="00EF7501"/>
    <w:pPr>
      <w:keepNext/>
      <w:keepLines/>
      <w:numPr>
        <w:ilvl w:val="2"/>
        <w:numId w:val="25"/>
      </w:numPr>
      <w:suppressAutoHyphens/>
      <w:spacing w:before="520" w:after="260"/>
      <w:jc w:val="left"/>
      <w:outlineLvl w:val="2"/>
    </w:pPr>
    <w:rPr>
      <w:rFonts w:ascii="TradeGothic" w:hAnsi="TradeGothic"/>
      <w:b/>
      <w:spacing w:val="0"/>
    </w:rPr>
  </w:style>
  <w:style w:type="paragraph" w:styleId="Rubrik4">
    <w:name w:val="heading 4"/>
    <w:basedOn w:val="Brdtext"/>
    <w:next w:val="Brdtext"/>
    <w:link w:val="Rubrik4Char"/>
    <w:uiPriority w:val="29"/>
    <w:semiHidden/>
    <w:qFormat/>
    <w:rsid w:val="00EF7501"/>
    <w:pPr>
      <w:keepNext/>
      <w:keepLines/>
      <w:numPr>
        <w:ilvl w:val="3"/>
        <w:numId w:val="25"/>
      </w:numPr>
      <w:suppressAutoHyphens/>
      <w:spacing w:before="520" w:after="260"/>
      <w:jc w:val="left"/>
      <w:outlineLvl w:val="3"/>
    </w:pPr>
    <w:rPr>
      <w:rFonts w:ascii="TradeGothic" w:hAnsi="TradeGothic"/>
      <w:b/>
      <w:spacing w:val="0"/>
      <w:sz w:val="20"/>
    </w:rPr>
  </w:style>
  <w:style w:type="paragraph" w:styleId="Rubrik5">
    <w:name w:val="heading 5"/>
    <w:basedOn w:val="Brdtext"/>
    <w:next w:val="Brdtext"/>
    <w:link w:val="Rubrik5Char"/>
    <w:uiPriority w:val="29"/>
    <w:semiHidden/>
    <w:qFormat/>
    <w:rsid w:val="00EF7501"/>
    <w:pPr>
      <w:keepNext/>
      <w:keepLines/>
      <w:numPr>
        <w:ilvl w:val="4"/>
        <w:numId w:val="25"/>
      </w:numPr>
      <w:suppressAutoHyphens/>
      <w:spacing w:before="520" w:after="260"/>
      <w:jc w:val="left"/>
      <w:outlineLvl w:val="4"/>
    </w:pPr>
    <w:rPr>
      <w:rFonts w:ascii="TradeGothic" w:hAnsi="TradeGothic"/>
      <w:b/>
      <w:spacing w:val="0"/>
      <w:sz w:val="20"/>
    </w:rPr>
  </w:style>
  <w:style w:type="paragraph" w:styleId="Rubrik6">
    <w:name w:val="heading 6"/>
    <w:basedOn w:val="Brdtext"/>
    <w:next w:val="Brdtext"/>
    <w:link w:val="Rubrik6Char"/>
    <w:uiPriority w:val="29"/>
    <w:semiHidden/>
    <w:qFormat/>
    <w:rsid w:val="005638BF"/>
    <w:pPr>
      <w:keepNext/>
      <w:spacing w:before="240"/>
      <w:jc w:val="left"/>
      <w:outlineLvl w:val="5"/>
    </w:pPr>
    <w:rPr>
      <w:i/>
    </w:rPr>
  </w:style>
  <w:style w:type="paragraph" w:styleId="Rubrik7">
    <w:name w:val="heading 7"/>
    <w:basedOn w:val="Normal"/>
    <w:next w:val="Brdtext"/>
    <w:link w:val="Rubrik7Char"/>
    <w:uiPriority w:val="29"/>
    <w:semiHidden/>
    <w:qFormat/>
    <w:rsid w:val="000B0BC3"/>
    <w:pPr>
      <w:keepNext/>
      <w:overflowPunct w:val="0"/>
      <w:autoSpaceDE w:val="0"/>
      <w:autoSpaceDN w:val="0"/>
      <w:adjustRightInd w:val="0"/>
      <w:spacing w:before="960" w:after="240" w:line="240" w:lineRule="exact"/>
      <w:textAlignment w:val="baseline"/>
      <w:outlineLvl w:val="6"/>
    </w:pPr>
    <w:rPr>
      <w:rFonts w:ascii="TradeGothic" w:eastAsia="Times New Roman" w:hAnsi="TradeGothic" w:cs="Times New Roman"/>
      <w:b/>
      <w:kern w:val="24"/>
      <w:sz w:val="24"/>
      <w:szCs w:val="20"/>
    </w:rPr>
  </w:style>
  <w:style w:type="paragraph" w:styleId="Rubrik8">
    <w:name w:val="heading 8"/>
    <w:basedOn w:val="Normal"/>
    <w:next w:val="Normal"/>
    <w:link w:val="Rubrik8Char"/>
    <w:uiPriority w:val="29"/>
    <w:semiHidden/>
    <w:qFormat/>
    <w:rsid w:val="000B0BC3"/>
    <w:pPr>
      <w:keepNext/>
      <w:overflowPunct w:val="0"/>
      <w:autoSpaceDE w:val="0"/>
      <w:autoSpaceDN w:val="0"/>
      <w:adjustRightInd w:val="0"/>
      <w:spacing w:before="720" w:after="240" w:line="240" w:lineRule="exact"/>
      <w:textAlignment w:val="baseline"/>
      <w:outlineLvl w:val="7"/>
    </w:pPr>
    <w:rPr>
      <w:rFonts w:ascii="TradeGothic" w:eastAsia="Times New Roman" w:hAnsi="TradeGothic" w:cs="Times New Roman"/>
      <w:b/>
      <w:szCs w:val="20"/>
    </w:rPr>
  </w:style>
  <w:style w:type="paragraph" w:styleId="Rubrik9">
    <w:name w:val="heading 9"/>
    <w:basedOn w:val="Normal"/>
    <w:next w:val="Normal"/>
    <w:link w:val="Rubrik9Char"/>
    <w:uiPriority w:val="29"/>
    <w:semiHidden/>
    <w:qFormat/>
    <w:rsid w:val="000B0BC3"/>
    <w:pPr>
      <w:keepNext/>
      <w:overflowPunct w:val="0"/>
      <w:autoSpaceDE w:val="0"/>
      <w:autoSpaceDN w:val="0"/>
      <w:adjustRightInd w:val="0"/>
      <w:spacing w:before="480" w:after="240" w:line="240" w:lineRule="exact"/>
      <w:textAlignment w:val="baseline"/>
      <w:outlineLvl w:val="8"/>
    </w:pPr>
    <w:rPr>
      <w:rFonts w:ascii="TradeGothic" w:eastAsia="Times New Roman" w:hAnsi="TradeGothic" w:cs="Times New Roman"/>
      <w:szCs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customStyle="1" w:styleId="Rubrik2Char">
    <w:name w:val="Rubrik 2 Char"/>
    <w:basedOn w:val="Standardstycketeckensnitt"/>
    <w:link w:val="Rubrik2"/>
    <w:uiPriority w:val="29"/>
    <w:rsid w:val="00EF7501"/>
    <w:rPr>
      <w:rFonts w:ascii="TradeGothic" w:eastAsia="Times New Roman" w:hAnsi="TradeGothic" w:cs="Times New Roman"/>
      <w:b/>
      <w:kern w:val="24"/>
      <w:sz w:val="24"/>
      <w:szCs w:val="20"/>
    </w:rPr>
  </w:style>
  <w:style w:type="character" w:customStyle="1" w:styleId="Rubrik3Char">
    <w:name w:val="Rubrik 3 Char"/>
    <w:basedOn w:val="Standardstycketeckensnitt"/>
    <w:link w:val="Rubrik3"/>
    <w:uiPriority w:val="29"/>
    <w:rsid w:val="00EF7501"/>
    <w:rPr>
      <w:rFonts w:ascii="TradeGothic" w:eastAsia="Times New Roman" w:hAnsi="TradeGothic" w:cs="Times New Roman"/>
      <w:b/>
      <w:szCs w:val="20"/>
    </w:rPr>
  </w:style>
  <w:style w:type="paragraph" w:customStyle="1" w:styleId="RKbas">
    <w:name w:val="RKbas"/>
    <w:link w:val="RKbasChar"/>
    <w:semiHidden/>
    <w:rsid w:val="00AA0626"/>
    <w:pPr>
      <w:spacing w:line="240" w:lineRule="atLeast"/>
      <w:jc w:val="both"/>
    </w:pPr>
    <w:rPr>
      <w:rFonts w:ascii="OrigGarmnd BT" w:hAnsi="OrigGarmnd BT"/>
    </w:rPr>
  </w:style>
  <w:style w:type="paragraph" w:styleId="Brdtext">
    <w:name w:val="Body Text"/>
    <w:basedOn w:val="RKbas"/>
    <w:next w:val="Brdtextmedindrag"/>
    <w:link w:val="BrdtextChar"/>
    <w:qFormat/>
    <w:rsid w:val="005F5C56"/>
    <w:pPr>
      <w:overflowPunct w:val="0"/>
      <w:autoSpaceDE w:val="0"/>
      <w:autoSpaceDN w:val="0"/>
      <w:adjustRightInd w:val="0"/>
      <w:spacing w:line="260" w:lineRule="exact"/>
      <w:textAlignment w:val="baseline"/>
    </w:pPr>
    <w:rPr>
      <w:rFonts w:eastAsia="Times New Roman" w:cs="Times New Roman"/>
      <w:spacing w:val="-4"/>
      <w:szCs w:val="20"/>
    </w:rPr>
  </w:style>
  <w:style w:type="paragraph" w:styleId="Brdtextmedindrag">
    <w:name w:val="Body Text Indent"/>
    <w:basedOn w:val="Brdtext"/>
    <w:link w:val="BrdtextmedindragChar"/>
    <w:qFormat/>
    <w:rsid w:val="009164CE"/>
    <w:pPr>
      <w:ind w:firstLine="227"/>
    </w:pPr>
  </w:style>
  <w:style w:type="paragraph" w:customStyle="1" w:styleId="DiagramRubrik">
    <w:name w:val="Diagram Rubrik"/>
    <w:basedOn w:val="RKbas"/>
    <w:next w:val="Brdtext"/>
    <w:link w:val="DiagramRubrikChar"/>
    <w:uiPriority w:val="25"/>
    <w:rsid w:val="004A6AB5"/>
    <w:pPr>
      <w:keepNext/>
      <w:keepLines/>
      <w:shd w:val="solid" w:color="auto" w:fill="auto"/>
      <w:tabs>
        <w:tab w:val="left" w:pos="941"/>
        <w:tab w:val="left" w:pos="1055"/>
        <w:tab w:val="left" w:pos="1145"/>
      </w:tabs>
      <w:overflowPunct w:val="0"/>
      <w:autoSpaceDE w:val="0"/>
      <w:autoSpaceDN w:val="0"/>
      <w:adjustRightInd w:val="0"/>
      <w:spacing w:after="40" w:line="200" w:lineRule="exact"/>
      <w:jc w:val="left"/>
      <w:textAlignment w:val="baseline"/>
    </w:pPr>
    <w:rPr>
      <w:rFonts w:ascii="TradeGothic" w:eastAsia="Times New Roman" w:hAnsi="TradeGothic" w:cs="Times New Roman"/>
      <w:b/>
      <w:spacing w:val="2"/>
      <w:sz w:val="16"/>
      <w:szCs w:val="20"/>
    </w:rPr>
  </w:style>
  <w:style w:type="paragraph" w:customStyle="1" w:styleId="Tabell">
    <w:name w:val="Tabell"/>
    <w:basedOn w:val="Brdtext"/>
    <w:link w:val="TabellChar"/>
    <w:uiPriority w:val="59"/>
    <w:rsid w:val="00BA726E"/>
    <w:pPr>
      <w:spacing w:line="200" w:lineRule="exact"/>
      <w:jc w:val="left"/>
    </w:pPr>
    <w:rPr>
      <w:rFonts w:ascii="TradeGothic CondEighteen" w:hAnsi="TradeGothic CondEighteen"/>
      <w:spacing w:val="8"/>
      <w:sz w:val="16"/>
    </w:rPr>
  </w:style>
  <w:style w:type="paragraph" w:customStyle="1" w:styleId="TabellAnslag">
    <w:name w:val="Tabell Anslag"/>
    <w:basedOn w:val="Tabell"/>
    <w:link w:val="TabellAnslagChar"/>
    <w:uiPriority w:val="59"/>
    <w:rsid w:val="00BA726E"/>
    <w:pPr>
      <w:spacing w:before="60" w:after="20"/>
    </w:pPr>
    <w:rPr>
      <w:sz w:val="18"/>
    </w:rPr>
  </w:style>
  <w:style w:type="paragraph" w:customStyle="1" w:styleId="TabellAnslagHuvud">
    <w:name w:val="Tabell Anslag Huvud"/>
    <w:basedOn w:val="TabellAnslag"/>
    <w:link w:val="TabellAnslagHuvudChar"/>
    <w:uiPriority w:val="59"/>
    <w:semiHidden/>
    <w:rsid w:val="00BA726E"/>
    <w:rPr>
      <w:caps/>
    </w:rPr>
  </w:style>
  <w:style w:type="paragraph" w:customStyle="1" w:styleId="TabellAnslagSumma">
    <w:name w:val="Tabell Anslag Summa"/>
    <w:basedOn w:val="TabellAnslag"/>
    <w:link w:val="TabellAnslagSummaChar"/>
    <w:uiPriority w:val="59"/>
    <w:rsid w:val="00AD25C1"/>
    <w:rPr>
      <w:b/>
      <w:spacing w:val="0"/>
    </w:rPr>
  </w:style>
  <w:style w:type="paragraph" w:customStyle="1" w:styleId="TabellFotnot">
    <w:name w:val="Tabell Fotnot"/>
    <w:basedOn w:val="Tabell"/>
    <w:link w:val="TabellFotnotChar"/>
    <w:rsid w:val="00D53B7C"/>
    <w:pPr>
      <w:keepNext/>
      <w:keepLines/>
      <w:spacing w:line="160" w:lineRule="exact"/>
    </w:pPr>
    <w:rPr>
      <w:spacing w:val="4"/>
      <w:sz w:val="14"/>
    </w:rPr>
  </w:style>
  <w:style w:type="paragraph" w:customStyle="1" w:styleId="TabellHuvud">
    <w:name w:val="Tabell Huvud"/>
    <w:basedOn w:val="Tabell"/>
    <w:link w:val="TabellHuvudChar"/>
    <w:rsid w:val="00BA726E"/>
    <w:pPr>
      <w:spacing w:line="160" w:lineRule="exact"/>
      <w:jc w:val="right"/>
    </w:pPr>
    <w:rPr>
      <w:spacing w:val="4"/>
      <w:sz w:val="14"/>
    </w:rPr>
  </w:style>
  <w:style w:type="paragraph" w:customStyle="1" w:styleId="TabellRader">
    <w:name w:val="Tabell Rader"/>
    <w:basedOn w:val="Tabell"/>
    <w:link w:val="TabellRaderChar"/>
    <w:rsid w:val="00BA726E"/>
    <w:pPr>
      <w:spacing w:before="60" w:after="20"/>
      <w:jc w:val="right"/>
    </w:pPr>
    <w:rPr>
      <w:spacing w:val="4"/>
    </w:rPr>
  </w:style>
  <w:style w:type="paragraph" w:customStyle="1" w:styleId="TabellRubrik">
    <w:name w:val="Tabell Rubrik"/>
    <w:basedOn w:val="Tabell"/>
    <w:next w:val="Brdtext"/>
    <w:link w:val="TabellRubrikChar"/>
    <w:rsid w:val="00A2468D"/>
    <w:pPr>
      <w:keepNext/>
      <w:keepLines/>
      <w:shd w:val="solid" w:color="auto" w:fill="auto"/>
      <w:tabs>
        <w:tab w:val="left" w:pos="794"/>
        <w:tab w:val="left" w:pos="885"/>
        <w:tab w:val="left" w:pos="998"/>
        <w:tab w:val="left" w:pos="1100"/>
      </w:tabs>
      <w:spacing w:after="40"/>
    </w:pPr>
    <w:rPr>
      <w:rFonts w:ascii="TradeGothic" w:hAnsi="TradeGothic"/>
      <w:b/>
      <w:spacing w:val="2"/>
    </w:rPr>
  </w:style>
  <w:style w:type="paragraph" w:customStyle="1" w:styleId="TabellSlutsumma">
    <w:name w:val="Tabell Slutsumma"/>
    <w:basedOn w:val="TabellRader"/>
    <w:link w:val="TabellSlutsummaChar"/>
    <w:rsid w:val="00AC158B"/>
    <w:rPr>
      <w:b/>
      <w:spacing w:val="0"/>
    </w:rPr>
  </w:style>
  <w:style w:type="paragraph" w:customStyle="1" w:styleId="TabellSumma">
    <w:name w:val="Tabell Summa"/>
    <w:basedOn w:val="RKbas"/>
    <w:link w:val="TabellSummaChar"/>
    <w:uiPriority w:val="59"/>
    <w:rsid w:val="00BA726E"/>
    <w:pPr>
      <w:overflowPunct w:val="0"/>
      <w:autoSpaceDE w:val="0"/>
      <w:autoSpaceDN w:val="0"/>
      <w:adjustRightInd w:val="0"/>
      <w:spacing w:before="60" w:after="20" w:line="200" w:lineRule="exact"/>
      <w:jc w:val="right"/>
      <w:textAlignment w:val="baseline"/>
    </w:pPr>
    <w:rPr>
      <w:rFonts w:ascii="TradeGothic CondEighteen" w:eastAsia="Times New Roman" w:hAnsi="TradeGothic CondEighteen" w:cs="Times New Roman"/>
      <w:i/>
      <w:spacing w:val="8"/>
      <w:sz w:val="16"/>
      <w:szCs w:val="20"/>
    </w:rPr>
  </w:style>
  <w:style w:type="paragraph" w:customStyle="1" w:styleId="TabellSummaText">
    <w:name w:val="Tabell SummaText"/>
    <w:basedOn w:val="TabellSlutsumma"/>
    <w:link w:val="TabellSummaTextChar"/>
    <w:uiPriority w:val="59"/>
    <w:rsid w:val="00BA726E"/>
    <w:pPr>
      <w:jc w:val="left"/>
    </w:pPr>
  </w:style>
  <w:style w:type="paragraph" w:customStyle="1" w:styleId="TabellUnderrubrik">
    <w:name w:val="Tabell Underrubrik"/>
    <w:basedOn w:val="TabellRubrik"/>
    <w:next w:val="Brdtext"/>
    <w:link w:val="TabellUnderrubrikChar"/>
    <w:rsid w:val="00714103"/>
    <w:pPr>
      <w:shd w:val="clear" w:color="auto" w:fill="auto"/>
      <w:spacing w:after="120"/>
    </w:pPr>
    <w:rPr>
      <w:b w:val="0"/>
      <w:i/>
      <w:spacing w:val="0"/>
      <w:sz w:val="14"/>
    </w:rPr>
  </w:style>
  <w:style w:type="paragraph" w:styleId="Sidhuvud">
    <w:name w:val="header"/>
    <w:basedOn w:val="RKbas"/>
    <w:link w:val="SidhuvudChar"/>
    <w:semiHidden/>
    <w:rsid w:val="00194801"/>
    <w:pPr>
      <w:tabs>
        <w:tab w:val="center" w:pos="4536"/>
        <w:tab w:val="right" w:pos="9072"/>
      </w:tabs>
      <w:spacing w:line="240" w:lineRule="exact"/>
    </w:pPr>
    <w:rPr>
      <w:spacing w:val="16"/>
      <w:sz w:val="14"/>
    </w:rPr>
  </w:style>
  <w:style w:type="paragraph" w:styleId="Sidfot">
    <w:name w:val="footer"/>
    <w:basedOn w:val="RKbas"/>
    <w:link w:val="SidfotChar"/>
    <w:semiHidden/>
    <w:rsid w:val="00113D4D"/>
    <w:pPr>
      <w:tabs>
        <w:tab w:val="center" w:pos="4536"/>
        <w:tab w:val="right" w:pos="9072"/>
      </w:tabs>
      <w:spacing w:line="240" w:lineRule="exact"/>
    </w:pPr>
  </w:style>
  <w:style w:type="character" w:styleId="Platshllartext">
    <w:name w:val="Placeholder Text"/>
    <w:basedOn w:val="Standardstycketeckensnitt"/>
    <w:uiPriority w:val="99"/>
    <w:semiHidden/>
    <w:rsid w:val="009D4987"/>
    <w:rPr>
      <w:color w:val="808080"/>
    </w:rPr>
  </w:style>
  <w:style w:type="character" w:styleId="Sidnummer">
    <w:name w:val="page number"/>
    <w:basedOn w:val="Standardstycketeckensnitt"/>
    <w:semiHidden/>
    <w:rsid w:val="00FF16B6"/>
  </w:style>
  <w:style w:type="paragraph" w:customStyle="1" w:styleId="RubrikAnslag">
    <w:name w:val="Rubrik Anslag"/>
    <w:basedOn w:val="Rubrik2"/>
    <w:next w:val="Brdtext"/>
    <w:link w:val="RubrikAnslagChar"/>
    <w:uiPriority w:val="29"/>
    <w:rsid w:val="00C25973"/>
    <w:pPr>
      <w:numPr>
        <w:ilvl w:val="0"/>
        <w:numId w:val="0"/>
      </w:numPr>
      <w:outlineLvl w:val="9"/>
    </w:pPr>
    <w:rPr>
      <w:bCs/>
    </w:rPr>
  </w:style>
  <w:style w:type="paragraph" w:customStyle="1" w:styleId="Bilagarubrik1">
    <w:name w:val="Bilaga rubrik1"/>
    <w:basedOn w:val="Brdtext"/>
    <w:next w:val="Brdtext"/>
    <w:link w:val="Bilagarubrik1Char"/>
    <w:uiPriority w:val="19"/>
    <w:semiHidden/>
    <w:qFormat/>
    <w:rsid w:val="00760330"/>
    <w:pPr>
      <w:keepNext/>
      <w:keepLines/>
      <w:numPr>
        <w:numId w:val="29"/>
      </w:numPr>
      <w:tabs>
        <w:tab w:val="left" w:pos="851"/>
      </w:tabs>
      <w:suppressAutoHyphens/>
      <w:spacing w:before="960" w:after="240"/>
      <w:jc w:val="left"/>
      <w:outlineLvl w:val="0"/>
    </w:pPr>
    <w:rPr>
      <w:rFonts w:ascii="TradeGothic" w:hAnsi="TradeGothic"/>
      <w:b/>
      <w:sz w:val="24"/>
    </w:rPr>
  </w:style>
  <w:style w:type="paragraph" w:customStyle="1" w:styleId="Bilagarubrik3">
    <w:name w:val="Bilaga rubrik3"/>
    <w:basedOn w:val="Brdtext"/>
    <w:next w:val="Brdtext"/>
    <w:link w:val="Bilagarubrik3Char"/>
    <w:uiPriority w:val="19"/>
    <w:semiHidden/>
    <w:qFormat/>
    <w:rsid w:val="00760330"/>
    <w:pPr>
      <w:keepNext/>
      <w:keepLines/>
      <w:numPr>
        <w:ilvl w:val="2"/>
        <w:numId w:val="29"/>
      </w:numPr>
      <w:spacing w:before="480" w:after="240"/>
      <w:jc w:val="left"/>
      <w:outlineLvl w:val="2"/>
    </w:pPr>
    <w:rPr>
      <w:rFonts w:ascii="TradeGothic" w:hAnsi="TradeGothic"/>
      <w:b/>
      <w:sz w:val="20"/>
    </w:rPr>
  </w:style>
  <w:style w:type="character" w:customStyle="1" w:styleId="Rubrik1Char">
    <w:name w:val="Rubrik 1 Char"/>
    <w:basedOn w:val="Standardstycketeckensnitt"/>
    <w:link w:val="Rubrik1"/>
    <w:uiPriority w:val="29"/>
    <w:rsid w:val="00EF7501"/>
    <w:rPr>
      <w:rFonts w:ascii="TradeGothic" w:eastAsia="Times New Roman" w:hAnsi="TradeGothic" w:cs="Times New Roman"/>
      <w:spacing w:val="-6"/>
      <w:sz w:val="48"/>
      <w:szCs w:val="20"/>
    </w:rPr>
  </w:style>
  <w:style w:type="character" w:customStyle="1" w:styleId="Rubrik4Char">
    <w:name w:val="Rubrik 4 Char"/>
    <w:basedOn w:val="Standardstycketeckensnitt"/>
    <w:link w:val="Rubrik4"/>
    <w:uiPriority w:val="29"/>
    <w:semiHidden/>
    <w:rsid w:val="00294C40"/>
    <w:rPr>
      <w:rFonts w:ascii="TradeGothic" w:eastAsia="Times New Roman" w:hAnsi="TradeGothic" w:cs="Times New Roman"/>
      <w:b/>
      <w:sz w:val="20"/>
      <w:szCs w:val="20"/>
    </w:rPr>
  </w:style>
  <w:style w:type="character" w:customStyle="1" w:styleId="Rubrik5Char">
    <w:name w:val="Rubrik 5 Char"/>
    <w:basedOn w:val="Standardstycketeckensnitt"/>
    <w:link w:val="Rubrik5"/>
    <w:uiPriority w:val="29"/>
    <w:semiHidden/>
    <w:rsid w:val="00294C40"/>
    <w:rPr>
      <w:rFonts w:ascii="TradeGothic" w:eastAsia="Times New Roman" w:hAnsi="TradeGothic" w:cs="Times New Roman"/>
      <w:b/>
      <w:sz w:val="20"/>
      <w:szCs w:val="20"/>
    </w:rPr>
  </w:style>
  <w:style w:type="paragraph" w:customStyle="1" w:styleId="Rubrik2utannumrering">
    <w:name w:val="Rubrik 2 utan numrering"/>
    <w:basedOn w:val="Rubrik2"/>
    <w:next w:val="Brdtext"/>
    <w:link w:val="Rubrik2utannumreringChar"/>
    <w:uiPriority w:val="29"/>
    <w:rsid w:val="00C25973"/>
    <w:pPr>
      <w:numPr>
        <w:ilvl w:val="0"/>
        <w:numId w:val="0"/>
      </w:numPr>
      <w:outlineLvl w:val="9"/>
    </w:pPr>
  </w:style>
  <w:style w:type="paragraph" w:customStyle="1" w:styleId="Rubrik3utannumrering">
    <w:name w:val="Rubrik 3 utan numrering"/>
    <w:basedOn w:val="Rubrik3"/>
    <w:next w:val="Brdtext"/>
    <w:link w:val="Rubrik3utannumreringChar"/>
    <w:uiPriority w:val="29"/>
    <w:rsid w:val="00C25973"/>
    <w:pPr>
      <w:numPr>
        <w:ilvl w:val="0"/>
        <w:numId w:val="0"/>
      </w:numPr>
      <w:outlineLvl w:val="9"/>
    </w:pPr>
  </w:style>
  <w:style w:type="paragraph" w:customStyle="1" w:styleId="Rubrik4utannumrering">
    <w:name w:val="Rubrik 4 utan numrering"/>
    <w:basedOn w:val="Rubrik4"/>
    <w:next w:val="Brdtext"/>
    <w:link w:val="Rubrik4utannumreringChar"/>
    <w:uiPriority w:val="29"/>
    <w:qFormat/>
    <w:rsid w:val="00C25973"/>
    <w:pPr>
      <w:numPr>
        <w:ilvl w:val="0"/>
        <w:numId w:val="0"/>
      </w:numPr>
      <w:outlineLvl w:val="9"/>
    </w:pPr>
  </w:style>
  <w:style w:type="paragraph" w:customStyle="1" w:styleId="Rubrik5utannumrering">
    <w:name w:val="Rubrik 5 utan numrering"/>
    <w:basedOn w:val="Brdtext"/>
    <w:next w:val="Brdtext"/>
    <w:link w:val="Rubrik5utannumreringChar"/>
    <w:uiPriority w:val="29"/>
    <w:qFormat/>
    <w:rsid w:val="00C91D59"/>
    <w:pPr>
      <w:keepNext/>
      <w:spacing w:before="240"/>
      <w:jc w:val="left"/>
    </w:pPr>
    <w:rPr>
      <w:i/>
    </w:rPr>
  </w:style>
  <w:style w:type="paragraph" w:customStyle="1" w:styleId="RubrikOmrde">
    <w:name w:val="Rubrik Område"/>
    <w:basedOn w:val="Rubrik2utannumrering"/>
    <w:next w:val="Brdtext"/>
    <w:link w:val="RubrikOmrdeChar"/>
    <w:uiPriority w:val="29"/>
    <w:rsid w:val="00DE235D"/>
    <w:rPr>
      <w:b w:val="0"/>
    </w:rPr>
  </w:style>
  <w:style w:type="paragraph" w:customStyle="1" w:styleId="RubrikRuta">
    <w:name w:val="Rubrik Ruta"/>
    <w:basedOn w:val="Rubrik3utannumrering"/>
    <w:next w:val="Brdtext"/>
    <w:link w:val="RubrikRutaChar"/>
    <w:uiPriority w:val="29"/>
    <w:rsid w:val="006B0F1F"/>
    <w:pPr>
      <w:spacing w:before="0"/>
    </w:pPr>
  </w:style>
  <w:style w:type="paragraph" w:customStyle="1" w:styleId="LagRubrik2">
    <w:name w:val="Lag Rubrik 2"/>
    <w:basedOn w:val="RKbas"/>
    <w:next w:val="Brdtext"/>
    <w:link w:val="LagRubrik2Char"/>
    <w:uiPriority w:val="29"/>
    <w:rsid w:val="00640488"/>
    <w:pPr>
      <w:overflowPunct w:val="0"/>
      <w:autoSpaceDE w:val="0"/>
      <w:autoSpaceDN w:val="0"/>
      <w:adjustRightInd w:val="0"/>
      <w:jc w:val="left"/>
      <w:textAlignment w:val="baseline"/>
    </w:pPr>
    <w:rPr>
      <w:rFonts w:eastAsia="Times New Roman" w:cs="Times New Roman"/>
      <w:i/>
      <w:spacing w:val="-2"/>
      <w:kern w:val="16"/>
      <w:szCs w:val="20"/>
    </w:rPr>
  </w:style>
  <w:style w:type="paragraph" w:customStyle="1" w:styleId="BilageText">
    <w:name w:val="BilageText"/>
    <w:basedOn w:val="Brdtext"/>
    <w:semiHidden/>
    <w:rsid w:val="002A6FB1"/>
    <w:pPr>
      <w:spacing w:before="480" w:line="240" w:lineRule="auto"/>
      <w:jc w:val="center"/>
    </w:pPr>
    <w:rPr>
      <w:sz w:val="84"/>
    </w:rPr>
  </w:style>
  <w:style w:type="character" w:styleId="Fotnotsreferens">
    <w:name w:val="footnote reference"/>
    <w:basedOn w:val="Standardstycketeckensnitt"/>
    <w:semiHidden/>
    <w:rsid w:val="002A6FB1"/>
    <w:rPr>
      <w:rFonts w:ascii="OrigGarmnd BT" w:hAnsi="OrigGarmnd BT"/>
      <w:position w:val="6"/>
      <w:sz w:val="13"/>
      <w:vertAlign w:val="baseline"/>
    </w:rPr>
  </w:style>
  <w:style w:type="paragraph" w:styleId="Fotnotstext">
    <w:name w:val="footnote text"/>
    <w:basedOn w:val="RKbas"/>
    <w:link w:val="FotnotstextChar"/>
    <w:rsid w:val="002A6FB1"/>
    <w:pPr>
      <w:overflowPunct w:val="0"/>
      <w:autoSpaceDE w:val="0"/>
      <w:autoSpaceDN w:val="0"/>
      <w:adjustRightInd w:val="0"/>
      <w:spacing w:line="240" w:lineRule="exact"/>
      <w:textAlignment w:val="baseline"/>
    </w:pPr>
    <w:rPr>
      <w:rFonts w:eastAsia="Times New Roman" w:cs="Times New Roman"/>
      <w:sz w:val="14"/>
      <w:szCs w:val="20"/>
    </w:rPr>
  </w:style>
  <w:style w:type="character" w:customStyle="1" w:styleId="FotnotstextChar">
    <w:name w:val="Fotnotstext Char"/>
    <w:basedOn w:val="Standardstycketeckensnitt"/>
    <w:link w:val="Fotnotstext"/>
    <w:rsid w:val="00DE4CAE"/>
    <w:rPr>
      <w:rFonts w:ascii="OrigGarmnd BT" w:eastAsia="Times New Roman" w:hAnsi="OrigGarmnd BT" w:cs="Times New Roman"/>
      <w:sz w:val="14"/>
      <w:szCs w:val="20"/>
    </w:rPr>
  </w:style>
  <w:style w:type="paragraph" w:styleId="Innehll1">
    <w:name w:val="toc 1"/>
    <w:basedOn w:val="RKbas"/>
    <w:next w:val="Innehll2"/>
    <w:link w:val="Innehll1Char"/>
    <w:uiPriority w:val="39"/>
    <w:rsid w:val="00FB605D"/>
    <w:pPr>
      <w:tabs>
        <w:tab w:val="right" w:leader="dot" w:pos="9015"/>
      </w:tabs>
      <w:overflowPunct w:val="0"/>
      <w:autoSpaceDE w:val="0"/>
      <w:autoSpaceDN w:val="0"/>
      <w:adjustRightInd w:val="0"/>
      <w:spacing w:before="240"/>
      <w:ind w:left="1418" w:right="227" w:hanging="567"/>
      <w:jc w:val="left"/>
      <w:textAlignment w:val="baseline"/>
    </w:pPr>
    <w:rPr>
      <w:rFonts w:eastAsia="Times New Roman" w:cs="Times New Roman"/>
      <w:noProof/>
      <w:kern w:val="1"/>
      <w:szCs w:val="20"/>
    </w:rPr>
  </w:style>
  <w:style w:type="paragraph" w:styleId="Innehll2">
    <w:name w:val="toc 2"/>
    <w:basedOn w:val="RKbas"/>
    <w:link w:val="Innehll2Char"/>
    <w:uiPriority w:val="39"/>
    <w:rsid w:val="00FB605D"/>
    <w:pPr>
      <w:tabs>
        <w:tab w:val="left" w:pos="2268"/>
        <w:tab w:val="right" w:leader="dot" w:pos="9015"/>
      </w:tabs>
      <w:overflowPunct w:val="0"/>
      <w:autoSpaceDE w:val="0"/>
      <w:autoSpaceDN w:val="0"/>
      <w:adjustRightInd w:val="0"/>
      <w:ind w:left="2269" w:right="227" w:hanging="851"/>
      <w:jc w:val="left"/>
      <w:textAlignment w:val="baseline"/>
    </w:pPr>
    <w:rPr>
      <w:rFonts w:eastAsia="Times New Roman" w:cs="Times New Roman"/>
      <w:noProof/>
      <w:szCs w:val="20"/>
    </w:rPr>
  </w:style>
  <w:style w:type="paragraph" w:styleId="Innehll3">
    <w:name w:val="toc 3"/>
    <w:basedOn w:val="RKbas"/>
    <w:next w:val="RKbas"/>
    <w:link w:val="Innehll3Char"/>
    <w:uiPriority w:val="39"/>
    <w:rsid w:val="00FB605D"/>
    <w:pPr>
      <w:tabs>
        <w:tab w:val="left" w:pos="3119"/>
        <w:tab w:val="right" w:leader="dot" w:pos="9015"/>
      </w:tabs>
      <w:overflowPunct w:val="0"/>
      <w:autoSpaceDE w:val="0"/>
      <w:autoSpaceDN w:val="0"/>
      <w:adjustRightInd w:val="0"/>
      <w:ind w:left="3119" w:right="227" w:hanging="851"/>
      <w:jc w:val="left"/>
      <w:textAlignment w:val="baseline"/>
    </w:pPr>
    <w:rPr>
      <w:rFonts w:eastAsia="Times New Roman" w:cs="Times New Roman"/>
      <w:noProof/>
      <w:szCs w:val="20"/>
    </w:rPr>
  </w:style>
  <w:style w:type="paragraph" w:styleId="Innehll4">
    <w:name w:val="toc 4"/>
    <w:basedOn w:val="RKbas"/>
    <w:link w:val="Innehll4Char"/>
    <w:uiPriority w:val="39"/>
    <w:rsid w:val="00FB605D"/>
    <w:pPr>
      <w:tabs>
        <w:tab w:val="right" w:leader="dot" w:pos="9015"/>
      </w:tabs>
      <w:overflowPunct w:val="0"/>
      <w:autoSpaceDE w:val="0"/>
      <w:autoSpaceDN w:val="0"/>
      <w:adjustRightInd w:val="0"/>
      <w:ind w:left="2269" w:right="227" w:hanging="1418"/>
      <w:jc w:val="left"/>
      <w:textAlignment w:val="baseline"/>
    </w:pPr>
    <w:rPr>
      <w:rFonts w:eastAsia="Times New Roman" w:cs="Times New Roman"/>
      <w:noProof/>
      <w:kern w:val="22"/>
      <w:szCs w:val="20"/>
    </w:rPr>
  </w:style>
  <w:style w:type="paragraph" w:styleId="Innehll5">
    <w:name w:val="toc 5"/>
    <w:basedOn w:val="Innehll2"/>
    <w:next w:val="RKbas"/>
    <w:link w:val="Innehll5Char"/>
    <w:uiPriority w:val="39"/>
    <w:rsid w:val="00ED6943"/>
    <w:pPr>
      <w:ind w:firstLine="0"/>
    </w:pPr>
    <w:rPr>
      <w:i/>
      <w:sz w:val="26"/>
    </w:rPr>
  </w:style>
  <w:style w:type="numbering" w:customStyle="1" w:styleId="RKrubrik1-5">
    <w:name w:val="RK rubrik 1-5"/>
    <w:uiPriority w:val="99"/>
    <w:semiHidden/>
    <w:rsid w:val="00EF7501"/>
    <w:pPr>
      <w:numPr>
        <w:numId w:val="1"/>
      </w:numPr>
    </w:pPr>
  </w:style>
  <w:style w:type="paragraph" w:customStyle="1" w:styleId="Strecklista">
    <w:name w:val="Strecklista"/>
    <w:basedOn w:val="Brdtext"/>
    <w:link w:val="StrecklistaChar"/>
    <w:uiPriority w:val="40"/>
    <w:qFormat/>
    <w:rsid w:val="008D2FD2"/>
    <w:pPr>
      <w:numPr>
        <w:ilvl w:val="1"/>
        <w:numId w:val="20"/>
      </w:numPr>
      <w:spacing w:before="84"/>
    </w:pPr>
  </w:style>
  <w:style w:type="numbering" w:customStyle="1" w:styleId="RKnummerlista">
    <w:name w:val="RK nummerlista"/>
    <w:uiPriority w:val="99"/>
    <w:semiHidden/>
    <w:rsid w:val="00923E06"/>
    <w:pPr>
      <w:numPr>
        <w:numId w:val="2"/>
      </w:numPr>
    </w:pPr>
  </w:style>
  <w:style w:type="paragraph" w:styleId="Numreradlista">
    <w:name w:val="List Number"/>
    <w:basedOn w:val="Brdtext"/>
    <w:link w:val="NumreradlistaChar"/>
    <w:uiPriority w:val="41"/>
    <w:qFormat/>
    <w:rsid w:val="008D2FD2"/>
    <w:pPr>
      <w:numPr>
        <w:ilvl w:val="1"/>
        <w:numId w:val="12"/>
      </w:numPr>
      <w:spacing w:before="84"/>
    </w:pPr>
  </w:style>
  <w:style w:type="numbering" w:customStyle="1" w:styleId="RKstrecklista">
    <w:name w:val="RK strecklista"/>
    <w:uiPriority w:val="99"/>
    <w:semiHidden/>
    <w:rsid w:val="00864EE3"/>
    <w:pPr>
      <w:numPr>
        <w:numId w:val="3"/>
      </w:numPr>
    </w:pPr>
  </w:style>
  <w:style w:type="character" w:customStyle="1" w:styleId="BrdtextChar">
    <w:name w:val="Brödtext Char"/>
    <w:basedOn w:val="Standardstycketeckensnitt"/>
    <w:link w:val="Brdtext"/>
    <w:rsid w:val="00656347"/>
    <w:rPr>
      <w:rFonts w:ascii="OrigGarmnd BT" w:eastAsia="Times New Roman" w:hAnsi="OrigGarmnd BT" w:cs="Times New Roman"/>
      <w:spacing w:val="-4"/>
      <w:szCs w:val="20"/>
    </w:rPr>
  </w:style>
  <w:style w:type="character" w:customStyle="1" w:styleId="BrdtextmedindragChar">
    <w:name w:val="Brödtext med indrag Char"/>
    <w:basedOn w:val="Standardstycketeckensnitt"/>
    <w:link w:val="Brdtextmedindrag"/>
    <w:rsid w:val="00B42BAF"/>
    <w:rPr>
      <w:rFonts w:ascii="OrigGarmnd BT" w:eastAsia="Times New Roman" w:hAnsi="OrigGarmnd BT" w:cs="Times New Roman"/>
      <w:spacing w:val="-4"/>
      <w:szCs w:val="20"/>
    </w:rPr>
  </w:style>
  <w:style w:type="character" w:customStyle="1" w:styleId="SidhuvudChar">
    <w:name w:val="Sidhuvud Char"/>
    <w:basedOn w:val="Standardstycketeckensnitt"/>
    <w:link w:val="Sidhuvud"/>
    <w:semiHidden/>
    <w:rsid w:val="00BC4B19"/>
    <w:rPr>
      <w:rFonts w:ascii="OrigGarmnd BT" w:hAnsi="OrigGarmnd BT"/>
      <w:spacing w:val="16"/>
      <w:sz w:val="14"/>
    </w:rPr>
  </w:style>
  <w:style w:type="character" w:customStyle="1" w:styleId="SidfotChar">
    <w:name w:val="Sidfot Char"/>
    <w:basedOn w:val="Standardstycketeckensnitt"/>
    <w:link w:val="Sidfot"/>
    <w:semiHidden/>
    <w:rsid w:val="00BC4B19"/>
    <w:rPr>
      <w:rFonts w:ascii="OrigGarmnd BT" w:hAnsi="OrigGarmnd BT"/>
    </w:rPr>
  </w:style>
  <w:style w:type="paragraph" w:styleId="Ballongtext">
    <w:name w:val="Balloon Text"/>
    <w:basedOn w:val="Normal"/>
    <w:link w:val="BallongtextChar"/>
    <w:uiPriority w:val="99"/>
    <w:semiHidden/>
    <w:unhideWhenUsed/>
    <w:rsid w:val="008E7643"/>
    <w:pPr>
      <w:spacing w:line="240" w:lineRule="auto"/>
    </w:pPr>
    <w:rPr>
      <w:rFonts w:ascii="Tahoma" w:hAnsi="Tahoma" w:cs="Tahoma"/>
      <w:sz w:val="16"/>
      <w:szCs w:val="16"/>
    </w:rPr>
  </w:style>
  <w:style w:type="character" w:customStyle="1" w:styleId="BallongtextChar">
    <w:name w:val="Ballongtext Char"/>
    <w:basedOn w:val="Standardstycketeckensnitt"/>
    <w:link w:val="Ballongtext"/>
    <w:uiPriority w:val="99"/>
    <w:semiHidden/>
    <w:rsid w:val="008E7643"/>
    <w:rPr>
      <w:rFonts w:ascii="Tahoma" w:hAnsi="Tahoma" w:cs="Tahoma"/>
      <w:sz w:val="16"/>
      <w:szCs w:val="16"/>
    </w:rPr>
  </w:style>
  <w:style w:type="paragraph" w:customStyle="1" w:styleId="DiagramUnderrubrik">
    <w:name w:val="Diagram Underrubrik"/>
    <w:basedOn w:val="TabellUnderrubrik"/>
    <w:link w:val="DiagramUnderrubrikChar"/>
    <w:uiPriority w:val="25"/>
    <w:rsid w:val="00020E52"/>
    <w:pPr>
      <w:tabs>
        <w:tab w:val="right" w:pos="4338"/>
        <w:tab w:val="right" w:pos="9015"/>
      </w:tabs>
      <w:spacing w:after="10"/>
    </w:pPr>
  </w:style>
  <w:style w:type="character" w:customStyle="1" w:styleId="Bilagarubrik1Char">
    <w:name w:val="Bilaga rubrik1 Char"/>
    <w:basedOn w:val="BrdtextChar"/>
    <w:link w:val="Bilagarubrik1"/>
    <w:uiPriority w:val="19"/>
    <w:semiHidden/>
    <w:rsid w:val="00EB4595"/>
    <w:rPr>
      <w:rFonts w:ascii="TradeGothic" w:eastAsia="Times New Roman" w:hAnsi="TradeGothic" w:cs="Times New Roman"/>
      <w:b/>
      <w:spacing w:val="-4"/>
      <w:sz w:val="24"/>
      <w:szCs w:val="20"/>
    </w:rPr>
  </w:style>
  <w:style w:type="character" w:customStyle="1" w:styleId="Bilagarubrik3Char">
    <w:name w:val="Bilaga rubrik3 Char"/>
    <w:basedOn w:val="Standardstycketeckensnitt"/>
    <w:link w:val="Bilagarubrik3"/>
    <w:uiPriority w:val="19"/>
    <w:semiHidden/>
    <w:rsid w:val="00305C91"/>
    <w:rPr>
      <w:rFonts w:ascii="TradeGothic" w:eastAsia="Times New Roman" w:hAnsi="TradeGothic" w:cs="Times New Roman"/>
      <w:b/>
      <w:spacing w:val="-4"/>
      <w:sz w:val="20"/>
      <w:szCs w:val="20"/>
    </w:rPr>
  </w:style>
  <w:style w:type="character" w:customStyle="1" w:styleId="RKbasChar">
    <w:name w:val="RKbas Char"/>
    <w:basedOn w:val="Standardstycketeckensnitt"/>
    <w:link w:val="RKbas"/>
    <w:semiHidden/>
    <w:rsid w:val="00A35C6C"/>
    <w:rPr>
      <w:rFonts w:ascii="OrigGarmnd BT" w:hAnsi="OrigGarmnd BT"/>
    </w:rPr>
  </w:style>
  <w:style w:type="character" w:customStyle="1" w:styleId="DiagramRubrikChar">
    <w:name w:val="Diagram Rubrik Char"/>
    <w:basedOn w:val="RKbasChar"/>
    <w:link w:val="DiagramRubrik"/>
    <w:uiPriority w:val="25"/>
    <w:rsid w:val="004A6AB5"/>
    <w:rPr>
      <w:rFonts w:ascii="TradeGothic" w:eastAsia="Times New Roman" w:hAnsi="TradeGothic" w:cs="Times New Roman"/>
      <w:b/>
      <w:spacing w:val="2"/>
      <w:sz w:val="16"/>
      <w:szCs w:val="20"/>
      <w:shd w:val="solid" w:color="auto" w:fill="auto"/>
    </w:rPr>
  </w:style>
  <w:style w:type="character" w:customStyle="1" w:styleId="TabellChar">
    <w:name w:val="Tabell Char"/>
    <w:basedOn w:val="BrdtextChar"/>
    <w:link w:val="Tabell"/>
    <w:uiPriority w:val="59"/>
    <w:rsid w:val="00767C48"/>
    <w:rPr>
      <w:rFonts w:ascii="TradeGothic CondEighteen" w:eastAsia="Times New Roman" w:hAnsi="TradeGothic CondEighteen" w:cs="Times New Roman"/>
      <w:spacing w:val="8"/>
      <w:sz w:val="16"/>
      <w:szCs w:val="20"/>
    </w:rPr>
  </w:style>
  <w:style w:type="character" w:customStyle="1" w:styleId="TabellRubrikChar">
    <w:name w:val="Tabell Rubrik Char"/>
    <w:basedOn w:val="TabellChar"/>
    <w:link w:val="TabellRubrik"/>
    <w:rsid w:val="00A2468D"/>
    <w:rPr>
      <w:rFonts w:ascii="TradeGothic" w:eastAsia="Times New Roman" w:hAnsi="TradeGothic" w:cs="Times New Roman"/>
      <w:b/>
      <w:spacing w:val="2"/>
      <w:sz w:val="16"/>
      <w:szCs w:val="20"/>
      <w:shd w:val="solid" w:color="auto" w:fill="auto"/>
    </w:rPr>
  </w:style>
  <w:style w:type="character" w:customStyle="1" w:styleId="TabellUnderrubrikChar">
    <w:name w:val="Tabell Underrubrik Char"/>
    <w:basedOn w:val="TabellRubrikChar"/>
    <w:link w:val="TabellUnderrubrik"/>
    <w:rsid w:val="00DA1EA8"/>
    <w:rPr>
      <w:rFonts w:ascii="TradeGothic" w:eastAsia="Times New Roman" w:hAnsi="TradeGothic" w:cs="Times New Roman"/>
      <w:b w:val="0"/>
      <w:i/>
      <w:color w:val="FFFFFF"/>
      <w:spacing w:val="2"/>
      <w:sz w:val="14"/>
      <w:szCs w:val="20"/>
      <w:shd w:val="solid" w:color="auto" w:fill="auto"/>
    </w:rPr>
  </w:style>
  <w:style w:type="character" w:customStyle="1" w:styleId="DiagramUnderrubrikChar">
    <w:name w:val="Diagram Underrubrik Char"/>
    <w:basedOn w:val="TabellUnderrubrikChar"/>
    <w:link w:val="DiagramUnderrubrik"/>
    <w:uiPriority w:val="25"/>
    <w:rsid w:val="00767C48"/>
    <w:rPr>
      <w:rFonts w:ascii="TradeGothic" w:eastAsia="Times New Roman" w:hAnsi="TradeGothic" w:cs="Times New Roman"/>
      <w:b w:val="0"/>
      <w:i/>
      <w:color w:val="FFFFFF"/>
      <w:spacing w:val="2"/>
      <w:sz w:val="14"/>
      <w:szCs w:val="20"/>
      <w:shd w:val="solid" w:color="auto" w:fill="auto"/>
    </w:rPr>
  </w:style>
  <w:style w:type="character" w:customStyle="1" w:styleId="LagRubrik2Char">
    <w:name w:val="Lag Rubrik 2 Char"/>
    <w:basedOn w:val="RKbasChar"/>
    <w:link w:val="LagRubrik2"/>
    <w:uiPriority w:val="29"/>
    <w:rsid w:val="00DA1EA8"/>
    <w:rPr>
      <w:rFonts w:ascii="OrigGarmnd BT" w:eastAsia="Times New Roman" w:hAnsi="OrigGarmnd BT" w:cs="Times New Roman"/>
      <w:i/>
      <w:spacing w:val="-2"/>
      <w:kern w:val="16"/>
      <w:szCs w:val="20"/>
    </w:rPr>
  </w:style>
  <w:style w:type="character" w:customStyle="1" w:styleId="Rubrik2utannumreringChar">
    <w:name w:val="Rubrik 2 utan numrering Char"/>
    <w:basedOn w:val="Rubrik2Char"/>
    <w:link w:val="Rubrik2utannumrering"/>
    <w:uiPriority w:val="29"/>
    <w:rsid w:val="00767C48"/>
    <w:rPr>
      <w:rFonts w:ascii="TradeGothic" w:eastAsia="Times New Roman" w:hAnsi="TradeGothic" w:cs="Times New Roman"/>
      <w:b/>
      <w:kern w:val="24"/>
      <w:sz w:val="24"/>
      <w:szCs w:val="20"/>
    </w:rPr>
  </w:style>
  <w:style w:type="character" w:customStyle="1" w:styleId="Rubrik3utannumreringChar">
    <w:name w:val="Rubrik 3 utan numrering Char"/>
    <w:basedOn w:val="Rubrik3Char"/>
    <w:link w:val="Rubrik3utannumrering"/>
    <w:uiPriority w:val="29"/>
    <w:rsid w:val="00DA1EA8"/>
    <w:rPr>
      <w:rFonts w:ascii="TradeGothic" w:eastAsia="Times New Roman" w:hAnsi="TradeGothic" w:cs="Times New Roman"/>
      <w:b/>
      <w:szCs w:val="20"/>
    </w:rPr>
  </w:style>
  <w:style w:type="character" w:customStyle="1" w:styleId="Rubrik4utannumreringChar">
    <w:name w:val="Rubrik 4 utan numrering Char"/>
    <w:basedOn w:val="Rubrik4Char"/>
    <w:link w:val="Rubrik4utannumrering"/>
    <w:uiPriority w:val="29"/>
    <w:rsid w:val="00DA1EA8"/>
    <w:rPr>
      <w:rFonts w:ascii="TradeGothic" w:eastAsia="Times New Roman" w:hAnsi="TradeGothic" w:cs="Times New Roman"/>
      <w:b/>
      <w:sz w:val="20"/>
      <w:szCs w:val="20"/>
    </w:rPr>
  </w:style>
  <w:style w:type="character" w:customStyle="1" w:styleId="Rubrik5utannumreringChar">
    <w:name w:val="Rubrik 5 utan numrering Char"/>
    <w:basedOn w:val="BrdtextChar"/>
    <w:link w:val="Rubrik5utannumrering"/>
    <w:uiPriority w:val="29"/>
    <w:rsid w:val="00C91D59"/>
    <w:rPr>
      <w:rFonts w:ascii="OrigGarmnd BT" w:eastAsia="Times New Roman" w:hAnsi="OrigGarmnd BT" w:cs="Times New Roman"/>
      <w:i/>
      <w:spacing w:val="-4"/>
      <w:szCs w:val="20"/>
    </w:rPr>
  </w:style>
  <w:style w:type="character" w:customStyle="1" w:styleId="RubrikAnslagChar">
    <w:name w:val="Rubrik Anslag Char"/>
    <w:basedOn w:val="Rubrik2Char"/>
    <w:link w:val="RubrikAnslag"/>
    <w:uiPriority w:val="29"/>
    <w:rsid w:val="00767C48"/>
    <w:rPr>
      <w:rFonts w:ascii="TradeGothic" w:eastAsia="Times New Roman" w:hAnsi="TradeGothic" w:cs="Times New Roman"/>
      <w:b/>
      <w:bCs/>
      <w:kern w:val="24"/>
      <w:sz w:val="24"/>
      <w:szCs w:val="20"/>
    </w:rPr>
  </w:style>
  <w:style w:type="character" w:customStyle="1" w:styleId="RubrikOmrdeChar">
    <w:name w:val="Rubrik Område Char"/>
    <w:basedOn w:val="Rubrik2utannumreringChar"/>
    <w:link w:val="RubrikOmrde"/>
    <w:uiPriority w:val="29"/>
    <w:rsid w:val="00DE235D"/>
    <w:rPr>
      <w:rFonts w:ascii="TradeGothic" w:eastAsia="Times New Roman" w:hAnsi="TradeGothic" w:cs="Times New Roman"/>
      <w:b w:val="0"/>
      <w:kern w:val="24"/>
      <w:sz w:val="24"/>
      <w:szCs w:val="20"/>
    </w:rPr>
  </w:style>
  <w:style w:type="character" w:customStyle="1" w:styleId="RubrikRutaChar">
    <w:name w:val="Rubrik Ruta Char"/>
    <w:basedOn w:val="Rubrik3utannumreringChar"/>
    <w:link w:val="RubrikRuta"/>
    <w:uiPriority w:val="29"/>
    <w:rsid w:val="00767C48"/>
    <w:rPr>
      <w:rFonts w:ascii="TradeGothic" w:eastAsia="Times New Roman" w:hAnsi="TradeGothic" w:cs="Times New Roman"/>
      <w:b/>
      <w:szCs w:val="20"/>
    </w:rPr>
  </w:style>
  <w:style w:type="character" w:customStyle="1" w:styleId="TabellAnslagChar">
    <w:name w:val="Tabell Anslag Char"/>
    <w:basedOn w:val="TabellChar"/>
    <w:link w:val="TabellAnslag"/>
    <w:uiPriority w:val="59"/>
    <w:rsid w:val="00767C48"/>
    <w:rPr>
      <w:rFonts w:ascii="TradeGothic CondEighteen" w:eastAsia="Times New Roman" w:hAnsi="TradeGothic CondEighteen" w:cs="Times New Roman"/>
      <w:spacing w:val="8"/>
      <w:sz w:val="18"/>
      <w:szCs w:val="20"/>
    </w:rPr>
  </w:style>
  <w:style w:type="character" w:customStyle="1" w:styleId="TabellAnslagHuvudChar">
    <w:name w:val="Tabell Anslag Huvud Char"/>
    <w:basedOn w:val="TabellAnslagChar"/>
    <w:link w:val="TabellAnslagHuvud"/>
    <w:uiPriority w:val="59"/>
    <w:semiHidden/>
    <w:rsid w:val="00767C48"/>
    <w:rPr>
      <w:rFonts w:ascii="TradeGothic CondEighteen" w:eastAsia="Times New Roman" w:hAnsi="TradeGothic CondEighteen" w:cs="Times New Roman"/>
      <w:caps/>
      <w:spacing w:val="8"/>
      <w:sz w:val="18"/>
      <w:szCs w:val="20"/>
    </w:rPr>
  </w:style>
  <w:style w:type="character" w:customStyle="1" w:styleId="TabellAnslagSummaChar">
    <w:name w:val="Tabell Anslag Summa Char"/>
    <w:basedOn w:val="TabellAnslagChar"/>
    <w:link w:val="TabellAnslagSumma"/>
    <w:uiPriority w:val="59"/>
    <w:rsid w:val="00767C48"/>
    <w:rPr>
      <w:rFonts w:ascii="TradeGothic CondEighteen" w:eastAsia="Times New Roman" w:hAnsi="TradeGothic CondEighteen" w:cs="Times New Roman"/>
      <w:b/>
      <w:spacing w:val="8"/>
      <w:sz w:val="18"/>
      <w:szCs w:val="20"/>
    </w:rPr>
  </w:style>
  <w:style w:type="character" w:customStyle="1" w:styleId="TabellFotnotChar">
    <w:name w:val="Tabell Fotnot Char"/>
    <w:basedOn w:val="TabellChar"/>
    <w:link w:val="TabellFotnot"/>
    <w:rsid w:val="00767C48"/>
    <w:rPr>
      <w:rFonts w:ascii="TradeGothic CondEighteen" w:eastAsia="Times New Roman" w:hAnsi="TradeGothic CondEighteen" w:cs="Times New Roman"/>
      <w:spacing w:val="4"/>
      <w:sz w:val="14"/>
      <w:szCs w:val="20"/>
    </w:rPr>
  </w:style>
  <w:style w:type="character" w:customStyle="1" w:styleId="TabellHuvudChar">
    <w:name w:val="Tabell Huvud Char"/>
    <w:basedOn w:val="TabellChar"/>
    <w:link w:val="TabellHuvud"/>
    <w:rsid w:val="00DA1EA8"/>
    <w:rPr>
      <w:rFonts w:ascii="TradeGothic CondEighteen" w:eastAsia="Times New Roman" w:hAnsi="TradeGothic CondEighteen" w:cs="Times New Roman"/>
      <w:spacing w:val="4"/>
      <w:sz w:val="14"/>
      <w:szCs w:val="20"/>
    </w:rPr>
  </w:style>
  <w:style w:type="character" w:customStyle="1" w:styleId="TabellRaderChar">
    <w:name w:val="Tabell Rader Char"/>
    <w:basedOn w:val="TabellChar"/>
    <w:link w:val="TabellRader"/>
    <w:rsid w:val="00DA1EA8"/>
    <w:rPr>
      <w:rFonts w:ascii="TradeGothic CondEighteen" w:eastAsia="Times New Roman" w:hAnsi="TradeGothic CondEighteen" w:cs="Times New Roman"/>
      <w:spacing w:val="4"/>
      <w:sz w:val="16"/>
      <w:szCs w:val="20"/>
    </w:rPr>
  </w:style>
  <w:style w:type="character" w:customStyle="1" w:styleId="TabellSlutsummaChar">
    <w:name w:val="Tabell Slutsumma Char"/>
    <w:basedOn w:val="TabellRaderChar"/>
    <w:link w:val="TabellSlutsumma"/>
    <w:rsid w:val="00DA1EA8"/>
    <w:rPr>
      <w:rFonts w:ascii="TradeGothic CondEighteen" w:eastAsia="Times New Roman" w:hAnsi="TradeGothic CondEighteen" w:cs="Times New Roman"/>
      <w:b/>
      <w:spacing w:val="4"/>
      <w:sz w:val="16"/>
      <w:szCs w:val="20"/>
    </w:rPr>
  </w:style>
  <w:style w:type="character" w:customStyle="1" w:styleId="TabellSummaChar">
    <w:name w:val="Tabell Summa Char"/>
    <w:basedOn w:val="RKbasChar"/>
    <w:link w:val="TabellSumma"/>
    <w:uiPriority w:val="59"/>
    <w:rsid w:val="00767C48"/>
    <w:rPr>
      <w:rFonts w:ascii="TradeGothic CondEighteen" w:eastAsia="Times New Roman" w:hAnsi="TradeGothic CondEighteen" w:cs="Times New Roman"/>
      <w:i/>
      <w:spacing w:val="8"/>
      <w:sz w:val="16"/>
      <w:szCs w:val="20"/>
    </w:rPr>
  </w:style>
  <w:style w:type="character" w:customStyle="1" w:styleId="TabellSummaTextChar">
    <w:name w:val="Tabell SummaText Char"/>
    <w:basedOn w:val="TabellSlutsummaChar"/>
    <w:link w:val="TabellSummaText"/>
    <w:uiPriority w:val="59"/>
    <w:rsid w:val="00DA1EA8"/>
    <w:rPr>
      <w:rFonts w:ascii="TradeGothic CondEighteen" w:eastAsia="Times New Roman" w:hAnsi="TradeGothic CondEighteen" w:cs="Times New Roman"/>
      <w:b/>
      <w:spacing w:val="4"/>
      <w:sz w:val="16"/>
      <w:szCs w:val="20"/>
    </w:rPr>
  </w:style>
  <w:style w:type="character" w:customStyle="1" w:styleId="NumreradlistaChar">
    <w:name w:val="Numrerad lista Char"/>
    <w:basedOn w:val="BrdtextChar"/>
    <w:link w:val="Numreradlista"/>
    <w:uiPriority w:val="41"/>
    <w:rsid w:val="008D2FD2"/>
    <w:rPr>
      <w:rFonts w:ascii="OrigGarmnd BT" w:eastAsia="Times New Roman" w:hAnsi="OrigGarmnd BT" w:cs="Times New Roman"/>
      <w:spacing w:val="-4"/>
      <w:szCs w:val="20"/>
    </w:rPr>
  </w:style>
  <w:style w:type="character" w:customStyle="1" w:styleId="StrecklistaChar">
    <w:name w:val="Strecklista Char"/>
    <w:basedOn w:val="BrdtextChar"/>
    <w:link w:val="Strecklista"/>
    <w:uiPriority w:val="40"/>
    <w:rsid w:val="008D2FD2"/>
    <w:rPr>
      <w:rFonts w:ascii="OrigGarmnd BT" w:eastAsia="Times New Roman" w:hAnsi="OrigGarmnd BT" w:cs="Times New Roman"/>
      <w:spacing w:val="-4"/>
      <w:szCs w:val="20"/>
    </w:rPr>
  </w:style>
  <w:style w:type="paragraph" w:customStyle="1" w:styleId="Rubrikprotokollsutdrag">
    <w:name w:val="Rubrik protokollsutdrag"/>
    <w:basedOn w:val="Brdtext"/>
    <w:next w:val="Brdtext"/>
    <w:link w:val="RubrikprotokollsutdragChar"/>
    <w:uiPriority w:val="29"/>
    <w:semiHidden/>
    <w:rsid w:val="006A3835"/>
    <w:pPr>
      <w:keepNext/>
      <w:suppressAutoHyphens/>
      <w:spacing w:before="960" w:line="240" w:lineRule="auto"/>
      <w:ind w:left="1701" w:right="1474"/>
      <w:jc w:val="center"/>
    </w:pPr>
    <w:rPr>
      <w:rFonts w:ascii="TradeGothic" w:hAnsi="TradeGothic"/>
      <w:sz w:val="28"/>
    </w:rPr>
  </w:style>
  <w:style w:type="character" w:customStyle="1" w:styleId="RubrikprotokollsutdragChar">
    <w:name w:val="Rubrik protokollsutdrag Char"/>
    <w:basedOn w:val="BrdtextChar"/>
    <w:link w:val="Rubrikprotokollsutdrag"/>
    <w:uiPriority w:val="29"/>
    <w:semiHidden/>
    <w:rsid w:val="00DA1EA8"/>
    <w:rPr>
      <w:rFonts w:ascii="TradeGothic" w:eastAsia="Times New Roman" w:hAnsi="TradeGothic" w:cs="Times New Roman"/>
      <w:spacing w:val="-4"/>
      <w:sz w:val="28"/>
      <w:szCs w:val="20"/>
    </w:rPr>
  </w:style>
  <w:style w:type="character" w:customStyle="1" w:styleId="Innehll1Char">
    <w:name w:val="Innehåll 1 Char"/>
    <w:basedOn w:val="RKbasChar"/>
    <w:link w:val="Innehll1"/>
    <w:uiPriority w:val="39"/>
    <w:semiHidden/>
    <w:rsid w:val="00BC4B19"/>
    <w:rPr>
      <w:rFonts w:ascii="OrigGarmnd BT" w:eastAsia="Times New Roman" w:hAnsi="OrigGarmnd BT" w:cs="Times New Roman"/>
      <w:noProof/>
      <w:kern w:val="1"/>
      <w:szCs w:val="20"/>
    </w:rPr>
  </w:style>
  <w:style w:type="character" w:customStyle="1" w:styleId="Innehll2Char">
    <w:name w:val="Innehåll 2 Char"/>
    <w:basedOn w:val="RKbasChar"/>
    <w:link w:val="Innehll2"/>
    <w:uiPriority w:val="39"/>
    <w:semiHidden/>
    <w:rsid w:val="001D73D1"/>
    <w:rPr>
      <w:rFonts w:ascii="OrigGarmnd BT" w:eastAsia="Times New Roman" w:hAnsi="OrigGarmnd BT" w:cs="Times New Roman"/>
      <w:noProof/>
      <w:szCs w:val="20"/>
    </w:rPr>
  </w:style>
  <w:style w:type="character" w:customStyle="1" w:styleId="Innehll3Char">
    <w:name w:val="Innehåll 3 Char"/>
    <w:basedOn w:val="RKbasChar"/>
    <w:link w:val="Innehll3"/>
    <w:uiPriority w:val="39"/>
    <w:semiHidden/>
    <w:rsid w:val="00FB605D"/>
    <w:rPr>
      <w:rFonts w:ascii="OrigGarmnd BT" w:eastAsia="Times New Roman" w:hAnsi="OrigGarmnd BT" w:cs="Times New Roman"/>
      <w:noProof/>
      <w:szCs w:val="20"/>
    </w:rPr>
  </w:style>
  <w:style w:type="character" w:customStyle="1" w:styleId="Innehll5Char">
    <w:name w:val="Innehåll 5 Char"/>
    <w:basedOn w:val="Innehll2Char"/>
    <w:link w:val="Innehll5"/>
    <w:uiPriority w:val="89"/>
    <w:semiHidden/>
    <w:rsid w:val="00767C48"/>
    <w:rPr>
      <w:rFonts w:ascii="OrigGarmnd BT" w:eastAsia="Times New Roman" w:hAnsi="OrigGarmnd BT" w:cs="Times New Roman"/>
      <w:i/>
      <w:noProof/>
      <w:sz w:val="26"/>
      <w:szCs w:val="20"/>
    </w:rPr>
  </w:style>
  <w:style w:type="paragraph" w:customStyle="1" w:styleId="Slutstreck">
    <w:name w:val="Slutstreck"/>
    <w:basedOn w:val="Brdtext"/>
    <w:next w:val="Brdtextmedindrag"/>
    <w:link w:val="SlutstreckChar"/>
    <w:uiPriority w:val="40"/>
    <w:rsid w:val="00C84115"/>
    <w:pPr>
      <w:spacing w:after="120"/>
    </w:pPr>
    <w:rPr>
      <w:u w:val="single"/>
    </w:rPr>
  </w:style>
  <w:style w:type="character" w:customStyle="1" w:styleId="SlutstreckChar">
    <w:name w:val="Slutstreck Char"/>
    <w:basedOn w:val="BrdtextChar"/>
    <w:link w:val="Slutstreck"/>
    <w:uiPriority w:val="40"/>
    <w:rsid w:val="00767C48"/>
    <w:rPr>
      <w:rFonts w:ascii="OrigGarmnd BT" w:eastAsia="Times New Roman" w:hAnsi="OrigGarmnd BT" w:cs="Times New Roman"/>
      <w:spacing w:val="-4"/>
      <w:szCs w:val="20"/>
      <w:u w:val="single"/>
    </w:rPr>
  </w:style>
  <w:style w:type="character" w:customStyle="1" w:styleId="Innehll4Char">
    <w:name w:val="Innehåll 4 Char"/>
    <w:basedOn w:val="RKbasChar"/>
    <w:link w:val="Innehll4"/>
    <w:uiPriority w:val="39"/>
    <w:semiHidden/>
    <w:rsid w:val="00BC4B19"/>
    <w:rPr>
      <w:rFonts w:ascii="OrigGarmnd BT" w:eastAsia="Times New Roman" w:hAnsi="OrigGarmnd BT" w:cs="Times New Roman"/>
      <w:noProof/>
      <w:kern w:val="22"/>
      <w:szCs w:val="20"/>
    </w:rPr>
  </w:style>
  <w:style w:type="paragraph" w:customStyle="1" w:styleId="Rubrik6utannumrering">
    <w:name w:val="Rubrik 6 utan numrering"/>
    <w:basedOn w:val="Brdtext"/>
    <w:next w:val="Brdtext"/>
    <w:link w:val="Rubrik6utannumreringChar"/>
    <w:uiPriority w:val="29"/>
    <w:semiHidden/>
    <w:qFormat/>
    <w:rsid w:val="00DC01D5"/>
    <w:pPr>
      <w:keepNext/>
      <w:spacing w:before="240"/>
      <w:jc w:val="left"/>
    </w:pPr>
    <w:rPr>
      <w:i/>
    </w:rPr>
  </w:style>
  <w:style w:type="character" w:customStyle="1" w:styleId="Rubrik6utannumreringChar">
    <w:name w:val="Rubrik 6 utan numrering Char"/>
    <w:basedOn w:val="BrdtextChar"/>
    <w:link w:val="Rubrik6utannumrering"/>
    <w:uiPriority w:val="29"/>
    <w:semiHidden/>
    <w:rsid w:val="005C7785"/>
    <w:rPr>
      <w:rFonts w:ascii="OrigGarmnd BT" w:eastAsia="Times New Roman" w:hAnsi="OrigGarmnd BT" w:cs="Times New Roman"/>
      <w:i/>
      <w:spacing w:val="-4"/>
      <w:szCs w:val="20"/>
    </w:rPr>
  </w:style>
  <w:style w:type="paragraph" w:customStyle="1" w:styleId="DiagramFotnot">
    <w:name w:val="Diagram Fotnot"/>
    <w:basedOn w:val="Brdtext"/>
    <w:next w:val="Brdtext"/>
    <w:link w:val="DiagramFotnotChar"/>
    <w:uiPriority w:val="23"/>
    <w:rsid w:val="00C405CB"/>
    <w:pPr>
      <w:keepNext/>
      <w:keepLines/>
      <w:spacing w:line="240" w:lineRule="auto"/>
      <w:ind w:left="153"/>
      <w:jc w:val="left"/>
    </w:pPr>
    <w:rPr>
      <w:rFonts w:ascii="TradeGothic CondEighteen" w:hAnsi="TradeGothic CondEighteen"/>
      <w:spacing w:val="0"/>
      <w:sz w:val="14"/>
    </w:rPr>
  </w:style>
  <w:style w:type="character" w:customStyle="1" w:styleId="DiagramFotnotChar">
    <w:name w:val="Diagram Fotnot Char"/>
    <w:basedOn w:val="BrdtextChar"/>
    <w:link w:val="DiagramFotnot"/>
    <w:uiPriority w:val="23"/>
    <w:rsid w:val="00767C48"/>
    <w:rPr>
      <w:rFonts w:ascii="TradeGothic CondEighteen" w:eastAsia="Times New Roman" w:hAnsi="TradeGothic CondEighteen" w:cs="Times New Roman"/>
      <w:spacing w:val="-4"/>
      <w:sz w:val="14"/>
      <w:szCs w:val="20"/>
    </w:rPr>
  </w:style>
  <w:style w:type="paragraph" w:styleId="Slutnotstext">
    <w:name w:val="endnote text"/>
    <w:basedOn w:val="Normal"/>
    <w:link w:val="SlutnotstextChar"/>
    <w:uiPriority w:val="99"/>
    <w:semiHidden/>
    <w:unhideWhenUsed/>
    <w:rsid w:val="000F1D0E"/>
    <w:pPr>
      <w:spacing w:line="240" w:lineRule="auto"/>
    </w:pPr>
    <w:rPr>
      <w:sz w:val="20"/>
      <w:szCs w:val="20"/>
    </w:rPr>
  </w:style>
  <w:style w:type="character" w:customStyle="1" w:styleId="SlutnotstextChar">
    <w:name w:val="Slutnotstext Char"/>
    <w:basedOn w:val="Standardstycketeckensnitt"/>
    <w:link w:val="Slutnotstext"/>
    <w:uiPriority w:val="99"/>
    <w:semiHidden/>
    <w:rsid w:val="000F1D0E"/>
    <w:rPr>
      <w:sz w:val="20"/>
      <w:szCs w:val="20"/>
    </w:rPr>
  </w:style>
  <w:style w:type="character" w:styleId="Slutnotsreferens">
    <w:name w:val="endnote reference"/>
    <w:basedOn w:val="Standardstycketeckensnitt"/>
    <w:uiPriority w:val="99"/>
    <w:semiHidden/>
    <w:unhideWhenUsed/>
    <w:rsid w:val="000F1D0E"/>
    <w:rPr>
      <w:vertAlign w:val="superscript"/>
    </w:rPr>
  </w:style>
  <w:style w:type="character" w:styleId="Hyperlnk">
    <w:name w:val="Hyperlink"/>
    <w:basedOn w:val="Standardstycketeckensnitt"/>
    <w:uiPriority w:val="99"/>
    <w:rsid w:val="00B32B2F"/>
    <w:rPr>
      <w:color w:val="5F5F5F" w:themeColor="hyperlink"/>
      <w:u w:val="single"/>
    </w:rPr>
  </w:style>
  <w:style w:type="paragraph" w:customStyle="1" w:styleId="Bilagarubrik1utannumrering">
    <w:name w:val="Bilaga rubrik1 utan numrering"/>
    <w:basedOn w:val="Brdtext"/>
    <w:next w:val="Brdtext"/>
    <w:link w:val="Bilagarubrik1utannumreringChar"/>
    <w:uiPriority w:val="19"/>
    <w:semiHidden/>
    <w:qFormat/>
    <w:rsid w:val="00B722DB"/>
    <w:pPr>
      <w:keepNext/>
      <w:keepLines/>
      <w:tabs>
        <w:tab w:val="left" w:pos="851"/>
      </w:tabs>
      <w:suppressAutoHyphens/>
      <w:spacing w:before="960" w:after="240"/>
      <w:jc w:val="left"/>
    </w:pPr>
    <w:rPr>
      <w:rFonts w:ascii="TradeGothic" w:hAnsi="TradeGothic"/>
      <w:b/>
      <w:sz w:val="24"/>
    </w:rPr>
  </w:style>
  <w:style w:type="character" w:customStyle="1" w:styleId="Bilagarubrik1utannumreringChar">
    <w:name w:val="Bilaga rubrik1 utan numrering Char"/>
    <w:basedOn w:val="BrdtextChar"/>
    <w:link w:val="Bilagarubrik1utannumrering"/>
    <w:uiPriority w:val="19"/>
    <w:semiHidden/>
    <w:rsid w:val="00B722DB"/>
    <w:rPr>
      <w:rFonts w:ascii="TradeGothic" w:eastAsia="Times New Roman" w:hAnsi="TradeGothic" w:cs="Times New Roman"/>
      <w:b/>
      <w:spacing w:val="-4"/>
      <w:sz w:val="24"/>
      <w:szCs w:val="20"/>
    </w:rPr>
  </w:style>
  <w:style w:type="paragraph" w:customStyle="1" w:styleId="Bilagarubrik3utannumrering">
    <w:name w:val="Bilaga rubrik3 utan numrering"/>
    <w:basedOn w:val="Brdtext"/>
    <w:next w:val="Brdtext"/>
    <w:link w:val="Bilagarubrik3utannumreringChar"/>
    <w:uiPriority w:val="20"/>
    <w:semiHidden/>
    <w:rsid w:val="00E71EE3"/>
    <w:pPr>
      <w:keepNext/>
      <w:keepLines/>
      <w:tabs>
        <w:tab w:val="left" w:pos="851"/>
      </w:tabs>
      <w:suppressAutoHyphens/>
      <w:spacing w:before="480" w:after="240"/>
      <w:jc w:val="left"/>
    </w:pPr>
    <w:rPr>
      <w:rFonts w:ascii="TradeGothic" w:hAnsi="TradeGothic"/>
      <w:b/>
      <w:sz w:val="20"/>
    </w:rPr>
  </w:style>
  <w:style w:type="character" w:customStyle="1" w:styleId="Bilagarubrik3utannumreringChar">
    <w:name w:val="Bilaga rubrik3 utan numrering Char"/>
    <w:basedOn w:val="Standardstycketeckensnitt"/>
    <w:link w:val="Bilagarubrik3utannumrering"/>
    <w:uiPriority w:val="20"/>
    <w:semiHidden/>
    <w:rsid w:val="00935656"/>
    <w:rPr>
      <w:rFonts w:ascii="TradeGothic" w:eastAsia="Times New Roman" w:hAnsi="TradeGothic" w:cs="Times New Roman"/>
      <w:b/>
      <w:spacing w:val="-4"/>
      <w:sz w:val="20"/>
      <w:szCs w:val="20"/>
    </w:rPr>
  </w:style>
  <w:style w:type="numbering" w:customStyle="1" w:styleId="RKbilagarubrik1-5">
    <w:name w:val="RK bilaga rubrik 1-5"/>
    <w:uiPriority w:val="99"/>
    <w:semiHidden/>
    <w:rsid w:val="00760330"/>
    <w:pPr>
      <w:numPr>
        <w:numId w:val="4"/>
      </w:numPr>
    </w:pPr>
  </w:style>
  <w:style w:type="character" w:customStyle="1" w:styleId="Rubrik7Char">
    <w:name w:val="Rubrik 7 Char"/>
    <w:basedOn w:val="Standardstycketeckensnitt"/>
    <w:link w:val="Rubrik7"/>
    <w:uiPriority w:val="29"/>
    <w:semiHidden/>
    <w:rsid w:val="00B935D4"/>
    <w:rPr>
      <w:rFonts w:ascii="TradeGothic" w:eastAsia="Times New Roman" w:hAnsi="TradeGothic" w:cs="Times New Roman"/>
      <w:b/>
      <w:kern w:val="24"/>
      <w:sz w:val="24"/>
      <w:szCs w:val="20"/>
    </w:rPr>
  </w:style>
  <w:style w:type="character" w:customStyle="1" w:styleId="Rubrik8Char">
    <w:name w:val="Rubrik 8 Char"/>
    <w:basedOn w:val="Standardstycketeckensnitt"/>
    <w:link w:val="Rubrik8"/>
    <w:uiPriority w:val="29"/>
    <w:semiHidden/>
    <w:rsid w:val="00B935D4"/>
    <w:rPr>
      <w:rFonts w:ascii="TradeGothic" w:eastAsia="Times New Roman" w:hAnsi="TradeGothic" w:cs="Times New Roman"/>
      <w:b/>
      <w:szCs w:val="20"/>
    </w:rPr>
  </w:style>
  <w:style w:type="character" w:customStyle="1" w:styleId="Rubrik9Char">
    <w:name w:val="Rubrik 9 Char"/>
    <w:basedOn w:val="Standardstycketeckensnitt"/>
    <w:link w:val="Rubrik9"/>
    <w:uiPriority w:val="29"/>
    <w:semiHidden/>
    <w:rsid w:val="00B935D4"/>
    <w:rPr>
      <w:rFonts w:ascii="TradeGothic" w:eastAsia="Times New Roman" w:hAnsi="TradeGothic" w:cs="Times New Roman"/>
      <w:szCs w:val="20"/>
    </w:rPr>
  </w:style>
  <w:style w:type="character" w:customStyle="1" w:styleId="Rubrik6Char">
    <w:name w:val="Rubrik 6 Char"/>
    <w:basedOn w:val="Standardstycketeckensnitt"/>
    <w:link w:val="Rubrik6"/>
    <w:uiPriority w:val="29"/>
    <w:semiHidden/>
    <w:rsid w:val="005638BF"/>
    <w:rPr>
      <w:rFonts w:ascii="OrigGarmnd BT" w:eastAsia="Times New Roman" w:hAnsi="OrigGarmnd BT" w:cs="Times New Roman"/>
      <w:i/>
      <w:spacing w:val="-4"/>
      <w:szCs w:val="20"/>
    </w:rPr>
  </w:style>
  <w:style w:type="character" w:customStyle="1" w:styleId="Innehll6Char">
    <w:name w:val="Innehåll 6 Char"/>
    <w:basedOn w:val="Innehll2Char"/>
    <w:link w:val="Innehll6"/>
    <w:uiPriority w:val="89"/>
    <w:semiHidden/>
    <w:rsid w:val="00427348"/>
    <w:rPr>
      <w:rFonts w:ascii="TradeGothic" w:eastAsia="Times New Roman" w:hAnsi="TradeGothic" w:cs="Times New Roman"/>
      <w:noProof/>
      <w:sz w:val="24"/>
      <w:szCs w:val="20"/>
    </w:rPr>
  </w:style>
  <w:style w:type="paragraph" w:styleId="Innehll6">
    <w:name w:val="toc 6"/>
    <w:basedOn w:val="Innehll2"/>
    <w:next w:val="RKbas"/>
    <w:link w:val="Innehll6Char"/>
    <w:autoRedefine/>
    <w:uiPriority w:val="39"/>
    <w:rsid w:val="00427348"/>
    <w:pPr>
      <w:tabs>
        <w:tab w:val="left" w:pos="851"/>
      </w:tabs>
      <w:spacing w:before="80"/>
      <w:ind w:left="1418" w:firstLine="0"/>
    </w:pPr>
    <w:rPr>
      <w:rFonts w:ascii="TradeGothic" w:hAnsi="TradeGothic"/>
      <w:sz w:val="24"/>
    </w:rPr>
  </w:style>
  <w:style w:type="table" w:customStyle="1" w:styleId="RKEgentabell">
    <w:name w:val="RK Egen tabell"/>
    <w:basedOn w:val="Normaltabell"/>
    <w:uiPriority w:val="99"/>
    <w:semiHidden/>
    <w:rsid w:val="00D05394"/>
    <w:pPr>
      <w:spacing w:line="240" w:lineRule="auto"/>
      <w:jc w:val="right"/>
    </w:pPr>
    <w:rPr>
      <w:rFonts w:ascii="TradeGothic CondEighteen" w:hAnsi="TradeGothic CondEighteen"/>
      <w:sz w:val="16"/>
    </w:rPr>
    <w:tblPr>
      <w:tblInd w:w="85" w:type="dxa"/>
      <w:tblBorders>
        <w:bottom w:val="single" w:sz="6" w:space="0" w:color="auto"/>
        <w:insideH w:val="single" w:sz="6" w:space="0" w:color="auto"/>
      </w:tblBorders>
    </w:tblPr>
    <w:tblStylePr w:type="firstRow">
      <w:pPr>
        <w:keepNext w:val="0"/>
        <w:keepLines w:val="0"/>
        <w:pageBreakBefore w:val="0"/>
        <w:widowControl/>
        <w:suppressLineNumbers w:val="0"/>
        <w:suppressAutoHyphens w:val="0"/>
        <w:wordWrap/>
        <w:spacing w:beforeLines="0" w:before="0" w:beforeAutospacing="0" w:afterLines="0" w:after="0" w:afterAutospacing="0" w:line="160" w:lineRule="exact"/>
        <w:ind w:leftChars="0" w:left="0" w:rightChars="0" w:right="0" w:firstLineChars="0" w:firstLine="0"/>
        <w:contextualSpacing w:val="0"/>
        <w:mirrorIndents w:val="0"/>
        <w:jc w:val="right"/>
      </w:pPr>
      <w:rPr>
        <w:rFonts w:ascii="TradeGothic CondEighteen" w:hAnsi="TradeGothic CondEighteen"/>
        <w:b w:val="0"/>
        <w:i w:val="0"/>
        <w:caps w:val="0"/>
        <w:smallCaps w:val="0"/>
        <w:strike w:val="0"/>
        <w:dstrike w:val="0"/>
        <w:vanish w:val="0"/>
        <w:spacing w:val="4"/>
        <w:w w:val="100"/>
        <w:kern w:val="0"/>
        <w:position w:val="0"/>
        <w:sz w:val="14"/>
        <w:vertAlign w:val="baseline"/>
        <w14:ligatures w14:val="none"/>
        <w14:numForm w14:val="default"/>
        <w14:numSpacing w14:val="default"/>
        <w14:stylisticSets/>
        <w14:cntxtAlts w14:val="0"/>
      </w:rPr>
      <w:tblPr/>
      <w:tcPr>
        <w:tcBorders>
          <w:top w:val="nil"/>
          <w:left w:val="nil"/>
          <w:bottom w:val="single" w:sz="18" w:space="0" w:color="auto"/>
          <w:right w:val="nil"/>
          <w:insideH w:val="nil"/>
          <w:insideV w:val="nil"/>
          <w:tl2br w:val="nil"/>
          <w:tr2bl w:val="nil"/>
        </w:tcBorders>
      </w:tcPr>
    </w:tblStylePr>
    <w:tblStylePr w:type="lastRow">
      <w:rPr>
        <w:rFonts w:ascii="TradeGothic CondEighteen" w:hAnsi="TradeGothic CondEighteen"/>
        <w:b/>
        <w:sz w:val="16"/>
      </w:rPr>
      <w:tblPr/>
      <w:tcPr>
        <w:tcBorders>
          <w:top w:val="single" w:sz="12" w:space="0" w:color="auto"/>
          <w:left w:val="nil"/>
          <w:bottom w:val="single" w:sz="18" w:space="0" w:color="auto"/>
          <w:right w:val="nil"/>
          <w:insideH w:val="nil"/>
          <w:insideV w:val="nil"/>
          <w:tl2br w:val="nil"/>
          <w:tr2bl w:val="nil"/>
        </w:tcBorders>
      </w:tcPr>
    </w:tblStylePr>
  </w:style>
  <w:style w:type="table" w:styleId="Tabellrutnt">
    <w:name w:val="Table Grid"/>
    <w:basedOn w:val="Normaltabell"/>
    <w:uiPriority w:val="59"/>
    <w:semiHidden/>
    <w:rsid w:val="00FC338C"/>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Rubrikbokstav3">
    <w:name w:val="Rubrik bokstav 3"/>
    <w:basedOn w:val="Rubrik3utannumrering"/>
    <w:next w:val="Brdtext"/>
    <w:link w:val="Rubrikbokstav3Char"/>
    <w:semiHidden/>
    <w:rsid w:val="00C25C5C"/>
    <w:pPr>
      <w:numPr>
        <w:numId w:val="14"/>
      </w:numPr>
      <w:tabs>
        <w:tab w:val="left" w:pos="567"/>
      </w:tabs>
    </w:pPr>
  </w:style>
  <w:style w:type="paragraph" w:customStyle="1" w:styleId="Rubrikbokstav4">
    <w:name w:val="Rubrik bokstav 4"/>
    <w:basedOn w:val="Rubrik4utannumrering"/>
    <w:next w:val="Brdtext"/>
    <w:link w:val="Rubrikbokstav4Char"/>
    <w:semiHidden/>
    <w:rsid w:val="00C25C5C"/>
    <w:pPr>
      <w:numPr>
        <w:ilvl w:val="1"/>
        <w:numId w:val="14"/>
      </w:numPr>
      <w:tabs>
        <w:tab w:val="left" w:pos="851"/>
      </w:tabs>
    </w:pPr>
  </w:style>
  <w:style w:type="character" w:customStyle="1" w:styleId="Rubrikbokstav3Char">
    <w:name w:val="Rubrik bokstav 3 Char"/>
    <w:basedOn w:val="Rubrik3utannumreringChar"/>
    <w:link w:val="Rubrikbokstav3"/>
    <w:semiHidden/>
    <w:rsid w:val="00C25C5C"/>
    <w:rPr>
      <w:rFonts w:ascii="TradeGothic" w:eastAsia="Times New Roman" w:hAnsi="TradeGothic" w:cs="Times New Roman"/>
      <w:b/>
      <w:szCs w:val="20"/>
    </w:rPr>
  </w:style>
  <w:style w:type="numbering" w:customStyle="1" w:styleId="RKrubrikbokstav3-4">
    <w:name w:val="RK rubrik bokstav 3-4"/>
    <w:uiPriority w:val="99"/>
    <w:semiHidden/>
    <w:rsid w:val="00C25C5C"/>
    <w:pPr>
      <w:numPr>
        <w:numId w:val="7"/>
      </w:numPr>
    </w:pPr>
  </w:style>
  <w:style w:type="character" w:customStyle="1" w:styleId="Rubrikbokstav4Char">
    <w:name w:val="Rubrik bokstav 4 Char"/>
    <w:basedOn w:val="Rubrik4utannumreringChar"/>
    <w:link w:val="Rubrikbokstav4"/>
    <w:semiHidden/>
    <w:rsid w:val="00C25C5C"/>
    <w:rPr>
      <w:rFonts w:ascii="TradeGothic" w:eastAsia="Times New Roman" w:hAnsi="TradeGothic" w:cs="Times New Roman"/>
      <w:b/>
      <w:sz w:val="20"/>
      <w:szCs w:val="20"/>
    </w:rPr>
  </w:style>
  <w:style w:type="paragraph" w:customStyle="1" w:styleId="FigurRubrik">
    <w:name w:val="Figur Rubrik"/>
    <w:basedOn w:val="RKbas"/>
    <w:next w:val="Brdtext"/>
    <w:link w:val="FigurRubrikChar"/>
    <w:semiHidden/>
    <w:rsid w:val="002C4725"/>
    <w:pPr>
      <w:keepNext/>
      <w:keepLines/>
      <w:shd w:val="solid" w:color="auto" w:fill="auto"/>
      <w:tabs>
        <w:tab w:val="left" w:pos="720"/>
        <w:tab w:val="left" w:pos="822"/>
        <w:tab w:val="left" w:pos="924"/>
        <w:tab w:val="left" w:pos="1038"/>
      </w:tabs>
      <w:spacing w:after="40" w:line="200" w:lineRule="exact"/>
      <w:jc w:val="left"/>
    </w:pPr>
    <w:rPr>
      <w:rFonts w:ascii="TradeGothic" w:hAnsi="TradeGothic"/>
      <w:b/>
      <w:spacing w:val="2"/>
      <w:sz w:val="16"/>
    </w:rPr>
  </w:style>
  <w:style w:type="character" w:customStyle="1" w:styleId="FigurRubrikChar">
    <w:name w:val="Figur Rubrik Char"/>
    <w:basedOn w:val="RKbasChar"/>
    <w:link w:val="FigurRubrik"/>
    <w:semiHidden/>
    <w:rsid w:val="002C4725"/>
    <w:rPr>
      <w:rFonts w:ascii="TradeGothic" w:hAnsi="TradeGothic"/>
      <w:b/>
      <w:spacing w:val="2"/>
      <w:sz w:val="16"/>
      <w:shd w:val="solid" w:color="auto" w:fill="auto"/>
    </w:rPr>
  </w:style>
  <w:style w:type="paragraph" w:customStyle="1" w:styleId="Brdtextefternumreradlista">
    <w:name w:val="Brödtext efter numrerad lista"/>
    <w:basedOn w:val="Brdtext"/>
    <w:next w:val="Brdtextmedindrag"/>
    <w:link w:val="BrdtextefternumreradlistaChar"/>
    <w:rsid w:val="008D2FD2"/>
    <w:pPr>
      <w:numPr>
        <w:numId w:val="12"/>
      </w:numPr>
      <w:spacing w:before="260"/>
    </w:pPr>
  </w:style>
  <w:style w:type="character" w:customStyle="1" w:styleId="BrdtextefternumreradlistaChar">
    <w:name w:val="Brödtext efter numrerad lista Char"/>
    <w:basedOn w:val="BrdtextChar"/>
    <w:link w:val="Brdtextefternumreradlista"/>
    <w:rsid w:val="008D2FD2"/>
    <w:rPr>
      <w:rFonts w:ascii="OrigGarmnd BT" w:eastAsia="Times New Roman" w:hAnsi="OrigGarmnd BT" w:cs="Times New Roman"/>
      <w:spacing w:val="-4"/>
      <w:szCs w:val="20"/>
    </w:rPr>
  </w:style>
  <w:style w:type="paragraph" w:customStyle="1" w:styleId="Brdtextefterstrecklista">
    <w:name w:val="Brödtext efter strecklista"/>
    <w:basedOn w:val="Brdtext"/>
    <w:next w:val="Brdtextmedindrag"/>
    <w:link w:val="BrdtextefterstrecklistaChar"/>
    <w:rsid w:val="008D2FD2"/>
    <w:pPr>
      <w:numPr>
        <w:numId w:val="20"/>
      </w:numPr>
      <w:spacing w:before="260"/>
    </w:pPr>
  </w:style>
  <w:style w:type="character" w:customStyle="1" w:styleId="BrdtextefterstrecklistaChar">
    <w:name w:val="Brödtext efter strecklista Char"/>
    <w:basedOn w:val="BrdtextChar"/>
    <w:link w:val="Brdtextefterstrecklista"/>
    <w:rsid w:val="003D1870"/>
    <w:rPr>
      <w:rFonts w:ascii="OrigGarmnd BT" w:eastAsia="Times New Roman" w:hAnsi="OrigGarmnd BT" w:cs="Times New Roman"/>
      <w:spacing w:val="-4"/>
      <w:szCs w:val="20"/>
    </w:rPr>
  </w:style>
  <w:style w:type="paragraph" w:customStyle="1" w:styleId="Rubrik1utannumrering">
    <w:name w:val="Rubrik 1 utan numrering"/>
    <w:basedOn w:val="Rubrik1"/>
    <w:next w:val="Brdtext"/>
    <w:link w:val="Rubrik1utannumreringChar"/>
    <w:semiHidden/>
    <w:rsid w:val="00C57BF1"/>
    <w:pPr>
      <w:numPr>
        <w:numId w:val="0"/>
      </w:numPr>
      <w:outlineLvl w:val="9"/>
    </w:pPr>
  </w:style>
  <w:style w:type="character" w:customStyle="1" w:styleId="Rubrik1utannumreringChar">
    <w:name w:val="Rubrik 1 utan numrering Char"/>
    <w:basedOn w:val="Rubrik1Char"/>
    <w:link w:val="Rubrik1utannumrering"/>
    <w:semiHidden/>
    <w:rsid w:val="00294C40"/>
    <w:rPr>
      <w:rFonts w:ascii="TradeGothic" w:eastAsia="Times New Roman" w:hAnsi="TradeGothic" w:cs="Times New Roman"/>
      <w:spacing w:val="-6"/>
      <w:sz w:val="48"/>
      <w:szCs w:val="20"/>
    </w:rPr>
  </w:style>
  <w:style w:type="paragraph" w:styleId="Innehll7">
    <w:name w:val="toc 7"/>
    <w:basedOn w:val="RKbas"/>
    <w:link w:val="Innehll7Char"/>
    <w:uiPriority w:val="39"/>
    <w:rsid w:val="005D6E07"/>
    <w:pPr>
      <w:tabs>
        <w:tab w:val="left" w:pos="1418"/>
        <w:tab w:val="right" w:leader="dot" w:pos="9015"/>
      </w:tabs>
      <w:ind w:left="851"/>
      <w:jc w:val="left"/>
    </w:pPr>
  </w:style>
  <w:style w:type="character" w:customStyle="1" w:styleId="Innehll7Char">
    <w:name w:val="Innehåll 7 Char"/>
    <w:basedOn w:val="RKbasChar"/>
    <w:link w:val="Innehll7"/>
    <w:uiPriority w:val="39"/>
    <w:semiHidden/>
    <w:rsid w:val="00626451"/>
    <w:rPr>
      <w:rFonts w:ascii="OrigGarmnd BT" w:hAnsi="OrigGarmnd BT"/>
    </w:rPr>
  </w:style>
  <w:style w:type="paragraph" w:customStyle="1" w:styleId="TabellDiagramFrteckning">
    <w:name w:val="TabellDiagramFörteckning"/>
    <w:basedOn w:val="Brdtext"/>
    <w:next w:val="Brdtextmedindrag"/>
    <w:link w:val="TabellDiagramFrteckningChar"/>
    <w:semiHidden/>
    <w:rsid w:val="00AE1C52"/>
    <w:pPr>
      <w:pBdr>
        <w:bottom w:val="single" w:sz="6" w:space="4" w:color="auto"/>
      </w:pBdr>
    </w:pPr>
    <w:rPr>
      <w:rFonts w:ascii="TradeGothic" w:hAnsi="TradeGothic"/>
      <w:b/>
    </w:rPr>
  </w:style>
  <w:style w:type="character" w:customStyle="1" w:styleId="TabellDiagramFrteckningChar">
    <w:name w:val="TabellDiagramFörteckning Char"/>
    <w:basedOn w:val="BrdtextChar"/>
    <w:link w:val="TabellDiagramFrteckning"/>
    <w:semiHidden/>
    <w:rsid w:val="00294C40"/>
    <w:rPr>
      <w:rFonts w:ascii="TradeGothic" w:eastAsia="Times New Roman" w:hAnsi="TradeGothic" w:cs="Times New Roman"/>
      <w:b/>
      <w:spacing w:val="-4"/>
      <w:szCs w:val="20"/>
    </w:rPr>
  </w:style>
  <w:style w:type="paragraph" w:customStyle="1" w:styleId="Skatterubrik4">
    <w:name w:val="Skatterubrik 4"/>
    <w:basedOn w:val="Rubrik4"/>
    <w:next w:val="Brdtext"/>
    <w:link w:val="Skatterubrik4Char"/>
    <w:rsid w:val="008310F9"/>
  </w:style>
  <w:style w:type="character" w:customStyle="1" w:styleId="Skatterubrik4Char">
    <w:name w:val="Skatterubrik 4 Char"/>
    <w:basedOn w:val="Rubrik4Char"/>
    <w:link w:val="Skatterubrik4"/>
    <w:rsid w:val="008310F9"/>
    <w:rPr>
      <w:rFonts w:ascii="TradeGothic" w:eastAsia="Times New Roman" w:hAnsi="TradeGothic" w:cs="Times New Roman"/>
      <w:b/>
      <w:sz w:val="20"/>
      <w:szCs w:val="20"/>
    </w:rPr>
  </w:style>
  <w:style w:type="paragraph" w:customStyle="1" w:styleId="TabellRubrikutannumrering">
    <w:name w:val="Tabell Rubrik utan numrering"/>
    <w:basedOn w:val="TabellRubrik"/>
    <w:next w:val="Brdtext"/>
    <w:link w:val="TabellRubrikutannumreringChar"/>
    <w:semiHidden/>
    <w:rsid w:val="009526E7"/>
  </w:style>
  <w:style w:type="character" w:customStyle="1" w:styleId="TabellRubrikutannumreringChar">
    <w:name w:val="Tabell Rubrik utan numrering Char"/>
    <w:basedOn w:val="TabellRubrikChar"/>
    <w:link w:val="TabellRubrikutannumrering"/>
    <w:semiHidden/>
    <w:rsid w:val="009526E7"/>
    <w:rPr>
      <w:rFonts w:ascii="TradeGothic" w:eastAsia="Times New Roman" w:hAnsi="TradeGothic" w:cs="Times New Roman"/>
      <w:b/>
      <w:spacing w:val="2"/>
      <w:sz w:val="16"/>
      <w:szCs w:val="20"/>
      <w:shd w:val="solid" w:color="auto" w:fill="auto"/>
    </w:rPr>
  </w:style>
  <w:style w:type="paragraph" w:customStyle="1" w:styleId="Bilagarubrik2utannumrering">
    <w:name w:val="Bilaga rubrik2 utan numrering"/>
    <w:basedOn w:val="Brdtext"/>
    <w:next w:val="Brdtext"/>
    <w:link w:val="Bilagarubrik2utannumreringChar"/>
    <w:uiPriority w:val="19"/>
    <w:semiHidden/>
    <w:rsid w:val="004E3F7F"/>
    <w:pPr>
      <w:keepNext/>
      <w:keepLines/>
      <w:tabs>
        <w:tab w:val="left" w:pos="851"/>
      </w:tabs>
      <w:suppressAutoHyphens/>
      <w:spacing w:before="720" w:after="240"/>
      <w:jc w:val="left"/>
    </w:pPr>
    <w:rPr>
      <w:rFonts w:ascii="TradeGothic" w:hAnsi="TradeGothic"/>
      <w:b/>
    </w:rPr>
  </w:style>
  <w:style w:type="character" w:customStyle="1" w:styleId="Bilagarubrik2utannumreringChar">
    <w:name w:val="Bilaga rubrik2 utan numrering Char"/>
    <w:basedOn w:val="BrdtextChar"/>
    <w:link w:val="Bilagarubrik2utannumrering"/>
    <w:uiPriority w:val="19"/>
    <w:semiHidden/>
    <w:rsid w:val="00263B68"/>
    <w:rPr>
      <w:rFonts w:ascii="TradeGothic" w:eastAsia="Times New Roman" w:hAnsi="TradeGothic" w:cs="Times New Roman"/>
      <w:b/>
      <w:spacing w:val="-4"/>
      <w:szCs w:val="20"/>
    </w:rPr>
  </w:style>
  <w:style w:type="paragraph" w:customStyle="1" w:styleId="Bilagarubrik2">
    <w:name w:val="Bilaga rubrik2"/>
    <w:basedOn w:val="Brdtext"/>
    <w:next w:val="Brdtext"/>
    <w:link w:val="Bilagarubrik2Char"/>
    <w:uiPriority w:val="19"/>
    <w:semiHidden/>
    <w:qFormat/>
    <w:rsid w:val="00760330"/>
    <w:pPr>
      <w:keepNext/>
      <w:keepLines/>
      <w:numPr>
        <w:ilvl w:val="1"/>
        <w:numId w:val="29"/>
      </w:numPr>
      <w:tabs>
        <w:tab w:val="left" w:pos="851"/>
      </w:tabs>
      <w:spacing w:before="720" w:after="240"/>
      <w:jc w:val="left"/>
      <w:outlineLvl w:val="1"/>
    </w:pPr>
    <w:rPr>
      <w:rFonts w:ascii="TradeGothic" w:hAnsi="TradeGothic"/>
      <w:b/>
    </w:rPr>
  </w:style>
  <w:style w:type="character" w:customStyle="1" w:styleId="Bilagarubrik2Char">
    <w:name w:val="Bilaga rubrik2 Char"/>
    <w:basedOn w:val="BrdtextChar"/>
    <w:link w:val="Bilagarubrik2"/>
    <w:uiPriority w:val="19"/>
    <w:semiHidden/>
    <w:rsid w:val="00263B68"/>
    <w:rPr>
      <w:rFonts w:ascii="TradeGothic" w:eastAsia="Times New Roman" w:hAnsi="TradeGothic" w:cs="Times New Roman"/>
      <w:b/>
      <w:spacing w:val="-4"/>
      <w:szCs w:val="20"/>
    </w:rPr>
  </w:style>
  <w:style w:type="paragraph" w:styleId="Innehll8">
    <w:name w:val="toc 8"/>
    <w:basedOn w:val="Normal"/>
    <w:next w:val="Normal"/>
    <w:autoRedefine/>
    <w:uiPriority w:val="39"/>
    <w:unhideWhenUsed/>
    <w:rsid w:val="00A60C40"/>
    <w:pPr>
      <w:spacing w:after="100" w:line="259" w:lineRule="auto"/>
      <w:ind w:left="1540"/>
      <w:jc w:val="left"/>
    </w:pPr>
    <w:rPr>
      <w:rFonts w:asciiTheme="minorHAnsi" w:eastAsiaTheme="minorEastAsia" w:hAnsiTheme="minorHAnsi"/>
      <w:lang w:eastAsia="sv-SE"/>
    </w:rPr>
  </w:style>
  <w:style w:type="paragraph" w:styleId="Innehll9">
    <w:name w:val="toc 9"/>
    <w:basedOn w:val="Normal"/>
    <w:next w:val="Normal"/>
    <w:autoRedefine/>
    <w:uiPriority w:val="39"/>
    <w:unhideWhenUsed/>
    <w:rsid w:val="00A60C40"/>
    <w:pPr>
      <w:spacing w:after="100" w:line="259" w:lineRule="auto"/>
      <w:ind w:left="1760"/>
      <w:jc w:val="left"/>
    </w:pPr>
    <w:rPr>
      <w:rFonts w:asciiTheme="minorHAnsi" w:eastAsiaTheme="minorEastAsia" w:hAnsiTheme="minorHAnsi"/>
      <w:lang w:eastAsia="sv-SE"/>
    </w:rPr>
  </w:style>
  <w:style w:type="character" w:styleId="Olstomnmnande">
    <w:name w:val="Unresolved Mention"/>
    <w:basedOn w:val="Standardstycketeckensnitt"/>
    <w:uiPriority w:val="99"/>
    <w:semiHidden/>
    <w:unhideWhenUsed/>
    <w:rsid w:val="00A60C4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72898365">
      <w:bodyDiv w:val="1"/>
      <w:marLeft w:val="0"/>
      <w:marRight w:val="0"/>
      <w:marTop w:val="0"/>
      <w:marBottom w:val="0"/>
      <w:divBdr>
        <w:top w:val="none" w:sz="0" w:space="0" w:color="auto"/>
        <w:left w:val="none" w:sz="0" w:space="0" w:color="auto"/>
        <w:bottom w:val="none" w:sz="0" w:space="0" w:color="auto"/>
        <w:right w:val="none" w:sz="0" w:space="0" w:color="auto"/>
      </w:divBdr>
    </w:div>
    <w:div w:id="1514949779">
      <w:bodyDiv w:val="1"/>
      <w:marLeft w:val="0"/>
      <w:marRight w:val="0"/>
      <w:marTop w:val="0"/>
      <w:marBottom w:val="0"/>
      <w:divBdr>
        <w:top w:val="none" w:sz="0" w:space="0" w:color="auto"/>
        <w:left w:val="none" w:sz="0" w:space="0" w:color="auto"/>
        <w:bottom w:val="none" w:sz="0" w:space="0" w:color="auto"/>
        <w:right w:val="none" w:sz="0" w:space="0" w:color="auto"/>
      </w:divBdr>
    </w:div>
    <w:div w:id="164138059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17" Type="http://schemas.openxmlformats.org/officeDocument/2006/relationships/header" Target="header41.xml"/><Relationship Id="rId299" Type="http://schemas.openxmlformats.org/officeDocument/2006/relationships/footer" Target="footer153.xml"/><Relationship Id="rId21" Type="http://schemas.openxmlformats.org/officeDocument/2006/relationships/image" Target="media/image1.emf"/><Relationship Id="rId63" Type="http://schemas.openxmlformats.org/officeDocument/2006/relationships/header" Target="header20.xml"/><Relationship Id="rId159" Type="http://schemas.openxmlformats.org/officeDocument/2006/relationships/header" Target="header59.xml"/><Relationship Id="rId324" Type="http://schemas.openxmlformats.org/officeDocument/2006/relationships/footer" Target="footer168.xml"/><Relationship Id="rId366" Type="http://schemas.openxmlformats.org/officeDocument/2006/relationships/chart" Target="charts/chart25.xml"/><Relationship Id="rId531" Type="http://schemas.openxmlformats.org/officeDocument/2006/relationships/footer" Target="footer279.xml"/><Relationship Id="rId170" Type="http://schemas.openxmlformats.org/officeDocument/2006/relationships/chart" Target="charts/chart9.xml"/><Relationship Id="rId226" Type="http://schemas.openxmlformats.org/officeDocument/2006/relationships/chart" Target="charts/chart13.xml"/><Relationship Id="rId433" Type="http://schemas.openxmlformats.org/officeDocument/2006/relationships/footer" Target="footer222.xml"/><Relationship Id="rId268" Type="http://schemas.openxmlformats.org/officeDocument/2006/relationships/footer" Target="footer135.xml"/><Relationship Id="rId475" Type="http://schemas.openxmlformats.org/officeDocument/2006/relationships/header" Target="header176.xml"/><Relationship Id="rId32" Type="http://schemas.openxmlformats.org/officeDocument/2006/relationships/header" Target="header8.xml"/><Relationship Id="rId74" Type="http://schemas.openxmlformats.org/officeDocument/2006/relationships/header" Target="header25.xml"/><Relationship Id="rId128" Type="http://schemas.openxmlformats.org/officeDocument/2006/relationships/footer" Target="footer63.xml"/><Relationship Id="rId335" Type="http://schemas.openxmlformats.org/officeDocument/2006/relationships/header" Target="header125.xml"/><Relationship Id="rId377" Type="http://schemas.openxmlformats.org/officeDocument/2006/relationships/header" Target="header136.xml"/><Relationship Id="rId500" Type="http://schemas.openxmlformats.org/officeDocument/2006/relationships/footer" Target="footer261.xml"/><Relationship Id="rId542" Type="http://schemas.openxmlformats.org/officeDocument/2006/relationships/header" Target="header202.xml"/><Relationship Id="rId5" Type="http://schemas.openxmlformats.org/officeDocument/2006/relationships/customXml" Target="../customXml/item5.xml"/><Relationship Id="rId181" Type="http://schemas.openxmlformats.org/officeDocument/2006/relationships/footer" Target="footer89.xml"/><Relationship Id="rId237" Type="http://schemas.openxmlformats.org/officeDocument/2006/relationships/footer" Target="footer120.xml"/><Relationship Id="rId402" Type="http://schemas.openxmlformats.org/officeDocument/2006/relationships/footer" Target="footer204.xml"/><Relationship Id="rId279" Type="http://schemas.openxmlformats.org/officeDocument/2006/relationships/footer" Target="footer141.xml"/><Relationship Id="rId444" Type="http://schemas.openxmlformats.org/officeDocument/2006/relationships/header" Target="header163.xml"/><Relationship Id="rId486" Type="http://schemas.openxmlformats.org/officeDocument/2006/relationships/header" Target="header181.xml"/><Relationship Id="rId43" Type="http://schemas.openxmlformats.org/officeDocument/2006/relationships/header" Target="header13.xml"/><Relationship Id="rId139" Type="http://schemas.openxmlformats.org/officeDocument/2006/relationships/footer" Target="footer69.xml"/><Relationship Id="rId290" Type="http://schemas.openxmlformats.org/officeDocument/2006/relationships/header" Target="header107.xml"/><Relationship Id="rId304" Type="http://schemas.openxmlformats.org/officeDocument/2006/relationships/footer" Target="footer156.xml"/><Relationship Id="rId346" Type="http://schemas.openxmlformats.org/officeDocument/2006/relationships/header" Target="header129.xml"/><Relationship Id="rId388" Type="http://schemas.openxmlformats.org/officeDocument/2006/relationships/header" Target="header141.xml"/><Relationship Id="rId511" Type="http://schemas.openxmlformats.org/officeDocument/2006/relationships/header" Target="header191.xml"/><Relationship Id="rId553" Type="http://schemas.openxmlformats.org/officeDocument/2006/relationships/header" Target="header207.xml"/><Relationship Id="rId85" Type="http://schemas.openxmlformats.org/officeDocument/2006/relationships/header" Target="header30.xml"/><Relationship Id="rId150" Type="http://schemas.openxmlformats.org/officeDocument/2006/relationships/header" Target="header55.xml"/><Relationship Id="rId192" Type="http://schemas.openxmlformats.org/officeDocument/2006/relationships/footer" Target="footer95.xml"/><Relationship Id="rId206" Type="http://schemas.openxmlformats.org/officeDocument/2006/relationships/header" Target="header76.xml"/><Relationship Id="rId413" Type="http://schemas.openxmlformats.org/officeDocument/2006/relationships/footer" Target="footer210.xml"/><Relationship Id="rId248" Type="http://schemas.openxmlformats.org/officeDocument/2006/relationships/footer" Target="footer123.xml"/><Relationship Id="rId455" Type="http://schemas.openxmlformats.org/officeDocument/2006/relationships/header" Target="header168.xml"/><Relationship Id="rId497" Type="http://schemas.openxmlformats.org/officeDocument/2006/relationships/header" Target="header186.xml"/><Relationship Id="rId12" Type="http://schemas.openxmlformats.org/officeDocument/2006/relationships/webSettings" Target="webSettings.xml"/><Relationship Id="rId108" Type="http://schemas.openxmlformats.org/officeDocument/2006/relationships/header" Target="header37.xml"/><Relationship Id="rId315" Type="http://schemas.openxmlformats.org/officeDocument/2006/relationships/header" Target="header117.xml"/><Relationship Id="rId357" Type="http://schemas.openxmlformats.org/officeDocument/2006/relationships/header" Target="header134.xml"/><Relationship Id="rId522" Type="http://schemas.openxmlformats.org/officeDocument/2006/relationships/header" Target="header196.xml"/><Relationship Id="rId54" Type="http://schemas.openxmlformats.org/officeDocument/2006/relationships/header" Target="header17.xml"/><Relationship Id="rId96" Type="http://schemas.openxmlformats.org/officeDocument/2006/relationships/footer" Target="footer46.xml"/><Relationship Id="rId161" Type="http://schemas.openxmlformats.org/officeDocument/2006/relationships/header" Target="header60.xml"/><Relationship Id="rId217" Type="http://schemas.openxmlformats.org/officeDocument/2006/relationships/footer" Target="footer109.xml"/><Relationship Id="rId399" Type="http://schemas.openxmlformats.org/officeDocument/2006/relationships/header" Target="header146.xml"/><Relationship Id="rId564" Type="http://schemas.openxmlformats.org/officeDocument/2006/relationships/theme" Target="theme/theme1.xml"/><Relationship Id="rId259" Type="http://schemas.openxmlformats.org/officeDocument/2006/relationships/header" Target="header94.xml"/><Relationship Id="rId424" Type="http://schemas.openxmlformats.org/officeDocument/2006/relationships/header" Target="header155.xml"/><Relationship Id="rId466" Type="http://schemas.openxmlformats.org/officeDocument/2006/relationships/footer" Target="footer241.xml"/><Relationship Id="rId23" Type="http://schemas.openxmlformats.org/officeDocument/2006/relationships/header" Target="header5.xml"/><Relationship Id="rId119" Type="http://schemas.openxmlformats.org/officeDocument/2006/relationships/header" Target="header42.xml"/><Relationship Id="rId270" Type="http://schemas.openxmlformats.org/officeDocument/2006/relationships/header" Target="header99.xml"/><Relationship Id="rId326" Type="http://schemas.openxmlformats.org/officeDocument/2006/relationships/header" Target="header122.xml"/><Relationship Id="rId533" Type="http://schemas.openxmlformats.org/officeDocument/2006/relationships/chart" Target="charts/chart38.xml"/><Relationship Id="rId65" Type="http://schemas.openxmlformats.org/officeDocument/2006/relationships/footer" Target="footer28.xml"/><Relationship Id="rId130" Type="http://schemas.openxmlformats.org/officeDocument/2006/relationships/header" Target="header47.xml"/><Relationship Id="rId368" Type="http://schemas.openxmlformats.org/officeDocument/2006/relationships/chart" Target="charts/chart27.xml"/><Relationship Id="rId172" Type="http://schemas.openxmlformats.org/officeDocument/2006/relationships/chart" Target="charts/chart11.xml"/><Relationship Id="rId228" Type="http://schemas.openxmlformats.org/officeDocument/2006/relationships/header" Target="header84.xml"/><Relationship Id="rId435" Type="http://schemas.openxmlformats.org/officeDocument/2006/relationships/header" Target="header160.xml"/><Relationship Id="rId477" Type="http://schemas.openxmlformats.org/officeDocument/2006/relationships/footer" Target="footer247.xml"/><Relationship Id="rId281" Type="http://schemas.openxmlformats.org/officeDocument/2006/relationships/header" Target="header104.xml"/><Relationship Id="rId337" Type="http://schemas.openxmlformats.org/officeDocument/2006/relationships/footer" Target="footer175.xml"/><Relationship Id="rId502" Type="http://schemas.openxmlformats.org/officeDocument/2006/relationships/header" Target="header188.xml"/><Relationship Id="rId34" Type="http://schemas.openxmlformats.org/officeDocument/2006/relationships/footer" Target="footer10.xml"/><Relationship Id="rId76" Type="http://schemas.openxmlformats.org/officeDocument/2006/relationships/footer" Target="footer34.xml"/><Relationship Id="rId141" Type="http://schemas.openxmlformats.org/officeDocument/2006/relationships/header" Target="header52.xml"/><Relationship Id="rId379" Type="http://schemas.openxmlformats.org/officeDocument/2006/relationships/footer" Target="footer190.xml"/><Relationship Id="rId544" Type="http://schemas.openxmlformats.org/officeDocument/2006/relationships/footer" Target="footer283.xml"/><Relationship Id="rId7" Type="http://schemas.openxmlformats.org/officeDocument/2006/relationships/customXml" Target="../customXml/item7.xml"/><Relationship Id="rId183" Type="http://schemas.openxmlformats.org/officeDocument/2006/relationships/chart" Target="charts/chart12.xml"/><Relationship Id="rId239" Type="http://schemas.openxmlformats.org/officeDocument/2006/relationships/chart" Target="charts/chart15.xml"/><Relationship Id="rId390" Type="http://schemas.openxmlformats.org/officeDocument/2006/relationships/footer" Target="footer196.xml"/><Relationship Id="rId404" Type="http://schemas.openxmlformats.org/officeDocument/2006/relationships/header" Target="header147.xml"/><Relationship Id="rId446" Type="http://schemas.openxmlformats.org/officeDocument/2006/relationships/footer" Target="footer229.xml"/><Relationship Id="rId250" Type="http://schemas.openxmlformats.org/officeDocument/2006/relationships/header" Target="header91.xml"/><Relationship Id="rId292" Type="http://schemas.openxmlformats.org/officeDocument/2006/relationships/footer" Target="footer148.xml"/><Relationship Id="rId306" Type="http://schemas.openxmlformats.org/officeDocument/2006/relationships/header" Target="header114.xml"/><Relationship Id="rId488" Type="http://schemas.openxmlformats.org/officeDocument/2006/relationships/footer" Target="footer254.xml"/><Relationship Id="rId45" Type="http://schemas.openxmlformats.org/officeDocument/2006/relationships/footer" Target="footer17.xml"/><Relationship Id="rId87" Type="http://schemas.openxmlformats.org/officeDocument/2006/relationships/footer" Target="footer41.xml"/><Relationship Id="rId110" Type="http://schemas.openxmlformats.org/officeDocument/2006/relationships/footer" Target="footer52.xml"/><Relationship Id="rId348" Type="http://schemas.openxmlformats.org/officeDocument/2006/relationships/footer" Target="footer181.xml"/><Relationship Id="rId513" Type="http://schemas.openxmlformats.org/officeDocument/2006/relationships/footer" Target="footer268.xml"/><Relationship Id="rId555" Type="http://schemas.openxmlformats.org/officeDocument/2006/relationships/footer" Target="footer290.xml"/><Relationship Id="rId152" Type="http://schemas.openxmlformats.org/officeDocument/2006/relationships/footer" Target="footer76.xml"/><Relationship Id="rId194" Type="http://schemas.openxmlformats.org/officeDocument/2006/relationships/footer" Target="footer96.xml"/><Relationship Id="rId208" Type="http://schemas.openxmlformats.org/officeDocument/2006/relationships/footer" Target="footer104.xml"/><Relationship Id="rId415" Type="http://schemas.openxmlformats.org/officeDocument/2006/relationships/header" Target="header152.xml"/><Relationship Id="rId457" Type="http://schemas.openxmlformats.org/officeDocument/2006/relationships/footer" Target="footer236.xml"/><Relationship Id="rId261" Type="http://schemas.openxmlformats.org/officeDocument/2006/relationships/footer" Target="footer130.xml"/><Relationship Id="rId499" Type="http://schemas.openxmlformats.org/officeDocument/2006/relationships/footer" Target="footer260.xml"/><Relationship Id="rId14" Type="http://schemas.openxmlformats.org/officeDocument/2006/relationships/endnotes" Target="endnotes.xml"/><Relationship Id="rId56" Type="http://schemas.openxmlformats.org/officeDocument/2006/relationships/footer" Target="footer23.xml"/><Relationship Id="rId317" Type="http://schemas.openxmlformats.org/officeDocument/2006/relationships/footer" Target="footer163.xml"/><Relationship Id="rId359" Type="http://schemas.openxmlformats.org/officeDocument/2006/relationships/footer" Target="footer187.xml"/><Relationship Id="rId524" Type="http://schemas.openxmlformats.org/officeDocument/2006/relationships/footer" Target="footer275.xml"/><Relationship Id="rId98" Type="http://schemas.openxmlformats.org/officeDocument/2006/relationships/footer" Target="footer48.xml"/><Relationship Id="rId121" Type="http://schemas.openxmlformats.org/officeDocument/2006/relationships/footer" Target="footer58.xml"/><Relationship Id="rId163" Type="http://schemas.openxmlformats.org/officeDocument/2006/relationships/footer" Target="footer82.xml"/><Relationship Id="rId219" Type="http://schemas.openxmlformats.org/officeDocument/2006/relationships/header" Target="header81.xml"/><Relationship Id="rId370" Type="http://schemas.openxmlformats.org/officeDocument/2006/relationships/chart" Target="charts/chart29.xml"/><Relationship Id="rId426" Type="http://schemas.openxmlformats.org/officeDocument/2006/relationships/footer" Target="footer217.xml"/><Relationship Id="rId230" Type="http://schemas.openxmlformats.org/officeDocument/2006/relationships/footer" Target="footer115.xml"/><Relationship Id="rId468" Type="http://schemas.openxmlformats.org/officeDocument/2006/relationships/footer" Target="footer243.xml"/><Relationship Id="rId25" Type="http://schemas.openxmlformats.org/officeDocument/2006/relationships/footer" Target="footer5.xml"/><Relationship Id="rId67" Type="http://schemas.openxmlformats.org/officeDocument/2006/relationships/header" Target="header22.xml"/><Relationship Id="rId272" Type="http://schemas.openxmlformats.org/officeDocument/2006/relationships/footer" Target="footer137.xml"/><Relationship Id="rId328" Type="http://schemas.openxmlformats.org/officeDocument/2006/relationships/footer" Target="footer170.xml"/><Relationship Id="rId535" Type="http://schemas.openxmlformats.org/officeDocument/2006/relationships/chart" Target="charts/chart40.xml"/><Relationship Id="rId132" Type="http://schemas.openxmlformats.org/officeDocument/2006/relationships/footer" Target="footer65.xml"/><Relationship Id="rId174" Type="http://schemas.openxmlformats.org/officeDocument/2006/relationships/header" Target="header63.xml"/><Relationship Id="rId381" Type="http://schemas.openxmlformats.org/officeDocument/2006/relationships/footer" Target="footer192.xml"/><Relationship Id="rId241" Type="http://schemas.openxmlformats.org/officeDocument/2006/relationships/chart" Target="charts/chart17.xml"/><Relationship Id="rId437" Type="http://schemas.openxmlformats.org/officeDocument/2006/relationships/footer" Target="footer224.xml"/><Relationship Id="rId479" Type="http://schemas.openxmlformats.org/officeDocument/2006/relationships/footer" Target="footer249.xml"/><Relationship Id="rId36" Type="http://schemas.openxmlformats.org/officeDocument/2006/relationships/footer" Target="footer12.xml"/><Relationship Id="rId283" Type="http://schemas.openxmlformats.org/officeDocument/2006/relationships/footer" Target="footer143.xml"/><Relationship Id="rId339" Type="http://schemas.openxmlformats.org/officeDocument/2006/relationships/footer" Target="footer177.xml"/><Relationship Id="rId490" Type="http://schemas.openxmlformats.org/officeDocument/2006/relationships/footer" Target="footer255.xml"/><Relationship Id="rId504" Type="http://schemas.openxmlformats.org/officeDocument/2006/relationships/footer" Target="footer263.xml"/><Relationship Id="rId546" Type="http://schemas.openxmlformats.org/officeDocument/2006/relationships/footer" Target="footer285.xml"/><Relationship Id="rId78" Type="http://schemas.openxmlformats.org/officeDocument/2006/relationships/footer" Target="footer36.xml"/><Relationship Id="rId99" Type="http://schemas.openxmlformats.org/officeDocument/2006/relationships/chart" Target="charts/chart1.xml"/><Relationship Id="rId101" Type="http://schemas.openxmlformats.org/officeDocument/2006/relationships/chart" Target="charts/chart3.xml"/><Relationship Id="rId122" Type="http://schemas.openxmlformats.org/officeDocument/2006/relationships/footer" Target="footer59.xml"/><Relationship Id="rId143" Type="http://schemas.openxmlformats.org/officeDocument/2006/relationships/footer" Target="footer71.xml"/><Relationship Id="rId164" Type="http://schemas.openxmlformats.org/officeDocument/2006/relationships/footer" Target="footer83.xml"/><Relationship Id="rId185" Type="http://schemas.openxmlformats.org/officeDocument/2006/relationships/header" Target="header67.xml"/><Relationship Id="rId350" Type="http://schemas.openxmlformats.org/officeDocument/2006/relationships/footer" Target="footer183.xml"/><Relationship Id="rId371" Type="http://schemas.openxmlformats.org/officeDocument/2006/relationships/chart" Target="charts/chart30.xml"/><Relationship Id="rId406" Type="http://schemas.openxmlformats.org/officeDocument/2006/relationships/footer" Target="footer205.xml"/><Relationship Id="rId9" Type="http://schemas.openxmlformats.org/officeDocument/2006/relationships/numbering" Target="numbering.xml"/><Relationship Id="rId210" Type="http://schemas.openxmlformats.org/officeDocument/2006/relationships/header" Target="header77.xml"/><Relationship Id="rId392" Type="http://schemas.openxmlformats.org/officeDocument/2006/relationships/footer" Target="footer198.xml"/><Relationship Id="rId427" Type="http://schemas.openxmlformats.org/officeDocument/2006/relationships/footer" Target="footer218.xml"/><Relationship Id="rId448" Type="http://schemas.openxmlformats.org/officeDocument/2006/relationships/footer" Target="footer231.xml"/><Relationship Id="rId469" Type="http://schemas.openxmlformats.org/officeDocument/2006/relationships/header" Target="header173.xml"/><Relationship Id="rId26" Type="http://schemas.openxmlformats.org/officeDocument/2006/relationships/footer" Target="footer6.xml"/><Relationship Id="rId231" Type="http://schemas.openxmlformats.org/officeDocument/2006/relationships/footer" Target="footer116.xml"/><Relationship Id="rId252" Type="http://schemas.openxmlformats.org/officeDocument/2006/relationships/footer" Target="footer125.xml"/><Relationship Id="rId273" Type="http://schemas.openxmlformats.org/officeDocument/2006/relationships/header" Target="header100.xml"/><Relationship Id="rId294" Type="http://schemas.openxmlformats.org/officeDocument/2006/relationships/footer" Target="footer150.xml"/><Relationship Id="rId308" Type="http://schemas.openxmlformats.org/officeDocument/2006/relationships/footer" Target="footer158.xml"/><Relationship Id="rId329" Type="http://schemas.openxmlformats.org/officeDocument/2006/relationships/footer" Target="footer171.xml"/><Relationship Id="rId480" Type="http://schemas.openxmlformats.org/officeDocument/2006/relationships/header" Target="header178.xml"/><Relationship Id="rId515" Type="http://schemas.openxmlformats.org/officeDocument/2006/relationships/footer" Target="footer270.xml"/><Relationship Id="rId536" Type="http://schemas.openxmlformats.org/officeDocument/2006/relationships/chart" Target="charts/chart41.xml"/><Relationship Id="rId47" Type="http://schemas.openxmlformats.org/officeDocument/2006/relationships/image" Target="media/image2.bin"/><Relationship Id="rId68" Type="http://schemas.openxmlformats.org/officeDocument/2006/relationships/footer" Target="footer30.xml"/><Relationship Id="rId89" Type="http://schemas.openxmlformats.org/officeDocument/2006/relationships/header" Target="header31.xml"/><Relationship Id="rId112" Type="http://schemas.openxmlformats.org/officeDocument/2006/relationships/footer" Target="footer54.xml"/><Relationship Id="rId133" Type="http://schemas.openxmlformats.org/officeDocument/2006/relationships/footer" Target="footer66.xml"/><Relationship Id="rId154" Type="http://schemas.openxmlformats.org/officeDocument/2006/relationships/footer" Target="footer78.xml"/><Relationship Id="rId175" Type="http://schemas.openxmlformats.org/officeDocument/2006/relationships/footer" Target="footer85.xml"/><Relationship Id="rId340" Type="http://schemas.openxmlformats.org/officeDocument/2006/relationships/header" Target="header127.xml"/><Relationship Id="rId361" Type="http://schemas.openxmlformats.org/officeDocument/2006/relationships/footer" Target="footer189.xml"/><Relationship Id="rId557" Type="http://schemas.openxmlformats.org/officeDocument/2006/relationships/footer" Target="footer291.xml"/><Relationship Id="rId196" Type="http://schemas.openxmlformats.org/officeDocument/2006/relationships/header" Target="header72.xml"/><Relationship Id="rId200" Type="http://schemas.openxmlformats.org/officeDocument/2006/relationships/header" Target="header73.xml"/><Relationship Id="rId382" Type="http://schemas.openxmlformats.org/officeDocument/2006/relationships/header" Target="header138.xml"/><Relationship Id="rId417" Type="http://schemas.openxmlformats.org/officeDocument/2006/relationships/footer" Target="footer212.xml"/><Relationship Id="rId438" Type="http://schemas.openxmlformats.org/officeDocument/2006/relationships/footer" Target="footer225.xml"/><Relationship Id="rId459" Type="http://schemas.openxmlformats.org/officeDocument/2006/relationships/header" Target="header169.xml"/><Relationship Id="rId16" Type="http://schemas.openxmlformats.org/officeDocument/2006/relationships/header" Target="header2.xml"/><Relationship Id="rId221" Type="http://schemas.openxmlformats.org/officeDocument/2006/relationships/header" Target="header82.xml"/><Relationship Id="rId242" Type="http://schemas.openxmlformats.org/officeDocument/2006/relationships/chart" Target="charts/chart18.xml"/><Relationship Id="rId263" Type="http://schemas.openxmlformats.org/officeDocument/2006/relationships/footer" Target="footer132.xml"/><Relationship Id="rId284" Type="http://schemas.openxmlformats.org/officeDocument/2006/relationships/footer" Target="footer144.xml"/><Relationship Id="rId319" Type="http://schemas.openxmlformats.org/officeDocument/2006/relationships/footer" Target="footer165.xml"/><Relationship Id="rId470" Type="http://schemas.openxmlformats.org/officeDocument/2006/relationships/header" Target="header174.xml"/><Relationship Id="rId491" Type="http://schemas.openxmlformats.org/officeDocument/2006/relationships/header" Target="header183.xml"/><Relationship Id="rId505" Type="http://schemas.openxmlformats.org/officeDocument/2006/relationships/footer" Target="footer264.xml"/><Relationship Id="rId526" Type="http://schemas.openxmlformats.org/officeDocument/2006/relationships/footer" Target="footer276.xml"/><Relationship Id="rId37" Type="http://schemas.openxmlformats.org/officeDocument/2006/relationships/header" Target="header10.xml"/><Relationship Id="rId58" Type="http://schemas.openxmlformats.org/officeDocument/2006/relationships/header" Target="header18.xml"/><Relationship Id="rId79" Type="http://schemas.openxmlformats.org/officeDocument/2006/relationships/header" Target="header27.xml"/><Relationship Id="rId102" Type="http://schemas.openxmlformats.org/officeDocument/2006/relationships/header" Target="header35.xml"/><Relationship Id="rId123" Type="http://schemas.openxmlformats.org/officeDocument/2006/relationships/footer" Target="footer60.xml"/><Relationship Id="rId144" Type="http://schemas.openxmlformats.org/officeDocument/2006/relationships/footer" Target="footer72.xml"/><Relationship Id="rId330" Type="http://schemas.openxmlformats.org/officeDocument/2006/relationships/header" Target="header123.xml"/><Relationship Id="rId547" Type="http://schemas.openxmlformats.org/officeDocument/2006/relationships/header" Target="header204.xml"/><Relationship Id="rId90" Type="http://schemas.openxmlformats.org/officeDocument/2006/relationships/header" Target="header32.xml"/><Relationship Id="rId165" Type="http://schemas.openxmlformats.org/officeDocument/2006/relationships/footer" Target="footer84.xml"/><Relationship Id="rId186" Type="http://schemas.openxmlformats.org/officeDocument/2006/relationships/footer" Target="footer91.xml"/><Relationship Id="rId351" Type="http://schemas.openxmlformats.org/officeDocument/2006/relationships/header" Target="header131.xml"/><Relationship Id="rId372" Type="http://schemas.openxmlformats.org/officeDocument/2006/relationships/chart" Target="charts/chart31.xml"/><Relationship Id="rId393" Type="http://schemas.openxmlformats.org/officeDocument/2006/relationships/header" Target="header143.xml"/><Relationship Id="rId407" Type="http://schemas.openxmlformats.org/officeDocument/2006/relationships/footer" Target="footer206.xml"/><Relationship Id="rId428" Type="http://schemas.openxmlformats.org/officeDocument/2006/relationships/footer" Target="footer219.xml"/><Relationship Id="rId449" Type="http://schemas.openxmlformats.org/officeDocument/2006/relationships/header" Target="header165.xml"/><Relationship Id="rId211" Type="http://schemas.openxmlformats.org/officeDocument/2006/relationships/header" Target="header78.xml"/><Relationship Id="rId232" Type="http://schemas.openxmlformats.org/officeDocument/2006/relationships/footer" Target="footer117.xml"/><Relationship Id="rId253" Type="http://schemas.openxmlformats.org/officeDocument/2006/relationships/footer" Target="footer126.xml"/><Relationship Id="rId274" Type="http://schemas.openxmlformats.org/officeDocument/2006/relationships/footer" Target="footer138.xml"/><Relationship Id="rId295" Type="http://schemas.openxmlformats.org/officeDocument/2006/relationships/header" Target="header109.xml"/><Relationship Id="rId309" Type="http://schemas.openxmlformats.org/officeDocument/2006/relationships/footer" Target="footer159.xml"/><Relationship Id="rId460" Type="http://schemas.openxmlformats.org/officeDocument/2006/relationships/header" Target="header170.xml"/><Relationship Id="rId481" Type="http://schemas.openxmlformats.org/officeDocument/2006/relationships/header" Target="header179.xml"/><Relationship Id="rId516" Type="http://schemas.openxmlformats.org/officeDocument/2006/relationships/header" Target="header193.xml"/><Relationship Id="rId27" Type="http://schemas.openxmlformats.org/officeDocument/2006/relationships/header" Target="header6.xml"/><Relationship Id="rId48" Type="http://schemas.openxmlformats.org/officeDocument/2006/relationships/header" Target="header14.xml"/><Relationship Id="rId69" Type="http://schemas.openxmlformats.org/officeDocument/2006/relationships/header" Target="header23.xml"/><Relationship Id="rId113" Type="http://schemas.openxmlformats.org/officeDocument/2006/relationships/header" Target="header39.xml"/><Relationship Id="rId134" Type="http://schemas.openxmlformats.org/officeDocument/2006/relationships/header" Target="header48.xml"/><Relationship Id="rId320" Type="http://schemas.openxmlformats.org/officeDocument/2006/relationships/header" Target="header119.xml"/><Relationship Id="rId537" Type="http://schemas.openxmlformats.org/officeDocument/2006/relationships/header" Target="header200.xml"/><Relationship Id="rId558" Type="http://schemas.openxmlformats.org/officeDocument/2006/relationships/header" Target="header209.xml"/><Relationship Id="rId80" Type="http://schemas.openxmlformats.org/officeDocument/2006/relationships/header" Target="header28.xml"/><Relationship Id="rId155" Type="http://schemas.openxmlformats.org/officeDocument/2006/relationships/header" Target="header57.xml"/><Relationship Id="rId176" Type="http://schemas.openxmlformats.org/officeDocument/2006/relationships/footer" Target="footer86.xml"/><Relationship Id="rId197" Type="http://schemas.openxmlformats.org/officeDocument/2006/relationships/footer" Target="footer97.xml"/><Relationship Id="rId341" Type="http://schemas.openxmlformats.org/officeDocument/2006/relationships/header" Target="header128.xml"/><Relationship Id="rId362" Type="http://schemas.openxmlformats.org/officeDocument/2006/relationships/chart" Target="charts/chart21.xml"/><Relationship Id="rId383" Type="http://schemas.openxmlformats.org/officeDocument/2006/relationships/header" Target="header139.xml"/><Relationship Id="rId418" Type="http://schemas.openxmlformats.org/officeDocument/2006/relationships/footer" Target="footer213.xml"/><Relationship Id="rId439" Type="http://schemas.openxmlformats.org/officeDocument/2006/relationships/header" Target="header161.xml"/><Relationship Id="rId201" Type="http://schemas.openxmlformats.org/officeDocument/2006/relationships/header" Target="header74.xml"/><Relationship Id="rId222" Type="http://schemas.openxmlformats.org/officeDocument/2006/relationships/header" Target="header83.xml"/><Relationship Id="rId243" Type="http://schemas.openxmlformats.org/officeDocument/2006/relationships/chart" Target="charts/chart19.xml"/><Relationship Id="rId264" Type="http://schemas.openxmlformats.org/officeDocument/2006/relationships/header" Target="header96.xml"/><Relationship Id="rId285" Type="http://schemas.openxmlformats.org/officeDocument/2006/relationships/header" Target="header105.xml"/><Relationship Id="rId450" Type="http://schemas.openxmlformats.org/officeDocument/2006/relationships/header" Target="header166.xml"/><Relationship Id="rId471" Type="http://schemas.openxmlformats.org/officeDocument/2006/relationships/footer" Target="footer244.xml"/><Relationship Id="rId506" Type="http://schemas.openxmlformats.org/officeDocument/2006/relationships/header" Target="header189.xml"/><Relationship Id="rId17" Type="http://schemas.openxmlformats.org/officeDocument/2006/relationships/footer" Target="footer1.xml"/><Relationship Id="rId38" Type="http://schemas.openxmlformats.org/officeDocument/2006/relationships/header" Target="header11.xml"/><Relationship Id="rId59" Type="http://schemas.openxmlformats.org/officeDocument/2006/relationships/header" Target="header19.xml"/><Relationship Id="rId103" Type="http://schemas.openxmlformats.org/officeDocument/2006/relationships/header" Target="header36.xml"/><Relationship Id="rId124" Type="http://schemas.openxmlformats.org/officeDocument/2006/relationships/header" Target="header44.xml"/><Relationship Id="rId310" Type="http://schemas.openxmlformats.org/officeDocument/2006/relationships/header" Target="header115.xml"/><Relationship Id="rId492" Type="http://schemas.openxmlformats.org/officeDocument/2006/relationships/header" Target="header184.xml"/><Relationship Id="rId527" Type="http://schemas.openxmlformats.org/officeDocument/2006/relationships/header" Target="header198.xml"/><Relationship Id="rId548" Type="http://schemas.openxmlformats.org/officeDocument/2006/relationships/header" Target="header205.xml"/><Relationship Id="rId70" Type="http://schemas.openxmlformats.org/officeDocument/2006/relationships/header" Target="header24.xml"/><Relationship Id="rId91" Type="http://schemas.openxmlformats.org/officeDocument/2006/relationships/footer" Target="footer43.xml"/><Relationship Id="rId145" Type="http://schemas.openxmlformats.org/officeDocument/2006/relationships/header" Target="header53.xml"/><Relationship Id="rId166" Type="http://schemas.openxmlformats.org/officeDocument/2006/relationships/chart" Target="charts/chart5.xml"/><Relationship Id="rId187" Type="http://schemas.openxmlformats.org/officeDocument/2006/relationships/footer" Target="footer92.xml"/><Relationship Id="rId331" Type="http://schemas.openxmlformats.org/officeDocument/2006/relationships/header" Target="header124.xml"/><Relationship Id="rId352" Type="http://schemas.openxmlformats.org/officeDocument/2006/relationships/header" Target="header132.xml"/><Relationship Id="rId373" Type="http://schemas.openxmlformats.org/officeDocument/2006/relationships/chart" Target="charts/chart32.xml"/><Relationship Id="rId394" Type="http://schemas.openxmlformats.org/officeDocument/2006/relationships/header" Target="header144.xml"/><Relationship Id="rId408" Type="http://schemas.openxmlformats.org/officeDocument/2006/relationships/footer" Target="footer207.xml"/><Relationship Id="rId429" Type="http://schemas.openxmlformats.org/officeDocument/2006/relationships/header" Target="header157.xml"/><Relationship Id="rId1" Type="http://schemas.openxmlformats.org/officeDocument/2006/relationships/customXml" Target="../customXml/item1.xml"/><Relationship Id="rId212" Type="http://schemas.openxmlformats.org/officeDocument/2006/relationships/footer" Target="footer106.xml"/><Relationship Id="rId233" Type="http://schemas.openxmlformats.org/officeDocument/2006/relationships/header" Target="header86.xml"/><Relationship Id="rId254" Type="http://schemas.openxmlformats.org/officeDocument/2006/relationships/header" Target="header92.xml"/><Relationship Id="rId440" Type="http://schemas.openxmlformats.org/officeDocument/2006/relationships/header" Target="header162.xml"/><Relationship Id="rId28" Type="http://schemas.openxmlformats.org/officeDocument/2006/relationships/header" Target="header7.xml"/><Relationship Id="rId49" Type="http://schemas.openxmlformats.org/officeDocument/2006/relationships/header" Target="header15.xml"/><Relationship Id="rId114" Type="http://schemas.openxmlformats.org/officeDocument/2006/relationships/header" Target="header40.xml"/><Relationship Id="rId275" Type="http://schemas.openxmlformats.org/officeDocument/2006/relationships/header" Target="header101.xml"/><Relationship Id="rId296" Type="http://schemas.openxmlformats.org/officeDocument/2006/relationships/header" Target="header110.xml"/><Relationship Id="rId300" Type="http://schemas.openxmlformats.org/officeDocument/2006/relationships/header" Target="header111.xml"/><Relationship Id="rId461" Type="http://schemas.openxmlformats.org/officeDocument/2006/relationships/footer" Target="footer238.xml"/><Relationship Id="rId482" Type="http://schemas.openxmlformats.org/officeDocument/2006/relationships/footer" Target="footer250.xml"/><Relationship Id="rId517" Type="http://schemas.openxmlformats.org/officeDocument/2006/relationships/header" Target="header194.xml"/><Relationship Id="rId538" Type="http://schemas.openxmlformats.org/officeDocument/2006/relationships/header" Target="header201.xml"/><Relationship Id="rId559" Type="http://schemas.openxmlformats.org/officeDocument/2006/relationships/header" Target="header210.xml"/><Relationship Id="rId60" Type="http://schemas.openxmlformats.org/officeDocument/2006/relationships/footer" Target="footer25.xml"/><Relationship Id="rId81" Type="http://schemas.openxmlformats.org/officeDocument/2006/relationships/footer" Target="footer37.xml"/><Relationship Id="rId135" Type="http://schemas.openxmlformats.org/officeDocument/2006/relationships/header" Target="header49.xml"/><Relationship Id="rId156" Type="http://schemas.openxmlformats.org/officeDocument/2006/relationships/header" Target="header58.xml"/><Relationship Id="rId177" Type="http://schemas.openxmlformats.org/officeDocument/2006/relationships/footer" Target="footer87.xml"/><Relationship Id="rId198" Type="http://schemas.openxmlformats.org/officeDocument/2006/relationships/footer" Target="footer98.xml"/><Relationship Id="rId321" Type="http://schemas.openxmlformats.org/officeDocument/2006/relationships/header" Target="header120.xml"/><Relationship Id="rId342" Type="http://schemas.openxmlformats.org/officeDocument/2006/relationships/footer" Target="footer178.xml"/><Relationship Id="rId363" Type="http://schemas.openxmlformats.org/officeDocument/2006/relationships/chart" Target="charts/chart22.xml"/><Relationship Id="rId384" Type="http://schemas.openxmlformats.org/officeDocument/2006/relationships/footer" Target="footer193.xml"/><Relationship Id="rId419" Type="http://schemas.openxmlformats.org/officeDocument/2006/relationships/header" Target="header153.xml"/><Relationship Id="rId202" Type="http://schemas.openxmlformats.org/officeDocument/2006/relationships/footer" Target="footer100.xml"/><Relationship Id="rId223" Type="http://schemas.openxmlformats.org/officeDocument/2006/relationships/footer" Target="footer112.xml"/><Relationship Id="rId244" Type="http://schemas.openxmlformats.org/officeDocument/2006/relationships/header" Target="header88.xml"/><Relationship Id="rId430" Type="http://schemas.openxmlformats.org/officeDocument/2006/relationships/header" Target="header158.xml"/><Relationship Id="rId18" Type="http://schemas.openxmlformats.org/officeDocument/2006/relationships/footer" Target="footer2.xml"/><Relationship Id="rId39" Type="http://schemas.openxmlformats.org/officeDocument/2006/relationships/footer" Target="footer13.xml"/><Relationship Id="rId265" Type="http://schemas.openxmlformats.org/officeDocument/2006/relationships/header" Target="header97.xml"/><Relationship Id="rId286" Type="http://schemas.openxmlformats.org/officeDocument/2006/relationships/header" Target="header106.xml"/><Relationship Id="rId451" Type="http://schemas.openxmlformats.org/officeDocument/2006/relationships/footer" Target="footer232.xml"/><Relationship Id="rId472" Type="http://schemas.openxmlformats.org/officeDocument/2006/relationships/footer" Target="footer245.xml"/><Relationship Id="rId493" Type="http://schemas.openxmlformats.org/officeDocument/2006/relationships/footer" Target="footer256.xml"/><Relationship Id="rId507" Type="http://schemas.openxmlformats.org/officeDocument/2006/relationships/header" Target="header190.xml"/><Relationship Id="rId528" Type="http://schemas.openxmlformats.org/officeDocument/2006/relationships/header" Target="header199.xml"/><Relationship Id="rId549" Type="http://schemas.openxmlformats.org/officeDocument/2006/relationships/footer" Target="footer286.xml"/><Relationship Id="rId50" Type="http://schemas.openxmlformats.org/officeDocument/2006/relationships/footer" Target="footer19.xml"/><Relationship Id="rId104" Type="http://schemas.openxmlformats.org/officeDocument/2006/relationships/footer" Target="footer49.xml"/><Relationship Id="rId125" Type="http://schemas.openxmlformats.org/officeDocument/2006/relationships/header" Target="header45.xml"/><Relationship Id="rId146" Type="http://schemas.openxmlformats.org/officeDocument/2006/relationships/header" Target="header54.xml"/><Relationship Id="rId167" Type="http://schemas.openxmlformats.org/officeDocument/2006/relationships/chart" Target="charts/chart6.xml"/><Relationship Id="rId188" Type="http://schemas.openxmlformats.org/officeDocument/2006/relationships/footer" Target="footer93.xml"/><Relationship Id="rId311" Type="http://schemas.openxmlformats.org/officeDocument/2006/relationships/header" Target="header116.xml"/><Relationship Id="rId332" Type="http://schemas.openxmlformats.org/officeDocument/2006/relationships/footer" Target="footer172.xml"/><Relationship Id="rId353" Type="http://schemas.openxmlformats.org/officeDocument/2006/relationships/footer" Target="footer184.xml"/><Relationship Id="rId374" Type="http://schemas.openxmlformats.org/officeDocument/2006/relationships/chart" Target="charts/chart33.xml"/><Relationship Id="rId395" Type="http://schemas.openxmlformats.org/officeDocument/2006/relationships/footer" Target="footer199.xml"/><Relationship Id="rId409" Type="http://schemas.openxmlformats.org/officeDocument/2006/relationships/header" Target="header149.xml"/><Relationship Id="rId560" Type="http://schemas.openxmlformats.org/officeDocument/2006/relationships/footer" Target="footer292.xml"/><Relationship Id="rId71" Type="http://schemas.openxmlformats.org/officeDocument/2006/relationships/footer" Target="footer31.xml"/><Relationship Id="rId92" Type="http://schemas.openxmlformats.org/officeDocument/2006/relationships/footer" Target="footer44.xml"/><Relationship Id="rId213" Type="http://schemas.openxmlformats.org/officeDocument/2006/relationships/footer" Target="footer107.xml"/><Relationship Id="rId234" Type="http://schemas.openxmlformats.org/officeDocument/2006/relationships/header" Target="header87.xml"/><Relationship Id="rId420" Type="http://schemas.openxmlformats.org/officeDocument/2006/relationships/header" Target="header154.xml"/><Relationship Id="rId2" Type="http://schemas.openxmlformats.org/officeDocument/2006/relationships/customXml" Target="../customXml/item2.xml"/><Relationship Id="rId29" Type="http://schemas.openxmlformats.org/officeDocument/2006/relationships/footer" Target="footer7.xml"/><Relationship Id="rId255" Type="http://schemas.openxmlformats.org/officeDocument/2006/relationships/header" Target="header93.xml"/><Relationship Id="rId276" Type="http://schemas.openxmlformats.org/officeDocument/2006/relationships/header" Target="header102.xml"/><Relationship Id="rId297" Type="http://schemas.openxmlformats.org/officeDocument/2006/relationships/footer" Target="footer151.xml"/><Relationship Id="rId441" Type="http://schemas.openxmlformats.org/officeDocument/2006/relationships/footer" Target="footer226.xml"/><Relationship Id="rId462" Type="http://schemas.openxmlformats.org/officeDocument/2006/relationships/footer" Target="footer239.xml"/><Relationship Id="rId483" Type="http://schemas.openxmlformats.org/officeDocument/2006/relationships/footer" Target="footer251.xml"/><Relationship Id="rId518" Type="http://schemas.openxmlformats.org/officeDocument/2006/relationships/footer" Target="footer271.xml"/><Relationship Id="rId539" Type="http://schemas.openxmlformats.org/officeDocument/2006/relationships/footer" Target="footer280.xml"/><Relationship Id="rId40" Type="http://schemas.openxmlformats.org/officeDocument/2006/relationships/footer" Target="footer14.xml"/><Relationship Id="rId115" Type="http://schemas.openxmlformats.org/officeDocument/2006/relationships/footer" Target="footer55.xml"/><Relationship Id="rId136" Type="http://schemas.openxmlformats.org/officeDocument/2006/relationships/footer" Target="footer67.xml"/><Relationship Id="rId157" Type="http://schemas.openxmlformats.org/officeDocument/2006/relationships/footer" Target="footer79.xml"/><Relationship Id="rId178" Type="http://schemas.openxmlformats.org/officeDocument/2006/relationships/header" Target="header64.xml"/><Relationship Id="rId301" Type="http://schemas.openxmlformats.org/officeDocument/2006/relationships/header" Target="header112.xml"/><Relationship Id="rId322" Type="http://schemas.openxmlformats.org/officeDocument/2006/relationships/footer" Target="footer166.xml"/><Relationship Id="rId343" Type="http://schemas.openxmlformats.org/officeDocument/2006/relationships/footer" Target="footer179.xml"/><Relationship Id="rId364" Type="http://schemas.openxmlformats.org/officeDocument/2006/relationships/chart" Target="charts/chart23.xml"/><Relationship Id="rId550" Type="http://schemas.openxmlformats.org/officeDocument/2006/relationships/footer" Target="footer287.xml"/><Relationship Id="rId61" Type="http://schemas.openxmlformats.org/officeDocument/2006/relationships/footer" Target="footer26.xml"/><Relationship Id="rId82" Type="http://schemas.openxmlformats.org/officeDocument/2006/relationships/footer" Target="footer38.xml"/><Relationship Id="rId199" Type="http://schemas.openxmlformats.org/officeDocument/2006/relationships/footer" Target="footer99.xml"/><Relationship Id="rId203" Type="http://schemas.openxmlformats.org/officeDocument/2006/relationships/footer" Target="footer101.xml"/><Relationship Id="rId385" Type="http://schemas.openxmlformats.org/officeDocument/2006/relationships/footer" Target="footer194.xml"/><Relationship Id="rId19" Type="http://schemas.openxmlformats.org/officeDocument/2006/relationships/header" Target="header3.xml"/><Relationship Id="rId224" Type="http://schemas.openxmlformats.org/officeDocument/2006/relationships/footer" Target="footer113.xml"/><Relationship Id="rId245" Type="http://schemas.openxmlformats.org/officeDocument/2006/relationships/header" Target="header89.xml"/><Relationship Id="rId266" Type="http://schemas.openxmlformats.org/officeDocument/2006/relationships/footer" Target="footer133.xml"/><Relationship Id="rId287" Type="http://schemas.openxmlformats.org/officeDocument/2006/relationships/footer" Target="footer145.xml"/><Relationship Id="rId410" Type="http://schemas.openxmlformats.org/officeDocument/2006/relationships/header" Target="header150.xml"/><Relationship Id="rId431" Type="http://schemas.openxmlformats.org/officeDocument/2006/relationships/footer" Target="footer220.xml"/><Relationship Id="rId452" Type="http://schemas.openxmlformats.org/officeDocument/2006/relationships/footer" Target="footer233.xml"/><Relationship Id="rId473" Type="http://schemas.openxmlformats.org/officeDocument/2006/relationships/header" Target="header175.xml"/><Relationship Id="rId494" Type="http://schemas.openxmlformats.org/officeDocument/2006/relationships/footer" Target="footer257.xml"/><Relationship Id="rId508" Type="http://schemas.openxmlformats.org/officeDocument/2006/relationships/footer" Target="footer265.xml"/><Relationship Id="rId529" Type="http://schemas.openxmlformats.org/officeDocument/2006/relationships/footer" Target="footer277.xml"/><Relationship Id="rId30" Type="http://schemas.openxmlformats.org/officeDocument/2006/relationships/footer" Target="footer8.xml"/><Relationship Id="rId105" Type="http://schemas.openxmlformats.org/officeDocument/2006/relationships/footer" Target="footer50.xml"/><Relationship Id="rId126" Type="http://schemas.openxmlformats.org/officeDocument/2006/relationships/footer" Target="footer61.xml"/><Relationship Id="rId147" Type="http://schemas.openxmlformats.org/officeDocument/2006/relationships/footer" Target="footer73.xml"/><Relationship Id="rId168" Type="http://schemas.openxmlformats.org/officeDocument/2006/relationships/chart" Target="charts/chart7.xml"/><Relationship Id="rId312" Type="http://schemas.openxmlformats.org/officeDocument/2006/relationships/footer" Target="footer160.xml"/><Relationship Id="rId333" Type="http://schemas.openxmlformats.org/officeDocument/2006/relationships/footer" Target="footer173.xml"/><Relationship Id="rId354" Type="http://schemas.openxmlformats.org/officeDocument/2006/relationships/footer" Target="footer185.xml"/><Relationship Id="rId540" Type="http://schemas.openxmlformats.org/officeDocument/2006/relationships/footer" Target="footer281.xml"/><Relationship Id="rId51" Type="http://schemas.openxmlformats.org/officeDocument/2006/relationships/footer" Target="footer20.xml"/><Relationship Id="rId72" Type="http://schemas.openxmlformats.org/officeDocument/2006/relationships/footer" Target="footer32.xml"/><Relationship Id="rId93" Type="http://schemas.openxmlformats.org/officeDocument/2006/relationships/footer" Target="footer45.xml"/><Relationship Id="rId189" Type="http://schemas.openxmlformats.org/officeDocument/2006/relationships/header" Target="header68.xml"/><Relationship Id="rId375" Type="http://schemas.openxmlformats.org/officeDocument/2006/relationships/chart" Target="charts/chart34.xml"/><Relationship Id="rId396" Type="http://schemas.openxmlformats.org/officeDocument/2006/relationships/footer" Target="footer200.xml"/><Relationship Id="rId561" Type="http://schemas.openxmlformats.org/officeDocument/2006/relationships/footer" Target="footer293.xml"/><Relationship Id="rId3" Type="http://schemas.openxmlformats.org/officeDocument/2006/relationships/customXml" Target="../customXml/item3.xml"/><Relationship Id="rId214" Type="http://schemas.openxmlformats.org/officeDocument/2006/relationships/footer" Target="footer108.xml"/><Relationship Id="rId235" Type="http://schemas.openxmlformats.org/officeDocument/2006/relationships/footer" Target="footer118.xml"/><Relationship Id="rId256" Type="http://schemas.openxmlformats.org/officeDocument/2006/relationships/footer" Target="footer127.xml"/><Relationship Id="rId277" Type="http://schemas.openxmlformats.org/officeDocument/2006/relationships/footer" Target="footer139.xml"/><Relationship Id="rId298" Type="http://schemas.openxmlformats.org/officeDocument/2006/relationships/footer" Target="footer152.xml"/><Relationship Id="rId400" Type="http://schemas.openxmlformats.org/officeDocument/2006/relationships/footer" Target="footer202.xml"/><Relationship Id="rId421" Type="http://schemas.openxmlformats.org/officeDocument/2006/relationships/footer" Target="footer214.xml"/><Relationship Id="rId442" Type="http://schemas.openxmlformats.org/officeDocument/2006/relationships/footer" Target="footer227.xml"/><Relationship Id="rId463" Type="http://schemas.openxmlformats.org/officeDocument/2006/relationships/footer" Target="footer240.xml"/><Relationship Id="rId484" Type="http://schemas.openxmlformats.org/officeDocument/2006/relationships/footer" Target="footer252.xml"/><Relationship Id="rId519" Type="http://schemas.openxmlformats.org/officeDocument/2006/relationships/footer" Target="footer272.xml"/><Relationship Id="rId116" Type="http://schemas.openxmlformats.org/officeDocument/2006/relationships/footer" Target="footer56.xml"/><Relationship Id="rId137" Type="http://schemas.openxmlformats.org/officeDocument/2006/relationships/footer" Target="footer68.xml"/><Relationship Id="rId158" Type="http://schemas.openxmlformats.org/officeDocument/2006/relationships/footer" Target="footer80.xml"/><Relationship Id="rId302" Type="http://schemas.openxmlformats.org/officeDocument/2006/relationships/footer" Target="footer154.xml"/><Relationship Id="rId323" Type="http://schemas.openxmlformats.org/officeDocument/2006/relationships/footer" Target="footer167.xml"/><Relationship Id="rId344" Type="http://schemas.openxmlformats.org/officeDocument/2006/relationships/footer" Target="footer180.xml"/><Relationship Id="rId530" Type="http://schemas.openxmlformats.org/officeDocument/2006/relationships/footer" Target="footer278.xml"/><Relationship Id="rId20" Type="http://schemas.openxmlformats.org/officeDocument/2006/relationships/footer" Target="footer3.xml"/><Relationship Id="rId41" Type="http://schemas.openxmlformats.org/officeDocument/2006/relationships/footer" Target="footer15.xml"/><Relationship Id="rId62" Type="http://schemas.openxmlformats.org/officeDocument/2006/relationships/footer" Target="footer27.xml"/><Relationship Id="rId83" Type="http://schemas.openxmlformats.org/officeDocument/2006/relationships/footer" Target="footer39.xml"/><Relationship Id="rId179" Type="http://schemas.openxmlformats.org/officeDocument/2006/relationships/header" Target="header65.xml"/><Relationship Id="rId365" Type="http://schemas.openxmlformats.org/officeDocument/2006/relationships/chart" Target="charts/chart24.xml"/><Relationship Id="rId386" Type="http://schemas.openxmlformats.org/officeDocument/2006/relationships/header" Target="header140.xml"/><Relationship Id="rId551" Type="http://schemas.openxmlformats.org/officeDocument/2006/relationships/footer" Target="footer288.xml"/><Relationship Id="rId190" Type="http://schemas.openxmlformats.org/officeDocument/2006/relationships/header" Target="header69.xml"/><Relationship Id="rId204" Type="http://schemas.openxmlformats.org/officeDocument/2006/relationships/footer" Target="footer102.xml"/><Relationship Id="rId225" Type="http://schemas.openxmlformats.org/officeDocument/2006/relationships/footer" Target="footer114.xml"/><Relationship Id="rId246" Type="http://schemas.openxmlformats.org/officeDocument/2006/relationships/footer" Target="footer121.xml"/><Relationship Id="rId267" Type="http://schemas.openxmlformats.org/officeDocument/2006/relationships/footer" Target="footer134.xml"/><Relationship Id="rId288" Type="http://schemas.openxmlformats.org/officeDocument/2006/relationships/footer" Target="footer146.xml"/><Relationship Id="rId411" Type="http://schemas.openxmlformats.org/officeDocument/2006/relationships/footer" Target="footer208.xml"/><Relationship Id="rId432" Type="http://schemas.openxmlformats.org/officeDocument/2006/relationships/footer" Target="footer221.xml"/><Relationship Id="rId453" Type="http://schemas.openxmlformats.org/officeDocument/2006/relationships/footer" Target="footer234.xml"/><Relationship Id="rId474" Type="http://schemas.openxmlformats.org/officeDocument/2006/relationships/footer" Target="footer246.xml"/><Relationship Id="rId509" Type="http://schemas.openxmlformats.org/officeDocument/2006/relationships/footer" Target="footer266.xml"/><Relationship Id="rId106" Type="http://schemas.openxmlformats.org/officeDocument/2006/relationships/footer" Target="footer51.xml"/><Relationship Id="rId127" Type="http://schemas.openxmlformats.org/officeDocument/2006/relationships/footer" Target="footer62.xml"/><Relationship Id="rId313" Type="http://schemas.openxmlformats.org/officeDocument/2006/relationships/footer" Target="footer161.xml"/><Relationship Id="rId495" Type="http://schemas.openxmlformats.org/officeDocument/2006/relationships/footer" Target="footer258.xml"/><Relationship Id="rId10" Type="http://schemas.openxmlformats.org/officeDocument/2006/relationships/styles" Target="styles.xml"/><Relationship Id="rId31" Type="http://schemas.openxmlformats.org/officeDocument/2006/relationships/footer" Target="footer9.xml"/><Relationship Id="rId52" Type="http://schemas.openxmlformats.org/officeDocument/2006/relationships/footer" Target="footer21.xml"/><Relationship Id="rId73" Type="http://schemas.openxmlformats.org/officeDocument/2006/relationships/footer" Target="footer33.xml"/><Relationship Id="rId94" Type="http://schemas.openxmlformats.org/officeDocument/2006/relationships/header" Target="header33.xml"/><Relationship Id="rId148" Type="http://schemas.openxmlformats.org/officeDocument/2006/relationships/footer" Target="footer74.xml"/><Relationship Id="rId169" Type="http://schemas.openxmlformats.org/officeDocument/2006/relationships/chart" Target="charts/chart8.xml"/><Relationship Id="rId334" Type="http://schemas.openxmlformats.org/officeDocument/2006/relationships/footer" Target="footer174.xml"/><Relationship Id="rId355" Type="http://schemas.openxmlformats.org/officeDocument/2006/relationships/header" Target="header133.xml"/><Relationship Id="rId376" Type="http://schemas.openxmlformats.org/officeDocument/2006/relationships/chart" Target="charts/chart35.xml"/><Relationship Id="rId397" Type="http://schemas.openxmlformats.org/officeDocument/2006/relationships/footer" Target="footer201.xml"/><Relationship Id="rId520" Type="http://schemas.openxmlformats.org/officeDocument/2006/relationships/footer" Target="footer273.xml"/><Relationship Id="rId541" Type="http://schemas.openxmlformats.org/officeDocument/2006/relationships/footer" Target="footer282.xml"/><Relationship Id="rId562" Type="http://schemas.openxmlformats.org/officeDocument/2006/relationships/footer" Target="footer294.xml"/><Relationship Id="rId4" Type="http://schemas.openxmlformats.org/officeDocument/2006/relationships/customXml" Target="../customXml/item4.xml"/><Relationship Id="rId180" Type="http://schemas.openxmlformats.org/officeDocument/2006/relationships/footer" Target="footer88.xml"/><Relationship Id="rId215" Type="http://schemas.openxmlformats.org/officeDocument/2006/relationships/header" Target="header79.xml"/><Relationship Id="rId236" Type="http://schemas.openxmlformats.org/officeDocument/2006/relationships/footer" Target="footer119.xml"/><Relationship Id="rId257" Type="http://schemas.openxmlformats.org/officeDocument/2006/relationships/footer" Target="footer128.xml"/><Relationship Id="rId278" Type="http://schemas.openxmlformats.org/officeDocument/2006/relationships/footer" Target="footer140.xml"/><Relationship Id="rId401" Type="http://schemas.openxmlformats.org/officeDocument/2006/relationships/footer" Target="footer203.xml"/><Relationship Id="rId422" Type="http://schemas.openxmlformats.org/officeDocument/2006/relationships/footer" Target="footer215.xml"/><Relationship Id="rId443" Type="http://schemas.openxmlformats.org/officeDocument/2006/relationships/footer" Target="footer228.xml"/><Relationship Id="rId464" Type="http://schemas.openxmlformats.org/officeDocument/2006/relationships/header" Target="header171.xml"/><Relationship Id="rId303" Type="http://schemas.openxmlformats.org/officeDocument/2006/relationships/footer" Target="footer155.xml"/><Relationship Id="rId485" Type="http://schemas.openxmlformats.org/officeDocument/2006/relationships/header" Target="header180.xml"/><Relationship Id="rId42" Type="http://schemas.openxmlformats.org/officeDocument/2006/relationships/header" Target="header12.xml"/><Relationship Id="rId84" Type="http://schemas.openxmlformats.org/officeDocument/2006/relationships/header" Target="header29.xml"/><Relationship Id="rId138" Type="http://schemas.openxmlformats.org/officeDocument/2006/relationships/header" Target="header50.xml"/><Relationship Id="rId345" Type="http://schemas.openxmlformats.org/officeDocument/2006/relationships/chart" Target="charts/chart20.xml"/><Relationship Id="rId387" Type="http://schemas.openxmlformats.org/officeDocument/2006/relationships/footer" Target="footer195.xml"/><Relationship Id="rId510" Type="http://schemas.openxmlformats.org/officeDocument/2006/relationships/footer" Target="footer267.xml"/><Relationship Id="rId552" Type="http://schemas.openxmlformats.org/officeDocument/2006/relationships/header" Target="header206.xml"/><Relationship Id="rId191" Type="http://schemas.openxmlformats.org/officeDocument/2006/relationships/footer" Target="footer94.xml"/><Relationship Id="rId205" Type="http://schemas.openxmlformats.org/officeDocument/2006/relationships/header" Target="header75.xml"/><Relationship Id="rId247" Type="http://schemas.openxmlformats.org/officeDocument/2006/relationships/footer" Target="footer122.xml"/><Relationship Id="rId412" Type="http://schemas.openxmlformats.org/officeDocument/2006/relationships/footer" Target="footer209.xml"/><Relationship Id="rId107" Type="http://schemas.openxmlformats.org/officeDocument/2006/relationships/chart" Target="charts/chart4.xml"/><Relationship Id="rId289" Type="http://schemas.openxmlformats.org/officeDocument/2006/relationships/footer" Target="footer147.xml"/><Relationship Id="rId454" Type="http://schemas.openxmlformats.org/officeDocument/2006/relationships/header" Target="header167.xml"/><Relationship Id="rId496" Type="http://schemas.openxmlformats.org/officeDocument/2006/relationships/header" Target="header185.xml"/><Relationship Id="rId11" Type="http://schemas.openxmlformats.org/officeDocument/2006/relationships/settings" Target="settings.xml"/><Relationship Id="rId53" Type="http://schemas.openxmlformats.org/officeDocument/2006/relationships/header" Target="header16.xml"/><Relationship Id="rId149" Type="http://schemas.openxmlformats.org/officeDocument/2006/relationships/footer" Target="footer75.xml"/><Relationship Id="rId314" Type="http://schemas.openxmlformats.org/officeDocument/2006/relationships/footer" Target="footer162.xml"/><Relationship Id="rId356" Type="http://schemas.openxmlformats.org/officeDocument/2006/relationships/footer" Target="footer186.xml"/><Relationship Id="rId398" Type="http://schemas.openxmlformats.org/officeDocument/2006/relationships/header" Target="header145.xml"/><Relationship Id="rId521" Type="http://schemas.openxmlformats.org/officeDocument/2006/relationships/header" Target="header195.xml"/><Relationship Id="rId563" Type="http://schemas.openxmlformats.org/officeDocument/2006/relationships/fontTable" Target="fontTable.xml"/><Relationship Id="rId95" Type="http://schemas.openxmlformats.org/officeDocument/2006/relationships/header" Target="header34.xml"/><Relationship Id="rId160" Type="http://schemas.openxmlformats.org/officeDocument/2006/relationships/footer" Target="footer81.xml"/><Relationship Id="rId216" Type="http://schemas.openxmlformats.org/officeDocument/2006/relationships/header" Target="header80.xml"/><Relationship Id="rId423" Type="http://schemas.openxmlformats.org/officeDocument/2006/relationships/footer" Target="footer216.xml"/><Relationship Id="rId258" Type="http://schemas.openxmlformats.org/officeDocument/2006/relationships/footer" Target="footer129.xml"/><Relationship Id="rId465" Type="http://schemas.openxmlformats.org/officeDocument/2006/relationships/header" Target="header172.xml"/><Relationship Id="rId22" Type="http://schemas.openxmlformats.org/officeDocument/2006/relationships/header" Target="header4.xml"/><Relationship Id="rId64" Type="http://schemas.openxmlformats.org/officeDocument/2006/relationships/header" Target="header21.xml"/><Relationship Id="rId118" Type="http://schemas.openxmlformats.org/officeDocument/2006/relationships/footer" Target="footer57.xml"/><Relationship Id="rId325" Type="http://schemas.openxmlformats.org/officeDocument/2006/relationships/header" Target="header121.xml"/><Relationship Id="rId367" Type="http://schemas.openxmlformats.org/officeDocument/2006/relationships/chart" Target="charts/chart26.xml"/><Relationship Id="rId532" Type="http://schemas.openxmlformats.org/officeDocument/2006/relationships/chart" Target="charts/chart37.xml"/><Relationship Id="rId171" Type="http://schemas.openxmlformats.org/officeDocument/2006/relationships/chart" Target="charts/chart10.xml"/><Relationship Id="rId227" Type="http://schemas.openxmlformats.org/officeDocument/2006/relationships/hyperlink" Target="http://www.regeringen.se" TargetMode="External"/><Relationship Id="rId269" Type="http://schemas.openxmlformats.org/officeDocument/2006/relationships/header" Target="header98.xml"/><Relationship Id="rId434" Type="http://schemas.openxmlformats.org/officeDocument/2006/relationships/header" Target="header159.xml"/><Relationship Id="rId476" Type="http://schemas.openxmlformats.org/officeDocument/2006/relationships/header" Target="header177.xml"/><Relationship Id="rId33" Type="http://schemas.openxmlformats.org/officeDocument/2006/relationships/header" Target="header9.xml"/><Relationship Id="rId129" Type="http://schemas.openxmlformats.org/officeDocument/2006/relationships/header" Target="header46.xml"/><Relationship Id="rId280" Type="http://schemas.openxmlformats.org/officeDocument/2006/relationships/header" Target="header103.xml"/><Relationship Id="rId336" Type="http://schemas.openxmlformats.org/officeDocument/2006/relationships/header" Target="header126.xml"/><Relationship Id="rId501" Type="http://schemas.openxmlformats.org/officeDocument/2006/relationships/header" Target="header187.xml"/><Relationship Id="rId543" Type="http://schemas.openxmlformats.org/officeDocument/2006/relationships/header" Target="header203.xml"/><Relationship Id="rId75" Type="http://schemas.openxmlformats.org/officeDocument/2006/relationships/header" Target="header26.xml"/><Relationship Id="rId140" Type="http://schemas.openxmlformats.org/officeDocument/2006/relationships/header" Target="header51.xml"/><Relationship Id="rId182" Type="http://schemas.openxmlformats.org/officeDocument/2006/relationships/footer" Target="footer90.xml"/><Relationship Id="rId378" Type="http://schemas.openxmlformats.org/officeDocument/2006/relationships/header" Target="header137.xml"/><Relationship Id="rId403" Type="http://schemas.openxmlformats.org/officeDocument/2006/relationships/chart" Target="charts/chart36.xml"/><Relationship Id="rId6" Type="http://schemas.openxmlformats.org/officeDocument/2006/relationships/customXml" Target="../customXml/item6.xml"/><Relationship Id="rId238" Type="http://schemas.openxmlformats.org/officeDocument/2006/relationships/chart" Target="charts/chart14.xml"/><Relationship Id="rId445" Type="http://schemas.openxmlformats.org/officeDocument/2006/relationships/header" Target="header164.xml"/><Relationship Id="rId487" Type="http://schemas.openxmlformats.org/officeDocument/2006/relationships/footer" Target="footer253.xml"/><Relationship Id="rId291" Type="http://schemas.openxmlformats.org/officeDocument/2006/relationships/header" Target="header108.xml"/><Relationship Id="rId305" Type="http://schemas.openxmlformats.org/officeDocument/2006/relationships/header" Target="header113.xml"/><Relationship Id="rId347" Type="http://schemas.openxmlformats.org/officeDocument/2006/relationships/header" Target="header130.xml"/><Relationship Id="rId512" Type="http://schemas.openxmlformats.org/officeDocument/2006/relationships/header" Target="header192.xml"/><Relationship Id="rId44" Type="http://schemas.openxmlformats.org/officeDocument/2006/relationships/footer" Target="footer16.xml"/><Relationship Id="rId86" Type="http://schemas.openxmlformats.org/officeDocument/2006/relationships/footer" Target="footer40.xml"/><Relationship Id="rId151" Type="http://schemas.openxmlformats.org/officeDocument/2006/relationships/header" Target="header56.xml"/><Relationship Id="rId389" Type="http://schemas.openxmlformats.org/officeDocument/2006/relationships/header" Target="header142.xml"/><Relationship Id="rId554" Type="http://schemas.openxmlformats.org/officeDocument/2006/relationships/footer" Target="footer289.xml"/><Relationship Id="rId193" Type="http://schemas.openxmlformats.org/officeDocument/2006/relationships/header" Target="header70.xml"/><Relationship Id="rId207" Type="http://schemas.openxmlformats.org/officeDocument/2006/relationships/footer" Target="footer103.xml"/><Relationship Id="rId249" Type="http://schemas.openxmlformats.org/officeDocument/2006/relationships/header" Target="header90.xml"/><Relationship Id="rId414" Type="http://schemas.openxmlformats.org/officeDocument/2006/relationships/header" Target="header151.xml"/><Relationship Id="rId456" Type="http://schemas.openxmlformats.org/officeDocument/2006/relationships/footer" Target="footer235.xml"/><Relationship Id="rId498" Type="http://schemas.openxmlformats.org/officeDocument/2006/relationships/footer" Target="footer259.xml"/><Relationship Id="rId13" Type="http://schemas.openxmlformats.org/officeDocument/2006/relationships/footnotes" Target="footnotes.xml"/><Relationship Id="rId109" Type="http://schemas.openxmlformats.org/officeDocument/2006/relationships/header" Target="header38.xml"/><Relationship Id="rId260" Type="http://schemas.openxmlformats.org/officeDocument/2006/relationships/header" Target="header95.xml"/><Relationship Id="rId316" Type="http://schemas.openxmlformats.org/officeDocument/2006/relationships/header" Target="header118.xml"/><Relationship Id="rId523" Type="http://schemas.openxmlformats.org/officeDocument/2006/relationships/footer" Target="footer274.xml"/><Relationship Id="rId55" Type="http://schemas.openxmlformats.org/officeDocument/2006/relationships/footer" Target="footer22.xml"/><Relationship Id="rId97" Type="http://schemas.openxmlformats.org/officeDocument/2006/relationships/footer" Target="footer47.xml"/><Relationship Id="rId120" Type="http://schemas.openxmlformats.org/officeDocument/2006/relationships/header" Target="header43.xml"/><Relationship Id="rId358" Type="http://schemas.openxmlformats.org/officeDocument/2006/relationships/header" Target="header135.xml"/><Relationship Id="rId162" Type="http://schemas.openxmlformats.org/officeDocument/2006/relationships/header" Target="header61.xml"/><Relationship Id="rId218" Type="http://schemas.openxmlformats.org/officeDocument/2006/relationships/footer" Target="footer110.xml"/><Relationship Id="rId425" Type="http://schemas.openxmlformats.org/officeDocument/2006/relationships/header" Target="header156.xml"/><Relationship Id="rId467" Type="http://schemas.openxmlformats.org/officeDocument/2006/relationships/footer" Target="footer242.xml"/><Relationship Id="rId271" Type="http://schemas.openxmlformats.org/officeDocument/2006/relationships/footer" Target="footer136.xml"/><Relationship Id="rId24" Type="http://schemas.openxmlformats.org/officeDocument/2006/relationships/footer" Target="footer4.xml"/><Relationship Id="rId66" Type="http://schemas.openxmlformats.org/officeDocument/2006/relationships/footer" Target="footer29.xml"/><Relationship Id="rId131" Type="http://schemas.openxmlformats.org/officeDocument/2006/relationships/footer" Target="footer64.xml"/><Relationship Id="rId327" Type="http://schemas.openxmlformats.org/officeDocument/2006/relationships/footer" Target="footer169.xml"/><Relationship Id="rId369" Type="http://schemas.openxmlformats.org/officeDocument/2006/relationships/chart" Target="charts/chart28.xml"/><Relationship Id="rId534" Type="http://schemas.openxmlformats.org/officeDocument/2006/relationships/chart" Target="charts/chart39.xml"/><Relationship Id="rId173" Type="http://schemas.openxmlformats.org/officeDocument/2006/relationships/header" Target="header62.xml"/><Relationship Id="rId229" Type="http://schemas.openxmlformats.org/officeDocument/2006/relationships/header" Target="header85.xml"/><Relationship Id="rId380" Type="http://schemas.openxmlformats.org/officeDocument/2006/relationships/footer" Target="footer191.xml"/><Relationship Id="rId436" Type="http://schemas.openxmlformats.org/officeDocument/2006/relationships/footer" Target="footer223.xml"/><Relationship Id="rId240" Type="http://schemas.openxmlformats.org/officeDocument/2006/relationships/chart" Target="charts/chart16.xml"/><Relationship Id="rId478" Type="http://schemas.openxmlformats.org/officeDocument/2006/relationships/footer" Target="footer248.xml"/><Relationship Id="rId35" Type="http://schemas.openxmlformats.org/officeDocument/2006/relationships/footer" Target="footer11.xml"/><Relationship Id="rId77" Type="http://schemas.openxmlformats.org/officeDocument/2006/relationships/footer" Target="footer35.xml"/><Relationship Id="rId100" Type="http://schemas.openxmlformats.org/officeDocument/2006/relationships/chart" Target="charts/chart2.xml"/><Relationship Id="rId282" Type="http://schemas.openxmlformats.org/officeDocument/2006/relationships/footer" Target="footer142.xml"/><Relationship Id="rId338" Type="http://schemas.openxmlformats.org/officeDocument/2006/relationships/footer" Target="footer176.xml"/><Relationship Id="rId503" Type="http://schemas.openxmlformats.org/officeDocument/2006/relationships/footer" Target="footer262.xml"/><Relationship Id="rId545" Type="http://schemas.openxmlformats.org/officeDocument/2006/relationships/footer" Target="footer284.xml"/><Relationship Id="rId8" Type="http://schemas.openxmlformats.org/officeDocument/2006/relationships/customXml" Target="../customXml/item8.xml"/><Relationship Id="rId142" Type="http://schemas.openxmlformats.org/officeDocument/2006/relationships/footer" Target="footer70.xml"/><Relationship Id="rId184" Type="http://schemas.openxmlformats.org/officeDocument/2006/relationships/header" Target="header66.xml"/><Relationship Id="rId391" Type="http://schemas.openxmlformats.org/officeDocument/2006/relationships/footer" Target="footer197.xml"/><Relationship Id="rId405" Type="http://schemas.openxmlformats.org/officeDocument/2006/relationships/header" Target="header148.xml"/><Relationship Id="rId447" Type="http://schemas.openxmlformats.org/officeDocument/2006/relationships/footer" Target="footer230.xml"/><Relationship Id="rId251" Type="http://schemas.openxmlformats.org/officeDocument/2006/relationships/footer" Target="footer124.xml"/><Relationship Id="rId489" Type="http://schemas.openxmlformats.org/officeDocument/2006/relationships/header" Target="header182.xml"/><Relationship Id="rId46" Type="http://schemas.openxmlformats.org/officeDocument/2006/relationships/footer" Target="footer18.xml"/><Relationship Id="rId293" Type="http://schemas.openxmlformats.org/officeDocument/2006/relationships/footer" Target="footer149.xml"/><Relationship Id="rId307" Type="http://schemas.openxmlformats.org/officeDocument/2006/relationships/footer" Target="footer157.xml"/><Relationship Id="rId349" Type="http://schemas.openxmlformats.org/officeDocument/2006/relationships/footer" Target="footer182.xml"/><Relationship Id="rId514" Type="http://schemas.openxmlformats.org/officeDocument/2006/relationships/footer" Target="footer269.xml"/><Relationship Id="rId556" Type="http://schemas.openxmlformats.org/officeDocument/2006/relationships/header" Target="header208.xml"/><Relationship Id="rId88" Type="http://schemas.openxmlformats.org/officeDocument/2006/relationships/footer" Target="footer42.xml"/><Relationship Id="rId111" Type="http://schemas.openxmlformats.org/officeDocument/2006/relationships/footer" Target="footer53.xml"/><Relationship Id="rId153" Type="http://schemas.openxmlformats.org/officeDocument/2006/relationships/footer" Target="footer77.xml"/><Relationship Id="rId195" Type="http://schemas.openxmlformats.org/officeDocument/2006/relationships/header" Target="header71.xml"/><Relationship Id="rId209" Type="http://schemas.openxmlformats.org/officeDocument/2006/relationships/footer" Target="footer105.xml"/><Relationship Id="rId360" Type="http://schemas.openxmlformats.org/officeDocument/2006/relationships/footer" Target="footer188.xml"/><Relationship Id="rId416" Type="http://schemas.openxmlformats.org/officeDocument/2006/relationships/footer" Target="footer211.xml"/><Relationship Id="rId220" Type="http://schemas.openxmlformats.org/officeDocument/2006/relationships/footer" Target="footer111.xml"/><Relationship Id="rId458" Type="http://schemas.openxmlformats.org/officeDocument/2006/relationships/footer" Target="footer237.xml"/><Relationship Id="rId15" Type="http://schemas.openxmlformats.org/officeDocument/2006/relationships/header" Target="header1.xml"/><Relationship Id="rId57" Type="http://schemas.openxmlformats.org/officeDocument/2006/relationships/footer" Target="footer24.xml"/><Relationship Id="rId262" Type="http://schemas.openxmlformats.org/officeDocument/2006/relationships/footer" Target="footer131.xml"/><Relationship Id="rId318" Type="http://schemas.openxmlformats.org/officeDocument/2006/relationships/footer" Target="footer164.xml"/><Relationship Id="rId525" Type="http://schemas.openxmlformats.org/officeDocument/2006/relationships/header" Target="header197.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fi/vb/BP%20Volym%201/Forms/BP%20Del%201-samling/BP%20Del%201-samling.dotx" TargetMode="External"/></Relationships>
</file>

<file path=word/charts/_rels/chart1.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oleObject" Target="https://dhs.sp.regeringskansliet.se/dep/fi/vb/RLFP/Texter/Diagram%20RL/Diagram%201%20Finansplan%20BP20_nytt%20namn.xlsx" TargetMode="External"/></Relationships>
</file>

<file path=word/charts/_rels/chart2.xml.rels><?xml version="1.0" encoding="UTF-8" standalone="yes"?>
<Relationships xmlns="http://schemas.openxmlformats.org/package/2006/relationships"><Relationship Id="rId2" Type="http://schemas.openxmlformats.org/officeDocument/2006/relationships/chartUserShapes" Target="../drawings/drawing2.xml"/><Relationship Id="rId1" Type="http://schemas.openxmlformats.org/officeDocument/2006/relationships/oleObject" Target="https://dhs.sp.regeringskansliet.se/dep/fi/vb/RLFP/Texter/Diagram%20RL/Diagram%202%20Finansplan%20BP20.xlsx" TargetMode="External"/></Relationships>
</file>

<file path=word/charts/_rels/chart3.xml.rels><?xml version="1.0" encoding="UTF-8" standalone="yes"?>
<Relationships xmlns="http://schemas.openxmlformats.org/package/2006/relationships"><Relationship Id="rId2" Type="http://schemas.openxmlformats.org/officeDocument/2006/relationships/chartUserShapes" Target="../drawings/drawing3.xml"/><Relationship Id="rId1" Type="http://schemas.openxmlformats.org/officeDocument/2006/relationships/oleObject" Target="https://dhs.sp.regeringskansliet.se/dep/fi/vb/RLFP/Texter/Diagram%20RL/Diagram%203%20Finansplan%20BP20.xlsx" TargetMode="External"/></Relationships>
</file>

<file path=word/charts/_rels/chart4.xml.rels><?xml version="1.0" encoding="UTF-8" standalone="yes"?>
<Relationships xmlns="http://schemas.openxmlformats.org/package/2006/relationships"><Relationship Id="rId1" Type="http://schemas.openxmlformats.org/officeDocument/2006/relationships/oleObject" Target="https://dhs.sp.regeringskansliet.se/dep/fi/vb/RLFP/Texter/Diagram%20RL/Diagram%204%20Finansplan%20BP20_nytt%20namn.xlsx" TargetMode="External"/></Relationships>
</file>

<file path=word/charts/_rels/chart5.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4.Den%20makroekonomiska%20utvecklingen/Ink&#246;pschefsindex%20industrin.xlsx" TargetMode="External"/></Relationships>
</file>

<file path=word/charts/_rels/chart6.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4.Den%20makroekonomiska%20utvecklingen/BNP_bidrag.xlsx" TargetMode="External"/></Relationships>
</file>

<file path=word/charts/_rels/chart7.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4.Den%20makroekonomiska%20utvecklingen/P&#229;b&#246;rjade%20bost&#228;der.xlsx" TargetMode="External"/></Relationships>
</file>

<file path=word/charts/_rels/chart8.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4.Den%20makroekonomiska%20utvecklingen/Syssels&#228;ttningsindikatorer.xlsx" TargetMode="External"/></Relationships>
</file>

<file path=word/charts/_rels/chart9.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4.Den%20makroekonomiska%20utvecklingen/Brist%20p&#229;%20arbetskraft.xlsx" TargetMode="External"/></Relationships>
</file>

<file path=word/charts/_rels/chart10.xml.rels><?xml version="1.0" encoding="UTF-8" standalone="yes"?>
<Relationships xmlns="http://schemas.openxmlformats.org/package/2006/relationships"><Relationship Id="rId2" Type="http://schemas.openxmlformats.org/officeDocument/2006/relationships/chartUserShapes" Target="../drawings/drawing4.xml"/><Relationship Id="rId1" Type="http://schemas.openxmlformats.org/officeDocument/2006/relationships/oleObject" Target="https://dhs.sp.regeringskansliet.se/dep/fi/vb/BP%20Volym%201/Sifferunderlag%20och%20diagram/4.Den%20makroekonomiska%20utvecklingen/Arbetsl&#246;shet.xlsx" TargetMode="External"/></Relationships>
</file>

<file path=word/charts/_rels/chart11.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4.Den%20makroekonomiska%20utvecklingen/RU_indikator.xlsx" TargetMode="External"/></Relationships>
</file>

<file path=word/charts/_rels/chart12.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4.Den%20makroekonomiska%20utvecklingen/Os&#228;kerhetsintervall.xlsx" TargetMode="External"/></Relationships>
</file>

<file path=word/charts/_rels/chart13.xml.rels><?xml version="1.0" encoding="UTF-8" standalone="yes"?>
<Relationships xmlns="http://schemas.openxmlformats.org/package/2006/relationships"><Relationship Id="rId1" Type="http://schemas.openxmlformats.org/officeDocument/2006/relationships/oleObject" Target="file:///\\fsdep3\fi_dep\FI_E2\4_Prognos\PROP\2019\Prognos%204\diagram%206.1%20totala%20skatteint&#228;kter.xlsx" TargetMode="External"/></Relationships>
</file>

<file path=word/charts/_rels/chart14.xml.rels><?xml version="1.0" encoding="UTF-8" standalone="yes"?>
<Relationships xmlns="http://schemas.openxmlformats.org/package/2006/relationships"><Relationship Id="rId1" Type="http://schemas.openxmlformats.org/officeDocument/2006/relationships/oleObject" Target="file:///\\fsdep3\fi_dep\FI_E2\4_Prognos\PROP\2019\Prognos%204\diagram%206.2%20Skattekvot.xlsx" TargetMode="External"/></Relationships>
</file>

<file path=word/charts/_rels/chart15.xml.rels><?xml version="1.0" encoding="UTF-8" standalone="yes"?>
<Relationships xmlns="http://schemas.openxmlformats.org/package/2006/relationships"><Relationship Id="rId1" Type="http://schemas.openxmlformats.org/officeDocument/2006/relationships/oleObject" Target="file:///\\fsdep3\fi_dep\FI_E2\4_Prognos\SKATTER\1111FysInkskatt\2019\Prognos4\Diagram%20och%20Tabeller\Diagram%206.1%20timmar%20timl&#246;n%20l&#246;nesumma.xlsx" TargetMode="External"/></Relationships>
</file>

<file path=word/charts/_rels/chart16.xml.rels><?xml version="1.0" encoding="UTF-8" standalone="yes"?>
<Relationships xmlns="http://schemas.openxmlformats.org/package/2006/relationships"><Relationship Id="rId1" Type="http://schemas.openxmlformats.org/officeDocument/2006/relationships/oleObject" Target="file:///\\fsdep3\fi_dep\FI_E2\4_Prognos\SKATTER\1111FysInkskatt\2019\Prognos4\Diagram%20och%20Tabeller\Diagram%206.4%20Transfereringar%20utveckling.xlsx" TargetMode="External"/></Relationships>
</file>

<file path=word/charts/_rels/chart17.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6.%20Inkomster/Diagram%206.5%20Hush&#229;llens%20kapitalvinster.xlsx" TargetMode="External"/></Relationships>
</file>

<file path=word/charts/_rels/chart18.xml.rels><?xml version="1.0" encoding="UTF-8" standalone="yes"?>
<Relationships xmlns="http://schemas.openxmlformats.org/package/2006/relationships"><Relationship Id="rId1" Type="http://schemas.openxmlformats.org/officeDocument/2006/relationships/oleObject" Target="file:///\\fsdep3\fi_dep\FI_E2\4_Prognos\PROP\2019\Prognos%204\6.6%20Skatt%20p&#229;%20f&#246;retagsvinster.xlsx" TargetMode="External"/></Relationships>
</file>

<file path=word/charts/_rels/chart19.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6.%20Inkomster/diagram%206.7%20konsumtion,%20investeringar%20och%20moms.xlsx" TargetMode="External"/></Relationships>
</file>

<file path=word/charts/_rels/chart20.xml.rels><?xml version="1.0" encoding="UTF-8" standalone="yes"?>
<Relationships xmlns="http://schemas.openxmlformats.org/package/2006/relationships"><Relationship Id="rId1" Type="http://schemas.openxmlformats.org/officeDocument/2006/relationships/oleObject" Target="https://dhs.sp.regeringskansliet.se/yta/fi-ba/tot/Totaleriet/PROPOSITIONER/BP/BP20%20-%20propositioner/Diagram%20prognos%20vs%20urspr%20budget.xlsx" TargetMode="External"/></Relationships>
</file>

<file path=word/charts/_rels/chart21.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8.%20Den%20offentliga%20sektorns%20finanser,%20statens%20budgetsaldo%20och%20statsskulden/8.1%20Den%20offentliga%20sektorns%20sparande.xlsx" TargetMode="External"/></Relationships>
</file>

<file path=word/charts/_rels/chart22.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8.%20Den%20offentliga%20sektorns%20finanser,%20statens%20budgetsaldo%20och%20statsskulden/8.2%20Inkomster%20och%20utgifter%202000&#8211;.xlsx" TargetMode="External"/></Relationships>
</file>

<file path=word/charts/_rels/chart23.xml.rels><?xml version="1.0" encoding="UTF-8" standalone="yes"?>
<Relationships xmlns="http://schemas.openxmlformats.org/package/2006/relationships"><Relationship Id="rId1" Type="http://schemas.openxmlformats.org/officeDocument/2006/relationships/oleObject" Target="file:///\\regeringskansliet.se\Userdata\MAN1021\Desktop\Diagram%20UO26\Kopia%20av%20UO%2026%20diagram%203.3%20Statens%20budgetsaldo.xls" TargetMode="External"/></Relationships>
</file>

<file path=word/charts/_rels/chart24.xml.rels><?xml version="1.0" encoding="UTF-8" standalone="yes"?>
<Relationships xmlns="http://schemas.openxmlformats.org/package/2006/relationships"><Relationship Id="rId1" Type="http://schemas.openxmlformats.org/officeDocument/2006/relationships/oleObject" Target="file:///\\fsdep3\fi_dep\FI_E2\4_Prognos\PROP\2019\Prognos%204\diagram%208.1%20Inkomstindex.xlsx" TargetMode="External"/></Relationships>
</file>

<file path=word/charts/_rels/chart25.xml.rels><?xml version="1.0" encoding="UTF-8" standalone="yes"?>
<Relationships xmlns="http://schemas.openxmlformats.org/package/2006/relationships"><Relationship Id="rId1" Type="http://schemas.openxmlformats.org/officeDocument/2006/relationships/oleObject" Target="file:///\\fsdep3\fi_dep\FI_E2\4_Prognos\PROP\2019\Prognos%204\Kommunsektorn\Diagram%20och%20tabeller_BP20_1_20190814.xlsm" TargetMode="External"/></Relationships>
</file>

<file path=word/charts/_rels/chart26.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8.%20Den%20offentliga%20sektorns%20finanser,%20statens%20budgetsaldo%20och%20statsskulden/Diagram%208.6%20Demografiskt_betingad%20konsumtion.xlsx" TargetMode="External"/></Relationships>
</file>

<file path=word/charts/_rels/chart27.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8.%20Den%20offentliga%20sektorns%20finanser,%20statens%20budgetsaldo%20och%20statsskulden/Diagram%208.7%20Kommunala_konsumtionsutgifter.xlsx" TargetMode="External"/></Relationships>
</file>

<file path=word/charts/_rels/chart28.xml.rels><?xml version="1.0" encoding="UTF-8" standalone="yes"?>
<Relationships xmlns="http://schemas.openxmlformats.org/package/2006/relationships"><Relationship Id="rId1" Type="http://schemas.openxmlformats.org/officeDocument/2006/relationships/oleObject" Target="file:///\\fsdep3\fi_dep\FI_E2\4_Prognos\PROP\2019\Prognos%204\Kommunsektorn\Diagram%20och%20tabeller_BP20_1_20190814.xlsm" TargetMode="External"/></Relationships>
</file>

<file path=word/charts/_rels/chart29.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8.%20Den%20offentliga%20sektorns%20finanser,%20statens%20budgetsaldo%20och%20statsskulden/Diagram%208.9-10%20Kommunfinansierad%20syssels&#228;ttning.xlsx" TargetMode="External"/></Relationships>
</file>

<file path=word/charts/_rels/chart30.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8.%20Den%20offentliga%20sektorns%20finanser,%20statens%20budgetsaldo%20och%20statsskulden/Diagram%208.9-10%20Kommunfinansierad%20syssels&#228;ttning.xlsx" TargetMode="External"/></Relationships>
</file>

<file path=word/charts/_rels/chart31.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8.%20Den%20offentliga%20sektorns%20finanser,%20statens%20budgetsaldo%20och%20statsskulden/8.11%20Den%20totala%20f&#246;rm&#246;genheten%20f&#246;rdelad%20p&#229;%20sektorer.xlsx" TargetMode="External"/></Relationships>
</file>

<file path=word/charts/_rels/chart32.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8.%20Den%20offentliga%20sektorns%20finanser,%20statens%20budgetsaldo%20och%20statsskulden/8.12%20Finansiell%20nettost&#228;llning.xlsx" TargetMode="External"/></Relationships>
</file>

<file path=word/charts/_rels/chart33.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8.%20Den%20offentliga%20sektorns%20finanser,%20statens%20budgetsaldo%20och%20statsskulden/8.14%20Den%20konsoliderade%20bruttoskulden.xlsx" TargetMode="External"/></Relationships>
</file>

<file path=word/charts/_rels/chart34.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8.%20Den%20offentliga%20sektorns%20finanser,%20statens%20budgetsaldo%20och%20statsskulden/8.15%20Bruttoskulden%20per%20sektorer.xlsx" TargetMode="External"/></Relationships>
</file>

<file path=word/charts/_rels/chart35.xml.rels><?xml version="1.0" encoding="UTF-8" standalone="yes"?>
<Relationships xmlns="http://schemas.openxmlformats.org/package/2006/relationships"><Relationship Id="rId1" Type="http://schemas.openxmlformats.org/officeDocument/2006/relationships/oleObject" Target="file:///\\regeringskansliet.se\Userdata\MAN1021\Desktop\Diagram%20UO26\UO%2026%20diagram%203.2%20Statsskuld.xls" TargetMode="External"/></Relationships>
</file>

<file path=word/charts/_rels/chart36.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9.%20Statens%20investerngar%20och%20finansiella%20befogenheter/Samh&#228;llsinvesteringar%20BP20.xlsx" TargetMode="External"/></Relationships>
</file>

<file path=word/charts/_rels/chart37.xml.rels><?xml version="1.0" encoding="UTF-8" standalone="yes"?>
<Relationships xmlns="http://schemas.openxmlformats.org/package/2006/relationships"><Relationship Id="rId1" Type="http://schemas.openxmlformats.org/officeDocument/2006/relationships/oleObject" Target="file:///\\fsdep3\fi_dep\FI_SE\Martin\pension&#228;rer\BP20\Figur%201%20pension&#228;rer.xlsx" TargetMode="External"/></Relationships>
</file>

<file path=word/charts/_rels/chart38.xml.rels><?xml version="1.0" encoding="UTF-8" standalone="yes"?>
<Relationships xmlns="http://schemas.openxmlformats.org/package/2006/relationships"><Relationship Id="rId1" Type="http://schemas.openxmlformats.org/officeDocument/2006/relationships/oleObject" Target="file:///\\fsdep3\fi_dep\FI_SE\Martin\pension&#228;rer\BP20\f&#246;rdelningsdia%20pension&#228;rer%20190614%20nytt%20f&#246;rslag.xlsx" TargetMode="External"/></Relationships>
</file>

<file path=word/charts/_rels/chart39.xml.rels><?xml version="1.0" encoding="UTF-8" standalone="yes"?>
<Relationships xmlns="http://schemas.openxmlformats.org/package/2006/relationships"><Relationship Id="rId1" Type="http://schemas.openxmlformats.org/officeDocument/2006/relationships/oleObject" Target="file:///\\fsdep3\fi_dep\FI_SE\Martin\pension&#228;rer\BP20\f&#246;rdelningsdia%20pension&#228;rer%20tom%202020%20190614%20nytt%20f&#246;rslag.xlsx" TargetMode="External"/></Relationships>
</file>

<file path=word/charts/_rels/chart40.xml.rels><?xml version="1.0" encoding="UTF-8" standalone="yes"?>
<Relationships xmlns="http://schemas.openxmlformats.org/package/2006/relationships"><Relationship Id="rId1" Type="http://schemas.openxmlformats.org/officeDocument/2006/relationships/oleObject" Target="file:///\\fsdep3\fi_dep\FI_SE\Martin\pension&#228;rer\BP20\f&#246;rdelningsdia%20pension&#228;rer%20190614%20nytt%20f&#246;rslag.xlsx" TargetMode="External"/></Relationships>
</file>

<file path=word/charts/_rels/chart41.xml.rels><?xml version="1.0" encoding="UTF-8" standalone="yes"?>
<Relationships xmlns="http://schemas.openxmlformats.org/package/2006/relationships"><Relationship Id="rId1" Type="http://schemas.openxmlformats.org/officeDocument/2006/relationships/oleObject" Target="file:///\\fsdep3\fi_dep\FI_SE\Martin\pension&#228;rer\BP20\f&#246;rdelningsdia%20pension&#228;rer%20tom%202020%20190614%20nytt%20f&#246;rslag.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9667689161554195E-2"/>
          <c:y val="4.3898989898989896E-2"/>
          <c:w val="0.90138616223585544"/>
          <c:h val="0.79131129476584017"/>
        </c:manualLayout>
      </c:layout>
      <c:barChart>
        <c:barDir val="col"/>
        <c:grouping val="stacked"/>
        <c:varyColors val="0"/>
        <c:ser>
          <c:idx val="0"/>
          <c:order val="0"/>
          <c:tx>
            <c:strRef>
              <c:f>'Budgetmallar dubbla spalter'!$B$19</c:f>
              <c:strCache>
                <c:ptCount val="1"/>
                <c:pt idx="0">
                  <c:v>Bidrag från grundskydd pensionärer</c:v>
                </c:pt>
              </c:strCache>
            </c:strRef>
          </c:tx>
          <c:spPr>
            <a:pattFill prst="ltUpDiag">
              <a:fgClr>
                <a:srgbClr val="000000"/>
              </a:fgClr>
              <a:bgClr>
                <a:sysClr val="window" lastClr="FFFFFF"/>
              </a:bgClr>
            </a:pattFill>
            <a:ln w="3175">
              <a:solidFill>
                <a:srgbClr val="FFFFFF">
                  <a:lumMod val="65000"/>
                </a:srgbClr>
              </a:solidFill>
            </a:ln>
          </c:spPr>
          <c:invertIfNegative val="0"/>
          <c:dPt>
            <c:idx val="0"/>
            <c:invertIfNegative val="0"/>
            <c:bubble3D val="0"/>
            <c:extLst>
              <c:ext xmlns:c16="http://schemas.microsoft.com/office/drawing/2014/chart" uri="{C3380CC4-5D6E-409C-BE32-E72D297353CC}">
                <c16:uniqueId val="{00000000-8B09-4BD5-A4FD-07D9217C4D5E}"/>
              </c:ext>
            </c:extLst>
          </c:dPt>
          <c:dPt>
            <c:idx val="1"/>
            <c:invertIfNegative val="0"/>
            <c:bubble3D val="0"/>
            <c:extLst>
              <c:ext xmlns:c16="http://schemas.microsoft.com/office/drawing/2014/chart" uri="{C3380CC4-5D6E-409C-BE32-E72D297353CC}">
                <c16:uniqueId val="{00000001-8B09-4BD5-A4FD-07D9217C4D5E}"/>
              </c:ext>
            </c:extLst>
          </c:dPt>
          <c:dPt>
            <c:idx val="2"/>
            <c:invertIfNegative val="0"/>
            <c:bubble3D val="0"/>
            <c:extLst>
              <c:ext xmlns:c16="http://schemas.microsoft.com/office/drawing/2014/chart" uri="{C3380CC4-5D6E-409C-BE32-E72D297353CC}">
                <c16:uniqueId val="{00000002-8B09-4BD5-A4FD-07D9217C4D5E}"/>
              </c:ext>
            </c:extLst>
          </c:dPt>
          <c:dPt>
            <c:idx val="3"/>
            <c:invertIfNegative val="0"/>
            <c:bubble3D val="0"/>
            <c:extLst>
              <c:ext xmlns:c16="http://schemas.microsoft.com/office/drawing/2014/chart" uri="{C3380CC4-5D6E-409C-BE32-E72D297353CC}">
                <c16:uniqueId val="{00000003-8B09-4BD5-A4FD-07D9217C4D5E}"/>
              </c:ext>
            </c:extLst>
          </c:dPt>
          <c:dPt>
            <c:idx val="4"/>
            <c:invertIfNegative val="0"/>
            <c:bubble3D val="0"/>
            <c:extLst>
              <c:ext xmlns:c16="http://schemas.microsoft.com/office/drawing/2014/chart" uri="{C3380CC4-5D6E-409C-BE32-E72D297353CC}">
                <c16:uniqueId val="{00000004-8B09-4BD5-A4FD-07D9217C4D5E}"/>
              </c:ext>
            </c:extLst>
          </c:dPt>
          <c:dPt>
            <c:idx val="5"/>
            <c:invertIfNegative val="0"/>
            <c:bubble3D val="0"/>
            <c:extLst>
              <c:ext xmlns:c16="http://schemas.microsoft.com/office/drawing/2014/chart" uri="{C3380CC4-5D6E-409C-BE32-E72D297353CC}">
                <c16:uniqueId val="{00000005-8B09-4BD5-A4FD-07D9217C4D5E}"/>
              </c:ext>
            </c:extLst>
          </c:dPt>
          <c:dPt>
            <c:idx val="6"/>
            <c:invertIfNegative val="0"/>
            <c:bubble3D val="0"/>
            <c:extLst>
              <c:ext xmlns:c16="http://schemas.microsoft.com/office/drawing/2014/chart" uri="{C3380CC4-5D6E-409C-BE32-E72D297353CC}">
                <c16:uniqueId val="{00000006-8B09-4BD5-A4FD-07D9217C4D5E}"/>
              </c:ext>
            </c:extLst>
          </c:dPt>
          <c:dPt>
            <c:idx val="7"/>
            <c:invertIfNegative val="0"/>
            <c:bubble3D val="0"/>
            <c:extLst>
              <c:ext xmlns:c16="http://schemas.microsoft.com/office/drawing/2014/chart" uri="{C3380CC4-5D6E-409C-BE32-E72D297353CC}">
                <c16:uniqueId val="{00000007-8B09-4BD5-A4FD-07D9217C4D5E}"/>
              </c:ext>
            </c:extLst>
          </c:dPt>
          <c:dPt>
            <c:idx val="8"/>
            <c:invertIfNegative val="0"/>
            <c:bubble3D val="0"/>
            <c:extLst>
              <c:ext xmlns:c16="http://schemas.microsoft.com/office/drawing/2014/chart" uri="{C3380CC4-5D6E-409C-BE32-E72D297353CC}">
                <c16:uniqueId val="{00000008-8B09-4BD5-A4FD-07D9217C4D5E}"/>
              </c:ext>
            </c:extLst>
          </c:dPt>
          <c:dPt>
            <c:idx val="9"/>
            <c:invertIfNegative val="0"/>
            <c:bubble3D val="0"/>
            <c:extLst>
              <c:ext xmlns:c16="http://schemas.microsoft.com/office/drawing/2014/chart" uri="{C3380CC4-5D6E-409C-BE32-E72D297353CC}">
                <c16:uniqueId val="{00000009-8B09-4BD5-A4FD-07D9217C4D5E}"/>
              </c:ext>
            </c:extLst>
          </c:dPt>
          <c:dPt>
            <c:idx val="10"/>
            <c:invertIfNegative val="0"/>
            <c:bubble3D val="0"/>
            <c:extLst>
              <c:ext xmlns:c16="http://schemas.microsoft.com/office/drawing/2014/chart" uri="{C3380CC4-5D6E-409C-BE32-E72D297353CC}">
                <c16:uniqueId val="{0000000A-8B09-4BD5-A4FD-07D9217C4D5E}"/>
              </c:ext>
            </c:extLst>
          </c:dPt>
          <c:cat>
            <c:numRef>
              <c:f>'Budgetmallar dubbla spalter'!$A$20:$A$29</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'Budgetmallar dubbla spalter'!$B$20:$B$29</c:f>
              <c:numCache>
                <c:formatCode>General</c:formatCode>
                <c:ptCount val="10"/>
                <c:pt idx="0">
                  <c:v>0.25</c:v>
                </c:pt>
                <c:pt idx="1">
                  <c:v>0.49</c:v>
                </c:pt>
                <c:pt idx="2">
                  <c:v>0.12</c:v>
                </c:pt>
                <c:pt idx="3">
                  <c:v>0.04</c:v>
                </c:pt>
                <c:pt idx="4">
                  <c:v>0.03</c:v>
                </c:pt>
                <c:pt idx="5">
                  <c:v>0.02</c:v>
                </c:pt>
                <c:pt idx="6">
                  <c:v>0.01</c:v>
                </c:pt>
                <c:pt idx="7">
                  <c:v>0.01</c:v>
                </c:pt>
                <c:pt idx="8">
                  <c:v>0.01</c:v>
                </c:pt>
                <c:pt idx="9">
                  <c:v>0</c:v>
                </c:pt>
              </c:numCache>
            </c:numRef>
          </c:val>
          <c:extLst>
            <c:ext xmlns:c16="http://schemas.microsoft.com/office/drawing/2014/chart" uri="{C3380CC4-5D6E-409C-BE32-E72D297353CC}">
              <c16:uniqueId val="{0000000B-8B09-4BD5-A4FD-07D9217C4D5E}"/>
            </c:ext>
          </c:extLst>
        </c:ser>
        <c:ser>
          <c:idx val="1"/>
          <c:order val="1"/>
          <c:tx>
            <c:strRef>
              <c:f>'Budgetmallar dubbla spalter'!$C$19</c:f>
              <c:strCache>
                <c:ptCount val="1"/>
                <c:pt idx="0">
                  <c:v>Bidrag från höjt uppskovstak</c:v>
                </c:pt>
              </c:strCache>
            </c:strRef>
          </c:tx>
          <c:spPr>
            <a:solidFill>
              <a:srgbClr val="958E8A">
                <a:lumMod val="20000"/>
                <a:lumOff val="80000"/>
              </a:srgbClr>
            </a:solidFill>
            <a:ln w="3175">
              <a:solidFill>
                <a:srgbClr val="FFFFFF">
                  <a:lumMod val="65000"/>
                </a:srgbClr>
              </a:solidFill>
            </a:ln>
          </c:spPr>
          <c:invertIfNegative val="0"/>
          <c:cat>
            <c:numRef>
              <c:f>'Budgetmallar dubbla spalter'!$A$20:$A$29</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'Budgetmallar dubbla spalter'!$C$20:$C$29</c:f>
              <c:numCache>
                <c:formatCode>General</c:formatCode>
                <c:ptCount val="10"/>
                <c:pt idx="0">
                  <c:v>0</c:v>
                </c:pt>
                <c:pt idx="1">
                  <c:v>0</c:v>
                </c:pt>
                <c:pt idx="2">
                  <c:v>0</c:v>
                </c:pt>
                <c:pt idx="3">
                  <c:v>0</c:v>
                </c:pt>
                <c:pt idx="4">
                  <c:v>0</c:v>
                </c:pt>
                <c:pt idx="5">
                  <c:v>0</c:v>
                </c:pt>
                <c:pt idx="6">
                  <c:v>0</c:v>
                </c:pt>
                <c:pt idx="7">
                  <c:v>0</c:v>
                </c:pt>
                <c:pt idx="8">
                  <c:v>0.01</c:v>
                </c:pt>
                <c:pt idx="9">
                  <c:v>7.0000000000000007E-2</c:v>
                </c:pt>
              </c:numCache>
            </c:numRef>
          </c:val>
          <c:extLst>
            <c:ext xmlns:c16="http://schemas.microsoft.com/office/drawing/2014/chart" uri="{C3380CC4-5D6E-409C-BE32-E72D297353CC}">
              <c16:uniqueId val="{0000000C-8B09-4BD5-A4FD-07D9217C4D5E}"/>
            </c:ext>
          </c:extLst>
        </c:ser>
        <c:ser>
          <c:idx val="3"/>
          <c:order val="2"/>
          <c:tx>
            <c:strRef>
              <c:f>'Budgetmallar dubbla spalter'!$E$19</c:f>
              <c:strCache>
                <c:ptCount val="1"/>
                <c:pt idx="0">
                  <c:v>Bidrag från skattereduktion i stödområde A och B</c:v>
                </c:pt>
              </c:strCache>
            </c:strRef>
          </c:tx>
          <c:spPr>
            <a:pattFill prst="narVert">
              <a:fgClr>
                <a:srgbClr val="000000"/>
              </a:fgClr>
              <a:bgClr>
                <a:sysClr val="window" lastClr="FFFFFF"/>
              </a:bgClr>
            </a:pattFill>
            <a:ln w="3175">
              <a:solidFill>
                <a:srgbClr val="FFFFFF">
                  <a:lumMod val="65000"/>
                </a:srgbClr>
              </a:solidFill>
            </a:ln>
          </c:spPr>
          <c:invertIfNegative val="0"/>
          <c:val>
            <c:numRef>
              <c:f>'Budgetmallar dubbla spalter'!$E$20:$E$29</c:f>
              <c:numCache>
                <c:formatCode>General</c:formatCode>
                <c:ptCount val="10"/>
                <c:pt idx="0">
                  <c:v>0.1</c:v>
                </c:pt>
                <c:pt idx="1">
                  <c:v>0.12</c:v>
                </c:pt>
                <c:pt idx="2">
                  <c:v>0.11</c:v>
                </c:pt>
                <c:pt idx="3">
                  <c:v>0.09</c:v>
                </c:pt>
                <c:pt idx="4">
                  <c:v>7.0000000000000007E-2</c:v>
                </c:pt>
                <c:pt idx="5">
                  <c:v>7.0000000000000007E-2</c:v>
                </c:pt>
                <c:pt idx="6">
                  <c:v>0.06</c:v>
                </c:pt>
                <c:pt idx="7">
                  <c:v>0.05</c:v>
                </c:pt>
                <c:pt idx="8">
                  <c:v>0.04</c:v>
                </c:pt>
                <c:pt idx="9">
                  <c:v>0.01</c:v>
                </c:pt>
              </c:numCache>
            </c:numRef>
          </c:val>
          <c:extLst>
            <c:ext xmlns:c16="http://schemas.microsoft.com/office/drawing/2014/chart" uri="{C3380CC4-5D6E-409C-BE32-E72D297353CC}">
              <c16:uniqueId val="{0000000D-8B09-4BD5-A4FD-07D9217C4D5E}"/>
            </c:ext>
          </c:extLst>
        </c:ser>
        <c:ser>
          <c:idx val="4"/>
          <c:order val="3"/>
          <c:tx>
            <c:strRef>
              <c:f>'Budgetmallar dubbla spalter'!$F$19</c:f>
              <c:strCache>
                <c:ptCount val="1"/>
                <c:pt idx="0">
                  <c:v>Bidrag från sänkt skatt för personer över 65 år</c:v>
                </c:pt>
              </c:strCache>
            </c:strRef>
          </c:tx>
          <c:spPr>
            <a:solidFill>
              <a:srgbClr val="958E8A"/>
            </a:solidFill>
            <a:ln w="3175">
              <a:solidFill>
                <a:srgbClr val="FFFFFF">
                  <a:lumMod val="65000"/>
                </a:srgbClr>
              </a:solidFill>
            </a:ln>
          </c:spPr>
          <c:invertIfNegative val="0"/>
          <c:val>
            <c:numRef>
              <c:f>'Budgetmallar dubbla spalter'!$F$20:$F$29</c:f>
              <c:numCache>
                <c:formatCode>General</c:formatCode>
                <c:ptCount val="10"/>
                <c:pt idx="0">
                  <c:v>0</c:v>
                </c:pt>
                <c:pt idx="1">
                  <c:v>0.03</c:v>
                </c:pt>
                <c:pt idx="2">
                  <c:v>0.21</c:v>
                </c:pt>
                <c:pt idx="3">
                  <c:v>0.22</c:v>
                </c:pt>
                <c:pt idx="4">
                  <c:v>0.2</c:v>
                </c:pt>
                <c:pt idx="5">
                  <c:v>0.21</c:v>
                </c:pt>
                <c:pt idx="6">
                  <c:v>0.2</c:v>
                </c:pt>
                <c:pt idx="7">
                  <c:v>0.21</c:v>
                </c:pt>
                <c:pt idx="8">
                  <c:v>0.19</c:v>
                </c:pt>
                <c:pt idx="9">
                  <c:v>0.13</c:v>
                </c:pt>
              </c:numCache>
            </c:numRef>
          </c:val>
          <c:extLst>
            <c:ext xmlns:c16="http://schemas.microsoft.com/office/drawing/2014/chart" uri="{C3380CC4-5D6E-409C-BE32-E72D297353CC}">
              <c16:uniqueId val="{0000000E-8B09-4BD5-A4FD-07D9217C4D5E}"/>
            </c:ext>
          </c:extLst>
        </c:ser>
        <c:ser>
          <c:idx val="2"/>
          <c:order val="4"/>
          <c:tx>
            <c:strRef>
              <c:f>'Budgetmallar dubbla spalter'!$D$19</c:f>
              <c:strCache>
                <c:ptCount val="1"/>
                <c:pt idx="0">
                  <c:v>Bidrag från värnskatt</c:v>
                </c:pt>
              </c:strCache>
            </c:strRef>
          </c:tx>
          <c:spPr>
            <a:solidFill>
              <a:srgbClr val="000000"/>
            </a:solidFill>
            <a:ln w="3175">
              <a:solidFill>
                <a:srgbClr val="000000"/>
              </a:solidFill>
            </a:ln>
          </c:spPr>
          <c:invertIfNegative val="0"/>
          <c:cat>
            <c:numRef>
              <c:f>'Budgetmallar dubbla spalter'!$A$20:$A$29</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'Budgetmallar dubbla spalter'!$D$20:$D$29</c:f>
              <c:numCache>
                <c:formatCode>General</c:formatCode>
                <c:ptCount val="10"/>
                <c:pt idx="0">
                  <c:v>0</c:v>
                </c:pt>
                <c:pt idx="1">
                  <c:v>0</c:v>
                </c:pt>
                <c:pt idx="2">
                  <c:v>0</c:v>
                </c:pt>
                <c:pt idx="3">
                  <c:v>0.01</c:v>
                </c:pt>
                <c:pt idx="4">
                  <c:v>0.02</c:v>
                </c:pt>
                <c:pt idx="5">
                  <c:v>0.03</c:v>
                </c:pt>
                <c:pt idx="6">
                  <c:v>0.05</c:v>
                </c:pt>
                <c:pt idx="7">
                  <c:v>0.12</c:v>
                </c:pt>
                <c:pt idx="8">
                  <c:v>0.24</c:v>
                </c:pt>
                <c:pt idx="9">
                  <c:v>0.86</c:v>
                </c:pt>
              </c:numCache>
            </c:numRef>
          </c:val>
          <c:extLst>
            <c:ext xmlns:c16="http://schemas.microsoft.com/office/drawing/2014/chart" uri="{C3380CC4-5D6E-409C-BE32-E72D297353CC}">
              <c16:uniqueId val="{0000000F-8B09-4BD5-A4FD-07D9217C4D5E}"/>
            </c:ext>
          </c:extLst>
        </c:ser>
        <c:dLbls>
          <c:showLegendKey val="0"/>
          <c:showVal val="0"/>
          <c:showCatName val="0"/>
          <c:showSerName val="0"/>
          <c:showPercent val="0"/>
          <c:showBubbleSize val="0"/>
        </c:dLbls>
        <c:gapWidth val="50"/>
        <c:overlap val="100"/>
        <c:axId val="335128448"/>
        <c:axId val="335129984"/>
      </c:barChart>
      <c:catAx>
        <c:axId val="33512844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335129984"/>
        <c:crosses val="autoZero"/>
        <c:auto val="1"/>
        <c:lblAlgn val="ctr"/>
        <c:lblOffset val="100"/>
        <c:noMultiLvlLbl val="1"/>
      </c:catAx>
      <c:valAx>
        <c:axId val="335129984"/>
        <c:scaling>
          <c:orientation val="minMax"/>
        </c:scaling>
        <c:delete val="0"/>
        <c:axPos val="l"/>
        <c:numFmt formatCode="#,##0.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335128448"/>
        <c:crossesAt val="1"/>
        <c:crossBetween val="between"/>
      </c:valAx>
      <c:spPr>
        <a:noFill/>
        <a:ln w="3175">
          <a:solidFill>
            <a:srgbClr val="000000"/>
          </a:solidFill>
          <a:prstDash val="solid"/>
        </a:ln>
      </c:spPr>
    </c:plotArea>
    <c:legend>
      <c:legendPos val="b"/>
      <c:layout>
        <c:manualLayout>
          <c:xMode val="edge"/>
          <c:yMode val="edge"/>
          <c:x val="0.12081830213925586"/>
          <c:y val="7.9504132231404942E-2"/>
          <c:w val="0.7148658585073685"/>
          <c:h val="0.37194756526822775"/>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9667689161554195E-2"/>
          <c:y val="4.3898989898989896E-2"/>
          <c:w val="0.90138616223585544"/>
          <c:h val="0.8037376502214949"/>
        </c:manualLayout>
      </c:layout>
      <c:barChart>
        <c:barDir val="col"/>
        <c:grouping val="stacked"/>
        <c:varyColors val="0"/>
        <c:ser>
          <c:idx val="0"/>
          <c:order val="0"/>
          <c:tx>
            <c:strRef>
              <c:f>'Budgetmallar dubbla spalter'!$B$19</c:f>
              <c:strCache>
                <c:ptCount val="1"/>
                <c:pt idx="0">
                  <c:v>Kvinnor</c:v>
                </c:pt>
              </c:strCache>
            </c:strRef>
          </c:tx>
          <c:spPr>
            <a:solidFill>
              <a:srgbClr val="FFFFFF">
                <a:lumMod val="75000"/>
              </a:srgbClr>
            </a:solidFill>
            <a:ln w="25400">
              <a:noFill/>
            </a:ln>
          </c:spPr>
          <c:invertIfNegative val="0"/>
          <c:dPt>
            <c:idx val="0"/>
            <c:invertIfNegative val="0"/>
            <c:bubble3D val="0"/>
            <c:extLst>
              <c:ext xmlns:c16="http://schemas.microsoft.com/office/drawing/2014/chart" uri="{C3380CC4-5D6E-409C-BE32-E72D297353CC}">
                <c16:uniqueId val="{00000000-E36E-472E-9EBB-FE8DC64B406E}"/>
              </c:ext>
            </c:extLst>
          </c:dPt>
          <c:dPt>
            <c:idx val="1"/>
            <c:invertIfNegative val="0"/>
            <c:bubble3D val="0"/>
            <c:extLst>
              <c:ext xmlns:c16="http://schemas.microsoft.com/office/drawing/2014/chart" uri="{C3380CC4-5D6E-409C-BE32-E72D297353CC}">
                <c16:uniqueId val="{00000001-E36E-472E-9EBB-FE8DC64B406E}"/>
              </c:ext>
            </c:extLst>
          </c:dPt>
          <c:dPt>
            <c:idx val="2"/>
            <c:invertIfNegative val="0"/>
            <c:bubble3D val="0"/>
            <c:extLst>
              <c:ext xmlns:c16="http://schemas.microsoft.com/office/drawing/2014/chart" uri="{C3380CC4-5D6E-409C-BE32-E72D297353CC}">
                <c16:uniqueId val="{00000002-E36E-472E-9EBB-FE8DC64B406E}"/>
              </c:ext>
            </c:extLst>
          </c:dPt>
          <c:dPt>
            <c:idx val="3"/>
            <c:invertIfNegative val="0"/>
            <c:bubble3D val="0"/>
            <c:extLst>
              <c:ext xmlns:c16="http://schemas.microsoft.com/office/drawing/2014/chart" uri="{C3380CC4-5D6E-409C-BE32-E72D297353CC}">
                <c16:uniqueId val="{00000003-E36E-472E-9EBB-FE8DC64B406E}"/>
              </c:ext>
            </c:extLst>
          </c:dPt>
          <c:dPt>
            <c:idx val="4"/>
            <c:invertIfNegative val="0"/>
            <c:bubble3D val="0"/>
            <c:extLst>
              <c:ext xmlns:c16="http://schemas.microsoft.com/office/drawing/2014/chart" uri="{C3380CC4-5D6E-409C-BE32-E72D297353CC}">
                <c16:uniqueId val="{00000004-E36E-472E-9EBB-FE8DC64B406E}"/>
              </c:ext>
            </c:extLst>
          </c:dPt>
          <c:dPt>
            <c:idx val="5"/>
            <c:invertIfNegative val="0"/>
            <c:bubble3D val="0"/>
            <c:extLst>
              <c:ext xmlns:c16="http://schemas.microsoft.com/office/drawing/2014/chart" uri="{C3380CC4-5D6E-409C-BE32-E72D297353CC}">
                <c16:uniqueId val="{00000005-E36E-472E-9EBB-FE8DC64B406E}"/>
              </c:ext>
            </c:extLst>
          </c:dPt>
          <c:dPt>
            <c:idx val="6"/>
            <c:invertIfNegative val="0"/>
            <c:bubble3D val="0"/>
            <c:extLst>
              <c:ext xmlns:c16="http://schemas.microsoft.com/office/drawing/2014/chart" uri="{C3380CC4-5D6E-409C-BE32-E72D297353CC}">
                <c16:uniqueId val="{00000006-E36E-472E-9EBB-FE8DC64B406E}"/>
              </c:ext>
            </c:extLst>
          </c:dPt>
          <c:dPt>
            <c:idx val="7"/>
            <c:invertIfNegative val="0"/>
            <c:bubble3D val="0"/>
            <c:extLst>
              <c:ext xmlns:c16="http://schemas.microsoft.com/office/drawing/2014/chart" uri="{C3380CC4-5D6E-409C-BE32-E72D297353CC}">
                <c16:uniqueId val="{00000007-E36E-472E-9EBB-FE8DC64B406E}"/>
              </c:ext>
            </c:extLst>
          </c:dPt>
          <c:dPt>
            <c:idx val="8"/>
            <c:invertIfNegative val="0"/>
            <c:bubble3D val="0"/>
            <c:extLst>
              <c:ext xmlns:c16="http://schemas.microsoft.com/office/drawing/2014/chart" uri="{C3380CC4-5D6E-409C-BE32-E72D297353CC}">
                <c16:uniqueId val="{00000008-E36E-472E-9EBB-FE8DC64B406E}"/>
              </c:ext>
            </c:extLst>
          </c:dPt>
          <c:dPt>
            <c:idx val="9"/>
            <c:invertIfNegative val="0"/>
            <c:bubble3D val="0"/>
            <c:extLst>
              <c:ext xmlns:c16="http://schemas.microsoft.com/office/drawing/2014/chart" uri="{C3380CC4-5D6E-409C-BE32-E72D297353CC}">
                <c16:uniqueId val="{00000009-E36E-472E-9EBB-FE8DC64B406E}"/>
              </c:ext>
            </c:extLst>
          </c:dPt>
          <c:dPt>
            <c:idx val="10"/>
            <c:invertIfNegative val="0"/>
            <c:bubble3D val="0"/>
            <c:extLst>
              <c:ext xmlns:c16="http://schemas.microsoft.com/office/drawing/2014/chart" uri="{C3380CC4-5D6E-409C-BE32-E72D297353CC}">
                <c16:uniqueId val="{0000000A-E36E-472E-9EBB-FE8DC64B406E}"/>
              </c:ext>
            </c:extLst>
          </c:dPt>
          <c:cat>
            <c:numRef>
              <c:f>'Budgetmallar dubbla spalter'!$A$20:$A$29</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'Budgetmallar dubbla spalter'!$B$20:$B$29</c:f>
              <c:numCache>
                <c:formatCode>0.00</c:formatCode>
                <c:ptCount val="10"/>
                <c:pt idx="0">
                  <c:v>2.0330684274461728</c:v>
                </c:pt>
                <c:pt idx="1">
                  <c:v>5.821920411106702</c:v>
                </c:pt>
                <c:pt idx="2">
                  <c:v>2.9493670693979288</c:v>
                </c:pt>
                <c:pt idx="3">
                  <c:v>1.86084305036408</c:v>
                </c:pt>
                <c:pt idx="4">
                  <c:v>2.0145695144905611</c:v>
                </c:pt>
                <c:pt idx="5">
                  <c:v>1.8554955491979319</c:v>
                </c:pt>
                <c:pt idx="6">
                  <c:v>2.0915623018980907</c:v>
                </c:pt>
                <c:pt idx="7">
                  <c:v>2.542373406889427</c:v>
                </c:pt>
                <c:pt idx="8">
                  <c:v>3.6491649025123079</c:v>
                </c:pt>
                <c:pt idx="9">
                  <c:v>11.727899926936628</c:v>
                </c:pt>
              </c:numCache>
            </c:numRef>
          </c:val>
          <c:extLst>
            <c:ext xmlns:c16="http://schemas.microsoft.com/office/drawing/2014/chart" uri="{C3380CC4-5D6E-409C-BE32-E72D297353CC}">
              <c16:uniqueId val="{0000000B-E36E-472E-9EBB-FE8DC64B406E}"/>
            </c:ext>
          </c:extLst>
        </c:ser>
        <c:ser>
          <c:idx val="1"/>
          <c:order val="1"/>
          <c:tx>
            <c:strRef>
              <c:f>'Budgetmallar dubbla spalter'!$C$19</c:f>
              <c:strCache>
                <c:ptCount val="1"/>
                <c:pt idx="0">
                  <c:v>Män</c:v>
                </c:pt>
              </c:strCache>
            </c:strRef>
          </c:tx>
          <c:spPr>
            <a:solidFill>
              <a:srgbClr val="808080"/>
            </a:solidFill>
            <a:ln w="25400">
              <a:noFill/>
            </a:ln>
          </c:spPr>
          <c:invertIfNegative val="0"/>
          <c:cat>
            <c:numRef>
              <c:f>'Budgetmallar dubbla spalter'!$A$20:$A$29</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'Budgetmallar dubbla spalter'!$C$20:$C$29</c:f>
              <c:numCache>
                <c:formatCode>0.00</c:formatCode>
                <c:ptCount val="10"/>
                <c:pt idx="0">
                  <c:v>0.78686957618936526</c:v>
                </c:pt>
                <c:pt idx="1">
                  <c:v>1.7520951303038503</c:v>
                </c:pt>
                <c:pt idx="2">
                  <c:v>2.4587178186047352</c:v>
                </c:pt>
                <c:pt idx="3">
                  <c:v>2.912102688484997</c:v>
                </c:pt>
                <c:pt idx="4">
                  <c:v>2.8449968852101009</c:v>
                </c:pt>
                <c:pt idx="5">
                  <c:v>3.3342989050517433</c:v>
                </c:pt>
                <c:pt idx="6">
                  <c:v>3.6942946345622958</c:v>
                </c:pt>
                <c:pt idx="7">
                  <c:v>5.0822910759017885</c:v>
                </c:pt>
                <c:pt idx="8">
                  <c:v>7.4027889059828187</c:v>
                </c:pt>
                <c:pt idx="9">
                  <c:v>33.185279819468469</c:v>
                </c:pt>
              </c:numCache>
            </c:numRef>
          </c:val>
          <c:extLst>
            <c:ext xmlns:c16="http://schemas.microsoft.com/office/drawing/2014/chart" uri="{C3380CC4-5D6E-409C-BE32-E72D297353CC}">
              <c16:uniqueId val="{0000000C-E36E-472E-9EBB-FE8DC64B406E}"/>
            </c:ext>
          </c:extLst>
        </c:ser>
        <c:dLbls>
          <c:showLegendKey val="0"/>
          <c:showVal val="0"/>
          <c:showCatName val="0"/>
          <c:showSerName val="0"/>
          <c:showPercent val="0"/>
          <c:showBubbleSize val="0"/>
        </c:dLbls>
        <c:gapWidth val="50"/>
        <c:overlap val="100"/>
        <c:axId val="335128448"/>
        <c:axId val="335129984"/>
      </c:barChart>
      <c:catAx>
        <c:axId val="33512844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335129984"/>
        <c:crosses val="autoZero"/>
        <c:auto val="1"/>
        <c:lblAlgn val="ctr"/>
        <c:lblOffset val="100"/>
        <c:noMultiLvlLbl val="1"/>
      </c:catAx>
      <c:valAx>
        <c:axId val="335129984"/>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335128448"/>
        <c:crossesAt val="1"/>
        <c:crossBetween val="between"/>
      </c:valAx>
      <c:spPr>
        <a:noFill/>
        <a:ln w="3175">
          <a:solidFill>
            <a:srgbClr val="000000"/>
          </a:solidFill>
          <a:prstDash val="solid"/>
        </a:ln>
      </c:spPr>
    </c:plotArea>
    <c:legend>
      <c:legendPos val="b"/>
      <c:layout>
        <c:manualLayout>
          <c:xMode val="edge"/>
          <c:yMode val="edge"/>
          <c:x val="0.11255760054533061"/>
          <c:y val="7.9504132231404942E-2"/>
          <c:w val="0.74882106339468302"/>
          <c:h val="8.2090909090909089E-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9667689161554195E-2"/>
          <c:y val="4.3898989898989896E-2"/>
          <c:w val="0.90138616223585544"/>
          <c:h val="0.81463544536271804"/>
        </c:manualLayout>
      </c:layout>
      <c:barChart>
        <c:barDir val="col"/>
        <c:grouping val="stacked"/>
        <c:varyColors val="0"/>
        <c:ser>
          <c:idx val="0"/>
          <c:order val="0"/>
          <c:tx>
            <c:strRef>
              <c:f>'Budgetmallar dubbla spalter'!$C$19</c:f>
              <c:strCache>
                <c:ptCount val="1"/>
                <c:pt idx="0">
                  <c:v>Bidrag från välfärdstjänster</c:v>
                </c:pt>
              </c:strCache>
            </c:strRef>
          </c:tx>
          <c:spPr>
            <a:solidFill>
              <a:sysClr val="windowText" lastClr="000000"/>
            </a:solidFill>
            <a:ln w="25400">
              <a:noFill/>
            </a:ln>
          </c:spPr>
          <c:invertIfNegative val="0"/>
          <c:dPt>
            <c:idx val="0"/>
            <c:invertIfNegative val="0"/>
            <c:bubble3D val="0"/>
            <c:extLst>
              <c:ext xmlns:c16="http://schemas.microsoft.com/office/drawing/2014/chart" uri="{C3380CC4-5D6E-409C-BE32-E72D297353CC}">
                <c16:uniqueId val="{00000000-70C3-465E-90FC-346436E9B84C}"/>
              </c:ext>
            </c:extLst>
          </c:dPt>
          <c:dPt>
            <c:idx val="1"/>
            <c:invertIfNegative val="0"/>
            <c:bubble3D val="0"/>
            <c:extLst>
              <c:ext xmlns:c16="http://schemas.microsoft.com/office/drawing/2014/chart" uri="{C3380CC4-5D6E-409C-BE32-E72D297353CC}">
                <c16:uniqueId val="{00000001-70C3-465E-90FC-346436E9B84C}"/>
              </c:ext>
            </c:extLst>
          </c:dPt>
          <c:dPt>
            <c:idx val="2"/>
            <c:invertIfNegative val="0"/>
            <c:bubble3D val="0"/>
            <c:extLst>
              <c:ext xmlns:c16="http://schemas.microsoft.com/office/drawing/2014/chart" uri="{C3380CC4-5D6E-409C-BE32-E72D297353CC}">
                <c16:uniqueId val="{00000002-70C3-465E-90FC-346436E9B84C}"/>
              </c:ext>
            </c:extLst>
          </c:dPt>
          <c:dPt>
            <c:idx val="3"/>
            <c:invertIfNegative val="0"/>
            <c:bubble3D val="0"/>
            <c:extLst>
              <c:ext xmlns:c16="http://schemas.microsoft.com/office/drawing/2014/chart" uri="{C3380CC4-5D6E-409C-BE32-E72D297353CC}">
                <c16:uniqueId val="{00000003-70C3-465E-90FC-346436E9B84C}"/>
              </c:ext>
            </c:extLst>
          </c:dPt>
          <c:dPt>
            <c:idx val="4"/>
            <c:invertIfNegative val="0"/>
            <c:bubble3D val="0"/>
            <c:extLst>
              <c:ext xmlns:c16="http://schemas.microsoft.com/office/drawing/2014/chart" uri="{C3380CC4-5D6E-409C-BE32-E72D297353CC}">
                <c16:uniqueId val="{00000004-70C3-465E-90FC-346436E9B84C}"/>
              </c:ext>
            </c:extLst>
          </c:dPt>
          <c:dPt>
            <c:idx val="5"/>
            <c:invertIfNegative val="0"/>
            <c:bubble3D val="0"/>
            <c:extLst>
              <c:ext xmlns:c16="http://schemas.microsoft.com/office/drawing/2014/chart" uri="{C3380CC4-5D6E-409C-BE32-E72D297353CC}">
                <c16:uniqueId val="{00000005-70C3-465E-90FC-346436E9B84C}"/>
              </c:ext>
            </c:extLst>
          </c:dPt>
          <c:dPt>
            <c:idx val="6"/>
            <c:invertIfNegative val="0"/>
            <c:bubble3D val="0"/>
            <c:extLst>
              <c:ext xmlns:c16="http://schemas.microsoft.com/office/drawing/2014/chart" uri="{C3380CC4-5D6E-409C-BE32-E72D297353CC}">
                <c16:uniqueId val="{00000006-70C3-465E-90FC-346436E9B84C}"/>
              </c:ext>
            </c:extLst>
          </c:dPt>
          <c:dPt>
            <c:idx val="7"/>
            <c:invertIfNegative val="0"/>
            <c:bubble3D val="0"/>
            <c:extLst>
              <c:ext xmlns:c16="http://schemas.microsoft.com/office/drawing/2014/chart" uri="{C3380CC4-5D6E-409C-BE32-E72D297353CC}">
                <c16:uniqueId val="{00000007-70C3-465E-90FC-346436E9B84C}"/>
              </c:ext>
            </c:extLst>
          </c:dPt>
          <c:dPt>
            <c:idx val="8"/>
            <c:invertIfNegative val="0"/>
            <c:bubble3D val="0"/>
            <c:extLst>
              <c:ext xmlns:c16="http://schemas.microsoft.com/office/drawing/2014/chart" uri="{C3380CC4-5D6E-409C-BE32-E72D297353CC}">
                <c16:uniqueId val="{00000008-70C3-465E-90FC-346436E9B84C}"/>
              </c:ext>
            </c:extLst>
          </c:dPt>
          <c:dPt>
            <c:idx val="9"/>
            <c:invertIfNegative val="0"/>
            <c:bubble3D val="0"/>
            <c:extLst>
              <c:ext xmlns:c16="http://schemas.microsoft.com/office/drawing/2014/chart" uri="{C3380CC4-5D6E-409C-BE32-E72D297353CC}">
                <c16:uniqueId val="{00000009-70C3-465E-90FC-346436E9B84C}"/>
              </c:ext>
            </c:extLst>
          </c:dPt>
          <c:dPt>
            <c:idx val="10"/>
            <c:invertIfNegative val="0"/>
            <c:bubble3D val="0"/>
            <c:extLst>
              <c:ext xmlns:c16="http://schemas.microsoft.com/office/drawing/2014/chart" uri="{C3380CC4-5D6E-409C-BE32-E72D297353CC}">
                <c16:uniqueId val="{0000000A-70C3-465E-90FC-346436E9B84C}"/>
              </c:ext>
            </c:extLst>
          </c:dPt>
          <c:cat>
            <c:numRef>
              <c:f>'Budgetmallar dubbla spalter'!$A$20:$A$29</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'Budgetmallar dubbla spalter'!$C$20:$C$29</c:f>
              <c:numCache>
                <c:formatCode>General</c:formatCode>
                <c:ptCount val="10"/>
                <c:pt idx="0">
                  <c:v>0.12214702245546225</c:v>
                </c:pt>
                <c:pt idx="1">
                  <c:v>5.9927353958069161E-2</c:v>
                </c:pt>
                <c:pt idx="2">
                  <c:v>5.2502004258494238E-2</c:v>
                </c:pt>
                <c:pt idx="3">
                  <c:v>4.7384314180456036E-2</c:v>
                </c:pt>
                <c:pt idx="4">
                  <c:v>4.0622608335212154E-2</c:v>
                </c:pt>
                <c:pt idx="5">
                  <c:v>3.6952408204311081E-2</c:v>
                </c:pt>
                <c:pt idx="6">
                  <c:v>3.2656150127752991E-2</c:v>
                </c:pt>
                <c:pt idx="7">
                  <c:v>2.8163579311900361E-2</c:v>
                </c:pt>
                <c:pt idx="8">
                  <c:v>2.3809472943617158E-2</c:v>
                </c:pt>
                <c:pt idx="9">
                  <c:v>1.2699749568334612E-2</c:v>
                </c:pt>
              </c:numCache>
            </c:numRef>
          </c:val>
          <c:extLst>
            <c:ext xmlns:c16="http://schemas.microsoft.com/office/drawing/2014/chart" uri="{C3380CC4-5D6E-409C-BE32-E72D297353CC}">
              <c16:uniqueId val="{0000000B-70C3-465E-90FC-346436E9B84C}"/>
            </c:ext>
          </c:extLst>
        </c:ser>
        <c:ser>
          <c:idx val="1"/>
          <c:order val="1"/>
          <c:tx>
            <c:strRef>
              <c:f>'Budgetmallar dubbla spalter'!$B$19</c:f>
              <c:strCache>
                <c:ptCount val="1"/>
                <c:pt idx="0">
                  <c:v>Bidrag från ekonomisk standard</c:v>
                </c:pt>
              </c:strCache>
            </c:strRef>
          </c:tx>
          <c:spPr>
            <a:solidFill>
              <a:srgbClr val="000000">
                <a:lumMod val="50000"/>
                <a:lumOff val="50000"/>
              </a:srgbClr>
            </a:solidFill>
            <a:ln w="25400">
              <a:noFill/>
            </a:ln>
          </c:spPr>
          <c:invertIfNegative val="0"/>
          <c:cat>
            <c:numRef>
              <c:f>'Budgetmallar dubbla spalter'!$A$20:$A$29</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'Budgetmallar dubbla spalter'!$B$20:$B$29</c:f>
              <c:numCache>
                <c:formatCode>General</c:formatCode>
                <c:ptCount val="10"/>
                <c:pt idx="0" formatCode="0.0000">
                  <c:v>0.18938164614730013</c:v>
                </c:pt>
                <c:pt idx="1">
                  <c:v>0.37475565686471496</c:v>
                </c:pt>
                <c:pt idx="2">
                  <c:v>0.2899917749369984</c:v>
                </c:pt>
                <c:pt idx="3">
                  <c:v>0.25378130619020856</c:v>
                </c:pt>
                <c:pt idx="4">
                  <c:v>0.24641750595972406</c:v>
                </c:pt>
                <c:pt idx="5">
                  <c:v>0.25070666196575137</c:v>
                </c:pt>
                <c:pt idx="6">
                  <c:v>0.26248664753047835</c:v>
                </c:pt>
                <c:pt idx="7">
                  <c:v>0.32292524940096451</c:v>
                </c:pt>
                <c:pt idx="8">
                  <c:v>0.42627867419641996</c:v>
                </c:pt>
                <c:pt idx="9">
                  <c:v>0.98430770106453913</c:v>
                </c:pt>
              </c:numCache>
            </c:numRef>
          </c:val>
          <c:extLst>
            <c:ext xmlns:c16="http://schemas.microsoft.com/office/drawing/2014/chart" uri="{C3380CC4-5D6E-409C-BE32-E72D297353CC}">
              <c16:uniqueId val="{0000000C-70C3-465E-90FC-346436E9B84C}"/>
            </c:ext>
          </c:extLst>
        </c:ser>
        <c:dLbls>
          <c:showLegendKey val="0"/>
          <c:showVal val="0"/>
          <c:showCatName val="0"/>
          <c:showSerName val="0"/>
          <c:showPercent val="0"/>
          <c:showBubbleSize val="0"/>
        </c:dLbls>
        <c:gapWidth val="50"/>
        <c:overlap val="100"/>
        <c:axId val="335128448"/>
        <c:axId val="335129984"/>
      </c:barChart>
      <c:catAx>
        <c:axId val="33512844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335129984"/>
        <c:crosses val="autoZero"/>
        <c:auto val="1"/>
        <c:lblAlgn val="ctr"/>
        <c:lblOffset val="100"/>
        <c:noMultiLvlLbl val="1"/>
      </c:catAx>
      <c:valAx>
        <c:axId val="335129984"/>
        <c:scaling>
          <c:orientation val="minMax"/>
        </c:scaling>
        <c:delete val="0"/>
        <c:axPos val="l"/>
        <c:numFmt formatCode="0.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335128448"/>
        <c:crossesAt val="1"/>
        <c:crossBetween val="between"/>
      </c:valAx>
      <c:spPr>
        <a:noFill/>
        <a:ln w="3175">
          <a:solidFill>
            <a:srgbClr val="000000"/>
          </a:solidFill>
          <a:prstDash val="solid"/>
        </a:ln>
      </c:spPr>
    </c:plotArea>
    <c:legend>
      <c:legendPos val="b"/>
      <c:layout>
        <c:manualLayout>
          <c:xMode val="edge"/>
          <c:yMode val="edge"/>
          <c:x val="0.13852897068847989"/>
          <c:y val="0.10865932047750228"/>
          <c:w val="0.42428629856850725"/>
          <c:h val="0.24535996326905424"/>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stacked"/>
        <c:varyColors val="0"/>
        <c:ser>
          <c:idx val="0"/>
          <c:order val="0"/>
          <c:tx>
            <c:strRef>
              <c:f>'Budgetmallar dubbla spalter'!$B$19</c:f>
              <c:strCache>
                <c:ptCount val="1"/>
                <c:pt idx="0">
                  <c:v>Bidrag från välfärdstjänster</c:v>
                </c:pt>
              </c:strCache>
            </c:strRef>
          </c:tx>
          <c:spPr>
            <a:pattFill prst="smConfetti">
              <a:fgClr>
                <a:srgbClr val="000000"/>
              </a:fgClr>
              <a:bgClr>
                <a:sysClr val="window" lastClr="FFFFFF"/>
              </a:bgClr>
            </a:pattFill>
            <a:ln w="3175">
              <a:solidFill>
                <a:srgbClr val="000000">
                  <a:lumMod val="50000"/>
                  <a:lumOff val="50000"/>
                </a:srgbClr>
              </a:solidFill>
            </a:ln>
          </c:spPr>
          <c:invertIfNegative val="0"/>
          <c:dPt>
            <c:idx val="0"/>
            <c:invertIfNegative val="0"/>
            <c:bubble3D val="0"/>
            <c:extLst>
              <c:ext xmlns:c16="http://schemas.microsoft.com/office/drawing/2014/chart" uri="{C3380CC4-5D6E-409C-BE32-E72D297353CC}">
                <c16:uniqueId val="{00000000-7B99-4B89-828D-666548DFF2AB}"/>
              </c:ext>
            </c:extLst>
          </c:dPt>
          <c:dPt>
            <c:idx val="1"/>
            <c:invertIfNegative val="0"/>
            <c:bubble3D val="0"/>
            <c:extLst>
              <c:ext xmlns:c16="http://schemas.microsoft.com/office/drawing/2014/chart" uri="{C3380CC4-5D6E-409C-BE32-E72D297353CC}">
                <c16:uniqueId val="{00000001-7B99-4B89-828D-666548DFF2AB}"/>
              </c:ext>
            </c:extLst>
          </c:dPt>
          <c:dPt>
            <c:idx val="2"/>
            <c:invertIfNegative val="0"/>
            <c:bubble3D val="0"/>
            <c:extLst>
              <c:ext xmlns:c16="http://schemas.microsoft.com/office/drawing/2014/chart" uri="{C3380CC4-5D6E-409C-BE32-E72D297353CC}">
                <c16:uniqueId val="{00000002-7B99-4B89-828D-666548DFF2AB}"/>
              </c:ext>
            </c:extLst>
          </c:dPt>
          <c:dPt>
            <c:idx val="3"/>
            <c:invertIfNegative val="0"/>
            <c:bubble3D val="0"/>
            <c:extLst>
              <c:ext xmlns:c16="http://schemas.microsoft.com/office/drawing/2014/chart" uri="{C3380CC4-5D6E-409C-BE32-E72D297353CC}">
                <c16:uniqueId val="{00000003-7B99-4B89-828D-666548DFF2AB}"/>
              </c:ext>
            </c:extLst>
          </c:dPt>
          <c:dPt>
            <c:idx val="4"/>
            <c:invertIfNegative val="0"/>
            <c:bubble3D val="0"/>
            <c:extLst>
              <c:ext xmlns:c16="http://schemas.microsoft.com/office/drawing/2014/chart" uri="{C3380CC4-5D6E-409C-BE32-E72D297353CC}">
                <c16:uniqueId val="{00000004-7B99-4B89-828D-666548DFF2AB}"/>
              </c:ext>
            </c:extLst>
          </c:dPt>
          <c:dPt>
            <c:idx val="5"/>
            <c:invertIfNegative val="0"/>
            <c:bubble3D val="0"/>
            <c:extLst>
              <c:ext xmlns:c16="http://schemas.microsoft.com/office/drawing/2014/chart" uri="{C3380CC4-5D6E-409C-BE32-E72D297353CC}">
                <c16:uniqueId val="{00000005-7B99-4B89-828D-666548DFF2AB}"/>
              </c:ext>
            </c:extLst>
          </c:dPt>
          <c:dPt>
            <c:idx val="6"/>
            <c:invertIfNegative val="0"/>
            <c:bubble3D val="0"/>
            <c:extLst>
              <c:ext xmlns:c16="http://schemas.microsoft.com/office/drawing/2014/chart" uri="{C3380CC4-5D6E-409C-BE32-E72D297353CC}">
                <c16:uniqueId val="{00000006-7B99-4B89-828D-666548DFF2AB}"/>
              </c:ext>
            </c:extLst>
          </c:dPt>
          <c:dPt>
            <c:idx val="7"/>
            <c:invertIfNegative val="0"/>
            <c:bubble3D val="0"/>
            <c:extLst>
              <c:ext xmlns:c16="http://schemas.microsoft.com/office/drawing/2014/chart" uri="{C3380CC4-5D6E-409C-BE32-E72D297353CC}">
                <c16:uniqueId val="{00000007-7B99-4B89-828D-666548DFF2AB}"/>
              </c:ext>
            </c:extLst>
          </c:dPt>
          <c:dPt>
            <c:idx val="8"/>
            <c:invertIfNegative val="0"/>
            <c:bubble3D val="0"/>
            <c:extLst>
              <c:ext xmlns:c16="http://schemas.microsoft.com/office/drawing/2014/chart" uri="{C3380CC4-5D6E-409C-BE32-E72D297353CC}">
                <c16:uniqueId val="{00000008-7B99-4B89-828D-666548DFF2AB}"/>
              </c:ext>
            </c:extLst>
          </c:dPt>
          <c:dPt>
            <c:idx val="9"/>
            <c:invertIfNegative val="0"/>
            <c:bubble3D val="0"/>
            <c:extLst>
              <c:ext xmlns:c16="http://schemas.microsoft.com/office/drawing/2014/chart" uri="{C3380CC4-5D6E-409C-BE32-E72D297353CC}">
                <c16:uniqueId val="{00000009-7B99-4B89-828D-666548DFF2AB}"/>
              </c:ext>
            </c:extLst>
          </c:dPt>
          <c:dPt>
            <c:idx val="10"/>
            <c:invertIfNegative val="0"/>
            <c:bubble3D val="0"/>
            <c:extLst>
              <c:ext xmlns:c16="http://schemas.microsoft.com/office/drawing/2014/chart" uri="{C3380CC4-5D6E-409C-BE32-E72D297353CC}">
                <c16:uniqueId val="{0000000A-7B99-4B89-828D-666548DFF2AB}"/>
              </c:ext>
            </c:extLst>
          </c:dPt>
          <c:cat>
            <c:strRef>
              <c:f>'Budgetmallar dubbla spalter'!$A$20:$A$21</c:f>
              <c:strCache>
                <c:ptCount val="2"/>
                <c:pt idx="0">
                  <c:v>Kvinnor</c:v>
                </c:pt>
                <c:pt idx="1">
                  <c:v>Män</c:v>
                </c:pt>
              </c:strCache>
            </c:strRef>
          </c:cat>
          <c:val>
            <c:numRef>
              <c:f>'Budgetmallar dubbla spalter'!$B$20:$B$21</c:f>
              <c:numCache>
                <c:formatCode>General</c:formatCode>
                <c:ptCount val="2"/>
                <c:pt idx="0">
                  <c:v>5.1723011653581466E-2</c:v>
                </c:pt>
                <c:pt idx="1">
                  <c:v>4.2863560323055265E-2</c:v>
                </c:pt>
              </c:numCache>
            </c:numRef>
          </c:val>
          <c:extLst>
            <c:ext xmlns:c16="http://schemas.microsoft.com/office/drawing/2014/chart" uri="{C3380CC4-5D6E-409C-BE32-E72D297353CC}">
              <c16:uniqueId val="{0000000B-7B99-4B89-828D-666548DFF2AB}"/>
            </c:ext>
          </c:extLst>
        </c:ser>
        <c:ser>
          <c:idx val="1"/>
          <c:order val="1"/>
          <c:tx>
            <c:strRef>
              <c:f>'Budgetmallar dubbla spalter'!$C$19</c:f>
              <c:strCache>
                <c:ptCount val="1"/>
                <c:pt idx="0">
                  <c:v>Bidrag från grundskydd pensionärer</c:v>
                </c:pt>
              </c:strCache>
            </c:strRef>
          </c:tx>
          <c:spPr>
            <a:pattFill prst="dkUpDiag">
              <a:fgClr>
                <a:srgbClr val="000000">
                  <a:lumMod val="65000"/>
                  <a:lumOff val="35000"/>
                </a:srgbClr>
              </a:fgClr>
              <a:bgClr>
                <a:sysClr val="window" lastClr="FFFFFF"/>
              </a:bgClr>
            </a:pattFill>
            <a:ln w="3175">
              <a:solidFill>
                <a:srgbClr val="000000">
                  <a:lumMod val="50000"/>
                  <a:lumOff val="50000"/>
                </a:srgbClr>
              </a:solidFill>
            </a:ln>
          </c:spPr>
          <c:invertIfNegative val="0"/>
          <c:cat>
            <c:strRef>
              <c:f>'Budgetmallar dubbla spalter'!$A$20:$A$21</c:f>
              <c:strCache>
                <c:ptCount val="2"/>
                <c:pt idx="0">
                  <c:v>Kvinnor</c:v>
                </c:pt>
                <c:pt idx="1">
                  <c:v>Män</c:v>
                </c:pt>
              </c:strCache>
            </c:strRef>
          </c:cat>
          <c:val>
            <c:numRef>
              <c:f>'Budgetmallar dubbla spalter'!$C$20:$C$21</c:f>
              <c:numCache>
                <c:formatCode>General</c:formatCode>
                <c:ptCount val="2"/>
                <c:pt idx="0">
                  <c:v>8.9571554131131076E-2</c:v>
                </c:pt>
                <c:pt idx="1">
                  <c:v>1.6388075795077034E-2</c:v>
                </c:pt>
              </c:numCache>
            </c:numRef>
          </c:val>
          <c:extLst>
            <c:ext xmlns:c16="http://schemas.microsoft.com/office/drawing/2014/chart" uri="{C3380CC4-5D6E-409C-BE32-E72D297353CC}">
              <c16:uniqueId val="{0000000C-7B99-4B89-828D-666548DFF2AB}"/>
            </c:ext>
          </c:extLst>
        </c:ser>
        <c:ser>
          <c:idx val="2"/>
          <c:order val="2"/>
          <c:tx>
            <c:strRef>
              <c:f>'Budgetmallar dubbla spalter'!$D$19</c:f>
              <c:strCache>
                <c:ptCount val="1"/>
                <c:pt idx="0">
                  <c:v>Bidrag från höjt uppskovstak</c:v>
                </c:pt>
              </c:strCache>
            </c:strRef>
          </c:tx>
          <c:spPr>
            <a:solidFill>
              <a:sysClr val="window" lastClr="FFFFFF">
                <a:lumMod val="85000"/>
              </a:sysClr>
            </a:solidFill>
            <a:ln>
              <a:solidFill>
                <a:srgbClr val="000000">
                  <a:lumMod val="50000"/>
                  <a:lumOff val="50000"/>
                </a:srgbClr>
              </a:solidFill>
            </a:ln>
          </c:spPr>
          <c:invertIfNegative val="0"/>
          <c:cat>
            <c:strRef>
              <c:f>'Budgetmallar dubbla spalter'!$A$20:$A$21</c:f>
              <c:strCache>
                <c:ptCount val="2"/>
                <c:pt idx="0">
                  <c:v>Kvinnor</c:v>
                </c:pt>
                <c:pt idx="1">
                  <c:v>Män</c:v>
                </c:pt>
              </c:strCache>
            </c:strRef>
          </c:cat>
          <c:val>
            <c:numRef>
              <c:f>'Budgetmallar dubbla spalter'!$D$20:$D$21</c:f>
              <c:numCache>
                <c:formatCode>General</c:formatCode>
                <c:ptCount val="2"/>
                <c:pt idx="0">
                  <c:v>1.3595823148623875E-2</c:v>
                </c:pt>
                <c:pt idx="1">
                  <c:v>1.2017016330663176E-2</c:v>
                </c:pt>
              </c:numCache>
            </c:numRef>
          </c:val>
          <c:extLst>
            <c:ext xmlns:c16="http://schemas.microsoft.com/office/drawing/2014/chart" uri="{C3380CC4-5D6E-409C-BE32-E72D297353CC}">
              <c16:uniqueId val="{0000000D-7B99-4B89-828D-666548DFF2AB}"/>
            </c:ext>
          </c:extLst>
        </c:ser>
        <c:ser>
          <c:idx val="5"/>
          <c:order val="3"/>
          <c:tx>
            <c:strRef>
              <c:f>'Budgetmallar dubbla spalter'!$G$19</c:f>
              <c:strCache>
                <c:ptCount val="1"/>
                <c:pt idx="0">
                  <c:v>Bidrag från skattereduktion i stödområde A och B</c:v>
                </c:pt>
              </c:strCache>
            </c:strRef>
          </c:tx>
          <c:spPr>
            <a:pattFill prst="narVert">
              <a:fgClr>
                <a:srgbClr val="000000"/>
              </a:fgClr>
              <a:bgClr>
                <a:sysClr val="window" lastClr="FFFFFF"/>
              </a:bgClr>
            </a:pattFill>
            <a:ln w="3175">
              <a:solidFill>
                <a:srgbClr val="000000">
                  <a:lumMod val="50000"/>
                  <a:lumOff val="50000"/>
                </a:srgbClr>
              </a:solidFill>
            </a:ln>
          </c:spPr>
          <c:invertIfNegative val="0"/>
          <c:val>
            <c:numRef>
              <c:f>'Budgetmallar dubbla spalter'!$G$20:$G$21</c:f>
              <c:numCache>
                <c:formatCode>General</c:formatCode>
                <c:ptCount val="2"/>
                <c:pt idx="0">
                  <c:v>4.2672273235037007E-2</c:v>
                </c:pt>
                <c:pt idx="1">
                  <c:v>3.8304522653695112E-2</c:v>
                </c:pt>
              </c:numCache>
            </c:numRef>
          </c:val>
          <c:extLst>
            <c:ext xmlns:c16="http://schemas.microsoft.com/office/drawing/2014/chart" uri="{C3380CC4-5D6E-409C-BE32-E72D297353CC}">
              <c16:uniqueId val="{0000000E-7B99-4B89-828D-666548DFF2AB}"/>
            </c:ext>
          </c:extLst>
        </c:ser>
        <c:ser>
          <c:idx val="4"/>
          <c:order val="4"/>
          <c:tx>
            <c:strRef>
              <c:f>'Budgetmallar dubbla spalter'!$F$19</c:f>
              <c:strCache>
                <c:ptCount val="1"/>
                <c:pt idx="0">
                  <c:v>Bidrag från sänkt skatt för personer över 65 år</c:v>
                </c:pt>
              </c:strCache>
            </c:strRef>
          </c:tx>
          <c:spPr>
            <a:solidFill>
              <a:sysClr val="window" lastClr="FFFFFF">
                <a:lumMod val="50000"/>
              </a:sysClr>
            </a:solidFill>
            <a:ln>
              <a:solidFill>
                <a:srgbClr val="333333">
                  <a:lumMod val="60000"/>
                  <a:lumOff val="40000"/>
                </a:srgbClr>
              </a:solidFill>
            </a:ln>
          </c:spPr>
          <c:invertIfNegative val="0"/>
          <c:val>
            <c:numRef>
              <c:f>'Budgetmallar dubbla spalter'!$F$20:$F$21</c:f>
              <c:numCache>
                <c:formatCode>General</c:formatCode>
                <c:ptCount val="2"/>
                <c:pt idx="0">
                  <c:v>9.9276847840473581E-2</c:v>
                </c:pt>
                <c:pt idx="1">
                  <c:v>0.16817707909273566</c:v>
                </c:pt>
              </c:numCache>
            </c:numRef>
          </c:val>
          <c:extLst>
            <c:ext xmlns:c16="http://schemas.microsoft.com/office/drawing/2014/chart" uri="{C3380CC4-5D6E-409C-BE32-E72D297353CC}">
              <c16:uniqueId val="{0000000F-7B99-4B89-828D-666548DFF2AB}"/>
            </c:ext>
          </c:extLst>
        </c:ser>
        <c:ser>
          <c:idx val="3"/>
          <c:order val="5"/>
          <c:tx>
            <c:strRef>
              <c:f>'Budgetmallar dubbla spalter'!$E$19</c:f>
              <c:strCache>
                <c:ptCount val="1"/>
                <c:pt idx="0">
                  <c:v>Bidrag från värnskatt</c:v>
                </c:pt>
              </c:strCache>
            </c:strRef>
          </c:tx>
          <c:spPr>
            <a:solidFill>
              <a:srgbClr val="000000"/>
            </a:solidFill>
            <a:ln w="3175">
              <a:solidFill>
                <a:srgbClr val="000000"/>
              </a:solidFill>
            </a:ln>
          </c:spPr>
          <c:invertIfNegative val="0"/>
          <c:cat>
            <c:strRef>
              <c:f>'Budgetmallar dubbla spalter'!$A$20:$A$21</c:f>
              <c:strCache>
                <c:ptCount val="2"/>
                <c:pt idx="0">
                  <c:v>Kvinnor</c:v>
                </c:pt>
                <c:pt idx="1">
                  <c:v>Män</c:v>
                </c:pt>
              </c:strCache>
            </c:strRef>
          </c:cat>
          <c:val>
            <c:numRef>
              <c:f>'Budgetmallar dubbla spalter'!$E$20:$E$21</c:f>
              <c:numCache>
                <c:formatCode>General</c:formatCode>
                <c:ptCount val="2"/>
                <c:pt idx="0">
                  <c:v>8.9681961047651235E-2</c:v>
                </c:pt>
                <c:pt idx="1">
                  <c:v>0.27452518234168982</c:v>
                </c:pt>
              </c:numCache>
            </c:numRef>
          </c:val>
          <c:extLst>
            <c:ext xmlns:c16="http://schemas.microsoft.com/office/drawing/2014/chart" uri="{C3380CC4-5D6E-409C-BE32-E72D297353CC}">
              <c16:uniqueId val="{00000010-7B99-4B89-828D-666548DFF2AB}"/>
            </c:ext>
          </c:extLst>
        </c:ser>
        <c:dLbls>
          <c:showLegendKey val="0"/>
          <c:showVal val="0"/>
          <c:showCatName val="0"/>
          <c:showSerName val="0"/>
          <c:showPercent val="0"/>
          <c:showBubbleSize val="0"/>
        </c:dLbls>
        <c:gapWidth val="50"/>
        <c:overlap val="100"/>
        <c:axId val="335128448"/>
        <c:axId val="335129984"/>
      </c:barChart>
      <c:catAx>
        <c:axId val="33512844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335129984"/>
        <c:crosses val="autoZero"/>
        <c:auto val="1"/>
        <c:lblAlgn val="ctr"/>
        <c:lblOffset val="100"/>
        <c:noMultiLvlLbl val="1"/>
      </c:catAx>
      <c:valAx>
        <c:axId val="335129984"/>
        <c:scaling>
          <c:orientation val="minMax"/>
          <c:max val="0.70000000000000007"/>
        </c:scaling>
        <c:delete val="0"/>
        <c:axPos val="l"/>
        <c:numFmt formatCode="#,##0.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335128448"/>
        <c:crossesAt val="1"/>
        <c:crossBetween val="between"/>
      </c:valAx>
      <c:spPr>
        <a:noFill/>
        <a:ln w="3175">
          <a:solidFill>
            <a:srgbClr val="000000"/>
          </a:solidFill>
          <a:prstDash val="solid"/>
        </a:ln>
      </c:spPr>
    </c:plotArea>
    <c:legend>
      <c:legendPos val="b"/>
      <c:layout>
        <c:manualLayout>
          <c:xMode val="edge"/>
          <c:yMode val="edge"/>
          <c:x val="7.7080386856185304E-2"/>
          <c:y val="3.7922962332411152E-2"/>
          <c:w val="0.72514256561831092"/>
          <c:h val="0.40751345969917785"/>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'Budgetmallar dubbla spalter'!$B$19</c:f>
              <c:strCache>
                <c:ptCount val="1"/>
                <c:pt idx="0">
                  <c:v>Euroområdet</c:v>
                </c:pt>
              </c:strCache>
            </c:strRef>
          </c:tx>
          <c:spPr>
            <a:ln w="25400">
              <a:solidFill>
                <a:srgbClr val="000000"/>
              </a:solidFill>
              <a:prstDash val="solid"/>
            </a:ln>
          </c:spPr>
          <c:marker>
            <c:symbol val="none"/>
          </c:marker>
          <c:dPt>
            <c:idx val="0"/>
            <c:bubble3D val="0"/>
            <c:extLst>
              <c:ext xmlns:c16="http://schemas.microsoft.com/office/drawing/2014/chart" uri="{C3380CC4-5D6E-409C-BE32-E72D297353CC}">
                <c16:uniqueId val="{00000000-AD44-458B-BAD0-8A3FA7E0DF73}"/>
              </c:ext>
            </c:extLst>
          </c:dPt>
          <c:dPt>
            <c:idx val="1"/>
            <c:bubble3D val="0"/>
            <c:extLst>
              <c:ext xmlns:c16="http://schemas.microsoft.com/office/drawing/2014/chart" uri="{C3380CC4-5D6E-409C-BE32-E72D297353CC}">
                <c16:uniqueId val="{00000001-AD44-458B-BAD0-8A3FA7E0DF73}"/>
              </c:ext>
            </c:extLst>
          </c:dPt>
          <c:dPt>
            <c:idx val="2"/>
            <c:bubble3D val="0"/>
            <c:extLst>
              <c:ext xmlns:c16="http://schemas.microsoft.com/office/drawing/2014/chart" uri="{C3380CC4-5D6E-409C-BE32-E72D297353CC}">
                <c16:uniqueId val="{00000002-AD44-458B-BAD0-8A3FA7E0DF73}"/>
              </c:ext>
            </c:extLst>
          </c:dPt>
          <c:dPt>
            <c:idx val="3"/>
            <c:bubble3D val="0"/>
            <c:extLst>
              <c:ext xmlns:c16="http://schemas.microsoft.com/office/drawing/2014/chart" uri="{C3380CC4-5D6E-409C-BE32-E72D297353CC}">
                <c16:uniqueId val="{00000003-AD44-458B-BAD0-8A3FA7E0DF73}"/>
              </c:ext>
            </c:extLst>
          </c:dPt>
          <c:dPt>
            <c:idx val="4"/>
            <c:bubble3D val="0"/>
            <c:extLst>
              <c:ext xmlns:c16="http://schemas.microsoft.com/office/drawing/2014/chart" uri="{C3380CC4-5D6E-409C-BE32-E72D297353CC}">
                <c16:uniqueId val="{00000004-AD44-458B-BAD0-8A3FA7E0DF73}"/>
              </c:ext>
            </c:extLst>
          </c:dPt>
          <c:dPt>
            <c:idx val="5"/>
            <c:bubble3D val="0"/>
            <c:extLst>
              <c:ext xmlns:c16="http://schemas.microsoft.com/office/drawing/2014/chart" uri="{C3380CC4-5D6E-409C-BE32-E72D297353CC}">
                <c16:uniqueId val="{00000005-AD44-458B-BAD0-8A3FA7E0DF73}"/>
              </c:ext>
            </c:extLst>
          </c:dPt>
          <c:dPt>
            <c:idx val="6"/>
            <c:bubble3D val="0"/>
            <c:extLst>
              <c:ext xmlns:c16="http://schemas.microsoft.com/office/drawing/2014/chart" uri="{C3380CC4-5D6E-409C-BE32-E72D297353CC}">
                <c16:uniqueId val="{00000006-AD44-458B-BAD0-8A3FA7E0DF73}"/>
              </c:ext>
            </c:extLst>
          </c:dPt>
          <c:dPt>
            <c:idx val="7"/>
            <c:bubble3D val="0"/>
            <c:extLst>
              <c:ext xmlns:c16="http://schemas.microsoft.com/office/drawing/2014/chart" uri="{C3380CC4-5D6E-409C-BE32-E72D297353CC}">
                <c16:uniqueId val="{00000007-AD44-458B-BAD0-8A3FA7E0DF73}"/>
              </c:ext>
            </c:extLst>
          </c:dPt>
          <c:dPt>
            <c:idx val="8"/>
            <c:bubble3D val="0"/>
            <c:extLst>
              <c:ext xmlns:c16="http://schemas.microsoft.com/office/drawing/2014/chart" uri="{C3380CC4-5D6E-409C-BE32-E72D297353CC}">
                <c16:uniqueId val="{00000008-AD44-458B-BAD0-8A3FA7E0DF73}"/>
              </c:ext>
            </c:extLst>
          </c:dPt>
          <c:dPt>
            <c:idx val="9"/>
            <c:bubble3D val="0"/>
            <c:extLst>
              <c:ext xmlns:c16="http://schemas.microsoft.com/office/drawing/2014/chart" uri="{C3380CC4-5D6E-409C-BE32-E72D297353CC}">
                <c16:uniqueId val="{00000009-AD44-458B-BAD0-8A3FA7E0DF73}"/>
              </c:ext>
            </c:extLst>
          </c:dPt>
          <c:dPt>
            <c:idx val="10"/>
            <c:bubble3D val="0"/>
            <c:extLst>
              <c:ext xmlns:c16="http://schemas.microsoft.com/office/drawing/2014/chart" uri="{C3380CC4-5D6E-409C-BE32-E72D297353CC}">
                <c16:uniqueId val="{0000000A-AD44-458B-BAD0-8A3FA7E0DF73}"/>
              </c:ext>
            </c:extLst>
          </c:dPt>
          <c:cat>
            <c:strRef>
              <c:f>'Budgetmallar dubbla spalter'!$A$20:$A$171</c:f>
              <c:strCache>
                <c:ptCount val="151"/>
                <c:pt idx="6">
                  <c:v>07</c:v>
                </c:pt>
                <c:pt idx="18">
                  <c:v>08</c:v>
                </c:pt>
                <c:pt idx="30">
                  <c:v>09</c:v>
                </c:pt>
                <c:pt idx="42">
                  <c:v>10</c:v>
                </c:pt>
                <c:pt idx="54">
                  <c:v>11</c:v>
                </c:pt>
                <c:pt idx="66">
                  <c:v>12</c:v>
                </c:pt>
                <c:pt idx="78">
                  <c:v>13</c:v>
                </c:pt>
                <c:pt idx="90">
                  <c:v>14</c:v>
                </c:pt>
                <c:pt idx="102">
                  <c:v>15</c:v>
                </c:pt>
                <c:pt idx="114">
                  <c:v>16</c:v>
                </c:pt>
                <c:pt idx="126">
                  <c:v>17</c:v>
                </c:pt>
                <c:pt idx="138">
                  <c:v>18</c:v>
                </c:pt>
                <c:pt idx="150">
                  <c:v>19</c:v>
                </c:pt>
              </c:strCache>
            </c:strRef>
          </c:cat>
          <c:val>
            <c:numRef>
              <c:f>'Budgetmallar dubbla spalter'!$B$20:$B$171</c:f>
              <c:numCache>
                <c:formatCode>0.0</c:formatCode>
                <c:ptCount val="152"/>
                <c:pt idx="0">
                  <c:v>55.502476000000001</c:v>
                </c:pt>
                <c:pt idx="1">
                  <c:v>55.615267000000003</c:v>
                </c:pt>
                <c:pt idx="2">
                  <c:v>55.406666000000001</c:v>
                </c:pt>
                <c:pt idx="3">
                  <c:v>55.381670999999997</c:v>
                </c:pt>
                <c:pt idx="4">
                  <c:v>55.007244999999998</c:v>
                </c:pt>
                <c:pt idx="5">
                  <c:v>55.556874999999998</c:v>
                </c:pt>
                <c:pt idx="6">
                  <c:v>54.900722999999999</c:v>
                </c:pt>
                <c:pt idx="7">
                  <c:v>54.344192</c:v>
                </c:pt>
                <c:pt idx="8">
                  <c:v>53.210653000000001</c:v>
                </c:pt>
                <c:pt idx="9">
                  <c:v>51.520919999999997</c:v>
                </c:pt>
                <c:pt idx="10">
                  <c:v>52.796211</c:v>
                </c:pt>
                <c:pt idx="11">
                  <c:v>52.557678000000003</c:v>
                </c:pt>
                <c:pt idx="12">
                  <c:v>52.772069999999999</c:v>
                </c:pt>
                <c:pt idx="13">
                  <c:v>52.344593000000003</c:v>
                </c:pt>
                <c:pt idx="14">
                  <c:v>52.034655999999998</c:v>
                </c:pt>
                <c:pt idx="15">
                  <c:v>50.735320999999999</c:v>
                </c:pt>
                <c:pt idx="16">
                  <c:v>50.603811999999998</c:v>
                </c:pt>
                <c:pt idx="17">
                  <c:v>49.163549000000003</c:v>
                </c:pt>
                <c:pt idx="18">
                  <c:v>47.379426000000002</c:v>
                </c:pt>
                <c:pt idx="19">
                  <c:v>47.551400000000001</c:v>
                </c:pt>
                <c:pt idx="20">
                  <c:v>44.968195999999999</c:v>
                </c:pt>
                <c:pt idx="21">
                  <c:v>41.102038999999998</c:v>
                </c:pt>
                <c:pt idx="22">
                  <c:v>35.580027999999999</c:v>
                </c:pt>
                <c:pt idx="23">
                  <c:v>33.865662</c:v>
                </c:pt>
                <c:pt idx="24">
                  <c:v>34.420293000000001</c:v>
                </c:pt>
                <c:pt idx="25">
                  <c:v>33.549363999999997</c:v>
                </c:pt>
                <c:pt idx="26">
                  <c:v>33.928452</c:v>
                </c:pt>
                <c:pt idx="27">
                  <c:v>36.834225000000004</c:v>
                </c:pt>
                <c:pt idx="28">
                  <c:v>40.676091</c:v>
                </c:pt>
                <c:pt idx="29">
                  <c:v>42.616605999999997</c:v>
                </c:pt>
                <c:pt idx="30">
                  <c:v>46.246285999999998</c:v>
                </c:pt>
                <c:pt idx="31">
                  <c:v>48.239052999999998</c:v>
                </c:pt>
                <c:pt idx="32">
                  <c:v>49.294719999999998</c:v>
                </c:pt>
                <c:pt idx="33">
                  <c:v>50.733204999999998</c:v>
                </c:pt>
                <c:pt idx="34">
                  <c:v>51.195087999999998</c:v>
                </c:pt>
                <c:pt idx="35">
                  <c:v>51.591106000000003</c:v>
                </c:pt>
                <c:pt idx="36">
                  <c:v>52.389991000000002</c:v>
                </c:pt>
                <c:pt idx="37">
                  <c:v>54.231195</c:v>
                </c:pt>
                <c:pt idx="38">
                  <c:v>56.648263</c:v>
                </c:pt>
                <c:pt idx="39">
                  <c:v>57.574472999999998</c:v>
                </c:pt>
                <c:pt idx="40">
                  <c:v>55.841113</c:v>
                </c:pt>
                <c:pt idx="41">
                  <c:v>55.642054999999999</c:v>
                </c:pt>
                <c:pt idx="42">
                  <c:v>56.689383999999997</c:v>
                </c:pt>
                <c:pt idx="43">
                  <c:v>55.097881000000001</c:v>
                </c:pt>
                <c:pt idx="44">
                  <c:v>53.662824000000001</c:v>
                </c:pt>
                <c:pt idx="45">
                  <c:v>54.601322000000003</c:v>
                </c:pt>
                <c:pt idx="46">
                  <c:v>55.327359999999999</c:v>
                </c:pt>
                <c:pt idx="47">
                  <c:v>57.108083000000001</c:v>
                </c:pt>
                <c:pt idx="48">
                  <c:v>57.292121999999999</c:v>
                </c:pt>
                <c:pt idx="49">
                  <c:v>59.024932</c:v>
                </c:pt>
                <c:pt idx="50">
                  <c:v>57.497610999999999</c:v>
                </c:pt>
                <c:pt idx="51">
                  <c:v>57.952634000000003</c:v>
                </c:pt>
                <c:pt idx="52">
                  <c:v>54.643262</c:v>
                </c:pt>
                <c:pt idx="53">
                  <c:v>52.043770000000002</c:v>
                </c:pt>
                <c:pt idx="54">
                  <c:v>50.362893</c:v>
                </c:pt>
                <c:pt idx="55">
                  <c:v>48.993816000000002</c:v>
                </c:pt>
                <c:pt idx="56">
                  <c:v>48.514488</c:v>
                </c:pt>
                <c:pt idx="57">
                  <c:v>47.089388999999997</c:v>
                </c:pt>
                <c:pt idx="58">
                  <c:v>46.365864000000002</c:v>
                </c:pt>
                <c:pt idx="59">
                  <c:v>46.940772000000003</c:v>
                </c:pt>
                <c:pt idx="60">
                  <c:v>48.776412999999998</c:v>
                </c:pt>
                <c:pt idx="61">
                  <c:v>48.957796999999999</c:v>
                </c:pt>
                <c:pt idx="62">
                  <c:v>47.716929999999998</c:v>
                </c:pt>
                <c:pt idx="63">
                  <c:v>45.892611000000002</c:v>
                </c:pt>
                <c:pt idx="64">
                  <c:v>45.126685999999999</c:v>
                </c:pt>
                <c:pt idx="65">
                  <c:v>45.073909</c:v>
                </c:pt>
                <c:pt idx="66">
                  <c:v>43.997157999999999</c:v>
                </c:pt>
                <c:pt idx="67">
                  <c:v>45.082883000000002</c:v>
                </c:pt>
                <c:pt idx="68">
                  <c:v>46.141720999999997</c:v>
                </c:pt>
                <c:pt idx="69">
                  <c:v>45.448312999999999</c:v>
                </c:pt>
                <c:pt idx="70">
                  <c:v>46.160389000000002</c:v>
                </c:pt>
                <c:pt idx="71">
                  <c:v>46.098080000000003</c:v>
                </c:pt>
                <c:pt idx="72">
                  <c:v>47.922679000000002</c:v>
                </c:pt>
                <c:pt idx="73">
                  <c:v>47.933571000000001</c:v>
                </c:pt>
                <c:pt idx="74">
                  <c:v>46.752927999999997</c:v>
                </c:pt>
                <c:pt idx="75">
                  <c:v>46.685999000000002</c:v>
                </c:pt>
                <c:pt idx="76">
                  <c:v>48.318987999999997</c:v>
                </c:pt>
                <c:pt idx="77">
                  <c:v>48.824413999999997</c:v>
                </c:pt>
                <c:pt idx="78">
                  <c:v>50.287846000000002</c:v>
                </c:pt>
                <c:pt idx="79">
                  <c:v>51.381796000000001</c:v>
                </c:pt>
                <c:pt idx="80">
                  <c:v>51.103118000000002</c:v>
                </c:pt>
                <c:pt idx="81">
                  <c:v>51.297955000000002</c:v>
                </c:pt>
                <c:pt idx="82">
                  <c:v>51.620393999999997</c:v>
                </c:pt>
                <c:pt idx="83">
                  <c:v>52.684762999999997</c:v>
                </c:pt>
                <c:pt idx="84">
                  <c:v>54.004984999999998</c:v>
                </c:pt>
                <c:pt idx="85">
                  <c:v>53.173651999999997</c:v>
                </c:pt>
                <c:pt idx="86">
                  <c:v>53.030248</c:v>
                </c:pt>
                <c:pt idx="87">
                  <c:v>53.359687999999998</c:v>
                </c:pt>
                <c:pt idx="88">
                  <c:v>52.170630000000003</c:v>
                </c:pt>
                <c:pt idx="89">
                  <c:v>51.786842</c:v>
                </c:pt>
                <c:pt idx="90">
                  <c:v>51.775857000000002</c:v>
                </c:pt>
                <c:pt idx="91">
                  <c:v>50.685080999999997</c:v>
                </c:pt>
                <c:pt idx="92">
                  <c:v>50.327347000000003</c:v>
                </c:pt>
                <c:pt idx="93">
                  <c:v>50.636023999999999</c:v>
                </c:pt>
                <c:pt idx="94">
                  <c:v>50.093879000000001</c:v>
                </c:pt>
                <c:pt idx="95">
                  <c:v>50.550604</c:v>
                </c:pt>
                <c:pt idx="96">
                  <c:v>50.960540999999999</c:v>
                </c:pt>
                <c:pt idx="97">
                  <c:v>51.048768000000003</c:v>
                </c:pt>
                <c:pt idx="98">
                  <c:v>52.197743000000003</c:v>
                </c:pt>
                <c:pt idx="99">
                  <c:v>52.014628000000002</c:v>
                </c:pt>
                <c:pt idx="100">
                  <c:v>52.248699000000002</c:v>
                </c:pt>
                <c:pt idx="101">
                  <c:v>52.542867000000001</c:v>
                </c:pt>
                <c:pt idx="102">
                  <c:v>52.394973</c:v>
                </c:pt>
                <c:pt idx="103">
                  <c:v>52.333584999999999</c:v>
                </c:pt>
                <c:pt idx="104">
                  <c:v>52.030597</c:v>
                </c:pt>
                <c:pt idx="105">
                  <c:v>52.265490999999997</c:v>
                </c:pt>
                <c:pt idx="106">
                  <c:v>52.829092000000003</c:v>
                </c:pt>
                <c:pt idx="107">
                  <c:v>53.192473</c:v>
                </c:pt>
                <c:pt idx="108">
                  <c:v>52.339464</c:v>
                </c:pt>
                <c:pt idx="109">
                  <c:v>51.234316999999997</c:v>
                </c:pt>
                <c:pt idx="110">
                  <c:v>51.572736999999996</c:v>
                </c:pt>
                <c:pt idx="111">
                  <c:v>51.710648999999997</c:v>
                </c:pt>
                <c:pt idx="112">
                  <c:v>51.460127999999997</c:v>
                </c:pt>
                <c:pt idx="113">
                  <c:v>52.817625</c:v>
                </c:pt>
                <c:pt idx="114">
                  <c:v>52.017226000000001</c:v>
                </c:pt>
                <c:pt idx="115">
                  <c:v>51.687480000000001</c:v>
                </c:pt>
                <c:pt idx="116">
                  <c:v>52.587245000000003</c:v>
                </c:pt>
                <c:pt idx="117">
                  <c:v>53.469816999999999</c:v>
                </c:pt>
                <c:pt idx="118">
                  <c:v>53.672488999999999</c:v>
                </c:pt>
                <c:pt idx="119">
                  <c:v>54.876674999999999</c:v>
                </c:pt>
                <c:pt idx="120">
                  <c:v>55.243779000000004</c:v>
                </c:pt>
                <c:pt idx="121">
                  <c:v>55.418008999999998</c:v>
                </c:pt>
                <c:pt idx="122">
                  <c:v>56.235796999999998</c:v>
                </c:pt>
                <c:pt idx="123">
                  <c:v>56.738121</c:v>
                </c:pt>
                <c:pt idx="124">
                  <c:v>57.024096</c:v>
                </c:pt>
                <c:pt idx="125">
                  <c:v>57.351166999999997</c:v>
                </c:pt>
                <c:pt idx="126">
                  <c:v>56.587347999999999</c:v>
                </c:pt>
                <c:pt idx="127">
                  <c:v>57.429667999999999</c:v>
                </c:pt>
                <c:pt idx="128">
                  <c:v>58.141506</c:v>
                </c:pt>
                <c:pt idx="129">
                  <c:v>58.511018999999997</c:v>
                </c:pt>
                <c:pt idx="130">
                  <c:v>60.070666000000003</c:v>
                </c:pt>
                <c:pt idx="131">
                  <c:v>60.579076999999998</c:v>
                </c:pt>
                <c:pt idx="132">
                  <c:v>59.578344000000001</c:v>
                </c:pt>
                <c:pt idx="133">
                  <c:v>58.582070999999999</c:v>
                </c:pt>
                <c:pt idx="134">
                  <c:v>56.557391000000003</c:v>
                </c:pt>
                <c:pt idx="135">
                  <c:v>56.234991000000001</c:v>
                </c:pt>
                <c:pt idx="136">
                  <c:v>55.548273000000002</c:v>
                </c:pt>
                <c:pt idx="137">
                  <c:v>54.948593000000002</c:v>
                </c:pt>
                <c:pt idx="138">
                  <c:v>55.073062</c:v>
                </c:pt>
                <c:pt idx="139">
                  <c:v>54.553091999999999</c:v>
                </c:pt>
                <c:pt idx="140">
                  <c:v>53.174022000000001</c:v>
                </c:pt>
                <c:pt idx="141">
                  <c:v>51.966132999999999</c:v>
                </c:pt>
                <c:pt idx="142">
                  <c:v>51.775320000000001</c:v>
                </c:pt>
                <c:pt idx="143">
                  <c:v>51.389066999999997</c:v>
                </c:pt>
                <c:pt idx="144">
                  <c:v>50.469777000000001</c:v>
                </c:pt>
                <c:pt idx="145">
                  <c:v>49.278778000000003</c:v>
                </c:pt>
                <c:pt idx="146">
                  <c:v>47.467761000000003</c:v>
                </c:pt>
                <c:pt idx="147">
                  <c:v>47.895287000000003</c:v>
                </c:pt>
                <c:pt idx="148">
                  <c:v>47.697639000000002</c:v>
                </c:pt>
                <c:pt idx="149">
                  <c:v>47.597785999999999</c:v>
                </c:pt>
                <c:pt idx="150">
                  <c:v>46.483685000000001</c:v>
                </c:pt>
                <c:pt idx="151">
                  <c:v>47.015836</c:v>
                </c:pt>
              </c:numCache>
            </c:numRef>
          </c:val>
          <c:smooth val="0"/>
          <c:extLst>
            <c:ext xmlns:c16="http://schemas.microsoft.com/office/drawing/2014/chart" uri="{C3380CC4-5D6E-409C-BE32-E72D297353CC}">
              <c16:uniqueId val="{0000000B-AD44-458B-BAD0-8A3FA7E0DF73}"/>
            </c:ext>
          </c:extLst>
        </c:ser>
        <c:ser>
          <c:idx val="1"/>
          <c:order val="1"/>
          <c:tx>
            <c:strRef>
              <c:f>'Budgetmallar dubbla spalter'!$C$19</c:f>
              <c:strCache>
                <c:ptCount val="1"/>
                <c:pt idx="0">
                  <c:v>USA</c:v>
                </c:pt>
              </c:strCache>
            </c:strRef>
          </c:tx>
          <c:spPr>
            <a:ln w="12700">
              <a:solidFill>
                <a:srgbClr val="000000"/>
              </a:solidFill>
              <a:prstDash val="sysDash"/>
            </a:ln>
          </c:spPr>
          <c:marker>
            <c:symbol val="none"/>
          </c:marker>
          <c:cat>
            <c:strRef>
              <c:f>'Budgetmallar dubbla spalter'!$A$20:$A$171</c:f>
              <c:strCache>
                <c:ptCount val="151"/>
                <c:pt idx="6">
                  <c:v>07</c:v>
                </c:pt>
                <c:pt idx="18">
                  <c:v>08</c:v>
                </c:pt>
                <c:pt idx="30">
                  <c:v>09</c:v>
                </c:pt>
                <c:pt idx="42">
                  <c:v>10</c:v>
                </c:pt>
                <c:pt idx="54">
                  <c:v>11</c:v>
                </c:pt>
                <c:pt idx="66">
                  <c:v>12</c:v>
                </c:pt>
                <c:pt idx="78">
                  <c:v>13</c:v>
                </c:pt>
                <c:pt idx="90">
                  <c:v>14</c:v>
                </c:pt>
                <c:pt idx="102">
                  <c:v>15</c:v>
                </c:pt>
                <c:pt idx="114">
                  <c:v>16</c:v>
                </c:pt>
                <c:pt idx="126">
                  <c:v>17</c:v>
                </c:pt>
                <c:pt idx="138">
                  <c:v>18</c:v>
                </c:pt>
                <c:pt idx="150">
                  <c:v>19</c:v>
                </c:pt>
              </c:strCache>
            </c:strRef>
          </c:cat>
          <c:val>
            <c:numRef>
              <c:f>'Budgetmallar dubbla spalter'!$C$20:$C$171</c:f>
              <c:numCache>
                <c:formatCode>General</c:formatCode>
                <c:ptCount val="152"/>
                <c:pt idx="4" formatCode="0.0">
                  <c:v>57.201475000000002</c:v>
                </c:pt>
                <c:pt idx="5" formatCode="0.0">
                  <c:v>53.506900000000002</c:v>
                </c:pt>
                <c:pt idx="6" formatCode="0.0">
                  <c:v>53.405749999999998</c:v>
                </c:pt>
                <c:pt idx="7" formatCode="0.0">
                  <c:v>54.132325000000002</c:v>
                </c:pt>
                <c:pt idx="8" formatCode="0.0">
                  <c:v>54.872300000000003</c:v>
                </c:pt>
                <c:pt idx="9" formatCode="0.0">
                  <c:v>53.875737999999998</c:v>
                </c:pt>
                <c:pt idx="10" formatCode="0.0">
                  <c:v>54.547763000000003</c:v>
                </c:pt>
                <c:pt idx="11" formatCode="0.0">
                  <c:v>53.575975</c:v>
                </c:pt>
                <c:pt idx="12" formatCode="0.0">
                  <c:v>55.302987999999999</c:v>
                </c:pt>
                <c:pt idx="13" formatCode="0.0">
                  <c:v>55.548299999999998</c:v>
                </c:pt>
                <c:pt idx="14" formatCode="0.0">
                  <c:v>52.886938000000001</c:v>
                </c:pt>
                <c:pt idx="15" formatCode="0.0">
                  <c:v>52.266199999999998</c:v>
                </c:pt>
                <c:pt idx="16" formatCode="0.0">
                  <c:v>49.933537999999999</c:v>
                </c:pt>
                <c:pt idx="17" formatCode="0.0">
                  <c:v>48.698962999999999</c:v>
                </c:pt>
                <c:pt idx="18" formatCode="0.0">
                  <c:v>49.657587999999997</c:v>
                </c:pt>
                <c:pt idx="19" formatCode="0.0">
                  <c:v>48.191462999999999</c:v>
                </c:pt>
                <c:pt idx="20" formatCode="0.0">
                  <c:v>43.835163000000001</c:v>
                </c:pt>
                <c:pt idx="21" formatCode="0.0">
                  <c:v>42.515974999999997</c:v>
                </c:pt>
                <c:pt idx="22" formatCode="0.0">
                  <c:v>34.242137999999997</c:v>
                </c:pt>
                <c:pt idx="23" formatCode="0.0">
                  <c:v>34.881363</c:v>
                </c:pt>
                <c:pt idx="24" formatCode="0.0">
                  <c:v>31.520413000000001</c:v>
                </c:pt>
                <c:pt idx="25" formatCode="0.0">
                  <c:v>34.030850000000001</c:v>
                </c:pt>
                <c:pt idx="26" formatCode="0.0">
                  <c:v>35.207000000000001</c:v>
                </c:pt>
                <c:pt idx="27" formatCode="0.0">
                  <c:v>37.381013000000003</c:v>
                </c:pt>
                <c:pt idx="28" formatCode="0.0">
                  <c:v>41.003737999999998</c:v>
                </c:pt>
                <c:pt idx="29" formatCode="0.0">
                  <c:v>44.495325000000001</c:v>
                </c:pt>
                <c:pt idx="30" formatCode="0.0">
                  <c:v>47.046562999999999</c:v>
                </c:pt>
                <c:pt idx="31" formatCode="0.0">
                  <c:v>45.814925000000002</c:v>
                </c:pt>
                <c:pt idx="32" formatCode="0.0">
                  <c:v>49.369</c:v>
                </c:pt>
                <c:pt idx="33" formatCode="0.0">
                  <c:v>52.966884</c:v>
                </c:pt>
                <c:pt idx="34" formatCode="0.0">
                  <c:v>54.751598000000001</c:v>
                </c:pt>
                <c:pt idx="35" formatCode="0.0">
                  <c:v>55.091704999999997</c:v>
                </c:pt>
                <c:pt idx="36" formatCode="0.0">
                  <c:v>54.250763999999997</c:v>
                </c:pt>
                <c:pt idx="37" formatCode="0.0">
                  <c:v>55.748499000000002</c:v>
                </c:pt>
                <c:pt idx="38" formatCode="0.0">
                  <c:v>56.526169000000003</c:v>
                </c:pt>
                <c:pt idx="39" formatCode="0.0">
                  <c:v>59.027887999999997</c:v>
                </c:pt>
                <c:pt idx="40" formatCode="0.0">
                  <c:v>57.688347999999998</c:v>
                </c:pt>
                <c:pt idx="41" formatCode="0.0">
                  <c:v>54.337439000000003</c:v>
                </c:pt>
                <c:pt idx="42" formatCode="0.0">
                  <c:v>55.139308999999997</c:v>
                </c:pt>
                <c:pt idx="43" formatCode="0.0">
                  <c:v>53.539963999999998</c:v>
                </c:pt>
                <c:pt idx="44" formatCode="0.0">
                  <c:v>54.005899999999997</c:v>
                </c:pt>
                <c:pt idx="45" formatCode="0.0">
                  <c:v>53.601430999999998</c:v>
                </c:pt>
                <c:pt idx="46" formatCode="0.0">
                  <c:v>52.542091999999997</c:v>
                </c:pt>
                <c:pt idx="47" formatCode="0.0">
                  <c:v>51.528449999999999</c:v>
                </c:pt>
                <c:pt idx="48" formatCode="0.0">
                  <c:v>53.399011999999999</c:v>
                </c:pt>
                <c:pt idx="49" formatCode="0.0">
                  <c:v>56.463126000000003</c:v>
                </c:pt>
                <c:pt idx="50" formatCode="0.0">
                  <c:v>56.541276000000003</c:v>
                </c:pt>
                <c:pt idx="51" formatCode="0.0">
                  <c:v>55.592225999999997</c:v>
                </c:pt>
                <c:pt idx="52" formatCode="0.0">
                  <c:v>54.678249999999998</c:v>
                </c:pt>
                <c:pt idx="53" formatCode="0.0">
                  <c:v>53.425874999999998</c:v>
                </c:pt>
                <c:pt idx="54" formatCode="0.0">
                  <c:v>52.559953</c:v>
                </c:pt>
                <c:pt idx="55" formatCode="0.0">
                  <c:v>53.909782999999997</c:v>
                </c:pt>
                <c:pt idx="56" formatCode="0.0">
                  <c:v>53.694387999999996</c:v>
                </c:pt>
                <c:pt idx="57" formatCode="0.0">
                  <c:v>53.5959</c:v>
                </c:pt>
                <c:pt idx="58" formatCode="0.0">
                  <c:v>53.435820999999997</c:v>
                </c:pt>
                <c:pt idx="59" formatCode="0.0">
                  <c:v>53.862727</c:v>
                </c:pt>
                <c:pt idx="60" formatCode="0.0">
                  <c:v>54.293573000000002</c:v>
                </c:pt>
                <c:pt idx="61" formatCode="0.0">
                  <c:v>53.573275000000002</c:v>
                </c:pt>
                <c:pt idx="62" formatCode="0.0">
                  <c:v>56.042262000000001</c:v>
                </c:pt>
                <c:pt idx="63" formatCode="0.0">
                  <c:v>55.989426000000002</c:v>
                </c:pt>
                <c:pt idx="64" formatCode="0.0">
                  <c:v>54.026162999999997</c:v>
                </c:pt>
                <c:pt idx="65" formatCode="0.0">
                  <c:v>52.467120999999999</c:v>
                </c:pt>
                <c:pt idx="66" formatCode="0.0">
                  <c:v>51.417605000000002</c:v>
                </c:pt>
                <c:pt idx="67" formatCode="0.0">
                  <c:v>51.531719000000002</c:v>
                </c:pt>
                <c:pt idx="68" formatCode="0.0">
                  <c:v>51.122096999999997</c:v>
                </c:pt>
                <c:pt idx="69" formatCode="0.0">
                  <c:v>51.013145000000002</c:v>
                </c:pt>
                <c:pt idx="70" formatCode="0.0">
                  <c:v>52.778286999999999</c:v>
                </c:pt>
                <c:pt idx="71" formatCode="0.0">
                  <c:v>53.981820999999997</c:v>
                </c:pt>
                <c:pt idx="72" formatCode="0.0">
                  <c:v>55.817957999999997</c:v>
                </c:pt>
                <c:pt idx="73" formatCode="0.0">
                  <c:v>54.310074999999998</c:v>
                </c:pt>
                <c:pt idx="74" formatCode="0.0">
                  <c:v>54.615634</c:v>
                </c:pt>
                <c:pt idx="75" formatCode="0.0">
                  <c:v>52.054353999999996</c:v>
                </c:pt>
                <c:pt idx="76" formatCode="0.0">
                  <c:v>52.291663</c:v>
                </c:pt>
                <c:pt idx="77" formatCode="0.0">
                  <c:v>51.853369999999998</c:v>
                </c:pt>
                <c:pt idx="78" formatCode="0.0">
                  <c:v>53.718440000000001</c:v>
                </c:pt>
                <c:pt idx="79" formatCode="0.0">
                  <c:v>53.130377000000003</c:v>
                </c:pt>
                <c:pt idx="80" formatCode="0.0">
                  <c:v>52.805625999999997</c:v>
                </c:pt>
                <c:pt idx="81" formatCode="0.0">
                  <c:v>51.757401000000002</c:v>
                </c:pt>
                <c:pt idx="82" formatCode="0.0">
                  <c:v>54.672075999999997</c:v>
                </c:pt>
                <c:pt idx="83" formatCode="0.0">
                  <c:v>54.978454999999997</c:v>
                </c:pt>
                <c:pt idx="84" formatCode="0.0">
                  <c:v>53.734670999999999</c:v>
                </c:pt>
                <c:pt idx="85" formatCode="0.0">
                  <c:v>57.106171000000003</c:v>
                </c:pt>
                <c:pt idx="86" formatCode="0.0">
                  <c:v>55.504178000000003</c:v>
                </c:pt>
                <c:pt idx="87" formatCode="0.0">
                  <c:v>55.394812999999999</c:v>
                </c:pt>
                <c:pt idx="88" formatCode="0.0">
                  <c:v>56.414386</c:v>
                </c:pt>
                <c:pt idx="89" formatCode="0.0">
                  <c:v>57.343156999999998</c:v>
                </c:pt>
                <c:pt idx="90" formatCode="0.0">
                  <c:v>55.824511000000001</c:v>
                </c:pt>
                <c:pt idx="91" formatCode="0.0">
                  <c:v>57.878449000000003</c:v>
                </c:pt>
                <c:pt idx="92" formatCode="0.0">
                  <c:v>57.508603000000001</c:v>
                </c:pt>
                <c:pt idx="93" formatCode="0.0">
                  <c:v>55.872306999999999</c:v>
                </c:pt>
                <c:pt idx="94" formatCode="0.0">
                  <c:v>54.84648</c:v>
                </c:pt>
                <c:pt idx="95" formatCode="0.0">
                  <c:v>53.900942999999998</c:v>
                </c:pt>
                <c:pt idx="96" formatCode="0.0">
                  <c:v>53.927478000000001</c:v>
                </c:pt>
                <c:pt idx="97" formatCode="0.0">
                  <c:v>55.056607999999997</c:v>
                </c:pt>
                <c:pt idx="98" formatCode="0.0">
                  <c:v>55.702812999999999</c:v>
                </c:pt>
                <c:pt idx="99" formatCode="0.0">
                  <c:v>54.082326000000002</c:v>
                </c:pt>
                <c:pt idx="100" formatCode="0.0">
                  <c:v>53.965978</c:v>
                </c:pt>
                <c:pt idx="101" formatCode="0.0">
                  <c:v>53.580576000000001</c:v>
                </c:pt>
                <c:pt idx="102" formatCode="0.0">
                  <c:v>53.803567000000001</c:v>
                </c:pt>
                <c:pt idx="103" formatCode="0.0">
                  <c:v>52.967582</c:v>
                </c:pt>
                <c:pt idx="104" formatCode="0.0">
                  <c:v>53.097496999999997</c:v>
                </c:pt>
                <c:pt idx="105" formatCode="0.0">
                  <c:v>54.144483000000001</c:v>
                </c:pt>
                <c:pt idx="106" formatCode="0.0">
                  <c:v>52.769545000000001</c:v>
                </c:pt>
                <c:pt idx="107" formatCode="0.0">
                  <c:v>51.225371000000003</c:v>
                </c:pt>
                <c:pt idx="108" formatCode="0.0">
                  <c:v>52.436562000000002</c:v>
                </c:pt>
                <c:pt idx="109" formatCode="0.0">
                  <c:v>51.319282000000001</c:v>
                </c:pt>
                <c:pt idx="110" formatCode="0.0">
                  <c:v>51.460259999999998</c:v>
                </c:pt>
                <c:pt idx="111" formatCode="0.0">
                  <c:v>50.825187999999997</c:v>
                </c:pt>
                <c:pt idx="112" formatCode="0.0">
                  <c:v>50.717635999999999</c:v>
                </c:pt>
                <c:pt idx="113" formatCode="0.0">
                  <c:v>51.298799000000002</c:v>
                </c:pt>
                <c:pt idx="114" formatCode="0.0">
                  <c:v>52.895879999999998</c:v>
                </c:pt>
                <c:pt idx="115" formatCode="0.0">
                  <c:v>52.027672000000003</c:v>
                </c:pt>
                <c:pt idx="116" formatCode="0.0">
                  <c:v>51.459626</c:v>
                </c:pt>
                <c:pt idx="117" formatCode="0.0">
                  <c:v>53.393524999999997</c:v>
                </c:pt>
                <c:pt idx="118" formatCode="0.0">
                  <c:v>54.113751999999998</c:v>
                </c:pt>
                <c:pt idx="119" formatCode="0.0">
                  <c:v>54.274231999999998</c:v>
                </c:pt>
                <c:pt idx="120" formatCode="0.0">
                  <c:v>54.988565999999999</c:v>
                </c:pt>
                <c:pt idx="121" formatCode="0.0">
                  <c:v>54.213659</c:v>
                </c:pt>
                <c:pt idx="122" formatCode="0.0">
                  <c:v>53.271999000000001</c:v>
                </c:pt>
                <c:pt idx="123" formatCode="0.0">
                  <c:v>52.801076000000002</c:v>
                </c:pt>
                <c:pt idx="124" formatCode="0.0">
                  <c:v>52.665702000000003</c:v>
                </c:pt>
                <c:pt idx="125" formatCode="0.0">
                  <c:v>51.954571000000001</c:v>
                </c:pt>
                <c:pt idx="126" formatCode="0.0">
                  <c:v>53.336863999999998</c:v>
                </c:pt>
                <c:pt idx="127" formatCode="0.0">
                  <c:v>52.824753000000001</c:v>
                </c:pt>
                <c:pt idx="128" formatCode="0.0">
                  <c:v>53.069347999999998</c:v>
                </c:pt>
                <c:pt idx="129" formatCode="0.0">
                  <c:v>54.632781000000001</c:v>
                </c:pt>
                <c:pt idx="130" formatCode="0.0">
                  <c:v>53.945770000000003</c:v>
                </c:pt>
                <c:pt idx="131" formatCode="0.0">
                  <c:v>55.060098000000004</c:v>
                </c:pt>
                <c:pt idx="132" formatCode="0.0">
                  <c:v>55.505612999999997</c:v>
                </c:pt>
                <c:pt idx="133" formatCode="0.0">
                  <c:v>55.346778999999998</c:v>
                </c:pt>
                <c:pt idx="134" formatCode="0.0">
                  <c:v>55.56879</c:v>
                </c:pt>
                <c:pt idx="135" formatCode="0.0">
                  <c:v>56.456052</c:v>
                </c:pt>
                <c:pt idx="136" formatCode="0.0">
                  <c:v>56.447054000000001</c:v>
                </c:pt>
                <c:pt idx="137" formatCode="0.0">
                  <c:v>55.374057999999998</c:v>
                </c:pt>
                <c:pt idx="138" formatCode="0.0">
                  <c:v>55.309583000000003</c:v>
                </c:pt>
                <c:pt idx="139" formatCode="0.0">
                  <c:v>54.665022</c:v>
                </c:pt>
                <c:pt idx="140" formatCode="0.0">
                  <c:v>55.590311</c:v>
                </c:pt>
                <c:pt idx="141" formatCode="0.0">
                  <c:v>55.747669999999999</c:v>
                </c:pt>
                <c:pt idx="142" formatCode="0.0">
                  <c:v>55.290861</c:v>
                </c:pt>
                <c:pt idx="143" formatCode="0.0">
                  <c:v>53.763438999999998</c:v>
                </c:pt>
                <c:pt idx="144" formatCode="0.0">
                  <c:v>54.934654999999999</c:v>
                </c:pt>
                <c:pt idx="145" formatCode="0.0">
                  <c:v>52.982376000000002</c:v>
                </c:pt>
                <c:pt idx="146" formatCode="0.0">
                  <c:v>52.395712000000003</c:v>
                </c:pt>
                <c:pt idx="147" formatCode="0.0">
                  <c:v>52.608271999999999</c:v>
                </c:pt>
                <c:pt idx="148" formatCode="0.0">
                  <c:v>50.525533000000003</c:v>
                </c:pt>
                <c:pt idx="149" formatCode="0.0">
                  <c:v>50.649987000000003</c:v>
                </c:pt>
                <c:pt idx="150" formatCode="0.0">
                  <c:v>50.437289999999997</c:v>
                </c:pt>
                <c:pt idx="151" formatCode="0.0">
                  <c:v>50.280534000000003</c:v>
                </c:pt>
              </c:numCache>
            </c:numRef>
          </c:val>
          <c:smooth val="0"/>
          <c:extLst>
            <c:ext xmlns:c16="http://schemas.microsoft.com/office/drawing/2014/chart" uri="{C3380CC4-5D6E-409C-BE32-E72D297353CC}">
              <c16:uniqueId val="{0000000C-AD44-458B-BAD0-8A3FA7E0DF73}"/>
            </c:ext>
          </c:extLst>
        </c:ser>
        <c:ser>
          <c:idx val="2"/>
          <c:order val="2"/>
          <c:tx>
            <c:strRef>
              <c:f>'Budgetmallar dubbla spalter'!$D$19</c:f>
              <c:strCache>
                <c:ptCount val="1"/>
                <c:pt idx="0">
                  <c:v>Kina</c:v>
                </c:pt>
              </c:strCache>
            </c:strRef>
          </c:tx>
          <c:spPr>
            <a:ln w="19050">
              <a:solidFill>
                <a:srgbClr val="000000">
                  <a:lumMod val="50000"/>
                  <a:lumOff val="50000"/>
                </a:srgbClr>
              </a:solidFill>
              <a:prstDash val="solid"/>
            </a:ln>
          </c:spPr>
          <c:marker>
            <c:symbol val="none"/>
          </c:marker>
          <c:cat>
            <c:strRef>
              <c:f>'Budgetmallar dubbla spalter'!$A$20:$A$171</c:f>
              <c:strCache>
                <c:ptCount val="151"/>
                <c:pt idx="6">
                  <c:v>07</c:v>
                </c:pt>
                <c:pt idx="18">
                  <c:v>08</c:v>
                </c:pt>
                <c:pt idx="30">
                  <c:v>09</c:v>
                </c:pt>
                <c:pt idx="42">
                  <c:v>10</c:v>
                </c:pt>
                <c:pt idx="54">
                  <c:v>11</c:v>
                </c:pt>
                <c:pt idx="66">
                  <c:v>12</c:v>
                </c:pt>
                <c:pt idx="78">
                  <c:v>13</c:v>
                </c:pt>
                <c:pt idx="90">
                  <c:v>14</c:v>
                </c:pt>
                <c:pt idx="102">
                  <c:v>15</c:v>
                </c:pt>
                <c:pt idx="114">
                  <c:v>16</c:v>
                </c:pt>
                <c:pt idx="126">
                  <c:v>17</c:v>
                </c:pt>
                <c:pt idx="138">
                  <c:v>18</c:v>
                </c:pt>
                <c:pt idx="150">
                  <c:v>19</c:v>
                </c:pt>
              </c:strCache>
            </c:strRef>
          </c:cat>
          <c:val>
            <c:numRef>
              <c:f>'Budgetmallar dubbla spalter'!$D$20:$D$171</c:f>
              <c:numCache>
                <c:formatCode>0.0</c:formatCode>
                <c:ptCount val="152"/>
                <c:pt idx="0">
                  <c:v>51.984561999999997</c:v>
                </c:pt>
                <c:pt idx="1">
                  <c:v>53.018892000000001</c:v>
                </c:pt>
                <c:pt idx="2">
                  <c:v>52.348838000000001</c:v>
                </c:pt>
                <c:pt idx="3">
                  <c:v>53.272533000000003</c:v>
                </c:pt>
                <c:pt idx="4">
                  <c:v>54.125065999999997</c:v>
                </c:pt>
                <c:pt idx="5">
                  <c:v>54.998877999999998</c:v>
                </c:pt>
                <c:pt idx="6">
                  <c:v>53.168923999999997</c:v>
                </c:pt>
                <c:pt idx="7">
                  <c:v>53.363832000000002</c:v>
                </c:pt>
                <c:pt idx="8">
                  <c:v>55.049419</c:v>
                </c:pt>
                <c:pt idx="9">
                  <c:v>55.197730999999997</c:v>
                </c:pt>
                <c:pt idx="10">
                  <c:v>52.814447999999999</c:v>
                </c:pt>
                <c:pt idx="11">
                  <c:v>53.267204</c:v>
                </c:pt>
                <c:pt idx="12">
                  <c:v>53.243898000000002</c:v>
                </c:pt>
                <c:pt idx="13">
                  <c:v>52.837702999999998</c:v>
                </c:pt>
                <c:pt idx="14">
                  <c:v>54.359231000000001</c:v>
                </c:pt>
                <c:pt idx="15">
                  <c:v>55.419995999999998</c:v>
                </c:pt>
                <c:pt idx="16">
                  <c:v>54.666544999999999</c:v>
                </c:pt>
                <c:pt idx="17">
                  <c:v>53.323836999999997</c:v>
                </c:pt>
                <c:pt idx="18">
                  <c:v>53.251475999999997</c:v>
                </c:pt>
                <c:pt idx="19">
                  <c:v>49.202722000000001</c:v>
                </c:pt>
                <c:pt idx="20">
                  <c:v>47.725848999999997</c:v>
                </c:pt>
                <c:pt idx="21">
                  <c:v>45.233196</c:v>
                </c:pt>
                <c:pt idx="22">
                  <c:v>40.932873999999998</c:v>
                </c:pt>
                <c:pt idx="23">
                  <c:v>41.162134000000002</c:v>
                </c:pt>
                <c:pt idx="24">
                  <c:v>42.174216999999999</c:v>
                </c:pt>
                <c:pt idx="25">
                  <c:v>45.085819000000001</c:v>
                </c:pt>
                <c:pt idx="26">
                  <c:v>44.834077000000001</c:v>
                </c:pt>
                <c:pt idx="27">
                  <c:v>50.054043</c:v>
                </c:pt>
                <c:pt idx="28">
                  <c:v>51.178043000000002</c:v>
                </c:pt>
                <c:pt idx="29">
                  <c:v>51.837569999999999</c:v>
                </c:pt>
                <c:pt idx="30">
                  <c:v>52.786045000000001</c:v>
                </c:pt>
                <c:pt idx="31">
                  <c:v>55.125186999999997</c:v>
                </c:pt>
                <c:pt idx="32">
                  <c:v>55.029555000000002</c:v>
                </c:pt>
                <c:pt idx="33">
                  <c:v>55.388182</c:v>
                </c:pt>
                <c:pt idx="34">
                  <c:v>55.731572</c:v>
                </c:pt>
                <c:pt idx="35">
                  <c:v>56.146254999999996</c:v>
                </c:pt>
                <c:pt idx="36">
                  <c:v>57.422933</c:v>
                </c:pt>
                <c:pt idx="37">
                  <c:v>55.791772999999999</c:v>
                </c:pt>
                <c:pt idx="38">
                  <c:v>56.685566000000001</c:v>
                </c:pt>
                <c:pt idx="39">
                  <c:v>55.221442000000003</c:v>
                </c:pt>
                <c:pt idx="40">
                  <c:v>52.679884999999999</c:v>
                </c:pt>
                <c:pt idx="41">
                  <c:v>50.395570999999997</c:v>
                </c:pt>
                <c:pt idx="42">
                  <c:v>49.429440999999997</c:v>
                </c:pt>
                <c:pt idx="43">
                  <c:v>51.862380000000002</c:v>
                </c:pt>
                <c:pt idx="44">
                  <c:v>52.885123</c:v>
                </c:pt>
                <c:pt idx="45">
                  <c:v>54.797688000000001</c:v>
                </c:pt>
                <c:pt idx="46">
                  <c:v>55.331010999999997</c:v>
                </c:pt>
                <c:pt idx="47">
                  <c:v>54.357987999999999</c:v>
                </c:pt>
                <c:pt idx="48">
                  <c:v>54.471387</c:v>
                </c:pt>
                <c:pt idx="49">
                  <c:v>51.711481999999997</c:v>
                </c:pt>
                <c:pt idx="50">
                  <c:v>51.774521999999997</c:v>
                </c:pt>
                <c:pt idx="51">
                  <c:v>51.786768000000002</c:v>
                </c:pt>
                <c:pt idx="52">
                  <c:v>51.611086999999998</c:v>
                </c:pt>
                <c:pt idx="53">
                  <c:v>50.099372000000002</c:v>
                </c:pt>
                <c:pt idx="54">
                  <c:v>49.335839999999997</c:v>
                </c:pt>
                <c:pt idx="55">
                  <c:v>49.910393999999997</c:v>
                </c:pt>
                <c:pt idx="56">
                  <c:v>49.946382999999997</c:v>
                </c:pt>
                <c:pt idx="57">
                  <c:v>50.994891000000003</c:v>
                </c:pt>
                <c:pt idx="58">
                  <c:v>47.738159000000003</c:v>
                </c:pt>
                <c:pt idx="59">
                  <c:v>48.725462999999998</c:v>
                </c:pt>
                <c:pt idx="60">
                  <c:v>48.787998000000002</c:v>
                </c:pt>
                <c:pt idx="61">
                  <c:v>49.627819000000002</c:v>
                </c:pt>
                <c:pt idx="62">
                  <c:v>48.268856</c:v>
                </c:pt>
                <c:pt idx="63">
                  <c:v>49.298273000000002</c:v>
                </c:pt>
                <c:pt idx="64">
                  <c:v>48.384884999999997</c:v>
                </c:pt>
                <c:pt idx="65">
                  <c:v>48.184980000000003</c:v>
                </c:pt>
                <c:pt idx="66">
                  <c:v>49.320529000000001</c:v>
                </c:pt>
                <c:pt idx="67">
                  <c:v>47.615937000000002</c:v>
                </c:pt>
                <c:pt idx="68">
                  <c:v>47.855459000000003</c:v>
                </c:pt>
                <c:pt idx="69">
                  <c:v>49.509773000000003</c:v>
                </c:pt>
                <c:pt idx="70">
                  <c:v>50.485278000000001</c:v>
                </c:pt>
                <c:pt idx="71">
                  <c:v>51.470104999999997</c:v>
                </c:pt>
                <c:pt idx="72">
                  <c:v>52.334936999999996</c:v>
                </c:pt>
                <c:pt idx="73">
                  <c:v>50.411999000000002</c:v>
                </c:pt>
                <c:pt idx="74">
                  <c:v>51.645560000000003</c:v>
                </c:pt>
                <c:pt idx="75">
                  <c:v>50.372340000000001</c:v>
                </c:pt>
                <c:pt idx="76">
                  <c:v>49.193773999999998</c:v>
                </c:pt>
                <c:pt idx="77">
                  <c:v>48.175874999999998</c:v>
                </c:pt>
                <c:pt idx="78">
                  <c:v>47.661189</c:v>
                </c:pt>
                <c:pt idx="79">
                  <c:v>50.111651000000002</c:v>
                </c:pt>
                <c:pt idx="80">
                  <c:v>50.207428999999998</c:v>
                </c:pt>
                <c:pt idx="81">
                  <c:v>50.940885999999999</c:v>
                </c:pt>
                <c:pt idx="82">
                  <c:v>50.833604000000001</c:v>
                </c:pt>
                <c:pt idx="83">
                  <c:v>50.463399000000003</c:v>
                </c:pt>
                <c:pt idx="84">
                  <c:v>49.514360000000003</c:v>
                </c:pt>
                <c:pt idx="85">
                  <c:v>48.472434999999997</c:v>
                </c:pt>
                <c:pt idx="86">
                  <c:v>48.002830000000003</c:v>
                </c:pt>
                <c:pt idx="87">
                  <c:v>48.087147000000002</c:v>
                </c:pt>
                <c:pt idx="88">
                  <c:v>49.439523000000001</c:v>
                </c:pt>
                <c:pt idx="89">
                  <c:v>50.706496000000001</c:v>
                </c:pt>
                <c:pt idx="90">
                  <c:v>51.70234</c:v>
                </c:pt>
                <c:pt idx="91">
                  <c:v>50.206910999999998</c:v>
                </c:pt>
                <c:pt idx="92">
                  <c:v>50.198084999999999</c:v>
                </c:pt>
                <c:pt idx="93">
                  <c:v>50.428466</c:v>
                </c:pt>
                <c:pt idx="94">
                  <c:v>49.998815999999998</c:v>
                </c:pt>
                <c:pt idx="95">
                  <c:v>49.648484000000003</c:v>
                </c:pt>
                <c:pt idx="96">
                  <c:v>49.745468000000002</c:v>
                </c:pt>
                <c:pt idx="97">
                  <c:v>50.675718000000003</c:v>
                </c:pt>
                <c:pt idx="98">
                  <c:v>49.619520000000001</c:v>
                </c:pt>
                <c:pt idx="99">
                  <c:v>48.903646000000002</c:v>
                </c:pt>
                <c:pt idx="100">
                  <c:v>49.233100999999998</c:v>
                </c:pt>
                <c:pt idx="101">
                  <c:v>49.431556</c:v>
                </c:pt>
                <c:pt idx="102">
                  <c:v>47.834305999999998</c:v>
                </c:pt>
                <c:pt idx="103">
                  <c:v>47.275931</c:v>
                </c:pt>
                <c:pt idx="104">
                  <c:v>47.171857000000003</c:v>
                </c:pt>
                <c:pt idx="105">
                  <c:v>48.28349</c:v>
                </c:pt>
                <c:pt idx="106">
                  <c:v>48.573396000000002</c:v>
                </c:pt>
                <c:pt idx="107">
                  <c:v>48.247331000000003</c:v>
                </c:pt>
                <c:pt idx="108">
                  <c:v>48.381131000000003</c:v>
                </c:pt>
                <c:pt idx="109">
                  <c:v>47.953231000000002</c:v>
                </c:pt>
                <c:pt idx="110">
                  <c:v>49.717726999999996</c:v>
                </c:pt>
                <c:pt idx="111">
                  <c:v>49.375743999999997</c:v>
                </c:pt>
                <c:pt idx="112">
                  <c:v>49.186092000000002</c:v>
                </c:pt>
                <c:pt idx="113">
                  <c:v>48.598193000000002</c:v>
                </c:pt>
                <c:pt idx="114">
                  <c:v>50.556395999999999</c:v>
                </c:pt>
                <c:pt idx="115">
                  <c:v>49.986209000000002</c:v>
                </c:pt>
                <c:pt idx="116">
                  <c:v>50.092847999999996</c:v>
                </c:pt>
                <c:pt idx="117">
                  <c:v>51.166165999999997</c:v>
                </c:pt>
                <c:pt idx="118">
                  <c:v>50.926178999999998</c:v>
                </c:pt>
                <c:pt idx="119">
                  <c:v>51.889420000000001</c:v>
                </c:pt>
                <c:pt idx="120">
                  <c:v>50.962851999999998</c:v>
                </c:pt>
                <c:pt idx="121">
                  <c:v>51.652549</c:v>
                </c:pt>
                <c:pt idx="122">
                  <c:v>51.222503000000003</c:v>
                </c:pt>
                <c:pt idx="123">
                  <c:v>50.250222000000001</c:v>
                </c:pt>
                <c:pt idx="124">
                  <c:v>49.629178000000003</c:v>
                </c:pt>
                <c:pt idx="125">
                  <c:v>50.365164</c:v>
                </c:pt>
                <c:pt idx="126">
                  <c:v>51.068278999999997</c:v>
                </c:pt>
                <c:pt idx="127">
                  <c:v>51.586018000000003</c:v>
                </c:pt>
                <c:pt idx="128">
                  <c:v>50.994317000000002</c:v>
                </c:pt>
                <c:pt idx="129">
                  <c:v>50.993988999999999</c:v>
                </c:pt>
                <c:pt idx="130">
                  <c:v>50.818764999999999</c:v>
                </c:pt>
                <c:pt idx="131">
                  <c:v>51.481727999999997</c:v>
                </c:pt>
                <c:pt idx="132">
                  <c:v>51.504215000000002</c:v>
                </c:pt>
                <c:pt idx="133">
                  <c:v>51.592472999999998</c:v>
                </c:pt>
                <c:pt idx="134">
                  <c:v>51.021749999999997</c:v>
                </c:pt>
                <c:pt idx="135">
                  <c:v>51.113993000000001</c:v>
                </c:pt>
                <c:pt idx="136">
                  <c:v>51.123018000000002</c:v>
                </c:pt>
                <c:pt idx="137">
                  <c:v>50.978237</c:v>
                </c:pt>
                <c:pt idx="138">
                  <c:v>50.841926999999998</c:v>
                </c:pt>
                <c:pt idx="139">
                  <c:v>50.643946</c:v>
                </c:pt>
                <c:pt idx="140">
                  <c:v>50.026255999999997</c:v>
                </c:pt>
                <c:pt idx="141">
                  <c:v>50.076377000000001</c:v>
                </c:pt>
                <c:pt idx="142">
                  <c:v>50.156820000000003</c:v>
                </c:pt>
                <c:pt idx="143">
                  <c:v>49.708758000000003</c:v>
                </c:pt>
                <c:pt idx="144">
                  <c:v>48.285159</c:v>
                </c:pt>
                <c:pt idx="145">
                  <c:v>49.929755</c:v>
                </c:pt>
                <c:pt idx="146">
                  <c:v>50.845100000000002</c:v>
                </c:pt>
                <c:pt idx="147">
                  <c:v>50.169975999999998</c:v>
                </c:pt>
                <c:pt idx="148">
                  <c:v>50.247807999999999</c:v>
                </c:pt>
                <c:pt idx="149">
                  <c:v>49.352860999999997</c:v>
                </c:pt>
                <c:pt idx="150">
                  <c:v>49.907027999999997</c:v>
                </c:pt>
                <c:pt idx="151">
                  <c:v>50.413876000000002</c:v>
                </c:pt>
              </c:numCache>
            </c:numRef>
          </c:val>
          <c:smooth val="0"/>
          <c:extLst>
            <c:ext xmlns:c16="http://schemas.microsoft.com/office/drawing/2014/chart" uri="{C3380CC4-5D6E-409C-BE32-E72D297353CC}">
              <c16:uniqueId val="{0000000D-AD44-458B-BAD0-8A3FA7E0DF73}"/>
            </c:ext>
          </c:extLst>
        </c:ser>
        <c:ser>
          <c:idx val="3"/>
          <c:order val="3"/>
          <c:tx>
            <c:strRef>
              <c:f>'Budgetmallar dubbla spalter'!$E$19</c:f>
              <c:strCache>
                <c:ptCount val="1"/>
                <c:pt idx="0">
                  <c:v>Sverige</c:v>
                </c:pt>
              </c:strCache>
            </c:strRef>
          </c:tx>
          <c:spPr>
            <a:ln w="25400">
              <a:solidFill>
                <a:sysClr val="window" lastClr="FFFFFF">
                  <a:lumMod val="75000"/>
                </a:sysClr>
              </a:solidFill>
            </a:ln>
          </c:spPr>
          <c:marker>
            <c:symbol val="none"/>
          </c:marker>
          <c:cat>
            <c:strRef>
              <c:f>'Budgetmallar dubbla spalter'!$A$20:$A$171</c:f>
              <c:strCache>
                <c:ptCount val="151"/>
                <c:pt idx="6">
                  <c:v>07</c:v>
                </c:pt>
                <c:pt idx="18">
                  <c:v>08</c:v>
                </c:pt>
                <c:pt idx="30">
                  <c:v>09</c:v>
                </c:pt>
                <c:pt idx="42">
                  <c:v>10</c:v>
                </c:pt>
                <c:pt idx="54">
                  <c:v>11</c:v>
                </c:pt>
                <c:pt idx="66">
                  <c:v>12</c:v>
                </c:pt>
                <c:pt idx="78">
                  <c:v>13</c:v>
                </c:pt>
                <c:pt idx="90">
                  <c:v>14</c:v>
                </c:pt>
                <c:pt idx="102">
                  <c:v>15</c:v>
                </c:pt>
                <c:pt idx="114">
                  <c:v>16</c:v>
                </c:pt>
                <c:pt idx="126">
                  <c:v>17</c:v>
                </c:pt>
                <c:pt idx="138">
                  <c:v>18</c:v>
                </c:pt>
                <c:pt idx="150">
                  <c:v>19</c:v>
                </c:pt>
              </c:strCache>
            </c:strRef>
          </c:cat>
          <c:val>
            <c:numRef>
              <c:f>'Budgetmallar dubbla spalter'!$E$20:$E$171</c:f>
              <c:numCache>
                <c:formatCode>0.0</c:formatCode>
                <c:ptCount val="152"/>
                <c:pt idx="0">
                  <c:v>61.8</c:v>
                </c:pt>
                <c:pt idx="1">
                  <c:v>63.1</c:v>
                </c:pt>
                <c:pt idx="2">
                  <c:v>59.9</c:v>
                </c:pt>
                <c:pt idx="3">
                  <c:v>59.5</c:v>
                </c:pt>
                <c:pt idx="4">
                  <c:v>58.8</c:v>
                </c:pt>
                <c:pt idx="5">
                  <c:v>58.9</c:v>
                </c:pt>
                <c:pt idx="6">
                  <c:v>58.1</c:v>
                </c:pt>
                <c:pt idx="7">
                  <c:v>57.4</c:v>
                </c:pt>
                <c:pt idx="8">
                  <c:v>57.6</c:v>
                </c:pt>
                <c:pt idx="9">
                  <c:v>58.5</c:v>
                </c:pt>
                <c:pt idx="10">
                  <c:v>57.2</c:v>
                </c:pt>
                <c:pt idx="11">
                  <c:v>56.7</c:v>
                </c:pt>
                <c:pt idx="12">
                  <c:v>55.2</c:v>
                </c:pt>
                <c:pt idx="13">
                  <c:v>55.8</c:v>
                </c:pt>
                <c:pt idx="14">
                  <c:v>54.5</c:v>
                </c:pt>
                <c:pt idx="15">
                  <c:v>50.6</c:v>
                </c:pt>
                <c:pt idx="16">
                  <c:v>50.5</c:v>
                </c:pt>
                <c:pt idx="17">
                  <c:v>48.8</c:v>
                </c:pt>
                <c:pt idx="18">
                  <c:v>45.6</c:v>
                </c:pt>
                <c:pt idx="19">
                  <c:v>46.9</c:v>
                </c:pt>
                <c:pt idx="20">
                  <c:v>41.4</c:v>
                </c:pt>
                <c:pt idx="21">
                  <c:v>38.200000000000003</c:v>
                </c:pt>
                <c:pt idx="22">
                  <c:v>35</c:v>
                </c:pt>
                <c:pt idx="23">
                  <c:v>34</c:v>
                </c:pt>
                <c:pt idx="24">
                  <c:v>34.200000000000003</c:v>
                </c:pt>
                <c:pt idx="25">
                  <c:v>34.1</c:v>
                </c:pt>
                <c:pt idx="26">
                  <c:v>37.1</c:v>
                </c:pt>
                <c:pt idx="27">
                  <c:v>39.200000000000003</c:v>
                </c:pt>
                <c:pt idx="28">
                  <c:v>43.4</c:v>
                </c:pt>
                <c:pt idx="29">
                  <c:v>49.6</c:v>
                </c:pt>
                <c:pt idx="30">
                  <c:v>52.1</c:v>
                </c:pt>
                <c:pt idx="31">
                  <c:v>54.1</c:v>
                </c:pt>
                <c:pt idx="32">
                  <c:v>56.1</c:v>
                </c:pt>
                <c:pt idx="33">
                  <c:v>57.1</c:v>
                </c:pt>
                <c:pt idx="34">
                  <c:v>58.5</c:v>
                </c:pt>
                <c:pt idx="35">
                  <c:v>59.9</c:v>
                </c:pt>
                <c:pt idx="36">
                  <c:v>62</c:v>
                </c:pt>
                <c:pt idx="37">
                  <c:v>61.2</c:v>
                </c:pt>
                <c:pt idx="38">
                  <c:v>61.1</c:v>
                </c:pt>
                <c:pt idx="39">
                  <c:v>63.5</c:v>
                </c:pt>
                <c:pt idx="40">
                  <c:v>65.099999999999994</c:v>
                </c:pt>
                <c:pt idx="41">
                  <c:v>61</c:v>
                </c:pt>
                <c:pt idx="42">
                  <c:v>61.7</c:v>
                </c:pt>
                <c:pt idx="43">
                  <c:v>62.1</c:v>
                </c:pt>
                <c:pt idx="44">
                  <c:v>63.6</c:v>
                </c:pt>
                <c:pt idx="45">
                  <c:v>62.6</c:v>
                </c:pt>
                <c:pt idx="46">
                  <c:v>63.6</c:v>
                </c:pt>
                <c:pt idx="47">
                  <c:v>61.9</c:v>
                </c:pt>
                <c:pt idx="48">
                  <c:v>60.8</c:v>
                </c:pt>
                <c:pt idx="49">
                  <c:v>60.3</c:v>
                </c:pt>
                <c:pt idx="50">
                  <c:v>57.9</c:v>
                </c:pt>
                <c:pt idx="51">
                  <c:v>58.7</c:v>
                </c:pt>
                <c:pt idx="52">
                  <c:v>54.8</c:v>
                </c:pt>
                <c:pt idx="53">
                  <c:v>51.6</c:v>
                </c:pt>
                <c:pt idx="54">
                  <c:v>47.3</c:v>
                </c:pt>
                <c:pt idx="55">
                  <c:v>50.4</c:v>
                </c:pt>
                <c:pt idx="56">
                  <c:v>48.7</c:v>
                </c:pt>
                <c:pt idx="57">
                  <c:v>51.3</c:v>
                </c:pt>
                <c:pt idx="58">
                  <c:v>49.6</c:v>
                </c:pt>
                <c:pt idx="59">
                  <c:v>50.6</c:v>
                </c:pt>
                <c:pt idx="60">
                  <c:v>50.3</c:v>
                </c:pt>
                <c:pt idx="61">
                  <c:v>49.5</c:v>
                </c:pt>
                <c:pt idx="62">
                  <c:v>49.4</c:v>
                </c:pt>
                <c:pt idx="63">
                  <c:v>49.2</c:v>
                </c:pt>
                <c:pt idx="64">
                  <c:v>48.1</c:v>
                </c:pt>
                <c:pt idx="65">
                  <c:v>47.5</c:v>
                </c:pt>
                <c:pt idx="66">
                  <c:v>48.6</c:v>
                </c:pt>
                <c:pt idx="67">
                  <c:v>47</c:v>
                </c:pt>
                <c:pt idx="68">
                  <c:v>45.4</c:v>
                </c:pt>
                <c:pt idx="69">
                  <c:v>44.8</c:v>
                </c:pt>
                <c:pt idx="70">
                  <c:v>44.6</c:v>
                </c:pt>
                <c:pt idx="71">
                  <c:v>45.6</c:v>
                </c:pt>
                <c:pt idx="72">
                  <c:v>47.8</c:v>
                </c:pt>
                <c:pt idx="73">
                  <c:v>50.5</c:v>
                </c:pt>
                <c:pt idx="74">
                  <c:v>51.2</c:v>
                </c:pt>
                <c:pt idx="75">
                  <c:v>48.5</c:v>
                </c:pt>
                <c:pt idx="76">
                  <c:v>51.4</c:v>
                </c:pt>
                <c:pt idx="77">
                  <c:v>53.4</c:v>
                </c:pt>
                <c:pt idx="78">
                  <c:v>49.8</c:v>
                </c:pt>
                <c:pt idx="79">
                  <c:v>54.7</c:v>
                </c:pt>
                <c:pt idx="80">
                  <c:v>57</c:v>
                </c:pt>
                <c:pt idx="81">
                  <c:v>53.7</c:v>
                </c:pt>
                <c:pt idx="82">
                  <c:v>57</c:v>
                </c:pt>
                <c:pt idx="83">
                  <c:v>52.5</c:v>
                </c:pt>
                <c:pt idx="84">
                  <c:v>54.7</c:v>
                </c:pt>
                <c:pt idx="85">
                  <c:v>54.1</c:v>
                </c:pt>
                <c:pt idx="86">
                  <c:v>55.4</c:v>
                </c:pt>
                <c:pt idx="87">
                  <c:v>54.4</c:v>
                </c:pt>
                <c:pt idx="88">
                  <c:v>53.6</c:v>
                </c:pt>
                <c:pt idx="89">
                  <c:v>55</c:v>
                </c:pt>
                <c:pt idx="90">
                  <c:v>54.1</c:v>
                </c:pt>
                <c:pt idx="91">
                  <c:v>53.6</c:v>
                </c:pt>
                <c:pt idx="92">
                  <c:v>54.1</c:v>
                </c:pt>
                <c:pt idx="93">
                  <c:v>53.6</c:v>
                </c:pt>
                <c:pt idx="94">
                  <c:v>53.1</c:v>
                </c:pt>
                <c:pt idx="95">
                  <c:v>55</c:v>
                </c:pt>
                <c:pt idx="96">
                  <c:v>53.4</c:v>
                </c:pt>
                <c:pt idx="97">
                  <c:v>53</c:v>
                </c:pt>
                <c:pt idx="98">
                  <c:v>53</c:v>
                </c:pt>
                <c:pt idx="99">
                  <c:v>55</c:v>
                </c:pt>
                <c:pt idx="100">
                  <c:v>54.6</c:v>
                </c:pt>
                <c:pt idx="101">
                  <c:v>53.3</c:v>
                </c:pt>
                <c:pt idx="102">
                  <c:v>54.4</c:v>
                </c:pt>
                <c:pt idx="103">
                  <c:v>56.3</c:v>
                </c:pt>
                <c:pt idx="104">
                  <c:v>53.8</c:v>
                </c:pt>
                <c:pt idx="105">
                  <c:v>54.5</c:v>
                </c:pt>
                <c:pt idx="106">
                  <c:v>54.6</c:v>
                </c:pt>
                <c:pt idx="107">
                  <c:v>55.2</c:v>
                </c:pt>
                <c:pt idx="108">
                  <c:v>54</c:v>
                </c:pt>
                <c:pt idx="109">
                  <c:v>51.4</c:v>
                </c:pt>
                <c:pt idx="110">
                  <c:v>52.3</c:v>
                </c:pt>
                <c:pt idx="111">
                  <c:v>53.7</c:v>
                </c:pt>
                <c:pt idx="112">
                  <c:v>53.9</c:v>
                </c:pt>
                <c:pt idx="113">
                  <c:v>53.7</c:v>
                </c:pt>
                <c:pt idx="114">
                  <c:v>54.8</c:v>
                </c:pt>
                <c:pt idx="115">
                  <c:v>53.8</c:v>
                </c:pt>
                <c:pt idx="116">
                  <c:v>55.2</c:v>
                </c:pt>
                <c:pt idx="117">
                  <c:v>59.2</c:v>
                </c:pt>
                <c:pt idx="118">
                  <c:v>56.5</c:v>
                </c:pt>
                <c:pt idx="119">
                  <c:v>59.2</c:v>
                </c:pt>
                <c:pt idx="120">
                  <c:v>61.1</c:v>
                </c:pt>
                <c:pt idx="121">
                  <c:v>60.7</c:v>
                </c:pt>
                <c:pt idx="122">
                  <c:v>64.599999999999994</c:v>
                </c:pt>
                <c:pt idx="123">
                  <c:v>62.8</c:v>
                </c:pt>
                <c:pt idx="124">
                  <c:v>58.6</c:v>
                </c:pt>
                <c:pt idx="125">
                  <c:v>63.3</c:v>
                </c:pt>
                <c:pt idx="126">
                  <c:v>59.5</c:v>
                </c:pt>
                <c:pt idx="127">
                  <c:v>57.6</c:v>
                </c:pt>
                <c:pt idx="128">
                  <c:v>63.9</c:v>
                </c:pt>
                <c:pt idx="129">
                  <c:v>59.5</c:v>
                </c:pt>
                <c:pt idx="130">
                  <c:v>62.1</c:v>
                </c:pt>
                <c:pt idx="131">
                  <c:v>59.4</c:v>
                </c:pt>
                <c:pt idx="132">
                  <c:v>56.1</c:v>
                </c:pt>
                <c:pt idx="133">
                  <c:v>59.6</c:v>
                </c:pt>
                <c:pt idx="134">
                  <c:v>55.3</c:v>
                </c:pt>
                <c:pt idx="135">
                  <c:v>55.1</c:v>
                </c:pt>
                <c:pt idx="136">
                  <c:v>55.6</c:v>
                </c:pt>
                <c:pt idx="137">
                  <c:v>55.1</c:v>
                </c:pt>
                <c:pt idx="138">
                  <c:v>56.7</c:v>
                </c:pt>
                <c:pt idx="139">
                  <c:v>55.2</c:v>
                </c:pt>
                <c:pt idx="140">
                  <c:v>55.2</c:v>
                </c:pt>
                <c:pt idx="141">
                  <c:v>55</c:v>
                </c:pt>
                <c:pt idx="142">
                  <c:v>55.5</c:v>
                </c:pt>
                <c:pt idx="143">
                  <c:v>52.1</c:v>
                </c:pt>
                <c:pt idx="144">
                  <c:v>51.8</c:v>
                </c:pt>
                <c:pt idx="145">
                  <c:v>52.7</c:v>
                </c:pt>
                <c:pt idx="146">
                  <c:v>52.7</c:v>
                </c:pt>
                <c:pt idx="147">
                  <c:v>50.9</c:v>
                </c:pt>
                <c:pt idx="148">
                  <c:v>53.1</c:v>
                </c:pt>
                <c:pt idx="149">
                  <c:v>52</c:v>
                </c:pt>
                <c:pt idx="150">
                  <c:v>51.9</c:v>
                </c:pt>
                <c:pt idx="151">
                  <c:v>52.4</c:v>
                </c:pt>
              </c:numCache>
            </c:numRef>
          </c:val>
          <c:smooth val="0"/>
          <c:extLst>
            <c:ext xmlns:c16="http://schemas.microsoft.com/office/drawing/2014/chart" uri="{C3380CC4-5D6E-409C-BE32-E72D297353CC}">
              <c16:uniqueId val="{0000000E-AD44-458B-BAD0-8A3FA7E0DF73}"/>
            </c:ext>
          </c:extLst>
        </c:ser>
        <c:dLbls>
          <c:showLegendKey val="0"/>
          <c:showVal val="0"/>
          <c:showCatName val="0"/>
          <c:showSerName val="0"/>
          <c:showPercent val="0"/>
          <c:showBubbleSize val="0"/>
        </c:dLbls>
        <c:smooth val="0"/>
        <c:axId val="81955456"/>
        <c:axId val="81969536"/>
      </c:lineChart>
      <c:catAx>
        <c:axId val="81955456"/>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969536"/>
        <c:crosses val="autoZero"/>
        <c:auto val="1"/>
        <c:lblAlgn val="ctr"/>
        <c:lblOffset val="100"/>
        <c:tickLblSkip val="6"/>
        <c:tickMarkSkip val="12"/>
        <c:noMultiLvlLbl val="1"/>
      </c:catAx>
      <c:valAx>
        <c:axId val="81969536"/>
        <c:scaling>
          <c:orientation val="minMax"/>
          <c:min val="30"/>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955456"/>
        <c:crossesAt val="1"/>
        <c:crossBetween val="midCat"/>
      </c:valAx>
      <c:spPr>
        <a:noFill/>
        <a:ln w="3175">
          <a:solidFill>
            <a:srgbClr val="000000"/>
          </a:solidFill>
          <a:prstDash val="solid"/>
        </a:ln>
      </c:spPr>
    </c:plotArea>
    <c:legend>
      <c:legendPos val="b"/>
      <c:layout>
        <c:manualLayout>
          <c:xMode val="edge"/>
          <c:yMode val="edge"/>
          <c:x val="0.536756646216769"/>
          <c:y val="0.58623875114784207"/>
          <c:w val="0.4156291751874574"/>
          <c:h val="0.26285307621671256"/>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stacked"/>
        <c:varyColors val="0"/>
        <c:ser>
          <c:idx val="1"/>
          <c:order val="1"/>
          <c:tx>
            <c:strRef>
              <c:f>'Budgetmallar dubbla spalter'!$C$19</c:f>
              <c:strCache>
                <c:ptCount val="1"/>
                <c:pt idx="0">
                  <c:v>Hushållens konsumtion</c:v>
                </c:pt>
              </c:strCache>
            </c:strRef>
          </c:tx>
          <c:spPr>
            <a:solidFill>
              <a:srgbClr val="808080"/>
            </a:solidFill>
            <a:ln w="3175">
              <a:solidFill>
                <a:srgbClr val="000000"/>
              </a:solidFill>
            </a:ln>
          </c:spPr>
          <c:invertIfNegative val="0"/>
          <c:cat>
            <c:strRef>
              <c:f>'Budgetmallar dubbla spalter'!$A$24:$A$30</c:f>
              <c:strCache>
                <c:ptCount val="7"/>
                <c:pt idx="0">
                  <c:v>14</c:v>
                </c:pt>
                <c:pt idx="1">
                  <c:v>15</c:v>
                </c:pt>
                <c:pt idx="2">
                  <c:v>16</c:v>
                </c:pt>
                <c:pt idx="3">
                  <c:v>17</c:v>
                </c:pt>
                <c:pt idx="4">
                  <c:v>18</c:v>
                </c:pt>
                <c:pt idx="5">
                  <c:v>19</c:v>
                </c:pt>
                <c:pt idx="6">
                  <c:v>20</c:v>
                </c:pt>
              </c:strCache>
            </c:strRef>
          </c:cat>
          <c:val>
            <c:numRef>
              <c:f>'Budgetmallar dubbla spalter'!$C$24:$C$30</c:f>
              <c:numCache>
                <c:formatCode>0.0</c:formatCode>
                <c:ptCount val="7"/>
                <c:pt idx="0">
                  <c:v>0.96377834922941674</c:v>
                </c:pt>
                <c:pt idx="1">
                  <c:v>1.4062685402559494</c:v>
                </c:pt>
                <c:pt idx="2">
                  <c:v>1.2746411388915215</c:v>
                </c:pt>
                <c:pt idx="3">
                  <c:v>0.99153219894008471</c:v>
                </c:pt>
                <c:pt idx="4">
                  <c:v>0.54839578952047319</c:v>
                </c:pt>
                <c:pt idx="5">
                  <c:v>0.35768533279476572</c:v>
                </c:pt>
                <c:pt idx="6">
                  <c:v>0.97971285408268871</c:v>
                </c:pt>
              </c:numCache>
            </c:numRef>
          </c:val>
          <c:extLst>
            <c:ext xmlns:c16="http://schemas.microsoft.com/office/drawing/2014/chart" uri="{C3380CC4-5D6E-409C-BE32-E72D297353CC}">
              <c16:uniqueId val="{00000000-B7A8-4444-91A0-5C80DEA699F8}"/>
            </c:ext>
          </c:extLst>
        </c:ser>
        <c:ser>
          <c:idx val="2"/>
          <c:order val="2"/>
          <c:tx>
            <c:strRef>
              <c:f>'Budgetmallar dubbla spalter'!$D$19</c:f>
              <c:strCache>
                <c:ptCount val="1"/>
                <c:pt idx="0">
                  <c:v>Bostadsinvesteringar</c:v>
                </c:pt>
              </c:strCache>
            </c:strRef>
          </c:tx>
          <c:spPr>
            <a:pattFill prst="narHorz">
              <a:fgClr>
                <a:srgbClr val="C0C0C0"/>
              </a:fgClr>
              <a:bgClr>
                <a:sysClr val="window" lastClr="FFFFFF"/>
              </a:bgClr>
            </a:pattFill>
            <a:ln w="3175">
              <a:solidFill>
                <a:srgbClr val="000000"/>
              </a:solidFill>
            </a:ln>
          </c:spPr>
          <c:invertIfNegative val="0"/>
          <c:cat>
            <c:strRef>
              <c:f>'Budgetmallar dubbla spalter'!$A$24:$A$30</c:f>
              <c:strCache>
                <c:ptCount val="7"/>
                <c:pt idx="0">
                  <c:v>14</c:v>
                </c:pt>
                <c:pt idx="1">
                  <c:v>15</c:v>
                </c:pt>
                <c:pt idx="2">
                  <c:v>16</c:v>
                </c:pt>
                <c:pt idx="3">
                  <c:v>17</c:v>
                </c:pt>
                <c:pt idx="4">
                  <c:v>18</c:v>
                </c:pt>
                <c:pt idx="5">
                  <c:v>19</c:v>
                </c:pt>
                <c:pt idx="6">
                  <c:v>20</c:v>
                </c:pt>
              </c:strCache>
            </c:strRef>
          </c:cat>
          <c:val>
            <c:numRef>
              <c:f>'Budgetmallar dubbla spalter'!$D$24:$D$30</c:f>
              <c:numCache>
                <c:formatCode>0.0</c:formatCode>
                <c:ptCount val="7"/>
                <c:pt idx="0">
                  <c:v>0.59249220123795665</c:v>
                </c:pt>
                <c:pt idx="1">
                  <c:v>0.76652366119897575</c:v>
                </c:pt>
                <c:pt idx="2">
                  <c:v>0.52527134575800372</c:v>
                </c:pt>
                <c:pt idx="3">
                  <c:v>0.6017881705639615</c:v>
                </c:pt>
                <c:pt idx="4">
                  <c:v>-0.14604227361791419</c:v>
                </c:pt>
                <c:pt idx="5">
                  <c:v>-0.50998436464108632</c:v>
                </c:pt>
                <c:pt idx="6">
                  <c:v>-0.11630690307291261</c:v>
                </c:pt>
              </c:numCache>
            </c:numRef>
          </c:val>
          <c:extLst>
            <c:ext xmlns:c16="http://schemas.microsoft.com/office/drawing/2014/chart" uri="{C3380CC4-5D6E-409C-BE32-E72D297353CC}">
              <c16:uniqueId val="{00000001-B7A8-4444-91A0-5C80DEA699F8}"/>
            </c:ext>
          </c:extLst>
        </c:ser>
        <c:ser>
          <c:idx val="3"/>
          <c:order val="3"/>
          <c:tx>
            <c:strRef>
              <c:f>'Budgetmallar dubbla spalter'!$E$19</c:f>
              <c:strCache>
                <c:ptCount val="1"/>
                <c:pt idx="0">
                  <c:v>Övriga investeringar</c:v>
                </c:pt>
              </c:strCache>
            </c:strRef>
          </c:tx>
          <c:spPr>
            <a:ln w="3175">
              <a:solidFill>
                <a:srgbClr val="000000"/>
              </a:solidFill>
            </a:ln>
          </c:spPr>
          <c:invertIfNegative val="0"/>
          <c:cat>
            <c:strRef>
              <c:f>'Budgetmallar dubbla spalter'!$A$24:$A$30</c:f>
              <c:strCache>
                <c:ptCount val="7"/>
                <c:pt idx="0">
                  <c:v>14</c:v>
                </c:pt>
                <c:pt idx="1">
                  <c:v>15</c:v>
                </c:pt>
                <c:pt idx="2">
                  <c:v>16</c:v>
                </c:pt>
                <c:pt idx="3">
                  <c:v>17</c:v>
                </c:pt>
                <c:pt idx="4">
                  <c:v>18</c:v>
                </c:pt>
                <c:pt idx="5">
                  <c:v>19</c:v>
                </c:pt>
                <c:pt idx="6">
                  <c:v>20</c:v>
                </c:pt>
              </c:strCache>
            </c:strRef>
          </c:cat>
          <c:val>
            <c:numRef>
              <c:f>'Budgetmallar dubbla spalter'!$E$24:$E$30</c:f>
              <c:numCache>
                <c:formatCode>0.0</c:formatCode>
                <c:ptCount val="7"/>
                <c:pt idx="0">
                  <c:v>0.64411975383022413</c:v>
                </c:pt>
                <c:pt idx="1">
                  <c:v>0.78768076274159515</c:v>
                </c:pt>
                <c:pt idx="2">
                  <c:v>0.4671742377751294</c:v>
                </c:pt>
                <c:pt idx="3">
                  <c:v>0.8488966198618898</c:v>
                </c:pt>
                <c:pt idx="4">
                  <c:v>1.1601107562036446</c:v>
                </c:pt>
                <c:pt idx="5">
                  <c:v>0.33659280411927073</c:v>
                </c:pt>
                <c:pt idx="6">
                  <c:v>0.39735468566472937</c:v>
                </c:pt>
              </c:numCache>
            </c:numRef>
          </c:val>
          <c:extLst>
            <c:ext xmlns:c16="http://schemas.microsoft.com/office/drawing/2014/chart" uri="{C3380CC4-5D6E-409C-BE32-E72D297353CC}">
              <c16:uniqueId val="{00000002-B7A8-4444-91A0-5C80DEA699F8}"/>
            </c:ext>
          </c:extLst>
        </c:ser>
        <c:ser>
          <c:idx val="4"/>
          <c:order val="4"/>
          <c:tx>
            <c:strRef>
              <c:f>'Budgetmallar dubbla spalter'!$F$19</c:f>
              <c:strCache>
                <c:ptCount val="1"/>
                <c:pt idx="0">
                  <c:v>Offentlig konsumtion</c:v>
                </c:pt>
              </c:strCache>
            </c:strRef>
          </c:tx>
          <c:spPr>
            <a:pattFill prst="smGrid">
              <a:fgClr>
                <a:srgbClr val="C0C0C0"/>
              </a:fgClr>
              <a:bgClr>
                <a:sysClr val="window" lastClr="FFFFFF"/>
              </a:bgClr>
            </a:pattFill>
            <a:ln w="3175">
              <a:solidFill>
                <a:srgbClr val="000000"/>
              </a:solidFill>
            </a:ln>
          </c:spPr>
          <c:invertIfNegative val="0"/>
          <c:cat>
            <c:strRef>
              <c:f>'Budgetmallar dubbla spalter'!$A$24:$A$30</c:f>
              <c:strCache>
                <c:ptCount val="7"/>
                <c:pt idx="0">
                  <c:v>14</c:v>
                </c:pt>
                <c:pt idx="1">
                  <c:v>15</c:v>
                </c:pt>
                <c:pt idx="2">
                  <c:v>16</c:v>
                </c:pt>
                <c:pt idx="3">
                  <c:v>17</c:v>
                </c:pt>
                <c:pt idx="4">
                  <c:v>18</c:v>
                </c:pt>
                <c:pt idx="5">
                  <c:v>19</c:v>
                </c:pt>
                <c:pt idx="6">
                  <c:v>20</c:v>
                </c:pt>
              </c:strCache>
            </c:strRef>
          </c:cat>
          <c:val>
            <c:numRef>
              <c:f>'Budgetmallar dubbla spalter'!$F$24:$F$30</c:f>
              <c:numCache>
                <c:formatCode>0.0</c:formatCode>
                <c:ptCount val="7"/>
                <c:pt idx="0">
                  <c:v>0.41839929133379905</c:v>
                </c:pt>
                <c:pt idx="1">
                  <c:v>0.65984880629713971</c:v>
                </c:pt>
                <c:pt idx="2">
                  <c:v>0.96699309040989934</c:v>
                </c:pt>
                <c:pt idx="3">
                  <c:v>4.4294053163337265E-3</c:v>
                </c:pt>
                <c:pt idx="4">
                  <c:v>0.24562626470065926</c:v>
                </c:pt>
                <c:pt idx="5">
                  <c:v>5.0953866799042721E-2</c:v>
                </c:pt>
                <c:pt idx="6">
                  <c:v>-1.0716921061026067E-3</c:v>
                </c:pt>
              </c:numCache>
            </c:numRef>
          </c:val>
          <c:extLst>
            <c:ext xmlns:c16="http://schemas.microsoft.com/office/drawing/2014/chart" uri="{C3380CC4-5D6E-409C-BE32-E72D297353CC}">
              <c16:uniqueId val="{00000003-B7A8-4444-91A0-5C80DEA699F8}"/>
            </c:ext>
          </c:extLst>
        </c:ser>
        <c:ser>
          <c:idx val="5"/>
          <c:order val="5"/>
          <c:tx>
            <c:strRef>
              <c:f>'Budgetmallar dubbla spalter'!$G$19</c:f>
              <c:strCache>
                <c:ptCount val="1"/>
                <c:pt idx="0">
                  <c:v>Lager</c:v>
                </c:pt>
              </c:strCache>
            </c:strRef>
          </c:tx>
          <c:spPr>
            <a:ln w="3175">
              <a:solidFill>
                <a:srgbClr val="000000"/>
              </a:solidFill>
            </a:ln>
          </c:spPr>
          <c:invertIfNegative val="0"/>
          <c:cat>
            <c:strRef>
              <c:f>'Budgetmallar dubbla spalter'!$A$24:$A$30</c:f>
              <c:strCache>
                <c:ptCount val="7"/>
                <c:pt idx="0">
                  <c:v>14</c:v>
                </c:pt>
                <c:pt idx="1">
                  <c:v>15</c:v>
                </c:pt>
                <c:pt idx="2">
                  <c:v>16</c:v>
                </c:pt>
                <c:pt idx="3">
                  <c:v>17</c:v>
                </c:pt>
                <c:pt idx="4">
                  <c:v>18</c:v>
                </c:pt>
                <c:pt idx="5">
                  <c:v>19</c:v>
                </c:pt>
                <c:pt idx="6">
                  <c:v>20</c:v>
                </c:pt>
              </c:strCache>
            </c:strRef>
          </c:cat>
          <c:val>
            <c:numRef>
              <c:f>'Budgetmallar dubbla spalter'!$G$24:$G$30</c:f>
              <c:numCache>
                <c:formatCode>0.0</c:formatCode>
                <c:ptCount val="7"/>
                <c:pt idx="0">
                  <c:v>0.13694508485288429</c:v>
                </c:pt>
                <c:pt idx="1">
                  <c:v>0.41909316075629149</c:v>
                </c:pt>
                <c:pt idx="2">
                  <c:v>-9.1861991025755638E-2</c:v>
                </c:pt>
                <c:pt idx="3">
                  <c:v>0.13170389403640578</c:v>
                </c:pt>
                <c:pt idx="4">
                  <c:v>0.32550715711853506</c:v>
                </c:pt>
                <c:pt idx="5">
                  <c:v>-0.18633022126037899</c:v>
                </c:pt>
                <c:pt idx="6">
                  <c:v>-4.4214952026386763E-2</c:v>
                </c:pt>
              </c:numCache>
            </c:numRef>
          </c:val>
          <c:extLst>
            <c:ext xmlns:c16="http://schemas.microsoft.com/office/drawing/2014/chart" uri="{C3380CC4-5D6E-409C-BE32-E72D297353CC}">
              <c16:uniqueId val="{00000004-B7A8-4444-91A0-5C80DEA699F8}"/>
            </c:ext>
          </c:extLst>
        </c:ser>
        <c:ser>
          <c:idx val="6"/>
          <c:order val="6"/>
          <c:tx>
            <c:strRef>
              <c:f>'Budgetmallar dubbla spalter'!$H$19</c:f>
              <c:strCache>
                <c:ptCount val="1"/>
                <c:pt idx="0">
                  <c:v>Nettoexport</c:v>
                </c:pt>
              </c:strCache>
            </c:strRef>
          </c:tx>
          <c:spPr>
            <a:pattFill prst="trellis">
              <a:fgClr>
                <a:srgbClr val="C0C0C0"/>
              </a:fgClr>
              <a:bgClr>
                <a:sysClr val="window" lastClr="FFFFFF"/>
              </a:bgClr>
            </a:pattFill>
            <a:ln w="3175">
              <a:solidFill>
                <a:srgbClr val="000000"/>
              </a:solidFill>
            </a:ln>
          </c:spPr>
          <c:invertIfNegative val="0"/>
          <c:cat>
            <c:strRef>
              <c:f>'Budgetmallar dubbla spalter'!$A$24:$A$30</c:f>
              <c:strCache>
                <c:ptCount val="7"/>
                <c:pt idx="0">
                  <c:v>14</c:v>
                </c:pt>
                <c:pt idx="1">
                  <c:v>15</c:v>
                </c:pt>
                <c:pt idx="2">
                  <c:v>16</c:v>
                </c:pt>
                <c:pt idx="3">
                  <c:v>17</c:v>
                </c:pt>
                <c:pt idx="4">
                  <c:v>18</c:v>
                </c:pt>
                <c:pt idx="5">
                  <c:v>19</c:v>
                </c:pt>
                <c:pt idx="6">
                  <c:v>20</c:v>
                </c:pt>
              </c:strCache>
            </c:strRef>
          </c:cat>
          <c:val>
            <c:numRef>
              <c:f>'Budgetmallar dubbla spalter'!$H$24:$H$30</c:f>
              <c:numCache>
                <c:formatCode>0.0</c:formatCode>
                <c:ptCount val="7"/>
                <c:pt idx="0">
                  <c:v>-0.1842503307164968</c:v>
                </c:pt>
                <c:pt idx="1">
                  <c:v>0.40694655046799555</c:v>
                </c:pt>
                <c:pt idx="2">
                  <c:v>-0.43181857391204598</c:v>
                </c:pt>
                <c:pt idx="3">
                  <c:v>-0.52723015102744741</c:v>
                </c:pt>
                <c:pt idx="4">
                  <c:v>0.16587359201379132</c:v>
                </c:pt>
                <c:pt idx="5">
                  <c:v>1.389141478707238</c:v>
                </c:pt>
                <c:pt idx="6">
                  <c:v>0.22334840976192014</c:v>
                </c:pt>
              </c:numCache>
            </c:numRef>
          </c:val>
          <c:extLst>
            <c:ext xmlns:c16="http://schemas.microsoft.com/office/drawing/2014/chart" uri="{C3380CC4-5D6E-409C-BE32-E72D297353CC}">
              <c16:uniqueId val="{00000005-B7A8-4444-91A0-5C80DEA699F8}"/>
            </c:ext>
          </c:extLst>
        </c:ser>
        <c:dLbls>
          <c:showLegendKey val="0"/>
          <c:showVal val="0"/>
          <c:showCatName val="0"/>
          <c:showSerName val="0"/>
          <c:showPercent val="0"/>
          <c:showBubbleSize val="0"/>
        </c:dLbls>
        <c:gapWidth val="50"/>
        <c:overlap val="100"/>
        <c:axId val="82011264"/>
        <c:axId val="82012800"/>
      </c:barChart>
      <c:lineChart>
        <c:grouping val="standard"/>
        <c:varyColors val="0"/>
        <c:ser>
          <c:idx val="0"/>
          <c:order val="0"/>
          <c:tx>
            <c:strRef>
              <c:f>'Budgetmallar dubbla spalter'!$B$19</c:f>
              <c:strCache>
                <c:ptCount val="1"/>
                <c:pt idx="0">
                  <c:v>BNP</c:v>
                </c:pt>
              </c:strCache>
            </c:strRef>
          </c:tx>
          <c:spPr>
            <a:ln w="3175"/>
          </c:spPr>
          <c:marker>
            <c:symbol val="none"/>
          </c:marker>
          <c:dPt>
            <c:idx val="0"/>
            <c:bubble3D val="0"/>
            <c:extLst>
              <c:ext xmlns:c16="http://schemas.microsoft.com/office/drawing/2014/chart" uri="{C3380CC4-5D6E-409C-BE32-E72D297353CC}">
                <c16:uniqueId val="{00000006-B7A8-4444-91A0-5C80DEA699F8}"/>
              </c:ext>
            </c:extLst>
          </c:dPt>
          <c:dPt>
            <c:idx val="1"/>
            <c:bubble3D val="0"/>
            <c:extLst>
              <c:ext xmlns:c16="http://schemas.microsoft.com/office/drawing/2014/chart" uri="{C3380CC4-5D6E-409C-BE32-E72D297353CC}">
                <c16:uniqueId val="{00000007-B7A8-4444-91A0-5C80DEA699F8}"/>
              </c:ext>
            </c:extLst>
          </c:dPt>
          <c:dPt>
            <c:idx val="2"/>
            <c:bubble3D val="0"/>
            <c:extLst>
              <c:ext xmlns:c16="http://schemas.microsoft.com/office/drawing/2014/chart" uri="{C3380CC4-5D6E-409C-BE32-E72D297353CC}">
                <c16:uniqueId val="{00000008-B7A8-4444-91A0-5C80DEA699F8}"/>
              </c:ext>
            </c:extLst>
          </c:dPt>
          <c:dPt>
            <c:idx val="3"/>
            <c:bubble3D val="0"/>
            <c:extLst>
              <c:ext xmlns:c16="http://schemas.microsoft.com/office/drawing/2014/chart" uri="{C3380CC4-5D6E-409C-BE32-E72D297353CC}">
                <c16:uniqueId val="{00000009-B7A8-4444-91A0-5C80DEA699F8}"/>
              </c:ext>
            </c:extLst>
          </c:dPt>
          <c:dPt>
            <c:idx val="4"/>
            <c:bubble3D val="0"/>
            <c:extLst>
              <c:ext xmlns:c16="http://schemas.microsoft.com/office/drawing/2014/chart" uri="{C3380CC4-5D6E-409C-BE32-E72D297353CC}">
                <c16:uniqueId val="{0000000A-B7A8-4444-91A0-5C80DEA699F8}"/>
              </c:ext>
            </c:extLst>
          </c:dPt>
          <c:dPt>
            <c:idx val="5"/>
            <c:bubble3D val="0"/>
            <c:extLst>
              <c:ext xmlns:c16="http://schemas.microsoft.com/office/drawing/2014/chart" uri="{C3380CC4-5D6E-409C-BE32-E72D297353CC}">
                <c16:uniqueId val="{0000000B-B7A8-4444-91A0-5C80DEA699F8}"/>
              </c:ext>
            </c:extLst>
          </c:dPt>
          <c:dPt>
            <c:idx val="6"/>
            <c:bubble3D val="0"/>
            <c:extLst>
              <c:ext xmlns:c16="http://schemas.microsoft.com/office/drawing/2014/chart" uri="{C3380CC4-5D6E-409C-BE32-E72D297353CC}">
                <c16:uniqueId val="{0000000C-B7A8-4444-91A0-5C80DEA699F8}"/>
              </c:ext>
            </c:extLst>
          </c:dPt>
          <c:dPt>
            <c:idx val="7"/>
            <c:bubble3D val="0"/>
            <c:extLst>
              <c:ext xmlns:c16="http://schemas.microsoft.com/office/drawing/2014/chart" uri="{C3380CC4-5D6E-409C-BE32-E72D297353CC}">
                <c16:uniqueId val="{0000000D-B7A8-4444-91A0-5C80DEA699F8}"/>
              </c:ext>
            </c:extLst>
          </c:dPt>
          <c:dPt>
            <c:idx val="8"/>
            <c:bubble3D val="0"/>
            <c:extLst>
              <c:ext xmlns:c16="http://schemas.microsoft.com/office/drawing/2014/chart" uri="{C3380CC4-5D6E-409C-BE32-E72D297353CC}">
                <c16:uniqueId val="{0000000E-B7A8-4444-91A0-5C80DEA699F8}"/>
              </c:ext>
            </c:extLst>
          </c:dPt>
          <c:dPt>
            <c:idx val="9"/>
            <c:bubble3D val="0"/>
            <c:extLst>
              <c:ext xmlns:c16="http://schemas.microsoft.com/office/drawing/2014/chart" uri="{C3380CC4-5D6E-409C-BE32-E72D297353CC}">
                <c16:uniqueId val="{0000000F-B7A8-4444-91A0-5C80DEA699F8}"/>
              </c:ext>
            </c:extLst>
          </c:dPt>
          <c:dPt>
            <c:idx val="10"/>
            <c:bubble3D val="0"/>
            <c:extLst>
              <c:ext xmlns:c16="http://schemas.microsoft.com/office/drawing/2014/chart" uri="{C3380CC4-5D6E-409C-BE32-E72D297353CC}">
                <c16:uniqueId val="{00000010-B7A8-4444-91A0-5C80DEA699F8}"/>
              </c:ext>
            </c:extLst>
          </c:dPt>
          <c:cat>
            <c:strRef>
              <c:f>'Budgetmallar dubbla spalter'!$A$24:$A$30</c:f>
              <c:strCache>
                <c:ptCount val="7"/>
                <c:pt idx="0">
                  <c:v>14</c:v>
                </c:pt>
                <c:pt idx="1">
                  <c:v>15</c:v>
                </c:pt>
                <c:pt idx="2">
                  <c:v>16</c:v>
                </c:pt>
                <c:pt idx="3">
                  <c:v>17</c:v>
                </c:pt>
                <c:pt idx="4">
                  <c:v>18</c:v>
                </c:pt>
                <c:pt idx="5">
                  <c:v>19</c:v>
                </c:pt>
                <c:pt idx="6">
                  <c:v>20</c:v>
                </c:pt>
              </c:strCache>
            </c:strRef>
          </c:cat>
          <c:val>
            <c:numRef>
              <c:f>'Budgetmallar dubbla spalter'!$B$24:$B$30</c:f>
              <c:numCache>
                <c:formatCode>0.0</c:formatCode>
                <c:ptCount val="7"/>
                <c:pt idx="0">
                  <c:v>2.601884573759321</c:v>
                </c:pt>
                <c:pt idx="1">
                  <c:v>4.4565655705150533</c:v>
                </c:pt>
                <c:pt idx="2">
                  <c:v>2.6839609187722715</c:v>
                </c:pt>
                <c:pt idx="3">
                  <c:v>2.104709396099679</c:v>
                </c:pt>
                <c:pt idx="4">
                  <c:v>2.358943871171661</c:v>
                </c:pt>
                <c:pt idx="5">
                  <c:v>1.4380588965189531</c:v>
                </c:pt>
                <c:pt idx="6">
                  <c:v>1.4388224023038561</c:v>
                </c:pt>
              </c:numCache>
            </c:numRef>
          </c:val>
          <c:smooth val="0"/>
          <c:extLst>
            <c:ext xmlns:c16="http://schemas.microsoft.com/office/drawing/2014/chart" uri="{C3380CC4-5D6E-409C-BE32-E72D297353CC}">
              <c16:uniqueId val="{00000011-B7A8-4444-91A0-5C80DEA699F8}"/>
            </c:ext>
          </c:extLst>
        </c:ser>
        <c:dLbls>
          <c:showLegendKey val="0"/>
          <c:showVal val="0"/>
          <c:showCatName val="0"/>
          <c:showSerName val="0"/>
          <c:showPercent val="0"/>
          <c:showBubbleSize val="0"/>
        </c:dLbls>
        <c:marker val="1"/>
        <c:smooth val="0"/>
        <c:axId val="82011264"/>
        <c:axId val="82012800"/>
      </c:lineChart>
      <c:catAx>
        <c:axId val="82011264"/>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82012800"/>
        <c:crosses val="autoZero"/>
        <c:auto val="1"/>
        <c:lblAlgn val="ctr"/>
        <c:lblOffset val="100"/>
        <c:noMultiLvlLbl val="1"/>
      </c:catAx>
      <c:valAx>
        <c:axId val="82012800"/>
        <c:scaling>
          <c:orientation val="minMax"/>
          <c:max val="5"/>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011264"/>
        <c:crossesAt val="1"/>
        <c:crossBetween val="between"/>
      </c:valAx>
      <c:spPr>
        <a:noFill/>
        <a:ln w="3175">
          <a:solidFill>
            <a:srgbClr val="000000"/>
          </a:solidFill>
          <a:prstDash val="solid"/>
        </a:ln>
      </c:spPr>
    </c:plotArea>
    <c:legend>
      <c:legendPos val="b"/>
      <c:layout>
        <c:manualLayout>
          <c:xMode val="edge"/>
          <c:yMode val="edge"/>
          <c:x val="0.55839945466939334"/>
          <c:y val="5.6179981634527081E-2"/>
          <c:w val="0.43966598500340831"/>
          <c:h val="0.33665381083562901"/>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643849206349209"/>
          <c:h val="0.97891460055096424"/>
        </c:manualLayout>
      </c:layout>
      <c:lineChart>
        <c:grouping val="standard"/>
        <c:varyColors val="0"/>
        <c:ser>
          <c:idx val="0"/>
          <c:order val="0"/>
          <c:spPr>
            <a:ln w="12700">
              <a:solidFill>
                <a:srgbClr val="000000"/>
              </a:solidFill>
              <a:prstDash val="solid"/>
            </a:ln>
          </c:spPr>
          <c:marker>
            <c:symbol val="none"/>
          </c:marker>
          <c:dPt>
            <c:idx val="0"/>
            <c:bubble3D val="0"/>
            <c:extLst>
              <c:ext xmlns:c16="http://schemas.microsoft.com/office/drawing/2014/chart" uri="{C3380CC4-5D6E-409C-BE32-E72D297353CC}">
                <c16:uniqueId val="{00000000-0525-4F34-B670-B45C8BB17624}"/>
              </c:ext>
            </c:extLst>
          </c:dPt>
          <c:dPt>
            <c:idx val="1"/>
            <c:bubble3D val="0"/>
            <c:extLst>
              <c:ext xmlns:c16="http://schemas.microsoft.com/office/drawing/2014/chart" uri="{C3380CC4-5D6E-409C-BE32-E72D297353CC}">
                <c16:uniqueId val="{00000001-0525-4F34-B670-B45C8BB17624}"/>
              </c:ext>
            </c:extLst>
          </c:dPt>
          <c:dPt>
            <c:idx val="2"/>
            <c:bubble3D val="0"/>
            <c:extLst>
              <c:ext xmlns:c16="http://schemas.microsoft.com/office/drawing/2014/chart" uri="{C3380CC4-5D6E-409C-BE32-E72D297353CC}">
                <c16:uniqueId val="{00000002-0525-4F34-B670-B45C8BB17624}"/>
              </c:ext>
            </c:extLst>
          </c:dPt>
          <c:dPt>
            <c:idx val="3"/>
            <c:bubble3D val="0"/>
            <c:extLst>
              <c:ext xmlns:c16="http://schemas.microsoft.com/office/drawing/2014/chart" uri="{C3380CC4-5D6E-409C-BE32-E72D297353CC}">
                <c16:uniqueId val="{00000003-0525-4F34-B670-B45C8BB17624}"/>
              </c:ext>
            </c:extLst>
          </c:dPt>
          <c:dPt>
            <c:idx val="4"/>
            <c:bubble3D val="0"/>
            <c:extLst>
              <c:ext xmlns:c16="http://schemas.microsoft.com/office/drawing/2014/chart" uri="{C3380CC4-5D6E-409C-BE32-E72D297353CC}">
                <c16:uniqueId val="{00000004-0525-4F34-B670-B45C8BB17624}"/>
              </c:ext>
            </c:extLst>
          </c:dPt>
          <c:dPt>
            <c:idx val="5"/>
            <c:bubble3D val="0"/>
            <c:extLst>
              <c:ext xmlns:c16="http://schemas.microsoft.com/office/drawing/2014/chart" uri="{C3380CC4-5D6E-409C-BE32-E72D297353CC}">
                <c16:uniqueId val="{00000005-0525-4F34-B670-B45C8BB17624}"/>
              </c:ext>
            </c:extLst>
          </c:dPt>
          <c:dPt>
            <c:idx val="6"/>
            <c:bubble3D val="0"/>
            <c:extLst>
              <c:ext xmlns:c16="http://schemas.microsoft.com/office/drawing/2014/chart" uri="{C3380CC4-5D6E-409C-BE32-E72D297353CC}">
                <c16:uniqueId val="{00000006-0525-4F34-B670-B45C8BB17624}"/>
              </c:ext>
            </c:extLst>
          </c:dPt>
          <c:dPt>
            <c:idx val="7"/>
            <c:bubble3D val="0"/>
            <c:extLst>
              <c:ext xmlns:c16="http://schemas.microsoft.com/office/drawing/2014/chart" uri="{C3380CC4-5D6E-409C-BE32-E72D297353CC}">
                <c16:uniqueId val="{00000007-0525-4F34-B670-B45C8BB17624}"/>
              </c:ext>
            </c:extLst>
          </c:dPt>
          <c:dPt>
            <c:idx val="8"/>
            <c:bubble3D val="0"/>
            <c:extLst>
              <c:ext xmlns:c16="http://schemas.microsoft.com/office/drawing/2014/chart" uri="{C3380CC4-5D6E-409C-BE32-E72D297353CC}">
                <c16:uniqueId val="{00000008-0525-4F34-B670-B45C8BB17624}"/>
              </c:ext>
            </c:extLst>
          </c:dPt>
          <c:dPt>
            <c:idx val="9"/>
            <c:bubble3D val="0"/>
            <c:extLst>
              <c:ext xmlns:c16="http://schemas.microsoft.com/office/drawing/2014/chart" uri="{C3380CC4-5D6E-409C-BE32-E72D297353CC}">
                <c16:uniqueId val="{00000009-0525-4F34-B670-B45C8BB17624}"/>
              </c:ext>
            </c:extLst>
          </c:dPt>
          <c:dPt>
            <c:idx val="10"/>
            <c:bubble3D val="0"/>
            <c:extLst>
              <c:ext xmlns:c16="http://schemas.microsoft.com/office/drawing/2014/chart" uri="{C3380CC4-5D6E-409C-BE32-E72D297353CC}">
                <c16:uniqueId val="{0000000A-0525-4F34-B670-B45C8BB17624}"/>
              </c:ext>
            </c:extLst>
          </c:dPt>
          <c:cat>
            <c:strRef>
              <c:f>Statsformat!$E$21:$E$110</c:f>
              <c:strCache>
                <c:ptCount val="85"/>
                <c:pt idx="4">
                  <c:v>98</c:v>
                </c:pt>
                <c:pt idx="12">
                  <c:v>00</c:v>
                </c:pt>
                <c:pt idx="20">
                  <c:v>02</c:v>
                </c:pt>
                <c:pt idx="28">
                  <c:v>04</c:v>
                </c:pt>
                <c:pt idx="36">
                  <c:v>06</c:v>
                </c:pt>
                <c:pt idx="44">
                  <c:v>08</c:v>
                </c:pt>
                <c:pt idx="52">
                  <c:v>10</c:v>
                </c:pt>
                <c:pt idx="60">
                  <c:v>12</c:v>
                </c:pt>
                <c:pt idx="68">
                  <c:v>14</c:v>
                </c:pt>
                <c:pt idx="76">
                  <c:v>16</c:v>
                </c:pt>
                <c:pt idx="84">
                  <c:v>18</c:v>
                </c:pt>
              </c:strCache>
            </c:strRef>
          </c:cat>
          <c:val>
            <c:numRef>
              <c:f>Statsformat!$F$21:$F$110</c:f>
              <c:numCache>
                <c:formatCode>#,##0</c:formatCode>
                <c:ptCount val="90"/>
                <c:pt idx="0">
                  <c:v>2069.85724019996</c:v>
                </c:pt>
                <c:pt idx="1">
                  <c:v>2692.2434575164698</c:v>
                </c:pt>
                <c:pt idx="2">
                  <c:v>3162.1035600007699</c:v>
                </c:pt>
                <c:pt idx="3">
                  <c:v>3747.75239699039</c:v>
                </c:pt>
                <c:pt idx="4">
                  <c:v>2824.4385630326601</c:v>
                </c:pt>
                <c:pt idx="5">
                  <c:v>2918.0761059230299</c:v>
                </c:pt>
                <c:pt idx="6">
                  <c:v>2661.6288469841602</c:v>
                </c:pt>
                <c:pt idx="7">
                  <c:v>4025.7725987194999</c:v>
                </c:pt>
                <c:pt idx="8">
                  <c:v>3563.08230256466</c:v>
                </c:pt>
                <c:pt idx="9">
                  <c:v>3411.9863272037501</c:v>
                </c:pt>
                <c:pt idx="10">
                  <c:v>4308.9591717691901</c:v>
                </c:pt>
                <c:pt idx="11">
                  <c:v>3568.9571878466299</c:v>
                </c:pt>
                <c:pt idx="12">
                  <c:v>3984.8375666042298</c:v>
                </c:pt>
                <c:pt idx="13">
                  <c:v>4606.8732951130196</c:v>
                </c:pt>
                <c:pt idx="14">
                  <c:v>4174.9297494667999</c:v>
                </c:pt>
                <c:pt idx="15">
                  <c:v>4135.8065562313204</c:v>
                </c:pt>
                <c:pt idx="16">
                  <c:v>4705.5733285842898</c:v>
                </c:pt>
                <c:pt idx="17">
                  <c:v>4583.2044297760604</c:v>
                </c:pt>
                <c:pt idx="18">
                  <c:v>6338.5311551786799</c:v>
                </c:pt>
                <c:pt idx="19">
                  <c:v>4255.9228521759796</c:v>
                </c:pt>
                <c:pt idx="20">
                  <c:v>5312.7191948319496</c:v>
                </c:pt>
                <c:pt idx="21">
                  <c:v>4953.0944045424703</c:v>
                </c:pt>
                <c:pt idx="22">
                  <c:v>4660.4296606841299</c:v>
                </c:pt>
                <c:pt idx="23">
                  <c:v>4312.2607911617797</c:v>
                </c:pt>
                <c:pt idx="24">
                  <c:v>5070.2955010936503</c:v>
                </c:pt>
                <c:pt idx="25">
                  <c:v>5195.6017267059797</c:v>
                </c:pt>
                <c:pt idx="26">
                  <c:v>5520.52188897827</c:v>
                </c:pt>
                <c:pt idx="27">
                  <c:v>6204.7141036227104</c:v>
                </c:pt>
                <c:pt idx="28">
                  <c:v>6455.9761394788702</c:v>
                </c:pt>
                <c:pt idx="29">
                  <c:v>7258.39385712078</c:v>
                </c:pt>
                <c:pt idx="30">
                  <c:v>6654.52451838464</c:v>
                </c:pt>
                <c:pt idx="31">
                  <c:v>6931.3781623405202</c:v>
                </c:pt>
                <c:pt idx="32">
                  <c:v>7733.9680113509003</c:v>
                </c:pt>
                <c:pt idx="33">
                  <c:v>8420.0165223476506</c:v>
                </c:pt>
                <c:pt idx="34">
                  <c:v>7718.8567711078704</c:v>
                </c:pt>
                <c:pt idx="35">
                  <c:v>7910.1087204000396</c:v>
                </c:pt>
                <c:pt idx="36">
                  <c:v>8205.2757693412004</c:v>
                </c:pt>
                <c:pt idx="37">
                  <c:v>9181.3971178534102</c:v>
                </c:pt>
                <c:pt idx="38">
                  <c:v>10331.622450238099</c:v>
                </c:pt>
                <c:pt idx="39">
                  <c:v>16778.3347101002</c:v>
                </c:pt>
                <c:pt idx="40">
                  <c:v>7024.0762286421696</c:v>
                </c:pt>
                <c:pt idx="41">
                  <c:v>6496.7633444253597</c:v>
                </c:pt>
                <c:pt idx="42">
                  <c:v>8229.1457577623405</c:v>
                </c:pt>
                <c:pt idx="43">
                  <c:v>6471.0023497700004</c:v>
                </c:pt>
                <c:pt idx="44">
                  <c:v>6316.3773812297304</c:v>
                </c:pt>
                <c:pt idx="45">
                  <c:v>5753.2479821175002</c:v>
                </c:pt>
                <c:pt idx="46">
                  <c:v>4649.1423054484503</c:v>
                </c:pt>
                <c:pt idx="47">
                  <c:v>4818.0180329315399</c:v>
                </c:pt>
                <c:pt idx="48">
                  <c:v>3971.4122709559501</c:v>
                </c:pt>
                <c:pt idx="49">
                  <c:v>4165.9513864953897</c:v>
                </c:pt>
                <c:pt idx="50">
                  <c:v>4820.3743808782601</c:v>
                </c:pt>
                <c:pt idx="51">
                  <c:v>4968.62120550296</c:v>
                </c:pt>
                <c:pt idx="52">
                  <c:v>5558.7922631151996</c:v>
                </c:pt>
                <c:pt idx="53">
                  <c:v>7552.1291684525404</c:v>
                </c:pt>
                <c:pt idx="54">
                  <c:v>6669.7324699706996</c:v>
                </c:pt>
                <c:pt idx="55">
                  <c:v>7407.7361160898599</c:v>
                </c:pt>
                <c:pt idx="56">
                  <c:v>7953.2898594402504</c:v>
                </c:pt>
                <c:pt idx="57">
                  <c:v>7282.7146901759397</c:v>
                </c:pt>
                <c:pt idx="58">
                  <c:v>6155.9057749384101</c:v>
                </c:pt>
                <c:pt idx="59">
                  <c:v>5292.1704953229801</c:v>
                </c:pt>
                <c:pt idx="60">
                  <c:v>5531.1695758207798</c:v>
                </c:pt>
                <c:pt idx="61">
                  <c:v>5620.81005118545</c:v>
                </c:pt>
                <c:pt idx="62">
                  <c:v>5387.2231536259997</c:v>
                </c:pt>
                <c:pt idx="63">
                  <c:v>4988.8163566375397</c:v>
                </c:pt>
                <c:pt idx="64">
                  <c:v>7102.8551838990898</c:v>
                </c:pt>
                <c:pt idx="65">
                  <c:v>7103.1827752293202</c:v>
                </c:pt>
                <c:pt idx="66">
                  <c:v>7761.1405566288104</c:v>
                </c:pt>
                <c:pt idx="67">
                  <c:v>8728.4632519245697</c:v>
                </c:pt>
                <c:pt idx="68">
                  <c:v>8370.2759764499806</c:v>
                </c:pt>
                <c:pt idx="69">
                  <c:v>8457.0756550672995</c:v>
                </c:pt>
                <c:pt idx="70">
                  <c:v>9088.5980603033095</c:v>
                </c:pt>
                <c:pt idx="71">
                  <c:v>10912.659079901099</c:v>
                </c:pt>
                <c:pt idx="72">
                  <c:v>10681.070097534301</c:v>
                </c:pt>
                <c:pt idx="73">
                  <c:v>12127.136353886301</c:v>
                </c:pt>
                <c:pt idx="74">
                  <c:v>13882.3884246001</c:v>
                </c:pt>
                <c:pt idx="75">
                  <c:v>11472.5411158324</c:v>
                </c:pt>
                <c:pt idx="76">
                  <c:v>14521.2289201365</c:v>
                </c:pt>
                <c:pt idx="77">
                  <c:v>15181.8429194979</c:v>
                </c:pt>
                <c:pt idx="78">
                  <c:v>16955.835221570698</c:v>
                </c:pt>
                <c:pt idx="79">
                  <c:v>14659.533043067</c:v>
                </c:pt>
                <c:pt idx="80">
                  <c:v>16862.9094171094</c:v>
                </c:pt>
                <c:pt idx="81">
                  <c:v>16206.5072270565</c:v>
                </c:pt>
                <c:pt idx="82">
                  <c:v>14706.707418997899</c:v>
                </c:pt>
                <c:pt idx="83">
                  <c:v>15863.987511961601</c:v>
                </c:pt>
                <c:pt idx="84">
                  <c:v>13562.4888685675</c:v>
                </c:pt>
                <c:pt idx="85">
                  <c:v>12989.4523244958</c:v>
                </c:pt>
                <c:pt idx="86">
                  <c:v>12291.5355614704</c:v>
                </c:pt>
                <c:pt idx="87">
                  <c:v>12996.713297354299</c:v>
                </c:pt>
                <c:pt idx="88">
                  <c:v>11251.4525599224</c:v>
                </c:pt>
                <c:pt idx="89">
                  <c:v>12086.508887845899</c:v>
                </c:pt>
              </c:numCache>
            </c:numRef>
          </c:val>
          <c:smooth val="0"/>
          <c:extLst>
            <c:ext xmlns:c16="http://schemas.microsoft.com/office/drawing/2014/chart" uri="{C3380CC4-5D6E-409C-BE32-E72D297353CC}">
              <c16:uniqueId val="{0000000B-0525-4F34-B670-B45C8BB17624}"/>
            </c:ext>
          </c:extLst>
        </c:ser>
        <c:dLbls>
          <c:showLegendKey val="0"/>
          <c:showVal val="0"/>
          <c:showCatName val="0"/>
          <c:showSerName val="0"/>
          <c:showPercent val="0"/>
          <c:showBubbleSize val="0"/>
        </c:dLbls>
        <c:smooth val="0"/>
        <c:axId val="81240832"/>
        <c:axId val="81242368"/>
      </c:lineChart>
      <c:catAx>
        <c:axId val="81240832"/>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42368"/>
        <c:crossesAt val="0"/>
        <c:auto val="1"/>
        <c:lblAlgn val="ctr"/>
        <c:lblOffset val="100"/>
        <c:tickLblSkip val="4"/>
        <c:tickMarkSkip val="8"/>
        <c:noMultiLvlLbl val="1"/>
      </c:catAx>
      <c:valAx>
        <c:axId val="81242368"/>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40832"/>
        <c:crossesAt val="1"/>
        <c:crossBetween val="between"/>
        <c:dispUnits>
          <c:builtInUnit val="thousands"/>
        </c:dispUnits>
      </c:valAx>
      <c:spPr>
        <a:noFill/>
        <a:ln w="3175">
          <a:solidFill>
            <a:srgbClr val="000000"/>
          </a:solidFill>
          <a:prstDash val="solid"/>
        </a:ln>
      </c:spPr>
    </c:plotArea>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'Budgetmallar dubbla spalter'!$B$19</c:f>
              <c:strCache>
                <c:ptCount val="1"/>
                <c:pt idx="0">
                  <c:v>Lediga jobb (vä axel)</c:v>
                </c:pt>
              </c:strCache>
            </c:strRef>
          </c:tx>
          <c:spPr>
            <a:ln w="9525">
              <a:solidFill>
                <a:srgbClr val="000000"/>
              </a:solidFill>
              <a:prstDash val="sysDash"/>
            </a:ln>
          </c:spPr>
          <c:marker>
            <c:symbol val="none"/>
          </c:marker>
          <c:dPt>
            <c:idx val="0"/>
            <c:bubble3D val="0"/>
            <c:extLst>
              <c:ext xmlns:c16="http://schemas.microsoft.com/office/drawing/2014/chart" uri="{C3380CC4-5D6E-409C-BE32-E72D297353CC}">
                <c16:uniqueId val="{00000000-E9B2-4DED-9152-86D3B9598A07}"/>
              </c:ext>
            </c:extLst>
          </c:dPt>
          <c:dPt>
            <c:idx val="1"/>
            <c:bubble3D val="0"/>
            <c:extLst>
              <c:ext xmlns:c16="http://schemas.microsoft.com/office/drawing/2014/chart" uri="{C3380CC4-5D6E-409C-BE32-E72D297353CC}">
                <c16:uniqueId val="{00000001-E9B2-4DED-9152-86D3B9598A07}"/>
              </c:ext>
            </c:extLst>
          </c:dPt>
          <c:dPt>
            <c:idx val="2"/>
            <c:bubble3D val="0"/>
            <c:extLst>
              <c:ext xmlns:c16="http://schemas.microsoft.com/office/drawing/2014/chart" uri="{C3380CC4-5D6E-409C-BE32-E72D297353CC}">
                <c16:uniqueId val="{00000002-E9B2-4DED-9152-86D3B9598A07}"/>
              </c:ext>
            </c:extLst>
          </c:dPt>
          <c:dPt>
            <c:idx val="3"/>
            <c:bubble3D val="0"/>
            <c:extLst>
              <c:ext xmlns:c16="http://schemas.microsoft.com/office/drawing/2014/chart" uri="{C3380CC4-5D6E-409C-BE32-E72D297353CC}">
                <c16:uniqueId val="{00000003-E9B2-4DED-9152-86D3B9598A07}"/>
              </c:ext>
            </c:extLst>
          </c:dPt>
          <c:dPt>
            <c:idx val="4"/>
            <c:bubble3D val="0"/>
            <c:extLst>
              <c:ext xmlns:c16="http://schemas.microsoft.com/office/drawing/2014/chart" uri="{C3380CC4-5D6E-409C-BE32-E72D297353CC}">
                <c16:uniqueId val="{00000004-E9B2-4DED-9152-86D3B9598A07}"/>
              </c:ext>
            </c:extLst>
          </c:dPt>
          <c:dPt>
            <c:idx val="5"/>
            <c:bubble3D val="0"/>
            <c:extLst>
              <c:ext xmlns:c16="http://schemas.microsoft.com/office/drawing/2014/chart" uri="{C3380CC4-5D6E-409C-BE32-E72D297353CC}">
                <c16:uniqueId val="{00000005-E9B2-4DED-9152-86D3B9598A07}"/>
              </c:ext>
            </c:extLst>
          </c:dPt>
          <c:dPt>
            <c:idx val="6"/>
            <c:bubble3D val="0"/>
            <c:extLst>
              <c:ext xmlns:c16="http://schemas.microsoft.com/office/drawing/2014/chart" uri="{C3380CC4-5D6E-409C-BE32-E72D297353CC}">
                <c16:uniqueId val="{00000006-E9B2-4DED-9152-86D3B9598A07}"/>
              </c:ext>
            </c:extLst>
          </c:dPt>
          <c:dPt>
            <c:idx val="7"/>
            <c:bubble3D val="0"/>
            <c:extLst>
              <c:ext xmlns:c16="http://schemas.microsoft.com/office/drawing/2014/chart" uri="{C3380CC4-5D6E-409C-BE32-E72D297353CC}">
                <c16:uniqueId val="{00000007-E9B2-4DED-9152-86D3B9598A07}"/>
              </c:ext>
            </c:extLst>
          </c:dPt>
          <c:dPt>
            <c:idx val="8"/>
            <c:bubble3D val="0"/>
            <c:extLst>
              <c:ext xmlns:c16="http://schemas.microsoft.com/office/drawing/2014/chart" uri="{C3380CC4-5D6E-409C-BE32-E72D297353CC}">
                <c16:uniqueId val="{00000008-E9B2-4DED-9152-86D3B9598A07}"/>
              </c:ext>
            </c:extLst>
          </c:dPt>
          <c:dPt>
            <c:idx val="9"/>
            <c:bubble3D val="0"/>
            <c:extLst>
              <c:ext xmlns:c16="http://schemas.microsoft.com/office/drawing/2014/chart" uri="{C3380CC4-5D6E-409C-BE32-E72D297353CC}">
                <c16:uniqueId val="{00000009-E9B2-4DED-9152-86D3B9598A07}"/>
              </c:ext>
            </c:extLst>
          </c:dPt>
          <c:dPt>
            <c:idx val="10"/>
            <c:bubble3D val="0"/>
            <c:extLst>
              <c:ext xmlns:c16="http://schemas.microsoft.com/office/drawing/2014/chart" uri="{C3380CC4-5D6E-409C-BE32-E72D297353CC}">
                <c16:uniqueId val="{0000000A-E9B2-4DED-9152-86D3B9598A07}"/>
              </c:ext>
            </c:extLst>
          </c:dPt>
          <c:cat>
            <c:strRef>
              <c:f>'Budgetmallar dubbla spalter'!$A$20:$A$94</c:f>
              <c:strCache>
                <c:ptCount val="75"/>
                <c:pt idx="2">
                  <c:v>01</c:v>
                </c:pt>
                <c:pt idx="6">
                  <c:v>02</c:v>
                </c:pt>
                <c:pt idx="10">
                  <c:v>03</c:v>
                </c:pt>
                <c:pt idx="14">
                  <c:v>04</c:v>
                </c:pt>
                <c:pt idx="18">
                  <c:v>05</c:v>
                </c:pt>
                <c:pt idx="22">
                  <c:v>06</c:v>
                </c:pt>
                <c:pt idx="26">
                  <c:v>07</c:v>
                </c:pt>
                <c:pt idx="30">
                  <c:v>08</c:v>
                </c:pt>
                <c:pt idx="34">
                  <c:v>09</c:v>
                </c:pt>
                <c:pt idx="38">
                  <c:v>10</c:v>
                </c:pt>
                <c:pt idx="42">
                  <c:v>11</c:v>
                </c:pt>
                <c:pt idx="46">
                  <c:v>12</c:v>
                </c:pt>
                <c:pt idx="50">
                  <c:v>13</c:v>
                </c:pt>
                <c:pt idx="54">
                  <c:v>14</c:v>
                </c:pt>
                <c:pt idx="58">
                  <c:v>15</c:v>
                </c:pt>
                <c:pt idx="62">
                  <c:v>16</c:v>
                </c:pt>
                <c:pt idx="66">
                  <c:v>17</c:v>
                </c:pt>
                <c:pt idx="70">
                  <c:v>18</c:v>
                </c:pt>
                <c:pt idx="74">
                  <c:v>19</c:v>
                </c:pt>
              </c:strCache>
            </c:strRef>
          </c:cat>
          <c:val>
            <c:numRef>
              <c:f>'Budgetmallar dubbla spalter'!$B$20:$B$94</c:f>
              <c:numCache>
                <c:formatCode>General</c:formatCode>
                <c:ptCount val="75"/>
                <c:pt idx="0">
                  <c:v>0.98089909815404464</c:v>
                </c:pt>
                <c:pt idx="1">
                  <c:v>0.9281175161567633</c:v>
                </c:pt>
                <c:pt idx="2">
                  <c:v>0.96987654099190379</c:v>
                </c:pt>
                <c:pt idx="3">
                  <c:v>0.92562438447664952</c:v>
                </c:pt>
                <c:pt idx="4">
                  <c:v>1.192865436915399</c:v>
                </c:pt>
                <c:pt idx="5">
                  <c:v>1.2254163459792282</c:v>
                </c:pt>
                <c:pt idx="6">
                  <c:v>1.1734990367169418</c:v>
                </c:pt>
                <c:pt idx="7">
                  <c:v>1.0899975258601402</c:v>
                </c:pt>
                <c:pt idx="8">
                  <c:v>1.0446942334280129</c:v>
                </c:pt>
                <c:pt idx="9">
                  <c:v>1.0547555633884551</c:v>
                </c:pt>
                <c:pt idx="10">
                  <c:v>0.88096579515780649</c:v>
                </c:pt>
                <c:pt idx="11">
                  <c:v>0.83231737279232998</c:v>
                </c:pt>
                <c:pt idx="12">
                  <c:v>0.76265436225358396</c:v>
                </c:pt>
                <c:pt idx="13">
                  <c:v>0.77642557416791969</c:v>
                </c:pt>
                <c:pt idx="14">
                  <c:v>0.85510535655783404</c:v>
                </c:pt>
                <c:pt idx="15">
                  <c:v>0.81594438643777423</c:v>
                </c:pt>
                <c:pt idx="16">
                  <c:v>0.78652950868131466</c:v>
                </c:pt>
                <c:pt idx="17">
                  <c:v>0.87043793972345329</c:v>
                </c:pt>
                <c:pt idx="18">
                  <c:v>0.88568428318453885</c:v>
                </c:pt>
                <c:pt idx="19">
                  <c:v>1.0039319021556032</c:v>
                </c:pt>
                <c:pt idx="20">
                  <c:v>1.0210946423718368</c:v>
                </c:pt>
                <c:pt idx="21">
                  <c:v>0.89523107145087943</c:v>
                </c:pt>
                <c:pt idx="22">
                  <c:v>0.99384714142700969</c:v>
                </c:pt>
                <c:pt idx="23">
                  <c:v>1.0136434881947303</c:v>
                </c:pt>
                <c:pt idx="24">
                  <c:v>1.0638154315544184</c:v>
                </c:pt>
                <c:pt idx="25">
                  <c:v>1.1590315208552981</c:v>
                </c:pt>
                <c:pt idx="26">
                  <c:v>1.1512287363738392</c:v>
                </c:pt>
                <c:pt idx="27">
                  <c:v>1.15284926555946</c:v>
                </c:pt>
                <c:pt idx="28">
                  <c:v>1.1227003032718463</c:v>
                </c:pt>
                <c:pt idx="29">
                  <c:v>1.0032013667953268</c:v>
                </c:pt>
                <c:pt idx="30">
                  <c:v>1.0524823559725547</c:v>
                </c:pt>
                <c:pt idx="31">
                  <c:v>0.83570619040597727</c:v>
                </c:pt>
                <c:pt idx="32">
                  <c:v>0.71292481629219639</c:v>
                </c:pt>
                <c:pt idx="33">
                  <c:v>0.58830726336923345</c:v>
                </c:pt>
                <c:pt idx="34">
                  <c:v>0.66317493754697054</c:v>
                </c:pt>
                <c:pt idx="35">
                  <c:v>0.79918087154703199</c:v>
                </c:pt>
                <c:pt idx="36">
                  <c:v>0.81299200862468535</c:v>
                </c:pt>
                <c:pt idx="37">
                  <c:v>0.97168809988238403</c:v>
                </c:pt>
                <c:pt idx="38">
                  <c:v>1.1043491197960715</c:v>
                </c:pt>
                <c:pt idx="39">
                  <c:v>1.190104220289514</c:v>
                </c:pt>
                <c:pt idx="40">
                  <c:v>1.2046062731057605</c:v>
                </c:pt>
                <c:pt idx="41">
                  <c:v>1.3529627714172983</c:v>
                </c:pt>
                <c:pt idx="42">
                  <c:v>1.3280806525498119</c:v>
                </c:pt>
                <c:pt idx="43">
                  <c:v>1.3008320881220858</c:v>
                </c:pt>
                <c:pt idx="44">
                  <c:v>1.3713845948495897</c:v>
                </c:pt>
                <c:pt idx="45">
                  <c:v>1.3498774885502141</c:v>
                </c:pt>
                <c:pt idx="46">
                  <c:v>1.2830610789650927</c:v>
                </c:pt>
                <c:pt idx="47">
                  <c:v>1.2505104171061536</c:v>
                </c:pt>
                <c:pt idx="48">
                  <c:v>1.2291866499159423</c:v>
                </c:pt>
                <c:pt idx="49">
                  <c:v>1.1708543907441629</c:v>
                </c:pt>
                <c:pt idx="50">
                  <c:v>1.2262978256279755</c:v>
                </c:pt>
                <c:pt idx="51">
                  <c:v>1.3141881103849942</c:v>
                </c:pt>
                <c:pt idx="52">
                  <c:v>1.3064760794161943</c:v>
                </c:pt>
                <c:pt idx="53">
                  <c:v>1.3634262858378376</c:v>
                </c:pt>
                <c:pt idx="54">
                  <c:v>1.387385692176532</c:v>
                </c:pt>
                <c:pt idx="55">
                  <c:v>1.4278372859768587</c:v>
                </c:pt>
                <c:pt idx="56">
                  <c:v>1.4837969586768498</c:v>
                </c:pt>
                <c:pt idx="57">
                  <c:v>1.5261513151383455</c:v>
                </c:pt>
                <c:pt idx="58">
                  <c:v>1.6401771020956257</c:v>
                </c:pt>
                <c:pt idx="59">
                  <c:v>1.7819028625893927</c:v>
                </c:pt>
                <c:pt idx="60">
                  <c:v>1.8054494999992028</c:v>
                </c:pt>
                <c:pt idx="61">
                  <c:v>1.8362426376773335</c:v>
                </c:pt>
                <c:pt idx="62">
                  <c:v>1.8826706214561857</c:v>
                </c:pt>
                <c:pt idx="63">
                  <c:v>1.9942729428466719</c:v>
                </c:pt>
                <c:pt idx="64">
                  <c:v>2.0328626071489526</c:v>
                </c:pt>
                <c:pt idx="65">
                  <c:v>2.0395009865882829</c:v>
                </c:pt>
                <c:pt idx="66">
                  <c:v>2.1088002764188278</c:v>
                </c:pt>
                <c:pt idx="67">
                  <c:v>2.1602695362271791</c:v>
                </c:pt>
                <c:pt idx="68">
                  <c:v>2.2270082051416606</c:v>
                </c:pt>
                <c:pt idx="69">
                  <c:v>2.2309193573219597</c:v>
                </c:pt>
                <c:pt idx="70">
                  <c:v>2.1918965483675628</c:v>
                </c:pt>
                <c:pt idx="71">
                  <c:v>2.1859493155090104</c:v>
                </c:pt>
                <c:pt idx="72">
                  <c:v>2.2367314331479125</c:v>
                </c:pt>
                <c:pt idx="73">
                  <c:v>2.2618561004278854</c:v>
                </c:pt>
              </c:numCache>
            </c:numRef>
          </c:val>
          <c:smooth val="0"/>
          <c:extLst>
            <c:ext xmlns:c16="http://schemas.microsoft.com/office/drawing/2014/chart" uri="{C3380CC4-5D6E-409C-BE32-E72D297353CC}">
              <c16:uniqueId val="{0000000B-E9B2-4DED-9152-86D3B9598A07}"/>
            </c:ext>
          </c:extLst>
        </c:ser>
        <c:dLbls>
          <c:showLegendKey val="0"/>
          <c:showVal val="0"/>
          <c:showCatName val="0"/>
          <c:showSerName val="0"/>
          <c:showPercent val="0"/>
          <c:showBubbleSize val="0"/>
        </c:dLbls>
        <c:marker val="1"/>
        <c:smooth val="0"/>
        <c:axId val="81955456"/>
        <c:axId val="81969536"/>
      </c:lineChart>
      <c:lineChart>
        <c:grouping val="standard"/>
        <c:varyColors val="0"/>
        <c:ser>
          <c:idx val="1"/>
          <c:order val="1"/>
          <c:tx>
            <c:strRef>
              <c:f>'Budgetmallar dubbla spalter'!$C$19</c:f>
              <c:strCache>
                <c:ptCount val="1"/>
                <c:pt idx="0">
                  <c:v>Anställningsplaner, näringslivet (hö axel)</c:v>
                </c:pt>
              </c:strCache>
            </c:strRef>
          </c:tx>
          <c:spPr>
            <a:ln w="22225">
              <a:solidFill>
                <a:srgbClr val="000000"/>
              </a:solidFill>
              <a:prstDash val="solid"/>
            </a:ln>
          </c:spPr>
          <c:marker>
            <c:symbol val="none"/>
          </c:marker>
          <c:cat>
            <c:strRef>
              <c:f>'Budgetmallar dubbla spalter'!$A$20:$A$94</c:f>
              <c:strCache>
                <c:ptCount val="75"/>
                <c:pt idx="2">
                  <c:v>01</c:v>
                </c:pt>
                <c:pt idx="6">
                  <c:v>02</c:v>
                </c:pt>
                <c:pt idx="10">
                  <c:v>03</c:v>
                </c:pt>
                <c:pt idx="14">
                  <c:v>04</c:v>
                </c:pt>
                <c:pt idx="18">
                  <c:v>05</c:v>
                </c:pt>
                <c:pt idx="22">
                  <c:v>06</c:v>
                </c:pt>
                <c:pt idx="26">
                  <c:v>07</c:v>
                </c:pt>
                <c:pt idx="30">
                  <c:v>08</c:v>
                </c:pt>
                <c:pt idx="34">
                  <c:v>09</c:v>
                </c:pt>
                <c:pt idx="38">
                  <c:v>10</c:v>
                </c:pt>
                <c:pt idx="42">
                  <c:v>11</c:v>
                </c:pt>
                <c:pt idx="46">
                  <c:v>12</c:v>
                </c:pt>
                <c:pt idx="50">
                  <c:v>13</c:v>
                </c:pt>
                <c:pt idx="54">
                  <c:v>14</c:v>
                </c:pt>
                <c:pt idx="58">
                  <c:v>15</c:v>
                </c:pt>
                <c:pt idx="62">
                  <c:v>16</c:v>
                </c:pt>
                <c:pt idx="66">
                  <c:v>17</c:v>
                </c:pt>
                <c:pt idx="70">
                  <c:v>18</c:v>
                </c:pt>
                <c:pt idx="74">
                  <c:v>19</c:v>
                </c:pt>
              </c:strCache>
            </c:strRef>
          </c:cat>
          <c:val>
            <c:numRef>
              <c:f>'Budgetmallar dubbla spalter'!$C$20:$C$94</c:f>
              <c:numCache>
                <c:formatCode>0.00</c:formatCode>
                <c:ptCount val="75"/>
                <c:pt idx="0">
                  <c:v>-3</c:v>
                </c:pt>
                <c:pt idx="1">
                  <c:v>-7</c:v>
                </c:pt>
                <c:pt idx="2">
                  <c:v>-17</c:v>
                </c:pt>
                <c:pt idx="3">
                  <c:v>-11</c:v>
                </c:pt>
                <c:pt idx="4">
                  <c:v>-7</c:v>
                </c:pt>
                <c:pt idx="5">
                  <c:v>-5</c:v>
                </c:pt>
                <c:pt idx="6">
                  <c:v>-11</c:v>
                </c:pt>
                <c:pt idx="7">
                  <c:v>-10</c:v>
                </c:pt>
                <c:pt idx="8">
                  <c:v>-14</c:v>
                </c:pt>
                <c:pt idx="9">
                  <c:v>-23</c:v>
                </c:pt>
                <c:pt idx="10">
                  <c:v>-19</c:v>
                </c:pt>
                <c:pt idx="11">
                  <c:v>-17</c:v>
                </c:pt>
                <c:pt idx="12">
                  <c:v>-12</c:v>
                </c:pt>
                <c:pt idx="13">
                  <c:v>-10</c:v>
                </c:pt>
                <c:pt idx="14">
                  <c:v>-6</c:v>
                </c:pt>
                <c:pt idx="15">
                  <c:v>-5</c:v>
                </c:pt>
                <c:pt idx="16">
                  <c:v>-8</c:v>
                </c:pt>
                <c:pt idx="17">
                  <c:v>-8</c:v>
                </c:pt>
                <c:pt idx="18">
                  <c:v>-3</c:v>
                </c:pt>
                <c:pt idx="19">
                  <c:v>1</c:v>
                </c:pt>
                <c:pt idx="20">
                  <c:v>3</c:v>
                </c:pt>
                <c:pt idx="21">
                  <c:v>8</c:v>
                </c:pt>
                <c:pt idx="22">
                  <c:v>9</c:v>
                </c:pt>
                <c:pt idx="23">
                  <c:v>13</c:v>
                </c:pt>
                <c:pt idx="24">
                  <c:v>16</c:v>
                </c:pt>
                <c:pt idx="25">
                  <c:v>18</c:v>
                </c:pt>
                <c:pt idx="26">
                  <c:v>16</c:v>
                </c:pt>
                <c:pt idx="27">
                  <c:v>11</c:v>
                </c:pt>
                <c:pt idx="28">
                  <c:v>9</c:v>
                </c:pt>
                <c:pt idx="29">
                  <c:v>-8</c:v>
                </c:pt>
                <c:pt idx="30">
                  <c:v>-14</c:v>
                </c:pt>
                <c:pt idx="31">
                  <c:v>-31</c:v>
                </c:pt>
                <c:pt idx="32">
                  <c:v>-35</c:v>
                </c:pt>
                <c:pt idx="33">
                  <c:v>-29</c:v>
                </c:pt>
                <c:pt idx="34">
                  <c:v>-14</c:v>
                </c:pt>
                <c:pt idx="35">
                  <c:v>-2</c:v>
                </c:pt>
                <c:pt idx="36">
                  <c:v>7</c:v>
                </c:pt>
                <c:pt idx="37">
                  <c:v>20</c:v>
                </c:pt>
                <c:pt idx="38">
                  <c:v>18</c:v>
                </c:pt>
                <c:pt idx="39">
                  <c:v>26</c:v>
                </c:pt>
                <c:pt idx="40">
                  <c:v>19</c:v>
                </c:pt>
                <c:pt idx="41">
                  <c:v>18</c:v>
                </c:pt>
                <c:pt idx="42">
                  <c:v>4</c:v>
                </c:pt>
                <c:pt idx="43">
                  <c:v>0</c:v>
                </c:pt>
                <c:pt idx="44">
                  <c:v>4</c:v>
                </c:pt>
                <c:pt idx="45">
                  <c:v>-6</c:v>
                </c:pt>
                <c:pt idx="46">
                  <c:v>-4</c:v>
                </c:pt>
                <c:pt idx="47">
                  <c:v>-14</c:v>
                </c:pt>
                <c:pt idx="48">
                  <c:v>-8</c:v>
                </c:pt>
                <c:pt idx="49">
                  <c:v>-4</c:v>
                </c:pt>
                <c:pt idx="50">
                  <c:v>0</c:v>
                </c:pt>
                <c:pt idx="51">
                  <c:v>9</c:v>
                </c:pt>
                <c:pt idx="52">
                  <c:v>8</c:v>
                </c:pt>
                <c:pt idx="53">
                  <c:v>7</c:v>
                </c:pt>
                <c:pt idx="54">
                  <c:v>8</c:v>
                </c:pt>
                <c:pt idx="55">
                  <c:v>10</c:v>
                </c:pt>
                <c:pt idx="56">
                  <c:v>10</c:v>
                </c:pt>
                <c:pt idx="57">
                  <c:v>10</c:v>
                </c:pt>
                <c:pt idx="58">
                  <c:v>12</c:v>
                </c:pt>
                <c:pt idx="59">
                  <c:v>11</c:v>
                </c:pt>
                <c:pt idx="60">
                  <c:v>10</c:v>
                </c:pt>
                <c:pt idx="61">
                  <c:v>10</c:v>
                </c:pt>
                <c:pt idx="62">
                  <c:v>16</c:v>
                </c:pt>
                <c:pt idx="63">
                  <c:v>17</c:v>
                </c:pt>
                <c:pt idx="64">
                  <c:v>17</c:v>
                </c:pt>
                <c:pt idx="65">
                  <c:v>23</c:v>
                </c:pt>
                <c:pt idx="66">
                  <c:v>22</c:v>
                </c:pt>
                <c:pt idx="67">
                  <c:v>19</c:v>
                </c:pt>
                <c:pt idx="68">
                  <c:v>17</c:v>
                </c:pt>
                <c:pt idx="69">
                  <c:v>16</c:v>
                </c:pt>
                <c:pt idx="70">
                  <c:v>12</c:v>
                </c:pt>
                <c:pt idx="71">
                  <c:v>11</c:v>
                </c:pt>
                <c:pt idx="72">
                  <c:v>6</c:v>
                </c:pt>
                <c:pt idx="73" formatCode="General">
                  <c:v>6</c:v>
                </c:pt>
              </c:numCache>
            </c:numRef>
          </c:val>
          <c:smooth val="0"/>
          <c:extLst>
            <c:ext xmlns:c16="http://schemas.microsoft.com/office/drawing/2014/chart" uri="{C3380CC4-5D6E-409C-BE32-E72D297353CC}">
              <c16:uniqueId val="{0000000C-E9B2-4DED-9152-86D3B9598A07}"/>
            </c:ext>
          </c:extLst>
        </c:ser>
        <c:dLbls>
          <c:showLegendKey val="0"/>
          <c:showVal val="0"/>
          <c:showCatName val="0"/>
          <c:showSerName val="0"/>
          <c:showPercent val="0"/>
          <c:showBubbleSize val="0"/>
        </c:dLbls>
        <c:marker val="1"/>
        <c:smooth val="0"/>
        <c:axId val="655437632"/>
        <c:axId val="655433368"/>
      </c:lineChart>
      <c:catAx>
        <c:axId val="81955456"/>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969536"/>
        <c:crosses val="autoZero"/>
        <c:auto val="1"/>
        <c:lblAlgn val="ctr"/>
        <c:lblOffset val="100"/>
        <c:tickMarkSkip val="4"/>
        <c:noMultiLvlLbl val="1"/>
      </c:catAx>
      <c:valAx>
        <c:axId val="81969536"/>
        <c:scaling>
          <c:orientation val="minMax"/>
        </c:scaling>
        <c:delete val="0"/>
        <c:axPos val="l"/>
        <c:numFmt formatCode="#,##0.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955456"/>
        <c:crossesAt val="1"/>
        <c:crossBetween val="between"/>
      </c:valAx>
      <c:valAx>
        <c:axId val="655433368"/>
        <c:scaling>
          <c:orientation val="minMax"/>
        </c:scaling>
        <c:delete val="0"/>
        <c:axPos val="r"/>
        <c:numFmt formatCode="0" sourceLinked="0"/>
        <c:majorTickMark val="in"/>
        <c:minorTickMark val="none"/>
        <c:tickLblPos val="nextTo"/>
        <c:spPr>
          <a:ln w="3175">
            <a:solidFill>
              <a:srgbClr val="000000"/>
            </a:solidFill>
          </a:ln>
        </c:spPr>
        <c:crossAx val="655437632"/>
        <c:crosses val="max"/>
        <c:crossBetween val="between"/>
      </c:valAx>
      <c:catAx>
        <c:axId val="655437632"/>
        <c:scaling>
          <c:orientation val="minMax"/>
        </c:scaling>
        <c:delete val="1"/>
        <c:axPos val="b"/>
        <c:numFmt formatCode="General" sourceLinked="1"/>
        <c:majorTickMark val="out"/>
        <c:minorTickMark val="none"/>
        <c:tickLblPos val="nextTo"/>
        <c:crossAx val="655433368"/>
        <c:crosses val="autoZero"/>
        <c:auto val="1"/>
        <c:lblAlgn val="ctr"/>
        <c:lblOffset val="100"/>
        <c:noMultiLvlLbl val="0"/>
      </c:catAx>
      <c:spPr>
        <a:noFill/>
        <a:ln w="3175">
          <a:solidFill>
            <a:srgbClr val="000000"/>
          </a:solidFill>
          <a:prstDash val="solid"/>
        </a:ln>
      </c:spPr>
    </c:plotArea>
    <c:legend>
      <c:legendPos val="b"/>
      <c:layout>
        <c:manualLayout>
          <c:xMode val="edge"/>
          <c:yMode val="edge"/>
          <c:x val="0.51078527607361957"/>
          <c:y val="0.59790082644628095"/>
          <c:w val="0.38626244035446489"/>
          <c:h val="0.27430119375573925"/>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'Budgetmallar dubbla spalter'!$B$19</c:f>
              <c:strCache>
                <c:ptCount val="1"/>
                <c:pt idx="0">
                  <c:v>Näringslivet (AF)</c:v>
                </c:pt>
              </c:strCache>
            </c:strRef>
          </c:tx>
          <c:spPr>
            <a:ln w="12700">
              <a:solidFill>
                <a:srgbClr val="000000"/>
              </a:solidFill>
              <a:prstDash val="solid"/>
            </a:ln>
          </c:spPr>
          <c:marker>
            <c:symbol val="none"/>
          </c:marker>
          <c:dPt>
            <c:idx val="0"/>
            <c:bubble3D val="0"/>
            <c:extLst>
              <c:ext xmlns:c16="http://schemas.microsoft.com/office/drawing/2014/chart" uri="{C3380CC4-5D6E-409C-BE32-E72D297353CC}">
                <c16:uniqueId val="{00000000-88D2-40CE-A5BC-16B0188AC67C}"/>
              </c:ext>
            </c:extLst>
          </c:dPt>
          <c:dPt>
            <c:idx val="1"/>
            <c:bubble3D val="0"/>
            <c:extLst>
              <c:ext xmlns:c16="http://schemas.microsoft.com/office/drawing/2014/chart" uri="{C3380CC4-5D6E-409C-BE32-E72D297353CC}">
                <c16:uniqueId val="{00000001-88D2-40CE-A5BC-16B0188AC67C}"/>
              </c:ext>
            </c:extLst>
          </c:dPt>
          <c:dPt>
            <c:idx val="2"/>
            <c:bubble3D val="0"/>
            <c:extLst>
              <c:ext xmlns:c16="http://schemas.microsoft.com/office/drawing/2014/chart" uri="{C3380CC4-5D6E-409C-BE32-E72D297353CC}">
                <c16:uniqueId val="{00000002-88D2-40CE-A5BC-16B0188AC67C}"/>
              </c:ext>
            </c:extLst>
          </c:dPt>
          <c:dPt>
            <c:idx val="3"/>
            <c:bubble3D val="0"/>
            <c:extLst>
              <c:ext xmlns:c16="http://schemas.microsoft.com/office/drawing/2014/chart" uri="{C3380CC4-5D6E-409C-BE32-E72D297353CC}">
                <c16:uniqueId val="{00000003-88D2-40CE-A5BC-16B0188AC67C}"/>
              </c:ext>
            </c:extLst>
          </c:dPt>
          <c:dPt>
            <c:idx val="4"/>
            <c:bubble3D val="0"/>
            <c:extLst>
              <c:ext xmlns:c16="http://schemas.microsoft.com/office/drawing/2014/chart" uri="{C3380CC4-5D6E-409C-BE32-E72D297353CC}">
                <c16:uniqueId val="{00000004-88D2-40CE-A5BC-16B0188AC67C}"/>
              </c:ext>
            </c:extLst>
          </c:dPt>
          <c:dPt>
            <c:idx val="5"/>
            <c:bubble3D val="0"/>
            <c:extLst>
              <c:ext xmlns:c16="http://schemas.microsoft.com/office/drawing/2014/chart" uri="{C3380CC4-5D6E-409C-BE32-E72D297353CC}">
                <c16:uniqueId val="{00000005-88D2-40CE-A5BC-16B0188AC67C}"/>
              </c:ext>
            </c:extLst>
          </c:dPt>
          <c:dPt>
            <c:idx val="6"/>
            <c:bubble3D val="0"/>
            <c:extLst>
              <c:ext xmlns:c16="http://schemas.microsoft.com/office/drawing/2014/chart" uri="{C3380CC4-5D6E-409C-BE32-E72D297353CC}">
                <c16:uniqueId val="{00000006-88D2-40CE-A5BC-16B0188AC67C}"/>
              </c:ext>
            </c:extLst>
          </c:dPt>
          <c:dPt>
            <c:idx val="7"/>
            <c:bubble3D val="0"/>
            <c:extLst>
              <c:ext xmlns:c16="http://schemas.microsoft.com/office/drawing/2014/chart" uri="{C3380CC4-5D6E-409C-BE32-E72D297353CC}">
                <c16:uniqueId val="{00000007-88D2-40CE-A5BC-16B0188AC67C}"/>
              </c:ext>
            </c:extLst>
          </c:dPt>
          <c:dPt>
            <c:idx val="8"/>
            <c:bubble3D val="0"/>
            <c:extLst>
              <c:ext xmlns:c16="http://schemas.microsoft.com/office/drawing/2014/chart" uri="{C3380CC4-5D6E-409C-BE32-E72D297353CC}">
                <c16:uniqueId val="{00000008-88D2-40CE-A5BC-16B0188AC67C}"/>
              </c:ext>
            </c:extLst>
          </c:dPt>
          <c:dPt>
            <c:idx val="9"/>
            <c:bubble3D val="0"/>
            <c:extLst>
              <c:ext xmlns:c16="http://schemas.microsoft.com/office/drawing/2014/chart" uri="{C3380CC4-5D6E-409C-BE32-E72D297353CC}">
                <c16:uniqueId val="{00000009-88D2-40CE-A5BC-16B0188AC67C}"/>
              </c:ext>
            </c:extLst>
          </c:dPt>
          <c:dPt>
            <c:idx val="10"/>
            <c:bubble3D val="0"/>
            <c:extLst>
              <c:ext xmlns:c16="http://schemas.microsoft.com/office/drawing/2014/chart" uri="{C3380CC4-5D6E-409C-BE32-E72D297353CC}">
                <c16:uniqueId val="{0000000A-88D2-40CE-A5BC-16B0188AC67C}"/>
              </c:ext>
            </c:extLst>
          </c:dPt>
          <c:cat>
            <c:strRef>
              <c:f>'Budgetmallar dubbla spalter'!$A$20:$A$78</c:f>
              <c:strCache>
                <c:ptCount val="59"/>
                <c:pt idx="2">
                  <c:v>05</c:v>
                </c:pt>
                <c:pt idx="6">
                  <c:v>06</c:v>
                </c:pt>
                <c:pt idx="10">
                  <c:v>07</c:v>
                </c:pt>
                <c:pt idx="14">
                  <c:v>08</c:v>
                </c:pt>
                <c:pt idx="18">
                  <c:v>09</c:v>
                </c:pt>
                <c:pt idx="22">
                  <c:v>10</c:v>
                </c:pt>
                <c:pt idx="26">
                  <c:v>11</c:v>
                </c:pt>
                <c:pt idx="30">
                  <c:v>12</c:v>
                </c:pt>
                <c:pt idx="34">
                  <c:v>13</c:v>
                </c:pt>
                <c:pt idx="38">
                  <c:v>14</c:v>
                </c:pt>
                <c:pt idx="42">
                  <c:v>15</c:v>
                </c:pt>
                <c:pt idx="46">
                  <c:v>16</c:v>
                </c:pt>
                <c:pt idx="50">
                  <c:v>17</c:v>
                </c:pt>
                <c:pt idx="54">
                  <c:v>18</c:v>
                </c:pt>
                <c:pt idx="58">
                  <c:v>19</c:v>
                </c:pt>
              </c:strCache>
            </c:strRef>
          </c:cat>
          <c:val>
            <c:numRef>
              <c:f>'Budgetmallar dubbla spalter'!$B$20:$B$78</c:f>
              <c:numCache>
                <c:formatCode>General</c:formatCode>
                <c:ptCount val="59"/>
                <c:pt idx="0">
                  <c:v>13.6</c:v>
                </c:pt>
                <c:pt idx="1">
                  <c:v>13.6</c:v>
                </c:pt>
                <c:pt idx="2">
                  <c:v>20</c:v>
                </c:pt>
                <c:pt idx="3">
                  <c:v>20</c:v>
                </c:pt>
                <c:pt idx="4">
                  <c:v>21.7</c:v>
                </c:pt>
                <c:pt idx="5">
                  <c:v>21.7</c:v>
                </c:pt>
                <c:pt idx="6">
                  <c:v>29.1</c:v>
                </c:pt>
                <c:pt idx="7">
                  <c:v>29.1</c:v>
                </c:pt>
                <c:pt idx="8">
                  <c:v>31.679592053542901</c:v>
                </c:pt>
                <c:pt idx="9">
                  <c:v>31.679592053542901</c:v>
                </c:pt>
                <c:pt idx="10">
                  <c:v>34.7821350762527</c:v>
                </c:pt>
                <c:pt idx="11">
                  <c:v>34.7821350762527</c:v>
                </c:pt>
                <c:pt idx="12">
                  <c:v>31.788975312817001</c:v>
                </c:pt>
                <c:pt idx="13">
                  <c:v>31.788975312817001</c:v>
                </c:pt>
                <c:pt idx="14">
                  <c:v>27.799404625601099</c:v>
                </c:pt>
                <c:pt idx="15">
                  <c:v>27.799404625601099</c:v>
                </c:pt>
                <c:pt idx="16">
                  <c:v>15.2829973807083</c:v>
                </c:pt>
                <c:pt idx="17">
                  <c:v>15.2829973807083</c:v>
                </c:pt>
                <c:pt idx="18">
                  <c:v>12.9643117261471</c:v>
                </c:pt>
                <c:pt idx="19">
                  <c:v>12.9643117261471</c:v>
                </c:pt>
                <c:pt idx="20">
                  <c:v>14.940922373268901</c:v>
                </c:pt>
                <c:pt idx="21">
                  <c:v>14.940922373268901</c:v>
                </c:pt>
                <c:pt idx="22">
                  <c:v>19.6196721311475</c:v>
                </c:pt>
                <c:pt idx="23">
                  <c:v>19.6196721311475</c:v>
                </c:pt>
                <c:pt idx="24">
                  <c:v>24.7600534564451</c:v>
                </c:pt>
                <c:pt idx="25">
                  <c:v>24.7600534564451</c:v>
                </c:pt>
                <c:pt idx="26">
                  <c:v>26.324101068998999</c:v>
                </c:pt>
                <c:pt idx="27">
                  <c:v>26.324101068998999</c:v>
                </c:pt>
                <c:pt idx="28">
                  <c:v>23.397761953204402</c:v>
                </c:pt>
                <c:pt idx="29">
                  <c:v>23.397761953204402</c:v>
                </c:pt>
                <c:pt idx="30">
                  <c:v>24.364896073903001</c:v>
                </c:pt>
                <c:pt idx="31">
                  <c:v>24.364896073903001</c:v>
                </c:pt>
                <c:pt idx="32">
                  <c:v>20.492390810656399</c:v>
                </c:pt>
                <c:pt idx="33">
                  <c:v>20.492390810656399</c:v>
                </c:pt>
                <c:pt idx="34">
                  <c:v>18.695336349228501</c:v>
                </c:pt>
                <c:pt idx="35">
                  <c:v>18.695336349228501</c:v>
                </c:pt>
                <c:pt idx="36">
                  <c:v>20.489609845051501</c:v>
                </c:pt>
                <c:pt idx="37">
                  <c:v>20.489609845051501</c:v>
                </c:pt>
                <c:pt idx="38">
                  <c:v>23.609181428832699</c:v>
                </c:pt>
                <c:pt idx="39">
                  <c:v>23.609181428832699</c:v>
                </c:pt>
                <c:pt idx="40">
                  <c:v>23.8</c:v>
                </c:pt>
                <c:pt idx="41">
                  <c:v>23.8</c:v>
                </c:pt>
                <c:pt idx="42">
                  <c:v>27.6416035864873</c:v>
                </c:pt>
                <c:pt idx="43">
                  <c:v>27.6416035864873</c:v>
                </c:pt>
                <c:pt idx="44">
                  <c:v>28.340347447876599</c:v>
                </c:pt>
                <c:pt idx="45">
                  <c:v>28.340347447876599</c:v>
                </c:pt>
                <c:pt idx="46">
                  <c:v>31.1</c:v>
                </c:pt>
                <c:pt idx="47">
                  <c:v>31.1</c:v>
                </c:pt>
                <c:pt idx="48">
                  <c:v>35</c:v>
                </c:pt>
                <c:pt idx="49">
                  <c:v>35</c:v>
                </c:pt>
                <c:pt idx="50">
                  <c:v>37.309229616001602</c:v>
                </c:pt>
                <c:pt idx="51">
                  <c:v>37.309229616001602</c:v>
                </c:pt>
                <c:pt idx="52">
                  <c:v>36.200000000000003</c:v>
                </c:pt>
                <c:pt idx="53">
                  <c:v>36.200000000000003</c:v>
                </c:pt>
                <c:pt idx="54">
                  <c:v>37.7776560184438</c:v>
                </c:pt>
                <c:pt idx="55">
                  <c:v>37.7776560184438</c:v>
                </c:pt>
                <c:pt idx="56">
                  <c:v>36.083616376624519</c:v>
                </c:pt>
                <c:pt idx="57">
                  <c:v>36.083616376624519</c:v>
                </c:pt>
              </c:numCache>
            </c:numRef>
          </c:val>
          <c:smooth val="0"/>
          <c:extLst>
            <c:ext xmlns:c16="http://schemas.microsoft.com/office/drawing/2014/chart" uri="{C3380CC4-5D6E-409C-BE32-E72D297353CC}">
              <c16:uniqueId val="{0000000B-88D2-40CE-A5BC-16B0188AC67C}"/>
            </c:ext>
          </c:extLst>
        </c:ser>
        <c:ser>
          <c:idx val="1"/>
          <c:order val="1"/>
          <c:tx>
            <c:strRef>
              <c:f>'Budgetmallar dubbla spalter'!$C$19</c:f>
              <c:strCache>
                <c:ptCount val="1"/>
                <c:pt idx="0">
                  <c:v>Offentlig sektor (AF)</c:v>
                </c:pt>
              </c:strCache>
            </c:strRef>
          </c:tx>
          <c:spPr>
            <a:ln w="12700">
              <a:solidFill>
                <a:srgbClr val="000000"/>
              </a:solidFill>
              <a:prstDash val="sysDot"/>
            </a:ln>
          </c:spPr>
          <c:marker>
            <c:symbol val="none"/>
          </c:marker>
          <c:cat>
            <c:strRef>
              <c:f>'Budgetmallar dubbla spalter'!$A$20:$A$78</c:f>
              <c:strCache>
                <c:ptCount val="59"/>
                <c:pt idx="2">
                  <c:v>05</c:v>
                </c:pt>
                <c:pt idx="6">
                  <c:v>06</c:v>
                </c:pt>
                <c:pt idx="10">
                  <c:v>07</c:v>
                </c:pt>
                <c:pt idx="14">
                  <c:v>08</c:v>
                </c:pt>
                <c:pt idx="18">
                  <c:v>09</c:v>
                </c:pt>
                <c:pt idx="22">
                  <c:v>10</c:v>
                </c:pt>
                <c:pt idx="26">
                  <c:v>11</c:v>
                </c:pt>
                <c:pt idx="30">
                  <c:v>12</c:v>
                </c:pt>
                <c:pt idx="34">
                  <c:v>13</c:v>
                </c:pt>
                <c:pt idx="38">
                  <c:v>14</c:v>
                </c:pt>
                <c:pt idx="42">
                  <c:v>15</c:v>
                </c:pt>
                <c:pt idx="46">
                  <c:v>16</c:v>
                </c:pt>
                <c:pt idx="50">
                  <c:v>17</c:v>
                </c:pt>
                <c:pt idx="54">
                  <c:v>18</c:v>
                </c:pt>
                <c:pt idx="58">
                  <c:v>19</c:v>
                </c:pt>
              </c:strCache>
            </c:strRef>
          </c:cat>
          <c:val>
            <c:numRef>
              <c:f>'Budgetmallar dubbla spalter'!$C$20:$C$78</c:f>
              <c:numCache>
                <c:formatCode>General</c:formatCode>
                <c:ptCount val="59"/>
                <c:pt idx="0">
                  <c:v>21.5</c:v>
                </c:pt>
                <c:pt idx="1">
                  <c:v>21.5</c:v>
                </c:pt>
                <c:pt idx="2">
                  <c:v>23.9</c:v>
                </c:pt>
                <c:pt idx="3">
                  <c:v>23.9</c:v>
                </c:pt>
                <c:pt idx="4">
                  <c:v>24</c:v>
                </c:pt>
                <c:pt idx="5">
                  <c:v>24</c:v>
                </c:pt>
                <c:pt idx="6">
                  <c:v>30.7</c:v>
                </c:pt>
                <c:pt idx="7">
                  <c:v>30.7</c:v>
                </c:pt>
                <c:pt idx="8">
                  <c:v>30.824891461649699</c:v>
                </c:pt>
                <c:pt idx="9">
                  <c:v>30.824891461649699</c:v>
                </c:pt>
                <c:pt idx="10">
                  <c:v>33.672974284327999</c:v>
                </c:pt>
                <c:pt idx="11">
                  <c:v>33.672974284327999</c:v>
                </c:pt>
                <c:pt idx="12">
                  <c:v>35.1664984863774</c:v>
                </c:pt>
                <c:pt idx="13">
                  <c:v>35.1664984863774</c:v>
                </c:pt>
                <c:pt idx="14">
                  <c:v>34.142480211081804</c:v>
                </c:pt>
                <c:pt idx="15">
                  <c:v>34.142480211081804</c:v>
                </c:pt>
                <c:pt idx="16">
                  <c:v>25.168918918918902</c:v>
                </c:pt>
                <c:pt idx="17">
                  <c:v>25.168918918918902</c:v>
                </c:pt>
                <c:pt idx="18">
                  <c:v>24.190800681431</c:v>
                </c:pt>
                <c:pt idx="19">
                  <c:v>24.190800681431</c:v>
                </c:pt>
                <c:pt idx="20">
                  <c:v>23.654708520179302</c:v>
                </c:pt>
                <c:pt idx="21">
                  <c:v>23.654708520179302</c:v>
                </c:pt>
                <c:pt idx="22">
                  <c:v>30.434782608695599</c:v>
                </c:pt>
                <c:pt idx="23">
                  <c:v>30.434782608695599</c:v>
                </c:pt>
                <c:pt idx="24">
                  <c:v>32.592592592592602</c:v>
                </c:pt>
                <c:pt idx="25">
                  <c:v>32.592592592592602</c:v>
                </c:pt>
                <c:pt idx="26">
                  <c:v>37.934968625213898</c:v>
                </c:pt>
                <c:pt idx="27">
                  <c:v>37.934968625213898</c:v>
                </c:pt>
                <c:pt idx="28">
                  <c:v>36.059057353776197</c:v>
                </c:pt>
                <c:pt idx="29">
                  <c:v>36.059057353776197</c:v>
                </c:pt>
                <c:pt idx="30">
                  <c:v>40.994475138121501</c:v>
                </c:pt>
                <c:pt idx="31">
                  <c:v>40.994475138121501</c:v>
                </c:pt>
                <c:pt idx="32">
                  <c:v>38.174052322477301</c:v>
                </c:pt>
                <c:pt idx="33">
                  <c:v>38.174052322477301</c:v>
                </c:pt>
                <c:pt idx="34">
                  <c:v>40.020953378732301</c:v>
                </c:pt>
                <c:pt idx="35">
                  <c:v>40.020953378732301</c:v>
                </c:pt>
                <c:pt idx="36">
                  <c:v>42.272727272727202</c:v>
                </c:pt>
                <c:pt idx="37">
                  <c:v>42.272727272727202</c:v>
                </c:pt>
                <c:pt idx="38">
                  <c:v>47.427652733118897</c:v>
                </c:pt>
                <c:pt idx="39">
                  <c:v>47.427652733118897</c:v>
                </c:pt>
                <c:pt idx="40">
                  <c:v>50.340492404400202</c:v>
                </c:pt>
                <c:pt idx="41">
                  <c:v>50.340492404400202</c:v>
                </c:pt>
                <c:pt idx="42">
                  <c:v>57.157569515962898</c:v>
                </c:pt>
                <c:pt idx="43">
                  <c:v>57.157569515962898</c:v>
                </c:pt>
                <c:pt idx="44">
                  <c:v>63.099630996309898</c:v>
                </c:pt>
                <c:pt idx="45">
                  <c:v>63.099630996309898</c:v>
                </c:pt>
                <c:pt idx="46">
                  <c:v>66.599999999999994</c:v>
                </c:pt>
                <c:pt idx="47">
                  <c:v>66.599999999999994</c:v>
                </c:pt>
                <c:pt idx="48">
                  <c:v>65.039840637450197</c:v>
                </c:pt>
                <c:pt idx="49">
                  <c:v>65.039840637450197</c:v>
                </c:pt>
                <c:pt idx="50">
                  <c:v>66.982071713147405</c:v>
                </c:pt>
                <c:pt idx="51">
                  <c:v>66.982071713147405</c:v>
                </c:pt>
                <c:pt idx="52">
                  <c:v>61.6</c:v>
                </c:pt>
                <c:pt idx="53">
                  <c:v>61.6</c:v>
                </c:pt>
                <c:pt idx="54">
                  <c:v>62.505978000956503</c:v>
                </c:pt>
                <c:pt idx="55">
                  <c:v>62.505978000956503</c:v>
                </c:pt>
                <c:pt idx="56">
                  <c:v>58.596837944664024</c:v>
                </c:pt>
                <c:pt idx="57">
                  <c:v>58.596837944664024</c:v>
                </c:pt>
              </c:numCache>
            </c:numRef>
          </c:val>
          <c:smooth val="0"/>
          <c:extLst>
            <c:ext xmlns:c16="http://schemas.microsoft.com/office/drawing/2014/chart" uri="{C3380CC4-5D6E-409C-BE32-E72D297353CC}">
              <c16:uniqueId val="{0000000C-88D2-40CE-A5BC-16B0188AC67C}"/>
            </c:ext>
          </c:extLst>
        </c:ser>
        <c:ser>
          <c:idx val="2"/>
          <c:order val="2"/>
          <c:tx>
            <c:strRef>
              <c:f>'Budgetmallar dubbla spalter'!$D$19</c:f>
              <c:strCache>
                <c:ptCount val="1"/>
                <c:pt idx="0">
                  <c:v>Näringslivet (KI)</c:v>
                </c:pt>
              </c:strCache>
            </c:strRef>
          </c:tx>
          <c:spPr>
            <a:ln w="12700">
              <a:solidFill>
                <a:srgbClr val="000000"/>
              </a:solidFill>
              <a:prstDash val="sysDash"/>
            </a:ln>
          </c:spPr>
          <c:marker>
            <c:symbol val="none"/>
          </c:marker>
          <c:cat>
            <c:strRef>
              <c:f>'Budgetmallar dubbla spalter'!$A$20:$A$78</c:f>
              <c:strCache>
                <c:ptCount val="59"/>
                <c:pt idx="2">
                  <c:v>05</c:v>
                </c:pt>
                <c:pt idx="6">
                  <c:v>06</c:v>
                </c:pt>
                <c:pt idx="10">
                  <c:v>07</c:v>
                </c:pt>
                <c:pt idx="14">
                  <c:v>08</c:v>
                </c:pt>
                <c:pt idx="18">
                  <c:v>09</c:v>
                </c:pt>
                <c:pt idx="22">
                  <c:v>10</c:v>
                </c:pt>
                <c:pt idx="26">
                  <c:v>11</c:v>
                </c:pt>
                <c:pt idx="30">
                  <c:v>12</c:v>
                </c:pt>
                <c:pt idx="34">
                  <c:v>13</c:v>
                </c:pt>
                <c:pt idx="38">
                  <c:v>14</c:v>
                </c:pt>
                <c:pt idx="42">
                  <c:v>15</c:v>
                </c:pt>
                <c:pt idx="46">
                  <c:v>16</c:v>
                </c:pt>
                <c:pt idx="50">
                  <c:v>17</c:v>
                </c:pt>
                <c:pt idx="54">
                  <c:v>18</c:v>
                </c:pt>
                <c:pt idx="58">
                  <c:v>19</c:v>
                </c:pt>
              </c:strCache>
            </c:strRef>
          </c:cat>
          <c:val>
            <c:numRef>
              <c:f>'Budgetmallar dubbla spalter'!$D$20:$D$78</c:f>
              <c:numCache>
                <c:formatCode>General</c:formatCode>
                <c:ptCount val="59"/>
                <c:pt idx="0">
                  <c:v>14</c:v>
                </c:pt>
                <c:pt idx="1">
                  <c:v>14</c:v>
                </c:pt>
                <c:pt idx="2">
                  <c:v>17</c:v>
                </c:pt>
                <c:pt idx="3">
                  <c:v>19</c:v>
                </c:pt>
                <c:pt idx="4">
                  <c:v>22</c:v>
                </c:pt>
                <c:pt idx="5">
                  <c:v>24</c:v>
                </c:pt>
                <c:pt idx="6">
                  <c:v>30</c:v>
                </c:pt>
                <c:pt idx="7">
                  <c:v>30</c:v>
                </c:pt>
                <c:pt idx="8">
                  <c:v>36</c:v>
                </c:pt>
                <c:pt idx="9">
                  <c:v>38</c:v>
                </c:pt>
                <c:pt idx="10">
                  <c:v>37</c:v>
                </c:pt>
                <c:pt idx="11">
                  <c:v>38</c:v>
                </c:pt>
                <c:pt idx="12">
                  <c:v>32</c:v>
                </c:pt>
                <c:pt idx="13">
                  <c:v>26</c:v>
                </c:pt>
                <c:pt idx="14">
                  <c:v>21</c:v>
                </c:pt>
                <c:pt idx="15">
                  <c:v>12</c:v>
                </c:pt>
                <c:pt idx="16">
                  <c:v>9</c:v>
                </c:pt>
                <c:pt idx="17">
                  <c:v>7</c:v>
                </c:pt>
                <c:pt idx="18">
                  <c:v>9</c:v>
                </c:pt>
                <c:pt idx="19">
                  <c:v>12</c:v>
                </c:pt>
                <c:pt idx="20">
                  <c:v>14</c:v>
                </c:pt>
                <c:pt idx="21">
                  <c:v>19</c:v>
                </c:pt>
                <c:pt idx="22">
                  <c:v>20</c:v>
                </c:pt>
                <c:pt idx="23">
                  <c:v>24</c:v>
                </c:pt>
                <c:pt idx="24">
                  <c:v>26</c:v>
                </c:pt>
                <c:pt idx="25">
                  <c:v>26</c:v>
                </c:pt>
                <c:pt idx="26">
                  <c:v>22</c:v>
                </c:pt>
                <c:pt idx="27">
                  <c:v>20</c:v>
                </c:pt>
                <c:pt idx="28">
                  <c:v>22</c:v>
                </c:pt>
                <c:pt idx="29">
                  <c:v>19</c:v>
                </c:pt>
                <c:pt idx="30">
                  <c:v>17</c:v>
                </c:pt>
                <c:pt idx="31">
                  <c:v>16</c:v>
                </c:pt>
                <c:pt idx="32">
                  <c:v>14</c:v>
                </c:pt>
                <c:pt idx="33">
                  <c:v>13</c:v>
                </c:pt>
                <c:pt idx="34">
                  <c:v>15</c:v>
                </c:pt>
                <c:pt idx="35">
                  <c:v>16</c:v>
                </c:pt>
                <c:pt idx="36">
                  <c:v>17</c:v>
                </c:pt>
                <c:pt idx="37">
                  <c:v>17</c:v>
                </c:pt>
                <c:pt idx="38">
                  <c:v>17</c:v>
                </c:pt>
                <c:pt idx="39">
                  <c:v>20</c:v>
                </c:pt>
                <c:pt idx="40">
                  <c:v>22</c:v>
                </c:pt>
                <c:pt idx="41">
                  <c:v>21</c:v>
                </c:pt>
                <c:pt idx="42">
                  <c:v>24</c:v>
                </c:pt>
                <c:pt idx="43">
                  <c:v>26</c:v>
                </c:pt>
                <c:pt idx="44">
                  <c:v>29</c:v>
                </c:pt>
                <c:pt idx="45">
                  <c:v>32</c:v>
                </c:pt>
                <c:pt idx="46">
                  <c:v>34</c:v>
                </c:pt>
                <c:pt idx="47">
                  <c:v>36</c:v>
                </c:pt>
                <c:pt idx="48">
                  <c:v>38</c:v>
                </c:pt>
                <c:pt idx="49">
                  <c:v>40</c:v>
                </c:pt>
                <c:pt idx="50">
                  <c:v>42</c:v>
                </c:pt>
                <c:pt idx="51">
                  <c:v>41</c:v>
                </c:pt>
                <c:pt idx="52">
                  <c:v>43</c:v>
                </c:pt>
                <c:pt idx="53">
                  <c:v>41</c:v>
                </c:pt>
                <c:pt idx="54">
                  <c:v>47</c:v>
                </c:pt>
                <c:pt idx="55">
                  <c:v>41</c:v>
                </c:pt>
                <c:pt idx="56">
                  <c:v>36</c:v>
                </c:pt>
                <c:pt idx="57">
                  <c:v>31</c:v>
                </c:pt>
              </c:numCache>
            </c:numRef>
          </c:val>
          <c:smooth val="0"/>
          <c:extLst>
            <c:ext xmlns:c16="http://schemas.microsoft.com/office/drawing/2014/chart" uri="{C3380CC4-5D6E-409C-BE32-E72D297353CC}">
              <c16:uniqueId val="{0000000D-88D2-40CE-A5BC-16B0188AC67C}"/>
            </c:ext>
          </c:extLst>
        </c:ser>
        <c:dLbls>
          <c:showLegendKey val="0"/>
          <c:showVal val="0"/>
          <c:showCatName val="0"/>
          <c:showSerName val="0"/>
          <c:showPercent val="0"/>
          <c:showBubbleSize val="0"/>
        </c:dLbls>
        <c:smooth val="0"/>
        <c:axId val="81955456"/>
        <c:axId val="81969536"/>
      </c:lineChart>
      <c:catAx>
        <c:axId val="81955456"/>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969536"/>
        <c:crosses val="autoZero"/>
        <c:auto val="1"/>
        <c:lblAlgn val="ctr"/>
        <c:lblOffset val="100"/>
        <c:tickMarkSkip val="4"/>
        <c:noMultiLvlLbl val="1"/>
      </c:catAx>
      <c:valAx>
        <c:axId val="81969536"/>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955456"/>
        <c:crossesAt val="1"/>
        <c:crossBetween val="between"/>
      </c:valAx>
      <c:spPr>
        <a:noFill/>
        <a:ln w="3175">
          <a:solidFill>
            <a:srgbClr val="000000"/>
          </a:solidFill>
          <a:prstDash val="solid"/>
        </a:ln>
      </c:spPr>
    </c:plotArea>
    <c:legend>
      <c:legendPos val="b"/>
      <c:layout>
        <c:manualLayout>
          <c:xMode val="edge"/>
          <c:yMode val="edge"/>
          <c:x val="0.12554328561690525"/>
          <c:y val="7.8938640132669977E-2"/>
          <c:w val="0.79314723926380371"/>
          <c:h val="0.12852525252525251"/>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'Budgetmallar dubbla spalter'!$B$19</c:f>
              <c:strCache>
                <c:ptCount val="1"/>
                <c:pt idx="0">
                  <c:v>Kvinnor</c:v>
                </c:pt>
              </c:strCache>
            </c:strRef>
          </c:tx>
          <c:spPr>
            <a:ln w="9525">
              <a:solidFill>
                <a:srgbClr val="000000"/>
              </a:solidFill>
              <a:prstDash val="solid"/>
            </a:ln>
          </c:spPr>
          <c:marker>
            <c:symbol val="none"/>
          </c:marker>
          <c:dPt>
            <c:idx val="0"/>
            <c:bubble3D val="0"/>
            <c:extLst>
              <c:ext xmlns:c16="http://schemas.microsoft.com/office/drawing/2014/chart" uri="{C3380CC4-5D6E-409C-BE32-E72D297353CC}">
                <c16:uniqueId val="{00000000-EE81-4A01-95BE-647DCCEE68FE}"/>
              </c:ext>
            </c:extLst>
          </c:dPt>
          <c:dPt>
            <c:idx val="1"/>
            <c:bubble3D val="0"/>
            <c:extLst>
              <c:ext xmlns:c16="http://schemas.microsoft.com/office/drawing/2014/chart" uri="{C3380CC4-5D6E-409C-BE32-E72D297353CC}">
                <c16:uniqueId val="{00000001-EE81-4A01-95BE-647DCCEE68FE}"/>
              </c:ext>
            </c:extLst>
          </c:dPt>
          <c:dPt>
            <c:idx val="2"/>
            <c:bubble3D val="0"/>
            <c:extLst>
              <c:ext xmlns:c16="http://schemas.microsoft.com/office/drawing/2014/chart" uri="{C3380CC4-5D6E-409C-BE32-E72D297353CC}">
                <c16:uniqueId val="{00000002-EE81-4A01-95BE-647DCCEE68FE}"/>
              </c:ext>
            </c:extLst>
          </c:dPt>
          <c:dPt>
            <c:idx val="3"/>
            <c:bubble3D val="0"/>
            <c:extLst>
              <c:ext xmlns:c16="http://schemas.microsoft.com/office/drawing/2014/chart" uri="{C3380CC4-5D6E-409C-BE32-E72D297353CC}">
                <c16:uniqueId val="{00000003-EE81-4A01-95BE-647DCCEE68FE}"/>
              </c:ext>
            </c:extLst>
          </c:dPt>
          <c:dPt>
            <c:idx val="4"/>
            <c:bubble3D val="0"/>
            <c:extLst>
              <c:ext xmlns:c16="http://schemas.microsoft.com/office/drawing/2014/chart" uri="{C3380CC4-5D6E-409C-BE32-E72D297353CC}">
                <c16:uniqueId val="{00000004-EE81-4A01-95BE-647DCCEE68FE}"/>
              </c:ext>
            </c:extLst>
          </c:dPt>
          <c:dPt>
            <c:idx val="5"/>
            <c:bubble3D val="0"/>
            <c:extLst>
              <c:ext xmlns:c16="http://schemas.microsoft.com/office/drawing/2014/chart" uri="{C3380CC4-5D6E-409C-BE32-E72D297353CC}">
                <c16:uniqueId val="{00000005-EE81-4A01-95BE-647DCCEE68FE}"/>
              </c:ext>
            </c:extLst>
          </c:dPt>
          <c:dPt>
            <c:idx val="6"/>
            <c:bubble3D val="0"/>
            <c:extLst>
              <c:ext xmlns:c16="http://schemas.microsoft.com/office/drawing/2014/chart" uri="{C3380CC4-5D6E-409C-BE32-E72D297353CC}">
                <c16:uniqueId val="{00000006-EE81-4A01-95BE-647DCCEE68FE}"/>
              </c:ext>
            </c:extLst>
          </c:dPt>
          <c:dPt>
            <c:idx val="7"/>
            <c:bubble3D val="0"/>
            <c:extLst>
              <c:ext xmlns:c16="http://schemas.microsoft.com/office/drawing/2014/chart" uri="{C3380CC4-5D6E-409C-BE32-E72D297353CC}">
                <c16:uniqueId val="{00000007-EE81-4A01-95BE-647DCCEE68FE}"/>
              </c:ext>
            </c:extLst>
          </c:dPt>
          <c:dPt>
            <c:idx val="8"/>
            <c:bubble3D val="0"/>
            <c:extLst>
              <c:ext xmlns:c16="http://schemas.microsoft.com/office/drawing/2014/chart" uri="{C3380CC4-5D6E-409C-BE32-E72D297353CC}">
                <c16:uniqueId val="{00000008-EE81-4A01-95BE-647DCCEE68FE}"/>
              </c:ext>
            </c:extLst>
          </c:dPt>
          <c:dPt>
            <c:idx val="9"/>
            <c:bubble3D val="0"/>
            <c:extLst>
              <c:ext xmlns:c16="http://schemas.microsoft.com/office/drawing/2014/chart" uri="{C3380CC4-5D6E-409C-BE32-E72D297353CC}">
                <c16:uniqueId val="{00000009-EE81-4A01-95BE-647DCCEE68FE}"/>
              </c:ext>
            </c:extLst>
          </c:dPt>
          <c:dPt>
            <c:idx val="10"/>
            <c:bubble3D val="0"/>
            <c:extLst>
              <c:ext xmlns:c16="http://schemas.microsoft.com/office/drawing/2014/chart" uri="{C3380CC4-5D6E-409C-BE32-E72D297353CC}">
                <c16:uniqueId val="{0000000A-EE81-4A01-95BE-647DCCEE68FE}"/>
              </c:ext>
            </c:extLst>
          </c:dPt>
          <c:cat>
            <c:strRef>
              <c:f>'Budgetmallar dubbla spalter'!$A$20:$A$39</c:f>
              <c:strCache>
                <c:ptCount val="20"/>
                <c:pt idx="0">
                  <c:v>01</c:v>
                </c:pt>
                <c:pt idx="1">
                  <c:v>02</c:v>
                </c:pt>
                <c:pt idx="2">
                  <c:v>03</c:v>
                </c:pt>
                <c:pt idx="3">
                  <c:v>04</c:v>
                </c:pt>
                <c:pt idx="4">
                  <c:v>05</c:v>
                </c:pt>
                <c:pt idx="5">
                  <c:v>06</c:v>
                </c:pt>
                <c:pt idx="6">
                  <c:v>07</c:v>
                </c:pt>
                <c:pt idx="7">
                  <c:v>08</c:v>
                </c:pt>
                <c:pt idx="8">
                  <c:v>09</c:v>
                </c:pt>
                <c:pt idx="9">
                  <c:v>10</c:v>
                </c:pt>
                <c:pt idx="10">
                  <c:v>11</c:v>
                </c:pt>
                <c:pt idx="11">
                  <c:v>12</c:v>
                </c:pt>
                <c:pt idx="12">
                  <c:v>13</c:v>
                </c:pt>
                <c:pt idx="13">
                  <c:v>14</c:v>
                </c:pt>
                <c:pt idx="14">
                  <c:v>15</c:v>
                </c:pt>
                <c:pt idx="15">
                  <c:v>16</c:v>
                </c:pt>
                <c:pt idx="16">
                  <c:v>17</c:v>
                </c:pt>
                <c:pt idx="17">
                  <c:v>18</c:v>
                </c:pt>
                <c:pt idx="18">
                  <c:v>19</c:v>
                </c:pt>
                <c:pt idx="19">
                  <c:v>20</c:v>
                </c:pt>
              </c:strCache>
            </c:strRef>
          </c:cat>
          <c:val>
            <c:numRef>
              <c:f>'Budgetmallar dubbla spalter'!$B$20:$B$39</c:f>
              <c:numCache>
                <c:formatCode>General</c:formatCode>
                <c:ptCount val="20"/>
                <c:pt idx="0">
                  <c:v>5.6145339006163697</c:v>
                </c:pt>
                <c:pt idx="1">
                  <c:v>5.6190357740491201</c:v>
                </c:pt>
                <c:pt idx="2">
                  <c:v>6.1715707242396096</c:v>
                </c:pt>
                <c:pt idx="3">
                  <c:v>7.1580100447578596</c:v>
                </c:pt>
                <c:pt idx="4">
                  <c:v>7.6174491320592397</c:v>
                </c:pt>
                <c:pt idx="5">
                  <c:v>7.2409882546225104</c:v>
                </c:pt>
                <c:pt idx="6">
                  <c:v>6.45360312135805</c:v>
                </c:pt>
                <c:pt idx="7">
                  <c:v>6.5608656769346796</c:v>
                </c:pt>
                <c:pt idx="8">
                  <c:v>7.99609792837051</c:v>
                </c:pt>
                <c:pt idx="9">
                  <c:v>8.4918920834644602</c:v>
                </c:pt>
                <c:pt idx="10">
                  <c:v>7.7465583128036801</c:v>
                </c:pt>
                <c:pt idx="11">
                  <c:v>7.7108565020898601</c:v>
                </c:pt>
                <c:pt idx="12">
                  <c:v>7.8645944929953799</c:v>
                </c:pt>
                <c:pt idx="13">
                  <c:v>7.6779835689093598</c:v>
                </c:pt>
                <c:pt idx="14">
                  <c:v>7.2631049911768901</c:v>
                </c:pt>
                <c:pt idx="15">
                  <c:v>6.5468682501961304</c:v>
                </c:pt>
                <c:pt idx="16">
                  <c:v>6.3897198287329298</c:v>
                </c:pt>
                <c:pt idx="17">
                  <c:v>6.2534594644686301</c:v>
                </c:pt>
                <c:pt idx="18">
                  <c:v>6.2783397420310703</c:v>
                </c:pt>
                <c:pt idx="19">
                  <c:v>6.3712223199793803</c:v>
                </c:pt>
              </c:numCache>
            </c:numRef>
          </c:val>
          <c:smooth val="0"/>
          <c:extLst>
            <c:ext xmlns:c16="http://schemas.microsoft.com/office/drawing/2014/chart" uri="{C3380CC4-5D6E-409C-BE32-E72D297353CC}">
              <c16:uniqueId val="{0000000B-EE81-4A01-95BE-647DCCEE68FE}"/>
            </c:ext>
          </c:extLst>
        </c:ser>
        <c:ser>
          <c:idx val="1"/>
          <c:order val="1"/>
          <c:tx>
            <c:strRef>
              <c:f>'Budgetmallar dubbla spalter'!$C$19</c:f>
              <c:strCache>
                <c:ptCount val="1"/>
                <c:pt idx="0">
                  <c:v>Totalt</c:v>
                </c:pt>
              </c:strCache>
            </c:strRef>
          </c:tx>
          <c:spPr>
            <a:ln w="19050">
              <a:solidFill>
                <a:srgbClr val="000000"/>
              </a:solidFill>
              <a:prstDash val="solid"/>
            </a:ln>
          </c:spPr>
          <c:marker>
            <c:symbol val="none"/>
          </c:marker>
          <c:cat>
            <c:strRef>
              <c:f>'Budgetmallar dubbla spalter'!$A$20:$A$39</c:f>
              <c:strCache>
                <c:ptCount val="20"/>
                <c:pt idx="0">
                  <c:v>01</c:v>
                </c:pt>
                <c:pt idx="1">
                  <c:v>02</c:v>
                </c:pt>
                <c:pt idx="2">
                  <c:v>03</c:v>
                </c:pt>
                <c:pt idx="3">
                  <c:v>04</c:v>
                </c:pt>
                <c:pt idx="4">
                  <c:v>05</c:v>
                </c:pt>
                <c:pt idx="5">
                  <c:v>06</c:v>
                </c:pt>
                <c:pt idx="6">
                  <c:v>07</c:v>
                </c:pt>
                <c:pt idx="7">
                  <c:v>08</c:v>
                </c:pt>
                <c:pt idx="8">
                  <c:v>09</c:v>
                </c:pt>
                <c:pt idx="9">
                  <c:v>10</c:v>
                </c:pt>
                <c:pt idx="10">
                  <c:v>11</c:v>
                </c:pt>
                <c:pt idx="11">
                  <c:v>12</c:v>
                </c:pt>
                <c:pt idx="12">
                  <c:v>13</c:v>
                </c:pt>
                <c:pt idx="13">
                  <c:v>14</c:v>
                </c:pt>
                <c:pt idx="14">
                  <c:v>15</c:v>
                </c:pt>
                <c:pt idx="15">
                  <c:v>16</c:v>
                </c:pt>
                <c:pt idx="16">
                  <c:v>17</c:v>
                </c:pt>
                <c:pt idx="17">
                  <c:v>18</c:v>
                </c:pt>
                <c:pt idx="18">
                  <c:v>19</c:v>
                </c:pt>
                <c:pt idx="19">
                  <c:v>20</c:v>
                </c:pt>
              </c:strCache>
            </c:strRef>
          </c:cat>
          <c:val>
            <c:numRef>
              <c:f>'Budgetmallar dubbla spalter'!$C$20:$C$39</c:f>
              <c:numCache>
                <c:formatCode>General</c:formatCode>
                <c:ptCount val="20"/>
                <c:pt idx="0">
                  <c:v>5.8463764161138601</c:v>
                </c:pt>
                <c:pt idx="1">
                  <c:v>5.9677422832219698</c:v>
                </c:pt>
                <c:pt idx="2">
                  <c:v>6.5781081899411804</c:v>
                </c:pt>
                <c:pt idx="3">
                  <c:v>7.3812246817516201</c:v>
                </c:pt>
                <c:pt idx="4">
                  <c:v>7.7814238018674597</c:v>
                </c:pt>
                <c:pt idx="5">
                  <c:v>7.0571206991192197</c:v>
                </c:pt>
                <c:pt idx="6">
                  <c:v>6.1498777440417003</c:v>
                </c:pt>
                <c:pt idx="7">
                  <c:v>6.2215285591866003</c:v>
                </c:pt>
                <c:pt idx="8">
                  <c:v>8.3199442099479697</c:v>
                </c:pt>
                <c:pt idx="9">
                  <c:v>8.57954222798225</c:v>
                </c:pt>
                <c:pt idx="10">
                  <c:v>7.78280494276461</c:v>
                </c:pt>
                <c:pt idx="11">
                  <c:v>7.9646294021799804</c:v>
                </c:pt>
                <c:pt idx="12">
                  <c:v>8.0314108819536898</c:v>
                </c:pt>
                <c:pt idx="13">
                  <c:v>7.9299907608424096</c:v>
                </c:pt>
                <c:pt idx="14">
                  <c:v>7.3918312490906102</c:v>
                </c:pt>
                <c:pt idx="15">
                  <c:v>6.9455483804453397</c:v>
                </c:pt>
                <c:pt idx="16">
                  <c:v>6.6626829941480903</c:v>
                </c:pt>
                <c:pt idx="17">
                  <c:v>6.3056244692505201</c:v>
                </c:pt>
                <c:pt idx="18">
                  <c:v>6.3408467798418497</c:v>
                </c:pt>
                <c:pt idx="19">
                  <c:v>6.3951204511318203</c:v>
                </c:pt>
              </c:numCache>
            </c:numRef>
          </c:val>
          <c:smooth val="0"/>
          <c:extLst>
            <c:ext xmlns:c16="http://schemas.microsoft.com/office/drawing/2014/chart" uri="{C3380CC4-5D6E-409C-BE32-E72D297353CC}">
              <c16:uniqueId val="{0000000C-EE81-4A01-95BE-647DCCEE68FE}"/>
            </c:ext>
          </c:extLst>
        </c:ser>
        <c:ser>
          <c:idx val="2"/>
          <c:order val="2"/>
          <c:tx>
            <c:strRef>
              <c:f>'Budgetmallar dubbla spalter'!$D$19</c:f>
              <c:strCache>
                <c:ptCount val="1"/>
                <c:pt idx="0">
                  <c:v>Män</c:v>
                </c:pt>
              </c:strCache>
            </c:strRef>
          </c:tx>
          <c:spPr>
            <a:ln w="9525">
              <a:solidFill>
                <a:srgbClr val="000000"/>
              </a:solidFill>
              <a:prstDash val="sysDash"/>
            </a:ln>
          </c:spPr>
          <c:marker>
            <c:symbol val="none"/>
          </c:marker>
          <c:cat>
            <c:strRef>
              <c:f>'Budgetmallar dubbla spalter'!$A$20:$A$39</c:f>
              <c:strCache>
                <c:ptCount val="20"/>
                <c:pt idx="0">
                  <c:v>01</c:v>
                </c:pt>
                <c:pt idx="1">
                  <c:v>02</c:v>
                </c:pt>
                <c:pt idx="2">
                  <c:v>03</c:v>
                </c:pt>
                <c:pt idx="3">
                  <c:v>04</c:v>
                </c:pt>
                <c:pt idx="4">
                  <c:v>05</c:v>
                </c:pt>
                <c:pt idx="5">
                  <c:v>06</c:v>
                </c:pt>
                <c:pt idx="6">
                  <c:v>07</c:v>
                </c:pt>
                <c:pt idx="7">
                  <c:v>08</c:v>
                </c:pt>
                <c:pt idx="8">
                  <c:v>09</c:v>
                </c:pt>
                <c:pt idx="9">
                  <c:v>10</c:v>
                </c:pt>
                <c:pt idx="10">
                  <c:v>11</c:v>
                </c:pt>
                <c:pt idx="11">
                  <c:v>12</c:v>
                </c:pt>
                <c:pt idx="12">
                  <c:v>13</c:v>
                </c:pt>
                <c:pt idx="13">
                  <c:v>14</c:v>
                </c:pt>
                <c:pt idx="14">
                  <c:v>15</c:v>
                </c:pt>
                <c:pt idx="15">
                  <c:v>16</c:v>
                </c:pt>
                <c:pt idx="16">
                  <c:v>17</c:v>
                </c:pt>
                <c:pt idx="17">
                  <c:v>18</c:v>
                </c:pt>
                <c:pt idx="18">
                  <c:v>19</c:v>
                </c:pt>
                <c:pt idx="19">
                  <c:v>20</c:v>
                </c:pt>
              </c:strCache>
            </c:strRef>
          </c:cat>
          <c:val>
            <c:numRef>
              <c:f>'Budgetmallar dubbla spalter'!$D$20:$D$39</c:f>
              <c:numCache>
                <c:formatCode>General</c:formatCode>
                <c:ptCount val="20"/>
                <c:pt idx="0">
                  <c:v>6.0581585704727301</c:v>
                </c:pt>
                <c:pt idx="1">
                  <c:v>6.2863846670429497</c:v>
                </c:pt>
                <c:pt idx="2">
                  <c:v>6.9473837621030796</c:v>
                </c:pt>
                <c:pt idx="3">
                  <c:v>7.6047332780259502</c:v>
                </c:pt>
                <c:pt idx="4">
                  <c:v>7.7084091874468497</c:v>
                </c:pt>
                <c:pt idx="5">
                  <c:v>6.8909257578346299</c:v>
                </c:pt>
                <c:pt idx="6">
                  <c:v>5.8749538658066696</c:v>
                </c:pt>
                <c:pt idx="7">
                  <c:v>5.9152127809596999</c:v>
                </c:pt>
                <c:pt idx="8">
                  <c:v>8.6289340963131096</c:v>
                </c:pt>
                <c:pt idx="9">
                  <c:v>8.6574232284602601</c:v>
                </c:pt>
                <c:pt idx="10">
                  <c:v>7.8152836212293897</c:v>
                </c:pt>
                <c:pt idx="11">
                  <c:v>8.1935490236892097</c:v>
                </c:pt>
                <c:pt idx="12">
                  <c:v>8.1821149271360003</c:v>
                </c:pt>
                <c:pt idx="13">
                  <c:v>8.1573966266908506</c:v>
                </c:pt>
                <c:pt idx="14">
                  <c:v>7.5390854583356504</c:v>
                </c:pt>
                <c:pt idx="15">
                  <c:v>7.3080094609933104</c:v>
                </c:pt>
                <c:pt idx="16">
                  <c:v>6.9097173906192797</c:v>
                </c:pt>
                <c:pt idx="17">
                  <c:v>6.3529414025828697</c:v>
                </c:pt>
                <c:pt idx="18">
                  <c:v>6.3975870988513401</c:v>
                </c:pt>
                <c:pt idx="19">
                  <c:v>6.4167831748005799</c:v>
                </c:pt>
              </c:numCache>
            </c:numRef>
          </c:val>
          <c:smooth val="0"/>
          <c:extLst>
            <c:ext xmlns:c16="http://schemas.microsoft.com/office/drawing/2014/chart" uri="{C3380CC4-5D6E-409C-BE32-E72D297353CC}">
              <c16:uniqueId val="{0000000D-EE81-4A01-95BE-647DCCEE68FE}"/>
            </c:ext>
          </c:extLst>
        </c:ser>
        <c:dLbls>
          <c:showLegendKey val="0"/>
          <c:showVal val="0"/>
          <c:showCatName val="0"/>
          <c:showSerName val="0"/>
          <c:showPercent val="0"/>
          <c:showBubbleSize val="0"/>
        </c:dLbls>
        <c:smooth val="0"/>
        <c:axId val="81955456"/>
        <c:axId val="81969536"/>
      </c:lineChart>
      <c:catAx>
        <c:axId val="81955456"/>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969536"/>
        <c:crosses val="autoZero"/>
        <c:auto val="1"/>
        <c:lblAlgn val="ctr"/>
        <c:lblOffset val="100"/>
        <c:noMultiLvlLbl val="1"/>
      </c:catAx>
      <c:valAx>
        <c:axId val="81969536"/>
        <c:scaling>
          <c:orientation val="minMax"/>
          <c:max val="10"/>
          <c:min val="5"/>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955456"/>
        <c:crossesAt val="1"/>
        <c:crossBetween val="between"/>
        <c:majorUnit val="1"/>
      </c:valAx>
      <c:spPr>
        <a:noFill/>
        <a:ln w="3175">
          <a:solidFill>
            <a:srgbClr val="000000"/>
          </a:solidFill>
          <a:prstDash val="solid"/>
        </a:ln>
      </c:spPr>
    </c:plotArea>
    <c:legend>
      <c:legendPos val="b"/>
      <c:layout>
        <c:manualLayout>
          <c:xMode val="edge"/>
          <c:yMode val="edge"/>
          <c:x val="0.12554328561690525"/>
          <c:y val="7.8938640132669977E-2"/>
          <c:w val="0.73780961839073778"/>
          <c:h val="7.9102181192868132E-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'Budgetmallar dubbla spalter'!$B$19</c:f>
              <c:strCache>
                <c:ptCount val="1"/>
                <c:pt idx="0">
                  <c:v>Konjunkturinstitutets RU-indikator</c:v>
                </c:pt>
              </c:strCache>
            </c:strRef>
          </c:tx>
          <c:spPr>
            <a:ln w="12700">
              <a:solidFill>
                <a:srgbClr val="000000"/>
              </a:solidFill>
              <a:prstDash val="solid"/>
            </a:ln>
          </c:spPr>
          <c:marker>
            <c:symbol val="none"/>
          </c:marker>
          <c:dPt>
            <c:idx val="0"/>
            <c:bubble3D val="0"/>
            <c:extLst>
              <c:ext xmlns:c16="http://schemas.microsoft.com/office/drawing/2014/chart" uri="{C3380CC4-5D6E-409C-BE32-E72D297353CC}">
                <c16:uniqueId val="{00000000-672E-447C-982A-484A2790C7E3}"/>
              </c:ext>
            </c:extLst>
          </c:dPt>
          <c:dPt>
            <c:idx val="1"/>
            <c:bubble3D val="0"/>
            <c:extLst>
              <c:ext xmlns:c16="http://schemas.microsoft.com/office/drawing/2014/chart" uri="{C3380CC4-5D6E-409C-BE32-E72D297353CC}">
                <c16:uniqueId val="{00000001-672E-447C-982A-484A2790C7E3}"/>
              </c:ext>
            </c:extLst>
          </c:dPt>
          <c:dPt>
            <c:idx val="2"/>
            <c:bubble3D val="0"/>
            <c:extLst>
              <c:ext xmlns:c16="http://schemas.microsoft.com/office/drawing/2014/chart" uri="{C3380CC4-5D6E-409C-BE32-E72D297353CC}">
                <c16:uniqueId val="{00000002-672E-447C-982A-484A2790C7E3}"/>
              </c:ext>
            </c:extLst>
          </c:dPt>
          <c:dPt>
            <c:idx val="3"/>
            <c:bubble3D val="0"/>
            <c:extLst>
              <c:ext xmlns:c16="http://schemas.microsoft.com/office/drawing/2014/chart" uri="{C3380CC4-5D6E-409C-BE32-E72D297353CC}">
                <c16:uniqueId val="{00000003-672E-447C-982A-484A2790C7E3}"/>
              </c:ext>
            </c:extLst>
          </c:dPt>
          <c:dPt>
            <c:idx val="4"/>
            <c:bubble3D val="0"/>
            <c:extLst>
              <c:ext xmlns:c16="http://schemas.microsoft.com/office/drawing/2014/chart" uri="{C3380CC4-5D6E-409C-BE32-E72D297353CC}">
                <c16:uniqueId val="{00000004-672E-447C-982A-484A2790C7E3}"/>
              </c:ext>
            </c:extLst>
          </c:dPt>
          <c:dPt>
            <c:idx val="5"/>
            <c:bubble3D val="0"/>
            <c:extLst>
              <c:ext xmlns:c16="http://schemas.microsoft.com/office/drawing/2014/chart" uri="{C3380CC4-5D6E-409C-BE32-E72D297353CC}">
                <c16:uniqueId val="{00000005-672E-447C-982A-484A2790C7E3}"/>
              </c:ext>
            </c:extLst>
          </c:dPt>
          <c:dPt>
            <c:idx val="6"/>
            <c:bubble3D val="0"/>
            <c:extLst>
              <c:ext xmlns:c16="http://schemas.microsoft.com/office/drawing/2014/chart" uri="{C3380CC4-5D6E-409C-BE32-E72D297353CC}">
                <c16:uniqueId val="{00000006-672E-447C-982A-484A2790C7E3}"/>
              </c:ext>
            </c:extLst>
          </c:dPt>
          <c:dPt>
            <c:idx val="7"/>
            <c:bubble3D val="0"/>
            <c:extLst>
              <c:ext xmlns:c16="http://schemas.microsoft.com/office/drawing/2014/chart" uri="{C3380CC4-5D6E-409C-BE32-E72D297353CC}">
                <c16:uniqueId val="{00000007-672E-447C-982A-484A2790C7E3}"/>
              </c:ext>
            </c:extLst>
          </c:dPt>
          <c:dPt>
            <c:idx val="8"/>
            <c:bubble3D val="0"/>
            <c:extLst>
              <c:ext xmlns:c16="http://schemas.microsoft.com/office/drawing/2014/chart" uri="{C3380CC4-5D6E-409C-BE32-E72D297353CC}">
                <c16:uniqueId val="{00000008-672E-447C-982A-484A2790C7E3}"/>
              </c:ext>
            </c:extLst>
          </c:dPt>
          <c:dPt>
            <c:idx val="9"/>
            <c:bubble3D val="0"/>
            <c:extLst>
              <c:ext xmlns:c16="http://schemas.microsoft.com/office/drawing/2014/chart" uri="{C3380CC4-5D6E-409C-BE32-E72D297353CC}">
                <c16:uniqueId val="{00000009-672E-447C-982A-484A2790C7E3}"/>
              </c:ext>
            </c:extLst>
          </c:dPt>
          <c:dPt>
            <c:idx val="10"/>
            <c:bubble3D val="0"/>
            <c:extLst>
              <c:ext xmlns:c16="http://schemas.microsoft.com/office/drawing/2014/chart" uri="{C3380CC4-5D6E-409C-BE32-E72D297353CC}">
                <c16:uniqueId val="{0000000A-672E-447C-982A-484A2790C7E3}"/>
              </c:ext>
            </c:extLst>
          </c:dPt>
          <c:cat>
            <c:strRef>
              <c:f>'Budgetmallar dubbla spalter'!$A$20:$A$73</c:f>
              <c:strCache>
                <c:ptCount val="54"/>
                <c:pt idx="1">
                  <c:v>06</c:v>
                </c:pt>
                <c:pt idx="5">
                  <c:v>07</c:v>
                </c:pt>
                <c:pt idx="9">
                  <c:v>08</c:v>
                </c:pt>
                <c:pt idx="13">
                  <c:v>09</c:v>
                </c:pt>
                <c:pt idx="17">
                  <c:v>10</c:v>
                </c:pt>
                <c:pt idx="21">
                  <c:v>11</c:v>
                </c:pt>
                <c:pt idx="25">
                  <c:v>12</c:v>
                </c:pt>
                <c:pt idx="29">
                  <c:v>13</c:v>
                </c:pt>
                <c:pt idx="33">
                  <c:v>14</c:v>
                </c:pt>
                <c:pt idx="37">
                  <c:v>15</c:v>
                </c:pt>
                <c:pt idx="41">
                  <c:v>16</c:v>
                </c:pt>
                <c:pt idx="45">
                  <c:v>17</c:v>
                </c:pt>
                <c:pt idx="49">
                  <c:v>18</c:v>
                </c:pt>
                <c:pt idx="53">
                  <c:v>19</c:v>
                </c:pt>
              </c:strCache>
            </c:strRef>
          </c:cat>
          <c:val>
            <c:numRef>
              <c:f>'Budgetmallar dubbla spalter'!$B$20:$B$73</c:f>
              <c:numCache>
                <c:formatCode>General</c:formatCode>
                <c:ptCount val="54"/>
                <c:pt idx="0">
                  <c:v>0.69043601469030802</c:v>
                </c:pt>
                <c:pt idx="1">
                  <c:v>0.85860976249521703</c:v>
                </c:pt>
                <c:pt idx="2">
                  <c:v>1.24499756221691</c:v>
                </c:pt>
                <c:pt idx="3">
                  <c:v>1.3614106969503601</c:v>
                </c:pt>
                <c:pt idx="4">
                  <c:v>1.58852726031833</c:v>
                </c:pt>
                <c:pt idx="5">
                  <c:v>1.69303948060167</c:v>
                </c:pt>
                <c:pt idx="6">
                  <c:v>1.5628275479876601</c:v>
                </c:pt>
                <c:pt idx="7">
                  <c:v>1.42127187835531</c:v>
                </c:pt>
                <c:pt idx="8">
                  <c:v>1.09473901743257</c:v>
                </c:pt>
                <c:pt idx="9">
                  <c:v>0.49732178639816799</c:v>
                </c:pt>
                <c:pt idx="10">
                  <c:v>0.172932929060748</c:v>
                </c:pt>
                <c:pt idx="11">
                  <c:v>-1.55315229172862</c:v>
                </c:pt>
                <c:pt idx="12">
                  <c:v>-2.6262341906386202</c:v>
                </c:pt>
                <c:pt idx="13">
                  <c:v>-2.61442587106158</c:v>
                </c:pt>
                <c:pt idx="14">
                  <c:v>-2.2938921735013902</c:v>
                </c:pt>
                <c:pt idx="15">
                  <c:v>-1.6724425461972401</c:v>
                </c:pt>
                <c:pt idx="16">
                  <c:v>-1.00409069720547</c:v>
                </c:pt>
                <c:pt idx="17">
                  <c:v>0.578913977510497</c:v>
                </c:pt>
                <c:pt idx="18">
                  <c:v>2.2594886402552399E-2</c:v>
                </c:pt>
                <c:pt idx="19">
                  <c:v>0.37435099344939998</c:v>
                </c:pt>
                <c:pt idx="20">
                  <c:v>0.32805247243825703</c:v>
                </c:pt>
                <c:pt idx="21">
                  <c:v>0.23951020582347901</c:v>
                </c:pt>
                <c:pt idx="22">
                  <c:v>0.105118560424746</c:v>
                </c:pt>
                <c:pt idx="23">
                  <c:v>0.56969137509469703</c:v>
                </c:pt>
                <c:pt idx="24">
                  <c:v>0.19866489708433499</c:v>
                </c:pt>
                <c:pt idx="25">
                  <c:v>0.556905782413462</c:v>
                </c:pt>
                <c:pt idx="26">
                  <c:v>-1.05830463658851</c:v>
                </c:pt>
                <c:pt idx="27">
                  <c:v>-1.24440149704045</c:v>
                </c:pt>
                <c:pt idx="28">
                  <c:v>-1.4082936263415</c:v>
                </c:pt>
                <c:pt idx="29">
                  <c:v>-1.19315560289709</c:v>
                </c:pt>
                <c:pt idx="30">
                  <c:v>0.94270534715103305</c:v>
                </c:pt>
                <c:pt idx="31">
                  <c:v>0.71300239367892004</c:v>
                </c:pt>
                <c:pt idx="32">
                  <c:v>0.75323987248665702</c:v>
                </c:pt>
                <c:pt idx="33">
                  <c:v>0.77774380842590096</c:v>
                </c:pt>
                <c:pt idx="34">
                  <c:v>0.50440421403060598</c:v>
                </c:pt>
                <c:pt idx="35">
                  <c:v>0.46609881230179701</c:v>
                </c:pt>
                <c:pt idx="36">
                  <c:v>2.8284750444488901E-2</c:v>
                </c:pt>
                <c:pt idx="37">
                  <c:v>0.16788788149543701</c:v>
                </c:pt>
                <c:pt idx="38">
                  <c:v>9.8550160864373501E-2</c:v>
                </c:pt>
                <c:pt idx="39">
                  <c:v>0.18544622075250899</c:v>
                </c:pt>
                <c:pt idx="40">
                  <c:v>0.23993940270168501</c:v>
                </c:pt>
                <c:pt idx="41">
                  <c:v>0.35354484855715801</c:v>
                </c:pt>
                <c:pt idx="42">
                  <c:v>0.47130727400336297</c:v>
                </c:pt>
                <c:pt idx="43">
                  <c:v>0.84678177542393795</c:v>
                </c:pt>
                <c:pt idx="44">
                  <c:v>1.0593558360444899</c:v>
                </c:pt>
                <c:pt idx="45">
                  <c:v>1.4026186737187001</c:v>
                </c:pt>
                <c:pt idx="46">
                  <c:v>1.7205888278785699</c:v>
                </c:pt>
                <c:pt idx="47">
                  <c:v>1.56335465564076</c:v>
                </c:pt>
                <c:pt idx="48">
                  <c:v>1.5565451924834901</c:v>
                </c:pt>
                <c:pt idx="49">
                  <c:v>1.4543481011347501</c:v>
                </c:pt>
                <c:pt idx="50">
                  <c:v>1.67039862574562</c:v>
                </c:pt>
                <c:pt idx="51">
                  <c:v>1.42907666291524</c:v>
                </c:pt>
                <c:pt idx="52">
                  <c:v>1.13611033260969</c:v>
                </c:pt>
                <c:pt idx="53">
                  <c:v>0.870182311419327</c:v>
                </c:pt>
              </c:numCache>
            </c:numRef>
          </c:val>
          <c:smooth val="0"/>
          <c:extLst>
            <c:ext xmlns:c16="http://schemas.microsoft.com/office/drawing/2014/chart" uri="{C3380CC4-5D6E-409C-BE32-E72D297353CC}">
              <c16:uniqueId val="{0000000B-672E-447C-982A-484A2790C7E3}"/>
            </c:ext>
          </c:extLst>
        </c:ser>
        <c:ser>
          <c:idx val="1"/>
          <c:order val="1"/>
          <c:tx>
            <c:strRef>
              <c:f>'Budgetmallar dubbla spalter'!$C$19</c:f>
              <c:strCache>
                <c:ptCount val="1"/>
                <c:pt idx="0">
                  <c:v>Riksbankens RU-indikator</c:v>
                </c:pt>
              </c:strCache>
            </c:strRef>
          </c:tx>
          <c:spPr>
            <a:ln w="12700">
              <a:solidFill>
                <a:srgbClr val="000000"/>
              </a:solidFill>
              <a:prstDash val="lgDash"/>
            </a:ln>
          </c:spPr>
          <c:marker>
            <c:symbol val="none"/>
          </c:marker>
          <c:cat>
            <c:strRef>
              <c:f>'Budgetmallar dubbla spalter'!$A$20:$A$73</c:f>
              <c:strCache>
                <c:ptCount val="54"/>
                <c:pt idx="1">
                  <c:v>06</c:v>
                </c:pt>
                <c:pt idx="5">
                  <c:v>07</c:v>
                </c:pt>
                <c:pt idx="9">
                  <c:v>08</c:v>
                </c:pt>
                <c:pt idx="13">
                  <c:v>09</c:v>
                </c:pt>
                <c:pt idx="17">
                  <c:v>10</c:v>
                </c:pt>
                <c:pt idx="21">
                  <c:v>11</c:v>
                </c:pt>
                <c:pt idx="25">
                  <c:v>12</c:v>
                </c:pt>
                <c:pt idx="29">
                  <c:v>13</c:v>
                </c:pt>
                <c:pt idx="33">
                  <c:v>14</c:v>
                </c:pt>
                <c:pt idx="37">
                  <c:v>15</c:v>
                </c:pt>
                <c:pt idx="41">
                  <c:v>16</c:v>
                </c:pt>
                <c:pt idx="45">
                  <c:v>17</c:v>
                </c:pt>
                <c:pt idx="49">
                  <c:v>18</c:v>
                </c:pt>
                <c:pt idx="53">
                  <c:v>19</c:v>
                </c:pt>
              </c:strCache>
            </c:strRef>
          </c:cat>
          <c:val>
            <c:numRef>
              <c:f>'Budgetmallar dubbla spalter'!$C$20:$C$73</c:f>
              <c:numCache>
                <c:formatCode>General</c:formatCode>
                <c:ptCount val="54"/>
                <c:pt idx="0">
                  <c:v>0.44233800000000001</c:v>
                </c:pt>
                <c:pt idx="1">
                  <c:v>0.881243</c:v>
                </c:pt>
                <c:pt idx="2">
                  <c:v>1.2426520000000001</c:v>
                </c:pt>
                <c:pt idx="3">
                  <c:v>1.3191280000000001</c:v>
                </c:pt>
                <c:pt idx="4">
                  <c:v>1.706823</c:v>
                </c:pt>
                <c:pt idx="5">
                  <c:v>1.4012610000000001</c:v>
                </c:pt>
                <c:pt idx="6">
                  <c:v>1.327499</c:v>
                </c:pt>
                <c:pt idx="7">
                  <c:v>1.5294909999999999</c:v>
                </c:pt>
                <c:pt idx="8">
                  <c:v>0.88276100000000002</c:v>
                </c:pt>
                <c:pt idx="9">
                  <c:v>0.56386899999999995</c:v>
                </c:pt>
                <c:pt idx="10">
                  <c:v>0.205373</c:v>
                </c:pt>
                <c:pt idx="11">
                  <c:v>-1.3398490000000001</c:v>
                </c:pt>
                <c:pt idx="12">
                  <c:v>-1.8402480000000001</c:v>
                </c:pt>
                <c:pt idx="13">
                  <c:v>-1.9276850000000001</c:v>
                </c:pt>
                <c:pt idx="14">
                  <c:v>-1.696307</c:v>
                </c:pt>
                <c:pt idx="15">
                  <c:v>-1.394385</c:v>
                </c:pt>
                <c:pt idx="16">
                  <c:v>0.96158699999999997</c:v>
                </c:pt>
                <c:pt idx="17">
                  <c:v>0.59488600000000003</c:v>
                </c:pt>
                <c:pt idx="18">
                  <c:v>0.39025300000000002</c:v>
                </c:pt>
                <c:pt idx="19">
                  <c:v>0.20556099999999999</c:v>
                </c:pt>
                <c:pt idx="20">
                  <c:v>0.32245499999999999</c:v>
                </c:pt>
                <c:pt idx="21">
                  <c:v>0.17730699999999999</c:v>
                </c:pt>
                <c:pt idx="22">
                  <c:v>0.35426299999999999</c:v>
                </c:pt>
                <c:pt idx="23">
                  <c:v>0.79402200000000001</c:v>
                </c:pt>
                <c:pt idx="24">
                  <c:v>0.69986199999999998</c:v>
                </c:pt>
                <c:pt idx="25">
                  <c:v>-1.014</c:v>
                </c:pt>
                <c:pt idx="26">
                  <c:v>-1.3711549999999999</c:v>
                </c:pt>
                <c:pt idx="27">
                  <c:v>-1.355947</c:v>
                </c:pt>
                <c:pt idx="28">
                  <c:v>-1.679667</c:v>
                </c:pt>
                <c:pt idx="29">
                  <c:v>-1.4913730000000001</c:v>
                </c:pt>
                <c:pt idx="30">
                  <c:v>-1.262975</c:v>
                </c:pt>
                <c:pt idx="31">
                  <c:v>-1.181359</c:v>
                </c:pt>
                <c:pt idx="32">
                  <c:v>-1.0283150000000001</c:v>
                </c:pt>
                <c:pt idx="33">
                  <c:v>-1.021963</c:v>
                </c:pt>
                <c:pt idx="34">
                  <c:v>0.88929400000000003</c:v>
                </c:pt>
                <c:pt idx="35">
                  <c:v>0.80244099999999996</c:v>
                </c:pt>
                <c:pt idx="36">
                  <c:v>0.50584899999999999</c:v>
                </c:pt>
                <c:pt idx="37">
                  <c:v>0.521316</c:v>
                </c:pt>
                <c:pt idx="38">
                  <c:v>0.33345200000000003</c:v>
                </c:pt>
                <c:pt idx="39">
                  <c:v>0.111509</c:v>
                </c:pt>
                <c:pt idx="40">
                  <c:v>5.1382999999999998E-2</c:v>
                </c:pt>
                <c:pt idx="41">
                  <c:v>0.284026</c:v>
                </c:pt>
                <c:pt idx="42">
                  <c:v>0.40767700000000001</c:v>
                </c:pt>
                <c:pt idx="43">
                  <c:v>0.77706600000000003</c:v>
                </c:pt>
                <c:pt idx="44">
                  <c:v>1.3617710000000001</c:v>
                </c:pt>
                <c:pt idx="45">
                  <c:v>1.5033589999999999</c:v>
                </c:pt>
                <c:pt idx="46">
                  <c:v>1.5376300000000001</c:v>
                </c:pt>
                <c:pt idx="47">
                  <c:v>1.7158819999999999</c:v>
                </c:pt>
                <c:pt idx="48">
                  <c:v>1.5506690000000001</c:v>
                </c:pt>
                <c:pt idx="49">
                  <c:v>1.4947919999999999</c:v>
                </c:pt>
                <c:pt idx="50">
                  <c:v>1.7159530000000001</c:v>
                </c:pt>
                <c:pt idx="51">
                  <c:v>1.418482</c:v>
                </c:pt>
                <c:pt idx="52">
                  <c:v>0.93326699999999996</c:v>
                </c:pt>
                <c:pt idx="53">
                  <c:v>0.66424099999999997</c:v>
                </c:pt>
              </c:numCache>
            </c:numRef>
          </c:val>
          <c:smooth val="0"/>
          <c:extLst>
            <c:ext xmlns:c16="http://schemas.microsoft.com/office/drawing/2014/chart" uri="{C3380CC4-5D6E-409C-BE32-E72D297353CC}">
              <c16:uniqueId val="{0000000C-672E-447C-982A-484A2790C7E3}"/>
            </c:ext>
          </c:extLst>
        </c:ser>
        <c:dLbls>
          <c:showLegendKey val="0"/>
          <c:showVal val="0"/>
          <c:showCatName val="0"/>
          <c:showSerName val="0"/>
          <c:showPercent val="0"/>
          <c:showBubbleSize val="0"/>
        </c:dLbls>
        <c:smooth val="0"/>
        <c:axId val="81955456"/>
        <c:axId val="81969536"/>
      </c:lineChart>
      <c:catAx>
        <c:axId val="81955456"/>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81969536"/>
        <c:crosses val="autoZero"/>
        <c:auto val="1"/>
        <c:lblAlgn val="ctr"/>
        <c:lblOffset val="100"/>
        <c:tickMarkSkip val="4"/>
        <c:noMultiLvlLbl val="1"/>
      </c:catAx>
      <c:valAx>
        <c:axId val="81969536"/>
        <c:scaling>
          <c:orientation val="minMax"/>
        </c:scaling>
        <c:delete val="0"/>
        <c:axPos val="l"/>
        <c:numFmt formatCode="#,##0.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955456"/>
        <c:crossesAt val="1"/>
        <c:crossBetween val="between"/>
      </c:valAx>
      <c:spPr>
        <a:noFill/>
        <a:ln w="3175">
          <a:solidFill>
            <a:srgbClr val="000000"/>
          </a:solidFill>
          <a:prstDash val="solid"/>
        </a:ln>
      </c:spPr>
    </c:plotArea>
    <c:legend>
      <c:legendPos val="b"/>
      <c:layout>
        <c:manualLayout>
          <c:xMode val="edge"/>
          <c:yMode val="edge"/>
          <c:x val="0.12554328561690525"/>
          <c:y val="7.8938640132669977E-2"/>
          <c:w val="0.79314723926380371"/>
          <c:h val="0.12852525252525251"/>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8608043626448534E-2"/>
          <c:y val="4.3899016752691436E-2"/>
          <c:w val="0.908926039536469"/>
          <c:h val="0.93073036705788859"/>
        </c:manualLayout>
      </c:layout>
      <c:areaChart>
        <c:grouping val="stacked"/>
        <c:varyColors val="0"/>
        <c:ser>
          <c:idx val="0"/>
          <c:order val="0"/>
          <c:tx>
            <c:v>80L</c:v>
          </c:tx>
          <c:spPr>
            <a:noFill/>
            <a:ln>
              <a:noFill/>
            </a:ln>
          </c:spPr>
          <c:cat>
            <c:numRef>
              <c:f>BNP!$A$33:$A$39</c:f>
              <c:numCache>
                <c:formatCode>General</c:formatCode>
                <c:ptCount val="7"/>
                <c:pt idx="0">
                  <c:v>14</c:v>
                </c:pt>
                <c:pt idx="1">
                  <c:v>15</c:v>
                </c:pt>
                <c:pt idx="2">
                  <c:v>16</c:v>
                </c:pt>
                <c:pt idx="3">
                  <c:v>17</c:v>
                </c:pt>
                <c:pt idx="4">
                  <c:v>18</c:v>
                </c:pt>
                <c:pt idx="5">
                  <c:v>19</c:v>
                </c:pt>
                <c:pt idx="6">
                  <c:v>20</c:v>
                </c:pt>
              </c:numCache>
            </c:numRef>
          </c:cat>
          <c:val>
            <c:numRef>
              <c:f>BNP!$I$33:$I$39</c:f>
              <c:numCache>
                <c:formatCode>0.00</c:formatCode>
                <c:ptCount val="7"/>
                <c:pt idx="0">
                  <c:v>2.6018900169918902</c:v>
                </c:pt>
                <c:pt idx="1">
                  <c:v>4.4565678077585096</c:v>
                </c:pt>
                <c:pt idx="2">
                  <c:v>2.68396488119593</c:v>
                </c:pt>
                <c:pt idx="3">
                  <c:v>2.1047183510657299</c:v>
                </c:pt>
                <c:pt idx="4">
                  <c:v>2.3589438711716499</c:v>
                </c:pt>
                <c:pt idx="5" formatCode="General">
                  <c:v>0.13367643620000003</c:v>
                </c:pt>
                <c:pt idx="6" formatCode="General">
                  <c:v>-1.3876596888999999</c:v>
                </c:pt>
              </c:numCache>
            </c:numRef>
          </c:val>
          <c:extLst>
            <c:ext xmlns:c16="http://schemas.microsoft.com/office/drawing/2014/chart" uri="{C3380CC4-5D6E-409C-BE32-E72D297353CC}">
              <c16:uniqueId val="{00000000-BF4F-43B8-A095-7242DF774B6C}"/>
            </c:ext>
          </c:extLst>
        </c:ser>
        <c:ser>
          <c:idx val="1"/>
          <c:order val="1"/>
          <c:spPr>
            <a:solidFill>
              <a:sysClr val="windowText" lastClr="000000">
                <a:lumMod val="50000"/>
                <a:lumOff val="50000"/>
              </a:sysClr>
            </a:solidFill>
            <a:ln w="25400">
              <a:noFill/>
            </a:ln>
          </c:spPr>
          <c:cat>
            <c:numRef>
              <c:f>BNP!$A$33:$A$39</c:f>
              <c:numCache>
                <c:formatCode>General</c:formatCode>
                <c:ptCount val="7"/>
                <c:pt idx="0">
                  <c:v>14</c:v>
                </c:pt>
                <c:pt idx="1">
                  <c:v>15</c:v>
                </c:pt>
                <c:pt idx="2">
                  <c:v>16</c:v>
                </c:pt>
                <c:pt idx="3">
                  <c:v>17</c:v>
                </c:pt>
                <c:pt idx="4">
                  <c:v>18</c:v>
                </c:pt>
                <c:pt idx="5">
                  <c:v>19</c:v>
                </c:pt>
                <c:pt idx="6">
                  <c:v>20</c:v>
                </c:pt>
              </c:numCache>
            </c:numRef>
          </c:cat>
          <c:val>
            <c:numRef>
              <c:f>BNP!$J$33:$J$39</c:f>
              <c:numCache>
                <c:formatCode>General</c:formatCode>
                <c:ptCount val="7"/>
                <c:pt idx="0">
                  <c:v>0</c:v>
                </c:pt>
                <c:pt idx="5">
                  <c:v>0.34415590019999986</c:v>
                </c:pt>
                <c:pt idx="6">
                  <c:v>0.75761800309999972</c:v>
                </c:pt>
              </c:numCache>
            </c:numRef>
          </c:val>
          <c:extLst>
            <c:ext xmlns:c16="http://schemas.microsoft.com/office/drawing/2014/chart" uri="{C3380CC4-5D6E-409C-BE32-E72D297353CC}">
              <c16:uniqueId val="{00000001-BF4F-43B8-A095-7242DF774B6C}"/>
            </c:ext>
          </c:extLst>
        </c:ser>
        <c:ser>
          <c:idx val="2"/>
          <c:order val="2"/>
          <c:spPr>
            <a:solidFill>
              <a:sysClr val="window" lastClr="FFFFFF">
                <a:lumMod val="65000"/>
              </a:sysClr>
            </a:solidFill>
            <a:ln w="25400">
              <a:noFill/>
            </a:ln>
          </c:spPr>
          <c:cat>
            <c:numRef>
              <c:f>BNP!$A$33:$A$39</c:f>
              <c:numCache>
                <c:formatCode>General</c:formatCode>
                <c:ptCount val="7"/>
                <c:pt idx="0">
                  <c:v>14</c:v>
                </c:pt>
                <c:pt idx="1">
                  <c:v>15</c:v>
                </c:pt>
                <c:pt idx="2">
                  <c:v>16</c:v>
                </c:pt>
                <c:pt idx="3">
                  <c:v>17</c:v>
                </c:pt>
                <c:pt idx="4">
                  <c:v>18</c:v>
                </c:pt>
                <c:pt idx="5">
                  <c:v>19</c:v>
                </c:pt>
                <c:pt idx="6">
                  <c:v>20</c:v>
                </c:pt>
              </c:numCache>
            </c:numRef>
          </c:cat>
          <c:val>
            <c:numRef>
              <c:f>BNP!$K$33:$K$39</c:f>
              <c:numCache>
                <c:formatCode>General</c:formatCode>
                <c:ptCount val="7"/>
                <c:pt idx="0">
                  <c:v>0</c:v>
                </c:pt>
                <c:pt idx="5">
                  <c:v>0.25769649900000013</c:v>
                </c:pt>
                <c:pt idx="6">
                  <c:v>0.56728798450000029</c:v>
                </c:pt>
              </c:numCache>
            </c:numRef>
          </c:val>
          <c:extLst>
            <c:ext xmlns:c16="http://schemas.microsoft.com/office/drawing/2014/chart" uri="{C3380CC4-5D6E-409C-BE32-E72D297353CC}">
              <c16:uniqueId val="{00000002-BF4F-43B8-A095-7242DF774B6C}"/>
            </c:ext>
          </c:extLst>
        </c:ser>
        <c:ser>
          <c:idx val="3"/>
          <c:order val="3"/>
          <c:tx>
            <c:v>50%</c:v>
          </c:tx>
          <c:spPr>
            <a:solidFill>
              <a:sysClr val="window" lastClr="FFFFFF">
                <a:lumMod val="85000"/>
              </a:sysClr>
            </a:solidFill>
            <a:ln w="25400">
              <a:noFill/>
            </a:ln>
          </c:spPr>
          <c:cat>
            <c:numRef>
              <c:f>BNP!$A$33:$A$39</c:f>
              <c:numCache>
                <c:formatCode>General</c:formatCode>
                <c:ptCount val="7"/>
                <c:pt idx="0">
                  <c:v>14</c:v>
                </c:pt>
                <c:pt idx="1">
                  <c:v>15</c:v>
                </c:pt>
                <c:pt idx="2">
                  <c:v>16</c:v>
                </c:pt>
                <c:pt idx="3">
                  <c:v>17</c:v>
                </c:pt>
                <c:pt idx="4">
                  <c:v>18</c:v>
                </c:pt>
                <c:pt idx="5">
                  <c:v>19</c:v>
                </c:pt>
                <c:pt idx="6">
                  <c:v>20</c:v>
                </c:pt>
              </c:numCache>
            </c:numRef>
          </c:cat>
          <c:val>
            <c:numRef>
              <c:f>BNP!$L$33:$L$39</c:f>
              <c:numCache>
                <c:formatCode>General</c:formatCode>
                <c:ptCount val="7"/>
                <c:pt idx="0">
                  <c:v>0</c:v>
                </c:pt>
                <c:pt idx="5">
                  <c:v>1.3289423291999996</c:v>
                </c:pt>
                <c:pt idx="6">
                  <c:v>2.9255074026000001</c:v>
                </c:pt>
              </c:numCache>
            </c:numRef>
          </c:val>
          <c:extLst>
            <c:ext xmlns:c16="http://schemas.microsoft.com/office/drawing/2014/chart" uri="{C3380CC4-5D6E-409C-BE32-E72D297353CC}">
              <c16:uniqueId val="{00000003-BF4F-43B8-A095-7242DF774B6C}"/>
            </c:ext>
          </c:extLst>
        </c:ser>
        <c:ser>
          <c:idx val="4"/>
          <c:order val="4"/>
          <c:tx>
            <c:v>65%</c:v>
          </c:tx>
          <c:spPr>
            <a:solidFill>
              <a:sysClr val="window" lastClr="FFFFFF">
                <a:lumMod val="65000"/>
              </a:sysClr>
            </a:solidFill>
            <a:ln w="25400">
              <a:noFill/>
            </a:ln>
          </c:spPr>
          <c:cat>
            <c:numRef>
              <c:f>BNP!$A$33:$A$39</c:f>
              <c:numCache>
                <c:formatCode>General</c:formatCode>
                <c:ptCount val="7"/>
                <c:pt idx="0">
                  <c:v>14</c:v>
                </c:pt>
                <c:pt idx="1">
                  <c:v>15</c:v>
                </c:pt>
                <c:pt idx="2">
                  <c:v>16</c:v>
                </c:pt>
                <c:pt idx="3">
                  <c:v>17</c:v>
                </c:pt>
                <c:pt idx="4">
                  <c:v>18</c:v>
                </c:pt>
                <c:pt idx="5">
                  <c:v>19</c:v>
                </c:pt>
                <c:pt idx="6">
                  <c:v>20</c:v>
                </c:pt>
              </c:numCache>
            </c:numRef>
          </c:cat>
          <c:val>
            <c:numRef>
              <c:f>BNP!$M$33:$M$39</c:f>
              <c:numCache>
                <c:formatCode>General</c:formatCode>
                <c:ptCount val="7"/>
                <c:pt idx="5">
                  <c:v>0.25769649900000058</c:v>
                </c:pt>
                <c:pt idx="6">
                  <c:v>0.56728798450000006</c:v>
                </c:pt>
              </c:numCache>
            </c:numRef>
          </c:val>
          <c:extLst>
            <c:ext xmlns:c16="http://schemas.microsoft.com/office/drawing/2014/chart" uri="{C3380CC4-5D6E-409C-BE32-E72D297353CC}">
              <c16:uniqueId val="{00000004-BF4F-43B8-A095-7242DF774B6C}"/>
            </c:ext>
          </c:extLst>
        </c:ser>
        <c:ser>
          <c:idx val="5"/>
          <c:order val="5"/>
          <c:tx>
            <c:v>80%</c:v>
          </c:tx>
          <c:spPr>
            <a:solidFill>
              <a:sysClr val="windowText" lastClr="000000">
                <a:lumMod val="50000"/>
                <a:lumOff val="50000"/>
              </a:sysClr>
            </a:solidFill>
            <a:ln w="25400">
              <a:noFill/>
            </a:ln>
          </c:spPr>
          <c:cat>
            <c:numRef>
              <c:f>BNP!$A$33:$A$39</c:f>
              <c:numCache>
                <c:formatCode>General</c:formatCode>
                <c:ptCount val="7"/>
                <c:pt idx="0">
                  <c:v>14</c:v>
                </c:pt>
                <c:pt idx="1">
                  <c:v>15</c:v>
                </c:pt>
                <c:pt idx="2">
                  <c:v>16</c:v>
                </c:pt>
                <c:pt idx="3">
                  <c:v>17</c:v>
                </c:pt>
                <c:pt idx="4">
                  <c:v>18</c:v>
                </c:pt>
                <c:pt idx="5">
                  <c:v>19</c:v>
                </c:pt>
                <c:pt idx="6">
                  <c:v>20</c:v>
                </c:pt>
              </c:numCache>
            </c:numRef>
          </c:cat>
          <c:val>
            <c:numRef>
              <c:f>BNP!$N$33:$N$39</c:f>
              <c:numCache>
                <c:formatCode>General</c:formatCode>
                <c:ptCount val="7"/>
                <c:pt idx="0">
                  <c:v>0</c:v>
                </c:pt>
                <c:pt idx="5">
                  <c:v>0.34415590019999964</c:v>
                </c:pt>
                <c:pt idx="6">
                  <c:v>0.75761800310000016</c:v>
                </c:pt>
              </c:numCache>
            </c:numRef>
          </c:val>
          <c:extLst>
            <c:ext xmlns:c16="http://schemas.microsoft.com/office/drawing/2014/chart" uri="{C3380CC4-5D6E-409C-BE32-E72D297353CC}">
              <c16:uniqueId val="{00000005-BF4F-43B8-A095-7242DF774B6C}"/>
            </c:ext>
          </c:extLst>
        </c:ser>
        <c:dLbls>
          <c:showLegendKey val="0"/>
          <c:showVal val="0"/>
          <c:showCatName val="0"/>
          <c:showSerName val="0"/>
          <c:showPercent val="0"/>
          <c:showBubbleSize val="0"/>
        </c:dLbls>
        <c:axId val="151105920"/>
        <c:axId val="151107840"/>
      </c:areaChart>
      <c:lineChart>
        <c:grouping val="standard"/>
        <c:varyColors val="0"/>
        <c:ser>
          <c:idx val="6"/>
          <c:order val="6"/>
          <c:tx>
            <c:strRef>
              <c:f>BNP!$O$20</c:f>
              <c:strCache>
                <c:ptCount val="1"/>
                <c:pt idx="0">
                  <c:v>Utfall</c:v>
                </c:pt>
              </c:strCache>
            </c:strRef>
          </c:tx>
          <c:spPr>
            <a:ln w="25400">
              <a:solidFill>
                <a:sysClr val="windowText" lastClr="000000"/>
              </a:solidFill>
            </a:ln>
          </c:spPr>
          <c:marker>
            <c:symbol val="none"/>
          </c:marker>
          <c:cat>
            <c:numRef>
              <c:f>BNP!$A$33:$A$39</c:f>
              <c:numCache>
                <c:formatCode>General</c:formatCode>
                <c:ptCount val="7"/>
                <c:pt idx="0">
                  <c:v>14</c:v>
                </c:pt>
                <c:pt idx="1">
                  <c:v>15</c:v>
                </c:pt>
                <c:pt idx="2">
                  <c:v>16</c:v>
                </c:pt>
                <c:pt idx="3">
                  <c:v>17</c:v>
                </c:pt>
                <c:pt idx="4">
                  <c:v>18</c:v>
                </c:pt>
                <c:pt idx="5">
                  <c:v>19</c:v>
                </c:pt>
                <c:pt idx="6">
                  <c:v>20</c:v>
                </c:pt>
              </c:numCache>
            </c:numRef>
          </c:cat>
          <c:val>
            <c:numRef>
              <c:f>BNP!$O$33:$O$39</c:f>
              <c:numCache>
                <c:formatCode>0.00</c:formatCode>
                <c:ptCount val="7"/>
                <c:pt idx="0">
                  <c:v>2.6018900169918902</c:v>
                </c:pt>
                <c:pt idx="1">
                  <c:v>4.4565678077585096</c:v>
                </c:pt>
                <c:pt idx="2">
                  <c:v>2.68396488119593</c:v>
                </c:pt>
                <c:pt idx="3">
                  <c:v>2.1047183510657299</c:v>
                </c:pt>
                <c:pt idx="4">
                  <c:v>2.3589438711716499</c:v>
                </c:pt>
                <c:pt idx="5" formatCode="General">
                  <c:v>#N/A</c:v>
                </c:pt>
                <c:pt idx="6" formatCode="General">
                  <c:v>#N/A</c:v>
                </c:pt>
              </c:numCache>
            </c:numRef>
          </c:val>
          <c:smooth val="0"/>
          <c:extLst>
            <c:ext xmlns:c16="http://schemas.microsoft.com/office/drawing/2014/chart" uri="{C3380CC4-5D6E-409C-BE32-E72D297353CC}">
              <c16:uniqueId val="{00000006-BF4F-43B8-A095-7242DF774B6C}"/>
            </c:ext>
          </c:extLst>
        </c:ser>
        <c:ser>
          <c:idx val="7"/>
          <c:order val="7"/>
          <c:tx>
            <c:strRef>
              <c:f>BNP!$P$22</c:f>
              <c:strCache>
                <c:ptCount val="1"/>
                <c:pt idx="0">
                  <c:v>REG</c:v>
                </c:pt>
              </c:strCache>
            </c:strRef>
          </c:tx>
          <c:spPr>
            <a:ln w="25400">
              <a:solidFill>
                <a:sysClr val="windowText" lastClr="000000"/>
              </a:solidFill>
              <a:prstDash val="dash"/>
            </a:ln>
          </c:spPr>
          <c:marker>
            <c:symbol val="none"/>
          </c:marker>
          <c:cat>
            <c:numRef>
              <c:f>BNP!$A$33:$A$39</c:f>
              <c:numCache>
                <c:formatCode>General</c:formatCode>
                <c:ptCount val="7"/>
                <c:pt idx="0">
                  <c:v>14</c:v>
                </c:pt>
                <c:pt idx="1">
                  <c:v>15</c:v>
                </c:pt>
                <c:pt idx="2">
                  <c:v>16</c:v>
                </c:pt>
                <c:pt idx="3">
                  <c:v>17</c:v>
                </c:pt>
                <c:pt idx="4">
                  <c:v>18</c:v>
                </c:pt>
                <c:pt idx="5">
                  <c:v>19</c:v>
                </c:pt>
                <c:pt idx="6">
                  <c:v>20</c:v>
                </c:pt>
              </c:numCache>
            </c:numRef>
          </c:cat>
          <c:val>
            <c:numRef>
              <c:f>BNP!$P$33:$P$39</c:f>
              <c:numCache>
                <c:formatCode>General</c:formatCode>
                <c:ptCount val="7"/>
                <c:pt idx="0">
                  <c:v>#N/A</c:v>
                </c:pt>
                <c:pt idx="1">
                  <c:v>#N/A</c:v>
                </c:pt>
                <c:pt idx="2">
                  <c:v>#N/A</c:v>
                </c:pt>
                <c:pt idx="3">
                  <c:v>#N/A</c:v>
                </c:pt>
                <c:pt idx="4" formatCode="0.00">
                  <c:v>2.3589438711716499</c:v>
                </c:pt>
                <c:pt idx="5" formatCode="0.0">
                  <c:v>1.4</c:v>
                </c:pt>
                <c:pt idx="6" formatCode="0.0">
                  <c:v>1.4</c:v>
                </c:pt>
              </c:numCache>
            </c:numRef>
          </c:val>
          <c:smooth val="0"/>
          <c:extLst>
            <c:ext xmlns:c16="http://schemas.microsoft.com/office/drawing/2014/chart" uri="{C3380CC4-5D6E-409C-BE32-E72D297353CC}">
              <c16:uniqueId val="{00000007-BF4F-43B8-A095-7242DF774B6C}"/>
            </c:ext>
          </c:extLst>
        </c:ser>
        <c:ser>
          <c:idx val="8"/>
          <c:order val="8"/>
          <c:tx>
            <c:strRef>
              <c:f>BNP!$Q$22</c:f>
              <c:strCache>
                <c:ptCount val="1"/>
                <c:pt idx="0">
                  <c:v>KI</c:v>
                </c:pt>
              </c:strCache>
            </c:strRef>
          </c:tx>
          <c:spPr>
            <a:ln>
              <a:noFill/>
            </a:ln>
          </c:spPr>
          <c:marker>
            <c:symbol val="x"/>
            <c:size val="5"/>
            <c:spPr>
              <a:noFill/>
              <a:ln w="9525">
                <a:solidFill>
                  <a:sysClr val="windowText" lastClr="000000"/>
                </a:solidFill>
              </a:ln>
            </c:spPr>
          </c:marker>
          <c:cat>
            <c:numRef>
              <c:f>BNP!$A$33:$A$39</c:f>
              <c:numCache>
                <c:formatCode>General</c:formatCode>
                <c:ptCount val="7"/>
                <c:pt idx="0">
                  <c:v>14</c:v>
                </c:pt>
                <c:pt idx="1">
                  <c:v>15</c:v>
                </c:pt>
                <c:pt idx="2">
                  <c:v>16</c:v>
                </c:pt>
                <c:pt idx="3">
                  <c:v>17</c:v>
                </c:pt>
                <c:pt idx="4">
                  <c:v>18</c:v>
                </c:pt>
                <c:pt idx="5">
                  <c:v>19</c:v>
                </c:pt>
                <c:pt idx="6">
                  <c:v>20</c:v>
                </c:pt>
              </c:numCache>
            </c:numRef>
          </c:cat>
          <c:val>
            <c:numRef>
              <c:f>BNP!$Q$33:$Q$39</c:f>
              <c:numCache>
                <c:formatCode>General</c:formatCode>
                <c:ptCount val="7"/>
                <c:pt idx="0">
                  <c:v>#N/A</c:v>
                </c:pt>
                <c:pt idx="1">
                  <c:v>#N/A</c:v>
                </c:pt>
                <c:pt idx="2">
                  <c:v>#N/A</c:v>
                </c:pt>
                <c:pt idx="3">
                  <c:v>#N/A</c:v>
                </c:pt>
                <c:pt idx="4">
                  <c:v>#N/A</c:v>
                </c:pt>
                <c:pt idx="5">
                  <c:v>1.5</c:v>
                </c:pt>
                <c:pt idx="6">
                  <c:v>1.3</c:v>
                </c:pt>
              </c:numCache>
            </c:numRef>
          </c:val>
          <c:smooth val="0"/>
          <c:extLst>
            <c:ext xmlns:c16="http://schemas.microsoft.com/office/drawing/2014/chart" uri="{C3380CC4-5D6E-409C-BE32-E72D297353CC}">
              <c16:uniqueId val="{00000008-BF4F-43B8-A095-7242DF774B6C}"/>
            </c:ext>
          </c:extLst>
        </c:ser>
        <c:ser>
          <c:idx val="9"/>
          <c:order val="9"/>
          <c:tx>
            <c:strRef>
              <c:f>BNP!$R$22</c:f>
              <c:strCache>
                <c:ptCount val="1"/>
                <c:pt idx="0">
                  <c:v>KOM</c:v>
                </c:pt>
              </c:strCache>
            </c:strRef>
          </c:tx>
          <c:spPr>
            <a:ln>
              <a:noFill/>
            </a:ln>
          </c:spPr>
          <c:marker>
            <c:symbol val="circle"/>
            <c:size val="5"/>
            <c:spPr>
              <a:noFill/>
              <a:ln w="9525">
                <a:solidFill>
                  <a:sysClr val="windowText" lastClr="000000"/>
                </a:solidFill>
              </a:ln>
            </c:spPr>
          </c:marker>
          <c:cat>
            <c:numRef>
              <c:f>BNP!$A$33:$A$39</c:f>
              <c:numCache>
                <c:formatCode>General</c:formatCode>
                <c:ptCount val="7"/>
                <c:pt idx="0">
                  <c:v>14</c:v>
                </c:pt>
                <c:pt idx="1">
                  <c:v>15</c:v>
                </c:pt>
                <c:pt idx="2">
                  <c:v>16</c:v>
                </c:pt>
                <c:pt idx="3">
                  <c:v>17</c:v>
                </c:pt>
                <c:pt idx="4">
                  <c:v>18</c:v>
                </c:pt>
                <c:pt idx="5">
                  <c:v>19</c:v>
                </c:pt>
                <c:pt idx="6">
                  <c:v>20</c:v>
                </c:pt>
              </c:numCache>
            </c:numRef>
          </c:cat>
          <c:val>
            <c:numRef>
              <c:f>BNP!$R$33:$R$39</c:f>
              <c:numCache>
                <c:formatCode>General</c:formatCode>
                <c:ptCount val="7"/>
                <c:pt idx="0">
                  <c:v>#N/A</c:v>
                </c:pt>
                <c:pt idx="1">
                  <c:v>#N/A</c:v>
                </c:pt>
                <c:pt idx="2">
                  <c:v>#N/A</c:v>
                </c:pt>
                <c:pt idx="3">
                  <c:v>#N/A</c:v>
                </c:pt>
                <c:pt idx="4">
                  <c:v>#N/A</c:v>
                </c:pt>
                <c:pt idx="5">
                  <c:v>1.7</c:v>
                </c:pt>
                <c:pt idx="6">
                  <c:v>1.5</c:v>
                </c:pt>
              </c:numCache>
            </c:numRef>
          </c:val>
          <c:smooth val="0"/>
          <c:extLst>
            <c:ext xmlns:c16="http://schemas.microsoft.com/office/drawing/2014/chart" uri="{C3380CC4-5D6E-409C-BE32-E72D297353CC}">
              <c16:uniqueId val="{00000009-BF4F-43B8-A095-7242DF774B6C}"/>
            </c:ext>
          </c:extLst>
        </c:ser>
        <c:ser>
          <c:idx val="10"/>
          <c:order val="10"/>
          <c:tx>
            <c:strRef>
              <c:f>BNP!$S$22</c:f>
              <c:strCache>
                <c:ptCount val="1"/>
                <c:pt idx="0">
                  <c:v>RB</c:v>
                </c:pt>
              </c:strCache>
            </c:strRef>
          </c:tx>
          <c:spPr>
            <a:ln>
              <a:noFill/>
            </a:ln>
          </c:spPr>
          <c:marker>
            <c:symbol val="triangle"/>
            <c:size val="5"/>
            <c:spPr>
              <a:noFill/>
              <a:ln w="9525">
                <a:solidFill>
                  <a:sysClr val="windowText" lastClr="000000"/>
                </a:solidFill>
              </a:ln>
            </c:spPr>
          </c:marker>
          <c:cat>
            <c:numRef>
              <c:f>BNP!$A$33:$A$39</c:f>
              <c:numCache>
                <c:formatCode>General</c:formatCode>
                <c:ptCount val="7"/>
                <c:pt idx="0">
                  <c:v>14</c:v>
                </c:pt>
                <c:pt idx="1">
                  <c:v>15</c:v>
                </c:pt>
                <c:pt idx="2">
                  <c:v>16</c:v>
                </c:pt>
                <c:pt idx="3">
                  <c:v>17</c:v>
                </c:pt>
                <c:pt idx="4">
                  <c:v>18</c:v>
                </c:pt>
                <c:pt idx="5">
                  <c:v>19</c:v>
                </c:pt>
                <c:pt idx="6">
                  <c:v>20</c:v>
                </c:pt>
              </c:numCache>
            </c:numRef>
          </c:cat>
          <c:val>
            <c:numRef>
              <c:f>BNP!$S$33:$S$39</c:f>
              <c:numCache>
                <c:formatCode>General</c:formatCode>
                <c:ptCount val="7"/>
                <c:pt idx="0">
                  <c:v>#N/A</c:v>
                </c:pt>
                <c:pt idx="1">
                  <c:v>#N/A</c:v>
                </c:pt>
                <c:pt idx="2">
                  <c:v>#N/A</c:v>
                </c:pt>
                <c:pt idx="3">
                  <c:v>#N/A</c:v>
                </c:pt>
                <c:pt idx="4">
                  <c:v>#N/A</c:v>
                </c:pt>
                <c:pt idx="5">
                  <c:v>1.5</c:v>
                </c:pt>
                <c:pt idx="6">
                  <c:v>1.5</c:v>
                </c:pt>
              </c:numCache>
            </c:numRef>
          </c:val>
          <c:smooth val="0"/>
          <c:extLst>
            <c:ext xmlns:c16="http://schemas.microsoft.com/office/drawing/2014/chart" uri="{C3380CC4-5D6E-409C-BE32-E72D297353CC}">
              <c16:uniqueId val="{0000000A-BF4F-43B8-A095-7242DF774B6C}"/>
            </c:ext>
          </c:extLst>
        </c:ser>
        <c:dLbls>
          <c:showLegendKey val="0"/>
          <c:showVal val="0"/>
          <c:showCatName val="0"/>
          <c:showSerName val="0"/>
          <c:showPercent val="0"/>
          <c:showBubbleSize val="0"/>
        </c:dLbls>
        <c:marker val="1"/>
        <c:smooth val="0"/>
        <c:axId val="151105920"/>
        <c:axId val="151107840"/>
      </c:lineChart>
      <c:catAx>
        <c:axId val="151105920"/>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151107840"/>
        <c:crossesAt val="-2"/>
        <c:auto val="1"/>
        <c:lblAlgn val="ctr"/>
        <c:lblOffset val="100"/>
        <c:noMultiLvlLbl val="1"/>
      </c:catAx>
      <c:valAx>
        <c:axId val="151107840"/>
        <c:scaling>
          <c:orientation val="minMax"/>
          <c:max val="6"/>
          <c:min val="-2"/>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51105920"/>
        <c:crossesAt val="1"/>
        <c:crossBetween val="between"/>
        <c:majorUnit val="1"/>
      </c:valAx>
      <c:spPr>
        <a:noFill/>
        <a:ln w="3175">
          <a:solidFill>
            <a:sysClr val="windowText" lastClr="000000"/>
          </a:solidFill>
          <a:prstDash val="solid"/>
        </a:ln>
      </c:spPr>
    </c:plotArea>
    <c:legend>
      <c:legendPos val="r"/>
      <c:legendEntry>
        <c:idx val="3"/>
        <c:delete val="1"/>
      </c:legendEntry>
      <c:legendEntry>
        <c:idx val="4"/>
        <c:delete val="1"/>
      </c:legendEntry>
      <c:legendEntry>
        <c:idx val="5"/>
        <c:delete val="1"/>
      </c:legendEntry>
      <c:layout>
        <c:manualLayout>
          <c:xMode val="edge"/>
          <c:yMode val="edge"/>
          <c:x val="6.9256987048398097E-2"/>
          <c:y val="0.39260056960343875"/>
          <c:w val="0.41844274028629858"/>
          <c:h val="0.5003342646247082"/>
        </c:manualLayout>
      </c:layout>
      <c:overlay val="0"/>
    </c:legend>
    <c:plotVisOnly val="1"/>
    <c:dispBlanksAs val="gap"/>
    <c:showDLblsOverMax val="0"/>
  </c:chart>
  <c:spPr>
    <a:noFill/>
    <a:ln w="25400">
      <a:noFill/>
    </a:ln>
    <a:extLst/>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8268398268398272"/>
          <c:h val="0.97891460055096424"/>
        </c:manualLayout>
      </c:layout>
      <c:barChart>
        <c:barDir val="col"/>
        <c:grouping val="clustered"/>
        <c:varyColors val="0"/>
        <c:ser>
          <c:idx val="0"/>
          <c:order val="0"/>
          <c:tx>
            <c:strRef>
              <c:f>'Budgetmallar dubbla spalter'!$B$19</c:f>
              <c:strCache>
                <c:ptCount val="1"/>
                <c:pt idx="0">
                  <c:v>Årlig förändring, procent</c:v>
                </c:pt>
              </c:strCache>
            </c:strRef>
          </c:tx>
          <c:spPr>
            <a:solidFill>
              <a:srgbClr val="000000"/>
            </a:solidFill>
            <a:ln w="25400">
              <a:noFill/>
            </a:ln>
          </c:spPr>
          <c:invertIfNegative val="0"/>
          <c:dPt>
            <c:idx val="0"/>
            <c:invertIfNegative val="0"/>
            <c:bubble3D val="0"/>
            <c:extLst>
              <c:ext xmlns:c16="http://schemas.microsoft.com/office/drawing/2014/chart" uri="{C3380CC4-5D6E-409C-BE32-E72D297353CC}">
                <c16:uniqueId val="{00000000-FD17-4B98-B20D-BB7F979C1A66}"/>
              </c:ext>
            </c:extLst>
          </c:dPt>
          <c:dPt>
            <c:idx val="1"/>
            <c:invertIfNegative val="0"/>
            <c:bubble3D val="0"/>
            <c:extLst>
              <c:ext xmlns:c16="http://schemas.microsoft.com/office/drawing/2014/chart" uri="{C3380CC4-5D6E-409C-BE32-E72D297353CC}">
                <c16:uniqueId val="{00000001-FD17-4B98-B20D-BB7F979C1A66}"/>
              </c:ext>
            </c:extLst>
          </c:dPt>
          <c:dPt>
            <c:idx val="2"/>
            <c:invertIfNegative val="0"/>
            <c:bubble3D val="0"/>
            <c:extLst>
              <c:ext xmlns:c16="http://schemas.microsoft.com/office/drawing/2014/chart" uri="{C3380CC4-5D6E-409C-BE32-E72D297353CC}">
                <c16:uniqueId val="{00000002-FD17-4B98-B20D-BB7F979C1A66}"/>
              </c:ext>
            </c:extLst>
          </c:dPt>
          <c:dPt>
            <c:idx val="3"/>
            <c:invertIfNegative val="0"/>
            <c:bubble3D val="0"/>
            <c:extLst>
              <c:ext xmlns:c16="http://schemas.microsoft.com/office/drawing/2014/chart" uri="{C3380CC4-5D6E-409C-BE32-E72D297353CC}">
                <c16:uniqueId val="{00000003-FD17-4B98-B20D-BB7F979C1A66}"/>
              </c:ext>
            </c:extLst>
          </c:dPt>
          <c:dPt>
            <c:idx val="4"/>
            <c:invertIfNegative val="0"/>
            <c:bubble3D val="0"/>
            <c:extLst>
              <c:ext xmlns:c16="http://schemas.microsoft.com/office/drawing/2014/chart" uri="{C3380CC4-5D6E-409C-BE32-E72D297353CC}">
                <c16:uniqueId val="{00000004-FD17-4B98-B20D-BB7F979C1A66}"/>
              </c:ext>
            </c:extLst>
          </c:dPt>
          <c:dPt>
            <c:idx val="5"/>
            <c:invertIfNegative val="0"/>
            <c:bubble3D val="0"/>
            <c:extLst>
              <c:ext xmlns:c16="http://schemas.microsoft.com/office/drawing/2014/chart" uri="{C3380CC4-5D6E-409C-BE32-E72D297353CC}">
                <c16:uniqueId val="{00000005-FD17-4B98-B20D-BB7F979C1A66}"/>
              </c:ext>
            </c:extLst>
          </c:dPt>
          <c:dPt>
            <c:idx val="6"/>
            <c:invertIfNegative val="0"/>
            <c:bubble3D val="0"/>
            <c:extLst>
              <c:ext xmlns:c16="http://schemas.microsoft.com/office/drawing/2014/chart" uri="{C3380CC4-5D6E-409C-BE32-E72D297353CC}">
                <c16:uniqueId val="{00000006-FD17-4B98-B20D-BB7F979C1A66}"/>
              </c:ext>
            </c:extLst>
          </c:dPt>
          <c:dPt>
            <c:idx val="7"/>
            <c:invertIfNegative val="0"/>
            <c:bubble3D val="0"/>
            <c:extLst>
              <c:ext xmlns:c16="http://schemas.microsoft.com/office/drawing/2014/chart" uri="{C3380CC4-5D6E-409C-BE32-E72D297353CC}">
                <c16:uniqueId val="{00000007-FD17-4B98-B20D-BB7F979C1A66}"/>
              </c:ext>
            </c:extLst>
          </c:dPt>
          <c:dPt>
            <c:idx val="8"/>
            <c:invertIfNegative val="0"/>
            <c:bubble3D val="0"/>
            <c:extLst>
              <c:ext xmlns:c16="http://schemas.microsoft.com/office/drawing/2014/chart" uri="{C3380CC4-5D6E-409C-BE32-E72D297353CC}">
                <c16:uniqueId val="{00000008-FD17-4B98-B20D-BB7F979C1A66}"/>
              </c:ext>
            </c:extLst>
          </c:dPt>
          <c:dPt>
            <c:idx val="9"/>
            <c:invertIfNegative val="0"/>
            <c:bubble3D val="0"/>
            <c:extLst>
              <c:ext xmlns:c16="http://schemas.microsoft.com/office/drawing/2014/chart" uri="{C3380CC4-5D6E-409C-BE32-E72D297353CC}">
                <c16:uniqueId val="{00000009-FD17-4B98-B20D-BB7F979C1A66}"/>
              </c:ext>
            </c:extLst>
          </c:dPt>
          <c:dPt>
            <c:idx val="10"/>
            <c:invertIfNegative val="0"/>
            <c:bubble3D val="0"/>
            <c:extLst>
              <c:ext xmlns:c16="http://schemas.microsoft.com/office/drawing/2014/chart" uri="{C3380CC4-5D6E-409C-BE32-E72D297353CC}">
                <c16:uniqueId val="{0000000A-FD17-4B98-B20D-BB7F979C1A66}"/>
              </c:ext>
            </c:extLst>
          </c:dPt>
          <c:cat>
            <c:numRef>
              <c:f>'Budgetmallar dubbla spalter'!$A$21:$A$43</c:f>
              <c:numCache>
                <c:formatCode>yyyy;@</c:formatCode>
                <c:ptCount val="23"/>
                <c:pt idx="0">
                  <c:v>36526</c:v>
                </c:pt>
                <c:pt idx="1">
                  <c:v>36892</c:v>
                </c:pt>
                <c:pt idx="2">
                  <c:v>37257</c:v>
                </c:pt>
                <c:pt idx="3">
                  <c:v>37622</c:v>
                </c:pt>
                <c:pt idx="4">
                  <c:v>37987</c:v>
                </c:pt>
                <c:pt idx="5">
                  <c:v>38353</c:v>
                </c:pt>
                <c:pt idx="6">
                  <c:v>38718</c:v>
                </c:pt>
                <c:pt idx="7">
                  <c:v>39083</c:v>
                </c:pt>
                <c:pt idx="8">
                  <c:v>39448</c:v>
                </c:pt>
                <c:pt idx="9">
                  <c:v>39814</c:v>
                </c:pt>
                <c:pt idx="10">
                  <c:v>40179</c:v>
                </c:pt>
                <c:pt idx="11">
                  <c:v>40544</c:v>
                </c:pt>
                <c:pt idx="12">
                  <c:v>40909</c:v>
                </c:pt>
                <c:pt idx="13">
                  <c:v>41275</c:v>
                </c:pt>
                <c:pt idx="14">
                  <c:v>41640</c:v>
                </c:pt>
                <c:pt idx="15">
                  <c:v>42005</c:v>
                </c:pt>
                <c:pt idx="16">
                  <c:v>42370</c:v>
                </c:pt>
                <c:pt idx="17">
                  <c:v>42736</c:v>
                </c:pt>
                <c:pt idx="18">
                  <c:v>43101</c:v>
                </c:pt>
                <c:pt idx="19">
                  <c:v>43466</c:v>
                </c:pt>
                <c:pt idx="20">
                  <c:v>43831</c:v>
                </c:pt>
                <c:pt idx="21">
                  <c:v>44197</c:v>
                </c:pt>
                <c:pt idx="22">
                  <c:v>44562</c:v>
                </c:pt>
              </c:numCache>
            </c:numRef>
          </c:cat>
          <c:val>
            <c:numRef>
              <c:f>'Budgetmallar dubbla spalter'!$B$21:$B$43</c:f>
              <c:numCache>
                <c:formatCode>0</c:formatCode>
                <c:ptCount val="23"/>
                <c:pt idx="0">
                  <c:v>6.9672444691296676</c:v>
                </c:pt>
                <c:pt idx="1">
                  <c:v>-0.46932907267139967</c:v>
                </c:pt>
                <c:pt idx="2">
                  <c:v>3.2238993319097631E-2</c:v>
                </c:pt>
                <c:pt idx="3">
                  <c:v>4.8789167736459804</c:v>
                </c:pt>
                <c:pt idx="4">
                  <c:v>5.1816819768074174</c:v>
                </c:pt>
                <c:pt idx="5">
                  <c:v>5.8300578427675998</c:v>
                </c:pt>
                <c:pt idx="6">
                  <c:v>5.1191526139748644</c:v>
                </c:pt>
                <c:pt idx="7">
                  <c:v>4.0727706765563143</c:v>
                </c:pt>
                <c:pt idx="8">
                  <c:v>0.54391588269970814</c:v>
                </c:pt>
                <c:pt idx="9">
                  <c:v>-2.74020879304262</c:v>
                </c:pt>
                <c:pt idx="10">
                  <c:v>4.923930716713576</c:v>
                </c:pt>
                <c:pt idx="11">
                  <c:v>2.165237427095712</c:v>
                </c:pt>
                <c:pt idx="12">
                  <c:v>0.92213045831621709</c:v>
                </c:pt>
                <c:pt idx="13">
                  <c:v>3.1172973153557493</c:v>
                </c:pt>
                <c:pt idx="14">
                  <c:v>3.6479456467091609</c:v>
                </c:pt>
                <c:pt idx="15">
                  <c:v>7.9253154186433861</c:v>
                </c:pt>
                <c:pt idx="16">
                  <c:v>7.1511378338368514</c:v>
                </c:pt>
                <c:pt idx="17">
                  <c:v>4.8269296880361301</c:v>
                </c:pt>
                <c:pt idx="18">
                  <c:v>3.7733904105523797</c:v>
                </c:pt>
                <c:pt idx="19">
                  <c:v>2.5844667853187175</c:v>
                </c:pt>
                <c:pt idx="20">
                  <c:v>2.4579051142028741</c:v>
                </c:pt>
                <c:pt idx="21">
                  <c:v>3.0485556076352616</c:v>
                </c:pt>
                <c:pt idx="22">
                  <c:v>4.0271289171847302</c:v>
                </c:pt>
              </c:numCache>
            </c:numRef>
          </c:val>
          <c:extLst>
            <c:ext xmlns:c16="http://schemas.microsoft.com/office/drawing/2014/chart" uri="{C3380CC4-5D6E-409C-BE32-E72D297353CC}">
              <c16:uniqueId val="{0000000B-FD17-4B98-B20D-BB7F979C1A66}"/>
            </c:ext>
          </c:extLst>
        </c:ser>
        <c:dLbls>
          <c:showLegendKey val="0"/>
          <c:showVal val="0"/>
          <c:showCatName val="0"/>
          <c:showSerName val="0"/>
          <c:showPercent val="0"/>
          <c:showBubbleSize val="0"/>
        </c:dLbls>
        <c:gapWidth val="50"/>
        <c:axId val="51768320"/>
        <c:axId val="54019584"/>
      </c:barChart>
      <c:lineChart>
        <c:grouping val="standard"/>
        <c:varyColors val="0"/>
        <c:ser>
          <c:idx val="1"/>
          <c:order val="1"/>
          <c:tx>
            <c:strRef>
              <c:f>'Budgetmallar dubbla spalter'!$C$19</c:f>
              <c:strCache>
                <c:ptCount val="1"/>
                <c:pt idx="0">
                  <c:v>Miljarder kronor</c:v>
                </c:pt>
              </c:strCache>
            </c:strRef>
          </c:tx>
          <c:marker>
            <c:symbol val="none"/>
          </c:marker>
          <c:cat>
            <c:numRef>
              <c:f>'Budgetmallar dubbla spalter'!$A$21:$A$43</c:f>
              <c:numCache>
                <c:formatCode>yyyy;@</c:formatCode>
                <c:ptCount val="23"/>
                <c:pt idx="0">
                  <c:v>36526</c:v>
                </c:pt>
                <c:pt idx="1">
                  <c:v>36892</c:v>
                </c:pt>
                <c:pt idx="2">
                  <c:v>37257</c:v>
                </c:pt>
                <c:pt idx="3">
                  <c:v>37622</c:v>
                </c:pt>
                <c:pt idx="4">
                  <c:v>37987</c:v>
                </c:pt>
                <c:pt idx="5">
                  <c:v>38353</c:v>
                </c:pt>
                <c:pt idx="6">
                  <c:v>38718</c:v>
                </c:pt>
                <c:pt idx="7">
                  <c:v>39083</c:v>
                </c:pt>
                <c:pt idx="8">
                  <c:v>39448</c:v>
                </c:pt>
                <c:pt idx="9">
                  <c:v>39814</c:v>
                </c:pt>
                <c:pt idx="10">
                  <c:v>40179</c:v>
                </c:pt>
                <c:pt idx="11">
                  <c:v>40544</c:v>
                </c:pt>
                <c:pt idx="12">
                  <c:v>40909</c:v>
                </c:pt>
                <c:pt idx="13">
                  <c:v>41275</c:v>
                </c:pt>
                <c:pt idx="14">
                  <c:v>41640</c:v>
                </c:pt>
                <c:pt idx="15">
                  <c:v>42005</c:v>
                </c:pt>
                <c:pt idx="16">
                  <c:v>42370</c:v>
                </c:pt>
                <c:pt idx="17">
                  <c:v>42736</c:v>
                </c:pt>
                <c:pt idx="18">
                  <c:v>43101</c:v>
                </c:pt>
                <c:pt idx="19">
                  <c:v>43466</c:v>
                </c:pt>
                <c:pt idx="20">
                  <c:v>43831</c:v>
                </c:pt>
                <c:pt idx="21">
                  <c:v>44197</c:v>
                </c:pt>
                <c:pt idx="22">
                  <c:v>44562</c:v>
                </c:pt>
              </c:numCache>
            </c:numRef>
          </c:cat>
          <c:val>
            <c:numRef>
              <c:f>'Budgetmallar dubbla spalter'!$C$21:$C$43</c:f>
              <c:numCache>
                <c:formatCode>0</c:formatCode>
                <c:ptCount val="23"/>
                <c:pt idx="0">
                  <c:v>1166.0074086695286</c:v>
                </c:pt>
                <c:pt idx="1">
                  <c:v>1160.5349969111401</c:v>
                </c:pt>
                <c:pt idx="2">
                  <c:v>1160.90914171126</c:v>
                </c:pt>
                <c:pt idx="3">
                  <c:v>1217.5489325530002</c:v>
                </c:pt>
                <c:pt idx="4">
                  <c:v>1280.6384461499101</c:v>
                </c:pt>
                <c:pt idx="5">
                  <c:v>1355.30040831717</c:v>
                </c:pt>
                <c:pt idx="6">
                  <c:v>1424.6803045967504</c:v>
                </c:pt>
                <c:pt idx="7">
                  <c:v>1482.70426627704</c:v>
                </c:pt>
                <c:pt idx="8">
                  <c:v>1490.768930274787</c:v>
                </c:pt>
                <c:pt idx="9">
                  <c:v>1449.9187489634498</c:v>
                </c:pt>
                <c:pt idx="10">
                  <c:v>1521.3117436110504</c:v>
                </c:pt>
                <c:pt idx="11">
                  <c:v>1554.2517548665191</c:v>
                </c:pt>
                <c:pt idx="12">
                  <c:v>1568.5839836970576</c:v>
                </c:pt>
                <c:pt idx="13">
                  <c:v>1617.4814101099464</c:v>
                </c:pt>
                <c:pt idx="14">
                  <c:v>1676.4862527963821</c:v>
                </c:pt>
                <c:pt idx="15">
                  <c:v>1809.3530762806904</c:v>
                </c:pt>
                <c:pt idx="16">
                  <c:v>1938.74240866629</c:v>
                </c:pt>
                <c:pt idx="17">
                  <c:v>2032.3241415647499</c:v>
                </c:pt>
                <c:pt idx="18">
                  <c:v>2109.0116658338952</c:v>
                </c:pt>
                <c:pt idx="19">
                  <c:v>2163.5183718358694</c:v>
                </c:pt>
                <c:pt idx="20">
                  <c:v>2216.695600543942</c:v>
                </c:pt>
                <c:pt idx="21">
                  <c:v>2284.2727985785286</c:v>
                </c:pt>
                <c:pt idx="22">
                  <c:v>2376.2634089974695</c:v>
                </c:pt>
              </c:numCache>
            </c:numRef>
          </c:val>
          <c:smooth val="0"/>
          <c:extLst>
            <c:ext xmlns:c16="http://schemas.microsoft.com/office/drawing/2014/chart" uri="{C3380CC4-5D6E-409C-BE32-E72D297353CC}">
              <c16:uniqueId val="{0000000C-FD17-4B98-B20D-BB7F979C1A66}"/>
            </c:ext>
          </c:extLst>
        </c:ser>
        <c:ser>
          <c:idx val="2"/>
          <c:order val="2"/>
          <c:tx>
            <c:strRef>
              <c:f>'Budgetmallar dubbla spalter'!$D$19</c:f>
              <c:strCache>
                <c:ptCount val="1"/>
              </c:strCache>
            </c:strRef>
          </c:tx>
          <c:spPr>
            <a:ln w="12700">
              <a:solidFill>
                <a:srgbClr val="000000"/>
              </a:solidFill>
              <a:prstDash val="solid"/>
            </a:ln>
          </c:spPr>
          <c:marker>
            <c:symbol val="diamond"/>
            <c:size val="5"/>
            <c:spPr>
              <a:solidFill>
                <a:srgbClr val="000000"/>
              </a:solidFill>
              <a:ln>
                <a:solidFill>
                  <a:srgbClr val="000000"/>
                </a:solidFill>
                <a:prstDash val="solid"/>
              </a:ln>
            </c:spPr>
          </c:marker>
          <c:cat>
            <c:numRef>
              <c:f>'Budgetmallar dubbla spalter'!$A$21:$A$43</c:f>
              <c:numCache>
                <c:formatCode>yyyy;@</c:formatCode>
                <c:ptCount val="23"/>
                <c:pt idx="0">
                  <c:v>36526</c:v>
                </c:pt>
                <c:pt idx="1">
                  <c:v>36892</c:v>
                </c:pt>
                <c:pt idx="2">
                  <c:v>37257</c:v>
                </c:pt>
                <c:pt idx="3">
                  <c:v>37622</c:v>
                </c:pt>
                <c:pt idx="4">
                  <c:v>37987</c:v>
                </c:pt>
                <c:pt idx="5">
                  <c:v>38353</c:v>
                </c:pt>
                <c:pt idx="6">
                  <c:v>38718</c:v>
                </c:pt>
                <c:pt idx="7">
                  <c:v>39083</c:v>
                </c:pt>
                <c:pt idx="8">
                  <c:v>39448</c:v>
                </c:pt>
                <c:pt idx="9">
                  <c:v>39814</c:v>
                </c:pt>
                <c:pt idx="10">
                  <c:v>40179</c:v>
                </c:pt>
                <c:pt idx="11">
                  <c:v>40544</c:v>
                </c:pt>
                <c:pt idx="12">
                  <c:v>40909</c:v>
                </c:pt>
                <c:pt idx="13">
                  <c:v>41275</c:v>
                </c:pt>
                <c:pt idx="14">
                  <c:v>41640</c:v>
                </c:pt>
                <c:pt idx="15">
                  <c:v>42005</c:v>
                </c:pt>
                <c:pt idx="16">
                  <c:v>42370</c:v>
                </c:pt>
                <c:pt idx="17">
                  <c:v>42736</c:v>
                </c:pt>
                <c:pt idx="18">
                  <c:v>43101</c:v>
                </c:pt>
                <c:pt idx="19">
                  <c:v>43466</c:v>
                </c:pt>
                <c:pt idx="20">
                  <c:v>43831</c:v>
                </c:pt>
                <c:pt idx="21">
                  <c:v>44197</c:v>
                </c:pt>
                <c:pt idx="22">
                  <c:v>44562</c:v>
                </c:pt>
              </c:numCache>
            </c:numRef>
          </c:cat>
          <c:val>
            <c:numRef>
              <c:f>'Budgetmallar dubbla spalter'!$D$21:$D$31</c:f>
              <c:numCache>
                <c:formatCode>General</c:formatCode>
                <c:ptCount val="11"/>
              </c:numCache>
            </c:numRef>
          </c:val>
          <c:smooth val="0"/>
          <c:extLst>
            <c:ext xmlns:c16="http://schemas.microsoft.com/office/drawing/2014/chart" uri="{C3380CC4-5D6E-409C-BE32-E72D297353CC}">
              <c16:uniqueId val="{0000000D-FD17-4B98-B20D-BB7F979C1A66}"/>
            </c:ext>
          </c:extLst>
        </c:ser>
        <c:dLbls>
          <c:showLegendKey val="0"/>
          <c:showVal val="0"/>
          <c:showCatName val="0"/>
          <c:showSerName val="0"/>
          <c:showPercent val="0"/>
          <c:showBubbleSize val="0"/>
        </c:dLbls>
        <c:marker val="1"/>
        <c:smooth val="0"/>
        <c:axId val="54027008"/>
        <c:axId val="54021120"/>
      </c:lineChart>
      <c:dateAx>
        <c:axId val="51768320"/>
        <c:scaling>
          <c:orientation val="minMax"/>
        </c:scaling>
        <c:delete val="0"/>
        <c:axPos val="b"/>
        <c:numFmt formatCode="yy" sourceLinked="0"/>
        <c:majorTickMark val="cross"/>
        <c:minorTickMark val="none"/>
        <c:tickLblPos val="low"/>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54019584"/>
        <c:crosses val="autoZero"/>
        <c:auto val="1"/>
        <c:lblOffset val="100"/>
        <c:baseTimeUnit val="years"/>
      </c:dateAx>
      <c:valAx>
        <c:axId val="54019584"/>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51768320"/>
        <c:crossesAt val="1"/>
        <c:crossBetween val="between"/>
      </c:valAx>
      <c:valAx>
        <c:axId val="54021120"/>
        <c:scaling>
          <c:orientation val="minMax"/>
          <c:min val="900"/>
        </c:scaling>
        <c:delete val="0"/>
        <c:axPos val="r"/>
        <c:numFmt formatCode="#,##0" sourceLinked="0"/>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54027008"/>
        <c:crosses val="max"/>
        <c:crossBetween val="between"/>
      </c:valAx>
      <c:dateAx>
        <c:axId val="54027008"/>
        <c:scaling>
          <c:orientation val="minMax"/>
        </c:scaling>
        <c:delete val="1"/>
        <c:axPos val="b"/>
        <c:numFmt formatCode="yyyy;@" sourceLinked="1"/>
        <c:majorTickMark val="out"/>
        <c:minorTickMark val="none"/>
        <c:tickLblPos val="nextTo"/>
        <c:crossAx val="54021120"/>
        <c:crosses val="autoZero"/>
        <c:auto val="1"/>
        <c:lblOffset val="100"/>
        <c:baseTimeUnit val="years"/>
      </c:dateAx>
      <c:spPr>
        <a:noFill/>
        <a:ln w="3175">
          <a:solidFill>
            <a:srgbClr val="000000"/>
          </a:solidFill>
          <a:prstDash val="solid"/>
        </a:ln>
      </c:spPr>
    </c:plotArea>
    <c:legend>
      <c:legendPos val="b"/>
      <c:layout>
        <c:manualLayout>
          <c:xMode val="edge"/>
          <c:yMode val="edge"/>
          <c:x val="0.14718609406952965"/>
          <c:y val="7.9504132231404914E-2"/>
          <c:w val="0.42439706884798911"/>
          <c:h val="0.1173595041322314"/>
        </c:manualLayout>
      </c:layout>
      <c:overlay val="0"/>
      <c:spPr>
        <a:noFill/>
        <a:ln w="25400">
          <a:noFill/>
        </a:ln>
        <a:effectLst/>
      </c:spPr>
      <c:txPr>
        <a:bodyPr/>
        <a:lstStyle/>
        <a:p>
          <a:pPr>
            <a:defRPr sz="700" b="0">
              <a:latin typeface="TradeGothic CondEighteen"/>
              <a:ea typeface="TradeGothic CondEighteen"/>
              <a:cs typeface="TradeGothic CondEighteen"/>
            </a:defRPr>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'Budgetmallar dubbla spalter'!$B$19</c:f>
              <c:strCache>
                <c:ptCount val="1"/>
                <c:pt idx="0">
                  <c:v>Skattekvot</c:v>
                </c:pt>
              </c:strCache>
            </c:strRef>
          </c:tx>
          <c:spPr>
            <a:ln w="19050">
              <a:solidFill>
                <a:srgbClr val="000000"/>
              </a:solidFill>
              <a:prstDash val="solid"/>
            </a:ln>
          </c:spPr>
          <c:marker>
            <c:symbol val="none"/>
          </c:marker>
          <c:dPt>
            <c:idx val="0"/>
            <c:bubble3D val="0"/>
            <c:extLst>
              <c:ext xmlns:c16="http://schemas.microsoft.com/office/drawing/2014/chart" uri="{C3380CC4-5D6E-409C-BE32-E72D297353CC}">
                <c16:uniqueId val="{00000000-28CB-46C9-81F3-AAF993E2921F}"/>
              </c:ext>
            </c:extLst>
          </c:dPt>
          <c:dPt>
            <c:idx val="1"/>
            <c:bubble3D val="0"/>
            <c:extLst>
              <c:ext xmlns:c16="http://schemas.microsoft.com/office/drawing/2014/chart" uri="{C3380CC4-5D6E-409C-BE32-E72D297353CC}">
                <c16:uniqueId val="{00000001-28CB-46C9-81F3-AAF993E2921F}"/>
              </c:ext>
            </c:extLst>
          </c:dPt>
          <c:dPt>
            <c:idx val="2"/>
            <c:bubble3D val="0"/>
            <c:extLst>
              <c:ext xmlns:c16="http://schemas.microsoft.com/office/drawing/2014/chart" uri="{C3380CC4-5D6E-409C-BE32-E72D297353CC}">
                <c16:uniqueId val="{00000002-28CB-46C9-81F3-AAF993E2921F}"/>
              </c:ext>
            </c:extLst>
          </c:dPt>
          <c:dPt>
            <c:idx val="3"/>
            <c:bubble3D val="0"/>
            <c:extLst>
              <c:ext xmlns:c16="http://schemas.microsoft.com/office/drawing/2014/chart" uri="{C3380CC4-5D6E-409C-BE32-E72D297353CC}">
                <c16:uniqueId val="{00000003-28CB-46C9-81F3-AAF993E2921F}"/>
              </c:ext>
            </c:extLst>
          </c:dPt>
          <c:dPt>
            <c:idx val="4"/>
            <c:bubble3D val="0"/>
            <c:extLst>
              <c:ext xmlns:c16="http://schemas.microsoft.com/office/drawing/2014/chart" uri="{C3380CC4-5D6E-409C-BE32-E72D297353CC}">
                <c16:uniqueId val="{00000004-28CB-46C9-81F3-AAF993E2921F}"/>
              </c:ext>
            </c:extLst>
          </c:dPt>
          <c:dPt>
            <c:idx val="5"/>
            <c:bubble3D val="0"/>
            <c:extLst>
              <c:ext xmlns:c16="http://schemas.microsoft.com/office/drawing/2014/chart" uri="{C3380CC4-5D6E-409C-BE32-E72D297353CC}">
                <c16:uniqueId val="{00000005-28CB-46C9-81F3-AAF993E2921F}"/>
              </c:ext>
            </c:extLst>
          </c:dPt>
          <c:dPt>
            <c:idx val="6"/>
            <c:bubble3D val="0"/>
            <c:extLst>
              <c:ext xmlns:c16="http://schemas.microsoft.com/office/drawing/2014/chart" uri="{C3380CC4-5D6E-409C-BE32-E72D297353CC}">
                <c16:uniqueId val="{00000006-28CB-46C9-81F3-AAF993E2921F}"/>
              </c:ext>
            </c:extLst>
          </c:dPt>
          <c:dPt>
            <c:idx val="7"/>
            <c:bubble3D val="0"/>
            <c:extLst>
              <c:ext xmlns:c16="http://schemas.microsoft.com/office/drawing/2014/chart" uri="{C3380CC4-5D6E-409C-BE32-E72D297353CC}">
                <c16:uniqueId val="{00000007-28CB-46C9-81F3-AAF993E2921F}"/>
              </c:ext>
            </c:extLst>
          </c:dPt>
          <c:dPt>
            <c:idx val="8"/>
            <c:bubble3D val="0"/>
            <c:extLst>
              <c:ext xmlns:c16="http://schemas.microsoft.com/office/drawing/2014/chart" uri="{C3380CC4-5D6E-409C-BE32-E72D297353CC}">
                <c16:uniqueId val="{00000008-28CB-46C9-81F3-AAF993E2921F}"/>
              </c:ext>
            </c:extLst>
          </c:dPt>
          <c:dPt>
            <c:idx val="9"/>
            <c:bubble3D val="0"/>
            <c:extLst>
              <c:ext xmlns:c16="http://schemas.microsoft.com/office/drawing/2014/chart" uri="{C3380CC4-5D6E-409C-BE32-E72D297353CC}">
                <c16:uniqueId val="{00000009-28CB-46C9-81F3-AAF993E2921F}"/>
              </c:ext>
            </c:extLst>
          </c:dPt>
          <c:dPt>
            <c:idx val="10"/>
            <c:bubble3D val="0"/>
            <c:extLst>
              <c:ext xmlns:c16="http://schemas.microsoft.com/office/drawing/2014/chart" uri="{C3380CC4-5D6E-409C-BE32-E72D297353CC}">
                <c16:uniqueId val="{0000000A-28CB-46C9-81F3-AAF993E2921F}"/>
              </c:ext>
            </c:extLst>
          </c:dPt>
          <c:cat>
            <c:strRef>
              <c:f>'Budgetmallar dubbla spalter'!$A$20:$A$52</c:f>
              <c:strCache>
                <c:ptCount val="33"/>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pt idx="24">
                  <c:v>14</c:v>
                </c:pt>
                <c:pt idx="25">
                  <c:v>15</c:v>
                </c:pt>
                <c:pt idx="26">
                  <c:v>16</c:v>
                </c:pt>
                <c:pt idx="27">
                  <c:v>17</c:v>
                </c:pt>
                <c:pt idx="28">
                  <c:v>18</c:v>
                </c:pt>
                <c:pt idx="29">
                  <c:v>19</c:v>
                </c:pt>
                <c:pt idx="30">
                  <c:v>20</c:v>
                </c:pt>
                <c:pt idx="31">
                  <c:v>21</c:v>
                </c:pt>
                <c:pt idx="32">
                  <c:v>22</c:v>
                </c:pt>
              </c:strCache>
            </c:strRef>
          </c:cat>
          <c:val>
            <c:numRef>
              <c:f>'Budgetmallar dubbla spalter'!$B$20:$B$52</c:f>
              <c:numCache>
                <c:formatCode>0</c:formatCode>
                <c:ptCount val="33"/>
                <c:pt idx="0">
                  <c:v>50.418620371427799</c:v>
                </c:pt>
                <c:pt idx="1">
                  <c:v>49.357693458371962</c:v>
                </c:pt>
                <c:pt idx="2">
                  <c:v>46.251468123512282</c:v>
                </c:pt>
                <c:pt idx="3">
                  <c:v>46.471458025537316</c:v>
                </c:pt>
                <c:pt idx="4">
                  <c:v>46.660658088218455</c:v>
                </c:pt>
                <c:pt idx="5">
                  <c:v>46.071270990131772</c:v>
                </c:pt>
                <c:pt idx="6">
                  <c:v>48.253857312272991</c:v>
                </c:pt>
                <c:pt idx="7">
                  <c:v>48.562892375683617</c:v>
                </c:pt>
                <c:pt idx="8">
                  <c:v>48.839911015126106</c:v>
                </c:pt>
                <c:pt idx="9">
                  <c:v>49.127745447258356</c:v>
                </c:pt>
                <c:pt idx="10">
                  <c:v>48.917321761048086</c:v>
                </c:pt>
                <c:pt idx="11">
                  <c:v>46.760808987894833</c:v>
                </c:pt>
                <c:pt idx="12">
                  <c:v>45.10235011513393</c:v>
                </c:pt>
                <c:pt idx="13">
                  <c:v>45.415338269803421</c:v>
                </c:pt>
                <c:pt idx="14">
                  <c:v>45.600257512899681</c:v>
                </c:pt>
                <c:pt idx="15">
                  <c:v>46.562988824272516</c:v>
                </c:pt>
                <c:pt idx="16" formatCode="0.0">
                  <c:v>45.915411523787611</c:v>
                </c:pt>
                <c:pt idx="17" formatCode="0.0">
                  <c:v>44.917014113674625</c:v>
                </c:pt>
                <c:pt idx="18" formatCode="0.0">
                  <c:v>43.953691399633399</c:v>
                </c:pt>
                <c:pt idx="19" formatCode="0.0">
                  <c:v>44.043591618370428</c:v>
                </c:pt>
                <c:pt idx="20" formatCode="0.0">
                  <c:v>43.172161833281123</c:v>
                </c:pt>
                <c:pt idx="21" formatCode="0.0">
                  <c:v>42.453830779917091</c:v>
                </c:pt>
                <c:pt idx="22" formatCode="0.0">
                  <c:v>42.5228748850258</c:v>
                </c:pt>
                <c:pt idx="23" formatCode="0.0">
                  <c:v>42.859198307126853</c:v>
                </c:pt>
                <c:pt idx="24" formatCode="0.0">
                  <c:v>42.540697932591968</c:v>
                </c:pt>
                <c:pt idx="25" formatCode="0.0">
                  <c:v>43.063893431532179</c:v>
                </c:pt>
                <c:pt idx="26" formatCode="0.0">
                  <c:v>44.208147902050783</c:v>
                </c:pt>
                <c:pt idx="27" formatCode="0.0">
                  <c:v>44.352305489193427</c:v>
                </c:pt>
                <c:pt idx="28" formatCode="0.0">
                  <c:v>44.030822362061947</c:v>
                </c:pt>
                <c:pt idx="29" formatCode="0.0">
                  <c:v>43.475275873913041</c:v>
                </c:pt>
                <c:pt idx="30" formatCode="0.0">
                  <c:v>43.181453934443681</c:v>
                </c:pt>
                <c:pt idx="31" formatCode="0.0">
                  <c:v>42.861490665145787</c:v>
                </c:pt>
                <c:pt idx="32" formatCode="0.0">
                  <c:v>42.861298854737917</c:v>
                </c:pt>
              </c:numCache>
            </c:numRef>
          </c:val>
          <c:smooth val="0"/>
          <c:extLst>
            <c:ext xmlns:c16="http://schemas.microsoft.com/office/drawing/2014/chart" uri="{C3380CC4-5D6E-409C-BE32-E72D297353CC}">
              <c16:uniqueId val="{0000000B-28CB-46C9-81F3-AAF993E2921F}"/>
            </c:ext>
          </c:extLst>
        </c:ser>
        <c:dLbls>
          <c:showLegendKey val="0"/>
          <c:showVal val="0"/>
          <c:showCatName val="0"/>
          <c:showSerName val="0"/>
          <c:showPercent val="0"/>
          <c:showBubbleSize val="0"/>
        </c:dLbls>
        <c:smooth val="0"/>
        <c:axId val="81955456"/>
        <c:axId val="81969536"/>
      </c:lineChart>
      <c:catAx>
        <c:axId val="81955456"/>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969536"/>
        <c:crosses val="autoZero"/>
        <c:auto val="1"/>
        <c:lblAlgn val="ctr"/>
        <c:lblOffset val="100"/>
        <c:tickLblSkip val="2"/>
        <c:noMultiLvlLbl val="1"/>
      </c:catAx>
      <c:valAx>
        <c:axId val="81969536"/>
        <c:scaling>
          <c:orientation val="minMax"/>
          <c:min val="41"/>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955456"/>
        <c:crossesAt val="1"/>
        <c:crossBetween val="between"/>
      </c:valAx>
      <c:spPr>
        <a:noFill/>
        <a:ln w="3175">
          <a:solidFill>
            <a:srgbClr val="000000"/>
          </a:solidFill>
          <a:prstDash val="solid"/>
        </a:ln>
      </c:spPr>
    </c:plotArea>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8268398268398272"/>
          <c:h val="0.97891460055096424"/>
        </c:manualLayout>
      </c:layout>
      <c:barChart>
        <c:barDir val="col"/>
        <c:grouping val="clustered"/>
        <c:varyColors val="0"/>
        <c:ser>
          <c:idx val="0"/>
          <c:order val="0"/>
          <c:tx>
            <c:strRef>
              <c:f>'Budgetmallar dubbla spalter'!$B$4</c:f>
              <c:strCache>
                <c:ptCount val="1"/>
                <c:pt idx="0">
                  <c:v>Arbetade timmar</c:v>
                </c:pt>
              </c:strCache>
            </c:strRef>
          </c:tx>
          <c:spPr>
            <a:solidFill>
              <a:srgbClr val="000000"/>
            </a:solidFill>
            <a:ln w="25400">
              <a:noFill/>
            </a:ln>
          </c:spPr>
          <c:invertIfNegative val="0"/>
          <c:dPt>
            <c:idx val="0"/>
            <c:invertIfNegative val="0"/>
            <c:bubble3D val="0"/>
            <c:extLst>
              <c:ext xmlns:c16="http://schemas.microsoft.com/office/drawing/2014/chart" uri="{C3380CC4-5D6E-409C-BE32-E72D297353CC}">
                <c16:uniqueId val="{00000000-EF34-45BC-8095-926C17EB3976}"/>
              </c:ext>
            </c:extLst>
          </c:dPt>
          <c:dPt>
            <c:idx val="1"/>
            <c:invertIfNegative val="0"/>
            <c:bubble3D val="0"/>
            <c:extLst>
              <c:ext xmlns:c16="http://schemas.microsoft.com/office/drawing/2014/chart" uri="{C3380CC4-5D6E-409C-BE32-E72D297353CC}">
                <c16:uniqueId val="{00000001-EF34-45BC-8095-926C17EB3976}"/>
              </c:ext>
            </c:extLst>
          </c:dPt>
          <c:dPt>
            <c:idx val="2"/>
            <c:invertIfNegative val="0"/>
            <c:bubble3D val="0"/>
            <c:extLst>
              <c:ext xmlns:c16="http://schemas.microsoft.com/office/drawing/2014/chart" uri="{C3380CC4-5D6E-409C-BE32-E72D297353CC}">
                <c16:uniqueId val="{00000002-EF34-45BC-8095-926C17EB3976}"/>
              </c:ext>
            </c:extLst>
          </c:dPt>
          <c:dPt>
            <c:idx val="3"/>
            <c:invertIfNegative val="0"/>
            <c:bubble3D val="0"/>
            <c:extLst>
              <c:ext xmlns:c16="http://schemas.microsoft.com/office/drawing/2014/chart" uri="{C3380CC4-5D6E-409C-BE32-E72D297353CC}">
                <c16:uniqueId val="{00000003-EF34-45BC-8095-926C17EB3976}"/>
              </c:ext>
            </c:extLst>
          </c:dPt>
          <c:dPt>
            <c:idx val="4"/>
            <c:invertIfNegative val="0"/>
            <c:bubble3D val="0"/>
            <c:extLst>
              <c:ext xmlns:c16="http://schemas.microsoft.com/office/drawing/2014/chart" uri="{C3380CC4-5D6E-409C-BE32-E72D297353CC}">
                <c16:uniqueId val="{00000004-EF34-45BC-8095-926C17EB3976}"/>
              </c:ext>
            </c:extLst>
          </c:dPt>
          <c:dPt>
            <c:idx val="5"/>
            <c:invertIfNegative val="0"/>
            <c:bubble3D val="0"/>
            <c:extLst>
              <c:ext xmlns:c16="http://schemas.microsoft.com/office/drawing/2014/chart" uri="{C3380CC4-5D6E-409C-BE32-E72D297353CC}">
                <c16:uniqueId val="{00000005-EF34-45BC-8095-926C17EB3976}"/>
              </c:ext>
            </c:extLst>
          </c:dPt>
          <c:dPt>
            <c:idx val="6"/>
            <c:invertIfNegative val="0"/>
            <c:bubble3D val="0"/>
            <c:extLst>
              <c:ext xmlns:c16="http://schemas.microsoft.com/office/drawing/2014/chart" uri="{C3380CC4-5D6E-409C-BE32-E72D297353CC}">
                <c16:uniqueId val="{00000006-EF34-45BC-8095-926C17EB3976}"/>
              </c:ext>
            </c:extLst>
          </c:dPt>
          <c:dPt>
            <c:idx val="7"/>
            <c:invertIfNegative val="0"/>
            <c:bubble3D val="0"/>
            <c:extLst>
              <c:ext xmlns:c16="http://schemas.microsoft.com/office/drawing/2014/chart" uri="{C3380CC4-5D6E-409C-BE32-E72D297353CC}">
                <c16:uniqueId val="{00000007-EF34-45BC-8095-926C17EB3976}"/>
              </c:ext>
            </c:extLst>
          </c:dPt>
          <c:dPt>
            <c:idx val="8"/>
            <c:invertIfNegative val="0"/>
            <c:bubble3D val="0"/>
            <c:extLst>
              <c:ext xmlns:c16="http://schemas.microsoft.com/office/drawing/2014/chart" uri="{C3380CC4-5D6E-409C-BE32-E72D297353CC}">
                <c16:uniqueId val="{00000008-EF34-45BC-8095-926C17EB3976}"/>
              </c:ext>
            </c:extLst>
          </c:dPt>
          <c:dPt>
            <c:idx val="9"/>
            <c:invertIfNegative val="0"/>
            <c:bubble3D val="0"/>
            <c:extLst>
              <c:ext xmlns:c16="http://schemas.microsoft.com/office/drawing/2014/chart" uri="{C3380CC4-5D6E-409C-BE32-E72D297353CC}">
                <c16:uniqueId val="{00000009-EF34-45BC-8095-926C17EB3976}"/>
              </c:ext>
            </c:extLst>
          </c:dPt>
          <c:dPt>
            <c:idx val="10"/>
            <c:invertIfNegative val="0"/>
            <c:bubble3D val="0"/>
            <c:extLst>
              <c:ext xmlns:c16="http://schemas.microsoft.com/office/drawing/2014/chart" uri="{C3380CC4-5D6E-409C-BE32-E72D297353CC}">
                <c16:uniqueId val="{0000000A-EF34-45BC-8095-926C17EB3976}"/>
              </c:ext>
            </c:extLst>
          </c:dPt>
          <c:cat>
            <c:strRef>
              <c:f>'Budgetmallar dubbla spalter'!$A$5:$A$27</c:f>
              <c:strCache>
                <c:ptCount val="23"/>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strCache>
            </c:strRef>
          </c:cat>
          <c:val>
            <c:numRef>
              <c:f>'Budgetmallar dubbla spalter'!$B$5:$B$27</c:f>
              <c:numCache>
                <c:formatCode>General</c:formatCode>
                <c:ptCount val="23"/>
                <c:pt idx="0">
                  <c:v>1.7562043290465255</c:v>
                </c:pt>
                <c:pt idx="1">
                  <c:v>1.3997590799952115</c:v>
                </c:pt>
                <c:pt idx="2">
                  <c:v>-1.2067341069771762</c:v>
                </c:pt>
                <c:pt idx="3">
                  <c:v>-0.92335493071264119</c:v>
                </c:pt>
                <c:pt idx="4">
                  <c:v>-0.58842227289969029</c:v>
                </c:pt>
                <c:pt idx="5">
                  <c:v>-8.7133104200533083E-3</c:v>
                </c:pt>
                <c:pt idx="6">
                  <c:v>2.114217790045438</c:v>
                </c:pt>
                <c:pt idx="7">
                  <c:v>3.4721477304325568</c:v>
                </c:pt>
                <c:pt idx="8">
                  <c:v>1.216289880964234</c:v>
                </c:pt>
                <c:pt idx="9">
                  <c:v>-2.740848782416057</c:v>
                </c:pt>
                <c:pt idx="10">
                  <c:v>1.9964594794034354</c:v>
                </c:pt>
                <c:pt idx="11">
                  <c:v>2.3727270398789035</c:v>
                </c:pt>
                <c:pt idx="12">
                  <c:v>0.96214193747826537</c:v>
                </c:pt>
                <c:pt idx="13">
                  <c:v>0.62701776100464679</c:v>
                </c:pt>
                <c:pt idx="14">
                  <c:v>1.8510389692403526</c:v>
                </c:pt>
                <c:pt idx="15">
                  <c:v>1.1371966981963826</c:v>
                </c:pt>
                <c:pt idx="16">
                  <c:v>2.5232206344023691</c:v>
                </c:pt>
                <c:pt idx="17">
                  <c:v>2.2588826084777653</c:v>
                </c:pt>
                <c:pt idx="18">
                  <c:v>2.6592468161478253</c:v>
                </c:pt>
                <c:pt idx="19">
                  <c:v>1.1483731896185936</c:v>
                </c:pt>
                <c:pt idx="20">
                  <c:v>0.29846071881548641</c:v>
                </c:pt>
                <c:pt idx="21" formatCode="0.000">
                  <c:v>0.32542502576780552</c:v>
                </c:pt>
                <c:pt idx="22" formatCode="0.000">
                  <c:v>0.48592133183707842</c:v>
                </c:pt>
              </c:numCache>
            </c:numRef>
          </c:val>
          <c:extLst>
            <c:ext xmlns:c16="http://schemas.microsoft.com/office/drawing/2014/chart" uri="{C3380CC4-5D6E-409C-BE32-E72D297353CC}">
              <c16:uniqueId val="{0000000B-EF34-45BC-8095-926C17EB3976}"/>
            </c:ext>
          </c:extLst>
        </c:ser>
        <c:ser>
          <c:idx val="1"/>
          <c:order val="1"/>
          <c:tx>
            <c:strRef>
              <c:f>'Budgetmallar dubbla spalter'!$C$4</c:f>
              <c:strCache>
                <c:ptCount val="1"/>
                <c:pt idx="0">
                  <c:v>Timlön</c:v>
                </c:pt>
              </c:strCache>
            </c:strRef>
          </c:tx>
          <c:spPr>
            <a:solidFill>
              <a:srgbClr val="808080"/>
            </a:solidFill>
            <a:ln w="25400">
              <a:noFill/>
            </a:ln>
          </c:spPr>
          <c:invertIfNegative val="0"/>
          <c:cat>
            <c:strRef>
              <c:f>'Budgetmallar dubbla spalter'!$A$5:$A$27</c:f>
              <c:strCache>
                <c:ptCount val="23"/>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strCache>
            </c:strRef>
          </c:cat>
          <c:val>
            <c:numRef>
              <c:f>'Budgetmallar dubbla spalter'!$C$5:$C$27</c:f>
              <c:numCache>
                <c:formatCode>0.00</c:formatCode>
                <c:ptCount val="23"/>
                <c:pt idx="0">
                  <c:v>4.9262075954963347</c:v>
                </c:pt>
                <c:pt idx="1">
                  <c:v>4.2256594498420785</c:v>
                </c:pt>
                <c:pt idx="2">
                  <c:v>4.5168277592113171</c:v>
                </c:pt>
                <c:pt idx="3">
                  <c:v>3.4813061397954259</c:v>
                </c:pt>
                <c:pt idx="4">
                  <c:v>3.1978227704508422</c:v>
                </c:pt>
                <c:pt idx="5">
                  <c:v>3.6493029943416744</c:v>
                </c:pt>
                <c:pt idx="6">
                  <c:v>3.3081472460986916</c:v>
                </c:pt>
                <c:pt idx="7">
                  <c:v>3.2312095009938924</c:v>
                </c:pt>
                <c:pt idx="8">
                  <c:v>4.2880309601613931</c:v>
                </c:pt>
                <c:pt idx="9">
                  <c:v>2.9020607728648118</c:v>
                </c:pt>
                <c:pt idx="10">
                  <c:v>1.1093515887672156</c:v>
                </c:pt>
                <c:pt idx="11">
                  <c:v>3.1060366095370995</c:v>
                </c:pt>
                <c:pt idx="12">
                  <c:v>2.7489209582831631</c:v>
                </c:pt>
                <c:pt idx="13">
                  <c:v>2.1056049729733406</c:v>
                </c:pt>
                <c:pt idx="14">
                  <c:v>1.9034803219974528</c:v>
                </c:pt>
                <c:pt idx="15">
                  <c:v>3.167443625026789</c:v>
                </c:pt>
                <c:pt idx="16">
                  <c:v>2.2137393079625811</c:v>
                </c:pt>
                <c:pt idx="17">
                  <c:v>2.4776843274984639</c:v>
                </c:pt>
                <c:pt idx="18">
                  <c:v>2.174120597077378</c:v>
                </c:pt>
                <c:pt idx="19">
                  <c:v>2.8528429341821537</c:v>
                </c:pt>
                <c:pt idx="20">
                  <c:v>2.8421970930222695</c:v>
                </c:pt>
                <c:pt idx="21">
                  <c:v>2.9998771269504232</c:v>
                </c:pt>
                <c:pt idx="22">
                  <c:v>3.0999962040821893</c:v>
                </c:pt>
              </c:numCache>
            </c:numRef>
          </c:val>
          <c:extLst>
            <c:ext xmlns:c16="http://schemas.microsoft.com/office/drawing/2014/chart" uri="{C3380CC4-5D6E-409C-BE32-E72D297353CC}">
              <c16:uniqueId val="{0000000C-EF34-45BC-8095-926C17EB3976}"/>
            </c:ext>
          </c:extLst>
        </c:ser>
        <c:dLbls>
          <c:showLegendKey val="0"/>
          <c:showVal val="0"/>
          <c:showCatName val="0"/>
          <c:showSerName val="0"/>
          <c:showPercent val="0"/>
          <c:showBubbleSize val="0"/>
        </c:dLbls>
        <c:gapWidth val="50"/>
        <c:axId val="81782656"/>
        <c:axId val="81924096"/>
      </c:barChart>
      <c:lineChart>
        <c:grouping val="standard"/>
        <c:varyColors val="0"/>
        <c:ser>
          <c:idx val="2"/>
          <c:order val="2"/>
          <c:tx>
            <c:strRef>
              <c:f>'Budgetmallar dubbla spalter'!$D$4</c:f>
              <c:strCache>
                <c:ptCount val="1"/>
                <c:pt idx="0">
                  <c:v>Lönesumma</c:v>
                </c:pt>
              </c:strCache>
            </c:strRef>
          </c:tx>
          <c:spPr>
            <a:ln w="12700">
              <a:solidFill>
                <a:srgbClr val="000000"/>
              </a:solidFill>
              <a:prstDash val="solid"/>
            </a:ln>
          </c:spPr>
          <c:marker>
            <c:symbol val="diamond"/>
            <c:size val="5"/>
            <c:spPr>
              <a:noFill/>
              <a:ln>
                <a:noFill/>
                <a:prstDash val="solid"/>
              </a:ln>
            </c:spPr>
          </c:marker>
          <c:cat>
            <c:strRef>
              <c:f>'Budgetmallar dubbla spalter'!$A$5:$A$26</c:f>
              <c:strCache>
                <c:ptCount val="22"/>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strCache>
            </c:strRef>
          </c:cat>
          <c:val>
            <c:numRef>
              <c:f>'Budgetmallar dubbla spalter'!$D$5:$D$27</c:f>
              <c:numCache>
                <c:formatCode>0.00</c:formatCode>
                <c:ptCount val="23"/>
                <c:pt idx="0">
                  <c:v>6.8112790758032782</c:v>
                </c:pt>
                <c:pt idx="1">
                  <c:v>5.8097353781954464</c:v>
                </c:pt>
                <c:pt idx="2">
                  <c:v>3.3364327349889145</c:v>
                </c:pt>
                <c:pt idx="3">
                  <c:v>2.4718306520433719</c:v>
                </c:pt>
                <c:pt idx="4">
                  <c:v>2.6396806088634595</c:v>
                </c:pt>
                <c:pt idx="5">
                  <c:v>3.7411490712394135</c:v>
                </c:pt>
                <c:pt idx="6">
                  <c:v>5.6065096524117841</c:v>
                </c:pt>
                <c:pt idx="7">
                  <c:v>7.1603494843708315</c:v>
                </c:pt>
                <c:pt idx="8">
                  <c:v>5.8330560372685802</c:v>
                </c:pt>
                <c:pt idx="9">
                  <c:v>0.31857219193540676</c:v>
                </c:pt>
                <c:pt idx="10">
                  <c:v>2.995541344648478</c:v>
                </c:pt>
                <c:pt idx="11">
                  <c:v>5.3795500729299173</c:v>
                </c:pt>
                <c:pt idx="12">
                  <c:v>3.7135709367156045</c:v>
                </c:pt>
                <c:pt idx="13">
                  <c:v>2.6901036472646522</c:v>
                </c:pt>
                <c:pt idx="14">
                  <c:v>3.8087752126541252</c:v>
                </c:pt>
                <c:pt idx="15">
                  <c:v>4.0566019374196793</c:v>
                </c:pt>
                <c:pt idx="16">
                  <c:v>4.4084284048974576</c:v>
                </c:pt>
                <c:pt idx="17">
                  <c:v>4.6698154369106515</c:v>
                </c:pt>
                <c:pt idx="18">
                  <c:v>4.9398802352891735</c:v>
                </c:pt>
                <c:pt idx="19">
                  <c:v>4.033977407198841</c:v>
                </c:pt>
                <c:pt idx="20">
                  <c:v>3.1491406537117461</c:v>
                </c:pt>
                <c:pt idx="21">
                  <c:v>3.3350645036316129</c:v>
                </c:pt>
                <c:pt idx="22">
                  <c:v>3.6009810787610341</c:v>
                </c:pt>
              </c:numCache>
            </c:numRef>
          </c:val>
          <c:smooth val="0"/>
          <c:extLst>
            <c:ext xmlns:c16="http://schemas.microsoft.com/office/drawing/2014/chart" uri="{C3380CC4-5D6E-409C-BE32-E72D297353CC}">
              <c16:uniqueId val="{0000000D-EF34-45BC-8095-926C17EB3976}"/>
            </c:ext>
          </c:extLst>
        </c:ser>
        <c:dLbls>
          <c:showLegendKey val="0"/>
          <c:showVal val="0"/>
          <c:showCatName val="0"/>
          <c:showSerName val="0"/>
          <c:showPercent val="0"/>
          <c:showBubbleSize val="0"/>
        </c:dLbls>
        <c:marker val="1"/>
        <c:smooth val="0"/>
        <c:axId val="81782656"/>
        <c:axId val="81924096"/>
      </c:lineChart>
      <c:catAx>
        <c:axId val="81782656"/>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924096"/>
        <c:crosses val="autoZero"/>
        <c:auto val="1"/>
        <c:lblAlgn val="ctr"/>
        <c:lblOffset val="100"/>
        <c:noMultiLvlLbl val="1"/>
      </c:catAx>
      <c:valAx>
        <c:axId val="81924096"/>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782656"/>
        <c:crosses val="autoZero"/>
        <c:crossBetween val="between"/>
      </c:valAx>
      <c:spPr>
        <a:noFill/>
        <a:ln w="3175">
          <a:solidFill>
            <a:srgbClr val="000000"/>
          </a:solidFill>
          <a:prstDash val="solid"/>
        </a:ln>
      </c:spPr>
    </c:plotArea>
    <c:legend>
      <c:legendPos val="t"/>
      <c:overlay val="0"/>
      <c:spPr>
        <a:noFill/>
        <a:ln w="25400">
          <a:noFill/>
        </a:ln>
        <a:effectLst/>
      </c:spPr>
      <c:txPr>
        <a:bodyPr/>
        <a:lstStyle/>
        <a:p>
          <a:pPr>
            <a:defRPr sz="700" b="0">
              <a:latin typeface="TradeGothic CondEighteen"/>
              <a:ea typeface="TradeGothic CondEighteen"/>
              <a:cs typeface="TradeGothic CondEighteen"/>
            </a:defRPr>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3"/>
          <c:order val="0"/>
          <c:tx>
            <c:strRef>
              <c:f>'Budgetmallar dubbla spalter'!$B$19</c:f>
              <c:strCache>
                <c:ptCount val="1"/>
                <c:pt idx="0">
                  <c:v>Transfereringar, totalt</c:v>
                </c:pt>
              </c:strCache>
            </c:strRef>
          </c:tx>
          <c:marker>
            <c:symbol val="none"/>
          </c:marker>
          <c:val>
            <c:numRef>
              <c:f>'Budgetmallar dubbla spalter'!$B$40:$B$52</c:f>
              <c:numCache>
                <c:formatCode>General</c:formatCode>
                <c:ptCount val="13"/>
                <c:pt idx="0">
                  <c:v>-5.4801582105323821E-2</c:v>
                </c:pt>
                <c:pt idx="1">
                  <c:v>8.5870418725431108E-2</c:v>
                </c:pt>
                <c:pt idx="2">
                  <c:v>5.1468627405804712</c:v>
                </c:pt>
                <c:pt idx="3">
                  <c:v>5.1600937044228079</c:v>
                </c:pt>
                <c:pt idx="4">
                  <c:v>1.3180260876864969</c:v>
                </c:pt>
                <c:pt idx="5">
                  <c:v>3.7059933030395786</c:v>
                </c:pt>
                <c:pt idx="6">
                  <c:v>4.7303825041941749</c:v>
                </c:pt>
                <c:pt idx="7">
                  <c:v>2.6043193491651184</c:v>
                </c:pt>
                <c:pt idx="8">
                  <c:v>2.557874167368368</c:v>
                </c:pt>
                <c:pt idx="9">
                  <c:v>3.5779342591260699</c:v>
                </c:pt>
                <c:pt idx="10">
                  <c:v>2.8016769070657865</c:v>
                </c:pt>
                <c:pt idx="11">
                  <c:v>2.6822518347424218</c:v>
                </c:pt>
                <c:pt idx="12">
                  <c:v>2.7265306107420173</c:v>
                </c:pt>
              </c:numCache>
            </c:numRef>
          </c:val>
          <c:smooth val="0"/>
          <c:extLst>
            <c:ext xmlns:c16="http://schemas.microsoft.com/office/drawing/2014/chart" uri="{C3380CC4-5D6E-409C-BE32-E72D297353CC}">
              <c16:uniqueId val="{00000000-5DD5-4DFB-BF40-F3BE69DA36B2}"/>
            </c:ext>
          </c:extLst>
        </c:ser>
        <c:ser>
          <c:idx val="0"/>
          <c:order val="1"/>
          <c:tx>
            <c:strRef>
              <c:f>'Budgetmallar dubbla spalter'!$C$19</c:f>
              <c:strCache>
                <c:ptCount val="1"/>
                <c:pt idx="0">
                  <c:v>Pensioner</c:v>
                </c:pt>
              </c:strCache>
            </c:strRef>
          </c:tx>
          <c:spPr>
            <a:ln w="19050">
              <a:solidFill>
                <a:srgbClr val="000000"/>
              </a:solidFill>
              <a:prstDash val="dash"/>
            </a:ln>
          </c:spPr>
          <c:marker>
            <c:symbol val="none"/>
          </c:marker>
          <c:dPt>
            <c:idx val="0"/>
            <c:bubble3D val="0"/>
            <c:extLst>
              <c:ext xmlns:c16="http://schemas.microsoft.com/office/drawing/2014/chart" uri="{C3380CC4-5D6E-409C-BE32-E72D297353CC}">
                <c16:uniqueId val="{00000001-5DD5-4DFB-BF40-F3BE69DA36B2}"/>
              </c:ext>
            </c:extLst>
          </c:dPt>
          <c:dPt>
            <c:idx val="1"/>
            <c:bubble3D val="0"/>
            <c:extLst>
              <c:ext xmlns:c16="http://schemas.microsoft.com/office/drawing/2014/chart" uri="{C3380CC4-5D6E-409C-BE32-E72D297353CC}">
                <c16:uniqueId val="{00000002-5DD5-4DFB-BF40-F3BE69DA36B2}"/>
              </c:ext>
            </c:extLst>
          </c:dPt>
          <c:dPt>
            <c:idx val="2"/>
            <c:bubble3D val="0"/>
            <c:extLst>
              <c:ext xmlns:c16="http://schemas.microsoft.com/office/drawing/2014/chart" uri="{C3380CC4-5D6E-409C-BE32-E72D297353CC}">
                <c16:uniqueId val="{00000003-5DD5-4DFB-BF40-F3BE69DA36B2}"/>
              </c:ext>
            </c:extLst>
          </c:dPt>
          <c:dPt>
            <c:idx val="3"/>
            <c:bubble3D val="0"/>
            <c:extLst>
              <c:ext xmlns:c16="http://schemas.microsoft.com/office/drawing/2014/chart" uri="{C3380CC4-5D6E-409C-BE32-E72D297353CC}">
                <c16:uniqueId val="{00000004-5DD5-4DFB-BF40-F3BE69DA36B2}"/>
              </c:ext>
            </c:extLst>
          </c:dPt>
          <c:dPt>
            <c:idx val="4"/>
            <c:bubble3D val="0"/>
            <c:extLst>
              <c:ext xmlns:c16="http://schemas.microsoft.com/office/drawing/2014/chart" uri="{C3380CC4-5D6E-409C-BE32-E72D297353CC}">
                <c16:uniqueId val="{00000005-5DD5-4DFB-BF40-F3BE69DA36B2}"/>
              </c:ext>
            </c:extLst>
          </c:dPt>
          <c:dPt>
            <c:idx val="5"/>
            <c:bubble3D val="0"/>
            <c:extLst>
              <c:ext xmlns:c16="http://schemas.microsoft.com/office/drawing/2014/chart" uri="{C3380CC4-5D6E-409C-BE32-E72D297353CC}">
                <c16:uniqueId val="{00000006-5DD5-4DFB-BF40-F3BE69DA36B2}"/>
              </c:ext>
            </c:extLst>
          </c:dPt>
          <c:dPt>
            <c:idx val="6"/>
            <c:bubble3D val="0"/>
            <c:extLst>
              <c:ext xmlns:c16="http://schemas.microsoft.com/office/drawing/2014/chart" uri="{C3380CC4-5D6E-409C-BE32-E72D297353CC}">
                <c16:uniqueId val="{00000007-5DD5-4DFB-BF40-F3BE69DA36B2}"/>
              </c:ext>
            </c:extLst>
          </c:dPt>
          <c:dPt>
            <c:idx val="7"/>
            <c:bubble3D val="0"/>
            <c:extLst>
              <c:ext xmlns:c16="http://schemas.microsoft.com/office/drawing/2014/chart" uri="{C3380CC4-5D6E-409C-BE32-E72D297353CC}">
                <c16:uniqueId val="{00000008-5DD5-4DFB-BF40-F3BE69DA36B2}"/>
              </c:ext>
            </c:extLst>
          </c:dPt>
          <c:dPt>
            <c:idx val="8"/>
            <c:bubble3D val="0"/>
            <c:extLst>
              <c:ext xmlns:c16="http://schemas.microsoft.com/office/drawing/2014/chart" uri="{C3380CC4-5D6E-409C-BE32-E72D297353CC}">
                <c16:uniqueId val="{00000009-5DD5-4DFB-BF40-F3BE69DA36B2}"/>
              </c:ext>
            </c:extLst>
          </c:dPt>
          <c:dPt>
            <c:idx val="9"/>
            <c:bubble3D val="0"/>
            <c:extLst>
              <c:ext xmlns:c16="http://schemas.microsoft.com/office/drawing/2014/chart" uri="{C3380CC4-5D6E-409C-BE32-E72D297353CC}">
                <c16:uniqueId val="{0000000A-5DD5-4DFB-BF40-F3BE69DA36B2}"/>
              </c:ext>
            </c:extLst>
          </c:dPt>
          <c:dPt>
            <c:idx val="10"/>
            <c:bubble3D val="0"/>
            <c:extLst>
              <c:ext xmlns:c16="http://schemas.microsoft.com/office/drawing/2014/chart" uri="{C3380CC4-5D6E-409C-BE32-E72D297353CC}">
                <c16:uniqueId val="{0000000B-5DD5-4DFB-BF40-F3BE69DA36B2}"/>
              </c:ext>
            </c:extLst>
          </c:dPt>
          <c:cat>
            <c:strRef>
              <c:f>'Budgetmallar dubbla spalter'!$A$40:$A$52</c:f>
              <c:strCache>
                <c:ptCount val="13"/>
                <c:pt idx="0">
                  <c:v>10</c:v>
                </c:pt>
                <c:pt idx="1">
                  <c:v>11</c:v>
                </c:pt>
                <c:pt idx="2">
                  <c:v>12</c:v>
                </c:pt>
                <c:pt idx="3">
                  <c:v>13</c:v>
                </c:pt>
                <c:pt idx="4">
                  <c:v>14</c:v>
                </c:pt>
                <c:pt idx="5">
                  <c:v>15</c:v>
                </c:pt>
                <c:pt idx="6">
                  <c:v>16</c:v>
                </c:pt>
                <c:pt idx="7">
                  <c:v>17</c:v>
                </c:pt>
                <c:pt idx="8">
                  <c:v>18</c:v>
                </c:pt>
                <c:pt idx="9">
                  <c:v>19</c:v>
                </c:pt>
                <c:pt idx="10">
                  <c:v>20</c:v>
                </c:pt>
                <c:pt idx="11">
                  <c:v>21</c:v>
                </c:pt>
                <c:pt idx="12">
                  <c:v>22</c:v>
                </c:pt>
              </c:strCache>
            </c:strRef>
          </c:cat>
          <c:val>
            <c:numRef>
              <c:f>'Budgetmallar dubbla spalter'!$C$40:$C$52</c:f>
              <c:numCache>
                <c:formatCode>0.0</c:formatCode>
                <c:ptCount val="13"/>
                <c:pt idx="0">
                  <c:v>1.5595977533666927</c:v>
                </c:pt>
                <c:pt idx="1">
                  <c:v>1.5919529944767197</c:v>
                </c:pt>
                <c:pt idx="2">
                  <c:v>6.3958004727541651</c:v>
                </c:pt>
                <c:pt idx="3">
                  <c:v>5.980281209701932</c:v>
                </c:pt>
                <c:pt idx="4">
                  <c:v>1.7070297239144772</c:v>
                </c:pt>
                <c:pt idx="5">
                  <c:v>3.9867833274180198</c:v>
                </c:pt>
                <c:pt idx="6">
                  <c:v>5.2261574702827662</c:v>
                </c:pt>
                <c:pt idx="7">
                  <c:v>4.3686539523077217</c:v>
                </c:pt>
                <c:pt idx="8">
                  <c:v>3.2533731658628495</c:v>
                </c:pt>
                <c:pt idx="9">
                  <c:v>3.6290355273806307</c:v>
                </c:pt>
                <c:pt idx="10">
                  <c:v>3.2275096492347055</c:v>
                </c:pt>
                <c:pt idx="11">
                  <c:v>3.0294755309817401</c:v>
                </c:pt>
                <c:pt idx="12">
                  <c:v>3.0753707433206934</c:v>
                </c:pt>
              </c:numCache>
            </c:numRef>
          </c:val>
          <c:smooth val="0"/>
          <c:extLst>
            <c:ext xmlns:c16="http://schemas.microsoft.com/office/drawing/2014/chart" uri="{C3380CC4-5D6E-409C-BE32-E72D297353CC}">
              <c16:uniqueId val="{0000000C-5DD5-4DFB-BF40-F3BE69DA36B2}"/>
            </c:ext>
          </c:extLst>
        </c:ser>
        <c:ser>
          <c:idx val="1"/>
          <c:order val="2"/>
          <c:tx>
            <c:strRef>
              <c:f>'Budgetmallar dubbla spalter'!$D$19</c:f>
              <c:strCache>
                <c:ptCount val="1"/>
                <c:pt idx="0">
                  <c:v>Sjukförsäkring</c:v>
                </c:pt>
              </c:strCache>
            </c:strRef>
          </c:tx>
          <c:marker>
            <c:symbol val="none"/>
          </c:marker>
          <c:cat>
            <c:strRef>
              <c:f>'Budgetmallar dubbla spalter'!$A$40:$A$52</c:f>
              <c:strCache>
                <c:ptCount val="13"/>
                <c:pt idx="0">
                  <c:v>10</c:v>
                </c:pt>
                <c:pt idx="1">
                  <c:v>11</c:v>
                </c:pt>
                <c:pt idx="2">
                  <c:v>12</c:v>
                </c:pt>
                <c:pt idx="3">
                  <c:v>13</c:v>
                </c:pt>
                <c:pt idx="4">
                  <c:v>14</c:v>
                </c:pt>
                <c:pt idx="5">
                  <c:v>15</c:v>
                </c:pt>
                <c:pt idx="6">
                  <c:v>16</c:v>
                </c:pt>
                <c:pt idx="7">
                  <c:v>17</c:v>
                </c:pt>
                <c:pt idx="8">
                  <c:v>18</c:v>
                </c:pt>
                <c:pt idx="9">
                  <c:v>19</c:v>
                </c:pt>
                <c:pt idx="10">
                  <c:v>20</c:v>
                </c:pt>
                <c:pt idx="11">
                  <c:v>21</c:v>
                </c:pt>
                <c:pt idx="12">
                  <c:v>22</c:v>
                </c:pt>
              </c:strCache>
            </c:strRef>
          </c:cat>
          <c:val>
            <c:numRef>
              <c:f>'Budgetmallar dubbla spalter'!$D$40:$D$52</c:f>
              <c:numCache>
                <c:formatCode>0.0</c:formatCode>
                <c:ptCount val="13"/>
                <c:pt idx="0">
                  <c:v>-5.5472704293933468</c:v>
                </c:pt>
                <c:pt idx="1">
                  <c:v>9.9636959126422333</c:v>
                </c:pt>
                <c:pt idx="2">
                  <c:v>7.0549804564923768</c:v>
                </c:pt>
                <c:pt idx="3">
                  <c:v>5.042000623497378</c:v>
                </c:pt>
                <c:pt idx="4">
                  <c:v>5.6340852800199848</c:v>
                </c:pt>
                <c:pt idx="5">
                  <c:v>6.7624316945989582</c:v>
                </c:pt>
                <c:pt idx="6">
                  <c:v>4.5773112250088177</c:v>
                </c:pt>
                <c:pt idx="7">
                  <c:v>-0.98977688347723358</c:v>
                </c:pt>
                <c:pt idx="8">
                  <c:v>3.8299415764881273</c:v>
                </c:pt>
                <c:pt idx="9">
                  <c:v>2.5286069114082155</c:v>
                </c:pt>
                <c:pt idx="10">
                  <c:v>1.6205404195304807</c:v>
                </c:pt>
                <c:pt idx="11">
                  <c:v>2.3721013293030779</c:v>
                </c:pt>
                <c:pt idx="12">
                  <c:v>2.9810249910127817</c:v>
                </c:pt>
              </c:numCache>
            </c:numRef>
          </c:val>
          <c:smooth val="0"/>
          <c:extLst>
            <c:ext xmlns:c16="http://schemas.microsoft.com/office/drawing/2014/chart" uri="{C3380CC4-5D6E-409C-BE32-E72D297353CC}">
              <c16:uniqueId val="{0000000D-5DD5-4DFB-BF40-F3BE69DA36B2}"/>
            </c:ext>
          </c:extLst>
        </c:ser>
        <c:ser>
          <c:idx val="2"/>
          <c:order val="3"/>
          <c:tx>
            <c:strRef>
              <c:f>'Budgetmallar dubbla spalter'!$E$19</c:f>
              <c:strCache>
                <c:ptCount val="1"/>
                <c:pt idx="0">
                  <c:v>Arbetsmarknadsersättningar</c:v>
                </c:pt>
              </c:strCache>
            </c:strRef>
          </c:tx>
          <c:spPr>
            <a:ln>
              <a:solidFill>
                <a:srgbClr val="AFAFAF"/>
              </a:solidFill>
              <a:prstDash val="sysDash"/>
            </a:ln>
          </c:spPr>
          <c:marker>
            <c:symbol val="none"/>
          </c:marker>
          <c:cat>
            <c:strRef>
              <c:f>'Budgetmallar dubbla spalter'!$A$40:$A$52</c:f>
              <c:strCache>
                <c:ptCount val="13"/>
                <c:pt idx="0">
                  <c:v>10</c:v>
                </c:pt>
                <c:pt idx="1">
                  <c:v>11</c:v>
                </c:pt>
                <c:pt idx="2">
                  <c:v>12</c:v>
                </c:pt>
                <c:pt idx="3">
                  <c:v>13</c:v>
                </c:pt>
                <c:pt idx="4">
                  <c:v>14</c:v>
                </c:pt>
                <c:pt idx="5">
                  <c:v>15</c:v>
                </c:pt>
                <c:pt idx="6">
                  <c:v>16</c:v>
                </c:pt>
                <c:pt idx="7">
                  <c:v>17</c:v>
                </c:pt>
                <c:pt idx="8">
                  <c:v>18</c:v>
                </c:pt>
                <c:pt idx="9">
                  <c:v>19</c:v>
                </c:pt>
                <c:pt idx="10">
                  <c:v>20</c:v>
                </c:pt>
                <c:pt idx="11">
                  <c:v>21</c:v>
                </c:pt>
                <c:pt idx="12">
                  <c:v>22</c:v>
                </c:pt>
              </c:strCache>
            </c:strRef>
          </c:cat>
          <c:val>
            <c:numRef>
              <c:f>'Budgetmallar dubbla spalter'!$E$40:$E$52</c:f>
              <c:numCache>
                <c:formatCode>0.0</c:formatCode>
                <c:ptCount val="13"/>
                <c:pt idx="0">
                  <c:v>9.9041490461070794</c:v>
                </c:pt>
                <c:pt idx="1">
                  <c:v>-15.814815110553015</c:v>
                </c:pt>
                <c:pt idx="2">
                  <c:v>5.0082343439936006</c:v>
                </c:pt>
                <c:pt idx="3">
                  <c:v>8.9157708940419855</c:v>
                </c:pt>
                <c:pt idx="4">
                  <c:v>-7.1015338048536432</c:v>
                </c:pt>
                <c:pt idx="5">
                  <c:v>-1.2402895091490285</c:v>
                </c:pt>
                <c:pt idx="6">
                  <c:v>1.2353303593297005</c:v>
                </c:pt>
                <c:pt idx="7">
                  <c:v>-0.56362055270672284</c:v>
                </c:pt>
                <c:pt idx="8">
                  <c:v>-4.4356585125036929</c:v>
                </c:pt>
                <c:pt idx="9">
                  <c:v>13.438813490216873</c:v>
                </c:pt>
                <c:pt idx="10">
                  <c:v>6.5924666185845693</c:v>
                </c:pt>
                <c:pt idx="11">
                  <c:v>4.2031935593635383</c:v>
                </c:pt>
                <c:pt idx="12">
                  <c:v>2.4732322548788543</c:v>
                </c:pt>
              </c:numCache>
            </c:numRef>
          </c:val>
          <c:smooth val="0"/>
          <c:extLst>
            <c:ext xmlns:c16="http://schemas.microsoft.com/office/drawing/2014/chart" uri="{C3380CC4-5D6E-409C-BE32-E72D297353CC}">
              <c16:uniqueId val="{0000000E-5DD5-4DFB-BF40-F3BE69DA36B2}"/>
            </c:ext>
          </c:extLst>
        </c:ser>
        <c:dLbls>
          <c:showLegendKey val="0"/>
          <c:showVal val="0"/>
          <c:showCatName val="0"/>
          <c:showSerName val="0"/>
          <c:showPercent val="0"/>
          <c:showBubbleSize val="0"/>
        </c:dLbls>
        <c:smooth val="0"/>
        <c:axId val="81955456"/>
        <c:axId val="81969536"/>
      </c:lineChart>
      <c:catAx>
        <c:axId val="81955456"/>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969536"/>
        <c:crosses val="autoZero"/>
        <c:auto val="1"/>
        <c:lblAlgn val="ctr"/>
        <c:lblOffset val="100"/>
        <c:tickLblSkip val="2"/>
        <c:noMultiLvlLbl val="1"/>
      </c:catAx>
      <c:valAx>
        <c:axId val="81969536"/>
        <c:scaling>
          <c:orientation val="minMax"/>
          <c:max val="15"/>
          <c:min val="-20"/>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955456"/>
        <c:crossesAt val="1"/>
        <c:crossBetween val="between"/>
        <c:majorUnit val="5"/>
      </c:valAx>
      <c:spPr>
        <a:noFill/>
        <a:ln w="3175">
          <a:solidFill>
            <a:srgbClr val="000000"/>
          </a:solidFill>
          <a:prstDash val="solid"/>
        </a:ln>
      </c:spPr>
    </c:plotArea>
    <c:legend>
      <c:legendPos val="t"/>
      <c:layout>
        <c:manualLayout>
          <c:xMode val="edge"/>
          <c:yMode val="edge"/>
          <c:x val="1.9960122699386511E-2"/>
          <c:y val="0.71138659320477504"/>
          <c:w val="0.88216564417177912"/>
          <c:h val="0.26622497704315884"/>
        </c:manualLayout>
      </c:layout>
      <c:overlay val="0"/>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2792433537832319E-2"/>
          <c:y val="4.4843434343434345E-2"/>
          <c:w val="0.84114758009543289"/>
          <c:h val="0.87294582185491276"/>
        </c:manualLayout>
      </c:layout>
      <c:barChart>
        <c:barDir val="col"/>
        <c:grouping val="clustered"/>
        <c:varyColors val="0"/>
        <c:ser>
          <c:idx val="1"/>
          <c:order val="0"/>
          <c:tx>
            <c:strRef>
              <c:f>'Budgetmallar dubbla spalter'!$C$19</c:f>
              <c:strCache>
                <c:ptCount val="1"/>
                <c:pt idx="0">
                  <c:v>Miljarder kronor</c:v>
                </c:pt>
              </c:strCache>
            </c:strRef>
          </c:tx>
          <c:spPr>
            <a:solidFill>
              <a:srgbClr val="808080"/>
            </a:solidFill>
            <a:ln w="25400">
              <a:noFill/>
            </a:ln>
          </c:spPr>
          <c:invertIfNegative val="0"/>
          <c:cat>
            <c:numRef>
              <c:f>'Budgetmallar dubbla spalter'!$A$20:$A$52</c:f>
              <c:numCache>
                <c:formatCode>yyyy;@</c:formatCode>
                <c:ptCount val="33"/>
                <c:pt idx="0">
                  <c:v>32874</c:v>
                </c:pt>
                <c:pt idx="1">
                  <c:v>33239</c:v>
                </c:pt>
                <c:pt idx="2">
                  <c:v>33604</c:v>
                </c:pt>
                <c:pt idx="3">
                  <c:v>33970</c:v>
                </c:pt>
                <c:pt idx="4">
                  <c:v>34335</c:v>
                </c:pt>
                <c:pt idx="5">
                  <c:v>34700</c:v>
                </c:pt>
                <c:pt idx="6">
                  <c:v>35065</c:v>
                </c:pt>
                <c:pt idx="7">
                  <c:v>35431</c:v>
                </c:pt>
                <c:pt idx="8">
                  <c:v>35796</c:v>
                </c:pt>
                <c:pt idx="9">
                  <c:v>36161</c:v>
                </c:pt>
                <c:pt idx="10">
                  <c:v>36526</c:v>
                </c:pt>
                <c:pt idx="11">
                  <c:v>36893</c:v>
                </c:pt>
                <c:pt idx="12">
                  <c:v>37259</c:v>
                </c:pt>
                <c:pt idx="13">
                  <c:v>37625</c:v>
                </c:pt>
                <c:pt idx="14">
                  <c:v>37991</c:v>
                </c:pt>
                <c:pt idx="15">
                  <c:v>38358</c:v>
                </c:pt>
                <c:pt idx="16">
                  <c:v>38724</c:v>
                </c:pt>
                <c:pt idx="17">
                  <c:v>39090</c:v>
                </c:pt>
                <c:pt idx="18">
                  <c:v>39456</c:v>
                </c:pt>
                <c:pt idx="19">
                  <c:v>39823</c:v>
                </c:pt>
                <c:pt idx="20">
                  <c:v>40189</c:v>
                </c:pt>
                <c:pt idx="21">
                  <c:v>40555</c:v>
                </c:pt>
                <c:pt idx="22">
                  <c:v>40921</c:v>
                </c:pt>
                <c:pt idx="23">
                  <c:v>41288</c:v>
                </c:pt>
                <c:pt idx="24">
                  <c:v>41654</c:v>
                </c:pt>
                <c:pt idx="25">
                  <c:v>42020</c:v>
                </c:pt>
                <c:pt idx="26">
                  <c:v>42386</c:v>
                </c:pt>
                <c:pt idx="27">
                  <c:v>42753</c:v>
                </c:pt>
                <c:pt idx="28">
                  <c:v>43119</c:v>
                </c:pt>
                <c:pt idx="29">
                  <c:v>43485</c:v>
                </c:pt>
                <c:pt idx="30">
                  <c:v>43851</c:v>
                </c:pt>
                <c:pt idx="31">
                  <c:v>44217</c:v>
                </c:pt>
                <c:pt idx="32">
                  <c:v>44583</c:v>
                </c:pt>
              </c:numCache>
            </c:numRef>
          </c:cat>
          <c:val>
            <c:numRef>
              <c:f>'Budgetmallar dubbla spalter'!$C$20:$C$52</c:f>
              <c:numCache>
                <c:formatCode>0</c:formatCode>
                <c:ptCount val="33"/>
                <c:pt idx="0">
                  <c:v>21.902000000000001</c:v>
                </c:pt>
                <c:pt idx="1">
                  <c:v>41.744</c:v>
                </c:pt>
                <c:pt idx="2">
                  <c:v>19.027999999999999</c:v>
                </c:pt>
                <c:pt idx="3">
                  <c:v>19.603999999999999</c:v>
                </c:pt>
                <c:pt idx="4">
                  <c:v>38.765000000000001</c:v>
                </c:pt>
                <c:pt idx="5">
                  <c:v>21.501000000000001</c:v>
                </c:pt>
                <c:pt idx="6">
                  <c:v>42.356999999999999</c:v>
                </c:pt>
                <c:pt idx="7">
                  <c:v>59.345580999999996</c:v>
                </c:pt>
                <c:pt idx="8">
                  <c:v>64.11630000000001</c:v>
                </c:pt>
                <c:pt idx="9">
                  <c:v>102.64355286300001</c:v>
                </c:pt>
                <c:pt idx="10">
                  <c:v>132.856739748</c:v>
                </c:pt>
                <c:pt idx="11">
                  <c:v>74.717229537999998</c:v>
                </c:pt>
                <c:pt idx="12">
                  <c:v>52.825699997000001</c:v>
                </c:pt>
                <c:pt idx="13">
                  <c:v>56.069049131</c:v>
                </c:pt>
                <c:pt idx="14">
                  <c:v>68.193708228999995</c:v>
                </c:pt>
                <c:pt idx="15">
                  <c:v>99.692860019999998</c:v>
                </c:pt>
                <c:pt idx="16">
                  <c:v>134.38291750299999</c:v>
                </c:pt>
                <c:pt idx="17">
                  <c:v>172.39860274099999</c:v>
                </c:pt>
                <c:pt idx="18">
                  <c:v>101.79825938499999</c:v>
                </c:pt>
                <c:pt idx="19">
                  <c:v>93.447229682</c:v>
                </c:pt>
                <c:pt idx="20">
                  <c:v>119.524372658</c:v>
                </c:pt>
                <c:pt idx="21">
                  <c:v>114.62776862600001</c:v>
                </c:pt>
                <c:pt idx="22">
                  <c:v>103.394915965</c:v>
                </c:pt>
                <c:pt idx="23">
                  <c:v>117.91572628200001</c:v>
                </c:pt>
                <c:pt idx="24">
                  <c:v>152.25833186599999</c:v>
                </c:pt>
                <c:pt idx="25">
                  <c:v>202.47741949100001</c:v>
                </c:pt>
                <c:pt idx="26">
                  <c:v>190.188830583</c:v>
                </c:pt>
                <c:pt idx="27">
                  <c:v>208.439404365</c:v>
                </c:pt>
                <c:pt idx="28">
                  <c:v>180</c:v>
                </c:pt>
                <c:pt idx="29">
                  <c:v>172</c:v>
                </c:pt>
                <c:pt idx="30">
                  <c:v>169</c:v>
                </c:pt>
                <c:pt idx="31">
                  <c:v>175</c:v>
                </c:pt>
                <c:pt idx="32">
                  <c:v>182</c:v>
                </c:pt>
              </c:numCache>
            </c:numRef>
          </c:val>
          <c:extLst>
            <c:ext xmlns:c16="http://schemas.microsoft.com/office/drawing/2014/chart" uri="{C3380CC4-5D6E-409C-BE32-E72D297353CC}">
              <c16:uniqueId val="{00000000-206F-4C1C-BA42-9BB83B8B25F2}"/>
            </c:ext>
          </c:extLst>
        </c:ser>
        <c:dLbls>
          <c:showLegendKey val="0"/>
          <c:showVal val="0"/>
          <c:showCatName val="0"/>
          <c:showSerName val="0"/>
          <c:showPercent val="0"/>
          <c:showBubbleSize val="0"/>
        </c:dLbls>
        <c:gapWidth val="50"/>
        <c:axId val="154513792"/>
        <c:axId val="154515328"/>
      </c:barChart>
      <c:lineChart>
        <c:grouping val="standard"/>
        <c:varyColors val="0"/>
        <c:ser>
          <c:idx val="2"/>
          <c:order val="1"/>
          <c:tx>
            <c:strRef>
              <c:f>'Budgetmallar dubbla spalter'!$D$19</c:f>
              <c:strCache>
                <c:ptCount val="1"/>
                <c:pt idx="0">
                  <c:v>Procent av BNP</c:v>
                </c:pt>
              </c:strCache>
            </c:strRef>
          </c:tx>
          <c:spPr>
            <a:ln w="25400">
              <a:solidFill>
                <a:srgbClr val="000000"/>
              </a:solidFill>
              <a:prstDash val="solid"/>
            </a:ln>
          </c:spPr>
          <c:marker>
            <c:symbol val="none"/>
          </c:marker>
          <c:cat>
            <c:numRef>
              <c:f>'Budgetmallar dubbla spalter'!$A$20:$A$52</c:f>
              <c:numCache>
                <c:formatCode>yyyy;@</c:formatCode>
                <c:ptCount val="33"/>
                <c:pt idx="0">
                  <c:v>32874</c:v>
                </c:pt>
                <c:pt idx="1">
                  <c:v>33239</c:v>
                </c:pt>
                <c:pt idx="2">
                  <c:v>33604</c:v>
                </c:pt>
                <c:pt idx="3">
                  <c:v>33970</c:v>
                </c:pt>
                <c:pt idx="4">
                  <c:v>34335</c:v>
                </c:pt>
                <c:pt idx="5">
                  <c:v>34700</c:v>
                </c:pt>
                <c:pt idx="6">
                  <c:v>35065</c:v>
                </c:pt>
                <c:pt idx="7">
                  <c:v>35431</c:v>
                </c:pt>
                <c:pt idx="8">
                  <c:v>35796</c:v>
                </c:pt>
                <c:pt idx="9">
                  <c:v>36161</c:v>
                </c:pt>
                <c:pt idx="10">
                  <c:v>36526</c:v>
                </c:pt>
                <c:pt idx="11">
                  <c:v>36893</c:v>
                </c:pt>
                <c:pt idx="12">
                  <c:v>37259</c:v>
                </c:pt>
                <c:pt idx="13">
                  <c:v>37625</c:v>
                </c:pt>
                <c:pt idx="14">
                  <c:v>37991</c:v>
                </c:pt>
                <c:pt idx="15">
                  <c:v>38358</c:v>
                </c:pt>
                <c:pt idx="16">
                  <c:v>38724</c:v>
                </c:pt>
                <c:pt idx="17">
                  <c:v>39090</c:v>
                </c:pt>
                <c:pt idx="18">
                  <c:v>39456</c:v>
                </c:pt>
                <c:pt idx="19">
                  <c:v>39823</c:v>
                </c:pt>
                <c:pt idx="20">
                  <c:v>40189</c:v>
                </c:pt>
                <c:pt idx="21">
                  <c:v>40555</c:v>
                </c:pt>
                <c:pt idx="22">
                  <c:v>40921</c:v>
                </c:pt>
                <c:pt idx="23">
                  <c:v>41288</c:v>
                </c:pt>
                <c:pt idx="24">
                  <c:v>41654</c:v>
                </c:pt>
                <c:pt idx="25">
                  <c:v>42020</c:v>
                </c:pt>
                <c:pt idx="26">
                  <c:v>42386</c:v>
                </c:pt>
                <c:pt idx="27">
                  <c:v>42753</c:v>
                </c:pt>
                <c:pt idx="28">
                  <c:v>43119</c:v>
                </c:pt>
                <c:pt idx="29">
                  <c:v>43485</c:v>
                </c:pt>
                <c:pt idx="30">
                  <c:v>43851</c:v>
                </c:pt>
                <c:pt idx="31">
                  <c:v>44217</c:v>
                </c:pt>
                <c:pt idx="32">
                  <c:v>44583</c:v>
                </c:pt>
              </c:numCache>
            </c:numRef>
          </c:cat>
          <c:val>
            <c:numRef>
              <c:f>'Budgetmallar dubbla spalter'!$D$20:$D$52</c:f>
              <c:numCache>
                <c:formatCode>0.00</c:formatCode>
                <c:ptCount val="33"/>
                <c:pt idx="0">
                  <c:v>1.445813037138159</c:v>
                </c:pt>
                <c:pt idx="1">
                  <c:v>2.5697186384627981</c:v>
                </c:pt>
                <c:pt idx="2">
                  <c:v>1.1694590975104435</c:v>
                </c:pt>
                <c:pt idx="3">
                  <c:v>1.1983185397678058</c:v>
                </c:pt>
                <c:pt idx="4">
                  <c:v>2.2197192841011639</c:v>
                </c:pt>
                <c:pt idx="5">
                  <c:v>1.1402446267808202</c:v>
                </c:pt>
                <c:pt idx="6">
                  <c:v>2.1896961193727393</c:v>
                </c:pt>
                <c:pt idx="7">
                  <c:v>2.9350260487502831</c:v>
                </c:pt>
                <c:pt idx="8">
                  <c:v>3.0180812895463491</c:v>
                </c:pt>
                <c:pt idx="9">
                  <c:v>4.5811295977859237</c:v>
                </c:pt>
                <c:pt idx="10">
                  <c:v>5.5737242230114958</c:v>
                </c:pt>
                <c:pt idx="11">
                  <c:v>3.0104656861070236</c:v>
                </c:pt>
                <c:pt idx="12">
                  <c:v>2.0523131874672442</c:v>
                </c:pt>
                <c:pt idx="13">
                  <c:v>2.0914552191216038</c:v>
                </c:pt>
                <c:pt idx="14">
                  <c:v>2.4282023708491982</c:v>
                </c:pt>
                <c:pt idx="15">
                  <c:v>3.4250675879166503</c:v>
                </c:pt>
                <c:pt idx="16">
                  <c:v>4.3309734746686415</c:v>
                </c:pt>
                <c:pt idx="17">
                  <c:v>5.2226443680867183</c:v>
                </c:pt>
                <c:pt idx="18">
                  <c:v>3.0014101970379881</c:v>
                </c:pt>
                <c:pt idx="19">
                  <c:v>2.8386079649842997</c:v>
                </c:pt>
                <c:pt idx="20">
                  <c:v>3.3918939384600368</c:v>
                </c:pt>
                <c:pt idx="21">
                  <c:v>3.1310139931707988</c:v>
                </c:pt>
                <c:pt idx="22">
                  <c:v>2.8028878202843091</c:v>
                </c:pt>
                <c:pt idx="23">
                  <c:v>3.124473561496357</c:v>
                </c:pt>
                <c:pt idx="24">
                  <c:v>3.8635176225378558</c:v>
                </c:pt>
                <c:pt idx="25">
                  <c:v>4.8191204871876838</c:v>
                </c:pt>
                <c:pt idx="26">
                  <c:v>4.3367680010498244</c:v>
                </c:pt>
                <c:pt idx="27">
                  <c:v>4.5522386242302355</c:v>
                </c:pt>
                <c:pt idx="28">
                  <c:v>3.7579441373252997</c:v>
                </c:pt>
                <c:pt idx="29">
                  <c:v>3.4562902481700366</c:v>
                </c:pt>
                <c:pt idx="30">
                  <c:v>3.2921370499089955</c:v>
                </c:pt>
                <c:pt idx="31">
                  <c:v>3.283653717309122</c:v>
                </c:pt>
                <c:pt idx="32">
                  <c:v>3.282782692367169</c:v>
                </c:pt>
              </c:numCache>
            </c:numRef>
          </c:val>
          <c:smooth val="0"/>
          <c:extLst>
            <c:ext xmlns:c16="http://schemas.microsoft.com/office/drawing/2014/chart" uri="{C3380CC4-5D6E-409C-BE32-E72D297353CC}">
              <c16:uniqueId val="{00000001-206F-4C1C-BA42-9BB83B8B25F2}"/>
            </c:ext>
          </c:extLst>
        </c:ser>
        <c:dLbls>
          <c:showLegendKey val="0"/>
          <c:showVal val="0"/>
          <c:showCatName val="0"/>
          <c:showSerName val="0"/>
          <c:showPercent val="0"/>
          <c:showBubbleSize val="0"/>
        </c:dLbls>
        <c:marker val="1"/>
        <c:smooth val="0"/>
        <c:axId val="154526848"/>
        <c:axId val="154516864"/>
      </c:lineChart>
      <c:dateAx>
        <c:axId val="154513792"/>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154515328"/>
        <c:crosses val="autoZero"/>
        <c:auto val="1"/>
        <c:lblOffset val="100"/>
        <c:baseTimeUnit val="years"/>
        <c:majorUnit val="2"/>
        <c:minorUnit val="2"/>
      </c:dateAx>
      <c:valAx>
        <c:axId val="154515328"/>
        <c:scaling>
          <c:orientation val="minMax"/>
          <c:max val="220"/>
          <c:min val="0"/>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154513792"/>
        <c:crossesAt val="1"/>
        <c:crossBetween val="between"/>
        <c:majorUnit val="20"/>
      </c:valAx>
      <c:valAx>
        <c:axId val="154516864"/>
        <c:scaling>
          <c:orientation val="minMax"/>
          <c:max val="7"/>
          <c:min val="0"/>
        </c:scaling>
        <c:delete val="0"/>
        <c:axPos val="r"/>
        <c:numFmt formatCode="#,##0" sourceLinked="0"/>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154526848"/>
        <c:crosses val="max"/>
        <c:crossBetween val="between"/>
        <c:majorUnit val="1"/>
      </c:valAx>
      <c:dateAx>
        <c:axId val="154526848"/>
        <c:scaling>
          <c:orientation val="minMax"/>
        </c:scaling>
        <c:delete val="1"/>
        <c:axPos val="b"/>
        <c:numFmt formatCode="yyyy;@" sourceLinked="1"/>
        <c:majorTickMark val="out"/>
        <c:minorTickMark val="none"/>
        <c:tickLblPos val="nextTo"/>
        <c:crossAx val="154516864"/>
        <c:crosses val="autoZero"/>
        <c:auto val="1"/>
        <c:lblOffset val="100"/>
        <c:baseTimeUnit val="years"/>
      </c:dateAx>
      <c:spPr>
        <a:noFill/>
        <a:ln w="3175">
          <a:solidFill>
            <a:srgbClr val="000000"/>
          </a:solidFill>
          <a:prstDash val="solid"/>
        </a:ln>
      </c:spPr>
    </c:plotArea>
    <c:legend>
      <c:legendPos val="l"/>
      <c:layout>
        <c:manualLayout>
          <c:xMode val="edge"/>
          <c:yMode val="edge"/>
          <c:x val="9.5228357191547375E-2"/>
          <c:y val="6.6660697887970619E-2"/>
          <c:w val="0.30986094069529652"/>
          <c:h val="0.16695408631772268"/>
        </c:manualLayout>
      </c:layout>
      <c:overlay val="0"/>
      <c:spPr>
        <a:noFill/>
        <a:ln w="25400">
          <a:noFill/>
        </a:ln>
        <a:effectLst/>
      </c:spPr>
      <c:txPr>
        <a:bodyPr/>
        <a:lstStyle/>
        <a:p>
          <a:pPr>
            <a:defRPr sz="700" b="0">
              <a:latin typeface="TradeGothic CondEighteen"/>
              <a:ea typeface="TradeGothic CondEighteen"/>
              <a:cs typeface="TradeGothic CondEighteen"/>
            </a:defRPr>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2792433537832319E-2"/>
          <c:y val="4.4843434343434345E-2"/>
          <c:w val="0.84114758009543289"/>
          <c:h val="0.87294582185491276"/>
        </c:manualLayout>
      </c:layout>
      <c:barChart>
        <c:barDir val="col"/>
        <c:grouping val="clustered"/>
        <c:varyColors val="0"/>
        <c:ser>
          <c:idx val="1"/>
          <c:order val="0"/>
          <c:tx>
            <c:strRef>
              <c:f>'Budgetmallar dubbla spalter'!$C$19</c:f>
              <c:strCache>
                <c:ptCount val="1"/>
                <c:pt idx="0">
                  <c:v>Miljarder kronor</c:v>
                </c:pt>
              </c:strCache>
            </c:strRef>
          </c:tx>
          <c:spPr>
            <a:solidFill>
              <a:srgbClr val="808080"/>
            </a:solidFill>
            <a:ln w="25400">
              <a:noFill/>
            </a:ln>
          </c:spPr>
          <c:invertIfNegative val="0"/>
          <c:cat>
            <c:numRef>
              <c:f>'Budgetmallar dubbla spalter'!$A$20:$A$52</c:f>
              <c:numCache>
                <c:formatCode>yyyy;@</c:formatCode>
                <c:ptCount val="33"/>
                <c:pt idx="0">
                  <c:v>32874</c:v>
                </c:pt>
                <c:pt idx="1">
                  <c:v>33239</c:v>
                </c:pt>
                <c:pt idx="2">
                  <c:v>33604</c:v>
                </c:pt>
                <c:pt idx="3">
                  <c:v>33970</c:v>
                </c:pt>
                <c:pt idx="4">
                  <c:v>34335</c:v>
                </c:pt>
                <c:pt idx="5">
                  <c:v>34700</c:v>
                </c:pt>
                <c:pt idx="6">
                  <c:v>35065</c:v>
                </c:pt>
                <c:pt idx="7">
                  <c:v>35431</c:v>
                </c:pt>
                <c:pt idx="8">
                  <c:v>35796</c:v>
                </c:pt>
                <c:pt idx="9">
                  <c:v>36161</c:v>
                </c:pt>
                <c:pt idx="10">
                  <c:v>36526</c:v>
                </c:pt>
                <c:pt idx="11">
                  <c:v>36893</c:v>
                </c:pt>
                <c:pt idx="12">
                  <c:v>37259</c:v>
                </c:pt>
                <c:pt idx="13">
                  <c:v>37625</c:v>
                </c:pt>
                <c:pt idx="14">
                  <c:v>37991</c:v>
                </c:pt>
                <c:pt idx="15">
                  <c:v>38358</c:v>
                </c:pt>
                <c:pt idx="16">
                  <c:v>38724</c:v>
                </c:pt>
                <c:pt idx="17">
                  <c:v>39090</c:v>
                </c:pt>
                <c:pt idx="18">
                  <c:v>39456</c:v>
                </c:pt>
                <c:pt idx="19">
                  <c:v>39823</c:v>
                </c:pt>
                <c:pt idx="20">
                  <c:v>40189</c:v>
                </c:pt>
                <c:pt idx="21">
                  <c:v>40555</c:v>
                </c:pt>
                <c:pt idx="22">
                  <c:v>40921</c:v>
                </c:pt>
                <c:pt idx="23">
                  <c:v>41288</c:v>
                </c:pt>
                <c:pt idx="24">
                  <c:v>41654</c:v>
                </c:pt>
                <c:pt idx="25">
                  <c:v>42020</c:v>
                </c:pt>
                <c:pt idx="26">
                  <c:v>42386</c:v>
                </c:pt>
                <c:pt idx="27">
                  <c:v>42753</c:v>
                </c:pt>
                <c:pt idx="28">
                  <c:v>43119</c:v>
                </c:pt>
                <c:pt idx="29">
                  <c:v>43485</c:v>
                </c:pt>
                <c:pt idx="30">
                  <c:v>43851</c:v>
                </c:pt>
                <c:pt idx="31">
                  <c:v>44217</c:v>
                </c:pt>
                <c:pt idx="32">
                  <c:v>44582</c:v>
                </c:pt>
              </c:numCache>
            </c:numRef>
          </c:cat>
          <c:val>
            <c:numRef>
              <c:f>'Budgetmallar dubbla spalter'!$C$20:$C$52</c:f>
              <c:numCache>
                <c:formatCode>General</c:formatCode>
                <c:ptCount val="33"/>
                <c:pt idx="0">
                  <c:v>19.733000000000001</c:v>
                </c:pt>
                <c:pt idx="1">
                  <c:v>23.503</c:v>
                </c:pt>
                <c:pt idx="2">
                  <c:v>17.594999999999999</c:v>
                </c:pt>
                <c:pt idx="3">
                  <c:v>26.916</c:v>
                </c:pt>
                <c:pt idx="4">
                  <c:v>36.829000000000001</c:v>
                </c:pt>
                <c:pt idx="5">
                  <c:v>38.74</c:v>
                </c:pt>
                <c:pt idx="6">
                  <c:v>36.406999999999996</c:v>
                </c:pt>
                <c:pt idx="7">
                  <c:v>46.509</c:v>
                </c:pt>
                <c:pt idx="8">
                  <c:v>45.753</c:v>
                </c:pt>
                <c:pt idx="9">
                  <c:v>53.463999999999999</c:v>
                </c:pt>
                <c:pt idx="10">
                  <c:v>72.489000000000004</c:v>
                </c:pt>
                <c:pt idx="11">
                  <c:v>52.088109594000002</c:v>
                </c:pt>
                <c:pt idx="12">
                  <c:v>43.927904823999995</c:v>
                </c:pt>
                <c:pt idx="13">
                  <c:v>48.924016930000001</c:v>
                </c:pt>
                <c:pt idx="14">
                  <c:v>71.510005797000005</c:v>
                </c:pt>
                <c:pt idx="15">
                  <c:v>91.98645316999999</c:v>
                </c:pt>
                <c:pt idx="16">
                  <c:v>99.217033793000013</c:v>
                </c:pt>
                <c:pt idx="17">
                  <c:v>104.61165084500001</c:v>
                </c:pt>
                <c:pt idx="18">
                  <c:v>83.041530383999998</c:v>
                </c:pt>
                <c:pt idx="19">
                  <c:v>86.518650695999995</c:v>
                </c:pt>
                <c:pt idx="20">
                  <c:v>106.63100809299999</c:v>
                </c:pt>
                <c:pt idx="21">
                  <c:v>102.77301790999999</c:v>
                </c:pt>
                <c:pt idx="22">
                  <c:v>89.47376112900001</c:v>
                </c:pt>
                <c:pt idx="23">
                  <c:v>88.959569189000007</c:v>
                </c:pt>
                <c:pt idx="24">
                  <c:v>96.534318553000006</c:v>
                </c:pt>
                <c:pt idx="25">
                  <c:v>119.588846299</c:v>
                </c:pt>
                <c:pt idx="26">
                  <c:v>115.23210572799999</c:v>
                </c:pt>
                <c:pt idx="27">
                  <c:v>127.130219798</c:v>
                </c:pt>
                <c:pt idx="28">
                  <c:v>139.05041836573065</c:v>
                </c:pt>
                <c:pt idx="29">
                  <c:v>145.37150041698257</c:v>
                </c:pt>
                <c:pt idx="30">
                  <c:v>153.41342806340671</c:v>
                </c:pt>
                <c:pt idx="31">
                  <c:v>157.26741587423905</c:v>
                </c:pt>
                <c:pt idx="32">
                  <c:v>171.99620569383663</c:v>
                </c:pt>
              </c:numCache>
            </c:numRef>
          </c:val>
          <c:extLst>
            <c:ext xmlns:c16="http://schemas.microsoft.com/office/drawing/2014/chart" uri="{C3380CC4-5D6E-409C-BE32-E72D297353CC}">
              <c16:uniqueId val="{00000000-4CBD-432A-81A1-76A27F0712E6}"/>
            </c:ext>
          </c:extLst>
        </c:ser>
        <c:dLbls>
          <c:showLegendKey val="0"/>
          <c:showVal val="0"/>
          <c:showCatName val="0"/>
          <c:showSerName val="0"/>
          <c:showPercent val="0"/>
          <c:showBubbleSize val="0"/>
        </c:dLbls>
        <c:gapWidth val="50"/>
        <c:axId val="154513792"/>
        <c:axId val="154515328"/>
      </c:barChart>
      <c:lineChart>
        <c:grouping val="standard"/>
        <c:varyColors val="0"/>
        <c:ser>
          <c:idx val="2"/>
          <c:order val="1"/>
          <c:tx>
            <c:strRef>
              <c:f>'Budgetmallar dubbla spalter'!$D$19</c:f>
              <c:strCache>
                <c:ptCount val="1"/>
                <c:pt idx="0">
                  <c:v>Procent av BNP</c:v>
                </c:pt>
              </c:strCache>
            </c:strRef>
          </c:tx>
          <c:spPr>
            <a:ln w="25400">
              <a:solidFill>
                <a:srgbClr val="000000"/>
              </a:solidFill>
              <a:prstDash val="solid"/>
            </a:ln>
          </c:spPr>
          <c:marker>
            <c:symbol val="none"/>
          </c:marker>
          <c:cat>
            <c:numRef>
              <c:f>'Budgetmallar dubbla spalter'!$A$20:$A$52</c:f>
              <c:numCache>
                <c:formatCode>yyyy;@</c:formatCode>
                <c:ptCount val="33"/>
                <c:pt idx="0">
                  <c:v>32874</c:v>
                </c:pt>
                <c:pt idx="1">
                  <c:v>33239</c:v>
                </c:pt>
                <c:pt idx="2">
                  <c:v>33604</c:v>
                </c:pt>
                <c:pt idx="3">
                  <c:v>33970</c:v>
                </c:pt>
                <c:pt idx="4">
                  <c:v>34335</c:v>
                </c:pt>
                <c:pt idx="5">
                  <c:v>34700</c:v>
                </c:pt>
                <c:pt idx="6">
                  <c:v>35065</c:v>
                </c:pt>
                <c:pt idx="7">
                  <c:v>35431</c:v>
                </c:pt>
                <c:pt idx="8">
                  <c:v>35796</c:v>
                </c:pt>
                <c:pt idx="9">
                  <c:v>36161</c:v>
                </c:pt>
                <c:pt idx="10">
                  <c:v>36526</c:v>
                </c:pt>
                <c:pt idx="11">
                  <c:v>36893</c:v>
                </c:pt>
                <c:pt idx="12">
                  <c:v>37259</c:v>
                </c:pt>
                <c:pt idx="13">
                  <c:v>37625</c:v>
                </c:pt>
                <c:pt idx="14">
                  <c:v>37991</c:v>
                </c:pt>
                <c:pt idx="15">
                  <c:v>38358</c:v>
                </c:pt>
                <c:pt idx="16">
                  <c:v>38724</c:v>
                </c:pt>
                <c:pt idx="17">
                  <c:v>39090</c:v>
                </c:pt>
                <c:pt idx="18">
                  <c:v>39456</c:v>
                </c:pt>
                <c:pt idx="19">
                  <c:v>39823</c:v>
                </c:pt>
                <c:pt idx="20">
                  <c:v>40189</c:v>
                </c:pt>
                <c:pt idx="21">
                  <c:v>40555</c:v>
                </c:pt>
                <c:pt idx="22">
                  <c:v>40921</c:v>
                </c:pt>
                <c:pt idx="23">
                  <c:v>41288</c:v>
                </c:pt>
                <c:pt idx="24">
                  <c:v>41654</c:v>
                </c:pt>
                <c:pt idx="25">
                  <c:v>42020</c:v>
                </c:pt>
                <c:pt idx="26">
                  <c:v>42386</c:v>
                </c:pt>
                <c:pt idx="27">
                  <c:v>42753</c:v>
                </c:pt>
                <c:pt idx="28">
                  <c:v>43119</c:v>
                </c:pt>
                <c:pt idx="29">
                  <c:v>43485</c:v>
                </c:pt>
                <c:pt idx="30">
                  <c:v>43851</c:v>
                </c:pt>
                <c:pt idx="31">
                  <c:v>44217</c:v>
                </c:pt>
                <c:pt idx="32">
                  <c:v>44582</c:v>
                </c:pt>
              </c:numCache>
            </c:numRef>
          </c:cat>
          <c:val>
            <c:numRef>
              <c:f>'Budgetmallar dubbla spalter'!$D$20:$D$52</c:f>
              <c:numCache>
                <c:formatCode>General</c:formatCode>
                <c:ptCount val="33"/>
                <c:pt idx="0">
                  <c:v>1.3026312054537161</c:v>
                </c:pt>
                <c:pt idx="1">
                  <c:v>1.4468210319995962</c:v>
                </c:pt>
                <c:pt idx="2">
                  <c:v>1.0813870517498558</c:v>
                </c:pt>
                <c:pt idx="3">
                  <c:v>1.6471139706669784</c:v>
                </c:pt>
                <c:pt idx="4">
                  <c:v>2.1112304112568379</c:v>
                </c:pt>
                <c:pt idx="5">
                  <c:v>2.0567414292707116</c:v>
                </c:pt>
                <c:pt idx="6">
                  <c:v>1.8843959058500794</c:v>
                </c:pt>
                <c:pt idx="7">
                  <c:v>2.303268373924916</c:v>
                </c:pt>
                <c:pt idx="8">
                  <c:v>2.157105227301551</c:v>
                </c:pt>
                <c:pt idx="9">
                  <c:v>2.3890745330124306</c:v>
                </c:pt>
                <c:pt idx="10">
                  <c:v>3.041123062091494</c:v>
                </c:pt>
                <c:pt idx="11">
                  <c:v>2.0983706013821579</c:v>
                </c:pt>
                <c:pt idx="12">
                  <c:v>1.7062023542333036</c:v>
                </c:pt>
                <c:pt idx="13">
                  <c:v>1.8247198878122455</c:v>
                </c:pt>
                <c:pt idx="14">
                  <c:v>2.523909656448879</c:v>
                </c:pt>
                <c:pt idx="15">
                  <c:v>3.1289656680236213</c:v>
                </c:pt>
                <c:pt idx="16">
                  <c:v>3.1928243518022565</c:v>
                </c:pt>
                <c:pt idx="17">
                  <c:v>3.1687780152760561</c:v>
                </c:pt>
                <c:pt idx="18">
                  <c:v>2.4483885832423509</c:v>
                </c:pt>
                <c:pt idx="19">
                  <c:v>2.6281413779852971</c:v>
                </c:pt>
                <c:pt idx="20">
                  <c:v>3.0260026633850039</c:v>
                </c:pt>
                <c:pt idx="21">
                  <c:v>2.8072059768213591</c:v>
                </c:pt>
                <c:pt idx="22">
                  <c:v>2.4255052868208189</c:v>
                </c:pt>
                <c:pt idx="23">
                  <c:v>2.3572073949525949</c:v>
                </c:pt>
                <c:pt idx="24">
                  <c:v>2.4495345268686921</c:v>
                </c:pt>
                <c:pt idx="25">
                  <c:v>2.8463078040377074</c:v>
                </c:pt>
                <c:pt idx="26" formatCode="0.00">
                  <c:v>2.6275723305249095</c:v>
                </c:pt>
                <c:pt idx="27" formatCode="0.00">
                  <c:v>2.7764764471209151</c:v>
                </c:pt>
                <c:pt idx="28" formatCode="0.00">
                  <c:v>2.9030205805007094</c:v>
                </c:pt>
                <c:pt idx="29" formatCode="0.00">
                  <c:v>2.9211982514713033</c:v>
                </c:pt>
                <c:pt idx="30" formatCode="0.00">
                  <c:v>2.9885090561011221</c:v>
                </c:pt>
                <c:pt idx="31" formatCode="0.00">
                  <c:v>2.9509241985545471</c:v>
                </c:pt>
                <c:pt idx="32" formatCode="0.00">
                  <c:v>3.1023415780469805</c:v>
                </c:pt>
              </c:numCache>
            </c:numRef>
          </c:val>
          <c:smooth val="0"/>
          <c:extLst>
            <c:ext xmlns:c16="http://schemas.microsoft.com/office/drawing/2014/chart" uri="{C3380CC4-5D6E-409C-BE32-E72D297353CC}">
              <c16:uniqueId val="{00000001-4CBD-432A-81A1-76A27F0712E6}"/>
            </c:ext>
          </c:extLst>
        </c:ser>
        <c:dLbls>
          <c:showLegendKey val="0"/>
          <c:showVal val="0"/>
          <c:showCatName val="0"/>
          <c:showSerName val="0"/>
          <c:showPercent val="0"/>
          <c:showBubbleSize val="0"/>
        </c:dLbls>
        <c:marker val="1"/>
        <c:smooth val="0"/>
        <c:axId val="154526848"/>
        <c:axId val="154516864"/>
      </c:lineChart>
      <c:dateAx>
        <c:axId val="154513792"/>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154515328"/>
        <c:crosses val="autoZero"/>
        <c:auto val="1"/>
        <c:lblOffset val="100"/>
        <c:baseTimeUnit val="years"/>
        <c:majorUnit val="2"/>
        <c:minorUnit val="2"/>
      </c:dateAx>
      <c:valAx>
        <c:axId val="154515328"/>
        <c:scaling>
          <c:orientation val="minMax"/>
          <c:max val="180"/>
          <c:min val="0"/>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154513792"/>
        <c:crossesAt val="1"/>
        <c:crossBetween val="between"/>
      </c:valAx>
      <c:valAx>
        <c:axId val="154516864"/>
        <c:scaling>
          <c:orientation val="minMax"/>
          <c:max val="4"/>
          <c:min val="0.5"/>
        </c:scaling>
        <c:delete val="0"/>
        <c:axPos val="r"/>
        <c:numFmt formatCode="#,##0.0" sourceLinked="0"/>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154526848"/>
        <c:crosses val="max"/>
        <c:crossBetween val="between"/>
        <c:majorUnit val="0.5"/>
      </c:valAx>
      <c:dateAx>
        <c:axId val="154526848"/>
        <c:scaling>
          <c:orientation val="minMax"/>
        </c:scaling>
        <c:delete val="1"/>
        <c:axPos val="b"/>
        <c:numFmt formatCode="yyyy;@" sourceLinked="1"/>
        <c:majorTickMark val="out"/>
        <c:minorTickMark val="none"/>
        <c:tickLblPos val="nextTo"/>
        <c:crossAx val="154516864"/>
        <c:crosses val="autoZero"/>
        <c:auto val="1"/>
        <c:lblOffset val="100"/>
        <c:baseTimeUnit val="years"/>
      </c:dateAx>
      <c:spPr>
        <a:noFill/>
        <a:ln w="3175">
          <a:solidFill>
            <a:srgbClr val="000000"/>
          </a:solidFill>
          <a:prstDash val="solid"/>
        </a:ln>
      </c:spPr>
    </c:plotArea>
    <c:legend>
      <c:legendPos val="l"/>
      <c:layout>
        <c:manualLayout>
          <c:xMode val="edge"/>
          <c:yMode val="edge"/>
          <c:x val="9.5228357191547375E-2"/>
          <c:y val="8.9984848484848487E-2"/>
          <c:w val="0.30986094069529652"/>
          <c:h val="0.16695408631772268"/>
        </c:manualLayout>
      </c:layout>
      <c:overlay val="0"/>
      <c:spPr>
        <a:noFill/>
        <a:ln w="25400">
          <a:noFill/>
        </a:ln>
        <a:effectLst/>
      </c:spPr>
      <c:txPr>
        <a:bodyPr/>
        <a:lstStyle/>
        <a:p>
          <a:pPr>
            <a:defRPr sz="700" b="0">
              <a:latin typeface="TradeGothic CondEighteen"/>
              <a:ea typeface="TradeGothic CondEighteen"/>
              <a:cs typeface="TradeGothic CondEighteen"/>
            </a:defRPr>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8268398268398272"/>
          <c:h val="0.97891460055096424"/>
        </c:manualLayout>
      </c:layout>
      <c:barChart>
        <c:barDir val="col"/>
        <c:grouping val="clustered"/>
        <c:varyColors val="0"/>
        <c:ser>
          <c:idx val="0"/>
          <c:order val="0"/>
          <c:tx>
            <c:strRef>
              <c:f>'Budgetmallar dubbla spalter'!$B$19</c:f>
              <c:strCache>
                <c:ptCount val="1"/>
                <c:pt idx="0">
                  <c:v>Hushållens konsumtion</c:v>
                </c:pt>
              </c:strCache>
            </c:strRef>
          </c:tx>
          <c:spPr>
            <a:solidFill>
              <a:srgbClr val="000000"/>
            </a:solidFill>
            <a:ln w="25400">
              <a:noFill/>
            </a:ln>
          </c:spPr>
          <c:invertIfNegative val="0"/>
          <c:dPt>
            <c:idx val="0"/>
            <c:invertIfNegative val="0"/>
            <c:bubble3D val="0"/>
            <c:extLst>
              <c:ext xmlns:c16="http://schemas.microsoft.com/office/drawing/2014/chart" uri="{C3380CC4-5D6E-409C-BE32-E72D297353CC}">
                <c16:uniqueId val="{00000000-6CF0-470D-B610-B6D5BAF2C849}"/>
              </c:ext>
            </c:extLst>
          </c:dPt>
          <c:dPt>
            <c:idx val="1"/>
            <c:invertIfNegative val="0"/>
            <c:bubble3D val="0"/>
            <c:extLst>
              <c:ext xmlns:c16="http://schemas.microsoft.com/office/drawing/2014/chart" uri="{C3380CC4-5D6E-409C-BE32-E72D297353CC}">
                <c16:uniqueId val="{00000001-6CF0-470D-B610-B6D5BAF2C849}"/>
              </c:ext>
            </c:extLst>
          </c:dPt>
          <c:dPt>
            <c:idx val="2"/>
            <c:invertIfNegative val="0"/>
            <c:bubble3D val="0"/>
            <c:extLst>
              <c:ext xmlns:c16="http://schemas.microsoft.com/office/drawing/2014/chart" uri="{C3380CC4-5D6E-409C-BE32-E72D297353CC}">
                <c16:uniqueId val="{00000002-6CF0-470D-B610-B6D5BAF2C849}"/>
              </c:ext>
            </c:extLst>
          </c:dPt>
          <c:dPt>
            <c:idx val="3"/>
            <c:invertIfNegative val="0"/>
            <c:bubble3D val="0"/>
            <c:extLst>
              <c:ext xmlns:c16="http://schemas.microsoft.com/office/drawing/2014/chart" uri="{C3380CC4-5D6E-409C-BE32-E72D297353CC}">
                <c16:uniqueId val="{00000003-6CF0-470D-B610-B6D5BAF2C849}"/>
              </c:ext>
            </c:extLst>
          </c:dPt>
          <c:dPt>
            <c:idx val="4"/>
            <c:invertIfNegative val="0"/>
            <c:bubble3D val="0"/>
            <c:extLst>
              <c:ext xmlns:c16="http://schemas.microsoft.com/office/drawing/2014/chart" uri="{C3380CC4-5D6E-409C-BE32-E72D297353CC}">
                <c16:uniqueId val="{00000004-6CF0-470D-B610-B6D5BAF2C849}"/>
              </c:ext>
            </c:extLst>
          </c:dPt>
          <c:dPt>
            <c:idx val="5"/>
            <c:invertIfNegative val="0"/>
            <c:bubble3D val="0"/>
            <c:extLst>
              <c:ext xmlns:c16="http://schemas.microsoft.com/office/drawing/2014/chart" uri="{C3380CC4-5D6E-409C-BE32-E72D297353CC}">
                <c16:uniqueId val="{00000005-6CF0-470D-B610-B6D5BAF2C849}"/>
              </c:ext>
            </c:extLst>
          </c:dPt>
          <c:dPt>
            <c:idx val="6"/>
            <c:invertIfNegative val="0"/>
            <c:bubble3D val="0"/>
            <c:extLst>
              <c:ext xmlns:c16="http://schemas.microsoft.com/office/drawing/2014/chart" uri="{C3380CC4-5D6E-409C-BE32-E72D297353CC}">
                <c16:uniqueId val="{00000006-6CF0-470D-B610-B6D5BAF2C849}"/>
              </c:ext>
            </c:extLst>
          </c:dPt>
          <c:dPt>
            <c:idx val="7"/>
            <c:invertIfNegative val="0"/>
            <c:bubble3D val="0"/>
            <c:extLst>
              <c:ext xmlns:c16="http://schemas.microsoft.com/office/drawing/2014/chart" uri="{C3380CC4-5D6E-409C-BE32-E72D297353CC}">
                <c16:uniqueId val="{00000007-6CF0-470D-B610-B6D5BAF2C849}"/>
              </c:ext>
            </c:extLst>
          </c:dPt>
          <c:dPt>
            <c:idx val="8"/>
            <c:invertIfNegative val="0"/>
            <c:bubble3D val="0"/>
            <c:extLst>
              <c:ext xmlns:c16="http://schemas.microsoft.com/office/drawing/2014/chart" uri="{C3380CC4-5D6E-409C-BE32-E72D297353CC}">
                <c16:uniqueId val="{00000008-6CF0-470D-B610-B6D5BAF2C849}"/>
              </c:ext>
            </c:extLst>
          </c:dPt>
          <c:dPt>
            <c:idx val="9"/>
            <c:invertIfNegative val="0"/>
            <c:bubble3D val="0"/>
            <c:extLst>
              <c:ext xmlns:c16="http://schemas.microsoft.com/office/drawing/2014/chart" uri="{C3380CC4-5D6E-409C-BE32-E72D297353CC}">
                <c16:uniqueId val="{00000009-6CF0-470D-B610-B6D5BAF2C849}"/>
              </c:ext>
            </c:extLst>
          </c:dPt>
          <c:dPt>
            <c:idx val="10"/>
            <c:invertIfNegative val="0"/>
            <c:bubble3D val="0"/>
            <c:extLst>
              <c:ext xmlns:c16="http://schemas.microsoft.com/office/drawing/2014/chart" uri="{C3380CC4-5D6E-409C-BE32-E72D297353CC}">
                <c16:uniqueId val="{0000000A-6CF0-470D-B610-B6D5BAF2C849}"/>
              </c:ext>
            </c:extLst>
          </c:dPt>
          <c:cat>
            <c:numRef>
              <c:f>'Budgetmallar dubbla spalter'!$A$20:$A$42</c:f>
              <c:numCache>
                <c:formatCode>yyyy;@</c:formatCode>
                <c:ptCount val="23"/>
                <c:pt idx="0">
                  <c:v>36526</c:v>
                </c:pt>
                <c:pt idx="1">
                  <c:v>36892</c:v>
                </c:pt>
                <c:pt idx="2">
                  <c:v>37257</c:v>
                </c:pt>
                <c:pt idx="3">
                  <c:v>37622</c:v>
                </c:pt>
                <c:pt idx="4">
                  <c:v>37987</c:v>
                </c:pt>
                <c:pt idx="5">
                  <c:v>38353</c:v>
                </c:pt>
                <c:pt idx="6">
                  <c:v>38718</c:v>
                </c:pt>
                <c:pt idx="7">
                  <c:v>39083</c:v>
                </c:pt>
                <c:pt idx="8">
                  <c:v>39448</c:v>
                </c:pt>
                <c:pt idx="9">
                  <c:v>39814</c:v>
                </c:pt>
                <c:pt idx="10">
                  <c:v>40179</c:v>
                </c:pt>
                <c:pt idx="11">
                  <c:v>40544</c:v>
                </c:pt>
                <c:pt idx="12">
                  <c:v>40909</c:v>
                </c:pt>
                <c:pt idx="13">
                  <c:v>41275</c:v>
                </c:pt>
                <c:pt idx="14">
                  <c:v>41640</c:v>
                </c:pt>
                <c:pt idx="15">
                  <c:v>42005</c:v>
                </c:pt>
                <c:pt idx="16">
                  <c:v>42370</c:v>
                </c:pt>
                <c:pt idx="17">
                  <c:v>42736</c:v>
                </c:pt>
                <c:pt idx="18">
                  <c:v>43101</c:v>
                </c:pt>
                <c:pt idx="19">
                  <c:v>43466</c:v>
                </c:pt>
                <c:pt idx="20">
                  <c:v>43831</c:v>
                </c:pt>
                <c:pt idx="21">
                  <c:v>44197</c:v>
                </c:pt>
                <c:pt idx="22">
                  <c:v>44562</c:v>
                </c:pt>
              </c:numCache>
            </c:numRef>
          </c:cat>
          <c:val>
            <c:numRef>
              <c:f>'Budgetmallar dubbla spalter'!$B$20:$B$42</c:f>
              <c:numCache>
                <c:formatCode>0.0</c:formatCode>
                <c:ptCount val="23"/>
                <c:pt idx="0">
                  <c:v>6.2318047060708759</c:v>
                </c:pt>
                <c:pt idx="1">
                  <c:v>2.8988431892746025</c:v>
                </c:pt>
                <c:pt idx="2">
                  <c:v>4.0871345605225651</c:v>
                </c:pt>
                <c:pt idx="3">
                  <c:v>3.9733740644160687</c:v>
                </c:pt>
                <c:pt idx="4">
                  <c:v>3.5894148223736266</c:v>
                </c:pt>
                <c:pt idx="5">
                  <c:v>3.9075875259487303</c:v>
                </c:pt>
                <c:pt idx="6">
                  <c:v>3.9078932304936531</c:v>
                </c:pt>
                <c:pt idx="7">
                  <c:v>5.2954756905138511</c:v>
                </c:pt>
                <c:pt idx="8">
                  <c:v>3.3572400190669871</c:v>
                </c:pt>
                <c:pt idx="9">
                  <c:v>2.5861127781788396</c:v>
                </c:pt>
                <c:pt idx="10">
                  <c:v>5.4343205922134263</c:v>
                </c:pt>
                <c:pt idx="11">
                  <c:v>3.5637816277590106</c:v>
                </c:pt>
                <c:pt idx="12">
                  <c:v>1.3074053618210124</c:v>
                </c:pt>
                <c:pt idx="13">
                  <c:v>2.5818237369885422</c:v>
                </c:pt>
                <c:pt idx="14">
                  <c:v>3.2326364869803781</c:v>
                </c:pt>
                <c:pt idx="15">
                  <c:v>4.0151328696125255</c:v>
                </c:pt>
                <c:pt idx="16">
                  <c:v>3.8912159805113644</c:v>
                </c:pt>
                <c:pt idx="17">
                  <c:v>3.9951391259598124</c:v>
                </c:pt>
                <c:pt idx="18">
                  <c:v>3.6025142343113936</c:v>
                </c:pt>
                <c:pt idx="19">
                  <c:v>2.9182346891987399</c:v>
                </c:pt>
                <c:pt idx="20">
                  <c:v>3.852544308971062</c:v>
                </c:pt>
                <c:pt idx="21">
                  <c:v>4.5271015877574428</c:v>
                </c:pt>
                <c:pt idx="22">
                  <c:v>4.9692213215727365</c:v>
                </c:pt>
              </c:numCache>
            </c:numRef>
          </c:val>
          <c:extLst>
            <c:ext xmlns:c16="http://schemas.microsoft.com/office/drawing/2014/chart" uri="{C3380CC4-5D6E-409C-BE32-E72D297353CC}">
              <c16:uniqueId val="{0000000B-6CF0-470D-B610-B6D5BAF2C849}"/>
            </c:ext>
          </c:extLst>
        </c:ser>
        <c:ser>
          <c:idx val="1"/>
          <c:order val="1"/>
          <c:tx>
            <c:strRef>
              <c:f>'Budgetmallar dubbla spalter'!$C$19</c:f>
              <c:strCache>
                <c:ptCount val="1"/>
                <c:pt idx="0">
                  <c:v>Fasta bruttoinvesteringar</c:v>
                </c:pt>
              </c:strCache>
            </c:strRef>
          </c:tx>
          <c:spPr>
            <a:solidFill>
              <a:srgbClr val="808080"/>
            </a:solidFill>
            <a:ln w="25400">
              <a:noFill/>
            </a:ln>
          </c:spPr>
          <c:invertIfNegative val="0"/>
          <c:cat>
            <c:numRef>
              <c:f>'Budgetmallar dubbla spalter'!$A$20:$A$42</c:f>
              <c:numCache>
                <c:formatCode>yyyy;@</c:formatCode>
                <c:ptCount val="23"/>
                <c:pt idx="0">
                  <c:v>36526</c:v>
                </c:pt>
                <c:pt idx="1">
                  <c:v>36892</c:v>
                </c:pt>
                <c:pt idx="2">
                  <c:v>37257</c:v>
                </c:pt>
                <c:pt idx="3">
                  <c:v>37622</c:v>
                </c:pt>
                <c:pt idx="4">
                  <c:v>37987</c:v>
                </c:pt>
                <c:pt idx="5">
                  <c:v>38353</c:v>
                </c:pt>
                <c:pt idx="6">
                  <c:v>38718</c:v>
                </c:pt>
                <c:pt idx="7">
                  <c:v>39083</c:v>
                </c:pt>
                <c:pt idx="8">
                  <c:v>39448</c:v>
                </c:pt>
                <c:pt idx="9">
                  <c:v>39814</c:v>
                </c:pt>
                <c:pt idx="10">
                  <c:v>40179</c:v>
                </c:pt>
                <c:pt idx="11">
                  <c:v>40544</c:v>
                </c:pt>
                <c:pt idx="12">
                  <c:v>40909</c:v>
                </c:pt>
                <c:pt idx="13">
                  <c:v>41275</c:v>
                </c:pt>
                <c:pt idx="14">
                  <c:v>41640</c:v>
                </c:pt>
                <c:pt idx="15">
                  <c:v>42005</c:v>
                </c:pt>
                <c:pt idx="16">
                  <c:v>42370</c:v>
                </c:pt>
                <c:pt idx="17">
                  <c:v>42736</c:v>
                </c:pt>
                <c:pt idx="18">
                  <c:v>43101</c:v>
                </c:pt>
                <c:pt idx="19">
                  <c:v>43466</c:v>
                </c:pt>
                <c:pt idx="20">
                  <c:v>43831</c:v>
                </c:pt>
                <c:pt idx="21">
                  <c:v>44197</c:v>
                </c:pt>
                <c:pt idx="22">
                  <c:v>44562</c:v>
                </c:pt>
              </c:numCache>
            </c:numRef>
          </c:cat>
          <c:val>
            <c:numRef>
              <c:f>'Budgetmallar dubbla spalter'!$C$20:$C$42</c:f>
              <c:numCache>
                <c:formatCode>0.0</c:formatCode>
                <c:ptCount val="23"/>
                <c:pt idx="0">
                  <c:v>9.9552212596581526</c:v>
                </c:pt>
                <c:pt idx="1">
                  <c:v>5.9105398107856422</c:v>
                </c:pt>
                <c:pt idx="2">
                  <c:v>3.9249128490848051E-3</c:v>
                </c:pt>
                <c:pt idx="3">
                  <c:v>2.2108879945196058</c:v>
                </c:pt>
                <c:pt idx="4">
                  <c:v>6.2619450306054647</c:v>
                </c:pt>
                <c:pt idx="5">
                  <c:v>6.2634893415723036</c:v>
                </c:pt>
                <c:pt idx="6">
                  <c:v>10.756986275537251</c:v>
                </c:pt>
                <c:pt idx="7">
                  <c:v>10.469353377834278</c:v>
                </c:pt>
                <c:pt idx="8">
                  <c:v>4.5972742294922986</c:v>
                </c:pt>
                <c:pt idx="9">
                  <c:v>-10.935858135675513</c:v>
                </c:pt>
                <c:pt idx="10">
                  <c:v>6.7455651794201987</c:v>
                </c:pt>
                <c:pt idx="11">
                  <c:v>5.9780599508349797</c:v>
                </c:pt>
                <c:pt idx="12">
                  <c:v>0.48549450312334042</c:v>
                </c:pt>
                <c:pt idx="13">
                  <c:v>0.94565947431020092</c:v>
                </c:pt>
                <c:pt idx="14">
                  <c:v>7.722961362739289</c:v>
                </c:pt>
                <c:pt idx="15">
                  <c:v>8.7638558552233228</c:v>
                </c:pt>
                <c:pt idx="16">
                  <c:v>5.8893720376876235</c:v>
                </c:pt>
                <c:pt idx="17">
                  <c:v>8.8355793145558081</c:v>
                </c:pt>
                <c:pt idx="18">
                  <c:v>7.0509392529213066</c:v>
                </c:pt>
                <c:pt idx="19">
                  <c:v>1.4363411669446435</c:v>
                </c:pt>
                <c:pt idx="20">
                  <c:v>2.7767702874514022</c:v>
                </c:pt>
                <c:pt idx="21">
                  <c:v>2.3963846865084459</c:v>
                </c:pt>
                <c:pt idx="22">
                  <c:v>2.563297348801008</c:v>
                </c:pt>
              </c:numCache>
            </c:numRef>
          </c:val>
          <c:extLst>
            <c:ext xmlns:c16="http://schemas.microsoft.com/office/drawing/2014/chart" uri="{C3380CC4-5D6E-409C-BE32-E72D297353CC}">
              <c16:uniqueId val="{0000000C-6CF0-470D-B610-B6D5BAF2C849}"/>
            </c:ext>
          </c:extLst>
        </c:ser>
        <c:dLbls>
          <c:showLegendKey val="0"/>
          <c:showVal val="0"/>
          <c:showCatName val="0"/>
          <c:showSerName val="0"/>
          <c:showPercent val="0"/>
          <c:showBubbleSize val="0"/>
        </c:dLbls>
        <c:gapWidth val="50"/>
        <c:axId val="297251200"/>
        <c:axId val="297252736"/>
      </c:barChart>
      <c:lineChart>
        <c:grouping val="standard"/>
        <c:varyColors val="0"/>
        <c:ser>
          <c:idx val="2"/>
          <c:order val="2"/>
          <c:tx>
            <c:strRef>
              <c:f>'Budgetmallar dubbla spalter'!$D$19</c:f>
              <c:strCache>
                <c:ptCount val="1"/>
                <c:pt idx="0">
                  <c:v>Mervärdesskatteintäkter</c:v>
                </c:pt>
              </c:strCache>
            </c:strRef>
          </c:tx>
          <c:spPr>
            <a:ln w="19050">
              <a:solidFill>
                <a:srgbClr val="000000"/>
              </a:solidFill>
              <a:prstDash val="solid"/>
            </a:ln>
          </c:spPr>
          <c:marker>
            <c:symbol val="none"/>
          </c:marker>
          <c:cat>
            <c:numRef>
              <c:f>'Budgetmallar dubbla spalter'!$A$20:$A$42</c:f>
              <c:numCache>
                <c:formatCode>yyyy;@</c:formatCode>
                <c:ptCount val="23"/>
                <c:pt idx="0">
                  <c:v>36526</c:v>
                </c:pt>
                <c:pt idx="1">
                  <c:v>36892</c:v>
                </c:pt>
                <c:pt idx="2">
                  <c:v>37257</c:v>
                </c:pt>
                <c:pt idx="3">
                  <c:v>37622</c:v>
                </c:pt>
                <c:pt idx="4">
                  <c:v>37987</c:v>
                </c:pt>
                <c:pt idx="5">
                  <c:v>38353</c:v>
                </c:pt>
                <c:pt idx="6">
                  <c:v>38718</c:v>
                </c:pt>
                <c:pt idx="7">
                  <c:v>39083</c:v>
                </c:pt>
                <c:pt idx="8">
                  <c:v>39448</c:v>
                </c:pt>
                <c:pt idx="9">
                  <c:v>39814</c:v>
                </c:pt>
                <c:pt idx="10">
                  <c:v>40179</c:v>
                </c:pt>
                <c:pt idx="11">
                  <c:v>40544</c:v>
                </c:pt>
                <c:pt idx="12">
                  <c:v>40909</c:v>
                </c:pt>
                <c:pt idx="13">
                  <c:v>41275</c:v>
                </c:pt>
                <c:pt idx="14">
                  <c:v>41640</c:v>
                </c:pt>
                <c:pt idx="15">
                  <c:v>42005</c:v>
                </c:pt>
                <c:pt idx="16">
                  <c:v>42370</c:v>
                </c:pt>
                <c:pt idx="17">
                  <c:v>42736</c:v>
                </c:pt>
                <c:pt idx="18">
                  <c:v>43101</c:v>
                </c:pt>
                <c:pt idx="19">
                  <c:v>43466</c:v>
                </c:pt>
                <c:pt idx="20">
                  <c:v>43831</c:v>
                </c:pt>
                <c:pt idx="21">
                  <c:v>44197</c:v>
                </c:pt>
                <c:pt idx="22">
                  <c:v>44562</c:v>
                </c:pt>
              </c:numCache>
            </c:numRef>
          </c:cat>
          <c:val>
            <c:numRef>
              <c:f>'Budgetmallar dubbla spalter'!$D$20:$D$42</c:f>
              <c:numCache>
                <c:formatCode>0.0</c:formatCode>
                <c:ptCount val="23"/>
                <c:pt idx="0">
                  <c:v>4.6570085701271857</c:v>
                </c:pt>
                <c:pt idx="1">
                  <c:v>4.3344403687482602</c:v>
                </c:pt>
                <c:pt idx="2">
                  <c:v>4.8648355867006998</c:v>
                </c:pt>
                <c:pt idx="3">
                  <c:v>4.4070242599592468</c:v>
                </c:pt>
                <c:pt idx="4">
                  <c:v>3.9263189319928449</c:v>
                </c:pt>
                <c:pt idx="5">
                  <c:v>6.3159718747455962</c:v>
                </c:pt>
                <c:pt idx="6">
                  <c:v>6.0887843070108971</c:v>
                </c:pt>
                <c:pt idx="7">
                  <c:v>7.4483819034822485</c:v>
                </c:pt>
                <c:pt idx="8">
                  <c:v>5.4157796741891362</c:v>
                </c:pt>
                <c:pt idx="9">
                  <c:v>0.46226087015046602</c:v>
                </c:pt>
                <c:pt idx="10">
                  <c:v>7.3271605253455885</c:v>
                </c:pt>
                <c:pt idx="11">
                  <c:v>2.464811433542935</c:v>
                </c:pt>
                <c:pt idx="12">
                  <c:v>-0.54599725722116466</c:v>
                </c:pt>
                <c:pt idx="13">
                  <c:v>2.6709306552772594</c:v>
                </c:pt>
                <c:pt idx="14">
                  <c:v>4.5679160381643769</c:v>
                </c:pt>
                <c:pt idx="15">
                  <c:v>7.1358401015363615</c:v>
                </c:pt>
                <c:pt idx="16">
                  <c:v>6.8728911801750225</c:v>
                </c:pt>
                <c:pt idx="17">
                  <c:v>5.097526884064485</c:v>
                </c:pt>
                <c:pt idx="18">
                  <c:v>4.5260161758426953</c:v>
                </c:pt>
                <c:pt idx="19">
                  <c:v>2.5829412081552316</c:v>
                </c:pt>
                <c:pt idx="20">
                  <c:v>3.5252851334389046</c:v>
                </c:pt>
                <c:pt idx="21">
                  <c:v>4.2681336234752898</c:v>
                </c:pt>
                <c:pt idx="22">
                  <c:v>4.1046161663329528</c:v>
                </c:pt>
              </c:numCache>
            </c:numRef>
          </c:val>
          <c:smooth val="0"/>
          <c:extLst>
            <c:ext xmlns:c16="http://schemas.microsoft.com/office/drawing/2014/chart" uri="{C3380CC4-5D6E-409C-BE32-E72D297353CC}">
              <c16:uniqueId val="{0000000D-6CF0-470D-B610-B6D5BAF2C849}"/>
            </c:ext>
          </c:extLst>
        </c:ser>
        <c:dLbls>
          <c:showLegendKey val="0"/>
          <c:showVal val="0"/>
          <c:showCatName val="0"/>
          <c:showSerName val="0"/>
          <c:showPercent val="0"/>
          <c:showBubbleSize val="0"/>
        </c:dLbls>
        <c:marker val="1"/>
        <c:smooth val="0"/>
        <c:axId val="297251200"/>
        <c:axId val="297252736"/>
      </c:lineChart>
      <c:dateAx>
        <c:axId val="297251200"/>
        <c:scaling>
          <c:orientation val="minMax"/>
        </c:scaling>
        <c:delete val="0"/>
        <c:axPos val="b"/>
        <c:numFmt formatCode="yy" sourceLinked="0"/>
        <c:majorTickMark val="cross"/>
        <c:minorTickMark val="none"/>
        <c:tickLblPos val="low"/>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297252736"/>
        <c:crosses val="autoZero"/>
        <c:auto val="1"/>
        <c:lblOffset val="100"/>
        <c:baseTimeUnit val="years"/>
      </c:dateAx>
      <c:valAx>
        <c:axId val="297252736"/>
        <c:scaling>
          <c:orientation val="minMax"/>
          <c:max val="11"/>
          <c:min val="-11"/>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297251200"/>
        <c:crossesAt val="1"/>
        <c:crossBetween val="between"/>
        <c:majorUnit val="2"/>
      </c:valAx>
      <c:spPr>
        <a:noFill/>
        <a:ln w="3175">
          <a:solidFill>
            <a:srgbClr val="000000"/>
          </a:solidFill>
          <a:prstDash val="solid"/>
        </a:ln>
      </c:spPr>
    </c:plotArea>
    <c:legend>
      <c:legendPos val="b"/>
      <c:layout>
        <c:manualLayout>
          <c:xMode val="edge"/>
          <c:yMode val="edge"/>
          <c:x val="0.51511383776414454"/>
          <c:y val="0.59846648301193761"/>
          <c:w val="0.45036843899113838"/>
          <c:h val="0.2398112947658402"/>
        </c:manualLayout>
      </c:layout>
      <c:overlay val="0"/>
      <c:spPr>
        <a:noFill/>
        <a:ln w="25400">
          <a:noFill/>
        </a:ln>
        <a:effectLst/>
      </c:spPr>
      <c:txPr>
        <a:bodyPr/>
        <a:lstStyle/>
        <a:p>
          <a:pPr>
            <a:defRPr sz="700" b="0">
              <a:latin typeface="TradeGothic CondEighteen"/>
              <a:ea typeface="TradeGothic CondEighteen"/>
              <a:cs typeface="TradeGothic CondEighteen"/>
            </a:defRPr>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1097405768710546"/>
          <c:y val="4.1525616384566109E-2"/>
          <c:w val="0.84318780535186155"/>
          <c:h val="0.79427821522309716"/>
        </c:manualLayout>
      </c:layout>
      <c:barChart>
        <c:barDir val="col"/>
        <c:grouping val="clustered"/>
        <c:varyColors val="0"/>
        <c:ser>
          <c:idx val="0"/>
          <c:order val="0"/>
          <c:tx>
            <c:strRef>
              <c:f>Statsformat!$B$20</c:f>
              <c:strCache>
                <c:ptCount val="1"/>
                <c:pt idx="0">
                  <c:v>Diff mot urspr. budget</c:v>
                </c:pt>
              </c:strCache>
            </c:strRef>
          </c:tx>
          <c:spPr>
            <a:solidFill>
              <a:srgbClr val="000000"/>
            </a:solidFill>
            <a:ln w="25400">
              <a:noFill/>
            </a:ln>
          </c:spPr>
          <c:invertIfNegative val="0"/>
          <c:dPt>
            <c:idx val="0"/>
            <c:invertIfNegative val="0"/>
            <c:bubble3D val="0"/>
            <c:extLst>
              <c:ext xmlns:c16="http://schemas.microsoft.com/office/drawing/2014/chart" uri="{C3380CC4-5D6E-409C-BE32-E72D297353CC}">
                <c16:uniqueId val="{00000000-BD24-430B-8B03-4DD6D604375E}"/>
              </c:ext>
            </c:extLst>
          </c:dPt>
          <c:dPt>
            <c:idx val="1"/>
            <c:invertIfNegative val="0"/>
            <c:bubble3D val="0"/>
            <c:extLst>
              <c:ext xmlns:c16="http://schemas.microsoft.com/office/drawing/2014/chart" uri="{C3380CC4-5D6E-409C-BE32-E72D297353CC}">
                <c16:uniqueId val="{00000001-BD24-430B-8B03-4DD6D604375E}"/>
              </c:ext>
            </c:extLst>
          </c:dPt>
          <c:dPt>
            <c:idx val="2"/>
            <c:invertIfNegative val="0"/>
            <c:bubble3D val="0"/>
            <c:extLst>
              <c:ext xmlns:c16="http://schemas.microsoft.com/office/drawing/2014/chart" uri="{C3380CC4-5D6E-409C-BE32-E72D297353CC}">
                <c16:uniqueId val="{00000002-BD24-430B-8B03-4DD6D604375E}"/>
              </c:ext>
            </c:extLst>
          </c:dPt>
          <c:dPt>
            <c:idx val="3"/>
            <c:invertIfNegative val="0"/>
            <c:bubble3D val="0"/>
            <c:extLst>
              <c:ext xmlns:c16="http://schemas.microsoft.com/office/drawing/2014/chart" uri="{C3380CC4-5D6E-409C-BE32-E72D297353CC}">
                <c16:uniqueId val="{00000003-BD24-430B-8B03-4DD6D604375E}"/>
              </c:ext>
            </c:extLst>
          </c:dPt>
          <c:dPt>
            <c:idx val="4"/>
            <c:invertIfNegative val="0"/>
            <c:bubble3D val="0"/>
            <c:extLst>
              <c:ext xmlns:c16="http://schemas.microsoft.com/office/drawing/2014/chart" uri="{C3380CC4-5D6E-409C-BE32-E72D297353CC}">
                <c16:uniqueId val="{00000004-BD24-430B-8B03-4DD6D604375E}"/>
              </c:ext>
            </c:extLst>
          </c:dPt>
          <c:dPt>
            <c:idx val="5"/>
            <c:invertIfNegative val="0"/>
            <c:bubble3D val="0"/>
            <c:extLst>
              <c:ext xmlns:c16="http://schemas.microsoft.com/office/drawing/2014/chart" uri="{C3380CC4-5D6E-409C-BE32-E72D297353CC}">
                <c16:uniqueId val="{00000005-BD24-430B-8B03-4DD6D604375E}"/>
              </c:ext>
            </c:extLst>
          </c:dPt>
          <c:dPt>
            <c:idx val="6"/>
            <c:invertIfNegative val="0"/>
            <c:bubble3D val="0"/>
            <c:extLst>
              <c:ext xmlns:c16="http://schemas.microsoft.com/office/drawing/2014/chart" uri="{C3380CC4-5D6E-409C-BE32-E72D297353CC}">
                <c16:uniqueId val="{00000006-BD24-430B-8B03-4DD6D604375E}"/>
              </c:ext>
            </c:extLst>
          </c:dPt>
          <c:dPt>
            <c:idx val="7"/>
            <c:invertIfNegative val="0"/>
            <c:bubble3D val="0"/>
            <c:extLst>
              <c:ext xmlns:c16="http://schemas.microsoft.com/office/drawing/2014/chart" uri="{C3380CC4-5D6E-409C-BE32-E72D297353CC}">
                <c16:uniqueId val="{00000007-BD24-430B-8B03-4DD6D604375E}"/>
              </c:ext>
            </c:extLst>
          </c:dPt>
          <c:dPt>
            <c:idx val="8"/>
            <c:invertIfNegative val="0"/>
            <c:bubble3D val="0"/>
            <c:extLst>
              <c:ext xmlns:c16="http://schemas.microsoft.com/office/drawing/2014/chart" uri="{C3380CC4-5D6E-409C-BE32-E72D297353CC}">
                <c16:uniqueId val="{00000008-BD24-430B-8B03-4DD6D604375E}"/>
              </c:ext>
            </c:extLst>
          </c:dPt>
          <c:dPt>
            <c:idx val="9"/>
            <c:invertIfNegative val="0"/>
            <c:bubble3D val="0"/>
            <c:extLst>
              <c:ext xmlns:c16="http://schemas.microsoft.com/office/drawing/2014/chart" uri="{C3380CC4-5D6E-409C-BE32-E72D297353CC}">
                <c16:uniqueId val="{00000009-BD24-430B-8B03-4DD6D604375E}"/>
              </c:ext>
            </c:extLst>
          </c:dPt>
          <c:dPt>
            <c:idx val="10"/>
            <c:invertIfNegative val="0"/>
            <c:bubble3D val="0"/>
            <c:extLst>
              <c:ext xmlns:c16="http://schemas.microsoft.com/office/drawing/2014/chart" uri="{C3380CC4-5D6E-409C-BE32-E72D297353CC}">
                <c16:uniqueId val="{0000000A-BD24-430B-8B03-4DD6D604375E}"/>
              </c:ext>
            </c:extLst>
          </c:dPt>
          <c:dLbls>
            <c:numFmt formatCode="#,##0.0" sourceLinked="0"/>
            <c:spPr>
              <a:noFill/>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Statsformat!$A$21:$A$26</c:f>
              <c:numCache>
                <c:formatCode>0</c:formatCode>
                <c:ptCount val="6"/>
                <c:pt idx="0">
                  <c:v>9</c:v>
                </c:pt>
                <c:pt idx="1">
                  <c:v>15</c:v>
                </c:pt>
                <c:pt idx="2">
                  <c:v>16</c:v>
                </c:pt>
                <c:pt idx="3">
                  <c:v>18</c:v>
                </c:pt>
                <c:pt idx="4">
                  <c:v>26</c:v>
                </c:pt>
                <c:pt idx="5">
                  <c:v>27</c:v>
                </c:pt>
              </c:numCache>
            </c:numRef>
          </c:cat>
          <c:val>
            <c:numRef>
              <c:f>Statsformat!$B$21:$B$26</c:f>
              <c:numCache>
                <c:formatCode>General</c:formatCode>
                <c:ptCount val="6"/>
                <c:pt idx="0">
                  <c:v>-1.6</c:v>
                </c:pt>
                <c:pt idx="1">
                  <c:v>-2</c:v>
                </c:pt>
                <c:pt idx="2">
                  <c:v>-2.2000000000000002</c:v>
                </c:pt>
                <c:pt idx="3">
                  <c:v>-1.9</c:v>
                </c:pt>
                <c:pt idx="4">
                  <c:v>-4.0999999999999996</c:v>
                </c:pt>
                <c:pt idx="5">
                  <c:v>-1.5</c:v>
                </c:pt>
              </c:numCache>
            </c:numRef>
          </c:val>
          <c:extLst>
            <c:ext xmlns:c16="http://schemas.microsoft.com/office/drawing/2014/chart" uri="{C3380CC4-5D6E-409C-BE32-E72D297353CC}">
              <c16:uniqueId val="{0000000B-BD24-430B-8B03-4DD6D604375E}"/>
            </c:ext>
          </c:extLst>
        </c:ser>
        <c:dLbls>
          <c:showLegendKey val="0"/>
          <c:showVal val="0"/>
          <c:showCatName val="0"/>
          <c:showSerName val="0"/>
          <c:showPercent val="0"/>
          <c:showBubbleSize val="0"/>
        </c:dLbls>
        <c:gapWidth val="50"/>
        <c:axId val="225464320"/>
        <c:axId val="225466240"/>
      </c:barChart>
      <c:catAx>
        <c:axId val="225464320"/>
        <c:scaling>
          <c:orientation val="minMax"/>
        </c:scaling>
        <c:delete val="0"/>
        <c:axPos val="b"/>
        <c:title>
          <c:tx>
            <c:rich>
              <a:bodyPr/>
              <a:lstStyle/>
              <a:p>
                <a:pPr>
                  <a:defRPr b="0"/>
                </a:pPr>
                <a:r>
                  <a:rPr lang="sv-SE" b="0"/>
                  <a:t>Utgiftsområde</a:t>
                </a:r>
              </a:p>
            </c:rich>
          </c:tx>
          <c:layout>
            <c:manualLayout>
              <c:xMode val="edge"/>
              <c:yMode val="edge"/>
              <c:x val="0.43681742341580143"/>
              <c:y val="0.92174964349928701"/>
            </c:manualLayout>
          </c:layout>
          <c:overlay val="0"/>
        </c:title>
        <c:numFmt formatCode="General"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225466240"/>
        <c:crosses val="autoZero"/>
        <c:auto val="1"/>
        <c:lblAlgn val="ctr"/>
        <c:lblOffset val="100"/>
        <c:noMultiLvlLbl val="1"/>
      </c:catAx>
      <c:valAx>
        <c:axId val="225466240"/>
        <c:scaling>
          <c:orientation val="minMax"/>
          <c:max val="5"/>
          <c:min val="-5"/>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25464320"/>
        <c:crossesAt val="1"/>
        <c:crossBetween val="between"/>
      </c:valAx>
      <c:spPr>
        <a:noFill/>
        <a:ln w="3175">
          <a:solidFill>
            <a:srgbClr val="000000"/>
          </a:solidFill>
          <a:prstDash val="solid"/>
        </a:ln>
      </c:spPr>
    </c:plotArea>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282890252215402E-2"/>
          <c:y val="4.4843434343434345E-2"/>
          <c:w val="0.90282719836400815"/>
          <c:h val="0.87294582185491276"/>
        </c:manualLayout>
      </c:layout>
      <c:lineChart>
        <c:grouping val="standard"/>
        <c:varyColors val="0"/>
        <c:ser>
          <c:idx val="0"/>
          <c:order val="0"/>
          <c:tx>
            <c:strRef>
              <c:f>'Budgetmallar dubbla spalter'!$B$19</c:f>
              <c:strCache>
                <c:ptCount val="1"/>
                <c:pt idx="0">
                  <c:v>Finansiellt sparande</c:v>
                </c:pt>
              </c:strCache>
            </c:strRef>
          </c:tx>
          <c:spPr>
            <a:ln w="28575">
              <a:solidFill>
                <a:srgbClr val="000000"/>
              </a:solidFill>
              <a:prstDash val="solid"/>
            </a:ln>
          </c:spPr>
          <c:marker>
            <c:symbol val="none"/>
          </c:marker>
          <c:dPt>
            <c:idx val="0"/>
            <c:bubble3D val="0"/>
            <c:extLst>
              <c:ext xmlns:c16="http://schemas.microsoft.com/office/drawing/2014/chart" uri="{C3380CC4-5D6E-409C-BE32-E72D297353CC}">
                <c16:uniqueId val="{00000000-A6C4-4431-B95D-FED8C48AC884}"/>
              </c:ext>
            </c:extLst>
          </c:dPt>
          <c:dPt>
            <c:idx val="1"/>
            <c:bubble3D val="0"/>
            <c:extLst>
              <c:ext xmlns:c16="http://schemas.microsoft.com/office/drawing/2014/chart" uri="{C3380CC4-5D6E-409C-BE32-E72D297353CC}">
                <c16:uniqueId val="{00000001-A6C4-4431-B95D-FED8C48AC884}"/>
              </c:ext>
            </c:extLst>
          </c:dPt>
          <c:dPt>
            <c:idx val="2"/>
            <c:bubble3D val="0"/>
            <c:extLst>
              <c:ext xmlns:c16="http://schemas.microsoft.com/office/drawing/2014/chart" uri="{C3380CC4-5D6E-409C-BE32-E72D297353CC}">
                <c16:uniqueId val="{00000002-A6C4-4431-B95D-FED8C48AC884}"/>
              </c:ext>
            </c:extLst>
          </c:dPt>
          <c:dPt>
            <c:idx val="3"/>
            <c:bubble3D val="0"/>
            <c:extLst>
              <c:ext xmlns:c16="http://schemas.microsoft.com/office/drawing/2014/chart" uri="{C3380CC4-5D6E-409C-BE32-E72D297353CC}">
                <c16:uniqueId val="{00000003-A6C4-4431-B95D-FED8C48AC884}"/>
              </c:ext>
            </c:extLst>
          </c:dPt>
          <c:dPt>
            <c:idx val="4"/>
            <c:bubble3D val="0"/>
            <c:extLst>
              <c:ext xmlns:c16="http://schemas.microsoft.com/office/drawing/2014/chart" uri="{C3380CC4-5D6E-409C-BE32-E72D297353CC}">
                <c16:uniqueId val="{00000004-A6C4-4431-B95D-FED8C48AC884}"/>
              </c:ext>
            </c:extLst>
          </c:dPt>
          <c:dPt>
            <c:idx val="5"/>
            <c:bubble3D val="0"/>
            <c:extLst>
              <c:ext xmlns:c16="http://schemas.microsoft.com/office/drawing/2014/chart" uri="{C3380CC4-5D6E-409C-BE32-E72D297353CC}">
                <c16:uniqueId val="{00000005-A6C4-4431-B95D-FED8C48AC884}"/>
              </c:ext>
            </c:extLst>
          </c:dPt>
          <c:dPt>
            <c:idx val="6"/>
            <c:bubble3D val="0"/>
            <c:extLst>
              <c:ext xmlns:c16="http://schemas.microsoft.com/office/drawing/2014/chart" uri="{C3380CC4-5D6E-409C-BE32-E72D297353CC}">
                <c16:uniqueId val="{00000006-A6C4-4431-B95D-FED8C48AC884}"/>
              </c:ext>
            </c:extLst>
          </c:dPt>
          <c:dPt>
            <c:idx val="7"/>
            <c:bubble3D val="0"/>
            <c:extLst>
              <c:ext xmlns:c16="http://schemas.microsoft.com/office/drawing/2014/chart" uri="{C3380CC4-5D6E-409C-BE32-E72D297353CC}">
                <c16:uniqueId val="{00000007-A6C4-4431-B95D-FED8C48AC884}"/>
              </c:ext>
            </c:extLst>
          </c:dPt>
          <c:dPt>
            <c:idx val="8"/>
            <c:bubble3D val="0"/>
            <c:extLst>
              <c:ext xmlns:c16="http://schemas.microsoft.com/office/drawing/2014/chart" uri="{C3380CC4-5D6E-409C-BE32-E72D297353CC}">
                <c16:uniqueId val="{00000008-A6C4-4431-B95D-FED8C48AC884}"/>
              </c:ext>
            </c:extLst>
          </c:dPt>
          <c:dPt>
            <c:idx val="9"/>
            <c:bubble3D val="0"/>
            <c:extLst>
              <c:ext xmlns:c16="http://schemas.microsoft.com/office/drawing/2014/chart" uri="{C3380CC4-5D6E-409C-BE32-E72D297353CC}">
                <c16:uniqueId val="{00000009-A6C4-4431-B95D-FED8C48AC884}"/>
              </c:ext>
            </c:extLst>
          </c:dPt>
          <c:dPt>
            <c:idx val="10"/>
            <c:bubble3D val="0"/>
            <c:extLst>
              <c:ext xmlns:c16="http://schemas.microsoft.com/office/drawing/2014/chart" uri="{C3380CC4-5D6E-409C-BE32-E72D297353CC}">
                <c16:uniqueId val="{0000000A-A6C4-4431-B95D-FED8C48AC884}"/>
              </c:ext>
            </c:extLst>
          </c:dPt>
          <c:cat>
            <c:strRef>
              <c:f>'Budgetmallar dubbla spalter'!$A$20:$A$42</c:f>
              <c:strCache>
                <c:ptCount val="23"/>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strCache>
            </c:strRef>
          </c:cat>
          <c:val>
            <c:numRef>
              <c:f>'Budgetmallar dubbla spalter'!$B$20:$B$42</c:f>
              <c:numCache>
                <c:formatCode>General</c:formatCode>
                <c:ptCount val="23"/>
                <c:pt idx="0">
                  <c:v>3.2205555737351412</c:v>
                </c:pt>
                <c:pt idx="1">
                  <c:v>1.4215227267965556</c:v>
                </c:pt>
                <c:pt idx="2">
                  <c:v>-1.4504504539505096</c:v>
                </c:pt>
                <c:pt idx="3">
                  <c:v>-1.2677261016321983</c:v>
                </c:pt>
                <c:pt idx="4">
                  <c:v>0.35539771179563617</c:v>
                </c:pt>
                <c:pt idx="5">
                  <c:v>1.832319081122884</c:v>
                </c:pt>
                <c:pt idx="6">
                  <c:v>2.2091417072263613</c:v>
                </c:pt>
                <c:pt idx="7">
                  <c:v>3.354000914273112</c:v>
                </c:pt>
                <c:pt idx="8">
                  <c:v>1.904129545201922</c:v>
                </c:pt>
                <c:pt idx="9">
                  <c:v>-0.71539901622383173</c:v>
                </c:pt>
                <c:pt idx="10">
                  <c:v>-3.2067435831074423E-2</c:v>
                </c:pt>
                <c:pt idx="11">
                  <c:v>-0.20245596678323635</c:v>
                </c:pt>
                <c:pt idx="12">
                  <c:v>-0.96476672673021091</c:v>
                </c:pt>
                <c:pt idx="13">
                  <c:v>-1.3670862194645965</c:v>
                </c:pt>
                <c:pt idx="14">
                  <c:v>-1.5523259133325298</c:v>
                </c:pt>
                <c:pt idx="15">
                  <c:v>3.7629032952893736E-2</c:v>
                </c:pt>
                <c:pt idx="16">
                  <c:v>1.00120921300368</c:v>
                </c:pt>
                <c:pt idx="17">
                  <c:v>1.4114295061645621</c:v>
                </c:pt>
                <c:pt idx="18">
                  <c:v>0.89555984285947821</c:v>
                </c:pt>
                <c:pt idx="19">
                  <c:v>0.42353070023487799</c:v>
                </c:pt>
                <c:pt idx="20">
                  <c:v>0.32633600257306772</c:v>
                </c:pt>
                <c:pt idx="21">
                  <c:v>0.40812667484183596</c:v>
                </c:pt>
                <c:pt idx="22">
                  <c:v>1.205608366069771</c:v>
                </c:pt>
              </c:numCache>
            </c:numRef>
          </c:val>
          <c:smooth val="0"/>
          <c:extLst>
            <c:ext xmlns:c16="http://schemas.microsoft.com/office/drawing/2014/chart" uri="{C3380CC4-5D6E-409C-BE32-E72D297353CC}">
              <c16:uniqueId val="{0000000B-A6C4-4431-B95D-FED8C48AC884}"/>
            </c:ext>
          </c:extLst>
        </c:ser>
        <c:ser>
          <c:idx val="1"/>
          <c:order val="1"/>
          <c:tx>
            <c:strRef>
              <c:f>'Budgetmallar dubbla spalter'!$C$19</c:f>
              <c:strCache>
                <c:ptCount val="1"/>
                <c:pt idx="0">
                  <c:v>Strukturellt sparande</c:v>
                </c:pt>
              </c:strCache>
            </c:strRef>
          </c:tx>
          <c:spPr>
            <a:ln w="22225">
              <a:solidFill>
                <a:srgbClr val="000000">
                  <a:lumMod val="50000"/>
                  <a:lumOff val="50000"/>
                </a:srgbClr>
              </a:solidFill>
            </a:ln>
          </c:spPr>
          <c:marker>
            <c:symbol val="none"/>
          </c:marker>
          <c:cat>
            <c:strRef>
              <c:f>'Budgetmallar dubbla spalter'!$A$20:$A$42</c:f>
              <c:strCache>
                <c:ptCount val="23"/>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strCache>
            </c:strRef>
          </c:cat>
          <c:val>
            <c:numRef>
              <c:f>'Budgetmallar dubbla spalter'!$C$20:$C$42</c:f>
              <c:numCache>
                <c:formatCode>General</c:formatCode>
                <c:ptCount val="23"/>
                <c:pt idx="0">
                  <c:v>0.94691224144991104</c:v>
                </c:pt>
                <c:pt idx="1">
                  <c:v>0.98279012120751719</c:v>
                </c:pt>
                <c:pt idx="2">
                  <c:v>-0.53974864530900313</c:v>
                </c:pt>
                <c:pt idx="3">
                  <c:v>0.35909211349398829</c:v>
                </c:pt>
                <c:pt idx="4">
                  <c:v>1.4035938479061423</c:v>
                </c:pt>
                <c:pt idx="5">
                  <c:v>1.8547628706332113</c:v>
                </c:pt>
                <c:pt idx="6">
                  <c:v>1.1957310961263803</c:v>
                </c:pt>
                <c:pt idx="7">
                  <c:v>1.3542466881205042</c:v>
                </c:pt>
                <c:pt idx="8">
                  <c:v>1.9699189558294872</c:v>
                </c:pt>
                <c:pt idx="9">
                  <c:v>1.3826898058685475</c:v>
                </c:pt>
                <c:pt idx="10">
                  <c:v>1.0348768709996969</c:v>
                </c:pt>
                <c:pt idx="11">
                  <c:v>0.46732085433810078</c:v>
                </c:pt>
                <c:pt idx="12">
                  <c:v>0.24394463181899737</c:v>
                </c:pt>
                <c:pt idx="13">
                  <c:v>-0.54829393696204032</c:v>
                </c:pt>
                <c:pt idx="14">
                  <c:v>-0.58038785688766226</c:v>
                </c:pt>
                <c:pt idx="15">
                  <c:v>-0.1307143138642726</c:v>
                </c:pt>
                <c:pt idx="16">
                  <c:v>0.51729826600955509</c:v>
                </c:pt>
                <c:pt idx="17">
                  <c:v>0.71981465030104252</c:v>
                </c:pt>
                <c:pt idx="18">
                  <c:v>3.3912549322713127E-2</c:v>
                </c:pt>
                <c:pt idx="19">
                  <c:v>1.1107214761416281E-2</c:v>
                </c:pt>
                <c:pt idx="20">
                  <c:v>0.22586419496787091</c:v>
                </c:pt>
                <c:pt idx="21">
                  <c:v>0.46919415039967627</c:v>
                </c:pt>
                <c:pt idx="22">
                  <c:v>1.2593736485825096</c:v>
                </c:pt>
              </c:numCache>
            </c:numRef>
          </c:val>
          <c:smooth val="0"/>
          <c:extLst>
            <c:ext xmlns:c16="http://schemas.microsoft.com/office/drawing/2014/chart" uri="{C3380CC4-5D6E-409C-BE32-E72D297353CC}">
              <c16:uniqueId val="{0000000C-A6C4-4431-B95D-FED8C48AC884}"/>
            </c:ext>
          </c:extLst>
        </c:ser>
        <c:dLbls>
          <c:showLegendKey val="0"/>
          <c:showVal val="0"/>
          <c:showCatName val="0"/>
          <c:showSerName val="0"/>
          <c:showPercent val="0"/>
          <c:showBubbleSize val="0"/>
        </c:dLbls>
        <c:smooth val="0"/>
        <c:axId val="254058496"/>
        <c:axId val="254060032"/>
      </c:lineChart>
      <c:catAx>
        <c:axId val="254058496"/>
        <c:scaling>
          <c:orientation val="minMax"/>
        </c:scaling>
        <c:delete val="0"/>
        <c:axPos val="b"/>
        <c:numFmt formatCode="yy"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254060032"/>
        <c:crosses val="autoZero"/>
        <c:auto val="1"/>
        <c:lblAlgn val="ctr"/>
        <c:lblOffset val="100"/>
        <c:noMultiLvlLbl val="1"/>
      </c:catAx>
      <c:valAx>
        <c:axId val="254060032"/>
        <c:scaling>
          <c:orientation val="minMax"/>
          <c:max val="4"/>
          <c:min val="-3"/>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54058496"/>
        <c:crossesAt val="1"/>
        <c:crossBetween val="between"/>
        <c:majorUnit val="1"/>
      </c:valAx>
      <c:spPr>
        <a:noFill/>
        <a:ln w="3175">
          <a:solidFill>
            <a:srgbClr val="000000"/>
          </a:solidFill>
          <a:prstDash val="solid"/>
        </a:ln>
      </c:spPr>
    </c:plotArea>
    <c:legend>
      <c:legendPos val="r"/>
      <c:layout>
        <c:manualLayout>
          <c:xMode val="edge"/>
          <c:yMode val="edge"/>
          <c:x val="0.44591002044989775"/>
          <c:y val="5.0097337006427912E-2"/>
          <c:w val="0.34631901840490797"/>
          <c:h val="0.25839118457300275"/>
        </c:manualLayout>
      </c:layout>
      <c:overlay val="0"/>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6.0673483299250174E-2"/>
          <c:y val="4.4843434343434345E-2"/>
          <c:w val="0.89816939331970003"/>
          <c:h val="0.87294582185491276"/>
        </c:manualLayout>
      </c:layout>
      <c:lineChart>
        <c:grouping val="standard"/>
        <c:varyColors val="0"/>
        <c:ser>
          <c:idx val="0"/>
          <c:order val="0"/>
          <c:tx>
            <c:strRef>
              <c:f>'Budgetmallar dubbla spalter'!$B$19</c:f>
              <c:strCache>
                <c:ptCount val="1"/>
                <c:pt idx="0">
                  <c:v>Inkomster</c:v>
                </c:pt>
              </c:strCache>
            </c:strRef>
          </c:tx>
          <c:spPr>
            <a:ln w="12700">
              <a:solidFill>
                <a:srgbClr val="000000"/>
              </a:solidFill>
              <a:prstDash val="solid"/>
            </a:ln>
          </c:spPr>
          <c:marker>
            <c:symbol val="none"/>
          </c:marker>
          <c:dPt>
            <c:idx val="0"/>
            <c:bubble3D val="0"/>
            <c:extLst>
              <c:ext xmlns:c16="http://schemas.microsoft.com/office/drawing/2014/chart" uri="{C3380CC4-5D6E-409C-BE32-E72D297353CC}">
                <c16:uniqueId val="{00000000-3520-4DD0-96D0-75E5470834D6}"/>
              </c:ext>
            </c:extLst>
          </c:dPt>
          <c:dPt>
            <c:idx val="1"/>
            <c:bubble3D val="0"/>
            <c:extLst>
              <c:ext xmlns:c16="http://schemas.microsoft.com/office/drawing/2014/chart" uri="{C3380CC4-5D6E-409C-BE32-E72D297353CC}">
                <c16:uniqueId val="{00000001-3520-4DD0-96D0-75E5470834D6}"/>
              </c:ext>
            </c:extLst>
          </c:dPt>
          <c:dPt>
            <c:idx val="2"/>
            <c:bubble3D val="0"/>
            <c:extLst>
              <c:ext xmlns:c16="http://schemas.microsoft.com/office/drawing/2014/chart" uri="{C3380CC4-5D6E-409C-BE32-E72D297353CC}">
                <c16:uniqueId val="{00000002-3520-4DD0-96D0-75E5470834D6}"/>
              </c:ext>
            </c:extLst>
          </c:dPt>
          <c:dPt>
            <c:idx val="3"/>
            <c:bubble3D val="0"/>
            <c:extLst>
              <c:ext xmlns:c16="http://schemas.microsoft.com/office/drawing/2014/chart" uri="{C3380CC4-5D6E-409C-BE32-E72D297353CC}">
                <c16:uniqueId val="{00000003-3520-4DD0-96D0-75E5470834D6}"/>
              </c:ext>
            </c:extLst>
          </c:dPt>
          <c:dPt>
            <c:idx val="4"/>
            <c:bubble3D val="0"/>
            <c:extLst>
              <c:ext xmlns:c16="http://schemas.microsoft.com/office/drawing/2014/chart" uri="{C3380CC4-5D6E-409C-BE32-E72D297353CC}">
                <c16:uniqueId val="{00000004-3520-4DD0-96D0-75E5470834D6}"/>
              </c:ext>
            </c:extLst>
          </c:dPt>
          <c:dPt>
            <c:idx val="5"/>
            <c:bubble3D val="0"/>
            <c:extLst>
              <c:ext xmlns:c16="http://schemas.microsoft.com/office/drawing/2014/chart" uri="{C3380CC4-5D6E-409C-BE32-E72D297353CC}">
                <c16:uniqueId val="{00000005-3520-4DD0-96D0-75E5470834D6}"/>
              </c:ext>
            </c:extLst>
          </c:dPt>
          <c:dPt>
            <c:idx val="6"/>
            <c:bubble3D val="0"/>
            <c:extLst>
              <c:ext xmlns:c16="http://schemas.microsoft.com/office/drawing/2014/chart" uri="{C3380CC4-5D6E-409C-BE32-E72D297353CC}">
                <c16:uniqueId val="{00000006-3520-4DD0-96D0-75E5470834D6}"/>
              </c:ext>
            </c:extLst>
          </c:dPt>
          <c:dPt>
            <c:idx val="7"/>
            <c:bubble3D val="0"/>
            <c:extLst>
              <c:ext xmlns:c16="http://schemas.microsoft.com/office/drawing/2014/chart" uri="{C3380CC4-5D6E-409C-BE32-E72D297353CC}">
                <c16:uniqueId val="{00000007-3520-4DD0-96D0-75E5470834D6}"/>
              </c:ext>
            </c:extLst>
          </c:dPt>
          <c:dPt>
            <c:idx val="8"/>
            <c:bubble3D val="0"/>
            <c:extLst>
              <c:ext xmlns:c16="http://schemas.microsoft.com/office/drawing/2014/chart" uri="{C3380CC4-5D6E-409C-BE32-E72D297353CC}">
                <c16:uniqueId val="{00000008-3520-4DD0-96D0-75E5470834D6}"/>
              </c:ext>
            </c:extLst>
          </c:dPt>
          <c:dPt>
            <c:idx val="9"/>
            <c:bubble3D val="0"/>
            <c:extLst>
              <c:ext xmlns:c16="http://schemas.microsoft.com/office/drawing/2014/chart" uri="{C3380CC4-5D6E-409C-BE32-E72D297353CC}">
                <c16:uniqueId val="{00000009-3520-4DD0-96D0-75E5470834D6}"/>
              </c:ext>
            </c:extLst>
          </c:dPt>
          <c:dPt>
            <c:idx val="10"/>
            <c:bubble3D val="0"/>
            <c:extLst>
              <c:ext xmlns:c16="http://schemas.microsoft.com/office/drawing/2014/chart" uri="{C3380CC4-5D6E-409C-BE32-E72D297353CC}">
                <c16:uniqueId val="{0000000A-3520-4DD0-96D0-75E5470834D6}"/>
              </c:ext>
            </c:extLst>
          </c:dPt>
          <c:cat>
            <c:strRef>
              <c:f>'Budgetmallar dubbla spalter'!$A$20:$A$42</c:f>
              <c:strCache>
                <c:ptCount val="23"/>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strCache>
            </c:strRef>
          </c:cat>
          <c:val>
            <c:numRef>
              <c:f>'Budgetmallar dubbla spalter'!$B$20:$B$42</c:f>
              <c:numCache>
                <c:formatCode>General</c:formatCode>
                <c:ptCount val="23"/>
                <c:pt idx="0">
                  <c:v>55.130838478855324</c:v>
                </c:pt>
                <c:pt idx="1">
                  <c:v>52.627607058417766</c:v>
                </c:pt>
                <c:pt idx="2">
                  <c:v>51.002482945532549</c:v>
                </c:pt>
                <c:pt idx="3">
                  <c:v>51.215821174002549</c:v>
                </c:pt>
                <c:pt idx="4">
                  <c:v>51.226479960319082</c:v>
                </c:pt>
                <c:pt idx="5">
                  <c:v>52.611809668040109</c:v>
                </c:pt>
                <c:pt idx="6">
                  <c:v>51.730256919964134</c:v>
                </c:pt>
                <c:pt idx="7">
                  <c:v>51.117712511697277</c:v>
                </c:pt>
                <c:pt idx="8">
                  <c:v>50.356652055426196</c:v>
                </c:pt>
                <c:pt idx="9">
                  <c:v>50.504266543621235</c:v>
                </c:pt>
                <c:pt idx="10">
                  <c:v>49.261938167172936</c:v>
                </c:pt>
                <c:pt idx="11">
                  <c:v>48.615517490507486</c:v>
                </c:pt>
                <c:pt idx="12">
                  <c:v>49.077997034865142</c:v>
                </c:pt>
                <c:pt idx="13">
                  <c:v>49.332037428267917</c:v>
                </c:pt>
                <c:pt idx="14">
                  <c:v>48.312616961753903</c:v>
                </c:pt>
                <c:pt idx="15">
                  <c:v>48.709843026716612</c:v>
                </c:pt>
                <c:pt idx="16">
                  <c:v>49.704879515366216</c:v>
                </c:pt>
                <c:pt idx="17">
                  <c:v>49.792643671433311</c:v>
                </c:pt>
                <c:pt idx="18">
                  <c:v>49.746662371475701</c:v>
                </c:pt>
                <c:pt idx="19">
                  <c:v>49.004486893536139</c:v>
                </c:pt>
                <c:pt idx="20">
                  <c:v>48.885360216925505</c:v>
                </c:pt>
                <c:pt idx="21">
                  <c:v>48.524634247269908</c:v>
                </c:pt>
                <c:pt idx="22">
                  <c:v>48.479070167103153</c:v>
                </c:pt>
              </c:numCache>
            </c:numRef>
          </c:val>
          <c:smooth val="0"/>
          <c:extLst>
            <c:ext xmlns:c16="http://schemas.microsoft.com/office/drawing/2014/chart" uri="{C3380CC4-5D6E-409C-BE32-E72D297353CC}">
              <c16:uniqueId val="{0000000B-3520-4DD0-96D0-75E5470834D6}"/>
            </c:ext>
          </c:extLst>
        </c:ser>
        <c:ser>
          <c:idx val="1"/>
          <c:order val="1"/>
          <c:tx>
            <c:strRef>
              <c:f>'Budgetmallar dubbla spalter'!$C$19</c:f>
              <c:strCache>
                <c:ptCount val="1"/>
                <c:pt idx="0">
                  <c:v>Utgifter</c:v>
                </c:pt>
              </c:strCache>
            </c:strRef>
          </c:tx>
          <c:spPr>
            <a:ln>
              <a:solidFill>
                <a:srgbClr val="000000"/>
              </a:solidFill>
            </a:ln>
          </c:spPr>
          <c:marker>
            <c:symbol val="none"/>
          </c:marker>
          <c:cat>
            <c:strRef>
              <c:f>'Budgetmallar dubbla spalter'!$A$20:$A$42</c:f>
              <c:strCache>
                <c:ptCount val="23"/>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strCache>
            </c:strRef>
          </c:cat>
          <c:val>
            <c:numRef>
              <c:f>'Budgetmallar dubbla spalter'!$C$20:$C$42</c:f>
              <c:numCache>
                <c:formatCode>General</c:formatCode>
                <c:ptCount val="23"/>
                <c:pt idx="0">
                  <c:v>51.910282905120184</c:v>
                </c:pt>
                <c:pt idx="1">
                  <c:v>51.206084331621213</c:v>
                </c:pt>
                <c:pt idx="2">
                  <c:v>52.452933399483051</c:v>
                </c:pt>
                <c:pt idx="3">
                  <c:v>52.483547275634749</c:v>
                </c:pt>
                <c:pt idx="4">
                  <c:v>50.87108224852345</c:v>
                </c:pt>
                <c:pt idx="5">
                  <c:v>50.779490586917234</c:v>
                </c:pt>
                <c:pt idx="6">
                  <c:v>49.521115212737776</c:v>
                </c:pt>
                <c:pt idx="7">
                  <c:v>47.763711597424162</c:v>
                </c:pt>
                <c:pt idx="8">
                  <c:v>48.452522510224284</c:v>
                </c:pt>
                <c:pt idx="9">
                  <c:v>51.219665559845062</c:v>
                </c:pt>
                <c:pt idx="10">
                  <c:v>49.29400560300401</c:v>
                </c:pt>
                <c:pt idx="11">
                  <c:v>48.817973457290726</c:v>
                </c:pt>
                <c:pt idx="12">
                  <c:v>50.042763761595353</c:v>
                </c:pt>
                <c:pt idx="13">
                  <c:v>50.699123647732513</c:v>
                </c:pt>
                <c:pt idx="14">
                  <c:v>49.864942875086435</c:v>
                </c:pt>
                <c:pt idx="15">
                  <c:v>48.672213993763719</c:v>
                </c:pt>
                <c:pt idx="16">
                  <c:v>48.703670302362539</c:v>
                </c:pt>
                <c:pt idx="17">
                  <c:v>48.381214165268752</c:v>
                </c:pt>
                <c:pt idx="18">
                  <c:v>48.851102528616224</c:v>
                </c:pt>
                <c:pt idx="19">
                  <c:v>48.580956193301262</c:v>
                </c:pt>
                <c:pt idx="20">
                  <c:v>48.559024214352434</c:v>
                </c:pt>
                <c:pt idx="21">
                  <c:v>48.116507572428077</c:v>
                </c:pt>
                <c:pt idx="22">
                  <c:v>47.273461801033385</c:v>
                </c:pt>
              </c:numCache>
            </c:numRef>
          </c:val>
          <c:smooth val="0"/>
          <c:extLst>
            <c:ext xmlns:c16="http://schemas.microsoft.com/office/drawing/2014/chart" uri="{C3380CC4-5D6E-409C-BE32-E72D297353CC}">
              <c16:uniqueId val="{0000000C-3520-4DD0-96D0-75E5470834D6}"/>
            </c:ext>
          </c:extLst>
        </c:ser>
        <c:dLbls>
          <c:showLegendKey val="0"/>
          <c:showVal val="0"/>
          <c:showCatName val="0"/>
          <c:showSerName val="0"/>
          <c:showPercent val="0"/>
          <c:showBubbleSize val="0"/>
        </c:dLbls>
        <c:smooth val="0"/>
        <c:axId val="253212544"/>
        <c:axId val="253214080"/>
      </c:lineChart>
      <c:catAx>
        <c:axId val="253212544"/>
        <c:scaling>
          <c:orientation val="minMax"/>
        </c:scaling>
        <c:delete val="0"/>
        <c:axPos val="b"/>
        <c:numFmt formatCode="yy"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253214080"/>
        <c:crosses val="autoZero"/>
        <c:auto val="1"/>
        <c:lblAlgn val="ctr"/>
        <c:lblOffset val="100"/>
        <c:noMultiLvlLbl val="1"/>
      </c:catAx>
      <c:valAx>
        <c:axId val="253214080"/>
        <c:scaling>
          <c:orientation val="minMax"/>
          <c:max val="60"/>
          <c:min val="40"/>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53212544"/>
        <c:crossesAt val="1"/>
        <c:crossBetween val="between"/>
        <c:majorUnit val="2"/>
      </c:valAx>
      <c:spPr>
        <a:noFill/>
        <a:ln w="3175">
          <a:solidFill>
            <a:srgbClr val="000000"/>
          </a:solidFill>
          <a:prstDash val="solid"/>
        </a:ln>
      </c:spPr>
    </c:plotArea>
    <c:legend>
      <c:legendPos val="r"/>
      <c:layout>
        <c:manualLayout>
          <c:xMode val="edge"/>
          <c:yMode val="edge"/>
          <c:x val="0.70078698023176555"/>
          <c:y val="0.14968135904499541"/>
          <c:w val="0.23428459441036129"/>
          <c:h val="0.16418181818181818"/>
        </c:manualLayout>
      </c:layout>
      <c:overlay val="0"/>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1074952764454932"/>
          <c:y val="9.2669432918395578E-2"/>
          <c:w val="0.84364955028748201"/>
          <c:h val="0.80912993759597485"/>
        </c:manualLayout>
      </c:layout>
      <c:barChart>
        <c:barDir val="col"/>
        <c:grouping val="clustered"/>
        <c:varyColors val="0"/>
        <c:ser>
          <c:idx val="0"/>
          <c:order val="0"/>
          <c:spPr>
            <a:solidFill>
              <a:srgbClr val="000000"/>
            </a:solidFill>
            <a:ln w="25400">
              <a:noFill/>
            </a:ln>
          </c:spPr>
          <c:invertIfNegative val="0"/>
          <c:cat>
            <c:strRef>
              <c:f>Datablad!$A$4:$A$26</c:f>
              <c:strCache>
                <c:ptCount val="23"/>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strCache>
            </c:strRef>
          </c:cat>
          <c:val>
            <c:numRef>
              <c:f>Datablad!$B$4:$B$26</c:f>
              <c:numCache>
                <c:formatCode>0</c:formatCode>
                <c:ptCount val="23"/>
                <c:pt idx="0">
                  <c:v>101.9</c:v>
                </c:pt>
                <c:pt idx="1">
                  <c:v>38.747</c:v>
                </c:pt>
                <c:pt idx="2">
                  <c:v>3.4900000000000091</c:v>
                </c:pt>
                <c:pt idx="3">
                  <c:v>-46.552000000000021</c:v>
                </c:pt>
                <c:pt idx="4">
                  <c:v>-50.513000000000034</c:v>
                </c:pt>
                <c:pt idx="5">
                  <c:v>14.054000000000087</c:v>
                </c:pt>
                <c:pt idx="6">
                  <c:v>18.373192</c:v>
                </c:pt>
                <c:pt idx="7">
                  <c:v>103.21</c:v>
                </c:pt>
                <c:pt idx="8">
                  <c:v>135.19999999999999</c:v>
                </c:pt>
                <c:pt idx="9">
                  <c:v>-176.1</c:v>
                </c:pt>
                <c:pt idx="10">
                  <c:v>-1.052</c:v>
                </c:pt>
                <c:pt idx="11">
                  <c:v>67.8</c:v>
                </c:pt>
                <c:pt idx="12" formatCode="General">
                  <c:v>-25</c:v>
                </c:pt>
                <c:pt idx="13">
                  <c:v>-130.87299999695</c:v>
                </c:pt>
                <c:pt idx="14">
                  <c:v>-67</c:v>
                </c:pt>
                <c:pt idx="15">
                  <c:v>-32.649993016850004</c:v>
                </c:pt>
                <c:pt idx="16">
                  <c:v>85.300773527626035</c:v>
                </c:pt>
                <c:pt idx="17">
                  <c:v>61.775290555619783</c:v>
                </c:pt>
                <c:pt idx="18" formatCode="General">
                  <c:v>80.032294265543214</c:v>
                </c:pt>
                <c:pt idx="19" formatCode="General">
                  <c:v>129.69078768637976</c:v>
                </c:pt>
                <c:pt idx="20" formatCode="General">
                  <c:v>46.912951976932476</c:v>
                </c:pt>
                <c:pt idx="21" formatCode="General">
                  <c:v>37.52834651363446</c:v>
                </c:pt>
                <c:pt idx="22" formatCode="General">
                  <c:v>71.017530943362161</c:v>
                </c:pt>
              </c:numCache>
            </c:numRef>
          </c:val>
          <c:extLst>
            <c:ext xmlns:c16="http://schemas.microsoft.com/office/drawing/2014/chart" uri="{C3380CC4-5D6E-409C-BE32-E72D297353CC}">
              <c16:uniqueId val="{00000000-8101-40D3-B22A-F97F193318D9}"/>
            </c:ext>
          </c:extLst>
        </c:ser>
        <c:dLbls>
          <c:showLegendKey val="0"/>
          <c:showVal val="0"/>
          <c:showCatName val="0"/>
          <c:showSerName val="0"/>
          <c:showPercent val="0"/>
          <c:showBubbleSize val="0"/>
        </c:dLbls>
        <c:gapWidth val="150"/>
        <c:axId val="577422936"/>
        <c:axId val="1"/>
      </c:barChart>
      <c:catAx>
        <c:axId val="577422936"/>
        <c:scaling>
          <c:orientation val="minMax"/>
        </c:scaling>
        <c:delete val="0"/>
        <c:axPos val="b"/>
        <c:numFmt formatCode="General" sourceLinked="1"/>
        <c:majorTickMark val="cross"/>
        <c:minorTickMark val="none"/>
        <c:tickLblPos val="low"/>
        <c:spPr>
          <a:ln w="3175">
            <a:solidFill>
              <a:srgbClr val="000000"/>
            </a:solidFill>
            <a:prstDash val="solid"/>
          </a:ln>
        </c:spPr>
        <c:txPr>
          <a:bodyPr rot="0" vert="horz"/>
          <a:lstStyle/>
          <a:p>
            <a:pPr>
              <a:defRPr sz="700" b="0" i="0" u="none" strike="noStrike" baseline="0">
                <a:solidFill>
                  <a:srgbClr val="000000"/>
                </a:solidFill>
                <a:latin typeface="TradeGothic CondEighteen"/>
                <a:ea typeface="TradeGothic CondEighteen"/>
                <a:cs typeface="TradeGothic CondEighteen"/>
              </a:defRPr>
            </a:pPr>
            <a:endParaRPr lang="sv-SE"/>
          </a:p>
        </c:txPr>
        <c:crossAx val="1"/>
        <c:crosses val="autoZero"/>
        <c:auto val="1"/>
        <c:lblAlgn val="ctr"/>
        <c:lblOffset val="100"/>
        <c:tickLblSkip val="1"/>
        <c:tickMarkSkip val="1"/>
        <c:noMultiLvlLbl val="0"/>
      </c:catAx>
      <c:valAx>
        <c:axId val="1"/>
        <c:scaling>
          <c:orientation val="minMax"/>
        </c:scaling>
        <c:delete val="0"/>
        <c:axPos val="l"/>
        <c:numFmt formatCode="0" sourceLinked="1"/>
        <c:majorTickMark val="in"/>
        <c:minorTickMark val="none"/>
        <c:tickLblPos val="nextTo"/>
        <c:spPr>
          <a:ln w="3175">
            <a:solidFill>
              <a:srgbClr val="000000"/>
            </a:solidFill>
            <a:prstDash val="solid"/>
          </a:ln>
        </c:spPr>
        <c:txPr>
          <a:bodyPr rot="0" vert="horz"/>
          <a:lstStyle/>
          <a:p>
            <a:pPr>
              <a:defRPr sz="700" b="0" i="0" u="none" strike="noStrike" baseline="0">
                <a:solidFill>
                  <a:srgbClr val="000000"/>
                </a:solidFill>
                <a:latin typeface="TradeGothic CondEighteen"/>
                <a:ea typeface="TradeGothic CondEighteen"/>
                <a:cs typeface="TradeGothic CondEighteen"/>
              </a:defRPr>
            </a:pPr>
            <a:endParaRPr lang="sv-SE"/>
          </a:p>
        </c:txPr>
        <c:crossAx val="577422936"/>
        <c:crosses val="autoZero"/>
        <c:crossBetween val="between"/>
      </c:valAx>
      <c:spPr>
        <a:noFill/>
        <a:ln w="3175">
          <a:solidFill>
            <a:srgbClr val="000000"/>
          </a:solidFill>
          <a:prstDash val="solid"/>
        </a:ln>
      </c:spPr>
    </c:plotArea>
    <c:plotVisOnly val="1"/>
    <c:dispBlanksAs val="gap"/>
    <c:showDLblsOverMax val="0"/>
  </c:chart>
  <c:spPr>
    <a:solidFill>
      <a:srgbClr val="FFFFFF"/>
    </a:solidFill>
    <a:ln w="9525">
      <a:noFill/>
    </a:ln>
  </c:spPr>
  <c:txPr>
    <a:bodyPr/>
    <a:lstStyle/>
    <a:p>
      <a:pPr>
        <a:defRPr sz="900" b="0" i="0" u="none" strike="noStrike" baseline="0">
          <a:solidFill>
            <a:srgbClr val="000000"/>
          </a:solidFill>
          <a:latin typeface="Arial"/>
          <a:ea typeface="Arial"/>
          <a:cs typeface="Arial"/>
        </a:defRPr>
      </a:pPr>
      <a:endParaRPr lang="sv-SE"/>
    </a:p>
  </c:txPr>
  <c:externalData r:id="rId1">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'Budgetmallar dubbla spalter'!$B$19</c:f>
              <c:strCache>
                <c:ptCount val="1"/>
                <c:pt idx="0">
                  <c:v>Inkomstindex</c:v>
                </c:pt>
              </c:strCache>
            </c:strRef>
          </c:tx>
          <c:spPr>
            <a:ln w="19050">
              <a:solidFill>
                <a:srgbClr val="000000"/>
              </a:solidFill>
              <a:prstDash val="solid"/>
            </a:ln>
          </c:spPr>
          <c:marker>
            <c:symbol val="none"/>
          </c:marker>
          <c:dPt>
            <c:idx val="0"/>
            <c:bubble3D val="0"/>
            <c:extLst>
              <c:ext xmlns:c16="http://schemas.microsoft.com/office/drawing/2014/chart" uri="{C3380CC4-5D6E-409C-BE32-E72D297353CC}">
                <c16:uniqueId val="{00000000-D9C8-4F6A-9329-722CA6166066}"/>
              </c:ext>
            </c:extLst>
          </c:dPt>
          <c:dPt>
            <c:idx val="1"/>
            <c:bubble3D val="0"/>
            <c:extLst>
              <c:ext xmlns:c16="http://schemas.microsoft.com/office/drawing/2014/chart" uri="{C3380CC4-5D6E-409C-BE32-E72D297353CC}">
                <c16:uniqueId val="{00000001-D9C8-4F6A-9329-722CA6166066}"/>
              </c:ext>
            </c:extLst>
          </c:dPt>
          <c:dPt>
            <c:idx val="2"/>
            <c:bubble3D val="0"/>
            <c:extLst>
              <c:ext xmlns:c16="http://schemas.microsoft.com/office/drawing/2014/chart" uri="{C3380CC4-5D6E-409C-BE32-E72D297353CC}">
                <c16:uniqueId val="{00000002-D9C8-4F6A-9329-722CA6166066}"/>
              </c:ext>
            </c:extLst>
          </c:dPt>
          <c:dPt>
            <c:idx val="3"/>
            <c:bubble3D val="0"/>
            <c:extLst>
              <c:ext xmlns:c16="http://schemas.microsoft.com/office/drawing/2014/chart" uri="{C3380CC4-5D6E-409C-BE32-E72D297353CC}">
                <c16:uniqueId val="{00000003-D9C8-4F6A-9329-722CA6166066}"/>
              </c:ext>
            </c:extLst>
          </c:dPt>
          <c:dPt>
            <c:idx val="4"/>
            <c:bubble3D val="0"/>
            <c:extLst>
              <c:ext xmlns:c16="http://schemas.microsoft.com/office/drawing/2014/chart" uri="{C3380CC4-5D6E-409C-BE32-E72D297353CC}">
                <c16:uniqueId val="{00000004-D9C8-4F6A-9329-722CA6166066}"/>
              </c:ext>
            </c:extLst>
          </c:dPt>
          <c:dPt>
            <c:idx val="5"/>
            <c:bubble3D val="0"/>
            <c:extLst>
              <c:ext xmlns:c16="http://schemas.microsoft.com/office/drawing/2014/chart" uri="{C3380CC4-5D6E-409C-BE32-E72D297353CC}">
                <c16:uniqueId val="{00000005-D9C8-4F6A-9329-722CA6166066}"/>
              </c:ext>
            </c:extLst>
          </c:dPt>
          <c:dPt>
            <c:idx val="6"/>
            <c:bubble3D val="0"/>
            <c:extLst>
              <c:ext xmlns:c16="http://schemas.microsoft.com/office/drawing/2014/chart" uri="{C3380CC4-5D6E-409C-BE32-E72D297353CC}">
                <c16:uniqueId val="{00000006-D9C8-4F6A-9329-722CA6166066}"/>
              </c:ext>
            </c:extLst>
          </c:dPt>
          <c:dPt>
            <c:idx val="7"/>
            <c:bubble3D val="0"/>
            <c:extLst>
              <c:ext xmlns:c16="http://schemas.microsoft.com/office/drawing/2014/chart" uri="{C3380CC4-5D6E-409C-BE32-E72D297353CC}">
                <c16:uniqueId val="{00000007-D9C8-4F6A-9329-722CA6166066}"/>
              </c:ext>
            </c:extLst>
          </c:dPt>
          <c:dPt>
            <c:idx val="8"/>
            <c:bubble3D val="0"/>
            <c:extLst>
              <c:ext xmlns:c16="http://schemas.microsoft.com/office/drawing/2014/chart" uri="{C3380CC4-5D6E-409C-BE32-E72D297353CC}">
                <c16:uniqueId val="{00000008-D9C8-4F6A-9329-722CA6166066}"/>
              </c:ext>
            </c:extLst>
          </c:dPt>
          <c:dPt>
            <c:idx val="9"/>
            <c:bubble3D val="0"/>
            <c:extLst>
              <c:ext xmlns:c16="http://schemas.microsoft.com/office/drawing/2014/chart" uri="{C3380CC4-5D6E-409C-BE32-E72D297353CC}">
                <c16:uniqueId val="{00000009-D9C8-4F6A-9329-722CA6166066}"/>
              </c:ext>
            </c:extLst>
          </c:dPt>
          <c:dPt>
            <c:idx val="10"/>
            <c:bubble3D val="0"/>
            <c:extLst>
              <c:ext xmlns:c16="http://schemas.microsoft.com/office/drawing/2014/chart" uri="{C3380CC4-5D6E-409C-BE32-E72D297353CC}">
                <c16:uniqueId val="{0000000A-D9C8-4F6A-9329-722CA6166066}"/>
              </c:ext>
            </c:extLst>
          </c:dPt>
          <c:cat>
            <c:strRef>
              <c:f>'Budgetmallar dubbla spalter'!$A$36:$A$52</c:f>
              <c:strCache>
                <c:ptCount val="17"/>
                <c:pt idx="0">
                  <c:v>06</c:v>
                </c:pt>
                <c:pt idx="1">
                  <c:v>07</c:v>
                </c:pt>
                <c:pt idx="2">
                  <c:v>08</c:v>
                </c:pt>
                <c:pt idx="3">
                  <c:v>09</c:v>
                </c:pt>
                <c:pt idx="4">
                  <c:v>10</c:v>
                </c:pt>
                <c:pt idx="5">
                  <c:v>11</c:v>
                </c:pt>
                <c:pt idx="6">
                  <c:v>12</c:v>
                </c:pt>
                <c:pt idx="7">
                  <c:v>13</c:v>
                </c:pt>
                <c:pt idx="8">
                  <c:v>14</c:v>
                </c:pt>
                <c:pt idx="9">
                  <c:v>15</c:v>
                </c:pt>
                <c:pt idx="10">
                  <c:v>16</c:v>
                </c:pt>
                <c:pt idx="11">
                  <c:v>17</c:v>
                </c:pt>
                <c:pt idx="12">
                  <c:v>18</c:v>
                </c:pt>
                <c:pt idx="13">
                  <c:v>19</c:v>
                </c:pt>
                <c:pt idx="14">
                  <c:v>20</c:v>
                </c:pt>
                <c:pt idx="15">
                  <c:v>21</c:v>
                </c:pt>
                <c:pt idx="16">
                  <c:v>22</c:v>
                </c:pt>
              </c:strCache>
            </c:strRef>
          </c:cat>
          <c:val>
            <c:numRef>
              <c:f>'Budgetmallar dubbla spalter'!$B$36:$B$52</c:f>
              <c:numCache>
                <c:formatCode>0</c:formatCode>
                <c:ptCount val="17"/>
                <c:pt idx="0">
                  <c:v>121.65</c:v>
                </c:pt>
                <c:pt idx="1">
                  <c:v>125.57</c:v>
                </c:pt>
                <c:pt idx="2">
                  <c:v>131.18</c:v>
                </c:pt>
                <c:pt idx="3">
                  <c:v>139.26</c:v>
                </c:pt>
                <c:pt idx="4">
                  <c:v>139.74</c:v>
                </c:pt>
                <c:pt idx="5">
                  <c:v>142.34</c:v>
                </c:pt>
                <c:pt idx="6">
                  <c:v>149.32</c:v>
                </c:pt>
                <c:pt idx="7">
                  <c:v>154.84</c:v>
                </c:pt>
                <c:pt idx="8">
                  <c:v>155.61000000000001</c:v>
                </c:pt>
                <c:pt idx="9">
                  <c:v>158.91</c:v>
                </c:pt>
                <c:pt idx="10">
                  <c:v>162.13999999999999</c:v>
                </c:pt>
                <c:pt idx="11">
                  <c:v>168.16</c:v>
                </c:pt>
                <c:pt idx="12">
                  <c:v>170.73</c:v>
                </c:pt>
                <c:pt idx="13">
                  <c:v>175.96</c:v>
                </c:pt>
                <c:pt idx="14">
                  <c:v>181.12</c:v>
                </c:pt>
                <c:pt idx="15">
                  <c:v>186.1</c:v>
                </c:pt>
                <c:pt idx="16">
                  <c:v>191.48</c:v>
                </c:pt>
              </c:numCache>
            </c:numRef>
          </c:val>
          <c:smooth val="0"/>
          <c:extLst>
            <c:ext xmlns:c16="http://schemas.microsoft.com/office/drawing/2014/chart" uri="{C3380CC4-5D6E-409C-BE32-E72D297353CC}">
              <c16:uniqueId val="{0000000B-D9C8-4F6A-9329-722CA6166066}"/>
            </c:ext>
          </c:extLst>
        </c:ser>
        <c:ser>
          <c:idx val="1"/>
          <c:order val="1"/>
          <c:tx>
            <c:strRef>
              <c:f>'Budgetmallar dubbla spalter'!$C$19</c:f>
              <c:strCache>
                <c:ptCount val="1"/>
                <c:pt idx="0">
                  <c:v>Balansindex</c:v>
                </c:pt>
              </c:strCache>
            </c:strRef>
          </c:tx>
          <c:marker>
            <c:symbol val="none"/>
          </c:marker>
          <c:cat>
            <c:strRef>
              <c:f>'Budgetmallar dubbla spalter'!$A$36:$A$52</c:f>
              <c:strCache>
                <c:ptCount val="17"/>
                <c:pt idx="0">
                  <c:v>06</c:v>
                </c:pt>
                <c:pt idx="1">
                  <c:v>07</c:v>
                </c:pt>
                <c:pt idx="2">
                  <c:v>08</c:v>
                </c:pt>
                <c:pt idx="3">
                  <c:v>09</c:v>
                </c:pt>
                <c:pt idx="4">
                  <c:v>10</c:v>
                </c:pt>
                <c:pt idx="5">
                  <c:v>11</c:v>
                </c:pt>
                <c:pt idx="6">
                  <c:v>12</c:v>
                </c:pt>
                <c:pt idx="7">
                  <c:v>13</c:v>
                </c:pt>
                <c:pt idx="8">
                  <c:v>14</c:v>
                </c:pt>
                <c:pt idx="9">
                  <c:v>15</c:v>
                </c:pt>
                <c:pt idx="10">
                  <c:v>16</c:v>
                </c:pt>
                <c:pt idx="11">
                  <c:v>17</c:v>
                </c:pt>
                <c:pt idx="12">
                  <c:v>18</c:v>
                </c:pt>
                <c:pt idx="13">
                  <c:v>19</c:v>
                </c:pt>
                <c:pt idx="14">
                  <c:v>20</c:v>
                </c:pt>
                <c:pt idx="15">
                  <c:v>21</c:v>
                </c:pt>
                <c:pt idx="16">
                  <c:v>22</c:v>
                </c:pt>
              </c:strCache>
            </c:strRef>
          </c:cat>
          <c:val>
            <c:numRef>
              <c:f>'Budgetmallar dubbla spalter'!$C$36:$C$52</c:f>
              <c:numCache>
                <c:formatCode>0</c:formatCode>
                <c:ptCount val="17"/>
                <c:pt idx="0">
                  <c:v>121.65</c:v>
                </c:pt>
                <c:pt idx="1">
                  <c:v>125.57</c:v>
                </c:pt>
                <c:pt idx="2">
                  <c:v>131.18</c:v>
                </c:pt>
                <c:pt idx="3">
                  <c:v>139.26</c:v>
                </c:pt>
                <c:pt idx="4">
                  <c:v>137.31</c:v>
                </c:pt>
                <c:pt idx="5">
                  <c:v>133.56</c:v>
                </c:pt>
                <c:pt idx="6">
                  <c:v>140.44999999999999</c:v>
                </c:pt>
                <c:pt idx="7">
                  <c:v>148.53</c:v>
                </c:pt>
                <c:pt idx="8">
                  <c:v>146.84</c:v>
                </c:pt>
                <c:pt idx="9">
                  <c:v>150.55000000000001</c:v>
                </c:pt>
                <c:pt idx="10">
                  <c:v>159.37</c:v>
                </c:pt>
                <c:pt idx="11">
                  <c:v>166.39</c:v>
                </c:pt>
                <c:pt idx="12">
                  <c:v>170.73</c:v>
                </c:pt>
                <c:pt idx="13">
                  <c:v>175.96</c:v>
                </c:pt>
                <c:pt idx="14">
                  <c:v>181.12</c:v>
                </c:pt>
                <c:pt idx="15">
                  <c:v>186.1</c:v>
                </c:pt>
                <c:pt idx="16">
                  <c:v>191.48</c:v>
                </c:pt>
              </c:numCache>
            </c:numRef>
          </c:val>
          <c:smooth val="0"/>
          <c:extLst>
            <c:ext xmlns:c16="http://schemas.microsoft.com/office/drawing/2014/chart" uri="{C3380CC4-5D6E-409C-BE32-E72D297353CC}">
              <c16:uniqueId val="{0000000C-D9C8-4F6A-9329-722CA6166066}"/>
            </c:ext>
          </c:extLst>
        </c:ser>
        <c:dLbls>
          <c:showLegendKey val="0"/>
          <c:showVal val="0"/>
          <c:showCatName val="0"/>
          <c:showSerName val="0"/>
          <c:showPercent val="0"/>
          <c:showBubbleSize val="0"/>
        </c:dLbls>
        <c:smooth val="0"/>
        <c:axId val="81955456"/>
        <c:axId val="81969536"/>
      </c:lineChart>
      <c:catAx>
        <c:axId val="81955456"/>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969536"/>
        <c:crosses val="autoZero"/>
        <c:auto val="1"/>
        <c:lblAlgn val="ctr"/>
        <c:lblOffset val="100"/>
        <c:noMultiLvlLbl val="1"/>
      </c:catAx>
      <c:valAx>
        <c:axId val="81969536"/>
        <c:scaling>
          <c:orientation val="minMax"/>
          <c:min val="120"/>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955456"/>
        <c:crossesAt val="1"/>
        <c:crossBetween val="between"/>
      </c:valAx>
      <c:spPr>
        <a:noFill/>
        <a:ln w="3175">
          <a:solidFill>
            <a:srgbClr val="000000"/>
          </a:solidFill>
          <a:prstDash val="solid"/>
        </a:ln>
      </c:spPr>
    </c:plotArea>
    <c:legend>
      <c:legendPos val="r"/>
      <c:layout>
        <c:manualLayout>
          <c:xMode val="edge"/>
          <c:yMode val="edge"/>
          <c:x val="0.26723824130879342"/>
          <c:y val="9.1370982552800753E-2"/>
          <c:w val="0.51633367416496256"/>
          <c:h val="0.15251974288337922"/>
        </c:manualLayout>
      </c:layout>
      <c:overlay val="0"/>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6.9474778459441042E-2"/>
          <c:y val="3.8067952249770429E-2"/>
          <c:w val="0.91940695296523522"/>
          <c:h val="0.87294582185491276"/>
        </c:manualLayout>
      </c:layout>
      <c:barChart>
        <c:barDir val="col"/>
        <c:grouping val="clustered"/>
        <c:varyColors val="0"/>
        <c:ser>
          <c:idx val="1"/>
          <c:order val="1"/>
          <c:tx>
            <c:strRef>
              <c:f>'diagram lönesumma skatt'!$C$19</c:f>
              <c:strCache>
                <c:ptCount val="1"/>
                <c:pt idx="0">
                  <c:v>Kommunala skatteinkomster</c:v>
                </c:pt>
              </c:strCache>
            </c:strRef>
          </c:tx>
          <c:spPr>
            <a:solidFill>
              <a:srgbClr val="808080"/>
            </a:solidFill>
            <a:ln w="25400">
              <a:noFill/>
            </a:ln>
          </c:spPr>
          <c:invertIfNegative val="0"/>
          <c:cat>
            <c:numRef>
              <c:f>'diagram lönesumma skatt'!$A$27:$A$49</c:f>
              <c:numCache>
                <c:formatCode>yyyy;@</c:formatCode>
                <c:ptCount val="23"/>
                <c:pt idx="0">
                  <c:v>36526</c:v>
                </c:pt>
                <c:pt idx="1">
                  <c:v>36892</c:v>
                </c:pt>
                <c:pt idx="2">
                  <c:v>37257</c:v>
                </c:pt>
                <c:pt idx="3">
                  <c:v>37622</c:v>
                </c:pt>
                <c:pt idx="4">
                  <c:v>37987</c:v>
                </c:pt>
                <c:pt idx="5">
                  <c:v>38353</c:v>
                </c:pt>
                <c:pt idx="6">
                  <c:v>38718</c:v>
                </c:pt>
                <c:pt idx="7">
                  <c:v>39083</c:v>
                </c:pt>
                <c:pt idx="8">
                  <c:v>39448</c:v>
                </c:pt>
                <c:pt idx="9">
                  <c:v>39814</c:v>
                </c:pt>
                <c:pt idx="10">
                  <c:v>40179</c:v>
                </c:pt>
                <c:pt idx="11">
                  <c:v>40544</c:v>
                </c:pt>
                <c:pt idx="12">
                  <c:v>40909</c:v>
                </c:pt>
                <c:pt idx="13">
                  <c:v>41275</c:v>
                </c:pt>
                <c:pt idx="14">
                  <c:v>41640</c:v>
                </c:pt>
                <c:pt idx="15">
                  <c:v>42005</c:v>
                </c:pt>
                <c:pt idx="16">
                  <c:v>42370</c:v>
                </c:pt>
                <c:pt idx="17">
                  <c:v>42736</c:v>
                </c:pt>
                <c:pt idx="18">
                  <c:v>43101</c:v>
                </c:pt>
                <c:pt idx="19">
                  <c:v>43466</c:v>
                </c:pt>
                <c:pt idx="20">
                  <c:v>43831</c:v>
                </c:pt>
                <c:pt idx="21">
                  <c:v>44197</c:v>
                </c:pt>
                <c:pt idx="22">
                  <c:v>44562</c:v>
                </c:pt>
              </c:numCache>
            </c:numRef>
          </c:cat>
          <c:val>
            <c:numRef>
              <c:f>'diagram lönesumma skatt'!$C$27:$C$49</c:f>
              <c:numCache>
                <c:formatCode>0.0</c:formatCode>
                <c:ptCount val="23"/>
                <c:pt idx="0">
                  <c:v>4.373368753937501</c:v>
                </c:pt>
                <c:pt idx="1">
                  <c:v>6.8635059393723052</c:v>
                </c:pt>
                <c:pt idx="2">
                  <c:v>5.3149989705006728</c:v>
                </c:pt>
                <c:pt idx="3">
                  <c:v>6.494583883751659</c:v>
                </c:pt>
                <c:pt idx="4">
                  <c:v>4.156970541974081</c:v>
                </c:pt>
                <c:pt idx="5">
                  <c:v>3.7488269284819298</c:v>
                </c:pt>
                <c:pt idx="6">
                  <c:v>4.2564230893733956</c:v>
                </c:pt>
                <c:pt idx="7">
                  <c:v>5.4948394356520547</c:v>
                </c:pt>
                <c:pt idx="8">
                  <c:v>5.0833907362180852</c:v>
                </c:pt>
                <c:pt idx="9">
                  <c:v>1.5348921284883632</c:v>
                </c:pt>
                <c:pt idx="10">
                  <c:v>2.2889562750660231</c:v>
                </c:pt>
                <c:pt idx="11">
                  <c:v>2.9409964617002959</c:v>
                </c:pt>
                <c:pt idx="12">
                  <c:v>4.1876383013115248</c:v>
                </c:pt>
                <c:pt idx="13">
                  <c:v>3.7746582353423763</c:v>
                </c:pt>
                <c:pt idx="14">
                  <c:v>3.5602036660577818</c:v>
                </c:pt>
                <c:pt idx="15">
                  <c:v>5.4870895427038269</c:v>
                </c:pt>
                <c:pt idx="16">
                  <c:v>5.3259380323696481</c:v>
                </c:pt>
                <c:pt idx="17">
                  <c:v>4.5554133430509181</c:v>
                </c:pt>
                <c:pt idx="18">
                  <c:v>3.9261283369448341</c:v>
                </c:pt>
                <c:pt idx="19">
                  <c:v>3.3373557026170841</c:v>
                </c:pt>
                <c:pt idx="20">
                  <c:v>2.6473353284242496</c:v>
                </c:pt>
                <c:pt idx="21">
                  <c:v>3.1797303466030602</c:v>
                </c:pt>
                <c:pt idx="22">
                  <c:v>3.4486381124293697</c:v>
                </c:pt>
              </c:numCache>
            </c:numRef>
          </c:val>
          <c:extLst>
            <c:ext xmlns:c16="http://schemas.microsoft.com/office/drawing/2014/chart" uri="{C3380CC4-5D6E-409C-BE32-E72D297353CC}">
              <c16:uniqueId val="{00000000-7CDF-453D-BFCE-32AF33A60391}"/>
            </c:ext>
          </c:extLst>
        </c:ser>
        <c:dLbls>
          <c:showLegendKey val="0"/>
          <c:showVal val="0"/>
          <c:showCatName val="0"/>
          <c:showSerName val="0"/>
          <c:showPercent val="0"/>
          <c:showBubbleSize val="0"/>
        </c:dLbls>
        <c:gapWidth val="50"/>
        <c:axId val="49637632"/>
        <c:axId val="53645312"/>
      </c:barChart>
      <c:lineChart>
        <c:grouping val="standard"/>
        <c:varyColors val="0"/>
        <c:ser>
          <c:idx val="0"/>
          <c:order val="0"/>
          <c:tx>
            <c:strRef>
              <c:f>'diagram lönesumma skatt'!$B$19</c:f>
              <c:strCache>
                <c:ptCount val="1"/>
                <c:pt idx="0">
                  <c:v>Lönesumma</c:v>
                </c:pt>
              </c:strCache>
            </c:strRef>
          </c:tx>
          <c:spPr>
            <a:ln>
              <a:solidFill>
                <a:sysClr val="windowText" lastClr="000000">
                  <a:lumMod val="100000"/>
                </a:sysClr>
              </a:solidFill>
            </a:ln>
          </c:spPr>
          <c:marker>
            <c:symbol val="none"/>
          </c:marker>
          <c:dPt>
            <c:idx val="0"/>
            <c:bubble3D val="0"/>
            <c:extLst>
              <c:ext xmlns:c16="http://schemas.microsoft.com/office/drawing/2014/chart" uri="{C3380CC4-5D6E-409C-BE32-E72D297353CC}">
                <c16:uniqueId val="{00000001-7CDF-453D-BFCE-32AF33A60391}"/>
              </c:ext>
            </c:extLst>
          </c:dPt>
          <c:dPt>
            <c:idx val="1"/>
            <c:bubble3D val="0"/>
            <c:extLst>
              <c:ext xmlns:c16="http://schemas.microsoft.com/office/drawing/2014/chart" uri="{C3380CC4-5D6E-409C-BE32-E72D297353CC}">
                <c16:uniqueId val="{00000002-7CDF-453D-BFCE-32AF33A60391}"/>
              </c:ext>
            </c:extLst>
          </c:dPt>
          <c:dPt>
            <c:idx val="2"/>
            <c:bubble3D val="0"/>
            <c:extLst>
              <c:ext xmlns:c16="http://schemas.microsoft.com/office/drawing/2014/chart" uri="{C3380CC4-5D6E-409C-BE32-E72D297353CC}">
                <c16:uniqueId val="{00000003-7CDF-453D-BFCE-32AF33A60391}"/>
              </c:ext>
            </c:extLst>
          </c:dPt>
          <c:dPt>
            <c:idx val="3"/>
            <c:bubble3D val="0"/>
            <c:extLst>
              <c:ext xmlns:c16="http://schemas.microsoft.com/office/drawing/2014/chart" uri="{C3380CC4-5D6E-409C-BE32-E72D297353CC}">
                <c16:uniqueId val="{00000004-7CDF-453D-BFCE-32AF33A60391}"/>
              </c:ext>
            </c:extLst>
          </c:dPt>
          <c:dPt>
            <c:idx val="4"/>
            <c:bubble3D val="0"/>
            <c:extLst>
              <c:ext xmlns:c16="http://schemas.microsoft.com/office/drawing/2014/chart" uri="{C3380CC4-5D6E-409C-BE32-E72D297353CC}">
                <c16:uniqueId val="{00000005-7CDF-453D-BFCE-32AF33A60391}"/>
              </c:ext>
            </c:extLst>
          </c:dPt>
          <c:dPt>
            <c:idx val="5"/>
            <c:bubble3D val="0"/>
            <c:extLst>
              <c:ext xmlns:c16="http://schemas.microsoft.com/office/drawing/2014/chart" uri="{C3380CC4-5D6E-409C-BE32-E72D297353CC}">
                <c16:uniqueId val="{00000006-7CDF-453D-BFCE-32AF33A60391}"/>
              </c:ext>
            </c:extLst>
          </c:dPt>
          <c:dPt>
            <c:idx val="6"/>
            <c:bubble3D val="0"/>
            <c:extLst>
              <c:ext xmlns:c16="http://schemas.microsoft.com/office/drawing/2014/chart" uri="{C3380CC4-5D6E-409C-BE32-E72D297353CC}">
                <c16:uniqueId val="{00000007-7CDF-453D-BFCE-32AF33A60391}"/>
              </c:ext>
            </c:extLst>
          </c:dPt>
          <c:dPt>
            <c:idx val="7"/>
            <c:bubble3D val="0"/>
            <c:extLst>
              <c:ext xmlns:c16="http://schemas.microsoft.com/office/drawing/2014/chart" uri="{C3380CC4-5D6E-409C-BE32-E72D297353CC}">
                <c16:uniqueId val="{00000008-7CDF-453D-BFCE-32AF33A60391}"/>
              </c:ext>
            </c:extLst>
          </c:dPt>
          <c:dPt>
            <c:idx val="8"/>
            <c:bubble3D val="0"/>
            <c:extLst>
              <c:ext xmlns:c16="http://schemas.microsoft.com/office/drawing/2014/chart" uri="{C3380CC4-5D6E-409C-BE32-E72D297353CC}">
                <c16:uniqueId val="{00000009-7CDF-453D-BFCE-32AF33A60391}"/>
              </c:ext>
            </c:extLst>
          </c:dPt>
          <c:dPt>
            <c:idx val="9"/>
            <c:bubble3D val="0"/>
            <c:extLst>
              <c:ext xmlns:c16="http://schemas.microsoft.com/office/drawing/2014/chart" uri="{C3380CC4-5D6E-409C-BE32-E72D297353CC}">
                <c16:uniqueId val="{0000000A-7CDF-453D-BFCE-32AF33A60391}"/>
              </c:ext>
            </c:extLst>
          </c:dPt>
          <c:dPt>
            <c:idx val="10"/>
            <c:bubble3D val="0"/>
            <c:extLst>
              <c:ext xmlns:c16="http://schemas.microsoft.com/office/drawing/2014/chart" uri="{C3380CC4-5D6E-409C-BE32-E72D297353CC}">
                <c16:uniqueId val="{0000000B-7CDF-453D-BFCE-32AF33A60391}"/>
              </c:ext>
            </c:extLst>
          </c:dPt>
          <c:cat>
            <c:numRef>
              <c:f>'diagram lönesumma skatt'!$A$27:$A$49</c:f>
              <c:numCache>
                <c:formatCode>yyyy;@</c:formatCode>
                <c:ptCount val="23"/>
                <c:pt idx="0">
                  <c:v>36526</c:v>
                </c:pt>
                <c:pt idx="1">
                  <c:v>36892</c:v>
                </c:pt>
                <c:pt idx="2">
                  <c:v>37257</c:v>
                </c:pt>
                <c:pt idx="3">
                  <c:v>37622</c:v>
                </c:pt>
                <c:pt idx="4">
                  <c:v>37987</c:v>
                </c:pt>
                <c:pt idx="5">
                  <c:v>38353</c:v>
                </c:pt>
                <c:pt idx="6">
                  <c:v>38718</c:v>
                </c:pt>
                <c:pt idx="7">
                  <c:v>39083</c:v>
                </c:pt>
                <c:pt idx="8">
                  <c:v>39448</c:v>
                </c:pt>
                <c:pt idx="9">
                  <c:v>39814</c:v>
                </c:pt>
                <c:pt idx="10">
                  <c:v>40179</c:v>
                </c:pt>
                <c:pt idx="11">
                  <c:v>40544</c:v>
                </c:pt>
                <c:pt idx="12">
                  <c:v>40909</c:v>
                </c:pt>
                <c:pt idx="13">
                  <c:v>41275</c:v>
                </c:pt>
                <c:pt idx="14">
                  <c:v>41640</c:v>
                </c:pt>
                <c:pt idx="15">
                  <c:v>42005</c:v>
                </c:pt>
                <c:pt idx="16">
                  <c:v>42370</c:v>
                </c:pt>
                <c:pt idx="17">
                  <c:v>42736</c:v>
                </c:pt>
                <c:pt idx="18">
                  <c:v>43101</c:v>
                </c:pt>
                <c:pt idx="19">
                  <c:v>43466</c:v>
                </c:pt>
                <c:pt idx="20">
                  <c:v>43831</c:v>
                </c:pt>
                <c:pt idx="21">
                  <c:v>44197</c:v>
                </c:pt>
                <c:pt idx="22">
                  <c:v>44562</c:v>
                </c:pt>
              </c:numCache>
            </c:numRef>
          </c:cat>
          <c:val>
            <c:numRef>
              <c:f>'diagram lönesumma skatt'!$B$27:$B$49</c:f>
              <c:numCache>
                <c:formatCode>0.00</c:formatCode>
                <c:ptCount val="23"/>
                <c:pt idx="0">
                  <c:v>6.8112790758032782</c:v>
                </c:pt>
                <c:pt idx="1">
                  <c:v>5.8097353781954464</c:v>
                </c:pt>
                <c:pt idx="2">
                  <c:v>3.3364327349889145</c:v>
                </c:pt>
                <c:pt idx="3">
                  <c:v>2.4718306520433719</c:v>
                </c:pt>
                <c:pt idx="4">
                  <c:v>2.6396806088634595</c:v>
                </c:pt>
                <c:pt idx="5">
                  <c:v>3.7411490712394135</c:v>
                </c:pt>
                <c:pt idx="6">
                  <c:v>5.6065096524117841</c:v>
                </c:pt>
                <c:pt idx="7">
                  <c:v>7.1603494843708315</c:v>
                </c:pt>
                <c:pt idx="8">
                  <c:v>5.8330560372685802</c:v>
                </c:pt>
                <c:pt idx="9">
                  <c:v>0.31857219193540676</c:v>
                </c:pt>
                <c:pt idx="10">
                  <c:v>2.995541344648478</c:v>
                </c:pt>
                <c:pt idx="11">
                  <c:v>5.3795500729299173</c:v>
                </c:pt>
                <c:pt idx="12">
                  <c:v>3.7135709367156045</c:v>
                </c:pt>
                <c:pt idx="13">
                  <c:v>2.6901036472646522</c:v>
                </c:pt>
                <c:pt idx="14">
                  <c:v>3.8087752126541252</c:v>
                </c:pt>
                <c:pt idx="15">
                  <c:v>4.0566019374196793</c:v>
                </c:pt>
                <c:pt idx="16">
                  <c:v>4.4084284048974576</c:v>
                </c:pt>
                <c:pt idx="17">
                  <c:v>4.6698154369106515</c:v>
                </c:pt>
                <c:pt idx="18">
                  <c:v>4.9398802352891735</c:v>
                </c:pt>
                <c:pt idx="19">
                  <c:v>4.0339774071989742</c:v>
                </c:pt>
                <c:pt idx="20">
                  <c:v>3.1491406537117239</c:v>
                </c:pt>
                <c:pt idx="21">
                  <c:v>3.3350645036315463</c:v>
                </c:pt>
                <c:pt idx="22">
                  <c:v>3.6009810787607899</c:v>
                </c:pt>
              </c:numCache>
            </c:numRef>
          </c:val>
          <c:smooth val="0"/>
          <c:extLst>
            <c:ext xmlns:c16="http://schemas.microsoft.com/office/drawing/2014/chart" uri="{C3380CC4-5D6E-409C-BE32-E72D297353CC}">
              <c16:uniqueId val="{0000000C-7CDF-453D-BFCE-32AF33A60391}"/>
            </c:ext>
          </c:extLst>
        </c:ser>
        <c:dLbls>
          <c:showLegendKey val="0"/>
          <c:showVal val="0"/>
          <c:showCatName val="0"/>
          <c:showSerName val="0"/>
          <c:showPercent val="0"/>
          <c:showBubbleSize val="0"/>
        </c:dLbls>
        <c:marker val="1"/>
        <c:smooth val="0"/>
        <c:axId val="49637632"/>
        <c:axId val="53645312"/>
      </c:lineChart>
      <c:catAx>
        <c:axId val="49637632"/>
        <c:scaling>
          <c:orientation val="minMax"/>
        </c:scaling>
        <c:delete val="0"/>
        <c:axPos val="b"/>
        <c:numFmt formatCode="yy"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53645312"/>
        <c:crosses val="autoZero"/>
        <c:auto val="0"/>
        <c:lblAlgn val="ctr"/>
        <c:lblOffset val="100"/>
        <c:tickLblSkip val="2"/>
        <c:tickMarkSkip val="1"/>
        <c:noMultiLvlLbl val="1"/>
      </c:catAx>
      <c:valAx>
        <c:axId val="53645312"/>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49637632"/>
        <c:crossesAt val="1"/>
        <c:crossBetween val="between"/>
      </c:valAx>
      <c:spPr>
        <a:noFill/>
        <a:ln w="3175">
          <a:solidFill>
            <a:srgbClr val="000000"/>
          </a:solidFill>
          <a:prstDash val="solid"/>
        </a:ln>
      </c:spPr>
    </c:plotArea>
    <c:legend>
      <c:legendPos val="b"/>
      <c:layout>
        <c:manualLayout>
          <c:xMode val="edge"/>
          <c:yMode val="edge"/>
          <c:x val="0.46749965916837083"/>
          <c:y val="5.6179981634527081E-2"/>
          <c:w val="0.39721301976823448"/>
          <c:h val="0.18920523415977961"/>
        </c:manualLayout>
      </c:layout>
      <c:overlay val="0"/>
      <c:spPr>
        <a:noFill/>
        <a:ln w="25400">
          <a:noFill/>
        </a:ln>
        <a:effectLst/>
      </c:spPr>
      <c:txPr>
        <a:bodyPr/>
        <a:lstStyle/>
        <a:p>
          <a:pPr>
            <a:defRPr sz="650" b="0" baseline="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clustered"/>
        <c:varyColors val="0"/>
        <c:ser>
          <c:idx val="0"/>
          <c:order val="0"/>
          <c:tx>
            <c:strRef>
              <c:f>'Budgetmallar dubbla spalter'!$B$19</c:f>
              <c:strCache>
                <c:ptCount val="1"/>
                <c:pt idx="0">
                  <c:v>Procentuell förändring (hö)</c:v>
                </c:pt>
              </c:strCache>
            </c:strRef>
          </c:tx>
          <c:spPr>
            <a:solidFill>
              <a:srgbClr val="FFFFFF">
                <a:lumMod val="65000"/>
              </a:srgbClr>
            </a:solidFill>
          </c:spPr>
          <c:invertIfNegative val="0"/>
          <c:dPt>
            <c:idx val="0"/>
            <c:invertIfNegative val="0"/>
            <c:bubble3D val="0"/>
            <c:extLst>
              <c:ext xmlns:c16="http://schemas.microsoft.com/office/drawing/2014/chart" uri="{C3380CC4-5D6E-409C-BE32-E72D297353CC}">
                <c16:uniqueId val="{00000000-5EF7-4827-A97C-3BA40C5B6C11}"/>
              </c:ext>
            </c:extLst>
          </c:dPt>
          <c:dPt>
            <c:idx val="1"/>
            <c:invertIfNegative val="0"/>
            <c:bubble3D val="0"/>
            <c:extLst>
              <c:ext xmlns:c16="http://schemas.microsoft.com/office/drawing/2014/chart" uri="{C3380CC4-5D6E-409C-BE32-E72D297353CC}">
                <c16:uniqueId val="{00000001-5EF7-4827-A97C-3BA40C5B6C11}"/>
              </c:ext>
            </c:extLst>
          </c:dPt>
          <c:dPt>
            <c:idx val="2"/>
            <c:invertIfNegative val="0"/>
            <c:bubble3D val="0"/>
            <c:extLst>
              <c:ext xmlns:c16="http://schemas.microsoft.com/office/drawing/2014/chart" uri="{C3380CC4-5D6E-409C-BE32-E72D297353CC}">
                <c16:uniqueId val="{00000002-5EF7-4827-A97C-3BA40C5B6C11}"/>
              </c:ext>
            </c:extLst>
          </c:dPt>
          <c:dPt>
            <c:idx val="3"/>
            <c:invertIfNegative val="0"/>
            <c:bubble3D val="0"/>
            <c:extLst>
              <c:ext xmlns:c16="http://schemas.microsoft.com/office/drawing/2014/chart" uri="{C3380CC4-5D6E-409C-BE32-E72D297353CC}">
                <c16:uniqueId val="{00000003-5EF7-4827-A97C-3BA40C5B6C11}"/>
              </c:ext>
            </c:extLst>
          </c:dPt>
          <c:dPt>
            <c:idx val="4"/>
            <c:invertIfNegative val="0"/>
            <c:bubble3D val="0"/>
            <c:extLst>
              <c:ext xmlns:c16="http://schemas.microsoft.com/office/drawing/2014/chart" uri="{C3380CC4-5D6E-409C-BE32-E72D297353CC}">
                <c16:uniqueId val="{00000004-5EF7-4827-A97C-3BA40C5B6C11}"/>
              </c:ext>
            </c:extLst>
          </c:dPt>
          <c:dPt>
            <c:idx val="5"/>
            <c:invertIfNegative val="0"/>
            <c:bubble3D val="0"/>
            <c:extLst>
              <c:ext xmlns:c16="http://schemas.microsoft.com/office/drawing/2014/chart" uri="{C3380CC4-5D6E-409C-BE32-E72D297353CC}">
                <c16:uniqueId val="{00000005-5EF7-4827-A97C-3BA40C5B6C11}"/>
              </c:ext>
            </c:extLst>
          </c:dPt>
          <c:dPt>
            <c:idx val="6"/>
            <c:invertIfNegative val="0"/>
            <c:bubble3D val="0"/>
            <c:extLst>
              <c:ext xmlns:c16="http://schemas.microsoft.com/office/drawing/2014/chart" uri="{C3380CC4-5D6E-409C-BE32-E72D297353CC}">
                <c16:uniqueId val="{00000006-5EF7-4827-A97C-3BA40C5B6C11}"/>
              </c:ext>
            </c:extLst>
          </c:dPt>
          <c:dPt>
            <c:idx val="7"/>
            <c:invertIfNegative val="0"/>
            <c:bubble3D val="0"/>
            <c:extLst>
              <c:ext xmlns:c16="http://schemas.microsoft.com/office/drawing/2014/chart" uri="{C3380CC4-5D6E-409C-BE32-E72D297353CC}">
                <c16:uniqueId val="{00000007-5EF7-4827-A97C-3BA40C5B6C11}"/>
              </c:ext>
            </c:extLst>
          </c:dPt>
          <c:dPt>
            <c:idx val="8"/>
            <c:invertIfNegative val="0"/>
            <c:bubble3D val="0"/>
            <c:extLst>
              <c:ext xmlns:c16="http://schemas.microsoft.com/office/drawing/2014/chart" uri="{C3380CC4-5D6E-409C-BE32-E72D297353CC}">
                <c16:uniqueId val="{00000008-5EF7-4827-A97C-3BA40C5B6C11}"/>
              </c:ext>
            </c:extLst>
          </c:dPt>
          <c:dPt>
            <c:idx val="9"/>
            <c:invertIfNegative val="0"/>
            <c:bubble3D val="0"/>
            <c:extLst>
              <c:ext xmlns:c16="http://schemas.microsoft.com/office/drawing/2014/chart" uri="{C3380CC4-5D6E-409C-BE32-E72D297353CC}">
                <c16:uniqueId val="{00000009-5EF7-4827-A97C-3BA40C5B6C11}"/>
              </c:ext>
            </c:extLst>
          </c:dPt>
          <c:dPt>
            <c:idx val="10"/>
            <c:invertIfNegative val="0"/>
            <c:bubble3D val="0"/>
            <c:extLst>
              <c:ext xmlns:c16="http://schemas.microsoft.com/office/drawing/2014/chart" uri="{C3380CC4-5D6E-409C-BE32-E72D297353CC}">
                <c16:uniqueId val="{0000000A-5EF7-4827-A97C-3BA40C5B6C11}"/>
              </c:ext>
            </c:extLst>
          </c:dPt>
          <c:cat>
            <c:strRef>
              <c:f>[0]!periodK</c:f>
              <c:strCache>
                <c:ptCount val="23"/>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strCache>
            </c:strRef>
          </c:cat>
          <c:val>
            <c:numRef>
              <c:f>[0]!vardeKCB</c:f>
              <c:numCache>
                <c:formatCode>0.00</c:formatCode>
                <c:ptCount val="23"/>
                <c:pt idx="0">
                  <c:v>0.3841447566047691</c:v>
                </c:pt>
                <c:pt idx="1">
                  <c:v>0.44240360348251784</c:v>
                </c:pt>
                <c:pt idx="2">
                  <c:v>0.39610648662660708</c:v>
                </c:pt>
                <c:pt idx="3">
                  <c:v>0.39686971214879918</c:v>
                </c:pt>
                <c:pt idx="4">
                  <c:v>0.41375629292903682</c:v>
                </c:pt>
                <c:pt idx="5">
                  <c:v>0.39799467286844958</c:v>
                </c:pt>
                <c:pt idx="6">
                  <c:v>0.51343569619572804</c:v>
                </c:pt>
                <c:pt idx="7">
                  <c:v>0.6205809608125179</c:v>
                </c:pt>
                <c:pt idx="8">
                  <c:v>0.61764927232042055</c:v>
                </c:pt>
                <c:pt idx="9">
                  <c:v>0.66668349247088088</c:v>
                </c:pt>
                <c:pt idx="10">
                  <c:v>0.62937447278974901</c:v>
                </c:pt>
                <c:pt idx="11">
                  <c:v>0.52784666767922772</c:v>
                </c:pt>
                <c:pt idx="12">
                  <c:v>0.53432482334025622</c:v>
                </c:pt>
                <c:pt idx="13">
                  <c:v>0.72137367145013798</c:v>
                </c:pt>
                <c:pt idx="14">
                  <c:v>0.97297049861531093</c:v>
                </c:pt>
                <c:pt idx="15">
                  <c:v>1.1242172838451694</c:v>
                </c:pt>
                <c:pt idx="16">
                  <c:v>1.3952659964027134</c:v>
                </c:pt>
                <c:pt idx="17">
                  <c:v>1.5482215298963524</c:v>
                </c:pt>
                <c:pt idx="18">
                  <c:v>1.4234379706081342</c:v>
                </c:pt>
                <c:pt idx="19">
                  <c:v>1.2632581530216669</c:v>
                </c:pt>
                <c:pt idx="20">
                  <c:v>1.1499410888552717</c:v>
                </c:pt>
                <c:pt idx="21">
                  <c:v>1.143268045231622</c:v>
                </c:pt>
                <c:pt idx="22">
                  <c:v>1.1311501886405608</c:v>
                </c:pt>
              </c:numCache>
            </c:numRef>
          </c:val>
          <c:extLst>
            <c:ext xmlns:c16="http://schemas.microsoft.com/office/drawing/2014/chart" uri="{C3380CC4-5D6E-409C-BE32-E72D297353CC}">
              <c16:uniqueId val="{0000000B-5EF7-4827-A97C-3BA40C5B6C11}"/>
            </c:ext>
          </c:extLst>
        </c:ser>
        <c:dLbls>
          <c:showLegendKey val="0"/>
          <c:showVal val="0"/>
          <c:showCatName val="0"/>
          <c:showSerName val="0"/>
          <c:showPercent val="0"/>
          <c:showBubbleSize val="0"/>
        </c:dLbls>
        <c:gapWidth val="125"/>
        <c:overlap val="-7"/>
        <c:axId val="696475648"/>
        <c:axId val="696465664"/>
      </c:barChart>
      <c:lineChart>
        <c:grouping val="standard"/>
        <c:varyColors val="0"/>
        <c:ser>
          <c:idx val="1"/>
          <c:order val="1"/>
          <c:tx>
            <c:strRef>
              <c:f>'Budgetmallar dubbla spalter'!$C$19</c:f>
              <c:strCache>
                <c:ptCount val="1"/>
                <c:pt idx="0">
                  <c:v>Nivå (vä)</c:v>
                </c:pt>
              </c:strCache>
            </c:strRef>
          </c:tx>
          <c:spPr>
            <a:ln>
              <a:solidFill>
                <a:sysClr val="windowText" lastClr="000000">
                  <a:lumMod val="100000"/>
                </a:sysClr>
              </a:solidFill>
            </a:ln>
          </c:spPr>
          <c:marker>
            <c:symbol val="none"/>
          </c:marker>
          <c:cat>
            <c:strRef>
              <c:f>[0]!periodK</c:f>
              <c:strCache>
                <c:ptCount val="23"/>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strCache>
            </c:strRef>
          </c:cat>
          <c:val>
            <c:numRef>
              <c:f>[0]!vardeKCC</c:f>
              <c:numCache>
                <c:formatCode>0.00</c:formatCode>
                <c:ptCount val="23"/>
                <c:pt idx="0">
                  <c:v>100</c:v>
                </c:pt>
                <c:pt idx="1">
                  <c:v>100.44240360348252</c:v>
                </c:pt>
                <c:pt idx="2">
                  <c:v>100.84026247947958</c:v>
                </c:pt>
                <c:pt idx="3">
                  <c:v>101.24046693891198</c:v>
                </c:pt>
                <c:pt idx="4">
                  <c:v>101.65935574186247</c:v>
                </c:pt>
                <c:pt idx="5">
                  <c:v>102.06395456218749</c:v>
                </c:pt>
                <c:pt idx="6">
                  <c:v>102.58798733785875</c:v>
                </c:pt>
                <c:pt idx="7">
                  <c:v>103.22462885535823</c:v>
                </c:pt>
                <c:pt idx="8">
                  <c:v>103.86219502433882</c:v>
                </c:pt>
                <c:pt idx="9">
                  <c:v>104.554627133484</c:v>
                </c:pt>
                <c:pt idx="10">
                  <c:v>105.21266726678265</c:v>
                </c:pt>
                <c:pt idx="11">
                  <c:v>105.7680288249268</c:v>
                </c:pt>
                <c:pt idx="12">
                  <c:v>106.33317365809604</c:v>
                </c:pt>
                <c:pt idx="13">
                  <c:v>107.10023317688288</c:v>
                </c:pt>
                <c:pt idx="14">
                  <c:v>108.14228684964216</c:v>
                </c:pt>
                <c:pt idx="15">
                  <c:v>109.35804112955128</c:v>
                </c:pt>
                <c:pt idx="16">
                  <c:v>110.88387669176399</c:v>
                </c:pt>
                <c:pt idx="17">
                  <c:v>112.6006047438896</c:v>
                </c:pt>
                <c:pt idx="18">
                  <c:v>114.20340450694853</c:v>
                </c:pt>
                <c:pt idx="19">
                  <c:v>115.64608832541087</c:v>
                </c:pt>
                <c:pt idx="20">
                  <c:v>116.97595021271863</c:v>
                </c:pt>
                <c:pt idx="21">
                  <c:v>118.31329887210667</c:v>
                </c:pt>
                <c:pt idx="22">
                  <c:v>119.65159997548538</c:v>
                </c:pt>
              </c:numCache>
            </c:numRef>
          </c:val>
          <c:smooth val="0"/>
          <c:extLst>
            <c:ext xmlns:c16="http://schemas.microsoft.com/office/drawing/2014/chart" uri="{C3380CC4-5D6E-409C-BE32-E72D297353CC}">
              <c16:uniqueId val="{0000000C-5EF7-4827-A97C-3BA40C5B6C11}"/>
            </c:ext>
          </c:extLst>
        </c:ser>
        <c:dLbls>
          <c:showLegendKey val="0"/>
          <c:showVal val="0"/>
          <c:showCatName val="0"/>
          <c:showSerName val="0"/>
          <c:showPercent val="0"/>
          <c:showBubbleSize val="0"/>
        </c:dLbls>
        <c:marker val="1"/>
        <c:smooth val="0"/>
        <c:axId val="696458240"/>
        <c:axId val="696464128"/>
      </c:lineChart>
      <c:lineChart>
        <c:grouping val="standard"/>
        <c:varyColors val="0"/>
        <c:ser>
          <c:idx val="2"/>
          <c:order val="2"/>
          <c:tx>
            <c:strRef>
              <c:f>'Budgetmallar dubbla spalter'!$D$19</c:f>
              <c:strCache>
                <c:ptCount val="1"/>
                <c:pt idx="0">
                  <c:v>Uteckling, snitt 2000–2013 respektive 2014–2022 (hö)</c:v>
                </c:pt>
              </c:strCache>
            </c:strRef>
          </c:tx>
          <c:spPr>
            <a:ln w="22225">
              <a:solidFill>
                <a:srgbClr val="000000"/>
              </a:solidFill>
              <a:prstDash val="sysDash"/>
            </a:ln>
          </c:spPr>
          <c:marker>
            <c:symbol val="none"/>
          </c:marker>
          <c:cat>
            <c:strRef>
              <c:f>'Budgetmallar dubbla spalter'!$A$20:$A$42</c:f>
              <c:strCache>
                <c:ptCount val="23"/>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strCache>
            </c:strRef>
          </c:cat>
          <c:val>
            <c:numRef>
              <c:f>'Budgetmallar dubbla spalter'!$D$20:$D$42</c:f>
              <c:numCache>
                <c:formatCode>0.00</c:formatCode>
                <c:ptCount val="23"/>
                <c:pt idx="0">
                  <c:v>0.51875318440850704</c:v>
                </c:pt>
                <c:pt idx="1">
                  <c:v>0.51875318440850704</c:v>
                </c:pt>
                <c:pt idx="2">
                  <c:v>0.51875318440850704</c:v>
                </c:pt>
                <c:pt idx="3">
                  <c:v>0.51875318440850704</c:v>
                </c:pt>
                <c:pt idx="4">
                  <c:v>0.51875318440850704</c:v>
                </c:pt>
                <c:pt idx="5">
                  <c:v>0.51875318440850704</c:v>
                </c:pt>
                <c:pt idx="6">
                  <c:v>0.51875318440850704</c:v>
                </c:pt>
                <c:pt idx="7">
                  <c:v>0.51875318440850704</c:v>
                </c:pt>
                <c:pt idx="8">
                  <c:v>0.51875318440850704</c:v>
                </c:pt>
                <c:pt idx="9">
                  <c:v>0.51875318440850704</c:v>
                </c:pt>
                <c:pt idx="10">
                  <c:v>0.51875318440850704</c:v>
                </c:pt>
                <c:pt idx="11">
                  <c:v>0.51875318440850704</c:v>
                </c:pt>
                <c:pt idx="12">
                  <c:v>0.51875318440850704</c:v>
                </c:pt>
                <c:pt idx="13">
                  <c:v>0.51875318440850704</c:v>
                </c:pt>
              </c:numCache>
            </c:numRef>
          </c:val>
          <c:smooth val="0"/>
          <c:extLst>
            <c:ext xmlns:c16="http://schemas.microsoft.com/office/drawing/2014/chart" uri="{C3380CC4-5D6E-409C-BE32-E72D297353CC}">
              <c16:uniqueId val="{0000000D-5EF7-4827-A97C-3BA40C5B6C11}"/>
            </c:ext>
          </c:extLst>
        </c:ser>
        <c:ser>
          <c:idx val="3"/>
          <c:order val="3"/>
          <c:tx>
            <c:strRef>
              <c:f>'Budgetmallar dubbla spalter'!$E$19</c:f>
              <c:strCache>
                <c:ptCount val="1"/>
              </c:strCache>
            </c:strRef>
          </c:tx>
          <c:spPr>
            <a:ln w="22225">
              <a:solidFill>
                <a:srgbClr val="000000"/>
              </a:solidFill>
              <a:prstDash val="sysDash"/>
            </a:ln>
          </c:spPr>
          <c:marker>
            <c:symbol val="none"/>
          </c:marker>
          <c:cat>
            <c:strRef>
              <c:f>'Budgetmallar dubbla spalter'!$A$20:$A$42</c:f>
              <c:strCache>
                <c:ptCount val="23"/>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strCache>
            </c:strRef>
          </c:cat>
          <c:val>
            <c:numRef>
              <c:f>'Budgetmallar dubbla spalter'!$E$20:$E$42</c:f>
              <c:numCache>
                <c:formatCode>General</c:formatCode>
                <c:ptCount val="23"/>
                <c:pt idx="14" formatCode="0.00">
                  <c:v>1.2390811950129779</c:v>
                </c:pt>
                <c:pt idx="15" formatCode="0.00">
                  <c:v>1.2390811950129779</c:v>
                </c:pt>
                <c:pt idx="16" formatCode="0.00">
                  <c:v>1.2390811950129779</c:v>
                </c:pt>
                <c:pt idx="17" formatCode="0.00">
                  <c:v>1.2390811950129779</c:v>
                </c:pt>
                <c:pt idx="18" formatCode="0.00">
                  <c:v>1.2390811950129779</c:v>
                </c:pt>
                <c:pt idx="19" formatCode="0.00">
                  <c:v>1.2390811950129779</c:v>
                </c:pt>
                <c:pt idx="20" formatCode="0.00">
                  <c:v>1.2390811950129779</c:v>
                </c:pt>
                <c:pt idx="21" formatCode="0.00">
                  <c:v>1.2390811950129779</c:v>
                </c:pt>
                <c:pt idx="22" formatCode="0.00">
                  <c:v>1.2390811950129779</c:v>
                </c:pt>
              </c:numCache>
            </c:numRef>
          </c:val>
          <c:smooth val="0"/>
          <c:extLst>
            <c:ext xmlns:c16="http://schemas.microsoft.com/office/drawing/2014/chart" uri="{C3380CC4-5D6E-409C-BE32-E72D297353CC}">
              <c16:uniqueId val="{0000000E-5EF7-4827-A97C-3BA40C5B6C11}"/>
            </c:ext>
          </c:extLst>
        </c:ser>
        <c:dLbls>
          <c:showLegendKey val="0"/>
          <c:showVal val="0"/>
          <c:showCatName val="0"/>
          <c:showSerName val="0"/>
          <c:showPercent val="0"/>
          <c:showBubbleSize val="0"/>
        </c:dLbls>
        <c:marker val="1"/>
        <c:smooth val="0"/>
        <c:axId val="696475648"/>
        <c:axId val="696465664"/>
      </c:lineChart>
      <c:catAx>
        <c:axId val="696458240"/>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696464128"/>
        <c:crosses val="autoZero"/>
        <c:auto val="1"/>
        <c:lblAlgn val="ctr"/>
        <c:lblOffset val="100"/>
        <c:noMultiLvlLbl val="1"/>
      </c:catAx>
      <c:valAx>
        <c:axId val="696464128"/>
        <c:scaling>
          <c:orientation val="minMax"/>
          <c:min val="90"/>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696458240"/>
        <c:crossesAt val="1"/>
        <c:crossBetween val="between"/>
      </c:valAx>
      <c:valAx>
        <c:axId val="696465664"/>
        <c:scaling>
          <c:orientation val="minMax"/>
        </c:scaling>
        <c:delete val="0"/>
        <c:axPos val="r"/>
        <c:numFmt formatCode="0.0" sourceLinked="0"/>
        <c:majorTickMark val="in"/>
        <c:minorTickMark val="none"/>
        <c:tickLblPos val="nextTo"/>
        <c:spPr>
          <a:ln w="3175">
            <a:solidFill>
              <a:srgbClr val="000000"/>
            </a:solidFill>
          </a:ln>
        </c:spPr>
        <c:crossAx val="696475648"/>
        <c:crosses val="max"/>
        <c:crossBetween val="between"/>
      </c:valAx>
      <c:catAx>
        <c:axId val="696475648"/>
        <c:scaling>
          <c:orientation val="minMax"/>
        </c:scaling>
        <c:delete val="1"/>
        <c:axPos val="b"/>
        <c:numFmt formatCode="General" sourceLinked="1"/>
        <c:majorTickMark val="out"/>
        <c:minorTickMark val="none"/>
        <c:tickLblPos val="nextTo"/>
        <c:crossAx val="696465664"/>
        <c:crosses val="autoZero"/>
        <c:auto val="1"/>
        <c:lblAlgn val="ctr"/>
        <c:lblOffset val="100"/>
        <c:noMultiLvlLbl val="0"/>
      </c:catAx>
      <c:spPr>
        <a:noFill/>
        <a:ln w="3175">
          <a:solidFill>
            <a:srgbClr val="000000"/>
          </a:solidFill>
          <a:prstDash val="solid"/>
        </a:ln>
      </c:spPr>
    </c:plotArea>
    <c:legend>
      <c:legendPos val="b"/>
      <c:layout>
        <c:manualLayout>
          <c:xMode val="edge"/>
          <c:yMode val="edge"/>
          <c:x val="9.9571915473755962E-2"/>
          <c:y val="7.9504132231404942E-2"/>
          <c:w val="0.54059406952965228"/>
          <c:h val="0.30212396694214877"/>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'Budgetmallar dubbla spalter'!$B$19</c:f>
              <c:strCache>
                <c:ptCount val="1"/>
                <c:pt idx="0">
                  <c:v>Fasta priser</c:v>
                </c:pt>
              </c:strCache>
            </c:strRef>
          </c:tx>
          <c:spPr>
            <a:ln w="12700">
              <a:solidFill>
                <a:srgbClr val="000000"/>
              </a:solidFill>
              <a:prstDash val="solid"/>
            </a:ln>
          </c:spPr>
          <c:marker>
            <c:symbol val="none"/>
          </c:marker>
          <c:dPt>
            <c:idx val="0"/>
            <c:bubble3D val="0"/>
            <c:extLst>
              <c:ext xmlns:c16="http://schemas.microsoft.com/office/drawing/2014/chart" uri="{C3380CC4-5D6E-409C-BE32-E72D297353CC}">
                <c16:uniqueId val="{00000000-BA72-4F9B-B563-44DE4B8CB1D7}"/>
              </c:ext>
            </c:extLst>
          </c:dPt>
          <c:dPt>
            <c:idx val="1"/>
            <c:bubble3D val="0"/>
            <c:extLst>
              <c:ext xmlns:c16="http://schemas.microsoft.com/office/drawing/2014/chart" uri="{C3380CC4-5D6E-409C-BE32-E72D297353CC}">
                <c16:uniqueId val="{00000001-BA72-4F9B-B563-44DE4B8CB1D7}"/>
              </c:ext>
            </c:extLst>
          </c:dPt>
          <c:dPt>
            <c:idx val="2"/>
            <c:bubble3D val="0"/>
            <c:extLst>
              <c:ext xmlns:c16="http://schemas.microsoft.com/office/drawing/2014/chart" uri="{C3380CC4-5D6E-409C-BE32-E72D297353CC}">
                <c16:uniqueId val="{00000002-BA72-4F9B-B563-44DE4B8CB1D7}"/>
              </c:ext>
            </c:extLst>
          </c:dPt>
          <c:dPt>
            <c:idx val="3"/>
            <c:bubble3D val="0"/>
            <c:extLst>
              <c:ext xmlns:c16="http://schemas.microsoft.com/office/drawing/2014/chart" uri="{C3380CC4-5D6E-409C-BE32-E72D297353CC}">
                <c16:uniqueId val="{00000003-BA72-4F9B-B563-44DE4B8CB1D7}"/>
              </c:ext>
            </c:extLst>
          </c:dPt>
          <c:dPt>
            <c:idx val="4"/>
            <c:bubble3D val="0"/>
            <c:extLst>
              <c:ext xmlns:c16="http://schemas.microsoft.com/office/drawing/2014/chart" uri="{C3380CC4-5D6E-409C-BE32-E72D297353CC}">
                <c16:uniqueId val="{00000004-BA72-4F9B-B563-44DE4B8CB1D7}"/>
              </c:ext>
            </c:extLst>
          </c:dPt>
          <c:dPt>
            <c:idx val="5"/>
            <c:bubble3D val="0"/>
            <c:extLst>
              <c:ext xmlns:c16="http://schemas.microsoft.com/office/drawing/2014/chart" uri="{C3380CC4-5D6E-409C-BE32-E72D297353CC}">
                <c16:uniqueId val="{00000005-BA72-4F9B-B563-44DE4B8CB1D7}"/>
              </c:ext>
            </c:extLst>
          </c:dPt>
          <c:dPt>
            <c:idx val="6"/>
            <c:bubble3D val="0"/>
            <c:extLst>
              <c:ext xmlns:c16="http://schemas.microsoft.com/office/drawing/2014/chart" uri="{C3380CC4-5D6E-409C-BE32-E72D297353CC}">
                <c16:uniqueId val="{00000006-BA72-4F9B-B563-44DE4B8CB1D7}"/>
              </c:ext>
            </c:extLst>
          </c:dPt>
          <c:dPt>
            <c:idx val="7"/>
            <c:bubble3D val="0"/>
            <c:extLst>
              <c:ext xmlns:c16="http://schemas.microsoft.com/office/drawing/2014/chart" uri="{C3380CC4-5D6E-409C-BE32-E72D297353CC}">
                <c16:uniqueId val="{00000007-BA72-4F9B-B563-44DE4B8CB1D7}"/>
              </c:ext>
            </c:extLst>
          </c:dPt>
          <c:dPt>
            <c:idx val="8"/>
            <c:bubble3D val="0"/>
            <c:extLst>
              <c:ext xmlns:c16="http://schemas.microsoft.com/office/drawing/2014/chart" uri="{C3380CC4-5D6E-409C-BE32-E72D297353CC}">
                <c16:uniqueId val="{00000008-BA72-4F9B-B563-44DE4B8CB1D7}"/>
              </c:ext>
            </c:extLst>
          </c:dPt>
          <c:dPt>
            <c:idx val="9"/>
            <c:bubble3D val="0"/>
            <c:extLst>
              <c:ext xmlns:c16="http://schemas.microsoft.com/office/drawing/2014/chart" uri="{C3380CC4-5D6E-409C-BE32-E72D297353CC}">
                <c16:uniqueId val="{00000009-BA72-4F9B-B563-44DE4B8CB1D7}"/>
              </c:ext>
            </c:extLst>
          </c:dPt>
          <c:dPt>
            <c:idx val="10"/>
            <c:bubble3D val="0"/>
            <c:extLst>
              <c:ext xmlns:c16="http://schemas.microsoft.com/office/drawing/2014/chart" uri="{C3380CC4-5D6E-409C-BE32-E72D297353CC}">
                <c16:uniqueId val="{0000000A-BA72-4F9B-B563-44DE4B8CB1D7}"/>
              </c:ext>
            </c:extLst>
          </c:dPt>
          <c:cat>
            <c:strRef>
              <c:f>'Budgetmallar dubbla spalter'!$A$20:$A$42</c:f>
              <c:strCache>
                <c:ptCount val="23"/>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strCache>
            </c:strRef>
          </c:cat>
          <c:val>
            <c:numRef>
              <c:f>'Budgetmallar dubbla spalter'!$B$20:$B$42</c:f>
              <c:numCache>
                <c:formatCode>0.0</c:formatCode>
                <c:ptCount val="23"/>
                <c:pt idx="0">
                  <c:v>-0.38521759245021769</c:v>
                </c:pt>
                <c:pt idx="1">
                  <c:v>1.7026662800936379</c:v>
                </c:pt>
                <c:pt idx="2">
                  <c:v>1.7006888014010855</c:v>
                </c:pt>
                <c:pt idx="3">
                  <c:v>0.22930809170766508</c:v>
                </c:pt>
                <c:pt idx="4">
                  <c:v>-0.40551773427971227</c:v>
                </c:pt>
                <c:pt idx="5">
                  <c:v>1.0794135312149962</c:v>
                </c:pt>
                <c:pt idx="6">
                  <c:v>1.8870326951050629</c:v>
                </c:pt>
                <c:pt idx="7">
                  <c:v>0.95759976470262131</c:v>
                </c:pt>
                <c:pt idx="8">
                  <c:v>1.5294301522303044</c:v>
                </c:pt>
                <c:pt idx="9">
                  <c:v>2.1521981953357567</c:v>
                </c:pt>
                <c:pt idx="10">
                  <c:v>0.55516508475761839</c:v>
                </c:pt>
                <c:pt idx="11">
                  <c:v>0.87233001793576648</c:v>
                </c:pt>
                <c:pt idx="12">
                  <c:v>0.60069125848028193</c:v>
                </c:pt>
                <c:pt idx="13">
                  <c:v>0.43347376827998119</c:v>
                </c:pt>
                <c:pt idx="14">
                  <c:v>1.4542040991098588</c:v>
                </c:pt>
                <c:pt idx="15">
                  <c:v>2.5504116765165321</c:v>
                </c:pt>
                <c:pt idx="16">
                  <c:v>4.1466682495802587</c:v>
                </c:pt>
                <c:pt idx="17">
                  <c:v>0.57115250998785427</c:v>
                </c:pt>
                <c:pt idx="18">
                  <c:v>1.1281535351005658</c:v>
                </c:pt>
                <c:pt idx="19">
                  <c:v>0.34652524372640414</c:v>
                </c:pt>
                <c:pt idx="20">
                  <c:v>5.294299324727092E-2</c:v>
                </c:pt>
                <c:pt idx="21">
                  <c:v>-0.62672976210539844</c:v>
                </c:pt>
                <c:pt idx="22">
                  <c:v>-0.71771737424390381</c:v>
                </c:pt>
              </c:numCache>
            </c:numRef>
          </c:val>
          <c:smooth val="0"/>
          <c:extLst>
            <c:ext xmlns:c16="http://schemas.microsoft.com/office/drawing/2014/chart" uri="{C3380CC4-5D6E-409C-BE32-E72D297353CC}">
              <c16:uniqueId val="{0000000B-BA72-4F9B-B563-44DE4B8CB1D7}"/>
            </c:ext>
          </c:extLst>
        </c:ser>
        <c:ser>
          <c:idx val="2"/>
          <c:order val="1"/>
          <c:tx>
            <c:strRef>
              <c:f>'Budgetmallar dubbla spalter'!$D$19</c:f>
              <c:strCache>
                <c:ptCount val="1"/>
                <c:pt idx="0">
                  <c:v>Medel 2000-2018 fasta priser</c:v>
                </c:pt>
              </c:strCache>
            </c:strRef>
          </c:tx>
          <c:spPr>
            <a:ln w="12700">
              <a:solidFill>
                <a:srgbClr val="000000"/>
              </a:solidFill>
              <a:prstDash val="sysDash"/>
            </a:ln>
          </c:spPr>
          <c:marker>
            <c:symbol val="none"/>
          </c:marker>
          <c:cat>
            <c:strRef>
              <c:f>'Budgetmallar dubbla spalter'!$A$20:$A$42</c:f>
              <c:strCache>
                <c:ptCount val="23"/>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strCache>
            </c:strRef>
          </c:cat>
          <c:val>
            <c:numRef>
              <c:f>'Budgetmallar dubbla spalter'!$D$20:$D$42</c:f>
              <c:numCache>
                <c:formatCode>0.0</c:formatCode>
                <c:ptCount val="23"/>
                <c:pt idx="0">
                  <c:v>1.1978869676215746</c:v>
                </c:pt>
                <c:pt idx="1">
                  <c:v>1.1978869676215746</c:v>
                </c:pt>
                <c:pt idx="2">
                  <c:v>1.1978869676215746</c:v>
                </c:pt>
                <c:pt idx="3">
                  <c:v>1.1978869676215746</c:v>
                </c:pt>
                <c:pt idx="4">
                  <c:v>1.1978869676215746</c:v>
                </c:pt>
                <c:pt idx="5">
                  <c:v>1.1978869676215746</c:v>
                </c:pt>
                <c:pt idx="6">
                  <c:v>1.1978869676215746</c:v>
                </c:pt>
                <c:pt idx="7">
                  <c:v>1.1978869676215746</c:v>
                </c:pt>
                <c:pt idx="8">
                  <c:v>1.1978869676215746</c:v>
                </c:pt>
                <c:pt idx="9">
                  <c:v>1.1978869676215746</c:v>
                </c:pt>
                <c:pt idx="10">
                  <c:v>1.1978869676215746</c:v>
                </c:pt>
                <c:pt idx="11">
                  <c:v>1.1978869676215746</c:v>
                </c:pt>
                <c:pt idx="12">
                  <c:v>1.1978869676215746</c:v>
                </c:pt>
                <c:pt idx="13">
                  <c:v>1.1978869676215746</c:v>
                </c:pt>
                <c:pt idx="14">
                  <c:v>1.1978869676215746</c:v>
                </c:pt>
                <c:pt idx="15">
                  <c:v>1.1978869676215746</c:v>
                </c:pt>
                <c:pt idx="16">
                  <c:v>1.1978869676215746</c:v>
                </c:pt>
                <c:pt idx="17">
                  <c:v>1.1978869676215746</c:v>
                </c:pt>
                <c:pt idx="18">
                  <c:v>1.1978869676215746</c:v>
                </c:pt>
                <c:pt idx="19">
                  <c:v>1.1978869676215746</c:v>
                </c:pt>
                <c:pt idx="20">
                  <c:v>1.1978869676215746</c:v>
                </c:pt>
                <c:pt idx="21">
                  <c:v>1.1978869676215746</c:v>
                </c:pt>
                <c:pt idx="22">
                  <c:v>1.1978869676215746</c:v>
                </c:pt>
              </c:numCache>
            </c:numRef>
          </c:val>
          <c:smooth val="0"/>
          <c:extLst>
            <c:ext xmlns:c16="http://schemas.microsoft.com/office/drawing/2014/chart" uri="{C3380CC4-5D6E-409C-BE32-E72D297353CC}">
              <c16:uniqueId val="{0000000C-BA72-4F9B-B563-44DE4B8CB1D7}"/>
            </c:ext>
          </c:extLst>
        </c:ser>
        <c:ser>
          <c:idx val="1"/>
          <c:order val="2"/>
          <c:tx>
            <c:strRef>
              <c:f>'Budgetmallar dubbla spalter'!$C$19</c:f>
              <c:strCache>
                <c:ptCount val="1"/>
                <c:pt idx="0">
                  <c:v>Löpande priser</c:v>
                </c:pt>
              </c:strCache>
            </c:strRef>
          </c:tx>
          <c:spPr>
            <a:ln w="25400">
              <a:solidFill>
                <a:srgbClr val="000000"/>
              </a:solidFill>
              <a:prstDash val="solid"/>
            </a:ln>
          </c:spPr>
          <c:marker>
            <c:symbol val="none"/>
          </c:marker>
          <c:cat>
            <c:strRef>
              <c:f>'Budgetmallar dubbla spalter'!$A$20:$A$42</c:f>
              <c:strCache>
                <c:ptCount val="23"/>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strCache>
            </c:strRef>
          </c:cat>
          <c:val>
            <c:numRef>
              <c:f>'Budgetmallar dubbla spalter'!$C$20:$C$42</c:f>
              <c:numCache>
                <c:formatCode>0.0</c:formatCode>
                <c:ptCount val="23"/>
                <c:pt idx="0">
                  <c:v>2.5653378597638437</c:v>
                </c:pt>
                <c:pt idx="1">
                  <c:v>6.7682842241297436</c:v>
                </c:pt>
                <c:pt idx="2">
                  <c:v>7.1801266021878547</c:v>
                </c:pt>
                <c:pt idx="3">
                  <c:v>5.3498966388484774</c:v>
                </c:pt>
                <c:pt idx="4">
                  <c:v>2.3272386651081831</c:v>
                </c:pt>
                <c:pt idx="5">
                  <c:v>3.8383914109679154</c:v>
                </c:pt>
                <c:pt idx="6">
                  <c:v>5.5356379492148591</c:v>
                </c:pt>
                <c:pt idx="7">
                  <c:v>4.9584946828907306</c:v>
                </c:pt>
                <c:pt idx="8">
                  <c:v>5.4043299131753173</c:v>
                </c:pt>
                <c:pt idx="9">
                  <c:v>2.7689814197050708</c:v>
                </c:pt>
                <c:pt idx="10">
                  <c:v>2.7174928507864848</c:v>
                </c:pt>
                <c:pt idx="11">
                  <c:v>3.7120394635424532</c:v>
                </c:pt>
                <c:pt idx="12">
                  <c:v>3.4416897054014584</c:v>
                </c:pt>
                <c:pt idx="13">
                  <c:v>3.5976060982706599</c:v>
                </c:pt>
                <c:pt idx="14">
                  <c:v>4.4376203236741389</c:v>
                </c:pt>
                <c:pt idx="15">
                  <c:v>5.8447526183121283</c:v>
                </c:pt>
                <c:pt idx="16">
                  <c:v>7.1136484833275802</c:v>
                </c:pt>
                <c:pt idx="17">
                  <c:v>4.4327485243109521</c:v>
                </c:pt>
                <c:pt idx="18">
                  <c:v>5.0837343383697231</c:v>
                </c:pt>
                <c:pt idx="19">
                  <c:v>3.2592024758861839</c:v>
                </c:pt>
                <c:pt idx="20">
                  <c:v>2.768347444014168</c:v>
                </c:pt>
                <c:pt idx="21">
                  <c:v>2.5387199579987652</c:v>
                </c:pt>
                <c:pt idx="22">
                  <c:v>2.4212675555192504</c:v>
                </c:pt>
              </c:numCache>
            </c:numRef>
          </c:val>
          <c:smooth val="0"/>
          <c:extLst>
            <c:ext xmlns:c16="http://schemas.microsoft.com/office/drawing/2014/chart" uri="{C3380CC4-5D6E-409C-BE32-E72D297353CC}">
              <c16:uniqueId val="{0000000D-BA72-4F9B-B563-44DE4B8CB1D7}"/>
            </c:ext>
          </c:extLst>
        </c:ser>
        <c:ser>
          <c:idx val="3"/>
          <c:order val="3"/>
          <c:tx>
            <c:strRef>
              <c:f>'Budgetmallar dubbla spalter'!$E$19</c:f>
              <c:strCache>
                <c:ptCount val="1"/>
                <c:pt idx="0">
                  <c:v>Medel 2000-2018 löpande priser</c:v>
                </c:pt>
              </c:strCache>
            </c:strRef>
          </c:tx>
          <c:spPr>
            <a:ln w="25400">
              <a:prstDash val="sysDash"/>
            </a:ln>
          </c:spPr>
          <c:marker>
            <c:symbol val="none"/>
          </c:marker>
          <c:cat>
            <c:strRef>
              <c:f>'Budgetmallar dubbla spalter'!$A$20:$A$42</c:f>
              <c:strCache>
                <c:ptCount val="23"/>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strCache>
            </c:strRef>
          </c:cat>
          <c:val>
            <c:numRef>
              <c:f>'Budgetmallar dubbla spalter'!$E$20:$E$42</c:f>
              <c:numCache>
                <c:formatCode>0.0</c:formatCode>
                <c:ptCount val="23"/>
                <c:pt idx="0">
                  <c:v>4.5830553564203989</c:v>
                </c:pt>
                <c:pt idx="1">
                  <c:v>4.5830553564203989</c:v>
                </c:pt>
                <c:pt idx="2">
                  <c:v>4.5830553564203989</c:v>
                </c:pt>
                <c:pt idx="3">
                  <c:v>4.5830553564203989</c:v>
                </c:pt>
                <c:pt idx="4">
                  <c:v>4.5830553564203989</c:v>
                </c:pt>
                <c:pt idx="5">
                  <c:v>4.5830553564203989</c:v>
                </c:pt>
                <c:pt idx="6">
                  <c:v>4.5830553564203989</c:v>
                </c:pt>
                <c:pt idx="7">
                  <c:v>4.5830553564203989</c:v>
                </c:pt>
                <c:pt idx="8">
                  <c:v>4.5830553564203989</c:v>
                </c:pt>
                <c:pt idx="9">
                  <c:v>4.5830553564203989</c:v>
                </c:pt>
                <c:pt idx="10">
                  <c:v>4.5830553564203989</c:v>
                </c:pt>
                <c:pt idx="11">
                  <c:v>4.5830553564203989</c:v>
                </c:pt>
                <c:pt idx="12">
                  <c:v>4.5830553564203989</c:v>
                </c:pt>
                <c:pt idx="13">
                  <c:v>4.5830553564203989</c:v>
                </c:pt>
                <c:pt idx="14">
                  <c:v>4.5830553564203989</c:v>
                </c:pt>
                <c:pt idx="15">
                  <c:v>4.5830553564203989</c:v>
                </c:pt>
                <c:pt idx="16">
                  <c:v>4.5830553564203989</c:v>
                </c:pt>
                <c:pt idx="17">
                  <c:v>4.5830553564203989</c:v>
                </c:pt>
                <c:pt idx="18">
                  <c:v>4.5830553564203989</c:v>
                </c:pt>
                <c:pt idx="19">
                  <c:v>4.5830553564203989</c:v>
                </c:pt>
                <c:pt idx="20">
                  <c:v>4.5830553564203989</c:v>
                </c:pt>
                <c:pt idx="21">
                  <c:v>4.5830553564203989</c:v>
                </c:pt>
                <c:pt idx="22">
                  <c:v>4.5830553564203989</c:v>
                </c:pt>
              </c:numCache>
            </c:numRef>
          </c:val>
          <c:smooth val="0"/>
          <c:extLst>
            <c:ext xmlns:c16="http://schemas.microsoft.com/office/drawing/2014/chart" uri="{C3380CC4-5D6E-409C-BE32-E72D297353CC}">
              <c16:uniqueId val="{0000000E-BA72-4F9B-B563-44DE4B8CB1D7}"/>
            </c:ext>
          </c:extLst>
        </c:ser>
        <c:dLbls>
          <c:showLegendKey val="0"/>
          <c:showVal val="0"/>
          <c:showCatName val="0"/>
          <c:showSerName val="0"/>
          <c:showPercent val="0"/>
          <c:showBubbleSize val="0"/>
        </c:dLbls>
        <c:smooth val="0"/>
        <c:axId val="81955456"/>
        <c:axId val="81969536"/>
      </c:lineChart>
      <c:catAx>
        <c:axId val="81955456"/>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81969536"/>
        <c:crosses val="autoZero"/>
        <c:auto val="1"/>
        <c:lblAlgn val="ctr"/>
        <c:lblOffset val="100"/>
        <c:noMultiLvlLbl val="1"/>
      </c:catAx>
      <c:valAx>
        <c:axId val="81969536"/>
        <c:scaling>
          <c:orientation val="minMax"/>
          <c:max val="9"/>
          <c:min val="-1"/>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955456"/>
        <c:crossesAt val="1"/>
        <c:crossBetween val="between"/>
      </c:valAx>
      <c:spPr>
        <a:noFill/>
        <a:ln w="3175">
          <a:solidFill>
            <a:srgbClr val="000000"/>
          </a:solidFill>
          <a:prstDash val="solid"/>
        </a:ln>
      </c:spPr>
    </c:plotArea>
    <c:legend>
      <c:legendPos val="b"/>
      <c:layout>
        <c:manualLayout>
          <c:xMode val="edge"/>
          <c:yMode val="edge"/>
          <c:x val="0.17315746421267891"/>
          <c:y val="4.9783287419651059E-2"/>
          <c:w val="0.5230231765507839"/>
          <c:h val="0.2029963269054178"/>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Investeringar!$A$16</c:f>
              <c:strCache>
                <c:ptCount val="1"/>
                <c:pt idx="0">
                  <c:v>Kommunsektorn</c:v>
                </c:pt>
              </c:strCache>
            </c:strRef>
          </c:tx>
          <c:spPr>
            <a:ln w="25400">
              <a:solidFill>
                <a:srgbClr val="000000"/>
              </a:solidFill>
              <a:prstDash val="solid"/>
            </a:ln>
          </c:spPr>
          <c:marker>
            <c:symbol val="none"/>
          </c:marker>
          <c:dPt>
            <c:idx val="0"/>
            <c:bubble3D val="0"/>
            <c:extLst>
              <c:ext xmlns:c16="http://schemas.microsoft.com/office/drawing/2014/chart" uri="{C3380CC4-5D6E-409C-BE32-E72D297353CC}">
                <c16:uniqueId val="{00000000-2BE7-4116-BB6E-EA87E201F373}"/>
              </c:ext>
            </c:extLst>
          </c:dPt>
          <c:dPt>
            <c:idx val="1"/>
            <c:bubble3D val="0"/>
            <c:extLst>
              <c:ext xmlns:c16="http://schemas.microsoft.com/office/drawing/2014/chart" uri="{C3380CC4-5D6E-409C-BE32-E72D297353CC}">
                <c16:uniqueId val="{00000001-2BE7-4116-BB6E-EA87E201F373}"/>
              </c:ext>
            </c:extLst>
          </c:dPt>
          <c:dPt>
            <c:idx val="2"/>
            <c:bubble3D val="0"/>
            <c:extLst>
              <c:ext xmlns:c16="http://schemas.microsoft.com/office/drawing/2014/chart" uri="{C3380CC4-5D6E-409C-BE32-E72D297353CC}">
                <c16:uniqueId val="{00000002-2BE7-4116-BB6E-EA87E201F373}"/>
              </c:ext>
            </c:extLst>
          </c:dPt>
          <c:dPt>
            <c:idx val="3"/>
            <c:bubble3D val="0"/>
            <c:extLst>
              <c:ext xmlns:c16="http://schemas.microsoft.com/office/drawing/2014/chart" uri="{C3380CC4-5D6E-409C-BE32-E72D297353CC}">
                <c16:uniqueId val="{00000003-2BE7-4116-BB6E-EA87E201F373}"/>
              </c:ext>
            </c:extLst>
          </c:dPt>
          <c:dPt>
            <c:idx val="4"/>
            <c:bubble3D val="0"/>
            <c:extLst>
              <c:ext xmlns:c16="http://schemas.microsoft.com/office/drawing/2014/chart" uri="{C3380CC4-5D6E-409C-BE32-E72D297353CC}">
                <c16:uniqueId val="{00000004-2BE7-4116-BB6E-EA87E201F373}"/>
              </c:ext>
            </c:extLst>
          </c:dPt>
          <c:dPt>
            <c:idx val="5"/>
            <c:bubble3D val="0"/>
            <c:extLst>
              <c:ext xmlns:c16="http://schemas.microsoft.com/office/drawing/2014/chart" uri="{C3380CC4-5D6E-409C-BE32-E72D297353CC}">
                <c16:uniqueId val="{00000005-2BE7-4116-BB6E-EA87E201F373}"/>
              </c:ext>
            </c:extLst>
          </c:dPt>
          <c:dPt>
            <c:idx val="6"/>
            <c:bubble3D val="0"/>
            <c:extLst>
              <c:ext xmlns:c16="http://schemas.microsoft.com/office/drawing/2014/chart" uri="{C3380CC4-5D6E-409C-BE32-E72D297353CC}">
                <c16:uniqueId val="{00000006-2BE7-4116-BB6E-EA87E201F373}"/>
              </c:ext>
            </c:extLst>
          </c:dPt>
          <c:dPt>
            <c:idx val="7"/>
            <c:bubble3D val="0"/>
            <c:extLst>
              <c:ext xmlns:c16="http://schemas.microsoft.com/office/drawing/2014/chart" uri="{C3380CC4-5D6E-409C-BE32-E72D297353CC}">
                <c16:uniqueId val="{00000007-2BE7-4116-BB6E-EA87E201F373}"/>
              </c:ext>
            </c:extLst>
          </c:dPt>
          <c:dPt>
            <c:idx val="8"/>
            <c:bubble3D val="0"/>
            <c:extLst>
              <c:ext xmlns:c16="http://schemas.microsoft.com/office/drawing/2014/chart" uri="{C3380CC4-5D6E-409C-BE32-E72D297353CC}">
                <c16:uniqueId val="{00000008-2BE7-4116-BB6E-EA87E201F373}"/>
              </c:ext>
            </c:extLst>
          </c:dPt>
          <c:dPt>
            <c:idx val="9"/>
            <c:bubble3D val="0"/>
            <c:extLst>
              <c:ext xmlns:c16="http://schemas.microsoft.com/office/drawing/2014/chart" uri="{C3380CC4-5D6E-409C-BE32-E72D297353CC}">
                <c16:uniqueId val="{00000009-2BE7-4116-BB6E-EA87E201F373}"/>
              </c:ext>
            </c:extLst>
          </c:dPt>
          <c:dPt>
            <c:idx val="10"/>
            <c:bubble3D val="0"/>
            <c:extLst>
              <c:ext xmlns:c16="http://schemas.microsoft.com/office/drawing/2014/chart" uri="{C3380CC4-5D6E-409C-BE32-E72D297353CC}">
                <c16:uniqueId val="{0000000A-2BE7-4116-BB6E-EA87E201F373}"/>
              </c:ext>
            </c:extLst>
          </c:dPt>
          <c:cat>
            <c:strRef>
              <c:f>Investeringar!$I$15:$AE$15</c:f>
              <c:strCache>
                <c:ptCount val="23"/>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strCache>
            </c:strRef>
          </c:cat>
          <c:val>
            <c:numRef>
              <c:f>Investeringar!$I$16:$AE$16</c:f>
              <c:numCache>
                <c:formatCode>#,##0</c:formatCode>
                <c:ptCount val="23"/>
                <c:pt idx="0">
                  <c:v>36.704000000000001</c:v>
                </c:pt>
                <c:pt idx="1">
                  <c:v>41.335000000000001</c:v>
                </c:pt>
                <c:pt idx="2">
                  <c:v>44.692999999999998</c:v>
                </c:pt>
                <c:pt idx="3">
                  <c:v>43.154000000000003</c:v>
                </c:pt>
                <c:pt idx="4">
                  <c:v>42.273000000000003</c:v>
                </c:pt>
                <c:pt idx="5">
                  <c:v>46.793999999999997</c:v>
                </c:pt>
                <c:pt idx="6">
                  <c:v>51.42</c:v>
                </c:pt>
                <c:pt idx="7">
                  <c:v>56.826999999999998</c:v>
                </c:pt>
                <c:pt idx="8">
                  <c:v>61.784999999999997</c:v>
                </c:pt>
                <c:pt idx="9">
                  <c:v>63.348999999999997</c:v>
                </c:pt>
                <c:pt idx="10">
                  <c:v>67.25</c:v>
                </c:pt>
                <c:pt idx="11">
                  <c:v>72.44</c:v>
                </c:pt>
                <c:pt idx="12">
                  <c:v>77.016000000000005</c:v>
                </c:pt>
                <c:pt idx="13">
                  <c:v>79.793000000000006</c:v>
                </c:pt>
                <c:pt idx="14">
                  <c:v>86.236000000000004</c:v>
                </c:pt>
                <c:pt idx="15">
                  <c:v>90.947000000000003</c:v>
                </c:pt>
                <c:pt idx="16">
                  <c:v>101.169</c:v>
                </c:pt>
                <c:pt idx="17">
                  <c:v>114.056</c:v>
                </c:pt>
                <c:pt idx="18">
                  <c:v>129.928</c:v>
                </c:pt>
                <c:pt idx="19">
                  <c:v>133.17666974647202</c:v>
                </c:pt>
                <c:pt idx="20">
                  <c:v>138.580022093254</c:v>
                </c:pt>
                <c:pt idx="21">
                  <c:v>143.74361384703698</c:v>
                </c:pt>
                <c:pt idx="22">
                  <c:v>145.983276074809</c:v>
                </c:pt>
              </c:numCache>
            </c:numRef>
          </c:val>
          <c:smooth val="0"/>
          <c:extLst>
            <c:ext xmlns:c16="http://schemas.microsoft.com/office/drawing/2014/chart" uri="{C3380CC4-5D6E-409C-BE32-E72D297353CC}">
              <c16:uniqueId val="{0000000B-2BE7-4116-BB6E-EA87E201F373}"/>
            </c:ext>
          </c:extLst>
        </c:ser>
        <c:dLbls>
          <c:showLegendKey val="0"/>
          <c:showVal val="0"/>
          <c:showCatName val="0"/>
          <c:showSerName val="0"/>
          <c:showPercent val="0"/>
          <c:showBubbleSize val="0"/>
        </c:dLbls>
        <c:smooth val="0"/>
        <c:axId val="81955456"/>
        <c:axId val="81969536"/>
        <c:extLst>
          <c:ext xmlns:c15="http://schemas.microsoft.com/office/drawing/2012/chart" uri="{02D57815-91ED-43cb-92C2-25804820EDAC}">
            <c15:filteredLineSeries>
              <c15:ser>
                <c:idx val="1"/>
                <c:order val="1"/>
                <c:tx>
                  <c:strRef>
                    <c:extLst>
                      <c:ext uri="{02D57815-91ED-43cb-92C2-25804820EDAC}">
                        <c15:formulaRef>
                          <c15:sqref>Investeringar!$A$18</c15:sqref>
                        </c15:formulaRef>
                      </c:ext>
                    </c:extLst>
                    <c:strCache>
                      <c:ptCount val="1"/>
                      <c:pt idx="0">
                        <c:v>Kommuner</c:v>
                      </c:pt>
                    </c:strCache>
                  </c:strRef>
                </c:tx>
                <c:spPr>
                  <a:ln w="12700">
                    <a:solidFill>
                      <a:srgbClr val="000000"/>
                    </a:solidFill>
                    <a:prstDash val="solid"/>
                  </a:ln>
                </c:spPr>
                <c:marker>
                  <c:symbol val="none"/>
                </c:marker>
                <c:cat>
                  <c:strRef>
                    <c:extLst>
                      <c:ext uri="{02D57815-91ED-43cb-92C2-25804820EDAC}">
                        <c15:formulaRef>
                          <c15:sqref>Investeringar!$I$15:$AE$15</c15:sqref>
                        </c15:formulaRef>
                      </c:ext>
                    </c:extLst>
                    <c:strCache>
                      <c:ptCount val="23"/>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strCache>
                  </c:strRef>
                </c:cat>
                <c:val>
                  <c:numRef>
                    <c:extLst>
                      <c:ext uri="{02D57815-91ED-43cb-92C2-25804820EDAC}">
                        <c15:formulaRef>
                          <c15:sqref>Investeringar!$I$18:$AA$18</c15:sqref>
                        </c15:formulaRef>
                      </c:ext>
                    </c:extLst>
                    <c:numCache>
                      <c:formatCode>#,##0</c:formatCode>
                      <c:ptCount val="19"/>
                      <c:pt idx="0">
                        <c:v>26.106000000000002</c:v>
                      </c:pt>
                      <c:pt idx="1">
                        <c:v>29.757000000000001</c:v>
                      </c:pt>
                      <c:pt idx="2">
                        <c:v>31.893999999999998</c:v>
                      </c:pt>
                      <c:pt idx="3">
                        <c:v>30.452999999999999</c:v>
                      </c:pt>
                      <c:pt idx="4">
                        <c:v>29.978999999999999</c:v>
                      </c:pt>
                      <c:pt idx="5">
                        <c:v>32.773000000000003</c:v>
                      </c:pt>
                      <c:pt idx="6">
                        <c:v>36.151000000000003</c:v>
                      </c:pt>
                      <c:pt idx="7">
                        <c:v>39.253</c:v>
                      </c:pt>
                      <c:pt idx="8">
                        <c:v>43.515000000000001</c:v>
                      </c:pt>
                      <c:pt idx="9">
                        <c:v>44.079000000000001</c:v>
                      </c:pt>
                      <c:pt idx="10">
                        <c:v>43.167000000000002</c:v>
                      </c:pt>
                      <c:pt idx="11">
                        <c:v>47.347000000000001</c:v>
                      </c:pt>
                      <c:pt idx="12">
                        <c:v>51.915999999999997</c:v>
                      </c:pt>
                      <c:pt idx="13">
                        <c:v>53.899000000000001</c:v>
                      </c:pt>
                      <c:pt idx="14">
                        <c:v>56.264000000000003</c:v>
                      </c:pt>
                      <c:pt idx="15">
                        <c:v>60.314</c:v>
                      </c:pt>
                      <c:pt idx="16">
                        <c:v>66.649000000000001</c:v>
                      </c:pt>
                      <c:pt idx="17">
                        <c:v>77.093000000000004</c:v>
                      </c:pt>
                      <c:pt idx="18">
                        <c:v>88.45</c:v>
                      </c:pt>
                    </c:numCache>
                  </c:numRef>
                </c:val>
                <c:smooth val="0"/>
                <c:extLst>
                  <c:ext xmlns:c16="http://schemas.microsoft.com/office/drawing/2014/chart" uri="{C3380CC4-5D6E-409C-BE32-E72D297353CC}">
                    <c16:uniqueId val="{0000000C-2BE7-4116-BB6E-EA87E201F373}"/>
                  </c:ext>
                </c:extLst>
              </c15:ser>
            </c15:filteredLineSeries>
            <c15:filteredLineSeries>
              <c15:ser>
                <c:idx val="2"/>
                <c:order val="2"/>
                <c:tx>
                  <c:strRef>
                    <c:extLst xmlns:c15="http://schemas.microsoft.com/office/drawing/2012/chart">
                      <c:ext xmlns:c15="http://schemas.microsoft.com/office/drawing/2012/chart" uri="{02D57815-91ED-43cb-92C2-25804820EDAC}">
                        <c15:formulaRef>
                          <c15:sqref>Investeringar!$A$19</c15:sqref>
                        </c15:formulaRef>
                      </c:ext>
                    </c:extLst>
                    <c:strCache>
                      <c:ptCount val="1"/>
                      <c:pt idx="0">
                        <c:v>Landsting</c:v>
                      </c:pt>
                    </c:strCache>
                  </c:strRef>
                </c:tx>
                <c:spPr>
                  <a:ln w="12700">
                    <a:solidFill>
                      <a:srgbClr val="000000"/>
                    </a:solidFill>
                    <a:prstDash val="sysDash"/>
                  </a:ln>
                </c:spPr>
                <c:marker>
                  <c:symbol val="none"/>
                </c:marker>
                <c:cat>
                  <c:strRef>
                    <c:extLst xmlns:c15="http://schemas.microsoft.com/office/drawing/2012/chart">
                      <c:ext xmlns:c15="http://schemas.microsoft.com/office/drawing/2012/chart" uri="{02D57815-91ED-43cb-92C2-25804820EDAC}">
                        <c15:formulaRef>
                          <c15:sqref>Investeringar!$I$15:$AE$15</c15:sqref>
                        </c15:formulaRef>
                      </c:ext>
                    </c:extLst>
                    <c:strCache>
                      <c:ptCount val="23"/>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strCache>
                  </c:strRef>
                </c:cat>
                <c:val>
                  <c:numRef>
                    <c:extLst xmlns:c15="http://schemas.microsoft.com/office/drawing/2012/chart">
                      <c:ext xmlns:c15="http://schemas.microsoft.com/office/drawing/2012/chart" uri="{02D57815-91ED-43cb-92C2-25804820EDAC}">
                        <c15:formulaRef>
                          <c15:sqref>Investeringar!$I$19:$AA$19</c15:sqref>
                        </c15:formulaRef>
                      </c:ext>
                    </c:extLst>
                    <c:numCache>
                      <c:formatCode>#,##0</c:formatCode>
                      <c:ptCount val="19"/>
                      <c:pt idx="0">
                        <c:v>10.598000000000001</c:v>
                      </c:pt>
                      <c:pt idx="1">
                        <c:v>11.577999999999999</c:v>
                      </c:pt>
                      <c:pt idx="2">
                        <c:v>12.798999999999999</c:v>
                      </c:pt>
                      <c:pt idx="3">
                        <c:v>12.701000000000001</c:v>
                      </c:pt>
                      <c:pt idx="4">
                        <c:v>12.294</c:v>
                      </c:pt>
                      <c:pt idx="5">
                        <c:v>14.021000000000001</c:v>
                      </c:pt>
                      <c:pt idx="6">
                        <c:v>15.269</c:v>
                      </c:pt>
                      <c:pt idx="7">
                        <c:v>17.574000000000002</c:v>
                      </c:pt>
                      <c:pt idx="8">
                        <c:v>18.27</c:v>
                      </c:pt>
                      <c:pt idx="9">
                        <c:v>19.27</c:v>
                      </c:pt>
                      <c:pt idx="10">
                        <c:v>24.082999999999998</c:v>
                      </c:pt>
                      <c:pt idx="11">
                        <c:v>25.093</c:v>
                      </c:pt>
                      <c:pt idx="12">
                        <c:v>25.1</c:v>
                      </c:pt>
                      <c:pt idx="13">
                        <c:v>25.893999999999998</c:v>
                      </c:pt>
                      <c:pt idx="14">
                        <c:v>29.972000000000001</c:v>
                      </c:pt>
                      <c:pt idx="15">
                        <c:v>30.632999999999999</c:v>
                      </c:pt>
                      <c:pt idx="16">
                        <c:v>34.520000000000003</c:v>
                      </c:pt>
                      <c:pt idx="17">
                        <c:v>36.963000000000001</c:v>
                      </c:pt>
                      <c:pt idx="18">
                        <c:v>41.478000000000002</c:v>
                      </c:pt>
                    </c:numCache>
                  </c:numRef>
                </c:val>
                <c:smooth val="0"/>
                <c:extLst xmlns:c15="http://schemas.microsoft.com/office/drawing/2012/chart">
                  <c:ext xmlns:c16="http://schemas.microsoft.com/office/drawing/2014/chart" uri="{C3380CC4-5D6E-409C-BE32-E72D297353CC}">
                    <c16:uniqueId val="{0000000D-2BE7-4116-BB6E-EA87E201F373}"/>
                  </c:ext>
                </c:extLst>
              </c15:ser>
            </c15:filteredLineSeries>
          </c:ext>
        </c:extLst>
      </c:lineChart>
      <c:catAx>
        <c:axId val="81955456"/>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969536"/>
        <c:crosses val="autoZero"/>
        <c:auto val="1"/>
        <c:lblAlgn val="ctr"/>
        <c:lblOffset val="100"/>
        <c:tickLblSkip val="2"/>
        <c:noMultiLvlLbl val="1"/>
      </c:catAx>
      <c:valAx>
        <c:axId val="81969536"/>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955456"/>
        <c:crossesAt val="1"/>
        <c:crossBetween val="between"/>
      </c:valAx>
      <c:spPr>
        <a:noFill/>
        <a:ln w="3175">
          <a:solidFill>
            <a:srgbClr val="000000"/>
          </a:solidFill>
          <a:prstDash val="solid"/>
        </a:ln>
      </c:spPr>
    </c:plotArea>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8268398268398272"/>
          <c:h val="0.97891460055096424"/>
        </c:manualLayout>
      </c:layout>
      <c:barChart>
        <c:barDir val="col"/>
        <c:grouping val="clustered"/>
        <c:varyColors val="0"/>
        <c:ser>
          <c:idx val="0"/>
          <c:order val="0"/>
          <c:tx>
            <c:strRef>
              <c:f>'Budgetmallar dubbla spalter'!$B$19</c:f>
              <c:strCache>
                <c:ptCount val="1"/>
                <c:pt idx="0">
                  <c:v>Andel sysselsatta hos privata utförare (hö)</c:v>
                </c:pt>
              </c:strCache>
            </c:strRef>
          </c:tx>
          <c:spPr>
            <a:solidFill>
              <a:srgbClr val="000000"/>
            </a:solidFill>
            <a:ln w="25400">
              <a:noFill/>
            </a:ln>
          </c:spPr>
          <c:invertIfNegative val="0"/>
          <c:dPt>
            <c:idx val="0"/>
            <c:invertIfNegative val="0"/>
            <c:bubble3D val="0"/>
            <c:extLst>
              <c:ext xmlns:c16="http://schemas.microsoft.com/office/drawing/2014/chart" uri="{C3380CC4-5D6E-409C-BE32-E72D297353CC}">
                <c16:uniqueId val="{00000000-4990-4BA5-B05A-F7B1DC74D4C9}"/>
              </c:ext>
            </c:extLst>
          </c:dPt>
          <c:dPt>
            <c:idx val="1"/>
            <c:invertIfNegative val="0"/>
            <c:bubble3D val="0"/>
            <c:extLst>
              <c:ext xmlns:c16="http://schemas.microsoft.com/office/drawing/2014/chart" uri="{C3380CC4-5D6E-409C-BE32-E72D297353CC}">
                <c16:uniqueId val="{00000001-4990-4BA5-B05A-F7B1DC74D4C9}"/>
              </c:ext>
            </c:extLst>
          </c:dPt>
          <c:dPt>
            <c:idx val="2"/>
            <c:invertIfNegative val="0"/>
            <c:bubble3D val="0"/>
            <c:extLst>
              <c:ext xmlns:c16="http://schemas.microsoft.com/office/drawing/2014/chart" uri="{C3380CC4-5D6E-409C-BE32-E72D297353CC}">
                <c16:uniqueId val="{00000002-4990-4BA5-B05A-F7B1DC74D4C9}"/>
              </c:ext>
            </c:extLst>
          </c:dPt>
          <c:dPt>
            <c:idx val="3"/>
            <c:invertIfNegative val="0"/>
            <c:bubble3D val="0"/>
            <c:extLst>
              <c:ext xmlns:c16="http://schemas.microsoft.com/office/drawing/2014/chart" uri="{C3380CC4-5D6E-409C-BE32-E72D297353CC}">
                <c16:uniqueId val="{00000003-4990-4BA5-B05A-F7B1DC74D4C9}"/>
              </c:ext>
            </c:extLst>
          </c:dPt>
          <c:dPt>
            <c:idx val="4"/>
            <c:invertIfNegative val="0"/>
            <c:bubble3D val="0"/>
            <c:extLst>
              <c:ext xmlns:c16="http://schemas.microsoft.com/office/drawing/2014/chart" uri="{C3380CC4-5D6E-409C-BE32-E72D297353CC}">
                <c16:uniqueId val="{00000004-4990-4BA5-B05A-F7B1DC74D4C9}"/>
              </c:ext>
            </c:extLst>
          </c:dPt>
          <c:dPt>
            <c:idx val="5"/>
            <c:invertIfNegative val="0"/>
            <c:bubble3D val="0"/>
            <c:extLst>
              <c:ext xmlns:c16="http://schemas.microsoft.com/office/drawing/2014/chart" uri="{C3380CC4-5D6E-409C-BE32-E72D297353CC}">
                <c16:uniqueId val="{00000005-4990-4BA5-B05A-F7B1DC74D4C9}"/>
              </c:ext>
            </c:extLst>
          </c:dPt>
          <c:dPt>
            <c:idx val="6"/>
            <c:invertIfNegative val="0"/>
            <c:bubble3D val="0"/>
            <c:extLst>
              <c:ext xmlns:c16="http://schemas.microsoft.com/office/drawing/2014/chart" uri="{C3380CC4-5D6E-409C-BE32-E72D297353CC}">
                <c16:uniqueId val="{00000006-4990-4BA5-B05A-F7B1DC74D4C9}"/>
              </c:ext>
            </c:extLst>
          </c:dPt>
          <c:dPt>
            <c:idx val="7"/>
            <c:invertIfNegative val="0"/>
            <c:bubble3D val="0"/>
            <c:extLst>
              <c:ext xmlns:c16="http://schemas.microsoft.com/office/drawing/2014/chart" uri="{C3380CC4-5D6E-409C-BE32-E72D297353CC}">
                <c16:uniqueId val="{00000007-4990-4BA5-B05A-F7B1DC74D4C9}"/>
              </c:ext>
            </c:extLst>
          </c:dPt>
          <c:dPt>
            <c:idx val="8"/>
            <c:invertIfNegative val="0"/>
            <c:bubble3D val="0"/>
            <c:extLst>
              <c:ext xmlns:c16="http://schemas.microsoft.com/office/drawing/2014/chart" uri="{C3380CC4-5D6E-409C-BE32-E72D297353CC}">
                <c16:uniqueId val="{00000008-4990-4BA5-B05A-F7B1DC74D4C9}"/>
              </c:ext>
            </c:extLst>
          </c:dPt>
          <c:dPt>
            <c:idx val="9"/>
            <c:invertIfNegative val="0"/>
            <c:bubble3D val="0"/>
            <c:extLst>
              <c:ext xmlns:c16="http://schemas.microsoft.com/office/drawing/2014/chart" uri="{C3380CC4-5D6E-409C-BE32-E72D297353CC}">
                <c16:uniqueId val="{00000009-4990-4BA5-B05A-F7B1DC74D4C9}"/>
              </c:ext>
            </c:extLst>
          </c:dPt>
          <c:dPt>
            <c:idx val="10"/>
            <c:invertIfNegative val="0"/>
            <c:bubble3D val="0"/>
            <c:extLst>
              <c:ext xmlns:c16="http://schemas.microsoft.com/office/drawing/2014/chart" uri="{C3380CC4-5D6E-409C-BE32-E72D297353CC}">
                <c16:uniqueId val="{0000000A-4990-4BA5-B05A-F7B1DC74D4C9}"/>
              </c:ext>
            </c:extLst>
          </c:dPt>
          <c:cat>
            <c:strRef>
              <c:f>'Budgetmallar dubbla spalter'!$A$20:$A$49</c:f>
              <c:strCache>
                <c:ptCount val="26"/>
                <c:pt idx="0">
                  <c:v>93</c:v>
                </c:pt>
                <c:pt idx="1">
                  <c:v>94</c:v>
                </c:pt>
                <c:pt idx="2">
                  <c:v>95</c:v>
                </c:pt>
                <c:pt idx="3">
                  <c:v>96</c:v>
                </c:pt>
                <c:pt idx="4">
                  <c:v>97</c:v>
                </c:pt>
                <c:pt idx="5">
                  <c:v>98</c:v>
                </c:pt>
                <c:pt idx="6">
                  <c:v>99</c:v>
                </c:pt>
                <c:pt idx="7">
                  <c:v>00</c:v>
                </c:pt>
                <c:pt idx="8">
                  <c:v>01</c:v>
                </c:pt>
                <c:pt idx="9">
                  <c:v>02</c:v>
                </c:pt>
                <c:pt idx="10">
                  <c:v>03</c:v>
                </c:pt>
                <c:pt idx="11">
                  <c:v>04</c:v>
                </c:pt>
                <c:pt idx="12">
                  <c:v>05</c:v>
                </c:pt>
                <c:pt idx="13">
                  <c:v>06</c:v>
                </c:pt>
                <c:pt idx="14">
                  <c:v>07</c:v>
                </c:pt>
                <c:pt idx="15">
                  <c:v>08</c:v>
                </c:pt>
                <c:pt idx="16">
                  <c:v>09</c:v>
                </c:pt>
                <c:pt idx="17">
                  <c:v>10</c:v>
                </c:pt>
                <c:pt idx="18">
                  <c:v>11</c:v>
                </c:pt>
                <c:pt idx="19">
                  <c:v>12</c:v>
                </c:pt>
                <c:pt idx="20">
                  <c:v>13</c:v>
                </c:pt>
                <c:pt idx="21">
                  <c:v>14</c:v>
                </c:pt>
                <c:pt idx="22">
                  <c:v>15</c:v>
                </c:pt>
                <c:pt idx="23">
                  <c:v>16</c:v>
                </c:pt>
                <c:pt idx="24">
                  <c:v>17</c:v>
                </c:pt>
                <c:pt idx="25">
                  <c:v>18</c:v>
                </c:pt>
              </c:strCache>
            </c:strRef>
          </c:cat>
          <c:val>
            <c:numRef>
              <c:f>'Budgetmallar dubbla spalter'!$B$20:$B$49</c:f>
              <c:numCache>
                <c:formatCode>0.0</c:formatCode>
                <c:ptCount val="26"/>
                <c:pt idx="0">
                  <c:v>2.7046584801708518</c:v>
                </c:pt>
                <c:pt idx="1">
                  <c:v>3.4952196604772556</c:v>
                </c:pt>
                <c:pt idx="2">
                  <c:v>3.863336152856911</c:v>
                </c:pt>
                <c:pt idx="3">
                  <c:v>4.1812906751498291</c:v>
                </c:pt>
                <c:pt idx="4">
                  <c:v>4.9149844365358515</c:v>
                </c:pt>
                <c:pt idx="5">
                  <c:v>5.3153816191158443</c:v>
                </c:pt>
                <c:pt idx="6">
                  <c:v>5.6548171429814165</c:v>
                </c:pt>
                <c:pt idx="7">
                  <c:v>6.6639265593983694</c:v>
                </c:pt>
                <c:pt idx="8">
                  <c:v>6.9571225724124215</c:v>
                </c:pt>
                <c:pt idx="9">
                  <c:v>7.8063055611271137</c:v>
                </c:pt>
                <c:pt idx="10">
                  <c:v>7.9843879174356314</c:v>
                </c:pt>
                <c:pt idx="11">
                  <c:v>7.7416272548863407</c:v>
                </c:pt>
                <c:pt idx="12">
                  <c:v>7.6585601830367995</c:v>
                </c:pt>
                <c:pt idx="13">
                  <c:v>8.2425211009158446</c:v>
                </c:pt>
                <c:pt idx="14">
                  <c:v>8.5069417576766444</c:v>
                </c:pt>
                <c:pt idx="15">
                  <c:v>9.1221484433715148</c:v>
                </c:pt>
                <c:pt idx="16">
                  <c:v>10.070542318555187</c:v>
                </c:pt>
                <c:pt idx="17">
                  <c:v>10.856456674895066</c:v>
                </c:pt>
                <c:pt idx="18">
                  <c:v>11.398345202255644</c:v>
                </c:pt>
                <c:pt idx="19">
                  <c:v>11.343807736238631</c:v>
                </c:pt>
                <c:pt idx="20">
                  <c:v>11.579965944238701</c:v>
                </c:pt>
                <c:pt idx="21">
                  <c:v>11.973067006305305</c:v>
                </c:pt>
                <c:pt idx="22">
                  <c:v>12.266874665841343</c:v>
                </c:pt>
                <c:pt idx="23">
                  <c:v>13.000528494845442</c:v>
                </c:pt>
                <c:pt idx="24">
                  <c:v>12.713353552266938</c:v>
                </c:pt>
                <c:pt idx="25">
                  <c:v>12.495077004678656</c:v>
                </c:pt>
              </c:numCache>
            </c:numRef>
          </c:val>
          <c:extLst>
            <c:ext xmlns:c16="http://schemas.microsoft.com/office/drawing/2014/chart" uri="{C3380CC4-5D6E-409C-BE32-E72D297353CC}">
              <c16:uniqueId val="{0000000B-4990-4BA5-B05A-F7B1DC74D4C9}"/>
            </c:ext>
          </c:extLst>
        </c:ser>
        <c:dLbls>
          <c:showLegendKey val="0"/>
          <c:showVal val="0"/>
          <c:showCatName val="0"/>
          <c:showSerName val="0"/>
          <c:showPercent val="0"/>
          <c:showBubbleSize val="0"/>
        </c:dLbls>
        <c:gapWidth val="50"/>
        <c:axId val="701074088"/>
        <c:axId val="701064576"/>
      </c:barChart>
      <c:lineChart>
        <c:grouping val="standard"/>
        <c:varyColors val="0"/>
        <c:ser>
          <c:idx val="1"/>
          <c:order val="1"/>
          <c:tx>
            <c:strRef>
              <c:f>'Budgetmallar dubbla spalter'!$C$19</c:f>
              <c:strCache>
                <c:ptCount val="1"/>
                <c:pt idx="0">
                  <c:v>Sysselsättning, kommunfinansierad verksamhet (vä)</c:v>
                </c:pt>
              </c:strCache>
            </c:strRef>
          </c:tx>
          <c:marker>
            <c:symbol val="none"/>
          </c:marker>
          <c:cat>
            <c:strRef>
              <c:f>'Budgetmallar dubbla spalter'!$A$20:$A$49</c:f>
              <c:strCache>
                <c:ptCount val="26"/>
                <c:pt idx="0">
                  <c:v>93</c:v>
                </c:pt>
                <c:pt idx="1">
                  <c:v>94</c:v>
                </c:pt>
                <c:pt idx="2">
                  <c:v>95</c:v>
                </c:pt>
                <c:pt idx="3">
                  <c:v>96</c:v>
                </c:pt>
                <c:pt idx="4">
                  <c:v>97</c:v>
                </c:pt>
                <c:pt idx="5">
                  <c:v>98</c:v>
                </c:pt>
                <c:pt idx="6">
                  <c:v>99</c:v>
                </c:pt>
                <c:pt idx="7">
                  <c:v>00</c:v>
                </c:pt>
                <c:pt idx="8">
                  <c:v>01</c:v>
                </c:pt>
                <c:pt idx="9">
                  <c:v>02</c:v>
                </c:pt>
                <c:pt idx="10">
                  <c:v>03</c:v>
                </c:pt>
                <c:pt idx="11">
                  <c:v>04</c:v>
                </c:pt>
                <c:pt idx="12">
                  <c:v>05</c:v>
                </c:pt>
                <c:pt idx="13">
                  <c:v>06</c:v>
                </c:pt>
                <c:pt idx="14">
                  <c:v>07</c:v>
                </c:pt>
                <c:pt idx="15">
                  <c:v>08</c:v>
                </c:pt>
                <c:pt idx="16">
                  <c:v>09</c:v>
                </c:pt>
                <c:pt idx="17">
                  <c:v>10</c:v>
                </c:pt>
                <c:pt idx="18">
                  <c:v>11</c:v>
                </c:pt>
                <c:pt idx="19">
                  <c:v>12</c:v>
                </c:pt>
                <c:pt idx="20">
                  <c:v>13</c:v>
                </c:pt>
                <c:pt idx="21">
                  <c:v>14</c:v>
                </c:pt>
                <c:pt idx="22">
                  <c:v>15</c:v>
                </c:pt>
                <c:pt idx="23">
                  <c:v>16</c:v>
                </c:pt>
                <c:pt idx="24">
                  <c:v>17</c:v>
                </c:pt>
                <c:pt idx="25">
                  <c:v>18</c:v>
                </c:pt>
              </c:strCache>
            </c:strRef>
          </c:cat>
          <c:val>
            <c:numRef>
              <c:f>'Budgetmallar dubbla spalter'!$C$20:$C$49</c:f>
              <c:numCache>
                <c:formatCode>#,##0</c:formatCode>
                <c:ptCount val="26"/>
                <c:pt idx="0">
                  <c:v>1166.39705691224</c:v>
                </c:pt>
                <c:pt idx="1">
                  <c:v>1151.2124022161099</c:v>
                </c:pt>
                <c:pt idx="2">
                  <c:v>1140.4597955919</c:v>
                </c:pt>
                <c:pt idx="3">
                  <c:v>1124.85860808863</c:v>
                </c:pt>
                <c:pt idx="4">
                  <c:v>1114.92330701931</c:v>
                </c:pt>
                <c:pt idx="5">
                  <c:v>1120.4037341446101</c:v>
                </c:pt>
                <c:pt idx="6">
                  <c:v>1146.3754345986099</c:v>
                </c:pt>
                <c:pt idx="7">
                  <c:v>1132.5471074939901</c:v>
                </c:pt>
                <c:pt idx="8">
                  <c:v>1151.7270635078901</c:v>
                </c:pt>
                <c:pt idx="9">
                  <c:v>1178.7411347535599</c:v>
                </c:pt>
                <c:pt idx="10">
                  <c:v>1189.8796032759999</c:v>
                </c:pt>
                <c:pt idx="11">
                  <c:v>1195.71803314559</c:v>
                </c:pt>
                <c:pt idx="12">
                  <c:v>1194.3716734178499</c:v>
                </c:pt>
                <c:pt idx="13">
                  <c:v>1217.25772482089</c:v>
                </c:pt>
                <c:pt idx="14">
                  <c:v>1224.0546130109999</c:v>
                </c:pt>
                <c:pt idx="15">
                  <c:v>1209.5356362106099</c:v>
                </c:pt>
                <c:pt idx="16">
                  <c:v>1193.9358111146901</c:v>
                </c:pt>
                <c:pt idx="17">
                  <c:v>1191.89787657989</c:v>
                </c:pt>
                <c:pt idx="18">
                  <c:v>1204.83077030202</c:v>
                </c:pt>
                <c:pt idx="19">
                  <c:v>1209.92676609512</c:v>
                </c:pt>
                <c:pt idx="20">
                  <c:v>1222.4322367014199</c:v>
                </c:pt>
                <c:pt idx="21">
                  <c:v>1243.36945838883</c:v>
                </c:pt>
                <c:pt idx="22">
                  <c:v>1280.7591154654899</c:v>
                </c:pt>
                <c:pt idx="23">
                  <c:v>1331.8471709697101</c:v>
                </c:pt>
                <c:pt idx="24">
                  <c:v>1356.2211955397499</c:v>
                </c:pt>
                <c:pt idx="25">
                  <c:v>1366.03742861863</c:v>
                </c:pt>
              </c:numCache>
            </c:numRef>
          </c:val>
          <c:smooth val="0"/>
          <c:extLst>
            <c:ext xmlns:c16="http://schemas.microsoft.com/office/drawing/2014/chart" uri="{C3380CC4-5D6E-409C-BE32-E72D297353CC}">
              <c16:uniqueId val="{0000000C-4990-4BA5-B05A-F7B1DC74D4C9}"/>
            </c:ext>
          </c:extLst>
        </c:ser>
        <c:ser>
          <c:idx val="2"/>
          <c:order val="2"/>
          <c:tx>
            <c:strRef>
              <c:f>'Budgetmallar dubbla spalter'!$D$19</c:f>
              <c:strCache>
                <c:ptCount val="1"/>
                <c:pt idx="0">
                  <c:v>Sysselsättning, kommunsektorn (vä)</c:v>
                </c:pt>
              </c:strCache>
            </c:strRef>
          </c:tx>
          <c:spPr>
            <a:ln w="12700">
              <a:solidFill>
                <a:srgbClr val="000000"/>
              </a:solidFill>
              <a:prstDash val="solid"/>
            </a:ln>
          </c:spPr>
          <c:marker>
            <c:symbol val="none"/>
          </c:marker>
          <c:cat>
            <c:strRef>
              <c:f>'Budgetmallar dubbla spalter'!$A$20:$A$49</c:f>
              <c:strCache>
                <c:ptCount val="26"/>
                <c:pt idx="0">
                  <c:v>93</c:v>
                </c:pt>
                <c:pt idx="1">
                  <c:v>94</c:v>
                </c:pt>
                <c:pt idx="2">
                  <c:v>95</c:v>
                </c:pt>
                <c:pt idx="3">
                  <c:v>96</c:v>
                </c:pt>
                <c:pt idx="4">
                  <c:v>97</c:v>
                </c:pt>
                <c:pt idx="5">
                  <c:v>98</c:v>
                </c:pt>
                <c:pt idx="6">
                  <c:v>99</c:v>
                </c:pt>
                <c:pt idx="7">
                  <c:v>00</c:v>
                </c:pt>
                <c:pt idx="8">
                  <c:v>01</c:v>
                </c:pt>
                <c:pt idx="9">
                  <c:v>02</c:v>
                </c:pt>
                <c:pt idx="10">
                  <c:v>03</c:v>
                </c:pt>
                <c:pt idx="11">
                  <c:v>04</c:v>
                </c:pt>
                <c:pt idx="12">
                  <c:v>05</c:v>
                </c:pt>
                <c:pt idx="13">
                  <c:v>06</c:v>
                </c:pt>
                <c:pt idx="14">
                  <c:v>07</c:v>
                </c:pt>
                <c:pt idx="15">
                  <c:v>08</c:v>
                </c:pt>
                <c:pt idx="16">
                  <c:v>09</c:v>
                </c:pt>
                <c:pt idx="17">
                  <c:v>10</c:v>
                </c:pt>
                <c:pt idx="18">
                  <c:v>11</c:v>
                </c:pt>
                <c:pt idx="19">
                  <c:v>12</c:v>
                </c:pt>
                <c:pt idx="20">
                  <c:v>13</c:v>
                </c:pt>
                <c:pt idx="21">
                  <c:v>14</c:v>
                </c:pt>
                <c:pt idx="22">
                  <c:v>15</c:v>
                </c:pt>
                <c:pt idx="23">
                  <c:v>16</c:v>
                </c:pt>
                <c:pt idx="24">
                  <c:v>17</c:v>
                </c:pt>
                <c:pt idx="25">
                  <c:v>18</c:v>
                </c:pt>
              </c:strCache>
            </c:strRef>
          </c:cat>
          <c:val>
            <c:numRef>
              <c:f>'Budgetmallar dubbla spalter'!$D$20:$D$49</c:f>
              <c:numCache>
                <c:formatCode>#,##0</c:formatCode>
                <c:ptCount val="26"/>
                <c:pt idx="0">
                  <c:v>1134.8499999999999</c:v>
                </c:pt>
                <c:pt idx="1">
                  <c:v>1110.9749999999999</c:v>
                </c:pt>
                <c:pt idx="2">
                  <c:v>1096.4000000000001</c:v>
                </c:pt>
                <c:pt idx="3">
                  <c:v>1077.825</c:v>
                </c:pt>
                <c:pt idx="4">
                  <c:v>1060.125</c:v>
                </c:pt>
                <c:pt idx="5">
                  <c:v>1060.8499999999999</c:v>
                </c:pt>
                <c:pt idx="6">
                  <c:v>1081.55</c:v>
                </c:pt>
                <c:pt idx="7">
                  <c:v>1057.075</c:v>
                </c:pt>
                <c:pt idx="8">
                  <c:v>1071.5999999999999</c:v>
                </c:pt>
                <c:pt idx="9">
                  <c:v>1086.7249999999999</c:v>
                </c:pt>
                <c:pt idx="10">
                  <c:v>1094.875</c:v>
                </c:pt>
                <c:pt idx="11">
                  <c:v>1103.1500000000001</c:v>
                </c:pt>
                <c:pt idx="12">
                  <c:v>1102.9000000000001</c:v>
                </c:pt>
                <c:pt idx="13">
                  <c:v>1116.925</c:v>
                </c:pt>
                <c:pt idx="14">
                  <c:v>1119.925</c:v>
                </c:pt>
                <c:pt idx="15">
                  <c:v>1099.2</c:v>
                </c:pt>
                <c:pt idx="16">
                  <c:v>1073.7</c:v>
                </c:pt>
                <c:pt idx="17">
                  <c:v>1062.5</c:v>
                </c:pt>
                <c:pt idx="18">
                  <c:v>1067.5</c:v>
                </c:pt>
                <c:pt idx="19">
                  <c:v>1072.675</c:v>
                </c:pt>
                <c:pt idx="20">
                  <c:v>1080.875</c:v>
                </c:pt>
                <c:pt idx="21">
                  <c:v>1094.5</c:v>
                </c:pt>
                <c:pt idx="22">
                  <c:v>1123.6500000000001</c:v>
                </c:pt>
                <c:pt idx="23">
                  <c:v>1158.7</c:v>
                </c:pt>
                <c:pt idx="24">
                  <c:v>1183.8</c:v>
                </c:pt>
                <c:pt idx="25">
                  <c:v>1195.3499999999999</c:v>
                </c:pt>
              </c:numCache>
            </c:numRef>
          </c:val>
          <c:smooth val="0"/>
          <c:extLst>
            <c:ext xmlns:c16="http://schemas.microsoft.com/office/drawing/2014/chart" uri="{C3380CC4-5D6E-409C-BE32-E72D297353CC}">
              <c16:uniqueId val="{0000000D-4990-4BA5-B05A-F7B1DC74D4C9}"/>
            </c:ext>
          </c:extLst>
        </c:ser>
        <c:dLbls>
          <c:showLegendKey val="0"/>
          <c:showVal val="0"/>
          <c:showCatName val="0"/>
          <c:showSerName val="0"/>
          <c:showPercent val="0"/>
          <c:showBubbleSize val="0"/>
        </c:dLbls>
        <c:marker val="1"/>
        <c:smooth val="0"/>
        <c:axId val="81782656"/>
        <c:axId val="81924096"/>
      </c:lineChart>
      <c:catAx>
        <c:axId val="81782656"/>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924096"/>
        <c:crosses val="autoZero"/>
        <c:auto val="1"/>
        <c:lblAlgn val="ctr"/>
        <c:lblOffset val="100"/>
        <c:tickLblSkip val="2"/>
        <c:noMultiLvlLbl val="1"/>
      </c:catAx>
      <c:valAx>
        <c:axId val="81924096"/>
        <c:scaling>
          <c:orientation val="minMax"/>
          <c:min val="800"/>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782656"/>
        <c:crosses val="autoZero"/>
        <c:crossBetween val="between"/>
      </c:valAx>
      <c:valAx>
        <c:axId val="701064576"/>
        <c:scaling>
          <c:orientation val="minMax"/>
          <c:max val="30"/>
        </c:scaling>
        <c:delete val="0"/>
        <c:axPos val="r"/>
        <c:numFmt formatCode="0" sourceLinked="0"/>
        <c:majorTickMark val="in"/>
        <c:minorTickMark val="none"/>
        <c:tickLblPos val="nextTo"/>
        <c:spPr>
          <a:ln w="3175">
            <a:solidFill>
              <a:sysClr val="windowText" lastClr="000000"/>
            </a:solidFill>
          </a:ln>
        </c:spPr>
        <c:crossAx val="701074088"/>
        <c:crosses val="max"/>
        <c:crossBetween val="between"/>
      </c:valAx>
      <c:catAx>
        <c:axId val="701074088"/>
        <c:scaling>
          <c:orientation val="minMax"/>
        </c:scaling>
        <c:delete val="1"/>
        <c:axPos val="b"/>
        <c:numFmt formatCode="General" sourceLinked="1"/>
        <c:majorTickMark val="out"/>
        <c:minorTickMark val="none"/>
        <c:tickLblPos val="nextTo"/>
        <c:crossAx val="701064576"/>
        <c:crosses val="autoZero"/>
        <c:auto val="1"/>
        <c:lblAlgn val="ctr"/>
        <c:lblOffset val="100"/>
        <c:noMultiLvlLbl val="0"/>
      </c:catAx>
      <c:spPr>
        <a:noFill/>
        <a:ln w="3175">
          <a:solidFill>
            <a:srgbClr val="000000"/>
          </a:solidFill>
          <a:prstDash val="solid"/>
        </a:ln>
      </c:spPr>
    </c:plotArea>
    <c:legend>
      <c:legendPos val="b"/>
      <c:layout>
        <c:manualLayout>
          <c:xMode val="edge"/>
          <c:yMode val="edge"/>
          <c:x val="0.10390047716428084"/>
          <c:y val="7.9504132231404942E-2"/>
          <c:w val="0.72739638718473076"/>
          <c:h val="0.19899403122130394"/>
        </c:manualLayout>
      </c:layout>
      <c:overlay val="0"/>
      <c:spPr>
        <a:noFill/>
        <a:ln w="25400">
          <a:noFill/>
        </a:ln>
        <a:effectLst/>
      </c:spPr>
      <c:txPr>
        <a:bodyPr/>
        <a:lstStyle/>
        <a:p>
          <a:pPr>
            <a:defRPr sz="700" b="0">
              <a:latin typeface="TradeGothic CondEighteen"/>
              <a:ea typeface="TradeGothic CondEighteen"/>
              <a:cs typeface="TradeGothic CondEighteen"/>
            </a:defRPr>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739263803680982"/>
          <c:h val="0.97891460055096424"/>
        </c:manualLayout>
      </c:layout>
      <c:lineChart>
        <c:grouping val="standard"/>
        <c:varyColors val="0"/>
        <c:ser>
          <c:idx val="0"/>
          <c:order val="0"/>
          <c:tx>
            <c:strRef>
              <c:f>'Budgetmallar dubbla spalter (2)'!$B$19</c:f>
              <c:strCache>
                <c:ptCount val="1"/>
                <c:pt idx="0">
                  <c:v>Sysselsatta (vä)</c:v>
                </c:pt>
              </c:strCache>
            </c:strRef>
          </c:tx>
          <c:spPr>
            <a:ln w="12700">
              <a:solidFill>
                <a:srgbClr val="000000"/>
              </a:solidFill>
              <a:prstDash val="solid"/>
            </a:ln>
          </c:spPr>
          <c:marker>
            <c:symbol val="none"/>
          </c:marker>
          <c:dPt>
            <c:idx val="0"/>
            <c:bubble3D val="0"/>
            <c:extLst>
              <c:ext xmlns:c16="http://schemas.microsoft.com/office/drawing/2014/chart" uri="{C3380CC4-5D6E-409C-BE32-E72D297353CC}">
                <c16:uniqueId val="{00000000-6BBD-4BBD-9B41-6AB4E42545E3}"/>
              </c:ext>
            </c:extLst>
          </c:dPt>
          <c:dPt>
            <c:idx val="1"/>
            <c:bubble3D val="0"/>
            <c:extLst>
              <c:ext xmlns:c16="http://schemas.microsoft.com/office/drawing/2014/chart" uri="{C3380CC4-5D6E-409C-BE32-E72D297353CC}">
                <c16:uniqueId val="{00000001-6BBD-4BBD-9B41-6AB4E42545E3}"/>
              </c:ext>
            </c:extLst>
          </c:dPt>
          <c:dPt>
            <c:idx val="2"/>
            <c:bubble3D val="0"/>
            <c:extLst>
              <c:ext xmlns:c16="http://schemas.microsoft.com/office/drawing/2014/chart" uri="{C3380CC4-5D6E-409C-BE32-E72D297353CC}">
                <c16:uniqueId val="{00000002-6BBD-4BBD-9B41-6AB4E42545E3}"/>
              </c:ext>
            </c:extLst>
          </c:dPt>
          <c:dPt>
            <c:idx val="3"/>
            <c:bubble3D val="0"/>
            <c:extLst>
              <c:ext xmlns:c16="http://schemas.microsoft.com/office/drawing/2014/chart" uri="{C3380CC4-5D6E-409C-BE32-E72D297353CC}">
                <c16:uniqueId val="{00000003-6BBD-4BBD-9B41-6AB4E42545E3}"/>
              </c:ext>
            </c:extLst>
          </c:dPt>
          <c:dPt>
            <c:idx val="4"/>
            <c:bubble3D val="0"/>
            <c:extLst>
              <c:ext xmlns:c16="http://schemas.microsoft.com/office/drawing/2014/chart" uri="{C3380CC4-5D6E-409C-BE32-E72D297353CC}">
                <c16:uniqueId val="{00000004-6BBD-4BBD-9B41-6AB4E42545E3}"/>
              </c:ext>
            </c:extLst>
          </c:dPt>
          <c:dPt>
            <c:idx val="5"/>
            <c:bubble3D val="0"/>
            <c:extLst>
              <c:ext xmlns:c16="http://schemas.microsoft.com/office/drawing/2014/chart" uri="{C3380CC4-5D6E-409C-BE32-E72D297353CC}">
                <c16:uniqueId val="{00000005-6BBD-4BBD-9B41-6AB4E42545E3}"/>
              </c:ext>
            </c:extLst>
          </c:dPt>
          <c:dPt>
            <c:idx val="6"/>
            <c:bubble3D val="0"/>
            <c:extLst>
              <c:ext xmlns:c16="http://schemas.microsoft.com/office/drawing/2014/chart" uri="{C3380CC4-5D6E-409C-BE32-E72D297353CC}">
                <c16:uniqueId val="{00000006-6BBD-4BBD-9B41-6AB4E42545E3}"/>
              </c:ext>
            </c:extLst>
          </c:dPt>
          <c:dPt>
            <c:idx val="7"/>
            <c:bubble3D val="0"/>
            <c:extLst>
              <c:ext xmlns:c16="http://schemas.microsoft.com/office/drawing/2014/chart" uri="{C3380CC4-5D6E-409C-BE32-E72D297353CC}">
                <c16:uniqueId val="{00000007-6BBD-4BBD-9B41-6AB4E42545E3}"/>
              </c:ext>
            </c:extLst>
          </c:dPt>
          <c:dPt>
            <c:idx val="8"/>
            <c:bubble3D val="0"/>
            <c:extLst>
              <c:ext xmlns:c16="http://schemas.microsoft.com/office/drawing/2014/chart" uri="{C3380CC4-5D6E-409C-BE32-E72D297353CC}">
                <c16:uniqueId val="{00000008-6BBD-4BBD-9B41-6AB4E42545E3}"/>
              </c:ext>
            </c:extLst>
          </c:dPt>
          <c:dPt>
            <c:idx val="9"/>
            <c:bubble3D val="0"/>
            <c:extLst>
              <c:ext xmlns:c16="http://schemas.microsoft.com/office/drawing/2014/chart" uri="{C3380CC4-5D6E-409C-BE32-E72D297353CC}">
                <c16:uniqueId val="{00000009-6BBD-4BBD-9B41-6AB4E42545E3}"/>
              </c:ext>
            </c:extLst>
          </c:dPt>
          <c:dPt>
            <c:idx val="10"/>
            <c:bubble3D val="0"/>
            <c:extLst>
              <c:ext xmlns:c16="http://schemas.microsoft.com/office/drawing/2014/chart" uri="{C3380CC4-5D6E-409C-BE32-E72D297353CC}">
                <c16:uniqueId val="{0000000A-6BBD-4BBD-9B41-6AB4E42545E3}"/>
              </c:ext>
            </c:extLst>
          </c:dPt>
          <c:cat>
            <c:strRef>
              <c:f>'Budgetmallar dubbla spalter (2)'!$A$20:$A$49</c:f>
              <c:strCache>
                <c:ptCount val="26"/>
                <c:pt idx="0">
                  <c:v>93</c:v>
                </c:pt>
                <c:pt idx="1">
                  <c:v>94</c:v>
                </c:pt>
                <c:pt idx="2">
                  <c:v>95</c:v>
                </c:pt>
                <c:pt idx="3">
                  <c:v>96</c:v>
                </c:pt>
                <c:pt idx="4">
                  <c:v>97</c:v>
                </c:pt>
                <c:pt idx="5">
                  <c:v>98</c:v>
                </c:pt>
                <c:pt idx="6">
                  <c:v>99</c:v>
                </c:pt>
                <c:pt idx="7">
                  <c:v>00</c:v>
                </c:pt>
                <c:pt idx="8">
                  <c:v>01</c:v>
                </c:pt>
                <c:pt idx="9">
                  <c:v>02</c:v>
                </c:pt>
                <c:pt idx="10">
                  <c:v>03</c:v>
                </c:pt>
                <c:pt idx="11">
                  <c:v>04</c:v>
                </c:pt>
                <c:pt idx="12">
                  <c:v>05</c:v>
                </c:pt>
                <c:pt idx="13">
                  <c:v>06</c:v>
                </c:pt>
                <c:pt idx="14">
                  <c:v>07</c:v>
                </c:pt>
                <c:pt idx="15">
                  <c:v>08</c:v>
                </c:pt>
                <c:pt idx="16">
                  <c:v>09</c:v>
                </c:pt>
                <c:pt idx="17">
                  <c:v>10</c:v>
                </c:pt>
                <c:pt idx="18">
                  <c:v>11</c:v>
                </c:pt>
                <c:pt idx="19">
                  <c:v>12</c:v>
                </c:pt>
                <c:pt idx="20">
                  <c:v>13</c:v>
                </c:pt>
                <c:pt idx="21">
                  <c:v>14</c:v>
                </c:pt>
                <c:pt idx="22">
                  <c:v>15</c:v>
                </c:pt>
                <c:pt idx="23">
                  <c:v>16</c:v>
                </c:pt>
                <c:pt idx="24">
                  <c:v>17</c:v>
                </c:pt>
                <c:pt idx="25">
                  <c:v>18</c:v>
                </c:pt>
              </c:strCache>
            </c:strRef>
          </c:cat>
          <c:val>
            <c:numRef>
              <c:f>'Budgetmallar dubbla spalter (2)'!$B$20:$B$49</c:f>
              <c:numCache>
                <c:formatCode>#,##0</c:formatCode>
                <c:ptCount val="26"/>
                <c:pt idx="0">
                  <c:v>133.78320767753306</c:v>
                </c:pt>
                <c:pt idx="1">
                  <c:v>131.10646103674685</c:v>
                </c:pt>
                <c:pt idx="2">
                  <c:v>129.20219117782455</c:v>
                </c:pt>
                <c:pt idx="3">
                  <c:v>127.23209209013237</c:v>
                </c:pt>
                <c:pt idx="4">
                  <c:v>126.0361172032606</c:v>
                </c:pt>
                <c:pt idx="5">
                  <c:v>126.58536760330489</c:v>
                </c:pt>
                <c:pt idx="6">
                  <c:v>129.41880123815375</c:v>
                </c:pt>
                <c:pt idx="7">
                  <c:v>127.65252404969213</c:v>
                </c:pt>
                <c:pt idx="8">
                  <c:v>129.46630419964683</c:v>
                </c:pt>
                <c:pt idx="9">
                  <c:v>132.07245734417572</c:v>
                </c:pt>
                <c:pt idx="10">
                  <c:v>132.82531661961309</c:v>
                </c:pt>
                <c:pt idx="11">
                  <c:v>132.9531229886893</c:v>
                </c:pt>
                <c:pt idx="12">
                  <c:v>132.27334290239338</c:v>
                </c:pt>
                <c:pt idx="13">
                  <c:v>134.0517726543597</c:v>
                </c:pt>
                <c:pt idx="14">
                  <c:v>133.80436193809592</c:v>
                </c:pt>
                <c:pt idx="15">
                  <c:v>131.19124280170792</c:v>
                </c:pt>
                <c:pt idx="16">
                  <c:v>128.40070433989109</c:v>
                </c:pt>
                <c:pt idx="17">
                  <c:v>127.09339548006604</c:v>
                </c:pt>
                <c:pt idx="18">
                  <c:v>127.50594510410471</c:v>
                </c:pt>
                <c:pt idx="19">
                  <c:v>127.10150542410878</c:v>
                </c:pt>
                <c:pt idx="20">
                  <c:v>127.33167100666081</c:v>
                </c:pt>
                <c:pt idx="21">
                  <c:v>128.23385074073576</c:v>
                </c:pt>
                <c:pt idx="22">
                  <c:v>130.70056180844918</c:v>
                </c:pt>
                <c:pt idx="23">
                  <c:v>134.21704751795539</c:v>
                </c:pt>
                <c:pt idx="24">
                  <c:v>134.84410279189146</c:v>
                </c:pt>
                <c:pt idx="25">
                  <c:v>134.25147576693402</c:v>
                </c:pt>
              </c:numCache>
            </c:numRef>
          </c:val>
          <c:smooth val="0"/>
          <c:extLst>
            <c:ext xmlns:c16="http://schemas.microsoft.com/office/drawing/2014/chart" uri="{C3380CC4-5D6E-409C-BE32-E72D297353CC}">
              <c16:uniqueId val="{0000000B-6BBD-4BBD-9B41-6AB4E42545E3}"/>
            </c:ext>
          </c:extLst>
        </c:ser>
        <c:dLbls>
          <c:showLegendKey val="0"/>
          <c:showVal val="0"/>
          <c:showCatName val="0"/>
          <c:showSerName val="0"/>
          <c:showPercent val="0"/>
          <c:showBubbleSize val="0"/>
        </c:dLbls>
        <c:marker val="1"/>
        <c:smooth val="0"/>
        <c:axId val="81955456"/>
        <c:axId val="81969536"/>
      </c:lineChart>
      <c:lineChart>
        <c:grouping val="standard"/>
        <c:varyColors val="0"/>
        <c:ser>
          <c:idx val="1"/>
          <c:order val="1"/>
          <c:tx>
            <c:strRef>
              <c:f>'Budgetmallar dubbla spalter (2)'!$C$19</c:f>
              <c:strCache>
                <c:ptCount val="1"/>
                <c:pt idx="0">
                  <c:v>Arbetade timmar (hö)</c:v>
                </c:pt>
              </c:strCache>
            </c:strRef>
          </c:tx>
          <c:spPr>
            <a:ln w="25400">
              <a:solidFill>
                <a:srgbClr val="000000"/>
              </a:solidFill>
              <a:prstDash val="solid"/>
            </a:ln>
          </c:spPr>
          <c:marker>
            <c:symbol val="none"/>
          </c:marker>
          <c:cat>
            <c:strRef>
              <c:f>'Budgetmallar dubbla spalter (2)'!$A$20:$A$49</c:f>
              <c:strCache>
                <c:ptCount val="26"/>
                <c:pt idx="0">
                  <c:v>93</c:v>
                </c:pt>
                <c:pt idx="1">
                  <c:v>94</c:v>
                </c:pt>
                <c:pt idx="2">
                  <c:v>95</c:v>
                </c:pt>
                <c:pt idx="3">
                  <c:v>96</c:v>
                </c:pt>
                <c:pt idx="4">
                  <c:v>97</c:v>
                </c:pt>
                <c:pt idx="5">
                  <c:v>98</c:v>
                </c:pt>
                <c:pt idx="6">
                  <c:v>99</c:v>
                </c:pt>
                <c:pt idx="7">
                  <c:v>00</c:v>
                </c:pt>
                <c:pt idx="8">
                  <c:v>01</c:v>
                </c:pt>
                <c:pt idx="9">
                  <c:v>02</c:v>
                </c:pt>
                <c:pt idx="10">
                  <c:v>03</c:v>
                </c:pt>
                <c:pt idx="11">
                  <c:v>04</c:v>
                </c:pt>
                <c:pt idx="12">
                  <c:v>05</c:v>
                </c:pt>
                <c:pt idx="13">
                  <c:v>06</c:v>
                </c:pt>
                <c:pt idx="14">
                  <c:v>07</c:v>
                </c:pt>
                <c:pt idx="15">
                  <c:v>08</c:v>
                </c:pt>
                <c:pt idx="16">
                  <c:v>09</c:v>
                </c:pt>
                <c:pt idx="17">
                  <c:v>10</c:v>
                </c:pt>
                <c:pt idx="18">
                  <c:v>11</c:v>
                </c:pt>
                <c:pt idx="19">
                  <c:v>12</c:v>
                </c:pt>
                <c:pt idx="20">
                  <c:v>13</c:v>
                </c:pt>
                <c:pt idx="21">
                  <c:v>14</c:v>
                </c:pt>
                <c:pt idx="22">
                  <c:v>15</c:v>
                </c:pt>
                <c:pt idx="23">
                  <c:v>16</c:v>
                </c:pt>
                <c:pt idx="24">
                  <c:v>17</c:v>
                </c:pt>
                <c:pt idx="25">
                  <c:v>18</c:v>
                </c:pt>
              </c:strCache>
            </c:strRef>
          </c:cat>
          <c:val>
            <c:numRef>
              <c:f>'Budgetmallar dubbla spalter (2)'!$C$20:$C$49</c:f>
              <c:numCache>
                <c:formatCode>#,##0</c:formatCode>
                <c:ptCount val="26"/>
                <c:pt idx="0">
                  <c:v>187883.13308292162</c:v>
                </c:pt>
                <c:pt idx="1">
                  <c:v>186009.92917387074</c:v>
                </c:pt>
                <c:pt idx="2">
                  <c:v>185994.43730263895</c:v>
                </c:pt>
                <c:pt idx="3">
                  <c:v>185625.72908744181</c:v>
                </c:pt>
                <c:pt idx="4">
                  <c:v>184312.47531329535</c:v>
                </c:pt>
                <c:pt idx="5">
                  <c:v>187026.57183826051</c:v>
                </c:pt>
                <c:pt idx="6">
                  <c:v>191003.83225084824</c:v>
                </c:pt>
                <c:pt idx="7">
                  <c:v>186586.92837336985</c:v>
                </c:pt>
                <c:pt idx="8">
                  <c:v>186952.14623315193</c:v>
                </c:pt>
                <c:pt idx="9">
                  <c:v>189604.49843941675</c:v>
                </c:pt>
                <c:pt idx="10">
                  <c:v>189309.50897582658</c:v>
                </c:pt>
                <c:pt idx="11">
                  <c:v>192027.25331609685</c:v>
                </c:pt>
                <c:pt idx="12">
                  <c:v>191050.95677038957</c:v>
                </c:pt>
                <c:pt idx="13">
                  <c:v>193866.79458936452</c:v>
                </c:pt>
                <c:pt idx="14">
                  <c:v>196867.02180379254</c:v>
                </c:pt>
                <c:pt idx="15">
                  <c:v>194842.29016730591</c:v>
                </c:pt>
                <c:pt idx="16">
                  <c:v>193064.93005833996</c:v>
                </c:pt>
                <c:pt idx="17">
                  <c:v>192872.50977416919</c:v>
                </c:pt>
                <c:pt idx="18">
                  <c:v>194085.76565429449</c:v>
                </c:pt>
                <c:pt idx="19">
                  <c:v>193540.81184070508</c:v>
                </c:pt>
                <c:pt idx="20">
                  <c:v>193413.29463172937</c:v>
                </c:pt>
                <c:pt idx="21">
                  <c:v>195945.4946003487</c:v>
                </c:pt>
                <c:pt idx="22">
                  <c:v>197831.90303070479</c:v>
                </c:pt>
                <c:pt idx="23">
                  <c:v>205192.36198277955</c:v>
                </c:pt>
                <c:pt idx="24">
                  <c:v>205579.71198595702</c:v>
                </c:pt>
                <c:pt idx="25">
                  <c:v>206312.44054540477</c:v>
                </c:pt>
              </c:numCache>
            </c:numRef>
          </c:val>
          <c:smooth val="0"/>
          <c:extLst>
            <c:ext xmlns:c16="http://schemas.microsoft.com/office/drawing/2014/chart" uri="{C3380CC4-5D6E-409C-BE32-E72D297353CC}">
              <c16:uniqueId val="{0000000C-6BBD-4BBD-9B41-6AB4E42545E3}"/>
            </c:ext>
          </c:extLst>
        </c:ser>
        <c:dLbls>
          <c:showLegendKey val="0"/>
          <c:showVal val="0"/>
          <c:showCatName val="0"/>
          <c:showSerName val="0"/>
          <c:showPercent val="0"/>
          <c:showBubbleSize val="0"/>
        </c:dLbls>
        <c:marker val="1"/>
        <c:smooth val="0"/>
        <c:axId val="735906120"/>
        <c:axId val="735904480"/>
      </c:lineChart>
      <c:catAx>
        <c:axId val="81955456"/>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969536"/>
        <c:crosses val="autoZero"/>
        <c:auto val="1"/>
        <c:lblAlgn val="ctr"/>
        <c:lblOffset val="100"/>
        <c:tickLblSkip val="2"/>
        <c:noMultiLvlLbl val="1"/>
      </c:catAx>
      <c:valAx>
        <c:axId val="81969536"/>
        <c:scaling>
          <c:orientation val="minMax"/>
          <c:max val="140"/>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955456"/>
        <c:crossesAt val="1"/>
        <c:crossBetween val="between"/>
      </c:valAx>
      <c:valAx>
        <c:axId val="735904480"/>
        <c:scaling>
          <c:orientation val="minMax"/>
          <c:max val="215000"/>
        </c:scaling>
        <c:delete val="0"/>
        <c:axPos val="r"/>
        <c:numFmt formatCode="#,##0" sourceLinked="1"/>
        <c:majorTickMark val="in"/>
        <c:minorTickMark val="none"/>
        <c:tickLblPos val="nextTo"/>
        <c:spPr>
          <a:ln w="3175">
            <a:solidFill>
              <a:sysClr val="windowText" lastClr="000000"/>
            </a:solidFill>
          </a:ln>
        </c:spPr>
        <c:crossAx val="735906120"/>
        <c:crosses val="max"/>
        <c:crossBetween val="between"/>
      </c:valAx>
      <c:catAx>
        <c:axId val="735906120"/>
        <c:scaling>
          <c:orientation val="minMax"/>
        </c:scaling>
        <c:delete val="1"/>
        <c:axPos val="b"/>
        <c:numFmt formatCode="General" sourceLinked="1"/>
        <c:majorTickMark val="out"/>
        <c:minorTickMark val="none"/>
        <c:tickLblPos val="nextTo"/>
        <c:crossAx val="735904480"/>
        <c:crosses val="autoZero"/>
        <c:auto val="1"/>
        <c:lblAlgn val="ctr"/>
        <c:lblOffset val="100"/>
        <c:noMultiLvlLbl val="0"/>
      </c:catAx>
      <c:spPr>
        <a:noFill/>
        <a:ln w="3175">
          <a:solidFill>
            <a:srgbClr val="000000"/>
          </a:solidFill>
          <a:prstDash val="solid"/>
        </a:ln>
      </c:spPr>
    </c:plotArea>
    <c:legend>
      <c:legendPos val="b"/>
      <c:layout>
        <c:manualLayout>
          <c:xMode val="edge"/>
          <c:yMode val="edge"/>
          <c:x val="9.0914792092706184E-2"/>
          <c:y val="7.3107438016528928E-2"/>
          <c:w val="0.77583299250170412"/>
          <c:h val="6.438383838383839E-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0748366013071893E-2"/>
          <c:y val="5.7405614241001567E-2"/>
          <c:w val="0.83850302637909635"/>
          <c:h val="0.85224661489446452"/>
        </c:manualLayout>
      </c:layout>
      <c:barChart>
        <c:barDir val="col"/>
        <c:grouping val="stacked"/>
        <c:varyColors val="0"/>
        <c:ser>
          <c:idx val="1"/>
          <c:order val="1"/>
          <c:tx>
            <c:strRef>
              <c:f>'Budgetmallar dubbla spalter'!$C$19</c:f>
              <c:strCache>
                <c:ptCount val="1"/>
                <c:pt idx="0">
                  <c:v>Staten</c:v>
                </c:pt>
              </c:strCache>
            </c:strRef>
          </c:tx>
          <c:invertIfNegative val="0"/>
          <c:cat>
            <c:strRef>
              <c:f>'Budgetmallar dubbla spalter'!$A$21:$A$39</c:f>
              <c:strCache>
                <c:ptCount val="19"/>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strCache>
            </c:strRef>
          </c:cat>
          <c:val>
            <c:numRef>
              <c:f>'Budgetmallar dubbla spalter'!$C$21:$C$39</c:f>
              <c:numCache>
                <c:formatCode>General</c:formatCode>
                <c:ptCount val="19"/>
                <c:pt idx="0">
                  <c:v>-6.9518456335012289</c:v>
                </c:pt>
                <c:pt idx="1">
                  <c:v>6.5249589430101578</c:v>
                </c:pt>
                <c:pt idx="2">
                  <c:v>3.740813276357549</c:v>
                </c:pt>
                <c:pt idx="3">
                  <c:v>4.934381204858286</c:v>
                </c:pt>
                <c:pt idx="4">
                  <c:v>7.6312765653647281</c:v>
                </c:pt>
                <c:pt idx="5">
                  <c:v>10.199393063415013</c:v>
                </c:pt>
                <c:pt idx="6">
                  <c:v>17.990778752585541</c:v>
                </c:pt>
                <c:pt idx="7">
                  <c:v>19.753206847778372</c:v>
                </c:pt>
                <c:pt idx="8">
                  <c:v>22.50739382624722</c:v>
                </c:pt>
                <c:pt idx="9">
                  <c:v>26.628025622044166</c:v>
                </c:pt>
                <c:pt idx="10">
                  <c:v>26.284967694186768</c:v>
                </c:pt>
                <c:pt idx="11">
                  <c:v>29.560100769097769</c:v>
                </c:pt>
                <c:pt idx="12">
                  <c:v>29.425724022336375</c:v>
                </c:pt>
                <c:pt idx="13">
                  <c:v>27.351607961866897</c:v>
                </c:pt>
                <c:pt idx="14">
                  <c:v>23.962039368929883</c:v>
                </c:pt>
                <c:pt idx="15">
                  <c:v>22.755473405841617</c:v>
                </c:pt>
                <c:pt idx="16">
                  <c:v>26.871731983854964</c:v>
                </c:pt>
                <c:pt idx="17">
                  <c:v>29.827774893733839</c:v>
                </c:pt>
                <c:pt idx="18">
                  <c:v>33.07105666917127</c:v>
                </c:pt>
              </c:numCache>
            </c:numRef>
          </c:val>
          <c:extLst>
            <c:ext xmlns:c16="http://schemas.microsoft.com/office/drawing/2014/chart" uri="{C3380CC4-5D6E-409C-BE32-E72D297353CC}">
              <c16:uniqueId val="{00000000-5DD9-461B-A4BA-B7072943755A}"/>
            </c:ext>
          </c:extLst>
        </c:ser>
        <c:ser>
          <c:idx val="2"/>
          <c:order val="2"/>
          <c:tx>
            <c:strRef>
              <c:f>'Budgetmallar dubbla spalter'!$D$19</c:f>
              <c:strCache>
                <c:ptCount val="1"/>
                <c:pt idx="0">
                  <c:v>Ålderspensionssystemet</c:v>
                </c:pt>
              </c:strCache>
            </c:strRef>
          </c:tx>
          <c:invertIfNegative val="0"/>
          <c:cat>
            <c:strRef>
              <c:f>'Budgetmallar dubbla spalter'!$A$21:$A$39</c:f>
              <c:strCache>
                <c:ptCount val="19"/>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strCache>
            </c:strRef>
          </c:cat>
          <c:val>
            <c:numRef>
              <c:f>'Budgetmallar dubbla spalter'!$D$21:$D$39</c:f>
              <c:numCache>
                <c:formatCode>General</c:formatCode>
                <c:ptCount val="19"/>
                <c:pt idx="0">
                  <c:v>31.063514158680931</c:v>
                </c:pt>
                <c:pt idx="1">
                  <c:v>23.108235734005504</c:v>
                </c:pt>
                <c:pt idx="2">
                  <c:v>19.519930193138276</c:v>
                </c:pt>
                <c:pt idx="3">
                  <c:v>21.731061975192318</c:v>
                </c:pt>
                <c:pt idx="4">
                  <c:v>23.212373722717146</c:v>
                </c:pt>
                <c:pt idx="5">
                  <c:v>26.532157572638447</c:v>
                </c:pt>
                <c:pt idx="6">
                  <c:v>27.900880292016911</c:v>
                </c:pt>
                <c:pt idx="7">
                  <c:v>27.59117511359495</c:v>
                </c:pt>
                <c:pt idx="8">
                  <c:v>21.0550461555789</c:v>
                </c:pt>
                <c:pt idx="9">
                  <c:v>25.313995192601237</c:v>
                </c:pt>
                <c:pt idx="10">
                  <c:v>25.554397722474221</c:v>
                </c:pt>
                <c:pt idx="11">
                  <c:v>24.144103196821234</c:v>
                </c:pt>
                <c:pt idx="12">
                  <c:v>26.330983111092799</c:v>
                </c:pt>
                <c:pt idx="13">
                  <c:v>28.424518785279783</c:v>
                </c:pt>
                <c:pt idx="14">
                  <c:v>30.498245970171979</c:v>
                </c:pt>
                <c:pt idx="15">
                  <c:v>29.70156440145918</c:v>
                </c:pt>
                <c:pt idx="16">
                  <c:v>30.7608236877143</c:v>
                </c:pt>
                <c:pt idx="17">
                  <c:v>31.378300977563494</c:v>
                </c:pt>
                <c:pt idx="18">
                  <c:v>29.404200922241248</c:v>
                </c:pt>
              </c:numCache>
            </c:numRef>
          </c:val>
          <c:extLst>
            <c:ext xmlns:c16="http://schemas.microsoft.com/office/drawing/2014/chart" uri="{C3380CC4-5D6E-409C-BE32-E72D297353CC}">
              <c16:uniqueId val="{00000001-5DD9-461B-A4BA-B7072943755A}"/>
            </c:ext>
          </c:extLst>
        </c:ser>
        <c:ser>
          <c:idx val="3"/>
          <c:order val="3"/>
          <c:tx>
            <c:strRef>
              <c:f>'Budgetmallar dubbla spalter'!$E$19</c:f>
              <c:strCache>
                <c:ptCount val="1"/>
                <c:pt idx="0">
                  <c:v>Kommunsektorn</c:v>
                </c:pt>
              </c:strCache>
            </c:strRef>
          </c:tx>
          <c:spPr>
            <a:solidFill>
              <a:schemeClr val="tx2"/>
            </a:solidFill>
          </c:spPr>
          <c:invertIfNegative val="0"/>
          <c:cat>
            <c:strRef>
              <c:f>'Budgetmallar dubbla spalter'!$A$21:$A$39</c:f>
              <c:strCache>
                <c:ptCount val="19"/>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strCache>
            </c:strRef>
          </c:cat>
          <c:val>
            <c:numRef>
              <c:f>'Budgetmallar dubbla spalter'!$E$21:$E$39</c:f>
              <c:numCache>
                <c:formatCode>General</c:formatCode>
                <c:ptCount val="19"/>
                <c:pt idx="0">
                  <c:v>50.27814766242691</c:v>
                </c:pt>
                <c:pt idx="1">
                  <c:v>49.475163543004683</c:v>
                </c:pt>
                <c:pt idx="2">
                  <c:v>50.138832825231482</c:v>
                </c:pt>
                <c:pt idx="3">
                  <c:v>49.546507971500219</c:v>
                </c:pt>
                <c:pt idx="4">
                  <c:v>52.333977709039623</c:v>
                </c:pt>
                <c:pt idx="5">
                  <c:v>53.949090299424576</c:v>
                </c:pt>
                <c:pt idx="6">
                  <c:v>53.693913370808758</c:v>
                </c:pt>
                <c:pt idx="7">
                  <c:v>52.599604420864935</c:v>
                </c:pt>
                <c:pt idx="8">
                  <c:v>53.317455267756607</c:v>
                </c:pt>
                <c:pt idx="9">
                  <c:v>56.740640745514369</c:v>
                </c:pt>
                <c:pt idx="10">
                  <c:v>56.607537720385579</c:v>
                </c:pt>
                <c:pt idx="11">
                  <c:v>55.659111351601162</c:v>
                </c:pt>
                <c:pt idx="12">
                  <c:v>56.191474302029</c:v>
                </c:pt>
                <c:pt idx="13">
                  <c:v>58.124230412839204</c:v>
                </c:pt>
                <c:pt idx="14">
                  <c:v>56.580168361488738</c:v>
                </c:pt>
                <c:pt idx="15">
                  <c:v>54.099767632986264</c:v>
                </c:pt>
                <c:pt idx="16">
                  <c:v>54.516147200647957</c:v>
                </c:pt>
                <c:pt idx="17">
                  <c:v>55.141495660575522</c:v>
                </c:pt>
                <c:pt idx="18">
                  <c:v>55.425250002453097</c:v>
                </c:pt>
              </c:numCache>
            </c:numRef>
          </c:val>
          <c:extLst>
            <c:ext xmlns:c16="http://schemas.microsoft.com/office/drawing/2014/chart" uri="{C3380CC4-5D6E-409C-BE32-E72D297353CC}">
              <c16:uniqueId val="{00000002-5DD9-461B-A4BA-B7072943755A}"/>
            </c:ext>
          </c:extLst>
        </c:ser>
        <c:dLbls>
          <c:showLegendKey val="0"/>
          <c:showVal val="0"/>
          <c:showCatName val="0"/>
          <c:showSerName val="0"/>
          <c:showPercent val="0"/>
          <c:showBubbleSize val="0"/>
        </c:dLbls>
        <c:gapWidth val="150"/>
        <c:overlap val="100"/>
        <c:axId val="469269504"/>
        <c:axId val="469349120"/>
      </c:barChart>
      <c:lineChart>
        <c:grouping val="standard"/>
        <c:varyColors val="0"/>
        <c:ser>
          <c:idx val="0"/>
          <c:order val="0"/>
          <c:tx>
            <c:strRef>
              <c:f>'Budgetmallar dubbla spalter'!$B$19</c:f>
              <c:strCache>
                <c:ptCount val="1"/>
                <c:pt idx="0">
                  <c:v>Offentliga sektorn</c:v>
                </c:pt>
              </c:strCache>
            </c:strRef>
          </c:tx>
          <c:marker>
            <c:symbol val="none"/>
          </c:marker>
          <c:dPt>
            <c:idx val="0"/>
            <c:bubble3D val="0"/>
            <c:extLst>
              <c:ext xmlns:c16="http://schemas.microsoft.com/office/drawing/2014/chart" uri="{C3380CC4-5D6E-409C-BE32-E72D297353CC}">
                <c16:uniqueId val="{00000003-5DD9-461B-A4BA-B7072943755A}"/>
              </c:ext>
            </c:extLst>
          </c:dPt>
          <c:dPt>
            <c:idx val="1"/>
            <c:bubble3D val="0"/>
            <c:extLst>
              <c:ext xmlns:c16="http://schemas.microsoft.com/office/drawing/2014/chart" uri="{C3380CC4-5D6E-409C-BE32-E72D297353CC}">
                <c16:uniqueId val="{00000004-5DD9-461B-A4BA-B7072943755A}"/>
              </c:ext>
            </c:extLst>
          </c:dPt>
          <c:dPt>
            <c:idx val="2"/>
            <c:bubble3D val="0"/>
            <c:extLst>
              <c:ext xmlns:c16="http://schemas.microsoft.com/office/drawing/2014/chart" uri="{C3380CC4-5D6E-409C-BE32-E72D297353CC}">
                <c16:uniqueId val="{00000005-5DD9-461B-A4BA-B7072943755A}"/>
              </c:ext>
            </c:extLst>
          </c:dPt>
          <c:dPt>
            <c:idx val="3"/>
            <c:bubble3D val="0"/>
            <c:extLst>
              <c:ext xmlns:c16="http://schemas.microsoft.com/office/drawing/2014/chart" uri="{C3380CC4-5D6E-409C-BE32-E72D297353CC}">
                <c16:uniqueId val="{00000006-5DD9-461B-A4BA-B7072943755A}"/>
              </c:ext>
            </c:extLst>
          </c:dPt>
          <c:dPt>
            <c:idx val="4"/>
            <c:bubble3D val="0"/>
            <c:extLst>
              <c:ext xmlns:c16="http://schemas.microsoft.com/office/drawing/2014/chart" uri="{C3380CC4-5D6E-409C-BE32-E72D297353CC}">
                <c16:uniqueId val="{00000007-5DD9-461B-A4BA-B7072943755A}"/>
              </c:ext>
            </c:extLst>
          </c:dPt>
          <c:dPt>
            <c:idx val="5"/>
            <c:bubble3D val="0"/>
            <c:extLst>
              <c:ext xmlns:c16="http://schemas.microsoft.com/office/drawing/2014/chart" uri="{C3380CC4-5D6E-409C-BE32-E72D297353CC}">
                <c16:uniqueId val="{00000008-5DD9-461B-A4BA-B7072943755A}"/>
              </c:ext>
            </c:extLst>
          </c:dPt>
          <c:dPt>
            <c:idx val="6"/>
            <c:bubble3D val="0"/>
            <c:extLst>
              <c:ext xmlns:c16="http://schemas.microsoft.com/office/drawing/2014/chart" uri="{C3380CC4-5D6E-409C-BE32-E72D297353CC}">
                <c16:uniqueId val="{00000009-5DD9-461B-A4BA-B7072943755A}"/>
              </c:ext>
            </c:extLst>
          </c:dPt>
          <c:dPt>
            <c:idx val="7"/>
            <c:bubble3D val="0"/>
            <c:extLst>
              <c:ext xmlns:c16="http://schemas.microsoft.com/office/drawing/2014/chart" uri="{C3380CC4-5D6E-409C-BE32-E72D297353CC}">
                <c16:uniqueId val="{0000000A-5DD9-461B-A4BA-B7072943755A}"/>
              </c:ext>
            </c:extLst>
          </c:dPt>
          <c:dPt>
            <c:idx val="8"/>
            <c:bubble3D val="0"/>
            <c:extLst>
              <c:ext xmlns:c16="http://schemas.microsoft.com/office/drawing/2014/chart" uri="{C3380CC4-5D6E-409C-BE32-E72D297353CC}">
                <c16:uniqueId val="{0000000B-5DD9-461B-A4BA-B7072943755A}"/>
              </c:ext>
            </c:extLst>
          </c:dPt>
          <c:dPt>
            <c:idx val="9"/>
            <c:bubble3D val="0"/>
            <c:extLst>
              <c:ext xmlns:c16="http://schemas.microsoft.com/office/drawing/2014/chart" uri="{C3380CC4-5D6E-409C-BE32-E72D297353CC}">
                <c16:uniqueId val="{0000000C-5DD9-461B-A4BA-B7072943755A}"/>
              </c:ext>
            </c:extLst>
          </c:dPt>
          <c:dPt>
            <c:idx val="10"/>
            <c:bubble3D val="0"/>
            <c:extLst>
              <c:ext xmlns:c16="http://schemas.microsoft.com/office/drawing/2014/chart" uri="{C3380CC4-5D6E-409C-BE32-E72D297353CC}">
                <c16:uniqueId val="{0000000D-5DD9-461B-A4BA-B7072943755A}"/>
              </c:ext>
            </c:extLst>
          </c:dPt>
          <c:cat>
            <c:strRef>
              <c:f>'Budgetmallar dubbla spalter'!$A$21:$A$39</c:f>
              <c:strCache>
                <c:ptCount val="19"/>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strCache>
            </c:strRef>
          </c:cat>
          <c:val>
            <c:numRef>
              <c:f>'Budgetmallar dubbla spalter'!$B$21:$B$39</c:f>
              <c:numCache>
                <c:formatCode>General</c:formatCode>
                <c:ptCount val="19"/>
                <c:pt idx="0">
                  <c:v>74.389816187606613</c:v>
                </c:pt>
                <c:pt idx="1">
                  <c:v>79.108358220020335</c:v>
                </c:pt>
                <c:pt idx="2">
                  <c:v>73.399576294727311</c:v>
                </c:pt>
                <c:pt idx="3">
                  <c:v>76.211951151550821</c:v>
                </c:pt>
                <c:pt idx="4">
                  <c:v>83.17762799712149</c:v>
                </c:pt>
                <c:pt idx="5">
                  <c:v>90.680640935478024</c:v>
                </c:pt>
                <c:pt idx="6">
                  <c:v>99.585572415411207</c:v>
                </c:pt>
                <c:pt idx="7">
                  <c:v>99.943986382238265</c:v>
                </c:pt>
                <c:pt idx="8">
                  <c:v>96.879895249582731</c:v>
                </c:pt>
                <c:pt idx="9">
                  <c:v>108.68266156015977</c:v>
                </c:pt>
                <c:pt idx="10">
                  <c:v>108.44690313704658</c:v>
                </c:pt>
                <c:pt idx="11">
                  <c:v>109.36331531752018</c:v>
                </c:pt>
                <c:pt idx="12">
                  <c:v>111.94818143545817</c:v>
                </c:pt>
                <c:pt idx="13">
                  <c:v>113.9003571599859</c:v>
                </c:pt>
                <c:pt idx="14">
                  <c:v>111.04045370059059</c:v>
                </c:pt>
                <c:pt idx="15">
                  <c:v>106.55680544028705</c:v>
                </c:pt>
                <c:pt idx="16">
                  <c:v>112.14870287221721</c:v>
                </c:pt>
                <c:pt idx="17">
                  <c:v>116.34757153187284</c:v>
                </c:pt>
                <c:pt idx="18">
                  <c:v>117.90050759386561</c:v>
                </c:pt>
              </c:numCache>
            </c:numRef>
          </c:val>
          <c:smooth val="0"/>
          <c:extLst>
            <c:ext xmlns:c16="http://schemas.microsoft.com/office/drawing/2014/chart" uri="{C3380CC4-5D6E-409C-BE32-E72D297353CC}">
              <c16:uniqueId val="{0000000E-5DD9-461B-A4BA-B7072943755A}"/>
            </c:ext>
          </c:extLst>
        </c:ser>
        <c:dLbls>
          <c:showLegendKey val="0"/>
          <c:showVal val="0"/>
          <c:showCatName val="0"/>
          <c:showSerName val="0"/>
          <c:showPercent val="0"/>
          <c:showBubbleSize val="0"/>
        </c:dLbls>
        <c:marker val="1"/>
        <c:smooth val="0"/>
        <c:axId val="465502208"/>
        <c:axId val="469350656"/>
      </c:lineChart>
      <c:catAx>
        <c:axId val="469269504"/>
        <c:scaling>
          <c:orientation val="minMax"/>
        </c:scaling>
        <c:delete val="0"/>
        <c:axPos val="b"/>
        <c:numFmt formatCode="yy" sourceLinked="0"/>
        <c:majorTickMark val="cross"/>
        <c:minorTickMark val="none"/>
        <c:tickLblPos val="low"/>
        <c:txPr>
          <a:bodyPr rot="0" vert="horz"/>
          <a:lstStyle/>
          <a:p>
            <a:pPr>
              <a:defRPr/>
            </a:pPr>
            <a:endParaRPr lang="sv-SE"/>
          </a:p>
        </c:txPr>
        <c:crossAx val="469349120"/>
        <c:crosses val="autoZero"/>
        <c:auto val="1"/>
        <c:lblAlgn val="ctr"/>
        <c:lblOffset val="100"/>
        <c:tickLblSkip val="1"/>
        <c:noMultiLvlLbl val="1"/>
      </c:catAx>
      <c:valAx>
        <c:axId val="469349120"/>
        <c:scaling>
          <c:orientation val="minMax"/>
          <c:max val="120"/>
          <c:min val="-20"/>
        </c:scaling>
        <c:delete val="0"/>
        <c:axPos val="l"/>
        <c:numFmt formatCode="General" sourceLinked="1"/>
        <c:majorTickMark val="in"/>
        <c:minorTickMark val="none"/>
        <c:tickLblPos val="nextTo"/>
        <c:spPr>
          <a:ln w="3175">
            <a:solidFill>
              <a:schemeClr val="tx1"/>
            </a:solidFill>
          </a:ln>
        </c:spPr>
        <c:txPr>
          <a:bodyPr rot="0" vert="horz"/>
          <a:lstStyle/>
          <a:p>
            <a:pPr>
              <a:defRPr>
                <a:solidFill>
                  <a:sysClr val="windowText" lastClr="000000"/>
                </a:solidFill>
              </a:defRPr>
            </a:pPr>
            <a:endParaRPr lang="sv-SE"/>
          </a:p>
        </c:txPr>
        <c:crossAx val="469269504"/>
        <c:crossesAt val="1"/>
        <c:crossBetween val="between"/>
        <c:majorUnit val="20"/>
      </c:valAx>
      <c:valAx>
        <c:axId val="469350656"/>
        <c:scaling>
          <c:orientation val="minMax"/>
          <c:max val="120"/>
          <c:min val="-20"/>
        </c:scaling>
        <c:delete val="1"/>
        <c:axPos val="r"/>
        <c:numFmt formatCode="General" sourceLinked="1"/>
        <c:majorTickMark val="in"/>
        <c:minorTickMark val="none"/>
        <c:tickLblPos val="nextTo"/>
        <c:crossAx val="465502208"/>
        <c:crosses val="max"/>
        <c:crossBetween val="between"/>
        <c:majorUnit val="20"/>
      </c:valAx>
      <c:catAx>
        <c:axId val="465502208"/>
        <c:scaling>
          <c:orientation val="minMax"/>
        </c:scaling>
        <c:delete val="1"/>
        <c:axPos val="b"/>
        <c:numFmt formatCode="General" sourceLinked="1"/>
        <c:majorTickMark val="out"/>
        <c:minorTickMark val="none"/>
        <c:tickLblPos val="nextTo"/>
        <c:crossAx val="469350656"/>
        <c:crosses val="autoZero"/>
        <c:auto val="1"/>
        <c:lblAlgn val="ctr"/>
        <c:lblOffset val="100"/>
        <c:noMultiLvlLbl val="0"/>
      </c:catAx>
      <c:spPr>
        <a:noFill/>
        <a:ln w="3175">
          <a:solidFill>
            <a:schemeClr val="tx1"/>
          </a:solidFill>
        </a:ln>
      </c:spPr>
    </c:plotArea>
    <c:legend>
      <c:legendPos val="b"/>
      <c:layout>
        <c:manualLayout>
          <c:xMode val="edge"/>
          <c:yMode val="edge"/>
          <c:x val="8.2206608569353662E-2"/>
          <c:y val="0.78680929113197362"/>
          <c:w val="0.82813253449527957"/>
          <c:h val="0.1280792997216596"/>
        </c:manualLayout>
      </c:layout>
      <c:overlay val="0"/>
      <c:spPr>
        <a:ln w="3175">
          <a:noFill/>
        </a:ln>
      </c:spPr>
    </c:legend>
    <c:plotVisOnly val="1"/>
    <c:dispBlanksAs val="gap"/>
    <c:showDLblsOverMax val="0"/>
  </c:chart>
  <c:spPr>
    <a:ln>
      <a:noFill/>
    </a:ln>
  </c:spPr>
  <c:txPr>
    <a:bodyPr/>
    <a:lstStyle/>
    <a:p>
      <a:pPr>
        <a:defRPr sz="700">
          <a:latin typeface="TradeGothic CondEighteen" panose="00000400000000000000" pitchFamily="2" charset="0"/>
        </a:defRPr>
      </a:pPr>
      <a:endParaRPr lang="sv-SE"/>
    </a:p>
  </c:txPr>
  <c:externalData r:id="rId1">
    <c:autoUpdate val="0"/>
  </c:externalData>
</c:chartSpace>
</file>

<file path=word/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8073278800272659E-2"/>
          <c:y val="4.4843434343434345E-2"/>
          <c:w val="0.8832143830947512"/>
          <c:h val="0.87294582185491276"/>
        </c:manualLayout>
      </c:layout>
      <c:barChart>
        <c:barDir val="col"/>
        <c:grouping val="clustered"/>
        <c:varyColors val="0"/>
        <c:ser>
          <c:idx val="1"/>
          <c:order val="1"/>
          <c:tx>
            <c:strRef>
              <c:f>'Budgetmallar dubbla spalter'!$B$19</c:f>
              <c:strCache>
                <c:ptCount val="1"/>
                <c:pt idx="0">
                  <c:v>Staten</c:v>
                </c:pt>
              </c:strCache>
            </c:strRef>
          </c:tx>
          <c:spPr>
            <a:solidFill>
              <a:sysClr val="window" lastClr="FFFFFF">
                <a:lumMod val="65000"/>
              </a:sysClr>
            </a:solidFill>
          </c:spPr>
          <c:invertIfNegative val="0"/>
          <c:cat>
            <c:strRef>
              <c:f>'Budgetmallar dubbla spalter'!$A$20:$A$47</c:f>
              <c:strCache>
                <c:ptCount val="28"/>
                <c:pt idx="0">
                  <c:v>95</c:v>
                </c:pt>
                <c:pt idx="1">
                  <c:v>96</c:v>
                </c:pt>
                <c:pt idx="2">
                  <c:v>97</c:v>
                </c:pt>
                <c:pt idx="3">
                  <c:v>98</c:v>
                </c:pt>
                <c:pt idx="4">
                  <c:v>99</c:v>
                </c:pt>
                <c:pt idx="5">
                  <c:v>00</c:v>
                </c:pt>
                <c:pt idx="6">
                  <c:v>01</c:v>
                </c:pt>
                <c:pt idx="7">
                  <c:v>02</c:v>
                </c:pt>
                <c:pt idx="8">
                  <c:v>03</c:v>
                </c:pt>
                <c:pt idx="9">
                  <c:v>04</c:v>
                </c:pt>
                <c:pt idx="10">
                  <c:v>05</c:v>
                </c:pt>
                <c:pt idx="11">
                  <c:v>06</c:v>
                </c:pt>
                <c:pt idx="12">
                  <c:v>07</c:v>
                </c:pt>
                <c:pt idx="13">
                  <c:v>08</c:v>
                </c:pt>
                <c:pt idx="14">
                  <c:v>09</c:v>
                </c:pt>
                <c:pt idx="15">
                  <c:v>10</c:v>
                </c:pt>
                <c:pt idx="16">
                  <c:v>11</c:v>
                </c:pt>
                <c:pt idx="17">
                  <c:v>12</c:v>
                </c:pt>
                <c:pt idx="18">
                  <c:v>13</c:v>
                </c:pt>
                <c:pt idx="19">
                  <c:v>14</c:v>
                </c:pt>
                <c:pt idx="20">
                  <c:v>15</c:v>
                </c:pt>
                <c:pt idx="21">
                  <c:v>16</c:v>
                </c:pt>
                <c:pt idx="22">
                  <c:v>17</c:v>
                </c:pt>
                <c:pt idx="23">
                  <c:v>18</c:v>
                </c:pt>
                <c:pt idx="24">
                  <c:v>19</c:v>
                </c:pt>
                <c:pt idx="25">
                  <c:v>20</c:v>
                </c:pt>
                <c:pt idx="26">
                  <c:v>21</c:v>
                </c:pt>
                <c:pt idx="27">
                  <c:v>22</c:v>
                </c:pt>
              </c:strCache>
            </c:strRef>
          </c:cat>
          <c:val>
            <c:numRef>
              <c:f>'Budgetmallar dubbla spalter'!$B$20:$B$47</c:f>
              <c:numCache>
                <c:formatCode>0.0</c:formatCode>
                <c:ptCount val="28"/>
                <c:pt idx="0">
                  <c:v>-55.889638886322821</c:v>
                </c:pt>
                <c:pt idx="1">
                  <c:v>-59.780230587078321</c:v>
                </c:pt>
                <c:pt idx="2">
                  <c:v>-62.352415066700139</c:v>
                </c:pt>
                <c:pt idx="3">
                  <c:v>-61.290302809427644</c:v>
                </c:pt>
                <c:pt idx="4">
                  <c:v>-49.117145265061986</c:v>
                </c:pt>
                <c:pt idx="5">
                  <c:v>-39.680595865290947</c:v>
                </c:pt>
                <c:pt idx="6">
                  <c:v>-26.302300319591797</c:v>
                </c:pt>
                <c:pt idx="7">
                  <c:v>-29.381353782247498</c:v>
                </c:pt>
                <c:pt idx="8">
                  <c:v>-28.50011358282762</c:v>
                </c:pt>
                <c:pt idx="9">
                  <c:v>-27.394893111850401</c:v>
                </c:pt>
                <c:pt idx="10">
                  <c:v>-25.491302213260596</c:v>
                </c:pt>
                <c:pt idx="11">
                  <c:v>-18.045341774648602</c:v>
                </c:pt>
                <c:pt idx="12">
                  <c:v>-13.434452706966379</c:v>
                </c:pt>
                <c:pt idx="13">
                  <c:v>-11.885079994256536</c:v>
                </c:pt>
                <c:pt idx="14">
                  <c:v>-9.3286196969692341</c:v>
                </c:pt>
                <c:pt idx="15">
                  <c:v>-8.5939309114189602</c:v>
                </c:pt>
                <c:pt idx="16">
                  <c:v>-5.1405023104071681</c:v>
                </c:pt>
                <c:pt idx="17">
                  <c:v>-5.5666625371285683</c:v>
                </c:pt>
                <c:pt idx="18">
                  <c:v>-8.0968187350140006</c:v>
                </c:pt>
                <c:pt idx="19">
                  <c:v>-10.81139580174705</c:v>
                </c:pt>
                <c:pt idx="20">
                  <c:v>-10.285221405564574</c:v>
                </c:pt>
                <c:pt idx="21">
                  <c:v>-6.7802121401519599</c:v>
                </c:pt>
                <c:pt idx="22">
                  <c:v>-4.0544610384349058</c:v>
                </c:pt>
                <c:pt idx="23">
                  <c:v>-1.2057154989933918</c:v>
                </c:pt>
                <c:pt idx="24">
                  <c:v>0.13717691735871024</c:v>
                </c:pt>
                <c:pt idx="25">
                  <c:v>1.4337608688432202</c:v>
                </c:pt>
                <c:pt idx="26">
                  <c:v>2.5542879525226545</c:v>
                </c:pt>
                <c:pt idx="27" formatCode="General">
                  <c:v>4.41231666315164</c:v>
                </c:pt>
              </c:numCache>
            </c:numRef>
          </c:val>
          <c:extLst>
            <c:ext xmlns:c16="http://schemas.microsoft.com/office/drawing/2014/chart" uri="{C3380CC4-5D6E-409C-BE32-E72D297353CC}">
              <c16:uniqueId val="{00000000-93C4-4DC5-8F84-04E279BE1957}"/>
            </c:ext>
          </c:extLst>
        </c:ser>
        <c:ser>
          <c:idx val="3"/>
          <c:order val="2"/>
          <c:tx>
            <c:strRef>
              <c:f>'Budgetmallar dubbla spalter'!$D$19</c:f>
              <c:strCache>
                <c:ptCount val="1"/>
                <c:pt idx="0">
                  <c:v>Kommunsektorn</c:v>
                </c:pt>
              </c:strCache>
            </c:strRef>
          </c:tx>
          <c:spPr>
            <a:solidFill>
              <a:srgbClr val="000000"/>
            </a:solidFill>
          </c:spPr>
          <c:invertIfNegative val="0"/>
          <c:cat>
            <c:strRef>
              <c:f>'Budgetmallar dubbla spalter'!$A$20:$A$47</c:f>
              <c:strCache>
                <c:ptCount val="28"/>
                <c:pt idx="0">
                  <c:v>95</c:v>
                </c:pt>
                <c:pt idx="1">
                  <c:v>96</c:v>
                </c:pt>
                <c:pt idx="2">
                  <c:v>97</c:v>
                </c:pt>
                <c:pt idx="3">
                  <c:v>98</c:v>
                </c:pt>
                <c:pt idx="4">
                  <c:v>99</c:v>
                </c:pt>
                <c:pt idx="5">
                  <c:v>00</c:v>
                </c:pt>
                <c:pt idx="6">
                  <c:v>01</c:v>
                </c:pt>
                <c:pt idx="7">
                  <c:v>02</c:v>
                </c:pt>
                <c:pt idx="8">
                  <c:v>03</c:v>
                </c:pt>
                <c:pt idx="9">
                  <c:v>04</c:v>
                </c:pt>
                <c:pt idx="10">
                  <c:v>05</c:v>
                </c:pt>
                <c:pt idx="11">
                  <c:v>06</c:v>
                </c:pt>
                <c:pt idx="12">
                  <c:v>07</c:v>
                </c:pt>
                <c:pt idx="13">
                  <c:v>08</c:v>
                </c:pt>
                <c:pt idx="14">
                  <c:v>09</c:v>
                </c:pt>
                <c:pt idx="15">
                  <c:v>10</c:v>
                </c:pt>
                <c:pt idx="16">
                  <c:v>11</c:v>
                </c:pt>
                <c:pt idx="17">
                  <c:v>12</c:v>
                </c:pt>
                <c:pt idx="18">
                  <c:v>13</c:v>
                </c:pt>
                <c:pt idx="19">
                  <c:v>14</c:v>
                </c:pt>
                <c:pt idx="20">
                  <c:v>15</c:v>
                </c:pt>
                <c:pt idx="21">
                  <c:v>16</c:v>
                </c:pt>
                <c:pt idx="22">
                  <c:v>17</c:v>
                </c:pt>
                <c:pt idx="23">
                  <c:v>18</c:v>
                </c:pt>
                <c:pt idx="24">
                  <c:v>19</c:v>
                </c:pt>
                <c:pt idx="25">
                  <c:v>20</c:v>
                </c:pt>
                <c:pt idx="26">
                  <c:v>21</c:v>
                </c:pt>
                <c:pt idx="27">
                  <c:v>22</c:v>
                </c:pt>
              </c:strCache>
            </c:strRef>
          </c:cat>
          <c:val>
            <c:numRef>
              <c:f>'Budgetmallar dubbla spalter'!$D$20:$D$47</c:f>
              <c:numCache>
                <c:formatCode>0.0</c:formatCode>
                <c:ptCount val="28"/>
                <c:pt idx="0">
                  <c:v>-0.97076708916404264</c:v>
                </c:pt>
                <c:pt idx="1">
                  <c:v>-0.6573413905099581</c:v>
                </c:pt>
                <c:pt idx="2">
                  <c:v>-0.22478520607291558</c:v>
                </c:pt>
                <c:pt idx="3">
                  <c:v>-1.2338304329438849</c:v>
                </c:pt>
                <c:pt idx="4">
                  <c:v>-0.25336773533930346</c:v>
                </c:pt>
                <c:pt idx="5">
                  <c:v>0.39519622625361472</c:v>
                </c:pt>
                <c:pt idx="6">
                  <c:v>-0.70522128871404133</c:v>
                </c:pt>
                <c:pt idx="7">
                  <c:v>-0.55921636669426378</c:v>
                </c:pt>
                <c:pt idx="8">
                  <c:v>-0.42366954223322667</c:v>
                </c:pt>
                <c:pt idx="9">
                  <c:v>-0.82246030929321801</c:v>
                </c:pt>
                <c:pt idx="10">
                  <c:v>-0.17215890565891123</c:v>
                </c:pt>
                <c:pt idx="11">
                  <c:v>0.35338661365706425</c:v>
                </c:pt>
                <c:pt idx="12">
                  <c:v>0.92281602177290789</c:v>
                </c:pt>
                <c:pt idx="13">
                  <c:v>0.65527978604119963</c:v>
                </c:pt>
                <c:pt idx="14">
                  <c:v>0.60616480696134134</c:v>
                </c:pt>
                <c:pt idx="15">
                  <c:v>1.213908526646053</c:v>
                </c:pt>
                <c:pt idx="16">
                  <c:v>0.25765881471482438</c:v>
                </c:pt>
                <c:pt idx="17">
                  <c:v>0.37732411895129925</c:v>
                </c:pt>
                <c:pt idx="18">
                  <c:v>0.37695362855626441</c:v>
                </c:pt>
                <c:pt idx="19">
                  <c:v>-1.8878816521502646E-2</c:v>
                </c:pt>
                <c:pt idx="20">
                  <c:v>-0.47703903066087883</c:v>
                </c:pt>
                <c:pt idx="21">
                  <c:v>-1.365865716018047</c:v>
                </c:pt>
                <c:pt idx="22">
                  <c:v>-1.3338333151700437</c:v>
                </c:pt>
                <c:pt idx="23">
                  <c:v>-2.0637794103493357</c:v>
                </c:pt>
                <c:pt idx="24">
                  <c:v>-2.8549247105140658</c:v>
                </c:pt>
                <c:pt idx="25">
                  <c:v>-3.6647271087267903</c:v>
                </c:pt>
                <c:pt idx="26">
                  <c:v>-4.4170560703809132</c:v>
                </c:pt>
                <c:pt idx="27" formatCode="General">
                  <c:v>-5.0847022712575329</c:v>
                </c:pt>
              </c:numCache>
            </c:numRef>
          </c:val>
          <c:extLst>
            <c:ext xmlns:c16="http://schemas.microsoft.com/office/drawing/2014/chart" uri="{C3380CC4-5D6E-409C-BE32-E72D297353CC}">
              <c16:uniqueId val="{00000001-93C4-4DC5-8F84-04E279BE1957}"/>
            </c:ext>
          </c:extLst>
        </c:ser>
        <c:ser>
          <c:idx val="2"/>
          <c:order val="3"/>
          <c:tx>
            <c:strRef>
              <c:f>'Budgetmallar dubbla spalter'!$C$19</c:f>
              <c:strCache>
                <c:ptCount val="1"/>
                <c:pt idx="0">
                  <c:v>Pensionssystemet</c:v>
                </c:pt>
              </c:strCache>
            </c:strRef>
          </c:tx>
          <c:spPr>
            <a:solidFill>
              <a:srgbClr val="000000">
                <a:lumMod val="50000"/>
                <a:lumOff val="50000"/>
              </a:srgbClr>
            </a:solidFill>
          </c:spPr>
          <c:invertIfNegative val="0"/>
          <c:cat>
            <c:strRef>
              <c:f>'Budgetmallar dubbla spalter'!$A$20:$A$47</c:f>
              <c:strCache>
                <c:ptCount val="28"/>
                <c:pt idx="0">
                  <c:v>95</c:v>
                </c:pt>
                <c:pt idx="1">
                  <c:v>96</c:v>
                </c:pt>
                <c:pt idx="2">
                  <c:v>97</c:v>
                </c:pt>
                <c:pt idx="3">
                  <c:v>98</c:v>
                </c:pt>
                <c:pt idx="4">
                  <c:v>99</c:v>
                </c:pt>
                <c:pt idx="5">
                  <c:v>00</c:v>
                </c:pt>
                <c:pt idx="6">
                  <c:v>01</c:v>
                </c:pt>
                <c:pt idx="7">
                  <c:v>02</c:v>
                </c:pt>
                <c:pt idx="8">
                  <c:v>03</c:v>
                </c:pt>
                <c:pt idx="9">
                  <c:v>04</c:v>
                </c:pt>
                <c:pt idx="10">
                  <c:v>05</c:v>
                </c:pt>
                <c:pt idx="11">
                  <c:v>06</c:v>
                </c:pt>
                <c:pt idx="12">
                  <c:v>07</c:v>
                </c:pt>
                <c:pt idx="13">
                  <c:v>08</c:v>
                </c:pt>
                <c:pt idx="14">
                  <c:v>09</c:v>
                </c:pt>
                <c:pt idx="15">
                  <c:v>10</c:v>
                </c:pt>
                <c:pt idx="16">
                  <c:v>11</c:v>
                </c:pt>
                <c:pt idx="17">
                  <c:v>12</c:v>
                </c:pt>
                <c:pt idx="18">
                  <c:v>13</c:v>
                </c:pt>
                <c:pt idx="19">
                  <c:v>14</c:v>
                </c:pt>
                <c:pt idx="20">
                  <c:v>15</c:v>
                </c:pt>
                <c:pt idx="21">
                  <c:v>16</c:v>
                </c:pt>
                <c:pt idx="22">
                  <c:v>17</c:v>
                </c:pt>
                <c:pt idx="23">
                  <c:v>18</c:v>
                </c:pt>
                <c:pt idx="24">
                  <c:v>19</c:v>
                </c:pt>
                <c:pt idx="25">
                  <c:v>20</c:v>
                </c:pt>
                <c:pt idx="26">
                  <c:v>21</c:v>
                </c:pt>
                <c:pt idx="27">
                  <c:v>22</c:v>
                </c:pt>
              </c:strCache>
            </c:strRef>
          </c:cat>
          <c:val>
            <c:numRef>
              <c:f>'Budgetmallar dubbla spalter'!$C$20:$C$47</c:f>
              <c:numCache>
                <c:formatCode>0.0</c:formatCode>
                <c:ptCount val="28"/>
                <c:pt idx="0">
                  <c:v>31.533233310079524</c:v>
                </c:pt>
                <c:pt idx="1">
                  <c:v>34.882933709449929</c:v>
                </c:pt>
                <c:pt idx="2">
                  <c:v>34.445819534968493</c:v>
                </c:pt>
                <c:pt idx="3">
                  <c:v>34.832537103313143</c:v>
                </c:pt>
                <c:pt idx="4">
                  <c:v>33.466615784586487</c:v>
                </c:pt>
                <c:pt idx="5">
                  <c:v>31.016652780259989</c:v>
                </c:pt>
                <c:pt idx="6">
                  <c:v>23.062142312632655</c:v>
                </c:pt>
                <c:pt idx="7">
                  <c:v>19.473775611810446</c:v>
                </c:pt>
                <c:pt idx="8">
                  <c:v>21.684584404350389</c:v>
                </c:pt>
                <c:pt idx="9">
                  <c:v>23.168897056440972</c:v>
                </c:pt>
                <c:pt idx="10">
                  <c:v>26.489693312531799</c:v>
                </c:pt>
                <c:pt idx="11">
                  <c:v>27.859112024684535</c:v>
                </c:pt>
                <c:pt idx="12">
                  <c:v>27.551671729300026</c:v>
                </c:pt>
                <c:pt idx="13">
                  <c:v>21.015065980556543</c:v>
                </c:pt>
                <c:pt idx="14">
                  <c:v>25.272895669483287</c:v>
                </c:pt>
                <c:pt idx="15">
                  <c:v>25.513845186365717</c:v>
                </c:pt>
                <c:pt idx="16">
                  <c:v>24.10299469304239</c:v>
                </c:pt>
                <c:pt idx="17">
                  <c:v>26.289778091996169</c:v>
                </c:pt>
                <c:pt idx="18">
                  <c:v>28.384534037248621</c:v>
                </c:pt>
                <c:pt idx="19">
                  <c:v>30.459828593540848</c:v>
                </c:pt>
                <c:pt idx="20">
                  <c:v>29.664982602819968</c:v>
                </c:pt>
                <c:pt idx="21">
                  <c:v>30.725593929262747</c:v>
                </c:pt>
                <c:pt idx="22">
                  <c:v>31.343597811931563</c:v>
                </c:pt>
                <c:pt idx="23">
                  <c:v>29.371068381430494</c:v>
                </c:pt>
                <c:pt idx="24">
                  <c:v>29.83215571599731</c:v>
                </c:pt>
                <c:pt idx="25">
                  <c:v>29.876942181690353</c:v>
                </c:pt>
                <c:pt idx="26">
                  <c:v>29.695171259106811</c:v>
                </c:pt>
                <c:pt idx="27" formatCode="General">
                  <c:v>29.530502343188868</c:v>
                </c:pt>
              </c:numCache>
            </c:numRef>
          </c:val>
          <c:extLst>
            <c:ext xmlns:c16="http://schemas.microsoft.com/office/drawing/2014/chart" uri="{C3380CC4-5D6E-409C-BE32-E72D297353CC}">
              <c16:uniqueId val="{00000002-93C4-4DC5-8F84-04E279BE1957}"/>
            </c:ext>
          </c:extLst>
        </c:ser>
        <c:dLbls>
          <c:showLegendKey val="0"/>
          <c:showVal val="0"/>
          <c:showCatName val="0"/>
          <c:showSerName val="0"/>
          <c:showPercent val="0"/>
          <c:showBubbleSize val="0"/>
        </c:dLbls>
        <c:gapWidth val="0"/>
        <c:axId val="286222592"/>
        <c:axId val="286224384"/>
      </c:barChart>
      <c:lineChart>
        <c:grouping val="standard"/>
        <c:varyColors val="0"/>
        <c:ser>
          <c:idx val="0"/>
          <c:order val="0"/>
          <c:tx>
            <c:strRef>
              <c:f>'Budgetmallar dubbla spalter'!$F$19</c:f>
              <c:strCache>
                <c:ptCount val="1"/>
                <c:pt idx="0">
                  <c:v>Total nettoställning</c:v>
                </c:pt>
              </c:strCache>
            </c:strRef>
          </c:tx>
          <c:spPr>
            <a:ln w="25400">
              <a:solidFill>
                <a:srgbClr val="000000"/>
              </a:solidFill>
              <a:prstDash val="solid"/>
            </a:ln>
          </c:spPr>
          <c:marker>
            <c:symbol val="none"/>
          </c:marker>
          <c:dPt>
            <c:idx val="0"/>
            <c:bubble3D val="0"/>
            <c:extLst>
              <c:ext xmlns:c16="http://schemas.microsoft.com/office/drawing/2014/chart" uri="{C3380CC4-5D6E-409C-BE32-E72D297353CC}">
                <c16:uniqueId val="{00000003-93C4-4DC5-8F84-04E279BE1957}"/>
              </c:ext>
            </c:extLst>
          </c:dPt>
          <c:dPt>
            <c:idx val="1"/>
            <c:bubble3D val="0"/>
            <c:extLst>
              <c:ext xmlns:c16="http://schemas.microsoft.com/office/drawing/2014/chart" uri="{C3380CC4-5D6E-409C-BE32-E72D297353CC}">
                <c16:uniqueId val="{00000004-93C4-4DC5-8F84-04E279BE1957}"/>
              </c:ext>
            </c:extLst>
          </c:dPt>
          <c:dPt>
            <c:idx val="2"/>
            <c:bubble3D val="0"/>
            <c:extLst>
              <c:ext xmlns:c16="http://schemas.microsoft.com/office/drawing/2014/chart" uri="{C3380CC4-5D6E-409C-BE32-E72D297353CC}">
                <c16:uniqueId val="{00000005-93C4-4DC5-8F84-04E279BE1957}"/>
              </c:ext>
            </c:extLst>
          </c:dPt>
          <c:dPt>
            <c:idx val="3"/>
            <c:bubble3D val="0"/>
            <c:extLst>
              <c:ext xmlns:c16="http://schemas.microsoft.com/office/drawing/2014/chart" uri="{C3380CC4-5D6E-409C-BE32-E72D297353CC}">
                <c16:uniqueId val="{00000006-93C4-4DC5-8F84-04E279BE1957}"/>
              </c:ext>
            </c:extLst>
          </c:dPt>
          <c:dPt>
            <c:idx val="4"/>
            <c:bubble3D val="0"/>
            <c:extLst>
              <c:ext xmlns:c16="http://schemas.microsoft.com/office/drawing/2014/chart" uri="{C3380CC4-5D6E-409C-BE32-E72D297353CC}">
                <c16:uniqueId val="{00000007-93C4-4DC5-8F84-04E279BE1957}"/>
              </c:ext>
            </c:extLst>
          </c:dPt>
          <c:dPt>
            <c:idx val="5"/>
            <c:bubble3D val="0"/>
            <c:extLst>
              <c:ext xmlns:c16="http://schemas.microsoft.com/office/drawing/2014/chart" uri="{C3380CC4-5D6E-409C-BE32-E72D297353CC}">
                <c16:uniqueId val="{00000008-93C4-4DC5-8F84-04E279BE1957}"/>
              </c:ext>
            </c:extLst>
          </c:dPt>
          <c:dPt>
            <c:idx val="6"/>
            <c:bubble3D val="0"/>
            <c:extLst>
              <c:ext xmlns:c16="http://schemas.microsoft.com/office/drawing/2014/chart" uri="{C3380CC4-5D6E-409C-BE32-E72D297353CC}">
                <c16:uniqueId val="{00000009-93C4-4DC5-8F84-04E279BE1957}"/>
              </c:ext>
            </c:extLst>
          </c:dPt>
          <c:dPt>
            <c:idx val="7"/>
            <c:bubble3D val="0"/>
            <c:extLst>
              <c:ext xmlns:c16="http://schemas.microsoft.com/office/drawing/2014/chart" uri="{C3380CC4-5D6E-409C-BE32-E72D297353CC}">
                <c16:uniqueId val="{0000000A-93C4-4DC5-8F84-04E279BE1957}"/>
              </c:ext>
            </c:extLst>
          </c:dPt>
          <c:dPt>
            <c:idx val="8"/>
            <c:bubble3D val="0"/>
            <c:extLst>
              <c:ext xmlns:c16="http://schemas.microsoft.com/office/drawing/2014/chart" uri="{C3380CC4-5D6E-409C-BE32-E72D297353CC}">
                <c16:uniqueId val="{0000000B-93C4-4DC5-8F84-04E279BE1957}"/>
              </c:ext>
            </c:extLst>
          </c:dPt>
          <c:dPt>
            <c:idx val="9"/>
            <c:bubble3D val="0"/>
            <c:extLst>
              <c:ext xmlns:c16="http://schemas.microsoft.com/office/drawing/2014/chart" uri="{C3380CC4-5D6E-409C-BE32-E72D297353CC}">
                <c16:uniqueId val="{0000000C-93C4-4DC5-8F84-04E279BE1957}"/>
              </c:ext>
            </c:extLst>
          </c:dPt>
          <c:dPt>
            <c:idx val="10"/>
            <c:bubble3D val="0"/>
            <c:extLst>
              <c:ext xmlns:c16="http://schemas.microsoft.com/office/drawing/2014/chart" uri="{C3380CC4-5D6E-409C-BE32-E72D297353CC}">
                <c16:uniqueId val="{0000000D-93C4-4DC5-8F84-04E279BE1957}"/>
              </c:ext>
            </c:extLst>
          </c:dPt>
          <c:cat>
            <c:strRef>
              <c:f>'Budgetmallar dubbla spalter'!$A$20:$A$47</c:f>
              <c:strCache>
                <c:ptCount val="28"/>
                <c:pt idx="0">
                  <c:v>95</c:v>
                </c:pt>
                <c:pt idx="1">
                  <c:v>96</c:v>
                </c:pt>
                <c:pt idx="2">
                  <c:v>97</c:v>
                </c:pt>
                <c:pt idx="3">
                  <c:v>98</c:v>
                </c:pt>
                <c:pt idx="4">
                  <c:v>99</c:v>
                </c:pt>
                <c:pt idx="5">
                  <c:v>00</c:v>
                </c:pt>
                <c:pt idx="6">
                  <c:v>01</c:v>
                </c:pt>
                <c:pt idx="7">
                  <c:v>02</c:v>
                </c:pt>
                <c:pt idx="8">
                  <c:v>03</c:v>
                </c:pt>
                <c:pt idx="9">
                  <c:v>04</c:v>
                </c:pt>
                <c:pt idx="10">
                  <c:v>05</c:v>
                </c:pt>
                <c:pt idx="11">
                  <c:v>06</c:v>
                </c:pt>
                <c:pt idx="12">
                  <c:v>07</c:v>
                </c:pt>
                <c:pt idx="13">
                  <c:v>08</c:v>
                </c:pt>
                <c:pt idx="14">
                  <c:v>09</c:v>
                </c:pt>
                <c:pt idx="15">
                  <c:v>10</c:v>
                </c:pt>
                <c:pt idx="16">
                  <c:v>11</c:v>
                </c:pt>
                <c:pt idx="17">
                  <c:v>12</c:v>
                </c:pt>
                <c:pt idx="18">
                  <c:v>13</c:v>
                </c:pt>
                <c:pt idx="19">
                  <c:v>14</c:v>
                </c:pt>
                <c:pt idx="20">
                  <c:v>15</c:v>
                </c:pt>
                <c:pt idx="21">
                  <c:v>16</c:v>
                </c:pt>
                <c:pt idx="22">
                  <c:v>17</c:v>
                </c:pt>
                <c:pt idx="23">
                  <c:v>18</c:v>
                </c:pt>
                <c:pt idx="24">
                  <c:v>19</c:v>
                </c:pt>
                <c:pt idx="25">
                  <c:v>20</c:v>
                </c:pt>
                <c:pt idx="26">
                  <c:v>21</c:v>
                </c:pt>
                <c:pt idx="27">
                  <c:v>22</c:v>
                </c:pt>
              </c:strCache>
            </c:strRef>
          </c:cat>
          <c:val>
            <c:numRef>
              <c:f>'Budgetmallar dubbla spalter'!$F$20:$F$47</c:f>
              <c:numCache>
                <c:formatCode>0.0</c:formatCode>
                <c:ptCount val="28"/>
                <c:pt idx="0">
                  <c:v>-25.32717266540735</c:v>
                </c:pt>
                <c:pt idx="1">
                  <c:v>-25.554638268138362</c:v>
                </c:pt>
                <c:pt idx="2">
                  <c:v>-28.131380737804573</c:v>
                </c:pt>
                <c:pt idx="3">
                  <c:v>-27.691596139058383</c:v>
                </c:pt>
                <c:pt idx="4">
                  <c:v>-15.903897215814794</c:v>
                </c:pt>
                <c:pt idx="5">
                  <c:v>-8.2687468587773516</c:v>
                </c:pt>
                <c:pt idx="6">
                  <c:v>-3.9453792956731926</c:v>
                </c:pt>
                <c:pt idx="7">
                  <c:v>-10.466794537131324</c:v>
                </c:pt>
                <c:pt idx="8">
                  <c:v>-7.2391987207104531</c:v>
                </c:pt>
                <c:pt idx="9">
                  <c:v>-5.048456364702643</c:v>
                </c:pt>
                <c:pt idx="10">
                  <c:v>0.82623219361228883</c:v>
                </c:pt>
                <c:pt idx="11">
                  <c:v>10.167156863692984</c:v>
                </c:pt>
                <c:pt idx="12">
                  <c:v>15.040035044106546</c:v>
                </c:pt>
                <c:pt idx="13">
                  <c:v>9.7852657723412015</c:v>
                </c:pt>
                <c:pt idx="14">
                  <c:v>16.550440779475391</c:v>
                </c:pt>
                <c:pt idx="15">
                  <c:v>18.13382280159281</c:v>
                </c:pt>
                <c:pt idx="16">
                  <c:v>19.220151197350042</c:v>
                </c:pt>
                <c:pt idx="17">
                  <c:v>21.100439673818887</c:v>
                </c:pt>
                <c:pt idx="18">
                  <c:v>20.664668930790889</c:v>
                </c:pt>
                <c:pt idx="19">
                  <c:v>19.629553975272309</c:v>
                </c:pt>
                <c:pt idx="20">
                  <c:v>18.902722166594515</c:v>
                </c:pt>
                <c:pt idx="21">
                  <c:v>22.579516073092734</c:v>
                </c:pt>
                <c:pt idx="22">
                  <c:v>25.955303458326597</c:v>
                </c:pt>
                <c:pt idx="23">
                  <c:v>26.101573472087779</c:v>
                </c:pt>
                <c:pt idx="24">
                  <c:v>27.114407922841959</c:v>
                </c:pt>
                <c:pt idx="25">
                  <c:v>27.645975941806782</c:v>
                </c:pt>
                <c:pt idx="26">
                  <c:v>27.832403141248552</c:v>
                </c:pt>
                <c:pt idx="27" formatCode="General">
                  <c:v>28.858116735082991</c:v>
                </c:pt>
              </c:numCache>
            </c:numRef>
          </c:val>
          <c:smooth val="0"/>
          <c:extLst>
            <c:ext xmlns:c16="http://schemas.microsoft.com/office/drawing/2014/chart" uri="{C3380CC4-5D6E-409C-BE32-E72D297353CC}">
              <c16:uniqueId val="{0000000E-93C4-4DC5-8F84-04E279BE1957}"/>
            </c:ext>
          </c:extLst>
        </c:ser>
        <c:dLbls>
          <c:showLegendKey val="0"/>
          <c:showVal val="0"/>
          <c:showCatName val="0"/>
          <c:showSerName val="0"/>
          <c:showPercent val="0"/>
          <c:showBubbleSize val="0"/>
        </c:dLbls>
        <c:marker val="1"/>
        <c:smooth val="0"/>
        <c:axId val="286227456"/>
        <c:axId val="286225920"/>
      </c:lineChart>
      <c:catAx>
        <c:axId val="286222592"/>
        <c:scaling>
          <c:orientation val="minMax"/>
        </c:scaling>
        <c:delete val="0"/>
        <c:axPos val="b"/>
        <c:numFmt formatCode="yy"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286224384"/>
        <c:crosses val="autoZero"/>
        <c:auto val="1"/>
        <c:lblAlgn val="ctr"/>
        <c:lblOffset val="100"/>
        <c:tickLblSkip val="2"/>
        <c:tickMarkSkip val="1"/>
        <c:noMultiLvlLbl val="1"/>
      </c:catAx>
      <c:valAx>
        <c:axId val="286224384"/>
        <c:scaling>
          <c:orientation val="minMax"/>
          <c:max val="60"/>
          <c:min val="-80"/>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86222592"/>
        <c:crossesAt val="1"/>
        <c:crossBetween val="between"/>
        <c:majorUnit val="20"/>
      </c:valAx>
      <c:valAx>
        <c:axId val="286225920"/>
        <c:scaling>
          <c:orientation val="minMax"/>
          <c:max val="60"/>
          <c:min val="-80"/>
        </c:scaling>
        <c:delete val="1"/>
        <c:axPos val="r"/>
        <c:numFmt formatCode="0" sourceLinked="0"/>
        <c:majorTickMark val="in"/>
        <c:minorTickMark val="none"/>
        <c:tickLblPos val="nextTo"/>
        <c:crossAx val="286227456"/>
        <c:crosses val="max"/>
        <c:crossBetween val="between"/>
        <c:majorUnit val="20"/>
      </c:valAx>
      <c:catAx>
        <c:axId val="286227456"/>
        <c:scaling>
          <c:orientation val="minMax"/>
        </c:scaling>
        <c:delete val="1"/>
        <c:axPos val="b"/>
        <c:numFmt formatCode="General" sourceLinked="1"/>
        <c:majorTickMark val="out"/>
        <c:minorTickMark val="none"/>
        <c:tickLblPos val="nextTo"/>
        <c:crossAx val="286225920"/>
        <c:crosses val="autoZero"/>
        <c:auto val="1"/>
        <c:lblAlgn val="ctr"/>
        <c:lblOffset val="100"/>
        <c:noMultiLvlLbl val="0"/>
      </c:catAx>
      <c:spPr>
        <a:noFill/>
        <a:ln w="3175">
          <a:solidFill>
            <a:srgbClr val="000000"/>
          </a:solidFill>
          <a:prstDash val="solid"/>
        </a:ln>
      </c:spPr>
    </c:plotArea>
    <c:legend>
      <c:legendPos val="r"/>
      <c:layout>
        <c:manualLayout>
          <c:xMode val="edge"/>
          <c:yMode val="edge"/>
          <c:x val="6.25398773006135E-2"/>
          <c:y val="0.65561248852157938"/>
          <c:w val="0.87253169734151326"/>
          <c:h val="0.25438567493112946"/>
        </c:manualLayout>
      </c:layout>
      <c:overlay val="0"/>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821745057941377E-2"/>
          <c:y val="4.2711019540998388E-2"/>
          <c:w val="0.80032890252215405"/>
          <c:h val="0.87413380993328293"/>
        </c:manualLayout>
      </c:layout>
      <c:lineChart>
        <c:grouping val="standard"/>
        <c:varyColors val="0"/>
        <c:ser>
          <c:idx val="0"/>
          <c:order val="1"/>
          <c:tx>
            <c:strRef>
              <c:f>'Budgetmallar dubbla spalter'!$B$19</c:f>
              <c:strCache>
                <c:ptCount val="1"/>
                <c:pt idx="0">
                  <c:v>Konsoliderad skuld, mdkr</c:v>
                </c:pt>
              </c:strCache>
            </c:strRef>
          </c:tx>
          <c:spPr>
            <a:ln w="15875">
              <a:solidFill>
                <a:srgbClr val="000000"/>
              </a:solidFill>
            </a:ln>
          </c:spPr>
          <c:marker>
            <c:symbol val="none"/>
          </c:marker>
          <c:dPt>
            <c:idx val="0"/>
            <c:bubble3D val="0"/>
            <c:extLst>
              <c:ext xmlns:c16="http://schemas.microsoft.com/office/drawing/2014/chart" uri="{C3380CC4-5D6E-409C-BE32-E72D297353CC}">
                <c16:uniqueId val="{00000000-7C31-4FC2-AE91-C8ECC4853C17}"/>
              </c:ext>
            </c:extLst>
          </c:dPt>
          <c:dPt>
            <c:idx val="1"/>
            <c:bubble3D val="0"/>
            <c:extLst>
              <c:ext xmlns:c16="http://schemas.microsoft.com/office/drawing/2014/chart" uri="{C3380CC4-5D6E-409C-BE32-E72D297353CC}">
                <c16:uniqueId val="{00000001-7C31-4FC2-AE91-C8ECC4853C17}"/>
              </c:ext>
            </c:extLst>
          </c:dPt>
          <c:dPt>
            <c:idx val="2"/>
            <c:bubble3D val="0"/>
            <c:extLst>
              <c:ext xmlns:c16="http://schemas.microsoft.com/office/drawing/2014/chart" uri="{C3380CC4-5D6E-409C-BE32-E72D297353CC}">
                <c16:uniqueId val="{00000002-7C31-4FC2-AE91-C8ECC4853C17}"/>
              </c:ext>
            </c:extLst>
          </c:dPt>
          <c:dPt>
            <c:idx val="3"/>
            <c:bubble3D val="0"/>
            <c:extLst>
              <c:ext xmlns:c16="http://schemas.microsoft.com/office/drawing/2014/chart" uri="{C3380CC4-5D6E-409C-BE32-E72D297353CC}">
                <c16:uniqueId val="{00000003-7C31-4FC2-AE91-C8ECC4853C17}"/>
              </c:ext>
            </c:extLst>
          </c:dPt>
          <c:dPt>
            <c:idx val="4"/>
            <c:bubble3D val="0"/>
            <c:extLst>
              <c:ext xmlns:c16="http://schemas.microsoft.com/office/drawing/2014/chart" uri="{C3380CC4-5D6E-409C-BE32-E72D297353CC}">
                <c16:uniqueId val="{00000004-7C31-4FC2-AE91-C8ECC4853C17}"/>
              </c:ext>
            </c:extLst>
          </c:dPt>
          <c:dPt>
            <c:idx val="5"/>
            <c:bubble3D val="0"/>
            <c:extLst>
              <c:ext xmlns:c16="http://schemas.microsoft.com/office/drawing/2014/chart" uri="{C3380CC4-5D6E-409C-BE32-E72D297353CC}">
                <c16:uniqueId val="{00000005-7C31-4FC2-AE91-C8ECC4853C17}"/>
              </c:ext>
            </c:extLst>
          </c:dPt>
          <c:dPt>
            <c:idx val="6"/>
            <c:bubble3D val="0"/>
            <c:extLst>
              <c:ext xmlns:c16="http://schemas.microsoft.com/office/drawing/2014/chart" uri="{C3380CC4-5D6E-409C-BE32-E72D297353CC}">
                <c16:uniqueId val="{00000006-7C31-4FC2-AE91-C8ECC4853C17}"/>
              </c:ext>
            </c:extLst>
          </c:dPt>
          <c:dPt>
            <c:idx val="7"/>
            <c:bubble3D val="0"/>
            <c:extLst>
              <c:ext xmlns:c16="http://schemas.microsoft.com/office/drawing/2014/chart" uri="{C3380CC4-5D6E-409C-BE32-E72D297353CC}">
                <c16:uniqueId val="{00000007-7C31-4FC2-AE91-C8ECC4853C17}"/>
              </c:ext>
            </c:extLst>
          </c:dPt>
          <c:dPt>
            <c:idx val="8"/>
            <c:bubble3D val="0"/>
            <c:extLst>
              <c:ext xmlns:c16="http://schemas.microsoft.com/office/drawing/2014/chart" uri="{C3380CC4-5D6E-409C-BE32-E72D297353CC}">
                <c16:uniqueId val="{00000008-7C31-4FC2-AE91-C8ECC4853C17}"/>
              </c:ext>
            </c:extLst>
          </c:dPt>
          <c:dPt>
            <c:idx val="9"/>
            <c:bubble3D val="0"/>
            <c:extLst>
              <c:ext xmlns:c16="http://schemas.microsoft.com/office/drawing/2014/chart" uri="{C3380CC4-5D6E-409C-BE32-E72D297353CC}">
                <c16:uniqueId val="{00000009-7C31-4FC2-AE91-C8ECC4853C17}"/>
              </c:ext>
            </c:extLst>
          </c:dPt>
          <c:dPt>
            <c:idx val="10"/>
            <c:bubble3D val="0"/>
            <c:extLst>
              <c:ext xmlns:c16="http://schemas.microsoft.com/office/drawing/2014/chart" uri="{C3380CC4-5D6E-409C-BE32-E72D297353CC}">
                <c16:uniqueId val="{0000000A-7C31-4FC2-AE91-C8ECC4853C17}"/>
              </c:ext>
            </c:extLst>
          </c:dPt>
          <c:cat>
            <c:strRef>
              <c:f>'Budgetmallar dubbla spalter'!$A$20:$A$48</c:f>
              <c:strCache>
                <c:ptCount val="29"/>
                <c:pt idx="0">
                  <c:v>94</c:v>
                </c:pt>
                <c:pt idx="1">
                  <c:v>95</c:v>
                </c:pt>
                <c:pt idx="2">
                  <c:v>96</c:v>
                </c:pt>
                <c:pt idx="3">
                  <c:v>97</c:v>
                </c:pt>
                <c:pt idx="4">
                  <c:v>98</c:v>
                </c:pt>
                <c:pt idx="5">
                  <c:v>99</c:v>
                </c:pt>
                <c:pt idx="6">
                  <c:v>00</c:v>
                </c:pt>
                <c:pt idx="7">
                  <c:v>01</c:v>
                </c:pt>
                <c:pt idx="8">
                  <c:v>02</c:v>
                </c:pt>
                <c:pt idx="9">
                  <c:v>03</c:v>
                </c:pt>
                <c:pt idx="10">
                  <c:v>04</c:v>
                </c:pt>
                <c:pt idx="11">
                  <c:v>05</c:v>
                </c:pt>
                <c:pt idx="12">
                  <c:v>06</c:v>
                </c:pt>
                <c:pt idx="13">
                  <c:v>07</c:v>
                </c:pt>
                <c:pt idx="14">
                  <c:v>08</c:v>
                </c:pt>
                <c:pt idx="15">
                  <c:v>09</c:v>
                </c:pt>
                <c:pt idx="16">
                  <c:v>10</c:v>
                </c:pt>
                <c:pt idx="17">
                  <c:v>11</c:v>
                </c:pt>
                <c:pt idx="18">
                  <c:v>12</c:v>
                </c:pt>
                <c:pt idx="19">
                  <c:v>13</c:v>
                </c:pt>
                <c:pt idx="20">
                  <c:v>14</c:v>
                </c:pt>
                <c:pt idx="21">
                  <c:v>15</c:v>
                </c:pt>
                <c:pt idx="22">
                  <c:v>16</c:v>
                </c:pt>
                <c:pt idx="23">
                  <c:v>17</c:v>
                </c:pt>
                <c:pt idx="24">
                  <c:v>18</c:v>
                </c:pt>
                <c:pt idx="25">
                  <c:v>19</c:v>
                </c:pt>
                <c:pt idx="26">
                  <c:v>20</c:v>
                </c:pt>
                <c:pt idx="27">
                  <c:v>21</c:v>
                </c:pt>
                <c:pt idx="28">
                  <c:v>22</c:v>
                </c:pt>
              </c:strCache>
            </c:strRef>
          </c:cat>
          <c:val>
            <c:numRef>
              <c:f>'Budgetmallar dubbla spalter'!$B$20:$B$48</c:f>
              <c:numCache>
                <c:formatCode>General</c:formatCode>
                <c:ptCount val="29"/>
                <c:pt idx="0">
                  <c:v>1215.693</c:v>
                </c:pt>
                <c:pt idx="1">
                  <c:v>1309.923</c:v>
                </c:pt>
                <c:pt idx="2">
                  <c:v>1351.0450000000001</c:v>
                </c:pt>
                <c:pt idx="3">
                  <c:v>1364.287</c:v>
                </c:pt>
                <c:pt idx="4">
                  <c:v>1417.8</c:v>
                </c:pt>
                <c:pt idx="5">
                  <c:v>1377.08</c:v>
                </c:pt>
                <c:pt idx="6">
                  <c:v>1209.595</c:v>
                </c:pt>
                <c:pt idx="7">
                  <c:v>1296.008</c:v>
                </c:pt>
                <c:pt idx="8">
                  <c:v>1293.116</c:v>
                </c:pt>
                <c:pt idx="9">
                  <c:v>1332.0630000000001</c:v>
                </c:pt>
                <c:pt idx="10">
                  <c:v>1371.971</c:v>
                </c:pt>
                <c:pt idx="11">
                  <c:v>1429.434</c:v>
                </c:pt>
                <c:pt idx="12">
                  <c:v>1363.126</c:v>
                </c:pt>
                <c:pt idx="13">
                  <c:v>1294.1420000000001</c:v>
                </c:pt>
                <c:pt idx="14">
                  <c:v>1279.954</c:v>
                </c:pt>
                <c:pt idx="15">
                  <c:v>1361.16</c:v>
                </c:pt>
                <c:pt idx="16">
                  <c:v>1360.3050000000001</c:v>
                </c:pt>
                <c:pt idx="17">
                  <c:v>1384.883</c:v>
                </c:pt>
                <c:pt idx="18">
                  <c:v>1403.6320000000001</c:v>
                </c:pt>
                <c:pt idx="19">
                  <c:v>1535.22</c:v>
                </c:pt>
                <c:pt idx="20">
                  <c:v>1791.624</c:v>
                </c:pt>
                <c:pt idx="21">
                  <c:v>1856.3240000000001</c:v>
                </c:pt>
                <c:pt idx="22">
                  <c:v>1857.761</c:v>
                </c:pt>
                <c:pt idx="23">
                  <c:v>1869.076</c:v>
                </c:pt>
                <c:pt idx="24">
                  <c:v>1859.09</c:v>
                </c:pt>
                <c:pt idx="25">
                  <c:v>1732.2937660121258</c:v>
                </c:pt>
                <c:pt idx="26">
                  <c:v>1715.6838092820904</c:v>
                </c:pt>
                <c:pt idx="27">
                  <c:v>1695.918082913031</c:v>
                </c:pt>
                <c:pt idx="28">
                  <c:v>1641.9584955485589</c:v>
                </c:pt>
              </c:numCache>
            </c:numRef>
          </c:val>
          <c:smooth val="0"/>
          <c:extLst>
            <c:ext xmlns:c16="http://schemas.microsoft.com/office/drawing/2014/chart" uri="{C3380CC4-5D6E-409C-BE32-E72D297353CC}">
              <c16:uniqueId val="{0000000B-7C31-4FC2-AE91-C8ECC4853C17}"/>
            </c:ext>
          </c:extLst>
        </c:ser>
        <c:dLbls>
          <c:showLegendKey val="0"/>
          <c:showVal val="0"/>
          <c:showCatName val="0"/>
          <c:showSerName val="0"/>
          <c:showPercent val="0"/>
          <c:showBubbleSize val="0"/>
        </c:dLbls>
        <c:marker val="1"/>
        <c:smooth val="0"/>
        <c:axId val="286181632"/>
        <c:axId val="286199808"/>
      </c:lineChart>
      <c:lineChart>
        <c:grouping val="standard"/>
        <c:varyColors val="0"/>
        <c:ser>
          <c:idx val="1"/>
          <c:order val="0"/>
          <c:tx>
            <c:strRef>
              <c:f>'Budgetmallar dubbla spalter'!$C$19</c:f>
              <c:strCache>
                <c:ptCount val="1"/>
                <c:pt idx="0">
                  <c:v>Procent</c:v>
                </c:pt>
              </c:strCache>
            </c:strRef>
          </c:tx>
          <c:spPr>
            <a:ln>
              <a:solidFill>
                <a:srgbClr val="000000"/>
              </a:solidFill>
            </a:ln>
          </c:spPr>
          <c:marker>
            <c:symbol val="none"/>
          </c:marker>
          <c:cat>
            <c:strRef>
              <c:f>'Budgetmallar dubbla spalter'!$A$20:$A$48</c:f>
              <c:strCache>
                <c:ptCount val="29"/>
                <c:pt idx="0">
                  <c:v>94</c:v>
                </c:pt>
                <c:pt idx="1">
                  <c:v>95</c:v>
                </c:pt>
                <c:pt idx="2">
                  <c:v>96</c:v>
                </c:pt>
                <c:pt idx="3">
                  <c:v>97</c:v>
                </c:pt>
                <c:pt idx="4">
                  <c:v>98</c:v>
                </c:pt>
                <c:pt idx="5">
                  <c:v>99</c:v>
                </c:pt>
                <c:pt idx="6">
                  <c:v>00</c:v>
                </c:pt>
                <c:pt idx="7">
                  <c:v>01</c:v>
                </c:pt>
                <c:pt idx="8">
                  <c:v>02</c:v>
                </c:pt>
                <c:pt idx="9">
                  <c:v>03</c:v>
                </c:pt>
                <c:pt idx="10">
                  <c:v>04</c:v>
                </c:pt>
                <c:pt idx="11">
                  <c:v>05</c:v>
                </c:pt>
                <c:pt idx="12">
                  <c:v>06</c:v>
                </c:pt>
                <c:pt idx="13">
                  <c:v>07</c:v>
                </c:pt>
                <c:pt idx="14">
                  <c:v>08</c:v>
                </c:pt>
                <c:pt idx="15">
                  <c:v>09</c:v>
                </c:pt>
                <c:pt idx="16">
                  <c:v>10</c:v>
                </c:pt>
                <c:pt idx="17">
                  <c:v>11</c:v>
                </c:pt>
                <c:pt idx="18">
                  <c:v>12</c:v>
                </c:pt>
                <c:pt idx="19">
                  <c:v>13</c:v>
                </c:pt>
                <c:pt idx="20">
                  <c:v>14</c:v>
                </c:pt>
                <c:pt idx="21">
                  <c:v>15</c:v>
                </c:pt>
                <c:pt idx="22">
                  <c:v>16</c:v>
                </c:pt>
                <c:pt idx="23">
                  <c:v>17</c:v>
                </c:pt>
                <c:pt idx="24">
                  <c:v>18</c:v>
                </c:pt>
                <c:pt idx="25">
                  <c:v>19</c:v>
                </c:pt>
                <c:pt idx="26">
                  <c:v>20</c:v>
                </c:pt>
                <c:pt idx="27">
                  <c:v>21</c:v>
                </c:pt>
                <c:pt idx="28">
                  <c:v>22</c:v>
                </c:pt>
              </c:strCache>
            </c:strRef>
          </c:cat>
          <c:val>
            <c:numRef>
              <c:f>'Budgetmallar dubbla spalter'!$C$20:$C$48</c:f>
              <c:numCache>
                <c:formatCode>General</c:formatCode>
                <c:ptCount val="29"/>
                <c:pt idx="0">
                  <c:v>69.689864844336242</c:v>
                </c:pt>
                <c:pt idx="1">
                  <c:v>69.544989758765581</c:v>
                </c:pt>
                <c:pt idx="2">
                  <c:v>69.928960546576775</c:v>
                </c:pt>
                <c:pt idx="3">
                  <c:v>67.563677999030332</c:v>
                </c:pt>
                <c:pt idx="4">
                  <c:v>66.844661361400114</c:v>
                </c:pt>
                <c:pt idx="5">
                  <c:v>61.535739150096482</c:v>
                </c:pt>
                <c:pt idx="6">
                  <c:v>50.746006294611654</c:v>
                </c:pt>
                <c:pt idx="7">
                  <c:v>52.218044446306799</c:v>
                </c:pt>
                <c:pt idx="8">
                  <c:v>50.238407060873932</c:v>
                </c:pt>
                <c:pt idx="9">
                  <c:v>49.687843056508299</c:v>
                </c:pt>
                <c:pt idx="10">
                  <c:v>48.852354879267693</c:v>
                </c:pt>
                <c:pt idx="11">
                  <c:v>49.109916813338998</c:v>
                </c:pt>
                <c:pt idx="12">
                  <c:v>43.931644425708889</c:v>
                </c:pt>
                <c:pt idx="13">
                  <c:v>39.204745980212564</c:v>
                </c:pt>
                <c:pt idx="14">
                  <c:v>37.738041991567009</c:v>
                </c:pt>
                <c:pt idx="15">
                  <c:v>41.347396073340022</c:v>
                </c:pt>
                <c:pt idx="16">
                  <c:v>38.60309141432716</c:v>
                </c:pt>
                <c:pt idx="17">
                  <c:v>37.827553514121519</c:v>
                </c:pt>
                <c:pt idx="18">
                  <c:v>38.05044958199948</c:v>
                </c:pt>
                <c:pt idx="19">
                  <c:v>40.67951283791286</c:v>
                </c:pt>
                <c:pt idx="20">
                  <c:v>45.462017166020665</c:v>
                </c:pt>
                <c:pt idx="21">
                  <c:v>44.181958866064207</c:v>
                </c:pt>
                <c:pt idx="22">
                  <c:v>42.361470091075191</c:v>
                </c:pt>
                <c:pt idx="23">
                  <c:v>40.819920709054038</c:v>
                </c:pt>
                <c:pt idx="24">
                  <c:v>38.813090923667176</c:v>
                </c:pt>
                <c:pt idx="25">
                  <c:v>34.809942153682897</c:v>
                </c:pt>
                <c:pt idx="26">
                  <c:v>33.421693695068448</c:v>
                </c:pt>
                <c:pt idx="27">
                  <c:v>31.821758384052195</c:v>
                </c:pt>
                <c:pt idx="28">
                  <c:v>29.616444674571675</c:v>
                </c:pt>
              </c:numCache>
            </c:numRef>
          </c:val>
          <c:smooth val="0"/>
          <c:extLst>
            <c:ext xmlns:c16="http://schemas.microsoft.com/office/drawing/2014/chart" uri="{C3380CC4-5D6E-409C-BE32-E72D297353CC}">
              <c16:uniqueId val="{0000000C-7C31-4FC2-AE91-C8ECC4853C17}"/>
            </c:ext>
          </c:extLst>
        </c:ser>
        <c:dLbls>
          <c:showLegendKey val="0"/>
          <c:showVal val="0"/>
          <c:showCatName val="0"/>
          <c:showSerName val="0"/>
          <c:showPercent val="0"/>
          <c:showBubbleSize val="0"/>
        </c:dLbls>
        <c:marker val="1"/>
        <c:smooth val="0"/>
        <c:axId val="286202880"/>
        <c:axId val="286201344"/>
      </c:lineChart>
      <c:catAx>
        <c:axId val="286181632"/>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286199808"/>
        <c:crosses val="autoZero"/>
        <c:auto val="1"/>
        <c:lblAlgn val="ctr"/>
        <c:lblOffset val="100"/>
        <c:tickLblSkip val="2"/>
        <c:noMultiLvlLbl val="1"/>
      </c:catAx>
      <c:valAx>
        <c:axId val="286199808"/>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86181632"/>
        <c:crossesAt val="1"/>
        <c:crossBetween val="between"/>
        <c:majorUnit val="200"/>
      </c:valAx>
      <c:valAx>
        <c:axId val="286201344"/>
        <c:scaling>
          <c:orientation val="minMax"/>
          <c:max val="100"/>
          <c:min val="0"/>
        </c:scaling>
        <c:delete val="0"/>
        <c:axPos val="r"/>
        <c:numFmt formatCode="0" sourceLinked="0"/>
        <c:majorTickMark val="in"/>
        <c:minorTickMark val="none"/>
        <c:tickLblPos val="nextTo"/>
        <c:spPr>
          <a:ln w="3175">
            <a:solidFill>
              <a:sysClr val="windowText" lastClr="000000"/>
            </a:solidFill>
          </a:ln>
        </c:spPr>
        <c:crossAx val="286202880"/>
        <c:crosses val="max"/>
        <c:crossBetween val="between"/>
      </c:valAx>
      <c:catAx>
        <c:axId val="286202880"/>
        <c:scaling>
          <c:orientation val="minMax"/>
        </c:scaling>
        <c:delete val="1"/>
        <c:axPos val="b"/>
        <c:numFmt formatCode="General" sourceLinked="1"/>
        <c:majorTickMark val="out"/>
        <c:minorTickMark val="none"/>
        <c:tickLblPos val="nextTo"/>
        <c:crossAx val="286201344"/>
        <c:crosses val="autoZero"/>
        <c:auto val="1"/>
        <c:lblAlgn val="ctr"/>
        <c:lblOffset val="100"/>
        <c:noMultiLvlLbl val="0"/>
      </c:catAx>
      <c:spPr>
        <a:noFill/>
        <a:ln w="3175">
          <a:solidFill>
            <a:srgbClr val="000000"/>
          </a:solidFill>
          <a:prstDash val="solid"/>
        </a:ln>
      </c:spPr>
    </c:plotArea>
    <c:legend>
      <c:legendPos val="b"/>
      <c:layout>
        <c:manualLayout>
          <c:xMode val="edge"/>
          <c:yMode val="edge"/>
          <c:x val="5.4735948490589562E-2"/>
          <c:y val="6.7842056932966063E-2"/>
          <c:w val="0.55510929557007993"/>
          <c:h val="0.1718926056338028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1183470856922559E-2"/>
          <c:y val="4.2711019540998395E-2"/>
          <c:w val="0.90634334305211062"/>
          <c:h val="0.87413380993328293"/>
        </c:manualLayout>
      </c:layout>
      <c:barChart>
        <c:barDir val="col"/>
        <c:grouping val="stacked"/>
        <c:varyColors val="0"/>
        <c:ser>
          <c:idx val="3"/>
          <c:order val="0"/>
          <c:tx>
            <c:strRef>
              <c:f>'Budgetmallar dubbla spalter'!$D$19</c:f>
              <c:strCache>
                <c:ptCount val="1"/>
                <c:pt idx="0">
                  <c:v>Stat</c:v>
                </c:pt>
              </c:strCache>
            </c:strRef>
          </c:tx>
          <c:spPr>
            <a:solidFill>
              <a:sysClr val="window" lastClr="FFFFFF">
                <a:lumMod val="65000"/>
              </a:sysClr>
            </a:solidFill>
          </c:spPr>
          <c:invertIfNegative val="0"/>
          <c:cat>
            <c:strRef>
              <c:f>'Budgetmallar dubbla spalter'!$A$20:$A$48</c:f>
              <c:strCache>
                <c:ptCount val="29"/>
                <c:pt idx="0">
                  <c:v>94</c:v>
                </c:pt>
                <c:pt idx="1">
                  <c:v>95</c:v>
                </c:pt>
                <c:pt idx="2">
                  <c:v>96</c:v>
                </c:pt>
                <c:pt idx="3">
                  <c:v>97</c:v>
                </c:pt>
                <c:pt idx="4">
                  <c:v>98</c:v>
                </c:pt>
                <c:pt idx="5">
                  <c:v>99</c:v>
                </c:pt>
                <c:pt idx="6">
                  <c:v>00</c:v>
                </c:pt>
                <c:pt idx="7">
                  <c:v>01</c:v>
                </c:pt>
                <c:pt idx="8">
                  <c:v>02</c:v>
                </c:pt>
                <c:pt idx="9">
                  <c:v>03</c:v>
                </c:pt>
                <c:pt idx="10">
                  <c:v>04</c:v>
                </c:pt>
                <c:pt idx="11">
                  <c:v>05</c:v>
                </c:pt>
                <c:pt idx="12">
                  <c:v>06</c:v>
                </c:pt>
                <c:pt idx="13">
                  <c:v>07</c:v>
                </c:pt>
                <c:pt idx="14">
                  <c:v>08</c:v>
                </c:pt>
                <c:pt idx="15">
                  <c:v>09</c:v>
                </c:pt>
                <c:pt idx="16">
                  <c:v>10</c:v>
                </c:pt>
                <c:pt idx="17">
                  <c:v>11</c:v>
                </c:pt>
                <c:pt idx="18">
                  <c:v>12</c:v>
                </c:pt>
                <c:pt idx="19">
                  <c:v>13</c:v>
                </c:pt>
                <c:pt idx="20">
                  <c:v>14</c:v>
                </c:pt>
                <c:pt idx="21">
                  <c:v>15</c:v>
                </c:pt>
                <c:pt idx="22">
                  <c:v>16</c:v>
                </c:pt>
                <c:pt idx="23">
                  <c:v>17</c:v>
                </c:pt>
                <c:pt idx="24">
                  <c:v>18</c:v>
                </c:pt>
                <c:pt idx="25">
                  <c:v>19</c:v>
                </c:pt>
                <c:pt idx="26">
                  <c:v>20</c:v>
                </c:pt>
                <c:pt idx="27">
                  <c:v>21</c:v>
                </c:pt>
                <c:pt idx="28">
                  <c:v>22</c:v>
                </c:pt>
              </c:strCache>
            </c:strRef>
          </c:cat>
          <c:val>
            <c:numRef>
              <c:f>'Budgetmallar dubbla spalter'!$D$20:$D$48</c:f>
              <c:numCache>
                <c:formatCode>0.0</c:formatCode>
                <c:ptCount val="29"/>
                <c:pt idx="0">
                  <c:v>75.173251136615733</c:v>
                </c:pt>
                <c:pt idx="1">
                  <c:v>76.340147019317655</c:v>
                </c:pt>
                <c:pt idx="2">
                  <c:v>77.157800753095856</c:v>
                </c:pt>
                <c:pt idx="3">
                  <c:v>73.735589406223369</c:v>
                </c:pt>
                <c:pt idx="4">
                  <c:v>72.566107993401346</c:v>
                </c:pt>
                <c:pt idx="5">
                  <c:v>66.649388208524783</c:v>
                </c:pt>
                <c:pt idx="6">
                  <c:v>57.117391738469024</c:v>
                </c:pt>
                <c:pt idx="7">
                  <c:v>50.310163599412704</c:v>
                </c:pt>
                <c:pt idx="8">
                  <c:v>48.125008984214595</c:v>
                </c:pt>
                <c:pt idx="9">
                  <c:v>47.367769259376558</c:v>
                </c:pt>
                <c:pt idx="10">
                  <c:v>46.522561042699358</c:v>
                </c:pt>
                <c:pt idx="11">
                  <c:v>46.42370879961851</c:v>
                </c:pt>
                <c:pt idx="12">
                  <c:v>41.613731188971116</c:v>
                </c:pt>
                <c:pt idx="13">
                  <c:v>36.111879400772438</c:v>
                </c:pt>
                <c:pt idx="14">
                  <c:v>33.961949841391338</c:v>
                </c:pt>
                <c:pt idx="15">
                  <c:v>37.297346392430889</c:v>
                </c:pt>
                <c:pt idx="16">
                  <c:v>34.018810247049792</c:v>
                </c:pt>
                <c:pt idx="17">
                  <c:v>31.97069796776492</c:v>
                </c:pt>
                <c:pt idx="18">
                  <c:v>31.535583651474937</c:v>
                </c:pt>
                <c:pt idx="19">
                  <c:v>34.159693625148684</c:v>
                </c:pt>
                <c:pt idx="20">
                  <c:v>37.348287521330647</c:v>
                </c:pt>
                <c:pt idx="21">
                  <c:v>35.467993544276474</c:v>
                </c:pt>
                <c:pt idx="22">
                  <c:v>33.675977888025002</c:v>
                </c:pt>
                <c:pt idx="23">
                  <c:v>32.201873272076099</c:v>
                </c:pt>
                <c:pt idx="24">
                  <c:v>29.637986802517741</c:v>
                </c:pt>
                <c:pt idx="25">
                  <c:v>24.913340844927173</c:v>
                </c:pt>
                <c:pt idx="26">
                  <c:v>22.814578097180984</c:v>
                </c:pt>
                <c:pt idx="27">
                  <c:v>20.629318081746774</c:v>
                </c:pt>
                <c:pt idx="28">
                  <c:v>17.942308934199552</c:v>
                </c:pt>
              </c:numCache>
            </c:numRef>
          </c:val>
          <c:extLst>
            <c:ext xmlns:c16="http://schemas.microsoft.com/office/drawing/2014/chart" uri="{C3380CC4-5D6E-409C-BE32-E72D297353CC}">
              <c16:uniqueId val="{00000000-DB9B-4DBD-AA21-CE24D01E20EE}"/>
            </c:ext>
          </c:extLst>
        </c:ser>
        <c:ser>
          <c:idx val="5"/>
          <c:order val="1"/>
          <c:tx>
            <c:strRef>
              <c:f>'Budgetmallar dubbla spalter'!$F$19</c:f>
              <c:strCache>
                <c:ptCount val="1"/>
                <c:pt idx="0">
                  <c:v>Pensionssystem</c:v>
                </c:pt>
              </c:strCache>
            </c:strRef>
          </c:tx>
          <c:spPr>
            <a:solidFill>
              <a:srgbClr val="000000"/>
            </a:solidFill>
          </c:spPr>
          <c:invertIfNegative val="0"/>
          <c:cat>
            <c:strRef>
              <c:f>'Budgetmallar dubbla spalter'!$A$20:$A$48</c:f>
              <c:strCache>
                <c:ptCount val="29"/>
                <c:pt idx="0">
                  <c:v>94</c:v>
                </c:pt>
                <c:pt idx="1">
                  <c:v>95</c:v>
                </c:pt>
                <c:pt idx="2">
                  <c:v>96</c:v>
                </c:pt>
                <c:pt idx="3">
                  <c:v>97</c:v>
                </c:pt>
                <c:pt idx="4">
                  <c:v>98</c:v>
                </c:pt>
                <c:pt idx="5">
                  <c:v>99</c:v>
                </c:pt>
                <c:pt idx="6">
                  <c:v>00</c:v>
                </c:pt>
                <c:pt idx="7">
                  <c:v>01</c:v>
                </c:pt>
                <c:pt idx="8">
                  <c:v>02</c:v>
                </c:pt>
                <c:pt idx="9">
                  <c:v>03</c:v>
                </c:pt>
                <c:pt idx="10">
                  <c:v>04</c:v>
                </c:pt>
                <c:pt idx="11">
                  <c:v>05</c:v>
                </c:pt>
                <c:pt idx="12">
                  <c:v>06</c:v>
                </c:pt>
                <c:pt idx="13">
                  <c:v>07</c:v>
                </c:pt>
                <c:pt idx="14">
                  <c:v>08</c:v>
                </c:pt>
                <c:pt idx="15">
                  <c:v>09</c:v>
                </c:pt>
                <c:pt idx="16">
                  <c:v>10</c:v>
                </c:pt>
                <c:pt idx="17">
                  <c:v>11</c:v>
                </c:pt>
                <c:pt idx="18">
                  <c:v>12</c:v>
                </c:pt>
                <c:pt idx="19">
                  <c:v>13</c:v>
                </c:pt>
                <c:pt idx="20">
                  <c:v>14</c:v>
                </c:pt>
                <c:pt idx="21">
                  <c:v>15</c:v>
                </c:pt>
                <c:pt idx="22">
                  <c:v>16</c:v>
                </c:pt>
                <c:pt idx="23">
                  <c:v>17</c:v>
                </c:pt>
                <c:pt idx="24">
                  <c:v>18</c:v>
                </c:pt>
                <c:pt idx="25">
                  <c:v>19</c:v>
                </c:pt>
                <c:pt idx="26">
                  <c:v>20</c:v>
                </c:pt>
                <c:pt idx="27">
                  <c:v>21</c:v>
                </c:pt>
                <c:pt idx="28">
                  <c:v>22</c:v>
                </c:pt>
              </c:strCache>
            </c:strRef>
          </c:cat>
          <c:val>
            <c:numRef>
              <c:f>'Budgetmallar dubbla spalter'!$F$20:$F$48</c:f>
              <c:numCache>
                <c:formatCode>0.0</c:formatCode>
                <c:ptCount val="29"/>
                <c:pt idx="0">
                  <c:v>0</c:v>
                </c:pt>
                <c:pt idx="1">
                  <c:v>3.7163629336331911E-3</c:v>
                </c:pt>
                <c:pt idx="2">
                  <c:v>2.173884913497496E-3</c:v>
                </c:pt>
                <c:pt idx="3">
                  <c:v>1.9313996556165846E-3</c:v>
                </c:pt>
                <c:pt idx="4">
                  <c:v>2.847663666404688E-2</c:v>
                </c:pt>
                <c:pt idx="5">
                  <c:v>0.27025891769525628</c:v>
                </c:pt>
                <c:pt idx="6">
                  <c:v>1.9885669983462168E-2</c:v>
                </c:pt>
                <c:pt idx="7">
                  <c:v>0.29299944075464274</c:v>
                </c:pt>
                <c:pt idx="8">
                  <c:v>0.15940424847482032</c:v>
                </c:pt>
                <c:pt idx="9">
                  <c:v>2.2828469787527374E-2</c:v>
                </c:pt>
                <c:pt idx="10">
                  <c:v>0.40097521616377707</c:v>
                </c:pt>
                <c:pt idx="11">
                  <c:v>0.32009669208223634</c:v>
                </c:pt>
                <c:pt idx="12">
                  <c:v>0.28119454666282501</c:v>
                </c:pt>
                <c:pt idx="13">
                  <c:v>0.26431520550090681</c:v>
                </c:pt>
                <c:pt idx="14">
                  <c:v>0.52782086522877603</c:v>
                </c:pt>
                <c:pt idx="15">
                  <c:v>0.75865527706637492</c:v>
                </c:pt>
                <c:pt idx="16">
                  <c:v>1.154739850798451</c:v>
                </c:pt>
                <c:pt idx="17">
                  <c:v>0.97551435478905857</c:v>
                </c:pt>
                <c:pt idx="18">
                  <c:v>1.1029119749646978</c:v>
                </c:pt>
                <c:pt idx="19">
                  <c:v>0.9436824495573457</c:v>
                </c:pt>
                <c:pt idx="20">
                  <c:v>1.6088608638834792</c:v>
                </c:pt>
                <c:pt idx="21">
                  <c:v>1.1866354812981803</c:v>
                </c:pt>
                <c:pt idx="22">
                  <c:v>0.65908151345218113</c:v>
                </c:pt>
                <c:pt idx="23">
                  <c:v>0.61803957471259596</c:v>
                </c:pt>
                <c:pt idx="24">
                  <c:v>0.64517637597646527</c:v>
                </c:pt>
                <c:pt idx="25">
                  <c:v>0.63340658308129416</c:v>
                </c:pt>
                <c:pt idx="26">
                  <c:v>0.62631409744362443</c:v>
                </c:pt>
                <c:pt idx="27">
                  <c:v>0.61534752785463898</c:v>
                </c:pt>
                <c:pt idx="28">
                  <c:v>0.60335383290345324</c:v>
                </c:pt>
              </c:numCache>
            </c:numRef>
          </c:val>
          <c:extLst>
            <c:ext xmlns:c16="http://schemas.microsoft.com/office/drawing/2014/chart" uri="{C3380CC4-5D6E-409C-BE32-E72D297353CC}">
              <c16:uniqueId val="{00000001-DB9B-4DBD-AA21-CE24D01E20EE}"/>
            </c:ext>
          </c:extLst>
        </c:ser>
        <c:ser>
          <c:idx val="4"/>
          <c:order val="2"/>
          <c:tx>
            <c:strRef>
              <c:f>'Budgetmallar dubbla spalter'!$E$19</c:f>
              <c:strCache>
                <c:ptCount val="1"/>
                <c:pt idx="0">
                  <c:v>Kommunsektor</c:v>
                </c:pt>
              </c:strCache>
            </c:strRef>
          </c:tx>
          <c:spPr>
            <a:solidFill>
              <a:sysClr val="window" lastClr="FFFFFF">
                <a:lumMod val="50000"/>
              </a:sysClr>
            </a:solidFill>
          </c:spPr>
          <c:invertIfNegative val="0"/>
          <c:cat>
            <c:strRef>
              <c:f>'Budgetmallar dubbla spalter'!$A$20:$A$48</c:f>
              <c:strCache>
                <c:ptCount val="29"/>
                <c:pt idx="0">
                  <c:v>94</c:v>
                </c:pt>
                <c:pt idx="1">
                  <c:v>95</c:v>
                </c:pt>
                <c:pt idx="2">
                  <c:v>96</c:v>
                </c:pt>
                <c:pt idx="3">
                  <c:v>97</c:v>
                </c:pt>
                <c:pt idx="4">
                  <c:v>98</c:v>
                </c:pt>
                <c:pt idx="5">
                  <c:v>99</c:v>
                </c:pt>
                <c:pt idx="6">
                  <c:v>00</c:v>
                </c:pt>
                <c:pt idx="7">
                  <c:v>01</c:v>
                </c:pt>
                <c:pt idx="8">
                  <c:v>02</c:v>
                </c:pt>
                <c:pt idx="9">
                  <c:v>03</c:v>
                </c:pt>
                <c:pt idx="10">
                  <c:v>04</c:v>
                </c:pt>
                <c:pt idx="11">
                  <c:v>05</c:v>
                </c:pt>
                <c:pt idx="12">
                  <c:v>06</c:v>
                </c:pt>
                <c:pt idx="13">
                  <c:v>07</c:v>
                </c:pt>
                <c:pt idx="14">
                  <c:v>08</c:v>
                </c:pt>
                <c:pt idx="15">
                  <c:v>09</c:v>
                </c:pt>
                <c:pt idx="16">
                  <c:v>10</c:v>
                </c:pt>
                <c:pt idx="17">
                  <c:v>11</c:v>
                </c:pt>
                <c:pt idx="18">
                  <c:v>12</c:v>
                </c:pt>
                <c:pt idx="19">
                  <c:v>13</c:v>
                </c:pt>
                <c:pt idx="20">
                  <c:v>14</c:v>
                </c:pt>
                <c:pt idx="21">
                  <c:v>15</c:v>
                </c:pt>
                <c:pt idx="22">
                  <c:v>16</c:v>
                </c:pt>
                <c:pt idx="23">
                  <c:v>17</c:v>
                </c:pt>
                <c:pt idx="24">
                  <c:v>18</c:v>
                </c:pt>
                <c:pt idx="25">
                  <c:v>19</c:v>
                </c:pt>
                <c:pt idx="26">
                  <c:v>20</c:v>
                </c:pt>
                <c:pt idx="27">
                  <c:v>21</c:v>
                </c:pt>
                <c:pt idx="28">
                  <c:v>22</c:v>
                </c:pt>
              </c:strCache>
            </c:strRef>
          </c:cat>
          <c:val>
            <c:numRef>
              <c:f>'Budgetmallar dubbla spalter'!$E$20:$E$48</c:f>
              <c:numCache>
                <c:formatCode>0.0</c:formatCode>
                <c:ptCount val="29"/>
                <c:pt idx="0">
                  <c:v>5.9022616517802637</c:v>
                </c:pt>
                <c:pt idx="1">
                  <c:v>5.4644338758161402</c:v>
                </c:pt>
                <c:pt idx="2">
                  <c:v>5.613384919967392</c:v>
                </c:pt>
                <c:pt idx="3">
                  <c:v>5.8878966116812048</c:v>
                </c:pt>
                <c:pt idx="4">
                  <c:v>5.6281432148519803</c:v>
                </c:pt>
                <c:pt idx="5">
                  <c:v>5.6250318385381712</c:v>
                </c:pt>
                <c:pt idx="6">
                  <c:v>5.5405504051390606</c:v>
                </c:pt>
                <c:pt idx="7">
                  <c:v>5.3586019833064453</c:v>
                </c:pt>
                <c:pt idx="8">
                  <c:v>6.1401910442240926</c:v>
                </c:pt>
                <c:pt idx="9">
                  <c:v>6.2622371974994619</c:v>
                </c:pt>
                <c:pt idx="10">
                  <c:v>6.0483840816293108</c:v>
                </c:pt>
                <c:pt idx="11">
                  <c:v>6.493080833605033</c:v>
                </c:pt>
                <c:pt idx="12">
                  <c:v>6.4353748863136095</c:v>
                </c:pt>
                <c:pt idx="13">
                  <c:v>6.6159383432147321</c:v>
                </c:pt>
                <c:pt idx="14">
                  <c:v>6.6100261197913364</c:v>
                </c:pt>
                <c:pt idx="15">
                  <c:v>6.7215794367512363</c:v>
                </c:pt>
                <c:pt idx="16">
                  <c:v>6.896201399388846</c:v>
                </c:pt>
                <c:pt idx="17">
                  <c:v>8.0478158819768026</c:v>
                </c:pt>
                <c:pt idx="18">
                  <c:v>8.8332717517093986</c:v>
                </c:pt>
                <c:pt idx="19">
                  <c:v>9.4553197600703154</c:v>
                </c:pt>
                <c:pt idx="20">
                  <c:v>10.22445238110342</c:v>
                </c:pt>
                <c:pt idx="21">
                  <c:v>10.818287472007309</c:v>
                </c:pt>
                <c:pt idx="22">
                  <c:v>11.064082360562553</c:v>
                </c:pt>
                <c:pt idx="23">
                  <c:v>11.322732233300494</c:v>
                </c:pt>
                <c:pt idx="24">
                  <c:v>11.75881598036516</c:v>
                </c:pt>
                <c:pt idx="25">
                  <c:v>12.409049960198796</c:v>
                </c:pt>
                <c:pt idx="26">
                  <c:v>13.085159171525994</c:v>
                </c:pt>
                <c:pt idx="27">
                  <c:v>13.620556858015595</c:v>
                </c:pt>
                <c:pt idx="28">
                  <c:v>14.051787508823566</c:v>
                </c:pt>
              </c:numCache>
            </c:numRef>
          </c:val>
          <c:extLst>
            <c:ext xmlns:c16="http://schemas.microsoft.com/office/drawing/2014/chart" uri="{C3380CC4-5D6E-409C-BE32-E72D297353CC}">
              <c16:uniqueId val="{00000002-DB9B-4DBD-AA21-CE24D01E20EE}"/>
            </c:ext>
          </c:extLst>
        </c:ser>
        <c:dLbls>
          <c:showLegendKey val="0"/>
          <c:showVal val="0"/>
          <c:showCatName val="0"/>
          <c:showSerName val="0"/>
          <c:showPercent val="0"/>
          <c:showBubbleSize val="0"/>
        </c:dLbls>
        <c:gapWidth val="150"/>
        <c:overlap val="100"/>
        <c:axId val="466346752"/>
        <c:axId val="466348288"/>
      </c:barChart>
      <c:catAx>
        <c:axId val="466346752"/>
        <c:scaling>
          <c:orientation val="minMax"/>
        </c:scaling>
        <c:delete val="0"/>
        <c:axPos val="b"/>
        <c:numFmt formatCode="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466348288"/>
        <c:crosses val="autoZero"/>
        <c:auto val="1"/>
        <c:lblAlgn val="ctr"/>
        <c:lblOffset val="100"/>
        <c:tickLblSkip val="2"/>
        <c:noMultiLvlLbl val="1"/>
      </c:catAx>
      <c:valAx>
        <c:axId val="466348288"/>
        <c:scaling>
          <c:orientation val="minMax"/>
          <c:max val="100"/>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466346752"/>
        <c:crossesAt val="1"/>
        <c:crossBetween val="between"/>
        <c:majorUnit val="10"/>
      </c:valAx>
      <c:spPr>
        <a:noFill/>
        <a:ln w="3175">
          <a:solidFill>
            <a:srgbClr val="000000"/>
          </a:solidFill>
          <a:prstDash val="solid"/>
        </a:ln>
      </c:spPr>
    </c:plotArea>
    <c:legend>
      <c:legendPos val="b"/>
      <c:layout>
        <c:manualLayout>
          <c:xMode val="edge"/>
          <c:yMode val="edge"/>
          <c:x val="0.19765504720406682"/>
          <c:y val="0.10510710093896714"/>
          <c:w val="0.55378031953522144"/>
          <c:h val="0.13908255086071988"/>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0149971759859132"/>
          <c:y val="0.18504899387576554"/>
          <c:w val="0.83224193494800491"/>
          <c:h val="0.72916666666666663"/>
        </c:manualLayout>
      </c:layout>
      <c:barChart>
        <c:barDir val="col"/>
        <c:grouping val="clustered"/>
        <c:varyColors val="0"/>
        <c:ser>
          <c:idx val="1"/>
          <c:order val="0"/>
          <c:tx>
            <c:strRef>
              <c:f>Datablad!$B$3</c:f>
              <c:strCache>
                <c:ptCount val="1"/>
                <c:pt idx="0">
                  <c:v>Statsskuld, mdkr (vänster axel)</c:v>
                </c:pt>
              </c:strCache>
            </c:strRef>
          </c:tx>
          <c:spPr>
            <a:solidFill>
              <a:srgbClr val="000000"/>
            </a:solidFill>
            <a:ln w="25400">
              <a:noFill/>
            </a:ln>
          </c:spPr>
          <c:invertIfNegative val="0"/>
          <c:cat>
            <c:strRef>
              <c:f>Datablad!$A$4:$A$36</c:f>
              <c:strCache>
                <c:ptCount val="33"/>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pt idx="24">
                  <c:v>14</c:v>
                </c:pt>
                <c:pt idx="25">
                  <c:v>15</c:v>
                </c:pt>
                <c:pt idx="26">
                  <c:v>16</c:v>
                </c:pt>
                <c:pt idx="27">
                  <c:v>17</c:v>
                </c:pt>
                <c:pt idx="28">
                  <c:v>18</c:v>
                </c:pt>
                <c:pt idx="29">
                  <c:v>19</c:v>
                </c:pt>
                <c:pt idx="30">
                  <c:v>20</c:v>
                </c:pt>
                <c:pt idx="31">
                  <c:v>21</c:v>
                </c:pt>
                <c:pt idx="32">
                  <c:v>22</c:v>
                </c:pt>
              </c:strCache>
            </c:strRef>
          </c:cat>
          <c:val>
            <c:numRef>
              <c:f>Datablad!$B$4:$B$36</c:f>
              <c:numCache>
                <c:formatCode>#,##0.0</c:formatCode>
                <c:ptCount val="33"/>
                <c:pt idx="0">
                  <c:v>618.57000000000005</c:v>
                </c:pt>
                <c:pt idx="1">
                  <c:v>692.95799999999997</c:v>
                </c:pt>
                <c:pt idx="2">
                  <c:v>880.80200000000002</c:v>
                </c:pt>
                <c:pt idx="3">
                  <c:v>1132.2670000000001</c:v>
                </c:pt>
                <c:pt idx="4">
                  <c:v>1286.596</c:v>
                </c:pt>
                <c:pt idx="5">
                  <c:v>1386.2</c:v>
                </c:pt>
                <c:pt idx="6">
                  <c:v>1411.2</c:v>
                </c:pt>
                <c:pt idx="7">
                  <c:v>1432.1</c:v>
                </c:pt>
                <c:pt idx="8">
                  <c:v>1448.9</c:v>
                </c:pt>
                <c:pt idx="9">
                  <c:v>1374.2</c:v>
                </c:pt>
                <c:pt idx="10" formatCode="0.0">
                  <c:v>1277.893</c:v>
                </c:pt>
                <c:pt idx="11" formatCode="0.0">
                  <c:v>1154.421</c:v>
                </c:pt>
                <c:pt idx="12" formatCode="0.0">
                  <c:v>1162.8483227892598</c:v>
                </c:pt>
                <c:pt idx="13" formatCode="0.0">
                  <c:v>1185.7006894380797</c:v>
                </c:pt>
                <c:pt idx="14" formatCode="0.0">
                  <c:v>1213.0637227295801</c:v>
                </c:pt>
                <c:pt idx="15" formatCode="0.0">
                  <c:v>1261.5660445487802</c:v>
                </c:pt>
                <c:pt idx="16" formatCode="0.0">
                  <c:v>1219.99305256298</c:v>
                </c:pt>
                <c:pt idx="17" formatCode="0.0">
                  <c:v>1114.80433896829</c:v>
                </c:pt>
                <c:pt idx="18" formatCode="0.0">
                  <c:v>1061.7385979173202</c:v>
                </c:pt>
                <c:pt idx="19" formatCode="0.0">
                  <c:v>1149.3330373321535</c:v>
                </c:pt>
                <c:pt idx="20" formatCode="0.0">
                  <c:v>1113.306</c:v>
                </c:pt>
                <c:pt idx="21" formatCode="0.0">
                  <c:v>1075</c:v>
                </c:pt>
                <c:pt idx="22" formatCode="0.0">
                  <c:v>1119</c:v>
                </c:pt>
                <c:pt idx="23" formatCode="0.0">
                  <c:v>1236.3349726322401</c:v>
                </c:pt>
                <c:pt idx="24" formatCode="0.0">
                  <c:v>1346.6366539999999</c:v>
                </c:pt>
                <c:pt idx="25" formatCode="0.0">
                  <c:v>1352.2936470168502</c:v>
                </c:pt>
                <c:pt idx="26" formatCode="0.0">
                  <c:v>1291.9525105530001</c:v>
                </c:pt>
                <c:pt idx="27" formatCode="0.0">
                  <c:v>1265.21</c:v>
                </c:pt>
                <c:pt idx="28" formatCode="0.0">
                  <c:v>1197.0340000000001</c:v>
                </c:pt>
                <c:pt idx="29" formatCode="0.0">
                  <c:v>1006.1709443680506</c:v>
                </c:pt>
                <c:pt idx="30" formatCode="0.0">
                  <c:v>936.54851026271592</c:v>
                </c:pt>
                <c:pt idx="31" formatCode="0.0">
                  <c:v>893.79990337605113</c:v>
                </c:pt>
                <c:pt idx="32" formatCode="0.0">
                  <c:v>818.11042375574573</c:v>
                </c:pt>
              </c:numCache>
            </c:numRef>
          </c:val>
          <c:extLst>
            <c:ext xmlns:c16="http://schemas.microsoft.com/office/drawing/2014/chart" uri="{C3380CC4-5D6E-409C-BE32-E72D297353CC}">
              <c16:uniqueId val="{00000000-6E11-4214-A3D7-409D79127DE3}"/>
            </c:ext>
          </c:extLst>
        </c:ser>
        <c:dLbls>
          <c:showLegendKey val="0"/>
          <c:showVal val="0"/>
          <c:showCatName val="0"/>
          <c:showSerName val="0"/>
          <c:showPercent val="0"/>
          <c:showBubbleSize val="0"/>
        </c:dLbls>
        <c:gapWidth val="150"/>
        <c:axId val="902363200"/>
        <c:axId val="1"/>
      </c:barChart>
      <c:lineChart>
        <c:grouping val="standard"/>
        <c:varyColors val="0"/>
        <c:ser>
          <c:idx val="0"/>
          <c:order val="1"/>
          <c:tx>
            <c:strRef>
              <c:f>Datablad!$C$3</c:f>
              <c:strCache>
                <c:ptCount val="1"/>
                <c:pt idx="0">
                  <c:v>Skuldkvot, procent av BNP (höger axel)</c:v>
                </c:pt>
              </c:strCache>
            </c:strRef>
          </c:tx>
          <c:spPr>
            <a:ln w="12700">
              <a:solidFill>
                <a:srgbClr val="000000"/>
              </a:solidFill>
              <a:prstDash val="solid"/>
            </a:ln>
          </c:spPr>
          <c:marker>
            <c:symbol val="diamond"/>
            <c:size val="5"/>
            <c:spPr>
              <a:solidFill>
                <a:srgbClr val="000000"/>
              </a:solidFill>
              <a:ln>
                <a:solidFill>
                  <a:srgbClr val="000000"/>
                </a:solidFill>
                <a:prstDash val="solid"/>
              </a:ln>
            </c:spPr>
          </c:marker>
          <c:cat>
            <c:strRef>
              <c:f>Datablad!$A$4:$A$36</c:f>
              <c:strCache>
                <c:ptCount val="33"/>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pt idx="24">
                  <c:v>14</c:v>
                </c:pt>
                <c:pt idx="25">
                  <c:v>15</c:v>
                </c:pt>
                <c:pt idx="26">
                  <c:v>16</c:v>
                </c:pt>
                <c:pt idx="27">
                  <c:v>17</c:v>
                </c:pt>
                <c:pt idx="28">
                  <c:v>18</c:v>
                </c:pt>
                <c:pt idx="29">
                  <c:v>19</c:v>
                </c:pt>
                <c:pt idx="30">
                  <c:v>20</c:v>
                </c:pt>
                <c:pt idx="31">
                  <c:v>21</c:v>
                </c:pt>
                <c:pt idx="32">
                  <c:v>22</c:v>
                </c:pt>
              </c:strCache>
            </c:strRef>
          </c:cat>
          <c:val>
            <c:numRef>
              <c:f>Datablad!$C$4:$C$36</c:f>
              <c:numCache>
                <c:formatCode>#,##0.0</c:formatCode>
                <c:ptCount val="33"/>
                <c:pt idx="0">
                  <c:v>42.068859984697788</c:v>
                </c:pt>
                <c:pt idx="1">
                  <c:v>44.042242438956805</c:v>
                </c:pt>
                <c:pt idx="2">
                  <c:v>56.067933199868868</c:v>
                </c:pt>
                <c:pt idx="3">
                  <c:v>69.28863108282016</c:v>
                </c:pt>
                <c:pt idx="4">
                  <c:v>73.754394694436527</c:v>
                </c:pt>
                <c:pt idx="5">
                  <c:v>73.594604265747563</c:v>
                </c:pt>
                <c:pt idx="6">
                  <c:v>73.042533093515871</c:v>
                </c:pt>
                <c:pt idx="7">
                  <c:v>70.921985815602824</c:v>
                </c:pt>
                <c:pt idx="8">
                  <c:v>68.310925269101872</c:v>
                </c:pt>
                <c:pt idx="9">
                  <c:v>61.407044427384463</c:v>
                </c:pt>
                <c:pt idx="10">
                  <c:v>53.611304793621137</c:v>
                </c:pt>
                <c:pt idx="11">
                  <c:v>46.5132985967293</c:v>
                </c:pt>
                <c:pt idx="12">
                  <c:v>45.177422126353214</c:v>
                </c:pt>
                <c:pt idx="13">
                  <c:v>44.228320859293433</c:v>
                </c:pt>
                <c:pt idx="14">
                  <c:v>43.194075876203677</c:v>
                </c:pt>
                <c:pt idx="15">
                  <c:v>43.342612182390873</c:v>
                </c:pt>
                <c:pt idx="16">
                  <c:v>39.318669724612406</c:v>
                </c:pt>
                <c:pt idx="17">
                  <c:v>33.771889736126781</c:v>
                </c:pt>
                <c:pt idx="18">
                  <c:v>31.304199832393444</c:v>
                </c:pt>
                <c:pt idx="19">
                  <c:v>34.912815770921455</c:v>
                </c:pt>
                <c:pt idx="20">
                  <c:v>31.593689128628444</c:v>
                </c:pt>
                <c:pt idx="21">
                  <c:v>29.363216984886549</c:v>
                </c:pt>
                <c:pt idx="22">
                  <c:v>30.334484453373399</c:v>
                </c:pt>
                <c:pt idx="23">
                  <c:v>32.759802758662502</c:v>
                </c:pt>
                <c:pt idx="24">
                  <c:v>34.170572999993652</c:v>
                </c:pt>
                <c:pt idx="25">
                  <c:v>32.185643393792482</c:v>
                </c:pt>
                <c:pt idx="26">
                  <c:v>29.459660114988107</c:v>
                </c:pt>
                <c:pt idx="27">
                  <c:v>27.631713146122607</c:v>
                </c:pt>
                <c:pt idx="28">
                  <c:v>24.991038347105849</c:v>
                </c:pt>
                <c:pt idx="29" formatCode="0.0">
                  <c:v>20.216182999955539</c:v>
                </c:pt>
                <c:pt idx="30" formatCode="0.0">
                  <c:v>18.217977330174168</c:v>
                </c:pt>
                <c:pt idx="31" formatCode="0.0">
                  <c:v>16.767026023955669</c:v>
                </c:pt>
                <c:pt idx="32" formatCode="0.0">
                  <c:v>14.755709990747324</c:v>
                </c:pt>
              </c:numCache>
            </c:numRef>
          </c:val>
          <c:smooth val="0"/>
          <c:extLst>
            <c:ext xmlns:c16="http://schemas.microsoft.com/office/drawing/2014/chart" uri="{C3380CC4-5D6E-409C-BE32-E72D297353CC}">
              <c16:uniqueId val="{00000001-6E11-4214-A3D7-409D79127DE3}"/>
            </c:ext>
          </c:extLst>
        </c:ser>
        <c:dLbls>
          <c:showLegendKey val="0"/>
          <c:showVal val="0"/>
          <c:showCatName val="0"/>
          <c:showSerName val="0"/>
          <c:showPercent val="0"/>
          <c:showBubbleSize val="0"/>
        </c:dLbls>
        <c:marker val="1"/>
        <c:smooth val="0"/>
        <c:axId val="3"/>
        <c:axId val="4"/>
      </c:lineChart>
      <c:catAx>
        <c:axId val="902363200"/>
        <c:scaling>
          <c:orientation val="minMax"/>
        </c:scaling>
        <c:delete val="0"/>
        <c:axPos val="b"/>
        <c:numFmt formatCode="General" sourceLinked="1"/>
        <c:majorTickMark val="cross"/>
        <c:minorTickMark val="none"/>
        <c:tickLblPos val="nextTo"/>
        <c:spPr>
          <a:ln w="3175">
            <a:solidFill>
              <a:srgbClr val="000000"/>
            </a:solidFill>
            <a:prstDash val="solid"/>
          </a:ln>
        </c:spPr>
        <c:txPr>
          <a:bodyPr rot="0" vert="horz"/>
          <a:lstStyle/>
          <a:p>
            <a:pPr>
              <a:defRPr sz="700" b="0" i="0" u="none" strike="noStrike" baseline="0">
                <a:solidFill>
                  <a:srgbClr val="000000"/>
                </a:solidFill>
                <a:latin typeface="TradeGothic CondEighteen"/>
                <a:ea typeface="TradeGothic CondEighteen"/>
                <a:cs typeface="TradeGothic CondEighteen"/>
              </a:defRPr>
            </a:pPr>
            <a:endParaRPr lang="sv-SE"/>
          </a:p>
        </c:txPr>
        <c:crossAx val="1"/>
        <c:crosses val="autoZero"/>
        <c:auto val="1"/>
        <c:lblAlgn val="ctr"/>
        <c:lblOffset val="100"/>
        <c:tickLblSkip val="2"/>
        <c:tickMarkSkip val="1"/>
        <c:noMultiLvlLbl val="0"/>
      </c:catAx>
      <c:valAx>
        <c:axId val="1"/>
        <c:scaling>
          <c:orientation val="minMax"/>
        </c:scaling>
        <c:delete val="0"/>
        <c:axPos val="l"/>
        <c:numFmt formatCode="#,##0" sourceLinked="0"/>
        <c:majorTickMark val="in"/>
        <c:minorTickMark val="none"/>
        <c:tickLblPos val="nextTo"/>
        <c:spPr>
          <a:ln w="3175">
            <a:solidFill>
              <a:srgbClr val="000000"/>
            </a:solidFill>
            <a:prstDash val="solid"/>
          </a:ln>
        </c:spPr>
        <c:txPr>
          <a:bodyPr rot="0" vert="horz"/>
          <a:lstStyle/>
          <a:p>
            <a:pPr>
              <a:defRPr sz="700" b="0" i="0" u="none" strike="noStrike" baseline="0">
                <a:solidFill>
                  <a:srgbClr val="000000"/>
                </a:solidFill>
                <a:latin typeface="TradeGothic CondEighteen"/>
                <a:ea typeface="TradeGothic CondEighteen"/>
                <a:cs typeface="TradeGothic CondEighteen"/>
              </a:defRPr>
            </a:pPr>
            <a:endParaRPr lang="sv-SE"/>
          </a:p>
        </c:txPr>
        <c:crossAx val="902363200"/>
        <c:crosses val="autoZero"/>
        <c:crossBetween val="between"/>
      </c:valAx>
      <c:catAx>
        <c:axId val="3"/>
        <c:scaling>
          <c:orientation val="minMax"/>
        </c:scaling>
        <c:delete val="1"/>
        <c:axPos val="b"/>
        <c:numFmt formatCode="General" sourceLinked="1"/>
        <c:majorTickMark val="out"/>
        <c:minorTickMark val="none"/>
        <c:tickLblPos val="nextTo"/>
        <c:crossAx val="4"/>
        <c:crosses val="autoZero"/>
        <c:auto val="1"/>
        <c:lblAlgn val="ctr"/>
        <c:lblOffset val="100"/>
        <c:noMultiLvlLbl val="0"/>
      </c:catAx>
      <c:valAx>
        <c:axId val="4"/>
        <c:scaling>
          <c:orientation val="minMax"/>
        </c:scaling>
        <c:delete val="0"/>
        <c:axPos val="r"/>
        <c:numFmt formatCode="#,##0" sourceLinked="0"/>
        <c:majorTickMark val="in"/>
        <c:minorTickMark val="none"/>
        <c:tickLblPos val="nextTo"/>
        <c:spPr>
          <a:ln w="3175">
            <a:solidFill>
              <a:srgbClr val="000000"/>
            </a:solidFill>
            <a:prstDash val="solid"/>
          </a:ln>
        </c:spPr>
        <c:txPr>
          <a:bodyPr rot="0" vert="horz"/>
          <a:lstStyle/>
          <a:p>
            <a:pPr>
              <a:defRPr sz="700" b="0" i="0" u="none" strike="noStrike" baseline="0">
                <a:solidFill>
                  <a:srgbClr val="000000"/>
                </a:solidFill>
                <a:latin typeface="TradeGothic CondEighteen"/>
                <a:ea typeface="TradeGothic CondEighteen"/>
                <a:cs typeface="TradeGothic CondEighteen"/>
              </a:defRPr>
            </a:pPr>
            <a:endParaRPr lang="sv-SE"/>
          </a:p>
        </c:txPr>
        <c:crossAx val="3"/>
        <c:crosses val="max"/>
        <c:crossBetween val="between"/>
      </c:valAx>
      <c:spPr>
        <a:noFill/>
        <a:ln w="3175">
          <a:solidFill>
            <a:srgbClr val="000000"/>
          </a:solidFill>
          <a:prstDash val="solid"/>
        </a:ln>
      </c:spPr>
    </c:plotArea>
    <c:legend>
      <c:legendPos val="r"/>
      <c:layout>
        <c:manualLayout>
          <c:xMode val="edge"/>
          <c:yMode val="edge"/>
          <c:x val="3.5469200198257424E-2"/>
          <c:y val="3.8317147856517936E-2"/>
          <c:w val="0.90287890863999387"/>
          <c:h val="0.15073534558180227"/>
        </c:manualLayout>
      </c:layout>
      <c:overlay val="0"/>
      <c:spPr>
        <a:noFill/>
        <a:ln w="25400">
          <a:noFill/>
        </a:ln>
      </c:spPr>
      <c:txPr>
        <a:bodyPr/>
        <a:lstStyle/>
        <a:p>
          <a:pPr>
            <a:defRPr sz="640" b="1" i="0" u="none" strike="noStrike" baseline="0">
              <a:solidFill>
                <a:srgbClr val="000000"/>
              </a:solidFill>
              <a:latin typeface="TradeGothic CondEighteen"/>
              <a:ea typeface="TradeGothic CondEighteen"/>
              <a:cs typeface="TradeGothic CondEighteen"/>
            </a:defRPr>
          </a:pPr>
          <a:endParaRPr lang="sv-SE"/>
        </a:p>
      </c:txPr>
    </c:legend>
    <c:plotVisOnly val="1"/>
    <c:dispBlanksAs val="gap"/>
    <c:showDLblsOverMax val="0"/>
  </c:chart>
  <c:spPr>
    <a:solidFill>
      <a:srgbClr val="FFFFFF"/>
    </a:solidFill>
    <a:ln w="9525">
      <a:noFill/>
    </a:ln>
  </c:spPr>
  <c:txPr>
    <a:bodyPr/>
    <a:lstStyle/>
    <a:p>
      <a:pPr>
        <a:defRPr sz="1000" b="0" i="0" u="none" strike="noStrike" baseline="0">
          <a:solidFill>
            <a:srgbClr val="000000"/>
          </a:solidFill>
          <a:latin typeface="Arial"/>
          <a:ea typeface="Arial"/>
          <a:cs typeface="Arial"/>
        </a:defRPr>
      </a:pPr>
      <a:endParaRPr lang="sv-SE"/>
    </a:p>
  </c:txPr>
  <c:externalData r:id="rId1">
    <c:autoUpdate val="0"/>
  </c:externalData>
</c:chartSpace>
</file>

<file path=word/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6"/>
    </mc:Choice>
    <mc:Fallback>
      <c:style val="6"/>
    </mc:Fallback>
  </mc:AlternateContent>
  <c:clrMapOvr bg1="lt1" tx1="dk1" bg2="lt2" tx2="dk2" accent1="accent1" accent2="accent2" accent3="accent3" accent4="accent4" accent5="accent5" accent6="accent6" hlink="hlink" folHlink="folHlink"/>
  <c:chart>
    <c:autoTitleDeleted val="1"/>
    <c:plotArea>
      <c:layout/>
      <c:barChart>
        <c:barDir val="col"/>
        <c:grouping val="stacked"/>
        <c:varyColors val="0"/>
        <c:ser>
          <c:idx val="0"/>
          <c:order val="0"/>
          <c:tx>
            <c:strRef>
              <c:f>Diagram!$A$2</c:f>
              <c:strCache>
                <c:ptCount val="1"/>
                <c:pt idx="0">
                  <c:v>Nyanskaffning</c:v>
                </c:pt>
              </c:strCache>
            </c:strRef>
          </c:tx>
          <c:spPr>
            <a:solidFill>
              <a:schemeClr val="tx1"/>
            </a:solidFill>
          </c:spPr>
          <c:invertIfNegative val="0"/>
          <c:cat>
            <c:numRef>
              <c:f>Diagram!$B$1:$F$1</c:f>
              <c:numCache>
                <c:formatCode>General</c:formatCode>
                <c:ptCount val="5"/>
                <c:pt idx="0">
                  <c:v>2018</c:v>
                </c:pt>
                <c:pt idx="1">
                  <c:v>2019</c:v>
                </c:pt>
                <c:pt idx="2">
                  <c:v>2020</c:v>
                </c:pt>
                <c:pt idx="3">
                  <c:v>2021</c:v>
                </c:pt>
                <c:pt idx="4">
                  <c:v>2022</c:v>
                </c:pt>
              </c:numCache>
            </c:numRef>
          </c:cat>
          <c:val>
            <c:numRef>
              <c:f>Diagram!$B$2:$F$2</c:f>
              <c:numCache>
                <c:formatCode>#,##0</c:formatCode>
                <c:ptCount val="5"/>
                <c:pt idx="0">
                  <c:v>47542</c:v>
                </c:pt>
                <c:pt idx="1">
                  <c:v>58059.001000000004</c:v>
                </c:pt>
                <c:pt idx="2">
                  <c:v>67684.975999999995</c:v>
                </c:pt>
                <c:pt idx="3">
                  <c:v>72456.285000000003</c:v>
                </c:pt>
                <c:pt idx="4">
                  <c:v>68091.572</c:v>
                </c:pt>
              </c:numCache>
            </c:numRef>
          </c:val>
          <c:extLst>
            <c:ext xmlns:c16="http://schemas.microsoft.com/office/drawing/2014/chart" uri="{C3380CC4-5D6E-409C-BE32-E72D297353CC}">
              <c16:uniqueId val="{00000000-8917-4B2F-A7C1-DFE71C82EFE2}"/>
            </c:ext>
          </c:extLst>
        </c:ser>
        <c:ser>
          <c:idx val="1"/>
          <c:order val="1"/>
          <c:tx>
            <c:strRef>
              <c:f>Diagram!$A$3</c:f>
              <c:strCache>
                <c:ptCount val="1"/>
                <c:pt idx="0">
                  <c:v>Vidmakthållande</c:v>
                </c:pt>
              </c:strCache>
            </c:strRef>
          </c:tx>
          <c:spPr>
            <a:solidFill>
              <a:schemeClr val="bg1">
                <a:lumMod val="50000"/>
              </a:schemeClr>
            </a:solidFill>
          </c:spPr>
          <c:invertIfNegative val="0"/>
          <c:cat>
            <c:numRef>
              <c:f>Diagram!$B$1:$F$1</c:f>
              <c:numCache>
                <c:formatCode>General</c:formatCode>
                <c:ptCount val="5"/>
                <c:pt idx="0">
                  <c:v>2018</c:v>
                </c:pt>
                <c:pt idx="1">
                  <c:v>2019</c:v>
                </c:pt>
                <c:pt idx="2">
                  <c:v>2020</c:v>
                </c:pt>
                <c:pt idx="3">
                  <c:v>2021</c:v>
                </c:pt>
                <c:pt idx="4">
                  <c:v>2022</c:v>
                </c:pt>
              </c:numCache>
            </c:numRef>
          </c:cat>
          <c:val>
            <c:numRef>
              <c:f>Diagram!$B$3:$F$3</c:f>
              <c:numCache>
                <c:formatCode>#,##0</c:formatCode>
                <c:ptCount val="5"/>
                <c:pt idx="0">
                  <c:v>16598</c:v>
                </c:pt>
                <c:pt idx="1">
                  <c:v>18793.144999999997</c:v>
                </c:pt>
                <c:pt idx="2">
                  <c:v>20888.04</c:v>
                </c:pt>
                <c:pt idx="3">
                  <c:v>23338.746999999999</c:v>
                </c:pt>
                <c:pt idx="4">
                  <c:v>22605.469000000001</c:v>
                </c:pt>
              </c:numCache>
            </c:numRef>
          </c:val>
          <c:extLst>
            <c:ext xmlns:c16="http://schemas.microsoft.com/office/drawing/2014/chart" uri="{C3380CC4-5D6E-409C-BE32-E72D297353CC}">
              <c16:uniqueId val="{00000001-8917-4B2F-A7C1-DFE71C82EFE2}"/>
            </c:ext>
          </c:extLst>
        </c:ser>
        <c:ser>
          <c:idx val="2"/>
          <c:order val="2"/>
          <c:tx>
            <c:strRef>
              <c:f>Diagram!$A$4</c:f>
              <c:strCache>
                <c:ptCount val="1"/>
                <c:pt idx="0">
                  <c:v>Forskning</c:v>
                </c:pt>
              </c:strCache>
            </c:strRef>
          </c:tx>
          <c:spPr>
            <a:solidFill>
              <a:schemeClr val="bg1">
                <a:lumMod val="85000"/>
              </a:schemeClr>
            </a:solidFill>
          </c:spPr>
          <c:invertIfNegative val="0"/>
          <c:cat>
            <c:numRef>
              <c:f>Diagram!$B$1:$F$1</c:f>
              <c:numCache>
                <c:formatCode>General</c:formatCode>
                <c:ptCount val="5"/>
                <c:pt idx="0">
                  <c:v>2018</c:v>
                </c:pt>
                <c:pt idx="1">
                  <c:v>2019</c:v>
                </c:pt>
                <c:pt idx="2">
                  <c:v>2020</c:v>
                </c:pt>
                <c:pt idx="3">
                  <c:v>2021</c:v>
                </c:pt>
                <c:pt idx="4">
                  <c:v>2022</c:v>
                </c:pt>
              </c:numCache>
            </c:numRef>
          </c:cat>
          <c:val>
            <c:numRef>
              <c:f>Diagram!$B$4:$F$4</c:f>
              <c:numCache>
                <c:formatCode>#,##0</c:formatCode>
                <c:ptCount val="5"/>
                <c:pt idx="0">
                  <c:v>37826.052995126607</c:v>
                </c:pt>
                <c:pt idx="1">
                  <c:v>38543.773185039259</c:v>
                </c:pt>
                <c:pt idx="2">
                  <c:v>39426.952396295761</c:v>
                </c:pt>
                <c:pt idx="3">
                  <c:v>39664.902254259301</c:v>
                </c:pt>
                <c:pt idx="4">
                  <c:v>39980.505985273281</c:v>
                </c:pt>
              </c:numCache>
            </c:numRef>
          </c:val>
          <c:extLst>
            <c:ext xmlns:c16="http://schemas.microsoft.com/office/drawing/2014/chart" uri="{C3380CC4-5D6E-409C-BE32-E72D297353CC}">
              <c16:uniqueId val="{00000002-8917-4B2F-A7C1-DFE71C82EFE2}"/>
            </c:ext>
          </c:extLst>
        </c:ser>
        <c:dLbls>
          <c:showLegendKey val="0"/>
          <c:showVal val="0"/>
          <c:showCatName val="0"/>
          <c:showSerName val="0"/>
          <c:showPercent val="0"/>
          <c:showBubbleSize val="0"/>
        </c:dLbls>
        <c:gapWidth val="75"/>
        <c:overlap val="100"/>
        <c:axId val="213892480"/>
        <c:axId val="213898368"/>
      </c:barChart>
      <c:catAx>
        <c:axId val="213892480"/>
        <c:scaling>
          <c:orientation val="minMax"/>
        </c:scaling>
        <c:delete val="0"/>
        <c:axPos val="b"/>
        <c:numFmt formatCode="General" sourceLinked="1"/>
        <c:majorTickMark val="none"/>
        <c:minorTickMark val="none"/>
        <c:tickLblPos val="nextTo"/>
        <c:txPr>
          <a:bodyPr/>
          <a:lstStyle/>
          <a:p>
            <a:pPr>
              <a:defRPr sz="700">
                <a:latin typeface="TradeGothic" panose="00000400000000000000" pitchFamily="2" charset="0"/>
              </a:defRPr>
            </a:pPr>
            <a:endParaRPr lang="sv-SE"/>
          </a:p>
        </c:txPr>
        <c:crossAx val="213898368"/>
        <c:crosses val="autoZero"/>
        <c:auto val="1"/>
        <c:lblAlgn val="ctr"/>
        <c:lblOffset val="100"/>
        <c:noMultiLvlLbl val="0"/>
      </c:catAx>
      <c:valAx>
        <c:axId val="213898368"/>
        <c:scaling>
          <c:orientation val="minMax"/>
        </c:scaling>
        <c:delete val="0"/>
        <c:axPos val="l"/>
        <c:majorGridlines>
          <c:spPr>
            <a:ln>
              <a:noFill/>
            </a:ln>
          </c:spPr>
        </c:majorGridlines>
        <c:numFmt formatCode="#,##0" sourceLinked="1"/>
        <c:majorTickMark val="none"/>
        <c:minorTickMark val="none"/>
        <c:tickLblPos val="nextTo"/>
        <c:txPr>
          <a:bodyPr/>
          <a:lstStyle/>
          <a:p>
            <a:pPr>
              <a:defRPr sz="700">
                <a:latin typeface="Calibri" panose="020F0502020204030204" pitchFamily="34" charset="0"/>
              </a:defRPr>
            </a:pPr>
            <a:endParaRPr lang="sv-SE"/>
          </a:p>
        </c:txPr>
        <c:crossAx val="213892480"/>
        <c:crosses val="autoZero"/>
        <c:crossBetween val="between"/>
      </c:valAx>
      <c:spPr>
        <a:noFill/>
        <a:ln>
          <a:solidFill>
            <a:schemeClr val="tx1">
              <a:lumMod val="50000"/>
              <a:lumOff val="50000"/>
            </a:schemeClr>
          </a:solidFill>
        </a:ln>
      </c:spPr>
    </c:plotArea>
    <c:legend>
      <c:legendPos val="t"/>
      <c:overlay val="0"/>
      <c:spPr>
        <a:ln>
          <a:noFill/>
        </a:ln>
      </c:spPr>
      <c:txPr>
        <a:bodyPr/>
        <a:lstStyle/>
        <a:p>
          <a:pPr>
            <a:defRPr sz="700">
              <a:latin typeface="TradeGothic" panose="00000400000000000000" pitchFamily="2" charset="0"/>
            </a:defRPr>
          </a:pPr>
          <a:endParaRPr lang="sv-SE"/>
        </a:p>
      </c:txPr>
    </c:legend>
    <c:plotVisOnly val="1"/>
    <c:dispBlanksAs val="gap"/>
    <c:showDLblsOverMax val="0"/>
  </c:chart>
  <c:spPr>
    <a:noFill/>
    <a:ln>
      <a:noFill/>
    </a:ln>
  </c:spPr>
  <c:externalData r:id="rId1">
    <c:autoUpdate val="0"/>
  </c:externalData>
</c:chartSpace>
</file>

<file path=word/charts/chart3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1452079072937969"/>
          <c:y val="4.4843434343434345E-2"/>
          <c:w val="0.79200443081117933"/>
          <c:h val="0.87294582185491276"/>
        </c:manualLayout>
      </c:layout>
      <c:lineChart>
        <c:grouping val="standard"/>
        <c:varyColors val="0"/>
        <c:ser>
          <c:idx val="0"/>
          <c:order val="0"/>
          <c:tx>
            <c:strRef>
              <c:f>'Budgetmallar dubbla spalter'!$B$19</c:f>
              <c:strCache>
                <c:ptCount val="1"/>
                <c:pt idx="0">
                  <c:v>Ordinarie grundavdag</c:v>
                </c:pt>
              </c:strCache>
            </c:strRef>
          </c:tx>
          <c:spPr>
            <a:ln w="12700">
              <a:solidFill>
                <a:srgbClr val="000000"/>
              </a:solidFill>
              <a:prstDash val="solid"/>
            </a:ln>
          </c:spPr>
          <c:marker>
            <c:symbol val="none"/>
          </c:marker>
          <c:dPt>
            <c:idx val="0"/>
            <c:bubble3D val="0"/>
            <c:extLst>
              <c:ext xmlns:c16="http://schemas.microsoft.com/office/drawing/2014/chart" uri="{C3380CC4-5D6E-409C-BE32-E72D297353CC}">
                <c16:uniqueId val="{00000000-9AD9-4F15-90AA-E16C862808FC}"/>
              </c:ext>
            </c:extLst>
          </c:dPt>
          <c:dPt>
            <c:idx val="1"/>
            <c:bubble3D val="0"/>
            <c:extLst>
              <c:ext xmlns:c16="http://schemas.microsoft.com/office/drawing/2014/chart" uri="{C3380CC4-5D6E-409C-BE32-E72D297353CC}">
                <c16:uniqueId val="{00000001-9AD9-4F15-90AA-E16C862808FC}"/>
              </c:ext>
            </c:extLst>
          </c:dPt>
          <c:dPt>
            <c:idx val="2"/>
            <c:bubble3D val="0"/>
            <c:extLst>
              <c:ext xmlns:c16="http://schemas.microsoft.com/office/drawing/2014/chart" uri="{C3380CC4-5D6E-409C-BE32-E72D297353CC}">
                <c16:uniqueId val="{00000002-9AD9-4F15-90AA-E16C862808FC}"/>
              </c:ext>
            </c:extLst>
          </c:dPt>
          <c:dPt>
            <c:idx val="3"/>
            <c:bubble3D val="0"/>
            <c:extLst>
              <c:ext xmlns:c16="http://schemas.microsoft.com/office/drawing/2014/chart" uri="{C3380CC4-5D6E-409C-BE32-E72D297353CC}">
                <c16:uniqueId val="{00000003-9AD9-4F15-90AA-E16C862808FC}"/>
              </c:ext>
            </c:extLst>
          </c:dPt>
          <c:dPt>
            <c:idx val="4"/>
            <c:bubble3D val="0"/>
            <c:extLst>
              <c:ext xmlns:c16="http://schemas.microsoft.com/office/drawing/2014/chart" uri="{C3380CC4-5D6E-409C-BE32-E72D297353CC}">
                <c16:uniqueId val="{00000004-9AD9-4F15-90AA-E16C862808FC}"/>
              </c:ext>
            </c:extLst>
          </c:dPt>
          <c:dPt>
            <c:idx val="5"/>
            <c:bubble3D val="0"/>
            <c:extLst>
              <c:ext xmlns:c16="http://schemas.microsoft.com/office/drawing/2014/chart" uri="{C3380CC4-5D6E-409C-BE32-E72D297353CC}">
                <c16:uniqueId val="{00000005-9AD9-4F15-90AA-E16C862808FC}"/>
              </c:ext>
            </c:extLst>
          </c:dPt>
          <c:dPt>
            <c:idx val="6"/>
            <c:bubble3D val="0"/>
            <c:extLst>
              <c:ext xmlns:c16="http://schemas.microsoft.com/office/drawing/2014/chart" uri="{C3380CC4-5D6E-409C-BE32-E72D297353CC}">
                <c16:uniqueId val="{00000006-9AD9-4F15-90AA-E16C862808FC}"/>
              </c:ext>
            </c:extLst>
          </c:dPt>
          <c:dPt>
            <c:idx val="7"/>
            <c:bubble3D val="0"/>
            <c:extLst>
              <c:ext xmlns:c16="http://schemas.microsoft.com/office/drawing/2014/chart" uri="{C3380CC4-5D6E-409C-BE32-E72D297353CC}">
                <c16:uniqueId val="{00000007-9AD9-4F15-90AA-E16C862808FC}"/>
              </c:ext>
            </c:extLst>
          </c:dPt>
          <c:dPt>
            <c:idx val="8"/>
            <c:bubble3D val="0"/>
            <c:extLst>
              <c:ext xmlns:c16="http://schemas.microsoft.com/office/drawing/2014/chart" uri="{C3380CC4-5D6E-409C-BE32-E72D297353CC}">
                <c16:uniqueId val="{00000008-9AD9-4F15-90AA-E16C862808FC}"/>
              </c:ext>
            </c:extLst>
          </c:dPt>
          <c:dPt>
            <c:idx val="9"/>
            <c:bubble3D val="0"/>
            <c:extLst>
              <c:ext xmlns:c16="http://schemas.microsoft.com/office/drawing/2014/chart" uri="{C3380CC4-5D6E-409C-BE32-E72D297353CC}">
                <c16:uniqueId val="{00000009-9AD9-4F15-90AA-E16C862808FC}"/>
              </c:ext>
            </c:extLst>
          </c:dPt>
          <c:dPt>
            <c:idx val="10"/>
            <c:bubble3D val="0"/>
            <c:extLst>
              <c:ext xmlns:c16="http://schemas.microsoft.com/office/drawing/2014/chart" uri="{C3380CC4-5D6E-409C-BE32-E72D297353CC}">
                <c16:uniqueId val="{0000000A-9AD9-4F15-90AA-E16C862808FC}"/>
              </c:ext>
            </c:extLst>
          </c:dPt>
          <c:cat>
            <c:numRef>
              <c:f>'Budgetmallar dubbla spalter'!$A$20:$A$870</c:f>
              <c:numCache>
                <c:formatCode>_-* #,##0\ _k_r_-;\-* #,##0\ _k_r_-;_-* "-"??\ _k_r_-;_-@_-</c:formatCode>
                <c:ptCount val="851"/>
                <c:pt idx="0" formatCode="General">
                  <c:v>0</c:v>
                </c:pt>
                <c:pt idx="1">
                  <c:v>2000</c:v>
                </c:pt>
                <c:pt idx="2">
                  <c:v>4000</c:v>
                </c:pt>
                <c:pt idx="3">
                  <c:v>6000</c:v>
                </c:pt>
                <c:pt idx="4">
                  <c:v>8000</c:v>
                </c:pt>
                <c:pt idx="5">
                  <c:v>10000</c:v>
                </c:pt>
                <c:pt idx="6">
                  <c:v>12000</c:v>
                </c:pt>
                <c:pt idx="7">
                  <c:v>14000</c:v>
                </c:pt>
                <c:pt idx="8">
                  <c:v>16000</c:v>
                </c:pt>
                <c:pt idx="9">
                  <c:v>18000</c:v>
                </c:pt>
                <c:pt idx="10">
                  <c:v>20000</c:v>
                </c:pt>
                <c:pt idx="11">
                  <c:v>22000</c:v>
                </c:pt>
                <c:pt idx="12">
                  <c:v>24000</c:v>
                </c:pt>
                <c:pt idx="13">
                  <c:v>26000</c:v>
                </c:pt>
                <c:pt idx="14">
                  <c:v>28000</c:v>
                </c:pt>
                <c:pt idx="15">
                  <c:v>30000</c:v>
                </c:pt>
                <c:pt idx="16">
                  <c:v>32000</c:v>
                </c:pt>
                <c:pt idx="17">
                  <c:v>34000</c:v>
                </c:pt>
                <c:pt idx="18">
                  <c:v>36000</c:v>
                </c:pt>
                <c:pt idx="19">
                  <c:v>38000</c:v>
                </c:pt>
                <c:pt idx="20">
                  <c:v>40000</c:v>
                </c:pt>
                <c:pt idx="21">
                  <c:v>42000</c:v>
                </c:pt>
                <c:pt idx="22">
                  <c:v>44000</c:v>
                </c:pt>
                <c:pt idx="23">
                  <c:v>46000</c:v>
                </c:pt>
                <c:pt idx="24">
                  <c:v>48000</c:v>
                </c:pt>
                <c:pt idx="25">
                  <c:v>50000</c:v>
                </c:pt>
                <c:pt idx="26">
                  <c:v>52000</c:v>
                </c:pt>
                <c:pt idx="27">
                  <c:v>54000</c:v>
                </c:pt>
                <c:pt idx="28">
                  <c:v>56000</c:v>
                </c:pt>
                <c:pt idx="29">
                  <c:v>58000</c:v>
                </c:pt>
                <c:pt idx="30">
                  <c:v>60000</c:v>
                </c:pt>
                <c:pt idx="31">
                  <c:v>62000</c:v>
                </c:pt>
                <c:pt idx="32">
                  <c:v>64000</c:v>
                </c:pt>
                <c:pt idx="33">
                  <c:v>66000</c:v>
                </c:pt>
                <c:pt idx="34">
                  <c:v>68000</c:v>
                </c:pt>
                <c:pt idx="35">
                  <c:v>70000</c:v>
                </c:pt>
                <c:pt idx="36">
                  <c:v>72000</c:v>
                </c:pt>
                <c:pt idx="37">
                  <c:v>74000</c:v>
                </c:pt>
                <c:pt idx="38">
                  <c:v>76000</c:v>
                </c:pt>
                <c:pt idx="39">
                  <c:v>78000</c:v>
                </c:pt>
                <c:pt idx="40">
                  <c:v>80000</c:v>
                </c:pt>
                <c:pt idx="41">
                  <c:v>82000</c:v>
                </c:pt>
                <c:pt idx="42">
                  <c:v>84000</c:v>
                </c:pt>
                <c:pt idx="43">
                  <c:v>86000</c:v>
                </c:pt>
                <c:pt idx="44">
                  <c:v>88000</c:v>
                </c:pt>
                <c:pt idx="45">
                  <c:v>90000</c:v>
                </c:pt>
                <c:pt idx="46">
                  <c:v>92000</c:v>
                </c:pt>
                <c:pt idx="47">
                  <c:v>94000</c:v>
                </c:pt>
                <c:pt idx="48">
                  <c:v>96000</c:v>
                </c:pt>
                <c:pt idx="49">
                  <c:v>98000</c:v>
                </c:pt>
                <c:pt idx="50">
                  <c:v>100000</c:v>
                </c:pt>
                <c:pt idx="51">
                  <c:v>102000</c:v>
                </c:pt>
                <c:pt idx="52">
                  <c:v>104000</c:v>
                </c:pt>
                <c:pt idx="53">
                  <c:v>106000</c:v>
                </c:pt>
                <c:pt idx="54">
                  <c:v>108000</c:v>
                </c:pt>
                <c:pt idx="55">
                  <c:v>110000</c:v>
                </c:pt>
                <c:pt idx="56">
                  <c:v>112000</c:v>
                </c:pt>
                <c:pt idx="57">
                  <c:v>114000</c:v>
                </c:pt>
                <c:pt idx="58">
                  <c:v>116000</c:v>
                </c:pt>
                <c:pt idx="59">
                  <c:v>118000</c:v>
                </c:pt>
                <c:pt idx="60">
                  <c:v>120000</c:v>
                </c:pt>
                <c:pt idx="61">
                  <c:v>122000</c:v>
                </c:pt>
                <c:pt idx="62">
                  <c:v>124000</c:v>
                </c:pt>
                <c:pt idx="63">
                  <c:v>126000</c:v>
                </c:pt>
                <c:pt idx="64">
                  <c:v>128000</c:v>
                </c:pt>
                <c:pt idx="65">
                  <c:v>130000</c:v>
                </c:pt>
                <c:pt idx="66">
                  <c:v>132000</c:v>
                </c:pt>
                <c:pt idx="67">
                  <c:v>134000</c:v>
                </c:pt>
                <c:pt idx="68">
                  <c:v>136000</c:v>
                </c:pt>
                <c:pt idx="69">
                  <c:v>138000</c:v>
                </c:pt>
                <c:pt idx="70">
                  <c:v>140000</c:v>
                </c:pt>
                <c:pt idx="71">
                  <c:v>142000</c:v>
                </c:pt>
                <c:pt idx="72">
                  <c:v>144000</c:v>
                </c:pt>
                <c:pt idx="73">
                  <c:v>146000</c:v>
                </c:pt>
                <c:pt idx="74">
                  <c:v>148000</c:v>
                </c:pt>
                <c:pt idx="75">
                  <c:v>150000</c:v>
                </c:pt>
                <c:pt idx="76">
                  <c:v>152000</c:v>
                </c:pt>
                <c:pt idx="77">
                  <c:v>154000</c:v>
                </c:pt>
                <c:pt idx="78">
                  <c:v>156000</c:v>
                </c:pt>
                <c:pt idx="79">
                  <c:v>158000</c:v>
                </c:pt>
                <c:pt idx="80">
                  <c:v>160000</c:v>
                </c:pt>
                <c:pt idx="81">
                  <c:v>162000</c:v>
                </c:pt>
                <c:pt idx="82">
                  <c:v>164000</c:v>
                </c:pt>
                <c:pt idx="83">
                  <c:v>166000</c:v>
                </c:pt>
                <c:pt idx="84">
                  <c:v>168000</c:v>
                </c:pt>
                <c:pt idx="85">
                  <c:v>170000</c:v>
                </c:pt>
                <c:pt idx="86">
                  <c:v>172000</c:v>
                </c:pt>
                <c:pt idx="87">
                  <c:v>174000</c:v>
                </c:pt>
                <c:pt idx="88">
                  <c:v>176000</c:v>
                </c:pt>
                <c:pt idx="89">
                  <c:v>178000</c:v>
                </c:pt>
                <c:pt idx="90">
                  <c:v>180000</c:v>
                </c:pt>
                <c:pt idx="91">
                  <c:v>182000</c:v>
                </c:pt>
                <c:pt idx="92">
                  <c:v>184000</c:v>
                </c:pt>
                <c:pt idx="93">
                  <c:v>186000</c:v>
                </c:pt>
                <c:pt idx="94">
                  <c:v>188000</c:v>
                </c:pt>
                <c:pt idx="95">
                  <c:v>190000</c:v>
                </c:pt>
                <c:pt idx="96">
                  <c:v>192000</c:v>
                </c:pt>
                <c:pt idx="97">
                  <c:v>194000</c:v>
                </c:pt>
                <c:pt idx="98">
                  <c:v>196000</c:v>
                </c:pt>
                <c:pt idx="99">
                  <c:v>198000</c:v>
                </c:pt>
                <c:pt idx="100">
                  <c:v>200000</c:v>
                </c:pt>
                <c:pt idx="101">
                  <c:v>202000</c:v>
                </c:pt>
                <c:pt idx="102">
                  <c:v>204000</c:v>
                </c:pt>
                <c:pt idx="103">
                  <c:v>206000</c:v>
                </c:pt>
                <c:pt idx="104">
                  <c:v>208000</c:v>
                </c:pt>
                <c:pt idx="105">
                  <c:v>210000</c:v>
                </c:pt>
                <c:pt idx="106">
                  <c:v>212000</c:v>
                </c:pt>
                <c:pt idx="107">
                  <c:v>214000</c:v>
                </c:pt>
                <c:pt idx="108">
                  <c:v>216000</c:v>
                </c:pt>
                <c:pt idx="109">
                  <c:v>218000</c:v>
                </c:pt>
                <c:pt idx="110">
                  <c:v>220000</c:v>
                </c:pt>
                <c:pt idx="111">
                  <c:v>222000</c:v>
                </c:pt>
                <c:pt idx="112">
                  <c:v>224000</c:v>
                </c:pt>
                <c:pt idx="113">
                  <c:v>226000</c:v>
                </c:pt>
                <c:pt idx="114">
                  <c:v>228000</c:v>
                </c:pt>
                <c:pt idx="115">
                  <c:v>230000</c:v>
                </c:pt>
                <c:pt idx="116">
                  <c:v>232000</c:v>
                </c:pt>
                <c:pt idx="117">
                  <c:v>234000</c:v>
                </c:pt>
                <c:pt idx="118">
                  <c:v>236000</c:v>
                </c:pt>
                <c:pt idx="119">
                  <c:v>238000</c:v>
                </c:pt>
                <c:pt idx="120">
                  <c:v>240000</c:v>
                </c:pt>
                <c:pt idx="121">
                  <c:v>242000</c:v>
                </c:pt>
                <c:pt idx="122">
                  <c:v>244000</c:v>
                </c:pt>
                <c:pt idx="123">
                  <c:v>246000</c:v>
                </c:pt>
                <c:pt idx="124">
                  <c:v>248000</c:v>
                </c:pt>
                <c:pt idx="125">
                  <c:v>250000</c:v>
                </c:pt>
                <c:pt idx="126">
                  <c:v>252000</c:v>
                </c:pt>
                <c:pt idx="127">
                  <c:v>254000</c:v>
                </c:pt>
                <c:pt idx="128">
                  <c:v>256000</c:v>
                </c:pt>
                <c:pt idx="129">
                  <c:v>258000</c:v>
                </c:pt>
                <c:pt idx="130">
                  <c:v>260000</c:v>
                </c:pt>
                <c:pt idx="131">
                  <c:v>262000</c:v>
                </c:pt>
                <c:pt idx="132">
                  <c:v>264000</c:v>
                </c:pt>
                <c:pt idx="133">
                  <c:v>266000</c:v>
                </c:pt>
                <c:pt idx="134">
                  <c:v>268000</c:v>
                </c:pt>
                <c:pt idx="135">
                  <c:v>270000</c:v>
                </c:pt>
                <c:pt idx="136">
                  <c:v>272000</c:v>
                </c:pt>
                <c:pt idx="137">
                  <c:v>274000</c:v>
                </c:pt>
                <c:pt idx="138">
                  <c:v>276000</c:v>
                </c:pt>
                <c:pt idx="139">
                  <c:v>278000</c:v>
                </c:pt>
                <c:pt idx="140">
                  <c:v>280000</c:v>
                </c:pt>
                <c:pt idx="141">
                  <c:v>282000</c:v>
                </c:pt>
                <c:pt idx="142">
                  <c:v>284000</c:v>
                </c:pt>
                <c:pt idx="143">
                  <c:v>286000</c:v>
                </c:pt>
                <c:pt idx="144">
                  <c:v>288000</c:v>
                </c:pt>
                <c:pt idx="145">
                  <c:v>290000</c:v>
                </c:pt>
                <c:pt idx="146">
                  <c:v>292000</c:v>
                </c:pt>
                <c:pt idx="147">
                  <c:v>294000</c:v>
                </c:pt>
                <c:pt idx="148">
                  <c:v>296000</c:v>
                </c:pt>
                <c:pt idx="149">
                  <c:v>298000</c:v>
                </c:pt>
                <c:pt idx="150">
                  <c:v>300000</c:v>
                </c:pt>
                <c:pt idx="151">
                  <c:v>302000</c:v>
                </c:pt>
                <c:pt idx="152">
                  <c:v>304000</c:v>
                </c:pt>
                <c:pt idx="153">
                  <c:v>306000</c:v>
                </c:pt>
                <c:pt idx="154">
                  <c:v>308000</c:v>
                </c:pt>
                <c:pt idx="155">
                  <c:v>310000</c:v>
                </c:pt>
                <c:pt idx="156">
                  <c:v>312000</c:v>
                </c:pt>
                <c:pt idx="157">
                  <c:v>314000</c:v>
                </c:pt>
                <c:pt idx="158">
                  <c:v>316000</c:v>
                </c:pt>
                <c:pt idx="159">
                  <c:v>318000</c:v>
                </c:pt>
                <c:pt idx="160">
                  <c:v>320000</c:v>
                </c:pt>
                <c:pt idx="161">
                  <c:v>322000</c:v>
                </c:pt>
                <c:pt idx="162">
                  <c:v>324000</c:v>
                </c:pt>
                <c:pt idx="163">
                  <c:v>326000</c:v>
                </c:pt>
                <c:pt idx="164">
                  <c:v>328000</c:v>
                </c:pt>
                <c:pt idx="165">
                  <c:v>330000</c:v>
                </c:pt>
                <c:pt idx="166">
                  <c:v>332000</c:v>
                </c:pt>
                <c:pt idx="167">
                  <c:v>334000</c:v>
                </c:pt>
                <c:pt idx="168">
                  <c:v>336000</c:v>
                </c:pt>
                <c:pt idx="169">
                  <c:v>338000</c:v>
                </c:pt>
                <c:pt idx="170">
                  <c:v>340000</c:v>
                </c:pt>
                <c:pt idx="171">
                  <c:v>342000</c:v>
                </c:pt>
                <c:pt idx="172">
                  <c:v>344000</c:v>
                </c:pt>
                <c:pt idx="173">
                  <c:v>346000</c:v>
                </c:pt>
                <c:pt idx="174">
                  <c:v>348000</c:v>
                </c:pt>
                <c:pt idx="175">
                  <c:v>350000</c:v>
                </c:pt>
                <c:pt idx="176">
                  <c:v>352000</c:v>
                </c:pt>
                <c:pt idx="177">
                  <c:v>354000</c:v>
                </c:pt>
                <c:pt idx="178">
                  <c:v>356000</c:v>
                </c:pt>
                <c:pt idx="179">
                  <c:v>358000</c:v>
                </c:pt>
                <c:pt idx="180">
                  <c:v>360000</c:v>
                </c:pt>
                <c:pt idx="181">
                  <c:v>362000</c:v>
                </c:pt>
                <c:pt idx="182">
                  <c:v>364000</c:v>
                </c:pt>
                <c:pt idx="183">
                  <c:v>366000</c:v>
                </c:pt>
                <c:pt idx="184">
                  <c:v>368000</c:v>
                </c:pt>
                <c:pt idx="185">
                  <c:v>370000</c:v>
                </c:pt>
                <c:pt idx="186">
                  <c:v>372000</c:v>
                </c:pt>
                <c:pt idx="187">
                  <c:v>374000</c:v>
                </c:pt>
                <c:pt idx="188">
                  <c:v>376000</c:v>
                </c:pt>
                <c:pt idx="189">
                  <c:v>378000</c:v>
                </c:pt>
                <c:pt idx="190">
                  <c:v>380000</c:v>
                </c:pt>
                <c:pt idx="191">
                  <c:v>382000</c:v>
                </c:pt>
                <c:pt idx="192">
                  <c:v>384000</c:v>
                </c:pt>
                <c:pt idx="193">
                  <c:v>386000</c:v>
                </c:pt>
                <c:pt idx="194">
                  <c:v>388000</c:v>
                </c:pt>
                <c:pt idx="195">
                  <c:v>390000</c:v>
                </c:pt>
                <c:pt idx="196">
                  <c:v>392000</c:v>
                </c:pt>
                <c:pt idx="197">
                  <c:v>394000</c:v>
                </c:pt>
                <c:pt idx="198">
                  <c:v>396000</c:v>
                </c:pt>
                <c:pt idx="199">
                  <c:v>398000</c:v>
                </c:pt>
                <c:pt idx="200">
                  <c:v>400000</c:v>
                </c:pt>
                <c:pt idx="201">
                  <c:v>402000</c:v>
                </c:pt>
                <c:pt idx="202">
                  <c:v>404000</c:v>
                </c:pt>
                <c:pt idx="203">
                  <c:v>406000</c:v>
                </c:pt>
                <c:pt idx="204">
                  <c:v>408000</c:v>
                </c:pt>
                <c:pt idx="205">
                  <c:v>410000</c:v>
                </c:pt>
                <c:pt idx="206">
                  <c:v>412000</c:v>
                </c:pt>
                <c:pt idx="207">
                  <c:v>414000</c:v>
                </c:pt>
                <c:pt idx="208">
                  <c:v>416000</c:v>
                </c:pt>
                <c:pt idx="209">
                  <c:v>418000</c:v>
                </c:pt>
                <c:pt idx="210">
                  <c:v>420000</c:v>
                </c:pt>
                <c:pt idx="211">
                  <c:v>422000</c:v>
                </c:pt>
                <c:pt idx="212">
                  <c:v>424000</c:v>
                </c:pt>
                <c:pt idx="213">
                  <c:v>426000</c:v>
                </c:pt>
                <c:pt idx="214">
                  <c:v>428000</c:v>
                </c:pt>
                <c:pt idx="215">
                  <c:v>430000</c:v>
                </c:pt>
                <c:pt idx="216">
                  <c:v>432000</c:v>
                </c:pt>
                <c:pt idx="217">
                  <c:v>434000</c:v>
                </c:pt>
                <c:pt idx="218">
                  <c:v>436000</c:v>
                </c:pt>
                <c:pt idx="219">
                  <c:v>438000</c:v>
                </c:pt>
                <c:pt idx="220">
                  <c:v>440000</c:v>
                </c:pt>
                <c:pt idx="221">
                  <c:v>442000</c:v>
                </c:pt>
                <c:pt idx="222">
                  <c:v>444000</c:v>
                </c:pt>
                <c:pt idx="223">
                  <c:v>446000</c:v>
                </c:pt>
                <c:pt idx="224">
                  <c:v>448000</c:v>
                </c:pt>
                <c:pt idx="225">
                  <c:v>450000</c:v>
                </c:pt>
                <c:pt idx="226">
                  <c:v>452000</c:v>
                </c:pt>
                <c:pt idx="227">
                  <c:v>454000</c:v>
                </c:pt>
                <c:pt idx="228">
                  <c:v>456000</c:v>
                </c:pt>
                <c:pt idx="229">
                  <c:v>458000</c:v>
                </c:pt>
                <c:pt idx="230">
                  <c:v>460000</c:v>
                </c:pt>
                <c:pt idx="231">
                  <c:v>462000</c:v>
                </c:pt>
                <c:pt idx="232">
                  <c:v>464000</c:v>
                </c:pt>
                <c:pt idx="233">
                  <c:v>466000</c:v>
                </c:pt>
                <c:pt idx="234">
                  <c:v>468000</c:v>
                </c:pt>
                <c:pt idx="235">
                  <c:v>470000</c:v>
                </c:pt>
                <c:pt idx="236">
                  <c:v>472000</c:v>
                </c:pt>
                <c:pt idx="237">
                  <c:v>474000</c:v>
                </c:pt>
                <c:pt idx="238">
                  <c:v>476000</c:v>
                </c:pt>
                <c:pt idx="239">
                  <c:v>478000</c:v>
                </c:pt>
                <c:pt idx="240">
                  <c:v>480000</c:v>
                </c:pt>
                <c:pt idx="241">
                  <c:v>482000</c:v>
                </c:pt>
                <c:pt idx="242">
                  <c:v>484000</c:v>
                </c:pt>
                <c:pt idx="243">
                  <c:v>486000</c:v>
                </c:pt>
                <c:pt idx="244">
                  <c:v>488000</c:v>
                </c:pt>
                <c:pt idx="245">
                  <c:v>490000</c:v>
                </c:pt>
                <c:pt idx="246">
                  <c:v>492000</c:v>
                </c:pt>
                <c:pt idx="247">
                  <c:v>494000</c:v>
                </c:pt>
                <c:pt idx="248">
                  <c:v>496000</c:v>
                </c:pt>
                <c:pt idx="249">
                  <c:v>498000</c:v>
                </c:pt>
                <c:pt idx="250">
                  <c:v>500000</c:v>
                </c:pt>
                <c:pt idx="251">
                  <c:v>502000</c:v>
                </c:pt>
                <c:pt idx="252">
                  <c:v>504000</c:v>
                </c:pt>
                <c:pt idx="253">
                  <c:v>506000</c:v>
                </c:pt>
                <c:pt idx="254">
                  <c:v>508000</c:v>
                </c:pt>
                <c:pt idx="255">
                  <c:v>510000</c:v>
                </c:pt>
                <c:pt idx="256">
                  <c:v>512000</c:v>
                </c:pt>
                <c:pt idx="257">
                  <c:v>514000</c:v>
                </c:pt>
                <c:pt idx="258">
                  <c:v>516000</c:v>
                </c:pt>
                <c:pt idx="259">
                  <c:v>518000</c:v>
                </c:pt>
                <c:pt idx="260">
                  <c:v>520000</c:v>
                </c:pt>
                <c:pt idx="261">
                  <c:v>522000</c:v>
                </c:pt>
                <c:pt idx="262">
                  <c:v>524000</c:v>
                </c:pt>
                <c:pt idx="263">
                  <c:v>526000</c:v>
                </c:pt>
                <c:pt idx="264">
                  <c:v>528000</c:v>
                </c:pt>
                <c:pt idx="265">
                  <c:v>530000</c:v>
                </c:pt>
                <c:pt idx="266">
                  <c:v>532000</c:v>
                </c:pt>
                <c:pt idx="267">
                  <c:v>534000</c:v>
                </c:pt>
                <c:pt idx="268">
                  <c:v>536000</c:v>
                </c:pt>
                <c:pt idx="269">
                  <c:v>538000</c:v>
                </c:pt>
                <c:pt idx="270">
                  <c:v>540000</c:v>
                </c:pt>
                <c:pt idx="271">
                  <c:v>542000</c:v>
                </c:pt>
                <c:pt idx="272">
                  <c:v>544000</c:v>
                </c:pt>
                <c:pt idx="273">
                  <c:v>546000</c:v>
                </c:pt>
                <c:pt idx="274">
                  <c:v>548000</c:v>
                </c:pt>
                <c:pt idx="275">
                  <c:v>550000</c:v>
                </c:pt>
                <c:pt idx="276">
                  <c:v>552000</c:v>
                </c:pt>
                <c:pt idx="277">
                  <c:v>554000</c:v>
                </c:pt>
                <c:pt idx="278">
                  <c:v>556000</c:v>
                </c:pt>
                <c:pt idx="279">
                  <c:v>558000</c:v>
                </c:pt>
                <c:pt idx="280">
                  <c:v>560000</c:v>
                </c:pt>
                <c:pt idx="281">
                  <c:v>562000</c:v>
                </c:pt>
                <c:pt idx="282">
                  <c:v>564000</c:v>
                </c:pt>
                <c:pt idx="283">
                  <c:v>566000</c:v>
                </c:pt>
                <c:pt idx="284">
                  <c:v>568000</c:v>
                </c:pt>
                <c:pt idx="285">
                  <c:v>570000</c:v>
                </c:pt>
                <c:pt idx="286">
                  <c:v>572000</c:v>
                </c:pt>
                <c:pt idx="287">
                  <c:v>574000</c:v>
                </c:pt>
                <c:pt idx="288">
                  <c:v>576000</c:v>
                </c:pt>
                <c:pt idx="289">
                  <c:v>578000</c:v>
                </c:pt>
                <c:pt idx="290">
                  <c:v>580000</c:v>
                </c:pt>
                <c:pt idx="291">
                  <c:v>582000</c:v>
                </c:pt>
                <c:pt idx="292">
                  <c:v>584000</c:v>
                </c:pt>
                <c:pt idx="293">
                  <c:v>586000</c:v>
                </c:pt>
                <c:pt idx="294">
                  <c:v>588000</c:v>
                </c:pt>
                <c:pt idx="295">
                  <c:v>590000</c:v>
                </c:pt>
                <c:pt idx="296">
                  <c:v>592000</c:v>
                </c:pt>
                <c:pt idx="297">
                  <c:v>594000</c:v>
                </c:pt>
                <c:pt idx="298">
                  <c:v>596000</c:v>
                </c:pt>
                <c:pt idx="299">
                  <c:v>598000</c:v>
                </c:pt>
                <c:pt idx="300">
                  <c:v>600000</c:v>
                </c:pt>
                <c:pt idx="301">
                  <c:v>602000</c:v>
                </c:pt>
                <c:pt idx="302">
                  <c:v>604000</c:v>
                </c:pt>
                <c:pt idx="303">
                  <c:v>606000</c:v>
                </c:pt>
                <c:pt idx="304">
                  <c:v>608000</c:v>
                </c:pt>
                <c:pt idx="305">
                  <c:v>610000</c:v>
                </c:pt>
                <c:pt idx="306">
                  <c:v>612000</c:v>
                </c:pt>
                <c:pt idx="307">
                  <c:v>614000</c:v>
                </c:pt>
                <c:pt idx="308">
                  <c:v>616000</c:v>
                </c:pt>
                <c:pt idx="309">
                  <c:v>618000</c:v>
                </c:pt>
                <c:pt idx="310">
                  <c:v>620000</c:v>
                </c:pt>
                <c:pt idx="311">
                  <c:v>622000</c:v>
                </c:pt>
                <c:pt idx="312">
                  <c:v>624000</c:v>
                </c:pt>
                <c:pt idx="313">
                  <c:v>626000</c:v>
                </c:pt>
                <c:pt idx="314">
                  <c:v>628000</c:v>
                </c:pt>
                <c:pt idx="315">
                  <c:v>630000</c:v>
                </c:pt>
                <c:pt idx="316">
                  <c:v>632000</c:v>
                </c:pt>
                <c:pt idx="317">
                  <c:v>634000</c:v>
                </c:pt>
                <c:pt idx="318">
                  <c:v>636000</c:v>
                </c:pt>
                <c:pt idx="319">
                  <c:v>638000</c:v>
                </c:pt>
                <c:pt idx="320">
                  <c:v>640000</c:v>
                </c:pt>
                <c:pt idx="321">
                  <c:v>642000</c:v>
                </c:pt>
                <c:pt idx="322">
                  <c:v>644000</c:v>
                </c:pt>
                <c:pt idx="323">
                  <c:v>646000</c:v>
                </c:pt>
                <c:pt idx="324">
                  <c:v>648000</c:v>
                </c:pt>
                <c:pt idx="325">
                  <c:v>650000</c:v>
                </c:pt>
                <c:pt idx="326">
                  <c:v>652000</c:v>
                </c:pt>
                <c:pt idx="327">
                  <c:v>654000</c:v>
                </c:pt>
                <c:pt idx="328">
                  <c:v>656000</c:v>
                </c:pt>
                <c:pt idx="329">
                  <c:v>658000</c:v>
                </c:pt>
                <c:pt idx="330">
                  <c:v>660000</c:v>
                </c:pt>
                <c:pt idx="331">
                  <c:v>662000</c:v>
                </c:pt>
                <c:pt idx="332">
                  <c:v>664000</c:v>
                </c:pt>
                <c:pt idx="333">
                  <c:v>666000</c:v>
                </c:pt>
                <c:pt idx="334">
                  <c:v>668000</c:v>
                </c:pt>
                <c:pt idx="335">
                  <c:v>670000</c:v>
                </c:pt>
                <c:pt idx="336">
                  <c:v>672000</c:v>
                </c:pt>
                <c:pt idx="337">
                  <c:v>674000</c:v>
                </c:pt>
                <c:pt idx="338">
                  <c:v>676000</c:v>
                </c:pt>
                <c:pt idx="339">
                  <c:v>678000</c:v>
                </c:pt>
                <c:pt idx="340">
                  <c:v>680000</c:v>
                </c:pt>
                <c:pt idx="341">
                  <c:v>682000</c:v>
                </c:pt>
                <c:pt idx="342">
                  <c:v>684000</c:v>
                </c:pt>
                <c:pt idx="343">
                  <c:v>686000</c:v>
                </c:pt>
                <c:pt idx="344">
                  <c:v>688000</c:v>
                </c:pt>
                <c:pt idx="345">
                  <c:v>690000</c:v>
                </c:pt>
                <c:pt idx="346">
                  <c:v>692000</c:v>
                </c:pt>
                <c:pt idx="347">
                  <c:v>694000</c:v>
                </c:pt>
                <c:pt idx="348">
                  <c:v>696000</c:v>
                </c:pt>
                <c:pt idx="349">
                  <c:v>698000</c:v>
                </c:pt>
                <c:pt idx="350">
                  <c:v>700000</c:v>
                </c:pt>
                <c:pt idx="351">
                  <c:v>702000</c:v>
                </c:pt>
                <c:pt idx="352">
                  <c:v>704000</c:v>
                </c:pt>
                <c:pt idx="353">
                  <c:v>706000</c:v>
                </c:pt>
                <c:pt idx="354">
                  <c:v>708000</c:v>
                </c:pt>
                <c:pt idx="355">
                  <c:v>710000</c:v>
                </c:pt>
                <c:pt idx="356">
                  <c:v>712000</c:v>
                </c:pt>
                <c:pt idx="357">
                  <c:v>714000</c:v>
                </c:pt>
                <c:pt idx="358">
                  <c:v>716000</c:v>
                </c:pt>
                <c:pt idx="359">
                  <c:v>718000</c:v>
                </c:pt>
                <c:pt idx="360">
                  <c:v>720000</c:v>
                </c:pt>
                <c:pt idx="361">
                  <c:v>722000</c:v>
                </c:pt>
                <c:pt idx="362">
                  <c:v>724000</c:v>
                </c:pt>
                <c:pt idx="363">
                  <c:v>726000</c:v>
                </c:pt>
                <c:pt idx="364">
                  <c:v>728000</c:v>
                </c:pt>
                <c:pt idx="365">
                  <c:v>730000</c:v>
                </c:pt>
                <c:pt idx="366">
                  <c:v>732000</c:v>
                </c:pt>
                <c:pt idx="367">
                  <c:v>734000</c:v>
                </c:pt>
                <c:pt idx="368">
                  <c:v>736000</c:v>
                </c:pt>
                <c:pt idx="369">
                  <c:v>738000</c:v>
                </c:pt>
                <c:pt idx="370">
                  <c:v>740000</c:v>
                </c:pt>
                <c:pt idx="371">
                  <c:v>742000</c:v>
                </c:pt>
                <c:pt idx="372">
                  <c:v>744000</c:v>
                </c:pt>
                <c:pt idx="373">
                  <c:v>746000</c:v>
                </c:pt>
                <c:pt idx="374">
                  <c:v>748000</c:v>
                </c:pt>
                <c:pt idx="375">
                  <c:v>750000</c:v>
                </c:pt>
                <c:pt idx="376">
                  <c:v>752000</c:v>
                </c:pt>
                <c:pt idx="377">
                  <c:v>754000</c:v>
                </c:pt>
                <c:pt idx="378">
                  <c:v>756000</c:v>
                </c:pt>
                <c:pt idx="379">
                  <c:v>758000</c:v>
                </c:pt>
                <c:pt idx="380">
                  <c:v>760000</c:v>
                </c:pt>
                <c:pt idx="381">
                  <c:v>762000</c:v>
                </c:pt>
                <c:pt idx="382">
                  <c:v>764000</c:v>
                </c:pt>
                <c:pt idx="383">
                  <c:v>766000</c:v>
                </c:pt>
                <c:pt idx="384">
                  <c:v>768000</c:v>
                </c:pt>
                <c:pt idx="385">
                  <c:v>770000</c:v>
                </c:pt>
                <c:pt idx="386">
                  <c:v>772000</c:v>
                </c:pt>
                <c:pt idx="387">
                  <c:v>774000</c:v>
                </c:pt>
                <c:pt idx="388">
                  <c:v>776000</c:v>
                </c:pt>
                <c:pt idx="389">
                  <c:v>778000</c:v>
                </c:pt>
                <c:pt idx="390">
                  <c:v>780000</c:v>
                </c:pt>
                <c:pt idx="391">
                  <c:v>782000</c:v>
                </c:pt>
                <c:pt idx="392">
                  <c:v>784000</c:v>
                </c:pt>
                <c:pt idx="393">
                  <c:v>786000</c:v>
                </c:pt>
                <c:pt idx="394">
                  <c:v>788000</c:v>
                </c:pt>
                <c:pt idx="395">
                  <c:v>790000</c:v>
                </c:pt>
                <c:pt idx="396">
                  <c:v>792000</c:v>
                </c:pt>
                <c:pt idx="397">
                  <c:v>794000</c:v>
                </c:pt>
                <c:pt idx="398">
                  <c:v>796000</c:v>
                </c:pt>
                <c:pt idx="399">
                  <c:v>798000</c:v>
                </c:pt>
                <c:pt idx="400">
                  <c:v>800000</c:v>
                </c:pt>
                <c:pt idx="401">
                  <c:v>802000</c:v>
                </c:pt>
                <c:pt idx="402">
                  <c:v>804000</c:v>
                </c:pt>
                <c:pt idx="403">
                  <c:v>806000</c:v>
                </c:pt>
                <c:pt idx="404">
                  <c:v>808000</c:v>
                </c:pt>
                <c:pt idx="405">
                  <c:v>810000</c:v>
                </c:pt>
                <c:pt idx="406">
                  <c:v>812000</c:v>
                </c:pt>
                <c:pt idx="407">
                  <c:v>814000</c:v>
                </c:pt>
                <c:pt idx="408">
                  <c:v>816000</c:v>
                </c:pt>
                <c:pt idx="409">
                  <c:v>818000</c:v>
                </c:pt>
                <c:pt idx="410">
                  <c:v>820000</c:v>
                </c:pt>
                <c:pt idx="411">
                  <c:v>822000</c:v>
                </c:pt>
                <c:pt idx="412">
                  <c:v>824000</c:v>
                </c:pt>
                <c:pt idx="413">
                  <c:v>826000</c:v>
                </c:pt>
                <c:pt idx="414">
                  <c:v>828000</c:v>
                </c:pt>
                <c:pt idx="415">
                  <c:v>830000</c:v>
                </c:pt>
                <c:pt idx="416">
                  <c:v>832000</c:v>
                </c:pt>
                <c:pt idx="417">
                  <c:v>834000</c:v>
                </c:pt>
                <c:pt idx="418">
                  <c:v>836000</c:v>
                </c:pt>
                <c:pt idx="419">
                  <c:v>838000</c:v>
                </c:pt>
                <c:pt idx="420">
                  <c:v>840000</c:v>
                </c:pt>
                <c:pt idx="421">
                  <c:v>842000</c:v>
                </c:pt>
                <c:pt idx="422">
                  <c:v>844000</c:v>
                </c:pt>
                <c:pt idx="423">
                  <c:v>846000</c:v>
                </c:pt>
                <c:pt idx="424">
                  <c:v>848000</c:v>
                </c:pt>
                <c:pt idx="425">
                  <c:v>850000</c:v>
                </c:pt>
                <c:pt idx="426">
                  <c:v>852000</c:v>
                </c:pt>
                <c:pt idx="427">
                  <c:v>854000</c:v>
                </c:pt>
                <c:pt idx="428">
                  <c:v>856000</c:v>
                </c:pt>
                <c:pt idx="429">
                  <c:v>858000</c:v>
                </c:pt>
                <c:pt idx="430">
                  <c:v>860000</c:v>
                </c:pt>
                <c:pt idx="431">
                  <c:v>862000</c:v>
                </c:pt>
                <c:pt idx="432">
                  <c:v>864000</c:v>
                </c:pt>
                <c:pt idx="433">
                  <c:v>866000</c:v>
                </c:pt>
                <c:pt idx="434">
                  <c:v>868000</c:v>
                </c:pt>
                <c:pt idx="435">
                  <c:v>870000</c:v>
                </c:pt>
                <c:pt idx="436">
                  <c:v>872000</c:v>
                </c:pt>
                <c:pt idx="437">
                  <c:v>874000</c:v>
                </c:pt>
                <c:pt idx="438">
                  <c:v>876000</c:v>
                </c:pt>
                <c:pt idx="439">
                  <c:v>878000</c:v>
                </c:pt>
                <c:pt idx="440">
                  <c:v>880000</c:v>
                </c:pt>
                <c:pt idx="441">
                  <c:v>882000</c:v>
                </c:pt>
                <c:pt idx="442">
                  <c:v>884000</c:v>
                </c:pt>
                <c:pt idx="443">
                  <c:v>886000</c:v>
                </c:pt>
                <c:pt idx="444">
                  <c:v>888000</c:v>
                </c:pt>
                <c:pt idx="445">
                  <c:v>890000</c:v>
                </c:pt>
                <c:pt idx="446">
                  <c:v>892000</c:v>
                </c:pt>
                <c:pt idx="447">
                  <c:v>894000</c:v>
                </c:pt>
                <c:pt idx="448">
                  <c:v>896000</c:v>
                </c:pt>
                <c:pt idx="449">
                  <c:v>898000</c:v>
                </c:pt>
                <c:pt idx="450">
                  <c:v>900000</c:v>
                </c:pt>
                <c:pt idx="451">
                  <c:v>902000</c:v>
                </c:pt>
                <c:pt idx="452">
                  <c:v>904000</c:v>
                </c:pt>
                <c:pt idx="453">
                  <c:v>906000</c:v>
                </c:pt>
                <c:pt idx="454">
                  <c:v>908000</c:v>
                </c:pt>
                <c:pt idx="455">
                  <c:v>910000</c:v>
                </c:pt>
                <c:pt idx="456">
                  <c:v>912000</c:v>
                </c:pt>
                <c:pt idx="457">
                  <c:v>914000</c:v>
                </c:pt>
                <c:pt idx="458">
                  <c:v>916000</c:v>
                </c:pt>
                <c:pt idx="459">
                  <c:v>918000</c:v>
                </c:pt>
                <c:pt idx="460">
                  <c:v>920000</c:v>
                </c:pt>
                <c:pt idx="461">
                  <c:v>922000</c:v>
                </c:pt>
                <c:pt idx="462">
                  <c:v>924000</c:v>
                </c:pt>
                <c:pt idx="463">
                  <c:v>926000</c:v>
                </c:pt>
                <c:pt idx="464">
                  <c:v>928000</c:v>
                </c:pt>
                <c:pt idx="465">
                  <c:v>930000</c:v>
                </c:pt>
                <c:pt idx="466">
                  <c:v>932000</c:v>
                </c:pt>
                <c:pt idx="467">
                  <c:v>934000</c:v>
                </c:pt>
                <c:pt idx="468">
                  <c:v>936000</c:v>
                </c:pt>
                <c:pt idx="469">
                  <c:v>938000</c:v>
                </c:pt>
                <c:pt idx="470">
                  <c:v>940000</c:v>
                </c:pt>
                <c:pt idx="471">
                  <c:v>942000</c:v>
                </c:pt>
                <c:pt idx="472">
                  <c:v>944000</c:v>
                </c:pt>
                <c:pt idx="473">
                  <c:v>946000</c:v>
                </c:pt>
                <c:pt idx="474">
                  <c:v>948000</c:v>
                </c:pt>
                <c:pt idx="475">
                  <c:v>950000</c:v>
                </c:pt>
                <c:pt idx="476">
                  <c:v>952000</c:v>
                </c:pt>
                <c:pt idx="477">
                  <c:v>954000</c:v>
                </c:pt>
                <c:pt idx="478">
                  <c:v>956000</c:v>
                </c:pt>
                <c:pt idx="479">
                  <c:v>958000</c:v>
                </c:pt>
                <c:pt idx="480">
                  <c:v>960000</c:v>
                </c:pt>
                <c:pt idx="481">
                  <c:v>962000</c:v>
                </c:pt>
                <c:pt idx="482">
                  <c:v>964000</c:v>
                </c:pt>
                <c:pt idx="483">
                  <c:v>966000</c:v>
                </c:pt>
                <c:pt idx="484">
                  <c:v>968000</c:v>
                </c:pt>
                <c:pt idx="485">
                  <c:v>970000</c:v>
                </c:pt>
                <c:pt idx="486">
                  <c:v>972000</c:v>
                </c:pt>
                <c:pt idx="487">
                  <c:v>974000</c:v>
                </c:pt>
                <c:pt idx="488">
                  <c:v>976000</c:v>
                </c:pt>
                <c:pt idx="489">
                  <c:v>978000</c:v>
                </c:pt>
                <c:pt idx="490">
                  <c:v>980000</c:v>
                </c:pt>
                <c:pt idx="491">
                  <c:v>982000</c:v>
                </c:pt>
                <c:pt idx="492">
                  <c:v>984000</c:v>
                </c:pt>
                <c:pt idx="493">
                  <c:v>986000</c:v>
                </c:pt>
                <c:pt idx="494">
                  <c:v>988000</c:v>
                </c:pt>
                <c:pt idx="495">
                  <c:v>990000</c:v>
                </c:pt>
                <c:pt idx="496">
                  <c:v>992000</c:v>
                </c:pt>
                <c:pt idx="497">
                  <c:v>994000</c:v>
                </c:pt>
                <c:pt idx="498">
                  <c:v>996000</c:v>
                </c:pt>
                <c:pt idx="499">
                  <c:v>998000</c:v>
                </c:pt>
                <c:pt idx="500">
                  <c:v>1000000</c:v>
                </c:pt>
                <c:pt idx="501">
                  <c:v>1002000</c:v>
                </c:pt>
                <c:pt idx="502">
                  <c:v>1004000</c:v>
                </c:pt>
                <c:pt idx="503">
                  <c:v>1006000</c:v>
                </c:pt>
                <c:pt idx="504">
                  <c:v>1008000</c:v>
                </c:pt>
                <c:pt idx="505">
                  <c:v>1010000</c:v>
                </c:pt>
                <c:pt idx="506">
                  <c:v>1012000</c:v>
                </c:pt>
                <c:pt idx="507">
                  <c:v>1014000</c:v>
                </c:pt>
                <c:pt idx="508">
                  <c:v>1016000</c:v>
                </c:pt>
                <c:pt idx="509">
                  <c:v>1018000</c:v>
                </c:pt>
                <c:pt idx="510">
                  <c:v>1020000</c:v>
                </c:pt>
                <c:pt idx="511">
                  <c:v>1022000</c:v>
                </c:pt>
                <c:pt idx="512">
                  <c:v>1024000</c:v>
                </c:pt>
                <c:pt idx="513">
                  <c:v>1026000</c:v>
                </c:pt>
                <c:pt idx="514">
                  <c:v>1028000</c:v>
                </c:pt>
                <c:pt idx="515">
                  <c:v>1030000</c:v>
                </c:pt>
                <c:pt idx="516">
                  <c:v>1032000</c:v>
                </c:pt>
                <c:pt idx="517">
                  <c:v>1034000</c:v>
                </c:pt>
                <c:pt idx="518">
                  <c:v>1036000</c:v>
                </c:pt>
                <c:pt idx="519">
                  <c:v>1038000</c:v>
                </c:pt>
                <c:pt idx="520">
                  <c:v>1040000</c:v>
                </c:pt>
                <c:pt idx="521">
                  <c:v>1042000</c:v>
                </c:pt>
                <c:pt idx="522">
                  <c:v>1044000</c:v>
                </c:pt>
                <c:pt idx="523">
                  <c:v>1046000</c:v>
                </c:pt>
                <c:pt idx="524">
                  <c:v>1048000</c:v>
                </c:pt>
                <c:pt idx="525">
                  <c:v>1050000</c:v>
                </c:pt>
                <c:pt idx="526">
                  <c:v>1052000</c:v>
                </c:pt>
                <c:pt idx="527">
                  <c:v>1054000</c:v>
                </c:pt>
                <c:pt idx="528">
                  <c:v>1056000</c:v>
                </c:pt>
                <c:pt idx="529">
                  <c:v>1058000</c:v>
                </c:pt>
                <c:pt idx="530">
                  <c:v>1060000</c:v>
                </c:pt>
                <c:pt idx="531">
                  <c:v>1062000</c:v>
                </c:pt>
                <c:pt idx="532">
                  <c:v>1064000</c:v>
                </c:pt>
                <c:pt idx="533">
                  <c:v>1066000</c:v>
                </c:pt>
                <c:pt idx="534">
                  <c:v>1068000</c:v>
                </c:pt>
                <c:pt idx="535">
                  <c:v>1070000</c:v>
                </c:pt>
                <c:pt idx="536">
                  <c:v>1072000</c:v>
                </c:pt>
                <c:pt idx="537">
                  <c:v>1074000</c:v>
                </c:pt>
                <c:pt idx="538">
                  <c:v>1076000</c:v>
                </c:pt>
                <c:pt idx="539">
                  <c:v>1078000</c:v>
                </c:pt>
                <c:pt idx="540">
                  <c:v>1080000</c:v>
                </c:pt>
                <c:pt idx="541">
                  <c:v>1082000</c:v>
                </c:pt>
                <c:pt idx="542">
                  <c:v>1084000</c:v>
                </c:pt>
                <c:pt idx="543">
                  <c:v>1086000</c:v>
                </c:pt>
                <c:pt idx="544">
                  <c:v>1088000</c:v>
                </c:pt>
                <c:pt idx="545">
                  <c:v>1090000</c:v>
                </c:pt>
                <c:pt idx="546">
                  <c:v>1092000</c:v>
                </c:pt>
                <c:pt idx="547">
                  <c:v>1094000</c:v>
                </c:pt>
                <c:pt idx="548">
                  <c:v>1096000</c:v>
                </c:pt>
                <c:pt idx="549">
                  <c:v>1098000</c:v>
                </c:pt>
                <c:pt idx="550">
                  <c:v>1100000</c:v>
                </c:pt>
                <c:pt idx="551">
                  <c:v>1102000</c:v>
                </c:pt>
                <c:pt idx="552">
                  <c:v>1104000</c:v>
                </c:pt>
                <c:pt idx="553">
                  <c:v>1106000</c:v>
                </c:pt>
                <c:pt idx="554">
                  <c:v>1108000</c:v>
                </c:pt>
                <c:pt idx="555">
                  <c:v>1110000</c:v>
                </c:pt>
                <c:pt idx="556">
                  <c:v>1112000</c:v>
                </c:pt>
                <c:pt idx="557">
                  <c:v>1114000</c:v>
                </c:pt>
                <c:pt idx="558">
                  <c:v>1116000</c:v>
                </c:pt>
                <c:pt idx="559">
                  <c:v>1118000</c:v>
                </c:pt>
                <c:pt idx="560">
                  <c:v>1120000</c:v>
                </c:pt>
                <c:pt idx="561">
                  <c:v>1122000</c:v>
                </c:pt>
                <c:pt idx="562">
                  <c:v>1124000</c:v>
                </c:pt>
                <c:pt idx="563">
                  <c:v>1126000</c:v>
                </c:pt>
                <c:pt idx="564">
                  <c:v>1128000</c:v>
                </c:pt>
                <c:pt idx="565">
                  <c:v>1130000</c:v>
                </c:pt>
                <c:pt idx="566">
                  <c:v>1132000</c:v>
                </c:pt>
                <c:pt idx="567">
                  <c:v>1134000</c:v>
                </c:pt>
                <c:pt idx="568">
                  <c:v>1136000</c:v>
                </c:pt>
                <c:pt idx="569">
                  <c:v>1138000</c:v>
                </c:pt>
                <c:pt idx="570">
                  <c:v>1140000</c:v>
                </c:pt>
                <c:pt idx="571">
                  <c:v>1142000</c:v>
                </c:pt>
                <c:pt idx="572">
                  <c:v>1144000</c:v>
                </c:pt>
                <c:pt idx="573">
                  <c:v>1146000</c:v>
                </c:pt>
                <c:pt idx="574">
                  <c:v>1148000</c:v>
                </c:pt>
                <c:pt idx="575">
                  <c:v>1150000</c:v>
                </c:pt>
                <c:pt idx="576">
                  <c:v>1152000</c:v>
                </c:pt>
                <c:pt idx="577">
                  <c:v>1154000</c:v>
                </c:pt>
                <c:pt idx="578">
                  <c:v>1156000</c:v>
                </c:pt>
                <c:pt idx="579">
                  <c:v>1158000</c:v>
                </c:pt>
                <c:pt idx="580">
                  <c:v>1160000</c:v>
                </c:pt>
                <c:pt idx="581">
                  <c:v>1162000</c:v>
                </c:pt>
                <c:pt idx="582">
                  <c:v>1164000</c:v>
                </c:pt>
                <c:pt idx="583">
                  <c:v>1166000</c:v>
                </c:pt>
                <c:pt idx="584">
                  <c:v>1168000</c:v>
                </c:pt>
                <c:pt idx="585">
                  <c:v>1170000</c:v>
                </c:pt>
                <c:pt idx="586">
                  <c:v>1172000</c:v>
                </c:pt>
                <c:pt idx="587">
                  <c:v>1174000</c:v>
                </c:pt>
                <c:pt idx="588">
                  <c:v>1176000</c:v>
                </c:pt>
                <c:pt idx="589">
                  <c:v>1178000</c:v>
                </c:pt>
                <c:pt idx="590">
                  <c:v>1180000</c:v>
                </c:pt>
                <c:pt idx="591">
                  <c:v>1182000</c:v>
                </c:pt>
                <c:pt idx="592">
                  <c:v>1184000</c:v>
                </c:pt>
                <c:pt idx="593">
                  <c:v>1186000</c:v>
                </c:pt>
                <c:pt idx="594">
                  <c:v>1188000</c:v>
                </c:pt>
                <c:pt idx="595">
                  <c:v>1190000</c:v>
                </c:pt>
                <c:pt idx="596">
                  <c:v>1192000</c:v>
                </c:pt>
                <c:pt idx="597">
                  <c:v>1194000</c:v>
                </c:pt>
                <c:pt idx="598">
                  <c:v>1196000</c:v>
                </c:pt>
                <c:pt idx="599">
                  <c:v>1198000</c:v>
                </c:pt>
                <c:pt idx="600">
                  <c:v>1200000</c:v>
                </c:pt>
                <c:pt idx="601">
                  <c:v>1202000</c:v>
                </c:pt>
                <c:pt idx="602">
                  <c:v>1204000</c:v>
                </c:pt>
                <c:pt idx="603">
                  <c:v>1206000</c:v>
                </c:pt>
                <c:pt idx="604">
                  <c:v>1208000</c:v>
                </c:pt>
                <c:pt idx="605">
                  <c:v>1210000</c:v>
                </c:pt>
                <c:pt idx="606">
                  <c:v>1212000</c:v>
                </c:pt>
                <c:pt idx="607">
                  <c:v>1214000</c:v>
                </c:pt>
                <c:pt idx="608">
                  <c:v>1216000</c:v>
                </c:pt>
                <c:pt idx="609">
                  <c:v>1218000</c:v>
                </c:pt>
                <c:pt idx="610">
                  <c:v>1220000</c:v>
                </c:pt>
                <c:pt idx="611">
                  <c:v>1222000</c:v>
                </c:pt>
                <c:pt idx="612">
                  <c:v>1224000</c:v>
                </c:pt>
                <c:pt idx="613">
                  <c:v>1226000</c:v>
                </c:pt>
                <c:pt idx="614">
                  <c:v>1228000</c:v>
                </c:pt>
                <c:pt idx="615">
                  <c:v>1230000</c:v>
                </c:pt>
                <c:pt idx="616">
                  <c:v>1232000</c:v>
                </c:pt>
                <c:pt idx="617">
                  <c:v>1234000</c:v>
                </c:pt>
                <c:pt idx="618">
                  <c:v>1236000</c:v>
                </c:pt>
                <c:pt idx="619">
                  <c:v>1238000</c:v>
                </c:pt>
                <c:pt idx="620">
                  <c:v>1240000</c:v>
                </c:pt>
                <c:pt idx="621">
                  <c:v>1242000</c:v>
                </c:pt>
                <c:pt idx="622">
                  <c:v>1244000</c:v>
                </c:pt>
                <c:pt idx="623">
                  <c:v>1246000</c:v>
                </c:pt>
                <c:pt idx="624">
                  <c:v>1248000</c:v>
                </c:pt>
                <c:pt idx="625">
                  <c:v>1250000</c:v>
                </c:pt>
                <c:pt idx="626">
                  <c:v>1252000</c:v>
                </c:pt>
                <c:pt idx="627">
                  <c:v>1254000</c:v>
                </c:pt>
                <c:pt idx="628">
                  <c:v>1256000</c:v>
                </c:pt>
                <c:pt idx="629">
                  <c:v>1258000</c:v>
                </c:pt>
                <c:pt idx="630">
                  <c:v>1260000</c:v>
                </c:pt>
                <c:pt idx="631">
                  <c:v>1262000</c:v>
                </c:pt>
                <c:pt idx="632">
                  <c:v>1264000</c:v>
                </c:pt>
                <c:pt idx="633">
                  <c:v>1266000</c:v>
                </c:pt>
                <c:pt idx="634">
                  <c:v>1268000</c:v>
                </c:pt>
                <c:pt idx="635">
                  <c:v>1270000</c:v>
                </c:pt>
                <c:pt idx="636">
                  <c:v>1272000</c:v>
                </c:pt>
                <c:pt idx="637">
                  <c:v>1274000</c:v>
                </c:pt>
                <c:pt idx="638">
                  <c:v>1276000</c:v>
                </c:pt>
                <c:pt idx="639">
                  <c:v>1278000</c:v>
                </c:pt>
                <c:pt idx="640">
                  <c:v>1280000</c:v>
                </c:pt>
                <c:pt idx="641">
                  <c:v>1282000</c:v>
                </c:pt>
                <c:pt idx="642">
                  <c:v>1284000</c:v>
                </c:pt>
                <c:pt idx="643">
                  <c:v>1286000</c:v>
                </c:pt>
                <c:pt idx="644">
                  <c:v>1288000</c:v>
                </c:pt>
                <c:pt idx="645">
                  <c:v>1290000</c:v>
                </c:pt>
                <c:pt idx="646">
                  <c:v>1292000</c:v>
                </c:pt>
                <c:pt idx="647">
                  <c:v>1294000</c:v>
                </c:pt>
                <c:pt idx="648">
                  <c:v>1296000</c:v>
                </c:pt>
                <c:pt idx="649">
                  <c:v>1298000</c:v>
                </c:pt>
                <c:pt idx="650">
                  <c:v>1300000</c:v>
                </c:pt>
                <c:pt idx="651">
                  <c:v>1302000</c:v>
                </c:pt>
                <c:pt idx="652">
                  <c:v>1304000</c:v>
                </c:pt>
                <c:pt idx="653">
                  <c:v>1306000</c:v>
                </c:pt>
                <c:pt idx="654">
                  <c:v>1308000</c:v>
                </c:pt>
                <c:pt idx="655">
                  <c:v>1310000</c:v>
                </c:pt>
                <c:pt idx="656">
                  <c:v>1312000</c:v>
                </c:pt>
                <c:pt idx="657">
                  <c:v>1314000</c:v>
                </c:pt>
                <c:pt idx="658">
                  <c:v>1316000</c:v>
                </c:pt>
                <c:pt idx="659">
                  <c:v>1318000</c:v>
                </c:pt>
                <c:pt idx="660">
                  <c:v>1320000</c:v>
                </c:pt>
                <c:pt idx="661">
                  <c:v>1322000</c:v>
                </c:pt>
                <c:pt idx="662">
                  <c:v>1324000</c:v>
                </c:pt>
                <c:pt idx="663">
                  <c:v>1326000</c:v>
                </c:pt>
                <c:pt idx="664">
                  <c:v>1328000</c:v>
                </c:pt>
                <c:pt idx="665">
                  <c:v>1330000</c:v>
                </c:pt>
                <c:pt idx="666">
                  <c:v>1332000</c:v>
                </c:pt>
                <c:pt idx="667">
                  <c:v>1334000</c:v>
                </c:pt>
                <c:pt idx="668">
                  <c:v>1336000</c:v>
                </c:pt>
                <c:pt idx="669">
                  <c:v>1338000</c:v>
                </c:pt>
                <c:pt idx="670">
                  <c:v>1340000</c:v>
                </c:pt>
                <c:pt idx="671">
                  <c:v>1342000</c:v>
                </c:pt>
                <c:pt idx="672">
                  <c:v>1344000</c:v>
                </c:pt>
                <c:pt idx="673">
                  <c:v>1346000</c:v>
                </c:pt>
                <c:pt idx="674">
                  <c:v>1348000</c:v>
                </c:pt>
                <c:pt idx="675">
                  <c:v>1350000</c:v>
                </c:pt>
                <c:pt idx="676">
                  <c:v>1352000</c:v>
                </c:pt>
                <c:pt idx="677">
                  <c:v>1354000</c:v>
                </c:pt>
                <c:pt idx="678">
                  <c:v>1356000</c:v>
                </c:pt>
                <c:pt idx="679">
                  <c:v>1358000</c:v>
                </c:pt>
                <c:pt idx="680">
                  <c:v>1360000</c:v>
                </c:pt>
                <c:pt idx="681">
                  <c:v>1362000</c:v>
                </c:pt>
                <c:pt idx="682">
                  <c:v>1364000</c:v>
                </c:pt>
                <c:pt idx="683">
                  <c:v>1366000</c:v>
                </c:pt>
                <c:pt idx="684">
                  <c:v>1368000</c:v>
                </c:pt>
                <c:pt idx="685">
                  <c:v>1370000</c:v>
                </c:pt>
                <c:pt idx="686">
                  <c:v>1372000</c:v>
                </c:pt>
                <c:pt idx="687">
                  <c:v>1374000</c:v>
                </c:pt>
                <c:pt idx="688">
                  <c:v>1376000</c:v>
                </c:pt>
                <c:pt idx="689">
                  <c:v>1378000</c:v>
                </c:pt>
                <c:pt idx="690">
                  <c:v>1380000</c:v>
                </c:pt>
                <c:pt idx="691">
                  <c:v>1382000</c:v>
                </c:pt>
                <c:pt idx="692">
                  <c:v>1384000</c:v>
                </c:pt>
                <c:pt idx="693">
                  <c:v>1386000</c:v>
                </c:pt>
                <c:pt idx="694">
                  <c:v>1388000</c:v>
                </c:pt>
                <c:pt idx="695">
                  <c:v>1390000</c:v>
                </c:pt>
                <c:pt idx="696">
                  <c:v>1392000</c:v>
                </c:pt>
                <c:pt idx="697">
                  <c:v>1394000</c:v>
                </c:pt>
                <c:pt idx="698">
                  <c:v>1396000</c:v>
                </c:pt>
                <c:pt idx="699">
                  <c:v>1398000</c:v>
                </c:pt>
                <c:pt idx="700">
                  <c:v>1400000</c:v>
                </c:pt>
                <c:pt idx="701">
                  <c:v>1402000</c:v>
                </c:pt>
                <c:pt idx="702">
                  <c:v>1404000</c:v>
                </c:pt>
                <c:pt idx="703">
                  <c:v>1406000</c:v>
                </c:pt>
                <c:pt idx="704">
                  <c:v>1408000</c:v>
                </c:pt>
                <c:pt idx="705">
                  <c:v>1410000</c:v>
                </c:pt>
                <c:pt idx="706">
                  <c:v>1412000</c:v>
                </c:pt>
                <c:pt idx="707">
                  <c:v>1414000</c:v>
                </c:pt>
                <c:pt idx="708">
                  <c:v>1416000</c:v>
                </c:pt>
                <c:pt idx="709">
                  <c:v>1418000</c:v>
                </c:pt>
                <c:pt idx="710">
                  <c:v>1420000</c:v>
                </c:pt>
                <c:pt idx="711">
                  <c:v>1422000</c:v>
                </c:pt>
                <c:pt idx="712">
                  <c:v>1424000</c:v>
                </c:pt>
                <c:pt idx="713">
                  <c:v>1426000</c:v>
                </c:pt>
                <c:pt idx="714">
                  <c:v>1428000</c:v>
                </c:pt>
                <c:pt idx="715">
                  <c:v>1430000</c:v>
                </c:pt>
                <c:pt idx="716">
                  <c:v>1432000</c:v>
                </c:pt>
                <c:pt idx="717">
                  <c:v>1434000</c:v>
                </c:pt>
                <c:pt idx="718">
                  <c:v>1436000</c:v>
                </c:pt>
                <c:pt idx="719">
                  <c:v>1438000</c:v>
                </c:pt>
                <c:pt idx="720">
                  <c:v>1440000</c:v>
                </c:pt>
                <c:pt idx="721">
                  <c:v>1442000</c:v>
                </c:pt>
                <c:pt idx="722">
                  <c:v>1444000</c:v>
                </c:pt>
                <c:pt idx="723">
                  <c:v>1446000</c:v>
                </c:pt>
                <c:pt idx="724">
                  <c:v>1448000</c:v>
                </c:pt>
                <c:pt idx="725">
                  <c:v>1450000</c:v>
                </c:pt>
                <c:pt idx="726">
                  <c:v>1452000</c:v>
                </c:pt>
                <c:pt idx="727">
                  <c:v>1454000</c:v>
                </c:pt>
                <c:pt idx="728">
                  <c:v>1456000</c:v>
                </c:pt>
                <c:pt idx="729">
                  <c:v>1458000</c:v>
                </c:pt>
                <c:pt idx="730">
                  <c:v>1460000</c:v>
                </c:pt>
                <c:pt idx="731">
                  <c:v>1462000</c:v>
                </c:pt>
                <c:pt idx="732">
                  <c:v>1464000</c:v>
                </c:pt>
                <c:pt idx="733">
                  <c:v>1466000</c:v>
                </c:pt>
                <c:pt idx="734">
                  <c:v>1468000</c:v>
                </c:pt>
                <c:pt idx="735">
                  <c:v>1470000</c:v>
                </c:pt>
                <c:pt idx="736">
                  <c:v>1472000</c:v>
                </c:pt>
                <c:pt idx="737">
                  <c:v>1474000</c:v>
                </c:pt>
                <c:pt idx="738">
                  <c:v>1476000</c:v>
                </c:pt>
                <c:pt idx="739">
                  <c:v>1478000</c:v>
                </c:pt>
                <c:pt idx="740">
                  <c:v>1480000</c:v>
                </c:pt>
                <c:pt idx="741">
                  <c:v>1482000</c:v>
                </c:pt>
                <c:pt idx="742">
                  <c:v>1484000</c:v>
                </c:pt>
                <c:pt idx="743">
                  <c:v>1486000</c:v>
                </c:pt>
                <c:pt idx="744">
                  <c:v>1488000</c:v>
                </c:pt>
                <c:pt idx="745">
                  <c:v>1490000</c:v>
                </c:pt>
                <c:pt idx="746">
                  <c:v>1492000</c:v>
                </c:pt>
                <c:pt idx="747">
                  <c:v>1494000</c:v>
                </c:pt>
                <c:pt idx="748">
                  <c:v>1496000</c:v>
                </c:pt>
                <c:pt idx="749">
                  <c:v>1498000</c:v>
                </c:pt>
                <c:pt idx="750">
                  <c:v>1500000</c:v>
                </c:pt>
                <c:pt idx="751">
                  <c:v>1502000</c:v>
                </c:pt>
                <c:pt idx="752">
                  <c:v>1504000</c:v>
                </c:pt>
                <c:pt idx="753">
                  <c:v>1506000</c:v>
                </c:pt>
                <c:pt idx="754">
                  <c:v>1508000</c:v>
                </c:pt>
                <c:pt idx="755">
                  <c:v>1510000</c:v>
                </c:pt>
                <c:pt idx="756">
                  <c:v>1512000</c:v>
                </c:pt>
                <c:pt idx="757">
                  <c:v>1514000</c:v>
                </c:pt>
                <c:pt idx="758">
                  <c:v>1516000</c:v>
                </c:pt>
                <c:pt idx="759">
                  <c:v>1518000</c:v>
                </c:pt>
                <c:pt idx="760">
                  <c:v>1520000</c:v>
                </c:pt>
                <c:pt idx="761">
                  <c:v>1522000</c:v>
                </c:pt>
                <c:pt idx="762">
                  <c:v>1524000</c:v>
                </c:pt>
                <c:pt idx="763">
                  <c:v>1526000</c:v>
                </c:pt>
                <c:pt idx="764">
                  <c:v>1528000</c:v>
                </c:pt>
                <c:pt idx="765">
                  <c:v>1530000</c:v>
                </c:pt>
                <c:pt idx="766">
                  <c:v>1532000</c:v>
                </c:pt>
                <c:pt idx="767">
                  <c:v>1534000</c:v>
                </c:pt>
                <c:pt idx="768">
                  <c:v>1536000</c:v>
                </c:pt>
                <c:pt idx="769">
                  <c:v>1538000</c:v>
                </c:pt>
                <c:pt idx="770">
                  <c:v>1540000</c:v>
                </c:pt>
                <c:pt idx="771">
                  <c:v>1542000</c:v>
                </c:pt>
                <c:pt idx="772">
                  <c:v>1544000</c:v>
                </c:pt>
                <c:pt idx="773">
                  <c:v>1546000</c:v>
                </c:pt>
                <c:pt idx="774">
                  <c:v>1548000</c:v>
                </c:pt>
                <c:pt idx="775">
                  <c:v>1550000</c:v>
                </c:pt>
                <c:pt idx="776">
                  <c:v>1552000</c:v>
                </c:pt>
                <c:pt idx="777">
                  <c:v>1554000</c:v>
                </c:pt>
                <c:pt idx="778">
                  <c:v>1556000</c:v>
                </c:pt>
                <c:pt idx="779">
                  <c:v>1558000</c:v>
                </c:pt>
                <c:pt idx="780">
                  <c:v>1560000</c:v>
                </c:pt>
                <c:pt idx="781">
                  <c:v>1562000</c:v>
                </c:pt>
                <c:pt idx="782">
                  <c:v>1564000</c:v>
                </c:pt>
                <c:pt idx="783">
                  <c:v>1566000</c:v>
                </c:pt>
                <c:pt idx="784">
                  <c:v>1568000</c:v>
                </c:pt>
                <c:pt idx="785">
                  <c:v>1570000</c:v>
                </c:pt>
                <c:pt idx="786">
                  <c:v>1572000</c:v>
                </c:pt>
                <c:pt idx="787">
                  <c:v>1574000</c:v>
                </c:pt>
                <c:pt idx="788">
                  <c:v>1576000</c:v>
                </c:pt>
                <c:pt idx="789">
                  <c:v>1578000</c:v>
                </c:pt>
                <c:pt idx="790">
                  <c:v>1580000</c:v>
                </c:pt>
                <c:pt idx="791">
                  <c:v>1582000</c:v>
                </c:pt>
                <c:pt idx="792">
                  <c:v>1584000</c:v>
                </c:pt>
                <c:pt idx="793">
                  <c:v>1586000</c:v>
                </c:pt>
                <c:pt idx="794">
                  <c:v>1588000</c:v>
                </c:pt>
                <c:pt idx="795">
                  <c:v>1590000</c:v>
                </c:pt>
                <c:pt idx="796">
                  <c:v>1592000</c:v>
                </c:pt>
                <c:pt idx="797">
                  <c:v>1594000</c:v>
                </c:pt>
                <c:pt idx="798">
                  <c:v>1596000</c:v>
                </c:pt>
                <c:pt idx="799">
                  <c:v>1598000</c:v>
                </c:pt>
                <c:pt idx="800">
                  <c:v>1600000</c:v>
                </c:pt>
                <c:pt idx="801">
                  <c:v>1602000</c:v>
                </c:pt>
                <c:pt idx="802">
                  <c:v>1604000</c:v>
                </c:pt>
                <c:pt idx="803">
                  <c:v>1606000</c:v>
                </c:pt>
                <c:pt idx="804">
                  <c:v>1608000</c:v>
                </c:pt>
                <c:pt idx="805">
                  <c:v>1610000</c:v>
                </c:pt>
                <c:pt idx="806">
                  <c:v>1612000</c:v>
                </c:pt>
                <c:pt idx="807">
                  <c:v>1614000</c:v>
                </c:pt>
                <c:pt idx="808">
                  <c:v>1616000</c:v>
                </c:pt>
                <c:pt idx="809">
                  <c:v>1618000</c:v>
                </c:pt>
                <c:pt idx="810">
                  <c:v>1620000</c:v>
                </c:pt>
                <c:pt idx="811">
                  <c:v>1622000</c:v>
                </c:pt>
                <c:pt idx="812">
                  <c:v>1624000</c:v>
                </c:pt>
                <c:pt idx="813">
                  <c:v>1626000</c:v>
                </c:pt>
                <c:pt idx="814">
                  <c:v>1628000</c:v>
                </c:pt>
                <c:pt idx="815">
                  <c:v>1630000</c:v>
                </c:pt>
                <c:pt idx="816">
                  <c:v>1632000</c:v>
                </c:pt>
                <c:pt idx="817">
                  <c:v>1634000</c:v>
                </c:pt>
                <c:pt idx="818">
                  <c:v>1636000</c:v>
                </c:pt>
                <c:pt idx="819">
                  <c:v>1638000</c:v>
                </c:pt>
                <c:pt idx="820">
                  <c:v>1640000</c:v>
                </c:pt>
                <c:pt idx="821">
                  <c:v>1642000</c:v>
                </c:pt>
                <c:pt idx="822">
                  <c:v>1644000</c:v>
                </c:pt>
                <c:pt idx="823">
                  <c:v>1646000</c:v>
                </c:pt>
                <c:pt idx="824">
                  <c:v>1648000</c:v>
                </c:pt>
                <c:pt idx="825">
                  <c:v>1650000</c:v>
                </c:pt>
                <c:pt idx="826">
                  <c:v>1652000</c:v>
                </c:pt>
                <c:pt idx="827">
                  <c:v>1654000</c:v>
                </c:pt>
                <c:pt idx="828">
                  <c:v>1656000</c:v>
                </c:pt>
                <c:pt idx="829">
                  <c:v>1658000</c:v>
                </c:pt>
                <c:pt idx="830">
                  <c:v>1660000</c:v>
                </c:pt>
                <c:pt idx="831">
                  <c:v>1662000</c:v>
                </c:pt>
                <c:pt idx="832">
                  <c:v>1664000</c:v>
                </c:pt>
                <c:pt idx="833">
                  <c:v>1666000</c:v>
                </c:pt>
                <c:pt idx="834">
                  <c:v>1668000</c:v>
                </c:pt>
                <c:pt idx="835">
                  <c:v>1670000</c:v>
                </c:pt>
                <c:pt idx="836">
                  <c:v>1672000</c:v>
                </c:pt>
                <c:pt idx="837">
                  <c:v>1674000</c:v>
                </c:pt>
                <c:pt idx="838">
                  <c:v>1676000</c:v>
                </c:pt>
                <c:pt idx="839">
                  <c:v>1678000</c:v>
                </c:pt>
                <c:pt idx="840">
                  <c:v>1680000</c:v>
                </c:pt>
                <c:pt idx="841">
                  <c:v>1682000</c:v>
                </c:pt>
                <c:pt idx="842">
                  <c:v>1684000</c:v>
                </c:pt>
                <c:pt idx="843">
                  <c:v>1686000</c:v>
                </c:pt>
                <c:pt idx="844">
                  <c:v>1688000</c:v>
                </c:pt>
                <c:pt idx="845">
                  <c:v>1690000</c:v>
                </c:pt>
                <c:pt idx="846">
                  <c:v>1692000</c:v>
                </c:pt>
                <c:pt idx="847">
                  <c:v>1694000</c:v>
                </c:pt>
                <c:pt idx="848">
                  <c:v>1696000</c:v>
                </c:pt>
                <c:pt idx="849">
                  <c:v>1698000</c:v>
                </c:pt>
                <c:pt idx="850">
                  <c:v>1700000</c:v>
                </c:pt>
              </c:numCache>
            </c:numRef>
          </c:cat>
          <c:val>
            <c:numRef>
              <c:f>'Budgetmallar dubbla spalter'!$B$20:$B$870</c:f>
              <c:numCache>
                <c:formatCode>_-* #,##0\ _k_r_-;\-* #,##0\ _k_r_-;_-* "-"??\ _k_r_-;_-@_-</c:formatCode>
                <c:ptCount val="851"/>
                <c:pt idx="0" formatCode="General">
                  <c:v>0</c:v>
                </c:pt>
                <c:pt idx="1">
                  <c:v>2000</c:v>
                </c:pt>
                <c:pt idx="2">
                  <c:v>4000</c:v>
                </c:pt>
                <c:pt idx="3">
                  <c:v>6000</c:v>
                </c:pt>
                <c:pt idx="4">
                  <c:v>8000</c:v>
                </c:pt>
                <c:pt idx="5">
                  <c:v>10000</c:v>
                </c:pt>
                <c:pt idx="6">
                  <c:v>12000</c:v>
                </c:pt>
                <c:pt idx="7">
                  <c:v>14000</c:v>
                </c:pt>
                <c:pt idx="8">
                  <c:v>16000</c:v>
                </c:pt>
                <c:pt idx="9">
                  <c:v>18000</c:v>
                </c:pt>
                <c:pt idx="10">
                  <c:v>20000</c:v>
                </c:pt>
                <c:pt idx="11">
                  <c:v>20100</c:v>
                </c:pt>
                <c:pt idx="12">
                  <c:v>20100</c:v>
                </c:pt>
                <c:pt idx="13">
                  <c:v>20100</c:v>
                </c:pt>
                <c:pt idx="14">
                  <c:v>20100</c:v>
                </c:pt>
                <c:pt idx="15">
                  <c:v>20100</c:v>
                </c:pt>
                <c:pt idx="16">
                  <c:v>20100</c:v>
                </c:pt>
                <c:pt idx="17">
                  <c:v>20100</c:v>
                </c:pt>
                <c:pt idx="18">
                  <c:v>20100</c:v>
                </c:pt>
                <c:pt idx="19">
                  <c:v>20100</c:v>
                </c:pt>
                <c:pt idx="20">
                  <c:v>20100</c:v>
                </c:pt>
                <c:pt idx="21">
                  <c:v>20100</c:v>
                </c:pt>
                <c:pt idx="22">
                  <c:v>20100</c:v>
                </c:pt>
                <c:pt idx="23">
                  <c:v>20100</c:v>
                </c:pt>
                <c:pt idx="24">
                  <c:v>20300</c:v>
                </c:pt>
                <c:pt idx="25">
                  <c:v>20700</c:v>
                </c:pt>
                <c:pt idx="26">
                  <c:v>21100</c:v>
                </c:pt>
                <c:pt idx="27">
                  <c:v>21500</c:v>
                </c:pt>
                <c:pt idx="28">
                  <c:v>21900</c:v>
                </c:pt>
                <c:pt idx="29">
                  <c:v>22300</c:v>
                </c:pt>
                <c:pt idx="30">
                  <c:v>22700</c:v>
                </c:pt>
                <c:pt idx="31">
                  <c:v>23100</c:v>
                </c:pt>
                <c:pt idx="32">
                  <c:v>23500</c:v>
                </c:pt>
                <c:pt idx="33">
                  <c:v>23900</c:v>
                </c:pt>
                <c:pt idx="34">
                  <c:v>24300</c:v>
                </c:pt>
                <c:pt idx="35">
                  <c:v>24700</c:v>
                </c:pt>
                <c:pt idx="36">
                  <c:v>25100</c:v>
                </c:pt>
                <c:pt idx="37">
                  <c:v>25500</c:v>
                </c:pt>
                <c:pt idx="38">
                  <c:v>25900</c:v>
                </c:pt>
                <c:pt idx="39">
                  <c:v>26300</c:v>
                </c:pt>
                <c:pt idx="40">
                  <c:v>26700</c:v>
                </c:pt>
                <c:pt idx="41">
                  <c:v>27100</c:v>
                </c:pt>
                <c:pt idx="42">
                  <c:v>27500</c:v>
                </c:pt>
                <c:pt idx="43">
                  <c:v>27900</c:v>
                </c:pt>
                <c:pt idx="44">
                  <c:v>28300</c:v>
                </c:pt>
                <c:pt idx="45">
                  <c:v>28700</c:v>
                </c:pt>
                <c:pt idx="46">
                  <c:v>29100</c:v>
                </c:pt>
                <c:pt idx="47">
                  <c:v>29500</c:v>
                </c:pt>
                <c:pt idx="48">
                  <c:v>29900</c:v>
                </c:pt>
                <c:pt idx="49">
                  <c:v>30300</c:v>
                </c:pt>
                <c:pt idx="50">
                  <c:v>30700</c:v>
                </c:pt>
                <c:pt idx="51">
                  <c:v>31100</c:v>
                </c:pt>
                <c:pt idx="52">
                  <c:v>31500</c:v>
                </c:pt>
                <c:pt idx="53">
                  <c:v>31900</c:v>
                </c:pt>
                <c:pt idx="54">
                  <c:v>32300</c:v>
                </c:pt>
                <c:pt idx="55">
                  <c:v>32700</c:v>
                </c:pt>
                <c:pt idx="56">
                  <c:v>33100</c:v>
                </c:pt>
                <c:pt idx="57">
                  <c:v>33500</c:v>
                </c:pt>
                <c:pt idx="58">
                  <c:v>33900</c:v>
                </c:pt>
                <c:pt idx="59">
                  <c:v>34300</c:v>
                </c:pt>
                <c:pt idx="60">
                  <c:v>34700</c:v>
                </c:pt>
                <c:pt idx="61">
                  <c:v>35100</c:v>
                </c:pt>
                <c:pt idx="62">
                  <c:v>35500</c:v>
                </c:pt>
                <c:pt idx="63">
                  <c:v>35900</c:v>
                </c:pt>
                <c:pt idx="64">
                  <c:v>36300</c:v>
                </c:pt>
                <c:pt idx="65">
                  <c:v>36500</c:v>
                </c:pt>
                <c:pt idx="66">
                  <c:v>36500</c:v>
                </c:pt>
                <c:pt idx="67">
                  <c:v>36500</c:v>
                </c:pt>
                <c:pt idx="68">
                  <c:v>36500</c:v>
                </c:pt>
                <c:pt idx="69">
                  <c:v>36500</c:v>
                </c:pt>
                <c:pt idx="70">
                  <c:v>36500</c:v>
                </c:pt>
                <c:pt idx="71">
                  <c:v>36500</c:v>
                </c:pt>
                <c:pt idx="72">
                  <c:v>36500</c:v>
                </c:pt>
                <c:pt idx="73">
                  <c:v>36500</c:v>
                </c:pt>
                <c:pt idx="74">
                  <c:v>36400</c:v>
                </c:pt>
                <c:pt idx="75">
                  <c:v>36200</c:v>
                </c:pt>
                <c:pt idx="76">
                  <c:v>36000</c:v>
                </c:pt>
                <c:pt idx="77">
                  <c:v>35800</c:v>
                </c:pt>
                <c:pt idx="78">
                  <c:v>35600</c:v>
                </c:pt>
                <c:pt idx="79">
                  <c:v>35400</c:v>
                </c:pt>
                <c:pt idx="80">
                  <c:v>35200</c:v>
                </c:pt>
                <c:pt idx="81">
                  <c:v>35000</c:v>
                </c:pt>
                <c:pt idx="82">
                  <c:v>34800</c:v>
                </c:pt>
                <c:pt idx="83">
                  <c:v>34600</c:v>
                </c:pt>
                <c:pt idx="84">
                  <c:v>34400</c:v>
                </c:pt>
                <c:pt idx="85">
                  <c:v>34200</c:v>
                </c:pt>
                <c:pt idx="86">
                  <c:v>34000</c:v>
                </c:pt>
                <c:pt idx="87">
                  <c:v>33800</c:v>
                </c:pt>
                <c:pt idx="88">
                  <c:v>33600</c:v>
                </c:pt>
                <c:pt idx="89">
                  <c:v>33400</c:v>
                </c:pt>
                <c:pt idx="90">
                  <c:v>33200</c:v>
                </c:pt>
                <c:pt idx="91">
                  <c:v>33000</c:v>
                </c:pt>
                <c:pt idx="92">
                  <c:v>32800</c:v>
                </c:pt>
                <c:pt idx="93">
                  <c:v>32600</c:v>
                </c:pt>
                <c:pt idx="94">
                  <c:v>32400</c:v>
                </c:pt>
                <c:pt idx="95">
                  <c:v>32200</c:v>
                </c:pt>
                <c:pt idx="96">
                  <c:v>32000</c:v>
                </c:pt>
                <c:pt idx="97">
                  <c:v>31800</c:v>
                </c:pt>
                <c:pt idx="98">
                  <c:v>31600</c:v>
                </c:pt>
                <c:pt idx="99">
                  <c:v>31400</c:v>
                </c:pt>
                <c:pt idx="100">
                  <c:v>31200</c:v>
                </c:pt>
                <c:pt idx="101">
                  <c:v>31000</c:v>
                </c:pt>
                <c:pt idx="102">
                  <c:v>30800</c:v>
                </c:pt>
                <c:pt idx="103">
                  <c:v>30600</c:v>
                </c:pt>
                <c:pt idx="104">
                  <c:v>30400</c:v>
                </c:pt>
                <c:pt idx="105">
                  <c:v>30200</c:v>
                </c:pt>
                <c:pt idx="106">
                  <c:v>30000</c:v>
                </c:pt>
                <c:pt idx="107">
                  <c:v>29800</c:v>
                </c:pt>
                <c:pt idx="108">
                  <c:v>29600</c:v>
                </c:pt>
                <c:pt idx="109">
                  <c:v>29400</c:v>
                </c:pt>
                <c:pt idx="110">
                  <c:v>29200</c:v>
                </c:pt>
                <c:pt idx="111">
                  <c:v>29000</c:v>
                </c:pt>
                <c:pt idx="112">
                  <c:v>28800</c:v>
                </c:pt>
                <c:pt idx="113">
                  <c:v>28600</c:v>
                </c:pt>
                <c:pt idx="114">
                  <c:v>28400</c:v>
                </c:pt>
                <c:pt idx="115">
                  <c:v>28200</c:v>
                </c:pt>
                <c:pt idx="116">
                  <c:v>28000</c:v>
                </c:pt>
                <c:pt idx="117">
                  <c:v>27800</c:v>
                </c:pt>
                <c:pt idx="118">
                  <c:v>27600</c:v>
                </c:pt>
                <c:pt idx="119">
                  <c:v>27400</c:v>
                </c:pt>
                <c:pt idx="120">
                  <c:v>27200</c:v>
                </c:pt>
                <c:pt idx="121">
                  <c:v>27000</c:v>
                </c:pt>
                <c:pt idx="122">
                  <c:v>26800</c:v>
                </c:pt>
                <c:pt idx="123">
                  <c:v>26600</c:v>
                </c:pt>
                <c:pt idx="124">
                  <c:v>26400</c:v>
                </c:pt>
                <c:pt idx="125">
                  <c:v>26200</c:v>
                </c:pt>
                <c:pt idx="126">
                  <c:v>26000</c:v>
                </c:pt>
                <c:pt idx="127">
                  <c:v>25800</c:v>
                </c:pt>
                <c:pt idx="128">
                  <c:v>25600</c:v>
                </c:pt>
                <c:pt idx="129">
                  <c:v>25400</c:v>
                </c:pt>
                <c:pt idx="130">
                  <c:v>25200</c:v>
                </c:pt>
                <c:pt idx="131">
                  <c:v>25000</c:v>
                </c:pt>
                <c:pt idx="132">
                  <c:v>24800</c:v>
                </c:pt>
                <c:pt idx="133">
                  <c:v>24600</c:v>
                </c:pt>
                <c:pt idx="134">
                  <c:v>24400</c:v>
                </c:pt>
                <c:pt idx="135">
                  <c:v>24200</c:v>
                </c:pt>
                <c:pt idx="136">
                  <c:v>24000</c:v>
                </c:pt>
                <c:pt idx="137">
                  <c:v>23800</c:v>
                </c:pt>
                <c:pt idx="138">
                  <c:v>23600</c:v>
                </c:pt>
                <c:pt idx="139">
                  <c:v>23400</c:v>
                </c:pt>
                <c:pt idx="140">
                  <c:v>23200</c:v>
                </c:pt>
                <c:pt idx="141">
                  <c:v>23000</c:v>
                </c:pt>
                <c:pt idx="142">
                  <c:v>22800</c:v>
                </c:pt>
                <c:pt idx="143">
                  <c:v>22600</c:v>
                </c:pt>
                <c:pt idx="144">
                  <c:v>22400</c:v>
                </c:pt>
                <c:pt idx="145">
                  <c:v>22200</c:v>
                </c:pt>
                <c:pt idx="146">
                  <c:v>22000</c:v>
                </c:pt>
                <c:pt idx="147">
                  <c:v>21800</c:v>
                </c:pt>
                <c:pt idx="148">
                  <c:v>21600</c:v>
                </c:pt>
                <c:pt idx="149">
                  <c:v>21400</c:v>
                </c:pt>
                <c:pt idx="150">
                  <c:v>21200</c:v>
                </c:pt>
                <c:pt idx="151">
                  <c:v>21000</c:v>
                </c:pt>
                <c:pt idx="152">
                  <c:v>20800</c:v>
                </c:pt>
                <c:pt idx="153">
                  <c:v>20600</c:v>
                </c:pt>
                <c:pt idx="154">
                  <c:v>20400</c:v>
                </c:pt>
                <c:pt idx="155">
                  <c:v>20200</c:v>
                </c:pt>
                <c:pt idx="156">
                  <c:v>20000</c:v>
                </c:pt>
                <c:pt idx="157">
                  <c:v>19800</c:v>
                </c:pt>
                <c:pt idx="158">
                  <c:v>19600</c:v>
                </c:pt>
                <c:pt idx="159">
                  <c:v>19400</c:v>
                </c:pt>
                <c:pt idx="160">
                  <c:v>19200</c:v>
                </c:pt>
                <c:pt idx="161">
                  <c:v>19000</c:v>
                </c:pt>
                <c:pt idx="162">
                  <c:v>18800</c:v>
                </c:pt>
                <c:pt idx="163">
                  <c:v>18600</c:v>
                </c:pt>
                <c:pt idx="164">
                  <c:v>18400</c:v>
                </c:pt>
                <c:pt idx="165">
                  <c:v>18200</c:v>
                </c:pt>
                <c:pt idx="166">
                  <c:v>18000</c:v>
                </c:pt>
                <c:pt idx="167">
                  <c:v>17800</c:v>
                </c:pt>
                <c:pt idx="168">
                  <c:v>17600</c:v>
                </c:pt>
                <c:pt idx="169">
                  <c:v>17400</c:v>
                </c:pt>
                <c:pt idx="170">
                  <c:v>17200</c:v>
                </c:pt>
                <c:pt idx="171">
                  <c:v>17000</c:v>
                </c:pt>
                <c:pt idx="172">
                  <c:v>16800</c:v>
                </c:pt>
                <c:pt idx="173">
                  <c:v>16600</c:v>
                </c:pt>
                <c:pt idx="174">
                  <c:v>16400</c:v>
                </c:pt>
                <c:pt idx="175">
                  <c:v>16200</c:v>
                </c:pt>
                <c:pt idx="176">
                  <c:v>16000</c:v>
                </c:pt>
                <c:pt idx="177">
                  <c:v>15800</c:v>
                </c:pt>
                <c:pt idx="178">
                  <c:v>15600</c:v>
                </c:pt>
                <c:pt idx="179">
                  <c:v>15400</c:v>
                </c:pt>
                <c:pt idx="180">
                  <c:v>15200</c:v>
                </c:pt>
                <c:pt idx="181">
                  <c:v>15000</c:v>
                </c:pt>
                <c:pt idx="182">
                  <c:v>14800</c:v>
                </c:pt>
                <c:pt idx="183">
                  <c:v>14600</c:v>
                </c:pt>
                <c:pt idx="184">
                  <c:v>14400</c:v>
                </c:pt>
                <c:pt idx="185">
                  <c:v>14200</c:v>
                </c:pt>
                <c:pt idx="186">
                  <c:v>14000</c:v>
                </c:pt>
                <c:pt idx="187">
                  <c:v>13900</c:v>
                </c:pt>
                <c:pt idx="188">
                  <c:v>13900</c:v>
                </c:pt>
                <c:pt idx="189">
                  <c:v>13900</c:v>
                </c:pt>
                <c:pt idx="190">
                  <c:v>13900</c:v>
                </c:pt>
                <c:pt idx="191">
                  <c:v>13900</c:v>
                </c:pt>
                <c:pt idx="192">
                  <c:v>13900</c:v>
                </c:pt>
                <c:pt idx="193">
                  <c:v>13900</c:v>
                </c:pt>
                <c:pt idx="194">
                  <c:v>13900</c:v>
                </c:pt>
                <c:pt idx="195">
                  <c:v>13900</c:v>
                </c:pt>
                <c:pt idx="196">
                  <c:v>13900</c:v>
                </c:pt>
                <c:pt idx="197">
                  <c:v>13900</c:v>
                </c:pt>
                <c:pt idx="198">
                  <c:v>13900</c:v>
                </c:pt>
                <c:pt idx="199">
                  <c:v>13900</c:v>
                </c:pt>
                <c:pt idx="200">
                  <c:v>13900</c:v>
                </c:pt>
                <c:pt idx="201">
                  <c:v>13900</c:v>
                </c:pt>
                <c:pt idx="202">
                  <c:v>13900</c:v>
                </c:pt>
                <c:pt idx="203">
                  <c:v>13900</c:v>
                </c:pt>
                <c:pt idx="204">
                  <c:v>13900</c:v>
                </c:pt>
                <c:pt idx="205">
                  <c:v>13900</c:v>
                </c:pt>
                <c:pt idx="206">
                  <c:v>13900</c:v>
                </c:pt>
                <c:pt idx="207">
                  <c:v>13900</c:v>
                </c:pt>
                <c:pt idx="208">
                  <c:v>13900</c:v>
                </c:pt>
                <c:pt idx="209">
                  <c:v>13900</c:v>
                </c:pt>
                <c:pt idx="210">
                  <c:v>13900</c:v>
                </c:pt>
                <c:pt idx="211">
                  <c:v>13900</c:v>
                </c:pt>
                <c:pt idx="212">
                  <c:v>13900</c:v>
                </c:pt>
                <c:pt idx="213">
                  <c:v>13900</c:v>
                </c:pt>
                <c:pt idx="214">
                  <c:v>13900</c:v>
                </c:pt>
                <c:pt idx="215">
                  <c:v>13900</c:v>
                </c:pt>
                <c:pt idx="216">
                  <c:v>13900</c:v>
                </c:pt>
                <c:pt idx="217">
                  <c:v>13900</c:v>
                </c:pt>
                <c:pt idx="218">
                  <c:v>13900</c:v>
                </c:pt>
                <c:pt idx="219">
                  <c:v>13900</c:v>
                </c:pt>
                <c:pt idx="220">
                  <c:v>13900</c:v>
                </c:pt>
                <c:pt idx="221">
                  <c:v>13900</c:v>
                </c:pt>
                <c:pt idx="222">
                  <c:v>13900</c:v>
                </c:pt>
                <c:pt idx="223">
                  <c:v>13900</c:v>
                </c:pt>
                <c:pt idx="224">
                  <c:v>13900</c:v>
                </c:pt>
                <c:pt idx="225">
                  <c:v>13900</c:v>
                </c:pt>
                <c:pt idx="226">
                  <c:v>13900</c:v>
                </c:pt>
                <c:pt idx="227">
                  <c:v>13900</c:v>
                </c:pt>
                <c:pt idx="228">
                  <c:v>13900</c:v>
                </c:pt>
                <c:pt idx="229">
                  <c:v>13900</c:v>
                </c:pt>
                <c:pt idx="230">
                  <c:v>13900</c:v>
                </c:pt>
                <c:pt idx="231">
                  <c:v>13900</c:v>
                </c:pt>
                <c:pt idx="232">
                  <c:v>13900</c:v>
                </c:pt>
                <c:pt idx="233">
                  <c:v>13900</c:v>
                </c:pt>
                <c:pt idx="234">
                  <c:v>13900</c:v>
                </c:pt>
                <c:pt idx="235">
                  <c:v>13900</c:v>
                </c:pt>
                <c:pt idx="236">
                  <c:v>13900</c:v>
                </c:pt>
                <c:pt idx="237">
                  <c:v>13900</c:v>
                </c:pt>
                <c:pt idx="238">
                  <c:v>13900</c:v>
                </c:pt>
                <c:pt idx="239">
                  <c:v>13900</c:v>
                </c:pt>
                <c:pt idx="240">
                  <c:v>13900</c:v>
                </c:pt>
                <c:pt idx="241">
                  <c:v>13900</c:v>
                </c:pt>
                <c:pt idx="242">
                  <c:v>13900</c:v>
                </c:pt>
                <c:pt idx="243">
                  <c:v>13900</c:v>
                </c:pt>
                <c:pt idx="244">
                  <c:v>13900</c:v>
                </c:pt>
                <c:pt idx="245">
                  <c:v>13900</c:v>
                </c:pt>
                <c:pt idx="246">
                  <c:v>13900</c:v>
                </c:pt>
                <c:pt idx="247">
                  <c:v>13900</c:v>
                </c:pt>
                <c:pt idx="248">
                  <c:v>13900</c:v>
                </c:pt>
                <c:pt idx="249">
                  <c:v>13900</c:v>
                </c:pt>
                <c:pt idx="250">
                  <c:v>13900</c:v>
                </c:pt>
                <c:pt idx="251">
                  <c:v>13900</c:v>
                </c:pt>
                <c:pt idx="252">
                  <c:v>13900</c:v>
                </c:pt>
                <c:pt idx="253">
                  <c:v>13900</c:v>
                </c:pt>
                <c:pt idx="254">
                  <c:v>13900</c:v>
                </c:pt>
                <c:pt idx="255">
                  <c:v>13900</c:v>
                </c:pt>
                <c:pt idx="256">
                  <c:v>13900</c:v>
                </c:pt>
                <c:pt idx="257">
                  <c:v>13900</c:v>
                </c:pt>
                <c:pt idx="258">
                  <c:v>13900</c:v>
                </c:pt>
                <c:pt idx="259">
                  <c:v>13900</c:v>
                </c:pt>
                <c:pt idx="260">
                  <c:v>13900</c:v>
                </c:pt>
                <c:pt idx="261">
                  <c:v>13900</c:v>
                </c:pt>
                <c:pt idx="262">
                  <c:v>13900</c:v>
                </c:pt>
                <c:pt idx="263">
                  <c:v>13900</c:v>
                </c:pt>
                <c:pt idx="264">
                  <c:v>13900</c:v>
                </c:pt>
                <c:pt idx="265">
                  <c:v>13900</c:v>
                </c:pt>
                <c:pt idx="266">
                  <c:v>13900</c:v>
                </c:pt>
                <c:pt idx="267">
                  <c:v>13900</c:v>
                </c:pt>
                <c:pt idx="268">
                  <c:v>13900</c:v>
                </c:pt>
                <c:pt idx="269">
                  <c:v>13900</c:v>
                </c:pt>
                <c:pt idx="270">
                  <c:v>13900</c:v>
                </c:pt>
                <c:pt idx="271">
                  <c:v>13900</c:v>
                </c:pt>
                <c:pt idx="272">
                  <c:v>13900</c:v>
                </c:pt>
                <c:pt idx="273">
                  <c:v>13900</c:v>
                </c:pt>
                <c:pt idx="274">
                  <c:v>13900</c:v>
                </c:pt>
                <c:pt idx="275">
                  <c:v>13900</c:v>
                </c:pt>
                <c:pt idx="276">
                  <c:v>13900</c:v>
                </c:pt>
                <c:pt idx="277">
                  <c:v>13900</c:v>
                </c:pt>
                <c:pt idx="278">
                  <c:v>13900</c:v>
                </c:pt>
                <c:pt idx="279">
                  <c:v>13900</c:v>
                </c:pt>
                <c:pt idx="280">
                  <c:v>13900</c:v>
                </c:pt>
                <c:pt idx="281">
                  <c:v>13900</c:v>
                </c:pt>
                <c:pt idx="282">
                  <c:v>13900</c:v>
                </c:pt>
                <c:pt idx="283">
                  <c:v>13900</c:v>
                </c:pt>
                <c:pt idx="284">
                  <c:v>13900</c:v>
                </c:pt>
                <c:pt idx="285">
                  <c:v>13900</c:v>
                </c:pt>
                <c:pt idx="286">
                  <c:v>13900</c:v>
                </c:pt>
                <c:pt idx="287">
                  <c:v>13900</c:v>
                </c:pt>
                <c:pt idx="288">
                  <c:v>13900</c:v>
                </c:pt>
                <c:pt idx="289">
                  <c:v>13900</c:v>
                </c:pt>
                <c:pt idx="290">
                  <c:v>13900</c:v>
                </c:pt>
                <c:pt idx="291">
                  <c:v>13900</c:v>
                </c:pt>
                <c:pt idx="292">
                  <c:v>13900</c:v>
                </c:pt>
                <c:pt idx="293">
                  <c:v>13900</c:v>
                </c:pt>
                <c:pt idx="294">
                  <c:v>13900</c:v>
                </c:pt>
                <c:pt idx="295">
                  <c:v>13900</c:v>
                </c:pt>
                <c:pt idx="296">
                  <c:v>13900</c:v>
                </c:pt>
                <c:pt idx="297">
                  <c:v>13900</c:v>
                </c:pt>
                <c:pt idx="298">
                  <c:v>13900</c:v>
                </c:pt>
                <c:pt idx="299">
                  <c:v>13900</c:v>
                </c:pt>
                <c:pt idx="300">
                  <c:v>13900</c:v>
                </c:pt>
                <c:pt idx="301">
                  <c:v>13900</c:v>
                </c:pt>
                <c:pt idx="302">
                  <c:v>13900</c:v>
                </c:pt>
                <c:pt idx="303">
                  <c:v>13900</c:v>
                </c:pt>
                <c:pt idx="304">
                  <c:v>13900</c:v>
                </c:pt>
                <c:pt idx="305">
                  <c:v>13900</c:v>
                </c:pt>
                <c:pt idx="306">
                  <c:v>13900</c:v>
                </c:pt>
                <c:pt idx="307">
                  <c:v>13900</c:v>
                </c:pt>
                <c:pt idx="308">
                  <c:v>13900</c:v>
                </c:pt>
                <c:pt idx="309">
                  <c:v>13900</c:v>
                </c:pt>
                <c:pt idx="310">
                  <c:v>13900</c:v>
                </c:pt>
                <c:pt idx="311">
                  <c:v>13900</c:v>
                </c:pt>
                <c:pt idx="312">
                  <c:v>13900</c:v>
                </c:pt>
                <c:pt idx="313">
                  <c:v>13900</c:v>
                </c:pt>
                <c:pt idx="314">
                  <c:v>13900</c:v>
                </c:pt>
                <c:pt idx="315">
                  <c:v>13900</c:v>
                </c:pt>
                <c:pt idx="316">
                  <c:v>13900</c:v>
                </c:pt>
                <c:pt idx="317">
                  <c:v>13900</c:v>
                </c:pt>
                <c:pt idx="318">
                  <c:v>13900</c:v>
                </c:pt>
                <c:pt idx="319">
                  <c:v>13900</c:v>
                </c:pt>
                <c:pt idx="320">
                  <c:v>13900</c:v>
                </c:pt>
                <c:pt idx="321">
                  <c:v>13900</c:v>
                </c:pt>
                <c:pt idx="322">
                  <c:v>13900</c:v>
                </c:pt>
                <c:pt idx="323">
                  <c:v>13900</c:v>
                </c:pt>
                <c:pt idx="324">
                  <c:v>13900</c:v>
                </c:pt>
                <c:pt idx="325">
                  <c:v>13900</c:v>
                </c:pt>
                <c:pt idx="326">
                  <c:v>13900</c:v>
                </c:pt>
                <c:pt idx="327">
                  <c:v>13900</c:v>
                </c:pt>
                <c:pt idx="328">
                  <c:v>13900</c:v>
                </c:pt>
                <c:pt idx="329">
                  <c:v>13900</c:v>
                </c:pt>
                <c:pt idx="330">
                  <c:v>13900</c:v>
                </c:pt>
                <c:pt idx="331">
                  <c:v>13900</c:v>
                </c:pt>
                <c:pt idx="332">
                  <c:v>13900</c:v>
                </c:pt>
                <c:pt idx="333">
                  <c:v>13900</c:v>
                </c:pt>
                <c:pt idx="334">
                  <c:v>13900</c:v>
                </c:pt>
                <c:pt idx="335">
                  <c:v>13900</c:v>
                </c:pt>
                <c:pt idx="336">
                  <c:v>13900</c:v>
                </c:pt>
                <c:pt idx="337">
                  <c:v>13900</c:v>
                </c:pt>
                <c:pt idx="338">
                  <c:v>13900</c:v>
                </c:pt>
                <c:pt idx="339">
                  <c:v>13900</c:v>
                </c:pt>
                <c:pt idx="340">
                  <c:v>13900</c:v>
                </c:pt>
                <c:pt idx="341">
                  <c:v>13900</c:v>
                </c:pt>
                <c:pt idx="342">
                  <c:v>13900</c:v>
                </c:pt>
                <c:pt idx="343">
                  <c:v>13900</c:v>
                </c:pt>
                <c:pt idx="344">
                  <c:v>13900</c:v>
                </c:pt>
                <c:pt idx="345">
                  <c:v>13900</c:v>
                </c:pt>
                <c:pt idx="346">
                  <c:v>13900</c:v>
                </c:pt>
                <c:pt idx="347">
                  <c:v>13900</c:v>
                </c:pt>
                <c:pt idx="348">
                  <c:v>13900</c:v>
                </c:pt>
                <c:pt idx="349">
                  <c:v>13900</c:v>
                </c:pt>
                <c:pt idx="350">
                  <c:v>13900</c:v>
                </c:pt>
                <c:pt idx="351">
                  <c:v>13900</c:v>
                </c:pt>
                <c:pt idx="352">
                  <c:v>13900</c:v>
                </c:pt>
                <c:pt idx="353">
                  <c:v>13900</c:v>
                </c:pt>
                <c:pt idx="354">
                  <c:v>13900</c:v>
                </c:pt>
                <c:pt idx="355">
                  <c:v>13900</c:v>
                </c:pt>
                <c:pt idx="356">
                  <c:v>13900</c:v>
                </c:pt>
                <c:pt idx="357">
                  <c:v>13900</c:v>
                </c:pt>
                <c:pt idx="358">
                  <c:v>13900</c:v>
                </c:pt>
                <c:pt idx="359">
                  <c:v>13900</c:v>
                </c:pt>
                <c:pt idx="360">
                  <c:v>13900</c:v>
                </c:pt>
                <c:pt idx="361">
                  <c:v>13900</c:v>
                </c:pt>
                <c:pt idx="362">
                  <c:v>13900</c:v>
                </c:pt>
                <c:pt idx="363">
                  <c:v>13900</c:v>
                </c:pt>
                <c:pt idx="364">
                  <c:v>13900</c:v>
                </c:pt>
                <c:pt idx="365">
                  <c:v>13900</c:v>
                </c:pt>
                <c:pt idx="366">
                  <c:v>13900</c:v>
                </c:pt>
                <c:pt idx="367">
                  <c:v>13900</c:v>
                </c:pt>
                <c:pt idx="368">
                  <c:v>13900</c:v>
                </c:pt>
                <c:pt idx="369">
                  <c:v>13900</c:v>
                </c:pt>
                <c:pt idx="370">
                  <c:v>13900</c:v>
                </c:pt>
                <c:pt idx="371">
                  <c:v>13900</c:v>
                </c:pt>
                <c:pt idx="372">
                  <c:v>13900</c:v>
                </c:pt>
                <c:pt idx="373">
                  <c:v>13900</c:v>
                </c:pt>
                <c:pt idx="374">
                  <c:v>13900</c:v>
                </c:pt>
                <c:pt idx="375">
                  <c:v>13900</c:v>
                </c:pt>
                <c:pt idx="376">
                  <c:v>13900</c:v>
                </c:pt>
                <c:pt idx="377">
                  <c:v>13900</c:v>
                </c:pt>
                <c:pt idx="378">
                  <c:v>13900</c:v>
                </c:pt>
                <c:pt idx="379">
                  <c:v>13900</c:v>
                </c:pt>
                <c:pt idx="380">
                  <c:v>13900</c:v>
                </c:pt>
                <c:pt idx="381">
                  <c:v>13900</c:v>
                </c:pt>
                <c:pt idx="382">
                  <c:v>13900</c:v>
                </c:pt>
                <c:pt idx="383">
                  <c:v>13900</c:v>
                </c:pt>
                <c:pt idx="384">
                  <c:v>13900</c:v>
                </c:pt>
                <c:pt idx="385">
                  <c:v>13900</c:v>
                </c:pt>
                <c:pt idx="386">
                  <c:v>13900</c:v>
                </c:pt>
                <c:pt idx="387">
                  <c:v>13900</c:v>
                </c:pt>
                <c:pt idx="388">
                  <c:v>13900</c:v>
                </c:pt>
                <c:pt idx="389">
                  <c:v>13900</c:v>
                </c:pt>
                <c:pt idx="390">
                  <c:v>13900</c:v>
                </c:pt>
                <c:pt idx="391">
                  <c:v>13900</c:v>
                </c:pt>
                <c:pt idx="392">
                  <c:v>13900</c:v>
                </c:pt>
                <c:pt idx="393">
                  <c:v>13900</c:v>
                </c:pt>
                <c:pt idx="394">
                  <c:v>13900</c:v>
                </c:pt>
                <c:pt idx="395">
                  <c:v>13900</c:v>
                </c:pt>
                <c:pt idx="396">
                  <c:v>13900</c:v>
                </c:pt>
                <c:pt idx="397">
                  <c:v>13900</c:v>
                </c:pt>
                <c:pt idx="398">
                  <c:v>13900</c:v>
                </c:pt>
                <c:pt idx="399">
                  <c:v>13900</c:v>
                </c:pt>
                <c:pt idx="400">
                  <c:v>13900</c:v>
                </c:pt>
                <c:pt idx="401">
                  <c:v>13900</c:v>
                </c:pt>
                <c:pt idx="402">
                  <c:v>13900</c:v>
                </c:pt>
                <c:pt idx="403">
                  <c:v>13900</c:v>
                </c:pt>
                <c:pt idx="404">
                  <c:v>13900</c:v>
                </c:pt>
                <c:pt idx="405">
                  <c:v>13900</c:v>
                </c:pt>
                <c:pt idx="406">
                  <c:v>13900</c:v>
                </c:pt>
                <c:pt idx="407">
                  <c:v>13900</c:v>
                </c:pt>
                <c:pt idx="408">
                  <c:v>13900</c:v>
                </c:pt>
                <c:pt idx="409">
                  <c:v>13900</c:v>
                </c:pt>
                <c:pt idx="410">
                  <c:v>13900</c:v>
                </c:pt>
                <c:pt idx="411">
                  <c:v>13900</c:v>
                </c:pt>
                <c:pt idx="412">
                  <c:v>13900</c:v>
                </c:pt>
                <c:pt idx="413">
                  <c:v>13900</c:v>
                </c:pt>
                <c:pt idx="414">
                  <c:v>13900</c:v>
                </c:pt>
                <c:pt idx="415">
                  <c:v>13900</c:v>
                </c:pt>
                <c:pt idx="416">
                  <c:v>13900</c:v>
                </c:pt>
                <c:pt idx="417">
                  <c:v>13900</c:v>
                </c:pt>
                <c:pt idx="418">
                  <c:v>13900</c:v>
                </c:pt>
                <c:pt idx="419">
                  <c:v>13900</c:v>
                </c:pt>
                <c:pt idx="420">
                  <c:v>13900</c:v>
                </c:pt>
                <c:pt idx="421">
                  <c:v>13900</c:v>
                </c:pt>
                <c:pt idx="422">
                  <c:v>13900</c:v>
                </c:pt>
                <c:pt idx="423">
                  <c:v>13900</c:v>
                </c:pt>
                <c:pt idx="424">
                  <c:v>13900</c:v>
                </c:pt>
                <c:pt idx="425">
                  <c:v>13900</c:v>
                </c:pt>
                <c:pt idx="426">
                  <c:v>13900</c:v>
                </c:pt>
                <c:pt idx="427">
                  <c:v>13900</c:v>
                </c:pt>
                <c:pt idx="428">
                  <c:v>13900</c:v>
                </c:pt>
                <c:pt idx="429">
                  <c:v>13900</c:v>
                </c:pt>
                <c:pt idx="430">
                  <c:v>13900</c:v>
                </c:pt>
                <c:pt idx="431">
                  <c:v>13900</c:v>
                </c:pt>
                <c:pt idx="432">
                  <c:v>13900</c:v>
                </c:pt>
                <c:pt idx="433">
                  <c:v>13900</c:v>
                </c:pt>
                <c:pt idx="434">
                  <c:v>13900</c:v>
                </c:pt>
                <c:pt idx="435">
                  <c:v>13900</c:v>
                </c:pt>
                <c:pt idx="436">
                  <c:v>13900</c:v>
                </c:pt>
                <c:pt idx="437">
                  <c:v>13900</c:v>
                </c:pt>
                <c:pt idx="438">
                  <c:v>13900</c:v>
                </c:pt>
                <c:pt idx="439">
                  <c:v>13900</c:v>
                </c:pt>
                <c:pt idx="440">
                  <c:v>13900</c:v>
                </c:pt>
                <c:pt idx="441">
                  <c:v>13900</c:v>
                </c:pt>
                <c:pt idx="442">
                  <c:v>13900</c:v>
                </c:pt>
                <c:pt idx="443">
                  <c:v>13900</c:v>
                </c:pt>
                <c:pt idx="444">
                  <c:v>13900</c:v>
                </c:pt>
                <c:pt idx="445">
                  <c:v>13900</c:v>
                </c:pt>
                <c:pt idx="446">
                  <c:v>13900</c:v>
                </c:pt>
                <c:pt idx="447">
                  <c:v>13900</c:v>
                </c:pt>
                <c:pt idx="448">
                  <c:v>13900</c:v>
                </c:pt>
                <c:pt idx="449">
                  <c:v>13900</c:v>
                </c:pt>
                <c:pt idx="450">
                  <c:v>13900</c:v>
                </c:pt>
                <c:pt idx="451">
                  <c:v>13900</c:v>
                </c:pt>
                <c:pt idx="452">
                  <c:v>13900</c:v>
                </c:pt>
                <c:pt idx="453">
                  <c:v>13900</c:v>
                </c:pt>
                <c:pt idx="454">
                  <c:v>13900</c:v>
                </c:pt>
                <c:pt idx="455">
                  <c:v>13900</c:v>
                </c:pt>
                <c:pt idx="456">
                  <c:v>13900</c:v>
                </c:pt>
                <c:pt idx="457">
                  <c:v>13900</c:v>
                </c:pt>
                <c:pt idx="458">
                  <c:v>13900</c:v>
                </c:pt>
                <c:pt idx="459">
                  <c:v>13900</c:v>
                </c:pt>
                <c:pt idx="460">
                  <c:v>13900</c:v>
                </c:pt>
                <c:pt idx="461">
                  <c:v>13900</c:v>
                </c:pt>
                <c:pt idx="462">
                  <c:v>13900</c:v>
                </c:pt>
                <c:pt idx="463">
                  <c:v>13900</c:v>
                </c:pt>
                <c:pt idx="464">
                  <c:v>13900</c:v>
                </c:pt>
                <c:pt idx="465">
                  <c:v>13900</c:v>
                </c:pt>
                <c:pt idx="466">
                  <c:v>13900</c:v>
                </c:pt>
                <c:pt idx="467">
                  <c:v>13900</c:v>
                </c:pt>
                <c:pt idx="468">
                  <c:v>13900</c:v>
                </c:pt>
                <c:pt idx="469">
                  <c:v>13900</c:v>
                </c:pt>
                <c:pt idx="470">
                  <c:v>13900</c:v>
                </c:pt>
                <c:pt idx="471">
                  <c:v>13900</c:v>
                </c:pt>
                <c:pt idx="472">
                  <c:v>13900</c:v>
                </c:pt>
                <c:pt idx="473">
                  <c:v>13900</c:v>
                </c:pt>
                <c:pt idx="474">
                  <c:v>13900</c:v>
                </c:pt>
                <c:pt idx="475">
                  <c:v>13900</c:v>
                </c:pt>
                <c:pt idx="476">
                  <c:v>13900</c:v>
                </c:pt>
                <c:pt idx="477">
                  <c:v>13900</c:v>
                </c:pt>
                <c:pt idx="478">
                  <c:v>13900</c:v>
                </c:pt>
                <c:pt idx="479">
                  <c:v>13900</c:v>
                </c:pt>
                <c:pt idx="480">
                  <c:v>13900</c:v>
                </c:pt>
                <c:pt idx="481">
                  <c:v>13900</c:v>
                </c:pt>
                <c:pt idx="482">
                  <c:v>13900</c:v>
                </c:pt>
                <c:pt idx="483">
                  <c:v>13900</c:v>
                </c:pt>
                <c:pt idx="484">
                  <c:v>13900</c:v>
                </c:pt>
                <c:pt idx="485">
                  <c:v>13900</c:v>
                </c:pt>
                <c:pt idx="486">
                  <c:v>13900</c:v>
                </c:pt>
                <c:pt idx="487">
                  <c:v>13900</c:v>
                </c:pt>
                <c:pt idx="488">
                  <c:v>13900</c:v>
                </c:pt>
                <c:pt idx="489">
                  <c:v>13900</c:v>
                </c:pt>
                <c:pt idx="490">
                  <c:v>13900</c:v>
                </c:pt>
                <c:pt idx="491">
                  <c:v>13900</c:v>
                </c:pt>
                <c:pt idx="492">
                  <c:v>13900</c:v>
                </c:pt>
                <c:pt idx="493">
                  <c:v>13900</c:v>
                </c:pt>
                <c:pt idx="494">
                  <c:v>13900</c:v>
                </c:pt>
                <c:pt idx="495">
                  <c:v>13900</c:v>
                </c:pt>
                <c:pt idx="496">
                  <c:v>13900</c:v>
                </c:pt>
                <c:pt idx="497">
                  <c:v>13900</c:v>
                </c:pt>
                <c:pt idx="498">
                  <c:v>13900</c:v>
                </c:pt>
                <c:pt idx="499">
                  <c:v>13900</c:v>
                </c:pt>
                <c:pt idx="500">
                  <c:v>13900</c:v>
                </c:pt>
                <c:pt idx="501">
                  <c:v>13900</c:v>
                </c:pt>
                <c:pt idx="502">
                  <c:v>13900</c:v>
                </c:pt>
                <c:pt idx="503">
                  <c:v>13900</c:v>
                </c:pt>
                <c:pt idx="504">
                  <c:v>13900</c:v>
                </c:pt>
                <c:pt idx="505">
                  <c:v>13900</c:v>
                </c:pt>
                <c:pt idx="506">
                  <c:v>13900</c:v>
                </c:pt>
                <c:pt idx="507">
                  <c:v>13900</c:v>
                </c:pt>
                <c:pt idx="508">
                  <c:v>13900</c:v>
                </c:pt>
                <c:pt idx="509">
                  <c:v>13900</c:v>
                </c:pt>
                <c:pt idx="510">
                  <c:v>13900</c:v>
                </c:pt>
                <c:pt idx="511">
                  <c:v>13900</c:v>
                </c:pt>
                <c:pt idx="512">
                  <c:v>13900</c:v>
                </c:pt>
                <c:pt idx="513">
                  <c:v>13900</c:v>
                </c:pt>
                <c:pt idx="514">
                  <c:v>13900</c:v>
                </c:pt>
                <c:pt idx="515">
                  <c:v>13900</c:v>
                </c:pt>
                <c:pt idx="516">
                  <c:v>13900</c:v>
                </c:pt>
                <c:pt idx="517">
                  <c:v>13900</c:v>
                </c:pt>
                <c:pt idx="518">
                  <c:v>13900</c:v>
                </c:pt>
                <c:pt idx="519">
                  <c:v>13900</c:v>
                </c:pt>
                <c:pt idx="520">
                  <c:v>13900</c:v>
                </c:pt>
                <c:pt idx="521">
                  <c:v>13900</c:v>
                </c:pt>
                <c:pt idx="522">
                  <c:v>13900</c:v>
                </c:pt>
                <c:pt idx="523">
                  <c:v>13900</c:v>
                </c:pt>
                <c:pt idx="524">
                  <c:v>13900</c:v>
                </c:pt>
                <c:pt idx="525">
                  <c:v>13900</c:v>
                </c:pt>
                <c:pt idx="526">
                  <c:v>13900</c:v>
                </c:pt>
                <c:pt idx="527">
                  <c:v>13900</c:v>
                </c:pt>
                <c:pt idx="528">
                  <c:v>13900</c:v>
                </c:pt>
                <c:pt idx="529">
                  <c:v>13900</c:v>
                </c:pt>
                <c:pt idx="530">
                  <c:v>13900</c:v>
                </c:pt>
                <c:pt idx="531">
                  <c:v>13900</c:v>
                </c:pt>
                <c:pt idx="532">
                  <c:v>13900</c:v>
                </c:pt>
                <c:pt idx="533">
                  <c:v>13900</c:v>
                </c:pt>
                <c:pt idx="534">
                  <c:v>13900</c:v>
                </c:pt>
                <c:pt idx="535">
                  <c:v>13900</c:v>
                </c:pt>
                <c:pt idx="536">
                  <c:v>13900</c:v>
                </c:pt>
                <c:pt idx="537">
                  <c:v>13900</c:v>
                </c:pt>
                <c:pt idx="538">
                  <c:v>13900</c:v>
                </c:pt>
                <c:pt idx="539">
                  <c:v>13900</c:v>
                </c:pt>
                <c:pt idx="540">
                  <c:v>13900</c:v>
                </c:pt>
                <c:pt idx="541">
                  <c:v>13900</c:v>
                </c:pt>
                <c:pt idx="542">
                  <c:v>13900</c:v>
                </c:pt>
                <c:pt idx="543">
                  <c:v>13900</c:v>
                </c:pt>
                <c:pt idx="544">
                  <c:v>13900</c:v>
                </c:pt>
                <c:pt idx="545">
                  <c:v>13900</c:v>
                </c:pt>
                <c:pt idx="546">
                  <c:v>13900</c:v>
                </c:pt>
                <c:pt idx="547">
                  <c:v>13900</c:v>
                </c:pt>
                <c:pt idx="548">
                  <c:v>13900</c:v>
                </c:pt>
                <c:pt idx="549">
                  <c:v>13900</c:v>
                </c:pt>
                <c:pt idx="550">
                  <c:v>13900</c:v>
                </c:pt>
                <c:pt idx="551">
                  <c:v>13900</c:v>
                </c:pt>
                <c:pt idx="552">
                  <c:v>13900</c:v>
                </c:pt>
                <c:pt idx="553">
                  <c:v>13900</c:v>
                </c:pt>
                <c:pt idx="554">
                  <c:v>13900</c:v>
                </c:pt>
                <c:pt idx="555">
                  <c:v>13900</c:v>
                </c:pt>
                <c:pt idx="556">
                  <c:v>13900</c:v>
                </c:pt>
                <c:pt idx="557">
                  <c:v>13900</c:v>
                </c:pt>
                <c:pt idx="558">
                  <c:v>13900</c:v>
                </c:pt>
                <c:pt idx="559">
                  <c:v>13900</c:v>
                </c:pt>
                <c:pt idx="560">
                  <c:v>13900</c:v>
                </c:pt>
                <c:pt idx="561">
                  <c:v>13900</c:v>
                </c:pt>
                <c:pt idx="562">
                  <c:v>13900</c:v>
                </c:pt>
                <c:pt idx="563">
                  <c:v>13900</c:v>
                </c:pt>
                <c:pt idx="564">
                  <c:v>13900</c:v>
                </c:pt>
                <c:pt idx="565">
                  <c:v>13900</c:v>
                </c:pt>
                <c:pt idx="566">
                  <c:v>13900</c:v>
                </c:pt>
                <c:pt idx="567">
                  <c:v>13900</c:v>
                </c:pt>
                <c:pt idx="568">
                  <c:v>13900</c:v>
                </c:pt>
                <c:pt idx="569">
                  <c:v>13900</c:v>
                </c:pt>
                <c:pt idx="570">
                  <c:v>13900</c:v>
                </c:pt>
                <c:pt idx="571">
                  <c:v>13900</c:v>
                </c:pt>
                <c:pt idx="572">
                  <c:v>13900</c:v>
                </c:pt>
                <c:pt idx="573">
                  <c:v>13900</c:v>
                </c:pt>
                <c:pt idx="574">
                  <c:v>13900</c:v>
                </c:pt>
                <c:pt idx="575">
                  <c:v>13900</c:v>
                </c:pt>
                <c:pt idx="576">
                  <c:v>13900</c:v>
                </c:pt>
                <c:pt idx="577">
                  <c:v>13900</c:v>
                </c:pt>
                <c:pt idx="578">
                  <c:v>13900</c:v>
                </c:pt>
                <c:pt idx="579">
                  <c:v>13900</c:v>
                </c:pt>
                <c:pt idx="580">
                  <c:v>13900</c:v>
                </c:pt>
                <c:pt idx="581">
                  <c:v>13900</c:v>
                </c:pt>
                <c:pt idx="582">
                  <c:v>13900</c:v>
                </c:pt>
                <c:pt idx="583">
                  <c:v>13900</c:v>
                </c:pt>
                <c:pt idx="584">
                  <c:v>13900</c:v>
                </c:pt>
                <c:pt idx="585">
                  <c:v>13900</c:v>
                </c:pt>
                <c:pt idx="586">
                  <c:v>13900</c:v>
                </c:pt>
                <c:pt idx="587">
                  <c:v>13900</c:v>
                </c:pt>
                <c:pt idx="588">
                  <c:v>13900</c:v>
                </c:pt>
                <c:pt idx="589">
                  <c:v>13900</c:v>
                </c:pt>
                <c:pt idx="590">
                  <c:v>13900</c:v>
                </c:pt>
                <c:pt idx="591">
                  <c:v>13900</c:v>
                </c:pt>
                <c:pt idx="592">
                  <c:v>13900</c:v>
                </c:pt>
                <c:pt idx="593">
                  <c:v>13900</c:v>
                </c:pt>
                <c:pt idx="594">
                  <c:v>13900</c:v>
                </c:pt>
                <c:pt idx="595">
                  <c:v>13900</c:v>
                </c:pt>
                <c:pt idx="596">
                  <c:v>13900</c:v>
                </c:pt>
                <c:pt idx="597">
                  <c:v>13900</c:v>
                </c:pt>
                <c:pt idx="598">
                  <c:v>13900</c:v>
                </c:pt>
                <c:pt idx="599">
                  <c:v>13900</c:v>
                </c:pt>
                <c:pt idx="600">
                  <c:v>13900</c:v>
                </c:pt>
                <c:pt idx="601">
                  <c:v>13900</c:v>
                </c:pt>
                <c:pt idx="602">
                  <c:v>13900</c:v>
                </c:pt>
                <c:pt idx="603">
                  <c:v>13900</c:v>
                </c:pt>
                <c:pt idx="604">
                  <c:v>13900</c:v>
                </c:pt>
                <c:pt idx="605">
                  <c:v>13900</c:v>
                </c:pt>
                <c:pt idx="606">
                  <c:v>13900</c:v>
                </c:pt>
                <c:pt idx="607">
                  <c:v>13900</c:v>
                </c:pt>
                <c:pt idx="608">
                  <c:v>13900</c:v>
                </c:pt>
                <c:pt idx="609">
                  <c:v>13900</c:v>
                </c:pt>
                <c:pt idx="610">
                  <c:v>13900</c:v>
                </c:pt>
                <c:pt idx="611">
                  <c:v>13900</c:v>
                </c:pt>
                <c:pt idx="612">
                  <c:v>13900</c:v>
                </c:pt>
                <c:pt idx="613">
                  <c:v>13900</c:v>
                </c:pt>
                <c:pt idx="614">
                  <c:v>13900</c:v>
                </c:pt>
                <c:pt idx="615">
                  <c:v>13900</c:v>
                </c:pt>
                <c:pt idx="616">
                  <c:v>13900</c:v>
                </c:pt>
                <c:pt idx="617">
                  <c:v>13900</c:v>
                </c:pt>
                <c:pt idx="618">
                  <c:v>13900</c:v>
                </c:pt>
                <c:pt idx="619">
                  <c:v>13900</c:v>
                </c:pt>
                <c:pt idx="620">
                  <c:v>13900</c:v>
                </c:pt>
                <c:pt idx="621">
                  <c:v>13900</c:v>
                </c:pt>
                <c:pt idx="622">
                  <c:v>13900</c:v>
                </c:pt>
                <c:pt idx="623">
                  <c:v>13900</c:v>
                </c:pt>
                <c:pt idx="624">
                  <c:v>13900</c:v>
                </c:pt>
                <c:pt idx="625">
                  <c:v>13900</c:v>
                </c:pt>
                <c:pt idx="626">
                  <c:v>13900</c:v>
                </c:pt>
                <c:pt idx="627">
                  <c:v>13900</c:v>
                </c:pt>
                <c:pt idx="628">
                  <c:v>13900</c:v>
                </c:pt>
                <c:pt idx="629">
                  <c:v>13900</c:v>
                </c:pt>
                <c:pt idx="630">
                  <c:v>13900</c:v>
                </c:pt>
                <c:pt idx="631">
                  <c:v>13900</c:v>
                </c:pt>
                <c:pt idx="632">
                  <c:v>13900</c:v>
                </c:pt>
                <c:pt idx="633">
                  <c:v>13900</c:v>
                </c:pt>
                <c:pt idx="634">
                  <c:v>13900</c:v>
                </c:pt>
                <c:pt idx="635">
                  <c:v>13900</c:v>
                </c:pt>
                <c:pt idx="636">
                  <c:v>13900</c:v>
                </c:pt>
                <c:pt idx="637">
                  <c:v>13900</c:v>
                </c:pt>
                <c:pt idx="638">
                  <c:v>13900</c:v>
                </c:pt>
                <c:pt idx="639">
                  <c:v>13900</c:v>
                </c:pt>
                <c:pt idx="640">
                  <c:v>13900</c:v>
                </c:pt>
                <c:pt idx="641">
                  <c:v>13900</c:v>
                </c:pt>
                <c:pt idx="642">
                  <c:v>13900</c:v>
                </c:pt>
                <c:pt idx="643">
                  <c:v>13900</c:v>
                </c:pt>
                <c:pt idx="644">
                  <c:v>13900</c:v>
                </c:pt>
                <c:pt idx="645">
                  <c:v>13900</c:v>
                </c:pt>
                <c:pt idx="646">
                  <c:v>13900</c:v>
                </c:pt>
                <c:pt idx="647">
                  <c:v>13900</c:v>
                </c:pt>
                <c:pt idx="648">
                  <c:v>13900</c:v>
                </c:pt>
                <c:pt idx="649">
                  <c:v>13900</c:v>
                </c:pt>
                <c:pt idx="650">
                  <c:v>13900</c:v>
                </c:pt>
                <c:pt idx="651">
                  <c:v>13900</c:v>
                </c:pt>
                <c:pt idx="652">
                  <c:v>13900</c:v>
                </c:pt>
                <c:pt idx="653">
                  <c:v>13900</c:v>
                </c:pt>
                <c:pt idx="654">
                  <c:v>13900</c:v>
                </c:pt>
                <c:pt idx="655">
                  <c:v>13900</c:v>
                </c:pt>
                <c:pt idx="656">
                  <c:v>13900</c:v>
                </c:pt>
                <c:pt idx="657">
                  <c:v>13900</c:v>
                </c:pt>
                <c:pt idx="658">
                  <c:v>13900</c:v>
                </c:pt>
                <c:pt idx="659">
                  <c:v>13900</c:v>
                </c:pt>
                <c:pt idx="660">
                  <c:v>13900</c:v>
                </c:pt>
                <c:pt idx="661">
                  <c:v>13900</c:v>
                </c:pt>
                <c:pt idx="662">
                  <c:v>13900</c:v>
                </c:pt>
                <c:pt idx="663">
                  <c:v>13900</c:v>
                </c:pt>
                <c:pt idx="664">
                  <c:v>13900</c:v>
                </c:pt>
                <c:pt idx="665">
                  <c:v>13900</c:v>
                </c:pt>
                <c:pt idx="666">
                  <c:v>13900</c:v>
                </c:pt>
                <c:pt idx="667">
                  <c:v>13900</c:v>
                </c:pt>
                <c:pt idx="668">
                  <c:v>13900</c:v>
                </c:pt>
                <c:pt idx="669">
                  <c:v>13900</c:v>
                </c:pt>
                <c:pt idx="670">
                  <c:v>13900</c:v>
                </c:pt>
                <c:pt idx="671">
                  <c:v>13900</c:v>
                </c:pt>
                <c:pt idx="672">
                  <c:v>13900</c:v>
                </c:pt>
                <c:pt idx="673">
                  <c:v>13900</c:v>
                </c:pt>
                <c:pt idx="674">
                  <c:v>13900</c:v>
                </c:pt>
                <c:pt idx="675">
                  <c:v>13900</c:v>
                </c:pt>
                <c:pt idx="676">
                  <c:v>13900</c:v>
                </c:pt>
                <c:pt idx="677">
                  <c:v>13900</c:v>
                </c:pt>
                <c:pt idx="678">
                  <c:v>13900</c:v>
                </c:pt>
                <c:pt idx="679">
                  <c:v>13900</c:v>
                </c:pt>
                <c:pt idx="680">
                  <c:v>13900</c:v>
                </c:pt>
                <c:pt idx="681">
                  <c:v>13900</c:v>
                </c:pt>
                <c:pt idx="682">
                  <c:v>13900</c:v>
                </c:pt>
                <c:pt idx="683">
                  <c:v>13900</c:v>
                </c:pt>
                <c:pt idx="684">
                  <c:v>13900</c:v>
                </c:pt>
                <c:pt idx="685">
                  <c:v>13900</c:v>
                </c:pt>
                <c:pt idx="686">
                  <c:v>13900</c:v>
                </c:pt>
                <c:pt idx="687">
                  <c:v>13900</c:v>
                </c:pt>
                <c:pt idx="688">
                  <c:v>13900</c:v>
                </c:pt>
                <c:pt idx="689">
                  <c:v>13900</c:v>
                </c:pt>
                <c:pt idx="690">
                  <c:v>13900</c:v>
                </c:pt>
                <c:pt idx="691">
                  <c:v>13900</c:v>
                </c:pt>
                <c:pt idx="692">
                  <c:v>13900</c:v>
                </c:pt>
                <c:pt idx="693">
                  <c:v>13900</c:v>
                </c:pt>
                <c:pt idx="694">
                  <c:v>13900</c:v>
                </c:pt>
                <c:pt idx="695">
                  <c:v>13900</c:v>
                </c:pt>
                <c:pt idx="696">
                  <c:v>13900</c:v>
                </c:pt>
                <c:pt idx="697">
                  <c:v>13900</c:v>
                </c:pt>
                <c:pt idx="698">
                  <c:v>13900</c:v>
                </c:pt>
                <c:pt idx="699">
                  <c:v>13900</c:v>
                </c:pt>
                <c:pt idx="700">
                  <c:v>13900</c:v>
                </c:pt>
                <c:pt idx="701">
                  <c:v>13900</c:v>
                </c:pt>
                <c:pt idx="702">
                  <c:v>13900</c:v>
                </c:pt>
                <c:pt idx="703">
                  <c:v>13900</c:v>
                </c:pt>
                <c:pt idx="704">
                  <c:v>13900</c:v>
                </c:pt>
                <c:pt idx="705">
                  <c:v>13900</c:v>
                </c:pt>
                <c:pt idx="706">
                  <c:v>13900</c:v>
                </c:pt>
                <c:pt idx="707">
                  <c:v>13900</c:v>
                </c:pt>
                <c:pt idx="708">
                  <c:v>13900</c:v>
                </c:pt>
                <c:pt idx="709">
                  <c:v>13900</c:v>
                </c:pt>
                <c:pt idx="710">
                  <c:v>13900</c:v>
                </c:pt>
                <c:pt idx="711">
                  <c:v>13900</c:v>
                </c:pt>
                <c:pt idx="712">
                  <c:v>13900</c:v>
                </c:pt>
                <c:pt idx="713">
                  <c:v>13900</c:v>
                </c:pt>
                <c:pt idx="714">
                  <c:v>13900</c:v>
                </c:pt>
                <c:pt idx="715">
                  <c:v>13900</c:v>
                </c:pt>
                <c:pt idx="716">
                  <c:v>13900</c:v>
                </c:pt>
                <c:pt idx="717">
                  <c:v>13900</c:v>
                </c:pt>
                <c:pt idx="718">
                  <c:v>13900</c:v>
                </c:pt>
                <c:pt idx="719">
                  <c:v>13900</c:v>
                </c:pt>
                <c:pt idx="720">
                  <c:v>13900</c:v>
                </c:pt>
                <c:pt idx="721">
                  <c:v>13900</c:v>
                </c:pt>
                <c:pt idx="722">
                  <c:v>13900</c:v>
                </c:pt>
                <c:pt idx="723">
                  <c:v>13900</c:v>
                </c:pt>
                <c:pt idx="724">
                  <c:v>13900</c:v>
                </c:pt>
                <c:pt idx="725">
                  <c:v>13900</c:v>
                </c:pt>
                <c:pt idx="726">
                  <c:v>13900</c:v>
                </c:pt>
                <c:pt idx="727">
                  <c:v>13900</c:v>
                </c:pt>
                <c:pt idx="728">
                  <c:v>13900</c:v>
                </c:pt>
                <c:pt idx="729">
                  <c:v>13900</c:v>
                </c:pt>
                <c:pt idx="730">
                  <c:v>13900</c:v>
                </c:pt>
                <c:pt idx="731">
                  <c:v>13900</c:v>
                </c:pt>
                <c:pt idx="732">
                  <c:v>13900</c:v>
                </c:pt>
                <c:pt idx="733">
                  <c:v>13900</c:v>
                </c:pt>
                <c:pt idx="734">
                  <c:v>13900</c:v>
                </c:pt>
                <c:pt idx="735">
                  <c:v>13900</c:v>
                </c:pt>
                <c:pt idx="736">
                  <c:v>13900</c:v>
                </c:pt>
                <c:pt idx="737">
                  <c:v>13900</c:v>
                </c:pt>
                <c:pt idx="738">
                  <c:v>13900</c:v>
                </c:pt>
                <c:pt idx="739">
                  <c:v>13900</c:v>
                </c:pt>
                <c:pt idx="740">
                  <c:v>13900</c:v>
                </c:pt>
                <c:pt idx="741">
                  <c:v>13900</c:v>
                </c:pt>
                <c:pt idx="742">
                  <c:v>13900</c:v>
                </c:pt>
                <c:pt idx="743">
                  <c:v>13900</c:v>
                </c:pt>
                <c:pt idx="744">
                  <c:v>13900</c:v>
                </c:pt>
                <c:pt idx="745">
                  <c:v>13900</c:v>
                </c:pt>
                <c:pt idx="746">
                  <c:v>13900</c:v>
                </c:pt>
                <c:pt idx="747">
                  <c:v>13900</c:v>
                </c:pt>
                <c:pt idx="748">
                  <c:v>13900</c:v>
                </c:pt>
                <c:pt idx="749">
                  <c:v>13900</c:v>
                </c:pt>
                <c:pt idx="750">
                  <c:v>13900</c:v>
                </c:pt>
                <c:pt idx="751">
                  <c:v>13900</c:v>
                </c:pt>
                <c:pt idx="752">
                  <c:v>13900</c:v>
                </c:pt>
                <c:pt idx="753">
                  <c:v>13900</c:v>
                </c:pt>
                <c:pt idx="754">
                  <c:v>13900</c:v>
                </c:pt>
                <c:pt idx="755">
                  <c:v>13900</c:v>
                </c:pt>
                <c:pt idx="756">
                  <c:v>13900</c:v>
                </c:pt>
                <c:pt idx="757">
                  <c:v>13900</c:v>
                </c:pt>
                <c:pt idx="758">
                  <c:v>13900</c:v>
                </c:pt>
                <c:pt idx="759">
                  <c:v>13900</c:v>
                </c:pt>
                <c:pt idx="760">
                  <c:v>13900</c:v>
                </c:pt>
                <c:pt idx="761">
                  <c:v>13900</c:v>
                </c:pt>
                <c:pt idx="762">
                  <c:v>13900</c:v>
                </c:pt>
                <c:pt idx="763">
                  <c:v>13900</c:v>
                </c:pt>
                <c:pt idx="764">
                  <c:v>13900</c:v>
                </c:pt>
                <c:pt idx="765">
                  <c:v>13900</c:v>
                </c:pt>
                <c:pt idx="766">
                  <c:v>13900</c:v>
                </c:pt>
                <c:pt idx="767">
                  <c:v>13900</c:v>
                </c:pt>
                <c:pt idx="768">
                  <c:v>13900</c:v>
                </c:pt>
                <c:pt idx="769">
                  <c:v>13900</c:v>
                </c:pt>
                <c:pt idx="770">
                  <c:v>13900</c:v>
                </c:pt>
                <c:pt idx="771">
                  <c:v>13900</c:v>
                </c:pt>
                <c:pt idx="772">
                  <c:v>13900</c:v>
                </c:pt>
                <c:pt idx="773">
                  <c:v>13900</c:v>
                </c:pt>
                <c:pt idx="774">
                  <c:v>13900</c:v>
                </c:pt>
                <c:pt idx="775">
                  <c:v>13900</c:v>
                </c:pt>
                <c:pt idx="776">
                  <c:v>13900</c:v>
                </c:pt>
                <c:pt idx="777">
                  <c:v>13900</c:v>
                </c:pt>
                <c:pt idx="778">
                  <c:v>13900</c:v>
                </c:pt>
                <c:pt idx="779">
                  <c:v>13900</c:v>
                </c:pt>
                <c:pt idx="780">
                  <c:v>13900</c:v>
                </c:pt>
                <c:pt idx="781">
                  <c:v>13900</c:v>
                </c:pt>
                <c:pt idx="782">
                  <c:v>13900</c:v>
                </c:pt>
                <c:pt idx="783">
                  <c:v>13900</c:v>
                </c:pt>
                <c:pt idx="784">
                  <c:v>13900</c:v>
                </c:pt>
                <c:pt idx="785">
                  <c:v>13900</c:v>
                </c:pt>
                <c:pt idx="786">
                  <c:v>13900</c:v>
                </c:pt>
                <c:pt idx="787">
                  <c:v>13900</c:v>
                </c:pt>
                <c:pt idx="788">
                  <c:v>13900</c:v>
                </c:pt>
                <c:pt idx="789">
                  <c:v>13900</c:v>
                </c:pt>
                <c:pt idx="790">
                  <c:v>13900</c:v>
                </c:pt>
                <c:pt idx="791">
                  <c:v>13900</c:v>
                </c:pt>
                <c:pt idx="792">
                  <c:v>13900</c:v>
                </c:pt>
                <c:pt idx="793">
                  <c:v>13900</c:v>
                </c:pt>
                <c:pt idx="794">
                  <c:v>13900</c:v>
                </c:pt>
                <c:pt idx="795">
                  <c:v>13900</c:v>
                </c:pt>
                <c:pt idx="796">
                  <c:v>13900</c:v>
                </c:pt>
                <c:pt idx="797">
                  <c:v>13900</c:v>
                </c:pt>
                <c:pt idx="798">
                  <c:v>13900</c:v>
                </c:pt>
                <c:pt idx="799">
                  <c:v>13900</c:v>
                </c:pt>
                <c:pt idx="800">
                  <c:v>13900</c:v>
                </c:pt>
                <c:pt idx="801">
                  <c:v>13900</c:v>
                </c:pt>
                <c:pt idx="802">
                  <c:v>13900</c:v>
                </c:pt>
                <c:pt idx="803">
                  <c:v>13900</c:v>
                </c:pt>
                <c:pt idx="804">
                  <c:v>13900</c:v>
                </c:pt>
                <c:pt idx="805">
                  <c:v>13900</c:v>
                </c:pt>
                <c:pt idx="806">
                  <c:v>13900</c:v>
                </c:pt>
                <c:pt idx="807">
                  <c:v>13900</c:v>
                </c:pt>
                <c:pt idx="808">
                  <c:v>13900</c:v>
                </c:pt>
                <c:pt idx="809">
                  <c:v>13900</c:v>
                </c:pt>
                <c:pt idx="810">
                  <c:v>13900</c:v>
                </c:pt>
                <c:pt idx="811">
                  <c:v>13900</c:v>
                </c:pt>
                <c:pt idx="812">
                  <c:v>13900</c:v>
                </c:pt>
                <c:pt idx="813">
                  <c:v>13900</c:v>
                </c:pt>
                <c:pt idx="814">
                  <c:v>13900</c:v>
                </c:pt>
                <c:pt idx="815">
                  <c:v>13900</c:v>
                </c:pt>
                <c:pt idx="816">
                  <c:v>13900</c:v>
                </c:pt>
                <c:pt idx="817">
                  <c:v>13900</c:v>
                </c:pt>
                <c:pt idx="818">
                  <c:v>13900</c:v>
                </c:pt>
                <c:pt idx="819">
                  <c:v>13900</c:v>
                </c:pt>
                <c:pt idx="820">
                  <c:v>13900</c:v>
                </c:pt>
                <c:pt idx="821">
                  <c:v>13900</c:v>
                </c:pt>
                <c:pt idx="822">
                  <c:v>13900</c:v>
                </c:pt>
                <c:pt idx="823">
                  <c:v>13900</c:v>
                </c:pt>
                <c:pt idx="824">
                  <c:v>13900</c:v>
                </c:pt>
                <c:pt idx="825">
                  <c:v>13900</c:v>
                </c:pt>
                <c:pt idx="826">
                  <c:v>13900</c:v>
                </c:pt>
                <c:pt idx="827">
                  <c:v>13900</c:v>
                </c:pt>
                <c:pt idx="828">
                  <c:v>13900</c:v>
                </c:pt>
                <c:pt idx="829">
                  <c:v>13900</c:v>
                </c:pt>
                <c:pt idx="830">
                  <c:v>13900</c:v>
                </c:pt>
                <c:pt idx="831">
                  <c:v>13900</c:v>
                </c:pt>
                <c:pt idx="832">
                  <c:v>13900</c:v>
                </c:pt>
                <c:pt idx="833">
                  <c:v>13900</c:v>
                </c:pt>
                <c:pt idx="834">
                  <c:v>13900</c:v>
                </c:pt>
                <c:pt idx="835">
                  <c:v>13900</c:v>
                </c:pt>
                <c:pt idx="836">
                  <c:v>13900</c:v>
                </c:pt>
                <c:pt idx="837">
                  <c:v>13900</c:v>
                </c:pt>
                <c:pt idx="838">
                  <c:v>13900</c:v>
                </c:pt>
                <c:pt idx="839">
                  <c:v>13900</c:v>
                </c:pt>
                <c:pt idx="840">
                  <c:v>13900</c:v>
                </c:pt>
                <c:pt idx="841">
                  <c:v>13900</c:v>
                </c:pt>
                <c:pt idx="842">
                  <c:v>13900</c:v>
                </c:pt>
                <c:pt idx="843">
                  <c:v>13900</c:v>
                </c:pt>
                <c:pt idx="844">
                  <c:v>13900</c:v>
                </c:pt>
                <c:pt idx="845">
                  <c:v>13900</c:v>
                </c:pt>
                <c:pt idx="846">
                  <c:v>13900</c:v>
                </c:pt>
                <c:pt idx="847">
                  <c:v>13900</c:v>
                </c:pt>
                <c:pt idx="848">
                  <c:v>13900</c:v>
                </c:pt>
                <c:pt idx="849">
                  <c:v>13900</c:v>
                </c:pt>
                <c:pt idx="850">
                  <c:v>13900</c:v>
                </c:pt>
              </c:numCache>
            </c:numRef>
          </c:val>
          <c:smooth val="0"/>
          <c:extLst>
            <c:ext xmlns:c16="http://schemas.microsoft.com/office/drawing/2014/chart" uri="{C3380CC4-5D6E-409C-BE32-E72D297353CC}">
              <c16:uniqueId val="{0000000B-9AD9-4F15-90AA-E16C862808FC}"/>
            </c:ext>
          </c:extLst>
        </c:ser>
        <c:ser>
          <c:idx val="1"/>
          <c:order val="1"/>
          <c:tx>
            <c:strRef>
              <c:f>'Budgetmallar dubbla spalter'!$C$19</c:f>
              <c:strCache>
                <c:ptCount val="1"/>
                <c:pt idx="0">
                  <c:v>Gällande regler</c:v>
                </c:pt>
              </c:strCache>
            </c:strRef>
          </c:tx>
          <c:spPr>
            <a:ln w="25400">
              <a:solidFill>
                <a:srgbClr val="000000"/>
              </a:solidFill>
              <a:prstDash val="solid"/>
            </a:ln>
          </c:spPr>
          <c:marker>
            <c:symbol val="none"/>
          </c:marker>
          <c:cat>
            <c:numRef>
              <c:f>'Budgetmallar dubbla spalter'!$A$20:$A$870</c:f>
              <c:numCache>
                <c:formatCode>_-* #,##0\ _k_r_-;\-* #,##0\ _k_r_-;_-* "-"??\ _k_r_-;_-@_-</c:formatCode>
                <c:ptCount val="851"/>
                <c:pt idx="0" formatCode="General">
                  <c:v>0</c:v>
                </c:pt>
                <c:pt idx="1">
                  <c:v>2000</c:v>
                </c:pt>
                <c:pt idx="2">
                  <c:v>4000</c:v>
                </c:pt>
                <c:pt idx="3">
                  <c:v>6000</c:v>
                </c:pt>
                <c:pt idx="4">
                  <c:v>8000</c:v>
                </c:pt>
                <c:pt idx="5">
                  <c:v>10000</c:v>
                </c:pt>
                <c:pt idx="6">
                  <c:v>12000</c:v>
                </c:pt>
                <c:pt idx="7">
                  <c:v>14000</c:v>
                </c:pt>
                <c:pt idx="8">
                  <c:v>16000</c:v>
                </c:pt>
                <c:pt idx="9">
                  <c:v>18000</c:v>
                </c:pt>
                <c:pt idx="10">
                  <c:v>20000</c:v>
                </c:pt>
                <c:pt idx="11">
                  <c:v>22000</c:v>
                </c:pt>
                <c:pt idx="12">
                  <c:v>24000</c:v>
                </c:pt>
                <c:pt idx="13">
                  <c:v>26000</c:v>
                </c:pt>
                <c:pt idx="14">
                  <c:v>28000</c:v>
                </c:pt>
                <c:pt idx="15">
                  <c:v>30000</c:v>
                </c:pt>
                <c:pt idx="16">
                  <c:v>32000</c:v>
                </c:pt>
                <c:pt idx="17">
                  <c:v>34000</c:v>
                </c:pt>
                <c:pt idx="18">
                  <c:v>36000</c:v>
                </c:pt>
                <c:pt idx="19">
                  <c:v>38000</c:v>
                </c:pt>
                <c:pt idx="20">
                  <c:v>40000</c:v>
                </c:pt>
                <c:pt idx="21">
                  <c:v>42000</c:v>
                </c:pt>
                <c:pt idx="22">
                  <c:v>44000</c:v>
                </c:pt>
                <c:pt idx="23">
                  <c:v>46000</c:v>
                </c:pt>
                <c:pt idx="24">
                  <c:v>48000</c:v>
                </c:pt>
                <c:pt idx="25">
                  <c:v>50000</c:v>
                </c:pt>
                <c:pt idx="26">
                  <c:v>52000</c:v>
                </c:pt>
                <c:pt idx="27">
                  <c:v>54000</c:v>
                </c:pt>
                <c:pt idx="28">
                  <c:v>56000</c:v>
                </c:pt>
                <c:pt idx="29">
                  <c:v>58000</c:v>
                </c:pt>
                <c:pt idx="30">
                  <c:v>60000</c:v>
                </c:pt>
                <c:pt idx="31">
                  <c:v>62000</c:v>
                </c:pt>
                <c:pt idx="32">
                  <c:v>64000</c:v>
                </c:pt>
                <c:pt idx="33">
                  <c:v>66000</c:v>
                </c:pt>
                <c:pt idx="34">
                  <c:v>68000</c:v>
                </c:pt>
                <c:pt idx="35">
                  <c:v>70000</c:v>
                </c:pt>
                <c:pt idx="36">
                  <c:v>72000</c:v>
                </c:pt>
                <c:pt idx="37">
                  <c:v>74000</c:v>
                </c:pt>
                <c:pt idx="38">
                  <c:v>76000</c:v>
                </c:pt>
                <c:pt idx="39">
                  <c:v>78000</c:v>
                </c:pt>
                <c:pt idx="40">
                  <c:v>80000</c:v>
                </c:pt>
                <c:pt idx="41">
                  <c:v>82000</c:v>
                </c:pt>
                <c:pt idx="42">
                  <c:v>84000</c:v>
                </c:pt>
                <c:pt idx="43">
                  <c:v>86000</c:v>
                </c:pt>
                <c:pt idx="44">
                  <c:v>88000</c:v>
                </c:pt>
                <c:pt idx="45">
                  <c:v>90000</c:v>
                </c:pt>
                <c:pt idx="46">
                  <c:v>92000</c:v>
                </c:pt>
                <c:pt idx="47">
                  <c:v>94000</c:v>
                </c:pt>
                <c:pt idx="48">
                  <c:v>96000</c:v>
                </c:pt>
                <c:pt idx="49">
                  <c:v>98000</c:v>
                </c:pt>
                <c:pt idx="50">
                  <c:v>100000</c:v>
                </c:pt>
                <c:pt idx="51">
                  <c:v>102000</c:v>
                </c:pt>
                <c:pt idx="52">
                  <c:v>104000</c:v>
                </c:pt>
                <c:pt idx="53">
                  <c:v>106000</c:v>
                </c:pt>
                <c:pt idx="54">
                  <c:v>108000</c:v>
                </c:pt>
                <c:pt idx="55">
                  <c:v>110000</c:v>
                </c:pt>
                <c:pt idx="56">
                  <c:v>112000</c:v>
                </c:pt>
                <c:pt idx="57">
                  <c:v>114000</c:v>
                </c:pt>
                <c:pt idx="58">
                  <c:v>116000</c:v>
                </c:pt>
                <c:pt idx="59">
                  <c:v>118000</c:v>
                </c:pt>
                <c:pt idx="60">
                  <c:v>120000</c:v>
                </c:pt>
                <c:pt idx="61">
                  <c:v>122000</c:v>
                </c:pt>
                <c:pt idx="62">
                  <c:v>124000</c:v>
                </c:pt>
                <c:pt idx="63">
                  <c:v>126000</c:v>
                </c:pt>
                <c:pt idx="64">
                  <c:v>128000</c:v>
                </c:pt>
                <c:pt idx="65">
                  <c:v>130000</c:v>
                </c:pt>
                <c:pt idx="66">
                  <c:v>132000</c:v>
                </c:pt>
                <c:pt idx="67">
                  <c:v>134000</c:v>
                </c:pt>
                <c:pt idx="68">
                  <c:v>136000</c:v>
                </c:pt>
                <c:pt idx="69">
                  <c:v>138000</c:v>
                </c:pt>
                <c:pt idx="70">
                  <c:v>140000</c:v>
                </c:pt>
                <c:pt idx="71">
                  <c:v>142000</c:v>
                </c:pt>
                <c:pt idx="72">
                  <c:v>144000</c:v>
                </c:pt>
                <c:pt idx="73">
                  <c:v>146000</c:v>
                </c:pt>
                <c:pt idx="74">
                  <c:v>148000</c:v>
                </c:pt>
                <c:pt idx="75">
                  <c:v>150000</c:v>
                </c:pt>
                <c:pt idx="76">
                  <c:v>152000</c:v>
                </c:pt>
                <c:pt idx="77">
                  <c:v>154000</c:v>
                </c:pt>
                <c:pt idx="78">
                  <c:v>156000</c:v>
                </c:pt>
                <c:pt idx="79">
                  <c:v>158000</c:v>
                </c:pt>
                <c:pt idx="80">
                  <c:v>160000</c:v>
                </c:pt>
                <c:pt idx="81">
                  <c:v>162000</c:v>
                </c:pt>
                <c:pt idx="82">
                  <c:v>164000</c:v>
                </c:pt>
                <c:pt idx="83">
                  <c:v>166000</c:v>
                </c:pt>
                <c:pt idx="84">
                  <c:v>168000</c:v>
                </c:pt>
                <c:pt idx="85">
                  <c:v>170000</c:v>
                </c:pt>
                <c:pt idx="86">
                  <c:v>172000</c:v>
                </c:pt>
                <c:pt idx="87">
                  <c:v>174000</c:v>
                </c:pt>
                <c:pt idx="88">
                  <c:v>176000</c:v>
                </c:pt>
                <c:pt idx="89">
                  <c:v>178000</c:v>
                </c:pt>
                <c:pt idx="90">
                  <c:v>180000</c:v>
                </c:pt>
                <c:pt idx="91">
                  <c:v>182000</c:v>
                </c:pt>
                <c:pt idx="92">
                  <c:v>184000</c:v>
                </c:pt>
                <c:pt idx="93">
                  <c:v>186000</c:v>
                </c:pt>
                <c:pt idx="94">
                  <c:v>188000</c:v>
                </c:pt>
                <c:pt idx="95">
                  <c:v>190000</c:v>
                </c:pt>
                <c:pt idx="96">
                  <c:v>192000</c:v>
                </c:pt>
                <c:pt idx="97">
                  <c:v>194000</c:v>
                </c:pt>
                <c:pt idx="98">
                  <c:v>196000</c:v>
                </c:pt>
                <c:pt idx="99">
                  <c:v>198000</c:v>
                </c:pt>
                <c:pt idx="100">
                  <c:v>200000</c:v>
                </c:pt>
                <c:pt idx="101">
                  <c:v>202000</c:v>
                </c:pt>
                <c:pt idx="102">
                  <c:v>204000</c:v>
                </c:pt>
                <c:pt idx="103">
                  <c:v>206000</c:v>
                </c:pt>
                <c:pt idx="104">
                  <c:v>208000</c:v>
                </c:pt>
                <c:pt idx="105">
                  <c:v>210000</c:v>
                </c:pt>
                <c:pt idx="106">
                  <c:v>212000</c:v>
                </c:pt>
                <c:pt idx="107">
                  <c:v>214000</c:v>
                </c:pt>
                <c:pt idx="108">
                  <c:v>216000</c:v>
                </c:pt>
                <c:pt idx="109">
                  <c:v>218000</c:v>
                </c:pt>
                <c:pt idx="110">
                  <c:v>220000</c:v>
                </c:pt>
                <c:pt idx="111">
                  <c:v>222000</c:v>
                </c:pt>
                <c:pt idx="112">
                  <c:v>224000</c:v>
                </c:pt>
                <c:pt idx="113">
                  <c:v>226000</c:v>
                </c:pt>
                <c:pt idx="114">
                  <c:v>228000</c:v>
                </c:pt>
                <c:pt idx="115">
                  <c:v>230000</c:v>
                </c:pt>
                <c:pt idx="116">
                  <c:v>232000</c:v>
                </c:pt>
                <c:pt idx="117">
                  <c:v>234000</c:v>
                </c:pt>
                <c:pt idx="118">
                  <c:v>236000</c:v>
                </c:pt>
                <c:pt idx="119">
                  <c:v>238000</c:v>
                </c:pt>
                <c:pt idx="120">
                  <c:v>240000</c:v>
                </c:pt>
                <c:pt idx="121">
                  <c:v>242000</c:v>
                </c:pt>
                <c:pt idx="122">
                  <c:v>244000</c:v>
                </c:pt>
                <c:pt idx="123">
                  <c:v>246000</c:v>
                </c:pt>
                <c:pt idx="124">
                  <c:v>248000</c:v>
                </c:pt>
                <c:pt idx="125">
                  <c:v>250000</c:v>
                </c:pt>
                <c:pt idx="126">
                  <c:v>252000</c:v>
                </c:pt>
                <c:pt idx="127">
                  <c:v>254000</c:v>
                </c:pt>
                <c:pt idx="128">
                  <c:v>256000</c:v>
                </c:pt>
                <c:pt idx="129">
                  <c:v>258000</c:v>
                </c:pt>
                <c:pt idx="130">
                  <c:v>260000</c:v>
                </c:pt>
                <c:pt idx="131">
                  <c:v>262000</c:v>
                </c:pt>
                <c:pt idx="132">
                  <c:v>264000</c:v>
                </c:pt>
                <c:pt idx="133">
                  <c:v>266000</c:v>
                </c:pt>
                <c:pt idx="134">
                  <c:v>268000</c:v>
                </c:pt>
                <c:pt idx="135">
                  <c:v>270000</c:v>
                </c:pt>
                <c:pt idx="136">
                  <c:v>272000</c:v>
                </c:pt>
                <c:pt idx="137">
                  <c:v>274000</c:v>
                </c:pt>
                <c:pt idx="138">
                  <c:v>276000</c:v>
                </c:pt>
                <c:pt idx="139">
                  <c:v>278000</c:v>
                </c:pt>
                <c:pt idx="140">
                  <c:v>280000</c:v>
                </c:pt>
                <c:pt idx="141">
                  <c:v>282000</c:v>
                </c:pt>
                <c:pt idx="142">
                  <c:v>284000</c:v>
                </c:pt>
                <c:pt idx="143">
                  <c:v>286000</c:v>
                </c:pt>
                <c:pt idx="144">
                  <c:v>288000</c:v>
                </c:pt>
                <c:pt idx="145">
                  <c:v>290000</c:v>
                </c:pt>
                <c:pt idx="146">
                  <c:v>292000</c:v>
                </c:pt>
                <c:pt idx="147">
                  <c:v>294000</c:v>
                </c:pt>
                <c:pt idx="148">
                  <c:v>296000</c:v>
                </c:pt>
                <c:pt idx="149">
                  <c:v>298000</c:v>
                </c:pt>
                <c:pt idx="150">
                  <c:v>300000</c:v>
                </c:pt>
                <c:pt idx="151">
                  <c:v>302000</c:v>
                </c:pt>
                <c:pt idx="152">
                  <c:v>304000</c:v>
                </c:pt>
                <c:pt idx="153">
                  <c:v>306000</c:v>
                </c:pt>
                <c:pt idx="154">
                  <c:v>308000</c:v>
                </c:pt>
                <c:pt idx="155">
                  <c:v>310000</c:v>
                </c:pt>
                <c:pt idx="156">
                  <c:v>312000</c:v>
                </c:pt>
                <c:pt idx="157">
                  <c:v>314000</c:v>
                </c:pt>
                <c:pt idx="158">
                  <c:v>316000</c:v>
                </c:pt>
                <c:pt idx="159">
                  <c:v>318000</c:v>
                </c:pt>
                <c:pt idx="160">
                  <c:v>320000</c:v>
                </c:pt>
                <c:pt idx="161">
                  <c:v>322000</c:v>
                </c:pt>
                <c:pt idx="162">
                  <c:v>324000</c:v>
                </c:pt>
                <c:pt idx="163">
                  <c:v>326000</c:v>
                </c:pt>
                <c:pt idx="164">
                  <c:v>328000</c:v>
                </c:pt>
                <c:pt idx="165">
                  <c:v>330000</c:v>
                </c:pt>
                <c:pt idx="166">
                  <c:v>332000</c:v>
                </c:pt>
                <c:pt idx="167">
                  <c:v>334000</c:v>
                </c:pt>
                <c:pt idx="168">
                  <c:v>336000</c:v>
                </c:pt>
                <c:pt idx="169">
                  <c:v>338000</c:v>
                </c:pt>
                <c:pt idx="170">
                  <c:v>340000</c:v>
                </c:pt>
                <c:pt idx="171">
                  <c:v>342000</c:v>
                </c:pt>
                <c:pt idx="172">
                  <c:v>344000</c:v>
                </c:pt>
                <c:pt idx="173">
                  <c:v>346000</c:v>
                </c:pt>
                <c:pt idx="174">
                  <c:v>348000</c:v>
                </c:pt>
                <c:pt idx="175">
                  <c:v>350000</c:v>
                </c:pt>
                <c:pt idx="176">
                  <c:v>352000</c:v>
                </c:pt>
                <c:pt idx="177">
                  <c:v>354000</c:v>
                </c:pt>
                <c:pt idx="178">
                  <c:v>356000</c:v>
                </c:pt>
                <c:pt idx="179">
                  <c:v>358000</c:v>
                </c:pt>
                <c:pt idx="180">
                  <c:v>360000</c:v>
                </c:pt>
                <c:pt idx="181">
                  <c:v>362000</c:v>
                </c:pt>
                <c:pt idx="182">
                  <c:v>364000</c:v>
                </c:pt>
                <c:pt idx="183">
                  <c:v>366000</c:v>
                </c:pt>
                <c:pt idx="184">
                  <c:v>368000</c:v>
                </c:pt>
                <c:pt idx="185">
                  <c:v>370000</c:v>
                </c:pt>
                <c:pt idx="186">
                  <c:v>372000</c:v>
                </c:pt>
                <c:pt idx="187">
                  <c:v>374000</c:v>
                </c:pt>
                <c:pt idx="188">
                  <c:v>376000</c:v>
                </c:pt>
                <c:pt idx="189">
                  <c:v>378000</c:v>
                </c:pt>
                <c:pt idx="190">
                  <c:v>380000</c:v>
                </c:pt>
                <c:pt idx="191">
                  <c:v>382000</c:v>
                </c:pt>
                <c:pt idx="192">
                  <c:v>384000</c:v>
                </c:pt>
                <c:pt idx="193">
                  <c:v>386000</c:v>
                </c:pt>
                <c:pt idx="194">
                  <c:v>388000</c:v>
                </c:pt>
                <c:pt idx="195">
                  <c:v>390000</c:v>
                </c:pt>
                <c:pt idx="196">
                  <c:v>392000</c:v>
                </c:pt>
                <c:pt idx="197">
                  <c:v>394000</c:v>
                </c:pt>
                <c:pt idx="198">
                  <c:v>396000</c:v>
                </c:pt>
                <c:pt idx="199">
                  <c:v>398000</c:v>
                </c:pt>
                <c:pt idx="200">
                  <c:v>400000</c:v>
                </c:pt>
                <c:pt idx="201">
                  <c:v>402000</c:v>
                </c:pt>
                <c:pt idx="202">
                  <c:v>404000</c:v>
                </c:pt>
                <c:pt idx="203">
                  <c:v>406000</c:v>
                </c:pt>
                <c:pt idx="204">
                  <c:v>408000</c:v>
                </c:pt>
                <c:pt idx="205">
                  <c:v>410000</c:v>
                </c:pt>
                <c:pt idx="206">
                  <c:v>412000</c:v>
                </c:pt>
                <c:pt idx="207">
                  <c:v>414000</c:v>
                </c:pt>
                <c:pt idx="208">
                  <c:v>416000</c:v>
                </c:pt>
                <c:pt idx="209">
                  <c:v>418000</c:v>
                </c:pt>
                <c:pt idx="210">
                  <c:v>420000</c:v>
                </c:pt>
                <c:pt idx="211">
                  <c:v>422000</c:v>
                </c:pt>
                <c:pt idx="212">
                  <c:v>424000</c:v>
                </c:pt>
                <c:pt idx="213">
                  <c:v>426000</c:v>
                </c:pt>
                <c:pt idx="214">
                  <c:v>428000</c:v>
                </c:pt>
                <c:pt idx="215">
                  <c:v>430000</c:v>
                </c:pt>
                <c:pt idx="216">
                  <c:v>432000</c:v>
                </c:pt>
                <c:pt idx="217">
                  <c:v>434000</c:v>
                </c:pt>
                <c:pt idx="218">
                  <c:v>436000</c:v>
                </c:pt>
                <c:pt idx="219">
                  <c:v>438000</c:v>
                </c:pt>
                <c:pt idx="220">
                  <c:v>440000</c:v>
                </c:pt>
                <c:pt idx="221">
                  <c:v>442000</c:v>
                </c:pt>
                <c:pt idx="222">
                  <c:v>444000</c:v>
                </c:pt>
                <c:pt idx="223">
                  <c:v>446000</c:v>
                </c:pt>
                <c:pt idx="224">
                  <c:v>448000</c:v>
                </c:pt>
                <c:pt idx="225">
                  <c:v>450000</c:v>
                </c:pt>
                <c:pt idx="226">
                  <c:v>452000</c:v>
                </c:pt>
                <c:pt idx="227">
                  <c:v>454000</c:v>
                </c:pt>
                <c:pt idx="228">
                  <c:v>456000</c:v>
                </c:pt>
                <c:pt idx="229">
                  <c:v>458000</c:v>
                </c:pt>
                <c:pt idx="230">
                  <c:v>460000</c:v>
                </c:pt>
                <c:pt idx="231">
                  <c:v>462000</c:v>
                </c:pt>
                <c:pt idx="232">
                  <c:v>464000</c:v>
                </c:pt>
                <c:pt idx="233">
                  <c:v>466000</c:v>
                </c:pt>
                <c:pt idx="234">
                  <c:v>468000</c:v>
                </c:pt>
                <c:pt idx="235">
                  <c:v>470000</c:v>
                </c:pt>
                <c:pt idx="236">
                  <c:v>472000</c:v>
                </c:pt>
                <c:pt idx="237">
                  <c:v>474000</c:v>
                </c:pt>
                <c:pt idx="238">
                  <c:v>476000</c:v>
                </c:pt>
                <c:pt idx="239">
                  <c:v>478000</c:v>
                </c:pt>
                <c:pt idx="240">
                  <c:v>480000</c:v>
                </c:pt>
                <c:pt idx="241">
                  <c:v>482000</c:v>
                </c:pt>
                <c:pt idx="242">
                  <c:v>484000</c:v>
                </c:pt>
                <c:pt idx="243">
                  <c:v>486000</c:v>
                </c:pt>
                <c:pt idx="244">
                  <c:v>488000</c:v>
                </c:pt>
                <c:pt idx="245">
                  <c:v>490000</c:v>
                </c:pt>
                <c:pt idx="246">
                  <c:v>492000</c:v>
                </c:pt>
                <c:pt idx="247">
                  <c:v>494000</c:v>
                </c:pt>
                <c:pt idx="248">
                  <c:v>496000</c:v>
                </c:pt>
                <c:pt idx="249">
                  <c:v>498000</c:v>
                </c:pt>
                <c:pt idx="250">
                  <c:v>500000</c:v>
                </c:pt>
                <c:pt idx="251">
                  <c:v>502000</c:v>
                </c:pt>
                <c:pt idx="252">
                  <c:v>504000</c:v>
                </c:pt>
                <c:pt idx="253">
                  <c:v>506000</c:v>
                </c:pt>
                <c:pt idx="254">
                  <c:v>508000</c:v>
                </c:pt>
                <c:pt idx="255">
                  <c:v>510000</c:v>
                </c:pt>
                <c:pt idx="256">
                  <c:v>512000</c:v>
                </c:pt>
                <c:pt idx="257">
                  <c:v>514000</c:v>
                </c:pt>
                <c:pt idx="258">
                  <c:v>516000</c:v>
                </c:pt>
                <c:pt idx="259">
                  <c:v>518000</c:v>
                </c:pt>
                <c:pt idx="260">
                  <c:v>520000</c:v>
                </c:pt>
                <c:pt idx="261">
                  <c:v>522000</c:v>
                </c:pt>
                <c:pt idx="262">
                  <c:v>524000</c:v>
                </c:pt>
                <c:pt idx="263">
                  <c:v>526000</c:v>
                </c:pt>
                <c:pt idx="264">
                  <c:v>528000</c:v>
                </c:pt>
                <c:pt idx="265">
                  <c:v>530000</c:v>
                </c:pt>
                <c:pt idx="266">
                  <c:v>532000</c:v>
                </c:pt>
                <c:pt idx="267">
                  <c:v>534000</c:v>
                </c:pt>
                <c:pt idx="268">
                  <c:v>536000</c:v>
                </c:pt>
                <c:pt idx="269">
                  <c:v>538000</c:v>
                </c:pt>
                <c:pt idx="270">
                  <c:v>540000</c:v>
                </c:pt>
                <c:pt idx="271">
                  <c:v>542000</c:v>
                </c:pt>
                <c:pt idx="272">
                  <c:v>544000</c:v>
                </c:pt>
                <c:pt idx="273">
                  <c:v>546000</c:v>
                </c:pt>
                <c:pt idx="274">
                  <c:v>548000</c:v>
                </c:pt>
                <c:pt idx="275">
                  <c:v>550000</c:v>
                </c:pt>
                <c:pt idx="276">
                  <c:v>552000</c:v>
                </c:pt>
                <c:pt idx="277">
                  <c:v>554000</c:v>
                </c:pt>
                <c:pt idx="278">
                  <c:v>556000</c:v>
                </c:pt>
                <c:pt idx="279">
                  <c:v>558000</c:v>
                </c:pt>
                <c:pt idx="280">
                  <c:v>560000</c:v>
                </c:pt>
                <c:pt idx="281">
                  <c:v>562000</c:v>
                </c:pt>
                <c:pt idx="282">
                  <c:v>564000</c:v>
                </c:pt>
                <c:pt idx="283">
                  <c:v>566000</c:v>
                </c:pt>
                <c:pt idx="284">
                  <c:v>568000</c:v>
                </c:pt>
                <c:pt idx="285">
                  <c:v>570000</c:v>
                </c:pt>
                <c:pt idx="286">
                  <c:v>572000</c:v>
                </c:pt>
                <c:pt idx="287">
                  <c:v>574000</c:v>
                </c:pt>
                <c:pt idx="288">
                  <c:v>576000</c:v>
                </c:pt>
                <c:pt idx="289">
                  <c:v>578000</c:v>
                </c:pt>
                <c:pt idx="290">
                  <c:v>580000</c:v>
                </c:pt>
                <c:pt idx="291">
                  <c:v>582000</c:v>
                </c:pt>
                <c:pt idx="292">
                  <c:v>584000</c:v>
                </c:pt>
                <c:pt idx="293">
                  <c:v>586000</c:v>
                </c:pt>
                <c:pt idx="294">
                  <c:v>588000</c:v>
                </c:pt>
                <c:pt idx="295">
                  <c:v>590000</c:v>
                </c:pt>
                <c:pt idx="296">
                  <c:v>592000</c:v>
                </c:pt>
                <c:pt idx="297">
                  <c:v>594000</c:v>
                </c:pt>
                <c:pt idx="298">
                  <c:v>596000</c:v>
                </c:pt>
                <c:pt idx="299">
                  <c:v>598000</c:v>
                </c:pt>
                <c:pt idx="300">
                  <c:v>600000</c:v>
                </c:pt>
                <c:pt idx="301">
                  <c:v>602000</c:v>
                </c:pt>
                <c:pt idx="302">
                  <c:v>604000</c:v>
                </c:pt>
                <c:pt idx="303">
                  <c:v>606000</c:v>
                </c:pt>
                <c:pt idx="304">
                  <c:v>608000</c:v>
                </c:pt>
                <c:pt idx="305">
                  <c:v>610000</c:v>
                </c:pt>
                <c:pt idx="306">
                  <c:v>612000</c:v>
                </c:pt>
                <c:pt idx="307">
                  <c:v>614000</c:v>
                </c:pt>
                <c:pt idx="308">
                  <c:v>616000</c:v>
                </c:pt>
                <c:pt idx="309">
                  <c:v>618000</c:v>
                </c:pt>
                <c:pt idx="310">
                  <c:v>620000</c:v>
                </c:pt>
                <c:pt idx="311">
                  <c:v>622000</c:v>
                </c:pt>
                <c:pt idx="312">
                  <c:v>624000</c:v>
                </c:pt>
                <c:pt idx="313">
                  <c:v>626000</c:v>
                </c:pt>
                <c:pt idx="314">
                  <c:v>628000</c:v>
                </c:pt>
                <c:pt idx="315">
                  <c:v>630000</c:v>
                </c:pt>
                <c:pt idx="316">
                  <c:v>632000</c:v>
                </c:pt>
                <c:pt idx="317">
                  <c:v>634000</c:v>
                </c:pt>
                <c:pt idx="318">
                  <c:v>636000</c:v>
                </c:pt>
                <c:pt idx="319">
                  <c:v>638000</c:v>
                </c:pt>
                <c:pt idx="320">
                  <c:v>640000</c:v>
                </c:pt>
                <c:pt idx="321">
                  <c:v>642000</c:v>
                </c:pt>
                <c:pt idx="322">
                  <c:v>644000</c:v>
                </c:pt>
                <c:pt idx="323">
                  <c:v>646000</c:v>
                </c:pt>
                <c:pt idx="324">
                  <c:v>648000</c:v>
                </c:pt>
                <c:pt idx="325">
                  <c:v>650000</c:v>
                </c:pt>
                <c:pt idx="326">
                  <c:v>652000</c:v>
                </c:pt>
                <c:pt idx="327">
                  <c:v>654000</c:v>
                </c:pt>
                <c:pt idx="328">
                  <c:v>656000</c:v>
                </c:pt>
                <c:pt idx="329">
                  <c:v>658000</c:v>
                </c:pt>
                <c:pt idx="330">
                  <c:v>660000</c:v>
                </c:pt>
                <c:pt idx="331">
                  <c:v>662000</c:v>
                </c:pt>
                <c:pt idx="332">
                  <c:v>664000</c:v>
                </c:pt>
                <c:pt idx="333">
                  <c:v>666000</c:v>
                </c:pt>
                <c:pt idx="334">
                  <c:v>668000</c:v>
                </c:pt>
                <c:pt idx="335">
                  <c:v>670000</c:v>
                </c:pt>
                <c:pt idx="336">
                  <c:v>672000</c:v>
                </c:pt>
                <c:pt idx="337">
                  <c:v>674000</c:v>
                </c:pt>
                <c:pt idx="338">
                  <c:v>676000</c:v>
                </c:pt>
                <c:pt idx="339">
                  <c:v>678000</c:v>
                </c:pt>
                <c:pt idx="340">
                  <c:v>680000</c:v>
                </c:pt>
                <c:pt idx="341">
                  <c:v>682000</c:v>
                </c:pt>
                <c:pt idx="342">
                  <c:v>684000</c:v>
                </c:pt>
                <c:pt idx="343">
                  <c:v>686000</c:v>
                </c:pt>
                <c:pt idx="344">
                  <c:v>688000</c:v>
                </c:pt>
                <c:pt idx="345">
                  <c:v>690000</c:v>
                </c:pt>
                <c:pt idx="346">
                  <c:v>692000</c:v>
                </c:pt>
                <c:pt idx="347">
                  <c:v>694000</c:v>
                </c:pt>
                <c:pt idx="348">
                  <c:v>696000</c:v>
                </c:pt>
                <c:pt idx="349">
                  <c:v>698000</c:v>
                </c:pt>
                <c:pt idx="350">
                  <c:v>700000</c:v>
                </c:pt>
                <c:pt idx="351">
                  <c:v>702000</c:v>
                </c:pt>
                <c:pt idx="352">
                  <c:v>704000</c:v>
                </c:pt>
                <c:pt idx="353">
                  <c:v>706000</c:v>
                </c:pt>
                <c:pt idx="354">
                  <c:v>708000</c:v>
                </c:pt>
                <c:pt idx="355">
                  <c:v>710000</c:v>
                </c:pt>
                <c:pt idx="356">
                  <c:v>712000</c:v>
                </c:pt>
                <c:pt idx="357">
                  <c:v>714000</c:v>
                </c:pt>
                <c:pt idx="358">
                  <c:v>716000</c:v>
                </c:pt>
                <c:pt idx="359">
                  <c:v>718000</c:v>
                </c:pt>
                <c:pt idx="360">
                  <c:v>720000</c:v>
                </c:pt>
                <c:pt idx="361">
                  <c:v>722000</c:v>
                </c:pt>
                <c:pt idx="362">
                  <c:v>724000</c:v>
                </c:pt>
                <c:pt idx="363">
                  <c:v>726000</c:v>
                </c:pt>
                <c:pt idx="364">
                  <c:v>728000</c:v>
                </c:pt>
                <c:pt idx="365">
                  <c:v>730000</c:v>
                </c:pt>
                <c:pt idx="366">
                  <c:v>732000</c:v>
                </c:pt>
                <c:pt idx="367">
                  <c:v>734000</c:v>
                </c:pt>
                <c:pt idx="368">
                  <c:v>736000</c:v>
                </c:pt>
                <c:pt idx="369">
                  <c:v>738000</c:v>
                </c:pt>
                <c:pt idx="370">
                  <c:v>740000</c:v>
                </c:pt>
                <c:pt idx="371">
                  <c:v>742000</c:v>
                </c:pt>
                <c:pt idx="372">
                  <c:v>744000</c:v>
                </c:pt>
                <c:pt idx="373">
                  <c:v>746000</c:v>
                </c:pt>
                <c:pt idx="374">
                  <c:v>748000</c:v>
                </c:pt>
                <c:pt idx="375">
                  <c:v>750000</c:v>
                </c:pt>
                <c:pt idx="376">
                  <c:v>752000</c:v>
                </c:pt>
                <c:pt idx="377">
                  <c:v>754000</c:v>
                </c:pt>
                <c:pt idx="378">
                  <c:v>756000</c:v>
                </c:pt>
                <c:pt idx="379">
                  <c:v>758000</c:v>
                </c:pt>
                <c:pt idx="380">
                  <c:v>760000</c:v>
                </c:pt>
                <c:pt idx="381">
                  <c:v>762000</c:v>
                </c:pt>
                <c:pt idx="382">
                  <c:v>764000</c:v>
                </c:pt>
                <c:pt idx="383">
                  <c:v>766000</c:v>
                </c:pt>
                <c:pt idx="384">
                  <c:v>768000</c:v>
                </c:pt>
                <c:pt idx="385">
                  <c:v>770000</c:v>
                </c:pt>
                <c:pt idx="386">
                  <c:v>772000</c:v>
                </c:pt>
                <c:pt idx="387">
                  <c:v>774000</c:v>
                </c:pt>
                <c:pt idx="388">
                  <c:v>776000</c:v>
                </c:pt>
                <c:pt idx="389">
                  <c:v>778000</c:v>
                </c:pt>
                <c:pt idx="390">
                  <c:v>780000</c:v>
                </c:pt>
                <c:pt idx="391">
                  <c:v>782000</c:v>
                </c:pt>
                <c:pt idx="392">
                  <c:v>784000</c:v>
                </c:pt>
                <c:pt idx="393">
                  <c:v>786000</c:v>
                </c:pt>
                <c:pt idx="394">
                  <c:v>788000</c:v>
                </c:pt>
                <c:pt idx="395">
                  <c:v>790000</c:v>
                </c:pt>
                <c:pt idx="396">
                  <c:v>792000</c:v>
                </c:pt>
                <c:pt idx="397">
                  <c:v>794000</c:v>
                </c:pt>
                <c:pt idx="398">
                  <c:v>796000</c:v>
                </c:pt>
                <c:pt idx="399">
                  <c:v>798000</c:v>
                </c:pt>
                <c:pt idx="400">
                  <c:v>800000</c:v>
                </c:pt>
                <c:pt idx="401">
                  <c:v>802000</c:v>
                </c:pt>
                <c:pt idx="402">
                  <c:v>804000</c:v>
                </c:pt>
                <c:pt idx="403">
                  <c:v>806000</c:v>
                </c:pt>
                <c:pt idx="404">
                  <c:v>808000</c:v>
                </c:pt>
                <c:pt idx="405">
                  <c:v>810000</c:v>
                </c:pt>
                <c:pt idx="406">
                  <c:v>812000</c:v>
                </c:pt>
                <c:pt idx="407">
                  <c:v>814000</c:v>
                </c:pt>
                <c:pt idx="408">
                  <c:v>816000</c:v>
                </c:pt>
                <c:pt idx="409">
                  <c:v>818000</c:v>
                </c:pt>
                <c:pt idx="410">
                  <c:v>820000</c:v>
                </c:pt>
                <c:pt idx="411">
                  <c:v>822000</c:v>
                </c:pt>
                <c:pt idx="412">
                  <c:v>824000</c:v>
                </c:pt>
                <c:pt idx="413">
                  <c:v>826000</c:v>
                </c:pt>
                <c:pt idx="414">
                  <c:v>828000</c:v>
                </c:pt>
                <c:pt idx="415">
                  <c:v>830000</c:v>
                </c:pt>
                <c:pt idx="416">
                  <c:v>832000</c:v>
                </c:pt>
                <c:pt idx="417">
                  <c:v>834000</c:v>
                </c:pt>
                <c:pt idx="418">
                  <c:v>836000</c:v>
                </c:pt>
                <c:pt idx="419">
                  <c:v>838000</c:v>
                </c:pt>
                <c:pt idx="420">
                  <c:v>840000</c:v>
                </c:pt>
                <c:pt idx="421">
                  <c:v>842000</c:v>
                </c:pt>
                <c:pt idx="422">
                  <c:v>844000</c:v>
                </c:pt>
                <c:pt idx="423">
                  <c:v>846000</c:v>
                </c:pt>
                <c:pt idx="424">
                  <c:v>848000</c:v>
                </c:pt>
                <c:pt idx="425">
                  <c:v>850000</c:v>
                </c:pt>
                <c:pt idx="426">
                  <c:v>852000</c:v>
                </c:pt>
                <c:pt idx="427">
                  <c:v>854000</c:v>
                </c:pt>
                <c:pt idx="428">
                  <c:v>856000</c:v>
                </c:pt>
                <c:pt idx="429">
                  <c:v>858000</c:v>
                </c:pt>
                <c:pt idx="430">
                  <c:v>860000</c:v>
                </c:pt>
                <c:pt idx="431">
                  <c:v>862000</c:v>
                </c:pt>
                <c:pt idx="432">
                  <c:v>864000</c:v>
                </c:pt>
                <c:pt idx="433">
                  <c:v>866000</c:v>
                </c:pt>
                <c:pt idx="434">
                  <c:v>868000</c:v>
                </c:pt>
                <c:pt idx="435">
                  <c:v>870000</c:v>
                </c:pt>
                <c:pt idx="436">
                  <c:v>872000</c:v>
                </c:pt>
                <c:pt idx="437">
                  <c:v>874000</c:v>
                </c:pt>
                <c:pt idx="438">
                  <c:v>876000</c:v>
                </c:pt>
                <c:pt idx="439">
                  <c:v>878000</c:v>
                </c:pt>
                <c:pt idx="440">
                  <c:v>880000</c:v>
                </c:pt>
                <c:pt idx="441">
                  <c:v>882000</c:v>
                </c:pt>
                <c:pt idx="442">
                  <c:v>884000</c:v>
                </c:pt>
                <c:pt idx="443">
                  <c:v>886000</c:v>
                </c:pt>
                <c:pt idx="444">
                  <c:v>888000</c:v>
                </c:pt>
                <c:pt idx="445">
                  <c:v>890000</c:v>
                </c:pt>
                <c:pt idx="446">
                  <c:v>892000</c:v>
                </c:pt>
                <c:pt idx="447">
                  <c:v>894000</c:v>
                </c:pt>
                <c:pt idx="448">
                  <c:v>896000</c:v>
                </c:pt>
                <c:pt idx="449">
                  <c:v>898000</c:v>
                </c:pt>
                <c:pt idx="450">
                  <c:v>900000</c:v>
                </c:pt>
                <c:pt idx="451">
                  <c:v>902000</c:v>
                </c:pt>
                <c:pt idx="452">
                  <c:v>904000</c:v>
                </c:pt>
                <c:pt idx="453">
                  <c:v>906000</c:v>
                </c:pt>
                <c:pt idx="454">
                  <c:v>908000</c:v>
                </c:pt>
                <c:pt idx="455">
                  <c:v>910000</c:v>
                </c:pt>
                <c:pt idx="456">
                  <c:v>912000</c:v>
                </c:pt>
                <c:pt idx="457">
                  <c:v>914000</c:v>
                </c:pt>
                <c:pt idx="458">
                  <c:v>916000</c:v>
                </c:pt>
                <c:pt idx="459">
                  <c:v>918000</c:v>
                </c:pt>
                <c:pt idx="460">
                  <c:v>920000</c:v>
                </c:pt>
                <c:pt idx="461">
                  <c:v>922000</c:v>
                </c:pt>
                <c:pt idx="462">
                  <c:v>924000</c:v>
                </c:pt>
                <c:pt idx="463">
                  <c:v>926000</c:v>
                </c:pt>
                <c:pt idx="464">
                  <c:v>928000</c:v>
                </c:pt>
                <c:pt idx="465">
                  <c:v>930000</c:v>
                </c:pt>
                <c:pt idx="466">
                  <c:v>932000</c:v>
                </c:pt>
                <c:pt idx="467">
                  <c:v>934000</c:v>
                </c:pt>
                <c:pt idx="468">
                  <c:v>936000</c:v>
                </c:pt>
                <c:pt idx="469">
                  <c:v>938000</c:v>
                </c:pt>
                <c:pt idx="470">
                  <c:v>940000</c:v>
                </c:pt>
                <c:pt idx="471">
                  <c:v>942000</c:v>
                </c:pt>
                <c:pt idx="472">
                  <c:v>944000</c:v>
                </c:pt>
                <c:pt idx="473">
                  <c:v>946000</c:v>
                </c:pt>
                <c:pt idx="474">
                  <c:v>948000</c:v>
                </c:pt>
                <c:pt idx="475">
                  <c:v>950000</c:v>
                </c:pt>
                <c:pt idx="476">
                  <c:v>952000</c:v>
                </c:pt>
                <c:pt idx="477">
                  <c:v>954000</c:v>
                </c:pt>
                <c:pt idx="478">
                  <c:v>956000</c:v>
                </c:pt>
                <c:pt idx="479">
                  <c:v>958000</c:v>
                </c:pt>
                <c:pt idx="480">
                  <c:v>960000</c:v>
                </c:pt>
                <c:pt idx="481">
                  <c:v>962000</c:v>
                </c:pt>
                <c:pt idx="482">
                  <c:v>964000</c:v>
                </c:pt>
                <c:pt idx="483">
                  <c:v>966000</c:v>
                </c:pt>
                <c:pt idx="484">
                  <c:v>968000</c:v>
                </c:pt>
                <c:pt idx="485">
                  <c:v>970000</c:v>
                </c:pt>
                <c:pt idx="486">
                  <c:v>972000</c:v>
                </c:pt>
                <c:pt idx="487">
                  <c:v>974000</c:v>
                </c:pt>
                <c:pt idx="488">
                  <c:v>976000</c:v>
                </c:pt>
                <c:pt idx="489">
                  <c:v>978000</c:v>
                </c:pt>
                <c:pt idx="490">
                  <c:v>980000</c:v>
                </c:pt>
                <c:pt idx="491">
                  <c:v>982000</c:v>
                </c:pt>
                <c:pt idx="492">
                  <c:v>984000</c:v>
                </c:pt>
                <c:pt idx="493">
                  <c:v>986000</c:v>
                </c:pt>
                <c:pt idx="494">
                  <c:v>988000</c:v>
                </c:pt>
                <c:pt idx="495">
                  <c:v>990000</c:v>
                </c:pt>
                <c:pt idx="496">
                  <c:v>992000</c:v>
                </c:pt>
                <c:pt idx="497">
                  <c:v>994000</c:v>
                </c:pt>
                <c:pt idx="498">
                  <c:v>996000</c:v>
                </c:pt>
                <c:pt idx="499">
                  <c:v>998000</c:v>
                </c:pt>
                <c:pt idx="500">
                  <c:v>1000000</c:v>
                </c:pt>
                <c:pt idx="501">
                  <c:v>1002000</c:v>
                </c:pt>
                <c:pt idx="502">
                  <c:v>1004000</c:v>
                </c:pt>
                <c:pt idx="503">
                  <c:v>1006000</c:v>
                </c:pt>
                <c:pt idx="504">
                  <c:v>1008000</c:v>
                </c:pt>
                <c:pt idx="505">
                  <c:v>1010000</c:v>
                </c:pt>
                <c:pt idx="506">
                  <c:v>1012000</c:v>
                </c:pt>
                <c:pt idx="507">
                  <c:v>1014000</c:v>
                </c:pt>
                <c:pt idx="508">
                  <c:v>1016000</c:v>
                </c:pt>
                <c:pt idx="509">
                  <c:v>1018000</c:v>
                </c:pt>
                <c:pt idx="510">
                  <c:v>1020000</c:v>
                </c:pt>
                <c:pt idx="511">
                  <c:v>1022000</c:v>
                </c:pt>
                <c:pt idx="512">
                  <c:v>1024000</c:v>
                </c:pt>
                <c:pt idx="513">
                  <c:v>1026000</c:v>
                </c:pt>
                <c:pt idx="514">
                  <c:v>1028000</c:v>
                </c:pt>
                <c:pt idx="515">
                  <c:v>1030000</c:v>
                </c:pt>
                <c:pt idx="516">
                  <c:v>1032000</c:v>
                </c:pt>
                <c:pt idx="517">
                  <c:v>1034000</c:v>
                </c:pt>
                <c:pt idx="518">
                  <c:v>1036000</c:v>
                </c:pt>
                <c:pt idx="519">
                  <c:v>1038000</c:v>
                </c:pt>
                <c:pt idx="520">
                  <c:v>1040000</c:v>
                </c:pt>
                <c:pt idx="521">
                  <c:v>1042000</c:v>
                </c:pt>
                <c:pt idx="522">
                  <c:v>1044000</c:v>
                </c:pt>
                <c:pt idx="523">
                  <c:v>1046000</c:v>
                </c:pt>
                <c:pt idx="524">
                  <c:v>1048000</c:v>
                </c:pt>
                <c:pt idx="525">
                  <c:v>1050000</c:v>
                </c:pt>
                <c:pt idx="526">
                  <c:v>1052000</c:v>
                </c:pt>
                <c:pt idx="527">
                  <c:v>1054000</c:v>
                </c:pt>
                <c:pt idx="528">
                  <c:v>1056000</c:v>
                </c:pt>
                <c:pt idx="529">
                  <c:v>1058000</c:v>
                </c:pt>
                <c:pt idx="530">
                  <c:v>1060000</c:v>
                </c:pt>
                <c:pt idx="531">
                  <c:v>1062000</c:v>
                </c:pt>
                <c:pt idx="532">
                  <c:v>1064000</c:v>
                </c:pt>
                <c:pt idx="533">
                  <c:v>1066000</c:v>
                </c:pt>
                <c:pt idx="534">
                  <c:v>1068000</c:v>
                </c:pt>
                <c:pt idx="535">
                  <c:v>1070000</c:v>
                </c:pt>
                <c:pt idx="536">
                  <c:v>1072000</c:v>
                </c:pt>
                <c:pt idx="537">
                  <c:v>1074000</c:v>
                </c:pt>
                <c:pt idx="538">
                  <c:v>1076000</c:v>
                </c:pt>
                <c:pt idx="539">
                  <c:v>1078000</c:v>
                </c:pt>
                <c:pt idx="540">
                  <c:v>1080000</c:v>
                </c:pt>
                <c:pt idx="541">
                  <c:v>1082000</c:v>
                </c:pt>
                <c:pt idx="542">
                  <c:v>1084000</c:v>
                </c:pt>
                <c:pt idx="543">
                  <c:v>1086000</c:v>
                </c:pt>
                <c:pt idx="544">
                  <c:v>1088000</c:v>
                </c:pt>
                <c:pt idx="545">
                  <c:v>1090000</c:v>
                </c:pt>
                <c:pt idx="546">
                  <c:v>1092000</c:v>
                </c:pt>
                <c:pt idx="547">
                  <c:v>1094000</c:v>
                </c:pt>
                <c:pt idx="548">
                  <c:v>1096000</c:v>
                </c:pt>
                <c:pt idx="549">
                  <c:v>1098000</c:v>
                </c:pt>
                <c:pt idx="550">
                  <c:v>1100000</c:v>
                </c:pt>
                <c:pt idx="551">
                  <c:v>1102000</c:v>
                </c:pt>
                <c:pt idx="552">
                  <c:v>1104000</c:v>
                </c:pt>
                <c:pt idx="553">
                  <c:v>1106000</c:v>
                </c:pt>
                <c:pt idx="554">
                  <c:v>1108000</c:v>
                </c:pt>
                <c:pt idx="555">
                  <c:v>1110000</c:v>
                </c:pt>
                <c:pt idx="556">
                  <c:v>1112000</c:v>
                </c:pt>
                <c:pt idx="557">
                  <c:v>1114000</c:v>
                </c:pt>
                <c:pt idx="558">
                  <c:v>1116000</c:v>
                </c:pt>
                <c:pt idx="559">
                  <c:v>1118000</c:v>
                </c:pt>
                <c:pt idx="560">
                  <c:v>1120000</c:v>
                </c:pt>
                <c:pt idx="561">
                  <c:v>1122000</c:v>
                </c:pt>
                <c:pt idx="562">
                  <c:v>1124000</c:v>
                </c:pt>
                <c:pt idx="563">
                  <c:v>1126000</c:v>
                </c:pt>
                <c:pt idx="564">
                  <c:v>1128000</c:v>
                </c:pt>
                <c:pt idx="565">
                  <c:v>1130000</c:v>
                </c:pt>
                <c:pt idx="566">
                  <c:v>1132000</c:v>
                </c:pt>
                <c:pt idx="567">
                  <c:v>1134000</c:v>
                </c:pt>
                <c:pt idx="568">
                  <c:v>1136000</c:v>
                </c:pt>
                <c:pt idx="569">
                  <c:v>1138000</c:v>
                </c:pt>
                <c:pt idx="570">
                  <c:v>1140000</c:v>
                </c:pt>
                <c:pt idx="571">
                  <c:v>1142000</c:v>
                </c:pt>
                <c:pt idx="572">
                  <c:v>1144000</c:v>
                </c:pt>
                <c:pt idx="573">
                  <c:v>1146000</c:v>
                </c:pt>
                <c:pt idx="574">
                  <c:v>1148000</c:v>
                </c:pt>
                <c:pt idx="575">
                  <c:v>1150000</c:v>
                </c:pt>
                <c:pt idx="576">
                  <c:v>1152000</c:v>
                </c:pt>
                <c:pt idx="577">
                  <c:v>1154000</c:v>
                </c:pt>
                <c:pt idx="578">
                  <c:v>1156000</c:v>
                </c:pt>
                <c:pt idx="579">
                  <c:v>1158000</c:v>
                </c:pt>
                <c:pt idx="580">
                  <c:v>1160000</c:v>
                </c:pt>
                <c:pt idx="581">
                  <c:v>1162000</c:v>
                </c:pt>
                <c:pt idx="582">
                  <c:v>1164000</c:v>
                </c:pt>
                <c:pt idx="583">
                  <c:v>1166000</c:v>
                </c:pt>
                <c:pt idx="584">
                  <c:v>1168000</c:v>
                </c:pt>
                <c:pt idx="585">
                  <c:v>1170000</c:v>
                </c:pt>
                <c:pt idx="586">
                  <c:v>1172000</c:v>
                </c:pt>
                <c:pt idx="587">
                  <c:v>1174000</c:v>
                </c:pt>
                <c:pt idx="588">
                  <c:v>1176000</c:v>
                </c:pt>
                <c:pt idx="589">
                  <c:v>1178000</c:v>
                </c:pt>
                <c:pt idx="590">
                  <c:v>1180000</c:v>
                </c:pt>
                <c:pt idx="591">
                  <c:v>1182000</c:v>
                </c:pt>
                <c:pt idx="592">
                  <c:v>1184000</c:v>
                </c:pt>
                <c:pt idx="593">
                  <c:v>1186000</c:v>
                </c:pt>
                <c:pt idx="594">
                  <c:v>1188000</c:v>
                </c:pt>
                <c:pt idx="595">
                  <c:v>1190000</c:v>
                </c:pt>
                <c:pt idx="596">
                  <c:v>1192000</c:v>
                </c:pt>
                <c:pt idx="597">
                  <c:v>1194000</c:v>
                </c:pt>
                <c:pt idx="598">
                  <c:v>1196000</c:v>
                </c:pt>
                <c:pt idx="599">
                  <c:v>1198000</c:v>
                </c:pt>
                <c:pt idx="600">
                  <c:v>1200000</c:v>
                </c:pt>
                <c:pt idx="601">
                  <c:v>1202000</c:v>
                </c:pt>
                <c:pt idx="602">
                  <c:v>1204000</c:v>
                </c:pt>
                <c:pt idx="603">
                  <c:v>1206000</c:v>
                </c:pt>
                <c:pt idx="604">
                  <c:v>1208000</c:v>
                </c:pt>
                <c:pt idx="605">
                  <c:v>1210000</c:v>
                </c:pt>
                <c:pt idx="606">
                  <c:v>1212000</c:v>
                </c:pt>
                <c:pt idx="607">
                  <c:v>1214000</c:v>
                </c:pt>
                <c:pt idx="608">
                  <c:v>1216000</c:v>
                </c:pt>
                <c:pt idx="609">
                  <c:v>1218000</c:v>
                </c:pt>
                <c:pt idx="610">
                  <c:v>1220000</c:v>
                </c:pt>
                <c:pt idx="611">
                  <c:v>1222000</c:v>
                </c:pt>
                <c:pt idx="612">
                  <c:v>1224000</c:v>
                </c:pt>
                <c:pt idx="613">
                  <c:v>1226000</c:v>
                </c:pt>
                <c:pt idx="614">
                  <c:v>1228000</c:v>
                </c:pt>
                <c:pt idx="615">
                  <c:v>1230000</c:v>
                </c:pt>
                <c:pt idx="616">
                  <c:v>1232000</c:v>
                </c:pt>
                <c:pt idx="617">
                  <c:v>1234000</c:v>
                </c:pt>
                <c:pt idx="618">
                  <c:v>1236000</c:v>
                </c:pt>
                <c:pt idx="619">
                  <c:v>1238000</c:v>
                </c:pt>
                <c:pt idx="620">
                  <c:v>1240000</c:v>
                </c:pt>
                <c:pt idx="621">
                  <c:v>1242000</c:v>
                </c:pt>
                <c:pt idx="622">
                  <c:v>1244000</c:v>
                </c:pt>
                <c:pt idx="623">
                  <c:v>1246000</c:v>
                </c:pt>
                <c:pt idx="624">
                  <c:v>1248000</c:v>
                </c:pt>
                <c:pt idx="625">
                  <c:v>1250000</c:v>
                </c:pt>
                <c:pt idx="626">
                  <c:v>1252000</c:v>
                </c:pt>
                <c:pt idx="627">
                  <c:v>1254000</c:v>
                </c:pt>
                <c:pt idx="628">
                  <c:v>1256000</c:v>
                </c:pt>
                <c:pt idx="629">
                  <c:v>1258000</c:v>
                </c:pt>
                <c:pt idx="630">
                  <c:v>1260000</c:v>
                </c:pt>
                <c:pt idx="631">
                  <c:v>1262000</c:v>
                </c:pt>
                <c:pt idx="632">
                  <c:v>1264000</c:v>
                </c:pt>
                <c:pt idx="633">
                  <c:v>1266000</c:v>
                </c:pt>
                <c:pt idx="634">
                  <c:v>1268000</c:v>
                </c:pt>
                <c:pt idx="635">
                  <c:v>1270000</c:v>
                </c:pt>
                <c:pt idx="636">
                  <c:v>1272000</c:v>
                </c:pt>
                <c:pt idx="637">
                  <c:v>1274000</c:v>
                </c:pt>
                <c:pt idx="638">
                  <c:v>1276000</c:v>
                </c:pt>
                <c:pt idx="639">
                  <c:v>1278000</c:v>
                </c:pt>
                <c:pt idx="640">
                  <c:v>1280000</c:v>
                </c:pt>
                <c:pt idx="641">
                  <c:v>1282000</c:v>
                </c:pt>
                <c:pt idx="642">
                  <c:v>1284000</c:v>
                </c:pt>
                <c:pt idx="643">
                  <c:v>1286000</c:v>
                </c:pt>
                <c:pt idx="644">
                  <c:v>1288000</c:v>
                </c:pt>
                <c:pt idx="645">
                  <c:v>1290000</c:v>
                </c:pt>
                <c:pt idx="646">
                  <c:v>1292000</c:v>
                </c:pt>
                <c:pt idx="647">
                  <c:v>1294000</c:v>
                </c:pt>
                <c:pt idx="648">
                  <c:v>1296000</c:v>
                </c:pt>
                <c:pt idx="649">
                  <c:v>1298000</c:v>
                </c:pt>
                <c:pt idx="650">
                  <c:v>1300000</c:v>
                </c:pt>
                <c:pt idx="651">
                  <c:v>1302000</c:v>
                </c:pt>
                <c:pt idx="652">
                  <c:v>1304000</c:v>
                </c:pt>
                <c:pt idx="653">
                  <c:v>1306000</c:v>
                </c:pt>
                <c:pt idx="654">
                  <c:v>1308000</c:v>
                </c:pt>
                <c:pt idx="655">
                  <c:v>1310000</c:v>
                </c:pt>
                <c:pt idx="656">
                  <c:v>1312000</c:v>
                </c:pt>
                <c:pt idx="657">
                  <c:v>1314000</c:v>
                </c:pt>
                <c:pt idx="658">
                  <c:v>1316000</c:v>
                </c:pt>
                <c:pt idx="659">
                  <c:v>1318000</c:v>
                </c:pt>
                <c:pt idx="660">
                  <c:v>1320000</c:v>
                </c:pt>
                <c:pt idx="661">
                  <c:v>1322000</c:v>
                </c:pt>
                <c:pt idx="662">
                  <c:v>1324000</c:v>
                </c:pt>
                <c:pt idx="663">
                  <c:v>1326000</c:v>
                </c:pt>
                <c:pt idx="664">
                  <c:v>1328000</c:v>
                </c:pt>
                <c:pt idx="665">
                  <c:v>1330000</c:v>
                </c:pt>
                <c:pt idx="666">
                  <c:v>1332000</c:v>
                </c:pt>
                <c:pt idx="667">
                  <c:v>1334000</c:v>
                </c:pt>
                <c:pt idx="668">
                  <c:v>1336000</c:v>
                </c:pt>
                <c:pt idx="669">
                  <c:v>1338000</c:v>
                </c:pt>
                <c:pt idx="670">
                  <c:v>1340000</c:v>
                </c:pt>
                <c:pt idx="671">
                  <c:v>1342000</c:v>
                </c:pt>
                <c:pt idx="672">
                  <c:v>1344000</c:v>
                </c:pt>
                <c:pt idx="673">
                  <c:v>1346000</c:v>
                </c:pt>
                <c:pt idx="674">
                  <c:v>1348000</c:v>
                </c:pt>
                <c:pt idx="675">
                  <c:v>1350000</c:v>
                </c:pt>
                <c:pt idx="676">
                  <c:v>1352000</c:v>
                </c:pt>
                <c:pt idx="677">
                  <c:v>1354000</c:v>
                </c:pt>
                <c:pt idx="678">
                  <c:v>1356000</c:v>
                </c:pt>
                <c:pt idx="679">
                  <c:v>1358000</c:v>
                </c:pt>
                <c:pt idx="680">
                  <c:v>1360000</c:v>
                </c:pt>
                <c:pt idx="681">
                  <c:v>1362000</c:v>
                </c:pt>
                <c:pt idx="682">
                  <c:v>1364000</c:v>
                </c:pt>
                <c:pt idx="683">
                  <c:v>1366000</c:v>
                </c:pt>
                <c:pt idx="684">
                  <c:v>1368000</c:v>
                </c:pt>
                <c:pt idx="685">
                  <c:v>1370000</c:v>
                </c:pt>
                <c:pt idx="686">
                  <c:v>1372000</c:v>
                </c:pt>
                <c:pt idx="687">
                  <c:v>1374000</c:v>
                </c:pt>
                <c:pt idx="688">
                  <c:v>1376000</c:v>
                </c:pt>
                <c:pt idx="689">
                  <c:v>1378000</c:v>
                </c:pt>
                <c:pt idx="690">
                  <c:v>1380000</c:v>
                </c:pt>
                <c:pt idx="691">
                  <c:v>1382000</c:v>
                </c:pt>
                <c:pt idx="692">
                  <c:v>1384000</c:v>
                </c:pt>
                <c:pt idx="693">
                  <c:v>1386000</c:v>
                </c:pt>
                <c:pt idx="694">
                  <c:v>1388000</c:v>
                </c:pt>
                <c:pt idx="695">
                  <c:v>1390000</c:v>
                </c:pt>
                <c:pt idx="696">
                  <c:v>1392000</c:v>
                </c:pt>
                <c:pt idx="697">
                  <c:v>1394000</c:v>
                </c:pt>
                <c:pt idx="698">
                  <c:v>1396000</c:v>
                </c:pt>
                <c:pt idx="699">
                  <c:v>1398000</c:v>
                </c:pt>
                <c:pt idx="700">
                  <c:v>1400000</c:v>
                </c:pt>
                <c:pt idx="701">
                  <c:v>1402000</c:v>
                </c:pt>
                <c:pt idx="702">
                  <c:v>1404000</c:v>
                </c:pt>
                <c:pt idx="703">
                  <c:v>1406000</c:v>
                </c:pt>
                <c:pt idx="704">
                  <c:v>1408000</c:v>
                </c:pt>
                <c:pt idx="705">
                  <c:v>1410000</c:v>
                </c:pt>
                <c:pt idx="706">
                  <c:v>1412000</c:v>
                </c:pt>
                <c:pt idx="707">
                  <c:v>1414000</c:v>
                </c:pt>
                <c:pt idx="708">
                  <c:v>1416000</c:v>
                </c:pt>
                <c:pt idx="709">
                  <c:v>1418000</c:v>
                </c:pt>
                <c:pt idx="710">
                  <c:v>1420000</c:v>
                </c:pt>
                <c:pt idx="711">
                  <c:v>1422000</c:v>
                </c:pt>
                <c:pt idx="712">
                  <c:v>1424000</c:v>
                </c:pt>
                <c:pt idx="713">
                  <c:v>1426000</c:v>
                </c:pt>
                <c:pt idx="714">
                  <c:v>1428000</c:v>
                </c:pt>
                <c:pt idx="715">
                  <c:v>1430000</c:v>
                </c:pt>
                <c:pt idx="716">
                  <c:v>1432000</c:v>
                </c:pt>
                <c:pt idx="717">
                  <c:v>1434000</c:v>
                </c:pt>
                <c:pt idx="718">
                  <c:v>1436000</c:v>
                </c:pt>
                <c:pt idx="719">
                  <c:v>1438000</c:v>
                </c:pt>
                <c:pt idx="720">
                  <c:v>1440000</c:v>
                </c:pt>
                <c:pt idx="721">
                  <c:v>1442000</c:v>
                </c:pt>
                <c:pt idx="722">
                  <c:v>1444000</c:v>
                </c:pt>
                <c:pt idx="723">
                  <c:v>1446000</c:v>
                </c:pt>
                <c:pt idx="724">
                  <c:v>1448000</c:v>
                </c:pt>
                <c:pt idx="725">
                  <c:v>1450000</c:v>
                </c:pt>
                <c:pt idx="726">
                  <c:v>1452000</c:v>
                </c:pt>
                <c:pt idx="727">
                  <c:v>1454000</c:v>
                </c:pt>
                <c:pt idx="728">
                  <c:v>1456000</c:v>
                </c:pt>
                <c:pt idx="729">
                  <c:v>1458000</c:v>
                </c:pt>
                <c:pt idx="730">
                  <c:v>1460000</c:v>
                </c:pt>
                <c:pt idx="731">
                  <c:v>1462000</c:v>
                </c:pt>
                <c:pt idx="732">
                  <c:v>1464000</c:v>
                </c:pt>
                <c:pt idx="733">
                  <c:v>1466000</c:v>
                </c:pt>
                <c:pt idx="734">
                  <c:v>1468000</c:v>
                </c:pt>
                <c:pt idx="735">
                  <c:v>1470000</c:v>
                </c:pt>
                <c:pt idx="736">
                  <c:v>1472000</c:v>
                </c:pt>
                <c:pt idx="737">
                  <c:v>1474000</c:v>
                </c:pt>
                <c:pt idx="738">
                  <c:v>1476000</c:v>
                </c:pt>
                <c:pt idx="739">
                  <c:v>1478000</c:v>
                </c:pt>
                <c:pt idx="740">
                  <c:v>1480000</c:v>
                </c:pt>
                <c:pt idx="741">
                  <c:v>1482000</c:v>
                </c:pt>
                <c:pt idx="742">
                  <c:v>1484000</c:v>
                </c:pt>
                <c:pt idx="743">
                  <c:v>1486000</c:v>
                </c:pt>
                <c:pt idx="744">
                  <c:v>1488000</c:v>
                </c:pt>
                <c:pt idx="745">
                  <c:v>1490000</c:v>
                </c:pt>
                <c:pt idx="746">
                  <c:v>1492000</c:v>
                </c:pt>
                <c:pt idx="747">
                  <c:v>1494000</c:v>
                </c:pt>
                <c:pt idx="748">
                  <c:v>1496000</c:v>
                </c:pt>
                <c:pt idx="749">
                  <c:v>1498000</c:v>
                </c:pt>
                <c:pt idx="750">
                  <c:v>1500000</c:v>
                </c:pt>
                <c:pt idx="751">
                  <c:v>1502000</c:v>
                </c:pt>
                <c:pt idx="752">
                  <c:v>1504000</c:v>
                </c:pt>
                <c:pt idx="753">
                  <c:v>1506000</c:v>
                </c:pt>
                <c:pt idx="754">
                  <c:v>1508000</c:v>
                </c:pt>
                <c:pt idx="755">
                  <c:v>1510000</c:v>
                </c:pt>
                <c:pt idx="756">
                  <c:v>1512000</c:v>
                </c:pt>
                <c:pt idx="757">
                  <c:v>1514000</c:v>
                </c:pt>
                <c:pt idx="758">
                  <c:v>1516000</c:v>
                </c:pt>
                <c:pt idx="759">
                  <c:v>1518000</c:v>
                </c:pt>
                <c:pt idx="760">
                  <c:v>1520000</c:v>
                </c:pt>
                <c:pt idx="761">
                  <c:v>1522000</c:v>
                </c:pt>
                <c:pt idx="762">
                  <c:v>1524000</c:v>
                </c:pt>
                <c:pt idx="763">
                  <c:v>1526000</c:v>
                </c:pt>
                <c:pt idx="764">
                  <c:v>1528000</c:v>
                </c:pt>
                <c:pt idx="765">
                  <c:v>1530000</c:v>
                </c:pt>
                <c:pt idx="766">
                  <c:v>1532000</c:v>
                </c:pt>
                <c:pt idx="767">
                  <c:v>1534000</c:v>
                </c:pt>
                <c:pt idx="768">
                  <c:v>1536000</c:v>
                </c:pt>
                <c:pt idx="769">
                  <c:v>1538000</c:v>
                </c:pt>
                <c:pt idx="770">
                  <c:v>1540000</c:v>
                </c:pt>
                <c:pt idx="771">
                  <c:v>1542000</c:v>
                </c:pt>
                <c:pt idx="772">
                  <c:v>1544000</c:v>
                </c:pt>
                <c:pt idx="773">
                  <c:v>1546000</c:v>
                </c:pt>
                <c:pt idx="774">
                  <c:v>1548000</c:v>
                </c:pt>
                <c:pt idx="775">
                  <c:v>1550000</c:v>
                </c:pt>
                <c:pt idx="776">
                  <c:v>1552000</c:v>
                </c:pt>
                <c:pt idx="777">
                  <c:v>1554000</c:v>
                </c:pt>
                <c:pt idx="778">
                  <c:v>1556000</c:v>
                </c:pt>
                <c:pt idx="779">
                  <c:v>1558000</c:v>
                </c:pt>
                <c:pt idx="780">
                  <c:v>1560000</c:v>
                </c:pt>
                <c:pt idx="781">
                  <c:v>1562000</c:v>
                </c:pt>
                <c:pt idx="782">
                  <c:v>1564000</c:v>
                </c:pt>
                <c:pt idx="783">
                  <c:v>1566000</c:v>
                </c:pt>
                <c:pt idx="784">
                  <c:v>1568000</c:v>
                </c:pt>
                <c:pt idx="785">
                  <c:v>1570000</c:v>
                </c:pt>
                <c:pt idx="786">
                  <c:v>1572000</c:v>
                </c:pt>
                <c:pt idx="787">
                  <c:v>1574000</c:v>
                </c:pt>
                <c:pt idx="788">
                  <c:v>1576000</c:v>
                </c:pt>
                <c:pt idx="789">
                  <c:v>1578000</c:v>
                </c:pt>
                <c:pt idx="790">
                  <c:v>1580000</c:v>
                </c:pt>
                <c:pt idx="791">
                  <c:v>1582000</c:v>
                </c:pt>
                <c:pt idx="792">
                  <c:v>1584000</c:v>
                </c:pt>
                <c:pt idx="793">
                  <c:v>1586000</c:v>
                </c:pt>
                <c:pt idx="794">
                  <c:v>1588000</c:v>
                </c:pt>
                <c:pt idx="795">
                  <c:v>1590000</c:v>
                </c:pt>
                <c:pt idx="796">
                  <c:v>1592000</c:v>
                </c:pt>
                <c:pt idx="797">
                  <c:v>1594000</c:v>
                </c:pt>
                <c:pt idx="798">
                  <c:v>1596000</c:v>
                </c:pt>
                <c:pt idx="799">
                  <c:v>1598000</c:v>
                </c:pt>
                <c:pt idx="800">
                  <c:v>1600000</c:v>
                </c:pt>
                <c:pt idx="801">
                  <c:v>1602000</c:v>
                </c:pt>
                <c:pt idx="802">
                  <c:v>1604000</c:v>
                </c:pt>
                <c:pt idx="803">
                  <c:v>1606000</c:v>
                </c:pt>
                <c:pt idx="804">
                  <c:v>1608000</c:v>
                </c:pt>
                <c:pt idx="805">
                  <c:v>1610000</c:v>
                </c:pt>
                <c:pt idx="806">
                  <c:v>1612000</c:v>
                </c:pt>
                <c:pt idx="807">
                  <c:v>1614000</c:v>
                </c:pt>
                <c:pt idx="808">
                  <c:v>1616000</c:v>
                </c:pt>
                <c:pt idx="809">
                  <c:v>1618000</c:v>
                </c:pt>
                <c:pt idx="810">
                  <c:v>1620000</c:v>
                </c:pt>
                <c:pt idx="811">
                  <c:v>1622000</c:v>
                </c:pt>
                <c:pt idx="812">
                  <c:v>1624000</c:v>
                </c:pt>
                <c:pt idx="813">
                  <c:v>1626000</c:v>
                </c:pt>
                <c:pt idx="814">
                  <c:v>1628000</c:v>
                </c:pt>
                <c:pt idx="815">
                  <c:v>1630000</c:v>
                </c:pt>
                <c:pt idx="816">
                  <c:v>1632000</c:v>
                </c:pt>
                <c:pt idx="817">
                  <c:v>1634000</c:v>
                </c:pt>
                <c:pt idx="818">
                  <c:v>1636000</c:v>
                </c:pt>
                <c:pt idx="819">
                  <c:v>1638000</c:v>
                </c:pt>
                <c:pt idx="820">
                  <c:v>1640000</c:v>
                </c:pt>
                <c:pt idx="821">
                  <c:v>1642000</c:v>
                </c:pt>
                <c:pt idx="822">
                  <c:v>1644000</c:v>
                </c:pt>
                <c:pt idx="823">
                  <c:v>1646000</c:v>
                </c:pt>
                <c:pt idx="824">
                  <c:v>1648000</c:v>
                </c:pt>
                <c:pt idx="825">
                  <c:v>1650000</c:v>
                </c:pt>
                <c:pt idx="826">
                  <c:v>1652000</c:v>
                </c:pt>
                <c:pt idx="827">
                  <c:v>1654000</c:v>
                </c:pt>
                <c:pt idx="828">
                  <c:v>1656000</c:v>
                </c:pt>
                <c:pt idx="829">
                  <c:v>1658000</c:v>
                </c:pt>
                <c:pt idx="830">
                  <c:v>1660000</c:v>
                </c:pt>
                <c:pt idx="831">
                  <c:v>1662000</c:v>
                </c:pt>
                <c:pt idx="832">
                  <c:v>1664000</c:v>
                </c:pt>
                <c:pt idx="833">
                  <c:v>1666000</c:v>
                </c:pt>
                <c:pt idx="834">
                  <c:v>1668000</c:v>
                </c:pt>
                <c:pt idx="835">
                  <c:v>1670000</c:v>
                </c:pt>
                <c:pt idx="836">
                  <c:v>1672000</c:v>
                </c:pt>
                <c:pt idx="837">
                  <c:v>1674000</c:v>
                </c:pt>
                <c:pt idx="838">
                  <c:v>1676000</c:v>
                </c:pt>
                <c:pt idx="839">
                  <c:v>1678000</c:v>
                </c:pt>
                <c:pt idx="840">
                  <c:v>1680000</c:v>
                </c:pt>
                <c:pt idx="841">
                  <c:v>1682000</c:v>
                </c:pt>
                <c:pt idx="842">
                  <c:v>1684000</c:v>
                </c:pt>
                <c:pt idx="843">
                  <c:v>1686000</c:v>
                </c:pt>
                <c:pt idx="844">
                  <c:v>1688000</c:v>
                </c:pt>
                <c:pt idx="845">
                  <c:v>1690000</c:v>
                </c:pt>
                <c:pt idx="846">
                  <c:v>1692000</c:v>
                </c:pt>
                <c:pt idx="847">
                  <c:v>1694000</c:v>
                </c:pt>
                <c:pt idx="848">
                  <c:v>1696000</c:v>
                </c:pt>
                <c:pt idx="849">
                  <c:v>1698000</c:v>
                </c:pt>
                <c:pt idx="850">
                  <c:v>1700000</c:v>
                </c:pt>
              </c:numCache>
            </c:numRef>
          </c:cat>
          <c:val>
            <c:numRef>
              <c:f>'Budgetmallar dubbla spalter'!$C$20:$C$870</c:f>
              <c:numCache>
                <c:formatCode>_-* #,##0\ _k_r_-;\-* #,##0\ _k_r_-;_-* "-"??\ _k_r_-;_-@_-</c:formatCode>
                <c:ptCount val="851"/>
                <c:pt idx="0" formatCode="General">
                  <c:v>0</c:v>
                </c:pt>
                <c:pt idx="1">
                  <c:v>2000</c:v>
                </c:pt>
                <c:pt idx="2">
                  <c:v>4000</c:v>
                </c:pt>
                <c:pt idx="3">
                  <c:v>6000</c:v>
                </c:pt>
                <c:pt idx="4">
                  <c:v>8000</c:v>
                </c:pt>
                <c:pt idx="5">
                  <c:v>10000</c:v>
                </c:pt>
                <c:pt idx="6">
                  <c:v>12000</c:v>
                </c:pt>
                <c:pt idx="7">
                  <c:v>14000</c:v>
                </c:pt>
                <c:pt idx="8">
                  <c:v>16000</c:v>
                </c:pt>
                <c:pt idx="9">
                  <c:v>18000</c:v>
                </c:pt>
                <c:pt idx="10">
                  <c:v>20000</c:v>
                </c:pt>
                <c:pt idx="11">
                  <c:v>22000</c:v>
                </c:pt>
                <c:pt idx="12">
                  <c:v>24000</c:v>
                </c:pt>
                <c:pt idx="13">
                  <c:v>26000</c:v>
                </c:pt>
                <c:pt idx="14">
                  <c:v>28000</c:v>
                </c:pt>
                <c:pt idx="15">
                  <c:v>30000</c:v>
                </c:pt>
                <c:pt idx="16">
                  <c:v>32000</c:v>
                </c:pt>
                <c:pt idx="17">
                  <c:v>34000</c:v>
                </c:pt>
                <c:pt idx="18">
                  <c:v>36000</c:v>
                </c:pt>
                <c:pt idx="19">
                  <c:v>38000</c:v>
                </c:pt>
                <c:pt idx="20">
                  <c:v>40000</c:v>
                </c:pt>
                <c:pt idx="21">
                  <c:v>42000</c:v>
                </c:pt>
                <c:pt idx="22">
                  <c:v>44000</c:v>
                </c:pt>
                <c:pt idx="23">
                  <c:v>46000</c:v>
                </c:pt>
                <c:pt idx="24">
                  <c:v>48000</c:v>
                </c:pt>
                <c:pt idx="25">
                  <c:v>50000</c:v>
                </c:pt>
                <c:pt idx="26">
                  <c:v>52000</c:v>
                </c:pt>
                <c:pt idx="27">
                  <c:v>53000</c:v>
                </c:pt>
                <c:pt idx="28">
                  <c:v>53500</c:v>
                </c:pt>
                <c:pt idx="29">
                  <c:v>54000</c:v>
                </c:pt>
                <c:pt idx="30">
                  <c:v>54500</c:v>
                </c:pt>
                <c:pt idx="31">
                  <c:v>55000</c:v>
                </c:pt>
                <c:pt idx="32">
                  <c:v>55500</c:v>
                </c:pt>
                <c:pt idx="33">
                  <c:v>56000</c:v>
                </c:pt>
                <c:pt idx="34">
                  <c:v>56500</c:v>
                </c:pt>
                <c:pt idx="35">
                  <c:v>57100</c:v>
                </c:pt>
                <c:pt idx="36">
                  <c:v>57600</c:v>
                </c:pt>
                <c:pt idx="37">
                  <c:v>58100</c:v>
                </c:pt>
                <c:pt idx="38">
                  <c:v>58600</c:v>
                </c:pt>
                <c:pt idx="39">
                  <c:v>59100</c:v>
                </c:pt>
                <c:pt idx="40">
                  <c:v>59600</c:v>
                </c:pt>
                <c:pt idx="41">
                  <c:v>60100</c:v>
                </c:pt>
                <c:pt idx="42">
                  <c:v>60700</c:v>
                </c:pt>
                <c:pt idx="43">
                  <c:v>61200</c:v>
                </c:pt>
                <c:pt idx="44">
                  <c:v>61700</c:v>
                </c:pt>
                <c:pt idx="45">
                  <c:v>62200</c:v>
                </c:pt>
                <c:pt idx="46">
                  <c:v>62700</c:v>
                </c:pt>
                <c:pt idx="47">
                  <c:v>63200</c:v>
                </c:pt>
                <c:pt idx="48">
                  <c:v>63700</c:v>
                </c:pt>
                <c:pt idx="49">
                  <c:v>64300</c:v>
                </c:pt>
                <c:pt idx="50">
                  <c:v>64800</c:v>
                </c:pt>
                <c:pt idx="51">
                  <c:v>65300</c:v>
                </c:pt>
                <c:pt idx="52">
                  <c:v>65800</c:v>
                </c:pt>
                <c:pt idx="53">
                  <c:v>66300</c:v>
                </c:pt>
                <c:pt idx="54">
                  <c:v>66800</c:v>
                </c:pt>
                <c:pt idx="55">
                  <c:v>67300</c:v>
                </c:pt>
                <c:pt idx="56">
                  <c:v>67900</c:v>
                </c:pt>
                <c:pt idx="57">
                  <c:v>68400</c:v>
                </c:pt>
                <c:pt idx="58">
                  <c:v>68900</c:v>
                </c:pt>
                <c:pt idx="59">
                  <c:v>69400</c:v>
                </c:pt>
                <c:pt idx="60">
                  <c:v>69900</c:v>
                </c:pt>
                <c:pt idx="61">
                  <c:v>70400</c:v>
                </c:pt>
                <c:pt idx="62">
                  <c:v>70900</c:v>
                </c:pt>
                <c:pt idx="63">
                  <c:v>71500</c:v>
                </c:pt>
                <c:pt idx="64">
                  <c:v>72000</c:v>
                </c:pt>
                <c:pt idx="65">
                  <c:v>72700</c:v>
                </c:pt>
                <c:pt idx="66">
                  <c:v>73400</c:v>
                </c:pt>
                <c:pt idx="67">
                  <c:v>74000</c:v>
                </c:pt>
                <c:pt idx="68">
                  <c:v>74700</c:v>
                </c:pt>
                <c:pt idx="69">
                  <c:v>75400</c:v>
                </c:pt>
                <c:pt idx="70">
                  <c:v>76100</c:v>
                </c:pt>
                <c:pt idx="71">
                  <c:v>76800</c:v>
                </c:pt>
                <c:pt idx="72">
                  <c:v>77400</c:v>
                </c:pt>
                <c:pt idx="73">
                  <c:v>78100</c:v>
                </c:pt>
                <c:pt idx="74">
                  <c:v>78800</c:v>
                </c:pt>
                <c:pt idx="75">
                  <c:v>79500</c:v>
                </c:pt>
                <c:pt idx="76">
                  <c:v>80400</c:v>
                </c:pt>
                <c:pt idx="77">
                  <c:v>80700</c:v>
                </c:pt>
                <c:pt idx="78">
                  <c:v>80900</c:v>
                </c:pt>
                <c:pt idx="79">
                  <c:v>81200</c:v>
                </c:pt>
                <c:pt idx="80">
                  <c:v>81500</c:v>
                </c:pt>
                <c:pt idx="81">
                  <c:v>81700</c:v>
                </c:pt>
                <c:pt idx="82">
                  <c:v>82000</c:v>
                </c:pt>
                <c:pt idx="83">
                  <c:v>82200</c:v>
                </c:pt>
                <c:pt idx="84">
                  <c:v>82500</c:v>
                </c:pt>
                <c:pt idx="85">
                  <c:v>82700</c:v>
                </c:pt>
                <c:pt idx="86">
                  <c:v>83000</c:v>
                </c:pt>
                <c:pt idx="87">
                  <c:v>83200</c:v>
                </c:pt>
                <c:pt idx="88">
                  <c:v>83500</c:v>
                </c:pt>
                <c:pt idx="89">
                  <c:v>83800</c:v>
                </c:pt>
                <c:pt idx="90">
                  <c:v>84000</c:v>
                </c:pt>
                <c:pt idx="91">
                  <c:v>84300</c:v>
                </c:pt>
                <c:pt idx="92">
                  <c:v>84500</c:v>
                </c:pt>
                <c:pt idx="93">
                  <c:v>84800</c:v>
                </c:pt>
                <c:pt idx="94">
                  <c:v>85000</c:v>
                </c:pt>
                <c:pt idx="95">
                  <c:v>85300</c:v>
                </c:pt>
                <c:pt idx="96">
                  <c:v>85500</c:v>
                </c:pt>
                <c:pt idx="97">
                  <c:v>85800</c:v>
                </c:pt>
                <c:pt idx="98">
                  <c:v>86100</c:v>
                </c:pt>
                <c:pt idx="99">
                  <c:v>86300</c:v>
                </c:pt>
                <c:pt idx="100">
                  <c:v>86600</c:v>
                </c:pt>
                <c:pt idx="101">
                  <c:v>86800</c:v>
                </c:pt>
                <c:pt idx="102">
                  <c:v>87100</c:v>
                </c:pt>
                <c:pt idx="103">
                  <c:v>87300</c:v>
                </c:pt>
                <c:pt idx="104">
                  <c:v>87600</c:v>
                </c:pt>
                <c:pt idx="105">
                  <c:v>87900</c:v>
                </c:pt>
                <c:pt idx="106">
                  <c:v>87800</c:v>
                </c:pt>
                <c:pt idx="107">
                  <c:v>87500</c:v>
                </c:pt>
                <c:pt idx="108">
                  <c:v>87200</c:v>
                </c:pt>
                <c:pt idx="109">
                  <c:v>87000</c:v>
                </c:pt>
                <c:pt idx="110">
                  <c:v>86700</c:v>
                </c:pt>
                <c:pt idx="111">
                  <c:v>86400</c:v>
                </c:pt>
                <c:pt idx="112">
                  <c:v>86100</c:v>
                </c:pt>
                <c:pt idx="113">
                  <c:v>85800</c:v>
                </c:pt>
                <c:pt idx="114">
                  <c:v>85600</c:v>
                </c:pt>
                <c:pt idx="115">
                  <c:v>85300</c:v>
                </c:pt>
                <c:pt idx="116">
                  <c:v>85000</c:v>
                </c:pt>
                <c:pt idx="117">
                  <c:v>84700</c:v>
                </c:pt>
                <c:pt idx="118">
                  <c:v>84500</c:v>
                </c:pt>
                <c:pt idx="119">
                  <c:v>84200</c:v>
                </c:pt>
                <c:pt idx="120">
                  <c:v>83900</c:v>
                </c:pt>
                <c:pt idx="121">
                  <c:v>83600</c:v>
                </c:pt>
                <c:pt idx="122">
                  <c:v>83300</c:v>
                </c:pt>
                <c:pt idx="123">
                  <c:v>83100</c:v>
                </c:pt>
                <c:pt idx="124">
                  <c:v>82800</c:v>
                </c:pt>
                <c:pt idx="125">
                  <c:v>82500</c:v>
                </c:pt>
                <c:pt idx="126">
                  <c:v>82200</c:v>
                </c:pt>
                <c:pt idx="127">
                  <c:v>82200</c:v>
                </c:pt>
                <c:pt idx="128">
                  <c:v>82200</c:v>
                </c:pt>
                <c:pt idx="129">
                  <c:v>82100</c:v>
                </c:pt>
                <c:pt idx="130">
                  <c:v>82100</c:v>
                </c:pt>
                <c:pt idx="131">
                  <c:v>82000</c:v>
                </c:pt>
                <c:pt idx="132">
                  <c:v>82000</c:v>
                </c:pt>
                <c:pt idx="133">
                  <c:v>82000</c:v>
                </c:pt>
                <c:pt idx="134">
                  <c:v>81900</c:v>
                </c:pt>
                <c:pt idx="135">
                  <c:v>81900</c:v>
                </c:pt>
                <c:pt idx="136">
                  <c:v>81800</c:v>
                </c:pt>
                <c:pt idx="137">
                  <c:v>81800</c:v>
                </c:pt>
                <c:pt idx="138">
                  <c:v>81800</c:v>
                </c:pt>
                <c:pt idx="139">
                  <c:v>81700</c:v>
                </c:pt>
                <c:pt idx="140">
                  <c:v>81700</c:v>
                </c:pt>
                <c:pt idx="141">
                  <c:v>81600</c:v>
                </c:pt>
                <c:pt idx="142">
                  <c:v>81600</c:v>
                </c:pt>
                <c:pt idx="143">
                  <c:v>81600</c:v>
                </c:pt>
                <c:pt idx="144">
                  <c:v>81500</c:v>
                </c:pt>
                <c:pt idx="145">
                  <c:v>81500</c:v>
                </c:pt>
                <c:pt idx="146">
                  <c:v>81400</c:v>
                </c:pt>
                <c:pt idx="147">
                  <c:v>81400</c:v>
                </c:pt>
                <c:pt idx="148">
                  <c:v>81400</c:v>
                </c:pt>
                <c:pt idx="149">
                  <c:v>81300</c:v>
                </c:pt>
                <c:pt idx="150">
                  <c:v>81300</c:v>
                </c:pt>
                <c:pt idx="151">
                  <c:v>81200</c:v>
                </c:pt>
                <c:pt idx="152">
                  <c:v>81200</c:v>
                </c:pt>
                <c:pt idx="153">
                  <c:v>81200</c:v>
                </c:pt>
                <c:pt idx="154">
                  <c:v>81100</c:v>
                </c:pt>
                <c:pt idx="155">
                  <c:v>81100</c:v>
                </c:pt>
                <c:pt idx="156">
                  <c:v>81000</c:v>
                </c:pt>
                <c:pt idx="157">
                  <c:v>81000</c:v>
                </c:pt>
                <c:pt idx="158">
                  <c:v>81000</c:v>
                </c:pt>
                <c:pt idx="159">
                  <c:v>80900</c:v>
                </c:pt>
                <c:pt idx="160">
                  <c:v>80900</c:v>
                </c:pt>
                <c:pt idx="161">
                  <c:v>80800</c:v>
                </c:pt>
                <c:pt idx="162">
                  <c:v>80800</c:v>
                </c:pt>
                <c:pt idx="163">
                  <c:v>80800</c:v>
                </c:pt>
                <c:pt idx="164">
                  <c:v>80700</c:v>
                </c:pt>
                <c:pt idx="165">
                  <c:v>80700</c:v>
                </c:pt>
                <c:pt idx="166">
                  <c:v>80600</c:v>
                </c:pt>
                <c:pt idx="167">
                  <c:v>80600</c:v>
                </c:pt>
                <c:pt idx="168">
                  <c:v>80600</c:v>
                </c:pt>
                <c:pt idx="169">
                  <c:v>80500</c:v>
                </c:pt>
                <c:pt idx="170">
                  <c:v>80500</c:v>
                </c:pt>
                <c:pt idx="171">
                  <c:v>80400</c:v>
                </c:pt>
                <c:pt idx="172">
                  <c:v>80400</c:v>
                </c:pt>
                <c:pt idx="173">
                  <c:v>80400</c:v>
                </c:pt>
                <c:pt idx="174">
                  <c:v>80300</c:v>
                </c:pt>
                <c:pt idx="175">
                  <c:v>80300</c:v>
                </c:pt>
                <c:pt idx="176">
                  <c:v>80200</c:v>
                </c:pt>
                <c:pt idx="177">
                  <c:v>80200</c:v>
                </c:pt>
                <c:pt idx="178">
                  <c:v>80200</c:v>
                </c:pt>
                <c:pt idx="179">
                  <c:v>80100</c:v>
                </c:pt>
                <c:pt idx="180">
                  <c:v>80100</c:v>
                </c:pt>
                <c:pt idx="181">
                  <c:v>80000</c:v>
                </c:pt>
                <c:pt idx="182">
                  <c:v>80000</c:v>
                </c:pt>
                <c:pt idx="183">
                  <c:v>80000</c:v>
                </c:pt>
                <c:pt idx="184">
                  <c:v>79900</c:v>
                </c:pt>
                <c:pt idx="185">
                  <c:v>79900</c:v>
                </c:pt>
                <c:pt idx="186">
                  <c:v>79800</c:v>
                </c:pt>
                <c:pt idx="187">
                  <c:v>79800</c:v>
                </c:pt>
                <c:pt idx="188">
                  <c:v>79800</c:v>
                </c:pt>
                <c:pt idx="189">
                  <c:v>79700</c:v>
                </c:pt>
                <c:pt idx="190">
                  <c:v>79700</c:v>
                </c:pt>
                <c:pt idx="191">
                  <c:v>79600</c:v>
                </c:pt>
                <c:pt idx="192">
                  <c:v>79400</c:v>
                </c:pt>
                <c:pt idx="193">
                  <c:v>79100</c:v>
                </c:pt>
                <c:pt idx="194">
                  <c:v>78900</c:v>
                </c:pt>
                <c:pt idx="195">
                  <c:v>78600</c:v>
                </c:pt>
                <c:pt idx="196">
                  <c:v>78400</c:v>
                </c:pt>
                <c:pt idx="197">
                  <c:v>78100</c:v>
                </c:pt>
                <c:pt idx="198">
                  <c:v>77900</c:v>
                </c:pt>
                <c:pt idx="199">
                  <c:v>77600</c:v>
                </c:pt>
                <c:pt idx="200">
                  <c:v>77400</c:v>
                </c:pt>
                <c:pt idx="201">
                  <c:v>77100</c:v>
                </c:pt>
                <c:pt idx="202">
                  <c:v>76900</c:v>
                </c:pt>
                <c:pt idx="203">
                  <c:v>76600</c:v>
                </c:pt>
                <c:pt idx="204">
                  <c:v>76400</c:v>
                </c:pt>
                <c:pt idx="205">
                  <c:v>76100</c:v>
                </c:pt>
                <c:pt idx="206">
                  <c:v>75900</c:v>
                </c:pt>
                <c:pt idx="207">
                  <c:v>75600</c:v>
                </c:pt>
                <c:pt idx="208">
                  <c:v>75400</c:v>
                </c:pt>
                <c:pt idx="209">
                  <c:v>75100</c:v>
                </c:pt>
                <c:pt idx="210">
                  <c:v>74900</c:v>
                </c:pt>
                <c:pt idx="211">
                  <c:v>74600</c:v>
                </c:pt>
                <c:pt idx="212">
                  <c:v>74400</c:v>
                </c:pt>
                <c:pt idx="213">
                  <c:v>74100</c:v>
                </c:pt>
                <c:pt idx="214">
                  <c:v>73900</c:v>
                </c:pt>
                <c:pt idx="215">
                  <c:v>73600</c:v>
                </c:pt>
                <c:pt idx="216">
                  <c:v>73400</c:v>
                </c:pt>
                <c:pt idx="217">
                  <c:v>73100</c:v>
                </c:pt>
                <c:pt idx="218">
                  <c:v>72900</c:v>
                </c:pt>
                <c:pt idx="219">
                  <c:v>72600</c:v>
                </c:pt>
                <c:pt idx="220">
                  <c:v>72400</c:v>
                </c:pt>
                <c:pt idx="221">
                  <c:v>72100</c:v>
                </c:pt>
                <c:pt idx="222">
                  <c:v>71900</c:v>
                </c:pt>
                <c:pt idx="223">
                  <c:v>71600</c:v>
                </c:pt>
                <c:pt idx="224">
                  <c:v>71400</c:v>
                </c:pt>
                <c:pt idx="225">
                  <c:v>71100</c:v>
                </c:pt>
                <c:pt idx="226">
                  <c:v>70900</c:v>
                </c:pt>
                <c:pt idx="227">
                  <c:v>70600</c:v>
                </c:pt>
                <c:pt idx="228">
                  <c:v>70400</c:v>
                </c:pt>
                <c:pt idx="229">
                  <c:v>70100</c:v>
                </c:pt>
                <c:pt idx="230">
                  <c:v>69900</c:v>
                </c:pt>
                <c:pt idx="231">
                  <c:v>69600</c:v>
                </c:pt>
                <c:pt idx="232">
                  <c:v>69400</c:v>
                </c:pt>
                <c:pt idx="233">
                  <c:v>69100</c:v>
                </c:pt>
                <c:pt idx="234">
                  <c:v>68900</c:v>
                </c:pt>
                <c:pt idx="235">
                  <c:v>68600</c:v>
                </c:pt>
                <c:pt idx="236">
                  <c:v>68400</c:v>
                </c:pt>
                <c:pt idx="237">
                  <c:v>68100</c:v>
                </c:pt>
                <c:pt idx="238">
                  <c:v>67900</c:v>
                </c:pt>
                <c:pt idx="239">
                  <c:v>67600</c:v>
                </c:pt>
                <c:pt idx="240">
                  <c:v>67400</c:v>
                </c:pt>
                <c:pt idx="241">
                  <c:v>67100</c:v>
                </c:pt>
                <c:pt idx="242">
                  <c:v>66900</c:v>
                </c:pt>
                <c:pt idx="243">
                  <c:v>66600</c:v>
                </c:pt>
                <c:pt idx="244">
                  <c:v>66400</c:v>
                </c:pt>
                <c:pt idx="245">
                  <c:v>66100</c:v>
                </c:pt>
                <c:pt idx="246">
                  <c:v>65900</c:v>
                </c:pt>
                <c:pt idx="247">
                  <c:v>65600</c:v>
                </c:pt>
                <c:pt idx="248">
                  <c:v>65400</c:v>
                </c:pt>
                <c:pt idx="249">
                  <c:v>65100</c:v>
                </c:pt>
                <c:pt idx="250">
                  <c:v>64900</c:v>
                </c:pt>
                <c:pt idx="251">
                  <c:v>64600</c:v>
                </c:pt>
                <c:pt idx="252">
                  <c:v>64400</c:v>
                </c:pt>
                <c:pt idx="253">
                  <c:v>64100</c:v>
                </c:pt>
                <c:pt idx="254">
                  <c:v>63900</c:v>
                </c:pt>
                <c:pt idx="255">
                  <c:v>63600</c:v>
                </c:pt>
                <c:pt idx="256">
                  <c:v>63400</c:v>
                </c:pt>
                <c:pt idx="257">
                  <c:v>63100</c:v>
                </c:pt>
                <c:pt idx="258">
                  <c:v>62900</c:v>
                </c:pt>
                <c:pt idx="259">
                  <c:v>62600</c:v>
                </c:pt>
                <c:pt idx="260">
                  <c:v>62400</c:v>
                </c:pt>
                <c:pt idx="261">
                  <c:v>62100</c:v>
                </c:pt>
                <c:pt idx="262">
                  <c:v>61900</c:v>
                </c:pt>
                <c:pt idx="263">
                  <c:v>61600</c:v>
                </c:pt>
                <c:pt idx="264">
                  <c:v>61400</c:v>
                </c:pt>
                <c:pt idx="265">
                  <c:v>61100</c:v>
                </c:pt>
                <c:pt idx="266">
                  <c:v>60900</c:v>
                </c:pt>
                <c:pt idx="267">
                  <c:v>60600</c:v>
                </c:pt>
                <c:pt idx="268">
                  <c:v>60400</c:v>
                </c:pt>
                <c:pt idx="269">
                  <c:v>60100</c:v>
                </c:pt>
                <c:pt idx="270">
                  <c:v>59900</c:v>
                </c:pt>
                <c:pt idx="271">
                  <c:v>59600</c:v>
                </c:pt>
                <c:pt idx="272">
                  <c:v>59400</c:v>
                </c:pt>
                <c:pt idx="273">
                  <c:v>59100</c:v>
                </c:pt>
                <c:pt idx="274">
                  <c:v>58900</c:v>
                </c:pt>
                <c:pt idx="275">
                  <c:v>58600</c:v>
                </c:pt>
                <c:pt idx="276">
                  <c:v>58400</c:v>
                </c:pt>
                <c:pt idx="277">
                  <c:v>58100</c:v>
                </c:pt>
                <c:pt idx="278">
                  <c:v>57900</c:v>
                </c:pt>
                <c:pt idx="279">
                  <c:v>57600</c:v>
                </c:pt>
                <c:pt idx="280">
                  <c:v>57400</c:v>
                </c:pt>
                <c:pt idx="281">
                  <c:v>57100</c:v>
                </c:pt>
                <c:pt idx="282">
                  <c:v>56900</c:v>
                </c:pt>
                <c:pt idx="283">
                  <c:v>56600</c:v>
                </c:pt>
                <c:pt idx="284">
                  <c:v>56400</c:v>
                </c:pt>
                <c:pt idx="285">
                  <c:v>56100</c:v>
                </c:pt>
                <c:pt idx="286">
                  <c:v>55900</c:v>
                </c:pt>
                <c:pt idx="287">
                  <c:v>55600</c:v>
                </c:pt>
                <c:pt idx="288">
                  <c:v>55400</c:v>
                </c:pt>
                <c:pt idx="289">
                  <c:v>55100</c:v>
                </c:pt>
                <c:pt idx="290">
                  <c:v>54900</c:v>
                </c:pt>
                <c:pt idx="291">
                  <c:v>54600</c:v>
                </c:pt>
                <c:pt idx="292">
                  <c:v>54400</c:v>
                </c:pt>
                <c:pt idx="293">
                  <c:v>54100</c:v>
                </c:pt>
                <c:pt idx="294">
                  <c:v>53900</c:v>
                </c:pt>
                <c:pt idx="295">
                  <c:v>53600</c:v>
                </c:pt>
                <c:pt idx="296">
                  <c:v>53400</c:v>
                </c:pt>
                <c:pt idx="297">
                  <c:v>53100</c:v>
                </c:pt>
                <c:pt idx="298">
                  <c:v>52900</c:v>
                </c:pt>
                <c:pt idx="299">
                  <c:v>52600</c:v>
                </c:pt>
                <c:pt idx="300">
                  <c:v>52400</c:v>
                </c:pt>
                <c:pt idx="301">
                  <c:v>52100</c:v>
                </c:pt>
                <c:pt idx="302">
                  <c:v>51900</c:v>
                </c:pt>
                <c:pt idx="303">
                  <c:v>51600</c:v>
                </c:pt>
                <c:pt idx="304">
                  <c:v>51400</c:v>
                </c:pt>
                <c:pt idx="305">
                  <c:v>51100</c:v>
                </c:pt>
                <c:pt idx="306">
                  <c:v>50900</c:v>
                </c:pt>
                <c:pt idx="307">
                  <c:v>50600</c:v>
                </c:pt>
                <c:pt idx="308">
                  <c:v>50400</c:v>
                </c:pt>
                <c:pt idx="309">
                  <c:v>50100</c:v>
                </c:pt>
                <c:pt idx="310">
                  <c:v>49900</c:v>
                </c:pt>
                <c:pt idx="311">
                  <c:v>49600</c:v>
                </c:pt>
                <c:pt idx="312">
                  <c:v>49400</c:v>
                </c:pt>
                <c:pt idx="313">
                  <c:v>49100</c:v>
                </c:pt>
                <c:pt idx="314">
                  <c:v>48900</c:v>
                </c:pt>
                <c:pt idx="315">
                  <c:v>48600</c:v>
                </c:pt>
                <c:pt idx="316">
                  <c:v>48400</c:v>
                </c:pt>
                <c:pt idx="317">
                  <c:v>48100</c:v>
                </c:pt>
                <c:pt idx="318">
                  <c:v>47900</c:v>
                </c:pt>
                <c:pt idx="319">
                  <c:v>47600</c:v>
                </c:pt>
                <c:pt idx="320">
                  <c:v>47400</c:v>
                </c:pt>
                <c:pt idx="321">
                  <c:v>47300</c:v>
                </c:pt>
                <c:pt idx="322">
                  <c:v>47200</c:v>
                </c:pt>
                <c:pt idx="323">
                  <c:v>47200</c:v>
                </c:pt>
                <c:pt idx="324">
                  <c:v>47100</c:v>
                </c:pt>
                <c:pt idx="325">
                  <c:v>47100</c:v>
                </c:pt>
                <c:pt idx="326">
                  <c:v>47000</c:v>
                </c:pt>
                <c:pt idx="327">
                  <c:v>47000</c:v>
                </c:pt>
                <c:pt idx="328">
                  <c:v>46900</c:v>
                </c:pt>
                <c:pt idx="329">
                  <c:v>46900</c:v>
                </c:pt>
                <c:pt idx="330">
                  <c:v>46800</c:v>
                </c:pt>
                <c:pt idx="331">
                  <c:v>46800</c:v>
                </c:pt>
                <c:pt idx="332">
                  <c:v>46700</c:v>
                </c:pt>
                <c:pt idx="333">
                  <c:v>46700</c:v>
                </c:pt>
                <c:pt idx="334">
                  <c:v>46600</c:v>
                </c:pt>
                <c:pt idx="335">
                  <c:v>46600</c:v>
                </c:pt>
                <c:pt idx="336">
                  <c:v>46500</c:v>
                </c:pt>
                <c:pt idx="337">
                  <c:v>46500</c:v>
                </c:pt>
                <c:pt idx="338">
                  <c:v>46500</c:v>
                </c:pt>
                <c:pt idx="339">
                  <c:v>46400</c:v>
                </c:pt>
                <c:pt idx="340">
                  <c:v>46400</c:v>
                </c:pt>
                <c:pt idx="341">
                  <c:v>46300</c:v>
                </c:pt>
                <c:pt idx="342">
                  <c:v>46300</c:v>
                </c:pt>
                <c:pt idx="343">
                  <c:v>46200</c:v>
                </c:pt>
                <c:pt idx="344">
                  <c:v>46200</c:v>
                </c:pt>
                <c:pt idx="345">
                  <c:v>46100</c:v>
                </c:pt>
                <c:pt idx="346">
                  <c:v>46100</c:v>
                </c:pt>
                <c:pt idx="347">
                  <c:v>46000</c:v>
                </c:pt>
                <c:pt idx="348">
                  <c:v>46000</c:v>
                </c:pt>
                <c:pt idx="349">
                  <c:v>45900</c:v>
                </c:pt>
                <c:pt idx="350">
                  <c:v>45900</c:v>
                </c:pt>
                <c:pt idx="351">
                  <c:v>45800</c:v>
                </c:pt>
                <c:pt idx="352">
                  <c:v>45800</c:v>
                </c:pt>
                <c:pt idx="353">
                  <c:v>45700</c:v>
                </c:pt>
                <c:pt idx="354">
                  <c:v>45700</c:v>
                </c:pt>
                <c:pt idx="355">
                  <c:v>45600</c:v>
                </c:pt>
                <c:pt idx="356">
                  <c:v>45600</c:v>
                </c:pt>
                <c:pt idx="357">
                  <c:v>45500</c:v>
                </c:pt>
                <c:pt idx="358">
                  <c:v>45500</c:v>
                </c:pt>
                <c:pt idx="359">
                  <c:v>45400</c:v>
                </c:pt>
                <c:pt idx="360">
                  <c:v>45400</c:v>
                </c:pt>
                <c:pt idx="361">
                  <c:v>45300</c:v>
                </c:pt>
                <c:pt idx="362">
                  <c:v>45300</c:v>
                </c:pt>
                <c:pt idx="363">
                  <c:v>45300</c:v>
                </c:pt>
                <c:pt idx="364">
                  <c:v>45200</c:v>
                </c:pt>
                <c:pt idx="365">
                  <c:v>45200</c:v>
                </c:pt>
                <c:pt idx="366">
                  <c:v>45100</c:v>
                </c:pt>
                <c:pt idx="367">
                  <c:v>45100</c:v>
                </c:pt>
                <c:pt idx="368">
                  <c:v>45000</c:v>
                </c:pt>
                <c:pt idx="369">
                  <c:v>45000</c:v>
                </c:pt>
                <c:pt idx="370">
                  <c:v>44900</c:v>
                </c:pt>
                <c:pt idx="371">
                  <c:v>44900</c:v>
                </c:pt>
                <c:pt idx="372">
                  <c:v>44800</c:v>
                </c:pt>
                <c:pt idx="373">
                  <c:v>44800</c:v>
                </c:pt>
                <c:pt idx="374">
                  <c:v>44700</c:v>
                </c:pt>
                <c:pt idx="375">
                  <c:v>44700</c:v>
                </c:pt>
                <c:pt idx="376">
                  <c:v>44600</c:v>
                </c:pt>
                <c:pt idx="377">
                  <c:v>44600</c:v>
                </c:pt>
                <c:pt idx="378">
                  <c:v>44500</c:v>
                </c:pt>
                <c:pt idx="379">
                  <c:v>44500</c:v>
                </c:pt>
                <c:pt idx="380">
                  <c:v>44400</c:v>
                </c:pt>
                <c:pt idx="381">
                  <c:v>44400</c:v>
                </c:pt>
                <c:pt idx="382">
                  <c:v>44300</c:v>
                </c:pt>
                <c:pt idx="383">
                  <c:v>44300</c:v>
                </c:pt>
                <c:pt idx="384">
                  <c:v>44200</c:v>
                </c:pt>
                <c:pt idx="385">
                  <c:v>44200</c:v>
                </c:pt>
                <c:pt idx="386">
                  <c:v>44100</c:v>
                </c:pt>
                <c:pt idx="387">
                  <c:v>44100</c:v>
                </c:pt>
                <c:pt idx="388">
                  <c:v>44100</c:v>
                </c:pt>
                <c:pt idx="389">
                  <c:v>44000</c:v>
                </c:pt>
                <c:pt idx="390">
                  <c:v>44000</c:v>
                </c:pt>
                <c:pt idx="391">
                  <c:v>43900</c:v>
                </c:pt>
                <c:pt idx="392">
                  <c:v>43900</c:v>
                </c:pt>
                <c:pt idx="393">
                  <c:v>43800</c:v>
                </c:pt>
                <c:pt idx="394">
                  <c:v>43800</c:v>
                </c:pt>
                <c:pt idx="395">
                  <c:v>43700</c:v>
                </c:pt>
                <c:pt idx="396">
                  <c:v>43700</c:v>
                </c:pt>
                <c:pt idx="397">
                  <c:v>43600</c:v>
                </c:pt>
                <c:pt idx="398">
                  <c:v>43600</c:v>
                </c:pt>
                <c:pt idx="399">
                  <c:v>43500</c:v>
                </c:pt>
                <c:pt idx="400">
                  <c:v>43500</c:v>
                </c:pt>
                <c:pt idx="401">
                  <c:v>43400</c:v>
                </c:pt>
                <c:pt idx="402">
                  <c:v>43400</c:v>
                </c:pt>
                <c:pt idx="403">
                  <c:v>43300</c:v>
                </c:pt>
                <c:pt idx="404">
                  <c:v>43300</c:v>
                </c:pt>
                <c:pt idx="405">
                  <c:v>43200</c:v>
                </c:pt>
                <c:pt idx="406">
                  <c:v>43200</c:v>
                </c:pt>
                <c:pt idx="407">
                  <c:v>43100</c:v>
                </c:pt>
                <c:pt idx="408">
                  <c:v>43100</c:v>
                </c:pt>
                <c:pt idx="409">
                  <c:v>43000</c:v>
                </c:pt>
                <c:pt idx="410">
                  <c:v>43000</c:v>
                </c:pt>
                <c:pt idx="411">
                  <c:v>42900</c:v>
                </c:pt>
                <c:pt idx="412">
                  <c:v>42900</c:v>
                </c:pt>
                <c:pt idx="413">
                  <c:v>42900</c:v>
                </c:pt>
                <c:pt idx="414">
                  <c:v>42800</c:v>
                </c:pt>
                <c:pt idx="415">
                  <c:v>42800</c:v>
                </c:pt>
                <c:pt idx="416">
                  <c:v>42700</c:v>
                </c:pt>
                <c:pt idx="417">
                  <c:v>42700</c:v>
                </c:pt>
                <c:pt idx="418">
                  <c:v>42600</c:v>
                </c:pt>
                <c:pt idx="419">
                  <c:v>42600</c:v>
                </c:pt>
                <c:pt idx="420">
                  <c:v>42500</c:v>
                </c:pt>
                <c:pt idx="421">
                  <c:v>42500</c:v>
                </c:pt>
                <c:pt idx="422">
                  <c:v>42400</c:v>
                </c:pt>
                <c:pt idx="423">
                  <c:v>42400</c:v>
                </c:pt>
                <c:pt idx="424">
                  <c:v>42300</c:v>
                </c:pt>
                <c:pt idx="425">
                  <c:v>42300</c:v>
                </c:pt>
                <c:pt idx="426">
                  <c:v>42200</c:v>
                </c:pt>
                <c:pt idx="427">
                  <c:v>42200</c:v>
                </c:pt>
                <c:pt idx="428">
                  <c:v>42100</c:v>
                </c:pt>
                <c:pt idx="429">
                  <c:v>42100</c:v>
                </c:pt>
                <c:pt idx="430">
                  <c:v>42000</c:v>
                </c:pt>
                <c:pt idx="431">
                  <c:v>42000</c:v>
                </c:pt>
                <c:pt idx="432">
                  <c:v>41900</c:v>
                </c:pt>
                <c:pt idx="433">
                  <c:v>41900</c:v>
                </c:pt>
                <c:pt idx="434">
                  <c:v>41800</c:v>
                </c:pt>
                <c:pt idx="435">
                  <c:v>41800</c:v>
                </c:pt>
                <c:pt idx="436">
                  <c:v>41700</c:v>
                </c:pt>
                <c:pt idx="437">
                  <c:v>41700</c:v>
                </c:pt>
                <c:pt idx="438">
                  <c:v>41700</c:v>
                </c:pt>
                <c:pt idx="439">
                  <c:v>41600</c:v>
                </c:pt>
                <c:pt idx="440">
                  <c:v>41600</c:v>
                </c:pt>
                <c:pt idx="441">
                  <c:v>41500</c:v>
                </c:pt>
                <c:pt idx="442">
                  <c:v>41500</c:v>
                </c:pt>
                <c:pt idx="443">
                  <c:v>41400</c:v>
                </c:pt>
                <c:pt idx="444">
                  <c:v>41400</c:v>
                </c:pt>
                <c:pt idx="445">
                  <c:v>41300</c:v>
                </c:pt>
                <c:pt idx="446">
                  <c:v>41300</c:v>
                </c:pt>
                <c:pt idx="447">
                  <c:v>41200</c:v>
                </c:pt>
                <c:pt idx="448">
                  <c:v>41200</c:v>
                </c:pt>
                <c:pt idx="449">
                  <c:v>41100</c:v>
                </c:pt>
                <c:pt idx="450">
                  <c:v>41100</c:v>
                </c:pt>
                <c:pt idx="451">
                  <c:v>41000</c:v>
                </c:pt>
                <c:pt idx="452">
                  <c:v>41000</c:v>
                </c:pt>
                <c:pt idx="453">
                  <c:v>40900</c:v>
                </c:pt>
                <c:pt idx="454">
                  <c:v>40900</c:v>
                </c:pt>
                <c:pt idx="455">
                  <c:v>40800</c:v>
                </c:pt>
                <c:pt idx="456">
                  <c:v>40800</c:v>
                </c:pt>
                <c:pt idx="457">
                  <c:v>40700</c:v>
                </c:pt>
                <c:pt idx="458">
                  <c:v>40700</c:v>
                </c:pt>
                <c:pt idx="459">
                  <c:v>40600</c:v>
                </c:pt>
                <c:pt idx="460">
                  <c:v>40600</c:v>
                </c:pt>
                <c:pt idx="461">
                  <c:v>40500</c:v>
                </c:pt>
                <c:pt idx="462">
                  <c:v>40500</c:v>
                </c:pt>
                <c:pt idx="463">
                  <c:v>40500</c:v>
                </c:pt>
                <c:pt idx="464">
                  <c:v>40400</c:v>
                </c:pt>
                <c:pt idx="465">
                  <c:v>40400</c:v>
                </c:pt>
                <c:pt idx="466">
                  <c:v>40300</c:v>
                </c:pt>
                <c:pt idx="467">
                  <c:v>40300</c:v>
                </c:pt>
                <c:pt idx="468">
                  <c:v>40200</c:v>
                </c:pt>
                <c:pt idx="469">
                  <c:v>40200</c:v>
                </c:pt>
                <c:pt idx="470">
                  <c:v>40100</c:v>
                </c:pt>
                <c:pt idx="471">
                  <c:v>40100</c:v>
                </c:pt>
                <c:pt idx="472">
                  <c:v>40000</c:v>
                </c:pt>
                <c:pt idx="473">
                  <c:v>40000</c:v>
                </c:pt>
                <c:pt idx="474">
                  <c:v>39900</c:v>
                </c:pt>
                <c:pt idx="475">
                  <c:v>39900</c:v>
                </c:pt>
                <c:pt idx="476">
                  <c:v>39800</c:v>
                </c:pt>
                <c:pt idx="477">
                  <c:v>39800</c:v>
                </c:pt>
                <c:pt idx="478">
                  <c:v>39700</c:v>
                </c:pt>
                <c:pt idx="479">
                  <c:v>39700</c:v>
                </c:pt>
                <c:pt idx="480">
                  <c:v>39600</c:v>
                </c:pt>
                <c:pt idx="481">
                  <c:v>39600</c:v>
                </c:pt>
                <c:pt idx="482">
                  <c:v>39500</c:v>
                </c:pt>
                <c:pt idx="483">
                  <c:v>39500</c:v>
                </c:pt>
                <c:pt idx="484">
                  <c:v>39400</c:v>
                </c:pt>
                <c:pt idx="485">
                  <c:v>39400</c:v>
                </c:pt>
                <c:pt idx="486">
                  <c:v>39300</c:v>
                </c:pt>
                <c:pt idx="487">
                  <c:v>39300</c:v>
                </c:pt>
                <c:pt idx="488">
                  <c:v>39300</c:v>
                </c:pt>
                <c:pt idx="489">
                  <c:v>39200</c:v>
                </c:pt>
                <c:pt idx="490">
                  <c:v>39200</c:v>
                </c:pt>
                <c:pt idx="491">
                  <c:v>39100</c:v>
                </c:pt>
                <c:pt idx="492">
                  <c:v>39100</c:v>
                </c:pt>
                <c:pt idx="493">
                  <c:v>39000</c:v>
                </c:pt>
                <c:pt idx="494">
                  <c:v>39000</c:v>
                </c:pt>
                <c:pt idx="495">
                  <c:v>38900</c:v>
                </c:pt>
                <c:pt idx="496">
                  <c:v>38900</c:v>
                </c:pt>
                <c:pt idx="497">
                  <c:v>38800</c:v>
                </c:pt>
                <c:pt idx="498">
                  <c:v>38800</c:v>
                </c:pt>
                <c:pt idx="499">
                  <c:v>38700</c:v>
                </c:pt>
                <c:pt idx="500">
                  <c:v>38700</c:v>
                </c:pt>
                <c:pt idx="501">
                  <c:v>38600</c:v>
                </c:pt>
                <c:pt idx="502">
                  <c:v>38600</c:v>
                </c:pt>
                <c:pt idx="503">
                  <c:v>38500</c:v>
                </c:pt>
                <c:pt idx="504">
                  <c:v>38500</c:v>
                </c:pt>
                <c:pt idx="505">
                  <c:v>38400</c:v>
                </c:pt>
                <c:pt idx="506">
                  <c:v>38400</c:v>
                </c:pt>
                <c:pt idx="507">
                  <c:v>38300</c:v>
                </c:pt>
                <c:pt idx="508">
                  <c:v>38300</c:v>
                </c:pt>
                <c:pt idx="509">
                  <c:v>38200</c:v>
                </c:pt>
                <c:pt idx="510">
                  <c:v>38200</c:v>
                </c:pt>
                <c:pt idx="511">
                  <c:v>38100</c:v>
                </c:pt>
                <c:pt idx="512">
                  <c:v>38100</c:v>
                </c:pt>
                <c:pt idx="513">
                  <c:v>38100</c:v>
                </c:pt>
                <c:pt idx="514">
                  <c:v>38000</c:v>
                </c:pt>
                <c:pt idx="515">
                  <c:v>38000</c:v>
                </c:pt>
                <c:pt idx="516">
                  <c:v>37900</c:v>
                </c:pt>
                <c:pt idx="517">
                  <c:v>37900</c:v>
                </c:pt>
                <c:pt idx="518">
                  <c:v>37800</c:v>
                </c:pt>
                <c:pt idx="519">
                  <c:v>37800</c:v>
                </c:pt>
                <c:pt idx="520">
                  <c:v>37700</c:v>
                </c:pt>
                <c:pt idx="521">
                  <c:v>37700</c:v>
                </c:pt>
                <c:pt idx="522">
                  <c:v>37600</c:v>
                </c:pt>
                <c:pt idx="523">
                  <c:v>37600</c:v>
                </c:pt>
                <c:pt idx="524">
                  <c:v>37500</c:v>
                </c:pt>
                <c:pt idx="525">
                  <c:v>37500</c:v>
                </c:pt>
                <c:pt idx="526">
                  <c:v>37400</c:v>
                </c:pt>
                <c:pt idx="527">
                  <c:v>37400</c:v>
                </c:pt>
                <c:pt idx="528">
                  <c:v>37300</c:v>
                </c:pt>
                <c:pt idx="529">
                  <c:v>37300</c:v>
                </c:pt>
                <c:pt idx="530">
                  <c:v>37200</c:v>
                </c:pt>
                <c:pt idx="531">
                  <c:v>37200</c:v>
                </c:pt>
                <c:pt idx="532">
                  <c:v>37100</c:v>
                </c:pt>
                <c:pt idx="533">
                  <c:v>37100</c:v>
                </c:pt>
                <c:pt idx="534">
                  <c:v>37000</c:v>
                </c:pt>
                <c:pt idx="535">
                  <c:v>37000</c:v>
                </c:pt>
                <c:pt idx="536">
                  <c:v>36900</c:v>
                </c:pt>
                <c:pt idx="537">
                  <c:v>36900</c:v>
                </c:pt>
                <c:pt idx="538">
                  <c:v>36900</c:v>
                </c:pt>
                <c:pt idx="539">
                  <c:v>36800</c:v>
                </c:pt>
                <c:pt idx="540">
                  <c:v>36800</c:v>
                </c:pt>
                <c:pt idx="541">
                  <c:v>36700</c:v>
                </c:pt>
                <c:pt idx="542">
                  <c:v>36700</c:v>
                </c:pt>
                <c:pt idx="543">
                  <c:v>36600</c:v>
                </c:pt>
                <c:pt idx="544">
                  <c:v>36600</c:v>
                </c:pt>
                <c:pt idx="545">
                  <c:v>36500</c:v>
                </c:pt>
                <c:pt idx="546">
                  <c:v>36500</c:v>
                </c:pt>
                <c:pt idx="547">
                  <c:v>36400</c:v>
                </c:pt>
                <c:pt idx="548">
                  <c:v>36400</c:v>
                </c:pt>
                <c:pt idx="549">
                  <c:v>36300</c:v>
                </c:pt>
                <c:pt idx="550">
                  <c:v>36300</c:v>
                </c:pt>
                <c:pt idx="551">
                  <c:v>36200</c:v>
                </c:pt>
                <c:pt idx="552">
                  <c:v>36200</c:v>
                </c:pt>
                <c:pt idx="553">
                  <c:v>36100</c:v>
                </c:pt>
                <c:pt idx="554">
                  <c:v>36100</c:v>
                </c:pt>
                <c:pt idx="555">
                  <c:v>36000</c:v>
                </c:pt>
                <c:pt idx="556">
                  <c:v>36000</c:v>
                </c:pt>
                <c:pt idx="557">
                  <c:v>35900</c:v>
                </c:pt>
                <c:pt idx="558">
                  <c:v>35900</c:v>
                </c:pt>
                <c:pt idx="559">
                  <c:v>35800</c:v>
                </c:pt>
                <c:pt idx="560">
                  <c:v>35800</c:v>
                </c:pt>
                <c:pt idx="561">
                  <c:v>35700</c:v>
                </c:pt>
                <c:pt idx="562">
                  <c:v>35700</c:v>
                </c:pt>
                <c:pt idx="563">
                  <c:v>35700</c:v>
                </c:pt>
                <c:pt idx="564">
                  <c:v>35600</c:v>
                </c:pt>
                <c:pt idx="565">
                  <c:v>35600</c:v>
                </c:pt>
                <c:pt idx="566">
                  <c:v>35500</c:v>
                </c:pt>
                <c:pt idx="567">
                  <c:v>35500</c:v>
                </c:pt>
                <c:pt idx="568">
                  <c:v>35400</c:v>
                </c:pt>
                <c:pt idx="569">
                  <c:v>35400</c:v>
                </c:pt>
                <c:pt idx="570">
                  <c:v>35300</c:v>
                </c:pt>
                <c:pt idx="571">
                  <c:v>35300</c:v>
                </c:pt>
                <c:pt idx="572">
                  <c:v>35200</c:v>
                </c:pt>
                <c:pt idx="573">
                  <c:v>35200</c:v>
                </c:pt>
                <c:pt idx="574">
                  <c:v>35100</c:v>
                </c:pt>
                <c:pt idx="575">
                  <c:v>35100</c:v>
                </c:pt>
                <c:pt idx="576">
                  <c:v>35000</c:v>
                </c:pt>
                <c:pt idx="577">
                  <c:v>35000</c:v>
                </c:pt>
                <c:pt idx="578">
                  <c:v>34900</c:v>
                </c:pt>
                <c:pt idx="579">
                  <c:v>34900</c:v>
                </c:pt>
                <c:pt idx="580">
                  <c:v>34800</c:v>
                </c:pt>
                <c:pt idx="581">
                  <c:v>34800</c:v>
                </c:pt>
                <c:pt idx="582">
                  <c:v>34700</c:v>
                </c:pt>
                <c:pt idx="583">
                  <c:v>34700</c:v>
                </c:pt>
                <c:pt idx="584">
                  <c:v>34600</c:v>
                </c:pt>
                <c:pt idx="585">
                  <c:v>34600</c:v>
                </c:pt>
                <c:pt idx="586">
                  <c:v>34500</c:v>
                </c:pt>
                <c:pt idx="587">
                  <c:v>34500</c:v>
                </c:pt>
                <c:pt idx="588">
                  <c:v>34500</c:v>
                </c:pt>
                <c:pt idx="589">
                  <c:v>34400</c:v>
                </c:pt>
                <c:pt idx="590">
                  <c:v>34400</c:v>
                </c:pt>
                <c:pt idx="591">
                  <c:v>34300</c:v>
                </c:pt>
                <c:pt idx="592">
                  <c:v>34300</c:v>
                </c:pt>
                <c:pt idx="593">
                  <c:v>34200</c:v>
                </c:pt>
                <c:pt idx="594">
                  <c:v>34200</c:v>
                </c:pt>
                <c:pt idx="595">
                  <c:v>34100</c:v>
                </c:pt>
                <c:pt idx="596">
                  <c:v>34100</c:v>
                </c:pt>
                <c:pt idx="597">
                  <c:v>34000</c:v>
                </c:pt>
                <c:pt idx="598">
                  <c:v>34000</c:v>
                </c:pt>
                <c:pt idx="599">
                  <c:v>33900</c:v>
                </c:pt>
                <c:pt idx="600">
                  <c:v>33900</c:v>
                </c:pt>
                <c:pt idx="601">
                  <c:v>33800</c:v>
                </c:pt>
                <c:pt idx="602">
                  <c:v>33800</c:v>
                </c:pt>
                <c:pt idx="603">
                  <c:v>33700</c:v>
                </c:pt>
                <c:pt idx="604">
                  <c:v>33700</c:v>
                </c:pt>
                <c:pt idx="605">
                  <c:v>33600</c:v>
                </c:pt>
                <c:pt idx="606">
                  <c:v>33600</c:v>
                </c:pt>
                <c:pt idx="607">
                  <c:v>33500</c:v>
                </c:pt>
                <c:pt idx="608">
                  <c:v>33500</c:v>
                </c:pt>
                <c:pt idx="609">
                  <c:v>33400</c:v>
                </c:pt>
                <c:pt idx="610">
                  <c:v>33400</c:v>
                </c:pt>
                <c:pt idx="611">
                  <c:v>33300</c:v>
                </c:pt>
                <c:pt idx="612">
                  <c:v>33300</c:v>
                </c:pt>
                <c:pt idx="613">
                  <c:v>33300</c:v>
                </c:pt>
                <c:pt idx="614">
                  <c:v>33200</c:v>
                </c:pt>
                <c:pt idx="615">
                  <c:v>33200</c:v>
                </c:pt>
                <c:pt idx="616">
                  <c:v>33100</c:v>
                </c:pt>
                <c:pt idx="617">
                  <c:v>33100</c:v>
                </c:pt>
                <c:pt idx="618">
                  <c:v>33000</c:v>
                </c:pt>
                <c:pt idx="619">
                  <c:v>33000</c:v>
                </c:pt>
                <c:pt idx="620">
                  <c:v>32900</c:v>
                </c:pt>
                <c:pt idx="621">
                  <c:v>32900</c:v>
                </c:pt>
                <c:pt idx="622">
                  <c:v>32800</c:v>
                </c:pt>
                <c:pt idx="623">
                  <c:v>32800</c:v>
                </c:pt>
                <c:pt idx="624">
                  <c:v>32700</c:v>
                </c:pt>
                <c:pt idx="625">
                  <c:v>32700</c:v>
                </c:pt>
                <c:pt idx="626">
                  <c:v>32600</c:v>
                </c:pt>
                <c:pt idx="627">
                  <c:v>32600</c:v>
                </c:pt>
                <c:pt idx="628">
                  <c:v>32500</c:v>
                </c:pt>
                <c:pt idx="629">
                  <c:v>32500</c:v>
                </c:pt>
                <c:pt idx="630">
                  <c:v>32400</c:v>
                </c:pt>
                <c:pt idx="631">
                  <c:v>32400</c:v>
                </c:pt>
                <c:pt idx="632">
                  <c:v>32300</c:v>
                </c:pt>
                <c:pt idx="633">
                  <c:v>32300</c:v>
                </c:pt>
                <c:pt idx="634">
                  <c:v>32200</c:v>
                </c:pt>
                <c:pt idx="635">
                  <c:v>32200</c:v>
                </c:pt>
                <c:pt idx="636">
                  <c:v>32100</c:v>
                </c:pt>
                <c:pt idx="637">
                  <c:v>32100</c:v>
                </c:pt>
                <c:pt idx="638">
                  <c:v>32100</c:v>
                </c:pt>
                <c:pt idx="639">
                  <c:v>32000</c:v>
                </c:pt>
                <c:pt idx="640">
                  <c:v>32000</c:v>
                </c:pt>
                <c:pt idx="641">
                  <c:v>31900</c:v>
                </c:pt>
                <c:pt idx="642">
                  <c:v>31900</c:v>
                </c:pt>
                <c:pt idx="643">
                  <c:v>31800</c:v>
                </c:pt>
                <c:pt idx="644">
                  <c:v>31800</c:v>
                </c:pt>
                <c:pt idx="645">
                  <c:v>31700</c:v>
                </c:pt>
                <c:pt idx="646">
                  <c:v>31700</c:v>
                </c:pt>
                <c:pt idx="647">
                  <c:v>31600</c:v>
                </c:pt>
                <c:pt idx="648">
                  <c:v>31600</c:v>
                </c:pt>
                <c:pt idx="649">
                  <c:v>31500</c:v>
                </c:pt>
                <c:pt idx="650">
                  <c:v>31500</c:v>
                </c:pt>
                <c:pt idx="651">
                  <c:v>31400</c:v>
                </c:pt>
                <c:pt idx="652">
                  <c:v>31400</c:v>
                </c:pt>
                <c:pt idx="653">
                  <c:v>31300</c:v>
                </c:pt>
                <c:pt idx="654">
                  <c:v>31300</c:v>
                </c:pt>
                <c:pt idx="655">
                  <c:v>31200</c:v>
                </c:pt>
                <c:pt idx="656">
                  <c:v>31200</c:v>
                </c:pt>
                <c:pt idx="657">
                  <c:v>31100</c:v>
                </c:pt>
                <c:pt idx="658">
                  <c:v>31100</c:v>
                </c:pt>
                <c:pt idx="659">
                  <c:v>31000</c:v>
                </c:pt>
                <c:pt idx="660">
                  <c:v>31000</c:v>
                </c:pt>
                <c:pt idx="661">
                  <c:v>30900</c:v>
                </c:pt>
                <c:pt idx="662">
                  <c:v>30900</c:v>
                </c:pt>
                <c:pt idx="663">
                  <c:v>30900</c:v>
                </c:pt>
                <c:pt idx="664">
                  <c:v>30800</c:v>
                </c:pt>
                <c:pt idx="665">
                  <c:v>30800</c:v>
                </c:pt>
                <c:pt idx="666">
                  <c:v>30700</c:v>
                </c:pt>
                <c:pt idx="667">
                  <c:v>30700</c:v>
                </c:pt>
                <c:pt idx="668">
                  <c:v>30600</c:v>
                </c:pt>
                <c:pt idx="669">
                  <c:v>30600</c:v>
                </c:pt>
                <c:pt idx="670">
                  <c:v>30500</c:v>
                </c:pt>
                <c:pt idx="671">
                  <c:v>30500</c:v>
                </c:pt>
                <c:pt idx="672">
                  <c:v>30400</c:v>
                </c:pt>
                <c:pt idx="673">
                  <c:v>30400</c:v>
                </c:pt>
                <c:pt idx="674">
                  <c:v>30300</c:v>
                </c:pt>
                <c:pt idx="675">
                  <c:v>30300</c:v>
                </c:pt>
                <c:pt idx="676">
                  <c:v>30200</c:v>
                </c:pt>
                <c:pt idx="677">
                  <c:v>30200</c:v>
                </c:pt>
                <c:pt idx="678">
                  <c:v>30100</c:v>
                </c:pt>
                <c:pt idx="679">
                  <c:v>30100</c:v>
                </c:pt>
                <c:pt idx="680">
                  <c:v>30000</c:v>
                </c:pt>
                <c:pt idx="681">
                  <c:v>30000</c:v>
                </c:pt>
                <c:pt idx="682">
                  <c:v>29900</c:v>
                </c:pt>
                <c:pt idx="683">
                  <c:v>29900</c:v>
                </c:pt>
                <c:pt idx="684">
                  <c:v>29800</c:v>
                </c:pt>
                <c:pt idx="685">
                  <c:v>29800</c:v>
                </c:pt>
                <c:pt idx="686">
                  <c:v>29700</c:v>
                </c:pt>
                <c:pt idx="687">
                  <c:v>29700</c:v>
                </c:pt>
                <c:pt idx="688">
                  <c:v>29700</c:v>
                </c:pt>
                <c:pt idx="689">
                  <c:v>29600</c:v>
                </c:pt>
                <c:pt idx="690">
                  <c:v>29600</c:v>
                </c:pt>
                <c:pt idx="691">
                  <c:v>29500</c:v>
                </c:pt>
                <c:pt idx="692">
                  <c:v>29500</c:v>
                </c:pt>
                <c:pt idx="693">
                  <c:v>29400</c:v>
                </c:pt>
                <c:pt idx="694">
                  <c:v>29400</c:v>
                </c:pt>
                <c:pt idx="695">
                  <c:v>29300</c:v>
                </c:pt>
                <c:pt idx="696">
                  <c:v>29300</c:v>
                </c:pt>
                <c:pt idx="697">
                  <c:v>29200</c:v>
                </c:pt>
                <c:pt idx="698">
                  <c:v>29200</c:v>
                </c:pt>
                <c:pt idx="699">
                  <c:v>29100</c:v>
                </c:pt>
                <c:pt idx="700">
                  <c:v>29100</c:v>
                </c:pt>
                <c:pt idx="701">
                  <c:v>29000</c:v>
                </c:pt>
                <c:pt idx="702">
                  <c:v>29000</c:v>
                </c:pt>
                <c:pt idx="703">
                  <c:v>28900</c:v>
                </c:pt>
                <c:pt idx="704">
                  <c:v>28900</c:v>
                </c:pt>
                <c:pt idx="705">
                  <c:v>28800</c:v>
                </c:pt>
                <c:pt idx="706">
                  <c:v>28800</c:v>
                </c:pt>
                <c:pt idx="707">
                  <c:v>28700</c:v>
                </c:pt>
                <c:pt idx="708">
                  <c:v>28700</c:v>
                </c:pt>
                <c:pt idx="709">
                  <c:v>28600</c:v>
                </c:pt>
                <c:pt idx="710">
                  <c:v>28600</c:v>
                </c:pt>
                <c:pt idx="711">
                  <c:v>28500</c:v>
                </c:pt>
                <c:pt idx="712">
                  <c:v>28500</c:v>
                </c:pt>
                <c:pt idx="713">
                  <c:v>28500</c:v>
                </c:pt>
                <c:pt idx="714">
                  <c:v>28400</c:v>
                </c:pt>
                <c:pt idx="715">
                  <c:v>28400</c:v>
                </c:pt>
                <c:pt idx="716">
                  <c:v>28300</c:v>
                </c:pt>
                <c:pt idx="717">
                  <c:v>28300</c:v>
                </c:pt>
                <c:pt idx="718">
                  <c:v>28200</c:v>
                </c:pt>
                <c:pt idx="719">
                  <c:v>28200</c:v>
                </c:pt>
                <c:pt idx="720">
                  <c:v>28100</c:v>
                </c:pt>
                <c:pt idx="721">
                  <c:v>28100</c:v>
                </c:pt>
                <c:pt idx="722">
                  <c:v>28000</c:v>
                </c:pt>
                <c:pt idx="723">
                  <c:v>28000</c:v>
                </c:pt>
                <c:pt idx="724">
                  <c:v>27900</c:v>
                </c:pt>
                <c:pt idx="725">
                  <c:v>27900</c:v>
                </c:pt>
                <c:pt idx="726">
                  <c:v>27800</c:v>
                </c:pt>
                <c:pt idx="727">
                  <c:v>27800</c:v>
                </c:pt>
                <c:pt idx="728">
                  <c:v>27700</c:v>
                </c:pt>
                <c:pt idx="729">
                  <c:v>27700</c:v>
                </c:pt>
                <c:pt idx="730">
                  <c:v>27600</c:v>
                </c:pt>
                <c:pt idx="731">
                  <c:v>27600</c:v>
                </c:pt>
                <c:pt idx="732">
                  <c:v>27500</c:v>
                </c:pt>
                <c:pt idx="733">
                  <c:v>27500</c:v>
                </c:pt>
                <c:pt idx="734">
                  <c:v>27400</c:v>
                </c:pt>
                <c:pt idx="735">
                  <c:v>27400</c:v>
                </c:pt>
                <c:pt idx="736">
                  <c:v>27300</c:v>
                </c:pt>
                <c:pt idx="737">
                  <c:v>27300</c:v>
                </c:pt>
                <c:pt idx="738">
                  <c:v>27300</c:v>
                </c:pt>
                <c:pt idx="739">
                  <c:v>27200</c:v>
                </c:pt>
                <c:pt idx="740">
                  <c:v>27200</c:v>
                </c:pt>
                <c:pt idx="741">
                  <c:v>27100</c:v>
                </c:pt>
                <c:pt idx="742">
                  <c:v>27100</c:v>
                </c:pt>
                <c:pt idx="743">
                  <c:v>27000</c:v>
                </c:pt>
                <c:pt idx="744">
                  <c:v>27000</c:v>
                </c:pt>
                <c:pt idx="745">
                  <c:v>26900</c:v>
                </c:pt>
                <c:pt idx="746">
                  <c:v>26900</c:v>
                </c:pt>
                <c:pt idx="747">
                  <c:v>26800</c:v>
                </c:pt>
                <c:pt idx="748">
                  <c:v>26800</c:v>
                </c:pt>
                <c:pt idx="749">
                  <c:v>26700</c:v>
                </c:pt>
                <c:pt idx="750">
                  <c:v>26700</c:v>
                </c:pt>
                <c:pt idx="751">
                  <c:v>26600</c:v>
                </c:pt>
                <c:pt idx="752">
                  <c:v>26600</c:v>
                </c:pt>
                <c:pt idx="753">
                  <c:v>26500</c:v>
                </c:pt>
                <c:pt idx="754">
                  <c:v>26500</c:v>
                </c:pt>
                <c:pt idx="755">
                  <c:v>26400</c:v>
                </c:pt>
                <c:pt idx="756">
                  <c:v>26400</c:v>
                </c:pt>
                <c:pt idx="757">
                  <c:v>26300</c:v>
                </c:pt>
                <c:pt idx="758">
                  <c:v>26300</c:v>
                </c:pt>
                <c:pt idx="759">
                  <c:v>26200</c:v>
                </c:pt>
                <c:pt idx="760">
                  <c:v>26200</c:v>
                </c:pt>
                <c:pt idx="761">
                  <c:v>26100</c:v>
                </c:pt>
                <c:pt idx="762">
                  <c:v>26100</c:v>
                </c:pt>
                <c:pt idx="763">
                  <c:v>26100</c:v>
                </c:pt>
                <c:pt idx="764">
                  <c:v>26000</c:v>
                </c:pt>
                <c:pt idx="765">
                  <c:v>26000</c:v>
                </c:pt>
                <c:pt idx="766">
                  <c:v>25900</c:v>
                </c:pt>
                <c:pt idx="767">
                  <c:v>25900</c:v>
                </c:pt>
                <c:pt idx="768">
                  <c:v>25800</c:v>
                </c:pt>
                <c:pt idx="769">
                  <c:v>25800</c:v>
                </c:pt>
                <c:pt idx="770">
                  <c:v>25700</c:v>
                </c:pt>
                <c:pt idx="771">
                  <c:v>25700</c:v>
                </c:pt>
                <c:pt idx="772">
                  <c:v>25600</c:v>
                </c:pt>
                <c:pt idx="773">
                  <c:v>25600</c:v>
                </c:pt>
                <c:pt idx="774">
                  <c:v>25500</c:v>
                </c:pt>
                <c:pt idx="775">
                  <c:v>25500</c:v>
                </c:pt>
                <c:pt idx="776">
                  <c:v>25400</c:v>
                </c:pt>
                <c:pt idx="777">
                  <c:v>25400</c:v>
                </c:pt>
                <c:pt idx="778">
                  <c:v>25300</c:v>
                </c:pt>
                <c:pt idx="779">
                  <c:v>25300</c:v>
                </c:pt>
                <c:pt idx="780">
                  <c:v>25200</c:v>
                </c:pt>
                <c:pt idx="781">
                  <c:v>25200</c:v>
                </c:pt>
                <c:pt idx="782">
                  <c:v>25100</c:v>
                </c:pt>
                <c:pt idx="783">
                  <c:v>25100</c:v>
                </c:pt>
                <c:pt idx="784">
                  <c:v>25000</c:v>
                </c:pt>
                <c:pt idx="785">
                  <c:v>25000</c:v>
                </c:pt>
                <c:pt idx="786">
                  <c:v>24900</c:v>
                </c:pt>
                <c:pt idx="787">
                  <c:v>24900</c:v>
                </c:pt>
                <c:pt idx="788">
                  <c:v>24900</c:v>
                </c:pt>
                <c:pt idx="789">
                  <c:v>24800</c:v>
                </c:pt>
                <c:pt idx="790">
                  <c:v>24800</c:v>
                </c:pt>
                <c:pt idx="791">
                  <c:v>24700</c:v>
                </c:pt>
                <c:pt idx="792">
                  <c:v>24700</c:v>
                </c:pt>
                <c:pt idx="793">
                  <c:v>24600</c:v>
                </c:pt>
                <c:pt idx="794">
                  <c:v>24600</c:v>
                </c:pt>
                <c:pt idx="795">
                  <c:v>24500</c:v>
                </c:pt>
                <c:pt idx="796">
                  <c:v>24500</c:v>
                </c:pt>
                <c:pt idx="797">
                  <c:v>24400</c:v>
                </c:pt>
                <c:pt idx="798">
                  <c:v>24400</c:v>
                </c:pt>
                <c:pt idx="799">
                  <c:v>24300</c:v>
                </c:pt>
                <c:pt idx="800">
                  <c:v>24300</c:v>
                </c:pt>
                <c:pt idx="801">
                  <c:v>24200</c:v>
                </c:pt>
                <c:pt idx="802">
                  <c:v>24200</c:v>
                </c:pt>
                <c:pt idx="803">
                  <c:v>24100</c:v>
                </c:pt>
                <c:pt idx="804">
                  <c:v>24100</c:v>
                </c:pt>
                <c:pt idx="805">
                  <c:v>24100</c:v>
                </c:pt>
                <c:pt idx="806">
                  <c:v>24100</c:v>
                </c:pt>
                <c:pt idx="807">
                  <c:v>24100</c:v>
                </c:pt>
                <c:pt idx="808">
                  <c:v>24100</c:v>
                </c:pt>
                <c:pt idx="809">
                  <c:v>24100</c:v>
                </c:pt>
                <c:pt idx="810">
                  <c:v>24100</c:v>
                </c:pt>
                <c:pt idx="811">
                  <c:v>24100</c:v>
                </c:pt>
                <c:pt idx="812">
                  <c:v>24100</c:v>
                </c:pt>
                <c:pt idx="813">
                  <c:v>24100</c:v>
                </c:pt>
                <c:pt idx="814">
                  <c:v>24100</c:v>
                </c:pt>
                <c:pt idx="815">
                  <c:v>24100</c:v>
                </c:pt>
                <c:pt idx="816">
                  <c:v>24100</c:v>
                </c:pt>
                <c:pt idx="817">
                  <c:v>24100</c:v>
                </c:pt>
                <c:pt idx="818">
                  <c:v>24100</c:v>
                </c:pt>
                <c:pt idx="819">
                  <c:v>24100</c:v>
                </c:pt>
                <c:pt idx="820">
                  <c:v>24100</c:v>
                </c:pt>
                <c:pt idx="821">
                  <c:v>24100</c:v>
                </c:pt>
                <c:pt idx="822">
                  <c:v>24100</c:v>
                </c:pt>
                <c:pt idx="823">
                  <c:v>24100</c:v>
                </c:pt>
                <c:pt idx="824">
                  <c:v>24100</c:v>
                </c:pt>
                <c:pt idx="825">
                  <c:v>24100</c:v>
                </c:pt>
                <c:pt idx="826">
                  <c:v>24100</c:v>
                </c:pt>
                <c:pt idx="827">
                  <c:v>24100</c:v>
                </c:pt>
                <c:pt idx="828">
                  <c:v>24100</c:v>
                </c:pt>
                <c:pt idx="829">
                  <c:v>24100</c:v>
                </c:pt>
                <c:pt idx="830">
                  <c:v>24100</c:v>
                </c:pt>
                <c:pt idx="831">
                  <c:v>24100</c:v>
                </c:pt>
                <c:pt idx="832">
                  <c:v>24100</c:v>
                </c:pt>
                <c:pt idx="833">
                  <c:v>24100</c:v>
                </c:pt>
                <c:pt idx="834">
                  <c:v>24100</c:v>
                </c:pt>
                <c:pt idx="835">
                  <c:v>24100</c:v>
                </c:pt>
                <c:pt idx="836">
                  <c:v>24100</c:v>
                </c:pt>
                <c:pt idx="837">
                  <c:v>24100</c:v>
                </c:pt>
                <c:pt idx="838">
                  <c:v>24100</c:v>
                </c:pt>
                <c:pt idx="839">
                  <c:v>24100</c:v>
                </c:pt>
                <c:pt idx="840">
                  <c:v>24100</c:v>
                </c:pt>
                <c:pt idx="841">
                  <c:v>24100</c:v>
                </c:pt>
                <c:pt idx="842">
                  <c:v>24100</c:v>
                </c:pt>
                <c:pt idx="843">
                  <c:v>24100</c:v>
                </c:pt>
                <c:pt idx="844">
                  <c:v>24100</c:v>
                </c:pt>
                <c:pt idx="845">
                  <c:v>24100</c:v>
                </c:pt>
                <c:pt idx="846">
                  <c:v>24100</c:v>
                </c:pt>
                <c:pt idx="847">
                  <c:v>24100</c:v>
                </c:pt>
                <c:pt idx="848">
                  <c:v>24100</c:v>
                </c:pt>
                <c:pt idx="849">
                  <c:v>24100</c:v>
                </c:pt>
                <c:pt idx="850">
                  <c:v>24100</c:v>
                </c:pt>
              </c:numCache>
            </c:numRef>
          </c:val>
          <c:smooth val="0"/>
          <c:extLst>
            <c:ext xmlns:c16="http://schemas.microsoft.com/office/drawing/2014/chart" uri="{C3380CC4-5D6E-409C-BE32-E72D297353CC}">
              <c16:uniqueId val="{0000000C-9AD9-4F15-90AA-E16C862808FC}"/>
            </c:ext>
          </c:extLst>
        </c:ser>
        <c:ser>
          <c:idx val="2"/>
          <c:order val="2"/>
          <c:tx>
            <c:strRef>
              <c:f>'Budgetmallar dubbla spalter'!$D$19</c:f>
              <c:strCache>
                <c:ptCount val="1"/>
                <c:pt idx="0">
                  <c:v>Föreslagna regler</c:v>
                </c:pt>
              </c:strCache>
            </c:strRef>
          </c:tx>
          <c:marker>
            <c:symbol val="none"/>
          </c:marker>
          <c:cat>
            <c:numRef>
              <c:f>'Budgetmallar dubbla spalter'!$A$20:$A$870</c:f>
              <c:numCache>
                <c:formatCode>_-* #,##0\ _k_r_-;\-* #,##0\ _k_r_-;_-* "-"??\ _k_r_-;_-@_-</c:formatCode>
                <c:ptCount val="851"/>
                <c:pt idx="0" formatCode="General">
                  <c:v>0</c:v>
                </c:pt>
                <c:pt idx="1">
                  <c:v>2000</c:v>
                </c:pt>
                <c:pt idx="2">
                  <c:v>4000</c:v>
                </c:pt>
                <c:pt idx="3">
                  <c:v>6000</c:v>
                </c:pt>
                <c:pt idx="4">
                  <c:v>8000</c:v>
                </c:pt>
                <c:pt idx="5">
                  <c:v>10000</c:v>
                </c:pt>
                <c:pt idx="6">
                  <c:v>12000</c:v>
                </c:pt>
                <c:pt idx="7">
                  <c:v>14000</c:v>
                </c:pt>
                <c:pt idx="8">
                  <c:v>16000</c:v>
                </c:pt>
                <c:pt idx="9">
                  <c:v>18000</c:v>
                </c:pt>
                <c:pt idx="10">
                  <c:v>20000</c:v>
                </c:pt>
                <c:pt idx="11">
                  <c:v>22000</c:v>
                </c:pt>
                <c:pt idx="12">
                  <c:v>24000</c:v>
                </c:pt>
                <c:pt idx="13">
                  <c:v>26000</c:v>
                </c:pt>
                <c:pt idx="14">
                  <c:v>28000</c:v>
                </c:pt>
                <c:pt idx="15">
                  <c:v>30000</c:v>
                </c:pt>
                <c:pt idx="16">
                  <c:v>32000</c:v>
                </c:pt>
                <c:pt idx="17">
                  <c:v>34000</c:v>
                </c:pt>
                <c:pt idx="18">
                  <c:v>36000</c:v>
                </c:pt>
                <c:pt idx="19">
                  <c:v>38000</c:v>
                </c:pt>
                <c:pt idx="20">
                  <c:v>40000</c:v>
                </c:pt>
                <c:pt idx="21">
                  <c:v>42000</c:v>
                </c:pt>
                <c:pt idx="22">
                  <c:v>44000</c:v>
                </c:pt>
                <c:pt idx="23">
                  <c:v>46000</c:v>
                </c:pt>
                <c:pt idx="24">
                  <c:v>48000</c:v>
                </c:pt>
                <c:pt idx="25">
                  <c:v>50000</c:v>
                </c:pt>
                <c:pt idx="26">
                  <c:v>52000</c:v>
                </c:pt>
                <c:pt idx="27">
                  <c:v>54000</c:v>
                </c:pt>
                <c:pt idx="28">
                  <c:v>56000</c:v>
                </c:pt>
                <c:pt idx="29">
                  <c:v>58000</c:v>
                </c:pt>
                <c:pt idx="30">
                  <c:v>60000</c:v>
                </c:pt>
                <c:pt idx="31">
                  <c:v>62000</c:v>
                </c:pt>
                <c:pt idx="32">
                  <c:v>64000</c:v>
                </c:pt>
                <c:pt idx="33">
                  <c:v>66000</c:v>
                </c:pt>
                <c:pt idx="34">
                  <c:v>68000</c:v>
                </c:pt>
                <c:pt idx="35">
                  <c:v>70000</c:v>
                </c:pt>
                <c:pt idx="36">
                  <c:v>72000</c:v>
                </c:pt>
                <c:pt idx="37">
                  <c:v>74000</c:v>
                </c:pt>
                <c:pt idx="38">
                  <c:v>76000</c:v>
                </c:pt>
                <c:pt idx="39">
                  <c:v>78000</c:v>
                </c:pt>
                <c:pt idx="40">
                  <c:v>80000</c:v>
                </c:pt>
                <c:pt idx="41">
                  <c:v>82000</c:v>
                </c:pt>
                <c:pt idx="42">
                  <c:v>84000</c:v>
                </c:pt>
                <c:pt idx="43">
                  <c:v>86000</c:v>
                </c:pt>
                <c:pt idx="44">
                  <c:v>88000</c:v>
                </c:pt>
                <c:pt idx="45">
                  <c:v>90000</c:v>
                </c:pt>
                <c:pt idx="46">
                  <c:v>92000</c:v>
                </c:pt>
                <c:pt idx="47">
                  <c:v>94000</c:v>
                </c:pt>
                <c:pt idx="48">
                  <c:v>96000</c:v>
                </c:pt>
                <c:pt idx="49">
                  <c:v>98000</c:v>
                </c:pt>
                <c:pt idx="50">
                  <c:v>100000</c:v>
                </c:pt>
                <c:pt idx="51">
                  <c:v>102000</c:v>
                </c:pt>
                <c:pt idx="52">
                  <c:v>104000</c:v>
                </c:pt>
                <c:pt idx="53">
                  <c:v>106000</c:v>
                </c:pt>
                <c:pt idx="54">
                  <c:v>108000</c:v>
                </c:pt>
                <c:pt idx="55">
                  <c:v>110000</c:v>
                </c:pt>
                <c:pt idx="56">
                  <c:v>112000</c:v>
                </c:pt>
                <c:pt idx="57">
                  <c:v>114000</c:v>
                </c:pt>
                <c:pt idx="58">
                  <c:v>116000</c:v>
                </c:pt>
                <c:pt idx="59">
                  <c:v>118000</c:v>
                </c:pt>
                <c:pt idx="60">
                  <c:v>120000</c:v>
                </c:pt>
                <c:pt idx="61">
                  <c:v>122000</c:v>
                </c:pt>
                <c:pt idx="62">
                  <c:v>124000</c:v>
                </c:pt>
                <c:pt idx="63">
                  <c:v>126000</c:v>
                </c:pt>
                <c:pt idx="64">
                  <c:v>128000</c:v>
                </c:pt>
                <c:pt idx="65">
                  <c:v>130000</c:v>
                </c:pt>
                <c:pt idx="66">
                  <c:v>132000</c:v>
                </c:pt>
                <c:pt idx="67">
                  <c:v>134000</c:v>
                </c:pt>
                <c:pt idx="68">
                  <c:v>136000</c:v>
                </c:pt>
                <c:pt idx="69">
                  <c:v>138000</c:v>
                </c:pt>
                <c:pt idx="70">
                  <c:v>140000</c:v>
                </c:pt>
                <c:pt idx="71">
                  <c:v>142000</c:v>
                </c:pt>
                <c:pt idx="72">
                  <c:v>144000</c:v>
                </c:pt>
                <c:pt idx="73">
                  <c:v>146000</c:v>
                </c:pt>
                <c:pt idx="74">
                  <c:v>148000</c:v>
                </c:pt>
                <c:pt idx="75">
                  <c:v>150000</c:v>
                </c:pt>
                <c:pt idx="76">
                  <c:v>152000</c:v>
                </c:pt>
                <c:pt idx="77">
                  <c:v>154000</c:v>
                </c:pt>
                <c:pt idx="78">
                  <c:v>156000</c:v>
                </c:pt>
                <c:pt idx="79">
                  <c:v>158000</c:v>
                </c:pt>
                <c:pt idx="80">
                  <c:v>160000</c:v>
                </c:pt>
                <c:pt idx="81">
                  <c:v>162000</c:v>
                </c:pt>
                <c:pt idx="82">
                  <c:v>164000</c:v>
                </c:pt>
                <c:pt idx="83">
                  <c:v>166000</c:v>
                </c:pt>
                <c:pt idx="84">
                  <c:v>168000</c:v>
                </c:pt>
                <c:pt idx="85">
                  <c:v>170000</c:v>
                </c:pt>
                <c:pt idx="86">
                  <c:v>172000</c:v>
                </c:pt>
                <c:pt idx="87">
                  <c:v>174000</c:v>
                </c:pt>
                <c:pt idx="88">
                  <c:v>176000</c:v>
                </c:pt>
                <c:pt idx="89">
                  <c:v>178000</c:v>
                </c:pt>
                <c:pt idx="90">
                  <c:v>180000</c:v>
                </c:pt>
                <c:pt idx="91">
                  <c:v>182000</c:v>
                </c:pt>
                <c:pt idx="92">
                  <c:v>184000</c:v>
                </c:pt>
                <c:pt idx="93">
                  <c:v>186000</c:v>
                </c:pt>
                <c:pt idx="94">
                  <c:v>188000</c:v>
                </c:pt>
                <c:pt idx="95">
                  <c:v>190000</c:v>
                </c:pt>
                <c:pt idx="96">
                  <c:v>192000</c:v>
                </c:pt>
                <c:pt idx="97">
                  <c:v>194000</c:v>
                </c:pt>
                <c:pt idx="98">
                  <c:v>196000</c:v>
                </c:pt>
                <c:pt idx="99">
                  <c:v>198000</c:v>
                </c:pt>
                <c:pt idx="100">
                  <c:v>200000</c:v>
                </c:pt>
                <c:pt idx="101">
                  <c:v>202000</c:v>
                </c:pt>
                <c:pt idx="102">
                  <c:v>204000</c:v>
                </c:pt>
                <c:pt idx="103">
                  <c:v>206000</c:v>
                </c:pt>
                <c:pt idx="104">
                  <c:v>208000</c:v>
                </c:pt>
                <c:pt idx="105">
                  <c:v>210000</c:v>
                </c:pt>
                <c:pt idx="106">
                  <c:v>212000</c:v>
                </c:pt>
                <c:pt idx="107">
                  <c:v>214000</c:v>
                </c:pt>
                <c:pt idx="108">
                  <c:v>216000</c:v>
                </c:pt>
                <c:pt idx="109">
                  <c:v>218000</c:v>
                </c:pt>
                <c:pt idx="110">
                  <c:v>220000</c:v>
                </c:pt>
                <c:pt idx="111">
                  <c:v>222000</c:v>
                </c:pt>
                <c:pt idx="112">
                  <c:v>224000</c:v>
                </c:pt>
                <c:pt idx="113">
                  <c:v>226000</c:v>
                </c:pt>
                <c:pt idx="114">
                  <c:v>228000</c:v>
                </c:pt>
                <c:pt idx="115">
                  <c:v>230000</c:v>
                </c:pt>
                <c:pt idx="116">
                  <c:v>232000</c:v>
                </c:pt>
                <c:pt idx="117">
                  <c:v>234000</c:v>
                </c:pt>
                <c:pt idx="118">
                  <c:v>236000</c:v>
                </c:pt>
                <c:pt idx="119">
                  <c:v>238000</c:v>
                </c:pt>
                <c:pt idx="120">
                  <c:v>240000</c:v>
                </c:pt>
                <c:pt idx="121">
                  <c:v>242000</c:v>
                </c:pt>
                <c:pt idx="122">
                  <c:v>244000</c:v>
                </c:pt>
                <c:pt idx="123">
                  <c:v>246000</c:v>
                </c:pt>
                <c:pt idx="124">
                  <c:v>248000</c:v>
                </c:pt>
                <c:pt idx="125">
                  <c:v>250000</c:v>
                </c:pt>
                <c:pt idx="126">
                  <c:v>252000</c:v>
                </c:pt>
                <c:pt idx="127">
                  <c:v>254000</c:v>
                </c:pt>
                <c:pt idx="128">
                  <c:v>256000</c:v>
                </c:pt>
                <c:pt idx="129">
                  <c:v>258000</c:v>
                </c:pt>
                <c:pt idx="130">
                  <c:v>260000</c:v>
                </c:pt>
                <c:pt idx="131">
                  <c:v>262000</c:v>
                </c:pt>
                <c:pt idx="132">
                  <c:v>264000</c:v>
                </c:pt>
                <c:pt idx="133">
                  <c:v>266000</c:v>
                </c:pt>
                <c:pt idx="134">
                  <c:v>268000</c:v>
                </c:pt>
                <c:pt idx="135">
                  <c:v>270000</c:v>
                </c:pt>
                <c:pt idx="136">
                  <c:v>272000</c:v>
                </c:pt>
                <c:pt idx="137">
                  <c:v>274000</c:v>
                </c:pt>
                <c:pt idx="138">
                  <c:v>276000</c:v>
                </c:pt>
                <c:pt idx="139">
                  <c:v>278000</c:v>
                </c:pt>
                <c:pt idx="140">
                  <c:v>280000</c:v>
                </c:pt>
                <c:pt idx="141">
                  <c:v>282000</c:v>
                </c:pt>
                <c:pt idx="142">
                  <c:v>284000</c:v>
                </c:pt>
                <c:pt idx="143">
                  <c:v>286000</c:v>
                </c:pt>
                <c:pt idx="144">
                  <c:v>288000</c:v>
                </c:pt>
                <c:pt idx="145">
                  <c:v>290000</c:v>
                </c:pt>
                <c:pt idx="146">
                  <c:v>292000</c:v>
                </c:pt>
                <c:pt idx="147">
                  <c:v>294000</c:v>
                </c:pt>
                <c:pt idx="148">
                  <c:v>296000</c:v>
                </c:pt>
                <c:pt idx="149">
                  <c:v>298000</c:v>
                </c:pt>
                <c:pt idx="150">
                  <c:v>300000</c:v>
                </c:pt>
                <c:pt idx="151">
                  <c:v>302000</c:v>
                </c:pt>
                <c:pt idx="152">
                  <c:v>304000</c:v>
                </c:pt>
                <c:pt idx="153">
                  <c:v>306000</c:v>
                </c:pt>
                <c:pt idx="154">
                  <c:v>308000</c:v>
                </c:pt>
                <c:pt idx="155">
                  <c:v>310000</c:v>
                </c:pt>
                <c:pt idx="156">
                  <c:v>312000</c:v>
                </c:pt>
                <c:pt idx="157">
                  <c:v>314000</c:v>
                </c:pt>
                <c:pt idx="158">
                  <c:v>316000</c:v>
                </c:pt>
                <c:pt idx="159">
                  <c:v>318000</c:v>
                </c:pt>
                <c:pt idx="160">
                  <c:v>320000</c:v>
                </c:pt>
                <c:pt idx="161">
                  <c:v>322000</c:v>
                </c:pt>
                <c:pt idx="162">
                  <c:v>324000</c:v>
                </c:pt>
                <c:pt idx="163">
                  <c:v>326000</c:v>
                </c:pt>
                <c:pt idx="164">
                  <c:v>328000</c:v>
                </c:pt>
                <c:pt idx="165">
                  <c:v>330000</c:v>
                </c:pt>
                <c:pt idx="166">
                  <c:v>332000</c:v>
                </c:pt>
                <c:pt idx="167">
                  <c:v>334000</c:v>
                </c:pt>
                <c:pt idx="168">
                  <c:v>336000</c:v>
                </c:pt>
                <c:pt idx="169">
                  <c:v>338000</c:v>
                </c:pt>
                <c:pt idx="170">
                  <c:v>340000</c:v>
                </c:pt>
                <c:pt idx="171">
                  <c:v>342000</c:v>
                </c:pt>
                <c:pt idx="172">
                  <c:v>344000</c:v>
                </c:pt>
                <c:pt idx="173">
                  <c:v>346000</c:v>
                </c:pt>
                <c:pt idx="174">
                  <c:v>348000</c:v>
                </c:pt>
                <c:pt idx="175">
                  <c:v>350000</c:v>
                </c:pt>
                <c:pt idx="176">
                  <c:v>352000</c:v>
                </c:pt>
                <c:pt idx="177">
                  <c:v>354000</c:v>
                </c:pt>
                <c:pt idx="178">
                  <c:v>356000</c:v>
                </c:pt>
                <c:pt idx="179">
                  <c:v>358000</c:v>
                </c:pt>
                <c:pt idx="180">
                  <c:v>360000</c:v>
                </c:pt>
                <c:pt idx="181">
                  <c:v>362000</c:v>
                </c:pt>
                <c:pt idx="182">
                  <c:v>364000</c:v>
                </c:pt>
                <c:pt idx="183">
                  <c:v>366000</c:v>
                </c:pt>
                <c:pt idx="184">
                  <c:v>368000</c:v>
                </c:pt>
                <c:pt idx="185">
                  <c:v>370000</c:v>
                </c:pt>
                <c:pt idx="186">
                  <c:v>372000</c:v>
                </c:pt>
                <c:pt idx="187">
                  <c:v>374000</c:v>
                </c:pt>
                <c:pt idx="188">
                  <c:v>376000</c:v>
                </c:pt>
                <c:pt idx="189">
                  <c:v>378000</c:v>
                </c:pt>
                <c:pt idx="190">
                  <c:v>380000</c:v>
                </c:pt>
                <c:pt idx="191">
                  <c:v>382000</c:v>
                </c:pt>
                <c:pt idx="192">
                  <c:v>384000</c:v>
                </c:pt>
                <c:pt idx="193">
                  <c:v>386000</c:v>
                </c:pt>
                <c:pt idx="194">
                  <c:v>388000</c:v>
                </c:pt>
                <c:pt idx="195">
                  <c:v>390000</c:v>
                </c:pt>
                <c:pt idx="196">
                  <c:v>392000</c:v>
                </c:pt>
                <c:pt idx="197">
                  <c:v>394000</c:v>
                </c:pt>
                <c:pt idx="198">
                  <c:v>396000</c:v>
                </c:pt>
                <c:pt idx="199">
                  <c:v>398000</c:v>
                </c:pt>
                <c:pt idx="200">
                  <c:v>400000</c:v>
                </c:pt>
                <c:pt idx="201">
                  <c:v>402000</c:v>
                </c:pt>
                <c:pt idx="202">
                  <c:v>404000</c:v>
                </c:pt>
                <c:pt idx="203">
                  <c:v>406000</c:v>
                </c:pt>
                <c:pt idx="204">
                  <c:v>408000</c:v>
                </c:pt>
                <c:pt idx="205">
                  <c:v>410000</c:v>
                </c:pt>
                <c:pt idx="206">
                  <c:v>412000</c:v>
                </c:pt>
                <c:pt idx="207">
                  <c:v>414000</c:v>
                </c:pt>
                <c:pt idx="208">
                  <c:v>416000</c:v>
                </c:pt>
                <c:pt idx="209">
                  <c:v>418000</c:v>
                </c:pt>
                <c:pt idx="210">
                  <c:v>420000</c:v>
                </c:pt>
                <c:pt idx="211">
                  <c:v>422000</c:v>
                </c:pt>
                <c:pt idx="212">
                  <c:v>424000</c:v>
                </c:pt>
                <c:pt idx="213">
                  <c:v>426000</c:v>
                </c:pt>
                <c:pt idx="214">
                  <c:v>428000</c:v>
                </c:pt>
                <c:pt idx="215">
                  <c:v>430000</c:v>
                </c:pt>
                <c:pt idx="216">
                  <c:v>432000</c:v>
                </c:pt>
                <c:pt idx="217">
                  <c:v>434000</c:v>
                </c:pt>
                <c:pt idx="218">
                  <c:v>436000</c:v>
                </c:pt>
                <c:pt idx="219">
                  <c:v>438000</c:v>
                </c:pt>
                <c:pt idx="220">
                  <c:v>440000</c:v>
                </c:pt>
                <c:pt idx="221">
                  <c:v>442000</c:v>
                </c:pt>
                <c:pt idx="222">
                  <c:v>444000</c:v>
                </c:pt>
                <c:pt idx="223">
                  <c:v>446000</c:v>
                </c:pt>
                <c:pt idx="224">
                  <c:v>448000</c:v>
                </c:pt>
                <c:pt idx="225">
                  <c:v>450000</c:v>
                </c:pt>
                <c:pt idx="226">
                  <c:v>452000</c:v>
                </c:pt>
                <c:pt idx="227">
                  <c:v>454000</c:v>
                </c:pt>
                <c:pt idx="228">
                  <c:v>456000</c:v>
                </c:pt>
                <c:pt idx="229">
                  <c:v>458000</c:v>
                </c:pt>
                <c:pt idx="230">
                  <c:v>460000</c:v>
                </c:pt>
                <c:pt idx="231">
                  <c:v>462000</c:v>
                </c:pt>
                <c:pt idx="232">
                  <c:v>464000</c:v>
                </c:pt>
                <c:pt idx="233">
                  <c:v>466000</c:v>
                </c:pt>
                <c:pt idx="234">
                  <c:v>468000</c:v>
                </c:pt>
                <c:pt idx="235">
                  <c:v>470000</c:v>
                </c:pt>
                <c:pt idx="236">
                  <c:v>472000</c:v>
                </c:pt>
                <c:pt idx="237">
                  <c:v>474000</c:v>
                </c:pt>
                <c:pt idx="238">
                  <c:v>476000</c:v>
                </c:pt>
                <c:pt idx="239">
                  <c:v>478000</c:v>
                </c:pt>
                <c:pt idx="240">
                  <c:v>480000</c:v>
                </c:pt>
                <c:pt idx="241">
                  <c:v>482000</c:v>
                </c:pt>
                <c:pt idx="242">
                  <c:v>484000</c:v>
                </c:pt>
                <c:pt idx="243">
                  <c:v>486000</c:v>
                </c:pt>
                <c:pt idx="244">
                  <c:v>488000</c:v>
                </c:pt>
                <c:pt idx="245">
                  <c:v>490000</c:v>
                </c:pt>
                <c:pt idx="246">
                  <c:v>492000</c:v>
                </c:pt>
                <c:pt idx="247">
                  <c:v>494000</c:v>
                </c:pt>
                <c:pt idx="248">
                  <c:v>496000</c:v>
                </c:pt>
                <c:pt idx="249">
                  <c:v>498000</c:v>
                </c:pt>
                <c:pt idx="250">
                  <c:v>500000</c:v>
                </c:pt>
                <c:pt idx="251">
                  <c:v>502000</c:v>
                </c:pt>
                <c:pt idx="252">
                  <c:v>504000</c:v>
                </c:pt>
                <c:pt idx="253">
                  <c:v>506000</c:v>
                </c:pt>
                <c:pt idx="254">
                  <c:v>508000</c:v>
                </c:pt>
                <c:pt idx="255">
                  <c:v>510000</c:v>
                </c:pt>
                <c:pt idx="256">
                  <c:v>512000</c:v>
                </c:pt>
                <c:pt idx="257">
                  <c:v>514000</c:v>
                </c:pt>
                <c:pt idx="258">
                  <c:v>516000</c:v>
                </c:pt>
                <c:pt idx="259">
                  <c:v>518000</c:v>
                </c:pt>
                <c:pt idx="260">
                  <c:v>520000</c:v>
                </c:pt>
                <c:pt idx="261">
                  <c:v>522000</c:v>
                </c:pt>
                <c:pt idx="262">
                  <c:v>524000</c:v>
                </c:pt>
                <c:pt idx="263">
                  <c:v>526000</c:v>
                </c:pt>
                <c:pt idx="264">
                  <c:v>528000</c:v>
                </c:pt>
                <c:pt idx="265">
                  <c:v>530000</c:v>
                </c:pt>
                <c:pt idx="266">
                  <c:v>532000</c:v>
                </c:pt>
                <c:pt idx="267">
                  <c:v>534000</c:v>
                </c:pt>
                <c:pt idx="268">
                  <c:v>536000</c:v>
                </c:pt>
                <c:pt idx="269">
                  <c:v>538000</c:v>
                </c:pt>
                <c:pt idx="270">
                  <c:v>540000</c:v>
                </c:pt>
                <c:pt idx="271">
                  <c:v>542000</c:v>
                </c:pt>
                <c:pt idx="272">
                  <c:v>544000</c:v>
                </c:pt>
                <c:pt idx="273">
                  <c:v>546000</c:v>
                </c:pt>
                <c:pt idx="274">
                  <c:v>548000</c:v>
                </c:pt>
                <c:pt idx="275">
                  <c:v>550000</c:v>
                </c:pt>
                <c:pt idx="276">
                  <c:v>552000</c:v>
                </c:pt>
                <c:pt idx="277">
                  <c:v>554000</c:v>
                </c:pt>
                <c:pt idx="278">
                  <c:v>556000</c:v>
                </c:pt>
                <c:pt idx="279">
                  <c:v>558000</c:v>
                </c:pt>
                <c:pt idx="280">
                  <c:v>560000</c:v>
                </c:pt>
                <c:pt idx="281">
                  <c:v>562000</c:v>
                </c:pt>
                <c:pt idx="282">
                  <c:v>564000</c:v>
                </c:pt>
                <c:pt idx="283">
                  <c:v>566000</c:v>
                </c:pt>
                <c:pt idx="284">
                  <c:v>568000</c:v>
                </c:pt>
                <c:pt idx="285">
                  <c:v>570000</c:v>
                </c:pt>
                <c:pt idx="286">
                  <c:v>572000</c:v>
                </c:pt>
                <c:pt idx="287">
                  <c:v>574000</c:v>
                </c:pt>
                <c:pt idx="288">
                  <c:v>576000</c:v>
                </c:pt>
                <c:pt idx="289">
                  <c:v>578000</c:v>
                </c:pt>
                <c:pt idx="290">
                  <c:v>580000</c:v>
                </c:pt>
                <c:pt idx="291">
                  <c:v>582000</c:v>
                </c:pt>
                <c:pt idx="292">
                  <c:v>584000</c:v>
                </c:pt>
                <c:pt idx="293">
                  <c:v>586000</c:v>
                </c:pt>
                <c:pt idx="294">
                  <c:v>588000</c:v>
                </c:pt>
                <c:pt idx="295">
                  <c:v>590000</c:v>
                </c:pt>
                <c:pt idx="296">
                  <c:v>592000</c:v>
                </c:pt>
                <c:pt idx="297">
                  <c:v>594000</c:v>
                </c:pt>
                <c:pt idx="298">
                  <c:v>596000</c:v>
                </c:pt>
                <c:pt idx="299">
                  <c:v>598000</c:v>
                </c:pt>
                <c:pt idx="300">
                  <c:v>600000</c:v>
                </c:pt>
                <c:pt idx="301">
                  <c:v>602000</c:v>
                </c:pt>
                <c:pt idx="302">
                  <c:v>604000</c:v>
                </c:pt>
                <c:pt idx="303">
                  <c:v>606000</c:v>
                </c:pt>
                <c:pt idx="304">
                  <c:v>608000</c:v>
                </c:pt>
                <c:pt idx="305">
                  <c:v>610000</c:v>
                </c:pt>
                <c:pt idx="306">
                  <c:v>612000</c:v>
                </c:pt>
                <c:pt idx="307">
                  <c:v>614000</c:v>
                </c:pt>
                <c:pt idx="308">
                  <c:v>616000</c:v>
                </c:pt>
                <c:pt idx="309">
                  <c:v>618000</c:v>
                </c:pt>
                <c:pt idx="310">
                  <c:v>620000</c:v>
                </c:pt>
                <c:pt idx="311">
                  <c:v>622000</c:v>
                </c:pt>
                <c:pt idx="312">
                  <c:v>624000</c:v>
                </c:pt>
                <c:pt idx="313">
                  <c:v>626000</c:v>
                </c:pt>
                <c:pt idx="314">
                  <c:v>628000</c:v>
                </c:pt>
                <c:pt idx="315">
                  <c:v>630000</c:v>
                </c:pt>
                <c:pt idx="316">
                  <c:v>632000</c:v>
                </c:pt>
                <c:pt idx="317">
                  <c:v>634000</c:v>
                </c:pt>
                <c:pt idx="318">
                  <c:v>636000</c:v>
                </c:pt>
                <c:pt idx="319">
                  <c:v>638000</c:v>
                </c:pt>
                <c:pt idx="320">
                  <c:v>640000</c:v>
                </c:pt>
                <c:pt idx="321">
                  <c:v>642000</c:v>
                </c:pt>
                <c:pt idx="322">
                  <c:v>644000</c:v>
                </c:pt>
                <c:pt idx="323">
                  <c:v>646000</c:v>
                </c:pt>
                <c:pt idx="324">
                  <c:v>648000</c:v>
                </c:pt>
                <c:pt idx="325">
                  <c:v>650000</c:v>
                </c:pt>
                <c:pt idx="326">
                  <c:v>652000</c:v>
                </c:pt>
                <c:pt idx="327">
                  <c:v>654000</c:v>
                </c:pt>
                <c:pt idx="328">
                  <c:v>656000</c:v>
                </c:pt>
                <c:pt idx="329">
                  <c:v>658000</c:v>
                </c:pt>
                <c:pt idx="330">
                  <c:v>660000</c:v>
                </c:pt>
                <c:pt idx="331">
                  <c:v>662000</c:v>
                </c:pt>
                <c:pt idx="332">
                  <c:v>664000</c:v>
                </c:pt>
                <c:pt idx="333">
                  <c:v>666000</c:v>
                </c:pt>
                <c:pt idx="334">
                  <c:v>668000</c:v>
                </c:pt>
                <c:pt idx="335">
                  <c:v>670000</c:v>
                </c:pt>
                <c:pt idx="336">
                  <c:v>672000</c:v>
                </c:pt>
                <c:pt idx="337">
                  <c:v>674000</c:v>
                </c:pt>
                <c:pt idx="338">
                  <c:v>676000</c:v>
                </c:pt>
                <c:pt idx="339">
                  <c:v>678000</c:v>
                </c:pt>
                <c:pt idx="340">
                  <c:v>680000</c:v>
                </c:pt>
                <c:pt idx="341">
                  <c:v>682000</c:v>
                </c:pt>
                <c:pt idx="342">
                  <c:v>684000</c:v>
                </c:pt>
                <c:pt idx="343">
                  <c:v>686000</c:v>
                </c:pt>
                <c:pt idx="344">
                  <c:v>688000</c:v>
                </c:pt>
                <c:pt idx="345">
                  <c:v>690000</c:v>
                </c:pt>
                <c:pt idx="346">
                  <c:v>692000</c:v>
                </c:pt>
                <c:pt idx="347">
                  <c:v>694000</c:v>
                </c:pt>
                <c:pt idx="348">
                  <c:v>696000</c:v>
                </c:pt>
                <c:pt idx="349">
                  <c:v>698000</c:v>
                </c:pt>
                <c:pt idx="350">
                  <c:v>700000</c:v>
                </c:pt>
                <c:pt idx="351">
                  <c:v>702000</c:v>
                </c:pt>
                <c:pt idx="352">
                  <c:v>704000</c:v>
                </c:pt>
                <c:pt idx="353">
                  <c:v>706000</c:v>
                </c:pt>
                <c:pt idx="354">
                  <c:v>708000</c:v>
                </c:pt>
                <c:pt idx="355">
                  <c:v>710000</c:v>
                </c:pt>
                <c:pt idx="356">
                  <c:v>712000</c:v>
                </c:pt>
                <c:pt idx="357">
                  <c:v>714000</c:v>
                </c:pt>
                <c:pt idx="358">
                  <c:v>716000</c:v>
                </c:pt>
                <c:pt idx="359">
                  <c:v>718000</c:v>
                </c:pt>
                <c:pt idx="360">
                  <c:v>720000</c:v>
                </c:pt>
                <c:pt idx="361">
                  <c:v>722000</c:v>
                </c:pt>
                <c:pt idx="362">
                  <c:v>724000</c:v>
                </c:pt>
                <c:pt idx="363">
                  <c:v>726000</c:v>
                </c:pt>
                <c:pt idx="364">
                  <c:v>728000</c:v>
                </c:pt>
                <c:pt idx="365">
                  <c:v>730000</c:v>
                </c:pt>
                <c:pt idx="366">
                  <c:v>732000</c:v>
                </c:pt>
                <c:pt idx="367">
                  <c:v>734000</c:v>
                </c:pt>
                <c:pt idx="368">
                  <c:v>736000</c:v>
                </c:pt>
                <c:pt idx="369">
                  <c:v>738000</c:v>
                </c:pt>
                <c:pt idx="370">
                  <c:v>740000</c:v>
                </c:pt>
                <c:pt idx="371">
                  <c:v>742000</c:v>
                </c:pt>
                <c:pt idx="372">
                  <c:v>744000</c:v>
                </c:pt>
                <c:pt idx="373">
                  <c:v>746000</c:v>
                </c:pt>
                <c:pt idx="374">
                  <c:v>748000</c:v>
                </c:pt>
                <c:pt idx="375">
                  <c:v>750000</c:v>
                </c:pt>
                <c:pt idx="376">
                  <c:v>752000</c:v>
                </c:pt>
                <c:pt idx="377">
                  <c:v>754000</c:v>
                </c:pt>
                <c:pt idx="378">
                  <c:v>756000</c:v>
                </c:pt>
                <c:pt idx="379">
                  <c:v>758000</c:v>
                </c:pt>
                <c:pt idx="380">
                  <c:v>760000</c:v>
                </c:pt>
                <c:pt idx="381">
                  <c:v>762000</c:v>
                </c:pt>
                <c:pt idx="382">
                  <c:v>764000</c:v>
                </c:pt>
                <c:pt idx="383">
                  <c:v>766000</c:v>
                </c:pt>
                <c:pt idx="384">
                  <c:v>768000</c:v>
                </c:pt>
                <c:pt idx="385">
                  <c:v>770000</c:v>
                </c:pt>
                <c:pt idx="386">
                  <c:v>772000</c:v>
                </c:pt>
                <c:pt idx="387">
                  <c:v>774000</c:v>
                </c:pt>
                <c:pt idx="388">
                  <c:v>776000</c:v>
                </c:pt>
                <c:pt idx="389">
                  <c:v>778000</c:v>
                </c:pt>
                <c:pt idx="390">
                  <c:v>780000</c:v>
                </c:pt>
                <c:pt idx="391">
                  <c:v>782000</c:v>
                </c:pt>
                <c:pt idx="392">
                  <c:v>784000</c:v>
                </c:pt>
                <c:pt idx="393">
                  <c:v>786000</c:v>
                </c:pt>
                <c:pt idx="394">
                  <c:v>788000</c:v>
                </c:pt>
                <c:pt idx="395">
                  <c:v>790000</c:v>
                </c:pt>
                <c:pt idx="396">
                  <c:v>792000</c:v>
                </c:pt>
                <c:pt idx="397">
                  <c:v>794000</c:v>
                </c:pt>
                <c:pt idx="398">
                  <c:v>796000</c:v>
                </c:pt>
                <c:pt idx="399">
                  <c:v>798000</c:v>
                </c:pt>
                <c:pt idx="400">
                  <c:v>800000</c:v>
                </c:pt>
                <c:pt idx="401">
                  <c:v>802000</c:v>
                </c:pt>
                <c:pt idx="402">
                  <c:v>804000</c:v>
                </c:pt>
                <c:pt idx="403">
                  <c:v>806000</c:v>
                </c:pt>
                <c:pt idx="404">
                  <c:v>808000</c:v>
                </c:pt>
                <c:pt idx="405">
                  <c:v>810000</c:v>
                </c:pt>
                <c:pt idx="406">
                  <c:v>812000</c:v>
                </c:pt>
                <c:pt idx="407">
                  <c:v>814000</c:v>
                </c:pt>
                <c:pt idx="408">
                  <c:v>816000</c:v>
                </c:pt>
                <c:pt idx="409">
                  <c:v>818000</c:v>
                </c:pt>
                <c:pt idx="410">
                  <c:v>820000</c:v>
                </c:pt>
                <c:pt idx="411">
                  <c:v>822000</c:v>
                </c:pt>
                <c:pt idx="412">
                  <c:v>824000</c:v>
                </c:pt>
                <c:pt idx="413">
                  <c:v>826000</c:v>
                </c:pt>
                <c:pt idx="414">
                  <c:v>828000</c:v>
                </c:pt>
                <c:pt idx="415">
                  <c:v>830000</c:v>
                </c:pt>
                <c:pt idx="416">
                  <c:v>832000</c:v>
                </c:pt>
                <c:pt idx="417">
                  <c:v>834000</c:v>
                </c:pt>
                <c:pt idx="418">
                  <c:v>836000</c:v>
                </c:pt>
                <c:pt idx="419">
                  <c:v>838000</c:v>
                </c:pt>
                <c:pt idx="420">
                  <c:v>840000</c:v>
                </c:pt>
                <c:pt idx="421">
                  <c:v>842000</c:v>
                </c:pt>
                <c:pt idx="422">
                  <c:v>844000</c:v>
                </c:pt>
                <c:pt idx="423">
                  <c:v>846000</c:v>
                </c:pt>
                <c:pt idx="424">
                  <c:v>848000</c:v>
                </c:pt>
                <c:pt idx="425">
                  <c:v>850000</c:v>
                </c:pt>
                <c:pt idx="426">
                  <c:v>852000</c:v>
                </c:pt>
                <c:pt idx="427">
                  <c:v>854000</c:v>
                </c:pt>
                <c:pt idx="428">
                  <c:v>856000</c:v>
                </c:pt>
                <c:pt idx="429">
                  <c:v>858000</c:v>
                </c:pt>
                <c:pt idx="430">
                  <c:v>860000</c:v>
                </c:pt>
                <c:pt idx="431">
                  <c:v>862000</c:v>
                </c:pt>
                <c:pt idx="432">
                  <c:v>864000</c:v>
                </c:pt>
                <c:pt idx="433">
                  <c:v>866000</c:v>
                </c:pt>
                <c:pt idx="434">
                  <c:v>868000</c:v>
                </c:pt>
                <c:pt idx="435">
                  <c:v>870000</c:v>
                </c:pt>
                <c:pt idx="436">
                  <c:v>872000</c:v>
                </c:pt>
                <c:pt idx="437">
                  <c:v>874000</c:v>
                </c:pt>
                <c:pt idx="438">
                  <c:v>876000</c:v>
                </c:pt>
                <c:pt idx="439">
                  <c:v>878000</c:v>
                </c:pt>
                <c:pt idx="440">
                  <c:v>880000</c:v>
                </c:pt>
                <c:pt idx="441">
                  <c:v>882000</c:v>
                </c:pt>
                <c:pt idx="442">
                  <c:v>884000</c:v>
                </c:pt>
                <c:pt idx="443">
                  <c:v>886000</c:v>
                </c:pt>
                <c:pt idx="444">
                  <c:v>888000</c:v>
                </c:pt>
                <c:pt idx="445">
                  <c:v>890000</c:v>
                </c:pt>
                <c:pt idx="446">
                  <c:v>892000</c:v>
                </c:pt>
                <c:pt idx="447">
                  <c:v>894000</c:v>
                </c:pt>
                <c:pt idx="448">
                  <c:v>896000</c:v>
                </c:pt>
                <c:pt idx="449">
                  <c:v>898000</c:v>
                </c:pt>
                <c:pt idx="450">
                  <c:v>900000</c:v>
                </c:pt>
                <c:pt idx="451">
                  <c:v>902000</c:v>
                </c:pt>
                <c:pt idx="452">
                  <c:v>904000</c:v>
                </c:pt>
                <c:pt idx="453">
                  <c:v>906000</c:v>
                </c:pt>
                <c:pt idx="454">
                  <c:v>908000</c:v>
                </c:pt>
                <c:pt idx="455">
                  <c:v>910000</c:v>
                </c:pt>
                <c:pt idx="456">
                  <c:v>912000</c:v>
                </c:pt>
                <c:pt idx="457">
                  <c:v>914000</c:v>
                </c:pt>
                <c:pt idx="458">
                  <c:v>916000</c:v>
                </c:pt>
                <c:pt idx="459">
                  <c:v>918000</c:v>
                </c:pt>
                <c:pt idx="460">
                  <c:v>920000</c:v>
                </c:pt>
                <c:pt idx="461">
                  <c:v>922000</c:v>
                </c:pt>
                <c:pt idx="462">
                  <c:v>924000</c:v>
                </c:pt>
                <c:pt idx="463">
                  <c:v>926000</c:v>
                </c:pt>
                <c:pt idx="464">
                  <c:v>928000</c:v>
                </c:pt>
                <c:pt idx="465">
                  <c:v>930000</c:v>
                </c:pt>
                <c:pt idx="466">
                  <c:v>932000</c:v>
                </c:pt>
                <c:pt idx="467">
                  <c:v>934000</c:v>
                </c:pt>
                <c:pt idx="468">
                  <c:v>936000</c:v>
                </c:pt>
                <c:pt idx="469">
                  <c:v>938000</c:v>
                </c:pt>
                <c:pt idx="470">
                  <c:v>940000</c:v>
                </c:pt>
                <c:pt idx="471">
                  <c:v>942000</c:v>
                </c:pt>
                <c:pt idx="472">
                  <c:v>944000</c:v>
                </c:pt>
                <c:pt idx="473">
                  <c:v>946000</c:v>
                </c:pt>
                <c:pt idx="474">
                  <c:v>948000</c:v>
                </c:pt>
                <c:pt idx="475">
                  <c:v>950000</c:v>
                </c:pt>
                <c:pt idx="476">
                  <c:v>952000</c:v>
                </c:pt>
                <c:pt idx="477">
                  <c:v>954000</c:v>
                </c:pt>
                <c:pt idx="478">
                  <c:v>956000</c:v>
                </c:pt>
                <c:pt idx="479">
                  <c:v>958000</c:v>
                </c:pt>
                <c:pt idx="480">
                  <c:v>960000</c:v>
                </c:pt>
                <c:pt idx="481">
                  <c:v>962000</c:v>
                </c:pt>
                <c:pt idx="482">
                  <c:v>964000</c:v>
                </c:pt>
                <c:pt idx="483">
                  <c:v>966000</c:v>
                </c:pt>
                <c:pt idx="484">
                  <c:v>968000</c:v>
                </c:pt>
                <c:pt idx="485">
                  <c:v>970000</c:v>
                </c:pt>
                <c:pt idx="486">
                  <c:v>972000</c:v>
                </c:pt>
                <c:pt idx="487">
                  <c:v>974000</c:v>
                </c:pt>
                <c:pt idx="488">
                  <c:v>976000</c:v>
                </c:pt>
                <c:pt idx="489">
                  <c:v>978000</c:v>
                </c:pt>
                <c:pt idx="490">
                  <c:v>980000</c:v>
                </c:pt>
                <c:pt idx="491">
                  <c:v>982000</c:v>
                </c:pt>
                <c:pt idx="492">
                  <c:v>984000</c:v>
                </c:pt>
                <c:pt idx="493">
                  <c:v>986000</c:v>
                </c:pt>
                <c:pt idx="494">
                  <c:v>988000</c:v>
                </c:pt>
                <c:pt idx="495">
                  <c:v>990000</c:v>
                </c:pt>
                <c:pt idx="496">
                  <c:v>992000</c:v>
                </c:pt>
                <c:pt idx="497">
                  <c:v>994000</c:v>
                </c:pt>
                <c:pt idx="498">
                  <c:v>996000</c:v>
                </c:pt>
                <c:pt idx="499">
                  <c:v>998000</c:v>
                </c:pt>
                <c:pt idx="500">
                  <c:v>1000000</c:v>
                </c:pt>
                <c:pt idx="501">
                  <c:v>1002000</c:v>
                </c:pt>
                <c:pt idx="502">
                  <c:v>1004000</c:v>
                </c:pt>
                <c:pt idx="503">
                  <c:v>1006000</c:v>
                </c:pt>
                <c:pt idx="504">
                  <c:v>1008000</c:v>
                </c:pt>
                <c:pt idx="505">
                  <c:v>1010000</c:v>
                </c:pt>
                <c:pt idx="506">
                  <c:v>1012000</c:v>
                </c:pt>
                <c:pt idx="507">
                  <c:v>1014000</c:v>
                </c:pt>
                <c:pt idx="508">
                  <c:v>1016000</c:v>
                </c:pt>
                <c:pt idx="509">
                  <c:v>1018000</c:v>
                </c:pt>
                <c:pt idx="510">
                  <c:v>1020000</c:v>
                </c:pt>
                <c:pt idx="511">
                  <c:v>1022000</c:v>
                </c:pt>
                <c:pt idx="512">
                  <c:v>1024000</c:v>
                </c:pt>
                <c:pt idx="513">
                  <c:v>1026000</c:v>
                </c:pt>
                <c:pt idx="514">
                  <c:v>1028000</c:v>
                </c:pt>
                <c:pt idx="515">
                  <c:v>1030000</c:v>
                </c:pt>
                <c:pt idx="516">
                  <c:v>1032000</c:v>
                </c:pt>
                <c:pt idx="517">
                  <c:v>1034000</c:v>
                </c:pt>
                <c:pt idx="518">
                  <c:v>1036000</c:v>
                </c:pt>
                <c:pt idx="519">
                  <c:v>1038000</c:v>
                </c:pt>
                <c:pt idx="520">
                  <c:v>1040000</c:v>
                </c:pt>
                <c:pt idx="521">
                  <c:v>1042000</c:v>
                </c:pt>
                <c:pt idx="522">
                  <c:v>1044000</c:v>
                </c:pt>
                <c:pt idx="523">
                  <c:v>1046000</c:v>
                </c:pt>
                <c:pt idx="524">
                  <c:v>1048000</c:v>
                </c:pt>
                <c:pt idx="525">
                  <c:v>1050000</c:v>
                </c:pt>
                <c:pt idx="526">
                  <c:v>1052000</c:v>
                </c:pt>
                <c:pt idx="527">
                  <c:v>1054000</c:v>
                </c:pt>
                <c:pt idx="528">
                  <c:v>1056000</c:v>
                </c:pt>
                <c:pt idx="529">
                  <c:v>1058000</c:v>
                </c:pt>
                <c:pt idx="530">
                  <c:v>1060000</c:v>
                </c:pt>
                <c:pt idx="531">
                  <c:v>1062000</c:v>
                </c:pt>
                <c:pt idx="532">
                  <c:v>1064000</c:v>
                </c:pt>
                <c:pt idx="533">
                  <c:v>1066000</c:v>
                </c:pt>
                <c:pt idx="534">
                  <c:v>1068000</c:v>
                </c:pt>
                <c:pt idx="535">
                  <c:v>1070000</c:v>
                </c:pt>
                <c:pt idx="536">
                  <c:v>1072000</c:v>
                </c:pt>
                <c:pt idx="537">
                  <c:v>1074000</c:v>
                </c:pt>
                <c:pt idx="538">
                  <c:v>1076000</c:v>
                </c:pt>
                <c:pt idx="539">
                  <c:v>1078000</c:v>
                </c:pt>
                <c:pt idx="540">
                  <c:v>1080000</c:v>
                </c:pt>
                <c:pt idx="541">
                  <c:v>1082000</c:v>
                </c:pt>
                <c:pt idx="542">
                  <c:v>1084000</c:v>
                </c:pt>
                <c:pt idx="543">
                  <c:v>1086000</c:v>
                </c:pt>
                <c:pt idx="544">
                  <c:v>1088000</c:v>
                </c:pt>
                <c:pt idx="545">
                  <c:v>1090000</c:v>
                </c:pt>
                <c:pt idx="546">
                  <c:v>1092000</c:v>
                </c:pt>
                <c:pt idx="547">
                  <c:v>1094000</c:v>
                </c:pt>
                <c:pt idx="548">
                  <c:v>1096000</c:v>
                </c:pt>
                <c:pt idx="549">
                  <c:v>1098000</c:v>
                </c:pt>
                <c:pt idx="550">
                  <c:v>1100000</c:v>
                </c:pt>
                <c:pt idx="551">
                  <c:v>1102000</c:v>
                </c:pt>
                <c:pt idx="552">
                  <c:v>1104000</c:v>
                </c:pt>
                <c:pt idx="553">
                  <c:v>1106000</c:v>
                </c:pt>
                <c:pt idx="554">
                  <c:v>1108000</c:v>
                </c:pt>
                <c:pt idx="555">
                  <c:v>1110000</c:v>
                </c:pt>
                <c:pt idx="556">
                  <c:v>1112000</c:v>
                </c:pt>
                <c:pt idx="557">
                  <c:v>1114000</c:v>
                </c:pt>
                <c:pt idx="558">
                  <c:v>1116000</c:v>
                </c:pt>
                <c:pt idx="559">
                  <c:v>1118000</c:v>
                </c:pt>
                <c:pt idx="560">
                  <c:v>1120000</c:v>
                </c:pt>
                <c:pt idx="561">
                  <c:v>1122000</c:v>
                </c:pt>
                <c:pt idx="562">
                  <c:v>1124000</c:v>
                </c:pt>
                <c:pt idx="563">
                  <c:v>1126000</c:v>
                </c:pt>
                <c:pt idx="564">
                  <c:v>1128000</c:v>
                </c:pt>
                <c:pt idx="565">
                  <c:v>1130000</c:v>
                </c:pt>
                <c:pt idx="566">
                  <c:v>1132000</c:v>
                </c:pt>
                <c:pt idx="567">
                  <c:v>1134000</c:v>
                </c:pt>
                <c:pt idx="568">
                  <c:v>1136000</c:v>
                </c:pt>
                <c:pt idx="569">
                  <c:v>1138000</c:v>
                </c:pt>
                <c:pt idx="570">
                  <c:v>1140000</c:v>
                </c:pt>
                <c:pt idx="571">
                  <c:v>1142000</c:v>
                </c:pt>
                <c:pt idx="572">
                  <c:v>1144000</c:v>
                </c:pt>
                <c:pt idx="573">
                  <c:v>1146000</c:v>
                </c:pt>
                <c:pt idx="574">
                  <c:v>1148000</c:v>
                </c:pt>
                <c:pt idx="575">
                  <c:v>1150000</c:v>
                </c:pt>
                <c:pt idx="576">
                  <c:v>1152000</c:v>
                </c:pt>
                <c:pt idx="577">
                  <c:v>1154000</c:v>
                </c:pt>
                <c:pt idx="578">
                  <c:v>1156000</c:v>
                </c:pt>
                <c:pt idx="579">
                  <c:v>1158000</c:v>
                </c:pt>
                <c:pt idx="580">
                  <c:v>1160000</c:v>
                </c:pt>
                <c:pt idx="581">
                  <c:v>1162000</c:v>
                </c:pt>
                <c:pt idx="582">
                  <c:v>1164000</c:v>
                </c:pt>
                <c:pt idx="583">
                  <c:v>1166000</c:v>
                </c:pt>
                <c:pt idx="584">
                  <c:v>1168000</c:v>
                </c:pt>
                <c:pt idx="585">
                  <c:v>1170000</c:v>
                </c:pt>
                <c:pt idx="586">
                  <c:v>1172000</c:v>
                </c:pt>
                <c:pt idx="587">
                  <c:v>1174000</c:v>
                </c:pt>
                <c:pt idx="588">
                  <c:v>1176000</c:v>
                </c:pt>
                <c:pt idx="589">
                  <c:v>1178000</c:v>
                </c:pt>
                <c:pt idx="590">
                  <c:v>1180000</c:v>
                </c:pt>
                <c:pt idx="591">
                  <c:v>1182000</c:v>
                </c:pt>
                <c:pt idx="592">
                  <c:v>1184000</c:v>
                </c:pt>
                <c:pt idx="593">
                  <c:v>1186000</c:v>
                </c:pt>
                <c:pt idx="594">
                  <c:v>1188000</c:v>
                </c:pt>
                <c:pt idx="595">
                  <c:v>1190000</c:v>
                </c:pt>
                <c:pt idx="596">
                  <c:v>1192000</c:v>
                </c:pt>
                <c:pt idx="597">
                  <c:v>1194000</c:v>
                </c:pt>
                <c:pt idx="598">
                  <c:v>1196000</c:v>
                </c:pt>
                <c:pt idx="599">
                  <c:v>1198000</c:v>
                </c:pt>
                <c:pt idx="600">
                  <c:v>1200000</c:v>
                </c:pt>
                <c:pt idx="601">
                  <c:v>1202000</c:v>
                </c:pt>
                <c:pt idx="602">
                  <c:v>1204000</c:v>
                </c:pt>
                <c:pt idx="603">
                  <c:v>1206000</c:v>
                </c:pt>
                <c:pt idx="604">
                  <c:v>1208000</c:v>
                </c:pt>
                <c:pt idx="605">
                  <c:v>1210000</c:v>
                </c:pt>
                <c:pt idx="606">
                  <c:v>1212000</c:v>
                </c:pt>
                <c:pt idx="607">
                  <c:v>1214000</c:v>
                </c:pt>
                <c:pt idx="608">
                  <c:v>1216000</c:v>
                </c:pt>
                <c:pt idx="609">
                  <c:v>1218000</c:v>
                </c:pt>
                <c:pt idx="610">
                  <c:v>1220000</c:v>
                </c:pt>
                <c:pt idx="611">
                  <c:v>1222000</c:v>
                </c:pt>
                <c:pt idx="612">
                  <c:v>1224000</c:v>
                </c:pt>
                <c:pt idx="613">
                  <c:v>1226000</c:v>
                </c:pt>
                <c:pt idx="614">
                  <c:v>1228000</c:v>
                </c:pt>
                <c:pt idx="615">
                  <c:v>1230000</c:v>
                </c:pt>
                <c:pt idx="616">
                  <c:v>1232000</c:v>
                </c:pt>
                <c:pt idx="617">
                  <c:v>1234000</c:v>
                </c:pt>
                <c:pt idx="618">
                  <c:v>1236000</c:v>
                </c:pt>
                <c:pt idx="619">
                  <c:v>1238000</c:v>
                </c:pt>
                <c:pt idx="620">
                  <c:v>1240000</c:v>
                </c:pt>
                <c:pt idx="621">
                  <c:v>1242000</c:v>
                </c:pt>
                <c:pt idx="622">
                  <c:v>1244000</c:v>
                </c:pt>
                <c:pt idx="623">
                  <c:v>1246000</c:v>
                </c:pt>
                <c:pt idx="624">
                  <c:v>1248000</c:v>
                </c:pt>
                <c:pt idx="625">
                  <c:v>1250000</c:v>
                </c:pt>
                <c:pt idx="626">
                  <c:v>1252000</c:v>
                </c:pt>
                <c:pt idx="627">
                  <c:v>1254000</c:v>
                </c:pt>
                <c:pt idx="628">
                  <c:v>1256000</c:v>
                </c:pt>
                <c:pt idx="629">
                  <c:v>1258000</c:v>
                </c:pt>
                <c:pt idx="630">
                  <c:v>1260000</c:v>
                </c:pt>
                <c:pt idx="631">
                  <c:v>1262000</c:v>
                </c:pt>
                <c:pt idx="632">
                  <c:v>1264000</c:v>
                </c:pt>
                <c:pt idx="633">
                  <c:v>1266000</c:v>
                </c:pt>
                <c:pt idx="634">
                  <c:v>1268000</c:v>
                </c:pt>
                <c:pt idx="635">
                  <c:v>1270000</c:v>
                </c:pt>
                <c:pt idx="636">
                  <c:v>1272000</c:v>
                </c:pt>
                <c:pt idx="637">
                  <c:v>1274000</c:v>
                </c:pt>
                <c:pt idx="638">
                  <c:v>1276000</c:v>
                </c:pt>
                <c:pt idx="639">
                  <c:v>1278000</c:v>
                </c:pt>
                <c:pt idx="640">
                  <c:v>1280000</c:v>
                </c:pt>
                <c:pt idx="641">
                  <c:v>1282000</c:v>
                </c:pt>
                <c:pt idx="642">
                  <c:v>1284000</c:v>
                </c:pt>
                <c:pt idx="643">
                  <c:v>1286000</c:v>
                </c:pt>
                <c:pt idx="644">
                  <c:v>1288000</c:v>
                </c:pt>
                <c:pt idx="645">
                  <c:v>1290000</c:v>
                </c:pt>
                <c:pt idx="646">
                  <c:v>1292000</c:v>
                </c:pt>
                <c:pt idx="647">
                  <c:v>1294000</c:v>
                </c:pt>
                <c:pt idx="648">
                  <c:v>1296000</c:v>
                </c:pt>
                <c:pt idx="649">
                  <c:v>1298000</c:v>
                </c:pt>
                <c:pt idx="650">
                  <c:v>1300000</c:v>
                </c:pt>
                <c:pt idx="651">
                  <c:v>1302000</c:v>
                </c:pt>
                <c:pt idx="652">
                  <c:v>1304000</c:v>
                </c:pt>
                <c:pt idx="653">
                  <c:v>1306000</c:v>
                </c:pt>
                <c:pt idx="654">
                  <c:v>1308000</c:v>
                </c:pt>
                <c:pt idx="655">
                  <c:v>1310000</c:v>
                </c:pt>
                <c:pt idx="656">
                  <c:v>1312000</c:v>
                </c:pt>
                <c:pt idx="657">
                  <c:v>1314000</c:v>
                </c:pt>
                <c:pt idx="658">
                  <c:v>1316000</c:v>
                </c:pt>
                <c:pt idx="659">
                  <c:v>1318000</c:v>
                </c:pt>
                <c:pt idx="660">
                  <c:v>1320000</c:v>
                </c:pt>
                <c:pt idx="661">
                  <c:v>1322000</c:v>
                </c:pt>
                <c:pt idx="662">
                  <c:v>1324000</c:v>
                </c:pt>
                <c:pt idx="663">
                  <c:v>1326000</c:v>
                </c:pt>
                <c:pt idx="664">
                  <c:v>1328000</c:v>
                </c:pt>
                <c:pt idx="665">
                  <c:v>1330000</c:v>
                </c:pt>
                <c:pt idx="666">
                  <c:v>1332000</c:v>
                </c:pt>
                <c:pt idx="667">
                  <c:v>1334000</c:v>
                </c:pt>
                <c:pt idx="668">
                  <c:v>1336000</c:v>
                </c:pt>
                <c:pt idx="669">
                  <c:v>1338000</c:v>
                </c:pt>
                <c:pt idx="670">
                  <c:v>1340000</c:v>
                </c:pt>
                <c:pt idx="671">
                  <c:v>1342000</c:v>
                </c:pt>
                <c:pt idx="672">
                  <c:v>1344000</c:v>
                </c:pt>
                <c:pt idx="673">
                  <c:v>1346000</c:v>
                </c:pt>
                <c:pt idx="674">
                  <c:v>1348000</c:v>
                </c:pt>
                <c:pt idx="675">
                  <c:v>1350000</c:v>
                </c:pt>
                <c:pt idx="676">
                  <c:v>1352000</c:v>
                </c:pt>
                <c:pt idx="677">
                  <c:v>1354000</c:v>
                </c:pt>
                <c:pt idx="678">
                  <c:v>1356000</c:v>
                </c:pt>
                <c:pt idx="679">
                  <c:v>1358000</c:v>
                </c:pt>
                <c:pt idx="680">
                  <c:v>1360000</c:v>
                </c:pt>
                <c:pt idx="681">
                  <c:v>1362000</c:v>
                </c:pt>
                <c:pt idx="682">
                  <c:v>1364000</c:v>
                </c:pt>
                <c:pt idx="683">
                  <c:v>1366000</c:v>
                </c:pt>
                <c:pt idx="684">
                  <c:v>1368000</c:v>
                </c:pt>
                <c:pt idx="685">
                  <c:v>1370000</c:v>
                </c:pt>
                <c:pt idx="686">
                  <c:v>1372000</c:v>
                </c:pt>
                <c:pt idx="687">
                  <c:v>1374000</c:v>
                </c:pt>
                <c:pt idx="688">
                  <c:v>1376000</c:v>
                </c:pt>
                <c:pt idx="689">
                  <c:v>1378000</c:v>
                </c:pt>
                <c:pt idx="690">
                  <c:v>1380000</c:v>
                </c:pt>
                <c:pt idx="691">
                  <c:v>1382000</c:v>
                </c:pt>
                <c:pt idx="692">
                  <c:v>1384000</c:v>
                </c:pt>
                <c:pt idx="693">
                  <c:v>1386000</c:v>
                </c:pt>
                <c:pt idx="694">
                  <c:v>1388000</c:v>
                </c:pt>
                <c:pt idx="695">
                  <c:v>1390000</c:v>
                </c:pt>
                <c:pt idx="696">
                  <c:v>1392000</c:v>
                </c:pt>
                <c:pt idx="697">
                  <c:v>1394000</c:v>
                </c:pt>
                <c:pt idx="698">
                  <c:v>1396000</c:v>
                </c:pt>
                <c:pt idx="699">
                  <c:v>1398000</c:v>
                </c:pt>
                <c:pt idx="700">
                  <c:v>1400000</c:v>
                </c:pt>
                <c:pt idx="701">
                  <c:v>1402000</c:v>
                </c:pt>
                <c:pt idx="702">
                  <c:v>1404000</c:v>
                </c:pt>
                <c:pt idx="703">
                  <c:v>1406000</c:v>
                </c:pt>
                <c:pt idx="704">
                  <c:v>1408000</c:v>
                </c:pt>
                <c:pt idx="705">
                  <c:v>1410000</c:v>
                </c:pt>
                <c:pt idx="706">
                  <c:v>1412000</c:v>
                </c:pt>
                <c:pt idx="707">
                  <c:v>1414000</c:v>
                </c:pt>
                <c:pt idx="708">
                  <c:v>1416000</c:v>
                </c:pt>
                <c:pt idx="709">
                  <c:v>1418000</c:v>
                </c:pt>
                <c:pt idx="710">
                  <c:v>1420000</c:v>
                </c:pt>
                <c:pt idx="711">
                  <c:v>1422000</c:v>
                </c:pt>
                <c:pt idx="712">
                  <c:v>1424000</c:v>
                </c:pt>
                <c:pt idx="713">
                  <c:v>1426000</c:v>
                </c:pt>
                <c:pt idx="714">
                  <c:v>1428000</c:v>
                </c:pt>
                <c:pt idx="715">
                  <c:v>1430000</c:v>
                </c:pt>
                <c:pt idx="716">
                  <c:v>1432000</c:v>
                </c:pt>
                <c:pt idx="717">
                  <c:v>1434000</c:v>
                </c:pt>
                <c:pt idx="718">
                  <c:v>1436000</c:v>
                </c:pt>
                <c:pt idx="719">
                  <c:v>1438000</c:v>
                </c:pt>
                <c:pt idx="720">
                  <c:v>1440000</c:v>
                </c:pt>
                <c:pt idx="721">
                  <c:v>1442000</c:v>
                </c:pt>
                <c:pt idx="722">
                  <c:v>1444000</c:v>
                </c:pt>
                <c:pt idx="723">
                  <c:v>1446000</c:v>
                </c:pt>
                <c:pt idx="724">
                  <c:v>1448000</c:v>
                </c:pt>
                <c:pt idx="725">
                  <c:v>1450000</c:v>
                </c:pt>
                <c:pt idx="726">
                  <c:v>1452000</c:v>
                </c:pt>
                <c:pt idx="727">
                  <c:v>1454000</c:v>
                </c:pt>
                <c:pt idx="728">
                  <c:v>1456000</c:v>
                </c:pt>
                <c:pt idx="729">
                  <c:v>1458000</c:v>
                </c:pt>
                <c:pt idx="730">
                  <c:v>1460000</c:v>
                </c:pt>
                <c:pt idx="731">
                  <c:v>1462000</c:v>
                </c:pt>
                <c:pt idx="732">
                  <c:v>1464000</c:v>
                </c:pt>
                <c:pt idx="733">
                  <c:v>1466000</c:v>
                </c:pt>
                <c:pt idx="734">
                  <c:v>1468000</c:v>
                </c:pt>
                <c:pt idx="735">
                  <c:v>1470000</c:v>
                </c:pt>
                <c:pt idx="736">
                  <c:v>1472000</c:v>
                </c:pt>
                <c:pt idx="737">
                  <c:v>1474000</c:v>
                </c:pt>
                <c:pt idx="738">
                  <c:v>1476000</c:v>
                </c:pt>
                <c:pt idx="739">
                  <c:v>1478000</c:v>
                </c:pt>
                <c:pt idx="740">
                  <c:v>1480000</c:v>
                </c:pt>
                <c:pt idx="741">
                  <c:v>1482000</c:v>
                </c:pt>
                <c:pt idx="742">
                  <c:v>1484000</c:v>
                </c:pt>
                <c:pt idx="743">
                  <c:v>1486000</c:v>
                </c:pt>
                <c:pt idx="744">
                  <c:v>1488000</c:v>
                </c:pt>
                <c:pt idx="745">
                  <c:v>1490000</c:v>
                </c:pt>
                <c:pt idx="746">
                  <c:v>1492000</c:v>
                </c:pt>
                <c:pt idx="747">
                  <c:v>1494000</c:v>
                </c:pt>
                <c:pt idx="748">
                  <c:v>1496000</c:v>
                </c:pt>
                <c:pt idx="749">
                  <c:v>1498000</c:v>
                </c:pt>
                <c:pt idx="750">
                  <c:v>1500000</c:v>
                </c:pt>
                <c:pt idx="751">
                  <c:v>1502000</c:v>
                </c:pt>
                <c:pt idx="752">
                  <c:v>1504000</c:v>
                </c:pt>
                <c:pt idx="753">
                  <c:v>1506000</c:v>
                </c:pt>
                <c:pt idx="754">
                  <c:v>1508000</c:v>
                </c:pt>
                <c:pt idx="755">
                  <c:v>1510000</c:v>
                </c:pt>
                <c:pt idx="756">
                  <c:v>1512000</c:v>
                </c:pt>
                <c:pt idx="757">
                  <c:v>1514000</c:v>
                </c:pt>
                <c:pt idx="758">
                  <c:v>1516000</c:v>
                </c:pt>
                <c:pt idx="759">
                  <c:v>1518000</c:v>
                </c:pt>
                <c:pt idx="760">
                  <c:v>1520000</c:v>
                </c:pt>
                <c:pt idx="761">
                  <c:v>1522000</c:v>
                </c:pt>
                <c:pt idx="762">
                  <c:v>1524000</c:v>
                </c:pt>
                <c:pt idx="763">
                  <c:v>1526000</c:v>
                </c:pt>
                <c:pt idx="764">
                  <c:v>1528000</c:v>
                </c:pt>
                <c:pt idx="765">
                  <c:v>1530000</c:v>
                </c:pt>
                <c:pt idx="766">
                  <c:v>1532000</c:v>
                </c:pt>
                <c:pt idx="767">
                  <c:v>1534000</c:v>
                </c:pt>
                <c:pt idx="768">
                  <c:v>1536000</c:v>
                </c:pt>
                <c:pt idx="769">
                  <c:v>1538000</c:v>
                </c:pt>
                <c:pt idx="770">
                  <c:v>1540000</c:v>
                </c:pt>
                <c:pt idx="771">
                  <c:v>1542000</c:v>
                </c:pt>
                <c:pt idx="772">
                  <c:v>1544000</c:v>
                </c:pt>
                <c:pt idx="773">
                  <c:v>1546000</c:v>
                </c:pt>
                <c:pt idx="774">
                  <c:v>1548000</c:v>
                </c:pt>
                <c:pt idx="775">
                  <c:v>1550000</c:v>
                </c:pt>
                <c:pt idx="776">
                  <c:v>1552000</c:v>
                </c:pt>
                <c:pt idx="777">
                  <c:v>1554000</c:v>
                </c:pt>
                <c:pt idx="778">
                  <c:v>1556000</c:v>
                </c:pt>
                <c:pt idx="779">
                  <c:v>1558000</c:v>
                </c:pt>
                <c:pt idx="780">
                  <c:v>1560000</c:v>
                </c:pt>
                <c:pt idx="781">
                  <c:v>1562000</c:v>
                </c:pt>
                <c:pt idx="782">
                  <c:v>1564000</c:v>
                </c:pt>
                <c:pt idx="783">
                  <c:v>1566000</c:v>
                </c:pt>
                <c:pt idx="784">
                  <c:v>1568000</c:v>
                </c:pt>
                <c:pt idx="785">
                  <c:v>1570000</c:v>
                </c:pt>
                <c:pt idx="786">
                  <c:v>1572000</c:v>
                </c:pt>
                <c:pt idx="787">
                  <c:v>1574000</c:v>
                </c:pt>
                <c:pt idx="788">
                  <c:v>1576000</c:v>
                </c:pt>
                <c:pt idx="789">
                  <c:v>1578000</c:v>
                </c:pt>
                <c:pt idx="790">
                  <c:v>1580000</c:v>
                </c:pt>
                <c:pt idx="791">
                  <c:v>1582000</c:v>
                </c:pt>
                <c:pt idx="792">
                  <c:v>1584000</c:v>
                </c:pt>
                <c:pt idx="793">
                  <c:v>1586000</c:v>
                </c:pt>
                <c:pt idx="794">
                  <c:v>1588000</c:v>
                </c:pt>
                <c:pt idx="795">
                  <c:v>1590000</c:v>
                </c:pt>
                <c:pt idx="796">
                  <c:v>1592000</c:v>
                </c:pt>
                <c:pt idx="797">
                  <c:v>1594000</c:v>
                </c:pt>
                <c:pt idx="798">
                  <c:v>1596000</c:v>
                </c:pt>
                <c:pt idx="799">
                  <c:v>1598000</c:v>
                </c:pt>
                <c:pt idx="800">
                  <c:v>1600000</c:v>
                </c:pt>
                <c:pt idx="801">
                  <c:v>1602000</c:v>
                </c:pt>
                <c:pt idx="802">
                  <c:v>1604000</c:v>
                </c:pt>
                <c:pt idx="803">
                  <c:v>1606000</c:v>
                </c:pt>
                <c:pt idx="804">
                  <c:v>1608000</c:v>
                </c:pt>
                <c:pt idx="805">
                  <c:v>1610000</c:v>
                </c:pt>
                <c:pt idx="806">
                  <c:v>1612000</c:v>
                </c:pt>
                <c:pt idx="807">
                  <c:v>1614000</c:v>
                </c:pt>
                <c:pt idx="808">
                  <c:v>1616000</c:v>
                </c:pt>
                <c:pt idx="809">
                  <c:v>1618000</c:v>
                </c:pt>
                <c:pt idx="810">
                  <c:v>1620000</c:v>
                </c:pt>
                <c:pt idx="811">
                  <c:v>1622000</c:v>
                </c:pt>
                <c:pt idx="812">
                  <c:v>1624000</c:v>
                </c:pt>
                <c:pt idx="813">
                  <c:v>1626000</c:v>
                </c:pt>
                <c:pt idx="814">
                  <c:v>1628000</c:v>
                </c:pt>
                <c:pt idx="815">
                  <c:v>1630000</c:v>
                </c:pt>
                <c:pt idx="816">
                  <c:v>1632000</c:v>
                </c:pt>
                <c:pt idx="817">
                  <c:v>1634000</c:v>
                </c:pt>
                <c:pt idx="818">
                  <c:v>1636000</c:v>
                </c:pt>
                <c:pt idx="819">
                  <c:v>1638000</c:v>
                </c:pt>
                <c:pt idx="820">
                  <c:v>1640000</c:v>
                </c:pt>
                <c:pt idx="821">
                  <c:v>1642000</c:v>
                </c:pt>
                <c:pt idx="822">
                  <c:v>1644000</c:v>
                </c:pt>
                <c:pt idx="823">
                  <c:v>1646000</c:v>
                </c:pt>
                <c:pt idx="824">
                  <c:v>1648000</c:v>
                </c:pt>
                <c:pt idx="825">
                  <c:v>1650000</c:v>
                </c:pt>
                <c:pt idx="826">
                  <c:v>1652000</c:v>
                </c:pt>
                <c:pt idx="827">
                  <c:v>1654000</c:v>
                </c:pt>
                <c:pt idx="828">
                  <c:v>1656000</c:v>
                </c:pt>
                <c:pt idx="829">
                  <c:v>1658000</c:v>
                </c:pt>
                <c:pt idx="830">
                  <c:v>1660000</c:v>
                </c:pt>
                <c:pt idx="831">
                  <c:v>1662000</c:v>
                </c:pt>
                <c:pt idx="832">
                  <c:v>1664000</c:v>
                </c:pt>
                <c:pt idx="833">
                  <c:v>1666000</c:v>
                </c:pt>
                <c:pt idx="834">
                  <c:v>1668000</c:v>
                </c:pt>
                <c:pt idx="835">
                  <c:v>1670000</c:v>
                </c:pt>
                <c:pt idx="836">
                  <c:v>1672000</c:v>
                </c:pt>
                <c:pt idx="837">
                  <c:v>1674000</c:v>
                </c:pt>
                <c:pt idx="838">
                  <c:v>1676000</c:v>
                </c:pt>
                <c:pt idx="839">
                  <c:v>1678000</c:v>
                </c:pt>
                <c:pt idx="840">
                  <c:v>1680000</c:v>
                </c:pt>
                <c:pt idx="841">
                  <c:v>1682000</c:v>
                </c:pt>
                <c:pt idx="842">
                  <c:v>1684000</c:v>
                </c:pt>
                <c:pt idx="843">
                  <c:v>1686000</c:v>
                </c:pt>
                <c:pt idx="844">
                  <c:v>1688000</c:v>
                </c:pt>
                <c:pt idx="845">
                  <c:v>1690000</c:v>
                </c:pt>
                <c:pt idx="846">
                  <c:v>1692000</c:v>
                </c:pt>
                <c:pt idx="847">
                  <c:v>1694000</c:v>
                </c:pt>
                <c:pt idx="848">
                  <c:v>1696000</c:v>
                </c:pt>
                <c:pt idx="849">
                  <c:v>1698000</c:v>
                </c:pt>
                <c:pt idx="850">
                  <c:v>1700000</c:v>
                </c:pt>
              </c:numCache>
            </c:numRef>
          </c:cat>
          <c:val>
            <c:numRef>
              <c:f>'Budgetmallar dubbla spalter'!$D$20:$D$870</c:f>
              <c:numCache>
                <c:formatCode>_-* #,##0\ _k_r_-;\-* #,##0\ _k_r_-;_-* "-"??\ _k_r_-;_-@_-</c:formatCode>
                <c:ptCount val="851"/>
                <c:pt idx="0" formatCode="General">
                  <c:v>0</c:v>
                </c:pt>
                <c:pt idx="1">
                  <c:v>2000</c:v>
                </c:pt>
                <c:pt idx="2">
                  <c:v>4000</c:v>
                </c:pt>
                <c:pt idx="3">
                  <c:v>6000</c:v>
                </c:pt>
                <c:pt idx="4">
                  <c:v>8000</c:v>
                </c:pt>
                <c:pt idx="5">
                  <c:v>10000</c:v>
                </c:pt>
                <c:pt idx="6">
                  <c:v>12000</c:v>
                </c:pt>
                <c:pt idx="7">
                  <c:v>14000</c:v>
                </c:pt>
                <c:pt idx="8">
                  <c:v>16000</c:v>
                </c:pt>
                <c:pt idx="9">
                  <c:v>18000</c:v>
                </c:pt>
                <c:pt idx="10">
                  <c:v>20000</c:v>
                </c:pt>
                <c:pt idx="11">
                  <c:v>22000</c:v>
                </c:pt>
                <c:pt idx="12">
                  <c:v>24000</c:v>
                </c:pt>
                <c:pt idx="13">
                  <c:v>26000</c:v>
                </c:pt>
                <c:pt idx="14">
                  <c:v>28000</c:v>
                </c:pt>
                <c:pt idx="15">
                  <c:v>30000</c:v>
                </c:pt>
                <c:pt idx="16">
                  <c:v>32000</c:v>
                </c:pt>
                <c:pt idx="17">
                  <c:v>34000</c:v>
                </c:pt>
                <c:pt idx="18">
                  <c:v>36000</c:v>
                </c:pt>
                <c:pt idx="19">
                  <c:v>38000</c:v>
                </c:pt>
                <c:pt idx="20">
                  <c:v>40000</c:v>
                </c:pt>
                <c:pt idx="21">
                  <c:v>42000</c:v>
                </c:pt>
                <c:pt idx="22">
                  <c:v>44000</c:v>
                </c:pt>
                <c:pt idx="23">
                  <c:v>46000</c:v>
                </c:pt>
                <c:pt idx="24">
                  <c:v>48000</c:v>
                </c:pt>
                <c:pt idx="25">
                  <c:v>50000</c:v>
                </c:pt>
                <c:pt idx="26">
                  <c:v>52000</c:v>
                </c:pt>
                <c:pt idx="27">
                  <c:v>53000</c:v>
                </c:pt>
                <c:pt idx="28">
                  <c:v>53500</c:v>
                </c:pt>
                <c:pt idx="29">
                  <c:v>54000</c:v>
                </c:pt>
                <c:pt idx="30">
                  <c:v>54500</c:v>
                </c:pt>
                <c:pt idx="31">
                  <c:v>55000</c:v>
                </c:pt>
                <c:pt idx="32">
                  <c:v>55500</c:v>
                </c:pt>
                <c:pt idx="33">
                  <c:v>56000</c:v>
                </c:pt>
                <c:pt idx="34">
                  <c:v>56500</c:v>
                </c:pt>
                <c:pt idx="35">
                  <c:v>57100</c:v>
                </c:pt>
                <c:pt idx="36">
                  <c:v>57600</c:v>
                </c:pt>
                <c:pt idx="37">
                  <c:v>58100</c:v>
                </c:pt>
                <c:pt idx="38">
                  <c:v>58600</c:v>
                </c:pt>
                <c:pt idx="39">
                  <c:v>59100</c:v>
                </c:pt>
                <c:pt idx="40">
                  <c:v>59600</c:v>
                </c:pt>
                <c:pt idx="41">
                  <c:v>60100</c:v>
                </c:pt>
                <c:pt idx="42">
                  <c:v>60700</c:v>
                </c:pt>
                <c:pt idx="43">
                  <c:v>61200</c:v>
                </c:pt>
                <c:pt idx="44">
                  <c:v>61700</c:v>
                </c:pt>
                <c:pt idx="45">
                  <c:v>62200</c:v>
                </c:pt>
                <c:pt idx="46">
                  <c:v>62700</c:v>
                </c:pt>
                <c:pt idx="47">
                  <c:v>63200</c:v>
                </c:pt>
                <c:pt idx="48">
                  <c:v>63700</c:v>
                </c:pt>
                <c:pt idx="49">
                  <c:v>64300</c:v>
                </c:pt>
                <c:pt idx="50">
                  <c:v>64800</c:v>
                </c:pt>
                <c:pt idx="51">
                  <c:v>65300</c:v>
                </c:pt>
                <c:pt idx="52">
                  <c:v>65800</c:v>
                </c:pt>
                <c:pt idx="53">
                  <c:v>66300</c:v>
                </c:pt>
                <c:pt idx="54">
                  <c:v>66800</c:v>
                </c:pt>
                <c:pt idx="55">
                  <c:v>67300</c:v>
                </c:pt>
                <c:pt idx="56">
                  <c:v>67900</c:v>
                </c:pt>
                <c:pt idx="57">
                  <c:v>68400</c:v>
                </c:pt>
                <c:pt idx="58">
                  <c:v>68900</c:v>
                </c:pt>
                <c:pt idx="59">
                  <c:v>69400</c:v>
                </c:pt>
                <c:pt idx="60">
                  <c:v>69900</c:v>
                </c:pt>
                <c:pt idx="61">
                  <c:v>70400</c:v>
                </c:pt>
                <c:pt idx="62">
                  <c:v>70900</c:v>
                </c:pt>
                <c:pt idx="63">
                  <c:v>71500</c:v>
                </c:pt>
                <c:pt idx="64">
                  <c:v>72000</c:v>
                </c:pt>
                <c:pt idx="65">
                  <c:v>72700</c:v>
                </c:pt>
                <c:pt idx="66">
                  <c:v>73400</c:v>
                </c:pt>
                <c:pt idx="67">
                  <c:v>74000</c:v>
                </c:pt>
                <c:pt idx="68">
                  <c:v>74700</c:v>
                </c:pt>
                <c:pt idx="69">
                  <c:v>75400</c:v>
                </c:pt>
                <c:pt idx="70">
                  <c:v>76100</c:v>
                </c:pt>
                <c:pt idx="71">
                  <c:v>76800</c:v>
                </c:pt>
                <c:pt idx="72">
                  <c:v>77400</c:v>
                </c:pt>
                <c:pt idx="73">
                  <c:v>78100</c:v>
                </c:pt>
                <c:pt idx="74">
                  <c:v>78800</c:v>
                </c:pt>
                <c:pt idx="75">
                  <c:v>79500</c:v>
                </c:pt>
                <c:pt idx="76">
                  <c:v>80400</c:v>
                </c:pt>
                <c:pt idx="77">
                  <c:v>80700</c:v>
                </c:pt>
                <c:pt idx="78">
                  <c:v>80900</c:v>
                </c:pt>
                <c:pt idx="79">
                  <c:v>81200</c:v>
                </c:pt>
                <c:pt idx="80">
                  <c:v>81500</c:v>
                </c:pt>
                <c:pt idx="81">
                  <c:v>81700</c:v>
                </c:pt>
                <c:pt idx="82">
                  <c:v>82000</c:v>
                </c:pt>
                <c:pt idx="83">
                  <c:v>82200</c:v>
                </c:pt>
                <c:pt idx="84">
                  <c:v>82500</c:v>
                </c:pt>
                <c:pt idx="85">
                  <c:v>82700</c:v>
                </c:pt>
                <c:pt idx="86">
                  <c:v>83000</c:v>
                </c:pt>
                <c:pt idx="87">
                  <c:v>83200</c:v>
                </c:pt>
                <c:pt idx="88">
                  <c:v>83500</c:v>
                </c:pt>
                <c:pt idx="89">
                  <c:v>83800</c:v>
                </c:pt>
                <c:pt idx="90">
                  <c:v>84000</c:v>
                </c:pt>
                <c:pt idx="91">
                  <c:v>84300</c:v>
                </c:pt>
                <c:pt idx="92">
                  <c:v>84500</c:v>
                </c:pt>
                <c:pt idx="93">
                  <c:v>84800</c:v>
                </c:pt>
                <c:pt idx="94">
                  <c:v>85000</c:v>
                </c:pt>
                <c:pt idx="95">
                  <c:v>85300</c:v>
                </c:pt>
                <c:pt idx="96">
                  <c:v>85500</c:v>
                </c:pt>
                <c:pt idx="97">
                  <c:v>85800</c:v>
                </c:pt>
                <c:pt idx="98">
                  <c:v>86100</c:v>
                </c:pt>
                <c:pt idx="99">
                  <c:v>86300</c:v>
                </c:pt>
                <c:pt idx="100">
                  <c:v>86600</c:v>
                </c:pt>
                <c:pt idx="101">
                  <c:v>86800</c:v>
                </c:pt>
                <c:pt idx="102">
                  <c:v>87100</c:v>
                </c:pt>
                <c:pt idx="103">
                  <c:v>87300</c:v>
                </c:pt>
                <c:pt idx="104">
                  <c:v>87600</c:v>
                </c:pt>
                <c:pt idx="105">
                  <c:v>87900</c:v>
                </c:pt>
                <c:pt idx="106">
                  <c:v>88000</c:v>
                </c:pt>
                <c:pt idx="107">
                  <c:v>88200</c:v>
                </c:pt>
                <c:pt idx="108">
                  <c:v>88300</c:v>
                </c:pt>
                <c:pt idx="109">
                  <c:v>88400</c:v>
                </c:pt>
                <c:pt idx="110">
                  <c:v>88600</c:v>
                </c:pt>
                <c:pt idx="111">
                  <c:v>88700</c:v>
                </c:pt>
                <c:pt idx="112">
                  <c:v>88800</c:v>
                </c:pt>
                <c:pt idx="113">
                  <c:v>89000</c:v>
                </c:pt>
                <c:pt idx="114">
                  <c:v>89100</c:v>
                </c:pt>
                <c:pt idx="115">
                  <c:v>89200</c:v>
                </c:pt>
                <c:pt idx="116">
                  <c:v>89300</c:v>
                </c:pt>
                <c:pt idx="117">
                  <c:v>89500</c:v>
                </c:pt>
                <c:pt idx="118">
                  <c:v>89600</c:v>
                </c:pt>
                <c:pt idx="119">
                  <c:v>89700</c:v>
                </c:pt>
                <c:pt idx="120">
                  <c:v>89900</c:v>
                </c:pt>
                <c:pt idx="121">
                  <c:v>90000</c:v>
                </c:pt>
                <c:pt idx="122">
                  <c:v>90100</c:v>
                </c:pt>
                <c:pt idx="123">
                  <c:v>90300</c:v>
                </c:pt>
                <c:pt idx="124">
                  <c:v>90400</c:v>
                </c:pt>
                <c:pt idx="125">
                  <c:v>90500</c:v>
                </c:pt>
                <c:pt idx="126">
                  <c:v>90600</c:v>
                </c:pt>
                <c:pt idx="127">
                  <c:v>90800</c:v>
                </c:pt>
                <c:pt idx="128">
                  <c:v>90900</c:v>
                </c:pt>
                <c:pt idx="129">
                  <c:v>91000</c:v>
                </c:pt>
                <c:pt idx="130">
                  <c:v>91200</c:v>
                </c:pt>
                <c:pt idx="131">
                  <c:v>91300</c:v>
                </c:pt>
                <c:pt idx="132">
                  <c:v>91400</c:v>
                </c:pt>
                <c:pt idx="133">
                  <c:v>91600</c:v>
                </c:pt>
                <c:pt idx="134">
                  <c:v>91700</c:v>
                </c:pt>
                <c:pt idx="135">
                  <c:v>91800</c:v>
                </c:pt>
                <c:pt idx="136">
                  <c:v>91900</c:v>
                </c:pt>
                <c:pt idx="137">
                  <c:v>92100</c:v>
                </c:pt>
                <c:pt idx="138">
                  <c:v>92200</c:v>
                </c:pt>
                <c:pt idx="139">
                  <c:v>92300</c:v>
                </c:pt>
                <c:pt idx="140">
                  <c:v>92500</c:v>
                </c:pt>
                <c:pt idx="141">
                  <c:v>92600</c:v>
                </c:pt>
                <c:pt idx="142">
                  <c:v>92700</c:v>
                </c:pt>
                <c:pt idx="143">
                  <c:v>92900</c:v>
                </c:pt>
                <c:pt idx="144">
                  <c:v>93000</c:v>
                </c:pt>
                <c:pt idx="145">
                  <c:v>93100</c:v>
                </c:pt>
                <c:pt idx="146">
                  <c:v>93200</c:v>
                </c:pt>
                <c:pt idx="147">
                  <c:v>93400</c:v>
                </c:pt>
                <c:pt idx="148">
                  <c:v>93500</c:v>
                </c:pt>
                <c:pt idx="149">
                  <c:v>93600</c:v>
                </c:pt>
                <c:pt idx="150">
                  <c:v>93800</c:v>
                </c:pt>
                <c:pt idx="151">
                  <c:v>93900</c:v>
                </c:pt>
                <c:pt idx="152">
                  <c:v>94000</c:v>
                </c:pt>
                <c:pt idx="153">
                  <c:v>94200</c:v>
                </c:pt>
                <c:pt idx="154">
                  <c:v>94300</c:v>
                </c:pt>
                <c:pt idx="155">
                  <c:v>94400</c:v>
                </c:pt>
                <c:pt idx="156">
                  <c:v>94500</c:v>
                </c:pt>
                <c:pt idx="157">
                  <c:v>94700</c:v>
                </c:pt>
                <c:pt idx="158">
                  <c:v>94800</c:v>
                </c:pt>
                <c:pt idx="159">
                  <c:v>94900</c:v>
                </c:pt>
                <c:pt idx="160">
                  <c:v>95100</c:v>
                </c:pt>
                <c:pt idx="161">
                  <c:v>95200</c:v>
                </c:pt>
                <c:pt idx="162">
                  <c:v>95300</c:v>
                </c:pt>
                <c:pt idx="163">
                  <c:v>95500</c:v>
                </c:pt>
                <c:pt idx="164">
                  <c:v>95600</c:v>
                </c:pt>
                <c:pt idx="165">
                  <c:v>95700</c:v>
                </c:pt>
                <c:pt idx="166">
                  <c:v>95800</c:v>
                </c:pt>
                <c:pt idx="167">
                  <c:v>96000</c:v>
                </c:pt>
                <c:pt idx="168">
                  <c:v>96100</c:v>
                </c:pt>
                <c:pt idx="169">
                  <c:v>96200</c:v>
                </c:pt>
                <c:pt idx="170">
                  <c:v>96400</c:v>
                </c:pt>
                <c:pt idx="171">
                  <c:v>96500</c:v>
                </c:pt>
                <c:pt idx="172">
                  <c:v>96600</c:v>
                </c:pt>
                <c:pt idx="173">
                  <c:v>96800</c:v>
                </c:pt>
                <c:pt idx="174">
                  <c:v>96900</c:v>
                </c:pt>
                <c:pt idx="175">
                  <c:v>97000</c:v>
                </c:pt>
                <c:pt idx="176">
                  <c:v>97100</c:v>
                </c:pt>
                <c:pt idx="177">
                  <c:v>97300</c:v>
                </c:pt>
                <c:pt idx="178">
                  <c:v>97400</c:v>
                </c:pt>
                <c:pt idx="179">
                  <c:v>97500</c:v>
                </c:pt>
                <c:pt idx="180">
                  <c:v>97700</c:v>
                </c:pt>
                <c:pt idx="181">
                  <c:v>97800</c:v>
                </c:pt>
                <c:pt idx="182">
                  <c:v>97900</c:v>
                </c:pt>
                <c:pt idx="183">
                  <c:v>98100</c:v>
                </c:pt>
                <c:pt idx="184">
                  <c:v>98200</c:v>
                </c:pt>
                <c:pt idx="185">
                  <c:v>98300</c:v>
                </c:pt>
                <c:pt idx="186">
                  <c:v>98400</c:v>
                </c:pt>
                <c:pt idx="187">
                  <c:v>98600</c:v>
                </c:pt>
                <c:pt idx="188">
                  <c:v>98700</c:v>
                </c:pt>
                <c:pt idx="189">
                  <c:v>98800</c:v>
                </c:pt>
                <c:pt idx="190">
                  <c:v>99000</c:v>
                </c:pt>
                <c:pt idx="191">
                  <c:v>99100</c:v>
                </c:pt>
                <c:pt idx="192">
                  <c:v>99000</c:v>
                </c:pt>
                <c:pt idx="193">
                  <c:v>98900</c:v>
                </c:pt>
                <c:pt idx="194">
                  <c:v>98800</c:v>
                </c:pt>
                <c:pt idx="195">
                  <c:v>98700</c:v>
                </c:pt>
                <c:pt idx="196">
                  <c:v>98600</c:v>
                </c:pt>
                <c:pt idx="197">
                  <c:v>98500</c:v>
                </c:pt>
                <c:pt idx="198">
                  <c:v>98400</c:v>
                </c:pt>
                <c:pt idx="199">
                  <c:v>98300</c:v>
                </c:pt>
                <c:pt idx="200">
                  <c:v>98200</c:v>
                </c:pt>
                <c:pt idx="201">
                  <c:v>98100</c:v>
                </c:pt>
                <c:pt idx="202">
                  <c:v>98000</c:v>
                </c:pt>
                <c:pt idx="203">
                  <c:v>97900</c:v>
                </c:pt>
                <c:pt idx="204">
                  <c:v>97800</c:v>
                </c:pt>
                <c:pt idx="205">
                  <c:v>97700</c:v>
                </c:pt>
                <c:pt idx="206">
                  <c:v>97600</c:v>
                </c:pt>
                <c:pt idx="207">
                  <c:v>97500</c:v>
                </c:pt>
                <c:pt idx="208">
                  <c:v>97400</c:v>
                </c:pt>
                <c:pt idx="209">
                  <c:v>97300</c:v>
                </c:pt>
                <c:pt idx="210">
                  <c:v>97200</c:v>
                </c:pt>
                <c:pt idx="211">
                  <c:v>97100</c:v>
                </c:pt>
                <c:pt idx="212">
                  <c:v>97000</c:v>
                </c:pt>
                <c:pt idx="213">
                  <c:v>96900</c:v>
                </c:pt>
                <c:pt idx="214">
                  <c:v>96800</c:v>
                </c:pt>
                <c:pt idx="215">
                  <c:v>96700</c:v>
                </c:pt>
                <c:pt idx="216">
                  <c:v>96600</c:v>
                </c:pt>
                <c:pt idx="217">
                  <c:v>96500</c:v>
                </c:pt>
                <c:pt idx="218">
                  <c:v>96400</c:v>
                </c:pt>
                <c:pt idx="219">
                  <c:v>96300</c:v>
                </c:pt>
                <c:pt idx="220">
                  <c:v>96200</c:v>
                </c:pt>
                <c:pt idx="221">
                  <c:v>96100</c:v>
                </c:pt>
                <c:pt idx="222">
                  <c:v>96000</c:v>
                </c:pt>
                <c:pt idx="223">
                  <c:v>95900</c:v>
                </c:pt>
                <c:pt idx="224">
                  <c:v>95800</c:v>
                </c:pt>
                <c:pt idx="225">
                  <c:v>95700</c:v>
                </c:pt>
                <c:pt idx="226">
                  <c:v>95600</c:v>
                </c:pt>
                <c:pt idx="227">
                  <c:v>95500</c:v>
                </c:pt>
                <c:pt idx="228">
                  <c:v>95400</c:v>
                </c:pt>
                <c:pt idx="229">
                  <c:v>95300</c:v>
                </c:pt>
                <c:pt idx="230">
                  <c:v>95200</c:v>
                </c:pt>
                <c:pt idx="231">
                  <c:v>95100</c:v>
                </c:pt>
                <c:pt idx="232">
                  <c:v>95000</c:v>
                </c:pt>
                <c:pt idx="233">
                  <c:v>94900</c:v>
                </c:pt>
                <c:pt idx="234">
                  <c:v>94800</c:v>
                </c:pt>
                <c:pt idx="235">
                  <c:v>94700</c:v>
                </c:pt>
                <c:pt idx="236">
                  <c:v>94600</c:v>
                </c:pt>
                <c:pt idx="237">
                  <c:v>94500</c:v>
                </c:pt>
                <c:pt idx="238">
                  <c:v>94400</c:v>
                </c:pt>
                <c:pt idx="239">
                  <c:v>94300</c:v>
                </c:pt>
                <c:pt idx="240">
                  <c:v>94200</c:v>
                </c:pt>
                <c:pt idx="241">
                  <c:v>94100</c:v>
                </c:pt>
                <c:pt idx="242">
                  <c:v>94000</c:v>
                </c:pt>
                <c:pt idx="243">
                  <c:v>93900</c:v>
                </c:pt>
                <c:pt idx="244">
                  <c:v>93800</c:v>
                </c:pt>
                <c:pt idx="245">
                  <c:v>93700</c:v>
                </c:pt>
                <c:pt idx="246">
                  <c:v>93600</c:v>
                </c:pt>
                <c:pt idx="247">
                  <c:v>93500</c:v>
                </c:pt>
                <c:pt idx="248">
                  <c:v>93400</c:v>
                </c:pt>
                <c:pt idx="249">
                  <c:v>93300</c:v>
                </c:pt>
                <c:pt idx="250">
                  <c:v>93200</c:v>
                </c:pt>
                <c:pt idx="251">
                  <c:v>93100</c:v>
                </c:pt>
                <c:pt idx="252">
                  <c:v>93000</c:v>
                </c:pt>
                <c:pt idx="253">
                  <c:v>92900</c:v>
                </c:pt>
                <c:pt idx="254">
                  <c:v>92800</c:v>
                </c:pt>
                <c:pt idx="255">
                  <c:v>92700</c:v>
                </c:pt>
                <c:pt idx="256">
                  <c:v>92600</c:v>
                </c:pt>
                <c:pt idx="257">
                  <c:v>92500</c:v>
                </c:pt>
                <c:pt idx="258">
                  <c:v>92400</c:v>
                </c:pt>
                <c:pt idx="259">
                  <c:v>92300</c:v>
                </c:pt>
                <c:pt idx="260">
                  <c:v>92200</c:v>
                </c:pt>
                <c:pt idx="261">
                  <c:v>92100</c:v>
                </c:pt>
                <c:pt idx="262">
                  <c:v>91600</c:v>
                </c:pt>
                <c:pt idx="263">
                  <c:v>90600</c:v>
                </c:pt>
                <c:pt idx="264">
                  <c:v>89600</c:v>
                </c:pt>
                <c:pt idx="265">
                  <c:v>88600</c:v>
                </c:pt>
                <c:pt idx="266">
                  <c:v>87600</c:v>
                </c:pt>
                <c:pt idx="267">
                  <c:v>86600</c:v>
                </c:pt>
                <c:pt idx="268">
                  <c:v>85600</c:v>
                </c:pt>
                <c:pt idx="269">
                  <c:v>84600</c:v>
                </c:pt>
                <c:pt idx="270">
                  <c:v>83600</c:v>
                </c:pt>
                <c:pt idx="271">
                  <c:v>82600</c:v>
                </c:pt>
                <c:pt idx="272">
                  <c:v>81600</c:v>
                </c:pt>
                <c:pt idx="273">
                  <c:v>80600</c:v>
                </c:pt>
                <c:pt idx="274">
                  <c:v>79600</c:v>
                </c:pt>
                <c:pt idx="275">
                  <c:v>78600</c:v>
                </c:pt>
                <c:pt idx="276">
                  <c:v>77600</c:v>
                </c:pt>
                <c:pt idx="277">
                  <c:v>76600</c:v>
                </c:pt>
                <c:pt idx="278">
                  <c:v>75600</c:v>
                </c:pt>
                <c:pt idx="279">
                  <c:v>74600</c:v>
                </c:pt>
                <c:pt idx="280">
                  <c:v>73600</c:v>
                </c:pt>
                <c:pt idx="281">
                  <c:v>72600</c:v>
                </c:pt>
                <c:pt idx="282">
                  <c:v>71600</c:v>
                </c:pt>
                <c:pt idx="283">
                  <c:v>70600</c:v>
                </c:pt>
                <c:pt idx="284">
                  <c:v>69600</c:v>
                </c:pt>
                <c:pt idx="285">
                  <c:v>68600</c:v>
                </c:pt>
                <c:pt idx="286">
                  <c:v>67600</c:v>
                </c:pt>
                <c:pt idx="287">
                  <c:v>66600</c:v>
                </c:pt>
                <c:pt idx="288">
                  <c:v>66200</c:v>
                </c:pt>
                <c:pt idx="289">
                  <c:v>66100</c:v>
                </c:pt>
                <c:pt idx="290">
                  <c:v>66000</c:v>
                </c:pt>
                <c:pt idx="291">
                  <c:v>66000</c:v>
                </c:pt>
                <c:pt idx="292">
                  <c:v>65900</c:v>
                </c:pt>
                <c:pt idx="293">
                  <c:v>65800</c:v>
                </c:pt>
                <c:pt idx="294">
                  <c:v>65700</c:v>
                </c:pt>
                <c:pt idx="295">
                  <c:v>65600</c:v>
                </c:pt>
                <c:pt idx="296">
                  <c:v>65500</c:v>
                </c:pt>
                <c:pt idx="297">
                  <c:v>65400</c:v>
                </c:pt>
                <c:pt idx="298">
                  <c:v>65300</c:v>
                </c:pt>
                <c:pt idx="299">
                  <c:v>65200</c:v>
                </c:pt>
                <c:pt idx="300">
                  <c:v>65100</c:v>
                </c:pt>
                <c:pt idx="301">
                  <c:v>65100</c:v>
                </c:pt>
                <c:pt idx="302">
                  <c:v>65000</c:v>
                </c:pt>
                <c:pt idx="303">
                  <c:v>64900</c:v>
                </c:pt>
                <c:pt idx="304">
                  <c:v>64800</c:v>
                </c:pt>
                <c:pt idx="305">
                  <c:v>64700</c:v>
                </c:pt>
                <c:pt idx="306">
                  <c:v>64600</c:v>
                </c:pt>
                <c:pt idx="307">
                  <c:v>64500</c:v>
                </c:pt>
                <c:pt idx="308">
                  <c:v>64400</c:v>
                </c:pt>
                <c:pt idx="309">
                  <c:v>64300</c:v>
                </c:pt>
                <c:pt idx="310">
                  <c:v>64200</c:v>
                </c:pt>
                <c:pt idx="311">
                  <c:v>64200</c:v>
                </c:pt>
                <c:pt idx="312">
                  <c:v>64100</c:v>
                </c:pt>
                <c:pt idx="313">
                  <c:v>64000</c:v>
                </c:pt>
                <c:pt idx="314">
                  <c:v>63900</c:v>
                </c:pt>
                <c:pt idx="315">
                  <c:v>63800</c:v>
                </c:pt>
                <c:pt idx="316">
                  <c:v>63700</c:v>
                </c:pt>
                <c:pt idx="317">
                  <c:v>63600</c:v>
                </c:pt>
                <c:pt idx="318">
                  <c:v>63500</c:v>
                </c:pt>
                <c:pt idx="319">
                  <c:v>63400</c:v>
                </c:pt>
                <c:pt idx="320">
                  <c:v>63300</c:v>
                </c:pt>
                <c:pt idx="321">
                  <c:v>63300</c:v>
                </c:pt>
                <c:pt idx="322">
                  <c:v>63200</c:v>
                </c:pt>
                <c:pt idx="323">
                  <c:v>63100</c:v>
                </c:pt>
                <c:pt idx="324">
                  <c:v>63000</c:v>
                </c:pt>
                <c:pt idx="325">
                  <c:v>62900</c:v>
                </c:pt>
                <c:pt idx="326">
                  <c:v>62800</c:v>
                </c:pt>
                <c:pt idx="327">
                  <c:v>62700</c:v>
                </c:pt>
                <c:pt idx="328">
                  <c:v>62600</c:v>
                </c:pt>
                <c:pt idx="329">
                  <c:v>62500</c:v>
                </c:pt>
                <c:pt idx="330">
                  <c:v>62400</c:v>
                </c:pt>
                <c:pt idx="331">
                  <c:v>62400</c:v>
                </c:pt>
                <c:pt idx="332">
                  <c:v>62300</c:v>
                </c:pt>
                <c:pt idx="333">
                  <c:v>62200</c:v>
                </c:pt>
                <c:pt idx="334">
                  <c:v>62100</c:v>
                </c:pt>
                <c:pt idx="335">
                  <c:v>62000</c:v>
                </c:pt>
                <c:pt idx="336">
                  <c:v>61900</c:v>
                </c:pt>
                <c:pt idx="337">
                  <c:v>61800</c:v>
                </c:pt>
                <c:pt idx="338">
                  <c:v>61700</c:v>
                </c:pt>
                <c:pt idx="339">
                  <c:v>61600</c:v>
                </c:pt>
                <c:pt idx="340">
                  <c:v>61500</c:v>
                </c:pt>
                <c:pt idx="341">
                  <c:v>61500</c:v>
                </c:pt>
                <c:pt idx="342">
                  <c:v>61400</c:v>
                </c:pt>
                <c:pt idx="343">
                  <c:v>61300</c:v>
                </c:pt>
                <c:pt idx="344">
                  <c:v>61200</c:v>
                </c:pt>
                <c:pt idx="345">
                  <c:v>61100</c:v>
                </c:pt>
                <c:pt idx="346">
                  <c:v>61000</c:v>
                </c:pt>
                <c:pt idx="347">
                  <c:v>60900</c:v>
                </c:pt>
                <c:pt idx="348">
                  <c:v>60800</c:v>
                </c:pt>
                <c:pt idx="349">
                  <c:v>60700</c:v>
                </c:pt>
                <c:pt idx="350">
                  <c:v>60600</c:v>
                </c:pt>
                <c:pt idx="351">
                  <c:v>60600</c:v>
                </c:pt>
                <c:pt idx="352">
                  <c:v>60500</c:v>
                </c:pt>
                <c:pt idx="353">
                  <c:v>60400</c:v>
                </c:pt>
                <c:pt idx="354">
                  <c:v>60300</c:v>
                </c:pt>
                <c:pt idx="355">
                  <c:v>60200</c:v>
                </c:pt>
                <c:pt idx="356">
                  <c:v>60100</c:v>
                </c:pt>
                <c:pt idx="357">
                  <c:v>60000</c:v>
                </c:pt>
                <c:pt idx="358">
                  <c:v>59900</c:v>
                </c:pt>
                <c:pt idx="359">
                  <c:v>59800</c:v>
                </c:pt>
                <c:pt idx="360">
                  <c:v>59700</c:v>
                </c:pt>
                <c:pt idx="361">
                  <c:v>59700</c:v>
                </c:pt>
                <c:pt idx="362">
                  <c:v>59600</c:v>
                </c:pt>
                <c:pt idx="363">
                  <c:v>59500</c:v>
                </c:pt>
                <c:pt idx="364">
                  <c:v>59400</c:v>
                </c:pt>
                <c:pt idx="365">
                  <c:v>59300</c:v>
                </c:pt>
                <c:pt idx="366">
                  <c:v>59200</c:v>
                </c:pt>
                <c:pt idx="367">
                  <c:v>59100</c:v>
                </c:pt>
                <c:pt idx="368">
                  <c:v>59000</c:v>
                </c:pt>
                <c:pt idx="369">
                  <c:v>58900</c:v>
                </c:pt>
                <c:pt idx="370">
                  <c:v>58800</c:v>
                </c:pt>
                <c:pt idx="371">
                  <c:v>58800</c:v>
                </c:pt>
                <c:pt idx="372">
                  <c:v>58700</c:v>
                </c:pt>
                <c:pt idx="373">
                  <c:v>58600</c:v>
                </c:pt>
                <c:pt idx="374">
                  <c:v>58500</c:v>
                </c:pt>
                <c:pt idx="375">
                  <c:v>58400</c:v>
                </c:pt>
                <c:pt idx="376">
                  <c:v>58300</c:v>
                </c:pt>
                <c:pt idx="377">
                  <c:v>58200</c:v>
                </c:pt>
                <c:pt idx="378">
                  <c:v>58100</c:v>
                </c:pt>
                <c:pt idx="379">
                  <c:v>58000</c:v>
                </c:pt>
                <c:pt idx="380">
                  <c:v>57900</c:v>
                </c:pt>
                <c:pt idx="381">
                  <c:v>57900</c:v>
                </c:pt>
                <c:pt idx="382">
                  <c:v>57800</c:v>
                </c:pt>
                <c:pt idx="383">
                  <c:v>57700</c:v>
                </c:pt>
                <c:pt idx="384">
                  <c:v>57600</c:v>
                </c:pt>
                <c:pt idx="385">
                  <c:v>57500</c:v>
                </c:pt>
                <c:pt idx="386">
                  <c:v>57400</c:v>
                </c:pt>
                <c:pt idx="387">
                  <c:v>57300</c:v>
                </c:pt>
                <c:pt idx="388">
                  <c:v>57200</c:v>
                </c:pt>
                <c:pt idx="389">
                  <c:v>57100</c:v>
                </c:pt>
                <c:pt idx="390">
                  <c:v>57000</c:v>
                </c:pt>
                <c:pt idx="391">
                  <c:v>57000</c:v>
                </c:pt>
                <c:pt idx="392">
                  <c:v>56900</c:v>
                </c:pt>
                <c:pt idx="393">
                  <c:v>56800</c:v>
                </c:pt>
                <c:pt idx="394">
                  <c:v>56700</c:v>
                </c:pt>
                <c:pt idx="395">
                  <c:v>56600</c:v>
                </c:pt>
                <c:pt idx="396">
                  <c:v>56500</c:v>
                </c:pt>
                <c:pt idx="397">
                  <c:v>56400</c:v>
                </c:pt>
                <c:pt idx="398">
                  <c:v>56300</c:v>
                </c:pt>
                <c:pt idx="399">
                  <c:v>56200</c:v>
                </c:pt>
                <c:pt idx="400">
                  <c:v>56100</c:v>
                </c:pt>
                <c:pt idx="401">
                  <c:v>56100</c:v>
                </c:pt>
                <c:pt idx="402">
                  <c:v>56000</c:v>
                </c:pt>
                <c:pt idx="403">
                  <c:v>55900</c:v>
                </c:pt>
                <c:pt idx="404">
                  <c:v>55800</c:v>
                </c:pt>
                <c:pt idx="405">
                  <c:v>55700</c:v>
                </c:pt>
                <c:pt idx="406">
                  <c:v>55600</c:v>
                </c:pt>
                <c:pt idx="407">
                  <c:v>55500</c:v>
                </c:pt>
                <c:pt idx="408">
                  <c:v>55400</c:v>
                </c:pt>
                <c:pt idx="409">
                  <c:v>55300</c:v>
                </c:pt>
                <c:pt idx="410">
                  <c:v>55200</c:v>
                </c:pt>
                <c:pt idx="411">
                  <c:v>55200</c:v>
                </c:pt>
                <c:pt idx="412">
                  <c:v>55100</c:v>
                </c:pt>
                <c:pt idx="413">
                  <c:v>55000</c:v>
                </c:pt>
                <c:pt idx="414">
                  <c:v>54900</c:v>
                </c:pt>
                <c:pt idx="415">
                  <c:v>54800</c:v>
                </c:pt>
                <c:pt idx="416">
                  <c:v>54700</c:v>
                </c:pt>
                <c:pt idx="417">
                  <c:v>54600</c:v>
                </c:pt>
                <c:pt idx="418">
                  <c:v>54500</c:v>
                </c:pt>
                <c:pt idx="419">
                  <c:v>54400</c:v>
                </c:pt>
                <c:pt idx="420">
                  <c:v>54300</c:v>
                </c:pt>
                <c:pt idx="421">
                  <c:v>54300</c:v>
                </c:pt>
                <c:pt idx="422">
                  <c:v>54200</c:v>
                </c:pt>
                <c:pt idx="423">
                  <c:v>54100</c:v>
                </c:pt>
                <c:pt idx="424">
                  <c:v>54000</c:v>
                </c:pt>
                <c:pt idx="425">
                  <c:v>53900</c:v>
                </c:pt>
                <c:pt idx="426">
                  <c:v>53800</c:v>
                </c:pt>
                <c:pt idx="427">
                  <c:v>53700</c:v>
                </c:pt>
                <c:pt idx="428">
                  <c:v>53600</c:v>
                </c:pt>
                <c:pt idx="429">
                  <c:v>53500</c:v>
                </c:pt>
                <c:pt idx="430">
                  <c:v>53400</c:v>
                </c:pt>
                <c:pt idx="431">
                  <c:v>53400</c:v>
                </c:pt>
                <c:pt idx="432">
                  <c:v>53300</c:v>
                </c:pt>
                <c:pt idx="433">
                  <c:v>53200</c:v>
                </c:pt>
                <c:pt idx="434">
                  <c:v>53100</c:v>
                </c:pt>
                <c:pt idx="435">
                  <c:v>53000</c:v>
                </c:pt>
                <c:pt idx="436">
                  <c:v>52900</c:v>
                </c:pt>
                <c:pt idx="437">
                  <c:v>52800</c:v>
                </c:pt>
                <c:pt idx="438">
                  <c:v>52700</c:v>
                </c:pt>
                <c:pt idx="439">
                  <c:v>52600</c:v>
                </c:pt>
                <c:pt idx="440">
                  <c:v>52500</c:v>
                </c:pt>
                <c:pt idx="441">
                  <c:v>52500</c:v>
                </c:pt>
                <c:pt idx="442">
                  <c:v>52400</c:v>
                </c:pt>
                <c:pt idx="443">
                  <c:v>52300</c:v>
                </c:pt>
                <c:pt idx="444">
                  <c:v>52200</c:v>
                </c:pt>
                <c:pt idx="445">
                  <c:v>52100</c:v>
                </c:pt>
                <c:pt idx="446">
                  <c:v>52000</c:v>
                </c:pt>
                <c:pt idx="447">
                  <c:v>51900</c:v>
                </c:pt>
                <c:pt idx="448">
                  <c:v>51800</c:v>
                </c:pt>
                <c:pt idx="449">
                  <c:v>51700</c:v>
                </c:pt>
                <c:pt idx="450">
                  <c:v>51600</c:v>
                </c:pt>
                <c:pt idx="451">
                  <c:v>51600</c:v>
                </c:pt>
                <c:pt idx="452">
                  <c:v>51500</c:v>
                </c:pt>
                <c:pt idx="453">
                  <c:v>51400</c:v>
                </c:pt>
                <c:pt idx="454">
                  <c:v>51300</c:v>
                </c:pt>
                <c:pt idx="455">
                  <c:v>51200</c:v>
                </c:pt>
                <c:pt idx="456">
                  <c:v>51100</c:v>
                </c:pt>
                <c:pt idx="457">
                  <c:v>51000</c:v>
                </c:pt>
                <c:pt idx="458">
                  <c:v>50900</c:v>
                </c:pt>
                <c:pt idx="459">
                  <c:v>50800</c:v>
                </c:pt>
                <c:pt idx="460">
                  <c:v>50700</c:v>
                </c:pt>
                <c:pt idx="461">
                  <c:v>50700</c:v>
                </c:pt>
                <c:pt idx="462">
                  <c:v>50600</c:v>
                </c:pt>
                <c:pt idx="463">
                  <c:v>50500</c:v>
                </c:pt>
                <c:pt idx="464">
                  <c:v>50400</c:v>
                </c:pt>
                <c:pt idx="465">
                  <c:v>50300</c:v>
                </c:pt>
                <c:pt idx="466">
                  <c:v>50200</c:v>
                </c:pt>
                <c:pt idx="467">
                  <c:v>50100</c:v>
                </c:pt>
                <c:pt idx="468">
                  <c:v>50000</c:v>
                </c:pt>
                <c:pt idx="469">
                  <c:v>49900</c:v>
                </c:pt>
                <c:pt idx="470">
                  <c:v>49800</c:v>
                </c:pt>
                <c:pt idx="471">
                  <c:v>49800</c:v>
                </c:pt>
                <c:pt idx="472">
                  <c:v>49700</c:v>
                </c:pt>
                <c:pt idx="473">
                  <c:v>49600</c:v>
                </c:pt>
                <c:pt idx="474">
                  <c:v>49500</c:v>
                </c:pt>
                <c:pt idx="475">
                  <c:v>49400</c:v>
                </c:pt>
                <c:pt idx="476">
                  <c:v>49300</c:v>
                </c:pt>
                <c:pt idx="477">
                  <c:v>49200</c:v>
                </c:pt>
                <c:pt idx="478">
                  <c:v>49100</c:v>
                </c:pt>
                <c:pt idx="479">
                  <c:v>49000</c:v>
                </c:pt>
                <c:pt idx="480">
                  <c:v>48900</c:v>
                </c:pt>
                <c:pt idx="481">
                  <c:v>48900</c:v>
                </c:pt>
                <c:pt idx="482">
                  <c:v>48800</c:v>
                </c:pt>
                <c:pt idx="483">
                  <c:v>48700</c:v>
                </c:pt>
                <c:pt idx="484">
                  <c:v>48600</c:v>
                </c:pt>
                <c:pt idx="485">
                  <c:v>48500</c:v>
                </c:pt>
                <c:pt idx="486">
                  <c:v>48400</c:v>
                </c:pt>
                <c:pt idx="487">
                  <c:v>48300</c:v>
                </c:pt>
                <c:pt idx="488">
                  <c:v>48200</c:v>
                </c:pt>
                <c:pt idx="489">
                  <c:v>48100</c:v>
                </c:pt>
                <c:pt idx="490">
                  <c:v>48000</c:v>
                </c:pt>
                <c:pt idx="491">
                  <c:v>48000</c:v>
                </c:pt>
                <c:pt idx="492">
                  <c:v>47900</c:v>
                </c:pt>
                <c:pt idx="493">
                  <c:v>47800</c:v>
                </c:pt>
                <c:pt idx="494">
                  <c:v>47700</c:v>
                </c:pt>
                <c:pt idx="495">
                  <c:v>47600</c:v>
                </c:pt>
                <c:pt idx="496">
                  <c:v>47500</c:v>
                </c:pt>
                <c:pt idx="497">
                  <c:v>47400</c:v>
                </c:pt>
                <c:pt idx="498">
                  <c:v>47300</c:v>
                </c:pt>
                <c:pt idx="499">
                  <c:v>47200</c:v>
                </c:pt>
                <c:pt idx="500">
                  <c:v>47100</c:v>
                </c:pt>
                <c:pt idx="501">
                  <c:v>47100</c:v>
                </c:pt>
                <c:pt idx="502">
                  <c:v>47000</c:v>
                </c:pt>
                <c:pt idx="503">
                  <c:v>46900</c:v>
                </c:pt>
                <c:pt idx="504">
                  <c:v>46800</c:v>
                </c:pt>
                <c:pt idx="505">
                  <c:v>46700</c:v>
                </c:pt>
                <c:pt idx="506">
                  <c:v>46600</c:v>
                </c:pt>
                <c:pt idx="507">
                  <c:v>46500</c:v>
                </c:pt>
                <c:pt idx="508">
                  <c:v>46400</c:v>
                </c:pt>
                <c:pt idx="509">
                  <c:v>46300</c:v>
                </c:pt>
                <c:pt idx="510">
                  <c:v>46200</c:v>
                </c:pt>
                <c:pt idx="511">
                  <c:v>46200</c:v>
                </c:pt>
                <c:pt idx="512">
                  <c:v>46100</c:v>
                </c:pt>
                <c:pt idx="513">
                  <c:v>46000</c:v>
                </c:pt>
                <c:pt idx="514">
                  <c:v>45900</c:v>
                </c:pt>
                <c:pt idx="515">
                  <c:v>45800</c:v>
                </c:pt>
                <c:pt idx="516">
                  <c:v>45700</c:v>
                </c:pt>
                <c:pt idx="517">
                  <c:v>45600</c:v>
                </c:pt>
                <c:pt idx="518">
                  <c:v>45500</c:v>
                </c:pt>
                <c:pt idx="519">
                  <c:v>45400</c:v>
                </c:pt>
                <c:pt idx="520">
                  <c:v>45300</c:v>
                </c:pt>
                <c:pt idx="521">
                  <c:v>45300</c:v>
                </c:pt>
                <c:pt idx="522">
                  <c:v>45200</c:v>
                </c:pt>
                <c:pt idx="523">
                  <c:v>45100</c:v>
                </c:pt>
                <c:pt idx="524">
                  <c:v>45000</c:v>
                </c:pt>
                <c:pt idx="525">
                  <c:v>44900</c:v>
                </c:pt>
                <c:pt idx="526">
                  <c:v>44800</c:v>
                </c:pt>
                <c:pt idx="527">
                  <c:v>44700</c:v>
                </c:pt>
                <c:pt idx="528">
                  <c:v>44600</c:v>
                </c:pt>
                <c:pt idx="529">
                  <c:v>44500</c:v>
                </c:pt>
                <c:pt idx="530">
                  <c:v>44400</c:v>
                </c:pt>
                <c:pt idx="531">
                  <c:v>44400</c:v>
                </c:pt>
                <c:pt idx="532">
                  <c:v>44300</c:v>
                </c:pt>
                <c:pt idx="533">
                  <c:v>44200</c:v>
                </c:pt>
                <c:pt idx="534">
                  <c:v>44100</c:v>
                </c:pt>
                <c:pt idx="535">
                  <c:v>44000</c:v>
                </c:pt>
                <c:pt idx="536">
                  <c:v>43900</c:v>
                </c:pt>
                <c:pt idx="537">
                  <c:v>43800</c:v>
                </c:pt>
                <c:pt idx="538">
                  <c:v>43700</c:v>
                </c:pt>
                <c:pt idx="539">
                  <c:v>43600</c:v>
                </c:pt>
                <c:pt idx="540">
                  <c:v>43500</c:v>
                </c:pt>
                <c:pt idx="541">
                  <c:v>43500</c:v>
                </c:pt>
                <c:pt idx="542">
                  <c:v>43400</c:v>
                </c:pt>
                <c:pt idx="543">
                  <c:v>43300</c:v>
                </c:pt>
                <c:pt idx="544">
                  <c:v>43200</c:v>
                </c:pt>
                <c:pt idx="545">
                  <c:v>43100</c:v>
                </c:pt>
                <c:pt idx="546">
                  <c:v>43000</c:v>
                </c:pt>
                <c:pt idx="547">
                  <c:v>42900</c:v>
                </c:pt>
                <c:pt idx="548">
                  <c:v>42800</c:v>
                </c:pt>
                <c:pt idx="549">
                  <c:v>42700</c:v>
                </c:pt>
                <c:pt idx="550">
                  <c:v>42600</c:v>
                </c:pt>
                <c:pt idx="551">
                  <c:v>42600</c:v>
                </c:pt>
                <c:pt idx="552">
                  <c:v>42500</c:v>
                </c:pt>
                <c:pt idx="553">
                  <c:v>42400</c:v>
                </c:pt>
                <c:pt idx="554">
                  <c:v>42300</c:v>
                </c:pt>
                <c:pt idx="555">
                  <c:v>42200</c:v>
                </c:pt>
                <c:pt idx="556">
                  <c:v>42100</c:v>
                </c:pt>
                <c:pt idx="557">
                  <c:v>42000</c:v>
                </c:pt>
                <c:pt idx="558">
                  <c:v>41900</c:v>
                </c:pt>
                <c:pt idx="559">
                  <c:v>41800</c:v>
                </c:pt>
                <c:pt idx="560">
                  <c:v>41700</c:v>
                </c:pt>
                <c:pt idx="561">
                  <c:v>41700</c:v>
                </c:pt>
                <c:pt idx="562">
                  <c:v>41600</c:v>
                </c:pt>
                <c:pt idx="563">
                  <c:v>41500</c:v>
                </c:pt>
                <c:pt idx="564">
                  <c:v>41400</c:v>
                </c:pt>
                <c:pt idx="565">
                  <c:v>41300</c:v>
                </c:pt>
                <c:pt idx="566">
                  <c:v>41200</c:v>
                </c:pt>
                <c:pt idx="567">
                  <c:v>41100</c:v>
                </c:pt>
                <c:pt idx="568">
                  <c:v>41000</c:v>
                </c:pt>
                <c:pt idx="569">
                  <c:v>40900</c:v>
                </c:pt>
                <c:pt idx="570">
                  <c:v>40800</c:v>
                </c:pt>
                <c:pt idx="571">
                  <c:v>40800</c:v>
                </c:pt>
                <c:pt idx="572">
                  <c:v>40700</c:v>
                </c:pt>
                <c:pt idx="573">
                  <c:v>40600</c:v>
                </c:pt>
                <c:pt idx="574">
                  <c:v>40500</c:v>
                </c:pt>
                <c:pt idx="575">
                  <c:v>40400</c:v>
                </c:pt>
                <c:pt idx="576">
                  <c:v>40300</c:v>
                </c:pt>
                <c:pt idx="577">
                  <c:v>40200</c:v>
                </c:pt>
                <c:pt idx="578">
                  <c:v>40100</c:v>
                </c:pt>
                <c:pt idx="579">
                  <c:v>40000</c:v>
                </c:pt>
                <c:pt idx="580">
                  <c:v>39900</c:v>
                </c:pt>
                <c:pt idx="581">
                  <c:v>39900</c:v>
                </c:pt>
                <c:pt idx="582">
                  <c:v>39800</c:v>
                </c:pt>
                <c:pt idx="583">
                  <c:v>39700</c:v>
                </c:pt>
                <c:pt idx="584">
                  <c:v>39600</c:v>
                </c:pt>
                <c:pt idx="585">
                  <c:v>39500</c:v>
                </c:pt>
                <c:pt idx="586">
                  <c:v>39400</c:v>
                </c:pt>
                <c:pt idx="587">
                  <c:v>39300</c:v>
                </c:pt>
                <c:pt idx="588">
                  <c:v>39200</c:v>
                </c:pt>
                <c:pt idx="589">
                  <c:v>39100</c:v>
                </c:pt>
                <c:pt idx="590">
                  <c:v>39000</c:v>
                </c:pt>
                <c:pt idx="591">
                  <c:v>39000</c:v>
                </c:pt>
                <c:pt idx="592">
                  <c:v>38900</c:v>
                </c:pt>
                <c:pt idx="593">
                  <c:v>38800</c:v>
                </c:pt>
                <c:pt idx="594">
                  <c:v>38700</c:v>
                </c:pt>
                <c:pt idx="595">
                  <c:v>38600</c:v>
                </c:pt>
                <c:pt idx="596">
                  <c:v>38500</c:v>
                </c:pt>
                <c:pt idx="597">
                  <c:v>38400</c:v>
                </c:pt>
                <c:pt idx="598">
                  <c:v>38300</c:v>
                </c:pt>
                <c:pt idx="599">
                  <c:v>38200</c:v>
                </c:pt>
                <c:pt idx="600">
                  <c:v>38100</c:v>
                </c:pt>
                <c:pt idx="601">
                  <c:v>38100</c:v>
                </c:pt>
                <c:pt idx="602">
                  <c:v>38000</c:v>
                </c:pt>
                <c:pt idx="603">
                  <c:v>37900</c:v>
                </c:pt>
                <c:pt idx="604">
                  <c:v>37800</c:v>
                </c:pt>
                <c:pt idx="605">
                  <c:v>37700</c:v>
                </c:pt>
                <c:pt idx="606">
                  <c:v>37600</c:v>
                </c:pt>
                <c:pt idx="607">
                  <c:v>37500</c:v>
                </c:pt>
                <c:pt idx="608">
                  <c:v>37400</c:v>
                </c:pt>
                <c:pt idx="609">
                  <c:v>37300</c:v>
                </c:pt>
                <c:pt idx="610">
                  <c:v>37200</c:v>
                </c:pt>
                <c:pt idx="611">
                  <c:v>37200</c:v>
                </c:pt>
                <c:pt idx="612">
                  <c:v>37100</c:v>
                </c:pt>
                <c:pt idx="613">
                  <c:v>37000</c:v>
                </c:pt>
                <c:pt idx="614">
                  <c:v>36900</c:v>
                </c:pt>
                <c:pt idx="615">
                  <c:v>36800</c:v>
                </c:pt>
                <c:pt idx="616">
                  <c:v>36700</c:v>
                </c:pt>
                <c:pt idx="617">
                  <c:v>36600</c:v>
                </c:pt>
                <c:pt idx="618">
                  <c:v>36500</c:v>
                </c:pt>
                <c:pt idx="619">
                  <c:v>36400</c:v>
                </c:pt>
                <c:pt idx="620">
                  <c:v>36300</c:v>
                </c:pt>
                <c:pt idx="621">
                  <c:v>36300</c:v>
                </c:pt>
                <c:pt idx="622">
                  <c:v>36200</c:v>
                </c:pt>
                <c:pt idx="623">
                  <c:v>36100</c:v>
                </c:pt>
                <c:pt idx="624">
                  <c:v>36000</c:v>
                </c:pt>
                <c:pt idx="625">
                  <c:v>35900</c:v>
                </c:pt>
                <c:pt idx="626">
                  <c:v>35800</c:v>
                </c:pt>
                <c:pt idx="627">
                  <c:v>35700</c:v>
                </c:pt>
                <c:pt idx="628">
                  <c:v>35600</c:v>
                </c:pt>
                <c:pt idx="629">
                  <c:v>35500</c:v>
                </c:pt>
                <c:pt idx="630">
                  <c:v>35400</c:v>
                </c:pt>
                <c:pt idx="631">
                  <c:v>35400</c:v>
                </c:pt>
                <c:pt idx="632">
                  <c:v>35300</c:v>
                </c:pt>
                <c:pt idx="633">
                  <c:v>35200</c:v>
                </c:pt>
                <c:pt idx="634">
                  <c:v>35100</c:v>
                </c:pt>
                <c:pt idx="635">
                  <c:v>35000</c:v>
                </c:pt>
                <c:pt idx="636">
                  <c:v>34900</c:v>
                </c:pt>
                <c:pt idx="637">
                  <c:v>34800</c:v>
                </c:pt>
                <c:pt idx="638">
                  <c:v>34700</c:v>
                </c:pt>
                <c:pt idx="639">
                  <c:v>34600</c:v>
                </c:pt>
                <c:pt idx="640">
                  <c:v>34500</c:v>
                </c:pt>
                <c:pt idx="641">
                  <c:v>34500</c:v>
                </c:pt>
                <c:pt idx="642">
                  <c:v>34400</c:v>
                </c:pt>
                <c:pt idx="643">
                  <c:v>34300</c:v>
                </c:pt>
                <c:pt idx="644">
                  <c:v>34200</c:v>
                </c:pt>
                <c:pt idx="645">
                  <c:v>34100</c:v>
                </c:pt>
                <c:pt idx="646">
                  <c:v>34000</c:v>
                </c:pt>
                <c:pt idx="647">
                  <c:v>33900</c:v>
                </c:pt>
                <c:pt idx="648">
                  <c:v>33800</c:v>
                </c:pt>
                <c:pt idx="649">
                  <c:v>33700</c:v>
                </c:pt>
                <c:pt idx="650">
                  <c:v>33600</c:v>
                </c:pt>
                <c:pt idx="651">
                  <c:v>33600</c:v>
                </c:pt>
                <c:pt idx="652">
                  <c:v>33500</c:v>
                </c:pt>
                <c:pt idx="653">
                  <c:v>33400</c:v>
                </c:pt>
                <c:pt idx="654">
                  <c:v>33300</c:v>
                </c:pt>
                <c:pt idx="655">
                  <c:v>33200</c:v>
                </c:pt>
                <c:pt idx="656">
                  <c:v>33100</c:v>
                </c:pt>
                <c:pt idx="657">
                  <c:v>33000</c:v>
                </c:pt>
                <c:pt idx="658">
                  <c:v>32900</c:v>
                </c:pt>
                <c:pt idx="659">
                  <c:v>32800</c:v>
                </c:pt>
                <c:pt idx="660">
                  <c:v>32700</c:v>
                </c:pt>
                <c:pt idx="661">
                  <c:v>32700</c:v>
                </c:pt>
                <c:pt idx="662">
                  <c:v>32600</c:v>
                </c:pt>
                <c:pt idx="663">
                  <c:v>32500</c:v>
                </c:pt>
                <c:pt idx="664">
                  <c:v>32400</c:v>
                </c:pt>
                <c:pt idx="665">
                  <c:v>32300</c:v>
                </c:pt>
                <c:pt idx="666">
                  <c:v>32200</c:v>
                </c:pt>
                <c:pt idx="667">
                  <c:v>32100</c:v>
                </c:pt>
                <c:pt idx="668">
                  <c:v>32000</c:v>
                </c:pt>
                <c:pt idx="669">
                  <c:v>31900</c:v>
                </c:pt>
                <c:pt idx="670">
                  <c:v>31800</c:v>
                </c:pt>
                <c:pt idx="671">
                  <c:v>31800</c:v>
                </c:pt>
                <c:pt idx="672">
                  <c:v>31700</c:v>
                </c:pt>
                <c:pt idx="673">
                  <c:v>31600</c:v>
                </c:pt>
                <c:pt idx="674">
                  <c:v>31500</c:v>
                </c:pt>
                <c:pt idx="675">
                  <c:v>31400</c:v>
                </c:pt>
                <c:pt idx="676">
                  <c:v>31300</c:v>
                </c:pt>
                <c:pt idx="677">
                  <c:v>31200</c:v>
                </c:pt>
                <c:pt idx="678">
                  <c:v>31100</c:v>
                </c:pt>
                <c:pt idx="679">
                  <c:v>31000</c:v>
                </c:pt>
                <c:pt idx="680">
                  <c:v>30900</c:v>
                </c:pt>
                <c:pt idx="681">
                  <c:v>30900</c:v>
                </c:pt>
                <c:pt idx="682">
                  <c:v>30800</c:v>
                </c:pt>
                <c:pt idx="683">
                  <c:v>30700</c:v>
                </c:pt>
                <c:pt idx="684">
                  <c:v>30600</c:v>
                </c:pt>
                <c:pt idx="685">
                  <c:v>30500</c:v>
                </c:pt>
                <c:pt idx="686">
                  <c:v>30400</c:v>
                </c:pt>
                <c:pt idx="687">
                  <c:v>30300</c:v>
                </c:pt>
                <c:pt idx="688">
                  <c:v>30200</c:v>
                </c:pt>
                <c:pt idx="689">
                  <c:v>30100</c:v>
                </c:pt>
                <c:pt idx="690">
                  <c:v>30000</c:v>
                </c:pt>
                <c:pt idx="691">
                  <c:v>30000</c:v>
                </c:pt>
                <c:pt idx="692">
                  <c:v>29900</c:v>
                </c:pt>
                <c:pt idx="693">
                  <c:v>29800</c:v>
                </c:pt>
                <c:pt idx="694">
                  <c:v>29700</c:v>
                </c:pt>
                <c:pt idx="695">
                  <c:v>29600</c:v>
                </c:pt>
                <c:pt idx="696">
                  <c:v>29500</c:v>
                </c:pt>
                <c:pt idx="697">
                  <c:v>29400</c:v>
                </c:pt>
                <c:pt idx="698">
                  <c:v>29300</c:v>
                </c:pt>
                <c:pt idx="699">
                  <c:v>29200</c:v>
                </c:pt>
                <c:pt idx="700">
                  <c:v>29100</c:v>
                </c:pt>
                <c:pt idx="701">
                  <c:v>29100</c:v>
                </c:pt>
                <c:pt idx="702">
                  <c:v>29000</c:v>
                </c:pt>
                <c:pt idx="703">
                  <c:v>28900</c:v>
                </c:pt>
                <c:pt idx="704">
                  <c:v>28900</c:v>
                </c:pt>
                <c:pt idx="705">
                  <c:v>28800</c:v>
                </c:pt>
                <c:pt idx="706">
                  <c:v>28800</c:v>
                </c:pt>
                <c:pt idx="707">
                  <c:v>28700</c:v>
                </c:pt>
                <c:pt idx="708">
                  <c:v>28700</c:v>
                </c:pt>
                <c:pt idx="709">
                  <c:v>28600</c:v>
                </c:pt>
                <c:pt idx="710">
                  <c:v>28600</c:v>
                </c:pt>
                <c:pt idx="711">
                  <c:v>28500</c:v>
                </c:pt>
                <c:pt idx="712">
                  <c:v>28500</c:v>
                </c:pt>
                <c:pt idx="713">
                  <c:v>28500</c:v>
                </c:pt>
                <c:pt idx="714">
                  <c:v>28400</c:v>
                </c:pt>
                <c:pt idx="715">
                  <c:v>28400</c:v>
                </c:pt>
                <c:pt idx="716">
                  <c:v>28300</c:v>
                </c:pt>
                <c:pt idx="717">
                  <c:v>28300</c:v>
                </c:pt>
                <c:pt idx="718">
                  <c:v>28200</c:v>
                </c:pt>
                <c:pt idx="719">
                  <c:v>28200</c:v>
                </c:pt>
                <c:pt idx="720">
                  <c:v>28100</c:v>
                </c:pt>
                <c:pt idx="721">
                  <c:v>28100</c:v>
                </c:pt>
                <c:pt idx="722">
                  <c:v>28000</c:v>
                </c:pt>
                <c:pt idx="723">
                  <c:v>28000</c:v>
                </c:pt>
                <c:pt idx="724">
                  <c:v>27900</c:v>
                </c:pt>
                <c:pt idx="725">
                  <c:v>27900</c:v>
                </c:pt>
                <c:pt idx="726">
                  <c:v>27800</c:v>
                </c:pt>
                <c:pt idx="727">
                  <c:v>27800</c:v>
                </c:pt>
                <c:pt idx="728">
                  <c:v>27700</c:v>
                </c:pt>
                <c:pt idx="729">
                  <c:v>27700</c:v>
                </c:pt>
                <c:pt idx="730">
                  <c:v>27600</c:v>
                </c:pt>
                <c:pt idx="731">
                  <c:v>27600</c:v>
                </c:pt>
                <c:pt idx="732">
                  <c:v>27500</c:v>
                </c:pt>
                <c:pt idx="733">
                  <c:v>27500</c:v>
                </c:pt>
                <c:pt idx="734">
                  <c:v>27400</c:v>
                </c:pt>
                <c:pt idx="735">
                  <c:v>27400</c:v>
                </c:pt>
                <c:pt idx="736">
                  <c:v>27300</c:v>
                </c:pt>
                <c:pt idx="737">
                  <c:v>27300</c:v>
                </c:pt>
                <c:pt idx="738">
                  <c:v>27300</c:v>
                </c:pt>
                <c:pt idx="739">
                  <c:v>27200</c:v>
                </c:pt>
                <c:pt idx="740">
                  <c:v>27200</c:v>
                </c:pt>
                <c:pt idx="741">
                  <c:v>27100</c:v>
                </c:pt>
                <c:pt idx="742">
                  <c:v>27100</c:v>
                </c:pt>
                <c:pt idx="743">
                  <c:v>27000</c:v>
                </c:pt>
                <c:pt idx="744">
                  <c:v>27000</c:v>
                </c:pt>
                <c:pt idx="745">
                  <c:v>26900</c:v>
                </c:pt>
                <c:pt idx="746">
                  <c:v>26900</c:v>
                </c:pt>
                <c:pt idx="747">
                  <c:v>26800</c:v>
                </c:pt>
                <c:pt idx="748">
                  <c:v>26800</c:v>
                </c:pt>
                <c:pt idx="749">
                  <c:v>26700</c:v>
                </c:pt>
                <c:pt idx="750">
                  <c:v>26700</c:v>
                </c:pt>
                <c:pt idx="751">
                  <c:v>26600</c:v>
                </c:pt>
                <c:pt idx="752">
                  <c:v>26600</c:v>
                </c:pt>
                <c:pt idx="753">
                  <c:v>26500</c:v>
                </c:pt>
                <c:pt idx="754">
                  <c:v>26500</c:v>
                </c:pt>
                <c:pt idx="755">
                  <c:v>26400</c:v>
                </c:pt>
                <c:pt idx="756">
                  <c:v>26400</c:v>
                </c:pt>
                <c:pt idx="757">
                  <c:v>26300</c:v>
                </c:pt>
                <c:pt idx="758">
                  <c:v>26300</c:v>
                </c:pt>
                <c:pt idx="759">
                  <c:v>26200</c:v>
                </c:pt>
                <c:pt idx="760">
                  <c:v>26200</c:v>
                </c:pt>
                <c:pt idx="761">
                  <c:v>26100</c:v>
                </c:pt>
                <c:pt idx="762">
                  <c:v>26100</c:v>
                </c:pt>
                <c:pt idx="763">
                  <c:v>26100</c:v>
                </c:pt>
                <c:pt idx="764">
                  <c:v>26000</c:v>
                </c:pt>
                <c:pt idx="765">
                  <c:v>26000</c:v>
                </c:pt>
                <c:pt idx="766">
                  <c:v>25900</c:v>
                </c:pt>
                <c:pt idx="767">
                  <c:v>25900</c:v>
                </c:pt>
                <c:pt idx="768">
                  <c:v>25800</c:v>
                </c:pt>
                <c:pt idx="769">
                  <c:v>25800</c:v>
                </c:pt>
                <c:pt idx="770">
                  <c:v>25700</c:v>
                </c:pt>
                <c:pt idx="771">
                  <c:v>25700</c:v>
                </c:pt>
                <c:pt idx="772">
                  <c:v>25600</c:v>
                </c:pt>
                <c:pt idx="773">
                  <c:v>25600</c:v>
                </c:pt>
                <c:pt idx="774">
                  <c:v>25500</c:v>
                </c:pt>
                <c:pt idx="775">
                  <c:v>25500</c:v>
                </c:pt>
                <c:pt idx="776">
                  <c:v>25400</c:v>
                </c:pt>
                <c:pt idx="777">
                  <c:v>25400</c:v>
                </c:pt>
                <c:pt idx="778">
                  <c:v>25300</c:v>
                </c:pt>
                <c:pt idx="779">
                  <c:v>25300</c:v>
                </c:pt>
                <c:pt idx="780">
                  <c:v>25200</c:v>
                </c:pt>
                <c:pt idx="781">
                  <c:v>25200</c:v>
                </c:pt>
                <c:pt idx="782">
                  <c:v>25100</c:v>
                </c:pt>
                <c:pt idx="783">
                  <c:v>25100</c:v>
                </c:pt>
                <c:pt idx="784">
                  <c:v>25000</c:v>
                </c:pt>
                <c:pt idx="785">
                  <c:v>25000</c:v>
                </c:pt>
                <c:pt idx="786">
                  <c:v>24900</c:v>
                </c:pt>
                <c:pt idx="787">
                  <c:v>24900</c:v>
                </c:pt>
                <c:pt idx="788">
                  <c:v>24900</c:v>
                </c:pt>
                <c:pt idx="789">
                  <c:v>24800</c:v>
                </c:pt>
                <c:pt idx="790">
                  <c:v>24800</c:v>
                </c:pt>
                <c:pt idx="791">
                  <c:v>24700</c:v>
                </c:pt>
                <c:pt idx="792">
                  <c:v>24700</c:v>
                </c:pt>
                <c:pt idx="793">
                  <c:v>24600</c:v>
                </c:pt>
                <c:pt idx="794">
                  <c:v>24600</c:v>
                </c:pt>
                <c:pt idx="795">
                  <c:v>24500</c:v>
                </c:pt>
                <c:pt idx="796">
                  <c:v>24500</c:v>
                </c:pt>
                <c:pt idx="797">
                  <c:v>24400</c:v>
                </c:pt>
                <c:pt idx="798">
                  <c:v>24400</c:v>
                </c:pt>
                <c:pt idx="799">
                  <c:v>24300</c:v>
                </c:pt>
                <c:pt idx="800">
                  <c:v>24300</c:v>
                </c:pt>
                <c:pt idx="801">
                  <c:v>24200</c:v>
                </c:pt>
                <c:pt idx="802">
                  <c:v>24200</c:v>
                </c:pt>
                <c:pt idx="803">
                  <c:v>24100</c:v>
                </c:pt>
                <c:pt idx="804">
                  <c:v>24100</c:v>
                </c:pt>
                <c:pt idx="805">
                  <c:v>24100</c:v>
                </c:pt>
                <c:pt idx="806">
                  <c:v>24100</c:v>
                </c:pt>
                <c:pt idx="807">
                  <c:v>24100</c:v>
                </c:pt>
                <c:pt idx="808">
                  <c:v>24100</c:v>
                </c:pt>
                <c:pt idx="809">
                  <c:v>24100</c:v>
                </c:pt>
                <c:pt idx="810">
                  <c:v>24100</c:v>
                </c:pt>
                <c:pt idx="811">
                  <c:v>24100</c:v>
                </c:pt>
                <c:pt idx="812">
                  <c:v>24100</c:v>
                </c:pt>
                <c:pt idx="813">
                  <c:v>24100</c:v>
                </c:pt>
                <c:pt idx="814">
                  <c:v>24100</c:v>
                </c:pt>
                <c:pt idx="815">
                  <c:v>24100</c:v>
                </c:pt>
                <c:pt idx="816">
                  <c:v>24100</c:v>
                </c:pt>
                <c:pt idx="817">
                  <c:v>24100</c:v>
                </c:pt>
                <c:pt idx="818">
                  <c:v>24100</c:v>
                </c:pt>
                <c:pt idx="819">
                  <c:v>24100</c:v>
                </c:pt>
                <c:pt idx="820">
                  <c:v>24100</c:v>
                </c:pt>
                <c:pt idx="821">
                  <c:v>24100</c:v>
                </c:pt>
                <c:pt idx="822">
                  <c:v>24100</c:v>
                </c:pt>
                <c:pt idx="823">
                  <c:v>24100</c:v>
                </c:pt>
                <c:pt idx="824">
                  <c:v>24100</c:v>
                </c:pt>
                <c:pt idx="825">
                  <c:v>24100</c:v>
                </c:pt>
                <c:pt idx="826">
                  <c:v>24100</c:v>
                </c:pt>
                <c:pt idx="827">
                  <c:v>24100</c:v>
                </c:pt>
                <c:pt idx="828">
                  <c:v>24100</c:v>
                </c:pt>
                <c:pt idx="829">
                  <c:v>24100</c:v>
                </c:pt>
                <c:pt idx="830">
                  <c:v>24100</c:v>
                </c:pt>
                <c:pt idx="831">
                  <c:v>24100</c:v>
                </c:pt>
                <c:pt idx="832">
                  <c:v>24100</c:v>
                </c:pt>
                <c:pt idx="833">
                  <c:v>24100</c:v>
                </c:pt>
                <c:pt idx="834">
                  <c:v>24100</c:v>
                </c:pt>
                <c:pt idx="835">
                  <c:v>24100</c:v>
                </c:pt>
                <c:pt idx="836">
                  <c:v>24100</c:v>
                </c:pt>
                <c:pt idx="837">
                  <c:v>24100</c:v>
                </c:pt>
                <c:pt idx="838">
                  <c:v>24100</c:v>
                </c:pt>
                <c:pt idx="839">
                  <c:v>24100</c:v>
                </c:pt>
                <c:pt idx="840">
                  <c:v>24100</c:v>
                </c:pt>
                <c:pt idx="841">
                  <c:v>24100</c:v>
                </c:pt>
                <c:pt idx="842">
                  <c:v>24100</c:v>
                </c:pt>
                <c:pt idx="843">
                  <c:v>24100</c:v>
                </c:pt>
                <c:pt idx="844">
                  <c:v>24100</c:v>
                </c:pt>
                <c:pt idx="845">
                  <c:v>24100</c:v>
                </c:pt>
                <c:pt idx="846">
                  <c:v>24100</c:v>
                </c:pt>
                <c:pt idx="847">
                  <c:v>24100</c:v>
                </c:pt>
                <c:pt idx="848">
                  <c:v>24100</c:v>
                </c:pt>
                <c:pt idx="849">
                  <c:v>24100</c:v>
                </c:pt>
                <c:pt idx="850">
                  <c:v>24100</c:v>
                </c:pt>
              </c:numCache>
            </c:numRef>
          </c:val>
          <c:smooth val="0"/>
          <c:extLst>
            <c:ext xmlns:c16="http://schemas.microsoft.com/office/drawing/2014/chart" uri="{C3380CC4-5D6E-409C-BE32-E72D297353CC}">
              <c16:uniqueId val="{0000000D-9AD9-4F15-90AA-E16C862808FC}"/>
            </c:ext>
          </c:extLst>
        </c:ser>
        <c:dLbls>
          <c:showLegendKey val="0"/>
          <c:showVal val="0"/>
          <c:showCatName val="0"/>
          <c:showSerName val="0"/>
          <c:showPercent val="0"/>
          <c:showBubbleSize val="0"/>
        </c:dLbls>
        <c:smooth val="0"/>
        <c:axId val="81955456"/>
        <c:axId val="81969536"/>
      </c:lineChart>
      <c:catAx>
        <c:axId val="81955456"/>
        <c:scaling>
          <c:orientation val="minMax"/>
        </c:scaling>
        <c:delete val="0"/>
        <c:axPos val="b"/>
        <c:numFmt formatCode="#,##0" sourceLinked="0"/>
        <c:majorTickMark val="cross"/>
        <c:minorTickMark val="none"/>
        <c:tickLblPos val="nextTo"/>
        <c:spPr>
          <a:ln w="3175" cmpd="sng">
            <a:solidFill>
              <a:sysClr val="windowText" lastClr="000000">
                <a:lumMod val="100000"/>
              </a:sysClr>
            </a:solidFill>
          </a:ln>
        </c:spPr>
        <c:txPr>
          <a:bodyPr rot="0" vert="horz"/>
          <a:lstStyle/>
          <a:p>
            <a:pPr>
              <a:defRPr sz="700"/>
            </a:pPr>
            <a:endParaRPr lang="sv-SE"/>
          </a:p>
        </c:txPr>
        <c:crossAx val="81969536"/>
        <c:crosses val="autoZero"/>
        <c:auto val="1"/>
        <c:lblAlgn val="ctr"/>
        <c:lblOffset val="100"/>
        <c:tickLblSkip val="200"/>
        <c:tickMarkSkip val="200"/>
        <c:noMultiLvlLbl val="1"/>
      </c:catAx>
      <c:valAx>
        <c:axId val="81969536"/>
        <c:scaling>
          <c:orientation val="minMax"/>
          <c:max val="120000"/>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955456"/>
        <c:crossesAt val="1"/>
        <c:crossBetween val="between"/>
      </c:valAx>
      <c:spPr>
        <a:noFill/>
        <a:ln w="3175">
          <a:solidFill>
            <a:srgbClr val="000000"/>
          </a:solidFill>
          <a:prstDash val="solid"/>
        </a:ln>
      </c:spPr>
    </c:plotArea>
    <c:legend>
      <c:legendPos val="b"/>
      <c:layout>
        <c:manualLayout>
          <c:xMode val="edge"/>
          <c:yMode val="edge"/>
          <c:x val="0.27319548510436659"/>
          <c:y val="6.1445362718089994E-2"/>
          <c:w val="0.60560494844761892"/>
          <c:h val="0.2230819470026638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3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clustered"/>
        <c:varyColors val="0"/>
        <c:ser>
          <c:idx val="0"/>
          <c:order val="0"/>
          <c:tx>
            <c:strRef>
              <c:f>'Budgetmallar dubbla spalter'!$B$19</c:f>
              <c:strCache>
                <c:ptCount val="1"/>
                <c:pt idx="0">
                  <c:v>Procent</c:v>
                </c:pt>
              </c:strCache>
            </c:strRef>
          </c:tx>
          <c:spPr>
            <a:solidFill>
              <a:srgbClr val="000000"/>
            </a:solidFill>
            <a:ln w="25400">
              <a:noFill/>
            </a:ln>
          </c:spPr>
          <c:invertIfNegative val="0"/>
          <c:dPt>
            <c:idx val="0"/>
            <c:invertIfNegative val="0"/>
            <c:bubble3D val="0"/>
            <c:extLst>
              <c:ext xmlns:c16="http://schemas.microsoft.com/office/drawing/2014/chart" uri="{C3380CC4-5D6E-409C-BE32-E72D297353CC}">
                <c16:uniqueId val="{00000000-DE07-4890-8896-9D046EDEB948}"/>
              </c:ext>
            </c:extLst>
          </c:dPt>
          <c:dPt>
            <c:idx val="1"/>
            <c:invertIfNegative val="0"/>
            <c:bubble3D val="0"/>
            <c:extLst>
              <c:ext xmlns:c16="http://schemas.microsoft.com/office/drawing/2014/chart" uri="{C3380CC4-5D6E-409C-BE32-E72D297353CC}">
                <c16:uniqueId val="{00000001-DE07-4890-8896-9D046EDEB948}"/>
              </c:ext>
            </c:extLst>
          </c:dPt>
          <c:dPt>
            <c:idx val="2"/>
            <c:invertIfNegative val="0"/>
            <c:bubble3D val="0"/>
            <c:extLst>
              <c:ext xmlns:c16="http://schemas.microsoft.com/office/drawing/2014/chart" uri="{C3380CC4-5D6E-409C-BE32-E72D297353CC}">
                <c16:uniqueId val="{00000002-DE07-4890-8896-9D046EDEB948}"/>
              </c:ext>
            </c:extLst>
          </c:dPt>
          <c:dPt>
            <c:idx val="3"/>
            <c:invertIfNegative val="0"/>
            <c:bubble3D val="0"/>
            <c:extLst>
              <c:ext xmlns:c16="http://schemas.microsoft.com/office/drawing/2014/chart" uri="{C3380CC4-5D6E-409C-BE32-E72D297353CC}">
                <c16:uniqueId val="{00000003-DE07-4890-8896-9D046EDEB948}"/>
              </c:ext>
            </c:extLst>
          </c:dPt>
          <c:dPt>
            <c:idx val="4"/>
            <c:invertIfNegative val="0"/>
            <c:bubble3D val="0"/>
            <c:extLst>
              <c:ext xmlns:c16="http://schemas.microsoft.com/office/drawing/2014/chart" uri="{C3380CC4-5D6E-409C-BE32-E72D297353CC}">
                <c16:uniqueId val="{00000004-DE07-4890-8896-9D046EDEB948}"/>
              </c:ext>
            </c:extLst>
          </c:dPt>
          <c:dPt>
            <c:idx val="5"/>
            <c:invertIfNegative val="0"/>
            <c:bubble3D val="0"/>
            <c:extLst>
              <c:ext xmlns:c16="http://schemas.microsoft.com/office/drawing/2014/chart" uri="{C3380CC4-5D6E-409C-BE32-E72D297353CC}">
                <c16:uniqueId val="{00000005-DE07-4890-8896-9D046EDEB948}"/>
              </c:ext>
            </c:extLst>
          </c:dPt>
          <c:dPt>
            <c:idx val="6"/>
            <c:invertIfNegative val="0"/>
            <c:bubble3D val="0"/>
            <c:extLst>
              <c:ext xmlns:c16="http://schemas.microsoft.com/office/drawing/2014/chart" uri="{C3380CC4-5D6E-409C-BE32-E72D297353CC}">
                <c16:uniqueId val="{00000006-DE07-4890-8896-9D046EDEB948}"/>
              </c:ext>
            </c:extLst>
          </c:dPt>
          <c:dPt>
            <c:idx val="7"/>
            <c:invertIfNegative val="0"/>
            <c:bubble3D val="0"/>
            <c:extLst>
              <c:ext xmlns:c16="http://schemas.microsoft.com/office/drawing/2014/chart" uri="{C3380CC4-5D6E-409C-BE32-E72D297353CC}">
                <c16:uniqueId val="{00000007-DE07-4890-8896-9D046EDEB948}"/>
              </c:ext>
            </c:extLst>
          </c:dPt>
          <c:dPt>
            <c:idx val="8"/>
            <c:invertIfNegative val="0"/>
            <c:bubble3D val="0"/>
            <c:extLst>
              <c:ext xmlns:c16="http://schemas.microsoft.com/office/drawing/2014/chart" uri="{C3380CC4-5D6E-409C-BE32-E72D297353CC}">
                <c16:uniqueId val="{00000008-DE07-4890-8896-9D046EDEB948}"/>
              </c:ext>
            </c:extLst>
          </c:dPt>
          <c:dPt>
            <c:idx val="9"/>
            <c:invertIfNegative val="0"/>
            <c:bubble3D val="0"/>
            <c:extLst>
              <c:ext xmlns:c16="http://schemas.microsoft.com/office/drawing/2014/chart" uri="{C3380CC4-5D6E-409C-BE32-E72D297353CC}">
                <c16:uniqueId val="{00000009-DE07-4890-8896-9D046EDEB948}"/>
              </c:ext>
            </c:extLst>
          </c:dPt>
          <c:dPt>
            <c:idx val="10"/>
            <c:invertIfNegative val="0"/>
            <c:bubble3D val="0"/>
            <c:extLst>
              <c:ext xmlns:c16="http://schemas.microsoft.com/office/drawing/2014/chart" uri="{C3380CC4-5D6E-409C-BE32-E72D297353CC}">
                <c16:uniqueId val="{0000000A-DE07-4890-8896-9D046EDEB948}"/>
              </c:ext>
            </c:extLst>
          </c:dPt>
          <c:cat>
            <c:numRef>
              <c:f>'Budgetmallar dubbla spalter'!$A$20:$A$29</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'Budgetmallar dubbla spalter'!$B$20:$B$29</c:f>
              <c:numCache>
                <c:formatCode>General</c:formatCode>
                <c:ptCount val="10"/>
                <c:pt idx="0">
                  <c:v>2.24E-2</c:v>
                </c:pt>
                <c:pt idx="1">
                  <c:v>3.1800000000000002E-2</c:v>
                </c:pt>
                <c:pt idx="2">
                  <c:v>0.20749999999999999</c:v>
                </c:pt>
                <c:pt idx="3">
                  <c:v>0.21120000000000003</c:v>
                </c:pt>
                <c:pt idx="4">
                  <c:v>0.20239999999999997</c:v>
                </c:pt>
                <c:pt idx="5">
                  <c:v>0.20419999999999999</c:v>
                </c:pt>
                <c:pt idx="6">
                  <c:v>0.19070000000000001</c:v>
                </c:pt>
                <c:pt idx="7">
                  <c:v>0.21279999999999996</c:v>
                </c:pt>
                <c:pt idx="8">
                  <c:v>0.19819999999999999</c:v>
                </c:pt>
                <c:pt idx="9">
                  <c:v>0.13020000000000001</c:v>
                </c:pt>
              </c:numCache>
            </c:numRef>
          </c:val>
          <c:extLst>
            <c:ext xmlns:c16="http://schemas.microsoft.com/office/drawing/2014/chart" uri="{C3380CC4-5D6E-409C-BE32-E72D297353CC}">
              <c16:uniqueId val="{0000000B-DE07-4890-8896-9D046EDEB948}"/>
            </c:ext>
          </c:extLst>
        </c:ser>
        <c:dLbls>
          <c:showLegendKey val="0"/>
          <c:showVal val="0"/>
          <c:showCatName val="0"/>
          <c:showSerName val="0"/>
          <c:showPercent val="0"/>
          <c:showBubbleSize val="0"/>
        </c:dLbls>
        <c:gapWidth val="50"/>
        <c:axId val="51531136"/>
        <c:axId val="51537024"/>
      </c:barChart>
      <c:catAx>
        <c:axId val="51531136"/>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51537024"/>
        <c:crosses val="autoZero"/>
        <c:auto val="1"/>
        <c:lblAlgn val="ctr"/>
        <c:lblOffset val="100"/>
        <c:noMultiLvlLbl val="1"/>
      </c:catAx>
      <c:valAx>
        <c:axId val="51537024"/>
        <c:scaling>
          <c:orientation val="minMax"/>
          <c:max val="0.25"/>
        </c:scaling>
        <c:delete val="0"/>
        <c:axPos val="l"/>
        <c:numFmt formatCode="#,##0.00" sourceLinked="0"/>
        <c:majorTickMark val="in"/>
        <c:minorTickMark val="none"/>
        <c:tickLblPos val="nextTo"/>
        <c:spPr>
          <a:ln w="3175" cmpd="sng">
            <a:solidFill>
              <a:sysClr val="windowText" lastClr="000000">
                <a:lumMod val="100000"/>
              </a:sysClr>
            </a:solidFill>
          </a:ln>
        </c:spPr>
        <c:txPr>
          <a:bodyPr rot="0" vert="horz"/>
          <a:lstStyle/>
          <a:p>
            <a:pPr>
              <a:defRPr sz="800"/>
            </a:pPr>
            <a:endParaRPr lang="sv-SE"/>
          </a:p>
        </c:txPr>
        <c:crossAx val="51531136"/>
        <c:crossesAt val="1"/>
        <c:crossBetween val="between"/>
        <c:majorUnit val="5.000000000000001E-2"/>
      </c:valAx>
      <c:spPr>
        <a:noFill/>
        <a:ln w="3175">
          <a:solidFill>
            <a:srgbClr val="000000"/>
          </a:solidFill>
          <a:prstDash val="solid"/>
        </a:ln>
      </c:spPr>
    </c:plotArea>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3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clustered"/>
        <c:varyColors val="0"/>
        <c:ser>
          <c:idx val="0"/>
          <c:order val="0"/>
          <c:tx>
            <c:strRef>
              <c:f>'Budgetmallar dubbla spalter'!$B$19</c:f>
              <c:strCache>
                <c:ptCount val="1"/>
                <c:pt idx="0">
                  <c:v>Procent</c:v>
                </c:pt>
              </c:strCache>
            </c:strRef>
          </c:tx>
          <c:spPr>
            <a:solidFill>
              <a:srgbClr val="000000"/>
            </a:solidFill>
            <a:ln w="25400">
              <a:noFill/>
            </a:ln>
          </c:spPr>
          <c:invertIfNegative val="0"/>
          <c:dPt>
            <c:idx val="0"/>
            <c:invertIfNegative val="0"/>
            <c:bubble3D val="0"/>
            <c:extLst>
              <c:ext xmlns:c16="http://schemas.microsoft.com/office/drawing/2014/chart" uri="{C3380CC4-5D6E-409C-BE32-E72D297353CC}">
                <c16:uniqueId val="{00000000-C42A-4685-8F86-DE76A1FA499A}"/>
              </c:ext>
            </c:extLst>
          </c:dPt>
          <c:dPt>
            <c:idx val="1"/>
            <c:invertIfNegative val="0"/>
            <c:bubble3D val="0"/>
            <c:extLst>
              <c:ext xmlns:c16="http://schemas.microsoft.com/office/drawing/2014/chart" uri="{C3380CC4-5D6E-409C-BE32-E72D297353CC}">
                <c16:uniqueId val="{00000001-C42A-4685-8F86-DE76A1FA499A}"/>
              </c:ext>
            </c:extLst>
          </c:dPt>
          <c:dPt>
            <c:idx val="2"/>
            <c:invertIfNegative val="0"/>
            <c:bubble3D val="0"/>
            <c:extLst>
              <c:ext xmlns:c16="http://schemas.microsoft.com/office/drawing/2014/chart" uri="{C3380CC4-5D6E-409C-BE32-E72D297353CC}">
                <c16:uniqueId val="{00000002-C42A-4685-8F86-DE76A1FA499A}"/>
              </c:ext>
            </c:extLst>
          </c:dPt>
          <c:dPt>
            <c:idx val="3"/>
            <c:invertIfNegative val="0"/>
            <c:bubble3D val="0"/>
            <c:extLst>
              <c:ext xmlns:c16="http://schemas.microsoft.com/office/drawing/2014/chart" uri="{C3380CC4-5D6E-409C-BE32-E72D297353CC}">
                <c16:uniqueId val="{00000003-C42A-4685-8F86-DE76A1FA499A}"/>
              </c:ext>
            </c:extLst>
          </c:dPt>
          <c:dPt>
            <c:idx val="4"/>
            <c:invertIfNegative val="0"/>
            <c:bubble3D val="0"/>
            <c:extLst>
              <c:ext xmlns:c16="http://schemas.microsoft.com/office/drawing/2014/chart" uri="{C3380CC4-5D6E-409C-BE32-E72D297353CC}">
                <c16:uniqueId val="{00000004-C42A-4685-8F86-DE76A1FA499A}"/>
              </c:ext>
            </c:extLst>
          </c:dPt>
          <c:dPt>
            <c:idx val="5"/>
            <c:invertIfNegative val="0"/>
            <c:bubble3D val="0"/>
            <c:extLst>
              <c:ext xmlns:c16="http://schemas.microsoft.com/office/drawing/2014/chart" uri="{C3380CC4-5D6E-409C-BE32-E72D297353CC}">
                <c16:uniqueId val="{00000005-C42A-4685-8F86-DE76A1FA499A}"/>
              </c:ext>
            </c:extLst>
          </c:dPt>
          <c:dPt>
            <c:idx val="6"/>
            <c:invertIfNegative val="0"/>
            <c:bubble3D val="0"/>
            <c:extLst>
              <c:ext xmlns:c16="http://schemas.microsoft.com/office/drawing/2014/chart" uri="{C3380CC4-5D6E-409C-BE32-E72D297353CC}">
                <c16:uniqueId val="{00000006-C42A-4685-8F86-DE76A1FA499A}"/>
              </c:ext>
            </c:extLst>
          </c:dPt>
          <c:dPt>
            <c:idx val="7"/>
            <c:invertIfNegative val="0"/>
            <c:bubble3D val="0"/>
            <c:extLst>
              <c:ext xmlns:c16="http://schemas.microsoft.com/office/drawing/2014/chart" uri="{C3380CC4-5D6E-409C-BE32-E72D297353CC}">
                <c16:uniqueId val="{00000007-C42A-4685-8F86-DE76A1FA499A}"/>
              </c:ext>
            </c:extLst>
          </c:dPt>
          <c:dPt>
            <c:idx val="8"/>
            <c:invertIfNegative val="0"/>
            <c:bubble3D val="0"/>
            <c:extLst>
              <c:ext xmlns:c16="http://schemas.microsoft.com/office/drawing/2014/chart" uri="{C3380CC4-5D6E-409C-BE32-E72D297353CC}">
                <c16:uniqueId val="{00000008-C42A-4685-8F86-DE76A1FA499A}"/>
              </c:ext>
            </c:extLst>
          </c:dPt>
          <c:dPt>
            <c:idx val="9"/>
            <c:invertIfNegative val="0"/>
            <c:bubble3D val="0"/>
            <c:extLst>
              <c:ext xmlns:c16="http://schemas.microsoft.com/office/drawing/2014/chart" uri="{C3380CC4-5D6E-409C-BE32-E72D297353CC}">
                <c16:uniqueId val="{00000009-C42A-4685-8F86-DE76A1FA499A}"/>
              </c:ext>
            </c:extLst>
          </c:dPt>
          <c:dPt>
            <c:idx val="10"/>
            <c:invertIfNegative val="0"/>
            <c:bubble3D val="0"/>
            <c:extLst>
              <c:ext xmlns:c16="http://schemas.microsoft.com/office/drawing/2014/chart" uri="{C3380CC4-5D6E-409C-BE32-E72D297353CC}">
                <c16:uniqueId val="{0000000A-C42A-4685-8F86-DE76A1FA499A}"/>
              </c:ext>
            </c:extLst>
          </c:dPt>
          <c:cat>
            <c:numRef>
              <c:f>'Budgetmallar dubbla spalter'!$A$20:$A$29</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'Budgetmallar dubbla spalter'!$B$20:$B$29</c:f>
              <c:numCache>
                <c:formatCode>General</c:formatCode>
                <c:ptCount val="10"/>
                <c:pt idx="0">
                  <c:v>2.7915999999999999</c:v>
                </c:pt>
                <c:pt idx="1">
                  <c:v>4.9169</c:v>
                </c:pt>
                <c:pt idx="2">
                  <c:v>4.1936</c:v>
                </c:pt>
                <c:pt idx="3">
                  <c:v>2.5215999999999998</c:v>
                </c:pt>
                <c:pt idx="4">
                  <c:v>1.6850000000000001</c:v>
                </c:pt>
                <c:pt idx="5">
                  <c:v>1.2841</c:v>
                </c:pt>
                <c:pt idx="6">
                  <c:v>0.99729999999999996</c:v>
                </c:pt>
                <c:pt idx="7">
                  <c:v>0.93089999999999995</c:v>
                </c:pt>
                <c:pt idx="8">
                  <c:v>0.80249999999999988</c:v>
                </c:pt>
                <c:pt idx="9">
                  <c:v>0.52969999999999995</c:v>
                </c:pt>
              </c:numCache>
            </c:numRef>
          </c:val>
          <c:extLst>
            <c:ext xmlns:c16="http://schemas.microsoft.com/office/drawing/2014/chart" uri="{C3380CC4-5D6E-409C-BE32-E72D297353CC}">
              <c16:uniqueId val="{0000000B-C42A-4685-8F86-DE76A1FA499A}"/>
            </c:ext>
          </c:extLst>
        </c:ser>
        <c:dLbls>
          <c:showLegendKey val="0"/>
          <c:showVal val="0"/>
          <c:showCatName val="0"/>
          <c:showSerName val="0"/>
          <c:showPercent val="0"/>
          <c:showBubbleSize val="0"/>
        </c:dLbls>
        <c:gapWidth val="50"/>
        <c:axId val="51531136"/>
        <c:axId val="51537024"/>
      </c:barChart>
      <c:catAx>
        <c:axId val="51531136"/>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51537024"/>
        <c:crosses val="autoZero"/>
        <c:auto val="1"/>
        <c:lblAlgn val="ctr"/>
        <c:lblOffset val="100"/>
        <c:noMultiLvlLbl val="1"/>
      </c:catAx>
      <c:valAx>
        <c:axId val="51537024"/>
        <c:scaling>
          <c:orientation val="minMax"/>
          <c:max val="6"/>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sz="800"/>
            </a:pPr>
            <a:endParaRPr lang="sv-SE"/>
          </a:p>
        </c:txPr>
        <c:crossAx val="51531136"/>
        <c:crossesAt val="1"/>
        <c:crossBetween val="between"/>
      </c:valAx>
      <c:spPr>
        <a:noFill/>
        <a:ln w="3175">
          <a:solidFill>
            <a:srgbClr val="000000"/>
          </a:solidFill>
          <a:prstDash val="solid"/>
        </a:ln>
      </c:spPr>
    </c:plotArea>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4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clustered"/>
        <c:varyColors val="0"/>
        <c:ser>
          <c:idx val="0"/>
          <c:order val="0"/>
          <c:tx>
            <c:strRef>
              <c:f>'Budgetmallar dubbla spalter (2)'!$B$19:$C$19</c:f>
              <c:strCache>
                <c:ptCount val="2"/>
                <c:pt idx="0">
                  <c:v>Kvinnor</c:v>
                </c:pt>
                <c:pt idx="1">
                  <c:v>Män</c:v>
                </c:pt>
              </c:strCache>
            </c:strRef>
          </c:tx>
          <c:spPr>
            <a:solidFill>
              <a:srgbClr val="000000"/>
            </a:solidFill>
            <a:ln w="25400">
              <a:noFill/>
            </a:ln>
          </c:spPr>
          <c:invertIfNegative val="0"/>
          <c:dPt>
            <c:idx val="0"/>
            <c:invertIfNegative val="0"/>
            <c:bubble3D val="0"/>
            <c:extLst>
              <c:ext xmlns:c16="http://schemas.microsoft.com/office/drawing/2014/chart" uri="{C3380CC4-5D6E-409C-BE32-E72D297353CC}">
                <c16:uniqueId val="{00000000-3F63-4AE6-B647-3C3C1E3D3209}"/>
              </c:ext>
            </c:extLst>
          </c:dPt>
          <c:dPt>
            <c:idx val="1"/>
            <c:invertIfNegative val="0"/>
            <c:bubble3D val="0"/>
            <c:extLst>
              <c:ext xmlns:c16="http://schemas.microsoft.com/office/drawing/2014/chart" uri="{C3380CC4-5D6E-409C-BE32-E72D297353CC}">
                <c16:uniqueId val="{00000001-3F63-4AE6-B647-3C3C1E3D3209}"/>
              </c:ext>
            </c:extLst>
          </c:dPt>
          <c:dPt>
            <c:idx val="2"/>
            <c:invertIfNegative val="0"/>
            <c:bubble3D val="0"/>
            <c:extLst>
              <c:ext xmlns:c16="http://schemas.microsoft.com/office/drawing/2014/chart" uri="{C3380CC4-5D6E-409C-BE32-E72D297353CC}">
                <c16:uniqueId val="{00000002-3F63-4AE6-B647-3C3C1E3D3209}"/>
              </c:ext>
            </c:extLst>
          </c:dPt>
          <c:dPt>
            <c:idx val="3"/>
            <c:invertIfNegative val="0"/>
            <c:bubble3D val="0"/>
            <c:extLst>
              <c:ext xmlns:c16="http://schemas.microsoft.com/office/drawing/2014/chart" uri="{C3380CC4-5D6E-409C-BE32-E72D297353CC}">
                <c16:uniqueId val="{00000003-3F63-4AE6-B647-3C3C1E3D3209}"/>
              </c:ext>
            </c:extLst>
          </c:dPt>
          <c:dPt>
            <c:idx val="4"/>
            <c:invertIfNegative val="0"/>
            <c:bubble3D val="0"/>
            <c:extLst>
              <c:ext xmlns:c16="http://schemas.microsoft.com/office/drawing/2014/chart" uri="{C3380CC4-5D6E-409C-BE32-E72D297353CC}">
                <c16:uniqueId val="{00000004-3F63-4AE6-B647-3C3C1E3D3209}"/>
              </c:ext>
            </c:extLst>
          </c:dPt>
          <c:dPt>
            <c:idx val="5"/>
            <c:invertIfNegative val="0"/>
            <c:bubble3D val="0"/>
            <c:extLst>
              <c:ext xmlns:c16="http://schemas.microsoft.com/office/drawing/2014/chart" uri="{C3380CC4-5D6E-409C-BE32-E72D297353CC}">
                <c16:uniqueId val="{00000005-3F63-4AE6-B647-3C3C1E3D3209}"/>
              </c:ext>
            </c:extLst>
          </c:dPt>
          <c:dPt>
            <c:idx val="6"/>
            <c:invertIfNegative val="0"/>
            <c:bubble3D val="0"/>
            <c:extLst>
              <c:ext xmlns:c16="http://schemas.microsoft.com/office/drawing/2014/chart" uri="{C3380CC4-5D6E-409C-BE32-E72D297353CC}">
                <c16:uniqueId val="{00000006-3F63-4AE6-B647-3C3C1E3D3209}"/>
              </c:ext>
            </c:extLst>
          </c:dPt>
          <c:dPt>
            <c:idx val="7"/>
            <c:invertIfNegative val="0"/>
            <c:bubble3D val="0"/>
            <c:extLst>
              <c:ext xmlns:c16="http://schemas.microsoft.com/office/drawing/2014/chart" uri="{C3380CC4-5D6E-409C-BE32-E72D297353CC}">
                <c16:uniqueId val="{00000007-3F63-4AE6-B647-3C3C1E3D3209}"/>
              </c:ext>
            </c:extLst>
          </c:dPt>
          <c:dPt>
            <c:idx val="8"/>
            <c:invertIfNegative val="0"/>
            <c:bubble3D val="0"/>
            <c:extLst>
              <c:ext xmlns:c16="http://schemas.microsoft.com/office/drawing/2014/chart" uri="{C3380CC4-5D6E-409C-BE32-E72D297353CC}">
                <c16:uniqueId val="{00000008-3F63-4AE6-B647-3C3C1E3D3209}"/>
              </c:ext>
            </c:extLst>
          </c:dPt>
          <c:dPt>
            <c:idx val="9"/>
            <c:invertIfNegative val="0"/>
            <c:bubble3D val="0"/>
            <c:extLst>
              <c:ext xmlns:c16="http://schemas.microsoft.com/office/drawing/2014/chart" uri="{C3380CC4-5D6E-409C-BE32-E72D297353CC}">
                <c16:uniqueId val="{00000009-3F63-4AE6-B647-3C3C1E3D3209}"/>
              </c:ext>
            </c:extLst>
          </c:dPt>
          <c:dPt>
            <c:idx val="10"/>
            <c:invertIfNegative val="0"/>
            <c:bubble3D val="0"/>
            <c:extLst>
              <c:ext xmlns:c16="http://schemas.microsoft.com/office/drawing/2014/chart" uri="{C3380CC4-5D6E-409C-BE32-E72D297353CC}">
                <c16:uniqueId val="{0000000A-3F63-4AE6-B647-3C3C1E3D3209}"/>
              </c:ext>
            </c:extLst>
          </c:dPt>
          <c:cat>
            <c:strRef>
              <c:f>'Budgetmallar dubbla spalter (2)'!$A$20:$A$21</c:f>
              <c:strCache>
                <c:ptCount val="2"/>
                <c:pt idx="0">
                  <c:v>Kvinnor</c:v>
                </c:pt>
                <c:pt idx="1">
                  <c:v>Män</c:v>
                </c:pt>
              </c:strCache>
            </c:strRef>
          </c:cat>
          <c:val>
            <c:numRef>
              <c:f>'Budgetmallar dubbla spalter (2)'!$B$20:$C$20</c:f>
              <c:numCache>
                <c:formatCode>General</c:formatCode>
                <c:ptCount val="2"/>
                <c:pt idx="0">
                  <c:v>0.15</c:v>
                </c:pt>
                <c:pt idx="1">
                  <c:v>0.22</c:v>
                </c:pt>
              </c:numCache>
            </c:numRef>
          </c:val>
          <c:extLst>
            <c:ext xmlns:c16="http://schemas.microsoft.com/office/drawing/2014/chart" uri="{C3380CC4-5D6E-409C-BE32-E72D297353CC}">
              <c16:uniqueId val="{0000000B-3F63-4AE6-B647-3C3C1E3D3209}"/>
            </c:ext>
          </c:extLst>
        </c:ser>
        <c:dLbls>
          <c:showLegendKey val="0"/>
          <c:showVal val="0"/>
          <c:showCatName val="0"/>
          <c:showSerName val="0"/>
          <c:showPercent val="0"/>
          <c:showBubbleSize val="0"/>
        </c:dLbls>
        <c:gapWidth val="50"/>
        <c:axId val="51531136"/>
        <c:axId val="51537024"/>
      </c:barChart>
      <c:catAx>
        <c:axId val="51531136"/>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51537024"/>
        <c:crosses val="autoZero"/>
        <c:auto val="1"/>
        <c:lblAlgn val="ctr"/>
        <c:lblOffset val="100"/>
        <c:noMultiLvlLbl val="1"/>
      </c:catAx>
      <c:valAx>
        <c:axId val="51537024"/>
        <c:scaling>
          <c:orientation val="minMax"/>
          <c:max val="0.25"/>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sz="800"/>
            </a:pPr>
            <a:endParaRPr lang="sv-SE"/>
          </a:p>
        </c:txPr>
        <c:crossAx val="51531136"/>
        <c:crossesAt val="1"/>
        <c:crossBetween val="between"/>
        <c:majorUnit val="5.000000000000001E-2"/>
      </c:valAx>
      <c:spPr>
        <a:noFill/>
        <a:ln w="3175">
          <a:solidFill>
            <a:srgbClr val="000000"/>
          </a:solidFill>
          <a:prstDash val="solid"/>
        </a:ln>
      </c:spPr>
    </c:plotArea>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4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1369836400817994"/>
          <c:y val="2.981680440771349E-2"/>
          <c:w val="0.87735548738922975"/>
          <c:h val="0.86953489439853071"/>
        </c:manualLayout>
      </c:layout>
      <c:barChart>
        <c:barDir val="col"/>
        <c:grouping val="clustered"/>
        <c:varyColors val="0"/>
        <c:ser>
          <c:idx val="1"/>
          <c:order val="0"/>
          <c:tx>
            <c:strRef>
              <c:f>'Budgetmallar dubbla spalter (2)'!$B$19</c:f>
              <c:strCache>
                <c:ptCount val="1"/>
              </c:strCache>
            </c:strRef>
          </c:tx>
          <c:spPr>
            <a:solidFill>
              <a:srgbClr val="000000"/>
            </a:solidFill>
          </c:spPr>
          <c:invertIfNegative val="0"/>
          <c:cat>
            <c:strRef>
              <c:f>'Budgetmallar dubbla spalter (2)'!$A$20:$A$21</c:f>
              <c:strCache>
                <c:ptCount val="2"/>
                <c:pt idx="0">
                  <c:v>Kvinnor</c:v>
                </c:pt>
                <c:pt idx="1">
                  <c:v>Män</c:v>
                </c:pt>
              </c:strCache>
            </c:strRef>
          </c:cat>
          <c:val>
            <c:numRef>
              <c:f>'Budgetmallar dubbla spalter (2)'!$B$20:$B$21</c:f>
              <c:numCache>
                <c:formatCode>General</c:formatCode>
                <c:ptCount val="2"/>
                <c:pt idx="0">
                  <c:v>1.8799999999999997</c:v>
                </c:pt>
                <c:pt idx="1">
                  <c:v>1.52</c:v>
                </c:pt>
              </c:numCache>
            </c:numRef>
          </c:val>
          <c:extLst>
            <c:ext xmlns:c16="http://schemas.microsoft.com/office/drawing/2014/chart" uri="{C3380CC4-5D6E-409C-BE32-E72D297353CC}">
              <c16:uniqueId val="{00000000-92CE-417E-BB0B-97CDD3FCF67E}"/>
            </c:ext>
          </c:extLst>
        </c:ser>
        <c:dLbls>
          <c:showLegendKey val="0"/>
          <c:showVal val="0"/>
          <c:showCatName val="0"/>
          <c:showSerName val="0"/>
          <c:showPercent val="0"/>
          <c:showBubbleSize val="0"/>
        </c:dLbls>
        <c:gapWidth val="50"/>
        <c:axId val="51531136"/>
        <c:axId val="51537024"/>
      </c:barChart>
      <c:catAx>
        <c:axId val="51531136"/>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51537024"/>
        <c:crosses val="autoZero"/>
        <c:auto val="1"/>
        <c:lblAlgn val="ctr"/>
        <c:lblOffset val="100"/>
        <c:noMultiLvlLbl val="1"/>
      </c:catAx>
      <c:valAx>
        <c:axId val="51537024"/>
        <c:scaling>
          <c:orientation val="minMax"/>
          <c:max val="2"/>
          <c:min val="0"/>
        </c:scaling>
        <c:delete val="0"/>
        <c:axPos val="l"/>
        <c:numFmt formatCode="General" sourceLinked="0"/>
        <c:majorTickMark val="in"/>
        <c:minorTickMark val="none"/>
        <c:tickLblPos val="nextTo"/>
        <c:spPr>
          <a:ln w="3175" cmpd="sng">
            <a:solidFill>
              <a:sysClr val="windowText" lastClr="000000">
                <a:lumMod val="100000"/>
              </a:sysClr>
            </a:solidFill>
          </a:ln>
        </c:spPr>
        <c:txPr>
          <a:bodyPr rot="0" vert="horz"/>
          <a:lstStyle/>
          <a:p>
            <a:pPr>
              <a:defRPr sz="800"/>
            </a:pPr>
            <a:endParaRPr lang="sv-SE"/>
          </a:p>
        </c:txPr>
        <c:crossAx val="51531136"/>
        <c:crossesAt val="1"/>
        <c:crossBetween val="between"/>
        <c:majorUnit val="0.2"/>
      </c:valAx>
      <c:spPr>
        <a:noFill/>
        <a:ln w="3175">
          <a:solidFill>
            <a:srgbClr val="000000"/>
          </a:solidFill>
          <a:prstDash val="solid"/>
        </a:ln>
      </c:spPr>
    </c:plotArea>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drawings/drawing1.xml><?xml version="1.0" encoding="utf-8"?>
<c:userShapes xmlns:c="http://schemas.openxmlformats.org/drawingml/2006/chart">
  <cdr:relSizeAnchor xmlns:cdr="http://schemas.openxmlformats.org/drawingml/2006/chartDrawing">
    <cdr:from>
      <cdr:x>0.07726</cdr:x>
      <cdr:y>0.89309</cdr:y>
    </cdr:from>
    <cdr:to>
      <cdr:x>0.97846</cdr:x>
      <cdr:y>0.98755</cdr:y>
    </cdr:to>
    <cdr:sp macro="" textlink="">
      <cdr:nvSpPr>
        <cdr:cNvPr id="2" name="textruta 1">
          <a:extLst xmlns:a="http://schemas.openxmlformats.org/drawingml/2006/main">
            <a:ext uri="{FF2B5EF4-FFF2-40B4-BE49-F238E27FC236}">
              <a16:creationId xmlns:a16="http://schemas.microsoft.com/office/drawing/2014/main" id="{87DE7475-6441-4AF2-AA1A-09DA6B901BD8}"/>
            </a:ext>
          </a:extLst>
        </cdr:cNvPr>
        <cdr:cNvSpPr txBox="1"/>
      </cdr:nvSpPr>
      <cdr:spPr>
        <a:xfrm xmlns:a="http://schemas.openxmlformats.org/drawingml/2006/main">
          <a:off x="226672" y="1945143"/>
          <a:ext cx="2644140" cy="20574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sv-SE" sz="1100"/>
        </a:p>
      </cdr:txBody>
    </cdr:sp>
  </cdr:relSizeAnchor>
  <cdr:relSizeAnchor xmlns:cdr="http://schemas.openxmlformats.org/drawingml/2006/chartDrawing">
    <cdr:from>
      <cdr:x>0.0357</cdr:x>
      <cdr:y>0.86464</cdr:y>
    </cdr:from>
    <cdr:to>
      <cdr:x>0.99405</cdr:x>
      <cdr:y>0.98482</cdr:y>
    </cdr:to>
    <cdr:sp macro="" textlink="">
      <cdr:nvSpPr>
        <cdr:cNvPr id="3" name="textruta 2">
          <a:extLst xmlns:a="http://schemas.openxmlformats.org/drawingml/2006/main">
            <a:ext uri="{FF2B5EF4-FFF2-40B4-BE49-F238E27FC236}">
              <a16:creationId xmlns:a16="http://schemas.microsoft.com/office/drawing/2014/main" id="{46555583-AF49-42C7-B4DA-460E579A7894}"/>
            </a:ext>
          </a:extLst>
        </cdr:cNvPr>
        <cdr:cNvSpPr txBox="1"/>
      </cdr:nvSpPr>
      <cdr:spPr>
        <a:xfrm xmlns:a="http://schemas.openxmlformats.org/drawingml/2006/main">
          <a:off x="98318" y="1767385"/>
          <a:ext cx="2639291" cy="24565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sv-SE" sz="1100"/>
        </a:p>
      </cdr:txBody>
    </cdr:sp>
  </cdr:relSizeAnchor>
  <cdr:relSizeAnchor xmlns:cdr="http://schemas.openxmlformats.org/drawingml/2006/chartDrawing">
    <cdr:from>
      <cdr:x>0.05724</cdr:x>
      <cdr:y>0.87941</cdr:y>
    </cdr:from>
    <cdr:to>
      <cdr:x>1</cdr:x>
      <cdr:y>1</cdr:y>
    </cdr:to>
    <cdr:sp macro="" textlink="">
      <cdr:nvSpPr>
        <cdr:cNvPr id="4" name="textruta 3">
          <a:extLst xmlns:a="http://schemas.openxmlformats.org/drawingml/2006/main">
            <a:ext uri="{FF2B5EF4-FFF2-40B4-BE49-F238E27FC236}">
              <a16:creationId xmlns:a16="http://schemas.microsoft.com/office/drawing/2014/main" id="{9EDAE6CB-549A-439E-89B3-5A5260ACAAFA}"/>
            </a:ext>
          </a:extLst>
        </cdr:cNvPr>
        <cdr:cNvSpPr txBox="1"/>
      </cdr:nvSpPr>
      <cdr:spPr>
        <a:xfrm xmlns:a="http://schemas.openxmlformats.org/drawingml/2006/main">
          <a:off x="157639" y="1797571"/>
          <a:ext cx="2596356" cy="24649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sv-SE" sz="800">
              <a:latin typeface="TradeGothic CondEighteen" panose="00000400000000000000" pitchFamily="2" charset="0"/>
            </a:rPr>
            <a:t>Låg inkomst</a:t>
          </a:r>
          <a:r>
            <a:rPr lang="sv-SE" sz="800" baseline="0">
              <a:latin typeface="TradeGothic CondEighteen" panose="00000400000000000000" pitchFamily="2" charset="0"/>
            </a:rPr>
            <a:t>                                                                   Hög inkomst</a:t>
          </a:r>
          <a:endParaRPr lang="sv-SE" sz="800">
            <a:latin typeface="TradeGothic CondEighteen" panose="00000400000000000000" pitchFamily="2" charset="0"/>
          </a:endParaRPr>
        </a:p>
      </cdr:txBody>
    </cdr:sp>
  </cdr:relSizeAnchor>
</c:userShapes>
</file>

<file path=word/drawings/drawing2.xml><?xml version="1.0" encoding="utf-8"?>
<c:userShapes xmlns:c="http://schemas.openxmlformats.org/drawingml/2006/chart">
  <cdr:relSizeAnchor xmlns:cdr="http://schemas.openxmlformats.org/drawingml/2006/chartDrawing">
    <cdr:from>
      <cdr:x>0.07726</cdr:x>
      <cdr:y>0.89309</cdr:y>
    </cdr:from>
    <cdr:to>
      <cdr:x>0.97846</cdr:x>
      <cdr:y>0.98755</cdr:y>
    </cdr:to>
    <cdr:sp macro="" textlink="">
      <cdr:nvSpPr>
        <cdr:cNvPr id="2" name="textruta 1">
          <a:extLst xmlns:a="http://schemas.openxmlformats.org/drawingml/2006/main">
            <a:ext uri="{FF2B5EF4-FFF2-40B4-BE49-F238E27FC236}">
              <a16:creationId xmlns:a16="http://schemas.microsoft.com/office/drawing/2014/main" id="{87DE7475-6441-4AF2-AA1A-09DA6B901BD8}"/>
            </a:ext>
          </a:extLst>
        </cdr:cNvPr>
        <cdr:cNvSpPr txBox="1"/>
      </cdr:nvSpPr>
      <cdr:spPr>
        <a:xfrm xmlns:a="http://schemas.openxmlformats.org/drawingml/2006/main">
          <a:off x="226672" y="1945143"/>
          <a:ext cx="2644140" cy="20574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sv-SE" sz="1100"/>
        </a:p>
      </cdr:txBody>
    </cdr:sp>
  </cdr:relSizeAnchor>
  <cdr:relSizeAnchor xmlns:cdr="http://schemas.openxmlformats.org/drawingml/2006/chartDrawing">
    <cdr:from>
      <cdr:x>0.0357</cdr:x>
      <cdr:y>0.88609</cdr:y>
    </cdr:from>
    <cdr:to>
      <cdr:x>0.99405</cdr:x>
      <cdr:y>0.97705</cdr:y>
    </cdr:to>
    <cdr:sp macro="" textlink="">
      <cdr:nvSpPr>
        <cdr:cNvPr id="3" name="textruta 2">
          <a:extLst xmlns:a="http://schemas.openxmlformats.org/drawingml/2006/main">
            <a:ext uri="{FF2B5EF4-FFF2-40B4-BE49-F238E27FC236}">
              <a16:creationId xmlns:a16="http://schemas.microsoft.com/office/drawing/2014/main" id="{46555583-AF49-42C7-B4DA-460E579A7894}"/>
            </a:ext>
          </a:extLst>
        </cdr:cNvPr>
        <cdr:cNvSpPr txBox="1"/>
      </cdr:nvSpPr>
      <cdr:spPr>
        <a:xfrm xmlns:a="http://schemas.openxmlformats.org/drawingml/2006/main">
          <a:off x="104752" y="1929903"/>
          <a:ext cx="2811780" cy="19812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sv-SE" sz="1100"/>
        </a:p>
      </cdr:txBody>
    </cdr:sp>
  </cdr:relSizeAnchor>
  <cdr:relSizeAnchor xmlns:cdr="http://schemas.openxmlformats.org/drawingml/2006/chartDrawing">
    <cdr:from>
      <cdr:x>0.04894</cdr:x>
      <cdr:y>0.89842</cdr:y>
    </cdr:from>
    <cdr:to>
      <cdr:x>0.9917</cdr:x>
      <cdr:y>1</cdr:y>
    </cdr:to>
    <cdr:sp macro="" textlink="">
      <cdr:nvSpPr>
        <cdr:cNvPr id="4" name="textruta 3">
          <a:extLst xmlns:a="http://schemas.openxmlformats.org/drawingml/2006/main">
            <a:ext uri="{FF2B5EF4-FFF2-40B4-BE49-F238E27FC236}">
              <a16:creationId xmlns:a16="http://schemas.microsoft.com/office/drawing/2014/main" id="{9EDAE6CB-549A-439E-89B3-5A5260ACAAFA}"/>
            </a:ext>
          </a:extLst>
        </cdr:cNvPr>
        <cdr:cNvSpPr txBox="1"/>
      </cdr:nvSpPr>
      <cdr:spPr>
        <a:xfrm xmlns:a="http://schemas.openxmlformats.org/drawingml/2006/main">
          <a:off x="134779" y="1836420"/>
          <a:ext cx="2596356" cy="20764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sv-SE" sz="800">
              <a:latin typeface="TradeGothic CondEighteen" panose="00000400000000000000" pitchFamily="2" charset="0"/>
            </a:rPr>
            <a:t>Låg inkomst</a:t>
          </a:r>
          <a:r>
            <a:rPr lang="sv-SE" sz="800" baseline="0">
              <a:latin typeface="TradeGothic CondEighteen" panose="00000400000000000000" pitchFamily="2" charset="0"/>
            </a:rPr>
            <a:t>                                                                    Hög inkomst</a:t>
          </a:r>
          <a:endParaRPr lang="sv-SE" sz="800">
            <a:latin typeface="TradeGothic CondEighteen" panose="00000400000000000000" pitchFamily="2" charset="0"/>
          </a:endParaRPr>
        </a:p>
      </cdr:txBody>
    </cdr:sp>
  </cdr:relSizeAnchor>
</c:userShapes>
</file>

<file path=word/drawings/drawing3.xml><?xml version="1.0" encoding="utf-8"?>
<c:userShapes xmlns:c="http://schemas.openxmlformats.org/drawingml/2006/chart">
  <cdr:relSizeAnchor xmlns:cdr="http://schemas.openxmlformats.org/drawingml/2006/chartDrawing">
    <cdr:from>
      <cdr:x>0.05724</cdr:x>
      <cdr:y>0.89842</cdr:y>
    </cdr:from>
    <cdr:to>
      <cdr:x>1</cdr:x>
      <cdr:y>1</cdr:y>
    </cdr:to>
    <cdr:sp macro="" textlink="">
      <cdr:nvSpPr>
        <cdr:cNvPr id="2" name="textruta 1">
          <a:extLst xmlns:a="http://schemas.openxmlformats.org/drawingml/2006/main">
            <a:ext uri="{FF2B5EF4-FFF2-40B4-BE49-F238E27FC236}">
              <a16:creationId xmlns:a16="http://schemas.microsoft.com/office/drawing/2014/main" id="{A2F1B1AA-6045-41B4-9CCB-91BCBFE3996E}"/>
            </a:ext>
          </a:extLst>
        </cdr:cNvPr>
        <cdr:cNvSpPr txBox="1"/>
      </cdr:nvSpPr>
      <cdr:spPr>
        <a:xfrm xmlns:a="http://schemas.openxmlformats.org/drawingml/2006/main">
          <a:off x="157639" y="1850121"/>
          <a:ext cx="2596356" cy="209184"/>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sv-SE" sz="800">
              <a:latin typeface="TradeGothic CondEighteen" panose="00000400000000000000" pitchFamily="2" charset="0"/>
            </a:rPr>
            <a:t>Låg inkomst</a:t>
          </a:r>
          <a:r>
            <a:rPr lang="sv-SE" sz="800" baseline="0">
              <a:latin typeface="TradeGothic CondEighteen" panose="00000400000000000000" pitchFamily="2" charset="0"/>
            </a:rPr>
            <a:t>                                                                   Hög inkomst</a:t>
          </a:r>
          <a:endParaRPr lang="sv-SE" sz="800">
            <a:latin typeface="TradeGothic CondEighteen" panose="00000400000000000000" pitchFamily="2" charset="0"/>
          </a:endParaRPr>
        </a:p>
      </cdr:txBody>
    </cdr:sp>
  </cdr:relSizeAnchor>
</c:userShapes>
</file>

<file path=word/drawings/drawing4.xml><?xml version="1.0" encoding="utf-8"?>
<c:userShapes xmlns:c="http://schemas.openxmlformats.org/drawingml/2006/chart">
  <cdr:relSizeAnchor xmlns:cdr="http://schemas.openxmlformats.org/drawingml/2006/chartDrawing">
    <cdr:from>
      <cdr:x>0.88062</cdr:x>
      <cdr:y>0.04594</cdr:y>
    </cdr:from>
    <cdr:to>
      <cdr:x>0.88255</cdr:x>
      <cdr:y>0.92749</cdr:y>
    </cdr:to>
    <cdr:cxnSp macro="">
      <cdr:nvCxnSpPr>
        <cdr:cNvPr id="2" name="Prognoslinje_2017-02-20 10:12:43">
          <a:extLst xmlns:a="http://schemas.openxmlformats.org/drawingml/2006/main">
            <a:ext uri="{FF2B5EF4-FFF2-40B4-BE49-F238E27FC236}">
              <a16:creationId xmlns:a16="http://schemas.microsoft.com/office/drawing/2014/main" id="{271E69A1-7A8F-4366-98BB-3A0DEAB2A7BA}"/>
            </a:ext>
          </a:extLst>
        </cdr:cNvPr>
        <cdr:cNvCxnSpPr/>
      </cdr:nvCxnSpPr>
      <cdr:spPr>
        <a:xfrm xmlns:a="http://schemas.openxmlformats.org/drawingml/2006/main">
          <a:off x="2425226" y="93899"/>
          <a:ext cx="5316" cy="1801946"/>
        </a:xfrm>
        <a:prstGeom xmlns:a="http://schemas.openxmlformats.org/drawingml/2006/main" prst="straightConnector1">
          <a:avLst/>
        </a:prstGeom>
        <a:ln xmlns:a="http://schemas.openxmlformats.org/drawingml/2006/main" w="3175">
          <a:solidFill>
            <a:srgbClr val="000000"/>
          </a:solidFill>
          <a:prstDash val="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theme/theme1.xml><?xml version="1.0" encoding="utf-8"?>
<a:theme xmlns:a="http://schemas.openxmlformats.org/drawingml/2006/main" name="Office-tema">
  <a:themeElements>
    <a:clrScheme name="Gråskala">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BP Del 1-samling" ma:contentTypeID="0x010100BBA312BF02777149882D207184EC35C00300501FA7F17901DB4A928C0F3B557495BF" ma:contentTypeVersion="18" ma:contentTypeDescription="Skapa ett nytt dokument." ma:contentTypeScope="" ma:versionID="8b70cb9a1b24aefc4698acc68049dce5">
  <xsd:schema xmlns:xsd="http://www.w3.org/2001/XMLSchema" xmlns:xs="http://www.w3.org/2001/XMLSchema" xmlns:p="http://schemas.microsoft.com/office/2006/metadata/properties" xmlns:ns2="cc625d36-bb37-4650-91b9-0c96159295ba" xmlns:ns3="f582bdcf-54fc-49b9-ba3b-0e7c49e04e2d" xmlns:ns4="4e299e88-e5ca-4819-b20c-73fa08639097" xmlns:ns5="4e9c2f0c-7bf8-49af-8356-cbf363fc78a7" targetNamespace="http://schemas.microsoft.com/office/2006/metadata/properties" ma:root="true" ma:fieldsID="dfe1a15c1166dfaa0ec31612bc267590" ns2:_="" ns3:_="" ns4:_="" ns5:_="">
    <xsd:import namespace="cc625d36-bb37-4650-91b9-0c96159295ba"/>
    <xsd:import namespace="f582bdcf-54fc-49b9-ba3b-0e7c49e04e2d"/>
    <xsd:import namespace="4e299e88-e5ca-4819-b20c-73fa08639097"/>
    <xsd:import namespace="4e9c2f0c-7bf8-49af-8356-cbf363fc78a7"/>
    <xsd:element name="properties">
      <xsd:complexType>
        <xsd:sequence>
          <xsd:element name="documentManagement">
            <xsd:complexType>
              <xsd:all>
                <xsd:element ref="ns2:k46d94c0acf84ab9a79866a9d8b1905f" minOccurs="0"/>
                <xsd:element ref="ns2:TaxCatchAll" minOccurs="0"/>
                <xsd:element ref="ns2:TaxCatchAllLabel" minOccurs="0"/>
                <xsd:element ref="ns3:c9cd366cc722410295b9eacffbd73909" minOccurs="0"/>
                <xsd:element ref="ns4:Diarienummer" minOccurs="0"/>
                <xsd:element ref="ns4:Nyckelord" minOccurs="0"/>
                <xsd:element ref="ns5:DirtyMigration"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8"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9" nillable="true" ma:displayName="Global taxonomikolumn" ma:description="" ma:hidden="true" ma:list="{51dc29e2-ee07-43fb-b2f1-b61520e05e5d}" ma:internalName="TaxCatchAll" ma:readOnly="false" ma:showField="CatchAllData" ma:web="7f234cf9-9109-409f-81f5-34e6e9d42cfb">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Global taxonomikolumn1" ma:description="" ma:hidden="true" ma:list="{51dc29e2-ee07-43fb-b2f1-b61520e05e5d}" ma:internalName="TaxCatchAllLabel" ma:readOnly="true" ma:showField="CatchAllDataLabel" ma:web="7f234cf9-9109-409f-81f5-34e6e9d42cf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582bdcf-54fc-49b9-ba3b-0e7c49e04e2d" elementFormDefault="qualified">
    <xsd:import namespace="http://schemas.microsoft.com/office/2006/documentManagement/types"/>
    <xsd:import namespace="http://schemas.microsoft.com/office/infopath/2007/PartnerControls"/>
    <xsd:element name="c9cd366cc722410295b9eacffbd73909" ma:index="12" nillable="true" ma:taxonomy="true" ma:internalName="c9cd366cc722410295b9eacffbd73909" ma:taxonomyFieldName="ActivityCategory" ma:displayName="Aktivitetskategori" ma:fieldId="{c9cd366c-c722-4102-95b9-eacffbd73909}"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299e88-e5ca-4819-b20c-73fa08639097" elementFormDefault="qualified">
    <xsd:import namespace="http://schemas.microsoft.com/office/2006/documentManagement/types"/>
    <xsd:import namespace="http://schemas.microsoft.com/office/infopath/2007/PartnerControls"/>
    <xsd:element name="Diarienummer" ma:index="14" nillable="true" ma:displayName="Diarienummer" ma:description="" ma:internalName="RecordNumber">
      <xsd:simpleType>
        <xsd:restriction base="dms:Text"/>
      </xsd:simpleType>
    </xsd:element>
    <xsd:element name="Nyckelord" ma:index="15" nillable="true" ma:displayName="Nyckelord" ma:description="" ma:internalName="RKNyckelord">
      <xsd:simpleType>
        <xsd:restriction base="dms:Text"/>
      </xsd:simpleType>
    </xsd:element>
    <xsd:element name="_dlc_DocId" ma:index="17" nillable="true" ma:displayName="Dokument-ID-värde" ma:description="Värdet för dokument-ID som tilldelats till det här objektet." ma:internalName="_dlc_DocId" ma:readOnly="true">
      <xsd:simpleType>
        <xsd:restriction base="dms:Text"/>
      </xsd:simpleType>
    </xsd:element>
    <xsd:element name="_dlc_DocIdUrl" ma:index="18"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9"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DirtyMigration" ma:index="16" nillable="true" ma:displayName="Migrerad inte uppdaterad" ma:default="0" ma:internalName="DirtyMigration">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customXsn xmlns="http://schemas.microsoft.com/office/2006/metadata/customXsn">
  <xsnLocation/>
  <cached>True</cached>
  <openByDefault>False</openByDefault>
  <xsnScope>/dep/fi/vb/BP Volym 1</xsnScope>
</customXsn>
</file>

<file path=customXml/item3.xml><?xml version="1.0" encoding="utf-8"?>
<?mso-contentType ?>
<SharedContentType xmlns="Microsoft.SharePoint.Taxonomy.ContentTypeSync" SourceId="d07acfae-4dfa-4949-99a8-259efd31a6ae" ContentTypeId="0x010100BBA312BF02777149882D207184EC35C003" PreviousValue="false"/>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dokumentvärden xmlns="http://rkdhs/mallar/budget/BP Del 1/BP Del 1.xsd"><departementsnamn>Finansdepartementet</departementsnamn><logos><logo id="28">AQAAAHQAAAB5AAAAdQAAAPwAAADXAAAAxQ4AAEgOAADDHgAAPxoAACBFTUYAAAEAoAgAACMAAAADAAAADQAAAFgAAAAAAAAAAAQAAAADAABAAQAA8AAAAEEAZABvAGIAZQAgAFMAeQBzAHQAZQBtAHMAAAARAAAADAAAAAgAAAASAAAADAAAAAEAAAAKAAAAEAAAAAAAAAAAAAAADAAAABAAAAAAAAAAAAAAAAkAAAAQAAAAmwQAAG8DAAALAAAAEAAAAIkBAAAlAQAAEwAAAAwAAAACAAAAJwAAABgAAAABAAAAAAAAAAAAAAAAAAAAJQAAAAwAAAABAAAAXwAAADQAAAACAAAALAAAAAAAAAAsAAAAAAAAAAUAAAAAAAAAAAAAAAAAAAAAAAAAAAAAACUAAAAMAAAAAgAAADsAAAAIAAAAGwAAABAAAADFAQAA4QEAAFgAAAAgAgAAeAAAAHQAAAC2AAAAoQAAAIEAAABxAeEBcQHhAXEB4QFxAbwBcQG8AXEBvAFqAWUBagFlAWoBZQFsAWQBcAFjAXMBYwF8AWMBhAFqAYQBcwGEAXgBggF8AX8BfwGIAX8BkAGHAZABkAGQAZkBiAGgAX8BoAF8AaABegGgAXgBnwF4AaIBeAGiAXgBogF4AasBfwGyAYkBsgGSAbIBmgGrAZoBogGgAaIBoAGiAaABogGgAasBpwGyAbEBsgG6AbIBwgGrAcIBogHCAaABwgGgAcIBoAHCAaABwgGgAcIBoAG/AaIBvAGiAbgBogGuAaIBpgGaAaYBkAGmAYYBrgF+AbgBfgG1AXoBswF2AbMBcQGzAWcBuwFfAcUBXwHPAV8B2AFnAdgBcQHYAXYB1gF6AdMBfgHdAX4B5AGGAeQBkAHkAZoB3AGiAdIBogHPAaIBzAGiAckBoAHJAaAByQGgAckBoAHJAaIByQGiAckBogHJAasB0AGyAdoBsgHjAbIB6wGrAesBogHxAaIB8QGiAfEBogHxAasB+AGyAQICsgELArIBEgKrARICogESAp8BEgKfARICnwEQAqABDgKgAQwCoAECAqAB+wGZAfsBkAH7AYcBAgJ/AQsCfwEIAnwBBwJ4AQcCcwEHAmoBDgJjARcCYwEbAmMBHgJkASECZQEZArwBGQK8ARkCvAEZAuEBGQLhARkC4QE9AAAACAAAADwAAAAIAAAAPgAAABgAAACfhgEAn4YBAGF5/v9hef7/EwAAAAwAAAACAAAAOwAAAAgAAAAbAAAAEAAAAJcCAADhAQAAWAAAACACAAC+AAAAdAAAAPwAAAChAAAAgQAAAEMC4QFDAuEBQwLhAUMCvAFDArwBQwK8ATwCZQE8AmUBPAJlAT4CZAFBAmMBRQJjAU4CYwFWAmoBVgJzAVYCeAFUAnwBUQJ/AVoCfwFhAocBYQKQAWECmQFaAqABUQKgAU4CoAFMAqABSgKfAUoCogFKAqIBSgKiAUoCqwFRArIBWwKyAWQCsgFsAqsBbAKiAXICogFyAqIBcgKiAXICqwF5ArIBgwKyAYwCsgGTAqsBkwKiAZMCoAGTAqABkwKgAZMCoAGTAqABkwKgAZECogGOAqIBigKiAYACogF4ApoBeAKQAXgChgGAAn4BigJ+AYcCegGFAnYBhQJxAYUCZwGNAl8BlwJfAaECXwGqAmcBqgJxAaoCdgGoAnoBpQJ+Aa4CfgG2AoYBtgKQAbYCmgGuAqIBpAKiAaECogGeAqIBmwKgAZsCoAGbAqABmwKgAZsCogGbAqIBmwKiAZsCqwGiArIBrAKyAbUCsgG8AqsBvAKiAcMCogHDAqIBwwKiAcMCqwHKArIB1AKyAd0CsgHkAqsB5AKiAeQCnwHkAp8B5AKfAeICoAHgAqAB3gKgAdQCoAHNApkBzQKQAc0ChwHUAn8B3QJ/AdoCfAHZAngB2QJzAdkCagHgAmMB6QJjAe0CYwHwAmQB8wJlAesCvAHrArwB6wK8AesC4QHrAuEB6wLhAT0AAAAIAAAAPAAAAAgAAAA+AAAAGAAAAJ+GAQCfhgEAYXn+/2F5/v8TAAAADAAAAAIAAAA7AAAACAAAABsAAAAQAAAALgIAAIQCAABYAAAAIAIAAJkAAACpAAAA2wAAANcAAACBAAAA1gGEAtYBhALWAYQC1gFeAtYBXgLWAV4CzgEDAs4BAwLOAQMC0QEBAtQBAALYAQAC4gEAAuoBCALqARIC6gEWAugBGwLlAR4C7gEeAvYBJgL2AS8C9gE5Au4BQQLkAUEC4gFBAt8BQALdAUAC3QFCAt0BQgLdAUIC3QFMAuUBVALvAVQC+QFUAgACTAIAAkICBwJCAgcCQgIHAkICBwJMAg8CVAIZAlQCIgJUAioCTAIqAkICKgJAAioCQAIqAkACKgJAAioCQAIqAkACKAJCAiQCQwIhAkMCFgJDAg0COgINAjACDQIlAhYCHQIgAhwCHQIZAhsCFAIbAg8CGwIFAiQC/AEuAvwBOQL8AUICBQJCAg8CQgIUAkACGQI8AhwCRwIdAk8CJQJPAjACTwI6AkYCQwI8AkMCOAJDAjUCQgIyAkACMgJAAjICQAIyAkACMgJCAjICQgIyAkICMgJMAjoCVAJEAlQCTgJUAlUCTAJVAkICXAJCAlwCQgJcAkICXAJMAmQCVAJuAlQCdwJUAn8CTAJ/AkICfwJAAn8CQAJ/AkACfQJAAnsCQQJ4AkECbwJBAmcCOQJnAi8CZwImAm4CHgJ4Ah4CdQIbAnMCFgJzAhICcwIIAnsCAAKFAgACiAIAAowCAQKOAgMChgJeAoYCXgKGAl4ChgKEAoYChAKGAoQCPQAAAAgAAAA8AAAACAAAAD4AAAAYAAAAn4YBAJ+GAQBhef7/YXn+/ygAAAAMAAAAAQAAACgAAAAMAAAAAgAAAA4AAAAUAAAAAAAAABAAAAAUAAAA</logo><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logos><närvarande>statsminister Löfven, ordförande, och statsråden Johansson, Baylan, Bolund, Damberg, Shekarabi, Ygeman, Eriksson, Linde, Ekström, Eneroth, Dahlgren, Lindhagen, Hallberg, Nordmark</närvarande><föredragande>statsminister Löfven och statsråden Johansson, Baylan, Bolund, Damberg, Shekarabi, Ygeman, Eriksson, Linde, Ekström, Eneroth, Dahlgren, Lindhagen, Hallberg, Nordmark
</föredragande><departementsenhet id="Finansdepartementet"/><årtal>2020</årtal><dokumentnummer etikett="PROP.">2019/20:1</dokumentnummer><prognosår><år-10 p3:kort="07" xmlns:p3="http://rkdhs/mallar/budget/BP Del 1/BP Del 1/användarval.xsd">2007</år-10><år-9 p3:kort="08" xmlns:p3="http://rkdhs/mallar/budget/BP Del 1/BP Del 1/användarval.xsd">2008</år-9><år-8 p3:kort="09" xmlns:p3="http://rkdhs/mallar/budget/BP Del 1/BP Del 1/användarval.xsd">2009</år-8><år-7 p3:kort="10" xmlns:p3="http://rkdhs/mallar/budget/BP Del 1/BP Del 1/användarval.xsd">2010</år-7><år-6 p3:kort="11" xmlns:p3="http://rkdhs/mallar/budget/BP Del 1/BP Del 1/användarval.xsd">2011</år-6><år-5 p3:kort="12" xmlns:p3="http://rkdhs/mallar/budget/BP Del 1/BP Del 1/användarval.xsd">2012</år-5><år-4 p3:kort="13" xmlns:p3="http://rkdhs/mallar/budget/BP Del 1/BP Del 1/användarval.xsd">2013</år-4><år-3 p3:kort="14" xmlns:p3="http://rkdhs/mallar/budget/BP Del 1/BP Del 1/användarval.xsd">2014</år-3><år-2 p3:kort="15" xmlns:p3="http://rkdhs/mallar/budget/BP Del 1/BP Del 1/användarval.xsd">2015</år-2><år-1 p3:kort="16" xmlns:p3="http://rkdhs/mallar/budget/BP Del 1/BP Del 1/användarval.xsd">2016</år-1><år0 p3:kort="17" xmlns:p3="http://rkdhs/mallar/budget/BP Del 1/BP Del 1/användarval.xsd">2017</år0><år1 p3:kort="18" xmlns:p3="http://rkdhs/mallar/budget/BP Del 1/BP Del 1/användarval.xsd">2018</år1><år2 p3:kort="19" xmlns:p3="http://rkdhs/mallar/budget/BP Del 1/BP Del 1/användarval.xsd">2019</år2><år3 p3:kort="20" xmlns:p3="http://rkdhs/mallar/budget/BP Del 1/BP Del 1/användarval.xsd">2020</år3><år4 p3:kort="21" xmlns:p3="http://rkdhs/mallar/budget/BP Del 1/BP Del 1/användarval.xsd">2021</år4><år5 p3:kort="22" xmlns:p3="http://rkdhs/mallar/budget/BP Del 1/BP Del 1/användarval.xsd">2022</år5><år6 p3:kort="23" xmlns:p3="http://rkdhs/mallar/budget/BP Del 1/BP Del 1/användarval.xsd">2023</år6><år7 p3:kort="24" xmlns:p3="http://rkdhs/mallar/budget/BP Del 1/BP Del 1/användarval.xsd">2024</år7><år8 p3:kort="25" xmlns:p3="http://rkdhs/mallar/budget/BP Del 1/BP Del 1/användarval.xsd">2025</år8><år9 p3:kort="26" xmlns:p3="http://rkdhs/mallar/budget/BP Del 1/BP Del 1/användarval.xsd">2026</år9><år10 p3:kort="27" xmlns:p3="http://rkdhs/mallar/budget/BP Del 1/BP Del 1/användarval.xsd">2027</år10></prognosår><template id="31"/><kapitel/><avsnitt><avsnitt avsnittsnummer="0" avsnittsrubrik=""></avsnitt><avsnitt avsnittsnummer="1" avsnittsrubrik="Finansplan"></avsnitt><avsnitt avsnittsnummer="2" avsnittsrubrik=""></avsnitt><avsnitt avsnittsnummer="3" avsnittsrubrik=""></avsnitt><avsnitt avsnittsnummer="4" avsnittsrubrik="Den makroekonomiska utvecklingen"></avsnitt><avsnitt avsnittsnummer="5" avsnittsrubrik="De budgetpolitiska målen"></avsnitt><avsnitt avsnittsnummer="6" avsnittsrubrik="Inkomster"></avsnitt><avsnitt avsnittsnummer="7" avsnittsrubrik="Utgifter"></avsnitt><avsnitt avsnittsnummer="8" avsnittsrubrik="Den offentliga sektorns finanser, statens budgetsaldo och statsskulden"></avsnitt><avsnitt avsnittsnummer="9" avsnittsrubrik="Statens investeringar och finansiella befogenheter"></avsnitt><avsnitt avsnittsnummer="10" avsnittsrubrik="Granskning och ekonomisk styrning"></avsnitt><avsnitt avsnittsnummer="11" avsnittsrubrik=""></avsnitt><avsnitt avsnittsnummer="12" avsnittsrubrik="Skattefrågor"></avsnitt></avsnitt><fastaavsnitt><avsnitt id="lagförslag" avsnittsrubrik="Lagförslag, utom skattefrågor"></avsnitt><avsnitt id="riksdagsbeslut" avsnittsrubrik="Förslag till riksdagsbeslut"></avsnitt><avsnitt id="sammanställning" avsnittsrubrik="Sammanställning av förslag till statens budget för 2020"></avsnitt><avsnitt id="sammanfattning" avsnittsrubrik="Sammanfattning"></avsnitt><avsnitt id="årsredovisning" avsnittsrubrik="Årsredovisning för staten ÅÅÅÅ"></avsnitt></fastaavsnitt><bilagor/></dokumentvärden>
</file>

<file path=customXml/item6.xml><?xml version="1.0" encoding="utf-8"?>
<p:properties xmlns:p="http://schemas.microsoft.com/office/2006/metadata/properties" xmlns:xsi="http://www.w3.org/2001/XMLSchema-instance" xmlns:pc="http://schemas.microsoft.com/office/infopath/2007/PartnerControls">
  <documentManagement>
    <Diarienummer xmlns="4e299e88-e5ca-4819-b20c-73fa08639097" xsi:nil="true"/>
    <_dlc_DocId xmlns="4e299e88-e5ca-4819-b20c-73fa08639097">QH4UE6JDVAW5-1100344199-4874</_dlc_DocId>
    <c9cd366cc722410295b9eacffbd73909 xmlns="f582bdcf-54fc-49b9-ba3b-0e7c49e04e2d">
      <Terms xmlns="http://schemas.microsoft.com/office/infopath/2007/PartnerControls"/>
    </c9cd366cc722410295b9eacffbd73909>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4</Value>
    </TaxCatchAll>
    <_dlc_DocIdUrl xmlns="4e299e88-e5ca-4819-b20c-73fa08639097">
      <Url>https://dhs.sp.regeringskansliet.se/dep/fi/vb/_layouts/15/DocIdRedir.aspx?ID=QH4UE6JDVAW5-1100344199-4874</Url>
      <Description>QH4UE6JDVAW5-1100344199-4874</Description>
    </_dlc_DocIdUrl>
    <DirtyMigration xmlns="4e9c2f0c-7bf8-49af-8356-cbf363fc78a7">false</DirtyMigration>
    <Nyckelord xmlns="4e299e88-e5ca-4819-b20c-73fa08639097" xsi:nil="true"/>
  </documentManagement>
</p:properties>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763A05EE-993F-4D5B-8A2B-D7064A43C4D2}"/>
</file>

<file path=customXml/itemProps2.xml><?xml version="1.0" encoding="utf-8"?>
<ds:datastoreItem xmlns:ds="http://schemas.openxmlformats.org/officeDocument/2006/customXml" ds:itemID="{DBCE5765-5C59-4F82-A581-4D7CB96D9C59}"/>
</file>

<file path=customXml/itemProps3.xml><?xml version="1.0" encoding="utf-8"?>
<ds:datastoreItem xmlns:ds="http://schemas.openxmlformats.org/officeDocument/2006/customXml" ds:itemID="{A7114B80-F816-4CD7-8301-1A98F174A9E8}"/>
</file>

<file path=customXml/itemProps4.xml><?xml version="1.0" encoding="utf-8"?>
<ds:datastoreItem xmlns:ds="http://schemas.openxmlformats.org/officeDocument/2006/customXml" ds:itemID="{7A8C6C99-8F01-4518-ACEC-4DBBFD88E61A}"/>
</file>

<file path=customXml/itemProps5.xml><?xml version="1.0" encoding="utf-8"?>
<ds:datastoreItem xmlns:ds="http://schemas.openxmlformats.org/officeDocument/2006/customXml" ds:itemID="{05362479-D7DD-42A6-9715-445895EE037E}"/>
</file>

<file path=customXml/itemProps6.xml><?xml version="1.0" encoding="utf-8"?>
<ds:datastoreItem xmlns:ds="http://schemas.openxmlformats.org/officeDocument/2006/customXml" ds:itemID="{4F9CBCC6-BA07-4483-A526-5AAEE5370955}"/>
</file>

<file path=customXml/itemProps7.xml><?xml version="1.0" encoding="utf-8"?>
<ds:datastoreItem xmlns:ds="http://schemas.openxmlformats.org/officeDocument/2006/customXml" ds:itemID="{E7E5E8F6-467F-41DC-8A16-886DA9F8D226}"/>
</file>

<file path=customXml/itemProps8.xml><?xml version="1.0" encoding="utf-8"?>
<ds:datastoreItem xmlns:ds="http://schemas.openxmlformats.org/officeDocument/2006/customXml" ds:itemID="{CC64AC99-0ABD-4BD1-9343-38C31A8290ED}"/>
</file>

<file path=docProps/app.xml><?xml version="1.0" encoding="utf-8"?>
<Properties xmlns="http://schemas.openxmlformats.org/officeDocument/2006/extended-properties" xmlns:vt="http://schemas.openxmlformats.org/officeDocument/2006/docPropsVTypes">
  <Template>BP%20Del%201-samling</Template>
  <TotalTime>0</TotalTime>
  <Pages>241</Pages>
  <Words>111505</Words>
  <Characters>590982</Characters>
  <Application>Microsoft Office Word</Application>
  <DocSecurity>0</DocSecurity>
  <Lines>4924</Lines>
  <Paragraphs>1402</Paragraphs>
  <ScaleCrop>false</ScaleCrop>
  <HeadingPairs>
    <vt:vector size="2" baseType="variant">
      <vt:variant>
        <vt:lpstr>Rubrik</vt:lpstr>
      </vt:variant>
      <vt:variant>
        <vt:i4>1</vt:i4>
      </vt:variant>
    </vt:vector>
  </HeadingPairs>
  <TitlesOfParts>
    <vt:vector size="1" baseType="lpstr">
      <vt:lpstr>BP20 samling</vt:lpstr>
    </vt:vector>
  </TitlesOfParts>
  <Company>Regeringskansliet</Company>
  <LinksUpToDate>false</LinksUpToDate>
  <CharactersWithSpaces>701085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BP20 samling</dc:title>
  <dc:creator>Amanda Hillström/granskningsgruppen</dc:creator>
  <cp:lastModifiedBy>Amanda Hillström/granskningsgruppen</cp:lastModifiedBy>
  <cp:revision>41</cp:revision>
  <cp:lastPrinted>2019-09-14T09:53:00Z</cp:lastPrinted>
  <dcterms:created xsi:type="dcterms:W3CDTF">2019-08-09T12:22:00Z</dcterms:created>
  <dcterms:modified xsi:type="dcterms:W3CDTF">2019-09-14T09:58:00Z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0x010100BBA312BF02777149882D207184EC35C00300501FA7F17901DB4A928C0F3B557495BF</vt:lpwstr>
  </property>
  <property fmtid="{D5CDD505-2E9C-101B-9397-08002B2CF9AE}" pid="3" name="_dlc_DocIdItemGuid">
    <vt:lpwstr>71e815b2-e04c-407a-81a6-35861414fce6</vt:lpwstr>
  </property>
  <property fmtid="{D5CDD505-2E9C-101B-9397-08002B2CF9AE}" pid="4" name="ActivityCategory0">
    <vt:lpwstr/>
  </property>
  <property fmtid="{D5CDD505-2E9C-101B-9397-08002B2CF9AE}" pid="5" name="TaxKeyword">
    <vt:lpwstr/>
  </property>
  <property fmtid="{D5CDD505-2E9C-101B-9397-08002B2CF9AE}" pid="6" name="edbe0b5c82304c8e847ab7b8c02a77c3">
    <vt:lpwstr/>
  </property>
  <property fmtid="{D5CDD505-2E9C-101B-9397-08002B2CF9AE}" pid="7" name="Organisation">
    <vt:lpwstr>4;#Finansdepartementet|0b2f41b1-db50-472c-80a1-d21b0254fb2b</vt:lpwstr>
  </property>
  <property fmtid="{D5CDD505-2E9C-101B-9397-08002B2CF9AE}" pid="8" name="ActivityCategory">
    <vt:lpwstr/>
  </property>
  <property fmtid="{D5CDD505-2E9C-101B-9397-08002B2CF9AE}" pid="9" name="TaxKeywordTaxHTField">
    <vt:lpwstr/>
  </property>
</Properties>
</file>